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89"/>
  </p:notesMasterIdLst>
  <p:sldIdLst>
    <p:sldId id="418" r:id="rId2"/>
    <p:sldId id="454" r:id="rId3"/>
    <p:sldId id="570" r:id="rId4"/>
    <p:sldId id="569" r:id="rId5"/>
    <p:sldId id="456" r:id="rId6"/>
    <p:sldId id="460" r:id="rId7"/>
    <p:sldId id="461" r:id="rId8"/>
    <p:sldId id="482" r:id="rId9"/>
    <p:sldId id="483" r:id="rId10"/>
    <p:sldId id="466" r:id="rId11"/>
    <p:sldId id="487" r:id="rId12"/>
    <p:sldId id="489" r:id="rId13"/>
    <p:sldId id="485" r:id="rId14"/>
    <p:sldId id="1429" r:id="rId15"/>
    <p:sldId id="488" r:id="rId16"/>
    <p:sldId id="491" r:id="rId17"/>
    <p:sldId id="560" r:id="rId18"/>
    <p:sldId id="1430" r:id="rId19"/>
    <p:sldId id="263" r:id="rId20"/>
    <p:sldId id="457" r:id="rId21"/>
    <p:sldId id="498" r:id="rId22"/>
    <p:sldId id="499" r:id="rId23"/>
    <p:sldId id="494" r:id="rId24"/>
    <p:sldId id="495" r:id="rId25"/>
    <p:sldId id="501" r:id="rId26"/>
    <p:sldId id="511" r:id="rId27"/>
    <p:sldId id="505" r:id="rId28"/>
    <p:sldId id="503" r:id="rId29"/>
    <p:sldId id="504" r:id="rId30"/>
    <p:sldId id="508" r:id="rId31"/>
    <p:sldId id="1431" r:id="rId32"/>
    <p:sldId id="571" r:id="rId33"/>
    <p:sldId id="458" r:id="rId34"/>
    <p:sldId id="513" r:id="rId35"/>
    <p:sldId id="515" r:id="rId36"/>
    <p:sldId id="520" r:id="rId37"/>
    <p:sldId id="521" r:id="rId38"/>
    <p:sldId id="518" r:id="rId39"/>
    <p:sldId id="1435" r:id="rId40"/>
    <p:sldId id="572" r:id="rId41"/>
    <p:sldId id="459" r:id="rId42"/>
    <p:sldId id="523" r:id="rId43"/>
    <p:sldId id="524" r:id="rId44"/>
    <p:sldId id="534" r:id="rId45"/>
    <p:sldId id="535" r:id="rId46"/>
    <p:sldId id="536" r:id="rId47"/>
    <p:sldId id="537" r:id="rId48"/>
    <p:sldId id="1436" r:id="rId49"/>
    <p:sldId id="525" r:id="rId50"/>
    <p:sldId id="538" r:id="rId51"/>
    <p:sldId id="539" r:id="rId52"/>
    <p:sldId id="526" r:id="rId53"/>
    <p:sldId id="544" r:id="rId54"/>
    <p:sldId id="527" r:id="rId55"/>
    <p:sldId id="545" r:id="rId56"/>
    <p:sldId id="548" r:id="rId57"/>
    <p:sldId id="540" r:id="rId58"/>
    <p:sldId id="528" r:id="rId59"/>
    <p:sldId id="542" r:id="rId60"/>
    <p:sldId id="553" r:id="rId61"/>
    <p:sldId id="546" r:id="rId62"/>
    <p:sldId id="549" r:id="rId63"/>
    <p:sldId id="550" r:id="rId64"/>
    <p:sldId id="552" r:id="rId65"/>
    <p:sldId id="529" r:id="rId66"/>
    <p:sldId id="547" r:id="rId67"/>
    <p:sldId id="530" r:id="rId68"/>
    <p:sldId id="531" r:id="rId69"/>
    <p:sldId id="555" r:id="rId70"/>
    <p:sldId id="1437" r:id="rId71"/>
    <p:sldId id="1432" r:id="rId72"/>
    <p:sldId id="556" r:id="rId73"/>
    <p:sldId id="532" r:id="rId74"/>
    <p:sldId id="557" r:id="rId75"/>
    <p:sldId id="567" r:id="rId76"/>
    <p:sldId id="558" r:id="rId77"/>
    <p:sldId id="533" r:id="rId78"/>
    <p:sldId id="559" r:id="rId79"/>
    <p:sldId id="564" r:id="rId80"/>
    <p:sldId id="566" r:id="rId81"/>
    <p:sldId id="563" r:id="rId82"/>
    <p:sldId id="568" r:id="rId83"/>
    <p:sldId id="565" r:id="rId84"/>
    <p:sldId id="1438" r:id="rId85"/>
    <p:sldId id="1433" r:id="rId86"/>
    <p:sldId id="1434" r:id="rId87"/>
    <p:sldId id="455" r:id="rId8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u" id="{2CD8423E-0CCD-48E0-A715-3EC094151D76}">
          <p14:sldIdLst>
            <p14:sldId id="418"/>
          </p14:sldIdLst>
        </p14:section>
        <p14:section name="Introducere" id="{DEED0A68-EF9C-4733-ADAA-766A859E58BB}">
          <p14:sldIdLst>
            <p14:sldId id="454"/>
            <p14:sldId id="570"/>
            <p14:sldId id="569"/>
          </p14:sldIdLst>
        </p14:section>
        <p14:section name="Secțiunea 1" id="{1F767E79-2A4A-4837-8114-C2475E36F49A}">
          <p14:sldIdLst>
            <p14:sldId id="456"/>
            <p14:sldId id="460"/>
            <p14:sldId id="461"/>
            <p14:sldId id="482"/>
            <p14:sldId id="483"/>
            <p14:sldId id="466"/>
            <p14:sldId id="487"/>
            <p14:sldId id="489"/>
            <p14:sldId id="485"/>
            <p14:sldId id="1429"/>
            <p14:sldId id="488"/>
            <p14:sldId id="491"/>
            <p14:sldId id="560"/>
            <p14:sldId id="1430"/>
            <p14:sldId id="263"/>
          </p14:sldIdLst>
        </p14:section>
        <p14:section name="Secțiunea 2" id="{64A33C99-CD85-476B-80AE-285978042B74}">
          <p14:sldIdLst>
            <p14:sldId id="457"/>
            <p14:sldId id="498"/>
            <p14:sldId id="499"/>
            <p14:sldId id="494"/>
            <p14:sldId id="495"/>
            <p14:sldId id="501"/>
            <p14:sldId id="511"/>
            <p14:sldId id="505"/>
            <p14:sldId id="503"/>
            <p14:sldId id="504"/>
            <p14:sldId id="508"/>
            <p14:sldId id="1431"/>
            <p14:sldId id="571"/>
          </p14:sldIdLst>
        </p14:section>
        <p14:section name="Secțiunea 3" id="{308D822E-C220-4295-A91C-5C781A5093DF}">
          <p14:sldIdLst>
            <p14:sldId id="458"/>
            <p14:sldId id="513"/>
            <p14:sldId id="515"/>
            <p14:sldId id="520"/>
            <p14:sldId id="521"/>
            <p14:sldId id="518"/>
            <p14:sldId id="1435"/>
            <p14:sldId id="572"/>
          </p14:sldIdLst>
        </p14:section>
        <p14:section name="Secțiunea 4" id="{38C73E71-B393-48F5-B80B-01E7A0AD15A1}">
          <p14:sldIdLst>
            <p14:sldId id="459"/>
            <p14:sldId id="523"/>
            <p14:sldId id="524"/>
            <p14:sldId id="534"/>
            <p14:sldId id="535"/>
            <p14:sldId id="536"/>
            <p14:sldId id="537"/>
            <p14:sldId id="1436"/>
            <p14:sldId id="525"/>
            <p14:sldId id="538"/>
            <p14:sldId id="539"/>
            <p14:sldId id="526"/>
            <p14:sldId id="544"/>
            <p14:sldId id="527"/>
            <p14:sldId id="545"/>
            <p14:sldId id="548"/>
            <p14:sldId id="540"/>
            <p14:sldId id="528"/>
            <p14:sldId id="542"/>
            <p14:sldId id="553"/>
            <p14:sldId id="546"/>
            <p14:sldId id="549"/>
            <p14:sldId id="550"/>
            <p14:sldId id="552"/>
            <p14:sldId id="529"/>
            <p14:sldId id="547"/>
            <p14:sldId id="530"/>
            <p14:sldId id="531"/>
            <p14:sldId id="555"/>
            <p14:sldId id="1437"/>
            <p14:sldId id="1432"/>
          </p14:sldIdLst>
        </p14:section>
        <p14:section name="Secțiunea 5" id="{37027A3F-69A3-4115-8FDF-843AC8EC035E}">
          <p14:sldIdLst>
            <p14:sldId id="556"/>
            <p14:sldId id="532"/>
            <p14:sldId id="557"/>
            <p14:sldId id="567"/>
            <p14:sldId id="558"/>
            <p14:sldId id="533"/>
            <p14:sldId id="559"/>
            <p14:sldId id="564"/>
            <p14:sldId id="566"/>
            <p14:sldId id="563"/>
            <p14:sldId id="568"/>
            <p14:sldId id="565"/>
            <p14:sldId id="1438"/>
            <p14:sldId id="1433"/>
          </p14:sldIdLst>
        </p14:section>
        <p14:section name="Concluzii" id="{AD901706-933A-4282-831D-2F305081F9D7}">
          <p14:sldIdLst>
            <p14:sldId id="1434"/>
            <p14:sldId id="45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1" autoAdjust="0"/>
    <p:restoredTop sz="71287" autoAdjust="0"/>
  </p:normalViewPr>
  <p:slideViewPr>
    <p:cSldViewPr snapToGrid="0">
      <p:cViewPr varScale="1">
        <p:scale>
          <a:sx n="42" d="100"/>
          <a:sy n="42" d="100"/>
        </p:scale>
        <p:origin x="1892" y="40"/>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48BC7-8A05-4CF5-B7E9-1CE8C11A5071}" type="datetimeFigureOut">
              <a:rPr lang="en-GB" smtClean="0"/>
              <a:t>24/03/2021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DFBB1-7B02-4717-AEA4-A0D2A92F6065}" type="slidenum">
              <a:rPr lang="en-GB" smtClean="0"/>
              <a:t>‹#›</a:t>
            </a:fld>
            <a:endParaRPr lang="en-GB"/>
          </a:p>
        </p:txBody>
      </p:sp>
    </p:spTree>
    <p:extLst>
      <p:ext uri="{BB962C8B-B14F-4D97-AF65-F5344CB8AC3E}">
        <p14:creationId xmlns:p14="http://schemas.microsoft.com/office/powerpoint/2010/main" val="237759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ezinearticles.com/?How-Peer-to-Peer-(P2P)-Works&amp;id=60126"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blog.zoom.us/wordpress/2020/04/01/a-message-to-our-users/"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s://blog.zoom.us/wordpress/2020/04/22/90-day-security-plan-progress-report-april-22/"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en.wikipedia.org/wiki/Private_network" TargetMode="External"/><Relationship Id="rId2" Type="http://schemas.openxmlformats.org/officeDocument/2006/relationships/slide" Target="../slides/slide76.xml"/><Relationship Id="rId1" Type="http://schemas.openxmlformats.org/officeDocument/2006/relationships/notesMaster" Target="../notesMasters/notesMaster1.xml"/><Relationship Id="rId5" Type="http://schemas.openxmlformats.org/officeDocument/2006/relationships/hyperlink" Target="https://en.wikipedia.org/wiki/Virtual_private_network#cite_note-1" TargetMode="External"/><Relationship Id="rId4" Type="http://schemas.openxmlformats.org/officeDocument/2006/relationships/hyperlink" Target="https://en.wikipedia.org/wiki/Encryption"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smtClean="0"/>
              <a:t>Această sesiune durează 90 de minute</a:t>
            </a:r>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a:t>
            </a:fld>
            <a:endParaRPr lang="en-US" altLang="en-US"/>
          </a:p>
        </p:txBody>
      </p:sp>
    </p:spTree>
    <p:extLst>
      <p:ext uri="{BB962C8B-B14F-4D97-AF65-F5344CB8AC3E}">
        <p14:creationId xmlns:p14="http://schemas.microsoft.com/office/powerpoint/2010/main" val="157566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Din </a:t>
            </a:r>
            <a:r>
              <a:rPr lang="en-GB" dirty="0" err="1" smtClean="0"/>
              <a:t>diapozitivele</a:t>
            </a:r>
            <a:r>
              <a:rPr lang="en-GB" dirty="0" smtClean="0"/>
              <a:t> </a:t>
            </a:r>
            <a:r>
              <a:rPr lang="en-GB" dirty="0" err="1" smtClean="0"/>
              <a:t>anterioare</a:t>
            </a:r>
            <a:r>
              <a:rPr lang="en-GB" dirty="0" smtClean="0"/>
              <a:t>, </a:t>
            </a:r>
            <a:r>
              <a:rPr lang="en-GB" dirty="0" err="1" smtClean="0"/>
              <a:t>trebuie</a:t>
            </a:r>
            <a:r>
              <a:rPr lang="en-GB" dirty="0" smtClean="0"/>
              <a:t> </a:t>
            </a:r>
            <a:r>
              <a:rPr lang="en-GB" dirty="0" err="1" smtClean="0"/>
              <a:t>să</a:t>
            </a:r>
            <a:r>
              <a:rPr lang="en-GB" dirty="0" smtClean="0"/>
              <a:t> </a:t>
            </a:r>
            <a:r>
              <a:rPr lang="en-GB" dirty="0" err="1" smtClean="0"/>
              <a:t>subliniem</a:t>
            </a:r>
            <a:r>
              <a:rPr lang="en-GB" dirty="0" smtClean="0"/>
              <a:t> </a:t>
            </a:r>
            <a:r>
              <a:rPr lang="en-GB" dirty="0" err="1" smtClean="0"/>
              <a:t>faptul</a:t>
            </a:r>
            <a:r>
              <a:rPr lang="en-GB" dirty="0" smtClean="0"/>
              <a:t> </a:t>
            </a:r>
            <a:r>
              <a:rPr lang="en-GB" dirty="0" err="1" smtClean="0"/>
              <a:t>că</a:t>
            </a:r>
            <a:r>
              <a:rPr lang="en-GB" dirty="0" smtClean="0"/>
              <a:t> </a:t>
            </a:r>
            <a:r>
              <a:rPr lang="en-GB" dirty="0" err="1" smtClean="0"/>
              <a:t>privim</a:t>
            </a:r>
            <a:r>
              <a:rPr lang="en-GB" dirty="0" smtClean="0"/>
              <a:t> </a:t>
            </a:r>
            <a:r>
              <a:rPr lang="en-GB" dirty="0" err="1" smtClean="0"/>
              <a:t>aceste</a:t>
            </a:r>
            <a:r>
              <a:rPr lang="en-GB" dirty="0" smtClean="0"/>
              <a:t> </a:t>
            </a:r>
            <a:r>
              <a:rPr lang="en-GB" dirty="0" err="1" smtClean="0"/>
              <a:t>trei</a:t>
            </a:r>
            <a:r>
              <a:rPr lang="en-GB" dirty="0" smtClean="0"/>
              <a:t> </a:t>
            </a:r>
            <a:r>
              <a:rPr lang="en-GB" dirty="0" err="1" smtClean="0"/>
              <a:t>domenii</a:t>
            </a:r>
            <a:r>
              <a:rPr lang="en-GB" dirty="0" smtClean="0"/>
              <a:t> </a:t>
            </a:r>
            <a:r>
              <a:rPr lang="en-GB" dirty="0" err="1" smtClean="0"/>
              <a:t>ca</a:t>
            </a:r>
            <a:r>
              <a:rPr lang="en-GB" dirty="0" smtClean="0"/>
              <a:t> </a:t>
            </a:r>
            <a:r>
              <a:rPr lang="en-GB" dirty="0" err="1" smtClean="0"/>
              <a:t>surse</a:t>
            </a:r>
            <a:r>
              <a:rPr lang="en-GB" dirty="0" smtClean="0"/>
              <a:t> de probe </a:t>
            </a:r>
            <a:r>
              <a:rPr lang="en-GB" dirty="0" err="1" smtClean="0"/>
              <a:t>digitale</a:t>
            </a:r>
            <a:r>
              <a:rPr lang="en-GB" dirty="0" smtClean="0"/>
              <a:t> de la </a:t>
            </a:r>
            <a:r>
              <a:rPr lang="en-GB" dirty="0" err="1" smtClean="0"/>
              <a:t>calculatoare</a:t>
            </a:r>
            <a:r>
              <a:rPr lang="en-GB" dirty="0" smtClean="0"/>
              <a:t>, </a:t>
            </a:r>
            <a:r>
              <a:rPr lang="en-GB" dirty="0" err="1" smtClean="0"/>
              <a:t>telefoane</a:t>
            </a:r>
            <a:r>
              <a:rPr lang="en-GB" dirty="0" smtClean="0"/>
              <a:t> </a:t>
            </a:r>
            <a:r>
              <a:rPr lang="en-GB" dirty="0" err="1" smtClean="0"/>
              <a:t>și</a:t>
            </a:r>
            <a:r>
              <a:rPr lang="en-GB" dirty="0" smtClean="0"/>
              <a:t> </a:t>
            </a:r>
            <a:r>
              <a:rPr lang="en-GB" dirty="0" err="1" smtClean="0"/>
              <a:t>alte</a:t>
            </a:r>
            <a:r>
              <a:rPr lang="en-GB" dirty="0" smtClean="0"/>
              <a:t> </a:t>
            </a:r>
            <a:r>
              <a:rPr lang="en-GB" dirty="0" err="1" smtClean="0"/>
              <a:t>dispozitive</a:t>
            </a:r>
            <a:r>
              <a:rPr lang="en-GB" dirty="0" smtClean="0"/>
              <a:t> </a:t>
            </a:r>
            <a:r>
              <a:rPr lang="en-GB" dirty="0" err="1" smtClean="0"/>
              <a:t>informatice</a:t>
            </a:r>
            <a:endParaRPr lang="en-GB" dirty="0" smtClean="0"/>
          </a:p>
          <a:p>
            <a:endParaRPr lang="en-GB" dirty="0" smtClean="0"/>
          </a:p>
          <a:p>
            <a:r>
              <a:rPr lang="en-GB" dirty="0" err="1" smtClean="0"/>
              <a:t>Spațiul</a:t>
            </a:r>
            <a:r>
              <a:rPr lang="en-GB" dirty="0" smtClean="0"/>
              <a:t> intern de </a:t>
            </a:r>
            <a:r>
              <a:rPr lang="en-GB" dirty="0" err="1" smtClean="0"/>
              <a:t>stocare</a:t>
            </a:r>
            <a:r>
              <a:rPr lang="en-GB" dirty="0" smtClean="0"/>
              <a:t> </a:t>
            </a:r>
            <a:r>
              <a:rPr lang="en-GB" dirty="0" err="1" smtClean="0"/>
              <a:t>permanentă</a:t>
            </a:r>
            <a:r>
              <a:rPr lang="en-GB" dirty="0" smtClean="0"/>
              <a:t> a </a:t>
            </a:r>
            <a:r>
              <a:rPr lang="en-GB" dirty="0" err="1" smtClean="0"/>
              <a:t>unui</a:t>
            </a:r>
            <a:r>
              <a:rPr lang="en-GB" dirty="0" smtClean="0"/>
              <a:t> hard disk</a:t>
            </a:r>
          </a:p>
          <a:p>
            <a:r>
              <a:rPr lang="en-GB" dirty="0" err="1" smtClean="0"/>
              <a:t>Ce</a:t>
            </a:r>
            <a:r>
              <a:rPr lang="en-GB" dirty="0" smtClean="0"/>
              <a:t> se </a:t>
            </a:r>
            <a:r>
              <a:rPr lang="en-GB" dirty="0" err="1" smtClean="0"/>
              <a:t>poate</a:t>
            </a:r>
            <a:r>
              <a:rPr lang="en-GB" dirty="0" smtClean="0"/>
              <a:t> </a:t>
            </a:r>
            <a:r>
              <a:rPr lang="en-GB" dirty="0" err="1" smtClean="0"/>
              <a:t>adăuga</a:t>
            </a:r>
            <a:r>
              <a:rPr lang="en-GB" dirty="0" smtClean="0"/>
              <a:t> </a:t>
            </a:r>
            <a:r>
              <a:rPr lang="en-GB" dirty="0" err="1" smtClean="0"/>
              <a:t>ca</a:t>
            </a:r>
            <a:r>
              <a:rPr lang="en-GB" dirty="0" smtClean="0"/>
              <a:t> </a:t>
            </a:r>
            <a:r>
              <a:rPr lang="en-GB" dirty="0" err="1" smtClean="0"/>
              <a:t>spațiu</a:t>
            </a:r>
            <a:r>
              <a:rPr lang="en-GB" dirty="0" smtClean="0"/>
              <a:t> de </a:t>
            </a:r>
            <a:r>
              <a:rPr lang="en-GB" dirty="0" err="1" smtClean="0"/>
              <a:t>stocare</a:t>
            </a:r>
            <a:r>
              <a:rPr lang="en-GB" dirty="0" smtClean="0"/>
              <a:t> </a:t>
            </a:r>
            <a:r>
              <a:rPr lang="en-GB" dirty="0" err="1" smtClean="0"/>
              <a:t>temporar</a:t>
            </a:r>
            <a:r>
              <a:rPr lang="en-GB" dirty="0" smtClean="0"/>
              <a:t> </a:t>
            </a:r>
            <a:r>
              <a:rPr lang="en-GB" dirty="0" err="1" smtClean="0"/>
              <a:t>amovibil</a:t>
            </a:r>
            <a:r>
              <a:rPr lang="en-GB" dirty="0" smtClean="0"/>
              <a:t>, cum </a:t>
            </a:r>
            <a:r>
              <a:rPr lang="en-GB" dirty="0" err="1" smtClean="0"/>
              <a:t>ar</a:t>
            </a:r>
            <a:r>
              <a:rPr lang="en-GB" dirty="0" smtClean="0"/>
              <a:t> fi </a:t>
            </a:r>
            <a:r>
              <a:rPr lang="en-GB" dirty="0" err="1" smtClean="0"/>
              <a:t>dispozitive</a:t>
            </a:r>
            <a:r>
              <a:rPr lang="en-GB" dirty="0" smtClean="0"/>
              <a:t> USB, DVD </a:t>
            </a:r>
            <a:r>
              <a:rPr lang="en-GB" dirty="0" err="1" smtClean="0"/>
              <a:t>sau</a:t>
            </a:r>
            <a:r>
              <a:rPr lang="en-GB" dirty="0" smtClean="0"/>
              <a:t> </a:t>
            </a:r>
            <a:r>
              <a:rPr lang="en-GB" dirty="0" err="1" smtClean="0"/>
              <a:t>carduri</a:t>
            </a:r>
            <a:r>
              <a:rPr lang="en-GB" dirty="0" smtClean="0"/>
              <a:t> SD</a:t>
            </a:r>
          </a:p>
          <a:p>
            <a:r>
              <a:rPr lang="en-GB" dirty="0" err="1" smtClean="0"/>
              <a:t>Spațiul</a:t>
            </a:r>
            <a:r>
              <a:rPr lang="en-GB" dirty="0" smtClean="0"/>
              <a:t> de </a:t>
            </a:r>
            <a:r>
              <a:rPr lang="en-GB" dirty="0" err="1" smtClean="0"/>
              <a:t>stocare</a:t>
            </a:r>
            <a:r>
              <a:rPr lang="en-GB" dirty="0" smtClean="0"/>
              <a:t> intern </a:t>
            </a:r>
            <a:r>
              <a:rPr lang="en-GB" dirty="0" err="1" smtClean="0"/>
              <a:t>volatil</a:t>
            </a:r>
            <a:r>
              <a:rPr lang="en-GB" dirty="0" smtClean="0"/>
              <a:t> al </a:t>
            </a:r>
            <a:r>
              <a:rPr lang="en-GB" dirty="0" err="1" smtClean="0"/>
              <a:t>memoriei</a:t>
            </a:r>
            <a:r>
              <a:rPr lang="en-GB" dirty="0" smtClean="0"/>
              <a:t> RAM </a:t>
            </a:r>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a:t>
            </a:fld>
            <a:endParaRPr lang="en-US" altLang="en-US"/>
          </a:p>
        </p:txBody>
      </p:sp>
    </p:spTree>
    <p:extLst>
      <p:ext uri="{BB962C8B-B14F-4D97-AF65-F5344CB8AC3E}">
        <p14:creationId xmlns:p14="http://schemas.microsoft.com/office/powerpoint/2010/main" val="2168417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latin typeface="+mn-lt"/>
                <a:ea typeface="MS PGothic" pitchFamily="34" charset="-128"/>
                <a:cs typeface="ＭＳ Ｐゴシック" charset="0"/>
              </a:rPr>
              <a:t>Unitățile</a:t>
            </a:r>
            <a:r>
              <a:rPr lang="en-GB" sz="1200" kern="1200" dirty="0" smtClean="0">
                <a:solidFill>
                  <a:schemeClr val="tx1"/>
                </a:solidFill>
                <a:latin typeface="+mn-lt"/>
                <a:ea typeface="MS PGothic" pitchFamily="34" charset="-128"/>
                <a:cs typeface="ＭＳ Ｐゴシック" charset="0"/>
              </a:rPr>
              <a:t> de hard disk - </a:t>
            </a:r>
            <a:r>
              <a:rPr lang="en-GB" sz="1200" kern="1200" dirty="0" err="1" smtClean="0">
                <a:solidFill>
                  <a:schemeClr val="tx1"/>
                </a:solidFill>
                <a:latin typeface="+mn-lt"/>
                <a:ea typeface="MS PGothic" pitchFamily="34" charset="-128"/>
                <a:cs typeface="ＭＳ Ｐゴシック" charset="0"/>
              </a:rPr>
              <a:t>Majoritatea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calculatoarelor</a:t>
            </a:r>
            <a:r>
              <a:rPr lang="en-GB" sz="1200" kern="1200" dirty="0" smtClean="0">
                <a:solidFill>
                  <a:schemeClr val="tx1"/>
                </a:solidFill>
                <a:latin typeface="+mn-lt"/>
                <a:ea typeface="MS PGothic" pitchFamily="34" charset="-128"/>
                <a:cs typeface="ＭＳ Ｐゴシック" charset="0"/>
              </a:rPr>
              <a:t> au </a:t>
            </a:r>
            <a:r>
              <a:rPr lang="en-GB" sz="1200" kern="1200" dirty="0" err="1" smtClean="0">
                <a:solidFill>
                  <a:schemeClr val="tx1"/>
                </a:solidFill>
                <a:latin typeface="+mn-lt"/>
                <a:ea typeface="MS PGothic" pitchFamily="34" charset="-128"/>
                <a:cs typeface="ＭＳ Ｐゴシック" charset="0"/>
              </a:rPr>
              <a:t>cel</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puțin</a:t>
            </a:r>
            <a:r>
              <a:rPr lang="en-GB" sz="1200" kern="1200" dirty="0" smtClean="0">
                <a:solidFill>
                  <a:schemeClr val="tx1"/>
                </a:solidFill>
                <a:latin typeface="+mn-lt"/>
                <a:ea typeface="MS PGothic" pitchFamily="34" charset="-128"/>
                <a:cs typeface="ＭＳ Ｐゴシック" charset="0"/>
              </a:rPr>
              <a:t> un hard disk </a:t>
            </a:r>
            <a:r>
              <a:rPr lang="en-GB" sz="1200" kern="1200" dirty="0" err="1" smtClean="0">
                <a:solidFill>
                  <a:schemeClr val="tx1"/>
                </a:solidFill>
                <a:latin typeface="+mn-lt"/>
                <a:ea typeface="MS PGothic" pitchFamily="34" charset="-128"/>
                <a:cs typeface="ＭＳ Ｐゴシック" charset="0"/>
              </a:rPr>
              <a:t>și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multe</a:t>
            </a:r>
            <a:r>
              <a:rPr lang="en-GB" sz="1200" kern="1200" dirty="0" smtClean="0">
                <a:solidFill>
                  <a:schemeClr val="tx1"/>
                </a:solidFill>
                <a:latin typeface="+mn-lt"/>
                <a:ea typeface="MS PGothic" pitchFamily="34" charset="-128"/>
                <a:cs typeface="ＭＳ Ｐゴシック" charset="0"/>
              </a:rPr>
              <a:t> au </a:t>
            </a:r>
            <a:r>
              <a:rPr lang="en-GB" sz="1200" kern="1200" dirty="0" err="1" smtClean="0">
                <a:solidFill>
                  <a:schemeClr val="tx1"/>
                </a:solidFill>
                <a:latin typeface="+mn-lt"/>
                <a:ea typeface="MS PGothic" pitchFamily="34" charset="-128"/>
                <a:cs typeface="ＭＳ Ｐゴシック" charset="0"/>
              </a:rPr>
              <a:t>mai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multe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Calculatoarele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mai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mari</a:t>
            </a:r>
            <a:r>
              <a:rPr lang="en-GB" sz="1200" kern="1200" dirty="0" smtClean="0">
                <a:solidFill>
                  <a:schemeClr val="tx1"/>
                </a:solidFill>
                <a:latin typeface="+mn-lt"/>
                <a:ea typeface="MS PGothic" pitchFamily="34" charset="-128"/>
                <a:cs typeface="ＭＳ Ｐゴシック" charset="0"/>
              </a:rPr>
              <a:t>, cum </a:t>
            </a:r>
            <a:r>
              <a:rPr lang="en-GB" sz="1200" kern="1200" dirty="0" err="1" smtClean="0">
                <a:solidFill>
                  <a:schemeClr val="tx1"/>
                </a:solidFill>
                <a:latin typeface="+mn-lt"/>
                <a:ea typeface="MS PGothic" pitchFamily="34" charset="-128"/>
                <a:cs typeface="ＭＳ Ｐゴシック" charset="0"/>
              </a:rPr>
              <a:t>sunt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cele</a:t>
            </a:r>
            <a:r>
              <a:rPr lang="en-GB" sz="1200" kern="1200" dirty="0" smtClean="0">
                <a:solidFill>
                  <a:schemeClr val="tx1"/>
                </a:solidFill>
                <a:latin typeface="+mn-lt"/>
                <a:ea typeface="MS PGothic" pitchFamily="34" charset="-128"/>
                <a:cs typeface="ＭＳ Ｐゴシック" charset="0"/>
              </a:rPr>
              <a:t> mainframe, </a:t>
            </a:r>
            <a:r>
              <a:rPr lang="en-GB" sz="1200" kern="1200" dirty="0" err="1" smtClean="0">
                <a:solidFill>
                  <a:schemeClr val="tx1"/>
                </a:solidFill>
                <a:latin typeface="+mn-lt"/>
                <a:ea typeface="MS PGothic" pitchFamily="34" charset="-128"/>
                <a:cs typeface="ＭＳ Ｐゴシック" charset="0"/>
              </a:rPr>
              <a:t>vor</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avea</a:t>
            </a:r>
            <a:r>
              <a:rPr lang="en-GB" sz="1200" kern="1200" dirty="0" smtClean="0">
                <a:solidFill>
                  <a:schemeClr val="tx1"/>
                </a:solidFill>
                <a:latin typeface="+mn-lt"/>
                <a:ea typeface="MS PGothic" pitchFamily="34" charset="-128"/>
                <a:cs typeface="ＭＳ Ｐゴシック" charset="0"/>
              </a:rPr>
              <a:t> de </a:t>
            </a:r>
            <a:r>
              <a:rPr lang="en-GB" sz="1200" kern="1200" dirty="0" err="1" smtClean="0">
                <a:solidFill>
                  <a:schemeClr val="tx1"/>
                </a:solidFill>
                <a:latin typeface="+mn-lt"/>
                <a:ea typeface="MS PGothic" pitchFamily="34" charset="-128"/>
                <a:cs typeface="ＭＳ Ｐゴシック" charset="0"/>
              </a:rPr>
              <a:t>obicei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multe</a:t>
            </a:r>
            <a:r>
              <a:rPr lang="en-GB" sz="1200" kern="1200" dirty="0" smtClean="0">
                <a:solidFill>
                  <a:schemeClr val="tx1"/>
                </a:solidFill>
                <a:latin typeface="+mn-lt"/>
                <a:ea typeface="MS PGothic" pitchFamily="34" charset="-128"/>
                <a:cs typeface="ＭＳ Ｐゴシック" charset="0"/>
              </a:rPr>
              <a:t> hard disk-</a:t>
            </a:r>
            <a:r>
              <a:rPr lang="en-GB" sz="1200" kern="1200" dirty="0" err="1" smtClean="0">
                <a:solidFill>
                  <a:schemeClr val="tx1"/>
                </a:solidFill>
                <a:latin typeface="+mn-lt"/>
                <a:ea typeface="MS PGothic" pitchFamily="34" charset="-128"/>
                <a:cs typeface="ＭＳ Ｐゴシック" charset="0"/>
              </a:rPr>
              <a:t>uri</a:t>
            </a:r>
            <a:r>
              <a:rPr lang="en-GB" sz="1200" kern="1200" dirty="0" smtClean="0">
                <a:solidFill>
                  <a:schemeClr val="tx1"/>
                </a:solidFill>
                <a:latin typeface="+mn-lt"/>
                <a:ea typeface="MS PGothic" pitchFamily="34" charset="-128"/>
                <a:cs typeface="ＭＳ Ｐゴシック" charset="0"/>
              </a:rPr>
              <a:t>. În </a:t>
            </a:r>
            <a:r>
              <a:rPr lang="en-GB" sz="1200" kern="1200" dirty="0" err="1" smtClean="0">
                <a:solidFill>
                  <a:schemeClr val="tx1"/>
                </a:solidFill>
                <a:latin typeface="+mn-lt"/>
                <a:ea typeface="MS PGothic" pitchFamily="34" charset="-128"/>
                <a:cs typeface="ＭＳ Ｐゴシック" charset="0"/>
              </a:rPr>
              <a:t>prezent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este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obișnuit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alte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dispozitive</a:t>
            </a:r>
            <a:r>
              <a:rPr lang="en-GB" sz="1200" kern="1200" dirty="0" smtClean="0">
                <a:solidFill>
                  <a:schemeClr val="tx1"/>
                </a:solidFill>
                <a:latin typeface="+mn-lt"/>
                <a:ea typeface="MS PGothic" pitchFamily="34" charset="-128"/>
                <a:cs typeface="ＭＳ Ｐゴシック" charset="0"/>
              </a:rPr>
              <a:t>, cum </a:t>
            </a:r>
            <a:r>
              <a:rPr lang="en-GB" sz="1200" kern="1200" dirty="0" err="1" smtClean="0">
                <a:solidFill>
                  <a:schemeClr val="tx1"/>
                </a:solidFill>
                <a:latin typeface="+mn-lt"/>
                <a:ea typeface="MS PGothic" pitchFamily="34" charset="-128"/>
                <a:cs typeface="ＭＳ Ｐゴシック" charset="0"/>
              </a:rPr>
              <a:t>ar</a:t>
            </a:r>
            <a:r>
              <a:rPr lang="en-GB" sz="1200" kern="1200" dirty="0" smtClean="0">
                <a:solidFill>
                  <a:schemeClr val="tx1"/>
                </a:solidFill>
                <a:latin typeface="+mn-lt"/>
                <a:ea typeface="MS PGothic" pitchFamily="34" charset="-128"/>
                <a:cs typeface="ＭＳ Ｐゴシック" charset="0"/>
              </a:rPr>
              <a:t> fi CCTV </a:t>
            </a:r>
            <a:r>
              <a:rPr lang="en-GB" sz="1200" kern="1200" dirty="0" err="1" smtClean="0">
                <a:solidFill>
                  <a:schemeClr val="tx1"/>
                </a:solidFill>
                <a:latin typeface="+mn-lt"/>
                <a:ea typeface="MS PGothic" pitchFamily="34" charset="-128"/>
                <a:cs typeface="ＭＳ Ｐゴシック" charset="0"/>
              </a:rPr>
              <a:t>și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playere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muzicale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aibă</a:t>
            </a:r>
            <a:r>
              <a:rPr lang="en-GB" sz="1200" kern="1200" dirty="0" smtClean="0">
                <a:solidFill>
                  <a:schemeClr val="tx1"/>
                </a:solidFill>
                <a:latin typeface="+mn-lt"/>
                <a:ea typeface="MS PGothic" pitchFamily="34" charset="-128"/>
                <a:cs typeface="ＭＳ Ｐゴシック" charset="0"/>
              </a:rPr>
              <a:t>, de </a:t>
            </a:r>
            <a:r>
              <a:rPr lang="en-GB" sz="1200" kern="1200" dirty="0" err="1" smtClean="0">
                <a:solidFill>
                  <a:schemeClr val="tx1"/>
                </a:solidFill>
                <a:latin typeface="+mn-lt"/>
                <a:ea typeface="MS PGothic" pitchFamily="34" charset="-128"/>
                <a:cs typeface="ＭＳ Ｐゴシック" charset="0"/>
              </a:rPr>
              <a:t>asemenea</a:t>
            </a:r>
            <a:r>
              <a:rPr lang="en-GB" sz="1200" kern="1200" dirty="0" smtClean="0">
                <a:solidFill>
                  <a:schemeClr val="tx1"/>
                </a:solidFill>
                <a:latin typeface="+mn-lt"/>
                <a:ea typeface="MS PGothic" pitchFamily="34" charset="-128"/>
                <a:cs typeface="ＭＳ Ｐゴシック" charset="0"/>
              </a:rPr>
              <a:t>, hard disk-</a:t>
            </a:r>
            <a:r>
              <a:rPr lang="en-GB" sz="1200" kern="1200" dirty="0" err="1" smtClean="0">
                <a:solidFill>
                  <a:schemeClr val="tx1"/>
                </a:solidFill>
                <a:latin typeface="+mn-lt"/>
                <a:ea typeface="MS PGothic" pitchFamily="34" charset="-128"/>
                <a:cs typeface="ＭＳ Ｐゴシック" charset="0"/>
              </a:rPr>
              <a:t>uri</a:t>
            </a:r>
            <a:r>
              <a:rPr lang="en-GB" sz="1200" kern="1200" dirty="0" smtClean="0">
                <a:solidFill>
                  <a:schemeClr val="tx1"/>
                </a:solidFill>
                <a:latin typeface="+mn-lt"/>
                <a:ea typeface="MS PGothic" pitchFamily="34" charset="-128"/>
                <a:cs typeface="ＭＳ Ｐゴシック" charset="0"/>
              </a:rPr>
              <a:t>, care pot </a:t>
            </a:r>
            <a:r>
              <a:rPr lang="en-GB" sz="1200" kern="1200" dirty="0" err="1" smtClean="0">
                <a:solidFill>
                  <a:schemeClr val="tx1"/>
                </a:solidFill>
                <a:latin typeface="+mn-lt"/>
                <a:ea typeface="MS PGothic" pitchFamily="34" charset="-128"/>
                <a:cs typeface="ＭＳ Ｐゴシック" charset="0"/>
              </a:rPr>
              <a:t>conține</a:t>
            </a:r>
            <a:r>
              <a:rPr lang="en-GB" sz="1200" kern="1200" dirty="0" smtClean="0">
                <a:solidFill>
                  <a:schemeClr val="tx1"/>
                </a:solidFill>
                <a:latin typeface="+mn-lt"/>
                <a:ea typeface="MS PGothic" pitchFamily="34" charset="-128"/>
                <a:cs typeface="ＭＳ Ｐゴシック" charset="0"/>
              </a:rPr>
              <a:t> volume </a:t>
            </a:r>
            <a:r>
              <a:rPr lang="en-GB" sz="1200" kern="1200" dirty="0" err="1" smtClean="0">
                <a:solidFill>
                  <a:schemeClr val="tx1"/>
                </a:solidFill>
                <a:latin typeface="+mn-lt"/>
                <a:ea typeface="MS PGothic" pitchFamily="34" charset="-128"/>
                <a:cs typeface="ＭＳ Ｐゴシック" charset="0"/>
              </a:rPr>
              <a:t>uriașe</a:t>
            </a:r>
            <a:r>
              <a:rPr lang="en-GB" sz="1200" kern="1200" dirty="0" smtClean="0">
                <a:solidFill>
                  <a:schemeClr val="tx1"/>
                </a:solidFill>
                <a:latin typeface="+mn-lt"/>
                <a:ea typeface="MS PGothic" pitchFamily="34" charset="-128"/>
                <a:cs typeface="ＭＳ Ｐゴシック" charset="0"/>
              </a:rPr>
              <a:t> de date. </a:t>
            </a:r>
            <a:r>
              <a:rPr lang="en-GB" sz="1200" kern="1200" dirty="0" err="1" smtClean="0">
                <a:solidFill>
                  <a:schemeClr val="tx1"/>
                </a:solidFill>
                <a:latin typeface="+mn-lt"/>
                <a:ea typeface="MS PGothic" pitchFamily="34" charset="-128"/>
                <a:cs typeface="ＭＳ Ｐゴシック" charset="0"/>
              </a:rPr>
              <a:t>Aceste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discuri</a:t>
            </a:r>
            <a:r>
              <a:rPr lang="en-GB" sz="1200" kern="1200" dirty="0" smtClean="0">
                <a:solidFill>
                  <a:schemeClr val="tx1"/>
                </a:solidFill>
                <a:latin typeface="+mn-lt"/>
                <a:ea typeface="MS PGothic" pitchFamily="34" charset="-128"/>
                <a:cs typeface="ＭＳ Ｐゴシック" charset="0"/>
              </a:rPr>
              <a:t> au </a:t>
            </a:r>
            <a:r>
              <a:rPr lang="en-GB" sz="1200" kern="1200" dirty="0" err="1" smtClean="0">
                <a:solidFill>
                  <a:schemeClr val="tx1"/>
                </a:solidFill>
                <a:latin typeface="+mn-lt"/>
                <a:ea typeface="MS PGothic" pitchFamily="34" charset="-128"/>
                <a:cs typeface="ＭＳ Ｐゴシック" charset="0"/>
              </a:rPr>
              <a:t>platane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rigide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pe</a:t>
            </a:r>
            <a:r>
              <a:rPr lang="en-GB" sz="1200" kern="1200" dirty="0" smtClean="0">
                <a:solidFill>
                  <a:schemeClr val="tx1"/>
                </a:solidFill>
                <a:latin typeface="+mn-lt"/>
                <a:ea typeface="MS PGothic" pitchFamily="34" charset="-128"/>
                <a:cs typeface="ＭＳ Ｐゴシック" charset="0"/>
              </a:rPr>
              <a:t> care </a:t>
            </a:r>
            <a:r>
              <a:rPr lang="en-GB" sz="1200" kern="1200" dirty="0" err="1" smtClean="0">
                <a:solidFill>
                  <a:schemeClr val="tx1"/>
                </a:solidFill>
                <a:latin typeface="+mn-lt"/>
                <a:ea typeface="MS PGothic" pitchFamily="34" charset="-128"/>
                <a:cs typeface="ＭＳ Ｐゴシック" charset="0"/>
              </a:rPr>
              <a:t>sunt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păstrate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informațiile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și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datele</a:t>
            </a:r>
            <a:r>
              <a:rPr lang="en-GB" sz="1200" kern="1200" dirty="0" smtClean="0">
                <a:solidFill>
                  <a:schemeClr val="tx1"/>
                </a:solidFill>
                <a:latin typeface="+mn-lt"/>
                <a:ea typeface="MS PGothic" pitchFamily="34" charset="-128"/>
                <a:cs typeface="ＭＳ Ｐゴシック" charset="0"/>
              </a:rPr>
              <a:t> pot fi </a:t>
            </a:r>
            <a:r>
              <a:rPr lang="en-GB" sz="1200" kern="1200" dirty="0" err="1" smtClean="0">
                <a:solidFill>
                  <a:schemeClr val="tx1"/>
                </a:solidFill>
                <a:latin typeface="+mn-lt"/>
                <a:ea typeface="MS PGothic" pitchFamily="34" charset="-128"/>
                <a:cs typeface="ＭＳ Ｐゴシック" charset="0"/>
              </a:rPr>
              <a:t>șterse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și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rescrise</a:t>
            </a:r>
            <a:r>
              <a:rPr lang="en-GB" sz="1200" kern="1200" dirty="0" smtClean="0">
                <a:solidFill>
                  <a:schemeClr val="tx1"/>
                </a:solidFill>
                <a:latin typeface="+mn-lt"/>
                <a:ea typeface="MS PGothic" pitchFamily="34" charset="-128"/>
                <a:cs typeface="ＭＳ Ｐゴシック" charset="0"/>
              </a:rPr>
              <a:t> cu </a:t>
            </a:r>
            <a:r>
              <a:rPr lang="en-GB" sz="1200" kern="1200" dirty="0" err="1" smtClean="0">
                <a:solidFill>
                  <a:schemeClr val="tx1"/>
                </a:solidFill>
                <a:latin typeface="+mn-lt"/>
                <a:ea typeface="MS PGothic" pitchFamily="34" charset="-128"/>
                <a:cs typeface="ＭＳ Ｐゴシック" charset="0"/>
              </a:rPr>
              <a:t>ușurință</a:t>
            </a:r>
            <a:r>
              <a:rPr lang="en-GB" sz="1200" kern="1200" dirty="0" smtClean="0">
                <a:solidFill>
                  <a:schemeClr val="tx1"/>
                </a:solidFill>
                <a:latin typeface="+mn-lt"/>
                <a:ea typeface="MS PGothic" pitchFamily="34" charset="-128"/>
                <a:cs typeface="ＭＳ Ｐゴシック" charset="0"/>
              </a:rPr>
              <a:t>, în </a:t>
            </a:r>
            <a:r>
              <a:rPr lang="en-GB" sz="1200" kern="1200" dirty="0" err="1" smtClean="0">
                <a:solidFill>
                  <a:schemeClr val="tx1"/>
                </a:solidFill>
                <a:latin typeface="+mn-lt"/>
                <a:ea typeface="MS PGothic" pitchFamily="34" charset="-128"/>
                <a:cs typeface="ＭＳ Ｐゴシック" charset="0"/>
              </a:rPr>
              <a:t>timp</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structura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discului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este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memorată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făcându</a:t>
            </a:r>
            <a:r>
              <a:rPr lang="en-GB" sz="1200" kern="1200" dirty="0" smtClean="0">
                <a:solidFill>
                  <a:schemeClr val="tx1"/>
                </a:solidFill>
                <a:latin typeface="+mn-lt"/>
                <a:ea typeface="MS PGothic" pitchFamily="34" charset="-128"/>
                <a:cs typeface="ＭＳ Ｐゴシック" charset="0"/>
              </a:rPr>
              <a:t>-le </a:t>
            </a:r>
            <a:r>
              <a:rPr lang="en-GB" sz="1200" kern="1200" dirty="0" err="1" smtClean="0">
                <a:solidFill>
                  <a:schemeClr val="tx1"/>
                </a:solidFill>
                <a:latin typeface="+mn-lt"/>
                <a:ea typeface="MS PGothic" pitchFamily="34" charset="-128"/>
                <a:cs typeface="ＭＳ Ｐゴシック" charset="0"/>
              </a:rPr>
              <a:t>viabile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pentru</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perioade</a:t>
            </a:r>
            <a:r>
              <a:rPr lang="en-GB" sz="1200" kern="1200" dirty="0" smtClean="0">
                <a:solidFill>
                  <a:schemeClr val="tx1"/>
                </a:solidFill>
                <a:latin typeface="+mn-lt"/>
                <a:ea typeface="MS PGothic" pitchFamily="34" charset="-128"/>
                <a:cs typeface="ＭＳ Ｐゴシック" charset="0"/>
              </a:rPr>
              <a:t> lungi de </a:t>
            </a:r>
            <a:r>
              <a:rPr lang="en-GB" sz="1200" kern="1200" dirty="0" err="1" smtClean="0">
                <a:solidFill>
                  <a:schemeClr val="tx1"/>
                </a:solidFill>
                <a:latin typeface="+mn-lt"/>
                <a:ea typeface="MS PGothic" pitchFamily="34" charset="-128"/>
                <a:cs typeface="ＭＳ Ｐゴシック" charset="0"/>
              </a:rPr>
              <a:t>timp</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Datele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sunt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stocate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suprafața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unui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platan</a:t>
            </a:r>
            <a:r>
              <a:rPr lang="en-GB" sz="1200" kern="1200" dirty="0" smtClean="0">
                <a:solidFill>
                  <a:schemeClr val="tx1"/>
                </a:solidFill>
                <a:latin typeface="+mn-lt"/>
                <a:ea typeface="MS PGothic" pitchFamily="34" charset="-128"/>
                <a:cs typeface="ＭＳ Ｐゴシック" charset="0"/>
              </a:rPr>
              <a:t> în </a:t>
            </a:r>
            <a:r>
              <a:rPr lang="en-GB" sz="1200" kern="1200" dirty="0" err="1" smtClean="0">
                <a:solidFill>
                  <a:schemeClr val="tx1"/>
                </a:solidFill>
                <a:latin typeface="+mn-lt"/>
                <a:ea typeface="MS PGothic" pitchFamily="34" charset="-128"/>
                <a:cs typeface="ＭＳ Ｐゴシック" charset="0"/>
              </a:rPr>
              <a:t>sectoare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și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piste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Pistele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sunt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cercuri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concentrice</a:t>
            </a:r>
            <a:r>
              <a:rPr lang="en-GB" sz="1200" kern="1200" dirty="0" smtClean="0">
                <a:solidFill>
                  <a:schemeClr val="tx1"/>
                </a:solidFill>
                <a:latin typeface="+mn-lt"/>
                <a:ea typeface="MS PGothic" pitchFamily="34" charset="-128"/>
                <a:cs typeface="ＭＳ Ｐゴシック" charset="0"/>
              </a:rPr>
              <a:t> de </a:t>
            </a:r>
            <a:r>
              <a:rPr lang="en-GB" sz="1200" kern="1200" dirty="0" err="1" smtClean="0">
                <a:solidFill>
                  <a:schemeClr val="tx1"/>
                </a:solidFill>
                <a:latin typeface="+mn-lt"/>
                <a:ea typeface="MS PGothic" pitchFamily="34" charset="-128"/>
                <a:cs typeface="ＭＳ Ｐゴシック" charset="0"/>
              </a:rPr>
              <a:t>sectoare</a:t>
            </a:r>
            <a:r>
              <a:rPr lang="en-GB" sz="1200" kern="1200" dirty="0" smtClean="0">
                <a:solidFill>
                  <a:schemeClr val="tx1"/>
                </a:solidFill>
                <a:latin typeface="+mn-lt"/>
                <a:ea typeface="MS PGothic" pitchFamily="34" charset="-128"/>
                <a:cs typeface="ＭＳ Ｐゴシック" charset="0"/>
              </a:rPr>
              <a:t> de date </a:t>
            </a:r>
            <a:r>
              <a:rPr lang="en-GB" sz="1200" kern="1200" dirty="0" err="1" smtClean="0">
                <a:solidFill>
                  <a:schemeClr val="tx1"/>
                </a:solidFill>
                <a:latin typeface="+mn-lt"/>
                <a:ea typeface="MS PGothic" pitchFamily="34" charset="-128"/>
                <a:cs typeface="ＭＳ Ｐゴシック" charset="0"/>
              </a:rPr>
              <a:t>și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sectoare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grupuri</a:t>
            </a:r>
            <a:r>
              <a:rPr lang="en-GB" sz="1200" kern="1200" dirty="0" smtClean="0">
                <a:solidFill>
                  <a:schemeClr val="tx1"/>
                </a:solidFill>
                <a:latin typeface="+mn-lt"/>
                <a:ea typeface="MS PGothic" pitchFamily="34" charset="-128"/>
                <a:cs typeface="ＭＳ Ｐゴシック" charset="0"/>
              </a:rPr>
              <a:t> de </a:t>
            </a:r>
            <a:r>
              <a:rPr lang="en-GB" sz="1200" kern="1200" dirty="0" err="1" smtClean="0">
                <a:solidFill>
                  <a:schemeClr val="tx1"/>
                </a:solidFill>
                <a:latin typeface="+mn-lt"/>
                <a:ea typeface="MS PGothic" pitchFamily="34" charset="-128"/>
                <a:cs typeface="ＭＳ Ｐゴシック" charset="0"/>
              </a:rPr>
              <a:t>octeți</a:t>
            </a:r>
            <a:r>
              <a:rPr lang="en-GB" sz="1200" kern="1200" dirty="0" smtClean="0">
                <a:solidFill>
                  <a:schemeClr val="tx1"/>
                </a:solidFill>
                <a:latin typeface="+mn-lt"/>
                <a:ea typeface="MS PGothic" pitchFamily="34" charset="-128"/>
                <a:cs typeface="ＭＳ Ｐゴシック" charset="0"/>
              </a:rPr>
              <a:t> (512 </a:t>
            </a:r>
            <a:r>
              <a:rPr lang="en-GB" sz="1200" kern="1200" dirty="0" err="1" smtClean="0">
                <a:solidFill>
                  <a:schemeClr val="tx1"/>
                </a:solidFill>
                <a:latin typeface="+mn-lt"/>
                <a:ea typeface="MS PGothic" pitchFamily="34" charset="-128"/>
                <a:cs typeface="ＭＳ Ｐゴシック" charset="0"/>
              </a:rPr>
              <a:t>sau</a:t>
            </a:r>
            <a:r>
              <a:rPr lang="en-GB" sz="1200" kern="1200" dirty="0" smtClean="0">
                <a:solidFill>
                  <a:schemeClr val="tx1"/>
                </a:solidFill>
                <a:latin typeface="+mn-lt"/>
                <a:ea typeface="MS PGothic" pitchFamily="34" charset="-128"/>
                <a:cs typeface="ＭＳ Ｐゴシック" charset="0"/>
              </a:rPr>
              <a:t> 4096) </a:t>
            </a:r>
            <a:r>
              <a:rPr lang="en-GB" sz="1200" kern="1200" dirty="0" err="1" smtClean="0">
                <a:solidFill>
                  <a:schemeClr val="tx1"/>
                </a:solidFill>
                <a:latin typeface="+mn-lt"/>
                <a:ea typeface="MS PGothic" pitchFamily="34" charset="-128"/>
                <a:cs typeface="ＭＳ Ｐゴシック" charset="0"/>
              </a:rPr>
              <a:t>stocate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împreună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Datele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sunt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stocate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pe</a:t>
            </a:r>
            <a:r>
              <a:rPr lang="en-GB" sz="1200" kern="1200" dirty="0" smtClean="0">
                <a:solidFill>
                  <a:schemeClr val="tx1"/>
                </a:solidFill>
                <a:latin typeface="+mn-lt"/>
                <a:ea typeface="MS PGothic" pitchFamily="34" charset="-128"/>
                <a:cs typeface="ＭＳ Ｐゴシック" charset="0"/>
              </a:rPr>
              <a:t> hard disk-</a:t>
            </a:r>
            <a:r>
              <a:rPr lang="en-GB" sz="1200" kern="1200" dirty="0" err="1" smtClean="0">
                <a:solidFill>
                  <a:schemeClr val="tx1"/>
                </a:solidFill>
                <a:latin typeface="+mn-lt"/>
                <a:ea typeface="MS PGothic" pitchFamily="34" charset="-128"/>
                <a:cs typeface="ＭＳ Ｐゴシック" charset="0"/>
              </a:rPr>
              <a:t>uri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fișiere</a:t>
            </a:r>
            <a:r>
              <a:rPr lang="en-GB" sz="1200" kern="1200" dirty="0" smtClean="0">
                <a:solidFill>
                  <a:schemeClr val="tx1"/>
                </a:solidFill>
                <a:latin typeface="+mn-lt"/>
                <a:ea typeface="MS PGothic" pitchFamily="34" charset="-128"/>
                <a:cs typeface="ＭＳ Ｐゴシック" charset="0"/>
              </a:rPr>
              <a:t> care </a:t>
            </a:r>
            <a:r>
              <a:rPr lang="en-GB" sz="1200" kern="1200" dirty="0" err="1" smtClean="0">
                <a:solidFill>
                  <a:schemeClr val="tx1"/>
                </a:solidFill>
                <a:latin typeface="+mn-lt"/>
                <a:ea typeface="MS PGothic" pitchFamily="34" charset="-128"/>
                <a:cs typeface="ＭＳ Ｐゴシック" charset="0"/>
              </a:rPr>
              <a:t>sunt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pur</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și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simplu</a:t>
            </a:r>
            <a:r>
              <a:rPr lang="en-GB" sz="1200" kern="1200" dirty="0" smtClean="0">
                <a:solidFill>
                  <a:schemeClr val="tx1"/>
                </a:solidFill>
                <a:latin typeface="+mn-lt"/>
                <a:ea typeface="MS PGothic" pitchFamily="34" charset="-128"/>
                <a:cs typeface="ＭＳ Ｐゴシック" charset="0"/>
              </a:rPr>
              <a:t> un </a:t>
            </a:r>
            <a:r>
              <a:rPr lang="en-GB" sz="1200" kern="1200" dirty="0" err="1" smtClean="0">
                <a:solidFill>
                  <a:schemeClr val="tx1"/>
                </a:solidFill>
                <a:latin typeface="+mn-lt"/>
                <a:ea typeface="MS PGothic" pitchFamily="34" charset="-128"/>
                <a:cs typeface="ＭＳ Ｐゴシック" charset="0"/>
              </a:rPr>
              <a:t>grup</a:t>
            </a:r>
            <a:r>
              <a:rPr lang="en-GB" sz="1200" kern="1200" dirty="0" smtClean="0">
                <a:solidFill>
                  <a:schemeClr val="tx1"/>
                </a:solidFill>
                <a:latin typeface="+mn-lt"/>
                <a:ea typeface="MS PGothic" pitchFamily="34" charset="-128"/>
                <a:cs typeface="ＭＳ Ｐゴシック" charset="0"/>
              </a:rPr>
              <a:t> de „</a:t>
            </a:r>
            <a:r>
              <a:rPr lang="en-GB" sz="1200" kern="1200" dirty="0" err="1" smtClean="0">
                <a:solidFill>
                  <a:schemeClr val="tx1"/>
                </a:solidFill>
                <a:latin typeface="+mn-lt"/>
                <a:ea typeface="MS PGothic" pitchFamily="34" charset="-128"/>
                <a:cs typeface="ＭＳ Ｐゴシック" charset="0"/>
              </a:rPr>
              <a:t>octeți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Programele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sunt</a:t>
            </a:r>
            <a:r>
              <a:rPr lang="en-GB" sz="1200" kern="1200" dirty="0" smtClean="0">
                <a:solidFill>
                  <a:schemeClr val="tx1"/>
                </a:solidFill>
                <a:latin typeface="+mn-lt"/>
                <a:ea typeface="MS PGothic" pitchFamily="34" charset="-128"/>
                <a:cs typeface="ＭＳ Ｐゴシック" charset="0"/>
              </a:rPr>
              <a:t>, de </a:t>
            </a:r>
            <a:r>
              <a:rPr lang="en-GB" sz="1200" kern="1200" dirty="0" err="1" smtClean="0">
                <a:solidFill>
                  <a:schemeClr val="tx1"/>
                </a:solidFill>
                <a:latin typeface="+mn-lt"/>
                <a:ea typeface="MS PGothic" pitchFamily="34" charset="-128"/>
                <a:cs typeface="ＭＳ Ｐゴシック" charset="0"/>
              </a:rPr>
              <a:t>asemenea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fișiere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și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acestea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sunt</a:t>
            </a:r>
            <a:r>
              <a:rPr lang="en-GB" sz="1200" kern="1200" dirty="0" smtClean="0">
                <a:solidFill>
                  <a:schemeClr val="tx1"/>
                </a:solidFill>
                <a:latin typeface="+mn-lt"/>
                <a:ea typeface="MS PGothic" pitchFamily="34" charset="-128"/>
                <a:cs typeface="ＭＳ Ｐゴシック" charset="0"/>
              </a:rPr>
              <a:t>, de </a:t>
            </a:r>
            <a:r>
              <a:rPr lang="en-GB" sz="1200" kern="1200" dirty="0" err="1" smtClean="0">
                <a:solidFill>
                  <a:schemeClr val="tx1"/>
                </a:solidFill>
                <a:latin typeface="+mn-lt"/>
                <a:ea typeface="MS PGothic" pitchFamily="34" charset="-128"/>
                <a:cs typeface="ＭＳ Ｐゴシック" charset="0"/>
              </a:rPr>
              <a:t>asemenea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apelate</a:t>
            </a:r>
            <a:r>
              <a:rPr lang="en-GB" sz="1200" kern="1200" dirty="0" smtClean="0">
                <a:solidFill>
                  <a:schemeClr val="tx1"/>
                </a:solidFill>
                <a:latin typeface="+mn-lt"/>
                <a:ea typeface="MS PGothic" pitchFamily="34" charset="-128"/>
                <a:cs typeface="ＭＳ Ｐゴシック" charset="0"/>
              </a:rPr>
              <a:t> de CPU </a:t>
            </a:r>
            <a:r>
              <a:rPr lang="en-GB" sz="1200" kern="1200" dirty="0" err="1" smtClean="0">
                <a:solidFill>
                  <a:schemeClr val="tx1"/>
                </a:solidFill>
                <a:latin typeface="+mn-lt"/>
                <a:ea typeface="MS PGothic" pitchFamily="34" charset="-128"/>
                <a:cs typeface="ＭＳ Ｐゴシック" charset="0"/>
              </a:rPr>
              <a:t>pentru</a:t>
            </a:r>
            <a:r>
              <a:rPr lang="en-GB" sz="1200" kern="1200" dirty="0" smtClean="0">
                <a:solidFill>
                  <a:schemeClr val="tx1"/>
                </a:solidFill>
                <a:latin typeface="+mn-lt"/>
                <a:ea typeface="MS PGothic" pitchFamily="34" charset="-128"/>
                <a:cs typeface="ＭＳ Ｐゴシック" charset="0"/>
              </a:rPr>
              <a:t> a fi </a:t>
            </a:r>
            <a:r>
              <a:rPr lang="en-GB" sz="1200" kern="1200" dirty="0" err="1" smtClean="0">
                <a:solidFill>
                  <a:schemeClr val="tx1"/>
                </a:solidFill>
                <a:latin typeface="+mn-lt"/>
                <a:ea typeface="MS PGothic" pitchFamily="34" charset="-128"/>
                <a:cs typeface="ＭＳ Ｐゴシック" charset="0"/>
              </a:rPr>
              <a:t>utilizate</a:t>
            </a:r>
            <a:r>
              <a:rPr lang="en-GB" sz="1200" kern="1200" dirty="0" smtClean="0">
                <a:solidFill>
                  <a:schemeClr val="tx1"/>
                </a:solidFill>
                <a:latin typeface="+mn-lt"/>
                <a:ea typeface="MS PGothic" pitchFamily="34" charset="-128"/>
                <a:cs typeface="ＭＳ Ｐゴシック"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latin typeface="+mn-lt"/>
                <a:ea typeface="MS PGothic" pitchFamily="34" charset="-128"/>
                <a:cs typeface="ＭＳ Ｐゴシック" charset="0"/>
              </a:rPr>
              <a:t>Dispozitivele</a:t>
            </a:r>
            <a:r>
              <a:rPr lang="en-GB" sz="1200" kern="1200" dirty="0" smtClean="0">
                <a:solidFill>
                  <a:schemeClr val="tx1"/>
                </a:solidFill>
                <a:latin typeface="+mn-lt"/>
                <a:ea typeface="MS PGothic" pitchFamily="34" charset="-128"/>
                <a:cs typeface="ＭＳ Ｐゴシック" charset="0"/>
              </a:rPr>
              <a:t> de </a:t>
            </a:r>
            <a:r>
              <a:rPr lang="en-GB" sz="1200" kern="1200" dirty="0" err="1" smtClean="0">
                <a:solidFill>
                  <a:schemeClr val="tx1"/>
                </a:solidFill>
                <a:latin typeface="+mn-lt"/>
                <a:ea typeface="MS PGothic" pitchFamily="34" charset="-128"/>
                <a:cs typeface="ＭＳ Ｐゴシック" charset="0"/>
              </a:rPr>
              <a:t>stocare</a:t>
            </a:r>
            <a:r>
              <a:rPr lang="en-GB" sz="1200" kern="1200" dirty="0" smtClean="0">
                <a:solidFill>
                  <a:schemeClr val="tx1"/>
                </a:solidFill>
                <a:latin typeface="+mn-lt"/>
                <a:ea typeface="MS PGothic" pitchFamily="34" charset="-128"/>
                <a:cs typeface="ＭＳ Ｐゴシック" charset="0"/>
              </a:rPr>
              <a:t> SSD </a:t>
            </a:r>
            <a:r>
              <a:rPr lang="en-GB" sz="1200" kern="1200" dirty="0" err="1" smtClean="0">
                <a:solidFill>
                  <a:schemeClr val="tx1"/>
                </a:solidFill>
                <a:latin typeface="+mn-lt"/>
                <a:ea typeface="MS PGothic" pitchFamily="34" charset="-128"/>
                <a:cs typeface="ＭＳ Ｐゴシック" charset="0"/>
              </a:rPr>
              <a:t>ridică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noi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provocări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examinatorilor</a:t>
            </a:r>
            <a:r>
              <a:rPr lang="en-GB" sz="1200" kern="1200" dirty="0" smtClean="0">
                <a:solidFill>
                  <a:schemeClr val="tx1"/>
                </a:solidFill>
                <a:latin typeface="+mn-lt"/>
                <a:ea typeface="MS PGothic" pitchFamily="34" charset="-128"/>
                <a:cs typeface="ＭＳ Ｐゴシック" charset="0"/>
              </a:rPr>
              <a:t> de </a:t>
            </a:r>
            <a:r>
              <a:rPr lang="en-GB" sz="1200" kern="1200" dirty="0" err="1" smtClean="0">
                <a:solidFill>
                  <a:schemeClr val="tx1"/>
                </a:solidFill>
                <a:latin typeface="+mn-lt"/>
                <a:ea typeface="MS PGothic" pitchFamily="34" charset="-128"/>
                <a:cs typeface="ＭＳ Ｐゴシック" charset="0"/>
              </a:rPr>
              <a:t>criminalistică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digitală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deoarece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datele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sunt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stocate</a:t>
            </a:r>
            <a:r>
              <a:rPr lang="en-GB" sz="1200" kern="1200" dirty="0" smtClean="0">
                <a:solidFill>
                  <a:schemeClr val="tx1"/>
                </a:solidFill>
                <a:latin typeface="+mn-lt"/>
                <a:ea typeface="MS PGothic" pitchFamily="34" charset="-128"/>
                <a:cs typeface="ＭＳ Ｐゴシック" charset="0"/>
              </a:rPr>
              <a:t> într-un mod </a:t>
            </a:r>
            <a:r>
              <a:rPr lang="en-GB" sz="1200" kern="1200" dirty="0" err="1" smtClean="0">
                <a:solidFill>
                  <a:schemeClr val="tx1"/>
                </a:solidFill>
                <a:latin typeface="+mn-lt"/>
                <a:ea typeface="MS PGothic" pitchFamily="34" charset="-128"/>
                <a:cs typeface="ＭＳ Ｐゴシック" charset="0"/>
              </a:rPr>
              <a:t>complet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diferit</a:t>
            </a:r>
            <a:r>
              <a:rPr lang="en-GB" sz="1200" kern="1200" dirty="0" smtClean="0">
                <a:solidFill>
                  <a:schemeClr val="tx1"/>
                </a:solidFill>
                <a:latin typeface="+mn-lt"/>
                <a:ea typeface="MS PGothic" pitchFamily="34" charset="-128"/>
                <a:cs typeface="ＭＳ Ｐゴシック"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a:t>
            </a:fld>
            <a:endParaRPr lang="en-US" altLang="en-US"/>
          </a:p>
        </p:txBody>
      </p:sp>
    </p:spTree>
    <p:extLst>
      <p:ext uri="{BB962C8B-B14F-4D97-AF65-F5344CB8AC3E}">
        <p14:creationId xmlns:p14="http://schemas.microsoft.com/office/powerpoint/2010/main" val="603265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latin typeface="+mn-lt"/>
                <a:ea typeface="MS PGothic" pitchFamily="34" charset="-128"/>
                <a:cs typeface="ＭＳ Ｐゴシック" charset="0"/>
              </a:rPr>
              <a:t>Discurile</a:t>
            </a:r>
            <a:r>
              <a:rPr lang="en-GB" sz="1200" kern="1200" dirty="0" smtClean="0">
                <a:solidFill>
                  <a:schemeClr val="tx1"/>
                </a:solidFill>
                <a:latin typeface="+mn-lt"/>
                <a:ea typeface="MS PGothic" pitchFamily="34" charset="-128"/>
                <a:cs typeface="ＭＳ Ｐゴシック" charset="0"/>
              </a:rPr>
              <a:t> CD/DVD/Blu-Ray - </a:t>
            </a:r>
            <a:r>
              <a:rPr lang="en-GB" sz="1200" kern="1200" dirty="0" err="1" smtClean="0">
                <a:solidFill>
                  <a:schemeClr val="tx1"/>
                </a:solidFill>
                <a:latin typeface="+mn-lt"/>
                <a:ea typeface="MS PGothic" pitchFamily="34" charset="-128"/>
                <a:cs typeface="ＭＳ Ｐゴシック" charset="0"/>
              </a:rPr>
              <a:t>Aceste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discuri</a:t>
            </a:r>
            <a:r>
              <a:rPr lang="en-GB" sz="1200" kern="1200" dirty="0" smtClean="0">
                <a:solidFill>
                  <a:schemeClr val="tx1"/>
                </a:solidFill>
                <a:latin typeface="+mn-lt"/>
                <a:ea typeface="MS PGothic" pitchFamily="34" charset="-128"/>
                <a:cs typeface="ＭＳ Ｐゴシック" charset="0"/>
              </a:rPr>
              <a:t> pot </a:t>
            </a:r>
            <a:r>
              <a:rPr lang="en-GB" sz="1200" kern="1200" dirty="0" err="1" smtClean="0">
                <a:solidFill>
                  <a:schemeClr val="tx1"/>
                </a:solidFill>
                <a:latin typeface="+mn-lt"/>
                <a:ea typeface="MS PGothic" pitchFamily="34" charset="-128"/>
                <a:cs typeface="ＭＳ Ｐゴシック" charset="0"/>
              </a:rPr>
              <a:t>conține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cantități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variate</a:t>
            </a:r>
            <a:r>
              <a:rPr lang="en-GB" sz="1200" kern="1200" dirty="0" smtClean="0">
                <a:solidFill>
                  <a:schemeClr val="tx1"/>
                </a:solidFill>
                <a:latin typeface="+mn-lt"/>
                <a:ea typeface="MS PGothic" pitchFamily="34" charset="-128"/>
                <a:cs typeface="ＭＳ Ｐゴシック" charset="0"/>
              </a:rPr>
              <a:t> de date </a:t>
            </a:r>
            <a:r>
              <a:rPr lang="en-GB" sz="1200" kern="1200" dirty="0" err="1" smtClean="0">
                <a:solidFill>
                  <a:schemeClr val="tx1"/>
                </a:solidFill>
                <a:latin typeface="+mn-lt"/>
                <a:ea typeface="MS PGothic" pitchFamily="34" charset="-128"/>
                <a:cs typeface="ＭＳ Ｐゴシック" charset="0"/>
              </a:rPr>
              <a:t>și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sunt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utilizate</a:t>
            </a:r>
            <a:r>
              <a:rPr lang="en-GB" sz="1200" kern="1200" dirty="0" smtClean="0">
                <a:solidFill>
                  <a:schemeClr val="tx1"/>
                </a:solidFill>
                <a:latin typeface="+mn-lt"/>
                <a:ea typeface="MS PGothic" pitchFamily="34" charset="-128"/>
                <a:cs typeface="ＭＳ Ｐゴシック" charset="0"/>
              </a:rPr>
              <a:t>, în general, </a:t>
            </a:r>
            <a:r>
              <a:rPr lang="en-GB" sz="1200" kern="1200" dirty="0" err="1" smtClean="0">
                <a:solidFill>
                  <a:schemeClr val="tx1"/>
                </a:solidFill>
                <a:latin typeface="+mn-lt"/>
                <a:ea typeface="MS PGothic" pitchFamily="34" charset="-128"/>
                <a:cs typeface="ＭＳ Ｐゴシック" charset="0"/>
              </a:rPr>
              <a:t>pentru</a:t>
            </a:r>
            <a:r>
              <a:rPr lang="en-GB" sz="1200" kern="1200" dirty="0" smtClean="0">
                <a:solidFill>
                  <a:schemeClr val="tx1"/>
                </a:solidFill>
                <a:latin typeface="+mn-lt"/>
                <a:ea typeface="MS PGothic" pitchFamily="34" charset="-128"/>
                <a:cs typeface="ＭＳ Ｐゴシック" charset="0"/>
              </a:rPr>
              <a:t> a </a:t>
            </a:r>
            <a:r>
              <a:rPr lang="en-GB" sz="1200" kern="1200" dirty="0" err="1" smtClean="0">
                <a:solidFill>
                  <a:schemeClr val="tx1"/>
                </a:solidFill>
                <a:latin typeface="+mn-lt"/>
                <a:ea typeface="MS PGothic" pitchFamily="34" charset="-128"/>
                <a:cs typeface="ＭＳ Ｐゴシック" charset="0"/>
              </a:rPr>
              <a:t>stoca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muzică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fișiere</a:t>
            </a:r>
            <a:r>
              <a:rPr lang="en-GB" sz="1200" kern="1200" dirty="0" smtClean="0">
                <a:solidFill>
                  <a:schemeClr val="tx1"/>
                </a:solidFill>
                <a:latin typeface="+mn-lt"/>
                <a:ea typeface="MS PGothic" pitchFamily="34" charset="-128"/>
                <a:cs typeface="ＭＳ Ｐゴシック" charset="0"/>
              </a:rPr>
              <a:t> video </a:t>
            </a:r>
            <a:r>
              <a:rPr lang="en-GB" sz="1200" kern="1200" dirty="0" err="1" smtClean="0">
                <a:solidFill>
                  <a:schemeClr val="tx1"/>
                </a:solidFill>
                <a:latin typeface="+mn-lt"/>
                <a:ea typeface="MS PGothic" pitchFamily="34" charset="-128"/>
                <a:cs typeface="ＭＳ Ｐゴシック" charset="0"/>
              </a:rPr>
              <a:t>sau</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fișiere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informatice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pentru</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distribuire</a:t>
            </a:r>
            <a:r>
              <a:rPr lang="en-GB" sz="1200" kern="1200" dirty="0" smtClean="0">
                <a:solidFill>
                  <a:schemeClr val="tx1"/>
                </a:solidFill>
                <a:latin typeface="+mn-lt"/>
                <a:ea typeface="MS PGothic" pitchFamily="34" charset="-128"/>
                <a:cs typeface="ＭＳ Ｐゴシック" charset="0"/>
              </a:rPr>
              <a:t>. De </a:t>
            </a:r>
            <a:r>
              <a:rPr lang="en-GB" sz="1200" kern="1200" dirty="0" err="1" smtClean="0">
                <a:solidFill>
                  <a:schemeClr val="tx1"/>
                </a:solidFill>
                <a:latin typeface="+mn-lt"/>
                <a:ea typeface="MS PGothic" pitchFamily="34" charset="-128"/>
                <a:cs typeface="ＭＳ Ｐゴシック" charset="0"/>
              </a:rPr>
              <a:t>exemplu</a:t>
            </a:r>
            <a:r>
              <a:rPr lang="en-GB" sz="1200" kern="1200" dirty="0" smtClean="0">
                <a:solidFill>
                  <a:schemeClr val="tx1"/>
                </a:solidFill>
                <a:latin typeface="+mn-lt"/>
                <a:ea typeface="MS PGothic" pitchFamily="34" charset="-128"/>
                <a:cs typeface="ＭＳ Ｐゴシック" charset="0"/>
              </a:rPr>
              <a:t>, un DVD, are </a:t>
            </a:r>
            <a:r>
              <a:rPr lang="en-GB" sz="1200" kern="1200" dirty="0" err="1" smtClean="0">
                <a:solidFill>
                  <a:schemeClr val="tx1"/>
                </a:solidFill>
                <a:latin typeface="+mn-lt"/>
                <a:ea typeface="MS PGothic" pitchFamily="34" charset="-128"/>
                <a:cs typeface="ＭＳ Ｐゴシック" charset="0"/>
              </a:rPr>
              <a:t>aceeași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dimensiune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ca</a:t>
            </a:r>
            <a:r>
              <a:rPr lang="en-GB" sz="1200" kern="1200" dirty="0" smtClean="0">
                <a:solidFill>
                  <a:schemeClr val="tx1"/>
                </a:solidFill>
                <a:latin typeface="+mn-lt"/>
                <a:ea typeface="MS PGothic" pitchFamily="34" charset="-128"/>
                <a:cs typeface="ＭＳ Ｐゴシック" charset="0"/>
              </a:rPr>
              <a:t> un CD </a:t>
            </a:r>
            <a:r>
              <a:rPr lang="en-GB" sz="1200" kern="1200" dirty="0" err="1" smtClean="0">
                <a:solidFill>
                  <a:schemeClr val="tx1"/>
                </a:solidFill>
                <a:latin typeface="+mn-lt"/>
                <a:ea typeface="MS PGothic" pitchFamily="34" charset="-128"/>
                <a:cs typeface="ＭＳ Ｐゴシック" charset="0"/>
              </a:rPr>
              <a:t>și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conține</a:t>
            </a:r>
            <a:r>
              <a:rPr lang="en-GB" sz="1200" kern="1200" dirty="0" smtClean="0">
                <a:solidFill>
                  <a:schemeClr val="tx1"/>
                </a:solidFill>
                <a:latin typeface="+mn-lt"/>
                <a:ea typeface="MS PGothic" pitchFamily="34" charset="-128"/>
                <a:cs typeface="ＭＳ Ｐゴシック" charset="0"/>
              </a:rPr>
              <a:t> de </a:t>
            </a:r>
            <a:r>
              <a:rPr lang="en-GB" sz="1200" kern="1200" dirty="0" err="1" smtClean="0">
                <a:solidFill>
                  <a:schemeClr val="tx1"/>
                </a:solidFill>
                <a:latin typeface="+mn-lt"/>
                <a:ea typeface="MS PGothic" pitchFamily="34" charset="-128"/>
                <a:cs typeface="ＭＳ Ｐゴシック" charset="0"/>
              </a:rPr>
              <a:t>aproximativ</a:t>
            </a:r>
            <a:r>
              <a:rPr lang="en-GB" sz="1200" kern="1200" dirty="0" smtClean="0">
                <a:solidFill>
                  <a:schemeClr val="tx1"/>
                </a:solidFill>
                <a:latin typeface="+mn-lt"/>
                <a:ea typeface="MS PGothic" pitchFamily="34" charset="-128"/>
                <a:cs typeface="ＭＳ Ｐゴシック" charset="0"/>
              </a:rPr>
              <a:t> 7 </a:t>
            </a:r>
            <a:r>
              <a:rPr lang="en-GB" sz="1200" kern="1200" dirty="0" err="1" smtClean="0">
                <a:solidFill>
                  <a:schemeClr val="tx1"/>
                </a:solidFill>
                <a:latin typeface="+mn-lt"/>
                <a:ea typeface="MS PGothic" pitchFamily="34" charset="-128"/>
                <a:cs typeface="ＭＳ Ｐゴシック" charset="0"/>
              </a:rPr>
              <a:t>ori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mai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multe</a:t>
            </a:r>
            <a:r>
              <a:rPr lang="en-GB" sz="1200" kern="1200" dirty="0" smtClean="0">
                <a:solidFill>
                  <a:schemeClr val="tx1"/>
                </a:solidFill>
                <a:latin typeface="+mn-lt"/>
                <a:ea typeface="MS PGothic" pitchFamily="34" charset="-128"/>
                <a:cs typeface="ＭＳ Ｐゴシック" charset="0"/>
              </a:rPr>
              <a:t> date </a:t>
            </a:r>
            <a:r>
              <a:rPr lang="en-GB" sz="1200" kern="1200" dirty="0" err="1" smtClean="0">
                <a:solidFill>
                  <a:schemeClr val="tx1"/>
                </a:solidFill>
                <a:latin typeface="+mn-lt"/>
                <a:ea typeface="MS PGothic" pitchFamily="34" charset="-128"/>
                <a:cs typeface="ＭＳ Ｐゴシック" charset="0"/>
              </a:rPr>
              <a:t>decât</a:t>
            </a:r>
            <a:r>
              <a:rPr lang="en-GB" sz="1200" kern="1200" dirty="0" smtClean="0">
                <a:solidFill>
                  <a:schemeClr val="tx1"/>
                </a:solidFill>
                <a:latin typeface="+mn-lt"/>
                <a:ea typeface="MS PGothic" pitchFamily="34" charset="-128"/>
                <a:cs typeface="ＭＳ Ｐゴシック" charset="0"/>
              </a:rPr>
              <a:t> un CD. La </a:t>
            </a:r>
            <a:r>
              <a:rPr lang="en-GB" sz="1200" kern="1200" dirty="0" err="1" smtClean="0">
                <a:solidFill>
                  <a:schemeClr val="tx1"/>
                </a:solidFill>
                <a:latin typeface="+mn-lt"/>
                <a:ea typeface="MS PGothic" pitchFamily="34" charset="-128"/>
                <a:cs typeface="ＭＳ Ｐゴシック" charset="0"/>
              </a:rPr>
              <a:t>rândul</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său</a:t>
            </a:r>
            <a:r>
              <a:rPr lang="en-GB" sz="1200" kern="1200" dirty="0" smtClean="0">
                <a:solidFill>
                  <a:schemeClr val="tx1"/>
                </a:solidFill>
                <a:latin typeface="+mn-lt"/>
                <a:ea typeface="MS PGothic" pitchFamily="34" charset="-128"/>
                <a:cs typeface="ＭＳ Ｐゴシック" charset="0"/>
              </a:rPr>
              <a:t>, un disc Blu-Ray, care </a:t>
            </a:r>
            <a:r>
              <a:rPr lang="en-GB" sz="1200" kern="1200" dirty="0" err="1" smtClean="0">
                <a:solidFill>
                  <a:schemeClr val="tx1"/>
                </a:solidFill>
                <a:latin typeface="+mn-lt"/>
                <a:ea typeface="MS PGothic" pitchFamily="34" charset="-128"/>
                <a:cs typeface="ＭＳ Ｐゴシック" charset="0"/>
              </a:rPr>
              <a:t>poate</a:t>
            </a:r>
            <a:r>
              <a:rPr lang="en-GB" sz="1200" kern="1200" dirty="0" smtClean="0">
                <a:solidFill>
                  <a:schemeClr val="tx1"/>
                </a:solidFill>
                <a:latin typeface="+mn-lt"/>
                <a:ea typeface="MS PGothic" pitchFamily="34" charset="-128"/>
                <a:cs typeface="ＭＳ Ｐゴシック" charset="0"/>
              </a:rPr>
              <a:t> fi </a:t>
            </a:r>
            <a:r>
              <a:rPr lang="en-GB" sz="1200" kern="1200" dirty="0" err="1" smtClean="0">
                <a:solidFill>
                  <a:schemeClr val="tx1"/>
                </a:solidFill>
                <a:latin typeface="+mn-lt"/>
                <a:ea typeface="MS PGothic" pitchFamily="34" charset="-128"/>
                <a:cs typeface="ＭＳ Ｐゴシック" charset="0"/>
              </a:rPr>
              <a:t>utilizat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pentru</a:t>
            </a:r>
            <a:r>
              <a:rPr lang="en-GB" sz="1200" kern="1200" dirty="0" smtClean="0">
                <a:solidFill>
                  <a:schemeClr val="tx1"/>
                </a:solidFill>
                <a:latin typeface="+mn-lt"/>
                <a:ea typeface="MS PGothic" pitchFamily="34" charset="-128"/>
                <a:cs typeface="ＭＳ Ｐゴシック" charset="0"/>
              </a:rPr>
              <a:t> a </a:t>
            </a:r>
            <a:r>
              <a:rPr lang="en-GB" sz="1200" kern="1200" dirty="0" err="1" smtClean="0">
                <a:solidFill>
                  <a:schemeClr val="tx1"/>
                </a:solidFill>
                <a:latin typeface="+mn-lt"/>
                <a:ea typeface="MS PGothic" pitchFamily="34" charset="-128"/>
                <a:cs typeface="ＭＳ Ｐゴシック" charset="0"/>
              </a:rPr>
              <a:t>stoca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conținut</a:t>
            </a:r>
            <a:r>
              <a:rPr lang="en-GB" sz="1200" kern="1200" dirty="0" smtClean="0">
                <a:solidFill>
                  <a:schemeClr val="tx1"/>
                </a:solidFill>
                <a:latin typeface="+mn-lt"/>
                <a:ea typeface="MS PGothic" pitchFamily="34" charset="-128"/>
                <a:cs typeface="ＭＳ Ｐゴシック" charset="0"/>
              </a:rPr>
              <a:t> de </a:t>
            </a:r>
            <a:r>
              <a:rPr lang="en-GB" sz="1200" kern="1200" dirty="0" err="1" smtClean="0">
                <a:solidFill>
                  <a:schemeClr val="tx1"/>
                </a:solidFill>
                <a:latin typeface="+mn-lt"/>
                <a:ea typeface="MS PGothic" pitchFamily="34" charset="-128"/>
                <a:cs typeface="ＭＳ Ｐゴシック" charset="0"/>
              </a:rPr>
              <a:t>înaltă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definiție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deține</a:t>
            </a:r>
            <a:r>
              <a:rPr lang="en-GB" sz="1200" kern="1200" dirty="0" smtClean="0">
                <a:solidFill>
                  <a:schemeClr val="tx1"/>
                </a:solidFill>
                <a:latin typeface="+mn-lt"/>
                <a:ea typeface="MS PGothic" pitchFamily="34" charset="-128"/>
                <a:cs typeface="ＭＳ Ｐゴシック" charset="0"/>
              </a:rPr>
              <a:t>, în </a:t>
            </a:r>
            <a:r>
              <a:rPr lang="en-GB" sz="1200" kern="1200" dirty="0" err="1" smtClean="0">
                <a:solidFill>
                  <a:schemeClr val="tx1"/>
                </a:solidFill>
                <a:latin typeface="+mn-lt"/>
                <a:ea typeface="MS PGothic" pitchFamily="34" charset="-128"/>
                <a:cs typeface="ＭＳ Ｐゴシック" charset="0"/>
              </a:rPr>
              <a:t>prezent</a:t>
            </a:r>
            <a:r>
              <a:rPr lang="en-GB" sz="1200" kern="1200" dirty="0" smtClean="0">
                <a:solidFill>
                  <a:schemeClr val="tx1"/>
                </a:solidFill>
                <a:latin typeface="+mn-lt"/>
                <a:ea typeface="MS PGothic" pitchFamily="34" charset="-128"/>
                <a:cs typeface="ＭＳ Ｐゴシック" charset="0"/>
              </a:rPr>
              <a:t>, de </a:t>
            </a:r>
            <a:r>
              <a:rPr lang="en-GB" sz="1200" kern="1200" dirty="0" err="1" smtClean="0">
                <a:solidFill>
                  <a:schemeClr val="tx1"/>
                </a:solidFill>
                <a:latin typeface="+mn-lt"/>
                <a:ea typeface="MS PGothic" pitchFamily="34" charset="-128"/>
                <a:cs typeface="ＭＳ Ｐゴシック" charset="0"/>
              </a:rPr>
              <a:t>peste</a:t>
            </a:r>
            <a:r>
              <a:rPr lang="en-GB" sz="1200" kern="1200" dirty="0" smtClean="0">
                <a:solidFill>
                  <a:schemeClr val="tx1"/>
                </a:solidFill>
                <a:latin typeface="+mn-lt"/>
                <a:ea typeface="MS PGothic" pitchFamily="34" charset="-128"/>
                <a:cs typeface="ＭＳ Ｐゴシック" charset="0"/>
              </a:rPr>
              <a:t> 10 </a:t>
            </a:r>
            <a:r>
              <a:rPr lang="en-GB" sz="1200" kern="1200" dirty="0" err="1" smtClean="0">
                <a:solidFill>
                  <a:schemeClr val="tx1"/>
                </a:solidFill>
                <a:latin typeface="+mn-lt"/>
                <a:ea typeface="MS PGothic" pitchFamily="34" charset="-128"/>
                <a:cs typeface="ＭＳ Ｐゴシック" charset="0"/>
              </a:rPr>
              <a:t>ori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mai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multe</a:t>
            </a:r>
            <a:r>
              <a:rPr lang="en-GB" sz="1200" kern="1200" dirty="0" smtClean="0">
                <a:solidFill>
                  <a:schemeClr val="tx1"/>
                </a:solidFill>
                <a:latin typeface="+mn-lt"/>
                <a:ea typeface="MS PGothic" pitchFamily="34" charset="-128"/>
                <a:cs typeface="ＭＳ Ｐゴシック" charset="0"/>
              </a:rPr>
              <a:t> date </a:t>
            </a:r>
            <a:r>
              <a:rPr lang="en-GB" sz="1200" kern="1200" dirty="0" err="1" smtClean="0">
                <a:solidFill>
                  <a:schemeClr val="tx1"/>
                </a:solidFill>
                <a:latin typeface="+mn-lt"/>
                <a:ea typeface="MS PGothic" pitchFamily="34" charset="-128"/>
                <a:cs typeface="ＭＳ Ｐゴシック" charset="0"/>
              </a:rPr>
              <a:t>decât</a:t>
            </a:r>
            <a:r>
              <a:rPr lang="en-GB" sz="1200" kern="1200" dirty="0" smtClean="0">
                <a:solidFill>
                  <a:schemeClr val="tx1"/>
                </a:solidFill>
                <a:latin typeface="+mn-lt"/>
                <a:ea typeface="MS PGothic" pitchFamily="34" charset="-128"/>
                <a:cs typeface="ＭＳ Ｐゴシック" charset="0"/>
              </a:rPr>
              <a:t> un DVD. Cu </a:t>
            </a:r>
            <a:r>
              <a:rPr lang="en-GB" sz="1200" kern="1200" dirty="0" err="1" smtClean="0">
                <a:solidFill>
                  <a:schemeClr val="tx1"/>
                </a:solidFill>
                <a:latin typeface="+mn-lt"/>
                <a:ea typeface="MS PGothic" pitchFamily="34" charset="-128"/>
                <a:cs typeface="ＭＳ Ｐゴシック" charset="0"/>
              </a:rPr>
              <a:t>alte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cuvinte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acestea</a:t>
            </a:r>
            <a:r>
              <a:rPr lang="en-GB" sz="1200" kern="1200" dirty="0" smtClean="0">
                <a:solidFill>
                  <a:schemeClr val="tx1"/>
                </a:solidFill>
                <a:latin typeface="+mn-lt"/>
                <a:ea typeface="MS PGothic" pitchFamily="34" charset="-128"/>
                <a:cs typeface="ＭＳ Ｐゴシック" charset="0"/>
              </a:rPr>
              <a:t> pot </a:t>
            </a:r>
            <a:r>
              <a:rPr lang="en-GB" sz="1200" kern="1200" dirty="0" err="1" smtClean="0">
                <a:solidFill>
                  <a:schemeClr val="tx1"/>
                </a:solidFill>
                <a:latin typeface="+mn-lt"/>
                <a:ea typeface="MS PGothic" pitchFamily="34" charset="-128"/>
                <a:cs typeface="ＭＳ Ｐゴシック" charset="0"/>
              </a:rPr>
              <a:t>stoca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mai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multe</a:t>
            </a:r>
            <a:r>
              <a:rPr lang="en-GB" sz="1200" kern="1200" dirty="0" smtClean="0">
                <a:solidFill>
                  <a:schemeClr val="tx1"/>
                </a:solidFill>
                <a:latin typeface="+mn-lt"/>
                <a:ea typeface="MS PGothic" pitchFamily="34" charset="-128"/>
                <a:cs typeface="ＭＳ Ｐゴシック" charset="0"/>
              </a:rPr>
              <a:t> date </a:t>
            </a:r>
            <a:r>
              <a:rPr lang="en-GB" sz="1200" kern="1200" dirty="0" err="1" smtClean="0">
                <a:solidFill>
                  <a:schemeClr val="tx1"/>
                </a:solidFill>
                <a:latin typeface="+mn-lt"/>
                <a:ea typeface="MS PGothic" pitchFamily="34" charset="-128"/>
                <a:cs typeface="ＭＳ Ｐゴシック" charset="0"/>
              </a:rPr>
              <a:t>decât</a:t>
            </a:r>
            <a:r>
              <a:rPr lang="en-GB" sz="1200" kern="1200" dirty="0" smtClean="0">
                <a:solidFill>
                  <a:schemeClr val="tx1"/>
                </a:solidFill>
                <a:latin typeface="+mn-lt"/>
                <a:ea typeface="MS PGothic" pitchFamily="34" charset="-128"/>
                <a:cs typeface="ＭＳ Ｐゴシック" charset="0"/>
              </a:rPr>
              <a:t> era </a:t>
            </a:r>
            <a:r>
              <a:rPr lang="en-GB" sz="1200" kern="1200" dirty="0" err="1" smtClean="0">
                <a:solidFill>
                  <a:schemeClr val="tx1"/>
                </a:solidFill>
                <a:latin typeface="+mn-lt"/>
                <a:ea typeface="MS PGothic" pitchFamily="34" charset="-128"/>
                <a:cs typeface="ＭＳ Ｐゴシック" charset="0"/>
              </a:rPr>
              <a:t>posibil</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pe</a:t>
            </a:r>
            <a:r>
              <a:rPr lang="en-GB" sz="1200" kern="1200" dirty="0" smtClean="0">
                <a:solidFill>
                  <a:schemeClr val="tx1"/>
                </a:solidFill>
                <a:latin typeface="+mn-lt"/>
                <a:ea typeface="MS PGothic" pitchFamily="34" charset="-128"/>
                <a:cs typeface="ＭＳ Ｐゴシック" charset="0"/>
              </a:rPr>
              <a:t> un hard disk </a:t>
            </a:r>
            <a:r>
              <a:rPr lang="en-GB" sz="1200" kern="1200" dirty="0" err="1" smtClean="0">
                <a:solidFill>
                  <a:schemeClr val="tx1"/>
                </a:solidFill>
                <a:latin typeface="+mn-lt"/>
                <a:ea typeface="MS PGothic" pitchFamily="34" charset="-128"/>
                <a:cs typeface="ＭＳ Ｐゴシック" charset="0"/>
              </a:rPr>
              <a:t>acum</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doar</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câțiva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ani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Toate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acestea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stochează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datele</a:t>
            </a:r>
            <a:r>
              <a:rPr lang="en-GB" sz="1200" kern="1200" dirty="0" smtClean="0">
                <a:solidFill>
                  <a:schemeClr val="tx1"/>
                </a:solidFill>
                <a:latin typeface="+mn-lt"/>
                <a:ea typeface="MS PGothic" pitchFamily="34" charset="-128"/>
                <a:cs typeface="ＭＳ Ｐゴシック" charset="0"/>
              </a:rPr>
              <a:t> într-un mod </a:t>
            </a:r>
            <a:r>
              <a:rPr lang="en-GB" sz="1200" kern="1200" dirty="0" err="1" smtClean="0">
                <a:solidFill>
                  <a:schemeClr val="tx1"/>
                </a:solidFill>
                <a:latin typeface="+mn-lt"/>
                <a:ea typeface="MS PGothic" pitchFamily="34" charset="-128"/>
                <a:cs typeface="ＭＳ Ｐゴシック" charset="0"/>
              </a:rPr>
              <a:t>diferit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față</a:t>
            </a:r>
            <a:r>
              <a:rPr lang="en-GB" sz="1200" kern="1200" dirty="0" smtClean="0">
                <a:solidFill>
                  <a:schemeClr val="tx1"/>
                </a:solidFill>
                <a:latin typeface="+mn-lt"/>
                <a:ea typeface="MS PGothic" pitchFamily="34" charset="-128"/>
                <a:cs typeface="ＭＳ Ｐゴシック" charset="0"/>
              </a:rPr>
              <a:t> de hard disk-</a:t>
            </a:r>
            <a:r>
              <a:rPr lang="en-GB" sz="1200" kern="1200" dirty="0" err="1" smtClean="0">
                <a:solidFill>
                  <a:schemeClr val="tx1"/>
                </a:solidFill>
                <a:latin typeface="+mn-lt"/>
                <a:ea typeface="MS PGothic" pitchFamily="34" charset="-128"/>
                <a:cs typeface="ＭＳ Ｐゴシック" charset="0"/>
              </a:rPr>
              <a:t>uri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iar</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datele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deținute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ele</a:t>
            </a:r>
            <a:r>
              <a:rPr lang="en-GB" sz="1200" kern="1200" dirty="0" smtClean="0">
                <a:solidFill>
                  <a:schemeClr val="tx1"/>
                </a:solidFill>
                <a:latin typeface="+mn-lt"/>
                <a:ea typeface="MS PGothic" pitchFamily="34" charset="-128"/>
                <a:cs typeface="ＭＳ Ｐゴシック" charset="0"/>
              </a:rPr>
              <a:t> nu </a:t>
            </a:r>
            <a:r>
              <a:rPr lang="en-GB" sz="1200" kern="1200" dirty="0" err="1" smtClean="0">
                <a:solidFill>
                  <a:schemeClr val="tx1"/>
                </a:solidFill>
                <a:latin typeface="+mn-lt"/>
                <a:ea typeface="MS PGothic" pitchFamily="34" charset="-128"/>
                <a:cs typeface="ＭＳ Ｐゴシック" charset="0"/>
              </a:rPr>
              <a:t>sunt</a:t>
            </a:r>
            <a:r>
              <a:rPr lang="en-GB" sz="1200" kern="1200" dirty="0" smtClean="0">
                <a:solidFill>
                  <a:schemeClr val="tx1"/>
                </a:solidFill>
                <a:latin typeface="+mn-lt"/>
                <a:ea typeface="MS PGothic" pitchFamily="34" charset="-128"/>
                <a:cs typeface="ＭＳ Ｐゴシック" charset="0"/>
              </a:rPr>
              <a:t> la </a:t>
            </a:r>
            <a:r>
              <a:rPr lang="en-GB" sz="1200" kern="1200" dirty="0" err="1" smtClean="0">
                <a:solidFill>
                  <a:schemeClr val="tx1"/>
                </a:solidFill>
                <a:latin typeface="+mn-lt"/>
                <a:ea typeface="MS PGothic" pitchFamily="34" charset="-128"/>
                <a:cs typeface="ＭＳ Ｐゴシック" charset="0"/>
              </a:rPr>
              <a:t>fel</a:t>
            </a:r>
            <a:r>
              <a:rPr lang="en-GB" sz="1200" kern="1200" dirty="0" smtClean="0">
                <a:solidFill>
                  <a:schemeClr val="tx1"/>
                </a:solidFill>
                <a:latin typeface="+mn-lt"/>
                <a:ea typeface="MS PGothic" pitchFamily="34" charset="-128"/>
                <a:cs typeface="ＭＳ Ｐゴシック" charset="0"/>
              </a:rPr>
              <a:t> de volatile </a:t>
            </a:r>
            <a:r>
              <a:rPr lang="en-GB" sz="1200" kern="1200" dirty="0" err="1" smtClean="0">
                <a:solidFill>
                  <a:schemeClr val="tx1"/>
                </a:solidFill>
                <a:latin typeface="+mn-lt"/>
                <a:ea typeface="MS PGothic" pitchFamily="34" charset="-128"/>
                <a:cs typeface="ＭＳ Ｐゴシック" charset="0"/>
              </a:rPr>
              <a:t>ca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cele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stocate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pe</a:t>
            </a:r>
            <a:r>
              <a:rPr lang="en-GB" sz="1200" kern="1200" dirty="0" smtClean="0">
                <a:solidFill>
                  <a:schemeClr val="tx1"/>
                </a:solidFill>
                <a:latin typeface="+mn-lt"/>
                <a:ea typeface="MS PGothic" pitchFamily="34" charset="-128"/>
                <a:cs typeface="ＭＳ Ｐゴシック" charset="0"/>
              </a:rPr>
              <a:t> hard disk-</a:t>
            </a:r>
            <a:r>
              <a:rPr lang="en-GB" sz="1200" kern="1200" dirty="0" err="1" smtClean="0">
                <a:solidFill>
                  <a:schemeClr val="tx1"/>
                </a:solidFill>
                <a:latin typeface="+mn-lt"/>
                <a:ea typeface="MS PGothic" pitchFamily="34" charset="-128"/>
                <a:cs typeface="ＭＳ Ｐゴシック" charset="0"/>
              </a:rPr>
              <a:t>uri</a:t>
            </a:r>
            <a:r>
              <a:rPr lang="en-GB" sz="1200" kern="1200" dirty="0" smtClean="0">
                <a:solidFill>
                  <a:schemeClr val="tx1"/>
                </a:solidFill>
                <a:latin typeface="+mn-lt"/>
                <a:ea typeface="MS PGothic" pitchFamily="34" charset="-128"/>
                <a:cs typeface="ＭＳ Ｐゴシック" charset="0"/>
              </a:rPr>
              <a:t>. </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a:t>
            </a:fld>
            <a:endParaRPr lang="en-US" altLang="en-US"/>
          </a:p>
        </p:txBody>
      </p:sp>
    </p:spTree>
    <p:extLst>
      <p:ext uri="{BB962C8B-B14F-4D97-AF65-F5344CB8AC3E}">
        <p14:creationId xmlns:p14="http://schemas.microsoft.com/office/powerpoint/2010/main" val="4268233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i="1" dirty="0" smtClean="0"/>
              <a:t>Fax </a:t>
            </a:r>
            <a:r>
              <a:rPr lang="ro-RO" i="1" dirty="0" err="1" smtClean="0"/>
              <a:t>Machine</a:t>
            </a:r>
            <a:r>
              <a:rPr lang="ro-RO" i="1" dirty="0" smtClean="0"/>
              <a:t> = Aparat de fax</a:t>
            </a:r>
          </a:p>
          <a:p>
            <a:r>
              <a:rPr lang="ro-RO" i="1" dirty="0" smtClean="0"/>
              <a:t>Scanner = Scanner</a:t>
            </a:r>
          </a:p>
          <a:p>
            <a:r>
              <a:rPr lang="ro-RO" i="1" dirty="0" err="1" smtClean="0"/>
              <a:t>Printer</a:t>
            </a:r>
            <a:r>
              <a:rPr lang="ro-RO" i="1" dirty="0" smtClean="0"/>
              <a:t> = Imprimantă</a:t>
            </a:r>
          </a:p>
          <a:p>
            <a:r>
              <a:rPr lang="ro-RO" i="1" dirty="0" err="1" smtClean="0"/>
              <a:t>Label</a:t>
            </a:r>
            <a:r>
              <a:rPr lang="ro-RO" i="1" dirty="0" smtClean="0"/>
              <a:t> </a:t>
            </a:r>
            <a:r>
              <a:rPr lang="ro-RO" i="1" dirty="0" err="1" smtClean="0"/>
              <a:t>Printer</a:t>
            </a:r>
            <a:r>
              <a:rPr lang="ro-RO" i="1" dirty="0" smtClean="0"/>
              <a:t> = Imprimantă de etichete </a:t>
            </a:r>
          </a:p>
          <a:p>
            <a:r>
              <a:rPr lang="ro-RO" i="1" dirty="0" err="1" smtClean="0"/>
              <a:t>Answering</a:t>
            </a:r>
            <a:r>
              <a:rPr lang="ro-RO" i="1" dirty="0" smtClean="0"/>
              <a:t> </a:t>
            </a:r>
            <a:r>
              <a:rPr lang="ro-RO" i="1" dirty="0" err="1" smtClean="0"/>
              <a:t>Machine</a:t>
            </a:r>
            <a:r>
              <a:rPr lang="ro-RO" i="1" baseline="0" dirty="0" smtClean="0"/>
              <a:t> = </a:t>
            </a:r>
            <a:r>
              <a:rPr lang="ro-RO" i="1" dirty="0" smtClean="0"/>
              <a:t>Robot telefonic </a:t>
            </a:r>
            <a:endParaRPr lang="ro-RO" i="1" baseline="0" dirty="0" smtClean="0"/>
          </a:p>
          <a:p>
            <a:r>
              <a:rPr lang="ro-RO" i="1" baseline="0" dirty="0" smtClean="0"/>
              <a:t>Card Reader or </a:t>
            </a:r>
            <a:r>
              <a:rPr lang="ro-RO" i="1" baseline="0" dirty="0" err="1" smtClean="0"/>
              <a:t>Skimmer</a:t>
            </a:r>
            <a:r>
              <a:rPr lang="ro-RO" i="1" baseline="0" dirty="0" smtClean="0"/>
              <a:t> = </a:t>
            </a:r>
            <a:r>
              <a:rPr lang="ro-RO" sz="1200" i="1" kern="1200" baseline="0" dirty="0" smtClean="0">
                <a:solidFill>
                  <a:schemeClr val="tx1"/>
                </a:solidFill>
                <a:effectLst/>
                <a:latin typeface="+mn-lt"/>
                <a:ea typeface="+mn-ea"/>
                <a:cs typeface="+mn-cs"/>
              </a:rPr>
              <a:t>Cit</a:t>
            </a:r>
            <a:r>
              <a:rPr lang="en-GB" sz="1200" i="1" kern="1200" dirty="0" err="1" smtClean="0">
                <a:solidFill>
                  <a:schemeClr val="tx1"/>
                </a:solidFill>
                <a:effectLst/>
                <a:latin typeface="+mn-lt"/>
                <a:ea typeface="+mn-ea"/>
                <a:cs typeface="+mn-cs"/>
              </a:rPr>
              <a:t>ito</a:t>
            </a:r>
            <a:r>
              <a:rPr lang="ro-RO" sz="1200" i="1" kern="1200" dirty="0" smtClean="0">
                <a:solidFill>
                  <a:schemeClr val="tx1"/>
                </a:solidFill>
                <a:effectLst/>
                <a:latin typeface="+mn-lt"/>
                <a:ea typeface="+mn-ea"/>
                <a:cs typeface="+mn-cs"/>
              </a:rPr>
              <a:t>r </a:t>
            </a:r>
            <a:r>
              <a:rPr lang="en-GB" sz="1200" i="1" kern="1200" dirty="0" err="1" smtClean="0">
                <a:solidFill>
                  <a:schemeClr val="tx1"/>
                </a:solidFill>
                <a:effectLst/>
                <a:latin typeface="+mn-lt"/>
                <a:ea typeface="+mn-ea"/>
                <a:cs typeface="+mn-cs"/>
              </a:rPr>
              <a:t>pentru</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clonarea</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cardurilor</a:t>
            </a:r>
            <a:endParaRPr lang="ro-RO" i="1" dirty="0" smtClean="0"/>
          </a:p>
          <a:p>
            <a:endParaRPr lang="ro-RO" dirty="0" smtClean="0"/>
          </a:p>
          <a:p>
            <a:r>
              <a:rPr lang="en-GB" dirty="0" err="1" smtClean="0"/>
              <a:t>Acest</a:t>
            </a:r>
            <a:r>
              <a:rPr lang="en-GB" dirty="0" smtClean="0"/>
              <a:t> </a:t>
            </a:r>
            <a:r>
              <a:rPr lang="en-GB" dirty="0" err="1" smtClean="0"/>
              <a:t>diapozitiv</a:t>
            </a:r>
            <a:r>
              <a:rPr lang="en-GB" dirty="0" smtClean="0"/>
              <a:t> </a:t>
            </a:r>
            <a:r>
              <a:rPr lang="en-GB" dirty="0" err="1" smtClean="0"/>
              <a:t>adaugă</a:t>
            </a:r>
            <a:r>
              <a:rPr lang="en-GB" dirty="0" smtClean="0"/>
              <a:t> </a:t>
            </a:r>
            <a:r>
              <a:rPr lang="en-GB" dirty="0" err="1" smtClean="0"/>
              <a:t>dispozitive</a:t>
            </a:r>
            <a:r>
              <a:rPr lang="en-GB" dirty="0" smtClean="0"/>
              <a:t> care </a:t>
            </a:r>
            <a:r>
              <a:rPr lang="en-GB" dirty="0" err="1" smtClean="0"/>
              <a:t>sunt</a:t>
            </a:r>
            <a:r>
              <a:rPr lang="en-GB" dirty="0" smtClean="0"/>
              <a:t>, </a:t>
            </a:r>
            <a:r>
              <a:rPr lang="en-GB" dirty="0" err="1" smtClean="0"/>
              <a:t>probabil</a:t>
            </a:r>
            <a:r>
              <a:rPr lang="en-GB" dirty="0" smtClean="0"/>
              <a:t>, </a:t>
            </a:r>
            <a:r>
              <a:rPr lang="en-GB" dirty="0" err="1" smtClean="0"/>
              <a:t>mai</a:t>
            </a:r>
            <a:r>
              <a:rPr lang="en-GB" dirty="0" smtClean="0"/>
              <a:t> </a:t>
            </a:r>
            <a:r>
              <a:rPr lang="en-GB" dirty="0" err="1" smtClean="0"/>
              <a:t>puțin</a:t>
            </a:r>
            <a:r>
              <a:rPr lang="en-GB" dirty="0" smtClean="0"/>
              <a:t> </a:t>
            </a:r>
            <a:r>
              <a:rPr lang="en-GB" dirty="0" err="1" smtClean="0"/>
              <a:t>evidente</a:t>
            </a:r>
            <a:r>
              <a:rPr lang="en-GB" dirty="0" smtClean="0"/>
              <a:t> </a:t>
            </a:r>
            <a:r>
              <a:rPr lang="en-GB" dirty="0" err="1" smtClean="0"/>
              <a:t>decât</a:t>
            </a:r>
            <a:r>
              <a:rPr lang="en-GB" dirty="0" smtClean="0"/>
              <a:t> </a:t>
            </a:r>
            <a:r>
              <a:rPr lang="en-GB" dirty="0" err="1" smtClean="0"/>
              <a:t>dispozitivele</a:t>
            </a:r>
            <a:r>
              <a:rPr lang="en-GB" dirty="0" smtClean="0"/>
              <a:t> de </a:t>
            </a:r>
            <a:r>
              <a:rPr lang="en-GB" dirty="0" err="1" smtClean="0"/>
              <a:t>calcul</a:t>
            </a:r>
            <a:r>
              <a:rPr lang="en-GB" dirty="0" smtClean="0"/>
              <a:t> - </a:t>
            </a:r>
            <a:r>
              <a:rPr lang="en-GB" dirty="0" err="1" smtClean="0"/>
              <a:t>dar</a:t>
            </a:r>
            <a:r>
              <a:rPr lang="en-GB" dirty="0" smtClean="0"/>
              <a:t> </a:t>
            </a:r>
            <a:r>
              <a:rPr lang="en-GB" dirty="0" err="1" smtClean="0"/>
              <a:t>totuși</a:t>
            </a:r>
            <a:r>
              <a:rPr lang="en-GB" dirty="0" smtClean="0"/>
              <a:t> </a:t>
            </a:r>
            <a:r>
              <a:rPr lang="en-GB" dirty="0" err="1" smtClean="0"/>
              <a:t>sunt</a:t>
            </a:r>
            <a:r>
              <a:rPr lang="en-GB" dirty="0" smtClean="0"/>
              <a:t> exact </a:t>
            </a:r>
            <a:r>
              <a:rPr lang="en-GB" dirty="0" err="1" smtClean="0"/>
              <a:t>același</a:t>
            </a:r>
            <a:r>
              <a:rPr lang="en-GB" dirty="0" smtClean="0"/>
              <a:t> </a:t>
            </a:r>
            <a:r>
              <a:rPr lang="en-GB" dirty="0" err="1" smtClean="0"/>
              <a:t>lucru</a:t>
            </a:r>
            <a:r>
              <a:rPr lang="en-GB" dirty="0" smtClean="0"/>
              <a:t>, cu </a:t>
            </a:r>
            <a:r>
              <a:rPr lang="en-GB" dirty="0" err="1" smtClean="0"/>
              <a:t>caracteristici</a:t>
            </a:r>
            <a:r>
              <a:rPr lang="en-GB" dirty="0" smtClean="0"/>
              <a:t> </a:t>
            </a:r>
            <a:r>
              <a:rPr lang="en-GB" dirty="0" err="1" smtClean="0"/>
              <a:t>similare</a:t>
            </a:r>
            <a:r>
              <a:rPr lang="en-GB" dirty="0" smtClean="0"/>
              <a:t> cu </a:t>
            </a:r>
            <a:r>
              <a:rPr lang="en-GB" dirty="0" err="1" smtClean="0"/>
              <a:t>cele</a:t>
            </a:r>
            <a:r>
              <a:rPr lang="en-GB" dirty="0" smtClean="0"/>
              <a:t> </a:t>
            </a:r>
            <a:r>
              <a:rPr lang="en-GB" dirty="0" err="1" smtClean="0"/>
              <a:t>pe</a:t>
            </a:r>
            <a:r>
              <a:rPr lang="en-GB" dirty="0" smtClean="0"/>
              <a:t> care le-am </a:t>
            </a:r>
            <a:r>
              <a:rPr lang="en-GB" dirty="0" err="1" smtClean="0"/>
              <a:t>construit</a:t>
            </a:r>
            <a:r>
              <a:rPr lang="en-GB" dirty="0" smtClean="0"/>
              <a:t> </a:t>
            </a:r>
            <a:r>
              <a:rPr lang="en-GB" dirty="0" err="1" smtClean="0"/>
              <a:t>teoretic</a:t>
            </a:r>
            <a:endParaRPr lang="en-GB" dirty="0" smtClean="0"/>
          </a:p>
          <a:p>
            <a:endParaRPr lang="en-GB" dirty="0" smtClean="0"/>
          </a:p>
          <a:p>
            <a:r>
              <a:rPr lang="en-GB" dirty="0" err="1" smtClean="0"/>
              <a:t>Fiecare</a:t>
            </a:r>
            <a:r>
              <a:rPr lang="en-GB" dirty="0" smtClean="0"/>
              <a:t> </a:t>
            </a:r>
            <a:r>
              <a:rPr lang="en-GB" dirty="0" err="1" smtClean="0"/>
              <a:t>dintre</a:t>
            </a:r>
            <a:r>
              <a:rPr lang="en-GB" dirty="0" smtClean="0"/>
              <a:t> </a:t>
            </a:r>
            <a:r>
              <a:rPr lang="en-GB" dirty="0" err="1" smtClean="0"/>
              <a:t>aceste</a:t>
            </a:r>
            <a:r>
              <a:rPr lang="en-GB" dirty="0" smtClean="0"/>
              <a:t> </a:t>
            </a:r>
            <a:r>
              <a:rPr lang="en-GB" dirty="0" err="1" smtClean="0"/>
              <a:t>dispozitive</a:t>
            </a:r>
            <a:r>
              <a:rPr lang="en-GB" dirty="0" smtClean="0"/>
              <a:t> are </a:t>
            </a:r>
            <a:r>
              <a:rPr lang="en-GB" dirty="0" err="1" smtClean="0"/>
              <a:t>aceleași</a:t>
            </a:r>
            <a:r>
              <a:rPr lang="en-GB" dirty="0" smtClean="0"/>
              <a:t> </a:t>
            </a:r>
            <a:r>
              <a:rPr lang="en-GB" dirty="0" err="1" smtClean="0"/>
              <a:t>caracteristici</a:t>
            </a:r>
            <a:r>
              <a:rPr lang="en-GB" dirty="0" smtClean="0"/>
              <a:t> </a:t>
            </a:r>
            <a:r>
              <a:rPr lang="en-GB" dirty="0" err="1" smtClean="0"/>
              <a:t>ca</a:t>
            </a:r>
            <a:r>
              <a:rPr lang="en-GB" dirty="0" smtClean="0"/>
              <a:t> </a:t>
            </a:r>
            <a:r>
              <a:rPr lang="en-GB" dirty="0" err="1" smtClean="0"/>
              <a:t>sistemele</a:t>
            </a:r>
            <a:r>
              <a:rPr lang="en-GB" dirty="0" smtClean="0"/>
              <a:t> </a:t>
            </a:r>
            <a:r>
              <a:rPr lang="en-GB" dirty="0" err="1" smtClean="0"/>
              <a:t>informatice</a:t>
            </a:r>
            <a:r>
              <a:rPr lang="en-GB" dirty="0" smtClean="0"/>
              <a:t> </a:t>
            </a:r>
            <a:r>
              <a:rPr lang="en-GB" dirty="0" err="1" smtClean="0"/>
              <a:t>menționate</a:t>
            </a:r>
            <a:r>
              <a:rPr lang="en-GB" dirty="0" smtClean="0"/>
              <a:t> anterior - </a:t>
            </a:r>
            <a:r>
              <a:rPr lang="en-GB" dirty="0" err="1" smtClean="0"/>
              <a:t>stocare</a:t>
            </a:r>
            <a:r>
              <a:rPr lang="en-GB" dirty="0" smtClean="0"/>
              <a:t> </a:t>
            </a:r>
            <a:r>
              <a:rPr lang="en-GB" dirty="0" err="1" smtClean="0"/>
              <a:t>internă</a:t>
            </a:r>
            <a:r>
              <a:rPr lang="en-GB" dirty="0" smtClean="0"/>
              <a:t>, </a:t>
            </a:r>
            <a:r>
              <a:rPr lang="en-GB" dirty="0" err="1" smtClean="0"/>
              <a:t>conexiune</a:t>
            </a:r>
            <a:r>
              <a:rPr lang="en-GB" dirty="0" smtClean="0"/>
              <a:t> la </a:t>
            </a:r>
            <a:r>
              <a:rPr lang="en-GB" dirty="0" err="1" smtClean="0"/>
              <a:t>lumea</a:t>
            </a:r>
            <a:r>
              <a:rPr lang="en-GB" dirty="0" smtClean="0"/>
              <a:t> </a:t>
            </a:r>
            <a:r>
              <a:rPr lang="en-GB" dirty="0" err="1" smtClean="0"/>
              <a:t>exterioară</a:t>
            </a:r>
            <a:r>
              <a:rPr lang="en-GB" dirty="0" smtClean="0"/>
              <a:t>, </a:t>
            </a:r>
            <a:r>
              <a:rPr lang="en-GB" dirty="0" err="1" smtClean="0"/>
              <a:t>capacitatea</a:t>
            </a:r>
            <a:r>
              <a:rPr lang="en-GB" dirty="0" smtClean="0"/>
              <a:t> de a le </a:t>
            </a:r>
            <a:r>
              <a:rPr lang="en-GB" dirty="0" err="1" smtClean="0"/>
              <a:t>conecta</a:t>
            </a:r>
            <a:r>
              <a:rPr lang="en-GB" dirty="0" smtClean="0"/>
              <a:t>, </a:t>
            </a:r>
            <a:r>
              <a:rPr lang="en-GB" dirty="0" err="1" smtClean="0"/>
              <a:t>capacitatea</a:t>
            </a:r>
            <a:r>
              <a:rPr lang="en-GB" dirty="0" smtClean="0"/>
              <a:t> de a </a:t>
            </a:r>
            <a:r>
              <a:rPr lang="en-GB" dirty="0" err="1" smtClean="0"/>
              <a:t>obține</a:t>
            </a:r>
            <a:r>
              <a:rPr lang="en-GB" dirty="0" smtClean="0"/>
              <a:t> </a:t>
            </a:r>
            <a:r>
              <a:rPr lang="en-GB" dirty="0" err="1" smtClean="0"/>
              <a:t>informații</a:t>
            </a:r>
            <a:r>
              <a:rPr lang="en-GB" dirty="0" smtClean="0"/>
              <a:t> de la </a:t>
            </a:r>
            <a:r>
              <a:rPr lang="en-GB" dirty="0" err="1" smtClean="0"/>
              <a:t>acestea</a:t>
            </a:r>
            <a:endParaRPr lang="en-GB" dirty="0" smtClean="0"/>
          </a:p>
          <a:p>
            <a:endParaRPr lang="en-GB" dirty="0" smtClean="0"/>
          </a:p>
          <a:p>
            <a:r>
              <a:rPr lang="en-GB" dirty="0" err="1" smtClean="0"/>
              <a:t>Aceste</a:t>
            </a:r>
            <a:r>
              <a:rPr lang="en-GB" dirty="0" smtClean="0"/>
              <a:t> </a:t>
            </a:r>
            <a:r>
              <a:rPr lang="en-GB" dirty="0" err="1" smtClean="0"/>
              <a:t>informații</a:t>
            </a:r>
            <a:r>
              <a:rPr lang="en-GB" dirty="0" smtClean="0"/>
              <a:t> </a:t>
            </a:r>
            <a:r>
              <a:rPr lang="en-GB" dirty="0" err="1" smtClean="0"/>
              <a:t>sunt</a:t>
            </a:r>
            <a:r>
              <a:rPr lang="en-GB" dirty="0" smtClean="0"/>
              <a:t> </a:t>
            </a:r>
            <a:r>
              <a:rPr lang="en-GB" dirty="0" err="1" smtClean="0"/>
              <a:t>îngreunate</a:t>
            </a:r>
            <a:r>
              <a:rPr lang="en-GB" dirty="0" smtClean="0"/>
              <a:t> </a:t>
            </a:r>
            <a:r>
              <a:rPr lang="en-GB" dirty="0" err="1" smtClean="0"/>
              <a:t>prin</a:t>
            </a:r>
            <a:r>
              <a:rPr lang="en-GB" dirty="0" smtClean="0"/>
              <a:t> </a:t>
            </a:r>
            <a:r>
              <a:rPr lang="en-GB" dirty="0" err="1" smtClean="0"/>
              <a:t>numărul</a:t>
            </a:r>
            <a:r>
              <a:rPr lang="en-GB" dirty="0" smtClean="0"/>
              <a:t> mare de </a:t>
            </a:r>
            <a:r>
              <a:rPr lang="en-GB" dirty="0" err="1" smtClean="0"/>
              <a:t>moduri</a:t>
            </a:r>
            <a:r>
              <a:rPr lang="en-GB" dirty="0" smtClean="0"/>
              <a:t> </a:t>
            </a:r>
            <a:r>
              <a:rPr lang="en-GB" dirty="0" err="1" smtClean="0"/>
              <a:t>diferite</a:t>
            </a:r>
            <a:r>
              <a:rPr lang="en-GB" dirty="0" smtClean="0"/>
              <a:t> în care </a:t>
            </a:r>
            <a:r>
              <a:rPr lang="en-GB" dirty="0" err="1" smtClean="0"/>
              <a:t>dispozitivele</a:t>
            </a:r>
            <a:r>
              <a:rPr lang="en-GB" dirty="0" smtClean="0"/>
              <a:t> </a:t>
            </a:r>
            <a:r>
              <a:rPr lang="en-GB" dirty="0" err="1" smtClean="0"/>
              <a:t>își</a:t>
            </a:r>
            <a:r>
              <a:rPr lang="en-GB" dirty="0" smtClean="0"/>
              <a:t> </a:t>
            </a:r>
            <a:r>
              <a:rPr lang="en-GB" dirty="0" err="1" smtClean="0"/>
              <a:t>stochează</a:t>
            </a:r>
            <a:r>
              <a:rPr lang="en-GB" dirty="0" smtClean="0"/>
              <a:t> </a:t>
            </a:r>
            <a:r>
              <a:rPr lang="en-GB" dirty="0" err="1" smtClean="0"/>
              <a:t>datele</a:t>
            </a:r>
            <a:r>
              <a:rPr lang="en-GB" dirty="0" smtClean="0"/>
              <a:t> - </a:t>
            </a:r>
            <a:r>
              <a:rPr lang="en-GB" dirty="0" err="1" smtClean="0"/>
              <a:t>unele</a:t>
            </a:r>
            <a:r>
              <a:rPr lang="en-GB" dirty="0" smtClean="0"/>
              <a:t> </a:t>
            </a:r>
            <a:r>
              <a:rPr lang="en-GB" dirty="0" err="1" smtClean="0"/>
              <a:t>pe</a:t>
            </a:r>
            <a:r>
              <a:rPr lang="en-GB" dirty="0" smtClean="0"/>
              <a:t> </a:t>
            </a:r>
            <a:r>
              <a:rPr lang="en-GB" dirty="0" err="1" smtClean="0"/>
              <a:t>memoria</a:t>
            </a:r>
            <a:r>
              <a:rPr lang="en-GB" dirty="0" smtClean="0"/>
              <a:t> flash, </a:t>
            </a:r>
            <a:r>
              <a:rPr lang="en-GB" dirty="0" err="1" smtClean="0"/>
              <a:t>altele</a:t>
            </a:r>
            <a:r>
              <a:rPr lang="en-GB" dirty="0" smtClean="0"/>
              <a:t> </a:t>
            </a:r>
            <a:r>
              <a:rPr lang="en-GB" dirty="0" err="1" smtClean="0"/>
              <a:t>pe</a:t>
            </a:r>
            <a:r>
              <a:rPr lang="en-GB" dirty="0" smtClean="0"/>
              <a:t> hard disk, </a:t>
            </a:r>
            <a:r>
              <a:rPr lang="en-GB" dirty="0" err="1" smtClean="0"/>
              <a:t>altele</a:t>
            </a:r>
            <a:r>
              <a:rPr lang="en-GB" dirty="0" smtClean="0"/>
              <a:t> </a:t>
            </a:r>
            <a:r>
              <a:rPr lang="en-GB" dirty="0" err="1" smtClean="0"/>
              <a:t>pe</a:t>
            </a:r>
            <a:r>
              <a:rPr lang="en-GB" dirty="0" smtClean="0"/>
              <a:t> </a:t>
            </a:r>
            <a:r>
              <a:rPr lang="en-GB" dirty="0" err="1" smtClean="0"/>
              <a:t>carduri</a:t>
            </a:r>
            <a:r>
              <a:rPr lang="en-GB" dirty="0" smtClean="0"/>
              <a:t> de </a:t>
            </a:r>
            <a:r>
              <a:rPr lang="en-GB" dirty="0" err="1" smtClean="0"/>
              <a:t>memorie</a:t>
            </a:r>
            <a:r>
              <a:rPr lang="en-GB" dirty="0" smtClean="0"/>
              <a:t>, </a:t>
            </a:r>
            <a:r>
              <a:rPr lang="en-GB" dirty="0" err="1" smtClean="0"/>
              <a:t>altele</a:t>
            </a:r>
            <a:r>
              <a:rPr lang="en-GB" dirty="0" smtClean="0"/>
              <a:t> </a:t>
            </a:r>
            <a:r>
              <a:rPr lang="en-GB" dirty="0" err="1" smtClean="0"/>
              <a:t>pe</a:t>
            </a:r>
            <a:r>
              <a:rPr lang="en-GB" dirty="0" smtClean="0"/>
              <a:t> </a:t>
            </a:r>
            <a:r>
              <a:rPr lang="en-GB" dirty="0" err="1" smtClean="0"/>
              <a:t>unități</a:t>
            </a:r>
            <a:r>
              <a:rPr lang="en-GB" dirty="0" smtClean="0"/>
              <a:t> de </a:t>
            </a:r>
            <a:r>
              <a:rPr lang="en-GB" dirty="0" err="1" smtClean="0"/>
              <a:t>stocare</a:t>
            </a:r>
            <a:r>
              <a:rPr lang="en-GB" dirty="0" smtClean="0"/>
              <a:t> în stare </a:t>
            </a:r>
            <a:r>
              <a:rPr lang="en-GB" dirty="0" err="1" smtClean="0"/>
              <a:t>solidă</a:t>
            </a:r>
            <a:r>
              <a:rPr lang="en-GB" dirty="0" smtClean="0"/>
              <a:t>. </a:t>
            </a:r>
            <a:r>
              <a:rPr lang="en-GB" dirty="0" err="1" smtClean="0"/>
              <a:t>Acestea</a:t>
            </a:r>
            <a:r>
              <a:rPr lang="en-GB" dirty="0" smtClean="0"/>
              <a:t> se </a:t>
            </a:r>
            <a:r>
              <a:rPr lang="en-GB" dirty="0" err="1" smtClean="0"/>
              <a:t>continuă</a:t>
            </a:r>
            <a:r>
              <a:rPr lang="en-GB" dirty="0" smtClean="0"/>
              <a:t> în </a:t>
            </a:r>
            <a:r>
              <a:rPr lang="en-GB" dirty="0" err="1" smtClean="0"/>
              <a:t>diapozitivul</a:t>
            </a:r>
            <a:r>
              <a:rPr lang="en-GB" dirty="0" smtClean="0"/>
              <a:t> </a:t>
            </a:r>
            <a:r>
              <a:rPr lang="en-GB" dirty="0" err="1" smtClean="0"/>
              <a:t>următor</a:t>
            </a:r>
            <a:r>
              <a:rPr lang="en-GB" dirty="0" smtClean="0"/>
              <a:t>.</a:t>
            </a:r>
          </a:p>
          <a:p>
            <a:endParaRPr lang="en-GB" dirty="0" smtClean="0"/>
          </a:p>
          <a:p>
            <a:r>
              <a:rPr lang="en-GB" dirty="0" smtClean="0"/>
              <a:t>De </a:t>
            </a:r>
            <a:r>
              <a:rPr lang="en-GB" dirty="0" err="1" smtClean="0"/>
              <a:t>exemplu</a:t>
            </a:r>
            <a:r>
              <a:rPr lang="en-GB" dirty="0" smtClean="0"/>
              <a:t>, în </a:t>
            </a:r>
            <a:r>
              <a:rPr lang="en-GB" dirty="0" err="1" smtClean="0"/>
              <a:t>prezent</a:t>
            </a:r>
            <a:r>
              <a:rPr lang="en-GB" dirty="0" smtClean="0"/>
              <a:t>, </a:t>
            </a:r>
            <a:r>
              <a:rPr lang="en-GB" dirty="0" err="1" smtClean="0"/>
              <a:t>multe</a:t>
            </a:r>
            <a:r>
              <a:rPr lang="en-GB" dirty="0" smtClean="0"/>
              <a:t> </a:t>
            </a:r>
            <a:r>
              <a:rPr lang="en-GB" dirty="0" err="1" smtClean="0"/>
              <a:t>imprimante</a:t>
            </a:r>
            <a:r>
              <a:rPr lang="en-GB" dirty="0" smtClean="0"/>
              <a:t> au </a:t>
            </a:r>
            <a:r>
              <a:rPr lang="en-GB" dirty="0" err="1" smtClean="0"/>
              <a:t>stocare</a:t>
            </a:r>
            <a:r>
              <a:rPr lang="en-GB" dirty="0" smtClean="0"/>
              <a:t> non-</a:t>
            </a:r>
            <a:r>
              <a:rPr lang="en-GB" dirty="0" err="1" smtClean="0"/>
              <a:t>volatilă</a:t>
            </a:r>
            <a:r>
              <a:rPr lang="en-GB" dirty="0" smtClean="0"/>
              <a:t>, în care </a:t>
            </a:r>
            <a:r>
              <a:rPr lang="en-GB" dirty="0" err="1" smtClean="0"/>
              <a:t>colaționează</a:t>
            </a:r>
            <a:r>
              <a:rPr lang="en-GB" dirty="0" smtClean="0"/>
              <a:t> </a:t>
            </a:r>
            <a:r>
              <a:rPr lang="en-GB" dirty="0" err="1" smtClean="0"/>
              <a:t>informațiile</a:t>
            </a:r>
            <a:r>
              <a:rPr lang="en-GB" dirty="0" smtClean="0"/>
              <a:t> </a:t>
            </a:r>
            <a:r>
              <a:rPr lang="en-GB" dirty="0" err="1" smtClean="0"/>
              <a:t>pe</a:t>
            </a:r>
            <a:r>
              <a:rPr lang="en-GB" dirty="0" smtClean="0"/>
              <a:t> care </a:t>
            </a:r>
            <a:r>
              <a:rPr lang="en-GB" dirty="0" err="1" smtClean="0"/>
              <a:t>urmează</a:t>
            </a:r>
            <a:r>
              <a:rPr lang="en-GB" dirty="0" smtClean="0"/>
              <a:t> </a:t>
            </a:r>
            <a:r>
              <a:rPr lang="en-GB" dirty="0" err="1" smtClean="0"/>
              <a:t>să</a:t>
            </a:r>
            <a:r>
              <a:rPr lang="en-GB" dirty="0" smtClean="0"/>
              <a:t> le </a:t>
            </a:r>
            <a:r>
              <a:rPr lang="en-GB" dirty="0" err="1" smtClean="0"/>
              <a:t>imprime</a:t>
            </a:r>
            <a:r>
              <a:rPr lang="en-GB" dirty="0" smtClean="0"/>
              <a:t> - </a:t>
            </a:r>
            <a:r>
              <a:rPr lang="en-GB" dirty="0" err="1" smtClean="0"/>
              <a:t>înainte</a:t>
            </a:r>
            <a:r>
              <a:rPr lang="en-GB" dirty="0" smtClean="0"/>
              <a:t> de a le </a:t>
            </a:r>
            <a:r>
              <a:rPr lang="en-GB" dirty="0" err="1" smtClean="0"/>
              <a:t>imprima</a:t>
            </a:r>
            <a:r>
              <a:rPr lang="en-GB" dirty="0" smtClean="0"/>
              <a:t> </a:t>
            </a:r>
            <a:r>
              <a:rPr lang="en-GB" dirty="0" err="1" smtClean="0"/>
              <a:t>efectiv</a:t>
            </a:r>
            <a:r>
              <a:rPr lang="en-GB" dirty="0" smtClean="0"/>
              <a:t>. </a:t>
            </a:r>
            <a:r>
              <a:rPr lang="en-GB" dirty="0" err="1" smtClean="0"/>
              <a:t>Aceste</a:t>
            </a:r>
            <a:r>
              <a:rPr lang="en-GB" dirty="0" smtClean="0"/>
              <a:t> </a:t>
            </a:r>
            <a:r>
              <a:rPr lang="en-GB" dirty="0" err="1" smtClean="0"/>
              <a:t>fișiere</a:t>
            </a:r>
            <a:r>
              <a:rPr lang="en-GB" dirty="0" smtClean="0"/>
              <a:t> de date </a:t>
            </a:r>
            <a:r>
              <a:rPr lang="en-GB" dirty="0" err="1" smtClean="0"/>
              <a:t>ar</a:t>
            </a:r>
            <a:r>
              <a:rPr lang="en-GB" dirty="0" smtClean="0"/>
              <a:t> </a:t>
            </a:r>
            <a:r>
              <a:rPr lang="en-GB" dirty="0" err="1" smtClean="0"/>
              <a:t>putea</a:t>
            </a:r>
            <a:r>
              <a:rPr lang="en-GB" dirty="0" smtClean="0"/>
              <a:t> fi utile </a:t>
            </a:r>
            <a:r>
              <a:rPr lang="en-GB" dirty="0" err="1" smtClean="0"/>
              <a:t>dacă</a:t>
            </a:r>
            <a:r>
              <a:rPr lang="en-GB" dirty="0" smtClean="0"/>
              <a:t> </a:t>
            </a:r>
            <a:r>
              <a:rPr lang="en-GB" dirty="0" err="1" smtClean="0"/>
              <a:t>sunt</a:t>
            </a:r>
            <a:r>
              <a:rPr lang="en-GB" dirty="0" smtClean="0"/>
              <a:t> recuperate </a:t>
            </a:r>
            <a:r>
              <a:rPr lang="en-GB" dirty="0" err="1" smtClean="0"/>
              <a:t>și</a:t>
            </a:r>
            <a:r>
              <a:rPr lang="en-GB" dirty="0" smtClean="0"/>
              <a:t> </a:t>
            </a:r>
            <a:r>
              <a:rPr lang="en-GB" dirty="0" err="1" smtClean="0"/>
              <a:t>analizate</a:t>
            </a:r>
            <a:r>
              <a:rPr lang="en-GB" dirty="0" smtClean="0"/>
              <a:t>. În mod similar, o un </a:t>
            </a:r>
            <a:r>
              <a:rPr lang="en-GB" dirty="0" err="1" smtClean="0"/>
              <a:t>aparat</a:t>
            </a:r>
            <a:r>
              <a:rPr lang="en-GB" dirty="0" smtClean="0"/>
              <a:t> </a:t>
            </a:r>
            <a:r>
              <a:rPr lang="en-GB" dirty="0" err="1" smtClean="0"/>
              <a:t>foto</a:t>
            </a:r>
            <a:r>
              <a:rPr lang="en-GB" dirty="0" smtClean="0"/>
              <a:t> digital </a:t>
            </a:r>
            <a:r>
              <a:rPr lang="en-GB" dirty="0" err="1" smtClean="0"/>
              <a:t>sau</a:t>
            </a:r>
            <a:r>
              <a:rPr lang="en-GB" dirty="0" smtClean="0"/>
              <a:t> un GPS </a:t>
            </a:r>
            <a:r>
              <a:rPr lang="en-GB" dirty="0" err="1" smtClean="0"/>
              <a:t>vor</a:t>
            </a:r>
            <a:r>
              <a:rPr lang="en-GB" dirty="0" smtClean="0"/>
              <a:t> </a:t>
            </a:r>
            <a:r>
              <a:rPr lang="en-GB" dirty="0" err="1" smtClean="0"/>
              <a:t>avea</a:t>
            </a:r>
            <a:r>
              <a:rPr lang="en-GB" dirty="0" smtClean="0"/>
              <a:t> </a:t>
            </a:r>
            <a:r>
              <a:rPr lang="en-GB" dirty="0" err="1" smtClean="0"/>
              <a:t>propria</a:t>
            </a:r>
            <a:r>
              <a:rPr lang="en-GB" dirty="0" smtClean="0"/>
              <a:t> </a:t>
            </a:r>
            <a:r>
              <a:rPr lang="en-GB" dirty="0" err="1" smtClean="0"/>
              <a:t>memorie</a:t>
            </a:r>
            <a:r>
              <a:rPr lang="en-GB" dirty="0" smtClean="0"/>
              <a:t> </a:t>
            </a:r>
            <a:r>
              <a:rPr lang="en-GB" dirty="0" err="1" smtClean="0"/>
              <a:t>internă</a:t>
            </a:r>
            <a:r>
              <a:rPr lang="en-GB" dirty="0" smtClean="0"/>
              <a:t>, </a:t>
            </a:r>
            <a:r>
              <a:rPr lang="en-GB" dirty="0" err="1" smtClean="0"/>
              <a:t>precum</a:t>
            </a:r>
            <a:r>
              <a:rPr lang="en-GB" dirty="0" smtClean="0"/>
              <a:t> </a:t>
            </a:r>
            <a:r>
              <a:rPr lang="en-GB" dirty="0" err="1" smtClean="0"/>
              <a:t>și</a:t>
            </a:r>
            <a:r>
              <a:rPr lang="en-GB" dirty="0" smtClean="0"/>
              <a:t> un card de </a:t>
            </a:r>
            <a:r>
              <a:rPr lang="en-GB" dirty="0" err="1" smtClean="0"/>
              <a:t>memorie</a:t>
            </a:r>
            <a:r>
              <a:rPr lang="en-GB" dirty="0" smtClean="0"/>
              <a:t> </a:t>
            </a:r>
            <a:r>
              <a:rPr lang="en-GB" dirty="0" err="1" smtClean="0"/>
              <a:t>detașabil</a:t>
            </a:r>
            <a:r>
              <a:rPr lang="en-GB" dirty="0" smtClean="0"/>
              <a:t>. Este </a:t>
            </a:r>
            <a:r>
              <a:rPr lang="en-GB" dirty="0" err="1" smtClean="0"/>
              <a:t>necesar</a:t>
            </a:r>
            <a:r>
              <a:rPr lang="en-GB" dirty="0" smtClean="0"/>
              <a:t> </a:t>
            </a:r>
            <a:r>
              <a:rPr lang="en-GB" dirty="0" err="1" smtClean="0"/>
              <a:t>ca</a:t>
            </a:r>
            <a:r>
              <a:rPr lang="en-GB" dirty="0" smtClean="0"/>
              <a:t> </a:t>
            </a:r>
            <a:r>
              <a:rPr lang="en-GB" dirty="0" err="1" smtClean="0"/>
              <a:t>ambele</a:t>
            </a:r>
            <a:r>
              <a:rPr lang="en-GB" dirty="0" smtClean="0"/>
              <a:t> </a:t>
            </a:r>
            <a:r>
              <a:rPr lang="en-GB" dirty="0" err="1" smtClean="0"/>
              <a:t>să</a:t>
            </a:r>
            <a:r>
              <a:rPr lang="en-GB" dirty="0" smtClean="0"/>
              <a:t> fie </a:t>
            </a:r>
            <a:r>
              <a:rPr lang="en-GB" dirty="0" err="1" smtClean="0"/>
              <a:t>avute</a:t>
            </a:r>
            <a:r>
              <a:rPr lang="en-GB" dirty="0" smtClean="0"/>
              <a:t> în </a:t>
            </a:r>
            <a:r>
              <a:rPr lang="en-GB" dirty="0" err="1" smtClean="0"/>
              <a:t>vedere</a:t>
            </a:r>
            <a:r>
              <a:rPr lang="en-GB" dirty="0" smtClean="0"/>
              <a:t> </a:t>
            </a:r>
            <a:r>
              <a:rPr lang="en-GB" dirty="0" err="1" smtClean="0"/>
              <a:t>împreună</a:t>
            </a:r>
            <a:r>
              <a:rPr lang="en-GB" dirty="0" smtClean="0"/>
              <a:t>. </a:t>
            </a:r>
            <a:r>
              <a:rPr lang="en-GB" dirty="0" err="1" smtClean="0"/>
              <a:t>Dronele</a:t>
            </a:r>
            <a:r>
              <a:rPr lang="en-GB" dirty="0" smtClean="0"/>
              <a:t> au un </a:t>
            </a:r>
            <a:r>
              <a:rPr lang="en-GB" dirty="0" err="1" smtClean="0"/>
              <a:t>spațiu</a:t>
            </a:r>
            <a:r>
              <a:rPr lang="en-GB" dirty="0" smtClean="0"/>
              <a:t> de </a:t>
            </a:r>
            <a:r>
              <a:rPr lang="en-GB" dirty="0" err="1" smtClean="0"/>
              <a:t>stocare</a:t>
            </a:r>
            <a:r>
              <a:rPr lang="en-GB" dirty="0" smtClean="0"/>
              <a:t> a </a:t>
            </a:r>
            <a:r>
              <a:rPr lang="en-GB" dirty="0" err="1" smtClean="0"/>
              <a:t>memoriei</a:t>
            </a:r>
            <a:r>
              <a:rPr lang="en-GB" dirty="0" smtClean="0"/>
              <a:t> interne, care </a:t>
            </a:r>
            <a:r>
              <a:rPr lang="en-GB" dirty="0" err="1" smtClean="0"/>
              <a:t>poate</a:t>
            </a:r>
            <a:r>
              <a:rPr lang="en-GB" dirty="0" smtClean="0"/>
              <a:t> </a:t>
            </a:r>
            <a:r>
              <a:rPr lang="en-GB" dirty="0" err="1" smtClean="0"/>
              <a:t>spune</a:t>
            </a:r>
            <a:r>
              <a:rPr lang="en-GB" dirty="0" smtClean="0"/>
              <a:t> </a:t>
            </a:r>
            <a:r>
              <a:rPr lang="en-GB" dirty="0" err="1" smtClean="0"/>
              <a:t>unde</a:t>
            </a:r>
            <a:r>
              <a:rPr lang="en-GB" dirty="0" smtClean="0"/>
              <a:t> </a:t>
            </a:r>
            <a:r>
              <a:rPr lang="en-GB" dirty="0" err="1" smtClean="0"/>
              <a:t>și</a:t>
            </a:r>
            <a:r>
              <a:rPr lang="en-GB" dirty="0" smtClean="0"/>
              <a:t> </a:t>
            </a:r>
            <a:r>
              <a:rPr lang="en-GB" dirty="0" err="1" smtClean="0"/>
              <a:t>când</a:t>
            </a:r>
            <a:r>
              <a:rPr lang="en-GB" dirty="0" smtClean="0"/>
              <a:t> au </a:t>
            </a:r>
            <a:r>
              <a:rPr lang="en-GB" dirty="0" err="1" smtClean="0"/>
              <a:t>fost</a:t>
            </a:r>
            <a:r>
              <a:rPr lang="en-GB" dirty="0" smtClean="0"/>
              <a:t> într-o </a:t>
            </a:r>
            <a:r>
              <a:rPr lang="en-GB" dirty="0" err="1" smtClean="0"/>
              <a:t>anumită</a:t>
            </a:r>
            <a:r>
              <a:rPr lang="en-GB" dirty="0" smtClean="0"/>
              <a:t> </a:t>
            </a:r>
            <a:r>
              <a:rPr lang="en-GB" dirty="0" err="1" smtClean="0"/>
              <a:t>locație</a:t>
            </a:r>
            <a:r>
              <a:rPr lang="en-GB" dirty="0" smtClean="0"/>
              <a:t>.</a:t>
            </a:r>
          </a:p>
          <a:p>
            <a:endParaRPr lang="en-GB" dirty="0" smtClean="0"/>
          </a:p>
          <a:p>
            <a:r>
              <a:rPr lang="en-GB" dirty="0" err="1" smtClean="0"/>
              <a:t>Iar</a:t>
            </a:r>
            <a:r>
              <a:rPr lang="en-GB" dirty="0" smtClean="0"/>
              <a:t> </a:t>
            </a:r>
            <a:r>
              <a:rPr lang="en-GB" dirty="0" err="1" smtClean="0"/>
              <a:t>dispozitivele</a:t>
            </a:r>
            <a:r>
              <a:rPr lang="en-GB" dirty="0" smtClean="0"/>
              <a:t> </a:t>
            </a:r>
            <a:r>
              <a:rPr lang="en-GB" dirty="0" err="1" smtClean="0"/>
              <a:t>purtabile</a:t>
            </a:r>
            <a:r>
              <a:rPr lang="en-GB" dirty="0" smtClean="0"/>
              <a:t> </a:t>
            </a:r>
            <a:r>
              <a:rPr lang="en-GB" dirty="0" err="1" smtClean="0"/>
              <a:t>sunt</a:t>
            </a:r>
            <a:r>
              <a:rPr lang="en-GB" dirty="0" smtClean="0"/>
              <a:t> </a:t>
            </a:r>
            <a:r>
              <a:rPr lang="en-GB" dirty="0" err="1" smtClean="0"/>
              <a:t>sisteme</a:t>
            </a:r>
            <a:r>
              <a:rPr lang="en-GB" dirty="0" smtClean="0"/>
              <a:t> </a:t>
            </a:r>
            <a:r>
              <a:rPr lang="en-GB" dirty="0" err="1" smtClean="0"/>
              <a:t>informatice</a:t>
            </a:r>
            <a:r>
              <a:rPr lang="en-GB" dirty="0" smtClean="0"/>
              <a:t> </a:t>
            </a:r>
            <a:r>
              <a:rPr lang="en-GB" dirty="0" err="1" smtClean="0"/>
              <a:t>propriu-zise</a:t>
            </a:r>
            <a:r>
              <a:rPr lang="en-GB" dirty="0" smtClean="0"/>
              <a:t> - </a:t>
            </a:r>
            <a:r>
              <a:rPr lang="en-GB" dirty="0" err="1" smtClean="0"/>
              <a:t>acționând</a:t>
            </a:r>
            <a:r>
              <a:rPr lang="en-GB" dirty="0" smtClean="0"/>
              <a:t>, în </a:t>
            </a:r>
            <a:r>
              <a:rPr lang="en-GB" dirty="0" err="1" smtClean="0"/>
              <a:t>multe</a:t>
            </a:r>
            <a:r>
              <a:rPr lang="en-GB" dirty="0" smtClean="0"/>
              <a:t> </a:t>
            </a:r>
            <a:r>
              <a:rPr lang="en-GB" dirty="0" err="1" smtClean="0"/>
              <a:t>cazuri</a:t>
            </a:r>
            <a:r>
              <a:rPr lang="en-GB" dirty="0" smtClean="0"/>
              <a:t>, în </a:t>
            </a:r>
            <a:r>
              <a:rPr lang="en-GB" dirty="0" err="1" smtClean="0"/>
              <a:t>același</a:t>
            </a:r>
            <a:r>
              <a:rPr lang="en-GB" dirty="0" smtClean="0"/>
              <a:t> </a:t>
            </a:r>
            <a:r>
              <a:rPr lang="en-GB" dirty="0" err="1" smtClean="0"/>
              <a:t>fel</a:t>
            </a:r>
            <a:r>
              <a:rPr lang="en-GB" dirty="0" smtClean="0"/>
              <a:t> </a:t>
            </a:r>
            <a:r>
              <a:rPr lang="en-GB" dirty="0" err="1" smtClean="0"/>
              <a:t>ca</a:t>
            </a:r>
            <a:r>
              <a:rPr lang="en-GB" dirty="0" smtClean="0"/>
              <a:t> un </a:t>
            </a:r>
            <a:r>
              <a:rPr lang="en-GB" dirty="0" err="1" smtClean="0"/>
              <a:t>telefon</a:t>
            </a:r>
            <a:r>
              <a:rPr lang="en-GB" dirty="0" smtClean="0"/>
              <a:t> digital </a:t>
            </a:r>
            <a:r>
              <a:rPr lang="en-GB" dirty="0" err="1" smtClean="0"/>
              <a:t>conectat</a:t>
            </a:r>
            <a:r>
              <a:rPr lang="en-GB" dirty="0" smtClean="0"/>
              <a:t>.</a:t>
            </a:r>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a:t>
            </a:fld>
            <a:endParaRPr lang="en-US" altLang="en-US"/>
          </a:p>
        </p:txBody>
      </p:sp>
    </p:spTree>
    <p:extLst>
      <p:ext uri="{BB962C8B-B14F-4D97-AF65-F5344CB8AC3E}">
        <p14:creationId xmlns:p14="http://schemas.microsoft.com/office/powerpoint/2010/main" val="817412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i="1" kern="1200" dirty="0" smtClean="0">
                <a:solidFill>
                  <a:schemeClr val="tx1"/>
                </a:solidFill>
                <a:effectLst/>
                <a:latin typeface="+mn-lt"/>
                <a:ea typeface="+mn-ea"/>
                <a:cs typeface="+mn-cs"/>
              </a:rPr>
              <a:t>Front </a:t>
            </a:r>
            <a:r>
              <a:rPr lang="ro-RO" sz="1200" i="1" kern="1200" dirty="0" err="1" smtClean="0">
                <a:solidFill>
                  <a:schemeClr val="tx1"/>
                </a:solidFill>
                <a:effectLst/>
                <a:latin typeface="+mn-lt"/>
                <a:ea typeface="+mn-ea"/>
                <a:cs typeface="+mn-cs"/>
              </a:rPr>
              <a:t>ADAS</a:t>
            </a:r>
            <a:r>
              <a:rPr lang="ro-RO" sz="1200" i="1" kern="1200" dirty="0" smtClean="0">
                <a:solidFill>
                  <a:schemeClr val="tx1"/>
                </a:solidFill>
                <a:effectLst/>
                <a:latin typeface="+mn-lt"/>
                <a:ea typeface="+mn-ea"/>
                <a:cs typeface="+mn-cs"/>
              </a:rPr>
              <a:t> camera = Cameră frontală </a:t>
            </a:r>
            <a:r>
              <a:rPr lang="ro-RO" sz="1200" i="1" kern="1200" dirty="0" err="1" smtClean="0">
                <a:solidFill>
                  <a:schemeClr val="tx1"/>
                </a:solidFill>
                <a:effectLst/>
                <a:latin typeface="+mn-lt"/>
                <a:ea typeface="+mn-ea"/>
                <a:cs typeface="+mn-cs"/>
              </a:rPr>
              <a:t>ADAS</a:t>
            </a:r>
            <a:endParaRPr lang="ro-RO" sz="1200" i="1" kern="1200" dirty="0" smtClean="0">
              <a:solidFill>
                <a:schemeClr val="tx1"/>
              </a:solidFill>
              <a:effectLst/>
              <a:latin typeface="+mn-lt"/>
              <a:ea typeface="+mn-ea"/>
              <a:cs typeface="+mn-cs"/>
            </a:endParaRPr>
          </a:p>
          <a:p>
            <a:r>
              <a:rPr lang="ro-RO" sz="1200" i="1" kern="1200" dirty="0" err="1" smtClean="0">
                <a:solidFill>
                  <a:schemeClr val="tx1"/>
                </a:solidFill>
                <a:effectLst/>
                <a:latin typeface="+mn-lt"/>
                <a:ea typeface="+mn-ea"/>
                <a:cs typeface="+mn-cs"/>
              </a:rPr>
              <a:t>Roof</a:t>
            </a:r>
            <a:r>
              <a:rPr lang="ro-RO" sz="1200" i="1" kern="1200" dirty="0" smtClean="0">
                <a:solidFill>
                  <a:schemeClr val="tx1"/>
                </a:solidFill>
                <a:effectLst/>
                <a:latin typeface="+mn-lt"/>
                <a:ea typeface="+mn-ea"/>
                <a:cs typeface="+mn-cs"/>
              </a:rPr>
              <a:t> module </a:t>
            </a:r>
            <a:r>
              <a:rPr lang="ro-RO" sz="1200" i="1" kern="1200" dirty="0" err="1" smtClean="0">
                <a:solidFill>
                  <a:schemeClr val="tx1"/>
                </a:solidFill>
                <a:effectLst/>
                <a:latin typeface="+mn-lt"/>
                <a:ea typeface="+mn-ea"/>
                <a:cs typeface="+mn-cs"/>
              </a:rPr>
              <a:t>with</a:t>
            </a:r>
            <a:r>
              <a:rPr lang="ro-RO" sz="1200" i="1" kern="1200" dirty="0" smtClean="0">
                <a:solidFill>
                  <a:schemeClr val="tx1"/>
                </a:solidFill>
                <a:effectLst/>
                <a:latin typeface="+mn-lt"/>
                <a:ea typeface="+mn-ea"/>
                <a:cs typeface="+mn-cs"/>
              </a:rPr>
              <a:t> SOS </a:t>
            </a:r>
            <a:r>
              <a:rPr lang="ro-RO" sz="1200" i="1" kern="1200" dirty="0" err="1" smtClean="0">
                <a:solidFill>
                  <a:schemeClr val="tx1"/>
                </a:solidFill>
                <a:effectLst/>
                <a:latin typeface="+mn-lt"/>
                <a:ea typeface="+mn-ea"/>
                <a:cs typeface="+mn-cs"/>
              </a:rPr>
              <a:t>button</a:t>
            </a:r>
            <a:r>
              <a:rPr lang="ro-RO" sz="1200" i="1" kern="1200" dirty="0" smtClean="0">
                <a:solidFill>
                  <a:schemeClr val="tx1"/>
                </a:solidFill>
                <a:effectLst/>
                <a:latin typeface="+mn-lt"/>
                <a:ea typeface="+mn-ea"/>
                <a:cs typeface="+mn-cs"/>
              </a:rPr>
              <a:t> = modul</a:t>
            </a:r>
            <a:r>
              <a:rPr lang="ro-RO" sz="1200" i="1" kern="1200" baseline="0" dirty="0" smtClean="0">
                <a:solidFill>
                  <a:schemeClr val="tx1"/>
                </a:solidFill>
                <a:effectLst/>
                <a:latin typeface="+mn-lt"/>
                <a:ea typeface="+mn-ea"/>
                <a:cs typeface="+mn-cs"/>
              </a:rPr>
              <a:t> plafon cu buton SOS</a:t>
            </a:r>
          </a:p>
          <a:p>
            <a:r>
              <a:rPr lang="ro-RO" sz="1200" i="1" kern="1200" baseline="0" dirty="0" smtClean="0">
                <a:solidFill>
                  <a:schemeClr val="tx1"/>
                </a:solidFill>
                <a:effectLst/>
                <a:latin typeface="+mn-lt"/>
                <a:ea typeface="+mn-ea"/>
                <a:cs typeface="+mn-cs"/>
              </a:rPr>
              <a:t>MMI </a:t>
            </a:r>
            <a:r>
              <a:rPr lang="ro-RO" sz="1200" i="1" kern="1200" baseline="0" dirty="0" err="1" smtClean="0">
                <a:solidFill>
                  <a:schemeClr val="tx1"/>
                </a:solidFill>
                <a:effectLst/>
                <a:latin typeface="+mn-lt"/>
                <a:ea typeface="+mn-ea"/>
                <a:cs typeface="+mn-cs"/>
              </a:rPr>
              <a:t>screen</a:t>
            </a:r>
            <a:r>
              <a:rPr lang="ro-RO" sz="1200" i="1" kern="1200" baseline="0" dirty="0" smtClean="0">
                <a:solidFill>
                  <a:schemeClr val="tx1"/>
                </a:solidFill>
                <a:effectLst/>
                <a:latin typeface="+mn-lt"/>
                <a:ea typeface="+mn-ea"/>
                <a:cs typeface="+mn-cs"/>
              </a:rPr>
              <a:t> = ecran MMI</a:t>
            </a:r>
          </a:p>
          <a:p>
            <a:r>
              <a:rPr lang="ro-RO" sz="1200" i="1" kern="1200" baseline="0" dirty="0" smtClean="0">
                <a:solidFill>
                  <a:schemeClr val="tx1"/>
                </a:solidFill>
                <a:effectLst/>
                <a:latin typeface="+mn-lt"/>
                <a:ea typeface="+mn-ea"/>
                <a:cs typeface="+mn-cs"/>
              </a:rPr>
              <a:t>Virtual </a:t>
            </a:r>
            <a:r>
              <a:rPr lang="ro-RO" sz="1200" i="1" kern="1200" baseline="0" dirty="0" err="1" smtClean="0">
                <a:solidFill>
                  <a:schemeClr val="tx1"/>
                </a:solidFill>
                <a:effectLst/>
                <a:latin typeface="+mn-lt"/>
                <a:ea typeface="+mn-ea"/>
                <a:cs typeface="+mn-cs"/>
              </a:rPr>
              <a:t>cockpit</a:t>
            </a:r>
            <a:r>
              <a:rPr lang="ro-RO" sz="1200" i="1" kern="1200" baseline="0" dirty="0" smtClean="0">
                <a:solidFill>
                  <a:schemeClr val="tx1"/>
                </a:solidFill>
                <a:effectLst/>
                <a:latin typeface="+mn-lt"/>
                <a:ea typeface="+mn-ea"/>
                <a:cs typeface="+mn-cs"/>
              </a:rPr>
              <a:t> = Bord virtual</a:t>
            </a:r>
          </a:p>
          <a:p>
            <a:r>
              <a:rPr lang="ro-RO" sz="1200" i="1" kern="1200" baseline="0" dirty="0" smtClean="0">
                <a:solidFill>
                  <a:schemeClr val="tx1"/>
                </a:solidFill>
                <a:effectLst/>
                <a:latin typeface="+mn-lt"/>
                <a:ea typeface="+mn-ea"/>
                <a:cs typeface="+mn-cs"/>
              </a:rPr>
              <a:t>Electronic </a:t>
            </a:r>
            <a:r>
              <a:rPr lang="ro-RO" sz="1200" i="1" kern="1200" baseline="0" dirty="0" err="1" smtClean="0">
                <a:solidFill>
                  <a:schemeClr val="tx1"/>
                </a:solidFill>
                <a:effectLst/>
                <a:latin typeface="+mn-lt"/>
                <a:ea typeface="+mn-ea"/>
                <a:cs typeface="+mn-cs"/>
              </a:rPr>
              <a:t>steering</a:t>
            </a:r>
            <a:r>
              <a:rPr lang="ro-RO" sz="1200" i="1" kern="1200" baseline="0" dirty="0" smtClean="0">
                <a:solidFill>
                  <a:schemeClr val="tx1"/>
                </a:solidFill>
                <a:effectLst/>
                <a:latin typeface="+mn-lt"/>
                <a:ea typeface="+mn-ea"/>
                <a:cs typeface="+mn-cs"/>
              </a:rPr>
              <a:t> </a:t>
            </a:r>
            <a:r>
              <a:rPr lang="ro-RO" sz="1200" i="1" kern="1200" baseline="0" dirty="0" err="1" smtClean="0">
                <a:solidFill>
                  <a:schemeClr val="tx1"/>
                </a:solidFill>
                <a:effectLst/>
                <a:latin typeface="+mn-lt"/>
                <a:ea typeface="+mn-ea"/>
                <a:cs typeface="+mn-cs"/>
              </a:rPr>
              <a:t>lock</a:t>
            </a:r>
            <a:r>
              <a:rPr lang="ro-RO" sz="1200" i="1" kern="1200" baseline="0" dirty="0" smtClean="0">
                <a:solidFill>
                  <a:schemeClr val="tx1"/>
                </a:solidFill>
                <a:effectLst/>
                <a:latin typeface="+mn-lt"/>
                <a:ea typeface="+mn-ea"/>
                <a:cs typeface="+mn-cs"/>
              </a:rPr>
              <a:t> =</a:t>
            </a:r>
            <a:r>
              <a:rPr lang="ro-RO" i="1" dirty="0" smtClean="0"/>
              <a:t>Blocare electronică a direcției</a:t>
            </a:r>
          </a:p>
          <a:p>
            <a:r>
              <a:rPr lang="ro-RO" i="1" dirty="0" smtClean="0"/>
              <a:t>Climate control unit</a:t>
            </a:r>
            <a:r>
              <a:rPr lang="ro-RO" i="1" baseline="0" dirty="0" smtClean="0"/>
              <a:t> = Unitate de climatizare</a:t>
            </a:r>
          </a:p>
          <a:p>
            <a:r>
              <a:rPr lang="ro-RO" i="1" baseline="0" dirty="0" err="1" smtClean="0"/>
              <a:t>Convenience</a:t>
            </a:r>
            <a:r>
              <a:rPr lang="ro-RO" i="1" baseline="0" dirty="0" smtClean="0"/>
              <a:t> </a:t>
            </a:r>
            <a:r>
              <a:rPr lang="ro-RO" i="1" baseline="0" dirty="0" err="1" smtClean="0"/>
              <a:t>buttons</a:t>
            </a:r>
            <a:r>
              <a:rPr lang="ro-RO" i="1" baseline="0" dirty="0" smtClean="0"/>
              <a:t> = Butoane comenzi </a:t>
            </a:r>
          </a:p>
          <a:p>
            <a:r>
              <a:rPr lang="ro-RO" i="1" baseline="0" dirty="0" err="1" smtClean="0"/>
              <a:t>Steering</a:t>
            </a:r>
            <a:r>
              <a:rPr lang="ro-RO" i="1" baseline="0" dirty="0" smtClean="0"/>
              <a:t> </a:t>
            </a:r>
            <a:r>
              <a:rPr lang="ro-RO" i="1" baseline="0" dirty="0" err="1" smtClean="0"/>
              <a:t>column</a:t>
            </a:r>
            <a:r>
              <a:rPr lang="ro-RO" i="1" baseline="0" dirty="0" smtClean="0"/>
              <a:t> module = </a:t>
            </a:r>
            <a:r>
              <a:rPr lang="ro-RO" i="1" dirty="0" smtClean="0"/>
              <a:t>Modulul coloanei de direcție</a:t>
            </a:r>
            <a:r>
              <a:rPr lang="ro-RO" dirty="0" smtClean="0"/>
              <a:t> </a:t>
            </a:r>
            <a:endParaRPr lang="ro-RO" i="1" baseline="0" dirty="0" smtClean="0"/>
          </a:p>
          <a:p>
            <a:r>
              <a:rPr lang="ro-RO" i="1" baseline="0" dirty="0" err="1" smtClean="0"/>
              <a:t>Steering</a:t>
            </a:r>
            <a:r>
              <a:rPr lang="ro-RO" i="1" baseline="0" dirty="0" smtClean="0"/>
              <a:t> </a:t>
            </a:r>
            <a:r>
              <a:rPr lang="ro-RO" i="1" baseline="0" dirty="0" err="1" smtClean="0"/>
              <a:t>wheel</a:t>
            </a:r>
            <a:r>
              <a:rPr lang="ro-RO" i="1" baseline="0" dirty="0" smtClean="0"/>
              <a:t> </a:t>
            </a:r>
            <a:r>
              <a:rPr lang="ro-RO" i="1" baseline="0" dirty="0" err="1" smtClean="0"/>
              <a:t>buttons</a:t>
            </a:r>
            <a:r>
              <a:rPr lang="ro-RO" i="1" baseline="0" dirty="0" smtClean="0"/>
              <a:t> = Butoane volan</a:t>
            </a:r>
          </a:p>
          <a:p>
            <a:r>
              <a:rPr lang="ro-RO" i="1" baseline="0" dirty="0" err="1" smtClean="0"/>
              <a:t>Ignition</a:t>
            </a:r>
            <a:r>
              <a:rPr lang="ro-RO" i="1" baseline="0" dirty="0" smtClean="0"/>
              <a:t> start </a:t>
            </a:r>
            <a:r>
              <a:rPr lang="ro-RO" i="1" baseline="0" dirty="0" err="1" smtClean="0"/>
              <a:t>button</a:t>
            </a:r>
            <a:r>
              <a:rPr lang="ro-RO" i="1" baseline="0" dirty="0" smtClean="0"/>
              <a:t> = Buton de pornire motor</a:t>
            </a:r>
          </a:p>
          <a:p>
            <a:r>
              <a:rPr lang="ro-RO" i="1" baseline="0" dirty="0" smtClean="0"/>
              <a:t>MMI controller = Controler MMI</a:t>
            </a:r>
          </a:p>
          <a:p>
            <a:r>
              <a:rPr lang="ro-RO" i="1" baseline="0" dirty="0" smtClean="0"/>
              <a:t>Volume </a:t>
            </a:r>
            <a:r>
              <a:rPr lang="ro-RO" i="1" baseline="0" dirty="0" err="1" smtClean="0"/>
              <a:t>knob</a:t>
            </a:r>
            <a:r>
              <a:rPr lang="ro-RO" i="1" baseline="0" dirty="0" smtClean="0"/>
              <a:t> = Buton de volum</a:t>
            </a:r>
          </a:p>
          <a:p>
            <a:r>
              <a:rPr lang="ro-RO" i="1" baseline="0" dirty="0" smtClean="0"/>
              <a:t>Body control module 1 = Modul 1 de control al corpului</a:t>
            </a:r>
          </a:p>
          <a:p>
            <a:r>
              <a:rPr lang="ro-RO" i="1" baseline="0" dirty="0" err="1" smtClean="0"/>
              <a:t>Infotainment</a:t>
            </a:r>
            <a:r>
              <a:rPr lang="ro-RO" i="1" baseline="0" dirty="0" smtClean="0"/>
              <a:t> unit = Unitate de </a:t>
            </a:r>
            <a:r>
              <a:rPr lang="ro-RO" i="1" baseline="0" dirty="0" err="1" smtClean="0"/>
              <a:t>infotainment</a:t>
            </a:r>
            <a:endParaRPr lang="ro-RO" i="1" baseline="0" dirty="0" smtClean="0"/>
          </a:p>
          <a:p>
            <a:endParaRPr lang="ro-RO" i="1" dirty="0" smtClean="0"/>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Model 1 - Acesta este </a:t>
            </a:r>
            <a:r>
              <a:rPr lang="ro-RO" sz="1200" kern="1200" dirty="0" err="1" smtClean="0">
                <a:solidFill>
                  <a:schemeClr val="tx1"/>
                </a:solidFill>
                <a:effectLst/>
                <a:latin typeface="+mn-lt"/>
                <a:ea typeface="+mn-ea"/>
                <a:cs typeface="+mn-cs"/>
              </a:rPr>
              <a:t>Frankie</a:t>
            </a:r>
            <a:r>
              <a:rPr lang="ro-RO" sz="1200" kern="1200" dirty="0" smtClean="0">
                <a:solidFill>
                  <a:schemeClr val="tx1"/>
                </a:solidFill>
                <a:effectLst/>
                <a:latin typeface="+mn-lt"/>
                <a:ea typeface="+mn-ea"/>
                <a:cs typeface="+mn-cs"/>
              </a:rPr>
              <a:t> (numele dat acestuia de anchetatori)! </a:t>
            </a:r>
            <a:r>
              <a:rPr lang="ro-RO" sz="1200" kern="1200" dirty="0" err="1" smtClean="0">
                <a:solidFill>
                  <a:schemeClr val="tx1"/>
                </a:solidFill>
                <a:effectLst/>
                <a:latin typeface="+mn-lt"/>
                <a:ea typeface="+mn-ea"/>
                <a:cs typeface="+mn-cs"/>
              </a:rPr>
              <a:t>Frankie</a:t>
            </a:r>
            <a:r>
              <a:rPr lang="ro-RO" sz="1200" kern="1200" dirty="0" smtClean="0">
                <a:solidFill>
                  <a:schemeClr val="tx1"/>
                </a:solidFill>
                <a:effectLst/>
                <a:latin typeface="+mn-lt"/>
                <a:ea typeface="+mn-ea"/>
                <a:cs typeface="+mn-cs"/>
              </a:rPr>
              <a:t> este un Audi S4 </a:t>
            </a:r>
            <a:r>
              <a:rPr lang="ro-RO" sz="1200" kern="1200" dirty="0" err="1" smtClean="0">
                <a:solidFill>
                  <a:schemeClr val="tx1"/>
                </a:solidFill>
                <a:effectLst/>
                <a:latin typeface="+mn-lt"/>
                <a:ea typeface="+mn-ea"/>
                <a:cs typeface="+mn-cs"/>
              </a:rPr>
              <a:t>Avant</a:t>
            </a:r>
            <a:r>
              <a:rPr lang="ro-RO" sz="1200" kern="1200" dirty="0" smtClean="0">
                <a:solidFill>
                  <a:schemeClr val="tx1"/>
                </a:solidFill>
                <a:effectLst/>
                <a:latin typeface="+mn-lt"/>
                <a:ea typeface="+mn-ea"/>
                <a:cs typeface="+mn-cs"/>
              </a:rPr>
              <a:t> 3.0l </a:t>
            </a:r>
            <a:r>
              <a:rPr lang="ro-RO" sz="1200" kern="1200" dirty="0" err="1" smtClean="0">
                <a:solidFill>
                  <a:schemeClr val="tx1"/>
                </a:solidFill>
                <a:effectLst/>
                <a:latin typeface="+mn-lt"/>
                <a:ea typeface="+mn-ea"/>
                <a:cs typeface="+mn-cs"/>
              </a:rPr>
              <a:t>Quattro</a:t>
            </a:r>
            <a:r>
              <a:rPr lang="ro-RO" sz="1200" kern="1200" dirty="0" smtClean="0">
                <a:solidFill>
                  <a:schemeClr val="tx1"/>
                </a:solidFill>
                <a:effectLst/>
                <a:latin typeface="+mn-lt"/>
                <a:ea typeface="+mn-ea"/>
                <a:cs typeface="+mn-cs"/>
              </a:rPr>
              <a:t> - costă în jur de 40.000 €. Ajunge de la 0 la 60 km/h în 4,7 secunde și are o viteză maximă de 250 km/h. </a:t>
            </a:r>
            <a:r>
              <a:rPr lang="ro-RO" sz="1200" kern="1200" dirty="0" err="1" smtClean="0">
                <a:solidFill>
                  <a:schemeClr val="tx1"/>
                </a:solidFill>
                <a:effectLst/>
                <a:latin typeface="+mn-lt"/>
                <a:ea typeface="+mn-ea"/>
                <a:cs typeface="+mn-cs"/>
              </a:rPr>
              <a:t>Frankie</a:t>
            </a:r>
            <a:r>
              <a:rPr lang="ro-RO" sz="1200" kern="1200" dirty="0" smtClean="0">
                <a:solidFill>
                  <a:schemeClr val="tx1"/>
                </a:solidFill>
                <a:effectLst/>
                <a:latin typeface="+mn-lt"/>
                <a:ea typeface="+mn-ea"/>
                <a:cs typeface="+mn-cs"/>
              </a:rPr>
              <a:t> este (a fost) o mașină drăguță!</a:t>
            </a:r>
          </a:p>
          <a:p>
            <a:r>
              <a:rPr lang="ro-RO" sz="1200" kern="1200" dirty="0" smtClean="0">
                <a:solidFill>
                  <a:schemeClr val="tx1"/>
                </a:solidFill>
                <a:effectLst/>
                <a:latin typeface="+mn-lt"/>
                <a:ea typeface="+mn-ea"/>
                <a:cs typeface="+mn-cs"/>
              </a:rPr>
              <a:t> </a:t>
            </a:r>
          </a:p>
          <a:p>
            <a:r>
              <a:rPr lang="ro-RO" sz="1200" kern="1200" dirty="0" err="1" smtClean="0">
                <a:solidFill>
                  <a:schemeClr val="tx1"/>
                </a:solidFill>
                <a:effectLst/>
                <a:latin typeface="+mn-lt"/>
                <a:ea typeface="+mn-ea"/>
                <a:cs typeface="+mn-cs"/>
              </a:rPr>
              <a:t>Frankie</a:t>
            </a:r>
            <a:r>
              <a:rPr lang="ro-RO" sz="1200" kern="1200" dirty="0" smtClean="0">
                <a:solidFill>
                  <a:schemeClr val="tx1"/>
                </a:solidFill>
                <a:effectLst/>
                <a:latin typeface="+mn-lt"/>
                <a:ea typeface="+mn-ea"/>
                <a:cs typeface="+mn-cs"/>
              </a:rPr>
              <a:t> a fost furat la 26 iulie 2018 - și a fost recuperat 6 săptămâni mai târziu. Acesta a fost utilizat într-un număr mare de furturi de numerar de la bancomate - prin extragerea fizică a bancomatului din peretele clădirilor de către o bandă organizată din Marea Britanie, care l-au utilizat pe </a:t>
            </a:r>
            <a:r>
              <a:rPr lang="ro-RO" sz="1200" kern="1200" dirty="0" err="1" smtClean="0">
                <a:solidFill>
                  <a:schemeClr val="tx1"/>
                </a:solidFill>
                <a:effectLst/>
                <a:latin typeface="+mn-lt"/>
                <a:ea typeface="+mn-ea"/>
                <a:cs typeface="+mn-cs"/>
              </a:rPr>
              <a:t>Frankie</a:t>
            </a:r>
            <a:r>
              <a:rPr lang="ro-RO" sz="1200" kern="1200" dirty="0" smtClean="0">
                <a:solidFill>
                  <a:schemeClr val="tx1"/>
                </a:solidFill>
                <a:effectLst/>
                <a:latin typeface="+mn-lt"/>
                <a:ea typeface="+mn-ea"/>
                <a:cs typeface="+mn-cs"/>
              </a:rPr>
              <a:t> ca vehicul de evadare.</a:t>
            </a:r>
          </a:p>
          <a:p>
            <a:r>
              <a:rPr lang="ro-RO" sz="1200" kern="1200" dirty="0" smtClean="0">
                <a:solidFill>
                  <a:schemeClr val="tx1"/>
                </a:solidFill>
                <a:effectLst/>
                <a:latin typeface="+mn-lt"/>
                <a:ea typeface="+mn-ea"/>
                <a:cs typeface="+mn-cs"/>
              </a:rPr>
              <a:t> </a:t>
            </a:r>
          </a:p>
          <a:p>
            <a:r>
              <a:rPr lang="ro-RO" sz="1200" kern="1200" dirty="0" smtClean="0">
                <a:solidFill>
                  <a:schemeClr val="tx1"/>
                </a:solidFill>
                <a:effectLst/>
                <a:latin typeface="+mn-lt"/>
                <a:ea typeface="+mn-ea"/>
                <a:cs typeface="+mn-cs"/>
              </a:rPr>
              <a:t>Model 2 - </a:t>
            </a:r>
            <a:r>
              <a:rPr lang="ro-RO" sz="1200" kern="1200" dirty="0" err="1" smtClean="0">
                <a:solidFill>
                  <a:schemeClr val="tx1"/>
                </a:solidFill>
                <a:effectLst/>
                <a:latin typeface="+mn-lt"/>
                <a:ea typeface="+mn-ea"/>
                <a:cs typeface="+mn-cs"/>
              </a:rPr>
              <a:t>Frankie</a:t>
            </a:r>
            <a:r>
              <a:rPr lang="ro-RO" sz="1200" kern="1200" dirty="0" smtClean="0">
                <a:solidFill>
                  <a:schemeClr val="tx1"/>
                </a:solidFill>
                <a:effectLst/>
                <a:latin typeface="+mn-lt"/>
                <a:ea typeface="+mn-ea"/>
                <a:cs typeface="+mn-cs"/>
              </a:rPr>
              <a:t> este un sistem informatic - posibil să conțină în interior jurnale de apeluri, jurnale SMS, fișiere media (audio, video, imagini), dispozitive conectate, contacte, evenimente ale dispozitivului, destinații, puncte de urmărire (istoric de călătorii), rute de călătorie salvate, jurnale de viteză - lumini pornite/oprite, uși deschise - schimbări de viteze, lumini de parcare (pornite sau oprite), citiri ale kilometrajului, evenimente de alimentare - USB conectat</a:t>
            </a:r>
          </a:p>
          <a:p>
            <a:r>
              <a:rPr lang="ro-RO" sz="1200" kern="1200" dirty="0" smtClean="0">
                <a:solidFill>
                  <a:schemeClr val="tx1"/>
                </a:solidFill>
                <a:effectLst/>
                <a:latin typeface="+mn-lt"/>
                <a:ea typeface="+mn-ea"/>
                <a:cs typeface="+mn-cs"/>
              </a:rPr>
              <a:t> </a:t>
            </a:r>
          </a:p>
          <a:p>
            <a:r>
              <a:rPr lang="ro-RO" sz="1200" kern="1200" dirty="0" smtClean="0">
                <a:solidFill>
                  <a:schemeClr val="tx1"/>
                </a:solidFill>
                <a:effectLst/>
                <a:latin typeface="+mn-lt"/>
                <a:ea typeface="+mn-ea"/>
                <a:cs typeface="+mn-cs"/>
              </a:rPr>
              <a:t>Model 3 - </a:t>
            </a:r>
            <a:r>
              <a:rPr lang="ro-RO" sz="1200" kern="1200" dirty="0" err="1" smtClean="0">
                <a:solidFill>
                  <a:schemeClr val="tx1"/>
                </a:solidFill>
                <a:effectLst/>
                <a:latin typeface="+mn-lt"/>
                <a:ea typeface="+mn-ea"/>
                <a:cs typeface="+mn-cs"/>
              </a:rPr>
              <a:t>Frankie</a:t>
            </a:r>
            <a:r>
              <a:rPr lang="ro-RO" sz="1200" kern="1200" dirty="0" smtClean="0">
                <a:solidFill>
                  <a:schemeClr val="tx1"/>
                </a:solidFill>
                <a:effectLst/>
                <a:latin typeface="+mn-lt"/>
                <a:ea typeface="+mn-ea"/>
                <a:cs typeface="+mn-cs"/>
              </a:rPr>
              <a:t> are una dintre acestea - o unitate telematică. Aceasta înregistrează detalii cu privire la aproape tot ceea ce s-a făcut și a implicat sistemele informatice ale lui </a:t>
            </a:r>
            <a:r>
              <a:rPr lang="ro-RO" sz="1200" kern="1200" dirty="0" err="1" smtClean="0">
                <a:solidFill>
                  <a:schemeClr val="tx1"/>
                </a:solidFill>
                <a:effectLst/>
                <a:latin typeface="+mn-lt"/>
                <a:ea typeface="+mn-ea"/>
                <a:cs typeface="+mn-cs"/>
              </a:rPr>
              <a:t>Frankie</a:t>
            </a:r>
            <a:r>
              <a:rPr lang="ro-RO" sz="1200" kern="1200" dirty="0" smtClean="0">
                <a:solidFill>
                  <a:schemeClr val="tx1"/>
                </a:solidFill>
                <a:effectLst/>
                <a:latin typeface="+mn-lt"/>
                <a:ea typeface="+mn-ea"/>
                <a:cs typeface="+mn-cs"/>
              </a:rPr>
              <a:t>, pe un cip numit cip </a:t>
            </a:r>
            <a:r>
              <a:rPr lang="ro-RO" sz="1200" kern="1200" dirty="0" err="1" smtClean="0">
                <a:solidFill>
                  <a:schemeClr val="tx1"/>
                </a:solidFill>
                <a:effectLst/>
                <a:latin typeface="+mn-lt"/>
                <a:ea typeface="+mn-ea"/>
                <a:cs typeface="+mn-cs"/>
              </a:rPr>
              <a:t>eMMC</a:t>
            </a:r>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 </a:t>
            </a:r>
          </a:p>
          <a:p>
            <a:r>
              <a:rPr lang="ro-RO" sz="1200" kern="1200" dirty="0" smtClean="0">
                <a:solidFill>
                  <a:schemeClr val="tx1"/>
                </a:solidFill>
                <a:effectLst/>
                <a:latin typeface="+mn-lt"/>
                <a:ea typeface="+mn-ea"/>
                <a:cs typeface="+mn-cs"/>
              </a:rPr>
              <a:t>Model 4 - un cip </a:t>
            </a:r>
            <a:r>
              <a:rPr lang="ro-RO" sz="1200" kern="1200" dirty="0" err="1" smtClean="0">
                <a:solidFill>
                  <a:schemeClr val="tx1"/>
                </a:solidFill>
                <a:effectLst/>
                <a:latin typeface="+mn-lt"/>
                <a:ea typeface="+mn-ea"/>
                <a:cs typeface="+mn-cs"/>
              </a:rPr>
              <a:t>eMMC</a:t>
            </a:r>
            <a:r>
              <a:rPr lang="ro-RO" sz="1200" kern="1200" dirty="0" smtClean="0">
                <a:solidFill>
                  <a:schemeClr val="tx1"/>
                </a:solidFill>
                <a:effectLst/>
                <a:latin typeface="+mn-lt"/>
                <a:ea typeface="+mn-ea"/>
                <a:cs typeface="+mn-cs"/>
              </a:rPr>
              <a:t> - care trebuie scos din unitatea telematică și analizat în ceea ce privește datele, utilizând un software personalizat pentru detaliile care dezvăluie ce a mai pus la cale </a:t>
            </a:r>
            <a:r>
              <a:rPr lang="ro-RO" sz="1200" kern="1200" dirty="0" err="1" smtClean="0">
                <a:solidFill>
                  <a:schemeClr val="tx1"/>
                </a:solidFill>
                <a:effectLst/>
                <a:latin typeface="+mn-lt"/>
                <a:ea typeface="+mn-ea"/>
                <a:cs typeface="+mn-cs"/>
              </a:rPr>
              <a:t>Frankie</a:t>
            </a:r>
            <a:r>
              <a:rPr lang="ro-RO" sz="1200" kern="1200" dirty="0" smtClean="0">
                <a:solidFill>
                  <a:schemeClr val="tx1"/>
                </a:solidFill>
                <a:effectLst/>
                <a:latin typeface="+mn-lt"/>
                <a:ea typeface="+mn-ea"/>
                <a:cs typeface="+mn-cs"/>
              </a:rPr>
              <a:t>!</a:t>
            </a:r>
          </a:p>
          <a:p>
            <a:r>
              <a:rPr lang="ro-RO" sz="1200" kern="1200" dirty="0" smtClean="0">
                <a:solidFill>
                  <a:schemeClr val="tx1"/>
                </a:solidFill>
                <a:effectLst/>
                <a:latin typeface="+mn-lt"/>
                <a:ea typeface="+mn-ea"/>
                <a:cs typeface="+mn-cs"/>
              </a:rPr>
              <a:t> </a:t>
            </a:r>
          </a:p>
          <a:p>
            <a:r>
              <a:rPr lang="ro-RO" sz="1200" kern="1200" dirty="0" smtClean="0">
                <a:solidFill>
                  <a:schemeClr val="tx1"/>
                </a:solidFill>
                <a:effectLst/>
                <a:latin typeface="+mn-lt"/>
                <a:ea typeface="+mn-ea"/>
                <a:cs typeface="+mn-cs"/>
              </a:rPr>
              <a:t>Iar răspunsul a fost: o mulțime de lucruri rele!</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14</a:t>
            </a:fld>
            <a:endParaRPr lang="en-US" altLang="en-US"/>
          </a:p>
        </p:txBody>
      </p:sp>
    </p:spTree>
    <p:extLst>
      <p:ext uri="{BB962C8B-B14F-4D97-AF65-F5344CB8AC3E}">
        <p14:creationId xmlns:p14="http://schemas.microsoft.com/office/powerpoint/2010/main" val="3111546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o-RO" sz="1200" i="1" kern="1200" dirty="0" smtClean="0">
                <a:solidFill>
                  <a:schemeClr val="tx1"/>
                </a:solidFill>
                <a:latin typeface="+mn-lt"/>
                <a:ea typeface="MS PGothic" pitchFamily="34" charset="-128"/>
                <a:cs typeface="ＭＳ Ｐゴシック" charset="0"/>
              </a:rPr>
              <a:t>Top 10 </a:t>
            </a:r>
            <a:r>
              <a:rPr lang="ro-RO" sz="1200" i="1" kern="1200" dirty="0" err="1" smtClean="0">
                <a:solidFill>
                  <a:schemeClr val="tx1"/>
                </a:solidFill>
                <a:latin typeface="+mn-lt"/>
                <a:ea typeface="MS PGothic" pitchFamily="34" charset="-128"/>
                <a:cs typeface="ＭＳ Ｐゴシック" charset="0"/>
              </a:rPr>
              <a:t>platforms</a:t>
            </a:r>
            <a:r>
              <a:rPr lang="ro-RO" sz="1200" i="1" kern="1200" dirty="0" smtClean="0">
                <a:solidFill>
                  <a:schemeClr val="tx1"/>
                </a:solidFill>
                <a:latin typeface="+mn-lt"/>
                <a:ea typeface="MS PGothic" pitchFamily="34" charset="-128"/>
                <a:cs typeface="ＭＳ Ｐゴシック" charset="0"/>
              </a:rPr>
              <a:t> = Cele mai bune 10 platforme</a:t>
            </a:r>
          </a:p>
          <a:p>
            <a:pPr marL="0" marR="0" lvl="0" indent="0" algn="l" defTabSz="457200" rtl="0" eaLnBrk="1" fontAlgn="auto" latinLnBrk="0" hangingPunct="1">
              <a:lnSpc>
                <a:spcPct val="100000"/>
              </a:lnSpc>
              <a:spcBef>
                <a:spcPts val="0"/>
              </a:spcBef>
              <a:spcAft>
                <a:spcPts val="0"/>
              </a:spcAft>
              <a:buClrTx/>
              <a:buSzTx/>
              <a:buFontTx/>
              <a:buNone/>
              <a:tabLst/>
              <a:defRPr/>
            </a:pPr>
            <a:endParaRPr lang="ro-RO" sz="1200" kern="1200" dirty="0" smtClean="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S PGothic" pitchFamily="34" charset="-128"/>
                <a:cs typeface="ＭＳ Ｐゴシック" charset="0"/>
              </a:rPr>
              <a:t>Un </a:t>
            </a:r>
            <a:r>
              <a:rPr lang="en-GB" sz="1200" kern="1200" dirty="0" err="1" smtClean="0">
                <a:solidFill>
                  <a:schemeClr val="tx1"/>
                </a:solidFill>
                <a:latin typeface="+mn-lt"/>
                <a:ea typeface="MS PGothic" pitchFamily="34" charset="-128"/>
                <a:cs typeface="ＭＳ Ｐゴシック" charset="0"/>
              </a:rPr>
              <a:t>sistem</a:t>
            </a:r>
            <a:r>
              <a:rPr lang="en-GB" sz="1200" kern="1200" dirty="0" smtClean="0">
                <a:solidFill>
                  <a:schemeClr val="tx1"/>
                </a:solidFill>
                <a:latin typeface="+mn-lt"/>
                <a:ea typeface="MS PGothic" pitchFamily="34" charset="-128"/>
                <a:cs typeface="ＭＳ Ｐゴシック" charset="0"/>
              </a:rPr>
              <a:t> de </a:t>
            </a:r>
            <a:r>
              <a:rPr lang="en-GB" sz="1200" kern="1200" dirty="0" err="1" smtClean="0">
                <a:solidFill>
                  <a:schemeClr val="tx1"/>
                </a:solidFill>
                <a:latin typeface="+mn-lt"/>
                <a:ea typeface="MS PGothic" pitchFamily="34" charset="-128"/>
                <a:cs typeface="ＭＳ Ｐゴシック" charset="0"/>
              </a:rPr>
              <a:t>operare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este</a:t>
            </a:r>
            <a:r>
              <a:rPr lang="en-GB" sz="1200" kern="1200" dirty="0" smtClean="0">
                <a:solidFill>
                  <a:schemeClr val="tx1"/>
                </a:solidFill>
                <a:latin typeface="+mn-lt"/>
                <a:ea typeface="MS PGothic" pitchFamily="34" charset="-128"/>
                <a:cs typeface="ＭＳ Ｐゴシック" charset="0"/>
              </a:rPr>
              <a:t> un program software, care </a:t>
            </a:r>
            <a:r>
              <a:rPr lang="en-GB" sz="1200" kern="1200" dirty="0" err="1" smtClean="0">
                <a:solidFill>
                  <a:schemeClr val="tx1"/>
                </a:solidFill>
                <a:latin typeface="+mn-lt"/>
                <a:ea typeface="MS PGothic" pitchFamily="34" charset="-128"/>
                <a:cs typeface="ＭＳ Ｐゴシック" charset="0"/>
              </a:rPr>
              <a:t>permite</a:t>
            </a:r>
            <a:r>
              <a:rPr lang="en-GB" sz="1200" kern="1200" dirty="0" smtClean="0">
                <a:solidFill>
                  <a:schemeClr val="tx1"/>
                </a:solidFill>
                <a:latin typeface="+mn-lt"/>
                <a:ea typeface="MS PGothic" pitchFamily="34" charset="-128"/>
                <a:cs typeface="ＭＳ Ｐゴシック" charset="0"/>
              </a:rPr>
              <a:t> hardware-</a:t>
            </a:r>
            <a:r>
              <a:rPr lang="en-GB" sz="1200" kern="1200" dirty="0" err="1" smtClean="0">
                <a:solidFill>
                  <a:schemeClr val="tx1"/>
                </a:solidFill>
                <a:latin typeface="+mn-lt"/>
                <a:ea typeface="MS PGothic" pitchFamily="34" charset="-128"/>
                <a:cs typeface="ＭＳ Ｐゴシック" charset="0"/>
              </a:rPr>
              <a:t>ului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comunice</a:t>
            </a:r>
            <a:r>
              <a:rPr lang="en-GB" sz="1200" kern="1200" dirty="0" smtClean="0">
                <a:solidFill>
                  <a:schemeClr val="tx1"/>
                </a:solidFill>
                <a:latin typeface="+mn-lt"/>
                <a:ea typeface="MS PGothic" pitchFamily="34" charset="-128"/>
                <a:cs typeface="ＭＳ Ｐゴシック" charset="0"/>
              </a:rPr>
              <a:t> cu </a:t>
            </a:r>
            <a:r>
              <a:rPr lang="en-GB" sz="1200" kern="1200" dirty="0" err="1" smtClean="0">
                <a:solidFill>
                  <a:schemeClr val="tx1"/>
                </a:solidFill>
                <a:latin typeface="+mn-lt"/>
                <a:ea typeface="MS PGothic" pitchFamily="34" charset="-128"/>
                <a:cs typeface="ＭＳ Ｐゴシック" charset="0"/>
              </a:rPr>
              <a:t>programele</a:t>
            </a:r>
            <a:r>
              <a:rPr lang="en-GB" sz="1200" kern="1200" dirty="0" smtClean="0">
                <a:solidFill>
                  <a:schemeClr val="tx1"/>
                </a:solidFill>
                <a:latin typeface="+mn-lt"/>
                <a:ea typeface="MS PGothic" pitchFamily="34" charset="-128"/>
                <a:cs typeface="ＭＳ Ｐゴシック" charset="0"/>
              </a:rPr>
              <a:t> software. </a:t>
            </a:r>
            <a:r>
              <a:rPr lang="en-GB" sz="1200" kern="1200" dirty="0" err="1" smtClean="0">
                <a:solidFill>
                  <a:schemeClr val="tx1"/>
                </a:solidFill>
                <a:latin typeface="+mn-lt"/>
                <a:ea typeface="MS PGothic" pitchFamily="34" charset="-128"/>
                <a:cs typeface="ＭＳ Ｐゴシック" charset="0"/>
              </a:rPr>
              <a:t>Fără</a:t>
            </a:r>
            <a:r>
              <a:rPr lang="en-GB" sz="1200" kern="1200" dirty="0" smtClean="0">
                <a:solidFill>
                  <a:schemeClr val="tx1"/>
                </a:solidFill>
                <a:latin typeface="+mn-lt"/>
                <a:ea typeface="MS PGothic" pitchFamily="34" charset="-128"/>
                <a:cs typeface="ＭＳ Ｐゴシック" charset="0"/>
              </a:rPr>
              <a:t> un </a:t>
            </a:r>
            <a:r>
              <a:rPr lang="en-GB" sz="1200" kern="1200" dirty="0" err="1" smtClean="0">
                <a:solidFill>
                  <a:schemeClr val="tx1"/>
                </a:solidFill>
                <a:latin typeface="+mn-lt"/>
                <a:ea typeface="MS PGothic" pitchFamily="34" charset="-128"/>
                <a:cs typeface="ＭＳ Ｐゴシック" charset="0"/>
              </a:rPr>
              <a:t>sistem</a:t>
            </a:r>
            <a:r>
              <a:rPr lang="en-GB" sz="1200" kern="1200" dirty="0" smtClean="0">
                <a:solidFill>
                  <a:schemeClr val="tx1"/>
                </a:solidFill>
                <a:latin typeface="+mn-lt"/>
                <a:ea typeface="MS PGothic" pitchFamily="34" charset="-128"/>
                <a:cs typeface="ＭＳ Ｐゴシック" charset="0"/>
              </a:rPr>
              <a:t> de </a:t>
            </a:r>
            <a:r>
              <a:rPr lang="en-GB" sz="1200" kern="1200" dirty="0" err="1" smtClean="0">
                <a:solidFill>
                  <a:schemeClr val="tx1"/>
                </a:solidFill>
                <a:latin typeface="+mn-lt"/>
                <a:ea typeface="MS PGothic" pitchFamily="34" charset="-128"/>
                <a:cs typeface="ＭＳ Ｐゴシック" charset="0"/>
              </a:rPr>
              <a:t>operare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calculatorul</a:t>
            </a:r>
            <a:r>
              <a:rPr lang="en-GB" sz="1200" kern="1200" dirty="0" smtClean="0">
                <a:solidFill>
                  <a:schemeClr val="tx1"/>
                </a:solidFill>
                <a:latin typeface="+mn-lt"/>
                <a:ea typeface="MS PGothic" pitchFamily="34" charset="-128"/>
                <a:cs typeface="ＭＳ Ｐゴシック" charset="0"/>
              </a:rPr>
              <a:t> nu </a:t>
            </a:r>
            <a:r>
              <a:rPr lang="en-GB" sz="1200" kern="1200" dirty="0" err="1" smtClean="0">
                <a:solidFill>
                  <a:schemeClr val="tx1"/>
                </a:solidFill>
                <a:latin typeface="+mn-lt"/>
                <a:ea typeface="MS PGothic" pitchFamily="34" charset="-128"/>
                <a:cs typeface="ＭＳ Ｐゴシック" charset="0"/>
              </a:rPr>
              <a:t>ar</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putea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funcționa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Există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diferite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tipuri</a:t>
            </a:r>
            <a:r>
              <a:rPr lang="en-GB" sz="1200" kern="1200" dirty="0" smtClean="0">
                <a:solidFill>
                  <a:schemeClr val="tx1"/>
                </a:solidFill>
                <a:latin typeface="+mn-lt"/>
                <a:ea typeface="MS PGothic" pitchFamily="34" charset="-128"/>
                <a:cs typeface="ＭＳ Ｐゴシック" charset="0"/>
              </a:rPr>
              <a:t> de </a:t>
            </a:r>
            <a:r>
              <a:rPr lang="en-GB" sz="1200" kern="1200" dirty="0" err="1" smtClean="0">
                <a:solidFill>
                  <a:schemeClr val="tx1"/>
                </a:solidFill>
                <a:latin typeface="+mn-lt"/>
                <a:ea typeface="MS PGothic" pitchFamily="34" charset="-128"/>
                <a:cs typeface="ＭＳ Ｐゴシック" charset="0"/>
              </a:rPr>
              <a:t>sisteme</a:t>
            </a:r>
            <a:r>
              <a:rPr lang="en-GB" sz="1200" kern="1200" dirty="0" smtClean="0">
                <a:solidFill>
                  <a:schemeClr val="tx1"/>
                </a:solidFill>
                <a:latin typeface="+mn-lt"/>
                <a:ea typeface="MS PGothic" pitchFamily="34" charset="-128"/>
                <a:cs typeface="ＭＳ Ｐゴシック" charset="0"/>
              </a:rPr>
              <a:t> de </a:t>
            </a:r>
            <a:r>
              <a:rPr lang="en-GB" sz="1200" kern="1200" dirty="0" err="1" smtClean="0">
                <a:solidFill>
                  <a:schemeClr val="tx1"/>
                </a:solidFill>
                <a:latin typeface="+mn-lt"/>
                <a:ea typeface="MS PGothic" pitchFamily="34" charset="-128"/>
                <a:cs typeface="ＭＳ Ｐゴシック" charset="0"/>
              </a:rPr>
              <a:t>operare</a:t>
            </a:r>
            <a:r>
              <a:rPr lang="en-GB" sz="1200" kern="1200" dirty="0" smtClean="0">
                <a:solidFill>
                  <a:schemeClr val="tx1"/>
                </a:solidFill>
                <a:latin typeface="+mn-lt"/>
                <a:ea typeface="MS PGothic" pitchFamily="34" charset="-128"/>
                <a:cs typeface="ＭＳ Ｐゴシック" charset="0"/>
              </a:rPr>
              <a:t> în </a:t>
            </a:r>
            <a:r>
              <a:rPr lang="en-GB" sz="1200" kern="1200" dirty="0" err="1" smtClean="0">
                <a:solidFill>
                  <a:schemeClr val="tx1"/>
                </a:solidFill>
                <a:latin typeface="+mn-lt"/>
                <a:ea typeface="MS PGothic" pitchFamily="34" charset="-128"/>
                <a:cs typeface="ＭＳ Ｐゴシック" charset="0"/>
              </a:rPr>
              <a:t>funcție</a:t>
            </a:r>
            <a:r>
              <a:rPr lang="en-GB" sz="1200" kern="1200" dirty="0" smtClean="0">
                <a:solidFill>
                  <a:schemeClr val="tx1"/>
                </a:solidFill>
                <a:latin typeface="+mn-lt"/>
                <a:ea typeface="MS PGothic" pitchFamily="34" charset="-128"/>
                <a:cs typeface="ＭＳ Ｐゴシック" charset="0"/>
              </a:rPr>
              <a:t> de </a:t>
            </a:r>
            <a:r>
              <a:rPr lang="en-GB" sz="1200" kern="1200" dirty="0" err="1" smtClean="0">
                <a:solidFill>
                  <a:schemeClr val="tx1"/>
                </a:solidFill>
                <a:latin typeface="+mn-lt"/>
                <a:ea typeface="MS PGothic" pitchFamily="34" charset="-128"/>
                <a:cs typeface="ＭＳ Ｐゴシック" charset="0"/>
              </a:rPr>
              <a:t>tipul</a:t>
            </a:r>
            <a:r>
              <a:rPr lang="en-GB" sz="1200" kern="1200" dirty="0" smtClean="0">
                <a:solidFill>
                  <a:schemeClr val="tx1"/>
                </a:solidFill>
                <a:latin typeface="+mn-lt"/>
                <a:ea typeface="MS PGothic" pitchFamily="34" charset="-128"/>
                <a:cs typeface="ＭＳ Ｐゴシック" charset="0"/>
              </a:rPr>
              <a:t> de calculator </a:t>
            </a:r>
            <a:r>
              <a:rPr lang="en-GB" sz="1200" kern="1200" dirty="0" err="1" smtClean="0">
                <a:solidFill>
                  <a:schemeClr val="tx1"/>
                </a:solidFill>
                <a:latin typeface="+mn-lt"/>
                <a:ea typeface="MS PGothic" pitchFamily="34" charset="-128"/>
                <a:cs typeface="ＭＳ Ｐゴシック" charset="0"/>
              </a:rPr>
              <a:t>sau</a:t>
            </a:r>
            <a:r>
              <a:rPr lang="en-GB" sz="1200" kern="1200" dirty="0" smtClean="0">
                <a:solidFill>
                  <a:schemeClr val="tx1"/>
                </a:solidFill>
                <a:latin typeface="+mn-lt"/>
                <a:ea typeface="MS PGothic" pitchFamily="34" charset="-128"/>
                <a:cs typeface="ＭＳ Ｐゴシック" charset="0"/>
              </a:rPr>
              <a:t> alt </a:t>
            </a:r>
            <a:r>
              <a:rPr lang="en-GB" sz="1200" kern="1200" dirty="0" err="1" smtClean="0">
                <a:solidFill>
                  <a:schemeClr val="tx1"/>
                </a:solidFill>
                <a:latin typeface="+mn-lt"/>
                <a:ea typeface="MS PGothic" pitchFamily="34" charset="-128"/>
                <a:cs typeface="ＭＳ Ｐゴシック" charset="0"/>
              </a:rPr>
              <a:t>dispozitiv</a:t>
            </a:r>
            <a:r>
              <a:rPr lang="en-GB" sz="1200" kern="1200" dirty="0" smtClean="0">
                <a:solidFill>
                  <a:schemeClr val="tx1"/>
                </a:solidFill>
                <a:latin typeface="+mn-lt"/>
                <a:ea typeface="MS PGothic" pitchFamily="34" charset="-128"/>
                <a:cs typeface="ＭＳ Ｐゴシック" charset="0"/>
              </a:rPr>
              <a:t> digital.</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latin typeface="+mn-lt"/>
                <a:ea typeface="MS PGothic" pitchFamily="34" charset="-128"/>
                <a:cs typeface="ＭＳ Ｐゴシック" charset="0"/>
              </a:rPr>
              <a:t>Majoritatea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aplicațiilor</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dezvoltate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pentru</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calculatoare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sunt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scrise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pentru</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sisteme</a:t>
            </a:r>
            <a:r>
              <a:rPr lang="en-GB" sz="1200" kern="1200" dirty="0" smtClean="0">
                <a:solidFill>
                  <a:schemeClr val="tx1"/>
                </a:solidFill>
                <a:latin typeface="+mn-lt"/>
                <a:ea typeface="MS PGothic" pitchFamily="34" charset="-128"/>
                <a:cs typeface="ＭＳ Ｐゴシック" charset="0"/>
              </a:rPr>
              <a:t> de </a:t>
            </a:r>
            <a:r>
              <a:rPr lang="en-GB" sz="1200" kern="1200" dirty="0" err="1" smtClean="0">
                <a:solidFill>
                  <a:schemeClr val="tx1"/>
                </a:solidFill>
                <a:latin typeface="+mn-lt"/>
                <a:ea typeface="MS PGothic" pitchFamily="34" charset="-128"/>
                <a:cs typeface="ＭＳ Ｐゴシック" charset="0"/>
              </a:rPr>
              <a:t>operare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specifice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deși</a:t>
            </a:r>
            <a:r>
              <a:rPr lang="en-GB" sz="1200" kern="1200" dirty="0" smtClean="0">
                <a:solidFill>
                  <a:schemeClr val="tx1"/>
                </a:solidFill>
                <a:latin typeface="+mn-lt"/>
                <a:ea typeface="MS PGothic" pitchFamily="34" charset="-128"/>
                <a:cs typeface="ＭＳ Ｐゴシック" charset="0"/>
              </a:rPr>
              <a:t>, în </a:t>
            </a:r>
            <a:r>
              <a:rPr lang="en-GB" sz="1200" kern="1200" dirty="0" err="1" smtClean="0">
                <a:solidFill>
                  <a:schemeClr val="tx1"/>
                </a:solidFill>
                <a:latin typeface="+mn-lt"/>
                <a:ea typeface="MS PGothic" pitchFamily="34" charset="-128"/>
                <a:cs typeface="ＭＳ Ｐゴシック" charset="0"/>
              </a:rPr>
              <a:t>prezent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este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mai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obișnuit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acestea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să</a:t>
            </a:r>
            <a:r>
              <a:rPr lang="en-GB" sz="1200" kern="1200" dirty="0" smtClean="0">
                <a:solidFill>
                  <a:schemeClr val="tx1"/>
                </a:solidFill>
                <a:latin typeface="+mn-lt"/>
                <a:ea typeface="MS PGothic" pitchFamily="34" charset="-128"/>
                <a:cs typeface="ＭＳ Ｐゴシック" charset="0"/>
              </a:rPr>
              <a:t> fie </a:t>
            </a:r>
            <a:r>
              <a:rPr lang="en-GB" sz="1200" kern="1200" dirty="0" err="1" smtClean="0">
                <a:solidFill>
                  <a:schemeClr val="tx1"/>
                </a:solidFill>
                <a:latin typeface="+mn-lt"/>
                <a:ea typeface="MS PGothic" pitchFamily="34" charset="-128"/>
                <a:cs typeface="ＭＳ Ｐゴシック" charset="0"/>
              </a:rPr>
              <a:t>disponibile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pentru</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mai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multe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platforme</a:t>
            </a:r>
            <a:r>
              <a:rPr lang="en-GB" sz="1200" kern="1200" dirty="0" smtClean="0">
                <a:solidFill>
                  <a:schemeClr val="tx1"/>
                </a:solidFill>
                <a:latin typeface="+mn-lt"/>
                <a:ea typeface="MS PGothic" pitchFamily="34" charset="-128"/>
                <a:cs typeface="ＭＳ Ｐゴシック" charset="0"/>
              </a:rPr>
              <a:t>.</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15</a:t>
            </a:fld>
            <a:endParaRPr lang="en-US" altLang="en-US"/>
          </a:p>
        </p:txBody>
      </p:sp>
    </p:spTree>
    <p:extLst>
      <p:ext uri="{BB962C8B-B14F-4D97-AF65-F5344CB8AC3E}">
        <p14:creationId xmlns:p14="http://schemas.microsoft.com/office/powerpoint/2010/main" val="3975958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smtClean="0"/>
              <a:t>Cele</a:t>
            </a:r>
            <a:r>
              <a:rPr lang="ro-RO" baseline="0" dirty="0" smtClean="0"/>
              <a:t> mai bune - </a:t>
            </a:r>
            <a:r>
              <a:rPr lang="ro-RO" dirty="0" smtClean="0"/>
              <a:t>grafică suită de birou</a:t>
            </a:r>
            <a:r>
              <a:rPr lang="en-GB" dirty="0" smtClean="0"/>
              <a:t> </a:t>
            </a:r>
            <a:r>
              <a:rPr lang="en-GB" dirty="0"/>
              <a:t>– </a:t>
            </a:r>
            <a:r>
              <a:rPr lang="ro-RO" dirty="0" smtClean="0"/>
              <a:t>Pe locul al doilea</a:t>
            </a:r>
            <a:r>
              <a:rPr lang="en-GB" dirty="0" smtClean="0"/>
              <a:t> </a:t>
            </a:r>
            <a:r>
              <a:rPr lang="en-GB" dirty="0"/>
              <a:t>– Adobe, </a:t>
            </a:r>
            <a:r>
              <a:rPr lang="en-GB" dirty="0" err="1"/>
              <a:t>ile</a:t>
            </a:r>
            <a:r>
              <a:rPr lang="en-GB" dirty="0"/>
              <a:t> Viewer Plus, </a:t>
            </a:r>
            <a:r>
              <a:rPr lang="en-GB" dirty="0" err="1"/>
              <a:t>ACDSee</a:t>
            </a:r>
            <a:r>
              <a:rPr lang="en-GB" dirty="0"/>
              <a:t> – </a:t>
            </a:r>
            <a:r>
              <a:rPr lang="ro-RO" dirty="0" smtClean="0"/>
              <a:t>Pe locul al treilea - </a:t>
            </a:r>
            <a:r>
              <a:rPr lang="en-GB" dirty="0" smtClean="0"/>
              <a:t>WinZip </a:t>
            </a:r>
            <a:r>
              <a:rPr lang="en-GB" dirty="0"/>
              <a:t>&amp; </a:t>
            </a:r>
            <a:r>
              <a:rPr lang="en-GB" dirty="0" err="1"/>
              <a:t>WinRar</a:t>
            </a:r>
            <a:r>
              <a:rPr lang="en-GB" dirty="0"/>
              <a:t> – </a:t>
            </a:r>
            <a:r>
              <a:rPr lang="ro-RO" dirty="0" smtClean="0"/>
              <a:t>în ultimul rând </a:t>
            </a:r>
            <a:r>
              <a:rPr lang="en-GB" dirty="0" smtClean="0"/>
              <a:t>browser</a:t>
            </a:r>
            <a:r>
              <a:rPr lang="ro-RO" dirty="0" smtClean="0"/>
              <a:t>e</a:t>
            </a:r>
            <a:r>
              <a:rPr lang="en-GB" dirty="0" smtClean="0"/>
              <a:t> (</a:t>
            </a:r>
            <a:r>
              <a:rPr lang="ro-RO" dirty="0" smtClean="0"/>
              <a:t>dintre care acestea sunt primele </a:t>
            </a:r>
            <a:r>
              <a:rPr lang="en-GB" dirty="0" smtClean="0"/>
              <a:t>5 </a:t>
            </a:r>
            <a:r>
              <a:rPr lang="en-GB" dirty="0"/>
              <a:t>– </a:t>
            </a:r>
            <a:r>
              <a:rPr lang="ro-RO" dirty="0" smtClean="0"/>
              <a:t>există multe altele</a:t>
            </a:r>
            <a:r>
              <a:rPr lang="en-GB" dirty="0" smtClean="0"/>
              <a:t>)</a:t>
            </a:r>
            <a:endParaRPr lang="en-GB" dirty="0"/>
          </a:p>
          <a:p>
            <a:r>
              <a:rPr lang="en-GB" dirty="0" err="1" smtClean="0"/>
              <a:t>Există</a:t>
            </a:r>
            <a:r>
              <a:rPr lang="en-GB" dirty="0" smtClean="0"/>
              <a:t> mii </a:t>
            </a:r>
            <a:r>
              <a:rPr lang="en-GB" dirty="0" err="1" smtClean="0"/>
              <a:t>și</a:t>
            </a:r>
            <a:r>
              <a:rPr lang="en-GB" dirty="0" smtClean="0"/>
              <a:t> mii de </a:t>
            </a:r>
            <a:r>
              <a:rPr lang="en-GB" dirty="0" err="1" smtClean="0"/>
              <a:t>programe</a:t>
            </a:r>
            <a:r>
              <a:rPr lang="en-GB" dirty="0" smtClean="0"/>
              <a:t> software </a:t>
            </a:r>
            <a:r>
              <a:rPr lang="en-GB" dirty="0" err="1" smtClean="0"/>
              <a:t>diferite</a:t>
            </a:r>
            <a:r>
              <a:rPr lang="en-GB" dirty="0" smtClean="0"/>
              <a:t> - </a:t>
            </a:r>
            <a:r>
              <a:rPr lang="en-GB" dirty="0" err="1" smtClean="0"/>
              <a:t>unele</a:t>
            </a:r>
            <a:r>
              <a:rPr lang="en-GB" dirty="0" smtClean="0"/>
              <a:t> contra cost, </a:t>
            </a:r>
            <a:r>
              <a:rPr lang="en-GB" dirty="0" err="1" smtClean="0"/>
              <a:t>altele</a:t>
            </a:r>
            <a:r>
              <a:rPr lang="en-GB" dirty="0" smtClean="0"/>
              <a:t> </a:t>
            </a:r>
            <a:r>
              <a:rPr lang="en-GB" dirty="0" err="1" smtClean="0"/>
              <a:t>gratuite</a:t>
            </a:r>
            <a:endParaRPr lang="en-GB" dirty="0" smtClean="0"/>
          </a:p>
          <a:p>
            <a:r>
              <a:rPr lang="en-GB" dirty="0" err="1" smtClean="0"/>
              <a:t>Există</a:t>
            </a:r>
            <a:r>
              <a:rPr lang="en-GB" dirty="0" smtClean="0"/>
              <a:t> </a:t>
            </a:r>
            <a:r>
              <a:rPr lang="en-GB" dirty="0" err="1" smtClean="0"/>
              <a:t>programe</a:t>
            </a:r>
            <a:r>
              <a:rPr lang="en-GB" dirty="0" smtClean="0"/>
              <a:t> software </a:t>
            </a:r>
            <a:r>
              <a:rPr lang="en-GB" dirty="0" err="1" smtClean="0"/>
              <a:t>dezvoltate</a:t>
            </a:r>
            <a:r>
              <a:rPr lang="en-GB" dirty="0" smtClean="0"/>
              <a:t> </a:t>
            </a:r>
            <a:r>
              <a:rPr lang="en-GB" dirty="0" err="1" smtClean="0"/>
              <a:t>comercial</a:t>
            </a:r>
            <a:r>
              <a:rPr lang="en-GB" dirty="0" smtClean="0"/>
              <a:t> - </a:t>
            </a:r>
            <a:r>
              <a:rPr lang="en-GB" dirty="0" err="1" smtClean="0"/>
              <a:t>și</a:t>
            </a:r>
            <a:r>
              <a:rPr lang="en-GB" dirty="0" smtClean="0"/>
              <a:t> </a:t>
            </a:r>
            <a:r>
              <a:rPr lang="en-GB" dirty="0" err="1" smtClean="0"/>
              <a:t>cele</a:t>
            </a:r>
            <a:r>
              <a:rPr lang="en-GB" dirty="0" smtClean="0"/>
              <a:t> care </a:t>
            </a:r>
            <a:r>
              <a:rPr lang="en-GB" dirty="0" err="1" smtClean="0"/>
              <a:t>sunt</a:t>
            </a:r>
            <a:r>
              <a:rPr lang="en-GB" dirty="0" smtClean="0"/>
              <a:t> </a:t>
            </a:r>
            <a:r>
              <a:rPr lang="en-GB" dirty="0" err="1" smtClean="0"/>
              <a:t>dezvoltat</a:t>
            </a:r>
            <a:r>
              <a:rPr lang="en-GB" dirty="0" smtClean="0"/>
              <a:t> </a:t>
            </a:r>
            <a:r>
              <a:rPr lang="en-GB" dirty="0" err="1" smtClean="0"/>
              <a:t>privat</a:t>
            </a:r>
            <a:endParaRPr lang="en-GB" dirty="0" smtClean="0"/>
          </a:p>
          <a:p>
            <a:r>
              <a:rPr lang="en-GB" dirty="0" err="1" smtClean="0"/>
              <a:t>Există</a:t>
            </a:r>
            <a:r>
              <a:rPr lang="en-GB" dirty="0" smtClean="0"/>
              <a:t> </a:t>
            </a:r>
            <a:r>
              <a:rPr lang="en-GB" dirty="0" err="1" smtClean="0"/>
              <a:t>programe</a:t>
            </a:r>
            <a:r>
              <a:rPr lang="en-GB" dirty="0" smtClean="0"/>
              <a:t> software care </a:t>
            </a:r>
            <a:r>
              <a:rPr lang="en-GB" dirty="0" err="1" smtClean="0"/>
              <a:t>sunt</a:t>
            </a:r>
            <a:r>
              <a:rPr lang="en-GB" dirty="0" smtClean="0"/>
              <a:t> </a:t>
            </a:r>
            <a:r>
              <a:rPr lang="en-GB" dirty="0" err="1" smtClean="0"/>
              <a:t>legale</a:t>
            </a:r>
            <a:r>
              <a:rPr lang="en-GB" dirty="0" smtClean="0"/>
              <a:t> </a:t>
            </a:r>
            <a:r>
              <a:rPr lang="en-GB" dirty="0" err="1" smtClean="0"/>
              <a:t>și</a:t>
            </a:r>
            <a:r>
              <a:rPr lang="en-GB" dirty="0" smtClean="0"/>
              <a:t> </a:t>
            </a:r>
            <a:r>
              <a:rPr lang="en-GB" dirty="0" err="1" smtClean="0"/>
              <a:t>licite</a:t>
            </a:r>
            <a:r>
              <a:rPr lang="en-GB" dirty="0" smtClean="0"/>
              <a:t> - </a:t>
            </a:r>
            <a:r>
              <a:rPr lang="en-GB" dirty="0" err="1" smtClean="0"/>
              <a:t>și</a:t>
            </a:r>
            <a:r>
              <a:rPr lang="en-GB" dirty="0" smtClean="0"/>
              <a:t> </a:t>
            </a:r>
            <a:r>
              <a:rPr lang="en-GB" dirty="0" err="1" smtClean="0"/>
              <a:t>există</a:t>
            </a:r>
            <a:r>
              <a:rPr lang="en-GB" dirty="0" smtClean="0"/>
              <a:t> </a:t>
            </a:r>
            <a:r>
              <a:rPr lang="en-GB" dirty="0" err="1" smtClean="0"/>
              <a:t>cele</a:t>
            </a:r>
            <a:r>
              <a:rPr lang="en-GB" dirty="0" smtClean="0"/>
              <a:t> </a:t>
            </a:r>
            <a:r>
              <a:rPr lang="en-GB" dirty="0" err="1" smtClean="0"/>
              <a:t>dezvoltate</a:t>
            </a:r>
            <a:r>
              <a:rPr lang="en-GB" dirty="0" smtClean="0"/>
              <a:t> </a:t>
            </a:r>
            <a:r>
              <a:rPr lang="en-GB" dirty="0" err="1" smtClean="0"/>
              <a:t>pentru</a:t>
            </a:r>
            <a:r>
              <a:rPr lang="en-GB" dirty="0" smtClean="0"/>
              <a:t> </a:t>
            </a:r>
            <a:r>
              <a:rPr lang="en-GB" dirty="0" err="1" smtClean="0"/>
              <a:t>scopuri</a:t>
            </a:r>
            <a:r>
              <a:rPr lang="en-GB" dirty="0" smtClean="0"/>
              <a:t> </a:t>
            </a:r>
            <a:r>
              <a:rPr lang="en-GB" dirty="0" err="1" smtClean="0"/>
              <a:t>ulterioare</a:t>
            </a:r>
            <a:r>
              <a:rPr lang="en-GB" dirty="0" smtClean="0"/>
              <a:t>. </a:t>
            </a:r>
            <a:r>
              <a:rPr lang="en-GB" dirty="0" err="1" smtClean="0"/>
              <a:t>Multe</a:t>
            </a:r>
            <a:r>
              <a:rPr lang="en-GB" dirty="0" smtClean="0"/>
              <a:t> </a:t>
            </a:r>
            <a:r>
              <a:rPr lang="en-GB" dirty="0" err="1" smtClean="0"/>
              <a:t>componente</a:t>
            </a:r>
            <a:r>
              <a:rPr lang="en-GB" dirty="0" smtClean="0"/>
              <a:t> </a:t>
            </a:r>
            <a:r>
              <a:rPr lang="en-GB" dirty="0" err="1" smtClean="0"/>
              <a:t>legale</a:t>
            </a:r>
            <a:r>
              <a:rPr lang="en-GB" dirty="0" smtClean="0"/>
              <a:t> de software pot fi </a:t>
            </a:r>
            <a:r>
              <a:rPr lang="en-GB" dirty="0" err="1" smtClean="0"/>
              <a:t>utilizate</a:t>
            </a:r>
            <a:r>
              <a:rPr lang="en-GB" dirty="0" smtClean="0"/>
              <a:t>, de </a:t>
            </a:r>
            <a:r>
              <a:rPr lang="en-GB" dirty="0" err="1" smtClean="0"/>
              <a:t>asemenea</a:t>
            </a:r>
            <a:r>
              <a:rPr lang="en-GB" dirty="0" smtClean="0"/>
              <a:t>, </a:t>
            </a:r>
            <a:r>
              <a:rPr lang="en-GB" dirty="0" err="1" smtClean="0"/>
              <a:t>și</a:t>
            </a:r>
            <a:r>
              <a:rPr lang="en-GB" dirty="0" smtClean="0"/>
              <a:t> în </a:t>
            </a:r>
            <a:r>
              <a:rPr lang="en-GB" dirty="0" err="1" smtClean="0"/>
              <a:t>scopuri</a:t>
            </a:r>
            <a:r>
              <a:rPr lang="en-GB" dirty="0" smtClean="0"/>
              <a:t> </a:t>
            </a:r>
            <a:r>
              <a:rPr lang="en-GB" dirty="0" err="1" smtClean="0"/>
              <a:t>ilegale</a:t>
            </a:r>
            <a:endParaRPr lang="en-GB" dirty="0" smtClean="0"/>
          </a:p>
          <a:p>
            <a:r>
              <a:rPr lang="en-GB" dirty="0" err="1" smtClean="0"/>
              <a:t>Unele</a:t>
            </a:r>
            <a:r>
              <a:rPr lang="en-GB" dirty="0" smtClean="0"/>
              <a:t> pot fi </a:t>
            </a:r>
            <a:r>
              <a:rPr lang="en-GB" dirty="0" err="1" smtClean="0"/>
              <a:t>pentru</a:t>
            </a:r>
            <a:r>
              <a:rPr lang="en-GB" dirty="0" smtClean="0"/>
              <a:t> </a:t>
            </a:r>
            <a:r>
              <a:rPr lang="en-GB" dirty="0" err="1" smtClean="0"/>
              <a:t>sisteme</a:t>
            </a:r>
            <a:r>
              <a:rPr lang="en-GB" dirty="0" smtClean="0"/>
              <a:t> de </a:t>
            </a:r>
            <a:r>
              <a:rPr lang="en-GB" dirty="0" err="1" smtClean="0"/>
              <a:t>operare</a:t>
            </a:r>
            <a:r>
              <a:rPr lang="en-GB" dirty="0" smtClean="0"/>
              <a:t> </a:t>
            </a:r>
            <a:r>
              <a:rPr lang="en-GB" dirty="0" err="1" smtClean="0"/>
              <a:t>specifice</a:t>
            </a:r>
            <a:r>
              <a:rPr lang="en-GB" dirty="0" smtClean="0"/>
              <a:t>, </a:t>
            </a:r>
            <a:r>
              <a:rPr lang="en-GB" dirty="0" err="1" smtClean="0"/>
              <a:t>iar</a:t>
            </a:r>
            <a:r>
              <a:rPr lang="en-GB" dirty="0" smtClean="0"/>
              <a:t> </a:t>
            </a:r>
            <a:r>
              <a:rPr lang="en-GB" dirty="0" err="1" smtClean="0"/>
              <a:t>altele</a:t>
            </a:r>
            <a:r>
              <a:rPr lang="en-GB" dirty="0" smtClean="0"/>
              <a:t> pot </a:t>
            </a:r>
            <a:r>
              <a:rPr lang="en-GB" dirty="0" err="1" smtClean="0"/>
              <a:t>funcționa</a:t>
            </a:r>
            <a:r>
              <a:rPr lang="en-GB" dirty="0" smtClean="0"/>
              <a:t> </a:t>
            </a:r>
            <a:r>
              <a:rPr lang="en-GB" dirty="0" err="1" smtClean="0"/>
              <a:t>pe</a:t>
            </a:r>
            <a:r>
              <a:rPr lang="en-GB" dirty="0" smtClean="0"/>
              <a:t> </a:t>
            </a:r>
            <a:r>
              <a:rPr lang="en-GB" dirty="0" err="1" smtClean="0"/>
              <a:t>toate</a:t>
            </a:r>
            <a:endParaRPr lang="en-GB" dirty="0"/>
          </a:p>
          <a:p>
            <a:endParaRPr lang="en-GB"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16</a:t>
            </a:fld>
            <a:endParaRPr lang="en-US" altLang="en-US"/>
          </a:p>
        </p:txBody>
      </p:sp>
    </p:spTree>
    <p:extLst>
      <p:ext uri="{BB962C8B-B14F-4D97-AF65-F5344CB8AC3E}">
        <p14:creationId xmlns:p14="http://schemas.microsoft.com/office/powerpoint/2010/main" val="2293881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17</a:t>
            </a:fld>
            <a:endParaRPr lang="en-US" altLang="en-US"/>
          </a:p>
        </p:txBody>
      </p:sp>
    </p:spTree>
    <p:extLst>
      <p:ext uri="{BB962C8B-B14F-4D97-AF65-F5344CB8AC3E}">
        <p14:creationId xmlns:p14="http://schemas.microsoft.com/office/powerpoint/2010/main" val="1566196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18</a:t>
            </a:fld>
            <a:endParaRPr lang="en-US" altLang="en-US"/>
          </a:p>
        </p:txBody>
      </p:sp>
    </p:spTree>
    <p:extLst>
      <p:ext uri="{BB962C8B-B14F-4D97-AF65-F5344CB8AC3E}">
        <p14:creationId xmlns:p14="http://schemas.microsoft.com/office/powerpoint/2010/main" val="1758756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Înainte</a:t>
            </a:r>
            <a:r>
              <a:rPr lang="en-GB" dirty="0" smtClean="0"/>
              <a:t> </a:t>
            </a:r>
            <a:r>
              <a:rPr lang="en-GB" dirty="0" err="1" smtClean="0"/>
              <a:t>să</a:t>
            </a:r>
            <a:r>
              <a:rPr lang="en-GB" dirty="0" smtClean="0"/>
              <a:t> </a:t>
            </a:r>
            <a:r>
              <a:rPr lang="en-GB" dirty="0" err="1" smtClean="0"/>
              <a:t>trecem</a:t>
            </a:r>
            <a:r>
              <a:rPr lang="en-GB" dirty="0" smtClean="0"/>
              <a:t> la internet, </a:t>
            </a:r>
            <a:r>
              <a:rPr lang="en-GB" dirty="0" err="1" smtClean="0"/>
              <a:t>trebuie</a:t>
            </a:r>
            <a:r>
              <a:rPr lang="en-GB" dirty="0" smtClean="0"/>
              <a:t> </a:t>
            </a:r>
            <a:r>
              <a:rPr lang="en-GB" dirty="0" err="1" smtClean="0"/>
              <a:t>să</a:t>
            </a:r>
            <a:r>
              <a:rPr lang="en-GB" dirty="0" smtClean="0"/>
              <a:t> </a:t>
            </a:r>
            <a:r>
              <a:rPr lang="en-GB" dirty="0" err="1" smtClean="0"/>
              <a:t>facem</a:t>
            </a:r>
            <a:r>
              <a:rPr lang="en-GB" dirty="0" smtClean="0"/>
              <a:t> o </a:t>
            </a:r>
            <a:r>
              <a:rPr lang="en-GB" dirty="0" err="1" smtClean="0"/>
              <a:t>scurtă</a:t>
            </a:r>
            <a:r>
              <a:rPr lang="en-GB" dirty="0" smtClean="0"/>
              <a:t> </a:t>
            </a:r>
            <a:r>
              <a:rPr lang="en-GB" dirty="0" err="1" smtClean="0"/>
              <a:t>analiză</a:t>
            </a:r>
            <a:r>
              <a:rPr lang="en-GB" dirty="0" smtClean="0"/>
              <a:t> a </a:t>
            </a:r>
            <a:r>
              <a:rPr lang="en-GB" dirty="0" err="1" smtClean="0"/>
              <a:t>ceea</a:t>
            </a:r>
            <a:r>
              <a:rPr lang="en-GB" dirty="0" smtClean="0"/>
              <a:t> </a:t>
            </a:r>
            <a:r>
              <a:rPr lang="en-GB" dirty="0" err="1" smtClean="0"/>
              <a:t>ce</a:t>
            </a:r>
            <a:r>
              <a:rPr lang="en-GB" dirty="0" smtClean="0"/>
              <a:t> </a:t>
            </a:r>
            <a:r>
              <a:rPr lang="en-GB" dirty="0" err="1" smtClean="0"/>
              <a:t>este</a:t>
            </a:r>
            <a:r>
              <a:rPr lang="en-GB" dirty="0" smtClean="0"/>
              <a:t> o </a:t>
            </a:r>
            <a:r>
              <a:rPr lang="en-GB" dirty="0" err="1" smtClean="0"/>
              <a:t>rețea</a:t>
            </a:r>
            <a:r>
              <a:rPr lang="en-GB" dirty="0" smtClean="0"/>
              <a:t> </a:t>
            </a:r>
            <a:r>
              <a:rPr lang="en-GB" dirty="0" err="1" smtClean="0"/>
              <a:t>și</a:t>
            </a:r>
            <a:r>
              <a:rPr lang="en-GB" dirty="0" smtClean="0"/>
              <a:t> care </a:t>
            </a:r>
            <a:r>
              <a:rPr lang="en-GB" dirty="0" err="1" smtClean="0"/>
              <a:t>sunt</a:t>
            </a:r>
            <a:r>
              <a:rPr lang="en-GB" dirty="0" smtClean="0"/>
              <a:t> </a:t>
            </a:r>
            <a:r>
              <a:rPr lang="en-GB" dirty="0" err="1" smtClean="0"/>
              <a:t>componentele</a:t>
            </a:r>
            <a:r>
              <a:rPr lang="en-GB" dirty="0" smtClean="0"/>
              <a:t> </a:t>
            </a:r>
            <a:r>
              <a:rPr lang="en-GB" dirty="0" err="1" smtClean="0"/>
              <a:t>acesteia</a:t>
            </a:r>
            <a:r>
              <a:rPr lang="en-GB" dirty="0" smtClean="0"/>
              <a:t> - </a:t>
            </a:r>
            <a:r>
              <a:rPr lang="en-GB" dirty="0" err="1" smtClean="0"/>
              <a:t>acestea</a:t>
            </a:r>
            <a:r>
              <a:rPr lang="en-GB" dirty="0" smtClean="0"/>
              <a:t> </a:t>
            </a:r>
            <a:r>
              <a:rPr lang="en-GB" dirty="0" err="1" smtClean="0"/>
              <a:t>fiind</a:t>
            </a:r>
            <a:r>
              <a:rPr lang="en-GB" dirty="0" smtClean="0"/>
              <a:t> </a:t>
            </a:r>
            <a:r>
              <a:rPr lang="en-GB" dirty="0" err="1" smtClean="0"/>
              <a:t>elemente</a:t>
            </a:r>
            <a:r>
              <a:rPr lang="en-GB" dirty="0" smtClean="0"/>
              <a:t> </a:t>
            </a:r>
            <a:r>
              <a:rPr lang="en-GB" dirty="0" err="1" smtClean="0"/>
              <a:t>importante</a:t>
            </a:r>
            <a:r>
              <a:rPr lang="en-GB" dirty="0" smtClean="0"/>
              <a:t> </a:t>
            </a:r>
            <a:r>
              <a:rPr lang="en-GB" dirty="0" err="1" smtClean="0"/>
              <a:t>pentru</a:t>
            </a:r>
            <a:r>
              <a:rPr lang="en-GB" dirty="0" smtClean="0"/>
              <a:t> a </a:t>
            </a:r>
            <a:r>
              <a:rPr lang="en-GB" dirty="0" err="1" smtClean="0"/>
              <a:t>înțelege</a:t>
            </a:r>
            <a:r>
              <a:rPr lang="en-GB" dirty="0" smtClean="0"/>
              <a:t> </a:t>
            </a:r>
            <a:r>
              <a:rPr lang="en-GB" dirty="0" err="1" smtClean="0"/>
              <a:t>modul</a:t>
            </a:r>
            <a:r>
              <a:rPr lang="en-GB" dirty="0" smtClean="0"/>
              <a:t> în care </a:t>
            </a:r>
            <a:r>
              <a:rPr lang="en-GB" dirty="0" err="1" smtClean="0"/>
              <a:t>funcționează</a:t>
            </a:r>
            <a:r>
              <a:rPr lang="en-GB" dirty="0" smtClean="0"/>
              <a:t> </a:t>
            </a:r>
            <a:r>
              <a:rPr lang="en-GB" dirty="0" err="1" smtClean="0"/>
              <a:t>internetul</a:t>
            </a:r>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20</a:t>
            </a:fld>
            <a:endParaRPr lang="en-US" altLang="en-US"/>
          </a:p>
        </p:txBody>
      </p:sp>
    </p:spTree>
    <p:extLst>
      <p:ext uri="{BB962C8B-B14F-4D97-AF65-F5344CB8AC3E}">
        <p14:creationId xmlns:p14="http://schemas.microsoft.com/office/powerpoint/2010/main" val="601493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B15714A6-B05B-47A5-B92B-D727BD3A45D0}"/>
              </a:ext>
            </a:extLst>
          </p:cNvPr>
          <p:cNvSpPr>
            <a:spLocks noGrp="1"/>
          </p:cNvSpPr>
          <p:nvPr>
            <p:ph type="body" idx="1"/>
          </p:nvPr>
        </p:nvSpPr>
        <p:spPr/>
        <p:txBody>
          <a:bodyPr/>
          <a:lstStyle/>
          <a:p>
            <a:r>
              <a:rPr lang="en-GB" sz="3600" dirty="0" err="1" smtClean="0"/>
              <a:t>Această</a:t>
            </a:r>
            <a:r>
              <a:rPr lang="en-GB" sz="3600" dirty="0" smtClean="0"/>
              <a:t> </a:t>
            </a:r>
            <a:r>
              <a:rPr lang="en-GB" sz="3600" dirty="0" err="1" smtClean="0"/>
              <a:t>sesiune</a:t>
            </a:r>
            <a:r>
              <a:rPr lang="en-GB" sz="3600" dirty="0" smtClean="0"/>
              <a:t> </a:t>
            </a:r>
            <a:r>
              <a:rPr lang="en-GB" sz="3600" dirty="0" err="1" smtClean="0"/>
              <a:t>va</a:t>
            </a:r>
            <a:r>
              <a:rPr lang="en-GB" sz="3600" dirty="0" smtClean="0"/>
              <a:t> fi </a:t>
            </a:r>
            <a:r>
              <a:rPr lang="en-GB" sz="3600" dirty="0" err="1" smtClean="0"/>
              <a:t>împărțită</a:t>
            </a:r>
            <a:r>
              <a:rPr lang="en-GB" sz="3600" dirty="0" smtClean="0"/>
              <a:t> în 5 </a:t>
            </a:r>
            <a:r>
              <a:rPr lang="en-GB" sz="3600" dirty="0" err="1" smtClean="0"/>
              <a:t>părți</a:t>
            </a:r>
            <a:r>
              <a:rPr lang="en-GB" sz="3600" dirty="0" smtClean="0"/>
              <a:t> </a:t>
            </a:r>
            <a:r>
              <a:rPr lang="en-GB" sz="3600" dirty="0" err="1" smtClean="0"/>
              <a:t>pentru</a:t>
            </a:r>
            <a:r>
              <a:rPr lang="en-GB" sz="3600" dirty="0" smtClean="0"/>
              <a:t> a </a:t>
            </a:r>
            <a:r>
              <a:rPr lang="en-GB" sz="3600" dirty="0" err="1" smtClean="0"/>
              <a:t>oferi</a:t>
            </a:r>
            <a:r>
              <a:rPr lang="en-GB" sz="3600" dirty="0" smtClean="0"/>
              <a:t> </a:t>
            </a:r>
            <a:r>
              <a:rPr lang="en-GB" sz="3600" dirty="0" err="1" smtClean="0"/>
              <a:t>pauze</a:t>
            </a:r>
            <a:r>
              <a:rPr lang="en-GB" sz="3600" dirty="0" smtClean="0"/>
              <a:t> </a:t>
            </a:r>
            <a:r>
              <a:rPr lang="en-GB" sz="3600" dirty="0" err="1" smtClean="0"/>
              <a:t>normale</a:t>
            </a:r>
            <a:r>
              <a:rPr lang="en-GB" sz="3600" dirty="0" smtClean="0"/>
              <a:t>.</a:t>
            </a:r>
          </a:p>
          <a:p>
            <a:r>
              <a:rPr lang="en-GB" sz="3600" dirty="0" err="1" smtClean="0"/>
              <a:t>Ideea</a:t>
            </a:r>
            <a:r>
              <a:rPr lang="en-GB" sz="3600" dirty="0" smtClean="0"/>
              <a:t> </a:t>
            </a:r>
            <a:r>
              <a:rPr lang="en-GB" sz="3600" dirty="0" err="1" smtClean="0"/>
              <a:t>este</a:t>
            </a:r>
            <a:r>
              <a:rPr lang="en-GB" sz="3600" dirty="0" smtClean="0"/>
              <a:t> de a </a:t>
            </a:r>
            <a:r>
              <a:rPr lang="en-GB" sz="3600" dirty="0" err="1" smtClean="0"/>
              <a:t>descrie</a:t>
            </a:r>
            <a:r>
              <a:rPr lang="en-GB" sz="3600" dirty="0" smtClean="0"/>
              <a:t> </a:t>
            </a:r>
            <a:r>
              <a:rPr lang="en-GB" sz="3600" dirty="0" err="1" smtClean="0"/>
              <a:t>ce</a:t>
            </a:r>
            <a:r>
              <a:rPr lang="en-GB" sz="3600" dirty="0" smtClean="0"/>
              <a:t> </a:t>
            </a:r>
            <a:r>
              <a:rPr lang="en-GB" sz="3600" dirty="0" err="1" smtClean="0"/>
              <a:t>este</a:t>
            </a:r>
            <a:r>
              <a:rPr lang="en-GB" sz="3600" dirty="0" smtClean="0"/>
              <a:t> un calculator - </a:t>
            </a:r>
            <a:r>
              <a:rPr lang="en-GB" sz="3600" dirty="0" err="1" smtClean="0"/>
              <a:t>sau</a:t>
            </a:r>
            <a:r>
              <a:rPr lang="en-GB" sz="3600" dirty="0" smtClean="0"/>
              <a:t> un </a:t>
            </a:r>
            <a:r>
              <a:rPr lang="en-GB" sz="3600" dirty="0" err="1" smtClean="0"/>
              <a:t>dispozitiv</a:t>
            </a:r>
            <a:r>
              <a:rPr lang="en-GB" sz="3600" dirty="0" smtClean="0"/>
              <a:t> </a:t>
            </a:r>
            <a:r>
              <a:rPr lang="en-GB" sz="3600" dirty="0" err="1" smtClean="0"/>
              <a:t>capabil</a:t>
            </a:r>
            <a:r>
              <a:rPr lang="en-GB" sz="3600" dirty="0" smtClean="0"/>
              <a:t> </a:t>
            </a:r>
            <a:r>
              <a:rPr lang="en-GB" sz="3600" dirty="0" err="1" smtClean="0"/>
              <a:t>să</a:t>
            </a:r>
            <a:r>
              <a:rPr lang="en-GB" sz="3600" dirty="0" smtClean="0"/>
              <a:t> se </a:t>
            </a:r>
            <a:r>
              <a:rPr lang="en-GB" sz="3600" dirty="0" err="1" smtClean="0"/>
              <a:t>conecteze</a:t>
            </a:r>
            <a:r>
              <a:rPr lang="en-GB" sz="3600" dirty="0" smtClean="0"/>
              <a:t> la internet, </a:t>
            </a:r>
            <a:r>
              <a:rPr lang="en-GB" sz="3600" dirty="0" err="1" smtClean="0"/>
              <a:t>toate</a:t>
            </a:r>
            <a:r>
              <a:rPr lang="en-GB" sz="3600" dirty="0" smtClean="0"/>
              <a:t> </a:t>
            </a:r>
            <a:r>
              <a:rPr lang="en-GB" sz="3600" dirty="0" err="1" smtClean="0"/>
              <a:t>având</a:t>
            </a:r>
            <a:r>
              <a:rPr lang="en-GB" sz="3600" dirty="0" smtClean="0"/>
              <a:t> </a:t>
            </a:r>
            <a:r>
              <a:rPr lang="en-GB" sz="3600" dirty="0" err="1" smtClean="0"/>
              <a:t>asemănări</a:t>
            </a:r>
            <a:endParaRPr lang="en-GB" sz="3600" dirty="0" smtClean="0"/>
          </a:p>
          <a:p>
            <a:r>
              <a:rPr lang="en-GB" sz="3600" dirty="0" err="1" smtClean="0"/>
              <a:t>Apoi</a:t>
            </a:r>
            <a:r>
              <a:rPr lang="en-GB" sz="3600" dirty="0" smtClean="0"/>
              <a:t>, de a </a:t>
            </a:r>
            <a:r>
              <a:rPr lang="en-GB" sz="3600" dirty="0" err="1" smtClean="0"/>
              <a:t>descrie</a:t>
            </a:r>
            <a:r>
              <a:rPr lang="en-GB" sz="3600" dirty="0" smtClean="0"/>
              <a:t> </a:t>
            </a:r>
            <a:r>
              <a:rPr lang="en-GB" sz="3600" dirty="0" err="1" smtClean="0"/>
              <a:t>ce</a:t>
            </a:r>
            <a:r>
              <a:rPr lang="en-GB" sz="3600" dirty="0" smtClean="0"/>
              <a:t> </a:t>
            </a:r>
            <a:r>
              <a:rPr lang="en-GB" sz="3600" dirty="0" err="1" smtClean="0"/>
              <a:t>este</a:t>
            </a:r>
            <a:r>
              <a:rPr lang="en-GB" sz="3600" dirty="0" smtClean="0"/>
              <a:t> </a:t>
            </a:r>
            <a:r>
              <a:rPr lang="en-GB" sz="3600" dirty="0" err="1" smtClean="0"/>
              <a:t>internetul</a:t>
            </a:r>
            <a:r>
              <a:rPr lang="en-GB" sz="3600" dirty="0" smtClean="0"/>
              <a:t> </a:t>
            </a:r>
            <a:r>
              <a:rPr lang="en-GB" sz="3600" dirty="0" err="1" smtClean="0"/>
              <a:t>și</a:t>
            </a:r>
            <a:r>
              <a:rPr lang="en-GB" sz="3600" dirty="0" smtClean="0"/>
              <a:t> cum </a:t>
            </a:r>
            <a:r>
              <a:rPr lang="en-GB" sz="3600" dirty="0" err="1" smtClean="0"/>
              <a:t>funcționează</a:t>
            </a:r>
            <a:r>
              <a:rPr lang="en-GB" sz="3600" dirty="0" smtClean="0"/>
              <a:t> </a:t>
            </a:r>
            <a:r>
              <a:rPr lang="en-GB" sz="3600" dirty="0" err="1" smtClean="0"/>
              <a:t>acesta</a:t>
            </a:r>
            <a:endParaRPr lang="en-GB" sz="3600" dirty="0" smtClean="0"/>
          </a:p>
          <a:p>
            <a:r>
              <a:rPr lang="en-GB" sz="3600" dirty="0" err="1" smtClean="0"/>
              <a:t>Și</a:t>
            </a:r>
            <a:r>
              <a:rPr lang="en-GB" sz="3600" dirty="0" smtClean="0"/>
              <a:t> </a:t>
            </a:r>
            <a:r>
              <a:rPr lang="en-GB" sz="3600" dirty="0" err="1" smtClean="0"/>
              <a:t>apoi</a:t>
            </a:r>
            <a:r>
              <a:rPr lang="en-GB" sz="3600" dirty="0" smtClean="0"/>
              <a:t> de a </a:t>
            </a:r>
            <a:r>
              <a:rPr lang="en-GB" sz="3600" dirty="0" err="1" smtClean="0"/>
              <a:t>analiza</a:t>
            </a:r>
            <a:r>
              <a:rPr lang="en-GB" sz="3600" dirty="0" smtClean="0"/>
              <a:t> </a:t>
            </a:r>
            <a:r>
              <a:rPr lang="en-GB" sz="3600" dirty="0" err="1" smtClean="0"/>
              <a:t>modul</a:t>
            </a:r>
            <a:r>
              <a:rPr lang="en-GB" sz="3600" dirty="0" smtClean="0"/>
              <a:t> în care </a:t>
            </a:r>
            <a:r>
              <a:rPr lang="en-GB" sz="3600" dirty="0" err="1" smtClean="0"/>
              <a:t>respectivul</a:t>
            </a:r>
            <a:r>
              <a:rPr lang="en-GB" sz="3600" dirty="0" smtClean="0"/>
              <a:t> calculator se </a:t>
            </a:r>
            <a:r>
              <a:rPr lang="en-GB" sz="3600" dirty="0" err="1" smtClean="0"/>
              <a:t>conectează</a:t>
            </a:r>
            <a:r>
              <a:rPr lang="en-GB" sz="3600" dirty="0" smtClean="0"/>
              <a:t> la internet</a:t>
            </a:r>
          </a:p>
          <a:p>
            <a:r>
              <a:rPr lang="en-GB" sz="3600" dirty="0" err="1" smtClean="0"/>
              <a:t>Și</a:t>
            </a:r>
            <a:r>
              <a:rPr lang="en-GB" sz="3600" dirty="0" smtClean="0"/>
              <a:t> </a:t>
            </a:r>
            <a:r>
              <a:rPr lang="en-GB" sz="3600" dirty="0" err="1" smtClean="0"/>
              <a:t>apoi</a:t>
            </a:r>
            <a:r>
              <a:rPr lang="en-GB" sz="3600" dirty="0" smtClean="0"/>
              <a:t> de a </a:t>
            </a:r>
            <a:r>
              <a:rPr lang="en-GB" sz="3600" dirty="0" err="1" smtClean="0"/>
              <a:t>analiza</a:t>
            </a:r>
            <a:r>
              <a:rPr lang="en-GB" sz="3600" dirty="0" smtClean="0"/>
              <a:t> </a:t>
            </a:r>
            <a:r>
              <a:rPr lang="en-GB" sz="3600" dirty="0" err="1" smtClean="0"/>
              <a:t>ce</a:t>
            </a:r>
            <a:r>
              <a:rPr lang="en-GB" sz="3600" dirty="0" smtClean="0"/>
              <a:t> </a:t>
            </a:r>
            <a:r>
              <a:rPr lang="en-GB" sz="3600" dirty="0" err="1" smtClean="0"/>
              <a:t>există</a:t>
            </a:r>
            <a:r>
              <a:rPr lang="en-GB" sz="3600" dirty="0" smtClean="0"/>
              <a:t> </a:t>
            </a:r>
            <a:r>
              <a:rPr lang="en-GB" sz="3600" dirty="0" err="1" smtClean="0"/>
              <a:t>pe</a:t>
            </a:r>
            <a:r>
              <a:rPr lang="en-GB" sz="3600" dirty="0" smtClean="0"/>
              <a:t> </a:t>
            </a:r>
            <a:r>
              <a:rPr lang="en-GB" sz="3600" dirty="0" err="1" smtClean="0"/>
              <a:t>internetul</a:t>
            </a:r>
            <a:r>
              <a:rPr lang="en-GB" sz="3600" dirty="0" smtClean="0"/>
              <a:t> </a:t>
            </a:r>
            <a:r>
              <a:rPr lang="en-GB" sz="3600" dirty="0" err="1" smtClean="0"/>
              <a:t>propriu-zis</a:t>
            </a:r>
            <a:endParaRPr lang="en-GB" sz="3600" dirty="0"/>
          </a:p>
        </p:txBody>
      </p:sp>
    </p:spTree>
    <p:extLst>
      <p:ext uri="{BB962C8B-B14F-4D97-AF65-F5344CB8AC3E}">
        <p14:creationId xmlns:p14="http://schemas.microsoft.com/office/powerpoint/2010/main" val="2213974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latin typeface="+mn-lt"/>
                <a:ea typeface="MS PGothic" pitchFamily="34" charset="-128"/>
                <a:cs typeface="ＭＳ Ｐゴシック" charset="0"/>
              </a:rPr>
              <a:t>* </a:t>
            </a:r>
            <a:r>
              <a:rPr lang="ro-RO" sz="1200" kern="1200" dirty="0" smtClean="0">
                <a:solidFill>
                  <a:schemeClr val="tx1"/>
                </a:solidFill>
                <a:latin typeface="+mn-lt"/>
                <a:ea typeface="MS PGothic" pitchFamily="34" charset="-128"/>
                <a:cs typeface="ＭＳ Ｐゴシック" charset="0"/>
              </a:rPr>
              <a:t>Vom reveni la acesta</a:t>
            </a:r>
            <a:endParaRPr lang="en-GB" sz="1200" kern="1200" dirty="0">
              <a:solidFill>
                <a:schemeClr val="tx1"/>
              </a:solidFill>
              <a:latin typeface="+mn-lt"/>
              <a:ea typeface="MS PGothic" pitchFamily="34" charset="-128"/>
              <a:cs typeface="ＭＳ Ｐゴシック"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err="1" smtClean="0">
                <a:solidFill>
                  <a:schemeClr val="tx1"/>
                </a:solidFill>
                <a:latin typeface="+mn-lt"/>
                <a:ea typeface="MS PGothic" pitchFamily="34" charset="-128"/>
                <a:cs typeface="ＭＳ Ｐゴシック" charset="0"/>
              </a:rPr>
              <a:t>Porturi</a:t>
            </a:r>
            <a:r>
              <a:rPr lang="en-GB" sz="1200" kern="1200" dirty="0" smtClean="0">
                <a:solidFill>
                  <a:schemeClr val="tx1"/>
                </a:solidFill>
                <a:latin typeface="+mn-lt"/>
                <a:ea typeface="MS PGothic" pitchFamily="34" charset="-128"/>
                <a:cs typeface="ＭＳ Ｐゴシック" charset="0"/>
              </a:rPr>
              <a:t> - </a:t>
            </a:r>
            <a:r>
              <a:rPr lang="en-GB" sz="1200" kern="1200" dirty="0" err="1" smtClean="0">
                <a:solidFill>
                  <a:schemeClr val="tx1"/>
                </a:solidFill>
                <a:latin typeface="+mn-lt"/>
                <a:ea typeface="MS PGothic" pitchFamily="34" charset="-128"/>
                <a:cs typeface="ＭＳ Ｐゴシック" charset="0"/>
              </a:rPr>
              <a:t>aici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ideea</a:t>
            </a:r>
            <a:r>
              <a:rPr lang="en-GB" sz="1200" kern="1200" dirty="0" smtClean="0">
                <a:solidFill>
                  <a:schemeClr val="tx1"/>
                </a:solidFill>
                <a:latin typeface="+mn-lt"/>
                <a:ea typeface="MS PGothic" pitchFamily="34" charset="-128"/>
                <a:cs typeface="ＭＳ Ｐゴシック" charset="0"/>
              </a:rPr>
              <a:t> nu </a:t>
            </a:r>
            <a:r>
              <a:rPr lang="en-GB" sz="1200" kern="1200" dirty="0" err="1" smtClean="0">
                <a:solidFill>
                  <a:schemeClr val="tx1"/>
                </a:solidFill>
                <a:latin typeface="+mn-lt"/>
                <a:ea typeface="MS PGothic" pitchFamily="34" charset="-128"/>
                <a:cs typeface="ＭＳ Ｐゴシック" charset="0"/>
              </a:rPr>
              <a:t>trebuie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să</a:t>
            </a:r>
            <a:r>
              <a:rPr lang="en-GB" sz="1200" kern="1200" dirty="0" smtClean="0">
                <a:solidFill>
                  <a:schemeClr val="tx1"/>
                </a:solidFill>
                <a:latin typeface="+mn-lt"/>
                <a:ea typeface="MS PGothic" pitchFamily="34" charset="-128"/>
                <a:cs typeface="ＭＳ Ｐゴシック" charset="0"/>
              </a:rPr>
              <a:t> fie de a </a:t>
            </a:r>
            <a:r>
              <a:rPr lang="en-GB" sz="1200" kern="1200" dirty="0" err="1" smtClean="0">
                <a:solidFill>
                  <a:schemeClr val="tx1"/>
                </a:solidFill>
                <a:latin typeface="+mn-lt"/>
                <a:ea typeface="MS PGothic" pitchFamily="34" charset="-128"/>
                <a:cs typeface="ＭＳ Ｐゴシック" charset="0"/>
              </a:rPr>
              <a:t>încurca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oamenii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ceea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ar</a:t>
            </a:r>
            <a:r>
              <a:rPr lang="en-GB" sz="1200" kern="1200" dirty="0" smtClean="0">
                <a:solidFill>
                  <a:schemeClr val="tx1"/>
                </a:solidFill>
                <a:latin typeface="+mn-lt"/>
                <a:ea typeface="MS PGothic" pitchFamily="34" charset="-128"/>
                <a:cs typeface="ＭＳ Ｐゴシック" charset="0"/>
              </a:rPr>
              <a:t> fi </a:t>
            </a:r>
            <a:r>
              <a:rPr lang="en-GB" sz="1200" kern="1200" dirty="0" err="1" smtClean="0">
                <a:solidFill>
                  <a:schemeClr val="tx1"/>
                </a:solidFill>
                <a:latin typeface="+mn-lt"/>
                <a:ea typeface="MS PGothic" pitchFamily="34" charset="-128"/>
                <a:cs typeface="ＭＳ Ｐゴシック" charset="0"/>
              </a:rPr>
              <a:t>foarte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ușor</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Conceptul</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trebuie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să</a:t>
            </a:r>
            <a:r>
              <a:rPr lang="en-GB" sz="1200" kern="1200" dirty="0" smtClean="0">
                <a:solidFill>
                  <a:schemeClr val="tx1"/>
                </a:solidFill>
                <a:latin typeface="+mn-lt"/>
                <a:ea typeface="MS PGothic" pitchFamily="34" charset="-128"/>
                <a:cs typeface="ＭＳ Ｐゴシック" charset="0"/>
              </a:rPr>
              <a:t> fie de a </a:t>
            </a:r>
            <a:r>
              <a:rPr lang="en-GB" sz="1200" kern="1200" dirty="0" err="1" smtClean="0">
                <a:solidFill>
                  <a:schemeClr val="tx1"/>
                </a:solidFill>
                <a:latin typeface="+mn-lt"/>
                <a:ea typeface="MS PGothic" pitchFamily="34" charset="-128"/>
                <a:cs typeface="ＭＳ Ｐゴシック" charset="0"/>
              </a:rPr>
              <a:t>arăta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pe</a:t>
            </a:r>
            <a:r>
              <a:rPr lang="en-GB" sz="1200" kern="1200" dirty="0" smtClean="0">
                <a:solidFill>
                  <a:schemeClr val="tx1"/>
                </a:solidFill>
                <a:latin typeface="+mn-lt"/>
                <a:ea typeface="MS PGothic" pitchFamily="34" charset="-128"/>
                <a:cs typeface="ＭＳ Ｐゴシック" charset="0"/>
              </a:rPr>
              <a:t> O </a:t>
            </a:r>
            <a:r>
              <a:rPr lang="en-GB" sz="1200" kern="1200" dirty="0" err="1" smtClean="0">
                <a:solidFill>
                  <a:schemeClr val="tx1"/>
                </a:solidFill>
                <a:latin typeface="+mn-lt"/>
                <a:ea typeface="MS PGothic" pitchFamily="34" charset="-128"/>
                <a:cs typeface="ＭＳ Ｐゴシック" charset="0"/>
              </a:rPr>
              <a:t>SINGURĂ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conductă</a:t>
            </a:r>
            <a:r>
              <a:rPr lang="en-GB" sz="1200" kern="1200" dirty="0" smtClean="0">
                <a:solidFill>
                  <a:schemeClr val="tx1"/>
                </a:solidFill>
                <a:latin typeface="+mn-lt"/>
                <a:ea typeface="MS PGothic" pitchFamily="34" charset="-128"/>
                <a:cs typeface="ＭＳ Ｐゴシック" charset="0"/>
              </a:rPr>
              <a:t> care </a:t>
            </a:r>
            <a:r>
              <a:rPr lang="en-GB" sz="1200" kern="1200" dirty="0" err="1" smtClean="0">
                <a:solidFill>
                  <a:schemeClr val="tx1"/>
                </a:solidFill>
                <a:latin typeface="+mn-lt"/>
                <a:ea typeface="MS PGothic" pitchFamily="34" charset="-128"/>
                <a:cs typeface="ＭＳ Ｐゴシック" charset="0"/>
              </a:rPr>
              <a:t>intră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sau</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iese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există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canale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virtuale</a:t>
            </a:r>
            <a:r>
              <a:rPr lang="en-GB" sz="1200" kern="1200" dirty="0" smtClean="0">
                <a:solidFill>
                  <a:schemeClr val="tx1"/>
                </a:solidFill>
                <a:latin typeface="+mn-lt"/>
                <a:ea typeface="MS PGothic" pitchFamily="34" charset="-128"/>
                <a:cs typeface="ＭＳ Ｐゴシック" charset="0"/>
              </a:rPr>
              <a:t>, care </a:t>
            </a:r>
            <a:r>
              <a:rPr lang="en-GB" sz="1200" kern="1200" dirty="0" err="1" smtClean="0">
                <a:solidFill>
                  <a:schemeClr val="tx1"/>
                </a:solidFill>
                <a:latin typeface="+mn-lt"/>
                <a:ea typeface="MS PGothic" pitchFamily="34" charset="-128"/>
                <a:cs typeface="ＭＳ Ｐゴシック" charset="0"/>
              </a:rPr>
              <a:t>separă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diferitele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tipuri</a:t>
            </a:r>
            <a:r>
              <a:rPr lang="en-GB" sz="1200" kern="1200" dirty="0" smtClean="0">
                <a:solidFill>
                  <a:schemeClr val="tx1"/>
                </a:solidFill>
                <a:latin typeface="+mn-lt"/>
                <a:ea typeface="MS PGothic" pitchFamily="34" charset="-128"/>
                <a:cs typeface="ＭＳ Ｐゴシック" charset="0"/>
              </a:rPr>
              <a:t> de date, </a:t>
            </a:r>
            <a:r>
              <a:rPr lang="en-GB" sz="1200" kern="1200" dirty="0" err="1" smtClean="0">
                <a:solidFill>
                  <a:schemeClr val="tx1"/>
                </a:solidFill>
                <a:latin typeface="+mn-lt"/>
                <a:ea typeface="MS PGothic" pitchFamily="34" charset="-128"/>
                <a:cs typeface="ＭＳ Ｐゴシック" charset="0"/>
              </a:rPr>
              <a:t>pentru</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diferite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aplicații</a:t>
            </a:r>
            <a:r>
              <a:rPr lang="en-GB" sz="1200" kern="1200" dirty="0" smtClean="0">
                <a:solidFill>
                  <a:schemeClr val="tx1"/>
                </a:solidFill>
                <a:latin typeface="+mn-lt"/>
                <a:ea typeface="MS PGothic" pitchFamily="34" charset="-128"/>
                <a:cs typeface="ＭＳ Ｐゴシック" charset="0"/>
              </a:rPr>
              <a:t> </a:t>
            </a: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smtClean="0">
                <a:solidFill>
                  <a:schemeClr val="tx1"/>
                </a:solidFill>
                <a:latin typeface="+mn-lt"/>
                <a:ea typeface="MS PGothic" pitchFamily="34" charset="-128"/>
                <a:cs typeface="ＭＳ Ｐゴシック" charset="0"/>
              </a:rPr>
              <a:t>Port</a:t>
            </a:r>
            <a:r>
              <a:rPr lang="ro-RO" sz="1200" kern="1200" dirty="0" smtClean="0">
                <a:solidFill>
                  <a:schemeClr val="tx1"/>
                </a:solidFill>
                <a:latin typeface="+mn-lt"/>
                <a:ea typeface="MS PGothic" pitchFamily="34" charset="-128"/>
                <a:cs typeface="ＭＳ Ｐゴシック" charset="0"/>
              </a:rPr>
              <a:t>urile</a:t>
            </a:r>
            <a:r>
              <a:rPr lang="en-GB" sz="1200" kern="1200" dirty="0" smtClean="0">
                <a:solidFill>
                  <a:schemeClr val="tx1"/>
                </a:solidFill>
                <a:latin typeface="+mn-lt"/>
                <a:ea typeface="MS PGothic" pitchFamily="34" charset="-128"/>
                <a:cs typeface="ＭＳ Ｐゴシック" charset="0"/>
              </a:rPr>
              <a:t> </a:t>
            </a:r>
            <a:r>
              <a:rPr lang="en-GB" sz="1200" kern="1200" dirty="0">
                <a:solidFill>
                  <a:schemeClr val="tx1"/>
                </a:solidFill>
                <a:latin typeface="+mn-lt"/>
                <a:ea typeface="MS PGothic" pitchFamily="34" charset="-128"/>
                <a:cs typeface="ＭＳ Ｐゴシック" charset="0"/>
              </a:rPr>
              <a:t>0-1023 – </a:t>
            </a:r>
            <a:r>
              <a:rPr lang="ro-RO" sz="1200" kern="1200" dirty="0" smtClean="0">
                <a:solidFill>
                  <a:schemeClr val="tx1"/>
                </a:solidFill>
                <a:latin typeface="+mn-lt"/>
                <a:ea typeface="MS PGothic" pitchFamily="34" charset="-128"/>
                <a:cs typeface="ＭＳ Ｐゴシック" charset="0"/>
              </a:rPr>
              <a:t>Porturi bine-cunoscute </a:t>
            </a:r>
            <a:r>
              <a:rPr lang="en-GB" sz="1200" kern="1200" dirty="0" smtClean="0">
                <a:solidFill>
                  <a:schemeClr val="tx1"/>
                </a:solidFill>
                <a:latin typeface="+mn-lt"/>
                <a:ea typeface="MS PGothic" pitchFamily="34" charset="-128"/>
                <a:cs typeface="ＭＳ Ｐゴシック" charset="0"/>
              </a:rPr>
              <a:t>(</a:t>
            </a:r>
            <a:r>
              <a:rPr lang="en-GB" sz="1200" kern="1200" dirty="0" err="1" smtClean="0">
                <a:solidFill>
                  <a:schemeClr val="tx1"/>
                </a:solidFill>
                <a:latin typeface="+mn-lt"/>
                <a:ea typeface="MS PGothic" pitchFamily="34" charset="-128"/>
                <a:cs typeface="ＭＳ Ｐゴシック" charset="0"/>
              </a:rPr>
              <a:t>alocate</a:t>
            </a:r>
            <a:r>
              <a:rPr lang="ro-RO" sz="1200" kern="1200" dirty="0" smtClean="0">
                <a:solidFill>
                  <a:schemeClr val="tx1"/>
                </a:solidFill>
                <a:latin typeface="+mn-lt"/>
                <a:ea typeface="MS PGothic" pitchFamily="34" charset="-128"/>
                <a:cs typeface="ＭＳ Ｐゴシック" charset="0"/>
              </a:rPr>
              <a:t> de</a:t>
            </a:r>
            <a:r>
              <a:rPr lang="en-GB" sz="1200" kern="1200" dirty="0" smtClean="0">
                <a:solidFill>
                  <a:schemeClr val="tx1"/>
                </a:solidFill>
                <a:latin typeface="+mn-lt"/>
                <a:ea typeface="MS PGothic" pitchFamily="34" charset="-128"/>
                <a:cs typeface="ＭＳ Ｐゴシック" charset="0"/>
              </a:rPr>
              <a:t> </a:t>
            </a:r>
            <a:r>
              <a:rPr lang="en-GB" sz="1200" kern="1200" dirty="0">
                <a:solidFill>
                  <a:schemeClr val="tx1"/>
                </a:solidFill>
                <a:latin typeface="+mn-lt"/>
                <a:ea typeface="MS PGothic" pitchFamily="34" charset="-128"/>
                <a:cs typeface="ＭＳ Ｐゴシック" charset="0"/>
              </a:rPr>
              <a:t>IANA – </a:t>
            </a:r>
            <a:r>
              <a:rPr lang="ro-RO" sz="1200" kern="1200" dirty="0" smtClean="0">
                <a:solidFill>
                  <a:schemeClr val="tx1"/>
                </a:solidFill>
                <a:effectLst/>
                <a:latin typeface="+mn-lt"/>
                <a:ea typeface="+mn-ea"/>
                <a:cs typeface="+mn-cs"/>
              </a:rPr>
              <a:t>Autoritatea de Atribuire a Numerelor pe Internet</a:t>
            </a:r>
            <a:r>
              <a:rPr lang="en-GB" sz="1200" kern="1200" dirty="0" smtClean="0">
                <a:solidFill>
                  <a:schemeClr val="tx1"/>
                </a:solidFill>
                <a:latin typeface="+mn-lt"/>
                <a:ea typeface="MS PGothic" pitchFamily="34" charset="-128"/>
                <a:cs typeface="ＭＳ Ｐゴシック" charset="0"/>
              </a:rPr>
              <a:t>)</a:t>
            </a: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smtClean="0">
                <a:solidFill>
                  <a:schemeClr val="tx1"/>
                </a:solidFill>
                <a:latin typeface="+mn-lt"/>
                <a:ea typeface="MS PGothic" pitchFamily="34" charset="-128"/>
                <a:cs typeface="ＭＳ Ｐゴシック" charset="0"/>
              </a:rPr>
              <a:t>Port</a:t>
            </a:r>
            <a:r>
              <a:rPr lang="ro-RO" sz="1200" kern="1200" dirty="0" smtClean="0">
                <a:solidFill>
                  <a:schemeClr val="tx1"/>
                </a:solidFill>
                <a:latin typeface="+mn-lt"/>
                <a:ea typeface="MS PGothic" pitchFamily="34" charset="-128"/>
                <a:cs typeface="ＭＳ Ｐゴシック" charset="0"/>
              </a:rPr>
              <a:t>urile </a:t>
            </a:r>
            <a:r>
              <a:rPr lang="en-GB" sz="1200" kern="1200" dirty="0" smtClean="0">
                <a:solidFill>
                  <a:schemeClr val="tx1"/>
                </a:solidFill>
                <a:latin typeface="+mn-lt"/>
                <a:ea typeface="MS PGothic" pitchFamily="34" charset="-128"/>
                <a:cs typeface="ＭＳ Ｐゴシック" charset="0"/>
              </a:rPr>
              <a:t>1024 </a:t>
            </a:r>
            <a:r>
              <a:rPr lang="en-GB" sz="1200" kern="1200" dirty="0">
                <a:solidFill>
                  <a:schemeClr val="tx1"/>
                </a:solidFill>
                <a:latin typeface="+mn-lt"/>
                <a:ea typeface="MS PGothic" pitchFamily="34" charset="-128"/>
                <a:cs typeface="ＭＳ Ｐゴシック" charset="0"/>
              </a:rPr>
              <a:t>– 49151 – </a:t>
            </a:r>
            <a:r>
              <a:rPr lang="ro-RO" sz="1200" kern="1200" dirty="0" smtClean="0">
                <a:solidFill>
                  <a:schemeClr val="tx1"/>
                </a:solidFill>
                <a:latin typeface="+mn-lt"/>
                <a:ea typeface="MS PGothic" pitchFamily="34" charset="-128"/>
                <a:cs typeface="ＭＳ Ｐゴシック" charset="0"/>
              </a:rPr>
              <a:t>Porturi înregistrate</a:t>
            </a:r>
            <a:r>
              <a:rPr lang="en-GB" sz="1200" kern="1200" dirty="0" smtClean="0">
                <a:solidFill>
                  <a:schemeClr val="tx1"/>
                </a:solidFill>
                <a:latin typeface="+mn-lt"/>
                <a:ea typeface="MS PGothic" pitchFamily="34" charset="-128"/>
                <a:cs typeface="ＭＳ Ｐゴシック" charset="0"/>
              </a:rPr>
              <a:t> (</a:t>
            </a:r>
            <a:r>
              <a:rPr lang="ro-RO" sz="1200" kern="1200" dirty="0" smtClean="0">
                <a:solidFill>
                  <a:schemeClr val="tx1"/>
                </a:solidFill>
                <a:latin typeface="+mn-lt"/>
                <a:ea typeface="MS PGothic" pitchFamily="34" charset="-128"/>
                <a:cs typeface="ＭＳ Ｐゴシック" charset="0"/>
              </a:rPr>
              <a:t>pot fi înregistrate la </a:t>
            </a:r>
            <a:r>
              <a:rPr lang="en-GB" sz="1200" kern="1200" dirty="0" err="1" smtClean="0">
                <a:solidFill>
                  <a:schemeClr val="tx1"/>
                </a:solidFill>
                <a:latin typeface="+mn-lt"/>
                <a:ea typeface="MS PGothic" pitchFamily="34" charset="-128"/>
                <a:cs typeface="ＭＳ Ｐゴシック" charset="0"/>
              </a:rPr>
              <a:t>IANA</a:t>
            </a:r>
            <a:r>
              <a:rPr lang="en-GB" sz="1200" kern="1200" dirty="0">
                <a:solidFill>
                  <a:schemeClr val="tx1"/>
                </a:solidFill>
                <a:latin typeface="+mn-lt"/>
                <a:ea typeface="MS PGothic" pitchFamily="34" charset="-128"/>
                <a:cs typeface="ＭＳ Ｐゴシック" charset="0"/>
              </a:rPr>
              <a: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smtClean="0">
                <a:solidFill>
                  <a:schemeClr val="tx1"/>
                </a:solidFill>
                <a:latin typeface="+mn-lt"/>
                <a:ea typeface="MS PGothic" pitchFamily="34" charset="-128"/>
                <a:cs typeface="ＭＳ Ｐゴシック" charset="0"/>
              </a:rPr>
              <a:t>Port</a:t>
            </a:r>
            <a:r>
              <a:rPr lang="ro-RO" sz="1200" kern="1200" dirty="0" smtClean="0">
                <a:solidFill>
                  <a:schemeClr val="tx1"/>
                </a:solidFill>
                <a:latin typeface="+mn-lt"/>
                <a:ea typeface="MS PGothic" pitchFamily="34" charset="-128"/>
                <a:cs typeface="ＭＳ Ｐゴシック" charset="0"/>
              </a:rPr>
              <a:t>urile </a:t>
            </a:r>
            <a:r>
              <a:rPr lang="en-GB" sz="1200" kern="1200" dirty="0" smtClean="0">
                <a:solidFill>
                  <a:schemeClr val="tx1"/>
                </a:solidFill>
                <a:latin typeface="+mn-lt"/>
                <a:ea typeface="MS PGothic" pitchFamily="34" charset="-128"/>
                <a:cs typeface="ＭＳ Ｐゴシック" charset="0"/>
              </a:rPr>
              <a:t>49153 </a:t>
            </a:r>
            <a:r>
              <a:rPr lang="en-GB" sz="1200" kern="1200" dirty="0">
                <a:solidFill>
                  <a:schemeClr val="tx1"/>
                </a:solidFill>
                <a:latin typeface="+mn-lt"/>
                <a:ea typeface="MS PGothic" pitchFamily="34" charset="-128"/>
                <a:cs typeface="ＭＳ Ｐゴシック" charset="0"/>
              </a:rPr>
              <a:t>– 65535 – </a:t>
            </a:r>
            <a:r>
              <a:rPr lang="ro-RO" sz="1200" kern="1200" dirty="0" smtClean="0">
                <a:solidFill>
                  <a:schemeClr val="tx1"/>
                </a:solidFill>
                <a:latin typeface="+mn-lt"/>
                <a:ea typeface="MS PGothic" pitchFamily="34" charset="-128"/>
                <a:cs typeface="ＭＳ Ｐゴシック" charset="0"/>
              </a:rPr>
              <a:t>Pot fi </a:t>
            </a:r>
            <a:r>
              <a:rPr lang="ro-RO" dirty="0" smtClean="0"/>
              <a:t>utilizate gratuit în programele clienți</a:t>
            </a:r>
            <a:endParaRPr lang="en-GB" sz="1200" kern="1200" dirty="0" smtClean="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latin typeface="+mn-lt"/>
              <a:ea typeface="MS PGothic" pitchFamily="34" charset="-128"/>
              <a:cs typeface="ＭＳ Ｐゴシック"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21</a:t>
            </a:fld>
            <a:endParaRPr lang="en-US" altLang="en-US"/>
          </a:p>
        </p:txBody>
      </p:sp>
    </p:spTree>
    <p:extLst>
      <p:ext uri="{BB962C8B-B14F-4D97-AF65-F5344CB8AC3E}">
        <p14:creationId xmlns:p14="http://schemas.microsoft.com/office/powerpoint/2010/main" val="1731877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b="1" kern="1200" dirty="0" smtClean="0">
                <a:solidFill>
                  <a:schemeClr val="tx1"/>
                </a:solidFill>
                <a:effectLst/>
                <a:latin typeface="+mn-lt"/>
                <a:ea typeface="+mn-ea"/>
                <a:cs typeface="+mn-cs"/>
              </a:rPr>
              <a:t>Server</a:t>
            </a:r>
            <a:r>
              <a:rPr lang="ro-RO" sz="1200" kern="1200" dirty="0" smtClean="0">
                <a:solidFill>
                  <a:schemeClr val="tx1"/>
                </a:solidFill>
                <a:effectLst/>
                <a:latin typeface="+mn-lt"/>
                <a:ea typeface="+mn-ea"/>
                <a:cs typeface="+mn-cs"/>
              </a:rPr>
              <a:t> - este un calculator sau dispozitiv care furnizează informații sau servicii altor calculatoare dintr-o rețea. Cu software-ul corespunzător, orice calculator conectat la rețea poate fi configurat ca server. În majoritatea cazurilor, un calculator puternic, dedicat, conceput pentru a fi „întotdeauna disponibil”. Un calculator poate rula mai multe servicii - de ex. server web, server de e-mail, server de fișiere, server de imprimare etc. Într-un mediu de afaceri, este adesea logic să se ruleze servicii diferite pe diferite mașini, din motive de securitate, și să se reducă la minim impactul oricărei defecțiuni.</a:t>
            </a:r>
          </a:p>
          <a:p>
            <a:r>
              <a:rPr lang="ro-RO" sz="1200" kern="1200" dirty="0" smtClean="0">
                <a:solidFill>
                  <a:schemeClr val="tx1"/>
                </a:solidFill>
                <a:effectLst/>
                <a:latin typeface="+mn-lt"/>
                <a:ea typeface="+mn-ea"/>
                <a:cs typeface="+mn-cs"/>
              </a:rPr>
              <a:t> </a:t>
            </a:r>
          </a:p>
          <a:p>
            <a:r>
              <a:rPr lang="ro-RO" sz="1200" b="1" kern="1200" dirty="0" smtClean="0">
                <a:solidFill>
                  <a:schemeClr val="tx1"/>
                </a:solidFill>
                <a:effectLst/>
                <a:latin typeface="+mn-lt"/>
                <a:ea typeface="+mn-ea"/>
                <a:cs typeface="+mn-cs"/>
              </a:rPr>
              <a:t>Distribuitor de rețea (Hub) </a:t>
            </a:r>
            <a:r>
              <a:rPr lang="ro-RO" sz="1200" kern="1200" dirty="0" smtClean="0">
                <a:solidFill>
                  <a:schemeClr val="tx1"/>
                </a:solidFill>
                <a:effectLst/>
                <a:latin typeface="+mn-lt"/>
                <a:ea typeface="+mn-ea"/>
                <a:cs typeface="+mn-cs"/>
              </a:rPr>
              <a:t>- sau concentrator este un dispozitiv pentru conectarea mai multor perechi răsucite sau dispozitive Ethernet cu fibră optică, făcându-le să acționeze ca un singur segment de rețea. Hub-urile funcționează la nivelul fizic (nivelul 1) al modelului </a:t>
            </a:r>
            <a:r>
              <a:rPr lang="ro-RO" sz="1200" kern="1200" dirty="0" err="1" smtClean="0">
                <a:solidFill>
                  <a:schemeClr val="tx1"/>
                </a:solidFill>
                <a:effectLst/>
                <a:latin typeface="+mn-lt"/>
                <a:ea typeface="+mn-ea"/>
                <a:cs typeface="+mn-cs"/>
              </a:rPr>
              <a:t>OSI</a:t>
            </a:r>
            <a:r>
              <a:rPr lang="ro-RO" sz="1200" kern="1200" dirty="0" smtClean="0">
                <a:solidFill>
                  <a:schemeClr val="tx1"/>
                </a:solidFill>
                <a:effectLst/>
                <a:latin typeface="+mn-lt"/>
                <a:ea typeface="+mn-ea"/>
                <a:cs typeface="+mn-cs"/>
              </a:rPr>
              <a:t>, iar termenul „întrerupător de nivel 1” este adesea utilizat în mod interschimbabil cu cel de hub. Dispozitivul este așadar o formă de repetor/releu </a:t>
            </a:r>
            <a:r>
              <a:rPr lang="ro-RO" sz="1200" kern="1200" dirty="0" err="1" smtClean="0">
                <a:solidFill>
                  <a:schemeClr val="tx1"/>
                </a:solidFill>
                <a:effectLst/>
                <a:latin typeface="+mn-lt"/>
                <a:ea typeface="+mn-ea"/>
                <a:cs typeface="+mn-cs"/>
              </a:rPr>
              <a:t>multi</a:t>
            </a:r>
            <a:r>
              <a:rPr lang="ro-RO" sz="1200" kern="1200" dirty="0" smtClean="0">
                <a:solidFill>
                  <a:schemeClr val="tx1"/>
                </a:solidFill>
                <a:effectLst/>
                <a:latin typeface="+mn-lt"/>
                <a:ea typeface="+mn-ea"/>
                <a:cs typeface="+mn-cs"/>
              </a:rPr>
              <a:t>-port. Distribuitoarele de rețea sunt, de asemenea, responsabile pentru redirecționarea unui semnal de blocare către toate porturile, în cazul în care detectează o coliziune</a:t>
            </a:r>
            <a:r>
              <a:rPr lang="en-US" sz="1200" kern="1200" dirty="0" smtClean="0">
                <a:solidFill>
                  <a:schemeClr val="tx1"/>
                </a:solidFill>
                <a:latin typeface="+mn-lt"/>
                <a:ea typeface="MS PGothic" pitchFamily="34" charset="-128"/>
                <a:cs typeface="ＭＳ Ｐゴシック" charset="0"/>
              </a:rPr>
              <a:t>.</a:t>
            </a:r>
            <a:endParaRPr lang="en-GB" sz="1200" kern="1200" dirty="0">
              <a:solidFill>
                <a:schemeClr val="tx1"/>
              </a:solidFill>
              <a:latin typeface="+mn-lt"/>
              <a:ea typeface="MS PGothic" pitchFamily="34" charset="-128"/>
              <a:cs typeface="ＭＳ Ｐゴシック" charset="0"/>
            </a:endParaRPr>
          </a:p>
          <a:p>
            <a:endParaRPr lang="en-US" dirty="0"/>
          </a:p>
          <a:p>
            <a:r>
              <a:rPr lang="ro-RO" sz="1200" b="1" kern="1200" dirty="0" smtClean="0">
                <a:solidFill>
                  <a:schemeClr val="tx1"/>
                </a:solidFill>
                <a:effectLst/>
                <a:latin typeface="+mn-lt"/>
                <a:ea typeface="+mn-ea"/>
                <a:cs typeface="+mn-cs"/>
              </a:rPr>
              <a:t>Întrerupător de rețea</a:t>
            </a:r>
            <a:r>
              <a:rPr lang="ro-RO" sz="1200" kern="1200" dirty="0" smtClean="0">
                <a:solidFill>
                  <a:schemeClr val="tx1"/>
                </a:solidFill>
                <a:effectLst/>
                <a:latin typeface="+mn-lt"/>
                <a:ea typeface="+mn-ea"/>
                <a:cs typeface="+mn-cs"/>
              </a:rPr>
              <a:t> - este un dispozitiv electronic de relaționare care conectează segmente de rețea. În trecut, era mai rapidă utilizarea tehnicilor de Nivel 2 pentru comutare, când numai adresele MAC puteau fi căutate în memoria adresabilă după conținut (CAM). Odată cu apariția CAM ternar (</a:t>
            </a:r>
            <a:r>
              <a:rPr lang="ro-RO" sz="1200" kern="1200" dirty="0" err="1" smtClean="0">
                <a:solidFill>
                  <a:schemeClr val="tx1"/>
                </a:solidFill>
                <a:effectLst/>
                <a:latin typeface="+mn-lt"/>
                <a:ea typeface="+mn-ea"/>
                <a:cs typeface="+mn-cs"/>
              </a:rPr>
              <a:t>TCAM</a:t>
            </a:r>
            <a:r>
              <a:rPr lang="ro-RO" sz="1200" kern="1200" dirty="0" smtClean="0">
                <a:solidFill>
                  <a:schemeClr val="tx1"/>
                </a:solidFill>
                <a:effectLst/>
                <a:latin typeface="+mn-lt"/>
                <a:ea typeface="+mn-ea"/>
                <a:cs typeface="+mn-cs"/>
              </a:rPr>
              <a:t>), căutarea unei adrese IP sau a unei adrese MAC au început să se facă la fel de rapid.</a:t>
            </a:r>
          </a:p>
          <a:p>
            <a:endParaRPr lang="ro-RO" sz="1200" kern="1200" dirty="0" smtClean="0">
              <a:solidFill>
                <a:schemeClr val="tx1"/>
              </a:solidFill>
              <a:effectLst/>
              <a:latin typeface="+mn-lt"/>
              <a:ea typeface="+mn-ea"/>
              <a:cs typeface="+mn-cs"/>
            </a:endParaRPr>
          </a:p>
          <a:p>
            <a:r>
              <a:rPr lang="ro-RO" sz="1200" b="1" kern="1200" dirty="0" smtClean="0">
                <a:solidFill>
                  <a:schemeClr val="tx1"/>
                </a:solidFill>
                <a:effectLst/>
                <a:latin typeface="+mn-lt"/>
                <a:ea typeface="+mn-ea"/>
                <a:cs typeface="+mn-cs"/>
              </a:rPr>
              <a:t>Router</a:t>
            </a:r>
            <a:r>
              <a:rPr lang="ro-RO" sz="1200" kern="1200" dirty="0" smtClean="0">
                <a:solidFill>
                  <a:schemeClr val="tx1"/>
                </a:solidFill>
                <a:effectLst/>
                <a:latin typeface="+mn-lt"/>
                <a:ea typeface="+mn-ea"/>
                <a:cs typeface="+mn-cs"/>
              </a:rPr>
              <a:t> - este un dispozitiv care determină următorul punct de rețea către care trebuie redirecționat un pachet, înspre destinația sa. Acesta trebuie să fie conectat la cel puțin 2 rețele. Este inteligent și funcționează pe tabele de rutare. Acesta se află la poarta de acces către o rețea. Termenul „întrerupător de nivel 3” este adesea utilizat în mod interschimbabil cu cel de router, dar întrerupătorul este, de fapt, un termen general, fără o definiție tehnică riguroasă</a:t>
            </a:r>
            <a:r>
              <a:rPr lang="en-US" sz="1200" kern="1200" dirty="0" smtClean="0">
                <a:solidFill>
                  <a:schemeClr val="tx1"/>
                </a:solidFill>
                <a:latin typeface="+mn-lt"/>
                <a:ea typeface="MS PGothic" pitchFamily="34" charset="-128"/>
                <a:cs typeface="ＭＳ Ｐゴシック" charset="0"/>
              </a:rPr>
              <a:t>. </a:t>
            </a: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22</a:t>
            </a:fld>
            <a:endParaRPr lang="en-US" altLang="en-US"/>
          </a:p>
        </p:txBody>
      </p:sp>
    </p:spTree>
    <p:extLst>
      <p:ext uri="{BB962C8B-B14F-4D97-AF65-F5344CB8AC3E}">
        <p14:creationId xmlns:p14="http://schemas.microsoft.com/office/powerpoint/2010/main" val="4247629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smtClean="0">
                <a:solidFill>
                  <a:schemeClr val="tx1"/>
                </a:solidFill>
                <a:effectLst/>
                <a:latin typeface="+mn-lt"/>
                <a:ea typeface="+mn-ea"/>
                <a:cs typeface="+mn-cs"/>
              </a:rPr>
              <a:t>Formatorul trebuie să se asigure că participanților le sunt furnizate informații care să le permită să înțeleagă elementele de bază ale rețelelor și limitele acestora. Aceștia trebuie să poată face diferența între rețelele locale și cele de arie larga. Aceste diapozitive furnizează respectivele informații de bază. Formatorii trebuie să aibă în vedere oferirea de exemple și încurajarea participanților să discute despre diferitele tipuri de rețele și despre modul în care s-a dezvoltat internetul. În această etapă, ar trebui furnizată o explicație a unor termeni relevanți, comuni, referitori la rețele, cum ar fi Porturi și Lățime de bandă. Delegații trebuie încurajați să aibă în vedere propriile experiențe personale; de exemplu, prin accesul lor la internet, acasă sau la serviciu.</a:t>
            </a:r>
          </a:p>
          <a:p>
            <a:r>
              <a:rPr lang="ro-RO" sz="1200" kern="1200" dirty="0" smtClean="0">
                <a:solidFill>
                  <a:schemeClr val="tx1"/>
                </a:solidFill>
                <a:effectLst/>
                <a:latin typeface="+mn-lt"/>
                <a:ea typeface="+mn-ea"/>
                <a:cs typeface="+mn-cs"/>
              </a:rPr>
              <a:t>LAN - O rețea de calculatoare care acoperă o zonă geografică mică, cum ar fi o casă, un birou sau un grup de clădiri, de ex. o școală. Caracteristicile definitorii ale rețelelor LAN includ ratele lor de transfer de date mult mai mari, o arie geografică mai redusă și lipsa necesității închirierii unei linii de telecomunicații. WAN - O rețea de calculatoare care acoperă o zonă largă (adică, orice rețea ale cărei conexiuni de comunicații traversează granițe metropolitane, regionale sau naționale). Sau, mai puțin formal, o rețea care utilizează routere și conexiuni publice de comunicații.</a:t>
            </a:r>
          </a:p>
          <a:p>
            <a:r>
              <a:rPr lang="ro-RO" sz="1200" kern="1200" dirty="0" smtClean="0">
                <a:solidFill>
                  <a:schemeClr val="tx1"/>
                </a:solidFill>
                <a:effectLst/>
                <a:latin typeface="+mn-lt"/>
                <a:ea typeface="+mn-ea"/>
                <a:cs typeface="+mn-cs"/>
              </a:rPr>
              <a:t>Cel mai mare și mai bine-cunoscut exemplu de rețea WAN este </a:t>
            </a:r>
            <a:r>
              <a:rPr lang="ro-RO" sz="1200" b="1" kern="1200" dirty="0" smtClean="0">
                <a:solidFill>
                  <a:schemeClr val="tx1"/>
                </a:solidFill>
                <a:effectLst/>
                <a:latin typeface="+mn-lt"/>
                <a:ea typeface="+mn-ea"/>
                <a:cs typeface="+mn-cs"/>
              </a:rPr>
              <a:t>INTERNETUL</a:t>
            </a:r>
            <a:r>
              <a:rPr lang="ro-RO" sz="1200" kern="1200" dirty="0" smtClean="0">
                <a:solidFill>
                  <a:schemeClr val="tx1"/>
                </a:solidFill>
                <a:effectLst/>
                <a:latin typeface="+mn-lt"/>
                <a:ea typeface="+mn-ea"/>
                <a:cs typeface="+mn-cs"/>
              </a:rPr>
              <a:t>.</a:t>
            </a:r>
          </a:p>
          <a:p>
            <a:r>
              <a:rPr lang="ro-RO" sz="1200" kern="1200" dirty="0" smtClean="0">
                <a:solidFill>
                  <a:schemeClr val="tx1"/>
                </a:solidFill>
                <a:effectLst/>
                <a:latin typeface="+mn-lt"/>
                <a:ea typeface="+mn-ea"/>
                <a:cs typeface="+mn-cs"/>
              </a:rPr>
              <a:t> </a:t>
            </a:r>
          </a:p>
          <a:p>
            <a:r>
              <a:rPr lang="ro-RO" sz="1200" kern="1200" dirty="0" smtClean="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23</a:t>
            </a:fld>
            <a:endParaRPr lang="en-US" altLang="en-US"/>
          </a:p>
        </p:txBody>
      </p:sp>
    </p:spTree>
    <p:extLst>
      <p:ext uri="{BB962C8B-B14F-4D97-AF65-F5344CB8AC3E}">
        <p14:creationId xmlns:p14="http://schemas.microsoft.com/office/powerpoint/2010/main" val="4107921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b="0" i="1" kern="1200" dirty="0" smtClean="0">
                <a:solidFill>
                  <a:schemeClr val="tx1"/>
                </a:solidFill>
                <a:effectLst/>
                <a:latin typeface="+mn-lt"/>
                <a:ea typeface="+mn-ea"/>
                <a:cs typeface="+mn-cs"/>
              </a:rPr>
              <a:t>C</a:t>
            </a:r>
            <a:r>
              <a:rPr lang="en-GB" sz="1200" b="0" i="1" kern="1200" dirty="0" err="1" smtClean="0">
                <a:solidFill>
                  <a:schemeClr val="tx1"/>
                </a:solidFill>
                <a:effectLst/>
                <a:latin typeface="+mn-lt"/>
                <a:ea typeface="+mn-ea"/>
                <a:cs typeface="+mn-cs"/>
              </a:rPr>
              <a:t>ircuit</a:t>
            </a:r>
            <a:r>
              <a:rPr lang="en-GB" sz="1200" b="0" i="1" kern="1200" dirty="0" smtClean="0">
                <a:solidFill>
                  <a:schemeClr val="tx1"/>
                </a:solidFill>
                <a:effectLst/>
                <a:latin typeface="+mn-lt"/>
                <a:ea typeface="+mn-ea"/>
                <a:cs typeface="+mn-cs"/>
              </a:rPr>
              <a:t> </a:t>
            </a:r>
            <a:r>
              <a:rPr lang="ro-RO" sz="1200" b="0" i="1" kern="1200" dirty="0" smtClean="0">
                <a:solidFill>
                  <a:schemeClr val="tx1"/>
                </a:solidFill>
                <a:effectLst/>
                <a:latin typeface="+mn-lt"/>
                <a:ea typeface="+mn-ea"/>
                <a:cs typeface="+mn-cs"/>
              </a:rPr>
              <a:t>S</a:t>
            </a:r>
            <a:r>
              <a:rPr lang="en-GB" sz="1200" b="0" i="1" kern="1200" dirty="0" smtClean="0">
                <a:solidFill>
                  <a:schemeClr val="tx1"/>
                </a:solidFill>
                <a:effectLst/>
                <a:latin typeface="+mn-lt"/>
                <a:ea typeface="+mn-ea"/>
                <a:cs typeface="+mn-cs"/>
              </a:rPr>
              <a:t>witched </a:t>
            </a:r>
            <a:r>
              <a:rPr lang="ro-RO" sz="1200" b="0" i="1" kern="1200" dirty="0" smtClean="0">
                <a:solidFill>
                  <a:schemeClr val="tx1"/>
                </a:solidFill>
                <a:effectLst/>
                <a:latin typeface="+mn-lt"/>
                <a:ea typeface="+mn-ea"/>
                <a:cs typeface="+mn-cs"/>
              </a:rPr>
              <a:t>N</a:t>
            </a:r>
            <a:r>
              <a:rPr lang="en-GB" sz="1200" b="0" i="1" kern="1200" dirty="0" err="1" smtClean="0">
                <a:solidFill>
                  <a:schemeClr val="tx1"/>
                </a:solidFill>
                <a:effectLst/>
                <a:latin typeface="+mn-lt"/>
                <a:ea typeface="+mn-ea"/>
                <a:cs typeface="+mn-cs"/>
              </a:rPr>
              <a:t>etwork</a:t>
            </a:r>
            <a:r>
              <a:rPr lang="en-GB" sz="1200" b="0" i="1" kern="1200" dirty="0" smtClean="0">
                <a:solidFill>
                  <a:schemeClr val="tx1"/>
                </a:solidFill>
                <a:effectLst/>
                <a:latin typeface="+mn-lt"/>
                <a:ea typeface="+mn-ea"/>
                <a:cs typeface="+mn-cs"/>
              </a:rPr>
              <a:t> = re</a:t>
            </a:r>
            <a:r>
              <a:rPr lang="ro-RO" sz="1200" b="0" i="1" kern="1200" dirty="0" smtClean="0">
                <a:solidFill>
                  <a:schemeClr val="tx1"/>
                </a:solidFill>
                <a:effectLst/>
                <a:latin typeface="+mn-lt"/>
                <a:ea typeface="+mn-ea"/>
                <a:cs typeface="+mn-cs"/>
              </a:rPr>
              <a:t>ț</a:t>
            </a:r>
            <a:r>
              <a:rPr lang="en-GB" sz="1200" b="0" i="1" kern="1200" dirty="0" err="1" smtClean="0">
                <a:solidFill>
                  <a:schemeClr val="tx1"/>
                </a:solidFill>
                <a:effectLst/>
                <a:latin typeface="+mn-lt"/>
                <a:ea typeface="+mn-ea"/>
                <a:cs typeface="+mn-cs"/>
              </a:rPr>
              <a:t>ea</a:t>
            </a:r>
            <a:r>
              <a:rPr lang="en-GB" sz="1200" b="0" i="1" kern="1200" dirty="0" smtClean="0">
                <a:solidFill>
                  <a:schemeClr val="tx1"/>
                </a:solidFill>
                <a:effectLst/>
                <a:latin typeface="+mn-lt"/>
                <a:ea typeface="+mn-ea"/>
                <a:cs typeface="+mn-cs"/>
              </a:rPr>
              <a:t> cu </a:t>
            </a:r>
            <a:r>
              <a:rPr lang="en-GB" sz="1200" b="0" i="1" kern="1200" dirty="0" err="1" smtClean="0">
                <a:solidFill>
                  <a:schemeClr val="tx1"/>
                </a:solidFill>
                <a:effectLst/>
                <a:latin typeface="+mn-lt"/>
                <a:ea typeface="+mn-ea"/>
                <a:cs typeface="+mn-cs"/>
              </a:rPr>
              <a:t>comutare</a:t>
            </a:r>
            <a:r>
              <a:rPr lang="en-GB" sz="1200" b="0" i="1" kern="1200" dirty="0" smtClean="0">
                <a:solidFill>
                  <a:schemeClr val="tx1"/>
                </a:solidFill>
                <a:effectLst/>
                <a:latin typeface="+mn-lt"/>
                <a:ea typeface="+mn-ea"/>
                <a:cs typeface="+mn-cs"/>
              </a:rPr>
              <a:t> de </a:t>
            </a:r>
            <a:r>
              <a:rPr lang="en-GB" sz="1200" b="0" i="1" kern="1200" dirty="0" err="1" smtClean="0">
                <a:solidFill>
                  <a:schemeClr val="tx1"/>
                </a:solidFill>
                <a:effectLst/>
                <a:latin typeface="+mn-lt"/>
                <a:ea typeface="+mn-ea"/>
                <a:cs typeface="+mn-cs"/>
              </a:rPr>
              <a:t>circuite</a:t>
            </a:r>
            <a:endParaRPr lang="ro-RO" sz="1200" b="1" i="1" kern="1200" dirty="0" smtClean="0">
              <a:solidFill>
                <a:schemeClr val="tx1"/>
              </a:solidFill>
              <a:effectLst/>
              <a:latin typeface="+mn-lt"/>
              <a:ea typeface="+mn-ea"/>
              <a:cs typeface="+mn-cs"/>
            </a:endParaRPr>
          </a:p>
          <a:p>
            <a:r>
              <a:rPr lang="ro-RO" sz="1200" b="0" i="1" kern="1200" dirty="0" smtClean="0">
                <a:solidFill>
                  <a:schemeClr val="tx1"/>
                </a:solidFill>
                <a:effectLst/>
                <a:latin typeface="+mn-lt"/>
                <a:ea typeface="+mn-ea"/>
                <a:cs typeface="+mn-cs"/>
              </a:rPr>
              <a:t>P</a:t>
            </a:r>
            <a:r>
              <a:rPr lang="en-GB" sz="1200" b="0" i="1" kern="1200" dirty="0" err="1" smtClean="0">
                <a:solidFill>
                  <a:schemeClr val="tx1"/>
                </a:solidFill>
                <a:effectLst/>
                <a:latin typeface="+mn-lt"/>
                <a:ea typeface="+mn-ea"/>
                <a:cs typeface="+mn-cs"/>
              </a:rPr>
              <a:t>acket</a:t>
            </a:r>
            <a:r>
              <a:rPr lang="en-GB" sz="1200" b="0" i="1" kern="1200" dirty="0" smtClean="0">
                <a:solidFill>
                  <a:schemeClr val="tx1"/>
                </a:solidFill>
                <a:effectLst/>
                <a:latin typeface="+mn-lt"/>
                <a:ea typeface="+mn-ea"/>
                <a:cs typeface="+mn-cs"/>
              </a:rPr>
              <a:t> </a:t>
            </a:r>
            <a:r>
              <a:rPr lang="ro-RO" sz="1200" b="0" i="1" kern="1200" dirty="0" smtClean="0">
                <a:solidFill>
                  <a:schemeClr val="tx1"/>
                </a:solidFill>
                <a:effectLst/>
                <a:latin typeface="+mn-lt"/>
                <a:ea typeface="+mn-ea"/>
                <a:cs typeface="+mn-cs"/>
              </a:rPr>
              <a:t>S</a:t>
            </a:r>
            <a:r>
              <a:rPr lang="en-GB" sz="1200" b="0" i="1" kern="1200" dirty="0" smtClean="0">
                <a:solidFill>
                  <a:schemeClr val="tx1"/>
                </a:solidFill>
                <a:effectLst/>
                <a:latin typeface="+mn-lt"/>
                <a:ea typeface="+mn-ea"/>
                <a:cs typeface="+mn-cs"/>
              </a:rPr>
              <a:t>witched </a:t>
            </a:r>
            <a:r>
              <a:rPr lang="ro-RO" sz="1200" b="0" i="1" kern="1200" dirty="0" smtClean="0">
                <a:solidFill>
                  <a:schemeClr val="tx1"/>
                </a:solidFill>
                <a:effectLst/>
                <a:latin typeface="+mn-lt"/>
                <a:ea typeface="+mn-ea"/>
                <a:cs typeface="+mn-cs"/>
              </a:rPr>
              <a:t>N</a:t>
            </a:r>
            <a:r>
              <a:rPr lang="en-GB" sz="1200" b="0" i="1" kern="1200" dirty="0" err="1" smtClean="0">
                <a:solidFill>
                  <a:schemeClr val="tx1"/>
                </a:solidFill>
                <a:effectLst/>
                <a:latin typeface="+mn-lt"/>
                <a:ea typeface="+mn-ea"/>
                <a:cs typeface="+mn-cs"/>
              </a:rPr>
              <a:t>etwork</a:t>
            </a:r>
            <a:r>
              <a:rPr lang="en-GB" sz="1200" b="0" i="1" kern="1200" dirty="0" smtClean="0">
                <a:solidFill>
                  <a:schemeClr val="tx1"/>
                </a:solidFill>
                <a:effectLst/>
                <a:latin typeface="+mn-lt"/>
                <a:ea typeface="+mn-ea"/>
                <a:cs typeface="+mn-cs"/>
              </a:rPr>
              <a:t> = re</a:t>
            </a:r>
            <a:r>
              <a:rPr lang="ro-RO" sz="1200" b="0" i="1" kern="1200" dirty="0" smtClean="0">
                <a:solidFill>
                  <a:schemeClr val="tx1"/>
                </a:solidFill>
                <a:effectLst/>
                <a:latin typeface="+mn-lt"/>
                <a:ea typeface="+mn-ea"/>
                <a:cs typeface="+mn-cs"/>
              </a:rPr>
              <a:t>ț</a:t>
            </a:r>
            <a:r>
              <a:rPr lang="en-GB" sz="1200" b="0" i="1" kern="1200" dirty="0" err="1" smtClean="0">
                <a:solidFill>
                  <a:schemeClr val="tx1"/>
                </a:solidFill>
                <a:effectLst/>
                <a:latin typeface="+mn-lt"/>
                <a:ea typeface="+mn-ea"/>
                <a:cs typeface="+mn-cs"/>
              </a:rPr>
              <a:t>ea</a:t>
            </a:r>
            <a:r>
              <a:rPr lang="en-GB" sz="1200" b="0" i="1" kern="1200" dirty="0" smtClean="0">
                <a:solidFill>
                  <a:schemeClr val="tx1"/>
                </a:solidFill>
                <a:effectLst/>
                <a:latin typeface="+mn-lt"/>
                <a:ea typeface="+mn-ea"/>
                <a:cs typeface="+mn-cs"/>
              </a:rPr>
              <a:t> cu </a:t>
            </a:r>
            <a:r>
              <a:rPr lang="en-GB" sz="1200" b="0" i="1" kern="1200" dirty="0" err="1" smtClean="0">
                <a:solidFill>
                  <a:schemeClr val="tx1"/>
                </a:solidFill>
                <a:effectLst/>
                <a:latin typeface="+mn-lt"/>
                <a:ea typeface="+mn-ea"/>
                <a:cs typeface="+mn-cs"/>
              </a:rPr>
              <a:t>comutare</a:t>
            </a:r>
            <a:r>
              <a:rPr lang="en-GB" sz="1200" b="0" i="1" kern="1200" dirty="0" smtClean="0">
                <a:solidFill>
                  <a:schemeClr val="tx1"/>
                </a:solidFill>
                <a:effectLst/>
                <a:latin typeface="+mn-lt"/>
                <a:ea typeface="+mn-ea"/>
                <a:cs typeface="+mn-cs"/>
              </a:rPr>
              <a:t> de </a:t>
            </a:r>
            <a:r>
              <a:rPr lang="en-GB" sz="1200" b="0" i="1" kern="1200" dirty="0" err="1" smtClean="0">
                <a:solidFill>
                  <a:schemeClr val="tx1"/>
                </a:solidFill>
                <a:effectLst/>
                <a:latin typeface="+mn-lt"/>
                <a:ea typeface="+mn-ea"/>
                <a:cs typeface="+mn-cs"/>
              </a:rPr>
              <a:t>pachete</a:t>
            </a:r>
            <a:endParaRPr lang="ro-RO" sz="1200" b="1" i="1" kern="1200" dirty="0" smtClean="0">
              <a:solidFill>
                <a:schemeClr val="tx1"/>
              </a:solidFill>
              <a:effectLst/>
              <a:latin typeface="+mn-lt"/>
              <a:ea typeface="+mn-ea"/>
              <a:cs typeface="+mn-cs"/>
            </a:endParaRP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Internetul poate fi considerat a fi infrastructura pe care pot fi rulate, în mod simultan, mai multe aplicații diferite. Dacă o parte a Internetului funcționează defectuos sau este distrusă, comunicarea poate continua. Nimeni nu deține internetul - nicio organizație, nicio corporație, niciun guvern. Acesta est, în mare măsură, </a:t>
            </a:r>
            <a:r>
              <a:rPr lang="ro-RO" sz="1200" kern="1200" dirty="0" err="1" smtClean="0">
                <a:solidFill>
                  <a:schemeClr val="tx1"/>
                </a:solidFill>
                <a:effectLst/>
                <a:latin typeface="+mn-lt"/>
                <a:ea typeface="+mn-ea"/>
                <a:cs typeface="+mn-cs"/>
              </a:rPr>
              <a:t>autoreglementat</a:t>
            </a:r>
            <a:r>
              <a:rPr lang="ro-RO" sz="1200" kern="1200" dirty="0" smtClean="0">
                <a:solidFill>
                  <a:schemeClr val="tx1"/>
                </a:solidFill>
                <a:effectLst/>
                <a:latin typeface="+mn-lt"/>
                <a:ea typeface="+mn-ea"/>
                <a:cs typeface="+mn-cs"/>
              </a:rPr>
              <a:t>. Acesta utilizează integral aceeași tehnologie de conectare.</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Majoritatea rețelelor moderne de date, precum Internetul, sunt descrise ca fiind „fără conexiune” sau „cu comutare de pachete”. Traficul este împărțit în pachete mici, care se deplasează de la expeditor la receptor. Acestea nu urmează toate aceeași rută și sunt reunite din nou când ajung la destinație.</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Majoritatea oamenilor se conectează la Internet printr-un furnizor de servicii de internet (FSI). Aceștia sunt organizații comerciale care închiriază spațiu. Aceștia țin evidențe ... dar pe ce perioade? Există probleme juridice naționale și internaționale privind protecția datelor sau confidențialitatea, care au impact asupra duratei de păstrare a datelor de către FSI. Acest fapt are, bineînțeles, impact asupra capacității funcționarilor din cadrul sistemului de justiție penală de a obține probe din aceste surse. Conexiunea se realizează, în mod normal, prin una dintre următoarele metode; Dial-</a:t>
            </a:r>
            <a:r>
              <a:rPr lang="ro-RO" sz="1200" kern="1200" dirty="0" err="1" smtClean="0">
                <a:solidFill>
                  <a:schemeClr val="tx1"/>
                </a:solidFill>
                <a:effectLst/>
                <a:latin typeface="+mn-lt"/>
                <a:ea typeface="+mn-ea"/>
                <a:cs typeface="+mn-cs"/>
              </a:rPr>
              <a:t>up</a:t>
            </a:r>
            <a:r>
              <a:rPr lang="ro-RO" sz="1200" kern="1200" dirty="0" smtClean="0">
                <a:solidFill>
                  <a:schemeClr val="tx1"/>
                </a:solidFill>
                <a:effectLst/>
                <a:latin typeface="+mn-lt"/>
                <a:ea typeface="+mn-ea"/>
                <a:cs typeface="+mn-cs"/>
              </a:rPr>
              <a:t>, Bandă largă (ADSL), ISDN, Cablu, </a:t>
            </a:r>
            <a:r>
              <a:rPr lang="ro-RO" sz="1200" kern="1200" dirty="0" err="1" smtClean="0">
                <a:solidFill>
                  <a:schemeClr val="tx1"/>
                </a:solidFill>
                <a:effectLst/>
                <a:latin typeface="+mn-lt"/>
                <a:ea typeface="+mn-ea"/>
                <a:cs typeface="+mn-cs"/>
              </a:rPr>
              <a:t>Hotspot</a:t>
            </a:r>
            <a:r>
              <a:rPr lang="ro-RO" sz="1200" kern="1200" dirty="0" smtClean="0">
                <a:solidFill>
                  <a:schemeClr val="tx1"/>
                </a:solidFill>
                <a:effectLst/>
                <a:latin typeface="+mn-lt"/>
                <a:ea typeface="+mn-ea"/>
                <a:cs typeface="+mn-cs"/>
              </a:rPr>
              <a:t> wireless sau Satelit.</a:t>
            </a:r>
          </a:p>
          <a:p>
            <a:r>
              <a:rPr lang="ro-RO" sz="1200" kern="1200" dirty="0" smtClean="0">
                <a:solidFill>
                  <a:schemeClr val="tx1"/>
                </a:solidFill>
                <a:effectLst/>
                <a:latin typeface="+mn-lt"/>
                <a:ea typeface="+mn-ea"/>
                <a:cs typeface="+mn-cs"/>
              </a:rPr>
              <a:t> </a:t>
            </a:r>
            <a:endParaRPr lang="ro-R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24</a:t>
            </a:fld>
            <a:endParaRPr lang="en-US" altLang="en-US"/>
          </a:p>
        </p:txBody>
      </p:sp>
    </p:spTree>
    <p:extLst>
      <p:ext uri="{BB962C8B-B14F-4D97-AF65-F5344CB8AC3E}">
        <p14:creationId xmlns:p14="http://schemas.microsoft.com/office/powerpoint/2010/main" val="1933999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smtClean="0">
                <a:solidFill>
                  <a:schemeClr val="tx1"/>
                </a:solidFill>
                <a:effectLst/>
                <a:latin typeface="+mn-lt"/>
                <a:ea typeface="+mn-ea"/>
                <a:cs typeface="+mn-cs"/>
              </a:rPr>
              <a:t>Am putea petrece zile întregi analizând acest aspect - o vom face într-un singur diapozitiv!</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Există și alte protocoale în suita de protocoale! Nu este important pentru nivelul nostru de înțelegere. </a:t>
            </a:r>
            <a:r>
              <a:rPr lang="ro-RO" sz="1200" kern="1200" dirty="0" err="1" smtClean="0">
                <a:solidFill>
                  <a:schemeClr val="tx1"/>
                </a:solidFill>
                <a:effectLst/>
                <a:latin typeface="+mn-lt"/>
                <a:ea typeface="+mn-ea"/>
                <a:cs typeface="+mn-cs"/>
              </a:rPr>
              <a:t>TCP</a:t>
            </a:r>
            <a:r>
              <a:rPr lang="ro-RO" sz="1200" kern="1200" dirty="0" smtClean="0">
                <a:solidFill>
                  <a:schemeClr val="tx1"/>
                </a:solidFill>
                <a:effectLst/>
                <a:latin typeface="+mn-lt"/>
                <a:ea typeface="+mn-ea"/>
                <a:cs typeface="+mn-cs"/>
              </a:rPr>
              <a:t> și IP conlucrează în comunicarea prin Internet pentru a pregăti datele pentru transmisie, le împart în pachete, le adresează corect și apoi le direcționează pe internet - asigurându-se că ajung la destinație în modul în care au fost trimise.</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Prin urmare, are încorporate verificarea și corectarea erorilor - analogia ar fi că un mesaj este împărțit în 10 părți - partea 1 din 10, partea 2 din 10 etc. - și este apoi adresat, cu o adresă IP ca destinație. Când acesta ajunge la capăt, partea 6 din 10 nu a ajuns. Protocolul va identifica apoi că aceasta nu a ajuns - și va solicita retrimiterea părții lipsă. Acest lucru se face în mod automat și în fracțiuni de secunde.</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Alte protocoale nu fac acest lucru! De exemplu, </a:t>
            </a:r>
            <a:r>
              <a:rPr lang="ro-RO" sz="1200" kern="1200" dirty="0" err="1" smtClean="0">
                <a:solidFill>
                  <a:schemeClr val="tx1"/>
                </a:solidFill>
                <a:effectLst/>
                <a:latin typeface="+mn-lt"/>
                <a:ea typeface="+mn-ea"/>
                <a:cs typeface="+mn-cs"/>
              </a:rPr>
              <a:t>UDP</a:t>
            </a:r>
            <a:r>
              <a:rPr lang="ro-RO" sz="1200" kern="1200" dirty="0" smtClean="0">
                <a:solidFill>
                  <a:schemeClr val="tx1"/>
                </a:solidFill>
                <a:effectLst/>
                <a:latin typeface="+mn-lt"/>
                <a:ea typeface="+mn-ea"/>
                <a:cs typeface="+mn-cs"/>
              </a:rPr>
              <a:t> (</a:t>
            </a:r>
            <a:r>
              <a:rPr lang="ro-RO" sz="1200" i="0" kern="1200" dirty="0" smtClean="0">
                <a:solidFill>
                  <a:schemeClr val="tx1"/>
                </a:solidFill>
                <a:effectLst/>
                <a:latin typeface="+mn-lt"/>
                <a:ea typeface="+mn-ea"/>
                <a:cs typeface="+mn-cs"/>
              </a:rPr>
              <a:t>Protocolul Datagramelor Utilizator</a:t>
            </a:r>
            <a:r>
              <a:rPr lang="ro-RO" sz="1200" kern="1200" dirty="0" smtClean="0">
                <a:solidFill>
                  <a:schemeClr val="tx1"/>
                </a:solidFill>
                <a:effectLst/>
                <a:latin typeface="+mn-lt"/>
                <a:ea typeface="+mn-ea"/>
                <a:cs typeface="+mn-cs"/>
              </a:rPr>
              <a:t>) va descompune, pur și simplu, totul și va trimite fără verificarea erorilor. Acest lucru pare ridicol - dar este utilizat pentru aplicații precum streamingul video, în care cheltuielile generale precum verificarea sunt greoaie, iar pierderea câtorva pachete din câteva milioane nu va fi perceptibilă.</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Imensitatea a ceea ce se efectuează în fundal în cadrul unei transmisie pe internet, nu este întotdeauna clar</a:t>
            </a:r>
          </a:p>
          <a:p>
            <a:r>
              <a:rPr lang="ro-RO" sz="1200" kern="1200" dirty="0" smtClean="0">
                <a:solidFill>
                  <a:schemeClr val="tx1"/>
                </a:solidFill>
                <a:effectLst/>
                <a:latin typeface="+mn-lt"/>
                <a:ea typeface="+mn-ea"/>
                <a:cs typeface="+mn-cs"/>
              </a:rPr>
              <a:t> </a:t>
            </a:r>
            <a:endParaRPr lang="ro-R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25</a:t>
            </a:fld>
            <a:endParaRPr lang="en-US" altLang="en-US"/>
          </a:p>
        </p:txBody>
      </p:sp>
    </p:spTree>
    <p:extLst>
      <p:ext uri="{BB962C8B-B14F-4D97-AF65-F5344CB8AC3E}">
        <p14:creationId xmlns:p14="http://schemas.microsoft.com/office/powerpoint/2010/main" val="3913116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smtClean="0">
                <a:solidFill>
                  <a:schemeClr val="tx1"/>
                </a:solidFill>
                <a:effectLst/>
                <a:latin typeface="+mn-lt"/>
                <a:ea typeface="+mn-ea"/>
                <a:cs typeface="+mn-cs"/>
              </a:rPr>
              <a:t>Am putea petrece zile întregi analizând acest aspect - o vom face într-un singur diapozitiv!</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Există și alte protocoale în suita de protocoale! Nu este important pentru nivelul nostru de înțelegere. </a:t>
            </a:r>
            <a:r>
              <a:rPr lang="ro-RO" sz="1200" kern="1200" dirty="0" err="1" smtClean="0">
                <a:solidFill>
                  <a:schemeClr val="tx1"/>
                </a:solidFill>
                <a:effectLst/>
                <a:latin typeface="+mn-lt"/>
                <a:ea typeface="+mn-ea"/>
                <a:cs typeface="+mn-cs"/>
              </a:rPr>
              <a:t>TCP</a:t>
            </a:r>
            <a:r>
              <a:rPr lang="ro-RO" sz="1200" kern="1200" dirty="0" smtClean="0">
                <a:solidFill>
                  <a:schemeClr val="tx1"/>
                </a:solidFill>
                <a:effectLst/>
                <a:latin typeface="+mn-lt"/>
                <a:ea typeface="+mn-ea"/>
                <a:cs typeface="+mn-cs"/>
              </a:rPr>
              <a:t> și IP conlucrează în comunicarea prin Internet pentru a pregăti datele pentru transmisie, le împart în pachete, le adresează corect și apoi le direcționează pe internet - asigurându-se că ajung la destinație în modul în care au fost trimise.</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Prin urmare, are încorporate verificarea și corectarea erorilor - analogia ar fi că un mesaj este împărțit în 10 părți - partea 1 din 10, partea 2 din 10 etc. - și este apoi adresat, cu o adresă IP ca destinație. Când acesta ajunge la capăt, partea 6 din 10 nu a ajuns. Protocolul va identifica apoi că aceasta nu a ajuns - și va solicita retrimiterea părții lipsă. Acest lucru se face în mod automat și în fracțiuni de secunde.</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Alte protocoale nu fac acest lucru! De exemplu, </a:t>
            </a:r>
            <a:r>
              <a:rPr lang="ro-RO" sz="1200" kern="1200" dirty="0" err="1" smtClean="0">
                <a:solidFill>
                  <a:schemeClr val="tx1"/>
                </a:solidFill>
                <a:effectLst/>
                <a:latin typeface="+mn-lt"/>
                <a:ea typeface="+mn-ea"/>
                <a:cs typeface="+mn-cs"/>
              </a:rPr>
              <a:t>UDP</a:t>
            </a:r>
            <a:r>
              <a:rPr lang="ro-RO" sz="1200" kern="1200" dirty="0" smtClean="0">
                <a:solidFill>
                  <a:schemeClr val="tx1"/>
                </a:solidFill>
                <a:effectLst/>
                <a:latin typeface="+mn-lt"/>
                <a:ea typeface="+mn-ea"/>
                <a:cs typeface="+mn-cs"/>
              </a:rPr>
              <a:t> (</a:t>
            </a:r>
            <a:r>
              <a:rPr lang="ro-RO" sz="1200" i="0" kern="1200" dirty="0" smtClean="0">
                <a:solidFill>
                  <a:schemeClr val="tx1"/>
                </a:solidFill>
                <a:effectLst/>
                <a:latin typeface="+mn-lt"/>
                <a:ea typeface="+mn-ea"/>
                <a:cs typeface="+mn-cs"/>
              </a:rPr>
              <a:t>Protocolul Datagramelor Utilizator</a:t>
            </a:r>
            <a:r>
              <a:rPr lang="ro-RO" sz="1200" kern="1200" dirty="0" smtClean="0">
                <a:solidFill>
                  <a:schemeClr val="tx1"/>
                </a:solidFill>
                <a:effectLst/>
                <a:latin typeface="+mn-lt"/>
                <a:ea typeface="+mn-ea"/>
                <a:cs typeface="+mn-cs"/>
              </a:rPr>
              <a:t>) va descompune, pur și simplu, totul și va trimite fără verificarea erorilor. Acest lucru pare ridicol - dar este utilizat pentru aplicații precum streamingul video, în care cheltuielile generale precum verificarea sunt greoaie, iar pierderea câtorva pachete din câteva milioane nu va fi perceptibilă.</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Imensitatea a ceea ce se efectuează în fundal în cadrul unei transmisie pe internet, nu este întotdeauna clar</a:t>
            </a:r>
          </a:p>
          <a:p>
            <a:r>
              <a:rPr lang="ro-RO" sz="1200" kern="1200" dirty="0" smtClean="0">
                <a:solidFill>
                  <a:schemeClr val="tx1"/>
                </a:solidFill>
                <a:effectLst/>
                <a:latin typeface="+mn-lt"/>
                <a:ea typeface="+mn-ea"/>
                <a:cs typeface="+mn-cs"/>
              </a:rPr>
              <a:t> </a:t>
            </a:r>
            <a:endParaRPr lang="ro-R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26</a:t>
            </a:fld>
            <a:endParaRPr lang="en-US" altLang="en-US"/>
          </a:p>
        </p:txBody>
      </p:sp>
    </p:spTree>
    <p:extLst>
      <p:ext uri="{BB962C8B-B14F-4D97-AF65-F5344CB8AC3E}">
        <p14:creationId xmlns:p14="http://schemas.microsoft.com/office/powerpoint/2010/main" val="4140947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smtClean="0">
                <a:solidFill>
                  <a:schemeClr val="tx1"/>
                </a:solidFill>
                <a:effectLst/>
                <a:latin typeface="+mn-lt"/>
                <a:ea typeface="+mn-ea"/>
                <a:cs typeface="+mn-cs"/>
              </a:rPr>
              <a:t>Separarea Rețea/Gazdă definită de ceva numit „mască de subrețea”</a:t>
            </a:r>
          </a:p>
          <a:p>
            <a:r>
              <a:rPr lang="ro-RO" sz="1200" kern="1200" dirty="0" smtClean="0">
                <a:solidFill>
                  <a:schemeClr val="tx1"/>
                </a:solidFill>
                <a:effectLst/>
                <a:latin typeface="+mn-lt"/>
                <a:ea typeface="+mn-ea"/>
                <a:cs typeface="+mn-cs"/>
              </a:rPr>
              <a:t>Clase de rețea - A, B și C</a:t>
            </a:r>
          </a:p>
          <a:p>
            <a:r>
              <a:rPr lang="ro-RO" sz="1200" kern="1200" dirty="0" smtClean="0">
                <a:solidFill>
                  <a:schemeClr val="tx1"/>
                </a:solidFill>
                <a:effectLst/>
                <a:latin typeface="+mn-lt"/>
                <a:ea typeface="+mn-ea"/>
                <a:cs typeface="+mn-cs"/>
              </a:rPr>
              <a:t> </a:t>
            </a:r>
          </a:p>
          <a:p>
            <a:r>
              <a:rPr lang="ro-RO" sz="1200" kern="1200" dirty="0" smtClean="0">
                <a:solidFill>
                  <a:schemeClr val="tx1"/>
                </a:solidFill>
                <a:effectLst/>
                <a:latin typeface="+mn-lt"/>
                <a:ea typeface="+mn-ea"/>
                <a:cs typeface="+mn-cs"/>
              </a:rPr>
              <a:t>Pentru a acorda atenția cuvenită acestui subiect, sesiunea ar putea dura ore întregi - vom încerca să clarificăm elementele de bază în câteva diapozitive</a:t>
            </a:r>
          </a:p>
          <a:p>
            <a:r>
              <a:rPr lang="ro-RO" sz="1200" kern="1200" dirty="0" smtClean="0">
                <a:solidFill>
                  <a:schemeClr val="tx1"/>
                </a:solidFill>
                <a:effectLst/>
                <a:latin typeface="+mn-lt"/>
                <a:ea typeface="+mn-ea"/>
                <a:cs typeface="+mn-cs"/>
              </a:rPr>
              <a:t>Există 32 de biți de date rezervate pentru adresa IP v4 - care reprezintă 4 octeți de date (cu 8 biți per octet)</a:t>
            </a:r>
          </a:p>
          <a:p>
            <a:r>
              <a:rPr lang="ro-RO" sz="1200" kern="1200" dirty="0" smtClean="0">
                <a:solidFill>
                  <a:schemeClr val="tx1"/>
                </a:solidFill>
                <a:effectLst/>
                <a:latin typeface="+mn-lt"/>
                <a:ea typeface="+mn-ea"/>
                <a:cs typeface="+mn-cs"/>
              </a:rPr>
              <a:t>Când este afișat, fiecare octet este împărțit cu un punct zecimal</a:t>
            </a:r>
          </a:p>
          <a:p>
            <a:r>
              <a:rPr lang="ro-RO" sz="1200" kern="1200" dirty="0" smtClean="0">
                <a:solidFill>
                  <a:schemeClr val="tx1"/>
                </a:solidFill>
                <a:effectLst/>
                <a:latin typeface="+mn-lt"/>
                <a:ea typeface="+mn-ea"/>
                <a:cs typeface="+mn-cs"/>
              </a:rPr>
              <a:t>Un octet are 8 biți - care, atunci când sunt stocați în format binar, fiecare octet are maximum 256 de variante posibile – așadar 0 la 255</a:t>
            </a:r>
          </a:p>
          <a:p>
            <a:r>
              <a:rPr lang="ro-RO" sz="1200" kern="1200" dirty="0" smtClean="0">
                <a:solidFill>
                  <a:schemeClr val="tx1"/>
                </a:solidFill>
                <a:effectLst/>
                <a:latin typeface="+mn-lt"/>
                <a:ea typeface="+mn-ea"/>
                <a:cs typeface="+mn-cs"/>
              </a:rPr>
              <a:t>Încercarea de a introduce mascarea de subrețea într-un curs de bază ar fi absurd – prin urmare, o mențiune a conceptului va fi suficientă</a:t>
            </a:r>
          </a:p>
          <a:p>
            <a:r>
              <a:rPr lang="ro-RO" sz="1200" kern="1200" dirty="0" smtClean="0">
                <a:solidFill>
                  <a:schemeClr val="tx1"/>
                </a:solidFill>
                <a:effectLst/>
                <a:latin typeface="+mn-lt"/>
                <a:ea typeface="+mn-ea"/>
                <a:cs typeface="+mn-cs"/>
              </a:rPr>
              <a:t>În mod similar, există diferite clase de rețea - A, B și C - și încercarea de a le introduce la acest nivel ar fi la fel de absurdă. Dar, dacă se insistă, există maxim 256 de rețele de clasă A, fiecare având un potențial de 17 milioane + de gazde; există maxim 65.536 de rețele de clasa B, fiecare având potențial 65.536 de gazde; și există maxim 17 milioane + rețele de clasă C, fiecare cu cel mult 256 de gazde. Prin urmare, matematică complexă</a:t>
            </a:r>
          </a:p>
          <a:p>
            <a:r>
              <a:rPr lang="ro-RO" sz="1200" kern="1200" dirty="0" smtClean="0">
                <a:solidFill>
                  <a:schemeClr val="tx1"/>
                </a:solidFill>
                <a:effectLst/>
                <a:latin typeface="+mn-lt"/>
                <a:ea typeface="+mn-ea"/>
                <a:cs typeface="+mn-cs"/>
              </a:rPr>
              <a:t>Dacă s-ar face calculele, ar putea exista 4,5 miliarde de adrese posibile - dar felul în care acestea au fost împărțite în primele zile, într-o manieră ineficientă, înseamnă că există mult mai puține - motiv pentru care începem să rămânem fără ele, când analizăm numărul de dispozitive conectate în prezent la internet</a:t>
            </a:r>
          </a:p>
          <a:p>
            <a:r>
              <a:rPr lang="ro-RO" sz="1200" kern="1200" dirty="0" smtClean="0">
                <a:solidFill>
                  <a:schemeClr val="tx1"/>
                </a:solidFill>
                <a:effectLst/>
                <a:latin typeface="+mn-lt"/>
                <a:ea typeface="+mn-ea"/>
                <a:cs typeface="+mn-cs"/>
              </a:rPr>
              <a:t> </a:t>
            </a:r>
          </a:p>
          <a:p>
            <a:r>
              <a:rPr lang="ro-RO" sz="1200" kern="1200" dirty="0" smtClean="0">
                <a:solidFill>
                  <a:schemeClr val="tx1"/>
                </a:solidFill>
                <a:effectLst/>
                <a:latin typeface="+mn-lt"/>
                <a:ea typeface="+mn-ea"/>
                <a:cs typeface="+mn-cs"/>
              </a:rPr>
              <a:t> </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27</a:t>
            </a:fld>
            <a:endParaRPr lang="en-US" altLang="en-US"/>
          </a:p>
        </p:txBody>
      </p:sp>
    </p:spTree>
    <p:extLst>
      <p:ext uri="{BB962C8B-B14F-4D97-AF65-F5344CB8AC3E}">
        <p14:creationId xmlns:p14="http://schemas.microsoft.com/office/powerpoint/2010/main" val="4153492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i="1" kern="1200" dirty="0" err="1" smtClean="0">
                <a:solidFill>
                  <a:schemeClr val="tx1"/>
                </a:solidFill>
                <a:effectLst/>
                <a:latin typeface="+mn-lt"/>
                <a:ea typeface="+mn-ea"/>
                <a:cs typeface="+mn-cs"/>
              </a:rPr>
              <a:t>Class</a:t>
            </a:r>
            <a:r>
              <a:rPr lang="ro-RO" sz="1200" i="1" kern="1200" dirty="0" smtClean="0">
                <a:solidFill>
                  <a:schemeClr val="tx1"/>
                </a:solidFill>
                <a:effectLst/>
                <a:latin typeface="+mn-lt"/>
                <a:ea typeface="+mn-ea"/>
                <a:cs typeface="+mn-cs"/>
              </a:rPr>
              <a:t> = Clasa</a:t>
            </a:r>
          </a:p>
          <a:p>
            <a:r>
              <a:rPr lang="ro-RO" sz="1200" i="1" kern="1200" dirty="0" err="1" smtClean="0">
                <a:solidFill>
                  <a:schemeClr val="tx1"/>
                </a:solidFill>
                <a:effectLst/>
                <a:latin typeface="+mn-lt"/>
                <a:ea typeface="+mn-ea"/>
                <a:cs typeface="+mn-cs"/>
              </a:rPr>
              <a:t>Starting</a:t>
            </a:r>
            <a:r>
              <a:rPr lang="ro-RO" sz="1200" i="1" kern="1200" dirty="0" smtClean="0">
                <a:solidFill>
                  <a:schemeClr val="tx1"/>
                </a:solidFill>
                <a:effectLst/>
                <a:latin typeface="+mn-lt"/>
                <a:ea typeface="+mn-ea"/>
                <a:cs typeface="+mn-cs"/>
              </a:rPr>
              <a:t> IP </a:t>
            </a:r>
            <a:r>
              <a:rPr lang="ro-RO" sz="1200" i="1" kern="1200" dirty="0" err="1" smtClean="0">
                <a:solidFill>
                  <a:schemeClr val="tx1"/>
                </a:solidFill>
                <a:effectLst/>
                <a:latin typeface="+mn-lt"/>
                <a:ea typeface="+mn-ea"/>
                <a:cs typeface="+mn-cs"/>
              </a:rPr>
              <a:t>Address</a:t>
            </a:r>
            <a:r>
              <a:rPr lang="ro-RO" sz="1200" i="1" kern="1200" dirty="0" smtClean="0">
                <a:solidFill>
                  <a:schemeClr val="tx1"/>
                </a:solidFill>
                <a:effectLst/>
                <a:latin typeface="+mn-lt"/>
                <a:ea typeface="+mn-ea"/>
                <a:cs typeface="+mn-cs"/>
              </a:rPr>
              <a:t> = Adresa IP de pornire</a:t>
            </a:r>
          </a:p>
          <a:p>
            <a:r>
              <a:rPr lang="ro-RO" sz="1200" i="1" kern="1200" dirty="0" err="1" smtClean="0">
                <a:solidFill>
                  <a:schemeClr val="tx1"/>
                </a:solidFill>
                <a:effectLst/>
                <a:latin typeface="+mn-lt"/>
                <a:ea typeface="+mn-ea"/>
                <a:cs typeface="+mn-cs"/>
              </a:rPr>
              <a:t>Ending</a:t>
            </a:r>
            <a:r>
              <a:rPr lang="ro-RO" sz="1200" i="1" kern="1200" dirty="0" smtClean="0">
                <a:solidFill>
                  <a:schemeClr val="tx1"/>
                </a:solidFill>
                <a:effectLst/>
                <a:latin typeface="+mn-lt"/>
                <a:ea typeface="+mn-ea"/>
                <a:cs typeface="+mn-cs"/>
              </a:rPr>
              <a:t> IP </a:t>
            </a:r>
            <a:r>
              <a:rPr lang="ro-RO" sz="1200" i="1" kern="1200" dirty="0" err="1" smtClean="0">
                <a:solidFill>
                  <a:schemeClr val="tx1"/>
                </a:solidFill>
                <a:effectLst/>
                <a:latin typeface="+mn-lt"/>
                <a:ea typeface="+mn-ea"/>
                <a:cs typeface="+mn-cs"/>
              </a:rPr>
              <a:t>Address</a:t>
            </a:r>
            <a:r>
              <a:rPr lang="ro-RO" sz="1200" i="1" kern="1200" dirty="0" smtClean="0">
                <a:solidFill>
                  <a:schemeClr val="tx1"/>
                </a:solidFill>
                <a:effectLst/>
                <a:latin typeface="+mn-lt"/>
                <a:ea typeface="+mn-ea"/>
                <a:cs typeface="+mn-cs"/>
              </a:rPr>
              <a:t> = Adresa IP finală</a:t>
            </a:r>
          </a:p>
          <a:p>
            <a:r>
              <a:rPr lang="ro-RO" sz="1200" i="1" kern="1200" dirty="0" smtClean="0">
                <a:solidFill>
                  <a:schemeClr val="tx1"/>
                </a:solidFill>
                <a:effectLst/>
                <a:latin typeface="+mn-lt"/>
                <a:ea typeface="+mn-ea"/>
                <a:cs typeface="+mn-cs"/>
              </a:rPr>
              <a:t># of </a:t>
            </a:r>
            <a:r>
              <a:rPr lang="ro-RO" sz="1200" i="1" kern="1200" dirty="0" err="1" smtClean="0">
                <a:solidFill>
                  <a:schemeClr val="tx1"/>
                </a:solidFill>
                <a:effectLst/>
                <a:latin typeface="+mn-lt"/>
                <a:ea typeface="+mn-ea"/>
                <a:cs typeface="+mn-cs"/>
              </a:rPr>
              <a:t>Hosts</a:t>
            </a:r>
            <a:r>
              <a:rPr lang="ro-RO" sz="1200" i="1" kern="1200" dirty="0" smtClean="0">
                <a:solidFill>
                  <a:schemeClr val="tx1"/>
                </a:solidFill>
                <a:effectLst/>
                <a:latin typeface="+mn-lt"/>
                <a:ea typeface="+mn-ea"/>
                <a:cs typeface="+mn-cs"/>
              </a:rPr>
              <a:t> = Nr.</a:t>
            </a:r>
            <a:r>
              <a:rPr lang="ro-RO" sz="1200" i="1" kern="1200" baseline="0" dirty="0" smtClean="0">
                <a:solidFill>
                  <a:schemeClr val="tx1"/>
                </a:solidFill>
                <a:effectLst/>
                <a:latin typeface="+mn-lt"/>
                <a:ea typeface="+mn-ea"/>
                <a:cs typeface="+mn-cs"/>
              </a:rPr>
              <a:t> de gazde</a:t>
            </a:r>
            <a:endParaRPr lang="ro-RO" sz="1200" i="1" kern="1200" dirty="0" smtClean="0">
              <a:solidFill>
                <a:schemeClr val="tx1"/>
              </a:solidFill>
              <a:effectLst/>
              <a:latin typeface="+mn-lt"/>
              <a:ea typeface="+mn-ea"/>
              <a:cs typeface="+mn-cs"/>
            </a:endParaRP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În final, puteți avea o rețea privată sau o rețea publică - și există adrese rezervate pentru rețelele private</a:t>
            </a:r>
          </a:p>
          <a:p>
            <a:r>
              <a:rPr lang="ro-RO" sz="1200" kern="1200" dirty="0" smtClean="0">
                <a:solidFill>
                  <a:schemeClr val="tx1"/>
                </a:solidFill>
                <a:effectLst/>
                <a:latin typeface="+mn-lt"/>
                <a:ea typeface="+mn-ea"/>
                <a:cs typeface="+mn-cs"/>
              </a:rPr>
              <a:t>Intenția nu este ca delegații să țină minte intervalele - ci să fie conștienți că acestea există</a:t>
            </a:r>
          </a:p>
          <a:p>
            <a:r>
              <a:rPr lang="ro-RO" sz="1200" kern="1200" dirty="0" smtClean="0">
                <a:solidFill>
                  <a:schemeClr val="tx1"/>
                </a:solidFill>
                <a:effectLst/>
                <a:latin typeface="+mn-lt"/>
                <a:ea typeface="+mn-ea"/>
                <a:cs typeface="+mn-cs"/>
              </a:rPr>
              <a:t> </a:t>
            </a:r>
          </a:p>
          <a:p>
            <a:r>
              <a:rPr lang="ro-RO" sz="1200" kern="1200" dirty="0" smtClean="0">
                <a:solidFill>
                  <a:schemeClr val="tx1"/>
                </a:solidFill>
                <a:effectLst/>
                <a:latin typeface="+mn-lt"/>
                <a:ea typeface="+mn-ea"/>
                <a:cs typeface="+mn-cs"/>
              </a:rPr>
              <a:t>Autoritatea de Atribuire a Numerelor pe Internet (IANA) este organizația responsabilă cu înregistrarea intervalelor de adrese IP către organizații și Furnizori de Servicii Internet (FSI). Pentru a permite organizațiilor să aloce în mod liber adrese IP private, Centrul de informare a rețelei (</a:t>
            </a:r>
            <a:r>
              <a:rPr lang="ro-RO" sz="1200" kern="1200" dirty="0" err="1" smtClean="0">
                <a:solidFill>
                  <a:schemeClr val="tx1"/>
                </a:solidFill>
                <a:effectLst/>
                <a:latin typeface="+mn-lt"/>
                <a:ea typeface="+mn-ea"/>
                <a:cs typeface="+mn-cs"/>
              </a:rPr>
              <a:t>InterNIC</a:t>
            </a:r>
            <a:r>
              <a:rPr lang="ro-RO" sz="1200" kern="1200" dirty="0" smtClean="0">
                <a:solidFill>
                  <a:schemeClr val="tx1"/>
                </a:solidFill>
                <a:effectLst/>
                <a:latin typeface="+mn-lt"/>
                <a:ea typeface="+mn-ea"/>
                <a:cs typeface="+mn-cs"/>
              </a:rPr>
              <a:t>) a rezervat anumite blocuri de adrese pentru uz privat. </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28</a:t>
            </a:fld>
            <a:endParaRPr lang="en-US" altLang="en-US"/>
          </a:p>
        </p:txBody>
      </p:sp>
    </p:spTree>
    <p:extLst>
      <p:ext uri="{BB962C8B-B14F-4D97-AF65-F5344CB8AC3E}">
        <p14:creationId xmlns:p14="http://schemas.microsoft.com/office/powerpoint/2010/main" val="3179852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smtClean="0">
                <a:solidFill>
                  <a:schemeClr val="tx1"/>
                </a:solidFill>
                <a:effectLst/>
                <a:latin typeface="+mn-lt"/>
                <a:ea typeface="+mn-ea"/>
                <a:cs typeface="+mn-cs"/>
              </a:rPr>
              <a:t>340 </a:t>
            </a:r>
            <a:r>
              <a:rPr lang="ro-RO" sz="1200" kern="1200" dirty="0" err="1" smtClean="0">
                <a:solidFill>
                  <a:schemeClr val="tx1"/>
                </a:solidFill>
                <a:effectLst/>
                <a:latin typeface="+mn-lt"/>
                <a:ea typeface="+mn-ea"/>
                <a:cs typeface="+mn-cs"/>
              </a:rPr>
              <a:t>undecilioane</a:t>
            </a:r>
            <a:r>
              <a:rPr lang="ro-RO" sz="1200" kern="1200" dirty="0" smtClean="0">
                <a:solidFill>
                  <a:schemeClr val="tx1"/>
                </a:solidFill>
                <a:effectLst/>
                <a:latin typeface="+mn-lt"/>
                <a:ea typeface="+mn-ea"/>
                <a:cs typeface="+mn-cs"/>
              </a:rPr>
              <a:t> - 340.282.366.920.938.000.000.000.000.000.000.000.000</a:t>
            </a:r>
          </a:p>
          <a:p>
            <a:r>
              <a:rPr lang="ro-RO" sz="1200" kern="1200" dirty="0" smtClean="0">
                <a:solidFill>
                  <a:schemeClr val="tx1"/>
                </a:solidFill>
                <a:effectLst/>
                <a:latin typeface="+mn-lt"/>
                <a:ea typeface="+mn-ea"/>
                <a:cs typeface="+mn-cs"/>
              </a:rPr>
              <a:t>„Așadar am putea atribui o adresă IPV6 FIECĂRUI ATOM DE PE SUPRAFAȚA PĂMÂNTULUI și tot ne-ar mai rămâne suficiente adrese pentru a face alte peste 100 de pământuri. Nu există nici cea mai mică posibilitate să rămânem fără adrese IPV6 în viitor.”</a:t>
            </a:r>
          </a:p>
          <a:p>
            <a:r>
              <a:rPr lang="ro-RO" sz="1200" kern="1200" dirty="0" smtClean="0">
                <a:solidFill>
                  <a:schemeClr val="tx1"/>
                </a:solidFill>
                <a:effectLst/>
                <a:latin typeface="+mn-lt"/>
                <a:ea typeface="+mn-ea"/>
                <a:cs typeface="+mn-cs"/>
              </a:rPr>
              <a:t> </a:t>
            </a:r>
          </a:p>
          <a:p>
            <a:r>
              <a:rPr lang="ro-RO" sz="1200" kern="1200" dirty="0" smtClean="0">
                <a:solidFill>
                  <a:schemeClr val="tx1"/>
                </a:solidFill>
                <a:effectLst/>
                <a:latin typeface="+mn-lt"/>
                <a:ea typeface="+mn-ea"/>
                <a:cs typeface="+mn-cs"/>
              </a:rPr>
              <a:t>Nu ar trebui să fie necesare adrese IP private - Dar există fc00 :: și </a:t>
            </a:r>
            <a:r>
              <a:rPr lang="ro-RO" sz="1200" kern="1200" dirty="0" err="1" smtClean="0">
                <a:solidFill>
                  <a:schemeClr val="tx1"/>
                </a:solidFill>
                <a:effectLst/>
                <a:latin typeface="+mn-lt"/>
                <a:ea typeface="+mn-ea"/>
                <a:cs typeface="+mn-cs"/>
              </a:rPr>
              <a:t>fdxx</a:t>
            </a:r>
            <a:r>
              <a:rPr lang="ro-RO" sz="1200" kern="1200" dirty="0" smtClean="0">
                <a:solidFill>
                  <a:schemeClr val="tx1"/>
                </a:solidFill>
                <a:effectLst/>
                <a:latin typeface="+mn-lt"/>
                <a:ea typeface="+mn-ea"/>
                <a:cs typeface="+mn-cs"/>
              </a:rPr>
              <a:t>: </a:t>
            </a:r>
            <a:r>
              <a:rPr lang="ro-RO" sz="1200" kern="1200" dirty="0" err="1" smtClean="0">
                <a:solidFill>
                  <a:schemeClr val="tx1"/>
                </a:solidFill>
                <a:effectLst/>
                <a:latin typeface="+mn-lt"/>
                <a:ea typeface="+mn-ea"/>
                <a:cs typeface="+mn-cs"/>
              </a:rPr>
              <a:t>xxxx</a:t>
            </a:r>
            <a:r>
              <a:rPr lang="ro-RO" sz="1200" kern="1200" dirty="0" smtClean="0">
                <a:solidFill>
                  <a:schemeClr val="tx1"/>
                </a:solidFill>
                <a:effectLst/>
                <a:latin typeface="+mn-lt"/>
                <a:ea typeface="+mn-ea"/>
                <a:cs typeface="+mn-cs"/>
              </a:rPr>
              <a:t>: </a:t>
            </a:r>
            <a:r>
              <a:rPr lang="ro-RO" sz="1200" kern="1200" dirty="0" err="1" smtClean="0">
                <a:solidFill>
                  <a:schemeClr val="tx1"/>
                </a:solidFill>
                <a:effectLst/>
                <a:latin typeface="+mn-lt"/>
                <a:ea typeface="+mn-ea"/>
                <a:cs typeface="+mn-cs"/>
              </a:rPr>
              <a:t>xxxx</a:t>
            </a:r>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Nu ar trebui să fie necesare clase de rețea </a:t>
            </a:r>
          </a:p>
          <a:p>
            <a:r>
              <a:rPr lang="ro-RO" sz="1200" kern="1200" dirty="0" smtClean="0">
                <a:solidFill>
                  <a:schemeClr val="tx1"/>
                </a:solidFill>
                <a:effectLst/>
                <a:latin typeface="+mn-lt"/>
                <a:ea typeface="+mn-ea"/>
                <a:cs typeface="+mn-cs"/>
              </a:rPr>
              <a:t> </a:t>
            </a:r>
            <a:endParaRPr lang="ro-R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29</a:t>
            </a:fld>
            <a:endParaRPr lang="en-US" altLang="en-US"/>
          </a:p>
        </p:txBody>
      </p:sp>
    </p:spTree>
    <p:extLst>
      <p:ext uri="{BB962C8B-B14F-4D97-AF65-F5344CB8AC3E}">
        <p14:creationId xmlns:p14="http://schemas.microsoft.com/office/powerpoint/2010/main" val="3250523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Înainte</a:t>
            </a:r>
            <a:r>
              <a:rPr lang="en-GB" dirty="0" smtClean="0"/>
              <a:t> de a ne </a:t>
            </a:r>
            <a:r>
              <a:rPr lang="en-GB" dirty="0" err="1" smtClean="0"/>
              <a:t>conecta</a:t>
            </a:r>
            <a:r>
              <a:rPr lang="en-GB" dirty="0" smtClean="0"/>
              <a:t> la internet, </a:t>
            </a:r>
            <a:r>
              <a:rPr lang="en-GB" dirty="0" err="1" smtClean="0"/>
              <a:t>trebuie</a:t>
            </a:r>
            <a:r>
              <a:rPr lang="en-GB" dirty="0" smtClean="0"/>
              <a:t> </a:t>
            </a:r>
            <a:r>
              <a:rPr lang="en-GB" dirty="0" err="1" smtClean="0"/>
              <a:t>să</a:t>
            </a:r>
            <a:r>
              <a:rPr lang="en-GB" dirty="0" smtClean="0"/>
              <a:t> </a:t>
            </a:r>
            <a:r>
              <a:rPr lang="en-GB" dirty="0" err="1" smtClean="0"/>
              <a:t>cunoaștem</a:t>
            </a:r>
            <a:r>
              <a:rPr lang="en-GB" dirty="0" smtClean="0"/>
              <a:t> </a:t>
            </a:r>
            <a:r>
              <a:rPr lang="en-GB" dirty="0" err="1" smtClean="0"/>
              <a:t>și</a:t>
            </a:r>
            <a:r>
              <a:rPr lang="en-GB" dirty="0" smtClean="0"/>
              <a:t> un concept </a:t>
            </a:r>
            <a:r>
              <a:rPr lang="en-GB" dirty="0" err="1" smtClean="0"/>
              <a:t>foarte</a:t>
            </a:r>
            <a:r>
              <a:rPr lang="en-GB" dirty="0" smtClean="0"/>
              <a:t> important - </a:t>
            </a:r>
            <a:r>
              <a:rPr lang="en-GB" dirty="0" err="1" smtClean="0"/>
              <a:t>cel</a:t>
            </a:r>
            <a:r>
              <a:rPr lang="en-GB" dirty="0" smtClean="0"/>
              <a:t> de DNS</a:t>
            </a:r>
          </a:p>
          <a:p>
            <a:r>
              <a:rPr lang="en-GB" dirty="0" smtClean="0"/>
              <a:t>Ne </a:t>
            </a:r>
            <a:r>
              <a:rPr lang="en-GB" dirty="0" err="1" smtClean="0"/>
              <a:t>descurcăm</a:t>
            </a:r>
            <a:r>
              <a:rPr lang="en-GB" dirty="0" smtClean="0"/>
              <a:t> </a:t>
            </a:r>
            <a:r>
              <a:rPr lang="en-GB" dirty="0" err="1" smtClean="0"/>
              <a:t>foarte</a:t>
            </a:r>
            <a:r>
              <a:rPr lang="en-GB" dirty="0" smtClean="0"/>
              <a:t> bine </a:t>
            </a:r>
            <a:r>
              <a:rPr lang="en-GB" dirty="0" err="1" smtClean="0"/>
              <a:t>când</a:t>
            </a:r>
            <a:r>
              <a:rPr lang="en-GB" dirty="0" smtClean="0"/>
              <a:t> vine </a:t>
            </a:r>
            <a:r>
              <a:rPr lang="en-GB" dirty="0" err="1" smtClean="0"/>
              <a:t>vorba</a:t>
            </a:r>
            <a:r>
              <a:rPr lang="en-GB" dirty="0" smtClean="0"/>
              <a:t> </a:t>
            </a:r>
            <a:r>
              <a:rPr lang="en-GB" dirty="0" err="1" smtClean="0"/>
              <a:t>să</a:t>
            </a:r>
            <a:r>
              <a:rPr lang="en-GB" dirty="0" smtClean="0"/>
              <a:t> </a:t>
            </a:r>
            <a:r>
              <a:rPr lang="en-GB" dirty="0" err="1" smtClean="0"/>
              <a:t>ținem</a:t>
            </a:r>
            <a:r>
              <a:rPr lang="en-GB" dirty="0" smtClean="0"/>
              <a:t> </a:t>
            </a:r>
            <a:r>
              <a:rPr lang="en-GB" dirty="0" err="1" smtClean="0"/>
              <a:t>minte</a:t>
            </a:r>
            <a:r>
              <a:rPr lang="en-GB" dirty="0" smtClean="0"/>
              <a:t> </a:t>
            </a:r>
            <a:r>
              <a:rPr lang="en-GB" dirty="0" err="1" smtClean="0"/>
              <a:t>lucruri</a:t>
            </a:r>
            <a:r>
              <a:rPr lang="en-GB" dirty="0" smtClean="0"/>
              <a:t>, cum </a:t>
            </a:r>
            <a:r>
              <a:rPr lang="en-GB" dirty="0" err="1" smtClean="0"/>
              <a:t>ar</a:t>
            </a:r>
            <a:r>
              <a:rPr lang="en-GB" dirty="0" smtClean="0"/>
              <a:t> fi </a:t>
            </a:r>
            <a:r>
              <a:rPr lang="en-GB" dirty="0" err="1" smtClean="0"/>
              <a:t>resursele</a:t>
            </a:r>
            <a:r>
              <a:rPr lang="en-GB" dirty="0" smtClean="0"/>
              <a:t> - </a:t>
            </a:r>
            <a:r>
              <a:rPr lang="en-GB" dirty="0" err="1" smtClean="0"/>
              <a:t>dar</a:t>
            </a:r>
            <a:r>
              <a:rPr lang="en-GB" dirty="0" smtClean="0"/>
              <a:t> nu ne </a:t>
            </a:r>
            <a:r>
              <a:rPr lang="en-GB" dirty="0" err="1" smtClean="0"/>
              <a:t>amintim</a:t>
            </a:r>
            <a:r>
              <a:rPr lang="en-GB" dirty="0" smtClean="0"/>
              <a:t> </a:t>
            </a:r>
            <a:r>
              <a:rPr lang="en-GB" dirty="0" err="1" smtClean="0"/>
              <a:t>atât</a:t>
            </a:r>
            <a:r>
              <a:rPr lang="en-GB" dirty="0" smtClean="0"/>
              <a:t> de bine </a:t>
            </a:r>
            <a:r>
              <a:rPr lang="ro-RO" dirty="0" smtClean="0"/>
              <a:t>cifrele </a:t>
            </a:r>
            <a:r>
              <a:rPr lang="en-GB" dirty="0" err="1" smtClean="0"/>
              <a:t>lucrurilor</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30</a:t>
            </a:fld>
            <a:endParaRPr lang="en-US" altLang="en-US"/>
          </a:p>
        </p:txBody>
      </p:sp>
    </p:spTree>
    <p:extLst>
      <p:ext uri="{BB962C8B-B14F-4D97-AF65-F5344CB8AC3E}">
        <p14:creationId xmlns:p14="http://schemas.microsoft.com/office/powerpoint/2010/main" val="547211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B15714A6-B05B-47A5-B92B-D727BD3A45D0}"/>
              </a:ext>
            </a:extLst>
          </p:cNvPr>
          <p:cNvSpPr>
            <a:spLocks noGrp="1"/>
          </p:cNvSpPr>
          <p:nvPr>
            <p:ph type="body" idx="1"/>
          </p:nvPr>
        </p:nvSpPr>
        <p:spPr/>
        <p:txBody>
          <a:bodyPr/>
          <a:lstStyle/>
          <a:p>
            <a:r>
              <a:rPr lang="en-GB" sz="3600" dirty="0" err="1" smtClean="0"/>
              <a:t>Acest</a:t>
            </a:r>
            <a:r>
              <a:rPr lang="en-GB" sz="3600" dirty="0" smtClean="0"/>
              <a:t> </a:t>
            </a:r>
            <a:r>
              <a:rPr lang="en-GB" sz="3600" dirty="0" err="1" smtClean="0"/>
              <a:t>scop</a:t>
            </a:r>
            <a:r>
              <a:rPr lang="en-GB" sz="3600" dirty="0" smtClean="0"/>
              <a:t> </a:t>
            </a:r>
            <a:r>
              <a:rPr lang="en-GB" sz="3600" dirty="0" err="1" smtClean="0"/>
              <a:t>este</a:t>
            </a:r>
            <a:r>
              <a:rPr lang="en-GB" sz="3600" dirty="0" smtClean="0"/>
              <a:t> </a:t>
            </a:r>
            <a:r>
              <a:rPr lang="en-GB" sz="3600" dirty="0" err="1" smtClean="0"/>
              <a:t>unul</a:t>
            </a:r>
            <a:r>
              <a:rPr lang="en-GB" sz="3600" dirty="0" smtClean="0"/>
              <a:t> </a:t>
            </a:r>
            <a:r>
              <a:rPr lang="en-GB" sz="3600" dirty="0" err="1" smtClean="0"/>
              <a:t>foarte</a:t>
            </a:r>
            <a:r>
              <a:rPr lang="en-GB" sz="3600" dirty="0" smtClean="0"/>
              <a:t> </a:t>
            </a:r>
            <a:r>
              <a:rPr lang="en-GB" sz="3600" dirty="0" err="1" smtClean="0"/>
              <a:t>larg</a:t>
            </a:r>
            <a:r>
              <a:rPr lang="en-GB" sz="3600" dirty="0" smtClean="0"/>
              <a:t> - </a:t>
            </a:r>
            <a:r>
              <a:rPr lang="en-GB" sz="3600" dirty="0" err="1" smtClean="0"/>
              <a:t>și</a:t>
            </a:r>
            <a:r>
              <a:rPr lang="en-GB" sz="3600" dirty="0" smtClean="0"/>
              <a:t> </a:t>
            </a:r>
            <a:r>
              <a:rPr lang="en-GB" sz="3600" dirty="0" err="1" smtClean="0"/>
              <a:t>scopul</a:t>
            </a:r>
            <a:r>
              <a:rPr lang="en-GB" sz="3600" dirty="0" smtClean="0"/>
              <a:t> </a:t>
            </a:r>
            <a:r>
              <a:rPr lang="en-GB" sz="3600" dirty="0" err="1" smtClean="0"/>
              <a:t>este</a:t>
            </a:r>
            <a:r>
              <a:rPr lang="en-GB" sz="3600" dirty="0" smtClean="0"/>
              <a:t> de a </a:t>
            </a:r>
            <a:r>
              <a:rPr lang="en-GB" sz="3600" dirty="0" err="1" smtClean="0"/>
              <a:t>oferi</a:t>
            </a:r>
            <a:r>
              <a:rPr lang="en-GB" sz="3600" dirty="0" smtClean="0"/>
              <a:t> o imagine de </a:t>
            </a:r>
            <a:r>
              <a:rPr lang="en-GB" sz="3600" dirty="0" err="1" smtClean="0"/>
              <a:t>ansamblu</a:t>
            </a:r>
            <a:r>
              <a:rPr lang="en-GB" sz="3600" dirty="0" smtClean="0"/>
              <a:t> </a:t>
            </a:r>
            <a:r>
              <a:rPr lang="en-GB" sz="3600" dirty="0" err="1" smtClean="0"/>
              <a:t>informativă</a:t>
            </a:r>
            <a:r>
              <a:rPr lang="en-GB" sz="3600" dirty="0" smtClean="0"/>
              <a:t> </a:t>
            </a:r>
            <a:r>
              <a:rPr lang="en-GB" sz="3600" dirty="0" err="1" smtClean="0"/>
              <a:t>fără</a:t>
            </a:r>
            <a:r>
              <a:rPr lang="en-GB" sz="3600" dirty="0" smtClean="0"/>
              <a:t> a intra într-o </a:t>
            </a:r>
            <a:r>
              <a:rPr lang="en-GB" sz="3600" dirty="0" err="1" smtClean="0"/>
              <a:t>descriere</a:t>
            </a:r>
            <a:r>
              <a:rPr lang="en-GB" sz="3600" dirty="0" smtClean="0"/>
              <a:t> </a:t>
            </a:r>
            <a:r>
              <a:rPr lang="en-GB" sz="3600" dirty="0" err="1" smtClean="0"/>
              <a:t>extrem</a:t>
            </a:r>
            <a:r>
              <a:rPr lang="en-GB" sz="3600" dirty="0" smtClean="0"/>
              <a:t> de </a:t>
            </a:r>
            <a:r>
              <a:rPr lang="en-GB" sz="3600" dirty="0" err="1" smtClean="0"/>
              <a:t>tehnică</a:t>
            </a:r>
            <a:endParaRPr lang="en-GB" sz="3600" dirty="0" smtClean="0"/>
          </a:p>
          <a:p>
            <a:endParaRPr lang="en-GB" sz="3600" dirty="0" smtClean="0"/>
          </a:p>
          <a:p>
            <a:r>
              <a:rPr lang="en-GB" sz="3600" dirty="0" err="1" smtClean="0"/>
              <a:t>Sarcina</a:t>
            </a:r>
            <a:r>
              <a:rPr lang="en-GB" sz="3600" dirty="0" smtClean="0"/>
              <a:t> </a:t>
            </a:r>
            <a:r>
              <a:rPr lang="en-GB" sz="3600" dirty="0" err="1" smtClean="0"/>
              <a:t>analistului</a:t>
            </a:r>
            <a:r>
              <a:rPr lang="en-GB" sz="3600" dirty="0" smtClean="0"/>
              <a:t> criminalist </a:t>
            </a:r>
            <a:r>
              <a:rPr lang="en-GB" sz="3600" dirty="0" err="1" smtClean="0"/>
              <a:t>este</a:t>
            </a:r>
            <a:r>
              <a:rPr lang="en-GB" sz="3600" dirty="0" smtClean="0"/>
              <a:t> </a:t>
            </a:r>
            <a:r>
              <a:rPr lang="en-GB" sz="3600" dirty="0" err="1" smtClean="0"/>
              <a:t>să</a:t>
            </a:r>
            <a:r>
              <a:rPr lang="en-GB" sz="3600" dirty="0" smtClean="0"/>
              <a:t> </a:t>
            </a:r>
            <a:r>
              <a:rPr lang="en-GB" sz="3600" dirty="0" err="1" smtClean="0"/>
              <a:t>ia</a:t>
            </a:r>
            <a:r>
              <a:rPr lang="en-GB" sz="3600" dirty="0" smtClean="0"/>
              <a:t> un </a:t>
            </a:r>
            <a:r>
              <a:rPr lang="en-GB" sz="3600" dirty="0" err="1" smtClean="0"/>
              <a:t>subiect</a:t>
            </a:r>
            <a:r>
              <a:rPr lang="en-GB" sz="3600" dirty="0" smtClean="0"/>
              <a:t> </a:t>
            </a:r>
            <a:r>
              <a:rPr lang="en-GB" sz="3600" dirty="0" err="1" smtClean="0"/>
              <a:t>foarte</a:t>
            </a:r>
            <a:r>
              <a:rPr lang="en-GB" sz="3600" dirty="0" smtClean="0"/>
              <a:t> </a:t>
            </a:r>
            <a:r>
              <a:rPr lang="en-GB" sz="3600" dirty="0" err="1" smtClean="0"/>
              <a:t>complicat</a:t>
            </a:r>
            <a:r>
              <a:rPr lang="en-GB" sz="3600" dirty="0" smtClean="0"/>
              <a:t> </a:t>
            </a:r>
            <a:r>
              <a:rPr lang="en-GB" sz="3600" dirty="0" err="1" smtClean="0"/>
              <a:t>și</a:t>
            </a:r>
            <a:r>
              <a:rPr lang="en-GB" sz="3600" dirty="0" smtClean="0"/>
              <a:t> </a:t>
            </a:r>
            <a:r>
              <a:rPr lang="en-GB" sz="3600" dirty="0" err="1" smtClean="0"/>
              <a:t>să</a:t>
            </a:r>
            <a:r>
              <a:rPr lang="en-GB" sz="3600" dirty="0" smtClean="0"/>
              <a:t> </a:t>
            </a:r>
            <a:r>
              <a:rPr lang="en-GB" sz="3600" dirty="0" err="1" smtClean="0"/>
              <a:t>îl</a:t>
            </a:r>
            <a:r>
              <a:rPr lang="en-GB" sz="3600" dirty="0" smtClean="0"/>
              <a:t> </a:t>
            </a:r>
            <a:r>
              <a:rPr lang="en-GB" sz="3600" dirty="0" err="1" smtClean="0"/>
              <a:t>simplifice</a:t>
            </a:r>
            <a:r>
              <a:rPr lang="en-GB" sz="3600" dirty="0" smtClean="0"/>
              <a:t> - </a:t>
            </a:r>
            <a:r>
              <a:rPr lang="en-GB" sz="3600" dirty="0" err="1" smtClean="0"/>
              <a:t>păstrând</a:t>
            </a:r>
            <a:r>
              <a:rPr lang="en-GB" sz="3600" dirty="0" smtClean="0"/>
              <a:t>, în </a:t>
            </a:r>
            <a:r>
              <a:rPr lang="en-GB" sz="3600" dirty="0" err="1" smtClean="0"/>
              <a:t>același</a:t>
            </a:r>
            <a:r>
              <a:rPr lang="en-GB" sz="3600" dirty="0" smtClean="0"/>
              <a:t> </a:t>
            </a:r>
            <a:r>
              <a:rPr lang="en-GB" sz="3600" dirty="0" err="1" smtClean="0"/>
              <a:t>timp</a:t>
            </a:r>
            <a:r>
              <a:rPr lang="en-GB" sz="3600" dirty="0" smtClean="0"/>
              <a:t> </a:t>
            </a:r>
            <a:r>
              <a:rPr lang="en-GB" sz="3600" dirty="0" err="1" smtClean="0"/>
              <a:t>conștientizarea</a:t>
            </a:r>
            <a:r>
              <a:rPr lang="en-GB" sz="3600" dirty="0" smtClean="0"/>
              <a:t> </a:t>
            </a:r>
            <a:r>
              <a:rPr lang="en-GB" sz="3600" dirty="0" err="1" smtClean="0"/>
              <a:t>faptului</a:t>
            </a:r>
            <a:r>
              <a:rPr lang="en-GB" sz="3600" dirty="0" smtClean="0"/>
              <a:t> </a:t>
            </a:r>
            <a:r>
              <a:rPr lang="en-GB" sz="3600" dirty="0" err="1" smtClean="0"/>
              <a:t>că</a:t>
            </a:r>
            <a:r>
              <a:rPr lang="en-GB" sz="3600" dirty="0" smtClean="0"/>
              <a:t>, </a:t>
            </a:r>
            <a:r>
              <a:rPr lang="en-GB" sz="3600" dirty="0" err="1" smtClean="0"/>
              <a:t>aceste</a:t>
            </a:r>
            <a:r>
              <a:rPr lang="en-GB" sz="3600" dirty="0" smtClean="0"/>
              <a:t> </a:t>
            </a:r>
            <a:r>
              <a:rPr lang="en-GB" sz="3600" dirty="0" err="1" smtClean="0"/>
              <a:t>calculatoare</a:t>
            </a:r>
            <a:r>
              <a:rPr lang="en-GB" sz="3600" dirty="0" smtClean="0"/>
              <a:t> </a:t>
            </a:r>
            <a:r>
              <a:rPr lang="en-GB" sz="3600" dirty="0" err="1" smtClean="0"/>
              <a:t>sunt</a:t>
            </a:r>
            <a:r>
              <a:rPr lang="en-GB" sz="3600" dirty="0" smtClean="0"/>
              <a:t> </a:t>
            </a:r>
            <a:r>
              <a:rPr lang="en-GB" sz="3600" dirty="0" err="1" smtClean="0"/>
              <a:t>dispozitive</a:t>
            </a:r>
            <a:r>
              <a:rPr lang="en-GB" sz="3600" dirty="0" smtClean="0"/>
              <a:t> </a:t>
            </a:r>
            <a:r>
              <a:rPr lang="en-GB" sz="3600" dirty="0" err="1" smtClean="0"/>
              <a:t>extrem</a:t>
            </a:r>
            <a:r>
              <a:rPr lang="en-GB" sz="3600" dirty="0" smtClean="0"/>
              <a:t> de </a:t>
            </a:r>
            <a:r>
              <a:rPr lang="en-GB" sz="3600" dirty="0" err="1" smtClean="0"/>
              <a:t>complexe</a:t>
            </a:r>
            <a:r>
              <a:rPr lang="en-GB" sz="3600" dirty="0" smtClean="0"/>
              <a:t> </a:t>
            </a:r>
            <a:endParaRPr lang="en-GB" sz="3600" dirty="0"/>
          </a:p>
        </p:txBody>
      </p:sp>
    </p:spTree>
    <p:extLst>
      <p:ext uri="{BB962C8B-B14F-4D97-AF65-F5344CB8AC3E}">
        <p14:creationId xmlns:p14="http://schemas.microsoft.com/office/powerpoint/2010/main" val="21578388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31</a:t>
            </a:fld>
            <a:endParaRPr lang="en-US" altLang="en-US"/>
          </a:p>
        </p:txBody>
      </p:sp>
    </p:spTree>
    <p:extLst>
      <p:ext uri="{BB962C8B-B14F-4D97-AF65-F5344CB8AC3E}">
        <p14:creationId xmlns:p14="http://schemas.microsoft.com/office/powerpoint/2010/main" val="19217505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latin typeface="+mn-lt"/>
                <a:ea typeface="MS PGothic" pitchFamily="34" charset="-128"/>
                <a:cs typeface="ＭＳ Ｐゴシック" charset="0"/>
              </a:rPr>
              <a:t>Acest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diapozitiv</a:t>
            </a:r>
            <a:r>
              <a:rPr lang="en-GB" sz="1200" kern="1200" dirty="0" smtClean="0">
                <a:solidFill>
                  <a:schemeClr val="tx1"/>
                </a:solidFill>
                <a:latin typeface="+mn-lt"/>
                <a:ea typeface="MS PGothic" pitchFamily="34" charset="-128"/>
                <a:cs typeface="ＭＳ Ｐゴシック" charset="0"/>
              </a:rPr>
              <a:t> model </a:t>
            </a:r>
            <a:r>
              <a:rPr lang="en-GB" sz="1200" kern="1200" dirty="0" err="1" smtClean="0">
                <a:solidFill>
                  <a:schemeClr val="tx1"/>
                </a:solidFill>
                <a:latin typeface="+mn-lt"/>
                <a:ea typeface="MS PGothic" pitchFamily="34" charset="-128"/>
                <a:cs typeface="ＭＳ Ｐゴシック" charset="0"/>
              </a:rPr>
              <a:t>explică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mecanica</a:t>
            </a:r>
            <a:r>
              <a:rPr lang="en-GB" sz="1200" kern="1200" dirty="0" smtClean="0">
                <a:solidFill>
                  <a:schemeClr val="tx1"/>
                </a:solidFill>
                <a:latin typeface="+mn-lt"/>
                <a:ea typeface="MS PGothic" pitchFamily="34" charset="-128"/>
                <a:cs typeface="ＭＳ Ｐゴシック" charset="0"/>
              </a:rPr>
              <a:t> standard a </a:t>
            </a:r>
            <a:r>
              <a:rPr lang="en-GB" sz="1200" kern="1200" dirty="0" err="1" smtClean="0">
                <a:solidFill>
                  <a:schemeClr val="tx1"/>
                </a:solidFill>
                <a:latin typeface="+mn-lt"/>
                <a:ea typeface="MS PGothic" pitchFamily="34" charset="-128"/>
                <a:cs typeface="ＭＳ Ｐゴシック" charset="0"/>
              </a:rPr>
              <a:t>unei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conexiuni</a:t>
            </a:r>
            <a:r>
              <a:rPr lang="en-GB" sz="1200" kern="1200" dirty="0" smtClean="0">
                <a:solidFill>
                  <a:schemeClr val="tx1"/>
                </a:solidFill>
                <a:latin typeface="+mn-lt"/>
                <a:ea typeface="MS PGothic" pitchFamily="34" charset="-128"/>
                <a:cs typeface="ＭＳ Ｐゴシック" charset="0"/>
              </a:rPr>
              <a:t> la internet - </a:t>
            </a:r>
            <a:r>
              <a:rPr lang="en-GB" sz="1200" kern="1200" dirty="0" err="1" smtClean="0">
                <a:solidFill>
                  <a:schemeClr val="tx1"/>
                </a:solidFill>
                <a:latin typeface="+mn-lt"/>
                <a:ea typeface="MS PGothic" pitchFamily="34" charset="-128"/>
                <a:cs typeface="ＭＳ Ｐゴシック" charset="0"/>
              </a:rPr>
              <a:t>birou</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locuință</a:t>
            </a:r>
            <a:r>
              <a:rPr lang="en-GB" sz="1200" kern="1200" dirty="0" smtClean="0">
                <a:solidFill>
                  <a:schemeClr val="tx1"/>
                </a:solidFill>
                <a:latin typeface="+mn-lt"/>
                <a:ea typeface="MS PGothic" pitchFamily="34" charset="-128"/>
                <a:cs typeface="ＭＳ Ｐゴシック" charset="0"/>
              </a:rPr>
              <a:t>, hotspot wireless etc. </a:t>
            </a:r>
            <a:r>
              <a:rPr lang="en-GB" sz="1200" kern="1200" dirty="0" err="1" smtClean="0">
                <a:solidFill>
                  <a:schemeClr val="tx1"/>
                </a:solidFill>
                <a:latin typeface="+mn-lt"/>
                <a:ea typeface="MS PGothic" pitchFamily="34" charset="-128"/>
                <a:cs typeface="ＭＳ Ｐゴシック" charset="0"/>
              </a:rPr>
              <a:t>Deși</a:t>
            </a:r>
            <a:r>
              <a:rPr lang="en-GB" sz="1200" kern="1200" dirty="0" smtClean="0">
                <a:solidFill>
                  <a:schemeClr val="tx1"/>
                </a:solidFill>
                <a:latin typeface="+mn-lt"/>
                <a:ea typeface="MS PGothic" pitchFamily="34" charset="-128"/>
                <a:cs typeface="ＭＳ Ｐゴシック" charset="0"/>
              </a:rPr>
              <a:t> nu </a:t>
            </a:r>
            <a:r>
              <a:rPr lang="en-GB" sz="1200" kern="1200" dirty="0" err="1" smtClean="0">
                <a:solidFill>
                  <a:schemeClr val="tx1"/>
                </a:solidFill>
                <a:latin typeface="+mn-lt"/>
                <a:ea typeface="MS PGothic" pitchFamily="34" charset="-128"/>
                <a:cs typeface="ＭＳ Ｐゴシック" charset="0"/>
              </a:rPr>
              <a:t>este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exactă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pentru</a:t>
            </a:r>
            <a:r>
              <a:rPr lang="en-GB" sz="1200" kern="1200" dirty="0" smtClean="0">
                <a:solidFill>
                  <a:schemeClr val="tx1"/>
                </a:solidFill>
                <a:latin typeface="+mn-lt"/>
                <a:ea typeface="MS PGothic" pitchFamily="34" charset="-128"/>
                <a:cs typeface="ＭＳ Ｐゴシック" charset="0"/>
              </a:rPr>
              <a:t> tot, </a:t>
            </a:r>
            <a:r>
              <a:rPr lang="en-GB" sz="1200" kern="1200" dirty="0" err="1" smtClean="0">
                <a:solidFill>
                  <a:schemeClr val="tx1"/>
                </a:solidFill>
                <a:latin typeface="+mn-lt"/>
                <a:ea typeface="MS PGothic" pitchFamily="34" charset="-128"/>
                <a:cs typeface="ＭＳ Ｐゴシック" charset="0"/>
              </a:rPr>
              <a:t>conceptul</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poate</a:t>
            </a:r>
            <a:r>
              <a:rPr lang="en-GB" sz="1200" kern="1200" dirty="0" smtClean="0">
                <a:solidFill>
                  <a:schemeClr val="tx1"/>
                </a:solidFill>
                <a:latin typeface="+mn-lt"/>
                <a:ea typeface="MS PGothic" pitchFamily="34" charset="-128"/>
                <a:cs typeface="ＭＳ Ｐゴシック" charset="0"/>
              </a:rPr>
              <a:t> fi </a:t>
            </a:r>
            <a:r>
              <a:rPr lang="en-GB" sz="1200" kern="1200" dirty="0" err="1" smtClean="0">
                <a:solidFill>
                  <a:schemeClr val="tx1"/>
                </a:solidFill>
                <a:latin typeface="+mn-lt"/>
                <a:ea typeface="MS PGothic" pitchFamily="34" charset="-128"/>
                <a:cs typeface="ＭＳ Ｐゴシック" charset="0"/>
              </a:rPr>
              <a:t>înțeles</a:t>
            </a:r>
            <a:endParaRPr lang="en-GB"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r>
              <a:rPr lang="ro-RO" sz="1200" kern="1200" dirty="0" smtClean="0">
                <a:solidFill>
                  <a:schemeClr val="tx1"/>
                </a:solidFill>
                <a:effectLst/>
                <a:latin typeface="+mn-lt"/>
                <a:ea typeface="+mn-ea"/>
                <a:cs typeface="+mn-cs"/>
              </a:rPr>
              <a:t>1 Începeți cu </a:t>
            </a:r>
            <a:r>
              <a:rPr lang="ro-RO" sz="1200" kern="1200" dirty="0" err="1" smtClean="0">
                <a:solidFill>
                  <a:schemeClr val="tx1"/>
                </a:solidFill>
                <a:effectLst/>
                <a:latin typeface="+mn-lt"/>
                <a:ea typeface="+mn-ea"/>
                <a:cs typeface="+mn-cs"/>
              </a:rPr>
              <a:t>routerul</a:t>
            </a:r>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2 Două părți - fața publică și fața internă</a:t>
            </a:r>
          </a:p>
          <a:p>
            <a:r>
              <a:rPr lang="ro-RO" sz="1200" kern="1200" dirty="0" smtClean="0">
                <a:solidFill>
                  <a:schemeClr val="tx1"/>
                </a:solidFill>
                <a:effectLst/>
                <a:latin typeface="+mn-lt"/>
                <a:ea typeface="+mn-ea"/>
                <a:cs typeface="+mn-cs"/>
              </a:rPr>
              <a:t>3 Funcțiile </a:t>
            </a:r>
            <a:r>
              <a:rPr lang="ro-RO" sz="1200" kern="1200" dirty="0" err="1" smtClean="0">
                <a:solidFill>
                  <a:schemeClr val="tx1"/>
                </a:solidFill>
                <a:effectLst/>
                <a:latin typeface="+mn-lt"/>
                <a:ea typeface="+mn-ea"/>
                <a:cs typeface="+mn-cs"/>
              </a:rPr>
              <a:t>routerului</a:t>
            </a:r>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4 Acționează ca un întrerupător pentru rețeaua internă - și „ruta” sa înspre exterior - așadar cu și fără fir (wireless)</a:t>
            </a:r>
          </a:p>
          <a:p>
            <a:r>
              <a:rPr lang="ro-RO" sz="1200" kern="1200" dirty="0" smtClean="0">
                <a:solidFill>
                  <a:schemeClr val="tx1"/>
                </a:solidFill>
                <a:effectLst/>
                <a:latin typeface="+mn-lt"/>
                <a:ea typeface="+mn-ea"/>
                <a:cs typeface="+mn-cs"/>
              </a:rPr>
              <a:t>5 </a:t>
            </a:r>
            <a:r>
              <a:rPr lang="ro-RO" sz="1200" kern="1200" dirty="0" err="1" smtClean="0">
                <a:solidFill>
                  <a:schemeClr val="tx1"/>
                </a:solidFill>
                <a:effectLst/>
                <a:latin typeface="+mn-lt"/>
                <a:ea typeface="+mn-ea"/>
                <a:cs typeface="+mn-cs"/>
              </a:rPr>
              <a:t>Routerul</a:t>
            </a:r>
            <a:r>
              <a:rPr lang="ro-RO" sz="1200" kern="1200" dirty="0" smtClean="0">
                <a:solidFill>
                  <a:schemeClr val="tx1"/>
                </a:solidFill>
                <a:effectLst/>
                <a:latin typeface="+mn-lt"/>
                <a:ea typeface="+mn-ea"/>
                <a:cs typeface="+mn-cs"/>
              </a:rPr>
              <a:t> este pornit - comunică cu FSI - solicită o adresă IP</a:t>
            </a:r>
          </a:p>
          <a:p>
            <a:r>
              <a:rPr lang="ro-RO" sz="1200" kern="1200" dirty="0" smtClean="0">
                <a:solidFill>
                  <a:schemeClr val="tx1"/>
                </a:solidFill>
                <a:effectLst/>
                <a:latin typeface="+mn-lt"/>
                <a:ea typeface="+mn-ea"/>
                <a:cs typeface="+mn-cs"/>
              </a:rPr>
              <a:t>6 Înseamnă că este conectat acum, prin FSI, la internet</a:t>
            </a:r>
          </a:p>
          <a:p>
            <a:r>
              <a:rPr lang="ro-RO" sz="1200" kern="1200" dirty="0" smtClean="0">
                <a:solidFill>
                  <a:schemeClr val="tx1"/>
                </a:solidFill>
                <a:effectLst/>
                <a:latin typeface="+mn-lt"/>
                <a:ea typeface="+mn-ea"/>
                <a:cs typeface="+mn-cs"/>
              </a:rPr>
              <a:t>7 Deține adresă IP - pentru router</a:t>
            </a:r>
          </a:p>
          <a:p>
            <a:r>
              <a:rPr lang="ro-RO" sz="1200" kern="1200" dirty="0" smtClean="0">
                <a:solidFill>
                  <a:schemeClr val="tx1"/>
                </a:solidFill>
                <a:effectLst/>
                <a:latin typeface="+mn-lt"/>
                <a:ea typeface="+mn-ea"/>
                <a:cs typeface="+mn-cs"/>
              </a:rPr>
              <a:t>8 9 10 11 - Dispozitivele sunt adăugate la rețeaua internă - controlate de funcționalitatea de „întrerupător” a </a:t>
            </a:r>
            <a:r>
              <a:rPr lang="ro-RO" sz="1200" kern="1200" dirty="0" err="1" smtClean="0">
                <a:solidFill>
                  <a:schemeClr val="tx1"/>
                </a:solidFill>
                <a:effectLst/>
                <a:latin typeface="+mn-lt"/>
                <a:ea typeface="+mn-ea"/>
                <a:cs typeface="+mn-cs"/>
              </a:rPr>
              <a:t>routerului</a:t>
            </a:r>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12 </a:t>
            </a:r>
            <a:r>
              <a:rPr lang="ro-RO" sz="1200" kern="1200" dirty="0" err="1" smtClean="0">
                <a:solidFill>
                  <a:schemeClr val="tx1"/>
                </a:solidFill>
                <a:effectLst/>
                <a:latin typeface="+mn-lt"/>
                <a:ea typeface="+mn-ea"/>
                <a:cs typeface="+mn-cs"/>
              </a:rPr>
              <a:t>Routerul</a:t>
            </a:r>
            <a:r>
              <a:rPr lang="ro-RO" sz="1200" kern="1200" dirty="0" smtClean="0">
                <a:solidFill>
                  <a:schemeClr val="tx1"/>
                </a:solidFill>
                <a:effectLst/>
                <a:latin typeface="+mn-lt"/>
                <a:ea typeface="+mn-ea"/>
                <a:cs typeface="+mn-cs"/>
              </a:rPr>
              <a:t> are o adresă IP internă - Gateway implicit (calea de ieșire)</a:t>
            </a:r>
          </a:p>
          <a:p>
            <a:r>
              <a:rPr lang="ro-RO" sz="1200" kern="1200" dirty="0" smtClean="0">
                <a:solidFill>
                  <a:schemeClr val="tx1"/>
                </a:solidFill>
                <a:effectLst/>
                <a:latin typeface="+mn-lt"/>
                <a:ea typeface="+mn-ea"/>
                <a:cs typeface="+mn-cs"/>
              </a:rPr>
              <a:t>13 14 15 16 17 - dispozitivele au propriile adrese IP interne / private - alocate de </a:t>
            </a:r>
            <a:r>
              <a:rPr lang="ro-RO" sz="1200" kern="1200" dirty="0" err="1" smtClean="0">
                <a:solidFill>
                  <a:schemeClr val="tx1"/>
                </a:solidFill>
                <a:effectLst/>
                <a:latin typeface="+mn-lt"/>
                <a:ea typeface="+mn-ea"/>
                <a:cs typeface="+mn-cs"/>
              </a:rPr>
              <a:t>DHCP</a:t>
            </a:r>
            <a:r>
              <a:rPr lang="ro-RO" sz="1200" kern="1200" dirty="0" smtClean="0">
                <a:solidFill>
                  <a:schemeClr val="tx1"/>
                </a:solidFill>
                <a:effectLst/>
                <a:latin typeface="+mn-lt"/>
                <a:ea typeface="+mn-ea"/>
                <a:cs typeface="+mn-cs"/>
              </a:rPr>
              <a:t> - Protocolul de configurare dinamică a gazdei</a:t>
            </a:r>
          </a:p>
          <a:p>
            <a:r>
              <a:rPr lang="ro-RO" sz="1200" kern="1200" dirty="0" smtClean="0">
                <a:solidFill>
                  <a:schemeClr val="tx1"/>
                </a:solidFill>
                <a:effectLst/>
                <a:latin typeface="+mn-lt"/>
                <a:ea typeface="+mn-ea"/>
                <a:cs typeface="+mn-cs"/>
              </a:rPr>
              <a:t>Dispozitivele pot funcționa în rețea - și nu trebuie să o părăsească niciodată - dar dacă doresc să iasă pe internet, trebuie să treacă prin gateway-ul implicit - unde adresa lor IP este schimbată în adresa IP publică utilizând NAT - Traducerea adresei de rețea</a:t>
            </a:r>
            <a:endParaRPr lang="en-GB" sz="1200" kern="1200" dirty="0">
              <a:solidFill>
                <a:schemeClr val="tx1"/>
              </a:solidFill>
              <a:latin typeface="+mn-lt"/>
              <a:ea typeface="MS PGothic" pitchFamily="34" charset="-128"/>
              <a:cs typeface="ＭＳ Ｐゴシック" charset="0"/>
            </a:endParaRP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34</a:t>
            </a:fld>
            <a:endParaRPr lang="en-US" altLang="en-US"/>
          </a:p>
        </p:txBody>
      </p:sp>
    </p:spTree>
    <p:extLst>
      <p:ext uri="{BB962C8B-B14F-4D97-AF65-F5344CB8AC3E}">
        <p14:creationId xmlns:p14="http://schemas.microsoft.com/office/powerpoint/2010/main" val="4179755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ro-RO" sz="1200" i="1" kern="1200" dirty="0" err="1" smtClean="0">
                <a:solidFill>
                  <a:schemeClr val="tx1"/>
                </a:solidFill>
                <a:effectLst/>
                <a:latin typeface="+mn-lt"/>
                <a:ea typeface="+mn-ea"/>
                <a:cs typeface="+mn-cs"/>
              </a:rPr>
              <a:t>Dynamic</a:t>
            </a:r>
            <a:r>
              <a:rPr lang="ro-RO" sz="1200" i="1" kern="1200" dirty="0" smtClean="0">
                <a:solidFill>
                  <a:schemeClr val="tx1"/>
                </a:solidFill>
                <a:effectLst/>
                <a:latin typeface="+mn-lt"/>
                <a:ea typeface="+mn-ea"/>
                <a:cs typeface="+mn-cs"/>
              </a:rPr>
              <a:t> IP </a:t>
            </a:r>
            <a:r>
              <a:rPr lang="ro-RO" sz="1200" i="1" kern="1200" dirty="0" err="1" smtClean="0">
                <a:solidFill>
                  <a:schemeClr val="tx1"/>
                </a:solidFill>
                <a:effectLst/>
                <a:latin typeface="+mn-lt"/>
                <a:ea typeface="+mn-ea"/>
                <a:cs typeface="+mn-cs"/>
              </a:rPr>
              <a:t>addresses</a:t>
            </a:r>
            <a:r>
              <a:rPr lang="ro-RO" sz="1200" i="1" kern="1200" dirty="0" smtClean="0">
                <a:solidFill>
                  <a:schemeClr val="tx1"/>
                </a:solidFill>
                <a:effectLst/>
                <a:latin typeface="+mn-lt"/>
                <a:ea typeface="+mn-ea"/>
                <a:cs typeface="+mn-cs"/>
              </a:rPr>
              <a:t> </a:t>
            </a:r>
            <a:r>
              <a:rPr lang="ro-RO" sz="1200" i="1" kern="1200" dirty="0" err="1" smtClean="0">
                <a:solidFill>
                  <a:schemeClr val="tx1"/>
                </a:solidFill>
                <a:effectLst/>
                <a:latin typeface="+mn-lt"/>
                <a:ea typeface="+mn-ea"/>
                <a:cs typeface="+mn-cs"/>
              </a:rPr>
              <a:t>periodically</a:t>
            </a:r>
            <a:r>
              <a:rPr lang="ro-RO" sz="1200" i="1" kern="1200" dirty="0" smtClean="0">
                <a:solidFill>
                  <a:schemeClr val="tx1"/>
                </a:solidFill>
                <a:effectLst/>
                <a:latin typeface="+mn-lt"/>
                <a:ea typeface="+mn-ea"/>
                <a:cs typeface="+mn-cs"/>
              </a:rPr>
              <a:t> </a:t>
            </a:r>
            <a:r>
              <a:rPr lang="ro-RO" sz="1200" i="1" kern="1200" dirty="0" err="1" smtClean="0">
                <a:solidFill>
                  <a:schemeClr val="tx1"/>
                </a:solidFill>
                <a:effectLst/>
                <a:latin typeface="+mn-lt"/>
                <a:ea typeface="+mn-ea"/>
                <a:cs typeface="+mn-cs"/>
              </a:rPr>
              <a:t>change</a:t>
            </a:r>
            <a:r>
              <a:rPr lang="ro-RO" sz="1200" i="1" kern="1200" dirty="0" smtClean="0">
                <a:solidFill>
                  <a:schemeClr val="tx1"/>
                </a:solidFill>
                <a:effectLst/>
                <a:latin typeface="+mn-lt"/>
                <a:ea typeface="+mn-ea"/>
                <a:cs typeface="+mn-cs"/>
              </a:rPr>
              <a:t> = Adresele IP dinamice se schimbă periodic</a:t>
            </a:r>
          </a:p>
          <a:p>
            <a:pPr marL="171450" indent="-171450">
              <a:buFontTx/>
              <a:buChar char="-"/>
            </a:pPr>
            <a:r>
              <a:rPr lang="ro-RO" sz="1200" i="1" kern="1200" dirty="0" err="1" smtClean="0">
                <a:solidFill>
                  <a:schemeClr val="tx1"/>
                </a:solidFill>
                <a:effectLst/>
                <a:latin typeface="+mn-lt"/>
                <a:ea typeface="+mn-ea"/>
                <a:cs typeface="+mn-cs"/>
              </a:rPr>
              <a:t>Typically</a:t>
            </a:r>
            <a:r>
              <a:rPr lang="ro-RO" sz="1200" i="1" kern="1200" dirty="0" smtClean="0">
                <a:solidFill>
                  <a:schemeClr val="tx1"/>
                </a:solidFill>
                <a:effectLst/>
                <a:latin typeface="+mn-lt"/>
                <a:ea typeface="+mn-ea"/>
                <a:cs typeface="+mn-cs"/>
              </a:rPr>
              <a:t> </a:t>
            </a:r>
            <a:r>
              <a:rPr lang="ro-RO" sz="1200" i="1" kern="1200" dirty="0" err="1" smtClean="0">
                <a:solidFill>
                  <a:schemeClr val="tx1"/>
                </a:solidFill>
                <a:effectLst/>
                <a:latin typeface="+mn-lt"/>
                <a:ea typeface="+mn-ea"/>
                <a:cs typeface="+mn-cs"/>
              </a:rPr>
              <a:t>assigned</a:t>
            </a:r>
            <a:r>
              <a:rPr lang="ro-RO" sz="1200" i="1" kern="1200" dirty="0" smtClean="0">
                <a:solidFill>
                  <a:schemeClr val="tx1"/>
                </a:solidFill>
                <a:effectLst/>
                <a:latin typeface="+mn-lt"/>
                <a:ea typeface="+mn-ea"/>
                <a:cs typeface="+mn-cs"/>
              </a:rPr>
              <a:t> </a:t>
            </a:r>
            <a:r>
              <a:rPr lang="ro-RO" sz="1200" i="1" kern="1200" dirty="0" err="1" smtClean="0">
                <a:solidFill>
                  <a:schemeClr val="tx1"/>
                </a:solidFill>
                <a:effectLst/>
                <a:latin typeface="+mn-lt"/>
                <a:ea typeface="+mn-ea"/>
                <a:cs typeface="+mn-cs"/>
              </a:rPr>
              <a:t>to</a:t>
            </a:r>
            <a:r>
              <a:rPr lang="ro-RO" sz="1200" i="1" kern="1200" dirty="0" smtClean="0">
                <a:solidFill>
                  <a:schemeClr val="tx1"/>
                </a:solidFill>
                <a:effectLst/>
                <a:latin typeface="+mn-lt"/>
                <a:ea typeface="+mn-ea"/>
                <a:cs typeface="+mn-cs"/>
              </a:rPr>
              <a:t> </a:t>
            </a:r>
            <a:r>
              <a:rPr lang="ro-RO" sz="1200" i="1" kern="1200" dirty="0" err="1" smtClean="0">
                <a:solidFill>
                  <a:schemeClr val="tx1"/>
                </a:solidFill>
                <a:effectLst/>
                <a:latin typeface="+mn-lt"/>
                <a:ea typeface="+mn-ea"/>
                <a:cs typeface="+mn-cs"/>
              </a:rPr>
              <a:t>ISP</a:t>
            </a:r>
            <a:r>
              <a:rPr lang="ro-RO" sz="1200" i="1" kern="1200" dirty="0" smtClean="0">
                <a:solidFill>
                  <a:schemeClr val="tx1"/>
                </a:solidFill>
                <a:effectLst/>
                <a:latin typeface="+mn-lt"/>
                <a:ea typeface="+mn-ea"/>
                <a:cs typeface="+mn-cs"/>
              </a:rPr>
              <a:t> </a:t>
            </a:r>
            <a:r>
              <a:rPr lang="ro-RO" sz="1200" i="1" kern="1200" dirty="0" err="1" smtClean="0">
                <a:solidFill>
                  <a:schemeClr val="tx1"/>
                </a:solidFill>
                <a:effectLst/>
                <a:latin typeface="+mn-lt"/>
                <a:ea typeface="+mn-ea"/>
                <a:cs typeface="+mn-cs"/>
              </a:rPr>
              <a:t>customers</a:t>
            </a:r>
            <a:r>
              <a:rPr lang="ro-RO" sz="1200" i="1" kern="1200" dirty="0" smtClean="0">
                <a:solidFill>
                  <a:schemeClr val="tx1"/>
                </a:solidFill>
                <a:effectLst/>
                <a:latin typeface="+mn-lt"/>
                <a:ea typeface="+mn-ea"/>
                <a:cs typeface="+mn-cs"/>
              </a:rPr>
              <a:t> =De</a:t>
            </a:r>
            <a:r>
              <a:rPr lang="ro-RO" sz="1200" i="1" kern="1200" baseline="0" dirty="0" smtClean="0">
                <a:solidFill>
                  <a:schemeClr val="tx1"/>
                </a:solidFill>
                <a:effectLst/>
                <a:latin typeface="+mn-lt"/>
                <a:ea typeface="+mn-ea"/>
                <a:cs typeface="+mn-cs"/>
              </a:rPr>
              <a:t> obicei, alocate clienților FSI</a:t>
            </a:r>
            <a:endParaRPr lang="ro-RO" sz="1200" i="1" kern="1200" dirty="0" smtClean="0">
              <a:solidFill>
                <a:schemeClr val="tx1"/>
              </a:solidFill>
              <a:effectLst/>
              <a:latin typeface="+mn-lt"/>
              <a:ea typeface="+mn-ea"/>
              <a:cs typeface="+mn-cs"/>
            </a:endParaRPr>
          </a:p>
          <a:p>
            <a:pPr marL="171450" indent="-171450">
              <a:buFontTx/>
              <a:buChar char="-"/>
            </a:pPr>
            <a:r>
              <a:rPr lang="ro-RO" sz="1200" i="1" kern="1200" dirty="0" smtClean="0">
                <a:solidFill>
                  <a:schemeClr val="tx1"/>
                </a:solidFill>
                <a:effectLst/>
                <a:latin typeface="+mn-lt"/>
                <a:ea typeface="+mn-ea"/>
                <a:cs typeface="+mn-cs"/>
              </a:rPr>
              <a:t>Local </a:t>
            </a:r>
            <a:r>
              <a:rPr lang="ro-RO" sz="1200" i="1" kern="1200" dirty="0" err="1" smtClean="0">
                <a:solidFill>
                  <a:schemeClr val="tx1"/>
                </a:solidFill>
                <a:effectLst/>
                <a:latin typeface="+mn-lt"/>
                <a:ea typeface="+mn-ea"/>
                <a:cs typeface="+mn-cs"/>
              </a:rPr>
              <a:t>Network</a:t>
            </a:r>
            <a:r>
              <a:rPr lang="ro-RO" sz="1200" i="1" kern="1200" dirty="0" smtClean="0">
                <a:solidFill>
                  <a:schemeClr val="tx1"/>
                </a:solidFill>
                <a:effectLst/>
                <a:latin typeface="+mn-lt"/>
                <a:ea typeface="+mn-ea"/>
                <a:cs typeface="+mn-cs"/>
              </a:rPr>
              <a:t> = Rețea locală</a:t>
            </a:r>
          </a:p>
          <a:p>
            <a:pPr marL="171450" indent="-171450">
              <a:buFontTx/>
              <a:buChar char="-"/>
            </a:pPr>
            <a:r>
              <a:rPr lang="ro-RO" sz="1200" i="1" kern="1200" dirty="0" smtClean="0">
                <a:solidFill>
                  <a:schemeClr val="tx1"/>
                </a:solidFill>
                <a:effectLst/>
                <a:latin typeface="+mn-lt"/>
                <a:ea typeface="+mn-ea"/>
                <a:cs typeface="+mn-cs"/>
              </a:rPr>
              <a:t>Static IP </a:t>
            </a:r>
            <a:r>
              <a:rPr lang="ro-RO" sz="1200" i="1" kern="1200" dirty="0" err="1" smtClean="0">
                <a:solidFill>
                  <a:schemeClr val="tx1"/>
                </a:solidFill>
                <a:effectLst/>
                <a:latin typeface="+mn-lt"/>
                <a:ea typeface="+mn-ea"/>
                <a:cs typeface="+mn-cs"/>
              </a:rPr>
              <a:t>addresses</a:t>
            </a:r>
            <a:r>
              <a:rPr lang="ro-RO" sz="1200" i="1" kern="1200" dirty="0" smtClean="0">
                <a:solidFill>
                  <a:schemeClr val="tx1"/>
                </a:solidFill>
                <a:effectLst/>
                <a:latin typeface="+mn-lt"/>
                <a:ea typeface="+mn-ea"/>
                <a:cs typeface="+mn-cs"/>
              </a:rPr>
              <a:t> </a:t>
            </a:r>
            <a:r>
              <a:rPr lang="ro-RO" sz="1200" i="1" kern="1200" dirty="0" err="1" smtClean="0">
                <a:solidFill>
                  <a:schemeClr val="tx1"/>
                </a:solidFill>
                <a:effectLst/>
                <a:latin typeface="+mn-lt"/>
                <a:ea typeface="+mn-ea"/>
                <a:cs typeface="+mn-cs"/>
              </a:rPr>
              <a:t>never</a:t>
            </a:r>
            <a:r>
              <a:rPr lang="ro-RO" sz="1200" i="1" kern="1200" dirty="0" smtClean="0">
                <a:solidFill>
                  <a:schemeClr val="tx1"/>
                </a:solidFill>
                <a:effectLst/>
                <a:latin typeface="+mn-lt"/>
                <a:ea typeface="+mn-ea"/>
                <a:cs typeface="+mn-cs"/>
              </a:rPr>
              <a:t> </a:t>
            </a:r>
            <a:r>
              <a:rPr lang="ro-RO" sz="1200" i="1" kern="1200" dirty="0" err="1" smtClean="0">
                <a:solidFill>
                  <a:schemeClr val="tx1"/>
                </a:solidFill>
                <a:effectLst/>
                <a:latin typeface="+mn-lt"/>
                <a:ea typeface="+mn-ea"/>
                <a:cs typeface="+mn-cs"/>
              </a:rPr>
              <a:t>change</a:t>
            </a:r>
            <a:r>
              <a:rPr lang="ro-RO" sz="1200" i="1" kern="1200" dirty="0" smtClean="0">
                <a:solidFill>
                  <a:schemeClr val="tx1"/>
                </a:solidFill>
                <a:effectLst/>
                <a:latin typeface="+mn-lt"/>
                <a:ea typeface="+mn-ea"/>
                <a:cs typeface="+mn-cs"/>
              </a:rPr>
              <a:t> = Adresele IP statice nu se schimbă niciodată</a:t>
            </a:r>
            <a:endParaRPr lang="ro-RO" sz="1200" kern="1200" dirty="0" smtClean="0">
              <a:solidFill>
                <a:schemeClr val="tx1"/>
              </a:solidFill>
              <a:effectLst/>
              <a:latin typeface="+mn-lt"/>
              <a:ea typeface="+mn-ea"/>
              <a:cs typeface="+mn-cs"/>
            </a:endParaRP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Formatorul trebuie să se asigure că acest lucru este clar - o adresă IP statică este una care rămâne constantă. Un site web trebuie să fie în aceeași locație pe internet de fiecare dată, astfel că un server web ar trebuie să aibă, în mod ideal, o adresă IP statică sau fixă.</a:t>
            </a:r>
          </a:p>
          <a:p>
            <a:r>
              <a:rPr lang="ro-RO" sz="1200" kern="1200" dirty="0" smtClean="0">
                <a:solidFill>
                  <a:schemeClr val="tx1"/>
                </a:solidFill>
                <a:effectLst/>
                <a:latin typeface="+mn-lt"/>
                <a:ea typeface="+mn-ea"/>
                <a:cs typeface="+mn-cs"/>
              </a:rPr>
              <a:t>Majoritatea FSI vor aloca o adresă IP dintr-un grup de adrese - deci este posibil să o obțineți pe aceeași data viitoare când vă conectați, dar, cel mai probabil, veți primi una diferită atunci când vă decuplați </a:t>
            </a:r>
            <a:r>
              <a:rPr lang="ro-RO" sz="1200" kern="1200" dirty="0" err="1" smtClean="0">
                <a:solidFill>
                  <a:schemeClr val="tx1"/>
                </a:solidFill>
                <a:effectLst/>
                <a:latin typeface="+mn-lt"/>
                <a:ea typeface="+mn-ea"/>
                <a:cs typeface="+mn-cs"/>
              </a:rPr>
              <a:t>routerul</a:t>
            </a:r>
            <a:r>
              <a:rPr lang="ro-RO" sz="1200" kern="1200" dirty="0" smtClean="0">
                <a:solidFill>
                  <a:schemeClr val="tx1"/>
                </a:solidFill>
                <a:effectLst/>
                <a:latin typeface="+mn-lt"/>
                <a:ea typeface="+mn-ea"/>
                <a:cs typeface="+mn-cs"/>
              </a:rPr>
              <a:t>.</a:t>
            </a:r>
          </a:p>
          <a:p>
            <a:endParaRPr lang="ro-RO"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35</a:t>
            </a:fld>
            <a:endParaRPr lang="en-US" altLang="en-US"/>
          </a:p>
        </p:txBody>
      </p:sp>
    </p:spTree>
    <p:extLst>
      <p:ext uri="{BB962C8B-B14F-4D97-AF65-F5344CB8AC3E}">
        <p14:creationId xmlns:p14="http://schemas.microsoft.com/office/powerpoint/2010/main" val="1326258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i="1" kern="1200" dirty="0" err="1" smtClean="0">
                <a:solidFill>
                  <a:srgbClr val="00B050"/>
                </a:solidFill>
                <a:effectLst/>
                <a:latin typeface="+mn-lt"/>
                <a:ea typeface="+mn-ea"/>
                <a:cs typeface="+mn-cs"/>
              </a:rPr>
              <a:t>Network</a:t>
            </a:r>
            <a:r>
              <a:rPr lang="ro-RO" sz="1200" i="1" kern="1200" baseline="0" dirty="0" smtClean="0">
                <a:solidFill>
                  <a:srgbClr val="00B050"/>
                </a:solidFill>
                <a:effectLst/>
                <a:latin typeface="+mn-lt"/>
                <a:ea typeface="+mn-ea"/>
                <a:cs typeface="+mn-cs"/>
              </a:rPr>
              <a:t> </a:t>
            </a:r>
            <a:r>
              <a:rPr lang="ro-RO" sz="1200" i="1" kern="1200" baseline="0" dirty="0" err="1" smtClean="0">
                <a:solidFill>
                  <a:srgbClr val="00B050"/>
                </a:solidFill>
                <a:effectLst/>
                <a:latin typeface="+mn-lt"/>
                <a:ea typeface="+mn-ea"/>
                <a:cs typeface="+mn-cs"/>
              </a:rPr>
              <a:t>Whois</a:t>
            </a:r>
            <a:r>
              <a:rPr lang="ro-RO" sz="1200" i="1" kern="1200" baseline="0" dirty="0" smtClean="0">
                <a:solidFill>
                  <a:srgbClr val="00B050"/>
                </a:solidFill>
                <a:effectLst/>
                <a:latin typeface="+mn-lt"/>
                <a:ea typeface="+mn-ea"/>
                <a:cs typeface="+mn-cs"/>
              </a:rPr>
              <a:t> Record = Registru </a:t>
            </a:r>
            <a:r>
              <a:rPr lang="ro-RO" sz="1200" i="1" kern="1200" baseline="0" dirty="0" err="1" smtClean="0">
                <a:solidFill>
                  <a:srgbClr val="00B050"/>
                </a:solidFill>
                <a:effectLst/>
                <a:latin typeface="+mn-lt"/>
                <a:ea typeface="+mn-ea"/>
                <a:cs typeface="+mn-cs"/>
              </a:rPr>
              <a:t>Whois</a:t>
            </a:r>
            <a:r>
              <a:rPr lang="ro-RO" sz="1200" i="1" kern="1200" baseline="0" dirty="0" smtClean="0">
                <a:solidFill>
                  <a:srgbClr val="00B050"/>
                </a:solidFill>
                <a:effectLst/>
                <a:latin typeface="+mn-lt"/>
                <a:ea typeface="+mn-ea"/>
                <a:cs typeface="+mn-cs"/>
              </a:rPr>
              <a:t> de rețea</a:t>
            </a:r>
          </a:p>
          <a:p>
            <a:pPr marL="0" marR="0" indent="0" algn="l" defTabSz="914400" rtl="0" eaLnBrk="1" fontAlgn="auto" latinLnBrk="0" hangingPunct="1">
              <a:lnSpc>
                <a:spcPct val="100000"/>
              </a:lnSpc>
              <a:spcBef>
                <a:spcPts val="0"/>
              </a:spcBef>
              <a:spcAft>
                <a:spcPts val="0"/>
              </a:spcAft>
              <a:buClrTx/>
              <a:buSzTx/>
              <a:buFontTx/>
              <a:buNone/>
              <a:tabLst/>
              <a:defRPr/>
            </a:pPr>
            <a:r>
              <a:rPr lang="ro-RO" sz="1200" b="1" i="1" kern="1200" baseline="0" dirty="0" smtClean="0">
                <a:solidFill>
                  <a:srgbClr val="00B050"/>
                </a:solidFill>
                <a:effectLst/>
                <a:latin typeface="+mn-lt"/>
                <a:ea typeface="+mn-ea"/>
                <a:cs typeface="+mn-cs"/>
              </a:rPr>
              <a:t>Whois.ripe.net</a:t>
            </a:r>
            <a:r>
              <a:rPr lang="ro-RO" sz="1200" i="1" kern="1200" baseline="0" dirty="0" smtClean="0">
                <a:solidFill>
                  <a:srgbClr val="00B050"/>
                </a:solidFill>
                <a:effectLst/>
                <a:latin typeface="+mn-lt"/>
                <a:ea typeface="+mn-ea"/>
                <a:cs typeface="+mn-cs"/>
              </a:rPr>
              <a:t> interogat cu „</a:t>
            </a:r>
            <a:r>
              <a:rPr lang="ro-RO" sz="1200" b="1" i="1" kern="1200" baseline="0" dirty="0" smtClean="0">
                <a:solidFill>
                  <a:srgbClr val="00B050"/>
                </a:solidFill>
                <a:effectLst/>
                <a:latin typeface="+mn-lt"/>
                <a:ea typeface="+mn-ea"/>
                <a:cs typeface="+mn-cs"/>
              </a:rPr>
              <a:t>-B 45.14.250.74</a:t>
            </a:r>
            <a:r>
              <a:rPr lang="ro-RO" sz="1200" i="1" kern="1200" baseline="0" dirty="0" smtClean="0">
                <a:solidFill>
                  <a:srgbClr val="00B050"/>
                </a:solidFill>
                <a:effectLst/>
                <a:latin typeface="+mn-lt"/>
                <a:ea typeface="+mn-ea"/>
                <a:cs typeface="+mn-cs"/>
              </a:rPr>
              <a:t>”… </a:t>
            </a:r>
            <a:endParaRPr lang="ro-RO" sz="1200" kern="1200" dirty="0" smtClean="0">
              <a:solidFill>
                <a:schemeClr val="tx1"/>
              </a:solidFill>
              <a:effectLst/>
              <a:latin typeface="+mn-lt"/>
              <a:ea typeface="+mn-ea"/>
              <a:cs typeface="+mn-cs"/>
            </a:endParaRP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Exemplul prezentat este pentru adresa IP pe care am obținut-o ca o căutare </a:t>
            </a:r>
            <a:r>
              <a:rPr lang="ro-RO" sz="1200" kern="1200" dirty="0" err="1" smtClean="0">
                <a:solidFill>
                  <a:schemeClr val="tx1"/>
                </a:solidFill>
                <a:effectLst/>
                <a:latin typeface="+mn-lt"/>
                <a:ea typeface="+mn-ea"/>
                <a:cs typeface="+mn-cs"/>
              </a:rPr>
              <a:t>Whatsmyip</a:t>
            </a:r>
            <a:r>
              <a:rPr lang="ro-RO" sz="1200" kern="1200" dirty="0" smtClean="0">
                <a:solidFill>
                  <a:schemeClr val="tx1"/>
                </a:solidFill>
                <a:effectLst/>
                <a:latin typeface="+mn-lt"/>
                <a:ea typeface="+mn-ea"/>
                <a:cs typeface="+mn-cs"/>
              </a:rPr>
              <a:t> în urmă cu 3 diapozitive - cea utilizată de autorul pachetului de diapozitive.</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Modele - Explicați atunci când setați cadrul - acesta este un răspuns </a:t>
            </a:r>
            <a:r>
              <a:rPr lang="ro-RO" sz="1200" kern="1200" dirty="0" err="1" smtClean="0">
                <a:solidFill>
                  <a:schemeClr val="tx1"/>
                </a:solidFill>
                <a:effectLst/>
                <a:latin typeface="+mn-lt"/>
                <a:ea typeface="+mn-ea"/>
                <a:cs typeface="+mn-cs"/>
              </a:rPr>
              <a:t>CentralOps</a:t>
            </a:r>
            <a:r>
              <a:rPr lang="ro-RO" sz="1200" kern="1200" dirty="0" smtClean="0">
                <a:solidFill>
                  <a:schemeClr val="tx1"/>
                </a:solidFill>
                <a:effectLst/>
                <a:latin typeface="+mn-lt"/>
                <a:ea typeface="+mn-ea"/>
                <a:cs typeface="+mn-cs"/>
              </a:rPr>
              <a:t> - dar multe alte resurse disponibile</a:t>
            </a:r>
          </a:p>
          <a:p>
            <a:r>
              <a:rPr lang="ro-RO" sz="1200" kern="1200" dirty="0" smtClean="0">
                <a:solidFill>
                  <a:schemeClr val="tx1"/>
                </a:solidFill>
                <a:effectLst/>
                <a:latin typeface="+mn-lt"/>
                <a:ea typeface="+mn-ea"/>
                <a:cs typeface="+mn-cs"/>
              </a:rPr>
              <a:t>Formatorul trebuie să evidențieze (modele) –</a:t>
            </a:r>
          </a:p>
          <a:p>
            <a:r>
              <a:rPr lang="ro-RO" sz="1200" kern="1200" dirty="0" smtClean="0">
                <a:solidFill>
                  <a:schemeClr val="tx1"/>
                </a:solidFill>
                <a:effectLst/>
                <a:latin typeface="+mn-lt"/>
                <a:ea typeface="+mn-ea"/>
                <a:cs typeface="+mn-cs"/>
              </a:rPr>
              <a:t>1 Adresa IP căutată</a:t>
            </a:r>
          </a:p>
          <a:p>
            <a:r>
              <a:rPr lang="ro-RO" sz="1200" kern="1200" dirty="0" smtClean="0">
                <a:solidFill>
                  <a:schemeClr val="tx1"/>
                </a:solidFill>
                <a:effectLst/>
                <a:latin typeface="+mn-lt"/>
                <a:ea typeface="+mn-ea"/>
                <a:cs typeface="+mn-cs"/>
              </a:rPr>
              <a:t>2 Intervalul în care se află adresa IP - care este deținută integral de compania în cauză - numele spațiului intervalului de adrese IP al companiei și cine l-a emis companiei – </a:t>
            </a:r>
            <a:r>
              <a:rPr lang="ro-RO" sz="1200" kern="1200" dirty="0" err="1" smtClean="0">
                <a:solidFill>
                  <a:schemeClr val="tx1"/>
                </a:solidFill>
                <a:effectLst/>
                <a:latin typeface="+mn-lt"/>
                <a:ea typeface="+mn-ea"/>
                <a:cs typeface="+mn-cs"/>
              </a:rPr>
              <a:t>RIPE</a:t>
            </a:r>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3 Compania care deține adresa IP - și unde se află aceasta. De asemenea, un e-mail - ȘI UN DOMENIU - NOLIMITNET.EU</a:t>
            </a:r>
          </a:p>
          <a:p>
            <a:r>
              <a:rPr lang="ro-RO" sz="1200" kern="1200" dirty="0" smtClean="0">
                <a:solidFill>
                  <a:schemeClr val="tx1"/>
                </a:solidFill>
                <a:effectLst/>
                <a:latin typeface="+mn-lt"/>
                <a:ea typeface="+mn-ea"/>
                <a:cs typeface="+mn-cs"/>
              </a:rPr>
              <a:t>4 Câteva informații personale despre solicitantul înregistrării domeniului respectiv</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S PGothic" pitchFamily="34" charset="-128"/>
              <a:cs typeface="ＭＳ Ｐゴシック" charset="0"/>
            </a:endParaRPr>
          </a:p>
          <a:p>
            <a:r>
              <a:rPr lang="ro-RO" sz="1200" kern="1200" dirty="0" smtClean="0">
                <a:solidFill>
                  <a:schemeClr val="tx1"/>
                </a:solidFill>
                <a:effectLst/>
                <a:latin typeface="+mn-lt"/>
                <a:ea typeface="+mn-ea"/>
                <a:cs typeface="+mn-cs"/>
              </a:rPr>
              <a:t>Aceste informații vor răspunde, în mod colectiv, la întrebarea de investigație adresată - iar răspunsul va trebui solicitat de la compania NO-</a:t>
            </a:r>
            <a:r>
              <a:rPr lang="ro-RO" sz="1200" kern="1200" dirty="0" err="1" smtClean="0">
                <a:solidFill>
                  <a:schemeClr val="tx1"/>
                </a:solidFill>
                <a:effectLst/>
                <a:latin typeface="+mn-lt"/>
                <a:ea typeface="+mn-ea"/>
                <a:cs typeface="+mn-cs"/>
              </a:rPr>
              <a:t>LIMIT</a:t>
            </a:r>
            <a:r>
              <a:rPr lang="ro-RO" sz="1200" kern="1200" dirty="0" smtClean="0">
                <a:solidFill>
                  <a:schemeClr val="tx1"/>
                </a:solidFill>
                <a:effectLst/>
                <a:latin typeface="+mn-lt"/>
                <a:ea typeface="+mn-ea"/>
                <a:cs typeface="+mn-cs"/>
              </a:rPr>
              <a:t> </a:t>
            </a:r>
            <a:r>
              <a:rPr lang="ro-RO" sz="1200" kern="1200" dirty="0" err="1" smtClean="0">
                <a:solidFill>
                  <a:schemeClr val="tx1"/>
                </a:solidFill>
                <a:effectLst/>
                <a:latin typeface="+mn-lt"/>
                <a:ea typeface="+mn-ea"/>
                <a:cs typeface="+mn-cs"/>
              </a:rPr>
              <a:t>NETWORK</a:t>
            </a:r>
            <a:r>
              <a:rPr lang="ro-RO" sz="1200" kern="1200" dirty="0" smtClean="0">
                <a:solidFill>
                  <a:schemeClr val="tx1"/>
                </a:solidFill>
                <a:effectLst/>
                <a:latin typeface="+mn-lt"/>
                <a:ea typeface="+mn-ea"/>
                <a:cs typeface="+mn-cs"/>
              </a:rPr>
              <a:t> utilizând orice mijloace necesare pentru a respecta cerințele jurisdicționale.</a:t>
            </a:r>
            <a:r>
              <a:rPr lang="en-GB" sz="1200" kern="1200" dirty="0" smtClean="0">
                <a:solidFill>
                  <a:schemeClr val="tx1"/>
                </a:solidFill>
                <a:latin typeface="+mn-lt"/>
                <a:ea typeface="MS PGothic" pitchFamily="34" charset="-128"/>
                <a:cs typeface="ＭＳ Ｐゴシック" charset="0"/>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36</a:t>
            </a:fld>
            <a:endParaRPr lang="en-US" altLang="en-US"/>
          </a:p>
        </p:txBody>
      </p:sp>
    </p:spTree>
    <p:extLst>
      <p:ext uri="{BB962C8B-B14F-4D97-AF65-F5344CB8AC3E}">
        <p14:creationId xmlns:p14="http://schemas.microsoft.com/office/powerpoint/2010/main" val="40702920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o-RO" sz="1200" b="1" i="1" kern="1200" dirty="0" err="1" smtClean="0">
                <a:solidFill>
                  <a:srgbClr val="00B050"/>
                </a:solidFill>
                <a:effectLst/>
                <a:latin typeface="+mn-lt"/>
                <a:ea typeface="+mn-ea"/>
                <a:cs typeface="+mn-cs"/>
              </a:rPr>
              <a:t>Domain</a:t>
            </a:r>
            <a:r>
              <a:rPr lang="ro-RO" sz="1200" b="1" i="1" kern="1200" dirty="0" smtClean="0">
                <a:solidFill>
                  <a:srgbClr val="00B050"/>
                </a:solidFill>
                <a:effectLst/>
                <a:latin typeface="+mn-lt"/>
                <a:ea typeface="+mn-ea"/>
                <a:cs typeface="+mn-cs"/>
              </a:rPr>
              <a:t> </a:t>
            </a:r>
            <a:r>
              <a:rPr lang="ro-RO" sz="1200" b="1" i="1" kern="1200" baseline="0" dirty="0" err="1" smtClean="0">
                <a:solidFill>
                  <a:srgbClr val="00B050"/>
                </a:solidFill>
                <a:effectLst/>
                <a:latin typeface="+mn-lt"/>
                <a:ea typeface="+mn-ea"/>
                <a:cs typeface="+mn-cs"/>
              </a:rPr>
              <a:t>Whois</a:t>
            </a:r>
            <a:r>
              <a:rPr lang="ro-RO" sz="1200" b="1" i="1" kern="1200" baseline="0" dirty="0" smtClean="0">
                <a:solidFill>
                  <a:srgbClr val="00B050"/>
                </a:solidFill>
                <a:effectLst/>
                <a:latin typeface="+mn-lt"/>
                <a:ea typeface="+mn-ea"/>
                <a:cs typeface="+mn-cs"/>
              </a:rPr>
              <a:t> Record = Registru </a:t>
            </a:r>
            <a:r>
              <a:rPr lang="ro-RO" sz="1200" b="1" i="1" kern="1200" baseline="0" dirty="0" err="1" smtClean="0">
                <a:solidFill>
                  <a:srgbClr val="00B050"/>
                </a:solidFill>
                <a:effectLst/>
                <a:latin typeface="+mn-lt"/>
                <a:ea typeface="+mn-ea"/>
                <a:cs typeface="+mn-cs"/>
              </a:rPr>
              <a:t>Whois</a:t>
            </a:r>
            <a:r>
              <a:rPr lang="ro-RO" sz="1200" b="1" i="1" kern="1200" baseline="0" dirty="0" smtClean="0">
                <a:solidFill>
                  <a:srgbClr val="00B050"/>
                </a:solidFill>
                <a:effectLst/>
                <a:latin typeface="+mn-lt"/>
                <a:ea typeface="+mn-ea"/>
                <a:cs typeface="+mn-cs"/>
              </a:rPr>
              <a:t> de domeniu</a:t>
            </a:r>
            <a:endParaRPr lang="ro-RO" sz="1200" b="1" i="1" kern="1200" dirty="0" smtClean="0">
              <a:solidFill>
                <a:srgbClr val="00B05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o-RO" sz="1200" b="1" i="1" kern="1200" dirty="0" err="1" smtClean="0">
                <a:solidFill>
                  <a:srgbClr val="00B050"/>
                </a:solidFill>
                <a:effectLst/>
                <a:latin typeface="+mn-lt"/>
                <a:ea typeface="+mn-ea"/>
                <a:cs typeface="+mn-cs"/>
              </a:rPr>
              <a:t>Network</a:t>
            </a:r>
            <a:r>
              <a:rPr lang="ro-RO" sz="1200" b="1" i="1" kern="1200" baseline="0" dirty="0" smtClean="0">
                <a:solidFill>
                  <a:srgbClr val="00B050"/>
                </a:solidFill>
                <a:effectLst/>
                <a:latin typeface="+mn-lt"/>
                <a:ea typeface="+mn-ea"/>
                <a:cs typeface="+mn-cs"/>
              </a:rPr>
              <a:t> </a:t>
            </a:r>
            <a:r>
              <a:rPr lang="ro-RO" sz="1200" b="1" i="1" kern="1200" baseline="0" dirty="0" err="1" smtClean="0">
                <a:solidFill>
                  <a:srgbClr val="00B050"/>
                </a:solidFill>
                <a:effectLst/>
                <a:latin typeface="+mn-lt"/>
                <a:ea typeface="+mn-ea"/>
                <a:cs typeface="+mn-cs"/>
              </a:rPr>
              <a:t>Whois</a:t>
            </a:r>
            <a:r>
              <a:rPr lang="ro-RO" sz="1200" b="1" i="1" kern="1200" baseline="0" dirty="0" smtClean="0">
                <a:solidFill>
                  <a:srgbClr val="00B050"/>
                </a:solidFill>
                <a:effectLst/>
                <a:latin typeface="+mn-lt"/>
                <a:ea typeface="+mn-ea"/>
                <a:cs typeface="+mn-cs"/>
              </a:rPr>
              <a:t> Record = Registru </a:t>
            </a:r>
            <a:r>
              <a:rPr lang="ro-RO" sz="1200" b="1" i="1" kern="1200" baseline="0" dirty="0" err="1" smtClean="0">
                <a:solidFill>
                  <a:srgbClr val="00B050"/>
                </a:solidFill>
                <a:effectLst/>
                <a:latin typeface="+mn-lt"/>
                <a:ea typeface="+mn-ea"/>
                <a:cs typeface="+mn-cs"/>
              </a:rPr>
              <a:t>Whois</a:t>
            </a:r>
            <a:r>
              <a:rPr lang="ro-RO" sz="1200" b="1" i="1" kern="1200" baseline="0" dirty="0" smtClean="0">
                <a:solidFill>
                  <a:srgbClr val="00B050"/>
                </a:solidFill>
                <a:effectLst/>
                <a:latin typeface="+mn-lt"/>
                <a:ea typeface="+mn-ea"/>
                <a:cs typeface="+mn-cs"/>
              </a:rPr>
              <a:t> de rețea</a:t>
            </a:r>
          </a:p>
          <a:p>
            <a:pPr marL="0" marR="0" indent="0" algn="l" defTabSz="914400" rtl="0" eaLnBrk="1" fontAlgn="auto" latinLnBrk="0" hangingPunct="1">
              <a:lnSpc>
                <a:spcPct val="100000"/>
              </a:lnSpc>
              <a:spcBef>
                <a:spcPts val="0"/>
              </a:spcBef>
              <a:spcAft>
                <a:spcPts val="0"/>
              </a:spcAft>
              <a:buClrTx/>
              <a:buSzTx/>
              <a:buFontTx/>
              <a:buNone/>
              <a:tabLst/>
              <a:defRPr/>
            </a:pPr>
            <a:r>
              <a:rPr lang="ro-RO" sz="1200" b="1" i="1" kern="1200" baseline="0" dirty="0" smtClean="0">
                <a:solidFill>
                  <a:srgbClr val="00B050"/>
                </a:solidFill>
                <a:effectLst/>
                <a:latin typeface="+mn-lt"/>
                <a:ea typeface="+mn-ea"/>
                <a:cs typeface="+mn-cs"/>
              </a:rPr>
              <a:t>Whois.eu </a:t>
            </a:r>
            <a:r>
              <a:rPr lang="ro-RO" sz="1200" i="1" kern="1200" baseline="0" dirty="0" smtClean="0">
                <a:solidFill>
                  <a:srgbClr val="00B050"/>
                </a:solidFill>
                <a:effectLst/>
                <a:latin typeface="+mn-lt"/>
                <a:ea typeface="+mn-ea"/>
                <a:cs typeface="+mn-cs"/>
              </a:rPr>
              <a:t>interogat cu „</a:t>
            </a:r>
            <a:r>
              <a:rPr lang="ro-RO" sz="1200" b="1" i="1" kern="1200" baseline="0" dirty="0" smtClean="0">
                <a:solidFill>
                  <a:srgbClr val="00B050"/>
                </a:solidFill>
                <a:effectLst/>
                <a:latin typeface="+mn-lt"/>
                <a:ea typeface="+mn-ea"/>
                <a:cs typeface="+mn-cs"/>
              </a:rPr>
              <a:t>nolimit.net.eu</a:t>
            </a:r>
            <a:r>
              <a:rPr lang="ro-RO" sz="1200" i="1" kern="1200" baseline="0" dirty="0" smtClean="0">
                <a:solidFill>
                  <a:srgbClr val="00B050"/>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ro-RO" sz="1200" b="1" i="1" kern="1200" baseline="0" dirty="0" smtClean="0">
                <a:solidFill>
                  <a:srgbClr val="00B050"/>
                </a:solidFill>
                <a:effectLst/>
                <a:latin typeface="+mn-lt"/>
                <a:ea typeface="+mn-ea"/>
                <a:cs typeface="+mn-cs"/>
              </a:rPr>
              <a:t>Whois.ripe.net</a:t>
            </a:r>
            <a:r>
              <a:rPr lang="ro-RO" sz="1200" i="1" kern="1200" baseline="0" dirty="0" smtClean="0">
                <a:solidFill>
                  <a:srgbClr val="00B050"/>
                </a:solidFill>
                <a:effectLst/>
                <a:latin typeface="+mn-lt"/>
                <a:ea typeface="+mn-ea"/>
                <a:cs typeface="+mn-cs"/>
              </a:rPr>
              <a:t> interogat cu „</a:t>
            </a:r>
            <a:r>
              <a:rPr lang="ro-RO" sz="1200" b="1" i="1" kern="1200" baseline="0" dirty="0" smtClean="0">
                <a:solidFill>
                  <a:srgbClr val="00B050"/>
                </a:solidFill>
                <a:effectLst/>
                <a:latin typeface="+mn-lt"/>
                <a:ea typeface="+mn-ea"/>
                <a:cs typeface="+mn-cs"/>
              </a:rPr>
              <a:t>-B 185.123.204.90</a:t>
            </a:r>
            <a:r>
              <a:rPr lang="ro-RO" sz="1200" i="1" kern="1200" baseline="0" dirty="0" smtClean="0">
                <a:solidFill>
                  <a:srgbClr val="00B050"/>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ro-RO" sz="1200" i="1" kern="1200" dirty="0" err="1" smtClean="0">
                <a:solidFill>
                  <a:schemeClr val="tx1"/>
                </a:solidFill>
                <a:effectLst/>
                <a:latin typeface="+mn-lt"/>
                <a:ea typeface="+mn-ea"/>
                <a:cs typeface="+mn-cs"/>
              </a:rPr>
              <a:t>Registrant</a:t>
            </a:r>
            <a:r>
              <a:rPr lang="ro-RO" sz="1200" i="1" kern="1200" dirty="0" smtClean="0">
                <a:solidFill>
                  <a:schemeClr val="tx1"/>
                </a:solidFill>
                <a:effectLst/>
                <a:latin typeface="+mn-lt"/>
                <a:ea typeface="+mn-ea"/>
                <a:cs typeface="+mn-cs"/>
              </a:rPr>
              <a:t> = solicitantul</a:t>
            </a:r>
            <a:r>
              <a:rPr lang="ro-RO" sz="1200" i="1" kern="1200" baseline="0" dirty="0" smtClean="0">
                <a:solidFill>
                  <a:schemeClr val="tx1"/>
                </a:solidFill>
                <a:effectLst/>
                <a:latin typeface="+mn-lt"/>
                <a:ea typeface="+mn-ea"/>
                <a:cs typeface="+mn-cs"/>
              </a:rPr>
              <a:t> înregistrării</a:t>
            </a:r>
          </a:p>
          <a:p>
            <a:pPr marL="0" marR="0" indent="0" algn="l" defTabSz="914400" rtl="0" eaLnBrk="1" fontAlgn="auto" latinLnBrk="0" hangingPunct="1">
              <a:lnSpc>
                <a:spcPct val="100000"/>
              </a:lnSpc>
              <a:spcBef>
                <a:spcPts val="0"/>
              </a:spcBef>
              <a:spcAft>
                <a:spcPts val="0"/>
              </a:spcAft>
              <a:buClrTx/>
              <a:buSzTx/>
              <a:buFontTx/>
              <a:buNone/>
              <a:tabLst/>
              <a:defRPr/>
            </a:pPr>
            <a:r>
              <a:rPr lang="ro-RO" sz="1200" i="1" kern="1200" baseline="0" dirty="0" err="1" smtClean="0">
                <a:solidFill>
                  <a:schemeClr val="tx1"/>
                </a:solidFill>
                <a:effectLst/>
                <a:latin typeface="+mn-lt"/>
                <a:ea typeface="+mn-ea"/>
                <a:cs typeface="+mn-cs"/>
              </a:rPr>
              <a:t>NOT</a:t>
            </a:r>
            <a:r>
              <a:rPr lang="ro-RO" sz="1200" i="1" kern="1200" baseline="0" dirty="0" smtClean="0">
                <a:solidFill>
                  <a:schemeClr val="tx1"/>
                </a:solidFill>
                <a:effectLst/>
                <a:latin typeface="+mn-lt"/>
                <a:ea typeface="+mn-ea"/>
                <a:cs typeface="+mn-cs"/>
              </a:rPr>
              <a:t> </a:t>
            </a:r>
            <a:r>
              <a:rPr lang="ro-RO" sz="1200" i="1" kern="1200" baseline="0" dirty="0" err="1" smtClean="0">
                <a:solidFill>
                  <a:schemeClr val="tx1"/>
                </a:solidFill>
                <a:effectLst/>
                <a:latin typeface="+mn-lt"/>
                <a:ea typeface="+mn-ea"/>
                <a:cs typeface="+mn-cs"/>
              </a:rPr>
              <a:t>DISCLOSED</a:t>
            </a:r>
            <a:r>
              <a:rPr lang="ro-RO" sz="1200" i="1" kern="1200" baseline="0" dirty="0" smtClean="0">
                <a:solidFill>
                  <a:schemeClr val="tx1"/>
                </a:solidFill>
                <a:effectLst/>
                <a:latin typeface="+mn-lt"/>
                <a:ea typeface="+mn-ea"/>
                <a:cs typeface="+mn-cs"/>
              </a:rPr>
              <a:t>! = NU SE DIVULGĂ!</a:t>
            </a:r>
            <a:endParaRPr lang="ro-RO" sz="1200" i="1" kern="1200" dirty="0" smtClean="0">
              <a:solidFill>
                <a:schemeClr val="tx1"/>
              </a:solidFill>
              <a:effectLst/>
              <a:latin typeface="+mn-lt"/>
              <a:ea typeface="+mn-ea"/>
              <a:cs typeface="+mn-cs"/>
            </a:endParaRP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Acesta este un exemplu în care avem mai degrabă un nume de domeniu și nu o adresă IP. Același tip de cercetare se poate efectua, utilizând aceleași resurse de internet. Așadar, acolo unde am avut o adresă IP în diapozitivul anterior, care ne-a condus la NO-</a:t>
            </a:r>
            <a:r>
              <a:rPr lang="ro-RO" sz="1200" kern="1200" dirty="0" err="1" smtClean="0">
                <a:solidFill>
                  <a:schemeClr val="tx1"/>
                </a:solidFill>
                <a:effectLst/>
                <a:latin typeface="+mn-lt"/>
                <a:ea typeface="+mn-ea"/>
                <a:cs typeface="+mn-cs"/>
              </a:rPr>
              <a:t>LIMIT</a:t>
            </a:r>
            <a:r>
              <a:rPr lang="ro-RO" sz="1200" kern="1200" dirty="0" smtClean="0">
                <a:solidFill>
                  <a:schemeClr val="tx1"/>
                </a:solidFill>
                <a:effectLst/>
                <a:latin typeface="+mn-lt"/>
                <a:ea typeface="+mn-ea"/>
                <a:cs typeface="+mn-cs"/>
              </a:rPr>
              <a:t>-NET, adresăm aceeași întrebare invers.</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Exemplul continuă – căutăm domeniul NOLIMITNET.EU</a:t>
            </a:r>
          </a:p>
          <a:p>
            <a:r>
              <a:rPr lang="ro-RO" sz="1200" kern="1200" dirty="0" smtClean="0">
                <a:solidFill>
                  <a:schemeClr val="tx1"/>
                </a:solidFill>
                <a:effectLst/>
                <a:latin typeface="+mn-lt"/>
                <a:ea typeface="+mn-ea"/>
                <a:cs typeface="+mn-cs"/>
              </a:rPr>
              <a:t>1 GDPR ne va frustra neoferindu-ne detalii personale</a:t>
            </a:r>
          </a:p>
          <a:p>
            <a:r>
              <a:rPr lang="ro-RO" sz="1200" kern="1200" dirty="0" smtClean="0">
                <a:solidFill>
                  <a:schemeClr val="tx1"/>
                </a:solidFill>
                <a:effectLst/>
                <a:latin typeface="+mn-lt"/>
                <a:ea typeface="+mn-ea"/>
                <a:cs typeface="+mn-cs"/>
              </a:rPr>
              <a:t>2 Dar vom obține unele detalii tehnice care pot fi urmărite</a:t>
            </a:r>
          </a:p>
          <a:p>
            <a:r>
              <a:rPr lang="ro-RO" sz="1200" kern="1200" dirty="0" smtClean="0">
                <a:solidFill>
                  <a:schemeClr val="tx1"/>
                </a:solidFill>
                <a:effectLst/>
                <a:latin typeface="+mn-lt"/>
                <a:ea typeface="+mn-ea"/>
                <a:cs typeface="+mn-cs"/>
              </a:rPr>
              <a:t>3 Împreună cu unele informații privind unde se află baza rețelei – și detaliile de contact</a:t>
            </a:r>
            <a:endParaRPr lang="ro-R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37</a:t>
            </a:fld>
            <a:endParaRPr lang="en-US" altLang="en-US"/>
          </a:p>
        </p:txBody>
      </p:sp>
    </p:spTree>
    <p:extLst>
      <p:ext uri="{BB962C8B-B14F-4D97-AF65-F5344CB8AC3E}">
        <p14:creationId xmlns:p14="http://schemas.microsoft.com/office/powerpoint/2010/main" val="2109684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smtClean="0">
                <a:solidFill>
                  <a:schemeClr val="tx1"/>
                </a:solidFill>
                <a:effectLst/>
                <a:latin typeface="+mn-lt"/>
                <a:ea typeface="+mn-ea"/>
                <a:cs typeface="+mn-cs"/>
              </a:rPr>
              <a:t>Formatorul trebuie să se asigure că nu există nicio neînțelegere - </a:t>
            </a:r>
            <a:r>
              <a:rPr lang="ro-RO" sz="1200" kern="1200" dirty="0" err="1" smtClean="0">
                <a:solidFill>
                  <a:schemeClr val="tx1"/>
                </a:solidFill>
                <a:effectLst/>
                <a:latin typeface="+mn-lt"/>
                <a:ea typeface="+mn-ea"/>
                <a:cs typeface="+mn-cs"/>
              </a:rPr>
              <a:t>geolocalizarea</a:t>
            </a:r>
            <a:r>
              <a:rPr lang="ro-RO" sz="1200" kern="1200" dirty="0" smtClean="0">
                <a:solidFill>
                  <a:schemeClr val="tx1"/>
                </a:solidFill>
                <a:effectLst/>
                <a:latin typeface="+mn-lt"/>
                <a:ea typeface="+mn-ea"/>
                <a:cs typeface="+mn-cs"/>
              </a:rPr>
              <a:t> adresei IP nu este precisă în multe cazuri și este posibil să trimită un investigator într-o zonă geografică sau o comună/oraș - dar totuși necesită confirmare prin solicitarea de informații de la FSI în cauză</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Există multe instrumente pentru a realiza acest lucru - toate diferă în ceea ce privește modul în care funcționează Acuratețea în ceea ce privește țara, este probabil de aproximativ 95-99%, în ceea ce privește regiunea/statul, probabil de 55-80% - acest lucru trebuie înțeles foarte clar </a:t>
            </a:r>
          </a:p>
          <a:p>
            <a:r>
              <a:rPr lang="ro-RO" sz="1200" kern="1200" dirty="0" smtClean="0">
                <a:solidFill>
                  <a:schemeClr val="tx1"/>
                </a:solidFill>
                <a:effectLst/>
                <a:latin typeface="+mn-lt"/>
                <a:ea typeface="+mn-ea"/>
                <a:cs typeface="+mn-cs"/>
              </a:rPr>
              <a:t>Exemplul de sus - adresa IP din Spania văzută mai devreme - toate revin în locații diferite din aceeași localitate</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Exemplul de jos - adresa IP este atribuită de compania britanică </a:t>
            </a:r>
            <a:r>
              <a:rPr lang="ro-RO" sz="1200" kern="1200" dirty="0" err="1" smtClean="0">
                <a:solidFill>
                  <a:schemeClr val="tx1"/>
                </a:solidFill>
                <a:effectLst/>
                <a:latin typeface="+mn-lt"/>
                <a:ea typeface="+mn-ea"/>
                <a:cs typeface="+mn-cs"/>
              </a:rPr>
              <a:t>BTInternet</a:t>
            </a:r>
            <a:r>
              <a:rPr lang="ro-RO" sz="1200" kern="1200" dirty="0" smtClean="0">
                <a:solidFill>
                  <a:schemeClr val="tx1"/>
                </a:solidFill>
                <a:effectLst/>
                <a:latin typeface="+mn-lt"/>
                <a:ea typeface="+mn-ea"/>
                <a:cs typeface="+mn-cs"/>
              </a:rPr>
              <a:t> - și aceasta mută adresa IP în întreaga țară, în funcție de cerere. Acest exemplu este de la adresa din Regatul Unit, din nordul Angliei, a autorului diapozitivului, care se afla în </a:t>
            </a:r>
            <a:r>
              <a:rPr lang="ro-RO" sz="1200" kern="1200" dirty="0" err="1" smtClean="0">
                <a:solidFill>
                  <a:schemeClr val="tx1"/>
                </a:solidFill>
                <a:effectLst/>
                <a:latin typeface="+mn-lt"/>
                <a:ea typeface="+mn-ea"/>
                <a:cs typeface="+mn-cs"/>
              </a:rPr>
              <a:t>Penrith</a:t>
            </a:r>
            <a:r>
              <a:rPr lang="ro-RO" sz="1200" kern="1200" dirty="0" smtClean="0">
                <a:solidFill>
                  <a:schemeClr val="tx1"/>
                </a:solidFill>
                <a:effectLst/>
                <a:latin typeface="+mn-lt"/>
                <a:ea typeface="+mn-ea"/>
                <a:cs typeface="+mn-cs"/>
              </a:rPr>
              <a:t>, </a:t>
            </a:r>
            <a:r>
              <a:rPr lang="ro-RO" sz="1200" kern="1200" dirty="0" err="1" smtClean="0">
                <a:solidFill>
                  <a:schemeClr val="tx1"/>
                </a:solidFill>
                <a:effectLst/>
                <a:latin typeface="+mn-lt"/>
                <a:ea typeface="+mn-ea"/>
                <a:cs typeface="+mn-cs"/>
              </a:rPr>
              <a:t>Cumbria</a:t>
            </a:r>
            <a:r>
              <a:rPr lang="ro-RO" sz="1200" kern="1200" dirty="0" smtClean="0">
                <a:solidFill>
                  <a:schemeClr val="tx1"/>
                </a:solidFill>
                <a:effectLst/>
                <a:latin typeface="+mn-lt"/>
                <a:ea typeface="+mn-ea"/>
                <a:cs typeface="+mn-cs"/>
              </a:rPr>
              <a:t>. Informațiile returnate în căutare sunt semnificativ greșite - dar compania oferă cel mai bun rezultat al serviciului de geolocalizare, pe baza informațiilor pe care le deține. Adresa IP a fost, în mod clar, mutată în diferite locații, pentru a răspunde necesităților de afaceri ale companiei British Telecommunications (BT)</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38</a:t>
            </a:fld>
            <a:endParaRPr lang="en-US" altLang="en-US"/>
          </a:p>
        </p:txBody>
      </p:sp>
    </p:spTree>
    <p:extLst>
      <p:ext uri="{BB962C8B-B14F-4D97-AF65-F5344CB8AC3E}">
        <p14:creationId xmlns:p14="http://schemas.microsoft.com/office/powerpoint/2010/main" val="23477408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39</a:t>
            </a:fld>
            <a:endParaRPr lang="en-US" altLang="en-US"/>
          </a:p>
        </p:txBody>
      </p:sp>
    </p:spTree>
    <p:extLst>
      <p:ext uri="{BB962C8B-B14F-4D97-AF65-F5344CB8AC3E}">
        <p14:creationId xmlns:p14="http://schemas.microsoft.com/office/powerpoint/2010/main" val="2863113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smtClean="0">
                <a:solidFill>
                  <a:schemeClr val="tx1"/>
                </a:solidFill>
                <a:effectLst/>
                <a:latin typeface="+mn-lt"/>
                <a:ea typeface="+mn-ea"/>
                <a:cs typeface="+mn-cs"/>
              </a:rPr>
              <a:t>Înainte de a intra în detalii cu privire la serviciile disponibile pe Internet, merită să reflectăm la cât de mult se bazează țările, în prezent, pe aceste servicii la nivel național. Formatorii trebuie să ofere o imagine de ansamblu asupra infrastructurii naționale critice din propriile țări, pentru a se asigura că delegații înțeleg cât de important a devenit Internetul în problemele de securitate care vizează infrastructura națională, într-un perioadă foarte scurtă. </a:t>
            </a:r>
          </a:p>
          <a:p>
            <a:endParaRPr lang="ro-RO"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42</a:t>
            </a:fld>
            <a:endParaRPr lang="en-US" altLang="en-US"/>
          </a:p>
        </p:txBody>
      </p:sp>
    </p:spTree>
    <p:extLst>
      <p:ext uri="{BB962C8B-B14F-4D97-AF65-F5344CB8AC3E}">
        <p14:creationId xmlns:p14="http://schemas.microsoft.com/office/powerpoint/2010/main" val="37475073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i="1" kern="1200" dirty="0" err="1" smtClean="0">
                <a:solidFill>
                  <a:schemeClr val="tx1"/>
                </a:solidFill>
                <a:effectLst/>
                <a:latin typeface="+mn-lt"/>
                <a:ea typeface="+mn-ea"/>
                <a:cs typeface="+mn-cs"/>
              </a:rPr>
              <a:t>Request</a:t>
            </a:r>
            <a:r>
              <a:rPr lang="ro-RO" sz="1200" i="1" kern="1200" dirty="0" smtClean="0">
                <a:solidFill>
                  <a:schemeClr val="tx1"/>
                </a:solidFill>
                <a:effectLst/>
                <a:latin typeface="+mn-lt"/>
                <a:ea typeface="+mn-ea"/>
                <a:cs typeface="+mn-cs"/>
              </a:rPr>
              <a:t> = Solicitare</a:t>
            </a:r>
          </a:p>
          <a:p>
            <a:r>
              <a:rPr lang="ro-RO" sz="1200" i="1" kern="1200" dirty="0" err="1" smtClean="0">
                <a:solidFill>
                  <a:schemeClr val="tx1"/>
                </a:solidFill>
                <a:effectLst/>
                <a:latin typeface="+mn-lt"/>
                <a:ea typeface="+mn-ea"/>
                <a:cs typeface="+mn-cs"/>
              </a:rPr>
              <a:t>Respomse</a:t>
            </a:r>
            <a:r>
              <a:rPr lang="ro-RO" sz="1200" i="1" kern="1200" baseline="0" dirty="0" smtClean="0">
                <a:solidFill>
                  <a:schemeClr val="tx1"/>
                </a:solidFill>
                <a:effectLst/>
                <a:latin typeface="+mn-lt"/>
                <a:ea typeface="+mn-ea"/>
                <a:cs typeface="+mn-cs"/>
              </a:rPr>
              <a:t> = Răspuns</a:t>
            </a:r>
          </a:p>
          <a:p>
            <a:endParaRPr lang="ro-RO" sz="1200" i="1"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World Wide Web (WWW) s-a născut, în mod efectiv, în 1991 când HTML - limbajul de marcare hipertext a fost inventat de Sir Tim </a:t>
            </a:r>
            <a:r>
              <a:rPr lang="ro-RO" sz="1200" kern="1200" dirty="0" err="1" smtClean="0">
                <a:solidFill>
                  <a:schemeClr val="tx1"/>
                </a:solidFill>
                <a:effectLst/>
                <a:latin typeface="+mn-lt"/>
                <a:ea typeface="+mn-ea"/>
                <a:cs typeface="+mn-cs"/>
              </a:rPr>
              <a:t>Berners</a:t>
            </a:r>
            <a:r>
              <a:rPr lang="ro-RO" sz="1200" kern="1200" dirty="0" smtClean="0">
                <a:solidFill>
                  <a:schemeClr val="tx1"/>
                </a:solidFill>
                <a:effectLst/>
                <a:latin typeface="+mn-lt"/>
                <a:ea typeface="+mn-ea"/>
                <a:cs typeface="+mn-cs"/>
              </a:rPr>
              <a:t>-Lee. HTML a furnizat platforma pentru a combina cuvinte, imagini și sunete pe paginile web. Standardele web sunt create de World Wide Web </a:t>
            </a:r>
            <a:r>
              <a:rPr lang="ro-RO" sz="1200" kern="1200" dirty="0" err="1" smtClean="0">
                <a:solidFill>
                  <a:schemeClr val="tx1"/>
                </a:solidFill>
                <a:effectLst/>
                <a:latin typeface="+mn-lt"/>
                <a:ea typeface="+mn-ea"/>
                <a:cs typeface="+mn-cs"/>
              </a:rPr>
              <a:t>Consortium</a:t>
            </a:r>
            <a:r>
              <a:rPr lang="ro-RO" sz="1200" kern="1200" dirty="0" smtClean="0">
                <a:solidFill>
                  <a:schemeClr val="tx1"/>
                </a:solidFill>
                <a:effectLst/>
                <a:latin typeface="+mn-lt"/>
                <a:ea typeface="+mn-ea"/>
                <a:cs typeface="+mn-cs"/>
              </a:rPr>
              <a:t> (W3C). Următoarea explicație lămurește, într-o oarecare măsură, numele.</a:t>
            </a:r>
          </a:p>
          <a:p>
            <a:r>
              <a:rPr lang="ro-RO" sz="1200" b="1" kern="1200" dirty="0" smtClean="0">
                <a:solidFill>
                  <a:schemeClr val="tx1"/>
                </a:solidFill>
                <a:effectLst/>
                <a:latin typeface="+mn-lt"/>
                <a:ea typeface="+mn-ea"/>
                <a:cs typeface="+mn-cs"/>
              </a:rPr>
              <a:t>„Viziunea asupra lumii a W3 este a unor documente care comunică unele cu altele prin link-uri. Datorită asemănării acestora cu construcția unui păianjen, această lume se numește Web („pânză de păianjen”).”</a:t>
            </a:r>
            <a:r>
              <a:rPr lang="ro-RO" sz="1200" kern="1200" dirty="0" smtClean="0">
                <a:solidFill>
                  <a:schemeClr val="tx1"/>
                </a:solidFill>
                <a:effectLst/>
                <a:latin typeface="+mn-lt"/>
                <a:ea typeface="+mn-ea"/>
                <a:cs typeface="+mn-cs"/>
              </a:rPr>
              <a:t> </a:t>
            </a:r>
            <a:r>
              <a:rPr lang="ro-RO" sz="1200" i="1" kern="1200" dirty="0" smtClean="0">
                <a:solidFill>
                  <a:schemeClr val="tx1"/>
                </a:solidFill>
                <a:effectLst/>
                <a:latin typeface="+mn-lt"/>
                <a:ea typeface="+mn-ea"/>
                <a:cs typeface="+mn-cs"/>
              </a:rPr>
              <a:t>(Tim </a:t>
            </a:r>
            <a:r>
              <a:rPr lang="ro-RO" sz="1200" i="1" kern="1200" dirty="0" err="1" smtClean="0">
                <a:solidFill>
                  <a:schemeClr val="tx1"/>
                </a:solidFill>
                <a:effectLst/>
                <a:latin typeface="+mn-lt"/>
                <a:ea typeface="+mn-ea"/>
                <a:cs typeface="+mn-cs"/>
              </a:rPr>
              <a:t>Berners</a:t>
            </a:r>
            <a:r>
              <a:rPr lang="ro-RO" sz="1200" i="1" kern="1200" dirty="0" smtClean="0">
                <a:solidFill>
                  <a:schemeClr val="tx1"/>
                </a:solidFill>
                <a:effectLst/>
                <a:latin typeface="+mn-lt"/>
                <a:ea typeface="+mn-ea"/>
                <a:cs typeface="+mn-cs"/>
              </a:rPr>
              <a:t>-Lee, Robert </a:t>
            </a:r>
            <a:r>
              <a:rPr lang="ro-RO" sz="1200" i="1" kern="1200" dirty="0" err="1" smtClean="0">
                <a:solidFill>
                  <a:schemeClr val="tx1"/>
                </a:solidFill>
                <a:effectLst/>
                <a:latin typeface="+mn-lt"/>
                <a:ea typeface="+mn-ea"/>
                <a:cs typeface="+mn-cs"/>
              </a:rPr>
              <a:t>Cailliau</a:t>
            </a:r>
            <a:r>
              <a:rPr lang="ro-RO" sz="1200" i="1" kern="1200" dirty="0" smtClean="0">
                <a:solidFill>
                  <a:schemeClr val="tx1"/>
                </a:solidFill>
                <a:effectLst/>
                <a:latin typeface="+mn-lt"/>
                <a:ea typeface="+mn-ea"/>
                <a:cs typeface="+mn-cs"/>
              </a:rPr>
              <a:t>; </a:t>
            </a:r>
            <a:r>
              <a:rPr lang="ro-RO" sz="1200" i="1" kern="1200" dirty="0" err="1" smtClean="0">
                <a:solidFill>
                  <a:schemeClr val="tx1"/>
                </a:solidFill>
                <a:effectLst/>
                <a:latin typeface="+mn-lt"/>
                <a:ea typeface="+mn-ea"/>
                <a:cs typeface="+mn-cs"/>
              </a:rPr>
              <a:t>WorldWide</a:t>
            </a:r>
            <a:r>
              <a:rPr lang="ro-RO" sz="1200" i="1" kern="1200" dirty="0" smtClean="0">
                <a:solidFill>
                  <a:schemeClr val="tx1"/>
                </a:solidFill>
                <a:effectLst/>
                <a:latin typeface="+mn-lt"/>
                <a:ea typeface="+mn-ea"/>
                <a:cs typeface="+mn-cs"/>
              </a:rPr>
              <a:t> Web; septembrie 1992)</a:t>
            </a:r>
            <a:endParaRPr lang="ro-RO"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43</a:t>
            </a:fld>
            <a:endParaRPr lang="en-US" altLang="en-US"/>
          </a:p>
        </p:txBody>
      </p:sp>
    </p:spTree>
    <p:extLst>
      <p:ext uri="{BB962C8B-B14F-4D97-AF65-F5344CB8AC3E}">
        <p14:creationId xmlns:p14="http://schemas.microsoft.com/office/powerpoint/2010/main" val="24080496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o-RO" sz="1200" kern="1200" dirty="0" smtClean="0">
                <a:solidFill>
                  <a:schemeClr val="tx1"/>
                </a:solidFill>
                <a:latin typeface="+mn-lt"/>
                <a:ea typeface="MS PGothic" pitchFamily="34" charset="-128"/>
                <a:cs typeface="ＭＳ Ｐゴシック" charset="0"/>
              </a:rPr>
              <a:t>Acest diapozitiv prezintă diferitele componente ale unui </a:t>
            </a:r>
            <a:r>
              <a:rPr lang="en-GB" sz="1200" kern="1200" dirty="0" smtClean="0">
                <a:solidFill>
                  <a:schemeClr val="tx1"/>
                </a:solidFill>
                <a:latin typeface="+mn-lt"/>
                <a:ea typeface="MS PGothic" pitchFamily="34" charset="-128"/>
                <a:cs typeface="ＭＳ Ｐゴシック" charset="0"/>
              </a:rPr>
              <a:t>URL </a:t>
            </a:r>
            <a:r>
              <a:rPr lang="en-GB" sz="1200" kern="1200" dirty="0">
                <a:solidFill>
                  <a:schemeClr val="tx1"/>
                </a:solidFill>
                <a:latin typeface="+mn-lt"/>
                <a:ea typeface="MS PGothic" pitchFamily="34" charset="-128"/>
                <a:cs typeface="ＭＳ Ｐゴシック" charset="0"/>
              </a:rPr>
              <a:t>– </a:t>
            </a:r>
            <a:r>
              <a:rPr lang="ro-RO" sz="1200" kern="1200" dirty="0" smtClean="0">
                <a:solidFill>
                  <a:schemeClr val="tx1"/>
                </a:solidFill>
                <a:latin typeface="+mn-lt"/>
                <a:ea typeface="MS PGothic" pitchFamily="34" charset="-128"/>
                <a:cs typeface="ＭＳ Ｐゴシック" charset="0"/>
              </a:rPr>
              <a:t>și cum se combină acestea pentru a ajunge la rezultatul final</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44</a:t>
            </a:fld>
            <a:endParaRPr lang="en-US" altLang="en-US"/>
          </a:p>
        </p:txBody>
      </p:sp>
    </p:spTree>
    <p:extLst>
      <p:ext uri="{BB962C8B-B14F-4D97-AF65-F5344CB8AC3E}">
        <p14:creationId xmlns:p14="http://schemas.microsoft.com/office/powerpoint/2010/main" val="385969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B15714A6-B05B-47A5-B92B-D727BD3A45D0}"/>
              </a:ext>
            </a:extLst>
          </p:cNvPr>
          <p:cNvSpPr>
            <a:spLocks noGrp="1"/>
          </p:cNvSpPr>
          <p:nvPr>
            <p:ph type="body" idx="1"/>
          </p:nvPr>
        </p:nvSpPr>
        <p:spPr/>
        <p:txBody>
          <a:bodyPr/>
          <a:lstStyle/>
          <a:p>
            <a:r>
              <a:rPr lang="en-GB" sz="3600" dirty="0" err="1" smtClean="0"/>
              <a:t>Această</a:t>
            </a:r>
            <a:r>
              <a:rPr lang="en-GB" sz="3600" dirty="0" smtClean="0"/>
              <a:t> </a:t>
            </a:r>
            <a:r>
              <a:rPr lang="en-GB" sz="3600" dirty="0" err="1" smtClean="0"/>
              <a:t>sesiune</a:t>
            </a:r>
            <a:r>
              <a:rPr lang="en-GB" sz="3600" dirty="0" smtClean="0"/>
              <a:t> </a:t>
            </a:r>
            <a:r>
              <a:rPr lang="en-GB" sz="3600" dirty="0" err="1" smtClean="0"/>
              <a:t>va</a:t>
            </a:r>
            <a:r>
              <a:rPr lang="en-GB" sz="3600" dirty="0" smtClean="0"/>
              <a:t> fi </a:t>
            </a:r>
            <a:r>
              <a:rPr lang="en-GB" sz="3600" dirty="0" err="1" smtClean="0"/>
              <a:t>împărțită</a:t>
            </a:r>
            <a:r>
              <a:rPr lang="en-GB" sz="3600" dirty="0" smtClean="0"/>
              <a:t> în 5 </a:t>
            </a:r>
            <a:r>
              <a:rPr lang="en-GB" sz="3600" dirty="0" err="1" smtClean="0"/>
              <a:t>părți</a:t>
            </a:r>
            <a:r>
              <a:rPr lang="en-GB" sz="3600" dirty="0" smtClean="0"/>
              <a:t> </a:t>
            </a:r>
            <a:r>
              <a:rPr lang="en-GB" sz="3600" dirty="0" err="1" smtClean="0"/>
              <a:t>pentru</a:t>
            </a:r>
            <a:r>
              <a:rPr lang="en-GB" sz="3600" dirty="0" smtClean="0"/>
              <a:t> a </a:t>
            </a:r>
            <a:r>
              <a:rPr lang="en-GB" sz="3600" dirty="0" err="1" smtClean="0"/>
              <a:t>oferi</a:t>
            </a:r>
            <a:r>
              <a:rPr lang="en-GB" sz="3600" dirty="0" smtClean="0"/>
              <a:t> </a:t>
            </a:r>
            <a:r>
              <a:rPr lang="en-GB" sz="3600" dirty="0" err="1" smtClean="0"/>
              <a:t>pauze</a:t>
            </a:r>
            <a:r>
              <a:rPr lang="en-GB" sz="3600" dirty="0" smtClean="0"/>
              <a:t> </a:t>
            </a:r>
            <a:r>
              <a:rPr lang="en-GB" sz="3600" dirty="0" err="1" smtClean="0"/>
              <a:t>normale</a:t>
            </a:r>
            <a:r>
              <a:rPr lang="en-GB" sz="3600" dirty="0" smtClean="0"/>
              <a:t>.</a:t>
            </a:r>
          </a:p>
          <a:p>
            <a:r>
              <a:rPr lang="en-GB" sz="3600" dirty="0" err="1" smtClean="0"/>
              <a:t>Ideea</a:t>
            </a:r>
            <a:r>
              <a:rPr lang="en-GB" sz="3600" dirty="0" smtClean="0"/>
              <a:t> </a:t>
            </a:r>
            <a:r>
              <a:rPr lang="en-GB" sz="3600" dirty="0" err="1" smtClean="0"/>
              <a:t>este</a:t>
            </a:r>
            <a:r>
              <a:rPr lang="en-GB" sz="3600" dirty="0" smtClean="0"/>
              <a:t> de a </a:t>
            </a:r>
            <a:r>
              <a:rPr lang="en-GB" sz="3600" dirty="0" err="1" smtClean="0"/>
              <a:t>descrie</a:t>
            </a:r>
            <a:r>
              <a:rPr lang="en-GB" sz="3600" dirty="0" smtClean="0"/>
              <a:t> </a:t>
            </a:r>
            <a:r>
              <a:rPr lang="en-GB" sz="3600" dirty="0" err="1" smtClean="0"/>
              <a:t>ce</a:t>
            </a:r>
            <a:r>
              <a:rPr lang="en-GB" sz="3600" dirty="0" smtClean="0"/>
              <a:t> </a:t>
            </a:r>
            <a:r>
              <a:rPr lang="en-GB" sz="3600" dirty="0" err="1" smtClean="0"/>
              <a:t>este</a:t>
            </a:r>
            <a:r>
              <a:rPr lang="en-GB" sz="3600" dirty="0" smtClean="0"/>
              <a:t> un calculator - </a:t>
            </a:r>
            <a:r>
              <a:rPr lang="en-GB" sz="3600" dirty="0" err="1" smtClean="0"/>
              <a:t>sau</a:t>
            </a:r>
            <a:r>
              <a:rPr lang="en-GB" sz="3600" dirty="0" smtClean="0"/>
              <a:t> un </a:t>
            </a:r>
            <a:r>
              <a:rPr lang="en-GB" sz="3600" dirty="0" err="1" smtClean="0"/>
              <a:t>dispozitiv</a:t>
            </a:r>
            <a:r>
              <a:rPr lang="en-GB" sz="3600" dirty="0" smtClean="0"/>
              <a:t> </a:t>
            </a:r>
            <a:r>
              <a:rPr lang="ro-RO" sz="3600" noProof="0" dirty="0" smtClean="0"/>
              <a:t>capabil</a:t>
            </a:r>
            <a:r>
              <a:rPr lang="en-GB" sz="3600" dirty="0" smtClean="0"/>
              <a:t> </a:t>
            </a:r>
            <a:r>
              <a:rPr lang="en-GB" sz="3600" dirty="0" err="1" smtClean="0"/>
              <a:t>să</a:t>
            </a:r>
            <a:r>
              <a:rPr lang="en-GB" sz="3600" dirty="0" smtClean="0"/>
              <a:t> se </a:t>
            </a:r>
            <a:r>
              <a:rPr lang="en-GB" sz="3600" dirty="0" err="1" smtClean="0"/>
              <a:t>conecteze</a:t>
            </a:r>
            <a:r>
              <a:rPr lang="en-GB" sz="3600" dirty="0" smtClean="0"/>
              <a:t> la internet, </a:t>
            </a:r>
            <a:r>
              <a:rPr lang="en-GB" sz="3600" dirty="0" err="1" smtClean="0"/>
              <a:t>toate</a:t>
            </a:r>
            <a:r>
              <a:rPr lang="en-GB" sz="3600" dirty="0" smtClean="0"/>
              <a:t> </a:t>
            </a:r>
            <a:r>
              <a:rPr lang="en-GB" sz="3600" dirty="0" err="1" smtClean="0"/>
              <a:t>având</a:t>
            </a:r>
            <a:r>
              <a:rPr lang="en-GB" sz="3600" dirty="0" smtClean="0"/>
              <a:t> </a:t>
            </a:r>
            <a:r>
              <a:rPr lang="en-GB" sz="3600" dirty="0" err="1" smtClean="0"/>
              <a:t>similarități</a:t>
            </a:r>
            <a:endParaRPr lang="en-GB" sz="3600" dirty="0" smtClean="0"/>
          </a:p>
          <a:p>
            <a:r>
              <a:rPr lang="en-GB" sz="3600" dirty="0" smtClean="0"/>
              <a:t>De a </a:t>
            </a:r>
            <a:r>
              <a:rPr lang="en-GB" sz="3600" dirty="0" err="1" smtClean="0"/>
              <a:t>descrie</a:t>
            </a:r>
            <a:r>
              <a:rPr lang="en-GB" sz="3600" dirty="0" smtClean="0"/>
              <a:t> </a:t>
            </a:r>
            <a:r>
              <a:rPr lang="en-GB" sz="3600" dirty="0" err="1" smtClean="0"/>
              <a:t>ce</a:t>
            </a:r>
            <a:r>
              <a:rPr lang="en-GB" sz="3600" dirty="0" smtClean="0"/>
              <a:t> </a:t>
            </a:r>
            <a:r>
              <a:rPr lang="en-GB" sz="3600" dirty="0" err="1" smtClean="0"/>
              <a:t>este</a:t>
            </a:r>
            <a:r>
              <a:rPr lang="en-GB" sz="3600" dirty="0" smtClean="0"/>
              <a:t> </a:t>
            </a:r>
            <a:r>
              <a:rPr lang="en-GB" sz="3600" dirty="0" err="1" smtClean="0"/>
              <a:t>internetul</a:t>
            </a:r>
            <a:r>
              <a:rPr lang="en-GB" sz="3600" dirty="0" smtClean="0"/>
              <a:t> </a:t>
            </a:r>
            <a:r>
              <a:rPr lang="en-GB" sz="3600" dirty="0" err="1" smtClean="0"/>
              <a:t>și</a:t>
            </a:r>
            <a:r>
              <a:rPr lang="en-GB" sz="3600" dirty="0" smtClean="0"/>
              <a:t> cum </a:t>
            </a:r>
            <a:r>
              <a:rPr lang="en-GB" sz="3600" dirty="0" err="1" smtClean="0"/>
              <a:t>funcționează</a:t>
            </a:r>
            <a:r>
              <a:rPr lang="en-GB" sz="3600" dirty="0" smtClean="0"/>
              <a:t> </a:t>
            </a:r>
            <a:r>
              <a:rPr lang="en-GB" sz="3600" dirty="0" err="1" smtClean="0"/>
              <a:t>acesta</a:t>
            </a:r>
            <a:endParaRPr lang="en-GB" sz="3600" dirty="0" smtClean="0"/>
          </a:p>
          <a:p>
            <a:r>
              <a:rPr lang="en-GB" sz="3600" dirty="0" err="1" smtClean="0"/>
              <a:t>Și</a:t>
            </a:r>
            <a:r>
              <a:rPr lang="en-GB" sz="3600" dirty="0" smtClean="0"/>
              <a:t> </a:t>
            </a:r>
            <a:r>
              <a:rPr lang="en-GB" sz="3600" dirty="0" err="1" smtClean="0"/>
              <a:t>apoi</a:t>
            </a:r>
            <a:r>
              <a:rPr lang="en-GB" sz="3600" dirty="0" smtClean="0"/>
              <a:t> de a </a:t>
            </a:r>
            <a:r>
              <a:rPr lang="en-GB" sz="3600" dirty="0" err="1" smtClean="0"/>
              <a:t>analiza</a:t>
            </a:r>
            <a:r>
              <a:rPr lang="en-GB" sz="3600" dirty="0" smtClean="0"/>
              <a:t> </a:t>
            </a:r>
            <a:r>
              <a:rPr lang="en-GB" sz="3600" dirty="0" err="1" smtClean="0"/>
              <a:t>modul</a:t>
            </a:r>
            <a:r>
              <a:rPr lang="en-GB" sz="3600" dirty="0" smtClean="0"/>
              <a:t> în care </a:t>
            </a:r>
            <a:r>
              <a:rPr lang="en-GB" sz="3600" dirty="0" err="1" smtClean="0"/>
              <a:t>calculatorul</a:t>
            </a:r>
            <a:r>
              <a:rPr lang="en-GB" sz="3600" dirty="0" smtClean="0"/>
              <a:t> se </a:t>
            </a:r>
            <a:r>
              <a:rPr lang="en-GB" sz="3600" dirty="0" err="1" smtClean="0"/>
              <a:t>conectează</a:t>
            </a:r>
            <a:r>
              <a:rPr lang="en-GB" sz="3600" dirty="0" smtClean="0"/>
              <a:t> la internet</a:t>
            </a:r>
          </a:p>
          <a:p>
            <a:r>
              <a:rPr lang="en-GB" sz="3600" dirty="0" err="1" smtClean="0"/>
              <a:t>Și</a:t>
            </a:r>
            <a:r>
              <a:rPr lang="en-GB" sz="3600" dirty="0" smtClean="0"/>
              <a:t> </a:t>
            </a:r>
            <a:r>
              <a:rPr lang="en-GB" sz="3600" dirty="0" err="1" smtClean="0"/>
              <a:t>apoi</a:t>
            </a:r>
            <a:r>
              <a:rPr lang="en-GB" sz="3600" dirty="0" smtClean="0"/>
              <a:t> de a </a:t>
            </a:r>
            <a:r>
              <a:rPr lang="en-GB" sz="3600" dirty="0" err="1" smtClean="0"/>
              <a:t>vedea</a:t>
            </a:r>
            <a:r>
              <a:rPr lang="en-GB" sz="3600" dirty="0" smtClean="0"/>
              <a:t> </a:t>
            </a:r>
            <a:r>
              <a:rPr lang="en-GB" sz="3600" dirty="0" err="1" smtClean="0"/>
              <a:t>ce</a:t>
            </a:r>
            <a:r>
              <a:rPr lang="en-GB" sz="3600" dirty="0" smtClean="0"/>
              <a:t> </a:t>
            </a:r>
            <a:r>
              <a:rPr lang="en-GB" sz="3600" dirty="0" err="1" smtClean="0"/>
              <a:t>există</a:t>
            </a:r>
            <a:r>
              <a:rPr lang="en-GB" sz="3600" dirty="0" smtClean="0"/>
              <a:t> </a:t>
            </a:r>
            <a:r>
              <a:rPr lang="en-GB" sz="3600" dirty="0" err="1" smtClean="0"/>
              <a:t>pe</a:t>
            </a:r>
            <a:r>
              <a:rPr lang="en-GB" sz="3600" dirty="0" smtClean="0"/>
              <a:t> </a:t>
            </a:r>
            <a:r>
              <a:rPr lang="en-GB" sz="3600" dirty="0" err="1" smtClean="0"/>
              <a:t>internetul</a:t>
            </a:r>
            <a:r>
              <a:rPr lang="en-GB" sz="3600" dirty="0" smtClean="0"/>
              <a:t> </a:t>
            </a:r>
            <a:r>
              <a:rPr lang="en-GB" sz="3600" dirty="0" err="1" smtClean="0"/>
              <a:t>propriu-zis</a:t>
            </a:r>
            <a:r>
              <a:rPr lang="en-GB" sz="3600" dirty="0" smtClean="0"/>
              <a:t> </a:t>
            </a:r>
            <a:endParaRPr lang="en-GB" sz="3600" dirty="0"/>
          </a:p>
        </p:txBody>
      </p:sp>
    </p:spTree>
    <p:extLst>
      <p:ext uri="{BB962C8B-B14F-4D97-AF65-F5344CB8AC3E}">
        <p14:creationId xmlns:p14="http://schemas.microsoft.com/office/powerpoint/2010/main" val="34239890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smtClean="0">
                <a:solidFill>
                  <a:schemeClr val="tx1"/>
                </a:solidFill>
                <a:effectLst/>
                <a:latin typeface="+mn-lt"/>
                <a:ea typeface="+mn-ea"/>
                <a:cs typeface="+mn-cs"/>
              </a:rPr>
              <a:t>Acest diapozitiv încearcă să prezinte modul în care este construit un site, de la pagina principală până la nivelurile de legătură - și, de asemenea, modul în care se poate ajunge la o anumită pagină dacă se știe adresa URL exactă</a:t>
            </a:r>
          </a:p>
          <a:p>
            <a:r>
              <a:rPr lang="ro-RO" sz="1200" kern="1200" dirty="0" smtClean="0">
                <a:solidFill>
                  <a:schemeClr val="tx1"/>
                </a:solidFill>
                <a:effectLst/>
                <a:latin typeface="+mn-lt"/>
                <a:ea typeface="+mn-ea"/>
                <a:cs typeface="+mn-cs"/>
              </a:rPr>
              <a:t>De asemenea, mai înseamnă că, dacă știți că About.html nu este conectat în niciun fel - dar cunoașteți adresa URL corectă pentru aceasta, o puteți accesa - o „pagină ascunsă”</a:t>
            </a:r>
            <a:endParaRPr lang="ro-R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45</a:t>
            </a:fld>
            <a:endParaRPr lang="en-US" altLang="en-US"/>
          </a:p>
        </p:txBody>
      </p:sp>
    </p:spTree>
    <p:extLst>
      <p:ext uri="{BB962C8B-B14F-4D97-AF65-F5344CB8AC3E}">
        <p14:creationId xmlns:p14="http://schemas.microsoft.com/office/powerpoint/2010/main" val="16184820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latin typeface="+mn-lt"/>
                <a:ea typeface="MS PGothic" pitchFamily="34" charset="-128"/>
                <a:cs typeface="ＭＳ Ｐゴシック" charset="0"/>
              </a:rPr>
              <a:t>Fiecare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pagină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este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scrisă</a:t>
            </a:r>
            <a:r>
              <a:rPr lang="en-GB" sz="1200" kern="1200" dirty="0" smtClean="0">
                <a:solidFill>
                  <a:schemeClr val="tx1"/>
                </a:solidFill>
                <a:latin typeface="+mn-lt"/>
                <a:ea typeface="MS PGothic" pitchFamily="34" charset="-128"/>
                <a:cs typeface="ＭＳ Ｐゴシック" charset="0"/>
              </a:rPr>
              <a:t> într-un cod - </a:t>
            </a:r>
            <a:r>
              <a:rPr lang="en-GB" sz="1200" kern="1200" dirty="0" err="1" smtClean="0">
                <a:solidFill>
                  <a:schemeClr val="tx1"/>
                </a:solidFill>
                <a:latin typeface="+mn-lt"/>
                <a:ea typeface="MS PGothic" pitchFamily="34" charset="-128"/>
                <a:cs typeface="ＭＳ Ｐゴシック" charset="0"/>
              </a:rPr>
              <a:t>numit</a:t>
            </a:r>
            <a:r>
              <a:rPr lang="en-GB" sz="1200" kern="1200" dirty="0" smtClean="0">
                <a:solidFill>
                  <a:schemeClr val="tx1"/>
                </a:solidFill>
                <a:latin typeface="+mn-lt"/>
                <a:ea typeface="MS PGothic" pitchFamily="34" charset="-128"/>
                <a:cs typeface="ＭＳ Ｐゴシック" charset="0"/>
              </a:rPr>
              <a:t> HTML (</a:t>
            </a:r>
            <a:r>
              <a:rPr lang="en-GB" sz="1200" kern="1200" dirty="0" err="1" smtClean="0">
                <a:solidFill>
                  <a:schemeClr val="tx1"/>
                </a:solidFill>
                <a:latin typeface="+mn-lt"/>
                <a:ea typeface="MS PGothic" pitchFamily="34" charset="-128"/>
                <a:cs typeface="ＭＳ Ｐゴシック" charset="0"/>
              </a:rPr>
              <a:t>limbaj</a:t>
            </a:r>
            <a:r>
              <a:rPr lang="en-GB" sz="1200" kern="1200" dirty="0" smtClean="0">
                <a:solidFill>
                  <a:schemeClr val="tx1"/>
                </a:solidFill>
                <a:latin typeface="+mn-lt"/>
                <a:ea typeface="MS PGothic" pitchFamily="34" charset="-128"/>
                <a:cs typeface="ＭＳ Ｐゴシック" charset="0"/>
              </a:rPr>
              <a:t> de </a:t>
            </a:r>
            <a:r>
              <a:rPr lang="en-GB" sz="1200" kern="1200" dirty="0" err="1" smtClean="0">
                <a:solidFill>
                  <a:schemeClr val="tx1"/>
                </a:solidFill>
                <a:latin typeface="+mn-lt"/>
                <a:ea typeface="MS PGothic" pitchFamily="34" charset="-128"/>
                <a:cs typeface="ＭＳ Ｐゴシック" charset="0"/>
              </a:rPr>
              <a:t>marcare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hipertext</a:t>
            </a:r>
            <a:r>
              <a:rPr lang="en-GB" sz="1200" kern="1200" dirty="0" smtClean="0">
                <a:solidFill>
                  <a:schemeClr val="tx1"/>
                </a:solidFill>
                <a:latin typeface="+mn-lt"/>
                <a:ea typeface="MS PGothic" pitchFamily="34" charset="-128"/>
                <a:cs typeface="ＭＳ Ｐゴシック"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latin typeface="+mn-lt"/>
                <a:ea typeface="MS PGothic" pitchFamily="34" charset="-128"/>
                <a:cs typeface="ＭＳ Ｐゴシック" charset="0"/>
              </a:rPr>
              <a:t>Codul</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sursă</a:t>
            </a:r>
            <a:r>
              <a:rPr lang="en-GB" sz="1200" kern="1200" dirty="0" smtClean="0">
                <a:solidFill>
                  <a:schemeClr val="tx1"/>
                </a:solidFill>
                <a:latin typeface="+mn-lt"/>
                <a:ea typeface="MS PGothic" pitchFamily="34" charset="-128"/>
                <a:cs typeface="ＭＳ Ｐゴシック" charset="0"/>
              </a:rPr>
              <a:t> al </a:t>
            </a:r>
            <a:r>
              <a:rPr lang="en-GB" sz="1200" kern="1200" dirty="0" err="1" smtClean="0">
                <a:solidFill>
                  <a:schemeClr val="tx1"/>
                </a:solidFill>
                <a:latin typeface="+mn-lt"/>
                <a:ea typeface="MS PGothic" pitchFamily="34" charset="-128"/>
                <a:cs typeface="ＭＳ Ｐゴシック" charset="0"/>
              </a:rPr>
              <a:t>oricărei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pagini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poate</a:t>
            </a:r>
            <a:r>
              <a:rPr lang="en-GB" sz="1200" kern="1200" dirty="0" smtClean="0">
                <a:solidFill>
                  <a:schemeClr val="tx1"/>
                </a:solidFill>
                <a:latin typeface="+mn-lt"/>
                <a:ea typeface="MS PGothic" pitchFamily="34" charset="-128"/>
                <a:cs typeface="ＭＳ Ｐゴシック" charset="0"/>
              </a:rPr>
              <a:t> fi </a:t>
            </a:r>
            <a:r>
              <a:rPr lang="en-GB" sz="1200" kern="1200" dirty="0" err="1" smtClean="0">
                <a:solidFill>
                  <a:schemeClr val="tx1"/>
                </a:solidFill>
                <a:latin typeface="+mn-lt"/>
                <a:ea typeface="MS PGothic" pitchFamily="34" charset="-128"/>
                <a:cs typeface="ＭＳ Ｐゴシック" charset="0"/>
              </a:rPr>
              <a:t>vizualizat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dând</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clic</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dreapta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pe</a:t>
            </a:r>
            <a:r>
              <a:rPr lang="en-GB" sz="1200" kern="1200" dirty="0" smtClean="0">
                <a:solidFill>
                  <a:schemeClr val="tx1"/>
                </a:solidFill>
                <a:latin typeface="+mn-lt"/>
                <a:ea typeface="MS PGothic" pitchFamily="34" charset="-128"/>
                <a:cs typeface="ＭＳ Ｐゴシック" charset="0"/>
              </a:rPr>
              <a:t> o parte </a:t>
            </a:r>
            <a:r>
              <a:rPr lang="en-GB" sz="1200" kern="1200" dirty="0" err="1" smtClean="0">
                <a:solidFill>
                  <a:schemeClr val="tx1"/>
                </a:solidFill>
                <a:latin typeface="+mn-lt"/>
                <a:ea typeface="MS PGothic" pitchFamily="34" charset="-128"/>
                <a:cs typeface="ＭＳ Ｐゴシック" charset="0"/>
              </a:rPr>
              <a:t>nescrisă</a:t>
            </a:r>
            <a:r>
              <a:rPr lang="en-GB" sz="1200" kern="1200" dirty="0" smtClean="0">
                <a:solidFill>
                  <a:schemeClr val="tx1"/>
                </a:solidFill>
                <a:latin typeface="+mn-lt"/>
                <a:ea typeface="MS PGothic" pitchFamily="34" charset="-128"/>
                <a:cs typeface="ＭＳ Ｐゴシック" charset="0"/>
              </a:rPr>
              <a:t> a </a:t>
            </a:r>
            <a:r>
              <a:rPr lang="en-GB" sz="1200" kern="1200" dirty="0" err="1" smtClean="0">
                <a:solidFill>
                  <a:schemeClr val="tx1"/>
                </a:solidFill>
                <a:latin typeface="+mn-lt"/>
                <a:ea typeface="MS PGothic" pitchFamily="34" charset="-128"/>
                <a:cs typeface="ＭＳ Ｐゴシック" charset="0"/>
              </a:rPr>
              <a:t>paginii</a:t>
            </a:r>
            <a:endParaRPr lang="en-GB" sz="1200" kern="1200" dirty="0" smtClean="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latin typeface="+mn-lt"/>
                <a:ea typeface="MS PGothic" pitchFamily="34" charset="-128"/>
                <a:cs typeface="ＭＳ Ｐゴシック" charset="0"/>
              </a:rPr>
              <a:t>Uneori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este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ușor</a:t>
            </a:r>
            <a:r>
              <a:rPr lang="en-GB" sz="1200" kern="1200" dirty="0" smtClean="0">
                <a:solidFill>
                  <a:schemeClr val="tx1"/>
                </a:solidFill>
                <a:latin typeface="+mn-lt"/>
                <a:ea typeface="MS PGothic" pitchFamily="34" charset="-128"/>
                <a:cs typeface="ＭＳ Ｐゴシック" charset="0"/>
              </a:rPr>
              <a:t> de </a:t>
            </a:r>
            <a:r>
              <a:rPr lang="en-GB" sz="1200" kern="1200" dirty="0" err="1" smtClean="0">
                <a:solidFill>
                  <a:schemeClr val="tx1"/>
                </a:solidFill>
                <a:latin typeface="+mn-lt"/>
                <a:ea typeface="MS PGothic" pitchFamily="34" charset="-128"/>
                <a:cs typeface="ＭＳ Ｐゴシック" charset="0"/>
              </a:rPr>
              <a:t>citit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și</a:t>
            </a:r>
            <a:r>
              <a:rPr lang="en-GB" sz="1200" kern="1200" dirty="0" smtClean="0">
                <a:solidFill>
                  <a:schemeClr val="tx1"/>
                </a:solidFill>
                <a:latin typeface="+mn-lt"/>
                <a:ea typeface="MS PGothic" pitchFamily="34" charset="-128"/>
                <a:cs typeface="ＭＳ Ｐゴシック" charset="0"/>
              </a:rPr>
              <a:t> de </a:t>
            </a:r>
            <a:r>
              <a:rPr lang="en-GB" sz="1200" kern="1200" dirty="0" err="1" smtClean="0">
                <a:solidFill>
                  <a:schemeClr val="tx1"/>
                </a:solidFill>
                <a:latin typeface="+mn-lt"/>
                <a:ea typeface="MS PGothic" pitchFamily="34" charset="-128"/>
                <a:cs typeface="ＭＳ Ｐゴシック" charset="0"/>
              </a:rPr>
              <a:t>înțeles</a:t>
            </a:r>
            <a:r>
              <a:rPr lang="en-GB" sz="1200" kern="1200" dirty="0" smtClean="0">
                <a:solidFill>
                  <a:schemeClr val="tx1"/>
                </a:solidFill>
                <a:latin typeface="+mn-lt"/>
                <a:ea typeface="MS PGothic" pitchFamily="34" charset="-128"/>
                <a:cs typeface="ＭＳ Ｐゴシック" charset="0"/>
              </a:rPr>
              <a:t> - </a:t>
            </a:r>
            <a:r>
              <a:rPr lang="en-GB" sz="1200" kern="1200" dirty="0" err="1" smtClean="0">
                <a:solidFill>
                  <a:schemeClr val="tx1"/>
                </a:solidFill>
                <a:latin typeface="+mn-lt"/>
                <a:ea typeface="MS PGothic" pitchFamily="34" charset="-128"/>
                <a:cs typeface="ＭＳ Ｐゴシック" charset="0"/>
              </a:rPr>
              <a:t>dar</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rolul</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său</a:t>
            </a:r>
            <a:r>
              <a:rPr lang="en-GB" sz="1200" kern="1200" dirty="0" smtClean="0">
                <a:solidFill>
                  <a:schemeClr val="tx1"/>
                </a:solidFill>
                <a:latin typeface="+mn-lt"/>
                <a:ea typeface="MS PGothic" pitchFamily="34" charset="-128"/>
                <a:cs typeface="ＭＳ Ｐゴシック" charset="0"/>
              </a:rPr>
              <a:t> principal </a:t>
            </a:r>
            <a:r>
              <a:rPr lang="en-GB" sz="1200" kern="1200" dirty="0" err="1" smtClean="0">
                <a:solidFill>
                  <a:schemeClr val="tx1"/>
                </a:solidFill>
                <a:latin typeface="+mn-lt"/>
                <a:ea typeface="MS PGothic" pitchFamily="34" charset="-128"/>
                <a:cs typeface="ＭＳ Ｐゴシック" charset="0"/>
              </a:rPr>
              <a:t>este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acela</a:t>
            </a:r>
            <a:r>
              <a:rPr lang="en-GB" sz="1200" kern="1200" dirty="0" smtClean="0">
                <a:solidFill>
                  <a:schemeClr val="tx1"/>
                </a:solidFill>
                <a:latin typeface="+mn-lt"/>
                <a:ea typeface="MS PGothic" pitchFamily="34" charset="-128"/>
                <a:cs typeface="ＭＳ Ｐゴシック" charset="0"/>
              </a:rPr>
              <a:t> de a </a:t>
            </a:r>
            <a:r>
              <a:rPr lang="en-GB" sz="1200" kern="1200" dirty="0" err="1" smtClean="0">
                <a:solidFill>
                  <a:schemeClr val="tx1"/>
                </a:solidFill>
                <a:latin typeface="+mn-lt"/>
                <a:ea typeface="MS PGothic" pitchFamily="34" charset="-128"/>
                <a:cs typeface="ＭＳ Ｐゴシック" charset="0"/>
              </a:rPr>
              <a:t>spune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unui</a:t>
            </a:r>
            <a:r>
              <a:rPr lang="en-GB" sz="1200" kern="1200" dirty="0" smtClean="0">
                <a:solidFill>
                  <a:schemeClr val="tx1"/>
                </a:solidFill>
                <a:latin typeface="+mn-lt"/>
                <a:ea typeface="MS PGothic" pitchFamily="34" charset="-128"/>
                <a:cs typeface="ＭＳ Ｐゴシック" charset="0"/>
              </a:rPr>
              <a:t> BROWSER </a:t>
            </a:r>
            <a:r>
              <a:rPr lang="en-GB" sz="1200" kern="1200" dirty="0" err="1" smtClean="0">
                <a:solidFill>
                  <a:schemeClr val="tx1"/>
                </a:solidFill>
                <a:latin typeface="+mn-lt"/>
                <a:ea typeface="MS PGothic" pitchFamily="34" charset="-128"/>
                <a:cs typeface="ＭＳ Ｐゴシック" charset="0"/>
              </a:rPr>
              <a:t>ce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trebuie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afișeze</a:t>
            </a:r>
            <a:r>
              <a:rPr lang="en-GB" sz="1200" kern="1200" dirty="0" smtClean="0">
                <a:solidFill>
                  <a:schemeClr val="tx1"/>
                </a:solidFill>
                <a:latin typeface="+mn-lt"/>
                <a:ea typeface="MS PGothic" pitchFamily="34" charset="-128"/>
                <a:cs typeface="ＭＳ Ｐゴシック" charset="0"/>
              </a:rPr>
              <a:t> - </a:t>
            </a:r>
            <a:r>
              <a:rPr lang="en-GB" sz="1200" kern="1200" dirty="0" err="1" smtClean="0">
                <a:solidFill>
                  <a:schemeClr val="tx1"/>
                </a:solidFill>
                <a:latin typeface="+mn-lt"/>
                <a:ea typeface="MS PGothic" pitchFamily="34" charset="-128"/>
                <a:cs typeface="ＭＳ Ｐゴシック" charset="0"/>
              </a:rPr>
              <a:t>poziționarea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culoarea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conținutul</a:t>
            </a:r>
            <a:r>
              <a:rPr lang="en-GB" sz="1200" kern="1200" dirty="0" smtClean="0">
                <a:solidFill>
                  <a:schemeClr val="tx1"/>
                </a:solidFill>
                <a:latin typeface="+mn-lt"/>
                <a:ea typeface="MS PGothic" pitchFamily="34" charset="-128"/>
                <a:cs typeface="ＭＳ Ｐゴシック" charset="0"/>
              </a:rPr>
              <a:t>, de </a:t>
            </a:r>
            <a:r>
              <a:rPr lang="en-GB" sz="1200" kern="1200" dirty="0" err="1" smtClean="0">
                <a:solidFill>
                  <a:schemeClr val="tx1"/>
                </a:solidFill>
                <a:latin typeface="+mn-lt"/>
                <a:ea typeface="MS PGothic" pitchFamily="34" charset="-128"/>
                <a:cs typeface="ＭＳ Ｐゴシック" charset="0"/>
              </a:rPr>
              <a:t>unde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îl</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obțină</a:t>
            </a:r>
            <a:r>
              <a:rPr lang="en-GB" sz="1200" kern="1200" dirty="0" smtClean="0">
                <a:solidFill>
                  <a:schemeClr val="tx1"/>
                </a:solidFill>
                <a:latin typeface="+mn-lt"/>
                <a:ea typeface="MS PGothic" pitchFamily="34" charset="-128"/>
                <a:cs typeface="ＭＳ Ｐゴシック"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S PGothic" pitchFamily="34" charset="-128"/>
                <a:cs typeface="ＭＳ Ｐゴシック" charset="0"/>
              </a:rPr>
              <a:t>Este </a:t>
            </a:r>
            <a:r>
              <a:rPr lang="en-GB" sz="1200" kern="1200" dirty="0" err="1" smtClean="0">
                <a:solidFill>
                  <a:schemeClr val="tx1"/>
                </a:solidFill>
                <a:latin typeface="+mn-lt"/>
                <a:ea typeface="MS PGothic" pitchFamily="34" charset="-128"/>
                <a:cs typeface="ＭＳ Ｐゴシック" charset="0"/>
              </a:rPr>
              <a:t>posibilă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ascunderea</a:t>
            </a:r>
            <a:r>
              <a:rPr lang="en-GB" sz="1200" kern="1200" dirty="0" smtClean="0">
                <a:solidFill>
                  <a:schemeClr val="tx1"/>
                </a:solidFill>
                <a:latin typeface="+mn-lt"/>
                <a:ea typeface="MS PGothic" pitchFamily="34" charset="-128"/>
                <a:cs typeface="ＭＳ Ｐゴシック" charset="0"/>
              </a:rPr>
              <a:t> de </a:t>
            </a:r>
            <a:r>
              <a:rPr lang="en-GB" sz="1200" kern="1200" dirty="0" err="1" smtClean="0">
                <a:solidFill>
                  <a:schemeClr val="tx1"/>
                </a:solidFill>
                <a:latin typeface="+mn-lt"/>
                <a:ea typeface="MS PGothic" pitchFamily="34" charset="-128"/>
                <a:cs typeface="ＭＳ Ｐゴシック" charset="0"/>
              </a:rPr>
              <a:t>lucruri</a:t>
            </a:r>
            <a:r>
              <a:rPr lang="en-GB" sz="1200" kern="1200" dirty="0" smtClean="0">
                <a:solidFill>
                  <a:schemeClr val="tx1"/>
                </a:solidFill>
                <a:latin typeface="+mn-lt"/>
                <a:ea typeface="MS PGothic" pitchFamily="34" charset="-128"/>
                <a:cs typeface="ＭＳ Ｐゴシック" charset="0"/>
              </a:rPr>
              <a:t> în </a:t>
            </a:r>
            <a:r>
              <a:rPr lang="en-GB" sz="1200" kern="1200" dirty="0" err="1" smtClean="0">
                <a:solidFill>
                  <a:schemeClr val="tx1"/>
                </a:solidFill>
                <a:latin typeface="+mn-lt"/>
                <a:ea typeface="MS PGothic" pitchFamily="34" charset="-128"/>
                <a:cs typeface="ＭＳ Ｐゴシック" charset="0"/>
              </a:rPr>
              <a:t>codul</a:t>
            </a:r>
            <a:r>
              <a:rPr lang="en-GB" sz="1200" kern="1200" dirty="0" smtClean="0">
                <a:solidFill>
                  <a:schemeClr val="tx1"/>
                </a:solidFill>
                <a:latin typeface="+mn-lt"/>
                <a:ea typeface="MS PGothic" pitchFamily="34" charset="-128"/>
                <a:cs typeface="ＭＳ Ｐゴシック" charset="0"/>
              </a:rPr>
              <a:t> HTML - care nu </a:t>
            </a:r>
            <a:r>
              <a:rPr lang="en-GB" sz="1200" kern="1200" dirty="0" err="1" smtClean="0">
                <a:solidFill>
                  <a:schemeClr val="tx1"/>
                </a:solidFill>
                <a:latin typeface="+mn-lt"/>
                <a:ea typeface="MS PGothic" pitchFamily="34" charset="-128"/>
                <a:cs typeface="ＭＳ Ｐゴシック" charset="0"/>
              </a:rPr>
              <a:t>sunt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afișate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ecran</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dar</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sunt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incluse</a:t>
            </a:r>
            <a:r>
              <a:rPr lang="en-GB" sz="1200" kern="1200" dirty="0" smtClean="0">
                <a:solidFill>
                  <a:schemeClr val="tx1"/>
                </a:solidFill>
                <a:latin typeface="+mn-lt"/>
                <a:ea typeface="MS PGothic" pitchFamily="34" charset="-128"/>
                <a:cs typeface="ＭＳ Ｐゴシック" charset="0"/>
              </a:rPr>
              <a:t> în” </a:t>
            </a:r>
            <a:r>
              <a:rPr lang="en-GB" sz="1200" kern="1200" dirty="0" err="1" smtClean="0">
                <a:solidFill>
                  <a:schemeClr val="tx1"/>
                </a:solidFill>
                <a:latin typeface="+mn-lt"/>
                <a:ea typeface="MS PGothic" pitchFamily="34" charset="-128"/>
                <a:cs typeface="ＭＳ Ｐゴシック" charset="0"/>
              </a:rPr>
              <a:t>pagină</a:t>
            </a:r>
            <a:r>
              <a:rPr lang="en-GB" sz="1200" kern="1200" dirty="0" smtClean="0">
                <a:solidFill>
                  <a:schemeClr val="tx1"/>
                </a:solidFill>
                <a:latin typeface="+mn-lt"/>
                <a:ea typeface="MS PGothic" pitchFamily="34" charset="-128"/>
                <a:cs typeface="ＭＳ Ｐゴシック" charset="0"/>
              </a:rPr>
              <a:t> - </a:t>
            </a:r>
            <a:r>
              <a:rPr lang="en-GB" sz="1200" kern="1200" dirty="0" err="1" smtClean="0">
                <a:solidFill>
                  <a:schemeClr val="tx1"/>
                </a:solidFill>
                <a:latin typeface="+mn-lt"/>
                <a:ea typeface="MS PGothic" pitchFamily="34" charset="-128"/>
                <a:cs typeface="ＭＳ Ｐゴシック" charset="0"/>
              </a:rPr>
              <a:t>pe</a:t>
            </a:r>
            <a:r>
              <a:rPr lang="en-GB" sz="1200" kern="1200" dirty="0" smtClean="0">
                <a:solidFill>
                  <a:schemeClr val="tx1"/>
                </a:solidFill>
                <a:latin typeface="+mn-lt"/>
                <a:ea typeface="MS PGothic" pitchFamily="34" charset="-128"/>
                <a:cs typeface="ＭＳ Ｐゴシック" charset="0"/>
              </a:rPr>
              <a:t> fundal</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46</a:t>
            </a:fld>
            <a:endParaRPr lang="en-US" altLang="en-US"/>
          </a:p>
        </p:txBody>
      </p:sp>
    </p:spTree>
    <p:extLst>
      <p:ext uri="{BB962C8B-B14F-4D97-AF65-F5344CB8AC3E}">
        <p14:creationId xmlns:p14="http://schemas.microsoft.com/office/powerpoint/2010/main" val="24391854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buFont typeface="Arial"/>
              <a:buChar char="•"/>
            </a:pPr>
            <a:r>
              <a:rPr lang="ro-RO" sz="1200" kern="1200" dirty="0" smtClean="0">
                <a:solidFill>
                  <a:schemeClr val="tx1"/>
                </a:solidFill>
                <a:latin typeface="+mn-lt"/>
                <a:ea typeface="MS PGothic" pitchFamily="34" charset="-128"/>
                <a:cs typeface="ＭＳ Ｐゴシック" charset="0"/>
              </a:rPr>
              <a:t>Accesarea unei pagini pe internet se </a:t>
            </a:r>
            <a:r>
              <a:rPr lang="en-GB" sz="1200" kern="1200" dirty="0" err="1" smtClean="0">
                <a:solidFill>
                  <a:schemeClr val="tx1"/>
                </a:solidFill>
                <a:latin typeface="+mn-lt"/>
                <a:ea typeface="MS PGothic" pitchFamily="34" charset="-128"/>
                <a:cs typeface="ＭＳ Ｐゴシック" charset="0"/>
              </a:rPr>
              <a:t>va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păstra</a:t>
            </a:r>
            <a:r>
              <a:rPr lang="en-GB" sz="1200" kern="1200" dirty="0" smtClean="0">
                <a:solidFill>
                  <a:schemeClr val="tx1"/>
                </a:solidFill>
                <a:latin typeface="+mn-lt"/>
                <a:ea typeface="MS PGothic" pitchFamily="34" charset="-128"/>
                <a:cs typeface="ＭＳ Ｐゴシック" charset="0"/>
              </a:rPr>
              <a:t> - </a:t>
            </a:r>
            <a:r>
              <a:rPr lang="en-GB" sz="1200" kern="1200" dirty="0" err="1" smtClean="0">
                <a:solidFill>
                  <a:schemeClr val="tx1"/>
                </a:solidFill>
                <a:latin typeface="+mn-lt"/>
                <a:ea typeface="MS PGothic" pitchFamily="34" charset="-128"/>
                <a:cs typeface="ＭＳ Ｐゴシック" charset="0"/>
              </a:rPr>
              <a:t>Identitatea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dumneavoastră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adresa</a:t>
            </a:r>
            <a:r>
              <a:rPr lang="en-GB" sz="1200" kern="1200" dirty="0" smtClean="0">
                <a:solidFill>
                  <a:schemeClr val="tx1"/>
                </a:solidFill>
                <a:latin typeface="+mn-lt"/>
                <a:ea typeface="MS PGothic" pitchFamily="34" charset="-128"/>
                <a:cs typeface="ＭＳ Ｐゴシック" charset="0"/>
              </a:rPr>
              <a:t> IP) Data </a:t>
            </a:r>
            <a:r>
              <a:rPr lang="en-GB" sz="1200" kern="1200" dirty="0" err="1" smtClean="0">
                <a:solidFill>
                  <a:schemeClr val="tx1"/>
                </a:solidFill>
                <a:latin typeface="+mn-lt"/>
                <a:ea typeface="MS PGothic" pitchFamily="34" charset="-128"/>
                <a:cs typeface="ＭＳ Ｐゴシック" charset="0"/>
              </a:rPr>
              <a:t>și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ora</a:t>
            </a:r>
            <a:r>
              <a:rPr lang="en-GB" sz="1200" kern="1200" dirty="0" smtClean="0">
                <a:solidFill>
                  <a:schemeClr val="tx1"/>
                </a:solidFill>
                <a:latin typeface="+mn-lt"/>
                <a:ea typeface="MS PGothic" pitchFamily="34" charset="-128"/>
                <a:cs typeface="ＭＳ Ｐゴシック" charset="0"/>
              </a:rPr>
              <a:t> la care </a:t>
            </a:r>
            <a:r>
              <a:rPr lang="en-GB" sz="1200" kern="1200" dirty="0" err="1" smtClean="0">
                <a:solidFill>
                  <a:schemeClr val="tx1"/>
                </a:solidFill>
                <a:latin typeface="+mn-lt"/>
                <a:ea typeface="MS PGothic" pitchFamily="34" charset="-128"/>
                <a:cs typeface="ＭＳ Ｐゴシック" charset="0"/>
              </a:rPr>
              <a:t>ați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accesat</a:t>
            </a:r>
            <a:r>
              <a:rPr lang="en-GB" sz="1200" kern="1200" dirty="0" smtClean="0">
                <a:solidFill>
                  <a:schemeClr val="tx1"/>
                </a:solidFill>
                <a:latin typeface="+mn-lt"/>
                <a:ea typeface="MS PGothic" pitchFamily="34" charset="-128"/>
                <a:cs typeface="ＭＳ Ｐゴシック" charset="0"/>
              </a:rPr>
              <a:t>, La </a:t>
            </a:r>
            <a:r>
              <a:rPr lang="en-GB" sz="1200" kern="1200" dirty="0" err="1" smtClean="0">
                <a:solidFill>
                  <a:schemeClr val="tx1"/>
                </a:solidFill>
                <a:latin typeface="+mn-lt"/>
                <a:ea typeface="MS PGothic" pitchFamily="34" charset="-128"/>
                <a:cs typeface="ＭＳ Ｐゴシック" charset="0"/>
              </a:rPr>
              <a:t>ce</a:t>
            </a:r>
            <a:r>
              <a:rPr lang="en-GB" sz="1200" kern="1200" dirty="0" smtClean="0">
                <a:solidFill>
                  <a:schemeClr val="tx1"/>
                </a:solidFill>
                <a:latin typeface="+mn-lt"/>
                <a:ea typeface="MS PGothic" pitchFamily="34" charset="-128"/>
                <a:cs typeface="ＭＳ Ｐゴシック" charset="0"/>
              </a:rPr>
              <a:t> v-</a:t>
            </a:r>
            <a:r>
              <a:rPr lang="en-GB" sz="1200" kern="1200" dirty="0" err="1" smtClean="0">
                <a:solidFill>
                  <a:schemeClr val="tx1"/>
                </a:solidFill>
                <a:latin typeface="+mn-lt"/>
                <a:ea typeface="MS PGothic" pitchFamily="34" charset="-128"/>
                <a:cs typeface="ＭＳ Ｐゴシック" charset="0"/>
              </a:rPr>
              <a:t>ați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uitat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Cât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timp</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ați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vizualizat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pagina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respectivă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cât</a:t>
            </a:r>
            <a:r>
              <a:rPr lang="en-GB" sz="1200" kern="1200" dirty="0" smtClean="0">
                <a:solidFill>
                  <a:schemeClr val="tx1"/>
                </a:solidFill>
                <a:latin typeface="+mn-lt"/>
                <a:ea typeface="MS PGothic" pitchFamily="34" charset="-128"/>
                <a:cs typeface="ＭＳ Ｐゴシック" charset="0"/>
              </a:rPr>
              <a:t> de des </a:t>
            </a:r>
            <a:r>
              <a:rPr lang="en-GB" sz="1200" kern="1200" dirty="0" err="1" smtClean="0">
                <a:solidFill>
                  <a:schemeClr val="tx1"/>
                </a:solidFill>
                <a:latin typeface="+mn-lt"/>
                <a:ea typeface="MS PGothic" pitchFamily="34" charset="-128"/>
                <a:cs typeface="ＭＳ Ｐゴシック" charset="0"/>
              </a:rPr>
              <a:t>ați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vizualizat</a:t>
            </a:r>
            <a:r>
              <a:rPr lang="en-GB" sz="1200" kern="1200" dirty="0" smtClean="0">
                <a:solidFill>
                  <a:schemeClr val="tx1"/>
                </a:solidFill>
                <a:latin typeface="+mn-lt"/>
                <a:ea typeface="MS PGothic" pitchFamily="34" charset="-128"/>
                <a:cs typeface="ＭＳ Ｐゴシック" charset="0"/>
              </a:rPr>
              <a:t>, Browserul </a:t>
            </a:r>
            <a:r>
              <a:rPr lang="en-GB" sz="1200" kern="1200" dirty="0" err="1" smtClean="0">
                <a:solidFill>
                  <a:schemeClr val="tx1"/>
                </a:solidFill>
                <a:latin typeface="+mn-lt"/>
                <a:ea typeface="MS PGothic" pitchFamily="34" charset="-128"/>
                <a:cs typeface="ＭＳ Ｐゴシック" charset="0"/>
              </a:rPr>
              <a:t>dumneavoastră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sistemul</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dumneavoastră</a:t>
            </a:r>
            <a:r>
              <a:rPr lang="en-GB" sz="1200" kern="1200" dirty="0" smtClean="0">
                <a:solidFill>
                  <a:schemeClr val="tx1"/>
                </a:solidFill>
                <a:latin typeface="+mn-lt"/>
                <a:ea typeface="MS PGothic" pitchFamily="34" charset="-128"/>
                <a:cs typeface="ＭＳ Ｐゴシック" charset="0"/>
              </a:rPr>
              <a:t> de </a:t>
            </a:r>
            <a:r>
              <a:rPr lang="en-GB" sz="1200" kern="1200" dirty="0" err="1" smtClean="0">
                <a:solidFill>
                  <a:schemeClr val="tx1"/>
                </a:solidFill>
                <a:latin typeface="+mn-lt"/>
                <a:ea typeface="MS PGothic" pitchFamily="34" charset="-128"/>
                <a:cs typeface="ＭＳ Ｐゴシック" charset="0"/>
              </a:rPr>
              <a:t>operare</a:t>
            </a:r>
            <a:r>
              <a:rPr lang="en-GB" sz="1200" kern="1200" dirty="0" smtClean="0">
                <a:solidFill>
                  <a:schemeClr val="tx1"/>
                </a:solidFill>
                <a:latin typeface="+mn-lt"/>
                <a:ea typeface="MS PGothic" pitchFamily="34" charset="-128"/>
                <a:cs typeface="ＭＳ Ｐゴシック" charset="0"/>
              </a:rPr>
              <a:t>, Cum </a:t>
            </a:r>
            <a:r>
              <a:rPr lang="en-GB" sz="1200" kern="1200" dirty="0" err="1" smtClean="0">
                <a:solidFill>
                  <a:schemeClr val="tx1"/>
                </a:solidFill>
                <a:latin typeface="+mn-lt"/>
                <a:ea typeface="MS PGothic" pitchFamily="34" charset="-128"/>
                <a:cs typeface="ＭＳ Ｐゴシック" charset="0"/>
              </a:rPr>
              <a:t>ați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ajuns</a:t>
            </a:r>
            <a:r>
              <a:rPr lang="en-GB" sz="1200" kern="1200" dirty="0" smtClean="0">
                <a:solidFill>
                  <a:schemeClr val="tx1"/>
                </a:solidFill>
                <a:latin typeface="+mn-lt"/>
                <a:ea typeface="MS PGothic" pitchFamily="34" charset="-128"/>
                <a:cs typeface="ＭＳ Ｐゴシック" charset="0"/>
              </a:rPr>
              <a:t> la </a:t>
            </a:r>
            <a:r>
              <a:rPr lang="en-GB" sz="1200" kern="1200" dirty="0" err="1" smtClean="0">
                <a:solidFill>
                  <a:schemeClr val="tx1"/>
                </a:solidFill>
                <a:latin typeface="+mn-lt"/>
                <a:ea typeface="MS PGothic" pitchFamily="34" charset="-128"/>
                <a:cs typeface="ＭＳ Ｐゴシック" charset="0"/>
              </a:rPr>
              <a:t>pagina</a:t>
            </a:r>
            <a:r>
              <a:rPr lang="en-GB" sz="1200" kern="1200" dirty="0" smtClean="0">
                <a:solidFill>
                  <a:schemeClr val="tx1"/>
                </a:solidFill>
                <a:latin typeface="+mn-lt"/>
                <a:ea typeface="MS PGothic" pitchFamily="34" charset="-128"/>
                <a:cs typeface="ＭＳ Ｐゴシック" charset="0"/>
              </a:rPr>
              <a:t> respective</a:t>
            </a:r>
            <a:endParaRPr lang="ro-RO" sz="1200" kern="1200" dirty="0" smtClean="0">
              <a:solidFill>
                <a:schemeClr val="tx1"/>
              </a:solidFill>
              <a:latin typeface="+mn-lt"/>
              <a:ea typeface="MS PGothic" pitchFamily="34" charset="-128"/>
              <a:cs typeface="ＭＳ Ｐゴシック" charset="0"/>
            </a:endParaRPr>
          </a:p>
          <a:p>
            <a:pPr eaLnBrk="0" hangingPunct="0">
              <a:buFont typeface="Arial"/>
              <a:buChar char="•"/>
            </a:pPr>
            <a:endParaRPr lang="en-GB" sz="1200" kern="1200" dirty="0">
              <a:solidFill>
                <a:schemeClr val="tx1"/>
              </a:solidFill>
              <a:latin typeface="Calibri" pitchFamily="34" charset="0"/>
              <a:ea typeface="MS PGothic" pitchFamily="34" charset="-128"/>
              <a:cs typeface="Arial" charset="0"/>
            </a:endParaRPr>
          </a:p>
          <a:p>
            <a:pPr eaLnBrk="0" hangingPunct="0">
              <a:buFont typeface="Arial"/>
              <a:buChar char="•"/>
            </a:pPr>
            <a:r>
              <a:rPr lang="en-GB" sz="1200" kern="1200" dirty="0" err="1" smtClean="0">
                <a:solidFill>
                  <a:schemeClr val="tx1"/>
                </a:solidFill>
                <a:latin typeface="Calibri" pitchFamily="34" charset="0"/>
                <a:ea typeface="MS PGothic" pitchFamily="34" charset="-128"/>
                <a:cs typeface="Arial" charset="0"/>
              </a:rPr>
              <a:t>Anchetatorii</a:t>
            </a:r>
            <a:r>
              <a:rPr lang="en-GB" sz="1200" kern="1200" dirty="0" smtClean="0">
                <a:solidFill>
                  <a:schemeClr val="tx1"/>
                </a:solidFill>
                <a:latin typeface="Calibri" pitchFamily="34" charset="0"/>
                <a:ea typeface="MS PGothic" pitchFamily="34" charset="-128"/>
                <a:cs typeface="Arial" charset="0"/>
              </a:rPr>
              <a:t> </a:t>
            </a:r>
            <a:r>
              <a:rPr lang="en-GB" sz="1200" kern="1200" dirty="0" err="1" smtClean="0">
                <a:solidFill>
                  <a:schemeClr val="tx1"/>
                </a:solidFill>
                <a:latin typeface="Calibri" pitchFamily="34" charset="0"/>
                <a:ea typeface="MS PGothic" pitchFamily="34" charset="-128"/>
                <a:cs typeface="Arial" charset="0"/>
              </a:rPr>
              <a:t>trebuie</a:t>
            </a:r>
            <a:r>
              <a:rPr lang="en-GB" sz="1200" kern="1200" dirty="0" smtClean="0">
                <a:solidFill>
                  <a:schemeClr val="tx1"/>
                </a:solidFill>
                <a:latin typeface="Calibri" pitchFamily="34" charset="0"/>
                <a:ea typeface="MS PGothic" pitchFamily="34" charset="-128"/>
                <a:cs typeface="Arial" charset="0"/>
              </a:rPr>
              <a:t> </a:t>
            </a:r>
            <a:r>
              <a:rPr lang="en-GB" sz="1200" kern="1200" dirty="0" err="1" smtClean="0">
                <a:solidFill>
                  <a:schemeClr val="tx1"/>
                </a:solidFill>
                <a:latin typeface="Calibri" pitchFamily="34" charset="0"/>
                <a:ea typeface="MS PGothic" pitchFamily="34" charset="-128"/>
                <a:cs typeface="Arial" charset="0"/>
              </a:rPr>
              <a:t>să</a:t>
            </a:r>
            <a:r>
              <a:rPr lang="en-GB" sz="1200" kern="1200" dirty="0" smtClean="0">
                <a:solidFill>
                  <a:schemeClr val="tx1"/>
                </a:solidFill>
                <a:latin typeface="Calibri" pitchFamily="34" charset="0"/>
                <a:ea typeface="MS PGothic" pitchFamily="34" charset="-128"/>
                <a:cs typeface="Arial" charset="0"/>
              </a:rPr>
              <a:t> fie </a:t>
            </a:r>
            <a:r>
              <a:rPr lang="en-GB" sz="1200" kern="1200" dirty="0" err="1" smtClean="0">
                <a:solidFill>
                  <a:schemeClr val="tx1"/>
                </a:solidFill>
                <a:latin typeface="Calibri" pitchFamily="34" charset="0"/>
                <a:ea typeface="MS PGothic" pitchFamily="34" charset="-128"/>
                <a:cs typeface="Arial" charset="0"/>
              </a:rPr>
              <a:t>conștienți</a:t>
            </a:r>
            <a:r>
              <a:rPr lang="en-GB" sz="1200" kern="1200" dirty="0" smtClean="0">
                <a:solidFill>
                  <a:schemeClr val="tx1"/>
                </a:solidFill>
                <a:latin typeface="Calibri" pitchFamily="34" charset="0"/>
                <a:ea typeface="MS PGothic" pitchFamily="34" charset="-128"/>
                <a:cs typeface="Arial" charset="0"/>
              </a:rPr>
              <a:t> de </a:t>
            </a:r>
            <a:r>
              <a:rPr lang="en-GB" sz="1200" kern="1200" dirty="0" err="1" smtClean="0">
                <a:solidFill>
                  <a:schemeClr val="tx1"/>
                </a:solidFill>
                <a:latin typeface="Calibri" pitchFamily="34" charset="0"/>
                <a:ea typeface="MS PGothic" pitchFamily="34" charset="-128"/>
                <a:cs typeface="Arial" charset="0"/>
              </a:rPr>
              <a:t>faptul</a:t>
            </a:r>
            <a:r>
              <a:rPr lang="en-GB" sz="1200" kern="1200" dirty="0" smtClean="0">
                <a:solidFill>
                  <a:schemeClr val="tx1"/>
                </a:solidFill>
                <a:latin typeface="Calibri" pitchFamily="34" charset="0"/>
                <a:ea typeface="MS PGothic" pitchFamily="34" charset="-128"/>
                <a:cs typeface="Arial" charset="0"/>
              </a:rPr>
              <a:t> </a:t>
            </a:r>
            <a:r>
              <a:rPr lang="en-GB" sz="1200" kern="1200" dirty="0" err="1" smtClean="0">
                <a:solidFill>
                  <a:schemeClr val="tx1"/>
                </a:solidFill>
                <a:latin typeface="Calibri" pitchFamily="34" charset="0"/>
                <a:ea typeface="MS PGothic" pitchFamily="34" charset="-128"/>
                <a:cs typeface="Arial" charset="0"/>
              </a:rPr>
              <a:t>că</a:t>
            </a:r>
            <a:r>
              <a:rPr lang="en-GB" sz="1200" kern="1200" dirty="0" smtClean="0">
                <a:solidFill>
                  <a:schemeClr val="tx1"/>
                </a:solidFill>
                <a:latin typeface="Calibri" pitchFamily="34" charset="0"/>
                <a:ea typeface="MS PGothic" pitchFamily="34" charset="-128"/>
                <a:cs typeface="Arial" charset="0"/>
              </a:rPr>
              <a:t> </a:t>
            </a:r>
            <a:r>
              <a:rPr lang="en-GB" sz="1200" kern="1200" dirty="0" err="1" smtClean="0">
                <a:solidFill>
                  <a:schemeClr val="tx1"/>
                </a:solidFill>
                <a:latin typeface="Calibri" pitchFamily="34" charset="0"/>
                <a:ea typeface="MS PGothic" pitchFamily="34" charset="-128"/>
                <a:cs typeface="Arial" charset="0"/>
              </a:rPr>
              <a:t>aceste</a:t>
            </a:r>
            <a:r>
              <a:rPr lang="en-GB" sz="1200" kern="1200" dirty="0" smtClean="0">
                <a:solidFill>
                  <a:schemeClr val="tx1"/>
                </a:solidFill>
                <a:latin typeface="Calibri" pitchFamily="34" charset="0"/>
                <a:ea typeface="MS PGothic" pitchFamily="34" charset="-128"/>
                <a:cs typeface="Arial" charset="0"/>
              </a:rPr>
              <a:t> </a:t>
            </a:r>
            <a:r>
              <a:rPr lang="en-GB" sz="1200" kern="1200" dirty="0" err="1" smtClean="0">
                <a:solidFill>
                  <a:schemeClr val="tx1"/>
                </a:solidFill>
                <a:latin typeface="Calibri" pitchFamily="34" charset="0"/>
                <a:ea typeface="MS PGothic" pitchFamily="34" charset="-128"/>
                <a:cs typeface="Arial" charset="0"/>
              </a:rPr>
              <a:t>informații</a:t>
            </a:r>
            <a:r>
              <a:rPr lang="en-GB" sz="1200" kern="1200" dirty="0" smtClean="0">
                <a:solidFill>
                  <a:schemeClr val="tx1"/>
                </a:solidFill>
                <a:latin typeface="Calibri" pitchFamily="34" charset="0"/>
                <a:ea typeface="MS PGothic" pitchFamily="34" charset="-128"/>
                <a:cs typeface="Arial" charset="0"/>
              </a:rPr>
              <a:t> </a:t>
            </a:r>
            <a:r>
              <a:rPr lang="en-GB" sz="1200" kern="1200" dirty="0" err="1" smtClean="0">
                <a:solidFill>
                  <a:schemeClr val="tx1"/>
                </a:solidFill>
                <a:latin typeface="Calibri" pitchFamily="34" charset="0"/>
                <a:ea typeface="MS PGothic" pitchFamily="34" charset="-128"/>
                <a:cs typeface="Arial" charset="0"/>
              </a:rPr>
              <a:t>sunt</a:t>
            </a:r>
            <a:r>
              <a:rPr lang="en-GB" sz="1200" kern="1200" dirty="0" smtClean="0">
                <a:solidFill>
                  <a:schemeClr val="tx1"/>
                </a:solidFill>
                <a:latin typeface="Calibri" pitchFamily="34" charset="0"/>
                <a:ea typeface="MS PGothic" pitchFamily="34" charset="-128"/>
                <a:cs typeface="Arial" charset="0"/>
              </a:rPr>
              <a:t> </a:t>
            </a:r>
            <a:r>
              <a:rPr lang="en-GB" sz="1200" kern="1200" dirty="0" err="1" smtClean="0">
                <a:solidFill>
                  <a:schemeClr val="tx1"/>
                </a:solidFill>
                <a:latin typeface="Calibri" pitchFamily="34" charset="0"/>
                <a:ea typeface="MS PGothic" pitchFamily="34" charset="-128"/>
                <a:cs typeface="Arial" charset="0"/>
              </a:rPr>
              <a:t>păstrate</a:t>
            </a:r>
            <a:r>
              <a:rPr lang="en-GB" sz="1200" kern="1200" dirty="0" smtClean="0">
                <a:solidFill>
                  <a:schemeClr val="tx1"/>
                </a:solidFill>
                <a:latin typeface="Calibri" pitchFamily="34" charset="0"/>
                <a:ea typeface="MS PGothic" pitchFamily="34" charset="-128"/>
                <a:cs typeface="Arial" charset="0"/>
              </a:rPr>
              <a:t> </a:t>
            </a:r>
            <a:r>
              <a:rPr lang="en-GB" sz="1200" kern="1200" dirty="0" err="1" smtClean="0">
                <a:solidFill>
                  <a:schemeClr val="tx1"/>
                </a:solidFill>
                <a:latin typeface="Calibri" pitchFamily="34" charset="0"/>
                <a:ea typeface="MS PGothic" pitchFamily="34" charset="-128"/>
                <a:cs typeface="Arial" charset="0"/>
              </a:rPr>
              <a:t>și</a:t>
            </a:r>
            <a:r>
              <a:rPr lang="en-GB" sz="1200" kern="1200" dirty="0" smtClean="0">
                <a:solidFill>
                  <a:schemeClr val="tx1"/>
                </a:solidFill>
                <a:latin typeface="Calibri" pitchFamily="34" charset="0"/>
                <a:ea typeface="MS PGothic" pitchFamily="34" charset="-128"/>
                <a:cs typeface="Arial" charset="0"/>
              </a:rPr>
              <a:t> pot fi </a:t>
            </a:r>
            <a:r>
              <a:rPr lang="en-GB" sz="1200" kern="1200" dirty="0" err="1" smtClean="0">
                <a:solidFill>
                  <a:schemeClr val="tx1"/>
                </a:solidFill>
                <a:latin typeface="Calibri" pitchFamily="34" charset="0"/>
                <a:ea typeface="MS PGothic" pitchFamily="34" charset="-128"/>
                <a:cs typeface="Arial" charset="0"/>
              </a:rPr>
              <a:t>utilizate</a:t>
            </a:r>
            <a:r>
              <a:rPr lang="en-GB" sz="1200" kern="1200" dirty="0" smtClean="0">
                <a:solidFill>
                  <a:schemeClr val="tx1"/>
                </a:solidFill>
                <a:latin typeface="Calibri" pitchFamily="34" charset="0"/>
                <a:ea typeface="MS PGothic" pitchFamily="34" charset="-128"/>
                <a:cs typeface="Arial" charset="0"/>
              </a:rPr>
              <a:t> </a:t>
            </a:r>
            <a:r>
              <a:rPr lang="en-GB" sz="1200" kern="1200" dirty="0" err="1" smtClean="0">
                <a:solidFill>
                  <a:schemeClr val="tx1"/>
                </a:solidFill>
                <a:latin typeface="Calibri" pitchFamily="34" charset="0"/>
                <a:ea typeface="MS PGothic" pitchFamily="34" charset="-128"/>
                <a:cs typeface="Arial" charset="0"/>
              </a:rPr>
              <a:t>ca</a:t>
            </a:r>
            <a:r>
              <a:rPr lang="en-GB" sz="1200" kern="1200" dirty="0" smtClean="0">
                <a:solidFill>
                  <a:schemeClr val="tx1"/>
                </a:solidFill>
                <a:latin typeface="Calibri" pitchFamily="34" charset="0"/>
                <a:ea typeface="MS PGothic" pitchFamily="34" charset="-128"/>
                <a:cs typeface="Arial" charset="0"/>
              </a:rPr>
              <a:t> probe/</a:t>
            </a:r>
            <a:r>
              <a:rPr lang="en-GB" sz="1200" kern="1200" dirty="0" err="1" smtClean="0">
                <a:solidFill>
                  <a:schemeClr val="tx1"/>
                </a:solidFill>
                <a:latin typeface="Calibri" pitchFamily="34" charset="0"/>
                <a:ea typeface="MS PGothic" pitchFamily="34" charset="-128"/>
                <a:cs typeface="Arial" charset="0"/>
              </a:rPr>
              <a:t>informații</a:t>
            </a:r>
            <a:r>
              <a:rPr lang="en-GB" sz="1200" kern="1200" dirty="0" smtClean="0">
                <a:solidFill>
                  <a:schemeClr val="tx1"/>
                </a:solidFill>
                <a:latin typeface="Calibri" pitchFamily="34" charset="0"/>
                <a:ea typeface="MS PGothic" pitchFamily="34" charset="-128"/>
                <a:cs typeface="Arial" charset="0"/>
              </a:rPr>
              <a:t> </a:t>
            </a:r>
            <a:r>
              <a:rPr lang="en-GB" sz="1200" kern="1200" dirty="0" err="1" smtClean="0">
                <a:solidFill>
                  <a:schemeClr val="tx1"/>
                </a:solidFill>
                <a:latin typeface="Calibri" pitchFamily="34" charset="0"/>
                <a:ea typeface="MS PGothic" pitchFamily="34" charset="-128"/>
                <a:cs typeface="Arial" charset="0"/>
              </a:rPr>
              <a:t>sau</a:t>
            </a:r>
            <a:r>
              <a:rPr lang="en-GB" sz="1200" kern="1200" dirty="0" smtClean="0">
                <a:solidFill>
                  <a:schemeClr val="tx1"/>
                </a:solidFill>
                <a:latin typeface="Calibri" pitchFamily="34" charset="0"/>
                <a:ea typeface="MS PGothic" pitchFamily="34" charset="-128"/>
                <a:cs typeface="Arial" charset="0"/>
              </a:rPr>
              <a:t> </a:t>
            </a:r>
            <a:r>
              <a:rPr lang="en-GB" sz="1200" kern="1200" dirty="0" err="1" smtClean="0">
                <a:solidFill>
                  <a:schemeClr val="tx1"/>
                </a:solidFill>
                <a:latin typeface="Calibri" pitchFamily="34" charset="0"/>
                <a:ea typeface="MS PGothic" pitchFamily="34" charset="-128"/>
                <a:cs typeface="Arial" charset="0"/>
              </a:rPr>
              <a:t>dacă</a:t>
            </a:r>
            <a:r>
              <a:rPr lang="en-GB" sz="1200" kern="1200" dirty="0" smtClean="0">
                <a:solidFill>
                  <a:schemeClr val="tx1"/>
                </a:solidFill>
                <a:latin typeface="Calibri" pitchFamily="34" charset="0"/>
                <a:ea typeface="MS PGothic" pitchFamily="34" charset="-128"/>
                <a:cs typeface="Arial" charset="0"/>
              </a:rPr>
              <a:t> </a:t>
            </a:r>
            <a:r>
              <a:rPr lang="en-GB" sz="1200" kern="1200" dirty="0" err="1" smtClean="0">
                <a:solidFill>
                  <a:schemeClr val="tx1"/>
                </a:solidFill>
                <a:latin typeface="Calibri" pitchFamily="34" charset="0"/>
                <a:ea typeface="MS PGothic" pitchFamily="34" charset="-128"/>
                <a:cs typeface="Arial" charset="0"/>
              </a:rPr>
              <a:t>este</a:t>
            </a:r>
            <a:r>
              <a:rPr lang="en-GB" sz="1200" kern="1200" dirty="0" smtClean="0">
                <a:solidFill>
                  <a:schemeClr val="tx1"/>
                </a:solidFill>
                <a:latin typeface="Calibri" pitchFamily="34" charset="0"/>
                <a:ea typeface="MS PGothic" pitchFamily="34" charset="-128"/>
                <a:cs typeface="Arial" charset="0"/>
              </a:rPr>
              <a:t> un investigator care </a:t>
            </a:r>
            <a:r>
              <a:rPr lang="en-GB" sz="1200" kern="1200" dirty="0" err="1" smtClean="0">
                <a:solidFill>
                  <a:schemeClr val="tx1"/>
                </a:solidFill>
                <a:latin typeface="Calibri" pitchFamily="34" charset="0"/>
                <a:ea typeface="MS PGothic" pitchFamily="34" charset="-128"/>
                <a:cs typeface="Arial" charset="0"/>
              </a:rPr>
              <a:t>vizitează</a:t>
            </a:r>
            <a:r>
              <a:rPr lang="en-GB" sz="1200" kern="1200" dirty="0" smtClean="0">
                <a:solidFill>
                  <a:schemeClr val="tx1"/>
                </a:solidFill>
                <a:latin typeface="Calibri" pitchFamily="34" charset="0"/>
                <a:ea typeface="MS PGothic" pitchFamily="34" charset="-128"/>
                <a:cs typeface="Arial" charset="0"/>
              </a:rPr>
              <a:t> </a:t>
            </a:r>
            <a:r>
              <a:rPr lang="en-GB" sz="1200" kern="1200" dirty="0" err="1" smtClean="0">
                <a:solidFill>
                  <a:schemeClr val="tx1"/>
                </a:solidFill>
                <a:latin typeface="Calibri" pitchFamily="34" charset="0"/>
                <a:ea typeface="MS PGothic" pitchFamily="34" charset="-128"/>
                <a:cs typeface="Arial" charset="0"/>
              </a:rPr>
              <a:t>pagina</a:t>
            </a:r>
            <a:r>
              <a:rPr lang="en-GB" sz="1200" kern="1200" dirty="0" smtClean="0">
                <a:solidFill>
                  <a:schemeClr val="tx1"/>
                </a:solidFill>
                <a:latin typeface="Calibri" pitchFamily="34" charset="0"/>
                <a:ea typeface="MS PGothic" pitchFamily="34" charset="-128"/>
                <a:cs typeface="Arial" charset="0"/>
              </a:rPr>
              <a:t> în </a:t>
            </a:r>
            <a:r>
              <a:rPr lang="en-GB" sz="1200" kern="1200" dirty="0" err="1" smtClean="0">
                <a:solidFill>
                  <a:schemeClr val="tx1"/>
                </a:solidFill>
                <a:latin typeface="Calibri" pitchFamily="34" charset="0"/>
                <a:ea typeface="MS PGothic" pitchFamily="34" charset="-128"/>
                <a:cs typeface="Arial" charset="0"/>
              </a:rPr>
              <a:t>cadrul</a:t>
            </a:r>
            <a:r>
              <a:rPr lang="en-GB" sz="1200" kern="1200" dirty="0" smtClean="0">
                <a:solidFill>
                  <a:schemeClr val="tx1"/>
                </a:solidFill>
                <a:latin typeface="Calibri" pitchFamily="34" charset="0"/>
                <a:ea typeface="MS PGothic" pitchFamily="34" charset="-128"/>
                <a:cs typeface="Arial" charset="0"/>
              </a:rPr>
              <a:t> </a:t>
            </a:r>
            <a:r>
              <a:rPr lang="en-GB" sz="1200" kern="1200" dirty="0" err="1" smtClean="0">
                <a:solidFill>
                  <a:schemeClr val="tx1"/>
                </a:solidFill>
                <a:latin typeface="Calibri" pitchFamily="34" charset="0"/>
                <a:ea typeface="MS PGothic" pitchFamily="34" charset="-128"/>
                <a:cs typeface="Arial" charset="0"/>
              </a:rPr>
              <a:t>unei</a:t>
            </a:r>
            <a:r>
              <a:rPr lang="en-GB" sz="1200" kern="1200" dirty="0" smtClean="0">
                <a:solidFill>
                  <a:schemeClr val="tx1"/>
                </a:solidFill>
                <a:latin typeface="Calibri" pitchFamily="34" charset="0"/>
                <a:ea typeface="MS PGothic" pitchFamily="34" charset="-128"/>
                <a:cs typeface="Arial" charset="0"/>
              </a:rPr>
              <a:t> </a:t>
            </a:r>
            <a:r>
              <a:rPr lang="en-GB" sz="1200" kern="1200" dirty="0" err="1" smtClean="0">
                <a:solidFill>
                  <a:schemeClr val="tx1"/>
                </a:solidFill>
                <a:latin typeface="Calibri" pitchFamily="34" charset="0"/>
                <a:ea typeface="MS PGothic" pitchFamily="34" charset="-128"/>
                <a:cs typeface="Arial" charset="0"/>
              </a:rPr>
              <a:t>anchete</a:t>
            </a:r>
            <a:r>
              <a:rPr lang="en-GB" sz="1200" kern="1200" dirty="0" smtClean="0">
                <a:solidFill>
                  <a:schemeClr val="tx1"/>
                </a:solidFill>
                <a:latin typeface="Calibri" pitchFamily="34" charset="0"/>
                <a:ea typeface="MS PGothic" pitchFamily="34" charset="-128"/>
                <a:cs typeface="Arial" charset="0"/>
              </a:rPr>
              <a:t>, </a:t>
            </a:r>
            <a:r>
              <a:rPr lang="en-GB" sz="1200" kern="1200" dirty="0" err="1" smtClean="0">
                <a:solidFill>
                  <a:schemeClr val="tx1"/>
                </a:solidFill>
                <a:latin typeface="Calibri" pitchFamily="34" charset="0"/>
                <a:ea typeface="MS PGothic" pitchFamily="34" charset="-128"/>
                <a:cs typeface="Arial" charset="0"/>
              </a:rPr>
              <a:t>acestea</a:t>
            </a:r>
            <a:r>
              <a:rPr lang="en-GB" sz="1200" kern="1200" dirty="0" smtClean="0">
                <a:solidFill>
                  <a:schemeClr val="tx1"/>
                </a:solidFill>
                <a:latin typeface="Calibri" pitchFamily="34" charset="0"/>
                <a:ea typeface="MS PGothic" pitchFamily="34" charset="-128"/>
                <a:cs typeface="Arial" charset="0"/>
              </a:rPr>
              <a:t> pot fi </a:t>
            </a:r>
            <a:r>
              <a:rPr lang="en-GB" sz="1200" kern="1200" dirty="0" err="1" smtClean="0">
                <a:solidFill>
                  <a:schemeClr val="tx1"/>
                </a:solidFill>
                <a:latin typeface="Calibri" pitchFamily="34" charset="0"/>
                <a:ea typeface="MS PGothic" pitchFamily="34" charset="-128"/>
                <a:cs typeface="Arial" charset="0"/>
              </a:rPr>
              <a:t>utilizate</a:t>
            </a:r>
            <a:r>
              <a:rPr lang="en-GB" sz="1200" kern="1200" dirty="0" smtClean="0">
                <a:solidFill>
                  <a:schemeClr val="tx1"/>
                </a:solidFill>
                <a:latin typeface="Calibri" pitchFamily="34" charset="0"/>
                <a:ea typeface="MS PGothic" pitchFamily="34" charset="-128"/>
                <a:cs typeface="Arial" charset="0"/>
              </a:rPr>
              <a:t> </a:t>
            </a:r>
            <a:r>
              <a:rPr lang="en-GB" sz="1200" kern="1200" dirty="0" err="1" smtClean="0">
                <a:solidFill>
                  <a:schemeClr val="tx1"/>
                </a:solidFill>
                <a:latin typeface="Calibri" pitchFamily="34" charset="0"/>
                <a:ea typeface="MS PGothic" pitchFamily="34" charset="-128"/>
                <a:cs typeface="Arial" charset="0"/>
              </a:rPr>
              <a:t>împotriva</a:t>
            </a:r>
            <a:r>
              <a:rPr lang="en-GB" sz="1200" kern="1200" dirty="0" smtClean="0">
                <a:solidFill>
                  <a:schemeClr val="tx1"/>
                </a:solidFill>
                <a:latin typeface="Calibri" pitchFamily="34" charset="0"/>
                <a:ea typeface="MS PGothic" pitchFamily="34" charset="-128"/>
                <a:cs typeface="Arial" charset="0"/>
              </a:rPr>
              <a:t> </a:t>
            </a:r>
            <a:r>
              <a:rPr lang="en-GB" sz="1200" kern="1200" dirty="0" err="1" smtClean="0">
                <a:solidFill>
                  <a:schemeClr val="tx1"/>
                </a:solidFill>
                <a:latin typeface="Calibri" pitchFamily="34" charset="0"/>
                <a:ea typeface="MS PGothic" pitchFamily="34" charset="-128"/>
                <a:cs typeface="Arial" charset="0"/>
              </a:rPr>
              <a:t>lor</a:t>
            </a:r>
            <a:r>
              <a:rPr lang="en-GB" sz="1200" kern="1200" dirty="0" smtClean="0">
                <a:solidFill>
                  <a:schemeClr val="tx1"/>
                </a:solidFill>
                <a:latin typeface="Calibri" pitchFamily="34" charset="0"/>
                <a:ea typeface="MS PGothic" pitchFamily="34" charset="-128"/>
                <a:cs typeface="Arial" charset="0"/>
              </a:rPr>
              <a:t>, </a:t>
            </a:r>
            <a:r>
              <a:rPr lang="en-GB" sz="1200" kern="1200" dirty="0" err="1" smtClean="0">
                <a:solidFill>
                  <a:schemeClr val="tx1"/>
                </a:solidFill>
                <a:latin typeface="Calibri" pitchFamily="34" charset="0"/>
                <a:ea typeface="MS PGothic" pitchFamily="34" charset="-128"/>
                <a:cs typeface="Arial" charset="0"/>
              </a:rPr>
              <a:t>dacă</a:t>
            </a:r>
            <a:r>
              <a:rPr lang="en-GB" sz="1200" kern="1200" dirty="0" smtClean="0">
                <a:solidFill>
                  <a:schemeClr val="tx1"/>
                </a:solidFill>
                <a:latin typeface="Calibri" pitchFamily="34" charset="0"/>
                <a:ea typeface="MS PGothic" pitchFamily="34" charset="-128"/>
                <a:cs typeface="Arial" charset="0"/>
              </a:rPr>
              <a:t> nu </a:t>
            </a:r>
            <a:r>
              <a:rPr lang="en-GB" sz="1200" kern="1200" dirty="0" err="1" smtClean="0">
                <a:solidFill>
                  <a:schemeClr val="tx1"/>
                </a:solidFill>
                <a:latin typeface="Calibri" pitchFamily="34" charset="0"/>
                <a:ea typeface="MS PGothic" pitchFamily="34" charset="-128"/>
                <a:cs typeface="Arial" charset="0"/>
              </a:rPr>
              <a:t>și</a:t>
            </a:r>
            <a:r>
              <a:rPr lang="en-GB" sz="1200" kern="1200" dirty="0" smtClean="0">
                <a:solidFill>
                  <a:schemeClr val="tx1"/>
                </a:solidFill>
                <a:latin typeface="Calibri" pitchFamily="34" charset="0"/>
                <a:ea typeface="MS PGothic" pitchFamily="34" charset="-128"/>
                <a:cs typeface="Arial" charset="0"/>
              </a:rPr>
              <a:t>-au </a:t>
            </a:r>
            <a:r>
              <a:rPr lang="en-GB" sz="1200" kern="1200" dirty="0" err="1" smtClean="0">
                <a:solidFill>
                  <a:schemeClr val="tx1"/>
                </a:solidFill>
                <a:latin typeface="Calibri" pitchFamily="34" charset="0"/>
                <a:ea typeface="MS PGothic" pitchFamily="34" charset="-128"/>
                <a:cs typeface="Arial" charset="0"/>
              </a:rPr>
              <a:t>îndeplinit</a:t>
            </a:r>
            <a:r>
              <a:rPr lang="en-GB" sz="1200" kern="1200" dirty="0" smtClean="0">
                <a:solidFill>
                  <a:schemeClr val="tx1"/>
                </a:solidFill>
                <a:latin typeface="Calibri" pitchFamily="34" charset="0"/>
                <a:ea typeface="MS PGothic" pitchFamily="34" charset="-128"/>
                <a:cs typeface="Arial" charset="0"/>
              </a:rPr>
              <a:t> </a:t>
            </a:r>
            <a:r>
              <a:rPr lang="en-GB" sz="1200" kern="1200" dirty="0" err="1" smtClean="0">
                <a:solidFill>
                  <a:schemeClr val="tx1"/>
                </a:solidFill>
                <a:latin typeface="Calibri" pitchFamily="34" charset="0"/>
                <a:ea typeface="MS PGothic" pitchFamily="34" charset="-128"/>
                <a:cs typeface="Arial" charset="0"/>
              </a:rPr>
              <a:t>obligațiile</a:t>
            </a:r>
            <a:r>
              <a:rPr lang="en-GB" sz="1200" kern="1200" dirty="0" smtClean="0">
                <a:solidFill>
                  <a:schemeClr val="tx1"/>
                </a:solidFill>
                <a:latin typeface="Calibri" pitchFamily="34" charset="0"/>
                <a:ea typeface="MS PGothic" pitchFamily="34" charset="-128"/>
                <a:cs typeface="Arial" charset="0"/>
              </a:rPr>
              <a:t> </a:t>
            </a:r>
            <a:r>
              <a:rPr lang="en-GB" sz="1200" kern="1200" dirty="0" err="1" smtClean="0">
                <a:solidFill>
                  <a:schemeClr val="tx1"/>
                </a:solidFill>
                <a:latin typeface="Calibri" pitchFamily="34" charset="0"/>
                <a:ea typeface="MS PGothic" pitchFamily="34" charset="-128"/>
                <a:cs typeface="Arial" charset="0"/>
              </a:rPr>
              <a:t>legale</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47</a:t>
            </a:fld>
            <a:endParaRPr lang="en-US" altLang="en-US"/>
          </a:p>
        </p:txBody>
      </p:sp>
    </p:spTree>
    <p:extLst>
      <p:ext uri="{BB962C8B-B14F-4D97-AF65-F5344CB8AC3E}">
        <p14:creationId xmlns:p14="http://schemas.microsoft.com/office/powerpoint/2010/main" val="24945785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48</a:t>
            </a:fld>
            <a:endParaRPr lang="en-US" altLang="en-US"/>
          </a:p>
        </p:txBody>
      </p:sp>
    </p:spTree>
    <p:extLst>
      <p:ext uri="{BB962C8B-B14F-4D97-AF65-F5344CB8AC3E}">
        <p14:creationId xmlns:p14="http://schemas.microsoft.com/office/powerpoint/2010/main" val="25023548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smtClean="0">
                <a:solidFill>
                  <a:schemeClr val="tx1"/>
                </a:solidFill>
                <a:effectLst/>
                <a:latin typeface="+mn-lt"/>
                <a:ea typeface="+mn-ea"/>
                <a:cs typeface="+mn-cs"/>
              </a:rPr>
              <a:t>Poșta electronică sau e-mailul este o metodă de a face schimb de mesaje digitale.</a:t>
            </a:r>
          </a:p>
          <a:p>
            <a:r>
              <a:rPr lang="ro-RO" sz="1200" kern="1200" dirty="0" smtClean="0">
                <a:solidFill>
                  <a:schemeClr val="tx1"/>
                </a:solidFill>
                <a:effectLst/>
                <a:latin typeface="+mn-lt"/>
                <a:ea typeface="+mn-ea"/>
                <a:cs typeface="+mn-cs"/>
              </a:rPr>
              <a:t>Utilizatorului i se pare că e-mailul este transmis direct de la aparatul expeditorului la cel al destinatar; cu toate acestea, fiecare mesaj trece, de obicei, prin cel puțin patru calculatoare, pe durata existenței sale.</a:t>
            </a:r>
            <a:r>
              <a:rPr lang="en-US" sz="1200" kern="1200" dirty="0" smtClean="0">
                <a:solidFill>
                  <a:schemeClr val="tx1"/>
                </a:solidFill>
                <a:latin typeface="+mn-lt"/>
                <a:ea typeface="MS PGothic" pitchFamily="34" charset="-128"/>
                <a:cs typeface="ＭＳ Ｐゴシック" charset="0"/>
              </a:rPr>
              <a:t> </a:t>
            </a:r>
            <a:endParaRPr lang="en-US" sz="1200" kern="1200" dirty="0">
              <a:solidFill>
                <a:schemeClr val="tx1"/>
              </a:solidFill>
              <a:latin typeface="+mn-lt"/>
              <a:ea typeface="MS PGothic" pitchFamily="34" charset="-128"/>
              <a:cs typeface="ＭＳ Ｐゴシック" charset="0"/>
            </a:endParaRPr>
          </a:p>
          <a:p>
            <a:pPr lvl="1"/>
            <a:r>
              <a:rPr lang="ro-RO" sz="1200" kern="1200" dirty="0" smtClean="0">
                <a:solidFill>
                  <a:schemeClr val="tx1"/>
                </a:solidFill>
                <a:effectLst/>
                <a:latin typeface="+mn-lt"/>
                <a:ea typeface="+mn-ea"/>
                <a:cs typeface="+mn-cs"/>
              </a:rPr>
              <a:t>Un mesaj este compus pe calculatorul propriu al utilizatorului, apoi este trimis către serverul de e-mailuri trimise </a:t>
            </a:r>
            <a:r>
              <a:rPr lang="ro-RO" sz="1200" kern="1200" dirty="0" err="1" smtClean="0">
                <a:solidFill>
                  <a:schemeClr val="tx1"/>
                </a:solidFill>
                <a:effectLst/>
                <a:latin typeface="+mn-lt"/>
                <a:ea typeface="+mn-ea"/>
                <a:cs typeface="+mn-cs"/>
              </a:rPr>
              <a:t>SMTP</a:t>
            </a:r>
            <a:r>
              <a:rPr lang="ro-RO" sz="1200" kern="1200" dirty="0" smtClean="0">
                <a:solidFill>
                  <a:schemeClr val="tx1"/>
                </a:solidFill>
                <a:effectLst/>
                <a:latin typeface="+mn-lt"/>
                <a:ea typeface="+mn-ea"/>
                <a:cs typeface="+mn-cs"/>
              </a:rPr>
              <a:t>* al FSI (Protocol simplu de transfer al corespondenței sau </a:t>
            </a:r>
            <a:r>
              <a:rPr lang="en-US" sz="1200" kern="1200" dirty="0" smtClean="0">
                <a:solidFill>
                  <a:schemeClr val="tx1"/>
                </a:solidFill>
                <a:latin typeface="+mn-lt"/>
                <a:ea typeface="MS PGothic" pitchFamily="34" charset="-128"/>
                <a:cs typeface="+mn-cs"/>
              </a:rPr>
              <a:t>SMTP</a:t>
            </a:r>
            <a:r>
              <a:rPr lang="en-US" sz="1200" kern="1200" dirty="0">
                <a:solidFill>
                  <a:schemeClr val="tx1"/>
                </a:solidFill>
                <a:latin typeface="+mn-lt"/>
                <a:ea typeface="MS PGothic" pitchFamily="34" charset="-128"/>
                <a:cs typeface="+mn-cs"/>
              </a:rPr>
              <a:t>)</a:t>
            </a:r>
            <a:endParaRPr lang="en-GB" sz="1200" kern="1200" dirty="0">
              <a:solidFill>
                <a:schemeClr val="tx1"/>
              </a:solidFill>
              <a:latin typeface="+mn-lt"/>
              <a:ea typeface="MS PGothic" pitchFamily="34" charset="-128"/>
              <a:cs typeface="+mn-cs"/>
            </a:endParaRPr>
          </a:p>
          <a:p>
            <a:pPr lvl="1"/>
            <a:r>
              <a:rPr lang="ro-RO" sz="1200" kern="1200" dirty="0" smtClean="0">
                <a:solidFill>
                  <a:schemeClr val="tx1"/>
                </a:solidFill>
                <a:latin typeface="+mn-lt"/>
                <a:ea typeface="MS PGothic" pitchFamily="34" charset="-128"/>
                <a:cs typeface="+mn-cs"/>
              </a:rPr>
              <a:t>FSI de ieșire redirecționează </a:t>
            </a:r>
            <a:r>
              <a:rPr lang="en-US" sz="1200" kern="1200" dirty="0" smtClean="0">
                <a:solidFill>
                  <a:schemeClr val="tx1"/>
                </a:solidFill>
                <a:latin typeface="+mn-lt"/>
                <a:ea typeface="MS PGothic" pitchFamily="34" charset="-128"/>
                <a:cs typeface="+mn-cs"/>
              </a:rPr>
              <a:t>e-mail</a:t>
            </a:r>
            <a:r>
              <a:rPr lang="ro-RO" sz="1200" kern="1200" dirty="0" smtClean="0">
                <a:solidFill>
                  <a:schemeClr val="tx1"/>
                </a:solidFill>
                <a:latin typeface="+mn-lt"/>
                <a:ea typeface="MS PGothic" pitchFamily="34" charset="-128"/>
                <a:cs typeface="+mn-cs"/>
              </a:rPr>
              <a:t>ul</a:t>
            </a:r>
            <a:r>
              <a:rPr lang="en-US" sz="1200" kern="1200" dirty="0" smtClean="0">
                <a:solidFill>
                  <a:schemeClr val="tx1"/>
                </a:solidFill>
                <a:latin typeface="+mn-lt"/>
                <a:ea typeface="MS PGothic" pitchFamily="34" charset="-128"/>
                <a:cs typeface="+mn-cs"/>
              </a:rPr>
              <a:t> </a:t>
            </a:r>
            <a:r>
              <a:rPr lang="ro-RO" sz="1200" kern="1200" dirty="0" smtClean="0">
                <a:solidFill>
                  <a:schemeClr val="tx1"/>
                </a:solidFill>
                <a:latin typeface="+mn-lt"/>
                <a:ea typeface="MS PGothic" pitchFamily="34" charset="-128"/>
                <a:cs typeface="+mn-cs"/>
              </a:rPr>
              <a:t>către serverul FSI de e-mailuri </a:t>
            </a:r>
            <a:r>
              <a:rPr lang="en-US" sz="1200" kern="1200" dirty="0" smtClean="0">
                <a:solidFill>
                  <a:schemeClr val="tx1"/>
                </a:solidFill>
                <a:latin typeface="+mn-lt"/>
                <a:ea typeface="MS PGothic" pitchFamily="34" charset="-128"/>
                <a:cs typeface="+mn-cs"/>
              </a:rPr>
              <a:t>SMTP </a:t>
            </a:r>
            <a:r>
              <a:rPr lang="ro-RO" sz="1200" kern="1200" dirty="0" smtClean="0">
                <a:solidFill>
                  <a:schemeClr val="tx1"/>
                </a:solidFill>
                <a:latin typeface="+mn-lt"/>
                <a:ea typeface="MS PGothic" pitchFamily="34" charset="-128"/>
                <a:cs typeface="+mn-cs"/>
              </a:rPr>
              <a:t>al destinatarului</a:t>
            </a:r>
            <a:r>
              <a:rPr lang="en-US" sz="1200" kern="1200" dirty="0" smtClean="0">
                <a:solidFill>
                  <a:schemeClr val="tx1"/>
                </a:solidFill>
                <a:latin typeface="+mn-lt"/>
                <a:ea typeface="MS PGothic" pitchFamily="34" charset="-128"/>
                <a:cs typeface="+mn-cs"/>
              </a:rPr>
              <a:t>*  </a:t>
            </a:r>
            <a:r>
              <a:rPr lang="en-US" sz="1200" kern="1200" dirty="0">
                <a:solidFill>
                  <a:schemeClr val="tx1"/>
                </a:solidFill>
                <a:latin typeface="+mn-lt"/>
                <a:ea typeface="MS PGothic" pitchFamily="34" charset="-128"/>
                <a:cs typeface="+mn-cs"/>
              </a:rPr>
              <a:t>(SMTP – SMTP)</a:t>
            </a:r>
            <a:endParaRPr lang="en-GB" sz="1200" kern="1200" dirty="0">
              <a:solidFill>
                <a:schemeClr val="tx1"/>
              </a:solidFill>
              <a:latin typeface="+mn-lt"/>
              <a:ea typeface="MS PGothic"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ro-RO" sz="1200" kern="1200" dirty="0" smtClean="0">
                <a:solidFill>
                  <a:schemeClr val="tx1"/>
                </a:solidFill>
                <a:effectLst/>
                <a:latin typeface="+mn-lt"/>
                <a:ea typeface="+mn-ea"/>
                <a:cs typeface="+mn-cs"/>
              </a:rPr>
              <a:t>Serverul de e-mail al destinatarului găsește serverul de e-mailuri primite al destinatarului (</a:t>
            </a:r>
            <a:r>
              <a:rPr lang="pt-BR" i="0" dirty="0" smtClean="0"/>
              <a:t>protocol</a:t>
            </a:r>
            <a:r>
              <a:rPr lang="ro-RO" i="0" dirty="0" smtClean="0"/>
              <a:t>ul</a:t>
            </a:r>
            <a:r>
              <a:rPr lang="ro-RO" i="0" baseline="0" dirty="0" smtClean="0"/>
              <a:t> </a:t>
            </a:r>
            <a:r>
              <a:rPr lang="pt-BR" dirty="0" smtClean="0"/>
              <a:t>de </a:t>
            </a:r>
            <a:r>
              <a:rPr lang="pt-BR" i="0" dirty="0" smtClean="0"/>
              <a:t>poștă</a:t>
            </a:r>
            <a:r>
              <a:rPr lang="pt-BR" dirty="0" smtClean="0"/>
              <a:t> electronică </a:t>
            </a:r>
            <a:r>
              <a:rPr lang="ro-RO" dirty="0" smtClean="0"/>
              <a:t>sau POP3</a:t>
            </a:r>
            <a:r>
              <a:rPr lang="ro-RO" sz="1200" kern="1200" dirty="0" smtClean="0">
                <a:solidFill>
                  <a:schemeClr val="tx1"/>
                </a:solidFill>
                <a:effectLst/>
                <a:latin typeface="+mn-lt"/>
                <a:ea typeface="+mn-ea"/>
                <a:cs typeface="+mn-cs"/>
              </a:rPr>
              <a:t>) și </a:t>
            </a:r>
            <a:r>
              <a:rPr lang="ro-RO" dirty="0" smtClean="0"/>
              <a:t>livrează mesajul către „cutia poștală a destinatarului” </a:t>
            </a:r>
            <a:endParaRPr lang="ro-RO" sz="1200" kern="1200" dirty="0" smtClean="0">
              <a:solidFill>
                <a:schemeClr val="tx1"/>
              </a:solidFill>
              <a:effectLst/>
              <a:latin typeface="+mn-lt"/>
              <a:ea typeface="+mn-ea"/>
              <a:cs typeface="+mn-cs"/>
            </a:endParaRPr>
          </a:p>
          <a:p>
            <a:pPr lvl="1"/>
            <a:r>
              <a:rPr lang="en-US" sz="1200" kern="1200" dirty="0" err="1" smtClean="0">
                <a:solidFill>
                  <a:schemeClr val="tx1"/>
                </a:solidFill>
                <a:latin typeface="+mn-lt"/>
                <a:ea typeface="MS PGothic" pitchFamily="34" charset="-128"/>
                <a:cs typeface="+mn-cs"/>
              </a:rPr>
              <a:t>Destinatarul</a:t>
            </a:r>
            <a:r>
              <a:rPr lang="en-US" sz="1200" kern="1200" dirty="0" smtClean="0">
                <a:solidFill>
                  <a:schemeClr val="tx1"/>
                </a:solidFill>
                <a:latin typeface="+mn-lt"/>
                <a:ea typeface="MS PGothic" pitchFamily="34" charset="-128"/>
                <a:cs typeface="+mn-cs"/>
              </a:rPr>
              <a:t> se </a:t>
            </a:r>
            <a:r>
              <a:rPr lang="en-US" sz="1200" kern="1200" dirty="0" err="1" smtClean="0">
                <a:solidFill>
                  <a:schemeClr val="tx1"/>
                </a:solidFill>
                <a:latin typeface="+mn-lt"/>
                <a:ea typeface="MS PGothic" pitchFamily="34" charset="-128"/>
                <a:cs typeface="+mn-cs"/>
              </a:rPr>
              <a:t>conectează</a:t>
            </a:r>
            <a:r>
              <a:rPr lang="en-US" sz="1200" kern="1200" dirty="0" smtClean="0">
                <a:solidFill>
                  <a:schemeClr val="tx1"/>
                </a:solidFill>
                <a:latin typeface="+mn-lt"/>
                <a:ea typeface="MS PGothic" pitchFamily="34" charset="-128"/>
                <a:cs typeface="+mn-cs"/>
              </a:rPr>
              <a:t> la </a:t>
            </a:r>
            <a:r>
              <a:rPr lang="en-US" sz="1200" kern="1200" dirty="0" err="1" smtClean="0">
                <a:solidFill>
                  <a:schemeClr val="tx1"/>
                </a:solidFill>
                <a:latin typeface="+mn-lt"/>
                <a:ea typeface="MS PGothic" pitchFamily="34" charset="-128"/>
                <a:cs typeface="+mn-cs"/>
              </a:rPr>
              <a:t>cont</a:t>
            </a:r>
            <a:r>
              <a:rPr lang="en-US" sz="1200" kern="1200" dirty="0" smtClean="0">
                <a:solidFill>
                  <a:schemeClr val="tx1"/>
                </a:solidFill>
                <a:latin typeface="+mn-lt"/>
                <a:ea typeface="MS PGothic" pitchFamily="34" charset="-128"/>
                <a:cs typeface="+mn-cs"/>
              </a:rPr>
              <a:t> </a:t>
            </a:r>
            <a:r>
              <a:rPr lang="en-US" sz="1200" kern="1200" dirty="0" err="1" smtClean="0">
                <a:solidFill>
                  <a:schemeClr val="tx1"/>
                </a:solidFill>
                <a:latin typeface="+mn-lt"/>
                <a:ea typeface="MS PGothic" pitchFamily="34" charset="-128"/>
                <a:cs typeface="+mn-cs"/>
              </a:rPr>
              <a:t>și</a:t>
            </a:r>
            <a:r>
              <a:rPr lang="en-US" sz="1200" kern="1200" dirty="0" smtClean="0">
                <a:solidFill>
                  <a:schemeClr val="tx1"/>
                </a:solidFill>
                <a:latin typeface="+mn-lt"/>
                <a:ea typeface="MS PGothic" pitchFamily="34" charset="-128"/>
                <a:cs typeface="+mn-cs"/>
              </a:rPr>
              <a:t> </a:t>
            </a:r>
            <a:r>
              <a:rPr lang="en-US" sz="1200" kern="1200" dirty="0" err="1" smtClean="0">
                <a:solidFill>
                  <a:schemeClr val="tx1"/>
                </a:solidFill>
                <a:latin typeface="+mn-lt"/>
                <a:ea typeface="MS PGothic" pitchFamily="34" charset="-128"/>
                <a:cs typeface="+mn-cs"/>
              </a:rPr>
              <a:t>mesajul</a:t>
            </a:r>
            <a:r>
              <a:rPr lang="en-US" sz="1200" kern="1200" dirty="0" smtClean="0">
                <a:solidFill>
                  <a:schemeClr val="tx1"/>
                </a:solidFill>
                <a:latin typeface="+mn-lt"/>
                <a:ea typeface="MS PGothic" pitchFamily="34" charset="-128"/>
                <a:cs typeface="+mn-cs"/>
              </a:rPr>
              <a:t> </a:t>
            </a:r>
            <a:r>
              <a:rPr lang="en-US" sz="1200" kern="1200" dirty="0" err="1" smtClean="0">
                <a:solidFill>
                  <a:schemeClr val="tx1"/>
                </a:solidFill>
                <a:latin typeface="+mn-lt"/>
                <a:ea typeface="MS PGothic" pitchFamily="34" charset="-128"/>
                <a:cs typeface="+mn-cs"/>
              </a:rPr>
              <a:t>este</a:t>
            </a:r>
            <a:r>
              <a:rPr lang="en-US" sz="1200" kern="1200" dirty="0" smtClean="0">
                <a:solidFill>
                  <a:schemeClr val="tx1"/>
                </a:solidFill>
                <a:latin typeface="+mn-lt"/>
                <a:ea typeface="MS PGothic" pitchFamily="34" charset="-128"/>
                <a:cs typeface="+mn-cs"/>
              </a:rPr>
              <a:t> </a:t>
            </a:r>
            <a:r>
              <a:rPr lang="en-US" sz="1200" kern="1200" dirty="0" err="1" smtClean="0">
                <a:solidFill>
                  <a:schemeClr val="tx1"/>
                </a:solidFill>
                <a:latin typeface="+mn-lt"/>
                <a:ea typeface="MS PGothic" pitchFamily="34" charset="-128"/>
                <a:cs typeface="+mn-cs"/>
              </a:rPr>
              <a:t>recuperat</a:t>
            </a:r>
            <a:r>
              <a:rPr lang="en-US" sz="1200" kern="1200" dirty="0" smtClean="0">
                <a:solidFill>
                  <a:schemeClr val="tx1"/>
                </a:solidFill>
                <a:latin typeface="+mn-lt"/>
                <a:ea typeface="MS PGothic" pitchFamily="34" charset="-128"/>
                <a:cs typeface="+mn-cs"/>
              </a:rPr>
              <a:t> din </a:t>
            </a:r>
            <a:r>
              <a:rPr lang="en-US" sz="1200" kern="1200" dirty="0" err="1" smtClean="0">
                <a:solidFill>
                  <a:schemeClr val="tx1"/>
                </a:solidFill>
                <a:latin typeface="+mn-lt"/>
                <a:ea typeface="MS PGothic" pitchFamily="34" charset="-128"/>
                <a:cs typeface="+mn-cs"/>
              </a:rPr>
              <a:t>căsuța</a:t>
            </a:r>
            <a:r>
              <a:rPr lang="en-US" sz="1200" kern="1200" dirty="0" smtClean="0">
                <a:solidFill>
                  <a:schemeClr val="tx1"/>
                </a:solidFill>
                <a:latin typeface="+mn-lt"/>
                <a:ea typeface="MS PGothic" pitchFamily="34" charset="-128"/>
                <a:cs typeface="+mn-cs"/>
              </a:rPr>
              <a:t> de e-mail a </a:t>
            </a:r>
            <a:r>
              <a:rPr lang="en-US" sz="1200" kern="1200" dirty="0" err="1" smtClean="0">
                <a:solidFill>
                  <a:schemeClr val="tx1"/>
                </a:solidFill>
                <a:latin typeface="+mn-lt"/>
                <a:ea typeface="MS PGothic" pitchFamily="34" charset="-128"/>
                <a:cs typeface="+mn-cs"/>
              </a:rPr>
              <a:t>destinatarului</a:t>
            </a:r>
            <a:r>
              <a:rPr lang="en-US" sz="1200" kern="1200" dirty="0" smtClean="0">
                <a:solidFill>
                  <a:schemeClr val="tx1"/>
                </a:solidFill>
                <a:latin typeface="+mn-lt"/>
                <a:ea typeface="MS PGothic" pitchFamily="34" charset="-128"/>
                <a:cs typeface="+mn-cs"/>
              </a:rPr>
              <a:t>, </a:t>
            </a:r>
            <a:r>
              <a:rPr lang="en-US" sz="1200" kern="1200" dirty="0" err="1" smtClean="0">
                <a:solidFill>
                  <a:schemeClr val="tx1"/>
                </a:solidFill>
                <a:latin typeface="+mn-lt"/>
                <a:ea typeface="MS PGothic" pitchFamily="34" charset="-128"/>
                <a:cs typeface="+mn-cs"/>
              </a:rPr>
              <a:t>ștergându</a:t>
            </a:r>
            <a:r>
              <a:rPr lang="en-US" sz="1200" kern="1200" dirty="0" smtClean="0">
                <a:solidFill>
                  <a:schemeClr val="tx1"/>
                </a:solidFill>
                <a:latin typeface="+mn-lt"/>
                <a:ea typeface="MS PGothic" pitchFamily="34" charset="-128"/>
                <a:cs typeface="+mn-cs"/>
              </a:rPr>
              <a:t>-l, în mod normal, în </a:t>
            </a:r>
            <a:r>
              <a:rPr lang="en-US" sz="1200" kern="1200" dirty="0" err="1" smtClean="0">
                <a:solidFill>
                  <a:schemeClr val="tx1"/>
                </a:solidFill>
                <a:latin typeface="+mn-lt"/>
                <a:ea typeface="MS PGothic" pitchFamily="34" charset="-128"/>
                <a:cs typeface="+mn-cs"/>
              </a:rPr>
              <a:t>acest</a:t>
            </a:r>
            <a:r>
              <a:rPr lang="en-US" sz="1200" kern="1200" dirty="0" smtClean="0">
                <a:solidFill>
                  <a:schemeClr val="tx1"/>
                </a:solidFill>
                <a:latin typeface="+mn-lt"/>
                <a:ea typeface="MS PGothic" pitchFamily="34" charset="-128"/>
                <a:cs typeface="+mn-cs"/>
              </a:rPr>
              <a:t> </a:t>
            </a:r>
            <a:r>
              <a:rPr lang="en-US" sz="1200" kern="1200" dirty="0" err="1" smtClean="0">
                <a:solidFill>
                  <a:schemeClr val="tx1"/>
                </a:solidFill>
                <a:latin typeface="+mn-lt"/>
                <a:ea typeface="MS PGothic" pitchFamily="34" charset="-128"/>
                <a:cs typeface="+mn-cs"/>
              </a:rPr>
              <a:t>proces</a:t>
            </a:r>
            <a:r>
              <a:rPr lang="en-US" sz="1200" kern="1200" dirty="0" smtClean="0">
                <a:solidFill>
                  <a:schemeClr val="tx1"/>
                </a:solidFill>
                <a:latin typeface="+mn-lt"/>
                <a:ea typeface="MS PGothic" pitchFamily="34" charset="-128"/>
                <a:cs typeface="+mn-cs"/>
              </a:rPr>
              <a:t>, de </a:t>
            </a:r>
            <a:r>
              <a:rPr lang="en-US" sz="1200" kern="1200" dirty="0" err="1" smtClean="0">
                <a:solidFill>
                  <a:schemeClr val="tx1"/>
                </a:solidFill>
                <a:latin typeface="+mn-lt"/>
                <a:ea typeface="MS PGothic" pitchFamily="34" charset="-128"/>
                <a:cs typeface="+mn-cs"/>
              </a:rPr>
              <a:t>pe</a:t>
            </a:r>
            <a:r>
              <a:rPr lang="en-US" sz="1200" kern="1200" dirty="0" smtClean="0">
                <a:solidFill>
                  <a:schemeClr val="tx1"/>
                </a:solidFill>
                <a:latin typeface="+mn-lt"/>
                <a:ea typeface="MS PGothic" pitchFamily="34" charset="-128"/>
                <a:cs typeface="+mn-cs"/>
              </a:rPr>
              <a:t> </a:t>
            </a:r>
            <a:r>
              <a:rPr lang="en-US" sz="1200" kern="1200" dirty="0" err="1" smtClean="0">
                <a:solidFill>
                  <a:schemeClr val="tx1"/>
                </a:solidFill>
                <a:latin typeface="+mn-lt"/>
                <a:ea typeface="MS PGothic" pitchFamily="34" charset="-128"/>
                <a:cs typeface="+mn-cs"/>
              </a:rPr>
              <a:t>serverul</a:t>
            </a:r>
            <a:r>
              <a:rPr lang="en-US" sz="1200" kern="1200" dirty="0" smtClean="0">
                <a:solidFill>
                  <a:schemeClr val="tx1"/>
                </a:solidFill>
                <a:latin typeface="+mn-lt"/>
                <a:ea typeface="MS PGothic" pitchFamily="34" charset="-128"/>
                <a:cs typeface="+mn-cs"/>
              </a:rPr>
              <a:t> de e-mail</a:t>
            </a:r>
            <a:endParaRPr lang="en-GB" sz="1200" kern="1200" dirty="0">
              <a:solidFill>
                <a:schemeClr val="tx1"/>
              </a:solidFill>
              <a:latin typeface="+mn-lt"/>
              <a:ea typeface="MS PGothic" pitchFamily="34" charset="-128"/>
              <a:cs typeface="+mn-cs"/>
            </a:endParaRPr>
          </a:p>
          <a:p>
            <a:r>
              <a:rPr lang="en-GB" sz="1200" i="1" kern="1200" dirty="0">
                <a:solidFill>
                  <a:schemeClr val="tx1"/>
                </a:solidFill>
                <a:latin typeface="+mn-lt"/>
                <a:ea typeface="MS PGothic" pitchFamily="34" charset="-128"/>
                <a:cs typeface="ＭＳ Ｐゴシック" charset="0"/>
              </a:rPr>
              <a:t>* </a:t>
            </a:r>
            <a:r>
              <a:rPr lang="pt-BR" sz="1200" i="1" kern="1200" dirty="0" smtClean="0">
                <a:solidFill>
                  <a:schemeClr val="tx1"/>
                </a:solidFill>
                <a:latin typeface="+mn-lt"/>
                <a:ea typeface="MS PGothic" pitchFamily="34" charset="-128"/>
                <a:cs typeface="ＭＳ Ｐゴシック" charset="0"/>
              </a:rPr>
              <a:t>Server de e-mail - calculator dedicat utilizat pentru a gestiona corespondența</a:t>
            </a:r>
            <a:endParaRPr lang="en-GB" sz="1200" kern="1200" dirty="0">
              <a:solidFill>
                <a:schemeClr val="tx1"/>
              </a:solidFill>
              <a:latin typeface="+mn-lt"/>
              <a:ea typeface="MS PGothic" pitchFamily="34" charset="-128"/>
              <a:cs typeface="ＭＳ Ｐゴシック" charset="0"/>
            </a:endParaRPr>
          </a:p>
          <a:p>
            <a:endParaRPr lang="en-GB" sz="1200" kern="1200" dirty="0">
              <a:solidFill>
                <a:schemeClr val="tx1"/>
              </a:solidFill>
              <a:latin typeface="+mn-lt"/>
              <a:ea typeface="MS PGothic" pitchFamily="34" charset="-128"/>
              <a:cs typeface="ＭＳ Ｐゴシック" charset="0"/>
            </a:endParaRPr>
          </a:p>
          <a:p>
            <a:r>
              <a:rPr lang="ro-RO" sz="1200" kern="1200" dirty="0" smtClean="0">
                <a:solidFill>
                  <a:schemeClr val="tx1"/>
                </a:solidFill>
                <a:latin typeface="+mn-lt"/>
                <a:ea typeface="MS PGothic" pitchFamily="34" charset="-128"/>
                <a:cs typeface="ＭＳ Ｐゴシック" charset="0"/>
              </a:rPr>
              <a:t>Această schiță este</a:t>
            </a:r>
            <a:r>
              <a:rPr lang="ro-RO" sz="1200" kern="1200" baseline="0" dirty="0" smtClean="0">
                <a:solidFill>
                  <a:schemeClr val="tx1"/>
                </a:solidFill>
                <a:latin typeface="+mn-lt"/>
                <a:ea typeface="MS PGothic" pitchFamily="34" charset="-128"/>
                <a:cs typeface="ＭＳ Ｐゴシック" charset="0"/>
              </a:rPr>
              <a:t> </a:t>
            </a:r>
            <a:r>
              <a:rPr lang="ro-RO" sz="1200" kern="1200" dirty="0" smtClean="0">
                <a:solidFill>
                  <a:schemeClr val="tx1"/>
                </a:solidFill>
                <a:latin typeface="+mn-lt"/>
                <a:ea typeface="MS PGothic" pitchFamily="34" charset="-128"/>
                <a:cs typeface="ＭＳ Ｐゴシック" charset="0"/>
              </a:rPr>
              <a:t>semnificativ </a:t>
            </a:r>
            <a:r>
              <a:rPr lang="en-GB" sz="1200" kern="1200" dirty="0" err="1" smtClean="0">
                <a:solidFill>
                  <a:schemeClr val="tx1"/>
                </a:solidFill>
                <a:latin typeface="+mn-lt"/>
                <a:ea typeface="MS PGothic" pitchFamily="34" charset="-128"/>
                <a:cs typeface="ＭＳ Ｐゴシック" charset="0"/>
              </a:rPr>
              <a:t>simplifi</a:t>
            </a:r>
            <a:r>
              <a:rPr lang="ro-RO" sz="1200" kern="1200" dirty="0" smtClean="0">
                <a:solidFill>
                  <a:schemeClr val="tx1"/>
                </a:solidFill>
                <a:latin typeface="+mn-lt"/>
                <a:ea typeface="MS PGothic" pitchFamily="34" charset="-128"/>
                <a:cs typeface="ＭＳ Ｐゴシック" charset="0"/>
              </a:rPr>
              <a:t>cată</a:t>
            </a:r>
            <a:r>
              <a:rPr lang="en-GB" sz="1200" kern="1200" dirty="0" smtClean="0">
                <a:solidFill>
                  <a:schemeClr val="tx1"/>
                </a:solidFill>
                <a:latin typeface="+mn-lt"/>
                <a:ea typeface="MS PGothic" pitchFamily="34" charset="-128"/>
                <a:cs typeface="ＭＳ Ｐゴシック" charset="0"/>
              </a:rPr>
              <a:t> </a:t>
            </a:r>
            <a:r>
              <a:rPr lang="en-GB" sz="1200" kern="1200" dirty="0">
                <a:solidFill>
                  <a:schemeClr val="tx1"/>
                </a:solidFill>
                <a:latin typeface="+mn-lt"/>
                <a:ea typeface="MS PGothic" pitchFamily="34" charset="-128"/>
                <a:cs typeface="ＭＳ Ｐゴシック" charset="0"/>
              </a:rPr>
              <a:t>– </a:t>
            </a:r>
            <a:r>
              <a:rPr lang="ro-RO" sz="1200" kern="1200" dirty="0" smtClean="0">
                <a:solidFill>
                  <a:schemeClr val="tx1"/>
                </a:solidFill>
                <a:latin typeface="+mn-lt"/>
                <a:ea typeface="MS PGothic" pitchFamily="34" charset="-128"/>
                <a:cs typeface="ＭＳ Ｐゴシック" charset="0"/>
              </a:rPr>
              <a:t>pentru o înțelegere de bază a procesului</a:t>
            </a: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r>
              <a:rPr lang="en-GB" sz="1200" kern="1200" dirty="0">
                <a:solidFill>
                  <a:schemeClr val="tx1"/>
                </a:solidFill>
                <a:latin typeface="+mn-lt"/>
                <a:ea typeface="MS PGothic" pitchFamily="34" charset="-128"/>
                <a:cs typeface="ＭＳ Ｐゴシック" charset="0"/>
              </a:rPr>
              <a:t>E-mail </a:t>
            </a:r>
            <a:r>
              <a:rPr lang="en-GB" sz="1200" kern="1200" dirty="0" smtClean="0">
                <a:solidFill>
                  <a:schemeClr val="tx1"/>
                </a:solidFill>
                <a:latin typeface="+mn-lt"/>
                <a:ea typeface="MS PGothic" pitchFamily="34" charset="-128"/>
                <a:cs typeface="ＭＳ Ｐゴシック" charset="0"/>
              </a:rPr>
              <a:t>– </a:t>
            </a:r>
            <a:r>
              <a:rPr lang="ro-RO" sz="1200" kern="1200" dirty="0" smtClean="0">
                <a:solidFill>
                  <a:schemeClr val="tx1"/>
                </a:solidFill>
                <a:latin typeface="+mn-lt"/>
                <a:ea typeface="MS PGothic" pitchFamily="34" charset="-128"/>
                <a:cs typeface="ＭＳ Ｐゴシック" charset="0"/>
              </a:rPr>
              <a:t>E-mailul </a:t>
            </a:r>
            <a:r>
              <a:rPr lang="en-GB" sz="1200" kern="1200" dirty="0" err="1" smtClean="0">
                <a:solidFill>
                  <a:schemeClr val="tx1"/>
                </a:solidFill>
                <a:latin typeface="+mn-lt"/>
                <a:ea typeface="MS PGothic" pitchFamily="34" charset="-128"/>
                <a:cs typeface="ＭＳ Ｐゴシック" charset="0"/>
              </a:rPr>
              <a:t>tradi</a:t>
            </a:r>
            <a:r>
              <a:rPr lang="ro-RO" sz="1200" kern="1200" dirty="0" smtClean="0">
                <a:solidFill>
                  <a:schemeClr val="tx1"/>
                </a:solidFill>
                <a:latin typeface="+mn-lt"/>
                <a:ea typeface="MS PGothic" pitchFamily="34" charset="-128"/>
                <a:cs typeface="ＭＳ Ｐゴシック" charset="0"/>
              </a:rPr>
              <a:t>ț</a:t>
            </a:r>
            <a:r>
              <a:rPr lang="en-GB" sz="1200" kern="1200" dirty="0" err="1" smtClean="0">
                <a:solidFill>
                  <a:schemeClr val="tx1"/>
                </a:solidFill>
                <a:latin typeface="+mn-lt"/>
                <a:ea typeface="MS PGothic" pitchFamily="34" charset="-128"/>
                <a:cs typeface="ＭＳ Ｐゴシック" charset="0"/>
              </a:rPr>
              <a:t>ional</a:t>
            </a:r>
            <a:r>
              <a:rPr lang="en-GB" sz="1200" kern="1200" dirty="0" smtClean="0">
                <a:solidFill>
                  <a:schemeClr val="tx1"/>
                </a:solidFill>
                <a:latin typeface="+mn-lt"/>
                <a:ea typeface="MS PGothic" pitchFamily="34" charset="-128"/>
                <a:cs typeface="ＭＳ Ｐゴシック" charset="0"/>
              </a:rPr>
              <a:t> </a:t>
            </a:r>
            <a:r>
              <a:rPr lang="ro-RO" sz="1200" kern="1200" dirty="0" smtClean="0">
                <a:solidFill>
                  <a:schemeClr val="tx1"/>
                </a:solidFill>
                <a:latin typeface="+mn-lt"/>
                <a:ea typeface="MS PGothic" pitchFamily="34" charset="-128"/>
                <a:cs typeface="ＭＳ Ｐゴシック" charset="0"/>
              </a:rPr>
              <a:t>e tip </a:t>
            </a:r>
            <a:r>
              <a:rPr lang="en-GB" sz="1200" kern="1200" dirty="0" smtClean="0">
                <a:solidFill>
                  <a:schemeClr val="tx1"/>
                </a:solidFill>
                <a:latin typeface="+mn-lt"/>
                <a:ea typeface="MS PGothic" pitchFamily="34" charset="-128"/>
                <a:cs typeface="ＭＳ Ｐゴシック" charset="0"/>
              </a:rPr>
              <a:t>Outlook </a:t>
            </a:r>
            <a:r>
              <a:rPr lang="en-GB" sz="1200" kern="1200" dirty="0">
                <a:solidFill>
                  <a:schemeClr val="tx1"/>
                </a:solidFill>
                <a:latin typeface="+mn-lt"/>
                <a:ea typeface="MS PGothic" pitchFamily="34" charset="-128"/>
                <a:cs typeface="ＭＳ Ｐゴシック" charset="0"/>
              </a:rPr>
              <a:t>– </a:t>
            </a:r>
            <a:r>
              <a:rPr lang="ro-RO" sz="1200" kern="1200" dirty="0" smtClean="0">
                <a:solidFill>
                  <a:schemeClr val="tx1"/>
                </a:solidFill>
                <a:latin typeface="+mn-lt"/>
                <a:ea typeface="MS PGothic" pitchFamily="34" charset="-128"/>
                <a:cs typeface="ＭＳ Ｐゴシック" charset="0"/>
              </a:rPr>
              <a:t>transmis prin</a:t>
            </a:r>
            <a:r>
              <a:rPr lang="en-GB" sz="1200" kern="1200" dirty="0" smtClean="0">
                <a:solidFill>
                  <a:schemeClr val="tx1"/>
                </a:solidFill>
                <a:latin typeface="+mn-lt"/>
                <a:ea typeface="MS PGothic" pitchFamily="34" charset="-128"/>
                <a:cs typeface="ＭＳ Ｐゴシック" charset="0"/>
              </a:rPr>
              <a:t> </a:t>
            </a:r>
            <a:r>
              <a:rPr lang="en-GB" sz="1200" kern="1200" dirty="0">
                <a:solidFill>
                  <a:schemeClr val="tx1"/>
                </a:solidFill>
                <a:latin typeface="+mn-lt"/>
                <a:ea typeface="MS PGothic" pitchFamily="34" charset="-128"/>
                <a:cs typeface="ＭＳ Ｐゴシック" charset="0"/>
              </a:rPr>
              <a:t>SMTP – </a:t>
            </a:r>
            <a:r>
              <a:rPr lang="en-GB" sz="1200" kern="1200" dirty="0" smtClean="0">
                <a:solidFill>
                  <a:schemeClr val="tx1"/>
                </a:solidFill>
                <a:latin typeface="+mn-lt"/>
                <a:ea typeface="MS PGothic" pitchFamily="34" charset="-128"/>
                <a:cs typeface="ＭＳ Ｐゴシック" charset="0"/>
              </a:rPr>
              <a:t>re</a:t>
            </a:r>
            <a:r>
              <a:rPr lang="ro-RO" sz="1200" kern="1200" dirty="0" err="1" smtClean="0">
                <a:solidFill>
                  <a:schemeClr val="tx1"/>
                </a:solidFill>
                <a:latin typeface="+mn-lt"/>
                <a:ea typeface="MS PGothic" pitchFamily="34" charset="-128"/>
                <a:cs typeface="ＭＳ Ｐゴシック" charset="0"/>
              </a:rPr>
              <a:t>cuperat</a:t>
            </a:r>
            <a:r>
              <a:rPr lang="ro-RO" sz="1200" kern="1200" dirty="0" smtClean="0">
                <a:solidFill>
                  <a:schemeClr val="tx1"/>
                </a:solidFill>
                <a:latin typeface="+mn-lt"/>
                <a:ea typeface="MS PGothic" pitchFamily="34" charset="-128"/>
                <a:cs typeface="ＭＳ Ｐゴシック" charset="0"/>
              </a:rPr>
              <a:t> prin </a:t>
            </a:r>
            <a:r>
              <a:rPr lang="en-GB" sz="1200" kern="1200" dirty="0" smtClean="0">
                <a:solidFill>
                  <a:schemeClr val="tx1"/>
                </a:solidFill>
                <a:latin typeface="+mn-lt"/>
                <a:ea typeface="MS PGothic" pitchFamily="34" charset="-128"/>
                <a:cs typeface="ＭＳ Ｐゴシック" charset="0"/>
              </a:rPr>
              <a:t>POP3</a:t>
            </a:r>
            <a:r>
              <a:rPr lang="ro-RO" sz="1200" kern="1200" dirty="0" smtClean="0">
                <a:solidFill>
                  <a:schemeClr val="tx1"/>
                </a:solidFill>
                <a:latin typeface="+mn-lt"/>
                <a:ea typeface="MS PGothic" pitchFamily="34" charset="-128"/>
                <a:cs typeface="ＭＳ Ｐゴシック" charset="0"/>
              </a:rPr>
              <a:t> și,</a:t>
            </a:r>
            <a:r>
              <a:rPr lang="en-GB" sz="1200" kern="1200" dirty="0" smtClean="0">
                <a:solidFill>
                  <a:schemeClr val="tx1"/>
                </a:solidFill>
                <a:latin typeface="+mn-lt"/>
                <a:ea typeface="MS PGothic" pitchFamily="34" charset="-128"/>
                <a:cs typeface="ＭＳ Ｐゴシック" charset="0"/>
              </a:rPr>
              <a:t> </a:t>
            </a:r>
            <a:r>
              <a:rPr lang="ro-RO" dirty="0" smtClean="0"/>
              <a:t>o dată descărcat, rezident pe propriul dumneavoastră</a:t>
            </a:r>
            <a:r>
              <a:rPr lang="ro-RO" baseline="0" dirty="0" smtClean="0"/>
              <a:t> calculator</a:t>
            </a:r>
            <a:endParaRPr lang="en-GB" sz="1200" kern="1200" dirty="0">
              <a:solidFill>
                <a:schemeClr val="tx1"/>
              </a:solidFill>
              <a:latin typeface="+mn-lt"/>
              <a:ea typeface="MS PGothic" pitchFamily="34" charset="-128"/>
              <a:cs typeface="ＭＳ Ｐゴシック" charset="0"/>
            </a:endParaRPr>
          </a:p>
          <a:p>
            <a:r>
              <a:rPr lang="en-GB" sz="1200" kern="1200" dirty="0">
                <a:solidFill>
                  <a:schemeClr val="tx1"/>
                </a:solidFill>
                <a:latin typeface="+mn-lt"/>
                <a:ea typeface="MS PGothic" pitchFamily="34" charset="-128"/>
                <a:cs typeface="ＭＳ Ｐゴシック" charset="0"/>
              </a:rPr>
              <a:t> </a:t>
            </a:r>
          </a:p>
          <a:p>
            <a:r>
              <a:rPr lang="en-GB" sz="1200" kern="1200" dirty="0" smtClean="0">
                <a:solidFill>
                  <a:schemeClr val="tx1"/>
                </a:solidFill>
                <a:latin typeface="+mn-lt"/>
                <a:ea typeface="MS PGothic" pitchFamily="34" charset="-128"/>
                <a:cs typeface="ＭＳ Ｐゴシック" charset="0"/>
              </a:rPr>
              <a:t>E-mail </a:t>
            </a:r>
            <a:r>
              <a:rPr lang="en-GB" sz="1200" kern="1200" dirty="0" err="1" smtClean="0">
                <a:solidFill>
                  <a:schemeClr val="tx1"/>
                </a:solidFill>
                <a:latin typeface="+mn-lt"/>
                <a:ea typeface="MS PGothic" pitchFamily="34" charset="-128"/>
                <a:cs typeface="ＭＳ Ｐゴシック" charset="0"/>
              </a:rPr>
              <a:t>bazat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pe</a:t>
            </a:r>
            <a:r>
              <a:rPr lang="en-GB" sz="1200" kern="1200" dirty="0" smtClean="0">
                <a:solidFill>
                  <a:schemeClr val="tx1"/>
                </a:solidFill>
                <a:latin typeface="+mn-lt"/>
                <a:ea typeface="MS PGothic" pitchFamily="34" charset="-128"/>
                <a:cs typeface="ＭＳ Ｐゴシック" charset="0"/>
              </a:rPr>
              <a:t> web - e-mail POP3; de </a:t>
            </a:r>
            <a:r>
              <a:rPr lang="en-GB" sz="1200" kern="1200" dirty="0" err="1" smtClean="0">
                <a:solidFill>
                  <a:schemeClr val="tx1"/>
                </a:solidFill>
                <a:latin typeface="+mn-lt"/>
                <a:ea typeface="MS PGothic" pitchFamily="34" charset="-128"/>
                <a:cs typeface="ＭＳ Ｐゴシック" charset="0"/>
              </a:rPr>
              <a:t>exemplu</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utilizând</a:t>
            </a:r>
            <a:r>
              <a:rPr lang="en-GB" sz="1200" kern="1200" dirty="0" smtClean="0">
                <a:solidFill>
                  <a:schemeClr val="tx1"/>
                </a:solidFill>
                <a:latin typeface="+mn-lt"/>
                <a:ea typeface="MS PGothic" pitchFamily="34" charset="-128"/>
                <a:cs typeface="ＭＳ Ｐゴシック" charset="0"/>
              </a:rPr>
              <a:t> Outlook - </a:t>
            </a:r>
            <a:r>
              <a:rPr lang="en-GB" sz="1200" kern="1200" dirty="0" err="1" smtClean="0">
                <a:solidFill>
                  <a:schemeClr val="tx1"/>
                </a:solidFill>
                <a:latin typeface="+mn-lt"/>
                <a:ea typeface="MS PGothic" pitchFamily="34" charset="-128"/>
                <a:cs typeface="ＭＳ Ｐゴシック" charset="0"/>
              </a:rPr>
              <a:t>când</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vă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conectați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descărcați</a:t>
            </a:r>
            <a:r>
              <a:rPr lang="en-GB" sz="1200" kern="1200" dirty="0" smtClean="0">
                <a:solidFill>
                  <a:schemeClr val="tx1"/>
                </a:solidFill>
                <a:latin typeface="+mn-lt"/>
                <a:ea typeface="MS PGothic" pitchFamily="34" charset="-128"/>
                <a:cs typeface="ＭＳ Ｐゴシック" charset="0"/>
              </a:rPr>
              <a:t>, în mod normal, </a:t>
            </a:r>
            <a:r>
              <a:rPr lang="en-GB" sz="1200" kern="1200" dirty="0" err="1" smtClean="0">
                <a:solidFill>
                  <a:schemeClr val="tx1"/>
                </a:solidFill>
                <a:latin typeface="+mn-lt"/>
                <a:ea typeface="MS PGothic" pitchFamily="34" charset="-128"/>
                <a:cs typeface="ＭＳ Ｐゴシック" charset="0"/>
              </a:rPr>
              <a:t>toate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mesajele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noi</a:t>
            </a:r>
            <a:r>
              <a:rPr lang="en-GB" sz="1200" kern="1200" dirty="0" smtClean="0">
                <a:solidFill>
                  <a:schemeClr val="tx1"/>
                </a:solidFill>
                <a:latin typeface="+mn-lt"/>
                <a:ea typeface="MS PGothic" pitchFamily="34" charset="-128"/>
                <a:cs typeface="ＭＳ Ｐゴシック" charset="0"/>
              </a:rPr>
              <a:t> în </a:t>
            </a:r>
            <a:r>
              <a:rPr lang="en-GB" sz="1200" kern="1200" dirty="0" err="1" smtClean="0">
                <a:solidFill>
                  <a:schemeClr val="tx1"/>
                </a:solidFill>
                <a:latin typeface="+mn-lt"/>
                <a:ea typeface="MS PGothic" pitchFamily="34" charset="-128"/>
                <a:cs typeface="ＭＳ Ｐゴシック" charset="0"/>
              </a:rPr>
              <a:t>căsuța</a:t>
            </a:r>
            <a:r>
              <a:rPr lang="en-GB" sz="1200" kern="1200" dirty="0" smtClean="0">
                <a:solidFill>
                  <a:schemeClr val="tx1"/>
                </a:solidFill>
                <a:latin typeface="+mn-lt"/>
                <a:ea typeface="MS PGothic" pitchFamily="34" charset="-128"/>
                <a:cs typeface="ＭＳ Ｐゴシック" charset="0"/>
              </a:rPr>
              <a:t> de e-mail </a:t>
            </a:r>
            <a:r>
              <a:rPr lang="en-GB" sz="1200" kern="1200" dirty="0" err="1" smtClean="0">
                <a:solidFill>
                  <a:schemeClr val="tx1"/>
                </a:solidFill>
                <a:latin typeface="+mn-lt"/>
                <a:ea typeface="MS PGothic" pitchFamily="34" charset="-128"/>
                <a:cs typeface="ＭＳ Ｐゴシック" charset="0"/>
              </a:rPr>
              <a:t>electronică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rezidentă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calculatorul</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dumneavoastră</a:t>
            </a:r>
            <a:r>
              <a:rPr lang="en-GB" sz="1200" kern="1200" dirty="0" smtClean="0">
                <a:solidFill>
                  <a:schemeClr val="tx1"/>
                </a:solidFill>
                <a:latin typeface="+mn-lt"/>
                <a:ea typeface="MS PGothic" pitchFamily="34" charset="-128"/>
                <a:cs typeface="ＭＳ Ｐゴシック" charset="0"/>
              </a:rPr>
              <a:t>; E-mail IMAP - „</a:t>
            </a:r>
            <a:r>
              <a:rPr lang="en-GB" sz="1200" kern="1200" dirty="0" err="1" smtClean="0">
                <a:solidFill>
                  <a:schemeClr val="tx1"/>
                </a:solidFill>
                <a:latin typeface="+mn-lt"/>
                <a:ea typeface="MS PGothic" pitchFamily="34" charset="-128"/>
                <a:cs typeface="ＭＳ Ｐゴシック" charset="0"/>
              </a:rPr>
              <a:t>adevăratul</a:t>
            </a:r>
            <a:r>
              <a:rPr lang="en-GB" sz="1200" kern="1200" dirty="0" smtClean="0">
                <a:solidFill>
                  <a:schemeClr val="tx1"/>
                </a:solidFill>
                <a:latin typeface="+mn-lt"/>
                <a:ea typeface="MS PGothic" pitchFamily="34" charset="-128"/>
                <a:cs typeface="ＭＳ Ｐゴシック" charset="0"/>
              </a:rPr>
              <a:t>” e-mail web - </a:t>
            </a:r>
            <a:r>
              <a:rPr lang="en-GB" sz="1200" kern="1200" dirty="0" err="1" smtClean="0">
                <a:solidFill>
                  <a:schemeClr val="tx1"/>
                </a:solidFill>
                <a:latin typeface="+mn-lt"/>
                <a:ea typeface="MS PGothic" pitchFamily="34" charset="-128"/>
                <a:cs typeface="ＭＳ Ｐゴシック" charset="0"/>
              </a:rPr>
              <a:t>vizualizat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prin</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intermediul</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mașinii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dumneavoastră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dar</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totuși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rezident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pe</a:t>
            </a:r>
            <a:r>
              <a:rPr lang="en-GB" sz="1200" kern="1200" dirty="0" smtClean="0">
                <a:solidFill>
                  <a:schemeClr val="tx1"/>
                </a:solidFill>
                <a:latin typeface="+mn-lt"/>
                <a:ea typeface="MS PGothic" pitchFamily="34" charset="-128"/>
                <a:cs typeface="ＭＳ Ｐゴシック" charset="0"/>
              </a:rPr>
              <a:t> un server </a:t>
            </a:r>
            <a:r>
              <a:rPr lang="en-GB" sz="1200" kern="1200" dirty="0" err="1" smtClean="0">
                <a:solidFill>
                  <a:schemeClr val="tx1"/>
                </a:solidFill>
                <a:latin typeface="+mn-lt"/>
                <a:ea typeface="MS PGothic" pitchFamily="34" charset="-128"/>
                <a:cs typeface="ＭＳ Ｐゴシック" charset="0"/>
              </a:rPr>
              <a:t>aflat</a:t>
            </a:r>
            <a:r>
              <a:rPr lang="en-GB" sz="1200" kern="1200" dirty="0" smtClean="0">
                <a:solidFill>
                  <a:schemeClr val="tx1"/>
                </a:solidFill>
                <a:latin typeface="+mn-lt"/>
                <a:ea typeface="MS PGothic" pitchFamily="34" charset="-128"/>
                <a:cs typeface="ＭＳ Ｐゴシック" charset="0"/>
              </a:rPr>
              <a:t> la </a:t>
            </a:r>
            <a:r>
              <a:rPr lang="en-GB" sz="1200" kern="1200" dirty="0" err="1" smtClean="0">
                <a:solidFill>
                  <a:schemeClr val="tx1"/>
                </a:solidFill>
                <a:latin typeface="+mn-lt"/>
                <a:ea typeface="MS PGothic" pitchFamily="34" charset="-128"/>
                <a:cs typeface="ＭＳ Ｐゴシック" charset="0"/>
              </a:rPr>
              <a:t>distanță</a:t>
            </a:r>
            <a:r>
              <a:rPr lang="en-GB" sz="1200" kern="1200" dirty="0" smtClean="0">
                <a:solidFill>
                  <a:schemeClr val="tx1"/>
                </a:solidFill>
                <a:latin typeface="+mn-lt"/>
                <a:ea typeface="MS PGothic" pitchFamily="34" charset="-128"/>
                <a:cs typeface="ＭＳ Ｐゴシック" charset="0"/>
              </a:rPr>
              <a:t> - </a:t>
            </a:r>
            <a:r>
              <a:rPr lang="en-GB" sz="1200" kern="1200" dirty="0" err="1" smtClean="0">
                <a:solidFill>
                  <a:schemeClr val="tx1"/>
                </a:solidFill>
                <a:latin typeface="+mn-lt"/>
                <a:ea typeface="MS PGothic" pitchFamily="34" charset="-128"/>
                <a:cs typeface="ＭＳ Ｐゴシック" charset="0"/>
              </a:rPr>
              <a:t>poate</a:t>
            </a:r>
            <a:r>
              <a:rPr lang="en-GB" sz="1200" kern="1200" dirty="0" smtClean="0">
                <a:solidFill>
                  <a:schemeClr val="tx1"/>
                </a:solidFill>
                <a:latin typeface="+mn-lt"/>
                <a:ea typeface="MS PGothic" pitchFamily="34" charset="-128"/>
                <a:cs typeface="ＭＳ Ｐゴシック" charset="0"/>
              </a:rPr>
              <a:t> fi </a:t>
            </a:r>
            <a:r>
              <a:rPr lang="en-GB" sz="1200" kern="1200" dirty="0" err="1" smtClean="0">
                <a:solidFill>
                  <a:schemeClr val="tx1"/>
                </a:solidFill>
                <a:latin typeface="+mn-lt"/>
                <a:ea typeface="MS PGothic" pitchFamily="34" charset="-128"/>
                <a:cs typeface="ＭＳ Ｐゴシック" charset="0"/>
              </a:rPr>
              <a:t>organizat</a:t>
            </a:r>
            <a:r>
              <a:rPr lang="en-GB" sz="1200" kern="1200" dirty="0" smtClean="0">
                <a:solidFill>
                  <a:schemeClr val="tx1"/>
                </a:solidFill>
                <a:latin typeface="+mn-lt"/>
                <a:ea typeface="MS PGothic" pitchFamily="34" charset="-128"/>
                <a:cs typeface="ＭＳ Ｐゴシック" charset="0"/>
              </a:rPr>
              <a:t> în </a:t>
            </a:r>
            <a:r>
              <a:rPr lang="en-GB" sz="1200" kern="1200" dirty="0" err="1" smtClean="0">
                <a:solidFill>
                  <a:schemeClr val="tx1"/>
                </a:solidFill>
                <a:latin typeface="+mn-lt"/>
                <a:ea typeface="MS PGothic" pitchFamily="34" charset="-128"/>
                <a:cs typeface="ＭＳ Ｐゴシック" charset="0"/>
              </a:rPr>
              <a:t>dosare</a:t>
            </a:r>
            <a:r>
              <a:rPr lang="en-GB" sz="1200" kern="1200" dirty="0" smtClean="0">
                <a:solidFill>
                  <a:schemeClr val="tx1"/>
                </a:solidFill>
                <a:latin typeface="+mn-lt"/>
                <a:ea typeface="MS PGothic" pitchFamily="34" charset="-128"/>
                <a:cs typeface="ＭＳ Ｐゴシック" charset="0"/>
              </a:rPr>
              <a:t> etc., </a:t>
            </a:r>
            <a:r>
              <a:rPr lang="en-GB" sz="1200" kern="1200" dirty="0" err="1" smtClean="0">
                <a:solidFill>
                  <a:schemeClr val="tx1"/>
                </a:solidFill>
                <a:latin typeface="+mn-lt"/>
                <a:ea typeface="MS PGothic" pitchFamily="34" charset="-128"/>
                <a:cs typeface="ＭＳ Ｐゴシック" charset="0"/>
              </a:rPr>
              <a:t>dar</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vizibil</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numai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atunci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când</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sunteți</a:t>
            </a:r>
            <a:r>
              <a:rPr lang="en-GB" sz="1200" kern="1200" dirty="0" smtClean="0">
                <a:solidFill>
                  <a:schemeClr val="tx1"/>
                </a:solidFill>
                <a:latin typeface="+mn-lt"/>
                <a:ea typeface="MS PGothic" pitchFamily="34" charset="-128"/>
                <a:cs typeface="ＭＳ Ｐゴシック" charset="0"/>
              </a:rPr>
              <a:t> online. </a:t>
            </a:r>
            <a:endParaRPr lang="en-GB" sz="1200" kern="1200" dirty="0">
              <a:solidFill>
                <a:schemeClr val="tx1"/>
              </a:solidFill>
              <a:latin typeface="+mn-lt"/>
              <a:ea typeface="MS PGothic" pitchFamily="34" charset="-128"/>
              <a:cs typeface="ＭＳ Ｐゴシック" charset="0"/>
            </a:endParaRP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49</a:t>
            </a:fld>
            <a:endParaRPr lang="en-US" altLang="en-US"/>
          </a:p>
        </p:txBody>
      </p:sp>
    </p:spTree>
    <p:extLst>
      <p:ext uri="{BB962C8B-B14F-4D97-AF65-F5344CB8AC3E}">
        <p14:creationId xmlns:p14="http://schemas.microsoft.com/office/powerpoint/2010/main" val="1788132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o-RO" sz="1200" i="1" kern="1200" dirty="0" err="1" smtClean="0">
                <a:solidFill>
                  <a:schemeClr val="tx1"/>
                </a:solidFill>
                <a:latin typeface="+mn-lt"/>
                <a:ea typeface="MS PGothic" pitchFamily="34" charset="-128"/>
                <a:cs typeface="ＭＳ Ｐゴシック" charset="0"/>
              </a:rPr>
              <a:t>If</a:t>
            </a:r>
            <a:r>
              <a:rPr lang="ro-RO" sz="1200" i="1" kern="1200" dirty="0" smtClean="0">
                <a:solidFill>
                  <a:schemeClr val="tx1"/>
                </a:solidFill>
                <a:latin typeface="+mn-lt"/>
                <a:ea typeface="MS PGothic" pitchFamily="34" charset="-128"/>
                <a:cs typeface="ＭＳ Ｐゴシック" charset="0"/>
              </a:rPr>
              <a:t> </a:t>
            </a:r>
            <a:r>
              <a:rPr lang="ro-RO" sz="1200" i="1" kern="1200" dirty="0" err="1" smtClean="0">
                <a:solidFill>
                  <a:schemeClr val="tx1"/>
                </a:solidFill>
                <a:latin typeface="+mn-lt"/>
                <a:ea typeface="MS PGothic" pitchFamily="34" charset="-128"/>
                <a:cs typeface="ＭＳ Ｐゴシック" charset="0"/>
              </a:rPr>
              <a:t>there</a:t>
            </a:r>
            <a:r>
              <a:rPr lang="ro-RO" sz="1200" i="1" kern="1200" dirty="0" smtClean="0">
                <a:solidFill>
                  <a:schemeClr val="tx1"/>
                </a:solidFill>
                <a:latin typeface="+mn-lt"/>
                <a:ea typeface="MS PGothic" pitchFamily="34" charset="-128"/>
                <a:cs typeface="ＭＳ Ｐゴシック" charset="0"/>
              </a:rPr>
              <a:t> are </a:t>
            </a:r>
            <a:r>
              <a:rPr lang="ro-RO" sz="1200" i="1" kern="1200" dirty="0" err="1" smtClean="0">
                <a:solidFill>
                  <a:schemeClr val="tx1"/>
                </a:solidFill>
                <a:latin typeface="+mn-lt"/>
                <a:ea typeface="MS PGothic" pitchFamily="34" charset="-128"/>
                <a:cs typeface="ＭＳ Ｐゴシック" charset="0"/>
              </a:rPr>
              <a:t>problems</a:t>
            </a:r>
            <a:r>
              <a:rPr lang="ro-RO" sz="1200" i="1" kern="1200" dirty="0" smtClean="0">
                <a:solidFill>
                  <a:schemeClr val="tx1"/>
                </a:solidFill>
                <a:latin typeface="+mn-lt"/>
                <a:ea typeface="MS PGothic" pitchFamily="34" charset="-128"/>
                <a:cs typeface="ＭＳ Ｐゴシック" charset="0"/>
              </a:rPr>
              <a:t> </a:t>
            </a:r>
            <a:r>
              <a:rPr lang="ro-RO" sz="1200" i="1" kern="1200" dirty="0" err="1" smtClean="0">
                <a:solidFill>
                  <a:schemeClr val="tx1"/>
                </a:solidFill>
                <a:latin typeface="+mn-lt"/>
                <a:ea typeface="MS PGothic" pitchFamily="34" charset="-128"/>
                <a:cs typeface="ＭＳ Ｐゴシック" charset="0"/>
              </a:rPr>
              <a:t>with</a:t>
            </a:r>
            <a:r>
              <a:rPr lang="ro-RO" sz="1200" i="1" kern="1200" dirty="0" smtClean="0">
                <a:solidFill>
                  <a:schemeClr val="tx1"/>
                </a:solidFill>
                <a:latin typeface="+mn-lt"/>
                <a:ea typeface="MS PGothic" pitchFamily="34" charset="-128"/>
                <a:cs typeface="ＭＳ Ｐゴシック" charset="0"/>
              </a:rPr>
              <a:t> </a:t>
            </a:r>
            <a:r>
              <a:rPr lang="ro-RO" sz="1200" i="1" kern="1200" dirty="0" err="1" smtClean="0">
                <a:solidFill>
                  <a:schemeClr val="tx1"/>
                </a:solidFill>
                <a:latin typeface="+mn-lt"/>
                <a:ea typeface="MS PGothic" pitchFamily="34" charset="-128"/>
                <a:cs typeface="ＭＳ Ｐゴシック" charset="0"/>
              </a:rPr>
              <a:t>how</a:t>
            </a:r>
            <a:r>
              <a:rPr lang="ro-RO" sz="1200" i="1" kern="1200" dirty="0" smtClean="0">
                <a:solidFill>
                  <a:schemeClr val="tx1"/>
                </a:solidFill>
                <a:latin typeface="+mn-lt"/>
                <a:ea typeface="MS PGothic" pitchFamily="34" charset="-128"/>
                <a:cs typeface="ＭＳ Ｐゴシック" charset="0"/>
              </a:rPr>
              <a:t> </a:t>
            </a:r>
            <a:r>
              <a:rPr lang="ro-RO" sz="1200" i="1" kern="1200" dirty="0" err="1" smtClean="0">
                <a:solidFill>
                  <a:schemeClr val="tx1"/>
                </a:solidFill>
                <a:latin typeface="+mn-lt"/>
                <a:ea typeface="MS PGothic" pitchFamily="34" charset="-128"/>
                <a:cs typeface="ＭＳ Ｐゴシック" charset="0"/>
              </a:rPr>
              <a:t>this</a:t>
            </a:r>
            <a:r>
              <a:rPr lang="ro-RO" sz="1200" i="1" kern="1200" baseline="0" dirty="0" smtClean="0">
                <a:solidFill>
                  <a:schemeClr val="tx1"/>
                </a:solidFill>
                <a:latin typeface="+mn-lt"/>
                <a:ea typeface="MS PGothic" pitchFamily="34" charset="-128"/>
                <a:cs typeface="ＭＳ Ｐゴシック" charset="0"/>
              </a:rPr>
              <a:t> </a:t>
            </a:r>
            <a:r>
              <a:rPr lang="ro-RO" sz="1200" i="1" kern="1200" baseline="0" dirty="0" err="1" smtClean="0">
                <a:solidFill>
                  <a:schemeClr val="tx1"/>
                </a:solidFill>
                <a:latin typeface="+mn-lt"/>
                <a:ea typeface="MS PGothic" pitchFamily="34" charset="-128"/>
                <a:cs typeface="ＭＳ Ｐゴシック" charset="0"/>
              </a:rPr>
              <a:t>mesage</a:t>
            </a:r>
            <a:r>
              <a:rPr lang="ro-RO" sz="1200" i="1" kern="1200" baseline="0" dirty="0" smtClean="0">
                <a:solidFill>
                  <a:schemeClr val="tx1"/>
                </a:solidFill>
                <a:latin typeface="+mn-lt"/>
                <a:ea typeface="MS PGothic" pitchFamily="34" charset="-128"/>
                <a:cs typeface="ＭＳ Ｐゴシック" charset="0"/>
              </a:rPr>
              <a:t> </a:t>
            </a:r>
            <a:r>
              <a:rPr lang="ro-RO" sz="1200" i="1" kern="1200" baseline="0" dirty="0" err="1" smtClean="0">
                <a:solidFill>
                  <a:schemeClr val="tx1"/>
                </a:solidFill>
                <a:latin typeface="+mn-lt"/>
                <a:ea typeface="MS PGothic" pitchFamily="34" charset="-128"/>
                <a:cs typeface="ＭＳ Ｐゴシック" charset="0"/>
              </a:rPr>
              <a:t>is</a:t>
            </a:r>
            <a:r>
              <a:rPr lang="ro-RO" sz="1200" i="1" kern="1200" baseline="0" dirty="0" smtClean="0">
                <a:solidFill>
                  <a:schemeClr val="tx1"/>
                </a:solidFill>
                <a:latin typeface="+mn-lt"/>
                <a:ea typeface="MS PGothic" pitchFamily="34" charset="-128"/>
                <a:cs typeface="ＭＳ Ｐゴシック" charset="0"/>
              </a:rPr>
              <a:t> </a:t>
            </a:r>
            <a:r>
              <a:rPr lang="ro-RO" sz="1200" i="1" kern="1200" baseline="0" dirty="0" err="1" smtClean="0">
                <a:solidFill>
                  <a:schemeClr val="tx1"/>
                </a:solidFill>
                <a:latin typeface="+mn-lt"/>
                <a:ea typeface="MS PGothic" pitchFamily="34" charset="-128"/>
                <a:cs typeface="ＭＳ Ｐゴシック" charset="0"/>
              </a:rPr>
              <a:t>displayed</a:t>
            </a:r>
            <a:r>
              <a:rPr lang="ro-RO" sz="1200" i="1" kern="1200" baseline="0" dirty="0" smtClean="0">
                <a:solidFill>
                  <a:schemeClr val="tx1"/>
                </a:solidFill>
                <a:latin typeface="+mn-lt"/>
                <a:ea typeface="MS PGothic" pitchFamily="34" charset="-128"/>
                <a:cs typeface="ＭＳ Ｐゴシック" charset="0"/>
              </a:rPr>
              <a:t>, click </a:t>
            </a:r>
            <a:r>
              <a:rPr lang="ro-RO" sz="1200" i="1" kern="1200" baseline="0" dirty="0" err="1" smtClean="0">
                <a:solidFill>
                  <a:schemeClr val="tx1"/>
                </a:solidFill>
                <a:latin typeface="+mn-lt"/>
                <a:ea typeface="MS PGothic" pitchFamily="34" charset="-128"/>
                <a:cs typeface="ＭＳ Ｐゴシック" charset="0"/>
              </a:rPr>
              <a:t>here</a:t>
            </a:r>
            <a:r>
              <a:rPr lang="ro-RO" sz="1200" i="1" kern="1200" baseline="0" dirty="0" smtClean="0">
                <a:solidFill>
                  <a:schemeClr val="tx1"/>
                </a:solidFill>
                <a:latin typeface="+mn-lt"/>
                <a:ea typeface="MS PGothic" pitchFamily="34" charset="-128"/>
                <a:cs typeface="ＭＳ Ｐゴシック" charset="0"/>
              </a:rPr>
              <a:t> </a:t>
            </a:r>
            <a:r>
              <a:rPr lang="ro-RO" sz="1200" i="1" kern="1200" baseline="0" dirty="0" err="1" smtClean="0">
                <a:solidFill>
                  <a:schemeClr val="tx1"/>
                </a:solidFill>
                <a:latin typeface="+mn-lt"/>
                <a:ea typeface="MS PGothic" pitchFamily="34" charset="-128"/>
                <a:cs typeface="ＭＳ Ｐゴシック" charset="0"/>
              </a:rPr>
              <a:t>to</a:t>
            </a:r>
            <a:r>
              <a:rPr lang="ro-RO" sz="1200" i="1" kern="1200" baseline="0" dirty="0" smtClean="0">
                <a:solidFill>
                  <a:schemeClr val="tx1"/>
                </a:solidFill>
                <a:latin typeface="+mn-lt"/>
                <a:ea typeface="MS PGothic" pitchFamily="34" charset="-128"/>
                <a:cs typeface="ＭＳ Ｐゴシック" charset="0"/>
              </a:rPr>
              <a:t> </a:t>
            </a:r>
            <a:r>
              <a:rPr lang="ro-RO" sz="1200" i="1" kern="1200" baseline="0" dirty="0" err="1" smtClean="0">
                <a:solidFill>
                  <a:schemeClr val="tx1"/>
                </a:solidFill>
                <a:latin typeface="+mn-lt"/>
                <a:ea typeface="MS PGothic" pitchFamily="34" charset="-128"/>
                <a:cs typeface="ＭＳ Ｐゴシック" charset="0"/>
              </a:rPr>
              <a:t>view</a:t>
            </a:r>
            <a:r>
              <a:rPr lang="ro-RO" sz="1200" i="1" kern="1200" baseline="0" dirty="0" smtClean="0">
                <a:solidFill>
                  <a:schemeClr val="tx1"/>
                </a:solidFill>
                <a:latin typeface="+mn-lt"/>
                <a:ea typeface="MS PGothic" pitchFamily="34" charset="-128"/>
                <a:cs typeface="ＭＳ Ｐゴシック" charset="0"/>
              </a:rPr>
              <a:t> it in a web browser = </a:t>
            </a:r>
            <a:r>
              <a:rPr lang="ro-RO" i="1" dirty="0" smtClean="0"/>
              <a:t>Dacă există probleme cu modul în care este afișat acest mesaj, dați clic aici pentru a-l vizualiza într-un browser web </a:t>
            </a:r>
            <a:r>
              <a:rPr lang="ro-RO" sz="1200" i="1" kern="1200" baseline="0" dirty="0" smtClean="0">
                <a:solidFill>
                  <a:schemeClr val="tx1"/>
                </a:solidFill>
                <a:latin typeface="+mn-lt"/>
                <a:ea typeface="MS PGothic" pitchFamily="34" charset="-128"/>
                <a:cs typeface="ＭＳ Ｐゴシック" charset="0"/>
              </a:rPr>
              <a:t> </a:t>
            </a:r>
            <a:endParaRPr lang="ro-RO" sz="1200" i="1" kern="1200" dirty="0" smtClean="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ro-RO" sz="1200" i="1" kern="1200" dirty="0" smtClean="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i="1" kern="1200" dirty="0" smtClean="0">
                <a:solidFill>
                  <a:schemeClr val="tx1"/>
                </a:solidFill>
                <a:latin typeface="+mn-lt"/>
                <a:ea typeface="MS PGothic" pitchFamily="34" charset="-128"/>
                <a:cs typeface="ＭＳ Ｐゴシック" charset="0"/>
              </a:rPr>
              <a:t>We’ve given your</a:t>
            </a:r>
            <a:r>
              <a:rPr lang="en-GB" sz="1200" i="1" kern="1200" baseline="0" dirty="0" smtClean="0">
                <a:solidFill>
                  <a:schemeClr val="tx1"/>
                </a:solidFill>
                <a:latin typeface="+mn-lt"/>
                <a:ea typeface="MS PGothic" pitchFamily="34" charset="-128"/>
                <a:cs typeface="ＭＳ Ｐゴシック" charset="0"/>
              </a:rPr>
              <a:t> bill a makeover = V-am </a:t>
            </a:r>
            <a:r>
              <a:rPr lang="ro-RO" sz="1200" i="1" kern="1200" baseline="0" dirty="0" smtClean="0">
                <a:solidFill>
                  <a:schemeClr val="tx1"/>
                </a:solidFill>
                <a:latin typeface="+mn-lt"/>
                <a:ea typeface="MS PGothic" pitchFamily="34" charset="-128"/>
                <a:cs typeface="ＭＳ Ｐゴシック" charset="0"/>
              </a:rPr>
              <a:t>reînnoit factura</a:t>
            </a:r>
          </a:p>
          <a:p>
            <a:pPr marL="0" marR="0" lvl="0" indent="0" algn="l" defTabSz="457200" rtl="0" eaLnBrk="1" fontAlgn="auto" latinLnBrk="0" hangingPunct="1">
              <a:lnSpc>
                <a:spcPct val="100000"/>
              </a:lnSpc>
              <a:spcBef>
                <a:spcPts val="0"/>
              </a:spcBef>
              <a:spcAft>
                <a:spcPts val="0"/>
              </a:spcAft>
              <a:buClrTx/>
              <a:buSzTx/>
              <a:buFontTx/>
              <a:buNone/>
              <a:tabLst/>
              <a:defRPr/>
            </a:pPr>
            <a:endParaRPr lang="ro-RO" sz="1200" i="1" kern="1200" baseline="0" dirty="0" smtClean="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ro-RO" sz="1200" i="0" kern="1200" baseline="0" dirty="0" smtClean="0">
                <a:solidFill>
                  <a:schemeClr val="tx1"/>
                </a:solidFill>
                <a:latin typeface="+mn-lt"/>
                <a:ea typeface="MS PGothic" pitchFamily="34" charset="-128"/>
                <a:cs typeface="ＭＳ Ｐゴシック" charset="0"/>
              </a:rPr>
              <a:t>„</a:t>
            </a:r>
            <a:r>
              <a:rPr lang="ro-RO" sz="1200" i="1" kern="1200" baseline="0" dirty="0" smtClean="0">
                <a:solidFill>
                  <a:schemeClr val="tx1"/>
                </a:solidFill>
                <a:latin typeface="+mn-lt"/>
                <a:ea typeface="MS PGothic" pitchFamily="34" charset="-128"/>
                <a:cs typeface="ＭＳ Ｐゴシック" charset="0"/>
              </a:rPr>
              <a:t>Stimate Client</a:t>
            </a:r>
          </a:p>
          <a:p>
            <a:pPr marL="0" marR="0" lvl="0" indent="0" algn="l" defTabSz="457200" rtl="0" eaLnBrk="1" fontAlgn="auto" latinLnBrk="0" hangingPunct="1">
              <a:lnSpc>
                <a:spcPct val="100000"/>
              </a:lnSpc>
              <a:spcBef>
                <a:spcPts val="0"/>
              </a:spcBef>
              <a:spcAft>
                <a:spcPts val="0"/>
              </a:spcAft>
              <a:buClrTx/>
              <a:buSzTx/>
              <a:buFontTx/>
              <a:buNone/>
              <a:tabLst/>
              <a:defRPr/>
            </a:pPr>
            <a:r>
              <a:rPr lang="ro-RO" sz="1200" i="1" kern="1200" baseline="0" dirty="0" smtClean="0">
                <a:solidFill>
                  <a:schemeClr val="tx1"/>
                </a:solidFill>
                <a:latin typeface="+mn-lt"/>
                <a:ea typeface="MS PGothic" pitchFamily="34" charset="-128"/>
                <a:cs typeface="ＭＳ Ｐゴシック" charset="0"/>
              </a:rPr>
              <a:t>Vă puteți </a:t>
            </a:r>
            <a:r>
              <a:rPr lang="ro-RO" sz="1200" i="1" u="sng" kern="1200" baseline="0" dirty="0" smtClean="0">
                <a:solidFill>
                  <a:schemeClr val="tx1"/>
                </a:solidFill>
                <a:latin typeface="+mn-lt"/>
                <a:ea typeface="MS PGothic" pitchFamily="34" charset="-128"/>
                <a:cs typeface="ＭＳ Ｐゴシック" charset="0"/>
              </a:rPr>
              <a:t>vizualiza factura online</a:t>
            </a:r>
            <a:r>
              <a:rPr lang="ro-RO" sz="1200" i="1" kern="1200" baseline="0" dirty="0" smtClean="0">
                <a:solidFill>
                  <a:schemeClr val="tx1"/>
                </a:solidFill>
                <a:latin typeface="+mn-lt"/>
                <a:ea typeface="MS PGothic" pitchFamily="34" charset="-128"/>
                <a:cs typeface="ＭＳ Ｐゴシック" charset="0"/>
              </a:rPr>
              <a:t> sau puteți</a:t>
            </a:r>
            <a:r>
              <a:rPr lang="ro-RO" sz="1200" i="1" u="sng" kern="1200" baseline="0" dirty="0" smtClean="0">
                <a:solidFill>
                  <a:schemeClr val="tx1"/>
                </a:solidFill>
                <a:latin typeface="+mn-lt"/>
                <a:ea typeface="MS PGothic" pitchFamily="34" charset="-128"/>
                <a:cs typeface="ＭＳ Ｐゴシック" charset="0"/>
              </a:rPr>
              <a:t> utiliza aplicația </a:t>
            </a:r>
            <a:r>
              <a:rPr lang="ro-RO" sz="1200" i="1" u="sng" kern="1200" baseline="0" dirty="0" err="1" smtClean="0">
                <a:solidFill>
                  <a:schemeClr val="tx1"/>
                </a:solidFill>
                <a:latin typeface="+mn-lt"/>
                <a:ea typeface="MS PGothic" pitchFamily="34" charset="-128"/>
                <a:cs typeface="ＭＳ Ｐゴシック" charset="0"/>
              </a:rPr>
              <a:t>My</a:t>
            </a:r>
            <a:r>
              <a:rPr lang="ro-RO" sz="1200" i="1" u="sng" kern="1200" baseline="0" dirty="0" smtClean="0">
                <a:solidFill>
                  <a:schemeClr val="tx1"/>
                </a:solidFill>
                <a:latin typeface="+mn-lt"/>
                <a:ea typeface="MS PGothic" pitchFamily="34" charset="-128"/>
                <a:cs typeface="ＭＳ Ｐゴシック" charset="0"/>
              </a:rPr>
              <a:t> BT</a:t>
            </a:r>
            <a:r>
              <a:rPr lang="ro-RO" sz="1200" i="1" kern="1200" baseline="0" dirty="0" smtClean="0">
                <a:solidFill>
                  <a:schemeClr val="tx1"/>
                </a:solidFill>
                <a:latin typeface="+mn-lt"/>
                <a:ea typeface="MS PGothic" pitchFamily="34" charset="-128"/>
                <a:cs typeface="ＭＳ Ｐゴシック" charset="0"/>
              </a:rPr>
              <a:t>. Pentru a vă autentifica, aveți nevoie de ID-ul dumneavoastră BT. Aceasta este, în general, adresa dumneavoastră de e-mail.</a:t>
            </a:r>
          </a:p>
          <a:p>
            <a:pPr marL="0" marR="0" lvl="0" indent="0" algn="l" defTabSz="457200" rtl="0" eaLnBrk="1" fontAlgn="auto" latinLnBrk="0" hangingPunct="1">
              <a:lnSpc>
                <a:spcPct val="100000"/>
              </a:lnSpc>
              <a:spcBef>
                <a:spcPts val="0"/>
              </a:spcBef>
              <a:spcAft>
                <a:spcPts val="0"/>
              </a:spcAft>
              <a:buClrTx/>
              <a:buSzTx/>
              <a:buFontTx/>
              <a:buNone/>
              <a:tabLst/>
              <a:defRPr/>
            </a:pPr>
            <a:r>
              <a:rPr lang="ro-RO" sz="1200" b="1" i="1" u="sng" kern="1200" baseline="0" dirty="0" smtClean="0">
                <a:solidFill>
                  <a:schemeClr val="tx1"/>
                </a:solidFill>
                <a:latin typeface="+mn-lt"/>
                <a:ea typeface="MS PGothic" pitchFamily="34" charset="-128"/>
                <a:cs typeface="ＭＳ Ｐゴシック" charset="0"/>
              </a:rPr>
              <a:t>Autentificați-vă pentru a vă vizualiza factura</a:t>
            </a:r>
          </a:p>
          <a:p>
            <a:pPr marL="0" marR="0" lvl="0" indent="0" algn="l" defTabSz="457200" rtl="0" eaLnBrk="1" fontAlgn="auto" latinLnBrk="0" hangingPunct="1">
              <a:lnSpc>
                <a:spcPct val="100000"/>
              </a:lnSpc>
              <a:spcBef>
                <a:spcPts val="0"/>
              </a:spcBef>
              <a:spcAft>
                <a:spcPts val="0"/>
              </a:spcAft>
              <a:buClrTx/>
              <a:buSzTx/>
              <a:buFontTx/>
              <a:buNone/>
              <a:tabLst/>
              <a:defRPr/>
            </a:pPr>
            <a:r>
              <a:rPr lang="ro-RO" sz="1200" i="1" kern="1200" baseline="0" dirty="0" smtClean="0">
                <a:solidFill>
                  <a:schemeClr val="tx1"/>
                </a:solidFill>
                <a:latin typeface="+mn-lt"/>
                <a:ea typeface="MS PGothic" pitchFamily="34" charset="-128"/>
                <a:cs typeface="ＭＳ Ｐゴシック" charset="0"/>
              </a:rPr>
              <a:t>Nu trebuie să faceți nimic pentru a efectua plata acesteia. Vom utiliza Direct Debit ca întotdeauna, cel puțin opt zile de la data înscrisă pe factura dumneavoastră.</a:t>
            </a:r>
          </a:p>
          <a:p>
            <a:pPr marL="0" marR="0" lvl="0" indent="0" algn="l" defTabSz="457200" rtl="0" eaLnBrk="1" fontAlgn="auto" latinLnBrk="0" hangingPunct="1">
              <a:lnSpc>
                <a:spcPct val="100000"/>
              </a:lnSpc>
              <a:spcBef>
                <a:spcPts val="0"/>
              </a:spcBef>
              <a:spcAft>
                <a:spcPts val="0"/>
              </a:spcAft>
              <a:buClrTx/>
              <a:buSzTx/>
              <a:buFontTx/>
              <a:buNone/>
              <a:tabLst/>
              <a:defRPr/>
            </a:pPr>
            <a:endParaRPr lang="ro-RO" sz="1200" i="1" kern="1200" baseline="0" dirty="0" smtClean="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ro-RO" sz="1200" i="1" kern="1200" baseline="0" dirty="0" smtClean="0">
                <a:solidFill>
                  <a:schemeClr val="tx1"/>
                </a:solidFill>
                <a:latin typeface="+mn-lt"/>
                <a:ea typeface="MS PGothic" pitchFamily="34" charset="-128"/>
                <a:cs typeface="ＭＳ Ｐゴシック" charset="0"/>
              </a:rPr>
              <a:t>Modificări ale politicii noastre de </a:t>
            </a:r>
            <a:r>
              <a:rPr lang="ro-RO" sz="1200" i="1" kern="1200" baseline="0" dirty="0" err="1" smtClean="0">
                <a:solidFill>
                  <a:schemeClr val="tx1"/>
                </a:solidFill>
                <a:latin typeface="+mn-lt"/>
                <a:ea typeface="MS PGothic" pitchFamily="34" charset="-128"/>
                <a:cs typeface="ＭＳ Ｐゴシック" charset="0"/>
              </a:rPr>
              <a:t>confirdențialitate</a:t>
            </a:r>
            <a:endParaRPr lang="ro-RO" sz="1200" i="1" kern="1200" baseline="0" dirty="0" smtClean="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ro-RO" sz="1200" i="1" kern="1200" baseline="0" dirty="0" smtClean="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ro-RO" sz="1200" i="1" kern="1200" baseline="0" dirty="0" smtClean="0">
                <a:solidFill>
                  <a:schemeClr val="tx1"/>
                </a:solidFill>
                <a:latin typeface="+mn-lt"/>
                <a:ea typeface="MS PGothic" pitchFamily="34" charset="-128"/>
                <a:cs typeface="ＭＳ Ｐゴシック" charset="0"/>
              </a:rPr>
              <a:t>Ne-am actualizat politica de confidențialitate pentru a reflecta modificările survenite în legislația privind protecția datelor.</a:t>
            </a:r>
          </a:p>
          <a:p>
            <a:pPr marL="0" marR="0" lvl="0" indent="0" algn="l" defTabSz="457200" rtl="0" eaLnBrk="1" fontAlgn="auto" latinLnBrk="0" hangingPunct="1">
              <a:lnSpc>
                <a:spcPct val="100000"/>
              </a:lnSpc>
              <a:spcBef>
                <a:spcPts val="0"/>
              </a:spcBef>
              <a:spcAft>
                <a:spcPts val="0"/>
              </a:spcAft>
              <a:buClrTx/>
              <a:buSzTx/>
              <a:buFontTx/>
              <a:buNone/>
              <a:tabLst/>
              <a:defRPr/>
            </a:pPr>
            <a:r>
              <a:rPr lang="ro-RO" sz="1200" i="1" kern="1200" baseline="0" dirty="0" smtClean="0">
                <a:solidFill>
                  <a:schemeClr val="tx1"/>
                </a:solidFill>
                <a:latin typeface="+mn-lt"/>
                <a:ea typeface="MS PGothic" pitchFamily="34" charset="-128"/>
                <a:cs typeface="ＭＳ Ｐゴシック" charset="0"/>
              </a:rPr>
              <a:t>Vă mulțumim, </a:t>
            </a:r>
          </a:p>
          <a:p>
            <a:pPr marL="0" marR="0" lvl="0" indent="0" algn="l" defTabSz="457200" rtl="0" eaLnBrk="1" fontAlgn="auto" latinLnBrk="0" hangingPunct="1">
              <a:lnSpc>
                <a:spcPct val="100000"/>
              </a:lnSpc>
              <a:spcBef>
                <a:spcPts val="0"/>
              </a:spcBef>
              <a:spcAft>
                <a:spcPts val="0"/>
              </a:spcAft>
              <a:buClrTx/>
              <a:buSzTx/>
              <a:buFontTx/>
              <a:buNone/>
              <a:tabLst/>
              <a:defRPr/>
            </a:pPr>
            <a:r>
              <a:rPr lang="ro-RO" sz="1200" i="1" kern="1200" baseline="0" dirty="0" err="1" smtClean="0">
                <a:solidFill>
                  <a:schemeClr val="tx1"/>
                </a:solidFill>
                <a:latin typeface="+mn-lt"/>
                <a:ea typeface="MS PGothic" pitchFamily="34" charset="-128"/>
                <a:cs typeface="ＭＳ Ｐゴシック" charset="0"/>
              </a:rPr>
              <a:t>Nick</a:t>
            </a:r>
            <a:r>
              <a:rPr lang="ro-RO" sz="1200" i="1" kern="1200" baseline="0" dirty="0" smtClean="0">
                <a:solidFill>
                  <a:schemeClr val="tx1"/>
                </a:solidFill>
                <a:latin typeface="+mn-lt"/>
                <a:ea typeface="MS PGothic" pitchFamily="34" charset="-128"/>
                <a:cs typeface="ＭＳ Ｐゴシック" charset="0"/>
              </a:rPr>
              <a:t> Lane</a:t>
            </a:r>
          </a:p>
          <a:p>
            <a:pPr marL="0" marR="0" lvl="0" indent="0" algn="l" defTabSz="457200" rtl="0" eaLnBrk="1" fontAlgn="auto" latinLnBrk="0" hangingPunct="1">
              <a:lnSpc>
                <a:spcPct val="100000"/>
              </a:lnSpc>
              <a:spcBef>
                <a:spcPts val="0"/>
              </a:spcBef>
              <a:spcAft>
                <a:spcPts val="0"/>
              </a:spcAft>
              <a:buClrTx/>
              <a:buSzTx/>
              <a:buFontTx/>
              <a:buNone/>
              <a:tabLst/>
              <a:defRPr/>
            </a:pPr>
            <a:r>
              <a:rPr lang="ro-RO" sz="1200" i="1" kern="1200" baseline="0" dirty="0" smtClean="0">
                <a:solidFill>
                  <a:schemeClr val="tx1"/>
                </a:solidFill>
                <a:latin typeface="+mn-lt"/>
                <a:ea typeface="MS PGothic" pitchFamily="34" charset="-128"/>
                <a:cs typeface="ＭＳ Ｐゴシック" charset="0"/>
              </a:rPr>
              <a:t>Director General, Serviciul Clienți</a:t>
            </a:r>
            <a:r>
              <a:rPr lang="ro-RO" sz="1200" i="0" kern="1200" baseline="0" dirty="0" smtClean="0">
                <a:solidFill>
                  <a:schemeClr val="tx1"/>
                </a:solidFill>
                <a:latin typeface="+mn-lt"/>
                <a:ea typeface="MS PGothic" pitchFamily="34" charset="-128"/>
                <a:cs typeface="ＭＳ Ｐゴシック" charset="0"/>
              </a:rPr>
              <a:t>”</a:t>
            </a:r>
            <a:endParaRPr lang="ro-RO" sz="1200" i="0" kern="1200" dirty="0" smtClean="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ro-RO" sz="1200" kern="1200" dirty="0" smtClean="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ro-RO" sz="1200" kern="1200" dirty="0" smtClean="0">
                <a:solidFill>
                  <a:schemeClr val="tx1"/>
                </a:solidFill>
                <a:latin typeface="+mn-lt"/>
                <a:ea typeface="MS PGothic" pitchFamily="34" charset="-128"/>
                <a:cs typeface="ＭＳ Ｐゴシック" charset="0"/>
              </a:rPr>
              <a:t>Ilustrațiile prezintă</a:t>
            </a:r>
            <a:r>
              <a:rPr lang="ro-RO" sz="1200" kern="1200" baseline="0" dirty="0" smtClean="0">
                <a:solidFill>
                  <a:schemeClr val="tx1"/>
                </a:solidFill>
                <a:latin typeface="+mn-lt"/>
                <a:ea typeface="MS PGothic" pitchFamily="34" charset="-128"/>
                <a:cs typeface="ＭＳ Ｐゴシック" charset="0"/>
              </a:rPr>
              <a:t> conținutul unui e-</a:t>
            </a:r>
            <a:r>
              <a:rPr lang="en-GB" sz="1200" kern="1200" dirty="0" smtClean="0">
                <a:solidFill>
                  <a:schemeClr val="tx1"/>
                </a:solidFill>
                <a:latin typeface="+mn-lt"/>
                <a:ea typeface="MS PGothic" pitchFamily="34" charset="-128"/>
                <a:cs typeface="ＭＳ Ｐゴシック" charset="0"/>
              </a:rPr>
              <a:t>mail rec</a:t>
            </a:r>
            <a:r>
              <a:rPr lang="ro-RO" sz="1200" kern="1200" dirty="0" err="1" smtClean="0">
                <a:solidFill>
                  <a:schemeClr val="tx1"/>
                </a:solidFill>
                <a:latin typeface="+mn-lt"/>
                <a:ea typeface="MS PGothic" pitchFamily="34" charset="-128"/>
                <a:cs typeface="ＭＳ Ｐゴシック" charset="0"/>
              </a:rPr>
              <a:t>uperat</a:t>
            </a:r>
            <a:r>
              <a:rPr lang="ro-RO" sz="1200" kern="1200" dirty="0" smtClean="0">
                <a:solidFill>
                  <a:schemeClr val="tx1"/>
                </a:solidFill>
                <a:latin typeface="+mn-lt"/>
                <a:ea typeface="MS PGothic" pitchFamily="34" charset="-128"/>
                <a:cs typeface="ＭＳ Ｐゴシック" charset="0"/>
              </a:rPr>
              <a:t> din „coșul de gunoi” (</a:t>
            </a:r>
            <a:r>
              <a:rPr lang="ro-RO" sz="1200" kern="1200" dirty="0" err="1" smtClean="0">
                <a:solidFill>
                  <a:schemeClr val="tx1"/>
                </a:solidFill>
                <a:latin typeface="+mn-lt"/>
                <a:ea typeface="MS PGothic" pitchFamily="34" charset="-128"/>
                <a:cs typeface="ＭＳ Ｐゴシック" charset="0"/>
              </a:rPr>
              <a:t>junk</a:t>
            </a:r>
            <a:r>
              <a:rPr lang="ro-RO" sz="1200" kern="1200" dirty="0" smtClean="0">
                <a:solidFill>
                  <a:schemeClr val="tx1"/>
                </a:solidFill>
                <a:latin typeface="+mn-lt"/>
                <a:ea typeface="MS PGothic" pitchFamily="34" charset="-128"/>
                <a:cs typeface="ＭＳ Ｐゴシック" charset="0"/>
              </a:rPr>
              <a:t> folder) al autorului - care este un e-mail nesolicitat (spam)/fraudulos.</a:t>
            </a:r>
          </a:p>
          <a:p>
            <a:pPr marL="0" marR="0" lvl="0" indent="0" algn="l" defTabSz="457200" rtl="0" eaLnBrk="1" fontAlgn="auto" latinLnBrk="0" hangingPunct="1">
              <a:lnSpc>
                <a:spcPct val="100000"/>
              </a:lnSpc>
              <a:spcBef>
                <a:spcPts val="0"/>
              </a:spcBef>
              <a:spcAft>
                <a:spcPts val="0"/>
              </a:spcAft>
              <a:buClrTx/>
              <a:buSzTx/>
              <a:buFontTx/>
              <a:buNone/>
              <a:tabLst/>
              <a:defRPr/>
            </a:pPr>
            <a:endParaRPr lang="ro-RO" sz="1200" kern="1200" dirty="0" smtClean="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ro-RO" sz="1200" kern="1200" dirty="0" smtClean="0">
                <a:solidFill>
                  <a:schemeClr val="tx1"/>
                </a:solidFill>
                <a:latin typeface="+mn-lt"/>
                <a:ea typeface="MS PGothic" pitchFamily="34" charset="-128"/>
                <a:cs typeface="ＭＳ Ｐゴシック" charset="0"/>
              </a:rPr>
              <a:t>Un exemplu trăit, cunoscut de formator, din propriul său e-mail, ar putea fi de ajutor </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50</a:t>
            </a:fld>
            <a:endParaRPr lang="en-US" altLang="en-US"/>
          </a:p>
        </p:txBody>
      </p:sp>
    </p:spTree>
    <p:extLst>
      <p:ext uri="{BB962C8B-B14F-4D97-AF65-F5344CB8AC3E}">
        <p14:creationId xmlns:p14="http://schemas.microsoft.com/office/powerpoint/2010/main" val="29906628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smtClean="0">
                <a:solidFill>
                  <a:schemeClr val="tx1"/>
                </a:solidFill>
                <a:effectLst/>
                <a:latin typeface="+mn-lt"/>
                <a:ea typeface="+mn-ea"/>
                <a:cs typeface="+mn-cs"/>
              </a:rPr>
              <a:t>Toate e-mailurile vor avea anteturi - ceea ce oferă o potențială dovadă a originii e-mailului - în ceea ce privește adresa IP. De asemenea, poate furniza, de asemenea, și alte „scurgeri”, cum ar fi numele unui calculator</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Deși există, accesarea acestora poate fi dificilă - toți clienții de e-mail și e-mailurile bazate pe web au modalități diferite de a ajunge la anteturi. Cel mai bun sfat este realizarea unor cercetări pe internet pentru a afla cum</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Unii furnizori (Gmail, Hotmail) aleg să elimine informațiile din antet, cum ar fi adresele IP - în scopuri de confidențialitate</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Când vizualizați un antet de e-mail, regula este să extrageți antetul - apoi citiți-l de jos în sus, aceasta fiind ordinea în care „datele” au fost adăugate la acesta. Prin urmare, prima adresă IP este probabil să fie sursa.</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Unele e-mailuri sunt foarte clare - altele mai puțin. Și analiza poate fi realizată manual sau utilizând unele instrumente de internet - care pot, de asemenea, interpreta datele greșit uneori</a:t>
            </a:r>
            <a:endParaRPr lang="ro-R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51</a:t>
            </a:fld>
            <a:endParaRPr lang="en-US" altLang="en-US"/>
          </a:p>
        </p:txBody>
      </p:sp>
    </p:spTree>
    <p:extLst>
      <p:ext uri="{BB962C8B-B14F-4D97-AF65-F5344CB8AC3E}">
        <p14:creationId xmlns:p14="http://schemas.microsoft.com/office/powerpoint/2010/main" val="9189454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smtClean="0">
                <a:solidFill>
                  <a:schemeClr val="tx1"/>
                </a:solidFill>
                <a:effectLst/>
                <a:latin typeface="+mn-lt"/>
                <a:ea typeface="+mn-ea"/>
                <a:cs typeface="+mn-cs"/>
              </a:rPr>
              <a:t>Serviciile Peer </a:t>
            </a:r>
            <a:r>
              <a:rPr lang="ro-RO" sz="1200" kern="1200" dirty="0" err="1" smtClean="0">
                <a:solidFill>
                  <a:schemeClr val="tx1"/>
                </a:solidFill>
                <a:effectLst/>
                <a:latin typeface="+mn-lt"/>
                <a:ea typeface="+mn-ea"/>
                <a:cs typeface="+mn-cs"/>
              </a:rPr>
              <a:t>to</a:t>
            </a:r>
            <a:r>
              <a:rPr lang="ro-RO" sz="1200" kern="1200" dirty="0" smtClean="0">
                <a:solidFill>
                  <a:schemeClr val="tx1"/>
                </a:solidFill>
                <a:effectLst/>
                <a:latin typeface="+mn-lt"/>
                <a:ea typeface="+mn-ea"/>
                <a:cs typeface="+mn-cs"/>
              </a:rPr>
              <a:t> Peer </a:t>
            </a:r>
            <a:r>
              <a:rPr lang="ro-RO" sz="1200" i="1" kern="1200" dirty="0" smtClean="0">
                <a:solidFill>
                  <a:schemeClr val="tx1"/>
                </a:solidFill>
                <a:effectLst/>
                <a:latin typeface="+mn-lt"/>
                <a:ea typeface="+mn-ea"/>
                <a:cs typeface="+mn-cs"/>
              </a:rPr>
              <a:t>(de la egal la egal/omologi)</a:t>
            </a:r>
            <a:r>
              <a:rPr lang="ro-RO" sz="1200" kern="1200" dirty="0" smtClean="0">
                <a:solidFill>
                  <a:schemeClr val="tx1"/>
                </a:solidFill>
                <a:effectLst/>
                <a:latin typeface="+mn-lt"/>
                <a:ea typeface="+mn-ea"/>
                <a:cs typeface="+mn-cs"/>
              </a:rPr>
              <a:t> au permis, timp de mulți ani, transferul de fișiere ilegale, precum și de fișiere care fac obiectul drepturilor de proprietate intelectuală. Clienții Peer </a:t>
            </a:r>
            <a:r>
              <a:rPr lang="ro-RO" sz="1200" kern="1200" dirty="0" err="1" smtClean="0">
                <a:solidFill>
                  <a:schemeClr val="tx1"/>
                </a:solidFill>
                <a:effectLst/>
                <a:latin typeface="+mn-lt"/>
                <a:ea typeface="+mn-ea"/>
                <a:cs typeface="+mn-cs"/>
              </a:rPr>
              <a:t>to</a:t>
            </a:r>
            <a:r>
              <a:rPr lang="ro-RO" sz="1200" kern="1200" dirty="0" smtClean="0">
                <a:solidFill>
                  <a:schemeClr val="tx1"/>
                </a:solidFill>
                <a:effectLst/>
                <a:latin typeface="+mn-lt"/>
                <a:ea typeface="+mn-ea"/>
                <a:cs typeface="+mn-cs"/>
              </a:rPr>
              <a:t> Peer au fost populari în rândul grupurilor infracționale implicate în aceste activități. Arhitectura peer-to-peer din prima generație a funcționat pe principiul utilizării unui server centralizat la care oamenii se conectau pentru a descărca fișiere. Acest lucru a făcut ca identificarea celor care ofereau servicii ilegale să fie destul de ușor de realizat, aceștia putând fi localizați și arestați. Clienții </a:t>
            </a:r>
            <a:r>
              <a:rPr lang="ro-RO" sz="1200" kern="1200" dirty="0" err="1" smtClean="0">
                <a:solidFill>
                  <a:schemeClr val="tx1"/>
                </a:solidFill>
                <a:effectLst/>
                <a:latin typeface="+mn-lt"/>
                <a:ea typeface="+mn-ea"/>
                <a:cs typeface="+mn-cs"/>
              </a:rPr>
              <a:t>peer</a:t>
            </a:r>
            <a:r>
              <a:rPr lang="ro-RO" sz="1200" kern="1200" dirty="0" smtClean="0">
                <a:solidFill>
                  <a:schemeClr val="tx1"/>
                </a:solidFill>
                <a:effectLst/>
                <a:latin typeface="+mn-lt"/>
                <a:ea typeface="+mn-ea"/>
                <a:cs typeface="+mn-cs"/>
              </a:rPr>
              <a:t> </a:t>
            </a:r>
            <a:r>
              <a:rPr lang="ro-RO" sz="1200" kern="1200" dirty="0" err="1" smtClean="0">
                <a:solidFill>
                  <a:schemeClr val="tx1"/>
                </a:solidFill>
                <a:effectLst/>
                <a:latin typeface="+mn-lt"/>
                <a:ea typeface="+mn-ea"/>
                <a:cs typeface="+mn-cs"/>
              </a:rPr>
              <a:t>to</a:t>
            </a:r>
            <a:r>
              <a:rPr lang="ro-RO" sz="1200" kern="1200" dirty="0" smtClean="0">
                <a:solidFill>
                  <a:schemeClr val="tx1"/>
                </a:solidFill>
                <a:effectLst/>
                <a:latin typeface="+mn-lt"/>
                <a:ea typeface="+mn-ea"/>
                <a:cs typeface="+mn-cs"/>
              </a:rPr>
              <a:t> </a:t>
            </a:r>
            <a:r>
              <a:rPr lang="ro-RO" sz="1200" kern="1200" dirty="0" err="1" smtClean="0">
                <a:solidFill>
                  <a:schemeClr val="tx1"/>
                </a:solidFill>
                <a:effectLst/>
                <a:latin typeface="+mn-lt"/>
                <a:ea typeface="+mn-ea"/>
                <a:cs typeface="+mn-cs"/>
              </a:rPr>
              <a:t>peer</a:t>
            </a:r>
            <a:r>
              <a:rPr lang="ro-RO" sz="1200" kern="1200" dirty="0" smtClean="0">
                <a:solidFill>
                  <a:schemeClr val="tx1"/>
                </a:solidFill>
                <a:effectLst/>
                <a:latin typeface="+mn-lt"/>
                <a:ea typeface="+mn-ea"/>
                <a:cs typeface="+mn-cs"/>
              </a:rPr>
              <a:t> din a doua generație utilizează metode diferite de conectivitate, de la cele care includ liste de fișiere disponibile pentru a facilita căutarea, la cele care acționează ca </a:t>
            </a:r>
            <a:r>
              <a:rPr lang="ro-RO" sz="1200" kern="1200" dirty="0" err="1" smtClean="0">
                <a:solidFill>
                  <a:schemeClr val="tx1"/>
                </a:solidFill>
                <a:effectLst/>
                <a:latin typeface="+mn-lt"/>
                <a:ea typeface="+mn-ea"/>
                <a:cs typeface="+mn-cs"/>
              </a:rPr>
              <a:t>supernoduri</a:t>
            </a:r>
            <a:r>
              <a:rPr lang="ro-RO" sz="1200" kern="1200" dirty="0" smtClean="0">
                <a:solidFill>
                  <a:schemeClr val="tx1"/>
                </a:solidFill>
                <a:effectLst/>
                <a:latin typeface="+mn-lt"/>
                <a:ea typeface="+mn-ea"/>
                <a:cs typeface="+mn-cs"/>
              </a:rPr>
              <a:t> ce identifică unde sunt disponibile fișierele. </a:t>
            </a:r>
          </a:p>
          <a:p>
            <a:r>
              <a:rPr lang="ro-RO" sz="1200" kern="1200" dirty="0" smtClean="0">
                <a:solidFill>
                  <a:schemeClr val="tx1"/>
                </a:solidFill>
                <a:effectLst/>
                <a:latin typeface="+mn-lt"/>
                <a:ea typeface="+mn-ea"/>
                <a:cs typeface="+mn-cs"/>
              </a:rPr>
              <a:t>Judecătorii vor trebui să fie conștienți de activitatea peer-to-peer, deoarece aceasta poate fi relevantă pentru multe tipuri de procese penale și civile. Nu este necesară o cunoaștere aprofundată, iar proiectanții în formare ar trebui să ia în considerare utilizarea unor site-uri precum</a:t>
            </a:r>
            <a:r>
              <a:rPr lang="en-GB" sz="1200" kern="1200" dirty="0" smtClean="0">
                <a:solidFill>
                  <a:schemeClr val="tx1"/>
                </a:solidFill>
                <a:latin typeface="+mn-lt"/>
                <a:ea typeface="MS PGothic" pitchFamily="34" charset="-128"/>
                <a:cs typeface="ＭＳ Ｐゴシック" charset="0"/>
              </a:rPr>
              <a:t> </a:t>
            </a:r>
            <a:r>
              <a:rPr lang="en-GB" sz="1200" u="sng" kern="1200" dirty="0">
                <a:solidFill>
                  <a:schemeClr val="tx1"/>
                </a:solidFill>
                <a:latin typeface="+mn-lt"/>
                <a:ea typeface="MS PGothic" pitchFamily="34" charset="-128"/>
                <a:cs typeface="ＭＳ Ｐゴシック" charset="0"/>
                <a:hlinkClick r:id="rId3"/>
              </a:rPr>
              <a:t>http://ezinearticles.com/?How-Peer-to-Peer-(P2P)-Works&amp;id=60126</a:t>
            </a:r>
            <a:r>
              <a:rPr lang="en-GB" sz="1200" kern="1200" dirty="0">
                <a:solidFill>
                  <a:schemeClr val="tx1"/>
                </a:solidFill>
                <a:latin typeface="+mn-lt"/>
                <a:ea typeface="MS PGothic" pitchFamily="34" charset="-128"/>
                <a:cs typeface="ＭＳ Ｐゴシック" charset="0"/>
              </a:rPr>
              <a:t> </a:t>
            </a:r>
            <a:r>
              <a:rPr lang="ro-RO" sz="1200" kern="1200" dirty="0" smtClean="0">
                <a:solidFill>
                  <a:schemeClr val="tx1"/>
                </a:solidFill>
                <a:effectLst/>
                <a:latin typeface="+mn-lt"/>
                <a:ea typeface="+mn-ea"/>
                <a:cs typeface="+mn-cs"/>
              </a:rPr>
              <a:t>pentru a furniza informații actualizate</a:t>
            </a:r>
            <a:r>
              <a:rPr lang="en-GB" sz="1200" kern="1200" dirty="0" smtClean="0">
                <a:solidFill>
                  <a:schemeClr val="tx1"/>
                </a:solidFill>
                <a:latin typeface="+mn-lt"/>
                <a:ea typeface="MS PGothic" pitchFamily="34" charset="-128"/>
                <a:cs typeface="ＭＳ Ｐゴシック" charset="0"/>
              </a:rPr>
              <a:t>.</a:t>
            </a: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52</a:t>
            </a:fld>
            <a:endParaRPr lang="en-US" altLang="en-US"/>
          </a:p>
        </p:txBody>
      </p:sp>
    </p:spTree>
    <p:extLst>
      <p:ext uri="{BB962C8B-B14F-4D97-AF65-F5344CB8AC3E}">
        <p14:creationId xmlns:p14="http://schemas.microsoft.com/office/powerpoint/2010/main" val="23574467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o-RO" sz="1200" i="1" kern="1200" dirty="0" smtClean="0">
                <a:solidFill>
                  <a:schemeClr val="tx1"/>
                </a:solidFill>
                <a:effectLst/>
                <a:latin typeface="+mn-lt"/>
                <a:ea typeface="+mn-ea"/>
                <a:cs typeface="+mn-cs"/>
              </a:rPr>
              <a:t>The </a:t>
            </a:r>
            <a:r>
              <a:rPr lang="ro-RO" sz="1200" i="1" kern="1200" dirty="0" err="1" smtClean="0">
                <a:solidFill>
                  <a:schemeClr val="tx1"/>
                </a:solidFill>
                <a:effectLst/>
                <a:latin typeface="+mn-lt"/>
                <a:ea typeface="+mn-ea"/>
                <a:cs typeface="+mn-cs"/>
              </a:rPr>
              <a:t>SuperNodes</a:t>
            </a:r>
            <a:r>
              <a:rPr lang="ro-RO" sz="1200" i="1" kern="1200" dirty="0" smtClean="0">
                <a:solidFill>
                  <a:schemeClr val="tx1"/>
                </a:solidFill>
                <a:effectLst/>
                <a:latin typeface="+mn-lt"/>
                <a:ea typeface="+mn-ea"/>
                <a:cs typeface="+mn-cs"/>
              </a:rPr>
              <a:t> are </a:t>
            </a:r>
            <a:r>
              <a:rPr lang="ro-RO" sz="1200" i="1" kern="1200" dirty="0" err="1" smtClean="0">
                <a:solidFill>
                  <a:schemeClr val="tx1"/>
                </a:solidFill>
                <a:effectLst/>
                <a:latin typeface="+mn-lt"/>
                <a:ea typeface="+mn-ea"/>
                <a:cs typeface="+mn-cs"/>
              </a:rPr>
              <a:t>all</a:t>
            </a:r>
            <a:r>
              <a:rPr lang="ro-RO" sz="1200" i="1" kern="1200" dirty="0" smtClean="0">
                <a:solidFill>
                  <a:schemeClr val="tx1"/>
                </a:solidFill>
                <a:effectLst/>
                <a:latin typeface="+mn-lt"/>
                <a:ea typeface="+mn-ea"/>
                <a:cs typeface="+mn-cs"/>
              </a:rPr>
              <a:t> </a:t>
            </a:r>
            <a:r>
              <a:rPr lang="ro-RO" sz="1200" i="1" kern="1200" dirty="0" err="1" smtClean="0">
                <a:solidFill>
                  <a:schemeClr val="tx1"/>
                </a:solidFill>
                <a:effectLst/>
                <a:latin typeface="+mn-lt"/>
                <a:ea typeface="+mn-ea"/>
                <a:cs typeface="+mn-cs"/>
              </a:rPr>
              <a:t>connected</a:t>
            </a:r>
            <a:r>
              <a:rPr lang="ro-RO" sz="1200" i="1" kern="1200" dirty="0" smtClean="0">
                <a:solidFill>
                  <a:schemeClr val="tx1"/>
                </a:solidFill>
                <a:effectLst/>
                <a:latin typeface="+mn-lt"/>
                <a:ea typeface="+mn-ea"/>
                <a:cs typeface="+mn-cs"/>
              </a:rPr>
              <a:t> – </a:t>
            </a:r>
            <a:r>
              <a:rPr lang="ro-RO" sz="1200" i="1" kern="1200" dirty="0" err="1" smtClean="0">
                <a:solidFill>
                  <a:schemeClr val="tx1"/>
                </a:solidFill>
                <a:effectLst/>
                <a:latin typeface="+mn-lt"/>
                <a:ea typeface="+mn-ea"/>
                <a:cs typeface="+mn-cs"/>
              </a:rPr>
              <a:t>and</a:t>
            </a:r>
            <a:r>
              <a:rPr lang="ro-RO" sz="1200" i="1" kern="1200" dirty="0" smtClean="0">
                <a:solidFill>
                  <a:schemeClr val="tx1"/>
                </a:solidFill>
                <a:effectLst/>
                <a:latin typeface="+mn-lt"/>
                <a:ea typeface="+mn-ea"/>
                <a:cs typeface="+mn-cs"/>
              </a:rPr>
              <a:t> </a:t>
            </a:r>
            <a:r>
              <a:rPr lang="ro-RO" sz="1200" i="1" kern="1200" dirty="0" err="1" smtClean="0">
                <a:solidFill>
                  <a:schemeClr val="tx1"/>
                </a:solidFill>
                <a:effectLst/>
                <a:latin typeface="+mn-lt"/>
                <a:ea typeface="+mn-ea"/>
                <a:cs typeface="+mn-cs"/>
              </a:rPr>
              <a:t>sharing</a:t>
            </a:r>
            <a:r>
              <a:rPr lang="ro-RO" sz="1200" i="1" kern="1200" dirty="0" smtClean="0">
                <a:solidFill>
                  <a:schemeClr val="tx1"/>
                </a:solidFill>
                <a:effectLst/>
                <a:latin typeface="+mn-lt"/>
                <a:ea typeface="+mn-ea"/>
                <a:cs typeface="+mn-cs"/>
              </a:rPr>
              <a:t> </a:t>
            </a:r>
            <a:r>
              <a:rPr lang="ro-RO" sz="1200" i="1" kern="1200" dirty="0" err="1" smtClean="0">
                <a:solidFill>
                  <a:schemeClr val="tx1"/>
                </a:solidFill>
                <a:effectLst/>
                <a:latin typeface="+mn-lt"/>
                <a:ea typeface="+mn-ea"/>
                <a:cs typeface="+mn-cs"/>
              </a:rPr>
              <a:t>can</a:t>
            </a:r>
            <a:r>
              <a:rPr lang="ro-RO" sz="1200" i="1" kern="1200" dirty="0" smtClean="0">
                <a:solidFill>
                  <a:schemeClr val="tx1"/>
                </a:solidFill>
                <a:effectLst/>
                <a:latin typeface="+mn-lt"/>
                <a:ea typeface="+mn-ea"/>
                <a:cs typeface="+mn-cs"/>
              </a:rPr>
              <a:t> </a:t>
            </a:r>
            <a:r>
              <a:rPr lang="ro-RO" sz="1200" i="1" kern="1200" dirty="0" err="1" smtClean="0">
                <a:solidFill>
                  <a:schemeClr val="tx1"/>
                </a:solidFill>
                <a:effectLst/>
                <a:latin typeface="+mn-lt"/>
                <a:ea typeface="+mn-ea"/>
                <a:cs typeface="+mn-cs"/>
              </a:rPr>
              <a:t>take</a:t>
            </a:r>
            <a:r>
              <a:rPr lang="ro-RO" sz="1200" i="1" kern="1200" dirty="0" smtClean="0">
                <a:solidFill>
                  <a:schemeClr val="tx1"/>
                </a:solidFill>
                <a:effectLst/>
                <a:latin typeface="+mn-lt"/>
                <a:ea typeface="+mn-ea"/>
                <a:cs typeface="+mn-cs"/>
              </a:rPr>
              <a:t> place = Super-Nodurile sunt toate interconectate - și partajarea poate avea loc</a:t>
            </a:r>
          </a:p>
          <a:p>
            <a:pPr marL="0" marR="0" lvl="0" indent="0" algn="l" defTabSz="457200" rtl="0" eaLnBrk="1" fontAlgn="auto" latinLnBrk="0" hangingPunct="1">
              <a:lnSpc>
                <a:spcPct val="100000"/>
              </a:lnSpc>
              <a:spcBef>
                <a:spcPts val="0"/>
              </a:spcBef>
              <a:spcAft>
                <a:spcPts val="0"/>
              </a:spcAft>
              <a:buClrTx/>
              <a:buSzTx/>
              <a:buFontTx/>
              <a:buNone/>
              <a:tabLst/>
              <a:defRPr/>
            </a:pPr>
            <a:endParaRPr lang="ro-RO"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ro-RO" sz="1200" kern="1200" dirty="0" smtClean="0">
                <a:solidFill>
                  <a:schemeClr val="tx1"/>
                </a:solidFill>
                <a:effectLst/>
                <a:latin typeface="+mn-lt"/>
                <a:ea typeface="+mn-ea"/>
                <a:cs typeface="+mn-cs"/>
              </a:rPr>
              <a:t>Acest diapozitiv arată </a:t>
            </a:r>
            <a:r>
              <a:rPr lang="ro-RO" sz="1200" kern="1200" dirty="0" err="1" smtClean="0">
                <a:solidFill>
                  <a:schemeClr val="tx1"/>
                </a:solidFill>
                <a:effectLst/>
                <a:latin typeface="+mn-lt"/>
                <a:ea typeface="+mn-ea"/>
                <a:cs typeface="+mn-cs"/>
              </a:rPr>
              <a:t>interconectivitatea</a:t>
            </a:r>
            <a:r>
              <a:rPr lang="ro-RO" sz="1200" kern="1200" dirty="0" smtClean="0">
                <a:solidFill>
                  <a:schemeClr val="tx1"/>
                </a:solidFill>
                <a:effectLst/>
                <a:latin typeface="+mn-lt"/>
                <a:ea typeface="+mn-ea"/>
                <a:cs typeface="+mn-cs"/>
              </a:rPr>
              <a:t> unei rețele peer-to-peer - unde prin intermediul Ultra-</a:t>
            </a:r>
            <a:r>
              <a:rPr lang="ro-RO" sz="1200" kern="1200" dirty="0" err="1" smtClean="0">
                <a:solidFill>
                  <a:schemeClr val="tx1"/>
                </a:solidFill>
                <a:effectLst/>
                <a:latin typeface="+mn-lt"/>
                <a:ea typeface="+mn-ea"/>
                <a:cs typeface="+mn-cs"/>
              </a:rPr>
              <a:t>peers</a:t>
            </a:r>
            <a:r>
              <a:rPr lang="ro-RO" sz="1200" kern="1200" dirty="0" smtClean="0">
                <a:solidFill>
                  <a:schemeClr val="tx1"/>
                </a:solidFill>
                <a:effectLst/>
                <a:latin typeface="+mn-lt"/>
                <a:ea typeface="+mn-ea"/>
                <a:cs typeface="+mn-cs"/>
              </a:rPr>
              <a:t> individuale, având toți omologii conectați, fiecare se conectează apoi la altul și rețeaua crește geografic. Înseamnă că, odată ce conexiunea a fost stabilită, un fișier poate fi descărcat din aproape orice parte a rețelei și se poate efectua căutarea acestuia</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53</a:t>
            </a:fld>
            <a:endParaRPr lang="en-US" altLang="en-US"/>
          </a:p>
        </p:txBody>
      </p:sp>
    </p:spTree>
    <p:extLst>
      <p:ext uri="{BB962C8B-B14F-4D97-AF65-F5344CB8AC3E}">
        <p14:creationId xmlns:p14="http://schemas.microsoft.com/office/powerpoint/2010/main" val="39075262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i="1" kern="1200" dirty="0" err="1" smtClean="0">
                <a:solidFill>
                  <a:schemeClr val="tx1"/>
                </a:solidFill>
                <a:effectLst/>
                <a:latin typeface="+mn-lt"/>
                <a:ea typeface="+mn-ea"/>
                <a:cs typeface="+mn-cs"/>
              </a:rPr>
              <a:t>Search</a:t>
            </a:r>
            <a:r>
              <a:rPr lang="ro-RO" sz="1200" i="1" kern="1200" dirty="0" smtClean="0">
                <a:solidFill>
                  <a:schemeClr val="tx1"/>
                </a:solidFill>
                <a:effectLst/>
                <a:latin typeface="+mn-lt"/>
                <a:ea typeface="+mn-ea"/>
                <a:cs typeface="+mn-cs"/>
              </a:rPr>
              <a:t>: </a:t>
            </a:r>
            <a:r>
              <a:rPr lang="ro-RO" sz="1200" i="1" kern="1200" dirty="0" err="1" smtClean="0">
                <a:solidFill>
                  <a:schemeClr val="tx1"/>
                </a:solidFill>
                <a:effectLst/>
                <a:latin typeface="+mn-lt"/>
                <a:ea typeface="+mn-ea"/>
                <a:cs typeface="+mn-cs"/>
              </a:rPr>
              <a:t>waterloo</a:t>
            </a:r>
            <a:r>
              <a:rPr lang="ro-RO" sz="1200" i="1" kern="1200" baseline="0" dirty="0" smtClean="0">
                <a:solidFill>
                  <a:schemeClr val="tx1"/>
                </a:solidFill>
                <a:effectLst/>
                <a:latin typeface="+mn-lt"/>
                <a:ea typeface="+mn-ea"/>
                <a:cs typeface="+mn-cs"/>
              </a:rPr>
              <a:t> (Audio) [429/436] = Căutare: </a:t>
            </a:r>
            <a:r>
              <a:rPr lang="ro-RO" sz="1200" i="1" kern="1200" dirty="0" err="1" smtClean="0">
                <a:solidFill>
                  <a:schemeClr val="tx1"/>
                </a:solidFill>
                <a:effectLst/>
                <a:latin typeface="+mn-lt"/>
                <a:ea typeface="+mn-ea"/>
                <a:cs typeface="+mn-cs"/>
              </a:rPr>
              <a:t>waterloo</a:t>
            </a:r>
            <a:r>
              <a:rPr lang="ro-RO" sz="1200" i="1" kern="1200" baseline="0" dirty="0" smtClean="0">
                <a:solidFill>
                  <a:schemeClr val="tx1"/>
                </a:solidFill>
                <a:effectLst/>
                <a:latin typeface="+mn-lt"/>
                <a:ea typeface="+mn-ea"/>
                <a:cs typeface="+mn-cs"/>
              </a:rPr>
              <a:t> (Audio) [429/436] </a:t>
            </a:r>
            <a:endParaRPr lang="ro-RO" sz="1200" i="1" kern="1200" dirty="0" smtClean="0">
              <a:solidFill>
                <a:schemeClr val="tx1"/>
              </a:solidFill>
              <a:effectLst/>
              <a:latin typeface="+mn-lt"/>
              <a:ea typeface="+mn-ea"/>
              <a:cs typeface="+mn-cs"/>
            </a:endParaRP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Captura de ecran arată </a:t>
            </a:r>
            <a:r>
              <a:rPr lang="ro-RO" sz="1200" kern="1200" dirty="0" err="1" smtClean="0">
                <a:solidFill>
                  <a:schemeClr val="tx1"/>
                </a:solidFill>
                <a:effectLst/>
                <a:latin typeface="+mn-lt"/>
                <a:ea typeface="+mn-ea"/>
                <a:cs typeface="+mn-cs"/>
              </a:rPr>
              <a:t>Shareaza</a:t>
            </a:r>
            <a:r>
              <a:rPr lang="ro-RO" sz="1200" kern="1200" dirty="0" smtClean="0">
                <a:solidFill>
                  <a:schemeClr val="tx1"/>
                </a:solidFill>
                <a:effectLst/>
                <a:latin typeface="+mn-lt"/>
                <a:ea typeface="+mn-ea"/>
                <a:cs typeface="+mn-cs"/>
              </a:rPr>
              <a:t> - o aplicație peer-to-peer. A fost finalizată o căutare a unui fișier audio a melodiei „Waterloo” a formației Abba - rețeaua a găsit 436 de fișiere care corespundeau criteriilor – Figura 1</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Putem vedea apoi că rezultatul returnat calculatorului este numele fișierului, tipul de fișier (extensie) și apoi dimensiunea acestuia. Evaluarea este un scor de rețea în care utilizatorii au votat cu privire la calitate.</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Coloana de stare arată cât de disponibil este fișierul - trei bife verzi este cel mai bun rezultat, în timp ce un X roșu arată că fișierul nu poate fi descărcat, în prezent. Acest lucru s-ar putea datora faptului că utilizatorul este offline, astfel că nu se poate face conexiunea directă.</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Numărul de gazde va arăta adresa IP dacă este o adresă IP care partajează acest fișier - sau selecția poate fi extinsă pentru a afișa mai multe adrese IP care partajează același fișier. Exactitatea fișierului este calculată prin dispersarea fișierului în rețea – Figura 2</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Dați dublu clic pe fișier și începe descărcarea în calculator</a:t>
            </a:r>
          </a:p>
          <a:p>
            <a:r>
              <a:rPr lang="ro-RO" sz="1200" kern="1200" dirty="0" smtClean="0">
                <a:solidFill>
                  <a:schemeClr val="tx1"/>
                </a:solidFill>
                <a:effectLst/>
                <a:latin typeface="+mn-lt"/>
                <a:ea typeface="+mn-ea"/>
                <a:cs typeface="+mn-cs"/>
              </a:rPr>
              <a:t> </a:t>
            </a:r>
            <a:endParaRPr lang="ro-R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54</a:t>
            </a:fld>
            <a:endParaRPr lang="en-US" altLang="en-US"/>
          </a:p>
        </p:txBody>
      </p:sp>
    </p:spTree>
    <p:extLst>
      <p:ext uri="{BB962C8B-B14F-4D97-AF65-F5344CB8AC3E}">
        <p14:creationId xmlns:p14="http://schemas.microsoft.com/office/powerpoint/2010/main" val="3824241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a:t>
            </a:fld>
            <a:endParaRPr lang="en-US" altLang="en-US"/>
          </a:p>
        </p:txBody>
      </p:sp>
    </p:spTree>
    <p:extLst>
      <p:ext uri="{BB962C8B-B14F-4D97-AF65-F5344CB8AC3E}">
        <p14:creationId xmlns:p14="http://schemas.microsoft.com/office/powerpoint/2010/main" val="4447269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smtClean="0">
                <a:solidFill>
                  <a:srgbClr val="5F6368"/>
                </a:solidFill>
                <a:effectLst/>
                <a:latin typeface="arial" panose="020B0604020202020204" pitchFamily="34" charset="0"/>
              </a:rPr>
              <a:t>FTP </a:t>
            </a:r>
            <a:r>
              <a:rPr lang="en-US" b="0" i="0" dirty="0" err="1" smtClean="0">
                <a:solidFill>
                  <a:srgbClr val="5F6368"/>
                </a:solidFill>
                <a:effectLst/>
                <a:latin typeface="arial" panose="020B0604020202020204" pitchFamily="34" charset="0"/>
              </a:rPr>
              <a:t>este</a:t>
            </a:r>
            <a:r>
              <a:rPr lang="en-US" b="0" i="0" dirty="0" smtClean="0">
                <a:solidFill>
                  <a:srgbClr val="5F6368"/>
                </a:solidFill>
                <a:effectLst/>
                <a:latin typeface="arial" panose="020B0604020202020204" pitchFamily="34" charset="0"/>
              </a:rPr>
              <a:t> </a:t>
            </a:r>
            <a:r>
              <a:rPr lang="en-US" b="0" i="0" dirty="0" err="1" smtClean="0">
                <a:solidFill>
                  <a:srgbClr val="5F6368"/>
                </a:solidFill>
                <a:effectLst/>
                <a:latin typeface="arial" panose="020B0604020202020204" pitchFamily="34" charset="0"/>
              </a:rPr>
              <a:t>prescurtarea</a:t>
            </a:r>
            <a:r>
              <a:rPr lang="en-US" b="0" i="0" dirty="0" smtClean="0">
                <a:solidFill>
                  <a:srgbClr val="5F6368"/>
                </a:solidFill>
                <a:effectLst/>
                <a:latin typeface="arial" panose="020B0604020202020204" pitchFamily="34" charset="0"/>
              </a:rPr>
              <a:t> </a:t>
            </a:r>
            <a:r>
              <a:rPr lang="en-US" b="0" i="0" dirty="0" err="1" smtClean="0">
                <a:solidFill>
                  <a:srgbClr val="5F6368"/>
                </a:solidFill>
                <a:effectLst/>
                <a:latin typeface="arial" panose="020B0604020202020204" pitchFamily="34" charset="0"/>
              </a:rPr>
              <a:t>Protocolului</a:t>
            </a:r>
            <a:r>
              <a:rPr lang="en-US" b="0" i="0" dirty="0" smtClean="0">
                <a:solidFill>
                  <a:srgbClr val="5F6368"/>
                </a:solidFill>
                <a:effectLst/>
                <a:latin typeface="arial" panose="020B0604020202020204" pitchFamily="34" charset="0"/>
              </a:rPr>
              <a:t> de transfer de </a:t>
            </a:r>
            <a:r>
              <a:rPr lang="en-US" b="0" i="0" dirty="0" err="1" smtClean="0">
                <a:solidFill>
                  <a:srgbClr val="5F6368"/>
                </a:solidFill>
                <a:effectLst/>
                <a:latin typeface="arial" panose="020B0604020202020204" pitchFamily="34" charset="0"/>
              </a:rPr>
              <a:t>fișiere</a:t>
            </a:r>
            <a:r>
              <a:rPr lang="en-US" b="0" i="0" dirty="0" smtClean="0">
                <a:solidFill>
                  <a:srgbClr val="5F6368"/>
                </a:solidFill>
                <a:effectLst/>
                <a:latin typeface="arial" panose="020B0604020202020204" pitchFamily="34" charset="0"/>
              </a:rPr>
              <a:t>. Un protocol </a:t>
            </a:r>
            <a:r>
              <a:rPr lang="en-US" b="0" i="0" dirty="0" err="1" smtClean="0">
                <a:solidFill>
                  <a:srgbClr val="5F6368"/>
                </a:solidFill>
                <a:effectLst/>
                <a:latin typeface="arial" panose="020B0604020202020204" pitchFamily="34" charset="0"/>
              </a:rPr>
              <a:t>este</a:t>
            </a:r>
            <a:r>
              <a:rPr lang="en-US" b="0" i="0" dirty="0" smtClean="0">
                <a:solidFill>
                  <a:srgbClr val="5F6368"/>
                </a:solidFill>
                <a:effectLst/>
                <a:latin typeface="arial" panose="020B0604020202020204" pitchFamily="34" charset="0"/>
              </a:rPr>
              <a:t> un set de </a:t>
            </a:r>
            <a:r>
              <a:rPr lang="en-US" b="0" i="0" dirty="0" err="1" smtClean="0">
                <a:solidFill>
                  <a:srgbClr val="5F6368"/>
                </a:solidFill>
                <a:effectLst/>
                <a:latin typeface="arial" panose="020B0604020202020204" pitchFamily="34" charset="0"/>
              </a:rPr>
              <a:t>reguli</a:t>
            </a:r>
            <a:r>
              <a:rPr lang="en-US" b="0" i="0" dirty="0" smtClean="0">
                <a:solidFill>
                  <a:srgbClr val="5F6368"/>
                </a:solidFill>
                <a:effectLst/>
                <a:latin typeface="arial" panose="020B0604020202020204" pitchFamily="34" charset="0"/>
              </a:rPr>
              <a:t> </a:t>
            </a:r>
            <a:r>
              <a:rPr lang="en-US" b="0" i="0" dirty="0" err="1" smtClean="0">
                <a:solidFill>
                  <a:srgbClr val="5F6368"/>
                </a:solidFill>
                <a:effectLst/>
                <a:latin typeface="arial" panose="020B0604020202020204" pitchFamily="34" charset="0"/>
              </a:rPr>
              <a:t>pe</a:t>
            </a:r>
            <a:r>
              <a:rPr lang="en-US" b="0" i="0" dirty="0" smtClean="0">
                <a:solidFill>
                  <a:srgbClr val="5F6368"/>
                </a:solidFill>
                <a:effectLst/>
                <a:latin typeface="arial" panose="020B0604020202020204" pitchFamily="34" charset="0"/>
              </a:rPr>
              <a:t> care </a:t>
            </a:r>
            <a:r>
              <a:rPr lang="en-US" b="0" i="0" dirty="0" err="1" smtClean="0">
                <a:solidFill>
                  <a:srgbClr val="5F6368"/>
                </a:solidFill>
                <a:effectLst/>
                <a:latin typeface="arial" panose="020B0604020202020204" pitchFamily="34" charset="0"/>
              </a:rPr>
              <a:t>calculatoarele</a:t>
            </a:r>
            <a:r>
              <a:rPr lang="en-US" b="0" i="0" dirty="0" smtClean="0">
                <a:solidFill>
                  <a:srgbClr val="5F6368"/>
                </a:solidFill>
                <a:effectLst/>
                <a:latin typeface="arial" panose="020B0604020202020204" pitchFamily="34" charset="0"/>
              </a:rPr>
              <a:t> din </a:t>
            </a:r>
            <a:r>
              <a:rPr lang="en-US" b="0" i="0" dirty="0" err="1" smtClean="0">
                <a:solidFill>
                  <a:srgbClr val="5F6368"/>
                </a:solidFill>
                <a:effectLst/>
                <a:latin typeface="arial" panose="020B0604020202020204" pitchFamily="34" charset="0"/>
              </a:rPr>
              <a:t>rețea</a:t>
            </a:r>
            <a:r>
              <a:rPr lang="en-US" b="0" i="0" dirty="0" smtClean="0">
                <a:solidFill>
                  <a:srgbClr val="5F6368"/>
                </a:solidFill>
                <a:effectLst/>
                <a:latin typeface="arial" panose="020B0604020202020204" pitchFamily="34" charset="0"/>
              </a:rPr>
              <a:t> le </a:t>
            </a:r>
            <a:r>
              <a:rPr lang="en-US" b="0" i="0" dirty="0" err="1" smtClean="0">
                <a:solidFill>
                  <a:srgbClr val="5F6368"/>
                </a:solidFill>
                <a:effectLst/>
                <a:latin typeface="arial" panose="020B0604020202020204" pitchFamily="34" charset="0"/>
              </a:rPr>
              <a:t>utilizează</a:t>
            </a:r>
            <a:r>
              <a:rPr lang="en-US" b="0" i="0" dirty="0" smtClean="0">
                <a:solidFill>
                  <a:srgbClr val="5F6368"/>
                </a:solidFill>
                <a:effectLst/>
                <a:latin typeface="arial" panose="020B0604020202020204" pitchFamily="34" charset="0"/>
              </a:rPr>
              <a:t> </a:t>
            </a:r>
            <a:r>
              <a:rPr lang="en-US" b="0" i="0" dirty="0" err="1" smtClean="0">
                <a:solidFill>
                  <a:srgbClr val="5F6368"/>
                </a:solidFill>
                <a:effectLst/>
                <a:latin typeface="arial" panose="020B0604020202020204" pitchFamily="34" charset="0"/>
              </a:rPr>
              <a:t>pentru</a:t>
            </a:r>
            <a:r>
              <a:rPr lang="en-US" b="0" i="0" dirty="0" smtClean="0">
                <a:solidFill>
                  <a:srgbClr val="5F6368"/>
                </a:solidFill>
                <a:effectLst/>
                <a:latin typeface="arial" panose="020B0604020202020204" pitchFamily="34" charset="0"/>
              </a:rPr>
              <a:t> a </a:t>
            </a:r>
            <a:r>
              <a:rPr lang="en-US" b="0" i="0" dirty="0" err="1" smtClean="0">
                <a:solidFill>
                  <a:srgbClr val="5F6368"/>
                </a:solidFill>
                <a:effectLst/>
                <a:latin typeface="arial" panose="020B0604020202020204" pitchFamily="34" charset="0"/>
              </a:rPr>
              <a:t>comunica</a:t>
            </a:r>
            <a:r>
              <a:rPr lang="en-US" b="0" i="0" dirty="0" smtClean="0">
                <a:solidFill>
                  <a:srgbClr val="5F6368"/>
                </a:solidFill>
                <a:effectLst/>
                <a:latin typeface="arial" panose="020B0604020202020204" pitchFamily="34" charset="0"/>
              </a:rPr>
              <a:t> </a:t>
            </a:r>
            <a:r>
              <a:rPr lang="en-US" b="0" i="0" dirty="0" err="1" smtClean="0">
                <a:solidFill>
                  <a:srgbClr val="5F6368"/>
                </a:solidFill>
                <a:effectLst/>
                <a:latin typeface="arial" panose="020B0604020202020204" pitchFamily="34" charset="0"/>
              </a:rPr>
              <a:t>între</a:t>
            </a:r>
            <a:r>
              <a:rPr lang="en-US" b="0" i="0" dirty="0" smtClean="0">
                <a:solidFill>
                  <a:srgbClr val="5F6368"/>
                </a:solidFill>
                <a:effectLst/>
                <a:latin typeface="arial" panose="020B0604020202020204" pitchFamily="34" charset="0"/>
              </a:rPr>
              <a:t> </a:t>
            </a:r>
            <a:r>
              <a:rPr lang="en-US" b="0" i="0" dirty="0" err="1" smtClean="0">
                <a:solidFill>
                  <a:srgbClr val="5F6368"/>
                </a:solidFill>
                <a:effectLst/>
                <a:latin typeface="arial" panose="020B0604020202020204" pitchFamily="34" charset="0"/>
              </a:rPr>
              <a:t>ele</a:t>
            </a:r>
            <a:r>
              <a:rPr lang="en-US" b="0" i="0" dirty="0" smtClean="0">
                <a:solidFill>
                  <a:srgbClr val="5F6368"/>
                </a:solidFill>
                <a:effectLst/>
                <a:latin typeface="arial" panose="020B0604020202020204" pitchFamily="34" charset="0"/>
              </a:rPr>
              <a:t>. </a:t>
            </a:r>
            <a:r>
              <a:rPr lang="en-US" b="0" i="0" dirty="0" err="1" smtClean="0">
                <a:solidFill>
                  <a:srgbClr val="5F6368"/>
                </a:solidFill>
                <a:effectLst/>
                <a:latin typeface="arial" panose="020B0604020202020204" pitchFamily="34" charset="0"/>
              </a:rPr>
              <a:t>Și</a:t>
            </a:r>
            <a:r>
              <a:rPr lang="en-US" b="0" i="0" dirty="0" smtClean="0">
                <a:solidFill>
                  <a:srgbClr val="5F6368"/>
                </a:solidFill>
                <a:effectLst/>
                <a:latin typeface="arial" panose="020B0604020202020204" pitchFamily="34" charset="0"/>
              </a:rPr>
              <a:t> </a:t>
            </a:r>
            <a:r>
              <a:rPr lang="en-US" b="1" i="0" dirty="0" smtClean="0">
                <a:solidFill>
                  <a:srgbClr val="5F6368"/>
                </a:solidFill>
                <a:effectLst/>
                <a:latin typeface="arial" panose="020B0604020202020204" pitchFamily="34" charset="0"/>
              </a:rPr>
              <a:t>FTP </a:t>
            </a:r>
            <a:r>
              <a:rPr lang="en-US" b="0" i="0" dirty="0" err="1" smtClean="0">
                <a:solidFill>
                  <a:srgbClr val="5F6368"/>
                </a:solidFill>
                <a:effectLst/>
                <a:latin typeface="arial" panose="020B0604020202020204" pitchFamily="34" charset="0"/>
              </a:rPr>
              <a:t>este</a:t>
            </a:r>
            <a:r>
              <a:rPr lang="en-US" b="0" i="0" dirty="0" smtClean="0">
                <a:solidFill>
                  <a:srgbClr val="5F6368"/>
                </a:solidFill>
                <a:effectLst/>
                <a:latin typeface="arial" panose="020B0604020202020204" pitchFamily="34" charset="0"/>
              </a:rPr>
              <a:t> </a:t>
            </a:r>
            <a:r>
              <a:rPr lang="en-US" b="0" i="0" dirty="0" err="1" smtClean="0">
                <a:solidFill>
                  <a:srgbClr val="5F6368"/>
                </a:solidFill>
                <a:effectLst/>
                <a:latin typeface="arial" panose="020B0604020202020204" pitchFamily="34" charset="0"/>
              </a:rPr>
              <a:t>limbajul</a:t>
            </a:r>
            <a:r>
              <a:rPr lang="en-US" b="0" i="0" dirty="0" smtClean="0">
                <a:solidFill>
                  <a:srgbClr val="5F6368"/>
                </a:solidFill>
                <a:effectLst/>
                <a:latin typeface="arial" panose="020B0604020202020204" pitchFamily="34" charset="0"/>
              </a:rPr>
              <a:t> </a:t>
            </a:r>
            <a:r>
              <a:rPr lang="en-US" b="0" i="0" dirty="0" err="1" smtClean="0">
                <a:solidFill>
                  <a:srgbClr val="5F6368"/>
                </a:solidFill>
                <a:effectLst/>
                <a:latin typeface="arial" panose="020B0604020202020204" pitchFamily="34" charset="0"/>
              </a:rPr>
              <a:t>pe</a:t>
            </a:r>
            <a:r>
              <a:rPr lang="en-US" b="0" i="0" dirty="0" smtClean="0">
                <a:solidFill>
                  <a:srgbClr val="5F6368"/>
                </a:solidFill>
                <a:effectLst/>
                <a:latin typeface="arial" panose="020B0604020202020204" pitchFamily="34" charset="0"/>
              </a:rPr>
              <a:t> care </a:t>
            </a:r>
            <a:r>
              <a:rPr lang="en-US" b="0" i="0" dirty="0" err="1" smtClean="0">
                <a:solidFill>
                  <a:srgbClr val="5F6368"/>
                </a:solidFill>
                <a:effectLst/>
                <a:latin typeface="arial" panose="020B0604020202020204" pitchFamily="34" charset="0"/>
              </a:rPr>
              <a:t>calculatoarele</a:t>
            </a:r>
            <a:r>
              <a:rPr lang="en-US" b="0" i="0" dirty="0" smtClean="0">
                <a:solidFill>
                  <a:srgbClr val="5F6368"/>
                </a:solidFill>
                <a:effectLst/>
                <a:latin typeface="arial" panose="020B0604020202020204" pitchFamily="34" charset="0"/>
              </a:rPr>
              <a:t> dintr-o </a:t>
            </a:r>
            <a:r>
              <a:rPr lang="en-US" b="0" i="0" dirty="0" err="1" smtClean="0">
                <a:solidFill>
                  <a:srgbClr val="5F6368"/>
                </a:solidFill>
                <a:effectLst/>
                <a:latin typeface="arial" panose="020B0604020202020204" pitchFamily="34" charset="0"/>
              </a:rPr>
              <a:t>rețea</a:t>
            </a:r>
            <a:r>
              <a:rPr lang="en-US" b="0" i="0" dirty="0" smtClean="0">
                <a:solidFill>
                  <a:srgbClr val="5F6368"/>
                </a:solidFill>
                <a:effectLst/>
                <a:latin typeface="arial" panose="020B0604020202020204" pitchFamily="34" charset="0"/>
              </a:rPr>
              <a:t> TCP/IP (cum </a:t>
            </a:r>
            <a:r>
              <a:rPr lang="en-US" b="0" i="0" dirty="0" err="1" smtClean="0">
                <a:solidFill>
                  <a:srgbClr val="5F6368"/>
                </a:solidFill>
                <a:effectLst/>
                <a:latin typeface="arial" panose="020B0604020202020204" pitchFamily="34" charset="0"/>
              </a:rPr>
              <a:t>ar</a:t>
            </a:r>
            <a:r>
              <a:rPr lang="en-US" b="0" i="0" dirty="0" smtClean="0">
                <a:solidFill>
                  <a:srgbClr val="5F6368"/>
                </a:solidFill>
                <a:effectLst/>
                <a:latin typeface="arial" panose="020B0604020202020204" pitchFamily="34" charset="0"/>
              </a:rPr>
              <a:t> fi </a:t>
            </a:r>
            <a:r>
              <a:rPr lang="en-US" b="0" i="0" dirty="0" err="1" smtClean="0">
                <a:solidFill>
                  <a:srgbClr val="5F6368"/>
                </a:solidFill>
                <a:effectLst/>
                <a:latin typeface="arial" panose="020B0604020202020204" pitchFamily="34" charset="0"/>
              </a:rPr>
              <a:t>internetul</a:t>
            </a:r>
            <a:r>
              <a:rPr lang="en-US" b="0" i="0" dirty="0" smtClean="0">
                <a:solidFill>
                  <a:srgbClr val="5F6368"/>
                </a:solidFill>
                <a:effectLst/>
                <a:latin typeface="arial" panose="020B0604020202020204" pitchFamily="34" charset="0"/>
              </a:rPr>
              <a:t>) </a:t>
            </a:r>
            <a:r>
              <a:rPr lang="en-US" b="0" i="0" dirty="0" err="1" smtClean="0">
                <a:solidFill>
                  <a:srgbClr val="5F6368"/>
                </a:solidFill>
                <a:effectLst/>
                <a:latin typeface="arial" panose="020B0604020202020204" pitchFamily="34" charset="0"/>
              </a:rPr>
              <a:t>îl</a:t>
            </a:r>
            <a:r>
              <a:rPr lang="en-US" b="0" i="0" dirty="0" smtClean="0">
                <a:solidFill>
                  <a:srgbClr val="5F6368"/>
                </a:solidFill>
                <a:effectLst/>
                <a:latin typeface="arial" panose="020B0604020202020204" pitchFamily="34" charset="0"/>
              </a:rPr>
              <a:t> </a:t>
            </a:r>
            <a:r>
              <a:rPr lang="en-US" b="0" i="0" dirty="0" err="1" smtClean="0">
                <a:solidFill>
                  <a:srgbClr val="5F6368"/>
                </a:solidFill>
                <a:effectLst/>
                <a:latin typeface="arial" panose="020B0604020202020204" pitchFamily="34" charset="0"/>
              </a:rPr>
              <a:t>utilizează</a:t>
            </a:r>
            <a:r>
              <a:rPr lang="en-US" b="0" i="0" dirty="0" smtClean="0">
                <a:solidFill>
                  <a:srgbClr val="5F6368"/>
                </a:solidFill>
                <a:effectLst/>
                <a:latin typeface="arial" panose="020B0604020202020204" pitchFamily="34" charset="0"/>
              </a:rPr>
              <a:t> </a:t>
            </a:r>
            <a:r>
              <a:rPr lang="en-US" b="0" i="0" dirty="0" err="1" smtClean="0">
                <a:solidFill>
                  <a:srgbClr val="5F6368"/>
                </a:solidFill>
                <a:effectLst/>
                <a:latin typeface="arial" panose="020B0604020202020204" pitchFamily="34" charset="0"/>
              </a:rPr>
              <a:t>pentru</a:t>
            </a:r>
            <a:r>
              <a:rPr lang="en-US" b="0" i="0" dirty="0" smtClean="0">
                <a:solidFill>
                  <a:srgbClr val="5F6368"/>
                </a:solidFill>
                <a:effectLst/>
                <a:latin typeface="arial" panose="020B0604020202020204" pitchFamily="34" charset="0"/>
              </a:rPr>
              <a:t> a </a:t>
            </a:r>
            <a:r>
              <a:rPr lang="en-US" b="0" i="0" dirty="0" err="1" smtClean="0">
                <a:solidFill>
                  <a:srgbClr val="5F6368"/>
                </a:solidFill>
                <a:effectLst/>
                <a:latin typeface="arial" panose="020B0604020202020204" pitchFamily="34" charset="0"/>
              </a:rPr>
              <a:t>transfera</a:t>
            </a:r>
            <a:r>
              <a:rPr lang="en-US" b="0" i="0" dirty="0" smtClean="0">
                <a:solidFill>
                  <a:srgbClr val="5F6368"/>
                </a:solidFill>
                <a:effectLst/>
                <a:latin typeface="arial" panose="020B0604020202020204" pitchFamily="34" charset="0"/>
              </a:rPr>
              <a:t> </a:t>
            </a:r>
            <a:r>
              <a:rPr lang="en-US" b="0" i="0" dirty="0" err="1" smtClean="0">
                <a:solidFill>
                  <a:srgbClr val="5F6368"/>
                </a:solidFill>
                <a:effectLst/>
                <a:latin typeface="arial" panose="020B0604020202020204" pitchFamily="34" charset="0"/>
              </a:rPr>
              <a:t>fișiere</a:t>
            </a:r>
            <a:r>
              <a:rPr lang="en-US" b="0" i="0" dirty="0" smtClean="0">
                <a:solidFill>
                  <a:srgbClr val="5F6368"/>
                </a:solidFill>
                <a:effectLst/>
                <a:latin typeface="arial" panose="020B0604020202020204" pitchFamily="34" charset="0"/>
              </a:rPr>
              <a:t> </a:t>
            </a:r>
            <a:r>
              <a:rPr lang="en-US" b="0" i="0" dirty="0" err="1" smtClean="0">
                <a:solidFill>
                  <a:srgbClr val="5F6368"/>
                </a:solidFill>
                <a:effectLst/>
                <a:latin typeface="arial" panose="020B0604020202020204" pitchFamily="34" charset="0"/>
              </a:rPr>
              <a:t>unele</a:t>
            </a:r>
            <a:r>
              <a:rPr lang="en-US" b="0" i="0" dirty="0" smtClean="0">
                <a:solidFill>
                  <a:srgbClr val="5F6368"/>
                </a:solidFill>
                <a:effectLst/>
                <a:latin typeface="arial" panose="020B0604020202020204" pitchFamily="34" charset="0"/>
              </a:rPr>
              <a:t> </a:t>
            </a:r>
            <a:r>
              <a:rPr lang="en-US" b="0" i="0" dirty="0" err="1" smtClean="0">
                <a:solidFill>
                  <a:srgbClr val="5F6368"/>
                </a:solidFill>
                <a:effectLst/>
                <a:latin typeface="arial" panose="020B0604020202020204" pitchFamily="34" charset="0"/>
              </a:rPr>
              <a:t>către</a:t>
            </a:r>
            <a:r>
              <a:rPr lang="en-US" b="0" i="0" dirty="0" smtClean="0">
                <a:solidFill>
                  <a:srgbClr val="5F6368"/>
                </a:solidFill>
                <a:effectLst/>
                <a:latin typeface="arial" panose="020B0604020202020204" pitchFamily="34" charset="0"/>
              </a:rPr>
              <a:t> </a:t>
            </a:r>
            <a:r>
              <a:rPr lang="en-US" b="0" i="0" dirty="0" err="1" smtClean="0">
                <a:solidFill>
                  <a:srgbClr val="5F6368"/>
                </a:solidFill>
                <a:effectLst/>
                <a:latin typeface="arial" panose="020B0604020202020204" pitchFamily="34" charset="0"/>
              </a:rPr>
              <a:t>altele</a:t>
            </a:r>
            <a:r>
              <a:rPr lang="en-US" b="0" i="0" dirty="0" smtClean="0">
                <a:solidFill>
                  <a:srgbClr val="5F6368"/>
                </a:solidFill>
                <a:effectLst/>
                <a:latin typeface="arial" panose="020B0604020202020204" pitchFamily="34" charset="0"/>
              </a:rPr>
              <a:t>.</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55</a:t>
            </a:fld>
            <a:endParaRPr lang="en-US" altLang="en-US"/>
          </a:p>
        </p:txBody>
      </p:sp>
    </p:spTree>
    <p:extLst>
      <p:ext uri="{BB962C8B-B14F-4D97-AF65-F5344CB8AC3E}">
        <p14:creationId xmlns:p14="http://schemas.microsoft.com/office/powerpoint/2010/main" val="38240461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smtClean="0">
                <a:solidFill>
                  <a:schemeClr val="tx1"/>
                </a:solidFill>
                <a:effectLst/>
                <a:latin typeface="+mn-lt"/>
                <a:ea typeface="+mn-ea"/>
                <a:cs typeface="+mn-cs"/>
              </a:rPr>
              <a:t>Capturile de ecran arată clienții </a:t>
            </a:r>
            <a:r>
              <a:rPr lang="ro-RO" sz="1200" kern="1200" dirty="0" err="1" smtClean="0">
                <a:solidFill>
                  <a:schemeClr val="tx1"/>
                </a:solidFill>
                <a:effectLst/>
                <a:latin typeface="+mn-lt"/>
                <a:ea typeface="+mn-ea"/>
                <a:cs typeface="+mn-cs"/>
              </a:rPr>
              <a:t>FTP</a:t>
            </a:r>
            <a:r>
              <a:rPr lang="ro-RO" sz="1200" kern="1200" dirty="0" smtClean="0">
                <a:solidFill>
                  <a:schemeClr val="tx1"/>
                </a:solidFill>
                <a:effectLst/>
                <a:latin typeface="+mn-lt"/>
                <a:ea typeface="+mn-ea"/>
                <a:cs typeface="+mn-cs"/>
              </a:rPr>
              <a:t> </a:t>
            </a:r>
            <a:r>
              <a:rPr lang="ro-RO" sz="1200" kern="1200" dirty="0" err="1" smtClean="0">
                <a:solidFill>
                  <a:schemeClr val="tx1"/>
                </a:solidFill>
                <a:effectLst/>
                <a:latin typeface="+mn-lt"/>
                <a:ea typeface="+mn-ea"/>
                <a:cs typeface="+mn-cs"/>
              </a:rPr>
              <a:t>FileZilla</a:t>
            </a:r>
            <a:r>
              <a:rPr lang="ro-RO" sz="1200" kern="1200" dirty="0" smtClean="0">
                <a:solidFill>
                  <a:schemeClr val="tx1"/>
                </a:solidFill>
                <a:effectLst/>
                <a:latin typeface="+mn-lt"/>
                <a:ea typeface="+mn-ea"/>
                <a:cs typeface="+mn-cs"/>
              </a:rPr>
              <a:t> și </a:t>
            </a:r>
            <a:r>
              <a:rPr lang="ro-RO" sz="1200" kern="1200" dirty="0" err="1" smtClean="0">
                <a:solidFill>
                  <a:schemeClr val="tx1"/>
                </a:solidFill>
                <a:effectLst/>
                <a:latin typeface="+mn-lt"/>
                <a:ea typeface="+mn-ea"/>
                <a:cs typeface="+mn-cs"/>
              </a:rPr>
              <a:t>CuteFTP</a:t>
            </a:r>
            <a:r>
              <a:rPr lang="ro-RO" sz="1200" kern="1200" dirty="0" smtClean="0">
                <a:solidFill>
                  <a:schemeClr val="tx1"/>
                </a:solidFill>
                <a:effectLst/>
                <a:latin typeface="+mn-lt"/>
                <a:ea typeface="+mn-ea"/>
                <a:cs typeface="+mn-cs"/>
              </a:rPr>
              <a:t> – formatorul poate descrie modul în care acestea acționează în mod similar cu Windows File Explorer, cu excepția faptului că, în loc să examineze conținutul mașinilor locale, acestea analizează conținutul a două mașini diferite conectate pe internet.</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Aceste componente software au o funcționalitate vastă, după cum se poate vedea din meniurile derulante</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Prin urmare, acestea au o fereastră de conexiune, care arată conexiunea care are loc și apoi mașinile de trimitere și recepție - împreună cu statusul conexiunii transferurilor</a:t>
            </a:r>
          </a:p>
          <a:p>
            <a:r>
              <a:rPr lang="ro-RO" sz="1200" kern="1200" dirty="0" smtClean="0">
                <a:solidFill>
                  <a:schemeClr val="tx1"/>
                </a:solidFill>
                <a:effectLst/>
                <a:latin typeface="+mn-lt"/>
                <a:ea typeface="+mn-ea"/>
                <a:cs typeface="+mn-cs"/>
              </a:rPr>
              <a:t> </a:t>
            </a:r>
            <a:endParaRPr lang="ro-R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56</a:t>
            </a:fld>
            <a:endParaRPr lang="en-US" altLang="en-US"/>
          </a:p>
        </p:txBody>
      </p:sp>
    </p:spTree>
    <p:extLst>
      <p:ext uri="{BB962C8B-B14F-4D97-AF65-F5344CB8AC3E}">
        <p14:creationId xmlns:p14="http://schemas.microsoft.com/office/powerpoint/2010/main" val="8490744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b="1" kern="1200" dirty="0" smtClean="0">
                <a:solidFill>
                  <a:schemeClr val="tx1"/>
                </a:solidFill>
                <a:effectLst/>
                <a:latin typeface="+mn-lt"/>
                <a:ea typeface="+mn-ea"/>
                <a:cs typeface="+mn-cs"/>
              </a:rPr>
              <a:t>Stocarea în cloud </a:t>
            </a:r>
            <a:r>
              <a:rPr lang="ro-RO" sz="1200" kern="1200" dirty="0" smtClean="0">
                <a:solidFill>
                  <a:schemeClr val="tx1"/>
                </a:solidFill>
                <a:effectLst/>
                <a:latin typeface="+mn-lt"/>
                <a:ea typeface="+mn-ea"/>
                <a:cs typeface="+mn-cs"/>
              </a:rPr>
              <a:t>implică stocarea datelor de pe hardware într-o locație fizică la distanță, care poate fi accesată de pe orice dispozitiv prin internet. Clienții trimit fișiere către un server de date menținut de un furnizor de </a:t>
            </a:r>
            <a:r>
              <a:rPr lang="ro-RO" sz="1200" b="1" kern="1200" dirty="0" smtClean="0">
                <a:solidFill>
                  <a:schemeClr val="tx1"/>
                </a:solidFill>
                <a:effectLst/>
                <a:latin typeface="+mn-lt"/>
                <a:ea typeface="+mn-ea"/>
                <a:cs typeface="+mn-cs"/>
              </a:rPr>
              <a:t>cloud</a:t>
            </a:r>
            <a:r>
              <a:rPr lang="ro-RO" sz="1200" kern="1200" dirty="0" smtClean="0">
                <a:solidFill>
                  <a:schemeClr val="tx1"/>
                </a:solidFill>
                <a:effectLst/>
                <a:latin typeface="+mn-lt"/>
                <a:ea typeface="+mn-ea"/>
                <a:cs typeface="+mn-cs"/>
              </a:rPr>
              <a:t> în loc (sau în paralel cu) să le stocheze pe propriile lor hard disk-uri</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În esență, cloud </a:t>
            </a:r>
            <a:r>
              <a:rPr lang="ro-RO" sz="1200" kern="1200" dirty="0" err="1" smtClean="0">
                <a:solidFill>
                  <a:schemeClr val="tx1"/>
                </a:solidFill>
                <a:effectLst/>
                <a:latin typeface="+mn-lt"/>
                <a:ea typeface="+mn-ea"/>
                <a:cs typeface="+mn-cs"/>
              </a:rPr>
              <a:t>computing</a:t>
            </a:r>
            <a:r>
              <a:rPr lang="ro-RO" sz="1200" kern="1200" dirty="0" smtClean="0">
                <a:solidFill>
                  <a:schemeClr val="tx1"/>
                </a:solidFill>
                <a:effectLst/>
                <a:latin typeface="+mn-lt"/>
                <a:ea typeface="+mn-ea"/>
                <a:cs typeface="+mn-cs"/>
              </a:rPr>
              <a:t>-ul implică utilizarea puterii internetului pentru externalizarea sarcinilor efectuate, în mod tradițional, pe un calculator personal - de la gestionarea unei simple stocări, la dezvoltarea și procesarea complexă - până la o rețea vastă și puternică la distanță de mașini interconectate.</a:t>
            </a:r>
          </a:p>
          <a:p>
            <a:r>
              <a:rPr lang="ro-RO" sz="1200" kern="1200" dirty="0" smtClean="0">
                <a:solidFill>
                  <a:schemeClr val="tx1"/>
                </a:solidFill>
                <a:effectLst/>
                <a:latin typeface="+mn-lt"/>
                <a:ea typeface="+mn-ea"/>
                <a:cs typeface="+mn-cs"/>
              </a:rPr>
              <a:t>Această externalizare este comodă pentru utilizatorul obișnuit, care este sătul să fie nevoit să elibereze spațiu pe propriul hard disk sau să achiziționeze un nou spațiu de stocare pentru toate fotografiile cu pisica/copilul/mâncarea pe care nu se poate abține să le facă. Este chiar mai bine pentru companiile care doresc să utilizeze cloud-ul pentru procesare și stocare - deoarece utilizatorii plătesc doar pentru ceea ce utilizează.</a:t>
            </a:r>
          </a:p>
          <a:p>
            <a:r>
              <a:rPr lang="ro-RO" sz="1200" kern="1200" dirty="0" smtClean="0">
                <a:solidFill>
                  <a:schemeClr val="tx1"/>
                </a:solidFill>
                <a:effectLst/>
                <a:latin typeface="+mn-lt"/>
                <a:ea typeface="+mn-ea"/>
                <a:cs typeface="+mn-cs"/>
              </a:rPr>
              <a:t> </a:t>
            </a:r>
          </a:p>
          <a:p>
            <a:r>
              <a:rPr lang="ro-RO" sz="1200" kern="1200" dirty="0" smtClean="0">
                <a:solidFill>
                  <a:schemeClr val="tx1"/>
                </a:solidFill>
                <a:effectLst/>
                <a:latin typeface="+mn-lt"/>
                <a:ea typeface="+mn-ea"/>
                <a:cs typeface="+mn-cs"/>
              </a:rPr>
              <a:t> </a:t>
            </a:r>
            <a:endParaRPr lang="ro-R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57</a:t>
            </a:fld>
            <a:endParaRPr lang="en-US" altLang="en-US"/>
          </a:p>
        </p:txBody>
      </p:sp>
    </p:spTree>
    <p:extLst>
      <p:ext uri="{BB962C8B-B14F-4D97-AF65-F5344CB8AC3E}">
        <p14:creationId xmlns:p14="http://schemas.microsoft.com/office/powerpoint/2010/main" val="31599698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smtClean="0">
                <a:solidFill>
                  <a:schemeClr val="tx1"/>
                </a:solidFill>
                <a:effectLst/>
                <a:latin typeface="+mn-lt"/>
                <a:ea typeface="+mn-ea"/>
                <a:cs typeface="+mn-cs"/>
              </a:rPr>
              <a:t>Câteva exemple de stocare disponibile în august 2020 - cifrele între paranteze sunt oferta de capacitate gratuită și plata maximă pe capacitate. Formatorul trebuie să înțeleagă amploarea a ceea ce acum nu este pe mașinile pe care le investigăm - dar ar putea fi în cloud</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De asemenea, trebuie să ia în considerare faptul că ar putea exista o sincronizare - adică ar putea fi în ambele locuri</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Exemplul este Mega.nz – în cazul căruia 15 GB sunt gratuiți și 16 TB este capacitatea maximă. Datele sunt încărcate printr-un browser web - și apoi sunt disponibile pentru oricine se autentifică cu nume de utilizator și parolă. Datele sunt criptate pe server - iar proprietarul (Kim </a:t>
            </a:r>
            <a:r>
              <a:rPr lang="ro-RO" sz="1200" kern="1200" dirty="0" err="1" smtClean="0">
                <a:solidFill>
                  <a:schemeClr val="tx1"/>
                </a:solidFill>
                <a:effectLst/>
                <a:latin typeface="+mn-lt"/>
                <a:ea typeface="+mn-ea"/>
                <a:cs typeface="+mn-cs"/>
              </a:rPr>
              <a:t>DotCom</a:t>
            </a:r>
            <a:r>
              <a:rPr lang="ro-RO" sz="1200" kern="1200" dirty="0" smtClean="0">
                <a:solidFill>
                  <a:schemeClr val="tx1"/>
                </a:solidFill>
                <a:effectLst/>
                <a:latin typeface="+mn-lt"/>
                <a:ea typeface="+mn-ea"/>
                <a:cs typeface="+mn-cs"/>
              </a:rPr>
              <a:t>) va preda datele cu plăcere autorităților de aplicare a legii - în forma lor criptată. Protocolul de criptare pe care îl utilizează MEGA este criptarea standard </a:t>
            </a:r>
            <a:r>
              <a:rPr lang="ro-RO" sz="1200" kern="1200" dirty="0" err="1" smtClean="0">
                <a:solidFill>
                  <a:schemeClr val="tx1"/>
                </a:solidFill>
                <a:effectLst/>
                <a:latin typeface="+mn-lt"/>
                <a:ea typeface="+mn-ea"/>
                <a:cs typeface="+mn-cs"/>
              </a:rPr>
              <a:t>AES</a:t>
            </a:r>
            <a:r>
              <a:rPr lang="ro-RO" sz="1200" kern="1200" dirty="0" smtClean="0">
                <a:solidFill>
                  <a:schemeClr val="tx1"/>
                </a:solidFill>
                <a:effectLst/>
                <a:latin typeface="+mn-lt"/>
                <a:ea typeface="+mn-ea"/>
                <a:cs typeface="+mn-cs"/>
              </a:rPr>
              <a:t> pe 128 de biți pentru fișierele dumneavoastră în repaus, plus vă criptează datele în timp ce acestea se află în tranzit, utilizând protocolul </a:t>
            </a:r>
            <a:r>
              <a:rPr lang="ro-RO" sz="1200" kern="1200" dirty="0" err="1" smtClean="0">
                <a:solidFill>
                  <a:schemeClr val="tx1"/>
                </a:solidFill>
                <a:effectLst/>
                <a:latin typeface="+mn-lt"/>
                <a:ea typeface="+mn-ea"/>
                <a:cs typeface="+mn-cs"/>
              </a:rPr>
              <a:t>TLS</a:t>
            </a:r>
            <a:r>
              <a:rPr lang="ro-RO" sz="1200" kern="1200" dirty="0" smtClean="0">
                <a:solidFill>
                  <a:schemeClr val="tx1"/>
                </a:solidFill>
                <a:effectLst/>
                <a:latin typeface="+mn-lt"/>
                <a:ea typeface="+mn-ea"/>
                <a:cs typeface="+mn-cs"/>
              </a:rPr>
              <a:t>, tot cu </a:t>
            </a:r>
            <a:r>
              <a:rPr lang="ro-RO" sz="1200" kern="1200" dirty="0" err="1" smtClean="0">
                <a:solidFill>
                  <a:schemeClr val="tx1"/>
                </a:solidFill>
                <a:effectLst/>
                <a:latin typeface="+mn-lt"/>
                <a:ea typeface="+mn-ea"/>
                <a:cs typeface="+mn-cs"/>
              </a:rPr>
              <a:t>AES</a:t>
            </a:r>
            <a:r>
              <a:rPr lang="ro-RO" sz="1200" kern="1200" dirty="0" smtClean="0">
                <a:solidFill>
                  <a:schemeClr val="tx1"/>
                </a:solidFill>
                <a:effectLst/>
                <a:latin typeface="+mn-lt"/>
                <a:ea typeface="+mn-ea"/>
                <a:cs typeface="+mn-cs"/>
              </a:rPr>
              <a:t> pe 128 de biți. Acest lucru înseamnă că fișierele dumneavoastră sunt securizate și atunci când se află pe serverele MEGA.nz și în timp ce acestea sunt încărcate sau descărcate, astfel încât datele dumneavoastră sunt protejate de atacurile intermediarilor</a:t>
            </a:r>
          </a:p>
          <a:p>
            <a:r>
              <a:rPr lang="ro-RO" sz="1200" kern="1200" dirty="0" smtClean="0">
                <a:solidFill>
                  <a:schemeClr val="tx1"/>
                </a:solidFill>
                <a:effectLst/>
                <a:latin typeface="+mn-lt"/>
                <a:ea typeface="+mn-ea"/>
                <a:cs typeface="+mn-cs"/>
              </a:rPr>
              <a:t> </a:t>
            </a:r>
            <a:endParaRPr lang="ro-R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58</a:t>
            </a:fld>
            <a:endParaRPr lang="en-US" altLang="en-US"/>
          </a:p>
        </p:txBody>
      </p:sp>
    </p:spTree>
    <p:extLst>
      <p:ext uri="{BB962C8B-B14F-4D97-AF65-F5344CB8AC3E}">
        <p14:creationId xmlns:p14="http://schemas.microsoft.com/office/powerpoint/2010/main" val="23141061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err="1" smtClean="0">
                <a:solidFill>
                  <a:schemeClr val="tx1"/>
                </a:solidFill>
                <a:effectLst/>
                <a:latin typeface="+mn-lt"/>
                <a:ea typeface="+mn-ea"/>
                <a:cs typeface="+mn-cs"/>
              </a:rPr>
              <a:t>Botnetul</a:t>
            </a:r>
            <a:r>
              <a:rPr lang="ro-RO" sz="1200" kern="1200" dirty="0" smtClean="0">
                <a:solidFill>
                  <a:schemeClr val="tx1"/>
                </a:solidFill>
                <a:effectLst/>
                <a:latin typeface="+mn-lt"/>
                <a:ea typeface="+mn-ea"/>
                <a:cs typeface="+mn-cs"/>
              </a:rPr>
              <a:t> Mirai:</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Incidentul (decembrie 2016) a scos offline unele dintre cele mai populare site-uri de pe internet, inclusiv </a:t>
            </a:r>
            <a:r>
              <a:rPr lang="ro-RO" sz="1200" b="1" kern="1200" dirty="0" err="1" smtClean="0">
                <a:solidFill>
                  <a:schemeClr val="tx1"/>
                </a:solidFill>
                <a:effectLst/>
                <a:latin typeface="+mn-lt"/>
                <a:ea typeface="+mn-ea"/>
                <a:cs typeface="+mn-cs"/>
              </a:rPr>
              <a:t>Netflix</a:t>
            </a:r>
            <a:r>
              <a:rPr lang="ro-RO" sz="1200" b="1" kern="1200" dirty="0" smtClean="0">
                <a:solidFill>
                  <a:schemeClr val="tx1"/>
                </a:solidFill>
                <a:effectLst/>
                <a:latin typeface="+mn-lt"/>
                <a:ea typeface="+mn-ea"/>
                <a:cs typeface="+mn-cs"/>
              </a:rPr>
              <a:t>, Twitter, </a:t>
            </a:r>
            <a:r>
              <a:rPr lang="ro-RO" sz="1200" b="1" kern="1200" dirty="0" err="1" smtClean="0">
                <a:solidFill>
                  <a:schemeClr val="tx1"/>
                </a:solidFill>
                <a:effectLst/>
                <a:latin typeface="+mn-lt"/>
                <a:ea typeface="+mn-ea"/>
                <a:cs typeface="+mn-cs"/>
              </a:rPr>
              <a:t>Spotify</a:t>
            </a:r>
            <a:r>
              <a:rPr lang="ro-RO" sz="1200" b="1" kern="1200" dirty="0" smtClean="0">
                <a:solidFill>
                  <a:schemeClr val="tx1"/>
                </a:solidFill>
                <a:effectLst/>
                <a:latin typeface="+mn-lt"/>
                <a:ea typeface="+mn-ea"/>
                <a:cs typeface="+mn-cs"/>
              </a:rPr>
              <a:t>, </a:t>
            </a:r>
            <a:r>
              <a:rPr lang="ro-RO" sz="1200" b="1" kern="1200" dirty="0" err="1" smtClean="0">
                <a:solidFill>
                  <a:schemeClr val="tx1"/>
                </a:solidFill>
                <a:effectLst/>
                <a:latin typeface="+mn-lt"/>
                <a:ea typeface="+mn-ea"/>
                <a:cs typeface="+mn-cs"/>
              </a:rPr>
              <a:t>Reddit</a:t>
            </a:r>
            <a:r>
              <a:rPr lang="ro-RO" sz="1200" b="1" kern="1200" dirty="0" smtClean="0">
                <a:solidFill>
                  <a:schemeClr val="tx1"/>
                </a:solidFill>
                <a:effectLst/>
                <a:latin typeface="+mn-lt"/>
                <a:ea typeface="+mn-ea"/>
                <a:cs typeface="+mn-cs"/>
              </a:rPr>
              <a:t>, CNN, PayPal, </a:t>
            </a:r>
            <a:r>
              <a:rPr lang="ro-RO" sz="1200" b="1" kern="1200" dirty="0" err="1" smtClean="0">
                <a:solidFill>
                  <a:schemeClr val="tx1"/>
                </a:solidFill>
                <a:effectLst/>
                <a:latin typeface="+mn-lt"/>
                <a:ea typeface="+mn-ea"/>
                <a:cs typeface="+mn-cs"/>
              </a:rPr>
              <a:t>Pinterest</a:t>
            </a:r>
            <a:r>
              <a:rPr lang="ro-RO" sz="1200" b="1" kern="1200" dirty="0" smtClean="0">
                <a:solidFill>
                  <a:schemeClr val="tx1"/>
                </a:solidFill>
                <a:effectLst/>
                <a:latin typeface="+mn-lt"/>
                <a:ea typeface="+mn-ea"/>
                <a:cs typeface="+mn-cs"/>
              </a:rPr>
              <a:t> și Fox </a:t>
            </a:r>
            <a:r>
              <a:rPr lang="ro-RO" sz="1200" b="1" kern="1200" dirty="0" err="1" smtClean="0">
                <a:solidFill>
                  <a:schemeClr val="tx1"/>
                </a:solidFill>
                <a:effectLst/>
                <a:latin typeface="+mn-lt"/>
                <a:ea typeface="+mn-ea"/>
                <a:cs typeface="+mn-cs"/>
              </a:rPr>
              <a:t>News</a:t>
            </a:r>
            <a:r>
              <a:rPr lang="ro-RO" sz="1200" kern="1200" dirty="0" smtClean="0">
                <a:solidFill>
                  <a:schemeClr val="tx1"/>
                </a:solidFill>
                <a:effectLst/>
                <a:latin typeface="+mn-lt"/>
                <a:ea typeface="+mn-ea"/>
                <a:cs typeface="+mn-cs"/>
              </a:rPr>
              <a:t> - precum și ziare precum </a:t>
            </a:r>
            <a:r>
              <a:rPr lang="ro-RO" sz="1200" b="1" kern="1200" dirty="0" smtClean="0">
                <a:solidFill>
                  <a:schemeClr val="tx1"/>
                </a:solidFill>
                <a:effectLst/>
                <a:latin typeface="+mn-lt"/>
                <a:ea typeface="+mn-ea"/>
                <a:cs typeface="+mn-cs"/>
              </a:rPr>
              <a:t>The Guardian, The New York Times și The Wall Street Journal</a:t>
            </a:r>
            <a:r>
              <a:rPr lang="ro-RO" sz="1200" kern="1200" dirty="0" smtClean="0">
                <a:solidFill>
                  <a:schemeClr val="tx1"/>
                </a:solidFill>
                <a:effectLst/>
                <a:latin typeface="+mn-lt"/>
                <a:ea typeface="+mn-ea"/>
                <a:cs typeface="+mn-cs"/>
              </a:rPr>
              <a:t>.</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Cauza întreruperii a fost un </a:t>
            </a:r>
            <a:r>
              <a:rPr lang="ro-RO" sz="1200" b="1" kern="1200" dirty="0" smtClean="0">
                <a:solidFill>
                  <a:schemeClr val="tx1"/>
                </a:solidFill>
                <a:effectLst/>
                <a:latin typeface="+mn-lt"/>
                <a:ea typeface="+mn-ea"/>
                <a:cs typeface="+mn-cs"/>
              </a:rPr>
              <a:t>atac distribuit de refuz de serviciu </a:t>
            </a:r>
            <a:r>
              <a:rPr lang="ro-RO" sz="1200" kern="1200" dirty="0" smtClean="0">
                <a:solidFill>
                  <a:schemeClr val="tx1"/>
                </a:solidFill>
                <a:effectLst/>
                <a:latin typeface="+mn-lt"/>
                <a:ea typeface="+mn-ea"/>
                <a:cs typeface="+mn-cs"/>
              </a:rPr>
              <a:t>(</a:t>
            </a:r>
            <a:r>
              <a:rPr lang="ro-RO" sz="1200" kern="1200" dirty="0" err="1" smtClean="0">
                <a:solidFill>
                  <a:schemeClr val="tx1"/>
                </a:solidFill>
                <a:effectLst/>
                <a:latin typeface="+mn-lt"/>
                <a:ea typeface="+mn-ea"/>
                <a:cs typeface="+mn-cs"/>
              </a:rPr>
              <a:t>DDoS</a:t>
            </a:r>
            <a:r>
              <a:rPr lang="ro-RO" sz="1200" kern="1200" dirty="0" smtClean="0">
                <a:solidFill>
                  <a:schemeClr val="tx1"/>
                </a:solidFill>
                <a:effectLst/>
                <a:latin typeface="+mn-lt"/>
                <a:ea typeface="+mn-ea"/>
                <a:cs typeface="+mn-cs"/>
              </a:rPr>
              <a:t>), în care o rețea de calculatoare infectate cu un program ostil special de tip „malware”, un „botnet”, este coordonată în bombardarea unui server cu trafic până când acesta se prăbușește din cauza suprasolicitării.</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Spre deosebire de alți botneți, care sunt, de obicei, alcătuiți din calculatoare, botnet-ul Mirai a fost, în mare parte, alcătuit din așa-numitele dispozitive „Internetul Obiectelor” (IO), cum ar fi aparatele </a:t>
            </a:r>
            <a:r>
              <a:rPr lang="ro-RO" sz="1200" kern="1200" dirty="0" err="1" smtClean="0">
                <a:solidFill>
                  <a:schemeClr val="tx1"/>
                </a:solidFill>
                <a:effectLst/>
                <a:latin typeface="+mn-lt"/>
                <a:ea typeface="+mn-ea"/>
                <a:cs typeface="+mn-cs"/>
              </a:rPr>
              <a:t>foto</a:t>
            </a:r>
            <a:r>
              <a:rPr lang="ro-RO" sz="1200" kern="1200" dirty="0" smtClean="0">
                <a:solidFill>
                  <a:schemeClr val="tx1"/>
                </a:solidFill>
                <a:effectLst/>
                <a:latin typeface="+mn-lt"/>
                <a:ea typeface="+mn-ea"/>
                <a:cs typeface="+mn-cs"/>
              </a:rPr>
              <a:t> digitale și playerele </a:t>
            </a:r>
            <a:r>
              <a:rPr lang="ro-RO" sz="1200" kern="1200" dirty="0" err="1" smtClean="0">
                <a:solidFill>
                  <a:schemeClr val="tx1"/>
                </a:solidFill>
                <a:effectLst/>
                <a:latin typeface="+mn-lt"/>
                <a:ea typeface="+mn-ea"/>
                <a:cs typeface="+mn-cs"/>
              </a:rPr>
              <a:t>DVR</a:t>
            </a:r>
            <a:r>
              <a:rPr lang="ro-RO" sz="1200" kern="1200" dirty="0" smtClean="0">
                <a:solidFill>
                  <a:schemeClr val="tx1"/>
                </a:solidFill>
                <a:effectLst/>
                <a:latin typeface="+mn-lt"/>
                <a:ea typeface="+mn-ea"/>
                <a:cs typeface="+mn-cs"/>
              </a:rPr>
              <a:t>.</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Deoarece are atât de multe dispozitive conectate la internet din care să aleagă, atacurile din partea Mirai au putut fi mult mai mari decât ceea ce au putut realiza anterior majoritatea atacurilor </a:t>
            </a:r>
            <a:r>
              <a:rPr lang="ro-RO" sz="1200" kern="1200" dirty="0" err="1" smtClean="0">
                <a:solidFill>
                  <a:schemeClr val="tx1"/>
                </a:solidFill>
                <a:effectLst/>
                <a:latin typeface="+mn-lt"/>
                <a:ea typeface="+mn-ea"/>
                <a:cs typeface="+mn-cs"/>
              </a:rPr>
              <a:t>DDoS</a:t>
            </a:r>
            <a:r>
              <a:rPr lang="ro-RO" sz="1200" kern="1200" dirty="0" smtClean="0">
                <a:solidFill>
                  <a:schemeClr val="tx1"/>
                </a:solidFill>
                <a:effectLst/>
                <a:latin typeface="+mn-lt"/>
                <a:ea typeface="+mn-ea"/>
                <a:cs typeface="+mn-cs"/>
              </a:rPr>
              <a:t>.</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S-a estimat că atacul a implicat „1</a:t>
            </a:r>
            <a:r>
              <a:rPr lang="ro-RO" sz="1200" b="1" kern="1200" dirty="0" smtClean="0">
                <a:solidFill>
                  <a:schemeClr val="tx1"/>
                </a:solidFill>
                <a:effectLst/>
                <a:latin typeface="+mn-lt"/>
                <a:ea typeface="+mn-ea"/>
                <a:cs typeface="+mn-cs"/>
              </a:rPr>
              <a:t>00.000 de puncte finale ostile</a:t>
            </a:r>
            <a:r>
              <a:rPr lang="ro-RO" sz="1200" kern="1200" dirty="0" smtClean="0">
                <a:solidFill>
                  <a:schemeClr val="tx1"/>
                </a:solidFill>
                <a:effectLst/>
                <a:latin typeface="+mn-lt"/>
                <a:ea typeface="+mn-ea"/>
                <a:cs typeface="+mn-cs"/>
              </a:rPr>
              <a:t>” și au existat rapoarte cu privire la o </a:t>
            </a:r>
            <a:r>
              <a:rPr lang="ro-RO" sz="1200" b="1" kern="1200" dirty="0" smtClean="0">
                <a:solidFill>
                  <a:schemeClr val="tx1"/>
                </a:solidFill>
                <a:effectLst/>
                <a:latin typeface="+mn-lt"/>
                <a:ea typeface="+mn-ea"/>
                <a:cs typeface="+mn-cs"/>
              </a:rPr>
              <a:t>forță</a:t>
            </a:r>
            <a:r>
              <a:rPr lang="ro-RO" sz="1200" kern="1200" dirty="0" smtClean="0">
                <a:solidFill>
                  <a:schemeClr val="tx1"/>
                </a:solidFill>
                <a:effectLst/>
                <a:latin typeface="+mn-lt"/>
                <a:ea typeface="+mn-ea"/>
                <a:cs typeface="+mn-cs"/>
              </a:rPr>
              <a:t> de atac extraordinară </a:t>
            </a:r>
            <a:r>
              <a:rPr lang="ro-RO" sz="1200" b="1" kern="1200" dirty="0" smtClean="0">
                <a:solidFill>
                  <a:schemeClr val="tx1"/>
                </a:solidFill>
                <a:effectLst/>
                <a:latin typeface="+mn-lt"/>
                <a:ea typeface="+mn-ea"/>
                <a:cs typeface="+mn-cs"/>
              </a:rPr>
              <a:t>de 1,2 </a:t>
            </a:r>
            <a:r>
              <a:rPr lang="ro-RO" sz="1200" b="1" kern="1200" dirty="0" err="1" smtClean="0">
                <a:solidFill>
                  <a:schemeClr val="tx1"/>
                </a:solidFill>
                <a:effectLst/>
                <a:latin typeface="+mn-lt"/>
                <a:ea typeface="+mn-ea"/>
                <a:cs typeface="+mn-cs"/>
              </a:rPr>
              <a:t>Tbps</a:t>
            </a:r>
            <a:r>
              <a:rPr lang="ro-RO" sz="1200" kern="1200" dirty="0" smtClean="0">
                <a:solidFill>
                  <a:schemeClr val="tx1"/>
                </a:solidFill>
                <a:effectLst/>
                <a:latin typeface="+mn-lt"/>
                <a:ea typeface="+mn-ea"/>
                <a:cs typeface="+mn-cs"/>
              </a:rPr>
              <a:t>, </a:t>
            </a:r>
            <a:r>
              <a:rPr lang="ro-RO" sz="1200" b="1" kern="1200" dirty="0" smtClean="0">
                <a:solidFill>
                  <a:schemeClr val="tx1"/>
                </a:solidFill>
                <a:effectLst/>
                <a:latin typeface="+mn-lt"/>
                <a:ea typeface="+mn-ea"/>
                <a:cs typeface="+mn-cs"/>
              </a:rPr>
              <a:t>de</a:t>
            </a:r>
            <a:r>
              <a:rPr lang="ro-RO" sz="1200" kern="1200" dirty="0" smtClean="0">
                <a:solidFill>
                  <a:schemeClr val="tx1"/>
                </a:solidFill>
                <a:effectLst/>
                <a:latin typeface="+mn-lt"/>
                <a:ea typeface="+mn-ea"/>
                <a:cs typeface="+mn-cs"/>
              </a:rPr>
              <a:t> aproximativ </a:t>
            </a:r>
            <a:r>
              <a:rPr lang="ro-RO" sz="1200" b="1" kern="1200" dirty="0" smtClean="0">
                <a:solidFill>
                  <a:schemeClr val="tx1"/>
                </a:solidFill>
                <a:effectLst/>
                <a:latin typeface="+mn-lt"/>
                <a:ea typeface="+mn-ea"/>
                <a:cs typeface="+mn-cs"/>
              </a:rPr>
              <a:t>două ori mai puternică decât orice atac similar înregistrat vreodată</a:t>
            </a:r>
            <a:r>
              <a:rPr lang="ro-RO" sz="1200" kern="1200" dirty="0" smtClean="0">
                <a:solidFill>
                  <a:schemeClr val="tx1"/>
                </a:solidFill>
                <a:effectLst/>
                <a:latin typeface="+mn-lt"/>
                <a:ea typeface="+mn-ea"/>
                <a:cs typeface="+mn-cs"/>
              </a:rPr>
              <a:t>.</a:t>
            </a:r>
          </a:p>
          <a:p>
            <a:r>
              <a:rPr lang="ro-RO" sz="1200" kern="1200" dirty="0" smtClean="0">
                <a:solidFill>
                  <a:schemeClr val="tx1"/>
                </a:solidFill>
                <a:effectLst/>
                <a:latin typeface="+mn-lt"/>
                <a:ea typeface="+mn-ea"/>
                <a:cs typeface="+mn-cs"/>
              </a:rPr>
              <a:t> </a:t>
            </a:r>
            <a:endParaRPr lang="ro-R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59</a:t>
            </a:fld>
            <a:endParaRPr lang="en-US" altLang="en-US"/>
          </a:p>
        </p:txBody>
      </p:sp>
    </p:spTree>
    <p:extLst>
      <p:ext uri="{BB962C8B-B14F-4D97-AF65-F5344CB8AC3E}">
        <p14:creationId xmlns:p14="http://schemas.microsoft.com/office/powerpoint/2010/main" val="19305877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smtClean="0">
                <a:solidFill>
                  <a:schemeClr val="tx1"/>
                </a:solidFill>
                <a:effectLst/>
                <a:latin typeface="+mn-lt"/>
                <a:ea typeface="+mn-ea"/>
                <a:cs typeface="+mn-cs"/>
              </a:rPr>
              <a:t>Un joc online este un joc care se joacă pe o anumită formă de rețea de calculatoare. Acest lucru înseamnă aproape întotdeauna Internetul sau o tehnologie   echivalentă, dar jocurile au utilizat întotdeauna tehnologia actuală; modemurile înaintea internetului și terminale cablate înaintea </a:t>
            </a:r>
            <a:r>
              <a:rPr lang="ro-RO" sz="1200" kern="1200" dirty="0" err="1" smtClean="0">
                <a:solidFill>
                  <a:schemeClr val="tx1"/>
                </a:solidFill>
                <a:effectLst/>
                <a:latin typeface="+mn-lt"/>
                <a:ea typeface="+mn-ea"/>
                <a:cs typeface="+mn-cs"/>
              </a:rPr>
              <a:t>modemurilor</a:t>
            </a:r>
            <a:r>
              <a:rPr lang="ro-RO" sz="1200" kern="1200" dirty="0" smtClean="0">
                <a:solidFill>
                  <a:schemeClr val="tx1"/>
                </a:solidFill>
                <a:effectLst/>
                <a:latin typeface="+mn-lt"/>
                <a:ea typeface="+mn-ea"/>
                <a:cs typeface="+mn-cs"/>
              </a:rPr>
              <a:t>.</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Extinderea jocurilor online a reflectat extinderea generală a rețelelor de calculatoare, de la rețelele locale mici la internet și la creșterea accesului propriu-zis la internet.</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Jocurile online pot varia de la jocuri simple bazate pe text la jocuri care încorporează grafică complexă și lumi virtuale populate simultan de mulți jucători.</a:t>
            </a:r>
          </a:p>
          <a:p>
            <a:endParaRPr lang="ro-RO" sz="1200" b="1" kern="1200" dirty="0" smtClean="0">
              <a:solidFill>
                <a:schemeClr val="tx1"/>
              </a:solidFill>
              <a:effectLst/>
              <a:latin typeface="+mn-lt"/>
              <a:ea typeface="+mn-ea"/>
              <a:cs typeface="+mn-cs"/>
            </a:endParaRPr>
          </a:p>
          <a:p>
            <a:r>
              <a:rPr lang="ro-RO" sz="1200" b="1" kern="1200" dirty="0" smtClean="0">
                <a:solidFill>
                  <a:schemeClr val="tx1"/>
                </a:solidFill>
                <a:effectLst/>
                <a:latin typeface="+mn-lt"/>
                <a:ea typeface="+mn-ea"/>
                <a:cs typeface="+mn-cs"/>
              </a:rPr>
              <a:t>Multe jocuri online au comunități online asociate, făcând din jocurile online o activitate socială dincolo de jocurile cu un singur jucător</a:t>
            </a:r>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 </a:t>
            </a:r>
            <a:endParaRPr lang="ro-R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60</a:t>
            </a:fld>
            <a:endParaRPr lang="en-US" altLang="en-US"/>
          </a:p>
        </p:txBody>
      </p:sp>
    </p:spTree>
    <p:extLst>
      <p:ext uri="{BB962C8B-B14F-4D97-AF65-F5344CB8AC3E}">
        <p14:creationId xmlns:p14="http://schemas.microsoft.com/office/powerpoint/2010/main" val="33028305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S PGothic" pitchFamily="34" charset="-128"/>
                <a:cs typeface="ＭＳ Ｐゴシック" charset="0"/>
              </a:rPr>
              <a:t>În </a:t>
            </a:r>
            <a:r>
              <a:rPr lang="en-GB" sz="1200" kern="1200" dirty="0" err="1" smtClean="0">
                <a:solidFill>
                  <a:schemeClr val="tx1"/>
                </a:solidFill>
                <a:latin typeface="+mn-lt"/>
                <a:ea typeface="MS PGothic" pitchFamily="34" charset="-128"/>
                <a:cs typeface="ＭＳ Ｐゴシック" charset="0"/>
              </a:rPr>
              <a:t>stânga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este</a:t>
            </a:r>
            <a:r>
              <a:rPr lang="en-GB" sz="1200" kern="1200" dirty="0" smtClean="0">
                <a:solidFill>
                  <a:schemeClr val="tx1"/>
                </a:solidFill>
                <a:latin typeface="+mn-lt"/>
                <a:ea typeface="MS PGothic" pitchFamily="34" charset="-128"/>
                <a:cs typeface="ＭＳ Ｐゴシック" charset="0"/>
              </a:rPr>
              <a:t> o </a:t>
            </a:r>
            <a:r>
              <a:rPr lang="en-GB" sz="1200" kern="1200" dirty="0" err="1" smtClean="0">
                <a:solidFill>
                  <a:schemeClr val="tx1"/>
                </a:solidFill>
                <a:latin typeface="+mn-lt"/>
                <a:ea typeface="MS PGothic" pitchFamily="34" charset="-128"/>
                <a:cs typeface="ＭＳ Ｐゴシック" charset="0"/>
              </a:rPr>
              <a:t>listă</a:t>
            </a:r>
            <a:r>
              <a:rPr lang="en-GB" sz="1200" kern="1200" dirty="0" smtClean="0">
                <a:solidFill>
                  <a:schemeClr val="tx1"/>
                </a:solidFill>
                <a:latin typeface="+mn-lt"/>
                <a:ea typeface="MS PGothic" pitchFamily="34" charset="-128"/>
                <a:cs typeface="ＭＳ Ｐゴシック" charset="0"/>
              </a:rPr>
              <a:t> a </a:t>
            </a:r>
            <a:r>
              <a:rPr lang="en-GB" sz="1200" kern="1200" dirty="0" err="1" smtClean="0">
                <a:solidFill>
                  <a:schemeClr val="tx1"/>
                </a:solidFill>
                <a:latin typeface="+mn-lt"/>
                <a:ea typeface="MS PGothic" pitchFamily="34" charset="-128"/>
                <a:cs typeface="ＭＳ Ｐゴシック" charset="0"/>
              </a:rPr>
              <a:t>serviciilor</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grupurilor</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comerciale</a:t>
            </a:r>
            <a:r>
              <a:rPr lang="en-GB" sz="1200" kern="1200" dirty="0" smtClean="0">
                <a:solidFill>
                  <a:schemeClr val="tx1"/>
                </a:solidFill>
                <a:latin typeface="+mn-lt"/>
                <a:ea typeface="MS PGothic" pitchFamily="34" charset="-128"/>
                <a:cs typeface="ＭＳ Ｐゴシック" charset="0"/>
              </a:rPr>
              <a:t> de </a:t>
            </a:r>
            <a:r>
              <a:rPr lang="en-GB" sz="1200" kern="1200" dirty="0" err="1" smtClean="0">
                <a:solidFill>
                  <a:schemeClr val="tx1"/>
                </a:solidFill>
                <a:latin typeface="+mn-lt"/>
                <a:ea typeface="MS PGothic" pitchFamily="34" charset="-128"/>
                <a:cs typeface="ＭＳ Ｐゴシック" charset="0"/>
              </a:rPr>
              <a:t>știri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disponibile</a:t>
            </a:r>
            <a:r>
              <a:rPr lang="en-GB" sz="1200" kern="1200" dirty="0" smtClean="0">
                <a:solidFill>
                  <a:schemeClr val="tx1"/>
                </a:solidFill>
                <a:latin typeface="+mn-lt"/>
                <a:ea typeface="MS PGothic" pitchFamily="34" charset="-128"/>
                <a:cs typeface="ＭＳ Ｐゴシック" charset="0"/>
              </a:rPr>
              <a:t> în august 2020.</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S PGothic" pitchFamily="34" charset="-128"/>
                <a:cs typeface="ＭＳ Ｐゴシック" charset="0"/>
              </a:rPr>
              <a:t>În </a:t>
            </a:r>
            <a:r>
              <a:rPr lang="en-GB" sz="1200" kern="1200" dirty="0" err="1" smtClean="0">
                <a:solidFill>
                  <a:schemeClr val="tx1"/>
                </a:solidFill>
                <a:latin typeface="+mn-lt"/>
                <a:ea typeface="MS PGothic" pitchFamily="34" charset="-128"/>
                <a:cs typeface="ＭＳ Ｐゴシック" charset="0"/>
              </a:rPr>
              <a:t>dreapta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este</a:t>
            </a:r>
            <a:r>
              <a:rPr lang="en-GB" sz="1200" kern="1200" dirty="0" smtClean="0">
                <a:solidFill>
                  <a:schemeClr val="tx1"/>
                </a:solidFill>
                <a:latin typeface="+mn-lt"/>
                <a:ea typeface="MS PGothic" pitchFamily="34" charset="-128"/>
                <a:cs typeface="ＭＳ Ｐゴシック" charset="0"/>
              </a:rPr>
              <a:t> site-ul </a:t>
            </a:r>
            <a:r>
              <a:rPr lang="en-GB" sz="1200" kern="1200" dirty="0" err="1" smtClean="0">
                <a:solidFill>
                  <a:schemeClr val="tx1"/>
                </a:solidFill>
                <a:latin typeface="+mn-lt"/>
                <a:ea typeface="MS PGothic" pitchFamily="34" charset="-128"/>
                <a:cs typeface="ＭＳ Ｐゴシック" charset="0"/>
              </a:rPr>
              <a:t>Giganews</a:t>
            </a:r>
            <a:r>
              <a:rPr lang="en-GB" sz="1200" kern="1200" dirty="0" smtClean="0">
                <a:solidFill>
                  <a:schemeClr val="tx1"/>
                </a:solidFill>
                <a:latin typeface="+mn-lt"/>
                <a:ea typeface="MS PGothic" pitchFamily="34" charset="-128"/>
                <a:cs typeface="ＭＳ Ｐゴシック" charset="0"/>
              </a:rPr>
              <a:t> - </a:t>
            </a:r>
            <a:r>
              <a:rPr lang="en-GB" sz="1200" kern="1200" dirty="0" err="1" smtClean="0">
                <a:solidFill>
                  <a:schemeClr val="tx1"/>
                </a:solidFill>
                <a:latin typeface="+mn-lt"/>
                <a:ea typeface="MS PGothic" pitchFamily="34" charset="-128"/>
                <a:cs typeface="ＭＳ Ｐゴシック" charset="0"/>
              </a:rPr>
              <a:t>construcția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mai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interesantă</a:t>
            </a:r>
            <a:r>
              <a:rPr lang="en-GB" sz="1200" kern="1200" dirty="0" smtClean="0">
                <a:solidFill>
                  <a:schemeClr val="tx1"/>
                </a:solidFill>
                <a:latin typeface="+mn-lt"/>
                <a:ea typeface="MS PGothic" pitchFamily="34" charset="-128"/>
                <a:cs typeface="ＭＳ Ｐゴシック" charset="0"/>
              </a:rPr>
              <a:t> în </a:t>
            </a:r>
            <a:r>
              <a:rPr lang="en-GB" sz="1200" kern="1200" dirty="0" err="1" smtClean="0">
                <a:solidFill>
                  <a:schemeClr val="tx1"/>
                </a:solidFill>
                <a:latin typeface="+mn-lt"/>
                <a:ea typeface="MS PGothic" pitchFamily="34" charset="-128"/>
                <a:cs typeface="ＭＳ Ｐゴシック" charset="0"/>
              </a:rPr>
              <a:t>lumea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criminalității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informatice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atunci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când</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vorbesc</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despre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confidențialitate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securitate</a:t>
            </a:r>
            <a:r>
              <a:rPr lang="en-GB" sz="1200" kern="1200" dirty="0" smtClean="0">
                <a:solidFill>
                  <a:schemeClr val="tx1"/>
                </a:solidFill>
                <a:latin typeface="+mn-lt"/>
                <a:ea typeface="MS PGothic" pitchFamily="34" charset="-128"/>
                <a:cs typeface="ＭＳ Ｐゴシック" charset="0"/>
              </a:rPr>
              <a:t> etc. </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61</a:t>
            </a:fld>
            <a:endParaRPr lang="en-US" altLang="en-US"/>
          </a:p>
        </p:txBody>
      </p:sp>
    </p:spTree>
    <p:extLst>
      <p:ext uri="{BB962C8B-B14F-4D97-AF65-F5344CB8AC3E}">
        <p14:creationId xmlns:p14="http://schemas.microsoft.com/office/powerpoint/2010/main" val="8266657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smtClean="0">
                <a:solidFill>
                  <a:schemeClr val="tx1"/>
                </a:solidFill>
                <a:effectLst/>
                <a:latin typeface="+mn-lt"/>
                <a:ea typeface="+mn-ea"/>
                <a:cs typeface="+mn-cs"/>
              </a:rPr>
              <a:t>Mesageria instantanee și Rețelele sociale au preluat conducerea fiind </a:t>
            </a:r>
            <a:r>
              <a:rPr lang="ro-RO" sz="1200" b="1" kern="1200" dirty="0" smtClean="0">
                <a:solidFill>
                  <a:schemeClr val="tx1"/>
                </a:solidFill>
                <a:effectLst/>
                <a:latin typeface="+mn-lt"/>
                <a:ea typeface="+mn-ea"/>
                <a:cs typeface="+mn-cs"/>
              </a:rPr>
              <a:t>instrumentele de comunicare preferat în ultimii ani</a:t>
            </a:r>
            <a:r>
              <a:rPr lang="ro-RO" sz="1200" kern="1200" dirty="0" smtClean="0">
                <a:solidFill>
                  <a:schemeClr val="tx1"/>
                </a:solidFill>
                <a:effectLst/>
                <a:latin typeface="+mn-lt"/>
                <a:ea typeface="+mn-ea"/>
                <a:cs typeface="+mn-cs"/>
              </a:rPr>
              <a:t>, cu multe exemple </a:t>
            </a:r>
            <a:r>
              <a:rPr lang="ro-RO" sz="1200" kern="1200" dirty="0" err="1" smtClean="0">
                <a:solidFill>
                  <a:schemeClr val="tx1"/>
                </a:solidFill>
                <a:effectLst/>
                <a:latin typeface="+mn-lt"/>
                <a:ea typeface="+mn-ea"/>
                <a:cs typeface="+mn-cs"/>
              </a:rPr>
              <a:t>binecunoscute</a:t>
            </a:r>
            <a:r>
              <a:rPr lang="ro-RO" sz="1200" kern="1200" dirty="0" smtClean="0">
                <a:solidFill>
                  <a:schemeClr val="tx1"/>
                </a:solidFill>
                <a:effectLst/>
                <a:latin typeface="+mn-lt"/>
                <a:ea typeface="+mn-ea"/>
                <a:cs typeface="+mn-cs"/>
              </a:rPr>
              <a:t>, care oferă acces instantaneu și ușor de utilizat pentru alți utilizatori din întreaga lume.</a:t>
            </a:r>
          </a:p>
          <a:p>
            <a:r>
              <a:rPr lang="ro-RO" sz="1200" kern="1200" dirty="0" smtClean="0">
                <a:solidFill>
                  <a:schemeClr val="tx1"/>
                </a:solidFill>
                <a:effectLst/>
                <a:latin typeface="+mn-lt"/>
                <a:ea typeface="+mn-ea"/>
                <a:cs typeface="+mn-cs"/>
              </a:rPr>
              <a:t>Principala caracteristică a acestor site-uri este abilitatea de a crea un </a:t>
            </a:r>
            <a:r>
              <a:rPr lang="ro-RO" sz="1200" b="1" kern="1200" dirty="0" smtClean="0">
                <a:solidFill>
                  <a:schemeClr val="tx1"/>
                </a:solidFill>
                <a:effectLst/>
                <a:latin typeface="+mn-lt"/>
                <a:ea typeface="+mn-ea"/>
                <a:cs typeface="+mn-cs"/>
              </a:rPr>
              <a:t>profil personal și de a partaja informații </a:t>
            </a:r>
            <a:r>
              <a:rPr lang="ro-RO" sz="1200" kern="1200" dirty="0" smtClean="0">
                <a:solidFill>
                  <a:schemeClr val="tx1"/>
                </a:solidFill>
                <a:effectLst/>
                <a:latin typeface="+mn-lt"/>
                <a:ea typeface="+mn-ea"/>
                <a:cs typeface="+mn-cs"/>
              </a:rPr>
              <a:t>despre propria persoană și de a cunoaște noi persoane. Este posibilă partajarea de fotografii, muzică și videoclipuri.</a:t>
            </a:r>
          </a:p>
          <a:p>
            <a:r>
              <a:rPr lang="ro-RO" sz="1200" kern="1200" dirty="0" smtClean="0">
                <a:solidFill>
                  <a:schemeClr val="tx1"/>
                </a:solidFill>
                <a:effectLst/>
                <a:latin typeface="+mn-lt"/>
                <a:ea typeface="+mn-ea"/>
                <a:cs typeface="+mn-cs"/>
              </a:rPr>
              <a:t>Volumul de </a:t>
            </a:r>
            <a:r>
              <a:rPr lang="ro-RO" sz="1200" b="1" kern="1200" dirty="0" smtClean="0">
                <a:solidFill>
                  <a:schemeClr val="tx1"/>
                </a:solidFill>
                <a:effectLst/>
                <a:latin typeface="+mn-lt"/>
                <a:ea typeface="+mn-ea"/>
                <a:cs typeface="+mn-cs"/>
              </a:rPr>
              <a:t>informații personale</a:t>
            </a:r>
            <a:r>
              <a:rPr lang="ro-RO" sz="1200" kern="1200" dirty="0" smtClean="0">
                <a:solidFill>
                  <a:schemeClr val="tx1"/>
                </a:solidFill>
                <a:effectLst/>
                <a:latin typeface="+mn-lt"/>
                <a:ea typeface="+mn-ea"/>
                <a:cs typeface="+mn-cs"/>
              </a:rPr>
              <a:t> postate de persoane le poate transforma într-o </a:t>
            </a:r>
            <a:r>
              <a:rPr lang="ro-RO" sz="1200" b="1" kern="1200" dirty="0" smtClean="0">
                <a:solidFill>
                  <a:schemeClr val="tx1"/>
                </a:solidFill>
                <a:effectLst/>
                <a:latin typeface="+mn-lt"/>
                <a:ea typeface="+mn-ea"/>
                <a:cs typeface="+mn-cs"/>
              </a:rPr>
              <a:t>țintă pentru infractori</a:t>
            </a:r>
            <a:r>
              <a:rPr lang="ro-RO" sz="1200" kern="1200" dirty="0" smtClean="0">
                <a:solidFill>
                  <a:schemeClr val="tx1"/>
                </a:solidFill>
                <a:effectLst/>
                <a:latin typeface="+mn-lt"/>
                <a:ea typeface="+mn-ea"/>
                <a:cs typeface="+mn-cs"/>
              </a:rPr>
              <a:t>, de exemplu, a celor implicați în furtul de identitate și a celor care doresc să ademenească copii.</a:t>
            </a:r>
          </a:p>
          <a:p>
            <a:r>
              <a:rPr lang="ro-RO" sz="1200" kern="1200" dirty="0" smtClean="0">
                <a:solidFill>
                  <a:schemeClr val="tx1"/>
                </a:solidFill>
                <a:effectLst/>
                <a:latin typeface="+mn-lt"/>
                <a:ea typeface="+mn-ea"/>
                <a:cs typeface="+mn-cs"/>
              </a:rPr>
              <a:t>Site-urile de rețele sociale sunt un </a:t>
            </a:r>
            <a:r>
              <a:rPr lang="ro-RO" sz="1200" b="1" kern="1200" dirty="0" smtClean="0">
                <a:solidFill>
                  <a:schemeClr val="tx1"/>
                </a:solidFill>
                <a:effectLst/>
                <a:latin typeface="+mn-lt"/>
                <a:ea typeface="+mn-ea"/>
                <a:cs typeface="+mn-cs"/>
              </a:rPr>
              <a:t>vehicul foarte util pentru autoritățile de aplicare a legii pentru colectarea de informații cu privire la suspecți </a:t>
            </a:r>
            <a:r>
              <a:rPr lang="ro-RO" sz="1200" kern="1200" dirty="0" smtClean="0">
                <a:solidFill>
                  <a:schemeClr val="tx1"/>
                </a:solidFill>
                <a:effectLst/>
                <a:latin typeface="+mn-lt"/>
                <a:ea typeface="+mn-ea"/>
                <a:cs typeface="+mn-cs"/>
              </a:rPr>
              <a:t>și activitățile ilegale</a:t>
            </a:r>
          </a:p>
          <a:p>
            <a:endParaRPr lang="ro-RO" sz="1200" kern="1200" dirty="0" smtClean="0">
              <a:solidFill>
                <a:schemeClr val="tx1"/>
              </a:solidFill>
              <a:effectLst/>
              <a:latin typeface="+mn-lt"/>
              <a:ea typeface="+mn-ea"/>
              <a:cs typeface="+mn-cs"/>
            </a:endParaRPr>
          </a:p>
          <a:p>
            <a:r>
              <a:rPr lang="ro-RO" sz="1200" b="1" kern="1200" dirty="0" smtClean="0">
                <a:solidFill>
                  <a:schemeClr val="tx1"/>
                </a:solidFill>
                <a:effectLst/>
                <a:latin typeface="+mn-lt"/>
                <a:ea typeface="+mn-ea"/>
                <a:cs typeface="+mn-cs"/>
              </a:rPr>
              <a:t>Mesageria instantanee</a:t>
            </a:r>
            <a:r>
              <a:rPr lang="ro-RO" sz="1200" kern="1200" dirty="0" smtClean="0">
                <a:solidFill>
                  <a:schemeClr val="tx1"/>
                </a:solidFill>
                <a:effectLst/>
                <a:latin typeface="+mn-lt"/>
                <a:ea typeface="+mn-ea"/>
                <a:cs typeface="+mn-cs"/>
              </a:rPr>
              <a:t> este o formă de chat </a:t>
            </a:r>
            <a:r>
              <a:rPr lang="ro-RO" sz="1200" i="1" kern="1200" dirty="0" smtClean="0">
                <a:solidFill>
                  <a:schemeClr val="tx1"/>
                </a:solidFill>
                <a:effectLst/>
                <a:latin typeface="+mn-lt"/>
                <a:ea typeface="+mn-ea"/>
                <a:cs typeface="+mn-cs"/>
              </a:rPr>
              <a:t>(discuție)</a:t>
            </a:r>
            <a:r>
              <a:rPr lang="ro-RO" sz="1200" kern="1200" dirty="0" smtClean="0">
                <a:solidFill>
                  <a:schemeClr val="tx1"/>
                </a:solidFill>
                <a:effectLst/>
                <a:latin typeface="+mn-lt"/>
                <a:ea typeface="+mn-ea"/>
                <a:cs typeface="+mn-cs"/>
              </a:rPr>
              <a:t> direct, în timp real, între două sau mai multe persoane care utilizează clienți comuni.</a:t>
            </a:r>
          </a:p>
          <a:p>
            <a:r>
              <a:rPr lang="ro-RO" sz="1200" kern="1200" dirty="0" smtClean="0">
                <a:solidFill>
                  <a:schemeClr val="tx1"/>
                </a:solidFill>
                <a:effectLst/>
                <a:latin typeface="+mn-lt"/>
                <a:ea typeface="+mn-ea"/>
                <a:cs typeface="+mn-cs"/>
              </a:rPr>
              <a:t>Acest tip de chat implică contactul dintre persoane cunoscute spre deosebire de alte tipuri de chat, care permit comunicarea între persoane necunoscute. Se știe că infractorii utilizează mesageria instantanee ca metodă de comunicare.</a:t>
            </a:r>
            <a:endParaRPr lang="ro-R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62</a:t>
            </a:fld>
            <a:endParaRPr lang="en-US" altLang="en-US"/>
          </a:p>
        </p:txBody>
      </p:sp>
    </p:spTree>
    <p:extLst>
      <p:ext uri="{BB962C8B-B14F-4D97-AF65-F5344CB8AC3E}">
        <p14:creationId xmlns:p14="http://schemas.microsoft.com/office/powerpoint/2010/main" val="3555428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GB" dirty="0" err="1" smtClean="0"/>
              <a:t>Formatorul</a:t>
            </a:r>
            <a:r>
              <a:rPr lang="en-GB" dirty="0" smtClean="0"/>
              <a:t> </a:t>
            </a:r>
            <a:r>
              <a:rPr lang="en-GB" dirty="0" err="1" smtClean="0"/>
              <a:t>trebui</a:t>
            </a:r>
            <a:r>
              <a:rPr lang="en-GB" dirty="0" smtClean="0"/>
              <a:t> </a:t>
            </a:r>
            <a:r>
              <a:rPr lang="en-GB" dirty="0" err="1" smtClean="0"/>
              <a:t>să</a:t>
            </a:r>
            <a:r>
              <a:rPr lang="en-GB" dirty="0" smtClean="0"/>
              <a:t> </a:t>
            </a:r>
            <a:r>
              <a:rPr lang="en-GB" dirty="0" err="1" smtClean="0"/>
              <a:t>aloce</a:t>
            </a:r>
            <a:r>
              <a:rPr lang="en-GB" dirty="0" smtClean="0"/>
              <a:t> </a:t>
            </a:r>
            <a:r>
              <a:rPr lang="en-GB" dirty="0" err="1" smtClean="0"/>
              <a:t>puțin</a:t>
            </a:r>
            <a:r>
              <a:rPr lang="en-GB" dirty="0" smtClean="0"/>
              <a:t> </a:t>
            </a:r>
            <a:r>
              <a:rPr lang="en-GB" dirty="0" err="1" smtClean="0"/>
              <a:t>timp</a:t>
            </a:r>
            <a:r>
              <a:rPr lang="en-GB" dirty="0" smtClean="0"/>
              <a:t> </a:t>
            </a:r>
            <a:r>
              <a:rPr lang="en-GB" dirty="0" err="1" smtClean="0"/>
              <a:t>pentru</a:t>
            </a:r>
            <a:r>
              <a:rPr lang="en-GB" dirty="0" smtClean="0"/>
              <a:t> a </a:t>
            </a:r>
            <a:r>
              <a:rPr lang="en-GB" dirty="0" err="1" smtClean="0"/>
              <a:t>analiza</a:t>
            </a:r>
            <a:r>
              <a:rPr lang="en-GB" dirty="0" smtClean="0"/>
              <a:t> </a:t>
            </a:r>
            <a:r>
              <a:rPr lang="en-GB" dirty="0" err="1" smtClean="0"/>
              <a:t>impactul</a:t>
            </a:r>
            <a:r>
              <a:rPr lang="en-GB" dirty="0" smtClean="0"/>
              <a:t> </a:t>
            </a:r>
            <a:r>
              <a:rPr lang="en-GB" dirty="0" err="1" smtClean="0"/>
              <a:t>acestui</a:t>
            </a:r>
            <a:r>
              <a:rPr lang="en-GB" dirty="0" smtClean="0"/>
              <a:t> </a:t>
            </a:r>
            <a:r>
              <a:rPr lang="en-GB" dirty="0" err="1" smtClean="0"/>
              <a:t>grafic</a:t>
            </a:r>
            <a:r>
              <a:rPr lang="en-GB" dirty="0" smtClean="0"/>
              <a:t> - </a:t>
            </a:r>
            <a:r>
              <a:rPr lang="en-GB" dirty="0" err="1" smtClean="0"/>
              <a:t>și</a:t>
            </a:r>
            <a:r>
              <a:rPr lang="en-GB" dirty="0" smtClean="0"/>
              <a:t> de </a:t>
            </a:r>
            <a:r>
              <a:rPr lang="en-GB" dirty="0" err="1" smtClean="0"/>
              <a:t>ce</a:t>
            </a:r>
            <a:r>
              <a:rPr lang="en-GB" dirty="0" smtClean="0"/>
              <a:t> </a:t>
            </a:r>
            <a:r>
              <a:rPr lang="en-GB" dirty="0" err="1" smtClean="0"/>
              <a:t>rețelele</a:t>
            </a:r>
            <a:r>
              <a:rPr lang="en-GB" dirty="0" smtClean="0"/>
              <a:t> </a:t>
            </a:r>
            <a:r>
              <a:rPr lang="en-GB" dirty="0" err="1" smtClean="0"/>
              <a:t>sociale</a:t>
            </a:r>
            <a:r>
              <a:rPr lang="en-GB" dirty="0" smtClean="0"/>
              <a:t> </a:t>
            </a:r>
            <a:r>
              <a:rPr lang="en-GB" dirty="0" err="1" smtClean="0"/>
              <a:t>sunt</a:t>
            </a:r>
            <a:r>
              <a:rPr lang="en-GB" dirty="0" smtClean="0"/>
              <a:t> un </a:t>
            </a:r>
            <a:r>
              <a:rPr lang="en-GB" dirty="0" err="1" smtClean="0"/>
              <a:t>domeniu</a:t>
            </a:r>
            <a:r>
              <a:rPr lang="en-GB" dirty="0" smtClean="0"/>
              <a:t> </a:t>
            </a:r>
            <a:r>
              <a:rPr lang="en-GB" dirty="0" err="1" smtClean="0"/>
              <a:t>atât</a:t>
            </a:r>
            <a:r>
              <a:rPr lang="en-GB" dirty="0" smtClean="0"/>
              <a:t> de important </a:t>
            </a:r>
            <a:r>
              <a:rPr lang="en-GB" dirty="0" err="1" smtClean="0"/>
              <a:t>pentru</a:t>
            </a:r>
            <a:r>
              <a:rPr lang="en-GB" dirty="0" smtClean="0"/>
              <a:t> </a:t>
            </a:r>
            <a:r>
              <a:rPr lang="en-GB" dirty="0" err="1" smtClean="0"/>
              <a:t>criminalitate</a:t>
            </a:r>
            <a:r>
              <a:rPr lang="en-GB" dirty="0" smtClean="0"/>
              <a:t> </a:t>
            </a:r>
            <a:r>
              <a:rPr lang="en-GB" dirty="0" err="1" smtClean="0"/>
              <a:t>și</a:t>
            </a:r>
            <a:r>
              <a:rPr lang="en-GB" dirty="0" smtClean="0"/>
              <a:t> </a:t>
            </a:r>
            <a:r>
              <a:rPr lang="en-GB" dirty="0" err="1" smtClean="0"/>
              <a:t>urmăririle</a:t>
            </a:r>
            <a:r>
              <a:rPr lang="en-GB" dirty="0" smtClean="0"/>
              <a:t> </a:t>
            </a:r>
            <a:r>
              <a:rPr lang="en-GB" dirty="0" err="1" smtClean="0"/>
              <a:t>penale</a:t>
            </a:r>
            <a:endParaRPr lang="en-GB" dirty="0" smtClean="0"/>
          </a:p>
          <a:p>
            <a:pPr>
              <a:lnSpc>
                <a:spcPct val="120000"/>
              </a:lnSpc>
            </a:pPr>
            <a:endParaRPr lang="en-GB" dirty="0" smtClean="0"/>
          </a:p>
          <a:p>
            <a:pPr>
              <a:lnSpc>
                <a:spcPct val="120000"/>
              </a:lnSpc>
            </a:pPr>
            <a:r>
              <a:rPr lang="en-GB" dirty="0" err="1" smtClean="0"/>
              <a:t>Ilustrația</a:t>
            </a:r>
            <a:r>
              <a:rPr lang="en-GB" dirty="0" smtClean="0"/>
              <a:t> </a:t>
            </a:r>
            <a:r>
              <a:rPr lang="en-GB" dirty="0" err="1" smtClean="0"/>
              <a:t>pune</a:t>
            </a:r>
            <a:r>
              <a:rPr lang="en-GB" dirty="0" smtClean="0"/>
              <a:t> </a:t>
            </a:r>
            <a:r>
              <a:rPr lang="en-GB" dirty="0" err="1" smtClean="0"/>
              <a:t>accentul</a:t>
            </a:r>
            <a:r>
              <a:rPr lang="en-GB" dirty="0" smtClean="0"/>
              <a:t> </a:t>
            </a:r>
            <a:r>
              <a:rPr lang="en-GB" dirty="0" err="1" smtClean="0"/>
              <a:t>pe</a:t>
            </a:r>
            <a:r>
              <a:rPr lang="en-GB" dirty="0" smtClean="0"/>
              <a:t> </a:t>
            </a:r>
            <a:r>
              <a:rPr lang="en-GB" dirty="0" err="1" smtClean="0"/>
              <a:t>utilizare</a:t>
            </a:r>
            <a:r>
              <a:rPr lang="en-GB" dirty="0" smtClean="0"/>
              <a:t> </a:t>
            </a:r>
            <a:r>
              <a:rPr lang="en-GB" dirty="0" err="1" smtClean="0"/>
              <a:t>și</a:t>
            </a:r>
            <a:r>
              <a:rPr lang="en-GB" dirty="0" smtClean="0"/>
              <a:t> </a:t>
            </a:r>
            <a:r>
              <a:rPr lang="en-GB" dirty="0" err="1" smtClean="0"/>
              <a:t>creștere</a:t>
            </a:r>
            <a:r>
              <a:rPr lang="en-GB" dirty="0" smtClean="0"/>
              <a:t> </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63</a:t>
            </a:fld>
            <a:endParaRPr lang="en-US" altLang="en-US"/>
          </a:p>
        </p:txBody>
      </p:sp>
    </p:spTree>
    <p:extLst>
      <p:ext uri="{BB962C8B-B14F-4D97-AF65-F5344CB8AC3E}">
        <p14:creationId xmlns:p14="http://schemas.microsoft.com/office/powerpoint/2010/main" val="14046525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o-RO" sz="1200" kern="1200" dirty="0" smtClean="0">
                <a:solidFill>
                  <a:schemeClr val="tx1"/>
                </a:solidFill>
                <a:latin typeface="+mn-lt"/>
                <a:ea typeface="MS PGothic" pitchFamily="34" charset="-128"/>
                <a:cs typeface="ＭＳ Ｐゴシック" charset="0"/>
              </a:rPr>
              <a:t>Lucruri obișnuite pe care oamenii le postează online </a:t>
            </a:r>
            <a:r>
              <a:rPr lang="en-GB" sz="1200" kern="1200" dirty="0" smtClean="0">
                <a:solidFill>
                  <a:schemeClr val="tx1"/>
                </a:solidFill>
                <a:latin typeface="+mn-lt"/>
                <a:ea typeface="MS PGothic" pitchFamily="34" charset="-128"/>
                <a:cs typeface="ＭＳ Ｐゴシック" charset="0"/>
              </a:rPr>
              <a:t>– </a:t>
            </a:r>
            <a:r>
              <a:rPr lang="ro-RO" sz="1200" kern="1200" dirty="0" smtClean="0">
                <a:solidFill>
                  <a:schemeClr val="tx1"/>
                </a:solidFill>
                <a:latin typeface="+mn-lt"/>
                <a:ea typeface="MS PGothic" pitchFamily="34" charset="-128"/>
                <a:cs typeface="ＭＳ Ｐゴシック" charset="0"/>
              </a:rPr>
              <a:t>care oferă oportunitatea pentru</a:t>
            </a:r>
            <a:r>
              <a:rPr lang="ro-RO" sz="1200" kern="1200" baseline="0" dirty="0" smtClean="0">
                <a:solidFill>
                  <a:schemeClr val="tx1"/>
                </a:solidFill>
                <a:latin typeface="+mn-lt"/>
                <a:ea typeface="MS PGothic" pitchFamily="34" charset="-128"/>
                <a:cs typeface="ＭＳ Ｐゴシック" charset="0"/>
              </a:rPr>
              <a:t> autoritățile de aplicare a legii </a:t>
            </a:r>
            <a:r>
              <a:rPr lang="en-GB" sz="1200" kern="1200" dirty="0" smtClean="0">
                <a:solidFill>
                  <a:schemeClr val="tx1"/>
                </a:solidFill>
                <a:latin typeface="+mn-lt"/>
                <a:ea typeface="MS PGothic" pitchFamily="34" charset="-128"/>
                <a:cs typeface="ＭＳ Ｐゴシック" charset="0"/>
              </a:rPr>
              <a:t>– </a:t>
            </a:r>
            <a:r>
              <a:rPr lang="ro-RO" sz="1200" kern="1200" dirty="0" smtClean="0">
                <a:solidFill>
                  <a:schemeClr val="tx1"/>
                </a:solidFill>
                <a:latin typeface="+mn-lt"/>
                <a:ea typeface="MS PGothic" pitchFamily="34" charset="-128"/>
                <a:cs typeface="ＭＳ Ｐゴシック" charset="0"/>
              </a:rPr>
              <a:t>dacă au autoritatea de a face acest lucru și le pot colecta în mod corespunzător </a:t>
            </a:r>
            <a:r>
              <a:rPr lang="en-GB" sz="1200" kern="1200" dirty="0" smtClean="0">
                <a:solidFill>
                  <a:schemeClr val="tx1"/>
                </a:solidFill>
                <a:latin typeface="+mn-lt"/>
                <a:ea typeface="MS PGothic" pitchFamily="34" charset="-128"/>
                <a:cs typeface="ＭＳ Ｐゴシック" charset="0"/>
              </a:rPr>
              <a:t>– </a:t>
            </a:r>
            <a:r>
              <a:rPr lang="ro-RO" sz="1200" kern="1200" dirty="0" smtClean="0">
                <a:solidFill>
                  <a:schemeClr val="tx1"/>
                </a:solidFill>
                <a:latin typeface="+mn-lt"/>
                <a:ea typeface="MS PGothic" pitchFamily="34" charset="-128"/>
                <a:cs typeface="ＭＳ Ｐゴシック" charset="0"/>
              </a:rPr>
              <a:t>și sunt </a:t>
            </a:r>
            <a:r>
              <a:rPr lang="en-GB" sz="1200" kern="1200" dirty="0" smtClean="0">
                <a:solidFill>
                  <a:schemeClr val="tx1"/>
                </a:solidFill>
                <a:latin typeface="+mn-lt"/>
                <a:ea typeface="MS PGothic" pitchFamily="34" charset="-128"/>
                <a:cs typeface="ＭＳ Ｐゴシック" charset="0"/>
              </a:rPr>
              <a:t>relevant</a:t>
            </a:r>
            <a:r>
              <a:rPr lang="ro-RO" sz="1200" kern="1200" dirty="0" smtClean="0">
                <a:solidFill>
                  <a:schemeClr val="tx1"/>
                </a:solidFill>
                <a:latin typeface="+mn-lt"/>
                <a:ea typeface="MS PGothic" pitchFamily="34" charset="-128"/>
                <a:cs typeface="ＭＳ Ｐゴシック" charset="0"/>
              </a:rPr>
              <a:t>e</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64</a:t>
            </a:fld>
            <a:endParaRPr lang="en-US" altLang="en-US"/>
          </a:p>
        </p:txBody>
      </p:sp>
    </p:spTree>
    <p:extLst>
      <p:ext uri="{BB962C8B-B14F-4D97-AF65-F5344CB8AC3E}">
        <p14:creationId xmlns:p14="http://schemas.microsoft.com/office/powerpoint/2010/main" val="2590041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Indiferent</a:t>
            </a:r>
            <a:r>
              <a:rPr lang="en-GB" dirty="0" smtClean="0"/>
              <a:t> de </a:t>
            </a:r>
            <a:r>
              <a:rPr lang="en-GB" dirty="0" err="1" smtClean="0"/>
              <a:t>dispozitivul</a:t>
            </a:r>
            <a:r>
              <a:rPr lang="en-GB" dirty="0" smtClean="0"/>
              <a:t> cu care ne </a:t>
            </a:r>
            <a:r>
              <a:rPr lang="en-GB" dirty="0" err="1" smtClean="0"/>
              <a:t>confruntăm</a:t>
            </a:r>
            <a:r>
              <a:rPr lang="en-GB" dirty="0" smtClean="0"/>
              <a:t> - </a:t>
            </a:r>
            <a:r>
              <a:rPr lang="en-GB" dirty="0" err="1" smtClean="0"/>
              <a:t>toate</a:t>
            </a:r>
            <a:r>
              <a:rPr lang="en-GB" dirty="0" smtClean="0"/>
              <a:t> au </a:t>
            </a:r>
            <a:r>
              <a:rPr lang="en-GB" dirty="0" err="1" smtClean="0"/>
              <a:t>similarități</a:t>
            </a:r>
            <a:r>
              <a:rPr lang="en-GB" dirty="0" smtClean="0"/>
              <a:t>.</a:t>
            </a:r>
          </a:p>
          <a:p>
            <a:r>
              <a:rPr lang="en-GB" dirty="0" err="1" smtClean="0"/>
              <a:t>Există</a:t>
            </a:r>
            <a:r>
              <a:rPr lang="en-GB" dirty="0" smtClean="0"/>
              <a:t> o mare </a:t>
            </a:r>
            <a:r>
              <a:rPr lang="en-GB" dirty="0" err="1" smtClean="0"/>
              <a:t>probabilitate</a:t>
            </a:r>
            <a:r>
              <a:rPr lang="en-GB" dirty="0" smtClean="0"/>
              <a:t> </a:t>
            </a:r>
            <a:r>
              <a:rPr lang="en-GB" dirty="0" err="1" smtClean="0"/>
              <a:t>să</a:t>
            </a:r>
            <a:r>
              <a:rPr lang="en-GB" dirty="0" smtClean="0"/>
              <a:t> </a:t>
            </a:r>
            <a:r>
              <a:rPr lang="en-GB" dirty="0" err="1" smtClean="0"/>
              <a:t>existe</a:t>
            </a:r>
            <a:r>
              <a:rPr lang="en-GB" dirty="0" smtClean="0"/>
              <a:t> un </a:t>
            </a:r>
            <a:r>
              <a:rPr lang="en-GB" dirty="0" err="1" smtClean="0"/>
              <a:t>ecran</a:t>
            </a:r>
            <a:r>
              <a:rPr lang="en-GB" dirty="0" smtClean="0"/>
              <a:t> </a:t>
            </a:r>
            <a:r>
              <a:rPr lang="en-GB" dirty="0" err="1" smtClean="0"/>
              <a:t>pentru</a:t>
            </a:r>
            <a:r>
              <a:rPr lang="en-GB" dirty="0" smtClean="0"/>
              <a:t> a </a:t>
            </a:r>
            <a:r>
              <a:rPr lang="en-GB" dirty="0" err="1" smtClean="0"/>
              <a:t>putea</a:t>
            </a:r>
            <a:r>
              <a:rPr lang="en-GB" dirty="0" smtClean="0"/>
              <a:t> </a:t>
            </a:r>
            <a:r>
              <a:rPr lang="en-GB" dirty="0" err="1" smtClean="0"/>
              <a:t>vedea</a:t>
            </a:r>
            <a:r>
              <a:rPr lang="en-GB" dirty="0" smtClean="0"/>
              <a:t> </a:t>
            </a:r>
            <a:r>
              <a:rPr lang="en-GB" dirty="0" err="1" smtClean="0"/>
              <a:t>ce</a:t>
            </a:r>
            <a:r>
              <a:rPr lang="en-GB" dirty="0" smtClean="0"/>
              <a:t> face </a:t>
            </a:r>
            <a:r>
              <a:rPr lang="en-GB" dirty="0" err="1" smtClean="0"/>
              <a:t>dispozitivul</a:t>
            </a:r>
            <a:r>
              <a:rPr lang="en-GB" dirty="0" smtClean="0"/>
              <a:t> </a:t>
            </a:r>
            <a:r>
              <a:rPr lang="en-GB" dirty="0" err="1" smtClean="0"/>
              <a:t>și</a:t>
            </a:r>
            <a:r>
              <a:rPr lang="en-GB" dirty="0" smtClean="0"/>
              <a:t> a </a:t>
            </a:r>
            <a:r>
              <a:rPr lang="en-GB" dirty="0" err="1" smtClean="0"/>
              <a:t>obține</a:t>
            </a:r>
            <a:r>
              <a:rPr lang="en-GB" dirty="0" smtClean="0"/>
              <a:t> </a:t>
            </a:r>
            <a:r>
              <a:rPr lang="en-GB" dirty="0" err="1" smtClean="0"/>
              <a:t>ceva</a:t>
            </a:r>
            <a:endParaRPr lang="en-GB" dirty="0" smtClean="0"/>
          </a:p>
          <a:p>
            <a:r>
              <a:rPr lang="en-GB" dirty="0" err="1" smtClean="0"/>
              <a:t>Va</a:t>
            </a:r>
            <a:r>
              <a:rPr lang="en-GB" dirty="0" smtClean="0"/>
              <a:t> </a:t>
            </a:r>
            <a:r>
              <a:rPr lang="en-GB" dirty="0" err="1" smtClean="0"/>
              <a:t>exista</a:t>
            </a:r>
            <a:r>
              <a:rPr lang="en-GB" dirty="0" smtClean="0"/>
              <a:t> o </a:t>
            </a:r>
            <a:r>
              <a:rPr lang="en-GB" dirty="0" err="1" smtClean="0"/>
              <a:t>modalitate</a:t>
            </a:r>
            <a:r>
              <a:rPr lang="en-GB" dirty="0" smtClean="0"/>
              <a:t> de a introduce date în </a:t>
            </a:r>
            <a:r>
              <a:rPr lang="en-GB" dirty="0" err="1" smtClean="0"/>
              <a:t>dispozitiv</a:t>
            </a:r>
            <a:r>
              <a:rPr lang="en-GB" dirty="0" smtClean="0"/>
              <a:t> - cum </a:t>
            </a:r>
            <a:r>
              <a:rPr lang="en-GB" dirty="0" err="1" smtClean="0"/>
              <a:t>ar</a:t>
            </a:r>
            <a:r>
              <a:rPr lang="en-GB" dirty="0" smtClean="0"/>
              <a:t> fi o </a:t>
            </a:r>
            <a:r>
              <a:rPr lang="en-GB" dirty="0" err="1" smtClean="0"/>
              <a:t>tastatură</a:t>
            </a:r>
            <a:r>
              <a:rPr lang="en-GB" dirty="0" smtClean="0"/>
              <a:t> </a:t>
            </a:r>
            <a:r>
              <a:rPr lang="en-GB" dirty="0" err="1" smtClean="0"/>
              <a:t>sau</a:t>
            </a:r>
            <a:r>
              <a:rPr lang="en-GB" dirty="0" smtClean="0"/>
              <a:t> un mouse - </a:t>
            </a:r>
            <a:r>
              <a:rPr lang="en-GB" dirty="0" err="1" smtClean="0"/>
              <a:t>sau</a:t>
            </a:r>
            <a:r>
              <a:rPr lang="en-GB" dirty="0" smtClean="0"/>
              <a:t> un </a:t>
            </a:r>
            <a:r>
              <a:rPr lang="en-GB" dirty="0" err="1" smtClean="0"/>
              <a:t>ecran</a:t>
            </a:r>
            <a:r>
              <a:rPr lang="en-GB" dirty="0" smtClean="0"/>
              <a:t> </a:t>
            </a:r>
            <a:r>
              <a:rPr lang="en-GB" dirty="0" err="1" smtClean="0"/>
              <a:t>tactil</a:t>
            </a:r>
            <a:r>
              <a:rPr lang="en-GB" dirty="0" smtClean="0"/>
              <a:t> </a:t>
            </a:r>
            <a:r>
              <a:rPr lang="en-GB" dirty="0" err="1" smtClean="0"/>
              <a:t>pentru</a:t>
            </a:r>
            <a:r>
              <a:rPr lang="en-GB" dirty="0" smtClean="0"/>
              <a:t> </a:t>
            </a:r>
            <a:r>
              <a:rPr lang="en-GB" dirty="0" err="1" smtClean="0"/>
              <a:t>interacțiune</a:t>
            </a:r>
            <a:endParaRPr lang="en-GB" dirty="0" smtClean="0"/>
          </a:p>
          <a:p>
            <a:r>
              <a:rPr lang="en-GB" dirty="0" err="1" smtClean="0"/>
              <a:t>Dispozitivul</a:t>
            </a:r>
            <a:r>
              <a:rPr lang="en-GB" dirty="0" smtClean="0"/>
              <a:t> </a:t>
            </a:r>
            <a:r>
              <a:rPr lang="en-GB" dirty="0" err="1" smtClean="0"/>
              <a:t>va</a:t>
            </a:r>
            <a:r>
              <a:rPr lang="en-GB" dirty="0" smtClean="0"/>
              <a:t> </a:t>
            </a:r>
            <a:r>
              <a:rPr lang="en-GB" dirty="0" err="1" smtClean="0"/>
              <a:t>avea</a:t>
            </a:r>
            <a:r>
              <a:rPr lang="en-GB" dirty="0" smtClean="0"/>
              <a:t> o </a:t>
            </a:r>
            <a:r>
              <a:rPr lang="en-GB" dirty="0" err="1" smtClean="0"/>
              <a:t>stocare</a:t>
            </a:r>
            <a:r>
              <a:rPr lang="en-GB" dirty="0" smtClean="0"/>
              <a:t> </a:t>
            </a:r>
            <a:r>
              <a:rPr lang="en-GB" dirty="0" err="1" smtClean="0"/>
              <a:t>temporară</a:t>
            </a:r>
            <a:r>
              <a:rPr lang="en-GB" dirty="0" smtClean="0"/>
              <a:t> (</a:t>
            </a:r>
            <a:r>
              <a:rPr lang="en-GB" dirty="0" err="1" smtClean="0"/>
              <a:t>memorie</a:t>
            </a:r>
            <a:r>
              <a:rPr lang="en-GB" dirty="0" smtClean="0"/>
              <a:t>) care </a:t>
            </a:r>
            <a:r>
              <a:rPr lang="en-GB" dirty="0" err="1" smtClean="0"/>
              <a:t>îi</a:t>
            </a:r>
            <a:r>
              <a:rPr lang="en-GB" dirty="0" smtClean="0"/>
              <a:t> </a:t>
            </a:r>
            <a:r>
              <a:rPr lang="en-GB" dirty="0" err="1" smtClean="0"/>
              <a:t>permite</a:t>
            </a:r>
            <a:r>
              <a:rPr lang="en-GB" dirty="0" smtClean="0"/>
              <a:t> </a:t>
            </a:r>
            <a:r>
              <a:rPr lang="en-GB" dirty="0" err="1" smtClean="0"/>
              <a:t>să</a:t>
            </a:r>
            <a:r>
              <a:rPr lang="en-GB" dirty="0" smtClean="0"/>
              <a:t> </a:t>
            </a:r>
            <a:r>
              <a:rPr lang="en-GB" dirty="0" err="1" smtClean="0"/>
              <a:t>salveze</a:t>
            </a:r>
            <a:r>
              <a:rPr lang="en-GB" dirty="0" smtClean="0"/>
              <a:t> date</a:t>
            </a:r>
          </a:p>
          <a:p>
            <a:r>
              <a:rPr lang="en-GB" dirty="0" err="1" smtClean="0"/>
              <a:t>Acesta</a:t>
            </a:r>
            <a:r>
              <a:rPr lang="en-GB" dirty="0" smtClean="0"/>
              <a:t> </a:t>
            </a:r>
            <a:r>
              <a:rPr lang="en-GB" dirty="0" err="1" smtClean="0"/>
              <a:t>va</a:t>
            </a:r>
            <a:r>
              <a:rPr lang="en-GB" dirty="0" smtClean="0"/>
              <a:t> </a:t>
            </a:r>
            <a:r>
              <a:rPr lang="en-GB" dirty="0" err="1" smtClean="0"/>
              <a:t>avea</a:t>
            </a:r>
            <a:r>
              <a:rPr lang="en-GB" dirty="0" smtClean="0"/>
              <a:t> un </a:t>
            </a:r>
            <a:r>
              <a:rPr lang="en-GB" dirty="0" err="1" smtClean="0"/>
              <a:t>procesor</a:t>
            </a:r>
            <a:r>
              <a:rPr lang="en-GB" dirty="0" smtClean="0"/>
              <a:t> care </a:t>
            </a:r>
            <a:r>
              <a:rPr lang="en-GB" dirty="0" err="1" smtClean="0"/>
              <a:t>îi</a:t>
            </a:r>
            <a:r>
              <a:rPr lang="en-GB" dirty="0" smtClean="0"/>
              <a:t> </a:t>
            </a:r>
            <a:r>
              <a:rPr lang="en-GB" dirty="0" err="1" smtClean="0"/>
              <a:t>va</a:t>
            </a:r>
            <a:r>
              <a:rPr lang="en-GB" dirty="0" smtClean="0"/>
              <a:t> </a:t>
            </a:r>
            <a:r>
              <a:rPr lang="en-GB" dirty="0" err="1" smtClean="0"/>
              <a:t>permite</a:t>
            </a:r>
            <a:r>
              <a:rPr lang="en-GB" dirty="0" smtClean="0"/>
              <a:t> </a:t>
            </a:r>
            <a:r>
              <a:rPr lang="en-GB" dirty="0" err="1" smtClean="0"/>
              <a:t>să</a:t>
            </a:r>
            <a:r>
              <a:rPr lang="en-GB" dirty="0" smtClean="0"/>
              <a:t> </a:t>
            </a:r>
            <a:r>
              <a:rPr lang="en-GB" dirty="0" err="1" smtClean="0"/>
              <a:t>calculeze</a:t>
            </a:r>
            <a:endParaRPr lang="en-GB" dirty="0" smtClean="0"/>
          </a:p>
          <a:p>
            <a:r>
              <a:rPr lang="en-GB" dirty="0" err="1" smtClean="0"/>
              <a:t>Acesta</a:t>
            </a:r>
            <a:r>
              <a:rPr lang="en-GB" dirty="0" smtClean="0"/>
              <a:t> </a:t>
            </a:r>
            <a:r>
              <a:rPr lang="en-GB" dirty="0" err="1" smtClean="0"/>
              <a:t>va</a:t>
            </a:r>
            <a:r>
              <a:rPr lang="en-GB" dirty="0" smtClean="0"/>
              <a:t> </a:t>
            </a:r>
            <a:r>
              <a:rPr lang="en-GB" dirty="0" err="1" smtClean="0"/>
              <a:t>avea</a:t>
            </a:r>
            <a:r>
              <a:rPr lang="en-GB" dirty="0" smtClean="0"/>
              <a:t> </a:t>
            </a:r>
            <a:r>
              <a:rPr lang="en-GB" dirty="0" err="1" smtClean="0"/>
              <a:t>ceva</a:t>
            </a:r>
            <a:r>
              <a:rPr lang="en-GB" dirty="0" smtClean="0"/>
              <a:t> </a:t>
            </a:r>
            <a:r>
              <a:rPr lang="en-GB" dirty="0" err="1" smtClean="0"/>
              <a:t>spațiu</a:t>
            </a:r>
            <a:r>
              <a:rPr lang="en-GB" dirty="0" smtClean="0"/>
              <a:t> de </a:t>
            </a:r>
            <a:r>
              <a:rPr lang="en-GB" dirty="0" err="1" smtClean="0"/>
              <a:t>stocare</a:t>
            </a:r>
            <a:r>
              <a:rPr lang="en-GB" dirty="0" smtClean="0"/>
              <a:t> permanent </a:t>
            </a:r>
            <a:r>
              <a:rPr lang="en-GB" dirty="0" err="1" smtClean="0"/>
              <a:t>suplimentar</a:t>
            </a:r>
            <a:endParaRPr lang="en-GB" dirty="0" smtClean="0"/>
          </a:p>
          <a:p>
            <a:r>
              <a:rPr lang="en-GB" dirty="0" err="1" smtClean="0"/>
              <a:t>Acesta</a:t>
            </a:r>
            <a:r>
              <a:rPr lang="en-GB" dirty="0" smtClean="0"/>
              <a:t> </a:t>
            </a:r>
            <a:r>
              <a:rPr lang="en-GB" dirty="0" err="1" smtClean="0"/>
              <a:t>va</a:t>
            </a:r>
            <a:r>
              <a:rPr lang="en-GB" dirty="0" smtClean="0"/>
              <a:t> </a:t>
            </a:r>
            <a:r>
              <a:rPr lang="en-GB" dirty="0" err="1" smtClean="0"/>
              <a:t>avea</a:t>
            </a:r>
            <a:r>
              <a:rPr lang="en-GB" dirty="0" smtClean="0"/>
              <a:t> </a:t>
            </a:r>
            <a:r>
              <a:rPr lang="en-GB" dirty="0" err="1" smtClean="0"/>
              <a:t>capacitatea</a:t>
            </a:r>
            <a:r>
              <a:rPr lang="en-GB" dirty="0" smtClean="0"/>
              <a:t> de a </a:t>
            </a:r>
            <a:r>
              <a:rPr lang="en-GB" dirty="0" err="1" smtClean="0"/>
              <a:t>i</a:t>
            </a:r>
            <a:r>
              <a:rPr lang="en-GB" dirty="0" smtClean="0"/>
              <a:t> se </a:t>
            </a:r>
            <a:r>
              <a:rPr lang="en-GB" dirty="0" err="1" smtClean="0"/>
              <a:t>conect</a:t>
            </a:r>
            <a:r>
              <a:rPr lang="ro-RO" dirty="0" smtClean="0"/>
              <a:t>a</a:t>
            </a:r>
            <a:r>
              <a:rPr lang="en-GB" dirty="0" smtClean="0"/>
              <a:t> </a:t>
            </a:r>
            <a:r>
              <a:rPr lang="en-GB" dirty="0" err="1" smtClean="0"/>
              <a:t>alte</a:t>
            </a:r>
            <a:r>
              <a:rPr lang="en-GB" dirty="0" smtClean="0"/>
              <a:t> </a:t>
            </a:r>
            <a:r>
              <a:rPr lang="en-GB" dirty="0" err="1" smtClean="0"/>
              <a:t>dispozitive</a:t>
            </a:r>
            <a:r>
              <a:rPr lang="en-GB" dirty="0" smtClean="0"/>
              <a:t> pen</a:t>
            </a:r>
            <a:r>
              <a:rPr lang="ro-RO" dirty="0" smtClean="0"/>
              <a:t>t</a:t>
            </a:r>
            <a:r>
              <a:rPr lang="en-GB" dirty="0" err="1" smtClean="0"/>
              <a:t>ru</a:t>
            </a:r>
            <a:r>
              <a:rPr lang="en-GB" dirty="0" smtClean="0"/>
              <a:t> a </a:t>
            </a:r>
            <a:r>
              <a:rPr lang="en-GB" dirty="0" err="1" smtClean="0"/>
              <a:t>interacționa</a:t>
            </a:r>
            <a:endParaRPr lang="en-GB" dirty="0" smtClean="0"/>
          </a:p>
          <a:p>
            <a:r>
              <a:rPr lang="en-GB" dirty="0" err="1" smtClean="0"/>
              <a:t>Probabil</a:t>
            </a:r>
            <a:r>
              <a:rPr lang="en-GB" dirty="0" smtClean="0"/>
              <a:t> </a:t>
            </a:r>
            <a:r>
              <a:rPr lang="en-GB" dirty="0" err="1" smtClean="0"/>
              <a:t>va</a:t>
            </a:r>
            <a:r>
              <a:rPr lang="en-GB" dirty="0" smtClean="0"/>
              <a:t> </a:t>
            </a:r>
            <a:r>
              <a:rPr lang="en-GB" dirty="0" err="1" smtClean="0"/>
              <a:t>trebui</a:t>
            </a:r>
            <a:r>
              <a:rPr lang="en-GB" dirty="0" smtClean="0"/>
              <a:t> </a:t>
            </a:r>
            <a:r>
              <a:rPr lang="en-GB" dirty="0" err="1" smtClean="0"/>
              <a:t>ca</a:t>
            </a:r>
            <a:r>
              <a:rPr lang="en-GB" dirty="0" smtClean="0"/>
              <a:t> </a:t>
            </a:r>
            <a:r>
              <a:rPr lang="en-GB" dirty="0" err="1" smtClean="0"/>
              <a:t>acesta</a:t>
            </a:r>
            <a:r>
              <a:rPr lang="en-GB" dirty="0" smtClean="0"/>
              <a:t> </a:t>
            </a:r>
            <a:r>
              <a:rPr lang="en-GB" dirty="0" err="1" smtClean="0"/>
              <a:t>să</a:t>
            </a:r>
            <a:r>
              <a:rPr lang="en-GB" dirty="0" smtClean="0"/>
              <a:t> se </a:t>
            </a:r>
            <a:r>
              <a:rPr lang="en-GB" dirty="0" err="1" smtClean="0"/>
              <a:t>conecteze</a:t>
            </a:r>
            <a:r>
              <a:rPr lang="en-GB" dirty="0" smtClean="0"/>
              <a:t> la o </a:t>
            </a:r>
            <a:r>
              <a:rPr lang="en-GB" dirty="0" err="1" smtClean="0"/>
              <a:t>rețea</a:t>
            </a:r>
            <a:endParaRPr lang="en-GB" dirty="0" smtClean="0"/>
          </a:p>
          <a:p>
            <a:r>
              <a:rPr lang="en-GB" dirty="0" err="1" smtClean="0"/>
              <a:t>Acesta</a:t>
            </a:r>
            <a:r>
              <a:rPr lang="en-GB" dirty="0" smtClean="0"/>
              <a:t> </a:t>
            </a:r>
            <a:r>
              <a:rPr lang="en-GB" dirty="0" err="1" smtClean="0"/>
              <a:t>necesită</a:t>
            </a:r>
            <a:r>
              <a:rPr lang="en-GB" dirty="0" smtClean="0"/>
              <a:t> </a:t>
            </a:r>
            <a:r>
              <a:rPr lang="en-GB" dirty="0" err="1" smtClean="0"/>
              <a:t>energie</a:t>
            </a:r>
            <a:r>
              <a:rPr lang="en-GB" dirty="0" smtClean="0"/>
              <a:t> </a:t>
            </a:r>
            <a:r>
              <a:rPr lang="en-GB" dirty="0" err="1" smtClean="0"/>
              <a:t>pentru</a:t>
            </a:r>
            <a:r>
              <a:rPr lang="en-GB" dirty="0" smtClean="0"/>
              <a:t> a </a:t>
            </a:r>
            <a:r>
              <a:rPr lang="en-GB" dirty="0" err="1" smtClean="0"/>
              <a:t>funcționa</a:t>
            </a:r>
            <a:endParaRPr lang="en-GB" dirty="0" smtClean="0"/>
          </a:p>
          <a:p>
            <a:endParaRPr lang="en-GB" dirty="0" smtClean="0"/>
          </a:p>
          <a:p>
            <a:r>
              <a:rPr lang="en-GB" dirty="0" err="1" smtClean="0"/>
              <a:t>Pentru</a:t>
            </a:r>
            <a:r>
              <a:rPr lang="en-GB" dirty="0" smtClean="0"/>
              <a:t> a </a:t>
            </a:r>
            <a:r>
              <a:rPr lang="en-GB" dirty="0" err="1" smtClean="0"/>
              <a:t>încerca</a:t>
            </a:r>
            <a:r>
              <a:rPr lang="en-GB" dirty="0" smtClean="0"/>
              <a:t> </a:t>
            </a:r>
            <a:r>
              <a:rPr lang="en-GB" dirty="0" err="1" smtClean="0"/>
              <a:t>să</a:t>
            </a:r>
            <a:r>
              <a:rPr lang="en-GB" dirty="0" smtClean="0"/>
              <a:t> </a:t>
            </a:r>
            <a:r>
              <a:rPr lang="en-GB" dirty="0" err="1" smtClean="0"/>
              <a:t>explicăm</a:t>
            </a:r>
            <a:r>
              <a:rPr lang="en-GB" dirty="0" smtClean="0"/>
              <a:t> </a:t>
            </a:r>
            <a:r>
              <a:rPr lang="en-GB" dirty="0" err="1" smtClean="0"/>
              <a:t>părțile</a:t>
            </a:r>
            <a:r>
              <a:rPr lang="en-GB" dirty="0" smtClean="0"/>
              <a:t> active ale </a:t>
            </a:r>
            <a:r>
              <a:rPr lang="en-GB" dirty="0" err="1" smtClean="0"/>
              <a:t>unui</a:t>
            </a:r>
            <a:r>
              <a:rPr lang="en-GB" dirty="0" smtClean="0"/>
              <a:t> </a:t>
            </a:r>
            <a:r>
              <a:rPr lang="en-GB" dirty="0" err="1" smtClean="0"/>
              <a:t>dispozitiv</a:t>
            </a:r>
            <a:r>
              <a:rPr lang="en-GB" dirty="0" smtClean="0"/>
              <a:t>, </a:t>
            </a:r>
            <a:r>
              <a:rPr lang="en-GB" dirty="0" err="1" smtClean="0"/>
              <a:t>vom</a:t>
            </a:r>
            <a:r>
              <a:rPr lang="en-GB" dirty="0" smtClean="0"/>
              <a:t> </a:t>
            </a:r>
            <a:r>
              <a:rPr lang="en-GB" dirty="0" err="1" smtClean="0"/>
              <a:t>presupune</a:t>
            </a:r>
            <a:r>
              <a:rPr lang="en-GB" dirty="0" smtClean="0"/>
              <a:t> </a:t>
            </a:r>
            <a:r>
              <a:rPr lang="en-GB" dirty="0" err="1" smtClean="0"/>
              <a:t>că</a:t>
            </a:r>
            <a:r>
              <a:rPr lang="en-GB" dirty="0" smtClean="0"/>
              <a:t> </a:t>
            </a:r>
            <a:r>
              <a:rPr lang="en-GB" dirty="0" err="1" smtClean="0"/>
              <a:t>acestea</a:t>
            </a:r>
            <a:r>
              <a:rPr lang="en-GB" dirty="0" smtClean="0"/>
              <a:t> au </a:t>
            </a:r>
            <a:r>
              <a:rPr lang="en-GB" dirty="0" err="1" smtClean="0"/>
              <a:t>similarități</a:t>
            </a:r>
            <a:r>
              <a:rPr lang="en-GB" dirty="0" smtClean="0"/>
              <a:t> - </a:t>
            </a:r>
            <a:r>
              <a:rPr lang="en-GB" dirty="0" err="1" smtClean="0"/>
              <a:t>astfel</a:t>
            </a:r>
            <a:r>
              <a:rPr lang="en-GB" dirty="0" smtClean="0"/>
              <a:t> </a:t>
            </a:r>
            <a:r>
              <a:rPr lang="en-GB" dirty="0" err="1" smtClean="0"/>
              <a:t>încât</a:t>
            </a:r>
            <a:r>
              <a:rPr lang="en-GB" dirty="0" smtClean="0"/>
              <a:t> </a:t>
            </a:r>
            <a:r>
              <a:rPr lang="en-GB" dirty="0" err="1" smtClean="0"/>
              <a:t>să</a:t>
            </a:r>
            <a:r>
              <a:rPr lang="en-GB" dirty="0" smtClean="0"/>
              <a:t> </a:t>
            </a:r>
            <a:r>
              <a:rPr lang="en-GB" dirty="0" err="1" smtClean="0"/>
              <a:t>putem</a:t>
            </a:r>
            <a:r>
              <a:rPr lang="en-GB" dirty="0" smtClean="0"/>
              <a:t> </a:t>
            </a:r>
            <a:r>
              <a:rPr lang="en-GB" dirty="0" err="1" smtClean="0"/>
              <a:t>înțelege</a:t>
            </a:r>
            <a:r>
              <a:rPr lang="en-GB" dirty="0" smtClean="0"/>
              <a:t> </a:t>
            </a:r>
            <a:r>
              <a:rPr lang="en-GB" dirty="0" err="1" smtClean="0"/>
              <a:t>ceea</a:t>
            </a:r>
            <a:r>
              <a:rPr lang="en-GB" dirty="0" smtClean="0"/>
              <a:t> </a:t>
            </a:r>
            <a:r>
              <a:rPr lang="en-GB" dirty="0" err="1" smtClean="0"/>
              <a:t>ce</a:t>
            </a:r>
            <a:r>
              <a:rPr lang="en-GB" dirty="0" smtClean="0"/>
              <a:t> </a:t>
            </a:r>
            <a:r>
              <a:rPr lang="en-GB" dirty="0" err="1" smtClean="0"/>
              <a:t>fac</a:t>
            </a:r>
            <a:endParaRPr lang="en-GB" dirty="0" smtClean="0"/>
          </a:p>
          <a:p>
            <a:endParaRPr lang="en-GB" dirty="0" smtClean="0"/>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a:t>
            </a:fld>
            <a:endParaRPr lang="en-US" altLang="en-US"/>
          </a:p>
        </p:txBody>
      </p:sp>
    </p:spTree>
    <p:extLst>
      <p:ext uri="{BB962C8B-B14F-4D97-AF65-F5344CB8AC3E}">
        <p14:creationId xmlns:p14="http://schemas.microsoft.com/office/powerpoint/2010/main" val="29495646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smtClean="0">
                <a:solidFill>
                  <a:schemeClr val="tx1"/>
                </a:solidFill>
                <a:effectLst/>
                <a:latin typeface="+mn-lt"/>
                <a:ea typeface="+mn-ea"/>
                <a:cs typeface="+mn-cs"/>
              </a:rPr>
              <a:t>Internet </a:t>
            </a:r>
            <a:r>
              <a:rPr lang="ro-RO" sz="1200" kern="1200" dirty="0" err="1" smtClean="0">
                <a:solidFill>
                  <a:schemeClr val="tx1"/>
                </a:solidFill>
                <a:effectLst/>
                <a:latin typeface="+mn-lt"/>
                <a:ea typeface="+mn-ea"/>
                <a:cs typeface="+mn-cs"/>
              </a:rPr>
              <a:t>Relay</a:t>
            </a:r>
            <a:r>
              <a:rPr lang="ro-RO" sz="1200" kern="1200" dirty="0" smtClean="0">
                <a:solidFill>
                  <a:schemeClr val="tx1"/>
                </a:solidFill>
                <a:effectLst/>
                <a:latin typeface="+mn-lt"/>
                <a:ea typeface="+mn-ea"/>
                <a:cs typeface="+mn-cs"/>
              </a:rPr>
              <a:t> Chat (IRC) este, de fapt, un sistem de teleconferință, care este oarecum depășit, dar încă utilizat de infractori pentru a comunica și a face schimb de fișiere.</a:t>
            </a:r>
          </a:p>
          <a:p>
            <a:r>
              <a:rPr lang="ro-RO" sz="1200" kern="1200" dirty="0" smtClean="0">
                <a:solidFill>
                  <a:schemeClr val="tx1"/>
                </a:solidFill>
                <a:effectLst/>
                <a:latin typeface="+mn-lt"/>
                <a:ea typeface="+mn-ea"/>
                <a:cs typeface="+mn-cs"/>
              </a:rPr>
              <a:t>Acesta funcționează printr-o serie de servere care se conectează unele cu altele și partajează mesaje, care sunt postate în „Canale”, care sunt camere de întâlnire virtuale, bazate pe text.</a:t>
            </a:r>
          </a:p>
          <a:p>
            <a:r>
              <a:rPr lang="ro-RO" sz="1200" kern="1200" dirty="0" smtClean="0">
                <a:solidFill>
                  <a:schemeClr val="tx1"/>
                </a:solidFill>
                <a:effectLst/>
                <a:latin typeface="+mn-lt"/>
                <a:ea typeface="+mn-ea"/>
                <a:cs typeface="+mn-cs"/>
              </a:rPr>
              <a:t>Subiectele de discuție sunt enumerate, iar utilizatorii care au un client IRC se pot conecta la unul sau mai multe canale în orice moment pentru a se implica în discuții cu persoane care împărtășesc aceeași viziune. IRC nu este cel mai ușor de utilizat serviciu de pe Internet și este utilizat în cea mai mare parte de cei care sunt mai experimentați și, potențial, utilizatori mai în vârstă.</a:t>
            </a:r>
            <a:endParaRPr lang="ro-R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65</a:t>
            </a:fld>
            <a:endParaRPr lang="en-US" altLang="en-US"/>
          </a:p>
        </p:txBody>
      </p:sp>
    </p:spTree>
    <p:extLst>
      <p:ext uri="{BB962C8B-B14F-4D97-AF65-F5344CB8AC3E}">
        <p14:creationId xmlns:p14="http://schemas.microsoft.com/office/powerpoint/2010/main" val="18838739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66</a:t>
            </a:fld>
            <a:endParaRPr lang="en-US" altLang="en-US"/>
          </a:p>
        </p:txBody>
      </p:sp>
    </p:spTree>
    <p:extLst>
      <p:ext uri="{BB962C8B-B14F-4D97-AF65-F5344CB8AC3E}">
        <p14:creationId xmlns:p14="http://schemas.microsoft.com/office/powerpoint/2010/main" val="8952382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latin typeface="+mn-lt"/>
                <a:ea typeface="MS PGothic" pitchFamily="34" charset="-128"/>
                <a:cs typeface="ＭＳ Ｐゴシック" charset="0"/>
              </a:rPr>
              <a:t>Pictogramele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sunt</a:t>
            </a:r>
            <a:r>
              <a:rPr lang="en-GB" sz="1200" kern="1200" dirty="0" smtClean="0">
                <a:solidFill>
                  <a:schemeClr val="tx1"/>
                </a:solidFill>
                <a:latin typeface="+mn-lt"/>
                <a:ea typeface="MS PGothic" pitchFamily="34" charset="-128"/>
                <a:cs typeface="ＭＳ Ｐゴシック" charset="0"/>
              </a:rPr>
              <a:t> messenger, </a:t>
            </a:r>
            <a:r>
              <a:rPr lang="en-GB" sz="1200" kern="1200" dirty="0" err="1" smtClean="0">
                <a:solidFill>
                  <a:schemeClr val="tx1"/>
                </a:solidFill>
                <a:latin typeface="+mn-lt"/>
                <a:ea typeface="MS PGothic" pitchFamily="34" charset="-128"/>
                <a:cs typeface="ＭＳ Ｐゴシック" charset="0"/>
              </a:rPr>
              <a:t>WhatsApp</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și</a:t>
            </a:r>
            <a:r>
              <a:rPr lang="en-GB" sz="1200" kern="1200" dirty="0" smtClean="0">
                <a:solidFill>
                  <a:schemeClr val="tx1"/>
                </a:solidFill>
                <a:latin typeface="+mn-lt"/>
                <a:ea typeface="MS PGothic" pitchFamily="34" charset="-128"/>
                <a:cs typeface="ＭＳ Ｐゴシック" charset="0"/>
              </a:rPr>
              <a:t> telegram</a:t>
            </a:r>
            <a:r>
              <a:rPr lang="ro-RO" sz="1200" kern="1200" dirty="0" smtClean="0">
                <a:solidFill>
                  <a:schemeClr val="tx1"/>
                </a:solidFill>
                <a:latin typeface="+mn-lt"/>
                <a:ea typeface="MS PGothic" pitchFamily="34" charset="-128"/>
                <a:cs typeface="ＭＳ Ｐゴシック" charset="0"/>
              </a:rPr>
              <a:t>a</a:t>
            </a:r>
            <a:endParaRPr lang="en-GB" sz="1200" kern="1200" dirty="0" smtClean="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latin typeface="+mn-lt"/>
                <a:ea typeface="MS PGothic" pitchFamily="34" charset="-128"/>
                <a:cs typeface="ＭＳ Ｐゴシック" charset="0"/>
              </a:rPr>
              <a:t>Formatorul</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trebuie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să</a:t>
            </a:r>
            <a:r>
              <a:rPr lang="en-GB" sz="1200" kern="1200" dirty="0" smtClean="0">
                <a:solidFill>
                  <a:schemeClr val="tx1"/>
                </a:solidFill>
                <a:latin typeface="+mn-lt"/>
                <a:ea typeface="MS PGothic" pitchFamily="34" charset="-128"/>
                <a:cs typeface="ＭＳ Ｐゴシック" charset="0"/>
              </a:rPr>
              <a:t> fie </a:t>
            </a:r>
            <a:r>
              <a:rPr lang="en-GB" sz="1200" kern="1200" dirty="0" err="1" smtClean="0">
                <a:solidFill>
                  <a:schemeClr val="tx1"/>
                </a:solidFill>
                <a:latin typeface="+mn-lt"/>
                <a:ea typeface="MS PGothic" pitchFamily="34" charset="-128"/>
                <a:cs typeface="ＭＳ Ｐゴシック" charset="0"/>
              </a:rPr>
              <a:t>conștient</a:t>
            </a:r>
            <a:r>
              <a:rPr lang="en-GB" sz="1200" kern="1200" dirty="0" smtClean="0">
                <a:solidFill>
                  <a:schemeClr val="tx1"/>
                </a:solidFill>
                <a:latin typeface="+mn-lt"/>
                <a:ea typeface="MS PGothic" pitchFamily="34" charset="-128"/>
                <a:cs typeface="ＭＳ Ｐゴシック" charset="0"/>
              </a:rPr>
              <a:t> de </a:t>
            </a:r>
            <a:r>
              <a:rPr lang="en-GB" sz="1200" kern="1200" dirty="0" err="1" smtClean="0">
                <a:solidFill>
                  <a:schemeClr val="tx1"/>
                </a:solidFill>
                <a:latin typeface="+mn-lt"/>
                <a:ea typeface="MS PGothic" pitchFamily="34" charset="-128"/>
                <a:cs typeface="ＭＳ Ｐゴシック" charset="0"/>
              </a:rPr>
              <a:t>ceea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sunt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mesageri</a:t>
            </a:r>
            <a:r>
              <a:rPr lang="ro-RO" sz="1200" kern="1200" dirty="0" err="1" smtClean="0">
                <a:solidFill>
                  <a:schemeClr val="tx1"/>
                </a:solidFill>
                <a:latin typeface="+mn-lt"/>
                <a:ea typeface="MS PGothic" pitchFamily="34" charset="-128"/>
                <a:cs typeface="ＭＳ Ｐゴシック" charset="0"/>
              </a:rPr>
              <a:t>il</a:t>
            </a:r>
            <a:r>
              <a:rPr lang="en-GB" sz="1200" kern="1200" dirty="0" smtClean="0">
                <a:solidFill>
                  <a:schemeClr val="tx1"/>
                </a:solidFill>
                <a:latin typeface="+mn-lt"/>
                <a:ea typeface="MS PGothic" pitchFamily="34" charset="-128"/>
                <a:cs typeface="ＭＳ Ｐゴシック" charset="0"/>
              </a:rPr>
              <a:t>e - </a:t>
            </a:r>
            <a:r>
              <a:rPr lang="en-GB" sz="1200" kern="1200" dirty="0" err="1" smtClean="0">
                <a:solidFill>
                  <a:schemeClr val="tx1"/>
                </a:solidFill>
                <a:latin typeface="+mn-lt"/>
                <a:ea typeface="MS PGothic" pitchFamily="34" charset="-128"/>
                <a:cs typeface="ＭＳ Ｐゴシック" charset="0"/>
              </a:rPr>
              <a:t>și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capacitatea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acestora</a:t>
            </a:r>
            <a:r>
              <a:rPr lang="en-GB" sz="1200" kern="1200" dirty="0" smtClean="0">
                <a:solidFill>
                  <a:schemeClr val="tx1"/>
                </a:solidFill>
                <a:latin typeface="+mn-lt"/>
                <a:ea typeface="MS PGothic" pitchFamily="34" charset="-128"/>
                <a:cs typeface="ＭＳ Ｐゴシック" charset="0"/>
              </a:rPr>
              <a:t> de a </a:t>
            </a:r>
            <a:r>
              <a:rPr lang="en-GB" sz="1200" kern="1200" dirty="0" err="1" smtClean="0">
                <a:solidFill>
                  <a:schemeClr val="tx1"/>
                </a:solidFill>
                <a:latin typeface="+mn-lt"/>
                <a:ea typeface="MS PGothic" pitchFamily="34" charset="-128"/>
                <a:cs typeface="ＭＳ Ｐゴシック" charset="0"/>
              </a:rPr>
              <a:t>efectua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mesaje</a:t>
            </a:r>
            <a:r>
              <a:rPr lang="en-GB" sz="1200" kern="1200" dirty="0" smtClean="0">
                <a:solidFill>
                  <a:schemeClr val="tx1"/>
                </a:solidFill>
                <a:latin typeface="+mn-lt"/>
                <a:ea typeface="MS PGothic" pitchFamily="34" charset="-128"/>
                <a:cs typeface="ＭＳ Ｐゴシック" charset="0"/>
              </a:rPr>
              <a:t> text simple - </a:t>
            </a:r>
            <a:r>
              <a:rPr lang="en-GB" sz="1200" kern="1200" dirty="0" err="1" smtClean="0">
                <a:solidFill>
                  <a:schemeClr val="tx1"/>
                </a:solidFill>
                <a:latin typeface="+mn-lt"/>
                <a:ea typeface="MS PGothic" pitchFamily="34" charset="-128"/>
                <a:cs typeface="ＭＳ Ｐゴシック" charset="0"/>
              </a:rPr>
              <a:t>trecând</a:t>
            </a:r>
            <a:r>
              <a:rPr lang="en-GB" sz="1200" kern="1200" dirty="0" smtClean="0">
                <a:solidFill>
                  <a:schemeClr val="tx1"/>
                </a:solidFill>
                <a:latin typeface="+mn-lt"/>
                <a:ea typeface="MS PGothic" pitchFamily="34" charset="-128"/>
                <a:cs typeface="ＭＳ Ｐゴシック" charset="0"/>
              </a:rPr>
              <a:t> la </a:t>
            </a:r>
            <a:r>
              <a:rPr lang="en-GB" sz="1200" kern="1200" dirty="0" err="1" smtClean="0">
                <a:solidFill>
                  <a:schemeClr val="tx1"/>
                </a:solidFill>
                <a:latin typeface="+mn-lt"/>
                <a:ea typeface="MS PGothic" pitchFamily="34" charset="-128"/>
                <a:cs typeface="ＭＳ Ｐゴシック" charset="0"/>
              </a:rPr>
              <a:t>trimiterea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și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primirea</a:t>
            </a:r>
            <a:r>
              <a:rPr lang="en-GB" sz="1200" kern="1200" dirty="0" smtClean="0">
                <a:solidFill>
                  <a:schemeClr val="tx1"/>
                </a:solidFill>
                <a:latin typeface="+mn-lt"/>
                <a:ea typeface="MS PGothic" pitchFamily="34" charset="-128"/>
                <a:cs typeface="ＭＳ Ｐゴシック" charset="0"/>
              </a:rPr>
              <a:t> de </a:t>
            </a:r>
            <a:r>
              <a:rPr lang="en-GB" sz="1200" kern="1200" dirty="0" err="1" smtClean="0">
                <a:solidFill>
                  <a:schemeClr val="tx1"/>
                </a:solidFill>
                <a:latin typeface="+mn-lt"/>
                <a:ea typeface="MS PGothic" pitchFamily="34" charset="-128"/>
                <a:cs typeface="ＭＳ Ｐゴシック" charset="0"/>
              </a:rPr>
              <a:t>imagini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sunete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fișiere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și</a:t>
            </a:r>
            <a:r>
              <a:rPr lang="en-GB" sz="1200" kern="1200" dirty="0" smtClean="0">
                <a:solidFill>
                  <a:schemeClr val="tx1"/>
                </a:solidFill>
                <a:latin typeface="+mn-lt"/>
                <a:ea typeface="MS PGothic" pitchFamily="34" charset="-128"/>
                <a:cs typeface="ＭＳ Ｐゴシック" charset="0"/>
              </a:rPr>
              <a:t> video - </a:t>
            </a:r>
            <a:r>
              <a:rPr lang="en-GB" sz="1200" kern="1200" dirty="0" err="1" smtClean="0">
                <a:solidFill>
                  <a:schemeClr val="tx1"/>
                </a:solidFill>
                <a:latin typeface="+mn-lt"/>
                <a:ea typeface="MS PGothic" pitchFamily="34" charset="-128"/>
                <a:cs typeface="ＭＳ Ｐゴシック" charset="0"/>
              </a:rPr>
              <a:t>și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apoi</a:t>
            </a:r>
            <a:r>
              <a:rPr lang="en-GB" sz="1200" kern="1200" dirty="0" smtClean="0">
                <a:solidFill>
                  <a:schemeClr val="tx1"/>
                </a:solidFill>
                <a:latin typeface="+mn-lt"/>
                <a:ea typeface="MS PGothic" pitchFamily="34" charset="-128"/>
                <a:cs typeface="ＭＳ Ｐゴシック" charset="0"/>
              </a:rPr>
              <a:t> la </a:t>
            </a:r>
            <a:r>
              <a:rPr lang="en-GB" sz="1200" kern="1200" dirty="0" err="1" smtClean="0">
                <a:solidFill>
                  <a:schemeClr val="tx1"/>
                </a:solidFill>
                <a:latin typeface="+mn-lt"/>
                <a:ea typeface="MS PGothic" pitchFamily="34" charset="-128"/>
                <a:cs typeface="ＭＳ Ｐゴシック" charset="0"/>
              </a:rPr>
              <a:t>apeluri</a:t>
            </a:r>
            <a:r>
              <a:rPr lang="en-GB" sz="1200" kern="1200" dirty="0" smtClean="0">
                <a:solidFill>
                  <a:schemeClr val="tx1"/>
                </a:solidFill>
                <a:latin typeface="+mn-lt"/>
                <a:ea typeface="MS PGothic" pitchFamily="34" charset="-128"/>
                <a:cs typeface="ＭＳ Ｐゴシック" charset="0"/>
              </a:rPr>
              <a:t> video - care </a:t>
            </a:r>
            <a:r>
              <a:rPr lang="en-GB" sz="1200" kern="1200" dirty="0" err="1" smtClean="0">
                <a:solidFill>
                  <a:schemeClr val="tx1"/>
                </a:solidFill>
                <a:latin typeface="+mn-lt"/>
                <a:ea typeface="MS PGothic" pitchFamily="34" charset="-128"/>
                <a:cs typeface="ＭＳ Ｐゴシック" charset="0"/>
              </a:rPr>
              <a:t>apar</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următorul</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diapozitiv</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ca</a:t>
            </a:r>
            <a:r>
              <a:rPr lang="en-GB" sz="1200" kern="1200" dirty="0" smtClean="0">
                <a:solidFill>
                  <a:schemeClr val="tx1"/>
                </a:solidFill>
                <a:latin typeface="+mn-lt"/>
                <a:ea typeface="MS PGothic" pitchFamily="34" charset="-128"/>
                <a:cs typeface="ＭＳ Ｐゴシック" charset="0"/>
              </a:rPr>
              <a:t> VOIP </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67</a:t>
            </a:fld>
            <a:endParaRPr lang="en-US" altLang="en-US"/>
          </a:p>
        </p:txBody>
      </p:sp>
    </p:spTree>
    <p:extLst>
      <p:ext uri="{BB962C8B-B14F-4D97-AF65-F5344CB8AC3E}">
        <p14:creationId xmlns:p14="http://schemas.microsoft.com/office/powerpoint/2010/main" val="7305244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i="1" kern="1200" dirty="0" smtClean="0">
                <a:solidFill>
                  <a:schemeClr val="tx1"/>
                </a:solidFill>
                <a:effectLst/>
                <a:latin typeface="+mn-lt"/>
                <a:ea typeface="+mn-ea"/>
                <a:cs typeface="+mn-cs"/>
              </a:rPr>
              <a:t>IP</a:t>
            </a:r>
            <a:r>
              <a:rPr lang="ro-RO" sz="1200" i="1" kern="1200" baseline="0" dirty="0" smtClean="0">
                <a:solidFill>
                  <a:schemeClr val="tx1"/>
                </a:solidFill>
                <a:effectLst/>
                <a:latin typeface="+mn-lt"/>
                <a:ea typeface="+mn-ea"/>
                <a:cs typeface="+mn-cs"/>
              </a:rPr>
              <a:t> </a:t>
            </a:r>
            <a:r>
              <a:rPr lang="ro-RO" sz="1200" i="1" kern="1200" baseline="0" dirty="0" err="1" smtClean="0">
                <a:solidFill>
                  <a:schemeClr val="tx1"/>
                </a:solidFill>
                <a:effectLst/>
                <a:latin typeface="+mn-lt"/>
                <a:ea typeface="+mn-ea"/>
                <a:cs typeface="+mn-cs"/>
              </a:rPr>
              <a:t>Device</a:t>
            </a:r>
            <a:r>
              <a:rPr lang="ro-RO" sz="1200" i="1" kern="1200" baseline="0" dirty="0" smtClean="0">
                <a:solidFill>
                  <a:schemeClr val="tx1"/>
                </a:solidFill>
                <a:effectLst/>
                <a:latin typeface="+mn-lt"/>
                <a:ea typeface="+mn-ea"/>
                <a:cs typeface="+mn-cs"/>
              </a:rPr>
              <a:t> </a:t>
            </a:r>
            <a:r>
              <a:rPr lang="ro-RO" sz="1200" i="1" kern="1200" baseline="0" dirty="0" err="1" smtClean="0">
                <a:solidFill>
                  <a:schemeClr val="tx1"/>
                </a:solidFill>
                <a:effectLst/>
                <a:latin typeface="+mn-lt"/>
                <a:ea typeface="+mn-ea"/>
                <a:cs typeface="+mn-cs"/>
              </a:rPr>
              <a:t>Caller</a:t>
            </a:r>
            <a:r>
              <a:rPr lang="ro-RO" sz="1200" i="1" kern="1200" baseline="0" dirty="0" smtClean="0">
                <a:solidFill>
                  <a:schemeClr val="tx1"/>
                </a:solidFill>
                <a:effectLst/>
                <a:latin typeface="+mn-lt"/>
                <a:ea typeface="+mn-ea"/>
                <a:cs typeface="+mn-cs"/>
              </a:rPr>
              <a:t> = </a:t>
            </a:r>
            <a:r>
              <a:rPr lang="ro-RO" i="1" dirty="0" smtClean="0"/>
              <a:t>Apelant dispozitiv IP </a:t>
            </a:r>
            <a:endParaRPr lang="ro-RO" sz="1200" i="1" kern="1200" dirty="0" smtClean="0">
              <a:solidFill>
                <a:schemeClr val="tx1"/>
              </a:solidFill>
              <a:effectLst/>
              <a:latin typeface="+mn-lt"/>
              <a:ea typeface="+mn-ea"/>
              <a:cs typeface="+mn-cs"/>
            </a:endParaRPr>
          </a:p>
          <a:p>
            <a:r>
              <a:rPr lang="ro-RO" sz="1200" i="1" kern="1200" dirty="0" err="1" smtClean="0">
                <a:solidFill>
                  <a:schemeClr val="tx1"/>
                </a:solidFill>
                <a:effectLst/>
                <a:latin typeface="+mn-lt"/>
                <a:ea typeface="+mn-ea"/>
                <a:cs typeface="+mn-cs"/>
              </a:rPr>
              <a:t>Voice</a:t>
            </a:r>
            <a:r>
              <a:rPr lang="ro-RO" sz="1200" i="1" kern="1200" dirty="0" smtClean="0">
                <a:solidFill>
                  <a:schemeClr val="tx1"/>
                </a:solidFill>
                <a:effectLst/>
                <a:latin typeface="+mn-lt"/>
                <a:ea typeface="+mn-ea"/>
                <a:cs typeface="+mn-cs"/>
              </a:rPr>
              <a:t> Audio </a:t>
            </a:r>
            <a:r>
              <a:rPr lang="ro-RO" sz="1200" i="1" kern="1200" dirty="0" err="1" smtClean="0">
                <a:solidFill>
                  <a:schemeClr val="tx1"/>
                </a:solidFill>
                <a:effectLst/>
                <a:latin typeface="+mn-lt"/>
                <a:ea typeface="+mn-ea"/>
                <a:cs typeface="+mn-cs"/>
              </a:rPr>
              <a:t>Breaks</a:t>
            </a:r>
            <a:r>
              <a:rPr lang="ro-RO" sz="1200" i="1" kern="1200" dirty="0" smtClean="0">
                <a:solidFill>
                  <a:schemeClr val="tx1"/>
                </a:solidFill>
                <a:effectLst/>
                <a:latin typeface="+mn-lt"/>
                <a:ea typeface="+mn-ea"/>
                <a:cs typeface="+mn-cs"/>
              </a:rPr>
              <a:t> </a:t>
            </a:r>
            <a:r>
              <a:rPr lang="ro-RO" sz="1200" i="1" kern="1200" dirty="0" err="1" smtClean="0">
                <a:solidFill>
                  <a:schemeClr val="tx1"/>
                </a:solidFill>
                <a:effectLst/>
                <a:latin typeface="+mn-lt"/>
                <a:ea typeface="+mn-ea"/>
                <a:cs typeface="+mn-cs"/>
              </a:rPr>
              <a:t>Up</a:t>
            </a:r>
            <a:r>
              <a:rPr lang="ro-RO" sz="1200" i="1" kern="1200" dirty="0" smtClean="0">
                <a:solidFill>
                  <a:schemeClr val="tx1"/>
                </a:solidFill>
                <a:effectLst/>
                <a:latin typeface="+mn-lt"/>
                <a:ea typeface="+mn-ea"/>
                <a:cs typeface="+mn-cs"/>
              </a:rPr>
              <a:t> </a:t>
            </a:r>
            <a:r>
              <a:rPr lang="ro-RO" sz="1200" i="1" kern="1200" dirty="0" err="1" smtClean="0">
                <a:solidFill>
                  <a:schemeClr val="tx1"/>
                </a:solidFill>
                <a:effectLst/>
                <a:latin typeface="+mn-lt"/>
                <a:ea typeface="+mn-ea"/>
                <a:cs typeface="+mn-cs"/>
              </a:rPr>
              <a:t>unto</a:t>
            </a:r>
            <a:r>
              <a:rPr lang="ro-RO" sz="1200" i="1" kern="1200" dirty="0" smtClean="0">
                <a:solidFill>
                  <a:schemeClr val="tx1"/>
                </a:solidFill>
                <a:effectLst/>
                <a:latin typeface="+mn-lt"/>
                <a:ea typeface="+mn-ea"/>
                <a:cs typeface="+mn-cs"/>
              </a:rPr>
              <a:t> </a:t>
            </a:r>
            <a:r>
              <a:rPr lang="ro-RO" sz="1200" i="1" kern="1200" dirty="0" err="1" smtClean="0">
                <a:solidFill>
                  <a:schemeClr val="tx1"/>
                </a:solidFill>
                <a:effectLst/>
                <a:latin typeface="+mn-lt"/>
                <a:ea typeface="+mn-ea"/>
                <a:cs typeface="+mn-cs"/>
              </a:rPr>
              <a:t>Packets</a:t>
            </a:r>
            <a:r>
              <a:rPr lang="ro-RO" sz="1200" i="1" kern="1200" dirty="0" smtClean="0">
                <a:solidFill>
                  <a:schemeClr val="tx1"/>
                </a:solidFill>
                <a:effectLst/>
                <a:latin typeface="+mn-lt"/>
                <a:ea typeface="+mn-ea"/>
                <a:cs typeface="+mn-cs"/>
              </a:rPr>
              <a:t> = </a:t>
            </a:r>
            <a:r>
              <a:rPr lang="ro-RO" i="1" dirty="0" smtClean="0"/>
              <a:t>Audio voce se împarte în pachete</a:t>
            </a:r>
            <a:endParaRPr lang="ro-RO" sz="1200" i="1" kern="1200" dirty="0" smtClean="0">
              <a:solidFill>
                <a:schemeClr val="tx1"/>
              </a:solidFill>
              <a:effectLst/>
              <a:latin typeface="+mn-lt"/>
              <a:ea typeface="+mn-ea"/>
              <a:cs typeface="+mn-cs"/>
            </a:endParaRPr>
          </a:p>
          <a:p>
            <a:r>
              <a:rPr lang="ro-RO" sz="1200" i="1" kern="1200" dirty="0" err="1" smtClean="0">
                <a:solidFill>
                  <a:schemeClr val="tx1"/>
                </a:solidFill>
                <a:effectLst/>
                <a:latin typeface="+mn-lt"/>
                <a:ea typeface="+mn-ea"/>
                <a:cs typeface="+mn-cs"/>
              </a:rPr>
              <a:t>Packets</a:t>
            </a:r>
            <a:r>
              <a:rPr lang="ro-RO" sz="1200" i="1" kern="1200" dirty="0" smtClean="0">
                <a:solidFill>
                  <a:schemeClr val="tx1"/>
                </a:solidFill>
                <a:effectLst/>
                <a:latin typeface="+mn-lt"/>
                <a:ea typeface="+mn-ea"/>
                <a:cs typeface="+mn-cs"/>
              </a:rPr>
              <a:t> </a:t>
            </a:r>
            <a:r>
              <a:rPr lang="ro-RO" sz="1200" i="1" kern="1200" dirty="0" err="1" smtClean="0">
                <a:solidFill>
                  <a:schemeClr val="tx1"/>
                </a:solidFill>
                <a:effectLst/>
                <a:latin typeface="+mn-lt"/>
                <a:ea typeface="+mn-ea"/>
                <a:cs typeface="+mn-cs"/>
              </a:rPr>
              <a:t>Sent</a:t>
            </a:r>
            <a:r>
              <a:rPr lang="ro-RO" sz="1200" i="1" kern="1200" dirty="0" smtClean="0">
                <a:solidFill>
                  <a:schemeClr val="tx1"/>
                </a:solidFill>
                <a:effectLst/>
                <a:latin typeface="+mn-lt"/>
                <a:ea typeface="+mn-ea"/>
                <a:cs typeface="+mn-cs"/>
              </a:rPr>
              <a:t> Over Internet = </a:t>
            </a:r>
            <a:r>
              <a:rPr lang="ro-RO" i="1" dirty="0" smtClean="0"/>
              <a:t>Pachete trimise pe internet </a:t>
            </a:r>
            <a:endParaRPr lang="ro-RO" sz="1200" i="1" kern="1200" dirty="0" smtClean="0">
              <a:solidFill>
                <a:schemeClr val="tx1"/>
              </a:solidFill>
              <a:effectLst/>
              <a:latin typeface="+mn-lt"/>
              <a:ea typeface="+mn-ea"/>
              <a:cs typeface="+mn-cs"/>
            </a:endParaRPr>
          </a:p>
          <a:p>
            <a:r>
              <a:rPr lang="ro-RO" sz="1200" i="1" kern="1200" dirty="0" err="1" smtClean="0">
                <a:solidFill>
                  <a:schemeClr val="tx1"/>
                </a:solidFill>
                <a:effectLst/>
                <a:latin typeface="+mn-lt"/>
                <a:ea typeface="+mn-ea"/>
                <a:cs typeface="+mn-cs"/>
              </a:rPr>
              <a:t>Packets</a:t>
            </a:r>
            <a:r>
              <a:rPr lang="ro-RO" sz="1200" i="1" kern="1200" dirty="0" smtClean="0">
                <a:solidFill>
                  <a:schemeClr val="tx1"/>
                </a:solidFill>
                <a:effectLst/>
                <a:latin typeface="+mn-lt"/>
                <a:ea typeface="+mn-ea"/>
                <a:cs typeface="+mn-cs"/>
              </a:rPr>
              <a:t> </a:t>
            </a:r>
            <a:r>
              <a:rPr lang="ro-RO" sz="1200" i="1" kern="1200" dirty="0" err="1" smtClean="0">
                <a:solidFill>
                  <a:schemeClr val="tx1"/>
                </a:solidFill>
                <a:effectLst/>
                <a:latin typeface="+mn-lt"/>
                <a:ea typeface="+mn-ea"/>
                <a:cs typeface="+mn-cs"/>
              </a:rPr>
              <a:t>Reassembled</a:t>
            </a:r>
            <a:r>
              <a:rPr lang="ro-RO" sz="1200" i="1" kern="1200" dirty="0" smtClean="0">
                <a:solidFill>
                  <a:schemeClr val="tx1"/>
                </a:solidFill>
                <a:effectLst/>
                <a:latin typeface="+mn-lt"/>
                <a:ea typeface="+mn-ea"/>
                <a:cs typeface="+mn-cs"/>
              </a:rPr>
              <a:t> in </a:t>
            </a:r>
            <a:r>
              <a:rPr lang="ro-RO" sz="1200" i="1" kern="1200" dirty="0" err="1" smtClean="0">
                <a:solidFill>
                  <a:schemeClr val="tx1"/>
                </a:solidFill>
                <a:effectLst/>
                <a:latin typeface="+mn-lt"/>
                <a:ea typeface="+mn-ea"/>
                <a:cs typeface="+mn-cs"/>
              </a:rPr>
              <a:t>Order</a:t>
            </a:r>
            <a:r>
              <a:rPr lang="ro-RO" sz="1200" i="1" kern="1200" dirty="0" smtClean="0">
                <a:solidFill>
                  <a:schemeClr val="tx1"/>
                </a:solidFill>
                <a:effectLst/>
                <a:latin typeface="+mn-lt"/>
                <a:ea typeface="+mn-ea"/>
                <a:cs typeface="+mn-cs"/>
              </a:rPr>
              <a:t> </a:t>
            </a:r>
            <a:r>
              <a:rPr lang="ro-RO" sz="1200" i="1" kern="1200" dirty="0" err="1" smtClean="0">
                <a:solidFill>
                  <a:schemeClr val="tx1"/>
                </a:solidFill>
                <a:effectLst/>
                <a:latin typeface="+mn-lt"/>
                <a:ea typeface="+mn-ea"/>
                <a:cs typeface="+mn-cs"/>
              </a:rPr>
              <a:t>and</a:t>
            </a:r>
            <a:r>
              <a:rPr lang="ro-RO" sz="1200" i="1" kern="1200" dirty="0" smtClean="0">
                <a:solidFill>
                  <a:schemeClr val="tx1"/>
                </a:solidFill>
                <a:effectLst/>
                <a:latin typeface="+mn-lt"/>
                <a:ea typeface="+mn-ea"/>
                <a:cs typeface="+mn-cs"/>
              </a:rPr>
              <a:t> </a:t>
            </a:r>
            <a:r>
              <a:rPr lang="ro-RO" sz="1200" i="1" kern="1200" dirty="0" err="1" smtClean="0">
                <a:solidFill>
                  <a:schemeClr val="tx1"/>
                </a:solidFill>
                <a:effectLst/>
                <a:latin typeface="+mn-lt"/>
                <a:ea typeface="+mn-ea"/>
                <a:cs typeface="+mn-cs"/>
              </a:rPr>
              <a:t>Played</a:t>
            </a:r>
            <a:r>
              <a:rPr lang="ro-RO" sz="1200" i="1" kern="1200" dirty="0" smtClean="0">
                <a:solidFill>
                  <a:schemeClr val="tx1"/>
                </a:solidFill>
                <a:effectLst/>
                <a:latin typeface="+mn-lt"/>
                <a:ea typeface="+mn-ea"/>
                <a:cs typeface="+mn-cs"/>
              </a:rPr>
              <a:t> Back as Audio = </a:t>
            </a:r>
            <a:r>
              <a:rPr lang="ro-RO" i="1" dirty="0" smtClean="0"/>
              <a:t>Pachetele reasamblate în ordine și redate ca audio</a:t>
            </a:r>
            <a:endParaRPr lang="ro-RO" sz="1200" i="1" kern="1200" dirty="0" smtClean="0">
              <a:solidFill>
                <a:schemeClr val="tx1"/>
              </a:solidFill>
              <a:effectLst/>
              <a:latin typeface="+mn-lt"/>
              <a:ea typeface="+mn-ea"/>
              <a:cs typeface="+mn-cs"/>
            </a:endParaRPr>
          </a:p>
          <a:p>
            <a:r>
              <a:rPr lang="ro-RO" sz="1200" i="1" kern="1200" dirty="0" err="1" smtClean="0">
                <a:solidFill>
                  <a:schemeClr val="tx1"/>
                </a:solidFill>
                <a:effectLst/>
                <a:latin typeface="+mn-lt"/>
                <a:ea typeface="+mn-ea"/>
                <a:cs typeface="+mn-cs"/>
              </a:rPr>
              <a:t>Call</a:t>
            </a:r>
            <a:r>
              <a:rPr lang="ro-RO" sz="1200" i="1" kern="1200" dirty="0" smtClean="0">
                <a:solidFill>
                  <a:schemeClr val="tx1"/>
                </a:solidFill>
                <a:effectLst/>
                <a:latin typeface="+mn-lt"/>
                <a:ea typeface="+mn-ea"/>
                <a:cs typeface="+mn-cs"/>
              </a:rPr>
              <a:t> </a:t>
            </a:r>
            <a:r>
              <a:rPr lang="ro-RO" sz="1200" i="1" kern="1200" dirty="0" err="1" smtClean="0">
                <a:solidFill>
                  <a:schemeClr val="tx1"/>
                </a:solidFill>
                <a:effectLst/>
                <a:latin typeface="+mn-lt"/>
                <a:ea typeface="+mn-ea"/>
                <a:cs typeface="+mn-cs"/>
              </a:rPr>
              <a:t>Destination</a:t>
            </a:r>
            <a:r>
              <a:rPr lang="ro-RO" sz="1200" i="1" kern="1200" dirty="0" smtClean="0">
                <a:solidFill>
                  <a:schemeClr val="tx1"/>
                </a:solidFill>
                <a:effectLst/>
                <a:latin typeface="+mn-lt"/>
                <a:ea typeface="+mn-ea"/>
                <a:cs typeface="+mn-cs"/>
              </a:rPr>
              <a:t> = </a:t>
            </a:r>
            <a:r>
              <a:rPr lang="ro-RO" i="1" dirty="0" smtClean="0"/>
              <a:t>Destinația apelului</a:t>
            </a:r>
            <a:endParaRPr lang="ro-RO" sz="1200" i="1" kern="1200" dirty="0" smtClean="0">
              <a:solidFill>
                <a:schemeClr val="tx1"/>
              </a:solidFill>
              <a:effectLst/>
              <a:latin typeface="+mn-lt"/>
              <a:ea typeface="+mn-ea"/>
              <a:cs typeface="+mn-cs"/>
            </a:endParaRP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O extensie naturală a mesageriilor, dar care sunt prezente acum nu doar în mediul de afaceri și corporativ, ci și în lumea de acasă.</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Zoom - o companie despre care nimeni nu auzise înainte de COVID - a trecut de la obscuritate la faimă peste noapte, prin capacitatea de a conecta oameni care altfel nu se puteau întâlni personal</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Zoom este o aplicație de videoconferință, orientată spre utilizarea în afaceri. Aceasta a fost fondată în 2011 de către Eric Yuan și lansată în ianuarie 2013.</a:t>
            </a:r>
          </a:p>
          <a:p>
            <a:r>
              <a:rPr lang="ro-RO" sz="1200" kern="1200" dirty="0" smtClean="0">
                <a:solidFill>
                  <a:schemeClr val="tx1"/>
                </a:solidFill>
                <a:effectLst/>
                <a:latin typeface="+mn-lt"/>
                <a:ea typeface="+mn-ea"/>
                <a:cs typeface="+mn-cs"/>
              </a:rPr>
              <a:t>În timp ce a atins o popularitate considerabilă și a ajuns să funcționeze profitabil în următorii ani, Zoom a intrat cu adevărat în conștiința publică în timpul pandemiei de </a:t>
            </a:r>
            <a:r>
              <a:rPr lang="ro-RO" sz="1200" kern="1200" dirty="0" err="1" smtClean="0">
                <a:solidFill>
                  <a:schemeClr val="tx1"/>
                </a:solidFill>
                <a:effectLst/>
                <a:latin typeface="+mn-lt"/>
                <a:ea typeface="+mn-ea"/>
                <a:cs typeface="+mn-cs"/>
              </a:rPr>
              <a:t>coronavirus</a:t>
            </a:r>
            <a:r>
              <a:rPr lang="ro-RO" sz="1200" kern="1200" dirty="0" smtClean="0">
                <a:solidFill>
                  <a:schemeClr val="tx1"/>
                </a:solidFill>
                <a:effectLst/>
                <a:latin typeface="+mn-lt"/>
                <a:ea typeface="+mn-ea"/>
                <a:cs typeface="+mn-cs"/>
              </a:rPr>
              <a:t> din 2020. Datorită Zoom, utilizatorii din întreaga lume au rămas în contact, în timpul carantinei instituite pentru stoparea răspândirii virusului.</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ro-RO" sz="1200" kern="1200" dirty="0" smtClean="0">
                <a:solidFill>
                  <a:schemeClr val="tx1"/>
                </a:solidFill>
                <a:effectLst/>
                <a:latin typeface="+mn-lt"/>
                <a:ea typeface="+mn-ea"/>
                <a:cs typeface="+mn-cs"/>
              </a:rPr>
              <a:t>Odată cu alegerea aplicației, utilizarea Zoom a crescut vertiginos în martie 2020. Yuan a declarat într-o postare pe blog că, în cursul respectivei luni, Zoom a avut </a:t>
            </a:r>
            <a:r>
              <a:rPr lang="en-US" b="0" i="0" u="sng" dirty="0" smtClean="0">
                <a:solidFill>
                  <a:srgbClr val="0087D0"/>
                </a:solidFill>
                <a:effectLst/>
                <a:latin typeface="Lato"/>
                <a:hlinkClick r:id="rId3"/>
              </a:rPr>
              <a:t>200 </a:t>
            </a:r>
            <a:r>
              <a:rPr lang="en-US" b="0" i="0" u="sng" dirty="0" err="1" smtClean="0">
                <a:solidFill>
                  <a:srgbClr val="0087D0"/>
                </a:solidFill>
                <a:effectLst/>
                <a:latin typeface="Lato"/>
                <a:hlinkClick r:id="rId3"/>
              </a:rPr>
              <a:t>milio</a:t>
            </a:r>
            <a:r>
              <a:rPr lang="ro-RO" b="0" i="0" u="sng" dirty="0" err="1" smtClean="0">
                <a:solidFill>
                  <a:srgbClr val="0087D0"/>
                </a:solidFill>
                <a:effectLst/>
                <a:latin typeface="Lato"/>
                <a:hlinkClick r:id="rId3"/>
              </a:rPr>
              <a:t>ane</a:t>
            </a:r>
            <a:r>
              <a:rPr lang="ro-RO" b="0" i="0" u="sng" dirty="0" smtClean="0">
                <a:solidFill>
                  <a:srgbClr val="0087D0"/>
                </a:solidFill>
                <a:effectLst/>
                <a:latin typeface="Lato"/>
                <a:hlinkClick r:id="rId3"/>
              </a:rPr>
              <a:t> de</a:t>
            </a:r>
            <a:r>
              <a:rPr lang="ro-RO" b="0" i="0" u="sng" baseline="0" dirty="0" smtClean="0">
                <a:solidFill>
                  <a:srgbClr val="0087D0"/>
                </a:solidFill>
                <a:effectLst/>
                <a:latin typeface="Lato"/>
                <a:hlinkClick r:id="rId3"/>
              </a:rPr>
              <a:t> </a:t>
            </a:r>
            <a:r>
              <a:rPr lang="en-US" b="0" i="0" u="sng" dirty="0" err="1" smtClean="0">
                <a:solidFill>
                  <a:srgbClr val="0087D0"/>
                </a:solidFill>
                <a:effectLst/>
                <a:latin typeface="Lato"/>
                <a:hlinkClick r:id="rId3"/>
              </a:rPr>
              <a:t>participan</a:t>
            </a:r>
            <a:r>
              <a:rPr lang="ro-RO" b="0" i="0" u="sng" dirty="0" smtClean="0">
                <a:solidFill>
                  <a:srgbClr val="0087D0"/>
                </a:solidFill>
                <a:effectLst/>
                <a:latin typeface="Lato"/>
                <a:hlinkClick r:id="rId3"/>
              </a:rPr>
              <a:t>ți pe zi la întâlniri</a:t>
            </a:r>
            <a:r>
              <a:rPr lang="en-US" b="0" i="0" dirty="0">
                <a:solidFill>
                  <a:srgbClr val="000000"/>
                </a:solidFill>
                <a:effectLst/>
                <a:latin typeface="Lato"/>
              </a:rPr>
              <a:t> (</a:t>
            </a:r>
            <a:r>
              <a:rPr lang="en-US" b="0" i="0" dirty="0" smtClean="0">
                <a:solidFill>
                  <a:srgbClr val="000000"/>
                </a:solidFill>
                <a:effectLst/>
                <a:latin typeface="Lato"/>
              </a:rPr>
              <a:t>n</a:t>
            </a:r>
            <a:r>
              <a:rPr lang="ro-RO" b="0" i="0" dirty="0" smtClean="0">
                <a:solidFill>
                  <a:srgbClr val="000000"/>
                </a:solidFill>
                <a:effectLst/>
                <a:latin typeface="Lato"/>
              </a:rPr>
              <a:t>u </a:t>
            </a:r>
            <a:r>
              <a:rPr lang="ro-RO" b="0" i="0" dirty="0" err="1" smtClean="0">
                <a:solidFill>
                  <a:srgbClr val="000000"/>
                </a:solidFill>
                <a:effectLst/>
                <a:latin typeface="Lato"/>
              </a:rPr>
              <a:t>UAZ</a:t>
            </a:r>
            <a:r>
              <a:rPr lang="ro-RO" b="0" i="0" dirty="0" smtClean="0">
                <a:solidFill>
                  <a:srgbClr val="000000"/>
                </a:solidFill>
                <a:effectLst/>
                <a:latin typeface="Lato"/>
              </a:rPr>
              <a:t> - </a:t>
            </a:r>
            <a:r>
              <a:rPr lang="ro-RO" sz="1200" kern="1200" dirty="0" smtClean="0">
                <a:solidFill>
                  <a:schemeClr val="tx1"/>
                </a:solidFill>
                <a:effectLst/>
                <a:latin typeface="+mn-lt"/>
                <a:ea typeface="+mn-ea"/>
                <a:cs typeface="+mn-cs"/>
              </a:rPr>
              <a:t>utilizatori activi zilnic). Luna următoare, această cifră a crescut la</a:t>
            </a:r>
            <a:r>
              <a:rPr lang="en-US" b="0" i="0" dirty="0">
                <a:solidFill>
                  <a:srgbClr val="000000"/>
                </a:solidFill>
                <a:effectLst/>
                <a:latin typeface="Lato"/>
              </a:rPr>
              <a:t> </a:t>
            </a:r>
            <a:r>
              <a:rPr lang="en-US" b="0" i="0" u="sng" dirty="0">
                <a:solidFill>
                  <a:srgbClr val="0087D0"/>
                </a:solidFill>
                <a:effectLst/>
                <a:latin typeface="Lato"/>
                <a:hlinkClick r:id="rId4"/>
              </a:rPr>
              <a:t>300 </a:t>
            </a:r>
            <a:r>
              <a:rPr lang="en-US" b="0" i="0" u="sng" dirty="0" err="1" smtClean="0">
                <a:solidFill>
                  <a:srgbClr val="0087D0"/>
                </a:solidFill>
                <a:effectLst/>
                <a:latin typeface="Lato"/>
                <a:hlinkClick r:id="rId4"/>
              </a:rPr>
              <a:t>milio</a:t>
            </a:r>
            <a:r>
              <a:rPr lang="ro-RO" b="0" i="0" u="sng" dirty="0" smtClean="0">
                <a:solidFill>
                  <a:srgbClr val="0087D0"/>
                </a:solidFill>
                <a:effectLst/>
                <a:latin typeface="Lato"/>
                <a:hlinkClick r:id="rId4"/>
              </a:rPr>
              <a:t>a</a:t>
            </a:r>
            <a:r>
              <a:rPr lang="en-US" b="0" i="0" u="sng" dirty="0" smtClean="0">
                <a:solidFill>
                  <a:srgbClr val="0087D0"/>
                </a:solidFill>
                <a:effectLst/>
                <a:latin typeface="Lato"/>
                <a:hlinkClick r:id="rId4"/>
              </a:rPr>
              <a:t>n</a:t>
            </a:r>
            <a:r>
              <a:rPr lang="ro-RO" b="0" i="0" u="sng" dirty="0" smtClean="0">
                <a:solidFill>
                  <a:srgbClr val="0087D0"/>
                </a:solidFill>
                <a:effectLst/>
                <a:latin typeface="Lato"/>
              </a:rPr>
              <a:t>e</a:t>
            </a:r>
            <a:r>
              <a:rPr lang="en-US" b="0" i="0" dirty="0" smtClean="0">
                <a:solidFill>
                  <a:srgbClr val="000000"/>
                </a:solidFill>
                <a:effectLst/>
                <a:latin typeface="Lato"/>
              </a:rPr>
              <a:t>.</a:t>
            </a:r>
            <a:r>
              <a:rPr lang="en-US" b="0" i="0" dirty="0">
                <a:solidFill>
                  <a:srgbClr val="000000"/>
                </a:solidFill>
                <a:effectLst/>
                <a:latin typeface="Lato"/>
              </a:rPr>
              <a:t> </a:t>
            </a:r>
            <a:r>
              <a:rPr lang="ro-RO" sz="1200" kern="1200" dirty="0" smtClean="0">
                <a:solidFill>
                  <a:schemeClr val="tx1"/>
                </a:solidFill>
                <a:effectLst/>
                <a:latin typeface="+mn-lt"/>
                <a:ea typeface="+mn-ea"/>
                <a:cs typeface="+mn-cs"/>
              </a:rPr>
              <a:t>Aceasta, comparativ cu 10 milioane în decembrie 2019</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68</a:t>
            </a:fld>
            <a:endParaRPr lang="en-US" altLang="en-US"/>
          </a:p>
        </p:txBody>
      </p:sp>
    </p:spTree>
    <p:extLst>
      <p:ext uri="{BB962C8B-B14F-4D97-AF65-F5344CB8AC3E}">
        <p14:creationId xmlns:p14="http://schemas.microsoft.com/office/powerpoint/2010/main" val="20445404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69</a:t>
            </a:fld>
            <a:endParaRPr lang="en-US" altLang="en-US"/>
          </a:p>
        </p:txBody>
      </p:sp>
    </p:spTree>
    <p:extLst>
      <p:ext uri="{BB962C8B-B14F-4D97-AF65-F5344CB8AC3E}">
        <p14:creationId xmlns:p14="http://schemas.microsoft.com/office/powerpoint/2010/main" val="29597598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70</a:t>
            </a:fld>
            <a:endParaRPr lang="en-US" altLang="en-US"/>
          </a:p>
        </p:txBody>
      </p:sp>
    </p:spTree>
    <p:extLst>
      <p:ext uri="{BB962C8B-B14F-4D97-AF65-F5344CB8AC3E}">
        <p14:creationId xmlns:p14="http://schemas.microsoft.com/office/powerpoint/2010/main" val="524231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72</a:t>
            </a:fld>
            <a:endParaRPr lang="en-US" altLang="en-US"/>
          </a:p>
        </p:txBody>
      </p:sp>
    </p:spTree>
    <p:extLst>
      <p:ext uri="{BB962C8B-B14F-4D97-AF65-F5344CB8AC3E}">
        <p14:creationId xmlns:p14="http://schemas.microsoft.com/office/powerpoint/2010/main" val="28041346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smtClean="0">
                <a:solidFill>
                  <a:schemeClr val="tx1"/>
                </a:solidFill>
                <a:effectLst/>
                <a:latin typeface="+mn-lt"/>
                <a:ea typeface="+mn-ea"/>
                <a:cs typeface="+mn-cs"/>
              </a:rPr>
              <a:t>Deși internetul este un loc în care furnizorii de servicii și informații doresc, în general, să publice și să partajeze date cu publicul larg, există, de asemenea, și o cerere pentru zone mai private, accesibile unui grup restricționat de persoane, în scopuri exclusive. Unele dintre aceste zone sunt locuri publice, care pot fi găsite doar de persoanele ce dețin adresa corectă. Să luăm, de exemplu, un cuplu care dorește să își partajeze fotografiile de nuntă, cu familia și prietenii. Acesta nu ar dori ca orice utilizator de internet să le vizualizeze fotografiile. În acest caz, cuplul și-ar putea încărca imaginile într-un serviciu cloud și să partajeze link-ul către galerie numai cu prietenii și familia. Bineînțeles, acesta nu este un mod foarte sigur de a partaja date private, dar este ușor și, deoarece fotografiile nu ar fi considerate ca fiind extrem de confidențiale, această soluție ar putea fi suficientă pentru majoritatea oamenilor.</a:t>
            </a:r>
          </a:p>
          <a:p>
            <a:r>
              <a:rPr lang="ro-RO" sz="1200" kern="1200" dirty="0" smtClean="0">
                <a:solidFill>
                  <a:schemeClr val="tx1"/>
                </a:solidFill>
                <a:effectLst/>
                <a:latin typeface="+mn-lt"/>
                <a:ea typeface="+mn-ea"/>
                <a:cs typeface="+mn-cs"/>
              </a:rPr>
              <a:t>Există, de asemenea, alte zone ascunse ale internetului pentru care sunt necesare datele de autentificare. Un forum publicitar tipic și un cont webmail normal sunt doar două exemple de zone private, care nu pot fi găsite de un motor de căutare sau accesate, din cauza cerințelor de autentificare ale acestora. Pe lângă site-urile care sunt ascunse în mod intenționat de motoarele de căutare publice, există și site-uri web și baze de date care nu pot fi indexate de motoarele de căutare, deoarece conținutul lor nu poate fi înțeles sau analizat de către acestea. </a:t>
            </a:r>
          </a:p>
          <a:p>
            <a:r>
              <a:rPr lang="ro-RO" sz="1200" kern="1200" dirty="0" smtClean="0">
                <a:solidFill>
                  <a:schemeClr val="tx1"/>
                </a:solidFill>
                <a:effectLst/>
                <a:latin typeface="+mn-lt"/>
                <a:ea typeface="+mn-ea"/>
                <a:cs typeface="+mn-cs"/>
              </a:rPr>
              <a:t>Numele colectiv pentru toate acele zone ale internetului care sunt ascunse de motoarele de căutare este „</a:t>
            </a:r>
            <a:r>
              <a:rPr lang="ro-RO" sz="1200" b="1" kern="1200" dirty="0" smtClean="0">
                <a:solidFill>
                  <a:schemeClr val="tx1"/>
                </a:solidFill>
                <a:effectLst/>
                <a:latin typeface="+mn-lt"/>
                <a:ea typeface="+mn-ea"/>
                <a:cs typeface="+mn-cs"/>
              </a:rPr>
              <a:t>Deep Web</a:t>
            </a:r>
            <a:r>
              <a:rPr lang="ro-RO" sz="1200" kern="1200" dirty="0" smtClean="0">
                <a:solidFill>
                  <a:schemeClr val="tx1"/>
                </a:solidFill>
                <a:effectLst/>
                <a:latin typeface="+mn-lt"/>
                <a:ea typeface="+mn-ea"/>
                <a:cs typeface="+mn-cs"/>
              </a:rPr>
              <a:t>” </a:t>
            </a:r>
            <a:r>
              <a:rPr lang="ro-RO" sz="1200" i="1" kern="1200" dirty="0" smtClean="0">
                <a:solidFill>
                  <a:schemeClr val="tx1"/>
                </a:solidFill>
                <a:effectLst/>
                <a:latin typeface="+mn-lt"/>
                <a:ea typeface="+mn-ea"/>
                <a:cs typeface="+mn-cs"/>
              </a:rPr>
              <a:t>(„Internetul adânc”)</a:t>
            </a:r>
            <a:r>
              <a:rPr lang="ro-RO" sz="1200" kern="1200" dirty="0" smtClean="0">
                <a:solidFill>
                  <a:schemeClr val="tx1"/>
                </a:solidFill>
                <a:effectLst/>
                <a:latin typeface="+mn-lt"/>
                <a:ea typeface="+mn-ea"/>
                <a:cs typeface="+mn-cs"/>
              </a:rPr>
              <a:t> (alte nume sunt „Hidden Web” </a:t>
            </a:r>
            <a:r>
              <a:rPr lang="ro-RO" sz="1200" i="1" kern="1200" dirty="0" smtClean="0">
                <a:solidFill>
                  <a:schemeClr val="tx1"/>
                </a:solidFill>
                <a:effectLst/>
                <a:latin typeface="+mn-lt"/>
                <a:ea typeface="+mn-ea"/>
                <a:cs typeface="+mn-cs"/>
              </a:rPr>
              <a:t>(„Internetul ascuns”)</a:t>
            </a:r>
            <a:r>
              <a:rPr lang="ro-RO" sz="1200" kern="1200" dirty="0" smtClean="0">
                <a:solidFill>
                  <a:schemeClr val="tx1"/>
                </a:solidFill>
                <a:effectLst/>
                <a:latin typeface="+mn-lt"/>
                <a:ea typeface="+mn-ea"/>
                <a:cs typeface="+mn-cs"/>
              </a:rPr>
              <a:t>, „</a:t>
            </a:r>
            <a:r>
              <a:rPr lang="ro-RO" sz="1200" kern="1200" dirty="0" err="1" smtClean="0">
                <a:solidFill>
                  <a:schemeClr val="tx1"/>
                </a:solidFill>
                <a:effectLst/>
                <a:latin typeface="+mn-lt"/>
                <a:ea typeface="+mn-ea"/>
                <a:cs typeface="+mn-cs"/>
              </a:rPr>
              <a:t>Invisible</a:t>
            </a:r>
            <a:r>
              <a:rPr lang="ro-RO" sz="1200" kern="1200" dirty="0" smtClean="0">
                <a:solidFill>
                  <a:schemeClr val="tx1"/>
                </a:solidFill>
                <a:effectLst/>
                <a:latin typeface="+mn-lt"/>
                <a:ea typeface="+mn-ea"/>
                <a:cs typeface="+mn-cs"/>
              </a:rPr>
              <a:t> Web” </a:t>
            </a:r>
            <a:r>
              <a:rPr lang="ro-RO" sz="1200" i="1" kern="1200" dirty="0" smtClean="0">
                <a:solidFill>
                  <a:schemeClr val="tx1"/>
                </a:solidFill>
                <a:effectLst/>
                <a:latin typeface="+mn-lt"/>
                <a:ea typeface="+mn-ea"/>
                <a:cs typeface="+mn-cs"/>
              </a:rPr>
              <a:t>(Internetul invizibil)</a:t>
            </a:r>
            <a:r>
              <a:rPr lang="ro-RO" sz="1200" kern="1200" dirty="0" smtClean="0">
                <a:solidFill>
                  <a:schemeClr val="tx1"/>
                </a:solidFill>
                <a:effectLst/>
                <a:latin typeface="+mn-lt"/>
                <a:ea typeface="+mn-ea"/>
                <a:cs typeface="+mn-cs"/>
              </a:rPr>
              <a:t> sau „Deepnet” </a:t>
            </a:r>
            <a:r>
              <a:rPr lang="ro-RO" sz="1200" i="1" kern="1200" dirty="0" smtClean="0">
                <a:solidFill>
                  <a:schemeClr val="tx1"/>
                </a:solidFill>
                <a:effectLst/>
                <a:latin typeface="+mn-lt"/>
                <a:ea typeface="+mn-ea"/>
                <a:cs typeface="+mn-cs"/>
              </a:rPr>
              <a:t>(Rețeaua adâncă))</a:t>
            </a:r>
            <a:r>
              <a:rPr lang="ro-RO" sz="1200" kern="1200" dirty="0" smtClean="0">
                <a:solidFill>
                  <a:schemeClr val="tx1"/>
                </a:solidFill>
                <a:effectLst/>
                <a:latin typeface="+mn-lt"/>
                <a:ea typeface="+mn-ea"/>
                <a:cs typeface="+mn-cs"/>
              </a:rPr>
              <a:t>.</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Pe lângă site-urile web, bazele de date și documentele, care nu sunt indexate de motoarele de căutare, există un alt nivel al Deep Web: așa-numitul „</a:t>
            </a:r>
            <a:r>
              <a:rPr lang="ro-RO" sz="1200" b="1" kern="1200" dirty="0" err="1" smtClean="0">
                <a:solidFill>
                  <a:schemeClr val="tx1"/>
                </a:solidFill>
                <a:effectLst/>
                <a:latin typeface="+mn-lt"/>
                <a:ea typeface="+mn-ea"/>
                <a:cs typeface="+mn-cs"/>
              </a:rPr>
              <a:t>Darkweb</a:t>
            </a:r>
            <a:r>
              <a:rPr lang="ro-RO" sz="1200" kern="1200" dirty="0" smtClean="0">
                <a:solidFill>
                  <a:schemeClr val="tx1"/>
                </a:solidFill>
                <a:effectLst/>
                <a:latin typeface="+mn-lt"/>
                <a:ea typeface="+mn-ea"/>
                <a:cs typeface="+mn-cs"/>
              </a:rPr>
              <a:t>”. </a:t>
            </a:r>
            <a:r>
              <a:rPr lang="ro-RO" sz="1200" kern="1200" dirty="0" err="1" smtClean="0">
                <a:solidFill>
                  <a:schemeClr val="tx1"/>
                </a:solidFill>
                <a:effectLst/>
                <a:latin typeface="+mn-lt"/>
                <a:ea typeface="+mn-ea"/>
                <a:cs typeface="+mn-cs"/>
              </a:rPr>
              <a:t>Dark</a:t>
            </a:r>
            <a:r>
              <a:rPr lang="ro-RO" sz="1200" kern="1200" dirty="0" smtClean="0">
                <a:solidFill>
                  <a:schemeClr val="tx1"/>
                </a:solidFill>
                <a:effectLst/>
                <a:latin typeface="+mn-lt"/>
                <a:ea typeface="+mn-ea"/>
                <a:cs typeface="+mn-cs"/>
              </a:rPr>
              <a:t> Web nu poate fi căutat de motoarele de căutare standard. Cu toate acestea, în timp ce site-urile web de pe Deep Web pot fi accesate de un browser web normal, dacă vizitatorul cunoaște adresa sau datele de autentificare, acest lucru nu este valabil pentru site-urile web de pe </a:t>
            </a:r>
            <a:r>
              <a:rPr lang="ro-RO" sz="1200" kern="1200" dirty="0" err="1" smtClean="0">
                <a:solidFill>
                  <a:schemeClr val="tx1"/>
                </a:solidFill>
                <a:effectLst/>
                <a:latin typeface="+mn-lt"/>
                <a:ea typeface="+mn-ea"/>
                <a:cs typeface="+mn-cs"/>
              </a:rPr>
              <a:t>Dark</a:t>
            </a:r>
            <a:r>
              <a:rPr lang="ro-RO" sz="1200" kern="1200" dirty="0" smtClean="0">
                <a:solidFill>
                  <a:schemeClr val="tx1"/>
                </a:solidFill>
                <a:effectLst/>
                <a:latin typeface="+mn-lt"/>
                <a:ea typeface="+mn-ea"/>
                <a:cs typeface="+mn-cs"/>
              </a:rPr>
              <a:t> Web.</a:t>
            </a:r>
          </a:p>
          <a:p>
            <a:endParaRPr lang="ro-RO" sz="1200" kern="1200" dirty="0" smtClean="0">
              <a:solidFill>
                <a:schemeClr val="tx1"/>
              </a:solidFill>
              <a:effectLst/>
              <a:latin typeface="+mn-lt"/>
              <a:ea typeface="+mn-ea"/>
              <a:cs typeface="+mn-cs"/>
            </a:endParaRPr>
          </a:p>
          <a:p>
            <a:r>
              <a:rPr lang="ro-RO" sz="1200" b="1" kern="1200" dirty="0" err="1" smtClean="0">
                <a:solidFill>
                  <a:schemeClr val="tx1"/>
                </a:solidFill>
                <a:effectLst/>
                <a:latin typeface="+mn-lt"/>
                <a:ea typeface="+mn-ea"/>
                <a:cs typeface="+mn-cs"/>
              </a:rPr>
              <a:t>Dark</a:t>
            </a:r>
            <a:r>
              <a:rPr lang="ro-RO" sz="1200" b="1" kern="1200" dirty="0" smtClean="0">
                <a:solidFill>
                  <a:schemeClr val="tx1"/>
                </a:solidFill>
                <a:effectLst/>
                <a:latin typeface="+mn-lt"/>
                <a:ea typeface="+mn-ea"/>
                <a:cs typeface="+mn-cs"/>
              </a:rPr>
              <a:t> Web</a:t>
            </a:r>
            <a:r>
              <a:rPr lang="ro-RO" sz="1200" kern="1200" dirty="0" smtClean="0">
                <a:solidFill>
                  <a:schemeClr val="tx1"/>
                </a:solidFill>
                <a:effectLst/>
                <a:latin typeface="+mn-lt"/>
                <a:ea typeface="+mn-ea"/>
                <a:cs typeface="+mn-cs"/>
              </a:rPr>
              <a:t> este constituit din </a:t>
            </a:r>
            <a:r>
              <a:rPr lang="ro-RO" sz="1200" b="1" kern="1200" dirty="0" err="1" smtClean="0">
                <a:solidFill>
                  <a:schemeClr val="tx1"/>
                </a:solidFill>
                <a:effectLst/>
                <a:latin typeface="+mn-lt"/>
                <a:ea typeface="+mn-ea"/>
                <a:cs typeface="+mn-cs"/>
              </a:rPr>
              <a:t>Dark</a:t>
            </a:r>
            <a:r>
              <a:rPr lang="ro-RO" sz="1200" b="1" kern="1200" dirty="0" smtClean="0">
                <a:solidFill>
                  <a:schemeClr val="tx1"/>
                </a:solidFill>
                <a:effectLst/>
                <a:latin typeface="+mn-lt"/>
                <a:ea typeface="+mn-ea"/>
                <a:cs typeface="+mn-cs"/>
              </a:rPr>
              <a:t> net</a:t>
            </a:r>
            <a:r>
              <a:rPr lang="ro-RO" sz="1200" kern="1200" dirty="0" smtClean="0">
                <a:solidFill>
                  <a:schemeClr val="tx1"/>
                </a:solidFill>
                <a:effectLst/>
                <a:latin typeface="+mn-lt"/>
                <a:ea typeface="+mn-ea"/>
                <a:cs typeface="+mn-cs"/>
              </a:rPr>
              <a:t>-uri </a:t>
            </a:r>
            <a:r>
              <a:rPr lang="ro-RO" sz="1200" i="1" kern="1200" dirty="0" smtClean="0">
                <a:solidFill>
                  <a:schemeClr val="tx1"/>
                </a:solidFill>
                <a:effectLst/>
                <a:latin typeface="+mn-lt"/>
                <a:ea typeface="+mn-ea"/>
                <a:cs typeface="+mn-cs"/>
              </a:rPr>
              <a:t>(„rețele întunecate”), </a:t>
            </a:r>
            <a:r>
              <a:rPr lang="ro-RO" sz="1200" kern="1200" dirty="0" smtClean="0">
                <a:solidFill>
                  <a:schemeClr val="tx1"/>
                </a:solidFill>
                <a:effectLst/>
                <a:latin typeface="+mn-lt"/>
                <a:ea typeface="+mn-ea"/>
                <a:cs typeface="+mn-cs"/>
              </a:rPr>
              <a:t>care sunt rețele peer-to-peer mici, precum și rețele populare mari, cum ar fi </a:t>
            </a:r>
            <a:r>
              <a:rPr lang="ro-RO" sz="1200" kern="1200" dirty="0" err="1" smtClean="0">
                <a:solidFill>
                  <a:schemeClr val="tx1"/>
                </a:solidFill>
                <a:effectLst/>
                <a:latin typeface="+mn-lt"/>
                <a:ea typeface="+mn-ea"/>
                <a:cs typeface="+mn-cs"/>
              </a:rPr>
              <a:t>Freenet</a:t>
            </a:r>
            <a:r>
              <a:rPr lang="ro-RO" sz="1200" kern="1200" dirty="0" smtClean="0">
                <a:solidFill>
                  <a:schemeClr val="tx1"/>
                </a:solidFill>
                <a:effectLst/>
                <a:latin typeface="+mn-lt"/>
                <a:ea typeface="+mn-ea"/>
                <a:cs typeface="+mn-cs"/>
              </a:rPr>
              <a:t>, I2P și </a:t>
            </a:r>
            <a:r>
              <a:rPr lang="ro-RO" sz="1200" kern="1200" dirty="0" err="1" smtClean="0">
                <a:solidFill>
                  <a:schemeClr val="tx1"/>
                </a:solidFill>
                <a:effectLst/>
                <a:latin typeface="+mn-lt"/>
                <a:ea typeface="+mn-ea"/>
                <a:cs typeface="+mn-cs"/>
              </a:rPr>
              <a:t>ToR</a:t>
            </a:r>
            <a:r>
              <a:rPr lang="ro-RO" sz="1200" kern="1200" dirty="0" smtClean="0">
                <a:solidFill>
                  <a:schemeClr val="tx1"/>
                </a:solidFill>
                <a:effectLst/>
                <a:latin typeface="+mn-lt"/>
                <a:ea typeface="+mn-ea"/>
                <a:cs typeface="+mn-cs"/>
              </a:rPr>
              <a:t>.</a:t>
            </a:r>
          </a:p>
          <a:p>
            <a:r>
              <a:rPr lang="ro-RO" sz="1200" kern="1200" dirty="0" smtClean="0">
                <a:solidFill>
                  <a:schemeClr val="tx1"/>
                </a:solidFill>
                <a:effectLst/>
                <a:latin typeface="+mn-lt"/>
                <a:ea typeface="+mn-ea"/>
                <a:cs typeface="+mn-cs"/>
              </a:rPr>
              <a:t> </a:t>
            </a:r>
            <a:endParaRPr lang="ro-R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73</a:t>
            </a:fld>
            <a:endParaRPr lang="en-US" altLang="en-US"/>
          </a:p>
        </p:txBody>
      </p:sp>
    </p:spTree>
    <p:extLst>
      <p:ext uri="{BB962C8B-B14F-4D97-AF65-F5344CB8AC3E}">
        <p14:creationId xmlns:p14="http://schemas.microsoft.com/office/powerpoint/2010/main" val="14157923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74</a:t>
            </a:fld>
            <a:endParaRPr lang="en-US" altLang="en-US"/>
          </a:p>
        </p:txBody>
      </p:sp>
    </p:spTree>
    <p:extLst>
      <p:ext uri="{BB962C8B-B14F-4D97-AF65-F5344CB8AC3E}">
        <p14:creationId xmlns:p14="http://schemas.microsoft.com/office/powerpoint/2010/main" val="38150971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smtClean="0">
                <a:solidFill>
                  <a:schemeClr val="tx1"/>
                </a:solidFill>
                <a:effectLst/>
                <a:latin typeface="+mn-lt"/>
                <a:ea typeface="+mn-ea"/>
                <a:cs typeface="+mn-cs"/>
              </a:rPr>
              <a:t>Site-ul web evidențiat oferă anonimat sau criptare pentru a proteja expeditorul. Unele sunt gratuite - altele au un serviciu cu plată. Acestea ilustrează cât de simplu este să faci lucruri pe internet, unde urmărirea suspectului sau a infractorului este atât de dificilă - datorită faptului că tehnologia este utilizată pentru obstrucționare.</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De asemenea, acesta oferă facilități pentru a asigura că nimic din ceea ce poate fi interogat nu este lăsat pe un server – eliminând, în același timp, informațiile cu privire la adresa IP</a:t>
            </a:r>
          </a:p>
          <a:p>
            <a:r>
              <a:rPr lang="ro-RO" sz="1200" kern="1200" dirty="0" smtClean="0">
                <a:solidFill>
                  <a:schemeClr val="tx1"/>
                </a:solidFill>
                <a:effectLst/>
                <a:latin typeface="+mn-lt"/>
                <a:ea typeface="+mn-ea"/>
                <a:cs typeface="+mn-cs"/>
              </a:rPr>
              <a:t> </a:t>
            </a:r>
            <a:endParaRPr lang="ro-R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75</a:t>
            </a:fld>
            <a:endParaRPr lang="en-US" altLang="en-US"/>
          </a:p>
        </p:txBody>
      </p:sp>
    </p:spTree>
    <p:extLst>
      <p:ext uri="{BB962C8B-B14F-4D97-AF65-F5344CB8AC3E}">
        <p14:creationId xmlns:p14="http://schemas.microsoft.com/office/powerpoint/2010/main" val="567918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Toate</a:t>
            </a:r>
            <a:r>
              <a:rPr lang="en-GB" dirty="0" smtClean="0"/>
              <a:t> </a:t>
            </a:r>
            <a:r>
              <a:rPr lang="en-GB" dirty="0" err="1" smtClean="0"/>
              <a:t>dispozitivele</a:t>
            </a:r>
            <a:r>
              <a:rPr lang="en-GB" dirty="0" smtClean="0"/>
              <a:t> </a:t>
            </a:r>
            <a:r>
              <a:rPr lang="en-GB" dirty="0" err="1" smtClean="0"/>
              <a:t>noastre</a:t>
            </a:r>
            <a:r>
              <a:rPr lang="en-GB" dirty="0" smtClean="0"/>
              <a:t> </a:t>
            </a:r>
            <a:r>
              <a:rPr lang="en-GB" dirty="0" err="1" smtClean="0"/>
              <a:t>vor</a:t>
            </a:r>
            <a:r>
              <a:rPr lang="en-GB" dirty="0" smtClean="0"/>
              <a:t> </a:t>
            </a:r>
            <a:r>
              <a:rPr lang="en-GB" dirty="0" err="1" smtClean="0"/>
              <a:t>avea</a:t>
            </a:r>
            <a:r>
              <a:rPr lang="en-GB" dirty="0" smtClean="0"/>
              <a:t> o </a:t>
            </a:r>
            <a:r>
              <a:rPr lang="en-GB" dirty="0" err="1" smtClean="0"/>
              <a:t>formă</a:t>
            </a:r>
            <a:r>
              <a:rPr lang="en-GB" dirty="0" smtClean="0"/>
              <a:t> de hardware </a:t>
            </a:r>
            <a:r>
              <a:rPr lang="en-GB" dirty="0" err="1" smtClean="0"/>
              <a:t>și</a:t>
            </a:r>
            <a:r>
              <a:rPr lang="en-GB" dirty="0" smtClean="0"/>
              <a:t> </a:t>
            </a:r>
            <a:r>
              <a:rPr lang="en-GB" dirty="0" err="1" smtClean="0"/>
              <a:t>ceva</a:t>
            </a:r>
            <a:r>
              <a:rPr lang="en-GB" dirty="0" smtClean="0"/>
              <a:t> </a:t>
            </a:r>
            <a:r>
              <a:rPr lang="en-GB" dirty="0" err="1" smtClean="0"/>
              <a:t>programe</a:t>
            </a:r>
            <a:r>
              <a:rPr lang="en-GB" dirty="0" smtClean="0"/>
              <a:t> software, </a:t>
            </a:r>
            <a:r>
              <a:rPr lang="en-GB" dirty="0" err="1" smtClean="0"/>
              <a:t>pentru</a:t>
            </a:r>
            <a:r>
              <a:rPr lang="en-GB" dirty="0" smtClean="0"/>
              <a:t> a </a:t>
            </a:r>
            <a:r>
              <a:rPr lang="en-GB" dirty="0" err="1" smtClean="0"/>
              <a:t>permite</a:t>
            </a:r>
            <a:r>
              <a:rPr lang="en-GB" dirty="0" smtClean="0"/>
              <a:t> </a:t>
            </a:r>
            <a:r>
              <a:rPr lang="en-GB" dirty="0" err="1" smtClean="0"/>
              <a:t>utilizatorului</a:t>
            </a:r>
            <a:r>
              <a:rPr lang="en-GB" dirty="0" smtClean="0"/>
              <a:t> </a:t>
            </a:r>
            <a:r>
              <a:rPr lang="en-GB" dirty="0" err="1" smtClean="0"/>
              <a:t>să</a:t>
            </a:r>
            <a:r>
              <a:rPr lang="en-GB" dirty="0" smtClean="0"/>
              <a:t> </a:t>
            </a:r>
            <a:r>
              <a:rPr lang="en-GB" dirty="0" err="1" smtClean="0"/>
              <a:t>interacționeze</a:t>
            </a:r>
            <a:r>
              <a:rPr lang="en-GB" dirty="0" smtClean="0"/>
              <a:t> cu </a:t>
            </a:r>
            <a:r>
              <a:rPr lang="en-GB" dirty="0" err="1" smtClean="0"/>
              <a:t>dispozitivul</a:t>
            </a:r>
            <a:endParaRPr lang="en-GB" dirty="0" smtClean="0"/>
          </a:p>
          <a:p>
            <a:endParaRPr lang="en-GB" dirty="0" smtClean="0"/>
          </a:p>
          <a:p>
            <a:r>
              <a:rPr lang="en-GB" dirty="0" smtClean="0"/>
              <a:t>Hardware-ul </a:t>
            </a:r>
            <a:r>
              <a:rPr lang="ro-RO" dirty="0" smtClean="0"/>
              <a:t>c</a:t>
            </a:r>
            <a:r>
              <a:rPr lang="en-GB" dirty="0" err="1" smtClean="0"/>
              <a:t>onstă</a:t>
            </a:r>
            <a:r>
              <a:rPr lang="en-GB" dirty="0" smtClean="0"/>
              <a:t> în </a:t>
            </a:r>
            <a:r>
              <a:rPr lang="en-GB" dirty="0" err="1" smtClean="0"/>
              <a:t>componentele</a:t>
            </a:r>
            <a:r>
              <a:rPr lang="en-GB" dirty="0" smtClean="0"/>
              <a:t> </a:t>
            </a:r>
            <a:r>
              <a:rPr lang="en-GB" dirty="0" err="1" smtClean="0"/>
              <a:t>fizice</a:t>
            </a:r>
            <a:r>
              <a:rPr lang="en-GB" dirty="0" smtClean="0"/>
              <a:t> </a:t>
            </a:r>
            <a:r>
              <a:rPr lang="en-GB" dirty="0" err="1" smtClean="0"/>
              <a:t>pe</a:t>
            </a:r>
            <a:r>
              <a:rPr lang="en-GB" dirty="0" smtClean="0"/>
              <a:t> care le </a:t>
            </a:r>
            <a:r>
              <a:rPr lang="en-GB" dirty="0" err="1" smtClean="0"/>
              <a:t>putem</a:t>
            </a:r>
            <a:r>
              <a:rPr lang="en-GB" dirty="0" smtClean="0"/>
              <a:t> </a:t>
            </a:r>
            <a:r>
              <a:rPr lang="en-GB" dirty="0" err="1" smtClean="0"/>
              <a:t>vedea</a:t>
            </a:r>
            <a:r>
              <a:rPr lang="en-GB" dirty="0" smtClean="0"/>
              <a:t> </a:t>
            </a:r>
            <a:r>
              <a:rPr lang="en-GB" dirty="0" err="1" smtClean="0"/>
              <a:t>și</a:t>
            </a:r>
            <a:r>
              <a:rPr lang="en-GB" dirty="0" smtClean="0"/>
              <a:t> </a:t>
            </a:r>
            <a:r>
              <a:rPr lang="en-GB" dirty="0" err="1" smtClean="0"/>
              <a:t>atinge</a:t>
            </a:r>
            <a:endParaRPr lang="en-GB" dirty="0" smtClean="0"/>
          </a:p>
          <a:p>
            <a:r>
              <a:rPr lang="en-GB" dirty="0" smtClean="0"/>
              <a:t>Software-ul </a:t>
            </a:r>
            <a:r>
              <a:rPr lang="en-GB" dirty="0" err="1" smtClean="0"/>
              <a:t>sunt</a:t>
            </a:r>
            <a:r>
              <a:rPr lang="en-GB" dirty="0" smtClean="0"/>
              <a:t> </a:t>
            </a:r>
            <a:r>
              <a:rPr lang="en-GB" dirty="0" err="1" smtClean="0"/>
              <a:t>programele</a:t>
            </a:r>
            <a:r>
              <a:rPr lang="en-GB" dirty="0" smtClean="0"/>
              <a:t> care </a:t>
            </a:r>
            <a:r>
              <a:rPr lang="en-GB" dirty="0" err="1" smtClean="0"/>
              <a:t>rulează</a:t>
            </a:r>
            <a:r>
              <a:rPr lang="en-GB" dirty="0" smtClean="0"/>
              <a:t> </a:t>
            </a:r>
            <a:r>
              <a:rPr lang="en-GB" dirty="0" err="1" smtClean="0"/>
              <a:t>pe</a:t>
            </a:r>
            <a:r>
              <a:rPr lang="en-GB" dirty="0" smtClean="0"/>
              <a:t> hardware</a:t>
            </a:r>
          </a:p>
          <a:p>
            <a:r>
              <a:rPr lang="en-GB" dirty="0" err="1" smtClean="0"/>
              <a:t>Cel</a:t>
            </a:r>
            <a:r>
              <a:rPr lang="en-GB" dirty="0" smtClean="0"/>
              <a:t> </a:t>
            </a:r>
            <a:r>
              <a:rPr lang="en-GB" dirty="0" err="1" smtClean="0"/>
              <a:t>mai</a:t>
            </a:r>
            <a:r>
              <a:rPr lang="en-GB" dirty="0" smtClean="0"/>
              <a:t> </a:t>
            </a:r>
            <a:r>
              <a:rPr lang="en-GB" dirty="0" err="1" smtClean="0"/>
              <a:t>semnificativ</a:t>
            </a:r>
            <a:r>
              <a:rPr lang="en-GB" dirty="0" smtClean="0"/>
              <a:t> software dintr-un calculator </a:t>
            </a:r>
            <a:r>
              <a:rPr lang="en-GB" dirty="0" err="1" smtClean="0"/>
              <a:t>este</a:t>
            </a:r>
            <a:r>
              <a:rPr lang="en-GB" dirty="0" smtClean="0"/>
              <a:t>, </a:t>
            </a:r>
            <a:r>
              <a:rPr lang="en-GB" dirty="0" err="1" smtClean="0"/>
              <a:t>cel</a:t>
            </a:r>
            <a:r>
              <a:rPr lang="en-GB" dirty="0" smtClean="0"/>
              <a:t> </a:t>
            </a:r>
            <a:r>
              <a:rPr lang="en-GB" dirty="0" err="1" smtClean="0"/>
              <a:t>mai</a:t>
            </a:r>
            <a:r>
              <a:rPr lang="en-GB" dirty="0" smtClean="0"/>
              <a:t> </a:t>
            </a:r>
            <a:r>
              <a:rPr lang="en-GB" dirty="0" err="1" smtClean="0"/>
              <a:t>probabil</a:t>
            </a:r>
            <a:r>
              <a:rPr lang="en-GB" dirty="0" smtClean="0"/>
              <a:t>, </a:t>
            </a:r>
            <a:r>
              <a:rPr lang="en-GB" dirty="0" err="1" smtClean="0"/>
              <a:t>sistemul</a:t>
            </a:r>
            <a:r>
              <a:rPr lang="en-GB" dirty="0" smtClean="0"/>
              <a:t> de </a:t>
            </a:r>
            <a:r>
              <a:rPr lang="en-GB" dirty="0" err="1" smtClean="0"/>
              <a:t>operare</a:t>
            </a:r>
            <a:r>
              <a:rPr lang="en-GB" dirty="0" smtClean="0"/>
              <a:t> </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a:t>
            </a:fld>
            <a:endParaRPr lang="en-US" altLang="en-US"/>
          </a:p>
        </p:txBody>
      </p:sp>
    </p:spTree>
    <p:extLst>
      <p:ext uri="{BB962C8B-B14F-4D97-AF65-F5344CB8AC3E}">
        <p14:creationId xmlns:p14="http://schemas.microsoft.com/office/powerpoint/2010/main" val="23499721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i="1" kern="1200" dirty="0" smtClean="0">
                <a:solidFill>
                  <a:schemeClr val="tx1"/>
                </a:solidFill>
                <a:effectLst/>
                <a:latin typeface="+mn-lt"/>
                <a:ea typeface="+mn-ea"/>
                <a:cs typeface="+mn-cs"/>
              </a:rPr>
              <a:t>No </a:t>
            </a:r>
            <a:r>
              <a:rPr lang="ro-RO" sz="1200" i="1" kern="1200" dirty="0" err="1" smtClean="0">
                <a:solidFill>
                  <a:schemeClr val="tx1"/>
                </a:solidFill>
                <a:effectLst/>
                <a:latin typeface="+mn-lt"/>
                <a:ea typeface="+mn-ea"/>
                <a:cs typeface="+mn-cs"/>
              </a:rPr>
              <a:t>encryption</a:t>
            </a:r>
            <a:r>
              <a:rPr lang="ro-RO" sz="1200" i="1" kern="1200" dirty="0" smtClean="0">
                <a:solidFill>
                  <a:schemeClr val="tx1"/>
                </a:solidFill>
                <a:effectLst/>
                <a:latin typeface="+mn-lt"/>
                <a:ea typeface="+mn-ea"/>
                <a:cs typeface="+mn-cs"/>
              </a:rPr>
              <a:t> = Fără criptare</a:t>
            </a:r>
          </a:p>
          <a:p>
            <a:r>
              <a:rPr lang="ro-RO" sz="1200" i="1" kern="1200" dirty="0" err="1" smtClean="0">
                <a:solidFill>
                  <a:schemeClr val="tx1"/>
                </a:solidFill>
                <a:effectLst/>
                <a:latin typeface="+mn-lt"/>
                <a:ea typeface="+mn-ea"/>
                <a:cs typeface="+mn-cs"/>
              </a:rPr>
              <a:t>You</a:t>
            </a:r>
            <a:r>
              <a:rPr lang="ro-RO" sz="1200" i="1" kern="1200" dirty="0" smtClean="0">
                <a:solidFill>
                  <a:schemeClr val="tx1"/>
                </a:solidFill>
                <a:effectLst/>
                <a:latin typeface="+mn-lt"/>
                <a:ea typeface="+mn-ea"/>
                <a:cs typeface="+mn-cs"/>
              </a:rPr>
              <a:t> = Dumneavoastră</a:t>
            </a:r>
          </a:p>
          <a:p>
            <a:r>
              <a:rPr lang="ro-RO" sz="1200" i="1" kern="1200" dirty="0" smtClean="0">
                <a:solidFill>
                  <a:schemeClr val="tx1"/>
                </a:solidFill>
                <a:effectLst/>
                <a:latin typeface="+mn-lt"/>
                <a:ea typeface="+mn-ea"/>
                <a:cs typeface="+mn-cs"/>
              </a:rPr>
              <a:t>Proxy server = Server proxy</a:t>
            </a:r>
          </a:p>
          <a:p>
            <a:r>
              <a:rPr lang="ro-RO" sz="1200" i="1" kern="1200" dirty="0" smtClean="0">
                <a:solidFill>
                  <a:schemeClr val="tx1"/>
                </a:solidFill>
                <a:effectLst/>
                <a:latin typeface="+mn-lt"/>
                <a:ea typeface="+mn-ea"/>
                <a:cs typeface="+mn-cs"/>
              </a:rPr>
              <a:t>Local </a:t>
            </a:r>
            <a:r>
              <a:rPr lang="ro-RO" sz="1200" i="1" kern="1200" dirty="0" err="1" smtClean="0">
                <a:solidFill>
                  <a:schemeClr val="tx1"/>
                </a:solidFill>
                <a:effectLst/>
                <a:latin typeface="+mn-lt"/>
                <a:ea typeface="+mn-ea"/>
                <a:cs typeface="+mn-cs"/>
              </a:rPr>
              <a:t>network</a:t>
            </a:r>
            <a:r>
              <a:rPr lang="ro-RO" sz="1200" i="1" kern="1200" dirty="0" smtClean="0">
                <a:solidFill>
                  <a:schemeClr val="tx1"/>
                </a:solidFill>
                <a:effectLst/>
                <a:latin typeface="+mn-lt"/>
                <a:ea typeface="+mn-ea"/>
                <a:cs typeface="+mn-cs"/>
              </a:rPr>
              <a:t> = Rețea locală</a:t>
            </a:r>
          </a:p>
          <a:p>
            <a:r>
              <a:rPr lang="ro-RO" sz="1200" i="1" kern="1200" dirty="0" smtClean="0">
                <a:solidFill>
                  <a:schemeClr val="tx1"/>
                </a:solidFill>
                <a:effectLst/>
                <a:latin typeface="+mn-lt"/>
                <a:ea typeface="+mn-ea"/>
                <a:cs typeface="+mn-cs"/>
              </a:rPr>
              <a:t>Public </a:t>
            </a:r>
            <a:r>
              <a:rPr lang="ro-RO" sz="1200" i="1" kern="1200" dirty="0" err="1" smtClean="0">
                <a:solidFill>
                  <a:schemeClr val="tx1"/>
                </a:solidFill>
                <a:effectLst/>
                <a:latin typeface="+mn-lt"/>
                <a:ea typeface="+mn-ea"/>
                <a:cs typeface="+mn-cs"/>
              </a:rPr>
              <a:t>network</a:t>
            </a:r>
            <a:r>
              <a:rPr lang="ro-RO" sz="1200" i="1" kern="1200" dirty="0" smtClean="0">
                <a:solidFill>
                  <a:schemeClr val="tx1"/>
                </a:solidFill>
                <a:effectLst/>
                <a:latin typeface="+mn-lt"/>
                <a:ea typeface="+mn-ea"/>
                <a:cs typeface="+mn-cs"/>
              </a:rPr>
              <a:t> = Rețea publică</a:t>
            </a:r>
          </a:p>
          <a:p>
            <a:r>
              <a:rPr lang="ro-RO" sz="1200" i="1" kern="1200" dirty="0" err="1" smtClean="0">
                <a:solidFill>
                  <a:schemeClr val="tx1"/>
                </a:solidFill>
                <a:effectLst/>
                <a:latin typeface="+mn-lt"/>
                <a:ea typeface="+mn-ea"/>
                <a:cs typeface="+mn-cs"/>
              </a:rPr>
              <a:t>Physical</a:t>
            </a:r>
            <a:r>
              <a:rPr lang="ro-RO" sz="1200" i="1" kern="1200" dirty="0" smtClean="0">
                <a:solidFill>
                  <a:schemeClr val="tx1"/>
                </a:solidFill>
                <a:effectLst/>
                <a:latin typeface="+mn-lt"/>
                <a:ea typeface="+mn-ea"/>
                <a:cs typeface="+mn-cs"/>
              </a:rPr>
              <a:t> </a:t>
            </a:r>
            <a:r>
              <a:rPr lang="ro-RO" sz="1200" i="1" kern="1200" dirty="0" err="1" smtClean="0">
                <a:solidFill>
                  <a:schemeClr val="tx1"/>
                </a:solidFill>
                <a:effectLst/>
                <a:latin typeface="+mn-lt"/>
                <a:ea typeface="+mn-ea"/>
                <a:cs typeface="+mn-cs"/>
              </a:rPr>
              <a:t>channel</a:t>
            </a:r>
            <a:r>
              <a:rPr lang="ro-RO" sz="1200" i="1" kern="1200" dirty="0" smtClean="0">
                <a:solidFill>
                  <a:schemeClr val="tx1"/>
                </a:solidFill>
                <a:effectLst/>
                <a:latin typeface="+mn-lt"/>
                <a:ea typeface="+mn-ea"/>
                <a:cs typeface="+mn-cs"/>
              </a:rPr>
              <a:t> = Canal fizic</a:t>
            </a:r>
          </a:p>
          <a:p>
            <a:r>
              <a:rPr lang="ro-RO" sz="1200" i="1" kern="1200" dirty="0" smtClean="0">
                <a:solidFill>
                  <a:schemeClr val="tx1"/>
                </a:solidFill>
                <a:effectLst/>
                <a:latin typeface="+mn-lt"/>
                <a:ea typeface="+mn-ea"/>
                <a:cs typeface="+mn-cs"/>
              </a:rPr>
              <a:t>Virtual, private &amp; secure </a:t>
            </a:r>
            <a:r>
              <a:rPr lang="ro-RO" sz="1200" i="1" kern="1200" dirty="0" err="1" smtClean="0">
                <a:solidFill>
                  <a:schemeClr val="tx1"/>
                </a:solidFill>
                <a:effectLst/>
                <a:latin typeface="+mn-lt"/>
                <a:ea typeface="+mn-ea"/>
                <a:cs typeface="+mn-cs"/>
              </a:rPr>
              <a:t>channel</a:t>
            </a:r>
            <a:r>
              <a:rPr lang="ro-RO" sz="1200" i="1" kern="1200" dirty="0" smtClean="0">
                <a:solidFill>
                  <a:schemeClr val="tx1"/>
                </a:solidFill>
                <a:effectLst/>
                <a:latin typeface="+mn-lt"/>
                <a:ea typeface="+mn-ea"/>
                <a:cs typeface="+mn-cs"/>
              </a:rPr>
              <a:t> = Canal virtual, privat și sigur</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Un </a:t>
            </a:r>
            <a:r>
              <a:rPr lang="ro-RO" sz="1200" b="1" kern="1200" dirty="0" err="1" smtClean="0">
                <a:solidFill>
                  <a:schemeClr val="tx1"/>
                </a:solidFill>
                <a:effectLst/>
                <a:latin typeface="+mn-lt"/>
                <a:ea typeface="+mn-ea"/>
                <a:cs typeface="+mn-cs"/>
              </a:rPr>
              <a:t>VPN</a:t>
            </a:r>
            <a:r>
              <a:rPr lang="ro-RO" sz="1200" kern="1200" dirty="0" smtClean="0">
                <a:solidFill>
                  <a:schemeClr val="tx1"/>
                </a:solidFill>
                <a:effectLst/>
                <a:latin typeface="+mn-lt"/>
                <a:ea typeface="+mn-ea"/>
                <a:cs typeface="+mn-cs"/>
              </a:rPr>
              <a:t> este destul de similar cu un </a:t>
            </a:r>
            <a:r>
              <a:rPr lang="ro-RO" sz="1200" b="1" kern="1200" dirty="0" smtClean="0">
                <a:solidFill>
                  <a:schemeClr val="tx1"/>
                </a:solidFill>
                <a:effectLst/>
                <a:latin typeface="+mn-lt"/>
                <a:ea typeface="+mn-ea"/>
                <a:cs typeface="+mn-cs"/>
              </a:rPr>
              <a:t>proxy</a:t>
            </a:r>
            <a:r>
              <a:rPr lang="ro-RO" sz="1200" kern="1200" dirty="0" smtClean="0">
                <a:solidFill>
                  <a:schemeClr val="tx1"/>
                </a:solidFill>
                <a:effectLst/>
                <a:latin typeface="+mn-lt"/>
                <a:ea typeface="+mn-ea"/>
                <a:cs typeface="+mn-cs"/>
              </a:rPr>
              <a:t>. Computerul dumneavoastră este configurat să se conecteze la un alt server și poate fi redirecționat traficul web prin acel server. Dar, în timp ce un server </a:t>
            </a:r>
            <a:r>
              <a:rPr lang="ro-RO" sz="1200" b="1" kern="1200" dirty="0" smtClean="0">
                <a:solidFill>
                  <a:schemeClr val="tx1"/>
                </a:solidFill>
                <a:effectLst/>
                <a:latin typeface="+mn-lt"/>
                <a:ea typeface="+mn-ea"/>
                <a:cs typeface="+mn-cs"/>
              </a:rPr>
              <a:t>proxy</a:t>
            </a:r>
            <a:r>
              <a:rPr lang="ro-RO" sz="1200" kern="1200" dirty="0" smtClean="0">
                <a:solidFill>
                  <a:schemeClr val="tx1"/>
                </a:solidFill>
                <a:effectLst/>
                <a:latin typeface="+mn-lt"/>
                <a:ea typeface="+mn-ea"/>
                <a:cs typeface="+mn-cs"/>
              </a:rPr>
              <a:t> poate redirecționa numai cererile web, o conexiune </a:t>
            </a:r>
            <a:r>
              <a:rPr lang="ro-RO" sz="1200" b="1" kern="1200" dirty="0" err="1" smtClean="0">
                <a:solidFill>
                  <a:schemeClr val="tx1"/>
                </a:solidFill>
                <a:effectLst/>
                <a:latin typeface="+mn-lt"/>
                <a:ea typeface="+mn-ea"/>
                <a:cs typeface="+mn-cs"/>
              </a:rPr>
              <a:t>VPN</a:t>
            </a:r>
            <a:r>
              <a:rPr lang="ro-RO" sz="1200" kern="1200" dirty="0" smtClean="0">
                <a:solidFill>
                  <a:schemeClr val="tx1"/>
                </a:solidFill>
                <a:effectLst/>
                <a:latin typeface="+mn-lt"/>
                <a:ea typeface="+mn-ea"/>
                <a:cs typeface="+mn-cs"/>
              </a:rPr>
              <a:t> este capabilă să dirijeze și să anonimizeze tot traficul dumneavoastră de rețea</a:t>
            </a:r>
          </a:p>
          <a:p>
            <a:endParaRPr lang="ro-RO"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ro-RO" sz="1200" kern="1200" dirty="0" smtClean="0">
                <a:solidFill>
                  <a:schemeClr val="tx1"/>
                </a:solidFill>
                <a:effectLst/>
                <a:latin typeface="+mn-lt"/>
                <a:ea typeface="+mn-ea"/>
                <a:cs typeface="+mn-cs"/>
              </a:rPr>
              <a:t>O </a:t>
            </a:r>
            <a:r>
              <a:rPr lang="ro-RO" sz="1200" b="1" kern="1200" dirty="0" smtClean="0">
                <a:solidFill>
                  <a:schemeClr val="tx1"/>
                </a:solidFill>
                <a:effectLst/>
                <a:latin typeface="+mn-lt"/>
                <a:ea typeface="+mn-ea"/>
                <a:cs typeface="+mn-cs"/>
              </a:rPr>
              <a:t>rețea privată virtuală (</a:t>
            </a:r>
            <a:r>
              <a:rPr lang="ro-RO" sz="1200" b="1" kern="1200" dirty="0" err="1" smtClean="0">
                <a:solidFill>
                  <a:schemeClr val="tx1"/>
                </a:solidFill>
                <a:effectLst/>
                <a:latin typeface="+mn-lt"/>
                <a:ea typeface="+mn-ea"/>
                <a:cs typeface="+mn-cs"/>
              </a:rPr>
              <a:t>VPN</a:t>
            </a:r>
            <a:r>
              <a:rPr lang="ro-RO" sz="1200" b="1" kern="1200" dirty="0" smtClean="0">
                <a:solidFill>
                  <a:schemeClr val="tx1"/>
                </a:solidFill>
                <a:effectLst/>
                <a:latin typeface="+mn-lt"/>
                <a:ea typeface="+mn-ea"/>
                <a:cs typeface="+mn-cs"/>
              </a:rPr>
              <a:t>)</a:t>
            </a:r>
            <a:r>
              <a:rPr lang="ro-RO" sz="1200" kern="1200" dirty="0" smtClean="0">
                <a:solidFill>
                  <a:schemeClr val="tx1"/>
                </a:solidFill>
                <a:effectLst/>
                <a:latin typeface="+mn-lt"/>
                <a:ea typeface="+mn-ea"/>
                <a:cs typeface="+mn-cs"/>
              </a:rPr>
              <a:t> extinde o </a:t>
            </a:r>
            <a:r>
              <a:rPr lang="ro-RO" sz="1200" b="0" i="0" u="none" strike="noStrike" kern="1200" dirty="0" smtClean="0">
                <a:solidFill>
                  <a:schemeClr val="tx1"/>
                </a:solidFill>
                <a:effectLst/>
                <a:latin typeface="+mn-lt"/>
                <a:ea typeface="MS PGothic" pitchFamily="34" charset="-128"/>
                <a:cs typeface="ＭＳ Ｐゴシック" charset="0"/>
                <a:hlinkClick r:id="rId3" tooltip="Private network"/>
              </a:rPr>
              <a:t>rețea privată</a:t>
            </a:r>
            <a:r>
              <a:rPr lang="en-GB" sz="1200" b="0" i="0" kern="1200" dirty="0" smtClean="0">
                <a:solidFill>
                  <a:schemeClr val="tx1"/>
                </a:solidFill>
                <a:effectLst/>
                <a:latin typeface="+mn-lt"/>
                <a:ea typeface="MS PGothic" pitchFamily="34" charset="-128"/>
                <a:cs typeface="ＭＳ Ｐゴシック" charset="0"/>
              </a:rPr>
              <a:t> </a:t>
            </a:r>
            <a:r>
              <a:rPr lang="ro-RO" sz="1200" kern="1200" dirty="0" smtClean="0">
                <a:solidFill>
                  <a:schemeClr val="tx1"/>
                </a:solidFill>
                <a:effectLst/>
                <a:latin typeface="+mn-lt"/>
                <a:ea typeface="+mn-ea"/>
                <a:cs typeface="+mn-cs"/>
              </a:rPr>
              <a:t>pe o rețea publică și permite utilizatorilor să trimită și să recepționeze date prin rețele partajate sau publice, ca și cum dispozitivele informatice ale acestora ar fi conectate direct la rețeaua privată. Aplicațiile care rulează pe o rețea </a:t>
            </a:r>
            <a:r>
              <a:rPr lang="ro-RO" sz="1200" kern="1200" dirty="0" err="1" smtClean="0">
                <a:solidFill>
                  <a:schemeClr val="tx1"/>
                </a:solidFill>
                <a:effectLst/>
                <a:latin typeface="+mn-lt"/>
                <a:ea typeface="+mn-ea"/>
                <a:cs typeface="+mn-cs"/>
              </a:rPr>
              <a:t>VPN</a:t>
            </a:r>
            <a:r>
              <a:rPr lang="ro-RO" sz="1200" kern="1200" dirty="0" smtClean="0">
                <a:solidFill>
                  <a:schemeClr val="tx1"/>
                </a:solidFill>
                <a:effectLst/>
                <a:latin typeface="+mn-lt"/>
                <a:ea typeface="+mn-ea"/>
                <a:cs typeface="+mn-cs"/>
              </a:rPr>
              <a:t> pot beneficia, prin urmare, de funcționalitatea, securitatea și gestionarea rețelei private.</a:t>
            </a:r>
            <a:r>
              <a:rPr lang="en-GB" sz="1200" b="0" i="0" kern="1200" dirty="0">
                <a:solidFill>
                  <a:schemeClr val="tx1"/>
                </a:solidFill>
                <a:effectLst/>
                <a:latin typeface="+mn-lt"/>
                <a:ea typeface="MS PGothic" pitchFamily="34" charset="-128"/>
                <a:cs typeface="ＭＳ Ｐゴシック" charset="0"/>
              </a:rPr>
              <a:t> </a:t>
            </a:r>
            <a:r>
              <a:rPr lang="ro-RO" sz="1200" b="0" i="0" u="none" strike="noStrike" kern="1200" dirty="0" smtClean="0">
                <a:solidFill>
                  <a:schemeClr val="tx1"/>
                </a:solidFill>
                <a:effectLst/>
                <a:latin typeface="+mn-lt"/>
                <a:ea typeface="MS PGothic" pitchFamily="34" charset="-128"/>
                <a:cs typeface="ＭＳ Ｐゴシック" charset="0"/>
                <a:hlinkClick r:id="rId4" tooltip="Encryption"/>
              </a:rPr>
              <a:t>Criptarea</a:t>
            </a:r>
            <a:r>
              <a:rPr lang="en-GB" sz="1200" b="0" i="0" kern="1200" dirty="0">
                <a:solidFill>
                  <a:schemeClr val="tx1"/>
                </a:solidFill>
                <a:effectLst/>
                <a:latin typeface="+mn-lt"/>
                <a:ea typeface="MS PGothic" pitchFamily="34" charset="-128"/>
                <a:cs typeface="ＭＳ Ｐゴシック" charset="0"/>
              </a:rPr>
              <a:t> </a:t>
            </a:r>
            <a:r>
              <a:rPr lang="ro-RO" sz="1200" kern="1200" dirty="0" smtClean="0">
                <a:solidFill>
                  <a:schemeClr val="tx1"/>
                </a:solidFill>
                <a:effectLst/>
                <a:latin typeface="+mn-lt"/>
                <a:ea typeface="+mn-ea"/>
                <a:cs typeface="+mn-cs"/>
              </a:rPr>
              <a:t>este o parte obișnuită, deși nu inerentă, a unei conexiuni </a:t>
            </a:r>
            <a:r>
              <a:rPr lang="ro-RO" sz="1200" kern="1200" dirty="0" err="1" smtClean="0">
                <a:solidFill>
                  <a:schemeClr val="tx1"/>
                </a:solidFill>
                <a:effectLst/>
                <a:latin typeface="+mn-lt"/>
                <a:ea typeface="+mn-ea"/>
                <a:cs typeface="+mn-cs"/>
              </a:rPr>
              <a:t>VPN</a:t>
            </a:r>
            <a:r>
              <a:rPr lang="en-GB" sz="1200" b="0" i="0" kern="1200" dirty="0" smtClean="0">
                <a:solidFill>
                  <a:schemeClr val="tx1"/>
                </a:solidFill>
                <a:effectLst/>
                <a:latin typeface="+mn-lt"/>
                <a:ea typeface="MS PGothic" pitchFamily="34" charset="-128"/>
                <a:cs typeface="ＭＳ Ｐゴシック" charset="0"/>
              </a:rPr>
              <a:t>.</a:t>
            </a:r>
            <a:r>
              <a:rPr lang="ro-RO" sz="1200" b="0" i="0" kern="1200" dirty="0" smtClean="0">
                <a:solidFill>
                  <a:schemeClr val="tx1"/>
                </a:solidFill>
                <a:effectLst/>
                <a:latin typeface="+mn-lt"/>
                <a:ea typeface="MS PGothic" pitchFamily="34" charset="-128"/>
                <a:cs typeface="ＭＳ Ｐゴシック" charset="0"/>
              </a:rPr>
              <a:t> </a:t>
            </a:r>
            <a:r>
              <a:rPr lang="en-GB" sz="1200" b="0" i="0" u="none" strike="noStrike" kern="1200" baseline="30000" dirty="0" smtClean="0">
                <a:solidFill>
                  <a:schemeClr val="tx1"/>
                </a:solidFill>
                <a:effectLst/>
                <a:latin typeface="+mn-lt"/>
                <a:ea typeface="MS PGothic" pitchFamily="34" charset="-128"/>
                <a:cs typeface="ＭＳ Ｐゴシック" charset="0"/>
                <a:hlinkClick r:id="rId5"/>
              </a:rPr>
              <a:t>[</a:t>
            </a:r>
            <a:r>
              <a:rPr lang="en-GB" sz="1200" b="0" i="0" u="none" strike="noStrike" kern="1200" baseline="30000" dirty="0">
                <a:solidFill>
                  <a:schemeClr val="tx1"/>
                </a:solidFill>
                <a:effectLst/>
                <a:latin typeface="+mn-lt"/>
                <a:ea typeface="MS PGothic" pitchFamily="34" charset="-128"/>
                <a:cs typeface="ＭＳ Ｐゴシック" charset="0"/>
                <a:hlinkClick r:id="rId5"/>
              </a:rPr>
              <a:t>1]</a:t>
            </a:r>
            <a:endParaRPr lang="en-GB" sz="1200" b="0" i="0" u="none" strike="noStrike" kern="1200" baseline="30000" dirty="0">
              <a:solidFill>
                <a:schemeClr val="tx1"/>
              </a:solidFill>
              <a:effectLst/>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0" i="0" u="none" strike="noStrike" kern="1200" baseline="30000" dirty="0">
              <a:solidFill>
                <a:schemeClr val="tx1"/>
              </a:solidFill>
              <a:effectLst/>
              <a:latin typeface="+mn-lt"/>
              <a:ea typeface="MS PGothic" pitchFamily="34" charset="-128"/>
              <a:cs typeface="ＭＳ Ｐゴシック" charset="0"/>
            </a:endParaRPr>
          </a:p>
          <a:p>
            <a:r>
              <a:rPr lang="ro-RO" sz="1200" kern="1200" dirty="0" smtClean="0">
                <a:solidFill>
                  <a:schemeClr val="tx1"/>
                </a:solidFill>
                <a:effectLst/>
                <a:latin typeface="+mn-lt"/>
                <a:ea typeface="+mn-ea"/>
                <a:cs typeface="+mn-cs"/>
              </a:rPr>
              <a:t>O demonstrație din partea formatorului ar putea fi cea mai bună modalitate de a descrie modul în care cineva se poate deplasa în jurul lumii - în timp ce stă pe un scaun în fața delegaților.</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76</a:t>
            </a:fld>
            <a:endParaRPr lang="en-US" altLang="en-US"/>
          </a:p>
        </p:txBody>
      </p:sp>
    </p:spTree>
    <p:extLst>
      <p:ext uri="{BB962C8B-B14F-4D97-AF65-F5344CB8AC3E}">
        <p14:creationId xmlns:p14="http://schemas.microsoft.com/office/powerpoint/2010/main" val="22700204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smtClean="0">
                <a:solidFill>
                  <a:schemeClr val="tx1"/>
                </a:solidFill>
                <a:effectLst/>
                <a:latin typeface="+mn-lt"/>
                <a:ea typeface="+mn-ea"/>
                <a:cs typeface="+mn-cs"/>
              </a:rPr>
              <a:t>Acest diapozitiv arată un </a:t>
            </a:r>
            <a:r>
              <a:rPr lang="ro-RO" sz="1200" kern="1200" dirty="0" err="1" smtClean="0">
                <a:solidFill>
                  <a:schemeClr val="tx1"/>
                </a:solidFill>
                <a:effectLst/>
                <a:latin typeface="+mn-lt"/>
                <a:ea typeface="+mn-ea"/>
                <a:cs typeface="+mn-cs"/>
              </a:rPr>
              <a:t>VPN</a:t>
            </a:r>
            <a:r>
              <a:rPr lang="ro-RO" sz="1200" kern="1200" dirty="0" smtClean="0">
                <a:solidFill>
                  <a:schemeClr val="tx1"/>
                </a:solidFill>
                <a:effectLst/>
                <a:latin typeface="+mn-lt"/>
                <a:ea typeface="+mn-ea"/>
                <a:cs typeface="+mn-cs"/>
              </a:rPr>
              <a:t> - </a:t>
            </a:r>
            <a:r>
              <a:rPr lang="ro-RO" sz="1200" kern="1200" dirty="0" err="1" smtClean="0">
                <a:solidFill>
                  <a:schemeClr val="tx1"/>
                </a:solidFill>
                <a:effectLst/>
                <a:latin typeface="+mn-lt"/>
                <a:ea typeface="+mn-ea"/>
                <a:cs typeface="+mn-cs"/>
              </a:rPr>
              <a:t>VPN</a:t>
            </a:r>
            <a:r>
              <a:rPr lang="ro-RO" sz="1200" kern="1200" dirty="0" smtClean="0">
                <a:solidFill>
                  <a:schemeClr val="tx1"/>
                </a:solidFill>
                <a:effectLst/>
                <a:latin typeface="+mn-lt"/>
                <a:ea typeface="+mn-ea"/>
                <a:cs typeface="+mn-cs"/>
              </a:rPr>
              <a:t> nelimitat</a:t>
            </a:r>
          </a:p>
          <a:p>
            <a:r>
              <a:rPr lang="ro-RO" sz="1200" kern="1200" dirty="0" smtClean="0">
                <a:solidFill>
                  <a:schemeClr val="tx1"/>
                </a:solidFill>
                <a:effectLst/>
                <a:latin typeface="+mn-lt"/>
                <a:ea typeface="+mn-ea"/>
                <a:cs typeface="+mn-cs"/>
              </a:rPr>
              <a:t>Scopul este de a ilustra utilizările și configurabilitatea unui </a:t>
            </a:r>
            <a:r>
              <a:rPr lang="ro-RO" sz="1200" kern="1200" dirty="0" err="1" smtClean="0">
                <a:solidFill>
                  <a:schemeClr val="tx1"/>
                </a:solidFill>
                <a:effectLst/>
                <a:latin typeface="+mn-lt"/>
                <a:ea typeface="+mn-ea"/>
                <a:cs typeface="+mn-cs"/>
              </a:rPr>
              <a:t>VPN</a:t>
            </a:r>
            <a:r>
              <a:rPr lang="ro-RO" sz="1200" kern="1200" dirty="0" smtClean="0">
                <a:solidFill>
                  <a:schemeClr val="tx1"/>
                </a:solidFill>
                <a:effectLst/>
                <a:latin typeface="+mn-lt"/>
                <a:ea typeface="+mn-ea"/>
                <a:cs typeface="+mn-cs"/>
              </a:rPr>
              <a:t> - cum poate fi acesta utilizat pentru a părea că are orice locație</a:t>
            </a:r>
          </a:p>
          <a:p>
            <a:r>
              <a:rPr lang="ro-RO" sz="1200" kern="1200" dirty="0" smtClean="0">
                <a:solidFill>
                  <a:schemeClr val="tx1"/>
                </a:solidFill>
                <a:effectLst/>
                <a:latin typeface="+mn-lt"/>
                <a:ea typeface="+mn-ea"/>
                <a:cs typeface="+mn-cs"/>
              </a:rPr>
              <a:t>Legal – da, aproape peste tot. Acestea au utilizări legitime - dar pot fi, de asemenea, utilizate în mod abuziv Sigur - Da, criptarea de la un capăt la capăt, care este în vigoare prin tunelul pe care îl creează, oferă securitate - care poate fi, de asemenea, utilizat în mod abuziv - pentru a evita interceptarea</a:t>
            </a:r>
          </a:p>
          <a:p>
            <a:r>
              <a:rPr lang="ro-RO" sz="1200" kern="1200" dirty="0" smtClean="0">
                <a:solidFill>
                  <a:schemeClr val="tx1"/>
                </a:solidFill>
                <a:effectLst/>
                <a:latin typeface="+mn-lt"/>
                <a:ea typeface="+mn-ea"/>
                <a:cs typeface="+mn-cs"/>
              </a:rPr>
              <a:t>Locații - majoritatea vor avea mai multe locații în întreaga lume pentru a părea că se află în altă parte</a:t>
            </a:r>
          </a:p>
          <a:p>
            <a:r>
              <a:rPr lang="ro-RO" sz="1200" kern="1200" dirty="0" smtClean="0">
                <a:solidFill>
                  <a:schemeClr val="tx1"/>
                </a:solidFill>
                <a:effectLst/>
                <a:latin typeface="+mn-lt"/>
                <a:ea typeface="+mn-ea"/>
                <a:cs typeface="+mn-cs"/>
              </a:rPr>
              <a:t>Viteză - utilizarea unui </a:t>
            </a:r>
            <a:r>
              <a:rPr lang="ro-RO" sz="1200" kern="1200" dirty="0" err="1" smtClean="0">
                <a:solidFill>
                  <a:schemeClr val="tx1"/>
                </a:solidFill>
                <a:effectLst/>
                <a:latin typeface="+mn-lt"/>
                <a:ea typeface="+mn-ea"/>
                <a:cs typeface="+mn-cs"/>
              </a:rPr>
              <a:t>VPN</a:t>
            </a:r>
            <a:r>
              <a:rPr lang="ro-RO" sz="1200" kern="1200" dirty="0" smtClean="0">
                <a:solidFill>
                  <a:schemeClr val="tx1"/>
                </a:solidFill>
                <a:effectLst/>
                <a:latin typeface="+mn-lt"/>
                <a:ea typeface="+mn-ea"/>
                <a:cs typeface="+mn-cs"/>
              </a:rPr>
              <a:t> vă va încetini puțin conexiunea, deoarece acesta trebuie să cripteze datele pe care le trimite – dar, cu conexiunile de internet de mare viteză din prezent, nu va fi prea rău</a:t>
            </a:r>
            <a:endParaRPr lang="ro-R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77</a:t>
            </a:fld>
            <a:endParaRPr lang="en-US" altLang="en-US"/>
          </a:p>
        </p:txBody>
      </p:sp>
    </p:spTree>
    <p:extLst>
      <p:ext uri="{BB962C8B-B14F-4D97-AF65-F5344CB8AC3E}">
        <p14:creationId xmlns:p14="http://schemas.microsoft.com/office/powerpoint/2010/main" val="15020581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smtClean="0">
                <a:solidFill>
                  <a:schemeClr val="tx1"/>
                </a:solidFill>
                <a:effectLst/>
                <a:latin typeface="+mn-lt"/>
                <a:ea typeface="+mn-ea"/>
                <a:cs typeface="+mn-cs"/>
              </a:rPr>
              <a:t>Un alt subiect în care trebuie realizată o privire de ansamblu de bază - și la care am putea petrece mai degrabă zile decât câteva diapozitive. Ilustrațiile de aici sunt urmate, pentru majoritatea, de diapozitive explicative</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Pe lângă site-urile web, bazele de date și documentele, care nu sunt indexate de motoarele de căutare, există un alt nivel al Deep Web: așa-numitul „</a:t>
            </a:r>
            <a:r>
              <a:rPr lang="ro-RO" sz="1200" b="1" kern="1200" dirty="0" err="1" smtClean="0">
                <a:solidFill>
                  <a:schemeClr val="tx1"/>
                </a:solidFill>
                <a:effectLst/>
                <a:latin typeface="+mn-lt"/>
                <a:ea typeface="+mn-ea"/>
                <a:cs typeface="+mn-cs"/>
              </a:rPr>
              <a:t>Darkweb</a:t>
            </a:r>
            <a:r>
              <a:rPr lang="ro-RO" sz="1200" kern="1200" dirty="0" smtClean="0">
                <a:solidFill>
                  <a:schemeClr val="tx1"/>
                </a:solidFill>
                <a:effectLst/>
                <a:latin typeface="+mn-lt"/>
                <a:ea typeface="+mn-ea"/>
                <a:cs typeface="+mn-cs"/>
              </a:rPr>
              <a:t>”. </a:t>
            </a:r>
            <a:r>
              <a:rPr lang="ro-RO" sz="1200" kern="1200" dirty="0" err="1" smtClean="0">
                <a:solidFill>
                  <a:schemeClr val="tx1"/>
                </a:solidFill>
                <a:effectLst/>
                <a:latin typeface="+mn-lt"/>
                <a:ea typeface="+mn-ea"/>
                <a:cs typeface="+mn-cs"/>
              </a:rPr>
              <a:t>Dark</a:t>
            </a:r>
            <a:r>
              <a:rPr lang="ro-RO" sz="1200" kern="1200" dirty="0" smtClean="0">
                <a:solidFill>
                  <a:schemeClr val="tx1"/>
                </a:solidFill>
                <a:effectLst/>
                <a:latin typeface="+mn-lt"/>
                <a:ea typeface="+mn-ea"/>
                <a:cs typeface="+mn-cs"/>
              </a:rPr>
              <a:t> Web nu poate fi căutat cu motoarele de căutare standard. Cu toate acestea, în timp ce site-urile web de pe Deep Web pot fi accesate de un browser web normal, dacă vizitatorul cunoaște adresa sau datele de autentificare, acest lucru nu este valabil pentru site-urile web de pe </a:t>
            </a:r>
            <a:r>
              <a:rPr lang="ro-RO" sz="1200" kern="1200" dirty="0" err="1" smtClean="0">
                <a:solidFill>
                  <a:schemeClr val="tx1"/>
                </a:solidFill>
                <a:effectLst/>
                <a:latin typeface="+mn-lt"/>
                <a:ea typeface="+mn-ea"/>
                <a:cs typeface="+mn-cs"/>
              </a:rPr>
              <a:t>Dark</a:t>
            </a:r>
            <a:r>
              <a:rPr lang="ro-RO" sz="1200" kern="1200" dirty="0" smtClean="0">
                <a:solidFill>
                  <a:schemeClr val="tx1"/>
                </a:solidFill>
                <a:effectLst/>
                <a:latin typeface="+mn-lt"/>
                <a:ea typeface="+mn-ea"/>
                <a:cs typeface="+mn-cs"/>
              </a:rPr>
              <a:t> Web.</a:t>
            </a:r>
          </a:p>
          <a:p>
            <a:endParaRPr lang="ro-RO" sz="1200" kern="1200" dirty="0" smtClean="0">
              <a:solidFill>
                <a:schemeClr val="tx1"/>
              </a:solidFill>
              <a:effectLst/>
              <a:latin typeface="+mn-lt"/>
              <a:ea typeface="+mn-ea"/>
              <a:cs typeface="+mn-cs"/>
            </a:endParaRPr>
          </a:p>
          <a:p>
            <a:r>
              <a:rPr lang="ro-RO" sz="1200" b="1" kern="1200" dirty="0" err="1" smtClean="0">
                <a:solidFill>
                  <a:schemeClr val="tx1"/>
                </a:solidFill>
                <a:effectLst/>
                <a:latin typeface="+mn-lt"/>
                <a:ea typeface="+mn-ea"/>
                <a:cs typeface="+mn-cs"/>
              </a:rPr>
              <a:t>Dark</a:t>
            </a:r>
            <a:r>
              <a:rPr lang="ro-RO" sz="1200" b="1" kern="1200" dirty="0" smtClean="0">
                <a:solidFill>
                  <a:schemeClr val="tx1"/>
                </a:solidFill>
                <a:effectLst/>
                <a:latin typeface="+mn-lt"/>
                <a:ea typeface="+mn-ea"/>
                <a:cs typeface="+mn-cs"/>
              </a:rPr>
              <a:t> Web</a:t>
            </a:r>
            <a:r>
              <a:rPr lang="ro-RO" sz="1200" kern="1200" dirty="0" smtClean="0">
                <a:solidFill>
                  <a:schemeClr val="tx1"/>
                </a:solidFill>
                <a:effectLst/>
                <a:latin typeface="+mn-lt"/>
                <a:ea typeface="+mn-ea"/>
                <a:cs typeface="+mn-cs"/>
              </a:rPr>
              <a:t> este constituit din </a:t>
            </a:r>
            <a:r>
              <a:rPr lang="ro-RO" sz="1200" b="1" kern="1200" dirty="0" err="1" smtClean="0">
                <a:solidFill>
                  <a:schemeClr val="tx1"/>
                </a:solidFill>
                <a:effectLst/>
                <a:latin typeface="+mn-lt"/>
                <a:ea typeface="+mn-ea"/>
                <a:cs typeface="+mn-cs"/>
              </a:rPr>
              <a:t>Dark</a:t>
            </a:r>
            <a:r>
              <a:rPr lang="ro-RO" sz="1200" b="1" kern="1200" dirty="0" smtClean="0">
                <a:solidFill>
                  <a:schemeClr val="tx1"/>
                </a:solidFill>
                <a:effectLst/>
                <a:latin typeface="+mn-lt"/>
                <a:ea typeface="+mn-ea"/>
                <a:cs typeface="+mn-cs"/>
              </a:rPr>
              <a:t> net</a:t>
            </a:r>
            <a:r>
              <a:rPr lang="ro-RO" sz="1200" kern="1200" dirty="0" smtClean="0">
                <a:solidFill>
                  <a:schemeClr val="tx1"/>
                </a:solidFill>
                <a:effectLst/>
                <a:latin typeface="+mn-lt"/>
                <a:ea typeface="+mn-ea"/>
                <a:cs typeface="+mn-cs"/>
              </a:rPr>
              <a:t>-uri </a:t>
            </a:r>
            <a:r>
              <a:rPr lang="ro-RO" sz="1200" i="1" kern="1200" dirty="0" smtClean="0">
                <a:solidFill>
                  <a:schemeClr val="tx1"/>
                </a:solidFill>
                <a:effectLst/>
                <a:latin typeface="+mn-lt"/>
                <a:ea typeface="+mn-ea"/>
                <a:cs typeface="+mn-cs"/>
              </a:rPr>
              <a:t>(„rețele întunecate”)</a:t>
            </a:r>
            <a:r>
              <a:rPr lang="ro-RO" sz="1200" kern="1200" dirty="0" smtClean="0">
                <a:solidFill>
                  <a:schemeClr val="tx1"/>
                </a:solidFill>
                <a:effectLst/>
                <a:latin typeface="+mn-lt"/>
                <a:ea typeface="+mn-ea"/>
                <a:cs typeface="+mn-cs"/>
              </a:rPr>
              <a:t> care sunt rețele peer-to-peer mici, precum și rețele populare mari, cum ar fi </a:t>
            </a:r>
            <a:r>
              <a:rPr lang="ro-RO" sz="1200" kern="1200" dirty="0" err="1" smtClean="0">
                <a:solidFill>
                  <a:schemeClr val="tx1"/>
                </a:solidFill>
                <a:effectLst/>
                <a:latin typeface="+mn-lt"/>
                <a:ea typeface="+mn-ea"/>
                <a:cs typeface="+mn-cs"/>
              </a:rPr>
              <a:t>Freenet</a:t>
            </a:r>
            <a:r>
              <a:rPr lang="ro-RO" sz="1200" kern="1200" dirty="0" smtClean="0">
                <a:solidFill>
                  <a:schemeClr val="tx1"/>
                </a:solidFill>
                <a:effectLst/>
                <a:latin typeface="+mn-lt"/>
                <a:ea typeface="+mn-ea"/>
                <a:cs typeface="+mn-cs"/>
              </a:rPr>
              <a:t>, I2P și </a:t>
            </a:r>
            <a:r>
              <a:rPr lang="ro-RO" sz="1200" kern="1200" dirty="0" err="1" smtClean="0">
                <a:solidFill>
                  <a:schemeClr val="tx1"/>
                </a:solidFill>
                <a:effectLst/>
                <a:latin typeface="+mn-lt"/>
                <a:ea typeface="+mn-ea"/>
                <a:cs typeface="+mn-cs"/>
              </a:rPr>
              <a:t>ToR</a:t>
            </a:r>
            <a:r>
              <a:rPr lang="ro-RO" sz="1200" kern="1200" dirty="0" smtClean="0">
                <a:solidFill>
                  <a:schemeClr val="tx1"/>
                </a:solidFill>
                <a:effectLst/>
                <a:latin typeface="+mn-lt"/>
                <a:ea typeface="+mn-ea"/>
                <a:cs typeface="+mn-cs"/>
              </a:rPr>
              <a:t>.</a:t>
            </a:r>
          </a:p>
          <a:p>
            <a:r>
              <a:rPr lang="ro-RO" sz="1200" kern="1200" dirty="0" smtClean="0">
                <a:solidFill>
                  <a:schemeClr val="tx1"/>
                </a:solidFill>
                <a:effectLst/>
                <a:latin typeface="+mn-lt"/>
                <a:ea typeface="+mn-ea"/>
                <a:cs typeface="+mn-cs"/>
              </a:rPr>
              <a:t> </a:t>
            </a:r>
            <a:endParaRPr lang="ro-R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78</a:t>
            </a:fld>
            <a:endParaRPr lang="en-US" altLang="en-US"/>
          </a:p>
        </p:txBody>
      </p:sp>
    </p:spTree>
    <p:extLst>
      <p:ext uri="{BB962C8B-B14F-4D97-AF65-F5344CB8AC3E}">
        <p14:creationId xmlns:p14="http://schemas.microsoft.com/office/powerpoint/2010/main" val="28076058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i="1" kern="1200" dirty="0" smtClean="0">
                <a:solidFill>
                  <a:schemeClr val="tx1"/>
                </a:solidFill>
                <a:effectLst/>
                <a:latin typeface="+mn-lt"/>
                <a:ea typeface="+mn-ea"/>
                <a:cs typeface="+mn-cs"/>
              </a:rPr>
              <a:t>La sfârșitul anilor 1990, două organizații de cercetare din cadrul Departamentului Apărării al SUA au depus eforturi pentru a dezvolta o rețea anonimizată și criptată, care să protejeze comunicațiile sensibile ale spionilor americani. Această rețea secretă nu ar fi fost cunoscută sau accesibilă utilizatorilor obișnuiți de internet. Și, deși intenția clandestină originală nu a fost niciodată pe deplin realizată, unii dintre cercetători au văzut la îndemână o propunere de valoare diferită - lansarea unei organizații non-profit, axate pe anonimat, pentru activiștii pentru drepturile omului și viața privată. (Adevărul despre </a:t>
            </a:r>
            <a:r>
              <a:rPr lang="ro-RO" sz="1200" i="1" kern="1200" dirty="0" err="1" smtClean="0">
                <a:solidFill>
                  <a:schemeClr val="tx1"/>
                </a:solidFill>
                <a:effectLst/>
                <a:latin typeface="+mn-lt"/>
                <a:ea typeface="+mn-ea"/>
                <a:cs typeface="+mn-cs"/>
              </a:rPr>
              <a:t>Dark</a:t>
            </a:r>
            <a:r>
              <a:rPr lang="ro-RO" sz="1200" i="1" kern="1200" dirty="0" smtClean="0">
                <a:solidFill>
                  <a:schemeClr val="tx1"/>
                </a:solidFill>
                <a:effectLst/>
                <a:latin typeface="+mn-lt"/>
                <a:ea typeface="+mn-ea"/>
                <a:cs typeface="+mn-cs"/>
              </a:rPr>
              <a:t> Web – </a:t>
            </a:r>
            <a:r>
              <a:rPr lang="ro-RO" sz="1200" i="1" kern="1200" dirty="0" err="1" smtClean="0">
                <a:solidFill>
                  <a:schemeClr val="tx1"/>
                </a:solidFill>
                <a:effectLst/>
                <a:latin typeface="+mn-lt"/>
                <a:ea typeface="+mn-ea"/>
                <a:cs typeface="+mn-cs"/>
              </a:rPr>
              <a:t>Kumar</a:t>
            </a:r>
            <a:r>
              <a:rPr lang="ro-RO" sz="1200" i="1" kern="1200" dirty="0" smtClean="0">
                <a:solidFill>
                  <a:schemeClr val="tx1"/>
                </a:solidFill>
                <a:effectLst/>
                <a:latin typeface="+mn-lt"/>
                <a:ea typeface="+mn-ea"/>
                <a:cs typeface="+mn-cs"/>
              </a:rPr>
              <a:t> și </a:t>
            </a:r>
            <a:r>
              <a:rPr lang="ro-RO" sz="1200" i="1" kern="1200" dirty="0" err="1" smtClean="0">
                <a:solidFill>
                  <a:schemeClr val="tx1"/>
                </a:solidFill>
                <a:effectLst/>
                <a:latin typeface="+mn-lt"/>
                <a:ea typeface="+mn-ea"/>
                <a:cs typeface="+mn-cs"/>
              </a:rPr>
              <a:t>Rosenbach</a:t>
            </a:r>
            <a:r>
              <a:rPr lang="ro-RO" sz="1200" i="1" kern="1200" dirty="0" smtClean="0">
                <a:solidFill>
                  <a:schemeClr val="tx1"/>
                </a:solidFill>
                <a:effectLst/>
                <a:latin typeface="+mn-lt"/>
                <a:ea typeface="+mn-ea"/>
                <a:cs typeface="+mn-cs"/>
              </a:rPr>
              <a:t>)</a:t>
            </a:r>
          </a:p>
          <a:p>
            <a:r>
              <a:rPr lang="ro-RO" sz="1200" kern="1200" dirty="0" smtClean="0">
                <a:solidFill>
                  <a:schemeClr val="tx1"/>
                </a:solidFill>
                <a:effectLst/>
                <a:latin typeface="+mn-lt"/>
                <a:ea typeface="+mn-ea"/>
                <a:cs typeface="+mn-cs"/>
              </a:rPr>
              <a:t> </a:t>
            </a:r>
            <a:endParaRPr lang="ro-RO" sz="1200" kern="1200" dirty="0" smtClean="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ro-RO" sz="1200" kern="1200" dirty="0" smtClean="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S PGothic" pitchFamily="34" charset="-128"/>
                <a:cs typeface="ＭＳ Ｐゴシック" charset="0"/>
              </a:rPr>
              <a:t>O </a:t>
            </a:r>
            <a:r>
              <a:rPr lang="en-GB" sz="1200" kern="1200" dirty="0" err="1" smtClean="0">
                <a:solidFill>
                  <a:schemeClr val="tx1"/>
                </a:solidFill>
                <a:latin typeface="+mn-lt"/>
                <a:ea typeface="MS PGothic" pitchFamily="34" charset="-128"/>
                <a:cs typeface="ＭＳ Ｐゴシック" charset="0"/>
              </a:rPr>
              <a:t>demonstrație</a:t>
            </a:r>
            <a:r>
              <a:rPr lang="en-GB" sz="1200" kern="1200" dirty="0" smtClean="0">
                <a:solidFill>
                  <a:schemeClr val="tx1"/>
                </a:solidFill>
                <a:latin typeface="+mn-lt"/>
                <a:ea typeface="MS PGothic" pitchFamily="34" charset="-128"/>
                <a:cs typeface="ＭＳ Ｐゴシック" charset="0"/>
              </a:rPr>
              <a:t> din </a:t>
            </a:r>
            <a:r>
              <a:rPr lang="en-GB" sz="1200" kern="1200" dirty="0" err="1" smtClean="0">
                <a:solidFill>
                  <a:schemeClr val="tx1"/>
                </a:solidFill>
                <a:latin typeface="+mn-lt"/>
                <a:ea typeface="MS PGothic" pitchFamily="34" charset="-128"/>
                <a:cs typeface="ＭＳ Ｐゴシック" charset="0"/>
              </a:rPr>
              <a:t>partea</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formatorului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ar</a:t>
            </a:r>
            <a:r>
              <a:rPr lang="en-GB" sz="1200" kern="1200" dirty="0" smtClean="0">
                <a:solidFill>
                  <a:schemeClr val="tx1"/>
                </a:solidFill>
                <a:latin typeface="+mn-lt"/>
                <a:ea typeface="MS PGothic" pitchFamily="34" charset="-128"/>
                <a:cs typeface="ＭＳ Ｐゴシック" charset="0"/>
              </a:rPr>
              <a:t> fi o </a:t>
            </a:r>
            <a:r>
              <a:rPr lang="en-GB" sz="1200" kern="1200" dirty="0" err="1" smtClean="0">
                <a:solidFill>
                  <a:schemeClr val="tx1"/>
                </a:solidFill>
                <a:latin typeface="+mn-lt"/>
                <a:ea typeface="MS PGothic" pitchFamily="34" charset="-128"/>
                <a:cs typeface="ＭＳ Ｐゴシック" charset="0"/>
              </a:rPr>
              <a:t>completare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utilă</a:t>
            </a:r>
            <a:r>
              <a:rPr lang="en-GB" sz="1200" kern="1200" dirty="0" smtClean="0">
                <a:solidFill>
                  <a:schemeClr val="tx1"/>
                </a:solidFill>
                <a:latin typeface="+mn-lt"/>
                <a:ea typeface="MS PGothic" pitchFamily="34" charset="-128"/>
                <a:cs typeface="ＭＳ Ｐゴシック" charset="0"/>
              </a:rPr>
              <a:t> la </a:t>
            </a:r>
            <a:r>
              <a:rPr lang="en-GB" sz="1200" kern="1200" dirty="0" err="1" smtClean="0">
                <a:solidFill>
                  <a:schemeClr val="tx1"/>
                </a:solidFill>
                <a:latin typeface="+mn-lt"/>
                <a:ea typeface="MS PGothic" pitchFamily="34" charset="-128"/>
                <a:cs typeface="ＭＳ Ｐゴシック" charset="0"/>
              </a:rPr>
              <a:t>acest</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diapozitiv</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pentru</a:t>
            </a:r>
            <a:r>
              <a:rPr lang="en-GB" sz="1200" kern="1200" dirty="0" smtClean="0">
                <a:solidFill>
                  <a:schemeClr val="tx1"/>
                </a:solidFill>
                <a:latin typeface="+mn-lt"/>
                <a:ea typeface="MS PGothic" pitchFamily="34" charset="-128"/>
                <a:cs typeface="ＭＳ Ｐゴシック" charset="0"/>
              </a:rPr>
              <a:t> a </a:t>
            </a:r>
            <a:r>
              <a:rPr lang="en-GB" sz="1200" kern="1200" dirty="0" err="1" smtClean="0">
                <a:solidFill>
                  <a:schemeClr val="tx1"/>
                </a:solidFill>
                <a:latin typeface="+mn-lt"/>
                <a:ea typeface="MS PGothic" pitchFamily="34" charset="-128"/>
                <a:cs typeface="ＭＳ Ｐゴシック" charset="0"/>
              </a:rPr>
              <a:t>ilustra</a:t>
            </a:r>
            <a:r>
              <a:rPr lang="en-GB" sz="1200" kern="1200" dirty="0" smtClean="0">
                <a:solidFill>
                  <a:schemeClr val="tx1"/>
                </a:solidFill>
                <a:latin typeface="+mn-lt"/>
                <a:ea typeface="MS PGothic" pitchFamily="34" charset="-128"/>
                <a:cs typeface="ＭＳ Ｐゴシック" charset="0"/>
              </a:rPr>
              <a:t> TOR </a:t>
            </a:r>
            <a:r>
              <a:rPr lang="en-GB" sz="1200" kern="1200" dirty="0" err="1" smtClean="0">
                <a:solidFill>
                  <a:schemeClr val="tx1"/>
                </a:solidFill>
                <a:latin typeface="+mn-lt"/>
                <a:ea typeface="MS PGothic" pitchFamily="34" charset="-128"/>
                <a:cs typeface="ＭＳ Ｐゴシック" charset="0"/>
              </a:rPr>
              <a:t>și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unele</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servicii</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disponibile</a:t>
            </a:r>
            <a:r>
              <a:rPr lang="en-GB" sz="1200" kern="1200" dirty="0" smtClean="0">
                <a:solidFill>
                  <a:schemeClr val="tx1"/>
                </a:solidFill>
                <a:latin typeface="+mn-lt"/>
                <a:ea typeface="MS PGothic" pitchFamily="34" charset="-128"/>
                <a:cs typeface="ＭＳ Ｐゴシック" charset="0"/>
              </a:rPr>
              <a:t> - </a:t>
            </a:r>
            <a:r>
              <a:rPr lang="en-GB" sz="1200" kern="1200" dirty="0" err="1" smtClean="0">
                <a:solidFill>
                  <a:schemeClr val="tx1"/>
                </a:solidFill>
                <a:latin typeface="+mn-lt"/>
                <a:ea typeface="MS PGothic" pitchFamily="34" charset="-128"/>
                <a:cs typeface="ＭＳ Ｐゴシック" charset="0"/>
              </a:rPr>
              <a:t>necesită</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conexiune</a:t>
            </a:r>
            <a:r>
              <a:rPr lang="en-GB" sz="1200" kern="1200" dirty="0" smtClean="0">
                <a:solidFill>
                  <a:schemeClr val="tx1"/>
                </a:solidFill>
                <a:latin typeface="+mn-lt"/>
                <a:ea typeface="MS PGothic" pitchFamily="34" charset="-128"/>
                <a:cs typeface="ＭＳ Ｐゴシック" charset="0"/>
              </a:rPr>
              <a:t> la internet </a:t>
            </a:r>
            <a:r>
              <a:rPr lang="en-GB" sz="1200" kern="1200" dirty="0" err="1" smtClean="0">
                <a:solidFill>
                  <a:schemeClr val="tx1"/>
                </a:solidFill>
                <a:latin typeface="+mn-lt"/>
                <a:ea typeface="MS PGothic" pitchFamily="34" charset="-128"/>
                <a:cs typeface="ＭＳ Ｐゴシック" charset="0"/>
              </a:rPr>
              <a:t>sau</a:t>
            </a:r>
            <a:r>
              <a:rPr lang="en-GB" sz="1200" kern="1200" dirty="0" smtClean="0">
                <a:solidFill>
                  <a:schemeClr val="tx1"/>
                </a:solidFill>
                <a:latin typeface="+mn-lt"/>
                <a:ea typeface="MS PGothic" pitchFamily="34" charset="-128"/>
                <a:cs typeface="ＭＳ Ｐゴシック" charset="0"/>
              </a:rPr>
              <a:t> </a:t>
            </a:r>
            <a:r>
              <a:rPr lang="en-GB" sz="1200" kern="1200" dirty="0" err="1" smtClean="0">
                <a:solidFill>
                  <a:schemeClr val="tx1"/>
                </a:solidFill>
                <a:latin typeface="+mn-lt"/>
                <a:ea typeface="MS PGothic" pitchFamily="34" charset="-128"/>
                <a:cs typeface="ＭＳ Ｐゴシック" charset="0"/>
              </a:rPr>
              <a:t>sesiune</a:t>
            </a:r>
            <a:r>
              <a:rPr lang="en-GB" sz="1200" kern="1200" dirty="0" smtClean="0">
                <a:solidFill>
                  <a:schemeClr val="tx1"/>
                </a:solidFill>
                <a:latin typeface="+mn-lt"/>
                <a:ea typeface="MS PGothic" pitchFamily="34" charset="-128"/>
                <a:cs typeface="ＭＳ Ｐゴシック" charset="0"/>
              </a:rPr>
              <a:t> TOR </a:t>
            </a:r>
            <a:r>
              <a:rPr lang="en-GB" sz="1200" kern="1200" dirty="0" err="1" smtClean="0">
                <a:solidFill>
                  <a:schemeClr val="tx1"/>
                </a:solidFill>
                <a:latin typeface="+mn-lt"/>
                <a:ea typeface="MS PGothic" pitchFamily="34" charset="-128"/>
                <a:cs typeface="ＭＳ Ｐゴシック" charset="0"/>
              </a:rPr>
              <a:t>preînregistrată</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79</a:t>
            </a:fld>
            <a:endParaRPr lang="en-US" altLang="en-US"/>
          </a:p>
        </p:txBody>
      </p:sp>
    </p:spTree>
    <p:extLst>
      <p:ext uri="{BB962C8B-B14F-4D97-AF65-F5344CB8AC3E}">
        <p14:creationId xmlns:p14="http://schemas.microsoft.com/office/powerpoint/2010/main" val="16804138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i="1" kern="1200" dirty="0" err="1" smtClean="0">
                <a:solidFill>
                  <a:schemeClr val="tx1"/>
                </a:solidFill>
                <a:effectLst/>
                <a:latin typeface="+mn-lt"/>
                <a:ea typeface="+mn-ea"/>
                <a:cs typeface="+mn-cs"/>
              </a:rPr>
              <a:t>How</a:t>
            </a:r>
            <a:r>
              <a:rPr lang="ro-RO" sz="1200" i="1" kern="1200" dirty="0" smtClean="0">
                <a:solidFill>
                  <a:schemeClr val="tx1"/>
                </a:solidFill>
                <a:effectLst/>
                <a:latin typeface="+mn-lt"/>
                <a:ea typeface="+mn-ea"/>
                <a:cs typeface="+mn-cs"/>
              </a:rPr>
              <a:t> Tor Works = Cum funcționează Tor</a:t>
            </a:r>
          </a:p>
          <a:p>
            <a:r>
              <a:rPr lang="ro-RO" sz="1200" i="1" kern="1200" dirty="0" smtClean="0">
                <a:solidFill>
                  <a:schemeClr val="tx1"/>
                </a:solidFill>
                <a:effectLst/>
                <a:latin typeface="+mn-lt"/>
                <a:ea typeface="+mn-ea"/>
                <a:cs typeface="+mn-cs"/>
              </a:rPr>
              <a:t>Tor </a:t>
            </a:r>
            <a:r>
              <a:rPr lang="ro-RO" sz="1200" i="1" kern="1200" dirty="0" err="1" smtClean="0">
                <a:solidFill>
                  <a:schemeClr val="tx1"/>
                </a:solidFill>
                <a:effectLst/>
                <a:latin typeface="+mn-lt"/>
                <a:ea typeface="+mn-ea"/>
                <a:cs typeface="+mn-cs"/>
              </a:rPr>
              <a:t>node</a:t>
            </a:r>
            <a:r>
              <a:rPr lang="ro-RO" sz="1200" i="1" kern="1200" dirty="0" smtClean="0">
                <a:solidFill>
                  <a:schemeClr val="tx1"/>
                </a:solidFill>
                <a:effectLst/>
                <a:latin typeface="+mn-lt"/>
                <a:ea typeface="+mn-ea"/>
                <a:cs typeface="+mn-cs"/>
              </a:rPr>
              <a:t> = Nod Tor</a:t>
            </a:r>
          </a:p>
          <a:p>
            <a:r>
              <a:rPr lang="ro-RO" sz="1200" i="1" kern="1200" dirty="0" err="1" smtClean="0">
                <a:solidFill>
                  <a:schemeClr val="tx1"/>
                </a:solidFill>
                <a:effectLst/>
                <a:latin typeface="+mn-lt"/>
                <a:ea typeface="+mn-ea"/>
                <a:cs typeface="+mn-cs"/>
              </a:rPr>
              <a:t>Unencrypted</a:t>
            </a:r>
            <a:r>
              <a:rPr lang="ro-RO" sz="1200" i="1" kern="1200" dirty="0" smtClean="0">
                <a:solidFill>
                  <a:schemeClr val="tx1"/>
                </a:solidFill>
                <a:effectLst/>
                <a:latin typeface="+mn-lt"/>
                <a:ea typeface="+mn-ea"/>
                <a:cs typeface="+mn-cs"/>
              </a:rPr>
              <a:t> link</a:t>
            </a:r>
            <a:r>
              <a:rPr lang="ro-RO" sz="1200" i="1" kern="1200" baseline="0" dirty="0" smtClean="0">
                <a:solidFill>
                  <a:schemeClr val="tx1"/>
                </a:solidFill>
                <a:effectLst/>
                <a:latin typeface="+mn-lt"/>
                <a:ea typeface="+mn-ea"/>
                <a:cs typeface="+mn-cs"/>
              </a:rPr>
              <a:t> = link necriptat</a:t>
            </a:r>
          </a:p>
          <a:p>
            <a:pPr marL="0" marR="0" indent="0" algn="l" defTabSz="914400" rtl="0" eaLnBrk="1" fontAlgn="auto" latinLnBrk="0" hangingPunct="1">
              <a:lnSpc>
                <a:spcPct val="100000"/>
              </a:lnSpc>
              <a:spcBef>
                <a:spcPts val="0"/>
              </a:spcBef>
              <a:spcAft>
                <a:spcPts val="0"/>
              </a:spcAft>
              <a:buClrTx/>
              <a:buSzTx/>
              <a:buFontTx/>
              <a:buNone/>
              <a:tabLst/>
              <a:defRPr/>
            </a:pPr>
            <a:r>
              <a:rPr lang="ro-RO" sz="1200" i="1" kern="1200" baseline="0" dirty="0" err="1" smtClean="0">
                <a:solidFill>
                  <a:schemeClr val="tx1"/>
                </a:solidFill>
                <a:effectLst/>
                <a:latin typeface="+mn-lt"/>
                <a:ea typeface="+mn-ea"/>
                <a:cs typeface="+mn-cs"/>
              </a:rPr>
              <a:t>Encrypted</a:t>
            </a:r>
            <a:r>
              <a:rPr lang="ro-RO" sz="1200" i="1" kern="1200" baseline="0" dirty="0" smtClean="0">
                <a:solidFill>
                  <a:schemeClr val="tx1"/>
                </a:solidFill>
                <a:effectLst/>
                <a:latin typeface="+mn-lt"/>
                <a:ea typeface="+mn-ea"/>
                <a:cs typeface="+mn-cs"/>
              </a:rPr>
              <a:t> </a:t>
            </a:r>
            <a:r>
              <a:rPr lang="ro-RO" sz="1200" i="1" kern="1200" dirty="0" smtClean="0">
                <a:solidFill>
                  <a:schemeClr val="tx1"/>
                </a:solidFill>
                <a:effectLst/>
                <a:latin typeface="+mn-lt"/>
                <a:ea typeface="+mn-ea"/>
                <a:cs typeface="+mn-cs"/>
              </a:rPr>
              <a:t>link</a:t>
            </a:r>
            <a:r>
              <a:rPr lang="ro-RO" sz="1200" i="1" kern="1200" baseline="0" dirty="0" smtClean="0">
                <a:solidFill>
                  <a:schemeClr val="tx1"/>
                </a:solidFill>
                <a:effectLst/>
                <a:latin typeface="+mn-lt"/>
                <a:ea typeface="+mn-ea"/>
                <a:cs typeface="+mn-cs"/>
              </a:rPr>
              <a:t> = link criptat</a:t>
            </a:r>
          </a:p>
          <a:p>
            <a:r>
              <a:rPr lang="ro-RO" sz="1200" i="1" kern="1200" dirty="0" smtClean="0">
                <a:solidFill>
                  <a:schemeClr val="tx1"/>
                </a:solidFill>
                <a:effectLst/>
                <a:latin typeface="+mn-lt"/>
                <a:ea typeface="+mn-ea"/>
                <a:cs typeface="+mn-cs"/>
              </a:rPr>
              <a:t>Alice</a:t>
            </a:r>
            <a:r>
              <a:rPr lang="en-GB" sz="1200" i="1" kern="1200" dirty="0" smtClean="0">
                <a:solidFill>
                  <a:schemeClr val="tx1"/>
                </a:solidFill>
                <a:effectLst/>
                <a:latin typeface="+mn-lt"/>
                <a:ea typeface="+mn-ea"/>
                <a:cs typeface="+mn-cs"/>
              </a:rPr>
              <a:t>’s Tor client picks a random path…= </a:t>
            </a:r>
            <a:r>
              <a:rPr lang="en-GB" sz="1200" i="1" kern="1200" dirty="0" err="1" smtClean="0">
                <a:solidFill>
                  <a:schemeClr val="tx1"/>
                </a:solidFill>
                <a:effectLst/>
                <a:latin typeface="+mn-lt"/>
                <a:ea typeface="+mn-ea"/>
                <a:cs typeface="+mn-cs"/>
              </a:rPr>
              <a:t>Clientul</a:t>
            </a:r>
            <a:r>
              <a:rPr lang="en-GB" sz="1200" i="1" kern="1200" dirty="0" smtClean="0">
                <a:solidFill>
                  <a:schemeClr val="tx1"/>
                </a:solidFill>
                <a:effectLst/>
                <a:latin typeface="+mn-lt"/>
                <a:ea typeface="+mn-ea"/>
                <a:cs typeface="+mn-cs"/>
              </a:rPr>
              <a:t> Tor al </a:t>
            </a:r>
            <a:r>
              <a:rPr lang="en-GB" sz="1200" i="1" kern="1200" dirty="0" err="1" smtClean="0">
                <a:solidFill>
                  <a:schemeClr val="tx1"/>
                </a:solidFill>
                <a:effectLst/>
                <a:latin typeface="+mn-lt"/>
                <a:ea typeface="+mn-ea"/>
                <a:cs typeface="+mn-cs"/>
              </a:rPr>
              <a:t>lui</a:t>
            </a:r>
            <a:r>
              <a:rPr lang="en-GB" sz="1200" i="1" kern="1200" dirty="0" smtClean="0">
                <a:solidFill>
                  <a:schemeClr val="tx1"/>
                </a:solidFill>
                <a:effectLst/>
                <a:latin typeface="+mn-lt"/>
                <a:ea typeface="+mn-ea"/>
                <a:cs typeface="+mn-cs"/>
              </a:rPr>
              <a:t> Alice</a:t>
            </a:r>
            <a:r>
              <a:rPr lang="en-GB" sz="1200" i="1" kern="1200" baseline="0" dirty="0" smtClean="0">
                <a:solidFill>
                  <a:schemeClr val="tx1"/>
                </a:solidFill>
                <a:effectLst/>
                <a:latin typeface="+mn-lt"/>
                <a:ea typeface="+mn-ea"/>
                <a:cs typeface="+mn-cs"/>
              </a:rPr>
              <a:t> </a:t>
            </a:r>
            <a:r>
              <a:rPr lang="en-GB" sz="1200" i="1" kern="1200" baseline="0" dirty="0" err="1" smtClean="0">
                <a:solidFill>
                  <a:schemeClr val="tx1"/>
                </a:solidFill>
                <a:effectLst/>
                <a:latin typeface="+mn-lt"/>
                <a:ea typeface="+mn-ea"/>
                <a:cs typeface="+mn-cs"/>
              </a:rPr>
              <a:t>alege</a:t>
            </a:r>
            <a:r>
              <a:rPr lang="en-GB" sz="1200" i="1" kern="1200" baseline="0" dirty="0" smtClean="0">
                <a:solidFill>
                  <a:schemeClr val="tx1"/>
                </a:solidFill>
                <a:effectLst/>
                <a:latin typeface="+mn-lt"/>
                <a:ea typeface="+mn-ea"/>
                <a:cs typeface="+mn-cs"/>
              </a:rPr>
              <a:t> o </a:t>
            </a:r>
            <a:r>
              <a:rPr lang="en-GB" sz="1200" i="1" kern="1200" baseline="0" dirty="0" err="1" smtClean="0">
                <a:solidFill>
                  <a:schemeClr val="tx1"/>
                </a:solidFill>
                <a:effectLst/>
                <a:latin typeface="+mn-lt"/>
                <a:ea typeface="+mn-ea"/>
                <a:cs typeface="+mn-cs"/>
              </a:rPr>
              <a:t>cale</a:t>
            </a:r>
            <a:r>
              <a:rPr lang="en-GB" sz="1200" i="1" kern="1200" baseline="0" dirty="0" smtClean="0">
                <a:solidFill>
                  <a:schemeClr val="tx1"/>
                </a:solidFill>
                <a:effectLst/>
                <a:latin typeface="+mn-lt"/>
                <a:ea typeface="+mn-ea"/>
                <a:cs typeface="+mn-cs"/>
              </a:rPr>
              <a:t> </a:t>
            </a:r>
            <a:r>
              <a:rPr lang="en-GB" sz="1200" i="1" kern="1200" baseline="0" dirty="0" err="1" smtClean="0">
                <a:solidFill>
                  <a:schemeClr val="tx1"/>
                </a:solidFill>
                <a:effectLst/>
                <a:latin typeface="+mn-lt"/>
                <a:ea typeface="+mn-ea"/>
                <a:cs typeface="+mn-cs"/>
              </a:rPr>
              <a:t>aleatorie</a:t>
            </a:r>
            <a:r>
              <a:rPr lang="en-GB" sz="1200" i="1" kern="1200" baseline="0" dirty="0" smtClean="0">
                <a:solidFill>
                  <a:schemeClr val="tx1"/>
                </a:solidFill>
                <a:effectLst/>
                <a:latin typeface="+mn-lt"/>
                <a:ea typeface="+mn-ea"/>
                <a:cs typeface="+mn-cs"/>
              </a:rPr>
              <a:t> c</a:t>
            </a:r>
            <a:r>
              <a:rPr lang="ro-RO" sz="1200" i="1" kern="1200" baseline="0" dirty="0" smtClean="0">
                <a:solidFill>
                  <a:schemeClr val="tx1"/>
                </a:solidFill>
                <a:effectLst/>
                <a:latin typeface="+mn-lt"/>
                <a:ea typeface="+mn-ea"/>
                <a:cs typeface="+mn-cs"/>
              </a:rPr>
              <a:t>ă</a:t>
            </a:r>
            <a:r>
              <a:rPr lang="en-GB" sz="1200" i="1" kern="1200" baseline="0" dirty="0" err="1" smtClean="0">
                <a:solidFill>
                  <a:schemeClr val="tx1"/>
                </a:solidFill>
                <a:effectLst/>
                <a:latin typeface="+mn-lt"/>
                <a:ea typeface="+mn-ea"/>
                <a:cs typeface="+mn-cs"/>
              </a:rPr>
              <a:t>tre</a:t>
            </a:r>
            <a:r>
              <a:rPr lang="en-GB" sz="1200" i="1" kern="1200" baseline="0" dirty="0" smtClean="0">
                <a:solidFill>
                  <a:schemeClr val="tx1"/>
                </a:solidFill>
                <a:effectLst/>
                <a:latin typeface="+mn-lt"/>
                <a:ea typeface="+mn-ea"/>
                <a:cs typeface="+mn-cs"/>
              </a:rPr>
              <a:t> </a:t>
            </a:r>
            <a:r>
              <a:rPr lang="en-GB" sz="1200" i="1" kern="1200" baseline="0" dirty="0" err="1" smtClean="0">
                <a:solidFill>
                  <a:schemeClr val="tx1"/>
                </a:solidFill>
                <a:effectLst/>
                <a:latin typeface="+mn-lt"/>
                <a:ea typeface="+mn-ea"/>
                <a:cs typeface="+mn-cs"/>
              </a:rPr>
              <a:t>serverul</a:t>
            </a:r>
            <a:r>
              <a:rPr lang="en-GB" sz="1200" i="1" kern="1200" baseline="0" dirty="0" smtClean="0">
                <a:solidFill>
                  <a:schemeClr val="tx1"/>
                </a:solidFill>
                <a:effectLst/>
                <a:latin typeface="+mn-lt"/>
                <a:ea typeface="+mn-ea"/>
                <a:cs typeface="+mn-cs"/>
              </a:rPr>
              <a:t> </a:t>
            </a:r>
            <a:r>
              <a:rPr lang="ro-RO" sz="1200" i="1" kern="1200" baseline="0" dirty="0" smtClean="0">
                <a:solidFill>
                  <a:schemeClr val="tx1"/>
                </a:solidFill>
                <a:effectLst/>
                <a:latin typeface="+mn-lt"/>
                <a:ea typeface="+mn-ea"/>
                <a:cs typeface="+mn-cs"/>
              </a:rPr>
              <a:t>de destinație. Conexiunile verzi sunt criptate, conexiunile roșii sunt necriptate.</a:t>
            </a:r>
          </a:p>
          <a:p>
            <a:endParaRPr lang="ro-RO" sz="1200" i="1" kern="1200" baseline="0" dirty="0" smtClean="0">
              <a:solidFill>
                <a:schemeClr val="tx1"/>
              </a:solidFill>
              <a:effectLst/>
              <a:latin typeface="+mn-lt"/>
              <a:ea typeface="+mn-ea"/>
              <a:cs typeface="+mn-cs"/>
            </a:endParaRPr>
          </a:p>
          <a:p>
            <a:r>
              <a:rPr lang="ro-RO" sz="1200" i="1" kern="1200" baseline="0" dirty="0" smtClean="0">
                <a:solidFill>
                  <a:schemeClr val="tx1"/>
                </a:solidFill>
                <a:effectLst/>
                <a:latin typeface="+mn-lt"/>
                <a:ea typeface="+mn-ea"/>
                <a:cs typeface="+mn-cs"/>
              </a:rPr>
              <a:t>Router A </a:t>
            </a:r>
            <a:r>
              <a:rPr lang="ro-RO" sz="1200" i="1" kern="1200" baseline="0" dirty="0" err="1" smtClean="0">
                <a:solidFill>
                  <a:schemeClr val="tx1"/>
                </a:solidFill>
                <a:effectLst/>
                <a:latin typeface="+mn-lt"/>
                <a:ea typeface="+mn-ea"/>
                <a:cs typeface="+mn-cs"/>
              </a:rPr>
              <a:t>Key</a:t>
            </a:r>
            <a:r>
              <a:rPr lang="ro-RO" sz="1200" i="1" kern="1200" baseline="0" dirty="0" smtClean="0">
                <a:solidFill>
                  <a:schemeClr val="tx1"/>
                </a:solidFill>
                <a:effectLst/>
                <a:latin typeface="+mn-lt"/>
                <a:ea typeface="+mn-ea"/>
                <a:cs typeface="+mn-cs"/>
              </a:rPr>
              <a:t> = Cheia </a:t>
            </a:r>
            <a:r>
              <a:rPr lang="ro-RO" sz="1200" i="1" kern="1200" baseline="0" dirty="0" err="1" smtClean="0">
                <a:solidFill>
                  <a:schemeClr val="tx1"/>
                </a:solidFill>
                <a:effectLst/>
                <a:latin typeface="+mn-lt"/>
                <a:ea typeface="+mn-ea"/>
                <a:cs typeface="+mn-cs"/>
              </a:rPr>
              <a:t>routerului</a:t>
            </a:r>
            <a:r>
              <a:rPr lang="ro-RO" sz="1200" i="1" kern="1200" baseline="0" dirty="0" smtClean="0">
                <a:solidFill>
                  <a:schemeClr val="tx1"/>
                </a:solidFill>
                <a:effectLst/>
                <a:latin typeface="+mn-lt"/>
                <a:ea typeface="+mn-ea"/>
                <a:cs typeface="+mn-cs"/>
              </a:rPr>
              <a:t> A</a:t>
            </a:r>
          </a:p>
          <a:p>
            <a:r>
              <a:rPr lang="ro-RO" sz="1200" i="1" kern="1200" dirty="0" smtClean="0">
                <a:solidFill>
                  <a:schemeClr val="tx1"/>
                </a:solidFill>
                <a:effectLst/>
                <a:latin typeface="+mn-lt"/>
                <a:ea typeface="+mn-ea"/>
                <a:cs typeface="+mn-cs"/>
              </a:rPr>
              <a:t>Router B </a:t>
            </a:r>
            <a:r>
              <a:rPr lang="ro-RO" sz="1200" i="1" kern="1200" dirty="0" err="1" smtClean="0">
                <a:solidFill>
                  <a:schemeClr val="tx1"/>
                </a:solidFill>
                <a:effectLst/>
                <a:latin typeface="+mn-lt"/>
                <a:ea typeface="+mn-ea"/>
                <a:cs typeface="+mn-cs"/>
              </a:rPr>
              <a:t>Key</a:t>
            </a:r>
            <a:r>
              <a:rPr lang="ro-RO" sz="1200" i="1" kern="1200" dirty="0" smtClean="0">
                <a:solidFill>
                  <a:schemeClr val="tx1"/>
                </a:solidFill>
                <a:effectLst/>
                <a:latin typeface="+mn-lt"/>
                <a:ea typeface="+mn-ea"/>
                <a:cs typeface="+mn-cs"/>
              </a:rPr>
              <a:t> = Cheia </a:t>
            </a:r>
            <a:r>
              <a:rPr lang="ro-RO" sz="1200" i="1" kern="1200" dirty="0" err="1" smtClean="0">
                <a:solidFill>
                  <a:schemeClr val="tx1"/>
                </a:solidFill>
                <a:effectLst/>
                <a:latin typeface="+mn-lt"/>
                <a:ea typeface="+mn-ea"/>
                <a:cs typeface="+mn-cs"/>
              </a:rPr>
              <a:t>routerului</a:t>
            </a:r>
            <a:r>
              <a:rPr lang="ro-RO" sz="1200" i="1" kern="1200" dirty="0" smtClean="0">
                <a:solidFill>
                  <a:schemeClr val="tx1"/>
                </a:solidFill>
                <a:effectLst/>
                <a:latin typeface="+mn-lt"/>
                <a:ea typeface="+mn-ea"/>
                <a:cs typeface="+mn-cs"/>
              </a:rPr>
              <a:t> B</a:t>
            </a:r>
          </a:p>
          <a:p>
            <a:pPr marL="0" marR="0" indent="0" algn="l" defTabSz="914400" rtl="0" eaLnBrk="1" fontAlgn="auto" latinLnBrk="0" hangingPunct="1">
              <a:lnSpc>
                <a:spcPct val="100000"/>
              </a:lnSpc>
              <a:spcBef>
                <a:spcPts val="0"/>
              </a:spcBef>
              <a:spcAft>
                <a:spcPts val="0"/>
              </a:spcAft>
              <a:buClrTx/>
              <a:buSzTx/>
              <a:buFontTx/>
              <a:buNone/>
              <a:tabLst/>
              <a:defRPr/>
            </a:pPr>
            <a:r>
              <a:rPr lang="ro-RO" sz="1200" i="1" kern="1200" dirty="0" smtClean="0">
                <a:solidFill>
                  <a:schemeClr val="tx1"/>
                </a:solidFill>
                <a:effectLst/>
                <a:latin typeface="+mn-lt"/>
                <a:ea typeface="+mn-ea"/>
                <a:cs typeface="+mn-cs"/>
              </a:rPr>
              <a:t>Router C </a:t>
            </a:r>
            <a:r>
              <a:rPr lang="ro-RO" sz="1200" i="1" kern="1200" dirty="0" err="1" smtClean="0">
                <a:solidFill>
                  <a:schemeClr val="tx1"/>
                </a:solidFill>
                <a:effectLst/>
                <a:latin typeface="+mn-lt"/>
                <a:ea typeface="+mn-ea"/>
                <a:cs typeface="+mn-cs"/>
              </a:rPr>
              <a:t>Key</a:t>
            </a:r>
            <a:r>
              <a:rPr lang="ro-RO" sz="1200" i="1" kern="1200" dirty="0" smtClean="0">
                <a:solidFill>
                  <a:schemeClr val="tx1"/>
                </a:solidFill>
                <a:effectLst/>
                <a:latin typeface="+mn-lt"/>
                <a:ea typeface="+mn-ea"/>
                <a:cs typeface="+mn-cs"/>
              </a:rPr>
              <a:t> = Cheia </a:t>
            </a:r>
            <a:r>
              <a:rPr lang="ro-RO" sz="1200" i="1" kern="1200" dirty="0" err="1" smtClean="0">
                <a:solidFill>
                  <a:schemeClr val="tx1"/>
                </a:solidFill>
                <a:effectLst/>
                <a:latin typeface="+mn-lt"/>
                <a:ea typeface="+mn-ea"/>
                <a:cs typeface="+mn-cs"/>
              </a:rPr>
              <a:t>routerului</a:t>
            </a:r>
            <a:r>
              <a:rPr lang="ro-RO" sz="1200" i="1" kern="1200" dirty="0" smtClean="0">
                <a:solidFill>
                  <a:schemeClr val="tx1"/>
                </a:solidFill>
                <a:effectLst/>
                <a:latin typeface="+mn-lt"/>
                <a:ea typeface="+mn-ea"/>
                <a:cs typeface="+mn-cs"/>
              </a:rPr>
              <a:t> C</a:t>
            </a:r>
          </a:p>
          <a:p>
            <a:pPr marL="0" marR="0" indent="0" algn="l" defTabSz="914400" rtl="0" eaLnBrk="1" fontAlgn="auto" latinLnBrk="0" hangingPunct="1">
              <a:lnSpc>
                <a:spcPct val="100000"/>
              </a:lnSpc>
              <a:spcBef>
                <a:spcPts val="0"/>
              </a:spcBef>
              <a:spcAft>
                <a:spcPts val="0"/>
              </a:spcAft>
              <a:buClrTx/>
              <a:buSzTx/>
              <a:buFontTx/>
              <a:buNone/>
              <a:tabLst/>
              <a:defRPr/>
            </a:pPr>
            <a:r>
              <a:rPr lang="ro-RO" sz="1200" i="1" kern="1200" dirty="0" err="1" smtClean="0">
                <a:solidFill>
                  <a:schemeClr val="tx1"/>
                </a:solidFill>
                <a:effectLst/>
                <a:latin typeface="+mn-lt"/>
                <a:ea typeface="+mn-ea"/>
                <a:cs typeface="+mn-cs"/>
              </a:rPr>
              <a:t>Message</a:t>
            </a:r>
            <a:r>
              <a:rPr lang="ro-RO" sz="1200" i="1" kern="1200" baseline="0" dirty="0" smtClean="0">
                <a:solidFill>
                  <a:schemeClr val="tx1"/>
                </a:solidFill>
                <a:effectLst/>
                <a:latin typeface="+mn-lt"/>
                <a:ea typeface="+mn-ea"/>
                <a:cs typeface="+mn-cs"/>
              </a:rPr>
              <a:t> = Mesaj</a:t>
            </a:r>
          </a:p>
          <a:p>
            <a:pPr marL="0" marR="0" indent="0" algn="l" defTabSz="914400" rtl="0" eaLnBrk="1" fontAlgn="auto" latinLnBrk="0" hangingPunct="1">
              <a:lnSpc>
                <a:spcPct val="100000"/>
              </a:lnSpc>
              <a:spcBef>
                <a:spcPts val="0"/>
              </a:spcBef>
              <a:spcAft>
                <a:spcPts val="0"/>
              </a:spcAft>
              <a:buClrTx/>
              <a:buSzTx/>
              <a:buFontTx/>
              <a:buNone/>
              <a:tabLst/>
              <a:defRPr/>
            </a:pPr>
            <a:r>
              <a:rPr lang="ro-RO" sz="1200" i="1" kern="1200" baseline="0" dirty="0" smtClean="0">
                <a:solidFill>
                  <a:schemeClr val="tx1"/>
                </a:solidFill>
                <a:effectLst/>
                <a:latin typeface="+mn-lt"/>
                <a:ea typeface="+mn-ea"/>
                <a:cs typeface="+mn-cs"/>
              </a:rPr>
              <a:t>Router A = </a:t>
            </a:r>
            <a:r>
              <a:rPr lang="ro-RO" sz="1200" i="1" kern="1200" baseline="0" dirty="0" err="1" smtClean="0">
                <a:solidFill>
                  <a:schemeClr val="tx1"/>
                </a:solidFill>
                <a:effectLst/>
                <a:latin typeface="+mn-lt"/>
                <a:ea typeface="+mn-ea"/>
                <a:cs typeface="+mn-cs"/>
              </a:rPr>
              <a:t>Routerul</a:t>
            </a:r>
            <a:r>
              <a:rPr lang="ro-RO" sz="1200" i="1" kern="1200" baseline="0" dirty="0" smtClean="0">
                <a:solidFill>
                  <a:schemeClr val="tx1"/>
                </a:solidFill>
                <a:effectLst/>
                <a:latin typeface="+mn-lt"/>
                <a:ea typeface="+mn-ea"/>
                <a:cs typeface="+mn-cs"/>
              </a:rPr>
              <a:t> A</a:t>
            </a:r>
            <a:endParaRPr lang="ro-RO"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o-RO" sz="1200" i="1" kern="1200" baseline="0" dirty="0" smtClean="0">
                <a:solidFill>
                  <a:schemeClr val="tx1"/>
                </a:solidFill>
                <a:effectLst/>
                <a:latin typeface="+mn-lt"/>
                <a:ea typeface="+mn-ea"/>
                <a:cs typeface="+mn-cs"/>
              </a:rPr>
              <a:t>Router B = </a:t>
            </a:r>
            <a:r>
              <a:rPr lang="ro-RO" sz="1200" i="1" kern="1200" baseline="0" dirty="0" err="1" smtClean="0">
                <a:solidFill>
                  <a:schemeClr val="tx1"/>
                </a:solidFill>
                <a:effectLst/>
                <a:latin typeface="+mn-lt"/>
                <a:ea typeface="+mn-ea"/>
                <a:cs typeface="+mn-cs"/>
              </a:rPr>
              <a:t>Routerul</a:t>
            </a:r>
            <a:r>
              <a:rPr lang="ro-RO" sz="1200" i="1" kern="1200" baseline="0" dirty="0" smtClean="0">
                <a:solidFill>
                  <a:schemeClr val="tx1"/>
                </a:solidFill>
                <a:effectLst/>
                <a:latin typeface="+mn-lt"/>
                <a:ea typeface="+mn-ea"/>
                <a:cs typeface="+mn-cs"/>
              </a:rPr>
              <a:t> B</a:t>
            </a:r>
            <a:endParaRPr lang="ro-RO"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o-RO" sz="1200" i="1" kern="1200" baseline="0" dirty="0" smtClean="0">
                <a:solidFill>
                  <a:schemeClr val="tx1"/>
                </a:solidFill>
                <a:effectLst/>
                <a:latin typeface="+mn-lt"/>
                <a:ea typeface="+mn-ea"/>
                <a:cs typeface="+mn-cs"/>
              </a:rPr>
              <a:t>Router C = </a:t>
            </a:r>
            <a:r>
              <a:rPr lang="ro-RO" sz="1200" i="1" kern="1200" baseline="0" dirty="0" err="1" smtClean="0">
                <a:solidFill>
                  <a:schemeClr val="tx1"/>
                </a:solidFill>
                <a:effectLst/>
                <a:latin typeface="+mn-lt"/>
                <a:ea typeface="+mn-ea"/>
                <a:cs typeface="+mn-cs"/>
              </a:rPr>
              <a:t>Routerul</a:t>
            </a:r>
            <a:r>
              <a:rPr lang="ro-RO" sz="1200" i="1" kern="1200" baseline="0" dirty="0" smtClean="0">
                <a:solidFill>
                  <a:schemeClr val="tx1"/>
                </a:solidFill>
                <a:effectLst/>
                <a:latin typeface="+mn-lt"/>
                <a:ea typeface="+mn-ea"/>
                <a:cs typeface="+mn-cs"/>
              </a:rPr>
              <a:t> C</a:t>
            </a:r>
          </a:p>
          <a:p>
            <a:pPr marL="0" marR="0" indent="0" algn="l" defTabSz="914400" rtl="0" eaLnBrk="1" fontAlgn="auto" latinLnBrk="0" hangingPunct="1">
              <a:lnSpc>
                <a:spcPct val="100000"/>
              </a:lnSpc>
              <a:spcBef>
                <a:spcPts val="0"/>
              </a:spcBef>
              <a:spcAft>
                <a:spcPts val="0"/>
              </a:spcAft>
              <a:buClrTx/>
              <a:buSzTx/>
              <a:buFontTx/>
              <a:buNone/>
              <a:tabLst/>
              <a:defRPr/>
            </a:pPr>
            <a:r>
              <a:rPr lang="ro-RO" sz="1200" i="1" kern="1200" baseline="0" dirty="0" err="1" smtClean="0">
                <a:solidFill>
                  <a:schemeClr val="tx1"/>
                </a:solidFill>
                <a:effectLst/>
                <a:latin typeface="+mn-lt"/>
                <a:ea typeface="+mn-ea"/>
                <a:cs typeface="+mn-cs"/>
              </a:rPr>
              <a:t>Destination</a:t>
            </a:r>
            <a:r>
              <a:rPr lang="ro-RO" sz="1200" i="1" kern="1200" baseline="0" dirty="0" smtClean="0">
                <a:solidFill>
                  <a:schemeClr val="tx1"/>
                </a:solidFill>
                <a:effectLst/>
                <a:latin typeface="+mn-lt"/>
                <a:ea typeface="+mn-ea"/>
                <a:cs typeface="+mn-cs"/>
              </a:rPr>
              <a:t> = Destinație</a:t>
            </a:r>
          </a:p>
          <a:p>
            <a:pPr marL="0" marR="0" indent="0" algn="l" defTabSz="914400" rtl="0" eaLnBrk="1" fontAlgn="auto" latinLnBrk="0" hangingPunct="1">
              <a:lnSpc>
                <a:spcPct val="100000"/>
              </a:lnSpc>
              <a:spcBef>
                <a:spcPts val="0"/>
              </a:spcBef>
              <a:spcAft>
                <a:spcPts val="0"/>
              </a:spcAft>
              <a:buClrTx/>
              <a:buSzTx/>
              <a:buFontTx/>
              <a:buNone/>
              <a:tabLst/>
              <a:defRPr/>
            </a:pPr>
            <a:r>
              <a:rPr lang="ro-RO" sz="1200" i="1" kern="1200" baseline="0" dirty="0" err="1" smtClean="0">
                <a:solidFill>
                  <a:schemeClr val="tx1"/>
                </a:solidFill>
                <a:effectLst/>
                <a:latin typeface="+mn-lt"/>
                <a:ea typeface="+mn-ea"/>
                <a:cs typeface="+mn-cs"/>
              </a:rPr>
              <a:t>Source</a:t>
            </a:r>
            <a:r>
              <a:rPr lang="ro-RO" sz="1200" i="1" kern="1200" baseline="0" dirty="0" smtClean="0">
                <a:solidFill>
                  <a:schemeClr val="tx1"/>
                </a:solidFill>
                <a:effectLst/>
                <a:latin typeface="+mn-lt"/>
                <a:ea typeface="+mn-ea"/>
                <a:cs typeface="+mn-cs"/>
              </a:rPr>
              <a:t> = Sursa</a:t>
            </a:r>
          </a:p>
          <a:p>
            <a:pPr marL="0" marR="0" indent="0" algn="l" defTabSz="914400" rtl="0" eaLnBrk="1" fontAlgn="auto" latinLnBrk="0" hangingPunct="1">
              <a:lnSpc>
                <a:spcPct val="100000"/>
              </a:lnSpc>
              <a:spcBef>
                <a:spcPts val="0"/>
              </a:spcBef>
              <a:spcAft>
                <a:spcPts val="0"/>
              </a:spcAft>
              <a:buClrTx/>
              <a:buSzTx/>
              <a:buFontTx/>
              <a:buNone/>
              <a:tabLst/>
              <a:defRPr/>
            </a:pPr>
            <a:endParaRPr lang="ro-RO" sz="1200" i="1"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o-RO" sz="1200" i="1" kern="1200" baseline="0" dirty="0" smtClean="0">
                <a:solidFill>
                  <a:schemeClr val="tx1"/>
                </a:solidFill>
                <a:effectLst/>
                <a:latin typeface="+mn-lt"/>
                <a:ea typeface="+mn-ea"/>
                <a:cs typeface="+mn-cs"/>
              </a:rPr>
              <a:t>Tor Circuit = Circuit Tor</a:t>
            </a:r>
          </a:p>
          <a:p>
            <a:pPr marL="0" marR="0" indent="0" algn="l" defTabSz="914400" rtl="0" eaLnBrk="1" fontAlgn="auto" latinLnBrk="0" hangingPunct="1">
              <a:lnSpc>
                <a:spcPct val="100000"/>
              </a:lnSpc>
              <a:spcBef>
                <a:spcPts val="0"/>
              </a:spcBef>
              <a:spcAft>
                <a:spcPts val="0"/>
              </a:spcAft>
              <a:buClrTx/>
              <a:buSzTx/>
              <a:buFontTx/>
              <a:buNone/>
              <a:tabLst/>
              <a:defRPr/>
            </a:pPr>
            <a:r>
              <a:rPr lang="ro-RO" sz="1200" i="1" kern="1200" baseline="0" dirty="0" err="1" smtClean="0">
                <a:solidFill>
                  <a:schemeClr val="tx1"/>
                </a:solidFill>
                <a:effectLst/>
                <a:latin typeface="+mn-lt"/>
                <a:ea typeface="+mn-ea"/>
                <a:cs typeface="+mn-cs"/>
              </a:rPr>
              <a:t>This</a:t>
            </a:r>
            <a:r>
              <a:rPr lang="ro-RO" sz="1200" i="1" kern="1200" baseline="0" dirty="0" smtClean="0">
                <a:solidFill>
                  <a:schemeClr val="tx1"/>
                </a:solidFill>
                <a:effectLst/>
                <a:latin typeface="+mn-lt"/>
                <a:ea typeface="+mn-ea"/>
                <a:cs typeface="+mn-cs"/>
              </a:rPr>
              <a:t> browser = Acest browser</a:t>
            </a:r>
          </a:p>
          <a:p>
            <a:pPr marL="0" marR="0" indent="0" algn="l" defTabSz="914400" rtl="0" eaLnBrk="1" fontAlgn="auto" latinLnBrk="0" hangingPunct="1">
              <a:lnSpc>
                <a:spcPct val="100000"/>
              </a:lnSpc>
              <a:spcBef>
                <a:spcPts val="0"/>
              </a:spcBef>
              <a:spcAft>
                <a:spcPts val="0"/>
              </a:spcAft>
              <a:buClrTx/>
              <a:buSzTx/>
              <a:buFontTx/>
              <a:buNone/>
              <a:tabLst/>
              <a:defRPr/>
            </a:pPr>
            <a:r>
              <a:rPr lang="ro-RO" sz="1200" i="1" kern="1200" baseline="0" dirty="0" err="1" smtClean="0">
                <a:solidFill>
                  <a:schemeClr val="tx1"/>
                </a:solidFill>
                <a:effectLst/>
                <a:latin typeface="+mn-lt"/>
                <a:ea typeface="+mn-ea"/>
                <a:cs typeface="+mn-cs"/>
              </a:rPr>
              <a:t>Germany</a:t>
            </a:r>
            <a:r>
              <a:rPr lang="ro-RO" sz="1200" i="1" kern="1200" baseline="0" dirty="0" smtClean="0">
                <a:solidFill>
                  <a:schemeClr val="tx1"/>
                </a:solidFill>
                <a:effectLst/>
                <a:latin typeface="+mn-lt"/>
                <a:ea typeface="+mn-ea"/>
                <a:cs typeface="+mn-cs"/>
              </a:rPr>
              <a:t> = Germania</a:t>
            </a:r>
          </a:p>
          <a:p>
            <a:pPr marL="0" marR="0" indent="0" algn="l" defTabSz="914400" rtl="0" eaLnBrk="1" fontAlgn="auto" latinLnBrk="0" hangingPunct="1">
              <a:lnSpc>
                <a:spcPct val="100000"/>
              </a:lnSpc>
              <a:spcBef>
                <a:spcPts val="0"/>
              </a:spcBef>
              <a:spcAft>
                <a:spcPts val="0"/>
              </a:spcAft>
              <a:buClrTx/>
              <a:buSzTx/>
              <a:buFontTx/>
              <a:buNone/>
              <a:tabLst/>
              <a:defRPr/>
            </a:pPr>
            <a:r>
              <a:rPr lang="ro-RO" sz="1200" i="1" kern="1200" baseline="0" dirty="0" smtClean="0">
                <a:solidFill>
                  <a:schemeClr val="tx1"/>
                </a:solidFill>
                <a:effectLst/>
                <a:latin typeface="+mn-lt"/>
                <a:ea typeface="+mn-ea"/>
                <a:cs typeface="+mn-cs"/>
              </a:rPr>
              <a:t>Switzerland = Elveția</a:t>
            </a:r>
          </a:p>
          <a:p>
            <a:pPr marL="0" marR="0" indent="0" algn="l" defTabSz="914400" rtl="0" eaLnBrk="1" fontAlgn="auto" latinLnBrk="0" hangingPunct="1">
              <a:lnSpc>
                <a:spcPct val="100000"/>
              </a:lnSpc>
              <a:spcBef>
                <a:spcPts val="0"/>
              </a:spcBef>
              <a:spcAft>
                <a:spcPts val="0"/>
              </a:spcAft>
              <a:buClrTx/>
              <a:buSzTx/>
              <a:buFontTx/>
              <a:buNone/>
              <a:tabLst/>
              <a:defRPr/>
            </a:pPr>
            <a:r>
              <a:rPr lang="ro-RO" sz="1200" i="1" kern="1200" baseline="0" dirty="0" err="1" smtClean="0">
                <a:solidFill>
                  <a:schemeClr val="tx1"/>
                </a:solidFill>
                <a:effectLst/>
                <a:latin typeface="+mn-lt"/>
                <a:ea typeface="+mn-ea"/>
                <a:cs typeface="+mn-cs"/>
              </a:rPr>
              <a:t>Poland</a:t>
            </a:r>
            <a:r>
              <a:rPr lang="ro-RO" sz="1200" i="1" kern="1200" baseline="0" dirty="0" smtClean="0">
                <a:solidFill>
                  <a:schemeClr val="tx1"/>
                </a:solidFill>
                <a:effectLst/>
                <a:latin typeface="+mn-lt"/>
                <a:ea typeface="+mn-ea"/>
                <a:cs typeface="+mn-cs"/>
              </a:rPr>
              <a:t> = Polonia</a:t>
            </a:r>
          </a:p>
          <a:p>
            <a:pPr marL="0" marR="0" indent="0" algn="l" defTabSz="914400" rtl="0" eaLnBrk="1" fontAlgn="auto" latinLnBrk="0" hangingPunct="1">
              <a:lnSpc>
                <a:spcPct val="100000"/>
              </a:lnSpc>
              <a:spcBef>
                <a:spcPts val="0"/>
              </a:spcBef>
              <a:spcAft>
                <a:spcPts val="0"/>
              </a:spcAft>
              <a:buClrTx/>
              <a:buSzTx/>
              <a:buFontTx/>
              <a:buNone/>
              <a:tabLst/>
              <a:defRPr/>
            </a:pPr>
            <a:r>
              <a:rPr lang="ro-RO" sz="1200" i="1" kern="1200" baseline="0" dirty="0" smtClean="0">
                <a:solidFill>
                  <a:schemeClr val="tx1"/>
                </a:solidFill>
                <a:effectLst/>
                <a:latin typeface="+mn-lt"/>
                <a:ea typeface="+mn-ea"/>
                <a:cs typeface="+mn-cs"/>
              </a:rPr>
              <a:t>Guard = ghidare</a:t>
            </a:r>
          </a:p>
          <a:p>
            <a:pPr marL="0" marR="0" indent="0" algn="l" defTabSz="914400" rtl="0" eaLnBrk="1" fontAlgn="auto" latinLnBrk="0" hangingPunct="1">
              <a:lnSpc>
                <a:spcPct val="100000"/>
              </a:lnSpc>
              <a:spcBef>
                <a:spcPts val="0"/>
              </a:spcBef>
              <a:spcAft>
                <a:spcPts val="0"/>
              </a:spcAft>
              <a:buClrTx/>
              <a:buSzTx/>
              <a:buFontTx/>
              <a:buNone/>
              <a:tabLst/>
              <a:defRPr/>
            </a:pPr>
            <a:endParaRPr lang="ro-RO" sz="1200" i="1" kern="1200" baseline="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TOR este construit pe criptare - și trecerea informațiilor criptate între noduri</a:t>
            </a:r>
          </a:p>
          <a:p>
            <a:r>
              <a:rPr lang="ro-RO" sz="1200" kern="1200" dirty="0" smtClean="0">
                <a:solidFill>
                  <a:schemeClr val="tx1"/>
                </a:solidFill>
                <a:effectLst/>
                <a:latin typeface="+mn-lt"/>
                <a:ea typeface="+mn-ea"/>
                <a:cs typeface="+mn-cs"/>
              </a:rPr>
              <a:t>Fiecare nod știe doar unde este nodul anterior și nodul următor - nimic despre originea oricăror alte noduri - construind un traseu criptat</a:t>
            </a:r>
          </a:p>
          <a:p>
            <a:r>
              <a:rPr lang="ro-RO" sz="1200" kern="1200" dirty="0" smtClean="0">
                <a:solidFill>
                  <a:schemeClr val="tx1"/>
                </a:solidFill>
                <a:effectLst/>
                <a:latin typeface="+mn-lt"/>
                <a:ea typeface="+mn-ea"/>
                <a:cs typeface="+mn-cs"/>
              </a:rPr>
              <a:t>Fiecare comunicare (sau filă din browser) ia o rută diferită - dar fiecare utilizează același punct de intrare - sau nod de ghidare</a:t>
            </a:r>
          </a:p>
          <a:p>
            <a:r>
              <a:rPr lang="ro-RO" sz="1200" kern="1200" dirty="0" smtClean="0">
                <a:solidFill>
                  <a:schemeClr val="tx1"/>
                </a:solidFill>
                <a:effectLst/>
                <a:latin typeface="+mn-lt"/>
                <a:ea typeface="+mn-ea"/>
                <a:cs typeface="+mn-cs"/>
              </a:rPr>
              <a:t>Comunicarea ar putea fi interceptată - dar s-ar intercepta doar date criptate</a:t>
            </a:r>
          </a:p>
          <a:p>
            <a:r>
              <a:rPr lang="ro-RO" sz="1200" kern="1200" dirty="0" smtClean="0">
                <a:solidFill>
                  <a:schemeClr val="tx1"/>
                </a:solidFill>
                <a:effectLst/>
                <a:latin typeface="+mn-lt"/>
                <a:ea typeface="+mn-ea"/>
                <a:cs typeface="+mn-cs"/>
              </a:rPr>
              <a:t>Datele originale sunt „înfășurate” cu cheia de criptare a fiecărui nod prin care vor urmează să treacă datele - și acel strat este eliminat de nod pe măsură ce acestea trec mai departe - ultimul obstacol este singura dată când datele nu sunt criptate – altfel, acestea nu ar putea fi citite</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80</a:t>
            </a:fld>
            <a:endParaRPr lang="en-US" altLang="en-US"/>
          </a:p>
        </p:txBody>
      </p:sp>
    </p:spTree>
    <p:extLst>
      <p:ext uri="{BB962C8B-B14F-4D97-AF65-F5344CB8AC3E}">
        <p14:creationId xmlns:p14="http://schemas.microsoft.com/office/powerpoint/2010/main" val="5111732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o-RO" sz="1200" kern="1200" noProof="0" dirty="0" smtClean="0">
                <a:solidFill>
                  <a:schemeClr val="tx1"/>
                </a:solidFill>
                <a:effectLst/>
                <a:latin typeface="+mn-lt"/>
                <a:ea typeface="MS PGothic" pitchFamily="34" charset="-128"/>
                <a:cs typeface="ＭＳ Ｐゴシック" charset="0"/>
              </a:rPr>
              <a:t>Formatorul </a:t>
            </a:r>
            <a:r>
              <a:rPr lang="en-US" sz="1200" kern="1200" noProof="0" dirty="0" err="1" smtClean="0">
                <a:solidFill>
                  <a:schemeClr val="tx1"/>
                </a:solidFill>
                <a:effectLst/>
                <a:latin typeface="+mn-lt"/>
                <a:ea typeface="MS PGothic" pitchFamily="34" charset="-128"/>
                <a:cs typeface="ＭＳ Ｐゴシック" charset="0"/>
              </a:rPr>
              <a:t>facilit</a:t>
            </a:r>
            <a:r>
              <a:rPr lang="ro-RO" sz="1200" kern="1200" noProof="0" dirty="0" err="1" smtClean="0">
                <a:solidFill>
                  <a:schemeClr val="tx1"/>
                </a:solidFill>
                <a:effectLst/>
                <a:latin typeface="+mn-lt"/>
                <a:ea typeface="MS PGothic" pitchFamily="34" charset="-128"/>
                <a:cs typeface="ＭＳ Ｐゴシック" charset="0"/>
              </a:rPr>
              <a:t>ează</a:t>
            </a:r>
            <a:r>
              <a:rPr lang="ro-RO" sz="1200" kern="1200" noProof="0" dirty="0" smtClean="0">
                <a:solidFill>
                  <a:schemeClr val="tx1"/>
                </a:solidFill>
                <a:effectLst/>
                <a:latin typeface="+mn-lt"/>
                <a:ea typeface="MS PGothic" pitchFamily="34" charset="-128"/>
                <a:cs typeface="ＭＳ Ｐゴシック" charset="0"/>
              </a:rPr>
              <a:t> o discuție cu privire la criptomonede</a:t>
            </a:r>
            <a:endParaRPr lang="en-US" sz="1200" kern="1200" noProof="0" dirty="0">
              <a:solidFill>
                <a:schemeClr val="tx1"/>
              </a:solidFill>
              <a:effectLst/>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ro-RO" sz="1200" kern="1200" noProof="0" dirty="0" smtClean="0">
                <a:solidFill>
                  <a:schemeClr val="tx1"/>
                </a:solidFill>
                <a:effectLst/>
                <a:latin typeface="+mn-lt"/>
                <a:ea typeface="MS PGothic" pitchFamily="34" charset="-128"/>
                <a:cs typeface="ＭＳ Ｐゴシック" charset="0"/>
              </a:rPr>
              <a:t>Pictograme </a:t>
            </a:r>
            <a:r>
              <a:rPr lang="en-US" sz="1200" kern="1200" noProof="0" dirty="0" smtClean="0">
                <a:solidFill>
                  <a:schemeClr val="tx1"/>
                </a:solidFill>
                <a:effectLst/>
                <a:latin typeface="+mn-lt"/>
                <a:ea typeface="MS PGothic" pitchFamily="34" charset="-128"/>
                <a:cs typeface="ＭＳ Ｐゴシック" charset="0"/>
              </a:rPr>
              <a:t>– </a:t>
            </a:r>
            <a:r>
              <a:rPr lang="en-US" sz="1200" kern="1200" noProof="0" dirty="0">
                <a:solidFill>
                  <a:schemeClr val="tx1"/>
                </a:solidFill>
                <a:effectLst/>
                <a:latin typeface="+mn-lt"/>
                <a:ea typeface="MS PGothic" pitchFamily="34" charset="-128"/>
                <a:cs typeface="ＭＳ Ｐゴシック" charset="0"/>
              </a:rPr>
              <a:t>Bitcoin, Litecoin, Ethereum, </a:t>
            </a:r>
            <a:r>
              <a:rPr lang="en-US" sz="1200" kern="1200" noProof="0" dirty="0" err="1">
                <a:solidFill>
                  <a:schemeClr val="tx1"/>
                </a:solidFill>
                <a:effectLst/>
                <a:latin typeface="+mn-lt"/>
                <a:ea typeface="MS PGothic" pitchFamily="34" charset="-128"/>
                <a:cs typeface="ＭＳ Ｐゴシック" charset="0"/>
              </a:rPr>
              <a:t>Zcash</a:t>
            </a:r>
            <a:r>
              <a:rPr lang="en-US" sz="1200" kern="1200" noProof="0" dirty="0">
                <a:solidFill>
                  <a:schemeClr val="tx1"/>
                </a:solidFill>
                <a:effectLst/>
                <a:latin typeface="+mn-lt"/>
                <a:ea typeface="MS PGothic" pitchFamily="34" charset="-128"/>
                <a:cs typeface="ＭＳ Ｐゴシック" charset="0"/>
              </a:rPr>
              <a:t>, Dash, Ripple, Monero</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81</a:t>
            </a:fld>
            <a:endParaRPr lang="en-US" altLang="en-US"/>
          </a:p>
        </p:txBody>
      </p:sp>
    </p:spTree>
    <p:extLst>
      <p:ext uri="{BB962C8B-B14F-4D97-AF65-F5344CB8AC3E}">
        <p14:creationId xmlns:p14="http://schemas.microsoft.com/office/powerpoint/2010/main" val="125089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smtClean="0">
                <a:solidFill>
                  <a:schemeClr val="tx1"/>
                </a:solidFill>
                <a:effectLst/>
                <a:latin typeface="+mn-lt"/>
                <a:ea typeface="+mn-ea"/>
                <a:cs typeface="+mn-cs"/>
              </a:rPr>
              <a:t>Formatorul facilitează o discuție despre criptomonede</a:t>
            </a:r>
          </a:p>
          <a:p>
            <a:r>
              <a:rPr lang="ro-RO" sz="1200" kern="1200" dirty="0" smtClean="0">
                <a:solidFill>
                  <a:schemeClr val="tx1"/>
                </a:solidFill>
                <a:effectLst/>
                <a:latin typeface="+mn-lt"/>
                <a:ea typeface="+mn-ea"/>
                <a:cs typeface="+mn-cs"/>
              </a:rPr>
              <a:t>Pictograme - Bitcoin, </a:t>
            </a:r>
            <a:r>
              <a:rPr lang="ro-RO" sz="1200" kern="1200" dirty="0" err="1" smtClean="0">
                <a:solidFill>
                  <a:schemeClr val="tx1"/>
                </a:solidFill>
                <a:effectLst/>
                <a:latin typeface="+mn-lt"/>
                <a:ea typeface="+mn-ea"/>
                <a:cs typeface="+mn-cs"/>
              </a:rPr>
              <a:t>Litecoin</a:t>
            </a:r>
            <a:r>
              <a:rPr lang="ro-RO" sz="1200" kern="1200" dirty="0" smtClean="0">
                <a:solidFill>
                  <a:schemeClr val="tx1"/>
                </a:solidFill>
                <a:effectLst/>
                <a:latin typeface="+mn-lt"/>
                <a:ea typeface="+mn-ea"/>
                <a:cs typeface="+mn-cs"/>
              </a:rPr>
              <a:t>, </a:t>
            </a:r>
            <a:r>
              <a:rPr lang="ro-RO" sz="1200" kern="1200" dirty="0" err="1" smtClean="0">
                <a:solidFill>
                  <a:schemeClr val="tx1"/>
                </a:solidFill>
                <a:effectLst/>
                <a:latin typeface="+mn-lt"/>
                <a:ea typeface="+mn-ea"/>
                <a:cs typeface="+mn-cs"/>
              </a:rPr>
              <a:t>Ethereum</a:t>
            </a:r>
            <a:r>
              <a:rPr lang="ro-RO" sz="1200" kern="1200" dirty="0" smtClean="0">
                <a:solidFill>
                  <a:schemeClr val="tx1"/>
                </a:solidFill>
                <a:effectLst/>
                <a:latin typeface="+mn-lt"/>
                <a:ea typeface="+mn-ea"/>
                <a:cs typeface="+mn-cs"/>
              </a:rPr>
              <a:t>, </a:t>
            </a:r>
            <a:r>
              <a:rPr lang="ro-RO" sz="1200" kern="1200" dirty="0" err="1" smtClean="0">
                <a:solidFill>
                  <a:schemeClr val="tx1"/>
                </a:solidFill>
                <a:effectLst/>
                <a:latin typeface="+mn-lt"/>
                <a:ea typeface="+mn-ea"/>
                <a:cs typeface="+mn-cs"/>
              </a:rPr>
              <a:t>Zcash</a:t>
            </a:r>
            <a:r>
              <a:rPr lang="ro-RO" sz="1200" kern="1200" dirty="0" smtClean="0">
                <a:solidFill>
                  <a:schemeClr val="tx1"/>
                </a:solidFill>
                <a:effectLst/>
                <a:latin typeface="+mn-lt"/>
                <a:ea typeface="+mn-ea"/>
                <a:cs typeface="+mn-cs"/>
              </a:rPr>
              <a:t>, </a:t>
            </a:r>
            <a:r>
              <a:rPr lang="ro-RO" sz="1200" kern="1200" dirty="0" err="1" smtClean="0">
                <a:solidFill>
                  <a:schemeClr val="tx1"/>
                </a:solidFill>
                <a:effectLst/>
                <a:latin typeface="+mn-lt"/>
                <a:ea typeface="+mn-ea"/>
                <a:cs typeface="+mn-cs"/>
              </a:rPr>
              <a:t>Dash</a:t>
            </a:r>
            <a:r>
              <a:rPr lang="ro-RO" sz="1200" kern="1200" dirty="0" smtClean="0">
                <a:solidFill>
                  <a:schemeClr val="tx1"/>
                </a:solidFill>
                <a:effectLst/>
                <a:latin typeface="+mn-lt"/>
                <a:ea typeface="+mn-ea"/>
                <a:cs typeface="+mn-cs"/>
              </a:rPr>
              <a:t>, </a:t>
            </a:r>
            <a:r>
              <a:rPr lang="ro-RO" sz="1200" kern="1200" dirty="0" err="1" smtClean="0">
                <a:solidFill>
                  <a:schemeClr val="tx1"/>
                </a:solidFill>
                <a:effectLst/>
                <a:latin typeface="+mn-lt"/>
                <a:ea typeface="+mn-ea"/>
                <a:cs typeface="+mn-cs"/>
              </a:rPr>
              <a:t>Ripple</a:t>
            </a:r>
            <a:r>
              <a:rPr lang="ro-RO" sz="1200" kern="1200" dirty="0" smtClean="0">
                <a:solidFill>
                  <a:schemeClr val="tx1"/>
                </a:solidFill>
                <a:effectLst/>
                <a:latin typeface="+mn-lt"/>
                <a:ea typeface="+mn-ea"/>
                <a:cs typeface="+mn-cs"/>
              </a:rPr>
              <a:t>, </a:t>
            </a:r>
            <a:r>
              <a:rPr lang="ro-RO" sz="1200" kern="1200" dirty="0" err="1" smtClean="0">
                <a:solidFill>
                  <a:schemeClr val="tx1"/>
                </a:solidFill>
                <a:effectLst/>
                <a:latin typeface="+mn-lt"/>
                <a:ea typeface="+mn-ea"/>
                <a:cs typeface="+mn-cs"/>
              </a:rPr>
              <a:t>Monero</a:t>
            </a:r>
            <a:endParaRPr lang="ro-RO" sz="1200" kern="1200" dirty="0" smtClean="0">
              <a:solidFill>
                <a:schemeClr val="tx1"/>
              </a:solidFill>
              <a:effectLst/>
              <a:latin typeface="+mn-lt"/>
              <a:ea typeface="+mn-ea"/>
              <a:cs typeface="+mn-cs"/>
            </a:endParaRP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Punctele arată din nou cum funcționează </a:t>
            </a:r>
            <a:r>
              <a:rPr lang="ro-RO" sz="1200" kern="1200" dirty="0" err="1" smtClean="0">
                <a:solidFill>
                  <a:schemeClr val="tx1"/>
                </a:solidFill>
                <a:effectLst/>
                <a:latin typeface="+mn-lt"/>
                <a:ea typeface="+mn-ea"/>
                <a:cs typeface="+mn-cs"/>
              </a:rPr>
              <a:t>criptomoneda</a:t>
            </a:r>
            <a:r>
              <a:rPr lang="ro-RO" sz="1200" kern="1200" dirty="0" smtClean="0">
                <a:solidFill>
                  <a:schemeClr val="tx1"/>
                </a:solidFill>
                <a:effectLst/>
                <a:latin typeface="+mn-lt"/>
                <a:ea typeface="+mn-ea"/>
                <a:cs typeface="+mn-cs"/>
              </a:rPr>
              <a:t> - și cum poate fi aceasta utilizată pentru a face față achizițiilor ilegale sau spălării banilor</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Definițiile larg recunoscute ale monedelor virtuale/monedelor digitale se referă la munca depusă de Grupul de acțiune financiară (</a:t>
            </a:r>
            <a:r>
              <a:rPr lang="ro-RO" sz="1200" kern="1200" dirty="0" err="1" smtClean="0">
                <a:solidFill>
                  <a:schemeClr val="tx1"/>
                </a:solidFill>
                <a:effectLst/>
                <a:latin typeface="+mn-lt"/>
                <a:ea typeface="+mn-ea"/>
                <a:cs typeface="+mn-cs"/>
              </a:rPr>
              <a:t>GAFI</a:t>
            </a:r>
            <a:r>
              <a:rPr lang="ro-RO" sz="1200" kern="1200" dirty="0" smtClean="0">
                <a:solidFill>
                  <a:schemeClr val="tx1"/>
                </a:solidFill>
                <a:effectLst/>
                <a:latin typeface="+mn-lt"/>
                <a:ea typeface="+mn-ea"/>
                <a:cs typeface="+mn-cs"/>
              </a:rPr>
              <a:t>), un organism interguvernamental, care dezvoltă și promovează politici de combatere a spălării banilor și a finanțării terorismului.</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Conform </a:t>
            </a:r>
            <a:r>
              <a:rPr lang="ro-RO" sz="1200" kern="1200" dirty="0" err="1" smtClean="0">
                <a:solidFill>
                  <a:schemeClr val="tx1"/>
                </a:solidFill>
                <a:effectLst/>
                <a:latin typeface="+mn-lt"/>
                <a:ea typeface="+mn-ea"/>
                <a:cs typeface="+mn-cs"/>
              </a:rPr>
              <a:t>GAFI</a:t>
            </a:r>
            <a:r>
              <a:rPr lang="ro-RO" sz="1200" kern="1200" dirty="0" smtClean="0">
                <a:solidFill>
                  <a:schemeClr val="tx1"/>
                </a:solidFill>
                <a:effectLst/>
                <a:latin typeface="+mn-lt"/>
                <a:ea typeface="+mn-ea"/>
                <a:cs typeface="+mn-cs"/>
              </a:rPr>
              <a:t>, </a:t>
            </a:r>
            <a:r>
              <a:rPr lang="ro-RO" sz="1200" i="1" kern="1200" dirty="0" smtClean="0">
                <a:solidFill>
                  <a:schemeClr val="tx1"/>
                </a:solidFill>
                <a:effectLst/>
                <a:latin typeface="+mn-lt"/>
                <a:ea typeface="+mn-ea"/>
                <a:cs typeface="+mn-cs"/>
              </a:rPr>
              <a:t>O monedă virtuală este o reprezentare digitală a valorii care poate fi tranzacționată digital și funcționează ca</a:t>
            </a:r>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1. un mijloc de schimb;</a:t>
            </a:r>
          </a:p>
          <a:p>
            <a:r>
              <a:rPr lang="ro-RO" sz="1200" kern="1200" dirty="0" smtClean="0">
                <a:solidFill>
                  <a:schemeClr val="tx1"/>
                </a:solidFill>
                <a:effectLst/>
                <a:latin typeface="+mn-lt"/>
                <a:ea typeface="+mn-ea"/>
                <a:cs typeface="+mn-cs"/>
              </a:rPr>
              <a:t>2. </a:t>
            </a:r>
            <a:r>
              <a:rPr lang="ro-RO" sz="1200" i="1" kern="1200" dirty="0" smtClean="0">
                <a:solidFill>
                  <a:schemeClr val="tx1"/>
                </a:solidFill>
                <a:effectLst/>
                <a:latin typeface="+mn-lt"/>
                <a:ea typeface="+mn-ea"/>
                <a:cs typeface="+mn-cs"/>
              </a:rPr>
              <a:t>o unitate de cont; și/sau (3) un depozit de valoare, dar nu are statut de curs legal în nicio jurisdicție</a:t>
            </a:r>
            <a:r>
              <a:rPr lang="ro-RO" sz="1200" kern="1200" dirty="0" smtClean="0">
                <a:solidFill>
                  <a:schemeClr val="tx1"/>
                </a:solidFill>
                <a:effectLst/>
                <a:latin typeface="+mn-lt"/>
                <a:ea typeface="+mn-ea"/>
                <a:cs typeface="+mn-cs"/>
              </a:rPr>
              <a:t>.</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Potrivit </a:t>
            </a:r>
            <a:r>
              <a:rPr lang="ro-RO" sz="1200" kern="1200" dirty="0" err="1" smtClean="0">
                <a:solidFill>
                  <a:schemeClr val="tx1"/>
                </a:solidFill>
                <a:effectLst/>
                <a:latin typeface="+mn-lt"/>
                <a:ea typeface="+mn-ea"/>
                <a:cs typeface="+mn-cs"/>
              </a:rPr>
              <a:t>GAFI</a:t>
            </a:r>
            <a:r>
              <a:rPr lang="ro-RO" sz="1200" kern="1200" dirty="0" smtClean="0">
                <a:solidFill>
                  <a:schemeClr val="tx1"/>
                </a:solidFill>
                <a:effectLst/>
                <a:latin typeface="+mn-lt"/>
                <a:ea typeface="+mn-ea"/>
                <a:cs typeface="+mn-cs"/>
              </a:rPr>
              <a:t>, moneda digitală poate însemna o reprezentare digitală fie a monedei virtuale (non-</a:t>
            </a:r>
            <a:r>
              <a:rPr lang="ro-RO" sz="1200" kern="1200" dirty="0" err="1" smtClean="0">
                <a:solidFill>
                  <a:schemeClr val="tx1"/>
                </a:solidFill>
                <a:effectLst/>
                <a:latin typeface="+mn-lt"/>
                <a:ea typeface="+mn-ea"/>
                <a:cs typeface="+mn-cs"/>
              </a:rPr>
              <a:t>fiat</a:t>
            </a:r>
            <a:r>
              <a:rPr lang="ro-RO" sz="1200" kern="1200" dirty="0" smtClean="0">
                <a:solidFill>
                  <a:schemeClr val="tx1"/>
                </a:solidFill>
                <a:effectLst/>
                <a:latin typeface="+mn-lt"/>
                <a:ea typeface="+mn-ea"/>
                <a:cs typeface="+mn-cs"/>
              </a:rPr>
              <a:t>), fie a monedei electronice (</a:t>
            </a:r>
            <a:r>
              <a:rPr lang="ro-RO" sz="1200" kern="1200" dirty="0" err="1" smtClean="0">
                <a:solidFill>
                  <a:schemeClr val="tx1"/>
                </a:solidFill>
                <a:effectLst/>
                <a:latin typeface="+mn-lt"/>
                <a:ea typeface="+mn-ea"/>
                <a:cs typeface="+mn-cs"/>
              </a:rPr>
              <a:t>fiat</a:t>
            </a:r>
            <a:r>
              <a:rPr lang="ro-RO" sz="1200" kern="1200" dirty="0" smtClean="0">
                <a:solidFill>
                  <a:schemeClr val="tx1"/>
                </a:solidFill>
                <a:effectLst/>
                <a:latin typeface="+mn-lt"/>
                <a:ea typeface="+mn-ea"/>
                <a:cs typeface="+mn-cs"/>
              </a:rPr>
              <a:t>). Termenul de monedă digitală oferă un termen prin care este posibil să se facă referire la reprezentări digitale atât ale monedelor </a:t>
            </a:r>
            <a:r>
              <a:rPr lang="ro-RO" sz="1200" kern="1200" dirty="0" err="1" smtClean="0">
                <a:solidFill>
                  <a:schemeClr val="tx1"/>
                </a:solidFill>
                <a:effectLst/>
                <a:latin typeface="+mn-lt"/>
                <a:ea typeface="+mn-ea"/>
                <a:cs typeface="+mn-cs"/>
              </a:rPr>
              <a:t>fiat</a:t>
            </a:r>
            <a:r>
              <a:rPr lang="ro-RO" sz="1200" kern="1200" dirty="0" smtClean="0">
                <a:solidFill>
                  <a:schemeClr val="tx1"/>
                </a:solidFill>
                <a:effectLst/>
                <a:latin typeface="+mn-lt"/>
                <a:ea typeface="+mn-ea"/>
                <a:cs typeface="+mn-cs"/>
              </a:rPr>
              <a:t>, cât și ale celor non-</a:t>
            </a:r>
            <a:r>
              <a:rPr lang="ro-RO" sz="1200" kern="1200" dirty="0" err="1" smtClean="0">
                <a:solidFill>
                  <a:schemeClr val="tx1"/>
                </a:solidFill>
                <a:effectLst/>
                <a:latin typeface="+mn-lt"/>
                <a:ea typeface="+mn-ea"/>
                <a:cs typeface="+mn-cs"/>
              </a:rPr>
              <a:t>fiat</a:t>
            </a:r>
            <a:r>
              <a:rPr lang="ro-RO" sz="1200" kern="1200" dirty="0" smtClean="0">
                <a:solidFill>
                  <a:schemeClr val="tx1"/>
                </a:solidFill>
                <a:effectLst/>
                <a:latin typeface="+mn-lt"/>
                <a:ea typeface="+mn-ea"/>
                <a:cs typeface="+mn-cs"/>
              </a:rPr>
              <a:t>.</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O monedă criptografică este o monedă digitală, în care sunt utilizate tehnici de criptare pentru a reglementa generarea de unități de monedă și pentru a verifica transferul de fonduri, operând independent de o bancă centrală. Monedele criptografice sunt un subset de valute alternative sau, în mod specific, de monede digitale.</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Definiția dată de Curtea Europeană de Justiție: „49. Tranzacțiile care implică valute netradiționale, adică, alte valute decât cele care au curs legal în una sau mai multe țări.</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Există aproape 6400 de criptomonede diferite (08/2020). O prezentare generală frumoasă se găsește aici: </a:t>
            </a:r>
          </a:p>
          <a:p>
            <a:r>
              <a:rPr lang="ro-RO" sz="1200" kern="1200" dirty="0" smtClean="0">
                <a:solidFill>
                  <a:schemeClr val="tx1"/>
                </a:solidFill>
                <a:effectLst/>
                <a:latin typeface="+mn-lt"/>
                <a:ea typeface="+mn-ea"/>
                <a:cs typeface="+mn-cs"/>
              </a:rPr>
              <a:t>http://coinmarketcap.com/all/views/all/ </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De departe, cea mai importantă și cea mai cunoscută </a:t>
            </a:r>
            <a:r>
              <a:rPr lang="ro-RO" sz="1200" kern="1200" dirty="0" err="1" smtClean="0">
                <a:solidFill>
                  <a:schemeClr val="tx1"/>
                </a:solidFill>
                <a:effectLst/>
                <a:latin typeface="+mn-lt"/>
                <a:ea typeface="+mn-ea"/>
                <a:cs typeface="+mn-cs"/>
              </a:rPr>
              <a:t>criptomonedă</a:t>
            </a:r>
            <a:r>
              <a:rPr lang="ro-RO" sz="1200" kern="1200" dirty="0" smtClean="0">
                <a:solidFill>
                  <a:schemeClr val="tx1"/>
                </a:solidFill>
                <a:effectLst/>
                <a:latin typeface="+mn-lt"/>
                <a:ea typeface="+mn-ea"/>
                <a:cs typeface="+mn-cs"/>
              </a:rPr>
              <a:t> este Bitcoin, care a fost inventată la sfârșitul anului 2008 de „</a:t>
            </a:r>
            <a:r>
              <a:rPr lang="ro-RO" sz="1200" kern="1200" dirty="0" err="1" smtClean="0">
                <a:solidFill>
                  <a:schemeClr val="tx1"/>
                </a:solidFill>
                <a:effectLst/>
                <a:latin typeface="+mn-lt"/>
                <a:ea typeface="+mn-ea"/>
                <a:cs typeface="+mn-cs"/>
              </a:rPr>
              <a:t>Satoshi</a:t>
            </a:r>
            <a:r>
              <a:rPr lang="ro-RO" sz="1200" kern="1200" dirty="0" smtClean="0">
                <a:solidFill>
                  <a:schemeClr val="tx1"/>
                </a:solidFill>
                <a:effectLst/>
                <a:latin typeface="+mn-lt"/>
                <a:ea typeface="+mn-ea"/>
                <a:cs typeface="+mn-cs"/>
              </a:rPr>
              <a:t> </a:t>
            </a:r>
            <a:r>
              <a:rPr lang="ro-RO" sz="1200" kern="1200" dirty="0" err="1" smtClean="0">
                <a:solidFill>
                  <a:schemeClr val="tx1"/>
                </a:solidFill>
                <a:effectLst/>
                <a:latin typeface="+mn-lt"/>
                <a:ea typeface="+mn-ea"/>
                <a:cs typeface="+mn-cs"/>
              </a:rPr>
              <a:t>Nakamoto</a:t>
            </a:r>
            <a:r>
              <a:rPr lang="ro-RO" sz="1200" kern="1200" dirty="0" smtClean="0">
                <a:solidFill>
                  <a:schemeClr val="tx1"/>
                </a:solidFill>
                <a:effectLst/>
                <a:latin typeface="+mn-lt"/>
                <a:ea typeface="+mn-ea"/>
                <a:cs typeface="+mn-cs"/>
              </a:rPr>
              <a:t>“. Cu toate acestea, este important să știm că există și alte monede criptografice. Unele dintre acestea au fost create pentru că Bitcoin a devenit prea „greu” - ceea ce înseamnă că nu este foarte util pentru plăți în tranzacții.</a:t>
            </a:r>
            <a:r>
              <a:rPr lang="ro-RO" sz="1200" kern="1200" baseline="0" dirty="0" smtClean="0">
                <a:solidFill>
                  <a:schemeClr val="tx1"/>
                </a:solidFill>
                <a:effectLst/>
                <a:latin typeface="+mn-lt"/>
                <a:ea typeface="+mn-ea"/>
                <a:cs typeface="+mn-cs"/>
              </a:rPr>
              <a:t> </a:t>
            </a:r>
            <a:r>
              <a:rPr lang="ro-RO" sz="1200" kern="1200" dirty="0" smtClean="0">
                <a:solidFill>
                  <a:schemeClr val="tx1"/>
                </a:solidFill>
                <a:effectLst/>
                <a:latin typeface="+mn-lt"/>
                <a:ea typeface="+mn-ea"/>
                <a:cs typeface="+mn-cs"/>
              </a:rPr>
              <a:t>Altele au fost create pentru a depăși punctele slabe ale Bitcoin, de ex. </a:t>
            </a:r>
            <a:r>
              <a:rPr lang="ro-RO" sz="1200" kern="1200" dirty="0" err="1" smtClean="0">
                <a:solidFill>
                  <a:schemeClr val="tx1"/>
                </a:solidFill>
                <a:effectLst/>
                <a:latin typeface="+mn-lt"/>
                <a:ea typeface="+mn-ea"/>
                <a:cs typeface="+mn-cs"/>
              </a:rPr>
              <a:t>DASH</a:t>
            </a:r>
            <a:r>
              <a:rPr lang="ro-RO" sz="1200" kern="1200" dirty="0" smtClean="0">
                <a:solidFill>
                  <a:schemeClr val="tx1"/>
                </a:solidFill>
                <a:effectLst/>
                <a:latin typeface="+mn-lt"/>
                <a:ea typeface="+mn-ea"/>
                <a:cs typeface="+mn-cs"/>
              </a:rPr>
              <a:t> (sigla X11; cunoscută anterior ca </a:t>
            </a:r>
            <a:r>
              <a:rPr lang="ro-RO" sz="1200" kern="1200" dirty="0" err="1" smtClean="0">
                <a:solidFill>
                  <a:schemeClr val="tx1"/>
                </a:solidFill>
                <a:effectLst/>
                <a:latin typeface="+mn-lt"/>
                <a:ea typeface="+mn-ea"/>
                <a:cs typeface="+mn-cs"/>
              </a:rPr>
              <a:t>Darkcoin</a:t>
            </a:r>
            <a:r>
              <a:rPr lang="ro-RO" sz="1200" kern="1200" dirty="0" smtClean="0">
                <a:solidFill>
                  <a:schemeClr val="tx1"/>
                </a:solidFill>
                <a:effectLst/>
                <a:latin typeface="+mn-lt"/>
                <a:ea typeface="+mn-ea"/>
                <a:cs typeface="+mn-cs"/>
              </a:rPr>
              <a:t>) pentru a permite tranzacții complet anonime sau </a:t>
            </a:r>
            <a:r>
              <a:rPr lang="ro-RO" sz="1200" kern="1200" dirty="0" err="1" smtClean="0">
                <a:solidFill>
                  <a:schemeClr val="tx1"/>
                </a:solidFill>
                <a:effectLst/>
                <a:latin typeface="+mn-lt"/>
                <a:ea typeface="+mn-ea"/>
                <a:cs typeface="+mn-cs"/>
              </a:rPr>
              <a:t>Litecoin</a:t>
            </a:r>
            <a:r>
              <a:rPr lang="ro-RO" sz="1200" kern="1200" dirty="0" smtClean="0">
                <a:solidFill>
                  <a:schemeClr val="tx1"/>
                </a:solidFill>
                <a:effectLst/>
                <a:latin typeface="+mn-lt"/>
                <a:ea typeface="+mn-ea"/>
                <a:cs typeface="+mn-cs"/>
              </a:rPr>
              <a:t> pentru a permite tranzacții mai rapide, precum și tranzacții mai mici.</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Majoritatea monedelor se bazează pe aceeași abordare: o rețea peer-to-peer pentru minarea monedei și validarea tranzacțiilor, precum și o rezervă de monede predefinită și limitată.</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Iată câteva explicații pentru vocabularul utilizat frecvent atunci când vorbim despre criptomonede:</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Portofelul: Un portofel este, în sens larg, echivalentul unui portofel fizic într-o rețea de criptomonede. Portofelul conține, în fapt, cheile private ale proprietarului, care îi permit să cheltuiască monedele alocate adresei sale în </a:t>
            </a:r>
            <a:r>
              <a:rPr lang="ro-RO" sz="1200" kern="1200" dirty="0" err="1" smtClean="0">
                <a:solidFill>
                  <a:schemeClr val="tx1"/>
                </a:solidFill>
                <a:effectLst/>
                <a:latin typeface="+mn-lt"/>
                <a:ea typeface="+mn-ea"/>
                <a:cs typeface="+mn-cs"/>
              </a:rPr>
              <a:t>blockchain</a:t>
            </a:r>
            <a:r>
              <a:rPr lang="ro-RO" sz="1200" kern="1200" dirty="0" smtClean="0">
                <a:solidFill>
                  <a:schemeClr val="tx1"/>
                </a:solidFill>
                <a:effectLst/>
                <a:latin typeface="+mn-lt"/>
                <a:ea typeface="+mn-ea"/>
                <a:cs typeface="+mn-cs"/>
              </a:rPr>
              <a:t> </a:t>
            </a:r>
            <a:r>
              <a:rPr lang="ro-RO" sz="1200" i="1" kern="1200" dirty="0" smtClean="0">
                <a:solidFill>
                  <a:schemeClr val="tx1"/>
                </a:solidFill>
                <a:effectLst/>
                <a:latin typeface="+mn-lt"/>
                <a:ea typeface="+mn-ea"/>
                <a:cs typeface="+mn-cs"/>
              </a:rPr>
              <a:t>(lanț de blocuri)</a:t>
            </a:r>
            <a:r>
              <a:rPr lang="ro-RO" sz="1200" kern="1200" dirty="0" smtClean="0">
                <a:solidFill>
                  <a:schemeClr val="tx1"/>
                </a:solidFill>
                <a:effectLst/>
                <a:latin typeface="+mn-lt"/>
                <a:ea typeface="+mn-ea"/>
                <a:cs typeface="+mn-cs"/>
              </a:rPr>
              <a:t>.</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Minerul: Mineritul este procesul de a face hardware-ul calculatorului să efectueze calcule matematice pentru rețeaua de criptomonede pentru a confirma tranzacțiile.</a:t>
            </a:r>
          </a:p>
          <a:p>
            <a:endParaRPr lang="ro-RO" sz="1200" kern="1200" dirty="0" smtClean="0">
              <a:solidFill>
                <a:schemeClr val="tx1"/>
              </a:solidFill>
              <a:effectLst/>
              <a:latin typeface="+mn-lt"/>
              <a:ea typeface="+mn-ea"/>
              <a:cs typeface="+mn-cs"/>
            </a:endParaRPr>
          </a:p>
          <a:p>
            <a:r>
              <a:rPr lang="ro-RO" sz="1200" kern="1200" dirty="0" err="1" smtClean="0">
                <a:solidFill>
                  <a:schemeClr val="tx1"/>
                </a:solidFill>
                <a:effectLst/>
                <a:latin typeface="+mn-lt"/>
                <a:ea typeface="+mn-ea"/>
                <a:cs typeface="+mn-cs"/>
              </a:rPr>
              <a:t>Blockchain</a:t>
            </a:r>
            <a:r>
              <a:rPr lang="ro-RO" sz="1200" kern="1200" dirty="0" smtClean="0">
                <a:solidFill>
                  <a:schemeClr val="tx1"/>
                </a:solidFill>
                <a:effectLst/>
                <a:latin typeface="+mn-lt"/>
                <a:ea typeface="+mn-ea"/>
                <a:cs typeface="+mn-cs"/>
              </a:rPr>
              <a:t> </a:t>
            </a:r>
            <a:r>
              <a:rPr lang="ro-RO" sz="1200" i="1" kern="1200" dirty="0" smtClean="0">
                <a:solidFill>
                  <a:schemeClr val="tx1"/>
                </a:solidFill>
                <a:effectLst/>
                <a:latin typeface="+mn-lt"/>
                <a:ea typeface="+mn-ea"/>
                <a:cs typeface="+mn-cs"/>
              </a:rPr>
              <a:t>(lanț de blocuri)</a:t>
            </a:r>
            <a:r>
              <a:rPr lang="ro-RO" sz="1200" kern="1200" dirty="0" smtClean="0">
                <a:solidFill>
                  <a:schemeClr val="tx1"/>
                </a:solidFill>
                <a:effectLst/>
                <a:latin typeface="+mn-lt"/>
                <a:ea typeface="+mn-ea"/>
                <a:cs typeface="+mn-cs"/>
              </a:rPr>
              <a:t>: </a:t>
            </a:r>
            <a:r>
              <a:rPr lang="ro-RO" sz="1200" kern="1200" dirty="0" err="1" smtClean="0">
                <a:solidFill>
                  <a:schemeClr val="tx1"/>
                </a:solidFill>
                <a:effectLst/>
                <a:latin typeface="+mn-lt"/>
                <a:ea typeface="+mn-ea"/>
                <a:cs typeface="+mn-cs"/>
              </a:rPr>
              <a:t>Blockchain</a:t>
            </a:r>
            <a:r>
              <a:rPr lang="ro-RO" sz="1200" kern="1200" dirty="0" smtClean="0">
                <a:solidFill>
                  <a:schemeClr val="tx1"/>
                </a:solidFill>
                <a:effectLst/>
                <a:latin typeface="+mn-lt"/>
                <a:ea typeface="+mn-ea"/>
                <a:cs typeface="+mn-cs"/>
              </a:rPr>
              <a:t> este o înregistrare publică a tuturor tranzacțiilor din rețeaua </a:t>
            </a:r>
            <a:r>
              <a:rPr lang="ro-RO" sz="1200" kern="1200" dirty="0" err="1" smtClean="0">
                <a:solidFill>
                  <a:schemeClr val="tx1"/>
                </a:solidFill>
                <a:effectLst/>
                <a:latin typeface="+mn-lt"/>
                <a:ea typeface="+mn-ea"/>
                <a:cs typeface="+mn-cs"/>
              </a:rPr>
              <a:t>criptomonedei</a:t>
            </a:r>
            <a:r>
              <a:rPr lang="ro-RO" sz="1200" kern="1200" dirty="0" smtClean="0">
                <a:solidFill>
                  <a:schemeClr val="tx1"/>
                </a:solidFill>
                <a:effectLst/>
                <a:latin typeface="+mn-lt"/>
                <a:ea typeface="+mn-ea"/>
                <a:cs typeface="+mn-cs"/>
              </a:rPr>
              <a:t>. Acestea sunt stocate în ordine cronologică. </a:t>
            </a:r>
            <a:r>
              <a:rPr lang="ro-RO" sz="1200" kern="1200" dirty="0" err="1" smtClean="0">
                <a:solidFill>
                  <a:schemeClr val="tx1"/>
                </a:solidFill>
                <a:effectLst/>
                <a:latin typeface="+mn-lt"/>
                <a:ea typeface="+mn-ea"/>
                <a:cs typeface="+mn-cs"/>
              </a:rPr>
              <a:t>Blockchain</a:t>
            </a:r>
            <a:r>
              <a:rPr lang="ro-RO" sz="1200" kern="1200" dirty="0" smtClean="0">
                <a:solidFill>
                  <a:schemeClr val="tx1"/>
                </a:solidFill>
                <a:effectLst/>
                <a:latin typeface="+mn-lt"/>
                <a:ea typeface="+mn-ea"/>
                <a:cs typeface="+mn-cs"/>
              </a:rPr>
              <a:t> este partajat între toți utilizatorii respectivei rețele și este utilizat pentru a verifica echilibrul adreselor din portofel.</a:t>
            </a:r>
          </a:p>
          <a:p>
            <a:endParaRPr lang="ro-RO" sz="1200" kern="1200" dirty="0" smtClean="0">
              <a:solidFill>
                <a:schemeClr val="tx1"/>
              </a:solidFill>
              <a:effectLst/>
              <a:latin typeface="+mn-lt"/>
              <a:ea typeface="+mn-ea"/>
              <a:cs typeface="+mn-cs"/>
            </a:endParaRPr>
          </a:p>
          <a:p>
            <a:r>
              <a:rPr lang="ro-RO" sz="1200" kern="1200" dirty="0" smtClean="0">
                <a:solidFill>
                  <a:schemeClr val="tx1"/>
                </a:solidFill>
                <a:effectLst/>
                <a:latin typeface="+mn-lt"/>
                <a:ea typeface="+mn-ea"/>
                <a:cs typeface="+mn-cs"/>
              </a:rPr>
              <a:t>Cheia privată: cheia privată este o informație secretă care dovedește dreptul dumneavoastră de a cheltui monede de la o anumită adresă de portofel, printr-o semnătură criptografică. Fiecare adresă de portofel are propria sa cheie privată unică.</a:t>
            </a:r>
            <a:endParaRPr lang="ro-R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82</a:t>
            </a:fld>
            <a:endParaRPr lang="en-US" altLang="en-US"/>
          </a:p>
        </p:txBody>
      </p:sp>
    </p:spTree>
    <p:extLst>
      <p:ext uri="{BB962C8B-B14F-4D97-AF65-F5344CB8AC3E}">
        <p14:creationId xmlns:p14="http://schemas.microsoft.com/office/powerpoint/2010/main" val="6243443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o-RO" sz="1200" i="1" kern="1200" noProof="0" dirty="0" smtClean="0">
                <a:solidFill>
                  <a:schemeClr val="tx1"/>
                </a:solidFill>
                <a:effectLst/>
                <a:latin typeface="+mn-lt"/>
                <a:ea typeface="MS PGothic" pitchFamily="34" charset="-128"/>
                <a:cs typeface="ＭＳ Ｐゴシック" charset="0"/>
              </a:rPr>
              <a:t>T</a:t>
            </a:r>
            <a:r>
              <a:rPr lang="en-US" sz="1200" i="1" kern="1200" noProof="0" dirty="0" smtClean="0">
                <a:solidFill>
                  <a:schemeClr val="tx1"/>
                </a:solidFill>
                <a:effectLst/>
                <a:latin typeface="+mn-lt"/>
                <a:ea typeface="MS PGothic" pitchFamily="34" charset="-128"/>
                <a:cs typeface="ＭＳ Ｐゴシック" charset="0"/>
              </a:rPr>
              <a:t>he site has been seized</a:t>
            </a:r>
            <a:r>
              <a:rPr lang="ro-RO" sz="1200" i="1" kern="1200" noProof="0" dirty="0" smtClean="0">
                <a:solidFill>
                  <a:schemeClr val="tx1"/>
                </a:solidFill>
                <a:effectLst/>
                <a:latin typeface="+mn-lt"/>
                <a:ea typeface="MS PGothic" pitchFamily="34" charset="-128"/>
                <a:cs typeface="ＭＳ Ｐゴシック" charset="0"/>
              </a:rPr>
              <a:t> – Site-ul a fost confiscat</a:t>
            </a:r>
          </a:p>
          <a:p>
            <a:pPr marL="0" marR="0" indent="0" algn="l" defTabSz="457200" rtl="0" eaLnBrk="1" fontAlgn="auto" latinLnBrk="0" hangingPunct="1">
              <a:lnSpc>
                <a:spcPct val="100000"/>
              </a:lnSpc>
              <a:spcBef>
                <a:spcPts val="0"/>
              </a:spcBef>
              <a:spcAft>
                <a:spcPts val="0"/>
              </a:spcAft>
              <a:buClrTx/>
              <a:buSzTx/>
              <a:buFontTx/>
              <a:buNone/>
              <a:tabLst/>
              <a:defRPr/>
            </a:pPr>
            <a:endParaRPr lang="ro-RO" sz="1200" i="1" kern="1200" noProof="0" dirty="0" smtClean="0">
              <a:solidFill>
                <a:schemeClr val="tx1"/>
              </a:solidFill>
              <a:effectLst/>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ro-RO" sz="1200" i="1" kern="1200" noProof="0" dirty="0" smtClean="0">
                <a:solidFill>
                  <a:schemeClr val="tx1"/>
                </a:solidFill>
                <a:effectLst/>
                <a:latin typeface="+mn-lt"/>
                <a:ea typeface="MS PGothic" pitchFamily="34" charset="-128"/>
                <a:cs typeface="ＭＳ Ｐゴシック" charset="0"/>
              </a:rPr>
              <a:t>Birmingham</a:t>
            </a:r>
            <a:r>
              <a:rPr lang="ro-RO" sz="1200" i="1" kern="1200" baseline="0" noProof="0" dirty="0" smtClean="0">
                <a:solidFill>
                  <a:schemeClr val="tx1"/>
                </a:solidFill>
                <a:effectLst/>
                <a:latin typeface="+mn-lt"/>
                <a:ea typeface="MS PGothic" pitchFamily="34" charset="-128"/>
                <a:cs typeface="ＭＳ Ｐゴシック" charset="0"/>
              </a:rPr>
              <a:t> Man </a:t>
            </a:r>
            <a:r>
              <a:rPr lang="ro-RO" sz="1200" i="1" kern="1200" baseline="0" noProof="0" dirty="0" err="1" smtClean="0">
                <a:solidFill>
                  <a:schemeClr val="tx1"/>
                </a:solidFill>
                <a:effectLst/>
                <a:latin typeface="+mn-lt"/>
                <a:ea typeface="MS PGothic" pitchFamily="34" charset="-128"/>
                <a:cs typeface="ＭＳ Ｐゴシック" charset="0"/>
              </a:rPr>
              <a:t>Sentenced</a:t>
            </a:r>
            <a:r>
              <a:rPr lang="ro-RO" sz="1200" i="1" kern="1200" baseline="0" noProof="0" dirty="0" smtClean="0">
                <a:solidFill>
                  <a:schemeClr val="tx1"/>
                </a:solidFill>
                <a:effectLst/>
                <a:latin typeface="+mn-lt"/>
                <a:ea typeface="MS PGothic" pitchFamily="34" charset="-128"/>
                <a:cs typeface="ＭＳ Ｐゴシック" charset="0"/>
              </a:rPr>
              <a:t> </a:t>
            </a:r>
            <a:r>
              <a:rPr lang="ro-RO" sz="1200" i="1" kern="1200" baseline="0" noProof="0" dirty="0" err="1" smtClean="0">
                <a:solidFill>
                  <a:schemeClr val="tx1"/>
                </a:solidFill>
                <a:effectLst/>
                <a:latin typeface="+mn-lt"/>
                <a:ea typeface="MS PGothic" pitchFamily="34" charset="-128"/>
                <a:cs typeface="ＭＳ Ｐゴシック" charset="0"/>
              </a:rPr>
              <a:t>to</a:t>
            </a:r>
            <a:r>
              <a:rPr lang="ro-RO" sz="1200" i="1" kern="1200" baseline="0" noProof="0" dirty="0" smtClean="0">
                <a:solidFill>
                  <a:schemeClr val="tx1"/>
                </a:solidFill>
                <a:effectLst/>
                <a:latin typeface="+mn-lt"/>
                <a:ea typeface="MS PGothic" pitchFamily="34" charset="-128"/>
                <a:cs typeface="ＭＳ Ｐゴシック" charset="0"/>
              </a:rPr>
              <a:t> 8 </a:t>
            </a:r>
            <a:r>
              <a:rPr lang="ro-RO" sz="1200" i="1" kern="1200" baseline="0" noProof="0" dirty="0" err="1" smtClean="0">
                <a:solidFill>
                  <a:schemeClr val="tx1"/>
                </a:solidFill>
                <a:effectLst/>
                <a:latin typeface="+mn-lt"/>
                <a:ea typeface="MS PGothic" pitchFamily="34" charset="-128"/>
                <a:cs typeface="ＭＳ Ｐゴシック" charset="0"/>
              </a:rPr>
              <a:t>Months</a:t>
            </a:r>
            <a:r>
              <a:rPr lang="ro-RO" sz="1200" i="1" kern="1200" baseline="0" noProof="0" dirty="0" smtClean="0">
                <a:solidFill>
                  <a:schemeClr val="tx1"/>
                </a:solidFill>
                <a:effectLst/>
                <a:latin typeface="+mn-lt"/>
                <a:ea typeface="MS PGothic" pitchFamily="34" charset="-128"/>
                <a:cs typeface="ＭＳ Ｐゴシック" charset="0"/>
              </a:rPr>
              <a:t> For </a:t>
            </a:r>
            <a:r>
              <a:rPr lang="ro-RO" sz="1200" i="1" kern="1200" baseline="0" noProof="0" dirty="0" err="1" smtClean="0">
                <a:solidFill>
                  <a:schemeClr val="tx1"/>
                </a:solidFill>
                <a:effectLst/>
                <a:latin typeface="+mn-lt"/>
                <a:ea typeface="MS PGothic" pitchFamily="34" charset="-128"/>
                <a:cs typeface="ＭＳ Ｐゴシック" charset="0"/>
              </a:rPr>
              <a:t>Selling</a:t>
            </a:r>
            <a:r>
              <a:rPr lang="ro-RO" sz="1200" i="1" kern="1200" baseline="0" noProof="0" dirty="0" smtClean="0">
                <a:solidFill>
                  <a:schemeClr val="tx1"/>
                </a:solidFill>
                <a:effectLst/>
                <a:latin typeface="+mn-lt"/>
                <a:ea typeface="MS PGothic" pitchFamily="34" charset="-128"/>
                <a:cs typeface="ＭＳ Ｐゴシック" charset="0"/>
              </a:rPr>
              <a:t> </a:t>
            </a:r>
            <a:r>
              <a:rPr lang="ro-RO" sz="1200" i="1" kern="1200" baseline="0" noProof="0" dirty="0" err="1" smtClean="0">
                <a:solidFill>
                  <a:schemeClr val="tx1"/>
                </a:solidFill>
                <a:effectLst/>
                <a:latin typeface="+mn-lt"/>
                <a:ea typeface="MS PGothic" pitchFamily="34" charset="-128"/>
                <a:cs typeface="ＭＳ Ｐゴシック" charset="0"/>
              </a:rPr>
              <a:t>Steroids</a:t>
            </a:r>
            <a:r>
              <a:rPr lang="ro-RO" sz="1200" i="1" kern="1200" baseline="0" noProof="0" dirty="0" smtClean="0">
                <a:solidFill>
                  <a:schemeClr val="tx1"/>
                </a:solidFill>
                <a:effectLst/>
                <a:latin typeface="+mn-lt"/>
                <a:ea typeface="MS PGothic" pitchFamily="34" charset="-128"/>
                <a:cs typeface="ＭＳ Ｐゴシック" charset="0"/>
              </a:rPr>
              <a:t> on </a:t>
            </a:r>
            <a:r>
              <a:rPr lang="ro-RO" sz="1200" i="1" kern="1200" baseline="0" noProof="0" dirty="0" err="1" smtClean="0">
                <a:solidFill>
                  <a:schemeClr val="tx1"/>
                </a:solidFill>
                <a:effectLst/>
                <a:latin typeface="+mn-lt"/>
                <a:ea typeface="MS PGothic" pitchFamily="34" charset="-128"/>
                <a:cs typeface="ＭＳ Ｐゴシック" charset="0"/>
              </a:rPr>
              <a:t>the</a:t>
            </a:r>
            <a:r>
              <a:rPr lang="ro-RO" sz="1200" i="1" kern="1200" baseline="0" noProof="0" dirty="0" smtClean="0">
                <a:solidFill>
                  <a:schemeClr val="tx1"/>
                </a:solidFill>
                <a:effectLst/>
                <a:latin typeface="+mn-lt"/>
                <a:ea typeface="MS PGothic" pitchFamily="34" charset="-128"/>
                <a:cs typeface="ＭＳ Ｐゴシック" charset="0"/>
              </a:rPr>
              <a:t> </a:t>
            </a:r>
            <a:r>
              <a:rPr lang="ro-RO" sz="1200" i="1" kern="1200" baseline="0" noProof="0" dirty="0" err="1" smtClean="0">
                <a:solidFill>
                  <a:schemeClr val="tx1"/>
                </a:solidFill>
                <a:effectLst/>
                <a:latin typeface="+mn-lt"/>
                <a:ea typeface="MS PGothic" pitchFamily="34" charset="-128"/>
                <a:cs typeface="ＭＳ Ｐゴシック" charset="0"/>
              </a:rPr>
              <a:t>Dark</a:t>
            </a:r>
            <a:r>
              <a:rPr lang="ro-RO" sz="1200" i="1" kern="1200" baseline="0" noProof="0" dirty="0" smtClean="0">
                <a:solidFill>
                  <a:schemeClr val="tx1"/>
                </a:solidFill>
                <a:effectLst/>
                <a:latin typeface="+mn-lt"/>
                <a:ea typeface="MS PGothic" pitchFamily="34" charset="-128"/>
                <a:cs typeface="ＭＳ Ｐゴシック" charset="0"/>
              </a:rPr>
              <a:t> Web = Bărbat din Birmingham condamnat la 8 luni pentru vânzarea de steroizi pe </a:t>
            </a:r>
            <a:r>
              <a:rPr lang="ro-RO" sz="1200" i="1" kern="1200" baseline="0" noProof="0" dirty="0" err="1" smtClean="0">
                <a:solidFill>
                  <a:schemeClr val="tx1"/>
                </a:solidFill>
                <a:effectLst/>
                <a:latin typeface="+mn-lt"/>
                <a:ea typeface="MS PGothic" pitchFamily="34" charset="-128"/>
                <a:cs typeface="ＭＳ Ｐゴシック" charset="0"/>
              </a:rPr>
              <a:t>Dark</a:t>
            </a:r>
            <a:r>
              <a:rPr lang="ro-RO" sz="1200" i="1" kern="1200" baseline="0" noProof="0" dirty="0" smtClean="0">
                <a:solidFill>
                  <a:schemeClr val="tx1"/>
                </a:solidFill>
                <a:effectLst/>
                <a:latin typeface="+mn-lt"/>
                <a:ea typeface="MS PGothic" pitchFamily="34" charset="-128"/>
                <a:cs typeface="ＭＳ Ｐゴシック" charset="0"/>
              </a:rPr>
              <a:t> Web</a:t>
            </a:r>
          </a:p>
          <a:p>
            <a:pPr marL="0" marR="0" indent="0" algn="l" defTabSz="457200" rtl="0" eaLnBrk="1" fontAlgn="auto" latinLnBrk="0" hangingPunct="1">
              <a:lnSpc>
                <a:spcPct val="100000"/>
              </a:lnSpc>
              <a:spcBef>
                <a:spcPts val="0"/>
              </a:spcBef>
              <a:spcAft>
                <a:spcPts val="0"/>
              </a:spcAft>
              <a:buClrTx/>
              <a:buSzTx/>
              <a:buFontTx/>
              <a:buNone/>
              <a:tabLst/>
              <a:defRPr/>
            </a:pPr>
            <a:r>
              <a:rPr lang="ro-RO" sz="1200" i="1" kern="1200" baseline="0" noProof="0" dirty="0" smtClean="0">
                <a:solidFill>
                  <a:schemeClr val="tx1"/>
                </a:solidFill>
                <a:effectLst/>
                <a:latin typeface="+mn-lt"/>
                <a:ea typeface="MS PGothic" pitchFamily="34" charset="-128"/>
                <a:cs typeface="ＭＳ Ｐゴシック" charset="0"/>
              </a:rPr>
              <a:t>Kiwi Drug Dealer </a:t>
            </a:r>
            <a:r>
              <a:rPr lang="ro-RO" sz="1200" i="1" kern="1200" baseline="0" noProof="0" dirty="0" err="1" smtClean="0">
                <a:solidFill>
                  <a:schemeClr val="tx1"/>
                </a:solidFill>
                <a:effectLst/>
                <a:latin typeface="+mn-lt"/>
                <a:ea typeface="MS PGothic" pitchFamily="34" charset="-128"/>
                <a:cs typeface="ＭＳ Ｐゴシック" charset="0"/>
              </a:rPr>
              <a:t>Gets</a:t>
            </a:r>
            <a:r>
              <a:rPr lang="ro-RO" sz="1200" i="1" kern="1200" baseline="0" noProof="0" dirty="0" smtClean="0">
                <a:solidFill>
                  <a:schemeClr val="tx1"/>
                </a:solidFill>
                <a:effectLst/>
                <a:latin typeface="+mn-lt"/>
                <a:ea typeface="MS PGothic" pitchFamily="34" charset="-128"/>
                <a:cs typeface="ＭＳ Ｐゴシック" charset="0"/>
              </a:rPr>
              <a:t> 4 </a:t>
            </a:r>
            <a:r>
              <a:rPr lang="ro-RO" sz="1200" i="1" kern="1200" baseline="0" noProof="0" dirty="0" err="1" smtClean="0">
                <a:solidFill>
                  <a:schemeClr val="tx1"/>
                </a:solidFill>
                <a:effectLst/>
                <a:latin typeface="+mn-lt"/>
                <a:ea typeface="MS PGothic" pitchFamily="34" charset="-128"/>
                <a:cs typeface="ＭＳ Ｐゴシック" charset="0"/>
              </a:rPr>
              <a:t>Months</a:t>
            </a:r>
            <a:r>
              <a:rPr lang="ro-RO" sz="1200" i="1" kern="1200" baseline="0" noProof="0" dirty="0" smtClean="0">
                <a:solidFill>
                  <a:schemeClr val="tx1"/>
                </a:solidFill>
                <a:effectLst/>
                <a:latin typeface="+mn-lt"/>
                <a:ea typeface="MS PGothic" pitchFamily="34" charset="-128"/>
                <a:cs typeface="ＭＳ Ｐゴシック" charset="0"/>
              </a:rPr>
              <a:t> </a:t>
            </a:r>
            <a:r>
              <a:rPr lang="ro-RO" sz="1200" i="1" kern="1200" baseline="0" noProof="0" dirty="0" err="1" smtClean="0">
                <a:solidFill>
                  <a:schemeClr val="tx1"/>
                </a:solidFill>
                <a:effectLst/>
                <a:latin typeface="+mn-lt"/>
                <a:ea typeface="MS PGothic" pitchFamily="34" charset="-128"/>
                <a:cs typeface="ＭＳ Ｐゴシック" charset="0"/>
              </a:rPr>
              <a:t>Community</a:t>
            </a:r>
            <a:r>
              <a:rPr lang="ro-RO" sz="1200" i="1" kern="1200" baseline="0" noProof="0" dirty="0" smtClean="0">
                <a:solidFill>
                  <a:schemeClr val="tx1"/>
                </a:solidFill>
                <a:effectLst/>
                <a:latin typeface="+mn-lt"/>
                <a:ea typeface="MS PGothic" pitchFamily="34" charset="-128"/>
                <a:cs typeface="ＭＳ Ｐゴシック" charset="0"/>
              </a:rPr>
              <a:t> </a:t>
            </a:r>
            <a:r>
              <a:rPr lang="ro-RO" sz="1200" i="1" kern="1200" baseline="0" noProof="0" dirty="0" err="1" smtClean="0">
                <a:solidFill>
                  <a:schemeClr val="tx1"/>
                </a:solidFill>
                <a:effectLst/>
                <a:latin typeface="+mn-lt"/>
                <a:ea typeface="MS PGothic" pitchFamily="34" charset="-128"/>
                <a:cs typeface="ＭＳ Ｐゴシック" charset="0"/>
              </a:rPr>
              <a:t>Detention</a:t>
            </a:r>
            <a:r>
              <a:rPr lang="ro-RO" sz="1200" i="1" kern="1200" baseline="0" noProof="0" dirty="0" smtClean="0">
                <a:solidFill>
                  <a:schemeClr val="tx1"/>
                </a:solidFill>
                <a:effectLst/>
                <a:latin typeface="+mn-lt"/>
                <a:ea typeface="MS PGothic" pitchFamily="34" charset="-128"/>
                <a:cs typeface="ＭＳ Ｐゴシック" charset="0"/>
              </a:rPr>
              <a:t> For </a:t>
            </a:r>
            <a:r>
              <a:rPr lang="ro-RO" sz="1200" i="1" kern="1200" baseline="0" noProof="0" dirty="0" err="1" smtClean="0">
                <a:solidFill>
                  <a:schemeClr val="tx1"/>
                </a:solidFill>
                <a:effectLst/>
                <a:latin typeface="+mn-lt"/>
                <a:ea typeface="MS PGothic" pitchFamily="34" charset="-128"/>
                <a:cs typeface="ＭＳ Ｐゴシック" charset="0"/>
              </a:rPr>
              <a:t>Selling</a:t>
            </a:r>
            <a:r>
              <a:rPr lang="ro-RO" sz="1200" i="1" kern="1200" baseline="0" noProof="0" dirty="0" smtClean="0">
                <a:solidFill>
                  <a:schemeClr val="tx1"/>
                </a:solidFill>
                <a:effectLst/>
                <a:latin typeface="+mn-lt"/>
                <a:ea typeface="MS PGothic" pitchFamily="34" charset="-128"/>
                <a:cs typeface="ＭＳ Ｐゴシック" charset="0"/>
              </a:rPr>
              <a:t> MDMA Over </a:t>
            </a:r>
            <a:r>
              <a:rPr lang="ro-RO" sz="1200" i="1" kern="1200" baseline="0" noProof="0" dirty="0" err="1" smtClean="0">
                <a:solidFill>
                  <a:schemeClr val="tx1"/>
                </a:solidFill>
                <a:effectLst/>
                <a:latin typeface="+mn-lt"/>
                <a:ea typeface="MS PGothic" pitchFamily="34" charset="-128"/>
                <a:cs typeface="ＭＳ Ｐゴシック" charset="0"/>
              </a:rPr>
              <a:t>the</a:t>
            </a:r>
            <a:r>
              <a:rPr lang="ro-RO" sz="1200" i="1" kern="1200" baseline="0" noProof="0" dirty="0" smtClean="0">
                <a:solidFill>
                  <a:schemeClr val="tx1"/>
                </a:solidFill>
                <a:effectLst/>
                <a:latin typeface="+mn-lt"/>
                <a:ea typeface="MS PGothic" pitchFamily="34" charset="-128"/>
                <a:cs typeface="ＭＳ Ｐゴシック" charset="0"/>
              </a:rPr>
              <a:t> </a:t>
            </a:r>
            <a:r>
              <a:rPr lang="ro-RO" sz="1200" i="1" kern="1200" baseline="0" noProof="0" dirty="0" err="1" smtClean="0">
                <a:solidFill>
                  <a:schemeClr val="tx1"/>
                </a:solidFill>
                <a:effectLst/>
                <a:latin typeface="+mn-lt"/>
                <a:ea typeface="MS PGothic" pitchFamily="34" charset="-128"/>
                <a:cs typeface="ＭＳ Ｐゴシック" charset="0"/>
              </a:rPr>
              <a:t>Dark</a:t>
            </a:r>
            <a:r>
              <a:rPr lang="ro-RO" sz="1200" i="1" kern="1200" baseline="0" noProof="0" dirty="0" smtClean="0">
                <a:solidFill>
                  <a:schemeClr val="tx1"/>
                </a:solidFill>
                <a:effectLst/>
                <a:latin typeface="+mn-lt"/>
                <a:ea typeface="MS PGothic" pitchFamily="34" charset="-128"/>
                <a:cs typeface="ＭＳ Ｐゴシック" charset="0"/>
              </a:rPr>
              <a:t> Web = Dealerul de droguri Kiwi primește 4 luni de detenție comunitară pentru vânzarea de MDMA pe </a:t>
            </a:r>
            <a:r>
              <a:rPr lang="ro-RO" sz="1200" i="1" kern="1200" baseline="0" noProof="0" dirty="0" err="1" smtClean="0">
                <a:solidFill>
                  <a:schemeClr val="tx1"/>
                </a:solidFill>
                <a:effectLst/>
                <a:latin typeface="+mn-lt"/>
                <a:ea typeface="MS PGothic" pitchFamily="34" charset="-128"/>
                <a:cs typeface="ＭＳ Ｐゴシック" charset="0"/>
              </a:rPr>
              <a:t>Dark</a:t>
            </a:r>
            <a:r>
              <a:rPr lang="ro-RO" sz="1200" i="1" kern="1200" baseline="0" noProof="0" dirty="0" smtClean="0">
                <a:solidFill>
                  <a:schemeClr val="tx1"/>
                </a:solidFill>
                <a:effectLst/>
                <a:latin typeface="+mn-lt"/>
                <a:ea typeface="MS PGothic" pitchFamily="34" charset="-128"/>
                <a:cs typeface="ＭＳ Ｐゴシック" charset="0"/>
              </a:rPr>
              <a:t> Web</a:t>
            </a:r>
          </a:p>
          <a:p>
            <a:pPr marL="0" marR="0" indent="0" algn="l" defTabSz="457200" rtl="0" eaLnBrk="1" fontAlgn="auto" latinLnBrk="0" hangingPunct="1">
              <a:lnSpc>
                <a:spcPct val="100000"/>
              </a:lnSpc>
              <a:spcBef>
                <a:spcPts val="0"/>
              </a:spcBef>
              <a:spcAft>
                <a:spcPts val="0"/>
              </a:spcAft>
              <a:buClrTx/>
              <a:buSzTx/>
              <a:buFontTx/>
              <a:buNone/>
              <a:tabLst/>
              <a:defRPr/>
            </a:pPr>
            <a:r>
              <a:rPr lang="ro-RO" sz="1200" i="1" kern="1200" baseline="0" noProof="0" dirty="0" smtClean="0">
                <a:solidFill>
                  <a:schemeClr val="tx1"/>
                </a:solidFill>
                <a:effectLst/>
                <a:latin typeface="+mn-lt"/>
                <a:ea typeface="MS PGothic" pitchFamily="34" charset="-128"/>
                <a:cs typeface="ＭＳ Ｐゴシック" charset="0"/>
              </a:rPr>
              <a:t>NZ </a:t>
            </a:r>
            <a:r>
              <a:rPr lang="ro-RO" sz="1200" i="1" kern="1200" baseline="0" noProof="0" dirty="0" err="1" smtClean="0">
                <a:solidFill>
                  <a:schemeClr val="tx1"/>
                </a:solidFill>
                <a:effectLst/>
                <a:latin typeface="+mn-lt"/>
                <a:ea typeface="MS PGothic" pitchFamily="34" charset="-128"/>
                <a:cs typeface="ＭＳ Ｐゴシック" charset="0"/>
              </a:rPr>
              <a:t>Pedophile</a:t>
            </a:r>
            <a:r>
              <a:rPr lang="ro-RO" sz="1200" i="1" kern="1200" baseline="0" noProof="0" dirty="0" smtClean="0">
                <a:solidFill>
                  <a:schemeClr val="tx1"/>
                </a:solidFill>
                <a:effectLst/>
                <a:latin typeface="+mn-lt"/>
                <a:ea typeface="MS PGothic" pitchFamily="34" charset="-128"/>
                <a:cs typeface="ＭＳ Ｐゴシック" charset="0"/>
              </a:rPr>
              <a:t> </a:t>
            </a:r>
            <a:r>
              <a:rPr lang="ro-RO" sz="1200" i="1" kern="1200" baseline="0" noProof="0" dirty="0" err="1" smtClean="0">
                <a:solidFill>
                  <a:schemeClr val="tx1"/>
                </a:solidFill>
                <a:effectLst/>
                <a:latin typeface="+mn-lt"/>
                <a:ea typeface="MS PGothic" pitchFamily="34" charset="-128"/>
                <a:cs typeface="ＭＳ Ｐゴシック" charset="0"/>
              </a:rPr>
              <a:t>From</a:t>
            </a:r>
            <a:r>
              <a:rPr lang="ro-RO" sz="1200" i="1" kern="1200" baseline="0" noProof="0" dirty="0" smtClean="0">
                <a:solidFill>
                  <a:schemeClr val="tx1"/>
                </a:solidFill>
                <a:effectLst/>
                <a:latin typeface="+mn-lt"/>
                <a:ea typeface="MS PGothic" pitchFamily="34" charset="-128"/>
                <a:cs typeface="ＭＳ Ｐゴシック" charset="0"/>
              </a:rPr>
              <a:t> Auckland </a:t>
            </a:r>
            <a:r>
              <a:rPr lang="ro-RO" sz="1200" i="1" kern="1200" baseline="0" noProof="0" dirty="0" err="1" smtClean="0">
                <a:solidFill>
                  <a:schemeClr val="tx1"/>
                </a:solidFill>
                <a:effectLst/>
                <a:latin typeface="+mn-lt"/>
                <a:ea typeface="MS PGothic" pitchFamily="34" charset="-128"/>
                <a:cs typeface="ＭＳ Ｐゴシック" charset="0"/>
              </a:rPr>
              <a:t>Admits</a:t>
            </a:r>
            <a:r>
              <a:rPr lang="ro-RO" sz="1200" i="1" kern="1200" baseline="0" noProof="0" dirty="0" smtClean="0">
                <a:solidFill>
                  <a:schemeClr val="tx1"/>
                </a:solidFill>
                <a:effectLst/>
                <a:latin typeface="+mn-lt"/>
                <a:ea typeface="MS PGothic" pitchFamily="34" charset="-128"/>
                <a:cs typeface="ＭＳ Ｐゴシック" charset="0"/>
              </a:rPr>
              <a:t> </a:t>
            </a:r>
            <a:r>
              <a:rPr lang="ro-RO" sz="1200" i="1" kern="1200" baseline="0" noProof="0" dirty="0" err="1" smtClean="0">
                <a:solidFill>
                  <a:schemeClr val="tx1"/>
                </a:solidFill>
                <a:effectLst/>
                <a:latin typeface="+mn-lt"/>
                <a:ea typeface="MS PGothic" pitchFamily="34" charset="-128"/>
                <a:cs typeface="ＭＳ Ｐゴシック" charset="0"/>
              </a:rPr>
              <a:t>Trying</a:t>
            </a:r>
            <a:r>
              <a:rPr lang="ro-RO" sz="1200" i="1" kern="1200" baseline="0" noProof="0" dirty="0" smtClean="0">
                <a:solidFill>
                  <a:schemeClr val="tx1"/>
                </a:solidFill>
                <a:effectLst/>
                <a:latin typeface="+mn-lt"/>
                <a:ea typeface="MS PGothic" pitchFamily="34" charset="-128"/>
                <a:cs typeface="ＭＳ Ｐゴシック" charset="0"/>
              </a:rPr>
              <a:t> </a:t>
            </a:r>
            <a:r>
              <a:rPr lang="ro-RO" sz="1200" i="1" kern="1200" baseline="0" noProof="0" dirty="0" err="1" smtClean="0">
                <a:solidFill>
                  <a:schemeClr val="tx1"/>
                </a:solidFill>
                <a:effectLst/>
                <a:latin typeface="+mn-lt"/>
                <a:ea typeface="MS PGothic" pitchFamily="34" charset="-128"/>
                <a:cs typeface="ＭＳ Ｐゴシック" charset="0"/>
              </a:rPr>
              <a:t>to</a:t>
            </a:r>
            <a:r>
              <a:rPr lang="ro-RO" sz="1200" i="1" kern="1200" baseline="0" noProof="0" dirty="0" smtClean="0">
                <a:solidFill>
                  <a:schemeClr val="tx1"/>
                </a:solidFill>
                <a:effectLst/>
                <a:latin typeface="+mn-lt"/>
                <a:ea typeface="MS PGothic" pitchFamily="34" charset="-128"/>
                <a:cs typeface="ＭＳ Ｐゴシック" charset="0"/>
              </a:rPr>
              <a:t> </a:t>
            </a:r>
            <a:r>
              <a:rPr lang="ro-RO" sz="1200" i="1" kern="1200" baseline="0" noProof="0" dirty="0" err="1" smtClean="0">
                <a:solidFill>
                  <a:schemeClr val="tx1"/>
                </a:solidFill>
                <a:effectLst/>
                <a:latin typeface="+mn-lt"/>
                <a:ea typeface="MS PGothic" pitchFamily="34" charset="-128"/>
                <a:cs typeface="ＭＳ Ｐゴシック" charset="0"/>
              </a:rPr>
              <a:t>Buy</a:t>
            </a:r>
            <a:r>
              <a:rPr lang="ro-RO" sz="1200" i="1" kern="1200" baseline="0" noProof="0" dirty="0" smtClean="0">
                <a:solidFill>
                  <a:schemeClr val="tx1"/>
                </a:solidFill>
                <a:effectLst/>
                <a:latin typeface="+mn-lt"/>
                <a:ea typeface="MS PGothic" pitchFamily="34" charset="-128"/>
                <a:cs typeface="ＭＳ Ｐゴシック" charset="0"/>
              </a:rPr>
              <a:t> </a:t>
            </a:r>
            <a:r>
              <a:rPr lang="ro-RO" sz="1200" i="1" kern="1200" baseline="0" noProof="0" dirty="0" err="1" smtClean="0">
                <a:solidFill>
                  <a:schemeClr val="tx1"/>
                </a:solidFill>
                <a:effectLst/>
                <a:latin typeface="+mn-lt"/>
                <a:ea typeface="MS PGothic" pitchFamily="34" charset="-128"/>
                <a:cs typeface="ＭＳ Ｐゴシック" charset="0"/>
              </a:rPr>
              <a:t>Underage</a:t>
            </a:r>
            <a:r>
              <a:rPr lang="ro-RO" sz="1200" i="1" kern="1200" baseline="0" noProof="0" dirty="0" smtClean="0">
                <a:solidFill>
                  <a:schemeClr val="tx1"/>
                </a:solidFill>
                <a:effectLst/>
                <a:latin typeface="+mn-lt"/>
                <a:ea typeface="MS PGothic" pitchFamily="34" charset="-128"/>
                <a:cs typeface="ＭＳ Ｐゴシック" charset="0"/>
              </a:rPr>
              <a:t> </a:t>
            </a:r>
            <a:r>
              <a:rPr lang="ro-RO" sz="1200" i="1" kern="1200" baseline="0" noProof="0" dirty="0" err="1" smtClean="0">
                <a:solidFill>
                  <a:schemeClr val="tx1"/>
                </a:solidFill>
                <a:effectLst/>
                <a:latin typeface="+mn-lt"/>
                <a:ea typeface="MS PGothic" pitchFamily="34" charset="-128"/>
                <a:cs typeface="ＭＳ Ｐゴシック" charset="0"/>
              </a:rPr>
              <a:t>Girl</a:t>
            </a:r>
            <a:r>
              <a:rPr lang="ro-RO" sz="1200" i="1" kern="1200" baseline="0" noProof="0" dirty="0" smtClean="0">
                <a:solidFill>
                  <a:schemeClr val="tx1"/>
                </a:solidFill>
                <a:effectLst/>
                <a:latin typeface="+mn-lt"/>
                <a:ea typeface="MS PGothic" pitchFamily="34" charset="-128"/>
                <a:cs typeface="ＭＳ Ｐゴシック" charset="0"/>
              </a:rPr>
              <a:t> </a:t>
            </a:r>
            <a:r>
              <a:rPr lang="ro-RO" sz="1200" i="1" kern="1200" baseline="0" noProof="0" dirty="0" err="1" smtClean="0">
                <a:solidFill>
                  <a:schemeClr val="tx1"/>
                </a:solidFill>
                <a:effectLst/>
                <a:latin typeface="+mn-lt"/>
                <a:ea typeface="MS PGothic" pitchFamily="34" charset="-128"/>
                <a:cs typeface="ＭＳ Ｐゴシック" charset="0"/>
              </a:rPr>
              <a:t>From</a:t>
            </a:r>
            <a:r>
              <a:rPr lang="ro-RO" sz="1200" i="1" kern="1200" baseline="0" noProof="0" dirty="0" smtClean="0">
                <a:solidFill>
                  <a:schemeClr val="tx1"/>
                </a:solidFill>
                <a:effectLst/>
                <a:latin typeface="+mn-lt"/>
                <a:ea typeface="MS PGothic" pitchFamily="34" charset="-128"/>
                <a:cs typeface="ＭＳ Ｐゴシック" charset="0"/>
              </a:rPr>
              <a:t> </a:t>
            </a:r>
            <a:r>
              <a:rPr lang="ro-RO" sz="1200" i="1" kern="1200" baseline="0" noProof="0" dirty="0" err="1" smtClean="0">
                <a:solidFill>
                  <a:schemeClr val="tx1"/>
                </a:solidFill>
                <a:effectLst/>
                <a:latin typeface="+mn-lt"/>
                <a:ea typeface="MS PGothic" pitchFamily="34" charset="-128"/>
                <a:cs typeface="ＭＳ Ｐゴシック" charset="0"/>
              </a:rPr>
              <a:t>the</a:t>
            </a:r>
            <a:r>
              <a:rPr lang="ro-RO" sz="1200" i="1" kern="1200" baseline="0" noProof="0" dirty="0" smtClean="0">
                <a:solidFill>
                  <a:schemeClr val="tx1"/>
                </a:solidFill>
                <a:effectLst/>
                <a:latin typeface="+mn-lt"/>
                <a:ea typeface="MS PGothic" pitchFamily="34" charset="-128"/>
                <a:cs typeface="ＭＳ Ｐゴシック" charset="0"/>
              </a:rPr>
              <a:t> </a:t>
            </a:r>
            <a:r>
              <a:rPr lang="ro-RO" sz="1200" i="1" kern="1200" baseline="0" noProof="0" dirty="0" err="1" smtClean="0">
                <a:solidFill>
                  <a:schemeClr val="tx1"/>
                </a:solidFill>
                <a:effectLst/>
                <a:latin typeface="+mn-lt"/>
                <a:ea typeface="MS PGothic" pitchFamily="34" charset="-128"/>
                <a:cs typeface="ＭＳ Ｐゴシック" charset="0"/>
              </a:rPr>
              <a:t>Dark</a:t>
            </a:r>
            <a:r>
              <a:rPr lang="ro-RO" sz="1200" i="1" kern="1200" baseline="0" noProof="0" dirty="0" smtClean="0">
                <a:solidFill>
                  <a:schemeClr val="tx1"/>
                </a:solidFill>
                <a:effectLst/>
                <a:latin typeface="+mn-lt"/>
                <a:ea typeface="MS PGothic" pitchFamily="34" charset="-128"/>
                <a:cs typeface="ＭＳ Ｐゴシック" charset="0"/>
              </a:rPr>
              <a:t> Web = Pedofil neo-</a:t>
            </a:r>
            <a:r>
              <a:rPr lang="ro-RO" sz="1200" i="1" kern="1200" baseline="0" noProof="0" dirty="0" err="1" smtClean="0">
                <a:solidFill>
                  <a:schemeClr val="tx1"/>
                </a:solidFill>
                <a:effectLst/>
                <a:latin typeface="+mn-lt"/>
                <a:ea typeface="MS PGothic" pitchFamily="34" charset="-128"/>
                <a:cs typeface="ＭＳ Ｐゴシック" charset="0"/>
              </a:rPr>
              <a:t>zeelandez</a:t>
            </a:r>
            <a:r>
              <a:rPr lang="ro-RO" sz="1200" i="1" kern="1200" baseline="0" noProof="0" dirty="0" smtClean="0">
                <a:solidFill>
                  <a:schemeClr val="tx1"/>
                </a:solidFill>
                <a:effectLst/>
                <a:latin typeface="+mn-lt"/>
                <a:ea typeface="MS PGothic" pitchFamily="34" charset="-128"/>
                <a:cs typeface="ＭＳ Ｐゴシック" charset="0"/>
              </a:rPr>
              <a:t> din Auckland admite că a încercat să cumpere o fată minoră de pe </a:t>
            </a:r>
            <a:r>
              <a:rPr lang="ro-RO" sz="1200" i="1" kern="1200" baseline="0" noProof="0" dirty="0" err="1" smtClean="0">
                <a:solidFill>
                  <a:schemeClr val="tx1"/>
                </a:solidFill>
                <a:effectLst/>
                <a:latin typeface="+mn-lt"/>
                <a:ea typeface="MS PGothic" pitchFamily="34" charset="-128"/>
                <a:cs typeface="ＭＳ Ｐゴシック" charset="0"/>
              </a:rPr>
              <a:t>Dark</a:t>
            </a:r>
            <a:r>
              <a:rPr lang="ro-RO" sz="1200" i="1" kern="1200" baseline="0" noProof="0" dirty="0" smtClean="0">
                <a:solidFill>
                  <a:schemeClr val="tx1"/>
                </a:solidFill>
                <a:effectLst/>
                <a:latin typeface="+mn-lt"/>
                <a:ea typeface="MS PGothic" pitchFamily="34" charset="-128"/>
                <a:cs typeface="ＭＳ Ｐゴシック" charset="0"/>
              </a:rPr>
              <a:t> Web</a:t>
            </a:r>
          </a:p>
          <a:p>
            <a:pPr marL="0" marR="0" indent="0" algn="l" defTabSz="457200" rtl="0" eaLnBrk="1" fontAlgn="auto" latinLnBrk="0" hangingPunct="1">
              <a:lnSpc>
                <a:spcPct val="100000"/>
              </a:lnSpc>
              <a:spcBef>
                <a:spcPts val="0"/>
              </a:spcBef>
              <a:spcAft>
                <a:spcPts val="0"/>
              </a:spcAft>
              <a:buClrTx/>
              <a:buSzTx/>
              <a:buFontTx/>
              <a:buNone/>
              <a:tabLst/>
              <a:defRPr/>
            </a:pPr>
            <a:r>
              <a:rPr lang="ro-RO" sz="1200" i="1" kern="1200" baseline="0" noProof="0" dirty="0" err="1" smtClean="0">
                <a:solidFill>
                  <a:schemeClr val="tx1"/>
                </a:solidFill>
                <a:effectLst/>
                <a:latin typeface="+mn-lt"/>
                <a:ea typeface="MS PGothic" pitchFamily="34" charset="-128"/>
                <a:cs typeface="ＭＳ Ｐゴシック" charset="0"/>
              </a:rPr>
              <a:t>Operation</a:t>
            </a:r>
            <a:r>
              <a:rPr lang="ro-RO" sz="1200" i="1" kern="1200" baseline="0" noProof="0" dirty="0" smtClean="0">
                <a:solidFill>
                  <a:schemeClr val="tx1"/>
                </a:solidFill>
                <a:effectLst/>
                <a:latin typeface="+mn-lt"/>
                <a:ea typeface="MS PGothic" pitchFamily="34" charset="-128"/>
                <a:cs typeface="ＭＳ Ｐゴシック" charset="0"/>
              </a:rPr>
              <a:t> </a:t>
            </a:r>
            <a:r>
              <a:rPr lang="ro-RO" sz="1200" i="1" kern="1200" baseline="0" noProof="0" dirty="0" err="1" smtClean="0">
                <a:solidFill>
                  <a:schemeClr val="tx1"/>
                </a:solidFill>
                <a:effectLst/>
                <a:latin typeface="+mn-lt"/>
                <a:ea typeface="MS PGothic" pitchFamily="34" charset="-128"/>
                <a:cs typeface="ＭＳ Ｐゴシック" charset="0"/>
              </a:rPr>
              <a:t>Rhino</a:t>
            </a:r>
            <a:r>
              <a:rPr lang="ro-RO" sz="1200" i="1" kern="1200" baseline="0" noProof="0" dirty="0" smtClean="0">
                <a:solidFill>
                  <a:schemeClr val="tx1"/>
                </a:solidFill>
                <a:effectLst/>
                <a:latin typeface="+mn-lt"/>
                <a:ea typeface="MS PGothic" pitchFamily="34" charset="-128"/>
                <a:cs typeface="ＭＳ Ｐゴシック" charset="0"/>
              </a:rPr>
              <a:t> – Canadian </a:t>
            </a:r>
            <a:r>
              <a:rPr lang="ro-RO" sz="1200" i="1" kern="1200" baseline="0" noProof="0" dirty="0" err="1" smtClean="0">
                <a:solidFill>
                  <a:schemeClr val="tx1"/>
                </a:solidFill>
                <a:effectLst/>
                <a:latin typeface="+mn-lt"/>
                <a:ea typeface="MS PGothic" pitchFamily="34" charset="-128"/>
                <a:cs typeface="ＭＳ Ｐゴシック" charset="0"/>
              </a:rPr>
              <a:t>Police</a:t>
            </a:r>
            <a:r>
              <a:rPr lang="ro-RO" sz="1200" i="1" kern="1200" baseline="0" noProof="0" dirty="0" smtClean="0">
                <a:solidFill>
                  <a:schemeClr val="tx1"/>
                </a:solidFill>
                <a:effectLst/>
                <a:latin typeface="+mn-lt"/>
                <a:ea typeface="MS PGothic" pitchFamily="34" charset="-128"/>
                <a:cs typeface="ＭＳ Ｐゴシック" charset="0"/>
              </a:rPr>
              <a:t> </a:t>
            </a:r>
            <a:r>
              <a:rPr lang="ro-RO" sz="1200" i="1" kern="1200" baseline="0" noProof="0" dirty="0" err="1" smtClean="0">
                <a:solidFill>
                  <a:schemeClr val="tx1"/>
                </a:solidFill>
                <a:effectLst/>
                <a:latin typeface="+mn-lt"/>
                <a:ea typeface="MS PGothic" pitchFamily="34" charset="-128"/>
                <a:cs typeface="ＭＳ Ｐゴシック" charset="0"/>
              </a:rPr>
              <a:t>Seize</a:t>
            </a:r>
            <a:r>
              <a:rPr lang="ro-RO" sz="1200" i="1" kern="1200" baseline="0" noProof="0" dirty="0" smtClean="0">
                <a:solidFill>
                  <a:schemeClr val="tx1"/>
                </a:solidFill>
                <a:effectLst/>
                <a:latin typeface="+mn-lt"/>
                <a:ea typeface="MS PGothic" pitchFamily="34" charset="-128"/>
                <a:cs typeface="ＭＳ Ｐゴシック" charset="0"/>
              </a:rPr>
              <a:t> </a:t>
            </a:r>
            <a:r>
              <a:rPr lang="ro-RO" sz="1200" i="1" kern="1200" baseline="0" noProof="0" dirty="0" err="1" smtClean="0">
                <a:solidFill>
                  <a:schemeClr val="tx1"/>
                </a:solidFill>
                <a:effectLst/>
                <a:latin typeface="+mn-lt"/>
                <a:ea typeface="MS PGothic" pitchFamily="34" charset="-128"/>
                <a:cs typeface="ＭＳ Ｐゴシック" charset="0"/>
              </a:rPr>
              <a:t>Commercial</a:t>
            </a:r>
            <a:r>
              <a:rPr lang="ro-RO" sz="1200" i="1" kern="1200" baseline="0" noProof="0" dirty="0" smtClean="0">
                <a:solidFill>
                  <a:schemeClr val="tx1"/>
                </a:solidFill>
                <a:effectLst/>
                <a:latin typeface="+mn-lt"/>
                <a:ea typeface="MS PGothic" pitchFamily="34" charset="-128"/>
                <a:cs typeface="ＭＳ Ｐゴシック" charset="0"/>
              </a:rPr>
              <a:t> Grade </a:t>
            </a:r>
            <a:r>
              <a:rPr lang="ro-RO" sz="1200" i="1" kern="1200" baseline="0" noProof="0" dirty="0" err="1" smtClean="0">
                <a:solidFill>
                  <a:schemeClr val="tx1"/>
                </a:solidFill>
                <a:effectLst/>
                <a:latin typeface="+mn-lt"/>
                <a:ea typeface="MS PGothic" pitchFamily="34" charset="-128"/>
                <a:cs typeface="ＭＳ Ｐゴシック" charset="0"/>
              </a:rPr>
              <a:t>Pill</a:t>
            </a:r>
            <a:r>
              <a:rPr lang="ro-RO" sz="1200" i="1" kern="1200" baseline="0" noProof="0" dirty="0" smtClean="0">
                <a:solidFill>
                  <a:schemeClr val="tx1"/>
                </a:solidFill>
                <a:effectLst/>
                <a:latin typeface="+mn-lt"/>
                <a:ea typeface="MS PGothic" pitchFamily="34" charset="-128"/>
                <a:cs typeface="ＭＳ Ｐゴシック" charset="0"/>
              </a:rPr>
              <a:t> Press </a:t>
            </a:r>
            <a:r>
              <a:rPr lang="ro-RO" sz="1200" i="1" kern="1200" baseline="0" noProof="0" dirty="0" err="1" smtClean="0">
                <a:solidFill>
                  <a:schemeClr val="tx1"/>
                </a:solidFill>
                <a:effectLst/>
                <a:latin typeface="+mn-lt"/>
                <a:ea typeface="MS PGothic" pitchFamily="34" charset="-128"/>
                <a:cs typeface="ＭＳ Ｐゴシック" charset="0"/>
              </a:rPr>
              <a:t>Weapons</a:t>
            </a:r>
            <a:r>
              <a:rPr lang="ro-RO" sz="1200" i="1" kern="1200" baseline="0" noProof="0" dirty="0" smtClean="0">
                <a:solidFill>
                  <a:schemeClr val="tx1"/>
                </a:solidFill>
                <a:effectLst/>
                <a:latin typeface="+mn-lt"/>
                <a:ea typeface="MS PGothic" pitchFamily="34" charset="-128"/>
                <a:cs typeface="ＭＳ Ｐゴシック" charset="0"/>
              </a:rPr>
              <a:t> &amp; $6 </a:t>
            </a:r>
            <a:r>
              <a:rPr lang="ro-RO" sz="1200" i="1" kern="1200" baseline="0" noProof="0" dirty="0" err="1" smtClean="0">
                <a:solidFill>
                  <a:schemeClr val="tx1"/>
                </a:solidFill>
                <a:effectLst/>
                <a:latin typeface="+mn-lt"/>
                <a:ea typeface="MS PGothic" pitchFamily="34" charset="-128"/>
                <a:cs typeface="ＭＳ Ｐゴシック" charset="0"/>
              </a:rPr>
              <a:t>Million</a:t>
            </a:r>
            <a:r>
              <a:rPr lang="ro-RO" sz="1200" i="1" kern="1200" baseline="0" noProof="0" dirty="0" smtClean="0">
                <a:solidFill>
                  <a:schemeClr val="tx1"/>
                </a:solidFill>
                <a:effectLst/>
                <a:latin typeface="+mn-lt"/>
                <a:ea typeface="MS PGothic" pitchFamily="34" charset="-128"/>
                <a:cs typeface="ＭＳ Ｐゴシック" charset="0"/>
              </a:rPr>
              <a:t> </a:t>
            </a:r>
            <a:r>
              <a:rPr lang="ro-RO" sz="1200" i="1" kern="1200" baseline="0" noProof="0" dirty="0" err="1" smtClean="0">
                <a:solidFill>
                  <a:schemeClr val="tx1"/>
                </a:solidFill>
                <a:effectLst/>
                <a:latin typeface="+mn-lt"/>
                <a:ea typeface="MS PGothic" pitchFamily="34" charset="-128"/>
                <a:cs typeface="ＭＳ Ｐゴシック" charset="0"/>
              </a:rPr>
              <a:t>Worth</a:t>
            </a:r>
            <a:r>
              <a:rPr lang="ro-RO" sz="1200" i="1" kern="1200" baseline="0" noProof="0" dirty="0" smtClean="0">
                <a:solidFill>
                  <a:schemeClr val="tx1"/>
                </a:solidFill>
                <a:effectLst/>
                <a:latin typeface="+mn-lt"/>
                <a:ea typeface="MS PGothic" pitchFamily="34" charset="-128"/>
                <a:cs typeface="ＭＳ Ｐゴシック" charset="0"/>
              </a:rPr>
              <a:t> of </a:t>
            </a:r>
            <a:r>
              <a:rPr lang="ro-RO" sz="1200" i="1" kern="1200" baseline="0" noProof="0" dirty="0" err="1" smtClean="0">
                <a:solidFill>
                  <a:schemeClr val="tx1"/>
                </a:solidFill>
                <a:effectLst/>
                <a:latin typeface="+mn-lt"/>
                <a:ea typeface="MS PGothic" pitchFamily="34" charset="-128"/>
                <a:cs typeface="ＭＳ Ｐゴシック" charset="0"/>
              </a:rPr>
              <a:t>Drugs</a:t>
            </a:r>
            <a:r>
              <a:rPr lang="ro-RO" sz="1200" i="1" kern="1200" baseline="0" noProof="0" dirty="0" smtClean="0">
                <a:solidFill>
                  <a:schemeClr val="tx1"/>
                </a:solidFill>
                <a:effectLst/>
                <a:latin typeface="+mn-lt"/>
                <a:ea typeface="MS PGothic" pitchFamily="34" charset="-128"/>
                <a:cs typeface="ＭＳ Ｐゴシック" charset="0"/>
              </a:rPr>
              <a:t> in N.L. = Operațiunea </a:t>
            </a:r>
            <a:r>
              <a:rPr lang="ro-RO" sz="1200" i="1" kern="1200" baseline="0" noProof="0" dirty="0" err="1" smtClean="0">
                <a:solidFill>
                  <a:schemeClr val="tx1"/>
                </a:solidFill>
                <a:effectLst/>
                <a:latin typeface="+mn-lt"/>
                <a:ea typeface="MS PGothic" pitchFamily="34" charset="-128"/>
                <a:cs typeface="ＭＳ Ｐゴシック" charset="0"/>
              </a:rPr>
              <a:t>Rhino</a:t>
            </a:r>
            <a:r>
              <a:rPr lang="ro-RO" sz="1200" i="1" kern="1200" baseline="0" noProof="0" dirty="0" smtClean="0">
                <a:solidFill>
                  <a:schemeClr val="tx1"/>
                </a:solidFill>
                <a:effectLst/>
                <a:latin typeface="+mn-lt"/>
                <a:ea typeface="MS PGothic" pitchFamily="34" charset="-128"/>
                <a:cs typeface="ＭＳ Ｐゴシック" charset="0"/>
              </a:rPr>
              <a:t> - Poliția canadiană confiscă matriță pentru pastile de calitate comercială, arme și droguri în valoare de 6 milioane de dolari în N.L.</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noProof="0" dirty="0">
              <a:solidFill>
                <a:schemeClr val="tx1"/>
              </a:solidFill>
              <a:effectLst/>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83</a:t>
            </a:fld>
            <a:endParaRPr lang="en-US" altLang="en-US"/>
          </a:p>
        </p:txBody>
      </p:sp>
    </p:spTree>
    <p:extLst>
      <p:ext uri="{BB962C8B-B14F-4D97-AF65-F5344CB8AC3E}">
        <p14:creationId xmlns:p14="http://schemas.microsoft.com/office/powerpoint/2010/main" val="32936196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84</a:t>
            </a:fld>
            <a:endParaRPr lang="en-US" altLang="en-US"/>
          </a:p>
        </p:txBody>
      </p:sp>
    </p:spTree>
    <p:extLst>
      <p:ext uri="{BB962C8B-B14F-4D97-AF65-F5344CB8AC3E}">
        <p14:creationId xmlns:p14="http://schemas.microsoft.com/office/powerpoint/2010/main" val="40349630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B15714A6-B05B-47A5-B92B-D727BD3A45D0}"/>
              </a:ext>
            </a:extLst>
          </p:cNvPr>
          <p:cNvSpPr>
            <a:spLocks noGrp="1"/>
          </p:cNvSpPr>
          <p:nvPr>
            <p:ph type="body" idx="1"/>
          </p:nvPr>
        </p:nvSpPr>
        <p:spPr/>
        <p:txBody>
          <a:bodyPr/>
          <a:lstStyle/>
          <a:p>
            <a:r>
              <a:rPr lang="ro-RO" sz="1200" kern="1200" dirty="0" smtClean="0">
                <a:solidFill>
                  <a:schemeClr val="tx1"/>
                </a:solidFill>
                <a:effectLst/>
                <a:latin typeface="+mn-lt"/>
                <a:ea typeface="+mn-ea"/>
                <a:cs typeface="+mn-cs"/>
              </a:rPr>
              <a:t>Această sesiune va fi împărțită în 5 părți pentru a oferi pauze naturale.</a:t>
            </a:r>
          </a:p>
          <a:p>
            <a:r>
              <a:rPr lang="ro-RO" sz="1200" kern="1200" dirty="0" smtClean="0">
                <a:solidFill>
                  <a:schemeClr val="tx1"/>
                </a:solidFill>
                <a:effectLst/>
                <a:latin typeface="+mn-lt"/>
                <a:ea typeface="+mn-ea"/>
                <a:cs typeface="+mn-cs"/>
              </a:rPr>
              <a:t>Ideea este de a descrie ce este un calculator - sau un dispozitiv capabil să se conecteze la internet, toate având asemănări</a:t>
            </a:r>
          </a:p>
          <a:p>
            <a:r>
              <a:rPr lang="ro-RO" sz="1200" kern="1200" dirty="0" smtClean="0">
                <a:solidFill>
                  <a:schemeClr val="tx1"/>
                </a:solidFill>
                <a:effectLst/>
                <a:latin typeface="+mn-lt"/>
                <a:ea typeface="+mn-ea"/>
                <a:cs typeface="+mn-cs"/>
              </a:rPr>
              <a:t>De a descrie ce este internetul și cum funcționează acesta</a:t>
            </a:r>
          </a:p>
          <a:p>
            <a:r>
              <a:rPr lang="ro-RO" sz="1200" kern="1200" dirty="0" smtClean="0">
                <a:solidFill>
                  <a:schemeClr val="tx1"/>
                </a:solidFill>
                <a:effectLst/>
                <a:latin typeface="+mn-lt"/>
                <a:ea typeface="+mn-ea"/>
                <a:cs typeface="+mn-cs"/>
              </a:rPr>
              <a:t>Și apoi de a analiza modul în care calculatorul se conectează la internet</a:t>
            </a:r>
          </a:p>
          <a:p>
            <a:r>
              <a:rPr lang="ro-RO" sz="1200" kern="1200" dirty="0" smtClean="0">
                <a:solidFill>
                  <a:schemeClr val="tx1"/>
                </a:solidFill>
                <a:effectLst/>
                <a:latin typeface="+mn-lt"/>
                <a:ea typeface="+mn-ea"/>
                <a:cs typeface="+mn-cs"/>
              </a:rPr>
              <a:t>Și apoi de a vedea ce se află pe internetul propriu-zis</a:t>
            </a:r>
            <a:endParaRPr lang="ro-RO"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997549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i="1" dirty="0" smtClean="0"/>
              <a:t>PSU = sursa de alimentare / blocul de alimentare</a:t>
            </a:r>
          </a:p>
          <a:p>
            <a:r>
              <a:rPr lang="ro-RO" i="1" dirty="0" err="1" smtClean="0"/>
              <a:t>GPU</a:t>
            </a:r>
            <a:r>
              <a:rPr lang="ro-RO" i="1" baseline="0" dirty="0" smtClean="0"/>
              <a:t> = </a:t>
            </a:r>
            <a:r>
              <a:rPr lang="ro-RO" i="1" dirty="0" smtClean="0"/>
              <a:t>unitatea de procesare grafică</a:t>
            </a:r>
          </a:p>
          <a:p>
            <a:r>
              <a:rPr lang="ro-RO" i="1" dirty="0" err="1" smtClean="0"/>
              <a:t>CPU</a:t>
            </a:r>
            <a:r>
              <a:rPr lang="ro-RO" i="1" dirty="0" smtClean="0"/>
              <a:t> = unitatea centrală de procesare</a:t>
            </a:r>
          </a:p>
          <a:p>
            <a:r>
              <a:rPr lang="ro-RO" i="1" dirty="0" smtClean="0"/>
              <a:t>RAM = </a:t>
            </a:r>
            <a:r>
              <a:rPr lang="ro-RO" i="1" dirty="0" smtClean="0">
                <a:solidFill>
                  <a:schemeClr val="tx1"/>
                </a:solidFill>
              </a:rPr>
              <a:t>memoria RAM, memorie pe termen scurt</a:t>
            </a:r>
          </a:p>
          <a:p>
            <a:pPr algn="l"/>
            <a:r>
              <a:rPr lang="ro-RO" i="1" dirty="0" smtClean="0">
                <a:solidFill>
                  <a:schemeClr val="tx1"/>
                </a:solidFill>
              </a:rPr>
              <a:t>PCI = conectori PCI</a:t>
            </a:r>
          </a:p>
          <a:p>
            <a:pPr algn="l"/>
            <a:r>
              <a:rPr lang="ro-RO" dirty="0" smtClean="0">
                <a:solidFill>
                  <a:schemeClr val="tx1"/>
                </a:solidFill>
              </a:rPr>
              <a:t>USB </a:t>
            </a:r>
            <a:r>
              <a:rPr lang="ro-RO" i="1" dirty="0" smtClean="0">
                <a:solidFill>
                  <a:schemeClr val="tx1"/>
                </a:solidFill>
              </a:rPr>
              <a:t>=</a:t>
            </a:r>
            <a:r>
              <a:rPr lang="ro-RO" i="1" baseline="0" dirty="0" smtClean="0">
                <a:solidFill>
                  <a:schemeClr val="tx1"/>
                </a:solidFill>
              </a:rPr>
              <a:t> </a:t>
            </a:r>
            <a:r>
              <a:rPr lang="ro-RO" i="1" dirty="0" smtClean="0">
                <a:solidFill>
                  <a:schemeClr val="tx1"/>
                </a:solidFill>
              </a:rPr>
              <a:t>Magistrală Serială Universală</a:t>
            </a:r>
          </a:p>
          <a:p>
            <a:pPr algn="l"/>
            <a:endParaRPr lang="ro-RO" dirty="0" smtClean="0"/>
          </a:p>
          <a:p>
            <a:r>
              <a:rPr lang="ro-RO" dirty="0" smtClean="0"/>
              <a:t>Schema componentelor unui sistem informatic</a:t>
            </a:r>
          </a:p>
          <a:p>
            <a:endParaRPr lang="ro-RO" dirty="0" smtClean="0"/>
          </a:p>
          <a:p>
            <a:r>
              <a:rPr lang="ro-RO" dirty="0" smtClean="0"/>
              <a:t>Carcasă, alimentare, procesor, memorie RAM, grafică, stocare HDD, placă de rețea pentru apel / recepție, cabluri de date și alte conexiuni </a:t>
            </a:r>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a:t>
            </a:fld>
            <a:endParaRPr lang="en-US" altLang="en-US"/>
          </a:p>
        </p:txBody>
      </p:sp>
    </p:spTree>
    <p:extLst>
      <p:ext uri="{BB962C8B-B14F-4D97-AF65-F5344CB8AC3E}">
        <p14:creationId xmlns:p14="http://schemas.microsoft.com/office/powerpoint/2010/main" val="485201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Aceasta</a:t>
            </a:r>
            <a:r>
              <a:rPr lang="en-GB" dirty="0" smtClean="0"/>
              <a:t> </a:t>
            </a:r>
            <a:r>
              <a:rPr lang="en-GB" dirty="0" err="1" smtClean="0"/>
              <a:t>este</a:t>
            </a:r>
            <a:r>
              <a:rPr lang="en-GB" dirty="0" smtClean="0"/>
              <a:t> o </a:t>
            </a:r>
            <a:r>
              <a:rPr lang="en-GB" dirty="0" err="1" smtClean="0"/>
              <a:t>repetare</a:t>
            </a:r>
            <a:r>
              <a:rPr lang="en-GB" dirty="0" smtClean="0"/>
              <a:t> a </a:t>
            </a:r>
            <a:r>
              <a:rPr lang="en-GB" dirty="0" err="1" smtClean="0"/>
              <a:t>diapozitivului</a:t>
            </a:r>
            <a:r>
              <a:rPr lang="en-GB" dirty="0" smtClean="0"/>
              <a:t> de </a:t>
            </a:r>
            <a:r>
              <a:rPr lang="en-GB" dirty="0" err="1" smtClean="0"/>
              <a:t>deschidere</a:t>
            </a:r>
            <a:r>
              <a:rPr lang="en-GB" dirty="0" smtClean="0"/>
              <a:t> - </a:t>
            </a:r>
            <a:r>
              <a:rPr lang="en-GB" dirty="0" err="1" smtClean="0"/>
              <a:t>dar</a:t>
            </a:r>
            <a:r>
              <a:rPr lang="en-GB" dirty="0" smtClean="0"/>
              <a:t> </a:t>
            </a:r>
            <a:r>
              <a:rPr lang="en-GB" dirty="0" err="1" smtClean="0"/>
              <a:t>trebuie</a:t>
            </a:r>
            <a:r>
              <a:rPr lang="en-GB" dirty="0" smtClean="0"/>
              <a:t> </a:t>
            </a:r>
            <a:r>
              <a:rPr lang="en-GB" dirty="0" err="1" smtClean="0"/>
              <a:t>să</a:t>
            </a:r>
            <a:r>
              <a:rPr lang="en-GB" dirty="0" smtClean="0"/>
              <a:t> </a:t>
            </a:r>
            <a:r>
              <a:rPr lang="en-GB" dirty="0" err="1" smtClean="0"/>
              <a:t>subliniem</a:t>
            </a:r>
            <a:r>
              <a:rPr lang="en-GB" dirty="0" smtClean="0"/>
              <a:t> </a:t>
            </a:r>
            <a:r>
              <a:rPr lang="en-GB" dirty="0" err="1" smtClean="0"/>
              <a:t>faptul</a:t>
            </a:r>
            <a:r>
              <a:rPr lang="en-GB" dirty="0" smtClean="0"/>
              <a:t> </a:t>
            </a:r>
            <a:r>
              <a:rPr lang="en-GB" dirty="0" err="1" smtClean="0"/>
              <a:t>că</a:t>
            </a:r>
            <a:r>
              <a:rPr lang="en-GB" dirty="0" smtClean="0"/>
              <a:t> </a:t>
            </a:r>
            <a:r>
              <a:rPr lang="en-GB" dirty="0" err="1" smtClean="0"/>
              <a:t>fiecare</a:t>
            </a:r>
            <a:r>
              <a:rPr lang="en-GB" dirty="0" smtClean="0"/>
              <a:t> </a:t>
            </a:r>
            <a:r>
              <a:rPr lang="en-GB" dirty="0" err="1" smtClean="0"/>
              <a:t>dintre</a:t>
            </a:r>
            <a:r>
              <a:rPr lang="en-GB" dirty="0" smtClean="0"/>
              <a:t> </a:t>
            </a:r>
            <a:r>
              <a:rPr lang="en-GB" dirty="0" err="1" smtClean="0"/>
              <a:t>aceste</a:t>
            </a:r>
            <a:r>
              <a:rPr lang="en-GB" dirty="0" smtClean="0"/>
              <a:t> </a:t>
            </a:r>
            <a:r>
              <a:rPr lang="en-GB" dirty="0" err="1" smtClean="0"/>
              <a:t>dispozitive</a:t>
            </a:r>
            <a:r>
              <a:rPr lang="en-GB" dirty="0" smtClean="0"/>
              <a:t> are </a:t>
            </a:r>
            <a:r>
              <a:rPr lang="en-GB" dirty="0" err="1" smtClean="0"/>
              <a:t>elemente</a:t>
            </a:r>
            <a:r>
              <a:rPr lang="en-GB" dirty="0" smtClean="0"/>
              <a:t> </a:t>
            </a:r>
            <a:r>
              <a:rPr lang="en-GB" dirty="0" err="1" smtClean="0"/>
              <a:t>comune</a:t>
            </a:r>
            <a:r>
              <a:rPr lang="en-GB" dirty="0" smtClean="0"/>
              <a:t> cu </a:t>
            </a:r>
            <a:r>
              <a:rPr lang="en-GB" dirty="0" err="1" smtClean="0"/>
              <a:t>conceptele</a:t>
            </a:r>
            <a:r>
              <a:rPr lang="en-GB" dirty="0" smtClean="0"/>
              <a:t> </a:t>
            </a:r>
            <a:r>
              <a:rPr lang="en-GB" dirty="0" err="1" smtClean="0"/>
              <a:t>prezentate</a:t>
            </a:r>
            <a:r>
              <a:rPr lang="en-GB" dirty="0" smtClean="0"/>
              <a:t> anterior în </a:t>
            </a:r>
            <a:r>
              <a:rPr lang="en-GB" dirty="0" err="1" smtClean="0"/>
              <a:t>această</a:t>
            </a:r>
            <a:r>
              <a:rPr lang="en-GB" dirty="0" smtClean="0"/>
              <a:t> </a:t>
            </a:r>
            <a:r>
              <a:rPr lang="en-GB" dirty="0" err="1" smtClean="0"/>
              <a:t>secțiune</a:t>
            </a:r>
            <a:r>
              <a:rPr lang="en-GB" dirty="0" smtClean="0"/>
              <a:t> - </a:t>
            </a:r>
            <a:r>
              <a:rPr lang="en-GB" dirty="0" err="1" smtClean="0"/>
              <a:t>acestea</a:t>
            </a:r>
            <a:r>
              <a:rPr lang="en-GB" dirty="0" smtClean="0"/>
              <a:t> </a:t>
            </a:r>
            <a:r>
              <a:rPr lang="en-GB" dirty="0" err="1" smtClean="0"/>
              <a:t>arată</a:t>
            </a:r>
            <a:r>
              <a:rPr lang="en-GB" dirty="0" smtClean="0"/>
              <a:t> </a:t>
            </a:r>
            <a:r>
              <a:rPr lang="en-GB" dirty="0" err="1" smtClean="0"/>
              <a:t>doar</a:t>
            </a:r>
            <a:r>
              <a:rPr lang="en-GB" dirty="0" smtClean="0"/>
              <a:t> </a:t>
            </a:r>
            <a:r>
              <a:rPr lang="en-GB" dirty="0" err="1" smtClean="0"/>
              <a:t>diferit</a:t>
            </a:r>
            <a:r>
              <a:rPr lang="en-GB" dirty="0" smtClean="0"/>
              <a:t> la </a:t>
            </a:r>
            <a:r>
              <a:rPr lang="en-GB" dirty="0" err="1" smtClean="0"/>
              <a:t>fiecare</a:t>
            </a:r>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a:t>
            </a:fld>
            <a:endParaRPr lang="en-US" altLang="en-US"/>
          </a:p>
        </p:txBody>
      </p:sp>
    </p:spTree>
    <p:extLst>
      <p:ext uri="{BB962C8B-B14F-4D97-AF65-F5344CB8AC3E}">
        <p14:creationId xmlns:p14="http://schemas.microsoft.com/office/powerpoint/2010/main" val="11993685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979DE959-8F66-48C8-9B75-7129AEC57E19}"/>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pic>
        <p:nvPicPr>
          <p:cNvPr id="6" name="Picture 5">
            <a:extLst>
              <a:ext uri="{FF2B5EF4-FFF2-40B4-BE49-F238E27FC236}">
                <a16:creationId xmlns:a16="http://schemas.microsoft.com/office/drawing/2014/main" xmlns="" id="{090E9091-F932-449D-A1EF-35B8A21AFB4E}"/>
              </a:ext>
            </a:extLst>
          </p:cNvPr>
          <p:cNvPicPr>
            <a:picLocks noChangeAspect="1"/>
          </p:cNvPicPr>
          <p:nvPr userDrawn="1"/>
        </p:nvPicPr>
        <p:blipFill>
          <a:blip r:embed="rId2"/>
          <a:stretch>
            <a:fillRect/>
          </a:stretch>
        </p:blipFill>
        <p:spPr>
          <a:xfrm>
            <a:off x="5041214" y="101678"/>
            <a:ext cx="4090771" cy="713294"/>
          </a:xfrm>
          <a:prstGeom prst="rect">
            <a:avLst/>
          </a:prstGeom>
        </p:spPr>
      </p:pic>
      <p:sp>
        <p:nvSpPr>
          <p:cNvPr id="11" name="Content Placeholder 10">
            <a:extLst>
              <a:ext uri="{FF2B5EF4-FFF2-40B4-BE49-F238E27FC236}">
                <a16:creationId xmlns:a16="http://schemas.microsoft.com/office/drawing/2014/main" xmlns="" id="{6FC767A1-DF76-4191-99F0-1311E413B2AA}"/>
              </a:ext>
            </a:extLst>
          </p:cNvPr>
          <p:cNvSpPr>
            <a:spLocks noGrp="1"/>
          </p:cNvSpPr>
          <p:nvPr>
            <p:ph sz="quarter" idx="11"/>
          </p:nvPr>
        </p:nvSpPr>
        <p:spPr>
          <a:xfrm>
            <a:off x="448274" y="1251040"/>
            <a:ext cx="8074025" cy="517525"/>
          </a:xfrm>
        </p:spPr>
        <p:txBody>
          <a:bodyPr>
            <a:normAutofit/>
          </a:bodyPr>
          <a:lstStyle>
            <a:lvl1pPr marL="0" indent="0" algn="ctr">
              <a:buNone/>
              <a:defRPr sz="1600" b="1" baseline="0">
                <a:latin typeface="Calibri" panose="020F0502020204030204" pitchFamily="34" charset="0"/>
              </a:defRPr>
            </a:lvl1pPr>
          </a:lstStyle>
          <a:p>
            <a:pPr lvl="0"/>
            <a:r>
              <a:rPr lang="en-US" dirty="0"/>
              <a:t>Click to edit Master text styles</a:t>
            </a:r>
          </a:p>
        </p:txBody>
      </p:sp>
      <p:sp>
        <p:nvSpPr>
          <p:cNvPr id="13" name="Text Placeholder 12">
            <a:extLst>
              <a:ext uri="{FF2B5EF4-FFF2-40B4-BE49-F238E27FC236}">
                <a16:creationId xmlns:a16="http://schemas.microsoft.com/office/drawing/2014/main" xmlns="" id="{DBE4024A-0EF9-41A2-B175-DDA4AA7DE116}"/>
              </a:ext>
            </a:extLst>
          </p:cNvPr>
          <p:cNvSpPr>
            <a:spLocks noGrp="1"/>
          </p:cNvSpPr>
          <p:nvPr>
            <p:ph type="body" sz="quarter" idx="12"/>
          </p:nvPr>
        </p:nvSpPr>
        <p:spPr>
          <a:xfrm>
            <a:off x="447677" y="2579688"/>
            <a:ext cx="8074024" cy="2673350"/>
          </a:xfrm>
        </p:spPr>
        <p:txBody>
          <a:bodyPr>
            <a:normAutofit/>
          </a:bodyPr>
          <a:lstStyle>
            <a:lvl1pPr marL="0" indent="0" algn="ctr">
              <a:buNone/>
              <a:defRPr sz="3400" b="1" i="0" baseline="0">
                <a:latin typeface="Calibri" panose="020F0502020204030204" pitchFamily="34" charset="0"/>
              </a:defRPr>
            </a:lvl1pPr>
          </a:lstStyle>
          <a:p>
            <a:pPr lvl="0"/>
            <a:endParaRPr lang="en-US" dirty="0"/>
          </a:p>
          <a:p>
            <a:pPr lvl="0"/>
            <a:endParaRPr lang="en-GB" dirty="0"/>
          </a:p>
          <a:p>
            <a:pPr lvl="0"/>
            <a:endParaRPr lang="en-GB" dirty="0"/>
          </a:p>
        </p:txBody>
      </p:sp>
      <p:sp>
        <p:nvSpPr>
          <p:cNvPr id="15" name="Text Placeholder 14">
            <a:extLst>
              <a:ext uri="{FF2B5EF4-FFF2-40B4-BE49-F238E27FC236}">
                <a16:creationId xmlns:a16="http://schemas.microsoft.com/office/drawing/2014/main" xmlns="" id="{7A2FE8F4-0B2F-4B6E-B4B0-927F13D7F719}"/>
              </a:ext>
            </a:extLst>
          </p:cNvPr>
          <p:cNvSpPr>
            <a:spLocks noGrp="1"/>
          </p:cNvSpPr>
          <p:nvPr>
            <p:ph type="body" sz="quarter" idx="13"/>
          </p:nvPr>
        </p:nvSpPr>
        <p:spPr>
          <a:xfrm>
            <a:off x="447675" y="5589588"/>
            <a:ext cx="8074025" cy="604837"/>
          </a:xfrm>
        </p:spPr>
        <p:txBody>
          <a:bodyPr>
            <a:normAutofit/>
          </a:bodyPr>
          <a:lstStyle>
            <a:lvl1pPr marL="0" indent="0" algn="ctr">
              <a:buNone/>
              <a:defRPr sz="1400" baseline="0">
                <a:latin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4134530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F1249599-89B8-4E5B-8E53-25E3A1D3DB77}"/>
              </a:ext>
            </a:extLst>
          </p:cNvPr>
          <p:cNvSpPr>
            <a:spLocks noGrp="1"/>
          </p:cNvSpPr>
          <p:nvPr>
            <p:ph type="dt" sz="half" idx="10"/>
          </p:nvPr>
        </p:nvSpPr>
        <p:spPr/>
        <p:txBody>
          <a:bodyPr/>
          <a:lstStyle>
            <a:lvl1pPr>
              <a:defRPr/>
            </a:lvl1pPr>
          </a:lstStyle>
          <a:p>
            <a:pPr>
              <a:defRPr/>
            </a:pPr>
            <a:fld id="{1CAE1E52-A942-4EA4-AB65-A06FB2ABB356}" type="datetimeFigureOut">
              <a:rPr lang="en-GB"/>
              <a:pPr>
                <a:defRPr/>
              </a:pPr>
              <a:t>24/03/2021</a:t>
            </a:fld>
            <a:endParaRPr lang="en-GB"/>
          </a:p>
        </p:txBody>
      </p:sp>
      <p:sp>
        <p:nvSpPr>
          <p:cNvPr id="5" name="Footer Placeholder 4">
            <a:extLst>
              <a:ext uri="{FF2B5EF4-FFF2-40B4-BE49-F238E27FC236}">
                <a16:creationId xmlns:a16="http://schemas.microsoft.com/office/drawing/2014/main" xmlns="" id="{F678A98B-0E09-4612-9346-46C6FC3C697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EC23F55A-8CF0-4C9C-A0A6-604CE946188C}"/>
              </a:ext>
            </a:extLst>
          </p:cNvPr>
          <p:cNvSpPr>
            <a:spLocks noGrp="1"/>
          </p:cNvSpPr>
          <p:nvPr>
            <p:ph type="sldNum" sz="quarter" idx="12"/>
          </p:nvPr>
        </p:nvSpPr>
        <p:spPr>
          <a:xfrm>
            <a:off x="7086600" y="6588125"/>
            <a:ext cx="2057400" cy="285810"/>
          </a:xfrm>
          <a:prstGeom prst="rect">
            <a:avLst/>
          </a:prstGeom>
        </p:spPr>
        <p:txBody>
          <a:bodyPr/>
          <a:lstStyle>
            <a:lvl1pPr>
              <a:defRPr/>
            </a:lvl1pPr>
          </a:lstStyle>
          <a:p>
            <a:fld id="{3B3521C2-0219-4B01-9135-CC48710C7539}" type="slidenum">
              <a:rPr lang="en-GB" altLang="en-US"/>
              <a:pPr/>
              <a:t>‹#›</a:t>
            </a:fld>
            <a:endParaRPr lang="en-GB" altLang="en-US"/>
          </a:p>
        </p:txBody>
      </p:sp>
    </p:spTree>
    <p:extLst>
      <p:ext uri="{BB962C8B-B14F-4D97-AF65-F5344CB8AC3E}">
        <p14:creationId xmlns:p14="http://schemas.microsoft.com/office/powerpoint/2010/main" val="3656387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3E6566A-A50E-4906-A19E-4FB9E76A4144}"/>
              </a:ext>
            </a:extLst>
          </p:cNvPr>
          <p:cNvSpPr>
            <a:spLocks noGrp="1"/>
          </p:cNvSpPr>
          <p:nvPr>
            <p:ph type="dt" sz="half" idx="10"/>
          </p:nvPr>
        </p:nvSpPr>
        <p:spPr/>
        <p:txBody>
          <a:bodyPr/>
          <a:lstStyle>
            <a:lvl1pPr>
              <a:defRPr/>
            </a:lvl1pPr>
          </a:lstStyle>
          <a:p>
            <a:pPr>
              <a:defRPr/>
            </a:pPr>
            <a:fld id="{E22C3D5C-F3BE-44B6-82DD-E7C4C8916EA0}" type="datetimeFigureOut">
              <a:rPr lang="en-GB"/>
              <a:pPr>
                <a:defRPr/>
              </a:pPr>
              <a:t>24/03/2021</a:t>
            </a:fld>
            <a:endParaRPr lang="en-GB"/>
          </a:p>
        </p:txBody>
      </p:sp>
      <p:sp>
        <p:nvSpPr>
          <p:cNvPr id="5" name="Footer Placeholder 4">
            <a:extLst>
              <a:ext uri="{FF2B5EF4-FFF2-40B4-BE49-F238E27FC236}">
                <a16:creationId xmlns:a16="http://schemas.microsoft.com/office/drawing/2014/main" xmlns="" id="{8A268102-AF15-496D-8BA6-68A51B18504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E36EC1A9-0935-48AF-98AC-717D1CEB4CF4}"/>
              </a:ext>
            </a:extLst>
          </p:cNvPr>
          <p:cNvSpPr>
            <a:spLocks noGrp="1"/>
          </p:cNvSpPr>
          <p:nvPr>
            <p:ph type="sldNum" sz="quarter" idx="12"/>
          </p:nvPr>
        </p:nvSpPr>
        <p:spPr>
          <a:xfrm>
            <a:off x="7086600" y="6588125"/>
            <a:ext cx="2057400" cy="285810"/>
          </a:xfrm>
          <a:prstGeom prst="rect">
            <a:avLst/>
          </a:prstGeom>
        </p:spPr>
        <p:txBody>
          <a:bodyPr/>
          <a:lstStyle>
            <a:lvl1pPr>
              <a:defRPr/>
            </a:lvl1pPr>
          </a:lstStyle>
          <a:p>
            <a:fld id="{A4A5ECFF-5C9A-42B4-A985-E4790B0921A2}" type="slidenum">
              <a:rPr lang="en-GB" altLang="en-US"/>
              <a:pPr/>
              <a:t>‹#›</a:t>
            </a:fld>
            <a:endParaRPr lang="en-GB" altLang="en-US" dirty="0"/>
          </a:p>
        </p:txBody>
      </p:sp>
    </p:spTree>
    <p:extLst>
      <p:ext uri="{BB962C8B-B14F-4D97-AF65-F5344CB8AC3E}">
        <p14:creationId xmlns:p14="http://schemas.microsoft.com/office/powerpoint/2010/main" val="156882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85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xmlns="" id="{EB796652-2DDF-42FE-BC47-20F2A543A9DB}"/>
              </a:ext>
            </a:extLst>
          </p:cNvPr>
          <p:cNvSpPr>
            <a:spLocks noGrp="1"/>
          </p:cNvSpPr>
          <p:nvPr>
            <p:ph type="dt" sz="half" idx="10"/>
          </p:nvPr>
        </p:nvSpPr>
        <p:spPr/>
        <p:txBody>
          <a:bodyPr/>
          <a:lstStyle>
            <a:lvl1pPr>
              <a:defRPr/>
            </a:lvl1pPr>
          </a:lstStyle>
          <a:p>
            <a:pPr>
              <a:defRPr/>
            </a:pPr>
            <a:fld id="{5743225B-D9D3-4CFC-9C98-4B74D307A0BF}" type="datetimeFigureOut">
              <a:rPr lang="en-GB"/>
              <a:pPr>
                <a:defRPr/>
              </a:pPr>
              <a:t>24/03/2021</a:t>
            </a:fld>
            <a:endParaRPr lang="en-GB"/>
          </a:p>
        </p:txBody>
      </p:sp>
      <p:sp>
        <p:nvSpPr>
          <p:cNvPr id="4" name="Footer Placeholder 4">
            <a:extLst>
              <a:ext uri="{FF2B5EF4-FFF2-40B4-BE49-F238E27FC236}">
                <a16:creationId xmlns:a16="http://schemas.microsoft.com/office/drawing/2014/main" xmlns="" id="{4CA0948E-F417-447C-AF17-F61E2B8D4239}"/>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xmlns="" id="{3B2ED847-8FDB-4679-A1FE-31D54EA6E917}"/>
              </a:ext>
            </a:extLst>
          </p:cNvPr>
          <p:cNvSpPr>
            <a:spLocks noGrp="1"/>
          </p:cNvSpPr>
          <p:nvPr>
            <p:ph type="sldNum" sz="quarter" idx="12"/>
          </p:nvPr>
        </p:nvSpPr>
        <p:spPr/>
        <p:txBody>
          <a:bodyPr/>
          <a:lstStyle>
            <a:lvl1pPr>
              <a:defRPr/>
            </a:lvl1pPr>
          </a:lstStyle>
          <a:p>
            <a:fld id="{0E9A14AB-7979-4D59-8DB0-CC742D2030E8}" type="slidenum">
              <a:rPr lang="en-GB" altLang="en-US"/>
              <a:pPr/>
              <a:t>‹#›</a:t>
            </a:fld>
            <a:endParaRPr lang="en-GB" altLang="en-US"/>
          </a:p>
        </p:txBody>
      </p:sp>
    </p:spTree>
    <p:extLst>
      <p:ext uri="{BB962C8B-B14F-4D97-AF65-F5344CB8AC3E}">
        <p14:creationId xmlns:p14="http://schemas.microsoft.com/office/powerpoint/2010/main" val="4135343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xmlns="" id="{0D344A87-61DB-4835-BEB0-346EDFB422AE}"/>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0" name="Text Placeholder 9">
            <a:extLst>
              <a:ext uri="{FF2B5EF4-FFF2-40B4-BE49-F238E27FC236}">
                <a16:creationId xmlns:a16="http://schemas.microsoft.com/office/drawing/2014/main" xmlns="" id="{EF509BE8-7E65-45EB-BBBD-AD3388FF69B8}"/>
              </a:ext>
            </a:extLst>
          </p:cNvPr>
          <p:cNvSpPr>
            <a:spLocks noGrp="1"/>
          </p:cNvSpPr>
          <p:nvPr>
            <p:ph type="body" sz="quarter" idx="11"/>
          </p:nvPr>
        </p:nvSpPr>
        <p:spPr>
          <a:xfrm>
            <a:off x="2570163" y="0"/>
            <a:ext cx="6573837" cy="1043796"/>
          </a:xfrm>
        </p:spPr>
        <p:txBody>
          <a:bodyPr anchor="ctr" anchorCtr="0">
            <a:no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117303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0568F01E-E28F-48CF-A919-4F87EC7314AB}"/>
              </a:ext>
            </a:extLst>
          </p:cNvPr>
          <p:cNvSpPr/>
          <p:nvPr userDrawn="1"/>
        </p:nvSpPr>
        <p:spPr>
          <a:xfrm>
            <a:off x="0" y="6588125"/>
            <a:ext cx="9144000"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5" name="Slide Number Placeholder 4">
            <a:extLst>
              <a:ext uri="{FF2B5EF4-FFF2-40B4-BE49-F238E27FC236}">
                <a16:creationId xmlns:a16="http://schemas.microsoft.com/office/drawing/2014/main" xmlns="" id="{38142138-4AA3-4144-B07B-05168E07F5FA}"/>
              </a:ext>
            </a:extLst>
          </p:cNvPr>
          <p:cNvSpPr>
            <a:spLocks noGrp="1"/>
          </p:cNvSpPr>
          <p:nvPr>
            <p:ph type="sldNum" sz="quarter" idx="12"/>
          </p:nvPr>
        </p:nvSpPr>
        <p:spPr>
          <a:xfrm>
            <a:off x="7086600" y="6588125"/>
            <a:ext cx="2057400" cy="285810"/>
          </a:xfrm>
          <a:prstGeom prst="rect">
            <a:avLst/>
          </a:prstGeom>
        </p:spPr>
        <p:txBody>
          <a:bodyPr/>
          <a:lstStyle>
            <a:lvl1pPr>
              <a:defRPr sz="900" baseline="0">
                <a:latin typeface="Verdana" panose="020B0604030504040204" pitchFamily="34" charset="0"/>
              </a:defRPr>
            </a:lvl1pPr>
          </a:lstStyle>
          <a:p>
            <a:fld id="{49C04F3A-82BD-4011-AADB-1F79FD7DF4BC}" type="slidenum">
              <a:rPr lang="en-GB" smtClean="0"/>
              <a:pPr/>
              <a:t>‹#›</a:t>
            </a:fld>
            <a:endParaRPr lang="en-GB" dirty="0"/>
          </a:p>
        </p:txBody>
      </p:sp>
      <p:sp>
        <p:nvSpPr>
          <p:cNvPr id="11" name="Rectangle 11">
            <a:extLst>
              <a:ext uri="{FF2B5EF4-FFF2-40B4-BE49-F238E27FC236}">
                <a16:creationId xmlns:a16="http://schemas.microsoft.com/office/drawing/2014/main" xmlns="" id="{4E9086BA-5439-49E6-9E91-FC32A560FF1E}"/>
              </a:ext>
            </a:extLst>
          </p:cNvPr>
          <p:cNvSpPr>
            <a:spLocks noChangeArrowheads="1"/>
          </p:cNvSpPr>
          <p:nvPr userDrawn="1"/>
        </p:nvSpPr>
        <p:spPr bwMode="auto">
          <a:xfrm>
            <a:off x="0" y="6622629"/>
            <a:ext cx="396044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900" b="1" baseline="0" dirty="0">
                <a:solidFill>
                  <a:srgbClr val="FFFFFF"/>
                </a:solidFill>
                <a:latin typeface="Verdana" panose="020B0604030504040204" pitchFamily="34" charset="0"/>
              </a:rPr>
              <a:t>www.coe.int/cybercrime			</a:t>
            </a:r>
          </a:p>
        </p:txBody>
      </p:sp>
      <p:sp>
        <p:nvSpPr>
          <p:cNvPr id="15" name="Text Placeholder 11">
            <a:extLst>
              <a:ext uri="{FF2B5EF4-FFF2-40B4-BE49-F238E27FC236}">
                <a16:creationId xmlns:a16="http://schemas.microsoft.com/office/drawing/2014/main" xmlns="" id="{65D2B4B2-A487-46F2-91AA-C4BF2735A54B}"/>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047415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0562" y="4106085"/>
            <a:ext cx="7886700" cy="1500187"/>
          </a:xfrm>
          <a:prstGeom prst="rect">
            <a:avLst/>
          </a:prstGeom>
        </p:spPr>
        <p:txBody>
          <a:bodyPr anchor="t" anchorCtr="0"/>
          <a:lstStyle>
            <a:lvl1pPr>
              <a:defRPr sz="4000" b="1" i="0" cap="all" baseline="0">
                <a:latin typeface="Calibri (heading)"/>
              </a:defRPr>
            </a:lvl1pPr>
          </a:lstStyle>
          <a:p>
            <a:r>
              <a:rPr lang="en-US" dirty="0"/>
              <a:t>Click to edit Master title style</a:t>
            </a:r>
          </a:p>
        </p:txBody>
      </p:sp>
      <p:sp>
        <p:nvSpPr>
          <p:cNvPr id="3" name="Text Placeholder 2"/>
          <p:cNvSpPr>
            <a:spLocks noGrp="1"/>
          </p:cNvSpPr>
          <p:nvPr>
            <p:ph type="body" idx="1"/>
          </p:nvPr>
        </p:nvSpPr>
        <p:spPr>
          <a:xfrm>
            <a:off x="550562" y="3666226"/>
            <a:ext cx="7886700" cy="439859"/>
          </a:xfrm>
        </p:spPr>
        <p:txBody>
          <a:bodyPr>
            <a:normAutofit/>
          </a:bodyPr>
          <a:lstStyle>
            <a:lvl1pPr marL="0" indent="0">
              <a:buNone/>
              <a:defRPr sz="2000" baseline="0">
                <a:solidFill>
                  <a:schemeClr val="tx1">
                    <a:lumMod val="50000"/>
                    <a:lumOff val="50000"/>
                  </a:schemeClr>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xmlns="" id="{20A8AF00-8302-4EB6-B590-39BD369534EC}"/>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2" name="Text Placeholder 11">
            <a:extLst>
              <a:ext uri="{FF2B5EF4-FFF2-40B4-BE49-F238E27FC236}">
                <a16:creationId xmlns:a16="http://schemas.microsoft.com/office/drawing/2014/main" xmlns="" id="{D233DBE3-4DCE-45EA-88E9-4DFE54A70D1C}"/>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1952001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xmlns="" id="{9F79EE9D-52D5-4B6B-99C5-F7B7EF500FFC}"/>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2" name="Text Placeholder 11">
            <a:extLst>
              <a:ext uri="{FF2B5EF4-FFF2-40B4-BE49-F238E27FC236}">
                <a16:creationId xmlns:a16="http://schemas.microsoft.com/office/drawing/2014/main" xmlns="" id="{CCA4FC42-7865-44A1-A558-6DAB208B7BBA}"/>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1055842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Autofit/>
          </a:bodyPr>
          <a:lstStyle>
            <a:lvl1pPr marL="0" indent="0">
              <a:buNone/>
              <a:defRPr sz="2800" b="1" baseline="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617213"/>
            <a:ext cx="3868340" cy="368458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noAutofit/>
          </a:bodyPr>
          <a:lstStyle>
            <a:lvl1pPr marL="0" indent="0">
              <a:buNone/>
              <a:defRPr sz="2800" b="1" baseline="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617213"/>
            <a:ext cx="3887391" cy="368458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xmlns="" id="{D8D75C77-33AE-4D9D-81BB-E84439877287}"/>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3" name="Text Placeholder 11">
            <a:extLst>
              <a:ext uri="{FF2B5EF4-FFF2-40B4-BE49-F238E27FC236}">
                <a16:creationId xmlns:a16="http://schemas.microsoft.com/office/drawing/2014/main" xmlns="" id="{E8360835-D07D-47DB-8A8D-6D70C8BFA691}"/>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3399336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8F3D9741-60F0-480D-8B47-D9BDE25B27A7}"/>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9" name="Text Placeholder 11">
            <a:extLst>
              <a:ext uri="{FF2B5EF4-FFF2-40B4-BE49-F238E27FC236}">
                <a16:creationId xmlns:a16="http://schemas.microsoft.com/office/drawing/2014/main" xmlns="" id="{A0DF66FC-D0BD-42D5-88C2-0C899A2415A4}"/>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945462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11" name="Picture 2" descr="Asking questions | TeachingEnglish | British Council | BBC">
            <a:extLst>
              <a:ext uri="{FF2B5EF4-FFF2-40B4-BE49-F238E27FC236}">
                <a16:creationId xmlns:a16="http://schemas.microsoft.com/office/drawing/2014/main" xmlns="" id="{4847C7E7-B06A-4BDA-9B87-24735A9E21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0" y="2225616"/>
            <a:ext cx="4572000" cy="279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348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319841"/>
            <a:ext cx="1971675" cy="4857122"/>
          </a:xfrm>
          <a:prstGeom prst="rect">
            <a:avLst/>
          </a:prstGeom>
        </p:spPr>
        <p:txBody>
          <a:bodyPr vert="eaVert"/>
          <a:lstStyle>
            <a:lvl1pPr>
              <a:defRPr baseline="0">
                <a:latin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1319841"/>
            <a:ext cx="5800725" cy="4857121"/>
          </a:xfrm>
        </p:spPr>
        <p:txBody>
          <a:bodyPr vert="eaVert"/>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xmlns="" id="{B9F9D650-1009-46ED-8222-4EE43ED14297}"/>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0" name="Text Placeholder 11">
            <a:extLst>
              <a:ext uri="{FF2B5EF4-FFF2-40B4-BE49-F238E27FC236}">
                <a16:creationId xmlns:a16="http://schemas.microsoft.com/office/drawing/2014/main" xmlns="" id="{5C16D1AC-E422-4575-9A0B-452840BC04CB}"/>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4272525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xmlns="" id="{D9BE315B-93AB-4182-A682-D2D6C37D4D23}"/>
              </a:ext>
            </a:extLst>
          </p:cNvPr>
          <p:cNvSpPr/>
          <p:nvPr userDrawn="1"/>
        </p:nvSpPr>
        <p:spPr>
          <a:xfrm>
            <a:off x="0" y="-26988"/>
            <a:ext cx="9144000"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8" name="Picture 4">
            <a:extLst>
              <a:ext uri="{FF2B5EF4-FFF2-40B4-BE49-F238E27FC236}">
                <a16:creationId xmlns:a16="http://schemas.microsoft.com/office/drawing/2014/main" xmlns="" id="{4840FB52-8F74-4C62-BC14-146E3735258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99" y="-22225"/>
            <a:ext cx="1322388" cy="107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xmlns="" id="{AD8571B3-F2B3-4C41-8AB6-8D4158A1697F}"/>
              </a:ext>
            </a:extLst>
          </p:cNvPr>
          <p:cNvSpPr/>
          <p:nvPr userDrawn="1"/>
        </p:nvSpPr>
        <p:spPr>
          <a:xfrm>
            <a:off x="0" y="6588125"/>
            <a:ext cx="9144000"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endParaRPr lang="en-GB" dirty="0"/>
          </a:p>
        </p:txBody>
      </p:sp>
      <p:sp>
        <p:nvSpPr>
          <p:cNvPr id="11" name="Rectangle 11">
            <a:extLst>
              <a:ext uri="{FF2B5EF4-FFF2-40B4-BE49-F238E27FC236}">
                <a16:creationId xmlns:a16="http://schemas.microsoft.com/office/drawing/2014/main" xmlns="" id="{C0713AAC-84AF-4971-8FCB-8CABFE853DD0}"/>
              </a:ext>
            </a:extLst>
          </p:cNvPr>
          <p:cNvSpPr>
            <a:spLocks noChangeArrowheads="1"/>
          </p:cNvSpPr>
          <p:nvPr userDrawn="1"/>
        </p:nvSpPr>
        <p:spPr bwMode="auto">
          <a:xfrm>
            <a:off x="-60382" y="6596936"/>
            <a:ext cx="321765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900" b="1" i="0" baseline="0" dirty="0">
                <a:solidFill>
                  <a:srgbClr val="FFFFFF"/>
                </a:solidFill>
                <a:latin typeface="Verdana" panose="020B0604030504040204" pitchFamily="34" charset="0"/>
                <a:ea typeface="Verdana" panose="020B0604030504040204" pitchFamily="34" charset="0"/>
              </a:rPr>
              <a:t>www.coe.int/cybercrime			</a:t>
            </a:r>
          </a:p>
        </p:txBody>
      </p:sp>
      <p:sp>
        <p:nvSpPr>
          <p:cNvPr id="14" name="Slide Number Placeholder 4">
            <a:extLst>
              <a:ext uri="{FF2B5EF4-FFF2-40B4-BE49-F238E27FC236}">
                <a16:creationId xmlns:a16="http://schemas.microsoft.com/office/drawing/2014/main" xmlns="" id="{307588A1-E747-44DA-B866-F09C9C76894B}"/>
              </a:ext>
            </a:extLst>
          </p:cNvPr>
          <p:cNvSpPr txBox="1">
            <a:spLocks/>
          </p:cNvSpPr>
          <p:nvPr userDrawn="1"/>
        </p:nvSpPr>
        <p:spPr>
          <a:xfrm>
            <a:off x="7086600" y="6588125"/>
            <a:ext cx="2057400" cy="285810"/>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9C04F3A-82BD-4011-AADB-1F79FD7DF4BC}" type="slidenum">
              <a:rPr lang="en-GB" sz="900" b="1" smtClean="0">
                <a:solidFill>
                  <a:schemeClr val="bg1"/>
                </a:solidFill>
                <a:latin typeface="Verdana" panose="020B0604030504040204" pitchFamily="34" charset="0"/>
                <a:ea typeface="Verdana" panose="020B0604030504040204" pitchFamily="34" charset="0"/>
              </a:rPr>
              <a:pPr algn="r"/>
              <a:t>‹#›</a:t>
            </a:fld>
            <a:endParaRPr lang="en-GB" sz="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79540493"/>
      </p:ext>
    </p:extLst>
  </p:cSld>
  <p:clrMap bg1="lt1" tx1="dk1" bg2="lt2" tx2="dk2" accent1="accent1" accent2="accent2" accent3="accent3" accent4="accent4" accent5="accent5" accent6="accent6" hlink="hlink" folHlink="folHlink"/>
  <p:sldLayoutIdLst>
    <p:sldLayoutId id="2147483676" r:id="rId1"/>
    <p:sldLayoutId id="2147483662" r:id="rId2"/>
    <p:sldLayoutId id="2147483672" r:id="rId3"/>
    <p:sldLayoutId id="2147483663" r:id="rId4"/>
    <p:sldLayoutId id="2147483664" r:id="rId5"/>
    <p:sldLayoutId id="2147483665" r:id="rId6"/>
    <p:sldLayoutId id="2147483666" r:id="rId7"/>
    <p:sldLayoutId id="2147483677" r:id="rId8"/>
    <p:sldLayoutId id="2147483671" r:id="rId9"/>
    <p:sldLayoutId id="2147483678" r:id="rId10"/>
    <p:sldLayoutId id="2147483680" r:id="rId11"/>
    <p:sldLayoutId id="2147483681" r:id="rId12"/>
    <p:sldLayoutId id="2147483682"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hyperlink" Target="mailto:matteo.lucchetti@coe.in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tiff"/><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tiff"/><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png"/><Relationship Id="rId7"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tif"/><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www.coe.int/"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 Id="rId9"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44.xml.rels><?xml version="1.0" encoding="UTF-8" standalone="yes"?>
<Relationships xmlns="http://schemas.openxmlformats.org/package/2006/relationships"><Relationship Id="rId3" Type="http://schemas.openxmlformats.org/officeDocument/2006/relationships/hyperlink" Target="http://www.coe.int/"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hyperlink" Target="http://www.sitename.com/" TargetMode="External"/><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hyperlink" Target="http://www.sitename.com/about.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98.png"/><Relationship Id="rId4" Type="http://schemas.openxmlformats.org/officeDocument/2006/relationships/image" Target="../media/image9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100.png"/></Relationships>
</file>

<file path=ppt/slides/_rels/slide6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109.png"/><Relationship Id="rId4" Type="http://schemas.openxmlformats.org/officeDocument/2006/relationships/image" Target="../media/image108.png"/></Relationships>
</file>

<file path=ppt/slides/_rels/slide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11.png"/><Relationship Id="rId7" Type="http://schemas.openxmlformats.org/officeDocument/2006/relationships/image" Target="../media/image113.png"/><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12.png"/><Relationship Id="rId9" Type="http://schemas.openxmlformats.org/officeDocument/2006/relationships/image" Target="../media/image11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17.gif"/><Relationship Id="rId7" Type="http://schemas.openxmlformats.org/officeDocument/2006/relationships/image" Target="../media/image121.png"/><Relationship Id="rId2" Type="http://schemas.openxmlformats.org/officeDocument/2006/relationships/notesSlide" Target="../notesSlides/notesSlide69.xml"/><Relationship Id="rId1" Type="http://schemas.openxmlformats.org/officeDocument/2006/relationships/slideLayout" Target="../slideLayouts/slideLayout12.xml"/><Relationship Id="rId6" Type="http://schemas.openxmlformats.org/officeDocument/2006/relationships/image" Target="../media/image120.jpeg"/><Relationship Id="rId5" Type="http://schemas.openxmlformats.org/officeDocument/2006/relationships/image" Target="../media/image119.png"/><Relationship Id="rId4" Type="http://schemas.openxmlformats.org/officeDocument/2006/relationships/image" Target="../media/image118.png"/></Relationships>
</file>

<file path=ppt/slides/_rels/slide7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123.png"/></Relationships>
</file>

<file path=ppt/slides/_rels/slide7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1.xml"/><Relationship Id="rId1" Type="http://schemas.openxmlformats.org/officeDocument/2006/relationships/slideLayout" Target="../slideLayouts/slideLayout1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3.xml"/><Relationship Id="rId1" Type="http://schemas.openxmlformats.org/officeDocument/2006/relationships/slideLayout" Target="../slideLayouts/slideLayout12.xml"/><Relationship Id="rId4" Type="http://schemas.openxmlformats.org/officeDocument/2006/relationships/image" Target="../media/image12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4.xml"/><Relationship Id="rId1" Type="http://schemas.openxmlformats.org/officeDocument/2006/relationships/slideLayout" Target="../slideLayouts/slideLayout12.xml"/><Relationship Id="rId5" Type="http://schemas.openxmlformats.org/officeDocument/2006/relationships/image" Target="../media/image131.png"/><Relationship Id="rId4" Type="http://schemas.openxmlformats.org/officeDocument/2006/relationships/image" Target="../media/image130.png"/></Relationships>
</file>

<file path=ppt/slides/_rels/slide81.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75.xml"/><Relationship Id="rId1" Type="http://schemas.openxmlformats.org/officeDocument/2006/relationships/slideLayout" Target="../slideLayouts/slideLayout12.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4.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png"/></Relationships>
</file>

<file path=ppt/slides/_rels/slide8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jpeg"/><Relationship Id="rId7" Type="http://schemas.openxmlformats.org/officeDocument/2006/relationships/image" Target="../media/image146.png"/><Relationship Id="rId2" Type="http://schemas.openxmlformats.org/officeDocument/2006/relationships/notesSlide" Target="../notesSlides/notesSlide77.xml"/><Relationship Id="rId1" Type="http://schemas.openxmlformats.org/officeDocument/2006/relationships/slideLayout" Target="../slideLayouts/slideLayout1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jpeg"/><Relationship Id="rId9" Type="http://schemas.openxmlformats.org/officeDocument/2006/relationships/image" Target="../media/image148.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hyperlink" Target="mailto:matteo.lucchetti@coe.int" TargetMode="External"/><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xmlns="" id="{EDF64B36-81D9-458A-A194-0F302FFF98F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eaLnBrk="1" hangingPunct="1">
              <a:defRPr/>
            </a:pPr>
            <a:endParaRPr lang="en-GB" dirty="0">
              <a:latin typeface="Calibri" charset="0"/>
              <a:ea typeface="ＭＳ Ｐゴシック" charset="0"/>
            </a:endParaRPr>
          </a:p>
        </p:txBody>
      </p:sp>
      <p:pic>
        <p:nvPicPr>
          <p:cNvPr id="2054" name="Picture 8">
            <a:extLst>
              <a:ext uri="{FF2B5EF4-FFF2-40B4-BE49-F238E27FC236}">
                <a16:creationId xmlns:a16="http://schemas.microsoft.com/office/drawing/2014/main" xmlns="" id="{B2A2B581-F8BC-48D4-AF7E-AAF0CE808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88913"/>
            <a:ext cx="40878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Rectangle 2">
            <a:extLst>
              <a:ext uri="{FF2B5EF4-FFF2-40B4-BE49-F238E27FC236}">
                <a16:creationId xmlns:a16="http://schemas.microsoft.com/office/drawing/2014/main" xmlns="" id="{D192EA30-54CE-4062-B518-E86D1D7BEC69}"/>
              </a:ext>
            </a:extLst>
          </p:cNvPr>
          <p:cNvSpPr>
            <a:spLocks noChangeArrowheads="1"/>
          </p:cNvSpPr>
          <p:nvPr/>
        </p:nvSpPr>
        <p:spPr bwMode="auto">
          <a:xfrm>
            <a:off x="272256" y="1793617"/>
            <a:ext cx="8599487"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ro-RO" sz="3600" b="1" dirty="0">
                <a:latin typeface="+mn-lt"/>
              </a:rPr>
              <a:t>Sesiunea 1.4</a:t>
            </a:r>
          </a:p>
          <a:p>
            <a:pPr algn="ctr" eaLnBrk="1" hangingPunct="1">
              <a:spcBef>
                <a:spcPct val="0"/>
              </a:spcBef>
              <a:buFontTx/>
              <a:buNone/>
            </a:pPr>
            <a:r>
              <a:rPr lang="ro-RO" sz="3600" b="1" dirty="0">
                <a:latin typeface="+mn-lt"/>
              </a:rPr>
              <a:t>Elemente de bază privind calculatorul și internetul</a:t>
            </a:r>
          </a:p>
          <a:p>
            <a:pPr algn="ctr">
              <a:spcBef>
                <a:spcPct val="0"/>
              </a:spcBef>
              <a:buNone/>
            </a:pPr>
            <a:r>
              <a:rPr lang="ro-RO" sz="2800" b="1" dirty="0">
                <a:solidFill>
                  <a:srgbClr val="FF0000"/>
                </a:solidFill>
                <a:latin typeface="Verdana" panose="020B0604030504040204" pitchFamily="34" charset="0"/>
              </a:rPr>
              <a:t>(Versiune online)</a:t>
            </a:r>
          </a:p>
          <a:p>
            <a:pPr algn="ctr" eaLnBrk="1" hangingPunct="1">
              <a:spcBef>
                <a:spcPct val="0"/>
              </a:spcBef>
              <a:buFontTx/>
              <a:buNone/>
            </a:pPr>
            <a:endParaRPr lang="en-GB" altLang="en-US" sz="1200" b="1" dirty="0">
              <a:latin typeface="+mn-lt"/>
            </a:endParaRPr>
          </a:p>
          <a:p>
            <a:pPr algn="ctr" eaLnBrk="1" hangingPunct="1">
              <a:spcBef>
                <a:spcPct val="0"/>
              </a:spcBef>
              <a:buFontTx/>
              <a:buNone/>
            </a:pPr>
            <a:endParaRPr lang="en-GB" altLang="en-US" sz="1200" b="1" dirty="0">
              <a:latin typeface="+mn-lt"/>
            </a:endParaRPr>
          </a:p>
          <a:p>
            <a:pPr algn="ctr" eaLnBrk="1" hangingPunct="1">
              <a:spcBef>
                <a:spcPct val="0"/>
              </a:spcBef>
              <a:buFontTx/>
              <a:buNone/>
            </a:pPr>
            <a:endParaRPr lang="en-GB" altLang="en-US" sz="1600" b="1" dirty="0">
              <a:latin typeface="+mn-lt"/>
            </a:endParaRPr>
          </a:p>
          <a:p>
            <a:pPr algn="ctr" eaLnBrk="1" hangingPunct="1">
              <a:spcBef>
                <a:spcPct val="0"/>
              </a:spcBef>
              <a:buFontTx/>
              <a:buNone/>
            </a:pPr>
            <a:r>
              <a:rPr lang="ro-RO" sz="1800" b="1" dirty="0" err="1">
                <a:latin typeface="+mn-lt"/>
              </a:rPr>
              <a:t>Xxxxx</a:t>
            </a:r>
            <a:r>
              <a:rPr lang="ro-RO" sz="1800" b="1" dirty="0">
                <a:latin typeface="+mn-lt"/>
              </a:rPr>
              <a:t> </a:t>
            </a:r>
            <a:r>
              <a:rPr lang="ro-RO" sz="1800" b="1" dirty="0" err="1">
                <a:latin typeface="+mn-lt"/>
              </a:rPr>
              <a:t>XXXXXXXX</a:t>
            </a:r>
            <a:endParaRPr lang="ro-RO" sz="1800" b="1" dirty="0">
              <a:latin typeface="+mn-lt"/>
            </a:endParaRPr>
          </a:p>
          <a:p>
            <a:pPr algn="ctr" eaLnBrk="1" hangingPunct="1">
              <a:spcBef>
                <a:spcPct val="0"/>
              </a:spcBef>
              <a:buFontTx/>
              <a:buNone/>
            </a:pPr>
            <a:endParaRPr lang="en-GB" altLang="en-US" sz="600" dirty="0">
              <a:latin typeface="+mn-lt"/>
            </a:endParaRPr>
          </a:p>
          <a:p>
            <a:pPr algn="ctr" eaLnBrk="1" hangingPunct="1">
              <a:spcBef>
                <a:spcPct val="0"/>
              </a:spcBef>
              <a:buFontTx/>
              <a:buNone/>
            </a:pPr>
            <a:r>
              <a:rPr lang="ro-RO" sz="1400" i="1" dirty="0">
                <a:latin typeface="+mn-lt"/>
              </a:rPr>
              <a:t>Consiliul Europei</a:t>
            </a:r>
          </a:p>
          <a:p>
            <a:pPr algn="ctr" eaLnBrk="1" hangingPunct="1">
              <a:spcBef>
                <a:spcPct val="0"/>
              </a:spcBef>
              <a:buFontTx/>
              <a:buNone/>
            </a:pPr>
            <a:endParaRPr lang="en-GB" altLang="en-US" sz="1400" b="1" dirty="0">
              <a:solidFill>
                <a:srgbClr val="2F618F"/>
              </a:solidFill>
              <a:latin typeface="+mn-lt"/>
              <a:hlinkClick r:id="rId4"/>
            </a:endParaRPr>
          </a:p>
          <a:p>
            <a:pPr algn="ctr" eaLnBrk="1" hangingPunct="1">
              <a:spcBef>
                <a:spcPct val="0"/>
              </a:spcBef>
              <a:buFontTx/>
              <a:buNone/>
            </a:pPr>
            <a:r>
              <a:rPr lang="ro-RO" sz="1200" b="1" dirty="0">
                <a:solidFill>
                  <a:srgbClr val="2F618F"/>
                </a:solidFill>
                <a:latin typeface="+mn-lt"/>
              </a:rPr>
              <a:t>email</a:t>
            </a:r>
          </a:p>
          <a:p>
            <a:pPr algn="ctr" eaLnBrk="1" hangingPunct="1">
              <a:spcBef>
                <a:spcPct val="0"/>
              </a:spcBef>
              <a:buFontTx/>
              <a:buNone/>
            </a:pPr>
            <a:endParaRPr lang="en-GB" altLang="en-US" sz="1600" b="1" dirty="0">
              <a:latin typeface="+mn-lt"/>
            </a:endParaRPr>
          </a:p>
          <a:p>
            <a:pPr algn="ctr" eaLnBrk="1" hangingPunct="1">
              <a:spcBef>
                <a:spcPct val="0"/>
              </a:spcBef>
              <a:buFontTx/>
              <a:buNone/>
            </a:pPr>
            <a:endParaRPr lang="en-GB" altLang="en-US" sz="1600" b="1" dirty="0">
              <a:latin typeface="+mn-lt"/>
            </a:endParaRPr>
          </a:p>
          <a:p>
            <a:pPr algn="ctr" eaLnBrk="1" hangingPunct="1">
              <a:spcBef>
                <a:spcPct val="0"/>
              </a:spcBef>
              <a:buFontTx/>
              <a:buNone/>
            </a:pPr>
            <a:endParaRPr lang="en-GB" altLang="en-US" sz="1400" b="1" dirty="0">
              <a:latin typeface="+mn-lt"/>
            </a:endParaRPr>
          </a:p>
          <a:p>
            <a:pPr algn="ctr" eaLnBrk="1" hangingPunct="1">
              <a:spcBef>
                <a:spcPct val="0"/>
              </a:spcBef>
              <a:buFontTx/>
              <a:buNone/>
            </a:pPr>
            <a:r>
              <a:rPr lang="ro-RO" sz="1600" b="1" dirty="0" err="1">
                <a:latin typeface="+mn-lt"/>
              </a:rPr>
              <a:t>ZZ</a:t>
            </a:r>
            <a:r>
              <a:rPr lang="ro-RO" sz="1600" b="1" dirty="0">
                <a:latin typeface="+mn-lt"/>
              </a:rPr>
              <a:t> Lună </a:t>
            </a:r>
            <a:r>
              <a:rPr lang="ro-RO" sz="1600" b="1" dirty="0" err="1">
                <a:latin typeface="+mn-lt"/>
              </a:rPr>
              <a:t>AAAA</a:t>
            </a:r>
            <a:endParaRPr lang="ro-RO" sz="1600" b="1" dirty="0">
              <a:latin typeface="+mn-lt"/>
            </a:endParaRPr>
          </a:p>
        </p:txBody>
      </p:sp>
      <p:sp>
        <p:nvSpPr>
          <p:cNvPr id="10" name="Rectangle 2">
            <a:extLst>
              <a:ext uri="{FF2B5EF4-FFF2-40B4-BE49-F238E27FC236}">
                <a16:creationId xmlns:a16="http://schemas.microsoft.com/office/drawing/2014/main" xmlns="" id="{DF1503B2-B0B3-4330-9439-3D5954CA1625}"/>
              </a:ext>
            </a:extLst>
          </p:cNvPr>
          <p:cNvSpPr>
            <a:spLocks noChangeArrowheads="1"/>
          </p:cNvSpPr>
          <p:nvPr/>
        </p:nvSpPr>
        <p:spPr bwMode="auto">
          <a:xfrm>
            <a:off x="365125" y="1177588"/>
            <a:ext cx="8599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ro-RO" sz="1600" b="1">
                <a:latin typeface="+mn-lt"/>
              </a:rPr>
              <a:t>Curs introductiv de formare judiciară privind criminalitatea informatică și probele electronice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Surse de probe în dispozitive</a:t>
            </a:r>
          </a:p>
        </p:txBody>
      </p:sp>
      <p:pic>
        <p:nvPicPr>
          <p:cNvPr id="13" name="Content Placeholder 12">
            <a:extLst>
              <a:ext uri="{FF2B5EF4-FFF2-40B4-BE49-F238E27FC236}">
                <a16:creationId xmlns:a16="http://schemas.microsoft.com/office/drawing/2014/main" xmlns="" id="{4968D3FF-36B9-4A82-BA36-38431DB328DC}"/>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822478" y="4033554"/>
            <a:ext cx="3498850" cy="2333625"/>
          </a:xfrm>
          <a:prstGeom prst="rect">
            <a:avLst/>
          </a:prstGeom>
          <a:ln>
            <a:noFill/>
          </a:ln>
        </p:spPr>
      </p:pic>
      <p:pic>
        <p:nvPicPr>
          <p:cNvPr id="15" name="Picture 14">
            <a:extLst>
              <a:ext uri="{FF2B5EF4-FFF2-40B4-BE49-F238E27FC236}">
                <a16:creationId xmlns:a16="http://schemas.microsoft.com/office/drawing/2014/main" xmlns="" id="{7A82B44F-9376-4405-8790-656DAD6B35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55" t="5604" r="13035" b="3225"/>
          <a:stretch/>
        </p:blipFill>
        <p:spPr>
          <a:xfrm>
            <a:off x="859062" y="1270001"/>
            <a:ext cx="3498658" cy="2705168"/>
          </a:xfrm>
          <a:prstGeom prst="rect">
            <a:avLst/>
          </a:prstGeom>
        </p:spPr>
      </p:pic>
      <p:pic>
        <p:nvPicPr>
          <p:cNvPr id="16" name="Picture 6" descr="The Best Micro SD Cards For Your Phone &amp; Tablet - TigerMobiles.com">
            <a:extLst>
              <a:ext uri="{FF2B5EF4-FFF2-40B4-BE49-F238E27FC236}">
                <a16:creationId xmlns:a16="http://schemas.microsoft.com/office/drawing/2014/main" xmlns="" id="{835A33A2-2259-4599-A333-49D3ACB4C7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546" t="23375" b="16402"/>
          <a:stretch/>
        </p:blipFill>
        <p:spPr bwMode="auto">
          <a:xfrm>
            <a:off x="5076056" y="1428483"/>
            <a:ext cx="3415645" cy="23605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24990F76-EA01-45F1-A756-B8A7EF3F33DE}"/>
              </a:ext>
            </a:extLst>
          </p:cNvPr>
          <p:cNvSpPr txBox="1"/>
          <p:nvPr/>
        </p:nvSpPr>
        <p:spPr>
          <a:xfrm>
            <a:off x="198856" y="1417758"/>
            <a:ext cx="2070829" cy="461665"/>
          </a:xfrm>
          <a:prstGeom prst="rect">
            <a:avLst/>
          </a:prstGeom>
          <a:solidFill>
            <a:schemeClr val="tx1">
              <a:lumMod val="65000"/>
              <a:lumOff val="35000"/>
            </a:schemeClr>
          </a:solidFill>
        </p:spPr>
        <p:txBody>
          <a:bodyPr wrap="square" rtlCol="0">
            <a:spAutoFit/>
          </a:bodyPr>
          <a:lstStyle/>
          <a:p>
            <a:pPr algn="ctr"/>
            <a:r>
              <a:rPr lang="ro-RO" sz="2400">
                <a:solidFill>
                  <a:schemeClr val="bg1"/>
                </a:solidFill>
                <a:latin typeface="+mj-lt"/>
              </a:rPr>
              <a:t>Discuri</a:t>
            </a:r>
          </a:p>
        </p:txBody>
      </p:sp>
      <p:sp>
        <p:nvSpPr>
          <p:cNvPr id="18" name="TextBox 17">
            <a:extLst>
              <a:ext uri="{FF2B5EF4-FFF2-40B4-BE49-F238E27FC236}">
                <a16:creationId xmlns:a16="http://schemas.microsoft.com/office/drawing/2014/main" xmlns="" id="{D16903E0-55B7-4D80-B925-B34EBC5172E1}"/>
              </a:ext>
            </a:extLst>
          </p:cNvPr>
          <p:cNvSpPr txBox="1"/>
          <p:nvPr/>
        </p:nvSpPr>
        <p:spPr>
          <a:xfrm>
            <a:off x="6691745" y="3559670"/>
            <a:ext cx="2323455" cy="830997"/>
          </a:xfrm>
          <a:prstGeom prst="rect">
            <a:avLst/>
          </a:prstGeom>
          <a:solidFill>
            <a:srgbClr val="BDD8F3"/>
          </a:solidFill>
        </p:spPr>
        <p:txBody>
          <a:bodyPr wrap="square" rtlCol="0">
            <a:spAutoFit/>
          </a:bodyPr>
          <a:lstStyle/>
          <a:p>
            <a:pPr algn="ctr"/>
            <a:r>
              <a:rPr lang="ro-RO" sz="2400">
                <a:solidFill>
                  <a:schemeClr val="tx1">
                    <a:lumMod val="65000"/>
                    <a:lumOff val="35000"/>
                  </a:schemeClr>
                </a:solidFill>
                <a:latin typeface="+mj-lt"/>
              </a:rPr>
              <a:t>Spațiu de stocare amovibil</a:t>
            </a:r>
          </a:p>
        </p:txBody>
      </p:sp>
      <p:sp>
        <p:nvSpPr>
          <p:cNvPr id="19" name="TextBox 18">
            <a:extLst>
              <a:ext uri="{FF2B5EF4-FFF2-40B4-BE49-F238E27FC236}">
                <a16:creationId xmlns:a16="http://schemas.microsoft.com/office/drawing/2014/main" xmlns="" id="{0E5F4A7E-194A-415C-962A-C82021917D53}"/>
              </a:ext>
            </a:extLst>
          </p:cNvPr>
          <p:cNvSpPr txBox="1"/>
          <p:nvPr/>
        </p:nvSpPr>
        <p:spPr>
          <a:xfrm>
            <a:off x="5310432" y="6010066"/>
            <a:ext cx="2021793" cy="461665"/>
          </a:xfrm>
          <a:prstGeom prst="rect">
            <a:avLst/>
          </a:prstGeom>
          <a:solidFill>
            <a:srgbClr val="F08A34"/>
          </a:solidFill>
        </p:spPr>
        <p:txBody>
          <a:bodyPr wrap="square" rtlCol="0">
            <a:spAutoFit/>
          </a:bodyPr>
          <a:lstStyle/>
          <a:p>
            <a:pPr algn="ctr"/>
            <a:r>
              <a:rPr lang="ro-RO" sz="2400">
                <a:solidFill>
                  <a:schemeClr val="bg1"/>
                </a:solidFill>
                <a:latin typeface="+mj-lt"/>
              </a:rPr>
              <a:t>Memorie</a:t>
            </a:r>
          </a:p>
        </p:txBody>
      </p:sp>
    </p:spTree>
    <p:extLst>
      <p:ext uri="{BB962C8B-B14F-4D97-AF65-F5344CB8AC3E}">
        <p14:creationId xmlns:p14="http://schemas.microsoft.com/office/powerpoint/2010/main" val="40274695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Discuri </a:t>
            </a:r>
          </a:p>
        </p:txBody>
      </p:sp>
      <p:pic>
        <p:nvPicPr>
          <p:cNvPr id="15" name="Picture 14">
            <a:extLst>
              <a:ext uri="{FF2B5EF4-FFF2-40B4-BE49-F238E27FC236}">
                <a16:creationId xmlns:a16="http://schemas.microsoft.com/office/drawing/2014/main" xmlns="" id="{7A82B44F-9376-4405-8790-656DAD6B35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55" t="5604" r="13035" b="3225"/>
          <a:stretch/>
        </p:blipFill>
        <p:spPr>
          <a:xfrm>
            <a:off x="6147810" y="1232787"/>
            <a:ext cx="2538990" cy="1963151"/>
          </a:xfrm>
          <a:prstGeom prst="rect">
            <a:avLst/>
          </a:prstGeom>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318668" y="1230663"/>
            <a:ext cx="5194300" cy="5192713"/>
          </a:xfrm>
        </p:spPr>
        <p:txBody>
          <a:bodyPr/>
          <a:lstStyle/>
          <a:p>
            <a:r>
              <a:rPr lang="ro-RO" dirty="0"/>
              <a:t>În mod normal, unul - dar pot fi mai multe (servere, CCTV etc.)</a:t>
            </a:r>
          </a:p>
          <a:p>
            <a:pPr lvl="1"/>
            <a:r>
              <a:rPr lang="ro-RO" dirty="0"/>
              <a:t>Discuri rotative sau unități în stare solidă</a:t>
            </a:r>
          </a:p>
          <a:p>
            <a:pPr lvl="1"/>
            <a:endParaRPr lang="en-GB" dirty="0"/>
          </a:p>
          <a:p>
            <a:r>
              <a:rPr lang="ro-RO" dirty="0"/>
              <a:t>Unele dispozitive moderne au spațiu de stocare inamovibil</a:t>
            </a:r>
          </a:p>
          <a:p>
            <a:pPr lvl="1"/>
            <a:r>
              <a:rPr lang="ro-RO" dirty="0"/>
              <a:t>Ridicând probleme suplimentare pentru anchetatori</a:t>
            </a:r>
          </a:p>
          <a:p>
            <a:pPr lvl="1"/>
            <a:endParaRPr lang="en-GB" dirty="0"/>
          </a:p>
          <a:p>
            <a:r>
              <a:rPr lang="ro-RO" dirty="0"/>
              <a:t>Formate IDE, </a:t>
            </a:r>
            <a:r>
              <a:rPr lang="ro-RO" dirty="0" err="1"/>
              <a:t>SATA</a:t>
            </a:r>
            <a:r>
              <a:rPr lang="ro-RO" dirty="0"/>
              <a:t>, </a:t>
            </a:r>
            <a:r>
              <a:rPr lang="ro-RO" dirty="0" err="1"/>
              <a:t>mSATA</a:t>
            </a:r>
            <a:r>
              <a:rPr lang="ro-RO" dirty="0"/>
              <a:t>, M.2 și U.2</a:t>
            </a:r>
          </a:p>
        </p:txBody>
      </p:sp>
      <p:pic>
        <p:nvPicPr>
          <p:cNvPr id="14" name="Bild 7">
            <a:extLst>
              <a:ext uri="{FF2B5EF4-FFF2-40B4-BE49-F238E27FC236}">
                <a16:creationId xmlns:a16="http://schemas.microsoft.com/office/drawing/2014/main" xmlns="" id="{A5363AAF-2C01-4A6A-88DE-330191BE953A}"/>
              </a:ext>
            </a:extLst>
          </p:cNvPr>
          <p:cNvPicPr>
            <a:picLocks noChangeAspect="1"/>
          </p:cNvPicPr>
          <p:nvPr/>
        </p:nvPicPr>
        <p:blipFill>
          <a:blip r:embed="rId4"/>
          <a:stretch>
            <a:fillRect/>
          </a:stretch>
        </p:blipFill>
        <p:spPr>
          <a:xfrm>
            <a:off x="6228183" y="3272951"/>
            <a:ext cx="2538991" cy="1528870"/>
          </a:xfrm>
          <a:prstGeom prst="rect">
            <a:avLst/>
          </a:prstGeom>
        </p:spPr>
      </p:pic>
      <p:pic>
        <p:nvPicPr>
          <p:cNvPr id="20" name="Bild 8">
            <a:extLst>
              <a:ext uri="{FF2B5EF4-FFF2-40B4-BE49-F238E27FC236}">
                <a16:creationId xmlns:a16="http://schemas.microsoft.com/office/drawing/2014/main" xmlns="" id="{2D053EDB-3ADD-4A19-99D3-85BC8E416FD1}"/>
              </a:ext>
            </a:extLst>
          </p:cNvPr>
          <p:cNvPicPr>
            <a:picLocks noChangeAspect="1"/>
          </p:cNvPicPr>
          <p:nvPr/>
        </p:nvPicPr>
        <p:blipFill>
          <a:blip r:embed="rId5"/>
          <a:stretch>
            <a:fillRect/>
          </a:stretch>
        </p:blipFill>
        <p:spPr>
          <a:xfrm rot="1337098">
            <a:off x="6557940" y="5027081"/>
            <a:ext cx="1879479" cy="1121834"/>
          </a:xfrm>
          <a:prstGeom prst="rect">
            <a:avLst/>
          </a:prstGeom>
        </p:spPr>
      </p:pic>
    </p:spTree>
    <p:extLst>
      <p:ext uri="{BB962C8B-B14F-4D97-AF65-F5344CB8AC3E}">
        <p14:creationId xmlns:p14="http://schemas.microsoft.com/office/powerpoint/2010/main" val="266616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Spațiu de stocare amovibil </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73680" y="1333040"/>
            <a:ext cx="4978400" cy="5192713"/>
          </a:xfrm>
        </p:spPr>
        <p:txBody>
          <a:bodyPr/>
          <a:lstStyle/>
          <a:p>
            <a:r>
              <a:rPr lang="ro-RO" dirty="0"/>
              <a:t>Tehnologia CD/DVD încă mai există, dar este în scădere</a:t>
            </a:r>
          </a:p>
          <a:p>
            <a:endParaRPr lang="en-GB" dirty="0"/>
          </a:p>
          <a:p>
            <a:r>
              <a:rPr lang="ro-RO" dirty="0"/>
              <a:t>Dispozitive USB</a:t>
            </a:r>
          </a:p>
          <a:p>
            <a:pPr lvl="1"/>
            <a:r>
              <a:rPr lang="ro-RO" dirty="0"/>
              <a:t>Unități de hard disc externe</a:t>
            </a:r>
          </a:p>
          <a:p>
            <a:pPr lvl="1"/>
            <a:r>
              <a:rPr lang="ro-RO" dirty="0"/>
              <a:t>Unități de memorie „</a:t>
            </a:r>
            <a:r>
              <a:rPr lang="ro-RO" dirty="0" err="1"/>
              <a:t>thumb</a:t>
            </a:r>
            <a:r>
              <a:rPr lang="ro-RO" dirty="0"/>
              <a:t> drive”</a:t>
            </a:r>
          </a:p>
          <a:p>
            <a:endParaRPr lang="en-GB" dirty="0"/>
          </a:p>
          <a:p>
            <a:r>
              <a:rPr lang="ro-RO" dirty="0"/>
              <a:t>Carduri de memorie SD și </a:t>
            </a:r>
            <a:r>
              <a:rPr lang="ro-RO" dirty="0" err="1"/>
              <a:t>MicroSD</a:t>
            </a:r>
            <a:endParaRPr lang="ro-RO" dirty="0"/>
          </a:p>
          <a:p>
            <a:pPr lvl="1"/>
            <a:r>
              <a:rPr lang="ro-RO" dirty="0"/>
              <a:t>Camere și telefoane probabile</a:t>
            </a:r>
          </a:p>
        </p:txBody>
      </p:sp>
      <p:pic>
        <p:nvPicPr>
          <p:cNvPr id="13" name="Picture 4">
            <a:extLst>
              <a:ext uri="{FF2B5EF4-FFF2-40B4-BE49-F238E27FC236}">
                <a16:creationId xmlns:a16="http://schemas.microsoft.com/office/drawing/2014/main" xmlns="" id="{27FCD892-1866-453E-B37C-D81A5F603A82}"/>
              </a:ext>
            </a:extLst>
          </p:cNvPr>
          <p:cNvPicPr>
            <a:picLocks noChangeAspect="1"/>
          </p:cNvPicPr>
          <p:nvPr/>
        </p:nvPicPr>
        <p:blipFill>
          <a:blip r:embed="rId3"/>
          <a:stretch>
            <a:fillRect/>
          </a:stretch>
        </p:blipFill>
        <p:spPr>
          <a:xfrm>
            <a:off x="5148064" y="1270001"/>
            <a:ext cx="3722256" cy="1346987"/>
          </a:xfrm>
          <a:prstGeom prst="rect">
            <a:avLst/>
          </a:prstGeom>
        </p:spPr>
      </p:pic>
      <p:pic>
        <p:nvPicPr>
          <p:cNvPr id="1026" name="Picture 2" descr="10 Ways to get 3.0 external hard drive recognized on your PC">
            <a:extLst>
              <a:ext uri="{FF2B5EF4-FFF2-40B4-BE49-F238E27FC236}">
                <a16:creationId xmlns:a16="http://schemas.microsoft.com/office/drawing/2014/main" xmlns="" id="{570B5FC9-5682-47D9-B085-18582A8B76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3664" y="3154273"/>
            <a:ext cx="1856982" cy="12199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458D23A5-2998-488F-81CE-7C193538AF47}"/>
              </a:ext>
            </a:extLst>
          </p:cNvPr>
          <p:cNvPicPr>
            <a:picLocks noChangeAspect="1"/>
          </p:cNvPicPr>
          <p:nvPr/>
        </p:nvPicPr>
        <p:blipFill>
          <a:blip r:embed="rId5"/>
          <a:stretch>
            <a:fillRect/>
          </a:stretch>
        </p:blipFill>
        <p:spPr>
          <a:xfrm>
            <a:off x="7706618" y="3281416"/>
            <a:ext cx="1185862" cy="976312"/>
          </a:xfrm>
          <a:prstGeom prst="rect">
            <a:avLst/>
          </a:prstGeom>
        </p:spPr>
      </p:pic>
      <p:pic>
        <p:nvPicPr>
          <p:cNvPr id="1028" name="Picture 4" descr="HighPoint RocketStor 6114V 4-Bay USB 3.1 RAID Enclosure RS6114V">
            <a:extLst>
              <a:ext uri="{FF2B5EF4-FFF2-40B4-BE49-F238E27FC236}">
                <a16:creationId xmlns:a16="http://schemas.microsoft.com/office/drawing/2014/main" xmlns="" id="{C19E6A42-280D-4C56-A535-8B1EA939AD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61856" y="3232748"/>
            <a:ext cx="1204364" cy="1204364"/>
          </a:xfrm>
          <a:prstGeom prst="rect">
            <a:avLst/>
          </a:prstGeom>
          <a:noFill/>
          <a:extLst>
            <a:ext uri="{909E8E84-426E-40DD-AFC4-6F175D3DCCD1}">
              <a14:hiddenFill xmlns:a14="http://schemas.microsoft.com/office/drawing/2010/main">
                <a:solidFill>
                  <a:srgbClr val="FFFFFF"/>
                </a:solidFill>
              </a14:hiddenFill>
            </a:ext>
          </a:extLst>
        </p:spPr>
      </p:pic>
      <p:pic>
        <p:nvPicPr>
          <p:cNvPr id="16" name="Bild 3">
            <a:extLst>
              <a:ext uri="{FF2B5EF4-FFF2-40B4-BE49-F238E27FC236}">
                <a16:creationId xmlns:a16="http://schemas.microsoft.com/office/drawing/2014/main" xmlns="" id="{788DEE3F-46EF-45AB-BD24-F58D360C47A5}"/>
              </a:ext>
            </a:extLst>
          </p:cNvPr>
          <p:cNvPicPr>
            <a:picLocks noChangeAspect="1"/>
          </p:cNvPicPr>
          <p:nvPr/>
        </p:nvPicPr>
        <p:blipFill>
          <a:blip r:embed="rId7"/>
          <a:stretch>
            <a:fillRect/>
          </a:stretch>
        </p:blipFill>
        <p:spPr>
          <a:xfrm>
            <a:off x="6462827" y="4908454"/>
            <a:ext cx="1092730" cy="1617299"/>
          </a:xfrm>
          <a:prstGeom prst="rect">
            <a:avLst/>
          </a:prstGeom>
        </p:spPr>
      </p:pic>
    </p:spTree>
    <p:extLst>
      <p:ext uri="{BB962C8B-B14F-4D97-AF65-F5344CB8AC3E}">
        <p14:creationId xmlns:p14="http://schemas.microsoft.com/office/powerpoint/2010/main" val="2036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2800" dirty="0">
                <a:solidFill>
                  <a:schemeClr val="bg1"/>
                </a:solidFill>
                <a:latin typeface="Verdana" charset="0"/>
                <a:cs typeface="Verdana" charset="0"/>
              </a:rPr>
              <a:t>Dispozitive </a:t>
            </a:r>
            <a:r>
              <a:rPr lang="ro-RO" sz="2800" dirty="0" smtClean="0">
                <a:solidFill>
                  <a:schemeClr val="bg1"/>
                </a:solidFill>
                <a:latin typeface="Verdana" charset="0"/>
                <a:cs typeface="Verdana" charset="0"/>
              </a:rPr>
              <a:t>informatice/</a:t>
            </a:r>
          </a:p>
          <a:p>
            <a:pPr algn="r"/>
            <a:r>
              <a:rPr lang="ro-RO" sz="2800" dirty="0" smtClean="0">
                <a:solidFill>
                  <a:schemeClr val="bg1"/>
                </a:solidFill>
                <a:latin typeface="Verdana" charset="0"/>
                <a:cs typeface="Verdana" charset="0"/>
              </a:rPr>
              <a:t>sisteme </a:t>
            </a:r>
            <a:r>
              <a:rPr lang="ro-RO" sz="2800" dirty="0">
                <a:solidFill>
                  <a:schemeClr val="bg1"/>
                </a:solidFill>
                <a:latin typeface="Verdana" charset="0"/>
                <a:cs typeface="Verdana" charset="0"/>
              </a:rPr>
              <a:t>informatice</a:t>
            </a:r>
          </a:p>
        </p:txBody>
      </p:sp>
      <p:pic>
        <p:nvPicPr>
          <p:cNvPr id="13" name="Picture 1">
            <a:extLst>
              <a:ext uri="{FF2B5EF4-FFF2-40B4-BE49-F238E27FC236}">
                <a16:creationId xmlns:a16="http://schemas.microsoft.com/office/drawing/2014/main" xmlns="" id="{2EBE4D65-18AE-46EF-9148-5C4CDCF371E7}"/>
              </a:ext>
            </a:extLst>
          </p:cNvPr>
          <p:cNvPicPr>
            <a:picLocks noChangeAspect="1"/>
          </p:cNvPicPr>
          <p:nvPr/>
        </p:nvPicPr>
        <p:blipFill>
          <a:blip r:embed="rId3"/>
          <a:stretch>
            <a:fillRect/>
          </a:stretch>
        </p:blipFill>
        <p:spPr>
          <a:xfrm>
            <a:off x="11203" y="1089985"/>
            <a:ext cx="7801157" cy="3745000"/>
          </a:xfrm>
          <a:prstGeom prst="rect">
            <a:avLst/>
          </a:prstGeom>
        </p:spPr>
      </p:pic>
      <p:pic>
        <p:nvPicPr>
          <p:cNvPr id="14" name="Bild 5">
            <a:extLst>
              <a:ext uri="{FF2B5EF4-FFF2-40B4-BE49-F238E27FC236}">
                <a16:creationId xmlns:a16="http://schemas.microsoft.com/office/drawing/2014/main" xmlns="" id="{03A2EB83-54FE-48E1-A33E-E01DB4D8C779}"/>
              </a:ext>
            </a:extLst>
          </p:cNvPr>
          <p:cNvPicPr>
            <a:picLocks noChangeAspect="1"/>
          </p:cNvPicPr>
          <p:nvPr/>
        </p:nvPicPr>
        <p:blipFill>
          <a:blip r:embed="rId4"/>
          <a:stretch>
            <a:fillRect/>
          </a:stretch>
        </p:blipFill>
        <p:spPr>
          <a:xfrm>
            <a:off x="2812863" y="4913313"/>
            <a:ext cx="1189567" cy="909223"/>
          </a:xfrm>
          <a:prstGeom prst="rect">
            <a:avLst/>
          </a:prstGeom>
        </p:spPr>
      </p:pic>
      <p:pic>
        <p:nvPicPr>
          <p:cNvPr id="15" name="Bild 1">
            <a:extLst>
              <a:ext uri="{FF2B5EF4-FFF2-40B4-BE49-F238E27FC236}">
                <a16:creationId xmlns:a16="http://schemas.microsoft.com/office/drawing/2014/main" xmlns="" id="{B1A6B2E4-4F51-4271-8BD6-C34F3623BDF9}"/>
              </a:ext>
            </a:extLst>
          </p:cNvPr>
          <p:cNvPicPr>
            <a:picLocks noChangeAspect="1"/>
          </p:cNvPicPr>
          <p:nvPr/>
        </p:nvPicPr>
        <p:blipFill>
          <a:blip r:embed="rId5"/>
          <a:stretch>
            <a:fillRect/>
          </a:stretch>
        </p:blipFill>
        <p:spPr>
          <a:xfrm>
            <a:off x="4854811" y="4913313"/>
            <a:ext cx="1849965" cy="1190355"/>
          </a:xfrm>
          <a:prstGeom prst="rect">
            <a:avLst/>
          </a:prstGeom>
        </p:spPr>
      </p:pic>
      <p:pic>
        <p:nvPicPr>
          <p:cNvPr id="16" name="Picture 55" descr="scl3">
            <a:extLst>
              <a:ext uri="{FF2B5EF4-FFF2-40B4-BE49-F238E27FC236}">
                <a16:creationId xmlns:a16="http://schemas.microsoft.com/office/drawing/2014/main" xmlns="" id="{95968600-AD3F-4DB5-A3E7-5DF10CFBC5D9}"/>
              </a:ext>
            </a:extLst>
          </p:cNvPr>
          <p:cNvPicPr>
            <a:picLocks noChangeAspect="1" noChangeArrowheads="1"/>
          </p:cNvPicPr>
          <p:nvPr/>
        </p:nvPicPr>
        <p:blipFill>
          <a:blip r:embed="rId6" cstate="print"/>
          <a:srcRect/>
          <a:stretch>
            <a:fillRect/>
          </a:stretch>
        </p:blipFill>
        <p:spPr bwMode="auto">
          <a:xfrm>
            <a:off x="931637" y="5030452"/>
            <a:ext cx="492574" cy="887084"/>
          </a:xfrm>
          <a:prstGeom prst="rect">
            <a:avLst/>
          </a:prstGeom>
          <a:noFill/>
          <a:ln w="9525">
            <a:noFill/>
            <a:miter lim="800000"/>
            <a:headEnd/>
            <a:tailEnd/>
          </a:ln>
        </p:spPr>
      </p:pic>
      <p:sp>
        <p:nvSpPr>
          <p:cNvPr id="17" name="Rectangle 9">
            <a:extLst>
              <a:ext uri="{FF2B5EF4-FFF2-40B4-BE49-F238E27FC236}">
                <a16:creationId xmlns:a16="http://schemas.microsoft.com/office/drawing/2014/main" xmlns="" id="{1B7AB611-12A8-4378-BB76-90A09D1BE772}"/>
              </a:ext>
            </a:extLst>
          </p:cNvPr>
          <p:cNvSpPr>
            <a:spLocks noChangeArrowheads="1"/>
          </p:cNvSpPr>
          <p:nvPr/>
        </p:nvSpPr>
        <p:spPr bwMode="auto">
          <a:xfrm>
            <a:off x="3050941" y="5979192"/>
            <a:ext cx="1238250" cy="276999"/>
          </a:xfrm>
          <a:prstGeom prst="rect">
            <a:avLst/>
          </a:prstGeom>
          <a:noFill/>
          <a:ln w="9525">
            <a:noFill/>
            <a:miter lim="800000"/>
            <a:headEnd/>
            <a:tailEnd/>
          </a:ln>
        </p:spPr>
        <p:txBody>
          <a:bodyPr wrap="square">
            <a:spAutoFit/>
          </a:bodyPr>
          <a:lstStyle/>
          <a:p>
            <a:pPr>
              <a:spcBef>
                <a:spcPct val="50000"/>
              </a:spcBef>
            </a:pPr>
            <a:r>
              <a:rPr lang="ro-RO" sz="1200">
                <a:latin typeface="Tahoma" pitchFamily="34" charset="0"/>
              </a:rPr>
              <a:t>Aparate de fotografiat digitale</a:t>
            </a:r>
          </a:p>
        </p:txBody>
      </p:sp>
      <p:sp>
        <p:nvSpPr>
          <p:cNvPr id="18" name="Rectangle 9">
            <a:extLst>
              <a:ext uri="{FF2B5EF4-FFF2-40B4-BE49-F238E27FC236}">
                <a16:creationId xmlns:a16="http://schemas.microsoft.com/office/drawing/2014/main" xmlns="" id="{7FC6793C-8BC9-4FEF-A6B3-9CC5872E751A}"/>
              </a:ext>
            </a:extLst>
          </p:cNvPr>
          <p:cNvSpPr>
            <a:spLocks noChangeArrowheads="1"/>
          </p:cNvSpPr>
          <p:nvPr/>
        </p:nvSpPr>
        <p:spPr bwMode="auto">
          <a:xfrm>
            <a:off x="5271306" y="6045588"/>
            <a:ext cx="1238250" cy="276999"/>
          </a:xfrm>
          <a:prstGeom prst="rect">
            <a:avLst/>
          </a:prstGeom>
          <a:noFill/>
          <a:ln w="9525">
            <a:noFill/>
            <a:miter lim="800000"/>
            <a:headEnd/>
            <a:tailEnd/>
          </a:ln>
        </p:spPr>
        <p:txBody>
          <a:bodyPr wrap="square">
            <a:spAutoFit/>
          </a:bodyPr>
          <a:lstStyle/>
          <a:p>
            <a:pPr algn="ctr">
              <a:spcBef>
                <a:spcPct val="50000"/>
              </a:spcBef>
            </a:pPr>
            <a:r>
              <a:rPr lang="ro-RO" sz="1200">
                <a:latin typeface="Tahoma" pitchFamily="34" charset="0"/>
              </a:rPr>
              <a:t>Drone</a:t>
            </a:r>
          </a:p>
        </p:txBody>
      </p:sp>
      <p:sp>
        <p:nvSpPr>
          <p:cNvPr id="19" name="Text Box 27">
            <a:extLst>
              <a:ext uri="{FF2B5EF4-FFF2-40B4-BE49-F238E27FC236}">
                <a16:creationId xmlns:a16="http://schemas.microsoft.com/office/drawing/2014/main" xmlns="" id="{DB08204B-9A56-4AC7-8316-557988891D7A}"/>
              </a:ext>
            </a:extLst>
          </p:cNvPr>
          <p:cNvSpPr txBox="1">
            <a:spLocks noChangeArrowheads="1"/>
          </p:cNvSpPr>
          <p:nvPr/>
        </p:nvSpPr>
        <p:spPr bwMode="auto">
          <a:xfrm>
            <a:off x="554182" y="6024944"/>
            <a:ext cx="1735315" cy="461665"/>
          </a:xfrm>
          <a:prstGeom prst="rect">
            <a:avLst/>
          </a:prstGeom>
          <a:noFill/>
          <a:ln w="9525">
            <a:noFill/>
            <a:miter lim="800000"/>
            <a:headEnd/>
            <a:tailEnd/>
          </a:ln>
        </p:spPr>
        <p:txBody>
          <a:bodyPr wrap="square">
            <a:spAutoFit/>
          </a:bodyPr>
          <a:lstStyle>
            <a:defPPr>
              <a:defRPr lang="en-US"/>
            </a:defPPr>
            <a:lvl1pPr>
              <a:spcBef>
                <a:spcPct val="50000"/>
              </a:spcBef>
              <a:defRPr sz="1000">
                <a:latin typeface="Tahoma" pitchFamily="34" charset="0"/>
              </a:defRPr>
            </a:lvl1pPr>
          </a:lstStyle>
          <a:p>
            <a:r>
              <a:rPr lang="ro-RO" sz="1200" dirty="0"/>
              <a:t>GPS </a:t>
            </a:r>
            <a:r>
              <a:rPr lang="ro-RO" sz="1200" i="1" dirty="0"/>
              <a:t>(Sistem de Poziționare Globală)</a:t>
            </a:r>
          </a:p>
        </p:txBody>
      </p:sp>
      <p:pic>
        <p:nvPicPr>
          <p:cNvPr id="20" name="Bild 3">
            <a:extLst>
              <a:ext uri="{FF2B5EF4-FFF2-40B4-BE49-F238E27FC236}">
                <a16:creationId xmlns:a16="http://schemas.microsoft.com/office/drawing/2014/main" xmlns="" id="{9AEB00DD-9D31-4185-973C-50C9BCB0788F}"/>
              </a:ext>
            </a:extLst>
          </p:cNvPr>
          <p:cNvPicPr>
            <a:picLocks noChangeAspect="1"/>
          </p:cNvPicPr>
          <p:nvPr/>
        </p:nvPicPr>
        <p:blipFill>
          <a:blip r:embed="rId7"/>
          <a:stretch>
            <a:fillRect/>
          </a:stretch>
        </p:blipFill>
        <p:spPr>
          <a:xfrm>
            <a:off x="7020272" y="4875202"/>
            <a:ext cx="1875462" cy="1072051"/>
          </a:xfrm>
          <a:prstGeom prst="rect">
            <a:avLst/>
          </a:prstGeom>
        </p:spPr>
      </p:pic>
      <p:sp>
        <p:nvSpPr>
          <p:cNvPr id="21" name="Rectangle 9">
            <a:extLst>
              <a:ext uri="{FF2B5EF4-FFF2-40B4-BE49-F238E27FC236}">
                <a16:creationId xmlns:a16="http://schemas.microsoft.com/office/drawing/2014/main" xmlns="" id="{2E1BBDE5-D6EB-4A1A-8F77-BA336EB551FC}"/>
              </a:ext>
            </a:extLst>
          </p:cNvPr>
          <p:cNvSpPr>
            <a:spLocks noChangeArrowheads="1"/>
          </p:cNvSpPr>
          <p:nvPr/>
        </p:nvSpPr>
        <p:spPr bwMode="auto">
          <a:xfrm>
            <a:off x="7466219" y="6082220"/>
            <a:ext cx="1238250" cy="276999"/>
          </a:xfrm>
          <a:prstGeom prst="rect">
            <a:avLst/>
          </a:prstGeom>
          <a:noFill/>
          <a:ln w="9525">
            <a:noFill/>
            <a:miter lim="800000"/>
            <a:headEnd/>
            <a:tailEnd/>
          </a:ln>
        </p:spPr>
        <p:txBody>
          <a:bodyPr wrap="square">
            <a:spAutoFit/>
          </a:bodyPr>
          <a:lstStyle/>
          <a:p>
            <a:pPr algn="ctr">
              <a:spcBef>
                <a:spcPct val="50000"/>
              </a:spcBef>
            </a:pPr>
            <a:r>
              <a:rPr lang="ro-RO" sz="1200" dirty="0">
                <a:latin typeface="Tahoma" pitchFamily="34" charset="0"/>
              </a:rPr>
              <a:t>Dispozitive purtabile</a:t>
            </a:r>
          </a:p>
        </p:txBody>
      </p:sp>
      <p:pic>
        <p:nvPicPr>
          <p:cNvPr id="22" name="Bild 4">
            <a:extLst>
              <a:ext uri="{FF2B5EF4-FFF2-40B4-BE49-F238E27FC236}">
                <a16:creationId xmlns:a16="http://schemas.microsoft.com/office/drawing/2014/main" xmlns="" id="{D358B5F2-DF2C-4DA5-981A-9EEC471A1CC2}"/>
              </a:ext>
            </a:extLst>
          </p:cNvPr>
          <p:cNvPicPr>
            <a:picLocks noChangeAspect="1"/>
          </p:cNvPicPr>
          <p:nvPr/>
        </p:nvPicPr>
        <p:blipFill>
          <a:blip r:embed="rId8"/>
          <a:stretch>
            <a:fillRect/>
          </a:stretch>
        </p:blipFill>
        <p:spPr>
          <a:xfrm>
            <a:off x="7239076" y="1252443"/>
            <a:ext cx="1786797" cy="1166067"/>
          </a:xfrm>
          <a:prstGeom prst="rect">
            <a:avLst/>
          </a:prstGeom>
        </p:spPr>
      </p:pic>
      <p:sp>
        <p:nvSpPr>
          <p:cNvPr id="23" name="Rectangle 9">
            <a:extLst>
              <a:ext uri="{FF2B5EF4-FFF2-40B4-BE49-F238E27FC236}">
                <a16:creationId xmlns:a16="http://schemas.microsoft.com/office/drawing/2014/main" xmlns="" id="{1FF3D3AF-155D-42EB-A03D-28798AA4CE2E}"/>
              </a:ext>
            </a:extLst>
          </p:cNvPr>
          <p:cNvSpPr>
            <a:spLocks noChangeArrowheads="1"/>
          </p:cNvSpPr>
          <p:nvPr/>
        </p:nvSpPr>
        <p:spPr bwMode="auto">
          <a:xfrm>
            <a:off x="7684751" y="2647416"/>
            <a:ext cx="1238250" cy="276999"/>
          </a:xfrm>
          <a:prstGeom prst="rect">
            <a:avLst/>
          </a:prstGeom>
          <a:noFill/>
          <a:ln w="9525">
            <a:noFill/>
            <a:miter lim="800000"/>
            <a:headEnd/>
            <a:tailEnd/>
          </a:ln>
        </p:spPr>
        <p:txBody>
          <a:bodyPr wrap="square">
            <a:spAutoFit/>
          </a:bodyPr>
          <a:lstStyle/>
          <a:p>
            <a:pPr algn="ctr">
              <a:spcBef>
                <a:spcPct val="50000"/>
              </a:spcBef>
            </a:pPr>
            <a:r>
              <a:rPr lang="ro-RO" sz="1200">
                <a:latin typeface="Tahoma" pitchFamily="34" charset="0"/>
              </a:rPr>
              <a:t>Ochelari VR </a:t>
            </a:r>
            <a:r>
              <a:rPr lang="ro-RO" sz="1200" i="1">
                <a:latin typeface="Tahoma" pitchFamily="34" charset="0"/>
              </a:rPr>
              <a:t>(realitate virtuală)</a:t>
            </a:r>
          </a:p>
        </p:txBody>
      </p:sp>
    </p:spTree>
    <p:extLst>
      <p:ext uri="{BB962C8B-B14F-4D97-AF65-F5344CB8AC3E}">
        <p14:creationId xmlns:p14="http://schemas.microsoft.com/office/powerpoint/2010/main" val="6881471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Sisteme informatice</a:t>
            </a:r>
          </a:p>
        </p:txBody>
      </p:sp>
      <p:pic>
        <p:nvPicPr>
          <p:cNvPr id="2" name="Picture 1">
            <a:extLst>
              <a:ext uri="{FF2B5EF4-FFF2-40B4-BE49-F238E27FC236}">
                <a16:creationId xmlns:a16="http://schemas.microsoft.com/office/drawing/2014/main" xmlns="" id="{EE558BDA-8355-46F7-ABD9-776898FDAEE9}"/>
              </a:ext>
            </a:extLst>
          </p:cNvPr>
          <p:cNvPicPr>
            <a:picLocks noChangeAspect="1"/>
          </p:cNvPicPr>
          <p:nvPr/>
        </p:nvPicPr>
        <p:blipFill>
          <a:blip r:embed="rId3"/>
          <a:stretch>
            <a:fillRect/>
          </a:stretch>
        </p:blipFill>
        <p:spPr>
          <a:xfrm>
            <a:off x="179512" y="1270001"/>
            <a:ext cx="4248472" cy="3586240"/>
          </a:xfrm>
          <a:prstGeom prst="rect">
            <a:avLst/>
          </a:prstGeom>
          <a:ln>
            <a:solidFill>
              <a:schemeClr val="accent1"/>
            </a:solidFill>
          </a:ln>
        </p:spPr>
      </p:pic>
      <p:pic>
        <p:nvPicPr>
          <p:cNvPr id="13" name="Picture 12">
            <a:extLst>
              <a:ext uri="{FF2B5EF4-FFF2-40B4-BE49-F238E27FC236}">
                <a16:creationId xmlns:a16="http://schemas.microsoft.com/office/drawing/2014/main" xmlns="" id="{5D7E7077-95A1-4DE4-93EB-AB5B78C2740B}"/>
              </a:ext>
            </a:extLst>
          </p:cNvPr>
          <p:cNvPicPr>
            <a:picLocks noChangeAspect="1"/>
          </p:cNvPicPr>
          <p:nvPr/>
        </p:nvPicPr>
        <p:blipFill>
          <a:blip r:embed="rId4"/>
          <a:stretch>
            <a:fillRect/>
          </a:stretch>
        </p:blipFill>
        <p:spPr>
          <a:xfrm>
            <a:off x="4583945" y="1270001"/>
            <a:ext cx="4452105" cy="2964255"/>
          </a:xfrm>
          <a:prstGeom prst="rect">
            <a:avLst/>
          </a:prstGeom>
        </p:spPr>
      </p:pic>
      <p:sp>
        <p:nvSpPr>
          <p:cNvPr id="4" name="TextBox 3">
            <a:extLst>
              <a:ext uri="{FF2B5EF4-FFF2-40B4-BE49-F238E27FC236}">
                <a16:creationId xmlns:a16="http://schemas.microsoft.com/office/drawing/2014/main" xmlns="" id="{177A573D-2A11-49EA-80EA-8190C97B70F0}"/>
              </a:ext>
            </a:extLst>
          </p:cNvPr>
          <p:cNvSpPr txBox="1"/>
          <p:nvPr/>
        </p:nvSpPr>
        <p:spPr>
          <a:xfrm>
            <a:off x="7037810" y="4075726"/>
            <a:ext cx="2070829" cy="1200329"/>
          </a:xfrm>
          <a:prstGeom prst="rect">
            <a:avLst/>
          </a:prstGeom>
          <a:solidFill>
            <a:srgbClr val="BDD8F3"/>
          </a:solidFill>
        </p:spPr>
        <p:txBody>
          <a:bodyPr wrap="square" rtlCol="0">
            <a:spAutoFit/>
          </a:bodyPr>
          <a:lstStyle/>
          <a:p>
            <a:pPr algn="ctr"/>
            <a:r>
              <a:rPr lang="ro-RO" sz="2400">
                <a:solidFill>
                  <a:schemeClr val="tx1">
                    <a:lumMod val="65000"/>
                    <a:lumOff val="35000"/>
                  </a:schemeClr>
                </a:solidFill>
                <a:latin typeface="+mj-lt"/>
              </a:rPr>
              <a:t>Frankie </a:t>
            </a:r>
            <a:r>
              <a:rPr lang="ro-RO" sz="2400" b="1">
                <a:solidFill>
                  <a:schemeClr val="tx1">
                    <a:lumMod val="65000"/>
                    <a:lumOff val="35000"/>
                  </a:schemeClr>
                </a:solidFill>
                <a:latin typeface="+mj-lt"/>
              </a:rPr>
              <a:t>ESTE</a:t>
            </a:r>
            <a:r>
              <a:rPr lang="ro-RO" sz="2400">
                <a:solidFill>
                  <a:schemeClr val="tx1">
                    <a:lumMod val="65000"/>
                    <a:lumOff val="35000"/>
                  </a:schemeClr>
                </a:solidFill>
                <a:latin typeface="+mj-lt"/>
              </a:rPr>
              <a:t> un sistem informatic</a:t>
            </a:r>
          </a:p>
        </p:txBody>
      </p:sp>
      <p:sp>
        <p:nvSpPr>
          <p:cNvPr id="5" name="TextBox 4">
            <a:extLst>
              <a:ext uri="{FF2B5EF4-FFF2-40B4-BE49-F238E27FC236}">
                <a16:creationId xmlns:a16="http://schemas.microsoft.com/office/drawing/2014/main" xmlns="" id="{FDBE5921-F5FF-4BC0-9F44-480B17F99F3C}"/>
              </a:ext>
            </a:extLst>
          </p:cNvPr>
          <p:cNvSpPr txBox="1"/>
          <p:nvPr/>
        </p:nvSpPr>
        <p:spPr>
          <a:xfrm>
            <a:off x="167027" y="4397960"/>
            <a:ext cx="2021793" cy="461665"/>
          </a:xfrm>
          <a:prstGeom prst="rect">
            <a:avLst/>
          </a:prstGeom>
          <a:solidFill>
            <a:srgbClr val="F08A34"/>
          </a:solidFill>
        </p:spPr>
        <p:txBody>
          <a:bodyPr wrap="square" rtlCol="0">
            <a:spAutoFit/>
          </a:bodyPr>
          <a:lstStyle/>
          <a:p>
            <a:pPr algn="ctr"/>
            <a:r>
              <a:rPr lang="ro-RO" sz="2400">
                <a:solidFill>
                  <a:schemeClr val="bg1"/>
                </a:solidFill>
                <a:latin typeface="+mj-lt"/>
              </a:rPr>
              <a:t>„Frankie”</a:t>
            </a:r>
          </a:p>
        </p:txBody>
      </p:sp>
      <p:pic>
        <p:nvPicPr>
          <p:cNvPr id="6" name="Picture 2" descr="Image result for harman mib2">
            <a:extLst>
              <a:ext uri="{FF2B5EF4-FFF2-40B4-BE49-F238E27FC236}">
                <a16:creationId xmlns:a16="http://schemas.microsoft.com/office/drawing/2014/main" xmlns="" id="{C1188EE6-4CDA-403D-A103-0AE09995AA2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8646" y="4694987"/>
            <a:ext cx="2153766" cy="16153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BBF93BE8-3758-414A-8E4E-97AC31251D9A}"/>
              </a:ext>
            </a:extLst>
          </p:cNvPr>
          <p:cNvSpPr txBox="1"/>
          <p:nvPr/>
        </p:nvSpPr>
        <p:spPr>
          <a:xfrm>
            <a:off x="6027153" y="5534292"/>
            <a:ext cx="2591842" cy="830997"/>
          </a:xfrm>
          <a:prstGeom prst="rect">
            <a:avLst/>
          </a:prstGeom>
          <a:solidFill>
            <a:schemeClr val="tx1">
              <a:lumMod val="65000"/>
              <a:lumOff val="35000"/>
            </a:schemeClr>
          </a:solidFill>
        </p:spPr>
        <p:txBody>
          <a:bodyPr wrap="square" rtlCol="0">
            <a:spAutoFit/>
          </a:bodyPr>
          <a:lstStyle/>
          <a:p>
            <a:pPr algn="ctr"/>
            <a:r>
              <a:rPr lang="ro-RO" sz="2400" dirty="0">
                <a:solidFill>
                  <a:schemeClr val="bg1"/>
                </a:solidFill>
                <a:latin typeface="+mj-lt"/>
              </a:rPr>
              <a:t>Unitate telematică </a:t>
            </a:r>
            <a:r>
              <a:rPr lang="ro-RO" sz="2400" dirty="0" smtClean="0">
                <a:solidFill>
                  <a:schemeClr val="bg1"/>
                </a:solidFill>
                <a:latin typeface="+mj-lt"/>
              </a:rPr>
              <a:t>pentru stocare </a:t>
            </a:r>
            <a:r>
              <a:rPr lang="ro-RO" sz="2400" dirty="0">
                <a:solidFill>
                  <a:schemeClr val="bg1"/>
                </a:solidFill>
                <a:latin typeface="+mj-lt"/>
              </a:rPr>
              <a:t>...</a:t>
            </a:r>
          </a:p>
        </p:txBody>
      </p:sp>
      <p:pic>
        <p:nvPicPr>
          <p:cNvPr id="18" name="Picture 17">
            <a:extLst>
              <a:ext uri="{FF2B5EF4-FFF2-40B4-BE49-F238E27FC236}">
                <a16:creationId xmlns:a16="http://schemas.microsoft.com/office/drawing/2014/main" xmlns="" id="{D309A211-DD9C-43BC-8532-5B7E42021A47}"/>
              </a:ext>
            </a:extLst>
          </p:cNvPr>
          <p:cNvPicPr>
            <a:picLocks noChangeAspect="1"/>
          </p:cNvPicPr>
          <p:nvPr/>
        </p:nvPicPr>
        <p:blipFill>
          <a:blip r:embed="rId6"/>
          <a:stretch>
            <a:fillRect/>
          </a:stretch>
        </p:blipFill>
        <p:spPr>
          <a:xfrm>
            <a:off x="2843809" y="5106159"/>
            <a:ext cx="1728192" cy="1359888"/>
          </a:xfrm>
          <a:prstGeom prst="rect">
            <a:avLst/>
          </a:prstGeom>
        </p:spPr>
      </p:pic>
      <p:sp>
        <p:nvSpPr>
          <p:cNvPr id="19" name="TextBox 18">
            <a:extLst>
              <a:ext uri="{FF2B5EF4-FFF2-40B4-BE49-F238E27FC236}">
                <a16:creationId xmlns:a16="http://schemas.microsoft.com/office/drawing/2014/main" xmlns="" id="{9942B3D0-D853-40B0-BA52-3DFD9EEEF44E}"/>
              </a:ext>
            </a:extLst>
          </p:cNvPr>
          <p:cNvSpPr txBox="1"/>
          <p:nvPr/>
        </p:nvSpPr>
        <p:spPr>
          <a:xfrm>
            <a:off x="716349" y="5635050"/>
            <a:ext cx="2312029" cy="830997"/>
          </a:xfrm>
          <a:prstGeom prst="rect">
            <a:avLst/>
          </a:prstGeom>
          <a:solidFill>
            <a:srgbClr val="F08A34"/>
          </a:solidFill>
        </p:spPr>
        <p:txBody>
          <a:bodyPr wrap="square" rtlCol="0">
            <a:spAutoFit/>
          </a:bodyPr>
          <a:lstStyle/>
          <a:p>
            <a:pPr algn="ctr"/>
            <a:r>
              <a:rPr lang="ro-RO" sz="2400" dirty="0">
                <a:solidFill>
                  <a:schemeClr val="bg1"/>
                </a:solidFill>
                <a:latin typeface="+mj-lt"/>
              </a:rPr>
              <a:t>Cip de memorie </a:t>
            </a:r>
            <a:r>
              <a:rPr lang="ro-RO" sz="2400" dirty="0" err="1">
                <a:solidFill>
                  <a:schemeClr val="bg1"/>
                </a:solidFill>
                <a:latin typeface="+mj-lt"/>
              </a:rPr>
              <a:t>eMMC</a:t>
            </a:r>
            <a:endParaRPr lang="ro-RO" sz="2400" dirty="0">
              <a:solidFill>
                <a:schemeClr val="bg1"/>
              </a:solidFill>
              <a:latin typeface="+mj-lt"/>
            </a:endParaRPr>
          </a:p>
        </p:txBody>
      </p:sp>
    </p:spTree>
    <p:extLst>
      <p:ext uri="{BB962C8B-B14F-4D97-AF65-F5344CB8AC3E}">
        <p14:creationId xmlns:p14="http://schemas.microsoft.com/office/powerpoint/2010/main" val="188822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15DA9B38-D263-4F07-989F-D3738B8A2A3C}"/>
              </a:ext>
            </a:extLst>
          </p:cNvPr>
          <p:cNvSpPr/>
          <p:nvPr/>
        </p:nvSpPr>
        <p:spPr>
          <a:xfrm>
            <a:off x="7937" y="-17670"/>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Software </a:t>
            </a:r>
            <a:r>
              <a:rPr lang="ro-RO" sz="3200" dirty="0" smtClean="0">
                <a:solidFill>
                  <a:schemeClr val="bg1"/>
                </a:solidFill>
                <a:latin typeface="Verdana" charset="0"/>
                <a:cs typeface="Verdana" charset="0"/>
              </a:rPr>
              <a:t>  </a:t>
            </a:r>
            <a:endParaRPr lang="ro-RO" sz="32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666" y="1285237"/>
            <a:ext cx="5195888" cy="4525963"/>
          </a:xfrm>
        </p:spPr>
        <p:txBody>
          <a:bodyPr/>
          <a:lstStyle/>
          <a:p>
            <a:endParaRPr lang="en-GB" dirty="0"/>
          </a:p>
          <a:p>
            <a:r>
              <a:rPr lang="ro-RO"/>
              <a:t>Sistem de operare</a:t>
            </a:r>
          </a:p>
          <a:p>
            <a:pPr lvl="1"/>
            <a:r>
              <a:rPr lang="ro-RO"/>
              <a:t>Windows, Mac, Linux, iOS, Android</a:t>
            </a:r>
          </a:p>
          <a:p>
            <a:pPr lvl="1"/>
            <a:r>
              <a:rPr lang="ro-RO"/>
              <a:t>Permite hardware-ului să comunice cu software-ul instalat</a:t>
            </a:r>
          </a:p>
        </p:txBody>
      </p:sp>
      <p:pic>
        <p:nvPicPr>
          <p:cNvPr id="2050" name="Picture 2" descr="How to Make Windows 10 Feel More Like Windows 7 | PCMag">
            <a:extLst>
              <a:ext uri="{FF2B5EF4-FFF2-40B4-BE49-F238E27FC236}">
                <a16:creationId xmlns:a16="http://schemas.microsoft.com/office/drawing/2014/main" xmlns="" id="{C5B84BE7-8045-47BC-841C-D1A7FB1D9F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824" y="4624639"/>
            <a:ext cx="2411760" cy="13566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cOS Catalina - Wikipedia">
            <a:extLst>
              <a:ext uri="{FF2B5EF4-FFF2-40B4-BE49-F238E27FC236}">
                <a16:creationId xmlns:a16="http://schemas.microsoft.com/office/drawing/2014/main" xmlns="" id="{7AB7E330-4984-4D88-AE66-7704B88D1C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5349" y="4624638"/>
            <a:ext cx="2167787" cy="13566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37A1DC9-BF1F-449A-9A1B-0BDC2AC69D41}"/>
              </a:ext>
            </a:extLst>
          </p:cNvPr>
          <p:cNvPicPr>
            <a:picLocks noChangeAspect="1"/>
          </p:cNvPicPr>
          <p:nvPr/>
        </p:nvPicPr>
        <p:blipFill>
          <a:blip r:embed="rId6"/>
          <a:stretch>
            <a:fillRect/>
          </a:stretch>
        </p:blipFill>
        <p:spPr>
          <a:xfrm>
            <a:off x="5446440" y="1453267"/>
            <a:ext cx="3444929" cy="2678608"/>
          </a:xfrm>
          <a:prstGeom prst="rect">
            <a:avLst/>
          </a:prstGeom>
          <a:ln>
            <a:solidFill>
              <a:srgbClr val="002060"/>
            </a:solidFill>
          </a:ln>
        </p:spPr>
      </p:pic>
      <p:pic>
        <p:nvPicPr>
          <p:cNvPr id="2054" name="Picture 6" descr="Apple muestra un avance de iOS 13 - Apple (ES)">
            <a:extLst>
              <a:ext uri="{FF2B5EF4-FFF2-40B4-BE49-F238E27FC236}">
                <a16:creationId xmlns:a16="http://schemas.microsoft.com/office/drawing/2014/main" xmlns="" id="{A1B49EF9-C855-41B9-84FD-46D44691959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157" r="31169"/>
          <a:stretch/>
        </p:blipFill>
        <p:spPr bwMode="auto">
          <a:xfrm>
            <a:off x="5534598" y="4315141"/>
            <a:ext cx="1464098" cy="20402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odo lo que debes conocer sobre Android 9 Pie">
            <a:extLst>
              <a:ext uri="{FF2B5EF4-FFF2-40B4-BE49-F238E27FC236}">
                <a16:creationId xmlns:a16="http://schemas.microsoft.com/office/drawing/2014/main" xmlns="" id="{339A296F-48B7-4EBA-BFF4-84BF257006D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588" r="18501"/>
          <a:stretch/>
        </p:blipFill>
        <p:spPr bwMode="auto">
          <a:xfrm>
            <a:off x="7257146" y="4436133"/>
            <a:ext cx="1636188" cy="19372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A001EB4A-F5F7-4584-A2AD-909FEA7FF9D0}"/>
              </a:ext>
            </a:extLst>
          </p:cNvPr>
          <p:cNvSpPr txBox="1"/>
          <p:nvPr/>
        </p:nvSpPr>
        <p:spPr>
          <a:xfrm>
            <a:off x="6981495" y="1213960"/>
            <a:ext cx="2070829" cy="461665"/>
          </a:xfrm>
          <a:prstGeom prst="rect">
            <a:avLst/>
          </a:prstGeom>
          <a:solidFill>
            <a:schemeClr val="tx1">
              <a:lumMod val="65000"/>
              <a:lumOff val="35000"/>
            </a:schemeClr>
          </a:solidFill>
        </p:spPr>
        <p:txBody>
          <a:bodyPr wrap="square" rtlCol="0">
            <a:spAutoFit/>
          </a:bodyPr>
          <a:lstStyle/>
          <a:p>
            <a:pPr algn="ctr"/>
            <a:r>
              <a:rPr lang="ro-RO" sz="2400">
                <a:solidFill>
                  <a:schemeClr val="bg1"/>
                </a:solidFill>
                <a:latin typeface="+mj-lt"/>
              </a:rPr>
              <a:t>Iulie 2020</a:t>
            </a:r>
          </a:p>
        </p:txBody>
      </p:sp>
    </p:spTree>
    <p:extLst>
      <p:ext uri="{BB962C8B-B14F-4D97-AF65-F5344CB8AC3E}">
        <p14:creationId xmlns:p14="http://schemas.microsoft.com/office/powerpoint/2010/main" val="8061572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Software </a:t>
            </a:r>
            <a:r>
              <a:rPr lang="ro-RO" sz="3200" dirty="0" smtClean="0">
                <a:solidFill>
                  <a:schemeClr val="bg1"/>
                </a:solidFill>
                <a:latin typeface="Verdana" charset="0"/>
                <a:cs typeface="Verdana" charset="0"/>
              </a:rPr>
              <a:t> </a:t>
            </a:r>
            <a:endParaRPr lang="ro-RO" sz="32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1520" y="1267283"/>
            <a:ext cx="4042386" cy="5183188"/>
          </a:xfrm>
        </p:spPr>
        <p:txBody>
          <a:bodyPr/>
          <a:lstStyle/>
          <a:p>
            <a:endParaRPr lang="en-GB" dirty="0"/>
          </a:p>
          <a:p>
            <a:r>
              <a:rPr lang="ro-RO" dirty="0"/>
              <a:t>Alte </a:t>
            </a:r>
            <a:r>
              <a:rPr lang="ro-RO" dirty="0" smtClean="0"/>
              <a:t>programe software</a:t>
            </a:r>
            <a:endParaRPr lang="ro-RO" dirty="0"/>
          </a:p>
          <a:p>
            <a:pPr lvl="1"/>
            <a:r>
              <a:rPr lang="ro-RO" dirty="0"/>
              <a:t>Productivitate – suite pentru birou</a:t>
            </a:r>
          </a:p>
          <a:p>
            <a:pPr lvl="1"/>
            <a:endParaRPr lang="en-GB" dirty="0"/>
          </a:p>
          <a:p>
            <a:pPr lvl="1"/>
            <a:r>
              <a:rPr lang="ro-RO" dirty="0" smtClean="0"/>
              <a:t>Citire </a:t>
            </a:r>
            <a:r>
              <a:rPr lang="ro-RO" dirty="0"/>
              <a:t>și </a:t>
            </a:r>
            <a:r>
              <a:rPr lang="ro-RO" dirty="0" smtClean="0"/>
              <a:t>vizualizare</a:t>
            </a:r>
            <a:endParaRPr lang="ro-RO" dirty="0"/>
          </a:p>
          <a:p>
            <a:pPr lvl="1"/>
            <a:endParaRPr lang="en-GB" dirty="0"/>
          </a:p>
          <a:p>
            <a:pPr lvl="1"/>
            <a:r>
              <a:rPr lang="ro-RO" dirty="0"/>
              <a:t>Instrumente de arhivare</a:t>
            </a:r>
          </a:p>
          <a:p>
            <a:pPr lvl="1"/>
            <a:endParaRPr lang="en-GB" dirty="0"/>
          </a:p>
          <a:p>
            <a:pPr lvl="1"/>
            <a:r>
              <a:rPr lang="ro-RO" dirty="0"/>
              <a:t>Browsere </a:t>
            </a:r>
            <a:r>
              <a:rPr lang="ro-RO" i="1" dirty="0"/>
              <a:t>(navigatoare)</a:t>
            </a:r>
          </a:p>
        </p:txBody>
      </p:sp>
      <p:pic>
        <p:nvPicPr>
          <p:cNvPr id="13" name="Bild 1">
            <a:extLst>
              <a:ext uri="{FF2B5EF4-FFF2-40B4-BE49-F238E27FC236}">
                <a16:creationId xmlns:a16="http://schemas.microsoft.com/office/drawing/2014/main" xmlns="" id="{5F94C4BF-49C8-491B-9C0E-42BDC9ADAB1C}"/>
              </a:ext>
            </a:extLst>
          </p:cNvPr>
          <p:cNvPicPr>
            <a:picLocks noChangeAspect="1"/>
          </p:cNvPicPr>
          <p:nvPr/>
        </p:nvPicPr>
        <p:blipFill>
          <a:blip r:embed="rId3"/>
          <a:stretch>
            <a:fillRect/>
          </a:stretch>
        </p:blipFill>
        <p:spPr>
          <a:xfrm>
            <a:off x="4497296" y="1347496"/>
            <a:ext cx="4539200" cy="1433432"/>
          </a:xfrm>
          <a:prstGeom prst="rect">
            <a:avLst/>
          </a:prstGeom>
        </p:spPr>
      </p:pic>
      <p:pic>
        <p:nvPicPr>
          <p:cNvPr id="14" name="Bild 5">
            <a:extLst>
              <a:ext uri="{FF2B5EF4-FFF2-40B4-BE49-F238E27FC236}">
                <a16:creationId xmlns:a16="http://schemas.microsoft.com/office/drawing/2014/main" xmlns="" id="{F2097CAF-BB15-4C4E-876B-0FCE036AFA27}"/>
              </a:ext>
            </a:extLst>
          </p:cNvPr>
          <p:cNvPicPr>
            <a:picLocks noChangeAspect="1"/>
          </p:cNvPicPr>
          <p:nvPr/>
        </p:nvPicPr>
        <p:blipFill>
          <a:blip r:embed="rId4"/>
          <a:stretch>
            <a:fillRect/>
          </a:stretch>
        </p:blipFill>
        <p:spPr>
          <a:xfrm>
            <a:off x="5243631" y="2981246"/>
            <a:ext cx="1014828" cy="957044"/>
          </a:xfrm>
          <a:prstGeom prst="rect">
            <a:avLst/>
          </a:prstGeom>
        </p:spPr>
      </p:pic>
      <p:pic>
        <p:nvPicPr>
          <p:cNvPr id="4" name="Picture 3">
            <a:extLst>
              <a:ext uri="{FF2B5EF4-FFF2-40B4-BE49-F238E27FC236}">
                <a16:creationId xmlns:a16="http://schemas.microsoft.com/office/drawing/2014/main" xmlns="" id="{3E1E863B-8703-48F7-9B74-16C81DB2D488}"/>
              </a:ext>
            </a:extLst>
          </p:cNvPr>
          <p:cNvPicPr>
            <a:picLocks noChangeAspect="1"/>
          </p:cNvPicPr>
          <p:nvPr/>
        </p:nvPicPr>
        <p:blipFill>
          <a:blip r:embed="rId5"/>
          <a:stretch>
            <a:fillRect/>
          </a:stretch>
        </p:blipFill>
        <p:spPr>
          <a:xfrm>
            <a:off x="6372200" y="2990193"/>
            <a:ext cx="912118" cy="868684"/>
          </a:xfrm>
          <a:prstGeom prst="rect">
            <a:avLst/>
          </a:prstGeom>
        </p:spPr>
      </p:pic>
      <p:pic>
        <p:nvPicPr>
          <p:cNvPr id="3074" name="Picture 2" descr="Image result for acdsee">
            <a:extLst>
              <a:ext uri="{FF2B5EF4-FFF2-40B4-BE49-F238E27FC236}">
                <a16:creationId xmlns:a16="http://schemas.microsoft.com/office/drawing/2014/main" xmlns="" id="{6091F499-8EC0-47E3-B712-CD9306E298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4908" y="2920017"/>
            <a:ext cx="1079502" cy="107950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win zip">
            <a:extLst>
              <a:ext uri="{FF2B5EF4-FFF2-40B4-BE49-F238E27FC236}">
                <a16:creationId xmlns:a16="http://schemas.microsoft.com/office/drawing/2014/main" xmlns="" id="{DB8AB2D2-6EB5-499E-8D8B-2717B85B20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5009" y="4119585"/>
            <a:ext cx="871887" cy="89104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winrar">
            <a:extLst>
              <a:ext uri="{FF2B5EF4-FFF2-40B4-BE49-F238E27FC236}">
                <a16:creationId xmlns:a16="http://schemas.microsoft.com/office/drawing/2014/main" xmlns="" id="{BED9FAA9-422E-4E72-BAB4-677E3F21BB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0272" y="3991363"/>
            <a:ext cx="1240532" cy="114749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ideo RTC · Web Browsers support in 2020! · Blog">
            <a:extLst>
              <a:ext uri="{FF2B5EF4-FFF2-40B4-BE49-F238E27FC236}">
                <a16:creationId xmlns:a16="http://schemas.microsoft.com/office/drawing/2014/main" xmlns="" id="{51163F7A-388E-4D58-83AA-34CAE841BA0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6401" b="38908"/>
          <a:stretch/>
        </p:blipFill>
        <p:spPr bwMode="auto">
          <a:xfrm>
            <a:off x="4464496" y="5255836"/>
            <a:ext cx="4427984" cy="1113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54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Mașini virtuale </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269215"/>
            <a:ext cx="8642350" cy="2446338"/>
          </a:xfrm>
        </p:spPr>
        <p:txBody>
          <a:bodyPr>
            <a:normAutofit fontScale="92500" lnSpcReduction="10000"/>
          </a:bodyPr>
          <a:lstStyle/>
          <a:p>
            <a:pPr marL="0" indent="0">
              <a:buNone/>
            </a:pPr>
            <a:endParaRPr lang="en-GB" dirty="0"/>
          </a:p>
          <a:p>
            <a:pPr marL="0" indent="0">
              <a:buNone/>
            </a:pPr>
            <a:r>
              <a:rPr lang="ro-RO"/>
              <a:t>Foarte frecvent întâlnite</a:t>
            </a:r>
          </a:p>
          <a:p>
            <a:r>
              <a:rPr lang="ro-RO"/>
              <a:t>Mai ales în activitățile de afaceri și cazurile de criminalitate!</a:t>
            </a:r>
          </a:p>
          <a:p>
            <a:r>
              <a:rPr lang="ro-RO"/>
              <a:t>Abilitatea de a rula un sistem de operare </a:t>
            </a:r>
            <a:r>
              <a:rPr lang="ro-RO" b="1">
                <a:solidFill>
                  <a:srgbClr val="0070C0"/>
                </a:solidFill>
              </a:rPr>
              <a:t>„Guest” </a:t>
            </a:r>
            <a:r>
              <a:rPr lang="ro-RO" b="1" i="1">
                <a:solidFill>
                  <a:srgbClr val="0070C0"/>
                </a:solidFill>
              </a:rPr>
              <a:t>(musafir)</a:t>
            </a:r>
            <a:r>
              <a:rPr lang="ro-RO" b="1">
                <a:solidFill>
                  <a:srgbClr val="0070C0"/>
                </a:solidFill>
              </a:rPr>
              <a:t> </a:t>
            </a:r>
            <a:r>
              <a:rPr lang="ro-RO"/>
              <a:t>în cadrul sistemului dumneavoastră de operare </a:t>
            </a:r>
            <a:r>
              <a:rPr lang="ro-RO" b="1">
                <a:solidFill>
                  <a:srgbClr val="0070C0"/>
                </a:solidFill>
              </a:rPr>
              <a:t>„Host” </a:t>
            </a:r>
            <a:r>
              <a:rPr lang="ro-RO" b="1" i="1">
                <a:solidFill>
                  <a:srgbClr val="0070C0"/>
                </a:solidFill>
              </a:rPr>
              <a:t>(gazdă)</a:t>
            </a:r>
          </a:p>
        </p:txBody>
      </p:sp>
      <p:pic>
        <p:nvPicPr>
          <p:cNvPr id="44" name="Picture 4" descr="Image result for vmware">
            <a:extLst>
              <a:ext uri="{FF2B5EF4-FFF2-40B4-BE49-F238E27FC236}">
                <a16:creationId xmlns:a16="http://schemas.microsoft.com/office/drawing/2014/main" xmlns="" id="{CD62DE46-1410-465D-B95F-F62B31F37C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106" y="4229174"/>
            <a:ext cx="1557635" cy="155763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xmlns="" id="{B39BDB76-6D40-493D-88ED-7BC5ED9E7499}"/>
              </a:ext>
            </a:extLst>
          </p:cNvPr>
          <p:cNvPicPr>
            <a:picLocks noChangeAspect="1"/>
          </p:cNvPicPr>
          <p:nvPr/>
        </p:nvPicPr>
        <p:blipFill>
          <a:blip r:embed="rId4"/>
          <a:stretch>
            <a:fillRect/>
          </a:stretch>
        </p:blipFill>
        <p:spPr>
          <a:xfrm>
            <a:off x="4384420" y="4432311"/>
            <a:ext cx="1896473" cy="1113147"/>
          </a:xfrm>
          <a:prstGeom prst="rect">
            <a:avLst/>
          </a:prstGeom>
        </p:spPr>
      </p:pic>
      <p:pic>
        <p:nvPicPr>
          <p:cNvPr id="46" name="Picture 6" descr="Image result for virtualbox">
            <a:extLst>
              <a:ext uri="{FF2B5EF4-FFF2-40B4-BE49-F238E27FC236}">
                <a16:creationId xmlns:a16="http://schemas.microsoft.com/office/drawing/2014/main" xmlns="" id="{AF27E62C-E33D-4DDD-BFE1-98AEBB0991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3668" y="4210068"/>
            <a:ext cx="1557635" cy="155763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xmlns="" id="{95D5623D-C85F-4785-8E7E-F6989378A463}"/>
              </a:ext>
            </a:extLst>
          </p:cNvPr>
          <p:cNvPicPr>
            <a:picLocks noChangeAspect="1"/>
          </p:cNvPicPr>
          <p:nvPr/>
        </p:nvPicPr>
        <p:blipFill>
          <a:blip r:embed="rId6"/>
          <a:stretch>
            <a:fillRect/>
          </a:stretch>
        </p:blipFill>
        <p:spPr>
          <a:xfrm>
            <a:off x="6691110" y="4629448"/>
            <a:ext cx="2025112" cy="718871"/>
          </a:xfrm>
          <a:prstGeom prst="rect">
            <a:avLst/>
          </a:prstGeom>
        </p:spPr>
      </p:pic>
    </p:spTree>
    <p:extLst>
      <p:ext uri="{BB962C8B-B14F-4D97-AF65-F5344CB8AC3E}">
        <p14:creationId xmlns:p14="http://schemas.microsoft.com/office/powerpoint/2010/main" val="6971614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
            <a:extLst>
              <a:ext uri="{FF2B5EF4-FFF2-40B4-BE49-F238E27FC236}">
                <a16:creationId xmlns:a16="http://schemas.microsoft.com/office/drawing/2014/main" xmlns="" id="{5E4BDDFE-543C-4491-903D-8D13C0DC1FBA}"/>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Verificarea cunoștințelor</a:t>
            </a:r>
          </a:p>
        </p:txBody>
      </p:sp>
      <p:sp>
        <p:nvSpPr>
          <p:cNvPr id="11" name="TextBox 10">
            <a:extLst>
              <a:ext uri="{FF2B5EF4-FFF2-40B4-BE49-F238E27FC236}">
                <a16:creationId xmlns:a16="http://schemas.microsoft.com/office/drawing/2014/main" xmlns="" id="{9D3848A9-4745-4BB6-B8CB-6C939829A8B8}"/>
              </a:ext>
            </a:extLst>
          </p:cNvPr>
          <p:cNvSpPr txBox="1"/>
          <p:nvPr/>
        </p:nvSpPr>
        <p:spPr>
          <a:xfrm>
            <a:off x="588962" y="1281981"/>
            <a:ext cx="8030033" cy="830997"/>
          </a:xfrm>
          <a:prstGeom prst="rect">
            <a:avLst/>
          </a:prstGeom>
          <a:solidFill>
            <a:srgbClr val="BDD8F3"/>
          </a:solidFill>
        </p:spPr>
        <p:txBody>
          <a:bodyPr wrap="square" rtlCol="0">
            <a:spAutoFit/>
          </a:bodyPr>
          <a:lstStyle/>
          <a:p>
            <a:pPr algn="ctr"/>
            <a:r>
              <a:rPr lang="ro-RO" sz="2400" dirty="0">
                <a:solidFill>
                  <a:schemeClr val="tx1">
                    <a:lumMod val="65000"/>
                    <a:lumOff val="35000"/>
                  </a:schemeClr>
                </a:solidFill>
                <a:latin typeface="+mj-lt"/>
              </a:rPr>
              <a:t>De pe care </a:t>
            </a:r>
            <a:r>
              <a:rPr lang="ro-RO" sz="2400" dirty="0" smtClean="0">
                <a:solidFill>
                  <a:schemeClr val="tx1">
                    <a:lumMod val="65000"/>
                    <a:lumOff val="35000"/>
                  </a:schemeClr>
                </a:solidFill>
                <a:latin typeface="+mj-lt"/>
              </a:rPr>
              <a:t>din </a:t>
            </a:r>
            <a:r>
              <a:rPr lang="ro-RO" sz="2400" dirty="0">
                <a:solidFill>
                  <a:schemeClr val="tx1">
                    <a:lumMod val="65000"/>
                    <a:lumOff val="35000"/>
                  </a:schemeClr>
                </a:solidFill>
                <a:latin typeface="+mj-lt"/>
              </a:rPr>
              <a:t>următoarele ne-am aștepta să recuperăm </a:t>
            </a:r>
            <a:r>
              <a:rPr lang="ro-RO" sz="2400" b="1" dirty="0">
                <a:solidFill>
                  <a:srgbClr val="FF0000"/>
                </a:solidFill>
                <a:latin typeface="+mj-lt"/>
              </a:rPr>
              <a:t>cel mai probabil </a:t>
            </a:r>
            <a:r>
              <a:rPr lang="ro-RO" sz="2400" dirty="0">
                <a:solidFill>
                  <a:schemeClr val="tx1">
                    <a:lumMod val="65000"/>
                    <a:lumOff val="35000"/>
                  </a:schemeClr>
                </a:solidFill>
                <a:latin typeface="+mj-lt"/>
              </a:rPr>
              <a:t>probe electronice utile create de un suspect?</a:t>
            </a:r>
          </a:p>
        </p:txBody>
      </p:sp>
      <p:sp>
        <p:nvSpPr>
          <p:cNvPr id="12" name="TextBox 11">
            <a:extLst>
              <a:ext uri="{FF2B5EF4-FFF2-40B4-BE49-F238E27FC236}">
                <a16:creationId xmlns:a16="http://schemas.microsoft.com/office/drawing/2014/main" xmlns="" id="{E75702A7-7EF5-41B1-83AA-F3F0AACE8FD2}"/>
              </a:ext>
            </a:extLst>
          </p:cNvPr>
          <p:cNvSpPr txBox="1"/>
          <p:nvPr/>
        </p:nvSpPr>
        <p:spPr>
          <a:xfrm>
            <a:off x="588962" y="4016314"/>
            <a:ext cx="8030032" cy="2616101"/>
          </a:xfrm>
          <a:prstGeom prst="rect">
            <a:avLst/>
          </a:prstGeom>
          <a:solidFill>
            <a:schemeClr val="tx1">
              <a:lumMod val="65000"/>
              <a:lumOff val="35000"/>
            </a:schemeClr>
          </a:solidFill>
        </p:spPr>
        <p:txBody>
          <a:bodyPr wrap="square" rtlCol="0">
            <a:spAutoFit/>
          </a:bodyPr>
          <a:lstStyle/>
          <a:p>
            <a:pPr algn="ctr"/>
            <a:r>
              <a:rPr lang="ro-RO" sz="2400" dirty="0">
                <a:solidFill>
                  <a:schemeClr val="bg1"/>
                </a:solidFill>
                <a:latin typeface="+mj-lt"/>
              </a:rPr>
              <a:t>Răspunsul corect este C</a:t>
            </a:r>
          </a:p>
          <a:p>
            <a:pPr algn="ctr"/>
            <a:endParaRPr lang="en-GB" sz="1400" dirty="0">
              <a:solidFill>
                <a:schemeClr val="bg1"/>
              </a:solidFill>
              <a:latin typeface="+mj-lt"/>
            </a:endParaRPr>
          </a:p>
          <a:p>
            <a:pPr algn="ctr"/>
            <a:r>
              <a:rPr lang="ro-RO" sz="2400" dirty="0">
                <a:solidFill>
                  <a:schemeClr val="bg1"/>
                </a:solidFill>
                <a:latin typeface="+mj-lt"/>
              </a:rPr>
              <a:t>Unitatea de hard disc este zona principală de stocare a fișierelor dintr-un calculator sau laptop și, prin urmare, este cel mai probabil să </a:t>
            </a:r>
            <a:r>
              <a:rPr lang="ro-RO" sz="2400" dirty="0" smtClean="0">
                <a:solidFill>
                  <a:schemeClr val="bg1"/>
                </a:solidFill>
                <a:latin typeface="+mj-lt"/>
              </a:rPr>
              <a:t>conțină </a:t>
            </a:r>
            <a:r>
              <a:rPr lang="ro-RO" sz="2400" dirty="0">
                <a:solidFill>
                  <a:schemeClr val="bg1"/>
                </a:solidFill>
                <a:latin typeface="+mj-lt"/>
              </a:rPr>
              <a:t>probe electronice.</a:t>
            </a:r>
          </a:p>
          <a:p>
            <a:pPr algn="ctr"/>
            <a:r>
              <a:rPr lang="ro-RO" sz="2400" dirty="0">
                <a:solidFill>
                  <a:schemeClr val="bg1"/>
                </a:solidFill>
                <a:latin typeface="+mj-lt"/>
              </a:rPr>
              <a:t>Este puțin probabil ca plăcile de rețea, procesoarele și plăcile grafice să ofere prea multe informații utile.</a:t>
            </a:r>
          </a:p>
        </p:txBody>
      </p:sp>
      <p:sp>
        <p:nvSpPr>
          <p:cNvPr id="13" name="TextBox 12">
            <a:extLst>
              <a:ext uri="{FF2B5EF4-FFF2-40B4-BE49-F238E27FC236}">
                <a16:creationId xmlns:a16="http://schemas.microsoft.com/office/drawing/2014/main" xmlns="" id="{30BD4572-BAB1-4568-B64C-2A9116F6F527}"/>
              </a:ext>
            </a:extLst>
          </p:cNvPr>
          <p:cNvSpPr txBox="1"/>
          <p:nvPr/>
        </p:nvSpPr>
        <p:spPr>
          <a:xfrm>
            <a:off x="588963" y="2342446"/>
            <a:ext cx="8030032" cy="1569660"/>
          </a:xfrm>
          <a:prstGeom prst="rect">
            <a:avLst/>
          </a:prstGeom>
          <a:solidFill>
            <a:srgbClr val="F08A34"/>
          </a:solidFill>
        </p:spPr>
        <p:txBody>
          <a:bodyPr wrap="square" rtlCol="0">
            <a:spAutoFit/>
          </a:bodyPr>
          <a:lstStyle/>
          <a:p>
            <a:pPr marL="1828800" lvl="3" indent="-457200">
              <a:buAutoNum type="alphaUcPeriod"/>
            </a:pPr>
            <a:r>
              <a:rPr lang="ro-RO" sz="2400" dirty="0">
                <a:solidFill>
                  <a:schemeClr val="bg1"/>
                </a:solidFill>
                <a:latin typeface="+mj-lt"/>
              </a:rPr>
              <a:t>O placă de rețea dintr-un laptop</a:t>
            </a:r>
          </a:p>
          <a:p>
            <a:pPr marL="1828800" lvl="3" indent="-457200">
              <a:buAutoNum type="alphaUcPeriod"/>
            </a:pPr>
            <a:r>
              <a:rPr lang="ro-RO" sz="2400" dirty="0">
                <a:solidFill>
                  <a:schemeClr val="bg1"/>
                </a:solidFill>
                <a:latin typeface="+mj-lt"/>
              </a:rPr>
              <a:t>Un procesor dintr-un dispozitiv mobil</a:t>
            </a:r>
          </a:p>
          <a:p>
            <a:pPr marL="1828800" lvl="3" indent="-457200">
              <a:buAutoNum type="alphaUcPeriod"/>
            </a:pPr>
            <a:r>
              <a:rPr lang="ro-RO" sz="2400" dirty="0">
                <a:solidFill>
                  <a:schemeClr val="bg1"/>
                </a:solidFill>
                <a:latin typeface="+mj-lt"/>
              </a:rPr>
              <a:t>O unitate de hard disc dintr-un laptop</a:t>
            </a:r>
          </a:p>
          <a:p>
            <a:pPr marL="1828800" lvl="3" indent="-457200">
              <a:buAutoNum type="alphaUcPeriod"/>
            </a:pPr>
            <a:r>
              <a:rPr lang="ro-RO" sz="2400" dirty="0">
                <a:solidFill>
                  <a:schemeClr val="bg1"/>
                </a:solidFill>
                <a:latin typeface="+mj-lt"/>
              </a:rPr>
              <a:t>Placa grafică dintr-un calculator desktop</a:t>
            </a:r>
          </a:p>
        </p:txBody>
      </p:sp>
    </p:spTree>
    <p:extLst>
      <p:ext uri="{BB962C8B-B14F-4D97-AF65-F5344CB8AC3E}">
        <p14:creationId xmlns:p14="http://schemas.microsoft.com/office/powerpoint/2010/main" val="113199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8152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Conținutul sesiunii</a:t>
            </a:r>
          </a:p>
        </p:txBody>
      </p:sp>
      <p:sp>
        <p:nvSpPr>
          <p:cNvPr id="3" name="Content Placeholder 2">
            <a:extLst>
              <a:ext uri="{FF2B5EF4-FFF2-40B4-BE49-F238E27FC236}">
                <a16:creationId xmlns:a16="http://schemas.microsoft.com/office/drawing/2014/main" xmlns="" id="{77B18497-BF37-4A20-ABA6-353886C26CA1}"/>
              </a:ext>
            </a:extLst>
          </p:cNvPr>
          <p:cNvSpPr>
            <a:spLocks noGrp="1"/>
          </p:cNvSpPr>
          <p:nvPr>
            <p:ph idx="4294967295"/>
          </p:nvPr>
        </p:nvSpPr>
        <p:spPr>
          <a:xfrm>
            <a:off x="287337" y="1266024"/>
            <a:ext cx="8569325" cy="5240337"/>
          </a:xfrm>
        </p:spPr>
        <p:txBody>
          <a:bodyPr>
            <a:normAutofit/>
          </a:bodyPr>
          <a:lstStyle/>
          <a:p>
            <a:pPr marL="514350" indent="-514350">
              <a:lnSpc>
                <a:spcPct val="150000"/>
              </a:lnSpc>
              <a:buFont typeface="+mj-lt"/>
              <a:buAutoNum type="arabicPeriod"/>
            </a:pPr>
            <a:r>
              <a:rPr lang="ro-RO" dirty="0"/>
              <a:t>Părțile și funcțiile calculatorului</a:t>
            </a:r>
          </a:p>
          <a:p>
            <a:pPr marL="514350" indent="-514350">
              <a:lnSpc>
                <a:spcPct val="150000"/>
              </a:lnSpc>
              <a:buFont typeface="+mj-lt"/>
              <a:buAutoNum type="arabicPeriod"/>
            </a:pPr>
            <a:r>
              <a:rPr lang="ro-RO" dirty="0"/>
              <a:t>Părțile internetului și cum a apărut acesta</a:t>
            </a:r>
          </a:p>
          <a:p>
            <a:pPr marL="514350" indent="-514350">
              <a:lnSpc>
                <a:spcPct val="150000"/>
              </a:lnSpc>
              <a:buFont typeface="+mj-lt"/>
              <a:buAutoNum type="arabicPeriod"/>
            </a:pPr>
            <a:r>
              <a:rPr lang="ro-RO" dirty="0"/>
              <a:t>Conectarea la internet</a:t>
            </a:r>
          </a:p>
          <a:p>
            <a:pPr marL="514350" indent="-514350">
              <a:lnSpc>
                <a:spcPct val="150000"/>
              </a:lnSpc>
              <a:buFont typeface="+mj-lt"/>
              <a:buAutoNum type="arabicPeriod"/>
            </a:pPr>
            <a:r>
              <a:rPr lang="ro-RO" dirty="0"/>
              <a:t>Servicii și aplicații de internet</a:t>
            </a:r>
          </a:p>
          <a:p>
            <a:pPr marL="514350" indent="-514350">
              <a:lnSpc>
                <a:spcPct val="150000"/>
              </a:lnSpc>
              <a:buFont typeface="+mj-lt"/>
              <a:buAutoNum type="arabicPeriod"/>
            </a:pPr>
            <a:r>
              <a:rPr lang="ro-RO" dirty="0"/>
              <a:t>Deep web </a:t>
            </a:r>
            <a:r>
              <a:rPr lang="ro-RO" i="1" dirty="0"/>
              <a:t>(„internetul </a:t>
            </a:r>
            <a:r>
              <a:rPr lang="ro-RO" i="1" dirty="0" smtClean="0"/>
              <a:t>adânc”)</a:t>
            </a:r>
            <a:r>
              <a:rPr lang="ro-RO" dirty="0" smtClean="0"/>
              <a:t>, </a:t>
            </a:r>
            <a:r>
              <a:rPr lang="ro-RO" dirty="0"/>
              <a:t>anonimat și </a:t>
            </a:r>
            <a:r>
              <a:rPr lang="ro-RO" dirty="0" err="1"/>
              <a:t>Dark</a:t>
            </a:r>
            <a:r>
              <a:rPr lang="ro-RO" dirty="0"/>
              <a:t> Web </a:t>
            </a:r>
            <a:r>
              <a:rPr lang="ro-RO" i="1" dirty="0"/>
              <a:t>(„internetul </a:t>
            </a:r>
            <a:r>
              <a:rPr lang="ro-RO" i="1" dirty="0" smtClean="0"/>
              <a:t>ascuns/abisal”)</a:t>
            </a:r>
            <a:r>
              <a:rPr lang="ro-RO" dirty="0" smtClean="0"/>
              <a:t> </a:t>
            </a:r>
            <a:endParaRPr lang="ro-RO" dirty="0"/>
          </a:p>
        </p:txBody>
      </p:sp>
    </p:spTree>
    <p:extLst>
      <p:ext uri="{BB962C8B-B14F-4D97-AF65-F5344CB8AC3E}">
        <p14:creationId xmlns:p14="http://schemas.microsoft.com/office/powerpoint/2010/main" val="27357233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A244C-489D-417D-B8AB-CB954192CB36}"/>
              </a:ext>
            </a:extLst>
          </p:cNvPr>
          <p:cNvSpPr>
            <a:spLocks noGrp="1"/>
          </p:cNvSpPr>
          <p:nvPr>
            <p:ph type="title"/>
          </p:nvPr>
        </p:nvSpPr>
        <p:spPr/>
        <p:txBody>
          <a:bodyPr/>
          <a:lstStyle/>
          <a:p>
            <a:r>
              <a:rPr lang="ro-RO"/>
              <a:t>Părțile internetului și cum a apărut acesta</a:t>
            </a:r>
          </a:p>
        </p:txBody>
      </p:sp>
      <p:sp>
        <p:nvSpPr>
          <p:cNvPr id="3" name="Text Placeholder 2">
            <a:extLst>
              <a:ext uri="{FF2B5EF4-FFF2-40B4-BE49-F238E27FC236}">
                <a16:creationId xmlns:a16="http://schemas.microsoft.com/office/drawing/2014/main" xmlns="" id="{E380FE40-902C-48A0-8E4E-962AA387FB67}"/>
              </a:ext>
            </a:extLst>
          </p:cNvPr>
          <p:cNvSpPr>
            <a:spLocks noGrp="1"/>
          </p:cNvSpPr>
          <p:nvPr>
            <p:ph type="body" idx="1"/>
          </p:nvPr>
        </p:nvSpPr>
        <p:spPr/>
        <p:txBody>
          <a:bodyPr/>
          <a:lstStyle/>
          <a:p>
            <a:r>
              <a:rPr lang="ro-RO"/>
              <a:t>Elemente de bază privind calculatorul și internetul</a:t>
            </a:r>
          </a:p>
        </p:txBody>
      </p:sp>
      <p:sp>
        <p:nvSpPr>
          <p:cNvPr id="6" name="TextBox 7">
            <a:extLst>
              <a:ext uri="{FF2B5EF4-FFF2-40B4-BE49-F238E27FC236}">
                <a16:creationId xmlns:a16="http://schemas.microsoft.com/office/drawing/2014/main" xmlns="" id="{EE44B28D-96A4-4B71-A353-916AB5467157}"/>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Secțiunea 2</a:t>
            </a:r>
          </a:p>
        </p:txBody>
      </p:sp>
    </p:spTree>
    <p:extLst>
      <p:ext uri="{BB962C8B-B14F-4D97-AF65-F5344CB8AC3E}">
        <p14:creationId xmlns:p14="http://schemas.microsoft.com/office/powerpoint/2010/main" val="33727643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smtClean="0">
                <a:solidFill>
                  <a:schemeClr val="bg1"/>
                </a:solidFill>
                <a:latin typeface="Verdana" charset="0"/>
                <a:cs typeface="Verdana" charset="0"/>
              </a:rPr>
              <a:t>Rețele</a:t>
            </a:r>
            <a:endParaRPr lang="ro-RO" sz="32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341632" y="1270000"/>
            <a:ext cx="8460736" cy="5183188"/>
          </a:xfrm>
        </p:spPr>
        <p:txBody>
          <a:bodyPr/>
          <a:lstStyle/>
          <a:p>
            <a:pPr marL="0" indent="0">
              <a:buNone/>
            </a:pPr>
            <a:r>
              <a:rPr lang="ro-RO" dirty="0"/>
              <a:t>Terminologia referitoare la rețea</a:t>
            </a:r>
          </a:p>
          <a:p>
            <a:r>
              <a:rPr lang="ro-RO" sz="2400" b="1" dirty="0">
                <a:solidFill>
                  <a:srgbClr val="0070C0"/>
                </a:solidFill>
              </a:rPr>
              <a:t>Adresă IP </a:t>
            </a:r>
            <a:r>
              <a:rPr lang="ro-RO" sz="2400" dirty="0"/>
              <a:t>– identificator unic într-o rețea *</a:t>
            </a:r>
          </a:p>
          <a:p>
            <a:r>
              <a:rPr lang="ro-RO" sz="2400" b="1" dirty="0">
                <a:solidFill>
                  <a:srgbClr val="0070C0"/>
                </a:solidFill>
              </a:rPr>
              <a:t>Port</a:t>
            </a:r>
            <a:r>
              <a:rPr lang="ro-RO" sz="2400" dirty="0"/>
              <a:t> – un punct final pentru comunicarea în rețea</a:t>
            </a:r>
          </a:p>
          <a:p>
            <a:pPr lvl="1"/>
            <a:r>
              <a:rPr lang="ro-RO" sz="2000" dirty="0"/>
              <a:t>Sunt virtuale - nu există în realitate (65.536 dintre acestea)</a:t>
            </a:r>
          </a:p>
          <a:p>
            <a:pPr lvl="1"/>
            <a:r>
              <a:rPr lang="ro-RO" sz="2000" dirty="0"/>
              <a:t>Permit diferitelor aplicații de pe același calculator să utilizeze resursele de rețea - de ex. </a:t>
            </a:r>
          </a:p>
          <a:p>
            <a:pPr lvl="2"/>
            <a:r>
              <a:rPr lang="ro-RO" sz="1800" dirty="0"/>
              <a:t>Navigare pe internet (HTTP)		Port 80</a:t>
            </a:r>
          </a:p>
          <a:p>
            <a:pPr lvl="2"/>
            <a:r>
              <a:rPr lang="ro-RO" sz="1800" dirty="0"/>
              <a:t>Navigare pe internet securizată  (</a:t>
            </a:r>
            <a:r>
              <a:rPr lang="ro-RO" sz="1800" dirty="0" err="1"/>
              <a:t>HTTPS</a:t>
            </a:r>
            <a:r>
              <a:rPr lang="ro-RO" sz="1800" dirty="0"/>
              <a:t>)	</a:t>
            </a:r>
            <a:r>
              <a:rPr lang="ro-RO" sz="1800" dirty="0" smtClean="0"/>
              <a:t>Port </a:t>
            </a:r>
            <a:r>
              <a:rPr lang="ro-RO" sz="1800" dirty="0"/>
              <a:t>443</a:t>
            </a:r>
          </a:p>
          <a:p>
            <a:pPr lvl="2"/>
            <a:r>
              <a:rPr lang="ro-RO" sz="1800" dirty="0"/>
              <a:t>E-mail simplu (</a:t>
            </a:r>
            <a:r>
              <a:rPr lang="ro-RO" sz="1800" dirty="0" err="1"/>
              <a:t>SMTP</a:t>
            </a:r>
            <a:r>
              <a:rPr lang="ro-RO" sz="1800" dirty="0"/>
              <a:t>)		</a:t>
            </a:r>
            <a:r>
              <a:rPr lang="ro-RO" sz="1800" dirty="0" smtClean="0"/>
              <a:t>	Port </a:t>
            </a:r>
            <a:r>
              <a:rPr lang="ro-RO" sz="1800" dirty="0"/>
              <a:t>25</a:t>
            </a:r>
          </a:p>
          <a:p>
            <a:r>
              <a:rPr lang="ro-RO" sz="2400" b="1" dirty="0">
                <a:solidFill>
                  <a:srgbClr val="0070C0"/>
                </a:solidFill>
              </a:rPr>
              <a:t>„Priza” </a:t>
            </a:r>
            <a:r>
              <a:rPr lang="ro-RO" sz="2400" dirty="0" err="1"/>
              <a:t>TCP</a:t>
            </a:r>
            <a:r>
              <a:rPr lang="ro-RO" sz="2400" dirty="0"/>
              <a:t> – combinație de adresă IP plus port</a:t>
            </a:r>
          </a:p>
        </p:txBody>
      </p:sp>
    </p:spTree>
    <p:extLst>
      <p:ext uri="{BB962C8B-B14F-4D97-AF65-F5344CB8AC3E}">
        <p14:creationId xmlns:p14="http://schemas.microsoft.com/office/powerpoint/2010/main" val="347238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7">
            <a:extLst>
              <a:ext uri="{FF2B5EF4-FFF2-40B4-BE49-F238E27FC236}">
                <a16:creationId xmlns:a16="http://schemas.microsoft.com/office/drawing/2014/main" xmlns="" id="{394458DF-D353-41FD-8A76-F8717D511ABA}"/>
              </a:ext>
            </a:extLst>
          </p:cNvPr>
          <p:cNvPicPr/>
          <p:nvPr/>
        </p:nvPicPr>
        <p:blipFill rotWithShape="1">
          <a:blip r:embed="rId3">
            <a:extLst>
              <a:ext uri="{28A0092B-C50C-407E-A947-70E740481C1C}">
                <a14:useLocalDpi xmlns:a14="http://schemas.microsoft.com/office/drawing/2010/main" val="0"/>
              </a:ext>
            </a:extLst>
          </a:blip>
          <a:srcRect t="6604" b="21718"/>
          <a:stretch/>
        </p:blipFill>
        <p:spPr>
          <a:xfrm>
            <a:off x="7143286" y="4102524"/>
            <a:ext cx="1875365" cy="835244"/>
          </a:xfrm>
          <a:prstGeom prst="rect">
            <a:avLst/>
          </a:prstGeom>
        </p:spPr>
      </p:pic>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Rețele</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355023" y="1270001"/>
            <a:ext cx="7116763" cy="5041180"/>
          </a:xfrm>
        </p:spPr>
        <p:txBody>
          <a:bodyPr/>
          <a:lstStyle/>
          <a:p>
            <a:pPr marL="0" indent="0">
              <a:buNone/>
            </a:pPr>
            <a:r>
              <a:rPr lang="ro-RO" dirty="0"/>
              <a:t>Hardware de rețea</a:t>
            </a:r>
          </a:p>
          <a:p>
            <a:r>
              <a:rPr lang="ro-RO" sz="2400" b="1" dirty="0">
                <a:solidFill>
                  <a:srgbClr val="0070C0"/>
                </a:solidFill>
              </a:rPr>
              <a:t>Server</a:t>
            </a:r>
          </a:p>
          <a:p>
            <a:pPr lvl="1"/>
            <a:r>
              <a:rPr lang="ro-RO" sz="2000" dirty="0"/>
              <a:t>Oferă informații sau „servicii” altor calculatoare</a:t>
            </a:r>
          </a:p>
          <a:p>
            <a:r>
              <a:rPr lang="ro-RO" sz="2400" b="1" dirty="0">
                <a:solidFill>
                  <a:srgbClr val="0070C0"/>
                </a:solidFill>
              </a:rPr>
              <a:t>Distribuitoare de rețea (hub-uri):</a:t>
            </a:r>
          </a:p>
          <a:p>
            <a:pPr lvl="1"/>
            <a:r>
              <a:rPr lang="ro-RO" sz="2000" dirty="0"/>
              <a:t>Utilizate pentru a interconecta dispozitivele de rețea</a:t>
            </a:r>
          </a:p>
          <a:p>
            <a:r>
              <a:rPr lang="ro-RO" sz="2400" b="1" dirty="0">
                <a:solidFill>
                  <a:srgbClr val="0070C0"/>
                </a:solidFill>
              </a:rPr>
              <a:t>Întrerupător</a:t>
            </a:r>
          </a:p>
          <a:p>
            <a:pPr lvl="1"/>
            <a:r>
              <a:rPr lang="ro-RO" sz="2000" dirty="0"/>
              <a:t>Utilizat pentru a interconecta dispozitive de rețea cu o anumită inteligență</a:t>
            </a:r>
          </a:p>
          <a:p>
            <a:r>
              <a:rPr lang="ro-RO" sz="2400" b="1" dirty="0">
                <a:solidFill>
                  <a:srgbClr val="0070C0"/>
                </a:solidFill>
              </a:rPr>
              <a:t>Router</a:t>
            </a:r>
          </a:p>
          <a:p>
            <a:pPr lvl="1"/>
            <a:r>
              <a:rPr lang="ro-RO" sz="2000" dirty="0"/>
              <a:t>Utilizat pentru a determina următorul punct de rețea, către care trebuie trimis un pachet, prin urmare trebuie să fie conectat la 2 rețele</a:t>
            </a:r>
          </a:p>
        </p:txBody>
      </p:sp>
      <p:pic>
        <p:nvPicPr>
          <p:cNvPr id="7" name="Bild 5">
            <a:extLst>
              <a:ext uri="{FF2B5EF4-FFF2-40B4-BE49-F238E27FC236}">
                <a16:creationId xmlns:a16="http://schemas.microsoft.com/office/drawing/2014/main" xmlns="" id="{CDF4CD36-96DF-49BC-A708-2C6448E06A28}"/>
              </a:ext>
            </a:extLst>
          </p:cNvPr>
          <p:cNvPicPr>
            <a:picLocks noChangeAspect="1"/>
          </p:cNvPicPr>
          <p:nvPr/>
        </p:nvPicPr>
        <p:blipFill>
          <a:blip r:embed="rId4"/>
          <a:stretch>
            <a:fillRect/>
          </a:stretch>
        </p:blipFill>
        <p:spPr>
          <a:xfrm>
            <a:off x="7143286" y="1270001"/>
            <a:ext cx="1645691" cy="1396344"/>
          </a:xfrm>
          <a:prstGeom prst="rect">
            <a:avLst/>
          </a:prstGeom>
        </p:spPr>
      </p:pic>
      <p:pic>
        <p:nvPicPr>
          <p:cNvPr id="8" name="Picture 33">
            <a:extLst>
              <a:ext uri="{FF2B5EF4-FFF2-40B4-BE49-F238E27FC236}">
                <a16:creationId xmlns:a16="http://schemas.microsoft.com/office/drawing/2014/main" xmlns="" id="{9EDBBE4D-74E1-4382-93C2-99FA434F8E59}"/>
              </a:ext>
            </a:extLst>
          </p:cNvPr>
          <p:cNvPicPr/>
          <p:nvPr/>
        </p:nvPicPr>
        <p:blipFill rotWithShape="1">
          <a:blip r:embed="rId5">
            <a:extLst>
              <a:ext uri="{28A0092B-C50C-407E-A947-70E740481C1C}">
                <a14:useLocalDpi xmlns:a14="http://schemas.microsoft.com/office/drawing/2010/main" val="0"/>
              </a:ext>
            </a:extLst>
          </a:blip>
          <a:srcRect b="11064"/>
          <a:stretch/>
        </p:blipFill>
        <p:spPr>
          <a:xfrm>
            <a:off x="7533033" y="2893141"/>
            <a:ext cx="1610967" cy="967908"/>
          </a:xfrm>
          <a:prstGeom prst="rect">
            <a:avLst/>
          </a:prstGeom>
        </p:spPr>
      </p:pic>
      <p:pic>
        <p:nvPicPr>
          <p:cNvPr id="14" name="Bild 4">
            <a:extLst>
              <a:ext uri="{FF2B5EF4-FFF2-40B4-BE49-F238E27FC236}">
                <a16:creationId xmlns:a16="http://schemas.microsoft.com/office/drawing/2014/main" xmlns="" id="{BA06BF47-1954-4C17-950A-2C60DB3F5872}"/>
              </a:ext>
            </a:extLst>
          </p:cNvPr>
          <p:cNvPicPr>
            <a:picLocks noChangeAspect="1"/>
          </p:cNvPicPr>
          <p:nvPr/>
        </p:nvPicPr>
        <p:blipFill rotWithShape="1">
          <a:blip r:embed="rId6"/>
          <a:srcRect t="6043"/>
          <a:stretch/>
        </p:blipFill>
        <p:spPr>
          <a:xfrm>
            <a:off x="7367042" y="5179243"/>
            <a:ext cx="1675814" cy="1159748"/>
          </a:xfrm>
          <a:prstGeom prst="rect">
            <a:avLst/>
          </a:prstGeom>
        </p:spPr>
      </p:pic>
    </p:spTree>
    <p:extLst>
      <p:ext uri="{BB962C8B-B14F-4D97-AF65-F5344CB8AC3E}">
        <p14:creationId xmlns:p14="http://schemas.microsoft.com/office/powerpoint/2010/main" val="19297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Rețele</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323056" y="1287769"/>
            <a:ext cx="8497888" cy="5183188"/>
          </a:xfrm>
        </p:spPr>
        <p:txBody>
          <a:bodyPr/>
          <a:lstStyle/>
          <a:p>
            <a:r>
              <a:rPr lang="ro-RO"/>
              <a:t>Rețelele au, în general, limitări</a:t>
            </a:r>
          </a:p>
          <a:p>
            <a:pPr lvl="1"/>
            <a:r>
              <a:rPr lang="ro-RO"/>
              <a:t>Numărul de utilizatori, infrastructura clădirii, zona geografică etc.</a:t>
            </a:r>
          </a:p>
          <a:p>
            <a:pPr lvl="1"/>
            <a:r>
              <a:rPr lang="ro-RO"/>
              <a:t>Se aplică Ethernet sau wireless</a:t>
            </a:r>
          </a:p>
          <a:p>
            <a:r>
              <a:rPr lang="ro-RO" b="1">
                <a:solidFill>
                  <a:srgbClr val="0070C0"/>
                </a:solidFill>
              </a:rPr>
              <a:t>LAN</a:t>
            </a:r>
            <a:r>
              <a:rPr lang="ro-RO"/>
              <a:t> – Rețea locală</a:t>
            </a:r>
          </a:p>
          <a:p>
            <a:pPr lvl="1"/>
            <a:r>
              <a:rPr lang="ro-RO"/>
              <a:t>Casa dumneavoastră, biroul dumneavoastră, o școală</a:t>
            </a:r>
          </a:p>
          <a:p>
            <a:r>
              <a:rPr lang="ro-RO" b="1">
                <a:solidFill>
                  <a:srgbClr val="0070C0"/>
                </a:solidFill>
              </a:rPr>
              <a:t>WAN</a:t>
            </a:r>
            <a:r>
              <a:rPr lang="ro-RO"/>
              <a:t> – Rețea de arie largă</a:t>
            </a:r>
          </a:p>
          <a:p>
            <a:pPr lvl="1"/>
            <a:r>
              <a:rPr lang="ro-RO"/>
              <a:t>Regională, națională, internațională</a:t>
            </a:r>
          </a:p>
        </p:txBody>
      </p:sp>
      <p:sp>
        <p:nvSpPr>
          <p:cNvPr id="14" name="Content Placeholder 1">
            <a:extLst>
              <a:ext uri="{FF2B5EF4-FFF2-40B4-BE49-F238E27FC236}">
                <a16:creationId xmlns:a16="http://schemas.microsoft.com/office/drawing/2014/main" xmlns="" id="{7A7F0DCC-1FC4-4AE0-AABF-3A2593B7D7C0}"/>
              </a:ext>
            </a:extLst>
          </p:cNvPr>
          <p:cNvSpPr txBox="1">
            <a:spLocks/>
          </p:cNvSpPr>
          <p:nvPr/>
        </p:nvSpPr>
        <p:spPr bwMode="auto">
          <a:xfrm>
            <a:off x="251520" y="5733256"/>
            <a:ext cx="8496944" cy="124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ro-RO" b="1">
                <a:solidFill>
                  <a:srgbClr val="FF0000"/>
                </a:solidFill>
              </a:rPr>
              <a:t>Internetul este o rețea WAN</a:t>
            </a:r>
          </a:p>
        </p:txBody>
      </p:sp>
      <p:pic>
        <p:nvPicPr>
          <p:cNvPr id="21" name="Bild 1">
            <a:extLst>
              <a:ext uri="{FF2B5EF4-FFF2-40B4-BE49-F238E27FC236}">
                <a16:creationId xmlns:a16="http://schemas.microsoft.com/office/drawing/2014/main" xmlns="" id="{E2300DAB-0170-4293-A0FC-3A6880BC8FFE}"/>
              </a:ext>
            </a:extLst>
          </p:cNvPr>
          <p:cNvPicPr>
            <a:picLocks noChangeAspect="1"/>
          </p:cNvPicPr>
          <p:nvPr/>
        </p:nvPicPr>
        <p:blipFill rotWithShape="1">
          <a:blip r:embed="rId3"/>
          <a:srcRect l="1445" t="555" r="1"/>
          <a:stretch/>
        </p:blipFill>
        <p:spPr>
          <a:xfrm>
            <a:off x="6516216" y="2509655"/>
            <a:ext cx="1947487" cy="1310664"/>
          </a:xfrm>
          <a:prstGeom prst="rect">
            <a:avLst/>
          </a:prstGeom>
        </p:spPr>
      </p:pic>
      <p:pic>
        <p:nvPicPr>
          <p:cNvPr id="22" name="Bild 1">
            <a:extLst>
              <a:ext uri="{FF2B5EF4-FFF2-40B4-BE49-F238E27FC236}">
                <a16:creationId xmlns:a16="http://schemas.microsoft.com/office/drawing/2014/main" xmlns="" id="{E55BF866-651A-406E-AA86-506D563A38B0}"/>
              </a:ext>
            </a:extLst>
          </p:cNvPr>
          <p:cNvPicPr>
            <a:picLocks noChangeAspect="1"/>
          </p:cNvPicPr>
          <p:nvPr/>
        </p:nvPicPr>
        <p:blipFill>
          <a:blip r:embed="rId4"/>
          <a:stretch>
            <a:fillRect/>
          </a:stretch>
        </p:blipFill>
        <p:spPr>
          <a:xfrm>
            <a:off x="6497193" y="4166744"/>
            <a:ext cx="1947488" cy="1220087"/>
          </a:xfrm>
          <a:prstGeom prst="rect">
            <a:avLst/>
          </a:prstGeom>
        </p:spPr>
      </p:pic>
    </p:spTree>
    <p:extLst>
      <p:ext uri="{BB962C8B-B14F-4D97-AF65-F5344CB8AC3E}">
        <p14:creationId xmlns:p14="http://schemas.microsoft.com/office/powerpoint/2010/main" val="90084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Elementele de bază ale internetului</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310749" y="1225455"/>
            <a:ext cx="8497888" cy="5183188"/>
          </a:xfrm>
        </p:spPr>
        <p:txBody>
          <a:bodyPr/>
          <a:lstStyle/>
          <a:p>
            <a:pPr marL="0" indent="0">
              <a:buNone/>
            </a:pPr>
            <a:r>
              <a:rPr lang="ro-RO"/>
              <a:t>Rețele</a:t>
            </a:r>
          </a:p>
        </p:txBody>
      </p:sp>
      <p:pic>
        <p:nvPicPr>
          <p:cNvPr id="2050" name="Picture 2" descr="Difference between Circuit Switching and Packet Switching">
            <a:extLst>
              <a:ext uri="{FF2B5EF4-FFF2-40B4-BE49-F238E27FC236}">
                <a16:creationId xmlns:a16="http://schemas.microsoft.com/office/drawing/2014/main" xmlns="" id="{1F957A15-6B35-447E-BCC4-09221C092B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84" b="67565"/>
          <a:stretch/>
        </p:blipFill>
        <p:spPr bwMode="auto">
          <a:xfrm>
            <a:off x="-180528" y="1916832"/>
            <a:ext cx="4985528" cy="18722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ifference between Circuit Switching and Packet Switching">
            <a:extLst>
              <a:ext uri="{FF2B5EF4-FFF2-40B4-BE49-F238E27FC236}">
                <a16:creationId xmlns:a16="http://schemas.microsoft.com/office/drawing/2014/main" xmlns="" id="{03A13FCD-A2CF-4FA4-840A-8262985D84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106" b="10760"/>
          <a:stretch/>
        </p:blipFill>
        <p:spPr bwMode="auto">
          <a:xfrm>
            <a:off x="94570" y="4406543"/>
            <a:ext cx="4762500" cy="13930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EC69705E-F839-488A-8141-86AD447A54A2}"/>
              </a:ext>
            </a:extLst>
          </p:cNvPr>
          <p:cNvSpPr/>
          <p:nvPr/>
        </p:nvSpPr>
        <p:spPr>
          <a:xfrm>
            <a:off x="184850" y="4260717"/>
            <a:ext cx="1224136" cy="334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descr="Difference between Circuit Switching and Packet Switching">
            <a:extLst>
              <a:ext uri="{FF2B5EF4-FFF2-40B4-BE49-F238E27FC236}">
                <a16:creationId xmlns:a16="http://schemas.microsoft.com/office/drawing/2014/main" xmlns="" id="{40C029F1-0E83-4D37-91A6-5A454F84F7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312" b="49885"/>
          <a:stretch/>
        </p:blipFill>
        <p:spPr bwMode="auto">
          <a:xfrm>
            <a:off x="64779" y="4074902"/>
            <a:ext cx="4494914" cy="31610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FF6CB7C8-057E-43F1-88FD-3D92AD8CADF3}"/>
              </a:ext>
            </a:extLst>
          </p:cNvPr>
          <p:cNvSpPr txBox="1"/>
          <p:nvPr/>
        </p:nvSpPr>
        <p:spPr>
          <a:xfrm>
            <a:off x="4716015" y="1503161"/>
            <a:ext cx="4427985" cy="1938992"/>
          </a:xfrm>
          <a:prstGeom prst="rect">
            <a:avLst/>
          </a:prstGeom>
          <a:solidFill>
            <a:sysClr val="windowText" lastClr="000000">
              <a:lumMod val="65000"/>
              <a:lumOff val="35000"/>
            </a:sysClr>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ro-RO" sz="2400" b="0" i="0" u="none" strike="noStrike" cap="none" normalizeH="0" baseline="0" noProof="0" dirty="0">
                <a:ln>
                  <a:noFill/>
                </a:ln>
                <a:solidFill>
                  <a:prstClr val="white"/>
                </a:solidFill>
                <a:uLnTx/>
                <a:uFillTx/>
                <a:latin typeface="Calibri"/>
                <a:ea typeface="ＭＳ Ｐゴシック" pitchFamily="-107" charset="-128"/>
              </a:rPr>
              <a:t>Comunicațiile tradiționale utilizau circuitul întrerupt - era creat un „circuit” pentru finalizarea comunicării. </a:t>
            </a:r>
            <a:r>
              <a:rPr lang="ro-RO" sz="2400" dirty="0">
                <a:solidFill>
                  <a:prstClr val="white"/>
                </a:solidFill>
                <a:latin typeface="Calibri"/>
                <a:ea typeface="ＭＳ Ｐゴシック" pitchFamily="-107" charset="-128"/>
              </a:rPr>
              <a:t>Întreruperea circuitului - întreruperea comunicării</a:t>
            </a:r>
            <a:r>
              <a:rPr kumimoji="0" lang="ro-RO" sz="2400" b="0" i="0" u="none" strike="noStrike" cap="none" normalizeH="0" baseline="0" noProof="0" dirty="0">
                <a:ln>
                  <a:noFill/>
                </a:ln>
                <a:solidFill>
                  <a:prstClr val="white"/>
                </a:solidFill>
                <a:uLnTx/>
                <a:uFillTx/>
                <a:latin typeface="Calibri"/>
                <a:ea typeface="ＭＳ Ｐゴシック" pitchFamily="-107" charset="-128"/>
              </a:rPr>
              <a:t> </a:t>
            </a:r>
          </a:p>
        </p:txBody>
      </p:sp>
      <p:sp>
        <p:nvSpPr>
          <p:cNvPr id="17" name="TextBox 16">
            <a:extLst>
              <a:ext uri="{FF2B5EF4-FFF2-40B4-BE49-F238E27FC236}">
                <a16:creationId xmlns:a16="http://schemas.microsoft.com/office/drawing/2014/main" xmlns="" id="{8195C0BC-8BFC-453F-B199-29A5A55AF0A0}"/>
              </a:ext>
            </a:extLst>
          </p:cNvPr>
          <p:cNvSpPr txBox="1"/>
          <p:nvPr/>
        </p:nvSpPr>
        <p:spPr>
          <a:xfrm>
            <a:off x="4716015" y="3586570"/>
            <a:ext cx="4450815" cy="2677656"/>
          </a:xfrm>
          <a:prstGeom prst="rect">
            <a:avLst/>
          </a:prstGeom>
          <a:solidFill>
            <a:srgbClr val="BDD8F3"/>
          </a:solidFill>
        </p:spPr>
        <p:txBody>
          <a:bodyPr wrap="square" rtlCol="0">
            <a:spAutoFit/>
          </a:bodyPr>
          <a:lstStyle/>
          <a:p>
            <a:pPr algn="r"/>
            <a:r>
              <a:rPr lang="ro-RO" sz="2400" dirty="0">
                <a:solidFill>
                  <a:schemeClr val="tx1">
                    <a:lumMod val="65000"/>
                    <a:lumOff val="35000"/>
                  </a:schemeClr>
                </a:solidFill>
                <a:latin typeface="+mj-lt"/>
              </a:rPr>
              <a:t>Internetul este o rețea cu comutare de pachete - conținutul este fragmentat și se îndreaptă către destinație</a:t>
            </a:r>
          </a:p>
          <a:p>
            <a:pPr algn="r"/>
            <a:r>
              <a:rPr lang="ro-RO" sz="2400" dirty="0">
                <a:solidFill>
                  <a:schemeClr val="tx1">
                    <a:lumMod val="65000"/>
                    <a:lumOff val="35000"/>
                  </a:schemeClr>
                </a:solidFill>
                <a:latin typeface="+mj-lt"/>
              </a:rPr>
              <a:t>Chiar dacă o parte nu mai funcționează, comunicarea poate continua</a:t>
            </a:r>
          </a:p>
        </p:txBody>
      </p:sp>
    </p:spTree>
    <p:extLst>
      <p:ext uri="{BB962C8B-B14F-4D97-AF65-F5344CB8AC3E}">
        <p14:creationId xmlns:p14="http://schemas.microsoft.com/office/powerpoint/2010/main" val="37850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TCP/IP</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288853"/>
            <a:ext cx="8642350" cy="5183188"/>
          </a:xfrm>
        </p:spPr>
        <p:txBody>
          <a:bodyPr/>
          <a:lstStyle/>
          <a:p>
            <a:pPr algn="just"/>
            <a:r>
              <a:rPr lang="ro-RO" b="1">
                <a:solidFill>
                  <a:srgbClr val="0070C0"/>
                </a:solidFill>
              </a:rPr>
              <a:t>TCP - Protocol de control al transmisiei</a:t>
            </a:r>
          </a:p>
          <a:p>
            <a:pPr algn="just"/>
            <a:r>
              <a:rPr lang="ro-RO" b="1">
                <a:solidFill>
                  <a:srgbClr val="0070C0"/>
                </a:solidFill>
              </a:rPr>
              <a:t>IP - Protocol Internet</a:t>
            </a:r>
          </a:p>
          <a:p>
            <a:pPr lvl="1" algn="just"/>
            <a:r>
              <a:rPr lang="ro-RO"/>
              <a:t>Mai există și altele!</a:t>
            </a:r>
          </a:p>
          <a:p>
            <a:pPr algn="just"/>
            <a:r>
              <a:rPr lang="ro-RO"/>
              <a:t>Împreună, acestea specifică modul în care sunt transmise datele într-o rețea care asigură comunicarea de la un capăt la altul </a:t>
            </a:r>
            <a:r>
              <a:rPr lang="ro-RO" i="1"/>
              <a:t>(end-to-end)</a:t>
            </a:r>
            <a:r>
              <a:rPr lang="ro-RO"/>
              <a:t>, făcându-le fiabile</a:t>
            </a:r>
          </a:p>
          <a:p>
            <a:pPr algn="just"/>
            <a:r>
              <a:rPr lang="ro-RO" b="1">
                <a:solidFill>
                  <a:srgbClr val="0070C0"/>
                </a:solidFill>
              </a:rPr>
              <a:t>TCP</a:t>
            </a:r>
            <a:r>
              <a:rPr lang="ro-RO"/>
              <a:t> – creează canale, gestionează asamblarea și dezasamblarea </a:t>
            </a:r>
            <a:r>
              <a:rPr lang="ro-RO" b="1">
                <a:solidFill>
                  <a:srgbClr val="0070C0"/>
                </a:solidFill>
              </a:rPr>
              <a:t>pachetelor </a:t>
            </a:r>
            <a:r>
              <a:rPr lang="ro-RO"/>
              <a:t>la fiecare capăt</a:t>
            </a:r>
          </a:p>
          <a:p>
            <a:pPr algn="just"/>
            <a:r>
              <a:rPr lang="ro-RO" b="1">
                <a:solidFill>
                  <a:srgbClr val="0070C0"/>
                </a:solidFill>
              </a:rPr>
              <a:t>IP</a:t>
            </a:r>
            <a:r>
              <a:rPr lang="ro-RO"/>
              <a:t> – definește modul de adresare și rutare a fiecărui </a:t>
            </a:r>
            <a:r>
              <a:rPr lang="ro-RO" b="1">
                <a:solidFill>
                  <a:srgbClr val="0070C0"/>
                </a:solidFill>
              </a:rPr>
              <a:t>pachet</a:t>
            </a:r>
          </a:p>
        </p:txBody>
      </p:sp>
    </p:spTree>
    <p:extLst>
      <p:ext uri="{BB962C8B-B14F-4D97-AF65-F5344CB8AC3E}">
        <p14:creationId xmlns:p14="http://schemas.microsoft.com/office/powerpoint/2010/main" val="36035351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Protocoale de internet</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232292"/>
            <a:ext cx="8642350" cy="5183188"/>
          </a:xfrm>
        </p:spPr>
        <p:txBody>
          <a:bodyPr/>
          <a:lstStyle/>
          <a:p>
            <a:r>
              <a:rPr lang="ro-RO" b="1" dirty="0">
                <a:solidFill>
                  <a:srgbClr val="0070C0"/>
                </a:solidFill>
              </a:rPr>
              <a:t>HTTP </a:t>
            </a:r>
            <a:r>
              <a:rPr lang="ro-RO" dirty="0"/>
              <a:t>– Protocol de transfer de hipertext</a:t>
            </a:r>
          </a:p>
          <a:p>
            <a:r>
              <a:rPr lang="ro-RO" b="1" dirty="0" err="1">
                <a:solidFill>
                  <a:srgbClr val="0070C0"/>
                </a:solidFill>
              </a:rPr>
              <a:t>HTTPS</a:t>
            </a:r>
            <a:r>
              <a:rPr lang="ro-RO" b="1" dirty="0">
                <a:solidFill>
                  <a:srgbClr val="0070C0"/>
                </a:solidFill>
              </a:rPr>
              <a:t> </a:t>
            </a:r>
            <a:r>
              <a:rPr lang="ro-RO" dirty="0"/>
              <a:t>– HTTP </a:t>
            </a:r>
            <a:r>
              <a:rPr lang="ro-RO" dirty="0" smtClean="0"/>
              <a:t>securizat</a:t>
            </a:r>
            <a:endParaRPr lang="ro-RO" dirty="0"/>
          </a:p>
          <a:p>
            <a:r>
              <a:rPr lang="ro-RO" b="1" dirty="0" err="1">
                <a:solidFill>
                  <a:srgbClr val="0070C0"/>
                </a:solidFill>
              </a:rPr>
              <a:t>SMTP</a:t>
            </a:r>
            <a:r>
              <a:rPr lang="ro-RO" b="1" dirty="0">
                <a:solidFill>
                  <a:srgbClr val="0070C0"/>
                </a:solidFill>
              </a:rPr>
              <a:t> </a:t>
            </a:r>
            <a:r>
              <a:rPr lang="ro-RO" dirty="0"/>
              <a:t>– Protocol simplu de transfer al corespondenței</a:t>
            </a:r>
          </a:p>
          <a:p>
            <a:r>
              <a:rPr lang="ro-RO" b="1" dirty="0" err="1">
                <a:solidFill>
                  <a:srgbClr val="0070C0"/>
                </a:solidFill>
              </a:rPr>
              <a:t>FTP</a:t>
            </a:r>
            <a:r>
              <a:rPr lang="ro-RO" b="1" dirty="0">
                <a:solidFill>
                  <a:srgbClr val="0070C0"/>
                </a:solidFill>
              </a:rPr>
              <a:t> </a:t>
            </a:r>
            <a:r>
              <a:rPr lang="ro-RO" dirty="0"/>
              <a:t>– Protocol de transfer de fișiere</a:t>
            </a:r>
          </a:p>
          <a:p>
            <a:r>
              <a:rPr lang="ro-RO" b="1" dirty="0" err="1">
                <a:solidFill>
                  <a:srgbClr val="0070C0"/>
                </a:solidFill>
              </a:rPr>
              <a:t>NNTP</a:t>
            </a:r>
            <a:r>
              <a:rPr lang="ro-RO" b="1" dirty="0">
                <a:solidFill>
                  <a:srgbClr val="0070C0"/>
                </a:solidFill>
              </a:rPr>
              <a:t> </a:t>
            </a:r>
            <a:r>
              <a:rPr lang="ro-RO" dirty="0"/>
              <a:t>– Protocol de transfer de știri în rețea</a:t>
            </a:r>
          </a:p>
          <a:p>
            <a:r>
              <a:rPr lang="ro-RO" b="1" dirty="0" err="1">
                <a:solidFill>
                  <a:srgbClr val="0070C0"/>
                </a:solidFill>
              </a:rPr>
              <a:t>UDP</a:t>
            </a:r>
            <a:r>
              <a:rPr lang="ro-RO" b="1" dirty="0">
                <a:solidFill>
                  <a:srgbClr val="0070C0"/>
                </a:solidFill>
              </a:rPr>
              <a:t> </a:t>
            </a:r>
            <a:r>
              <a:rPr lang="ro-RO" dirty="0"/>
              <a:t>– Protocolul Datagramelor Utilizator</a:t>
            </a:r>
          </a:p>
          <a:p>
            <a:endParaRPr lang="en-GB" dirty="0"/>
          </a:p>
          <a:p>
            <a:r>
              <a:rPr lang="ro-RO" dirty="0"/>
              <a:t>Rețineți - un „protocol” este pur și simplu un set de reguli, care, dacă sunt respectate, permit comunicarea cu succes</a:t>
            </a:r>
          </a:p>
        </p:txBody>
      </p:sp>
    </p:spTree>
    <p:extLst>
      <p:ext uri="{BB962C8B-B14F-4D97-AF65-F5344CB8AC3E}">
        <p14:creationId xmlns:p14="http://schemas.microsoft.com/office/powerpoint/2010/main" val="38489575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IPv4</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270148"/>
            <a:ext cx="8642350" cy="5183188"/>
          </a:xfrm>
        </p:spPr>
        <p:txBody>
          <a:bodyPr/>
          <a:lstStyle/>
          <a:p>
            <a:r>
              <a:rPr lang="ro-RO"/>
              <a:t>Adresă pe </a:t>
            </a:r>
            <a:r>
              <a:rPr lang="ro-RO" b="1">
                <a:solidFill>
                  <a:srgbClr val="0070C0"/>
                </a:solidFill>
              </a:rPr>
              <a:t>32-biți</a:t>
            </a:r>
          </a:p>
          <a:p>
            <a:r>
              <a:rPr lang="ro-RO"/>
              <a:t>Patru numere separate prin „.”</a:t>
            </a:r>
          </a:p>
          <a:p>
            <a:r>
              <a:rPr lang="ro-RO"/>
              <a:t>Fiecare număr poate fi de la „0” la „255” - de ex.</a:t>
            </a:r>
          </a:p>
          <a:p>
            <a:pPr marL="0" indent="0" algn="ctr">
              <a:buNone/>
            </a:pPr>
            <a:r>
              <a:rPr lang="ro-RO" b="1">
                <a:solidFill>
                  <a:srgbClr val="FF0000"/>
                </a:solidFill>
              </a:rPr>
              <a:t>213.43.112.45</a:t>
            </a:r>
          </a:p>
          <a:p>
            <a:r>
              <a:rPr lang="ro-RO"/>
              <a:t>4,162,314,256 adrese posibile – aproximativ</a:t>
            </a:r>
          </a:p>
        </p:txBody>
      </p:sp>
      <p:pic>
        <p:nvPicPr>
          <p:cNvPr id="1026" name="Picture 2" descr="How to Find Your Public IP Address">
            <a:extLst>
              <a:ext uri="{FF2B5EF4-FFF2-40B4-BE49-F238E27FC236}">
                <a16:creationId xmlns:a16="http://schemas.microsoft.com/office/drawing/2014/main" xmlns="" id="{4E286537-1E2E-4F5D-8830-A2DE91D4A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4466157"/>
            <a:ext cx="3671962" cy="1987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38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IPv4</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4" y="1270075"/>
            <a:ext cx="8642350" cy="5183188"/>
          </a:xfrm>
        </p:spPr>
        <p:txBody>
          <a:bodyPr/>
          <a:lstStyle/>
          <a:p>
            <a:r>
              <a:rPr lang="ro-RO"/>
              <a:t>Adresele private comparativ cu cele publice</a:t>
            </a:r>
          </a:p>
          <a:p>
            <a:pPr lvl="1"/>
            <a:r>
              <a:rPr lang="ro-RO"/>
              <a:t>Adrese IP publice - utilizate în întreg internetul</a:t>
            </a:r>
          </a:p>
          <a:p>
            <a:pPr lvl="1"/>
            <a:r>
              <a:rPr lang="ro-RO"/>
              <a:t>Adrese IP private - utilizate în rețele private</a:t>
            </a:r>
          </a:p>
          <a:p>
            <a:pPr lvl="1"/>
            <a:r>
              <a:rPr lang="ro-RO"/>
              <a:t>Există anumite intervale de adrese IP care sunt „private”</a:t>
            </a:r>
          </a:p>
        </p:txBody>
      </p:sp>
      <p:pic>
        <p:nvPicPr>
          <p:cNvPr id="7" name="Picture 6">
            <a:extLst>
              <a:ext uri="{FF2B5EF4-FFF2-40B4-BE49-F238E27FC236}">
                <a16:creationId xmlns:a16="http://schemas.microsoft.com/office/drawing/2014/main" xmlns="" id="{BF30EB99-9E19-471C-8DBA-9821EAE9FDCE}"/>
              </a:ext>
            </a:extLst>
          </p:cNvPr>
          <p:cNvPicPr>
            <a:picLocks noChangeAspect="1"/>
          </p:cNvPicPr>
          <p:nvPr/>
        </p:nvPicPr>
        <p:blipFill>
          <a:blip r:embed="rId3"/>
          <a:stretch>
            <a:fillRect/>
          </a:stretch>
        </p:blipFill>
        <p:spPr>
          <a:xfrm>
            <a:off x="1286371" y="3861669"/>
            <a:ext cx="6571257" cy="1992575"/>
          </a:xfrm>
          <a:prstGeom prst="rect">
            <a:avLst/>
          </a:prstGeom>
          <a:ln>
            <a:solidFill>
              <a:srgbClr val="0070C0"/>
            </a:solidFill>
          </a:ln>
        </p:spPr>
      </p:pic>
    </p:spTree>
    <p:extLst>
      <p:ext uri="{BB962C8B-B14F-4D97-AF65-F5344CB8AC3E}">
        <p14:creationId xmlns:p14="http://schemas.microsoft.com/office/powerpoint/2010/main" val="61514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IPv6</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270000"/>
            <a:ext cx="8642350" cy="5183188"/>
          </a:xfrm>
        </p:spPr>
        <p:txBody>
          <a:bodyPr/>
          <a:lstStyle/>
          <a:p>
            <a:r>
              <a:rPr lang="ro-RO"/>
              <a:t>Adresă pe </a:t>
            </a:r>
            <a:r>
              <a:rPr lang="ro-RO" b="1">
                <a:solidFill>
                  <a:srgbClr val="0070C0"/>
                </a:solidFill>
              </a:rPr>
              <a:t>128-biți</a:t>
            </a:r>
            <a:r>
              <a:rPr lang="ro-RO"/>
              <a:t> – 8 valori separate prin două puncte</a:t>
            </a:r>
          </a:p>
          <a:p>
            <a:r>
              <a:rPr lang="ro-RO"/>
              <a:t>Valori scrise în hexazecimal</a:t>
            </a:r>
          </a:p>
          <a:p>
            <a:r>
              <a:rPr lang="ro-RO"/>
              <a:t>Fiecare grup poate varia de la „0000” la „FFFF” - de ex.</a:t>
            </a:r>
          </a:p>
          <a:p>
            <a:pPr marL="0" indent="0" algn="ctr">
              <a:buNone/>
            </a:pPr>
            <a:r>
              <a:rPr lang="ro-RO" b="1">
                <a:solidFill>
                  <a:srgbClr val="FF0000"/>
                </a:solidFill>
              </a:rPr>
              <a:t>2600:1403:0002:029c:0000:0000:0000:2add</a:t>
            </a:r>
          </a:p>
          <a:p>
            <a:r>
              <a:rPr lang="ro-RO"/>
              <a:t>Poate fi scurtată</a:t>
            </a:r>
          </a:p>
          <a:p>
            <a:pPr marL="0" indent="0" algn="ctr">
              <a:buNone/>
            </a:pPr>
            <a:r>
              <a:rPr lang="ro-RO" b="1">
                <a:solidFill>
                  <a:srgbClr val="FF0000"/>
                </a:solidFill>
              </a:rPr>
              <a:t>2600:1403:2:29c:0:0:0:2add</a:t>
            </a:r>
          </a:p>
          <a:p>
            <a:pPr marL="0" indent="0" algn="ctr">
              <a:buNone/>
            </a:pPr>
            <a:r>
              <a:rPr lang="ro-RO" b="1">
                <a:solidFill>
                  <a:srgbClr val="FF0000"/>
                </a:solidFill>
              </a:rPr>
              <a:t>2600:1403:2:29c::2add</a:t>
            </a:r>
          </a:p>
          <a:p>
            <a:pPr marL="0" indent="0" algn="ctr">
              <a:buNone/>
            </a:pPr>
            <a:endParaRPr lang="en-GB" b="1" dirty="0">
              <a:solidFill>
                <a:srgbClr val="FF0000"/>
              </a:solidFill>
            </a:endParaRPr>
          </a:p>
          <a:p>
            <a:r>
              <a:rPr lang="ro-RO" sz="2400"/>
              <a:t>340,282,366,920,938,000,000,000,000,000,000,000,000 posibile</a:t>
            </a:r>
          </a:p>
          <a:p>
            <a:endParaRPr lang="en-GB" b="1" dirty="0"/>
          </a:p>
        </p:txBody>
      </p:sp>
    </p:spTree>
    <p:extLst>
      <p:ext uri="{BB962C8B-B14F-4D97-AF65-F5344CB8AC3E}">
        <p14:creationId xmlns:p14="http://schemas.microsoft.com/office/powerpoint/2010/main" val="104413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Scopul sesiunii</a:t>
            </a:r>
          </a:p>
        </p:txBody>
      </p:sp>
      <p:sp>
        <p:nvSpPr>
          <p:cNvPr id="3" name="Content Placeholder 2">
            <a:extLst>
              <a:ext uri="{FF2B5EF4-FFF2-40B4-BE49-F238E27FC236}">
                <a16:creationId xmlns:a16="http://schemas.microsoft.com/office/drawing/2014/main" xmlns="" id="{77B18497-BF37-4A20-ABA6-353886C26CA1}"/>
              </a:ext>
            </a:extLst>
          </p:cNvPr>
          <p:cNvSpPr>
            <a:spLocks noGrp="1"/>
          </p:cNvSpPr>
          <p:nvPr>
            <p:ph idx="4294967295"/>
          </p:nvPr>
        </p:nvSpPr>
        <p:spPr>
          <a:xfrm>
            <a:off x="215900" y="1284877"/>
            <a:ext cx="8712200" cy="5240337"/>
          </a:xfrm>
        </p:spPr>
        <p:txBody>
          <a:bodyPr>
            <a:normAutofit/>
          </a:bodyPr>
          <a:lstStyle/>
          <a:p>
            <a:pPr marL="0" indent="0" algn="just">
              <a:buNone/>
            </a:pPr>
            <a:r>
              <a:rPr lang="ro-RO" dirty="0"/>
              <a:t>Furnizarea de informații cu privire la tehnologia </a:t>
            </a:r>
            <a:r>
              <a:rPr lang="ro-RO" dirty="0" smtClean="0"/>
              <a:t>cu care se vor confrunta Judecătorii </a:t>
            </a:r>
            <a:r>
              <a:rPr lang="ro-RO" dirty="0"/>
              <a:t>și </a:t>
            </a:r>
            <a:r>
              <a:rPr lang="ro-RO" dirty="0" smtClean="0"/>
              <a:t>Procurorii </a:t>
            </a:r>
            <a:r>
              <a:rPr lang="ro-RO" dirty="0"/>
              <a:t>pe parcursul activității lor și care este utilizată: </a:t>
            </a:r>
          </a:p>
          <a:p>
            <a:pPr algn="just"/>
            <a:r>
              <a:rPr lang="ro-RO" dirty="0"/>
              <a:t>de către infractori pentru a săvârși infracțiuni și </a:t>
            </a:r>
          </a:p>
          <a:p>
            <a:pPr algn="just"/>
            <a:r>
              <a:rPr lang="ro-RO" dirty="0"/>
              <a:t>de către autoritățile de aplicare a legii pentru detectarea acestora.</a:t>
            </a:r>
          </a:p>
          <a:p>
            <a:pPr marL="0" indent="0" algn="just">
              <a:buNone/>
            </a:pPr>
            <a:endParaRPr lang="en-GB" dirty="0"/>
          </a:p>
          <a:p>
            <a:pPr marL="0" indent="0" algn="just">
              <a:buNone/>
            </a:pPr>
            <a:r>
              <a:rPr lang="ro-RO" dirty="0"/>
              <a:t>Scopul este de a permite participanților să dobândească suficiente cunoștințe cu privire la tehnologie, pentru a funcționa mai eficient în rolurile lor.</a:t>
            </a:r>
          </a:p>
        </p:txBody>
      </p:sp>
    </p:spTree>
    <p:extLst>
      <p:ext uri="{BB962C8B-B14F-4D97-AF65-F5344CB8AC3E}">
        <p14:creationId xmlns:p14="http://schemas.microsoft.com/office/powerpoint/2010/main" val="17865021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DNS</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317134"/>
            <a:ext cx="8642350" cy="5183188"/>
          </a:xfrm>
        </p:spPr>
        <p:txBody>
          <a:bodyPr/>
          <a:lstStyle/>
          <a:p>
            <a:r>
              <a:rPr lang="ro-RO" b="1" dirty="0">
                <a:solidFill>
                  <a:srgbClr val="0070C0"/>
                </a:solidFill>
              </a:rPr>
              <a:t>DNS</a:t>
            </a:r>
            <a:r>
              <a:rPr lang="ro-RO" dirty="0"/>
              <a:t> – Sistem de nume de domenii</a:t>
            </a:r>
          </a:p>
          <a:p>
            <a:r>
              <a:rPr lang="ro-RO" dirty="0"/>
              <a:t>Oriunde pe internet există o adresă IP</a:t>
            </a:r>
          </a:p>
          <a:p>
            <a:pPr marL="0" indent="0" algn="ctr">
              <a:buNone/>
            </a:pPr>
            <a:r>
              <a:rPr lang="ro-RO" b="1" dirty="0">
                <a:solidFill>
                  <a:srgbClr val="FF0000"/>
                </a:solidFill>
              </a:rPr>
              <a:t>123.123.123.123</a:t>
            </a:r>
            <a:r>
              <a:rPr lang="ro-RO" dirty="0"/>
              <a:t> (un exemplu)</a:t>
            </a:r>
          </a:p>
          <a:p>
            <a:r>
              <a:rPr lang="ro-RO" dirty="0"/>
              <a:t>Dar dorim să accesăm </a:t>
            </a:r>
            <a:r>
              <a:rPr lang="ro-RO" dirty="0">
                <a:hlinkClick r:id="rId3"/>
              </a:rPr>
              <a:t>www.coe.int</a:t>
            </a:r>
            <a:r>
              <a:rPr lang="ro-RO" dirty="0"/>
              <a:t> care este un </a:t>
            </a:r>
            <a:r>
              <a:rPr lang="ro-RO" b="1" dirty="0">
                <a:solidFill>
                  <a:srgbClr val="0070C0"/>
                </a:solidFill>
              </a:rPr>
              <a:t>URL</a:t>
            </a:r>
            <a:r>
              <a:rPr lang="ro-RO" dirty="0"/>
              <a:t> – Adresă uniformă pentru localizarea resurselor</a:t>
            </a:r>
          </a:p>
          <a:p>
            <a:r>
              <a:rPr lang="ro-RO" dirty="0"/>
              <a:t>Ceva trebuie să convertească </a:t>
            </a:r>
            <a:r>
              <a:rPr lang="ro-RO" dirty="0">
                <a:hlinkClick r:id="rId3"/>
              </a:rPr>
              <a:t>www.coe.int</a:t>
            </a:r>
            <a:r>
              <a:rPr lang="ro-RO" dirty="0"/>
              <a:t> în 123.123.123.123</a:t>
            </a:r>
          </a:p>
          <a:p>
            <a:r>
              <a:rPr lang="ro-RO" dirty="0"/>
              <a:t>DNS realizează acest lucru - efectiv un director telefonic pe internet care rezolvă interogarea </a:t>
            </a:r>
          </a:p>
        </p:txBody>
      </p:sp>
    </p:spTree>
    <p:extLst>
      <p:ext uri="{BB962C8B-B14F-4D97-AF65-F5344CB8AC3E}">
        <p14:creationId xmlns:p14="http://schemas.microsoft.com/office/powerpoint/2010/main" val="121350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
            <a:extLst>
              <a:ext uri="{FF2B5EF4-FFF2-40B4-BE49-F238E27FC236}">
                <a16:creationId xmlns:a16="http://schemas.microsoft.com/office/drawing/2014/main" xmlns="" id="{5E4BDDFE-543C-4491-903D-8D13C0DC1FBA}"/>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Verificarea cunoștințelor</a:t>
            </a:r>
          </a:p>
        </p:txBody>
      </p:sp>
      <p:sp>
        <p:nvSpPr>
          <p:cNvPr id="11" name="TextBox 10">
            <a:extLst>
              <a:ext uri="{FF2B5EF4-FFF2-40B4-BE49-F238E27FC236}">
                <a16:creationId xmlns:a16="http://schemas.microsoft.com/office/drawing/2014/main" xmlns="" id="{9D3848A9-4745-4BB6-B8CB-6C939829A8B8}"/>
              </a:ext>
            </a:extLst>
          </p:cNvPr>
          <p:cNvSpPr txBox="1"/>
          <p:nvPr/>
        </p:nvSpPr>
        <p:spPr>
          <a:xfrm>
            <a:off x="588962" y="1281981"/>
            <a:ext cx="8030033" cy="461665"/>
          </a:xfrm>
          <a:prstGeom prst="rect">
            <a:avLst/>
          </a:prstGeom>
          <a:solidFill>
            <a:srgbClr val="BDD8F3"/>
          </a:solidFill>
        </p:spPr>
        <p:txBody>
          <a:bodyPr wrap="square" rtlCol="0">
            <a:spAutoFit/>
          </a:bodyPr>
          <a:lstStyle/>
          <a:p>
            <a:pPr algn="ctr"/>
            <a:r>
              <a:rPr lang="ro-RO" sz="2400">
                <a:solidFill>
                  <a:schemeClr val="tx1">
                    <a:lumMod val="65000"/>
                    <a:lumOff val="35000"/>
                  </a:schemeClr>
                </a:solidFill>
                <a:latin typeface="+mj-lt"/>
              </a:rPr>
              <a:t>Internetul este un exemplu de ce tip de rețea?</a:t>
            </a:r>
          </a:p>
        </p:txBody>
      </p:sp>
      <p:sp>
        <p:nvSpPr>
          <p:cNvPr id="12" name="TextBox 11">
            <a:extLst>
              <a:ext uri="{FF2B5EF4-FFF2-40B4-BE49-F238E27FC236}">
                <a16:creationId xmlns:a16="http://schemas.microsoft.com/office/drawing/2014/main" xmlns="" id="{E75702A7-7EF5-41B1-83AA-F3F0AACE8FD2}"/>
              </a:ext>
            </a:extLst>
          </p:cNvPr>
          <p:cNvSpPr txBox="1"/>
          <p:nvPr/>
        </p:nvSpPr>
        <p:spPr>
          <a:xfrm>
            <a:off x="588962" y="4141574"/>
            <a:ext cx="8030032" cy="2677656"/>
          </a:xfrm>
          <a:prstGeom prst="rect">
            <a:avLst/>
          </a:prstGeom>
          <a:solidFill>
            <a:schemeClr val="tx1">
              <a:lumMod val="65000"/>
              <a:lumOff val="35000"/>
            </a:schemeClr>
          </a:solidFill>
        </p:spPr>
        <p:txBody>
          <a:bodyPr wrap="square" rtlCol="0">
            <a:spAutoFit/>
          </a:bodyPr>
          <a:lstStyle/>
          <a:p>
            <a:pPr algn="ctr"/>
            <a:r>
              <a:rPr lang="ro-RO" sz="2400" dirty="0">
                <a:solidFill>
                  <a:schemeClr val="bg1"/>
                </a:solidFill>
                <a:latin typeface="+mj-lt"/>
              </a:rPr>
              <a:t>Răspunsul corect este D</a:t>
            </a:r>
          </a:p>
          <a:p>
            <a:pPr algn="ctr"/>
            <a:endParaRPr lang="en-GB" sz="2400" dirty="0">
              <a:solidFill>
                <a:schemeClr val="bg1"/>
              </a:solidFill>
              <a:latin typeface="+mj-lt"/>
            </a:endParaRPr>
          </a:p>
          <a:p>
            <a:pPr algn="ctr"/>
            <a:r>
              <a:rPr lang="ro-RO" sz="2400" dirty="0">
                <a:solidFill>
                  <a:schemeClr val="bg1"/>
                </a:solidFill>
                <a:latin typeface="+mj-lt"/>
              </a:rPr>
              <a:t>Internetul este o rețea cu comutare de pachete în care datele sunt împărțite în pachete și pot </a:t>
            </a:r>
            <a:r>
              <a:rPr lang="ro-RO" sz="2400" dirty="0" smtClean="0">
                <a:solidFill>
                  <a:schemeClr val="bg1"/>
                </a:solidFill>
                <a:latin typeface="+mj-lt"/>
              </a:rPr>
              <a:t>călători pe rute </a:t>
            </a:r>
            <a:r>
              <a:rPr lang="ro-RO" sz="2400" dirty="0">
                <a:solidFill>
                  <a:schemeClr val="bg1"/>
                </a:solidFill>
                <a:latin typeface="+mj-lt"/>
              </a:rPr>
              <a:t>diferite</a:t>
            </a:r>
            <a:r>
              <a:rPr lang="ro-RO" sz="2400" dirty="0">
                <a:solidFill>
                  <a:schemeClr val="bg1"/>
                </a:solidFill>
              </a:rPr>
              <a:t> </a:t>
            </a:r>
            <a:r>
              <a:rPr lang="ro-RO" sz="2400" dirty="0" smtClean="0">
                <a:solidFill>
                  <a:schemeClr val="bg1"/>
                </a:solidFill>
                <a:latin typeface="+mj-lt"/>
              </a:rPr>
              <a:t>către </a:t>
            </a:r>
            <a:r>
              <a:rPr lang="ro-RO" sz="2400" dirty="0">
                <a:solidFill>
                  <a:schemeClr val="bg1"/>
                </a:solidFill>
                <a:latin typeface="+mj-lt"/>
              </a:rPr>
              <a:t>destinația finală.</a:t>
            </a:r>
          </a:p>
          <a:p>
            <a:pPr algn="ctr"/>
            <a:r>
              <a:rPr lang="ro-RO" sz="2400" dirty="0">
                <a:solidFill>
                  <a:schemeClr val="bg1"/>
                </a:solidFill>
                <a:latin typeface="+mj-lt"/>
              </a:rPr>
              <a:t>O rețea cu comutare de circuite necesită un flux continuu de date</a:t>
            </a:r>
          </a:p>
        </p:txBody>
      </p:sp>
      <p:sp>
        <p:nvSpPr>
          <p:cNvPr id="13" name="TextBox 12">
            <a:extLst>
              <a:ext uri="{FF2B5EF4-FFF2-40B4-BE49-F238E27FC236}">
                <a16:creationId xmlns:a16="http://schemas.microsoft.com/office/drawing/2014/main" xmlns="" id="{30BD4572-BAB1-4568-B64C-2A9116F6F527}"/>
              </a:ext>
            </a:extLst>
          </p:cNvPr>
          <p:cNvSpPr txBox="1"/>
          <p:nvPr/>
        </p:nvSpPr>
        <p:spPr>
          <a:xfrm>
            <a:off x="588963" y="2342446"/>
            <a:ext cx="8030032" cy="1569660"/>
          </a:xfrm>
          <a:prstGeom prst="rect">
            <a:avLst/>
          </a:prstGeom>
          <a:solidFill>
            <a:srgbClr val="F08A34"/>
          </a:solidFill>
        </p:spPr>
        <p:txBody>
          <a:bodyPr wrap="square" rtlCol="0">
            <a:spAutoFit/>
          </a:bodyPr>
          <a:lstStyle/>
          <a:p>
            <a:pPr marL="1828800" lvl="3" indent="-457200">
              <a:buAutoNum type="alphaUcPeriod"/>
            </a:pPr>
            <a:r>
              <a:rPr lang="ro-RO" sz="2400" dirty="0">
                <a:solidFill>
                  <a:schemeClr val="bg1"/>
                </a:solidFill>
                <a:latin typeface="+mj-lt"/>
              </a:rPr>
              <a:t>O rețea cu comutare de circuite</a:t>
            </a:r>
          </a:p>
          <a:p>
            <a:pPr marL="1828800" lvl="3" indent="-457200">
              <a:buAutoNum type="alphaUcPeriod"/>
            </a:pPr>
            <a:r>
              <a:rPr lang="ro-RO" sz="2400" dirty="0">
                <a:solidFill>
                  <a:schemeClr val="bg1"/>
                </a:solidFill>
                <a:latin typeface="+mj-lt"/>
              </a:rPr>
              <a:t>O rețea de transport suprateran
</a:t>
            </a:r>
            <a:r>
              <a:rPr lang="ro-RO" sz="2400" dirty="0" smtClean="0">
                <a:solidFill>
                  <a:schemeClr val="bg1"/>
                </a:solidFill>
                <a:latin typeface="+mj-lt"/>
              </a:rPr>
              <a:t>O </a:t>
            </a:r>
            <a:r>
              <a:rPr lang="ro-RO" sz="2400" dirty="0">
                <a:solidFill>
                  <a:schemeClr val="bg1"/>
                </a:solidFill>
                <a:latin typeface="+mj-lt"/>
              </a:rPr>
              <a:t>rețea socială</a:t>
            </a:r>
          </a:p>
          <a:p>
            <a:pPr marL="1828800" lvl="3" indent="-457200">
              <a:buAutoNum type="alphaUcPeriod"/>
            </a:pPr>
            <a:r>
              <a:rPr lang="ro-RO" sz="2400" dirty="0">
                <a:solidFill>
                  <a:schemeClr val="bg1"/>
                </a:solidFill>
                <a:latin typeface="+mj-lt"/>
              </a:rPr>
              <a:t>O rețea cu comutare de pachete</a:t>
            </a:r>
          </a:p>
        </p:txBody>
      </p:sp>
    </p:spTree>
    <p:extLst>
      <p:ext uri="{BB962C8B-B14F-4D97-AF65-F5344CB8AC3E}">
        <p14:creationId xmlns:p14="http://schemas.microsoft.com/office/powerpoint/2010/main" val="382830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0222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A244C-489D-417D-B8AB-CB954192CB36}"/>
              </a:ext>
            </a:extLst>
          </p:cNvPr>
          <p:cNvSpPr>
            <a:spLocks noGrp="1"/>
          </p:cNvSpPr>
          <p:nvPr>
            <p:ph type="title"/>
          </p:nvPr>
        </p:nvSpPr>
        <p:spPr/>
        <p:txBody>
          <a:bodyPr/>
          <a:lstStyle/>
          <a:p>
            <a:r>
              <a:rPr lang="ro-RO"/>
              <a:t>Conectarea la internet</a:t>
            </a:r>
          </a:p>
        </p:txBody>
      </p:sp>
      <p:sp>
        <p:nvSpPr>
          <p:cNvPr id="3" name="Text Placeholder 2">
            <a:extLst>
              <a:ext uri="{FF2B5EF4-FFF2-40B4-BE49-F238E27FC236}">
                <a16:creationId xmlns:a16="http://schemas.microsoft.com/office/drawing/2014/main" xmlns="" id="{E380FE40-902C-48A0-8E4E-962AA387FB67}"/>
              </a:ext>
            </a:extLst>
          </p:cNvPr>
          <p:cNvSpPr>
            <a:spLocks noGrp="1"/>
          </p:cNvSpPr>
          <p:nvPr>
            <p:ph type="body" idx="1"/>
          </p:nvPr>
        </p:nvSpPr>
        <p:spPr/>
        <p:txBody>
          <a:bodyPr/>
          <a:lstStyle/>
          <a:p>
            <a:r>
              <a:rPr lang="ro-RO"/>
              <a:t>Elemente de bază privind calculatorul și internetul</a:t>
            </a:r>
          </a:p>
        </p:txBody>
      </p:sp>
      <p:sp>
        <p:nvSpPr>
          <p:cNvPr id="6" name="TextBox 7">
            <a:extLst>
              <a:ext uri="{FF2B5EF4-FFF2-40B4-BE49-F238E27FC236}">
                <a16:creationId xmlns:a16="http://schemas.microsoft.com/office/drawing/2014/main" xmlns="" id="{B56E239A-32FB-4A4C-8FCA-79491A7D860B}"/>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Secțiunea 3</a:t>
            </a:r>
          </a:p>
        </p:txBody>
      </p:sp>
    </p:spTree>
    <p:extLst>
      <p:ext uri="{BB962C8B-B14F-4D97-AF65-F5344CB8AC3E}">
        <p14:creationId xmlns:p14="http://schemas.microsoft.com/office/powerpoint/2010/main" val="10845154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Conectarea la internet</a:t>
            </a:r>
          </a:p>
        </p:txBody>
      </p:sp>
      <p:sp>
        <p:nvSpPr>
          <p:cNvPr id="13" name="Rectangle 12">
            <a:extLst>
              <a:ext uri="{FF2B5EF4-FFF2-40B4-BE49-F238E27FC236}">
                <a16:creationId xmlns:a16="http://schemas.microsoft.com/office/drawing/2014/main" xmlns="" id="{25E2E7B1-C62E-40A4-B964-16193DCFFEEF}"/>
              </a:ext>
            </a:extLst>
          </p:cNvPr>
          <p:cNvSpPr/>
          <p:nvPr/>
        </p:nvSpPr>
        <p:spPr bwMode="auto">
          <a:xfrm>
            <a:off x="4516440" y="1181100"/>
            <a:ext cx="109802" cy="5311136"/>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a:ln>
                <a:noFill/>
              </a:ln>
              <a:solidFill>
                <a:schemeClr val="tx1"/>
              </a:solidFill>
              <a:effectLst/>
              <a:latin typeface="Arial" charset="0"/>
            </a:endParaRPr>
          </a:p>
        </p:txBody>
      </p:sp>
      <p:pic>
        <p:nvPicPr>
          <p:cNvPr id="14" name="Picture 2" descr="http://cdn.shopclues.net/images/detailed/16529/7658399271429940380_1430199810.jpg">
            <a:extLst>
              <a:ext uri="{FF2B5EF4-FFF2-40B4-BE49-F238E27FC236}">
                <a16:creationId xmlns:a16="http://schemas.microsoft.com/office/drawing/2014/main" xmlns="" id="{F470FA80-4079-48BC-B8A0-20F911D3A5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379" y="1191038"/>
            <a:ext cx="1798212" cy="1227656"/>
          </a:xfrm>
          <a:prstGeom prst="rect">
            <a:avLst/>
          </a:prstGeom>
          <a:noFill/>
          <a:ln>
            <a:solidFill>
              <a:schemeClr val="accent1"/>
            </a:solidFill>
          </a:ln>
          <a:extLst>
            <a:ext uri="{909E8E84-426E-40dd-AFC4-6F175D3DCCD1}">
              <a14:hiddenFill xmlns="" xmlns:a14="http://schemas.microsoft.com/office/drawing/2010/main">
                <a:solidFill>
                  <a:srgbClr val="FFFFFF"/>
                </a:solidFill>
              </a14:hiddenFill>
            </a:ext>
          </a:extLst>
        </p:spPr>
      </p:pic>
      <p:pic>
        <p:nvPicPr>
          <p:cNvPr id="15" name="Picture 8" descr="http://grbstech.com/wp-content/uploads/2015/11/MacbookPro.jpg">
            <a:extLst>
              <a:ext uri="{FF2B5EF4-FFF2-40B4-BE49-F238E27FC236}">
                <a16:creationId xmlns:a16="http://schemas.microsoft.com/office/drawing/2014/main" xmlns="" id="{9BF10194-C094-4E37-A836-3787125B1F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374" y="2487047"/>
            <a:ext cx="1796394" cy="827512"/>
          </a:xfrm>
          <a:prstGeom prst="rect">
            <a:avLst/>
          </a:prstGeom>
          <a:noFill/>
          <a:ln>
            <a:solidFill>
              <a:schemeClr val="accent1"/>
            </a:solidFill>
          </a:ln>
          <a:extLst>
            <a:ext uri="{909E8E84-426E-40dd-AFC4-6F175D3DCCD1}">
              <a14:hiddenFill xmlns=""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xmlns="" id="{2EFFA30F-8CB7-47CD-931E-5E50F32D0364}"/>
              </a:ext>
            </a:extLst>
          </p:cNvPr>
          <p:cNvPicPr>
            <a:picLocks noChangeAspect="1"/>
          </p:cNvPicPr>
          <p:nvPr/>
        </p:nvPicPr>
        <p:blipFill>
          <a:blip r:embed="rId5"/>
          <a:stretch>
            <a:fillRect/>
          </a:stretch>
        </p:blipFill>
        <p:spPr>
          <a:xfrm>
            <a:off x="179605" y="3381183"/>
            <a:ext cx="1796395" cy="878272"/>
          </a:xfrm>
          <a:prstGeom prst="rect">
            <a:avLst/>
          </a:prstGeom>
          <a:ln>
            <a:solidFill>
              <a:schemeClr val="accent1"/>
            </a:solidFill>
          </a:ln>
        </p:spPr>
      </p:pic>
      <p:pic>
        <p:nvPicPr>
          <p:cNvPr id="17" name="Picture 16">
            <a:extLst>
              <a:ext uri="{FF2B5EF4-FFF2-40B4-BE49-F238E27FC236}">
                <a16:creationId xmlns:a16="http://schemas.microsoft.com/office/drawing/2014/main" xmlns="" id="{B9E41542-0F8C-413C-A686-266645826797}"/>
              </a:ext>
            </a:extLst>
          </p:cNvPr>
          <p:cNvPicPr>
            <a:picLocks noChangeAspect="1"/>
          </p:cNvPicPr>
          <p:nvPr/>
        </p:nvPicPr>
        <p:blipFill>
          <a:blip r:embed="rId6"/>
          <a:stretch>
            <a:fillRect/>
          </a:stretch>
        </p:blipFill>
        <p:spPr>
          <a:xfrm>
            <a:off x="680205" y="4395460"/>
            <a:ext cx="795193" cy="1028329"/>
          </a:xfrm>
          <a:prstGeom prst="rect">
            <a:avLst/>
          </a:prstGeom>
          <a:ln>
            <a:solidFill>
              <a:schemeClr val="accent1"/>
            </a:solidFill>
          </a:ln>
        </p:spPr>
      </p:pic>
      <p:pic>
        <p:nvPicPr>
          <p:cNvPr id="18" name="Picture 12" descr="http://www.bandwidthplace.com/wp/wp-content/uploads/2014/11/wifi_router.png">
            <a:extLst>
              <a:ext uri="{FF2B5EF4-FFF2-40B4-BE49-F238E27FC236}">
                <a16:creationId xmlns:a16="http://schemas.microsoft.com/office/drawing/2014/main" xmlns="" id="{E8765908-88F7-4CA7-9910-662D9B18A9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3883" y="3040909"/>
            <a:ext cx="2345114" cy="1371353"/>
          </a:xfrm>
          <a:prstGeom prst="rect">
            <a:avLst/>
          </a:prstGeom>
          <a:noFill/>
          <a:ln>
            <a:solidFill>
              <a:schemeClr val="accent1"/>
            </a:solidFill>
          </a:ln>
          <a:extLst>
            <a:ext uri="{909E8E84-426E-40dd-AFC4-6F175D3DCCD1}">
              <a14:hiddenFill xmlns=""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xmlns="" id="{23FE5D36-49B2-44DF-8DC6-860FD6E395BE}"/>
              </a:ext>
            </a:extLst>
          </p:cNvPr>
          <p:cNvCxnSpPr>
            <a:cxnSpLocks/>
            <a:stCxn id="14" idx="3"/>
            <a:endCxn id="18" idx="1"/>
          </p:cNvCxnSpPr>
          <p:nvPr/>
        </p:nvCxnSpPr>
        <p:spPr>
          <a:xfrm>
            <a:off x="2003591" y="1804866"/>
            <a:ext cx="1340292" cy="1921720"/>
          </a:xfrm>
          <a:prstGeom prst="line">
            <a:avLst/>
          </a:prstGeom>
          <a:ln w="50800">
            <a:solidFill>
              <a:srgbClr val="FF0000"/>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6174EC2B-9F56-4D8A-BC96-BBB22DC647D9}"/>
              </a:ext>
            </a:extLst>
          </p:cNvPr>
          <p:cNvCxnSpPr>
            <a:cxnSpLocks/>
            <a:stCxn id="17" idx="3"/>
            <a:endCxn id="18" idx="1"/>
          </p:cNvCxnSpPr>
          <p:nvPr/>
        </p:nvCxnSpPr>
        <p:spPr>
          <a:xfrm flipV="1">
            <a:off x="1475398" y="3726586"/>
            <a:ext cx="1868485" cy="1183039"/>
          </a:xfrm>
          <a:prstGeom prst="line">
            <a:avLst/>
          </a:prstGeom>
          <a:ln w="50800">
            <a:solidFill>
              <a:srgbClr val="FF0000"/>
            </a:solidFill>
            <a:prstDash val="sysDot"/>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 id="{25DBA5E7-1897-40E2-AAC1-93F91F2E2148}"/>
              </a:ext>
            </a:extLst>
          </p:cNvPr>
          <p:cNvCxnSpPr>
            <a:cxnSpLocks/>
            <a:stCxn id="16" idx="3"/>
            <a:endCxn id="18" idx="1"/>
          </p:cNvCxnSpPr>
          <p:nvPr/>
        </p:nvCxnSpPr>
        <p:spPr>
          <a:xfrm flipV="1">
            <a:off x="1976000" y="3726586"/>
            <a:ext cx="1367883" cy="93733"/>
          </a:xfrm>
          <a:prstGeom prst="line">
            <a:avLst/>
          </a:prstGeom>
          <a:ln w="50800">
            <a:solidFill>
              <a:srgbClr val="FF0000"/>
            </a:solidFill>
            <a:prstDash val="sysDot"/>
            <a:headEnd type="stealth"/>
            <a:tailEnd type="stealth"/>
          </a:ln>
        </p:spPr>
        <p:style>
          <a:lnRef idx="2">
            <a:schemeClr val="accent1"/>
          </a:lnRef>
          <a:fillRef idx="0">
            <a:schemeClr val="accent1"/>
          </a:fillRef>
          <a:effectRef idx="1">
            <a:schemeClr val="accent1"/>
          </a:effectRef>
          <a:fontRef idx="minor">
            <a:schemeClr val="tx1"/>
          </a:fontRef>
        </p:style>
      </p:cxnSp>
      <p:pic>
        <p:nvPicPr>
          <p:cNvPr id="23" name="Picture 14" descr="http://www.balamand.edu.lb/Offices/AdministrativeOffices/InformationTechnology/Services/PublishingImages/wifi.jpg">
            <a:extLst>
              <a:ext uri="{FF2B5EF4-FFF2-40B4-BE49-F238E27FC236}">
                <a16:creationId xmlns:a16="http://schemas.microsoft.com/office/drawing/2014/main" xmlns="" id="{AF422A95-3A43-4FE1-A9E8-6AD532C997A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84850" y="2737918"/>
            <a:ext cx="753144" cy="451886"/>
          </a:xfrm>
          <a:prstGeom prst="rect">
            <a:avLst/>
          </a:prstGeom>
          <a:noFill/>
          <a:ln>
            <a:solidFill>
              <a:schemeClr val="accent1"/>
            </a:solidFill>
          </a:ln>
          <a:extLst>
            <a:ext uri="{909E8E84-426E-40dd-AFC4-6F175D3DCCD1}">
              <a14:hiddenFill xmlns=""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xmlns="" id="{10B20EB1-16BE-46E3-A0DF-3D5C3C29C603}"/>
              </a:ext>
            </a:extLst>
          </p:cNvPr>
          <p:cNvSpPr/>
          <p:nvPr/>
        </p:nvSpPr>
        <p:spPr>
          <a:xfrm>
            <a:off x="6485176" y="2488141"/>
            <a:ext cx="1323474" cy="126331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ro-RO" sz="2400" dirty="0" err="1"/>
              <a:t>ISP</a:t>
            </a:r>
            <a:endParaRPr lang="ro-RO" sz="2400" dirty="0"/>
          </a:p>
        </p:txBody>
      </p:sp>
      <p:cxnSp>
        <p:nvCxnSpPr>
          <p:cNvPr id="25" name="Straight Connector 24">
            <a:extLst>
              <a:ext uri="{FF2B5EF4-FFF2-40B4-BE49-F238E27FC236}">
                <a16:creationId xmlns:a16="http://schemas.microsoft.com/office/drawing/2014/main" xmlns="" id="{B3EA76C4-61C2-4FA6-86F6-A188FBD1BAC0}"/>
              </a:ext>
            </a:extLst>
          </p:cNvPr>
          <p:cNvCxnSpPr>
            <a:cxnSpLocks/>
            <a:stCxn id="18" idx="3"/>
            <a:endCxn id="24" idx="2"/>
          </p:cNvCxnSpPr>
          <p:nvPr/>
        </p:nvCxnSpPr>
        <p:spPr>
          <a:xfrm flipV="1">
            <a:off x="5688997" y="3119799"/>
            <a:ext cx="796179" cy="606787"/>
          </a:xfrm>
          <a:prstGeom prst="line">
            <a:avLst/>
          </a:prstGeom>
          <a:ln w="50800">
            <a:solidFill>
              <a:srgbClr val="FF0000"/>
            </a:solidFill>
            <a:headEnd type="stealth"/>
            <a:tailEnd type="stealth"/>
          </a:ln>
        </p:spPr>
        <p:style>
          <a:lnRef idx="2">
            <a:schemeClr val="accent1"/>
          </a:lnRef>
          <a:fillRef idx="0">
            <a:schemeClr val="accent1"/>
          </a:fillRef>
          <a:effectRef idx="1">
            <a:schemeClr val="accent1"/>
          </a:effectRef>
          <a:fontRef idx="minor">
            <a:schemeClr val="tx1"/>
          </a:fontRef>
        </p:style>
      </p:cxnSp>
      <p:pic>
        <p:nvPicPr>
          <p:cNvPr id="26" name="Picture 25">
            <a:extLst>
              <a:ext uri="{FF2B5EF4-FFF2-40B4-BE49-F238E27FC236}">
                <a16:creationId xmlns:a16="http://schemas.microsoft.com/office/drawing/2014/main" xmlns="" id="{A6026725-F2B7-4372-BAEC-EFFB6632F319}"/>
              </a:ext>
            </a:extLst>
          </p:cNvPr>
          <p:cNvPicPr>
            <a:picLocks noChangeAspect="1"/>
          </p:cNvPicPr>
          <p:nvPr/>
        </p:nvPicPr>
        <p:blipFill>
          <a:blip r:embed="rId9"/>
          <a:stretch>
            <a:fillRect/>
          </a:stretch>
        </p:blipFill>
        <p:spPr>
          <a:xfrm>
            <a:off x="6720612" y="4192759"/>
            <a:ext cx="2302727" cy="1078307"/>
          </a:xfrm>
          <a:prstGeom prst="rect">
            <a:avLst/>
          </a:prstGeom>
        </p:spPr>
      </p:pic>
      <p:cxnSp>
        <p:nvCxnSpPr>
          <p:cNvPr id="27" name="Straight Connector 26">
            <a:extLst>
              <a:ext uri="{FF2B5EF4-FFF2-40B4-BE49-F238E27FC236}">
                <a16:creationId xmlns:a16="http://schemas.microsoft.com/office/drawing/2014/main" xmlns="" id="{F57ECA08-8C91-415F-9F7D-B381DF909473}"/>
              </a:ext>
            </a:extLst>
          </p:cNvPr>
          <p:cNvCxnSpPr>
            <a:cxnSpLocks/>
            <a:stCxn id="24" idx="5"/>
            <a:endCxn id="26" idx="0"/>
          </p:cNvCxnSpPr>
          <p:nvPr/>
        </p:nvCxnSpPr>
        <p:spPr>
          <a:xfrm>
            <a:off x="7614832" y="3566449"/>
            <a:ext cx="257144" cy="626310"/>
          </a:xfrm>
          <a:prstGeom prst="line">
            <a:avLst/>
          </a:prstGeom>
          <a:ln w="50800">
            <a:solidFill>
              <a:srgbClr val="FF0000"/>
            </a:solidFill>
            <a:headEnd type="stealth"/>
            <a:tailEnd type="stealth"/>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xmlns="" id="{5C791353-A67A-4B39-9C6E-093096358492}"/>
              </a:ext>
            </a:extLst>
          </p:cNvPr>
          <p:cNvSpPr txBox="1"/>
          <p:nvPr/>
        </p:nvSpPr>
        <p:spPr bwMode="auto">
          <a:xfrm>
            <a:off x="6105184" y="5394954"/>
            <a:ext cx="3124200" cy="861774"/>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algn="ctr" defTabSz="914400" eaLnBrk="0" fontAlgn="base" hangingPunct="0">
              <a:spcBef>
                <a:spcPct val="0"/>
              </a:spcBef>
              <a:buClr>
                <a:srgbClr val="BCD437"/>
              </a:buClr>
            </a:pPr>
            <a:r>
              <a:rPr kumimoji="0" lang="ro-RO" sz="2800" b="1" i="0" u="none" strike="noStrike" cap="none" normalizeH="0" baseline="0" noProof="0" dirty="0" smtClean="0">
                <a:ln>
                  <a:noFill/>
                </a:ln>
                <a:solidFill>
                  <a:schemeClr val="tx1"/>
                </a:solidFill>
                <a:uLnTx/>
                <a:uFillTx/>
                <a:latin typeface="+mj-lt"/>
                <a:ea typeface="+mn-ea"/>
                <a:cs typeface="+mn-cs"/>
              </a:rPr>
              <a:t>Adresă </a:t>
            </a:r>
            <a:r>
              <a:rPr lang="ro-RO" sz="2800" b="1" dirty="0" smtClean="0">
                <a:latin typeface="+mj-lt"/>
              </a:rPr>
              <a:t>IP </a:t>
            </a:r>
          </a:p>
          <a:p>
            <a:pPr algn="ctr" defTabSz="914400" eaLnBrk="0" fontAlgn="base" hangingPunct="0">
              <a:spcBef>
                <a:spcPct val="0"/>
              </a:spcBef>
              <a:buClr>
                <a:srgbClr val="BCD437"/>
              </a:buClr>
            </a:pPr>
            <a:r>
              <a:rPr lang="ro-RO" sz="2800" b="1" dirty="0">
                <a:latin typeface="+mj-lt"/>
              </a:rPr>
              <a:t>p</a:t>
            </a:r>
            <a:r>
              <a:rPr lang="ro-RO" sz="2800" b="1" dirty="0" smtClean="0">
                <a:latin typeface="+mj-lt"/>
              </a:rPr>
              <a:t>ublică</a:t>
            </a:r>
            <a:endParaRPr kumimoji="0" lang="ro-RO" sz="2800" b="1" i="0" u="none" strike="noStrike" cap="none" normalizeH="0" baseline="0" noProof="0" dirty="0">
              <a:ln>
                <a:noFill/>
              </a:ln>
              <a:solidFill>
                <a:schemeClr val="tx1"/>
              </a:solidFill>
              <a:uLnTx/>
              <a:uFillTx/>
              <a:latin typeface="+mj-lt"/>
              <a:ea typeface="+mn-ea"/>
              <a:cs typeface="+mn-cs"/>
            </a:endParaRPr>
          </a:p>
        </p:txBody>
      </p:sp>
      <p:sp>
        <p:nvSpPr>
          <p:cNvPr id="29" name="TextBox 28">
            <a:extLst>
              <a:ext uri="{FF2B5EF4-FFF2-40B4-BE49-F238E27FC236}">
                <a16:creationId xmlns:a16="http://schemas.microsoft.com/office/drawing/2014/main" xmlns="" id="{1B5B9BFE-EE7C-4970-BC42-CBB55D27C440}"/>
              </a:ext>
            </a:extLst>
          </p:cNvPr>
          <p:cNvSpPr txBox="1"/>
          <p:nvPr/>
        </p:nvSpPr>
        <p:spPr bwMode="auto">
          <a:xfrm>
            <a:off x="223664" y="5666962"/>
            <a:ext cx="3124200" cy="738664"/>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R="0" algn="ctr" defTabSz="914400" rtl="0" eaLnBrk="0" fontAlgn="base" latinLnBrk="0" hangingPunct="0">
              <a:lnSpc>
                <a:spcPct val="100000"/>
              </a:lnSpc>
              <a:spcBef>
                <a:spcPct val="0"/>
              </a:spcBef>
              <a:spcAft>
                <a:spcPts val="0"/>
              </a:spcAft>
              <a:buClr>
                <a:srgbClr val="BCD437"/>
              </a:buClr>
              <a:buSzTx/>
              <a:tabLst/>
            </a:pPr>
            <a:r>
              <a:rPr kumimoji="0" lang="ro-RO" sz="2800" b="1" i="0" u="none" strike="noStrike" cap="none" normalizeH="0" baseline="0" noProof="0">
                <a:ln>
                  <a:noFill/>
                </a:ln>
                <a:solidFill>
                  <a:schemeClr val="tx1"/>
                </a:solidFill>
                <a:uLnTx/>
                <a:uFillTx/>
                <a:latin typeface="+mj-lt"/>
                <a:ea typeface="+mn-ea"/>
                <a:cs typeface="+mn-cs"/>
              </a:rPr>
              <a:t>Adrese IP private</a:t>
            </a:r>
          </a:p>
          <a:p>
            <a:pPr marR="0" algn="ctr" defTabSz="914400" rtl="0" eaLnBrk="0" fontAlgn="base" latinLnBrk="0" hangingPunct="0">
              <a:lnSpc>
                <a:spcPct val="100000"/>
              </a:lnSpc>
              <a:spcBef>
                <a:spcPct val="0"/>
              </a:spcBef>
              <a:spcAft>
                <a:spcPts val="0"/>
              </a:spcAft>
              <a:buClr>
                <a:srgbClr val="BCD437"/>
              </a:buClr>
              <a:buSzTx/>
              <a:tabLst/>
            </a:pPr>
            <a:r>
              <a:rPr lang="ro-RO" sz="2000" b="1" noProof="0">
                <a:latin typeface="+mj-lt"/>
              </a:rPr>
              <a:t>(Alocate de DHCP)</a:t>
            </a:r>
          </a:p>
        </p:txBody>
      </p:sp>
      <p:cxnSp>
        <p:nvCxnSpPr>
          <p:cNvPr id="30" name="Straight Arrow Connector 29">
            <a:extLst>
              <a:ext uri="{FF2B5EF4-FFF2-40B4-BE49-F238E27FC236}">
                <a16:creationId xmlns:a16="http://schemas.microsoft.com/office/drawing/2014/main" xmlns="" id="{E8F571F9-F470-43B4-B075-8BD649A542E7}"/>
              </a:ext>
            </a:extLst>
          </p:cNvPr>
          <p:cNvCxnSpPr>
            <a:cxnSpLocks/>
          </p:cNvCxnSpPr>
          <p:nvPr/>
        </p:nvCxnSpPr>
        <p:spPr bwMode="auto">
          <a:xfrm flipH="1" flipV="1">
            <a:off x="5268701" y="4140819"/>
            <a:ext cx="171941" cy="373754"/>
          </a:xfrm>
          <a:prstGeom prst="straightConnector1">
            <a:avLst/>
          </a:prstGeom>
          <a:noFill/>
          <a:ln w="38100" cap="flat" cmpd="sng" algn="ctr">
            <a:solidFill>
              <a:srgbClr val="FF0000"/>
            </a:solidFill>
            <a:prstDash val="solid"/>
            <a:round/>
            <a:headEnd type="none" w="med" len="med"/>
            <a:tailEnd type="triangle"/>
          </a:ln>
          <a:effectLst/>
        </p:spPr>
      </p:cxnSp>
      <p:sp>
        <p:nvSpPr>
          <p:cNvPr id="31" name="TextBox 30">
            <a:extLst>
              <a:ext uri="{FF2B5EF4-FFF2-40B4-BE49-F238E27FC236}">
                <a16:creationId xmlns:a16="http://schemas.microsoft.com/office/drawing/2014/main" xmlns="" id="{7F1F37D6-B827-432D-B442-2B2315A10E3A}"/>
              </a:ext>
            </a:extLst>
          </p:cNvPr>
          <p:cNvSpPr txBox="1"/>
          <p:nvPr/>
        </p:nvSpPr>
        <p:spPr bwMode="auto">
          <a:xfrm>
            <a:off x="4861694" y="4586512"/>
            <a:ext cx="1752600" cy="1477328"/>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R="0" algn="l" defTabSz="914400" rtl="0" eaLnBrk="0" fontAlgn="base" latinLnBrk="0" hangingPunct="0">
              <a:lnSpc>
                <a:spcPct val="100000"/>
              </a:lnSpc>
              <a:spcBef>
                <a:spcPct val="0"/>
              </a:spcBef>
              <a:spcAft>
                <a:spcPts val="0"/>
              </a:spcAft>
              <a:buClr>
                <a:srgbClr val="BCD437"/>
              </a:buClr>
              <a:buSzTx/>
              <a:tabLst/>
            </a:pPr>
            <a:r>
              <a:rPr kumimoji="0" lang="ro-RO" sz="1600" b="1" i="0" u="sng" strike="noStrike" cap="none" normalizeH="0" baseline="0" noProof="0">
                <a:ln>
                  <a:noFill/>
                </a:ln>
                <a:solidFill>
                  <a:schemeClr val="tx1"/>
                </a:solidFill>
                <a:uLnTx/>
                <a:uFillTx/>
                <a:latin typeface="+mj-lt"/>
              </a:rPr>
              <a:t>Router</a:t>
            </a:r>
          </a:p>
          <a:p>
            <a:pPr marL="457200" marR="0" indent="-457200" algn="l" defTabSz="914400" rtl="0" eaLnBrk="0" fontAlgn="base" latinLnBrk="0" hangingPunct="0">
              <a:lnSpc>
                <a:spcPct val="100000"/>
              </a:lnSpc>
              <a:spcBef>
                <a:spcPct val="0"/>
              </a:spcBef>
              <a:spcAft>
                <a:spcPts val="0"/>
              </a:spcAft>
              <a:buClr>
                <a:srgbClr val="BCD437"/>
              </a:buClr>
              <a:buSzTx/>
              <a:buAutoNum type="arabicPeriod"/>
              <a:tabLst/>
            </a:pPr>
            <a:r>
              <a:rPr kumimoji="0" lang="ro-RO" sz="1600" b="0" i="0" u="none" strike="noStrike" cap="none" normalizeH="0" baseline="0" noProof="0">
                <a:ln>
                  <a:noFill/>
                </a:ln>
                <a:solidFill>
                  <a:schemeClr val="tx1"/>
                </a:solidFill>
                <a:uLnTx/>
                <a:uFillTx/>
                <a:latin typeface="+mj-lt"/>
              </a:rPr>
              <a:t>Router</a:t>
            </a:r>
          </a:p>
          <a:p>
            <a:pPr marL="457200" marR="0" indent="-457200" algn="l" defTabSz="914400" rtl="0" eaLnBrk="0" fontAlgn="base" latinLnBrk="0" hangingPunct="0">
              <a:lnSpc>
                <a:spcPct val="100000"/>
              </a:lnSpc>
              <a:spcBef>
                <a:spcPct val="0"/>
              </a:spcBef>
              <a:spcAft>
                <a:spcPts val="0"/>
              </a:spcAft>
              <a:buClr>
                <a:srgbClr val="BCD437"/>
              </a:buClr>
              <a:buSzTx/>
              <a:buAutoNum type="arabicPeriod"/>
              <a:tabLst/>
            </a:pPr>
            <a:r>
              <a:rPr kumimoji="0" lang="ro-RO" sz="1600" b="0" i="0" u="none" strike="noStrike" cap="none" normalizeH="0" baseline="0" noProof="0">
                <a:ln>
                  <a:noFill/>
                </a:ln>
                <a:solidFill>
                  <a:schemeClr val="tx1"/>
                </a:solidFill>
                <a:uLnTx/>
                <a:uFillTx/>
                <a:latin typeface="+mj-lt"/>
              </a:rPr>
              <a:t>Întrerupător</a:t>
            </a:r>
          </a:p>
          <a:p>
            <a:pPr marL="457200" marR="0" indent="-457200" algn="l" defTabSz="914400" rtl="0" eaLnBrk="0" fontAlgn="base" latinLnBrk="0" hangingPunct="0">
              <a:lnSpc>
                <a:spcPct val="100000"/>
              </a:lnSpc>
              <a:spcBef>
                <a:spcPct val="0"/>
              </a:spcBef>
              <a:spcAft>
                <a:spcPts val="0"/>
              </a:spcAft>
              <a:buClr>
                <a:srgbClr val="BCD437"/>
              </a:buClr>
              <a:buSzTx/>
              <a:buAutoNum type="arabicPeriod"/>
              <a:tabLst/>
            </a:pPr>
            <a:r>
              <a:rPr lang="ro-RO" sz="1600">
                <a:latin typeface="+mj-lt"/>
              </a:rPr>
              <a:t>WAP</a:t>
            </a:r>
          </a:p>
          <a:p>
            <a:pPr marL="457200" marR="0" indent="-457200" algn="l" defTabSz="914400" rtl="0" eaLnBrk="0" fontAlgn="base" latinLnBrk="0" hangingPunct="0">
              <a:lnSpc>
                <a:spcPct val="100000"/>
              </a:lnSpc>
              <a:spcBef>
                <a:spcPct val="0"/>
              </a:spcBef>
              <a:spcAft>
                <a:spcPts val="0"/>
              </a:spcAft>
              <a:buClr>
                <a:srgbClr val="BCD437"/>
              </a:buClr>
              <a:buSzTx/>
              <a:buAutoNum type="arabicPeriod"/>
              <a:tabLst/>
            </a:pPr>
            <a:r>
              <a:rPr kumimoji="0" lang="ro-RO" sz="1600" b="0" i="0" u="none" strike="noStrike" cap="none" normalizeH="0" baseline="0" noProof="0">
                <a:ln>
                  <a:noFill/>
                </a:ln>
                <a:solidFill>
                  <a:schemeClr val="tx1"/>
                </a:solidFill>
                <a:uLnTx/>
                <a:uFillTx/>
                <a:latin typeface="+mj-lt"/>
              </a:rPr>
              <a:t>Modem</a:t>
            </a:r>
          </a:p>
          <a:p>
            <a:pPr marL="457200" marR="0" indent="-457200" algn="l" defTabSz="914400" rtl="0" eaLnBrk="0" fontAlgn="base" latinLnBrk="0" hangingPunct="0">
              <a:lnSpc>
                <a:spcPct val="100000"/>
              </a:lnSpc>
              <a:spcBef>
                <a:spcPct val="0"/>
              </a:spcBef>
              <a:spcAft>
                <a:spcPts val="0"/>
              </a:spcAft>
              <a:buClr>
                <a:srgbClr val="BCD437"/>
              </a:buClr>
              <a:buSzTx/>
              <a:buAutoNum type="arabicPeriod"/>
              <a:tabLst/>
            </a:pPr>
            <a:r>
              <a:rPr lang="ro-RO" sz="1600">
                <a:latin typeface="+mj-lt"/>
              </a:rPr>
              <a:t>Firewall/IDD</a:t>
            </a:r>
          </a:p>
        </p:txBody>
      </p:sp>
      <p:sp>
        <p:nvSpPr>
          <p:cNvPr id="32" name="Right Arrow 32">
            <a:extLst>
              <a:ext uri="{FF2B5EF4-FFF2-40B4-BE49-F238E27FC236}">
                <a16:creationId xmlns:a16="http://schemas.microsoft.com/office/drawing/2014/main" xmlns="" id="{C8C9A70F-A5D6-4B0F-8240-6C84C399D23E}"/>
              </a:ext>
            </a:extLst>
          </p:cNvPr>
          <p:cNvSpPr/>
          <p:nvPr/>
        </p:nvSpPr>
        <p:spPr bwMode="auto">
          <a:xfrm>
            <a:off x="3122041" y="1215628"/>
            <a:ext cx="3431159" cy="1222772"/>
          </a:xfrm>
          <a:prstGeom prst="rightArrow">
            <a:avLst/>
          </a:prstGeom>
          <a:solidFill>
            <a:schemeClr val="bg2"/>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ro-RO" sz="2000" b="1" i="0" u="none" strike="noStrike" cap="none" normalizeH="0" baseline="0">
                <a:ln>
                  <a:noFill/>
                </a:ln>
                <a:solidFill>
                  <a:schemeClr val="tx1"/>
                </a:solidFill>
              </a:rPr>
              <a:t>Trecerea de la Privat la Public</a:t>
            </a:r>
          </a:p>
          <a:p>
            <a:pPr marL="0" marR="0" indent="0" algn="ctr" defTabSz="914400" rtl="0" eaLnBrk="1" fontAlgn="base" latinLnBrk="0" hangingPunct="1">
              <a:lnSpc>
                <a:spcPct val="100000"/>
              </a:lnSpc>
              <a:spcBef>
                <a:spcPct val="0"/>
              </a:spcBef>
              <a:spcAft>
                <a:spcPct val="0"/>
              </a:spcAft>
              <a:buClrTx/>
              <a:buSzTx/>
              <a:buFontTx/>
              <a:buNone/>
              <a:tabLst/>
            </a:pPr>
            <a:r>
              <a:rPr lang="ro-RO" sz="2000" b="1"/>
              <a:t>(realizată de NAT)</a:t>
            </a:r>
          </a:p>
        </p:txBody>
      </p:sp>
      <p:cxnSp>
        <p:nvCxnSpPr>
          <p:cNvPr id="131" name="Straight Connector 130">
            <a:extLst>
              <a:ext uri="{FF2B5EF4-FFF2-40B4-BE49-F238E27FC236}">
                <a16:creationId xmlns:a16="http://schemas.microsoft.com/office/drawing/2014/main" xmlns="" id="{DB85118D-A3B1-4B01-824C-6D94BD35B994}"/>
              </a:ext>
            </a:extLst>
          </p:cNvPr>
          <p:cNvCxnSpPr>
            <a:cxnSpLocks/>
            <a:stCxn id="15" idx="3"/>
            <a:endCxn id="18" idx="1"/>
          </p:cNvCxnSpPr>
          <p:nvPr/>
        </p:nvCxnSpPr>
        <p:spPr>
          <a:xfrm>
            <a:off x="1995768" y="2900803"/>
            <a:ext cx="1348115" cy="825783"/>
          </a:xfrm>
          <a:prstGeom prst="line">
            <a:avLst/>
          </a:prstGeom>
          <a:ln w="50800">
            <a:solidFill>
              <a:srgbClr val="FF0000"/>
            </a:solidFill>
            <a:prstDash val="sysDot"/>
            <a:headEnd type="stealth"/>
            <a:tailEnd type="stealth"/>
          </a:ln>
        </p:spPr>
        <p:style>
          <a:lnRef idx="2">
            <a:schemeClr val="accent1"/>
          </a:lnRef>
          <a:fillRef idx="0">
            <a:schemeClr val="accent1"/>
          </a:fillRef>
          <a:effectRef idx="1">
            <a:schemeClr val="accent1"/>
          </a:effectRef>
          <a:fontRef idx="minor">
            <a:schemeClr val="tx1"/>
          </a:fontRef>
        </p:style>
      </p:cxnSp>
      <p:sp>
        <p:nvSpPr>
          <p:cNvPr id="142" name="Rectangle 141">
            <a:extLst>
              <a:ext uri="{FF2B5EF4-FFF2-40B4-BE49-F238E27FC236}">
                <a16:creationId xmlns:a16="http://schemas.microsoft.com/office/drawing/2014/main" xmlns="" id="{70C5CC6A-C09E-4CBD-9033-428B9DA6A9B3}"/>
              </a:ext>
            </a:extLst>
          </p:cNvPr>
          <p:cNvSpPr/>
          <p:nvPr/>
        </p:nvSpPr>
        <p:spPr>
          <a:xfrm>
            <a:off x="1762639" y="1303681"/>
            <a:ext cx="1136148" cy="313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a:t>10.0.0.3</a:t>
            </a:r>
          </a:p>
        </p:txBody>
      </p:sp>
      <p:sp>
        <p:nvSpPr>
          <p:cNvPr id="143" name="Rectangle 142">
            <a:extLst>
              <a:ext uri="{FF2B5EF4-FFF2-40B4-BE49-F238E27FC236}">
                <a16:creationId xmlns:a16="http://schemas.microsoft.com/office/drawing/2014/main" xmlns="" id="{34CCCF8B-E15E-471F-8857-4065CD8DBD6B}"/>
              </a:ext>
            </a:extLst>
          </p:cNvPr>
          <p:cNvSpPr/>
          <p:nvPr/>
        </p:nvSpPr>
        <p:spPr>
          <a:xfrm>
            <a:off x="1217690" y="2519905"/>
            <a:ext cx="1136148" cy="313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a:t>10.0.0.5</a:t>
            </a:r>
          </a:p>
        </p:txBody>
      </p:sp>
      <p:sp>
        <p:nvSpPr>
          <p:cNvPr id="144" name="Rectangle 143">
            <a:extLst>
              <a:ext uri="{FF2B5EF4-FFF2-40B4-BE49-F238E27FC236}">
                <a16:creationId xmlns:a16="http://schemas.microsoft.com/office/drawing/2014/main" xmlns="" id="{35A4C8E3-EE85-4762-AFED-93F70A444609}"/>
              </a:ext>
            </a:extLst>
          </p:cNvPr>
          <p:cNvSpPr/>
          <p:nvPr/>
        </p:nvSpPr>
        <p:spPr>
          <a:xfrm>
            <a:off x="1242803" y="3928098"/>
            <a:ext cx="1136148" cy="313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a:t>10.0.0.6</a:t>
            </a:r>
          </a:p>
        </p:txBody>
      </p:sp>
      <p:sp>
        <p:nvSpPr>
          <p:cNvPr id="145" name="Rectangle 144">
            <a:extLst>
              <a:ext uri="{FF2B5EF4-FFF2-40B4-BE49-F238E27FC236}">
                <a16:creationId xmlns:a16="http://schemas.microsoft.com/office/drawing/2014/main" xmlns="" id="{FAE782CE-A335-4DCF-9CF4-C46C7ABE67B8}"/>
              </a:ext>
            </a:extLst>
          </p:cNvPr>
          <p:cNvSpPr/>
          <p:nvPr/>
        </p:nvSpPr>
        <p:spPr>
          <a:xfrm>
            <a:off x="1318080" y="5045630"/>
            <a:ext cx="1136148" cy="313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a:t>10.0.0.8</a:t>
            </a:r>
          </a:p>
        </p:txBody>
      </p:sp>
      <p:sp>
        <p:nvSpPr>
          <p:cNvPr id="147" name="Rectangle 146">
            <a:extLst>
              <a:ext uri="{FF2B5EF4-FFF2-40B4-BE49-F238E27FC236}">
                <a16:creationId xmlns:a16="http://schemas.microsoft.com/office/drawing/2014/main" xmlns="" id="{39BA39EB-E237-4A61-AC33-2DC78E4F561F}"/>
              </a:ext>
            </a:extLst>
          </p:cNvPr>
          <p:cNvSpPr/>
          <p:nvPr/>
        </p:nvSpPr>
        <p:spPr>
          <a:xfrm>
            <a:off x="5531305" y="3951771"/>
            <a:ext cx="1752600" cy="2991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a:solidFill>
                  <a:schemeClr val="tx1"/>
                </a:solidFill>
              </a:rPr>
              <a:t>123.123.123.123</a:t>
            </a:r>
          </a:p>
        </p:txBody>
      </p:sp>
      <p:sp>
        <p:nvSpPr>
          <p:cNvPr id="148" name="Rectangle 147">
            <a:extLst>
              <a:ext uri="{FF2B5EF4-FFF2-40B4-BE49-F238E27FC236}">
                <a16:creationId xmlns:a16="http://schemas.microsoft.com/office/drawing/2014/main" xmlns="" id="{665399D0-FBD9-424B-8FF8-D4F751BFF4C9}"/>
              </a:ext>
            </a:extLst>
          </p:cNvPr>
          <p:cNvSpPr/>
          <p:nvPr/>
        </p:nvSpPr>
        <p:spPr>
          <a:xfrm>
            <a:off x="2814298" y="4259455"/>
            <a:ext cx="1136148" cy="313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a:t>10.0.0.1</a:t>
            </a:r>
          </a:p>
        </p:txBody>
      </p:sp>
    </p:spTree>
    <p:extLst>
      <p:ext uri="{BB962C8B-B14F-4D97-AF65-F5344CB8AC3E}">
        <p14:creationId xmlns:p14="http://schemas.microsoft.com/office/powerpoint/2010/main" val="144610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animBg="1"/>
      <p:bldP spid="28" grpId="0"/>
      <p:bldP spid="29" grpId="0"/>
      <p:bldP spid="31" grpId="0"/>
      <p:bldP spid="32" grpId="0" animBg="1"/>
      <p:bldP spid="142" grpId="0" animBg="1"/>
      <p:bldP spid="143" grpId="0" animBg="1"/>
      <p:bldP spid="144" grpId="0" animBg="1"/>
      <p:bldP spid="145" grpId="0" animBg="1"/>
      <p:bldP spid="147" grpId="0" animBg="1"/>
      <p:bldP spid="14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IP-uri statice și dinamice </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386777" y="1270000"/>
            <a:ext cx="8370446" cy="5183188"/>
          </a:xfrm>
          <a:prstGeom prst="rect">
            <a:avLst/>
          </a:prstGeom>
        </p:spPr>
        <p:txBody>
          <a:bodyPr>
            <a:normAutofit/>
          </a:bodyPr>
          <a:lstStyle/>
          <a:p>
            <a:r>
              <a:rPr lang="ro-RO" dirty="0"/>
              <a:t>Adresele IP de la </a:t>
            </a:r>
            <a:r>
              <a:rPr lang="ro-RO"/>
              <a:t>un </a:t>
            </a:r>
            <a:r>
              <a:rPr lang="ro-RO" smtClean="0"/>
              <a:t>FSI </a:t>
            </a:r>
            <a:r>
              <a:rPr lang="ro-RO" dirty="0"/>
              <a:t>pot fi:</a:t>
            </a:r>
          </a:p>
          <a:p>
            <a:pPr lvl="1"/>
            <a:r>
              <a:rPr lang="ro-RO" b="1" dirty="0">
                <a:solidFill>
                  <a:srgbClr val="0070C0"/>
                </a:solidFill>
              </a:rPr>
              <a:t>Statice</a:t>
            </a:r>
            <a:r>
              <a:rPr lang="ro-RO" dirty="0"/>
              <a:t> – aceleași, de fiecare dată când vă conectați</a:t>
            </a:r>
          </a:p>
          <a:p>
            <a:pPr lvl="1"/>
            <a:r>
              <a:rPr lang="ro-RO" b="1" dirty="0">
                <a:solidFill>
                  <a:srgbClr val="0070C0"/>
                </a:solidFill>
              </a:rPr>
              <a:t>Dinamice</a:t>
            </a:r>
            <a:r>
              <a:rPr lang="ro-RO" dirty="0"/>
              <a:t> – potențial diferite de fiecare dată</a:t>
            </a:r>
          </a:p>
          <a:p>
            <a:pPr lvl="1"/>
            <a:endParaRPr lang="en-GB" dirty="0"/>
          </a:p>
          <a:p>
            <a:pPr lvl="1"/>
            <a:endParaRPr lang="en-GB" dirty="0"/>
          </a:p>
          <a:p>
            <a:pPr lvl="1"/>
            <a:endParaRPr lang="en-GB" dirty="0"/>
          </a:p>
          <a:p>
            <a:pPr lvl="1"/>
            <a:endParaRPr lang="en-GB" dirty="0"/>
          </a:p>
          <a:p>
            <a:pPr lvl="1"/>
            <a:endParaRPr lang="en-GB" dirty="0"/>
          </a:p>
          <a:p>
            <a:pPr marL="0" indent="0" algn="ctr">
              <a:buNone/>
            </a:pPr>
            <a:endParaRPr lang="en-GB" b="1" dirty="0">
              <a:solidFill>
                <a:srgbClr val="FF0000"/>
              </a:solidFill>
            </a:endParaRPr>
          </a:p>
          <a:p>
            <a:pPr marL="0" indent="0" algn="ctr">
              <a:buNone/>
            </a:pPr>
            <a:endParaRPr lang="en-GB" b="1" dirty="0">
              <a:solidFill>
                <a:srgbClr val="FF0000"/>
              </a:solidFill>
            </a:endParaRPr>
          </a:p>
          <a:p>
            <a:pPr marL="0" indent="0" algn="ctr">
              <a:buNone/>
            </a:pPr>
            <a:r>
              <a:rPr lang="ro-RO" b="1" dirty="0">
                <a:solidFill>
                  <a:srgbClr val="FF0000"/>
                </a:solidFill>
              </a:rPr>
              <a:t>Orele, datele și fusurile orare sunt elemente-cheie în investigație</a:t>
            </a:r>
          </a:p>
        </p:txBody>
      </p:sp>
      <p:pic>
        <p:nvPicPr>
          <p:cNvPr id="2050" name="Picture 2" descr="Network Diagram">
            <a:extLst>
              <a:ext uri="{FF2B5EF4-FFF2-40B4-BE49-F238E27FC236}">
                <a16:creationId xmlns:a16="http://schemas.microsoft.com/office/drawing/2014/main" xmlns="" id="{1B5AD80B-AEB3-4EA7-808D-776470ACB5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535" y="2672069"/>
            <a:ext cx="5226930" cy="2651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41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Cine este 45.14.250.74?</a:t>
            </a:r>
          </a:p>
        </p:txBody>
      </p:sp>
      <p:pic>
        <p:nvPicPr>
          <p:cNvPr id="4" name="Content Placeholder 3">
            <a:extLst>
              <a:ext uri="{FF2B5EF4-FFF2-40B4-BE49-F238E27FC236}">
                <a16:creationId xmlns:a16="http://schemas.microsoft.com/office/drawing/2014/main" xmlns="" id="{31CE546A-0738-4037-A84C-6EBD77217D0E}"/>
              </a:ext>
            </a:extLst>
          </p:cNvPr>
          <p:cNvPicPr>
            <a:picLocks noGrp="1" noChangeAspect="1"/>
          </p:cNvPicPr>
          <p:nvPr>
            <p:ph idx="4294967295"/>
          </p:nvPr>
        </p:nvPicPr>
        <p:blipFill>
          <a:blip r:embed="rId3"/>
          <a:stretch>
            <a:fillRect/>
          </a:stretch>
        </p:blipFill>
        <p:spPr>
          <a:xfrm>
            <a:off x="2547960" y="1286822"/>
            <a:ext cx="4248150" cy="5072062"/>
          </a:xfrm>
          <a:prstGeom prst="rect">
            <a:avLst/>
          </a:prstGeom>
          <a:ln>
            <a:solidFill>
              <a:srgbClr val="0070C0"/>
            </a:solidFill>
          </a:ln>
        </p:spPr>
      </p:pic>
      <p:sp>
        <p:nvSpPr>
          <p:cNvPr id="5" name="Rectangle 4">
            <a:extLst>
              <a:ext uri="{FF2B5EF4-FFF2-40B4-BE49-F238E27FC236}">
                <a16:creationId xmlns:a16="http://schemas.microsoft.com/office/drawing/2014/main" xmlns="" id="{898D11F3-E180-43C1-8750-F7457ED067D1}"/>
              </a:ext>
            </a:extLst>
          </p:cNvPr>
          <p:cNvSpPr/>
          <p:nvPr/>
        </p:nvSpPr>
        <p:spPr>
          <a:xfrm>
            <a:off x="3837864" y="1456860"/>
            <a:ext cx="936104" cy="144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xmlns="" id="{B16BF418-6DD9-48EB-B0AE-8F4E213EC122}"/>
              </a:ext>
            </a:extLst>
          </p:cNvPr>
          <p:cNvPicPr>
            <a:picLocks noChangeAspect="1"/>
          </p:cNvPicPr>
          <p:nvPr/>
        </p:nvPicPr>
        <p:blipFill>
          <a:blip r:embed="rId4"/>
          <a:stretch>
            <a:fillRect/>
          </a:stretch>
        </p:blipFill>
        <p:spPr>
          <a:xfrm>
            <a:off x="69850" y="6173147"/>
            <a:ext cx="2667000" cy="371475"/>
          </a:xfrm>
          <a:prstGeom prst="rect">
            <a:avLst/>
          </a:prstGeom>
        </p:spPr>
      </p:pic>
      <p:sp>
        <p:nvSpPr>
          <p:cNvPr id="13" name="Rectangle 12">
            <a:extLst>
              <a:ext uri="{FF2B5EF4-FFF2-40B4-BE49-F238E27FC236}">
                <a16:creationId xmlns:a16="http://schemas.microsoft.com/office/drawing/2014/main" xmlns="" id="{762F54C6-DB6E-4F9A-950F-25967D36C222}"/>
              </a:ext>
            </a:extLst>
          </p:cNvPr>
          <p:cNvSpPr/>
          <p:nvPr/>
        </p:nvSpPr>
        <p:spPr>
          <a:xfrm>
            <a:off x="3311562" y="2043682"/>
            <a:ext cx="1548470" cy="432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xmlns="" id="{452FCBE4-2165-4FA1-9203-4575286293C8}"/>
              </a:ext>
            </a:extLst>
          </p:cNvPr>
          <p:cNvSpPr/>
          <p:nvPr/>
        </p:nvSpPr>
        <p:spPr>
          <a:xfrm>
            <a:off x="3323496" y="3306048"/>
            <a:ext cx="2760672" cy="8763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xmlns="" id="{D03D7BF3-F0B8-498F-831E-2AA153905930}"/>
              </a:ext>
            </a:extLst>
          </p:cNvPr>
          <p:cNvSpPr/>
          <p:nvPr/>
        </p:nvSpPr>
        <p:spPr>
          <a:xfrm>
            <a:off x="3323496" y="5194491"/>
            <a:ext cx="2760672" cy="6992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xmlns="" id="{C9704686-CC69-4465-9AE8-5419A27D750C}"/>
              </a:ext>
            </a:extLst>
          </p:cNvPr>
          <p:cNvSpPr txBox="1"/>
          <p:nvPr/>
        </p:nvSpPr>
        <p:spPr>
          <a:xfrm>
            <a:off x="6876256" y="1344202"/>
            <a:ext cx="2159794" cy="369332"/>
          </a:xfrm>
          <a:prstGeom prst="rect">
            <a:avLst/>
          </a:prstGeom>
          <a:noFill/>
        </p:spPr>
        <p:txBody>
          <a:bodyPr wrap="square" rtlCol="0">
            <a:spAutoFit/>
          </a:bodyPr>
          <a:lstStyle/>
          <a:p>
            <a:r>
              <a:rPr lang="ro-RO" b="1">
                <a:solidFill>
                  <a:srgbClr val="FF0000"/>
                </a:solidFill>
              </a:rPr>
              <a:t>Adresa IP cercetată</a:t>
            </a:r>
          </a:p>
        </p:txBody>
      </p:sp>
      <p:sp>
        <p:nvSpPr>
          <p:cNvPr id="16" name="TextBox 15">
            <a:extLst>
              <a:ext uri="{FF2B5EF4-FFF2-40B4-BE49-F238E27FC236}">
                <a16:creationId xmlns:a16="http://schemas.microsoft.com/office/drawing/2014/main" xmlns="" id="{253BFFA5-CA98-4DC5-ACC6-B44037FC6834}"/>
              </a:ext>
            </a:extLst>
          </p:cNvPr>
          <p:cNvSpPr txBox="1"/>
          <p:nvPr/>
        </p:nvSpPr>
        <p:spPr>
          <a:xfrm>
            <a:off x="6869378" y="1895844"/>
            <a:ext cx="2159794" cy="1200329"/>
          </a:xfrm>
          <a:prstGeom prst="rect">
            <a:avLst/>
          </a:prstGeom>
          <a:noFill/>
        </p:spPr>
        <p:txBody>
          <a:bodyPr wrap="square" rtlCol="0">
            <a:spAutoFit/>
          </a:bodyPr>
          <a:lstStyle/>
          <a:p>
            <a:r>
              <a:rPr lang="ro-RO" b="1" dirty="0">
                <a:solidFill>
                  <a:srgbClr val="FF0000"/>
                </a:solidFill>
              </a:rPr>
              <a:t>Gama de adrese IP de la care provine adresa și unele informații despre companie</a:t>
            </a:r>
          </a:p>
        </p:txBody>
      </p:sp>
      <p:sp>
        <p:nvSpPr>
          <p:cNvPr id="17" name="TextBox 16">
            <a:extLst>
              <a:ext uri="{FF2B5EF4-FFF2-40B4-BE49-F238E27FC236}">
                <a16:creationId xmlns:a16="http://schemas.microsoft.com/office/drawing/2014/main" xmlns="" id="{7A5FA977-B2BA-4A06-A786-E53636014E0F}"/>
              </a:ext>
            </a:extLst>
          </p:cNvPr>
          <p:cNvSpPr txBox="1"/>
          <p:nvPr/>
        </p:nvSpPr>
        <p:spPr>
          <a:xfrm>
            <a:off x="6876256" y="3442576"/>
            <a:ext cx="2159794" cy="1477328"/>
          </a:xfrm>
          <a:prstGeom prst="rect">
            <a:avLst/>
          </a:prstGeom>
          <a:noFill/>
        </p:spPr>
        <p:txBody>
          <a:bodyPr wrap="square" rtlCol="0">
            <a:spAutoFit/>
          </a:bodyPr>
          <a:lstStyle/>
          <a:p>
            <a:r>
              <a:rPr lang="ro-RO" b="1" dirty="0">
                <a:solidFill>
                  <a:srgbClr val="FF0000"/>
                </a:solidFill>
              </a:rPr>
              <a:t>Compania care deține adresa IP, unde se află aceasta și un e-mail - cu un nume de domeniu</a:t>
            </a:r>
          </a:p>
        </p:txBody>
      </p:sp>
      <p:sp>
        <p:nvSpPr>
          <p:cNvPr id="19" name="TextBox 18">
            <a:extLst>
              <a:ext uri="{FF2B5EF4-FFF2-40B4-BE49-F238E27FC236}">
                <a16:creationId xmlns:a16="http://schemas.microsoft.com/office/drawing/2014/main" xmlns="" id="{447A299A-BC06-41F5-BB12-1C9206E114B7}"/>
              </a:ext>
            </a:extLst>
          </p:cNvPr>
          <p:cNvSpPr txBox="1"/>
          <p:nvPr/>
        </p:nvSpPr>
        <p:spPr>
          <a:xfrm>
            <a:off x="6872018" y="5206313"/>
            <a:ext cx="2271981" cy="1200329"/>
          </a:xfrm>
          <a:prstGeom prst="rect">
            <a:avLst/>
          </a:prstGeom>
          <a:noFill/>
        </p:spPr>
        <p:txBody>
          <a:bodyPr wrap="square" rtlCol="0">
            <a:spAutoFit/>
          </a:bodyPr>
          <a:lstStyle/>
          <a:p>
            <a:r>
              <a:rPr lang="ro-RO" b="1" dirty="0">
                <a:solidFill>
                  <a:srgbClr val="FF0000"/>
                </a:solidFill>
              </a:rPr>
              <a:t>Câteva informații personale referitoare la solicitantul înregistrării</a:t>
            </a:r>
          </a:p>
        </p:txBody>
      </p:sp>
      <p:sp>
        <p:nvSpPr>
          <p:cNvPr id="20" name="Arrow: Right 19">
            <a:extLst>
              <a:ext uri="{FF2B5EF4-FFF2-40B4-BE49-F238E27FC236}">
                <a16:creationId xmlns:a16="http://schemas.microsoft.com/office/drawing/2014/main" xmlns="" id="{06CC90E1-2FB5-4208-9394-33FF5351BB47}"/>
              </a:ext>
            </a:extLst>
          </p:cNvPr>
          <p:cNvSpPr/>
          <p:nvPr/>
        </p:nvSpPr>
        <p:spPr>
          <a:xfrm rot="10800000">
            <a:off x="5935915" y="1456860"/>
            <a:ext cx="93610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Right 20">
            <a:extLst>
              <a:ext uri="{FF2B5EF4-FFF2-40B4-BE49-F238E27FC236}">
                <a16:creationId xmlns:a16="http://schemas.microsoft.com/office/drawing/2014/main" xmlns="" id="{426969DC-4662-4F19-A4D1-09E47C39F079}"/>
              </a:ext>
            </a:extLst>
          </p:cNvPr>
          <p:cNvSpPr/>
          <p:nvPr/>
        </p:nvSpPr>
        <p:spPr>
          <a:xfrm rot="10800000">
            <a:off x="5935915" y="2147568"/>
            <a:ext cx="93610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Right 21">
            <a:extLst>
              <a:ext uri="{FF2B5EF4-FFF2-40B4-BE49-F238E27FC236}">
                <a16:creationId xmlns:a16="http://schemas.microsoft.com/office/drawing/2014/main" xmlns="" id="{5D488F93-A312-4AFC-A777-06DC946F4CE5}"/>
              </a:ext>
            </a:extLst>
          </p:cNvPr>
          <p:cNvSpPr/>
          <p:nvPr/>
        </p:nvSpPr>
        <p:spPr>
          <a:xfrm rot="10800000">
            <a:off x="5935915" y="3785826"/>
            <a:ext cx="93610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Right 22">
            <a:extLst>
              <a:ext uri="{FF2B5EF4-FFF2-40B4-BE49-F238E27FC236}">
                <a16:creationId xmlns:a16="http://schemas.microsoft.com/office/drawing/2014/main" xmlns="" id="{48A67827-805B-4C30-8DD7-B77CE568AE2D}"/>
              </a:ext>
            </a:extLst>
          </p:cNvPr>
          <p:cNvSpPr/>
          <p:nvPr/>
        </p:nvSpPr>
        <p:spPr>
          <a:xfrm rot="10800000">
            <a:off x="5935915" y="5494791"/>
            <a:ext cx="93610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xmlns="" id="{DF6D6B50-5E9A-4654-9FB8-C486B01B5692}"/>
              </a:ext>
            </a:extLst>
          </p:cNvPr>
          <p:cNvSpPr txBox="1"/>
          <p:nvPr/>
        </p:nvSpPr>
        <p:spPr>
          <a:xfrm>
            <a:off x="1588" y="1713534"/>
            <a:ext cx="2475265" cy="3785652"/>
          </a:xfrm>
          <a:prstGeom prst="rect">
            <a:avLst/>
          </a:prstGeom>
          <a:solidFill>
            <a:srgbClr val="F08A34"/>
          </a:solidFill>
        </p:spPr>
        <p:txBody>
          <a:bodyPr wrap="square" rtlCol="0">
            <a:spAutoFit/>
          </a:bodyPr>
          <a:lstStyle/>
          <a:p>
            <a:r>
              <a:rPr lang="ro-RO" sz="2400" b="1">
                <a:solidFill>
                  <a:schemeClr val="bg1"/>
                </a:solidFill>
                <a:latin typeface="+mj-lt"/>
              </a:rPr>
              <a:t>Întrebare de investigație? </a:t>
            </a:r>
          </a:p>
          <a:p>
            <a:endParaRPr lang="en-GB" sz="2400" dirty="0">
              <a:solidFill>
                <a:schemeClr val="bg1"/>
              </a:solidFill>
              <a:latin typeface="+mj-lt"/>
            </a:endParaRPr>
          </a:p>
          <a:p>
            <a:r>
              <a:rPr lang="ro-RO" sz="2400">
                <a:solidFill>
                  <a:schemeClr val="bg1"/>
                </a:solidFill>
                <a:latin typeface="+mj-lt"/>
              </a:rPr>
              <a:t>Cine a utilizat adresa IP 45.14.250.74, la o anumită oră, la o anumită dată (luând în considerare fusurile orare)?</a:t>
            </a:r>
          </a:p>
        </p:txBody>
      </p:sp>
    </p:spTree>
    <p:extLst>
      <p:ext uri="{BB962C8B-B14F-4D97-AF65-F5344CB8AC3E}">
        <p14:creationId xmlns:p14="http://schemas.microsoft.com/office/powerpoint/2010/main" val="375764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8" grpId="0"/>
      <p:bldP spid="16" grpId="0"/>
      <p:bldP spid="17" grpId="0"/>
      <p:bldP spid="19" grpId="0"/>
      <p:bldP spid="20" grpId="0" animBg="1"/>
      <p:bldP spid="21" grpId="0" animBg="1"/>
      <p:bldP spid="22" grpId="0" animBg="1"/>
      <p:bldP spid="23" grpId="0" animBg="1"/>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356FF48-E68E-433E-A17C-A2D4F2B622F9}"/>
              </a:ext>
            </a:extLst>
          </p:cNvPr>
          <p:cNvPicPr>
            <a:picLocks noChangeAspect="1"/>
          </p:cNvPicPr>
          <p:nvPr/>
        </p:nvPicPr>
        <p:blipFill>
          <a:blip r:embed="rId3"/>
          <a:stretch>
            <a:fillRect/>
          </a:stretch>
        </p:blipFill>
        <p:spPr>
          <a:xfrm>
            <a:off x="4418804" y="1271699"/>
            <a:ext cx="4635910" cy="4382480"/>
          </a:xfrm>
          <a:prstGeom prst="rect">
            <a:avLst/>
          </a:prstGeom>
          <a:ln>
            <a:solidFill>
              <a:srgbClr val="0070C0"/>
            </a:solidFill>
          </a:ln>
        </p:spPr>
      </p:pic>
      <p:pic>
        <p:nvPicPr>
          <p:cNvPr id="3" name="Content Placeholder 2">
            <a:extLst>
              <a:ext uri="{FF2B5EF4-FFF2-40B4-BE49-F238E27FC236}">
                <a16:creationId xmlns:a16="http://schemas.microsoft.com/office/drawing/2014/main" xmlns="" id="{A7972C05-8ACF-475F-82C3-7C398B754C6A}"/>
              </a:ext>
            </a:extLst>
          </p:cNvPr>
          <p:cNvPicPr>
            <a:picLocks noGrp="1" noChangeAspect="1"/>
          </p:cNvPicPr>
          <p:nvPr>
            <p:ph idx="4294967295"/>
          </p:nvPr>
        </p:nvPicPr>
        <p:blipFill>
          <a:blip r:embed="rId4"/>
          <a:stretch>
            <a:fillRect/>
          </a:stretch>
        </p:blipFill>
        <p:spPr>
          <a:xfrm>
            <a:off x="120576" y="1271699"/>
            <a:ext cx="4178300" cy="4751388"/>
          </a:xfrm>
          <a:prstGeom prst="rect">
            <a:avLst/>
          </a:prstGeom>
          <a:ln>
            <a:solidFill>
              <a:srgbClr val="0070C0"/>
            </a:solidFill>
          </a:ln>
        </p:spPr>
      </p:pic>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Cine este nolimitnet.eu?</a:t>
            </a:r>
          </a:p>
        </p:txBody>
      </p:sp>
      <p:sp>
        <p:nvSpPr>
          <p:cNvPr id="5" name="Rectangle 4">
            <a:extLst>
              <a:ext uri="{FF2B5EF4-FFF2-40B4-BE49-F238E27FC236}">
                <a16:creationId xmlns:a16="http://schemas.microsoft.com/office/drawing/2014/main" xmlns="" id="{898D11F3-E180-43C1-8750-F7457ED067D1}"/>
              </a:ext>
            </a:extLst>
          </p:cNvPr>
          <p:cNvSpPr/>
          <p:nvPr/>
        </p:nvSpPr>
        <p:spPr>
          <a:xfrm>
            <a:off x="99694" y="2329701"/>
            <a:ext cx="3781202" cy="5284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xmlns="" id="{B16BF418-6DD9-48EB-B0AE-8F4E213EC122}"/>
              </a:ext>
            </a:extLst>
          </p:cNvPr>
          <p:cNvPicPr>
            <a:picLocks noChangeAspect="1"/>
          </p:cNvPicPr>
          <p:nvPr/>
        </p:nvPicPr>
        <p:blipFill>
          <a:blip r:embed="rId5"/>
          <a:stretch>
            <a:fillRect/>
          </a:stretch>
        </p:blipFill>
        <p:spPr>
          <a:xfrm>
            <a:off x="69850" y="6173147"/>
            <a:ext cx="2667000" cy="371475"/>
          </a:xfrm>
          <a:prstGeom prst="rect">
            <a:avLst/>
          </a:prstGeom>
        </p:spPr>
      </p:pic>
      <p:sp>
        <p:nvSpPr>
          <p:cNvPr id="13" name="Rectangle 12">
            <a:extLst>
              <a:ext uri="{FF2B5EF4-FFF2-40B4-BE49-F238E27FC236}">
                <a16:creationId xmlns:a16="http://schemas.microsoft.com/office/drawing/2014/main" xmlns="" id="{762F54C6-DB6E-4F9A-950F-25967D36C222}"/>
              </a:ext>
            </a:extLst>
          </p:cNvPr>
          <p:cNvSpPr/>
          <p:nvPr/>
        </p:nvSpPr>
        <p:spPr>
          <a:xfrm>
            <a:off x="99694" y="3484007"/>
            <a:ext cx="4199182" cy="13528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xmlns="" id="{452FCBE4-2165-4FA1-9203-4575286293C8}"/>
              </a:ext>
            </a:extLst>
          </p:cNvPr>
          <p:cNvSpPr/>
          <p:nvPr/>
        </p:nvSpPr>
        <p:spPr>
          <a:xfrm>
            <a:off x="5356423" y="4302957"/>
            <a:ext cx="1447825" cy="13512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5446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Geolocația IP</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159765" y="1265544"/>
            <a:ext cx="4752975" cy="5183188"/>
          </a:xfrm>
          <a:prstGeom prst="rect">
            <a:avLst/>
          </a:prstGeom>
        </p:spPr>
        <p:txBody>
          <a:bodyPr/>
          <a:lstStyle/>
          <a:p>
            <a:r>
              <a:rPr lang="ro-RO" dirty="0"/>
              <a:t>Adresele IP pot fi </a:t>
            </a:r>
            <a:r>
              <a:rPr lang="ro-RO" dirty="0" err="1"/>
              <a:t>mapate</a:t>
            </a:r>
            <a:r>
              <a:rPr lang="ro-RO" dirty="0"/>
              <a:t> într-o zonă fizică utilizând servicii de geolocalizare </a:t>
            </a:r>
          </a:p>
          <a:p>
            <a:r>
              <a:rPr lang="ro-RO" b="1" dirty="0">
                <a:solidFill>
                  <a:srgbClr val="FF0000"/>
                </a:solidFill>
              </a:rPr>
              <a:t>POT</a:t>
            </a:r>
            <a:r>
              <a:rPr lang="ro-RO" dirty="0"/>
              <a:t> indica, într-o oarecare măsură, unde se află adresa IP a abonatului</a:t>
            </a:r>
          </a:p>
          <a:p>
            <a:r>
              <a:rPr lang="ro-RO" dirty="0"/>
              <a:t>Nu sunt precise - pot fi falsificate</a:t>
            </a:r>
          </a:p>
        </p:txBody>
      </p:sp>
      <p:pic>
        <p:nvPicPr>
          <p:cNvPr id="3" name="Picture 2">
            <a:extLst>
              <a:ext uri="{FF2B5EF4-FFF2-40B4-BE49-F238E27FC236}">
                <a16:creationId xmlns:a16="http://schemas.microsoft.com/office/drawing/2014/main" xmlns="" id="{EF1DDA91-F296-4EAD-95FF-EEF61BF42044}"/>
              </a:ext>
            </a:extLst>
          </p:cNvPr>
          <p:cNvPicPr>
            <a:picLocks noChangeAspect="1"/>
          </p:cNvPicPr>
          <p:nvPr/>
        </p:nvPicPr>
        <p:blipFill>
          <a:blip r:embed="rId3"/>
          <a:stretch>
            <a:fillRect/>
          </a:stretch>
        </p:blipFill>
        <p:spPr>
          <a:xfrm>
            <a:off x="4788024" y="1270001"/>
            <a:ext cx="3086513" cy="3429000"/>
          </a:xfrm>
          <a:prstGeom prst="rect">
            <a:avLst/>
          </a:prstGeom>
          <a:ln>
            <a:solidFill>
              <a:srgbClr val="0070C0"/>
            </a:solidFill>
          </a:ln>
        </p:spPr>
      </p:pic>
      <p:pic>
        <p:nvPicPr>
          <p:cNvPr id="4" name="Picture 3">
            <a:extLst>
              <a:ext uri="{FF2B5EF4-FFF2-40B4-BE49-F238E27FC236}">
                <a16:creationId xmlns:a16="http://schemas.microsoft.com/office/drawing/2014/main" xmlns="" id="{53460A33-EB48-45CB-A4DB-C795C53E15FA}"/>
              </a:ext>
            </a:extLst>
          </p:cNvPr>
          <p:cNvPicPr>
            <a:picLocks noChangeAspect="1"/>
          </p:cNvPicPr>
          <p:nvPr/>
        </p:nvPicPr>
        <p:blipFill>
          <a:blip r:embed="rId4"/>
          <a:stretch>
            <a:fillRect/>
          </a:stretch>
        </p:blipFill>
        <p:spPr>
          <a:xfrm>
            <a:off x="5962651" y="4323690"/>
            <a:ext cx="2961797" cy="2125042"/>
          </a:xfrm>
          <a:prstGeom prst="rect">
            <a:avLst/>
          </a:prstGeom>
          <a:ln>
            <a:solidFill>
              <a:srgbClr val="0070C0"/>
            </a:solidFill>
          </a:ln>
        </p:spPr>
      </p:pic>
      <p:sp>
        <p:nvSpPr>
          <p:cNvPr id="13" name="TextBox 12">
            <a:extLst>
              <a:ext uri="{FF2B5EF4-FFF2-40B4-BE49-F238E27FC236}">
                <a16:creationId xmlns:a16="http://schemas.microsoft.com/office/drawing/2014/main" xmlns="" id="{B1E8ADFB-214E-4393-8EEB-D6127A933B35}"/>
              </a:ext>
            </a:extLst>
          </p:cNvPr>
          <p:cNvSpPr txBox="1"/>
          <p:nvPr/>
        </p:nvSpPr>
        <p:spPr>
          <a:xfrm>
            <a:off x="1540702" y="5158368"/>
            <a:ext cx="4421950" cy="1200329"/>
          </a:xfrm>
          <a:prstGeom prst="rect">
            <a:avLst/>
          </a:prstGeom>
          <a:solidFill>
            <a:srgbClr val="F08A34"/>
          </a:solidFill>
        </p:spPr>
        <p:txBody>
          <a:bodyPr wrap="square" rtlCol="0">
            <a:spAutoFit/>
          </a:bodyPr>
          <a:lstStyle/>
          <a:p>
            <a:pPr algn="ctr"/>
            <a:r>
              <a:rPr lang="ro-RO" sz="2400" dirty="0">
                <a:solidFill>
                  <a:schemeClr val="bg1"/>
                </a:solidFill>
                <a:latin typeface="+mj-lt"/>
              </a:rPr>
              <a:t>Aceasta este adresa proprie a autorului - și este cum nu se poate mai greșită!</a:t>
            </a:r>
          </a:p>
        </p:txBody>
      </p:sp>
      <p:sp>
        <p:nvSpPr>
          <p:cNvPr id="14" name="TextBox 13">
            <a:extLst>
              <a:ext uri="{FF2B5EF4-FFF2-40B4-BE49-F238E27FC236}">
                <a16:creationId xmlns:a16="http://schemas.microsoft.com/office/drawing/2014/main" xmlns="" id="{3ED8FC31-607B-4C21-8E14-F515B098E394}"/>
              </a:ext>
            </a:extLst>
          </p:cNvPr>
          <p:cNvSpPr txBox="1"/>
          <p:nvPr/>
        </p:nvSpPr>
        <p:spPr>
          <a:xfrm>
            <a:off x="7452320" y="1142548"/>
            <a:ext cx="1691679" cy="1569660"/>
          </a:xfrm>
          <a:prstGeom prst="rect">
            <a:avLst/>
          </a:prstGeom>
          <a:solidFill>
            <a:srgbClr val="BDD8F3"/>
          </a:solidFill>
        </p:spPr>
        <p:txBody>
          <a:bodyPr wrap="square" rtlCol="0">
            <a:spAutoFit/>
          </a:bodyPr>
          <a:lstStyle/>
          <a:p>
            <a:pPr algn="ctr"/>
            <a:r>
              <a:rPr lang="ro-RO" sz="2400" dirty="0">
                <a:solidFill>
                  <a:schemeClr val="tx1">
                    <a:lumMod val="65000"/>
                    <a:lumOff val="35000"/>
                  </a:schemeClr>
                </a:solidFill>
                <a:latin typeface="+mj-lt"/>
              </a:rPr>
              <a:t>Toate în aceeași regiune, dar nu exact</a:t>
            </a:r>
          </a:p>
        </p:txBody>
      </p:sp>
    </p:spTree>
    <p:extLst>
      <p:ext uri="{BB962C8B-B14F-4D97-AF65-F5344CB8AC3E}">
        <p14:creationId xmlns:p14="http://schemas.microsoft.com/office/powerpoint/2010/main" val="81955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
            <a:extLst>
              <a:ext uri="{FF2B5EF4-FFF2-40B4-BE49-F238E27FC236}">
                <a16:creationId xmlns:a16="http://schemas.microsoft.com/office/drawing/2014/main" xmlns="" id="{5E4BDDFE-543C-4491-903D-8D13C0DC1FBA}"/>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Verificarea cunoștințelor</a:t>
            </a:r>
          </a:p>
        </p:txBody>
      </p:sp>
      <p:sp>
        <p:nvSpPr>
          <p:cNvPr id="11" name="TextBox 10">
            <a:extLst>
              <a:ext uri="{FF2B5EF4-FFF2-40B4-BE49-F238E27FC236}">
                <a16:creationId xmlns:a16="http://schemas.microsoft.com/office/drawing/2014/main" xmlns="" id="{9D3848A9-4745-4BB6-B8CB-6C939829A8B8}"/>
              </a:ext>
            </a:extLst>
          </p:cNvPr>
          <p:cNvSpPr txBox="1"/>
          <p:nvPr/>
        </p:nvSpPr>
        <p:spPr>
          <a:xfrm>
            <a:off x="588962" y="1154480"/>
            <a:ext cx="8030033" cy="830997"/>
          </a:xfrm>
          <a:prstGeom prst="rect">
            <a:avLst/>
          </a:prstGeom>
          <a:solidFill>
            <a:srgbClr val="BDD8F3"/>
          </a:solidFill>
        </p:spPr>
        <p:txBody>
          <a:bodyPr wrap="square" rtlCol="0">
            <a:spAutoFit/>
          </a:bodyPr>
          <a:lstStyle/>
          <a:p>
            <a:pPr algn="ctr"/>
            <a:r>
              <a:rPr lang="ro-RO" sz="2400" dirty="0">
                <a:solidFill>
                  <a:schemeClr val="tx1">
                    <a:lumMod val="65000"/>
                    <a:lumOff val="35000"/>
                  </a:schemeClr>
                </a:solidFill>
                <a:latin typeface="+mj-lt"/>
              </a:rPr>
              <a:t>Care ar fi cea mai bună descriere a unei adrese IP care a fost alocată laptopului dumneavoastră, atunci când acesta se conectează la rețeaua din locuința dumneavoastră?</a:t>
            </a:r>
          </a:p>
        </p:txBody>
      </p:sp>
      <p:sp>
        <p:nvSpPr>
          <p:cNvPr id="12" name="TextBox 11">
            <a:extLst>
              <a:ext uri="{FF2B5EF4-FFF2-40B4-BE49-F238E27FC236}">
                <a16:creationId xmlns:a16="http://schemas.microsoft.com/office/drawing/2014/main" xmlns="" id="{E75702A7-7EF5-41B1-83AA-F3F0AACE8FD2}"/>
              </a:ext>
            </a:extLst>
          </p:cNvPr>
          <p:cNvSpPr txBox="1"/>
          <p:nvPr/>
        </p:nvSpPr>
        <p:spPr>
          <a:xfrm>
            <a:off x="588962" y="4141574"/>
            <a:ext cx="8030032" cy="2308324"/>
          </a:xfrm>
          <a:prstGeom prst="rect">
            <a:avLst/>
          </a:prstGeom>
          <a:solidFill>
            <a:schemeClr val="tx1">
              <a:lumMod val="65000"/>
              <a:lumOff val="35000"/>
            </a:schemeClr>
          </a:solidFill>
        </p:spPr>
        <p:txBody>
          <a:bodyPr wrap="square" rtlCol="0">
            <a:spAutoFit/>
          </a:bodyPr>
          <a:lstStyle/>
          <a:p>
            <a:pPr algn="ctr"/>
            <a:r>
              <a:rPr lang="ro-RO" sz="2400" dirty="0">
                <a:solidFill>
                  <a:schemeClr val="bg1"/>
                </a:solidFill>
                <a:latin typeface="+mj-lt"/>
              </a:rPr>
              <a:t>Răspunsul corect este A</a:t>
            </a:r>
          </a:p>
          <a:p>
            <a:pPr algn="ctr"/>
            <a:r>
              <a:rPr lang="ro-RO" sz="2400" dirty="0">
                <a:solidFill>
                  <a:schemeClr val="bg1"/>
                </a:solidFill>
                <a:latin typeface="+mj-lt"/>
              </a:rPr>
              <a:t>O rețea de domiciliu este controlată, în mod normal, de un router, care va aloca adrese IP dintr-un interval privat.</a:t>
            </a:r>
          </a:p>
          <a:p>
            <a:pPr algn="ctr"/>
            <a:r>
              <a:rPr lang="ro-RO" sz="2400" dirty="0" err="1">
                <a:solidFill>
                  <a:schemeClr val="bg1"/>
                </a:solidFill>
                <a:latin typeface="+mj-lt"/>
              </a:rPr>
              <a:t>Routerul</a:t>
            </a:r>
            <a:r>
              <a:rPr lang="ro-RO" sz="2400" dirty="0">
                <a:solidFill>
                  <a:schemeClr val="bg1"/>
                </a:solidFill>
                <a:latin typeface="+mj-lt"/>
              </a:rPr>
              <a:t> va avea o adresă IP publică, pe care toate dispozitivele interne o vor utiliza pe internet.</a:t>
            </a:r>
          </a:p>
          <a:p>
            <a:pPr algn="ctr"/>
            <a:r>
              <a:rPr lang="ro-RO" sz="2400" dirty="0">
                <a:solidFill>
                  <a:schemeClr val="bg1"/>
                </a:solidFill>
                <a:latin typeface="+mj-lt"/>
              </a:rPr>
              <a:t>Static și dinamic sunt termeni care se aplică adreselor IP publice. </a:t>
            </a:r>
          </a:p>
        </p:txBody>
      </p:sp>
      <p:sp>
        <p:nvSpPr>
          <p:cNvPr id="13" name="TextBox 12">
            <a:extLst>
              <a:ext uri="{FF2B5EF4-FFF2-40B4-BE49-F238E27FC236}">
                <a16:creationId xmlns:a16="http://schemas.microsoft.com/office/drawing/2014/main" xmlns="" id="{30BD4572-BAB1-4568-B64C-2A9116F6F527}"/>
              </a:ext>
            </a:extLst>
          </p:cNvPr>
          <p:cNvSpPr txBox="1"/>
          <p:nvPr/>
        </p:nvSpPr>
        <p:spPr>
          <a:xfrm>
            <a:off x="588963" y="2342446"/>
            <a:ext cx="8030032" cy="1569660"/>
          </a:xfrm>
          <a:prstGeom prst="rect">
            <a:avLst/>
          </a:prstGeom>
          <a:solidFill>
            <a:srgbClr val="F08A34"/>
          </a:solidFill>
        </p:spPr>
        <p:txBody>
          <a:bodyPr wrap="square" rtlCol="0">
            <a:spAutoFit/>
          </a:bodyPr>
          <a:lstStyle/>
          <a:p>
            <a:pPr marL="1828800" lvl="3" indent="-457200">
              <a:buAutoNum type="alphaUcPeriod"/>
            </a:pPr>
            <a:r>
              <a:rPr lang="ro-RO" sz="2400">
                <a:solidFill>
                  <a:schemeClr val="bg1"/>
                </a:solidFill>
                <a:latin typeface="+mj-lt"/>
              </a:rPr>
              <a:t>Adresă IP privată</a:t>
            </a:r>
          </a:p>
          <a:p>
            <a:pPr marL="1828800" lvl="3" indent="-457200">
              <a:buAutoNum type="alphaUcPeriod"/>
            </a:pPr>
            <a:r>
              <a:rPr lang="ro-RO" sz="2400">
                <a:solidFill>
                  <a:schemeClr val="bg1"/>
                </a:solidFill>
                <a:latin typeface="+mj-lt"/>
              </a:rPr>
              <a:t>Adresă IP statică</a:t>
            </a:r>
          </a:p>
          <a:p>
            <a:pPr marL="1828800" lvl="3" indent="-457200">
              <a:buAutoNum type="alphaUcPeriod"/>
            </a:pPr>
            <a:r>
              <a:rPr lang="ro-RO" sz="2400">
                <a:solidFill>
                  <a:schemeClr val="bg1"/>
                </a:solidFill>
                <a:latin typeface="+mj-lt"/>
              </a:rPr>
              <a:t>Adresă IP dinamică</a:t>
            </a:r>
          </a:p>
          <a:p>
            <a:pPr marL="1828800" lvl="3" indent="-457200">
              <a:buAutoNum type="alphaUcPeriod"/>
            </a:pPr>
            <a:r>
              <a:rPr lang="ro-RO" sz="2400">
                <a:solidFill>
                  <a:schemeClr val="bg1"/>
                </a:solidFill>
                <a:latin typeface="+mj-lt"/>
              </a:rPr>
              <a:t>Adresă IP publică</a:t>
            </a:r>
          </a:p>
        </p:txBody>
      </p:sp>
    </p:spTree>
    <p:extLst>
      <p:ext uri="{BB962C8B-B14F-4D97-AF65-F5344CB8AC3E}">
        <p14:creationId xmlns:p14="http://schemas.microsoft.com/office/powerpoint/2010/main" val="410710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Obiectivele sesiunii</a:t>
            </a:r>
          </a:p>
        </p:txBody>
      </p:sp>
      <p:sp>
        <p:nvSpPr>
          <p:cNvPr id="3" name="Content Placeholder 2">
            <a:extLst>
              <a:ext uri="{FF2B5EF4-FFF2-40B4-BE49-F238E27FC236}">
                <a16:creationId xmlns:a16="http://schemas.microsoft.com/office/drawing/2014/main" xmlns="" id="{77B18497-BF37-4A20-ABA6-353886C26CA1}"/>
              </a:ext>
            </a:extLst>
          </p:cNvPr>
          <p:cNvSpPr>
            <a:spLocks noGrp="1"/>
          </p:cNvSpPr>
          <p:nvPr>
            <p:ph idx="4294967295"/>
          </p:nvPr>
        </p:nvSpPr>
        <p:spPr>
          <a:xfrm>
            <a:off x="215900" y="1322584"/>
            <a:ext cx="8712200" cy="5240337"/>
          </a:xfrm>
        </p:spPr>
        <p:txBody>
          <a:bodyPr>
            <a:normAutofit/>
          </a:bodyPr>
          <a:lstStyle/>
          <a:p>
            <a:pPr marL="0" indent="0" algn="just">
              <a:buNone/>
            </a:pPr>
            <a:r>
              <a:rPr lang="ro-RO" dirty="0"/>
              <a:t>La finalul sesiunii, delegații vor putea:</a:t>
            </a:r>
          </a:p>
          <a:p>
            <a:pPr algn="just"/>
            <a:r>
              <a:rPr lang="ro-RO" sz="2800" dirty="0">
                <a:ea typeface="Verdana" panose="020B0604030504040204" pitchFamily="34" charset="0"/>
              </a:rPr>
              <a:t>Să recunoască componentele comune ale unui sistem informatic și să înțeleagă rolul acestora;</a:t>
            </a:r>
          </a:p>
          <a:p>
            <a:pPr algn="just"/>
            <a:r>
              <a:rPr lang="ro-RO" sz="2800" dirty="0">
                <a:ea typeface="Verdana" panose="020B0604030504040204" pitchFamily="34" charset="0"/>
              </a:rPr>
              <a:t>Să descrie ce este internetul, cum se conectează o persoană la acesta și ce urme posibile pot rămâne ca urmare a acestui fapt;</a:t>
            </a:r>
          </a:p>
          <a:p>
            <a:pPr algn="just"/>
            <a:r>
              <a:rPr lang="ro-RO" sz="2800" dirty="0">
                <a:ea typeface="Verdana" panose="020B0604030504040204" pitchFamily="34" charset="0"/>
              </a:rPr>
              <a:t>Să enumere câteva servicii și aplicații de internet </a:t>
            </a:r>
            <a:r>
              <a:rPr lang="ro-RO" sz="2800" dirty="0" smtClean="0">
                <a:ea typeface="Verdana" panose="020B0604030504040204" pitchFamily="34" charset="0"/>
              </a:rPr>
              <a:t>cu </a:t>
            </a:r>
            <a:r>
              <a:rPr lang="ro-RO" sz="2800" dirty="0">
                <a:ea typeface="Verdana" panose="020B0604030504040204" pitchFamily="34" charset="0"/>
              </a:rPr>
              <a:t>care este posibil să </a:t>
            </a:r>
            <a:r>
              <a:rPr lang="ro-RO" sz="2800" dirty="0" smtClean="0">
                <a:ea typeface="Verdana" panose="020B0604030504040204" pitchFamily="34" charset="0"/>
              </a:rPr>
              <a:t>se confrunte </a:t>
            </a:r>
            <a:r>
              <a:rPr lang="ro-RO" sz="2800" dirty="0">
                <a:ea typeface="Verdana" panose="020B0604030504040204" pitchFamily="34" charset="0"/>
              </a:rPr>
              <a:t>în funcțiile lor de procurori și judecători;</a:t>
            </a:r>
          </a:p>
          <a:p>
            <a:pPr algn="just"/>
            <a:r>
              <a:rPr lang="ro-RO" sz="2800" dirty="0">
                <a:ea typeface="Verdana" panose="020B0604030504040204" pitchFamily="34" charset="0"/>
              </a:rPr>
              <a:t>Să ofere exemple de probleme pe care </a:t>
            </a:r>
            <a:r>
              <a:rPr lang="ro-RO" sz="2800" dirty="0" err="1">
                <a:ea typeface="Verdana" panose="020B0604030504040204" pitchFamily="34" charset="0"/>
              </a:rPr>
              <a:t>dark</a:t>
            </a:r>
            <a:r>
              <a:rPr lang="ro-RO" sz="2800" dirty="0">
                <a:ea typeface="Verdana" panose="020B0604030504040204" pitchFamily="34" charset="0"/>
              </a:rPr>
              <a:t> web </a:t>
            </a:r>
            <a:r>
              <a:rPr lang="ro-RO" sz="2800" i="1" dirty="0">
                <a:ea typeface="Verdana" panose="020B0604030504040204" pitchFamily="34" charset="0"/>
              </a:rPr>
              <a:t>(„internetul ascuns/invizibil</a:t>
            </a:r>
            <a:r>
              <a:rPr lang="ro-RO" sz="2800" i="1" dirty="0" smtClean="0">
                <a:ea typeface="Verdana" panose="020B0604030504040204" pitchFamily="34" charset="0"/>
              </a:rPr>
              <a:t>”) </a:t>
            </a:r>
            <a:r>
              <a:rPr lang="ro-RO" sz="2800" dirty="0" smtClean="0">
                <a:ea typeface="Verdana" panose="020B0604030504040204" pitchFamily="34" charset="0"/>
              </a:rPr>
              <a:t>le-ar </a:t>
            </a:r>
            <a:r>
              <a:rPr lang="ro-RO" sz="2800" dirty="0">
                <a:ea typeface="Verdana" panose="020B0604030504040204" pitchFamily="34" charset="0"/>
              </a:rPr>
              <a:t>putea </a:t>
            </a:r>
            <a:r>
              <a:rPr lang="ro-RO" sz="2800" dirty="0" smtClean="0">
                <a:ea typeface="Verdana" panose="020B0604030504040204" pitchFamily="34" charset="0"/>
              </a:rPr>
              <a:t>ridica urmăririi penale.</a:t>
            </a:r>
            <a:endParaRPr lang="ro-RO" sz="2800" dirty="0">
              <a:ea typeface="Verdana" panose="020B0604030504040204" pitchFamily="34" charset="0"/>
            </a:endParaRPr>
          </a:p>
          <a:p>
            <a:pPr algn="just">
              <a:lnSpc>
                <a:spcPct val="150000"/>
              </a:lnSpc>
            </a:pPr>
            <a:endParaRPr lang="en-GB" dirty="0">
              <a:ea typeface="Verdana" panose="020B0604030504040204" pitchFamily="34" charset="0"/>
            </a:endParaRPr>
          </a:p>
        </p:txBody>
      </p:sp>
    </p:spTree>
    <p:extLst>
      <p:ext uri="{BB962C8B-B14F-4D97-AF65-F5344CB8AC3E}">
        <p14:creationId xmlns:p14="http://schemas.microsoft.com/office/powerpoint/2010/main" val="5434627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2274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A244C-489D-417D-B8AB-CB954192CB36}"/>
              </a:ext>
            </a:extLst>
          </p:cNvPr>
          <p:cNvSpPr>
            <a:spLocks noGrp="1"/>
          </p:cNvSpPr>
          <p:nvPr>
            <p:ph type="title"/>
          </p:nvPr>
        </p:nvSpPr>
        <p:spPr/>
        <p:txBody>
          <a:bodyPr/>
          <a:lstStyle/>
          <a:p>
            <a:r>
              <a:rPr lang="ro-RO"/>
              <a:t>Servicii și aplicații de internet</a:t>
            </a:r>
          </a:p>
        </p:txBody>
      </p:sp>
      <p:sp>
        <p:nvSpPr>
          <p:cNvPr id="3" name="Text Placeholder 2">
            <a:extLst>
              <a:ext uri="{FF2B5EF4-FFF2-40B4-BE49-F238E27FC236}">
                <a16:creationId xmlns:a16="http://schemas.microsoft.com/office/drawing/2014/main" xmlns="" id="{E380FE40-902C-48A0-8E4E-962AA387FB67}"/>
              </a:ext>
            </a:extLst>
          </p:cNvPr>
          <p:cNvSpPr>
            <a:spLocks noGrp="1"/>
          </p:cNvSpPr>
          <p:nvPr>
            <p:ph type="body" idx="1"/>
          </p:nvPr>
        </p:nvSpPr>
        <p:spPr/>
        <p:txBody>
          <a:bodyPr/>
          <a:lstStyle/>
          <a:p>
            <a:r>
              <a:rPr lang="ro-RO"/>
              <a:t>Elemente de bază privind calculatorul și internetul</a:t>
            </a:r>
          </a:p>
        </p:txBody>
      </p:sp>
      <p:sp>
        <p:nvSpPr>
          <p:cNvPr id="6" name="TextBox 7">
            <a:extLst>
              <a:ext uri="{FF2B5EF4-FFF2-40B4-BE49-F238E27FC236}">
                <a16:creationId xmlns:a16="http://schemas.microsoft.com/office/drawing/2014/main" xmlns="" id="{D3FF185F-D1F2-46C0-8941-FE80F33430C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Secțiunea 4</a:t>
            </a:r>
          </a:p>
        </p:txBody>
      </p:sp>
    </p:spTree>
    <p:extLst>
      <p:ext uri="{BB962C8B-B14F-4D97-AF65-F5344CB8AC3E}">
        <p14:creationId xmlns:p14="http://schemas.microsoft.com/office/powerpoint/2010/main" val="33425798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Servicii de internet</a:t>
            </a:r>
          </a:p>
        </p:txBody>
      </p:sp>
      <p:pic>
        <p:nvPicPr>
          <p:cNvPr id="8" name="Picture 4" descr="graphic">
            <a:extLst>
              <a:ext uri="{FF2B5EF4-FFF2-40B4-BE49-F238E27FC236}">
                <a16:creationId xmlns:a16="http://schemas.microsoft.com/office/drawing/2014/main" xmlns="" id="{884006A9-8409-4540-97E0-6926DB57C258}"/>
              </a:ext>
            </a:extLst>
          </p:cNvPr>
          <p:cNvPicPr>
            <a:picLocks noGrp="1" noChangeAspect="1" noChangeArrowheads="1"/>
          </p:cNvPicPr>
          <p:nvPr>
            <p:ph idx="4294967295"/>
          </p:nvPr>
        </p:nvPicPr>
        <p:blipFill>
          <a:blip r:embed="rId3" cstate="print"/>
          <a:srcRect/>
          <a:stretch>
            <a:fillRect/>
          </a:stretch>
        </p:blipFill>
        <p:spPr>
          <a:xfrm>
            <a:off x="1197769" y="1278731"/>
            <a:ext cx="6748462" cy="5083175"/>
          </a:xfrm>
          <a:noFill/>
        </p:spPr>
      </p:pic>
    </p:spTree>
    <p:extLst>
      <p:ext uri="{BB962C8B-B14F-4D97-AF65-F5344CB8AC3E}">
        <p14:creationId xmlns:p14="http://schemas.microsoft.com/office/powerpoint/2010/main" val="27659728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WWW</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179386" y="1237064"/>
            <a:ext cx="8785225" cy="5183187"/>
          </a:xfrm>
        </p:spPr>
        <p:txBody>
          <a:bodyPr/>
          <a:lstStyle/>
          <a:p>
            <a:pPr marL="0" indent="0" algn="just">
              <a:buNone/>
            </a:pPr>
            <a:r>
              <a:rPr lang="ro-RO" dirty="0"/>
              <a:t>Începând din 1991, </a:t>
            </a:r>
            <a:r>
              <a:rPr lang="ro-RO" b="1" dirty="0">
                <a:solidFill>
                  <a:srgbClr val="0070C0"/>
                </a:solidFill>
              </a:rPr>
              <a:t>HTML</a:t>
            </a:r>
            <a:r>
              <a:rPr lang="ro-RO" dirty="0"/>
              <a:t> (limbaj de marcare hipertext) a permis includerea cuvintelor, a imaginilor și a sunetului pe paginile web</a:t>
            </a:r>
          </a:p>
          <a:p>
            <a:pPr algn="just"/>
            <a:r>
              <a:rPr lang="ro-RO" dirty="0"/>
              <a:t>Utilizează protocolul </a:t>
            </a:r>
            <a:r>
              <a:rPr lang="ro-RO" b="1" dirty="0">
                <a:solidFill>
                  <a:srgbClr val="0070C0"/>
                </a:solidFill>
              </a:rPr>
              <a:t>HTTP</a:t>
            </a:r>
            <a:r>
              <a:rPr lang="ro-RO" dirty="0"/>
              <a:t> – </a:t>
            </a:r>
            <a:r>
              <a:rPr lang="ro-RO" dirty="0" err="1"/>
              <a:t>Hyper</a:t>
            </a:r>
            <a:r>
              <a:rPr lang="ro-RO" dirty="0"/>
              <a:t>-Protocolul de transfer hipertext</a:t>
            </a:r>
          </a:p>
          <a:p>
            <a:pPr lvl="1" algn="just"/>
            <a:r>
              <a:rPr lang="ro-RO" dirty="0"/>
              <a:t>Utilizat de browsere și servere web pentru a comunica utilizând cererea și răspunsurile HTTP</a:t>
            </a:r>
          </a:p>
        </p:txBody>
      </p:sp>
      <p:pic>
        <p:nvPicPr>
          <p:cNvPr id="8" name="Picture 3" descr="server_rack">
            <a:extLst>
              <a:ext uri="{FF2B5EF4-FFF2-40B4-BE49-F238E27FC236}">
                <a16:creationId xmlns:a16="http://schemas.microsoft.com/office/drawing/2014/main" xmlns="" id="{3B99CFDE-90DC-4B72-8B40-9AF998E0523F}"/>
              </a:ext>
            </a:extLst>
          </p:cNvPr>
          <p:cNvPicPr>
            <a:picLocks noChangeAspect="1" noChangeArrowheads="1"/>
          </p:cNvPicPr>
          <p:nvPr/>
        </p:nvPicPr>
        <p:blipFill>
          <a:blip r:embed="rId3" cstate="print"/>
          <a:srcRect/>
          <a:stretch>
            <a:fillRect/>
          </a:stretch>
        </p:blipFill>
        <p:spPr bwMode="auto">
          <a:xfrm>
            <a:off x="5837210" y="4164014"/>
            <a:ext cx="1767647" cy="2076312"/>
          </a:xfrm>
          <a:prstGeom prst="rect">
            <a:avLst/>
          </a:prstGeom>
          <a:noFill/>
          <a:ln w="9525">
            <a:noFill/>
            <a:miter lim="800000"/>
            <a:headEnd/>
            <a:tailEnd/>
          </a:ln>
        </p:spPr>
      </p:pic>
      <p:pic>
        <p:nvPicPr>
          <p:cNvPr id="13" name="Picture 4" descr="plate02">
            <a:extLst>
              <a:ext uri="{FF2B5EF4-FFF2-40B4-BE49-F238E27FC236}">
                <a16:creationId xmlns:a16="http://schemas.microsoft.com/office/drawing/2014/main" xmlns="" id="{B555B8BF-E840-4B3F-8DE4-0A6F30795348}"/>
              </a:ext>
            </a:extLst>
          </p:cNvPr>
          <p:cNvPicPr>
            <a:picLocks noChangeAspect="1" noChangeArrowheads="1"/>
          </p:cNvPicPr>
          <p:nvPr/>
        </p:nvPicPr>
        <p:blipFill>
          <a:blip r:embed="rId4" cstate="print"/>
          <a:srcRect/>
          <a:stretch>
            <a:fillRect/>
          </a:stretch>
        </p:blipFill>
        <p:spPr bwMode="auto">
          <a:xfrm>
            <a:off x="1691680" y="4327319"/>
            <a:ext cx="1615109" cy="1913007"/>
          </a:xfrm>
          <a:prstGeom prst="rect">
            <a:avLst/>
          </a:prstGeom>
          <a:noFill/>
          <a:ln w="9525">
            <a:noFill/>
            <a:miter lim="800000"/>
            <a:headEnd/>
            <a:tailEnd/>
          </a:ln>
        </p:spPr>
      </p:pic>
      <p:pic>
        <p:nvPicPr>
          <p:cNvPr id="14" name="Picture 5">
            <a:extLst>
              <a:ext uri="{FF2B5EF4-FFF2-40B4-BE49-F238E27FC236}">
                <a16:creationId xmlns:a16="http://schemas.microsoft.com/office/drawing/2014/main" xmlns="" id="{95C1EBED-022F-4C59-A80F-5A4C17472E5D}"/>
              </a:ext>
            </a:extLst>
          </p:cNvPr>
          <p:cNvPicPr>
            <a:picLocks noChangeAspect="1" noChangeArrowheads="1"/>
          </p:cNvPicPr>
          <p:nvPr/>
        </p:nvPicPr>
        <p:blipFill>
          <a:blip r:embed="rId5" cstate="print"/>
          <a:srcRect/>
          <a:stretch>
            <a:fillRect/>
          </a:stretch>
        </p:blipFill>
        <p:spPr bwMode="auto">
          <a:xfrm>
            <a:off x="3640616" y="4207385"/>
            <a:ext cx="1862767" cy="899074"/>
          </a:xfrm>
          <a:prstGeom prst="rect">
            <a:avLst/>
          </a:prstGeom>
          <a:noFill/>
          <a:ln w="9525">
            <a:noFill/>
            <a:miter lim="800000"/>
            <a:headEnd/>
            <a:tailEnd/>
          </a:ln>
        </p:spPr>
      </p:pic>
      <p:pic>
        <p:nvPicPr>
          <p:cNvPr id="15" name="Picture 6">
            <a:extLst>
              <a:ext uri="{FF2B5EF4-FFF2-40B4-BE49-F238E27FC236}">
                <a16:creationId xmlns:a16="http://schemas.microsoft.com/office/drawing/2014/main" xmlns="" id="{C06B1602-E424-4ACF-A710-A43028735D1D}"/>
              </a:ext>
            </a:extLst>
          </p:cNvPr>
          <p:cNvPicPr>
            <a:picLocks noChangeAspect="1" noChangeArrowheads="1"/>
          </p:cNvPicPr>
          <p:nvPr/>
        </p:nvPicPr>
        <p:blipFill>
          <a:blip r:embed="rId6" cstate="print"/>
          <a:srcRect/>
          <a:stretch>
            <a:fillRect/>
          </a:stretch>
        </p:blipFill>
        <p:spPr bwMode="auto">
          <a:xfrm>
            <a:off x="3643306" y="5246482"/>
            <a:ext cx="1857388" cy="973547"/>
          </a:xfrm>
          <a:prstGeom prst="rect">
            <a:avLst/>
          </a:prstGeom>
          <a:noFill/>
          <a:ln w="9525">
            <a:noFill/>
            <a:miter lim="800000"/>
            <a:headEnd/>
            <a:tailEnd/>
          </a:ln>
        </p:spPr>
      </p:pic>
    </p:spTree>
    <p:extLst>
      <p:ext uri="{BB962C8B-B14F-4D97-AF65-F5344CB8AC3E}">
        <p14:creationId xmlns:p14="http://schemas.microsoft.com/office/powerpoint/2010/main" val="14775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WWW</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268528"/>
            <a:ext cx="8642350" cy="5183187"/>
          </a:xfrm>
        </p:spPr>
        <p:txBody>
          <a:bodyPr/>
          <a:lstStyle/>
          <a:p>
            <a:pPr marL="0" indent="0">
              <a:buNone/>
            </a:pPr>
            <a:r>
              <a:rPr lang="ro-RO"/>
              <a:t>Resursele se găsesc la adresele </a:t>
            </a:r>
            <a:r>
              <a:rPr lang="ro-RO" b="1">
                <a:solidFill>
                  <a:srgbClr val="0070C0"/>
                </a:solidFill>
              </a:rPr>
              <a:t>URL</a:t>
            </a:r>
          </a:p>
          <a:p>
            <a:pPr marL="857250" lvl="1" indent="-457200"/>
            <a:r>
              <a:rPr lang="ro-RO"/>
              <a:t>Localizatori de resurse uniforme</a:t>
            </a:r>
          </a:p>
          <a:p>
            <a:pPr marL="0" indent="0" algn="ctr">
              <a:buNone/>
            </a:pPr>
            <a:r>
              <a:rPr lang="ro-RO">
                <a:hlinkClick r:id="rId3"/>
              </a:rPr>
              <a:t>http://www.coe.int</a:t>
            </a:r>
          </a:p>
          <a:p>
            <a:pPr marL="0" indent="0">
              <a:buNone/>
            </a:pPr>
            <a:r>
              <a:rPr lang="ro-RO"/>
              <a:t>	http 	= Procesul care este utilizat</a:t>
            </a:r>
          </a:p>
          <a:p>
            <a:pPr marL="0" indent="0">
              <a:buNone/>
            </a:pPr>
            <a:r>
              <a:rPr lang="ro-RO"/>
              <a:t>	www = Server World Wide</a:t>
            </a:r>
          </a:p>
          <a:p>
            <a:pPr marL="0" indent="0">
              <a:buNone/>
            </a:pPr>
            <a:r>
              <a:rPr lang="ro-RO"/>
              <a:t>	coe 	= Numele de domeniu</a:t>
            </a:r>
          </a:p>
          <a:p>
            <a:pPr marL="0" indent="0">
              <a:buNone/>
            </a:pPr>
            <a:r>
              <a:rPr lang="ro-RO"/>
              <a:t>	int 	= Domeniu de nivel superior (adesea cu țară)</a:t>
            </a:r>
          </a:p>
        </p:txBody>
      </p:sp>
    </p:spTree>
    <p:extLst>
      <p:ext uri="{BB962C8B-B14F-4D97-AF65-F5344CB8AC3E}">
        <p14:creationId xmlns:p14="http://schemas.microsoft.com/office/powerpoint/2010/main" val="15645129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WWW</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127236" y="1127125"/>
            <a:ext cx="8642350" cy="5183187"/>
          </a:xfrm>
          <a:prstGeom prst="rect">
            <a:avLst/>
          </a:prstGeom>
        </p:spPr>
        <p:txBody>
          <a:bodyPr/>
          <a:lstStyle/>
          <a:p>
            <a:pPr marL="0" indent="0">
              <a:buNone/>
            </a:pPr>
            <a:r>
              <a:rPr lang="ro-RO" dirty="0"/>
              <a:t>Site-urile web sunt o serie de pagini interconectate (și </a:t>
            </a:r>
            <a:r>
              <a:rPr lang="ro-RO" dirty="0" smtClean="0"/>
              <a:t>neconectate</a:t>
            </a:r>
            <a:r>
              <a:rPr lang="ro-RO" dirty="0"/>
              <a:t>)</a:t>
            </a:r>
          </a:p>
          <a:p>
            <a:r>
              <a:rPr lang="ro-RO" dirty="0"/>
              <a:t>Pentru a ajunge aici</a:t>
            </a:r>
          </a:p>
          <a:p>
            <a:pPr marL="857250" lvl="1" indent="-457200"/>
            <a:r>
              <a:rPr lang="ro-RO" dirty="0">
                <a:hlinkClick r:id="rId3"/>
              </a:rPr>
              <a:t>www.sitename.com</a:t>
            </a:r>
          </a:p>
        </p:txBody>
      </p:sp>
      <p:grpSp>
        <p:nvGrpSpPr>
          <p:cNvPr id="3" name="Group 2">
            <a:extLst>
              <a:ext uri="{FF2B5EF4-FFF2-40B4-BE49-F238E27FC236}">
                <a16:creationId xmlns:a16="http://schemas.microsoft.com/office/drawing/2014/main" xmlns="" id="{5166FE35-2649-483E-8BFD-5EE05A25E2F5}"/>
              </a:ext>
            </a:extLst>
          </p:cNvPr>
          <p:cNvGrpSpPr/>
          <p:nvPr/>
        </p:nvGrpSpPr>
        <p:grpSpPr>
          <a:xfrm>
            <a:off x="4283968" y="2132856"/>
            <a:ext cx="4608512" cy="3946053"/>
            <a:chOff x="3177480" y="1543372"/>
            <a:chExt cx="5715000" cy="4535537"/>
          </a:xfrm>
        </p:grpSpPr>
        <p:grpSp>
          <p:nvGrpSpPr>
            <p:cNvPr id="7" name="Group 6">
              <a:extLst>
                <a:ext uri="{FF2B5EF4-FFF2-40B4-BE49-F238E27FC236}">
                  <a16:creationId xmlns:a16="http://schemas.microsoft.com/office/drawing/2014/main" xmlns="" id="{41170AEB-563C-4D4A-9F4D-85299DDD0A89}"/>
                </a:ext>
              </a:extLst>
            </p:cNvPr>
            <p:cNvGrpSpPr/>
            <p:nvPr/>
          </p:nvGrpSpPr>
          <p:grpSpPr>
            <a:xfrm>
              <a:off x="3177480" y="2654411"/>
              <a:ext cx="5562600" cy="1683625"/>
              <a:chOff x="3641245" y="2239936"/>
              <a:chExt cx="8084635" cy="2540836"/>
            </a:xfrm>
          </p:grpSpPr>
          <p:cxnSp>
            <p:nvCxnSpPr>
              <p:cNvPr id="8" name="Straight Connector 7">
                <a:extLst>
                  <a:ext uri="{FF2B5EF4-FFF2-40B4-BE49-F238E27FC236}">
                    <a16:creationId xmlns:a16="http://schemas.microsoft.com/office/drawing/2014/main" xmlns="" id="{8BBF69F5-6336-4E8D-817B-B36C0A9A896E}"/>
                  </a:ext>
                </a:extLst>
              </p:cNvPr>
              <p:cNvCxnSpPr/>
              <p:nvPr/>
            </p:nvCxnSpPr>
            <p:spPr>
              <a:xfrm>
                <a:off x="7704113" y="2239936"/>
                <a:ext cx="0" cy="446048"/>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xmlns="" id="{9C6422AF-7492-4E89-AC32-154DB09D86E5}"/>
                  </a:ext>
                </a:extLst>
              </p:cNvPr>
              <p:cNvGrpSpPr/>
              <p:nvPr/>
            </p:nvGrpSpPr>
            <p:grpSpPr>
              <a:xfrm>
                <a:off x="3641245" y="2685984"/>
                <a:ext cx="8084635" cy="2094788"/>
                <a:chOff x="3504085" y="2929669"/>
                <a:chExt cx="8084635" cy="2094788"/>
              </a:xfrm>
            </p:grpSpPr>
            <p:sp>
              <p:nvSpPr>
                <p:cNvPr id="14" name="Rectangle 13">
                  <a:extLst>
                    <a:ext uri="{FF2B5EF4-FFF2-40B4-BE49-F238E27FC236}">
                      <a16:creationId xmlns:a16="http://schemas.microsoft.com/office/drawing/2014/main" xmlns="" id="{CD307FAF-4FAE-4F02-95B1-CE9DABE1CD71}"/>
                    </a:ext>
                  </a:extLst>
                </p:cNvPr>
                <p:cNvSpPr/>
                <p:nvPr/>
              </p:nvSpPr>
              <p:spPr>
                <a:xfrm>
                  <a:off x="10295178" y="3500458"/>
                  <a:ext cx="1293542" cy="1505414"/>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000">
                      <a:solidFill>
                        <a:schemeClr val="tx1"/>
                      </a:solidFill>
                      <a:latin typeface="+mj-lt"/>
                    </a:rPr>
                    <a:t>Altele</a:t>
                  </a:r>
                </a:p>
                <a:p>
                  <a:pPr algn="ctr"/>
                  <a:r>
                    <a:rPr lang="ro-RO" sz="1000">
                      <a:solidFill>
                        <a:schemeClr val="tx1"/>
                      </a:solidFill>
                      <a:latin typeface="+mj-lt"/>
                    </a:rPr>
                    <a:t>.html</a:t>
                  </a:r>
                </a:p>
              </p:txBody>
            </p:sp>
            <p:sp>
              <p:nvSpPr>
                <p:cNvPr id="15" name="Rectangle 14">
                  <a:extLst>
                    <a:ext uri="{FF2B5EF4-FFF2-40B4-BE49-F238E27FC236}">
                      <a16:creationId xmlns:a16="http://schemas.microsoft.com/office/drawing/2014/main" xmlns="" id="{1FDE037D-3799-48D8-9EB8-A0C550B57AE9}"/>
                    </a:ext>
                  </a:extLst>
                </p:cNvPr>
                <p:cNvSpPr/>
                <p:nvPr/>
              </p:nvSpPr>
              <p:spPr>
                <a:xfrm>
                  <a:off x="8084448" y="3519043"/>
                  <a:ext cx="1293542" cy="1505414"/>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000">
                      <a:solidFill>
                        <a:schemeClr val="tx1"/>
                      </a:solidFill>
                      <a:latin typeface="+mj-lt"/>
                    </a:rPr>
                    <a:t>Servicii</a:t>
                  </a:r>
                </a:p>
                <a:p>
                  <a:pPr algn="ctr"/>
                  <a:r>
                    <a:rPr lang="ro-RO" sz="1000">
                      <a:solidFill>
                        <a:schemeClr val="tx1"/>
                      </a:solidFill>
                      <a:latin typeface="+mj-lt"/>
                    </a:rPr>
                    <a:t>.html</a:t>
                  </a:r>
                </a:p>
              </p:txBody>
            </p:sp>
            <p:sp>
              <p:nvSpPr>
                <p:cNvPr id="16" name="Rectangle 15">
                  <a:extLst>
                    <a:ext uri="{FF2B5EF4-FFF2-40B4-BE49-F238E27FC236}">
                      <a16:creationId xmlns:a16="http://schemas.microsoft.com/office/drawing/2014/main" xmlns="" id="{75D6D6CB-C390-4318-BEFC-C07E857B6A66}"/>
                    </a:ext>
                  </a:extLst>
                </p:cNvPr>
                <p:cNvSpPr/>
                <p:nvPr/>
              </p:nvSpPr>
              <p:spPr>
                <a:xfrm>
                  <a:off x="5873719" y="3519043"/>
                  <a:ext cx="1293542" cy="1505414"/>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000">
                      <a:solidFill>
                        <a:schemeClr val="tx1"/>
                      </a:solidFill>
                      <a:latin typeface="+mj-lt"/>
                    </a:rPr>
                    <a:t>Contact</a:t>
                  </a:r>
                </a:p>
                <a:p>
                  <a:pPr algn="ctr"/>
                  <a:r>
                    <a:rPr lang="ro-RO" sz="1000">
                      <a:solidFill>
                        <a:schemeClr val="tx1"/>
                      </a:solidFill>
                      <a:latin typeface="+mj-lt"/>
                    </a:rPr>
                    <a:t>.html</a:t>
                  </a:r>
                </a:p>
              </p:txBody>
            </p:sp>
            <p:sp>
              <p:nvSpPr>
                <p:cNvPr id="17" name="Rectangle 16">
                  <a:extLst>
                    <a:ext uri="{FF2B5EF4-FFF2-40B4-BE49-F238E27FC236}">
                      <a16:creationId xmlns:a16="http://schemas.microsoft.com/office/drawing/2014/main" xmlns="" id="{C3C81A64-EE68-466E-B425-A7001AADD788}"/>
                    </a:ext>
                  </a:extLst>
                </p:cNvPr>
                <p:cNvSpPr/>
                <p:nvPr/>
              </p:nvSpPr>
              <p:spPr>
                <a:xfrm>
                  <a:off x="3504085" y="3519043"/>
                  <a:ext cx="1293542" cy="1505414"/>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000">
                      <a:solidFill>
                        <a:schemeClr val="tx1"/>
                      </a:solidFill>
                      <a:latin typeface="+mj-lt"/>
                    </a:rPr>
                    <a:t>About</a:t>
                  </a:r>
                </a:p>
                <a:p>
                  <a:pPr algn="ctr"/>
                  <a:r>
                    <a:rPr lang="ro-RO" sz="1000">
                      <a:solidFill>
                        <a:schemeClr val="tx1"/>
                      </a:solidFill>
                      <a:latin typeface="+mj-lt"/>
                    </a:rPr>
                    <a:t>.html</a:t>
                  </a:r>
                </a:p>
              </p:txBody>
            </p:sp>
            <p:grpSp>
              <p:nvGrpSpPr>
                <p:cNvPr id="18" name="Group 17">
                  <a:extLst>
                    <a:ext uri="{FF2B5EF4-FFF2-40B4-BE49-F238E27FC236}">
                      <a16:creationId xmlns:a16="http://schemas.microsoft.com/office/drawing/2014/main" xmlns="" id="{41748F0B-4EFD-46E4-8CBE-52C64AD53C0D}"/>
                    </a:ext>
                  </a:extLst>
                </p:cNvPr>
                <p:cNvGrpSpPr/>
                <p:nvPr/>
              </p:nvGrpSpPr>
              <p:grpSpPr>
                <a:xfrm>
                  <a:off x="4150856" y="2929669"/>
                  <a:ext cx="6791093" cy="438613"/>
                  <a:chOff x="4556935" y="2535381"/>
                  <a:chExt cx="6791093" cy="438613"/>
                </a:xfrm>
              </p:grpSpPr>
              <p:cxnSp>
                <p:nvCxnSpPr>
                  <p:cNvPr id="19" name="Straight Connector 18">
                    <a:extLst>
                      <a:ext uri="{FF2B5EF4-FFF2-40B4-BE49-F238E27FC236}">
                        <a16:creationId xmlns:a16="http://schemas.microsoft.com/office/drawing/2014/main" xmlns="" id="{29EBA4E9-FD3A-4C9C-872D-E5DCF1596DB4}"/>
                      </a:ext>
                    </a:extLst>
                  </p:cNvPr>
                  <p:cNvCxnSpPr/>
                  <p:nvPr/>
                </p:nvCxnSpPr>
                <p:spPr>
                  <a:xfrm>
                    <a:off x="4556935" y="2535381"/>
                    <a:ext cx="6791093" cy="2230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212741AA-85A3-4993-9F17-47A8C7DD0C30}"/>
                      </a:ext>
                    </a:extLst>
                  </p:cNvPr>
                  <p:cNvCxnSpPr/>
                  <p:nvPr/>
                </p:nvCxnSpPr>
                <p:spPr>
                  <a:xfrm>
                    <a:off x="4556935" y="2539098"/>
                    <a:ext cx="0" cy="416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93BE7D2F-343C-4BFC-BCCE-F6136411ABE8}"/>
                      </a:ext>
                    </a:extLst>
                  </p:cNvPr>
                  <p:cNvCxnSpPr/>
                  <p:nvPr/>
                </p:nvCxnSpPr>
                <p:spPr>
                  <a:xfrm>
                    <a:off x="6828067" y="2546532"/>
                    <a:ext cx="0" cy="416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E1547819-C9BD-4E1B-8EFA-BA1A3C8AD521}"/>
                      </a:ext>
                    </a:extLst>
                  </p:cNvPr>
                  <p:cNvCxnSpPr/>
                  <p:nvPr/>
                </p:nvCxnSpPr>
                <p:spPr>
                  <a:xfrm>
                    <a:off x="9104774" y="2557683"/>
                    <a:ext cx="0" cy="416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4D8EF5EC-7D0E-4DFB-BB9B-C6F7B1AED264}"/>
                      </a:ext>
                    </a:extLst>
                  </p:cNvPr>
                  <p:cNvCxnSpPr/>
                  <p:nvPr/>
                </p:nvCxnSpPr>
                <p:spPr>
                  <a:xfrm>
                    <a:off x="11348028" y="2546532"/>
                    <a:ext cx="0" cy="416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24" name="Group 23">
              <a:extLst>
                <a:ext uri="{FF2B5EF4-FFF2-40B4-BE49-F238E27FC236}">
                  <a16:creationId xmlns:a16="http://schemas.microsoft.com/office/drawing/2014/main" xmlns="" id="{FE5E2FC7-F836-4D92-9C65-C0740EE1A75A}"/>
                </a:ext>
              </a:extLst>
            </p:cNvPr>
            <p:cNvGrpSpPr/>
            <p:nvPr/>
          </p:nvGrpSpPr>
          <p:grpSpPr>
            <a:xfrm>
              <a:off x="4827092" y="4371308"/>
              <a:ext cx="4065388" cy="1707601"/>
              <a:chOff x="5325414" y="4918617"/>
              <a:chExt cx="4065388" cy="1707601"/>
            </a:xfrm>
          </p:grpSpPr>
          <p:sp>
            <p:nvSpPr>
              <p:cNvPr id="25" name="Rectangle 24">
                <a:extLst>
                  <a:ext uri="{FF2B5EF4-FFF2-40B4-BE49-F238E27FC236}">
                    <a16:creationId xmlns:a16="http://schemas.microsoft.com/office/drawing/2014/main" xmlns="" id="{8FAB4D89-A77E-446F-B6CE-75C8B441CF43}"/>
                  </a:ext>
                </a:extLst>
              </p:cNvPr>
              <p:cNvSpPr/>
              <p:nvPr/>
            </p:nvSpPr>
            <p:spPr>
              <a:xfrm>
                <a:off x="5325414" y="5765180"/>
                <a:ext cx="766566" cy="840058"/>
              </a:xfrm>
              <a:prstGeom prst="rect">
                <a:avLst/>
              </a:prstGeom>
              <a:solidFill>
                <a:schemeClr val="accent4">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000">
                    <a:solidFill>
                      <a:schemeClr val="tx1"/>
                    </a:solidFill>
                  </a:rPr>
                  <a:t>Servicii.html</a:t>
                </a:r>
              </a:p>
            </p:txBody>
          </p:sp>
          <p:sp>
            <p:nvSpPr>
              <p:cNvPr id="26" name="Rectangle 25">
                <a:extLst>
                  <a:ext uri="{FF2B5EF4-FFF2-40B4-BE49-F238E27FC236}">
                    <a16:creationId xmlns:a16="http://schemas.microsoft.com/office/drawing/2014/main" xmlns="" id="{531A367E-8277-432F-8DCB-039CD5C38683}"/>
                  </a:ext>
                </a:extLst>
              </p:cNvPr>
              <p:cNvSpPr/>
              <p:nvPr/>
            </p:nvSpPr>
            <p:spPr>
              <a:xfrm>
                <a:off x="6430434" y="5786160"/>
                <a:ext cx="766566" cy="840058"/>
              </a:xfrm>
              <a:prstGeom prst="rect">
                <a:avLst/>
              </a:prstGeom>
              <a:solidFill>
                <a:schemeClr val="accent4">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000">
                    <a:solidFill>
                      <a:schemeClr val="tx1"/>
                    </a:solidFill>
                  </a:rPr>
                  <a:t>Servicii.html</a:t>
                </a:r>
              </a:p>
            </p:txBody>
          </p:sp>
          <p:sp>
            <p:nvSpPr>
              <p:cNvPr id="27" name="Rectangle 26">
                <a:extLst>
                  <a:ext uri="{FF2B5EF4-FFF2-40B4-BE49-F238E27FC236}">
                    <a16:creationId xmlns:a16="http://schemas.microsoft.com/office/drawing/2014/main" xmlns="" id="{403BD81D-E888-419D-99E1-B279705C5EFD}"/>
                  </a:ext>
                </a:extLst>
              </p:cNvPr>
              <p:cNvSpPr/>
              <p:nvPr/>
            </p:nvSpPr>
            <p:spPr>
              <a:xfrm>
                <a:off x="7535454" y="5784963"/>
                <a:ext cx="766566" cy="840058"/>
              </a:xfrm>
              <a:prstGeom prst="rect">
                <a:avLst/>
              </a:prstGeom>
              <a:solidFill>
                <a:schemeClr val="accent4">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000">
                    <a:solidFill>
                      <a:schemeClr val="tx1"/>
                    </a:solidFill>
                  </a:rPr>
                  <a:t>Servicii.html</a:t>
                </a:r>
              </a:p>
            </p:txBody>
          </p:sp>
          <p:sp>
            <p:nvSpPr>
              <p:cNvPr id="28" name="Rectangle 27">
                <a:extLst>
                  <a:ext uri="{FF2B5EF4-FFF2-40B4-BE49-F238E27FC236}">
                    <a16:creationId xmlns:a16="http://schemas.microsoft.com/office/drawing/2014/main" xmlns="" id="{68AA3D06-1229-4D6E-A44E-8A2EAE899C9E}"/>
                  </a:ext>
                </a:extLst>
              </p:cNvPr>
              <p:cNvSpPr/>
              <p:nvPr/>
            </p:nvSpPr>
            <p:spPr>
              <a:xfrm>
                <a:off x="8624236" y="5765180"/>
                <a:ext cx="766566" cy="840058"/>
              </a:xfrm>
              <a:prstGeom prst="rect">
                <a:avLst/>
              </a:prstGeom>
              <a:solidFill>
                <a:schemeClr val="accent4">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000">
                    <a:solidFill>
                      <a:schemeClr val="tx1"/>
                    </a:solidFill>
                  </a:rPr>
                  <a:t>Servicii.html</a:t>
                </a:r>
              </a:p>
            </p:txBody>
          </p:sp>
          <p:grpSp>
            <p:nvGrpSpPr>
              <p:cNvPr id="29" name="Group 28">
                <a:extLst>
                  <a:ext uri="{FF2B5EF4-FFF2-40B4-BE49-F238E27FC236}">
                    <a16:creationId xmlns:a16="http://schemas.microsoft.com/office/drawing/2014/main" xmlns="" id="{09ACD0EC-A2B8-44E0-9BD1-CC70B71B5EC8}"/>
                  </a:ext>
                </a:extLst>
              </p:cNvPr>
              <p:cNvGrpSpPr/>
              <p:nvPr/>
            </p:nvGrpSpPr>
            <p:grpSpPr>
              <a:xfrm>
                <a:off x="5688981" y="4918617"/>
                <a:ext cx="3296115" cy="814967"/>
                <a:chOff x="2672576" y="2419815"/>
                <a:chExt cx="6791093" cy="893955"/>
              </a:xfrm>
            </p:grpSpPr>
            <p:cxnSp>
              <p:nvCxnSpPr>
                <p:cNvPr id="30" name="Straight Connector 29">
                  <a:extLst>
                    <a:ext uri="{FF2B5EF4-FFF2-40B4-BE49-F238E27FC236}">
                      <a16:creationId xmlns:a16="http://schemas.microsoft.com/office/drawing/2014/main" xmlns="" id="{25CF4B9F-546A-477C-A266-3C0FB399AF39}"/>
                    </a:ext>
                  </a:extLst>
                </p:cNvPr>
                <p:cNvCxnSpPr>
                  <a:stCxn id="34" idx="2"/>
                </p:cNvCxnSpPr>
                <p:nvPr/>
              </p:nvCxnSpPr>
              <p:spPr>
                <a:xfrm>
                  <a:off x="5959397" y="2419815"/>
                  <a:ext cx="0" cy="446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CC9FFD28-342E-48EA-85F4-04A1225C371B}"/>
                    </a:ext>
                  </a:extLst>
                </p:cNvPr>
                <p:cNvCxnSpPr/>
                <p:nvPr/>
              </p:nvCxnSpPr>
              <p:spPr>
                <a:xfrm>
                  <a:off x="2672576" y="2875157"/>
                  <a:ext cx="6791093" cy="223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004574AC-29D1-4320-8C44-768F74585F7E}"/>
                    </a:ext>
                  </a:extLst>
                </p:cNvPr>
                <p:cNvCxnSpPr/>
                <p:nvPr/>
              </p:nvCxnSpPr>
              <p:spPr>
                <a:xfrm>
                  <a:off x="2672576" y="2878874"/>
                  <a:ext cx="0" cy="4163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C5B96664-34C0-47D7-8D44-E3E7ED93BD2E}"/>
                    </a:ext>
                  </a:extLst>
                </p:cNvPr>
                <p:cNvCxnSpPr/>
                <p:nvPr/>
              </p:nvCxnSpPr>
              <p:spPr>
                <a:xfrm>
                  <a:off x="4943708" y="2886308"/>
                  <a:ext cx="0" cy="4163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E3120753-F2A3-4A50-9C92-396CEDB08705}"/>
                    </a:ext>
                  </a:extLst>
                </p:cNvPr>
                <p:cNvCxnSpPr/>
                <p:nvPr/>
              </p:nvCxnSpPr>
              <p:spPr>
                <a:xfrm>
                  <a:off x="7220415" y="2897459"/>
                  <a:ext cx="0" cy="4163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C87F37F7-CECC-408D-B067-D11DDFB91DAA}"/>
                    </a:ext>
                  </a:extLst>
                </p:cNvPr>
                <p:cNvCxnSpPr/>
                <p:nvPr/>
              </p:nvCxnSpPr>
              <p:spPr>
                <a:xfrm>
                  <a:off x="9463669" y="2886308"/>
                  <a:ext cx="0" cy="4163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6" name="Rectangle 35">
              <a:extLst>
                <a:ext uri="{FF2B5EF4-FFF2-40B4-BE49-F238E27FC236}">
                  <a16:creationId xmlns:a16="http://schemas.microsoft.com/office/drawing/2014/main" xmlns="" id="{FE311A47-E055-4664-82D3-7F9CD0B0E362}"/>
                </a:ext>
              </a:extLst>
            </p:cNvPr>
            <p:cNvSpPr/>
            <p:nvPr/>
          </p:nvSpPr>
          <p:spPr>
            <a:xfrm>
              <a:off x="5610806" y="1543372"/>
              <a:ext cx="723176" cy="1087195"/>
            </a:xfrm>
            <a:prstGeom prst="rect">
              <a:avLst/>
            </a:prstGeom>
            <a:solidFill>
              <a:schemeClr val="accent4">
                <a:lumMod val="20000"/>
                <a:lumOff val="80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000">
                  <a:solidFill>
                    <a:schemeClr val="tx1"/>
                  </a:solidFill>
                  <a:latin typeface="+mj-lt"/>
                </a:rPr>
                <a:t>Index</a:t>
              </a:r>
            </a:p>
            <a:p>
              <a:pPr algn="ctr"/>
              <a:r>
                <a:rPr lang="ro-RO" sz="1000">
                  <a:solidFill>
                    <a:schemeClr val="tx1"/>
                  </a:solidFill>
                  <a:latin typeface="+mj-lt"/>
                </a:rPr>
                <a:t>.html</a:t>
              </a:r>
            </a:p>
          </p:txBody>
        </p:sp>
      </p:grpSp>
      <p:sp>
        <p:nvSpPr>
          <p:cNvPr id="5" name="Arrow: Right 4">
            <a:extLst>
              <a:ext uri="{FF2B5EF4-FFF2-40B4-BE49-F238E27FC236}">
                <a16:creationId xmlns:a16="http://schemas.microsoft.com/office/drawing/2014/main" xmlns="" id="{B2BD42D9-3315-471F-9178-F2C1799E3FB2}"/>
              </a:ext>
            </a:extLst>
          </p:cNvPr>
          <p:cNvSpPr/>
          <p:nvPr/>
        </p:nvSpPr>
        <p:spPr>
          <a:xfrm>
            <a:off x="2936940" y="2836368"/>
            <a:ext cx="3186341" cy="27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xmlns="" id="{759F37C6-D6AA-4B50-A891-E272344BE0E0}"/>
              </a:ext>
            </a:extLst>
          </p:cNvPr>
          <p:cNvSpPr txBox="1"/>
          <p:nvPr/>
        </p:nvSpPr>
        <p:spPr>
          <a:xfrm>
            <a:off x="7052609" y="2185315"/>
            <a:ext cx="1269463" cy="830997"/>
          </a:xfrm>
          <a:prstGeom prst="rect">
            <a:avLst/>
          </a:prstGeom>
          <a:solidFill>
            <a:srgbClr val="BDD8F3"/>
          </a:solidFill>
        </p:spPr>
        <p:txBody>
          <a:bodyPr wrap="square" rtlCol="0">
            <a:spAutoFit/>
          </a:bodyPr>
          <a:lstStyle/>
          <a:p>
            <a:pPr algn="ctr"/>
            <a:r>
              <a:rPr lang="ro-RO" sz="2400">
                <a:solidFill>
                  <a:schemeClr val="tx1">
                    <a:lumMod val="65000"/>
                    <a:lumOff val="35000"/>
                  </a:schemeClr>
                </a:solidFill>
                <a:latin typeface="+mj-lt"/>
              </a:rPr>
              <a:t>Pagina de start</a:t>
            </a:r>
          </a:p>
        </p:txBody>
      </p:sp>
      <p:sp>
        <p:nvSpPr>
          <p:cNvPr id="38" name="Arrow: Right 37">
            <a:extLst>
              <a:ext uri="{FF2B5EF4-FFF2-40B4-BE49-F238E27FC236}">
                <a16:creationId xmlns:a16="http://schemas.microsoft.com/office/drawing/2014/main" xmlns="" id="{5E9DEF87-C96F-41C4-A51A-45F87E002692}"/>
              </a:ext>
            </a:extLst>
          </p:cNvPr>
          <p:cNvSpPr/>
          <p:nvPr/>
        </p:nvSpPr>
        <p:spPr>
          <a:xfrm>
            <a:off x="2978829" y="3985239"/>
            <a:ext cx="1182245" cy="27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Content Placeholder 1">
            <a:extLst>
              <a:ext uri="{FF2B5EF4-FFF2-40B4-BE49-F238E27FC236}">
                <a16:creationId xmlns:a16="http://schemas.microsoft.com/office/drawing/2014/main" xmlns="" id="{281515F3-9C5A-40FA-86B0-0754FAD68839}"/>
              </a:ext>
            </a:extLst>
          </p:cNvPr>
          <p:cNvSpPr txBox="1">
            <a:spLocks/>
          </p:cNvSpPr>
          <p:nvPr/>
        </p:nvSpPr>
        <p:spPr bwMode="auto">
          <a:xfrm>
            <a:off x="180703" y="3446919"/>
            <a:ext cx="8640960" cy="17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Font typeface="Arial" panose="020B0604020202020204" pitchFamily="34" charset="0"/>
              <a:buNone/>
            </a:pPr>
            <a:endParaRPr lang="en-GB" dirty="0"/>
          </a:p>
          <a:p>
            <a:pPr marL="457200" indent="-457200"/>
            <a:r>
              <a:rPr lang="ro-RO" dirty="0"/>
              <a:t>Pentru a ajunge aici</a:t>
            </a:r>
          </a:p>
          <a:p>
            <a:pPr marL="857250" lvl="1" indent="-457200"/>
            <a:r>
              <a:rPr lang="ro-RO" dirty="0">
                <a:hlinkClick r:id="rId4"/>
              </a:rPr>
              <a:t>www.sitename.com/about.html</a:t>
            </a:r>
            <a:r>
              <a:rPr lang="ro-RO" dirty="0"/>
              <a:t> </a:t>
            </a:r>
          </a:p>
        </p:txBody>
      </p:sp>
    </p:spTree>
    <p:extLst>
      <p:ext uri="{BB962C8B-B14F-4D97-AF65-F5344CB8AC3E}">
        <p14:creationId xmlns:p14="http://schemas.microsoft.com/office/powerpoint/2010/main" val="137961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7" grpId="0" animBg="1"/>
      <p:bldP spid="3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WWW</a:t>
            </a:r>
          </a:p>
        </p:txBody>
      </p:sp>
      <p:pic>
        <p:nvPicPr>
          <p:cNvPr id="6" name="Content Placeholder 5">
            <a:extLst>
              <a:ext uri="{FF2B5EF4-FFF2-40B4-BE49-F238E27FC236}">
                <a16:creationId xmlns:a16="http://schemas.microsoft.com/office/drawing/2014/main" xmlns="" id="{6CD6A226-6364-46EE-8638-8DE0EF103857}"/>
              </a:ext>
            </a:extLst>
          </p:cNvPr>
          <p:cNvPicPr>
            <a:picLocks noGrp="1" noChangeAspect="1"/>
          </p:cNvPicPr>
          <p:nvPr>
            <p:ph idx="4294967295"/>
          </p:nvPr>
        </p:nvPicPr>
        <p:blipFill>
          <a:blip r:embed="rId3"/>
          <a:stretch>
            <a:fillRect/>
          </a:stretch>
        </p:blipFill>
        <p:spPr>
          <a:xfrm>
            <a:off x="196053" y="1303561"/>
            <a:ext cx="3960813" cy="4002087"/>
          </a:xfrm>
          <a:prstGeom prst="rect">
            <a:avLst/>
          </a:prstGeom>
          <a:ln>
            <a:solidFill>
              <a:srgbClr val="0070C0"/>
            </a:solidFill>
          </a:ln>
        </p:spPr>
      </p:pic>
      <p:pic>
        <p:nvPicPr>
          <p:cNvPr id="40" name="Picture 39">
            <a:extLst>
              <a:ext uri="{FF2B5EF4-FFF2-40B4-BE49-F238E27FC236}">
                <a16:creationId xmlns:a16="http://schemas.microsoft.com/office/drawing/2014/main" xmlns="" id="{6A9E1883-243F-4027-B440-1B1452DA33E9}"/>
              </a:ext>
            </a:extLst>
          </p:cNvPr>
          <p:cNvPicPr>
            <a:picLocks noChangeAspect="1"/>
          </p:cNvPicPr>
          <p:nvPr/>
        </p:nvPicPr>
        <p:blipFill>
          <a:blip r:embed="rId4"/>
          <a:stretch>
            <a:fillRect/>
          </a:stretch>
        </p:blipFill>
        <p:spPr>
          <a:xfrm>
            <a:off x="4499992" y="1340769"/>
            <a:ext cx="4411910" cy="4370245"/>
          </a:xfrm>
          <a:prstGeom prst="rect">
            <a:avLst/>
          </a:prstGeom>
          <a:ln>
            <a:solidFill>
              <a:srgbClr val="0070C0"/>
            </a:solidFill>
          </a:ln>
        </p:spPr>
      </p:pic>
      <p:sp>
        <p:nvSpPr>
          <p:cNvPr id="41" name="TextBox 40">
            <a:extLst>
              <a:ext uri="{FF2B5EF4-FFF2-40B4-BE49-F238E27FC236}">
                <a16:creationId xmlns:a16="http://schemas.microsoft.com/office/drawing/2014/main" xmlns="" id="{9BACCC26-2779-4768-AD06-A35B4043B810}"/>
              </a:ext>
            </a:extLst>
          </p:cNvPr>
          <p:cNvSpPr txBox="1"/>
          <p:nvPr/>
        </p:nvSpPr>
        <p:spPr>
          <a:xfrm>
            <a:off x="536767" y="5556696"/>
            <a:ext cx="3389945" cy="830997"/>
          </a:xfrm>
          <a:prstGeom prst="rect">
            <a:avLst/>
          </a:prstGeom>
          <a:solidFill>
            <a:srgbClr val="F08A34"/>
          </a:solidFill>
        </p:spPr>
        <p:txBody>
          <a:bodyPr wrap="square" rtlCol="0">
            <a:spAutoFit/>
          </a:bodyPr>
          <a:lstStyle/>
          <a:p>
            <a:pPr algn="ctr"/>
            <a:r>
              <a:rPr lang="ro-RO" sz="2400">
                <a:solidFill>
                  <a:schemeClr val="bg1"/>
                </a:solidFill>
                <a:latin typeface="+mj-lt"/>
              </a:rPr>
              <a:t>Pagina web așa cum se vede într-un browser</a:t>
            </a:r>
          </a:p>
        </p:txBody>
      </p:sp>
      <p:sp>
        <p:nvSpPr>
          <p:cNvPr id="42" name="TextBox 41">
            <a:extLst>
              <a:ext uri="{FF2B5EF4-FFF2-40B4-BE49-F238E27FC236}">
                <a16:creationId xmlns:a16="http://schemas.microsoft.com/office/drawing/2014/main" xmlns="" id="{1769DC43-B0A2-47BF-836A-9826C15BF406}"/>
              </a:ext>
            </a:extLst>
          </p:cNvPr>
          <p:cNvSpPr txBox="1"/>
          <p:nvPr/>
        </p:nvSpPr>
        <p:spPr>
          <a:xfrm>
            <a:off x="5010974" y="5187364"/>
            <a:ext cx="3389945" cy="1200329"/>
          </a:xfrm>
          <a:prstGeom prst="rect">
            <a:avLst/>
          </a:prstGeom>
          <a:solidFill>
            <a:srgbClr val="BDD8F3"/>
          </a:solidFill>
        </p:spPr>
        <p:txBody>
          <a:bodyPr wrap="square" rtlCol="0">
            <a:spAutoFit/>
          </a:bodyPr>
          <a:lstStyle/>
          <a:p>
            <a:pPr algn="ctr"/>
            <a:r>
              <a:rPr lang="ro-RO" sz="2400">
                <a:solidFill>
                  <a:schemeClr val="tx1">
                    <a:lumMod val="65000"/>
                    <a:lumOff val="35000"/>
                  </a:schemeClr>
                </a:solidFill>
                <a:latin typeface="+mj-lt"/>
              </a:rPr>
              <a:t>Codul sursă pe care browserul îl interpretează pentru a afișa pagina web</a:t>
            </a:r>
          </a:p>
        </p:txBody>
      </p:sp>
    </p:spTree>
    <p:extLst>
      <p:ext uri="{BB962C8B-B14F-4D97-AF65-F5344CB8AC3E}">
        <p14:creationId xmlns:p14="http://schemas.microsoft.com/office/powerpoint/2010/main" val="144916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Urme WWW</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124891"/>
            <a:ext cx="8642350" cy="5183187"/>
          </a:xfrm>
        </p:spPr>
        <p:txBody>
          <a:bodyPr/>
          <a:lstStyle/>
          <a:p>
            <a:pPr marL="0" indent="0">
              <a:buNone/>
            </a:pPr>
            <a:r>
              <a:rPr lang="ro-RO" dirty="0"/>
              <a:t>Serverele web păstrează jurnalele de solicitări</a:t>
            </a:r>
          </a:p>
          <a:p>
            <a:pPr lvl="1"/>
            <a:r>
              <a:rPr lang="ro-RO" dirty="0"/>
              <a:t>Ora, data, adresa IP, locația, paginile vizitate etc. </a:t>
            </a:r>
          </a:p>
        </p:txBody>
      </p:sp>
      <p:pic>
        <p:nvPicPr>
          <p:cNvPr id="3" name="Picture 2">
            <a:extLst>
              <a:ext uri="{FF2B5EF4-FFF2-40B4-BE49-F238E27FC236}">
                <a16:creationId xmlns:a16="http://schemas.microsoft.com/office/drawing/2014/main" xmlns="" id="{DB6A4A0B-8138-4915-8AEE-260964BD5298}"/>
              </a:ext>
            </a:extLst>
          </p:cNvPr>
          <p:cNvPicPr>
            <a:picLocks noChangeAspect="1"/>
          </p:cNvPicPr>
          <p:nvPr/>
        </p:nvPicPr>
        <p:blipFill>
          <a:blip r:embed="rId3"/>
          <a:stretch>
            <a:fillRect/>
          </a:stretch>
        </p:blipFill>
        <p:spPr>
          <a:xfrm>
            <a:off x="755576" y="2370621"/>
            <a:ext cx="5339730" cy="3937457"/>
          </a:xfrm>
          <a:prstGeom prst="rect">
            <a:avLst/>
          </a:prstGeom>
          <a:ln>
            <a:solidFill>
              <a:srgbClr val="0070C0"/>
            </a:solidFill>
          </a:ln>
        </p:spPr>
      </p:pic>
      <p:sp>
        <p:nvSpPr>
          <p:cNvPr id="8" name="TextBox 7">
            <a:extLst>
              <a:ext uri="{FF2B5EF4-FFF2-40B4-BE49-F238E27FC236}">
                <a16:creationId xmlns:a16="http://schemas.microsoft.com/office/drawing/2014/main" xmlns="" id="{18297FE6-9EFA-466B-A2D7-58CB4255BE82}"/>
              </a:ext>
            </a:extLst>
          </p:cNvPr>
          <p:cNvSpPr txBox="1"/>
          <p:nvPr/>
        </p:nvSpPr>
        <p:spPr>
          <a:xfrm>
            <a:off x="6241379" y="2631189"/>
            <a:ext cx="2699792" cy="3416320"/>
          </a:xfrm>
          <a:prstGeom prst="rect">
            <a:avLst/>
          </a:prstGeom>
          <a:solidFill>
            <a:sysClr val="windowText" lastClr="000000">
              <a:lumMod val="65000"/>
              <a:lumOff val="35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400" b="0" i="0" u="none" strike="noStrike" cap="none" normalizeH="0" baseline="0" noProof="0">
                <a:ln>
                  <a:noFill/>
                </a:ln>
                <a:solidFill>
                  <a:prstClr val="white"/>
                </a:solidFill>
                <a:uLnTx/>
                <a:uFillTx/>
                <a:latin typeface="Calibri"/>
                <a:ea typeface="ＭＳ Ｐゴシック" pitchFamily="-107" charset="-128"/>
              </a:rPr>
              <a:t>Aceasta este o reprezentare grafică a unui jurnal de server web</a:t>
            </a:r>
          </a:p>
          <a:p>
            <a:pPr marL="0" marR="0" lvl="0" indent="0" algn="ctr" defTabSz="914400" eaLnBrk="1" fontAlgn="auto" latinLnBrk="0" hangingPunct="1">
              <a:lnSpc>
                <a:spcPct val="100000"/>
              </a:lnSpc>
              <a:spcBef>
                <a:spcPts val="0"/>
              </a:spcBef>
              <a:spcAft>
                <a:spcPts val="0"/>
              </a:spcAft>
              <a:buClrTx/>
              <a:buSzTx/>
              <a:buFontTx/>
              <a:buNone/>
              <a:tabLst/>
              <a:defRPr/>
            </a:pPr>
            <a:r>
              <a:rPr lang="ro-RO" sz="2400">
                <a:solidFill>
                  <a:prstClr val="white"/>
                </a:solidFill>
                <a:latin typeface="Calibri"/>
                <a:ea typeface="ＭＳ Ｐゴシック" pitchFamily="-107" charset="-128"/>
              </a:rPr>
              <a:t>Jurnalele reale sunt foarte textuale și necesită muncă pentru a le înțelege și pentru a furniza probe din acestea </a:t>
            </a:r>
          </a:p>
        </p:txBody>
      </p:sp>
    </p:spTree>
    <p:extLst>
      <p:ext uri="{BB962C8B-B14F-4D97-AF65-F5344CB8AC3E}">
        <p14:creationId xmlns:p14="http://schemas.microsoft.com/office/powerpoint/2010/main" val="64304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
            <a:extLst>
              <a:ext uri="{FF2B5EF4-FFF2-40B4-BE49-F238E27FC236}">
                <a16:creationId xmlns:a16="http://schemas.microsoft.com/office/drawing/2014/main" xmlns="" id="{5E4BDDFE-543C-4491-903D-8D13C0DC1FBA}"/>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Verificarea cunoștințelor</a:t>
            </a:r>
          </a:p>
        </p:txBody>
      </p:sp>
      <p:sp>
        <p:nvSpPr>
          <p:cNvPr id="11" name="TextBox 10">
            <a:extLst>
              <a:ext uri="{FF2B5EF4-FFF2-40B4-BE49-F238E27FC236}">
                <a16:creationId xmlns:a16="http://schemas.microsoft.com/office/drawing/2014/main" xmlns="" id="{9D3848A9-4745-4BB6-B8CB-6C939829A8B8}"/>
              </a:ext>
            </a:extLst>
          </p:cNvPr>
          <p:cNvSpPr txBox="1"/>
          <p:nvPr/>
        </p:nvSpPr>
        <p:spPr>
          <a:xfrm>
            <a:off x="588962" y="1281981"/>
            <a:ext cx="8030033" cy="830997"/>
          </a:xfrm>
          <a:prstGeom prst="rect">
            <a:avLst/>
          </a:prstGeom>
          <a:solidFill>
            <a:srgbClr val="BDD8F3"/>
          </a:solidFill>
        </p:spPr>
        <p:txBody>
          <a:bodyPr wrap="square" rtlCol="0">
            <a:spAutoFit/>
          </a:bodyPr>
          <a:lstStyle/>
          <a:p>
            <a:pPr algn="ctr"/>
            <a:r>
              <a:rPr lang="ro-RO" sz="2400">
                <a:solidFill>
                  <a:schemeClr val="tx1">
                    <a:lumMod val="65000"/>
                    <a:lumOff val="35000"/>
                  </a:schemeClr>
                </a:solidFill>
                <a:latin typeface="+mj-lt"/>
              </a:rPr>
              <a:t>HTML este utilizat pentru a structura pagini web care pot fi vizualizate într-un Browser Web. Ce înseamnă HTML?</a:t>
            </a:r>
          </a:p>
        </p:txBody>
      </p:sp>
      <p:sp>
        <p:nvSpPr>
          <p:cNvPr id="12" name="TextBox 11">
            <a:extLst>
              <a:ext uri="{FF2B5EF4-FFF2-40B4-BE49-F238E27FC236}">
                <a16:creationId xmlns:a16="http://schemas.microsoft.com/office/drawing/2014/main" xmlns="" id="{E75702A7-7EF5-41B1-83AA-F3F0AACE8FD2}"/>
              </a:ext>
            </a:extLst>
          </p:cNvPr>
          <p:cNvSpPr txBox="1"/>
          <p:nvPr/>
        </p:nvSpPr>
        <p:spPr>
          <a:xfrm>
            <a:off x="588962" y="4141574"/>
            <a:ext cx="8030032" cy="1938992"/>
          </a:xfrm>
          <a:prstGeom prst="rect">
            <a:avLst/>
          </a:prstGeom>
          <a:solidFill>
            <a:schemeClr val="tx1">
              <a:lumMod val="65000"/>
              <a:lumOff val="35000"/>
            </a:schemeClr>
          </a:solidFill>
        </p:spPr>
        <p:txBody>
          <a:bodyPr wrap="square" rtlCol="0">
            <a:spAutoFit/>
          </a:bodyPr>
          <a:lstStyle/>
          <a:p>
            <a:pPr algn="ctr"/>
            <a:r>
              <a:rPr lang="ro-RO" sz="2400">
                <a:solidFill>
                  <a:schemeClr val="bg1"/>
                </a:solidFill>
                <a:latin typeface="+mj-lt"/>
              </a:rPr>
              <a:t>Răspunsul corect este B</a:t>
            </a:r>
          </a:p>
          <a:p>
            <a:pPr algn="ctr"/>
            <a:endParaRPr lang="en-GB" sz="2400" dirty="0">
              <a:solidFill>
                <a:schemeClr val="bg1"/>
              </a:solidFill>
              <a:latin typeface="+mj-lt"/>
            </a:endParaRPr>
          </a:p>
          <a:p>
            <a:pPr algn="ctr"/>
            <a:r>
              <a:rPr lang="ro-RO" sz="2400">
                <a:solidFill>
                  <a:schemeClr val="bg1"/>
                </a:solidFill>
                <a:latin typeface="+mj-lt"/>
              </a:rPr>
              <a:t>Limbajul de marcare hipertext permite unei persoane să creeze și să structureze secțiuni, paragrafe, titluri și link-uri pe o pagină web, pe care browserul Web o citește și o afișează.  </a:t>
            </a:r>
          </a:p>
        </p:txBody>
      </p:sp>
      <p:sp>
        <p:nvSpPr>
          <p:cNvPr id="13" name="TextBox 12">
            <a:extLst>
              <a:ext uri="{FF2B5EF4-FFF2-40B4-BE49-F238E27FC236}">
                <a16:creationId xmlns:a16="http://schemas.microsoft.com/office/drawing/2014/main" xmlns="" id="{30BD4572-BAB1-4568-B64C-2A9116F6F527}"/>
              </a:ext>
            </a:extLst>
          </p:cNvPr>
          <p:cNvSpPr txBox="1"/>
          <p:nvPr/>
        </p:nvSpPr>
        <p:spPr>
          <a:xfrm>
            <a:off x="588963" y="2342446"/>
            <a:ext cx="8030032" cy="1569660"/>
          </a:xfrm>
          <a:prstGeom prst="rect">
            <a:avLst/>
          </a:prstGeom>
          <a:solidFill>
            <a:srgbClr val="F08A34"/>
          </a:solidFill>
        </p:spPr>
        <p:txBody>
          <a:bodyPr wrap="square" rtlCol="0">
            <a:spAutoFit/>
          </a:bodyPr>
          <a:lstStyle/>
          <a:p>
            <a:pPr marL="1828800" lvl="3" indent="-457200">
              <a:buAutoNum type="alphaUcPeriod"/>
            </a:pPr>
            <a:r>
              <a:rPr lang="ro-RO" sz="2400">
                <a:solidFill>
                  <a:schemeClr val="bg1"/>
                </a:solidFill>
                <a:latin typeface="+mj-lt"/>
              </a:rPr>
              <a:t>Limbaj semnificație text ascuns</a:t>
            </a:r>
          </a:p>
          <a:p>
            <a:pPr marL="1828800" lvl="3" indent="-457200">
              <a:buAutoNum type="alphaUcPeriod"/>
            </a:pPr>
            <a:r>
              <a:rPr lang="ro-RO" sz="2400">
                <a:solidFill>
                  <a:schemeClr val="bg1"/>
                </a:solidFill>
                <a:latin typeface="+mj-lt"/>
              </a:rPr>
              <a:t>Limbaj de marcare hipertext</a:t>
            </a:r>
          </a:p>
          <a:p>
            <a:pPr marL="1828800" lvl="3" indent="-457200">
              <a:buAutoNum type="alphaUcPeriod"/>
            </a:pPr>
            <a:r>
              <a:rPr lang="ro-RO" sz="2400">
                <a:solidFill>
                  <a:schemeClr val="bg1"/>
                </a:solidFill>
                <a:latin typeface="+mj-lt"/>
              </a:rPr>
              <a:t>Limbaj de transfer de metadate de mare viteză </a:t>
            </a:r>
          </a:p>
          <a:p>
            <a:pPr marL="1828800" lvl="3" indent="-457200">
              <a:buAutoNum type="alphaUcPeriod"/>
            </a:pPr>
            <a:r>
              <a:rPr lang="ro-RO" sz="2400">
                <a:solidFill>
                  <a:schemeClr val="bg1"/>
                </a:solidFill>
                <a:latin typeface="+mj-lt"/>
              </a:rPr>
              <a:t>Limbaj media de transport hardware</a:t>
            </a:r>
          </a:p>
        </p:txBody>
      </p:sp>
    </p:spTree>
    <p:extLst>
      <p:ext uri="{BB962C8B-B14F-4D97-AF65-F5344CB8AC3E}">
        <p14:creationId xmlns:p14="http://schemas.microsoft.com/office/powerpoint/2010/main" val="368160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Email</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163476"/>
            <a:ext cx="8642350" cy="5183188"/>
          </a:xfrm>
          <a:prstGeom prst="rect">
            <a:avLst/>
          </a:prstGeom>
        </p:spPr>
        <p:txBody>
          <a:bodyPr/>
          <a:lstStyle/>
          <a:p>
            <a:pPr marL="0" indent="0" algn="just">
              <a:buNone/>
            </a:pPr>
            <a:r>
              <a:rPr lang="ro-RO" dirty="0"/>
              <a:t>Se pare că </a:t>
            </a:r>
            <a:r>
              <a:rPr lang="ro-RO" dirty="0" smtClean="0"/>
              <a:t>acesta </a:t>
            </a:r>
            <a:r>
              <a:rPr lang="ro-RO" dirty="0"/>
              <a:t>merge în mod direct, între mașini - de </a:t>
            </a:r>
            <a:r>
              <a:rPr lang="ro-RO" dirty="0" smtClean="0"/>
              <a:t>fapt, </a:t>
            </a:r>
            <a:r>
              <a:rPr lang="ro-RO" dirty="0"/>
              <a:t>trece prin mai multe calculatoare, care pot adăuga /elimina date utile</a:t>
            </a:r>
          </a:p>
        </p:txBody>
      </p:sp>
      <p:sp>
        <p:nvSpPr>
          <p:cNvPr id="7" name="Line 2">
            <a:extLst>
              <a:ext uri="{FF2B5EF4-FFF2-40B4-BE49-F238E27FC236}">
                <a16:creationId xmlns:a16="http://schemas.microsoft.com/office/drawing/2014/main" xmlns="" id="{2B114DD7-A7E8-444B-95DE-06519EE15D1B}"/>
              </a:ext>
            </a:extLst>
          </p:cNvPr>
          <p:cNvSpPr>
            <a:spLocks noChangeShapeType="1"/>
          </p:cNvSpPr>
          <p:nvPr/>
        </p:nvSpPr>
        <p:spPr bwMode="auto">
          <a:xfrm>
            <a:off x="7209626" y="3938417"/>
            <a:ext cx="574675" cy="0"/>
          </a:xfrm>
          <a:prstGeom prst="line">
            <a:avLst/>
          </a:prstGeom>
          <a:noFill/>
          <a:ln w="57150">
            <a:solidFill>
              <a:srgbClr val="33CC33"/>
            </a:solidFill>
            <a:round/>
            <a:headEnd/>
            <a:tailEnd type="triangle" w="med" len="med"/>
          </a:ln>
        </p:spPr>
        <p:txBody>
          <a:bodyPr/>
          <a:lstStyle/>
          <a:p>
            <a:endParaRPr lang="en-GB">
              <a:latin typeface="Calibri" pitchFamily="34" charset="0"/>
            </a:endParaRPr>
          </a:p>
        </p:txBody>
      </p:sp>
      <p:sp>
        <p:nvSpPr>
          <p:cNvPr id="8" name="Line 3">
            <a:extLst>
              <a:ext uri="{FF2B5EF4-FFF2-40B4-BE49-F238E27FC236}">
                <a16:creationId xmlns:a16="http://schemas.microsoft.com/office/drawing/2014/main" xmlns="" id="{402D8BAB-8686-4FC2-B71D-BA0F3CCFA8B3}"/>
              </a:ext>
            </a:extLst>
          </p:cNvPr>
          <p:cNvSpPr>
            <a:spLocks noChangeShapeType="1"/>
          </p:cNvSpPr>
          <p:nvPr/>
        </p:nvSpPr>
        <p:spPr bwMode="auto">
          <a:xfrm flipV="1">
            <a:off x="914399" y="4266796"/>
            <a:ext cx="9737" cy="636674"/>
          </a:xfrm>
          <a:prstGeom prst="line">
            <a:avLst/>
          </a:prstGeom>
          <a:noFill/>
          <a:ln w="57150">
            <a:solidFill>
              <a:srgbClr val="33CC33"/>
            </a:solidFill>
            <a:round/>
            <a:headEnd/>
            <a:tailEnd type="triangle" w="med" len="med"/>
          </a:ln>
        </p:spPr>
        <p:txBody>
          <a:bodyPr/>
          <a:lstStyle/>
          <a:p>
            <a:endParaRPr lang="en-GB">
              <a:latin typeface="Calibri" pitchFamily="34" charset="0"/>
            </a:endParaRPr>
          </a:p>
        </p:txBody>
      </p:sp>
      <p:sp>
        <p:nvSpPr>
          <p:cNvPr id="15" name="Line 6">
            <a:extLst>
              <a:ext uri="{FF2B5EF4-FFF2-40B4-BE49-F238E27FC236}">
                <a16:creationId xmlns:a16="http://schemas.microsoft.com/office/drawing/2014/main" xmlns="" id="{3E186DC0-5C37-44D3-827D-13FCD43B9A28}"/>
              </a:ext>
            </a:extLst>
          </p:cNvPr>
          <p:cNvSpPr>
            <a:spLocks noChangeShapeType="1"/>
          </p:cNvSpPr>
          <p:nvPr/>
        </p:nvSpPr>
        <p:spPr bwMode="auto">
          <a:xfrm flipH="1">
            <a:off x="8219861" y="4266796"/>
            <a:ext cx="1" cy="746380"/>
          </a:xfrm>
          <a:prstGeom prst="line">
            <a:avLst/>
          </a:prstGeom>
          <a:noFill/>
          <a:ln w="57150">
            <a:solidFill>
              <a:srgbClr val="33CC33"/>
            </a:solidFill>
            <a:round/>
            <a:headEnd/>
            <a:tailEnd type="triangle" w="med" len="med"/>
          </a:ln>
        </p:spPr>
        <p:txBody>
          <a:bodyPr/>
          <a:lstStyle/>
          <a:p>
            <a:endParaRPr lang="en-GB">
              <a:latin typeface="Calibri" pitchFamily="34" charset="0"/>
            </a:endParaRPr>
          </a:p>
        </p:txBody>
      </p:sp>
      <p:sp useBgFill="1">
        <p:nvSpPr>
          <p:cNvPr id="16" name="Cloud">
            <a:extLst>
              <a:ext uri="{FF2B5EF4-FFF2-40B4-BE49-F238E27FC236}">
                <a16:creationId xmlns:a16="http://schemas.microsoft.com/office/drawing/2014/main" xmlns="" id="{D5BE3358-47D0-4743-AB38-FDB8035165A0}"/>
              </a:ext>
            </a:extLst>
          </p:cNvPr>
          <p:cNvSpPr>
            <a:spLocks noChangeAspect="1" noEditPoints="1" noChangeArrowheads="1"/>
          </p:cNvSpPr>
          <p:nvPr/>
        </p:nvSpPr>
        <p:spPr bwMode="auto">
          <a:xfrm>
            <a:off x="1965159" y="2881075"/>
            <a:ext cx="3616325" cy="24241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w="9525">
            <a:solidFill>
              <a:srgbClr val="000000"/>
            </a:solidFill>
            <a:miter lim="800000"/>
            <a:headEnd/>
            <a:tailEnd/>
          </a:ln>
          <a:effectLst>
            <a:outerShdw dist="107763" dir="2700000" algn="ctr" rotWithShape="0">
              <a:srgbClr val="808080"/>
            </a:outerShdw>
          </a:effectLst>
        </p:spPr>
        <p:txBody>
          <a:bodyPr/>
          <a:lstStyle/>
          <a:p>
            <a:pPr algn="ctr">
              <a:defRPr/>
            </a:pPr>
            <a:endParaRPr lang="en-GB" sz="2400" b="1">
              <a:latin typeface="Calibri" pitchFamily="34" charset="0"/>
              <a:cs typeface="Arial" charset="0"/>
            </a:endParaRPr>
          </a:p>
          <a:p>
            <a:pPr algn="ctr">
              <a:defRPr/>
            </a:pPr>
            <a:r>
              <a:rPr lang="ro-RO" sz="4000" b="1">
                <a:latin typeface="Calibri" pitchFamily="34" charset="0"/>
                <a:cs typeface="Arial" charset="0"/>
              </a:rPr>
              <a:t>Internet</a:t>
            </a:r>
          </a:p>
        </p:txBody>
      </p:sp>
      <p:sp>
        <p:nvSpPr>
          <p:cNvPr id="17" name="computr2">
            <a:extLst>
              <a:ext uri="{FF2B5EF4-FFF2-40B4-BE49-F238E27FC236}">
                <a16:creationId xmlns:a16="http://schemas.microsoft.com/office/drawing/2014/main" xmlns="" id="{8A5947F3-E115-49C5-9793-5A46F287D4B9}"/>
              </a:ext>
            </a:extLst>
          </p:cNvPr>
          <p:cNvSpPr>
            <a:spLocks noEditPoints="1" noChangeArrowheads="1"/>
          </p:cNvSpPr>
          <p:nvPr/>
        </p:nvSpPr>
        <p:spPr bwMode="auto">
          <a:xfrm>
            <a:off x="71437" y="4936331"/>
            <a:ext cx="1800225" cy="1512888"/>
          </a:xfrm>
          <a:custGeom>
            <a:avLst/>
            <a:gdLst>
              <a:gd name="T0" fmla="*/ 2147483647 w 21600"/>
              <a:gd name="T1" fmla="*/ 0 h 21600"/>
              <a:gd name="T2" fmla="*/ 2147483647 w 21600"/>
              <a:gd name="T3" fmla="*/ 2147483647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1998403854 h 21600"/>
              <a:gd name="T14" fmla="*/ 2147483647 w 21600"/>
              <a:gd name="T15" fmla="*/ 1998403854 h 21600"/>
              <a:gd name="T16" fmla="*/ 2147483647 w 21600"/>
              <a:gd name="T17" fmla="*/ 2147483647 h 21600"/>
              <a:gd name="T18" fmla="*/ 160476865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194 w 21600"/>
              <a:gd name="T31" fmla="*/ 1913 h 21600"/>
              <a:gd name="T32" fmla="*/ 15565 w 21600"/>
              <a:gd name="T33" fmla="*/ 97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chemeClr val="folHlink"/>
          </a:solidFill>
          <a:ln w="9525">
            <a:solidFill>
              <a:srgbClr val="000000"/>
            </a:solidFill>
            <a:miter lim="800000"/>
            <a:headEnd/>
            <a:tailEnd/>
          </a:ln>
        </p:spPr>
        <p:txBody>
          <a:bodyPr/>
          <a:lstStyle/>
          <a:p>
            <a:endParaRPr lang="en-US">
              <a:latin typeface="Calibri" pitchFamily="34" charset="0"/>
            </a:endParaRPr>
          </a:p>
        </p:txBody>
      </p:sp>
      <p:sp>
        <p:nvSpPr>
          <p:cNvPr id="18" name="computr2">
            <a:extLst>
              <a:ext uri="{FF2B5EF4-FFF2-40B4-BE49-F238E27FC236}">
                <a16:creationId xmlns:a16="http://schemas.microsoft.com/office/drawing/2014/main" xmlns="" id="{4C886AFD-D505-49B8-8F7B-37EA7DBDD5F7}"/>
              </a:ext>
            </a:extLst>
          </p:cNvPr>
          <p:cNvSpPr>
            <a:spLocks noEditPoints="1" noChangeArrowheads="1"/>
          </p:cNvSpPr>
          <p:nvPr/>
        </p:nvSpPr>
        <p:spPr bwMode="auto">
          <a:xfrm>
            <a:off x="7236296" y="5013325"/>
            <a:ext cx="1800225" cy="1511300"/>
          </a:xfrm>
          <a:custGeom>
            <a:avLst/>
            <a:gdLst>
              <a:gd name="T0" fmla="*/ 2147483647 w 21600"/>
              <a:gd name="T1" fmla="*/ 0 h 21600"/>
              <a:gd name="T2" fmla="*/ 2147483647 w 21600"/>
              <a:gd name="T3" fmla="*/ 2147483647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1992120494 h 21600"/>
              <a:gd name="T14" fmla="*/ 2147483647 w 21600"/>
              <a:gd name="T15" fmla="*/ 1992120494 h 21600"/>
              <a:gd name="T16" fmla="*/ 2147483647 w 21600"/>
              <a:gd name="T17" fmla="*/ 2147483647 h 21600"/>
              <a:gd name="T18" fmla="*/ 160476865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194 w 21600"/>
              <a:gd name="T31" fmla="*/ 1913 h 21600"/>
              <a:gd name="T32" fmla="*/ 15565 w 21600"/>
              <a:gd name="T33" fmla="*/ 97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chemeClr val="folHlink"/>
          </a:solidFill>
          <a:ln w="9525">
            <a:solidFill>
              <a:srgbClr val="000000"/>
            </a:solidFill>
            <a:miter lim="800000"/>
            <a:headEnd/>
            <a:tailEnd/>
          </a:ln>
        </p:spPr>
        <p:txBody>
          <a:bodyPr/>
          <a:lstStyle/>
          <a:p>
            <a:endParaRPr lang="en-US">
              <a:latin typeface="Calibri" pitchFamily="34" charset="0"/>
            </a:endParaRPr>
          </a:p>
        </p:txBody>
      </p:sp>
      <p:sp>
        <p:nvSpPr>
          <p:cNvPr id="19" name="Rectangle 12">
            <a:extLst>
              <a:ext uri="{FF2B5EF4-FFF2-40B4-BE49-F238E27FC236}">
                <a16:creationId xmlns:a16="http://schemas.microsoft.com/office/drawing/2014/main" xmlns="" id="{18480C7B-1203-4203-A21A-BB59F970300D}"/>
              </a:ext>
            </a:extLst>
          </p:cNvPr>
          <p:cNvSpPr>
            <a:spLocks noChangeArrowheads="1"/>
          </p:cNvSpPr>
          <p:nvPr/>
        </p:nvSpPr>
        <p:spPr bwMode="auto">
          <a:xfrm>
            <a:off x="467544" y="3546073"/>
            <a:ext cx="1008063" cy="720725"/>
          </a:xfrm>
          <a:prstGeom prst="rect">
            <a:avLst/>
          </a:prstGeom>
          <a:solidFill>
            <a:srgbClr val="FF0000"/>
          </a:solidFill>
          <a:ln w="9525">
            <a:solidFill>
              <a:srgbClr val="FF0000"/>
            </a:solidFill>
            <a:miter lim="800000"/>
            <a:headEnd/>
            <a:tailEnd/>
          </a:ln>
        </p:spPr>
        <p:txBody>
          <a:bodyPr wrap="none" anchor="ctr"/>
          <a:lstStyle/>
          <a:p>
            <a:pPr algn="ctr"/>
            <a:r>
              <a:rPr lang="ro-RO" b="1">
                <a:solidFill>
                  <a:schemeClr val="bg1"/>
                </a:solidFill>
                <a:latin typeface="Calibri" pitchFamily="34" charset="0"/>
                <a:cs typeface="Arial" charset="0"/>
              </a:rPr>
              <a:t>SMTP</a:t>
            </a:r>
          </a:p>
          <a:p>
            <a:pPr algn="ctr"/>
            <a:r>
              <a:rPr lang="ro-RO" b="1">
                <a:solidFill>
                  <a:schemeClr val="bg1"/>
                </a:solidFill>
                <a:latin typeface="Calibri" pitchFamily="34" charset="0"/>
                <a:cs typeface="Arial" charset="0"/>
              </a:rPr>
              <a:t>Server</a:t>
            </a:r>
          </a:p>
        </p:txBody>
      </p:sp>
      <p:sp>
        <p:nvSpPr>
          <p:cNvPr id="20" name="Rectangle 13">
            <a:extLst>
              <a:ext uri="{FF2B5EF4-FFF2-40B4-BE49-F238E27FC236}">
                <a16:creationId xmlns:a16="http://schemas.microsoft.com/office/drawing/2014/main" xmlns="" id="{B7A02B61-F550-4050-BB6A-52573E10187F}"/>
              </a:ext>
            </a:extLst>
          </p:cNvPr>
          <p:cNvSpPr>
            <a:spLocks noChangeArrowheads="1"/>
          </p:cNvSpPr>
          <p:nvPr/>
        </p:nvSpPr>
        <p:spPr bwMode="auto">
          <a:xfrm>
            <a:off x="7740278" y="3570435"/>
            <a:ext cx="1008063" cy="720725"/>
          </a:xfrm>
          <a:prstGeom prst="rect">
            <a:avLst/>
          </a:prstGeom>
          <a:solidFill>
            <a:srgbClr val="FF0000"/>
          </a:solidFill>
          <a:ln w="9525">
            <a:solidFill>
              <a:srgbClr val="FF0000"/>
            </a:solidFill>
            <a:miter lim="800000"/>
            <a:headEnd/>
            <a:tailEnd/>
          </a:ln>
        </p:spPr>
        <p:txBody>
          <a:bodyPr wrap="none" anchor="ctr"/>
          <a:lstStyle/>
          <a:p>
            <a:pPr algn="ctr"/>
            <a:r>
              <a:rPr lang="ro-RO" b="1">
                <a:solidFill>
                  <a:schemeClr val="bg1"/>
                </a:solidFill>
                <a:latin typeface="Calibri" pitchFamily="34" charset="0"/>
                <a:cs typeface="Arial" charset="0"/>
              </a:rPr>
              <a:t>POP3</a:t>
            </a:r>
          </a:p>
          <a:p>
            <a:pPr algn="ctr"/>
            <a:r>
              <a:rPr lang="ro-RO" b="1">
                <a:solidFill>
                  <a:schemeClr val="bg1"/>
                </a:solidFill>
                <a:latin typeface="Calibri" pitchFamily="34" charset="0"/>
                <a:cs typeface="Arial" charset="0"/>
              </a:rPr>
              <a:t>Server</a:t>
            </a:r>
          </a:p>
        </p:txBody>
      </p:sp>
      <p:sp>
        <p:nvSpPr>
          <p:cNvPr id="21" name="Rectangle 14">
            <a:extLst>
              <a:ext uri="{FF2B5EF4-FFF2-40B4-BE49-F238E27FC236}">
                <a16:creationId xmlns:a16="http://schemas.microsoft.com/office/drawing/2014/main" xmlns="" id="{BB0EAD00-FA23-495D-B23F-D3682F9DD6A4}"/>
              </a:ext>
            </a:extLst>
          </p:cNvPr>
          <p:cNvSpPr>
            <a:spLocks noChangeArrowheads="1"/>
          </p:cNvSpPr>
          <p:nvPr/>
        </p:nvSpPr>
        <p:spPr bwMode="auto">
          <a:xfrm>
            <a:off x="6201564" y="3546072"/>
            <a:ext cx="1008062" cy="720725"/>
          </a:xfrm>
          <a:prstGeom prst="rect">
            <a:avLst/>
          </a:prstGeom>
          <a:solidFill>
            <a:srgbClr val="FF0000"/>
          </a:solidFill>
          <a:ln w="9525">
            <a:solidFill>
              <a:srgbClr val="FF0000"/>
            </a:solidFill>
            <a:miter lim="800000"/>
            <a:headEnd/>
            <a:tailEnd/>
          </a:ln>
        </p:spPr>
        <p:txBody>
          <a:bodyPr wrap="none" anchor="ctr"/>
          <a:lstStyle/>
          <a:p>
            <a:pPr algn="ctr"/>
            <a:r>
              <a:rPr lang="ro-RO" b="1">
                <a:solidFill>
                  <a:schemeClr val="bg1"/>
                </a:solidFill>
                <a:latin typeface="Calibri" pitchFamily="34" charset="0"/>
                <a:cs typeface="Arial" charset="0"/>
              </a:rPr>
              <a:t>SMTP</a:t>
            </a:r>
          </a:p>
          <a:p>
            <a:pPr algn="ctr"/>
            <a:r>
              <a:rPr lang="ro-RO" b="1">
                <a:solidFill>
                  <a:schemeClr val="bg1"/>
                </a:solidFill>
                <a:latin typeface="Calibri" pitchFamily="34" charset="0"/>
                <a:cs typeface="Arial" charset="0"/>
              </a:rPr>
              <a:t>Server</a:t>
            </a:r>
          </a:p>
        </p:txBody>
      </p:sp>
      <p:sp>
        <p:nvSpPr>
          <p:cNvPr id="22" name="Rectangle 19">
            <a:extLst>
              <a:ext uri="{FF2B5EF4-FFF2-40B4-BE49-F238E27FC236}">
                <a16:creationId xmlns:a16="http://schemas.microsoft.com/office/drawing/2014/main" xmlns="" id="{5140CA8B-0E7A-410B-A108-9790B8EA1174}"/>
              </a:ext>
            </a:extLst>
          </p:cNvPr>
          <p:cNvSpPr>
            <a:spLocks noChangeArrowheads="1"/>
          </p:cNvSpPr>
          <p:nvPr/>
        </p:nvSpPr>
        <p:spPr bwMode="auto">
          <a:xfrm>
            <a:off x="551023" y="5050632"/>
            <a:ext cx="792162" cy="576262"/>
          </a:xfrm>
          <a:prstGeom prst="rect">
            <a:avLst/>
          </a:prstGeom>
          <a:solidFill>
            <a:srgbClr val="FFFF00"/>
          </a:solidFill>
          <a:ln w="9525">
            <a:solidFill>
              <a:schemeClr val="tx1"/>
            </a:solidFill>
            <a:miter lim="800000"/>
            <a:headEnd/>
            <a:tailEnd/>
          </a:ln>
        </p:spPr>
        <p:txBody>
          <a:bodyPr wrap="none" anchor="ctr"/>
          <a:lstStyle/>
          <a:p>
            <a:pPr algn="ctr" eaLnBrk="0" hangingPunct="0"/>
            <a:r>
              <a:rPr lang="ro-RO" sz="2000" b="1">
                <a:latin typeface="Calibri" pitchFamily="34" charset="0"/>
              </a:rPr>
              <a:t>Alice</a:t>
            </a:r>
          </a:p>
        </p:txBody>
      </p:sp>
      <p:sp>
        <p:nvSpPr>
          <p:cNvPr id="23" name="Rectangle 20">
            <a:extLst>
              <a:ext uri="{FF2B5EF4-FFF2-40B4-BE49-F238E27FC236}">
                <a16:creationId xmlns:a16="http://schemas.microsoft.com/office/drawing/2014/main" xmlns="" id="{9B951230-20FA-47DD-9ED8-0B510FE4EEAB}"/>
              </a:ext>
            </a:extLst>
          </p:cNvPr>
          <p:cNvSpPr>
            <a:spLocks noChangeArrowheads="1"/>
          </p:cNvSpPr>
          <p:nvPr/>
        </p:nvSpPr>
        <p:spPr bwMode="auto">
          <a:xfrm>
            <a:off x="7740278" y="5157788"/>
            <a:ext cx="792162" cy="576262"/>
          </a:xfrm>
          <a:prstGeom prst="rect">
            <a:avLst/>
          </a:prstGeom>
          <a:solidFill>
            <a:schemeClr val="accent2"/>
          </a:solidFill>
          <a:ln w="9525">
            <a:solidFill>
              <a:schemeClr val="tx1"/>
            </a:solidFill>
            <a:miter lim="800000"/>
            <a:headEnd/>
            <a:tailEnd/>
          </a:ln>
        </p:spPr>
        <p:txBody>
          <a:bodyPr wrap="none" anchor="ctr"/>
          <a:lstStyle/>
          <a:p>
            <a:pPr algn="ctr" eaLnBrk="0" hangingPunct="0"/>
            <a:r>
              <a:rPr lang="ro-RO" sz="2000" b="1">
                <a:solidFill>
                  <a:schemeClr val="bg1"/>
                </a:solidFill>
                <a:latin typeface="Calibri" pitchFamily="34" charset="0"/>
              </a:rPr>
              <a:t>Bob</a:t>
            </a:r>
          </a:p>
        </p:txBody>
      </p:sp>
      <p:sp>
        <p:nvSpPr>
          <p:cNvPr id="13" name="Line 4">
            <a:extLst>
              <a:ext uri="{FF2B5EF4-FFF2-40B4-BE49-F238E27FC236}">
                <a16:creationId xmlns:a16="http://schemas.microsoft.com/office/drawing/2014/main" xmlns="" id="{94594D8C-DBE1-47E0-92A6-A2D7BEDE574E}"/>
              </a:ext>
            </a:extLst>
          </p:cNvPr>
          <p:cNvSpPr>
            <a:spLocks noChangeShapeType="1"/>
          </p:cNvSpPr>
          <p:nvPr/>
        </p:nvSpPr>
        <p:spPr bwMode="auto">
          <a:xfrm flipV="1">
            <a:off x="1475607" y="3937785"/>
            <a:ext cx="1152177" cy="0"/>
          </a:xfrm>
          <a:prstGeom prst="line">
            <a:avLst/>
          </a:prstGeom>
          <a:noFill/>
          <a:ln w="57150">
            <a:solidFill>
              <a:srgbClr val="33CC33"/>
            </a:solidFill>
            <a:round/>
            <a:headEnd/>
            <a:tailEnd type="triangle" w="med" len="med"/>
          </a:ln>
        </p:spPr>
        <p:txBody>
          <a:bodyPr/>
          <a:lstStyle/>
          <a:p>
            <a:endParaRPr lang="en-GB">
              <a:latin typeface="Calibri" pitchFamily="34" charset="0"/>
            </a:endParaRPr>
          </a:p>
        </p:txBody>
      </p:sp>
      <p:sp>
        <p:nvSpPr>
          <p:cNvPr id="24" name="Line 2">
            <a:extLst>
              <a:ext uri="{FF2B5EF4-FFF2-40B4-BE49-F238E27FC236}">
                <a16:creationId xmlns:a16="http://schemas.microsoft.com/office/drawing/2014/main" xmlns="" id="{EF2EA128-EA5F-40CF-BD85-E378BC094D7F}"/>
              </a:ext>
            </a:extLst>
          </p:cNvPr>
          <p:cNvSpPr>
            <a:spLocks noChangeShapeType="1"/>
          </p:cNvSpPr>
          <p:nvPr/>
        </p:nvSpPr>
        <p:spPr bwMode="auto">
          <a:xfrm>
            <a:off x="4761970" y="3937785"/>
            <a:ext cx="1441582" cy="632"/>
          </a:xfrm>
          <a:prstGeom prst="line">
            <a:avLst/>
          </a:prstGeom>
          <a:noFill/>
          <a:ln w="57150">
            <a:solidFill>
              <a:srgbClr val="33CC33"/>
            </a:solidFill>
            <a:round/>
            <a:headEnd/>
            <a:tailEnd type="triangle" w="med" len="med"/>
          </a:ln>
        </p:spPr>
        <p:txBody>
          <a:bodyPr/>
          <a:lstStyle/>
          <a:p>
            <a:endParaRPr lang="en-GB">
              <a:latin typeface="Calibri" pitchFamily="34" charset="0"/>
            </a:endParaRPr>
          </a:p>
        </p:txBody>
      </p:sp>
      <p:pic>
        <p:nvPicPr>
          <p:cNvPr id="1026" name="Picture 2" descr="Document Icon - Free Download, PNG and Vector">
            <a:extLst>
              <a:ext uri="{FF2B5EF4-FFF2-40B4-BE49-F238E27FC236}">
                <a16:creationId xmlns:a16="http://schemas.microsoft.com/office/drawing/2014/main" xmlns="" id="{945EEF27-2DE5-470F-A560-E96380AE37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7831" y="4630844"/>
            <a:ext cx="1085105" cy="108510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xmlns="" id="{726A91A9-30DB-40CC-96B9-8CC032ED0C19}"/>
              </a:ext>
            </a:extLst>
          </p:cNvPr>
          <p:cNvSpPr txBox="1"/>
          <p:nvPr/>
        </p:nvSpPr>
        <p:spPr>
          <a:xfrm>
            <a:off x="516808" y="3157297"/>
            <a:ext cx="2110976" cy="369332"/>
          </a:xfrm>
          <a:prstGeom prst="rect">
            <a:avLst/>
          </a:prstGeom>
          <a:solidFill>
            <a:srgbClr val="F08A34"/>
          </a:solidFill>
        </p:spPr>
        <p:txBody>
          <a:bodyPr wrap="square" rtlCol="0">
            <a:spAutoFit/>
          </a:bodyPr>
          <a:lstStyle/>
          <a:p>
            <a:pPr algn="ctr"/>
            <a:r>
              <a:rPr lang="ro-RO" dirty="0" smtClean="0">
                <a:solidFill>
                  <a:schemeClr val="bg1"/>
                </a:solidFill>
                <a:latin typeface="+mj-lt"/>
              </a:rPr>
              <a:t>FSI va </a:t>
            </a:r>
            <a:r>
              <a:rPr lang="ro-RO" dirty="0">
                <a:solidFill>
                  <a:schemeClr val="bg1"/>
                </a:solidFill>
                <a:latin typeface="+mj-lt"/>
              </a:rPr>
              <a:t>adăuga date</a:t>
            </a:r>
          </a:p>
        </p:txBody>
      </p:sp>
      <p:sp>
        <p:nvSpPr>
          <p:cNvPr id="26" name="TextBox 25">
            <a:extLst>
              <a:ext uri="{FF2B5EF4-FFF2-40B4-BE49-F238E27FC236}">
                <a16:creationId xmlns:a16="http://schemas.microsoft.com/office/drawing/2014/main" xmlns="" id="{CE65AED0-B064-4612-8F1E-D2E8707CC2E1}"/>
              </a:ext>
            </a:extLst>
          </p:cNvPr>
          <p:cNvSpPr txBox="1"/>
          <p:nvPr/>
        </p:nvSpPr>
        <p:spPr>
          <a:xfrm>
            <a:off x="3423025" y="2887648"/>
            <a:ext cx="2539364" cy="830997"/>
          </a:xfrm>
          <a:prstGeom prst="rect">
            <a:avLst/>
          </a:prstGeom>
          <a:solidFill>
            <a:srgbClr val="BDD8F3"/>
          </a:solidFill>
        </p:spPr>
        <p:txBody>
          <a:bodyPr wrap="square" rtlCol="0">
            <a:spAutoFit/>
          </a:bodyPr>
          <a:lstStyle/>
          <a:p>
            <a:pPr algn="ctr"/>
            <a:r>
              <a:rPr lang="ro-RO" sz="2400" dirty="0">
                <a:solidFill>
                  <a:schemeClr val="tx1">
                    <a:lumMod val="65000"/>
                    <a:lumOff val="35000"/>
                  </a:schemeClr>
                </a:solidFill>
                <a:latin typeface="+mj-lt"/>
              </a:rPr>
              <a:t>Poate adăuga sau elimina date </a:t>
            </a:r>
          </a:p>
        </p:txBody>
      </p:sp>
      <p:pic>
        <p:nvPicPr>
          <p:cNvPr id="27" name="Picture 2" descr="Document Icon - Free Download, PNG and Vector">
            <a:extLst>
              <a:ext uri="{FF2B5EF4-FFF2-40B4-BE49-F238E27FC236}">
                <a16:creationId xmlns:a16="http://schemas.microsoft.com/office/drawing/2014/main" xmlns="" id="{D682AC67-FD72-44A4-AAAF-99ECB211B5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4410" y="4585965"/>
            <a:ext cx="1085105" cy="108510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xmlns="" id="{60E7B614-53BF-42A3-96CC-4DCF05B820FE}"/>
              </a:ext>
            </a:extLst>
          </p:cNvPr>
          <p:cNvSpPr txBox="1"/>
          <p:nvPr/>
        </p:nvSpPr>
        <p:spPr>
          <a:xfrm>
            <a:off x="2544822" y="5638899"/>
            <a:ext cx="3727188" cy="830997"/>
          </a:xfrm>
          <a:prstGeom prst="rect">
            <a:avLst/>
          </a:prstGeom>
          <a:solidFill>
            <a:sysClr val="windowText" lastClr="000000">
              <a:lumMod val="65000"/>
              <a:lumOff val="35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400" b="0" i="0" u="none" strike="noStrike" cap="none" normalizeH="0" baseline="0" noProof="0">
                <a:ln>
                  <a:noFill/>
                </a:ln>
                <a:solidFill>
                  <a:prstClr val="white"/>
                </a:solidFill>
                <a:uLnTx/>
                <a:uFillTx/>
                <a:latin typeface="Calibri"/>
                <a:ea typeface="ＭＳ Ｐゴシック" pitchFamily="-107" charset="-128"/>
              </a:rPr>
              <a:t>POP3 Mail</a:t>
            </a:r>
            <a:r>
              <a:rPr kumimoji="0" lang="ro-RO" sz="2400" b="0" i="0" u="none" strike="noStrike" cap="none" normalizeH="0" noProof="0">
                <a:ln>
                  <a:noFill/>
                </a:ln>
                <a:solidFill>
                  <a:prstClr val="white"/>
                </a:solidFill>
                <a:uLnTx/>
                <a:uFillTx/>
                <a:latin typeface="Calibri"/>
                <a:ea typeface="ＭＳ Ｐゴシック" pitchFamily="-107" charset="-128"/>
              </a:rPr>
              <a:t> și </a:t>
            </a:r>
            <a:r>
              <a:rPr lang="ro-RO" sz="2400">
                <a:solidFill>
                  <a:prstClr val="white"/>
                </a:solidFill>
                <a:latin typeface="Calibri"/>
                <a:ea typeface="ＭＳ Ｐゴシック" pitchFamily="-107" charset="-128"/>
              </a:rPr>
              <a:t>IMAP Mail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400" b="0" i="0" u="none" strike="noStrike" cap="none" normalizeH="0" baseline="0" noProof="0">
                <a:ln>
                  <a:noFill/>
                </a:ln>
                <a:solidFill>
                  <a:prstClr val="white"/>
                </a:solidFill>
                <a:uLnTx/>
                <a:uFillTx/>
                <a:latin typeface="Calibri"/>
                <a:ea typeface="ＭＳ Ｐゴシック" pitchFamily="-107" charset="-128"/>
              </a:rPr>
              <a:t>Principiul este</a:t>
            </a:r>
            <a:r>
              <a:rPr kumimoji="0" lang="ro-RO" sz="2400" b="0" i="0" u="none" strike="noStrike" cap="none" normalizeH="0" noProof="0">
                <a:ln>
                  <a:noFill/>
                </a:ln>
                <a:solidFill>
                  <a:prstClr val="white"/>
                </a:solidFill>
                <a:uLnTx/>
                <a:uFillTx/>
                <a:latin typeface="Calibri"/>
                <a:ea typeface="ＭＳ Ｐゴシック" pitchFamily="-107" charset="-128"/>
              </a:rPr>
              <a:t> similar</a:t>
            </a:r>
          </a:p>
        </p:txBody>
      </p:sp>
    </p:spTree>
    <p:extLst>
      <p:ext uri="{BB962C8B-B14F-4D97-AF65-F5344CB8AC3E}">
        <p14:creationId xmlns:p14="http://schemas.microsoft.com/office/powerpoint/2010/main" val="425014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animBg="1"/>
      <p:bldP spid="19" grpId="0" animBg="1"/>
      <p:bldP spid="20" grpId="0" animBg="1"/>
      <p:bldP spid="21" grpId="0" animBg="1"/>
      <p:bldP spid="13" grpId="0" animBg="1"/>
      <p:bldP spid="24" grpId="0" animBg="1"/>
      <p:bldP spid="25" grpId="0" animBg="1"/>
      <p:bldP spid="26"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A244C-489D-417D-B8AB-CB954192CB36}"/>
              </a:ext>
            </a:extLst>
          </p:cNvPr>
          <p:cNvSpPr>
            <a:spLocks noGrp="1"/>
          </p:cNvSpPr>
          <p:nvPr>
            <p:ph type="title"/>
          </p:nvPr>
        </p:nvSpPr>
        <p:spPr/>
        <p:txBody>
          <a:bodyPr/>
          <a:lstStyle/>
          <a:p>
            <a:r>
              <a:rPr lang="ro-RO"/>
              <a:t>Părțile și funcțiile calculatorului</a:t>
            </a:r>
          </a:p>
        </p:txBody>
      </p:sp>
      <p:sp>
        <p:nvSpPr>
          <p:cNvPr id="3" name="Text Placeholder 2">
            <a:extLst>
              <a:ext uri="{FF2B5EF4-FFF2-40B4-BE49-F238E27FC236}">
                <a16:creationId xmlns:a16="http://schemas.microsoft.com/office/drawing/2014/main" xmlns="" id="{E380FE40-902C-48A0-8E4E-962AA387FB67}"/>
              </a:ext>
            </a:extLst>
          </p:cNvPr>
          <p:cNvSpPr>
            <a:spLocks noGrp="1"/>
          </p:cNvSpPr>
          <p:nvPr>
            <p:ph type="body" idx="1"/>
          </p:nvPr>
        </p:nvSpPr>
        <p:spPr/>
        <p:txBody>
          <a:bodyPr/>
          <a:lstStyle/>
          <a:p>
            <a:r>
              <a:rPr lang="ro-RO"/>
              <a:t>Elemente de bază privind calculatorul și internetul</a:t>
            </a:r>
          </a:p>
        </p:txBody>
      </p:sp>
      <p:sp>
        <p:nvSpPr>
          <p:cNvPr id="9" name="TextBox 7">
            <a:extLst>
              <a:ext uri="{FF2B5EF4-FFF2-40B4-BE49-F238E27FC236}">
                <a16:creationId xmlns:a16="http://schemas.microsoft.com/office/drawing/2014/main" xmlns="" id="{7B9BC96D-6AC8-4249-9F3D-D92372DB1900}"/>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Secțiunea 1</a:t>
            </a:r>
          </a:p>
        </p:txBody>
      </p:sp>
      <p:sp>
        <p:nvSpPr>
          <p:cNvPr id="12" name="Slide Number Placeholder 4">
            <a:extLst>
              <a:ext uri="{FF2B5EF4-FFF2-40B4-BE49-F238E27FC236}">
                <a16:creationId xmlns:a16="http://schemas.microsoft.com/office/drawing/2014/main" xmlns="" id="{4120CC53-4CBC-4E13-B00B-B6842626CCD1}"/>
              </a:ext>
            </a:extLst>
          </p:cNvPr>
          <p:cNvSpPr txBox="1">
            <a:spLocks/>
          </p:cNvSpPr>
          <p:nvPr/>
        </p:nvSpPr>
        <p:spPr>
          <a:xfrm>
            <a:off x="7086600" y="6588125"/>
            <a:ext cx="2057400" cy="285810"/>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9C04F3A-82BD-4011-AADB-1F79FD7DF4BC}" type="slidenum">
              <a:rPr lang="en-GB" sz="900" b="1" smtClean="0">
                <a:solidFill>
                  <a:schemeClr val="bg1"/>
                </a:solidFill>
                <a:latin typeface="Verdana" panose="020B0604030504040204" pitchFamily="34" charset="0"/>
                <a:ea typeface="Verdana" panose="020B0604030504040204" pitchFamily="34" charset="0"/>
              </a:rPr>
              <a:pPr algn="r"/>
              <a:t>5</a:t>
            </a:fld>
            <a:endParaRPr lang="en-GB" sz="900" b="1" smtClean="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048175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Email</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48112" y="1154766"/>
            <a:ext cx="8642350" cy="5183187"/>
          </a:xfrm>
        </p:spPr>
        <p:txBody>
          <a:bodyPr/>
          <a:lstStyle/>
          <a:p>
            <a:pPr marL="0" indent="0">
              <a:buNone/>
            </a:pPr>
            <a:r>
              <a:rPr lang="ro-RO"/>
              <a:t>Ce se află într-un e-mail?</a:t>
            </a:r>
          </a:p>
        </p:txBody>
      </p:sp>
      <p:pic>
        <p:nvPicPr>
          <p:cNvPr id="3" name="Picture 2">
            <a:extLst>
              <a:ext uri="{FF2B5EF4-FFF2-40B4-BE49-F238E27FC236}">
                <a16:creationId xmlns:a16="http://schemas.microsoft.com/office/drawing/2014/main" xmlns="" id="{AA2309C9-3816-4B2D-861B-DE96409E3DF1}"/>
              </a:ext>
            </a:extLst>
          </p:cNvPr>
          <p:cNvPicPr>
            <a:picLocks noChangeAspect="1"/>
          </p:cNvPicPr>
          <p:nvPr/>
        </p:nvPicPr>
        <p:blipFill>
          <a:blip r:embed="rId3"/>
          <a:stretch>
            <a:fillRect/>
          </a:stretch>
        </p:blipFill>
        <p:spPr>
          <a:xfrm>
            <a:off x="248112" y="1700808"/>
            <a:ext cx="4547392" cy="4464496"/>
          </a:xfrm>
          <a:prstGeom prst="rect">
            <a:avLst/>
          </a:prstGeom>
          <a:ln>
            <a:solidFill>
              <a:srgbClr val="0070C0"/>
            </a:solidFill>
          </a:ln>
        </p:spPr>
      </p:pic>
      <p:pic>
        <p:nvPicPr>
          <p:cNvPr id="4" name="Picture 3">
            <a:extLst>
              <a:ext uri="{FF2B5EF4-FFF2-40B4-BE49-F238E27FC236}">
                <a16:creationId xmlns:a16="http://schemas.microsoft.com/office/drawing/2014/main" xmlns="" id="{5DEAE471-258E-41FA-A88F-42FE40B8A5A3}"/>
              </a:ext>
            </a:extLst>
          </p:cNvPr>
          <p:cNvPicPr>
            <a:picLocks noChangeAspect="1"/>
          </p:cNvPicPr>
          <p:nvPr/>
        </p:nvPicPr>
        <p:blipFill>
          <a:blip r:embed="rId4"/>
          <a:stretch>
            <a:fillRect/>
          </a:stretch>
        </p:blipFill>
        <p:spPr>
          <a:xfrm>
            <a:off x="4273423" y="2731691"/>
            <a:ext cx="4747759" cy="3645024"/>
          </a:xfrm>
          <a:prstGeom prst="rect">
            <a:avLst/>
          </a:prstGeom>
          <a:ln>
            <a:solidFill>
              <a:srgbClr val="0070C0"/>
            </a:solidFill>
          </a:ln>
        </p:spPr>
      </p:pic>
      <p:sp>
        <p:nvSpPr>
          <p:cNvPr id="13" name="Rectangle 12">
            <a:extLst>
              <a:ext uri="{FF2B5EF4-FFF2-40B4-BE49-F238E27FC236}">
                <a16:creationId xmlns:a16="http://schemas.microsoft.com/office/drawing/2014/main" xmlns="" id="{E3566C04-CD8B-4740-AB34-A218ED9B79A9}"/>
              </a:ext>
            </a:extLst>
          </p:cNvPr>
          <p:cNvSpPr/>
          <p:nvPr/>
        </p:nvSpPr>
        <p:spPr>
          <a:xfrm>
            <a:off x="248112" y="1916832"/>
            <a:ext cx="4547392" cy="5284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xmlns="" id="{C8D46575-E70E-47F5-AD6D-7E53C041737D}"/>
              </a:ext>
            </a:extLst>
          </p:cNvPr>
          <p:cNvSpPr/>
          <p:nvPr/>
        </p:nvSpPr>
        <p:spPr>
          <a:xfrm>
            <a:off x="248112" y="2531990"/>
            <a:ext cx="3819832" cy="36333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xmlns="" id="{3A20B432-61E5-4272-B5B5-EB68E2C9B08A}"/>
              </a:ext>
            </a:extLst>
          </p:cNvPr>
          <p:cNvSpPr txBox="1"/>
          <p:nvPr/>
        </p:nvSpPr>
        <p:spPr>
          <a:xfrm>
            <a:off x="3779912" y="1507735"/>
            <a:ext cx="2016224" cy="461665"/>
          </a:xfrm>
          <a:prstGeom prst="rect">
            <a:avLst/>
          </a:prstGeom>
          <a:solidFill>
            <a:srgbClr val="F08A34"/>
          </a:solidFill>
        </p:spPr>
        <p:txBody>
          <a:bodyPr wrap="square" rtlCol="0">
            <a:spAutoFit/>
          </a:bodyPr>
          <a:lstStyle/>
          <a:p>
            <a:pPr algn="ctr"/>
            <a:r>
              <a:rPr lang="ro-RO" sz="2400">
                <a:solidFill>
                  <a:schemeClr val="bg1"/>
                </a:solidFill>
                <a:latin typeface="+mj-lt"/>
              </a:rPr>
              <a:t>Anteturi scurte</a:t>
            </a:r>
          </a:p>
        </p:txBody>
      </p:sp>
      <p:sp>
        <p:nvSpPr>
          <p:cNvPr id="16" name="TextBox 15">
            <a:extLst>
              <a:ext uri="{FF2B5EF4-FFF2-40B4-BE49-F238E27FC236}">
                <a16:creationId xmlns:a16="http://schemas.microsoft.com/office/drawing/2014/main" xmlns="" id="{81C8089A-52A4-4593-B713-95C90556F978}"/>
              </a:ext>
            </a:extLst>
          </p:cNvPr>
          <p:cNvSpPr txBox="1"/>
          <p:nvPr/>
        </p:nvSpPr>
        <p:spPr>
          <a:xfrm>
            <a:off x="176447" y="6057823"/>
            <a:ext cx="3096344" cy="473203"/>
          </a:xfrm>
          <a:prstGeom prst="rect">
            <a:avLst/>
          </a:prstGeom>
          <a:solidFill>
            <a:srgbClr val="BDD8F3"/>
          </a:solidFill>
        </p:spPr>
        <p:txBody>
          <a:bodyPr wrap="square" rtlCol="0">
            <a:spAutoFit/>
          </a:bodyPr>
          <a:lstStyle/>
          <a:p>
            <a:pPr algn="ctr"/>
            <a:r>
              <a:rPr lang="ro-RO" sz="2400" dirty="0">
                <a:solidFill>
                  <a:schemeClr val="tx1">
                    <a:lumMod val="65000"/>
                    <a:lumOff val="35000"/>
                  </a:schemeClr>
                </a:solidFill>
                <a:latin typeface="+mj-lt"/>
              </a:rPr>
              <a:t>Conținutul mesajului</a:t>
            </a:r>
          </a:p>
        </p:txBody>
      </p:sp>
      <p:sp>
        <p:nvSpPr>
          <p:cNvPr id="17" name="TextBox 16">
            <a:extLst>
              <a:ext uri="{FF2B5EF4-FFF2-40B4-BE49-F238E27FC236}">
                <a16:creationId xmlns:a16="http://schemas.microsoft.com/office/drawing/2014/main" xmlns="" id="{87A34E80-C8A5-4301-A114-6111B2CD8DAB}"/>
              </a:ext>
            </a:extLst>
          </p:cNvPr>
          <p:cNvSpPr txBox="1"/>
          <p:nvPr/>
        </p:nvSpPr>
        <p:spPr>
          <a:xfrm>
            <a:off x="6929653" y="2301157"/>
            <a:ext cx="2027178" cy="461665"/>
          </a:xfrm>
          <a:prstGeom prst="rect">
            <a:avLst/>
          </a:prstGeom>
          <a:solidFill>
            <a:sysClr val="windowText" lastClr="000000">
              <a:lumMod val="65000"/>
              <a:lumOff val="35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400" b="0" i="0" u="none" strike="noStrike" cap="none" normalizeH="0" baseline="0" noProof="0">
                <a:ln>
                  <a:noFill/>
                </a:ln>
                <a:solidFill>
                  <a:prstClr val="white"/>
                </a:solidFill>
                <a:uLnTx/>
                <a:uFillTx/>
                <a:latin typeface="Calibri"/>
                <a:ea typeface="ＭＳ Ｐゴシック" pitchFamily="-107" charset="-128"/>
              </a:rPr>
              <a:t>Anteturi complete</a:t>
            </a:r>
          </a:p>
        </p:txBody>
      </p:sp>
    </p:spTree>
    <p:extLst>
      <p:ext uri="{BB962C8B-B14F-4D97-AF65-F5344CB8AC3E}">
        <p14:creationId xmlns:p14="http://schemas.microsoft.com/office/powerpoint/2010/main" val="230033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Email</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36712" y="1193177"/>
            <a:ext cx="7777163" cy="5183187"/>
          </a:xfrm>
        </p:spPr>
        <p:txBody>
          <a:bodyPr/>
          <a:lstStyle/>
          <a:p>
            <a:pPr marL="0" indent="0" algn="just">
              <a:buNone/>
            </a:pPr>
            <a:r>
              <a:rPr lang="ro-RO" dirty="0"/>
              <a:t>Trimiterea prin e-mail a chestiunilor </a:t>
            </a:r>
            <a:endParaRPr lang="ro-RO" dirty="0" smtClean="0"/>
          </a:p>
          <a:p>
            <a:pPr marL="0" indent="0" algn="just">
              <a:buNone/>
            </a:pPr>
            <a:r>
              <a:rPr lang="ro-RO" dirty="0" smtClean="0"/>
              <a:t>referitoare </a:t>
            </a:r>
            <a:r>
              <a:rPr lang="ro-RO" dirty="0"/>
              <a:t>la cercetare?</a:t>
            </a:r>
          </a:p>
          <a:p>
            <a:r>
              <a:rPr lang="ro-RO" dirty="0"/>
              <a:t>Anteturile există în toate e-mailurile - dar nu </a:t>
            </a:r>
            <a:r>
              <a:rPr lang="ro-RO" dirty="0" smtClean="0"/>
              <a:t>există </a:t>
            </a:r>
            <a:r>
              <a:rPr lang="ro-RO" dirty="0"/>
              <a:t>o metodă standard pentru a le accesa</a:t>
            </a:r>
          </a:p>
          <a:p>
            <a:pPr lvl="1" algn="just"/>
            <a:r>
              <a:rPr lang="ro-RO" dirty="0"/>
              <a:t>Clienții sau e-mailurile web au toate locații diferite</a:t>
            </a:r>
          </a:p>
          <a:p>
            <a:pPr algn="just"/>
            <a:r>
              <a:rPr lang="ro-RO" dirty="0"/>
              <a:t>Unele aplicații de e-mail vor elimina anteturile </a:t>
            </a:r>
          </a:p>
          <a:p>
            <a:pPr lvl="1" algn="just"/>
            <a:r>
              <a:rPr lang="ro-RO" dirty="0"/>
              <a:t>Google (Gmail), Hotmail, </a:t>
            </a:r>
            <a:r>
              <a:rPr lang="ro-RO" dirty="0" err="1"/>
              <a:t>Hushmail</a:t>
            </a:r>
            <a:endParaRPr lang="ro-RO" dirty="0"/>
          </a:p>
          <a:p>
            <a:pPr lvl="1" algn="just"/>
            <a:r>
              <a:rPr lang="ro-RO" dirty="0"/>
              <a:t>Realizată pentru „confidențialitate”</a:t>
            </a:r>
          </a:p>
          <a:p>
            <a:pPr algn="just"/>
            <a:r>
              <a:rPr lang="ro-RO" dirty="0"/>
              <a:t>Citiți întotdeauna de „jos în sus” </a:t>
            </a:r>
          </a:p>
          <a:p>
            <a:pPr marL="0" indent="0" algn="just">
              <a:buNone/>
            </a:pPr>
            <a:endParaRPr lang="en-GB" dirty="0"/>
          </a:p>
        </p:txBody>
      </p:sp>
      <p:pic>
        <p:nvPicPr>
          <p:cNvPr id="2050" name="Picture 2" descr="Microsoft Outlook Latest Version - Free Download and Review 2020">
            <a:extLst>
              <a:ext uri="{FF2B5EF4-FFF2-40B4-BE49-F238E27FC236}">
                <a16:creationId xmlns:a16="http://schemas.microsoft.com/office/drawing/2014/main" xmlns="" id="{BFDD0F6F-62CC-4187-B7DC-9812F09E3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8547" y="1334697"/>
            <a:ext cx="1196067" cy="1079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underbird — Make Email Easier. — Thunderbird">
            <a:extLst>
              <a:ext uri="{FF2B5EF4-FFF2-40B4-BE49-F238E27FC236}">
                <a16:creationId xmlns:a16="http://schemas.microsoft.com/office/drawing/2014/main" xmlns="" id="{256C6BF1-43E1-457B-8385-B50714CB6A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0997" y="2623437"/>
            <a:ext cx="931168" cy="9311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8045C201-CA69-4FDE-BE14-1076E7A4DD6C}"/>
              </a:ext>
            </a:extLst>
          </p:cNvPr>
          <p:cNvPicPr>
            <a:picLocks noChangeAspect="1"/>
          </p:cNvPicPr>
          <p:nvPr/>
        </p:nvPicPr>
        <p:blipFill>
          <a:blip r:embed="rId5"/>
          <a:stretch>
            <a:fillRect/>
          </a:stretch>
        </p:blipFill>
        <p:spPr>
          <a:xfrm>
            <a:off x="7610222" y="5036407"/>
            <a:ext cx="1492720" cy="1095464"/>
          </a:xfrm>
          <a:prstGeom prst="rect">
            <a:avLst/>
          </a:prstGeom>
        </p:spPr>
      </p:pic>
      <p:pic>
        <p:nvPicPr>
          <p:cNvPr id="2056" name="Picture 8" descr="upload.wikimedia.org/wikipedia/commons/thumb/4/...">
            <a:extLst>
              <a:ext uri="{FF2B5EF4-FFF2-40B4-BE49-F238E27FC236}">
                <a16:creationId xmlns:a16="http://schemas.microsoft.com/office/drawing/2014/main" xmlns="" id="{880017DC-C376-46FB-A1F6-7A200C82F40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1792" y="3889615"/>
            <a:ext cx="1069579" cy="81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0518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692650" y="0"/>
            <a:ext cx="82719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P2P - Peer </a:t>
            </a:r>
            <a:r>
              <a:rPr lang="ro-RO" sz="3200" dirty="0" err="1">
                <a:solidFill>
                  <a:schemeClr val="bg1"/>
                </a:solidFill>
                <a:latin typeface="Verdana" charset="0"/>
                <a:cs typeface="Verdana" charset="0"/>
              </a:rPr>
              <a:t>to</a:t>
            </a:r>
            <a:r>
              <a:rPr lang="ro-RO" sz="3200" dirty="0">
                <a:solidFill>
                  <a:schemeClr val="bg1"/>
                </a:solidFill>
                <a:latin typeface="Verdana" charset="0"/>
                <a:cs typeface="Verdana" charset="0"/>
              </a:rPr>
              <a:t> </a:t>
            </a:r>
            <a:r>
              <a:rPr lang="ro-RO" sz="3200" dirty="0" smtClean="0">
                <a:solidFill>
                  <a:schemeClr val="bg1"/>
                </a:solidFill>
                <a:latin typeface="Verdana" charset="0"/>
                <a:cs typeface="Verdana" charset="0"/>
              </a:rPr>
              <a:t>Peer </a:t>
            </a:r>
            <a:r>
              <a:rPr lang="ro-RO" sz="3200" i="1" dirty="0">
                <a:solidFill>
                  <a:schemeClr val="bg1"/>
                </a:solidFill>
                <a:latin typeface="Verdana" charset="0"/>
                <a:cs typeface="Verdana" charset="0"/>
              </a:rPr>
              <a:t>(de la egal la egal - omologi)</a:t>
            </a:r>
            <a:r>
              <a:rPr lang="ro-RO" sz="3200" dirty="0" smtClean="0">
                <a:solidFill>
                  <a:schemeClr val="bg1"/>
                </a:solidFill>
                <a:latin typeface="Verdana" charset="0"/>
                <a:cs typeface="Verdana" charset="0"/>
              </a:rPr>
              <a:t> </a:t>
            </a:r>
            <a:endParaRPr lang="ro-RO" sz="3200" i="1"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179387" y="1124891"/>
            <a:ext cx="8785225" cy="5183187"/>
          </a:xfrm>
        </p:spPr>
        <p:txBody>
          <a:bodyPr/>
          <a:lstStyle/>
          <a:p>
            <a:pPr marL="0" indent="0" algn="just">
              <a:buNone/>
            </a:pPr>
            <a:r>
              <a:rPr lang="ro-RO"/>
              <a:t>Arhivă pentru partajarea legitimă de fișiere - și cunoscută, de asemenea, pentru permiterea conținutului și a fișierelor ilegale, care fac obiectul proprietății intelectuale/ drepturilor de autor</a:t>
            </a:r>
          </a:p>
          <a:p>
            <a:pPr algn="just"/>
            <a:r>
              <a:rPr lang="ro-RO"/>
              <a:t>Rețeaua centralizată înlocuită cu una descentralizată</a:t>
            </a:r>
          </a:p>
          <a:p>
            <a:pPr lvl="1" algn="just"/>
            <a:r>
              <a:rPr lang="ro-RO"/>
              <a:t>Sistem de omologi și supernoduri/ ultraomologi care facilitează partajarea</a:t>
            </a:r>
          </a:p>
          <a:p>
            <a:pPr lvl="1" algn="just"/>
            <a:r>
              <a:rPr lang="ro-RO"/>
              <a:t>Shareaza, Frostwire, e-mule</a:t>
            </a:r>
          </a:p>
        </p:txBody>
      </p:sp>
      <p:pic>
        <p:nvPicPr>
          <p:cNvPr id="6146" name="Picture 2">
            <a:extLst>
              <a:ext uri="{FF2B5EF4-FFF2-40B4-BE49-F238E27FC236}">
                <a16:creationId xmlns:a16="http://schemas.microsoft.com/office/drawing/2014/main" xmlns="" id="{186E2263-0A30-4096-A67D-61EEB1211B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4052944"/>
            <a:ext cx="2766715" cy="2255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1243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0" y="0"/>
            <a:ext cx="90360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P2P - Peer </a:t>
            </a:r>
            <a:r>
              <a:rPr lang="ro-RO" sz="3200" dirty="0" err="1">
                <a:solidFill>
                  <a:schemeClr val="bg1"/>
                </a:solidFill>
                <a:latin typeface="Verdana" charset="0"/>
                <a:cs typeface="Verdana" charset="0"/>
              </a:rPr>
              <a:t>to</a:t>
            </a:r>
            <a:r>
              <a:rPr lang="ro-RO" sz="3200" dirty="0">
                <a:solidFill>
                  <a:schemeClr val="bg1"/>
                </a:solidFill>
                <a:latin typeface="Verdana" charset="0"/>
                <a:cs typeface="Verdana" charset="0"/>
              </a:rPr>
              <a:t> Peer </a:t>
            </a:r>
            <a:r>
              <a:rPr lang="ro-RO" sz="3200" i="1" dirty="0">
                <a:solidFill>
                  <a:schemeClr val="bg1"/>
                </a:solidFill>
                <a:latin typeface="Verdana" charset="0"/>
                <a:cs typeface="Verdana" charset="0"/>
              </a:rPr>
              <a:t>(de la egal la egal - omologi)</a:t>
            </a:r>
          </a:p>
        </p:txBody>
      </p:sp>
      <p:pic>
        <p:nvPicPr>
          <p:cNvPr id="7" name="Content Placeholder 4">
            <a:extLst>
              <a:ext uri="{FF2B5EF4-FFF2-40B4-BE49-F238E27FC236}">
                <a16:creationId xmlns:a16="http://schemas.microsoft.com/office/drawing/2014/main" xmlns="" id="{18DC1995-38ED-48F8-A76F-2593E5C4B1C3}"/>
              </a:ext>
            </a:extLst>
          </p:cNvPr>
          <p:cNvPicPr>
            <a:picLocks noGrp="1" noChangeAspect="1"/>
          </p:cNvPicPr>
          <p:nvPr>
            <p:ph idx="4294967295"/>
          </p:nvPr>
        </p:nvPicPr>
        <p:blipFill>
          <a:blip r:embed="rId3"/>
          <a:stretch>
            <a:fillRect/>
          </a:stretch>
        </p:blipFill>
        <p:spPr>
          <a:xfrm>
            <a:off x="492125" y="1270001"/>
            <a:ext cx="8159750" cy="5153025"/>
          </a:xfrm>
          <a:prstGeom prst="rect">
            <a:avLst/>
          </a:prstGeom>
        </p:spPr>
      </p:pic>
    </p:spTree>
    <p:extLst>
      <p:ext uri="{BB962C8B-B14F-4D97-AF65-F5344CB8AC3E}">
        <p14:creationId xmlns:p14="http://schemas.microsoft.com/office/powerpoint/2010/main" val="6122208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683568" y="-68286"/>
            <a:ext cx="835248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P2P - Peer </a:t>
            </a:r>
            <a:r>
              <a:rPr lang="ro-RO" sz="3200" dirty="0" err="1">
                <a:solidFill>
                  <a:schemeClr val="bg1"/>
                </a:solidFill>
                <a:latin typeface="Verdana" charset="0"/>
                <a:cs typeface="Verdana" charset="0"/>
              </a:rPr>
              <a:t>to</a:t>
            </a:r>
            <a:r>
              <a:rPr lang="ro-RO" sz="3200" dirty="0">
                <a:solidFill>
                  <a:schemeClr val="bg1"/>
                </a:solidFill>
                <a:latin typeface="Verdana" charset="0"/>
                <a:cs typeface="Verdana" charset="0"/>
              </a:rPr>
              <a:t> Peer </a:t>
            </a:r>
            <a:r>
              <a:rPr lang="ro-RO" sz="3200" i="1" dirty="0">
                <a:solidFill>
                  <a:schemeClr val="bg1"/>
                </a:solidFill>
                <a:latin typeface="Verdana" charset="0"/>
                <a:cs typeface="Verdana" charset="0"/>
              </a:rPr>
              <a:t>(de la egal la egal - omologi)</a:t>
            </a:r>
          </a:p>
        </p:txBody>
      </p:sp>
      <p:pic>
        <p:nvPicPr>
          <p:cNvPr id="3" name="Picture 2">
            <a:extLst>
              <a:ext uri="{FF2B5EF4-FFF2-40B4-BE49-F238E27FC236}">
                <a16:creationId xmlns:a16="http://schemas.microsoft.com/office/drawing/2014/main" xmlns="" id="{2C5FF7AD-34CB-4372-A11E-0546B8F4B8A9}"/>
              </a:ext>
            </a:extLst>
          </p:cNvPr>
          <p:cNvPicPr>
            <a:picLocks noChangeAspect="1"/>
          </p:cNvPicPr>
          <p:nvPr/>
        </p:nvPicPr>
        <p:blipFill>
          <a:blip r:embed="rId3"/>
          <a:stretch>
            <a:fillRect/>
          </a:stretch>
        </p:blipFill>
        <p:spPr>
          <a:xfrm>
            <a:off x="485800" y="1192519"/>
            <a:ext cx="8172400" cy="5129281"/>
          </a:xfrm>
          <a:prstGeom prst="rect">
            <a:avLst/>
          </a:prstGeom>
          <a:ln>
            <a:solidFill>
              <a:srgbClr val="0070C0"/>
            </a:solidFill>
          </a:ln>
        </p:spPr>
      </p:pic>
      <p:sp>
        <p:nvSpPr>
          <p:cNvPr id="2" name="Rectangle 1">
            <a:extLst>
              <a:ext uri="{FF2B5EF4-FFF2-40B4-BE49-F238E27FC236}">
                <a16:creationId xmlns:a16="http://schemas.microsoft.com/office/drawing/2014/main" xmlns="" id="{1DAE7BFF-2FAC-452B-89B4-FA937F8C9BFD}"/>
              </a:ext>
            </a:extLst>
          </p:cNvPr>
          <p:cNvSpPr/>
          <p:nvPr/>
        </p:nvSpPr>
        <p:spPr>
          <a:xfrm>
            <a:off x="683568" y="2162824"/>
            <a:ext cx="1800200"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xmlns="" id="{5B6D34D7-7EAF-4CD8-B4AC-8284140437DD}"/>
              </a:ext>
            </a:extLst>
          </p:cNvPr>
          <p:cNvSpPr/>
          <p:nvPr/>
        </p:nvSpPr>
        <p:spPr>
          <a:xfrm>
            <a:off x="4644008" y="2636912"/>
            <a:ext cx="792088"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3683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FTP – Protocol de transfer de fișiere</a:t>
            </a:r>
          </a:p>
        </p:txBody>
      </p:sp>
      <p:sp>
        <p:nvSpPr>
          <p:cNvPr id="2" name="Content Placeholder 1">
            <a:extLst>
              <a:ext uri="{FF2B5EF4-FFF2-40B4-BE49-F238E27FC236}">
                <a16:creationId xmlns:a16="http://schemas.microsoft.com/office/drawing/2014/main" xmlns="" id="{C73D2EFA-D172-4B4E-99AB-7AE4FC13240E}"/>
              </a:ext>
            </a:extLst>
          </p:cNvPr>
          <p:cNvSpPr>
            <a:spLocks noGrp="1"/>
          </p:cNvSpPr>
          <p:nvPr>
            <p:ph idx="4294967295"/>
          </p:nvPr>
        </p:nvSpPr>
        <p:spPr>
          <a:xfrm>
            <a:off x="457200" y="1270001"/>
            <a:ext cx="8229600" cy="4856163"/>
          </a:xfrm>
        </p:spPr>
        <p:txBody>
          <a:bodyPr/>
          <a:lstStyle/>
          <a:p>
            <a:pPr marL="0" indent="0" algn="just">
              <a:buNone/>
            </a:pPr>
            <a:r>
              <a:rPr lang="ro-RO"/>
              <a:t>Permite transferul de fișiere - între calculatoare</a:t>
            </a:r>
          </a:p>
          <a:p>
            <a:pPr algn="just"/>
            <a:r>
              <a:rPr lang="ro-RO"/>
              <a:t>Funcționează pe bază de client/server - cu programul FTP instalat la client</a:t>
            </a:r>
          </a:p>
          <a:p>
            <a:pPr lvl="1" algn="just"/>
            <a:r>
              <a:rPr lang="ro-RO"/>
              <a:t>Funcționează cu ID și parolă de utilizator</a:t>
            </a:r>
          </a:p>
          <a:p>
            <a:pPr lvl="1" algn="just"/>
            <a:r>
              <a:rPr lang="ro-RO"/>
              <a:t>Odată autentificate acreditările, conexiunea TCP este deschisă pentru transfer</a:t>
            </a:r>
          </a:p>
          <a:p>
            <a:pPr lvl="1" algn="just"/>
            <a:r>
              <a:rPr lang="ro-RO"/>
              <a:t>de ex. FileZilla, CuteFTP, File Downloader, CoreFTP </a:t>
            </a:r>
          </a:p>
        </p:txBody>
      </p:sp>
    </p:spTree>
    <p:extLst>
      <p:ext uri="{BB962C8B-B14F-4D97-AF65-F5344CB8AC3E}">
        <p14:creationId xmlns:p14="http://schemas.microsoft.com/office/powerpoint/2010/main" val="6509242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FTP – Protocol de transfer de fișiere</a:t>
            </a:r>
          </a:p>
        </p:txBody>
      </p:sp>
      <p:pic>
        <p:nvPicPr>
          <p:cNvPr id="9222" name="Picture 6">
            <a:extLst>
              <a:ext uri="{FF2B5EF4-FFF2-40B4-BE49-F238E27FC236}">
                <a16:creationId xmlns:a16="http://schemas.microsoft.com/office/drawing/2014/main" xmlns="" id="{CB70B552-2C96-484D-9C9B-7F98A393637F}"/>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07950" y="1154583"/>
            <a:ext cx="4826000" cy="3846512"/>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xmlns="" id="{977E505F-D244-44BE-8966-240D399FF2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359" y="2638898"/>
            <a:ext cx="5178691" cy="3847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99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Stocare online</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203325"/>
            <a:ext cx="8642350" cy="5464175"/>
          </a:xfrm>
        </p:spPr>
        <p:txBody>
          <a:bodyPr/>
          <a:lstStyle/>
          <a:p>
            <a:pPr marL="0" indent="0" algn="just">
              <a:buNone/>
            </a:pPr>
            <a:r>
              <a:rPr lang="ro-RO" dirty="0"/>
              <a:t>Cloud </a:t>
            </a:r>
            <a:r>
              <a:rPr lang="ro-RO" dirty="0" err="1"/>
              <a:t>computing</a:t>
            </a:r>
            <a:r>
              <a:rPr lang="ro-RO" dirty="0"/>
              <a:t> </a:t>
            </a:r>
            <a:r>
              <a:rPr lang="ro-RO" i="1" dirty="0"/>
              <a:t>(informatică dematerializată)</a:t>
            </a:r>
            <a:r>
              <a:rPr lang="ro-RO" dirty="0"/>
              <a:t> este prevalent - stocarea datelor în „Cloud”</a:t>
            </a:r>
          </a:p>
          <a:p>
            <a:pPr algn="just"/>
            <a:r>
              <a:rPr lang="ro-RO" dirty="0"/>
              <a:t>Convenabil, la cerere, partajabil, sigur</a:t>
            </a:r>
          </a:p>
          <a:p>
            <a:pPr lvl="1" algn="just"/>
            <a:r>
              <a:rPr lang="ro-RO" dirty="0"/>
              <a:t>Gratuit - poate fi furnizat de </a:t>
            </a:r>
            <a:r>
              <a:rPr lang="ro-RO" dirty="0" smtClean="0"/>
              <a:t>FSI-ul </a:t>
            </a:r>
            <a:r>
              <a:rPr lang="ro-RO" dirty="0"/>
              <a:t>dumneavoastră sau al altora</a:t>
            </a:r>
          </a:p>
          <a:p>
            <a:pPr lvl="1" algn="just"/>
            <a:r>
              <a:rPr lang="ro-RO" dirty="0"/>
              <a:t>Abonament - vă înscrieți, plătiți și obțineți mai mult spațiu de stocare </a:t>
            </a:r>
          </a:p>
          <a:p>
            <a:pPr algn="just"/>
            <a:r>
              <a:rPr lang="ro-RO" dirty="0"/>
              <a:t>Legitim </a:t>
            </a:r>
          </a:p>
          <a:p>
            <a:pPr algn="just"/>
            <a:r>
              <a:rPr lang="ro-RO" sz="2400" dirty="0"/>
              <a:t>Utilizat în scopuri</a:t>
            </a:r>
            <a:r>
              <a:rPr lang="ro-RO" dirty="0"/>
              <a:t> infracționale</a:t>
            </a:r>
          </a:p>
          <a:p>
            <a:pPr lvl="1" algn="just"/>
            <a:r>
              <a:rPr lang="ro-RO" dirty="0"/>
              <a:t>Aceștia pot stoca și partaja conținut </a:t>
            </a:r>
          </a:p>
        </p:txBody>
      </p:sp>
      <p:pic>
        <p:nvPicPr>
          <p:cNvPr id="5122" name="Picture 2" descr="Green Tick Vector Images (over 6,000)">
            <a:extLst>
              <a:ext uri="{FF2B5EF4-FFF2-40B4-BE49-F238E27FC236}">
                <a16:creationId xmlns:a16="http://schemas.microsoft.com/office/drawing/2014/main" xmlns="" id="{B6CA04ED-E9CC-4015-A4BC-D12B20AFA0E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082" b="18263"/>
          <a:stretch/>
        </p:blipFill>
        <p:spPr bwMode="auto">
          <a:xfrm>
            <a:off x="2448054" y="3609799"/>
            <a:ext cx="754956" cy="5760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reen Tick Vector Images (over 6,000)">
            <a:extLst>
              <a:ext uri="{FF2B5EF4-FFF2-40B4-BE49-F238E27FC236}">
                <a16:creationId xmlns:a16="http://schemas.microsoft.com/office/drawing/2014/main" xmlns="" id="{C0F78C25-B445-4F20-9A89-B5DBA7C5B2D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082" b="18263"/>
          <a:stretch/>
        </p:blipFill>
        <p:spPr bwMode="auto">
          <a:xfrm>
            <a:off x="4718659" y="3935412"/>
            <a:ext cx="754956"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21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Stocare online</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1520" y="1124891"/>
            <a:ext cx="8642350" cy="5183187"/>
          </a:xfrm>
        </p:spPr>
        <p:txBody>
          <a:bodyPr/>
          <a:lstStyle/>
          <a:p>
            <a:pPr marL="0" indent="0">
              <a:buNone/>
            </a:pPr>
            <a:r>
              <a:rPr lang="ro-RO"/>
              <a:t>Exemple – iDrive (5GB/5TB), pCloud (10GB/2TB), OneDrive (5GB/6TB), Google Drive (15GB/2TB) </a:t>
            </a:r>
          </a:p>
        </p:txBody>
      </p:sp>
      <p:pic>
        <p:nvPicPr>
          <p:cNvPr id="4" name="Picture 3">
            <a:extLst>
              <a:ext uri="{FF2B5EF4-FFF2-40B4-BE49-F238E27FC236}">
                <a16:creationId xmlns:a16="http://schemas.microsoft.com/office/drawing/2014/main" xmlns="" id="{4A076A63-680C-4E42-9002-335EEA3A7D26}"/>
              </a:ext>
            </a:extLst>
          </p:cNvPr>
          <p:cNvPicPr>
            <a:picLocks noChangeAspect="1"/>
          </p:cNvPicPr>
          <p:nvPr/>
        </p:nvPicPr>
        <p:blipFill>
          <a:blip r:embed="rId3"/>
          <a:stretch>
            <a:fillRect/>
          </a:stretch>
        </p:blipFill>
        <p:spPr>
          <a:xfrm>
            <a:off x="395536" y="2337600"/>
            <a:ext cx="6786500" cy="4110501"/>
          </a:xfrm>
          <a:prstGeom prst="rect">
            <a:avLst/>
          </a:prstGeom>
          <a:ln>
            <a:solidFill>
              <a:srgbClr val="0070C0"/>
            </a:solidFill>
          </a:ln>
        </p:spPr>
      </p:pic>
      <p:sp>
        <p:nvSpPr>
          <p:cNvPr id="13" name="TextBox 12">
            <a:extLst>
              <a:ext uri="{FF2B5EF4-FFF2-40B4-BE49-F238E27FC236}">
                <a16:creationId xmlns:a16="http://schemas.microsoft.com/office/drawing/2014/main" xmlns="" id="{F5E9FC62-4CD7-4CE7-977B-D7738CE73106}"/>
              </a:ext>
            </a:extLst>
          </p:cNvPr>
          <p:cNvSpPr txBox="1"/>
          <p:nvPr/>
        </p:nvSpPr>
        <p:spPr>
          <a:xfrm>
            <a:off x="6865302" y="2891758"/>
            <a:ext cx="2027178" cy="3416320"/>
          </a:xfrm>
          <a:prstGeom prst="rect">
            <a:avLst/>
          </a:prstGeom>
          <a:solidFill>
            <a:sysClr val="windowText" lastClr="000000">
              <a:lumMod val="65000"/>
              <a:lumOff val="35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400" b="0" i="0" u="none" strike="noStrike" cap="none" normalizeH="0" baseline="0" noProof="0">
                <a:ln>
                  <a:noFill/>
                </a:ln>
                <a:solidFill>
                  <a:prstClr val="white"/>
                </a:solidFill>
                <a:uLnTx/>
                <a:uFillTx/>
                <a:latin typeface="Calibri"/>
                <a:ea typeface="ＭＳ Ｐゴシック" pitchFamily="-107" charset="-128"/>
              </a:rPr>
              <a:t>Mega.nz</a:t>
            </a:r>
          </a:p>
          <a:p>
            <a:pPr marL="0" marR="0" lvl="0" indent="0" algn="ctr" defTabSz="914400" eaLnBrk="1" fontAlgn="auto" latinLnBrk="0" hangingPunct="1">
              <a:lnSpc>
                <a:spcPct val="100000"/>
              </a:lnSpc>
              <a:spcBef>
                <a:spcPts val="0"/>
              </a:spcBef>
              <a:spcAft>
                <a:spcPts val="0"/>
              </a:spcAft>
              <a:buClrTx/>
              <a:buSzTx/>
              <a:buFontTx/>
              <a:buNone/>
              <a:tabLst/>
              <a:defRPr/>
            </a:pPr>
            <a:r>
              <a:rPr lang="ro-RO" sz="2400">
                <a:solidFill>
                  <a:prstClr val="white"/>
                </a:solidFill>
                <a:latin typeface="Calibri"/>
                <a:ea typeface="ＭＳ Ｐゴシック" pitchFamily="-107" charset="-128"/>
              </a:rPr>
              <a:t>15GB gratuit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400" b="0" i="0" u="none" strike="noStrike" cap="none" normalizeH="0" baseline="0" noProof="0">
                <a:ln>
                  <a:noFill/>
                </a:ln>
                <a:solidFill>
                  <a:prstClr val="white"/>
                </a:solidFill>
                <a:uLnTx/>
                <a:uFillTx/>
                <a:latin typeface="Calibri"/>
                <a:ea typeface="ＭＳ Ｐゴシック" pitchFamily="-107" charset="-128"/>
              </a:rPr>
              <a:t>Max 16TB</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prstClr val="white"/>
              </a:solidFill>
              <a:effectLst/>
              <a:uLnTx/>
              <a:uFillTx/>
              <a:latin typeface="Calibri"/>
              <a:ea typeface="ＭＳ Ｐゴシック" pitchFamily="-107"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lang="ro-RO" sz="2400">
                <a:solidFill>
                  <a:prstClr val="white"/>
                </a:solidFill>
                <a:latin typeface="Calibri"/>
                <a:ea typeface="ＭＳ Ｐゴシック" pitchFamily="-107" charset="-128"/>
              </a:rPr>
              <a:t>Criptat integral la capătul serverului și în tranzit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400" b="0" i="0" u="none" strike="noStrike" cap="none" normalizeH="0" baseline="0" noProof="0">
                <a:ln>
                  <a:noFill/>
                </a:ln>
                <a:solidFill>
                  <a:prstClr val="white"/>
                </a:solidFill>
                <a:uLnTx/>
                <a:uFillTx/>
                <a:latin typeface="Calibri"/>
                <a:ea typeface="ＭＳ Ｐゴシック" pitchFamily="-107" charset="-128"/>
              </a:rPr>
              <a:t>(128 biți AES)</a:t>
            </a:r>
          </a:p>
        </p:txBody>
      </p:sp>
    </p:spTree>
    <p:extLst>
      <p:ext uri="{BB962C8B-B14F-4D97-AF65-F5344CB8AC3E}">
        <p14:creationId xmlns:p14="http://schemas.microsoft.com/office/powerpoint/2010/main" val="337576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IO – Internetul obiectelor</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1520" y="1192536"/>
            <a:ext cx="8642350" cy="5183187"/>
          </a:xfrm>
        </p:spPr>
        <p:txBody>
          <a:bodyPr/>
          <a:lstStyle/>
          <a:p>
            <a:pPr marL="0" indent="0" algn="just">
              <a:buNone/>
            </a:pPr>
            <a:r>
              <a:rPr lang="ro-RO" dirty="0"/>
              <a:t>Fiecare dispozitiv este conectat cu propria sa adresă IP (IPv6) - interconectat cu proprietarul și unul cu celălalt</a:t>
            </a:r>
          </a:p>
          <a:p>
            <a:pPr algn="just"/>
            <a:r>
              <a:rPr lang="ro-RO" dirty="0"/>
              <a:t>Provocare - dispozitivele conțin date și pot deveni ținte, fiind imposibil a securiza tot</a:t>
            </a:r>
          </a:p>
          <a:p>
            <a:pPr algn="just"/>
            <a:r>
              <a:rPr lang="ro-RO" dirty="0"/>
              <a:t>Dispozitivele compromise pot fi utilizate ca Botneți!</a:t>
            </a:r>
          </a:p>
          <a:p>
            <a:pPr lvl="1" algn="just"/>
            <a:r>
              <a:rPr lang="ro-RO" dirty="0"/>
              <a:t>de ex. Mirai</a:t>
            </a:r>
          </a:p>
        </p:txBody>
      </p:sp>
      <p:pic>
        <p:nvPicPr>
          <p:cNvPr id="7" name="Bild 3">
            <a:extLst>
              <a:ext uri="{FF2B5EF4-FFF2-40B4-BE49-F238E27FC236}">
                <a16:creationId xmlns:a16="http://schemas.microsoft.com/office/drawing/2014/main" xmlns="" id="{7BC525A1-20BC-4A5C-8736-74A2C5AF6670}"/>
              </a:ext>
            </a:extLst>
          </p:cNvPr>
          <p:cNvPicPr>
            <a:picLocks noChangeAspect="1"/>
          </p:cNvPicPr>
          <p:nvPr/>
        </p:nvPicPr>
        <p:blipFill>
          <a:blip r:embed="rId3"/>
          <a:stretch>
            <a:fillRect/>
          </a:stretch>
        </p:blipFill>
        <p:spPr>
          <a:xfrm>
            <a:off x="5076056" y="3977912"/>
            <a:ext cx="3816424" cy="2470190"/>
          </a:xfrm>
          <a:prstGeom prst="rect">
            <a:avLst/>
          </a:prstGeom>
        </p:spPr>
      </p:pic>
    </p:spTree>
    <p:extLst>
      <p:ext uri="{BB962C8B-B14F-4D97-AF65-F5344CB8AC3E}">
        <p14:creationId xmlns:p14="http://schemas.microsoft.com/office/powerpoint/2010/main" val="423261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5-30 at 21.29.56.png">
            <a:extLst>
              <a:ext uri="{FF2B5EF4-FFF2-40B4-BE49-F238E27FC236}">
                <a16:creationId xmlns:a16="http://schemas.microsoft.com/office/drawing/2014/main" xmlns="" id="{30A85C27-394A-4855-BA0A-56E9B0CCD4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80" y="1574030"/>
            <a:ext cx="2572680" cy="1848697"/>
          </a:xfrm>
          <a:prstGeom prst="rect">
            <a:avLst/>
          </a:prstGeom>
        </p:spPr>
      </p:pic>
      <p:pic>
        <p:nvPicPr>
          <p:cNvPr id="3" name="Picture 2" descr="Screen Shot 2017-05-30 at 21.33.03.png">
            <a:extLst>
              <a:ext uri="{FF2B5EF4-FFF2-40B4-BE49-F238E27FC236}">
                <a16:creationId xmlns:a16="http://schemas.microsoft.com/office/drawing/2014/main" xmlns="" id="{F54D875E-4B9B-4133-A9BA-0D62D169AC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2481" y="1383566"/>
            <a:ext cx="2102952" cy="1499522"/>
          </a:xfrm>
          <a:prstGeom prst="rect">
            <a:avLst/>
          </a:prstGeom>
        </p:spPr>
      </p:pic>
      <p:pic>
        <p:nvPicPr>
          <p:cNvPr id="4" name="Picture 3" descr="Screen Shot 2017-05-30 at 21.35.39.png">
            <a:extLst>
              <a:ext uri="{FF2B5EF4-FFF2-40B4-BE49-F238E27FC236}">
                <a16:creationId xmlns:a16="http://schemas.microsoft.com/office/drawing/2014/main" xmlns="" id="{CEB2603D-1C71-444F-BCB7-5B4907EA05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9371" y="1553705"/>
            <a:ext cx="1881017" cy="1848698"/>
          </a:xfrm>
          <a:prstGeom prst="rect">
            <a:avLst/>
          </a:prstGeom>
        </p:spPr>
      </p:pic>
      <p:pic>
        <p:nvPicPr>
          <p:cNvPr id="5" name="Picture 4" descr="Screen Shot 2017-05-30 at 21.37.00.png">
            <a:extLst>
              <a:ext uri="{FF2B5EF4-FFF2-40B4-BE49-F238E27FC236}">
                <a16:creationId xmlns:a16="http://schemas.microsoft.com/office/drawing/2014/main" xmlns="" id="{50763114-69A2-4D01-9876-A14B7DE807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498" y="4272360"/>
            <a:ext cx="2445817" cy="1706899"/>
          </a:xfrm>
          <a:prstGeom prst="rect">
            <a:avLst/>
          </a:prstGeom>
        </p:spPr>
      </p:pic>
      <p:pic>
        <p:nvPicPr>
          <p:cNvPr id="6" name="Picture 5" descr="Screen Shot 2017-05-30 at 21.37.29.png">
            <a:extLst>
              <a:ext uri="{FF2B5EF4-FFF2-40B4-BE49-F238E27FC236}">
                <a16:creationId xmlns:a16="http://schemas.microsoft.com/office/drawing/2014/main" xmlns="" id="{D5EE4B2E-C0AA-4167-8086-4B802C1ED0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8568" y="3331228"/>
            <a:ext cx="1572957" cy="3033022"/>
          </a:xfrm>
          <a:prstGeom prst="rect">
            <a:avLst/>
          </a:prstGeom>
        </p:spPr>
      </p:pic>
      <p:pic>
        <p:nvPicPr>
          <p:cNvPr id="7" name="Picture 6" descr="Screen Shot 2017-05-30 at 21.38.07.png">
            <a:extLst>
              <a:ext uri="{FF2B5EF4-FFF2-40B4-BE49-F238E27FC236}">
                <a16:creationId xmlns:a16="http://schemas.microsoft.com/office/drawing/2014/main" xmlns="" id="{A1E716B6-396C-401B-B633-50134CD1D6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2778" y="3331228"/>
            <a:ext cx="970744" cy="2343356"/>
          </a:xfrm>
          <a:prstGeom prst="rect">
            <a:avLst/>
          </a:prstGeom>
        </p:spPr>
      </p:pic>
      <p:pic>
        <p:nvPicPr>
          <p:cNvPr id="8" name="Picture 7" descr="Screen Shot 2017-05-30 at 21.38.34.png">
            <a:extLst>
              <a:ext uri="{FF2B5EF4-FFF2-40B4-BE49-F238E27FC236}">
                <a16:creationId xmlns:a16="http://schemas.microsoft.com/office/drawing/2014/main" xmlns="" id="{B4AF08FE-43C5-4BE6-9787-309332E069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12855" y="4263578"/>
            <a:ext cx="2034048" cy="1411006"/>
          </a:xfrm>
          <a:prstGeom prst="rect">
            <a:avLst/>
          </a:prstGeom>
        </p:spPr>
      </p:pic>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Sisteme informatice</a:t>
            </a:r>
          </a:p>
        </p:txBody>
      </p:sp>
    </p:spTree>
    <p:extLst>
      <p:ext uri="{BB962C8B-B14F-4D97-AF65-F5344CB8AC3E}">
        <p14:creationId xmlns:p14="http://schemas.microsoft.com/office/powerpoint/2010/main" val="21647233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Jocurile video online</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127125"/>
            <a:ext cx="8642350" cy="5183187"/>
          </a:xfrm>
        </p:spPr>
        <p:txBody>
          <a:bodyPr>
            <a:normAutofit lnSpcReduction="10000"/>
          </a:bodyPr>
          <a:lstStyle/>
          <a:p>
            <a:pPr marL="0" indent="0" algn="just">
              <a:buNone/>
            </a:pPr>
            <a:r>
              <a:rPr lang="ro-RO"/>
              <a:t>Populare în rândul unora - care petrec durate considerabile de timp jucându-se</a:t>
            </a:r>
          </a:p>
          <a:p>
            <a:pPr algn="just"/>
            <a:r>
              <a:rPr lang="ro-RO"/>
              <a:t>Comunități online formate din jucători </a:t>
            </a:r>
          </a:p>
          <a:p>
            <a:pPr algn="just"/>
            <a:r>
              <a:rPr lang="ro-RO"/>
              <a:t>Criminalitatea informatică se infiltrează în jocurile video</a:t>
            </a:r>
          </a:p>
          <a:p>
            <a:pPr algn="just"/>
            <a:r>
              <a:rPr lang="ro-RO" sz="2000" b="1"/>
              <a:t>Hacking </a:t>
            </a:r>
            <a:r>
              <a:rPr lang="ro-RO" sz="2000" b="1" i="1"/>
              <a:t>(piraterie)</a:t>
            </a:r>
            <a:r>
              <a:rPr lang="ro-RO" sz="2000"/>
              <a:t> - Infractorii cibernetici încearcă să vă ademenească să oferiți informații despre dumneavoastră, astfel încât să vă poată sparge conturile personale sau de jocuri video</a:t>
            </a:r>
          </a:p>
          <a:p>
            <a:pPr algn="just"/>
            <a:r>
              <a:rPr lang="ro-RO" sz="2000" b="1"/>
              <a:t>Phishing</a:t>
            </a:r>
            <a:r>
              <a:rPr lang="ro-RO" sz="2000"/>
              <a:t> - Este posibil să vi se spună că vă pot ajuta să obțineți mai multe monede de joc sau să atingeți nivelele superioare mai repede</a:t>
            </a:r>
          </a:p>
          <a:p>
            <a:pPr algn="just"/>
            <a:r>
              <a:rPr lang="ro-RO" sz="2000" b="1"/>
              <a:t>Gold-farming </a:t>
            </a:r>
            <a:r>
              <a:rPr lang="ro-RO" sz="2000" b="1" i="1"/>
              <a:t>(vânzare de bani virtuali contra bani reali)</a:t>
            </a:r>
            <a:r>
              <a:rPr lang="ro-RO" sz="2000"/>
              <a:t> - Infractorii cibernetici utilizează botneți pentru a genera active în joc - cum ar fi „aur”, „monede” sau „pietre prețioase” - le vând altor jucători, de obicei, la preț redus.</a:t>
            </a:r>
          </a:p>
          <a:p>
            <a:pPr algn="just"/>
            <a:r>
              <a:rPr lang="ro-RO" sz="2000" b="1"/>
              <a:t>Cyberbullying</a:t>
            </a:r>
            <a:r>
              <a:rPr lang="ro-RO" sz="2000"/>
              <a:t> </a:t>
            </a:r>
            <a:r>
              <a:rPr lang="ro-RO" sz="2000" i="1"/>
              <a:t>(hărțuirea cibernetică) </a:t>
            </a:r>
            <a:r>
              <a:rPr lang="ro-RO" sz="2000"/>
              <a:t>- Parte din distracția jocurilor în mediul online este competitivitatea dintre jucători. Diferența dintre concurența inofensivă și hărțuirea cibernetică</a:t>
            </a:r>
          </a:p>
        </p:txBody>
      </p:sp>
    </p:spTree>
    <p:extLst>
      <p:ext uri="{BB962C8B-B14F-4D97-AF65-F5344CB8AC3E}">
        <p14:creationId xmlns:p14="http://schemas.microsoft.com/office/powerpoint/2010/main" val="9184981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Grupuri de știri</a:t>
            </a:r>
          </a:p>
        </p:txBody>
      </p:sp>
      <p:pic>
        <p:nvPicPr>
          <p:cNvPr id="4" name="Content Placeholder 3">
            <a:extLst>
              <a:ext uri="{FF2B5EF4-FFF2-40B4-BE49-F238E27FC236}">
                <a16:creationId xmlns:a16="http://schemas.microsoft.com/office/drawing/2014/main" xmlns="" id="{95DD69DF-05C7-439C-BD3A-676EBB9FF35D}"/>
              </a:ext>
            </a:extLst>
          </p:cNvPr>
          <p:cNvPicPr>
            <a:picLocks noGrp="1" noChangeAspect="1"/>
          </p:cNvPicPr>
          <p:nvPr>
            <p:ph idx="4294967295"/>
          </p:nvPr>
        </p:nvPicPr>
        <p:blipFill>
          <a:blip r:embed="rId3"/>
          <a:stretch>
            <a:fillRect/>
          </a:stretch>
        </p:blipFill>
        <p:spPr>
          <a:xfrm>
            <a:off x="188207" y="1270001"/>
            <a:ext cx="2873375" cy="4641850"/>
          </a:xfrm>
          <a:prstGeom prst="rect">
            <a:avLst/>
          </a:prstGeom>
        </p:spPr>
      </p:pic>
      <p:pic>
        <p:nvPicPr>
          <p:cNvPr id="5" name="Picture 4">
            <a:extLst>
              <a:ext uri="{FF2B5EF4-FFF2-40B4-BE49-F238E27FC236}">
                <a16:creationId xmlns:a16="http://schemas.microsoft.com/office/drawing/2014/main" xmlns="" id="{89CFA938-A403-42BF-9AB0-9A4F7D76076A}"/>
              </a:ext>
            </a:extLst>
          </p:cNvPr>
          <p:cNvPicPr>
            <a:picLocks noChangeAspect="1"/>
          </p:cNvPicPr>
          <p:nvPr/>
        </p:nvPicPr>
        <p:blipFill>
          <a:blip r:embed="rId4"/>
          <a:stretch>
            <a:fillRect/>
          </a:stretch>
        </p:blipFill>
        <p:spPr>
          <a:xfrm>
            <a:off x="2843808" y="1485554"/>
            <a:ext cx="5148064" cy="2832600"/>
          </a:xfrm>
          <a:prstGeom prst="rect">
            <a:avLst/>
          </a:prstGeom>
        </p:spPr>
      </p:pic>
      <p:pic>
        <p:nvPicPr>
          <p:cNvPr id="6" name="Picture 5">
            <a:extLst>
              <a:ext uri="{FF2B5EF4-FFF2-40B4-BE49-F238E27FC236}">
                <a16:creationId xmlns:a16="http://schemas.microsoft.com/office/drawing/2014/main" xmlns="" id="{77787B50-9155-41D9-8780-BA407C9366C0}"/>
              </a:ext>
            </a:extLst>
          </p:cNvPr>
          <p:cNvPicPr>
            <a:picLocks noChangeAspect="1"/>
          </p:cNvPicPr>
          <p:nvPr/>
        </p:nvPicPr>
        <p:blipFill>
          <a:blip r:embed="rId5"/>
          <a:stretch>
            <a:fillRect/>
          </a:stretch>
        </p:blipFill>
        <p:spPr>
          <a:xfrm>
            <a:off x="4579620" y="3142019"/>
            <a:ext cx="4376173" cy="3218351"/>
          </a:xfrm>
          <a:prstGeom prst="rect">
            <a:avLst/>
          </a:prstGeom>
          <a:ln>
            <a:solidFill>
              <a:srgbClr val="0070C0"/>
            </a:solidFill>
          </a:ln>
        </p:spPr>
      </p:pic>
    </p:spTree>
    <p:extLst>
      <p:ext uri="{BB962C8B-B14F-4D97-AF65-F5344CB8AC3E}">
        <p14:creationId xmlns:p14="http://schemas.microsoft.com/office/powerpoint/2010/main" val="279476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Socializarea pe rețelele sociale</a:t>
            </a:r>
          </a:p>
        </p:txBody>
      </p:sp>
      <p:sp>
        <p:nvSpPr>
          <p:cNvPr id="2" name="Content Placeholder 1">
            <a:extLst>
              <a:ext uri="{FF2B5EF4-FFF2-40B4-BE49-F238E27FC236}">
                <a16:creationId xmlns:a16="http://schemas.microsoft.com/office/drawing/2014/main" xmlns="" id="{51E43806-BB57-4B11-AB4C-F037020EE7C4}"/>
              </a:ext>
            </a:extLst>
          </p:cNvPr>
          <p:cNvSpPr>
            <a:spLocks noGrp="1"/>
          </p:cNvSpPr>
          <p:nvPr>
            <p:ph idx="4294967295"/>
          </p:nvPr>
        </p:nvSpPr>
        <p:spPr>
          <a:xfrm>
            <a:off x="282575" y="1355725"/>
            <a:ext cx="8578850" cy="5311775"/>
          </a:xfrm>
        </p:spPr>
        <p:txBody>
          <a:bodyPr/>
          <a:lstStyle/>
          <a:p>
            <a:pPr marL="0" indent="0" algn="just">
              <a:buNone/>
            </a:pPr>
            <a:r>
              <a:rPr lang="ro-RO"/>
              <a:t>Comunicarea și stilul de viață al multora</a:t>
            </a:r>
          </a:p>
          <a:p>
            <a:pPr algn="just"/>
            <a:r>
              <a:rPr lang="ro-RO"/>
              <a:t>Facebook, Twitter, Instagram, TikTok, Snapchat, YouTube, Tumblr, Pinterest </a:t>
            </a:r>
          </a:p>
          <a:p>
            <a:pPr algn="just"/>
            <a:r>
              <a:rPr lang="ro-RO"/>
              <a:t>Crearea de profiluri, adunarea de prieteni, partajarea de informații și date</a:t>
            </a:r>
          </a:p>
          <a:p>
            <a:pPr lvl="1" algn="just"/>
            <a:r>
              <a:rPr lang="ro-RO"/>
              <a:t>Probleme cu cantitatea de date „partajate”, ceea ce face ca persoanele să fie vizate de infractori</a:t>
            </a:r>
          </a:p>
          <a:p>
            <a:pPr lvl="1" algn="just"/>
            <a:r>
              <a:rPr lang="ro-RO"/>
              <a:t>Resursă utilă pentru autoritățile de aplicare a legii care colectează informații cu privire la suspecți și activități</a:t>
            </a:r>
          </a:p>
          <a:p>
            <a:pPr algn="just"/>
            <a:r>
              <a:rPr lang="ro-RO"/>
              <a:t>Unii sunt simpli mesageri - alții au mesageri! </a:t>
            </a:r>
          </a:p>
        </p:txBody>
      </p:sp>
    </p:spTree>
    <p:extLst>
      <p:ext uri="{BB962C8B-B14F-4D97-AF65-F5344CB8AC3E}">
        <p14:creationId xmlns:p14="http://schemas.microsoft.com/office/powerpoint/2010/main" val="22745112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Socializarea pe rețelele sociale</a:t>
            </a:r>
          </a:p>
        </p:txBody>
      </p:sp>
      <p:pic>
        <p:nvPicPr>
          <p:cNvPr id="1028" name="Picture 4">
            <a:extLst>
              <a:ext uri="{FF2B5EF4-FFF2-40B4-BE49-F238E27FC236}">
                <a16:creationId xmlns:a16="http://schemas.microsoft.com/office/drawing/2014/main" xmlns="" id="{6F6FFB02-E0C2-43C7-897E-56972400DAEE}"/>
              </a:ext>
            </a:extLst>
          </p:cNvPr>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588962" y="1175161"/>
            <a:ext cx="8045450"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cial Media Use Around The World">
            <a:extLst>
              <a:ext uri="{FF2B5EF4-FFF2-40B4-BE49-F238E27FC236}">
                <a16:creationId xmlns:a16="http://schemas.microsoft.com/office/drawing/2014/main" xmlns="" id="{B4C82003-C61F-4392-9A38-4828D02A6D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21" y="1166018"/>
            <a:ext cx="8046155" cy="4535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40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Socializarea pe rețelele sociale</a:t>
            </a:r>
          </a:p>
        </p:txBody>
      </p:sp>
      <p:pic>
        <p:nvPicPr>
          <p:cNvPr id="8" name="Picture 2">
            <a:extLst>
              <a:ext uri="{FF2B5EF4-FFF2-40B4-BE49-F238E27FC236}">
                <a16:creationId xmlns:a16="http://schemas.microsoft.com/office/drawing/2014/main" xmlns="" id="{6D9ED208-7C4E-4571-9E13-508251C265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6058" y="1154555"/>
            <a:ext cx="2680358" cy="357381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xmlns="" id="{3D16F62A-5A08-4DC1-98A2-1F396D5B25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251" y="1229062"/>
            <a:ext cx="4724789" cy="31892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xmlns="" id="{C4B151AE-2F03-420A-8606-0DFDDB47D6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116" y="3425161"/>
            <a:ext cx="2312650" cy="30835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may contain: table and outdoor">
            <a:extLst>
              <a:ext uri="{FF2B5EF4-FFF2-40B4-BE49-F238E27FC236}">
                <a16:creationId xmlns:a16="http://schemas.microsoft.com/office/drawing/2014/main" xmlns="" id="{DEF33366-C6EB-4582-B8A7-A25B5977E6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4978" y="3530013"/>
            <a:ext cx="3831771" cy="2873828"/>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D779353F-CB1A-46A5-8DD3-4DA321C9B444}"/>
              </a:ext>
            </a:extLst>
          </p:cNvPr>
          <p:cNvSpPr txBox="1"/>
          <p:nvPr/>
        </p:nvSpPr>
        <p:spPr>
          <a:xfrm>
            <a:off x="841453" y="2090086"/>
            <a:ext cx="3456384" cy="1569660"/>
          </a:xfrm>
          <a:prstGeom prst="rect">
            <a:avLst/>
          </a:prstGeom>
          <a:solidFill>
            <a:srgbClr val="F08A34"/>
          </a:solidFill>
        </p:spPr>
        <p:txBody>
          <a:bodyPr wrap="square" rtlCol="0">
            <a:spAutoFit/>
          </a:bodyPr>
          <a:lstStyle/>
          <a:p>
            <a:pPr algn="ctr"/>
            <a:r>
              <a:rPr lang="ro-RO" sz="2400">
                <a:solidFill>
                  <a:schemeClr val="bg1"/>
                </a:solidFill>
                <a:latin typeface="+mj-lt"/>
              </a:rPr>
              <a:t>Iată ce am avut azi la cină!</a:t>
            </a:r>
          </a:p>
          <a:p>
            <a:pPr algn="ctr"/>
            <a:r>
              <a:rPr lang="ro-RO" sz="2400">
                <a:solidFill>
                  <a:schemeClr val="bg1"/>
                </a:solidFill>
                <a:latin typeface="+mj-lt"/>
              </a:rPr>
              <a:t>(vedeți ieri și alaltăieri pentru mesele anterioare) </a:t>
            </a:r>
          </a:p>
        </p:txBody>
      </p:sp>
      <p:sp>
        <p:nvSpPr>
          <p:cNvPr id="19" name="TextBox 18">
            <a:extLst>
              <a:ext uri="{FF2B5EF4-FFF2-40B4-BE49-F238E27FC236}">
                <a16:creationId xmlns:a16="http://schemas.microsoft.com/office/drawing/2014/main" xmlns="" id="{6869C463-A857-454B-AAF4-63909FCCDF83}"/>
              </a:ext>
            </a:extLst>
          </p:cNvPr>
          <p:cNvSpPr txBox="1"/>
          <p:nvPr/>
        </p:nvSpPr>
        <p:spPr>
          <a:xfrm>
            <a:off x="5292671" y="2090086"/>
            <a:ext cx="3456384" cy="830997"/>
          </a:xfrm>
          <a:prstGeom prst="rect">
            <a:avLst/>
          </a:prstGeom>
          <a:solidFill>
            <a:srgbClr val="F08A34"/>
          </a:solidFill>
        </p:spPr>
        <p:txBody>
          <a:bodyPr wrap="square" rtlCol="0">
            <a:spAutoFit/>
          </a:bodyPr>
          <a:lstStyle/>
          <a:p>
            <a:pPr algn="ctr"/>
            <a:r>
              <a:rPr lang="ro-RO" sz="2400">
                <a:solidFill>
                  <a:schemeClr val="bg1"/>
                </a:solidFill>
                <a:latin typeface="+mj-lt"/>
              </a:rPr>
              <a:t>Ghiciți unde sunt?</a:t>
            </a:r>
          </a:p>
          <a:p>
            <a:pPr algn="ctr"/>
            <a:r>
              <a:rPr lang="ro-RO" sz="2400">
                <a:solidFill>
                  <a:schemeClr val="bg1"/>
                </a:solidFill>
                <a:latin typeface="+mj-lt"/>
              </a:rPr>
              <a:t>(ora și data furnizate)</a:t>
            </a:r>
          </a:p>
        </p:txBody>
      </p:sp>
      <p:sp>
        <p:nvSpPr>
          <p:cNvPr id="20" name="TextBox 19">
            <a:extLst>
              <a:ext uri="{FF2B5EF4-FFF2-40B4-BE49-F238E27FC236}">
                <a16:creationId xmlns:a16="http://schemas.microsoft.com/office/drawing/2014/main" xmlns="" id="{6CAEB165-25DA-4F90-B8D7-966C71F9D516}"/>
              </a:ext>
            </a:extLst>
          </p:cNvPr>
          <p:cNvSpPr txBox="1"/>
          <p:nvPr/>
        </p:nvSpPr>
        <p:spPr>
          <a:xfrm>
            <a:off x="841453" y="4922372"/>
            <a:ext cx="3456384" cy="830997"/>
          </a:xfrm>
          <a:prstGeom prst="rect">
            <a:avLst/>
          </a:prstGeom>
          <a:solidFill>
            <a:srgbClr val="F08A34"/>
          </a:solidFill>
        </p:spPr>
        <p:txBody>
          <a:bodyPr wrap="square" rtlCol="0">
            <a:spAutoFit/>
          </a:bodyPr>
          <a:lstStyle/>
          <a:p>
            <a:pPr algn="ctr"/>
            <a:r>
              <a:rPr lang="ro-RO" sz="2400">
                <a:solidFill>
                  <a:schemeClr val="bg1"/>
                </a:solidFill>
                <a:latin typeface="+mj-lt"/>
              </a:rPr>
              <a:t>Unele lucruri sunt, de fapt, chiar amuzante! </a:t>
            </a:r>
          </a:p>
        </p:txBody>
      </p:sp>
      <p:sp>
        <p:nvSpPr>
          <p:cNvPr id="21" name="TextBox 20">
            <a:extLst>
              <a:ext uri="{FF2B5EF4-FFF2-40B4-BE49-F238E27FC236}">
                <a16:creationId xmlns:a16="http://schemas.microsoft.com/office/drawing/2014/main" xmlns="" id="{4A1005A4-691D-44DC-802E-496DA1C1F324}"/>
              </a:ext>
            </a:extLst>
          </p:cNvPr>
          <p:cNvSpPr txBox="1"/>
          <p:nvPr/>
        </p:nvSpPr>
        <p:spPr>
          <a:xfrm>
            <a:off x="5292671" y="4922372"/>
            <a:ext cx="3456384" cy="1200329"/>
          </a:xfrm>
          <a:prstGeom prst="rect">
            <a:avLst/>
          </a:prstGeom>
          <a:solidFill>
            <a:srgbClr val="F08A34"/>
          </a:solidFill>
        </p:spPr>
        <p:txBody>
          <a:bodyPr wrap="square" rtlCol="0">
            <a:spAutoFit/>
          </a:bodyPr>
          <a:lstStyle/>
          <a:p>
            <a:pPr algn="ctr"/>
            <a:r>
              <a:rPr lang="ro-RO" sz="2400">
                <a:solidFill>
                  <a:schemeClr val="bg1"/>
                </a:solidFill>
                <a:latin typeface="+mj-lt"/>
              </a:rPr>
              <a:t>Aceasta este a 8-a zi la rând în care postez o fotografie cu câinele meu pe Facebook! </a:t>
            </a:r>
          </a:p>
        </p:txBody>
      </p:sp>
      <p:sp>
        <p:nvSpPr>
          <p:cNvPr id="22" name="TextBox 21">
            <a:extLst>
              <a:ext uri="{FF2B5EF4-FFF2-40B4-BE49-F238E27FC236}">
                <a16:creationId xmlns:a16="http://schemas.microsoft.com/office/drawing/2014/main" xmlns="" id="{BF112458-2AE1-4186-A76F-5F7A7F1BEB08}"/>
              </a:ext>
            </a:extLst>
          </p:cNvPr>
          <p:cNvSpPr txBox="1"/>
          <p:nvPr/>
        </p:nvSpPr>
        <p:spPr>
          <a:xfrm>
            <a:off x="207251" y="1908457"/>
            <a:ext cx="8729498" cy="4154984"/>
          </a:xfrm>
          <a:prstGeom prst="rect">
            <a:avLst/>
          </a:prstGeom>
          <a:solidFill>
            <a:srgbClr val="BDD8F3"/>
          </a:solidFill>
        </p:spPr>
        <p:txBody>
          <a:bodyPr wrap="square" rtlCol="0">
            <a:spAutoFit/>
          </a:bodyPr>
          <a:lstStyle/>
          <a:p>
            <a:pPr algn="ctr"/>
            <a:r>
              <a:rPr lang="ro-RO" sz="4400" dirty="0">
                <a:solidFill>
                  <a:schemeClr val="tx1">
                    <a:lumMod val="65000"/>
                    <a:lumOff val="35000"/>
                  </a:schemeClr>
                </a:solidFill>
                <a:latin typeface="+mj-lt"/>
              </a:rPr>
              <a:t>Oamenii postează în mediul online pentru a împărtăși cu prietenii, familia ........ și cu </a:t>
            </a:r>
            <a:r>
              <a:rPr lang="ro-RO" sz="4400" dirty="0" smtClean="0">
                <a:solidFill>
                  <a:schemeClr val="tx1">
                    <a:lumMod val="65000"/>
                    <a:lumOff val="35000"/>
                  </a:schemeClr>
                </a:solidFill>
                <a:latin typeface="+mj-lt"/>
              </a:rPr>
              <a:t>lumea întreagă!</a:t>
            </a:r>
            <a:endParaRPr lang="ro-RO" sz="4400" dirty="0">
              <a:solidFill>
                <a:schemeClr val="tx1">
                  <a:lumMod val="65000"/>
                  <a:lumOff val="35000"/>
                </a:schemeClr>
              </a:solidFill>
              <a:latin typeface="+mj-lt"/>
            </a:endParaRPr>
          </a:p>
          <a:p>
            <a:pPr algn="ctr"/>
            <a:r>
              <a:rPr lang="ro-RO" sz="4400" dirty="0">
                <a:solidFill>
                  <a:schemeClr val="tx1">
                    <a:lumMod val="65000"/>
                    <a:lumOff val="35000"/>
                  </a:schemeClr>
                </a:solidFill>
                <a:latin typeface="+mj-lt"/>
              </a:rPr>
              <a:t>Fapt ce oferă oportunități autorităților de aplicare a legii, dacă sunt utilizate corect!  </a:t>
            </a:r>
          </a:p>
        </p:txBody>
      </p:sp>
    </p:spTree>
    <p:extLst>
      <p:ext uri="{BB962C8B-B14F-4D97-AF65-F5344CB8AC3E}">
        <p14:creationId xmlns:p14="http://schemas.microsoft.com/office/powerpoint/2010/main" val="139559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IRC – Relee de chat </a:t>
            </a:r>
            <a:r>
              <a:rPr lang="ro-RO" sz="3200" i="1" dirty="0">
                <a:solidFill>
                  <a:schemeClr val="bg1"/>
                </a:solidFill>
                <a:latin typeface="Verdana" charset="0"/>
                <a:cs typeface="Verdana" charset="0"/>
              </a:rPr>
              <a:t>(discuții)</a:t>
            </a:r>
            <a:r>
              <a:rPr lang="ro-RO" sz="3200" dirty="0">
                <a:solidFill>
                  <a:schemeClr val="bg1"/>
                </a:solidFill>
                <a:latin typeface="Verdana" charset="0"/>
                <a:cs typeface="Verdana" charset="0"/>
              </a:rPr>
              <a:t> în timp real pe internet</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1520" y="1127125"/>
            <a:ext cx="8642350" cy="5183187"/>
          </a:xfrm>
        </p:spPr>
        <p:txBody>
          <a:bodyPr/>
          <a:lstStyle/>
          <a:p>
            <a:pPr marL="0" indent="0" algn="just">
              <a:buNone/>
            </a:pPr>
            <a:r>
              <a:rPr lang="ro-RO" dirty="0"/>
              <a:t>Program de chat învechit, dar utilizat încă în multe zone infracționale pentru a comunica și a face schimb de fișiere</a:t>
            </a:r>
          </a:p>
          <a:p>
            <a:pPr algn="just"/>
            <a:r>
              <a:rPr lang="ro-RO" dirty="0"/>
              <a:t>Serii de servere la nivel mondial - „canale” create, care sunt camere de întâlnire bazate pe text sau virtuale </a:t>
            </a:r>
          </a:p>
          <a:p>
            <a:pPr lvl="1" algn="just"/>
            <a:r>
              <a:rPr lang="ro-RO" dirty="0"/>
              <a:t>Numele canalelor tind să reflecte conținutul discuțiilor</a:t>
            </a:r>
          </a:p>
          <a:p>
            <a:pPr lvl="1" algn="just"/>
            <a:r>
              <a:rPr lang="ro-RO" dirty="0"/>
              <a:t>Utilizatorul se poate conecta la unul sau mai multe canale</a:t>
            </a:r>
          </a:p>
          <a:p>
            <a:pPr lvl="1" algn="just"/>
            <a:r>
              <a:rPr lang="ro-RO" dirty="0"/>
              <a:t>Nu este foarte ușor de utilizat - dar este eficient </a:t>
            </a:r>
          </a:p>
        </p:txBody>
      </p:sp>
      <p:pic>
        <p:nvPicPr>
          <p:cNvPr id="11268" name="Picture 4" descr="Mirc Logo Vector (.EPS) Free Download">
            <a:extLst>
              <a:ext uri="{FF2B5EF4-FFF2-40B4-BE49-F238E27FC236}">
                <a16:creationId xmlns:a16="http://schemas.microsoft.com/office/drawing/2014/main" xmlns="" id="{69E72874-354C-41DC-A6F1-B895A382D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814" y="4448163"/>
            <a:ext cx="1906666" cy="1938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29554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390824" y="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IRC – Relee de chat </a:t>
            </a:r>
            <a:r>
              <a:rPr lang="ro-RO" sz="3200" i="1" dirty="0">
                <a:solidFill>
                  <a:schemeClr val="bg1"/>
                </a:solidFill>
                <a:latin typeface="Verdana" charset="0"/>
                <a:cs typeface="Verdana" charset="0"/>
              </a:rPr>
              <a:t>(discuții)</a:t>
            </a:r>
            <a:r>
              <a:rPr lang="ro-RO" sz="3200" dirty="0">
                <a:solidFill>
                  <a:schemeClr val="bg1"/>
                </a:solidFill>
                <a:latin typeface="Verdana" charset="0"/>
                <a:cs typeface="Verdana" charset="0"/>
              </a:rPr>
              <a:t> în timp real pe internet</a:t>
            </a:r>
          </a:p>
        </p:txBody>
      </p:sp>
      <p:pic>
        <p:nvPicPr>
          <p:cNvPr id="3" name="Content Placeholder 2">
            <a:extLst>
              <a:ext uri="{FF2B5EF4-FFF2-40B4-BE49-F238E27FC236}">
                <a16:creationId xmlns:a16="http://schemas.microsoft.com/office/drawing/2014/main" xmlns="" id="{1E87ED17-FC68-4392-B1AA-F4FFDE0F306D}"/>
              </a:ext>
            </a:extLst>
          </p:cNvPr>
          <p:cNvPicPr>
            <a:picLocks noGrp="1" noChangeAspect="1"/>
          </p:cNvPicPr>
          <p:nvPr>
            <p:ph idx="4294967295"/>
          </p:nvPr>
        </p:nvPicPr>
        <p:blipFill>
          <a:blip r:embed="rId3"/>
          <a:stretch>
            <a:fillRect/>
          </a:stretch>
        </p:blipFill>
        <p:spPr>
          <a:xfrm>
            <a:off x="225703" y="1379833"/>
            <a:ext cx="8642350" cy="4618037"/>
          </a:xfrm>
          <a:prstGeom prst="rect">
            <a:avLst/>
          </a:prstGeom>
          <a:ln>
            <a:solidFill>
              <a:srgbClr val="0070C0"/>
            </a:solidFill>
          </a:ln>
        </p:spPr>
      </p:pic>
    </p:spTree>
    <p:extLst>
      <p:ext uri="{BB962C8B-B14F-4D97-AF65-F5344CB8AC3E}">
        <p14:creationId xmlns:p14="http://schemas.microsoft.com/office/powerpoint/2010/main" val="316971238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Mesagerie instant</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128685"/>
            <a:ext cx="8642350" cy="3887787"/>
          </a:xfrm>
        </p:spPr>
        <p:txBody>
          <a:bodyPr/>
          <a:lstStyle/>
          <a:p>
            <a:pPr marL="0" indent="0" algn="just">
              <a:buNone/>
            </a:pPr>
            <a:r>
              <a:rPr lang="ro-RO"/>
              <a:t>Comunicarea se realiza, în mod obișnuit, prin apeluri pe celulare/telefoane mobile</a:t>
            </a:r>
          </a:p>
          <a:p>
            <a:pPr algn="just"/>
            <a:r>
              <a:rPr lang="ro-RO"/>
              <a:t>Aceasta a fost urmată de clienți de chat și SMS-uri</a:t>
            </a:r>
          </a:p>
          <a:p>
            <a:pPr algn="just"/>
            <a:r>
              <a:rPr lang="ro-RO"/>
              <a:t>Tendința continuă cu serviciile de mesagerie atât pe calculatoare, cât și pe telefoane mobile, cu capacitate textuală, fotografică și video</a:t>
            </a:r>
          </a:p>
          <a:p>
            <a:pPr algn="just"/>
            <a:r>
              <a:rPr lang="ro-RO"/>
              <a:t>Mutarea și către criptarea comunicării</a:t>
            </a:r>
          </a:p>
          <a:p>
            <a:pPr algn="just"/>
            <a:endParaRPr lang="en-GB" dirty="0"/>
          </a:p>
        </p:txBody>
      </p:sp>
      <p:pic>
        <p:nvPicPr>
          <p:cNvPr id="3074" name="Picture 2" descr="Messenger – Text and Video Chat for Free - Apps on Google Play">
            <a:extLst>
              <a:ext uri="{FF2B5EF4-FFF2-40B4-BE49-F238E27FC236}">
                <a16:creationId xmlns:a16="http://schemas.microsoft.com/office/drawing/2014/main" xmlns="" id="{D206D31B-0534-4154-B495-E562E5DA65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188" y="4910100"/>
            <a:ext cx="1646312" cy="16463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sApp - Wikipedia">
            <a:extLst>
              <a:ext uri="{FF2B5EF4-FFF2-40B4-BE49-F238E27FC236}">
                <a16:creationId xmlns:a16="http://schemas.microsoft.com/office/drawing/2014/main" xmlns="" id="{2AE00185-4A8E-4F8D-96C8-670B204096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9944" y="4817384"/>
            <a:ext cx="1824112" cy="183174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elegram Web">
            <a:extLst>
              <a:ext uri="{FF2B5EF4-FFF2-40B4-BE49-F238E27FC236}">
                <a16:creationId xmlns:a16="http://schemas.microsoft.com/office/drawing/2014/main" xmlns="" id="{C0967B9E-5010-4D2C-8950-336359F00F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2974" y="5061222"/>
            <a:ext cx="1344067" cy="1344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6007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594360" y="0"/>
            <a:ext cx="84416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VOIP - </a:t>
            </a:r>
            <a:r>
              <a:rPr lang="it-IT" sz="3200" dirty="0" smtClean="0">
                <a:solidFill>
                  <a:schemeClr val="bg1"/>
                </a:solidFill>
                <a:latin typeface="Verdana" charset="0"/>
                <a:cs typeface="Verdana" charset="0"/>
              </a:rPr>
              <a:t>Transmisii Voce prin Protocol IP</a:t>
            </a:r>
            <a:endParaRPr lang="ro-RO" sz="32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125141"/>
            <a:ext cx="8642350" cy="3455987"/>
          </a:xfrm>
        </p:spPr>
        <p:txBody>
          <a:bodyPr>
            <a:normAutofit lnSpcReduction="10000"/>
          </a:bodyPr>
          <a:lstStyle/>
          <a:p>
            <a:pPr marL="0" indent="0" algn="just">
              <a:buNone/>
            </a:pPr>
            <a:r>
              <a:rPr lang="ro-RO" dirty="0"/>
              <a:t>Abilitatea de a efectua apeluri asemănătoare celor telefonice pe internet - cel mai probabil criptate </a:t>
            </a:r>
          </a:p>
          <a:p>
            <a:pPr algn="just"/>
            <a:r>
              <a:rPr lang="ro-RO" dirty="0"/>
              <a:t>Creează un canal de comunicare în timp real - fără costuri, în afară de hardware</a:t>
            </a:r>
          </a:p>
          <a:p>
            <a:pPr algn="just"/>
            <a:r>
              <a:rPr lang="ro-RO" dirty="0"/>
              <a:t>Conceput pentru prima dată în 1973 - a devenit realitate în 1996</a:t>
            </a:r>
          </a:p>
          <a:p>
            <a:pPr algn="just"/>
            <a:r>
              <a:rPr lang="ro-RO" dirty="0"/>
              <a:t>Popular în special acolo unde viteza internetului este bună</a:t>
            </a:r>
          </a:p>
        </p:txBody>
      </p:sp>
      <p:pic>
        <p:nvPicPr>
          <p:cNvPr id="8" name="Picture 2">
            <a:extLst>
              <a:ext uri="{FF2B5EF4-FFF2-40B4-BE49-F238E27FC236}">
                <a16:creationId xmlns:a16="http://schemas.microsoft.com/office/drawing/2014/main" xmlns="" id="{65835C29-AC2F-40BD-B505-57DFA0843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4581128"/>
            <a:ext cx="6667500" cy="188595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0662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449498" y="-11764"/>
            <a:ext cx="858655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VOIP - </a:t>
            </a:r>
            <a:r>
              <a:rPr lang="it-IT" sz="3200" dirty="0" smtClean="0">
                <a:solidFill>
                  <a:schemeClr val="bg1"/>
                </a:solidFill>
                <a:latin typeface="Verdana" charset="0"/>
                <a:cs typeface="Verdana" charset="0"/>
              </a:rPr>
              <a:t>Transmisii Voce prin Protocol IP</a:t>
            </a:r>
            <a:endParaRPr lang="ro-RO" sz="3200" dirty="0">
              <a:solidFill>
                <a:schemeClr val="bg1"/>
              </a:solidFill>
              <a:latin typeface="Verdana" charset="0"/>
              <a:cs typeface="Verdana" charset="0"/>
            </a:endParaRPr>
          </a:p>
        </p:txBody>
      </p:sp>
      <p:pic>
        <p:nvPicPr>
          <p:cNvPr id="5124" name="Picture 4" descr="upload.wikimedia.org/wikipedia/commons/thumb/2/...">
            <a:extLst>
              <a:ext uri="{FF2B5EF4-FFF2-40B4-BE49-F238E27FC236}">
                <a16:creationId xmlns:a16="http://schemas.microsoft.com/office/drawing/2014/main" xmlns="" id="{7E73D4B7-AB1B-42D7-84C5-748B32C509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498" y="1340768"/>
            <a:ext cx="1907704" cy="112408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xmlns="" id="{E2F2C615-F89A-4169-90BB-06166F1A88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2081" y="1184417"/>
            <a:ext cx="1907704" cy="28428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essenger – Text and Video Chat for Free - Apps on Google Play">
            <a:extLst>
              <a:ext uri="{FF2B5EF4-FFF2-40B4-BE49-F238E27FC236}">
                <a16:creationId xmlns:a16="http://schemas.microsoft.com/office/drawing/2014/main" xmlns="" id="{1226D53A-6083-4570-9475-499B4ED8FC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194" y="2605844"/>
            <a:ext cx="1646312" cy="16463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WhatsApp - Wikipedia">
            <a:extLst>
              <a:ext uri="{FF2B5EF4-FFF2-40B4-BE49-F238E27FC236}">
                <a16:creationId xmlns:a16="http://schemas.microsoft.com/office/drawing/2014/main" xmlns="" id="{3D1197CC-4346-4842-9A5F-3C0ADFD96EB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294" y="4393144"/>
            <a:ext cx="1824112" cy="183174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xmlns="" id="{BF0797DA-E6C7-4D84-A311-171E35EED76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50096" y="1536580"/>
            <a:ext cx="2843808" cy="1033349"/>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xmlns="" id="{948F2E81-CBE5-475A-BE52-91C6AD5460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8606" y="2731733"/>
            <a:ext cx="3263197" cy="17947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6BB130AC-6F8D-4040-BEB9-16CD8704DEA6}"/>
              </a:ext>
            </a:extLst>
          </p:cNvPr>
          <p:cNvPicPr>
            <a:picLocks noChangeAspect="1"/>
          </p:cNvPicPr>
          <p:nvPr/>
        </p:nvPicPr>
        <p:blipFill>
          <a:blip r:embed="rId9"/>
          <a:stretch>
            <a:fillRect/>
          </a:stretch>
        </p:blipFill>
        <p:spPr>
          <a:xfrm>
            <a:off x="5993904" y="4095394"/>
            <a:ext cx="2983433" cy="2214918"/>
          </a:xfrm>
          <a:prstGeom prst="rect">
            <a:avLst/>
          </a:prstGeom>
          <a:ln>
            <a:solidFill>
              <a:schemeClr val="accent1"/>
            </a:solidFill>
          </a:ln>
        </p:spPr>
      </p:pic>
    </p:spTree>
    <p:extLst>
      <p:ext uri="{BB962C8B-B14F-4D97-AF65-F5344CB8AC3E}">
        <p14:creationId xmlns:p14="http://schemas.microsoft.com/office/powerpoint/2010/main" val="29368601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Comun pentru dispozitive</a:t>
            </a:r>
          </a:p>
        </p:txBody>
      </p:sp>
      <p:sp>
        <p:nvSpPr>
          <p:cNvPr id="14" name="Content Placeholder 13">
            <a:extLst>
              <a:ext uri="{FF2B5EF4-FFF2-40B4-BE49-F238E27FC236}">
                <a16:creationId xmlns:a16="http://schemas.microsoft.com/office/drawing/2014/main" xmlns="" id="{77FF4E35-B421-410B-8887-876DD806FF8C}"/>
              </a:ext>
            </a:extLst>
          </p:cNvPr>
          <p:cNvSpPr>
            <a:spLocks noGrp="1"/>
          </p:cNvSpPr>
          <p:nvPr>
            <p:ph idx="4294967295"/>
          </p:nvPr>
        </p:nvSpPr>
        <p:spPr>
          <a:xfrm>
            <a:off x="914400" y="1321120"/>
            <a:ext cx="8229600" cy="4856163"/>
          </a:xfrm>
          <a:prstGeom prst="rect">
            <a:avLst/>
          </a:prstGeom>
        </p:spPr>
        <p:txBody>
          <a:bodyPr/>
          <a:lstStyle/>
          <a:p>
            <a:r>
              <a:rPr lang="ro-RO"/>
              <a:t>Hardware </a:t>
            </a:r>
            <a:r>
              <a:rPr lang="ro-RO" i="1"/>
              <a:t>(elementele componente ale unui sistem informatic)</a:t>
            </a:r>
          </a:p>
          <a:p>
            <a:r>
              <a:rPr lang="ro-RO"/>
              <a:t>Software </a:t>
            </a:r>
            <a:r>
              <a:rPr lang="ro-RO" i="1"/>
              <a:t>(sistemul de operare/programul software)</a:t>
            </a:r>
          </a:p>
        </p:txBody>
      </p:sp>
      <p:pic>
        <p:nvPicPr>
          <p:cNvPr id="15" name="Picture 14" descr="Screen Shot 2017-05-30 at 21.52.09.png">
            <a:extLst>
              <a:ext uri="{FF2B5EF4-FFF2-40B4-BE49-F238E27FC236}">
                <a16:creationId xmlns:a16="http://schemas.microsoft.com/office/drawing/2014/main" xmlns="" id="{AC320B7D-DC07-4E98-ABEF-867AB49484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834" y="2680686"/>
            <a:ext cx="7058332" cy="2885158"/>
          </a:xfrm>
          <a:prstGeom prst="rect">
            <a:avLst/>
          </a:prstGeom>
          <a:ln>
            <a:solidFill>
              <a:srgbClr val="5B9BD5"/>
            </a:solidFill>
          </a:ln>
        </p:spPr>
      </p:pic>
    </p:spTree>
    <p:extLst>
      <p:ext uri="{BB962C8B-B14F-4D97-AF65-F5344CB8AC3E}">
        <p14:creationId xmlns:p14="http://schemas.microsoft.com/office/powerpoint/2010/main" val="124975784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
            <a:extLst>
              <a:ext uri="{FF2B5EF4-FFF2-40B4-BE49-F238E27FC236}">
                <a16:creationId xmlns:a16="http://schemas.microsoft.com/office/drawing/2014/main" xmlns="" id="{5E4BDDFE-543C-4491-903D-8D13C0DC1FBA}"/>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Verificarea cunoștințelor</a:t>
            </a:r>
          </a:p>
        </p:txBody>
      </p:sp>
      <p:sp>
        <p:nvSpPr>
          <p:cNvPr id="11" name="TextBox 10">
            <a:extLst>
              <a:ext uri="{FF2B5EF4-FFF2-40B4-BE49-F238E27FC236}">
                <a16:creationId xmlns:a16="http://schemas.microsoft.com/office/drawing/2014/main" xmlns="" id="{9D3848A9-4745-4BB6-B8CB-6C939829A8B8}"/>
              </a:ext>
            </a:extLst>
          </p:cNvPr>
          <p:cNvSpPr txBox="1"/>
          <p:nvPr/>
        </p:nvSpPr>
        <p:spPr>
          <a:xfrm>
            <a:off x="588962" y="1281981"/>
            <a:ext cx="8030033" cy="830997"/>
          </a:xfrm>
          <a:prstGeom prst="rect">
            <a:avLst/>
          </a:prstGeom>
          <a:solidFill>
            <a:srgbClr val="BDD8F3"/>
          </a:solidFill>
        </p:spPr>
        <p:txBody>
          <a:bodyPr wrap="square" rtlCol="0">
            <a:spAutoFit/>
          </a:bodyPr>
          <a:lstStyle/>
          <a:p>
            <a:pPr algn="ctr"/>
            <a:r>
              <a:rPr lang="ro-RO" sz="2400">
                <a:solidFill>
                  <a:schemeClr val="tx1">
                    <a:lumMod val="65000"/>
                    <a:lumOff val="35000"/>
                  </a:schemeClr>
                </a:solidFill>
                <a:latin typeface="+mj-lt"/>
              </a:rPr>
              <a:t>Care dintre aceste aplicații vă va permite să căutați fișiere pe care alți utilizatori ai rețelei le partajează și să le descărcați?</a:t>
            </a:r>
          </a:p>
        </p:txBody>
      </p:sp>
      <p:sp>
        <p:nvSpPr>
          <p:cNvPr id="12" name="TextBox 11">
            <a:extLst>
              <a:ext uri="{FF2B5EF4-FFF2-40B4-BE49-F238E27FC236}">
                <a16:creationId xmlns:a16="http://schemas.microsoft.com/office/drawing/2014/main" xmlns="" id="{E75702A7-7EF5-41B1-83AA-F3F0AACE8FD2}"/>
              </a:ext>
            </a:extLst>
          </p:cNvPr>
          <p:cNvSpPr txBox="1"/>
          <p:nvPr/>
        </p:nvSpPr>
        <p:spPr>
          <a:xfrm>
            <a:off x="588963" y="3912106"/>
            <a:ext cx="8030032" cy="2677656"/>
          </a:xfrm>
          <a:prstGeom prst="rect">
            <a:avLst/>
          </a:prstGeom>
          <a:solidFill>
            <a:schemeClr val="tx1">
              <a:lumMod val="65000"/>
              <a:lumOff val="35000"/>
            </a:schemeClr>
          </a:solidFill>
        </p:spPr>
        <p:txBody>
          <a:bodyPr wrap="square" rtlCol="0">
            <a:spAutoFit/>
          </a:bodyPr>
          <a:lstStyle/>
          <a:p>
            <a:pPr algn="ctr"/>
            <a:r>
              <a:rPr lang="ro-RO" sz="2400" dirty="0">
                <a:solidFill>
                  <a:schemeClr val="bg1"/>
                </a:solidFill>
                <a:latin typeface="+mj-lt"/>
              </a:rPr>
              <a:t>Răspunsul corect este A</a:t>
            </a:r>
          </a:p>
          <a:p>
            <a:pPr algn="ctr"/>
            <a:r>
              <a:rPr lang="ro-RO" sz="2400" dirty="0" smtClean="0">
                <a:solidFill>
                  <a:schemeClr val="bg1"/>
                </a:solidFill>
                <a:latin typeface="+mj-lt"/>
              </a:rPr>
              <a:t>Rețelele </a:t>
            </a:r>
            <a:r>
              <a:rPr lang="ro-RO" sz="2400" dirty="0">
                <a:solidFill>
                  <a:schemeClr val="bg1"/>
                </a:solidFill>
                <a:latin typeface="+mj-lt"/>
              </a:rPr>
              <a:t>Peer </a:t>
            </a:r>
            <a:r>
              <a:rPr lang="ro-RO" sz="2400" dirty="0" err="1">
                <a:solidFill>
                  <a:schemeClr val="bg1"/>
                </a:solidFill>
                <a:latin typeface="+mj-lt"/>
              </a:rPr>
              <a:t>to</a:t>
            </a:r>
            <a:r>
              <a:rPr lang="ro-RO" sz="2400" dirty="0">
                <a:solidFill>
                  <a:schemeClr val="bg1"/>
                </a:solidFill>
                <a:latin typeface="+mj-lt"/>
              </a:rPr>
              <a:t> Peer </a:t>
            </a:r>
            <a:r>
              <a:rPr lang="ro-RO" sz="2400" i="1" dirty="0">
                <a:solidFill>
                  <a:schemeClr val="bg1"/>
                </a:solidFill>
                <a:latin typeface="+mj-lt"/>
              </a:rPr>
              <a:t>(de la egal la egal)</a:t>
            </a:r>
            <a:r>
              <a:rPr lang="ro-RO" sz="2400" dirty="0">
                <a:solidFill>
                  <a:schemeClr val="bg1"/>
                </a:solidFill>
                <a:latin typeface="+mj-lt"/>
              </a:rPr>
              <a:t> permit utilizatorilor să ofere fișiere pentru partajare, iar utilizatorii pot căuta fișiere în funcție de nume, tip, artist sau autor. În rețea există multe fișiere ilegale. </a:t>
            </a:r>
          </a:p>
          <a:p>
            <a:pPr algn="ctr"/>
            <a:r>
              <a:rPr lang="ro-RO" sz="2400" dirty="0">
                <a:solidFill>
                  <a:schemeClr val="bg1"/>
                </a:solidFill>
                <a:latin typeface="+mj-lt"/>
              </a:rPr>
              <a:t>Același lucru ar putea fi valabil și pentru IRC, dar într-o măsură mult mai redusă.</a:t>
            </a:r>
          </a:p>
        </p:txBody>
      </p:sp>
      <p:sp>
        <p:nvSpPr>
          <p:cNvPr id="13" name="TextBox 12">
            <a:extLst>
              <a:ext uri="{FF2B5EF4-FFF2-40B4-BE49-F238E27FC236}">
                <a16:creationId xmlns:a16="http://schemas.microsoft.com/office/drawing/2014/main" xmlns="" id="{30BD4572-BAB1-4568-B64C-2A9116F6F527}"/>
              </a:ext>
            </a:extLst>
          </p:cNvPr>
          <p:cNvSpPr txBox="1"/>
          <p:nvPr/>
        </p:nvSpPr>
        <p:spPr>
          <a:xfrm>
            <a:off x="588963" y="2342446"/>
            <a:ext cx="8030032" cy="1569660"/>
          </a:xfrm>
          <a:prstGeom prst="rect">
            <a:avLst/>
          </a:prstGeom>
          <a:solidFill>
            <a:srgbClr val="F08A34"/>
          </a:solidFill>
        </p:spPr>
        <p:txBody>
          <a:bodyPr wrap="square" rtlCol="0">
            <a:spAutoFit/>
          </a:bodyPr>
          <a:lstStyle/>
          <a:p>
            <a:pPr marL="1828800" lvl="3" indent="-457200">
              <a:buAutoNum type="alphaUcPeriod"/>
            </a:pPr>
            <a:r>
              <a:rPr lang="ro-RO" sz="2400" dirty="0">
                <a:solidFill>
                  <a:schemeClr val="bg1"/>
                </a:solidFill>
                <a:latin typeface="+mj-lt"/>
              </a:rPr>
              <a:t>Rețea Peer </a:t>
            </a:r>
            <a:r>
              <a:rPr lang="ro-RO" sz="2400" dirty="0" err="1">
                <a:solidFill>
                  <a:schemeClr val="bg1"/>
                </a:solidFill>
                <a:latin typeface="+mj-lt"/>
              </a:rPr>
              <a:t>to</a:t>
            </a:r>
            <a:r>
              <a:rPr lang="ro-RO" sz="2400" dirty="0">
                <a:solidFill>
                  <a:schemeClr val="bg1"/>
                </a:solidFill>
                <a:latin typeface="+mj-lt"/>
              </a:rPr>
              <a:t> Peer </a:t>
            </a:r>
            <a:r>
              <a:rPr lang="ro-RO" sz="2400" i="1" dirty="0">
                <a:solidFill>
                  <a:schemeClr val="bg1"/>
                </a:solidFill>
                <a:latin typeface="+mj-lt"/>
              </a:rPr>
              <a:t>(de la egal la egal)</a:t>
            </a:r>
          </a:p>
          <a:p>
            <a:pPr marL="1828800" lvl="3" indent="-457200">
              <a:buAutoNum type="alphaUcPeriod"/>
            </a:pPr>
            <a:r>
              <a:rPr lang="ro-RO" sz="2400" dirty="0">
                <a:solidFill>
                  <a:schemeClr val="bg1"/>
                </a:solidFill>
                <a:latin typeface="+mj-lt"/>
              </a:rPr>
              <a:t>Rețea de </a:t>
            </a:r>
            <a:r>
              <a:rPr lang="it-IT" sz="2400" dirty="0" smtClean="0">
                <a:solidFill>
                  <a:schemeClr val="bg1"/>
                </a:solidFill>
                <a:latin typeface="+mj-lt"/>
              </a:rPr>
              <a:t>Transmisii Voce prin Protocol IP</a:t>
            </a:r>
            <a:endParaRPr lang="ro-RO" sz="2400" dirty="0">
              <a:solidFill>
                <a:schemeClr val="bg1"/>
              </a:solidFill>
              <a:latin typeface="+mj-lt"/>
            </a:endParaRPr>
          </a:p>
          <a:p>
            <a:pPr marL="1828800" lvl="3" indent="-457200">
              <a:buAutoNum type="alphaUcPeriod"/>
            </a:pPr>
            <a:r>
              <a:rPr lang="ro-RO" sz="2400" dirty="0">
                <a:solidFill>
                  <a:schemeClr val="bg1"/>
                </a:solidFill>
                <a:latin typeface="+mj-lt"/>
              </a:rPr>
              <a:t>Relee de chat în timp real pe internet</a:t>
            </a:r>
          </a:p>
          <a:p>
            <a:pPr marL="1828800" lvl="3" indent="-457200">
              <a:buAutoNum type="alphaUcPeriod"/>
            </a:pPr>
            <a:r>
              <a:rPr lang="ro-RO" sz="2400" dirty="0">
                <a:solidFill>
                  <a:schemeClr val="bg1"/>
                </a:solidFill>
                <a:latin typeface="+mj-lt"/>
              </a:rPr>
              <a:t>Aplicație de jocuri video în mediul online</a:t>
            </a:r>
          </a:p>
        </p:txBody>
      </p:sp>
    </p:spTree>
    <p:extLst>
      <p:ext uri="{BB962C8B-B14F-4D97-AF65-F5344CB8AC3E}">
        <p14:creationId xmlns:p14="http://schemas.microsoft.com/office/powerpoint/2010/main" val="58072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3367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A244C-489D-417D-B8AB-CB954192CB36}"/>
              </a:ext>
            </a:extLst>
          </p:cNvPr>
          <p:cNvSpPr>
            <a:spLocks noGrp="1"/>
          </p:cNvSpPr>
          <p:nvPr>
            <p:ph type="title"/>
          </p:nvPr>
        </p:nvSpPr>
        <p:spPr>
          <a:xfrm>
            <a:off x="722312" y="4406900"/>
            <a:ext cx="8421687" cy="1362075"/>
          </a:xfrm>
        </p:spPr>
        <p:txBody>
          <a:bodyPr/>
          <a:lstStyle/>
          <a:p>
            <a:r>
              <a:rPr lang="ro-RO" dirty="0"/>
              <a:t>Deep web </a:t>
            </a:r>
            <a:r>
              <a:rPr lang="ro-RO" i="1" dirty="0"/>
              <a:t>(„internetul </a:t>
            </a:r>
            <a:r>
              <a:rPr lang="ro-RO" i="1" dirty="0" smtClean="0"/>
              <a:t>adânc”)</a:t>
            </a:r>
            <a:r>
              <a:rPr lang="ro-RO" dirty="0" smtClean="0"/>
              <a:t>, </a:t>
            </a:r>
            <a:r>
              <a:rPr lang="ro-RO" dirty="0"/>
              <a:t>anonimat și </a:t>
            </a:r>
            <a:r>
              <a:rPr lang="ro-RO" dirty="0" err="1"/>
              <a:t>dark</a:t>
            </a:r>
            <a:r>
              <a:rPr lang="ro-RO" dirty="0"/>
              <a:t> web </a:t>
            </a:r>
            <a:r>
              <a:rPr lang="ro-RO" i="1" dirty="0"/>
              <a:t>(„internetul </a:t>
            </a:r>
            <a:r>
              <a:rPr lang="ro-RO" i="1" dirty="0" smtClean="0"/>
              <a:t>ascuns/ABISAL”)</a:t>
            </a:r>
            <a:endParaRPr lang="ro-RO" i="1" dirty="0"/>
          </a:p>
        </p:txBody>
      </p:sp>
      <p:sp>
        <p:nvSpPr>
          <p:cNvPr id="3" name="Text Placeholder 2">
            <a:extLst>
              <a:ext uri="{FF2B5EF4-FFF2-40B4-BE49-F238E27FC236}">
                <a16:creationId xmlns:a16="http://schemas.microsoft.com/office/drawing/2014/main" xmlns="" id="{E380FE40-902C-48A0-8E4E-962AA387FB67}"/>
              </a:ext>
            </a:extLst>
          </p:cNvPr>
          <p:cNvSpPr>
            <a:spLocks noGrp="1"/>
          </p:cNvSpPr>
          <p:nvPr>
            <p:ph type="body" idx="1"/>
          </p:nvPr>
        </p:nvSpPr>
        <p:spPr/>
        <p:txBody>
          <a:bodyPr/>
          <a:lstStyle/>
          <a:p>
            <a:r>
              <a:rPr lang="ro-RO"/>
              <a:t>Elemente de bază privind calculatorul și internetul</a:t>
            </a:r>
          </a:p>
        </p:txBody>
      </p:sp>
      <p:sp>
        <p:nvSpPr>
          <p:cNvPr id="9" name="TextBox 7">
            <a:extLst>
              <a:ext uri="{FF2B5EF4-FFF2-40B4-BE49-F238E27FC236}">
                <a16:creationId xmlns:a16="http://schemas.microsoft.com/office/drawing/2014/main" xmlns="" id="{7B9BC96D-6AC8-4249-9F3D-D92372DB1900}"/>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Secțiunea 5</a:t>
            </a:r>
          </a:p>
        </p:txBody>
      </p:sp>
    </p:spTree>
    <p:extLst>
      <p:ext uri="{BB962C8B-B14F-4D97-AF65-F5344CB8AC3E}">
        <p14:creationId xmlns:p14="http://schemas.microsoft.com/office/powerpoint/2010/main" val="12919201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Deep Web</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165130" y="1127125"/>
            <a:ext cx="2736850" cy="5183187"/>
          </a:xfrm>
        </p:spPr>
        <p:txBody>
          <a:bodyPr/>
          <a:lstStyle/>
          <a:p>
            <a:pPr marL="0" indent="0">
              <a:buNone/>
            </a:pPr>
            <a:r>
              <a:rPr lang="ro-RO"/>
              <a:t>Reprezentările grafice de acest gen sunt utilizate frecvent pentru a ilustra această parte a internetului</a:t>
            </a:r>
          </a:p>
          <a:p>
            <a:pPr marL="0" indent="0">
              <a:buNone/>
            </a:pPr>
            <a:r>
              <a:rPr lang="ro-RO"/>
              <a:t>Cifrele sunt estimări - dar suficient de apropiate! </a:t>
            </a:r>
          </a:p>
        </p:txBody>
      </p:sp>
      <p:pic>
        <p:nvPicPr>
          <p:cNvPr id="6146" name="Picture 2">
            <a:extLst>
              <a:ext uri="{FF2B5EF4-FFF2-40B4-BE49-F238E27FC236}">
                <a16:creationId xmlns:a16="http://schemas.microsoft.com/office/drawing/2014/main" xmlns="" id="{EAFEBCCA-97B2-4992-AA79-15B7BCB82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6260" y="1143719"/>
            <a:ext cx="5905500" cy="53244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162F1C13-2706-47C5-83F4-EC31E90AAB62}"/>
              </a:ext>
            </a:extLst>
          </p:cNvPr>
          <p:cNvSpPr txBox="1"/>
          <p:nvPr/>
        </p:nvSpPr>
        <p:spPr>
          <a:xfrm>
            <a:off x="6248400" y="1340582"/>
            <a:ext cx="2730470" cy="1015663"/>
          </a:xfrm>
          <a:prstGeom prst="rect">
            <a:avLst/>
          </a:prstGeom>
          <a:solidFill>
            <a:srgbClr val="F08A34"/>
          </a:solidFill>
        </p:spPr>
        <p:txBody>
          <a:bodyPr wrap="square" rtlCol="0">
            <a:spAutoFit/>
          </a:bodyPr>
          <a:lstStyle/>
          <a:p>
            <a:pPr algn="ctr"/>
            <a:r>
              <a:rPr lang="ro-RO" sz="2000" dirty="0">
                <a:solidFill>
                  <a:schemeClr val="bg1"/>
                </a:solidFill>
                <a:latin typeface="+mj-lt"/>
              </a:rPr>
              <a:t>Poate căuta și face legătura de la o pagină la alta</a:t>
            </a:r>
          </a:p>
        </p:txBody>
      </p:sp>
      <p:sp>
        <p:nvSpPr>
          <p:cNvPr id="13" name="TextBox 12">
            <a:extLst>
              <a:ext uri="{FF2B5EF4-FFF2-40B4-BE49-F238E27FC236}">
                <a16:creationId xmlns:a16="http://schemas.microsoft.com/office/drawing/2014/main" xmlns="" id="{F5203859-7460-4E33-9E6B-696BCE8C570F}"/>
              </a:ext>
            </a:extLst>
          </p:cNvPr>
          <p:cNvSpPr txBox="1"/>
          <p:nvPr/>
        </p:nvSpPr>
        <p:spPr>
          <a:xfrm>
            <a:off x="5806440" y="2535489"/>
            <a:ext cx="3182744" cy="2677656"/>
          </a:xfrm>
          <a:prstGeom prst="rect">
            <a:avLst/>
          </a:prstGeom>
          <a:solidFill>
            <a:srgbClr val="BDD8F3"/>
          </a:solidFill>
        </p:spPr>
        <p:txBody>
          <a:bodyPr wrap="square" rtlCol="0">
            <a:spAutoFit/>
          </a:bodyPr>
          <a:lstStyle/>
          <a:p>
            <a:pPr algn="ctr"/>
            <a:r>
              <a:rPr lang="ro-RO" sz="2400" dirty="0">
                <a:solidFill>
                  <a:schemeClr val="tx1">
                    <a:lumMod val="65000"/>
                    <a:lumOff val="35000"/>
                  </a:schemeClr>
                </a:solidFill>
                <a:latin typeface="+mj-lt"/>
              </a:rPr>
              <a:t>Paginile nu sunt interconectate și necesită adrese URL exacte pentru a fi accesate -</a:t>
            </a:r>
          </a:p>
          <a:p>
            <a:pPr algn="ctr"/>
            <a:r>
              <a:rPr lang="ro-RO" sz="2400" dirty="0">
                <a:solidFill>
                  <a:schemeClr val="tx1">
                    <a:lumMod val="65000"/>
                    <a:lumOff val="35000"/>
                  </a:schemeClr>
                </a:solidFill>
                <a:latin typeface="+mj-lt"/>
              </a:rPr>
              <a:t>sau nume de utilizator și parole cu autentificare </a:t>
            </a:r>
          </a:p>
        </p:txBody>
      </p:sp>
      <p:sp>
        <p:nvSpPr>
          <p:cNvPr id="14" name="TextBox 13">
            <a:extLst>
              <a:ext uri="{FF2B5EF4-FFF2-40B4-BE49-F238E27FC236}">
                <a16:creationId xmlns:a16="http://schemas.microsoft.com/office/drawing/2014/main" xmlns="" id="{D83DFBD0-6BFD-461F-8DE5-C5440FDC6171}"/>
              </a:ext>
            </a:extLst>
          </p:cNvPr>
          <p:cNvSpPr txBox="1"/>
          <p:nvPr/>
        </p:nvSpPr>
        <p:spPr>
          <a:xfrm>
            <a:off x="6440884" y="5425171"/>
            <a:ext cx="2537986" cy="830997"/>
          </a:xfrm>
          <a:prstGeom prst="rect">
            <a:avLst/>
          </a:prstGeom>
          <a:solidFill>
            <a:sysClr val="windowText" lastClr="000000">
              <a:lumMod val="65000"/>
              <a:lumOff val="35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400" b="0" i="0" u="none" strike="noStrike" cap="none" normalizeH="0" baseline="0" noProof="0" dirty="0">
                <a:ln>
                  <a:noFill/>
                </a:ln>
                <a:solidFill>
                  <a:prstClr val="white"/>
                </a:solidFill>
                <a:uLnTx/>
                <a:uFillTx/>
                <a:latin typeface="Calibri"/>
                <a:ea typeface="ＭＳ Ｐゴシック" pitchFamily="-107" charset="-128"/>
              </a:rPr>
              <a:t>Aveți nevoie de software personalizat pentru accesare</a:t>
            </a:r>
          </a:p>
        </p:txBody>
      </p:sp>
    </p:spTree>
    <p:extLst>
      <p:ext uri="{BB962C8B-B14F-4D97-AF65-F5344CB8AC3E}">
        <p14:creationId xmlns:p14="http://schemas.microsoft.com/office/powerpoint/2010/main" val="357778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Anonimat</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127125"/>
            <a:ext cx="8642350" cy="5183187"/>
          </a:xfrm>
        </p:spPr>
        <p:txBody>
          <a:bodyPr/>
          <a:lstStyle/>
          <a:p>
            <a:pPr marL="0" indent="0">
              <a:buNone/>
            </a:pPr>
            <a:r>
              <a:rPr lang="ro-RO" dirty="0"/>
              <a:t>Există multe resurse de anonimat disponibile</a:t>
            </a:r>
          </a:p>
          <a:p>
            <a:r>
              <a:rPr lang="ro-RO" dirty="0"/>
              <a:t>De ce?</a:t>
            </a:r>
          </a:p>
          <a:p>
            <a:pPr lvl="1"/>
            <a:r>
              <a:rPr lang="ro-RO" dirty="0"/>
              <a:t>Unele persoane doresc să nu poată fi urmărite</a:t>
            </a:r>
          </a:p>
          <a:p>
            <a:pPr lvl="1"/>
            <a:r>
              <a:rPr lang="ro-RO" dirty="0"/>
              <a:t>Este posibil ca aceștia să se teamă de represalii/identificare</a:t>
            </a:r>
          </a:p>
          <a:p>
            <a:pPr lvl="1"/>
            <a:r>
              <a:rPr lang="ro-RO" dirty="0"/>
              <a:t>Este posibil să fi fost blocate și doresc o soluție</a:t>
            </a:r>
          </a:p>
          <a:p>
            <a:pPr lvl="1"/>
            <a:r>
              <a:rPr lang="ro-RO" dirty="0"/>
              <a:t>Este posibil ca acestea să facă ceva ilegal</a:t>
            </a:r>
          </a:p>
          <a:p>
            <a:pPr marL="0" indent="0" algn="ctr">
              <a:buNone/>
            </a:pPr>
            <a:r>
              <a:rPr lang="ro-RO" b="1" dirty="0"/>
              <a:t>Aplicații</a:t>
            </a:r>
          </a:p>
          <a:p>
            <a:pPr marL="0" indent="0" algn="ctr">
              <a:buNone/>
            </a:pPr>
            <a:r>
              <a:rPr lang="ro-RO" b="1" dirty="0"/>
              <a:t>Proxy-uri și </a:t>
            </a:r>
            <a:r>
              <a:rPr lang="ro-RO" b="1" dirty="0" err="1"/>
              <a:t>VPN</a:t>
            </a:r>
            <a:r>
              <a:rPr lang="ro-RO" b="1" dirty="0"/>
              <a:t>-uri</a:t>
            </a:r>
          </a:p>
          <a:p>
            <a:pPr marL="0" indent="0" algn="ctr">
              <a:buNone/>
            </a:pPr>
            <a:r>
              <a:rPr lang="ro-RO" b="1" dirty="0"/>
              <a:t>Browsere TOR (sau similar)</a:t>
            </a:r>
          </a:p>
          <a:p>
            <a:pPr marL="0" indent="0">
              <a:buNone/>
            </a:pPr>
            <a:endParaRPr lang="en-GB" dirty="0"/>
          </a:p>
        </p:txBody>
      </p:sp>
    </p:spTree>
    <p:extLst>
      <p:ext uri="{BB962C8B-B14F-4D97-AF65-F5344CB8AC3E}">
        <p14:creationId xmlns:p14="http://schemas.microsoft.com/office/powerpoint/2010/main" val="315247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Programe/site-uri de anonimat</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228725"/>
            <a:ext cx="8642350" cy="5183187"/>
          </a:xfrm>
        </p:spPr>
        <p:txBody>
          <a:bodyPr/>
          <a:lstStyle/>
          <a:p>
            <a:pPr marL="0" indent="0">
              <a:buNone/>
            </a:pPr>
            <a:r>
              <a:rPr lang="ro-RO"/>
              <a:t>Programe de anonimat pentru browser și e-mail</a:t>
            </a:r>
          </a:p>
        </p:txBody>
      </p:sp>
      <p:pic>
        <p:nvPicPr>
          <p:cNvPr id="3074" name="Picture 2" descr="Cotse.Net Privacy Service -- Your Shield from the Internet">
            <a:extLst>
              <a:ext uri="{FF2B5EF4-FFF2-40B4-BE49-F238E27FC236}">
                <a16:creationId xmlns:a16="http://schemas.microsoft.com/office/drawing/2014/main" xmlns="" id="{F7E96203-43A4-4868-AD2D-6D114FFB28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60848"/>
            <a:ext cx="3614802" cy="11521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75A017C7-1E96-4874-BCF3-2FAB75FCEA6D}"/>
              </a:ext>
            </a:extLst>
          </p:cNvPr>
          <p:cNvPicPr>
            <a:picLocks noChangeAspect="1"/>
          </p:cNvPicPr>
          <p:nvPr/>
        </p:nvPicPr>
        <p:blipFill>
          <a:blip r:embed="rId4"/>
          <a:stretch>
            <a:fillRect/>
          </a:stretch>
        </p:blipFill>
        <p:spPr>
          <a:xfrm>
            <a:off x="588962" y="3435846"/>
            <a:ext cx="3727597" cy="1010593"/>
          </a:xfrm>
          <a:prstGeom prst="rect">
            <a:avLst/>
          </a:prstGeom>
        </p:spPr>
      </p:pic>
      <p:pic>
        <p:nvPicPr>
          <p:cNvPr id="3076" name="Picture 4" descr="✉ Guerrilla Mail - Disposable Temporary E-Mail Address">
            <a:extLst>
              <a:ext uri="{FF2B5EF4-FFF2-40B4-BE49-F238E27FC236}">
                <a16:creationId xmlns:a16="http://schemas.microsoft.com/office/drawing/2014/main" xmlns="" id="{DC4ECA6C-0E16-4516-8454-30289A5221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4977208"/>
            <a:ext cx="47625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xmlns="" id="{024D3487-1EF9-46E7-8F5E-B7F041CF3E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168" y="2060848"/>
            <a:ext cx="1624491" cy="16244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F127333C-6917-4201-8AE3-CACAC50F247D}"/>
              </a:ext>
            </a:extLst>
          </p:cNvPr>
          <p:cNvPicPr>
            <a:picLocks noChangeAspect="1"/>
          </p:cNvPicPr>
          <p:nvPr/>
        </p:nvPicPr>
        <p:blipFill>
          <a:blip r:embed="rId7"/>
          <a:stretch>
            <a:fillRect/>
          </a:stretch>
        </p:blipFill>
        <p:spPr>
          <a:xfrm>
            <a:off x="5705215" y="4116146"/>
            <a:ext cx="2907185" cy="1010593"/>
          </a:xfrm>
          <a:prstGeom prst="rect">
            <a:avLst/>
          </a:prstGeom>
        </p:spPr>
      </p:pic>
    </p:spTree>
    <p:extLst>
      <p:ext uri="{BB962C8B-B14F-4D97-AF65-F5344CB8AC3E}">
        <p14:creationId xmlns:p14="http://schemas.microsoft.com/office/powerpoint/2010/main" val="177824166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Proxy comparativ cu VPN</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141498"/>
            <a:ext cx="8642350" cy="2827185"/>
          </a:xfrm>
        </p:spPr>
        <p:txBody>
          <a:bodyPr>
            <a:normAutofit fontScale="40000" lnSpcReduction="20000"/>
          </a:bodyPr>
          <a:lstStyle/>
          <a:p>
            <a:pPr marL="0" indent="0">
              <a:buNone/>
            </a:pPr>
            <a:r>
              <a:rPr lang="ro-RO" sz="6700"/>
              <a:t>Proxy acționează ca un gateway </a:t>
            </a:r>
            <a:r>
              <a:rPr lang="ro-RO" sz="6700" i="1"/>
              <a:t>(„poartă”)</a:t>
            </a:r>
            <a:r>
              <a:rPr lang="ro-RO" sz="6700"/>
              <a:t> către o resursă de pe internet</a:t>
            </a:r>
          </a:p>
          <a:p>
            <a:pPr marL="0" indent="0">
              <a:buNone/>
            </a:pPr>
            <a:endParaRPr lang="en-GB" dirty="0"/>
          </a:p>
          <a:p>
            <a:pPr marL="0" indent="0">
              <a:buNone/>
            </a:pPr>
            <a:endParaRPr lang="en-GB" dirty="0"/>
          </a:p>
          <a:p>
            <a:pPr marL="0" indent="0">
              <a:buNone/>
            </a:pPr>
            <a:endParaRPr lang="en-GB" dirty="0"/>
          </a:p>
          <a:p>
            <a:pPr marL="0" indent="0">
              <a:buNone/>
            </a:pPr>
            <a:endParaRPr lang="en-GB" sz="4300" dirty="0"/>
          </a:p>
          <a:p>
            <a:pPr marL="0" indent="0">
              <a:buNone/>
            </a:pPr>
            <a:endParaRPr lang="en-GB" sz="4300" dirty="0"/>
          </a:p>
          <a:p>
            <a:pPr marL="0" indent="0">
              <a:buNone/>
            </a:pPr>
            <a:endParaRPr lang="en-GB" sz="4300" dirty="0"/>
          </a:p>
          <a:p>
            <a:pPr marL="0" indent="0">
              <a:buNone/>
            </a:pPr>
            <a:r>
              <a:rPr lang="ro-RO" sz="6700"/>
              <a:t>VPN creează un tunel sigur pentru toate comunicațiile</a:t>
            </a:r>
          </a:p>
        </p:txBody>
      </p:sp>
      <p:pic>
        <p:nvPicPr>
          <p:cNvPr id="7170" name="Picture 2">
            <a:extLst>
              <a:ext uri="{FF2B5EF4-FFF2-40B4-BE49-F238E27FC236}">
                <a16:creationId xmlns:a16="http://schemas.microsoft.com/office/drawing/2014/main" xmlns="" id="{F2EA4D9F-A952-472A-8C5A-E58B965FDE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523" b="17523"/>
          <a:stretch/>
        </p:blipFill>
        <p:spPr bwMode="auto">
          <a:xfrm>
            <a:off x="1904093" y="1717443"/>
            <a:ext cx="5090716" cy="167529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xmlns="" id="{6E919026-FAC7-464A-AFF7-9F7857EB6A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0649" y="4173695"/>
            <a:ext cx="4217604" cy="2108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46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Green Tick Vector Images (over 6,000)">
            <a:extLst>
              <a:ext uri="{FF2B5EF4-FFF2-40B4-BE49-F238E27FC236}">
                <a16:creationId xmlns:a16="http://schemas.microsoft.com/office/drawing/2014/main" xmlns="" id="{00D6AE92-0249-4556-8FDA-3E486E22BEF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082" b="18263"/>
          <a:stretch/>
        </p:blipFill>
        <p:spPr bwMode="auto">
          <a:xfrm>
            <a:off x="1944836" y="2217275"/>
            <a:ext cx="754956" cy="5760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VPN</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06375" y="1212959"/>
            <a:ext cx="2393950" cy="5183187"/>
          </a:xfrm>
        </p:spPr>
        <p:txBody>
          <a:bodyPr/>
          <a:lstStyle/>
          <a:p>
            <a:pPr marL="0" indent="0">
              <a:buNone/>
            </a:pPr>
            <a:r>
              <a:rPr lang="ro-RO" sz="3200"/>
              <a:t>Legal</a:t>
            </a:r>
          </a:p>
          <a:p>
            <a:pPr marL="0" indent="0">
              <a:buNone/>
            </a:pPr>
            <a:r>
              <a:rPr lang="ro-RO" sz="3200"/>
              <a:t>Sigur </a:t>
            </a:r>
          </a:p>
          <a:p>
            <a:pPr marL="0" indent="0">
              <a:buNone/>
            </a:pPr>
            <a:r>
              <a:rPr lang="ro-RO" sz="3200"/>
              <a:t>Locații</a:t>
            </a:r>
          </a:p>
          <a:p>
            <a:pPr marL="0" indent="0">
              <a:buNone/>
            </a:pPr>
            <a:r>
              <a:rPr lang="ro-RO" sz="3200"/>
              <a:t>Viteză </a:t>
            </a:r>
          </a:p>
          <a:p>
            <a:pPr marL="0" indent="0">
              <a:buNone/>
            </a:pPr>
            <a:endParaRPr lang="en-GB" dirty="0"/>
          </a:p>
        </p:txBody>
      </p:sp>
      <p:pic>
        <p:nvPicPr>
          <p:cNvPr id="8" name="Picture 7">
            <a:extLst>
              <a:ext uri="{FF2B5EF4-FFF2-40B4-BE49-F238E27FC236}">
                <a16:creationId xmlns:a16="http://schemas.microsoft.com/office/drawing/2014/main" xmlns="" id="{63F62B37-06CB-4F62-9D37-AE298FB50A35}"/>
              </a:ext>
            </a:extLst>
          </p:cNvPr>
          <p:cNvPicPr>
            <a:picLocks noChangeAspect="1"/>
          </p:cNvPicPr>
          <p:nvPr/>
        </p:nvPicPr>
        <p:blipFill>
          <a:blip r:embed="rId4"/>
          <a:stretch>
            <a:fillRect/>
          </a:stretch>
        </p:blipFill>
        <p:spPr>
          <a:xfrm>
            <a:off x="6918134" y="2636912"/>
            <a:ext cx="2111020" cy="2627337"/>
          </a:xfrm>
          <a:prstGeom prst="rect">
            <a:avLst/>
          </a:prstGeom>
        </p:spPr>
      </p:pic>
      <p:pic>
        <p:nvPicPr>
          <p:cNvPr id="4" name="Picture 3">
            <a:extLst>
              <a:ext uri="{FF2B5EF4-FFF2-40B4-BE49-F238E27FC236}">
                <a16:creationId xmlns:a16="http://schemas.microsoft.com/office/drawing/2014/main" xmlns="" id="{11A946A2-7941-4287-AA8D-5E78E1136FCE}"/>
              </a:ext>
            </a:extLst>
          </p:cNvPr>
          <p:cNvPicPr>
            <a:picLocks noChangeAspect="1"/>
          </p:cNvPicPr>
          <p:nvPr/>
        </p:nvPicPr>
        <p:blipFill>
          <a:blip r:embed="rId5"/>
          <a:stretch>
            <a:fillRect/>
          </a:stretch>
        </p:blipFill>
        <p:spPr>
          <a:xfrm>
            <a:off x="2645070" y="1212959"/>
            <a:ext cx="4136390" cy="5183334"/>
          </a:xfrm>
          <a:prstGeom prst="rect">
            <a:avLst/>
          </a:prstGeom>
          <a:ln>
            <a:solidFill>
              <a:schemeClr val="accent1"/>
            </a:solidFill>
          </a:ln>
        </p:spPr>
      </p:pic>
      <p:pic>
        <p:nvPicPr>
          <p:cNvPr id="13" name="Picture 2" descr="Green Tick Vector Images (over 6,000)">
            <a:extLst>
              <a:ext uri="{FF2B5EF4-FFF2-40B4-BE49-F238E27FC236}">
                <a16:creationId xmlns:a16="http://schemas.microsoft.com/office/drawing/2014/main" xmlns="" id="{29930C5C-E7EA-4C19-8D84-7A91AF11DDE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082" b="18263"/>
          <a:stretch/>
        </p:blipFill>
        <p:spPr bwMode="auto">
          <a:xfrm>
            <a:off x="1735544" y="1052513"/>
            <a:ext cx="754956" cy="5760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Green Tick Vector Images (over 6,000)">
            <a:extLst>
              <a:ext uri="{FF2B5EF4-FFF2-40B4-BE49-F238E27FC236}">
                <a16:creationId xmlns:a16="http://schemas.microsoft.com/office/drawing/2014/main" xmlns="" id="{D4AFD45E-9B89-402F-BEA9-37DD66AA2BD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082" b="18263"/>
          <a:stretch/>
        </p:blipFill>
        <p:spPr bwMode="auto">
          <a:xfrm>
            <a:off x="1735544" y="1628577"/>
            <a:ext cx="754956" cy="5760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d Cross Clipart | i2Clipart - Royalty Free Public Domain Clipart">
            <a:extLst>
              <a:ext uri="{FF2B5EF4-FFF2-40B4-BE49-F238E27FC236}">
                <a16:creationId xmlns:a16="http://schemas.microsoft.com/office/drawing/2014/main" xmlns="" id="{112481BF-CE70-4EEE-B289-CE2E657D09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35696" y="2952453"/>
            <a:ext cx="541528" cy="465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91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Dark Web</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125538"/>
            <a:ext cx="8893175" cy="5183187"/>
          </a:xfrm>
        </p:spPr>
        <p:txBody>
          <a:bodyPr/>
          <a:lstStyle/>
          <a:p>
            <a:pPr marL="0" indent="0">
              <a:buNone/>
            </a:pPr>
            <a:r>
              <a:rPr lang="ro-RO"/>
              <a:t>Scurt istoric</a:t>
            </a:r>
          </a:p>
          <a:p>
            <a:r>
              <a:rPr lang="ro-RO"/>
              <a:t>2000 – este lansat Freenet</a:t>
            </a:r>
          </a:p>
          <a:p>
            <a:r>
              <a:rPr lang="ro-RO"/>
              <a:t>2002 – marina militară a SUA lansează TOR</a:t>
            </a:r>
          </a:p>
          <a:p>
            <a:r>
              <a:rPr lang="ro-RO"/>
              <a:t>2009 – Satoshi Nakamoto minează primul Bitcoin</a:t>
            </a:r>
          </a:p>
          <a:p>
            <a:pPr lvl="1"/>
            <a:r>
              <a:rPr lang="ro-RO"/>
              <a:t>(martie 2009 = $0.003 – 17 decembrie 2017 = $19,783)</a:t>
            </a:r>
          </a:p>
          <a:p>
            <a:r>
              <a:rPr lang="ro-RO"/>
              <a:t>2011 – este fondat Drumul Mătăsii</a:t>
            </a:r>
          </a:p>
          <a:p>
            <a:r>
              <a:rPr lang="ro-RO"/>
              <a:t>2013 – FBI îl arestează pe „Teribilul Pirat Roberts” (Ross Ulbricht) – proprietarul Drumului Mătăsii</a:t>
            </a:r>
          </a:p>
          <a:p>
            <a:r>
              <a:rPr lang="ro-RO"/>
              <a:t>2019 – Cifrele arată tranzacții în valoare de $1 miliard </a:t>
            </a:r>
          </a:p>
        </p:txBody>
      </p:sp>
    </p:spTree>
    <p:extLst>
      <p:ext uri="{BB962C8B-B14F-4D97-AF65-F5344CB8AC3E}">
        <p14:creationId xmlns:p14="http://schemas.microsoft.com/office/powerpoint/2010/main" val="383296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TOR</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169682" y="1132544"/>
            <a:ext cx="5122863" cy="5183187"/>
          </a:xfrm>
        </p:spPr>
        <p:txBody>
          <a:bodyPr/>
          <a:lstStyle/>
          <a:p>
            <a:pPr marL="0" indent="0">
              <a:buNone/>
            </a:pPr>
            <a:r>
              <a:rPr lang="ro-RO" dirty="0"/>
              <a:t>TOR – The </a:t>
            </a:r>
            <a:r>
              <a:rPr lang="ro-RO" dirty="0" err="1"/>
              <a:t>Onion</a:t>
            </a:r>
            <a:r>
              <a:rPr lang="ro-RO" dirty="0"/>
              <a:t> Router </a:t>
            </a:r>
            <a:r>
              <a:rPr lang="ro-RO" i="1" dirty="0"/>
              <a:t>(</a:t>
            </a:r>
            <a:r>
              <a:rPr lang="ro-RO" i="1" dirty="0" err="1" smtClean="0"/>
              <a:t>Routerul</a:t>
            </a:r>
            <a:r>
              <a:rPr lang="ro-RO" i="1" dirty="0" smtClean="0"/>
              <a:t> </a:t>
            </a:r>
            <a:r>
              <a:rPr lang="ro-RO" i="1" dirty="0"/>
              <a:t>ceapă)</a:t>
            </a:r>
          </a:p>
          <a:p>
            <a:r>
              <a:rPr lang="ro-RO" dirty="0"/>
              <a:t>c.65.000, URL-uri unice</a:t>
            </a:r>
          </a:p>
          <a:p>
            <a:pPr lvl="1"/>
            <a:r>
              <a:rPr lang="ro-RO" dirty="0"/>
              <a:t>Se termină în „.</a:t>
            </a:r>
            <a:r>
              <a:rPr lang="ro-RO" dirty="0" err="1"/>
              <a:t>onion</a:t>
            </a:r>
            <a:r>
              <a:rPr lang="ro-RO" dirty="0"/>
              <a:t>”</a:t>
            </a:r>
          </a:p>
          <a:p>
            <a:r>
              <a:rPr lang="ro-RO" dirty="0"/>
              <a:t>Multe legale - multe nu!</a:t>
            </a:r>
          </a:p>
          <a:p>
            <a:pPr lvl="1"/>
            <a:r>
              <a:rPr lang="ro-RO" dirty="0"/>
              <a:t>Confidențialitate și protecție</a:t>
            </a:r>
          </a:p>
          <a:p>
            <a:pPr lvl="1"/>
            <a:r>
              <a:rPr lang="ro-RO" dirty="0"/>
              <a:t>Piețe subterane</a:t>
            </a:r>
          </a:p>
          <a:p>
            <a:pPr lvl="1"/>
            <a:r>
              <a:rPr lang="ro-RO" dirty="0"/>
              <a:t>Droguri, arme, servicii, identități furate, pornografie, pedofilie</a:t>
            </a:r>
          </a:p>
          <a:p>
            <a:pPr lvl="1"/>
            <a:r>
              <a:rPr lang="ro-RO" dirty="0"/>
              <a:t>Criptomonede</a:t>
            </a:r>
          </a:p>
          <a:p>
            <a:pPr marL="0" indent="0">
              <a:buNone/>
            </a:pPr>
            <a:endParaRPr lang="en-GB" dirty="0"/>
          </a:p>
        </p:txBody>
      </p:sp>
      <p:pic>
        <p:nvPicPr>
          <p:cNvPr id="4" name="Picture 3">
            <a:extLst>
              <a:ext uri="{FF2B5EF4-FFF2-40B4-BE49-F238E27FC236}">
                <a16:creationId xmlns:a16="http://schemas.microsoft.com/office/drawing/2014/main" xmlns="" id="{597E027B-9DE6-464F-830B-65025EBA9A38}"/>
              </a:ext>
            </a:extLst>
          </p:cNvPr>
          <p:cNvPicPr>
            <a:picLocks noChangeAspect="1"/>
          </p:cNvPicPr>
          <p:nvPr/>
        </p:nvPicPr>
        <p:blipFill>
          <a:blip r:embed="rId3"/>
          <a:stretch>
            <a:fillRect/>
          </a:stretch>
        </p:blipFill>
        <p:spPr>
          <a:xfrm>
            <a:off x="5625405" y="1234565"/>
            <a:ext cx="3267075" cy="2124075"/>
          </a:xfrm>
          <a:prstGeom prst="rect">
            <a:avLst/>
          </a:prstGeom>
        </p:spPr>
      </p:pic>
      <p:sp>
        <p:nvSpPr>
          <p:cNvPr id="3" name="TextBox 2">
            <a:extLst>
              <a:ext uri="{FF2B5EF4-FFF2-40B4-BE49-F238E27FC236}">
                <a16:creationId xmlns:a16="http://schemas.microsoft.com/office/drawing/2014/main" xmlns="" id="{5054C482-E81C-45DF-874B-DBF4E2652E16}"/>
              </a:ext>
            </a:extLst>
          </p:cNvPr>
          <p:cNvSpPr txBox="1"/>
          <p:nvPr/>
        </p:nvSpPr>
        <p:spPr>
          <a:xfrm>
            <a:off x="5876925" y="3361688"/>
            <a:ext cx="3267075" cy="276999"/>
          </a:xfrm>
          <a:prstGeom prst="rect">
            <a:avLst/>
          </a:prstGeom>
          <a:noFill/>
        </p:spPr>
        <p:txBody>
          <a:bodyPr wrap="square" rtlCol="0">
            <a:spAutoFit/>
          </a:bodyPr>
          <a:lstStyle/>
          <a:p>
            <a:r>
              <a:rPr lang="ro-RO" sz="1200"/>
              <a:t>Adevărul despre Dark Web – Kumar și Rosenbach</a:t>
            </a:r>
          </a:p>
        </p:txBody>
      </p:sp>
      <p:pic>
        <p:nvPicPr>
          <p:cNvPr id="5" name="Picture 4">
            <a:extLst>
              <a:ext uri="{FF2B5EF4-FFF2-40B4-BE49-F238E27FC236}">
                <a16:creationId xmlns:a16="http://schemas.microsoft.com/office/drawing/2014/main" xmlns="" id="{4E3A65F2-DC9A-4D55-B30A-D466645BFCA3}"/>
              </a:ext>
            </a:extLst>
          </p:cNvPr>
          <p:cNvPicPr>
            <a:picLocks noChangeAspect="1"/>
          </p:cNvPicPr>
          <p:nvPr/>
        </p:nvPicPr>
        <p:blipFill>
          <a:blip r:embed="rId4"/>
          <a:stretch>
            <a:fillRect/>
          </a:stretch>
        </p:blipFill>
        <p:spPr>
          <a:xfrm>
            <a:off x="5224327" y="3710321"/>
            <a:ext cx="3612908" cy="2806170"/>
          </a:xfrm>
          <a:prstGeom prst="rect">
            <a:avLst/>
          </a:prstGeom>
        </p:spPr>
      </p:pic>
    </p:spTree>
    <p:extLst>
      <p:ext uri="{BB962C8B-B14F-4D97-AF65-F5344CB8AC3E}">
        <p14:creationId xmlns:p14="http://schemas.microsoft.com/office/powerpoint/2010/main" val="267080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Audio/video/stocare</a:t>
            </a:r>
          </a:p>
        </p:txBody>
      </p:sp>
      <p:sp>
        <p:nvSpPr>
          <p:cNvPr id="8" name="Rectangle 7">
            <a:extLst>
              <a:ext uri="{FF2B5EF4-FFF2-40B4-BE49-F238E27FC236}">
                <a16:creationId xmlns:a16="http://schemas.microsoft.com/office/drawing/2014/main" xmlns="" id="{EAFFFDA4-44AB-43A3-930B-0B826B84B4A0}"/>
              </a:ext>
            </a:extLst>
          </p:cNvPr>
          <p:cNvSpPr/>
          <p:nvPr/>
        </p:nvSpPr>
        <p:spPr>
          <a:xfrm>
            <a:off x="323528" y="1444888"/>
            <a:ext cx="5622066" cy="48079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xmlns="" id="{9AE10D4E-2D68-4434-9D67-627233F0F40C}"/>
              </a:ext>
            </a:extLst>
          </p:cNvPr>
          <p:cNvSpPr/>
          <p:nvPr/>
        </p:nvSpPr>
        <p:spPr>
          <a:xfrm>
            <a:off x="35496" y="2061710"/>
            <a:ext cx="599534"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74406CFA-D168-43C5-AD09-995AA1D7BEEB}"/>
              </a:ext>
            </a:extLst>
          </p:cNvPr>
          <p:cNvSpPr/>
          <p:nvPr/>
        </p:nvSpPr>
        <p:spPr>
          <a:xfrm>
            <a:off x="428860" y="1545344"/>
            <a:ext cx="5426758" cy="460743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077412D0-1F72-4E35-8D47-698FE0943234}"/>
              </a:ext>
            </a:extLst>
          </p:cNvPr>
          <p:cNvSpPr/>
          <p:nvPr/>
        </p:nvSpPr>
        <p:spPr>
          <a:xfrm>
            <a:off x="323528" y="1759783"/>
            <a:ext cx="521899" cy="681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600" dirty="0" smtClean="0"/>
              <a:t>PSU</a:t>
            </a:r>
            <a:endParaRPr lang="ro-RO" sz="1600" i="1" dirty="0"/>
          </a:p>
        </p:txBody>
      </p:sp>
      <p:grpSp>
        <p:nvGrpSpPr>
          <p:cNvPr id="14" name="Group 13">
            <a:extLst>
              <a:ext uri="{FF2B5EF4-FFF2-40B4-BE49-F238E27FC236}">
                <a16:creationId xmlns:a16="http://schemas.microsoft.com/office/drawing/2014/main" xmlns="" id="{10676C82-DBAB-48EE-8961-D8C23E38D543}"/>
              </a:ext>
            </a:extLst>
          </p:cNvPr>
          <p:cNvGrpSpPr/>
          <p:nvPr/>
        </p:nvGrpSpPr>
        <p:grpSpPr>
          <a:xfrm>
            <a:off x="1251853" y="3107813"/>
            <a:ext cx="3949291" cy="642374"/>
            <a:chOff x="1999225" y="2771058"/>
            <a:chExt cx="3949291" cy="642374"/>
          </a:xfrm>
        </p:grpSpPr>
        <p:cxnSp>
          <p:nvCxnSpPr>
            <p:cNvPr id="18" name="Straight Connector 17">
              <a:extLst>
                <a:ext uri="{FF2B5EF4-FFF2-40B4-BE49-F238E27FC236}">
                  <a16:creationId xmlns:a16="http://schemas.microsoft.com/office/drawing/2014/main" xmlns="" id="{CD39DC21-BA5F-45AE-A3F7-5E7D5D9655FE}"/>
                </a:ext>
              </a:extLst>
            </p:cNvPr>
            <p:cNvCxnSpPr/>
            <p:nvPr/>
          </p:nvCxnSpPr>
          <p:spPr>
            <a:xfrm flipV="1">
              <a:off x="1999225" y="3383935"/>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xmlns="" id="{382351C4-C1E4-4348-BC64-7F51931A9DB5}"/>
                </a:ext>
              </a:extLst>
            </p:cNvPr>
            <p:cNvCxnSpPr/>
            <p:nvPr/>
          </p:nvCxnSpPr>
          <p:spPr>
            <a:xfrm flipV="1">
              <a:off x="3965677" y="277761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 id="{D26775EA-2927-4FDB-967C-6FAD247B5AF0}"/>
                </a:ext>
              </a:extLst>
            </p:cNvPr>
            <p:cNvCxnSpPr/>
            <p:nvPr/>
          </p:nvCxnSpPr>
          <p:spPr>
            <a:xfrm flipV="1">
              <a:off x="2020528" y="278252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xmlns="" id="{F03DCA25-49DA-45DC-9E50-04996C47910C}"/>
                </a:ext>
              </a:extLst>
            </p:cNvPr>
            <p:cNvCxnSpPr/>
            <p:nvPr/>
          </p:nvCxnSpPr>
          <p:spPr>
            <a:xfrm flipV="1">
              <a:off x="5925573" y="2771058"/>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xmlns="" id="{C4958150-008D-482C-A425-A511B93E3596}"/>
              </a:ext>
            </a:extLst>
          </p:cNvPr>
          <p:cNvGrpSpPr/>
          <p:nvPr/>
        </p:nvGrpSpPr>
        <p:grpSpPr>
          <a:xfrm>
            <a:off x="1273156" y="4213421"/>
            <a:ext cx="3949291" cy="657120"/>
            <a:chOff x="1971366" y="4357332"/>
            <a:chExt cx="3949291" cy="657120"/>
          </a:xfrm>
        </p:grpSpPr>
        <p:cxnSp>
          <p:nvCxnSpPr>
            <p:cNvPr id="25" name="Straight Connector 24">
              <a:extLst>
                <a:ext uri="{FF2B5EF4-FFF2-40B4-BE49-F238E27FC236}">
                  <a16:creationId xmlns:a16="http://schemas.microsoft.com/office/drawing/2014/main" xmlns="" id="{693076B1-E50D-4B59-94D4-20EC88F22A21}"/>
                </a:ext>
              </a:extLst>
            </p:cNvPr>
            <p:cNvCxnSpPr/>
            <p:nvPr/>
          </p:nvCxnSpPr>
          <p:spPr>
            <a:xfrm rot="10800000" flipV="1">
              <a:off x="1971366" y="4378636"/>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xmlns="" id="{14E0447C-2106-4A06-9C44-8D3CB0F7178C}"/>
                </a:ext>
              </a:extLst>
            </p:cNvPr>
            <p:cNvCxnSpPr/>
            <p:nvPr/>
          </p:nvCxnSpPr>
          <p:spPr>
            <a:xfrm rot="10800000" flipV="1">
              <a:off x="3274140" y="437863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xmlns="" id="{8665639E-B272-42A1-8D8C-A0B1B172CA0F}"/>
                </a:ext>
              </a:extLst>
            </p:cNvPr>
            <p:cNvCxnSpPr/>
            <p:nvPr/>
          </p:nvCxnSpPr>
          <p:spPr>
            <a:xfrm rot="10800000" flipV="1">
              <a:off x="5899354" y="4357332"/>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xmlns="" id="{AC2629E7-05DD-42DD-ACA3-E1F776AE5F83}"/>
                </a:ext>
              </a:extLst>
            </p:cNvPr>
            <p:cNvCxnSpPr/>
            <p:nvPr/>
          </p:nvCxnSpPr>
          <p:spPr>
            <a:xfrm rot="10800000" flipV="1">
              <a:off x="1994309" y="436880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xmlns="" id="{D2DD6E8E-43A9-4840-8FFB-0B1A2C3CEC51}"/>
                </a:ext>
              </a:extLst>
            </p:cNvPr>
            <p:cNvCxnSpPr/>
            <p:nvPr/>
          </p:nvCxnSpPr>
          <p:spPr>
            <a:xfrm rot="10800000" flipV="1">
              <a:off x="4647378" y="438354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30" name="Straight Connector 29">
            <a:extLst>
              <a:ext uri="{FF2B5EF4-FFF2-40B4-BE49-F238E27FC236}">
                <a16:creationId xmlns:a16="http://schemas.microsoft.com/office/drawing/2014/main" xmlns="" id="{9DCF7861-1E7E-4E5F-AA02-B67131070AF8}"/>
              </a:ext>
            </a:extLst>
          </p:cNvPr>
          <p:cNvCxnSpPr/>
          <p:nvPr/>
        </p:nvCxnSpPr>
        <p:spPr>
          <a:xfrm rot="10800000" flipV="1">
            <a:off x="3218527" y="359018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xmlns="" id="{623B51DE-0584-43A0-9B8D-D4D83C7E5BE2}"/>
              </a:ext>
            </a:extLst>
          </p:cNvPr>
          <p:cNvSpPr/>
          <p:nvPr/>
        </p:nvSpPr>
        <p:spPr>
          <a:xfrm>
            <a:off x="2685724" y="2161197"/>
            <a:ext cx="1065161" cy="9176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ro-RO" dirty="0" err="1" smtClean="0"/>
              <a:t>CPU</a:t>
            </a:r>
            <a:endParaRPr lang="ro-RO" i="1" dirty="0"/>
          </a:p>
        </p:txBody>
      </p:sp>
      <p:sp>
        <p:nvSpPr>
          <p:cNvPr id="38" name="Rectangle 37">
            <a:extLst>
              <a:ext uri="{FF2B5EF4-FFF2-40B4-BE49-F238E27FC236}">
                <a16:creationId xmlns:a16="http://schemas.microsoft.com/office/drawing/2014/main" xmlns="" id="{3CFDA9AB-3E75-42C6-8473-86EF09B486FE}"/>
              </a:ext>
            </a:extLst>
          </p:cNvPr>
          <p:cNvSpPr/>
          <p:nvPr/>
        </p:nvSpPr>
        <p:spPr>
          <a:xfrm>
            <a:off x="4645620" y="2162702"/>
            <a:ext cx="1065161" cy="917678"/>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o-RO" dirty="0" smtClean="0">
                <a:solidFill>
                  <a:schemeClr val="tx1"/>
                </a:solidFill>
              </a:rPr>
              <a:t>RAM</a:t>
            </a:r>
            <a:endParaRPr lang="ro-RO" i="1" dirty="0">
              <a:solidFill>
                <a:schemeClr val="tx1"/>
              </a:solidFill>
            </a:endParaRPr>
          </a:p>
        </p:txBody>
      </p:sp>
      <p:sp>
        <p:nvSpPr>
          <p:cNvPr id="39" name="Rectangle 38">
            <a:extLst>
              <a:ext uri="{FF2B5EF4-FFF2-40B4-BE49-F238E27FC236}">
                <a16:creationId xmlns:a16="http://schemas.microsoft.com/office/drawing/2014/main" xmlns="" id="{1037F29F-6B1D-4649-A592-FEC7EBF2EF15}"/>
              </a:ext>
            </a:extLst>
          </p:cNvPr>
          <p:cNvSpPr/>
          <p:nvPr/>
        </p:nvSpPr>
        <p:spPr>
          <a:xfrm>
            <a:off x="740573" y="4882059"/>
            <a:ext cx="1065161" cy="91767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o-RO"/>
              <a:t>Hard disk(uri)</a:t>
            </a:r>
          </a:p>
        </p:txBody>
      </p:sp>
      <p:sp>
        <p:nvSpPr>
          <p:cNvPr id="2" name="AutoShape 2" descr="for iphone 6s 128gb nand flash memory chip – Buy for iphone 6s ...">
            <a:extLst>
              <a:ext uri="{FF2B5EF4-FFF2-40B4-BE49-F238E27FC236}">
                <a16:creationId xmlns:a16="http://schemas.microsoft.com/office/drawing/2014/main" xmlns="" id="{F67D2157-5473-408E-8C08-A782B2CE115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Rectangle 39">
            <a:extLst>
              <a:ext uri="{FF2B5EF4-FFF2-40B4-BE49-F238E27FC236}">
                <a16:creationId xmlns:a16="http://schemas.microsoft.com/office/drawing/2014/main" xmlns="" id="{443314D2-6EBB-41E4-8A79-A7EFE995E8DD}"/>
              </a:ext>
            </a:extLst>
          </p:cNvPr>
          <p:cNvSpPr/>
          <p:nvPr/>
        </p:nvSpPr>
        <p:spPr>
          <a:xfrm>
            <a:off x="32654" y="2644495"/>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xmlns="" id="{CFE23CCC-5262-43B7-841A-9B7104A1C7F5}"/>
              </a:ext>
            </a:extLst>
          </p:cNvPr>
          <p:cNvSpPr/>
          <p:nvPr/>
        </p:nvSpPr>
        <p:spPr>
          <a:xfrm>
            <a:off x="740574" y="2175907"/>
            <a:ext cx="1065161" cy="917678"/>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o-RO" dirty="0" err="1" smtClean="0"/>
              <a:t>GPU</a:t>
            </a:r>
            <a:endParaRPr lang="ro-RO" i="1" dirty="0"/>
          </a:p>
        </p:txBody>
      </p:sp>
      <p:sp>
        <p:nvSpPr>
          <p:cNvPr id="42" name="Rectangle 41">
            <a:extLst>
              <a:ext uri="{FF2B5EF4-FFF2-40B4-BE49-F238E27FC236}">
                <a16:creationId xmlns:a16="http://schemas.microsoft.com/office/drawing/2014/main" xmlns="" id="{D5EFB510-FF3F-4817-8C3F-FD8CDA8F53CF}"/>
              </a:ext>
            </a:extLst>
          </p:cNvPr>
          <p:cNvSpPr/>
          <p:nvPr/>
        </p:nvSpPr>
        <p:spPr>
          <a:xfrm rot="16200000">
            <a:off x="2214467" y="6021004"/>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xmlns="" id="{BAA7227A-D41D-4DD4-B934-D25CD698FB99}"/>
              </a:ext>
            </a:extLst>
          </p:cNvPr>
          <p:cNvSpPr/>
          <p:nvPr/>
        </p:nvSpPr>
        <p:spPr>
          <a:xfrm>
            <a:off x="2043348" y="4884524"/>
            <a:ext cx="1065161" cy="917678"/>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o-RO">
                <a:solidFill>
                  <a:schemeClr val="tx1"/>
                </a:solidFill>
              </a:rPr>
              <a:t>Placă de rețea</a:t>
            </a:r>
          </a:p>
        </p:txBody>
      </p:sp>
      <p:sp>
        <p:nvSpPr>
          <p:cNvPr id="43" name="Rectangle 42">
            <a:extLst>
              <a:ext uri="{FF2B5EF4-FFF2-40B4-BE49-F238E27FC236}">
                <a16:creationId xmlns:a16="http://schemas.microsoft.com/office/drawing/2014/main" xmlns="" id="{3C641427-B62D-4172-9BDD-C2FFD1A3CF6E}"/>
              </a:ext>
            </a:extLst>
          </p:cNvPr>
          <p:cNvSpPr/>
          <p:nvPr/>
        </p:nvSpPr>
        <p:spPr>
          <a:xfrm rot="16200000">
            <a:off x="3602222" y="6021003"/>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xmlns="" id="{E9FF7BEB-1537-4CAD-9432-6CE22279D5D7}"/>
              </a:ext>
            </a:extLst>
          </p:cNvPr>
          <p:cNvSpPr/>
          <p:nvPr/>
        </p:nvSpPr>
        <p:spPr>
          <a:xfrm>
            <a:off x="3411121" y="4889883"/>
            <a:ext cx="1065161" cy="917678"/>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o-RO" dirty="0" smtClean="0">
                <a:solidFill>
                  <a:schemeClr val="tx1"/>
                </a:solidFill>
              </a:rPr>
              <a:t>PCI</a:t>
            </a:r>
            <a:endParaRPr lang="ro-RO" i="1" dirty="0">
              <a:solidFill>
                <a:schemeClr val="tx1"/>
              </a:solidFill>
            </a:endParaRPr>
          </a:p>
        </p:txBody>
      </p:sp>
      <p:sp>
        <p:nvSpPr>
          <p:cNvPr id="31" name="TextBox 30">
            <a:extLst>
              <a:ext uri="{FF2B5EF4-FFF2-40B4-BE49-F238E27FC236}">
                <a16:creationId xmlns:a16="http://schemas.microsoft.com/office/drawing/2014/main" xmlns="" id="{CFE37768-C777-4E9B-9725-5B74C864C2B4}"/>
              </a:ext>
            </a:extLst>
          </p:cNvPr>
          <p:cNvSpPr txBox="1"/>
          <p:nvPr/>
        </p:nvSpPr>
        <p:spPr>
          <a:xfrm>
            <a:off x="6202407" y="2935860"/>
            <a:ext cx="2902705" cy="1569660"/>
          </a:xfrm>
          <a:prstGeom prst="rect">
            <a:avLst/>
          </a:prstGeom>
          <a:solidFill>
            <a:srgbClr val="F08A34"/>
          </a:solidFill>
        </p:spPr>
        <p:txBody>
          <a:bodyPr wrap="square" rtlCol="0">
            <a:spAutoFit/>
          </a:bodyPr>
          <a:lstStyle/>
          <a:p>
            <a:pPr marL="342900" indent="-342900">
              <a:buFont typeface="Arial" panose="020B0604020202020204" pitchFamily="34" charset="0"/>
              <a:buChar char="•"/>
            </a:pPr>
            <a:r>
              <a:rPr lang="ro-RO" sz="2400">
                <a:solidFill>
                  <a:schemeClr val="bg1"/>
                </a:solidFill>
                <a:latin typeface="+mj-lt"/>
              </a:rPr>
              <a:t>Permit intrarea/ieșirea către și din sistem</a:t>
            </a:r>
          </a:p>
          <a:p>
            <a:pPr marL="342900" indent="-342900">
              <a:buFont typeface="Arial" panose="020B0604020202020204" pitchFamily="34" charset="0"/>
              <a:buChar char="•"/>
            </a:pPr>
            <a:r>
              <a:rPr lang="ro-RO" sz="2400">
                <a:solidFill>
                  <a:schemeClr val="bg1"/>
                </a:solidFill>
                <a:latin typeface="+mj-lt"/>
              </a:rPr>
              <a:t>Spațiu de stocare amovibil adăugat</a:t>
            </a:r>
          </a:p>
        </p:txBody>
      </p:sp>
      <p:sp>
        <p:nvSpPr>
          <p:cNvPr id="45" name="Rectangle 44">
            <a:extLst>
              <a:ext uri="{FF2B5EF4-FFF2-40B4-BE49-F238E27FC236}">
                <a16:creationId xmlns:a16="http://schemas.microsoft.com/office/drawing/2014/main" xmlns="" id="{3141391B-40CE-4DC2-B19E-D56D6A740AF4}"/>
              </a:ext>
            </a:extLst>
          </p:cNvPr>
          <p:cNvSpPr/>
          <p:nvPr/>
        </p:nvSpPr>
        <p:spPr>
          <a:xfrm rot="16200000">
            <a:off x="4868655" y="6024519"/>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xmlns="" id="{EB1A10A4-7702-4D2B-A348-A35CCE08457A}"/>
              </a:ext>
            </a:extLst>
          </p:cNvPr>
          <p:cNvSpPr/>
          <p:nvPr/>
        </p:nvSpPr>
        <p:spPr>
          <a:xfrm>
            <a:off x="4581614" y="4889883"/>
            <a:ext cx="1213410" cy="917678"/>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o-RO" dirty="0">
                <a:solidFill>
                  <a:schemeClr val="tx1"/>
                </a:solidFill>
              </a:rPr>
              <a:t>Depozitare</a:t>
            </a:r>
          </a:p>
          <a:p>
            <a:pPr algn="ctr"/>
            <a:r>
              <a:rPr lang="ro-RO" dirty="0" smtClean="0">
                <a:solidFill>
                  <a:schemeClr val="tx1"/>
                </a:solidFill>
              </a:rPr>
              <a:t>Audio</a:t>
            </a:r>
            <a:endParaRPr lang="ro-RO" dirty="0">
              <a:solidFill>
                <a:schemeClr val="tx1"/>
              </a:solidFill>
            </a:endParaRPr>
          </a:p>
          <a:p>
            <a:pPr algn="ctr"/>
            <a:r>
              <a:rPr lang="ro-RO" dirty="0" smtClean="0">
                <a:solidFill>
                  <a:schemeClr val="tx1"/>
                </a:solidFill>
              </a:rPr>
              <a:t>Video</a:t>
            </a:r>
            <a:endParaRPr lang="ro-RO" dirty="0">
              <a:solidFill>
                <a:schemeClr val="tx1"/>
              </a:solidFill>
            </a:endParaRPr>
          </a:p>
        </p:txBody>
      </p:sp>
    </p:spTree>
    <p:extLst>
      <p:ext uri="{BB962C8B-B14F-4D97-AF65-F5344CB8AC3E}">
        <p14:creationId xmlns:p14="http://schemas.microsoft.com/office/powerpoint/2010/main" val="413439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5" grpId="0" animBg="1"/>
      <p:bldP spid="4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FBB9B32-260D-4740-A933-A9BFCAFBC6E1}"/>
              </a:ext>
            </a:extLst>
          </p:cNvPr>
          <p:cNvPicPr>
            <a:picLocks noChangeAspect="1"/>
          </p:cNvPicPr>
          <p:nvPr/>
        </p:nvPicPr>
        <p:blipFill>
          <a:blip r:embed="rId3"/>
          <a:stretch>
            <a:fillRect/>
          </a:stretch>
        </p:blipFill>
        <p:spPr>
          <a:xfrm>
            <a:off x="5519474" y="4351842"/>
            <a:ext cx="3390900" cy="2133600"/>
          </a:xfrm>
          <a:prstGeom prst="rect">
            <a:avLst/>
          </a:prstGeom>
        </p:spPr>
      </p:pic>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TOR</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33626" y="1167205"/>
            <a:ext cx="5905500" cy="5183187"/>
          </a:xfrm>
        </p:spPr>
        <p:txBody>
          <a:bodyPr/>
          <a:lstStyle/>
          <a:p>
            <a:pPr marL="0" indent="0">
              <a:buNone/>
            </a:pPr>
            <a:r>
              <a:rPr lang="ro-RO"/>
              <a:t>De ce se numește „routerul ceapă”?</a:t>
            </a:r>
          </a:p>
          <a:p>
            <a:pPr marL="0" indent="0">
              <a:buNone/>
            </a:pPr>
            <a:endParaRPr lang="en-GB" dirty="0"/>
          </a:p>
        </p:txBody>
      </p:sp>
      <p:pic>
        <p:nvPicPr>
          <p:cNvPr id="13" name="Picture 2" descr="attrib:wikipedia">
            <a:extLst>
              <a:ext uri="{FF2B5EF4-FFF2-40B4-BE49-F238E27FC236}">
                <a16:creationId xmlns:a16="http://schemas.microsoft.com/office/drawing/2014/main" xmlns="" id="{C81179B8-F549-4DF1-ADFB-D8BC082101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6215" y="1639162"/>
            <a:ext cx="4305409" cy="28308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DE1EC189-E1A1-489F-9864-76336EFB77EF}"/>
              </a:ext>
            </a:extLst>
          </p:cNvPr>
          <p:cNvSpPr txBox="1"/>
          <p:nvPr/>
        </p:nvSpPr>
        <p:spPr bwMode="auto">
          <a:xfrm>
            <a:off x="5859070" y="5108373"/>
            <a:ext cx="304800" cy="369332"/>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R="0" algn="l" defTabSz="914400" rtl="0" eaLnBrk="0" fontAlgn="base" latinLnBrk="0" hangingPunct="0">
              <a:lnSpc>
                <a:spcPct val="100000"/>
              </a:lnSpc>
              <a:spcBef>
                <a:spcPct val="0"/>
              </a:spcBef>
              <a:spcAft>
                <a:spcPts val="0"/>
              </a:spcAft>
              <a:buClr>
                <a:srgbClr val="BCD437"/>
              </a:buClr>
              <a:buSzTx/>
              <a:tabLst/>
            </a:pPr>
            <a:r>
              <a:rPr kumimoji="0" lang="ro-RO" sz="2400" b="0" i="0" u="none" strike="noStrike" cap="none" normalizeH="0" baseline="0" noProof="0">
                <a:ln>
                  <a:noFill/>
                </a:ln>
                <a:solidFill>
                  <a:srgbClr val="FF0000"/>
                </a:solidFill>
                <a:uLnTx/>
                <a:uFillTx/>
                <a:latin typeface="+mj-lt"/>
                <a:ea typeface="+mn-ea"/>
                <a:cs typeface="+mn-cs"/>
              </a:rPr>
              <a:t>A</a:t>
            </a:r>
          </a:p>
        </p:txBody>
      </p:sp>
      <p:sp>
        <p:nvSpPr>
          <p:cNvPr id="16" name="TextBox 15">
            <a:extLst>
              <a:ext uri="{FF2B5EF4-FFF2-40B4-BE49-F238E27FC236}">
                <a16:creationId xmlns:a16="http://schemas.microsoft.com/office/drawing/2014/main" xmlns="" id="{7EBC5F33-2DEF-4FD9-9B8D-71888A11E5A6}"/>
              </a:ext>
            </a:extLst>
          </p:cNvPr>
          <p:cNvSpPr txBox="1"/>
          <p:nvPr/>
        </p:nvSpPr>
        <p:spPr bwMode="auto">
          <a:xfrm>
            <a:off x="5855223" y="5445224"/>
            <a:ext cx="304800" cy="369332"/>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R="0" algn="l" defTabSz="914400" rtl="0" eaLnBrk="0" fontAlgn="base" latinLnBrk="0" hangingPunct="0">
              <a:lnSpc>
                <a:spcPct val="100000"/>
              </a:lnSpc>
              <a:spcBef>
                <a:spcPct val="0"/>
              </a:spcBef>
              <a:spcAft>
                <a:spcPts val="0"/>
              </a:spcAft>
              <a:buClr>
                <a:srgbClr val="BCD437"/>
              </a:buClr>
              <a:buSzTx/>
              <a:tabLst/>
            </a:pPr>
            <a:r>
              <a:rPr lang="ro-RO" sz="2400">
                <a:solidFill>
                  <a:srgbClr val="FF0000"/>
                </a:solidFill>
                <a:latin typeface="+mj-lt"/>
              </a:rPr>
              <a:t>B</a:t>
            </a:r>
          </a:p>
        </p:txBody>
      </p:sp>
      <p:sp>
        <p:nvSpPr>
          <p:cNvPr id="17" name="TextBox 16">
            <a:extLst>
              <a:ext uri="{FF2B5EF4-FFF2-40B4-BE49-F238E27FC236}">
                <a16:creationId xmlns:a16="http://schemas.microsoft.com/office/drawing/2014/main" xmlns="" id="{E9C66FC3-17C0-470E-B38E-8ABAFF5013FD}"/>
              </a:ext>
            </a:extLst>
          </p:cNvPr>
          <p:cNvSpPr txBox="1"/>
          <p:nvPr/>
        </p:nvSpPr>
        <p:spPr bwMode="auto">
          <a:xfrm>
            <a:off x="5859070" y="5766860"/>
            <a:ext cx="304800" cy="369332"/>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R="0" algn="l" defTabSz="914400" rtl="0" eaLnBrk="0" fontAlgn="base" latinLnBrk="0" hangingPunct="0">
              <a:lnSpc>
                <a:spcPct val="100000"/>
              </a:lnSpc>
              <a:spcBef>
                <a:spcPct val="0"/>
              </a:spcBef>
              <a:spcAft>
                <a:spcPts val="0"/>
              </a:spcAft>
              <a:buClr>
                <a:srgbClr val="BCD437"/>
              </a:buClr>
              <a:buSzTx/>
              <a:tabLst/>
            </a:pPr>
            <a:r>
              <a:rPr lang="ro-RO" sz="2400">
                <a:solidFill>
                  <a:srgbClr val="FF0000"/>
                </a:solidFill>
                <a:latin typeface="+mj-lt"/>
              </a:rPr>
              <a:t>C</a:t>
            </a:r>
          </a:p>
        </p:txBody>
      </p:sp>
      <p:pic>
        <p:nvPicPr>
          <p:cNvPr id="18" name="Picture 17">
            <a:extLst>
              <a:ext uri="{FF2B5EF4-FFF2-40B4-BE49-F238E27FC236}">
                <a16:creationId xmlns:a16="http://schemas.microsoft.com/office/drawing/2014/main" xmlns="" id="{A2BE32E9-3D04-4DC1-94DD-896BEB891274}"/>
              </a:ext>
            </a:extLst>
          </p:cNvPr>
          <p:cNvPicPr>
            <a:picLocks noChangeAspect="1"/>
          </p:cNvPicPr>
          <p:nvPr/>
        </p:nvPicPr>
        <p:blipFill>
          <a:blip r:embed="rId5"/>
          <a:stretch>
            <a:fillRect/>
          </a:stretch>
        </p:blipFill>
        <p:spPr>
          <a:xfrm>
            <a:off x="548328" y="2859805"/>
            <a:ext cx="4126623" cy="2487391"/>
          </a:xfrm>
          <a:prstGeom prst="rect">
            <a:avLst/>
          </a:prstGeom>
          <a:ln>
            <a:solidFill>
              <a:srgbClr val="0070C0"/>
            </a:solidFill>
          </a:ln>
        </p:spPr>
      </p:pic>
    </p:spTree>
    <p:extLst>
      <p:ext uri="{BB962C8B-B14F-4D97-AF65-F5344CB8AC3E}">
        <p14:creationId xmlns:p14="http://schemas.microsoft.com/office/powerpoint/2010/main" val="425664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Criptomonede</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125538"/>
            <a:ext cx="8893175" cy="5183187"/>
          </a:xfrm>
        </p:spPr>
        <p:txBody>
          <a:bodyPr/>
          <a:lstStyle/>
          <a:p>
            <a:pPr marL="0" indent="0">
              <a:buNone/>
            </a:pPr>
            <a:r>
              <a:rPr lang="ro-RO"/>
              <a:t>Istoricul Bitcoin</a:t>
            </a:r>
          </a:p>
          <a:p>
            <a:r>
              <a:rPr lang="ro-RO"/>
              <a:t>2009 – Satoshi Nakamoto minează primul Bitcoin</a:t>
            </a:r>
          </a:p>
        </p:txBody>
      </p:sp>
      <p:pic>
        <p:nvPicPr>
          <p:cNvPr id="3" name="Picture 2">
            <a:extLst>
              <a:ext uri="{FF2B5EF4-FFF2-40B4-BE49-F238E27FC236}">
                <a16:creationId xmlns:a16="http://schemas.microsoft.com/office/drawing/2014/main" xmlns="" id="{1C3BC859-5D57-442F-B4CC-AE17A7B83BB9}"/>
              </a:ext>
            </a:extLst>
          </p:cNvPr>
          <p:cNvPicPr>
            <a:picLocks noChangeAspect="1"/>
          </p:cNvPicPr>
          <p:nvPr/>
        </p:nvPicPr>
        <p:blipFill rotWithShape="1">
          <a:blip r:embed="rId3"/>
          <a:srcRect b="21788"/>
          <a:stretch/>
        </p:blipFill>
        <p:spPr>
          <a:xfrm>
            <a:off x="114359" y="2381554"/>
            <a:ext cx="6329667" cy="2127566"/>
          </a:xfrm>
          <a:prstGeom prst="rect">
            <a:avLst/>
          </a:prstGeom>
          <a:ln>
            <a:solidFill>
              <a:schemeClr val="accent1"/>
            </a:solidFill>
          </a:ln>
        </p:spPr>
      </p:pic>
      <p:pic>
        <p:nvPicPr>
          <p:cNvPr id="8" name="Picture 2" descr="Image result for bitcoin">
            <a:extLst>
              <a:ext uri="{FF2B5EF4-FFF2-40B4-BE49-F238E27FC236}">
                <a16:creationId xmlns:a16="http://schemas.microsoft.com/office/drawing/2014/main" xmlns="" id="{941F7ECF-4215-4BFA-BB82-5D357A756E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4179" y="2440928"/>
            <a:ext cx="100965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elated image">
            <a:extLst>
              <a:ext uri="{FF2B5EF4-FFF2-40B4-BE49-F238E27FC236}">
                <a16:creationId xmlns:a16="http://schemas.microsoft.com/office/drawing/2014/main" xmlns="" id="{343F6A7E-68AF-4070-8334-9E1DB9A47A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5680" y="2686065"/>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Related image">
            <a:extLst>
              <a:ext uri="{FF2B5EF4-FFF2-40B4-BE49-F238E27FC236}">
                <a16:creationId xmlns:a16="http://schemas.microsoft.com/office/drawing/2014/main" xmlns="" id="{BC0D52BA-07A3-4543-8EC8-918055A0F9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14100" y="3522809"/>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Related image">
            <a:extLst>
              <a:ext uri="{FF2B5EF4-FFF2-40B4-BE49-F238E27FC236}">
                <a16:creationId xmlns:a16="http://schemas.microsoft.com/office/drawing/2014/main" xmlns="" id="{64CD7126-E5CA-41FA-B114-C7EA66AD19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25680" y="3805161"/>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Image result for dash icon">
            <a:extLst>
              <a:ext uri="{FF2B5EF4-FFF2-40B4-BE49-F238E27FC236}">
                <a16:creationId xmlns:a16="http://schemas.microsoft.com/office/drawing/2014/main" xmlns="" id="{E591B8EB-3C08-46C1-A451-F9442A08B32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47450" y="4766762"/>
            <a:ext cx="876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Image result for ripple icon">
            <a:extLst>
              <a:ext uri="{FF2B5EF4-FFF2-40B4-BE49-F238E27FC236}">
                <a16:creationId xmlns:a16="http://schemas.microsoft.com/office/drawing/2014/main" xmlns="" id="{050CBD27-4E3B-440E-8140-D2FA08FFE0E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20930" y="4937604"/>
            <a:ext cx="876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descr="Related image">
            <a:extLst>
              <a:ext uri="{FF2B5EF4-FFF2-40B4-BE49-F238E27FC236}">
                <a16:creationId xmlns:a16="http://schemas.microsoft.com/office/drawing/2014/main" xmlns="" id="{76617041-99C0-487F-B572-C465EEBA9FE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79489" y="5663275"/>
            <a:ext cx="888521" cy="8529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63CC0589-E393-4D59-9A96-10150913778E}"/>
              </a:ext>
            </a:extLst>
          </p:cNvPr>
          <p:cNvPicPr>
            <a:picLocks noChangeAspect="1"/>
          </p:cNvPicPr>
          <p:nvPr/>
        </p:nvPicPr>
        <p:blipFill>
          <a:blip r:embed="rId11"/>
          <a:stretch>
            <a:fillRect/>
          </a:stretch>
        </p:blipFill>
        <p:spPr>
          <a:xfrm>
            <a:off x="208003" y="4766762"/>
            <a:ext cx="6192677" cy="1291364"/>
          </a:xfrm>
          <a:prstGeom prst="rect">
            <a:avLst/>
          </a:prstGeom>
        </p:spPr>
      </p:pic>
    </p:spTree>
    <p:extLst>
      <p:ext uri="{BB962C8B-B14F-4D97-AF65-F5344CB8AC3E}">
        <p14:creationId xmlns:p14="http://schemas.microsoft.com/office/powerpoint/2010/main" val="255145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Criptomonede</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125538"/>
            <a:ext cx="8893175" cy="5183187"/>
          </a:xfrm>
        </p:spPr>
        <p:txBody>
          <a:bodyPr/>
          <a:lstStyle/>
          <a:p>
            <a:pPr marL="0" indent="0">
              <a:buNone/>
            </a:pPr>
            <a:r>
              <a:rPr lang="ro-RO" dirty="0" smtClean="0"/>
              <a:t>Caracteristicile </a:t>
            </a:r>
            <a:r>
              <a:rPr lang="ro-RO" dirty="0"/>
              <a:t>criptomonedelor</a:t>
            </a:r>
          </a:p>
          <a:p>
            <a:pPr marL="457200" indent="-457200"/>
            <a:r>
              <a:rPr lang="ro-RO" sz="2800" dirty="0"/>
              <a:t>Globale - fără granițe</a:t>
            </a:r>
          </a:p>
          <a:p>
            <a:pPr marL="457200" indent="-457200"/>
            <a:r>
              <a:rPr lang="ro-RO" sz="2800" dirty="0"/>
              <a:t>Descentralizate - fără control</a:t>
            </a:r>
          </a:p>
          <a:p>
            <a:pPr marL="457200" indent="-457200"/>
            <a:r>
              <a:rPr lang="ro-RO" sz="2800" dirty="0"/>
              <a:t>Volatile - pot fluctua puternic</a:t>
            </a:r>
          </a:p>
          <a:p>
            <a:pPr marL="457200" indent="-457200"/>
            <a:r>
              <a:rPr lang="ro-RO" sz="2800" dirty="0" smtClean="0"/>
              <a:t>Securizate </a:t>
            </a:r>
            <a:r>
              <a:rPr lang="ro-RO" sz="2800" dirty="0"/>
              <a:t>- „Cheie privată”</a:t>
            </a:r>
          </a:p>
          <a:p>
            <a:pPr marL="457200" indent="-457200"/>
            <a:r>
              <a:rPr lang="ro-RO" sz="2800" dirty="0"/>
              <a:t>Anonime</a:t>
            </a:r>
          </a:p>
          <a:p>
            <a:pPr marL="457200" indent="-457200"/>
            <a:r>
              <a:rPr lang="ro-RO" sz="2800" dirty="0"/>
              <a:t>Create prin minerit</a:t>
            </a:r>
          </a:p>
        </p:txBody>
      </p:sp>
      <p:sp>
        <p:nvSpPr>
          <p:cNvPr id="19" name="Content Placeholder 1">
            <a:extLst>
              <a:ext uri="{FF2B5EF4-FFF2-40B4-BE49-F238E27FC236}">
                <a16:creationId xmlns:a16="http://schemas.microsoft.com/office/drawing/2014/main" xmlns="" id="{0036D9B1-BA0A-4061-A16C-F0BC5C4CC1D3}"/>
              </a:ext>
            </a:extLst>
          </p:cNvPr>
          <p:cNvSpPr txBox="1">
            <a:spLocks/>
          </p:cNvSpPr>
          <p:nvPr/>
        </p:nvSpPr>
        <p:spPr bwMode="auto">
          <a:xfrm>
            <a:off x="4572000" y="3071750"/>
            <a:ext cx="4925629" cy="518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r>
              <a:rPr lang="ro-RO" sz="2800" dirty="0"/>
              <a:t>Transparente (</a:t>
            </a:r>
            <a:r>
              <a:rPr lang="ro-RO" sz="2800" dirty="0" err="1"/>
              <a:t>Blockchain</a:t>
            </a:r>
            <a:r>
              <a:rPr lang="ro-RO" sz="2800" dirty="0"/>
              <a:t>)</a:t>
            </a:r>
          </a:p>
          <a:p>
            <a:pPr marL="457200" indent="-457200"/>
            <a:r>
              <a:rPr lang="ro-RO" sz="2800" dirty="0"/>
              <a:t>Taxe de tranzacționare reduse</a:t>
            </a:r>
          </a:p>
          <a:p>
            <a:pPr marL="457200" indent="-457200"/>
            <a:r>
              <a:rPr lang="ro-RO" sz="2800" dirty="0"/>
              <a:t>Transfer rapid</a:t>
            </a:r>
          </a:p>
          <a:p>
            <a:pPr marL="457200" indent="-457200"/>
            <a:r>
              <a:rPr lang="ro-RO" sz="2800" dirty="0"/>
              <a:t>Ireversibile</a:t>
            </a:r>
          </a:p>
          <a:p>
            <a:pPr marL="457200" indent="-457200"/>
            <a:r>
              <a:rPr lang="ro-RO" sz="2800" dirty="0"/>
              <a:t>Fără statut de </a:t>
            </a:r>
            <a:r>
              <a:rPr lang="ro-RO" sz="2800" dirty="0" smtClean="0"/>
              <a:t>curs legal</a:t>
            </a:r>
            <a:endParaRPr lang="ro-RO" sz="2800" dirty="0"/>
          </a:p>
          <a:p>
            <a:pPr marL="457200" indent="-457200"/>
            <a:r>
              <a:rPr lang="ro-RO" sz="2800" dirty="0"/>
              <a:t>Păstrate în „portofel”</a:t>
            </a:r>
          </a:p>
        </p:txBody>
      </p:sp>
      <p:sp>
        <p:nvSpPr>
          <p:cNvPr id="5" name="TextBox 4">
            <a:extLst>
              <a:ext uri="{FF2B5EF4-FFF2-40B4-BE49-F238E27FC236}">
                <a16:creationId xmlns:a16="http://schemas.microsoft.com/office/drawing/2014/main" xmlns="" id="{A1643E23-8045-46CB-B116-896FDF2ACA4F}"/>
              </a:ext>
            </a:extLst>
          </p:cNvPr>
          <p:cNvSpPr txBox="1"/>
          <p:nvPr/>
        </p:nvSpPr>
        <p:spPr>
          <a:xfrm>
            <a:off x="179512" y="4878587"/>
            <a:ext cx="4392488" cy="1569660"/>
          </a:xfrm>
          <a:prstGeom prst="rect">
            <a:avLst/>
          </a:prstGeom>
          <a:noFill/>
        </p:spPr>
        <p:txBody>
          <a:bodyPr wrap="square" rtlCol="0">
            <a:spAutoFit/>
          </a:bodyPr>
          <a:lstStyle/>
          <a:p>
            <a:pPr marL="342900" indent="-342900">
              <a:buAutoNum type="arabicPeriod"/>
            </a:pPr>
            <a:r>
              <a:rPr lang="ro-RO" sz="3200" b="1">
                <a:solidFill>
                  <a:srgbClr val="FF0000"/>
                </a:solidFill>
                <a:latin typeface="+mn-lt"/>
              </a:rPr>
              <a:t>Un mijloc de schimb</a:t>
            </a:r>
          </a:p>
          <a:p>
            <a:pPr marL="342900" indent="-342900">
              <a:buAutoNum type="arabicPeriod"/>
            </a:pPr>
            <a:r>
              <a:rPr lang="ro-RO" sz="3200" b="1">
                <a:solidFill>
                  <a:srgbClr val="FF0000"/>
                </a:solidFill>
                <a:latin typeface="+mn-lt"/>
              </a:rPr>
              <a:t>O unitate de cont</a:t>
            </a:r>
          </a:p>
          <a:p>
            <a:pPr marL="342900" indent="-342900">
              <a:buAutoNum type="arabicPeriod"/>
            </a:pPr>
            <a:r>
              <a:rPr lang="ro-RO" sz="3200" b="1">
                <a:solidFill>
                  <a:srgbClr val="FF0000"/>
                </a:solidFill>
                <a:latin typeface="+mn-lt"/>
              </a:rPr>
              <a:t>Un depozit de valoare</a:t>
            </a:r>
          </a:p>
        </p:txBody>
      </p:sp>
      <p:pic>
        <p:nvPicPr>
          <p:cNvPr id="6" name="Picture 5">
            <a:extLst>
              <a:ext uri="{FF2B5EF4-FFF2-40B4-BE49-F238E27FC236}">
                <a16:creationId xmlns:a16="http://schemas.microsoft.com/office/drawing/2014/main" xmlns="" id="{3071C6B1-75F7-458D-92D9-EF62D29C7FD1}"/>
              </a:ext>
            </a:extLst>
          </p:cNvPr>
          <p:cNvPicPr>
            <a:picLocks noChangeAspect="1"/>
          </p:cNvPicPr>
          <p:nvPr/>
        </p:nvPicPr>
        <p:blipFill>
          <a:blip r:embed="rId3"/>
          <a:stretch>
            <a:fillRect/>
          </a:stretch>
        </p:blipFill>
        <p:spPr>
          <a:xfrm>
            <a:off x="5364088" y="2059208"/>
            <a:ext cx="3342351" cy="655363"/>
          </a:xfrm>
          <a:prstGeom prst="rect">
            <a:avLst/>
          </a:prstGeom>
          <a:ln>
            <a:solidFill>
              <a:schemeClr val="accent1"/>
            </a:solidFill>
          </a:ln>
        </p:spPr>
      </p:pic>
    </p:spTree>
    <p:extLst>
      <p:ext uri="{BB962C8B-B14F-4D97-AF65-F5344CB8AC3E}">
        <p14:creationId xmlns:p14="http://schemas.microsoft.com/office/powerpoint/2010/main" val="16065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Piețe</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166535" y="1165451"/>
            <a:ext cx="4465638" cy="5183187"/>
          </a:xfrm>
        </p:spPr>
        <p:txBody>
          <a:bodyPr/>
          <a:lstStyle/>
          <a:p>
            <a:pPr marL="0" indent="0">
              <a:buNone/>
            </a:pPr>
            <a:r>
              <a:rPr lang="ro-RO" dirty="0"/>
              <a:t>Istoria pieței</a:t>
            </a:r>
          </a:p>
          <a:p>
            <a:r>
              <a:rPr lang="ro-RO" dirty="0"/>
              <a:t>2011 – este fondat Drumul Mătăsii</a:t>
            </a:r>
          </a:p>
          <a:p>
            <a:r>
              <a:rPr lang="ro-RO" dirty="0"/>
              <a:t>Piețele apar - și dispar!</a:t>
            </a:r>
          </a:p>
        </p:txBody>
      </p:sp>
      <p:pic>
        <p:nvPicPr>
          <p:cNvPr id="2054" name="Picture 6">
            <a:extLst>
              <a:ext uri="{FF2B5EF4-FFF2-40B4-BE49-F238E27FC236}">
                <a16:creationId xmlns:a16="http://schemas.microsoft.com/office/drawing/2014/main" xmlns="" id="{15348F0C-4989-44D6-9F9B-096B3F8EB2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104" y="3425056"/>
            <a:ext cx="4021171" cy="267798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xmlns="" id="{F87EA643-79FD-4B06-9FEF-370C7BD2ECD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347" t="2453" r="16138" b="5764"/>
          <a:stretch/>
        </p:blipFill>
        <p:spPr bwMode="auto">
          <a:xfrm>
            <a:off x="862806" y="3427328"/>
            <a:ext cx="2807765" cy="26779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D8164609-0D77-4957-B59E-8398E1D39675}"/>
              </a:ext>
            </a:extLst>
          </p:cNvPr>
          <p:cNvPicPr>
            <a:picLocks noChangeAspect="1"/>
          </p:cNvPicPr>
          <p:nvPr/>
        </p:nvPicPr>
        <p:blipFill>
          <a:blip r:embed="rId5"/>
          <a:stretch>
            <a:fillRect/>
          </a:stretch>
        </p:blipFill>
        <p:spPr>
          <a:xfrm>
            <a:off x="4716016" y="1160116"/>
            <a:ext cx="2079572" cy="5320406"/>
          </a:xfrm>
          <a:prstGeom prst="rect">
            <a:avLst/>
          </a:prstGeom>
          <a:ln>
            <a:solidFill>
              <a:schemeClr val="accent1"/>
            </a:solidFill>
          </a:ln>
        </p:spPr>
      </p:pic>
      <p:pic>
        <p:nvPicPr>
          <p:cNvPr id="5" name="Picture 4">
            <a:extLst>
              <a:ext uri="{FF2B5EF4-FFF2-40B4-BE49-F238E27FC236}">
                <a16:creationId xmlns:a16="http://schemas.microsoft.com/office/drawing/2014/main" xmlns="" id="{7BE9C8CD-6E5A-4DC5-99F7-7093A8AC24B2}"/>
              </a:ext>
            </a:extLst>
          </p:cNvPr>
          <p:cNvPicPr>
            <a:picLocks noChangeAspect="1"/>
          </p:cNvPicPr>
          <p:nvPr/>
        </p:nvPicPr>
        <p:blipFill>
          <a:blip r:embed="rId6"/>
          <a:stretch>
            <a:fillRect/>
          </a:stretch>
        </p:blipFill>
        <p:spPr>
          <a:xfrm>
            <a:off x="6369050" y="2276872"/>
            <a:ext cx="2667000" cy="590550"/>
          </a:xfrm>
          <a:prstGeom prst="rect">
            <a:avLst/>
          </a:prstGeom>
        </p:spPr>
      </p:pic>
      <p:pic>
        <p:nvPicPr>
          <p:cNvPr id="6" name="Picture 5">
            <a:extLst>
              <a:ext uri="{FF2B5EF4-FFF2-40B4-BE49-F238E27FC236}">
                <a16:creationId xmlns:a16="http://schemas.microsoft.com/office/drawing/2014/main" xmlns="" id="{B6040E10-CB2B-463A-B523-574AB7399BB6}"/>
              </a:ext>
            </a:extLst>
          </p:cNvPr>
          <p:cNvPicPr>
            <a:picLocks noChangeAspect="1"/>
          </p:cNvPicPr>
          <p:nvPr/>
        </p:nvPicPr>
        <p:blipFill>
          <a:blip r:embed="rId7"/>
          <a:stretch>
            <a:fillRect/>
          </a:stretch>
        </p:blipFill>
        <p:spPr>
          <a:xfrm>
            <a:off x="6369050" y="3139874"/>
            <a:ext cx="2524125" cy="600075"/>
          </a:xfrm>
          <a:prstGeom prst="rect">
            <a:avLst/>
          </a:prstGeom>
        </p:spPr>
      </p:pic>
      <p:pic>
        <p:nvPicPr>
          <p:cNvPr id="7" name="Picture 6">
            <a:extLst>
              <a:ext uri="{FF2B5EF4-FFF2-40B4-BE49-F238E27FC236}">
                <a16:creationId xmlns:a16="http://schemas.microsoft.com/office/drawing/2014/main" xmlns="" id="{B6CC5A4F-B0BD-40CB-B713-CFA1F39B46E6}"/>
              </a:ext>
            </a:extLst>
          </p:cNvPr>
          <p:cNvPicPr>
            <a:picLocks noChangeAspect="1"/>
          </p:cNvPicPr>
          <p:nvPr/>
        </p:nvPicPr>
        <p:blipFill>
          <a:blip r:embed="rId8"/>
          <a:stretch>
            <a:fillRect/>
          </a:stretch>
        </p:blipFill>
        <p:spPr>
          <a:xfrm>
            <a:off x="6369050" y="4007223"/>
            <a:ext cx="2743200" cy="600075"/>
          </a:xfrm>
          <a:prstGeom prst="rect">
            <a:avLst/>
          </a:prstGeom>
        </p:spPr>
      </p:pic>
      <p:pic>
        <p:nvPicPr>
          <p:cNvPr id="19" name="Picture 18">
            <a:extLst>
              <a:ext uri="{FF2B5EF4-FFF2-40B4-BE49-F238E27FC236}">
                <a16:creationId xmlns:a16="http://schemas.microsoft.com/office/drawing/2014/main" xmlns="" id="{AE210282-5566-4429-B885-D346F592CC99}"/>
              </a:ext>
            </a:extLst>
          </p:cNvPr>
          <p:cNvPicPr>
            <a:picLocks noChangeAspect="1"/>
          </p:cNvPicPr>
          <p:nvPr/>
        </p:nvPicPr>
        <p:blipFill>
          <a:blip r:embed="rId9"/>
          <a:stretch>
            <a:fillRect/>
          </a:stretch>
        </p:blipFill>
        <p:spPr>
          <a:xfrm>
            <a:off x="6369050" y="4871341"/>
            <a:ext cx="2667000" cy="762000"/>
          </a:xfrm>
          <a:prstGeom prst="rect">
            <a:avLst/>
          </a:prstGeom>
        </p:spPr>
      </p:pic>
    </p:spTree>
    <p:extLst>
      <p:ext uri="{BB962C8B-B14F-4D97-AF65-F5344CB8AC3E}">
        <p14:creationId xmlns:p14="http://schemas.microsoft.com/office/powerpoint/2010/main" val="230184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
            <a:extLst>
              <a:ext uri="{FF2B5EF4-FFF2-40B4-BE49-F238E27FC236}">
                <a16:creationId xmlns:a16="http://schemas.microsoft.com/office/drawing/2014/main" xmlns="" id="{5E4BDDFE-543C-4491-903D-8D13C0DC1FBA}"/>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Verificarea cunoștințelor</a:t>
            </a:r>
          </a:p>
        </p:txBody>
      </p:sp>
      <p:sp>
        <p:nvSpPr>
          <p:cNvPr id="11" name="TextBox 10">
            <a:extLst>
              <a:ext uri="{FF2B5EF4-FFF2-40B4-BE49-F238E27FC236}">
                <a16:creationId xmlns:a16="http://schemas.microsoft.com/office/drawing/2014/main" xmlns="" id="{9D3848A9-4745-4BB6-B8CB-6C939829A8B8}"/>
              </a:ext>
            </a:extLst>
          </p:cNvPr>
          <p:cNvSpPr txBox="1"/>
          <p:nvPr/>
        </p:nvSpPr>
        <p:spPr>
          <a:xfrm>
            <a:off x="588962" y="1281981"/>
            <a:ext cx="8030033" cy="830997"/>
          </a:xfrm>
          <a:prstGeom prst="rect">
            <a:avLst/>
          </a:prstGeom>
          <a:solidFill>
            <a:srgbClr val="BDD8F3"/>
          </a:solidFill>
        </p:spPr>
        <p:txBody>
          <a:bodyPr wrap="square" rtlCol="0">
            <a:spAutoFit/>
          </a:bodyPr>
          <a:lstStyle/>
          <a:p>
            <a:pPr algn="ctr"/>
            <a:r>
              <a:rPr lang="ro-RO" sz="2400">
                <a:solidFill>
                  <a:schemeClr val="tx1">
                    <a:lumMod val="65000"/>
                    <a:lumOff val="35000"/>
                  </a:schemeClr>
                </a:solidFill>
                <a:latin typeface="+mj-lt"/>
              </a:rPr>
              <a:t>Care dintre următoarele ar fi adevărate atunci când se descrie o criptomonedă?</a:t>
            </a:r>
          </a:p>
        </p:txBody>
      </p:sp>
      <p:sp>
        <p:nvSpPr>
          <p:cNvPr id="12" name="TextBox 11">
            <a:extLst>
              <a:ext uri="{FF2B5EF4-FFF2-40B4-BE49-F238E27FC236}">
                <a16:creationId xmlns:a16="http://schemas.microsoft.com/office/drawing/2014/main" xmlns="" id="{E75702A7-7EF5-41B1-83AA-F3F0AACE8FD2}"/>
              </a:ext>
            </a:extLst>
          </p:cNvPr>
          <p:cNvSpPr txBox="1"/>
          <p:nvPr/>
        </p:nvSpPr>
        <p:spPr>
          <a:xfrm>
            <a:off x="588962" y="4141574"/>
            <a:ext cx="8030032" cy="2308324"/>
          </a:xfrm>
          <a:prstGeom prst="rect">
            <a:avLst/>
          </a:prstGeom>
          <a:solidFill>
            <a:schemeClr val="tx1">
              <a:lumMod val="65000"/>
              <a:lumOff val="35000"/>
            </a:schemeClr>
          </a:solidFill>
        </p:spPr>
        <p:txBody>
          <a:bodyPr wrap="square" rtlCol="0">
            <a:spAutoFit/>
          </a:bodyPr>
          <a:lstStyle/>
          <a:p>
            <a:pPr algn="ctr"/>
            <a:r>
              <a:rPr lang="ro-RO" sz="2400" dirty="0">
                <a:solidFill>
                  <a:schemeClr val="bg1"/>
                </a:solidFill>
                <a:latin typeface="+mj-lt"/>
              </a:rPr>
              <a:t>Răspunsul corect este D</a:t>
            </a:r>
          </a:p>
          <a:p>
            <a:pPr algn="ctr"/>
            <a:r>
              <a:rPr lang="ro-RO" sz="2400" dirty="0" err="1" smtClean="0">
                <a:solidFill>
                  <a:schemeClr val="bg1"/>
                </a:solidFill>
                <a:latin typeface="+mj-lt"/>
              </a:rPr>
              <a:t>Criptomonedele</a:t>
            </a:r>
            <a:r>
              <a:rPr lang="ro-RO" sz="2400" dirty="0" smtClean="0">
                <a:solidFill>
                  <a:schemeClr val="bg1"/>
                </a:solidFill>
                <a:latin typeface="+mj-lt"/>
              </a:rPr>
              <a:t> </a:t>
            </a:r>
            <a:r>
              <a:rPr lang="ro-RO" sz="2400" dirty="0">
                <a:solidFill>
                  <a:schemeClr val="bg1"/>
                </a:solidFill>
                <a:latin typeface="+mj-lt"/>
              </a:rPr>
              <a:t>pot traversa granițele internaționale, ceea ce le face utile pentru infractori în ceea ce privește mișcarea și ascunderea banilor. Nicio bancă sau guvern nu administrează moneda. Valoarea acesteia se poate schimba rapid și cu o mare volatilitate.</a:t>
            </a:r>
          </a:p>
        </p:txBody>
      </p:sp>
      <p:sp>
        <p:nvSpPr>
          <p:cNvPr id="13" name="TextBox 12">
            <a:extLst>
              <a:ext uri="{FF2B5EF4-FFF2-40B4-BE49-F238E27FC236}">
                <a16:creationId xmlns:a16="http://schemas.microsoft.com/office/drawing/2014/main" xmlns="" id="{30BD4572-BAB1-4568-B64C-2A9116F6F527}"/>
              </a:ext>
            </a:extLst>
          </p:cNvPr>
          <p:cNvSpPr txBox="1"/>
          <p:nvPr/>
        </p:nvSpPr>
        <p:spPr>
          <a:xfrm>
            <a:off x="588963" y="2342446"/>
            <a:ext cx="8030032" cy="1569660"/>
          </a:xfrm>
          <a:prstGeom prst="rect">
            <a:avLst/>
          </a:prstGeom>
          <a:solidFill>
            <a:srgbClr val="F08A34"/>
          </a:solidFill>
        </p:spPr>
        <p:txBody>
          <a:bodyPr wrap="square" rtlCol="0">
            <a:spAutoFit/>
          </a:bodyPr>
          <a:lstStyle/>
          <a:p>
            <a:pPr marL="1371600" lvl="2" indent="-457200">
              <a:buAutoNum type="alphaUcPeriod"/>
            </a:pPr>
            <a:r>
              <a:rPr lang="ro-RO" sz="2400">
                <a:solidFill>
                  <a:schemeClr val="bg1"/>
                </a:solidFill>
                <a:latin typeface="+mj-lt"/>
              </a:rPr>
              <a:t>Este globală - nu are granițe</a:t>
            </a:r>
          </a:p>
          <a:p>
            <a:pPr marL="1371600" lvl="2" indent="-457200">
              <a:buAutoNum type="alphaUcPeriod"/>
            </a:pPr>
            <a:r>
              <a:rPr lang="ro-RO" sz="2400">
                <a:solidFill>
                  <a:schemeClr val="bg1"/>
                </a:solidFill>
                <a:latin typeface="+mj-lt"/>
              </a:rPr>
              <a:t>Este descentralizată - nu este controlată de un guvern</a:t>
            </a:r>
          </a:p>
          <a:p>
            <a:pPr marL="1371600" lvl="2" indent="-457200">
              <a:buAutoNum type="alphaUcPeriod"/>
            </a:pPr>
            <a:r>
              <a:rPr lang="ro-RO" sz="2400">
                <a:solidFill>
                  <a:schemeClr val="bg1"/>
                </a:solidFill>
                <a:latin typeface="+mj-lt"/>
              </a:rPr>
              <a:t>Este volatilă - valoarea poate fluctua foarte mult </a:t>
            </a:r>
          </a:p>
          <a:p>
            <a:pPr marL="1371600" lvl="2" indent="-457200">
              <a:buAutoNum type="alphaUcPeriod"/>
            </a:pPr>
            <a:r>
              <a:rPr lang="ro-RO" sz="2400">
                <a:solidFill>
                  <a:schemeClr val="bg1"/>
                </a:solidFill>
                <a:latin typeface="+mj-lt"/>
              </a:rPr>
              <a:t>Toate cele de mai sus</a:t>
            </a:r>
          </a:p>
        </p:txBody>
      </p:sp>
    </p:spTree>
    <p:extLst>
      <p:ext uri="{BB962C8B-B14F-4D97-AF65-F5344CB8AC3E}">
        <p14:creationId xmlns:p14="http://schemas.microsoft.com/office/powerpoint/2010/main" val="388537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63644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Recapitularea sesiunii</a:t>
            </a:r>
          </a:p>
        </p:txBody>
      </p:sp>
      <p:sp>
        <p:nvSpPr>
          <p:cNvPr id="3" name="Content Placeholder 2">
            <a:extLst>
              <a:ext uri="{FF2B5EF4-FFF2-40B4-BE49-F238E27FC236}">
                <a16:creationId xmlns:a16="http://schemas.microsoft.com/office/drawing/2014/main" xmlns="" id="{77B18497-BF37-4A20-ABA6-353886C26CA1}"/>
              </a:ext>
            </a:extLst>
          </p:cNvPr>
          <p:cNvSpPr>
            <a:spLocks noGrp="1"/>
          </p:cNvSpPr>
          <p:nvPr>
            <p:ph idx="4294967295"/>
          </p:nvPr>
        </p:nvSpPr>
        <p:spPr>
          <a:xfrm>
            <a:off x="431800" y="1341438"/>
            <a:ext cx="8712200" cy="4608512"/>
          </a:xfrm>
        </p:spPr>
        <p:txBody>
          <a:bodyPr>
            <a:normAutofit fontScale="92500"/>
          </a:bodyPr>
          <a:lstStyle/>
          <a:p>
            <a:pPr marL="0" indent="0">
              <a:buNone/>
            </a:pPr>
            <a:r>
              <a:rPr lang="ro-RO" dirty="0"/>
              <a:t>După această sesiune, delegații trebuie să poată:</a:t>
            </a:r>
          </a:p>
          <a:p>
            <a:r>
              <a:rPr lang="ro-RO" sz="2800" dirty="0">
                <a:ea typeface="Verdana" panose="020B0604030504040204" pitchFamily="34" charset="0"/>
              </a:rPr>
              <a:t>Să recunoască componentele obișnuite ale unui dispozitiv digital și să înțeleagă rolul acestora</a:t>
            </a:r>
          </a:p>
          <a:p>
            <a:r>
              <a:rPr lang="ro-RO" sz="2800" dirty="0">
                <a:ea typeface="Verdana" panose="020B0604030504040204" pitchFamily="34" charset="0"/>
              </a:rPr>
              <a:t>Să descrie ce este internetul, cum se conectează o persoană la acesta și ce eventuale urme pot rămâne ca urmare a acestui fapt</a:t>
            </a:r>
          </a:p>
          <a:p>
            <a:r>
              <a:rPr lang="ro-RO" sz="2800" dirty="0">
                <a:ea typeface="Verdana" panose="020B0604030504040204" pitchFamily="34" charset="0"/>
              </a:rPr>
              <a:t>Să enumere câteva servicii și aplicații de internet pe care este posibil să le întâlnească în funcțiile lor de procurori și judecători</a:t>
            </a:r>
          </a:p>
          <a:p>
            <a:r>
              <a:rPr lang="ro-RO" sz="2800" dirty="0">
                <a:ea typeface="Verdana" panose="020B0604030504040204" pitchFamily="34" charset="0"/>
              </a:rPr>
              <a:t>Să ofere exemple de probleme pe care </a:t>
            </a:r>
            <a:r>
              <a:rPr lang="ro-RO" sz="2800" dirty="0" err="1">
                <a:ea typeface="Verdana" panose="020B0604030504040204" pitchFamily="34" charset="0"/>
              </a:rPr>
              <a:t>dark</a:t>
            </a:r>
            <a:r>
              <a:rPr lang="ro-RO" sz="2800" dirty="0">
                <a:ea typeface="Verdana" panose="020B0604030504040204" pitchFamily="34" charset="0"/>
              </a:rPr>
              <a:t> web </a:t>
            </a:r>
            <a:r>
              <a:rPr lang="ro-RO" sz="2800" i="1" dirty="0">
                <a:ea typeface="Verdana" panose="020B0604030504040204" pitchFamily="34" charset="0"/>
              </a:rPr>
              <a:t>(„internetul ascuns/invizibil”)</a:t>
            </a:r>
            <a:r>
              <a:rPr lang="ro-RO" sz="2800" dirty="0">
                <a:ea typeface="Verdana" panose="020B0604030504040204" pitchFamily="34" charset="0"/>
              </a:rPr>
              <a:t>le-ar putea ridica pentru urmărirea penală.</a:t>
            </a:r>
          </a:p>
        </p:txBody>
      </p:sp>
    </p:spTree>
    <p:extLst>
      <p:ext uri="{BB962C8B-B14F-4D97-AF65-F5344CB8AC3E}">
        <p14:creationId xmlns:p14="http://schemas.microsoft.com/office/powerpoint/2010/main" val="143810152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xmlns="" id="{EDF64B36-81D9-458A-A194-0F302FFF98F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eaLnBrk="1" hangingPunct="1">
              <a:defRPr/>
            </a:pPr>
            <a:endParaRPr lang="en-GB" dirty="0">
              <a:latin typeface="Calibri" charset="0"/>
              <a:ea typeface="ＭＳ Ｐゴシック" charset="0"/>
            </a:endParaRPr>
          </a:p>
        </p:txBody>
      </p:sp>
      <p:pic>
        <p:nvPicPr>
          <p:cNvPr id="2054" name="Picture 8">
            <a:extLst>
              <a:ext uri="{FF2B5EF4-FFF2-40B4-BE49-F238E27FC236}">
                <a16:creationId xmlns:a16="http://schemas.microsoft.com/office/drawing/2014/main" xmlns="" id="{B2A2B581-F8BC-48D4-AF7E-AAF0CE808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88913"/>
            <a:ext cx="40878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Rectangle 2">
            <a:extLst>
              <a:ext uri="{FF2B5EF4-FFF2-40B4-BE49-F238E27FC236}">
                <a16:creationId xmlns:a16="http://schemas.microsoft.com/office/drawing/2014/main" xmlns="" id="{D192EA30-54CE-4062-B518-E86D1D7BEC69}"/>
              </a:ext>
            </a:extLst>
          </p:cNvPr>
          <p:cNvSpPr>
            <a:spLocks noChangeArrowheads="1"/>
          </p:cNvSpPr>
          <p:nvPr/>
        </p:nvSpPr>
        <p:spPr bwMode="auto">
          <a:xfrm>
            <a:off x="290513" y="2352650"/>
            <a:ext cx="8599487"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ro-RO" sz="3600" b="1">
                <a:latin typeface="Verdana" panose="020B0604030504040204" pitchFamily="34" charset="0"/>
              </a:rPr>
              <a:t>Vă mulțumesc</a:t>
            </a: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600" b="1" dirty="0">
              <a:latin typeface="Verdana" panose="020B0604030504040204" pitchFamily="34" charset="0"/>
            </a:endParaRPr>
          </a:p>
          <a:p>
            <a:pPr algn="ctr" eaLnBrk="1" hangingPunct="1">
              <a:spcBef>
                <a:spcPct val="0"/>
              </a:spcBef>
              <a:buFontTx/>
              <a:buNone/>
            </a:pPr>
            <a:r>
              <a:rPr lang="ro-RO" sz="1800" b="1">
                <a:latin typeface="Verdana" panose="020B0604030504040204" pitchFamily="34" charset="0"/>
              </a:rPr>
              <a:t>Xxxxx XXXXXXXX</a:t>
            </a:r>
          </a:p>
          <a:p>
            <a:pPr algn="ctr" eaLnBrk="1" hangingPunct="1">
              <a:spcBef>
                <a:spcPct val="0"/>
              </a:spcBef>
              <a:buFontTx/>
              <a:buNone/>
            </a:pPr>
            <a:endParaRPr lang="en-GB" altLang="en-US" sz="600" dirty="0">
              <a:latin typeface="Verdana" panose="020B0604030504040204" pitchFamily="34" charset="0"/>
            </a:endParaRPr>
          </a:p>
          <a:p>
            <a:pPr algn="ctr" eaLnBrk="1" hangingPunct="1">
              <a:spcBef>
                <a:spcPct val="0"/>
              </a:spcBef>
              <a:buFontTx/>
              <a:buNone/>
            </a:pPr>
            <a:r>
              <a:rPr lang="ro-RO" sz="1400" i="1">
                <a:latin typeface="Verdana" panose="020B0604030504040204" pitchFamily="34" charset="0"/>
              </a:rPr>
              <a:t>Consiliul Europei</a:t>
            </a:r>
          </a:p>
          <a:p>
            <a:pPr algn="ctr" eaLnBrk="1" hangingPunct="1">
              <a:spcBef>
                <a:spcPct val="0"/>
              </a:spcBef>
              <a:buFontTx/>
              <a:buNone/>
            </a:pPr>
            <a:endParaRPr lang="en-GB" altLang="en-US" sz="1400" b="1" dirty="0">
              <a:solidFill>
                <a:srgbClr val="2F618F"/>
              </a:solidFill>
              <a:latin typeface="Verdana" panose="020B0604030504040204" pitchFamily="34" charset="0"/>
              <a:hlinkClick r:id="rId3"/>
            </a:endParaRPr>
          </a:p>
          <a:p>
            <a:pPr algn="ctr" eaLnBrk="1" hangingPunct="1">
              <a:spcBef>
                <a:spcPct val="0"/>
              </a:spcBef>
              <a:buFontTx/>
              <a:buNone/>
            </a:pPr>
            <a:r>
              <a:rPr lang="ro-RO" sz="1200" b="1">
                <a:solidFill>
                  <a:srgbClr val="2F618F"/>
                </a:solidFill>
                <a:latin typeface="Verdana" panose="020B0604030504040204" pitchFamily="34" charset="0"/>
              </a:rPr>
              <a:t>email</a:t>
            </a:r>
          </a:p>
          <a:p>
            <a:pPr algn="ctr" eaLnBrk="1" hangingPunct="1">
              <a:spcBef>
                <a:spcPct val="0"/>
              </a:spcBef>
              <a:buFontTx/>
              <a:buNone/>
            </a:pPr>
            <a:endParaRPr lang="en-GB" altLang="en-US" sz="1600" b="1" dirty="0">
              <a:latin typeface="Verdana" panose="020B0604030504040204" pitchFamily="34" charset="0"/>
            </a:endParaRPr>
          </a:p>
          <a:p>
            <a:pPr algn="ctr" eaLnBrk="1" hangingPunct="1">
              <a:spcBef>
                <a:spcPct val="0"/>
              </a:spcBef>
              <a:buFontTx/>
              <a:buNone/>
            </a:pPr>
            <a:endParaRPr lang="en-GB" altLang="en-US" sz="1600" b="1" dirty="0">
              <a:latin typeface="Verdana" panose="020B0604030504040204" pitchFamily="34" charset="0"/>
            </a:endParaRPr>
          </a:p>
          <a:p>
            <a:pPr algn="ctr" eaLnBrk="1" hangingPunct="1">
              <a:spcBef>
                <a:spcPct val="0"/>
              </a:spcBef>
              <a:buFontTx/>
              <a:buNone/>
            </a:pPr>
            <a:endParaRPr lang="en-GB" altLang="en-US" sz="1400" b="1" dirty="0">
              <a:latin typeface="Verdana" panose="020B0604030504040204" pitchFamily="34" charset="0"/>
            </a:endParaRPr>
          </a:p>
          <a:p>
            <a:pPr algn="ctr" eaLnBrk="1" hangingPunct="1">
              <a:spcBef>
                <a:spcPct val="0"/>
              </a:spcBef>
              <a:buFontTx/>
              <a:buNone/>
            </a:pPr>
            <a:r>
              <a:rPr lang="ro-RO" sz="1600" b="1">
                <a:latin typeface="Verdana" panose="020B0604030504040204" pitchFamily="34" charset="0"/>
              </a:rPr>
              <a:t>ZZ Lună AAAA</a:t>
            </a:r>
          </a:p>
        </p:txBody>
      </p:sp>
      <p:sp>
        <p:nvSpPr>
          <p:cNvPr id="10" name="Rectangle 2">
            <a:extLst>
              <a:ext uri="{FF2B5EF4-FFF2-40B4-BE49-F238E27FC236}">
                <a16:creationId xmlns:a16="http://schemas.microsoft.com/office/drawing/2014/main" xmlns="" id="{DF1503B2-B0B3-4330-9439-3D5954CA1625}"/>
              </a:ext>
            </a:extLst>
          </p:cNvPr>
          <p:cNvSpPr>
            <a:spLocks noChangeArrowheads="1"/>
          </p:cNvSpPr>
          <p:nvPr/>
        </p:nvSpPr>
        <p:spPr bwMode="auto">
          <a:xfrm>
            <a:off x="365125" y="1177588"/>
            <a:ext cx="85994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ro-RO" sz="1400" b="1">
                <a:latin typeface="Verdana" panose="020B0604030504040204" pitchFamily="34" charset="0"/>
              </a:rPr>
              <a:t>Curs introductiv de formare judiciară privind criminalitatea informatică și probele electronice</a:t>
            </a:r>
          </a:p>
        </p:txBody>
      </p:sp>
    </p:spTree>
    <p:extLst>
      <p:ext uri="{BB962C8B-B14F-4D97-AF65-F5344CB8AC3E}">
        <p14:creationId xmlns:p14="http://schemas.microsoft.com/office/powerpoint/2010/main" val="10643097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5-30 at 21.29.56.png">
            <a:extLst>
              <a:ext uri="{FF2B5EF4-FFF2-40B4-BE49-F238E27FC236}">
                <a16:creationId xmlns:a16="http://schemas.microsoft.com/office/drawing/2014/main" xmlns="" id="{30A85C27-394A-4855-BA0A-56E9B0CCD4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80" y="1574030"/>
            <a:ext cx="2572680" cy="1848697"/>
          </a:xfrm>
          <a:prstGeom prst="rect">
            <a:avLst/>
          </a:prstGeom>
        </p:spPr>
      </p:pic>
      <p:pic>
        <p:nvPicPr>
          <p:cNvPr id="3" name="Picture 2" descr="Screen Shot 2017-05-30 at 21.33.03.png">
            <a:extLst>
              <a:ext uri="{FF2B5EF4-FFF2-40B4-BE49-F238E27FC236}">
                <a16:creationId xmlns:a16="http://schemas.microsoft.com/office/drawing/2014/main" xmlns="" id="{F54D875E-4B9B-4133-A9BA-0D62D169AC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2481" y="1383566"/>
            <a:ext cx="2102952" cy="1499522"/>
          </a:xfrm>
          <a:prstGeom prst="rect">
            <a:avLst/>
          </a:prstGeom>
        </p:spPr>
      </p:pic>
      <p:pic>
        <p:nvPicPr>
          <p:cNvPr id="4" name="Picture 3" descr="Screen Shot 2017-05-30 at 21.35.39.png">
            <a:extLst>
              <a:ext uri="{FF2B5EF4-FFF2-40B4-BE49-F238E27FC236}">
                <a16:creationId xmlns:a16="http://schemas.microsoft.com/office/drawing/2014/main" xmlns="" id="{CEB2603D-1C71-444F-BCB7-5B4907EA05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9371" y="1553705"/>
            <a:ext cx="1881017" cy="1848698"/>
          </a:xfrm>
          <a:prstGeom prst="rect">
            <a:avLst/>
          </a:prstGeom>
        </p:spPr>
      </p:pic>
      <p:pic>
        <p:nvPicPr>
          <p:cNvPr id="5" name="Picture 4" descr="Screen Shot 2017-05-30 at 21.37.00.png">
            <a:extLst>
              <a:ext uri="{FF2B5EF4-FFF2-40B4-BE49-F238E27FC236}">
                <a16:creationId xmlns:a16="http://schemas.microsoft.com/office/drawing/2014/main" xmlns="" id="{50763114-69A2-4D01-9876-A14B7DE807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498" y="4272360"/>
            <a:ext cx="2445817" cy="1706899"/>
          </a:xfrm>
          <a:prstGeom prst="rect">
            <a:avLst/>
          </a:prstGeom>
        </p:spPr>
      </p:pic>
      <p:pic>
        <p:nvPicPr>
          <p:cNvPr id="6" name="Picture 5" descr="Screen Shot 2017-05-30 at 21.37.29.png">
            <a:extLst>
              <a:ext uri="{FF2B5EF4-FFF2-40B4-BE49-F238E27FC236}">
                <a16:creationId xmlns:a16="http://schemas.microsoft.com/office/drawing/2014/main" xmlns="" id="{D5EE4B2E-C0AA-4167-8086-4B802C1ED0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8568" y="3331228"/>
            <a:ext cx="1572957" cy="3033022"/>
          </a:xfrm>
          <a:prstGeom prst="rect">
            <a:avLst/>
          </a:prstGeom>
        </p:spPr>
      </p:pic>
      <p:pic>
        <p:nvPicPr>
          <p:cNvPr id="7" name="Picture 6" descr="Screen Shot 2017-05-30 at 21.38.07.png">
            <a:extLst>
              <a:ext uri="{FF2B5EF4-FFF2-40B4-BE49-F238E27FC236}">
                <a16:creationId xmlns:a16="http://schemas.microsoft.com/office/drawing/2014/main" xmlns="" id="{A1E716B6-396C-401B-B633-50134CD1D6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2778" y="3331228"/>
            <a:ext cx="970744" cy="2343356"/>
          </a:xfrm>
          <a:prstGeom prst="rect">
            <a:avLst/>
          </a:prstGeom>
        </p:spPr>
      </p:pic>
      <p:pic>
        <p:nvPicPr>
          <p:cNvPr id="8" name="Picture 7" descr="Screen Shot 2017-05-30 at 21.38.34.png">
            <a:extLst>
              <a:ext uri="{FF2B5EF4-FFF2-40B4-BE49-F238E27FC236}">
                <a16:creationId xmlns:a16="http://schemas.microsoft.com/office/drawing/2014/main" xmlns="" id="{B4AF08FE-43C5-4BE6-9787-309332E069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12855" y="4263578"/>
            <a:ext cx="2034048" cy="1411006"/>
          </a:xfrm>
          <a:prstGeom prst="rect">
            <a:avLst/>
          </a:prstGeom>
        </p:spPr>
      </p:pic>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a:solidFill>
                  <a:schemeClr val="bg1"/>
                </a:solidFill>
                <a:latin typeface="Verdana" charset="0"/>
                <a:cs typeface="Verdana" charset="0"/>
              </a:rPr>
              <a:t>Sisteme informatice</a:t>
            </a:r>
          </a:p>
        </p:txBody>
      </p:sp>
    </p:spTree>
    <p:extLst>
      <p:ext uri="{BB962C8B-B14F-4D97-AF65-F5344CB8AC3E}">
        <p14:creationId xmlns:p14="http://schemas.microsoft.com/office/powerpoint/2010/main" val="3040981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4190</TotalTime>
  <Words>12957</Words>
  <Application>Microsoft Office PowerPoint</Application>
  <PresentationFormat>On-screen Show (4:3)</PresentationFormat>
  <Paragraphs>1127</Paragraphs>
  <Slides>87</Slides>
  <Notes>79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87</vt:i4>
      </vt:variant>
    </vt:vector>
  </HeadingPairs>
  <TitlesOfParts>
    <vt:vector size="98" baseType="lpstr">
      <vt:lpstr>ＭＳ Ｐゴシック</vt:lpstr>
      <vt:lpstr>ＭＳ Ｐゴシック</vt:lpstr>
      <vt:lpstr>Arial</vt:lpstr>
      <vt:lpstr>Arial</vt:lpstr>
      <vt:lpstr>Calibri</vt:lpstr>
      <vt:lpstr>Calibri (heading)</vt:lpstr>
      <vt:lpstr>Calibri Light</vt:lpstr>
      <vt:lpstr>Lato</vt:lpstr>
      <vt:lpstr>Tahoma</vt:lpstr>
      <vt:lpstr>Verdana</vt:lpstr>
      <vt:lpstr>Office Theme</vt:lpstr>
      <vt:lpstr>PowerPoint Presentation</vt:lpstr>
      <vt:lpstr>PowerPoint Presentation</vt:lpstr>
      <vt:lpstr>PowerPoint Presentation</vt:lpstr>
      <vt:lpstr>PowerPoint Presentation</vt:lpstr>
      <vt:lpstr>Părțile și funcțiile calculatorului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Părțile internetului și cum a apărut acesta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Conectarea la internet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Servicii și aplicații de internet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Deep web („internetul adânc”), anonimat și dark web („internetul ascuns/ABISAL”)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Catalina</dc:creator>
  <cp:lastModifiedBy>carmen nepomuceno</cp:lastModifiedBy>
  <cp:revision>241</cp:revision>
  <dcterms:created xsi:type="dcterms:W3CDTF">2020-10-07T11:36:01Z</dcterms:created>
  <dcterms:modified xsi:type="dcterms:W3CDTF">2021-03-24T08:17:42Z</dcterms:modified>
</cp:coreProperties>
</file>