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355" r:id="rId2"/>
    <p:sldId id="567" r:id="rId3"/>
    <p:sldId id="765" r:id="rId4"/>
    <p:sldId id="569" r:id="rId5"/>
    <p:sldId id="570" r:id="rId6"/>
    <p:sldId id="766" r:id="rId7"/>
    <p:sldId id="767" r:id="rId8"/>
    <p:sldId id="768" r:id="rId9"/>
    <p:sldId id="770" r:id="rId10"/>
    <p:sldId id="747" r:id="rId11"/>
    <p:sldId id="769" r:id="rId12"/>
    <p:sldId id="771" r:id="rId13"/>
    <p:sldId id="586" r:id="rId14"/>
    <p:sldId id="772" r:id="rId15"/>
    <p:sldId id="587" r:id="rId16"/>
    <p:sldId id="773" r:id="rId17"/>
    <p:sldId id="781" r:id="rId18"/>
    <p:sldId id="782" r:id="rId19"/>
    <p:sldId id="777" r:id="rId20"/>
    <p:sldId id="778" r:id="rId21"/>
    <p:sldId id="783" r:id="rId22"/>
    <p:sldId id="780" r:id="rId23"/>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5pPr>
    <a:lvl6pPr marL="2286000" algn="l" defTabSz="914400" rtl="0" eaLnBrk="1" latinLnBrk="0" hangingPunct="1">
      <a:defRPr kern="1200">
        <a:solidFill>
          <a:schemeClr val="tx1"/>
        </a:solidFill>
        <a:latin typeface="Arial" pitchFamily="34" charset="0"/>
        <a:ea typeface="ＭＳ Ｐゴシック" pitchFamily="34" charset="-128"/>
        <a:cs typeface="+mn-cs"/>
      </a:defRPr>
    </a:lvl6pPr>
    <a:lvl7pPr marL="2743200" algn="l" defTabSz="914400" rtl="0" eaLnBrk="1" latinLnBrk="0" hangingPunct="1">
      <a:defRPr kern="1200">
        <a:solidFill>
          <a:schemeClr val="tx1"/>
        </a:solidFill>
        <a:latin typeface="Arial" pitchFamily="34" charset="0"/>
        <a:ea typeface="ＭＳ Ｐゴシック" pitchFamily="34" charset="-128"/>
        <a:cs typeface="+mn-cs"/>
      </a:defRPr>
    </a:lvl7pPr>
    <a:lvl8pPr marL="3200400" algn="l" defTabSz="914400" rtl="0" eaLnBrk="1" latinLnBrk="0" hangingPunct="1">
      <a:defRPr kern="1200">
        <a:solidFill>
          <a:schemeClr val="tx1"/>
        </a:solidFill>
        <a:latin typeface="Arial" pitchFamily="34" charset="0"/>
        <a:ea typeface="ＭＳ Ｐゴシック" pitchFamily="34" charset="-128"/>
        <a:cs typeface="+mn-cs"/>
      </a:defRPr>
    </a:lvl8pPr>
    <a:lvl9pPr marL="3657600" algn="l" defTabSz="914400" rtl="0" eaLnBrk="1" latinLnBrk="0" hangingPunct="1">
      <a:defRPr kern="1200">
        <a:solidFill>
          <a:schemeClr val="tx1"/>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9" autoAdjust="0"/>
    <p:restoredTop sz="49161" autoAdjust="0"/>
  </p:normalViewPr>
  <p:slideViewPr>
    <p:cSldViewPr snapToGrid="0" snapToObjects="1">
      <p:cViewPr varScale="1">
        <p:scale>
          <a:sx n="47" d="100"/>
          <a:sy n="47" d="100"/>
        </p:scale>
        <p:origin x="1200" y="42"/>
      </p:cViewPr>
      <p:guideLst>
        <p:guide orient="horz" pos="2160"/>
        <p:guide pos="2880"/>
      </p:guideLst>
    </p:cSldViewPr>
  </p:slideViewPr>
  <p:outlineViewPr>
    <p:cViewPr>
      <p:scale>
        <a:sx n="33" d="100"/>
        <a:sy n="33" d="100"/>
      </p:scale>
      <p:origin x="0" y="39756"/>
    </p:cViewPr>
  </p:outlineViewPr>
  <p:notesTextViewPr>
    <p:cViewPr>
      <p:scale>
        <a:sx n="125" d="100"/>
        <a:sy n="125"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pitchFamily="34" charset="0"/>
              </a:defRPr>
            </a:lvl1pPr>
          </a:lstStyle>
          <a:p>
            <a:pPr>
              <a:defRPr/>
            </a:pPr>
            <a:fld id="{C1B3EDF1-F18A-45C1-B6F1-897AB80CF26C}" type="datetime1">
              <a:rPr lang="en-US"/>
              <a:pPr>
                <a:defRPr/>
              </a:pPr>
              <a:t>5/5/2021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atin typeface="Calibri" pitchFamily="34" charset="0"/>
              </a:defRPr>
            </a:lvl1pPr>
          </a:lstStyle>
          <a:p>
            <a:pPr>
              <a:defRPr/>
            </a:pPr>
            <a:fld id="{26CF4C01-59D1-40AC-ABAA-0AE036E9F18B}" type="slidenum">
              <a:rPr lang="en-US"/>
              <a:pPr>
                <a:defRPr/>
              </a:pPr>
              <a:t>‹#›</a:t>
            </a:fld>
            <a:endParaRPr lang="en-US"/>
          </a:p>
        </p:txBody>
      </p:sp>
    </p:spTree>
    <p:extLst>
      <p:ext uri="{BB962C8B-B14F-4D97-AF65-F5344CB8AC3E}">
        <p14:creationId xmlns:p14="http://schemas.microsoft.com/office/powerpoint/2010/main" val="102870491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mk-MK" dirty="0"/>
          </a:p>
        </p:txBody>
      </p:sp>
      <p:sp>
        <p:nvSpPr>
          <p:cNvPr id="4" name="Slide Number Placeholder 3"/>
          <p:cNvSpPr>
            <a:spLocks noGrp="1"/>
          </p:cNvSpPr>
          <p:nvPr>
            <p:ph type="sldNum" sz="quarter" idx="10"/>
          </p:nvPr>
        </p:nvSpPr>
        <p:spPr/>
        <p:txBody>
          <a:bodyPr/>
          <a:lstStyle/>
          <a:p>
            <a:pPr>
              <a:defRPr/>
            </a:pPr>
            <a:fld id="{26CF4C01-59D1-40AC-ABAA-0AE036E9F18B}" type="slidenum">
              <a:rPr lang="en-US" smtClean="0"/>
              <a:pPr>
                <a:defRPr/>
              </a:pPr>
              <a:t>1</a:t>
            </a:fld>
            <a:endParaRPr lang="en-US"/>
          </a:p>
        </p:txBody>
      </p:sp>
    </p:spTree>
    <p:extLst>
      <p:ext uri="{BB962C8B-B14F-4D97-AF65-F5344CB8AC3E}">
        <p14:creationId xmlns:p14="http://schemas.microsoft.com/office/powerpoint/2010/main" val="17198555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17</a:t>
            </a:fld>
            <a:endParaRPr lang="en-US"/>
          </a:p>
        </p:txBody>
      </p:sp>
    </p:spTree>
    <p:extLst>
      <p:ext uri="{BB962C8B-B14F-4D97-AF65-F5344CB8AC3E}">
        <p14:creationId xmlns:p14="http://schemas.microsoft.com/office/powerpoint/2010/main" val="24889073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18</a:t>
            </a:fld>
            <a:endParaRPr lang="en-US"/>
          </a:p>
        </p:txBody>
      </p:sp>
    </p:spTree>
    <p:extLst>
      <p:ext uri="{BB962C8B-B14F-4D97-AF65-F5344CB8AC3E}">
        <p14:creationId xmlns:p14="http://schemas.microsoft.com/office/powerpoint/2010/main" val="17483782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5</a:t>
            </a:fld>
            <a:endParaRPr lang="en-US"/>
          </a:p>
        </p:txBody>
      </p:sp>
    </p:spTree>
    <p:extLst>
      <p:ext uri="{BB962C8B-B14F-4D97-AF65-F5344CB8AC3E}">
        <p14:creationId xmlns:p14="http://schemas.microsoft.com/office/powerpoint/2010/main" val="27228725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6</a:t>
            </a:fld>
            <a:endParaRPr lang="en-US"/>
          </a:p>
        </p:txBody>
      </p:sp>
    </p:spTree>
    <p:extLst>
      <p:ext uri="{BB962C8B-B14F-4D97-AF65-F5344CB8AC3E}">
        <p14:creationId xmlns:p14="http://schemas.microsoft.com/office/powerpoint/2010/main" val="38379386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7</a:t>
            </a:fld>
            <a:endParaRPr lang="en-US"/>
          </a:p>
        </p:txBody>
      </p:sp>
    </p:spTree>
    <p:extLst>
      <p:ext uri="{BB962C8B-B14F-4D97-AF65-F5344CB8AC3E}">
        <p14:creationId xmlns:p14="http://schemas.microsoft.com/office/powerpoint/2010/main" val="16775038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9</a:t>
            </a:fld>
            <a:endParaRPr lang="en-US"/>
          </a:p>
        </p:txBody>
      </p:sp>
    </p:spTree>
    <p:extLst>
      <p:ext uri="{BB962C8B-B14F-4D97-AF65-F5344CB8AC3E}">
        <p14:creationId xmlns:p14="http://schemas.microsoft.com/office/powerpoint/2010/main" val="32100885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10</a:t>
            </a:fld>
            <a:endParaRPr lang="en-US"/>
          </a:p>
        </p:txBody>
      </p:sp>
    </p:spTree>
    <p:extLst>
      <p:ext uri="{BB962C8B-B14F-4D97-AF65-F5344CB8AC3E}">
        <p14:creationId xmlns:p14="http://schemas.microsoft.com/office/powerpoint/2010/main" val="38080752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11</a:t>
            </a:fld>
            <a:endParaRPr lang="en-US"/>
          </a:p>
        </p:txBody>
      </p:sp>
    </p:spTree>
    <p:extLst>
      <p:ext uri="{BB962C8B-B14F-4D97-AF65-F5344CB8AC3E}">
        <p14:creationId xmlns:p14="http://schemas.microsoft.com/office/powerpoint/2010/main" val="8330196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12</a:t>
            </a:fld>
            <a:endParaRPr lang="en-US"/>
          </a:p>
        </p:txBody>
      </p:sp>
    </p:spTree>
    <p:extLst>
      <p:ext uri="{BB962C8B-B14F-4D97-AF65-F5344CB8AC3E}">
        <p14:creationId xmlns:p14="http://schemas.microsoft.com/office/powerpoint/2010/main" val="36215816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16</a:t>
            </a:fld>
            <a:endParaRPr lang="en-US"/>
          </a:p>
        </p:txBody>
      </p:sp>
    </p:spTree>
    <p:extLst>
      <p:ext uri="{BB962C8B-B14F-4D97-AF65-F5344CB8AC3E}">
        <p14:creationId xmlns:p14="http://schemas.microsoft.com/office/powerpoint/2010/main" val="18509259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F985A80-396C-432A-AED1-BB91A46A9726}" type="datetime1">
              <a:rPr lang="en-US" smtClean="0"/>
              <a:t>5/5/2021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BAC3DF9-EB27-4BC5-A9AA-9B5C3DCB30A7}" type="slidenum">
              <a:rPr lang="en-US"/>
              <a:pPr>
                <a:defRPr/>
              </a:pPr>
              <a:t>‹#›</a:t>
            </a:fld>
            <a:endParaRPr lang="en-US"/>
          </a:p>
        </p:txBody>
      </p:sp>
    </p:spTree>
    <p:extLst>
      <p:ext uri="{BB962C8B-B14F-4D97-AF65-F5344CB8AC3E}">
        <p14:creationId xmlns:p14="http://schemas.microsoft.com/office/powerpoint/2010/main" val="3041356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65D87E4E-3D49-4E25-B91F-1AF555572B9A}" type="datetime1">
              <a:rPr lang="en-US" smtClean="0"/>
              <a:t>5/5/2021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58759AC-EF4E-4891-8C4E-2B6B0574FFCB}" type="slidenum">
              <a:rPr lang="en-US"/>
              <a:pPr>
                <a:defRPr/>
              </a:pPr>
              <a:t>‹#›</a:t>
            </a:fld>
            <a:endParaRPr lang="en-US"/>
          </a:p>
        </p:txBody>
      </p:sp>
    </p:spTree>
    <p:extLst>
      <p:ext uri="{BB962C8B-B14F-4D97-AF65-F5344CB8AC3E}">
        <p14:creationId xmlns:p14="http://schemas.microsoft.com/office/powerpoint/2010/main" val="3127994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1FA30660-A67E-4513-A4DA-263C7D4FFDA1}" type="datetime1">
              <a:rPr lang="en-US" smtClean="0"/>
              <a:t>5/5/2021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51468EF-0C7D-4815-977B-643162CBB358}" type="slidenum">
              <a:rPr lang="en-US"/>
              <a:pPr>
                <a:defRPr/>
              </a:pPr>
              <a:t>‹#›</a:t>
            </a:fld>
            <a:endParaRPr lang="en-US"/>
          </a:p>
        </p:txBody>
      </p:sp>
    </p:spTree>
    <p:extLst>
      <p:ext uri="{BB962C8B-B14F-4D97-AF65-F5344CB8AC3E}">
        <p14:creationId xmlns:p14="http://schemas.microsoft.com/office/powerpoint/2010/main" val="952416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02A1A101-F5D9-4E0F-A2E3-31653A394A9B}" type="datetime1">
              <a:rPr lang="en-US" smtClean="0"/>
              <a:t>5/5/2021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E62E50F-F83A-42AC-8BE7-462956D58F63}" type="slidenum">
              <a:rPr lang="en-US"/>
              <a:pPr>
                <a:defRPr/>
              </a:pPr>
              <a:t>‹#›</a:t>
            </a:fld>
            <a:endParaRPr lang="en-US"/>
          </a:p>
        </p:txBody>
      </p:sp>
    </p:spTree>
    <p:extLst>
      <p:ext uri="{BB962C8B-B14F-4D97-AF65-F5344CB8AC3E}">
        <p14:creationId xmlns:p14="http://schemas.microsoft.com/office/powerpoint/2010/main" val="2345580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lvl1pPr>
              <a:defRPr/>
            </a:lvl1pPr>
          </a:lstStyle>
          <a:p>
            <a:pPr>
              <a:defRPr/>
            </a:pPr>
            <a:fld id="{F237E559-1D42-4C9E-AF2B-8C267B8483A3}" type="datetime1">
              <a:rPr lang="en-US" smtClean="0"/>
              <a:t>5/5/2021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EAF6ED3-4F23-422B-A4EE-4F2AB80A7581}" type="slidenum">
              <a:rPr lang="en-US"/>
              <a:pPr>
                <a:defRPr/>
              </a:pPr>
              <a:t>‹#›</a:t>
            </a:fld>
            <a:endParaRPr lang="en-US"/>
          </a:p>
        </p:txBody>
      </p:sp>
    </p:spTree>
    <p:extLst>
      <p:ext uri="{BB962C8B-B14F-4D97-AF65-F5344CB8AC3E}">
        <p14:creationId xmlns:p14="http://schemas.microsoft.com/office/powerpoint/2010/main" val="1030461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3"/>
          <p:cNvSpPr>
            <a:spLocks noGrp="1"/>
          </p:cNvSpPr>
          <p:nvPr>
            <p:ph type="dt" sz="half" idx="10"/>
          </p:nvPr>
        </p:nvSpPr>
        <p:spPr/>
        <p:txBody>
          <a:bodyPr/>
          <a:lstStyle>
            <a:lvl1pPr>
              <a:defRPr/>
            </a:lvl1pPr>
          </a:lstStyle>
          <a:p>
            <a:pPr>
              <a:defRPr/>
            </a:pPr>
            <a:fld id="{1D44EE50-C615-4D24-A3C7-A3917EF0D195}" type="datetime1">
              <a:rPr lang="en-US" smtClean="0"/>
              <a:t>5/5/2021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1016F37-E157-4A71-B74F-13F2098F89EA}" type="slidenum">
              <a:rPr lang="en-US"/>
              <a:pPr>
                <a:defRPr/>
              </a:pPr>
              <a:t>‹#›</a:t>
            </a:fld>
            <a:endParaRPr lang="en-US"/>
          </a:p>
        </p:txBody>
      </p:sp>
    </p:spTree>
    <p:extLst>
      <p:ext uri="{BB962C8B-B14F-4D97-AF65-F5344CB8AC3E}">
        <p14:creationId xmlns:p14="http://schemas.microsoft.com/office/powerpoint/2010/main" val="2411197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3"/>
          <p:cNvSpPr>
            <a:spLocks noGrp="1"/>
          </p:cNvSpPr>
          <p:nvPr>
            <p:ph type="dt" sz="half" idx="10"/>
          </p:nvPr>
        </p:nvSpPr>
        <p:spPr/>
        <p:txBody>
          <a:bodyPr/>
          <a:lstStyle>
            <a:lvl1pPr>
              <a:defRPr/>
            </a:lvl1pPr>
          </a:lstStyle>
          <a:p>
            <a:pPr>
              <a:defRPr/>
            </a:pPr>
            <a:fld id="{73BDF75B-5A96-4B4E-909F-7188D5946C4A}" type="datetime1">
              <a:rPr lang="en-US" smtClean="0"/>
              <a:t>5/5/2021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6CED92E-D081-4650-BDA2-FDC72F732BC2}" type="slidenum">
              <a:rPr lang="en-US"/>
              <a:pPr>
                <a:defRPr/>
              </a:pPr>
              <a:t>‹#›</a:t>
            </a:fld>
            <a:endParaRPr lang="en-US"/>
          </a:p>
        </p:txBody>
      </p:sp>
    </p:spTree>
    <p:extLst>
      <p:ext uri="{BB962C8B-B14F-4D97-AF65-F5344CB8AC3E}">
        <p14:creationId xmlns:p14="http://schemas.microsoft.com/office/powerpoint/2010/main" val="2968236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C745634-5B54-4CAE-83D1-A8AF6AAE209A}" type="datetime1">
              <a:rPr lang="en-US" smtClean="0"/>
              <a:t>5/5/2021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1119672-D0A0-4718-8BBB-2A72124EA1FA}" type="slidenum">
              <a:rPr lang="en-US"/>
              <a:pPr>
                <a:defRPr/>
              </a:pPr>
              <a:t>‹#›</a:t>
            </a:fld>
            <a:endParaRPr lang="en-US"/>
          </a:p>
        </p:txBody>
      </p:sp>
    </p:spTree>
    <p:extLst>
      <p:ext uri="{BB962C8B-B14F-4D97-AF65-F5344CB8AC3E}">
        <p14:creationId xmlns:p14="http://schemas.microsoft.com/office/powerpoint/2010/main" val="442105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BF79A50-A670-4F3D-AEBB-FB493323224A}" type="datetime1">
              <a:rPr lang="en-US" smtClean="0"/>
              <a:t>5/5/2021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E1F2CE5-82EE-4D86-A1BA-A62E2F853B8E}" type="slidenum">
              <a:rPr lang="en-US"/>
              <a:pPr>
                <a:defRPr/>
              </a:pPr>
              <a:t>‹#›</a:t>
            </a:fld>
            <a:endParaRPr lang="en-US"/>
          </a:p>
        </p:txBody>
      </p:sp>
    </p:spTree>
    <p:extLst>
      <p:ext uri="{BB962C8B-B14F-4D97-AF65-F5344CB8AC3E}">
        <p14:creationId xmlns:p14="http://schemas.microsoft.com/office/powerpoint/2010/main" val="1194574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pPr>
              <a:defRPr/>
            </a:pPr>
            <a:fld id="{4292BC24-DDCD-4AF4-94D4-31CBBA7DC30E}" type="datetime1">
              <a:rPr lang="en-US" smtClean="0"/>
              <a:t>5/5/2021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60783FF-B27A-4DA4-8DF3-25C8A2D9A4EA}" type="slidenum">
              <a:rPr lang="en-US"/>
              <a:pPr>
                <a:defRPr/>
              </a:pPr>
              <a:t>‹#›</a:t>
            </a:fld>
            <a:endParaRPr lang="en-US"/>
          </a:p>
        </p:txBody>
      </p:sp>
    </p:spTree>
    <p:extLst>
      <p:ext uri="{BB962C8B-B14F-4D97-AF65-F5344CB8AC3E}">
        <p14:creationId xmlns:p14="http://schemas.microsoft.com/office/powerpoint/2010/main" val="1259578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pPr>
              <a:defRPr/>
            </a:pPr>
            <a:fld id="{99F740F2-BF0B-43DC-8CFA-2E210D9DDBF7}" type="datetime1">
              <a:rPr lang="en-US" smtClean="0"/>
              <a:t>5/5/2021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A79B6B6-9482-44D1-B9B3-C0B6ADDE66E2}" type="slidenum">
              <a:rPr lang="en-US"/>
              <a:pPr>
                <a:defRPr/>
              </a:pPr>
              <a:t>‹#›</a:t>
            </a:fld>
            <a:endParaRPr lang="en-US"/>
          </a:p>
        </p:txBody>
      </p:sp>
    </p:spTree>
    <p:extLst>
      <p:ext uri="{BB962C8B-B14F-4D97-AF65-F5344CB8AC3E}">
        <p14:creationId xmlns:p14="http://schemas.microsoft.com/office/powerpoint/2010/main" val="3314257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t>Click to edit Master title style</a:t>
            </a:r>
            <a:endParaRPr lang="en-U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smtClean="0">
                <a:solidFill>
                  <a:srgbClr val="898989"/>
                </a:solidFill>
                <a:latin typeface="Calibri" pitchFamily="34" charset="0"/>
              </a:defRPr>
            </a:lvl1pPr>
          </a:lstStyle>
          <a:p>
            <a:pPr>
              <a:defRPr/>
            </a:pPr>
            <a:fld id="{3D6731DF-1C75-45F0-AD20-F5D76F80E562}" type="datetime1">
              <a:rPr lang="en-US" smtClean="0"/>
              <a:t>5/5/2021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latin typeface="Calibri" pitchFamily="34" charset="0"/>
              </a:defRPr>
            </a:lvl1pPr>
          </a:lstStyle>
          <a:p>
            <a:pPr>
              <a:defRPr/>
            </a:pPr>
            <a:fld id="{33356E94-CB88-43B7-8FBD-51FAC28F172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65" charset="-128"/>
          <a:cs typeface="ＭＳ Ｐゴシック" pitchFamily="-65" charset="-128"/>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pitchFamily="-65" charset="-128"/>
          <a:cs typeface="ＭＳ Ｐゴシック" pitchFamily="-65"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pitchFamily="-65"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928926" y="6279703"/>
            <a:ext cx="307212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2400" b="1" i="0" u="none" strike="noStrike" cap="none" normalizeH="0" baseline="0" dirty="0">
                <a:ln>
                  <a:noFill/>
                </a:ln>
                <a:solidFill>
                  <a:srgbClr val="2F618F"/>
                </a:solidFill>
                <a:effectLst/>
                <a:latin typeface="Arial Narrow" panose="020B0606020202030204" pitchFamily="34" charset="0"/>
                <a:ea typeface="Calibri" pitchFamily="34" charset="0"/>
                <a:cs typeface="Times New Roman" pitchFamily="18" charset="0"/>
              </a:rPr>
              <a:t>www.coe.int/cybercrime</a:t>
            </a:r>
            <a:endParaRPr kumimoji="0" lang="en-GB" altLang="en-US" sz="2400" b="0" i="0" u="none" strike="noStrike" cap="none" normalizeH="0" baseline="0" dirty="0">
              <a:ln>
                <a:noFill/>
              </a:ln>
              <a:solidFill>
                <a:schemeClr val="tx1"/>
              </a:solidFill>
              <a:effectLst/>
              <a:latin typeface="Arial Narrow" panose="020B0606020202030204" pitchFamily="34" charset="0"/>
              <a:cs typeface="Arial" pitchFamily="34" charset="0"/>
            </a:endParaRPr>
          </a:p>
        </p:txBody>
      </p:sp>
      <p:sp>
        <p:nvSpPr>
          <p:cNvPr id="10" name="Rectangle 9"/>
          <p:cNvSpPr/>
          <p:nvPr/>
        </p:nvSpPr>
        <p:spPr>
          <a:xfrm>
            <a:off x="179512" y="1727299"/>
            <a:ext cx="8750206" cy="2954655"/>
          </a:xfrm>
          <a:prstGeom prst="rect">
            <a:avLst/>
          </a:prstGeom>
          <a:ln>
            <a:noFill/>
          </a:ln>
        </p:spPr>
        <p:txBody>
          <a:bodyPr wrap="square">
            <a:spAutoFit/>
          </a:bodyPr>
          <a:lstStyle/>
          <a:p>
            <a:pPr algn="ctr"/>
            <a:r>
              <a:rPr lang="mk-MK" sz="3600" b="1" i="1" dirty="0">
                <a:solidFill>
                  <a:schemeClr val="tx2"/>
                </a:solidFill>
              </a:rPr>
              <a:t>Специјализиран судски курс за</a:t>
            </a:r>
          </a:p>
          <a:p>
            <a:pPr algn="ctr"/>
            <a:r>
              <a:rPr lang="mk-MK" sz="3600" b="1" i="1" dirty="0">
                <a:solidFill>
                  <a:schemeClr val="tx2"/>
                </a:solidFill>
              </a:rPr>
              <a:t>меѓународна соработка</a:t>
            </a:r>
            <a:endParaRPr lang="fr-FR" sz="3600" b="1" dirty="0"/>
          </a:p>
          <a:p>
            <a:pPr algn="ctr"/>
            <a:endParaRPr lang="fr-FR" b="1" dirty="0"/>
          </a:p>
          <a:p>
            <a:pPr marL="0" indent="0" algn="ctr">
              <a:buFont typeface="Arial" charset="0"/>
              <a:buNone/>
              <a:defRPr/>
            </a:pPr>
            <a:r>
              <a:rPr lang="fr-FR" b="1" dirty="0"/>
              <a:t> </a:t>
            </a:r>
            <a:endParaRPr lang="fr-FR" sz="3200" b="1" dirty="0">
              <a:solidFill>
                <a:schemeClr val="tx2"/>
              </a:solidFill>
            </a:endParaRPr>
          </a:p>
          <a:p>
            <a:pPr marL="0" indent="0" algn="ctr">
              <a:buFont typeface="Arial" charset="0"/>
              <a:buNone/>
              <a:defRPr/>
            </a:pPr>
            <a:r>
              <a:rPr lang="mk-MK" sz="3200" b="1" dirty="0">
                <a:solidFill>
                  <a:schemeClr val="tx2"/>
                </a:solidFill>
              </a:rPr>
              <a:t>Сесија</a:t>
            </a:r>
            <a:r>
              <a:rPr lang="en-GB" sz="3200" b="1" dirty="0">
                <a:solidFill>
                  <a:schemeClr val="tx2"/>
                </a:solidFill>
              </a:rPr>
              <a:t> 3.x </a:t>
            </a:r>
            <a:endParaRPr lang="mk-MK" sz="3200" b="1" dirty="0">
              <a:solidFill>
                <a:schemeClr val="tx2"/>
              </a:solidFill>
            </a:endParaRPr>
          </a:p>
          <a:p>
            <a:pPr marL="0" indent="0" algn="ctr">
              <a:buFont typeface="Arial" charset="0"/>
              <a:buNone/>
              <a:defRPr/>
            </a:pPr>
            <a:r>
              <a:rPr lang="mk-MK" sz="3200" b="1" dirty="0">
                <a:solidFill>
                  <a:schemeClr val="tx2"/>
                </a:solidFill>
              </a:rPr>
              <a:t>Градење вештини за сајбер-криминал</a:t>
            </a:r>
            <a:endParaRPr lang="en-GB" sz="3200" b="1" dirty="0">
              <a:solidFill>
                <a:schemeClr val="tx2"/>
              </a:solidFill>
            </a:endParaRPr>
          </a:p>
        </p:txBody>
      </p:sp>
      <p:sp>
        <p:nvSpPr>
          <p:cNvPr id="11" name="Rectangle 10">
            <a:extLst>
              <a:ext uri="{FF2B5EF4-FFF2-40B4-BE49-F238E27FC236}">
                <a16:creationId xmlns:a16="http://schemas.microsoft.com/office/drawing/2014/main" id="{28D03BE2-FB8E-7347-AE47-AF895B0A6135}"/>
              </a:ext>
            </a:extLst>
          </p:cNvPr>
          <p:cNvSpPr/>
          <p:nvPr/>
        </p:nvSpPr>
        <p:spPr>
          <a:xfrm>
            <a:off x="-16565" y="-4763"/>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pic>
        <p:nvPicPr>
          <p:cNvPr id="19" name="Picture 4">
            <a:extLst>
              <a:ext uri="{FF2B5EF4-FFF2-40B4-BE49-F238E27FC236}">
                <a16:creationId xmlns:a16="http://schemas.microsoft.com/office/drawing/2014/main" id="{753D533C-3528-6B42-B05B-8356FF76FC1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65" y="-4254"/>
            <a:ext cx="1321766" cy="107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Box 13">
            <a:extLst>
              <a:ext uri="{FF2B5EF4-FFF2-40B4-BE49-F238E27FC236}">
                <a16:creationId xmlns:a16="http://schemas.microsoft.com/office/drawing/2014/main" id="{E9D04F56-8666-F64D-B157-6DE9DDF12FF0}"/>
              </a:ext>
            </a:extLst>
          </p:cNvPr>
          <p:cNvSpPr txBox="1">
            <a:spLocks noChangeArrowheads="1"/>
          </p:cNvSpPr>
          <p:nvPr/>
        </p:nvSpPr>
        <p:spPr bwMode="auto">
          <a:xfrm>
            <a:off x="1278836" y="-11113"/>
            <a:ext cx="3817937"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sr-Latn-CS" altLang="en-US" sz="1400" dirty="0">
              <a:solidFill>
                <a:schemeClr val="bg1"/>
              </a:solidFill>
              <a:ea typeface="MS PGothic" panose="020B0600070205080204" pitchFamily="34" charset="-128"/>
            </a:endParaRPr>
          </a:p>
          <a:p>
            <a:pPr eaLnBrk="1" hangingPunct="1">
              <a:spcBef>
                <a:spcPct val="0"/>
              </a:spcBef>
              <a:buFontTx/>
              <a:buNone/>
            </a:pPr>
            <a:endParaRPr lang="sr-Latn-CS" altLang="en-US" sz="1600" b="1" dirty="0">
              <a:solidFill>
                <a:schemeClr val="bg1"/>
              </a:solidFill>
              <a:latin typeface="Arial Narrow" panose="020B0604020202020204" pitchFamily="34" charset="0"/>
              <a:ea typeface="MS PGothic" panose="020B0600070205080204" pitchFamily="34" charset="-128"/>
            </a:endParaRPr>
          </a:p>
        </p:txBody>
      </p:sp>
      <p:pic>
        <p:nvPicPr>
          <p:cNvPr id="21" name="Picture 8" descr="http://www.coe.int/documents/16695/995226/Funded+EU%2BCOE+-+Implemented+COE+dark+background.png/643b8f9d-517b-4fad-82f4-488bde2625b0?t=1375371137000?t=1375371137000">
            <a:extLst>
              <a:ext uri="{FF2B5EF4-FFF2-40B4-BE49-F238E27FC236}">
                <a16:creationId xmlns:a16="http://schemas.microsoft.com/office/drawing/2014/main" id="{5F39A16C-F9D3-2A4D-98FE-6E0DFED1E2A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96748" y="211138"/>
            <a:ext cx="4087813"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42328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10</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10</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ea typeface="ＭＳ Ｐゴシック" charset="0"/>
              </a:rPr>
              <a:t>Студија на случај</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68203" y="829059"/>
            <a:ext cx="8933934" cy="5909310"/>
          </a:xfrm>
          <a:prstGeom prst="rect">
            <a:avLst/>
          </a:prstGeom>
        </p:spPr>
        <p:txBody>
          <a:bodyPr wrap="square">
            <a:spAutoFit/>
          </a:bodyPr>
          <a:lstStyle/>
          <a:p>
            <a:pPr algn="just"/>
            <a:r>
              <a:rPr lang="ru-RU" sz="2100" i="1" dirty="0"/>
              <a:t>ФБИ испраќа информации до вашата 24/7 контакт точка за банкарските сметки засегнати во вашата земја и информации за Борис и Тереза за понатамошна идентификација. Исто така, испратени се информации и во земјата У која е засегната и која веќе започнала истрага.</a:t>
            </a:r>
            <a:r>
              <a:rPr lang="en-GB" sz="2100" i="1" dirty="0"/>
              <a:t>. </a:t>
            </a:r>
          </a:p>
          <a:p>
            <a:pPr algn="just"/>
            <a:r>
              <a:rPr lang="ru-RU" sz="2100" i="1" dirty="0"/>
              <a:t>Исто како што сте ги добиле информациите од ФБИ, една од најголемите банки во вашата земја им пренесува информации на вашите полициски органи дека неколку од нивните клиенти биле жртви на хакерство и дека пари од нивните сметки биле префрлени на т.н. „мулиња за пари“ (посредници за нелегално пренесување на пари) во вашата и во други земји. Овие информации биле обезбедени од ИТ одделот на банката во текот на внатрешна истрага за пренос на пари и се содржи од </a:t>
            </a:r>
            <a:r>
              <a:rPr lang="en-US" sz="2100" i="1" dirty="0"/>
              <a:t>IP</a:t>
            </a:r>
            <a:r>
              <a:rPr lang="ru-RU" sz="2100" i="1" dirty="0"/>
              <a:t> адреси, детали за банкарски сметки, итн. Едно до „мулињата за пари“ во вашата земја е идентификувано како Маргарет Џонс; таа е државјанин на земјата У.</a:t>
            </a:r>
            <a:r>
              <a:rPr lang="en-GB" sz="2100" i="1" dirty="0"/>
              <a:t> </a:t>
            </a:r>
          </a:p>
          <a:p>
            <a:pPr algn="just"/>
            <a:r>
              <a:rPr lang="ru-RU" sz="2100" i="1" dirty="0"/>
              <a:t>Некои од броевите на банкарските сметки обезбедени од банката се совпаѓаат со информациите испратени од ФБИ.</a:t>
            </a:r>
            <a:endParaRPr lang="en-US" sz="2100" i="1" dirty="0"/>
          </a:p>
        </p:txBody>
      </p:sp>
    </p:spTree>
    <p:extLst>
      <p:ext uri="{BB962C8B-B14F-4D97-AF65-F5344CB8AC3E}">
        <p14:creationId xmlns:p14="http://schemas.microsoft.com/office/powerpoint/2010/main" val="26111322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11</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11</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ea typeface="ＭＳ Ｐゴシック" charset="0"/>
              </a:rPr>
              <a:t>Студија на случај</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193131" y="889128"/>
            <a:ext cx="8489853" cy="5509200"/>
          </a:xfrm>
          <a:prstGeom prst="rect">
            <a:avLst/>
          </a:prstGeom>
        </p:spPr>
        <p:txBody>
          <a:bodyPr wrap="square">
            <a:spAutoFit/>
          </a:bodyPr>
          <a:lstStyle/>
          <a:p>
            <a:pPr algn="just"/>
            <a:r>
              <a:rPr lang="ru-RU" sz="2200" i="1" dirty="0"/>
              <a:t>Добивате информации од земјата У и започнувате истрага против Борис. За време на</a:t>
            </a:r>
            <a:r>
              <a:rPr lang="en-US" sz="2200" i="1" dirty="0"/>
              <a:t> </a:t>
            </a:r>
            <a:r>
              <a:rPr lang="mk-MK" sz="2200" i="1" dirty="0" err="1"/>
              <a:t>спровед</a:t>
            </a:r>
            <a:r>
              <a:rPr lang="ru-RU" sz="2200" i="1" dirty="0"/>
              <a:t>ување на налогот за претрес на неговата домашна адреса, го наоѓате Борис на неговиот компјутер, но тој успева да избега. Веб-страницата на хакерскиот форум е прикажана на компјутерот, како и чет-сесии со можни хакери кои нудат нови хакирани податоци. Борис исто така има gmail и yahoo сметки кои не се отворени на компјутерот за време на претресот. Испечатен документ до компјутерот покажува список со најавувања и лозинки за неколку сметки на gmail, paypal, веб-страници и неколку банкарски сметки во вашата и во други земји.</a:t>
            </a:r>
            <a:r>
              <a:rPr lang="en-GB" sz="2200" i="1" dirty="0"/>
              <a:t> </a:t>
            </a:r>
          </a:p>
          <a:p>
            <a:pPr algn="just"/>
            <a:r>
              <a:rPr lang="ru-RU" sz="2200" i="1" dirty="0"/>
              <a:t>Постојат и некои документи кои содржат бројки и пресметки кои ги имплицираат Тереза и Маргарет. Знаете дека Yahoo неодамна отворил канцеларија (која служи како регионално седиште) во вашата земја.</a:t>
            </a:r>
            <a:endParaRPr lang="en-US" sz="2200" i="1" dirty="0"/>
          </a:p>
        </p:txBody>
      </p:sp>
    </p:spTree>
    <p:extLst>
      <p:ext uri="{BB962C8B-B14F-4D97-AF65-F5344CB8AC3E}">
        <p14:creationId xmlns:p14="http://schemas.microsoft.com/office/powerpoint/2010/main" val="1982573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12</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12</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ea typeface="ＭＳ Ｐゴシック" charset="0"/>
              </a:rPr>
              <a:t>Студија на случај</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44657" y="1166842"/>
            <a:ext cx="8489853" cy="4154984"/>
          </a:xfrm>
          <a:prstGeom prst="rect">
            <a:avLst/>
          </a:prstGeom>
        </p:spPr>
        <p:txBody>
          <a:bodyPr wrap="square">
            <a:spAutoFit/>
          </a:bodyPr>
          <a:lstStyle/>
          <a:p>
            <a:pPr algn="just"/>
            <a:r>
              <a:rPr lang="ru-RU" sz="2200" i="1" dirty="0"/>
              <a:t>Борис е уапсен за поседување на лажен пасош на главниот аеродром во вашата земја, а Тереза и Маргарет се уапсени на границата на вашата земја и земјата Г. Земјата У издала барања за екстрадиција на Тереза и Маргарет, а ФБИ посочил дека американските власти се заинтересирани Борис да биде екстрадиран во САД.</a:t>
            </a:r>
            <a:endParaRPr lang="en-GB" sz="2200" i="1" dirty="0"/>
          </a:p>
          <a:p>
            <a:pPr algn="just"/>
            <a:endParaRPr lang="en-GB" sz="2200" i="1" dirty="0"/>
          </a:p>
          <a:p>
            <a:pPr algn="just"/>
            <a:r>
              <a:rPr lang="ru-RU" sz="2200" i="1" dirty="0"/>
              <a:t>Борис дал неколку признанија за неговата вмешаност во хакерскиот форум, но тврди дека работел за Тереза, која била одговорна за организацијата. Врз основа на вашата истрага на податоците, сметката на gmail е многу значајна со цел да се докаже до кој степен бил вмешан Борис.</a:t>
            </a:r>
            <a:endParaRPr lang="en-US" sz="2200" i="1" dirty="0"/>
          </a:p>
        </p:txBody>
      </p:sp>
    </p:spTree>
    <p:extLst>
      <p:ext uri="{BB962C8B-B14F-4D97-AF65-F5344CB8AC3E}">
        <p14:creationId xmlns:p14="http://schemas.microsoft.com/office/powerpoint/2010/main" val="7106356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13</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13</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ea typeface="ＭＳ Ｐゴシック" charset="0"/>
              </a:rPr>
              <a:t>Студија на случај</a:t>
            </a:r>
            <a:endParaRPr lang="en-GB" sz="3200" dirty="0"/>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6353410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14</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14</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ea typeface="ＭＳ Ｐゴシック" charset="0"/>
              </a:rPr>
              <a:t>Студија на случај</a:t>
            </a:r>
            <a:endParaRPr lang="en-GB" sz="3200" dirty="0"/>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6" name="Picture 5">
            <a:extLst>
              <a:ext uri="{FF2B5EF4-FFF2-40B4-BE49-F238E27FC236}">
                <a16:creationId xmlns:a16="http://schemas.microsoft.com/office/drawing/2014/main" id="{0F1DC6F3-4C07-9848-B296-763385A163DE}"/>
              </a:ext>
            </a:extLst>
          </p:cNvPr>
          <p:cNvPicPr>
            <a:picLocks noChangeAspect="1"/>
          </p:cNvPicPr>
          <p:nvPr/>
        </p:nvPicPr>
        <p:blipFill>
          <a:blip r:embed="rId3"/>
          <a:stretch>
            <a:fillRect/>
          </a:stretch>
        </p:blipFill>
        <p:spPr>
          <a:xfrm>
            <a:off x="2160563" y="2331636"/>
            <a:ext cx="4822874" cy="2009531"/>
          </a:xfrm>
          <a:prstGeom prst="rect">
            <a:avLst/>
          </a:prstGeom>
        </p:spPr>
      </p:pic>
      <p:sp>
        <p:nvSpPr>
          <p:cNvPr id="5" name="TextBox 4">
            <a:extLst>
              <a:ext uri="{FF2B5EF4-FFF2-40B4-BE49-F238E27FC236}">
                <a16:creationId xmlns:a16="http://schemas.microsoft.com/office/drawing/2014/main" id="{7BEB32AC-A014-4955-8617-720508CC6979}"/>
              </a:ext>
            </a:extLst>
          </p:cNvPr>
          <p:cNvSpPr txBox="1"/>
          <p:nvPr/>
        </p:nvSpPr>
        <p:spPr>
          <a:xfrm>
            <a:off x="2289321" y="4018001"/>
            <a:ext cx="4565357" cy="646331"/>
          </a:xfrm>
          <a:prstGeom prst="rect">
            <a:avLst/>
          </a:prstGeom>
          <a:noFill/>
        </p:spPr>
        <p:txBody>
          <a:bodyPr wrap="square" rtlCol="0">
            <a:spAutoFit/>
          </a:bodyPr>
          <a:lstStyle/>
          <a:p>
            <a:pPr algn="ctr"/>
            <a:r>
              <a:rPr lang="mk-MK" sz="3600" dirty="0">
                <a:latin typeface="Times New Roman" panose="02020603050405020304" pitchFamily="18" charset="0"/>
                <a:cs typeface="Times New Roman" panose="02020603050405020304" pitchFamily="18" charset="0"/>
              </a:rPr>
              <a:t>Да почнеме со работа.</a:t>
            </a:r>
            <a:endParaRPr lang="LID4096"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23689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15</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15</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r">
              <a:buFont typeface="Arial" charset="0"/>
              <a:buNone/>
              <a:defRPr/>
            </a:pPr>
            <a:r>
              <a:rPr lang="mk-MK" sz="3200" b="1" dirty="0">
                <a:solidFill>
                  <a:schemeClr val="bg1"/>
                </a:solidFill>
              </a:rPr>
              <a:t>Градење вештини за сајбер-криминал</a:t>
            </a:r>
            <a:endParaRPr lang="en-GB" sz="3200" b="1" dirty="0">
              <a:solidFill>
                <a:schemeClr val="bg1"/>
              </a:solidFill>
            </a:endParaRPr>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594925"/>
            <a:ext cx="8525021" cy="1274195"/>
          </a:xfrm>
          <a:prstGeom prst="rect">
            <a:avLst/>
          </a:prstGeom>
        </p:spPr>
        <p:txBody>
          <a:bodyPr wrap="square">
            <a:spAutoFit/>
          </a:bodyPr>
          <a:lstStyle/>
          <a:p>
            <a:pPr algn="ctr" eaLnBrk="1" hangingPunct="1">
              <a:lnSpc>
                <a:spcPct val="80000"/>
              </a:lnSpc>
            </a:pPr>
            <a:r>
              <a:rPr lang="mk-MK" sz="3200" b="1" dirty="0">
                <a:ea typeface="ＭＳ Ｐゴシック" charset="0"/>
                <a:cs typeface="ＭＳ Ｐゴシック" charset="0"/>
              </a:rPr>
              <a:t>Трет дел</a:t>
            </a:r>
            <a:endParaRPr lang="en-GB" sz="3200" b="1" dirty="0">
              <a:ea typeface="ＭＳ Ｐゴシック" charset="0"/>
              <a:cs typeface="ＭＳ Ｐゴシック" charset="0"/>
            </a:endParaRPr>
          </a:p>
          <a:p>
            <a:pPr algn="ctr">
              <a:lnSpc>
                <a:spcPct val="80000"/>
              </a:lnSpc>
            </a:pPr>
            <a:br>
              <a:rPr lang="en-GB" sz="3200" b="1" dirty="0">
                <a:ea typeface="ＭＳ Ｐゴシック" charset="0"/>
                <a:cs typeface="ＭＳ Ｐゴシック" charset="0"/>
              </a:rPr>
            </a:br>
            <a:r>
              <a:rPr lang="mk-MK" sz="3200" b="1" dirty="0">
                <a:ea typeface="ＭＳ Ｐゴシック" charset="0"/>
                <a:cs typeface="ＭＳ Ｐゴシック" charset="0"/>
              </a:rPr>
              <a:t>Групен извештај</a:t>
            </a:r>
            <a:endParaRPr lang="en-GB" sz="3200" b="1" dirty="0"/>
          </a:p>
        </p:txBody>
      </p:sp>
    </p:spTree>
    <p:extLst>
      <p:ext uri="{BB962C8B-B14F-4D97-AF65-F5344CB8AC3E}">
        <p14:creationId xmlns:p14="http://schemas.microsoft.com/office/powerpoint/2010/main" val="39030927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16</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16</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ea typeface="ＭＳ Ｐゴシック" charset="0"/>
              </a:rPr>
              <a:t>Прашања?</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9" name="Picture 8">
            <a:extLst>
              <a:ext uri="{FF2B5EF4-FFF2-40B4-BE49-F238E27FC236}">
                <a16:creationId xmlns:a16="http://schemas.microsoft.com/office/drawing/2014/main" id="{1039E094-4EB0-B34C-AC8A-850BF9448A2D}"/>
              </a:ext>
            </a:extLst>
          </p:cNvPr>
          <p:cNvPicPr>
            <a:picLocks noChangeAspect="1"/>
          </p:cNvPicPr>
          <p:nvPr/>
        </p:nvPicPr>
        <p:blipFill>
          <a:blip r:embed="rId4"/>
          <a:stretch>
            <a:fillRect/>
          </a:stretch>
        </p:blipFill>
        <p:spPr>
          <a:xfrm>
            <a:off x="5931098" y="2877133"/>
            <a:ext cx="3212901" cy="1296113"/>
          </a:xfrm>
          <a:prstGeom prst="rect">
            <a:avLst/>
          </a:prstGeom>
        </p:spPr>
      </p:pic>
      <p:sp>
        <p:nvSpPr>
          <p:cNvPr id="6" name="Rectangle 5">
            <a:extLst>
              <a:ext uri="{FF2B5EF4-FFF2-40B4-BE49-F238E27FC236}">
                <a16:creationId xmlns:a16="http://schemas.microsoft.com/office/drawing/2014/main" id="{0A4FC797-8B21-1944-9EC4-92F965F16FF8}"/>
              </a:ext>
            </a:extLst>
          </p:cNvPr>
          <p:cNvSpPr/>
          <p:nvPr/>
        </p:nvSpPr>
        <p:spPr>
          <a:xfrm>
            <a:off x="56180" y="930535"/>
            <a:ext cx="5669137" cy="5647700"/>
          </a:xfrm>
          <a:prstGeom prst="rect">
            <a:avLst/>
          </a:prstGeom>
        </p:spPr>
        <p:txBody>
          <a:bodyPr wrap="square">
            <a:spAutoFit/>
          </a:bodyPr>
          <a:lstStyle/>
          <a:p>
            <a:pPr marL="342900" indent="-342900" algn="just">
              <a:buFont typeface="Arial" panose="020B0604020202020204" pitchFamily="34" charset="0"/>
              <a:buChar char="•"/>
            </a:pPr>
            <a:r>
              <a:rPr lang="ru-RU" sz="1900" i="1" dirty="0"/>
              <a:t>Дали можете да започнете истрага во вашата земја врз основа на добиените информации?</a:t>
            </a:r>
            <a:r>
              <a:rPr lang="en-GB" sz="1900" i="1" dirty="0"/>
              <a:t>   </a:t>
            </a:r>
          </a:p>
          <a:p>
            <a:pPr marL="342900" indent="-342900" algn="just">
              <a:buFont typeface="Arial" panose="020B0604020202020204" pitchFamily="34" charset="0"/>
              <a:buChar char="•"/>
            </a:pPr>
            <a:endParaRPr lang="en-US" sz="1900" i="1" dirty="0"/>
          </a:p>
          <a:p>
            <a:pPr marL="342900" indent="-342900" algn="just">
              <a:buFont typeface="Arial" panose="020B0604020202020204" pitchFamily="34" charset="0"/>
              <a:buChar char="•"/>
            </a:pPr>
            <a:r>
              <a:rPr lang="ru-RU" sz="1900" i="1" dirty="0"/>
              <a:t>Дали информациите од ФБИ, вклучувајќи ги информациите добиени преку тајната операција, се прифатливи како докази</a:t>
            </a:r>
            <a:r>
              <a:rPr lang="en-GB" sz="1900" i="1" dirty="0"/>
              <a:t>? </a:t>
            </a:r>
          </a:p>
          <a:p>
            <a:pPr marL="342900" indent="-342900" algn="just">
              <a:buFont typeface="Arial" panose="020B0604020202020204" pitchFamily="34" charset="0"/>
              <a:buChar char="•"/>
            </a:pPr>
            <a:endParaRPr lang="en-US" sz="1900" i="1" dirty="0"/>
          </a:p>
          <a:p>
            <a:pPr marL="342900" indent="-342900" algn="just">
              <a:buFont typeface="Arial" panose="020B0604020202020204" pitchFamily="34" charset="0"/>
              <a:buChar char="•"/>
            </a:pPr>
            <a:r>
              <a:rPr lang="ru-RU" sz="1900" i="1" dirty="0"/>
              <a:t>Доколку не, какви активности би презеле за да ги обезбедите информациите со цел истите да можат да се користат како доказ? Под претпоставка дека би можеле да започнете истрага, кои потенцијални престапи би ги истражувале? Објаснете ги улогите и одговорностите за донесување одлуки на вашите национални органи (24/7 контакт точки, полицијата, обвинителството, судските органи во овие фази на процесот).</a:t>
            </a:r>
            <a:endParaRPr lang="en-US" sz="1900" i="1" dirty="0"/>
          </a:p>
        </p:txBody>
      </p:sp>
    </p:spTree>
    <p:extLst>
      <p:ext uri="{BB962C8B-B14F-4D97-AF65-F5344CB8AC3E}">
        <p14:creationId xmlns:p14="http://schemas.microsoft.com/office/powerpoint/2010/main" val="37283028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17</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17</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ea typeface="ＭＳ Ｐゴシック" charset="0"/>
              </a:rPr>
              <a:t>Прашања?</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9" name="Picture 8">
            <a:extLst>
              <a:ext uri="{FF2B5EF4-FFF2-40B4-BE49-F238E27FC236}">
                <a16:creationId xmlns:a16="http://schemas.microsoft.com/office/drawing/2014/main" id="{1039E094-4EB0-B34C-AC8A-850BF9448A2D}"/>
              </a:ext>
            </a:extLst>
          </p:cNvPr>
          <p:cNvPicPr>
            <a:picLocks noChangeAspect="1"/>
          </p:cNvPicPr>
          <p:nvPr/>
        </p:nvPicPr>
        <p:blipFill>
          <a:blip r:embed="rId4"/>
          <a:stretch>
            <a:fillRect/>
          </a:stretch>
        </p:blipFill>
        <p:spPr>
          <a:xfrm>
            <a:off x="6279790" y="2877134"/>
            <a:ext cx="2864209" cy="1155448"/>
          </a:xfrm>
          <a:prstGeom prst="rect">
            <a:avLst/>
          </a:prstGeom>
        </p:spPr>
      </p:pic>
      <p:sp>
        <p:nvSpPr>
          <p:cNvPr id="6" name="Rectangle 5">
            <a:extLst>
              <a:ext uri="{FF2B5EF4-FFF2-40B4-BE49-F238E27FC236}">
                <a16:creationId xmlns:a16="http://schemas.microsoft.com/office/drawing/2014/main" id="{0A4FC797-8B21-1944-9EC4-92F965F16FF8}"/>
              </a:ext>
            </a:extLst>
          </p:cNvPr>
          <p:cNvSpPr/>
          <p:nvPr/>
        </p:nvSpPr>
        <p:spPr>
          <a:xfrm>
            <a:off x="130982" y="989546"/>
            <a:ext cx="5867138" cy="5647700"/>
          </a:xfrm>
          <a:prstGeom prst="rect">
            <a:avLst/>
          </a:prstGeom>
        </p:spPr>
        <p:txBody>
          <a:bodyPr wrap="square">
            <a:spAutoFit/>
          </a:bodyPr>
          <a:lstStyle/>
          <a:p>
            <a:pPr marL="342900" indent="-342900" algn="just">
              <a:buFont typeface="Arial" panose="020B0604020202020204" pitchFamily="34" charset="0"/>
              <a:buChar char="•"/>
            </a:pPr>
            <a:r>
              <a:rPr lang="ru-RU" sz="1900" i="1" dirty="0"/>
              <a:t>Дали ќе започнете истрага против Маргарет</a:t>
            </a:r>
            <a:r>
              <a:rPr lang="en-GB" sz="1900" i="1" dirty="0"/>
              <a:t>?</a:t>
            </a:r>
          </a:p>
          <a:p>
            <a:pPr marL="342900" indent="-342900" algn="just">
              <a:buFont typeface="Arial" panose="020B0604020202020204" pitchFamily="34" charset="0"/>
              <a:buChar char="•"/>
            </a:pPr>
            <a:endParaRPr lang="en-US" sz="1900" i="1" dirty="0"/>
          </a:p>
          <a:p>
            <a:pPr marL="342900" indent="-342900" algn="just">
              <a:buFont typeface="Arial" panose="020B0604020202020204" pitchFamily="34" charset="0"/>
              <a:buChar char="•"/>
            </a:pPr>
            <a:r>
              <a:rPr lang="ru-RU" sz="1900" i="1" dirty="0"/>
              <a:t>Дали можете да ги користите информациите од банката како доказ</a:t>
            </a:r>
            <a:r>
              <a:rPr lang="en-GB" sz="1900" i="1" dirty="0"/>
              <a:t>? </a:t>
            </a:r>
          </a:p>
          <a:p>
            <a:pPr marL="342900" indent="-342900" algn="just">
              <a:buFont typeface="Arial" panose="020B0604020202020204" pitchFamily="34" charset="0"/>
              <a:buChar char="•"/>
            </a:pPr>
            <a:endParaRPr lang="en-GB" sz="1900" i="1" dirty="0"/>
          </a:p>
          <a:p>
            <a:pPr marL="342900" indent="-342900" algn="just">
              <a:buFont typeface="Arial" panose="020B0604020202020204" pitchFamily="34" charset="0"/>
              <a:buChar char="•"/>
            </a:pPr>
            <a:r>
              <a:rPr lang="ru-RU" sz="1900" i="1" dirty="0"/>
              <a:t>Доколку не, какви активности ќе преземете за да ги обезбедите</a:t>
            </a:r>
            <a:r>
              <a:rPr lang="en-GB" sz="1900" i="1" dirty="0"/>
              <a:t>?                  </a:t>
            </a:r>
          </a:p>
          <a:p>
            <a:pPr marL="342900" indent="-342900" algn="just">
              <a:buFont typeface="Arial" panose="020B0604020202020204" pitchFamily="34" charset="0"/>
              <a:buChar char="•"/>
            </a:pPr>
            <a:endParaRPr lang="en-GB" sz="1900" i="1" dirty="0"/>
          </a:p>
          <a:p>
            <a:pPr marL="342900" indent="-342900" algn="just">
              <a:buFont typeface="Arial" panose="020B0604020202020204" pitchFamily="34" charset="0"/>
              <a:buChar char="•"/>
            </a:pPr>
            <a:r>
              <a:rPr lang="ru-RU" sz="1900" i="1" dirty="0"/>
              <a:t>Знаејќи дека земјата У започнала истрага, какви активности ќе преземете во врска со земјата У</a:t>
            </a:r>
            <a:r>
              <a:rPr lang="en-GB" sz="1900" i="1" dirty="0"/>
              <a:t>?</a:t>
            </a:r>
          </a:p>
          <a:p>
            <a:pPr marL="342900" indent="-342900" algn="just">
              <a:buFont typeface="Arial" panose="020B0604020202020204" pitchFamily="34" charset="0"/>
              <a:buChar char="•"/>
            </a:pPr>
            <a:endParaRPr lang="en-GB" sz="1900" i="1" dirty="0"/>
          </a:p>
          <a:p>
            <a:pPr marL="342900" indent="-342900" algn="just">
              <a:buFont typeface="Arial" panose="020B0604020202020204" pitchFamily="34" charset="0"/>
              <a:buChar char="•"/>
            </a:pPr>
            <a:r>
              <a:rPr lang="ru-RU" sz="1900" i="1" dirty="0"/>
              <a:t>Какви активности би презеле во врска со веб-страницата на хакерскиот форум и чет-сесиите – дали би ги прегледале или копирале? Без разлика дали ќе одговорите со да или не – оправдајте го вашиот одговор врз основа на вашата законска рамка).</a:t>
            </a:r>
            <a:r>
              <a:rPr lang="en-GB" sz="1900" dirty="0"/>
              <a:t>                                                                                                                               </a:t>
            </a:r>
            <a:endParaRPr lang="en-US" sz="1900" dirty="0"/>
          </a:p>
        </p:txBody>
      </p:sp>
    </p:spTree>
    <p:extLst>
      <p:ext uri="{BB962C8B-B14F-4D97-AF65-F5344CB8AC3E}">
        <p14:creationId xmlns:p14="http://schemas.microsoft.com/office/powerpoint/2010/main" val="22277053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18</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18</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ea typeface="ＭＳ Ｐゴシック" charset="0"/>
              </a:rPr>
              <a:t>Прашања?</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9" name="Picture 8">
            <a:extLst>
              <a:ext uri="{FF2B5EF4-FFF2-40B4-BE49-F238E27FC236}">
                <a16:creationId xmlns:a16="http://schemas.microsoft.com/office/drawing/2014/main" id="{1039E094-4EB0-B34C-AC8A-850BF9448A2D}"/>
              </a:ext>
            </a:extLst>
          </p:cNvPr>
          <p:cNvPicPr>
            <a:picLocks noChangeAspect="1"/>
          </p:cNvPicPr>
          <p:nvPr/>
        </p:nvPicPr>
        <p:blipFill>
          <a:blip r:embed="rId4"/>
          <a:stretch>
            <a:fillRect/>
          </a:stretch>
        </p:blipFill>
        <p:spPr>
          <a:xfrm>
            <a:off x="6050794" y="2877133"/>
            <a:ext cx="3093205" cy="1247827"/>
          </a:xfrm>
          <a:prstGeom prst="rect">
            <a:avLst/>
          </a:prstGeom>
        </p:spPr>
      </p:pic>
      <p:sp>
        <p:nvSpPr>
          <p:cNvPr id="6" name="Rectangle 5">
            <a:extLst>
              <a:ext uri="{FF2B5EF4-FFF2-40B4-BE49-F238E27FC236}">
                <a16:creationId xmlns:a16="http://schemas.microsoft.com/office/drawing/2014/main" id="{0A4FC797-8B21-1944-9EC4-92F965F16FF8}"/>
              </a:ext>
            </a:extLst>
          </p:cNvPr>
          <p:cNvSpPr/>
          <p:nvPr/>
        </p:nvSpPr>
        <p:spPr>
          <a:xfrm>
            <a:off x="130981" y="989546"/>
            <a:ext cx="5516859" cy="5647700"/>
          </a:xfrm>
          <a:prstGeom prst="rect">
            <a:avLst/>
          </a:prstGeom>
        </p:spPr>
        <p:txBody>
          <a:bodyPr wrap="square">
            <a:spAutoFit/>
          </a:bodyPr>
          <a:lstStyle/>
          <a:p>
            <a:pPr marL="285750" indent="-285750" algn="just">
              <a:buFont typeface="Arial" panose="020B0604020202020204" pitchFamily="34" charset="0"/>
              <a:buChar char="•"/>
            </a:pPr>
            <a:r>
              <a:rPr lang="ru-RU" sz="1900" i="1" dirty="0"/>
              <a:t>Дали можете да пристапите до сметките на gmail користејќи ги најавувањата и лозинките без да добиете согласност од Борис? </a:t>
            </a:r>
            <a:endParaRPr lang="en-GB" sz="1900" i="1" dirty="0"/>
          </a:p>
          <a:p>
            <a:pPr marL="285750" indent="-285750" algn="just">
              <a:buFont typeface="Arial" panose="020B0604020202020204" pitchFamily="34" charset="0"/>
              <a:buChar char="•"/>
            </a:pPr>
            <a:endParaRPr lang="en-GB" sz="1900" i="1" dirty="0"/>
          </a:p>
          <a:p>
            <a:pPr marL="285750" indent="-285750" algn="just">
              <a:buFont typeface="Arial" panose="020B0604020202020204" pitchFamily="34" charset="0"/>
              <a:buChar char="•"/>
            </a:pPr>
            <a:r>
              <a:rPr lang="mk-MK" sz="1900" i="1" dirty="0"/>
              <a:t>Какви активности ќе преземете</a:t>
            </a:r>
            <a:r>
              <a:rPr lang="en-GB" sz="1900" i="1" dirty="0"/>
              <a:t>?</a:t>
            </a:r>
          </a:p>
          <a:p>
            <a:pPr marL="285750" indent="-285750" algn="just">
              <a:buFont typeface="Arial" panose="020B0604020202020204" pitchFamily="34" charset="0"/>
              <a:buChar char="•"/>
            </a:pPr>
            <a:endParaRPr lang="en-US" sz="1900" i="1" dirty="0"/>
          </a:p>
          <a:p>
            <a:pPr marL="285750" indent="-285750" algn="just">
              <a:buFont typeface="Arial" panose="020B0604020202020204" pitchFamily="34" charset="0"/>
              <a:buChar char="•"/>
            </a:pPr>
            <a:r>
              <a:rPr lang="ru-RU" sz="1900" i="1" dirty="0"/>
              <a:t>Какви активности ќе преземете во врска со сметката на yahoo</a:t>
            </a:r>
            <a:r>
              <a:rPr lang="en-GB" sz="1900" i="1" dirty="0"/>
              <a:t>?  </a:t>
            </a:r>
          </a:p>
          <a:p>
            <a:pPr marL="285750" indent="-285750" algn="just">
              <a:buFont typeface="Arial" panose="020B0604020202020204" pitchFamily="34" charset="0"/>
              <a:buChar char="•"/>
            </a:pPr>
            <a:endParaRPr lang="en-US" sz="1900" i="1" dirty="0"/>
          </a:p>
          <a:p>
            <a:pPr marL="285750" indent="-285750" algn="just">
              <a:buFont typeface="Arial" panose="020B0604020202020204" pitchFamily="34" charset="0"/>
              <a:buChar char="•"/>
            </a:pPr>
            <a:r>
              <a:rPr lang="ru-RU" sz="1900" i="1" dirty="0"/>
              <a:t>Какви активности ќе преземете во врска со сметката на paypal</a:t>
            </a:r>
            <a:r>
              <a:rPr lang="en-GB" sz="1900" i="1" dirty="0"/>
              <a:t>?</a:t>
            </a:r>
          </a:p>
          <a:p>
            <a:pPr marL="285750" indent="-285750" algn="just">
              <a:buFont typeface="Arial" panose="020B0604020202020204" pitchFamily="34" charset="0"/>
              <a:buChar char="•"/>
            </a:pPr>
            <a:endParaRPr lang="en-US" sz="1900" i="1" dirty="0"/>
          </a:p>
          <a:p>
            <a:pPr marL="285750" indent="-285750" algn="just">
              <a:buFont typeface="Arial" panose="020B0604020202020204" pitchFamily="34" charset="0"/>
              <a:buChar char="•"/>
            </a:pPr>
            <a:r>
              <a:rPr lang="ru-RU" sz="1900" i="1" dirty="0"/>
              <a:t>Што ќе направите со информациите за банкарската сметка во други земји во врска со банкарските сметки во вашата земја</a:t>
            </a:r>
            <a:r>
              <a:rPr lang="en-GB" sz="1900" i="1" dirty="0"/>
              <a:t>? </a:t>
            </a:r>
          </a:p>
          <a:p>
            <a:pPr marL="285750" indent="-285750" algn="just">
              <a:buFont typeface="Arial" panose="020B0604020202020204" pitchFamily="34" charset="0"/>
              <a:buChar char="•"/>
            </a:pPr>
            <a:endParaRPr lang="en-GB" sz="1900" i="1" dirty="0"/>
          </a:p>
          <a:p>
            <a:pPr marL="285750" indent="-285750" algn="just">
              <a:buFont typeface="Arial" panose="020B0604020202020204" pitchFamily="34" charset="0"/>
              <a:buChar char="•"/>
            </a:pPr>
            <a:r>
              <a:rPr lang="mk-MK" sz="1900" i="1" dirty="0"/>
              <a:t>Образец за член 31</a:t>
            </a:r>
            <a:r>
              <a:rPr lang="en-GB" sz="1900" i="1" dirty="0"/>
              <a:t>?</a:t>
            </a:r>
            <a:endParaRPr lang="en-US" sz="1900" i="1" dirty="0"/>
          </a:p>
        </p:txBody>
      </p:sp>
    </p:spTree>
    <p:extLst>
      <p:ext uri="{BB962C8B-B14F-4D97-AF65-F5344CB8AC3E}">
        <p14:creationId xmlns:p14="http://schemas.microsoft.com/office/powerpoint/2010/main" val="37497549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19</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19</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ea typeface="ＭＳ Ｐゴシック" charset="0"/>
              </a:rPr>
              <a:t>Студија на случај</a:t>
            </a:r>
            <a:endParaRPr lang="en-GB" sz="3200" dirty="0"/>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1573421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ea typeface="ＭＳ Ｐゴシック" pitchFamily="34" charset="-128"/>
              </a:rPr>
              <a:t>Дневен ред</a:t>
            </a:r>
            <a:endParaRPr lang="en-GB" sz="3200" dirty="0"/>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36288" y="1584655"/>
            <a:ext cx="3791244" cy="3785652"/>
          </a:xfrm>
          <a:prstGeom prst="rect">
            <a:avLst/>
          </a:prstGeom>
        </p:spPr>
        <p:txBody>
          <a:bodyPr wrap="square">
            <a:spAutoFit/>
          </a:bodyPr>
          <a:lstStyle/>
          <a:p>
            <a:pPr marL="342900" indent="-342900" eaLnBrk="1" hangingPunct="1">
              <a:lnSpc>
                <a:spcPct val="80000"/>
              </a:lnSpc>
              <a:buFont typeface="Wingdings" pitchFamily="2" charset="2"/>
              <a:buChar char="Ø"/>
            </a:pPr>
            <a:r>
              <a:rPr lang="mk-MK" sz="2000" b="1" dirty="0"/>
              <a:t>Прв дел</a:t>
            </a:r>
            <a:endParaRPr lang="en-GB" sz="2000" b="1" dirty="0"/>
          </a:p>
          <a:p>
            <a:pPr marL="342900" indent="-342900" eaLnBrk="1" hangingPunct="1">
              <a:lnSpc>
                <a:spcPct val="80000"/>
              </a:lnSpc>
              <a:buFont typeface="Wingdings" pitchFamily="2" charset="2"/>
              <a:buChar char="ü"/>
            </a:pPr>
            <a:r>
              <a:rPr lang="mk-MK" sz="2000" i="1" dirty="0"/>
              <a:t>Вовед</a:t>
            </a:r>
            <a:endParaRPr lang="en-GB" sz="2000" i="1" dirty="0"/>
          </a:p>
          <a:p>
            <a:pPr marL="0" indent="0" eaLnBrk="1" hangingPunct="1">
              <a:lnSpc>
                <a:spcPct val="80000"/>
              </a:lnSpc>
              <a:buNone/>
            </a:pPr>
            <a:endParaRPr lang="en-GB" sz="2000" dirty="0"/>
          </a:p>
          <a:p>
            <a:pPr marL="342900" indent="-342900" eaLnBrk="1" hangingPunct="1">
              <a:lnSpc>
                <a:spcPct val="80000"/>
              </a:lnSpc>
              <a:buFont typeface="Wingdings" pitchFamily="2" charset="2"/>
              <a:buChar char="Ø"/>
            </a:pPr>
            <a:r>
              <a:rPr lang="mk-MK" sz="2000" b="1" dirty="0"/>
              <a:t>Втор дел</a:t>
            </a:r>
            <a:endParaRPr lang="en-GB" sz="2000" b="1" dirty="0"/>
          </a:p>
          <a:p>
            <a:pPr marL="342900" indent="-342900" eaLnBrk="1" hangingPunct="1">
              <a:lnSpc>
                <a:spcPct val="80000"/>
              </a:lnSpc>
              <a:buFont typeface="Wingdings" pitchFamily="2" charset="2"/>
              <a:buChar char="ü"/>
            </a:pPr>
            <a:r>
              <a:rPr lang="mk-MK" sz="2000" i="1" dirty="0"/>
              <a:t>Резиме на студија на случај</a:t>
            </a:r>
            <a:endParaRPr lang="en-GB" sz="2000" i="1" dirty="0"/>
          </a:p>
          <a:p>
            <a:pPr marL="0" indent="0" eaLnBrk="1" hangingPunct="1">
              <a:lnSpc>
                <a:spcPct val="80000"/>
              </a:lnSpc>
              <a:buNone/>
            </a:pPr>
            <a:endParaRPr lang="en-GB" sz="2000" dirty="0"/>
          </a:p>
          <a:p>
            <a:pPr marL="342900" indent="-342900" eaLnBrk="1" hangingPunct="1">
              <a:lnSpc>
                <a:spcPct val="80000"/>
              </a:lnSpc>
              <a:buFont typeface="Wingdings" pitchFamily="2" charset="2"/>
              <a:buChar char="Ø"/>
            </a:pPr>
            <a:r>
              <a:rPr lang="mk-MK" sz="2000" b="1" dirty="0"/>
              <a:t>Трет дел</a:t>
            </a:r>
            <a:endParaRPr lang="en-GB" sz="2000" b="1" dirty="0"/>
          </a:p>
          <a:p>
            <a:pPr marL="342900" indent="-342900">
              <a:lnSpc>
                <a:spcPct val="80000"/>
              </a:lnSpc>
              <a:buFont typeface="Wingdings" pitchFamily="2" charset="2"/>
              <a:buChar char="ü"/>
            </a:pPr>
            <a:r>
              <a:rPr lang="mk-MK" sz="2000" i="1" dirty="0">
                <a:ea typeface="ＭＳ Ｐゴシック" charset="0"/>
                <a:cs typeface="ＭＳ Ｐゴシック" charset="0"/>
              </a:rPr>
              <a:t>Работа во групи</a:t>
            </a:r>
            <a:endParaRPr lang="en-GB" sz="2000" i="1" dirty="0">
              <a:ea typeface="ＭＳ Ｐゴシック" charset="0"/>
              <a:cs typeface="ＭＳ Ｐゴシック" charset="0"/>
            </a:endParaRPr>
          </a:p>
          <a:p>
            <a:pPr marL="342900" indent="-342900">
              <a:lnSpc>
                <a:spcPct val="80000"/>
              </a:lnSpc>
              <a:buFont typeface="Wingdings" pitchFamily="2" charset="2"/>
              <a:buChar char="ü"/>
            </a:pPr>
            <a:endParaRPr lang="en-GB" sz="2000" i="1" dirty="0">
              <a:ea typeface="ＭＳ Ｐゴシック" charset="0"/>
            </a:endParaRPr>
          </a:p>
          <a:p>
            <a:pPr marL="342900" indent="-342900" eaLnBrk="1" hangingPunct="1">
              <a:lnSpc>
                <a:spcPct val="80000"/>
              </a:lnSpc>
              <a:buFont typeface="Wingdings" pitchFamily="2" charset="2"/>
              <a:buChar char="Ø"/>
            </a:pPr>
            <a:r>
              <a:rPr lang="mk-MK" sz="2000" b="1" dirty="0"/>
              <a:t>Четврти дел</a:t>
            </a:r>
            <a:endParaRPr lang="en-GB" sz="2000" b="1" dirty="0"/>
          </a:p>
          <a:p>
            <a:pPr marL="342900" indent="-342900">
              <a:lnSpc>
                <a:spcPct val="80000"/>
              </a:lnSpc>
              <a:buFont typeface="Wingdings" pitchFamily="2" charset="2"/>
              <a:buChar char="ü"/>
            </a:pPr>
            <a:r>
              <a:rPr lang="mk-MK" sz="2000" i="1" dirty="0"/>
              <a:t>Групен извештај</a:t>
            </a:r>
            <a:endParaRPr lang="en-GB" sz="2000" i="1" dirty="0"/>
          </a:p>
          <a:p>
            <a:pPr marL="342900" indent="-342900">
              <a:lnSpc>
                <a:spcPct val="80000"/>
              </a:lnSpc>
              <a:buFont typeface="Wingdings" pitchFamily="2" charset="2"/>
              <a:buChar char="ü"/>
            </a:pPr>
            <a:endParaRPr lang="en-GB" sz="2000" i="1" dirty="0"/>
          </a:p>
          <a:p>
            <a:pPr marL="342900" indent="-342900">
              <a:lnSpc>
                <a:spcPct val="80000"/>
              </a:lnSpc>
              <a:buFont typeface="Wingdings" pitchFamily="2" charset="2"/>
              <a:buChar char="Ø"/>
            </a:pPr>
            <a:r>
              <a:rPr lang="mk-MK" sz="2000" b="1" dirty="0"/>
              <a:t>Петти дел</a:t>
            </a:r>
            <a:endParaRPr lang="en-GB" sz="2000" dirty="0"/>
          </a:p>
          <a:p>
            <a:pPr marL="342900" indent="-342900">
              <a:lnSpc>
                <a:spcPct val="80000"/>
              </a:lnSpc>
              <a:buFont typeface="Wingdings" pitchFamily="2" charset="2"/>
              <a:buChar char="ü"/>
            </a:pPr>
            <a:r>
              <a:rPr lang="mk-MK" sz="2000" i="1" dirty="0"/>
              <a:t>Заклучоци</a:t>
            </a:r>
            <a:endParaRPr lang="en-GB" sz="2000" i="1" dirty="0"/>
          </a:p>
        </p:txBody>
      </p:sp>
      <p:sp>
        <p:nvSpPr>
          <p:cNvPr id="6" name="Rectangle 5">
            <a:extLst>
              <a:ext uri="{FF2B5EF4-FFF2-40B4-BE49-F238E27FC236}">
                <a16:creationId xmlns:a16="http://schemas.microsoft.com/office/drawing/2014/main" id="{EA3FFC4F-A0C7-6241-A6A3-D4D1CB58E595}"/>
              </a:ext>
            </a:extLst>
          </p:cNvPr>
          <p:cNvSpPr/>
          <p:nvPr/>
        </p:nvSpPr>
        <p:spPr>
          <a:xfrm>
            <a:off x="4450456" y="1043731"/>
            <a:ext cx="4572000" cy="584775"/>
          </a:xfrm>
          <a:prstGeom prst="rect">
            <a:avLst/>
          </a:prstGeom>
        </p:spPr>
        <p:txBody>
          <a:bodyPr>
            <a:spAutoFit/>
          </a:bodyPr>
          <a:lstStyle/>
          <a:p>
            <a:pPr marL="0" indent="0" eaLnBrk="1" hangingPunct="1">
              <a:lnSpc>
                <a:spcPct val="80000"/>
              </a:lnSpc>
              <a:buNone/>
            </a:pPr>
            <a:endParaRPr lang="en-GB" sz="2000" dirty="0"/>
          </a:p>
          <a:p>
            <a:pPr marL="342900" indent="-342900" eaLnBrk="1" hangingPunct="1">
              <a:lnSpc>
                <a:spcPct val="80000"/>
              </a:lnSpc>
              <a:buFont typeface="Wingdings" pitchFamily="2" charset="2"/>
              <a:buChar char="Ø"/>
            </a:pPr>
            <a:endParaRPr lang="en-US" sz="2000" i="1" dirty="0"/>
          </a:p>
        </p:txBody>
      </p:sp>
      <p:pic>
        <p:nvPicPr>
          <p:cNvPr id="7" name="Picture 6">
            <a:extLst>
              <a:ext uri="{FF2B5EF4-FFF2-40B4-BE49-F238E27FC236}">
                <a16:creationId xmlns:a16="http://schemas.microsoft.com/office/drawing/2014/main" id="{F1C6340C-3120-7B4F-8C6E-D20141E89477}"/>
              </a:ext>
            </a:extLst>
          </p:cNvPr>
          <p:cNvPicPr>
            <a:picLocks noChangeAspect="1"/>
          </p:cNvPicPr>
          <p:nvPr/>
        </p:nvPicPr>
        <p:blipFill>
          <a:blip r:embed="rId3"/>
          <a:stretch>
            <a:fillRect/>
          </a:stretch>
        </p:blipFill>
        <p:spPr>
          <a:xfrm>
            <a:off x="5016470" y="2607361"/>
            <a:ext cx="3345197" cy="2221992"/>
          </a:xfrm>
          <a:prstGeom prst="rect">
            <a:avLst/>
          </a:prstGeom>
        </p:spPr>
      </p:pic>
    </p:spTree>
    <p:extLst>
      <p:ext uri="{BB962C8B-B14F-4D97-AF65-F5344CB8AC3E}">
        <p14:creationId xmlns:p14="http://schemas.microsoft.com/office/powerpoint/2010/main" val="22972558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20</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20</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r">
              <a:buFont typeface="Arial" charset="0"/>
              <a:buNone/>
              <a:defRPr/>
            </a:pPr>
            <a:r>
              <a:rPr lang="mk-MK" sz="3200" b="1" dirty="0">
                <a:solidFill>
                  <a:schemeClr val="bg1"/>
                </a:solidFill>
              </a:rPr>
              <a:t>Градење вештини за сајбер-криминал</a:t>
            </a:r>
            <a:endParaRPr lang="en-GB" sz="3200" b="1" dirty="0">
              <a:solidFill>
                <a:schemeClr val="bg1"/>
              </a:solidFill>
            </a:endParaRPr>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791902"/>
            <a:ext cx="8525021" cy="1274195"/>
          </a:xfrm>
          <a:prstGeom prst="rect">
            <a:avLst/>
          </a:prstGeom>
        </p:spPr>
        <p:txBody>
          <a:bodyPr wrap="square">
            <a:spAutoFit/>
          </a:bodyPr>
          <a:lstStyle/>
          <a:p>
            <a:pPr algn="ctr" eaLnBrk="1" hangingPunct="1">
              <a:lnSpc>
                <a:spcPct val="80000"/>
              </a:lnSpc>
            </a:pPr>
            <a:r>
              <a:rPr lang="mk-MK" sz="3200" b="1" dirty="0">
                <a:ea typeface="ＭＳ Ｐゴシック" charset="0"/>
                <a:cs typeface="ＭＳ Ｐゴシック" charset="0"/>
              </a:rPr>
              <a:t>Петти дел</a:t>
            </a:r>
            <a:endParaRPr lang="en-GB" sz="3200" b="1" dirty="0">
              <a:ea typeface="ＭＳ Ｐゴシック" charset="0"/>
              <a:cs typeface="ＭＳ Ｐゴシック" charset="0"/>
            </a:endParaRPr>
          </a:p>
          <a:p>
            <a:pPr algn="ctr" eaLnBrk="1" hangingPunct="1">
              <a:lnSpc>
                <a:spcPct val="80000"/>
              </a:lnSpc>
            </a:pPr>
            <a:br>
              <a:rPr lang="en-GB" sz="3200" b="1" dirty="0">
                <a:ea typeface="ＭＳ Ｐゴシック" charset="0"/>
                <a:cs typeface="ＭＳ Ｐゴシック" charset="0"/>
              </a:rPr>
            </a:br>
            <a:r>
              <a:rPr lang="mk-MK" sz="3200" b="1" dirty="0">
                <a:ea typeface="ＭＳ Ｐゴシック" charset="0"/>
                <a:cs typeface="ＭＳ Ｐゴシック" charset="0"/>
              </a:rPr>
              <a:t>Заклучоци</a:t>
            </a:r>
            <a:endParaRPr lang="en-GB" sz="3200" dirty="0"/>
          </a:p>
        </p:txBody>
      </p:sp>
    </p:spTree>
    <p:extLst>
      <p:ext uri="{BB962C8B-B14F-4D97-AF65-F5344CB8AC3E}">
        <p14:creationId xmlns:p14="http://schemas.microsoft.com/office/powerpoint/2010/main" val="19656061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21</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21</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ea typeface="ＭＳ Ｐゴシック" pitchFamily="34" charset="-128"/>
              </a:rPr>
              <a:t>Цели на сесијата</a:t>
            </a:r>
            <a:endParaRPr lang="en-GB" sz="3200" dirty="0"/>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239150" y="1486930"/>
            <a:ext cx="4677508" cy="4696670"/>
          </a:xfrm>
          <a:prstGeom prst="rect">
            <a:avLst/>
          </a:prstGeom>
        </p:spPr>
        <p:txBody>
          <a:bodyPr wrap="square">
            <a:spAutoFit/>
          </a:bodyPr>
          <a:lstStyle/>
          <a:p>
            <a:pPr marL="342900" indent="-342900">
              <a:lnSpc>
                <a:spcPct val="80000"/>
              </a:lnSpc>
              <a:buFont typeface="Wingdings" pitchFamily="2" charset="2"/>
              <a:buChar char="ü"/>
            </a:pPr>
            <a:r>
              <a:rPr lang="mk-MK" sz="2200" i="1" dirty="0"/>
              <a:t>Да се анализира резимето на студијата на случај во средина на работна група</a:t>
            </a:r>
            <a:endParaRPr lang="en-GB" sz="2200" i="1" dirty="0"/>
          </a:p>
          <a:p>
            <a:pPr marL="342900" indent="-342900">
              <a:lnSpc>
                <a:spcPct val="80000"/>
              </a:lnSpc>
              <a:buFont typeface="Wingdings" pitchFamily="2" charset="2"/>
              <a:buChar char="ü"/>
            </a:pPr>
            <a:endParaRPr lang="en-GB" sz="2200" i="1" dirty="0"/>
          </a:p>
          <a:p>
            <a:pPr marL="342900" indent="-342900">
              <a:lnSpc>
                <a:spcPct val="80000"/>
              </a:lnSpc>
              <a:buFont typeface="Wingdings" pitchFamily="2" charset="2"/>
              <a:buChar char="ü"/>
            </a:pPr>
            <a:r>
              <a:rPr lang="mk-MK" sz="2200" i="1" dirty="0"/>
              <a:t>Да се примени знаењето стекнато за време на Специјализираниот судски курс за меѓународна соработка во студијата на случај</a:t>
            </a:r>
            <a:endParaRPr lang="en-GB" sz="2200" i="1" dirty="0"/>
          </a:p>
          <a:p>
            <a:pPr marL="342900" indent="-342900">
              <a:lnSpc>
                <a:spcPct val="80000"/>
              </a:lnSpc>
              <a:buFont typeface="Wingdings" pitchFamily="2" charset="2"/>
              <a:buChar char="ü"/>
            </a:pPr>
            <a:endParaRPr lang="en-GB" sz="2200" i="1" dirty="0"/>
          </a:p>
          <a:p>
            <a:pPr marL="342900" indent="-342900">
              <a:lnSpc>
                <a:spcPct val="80000"/>
              </a:lnSpc>
              <a:buFont typeface="Wingdings" pitchFamily="2" charset="2"/>
              <a:buChar char="ü"/>
            </a:pPr>
            <a:r>
              <a:rPr lang="mk-MK" sz="2200" i="1" dirty="0"/>
              <a:t>Да се извести за заклучоците од студијата на случај</a:t>
            </a:r>
            <a:endParaRPr lang="en-GB" sz="2200" i="1" dirty="0"/>
          </a:p>
          <a:p>
            <a:pPr marL="342900" indent="-342900">
              <a:lnSpc>
                <a:spcPct val="80000"/>
              </a:lnSpc>
              <a:buFont typeface="Wingdings" pitchFamily="2" charset="2"/>
              <a:buChar char="ü"/>
            </a:pPr>
            <a:endParaRPr lang="en-GB" sz="2200" i="1" dirty="0"/>
          </a:p>
          <a:p>
            <a:pPr marL="342900" indent="-342900">
              <a:lnSpc>
                <a:spcPct val="80000"/>
              </a:lnSpc>
              <a:buFont typeface="Wingdings" pitchFamily="2" charset="2"/>
              <a:buChar char="ü"/>
            </a:pPr>
            <a:r>
              <a:rPr lang="mk-MK" sz="2200" i="1" dirty="0"/>
              <a:t>Да се разбере кои празнини сѐ уште постојат и што треба да се направи во врска со тоа</a:t>
            </a:r>
            <a:endParaRPr lang="en-GB" sz="2200" i="1" dirty="0"/>
          </a:p>
        </p:txBody>
      </p:sp>
      <p:pic>
        <p:nvPicPr>
          <p:cNvPr id="11" name="Picture 10">
            <a:extLst>
              <a:ext uri="{FF2B5EF4-FFF2-40B4-BE49-F238E27FC236}">
                <a16:creationId xmlns:a16="http://schemas.microsoft.com/office/drawing/2014/main" id="{249073E3-42AF-5842-818A-0F30053CD193}"/>
              </a:ext>
            </a:extLst>
          </p:cNvPr>
          <p:cNvPicPr>
            <a:picLocks noChangeAspect="1"/>
          </p:cNvPicPr>
          <p:nvPr/>
        </p:nvPicPr>
        <p:blipFill>
          <a:blip r:embed="rId3"/>
          <a:stretch>
            <a:fillRect/>
          </a:stretch>
        </p:blipFill>
        <p:spPr>
          <a:xfrm>
            <a:off x="5969131" y="2600972"/>
            <a:ext cx="2808317" cy="2150117"/>
          </a:xfrm>
          <a:prstGeom prst="rect">
            <a:avLst/>
          </a:prstGeom>
        </p:spPr>
      </p:pic>
    </p:spTree>
    <p:extLst>
      <p:ext uri="{BB962C8B-B14F-4D97-AF65-F5344CB8AC3E}">
        <p14:creationId xmlns:p14="http://schemas.microsoft.com/office/powerpoint/2010/main" val="11580955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22</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22</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r">
              <a:buFont typeface="Arial" charset="0"/>
              <a:buNone/>
              <a:defRPr/>
            </a:pPr>
            <a:r>
              <a:rPr lang="mk-MK" sz="3200" b="1" dirty="0">
                <a:solidFill>
                  <a:schemeClr val="bg1"/>
                </a:solidFill>
              </a:rPr>
              <a:t>Градење вештини за сајбер-криминал</a:t>
            </a:r>
            <a:endParaRPr lang="en-GB" sz="3200" b="1" dirty="0">
              <a:solidFill>
                <a:schemeClr val="bg1"/>
              </a:solidFill>
            </a:endParaRPr>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1886541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3</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3</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ea typeface="ＭＳ Ｐゴシック" pitchFamily="34" charset="-128"/>
              </a:rPr>
              <a:t>Цели на сесијата</a:t>
            </a:r>
            <a:endParaRPr lang="en-GB" sz="3200" dirty="0"/>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239150" y="1486930"/>
            <a:ext cx="4677508" cy="4696670"/>
          </a:xfrm>
          <a:prstGeom prst="rect">
            <a:avLst/>
          </a:prstGeom>
        </p:spPr>
        <p:txBody>
          <a:bodyPr wrap="square">
            <a:spAutoFit/>
          </a:bodyPr>
          <a:lstStyle/>
          <a:p>
            <a:pPr marL="342900" indent="-342900">
              <a:lnSpc>
                <a:spcPct val="80000"/>
              </a:lnSpc>
              <a:buFont typeface="Wingdings" pitchFamily="2" charset="2"/>
              <a:buChar char="ü"/>
            </a:pPr>
            <a:r>
              <a:rPr lang="mk-MK" sz="2200" i="1" dirty="0"/>
              <a:t>Да се анализира резимето на студијата на случај во средина на работна група</a:t>
            </a:r>
            <a:endParaRPr lang="en-GB" sz="2200" i="1" dirty="0"/>
          </a:p>
          <a:p>
            <a:pPr marL="342900" indent="-342900">
              <a:lnSpc>
                <a:spcPct val="80000"/>
              </a:lnSpc>
              <a:buFont typeface="Wingdings" pitchFamily="2" charset="2"/>
              <a:buChar char="ü"/>
            </a:pPr>
            <a:endParaRPr lang="en-GB" sz="2200" i="1" dirty="0"/>
          </a:p>
          <a:p>
            <a:pPr marL="342900" indent="-342900">
              <a:lnSpc>
                <a:spcPct val="80000"/>
              </a:lnSpc>
              <a:buFont typeface="Wingdings" pitchFamily="2" charset="2"/>
              <a:buChar char="ü"/>
            </a:pPr>
            <a:r>
              <a:rPr lang="mk-MK" sz="2200" i="1" dirty="0"/>
              <a:t>Да се примени знаењето стекнато за време на Специјализираниот судски курс за меѓународна соработка во студијата на случај</a:t>
            </a:r>
            <a:endParaRPr lang="en-GB" sz="2200" i="1" dirty="0"/>
          </a:p>
          <a:p>
            <a:pPr marL="342900" indent="-342900">
              <a:lnSpc>
                <a:spcPct val="80000"/>
              </a:lnSpc>
              <a:buFont typeface="Wingdings" pitchFamily="2" charset="2"/>
              <a:buChar char="ü"/>
            </a:pPr>
            <a:endParaRPr lang="en-GB" sz="2200" i="1" dirty="0"/>
          </a:p>
          <a:p>
            <a:pPr marL="342900" indent="-342900">
              <a:lnSpc>
                <a:spcPct val="80000"/>
              </a:lnSpc>
              <a:buFont typeface="Wingdings" pitchFamily="2" charset="2"/>
              <a:buChar char="ü"/>
            </a:pPr>
            <a:r>
              <a:rPr lang="mk-MK" sz="2200" i="1" dirty="0"/>
              <a:t>Да се извести за заклучоците од студијата на случај</a:t>
            </a:r>
            <a:endParaRPr lang="en-GB" sz="2200" i="1" dirty="0"/>
          </a:p>
          <a:p>
            <a:pPr marL="342900" indent="-342900">
              <a:lnSpc>
                <a:spcPct val="80000"/>
              </a:lnSpc>
              <a:buFont typeface="Wingdings" pitchFamily="2" charset="2"/>
              <a:buChar char="ü"/>
            </a:pPr>
            <a:endParaRPr lang="en-GB" sz="2200" i="1" dirty="0"/>
          </a:p>
          <a:p>
            <a:pPr marL="342900" indent="-342900">
              <a:lnSpc>
                <a:spcPct val="80000"/>
              </a:lnSpc>
              <a:buFont typeface="Wingdings" pitchFamily="2" charset="2"/>
              <a:buChar char="ü"/>
            </a:pPr>
            <a:r>
              <a:rPr lang="mk-MK" sz="2200" i="1" dirty="0"/>
              <a:t>Да се разбере кои празнини сѐ уште постојат и што треба да се направи во врска со тоа</a:t>
            </a:r>
            <a:endParaRPr lang="en-GB" sz="2200" i="1" dirty="0"/>
          </a:p>
        </p:txBody>
      </p:sp>
      <p:pic>
        <p:nvPicPr>
          <p:cNvPr id="11" name="Picture 10">
            <a:extLst>
              <a:ext uri="{FF2B5EF4-FFF2-40B4-BE49-F238E27FC236}">
                <a16:creationId xmlns:a16="http://schemas.microsoft.com/office/drawing/2014/main" id="{249073E3-42AF-5842-818A-0F30053CD193}"/>
              </a:ext>
            </a:extLst>
          </p:cNvPr>
          <p:cNvPicPr>
            <a:picLocks noChangeAspect="1"/>
          </p:cNvPicPr>
          <p:nvPr/>
        </p:nvPicPr>
        <p:blipFill>
          <a:blip r:embed="rId3"/>
          <a:stretch>
            <a:fillRect/>
          </a:stretch>
        </p:blipFill>
        <p:spPr>
          <a:xfrm>
            <a:off x="5969131" y="2600972"/>
            <a:ext cx="2808317" cy="2150117"/>
          </a:xfrm>
          <a:prstGeom prst="rect">
            <a:avLst/>
          </a:prstGeom>
        </p:spPr>
      </p:pic>
    </p:spTree>
    <p:extLst>
      <p:ext uri="{BB962C8B-B14F-4D97-AF65-F5344CB8AC3E}">
        <p14:creationId xmlns:p14="http://schemas.microsoft.com/office/powerpoint/2010/main" val="2313892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4</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4</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r">
              <a:buFont typeface="Arial" charset="0"/>
              <a:buNone/>
              <a:defRPr/>
            </a:pPr>
            <a:r>
              <a:rPr lang="mk-MK" sz="3200" b="1" dirty="0">
                <a:solidFill>
                  <a:schemeClr val="bg1"/>
                </a:solidFill>
              </a:rPr>
              <a:t>Градење вештини за сајбер-криминал</a:t>
            </a:r>
            <a:endParaRPr lang="en-GB" sz="3200" b="1" dirty="0">
              <a:solidFill>
                <a:schemeClr val="bg1"/>
              </a:solidFill>
            </a:endParaRPr>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791902"/>
            <a:ext cx="8525021" cy="1274195"/>
          </a:xfrm>
          <a:prstGeom prst="rect">
            <a:avLst/>
          </a:prstGeom>
        </p:spPr>
        <p:txBody>
          <a:bodyPr wrap="square">
            <a:spAutoFit/>
          </a:bodyPr>
          <a:lstStyle/>
          <a:p>
            <a:pPr algn="ctr" eaLnBrk="1" hangingPunct="1">
              <a:lnSpc>
                <a:spcPct val="80000"/>
              </a:lnSpc>
            </a:pPr>
            <a:r>
              <a:rPr lang="mk-MK" sz="3200" b="1" dirty="0">
                <a:ea typeface="ＭＳ Ｐゴシック" charset="0"/>
                <a:cs typeface="ＭＳ Ｐゴシック" charset="0"/>
              </a:rPr>
              <a:t>Прв дел</a:t>
            </a:r>
            <a:endParaRPr lang="en-GB" sz="3200" b="1" dirty="0">
              <a:ea typeface="ＭＳ Ｐゴシック" charset="0"/>
              <a:cs typeface="ＭＳ Ｐゴシック" charset="0"/>
            </a:endParaRPr>
          </a:p>
          <a:p>
            <a:pPr algn="ctr" eaLnBrk="1" hangingPunct="1">
              <a:lnSpc>
                <a:spcPct val="80000"/>
              </a:lnSpc>
            </a:pPr>
            <a:br>
              <a:rPr lang="en-GB" sz="3200" b="1" dirty="0">
                <a:ea typeface="ＭＳ Ｐゴシック" charset="0"/>
                <a:cs typeface="ＭＳ Ｐゴシック" charset="0"/>
              </a:rPr>
            </a:br>
            <a:r>
              <a:rPr lang="mk-MK" sz="3200" b="1" dirty="0">
                <a:ea typeface="ＭＳ Ｐゴシック" charset="0"/>
                <a:cs typeface="ＭＳ Ｐゴシック" charset="0"/>
              </a:rPr>
              <a:t>Вовед</a:t>
            </a:r>
            <a:endParaRPr lang="en-GB" sz="3200" dirty="0"/>
          </a:p>
        </p:txBody>
      </p:sp>
    </p:spTree>
    <p:extLst>
      <p:ext uri="{BB962C8B-B14F-4D97-AF65-F5344CB8AC3E}">
        <p14:creationId xmlns:p14="http://schemas.microsoft.com/office/powerpoint/2010/main" val="2745530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5</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5</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ea typeface="ＭＳ Ｐゴシック" charset="0"/>
              </a:rPr>
              <a:t>Вовед</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157746" y="1040990"/>
            <a:ext cx="4699640" cy="5847755"/>
          </a:xfrm>
          <a:prstGeom prst="rect">
            <a:avLst/>
          </a:prstGeom>
        </p:spPr>
        <p:txBody>
          <a:bodyPr wrap="square">
            <a:spAutoFit/>
          </a:bodyPr>
          <a:lstStyle/>
          <a:p>
            <a:pPr marL="342900" indent="-342900">
              <a:buFont typeface="Wingdings" pitchFamily="2" charset="2"/>
              <a:buChar char="Ø"/>
            </a:pPr>
            <a:r>
              <a:rPr lang="mk-MK" sz="2200" b="1" dirty="0"/>
              <a:t>Досега се запознавме со</a:t>
            </a:r>
            <a:r>
              <a:rPr lang="en-GB" sz="2200" b="1" dirty="0"/>
              <a:t>:</a:t>
            </a:r>
          </a:p>
          <a:p>
            <a:pPr marL="342900" indent="-342900">
              <a:buFont typeface="Wingdings" pitchFamily="2" charset="2"/>
              <a:buChar char="ü"/>
            </a:pPr>
            <a:r>
              <a:rPr lang="mk-MK" sz="2200" i="1" dirty="0"/>
              <a:t>Меѓународна соработка во контекст на глобалната економија</a:t>
            </a:r>
          </a:p>
          <a:p>
            <a:pPr marL="342900" indent="-342900">
              <a:buFont typeface="Wingdings" pitchFamily="2" charset="2"/>
              <a:buChar char="ü"/>
            </a:pPr>
            <a:r>
              <a:rPr lang="mk-MK" sz="2200" i="1" dirty="0"/>
              <a:t>Неформални и формални методи на соработка за ЗПП</a:t>
            </a:r>
          </a:p>
          <a:p>
            <a:pPr marL="342900" indent="-342900">
              <a:buFont typeface="Wingdings" pitchFamily="2" charset="2"/>
              <a:buChar char="ü"/>
            </a:pPr>
            <a:r>
              <a:rPr lang="mk-MK" sz="2200" i="1" dirty="0"/>
              <a:t>Користење на дигитални докази преку меѓународна соработка</a:t>
            </a:r>
          </a:p>
          <a:p>
            <a:pPr marL="342900" indent="-342900">
              <a:buFont typeface="Wingdings" pitchFamily="2" charset="2"/>
              <a:buChar char="ü"/>
            </a:pPr>
            <a:r>
              <a:rPr lang="mk-MK" sz="2200" i="1" dirty="0"/>
              <a:t>Јавно-приватна соработка</a:t>
            </a:r>
            <a:endParaRPr lang="en-GB" sz="2200" i="1" dirty="0"/>
          </a:p>
          <a:p>
            <a:endParaRPr lang="en-GB" sz="2200" b="1" dirty="0"/>
          </a:p>
          <a:p>
            <a:pPr marL="342900" indent="-342900">
              <a:buFont typeface="Wingdings" pitchFamily="2" charset="2"/>
              <a:buChar char="Ø"/>
            </a:pPr>
            <a:r>
              <a:rPr lang="mk-MK" sz="2200" b="1" dirty="0"/>
              <a:t>За ЗПП научивме</a:t>
            </a:r>
            <a:r>
              <a:rPr lang="en-GB" sz="2200" b="1" dirty="0"/>
              <a:t>:</a:t>
            </a:r>
          </a:p>
          <a:p>
            <a:pPr marL="342900" indent="-342900">
              <a:buFont typeface="Wingdings" pitchFamily="2" charset="2"/>
              <a:buChar char="ü"/>
            </a:pPr>
            <a:r>
              <a:rPr lang="mk-MK" sz="2200" i="1" dirty="0"/>
              <a:t>Правна основа на меѓународната соработка</a:t>
            </a:r>
          </a:p>
          <a:p>
            <a:pPr marL="342900" indent="-342900">
              <a:buFont typeface="Wingdings" pitchFamily="2" charset="2"/>
              <a:buChar char="ü"/>
            </a:pPr>
            <a:r>
              <a:rPr lang="mk-MK" sz="2200" i="1" dirty="0"/>
              <a:t>Практики и постапки за ЗПП</a:t>
            </a:r>
          </a:p>
          <a:p>
            <a:pPr marL="342900" indent="-342900">
              <a:buFont typeface="Wingdings" pitchFamily="2" charset="2"/>
              <a:buChar char="ü"/>
            </a:pPr>
            <a:r>
              <a:rPr lang="mk-MK" sz="2200" i="1" dirty="0"/>
              <a:t>Механизми според </a:t>
            </a:r>
            <a:r>
              <a:rPr lang="en-US" sz="2200" i="1" dirty="0"/>
              <a:t>ETS 185</a:t>
            </a:r>
            <a:endParaRPr lang="en-GB" sz="2200" i="1" dirty="0"/>
          </a:p>
          <a:p>
            <a:endParaRPr lang="en-GB" sz="2200" dirty="0"/>
          </a:p>
        </p:txBody>
      </p:sp>
      <p:pic>
        <p:nvPicPr>
          <p:cNvPr id="6" name="Picture 5">
            <a:extLst>
              <a:ext uri="{FF2B5EF4-FFF2-40B4-BE49-F238E27FC236}">
                <a16:creationId xmlns:a16="http://schemas.microsoft.com/office/drawing/2014/main" id="{0335DF00-542D-424E-9B11-3FE1D686EC66}"/>
              </a:ext>
            </a:extLst>
          </p:cNvPr>
          <p:cNvPicPr>
            <a:picLocks noChangeAspect="1"/>
          </p:cNvPicPr>
          <p:nvPr/>
        </p:nvPicPr>
        <p:blipFill>
          <a:blip r:embed="rId4"/>
          <a:stretch>
            <a:fillRect/>
          </a:stretch>
        </p:blipFill>
        <p:spPr>
          <a:xfrm>
            <a:off x="4857386" y="2897820"/>
            <a:ext cx="4165070" cy="1587789"/>
          </a:xfrm>
          <a:prstGeom prst="rect">
            <a:avLst/>
          </a:prstGeom>
        </p:spPr>
      </p:pic>
    </p:spTree>
    <p:extLst>
      <p:ext uri="{BB962C8B-B14F-4D97-AF65-F5344CB8AC3E}">
        <p14:creationId xmlns:p14="http://schemas.microsoft.com/office/powerpoint/2010/main" val="406692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6</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6</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ea typeface="ＭＳ Ｐゴシック" charset="0"/>
              </a:rPr>
              <a:t>Вовед</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232117" y="967958"/>
            <a:ext cx="4572000" cy="5586145"/>
          </a:xfrm>
          <a:prstGeom prst="rect">
            <a:avLst/>
          </a:prstGeom>
        </p:spPr>
        <p:txBody>
          <a:bodyPr>
            <a:spAutoFit/>
          </a:bodyPr>
          <a:lstStyle/>
          <a:p>
            <a:pPr marL="342900" indent="-342900" algn="just">
              <a:buFont typeface="Wingdings" pitchFamily="2" charset="2"/>
              <a:buChar char="Ø"/>
            </a:pPr>
            <a:r>
              <a:rPr lang="mk-MK" sz="2100" b="1" dirty="0">
                <a:solidFill>
                  <a:srgbClr val="FF0000"/>
                </a:solidFill>
              </a:rPr>
              <a:t>Сега ќе го примениме сето тоа ново знаење!</a:t>
            </a:r>
          </a:p>
          <a:p>
            <a:pPr marL="342900" indent="-342900" algn="just">
              <a:buFont typeface="Wingdings" pitchFamily="2" charset="2"/>
              <a:buChar char="Ø"/>
            </a:pPr>
            <a:r>
              <a:rPr lang="mk-MK" sz="2100" b="1" dirty="0"/>
              <a:t>Треба да се поделиме на работни групи од 4 или 5 претставници</a:t>
            </a:r>
          </a:p>
          <a:p>
            <a:pPr marL="342900" indent="-342900" algn="just">
              <a:buFont typeface="Wingdings" pitchFamily="2" charset="2"/>
              <a:buChar char="Ø"/>
            </a:pPr>
            <a:r>
              <a:rPr lang="mk-MK" sz="2100" b="1" dirty="0"/>
              <a:t>претставниците треба да се придружат на нивните групи</a:t>
            </a:r>
          </a:p>
          <a:p>
            <a:pPr marL="342900" indent="-342900" algn="just">
              <a:buFont typeface="Wingdings" pitchFamily="2" charset="2"/>
              <a:buChar char="Ø"/>
            </a:pPr>
            <a:r>
              <a:rPr lang="mk-MK" sz="2100" b="1" dirty="0"/>
              <a:t>На секоја група ќе ѝ се додели студија на случај и дополнителен материјал</a:t>
            </a:r>
          </a:p>
          <a:p>
            <a:pPr marL="342900" indent="-342900" algn="just">
              <a:buFont typeface="Wingdings" pitchFamily="2" charset="2"/>
              <a:buChar char="Ø"/>
            </a:pPr>
            <a:r>
              <a:rPr lang="mk-MK" sz="2100" b="1" dirty="0"/>
              <a:t>60+ минути за анализа и подготовка на извештајот за случајот</a:t>
            </a:r>
          </a:p>
          <a:p>
            <a:pPr marL="342900" indent="-342900" algn="just">
              <a:buFont typeface="Wingdings" pitchFamily="2" charset="2"/>
              <a:buChar char="Ø"/>
            </a:pPr>
            <a:r>
              <a:rPr lang="mk-MK" sz="2100" b="1" dirty="0"/>
              <a:t>20+ минути за презентирање на заклучоците од известувачот на групата или од целата група</a:t>
            </a:r>
            <a:endParaRPr lang="en-GB" sz="2100" b="1" dirty="0"/>
          </a:p>
        </p:txBody>
      </p:sp>
      <p:pic>
        <p:nvPicPr>
          <p:cNvPr id="9" name="Picture 8">
            <a:extLst>
              <a:ext uri="{FF2B5EF4-FFF2-40B4-BE49-F238E27FC236}">
                <a16:creationId xmlns:a16="http://schemas.microsoft.com/office/drawing/2014/main" id="{1039E094-4EB0-B34C-AC8A-850BF9448A2D}"/>
              </a:ext>
            </a:extLst>
          </p:cNvPr>
          <p:cNvPicPr>
            <a:picLocks noChangeAspect="1"/>
          </p:cNvPicPr>
          <p:nvPr/>
        </p:nvPicPr>
        <p:blipFill>
          <a:blip r:embed="rId4"/>
          <a:stretch>
            <a:fillRect/>
          </a:stretch>
        </p:blipFill>
        <p:spPr>
          <a:xfrm>
            <a:off x="5182654" y="2877133"/>
            <a:ext cx="3961346" cy="1598043"/>
          </a:xfrm>
          <a:prstGeom prst="rect">
            <a:avLst/>
          </a:prstGeom>
        </p:spPr>
      </p:pic>
    </p:spTree>
    <p:extLst>
      <p:ext uri="{BB962C8B-B14F-4D97-AF65-F5344CB8AC3E}">
        <p14:creationId xmlns:p14="http://schemas.microsoft.com/office/powerpoint/2010/main" val="3206447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7</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7</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ea typeface="ＭＳ Ｐゴシック" charset="0"/>
              </a:rPr>
              <a:t>Вовед</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8" name="Picture 7">
            <a:extLst>
              <a:ext uri="{FF2B5EF4-FFF2-40B4-BE49-F238E27FC236}">
                <a16:creationId xmlns:a16="http://schemas.microsoft.com/office/drawing/2014/main" id="{9BD740DA-813B-CE40-8F0D-DCE7A7E8F321}"/>
              </a:ext>
            </a:extLst>
          </p:cNvPr>
          <p:cNvPicPr>
            <a:picLocks noChangeAspect="1"/>
          </p:cNvPicPr>
          <p:nvPr/>
        </p:nvPicPr>
        <p:blipFill>
          <a:blip r:embed="rId4"/>
          <a:stretch>
            <a:fillRect/>
          </a:stretch>
        </p:blipFill>
        <p:spPr>
          <a:xfrm>
            <a:off x="1325960" y="2016369"/>
            <a:ext cx="6492079" cy="3414665"/>
          </a:xfrm>
          <a:prstGeom prst="rect">
            <a:avLst/>
          </a:prstGeom>
        </p:spPr>
      </p:pic>
      <p:sp>
        <p:nvSpPr>
          <p:cNvPr id="5" name="TextBox 4">
            <a:extLst>
              <a:ext uri="{FF2B5EF4-FFF2-40B4-BE49-F238E27FC236}">
                <a16:creationId xmlns:a16="http://schemas.microsoft.com/office/drawing/2014/main" id="{11E41408-4381-40FF-8D2E-FBF7D3D26457}"/>
              </a:ext>
            </a:extLst>
          </p:cNvPr>
          <p:cNvSpPr txBox="1"/>
          <p:nvPr/>
        </p:nvSpPr>
        <p:spPr>
          <a:xfrm>
            <a:off x="2275840" y="4206240"/>
            <a:ext cx="4632960" cy="584775"/>
          </a:xfrm>
          <a:prstGeom prst="rect">
            <a:avLst/>
          </a:prstGeom>
          <a:noFill/>
        </p:spPr>
        <p:txBody>
          <a:bodyPr wrap="square" rtlCol="0">
            <a:spAutoFit/>
          </a:bodyPr>
          <a:lstStyle/>
          <a:p>
            <a:pPr algn="ctr"/>
            <a:r>
              <a:rPr lang="mk-MK" sz="3200" dirty="0">
                <a:solidFill>
                  <a:schemeClr val="bg1"/>
                </a:solidFill>
                <a:latin typeface="Consolas" panose="020B0609020204030204" pitchFamily="49" charset="0"/>
              </a:rPr>
              <a:t>Дали сте спремни?</a:t>
            </a:r>
            <a:endParaRPr lang="LID4096" sz="3200" dirty="0">
              <a:solidFill>
                <a:schemeClr val="bg1"/>
              </a:solidFill>
              <a:latin typeface="Consolas" panose="020B0609020204030204" pitchFamily="49" charset="0"/>
            </a:endParaRPr>
          </a:p>
        </p:txBody>
      </p:sp>
    </p:spTree>
    <p:extLst>
      <p:ext uri="{BB962C8B-B14F-4D97-AF65-F5344CB8AC3E}">
        <p14:creationId xmlns:p14="http://schemas.microsoft.com/office/powerpoint/2010/main" val="2444515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8</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8</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r">
              <a:buFont typeface="Arial" charset="0"/>
              <a:buNone/>
              <a:defRPr/>
            </a:pPr>
            <a:r>
              <a:rPr lang="mk-MK" sz="3200" b="1" dirty="0">
                <a:solidFill>
                  <a:schemeClr val="bg1"/>
                </a:solidFill>
              </a:rPr>
              <a:t>Градење вештини за сајбер-криминал</a:t>
            </a:r>
            <a:endParaRPr lang="en-GB" sz="3200" b="1" dirty="0">
              <a:solidFill>
                <a:schemeClr val="bg1"/>
              </a:solidFill>
            </a:endParaRPr>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791902"/>
            <a:ext cx="8525021" cy="1274195"/>
          </a:xfrm>
          <a:prstGeom prst="rect">
            <a:avLst/>
          </a:prstGeom>
        </p:spPr>
        <p:txBody>
          <a:bodyPr wrap="square">
            <a:spAutoFit/>
          </a:bodyPr>
          <a:lstStyle/>
          <a:p>
            <a:pPr algn="ctr" eaLnBrk="1" hangingPunct="1">
              <a:lnSpc>
                <a:spcPct val="80000"/>
              </a:lnSpc>
            </a:pPr>
            <a:r>
              <a:rPr lang="mk-MK" sz="3200" b="1" dirty="0">
                <a:ea typeface="ＭＳ Ｐゴシック" charset="0"/>
                <a:cs typeface="ＭＳ Ｐゴシック" charset="0"/>
              </a:rPr>
              <a:t>Втор дел</a:t>
            </a:r>
            <a:endParaRPr lang="en-GB" sz="3200" b="1" dirty="0">
              <a:ea typeface="ＭＳ Ｐゴシック" charset="0"/>
              <a:cs typeface="ＭＳ Ｐゴシック" charset="0"/>
            </a:endParaRPr>
          </a:p>
          <a:p>
            <a:pPr algn="ctr" eaLnBrk="1" hangingPunct="1">
              <a:lnSpc>
                <a:spcPct val="80000"/>
              </a:lnSpc>
            </a:pPr>
            <a:br>
              <a:rPr lang="en-GB" sz="3200" b="1" dirty="0">
                <a:ea typeface="ＭＳ Ｐゴシック" charset="0"/>
                <a:cs typeface="ＭＳ Ｐゴシック" charset="0"/>
              </a:rPr>
            </a:br>
            <a:r>
              <a:rPr lang="mk-MK" sz="3200" b="1" dirty="0">
                <a:ea typeface="ＭＳ Ｐゴシック" charset="0"/>
                <a:cs typeface="ＭＳ Ｐゴシック" charset="0"/>
              </a:rPr>
              <a:t>Студија на случај</a:t>
            </a:r>
            <a:endParaRPr lang="en-GB" sz="3200" dirty="0"/>
          </a:p>
        </p:txBody>
      </p:sp>
    </p:spTree>
    <p:extLst>
      <p:ext uri="{BB962C8B-B14F-4D97-AF65-F5344CB8AC3E}">
        <p14:creationId xmlns:p14="http://schemas.microsoft.com/office/powerpoint/2010/main" val="14207638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9</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9</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ea typeface="ＭＳ Ｐゴシック" charset="0"/>
              </a:rPr>
              <a:t>Студија на случај</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44657" y="1166842"/>
            <a:ext cx="8489853" cy="5509200"/>
          </a:xfrm>
          <a:prstGeom prst="rect">
            <a:avLst/>
          </a:prstGeom>
        </p:spPr>
        <p:txBody>
          <a:bodyPr wrap="square">
            <a:spAutoFit/>
          </a:bodyPr>
          <a:lstStyle/>
          <a:p>
            <a:pPr algn="just"/>
            <a:r>
              <a:rPr lang="ru-RU" sz="2200" i="1" dirty="0"/>
              <a:t>За време на истрагата поврзана со хакерски активности од голем размер поврзани со банки, американското ФБИ набљудуваше хакерски форум преку тајни агенти и откри дека податоците од хакираните сметки во банките во САД и Европа се продаваат за понатамошна експлоатација. ФБИ спроведе тајна операција и успеа да купи податоци (броеви на сметки, пинови и кодови за пристап) од повеќе различни лица.</a:t>
            </a:r>
            <a:endParaRPr lang="en-GB" sz="2200" i="1" dirty="0"/>
          </a:p>
          <a:p>
            <a:pPr algn="just"/>
            <a:endParaRPr lang="en-GB" sz="2200" i="1" dirty="0"/>
          </a:p>
          <a:p>
            <a:pPr algn="just"/>
            <a:r>
              <a:rPr lang="ru-RU" sz="2200" i="1" dirty="0"/>
              <a:t>Како резултат на анализата на податоци, ФБИ идентификуваше две лица одговорни за продажба на податоците; а тооа се Борис Смит, кој навидум продавал такви податоци веќе неколку години и Тереза Браун, која е понов член на форумот. Се чини дека двете лица живеат во вашата земја (А), но Тереза е државјанин на вашата соседна земја (У).</a:t>
            </a:r>
            <a:endParaRPr lang="en-US" sz="2200" i="1" dirty="0"/>
          </a:p>
        </p:txBody>
      </p:sp>
    </p:spTree>
    <p:extLst>
      <p:ext uri="{BB962C8B-B14F-4D97-AF65-F5344CB8AC3E}">
        <p14:creationId xmlns:p14="http://schemas.microsoft.com/office/powerpoint/2010/main" val="30034863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14401</TotalTime>
  <Words>1531</Words>
  <Application>Microsoft Office PowerPoint</Application>
  <PresentationFormat>On-screen Show (4:3)</PresentationFormat>
  <Paragraphs>213</Paragraphs>
  <Slides>22</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Arial Narrow</vt:lpstr>
      <vt:lpstr>Calibri</vt:lpstr>
      <vt:lpstr>Consolas</vt:lpstr>
      <vt:lpstr>Segoe UI</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Technology Risk Limited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Cybercrime Training for Judges and Prosecutors</dc:title>
  <dc:creator>Nigel Jones</dc:creator>
  <cp:lastModifiedBy>apetrovmk@outlook.com</cp:lastModifiedBy>
  <cp:revision>295</cp:revision>
  <dcterms:created xsi:type="dcterms:W3CDTF">2012-01-25T15:22:10Z</dcterms:created>
  <dcterms:modified xsi:type="dcterms:W3CDTF">2021-05-05T13:59:31Z</dcterms:modified>
</cp:coreProperties>
</file>