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84" r:id="rId3"/>
    <p:sldId id="296" r:id="rId4"/>
    <p:sldId id="406" r:id="rId5"/>
    <p:sldId id="367" r:id="rId6"/>
    <p:sldId id="369" r:id="rId7"/>
    <p:sldId id="370" r:id="rId8"/>
    <p:sldId id="371" r:id="rId9"/>
    <p:sldId id="372" r:id="rId10"/>
    <p:sldId id="373" r:id="rId11"/>
    <p:sldId id="407" r:id="rId12"/>
    <p:sldId id="375" r:id="rId13"/>
    <p:sldId id="376" r:id="rId14"/>
    <p:sldId id="377" r:id="rId15"/>
    <p:sldId id="378" r:id="rId16"/>
    <p:sldId id="379" r:id="rId17"/>
    <p:sldId id="380" r:id="rId18"/>
    <p:sldId id="408" r:id="rId19"/>
    <p:sldId id="382" r:id="rId20"/>
    <p:sldId id="383" r:id="rId21"/>
    <p:sldId id="388" r:id="rId22"/>
    <p:sldId id="389" r:id="rId23"/>
    <p:sldId id="364" r:id="rId24"/>
    <p:sldId id="409" r:id="rId25"/>
    <p:sldId id="393" r:id="rId26"/>
    <p:sldId id="394" r:id="rId27"/>
    <p:sldId id="413" r:id="rId28"/>
    <p:sldId id="411" r:id="rId29"/>
    <p:sldId id="395" r:id="rId30"/>
    <p:sldId id="414" r:id="rId31"/>
    <p:sldId id="397" r:id="rId32"/>
    <p:sldId id="404" r:id="rId33"/>
    <p:sldId id="416" r:id="rId34"/>
    <p:sldId id="412" r:id="rId35"/>
    <p:sldId id="417" r:id="rId36"/>
    <p:sldId id="316" r:id="rId37"/>
  </p:sldIdLst>
  <p:sldSz cx="9144000" cy="6858000" type="screen4x3"/>
  <p:notesSz cx="9874250" cy="67246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18F"/>
    <a:srgbClr val="81ADD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 d="1"/>
        <a:sy n="1" d="1"/>
      </p:scale>
      <p:origin x="0" y="0"/>
    </p:cViewPr>
  </p:notesTextViewPr>
  <p:sorterViewPr>
    <p:cViewPr>
      <p:scale>
        <a:sx n="100" d="100"/>
        <a:sy n="100" d="100"/>
      </p:scale>
      <p:origin x="0" y="104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E3849-73BD-2043-A9FB-710030E94B2D}" type="doc">
      <dgm:prSet loTypeId="urn:microsoft.com/office/officeart/2005/8/layout/radial4" loCatId="" qsTypeId="urn:microsoft.com/office/officeart/2005/8/quickstyle/simple4" qsCatId="simple" csTypeId="urn:microsoft.com/office/officeart/2005/8/colors/accent1_3" csCatId="accent1" phldr="1"/>
      <dgm:spPr/>
      <dgm:t>
        <a:bodyPr/>
        <a:lstStyle/>
        <a:p>
          <a:endParaRPr lang="en-US"/>
        </a:p>
      </dgm:t>
    </dgm:pt>
    <dgm:pt modelId="{C1BA56E3-F69C-0145-AC7D-7D3759C29511}">
      <dgm:prSet phldrT="[Text]"/>
      <dgm:spPr/>
      <dgm:t>
        <a:bodyPr/>
        <a:lstStyle/>
        <a:p>
          <a:r>
            <a:rPr lang="en-US" dirty="0"/>
            <a:t>Inter-agency Cooperation</a:t>
          </a:r>
        </a:p>
      </dgm:t>
    </dgm:pt>
    <dgm:pt modelId="{EE621696-9E5F-2745-B89A-6F158222FA48}" type="parTrans" cxnId="{6ABF3D16-B5B7-E940-9498-4EA6AFA80037}">
      <dgm:prSet/>
      <dgm:spPr/>
      <dgm:t>
        <a:bodyPr/>
        <a:lstStyle/>
        <a:p>
          <a:endParaRPr lang="en-US"/>
        </a:p>
      </dgm:t>
    </dgm:pt>
    <dgm:pt modelId="{F82242BA-72E3-6642-8B6B-305B715F78E3}" type="sibTrans" cxnId="{6ABF3D16-B5B7-E940-9498-4EA6AFA80037}">
      <dgm:prSet/>
      <dgm:spPr/>
      <dgm:t>
        <a:bodyPr/>
        <a:lstStyle/>
        <a:p>
          <a:endParaRPr lang="en-US"/>
        </a:p>
      </dgm:t>
    </dgm:pt>
    <dgm:pt modelId="{9B7E8354-4003-C045-844F-400C1C35C5B2}">
      <dgm:prSet phldrT="[Text]"/>
      <dgm:spPr/>
      <dgm:t>
        <a:bodyPr/>
        <a:lstStyle/>
        <a:p>
          <a:r>
            <a:rPr lang="en-US" dirty="0"/>
            <a:t>Target Criminals </a:t>
          </a:r>
        </a:p>
      </dgm:t>
    </dgm:pt>
    <dgm:pt modelId="{8B765399-B181-DC49-8803-E4D0CC53CFBF}" type="parTrans" cxnId="{0DC3D4D6-E9A1-0C4C-96F1-1F6CF2627841}">
      <dgm:prSet/>
      <dgm:spPr/>
      <dgm:t>
        <a:bodyPr/>
        <a:lstStyle/>
        <a:p>
          <a:endParaRPr lang="en-US"/>
        </a:p>
      </dgm:t>
    </dgm:pt>
    <dgm:pt modelId="{55AD63A9-58F0-DC49-83BD-54FEDA98705A}" type="sibTrans" cxnId="{0DC3D4D6-E9A1-0C4C-96F1-1F6CF2627841}">
      <dgm:prSet/>
      <dgm:spPr/>
      <dgm:t>
        <a:bodyPr/>
        <a:lstStyle/>
        <a:p>
          <a:endParaRPr lang="en-US"/>
        </a:p>
      </dgm:t>
    </dgm:pt>
    <dgm:pt modelId="{83CDEC5A-20E6-6540-AAE3-C151C8DFC5A1}">
      <dgm:prSet phldrT="[Text]"/>
      <dgm:spPr/>
      <dgm:t>
        <a:bodyPr/>
        <a:lstStyle/>
        <a:p>
          <a:r>
            <a:rPr lang="en-US" dirty="0"/>
            <a:t>Target Criminal Profit</a:t>
          </a:r>
        </a:p>
      </dgm:t>
    </dgm:pt>
    <dgm:pt modelId="{65520B0D-641D-6E43-A1FE-F4F84F4D8372}" type="parTrans" cxnId="{4C50CC5E-FD54-4B40-A318-80C4BC9078FE}">
      <dgm:prSet/>
      <dgm:spPr/>
      <dgm:t>
        <a:bodyPr/>
        <a:lstStyle/>
        <a:p>
          <a:endParaRPr lang="en-US"/>
        </a:p>
      </dgm:t>
    </dgm:pt>
    <dgm:pt modelId="{7A417D4C-4883-B545-B4DD-4F500D6ECDDB}" type="sibTrans" cxnId="{4C50CC5E-FD54-4B40-A318-80C4BC9078FE}">
      <dgm:prSet/>
      <dgm:spPr/>
      <dgm:t>
        <a:bodyPr/>
        <a:lstStyle/>
        <a:p>
          <a:endParaRPr lang="en-US"/>
        </a:p>
      </dgm:t>
    </dgm:pt>
    <dgm:pt modelId="{7EB74EC9-9CDB-B144-B50E-77E6DAD45831}">
      <dgm:prSet phldrT="[Text]"/>
      <dgm:spPr/>
      <dgm:t>
        <a:bodyPr/>
        <a:lstStyle/>
        <a:p>
          <a:r>
            <a:rPr lang="en-US" dirty="0"/>
            <a:t>Synergies Between Agencies</a:t>
          </a:r>
        </a:p>
      </dgm:t>
    </dgm:pt>
    <dgm:pt modelId="{6364BB51-CEB9-0E4C-953E-E8B2E09A9CF4}" type="parTrans" cxnId="{ECD1FABF-7747-C44D-9E47-908C277C4C40}">
      <dgm:prSet/>
      <dgm:spPr/>
      <dgm:t>
        <a:bodyPr/>
        <a:lstStyle/>
        <a:p>
          <a:endParaRPr lang="en-US"/>
        </a:p>
      </dgm:t>
    </dgm:pt>
    <dgm:pt modelId="{5390279D-6839-7F47-8BD3-076633F635F7}" type="sibTrans" cxnId="{ECD1FABF-7747-C44D-9E47-908C277C4C40}">
      <dgm:prSet/>
      <dgm:spPr/>
      <dgm:t>
        <a:bodyPr/>
        <a:lstStyle/>
        <a:p>
          <a:endParaRPr lang="en-US"/>
        </a:p>
      </dgm:t>
    </dgm:pt>
    <dgm:pt modelId="{D92279E9-C059-8D40-B5AC-AFDDCED226C6}">
      <dgm:prSet phldrT="[Text]"/>
      <dgm:spPr/>
      <dgm:t>
        <a:bodyPr/>
        <a:lstStyle/>
        <a:p>
          <a:r>
            <a:rPr lang="en-US" dirty="0"/>
            <a:t>Division of </a:t>
          </a:r>
          <a:r>
            <a:rPr lang="en-US" dirty="0" err="1"/>
            <a:t>Labour</a:t>
          </a:r>
          <a:endParaRPr lang="en-US" dirty="0"/>
        </a:p>
      </dgm:t>
    </dgm:pt>
    <dgm:pt modelId="{74220E76-1C4B-4042-8F36-A50E9FF11BB1}" type="parTrans" cxnId="{DCFE7E18-6019-0141-83FD-598BE7694B1C}">
      <dgm:prSet/>
      <dgm:spPr/>
      <dgm:t>
        <a:bodyPr/>
        <a:lstStyle/>
        <a:p>
          <a:endParaRPr lang="en-US"/>
        </a:p>
      </dgm:t>
    </dgm:pt>
    <dgm:pt modelId="{EE0F0E63-A0F1-A247-9323-D1E8DA6816AB}" type="sibTrans" cxnId="{DCFE7E18-6019-0141-83FD-598BE7694B1C}">
      <dgm:prSet/>
      <dgm:spPr/>
      <dgm:t>
        <a:bodyPr/>
        <a:lstStyle/>
        <a:p>
          <a:endParaRPr lang="en-US"/>
        </a:p>
      </dgm:t>
    </dgm:pt>
    <dgm:pt modelId="{7A1F7BAE-8BC7-C74F-B31D-7C8E685A4818}">
      <dgm:prSet phldrT="[Text]"/>
      <dgm:spPr/>
      <dgm:t>
        <a:bodyPr/>
        <a:lstStyle/>
        <a:p>
          <a:r>
            <a:rPr lang="en-US" dirty="0"/>
            <a:t>Communication (task force, meetings, </a:t>
          </a:r>
          <a:r>
            <a:rPr lang="en-US" dirty="0" err="1"/>
            <a:t>etc</a:t>
          </a:r>
          <a:r>
            <a:rPr lang="en-US" dirty="0"/>
            <a:t>)</a:t>
          </a:r>
        </a:p>
      </dgm:t>
    </dgm:pt>
    <dgm:pt modelId="{07B716FD-D97B-1F47-9D88-1CB3C2BFD345}" type="parTrans" cxnId="{3380D084-CD90-9A4C-9769-4F4E38F289E9}">
      <dgm:prSet/>
      <dgm:spPr/>
      <dgm:t>
        <a:bodyPr/>
        <a:lstStyle/>
        <a:p>
          <a:endParaRPr lang="en-US"/>
        </a:p>
      </dgm:t>
    </dgm:pt>
    <dgm:pt modelId="{33E2BBCD-7EDD-434E-8995-680AFC834F79}" type="sibTrans" cxnId="{3380D084-CD90-9A4C-9769-4F4E38F289E9}">
      <dgm:prSet/>
      <dgm:spPr/>
      <dgm:t>
        <a:bodyPr/>
        <a:lstStyle/>
        <a:p>
          <a:endParaRPr lang="en-US"/>
        </a:p>
      </dgm:t>
    </dgm:pt>
    <dgm:pt modelId="{1AD76931-4502-DC47-A94D-DD03B8558962}">
      <dgm:prSet phldrT="[Text]"/>
      <dgm:spPr/>
      <dgm:t>
        <a:bodyPr/>
        <a:lstStyle/>
        <a:p>
          <a:r>
            <a:rPr lang="en-US" dirty="0"/>
            <a:t>Information Flow</a:t>
          </a:r>
        </a:p>
      </dgm:t>
    </dgm:pt>
    <dgm:pt modelId="{9E05B79B-F7CC-DA4D-8E9D-61077F1E728F}" type="parTrans" cxnId="{33754403-B638-644B-A64A-DFA4F0B69DA2}">
      <dgm:prSet/>
      <dgm:spPr/>
      <dgm:t>
        <a:bodyPr/>
        <a:lstStyle/>
        <a:p>
          <a:endParaRPr lang="en-US"/>
        </a:p>
      </dgm:t>
    </dgm:pt>
    <dgm:pt modelId="{6421CCBD-3E19-BF4C-9096-7C67CB2DB3FE}" type="sibTrans" cxnId="{33754403-B638-644B-A64A-DFA4F0B69DA2}">
      <dgm:prSet/>
      <dgm:spPr/>
      <dgm:t>
        <a:bodyPr/>
        <a:lstStyle/>
        <a:p>
          <a:endParaRPr lang="en-US"/>
        </a:p>
      </dgm:t>
    </dgm:pt>
    <dgm:pt modelId="{56BD5FD8-D503-BE4F-BB9B-439E0AC04588}">
      <dgm:prSet phldrT="[Text]"/>
      <dgm:spPr/>
      <dgm:t>
        <a:bodyPr/>
        <a:lstStyle/>
        <a:p>
          <a:r>
            <a:rPr lang="en-US" dirty="0"/>
            <a:t>Legal Framework</a:t>
          </a:r>
        </a:p>
      </dgm:t>
    </dgm:pt>
    <dgm:pt modelId="{6161F828-A10B-F145-A071-A7EFADD4D401}" type="parTrans" cxnId="{B4F2AE61-C296-EE48-B4E3-4DF58C76DFCD}">
      <dgm:prSet/>
      <dgm:spPr/>
      <dgm:t>
        <a:bodyPr/>
        <a:lstStyle/>
        <a:p>
          <a:endParaRPr lang="en-US"/>
        </a:p>
      </dgm:t>
    </dgm:pt>
    <dgm:pt modelId="{5DEAB86C-D8F0-8246-BF7A-48E8B0EDAEC0}" type="sibTrans" cxnId="{B4F2AE61-C296-EE48-B4E3-4DF58C76DFCD}">
      <dgm:prSet/>
      <dgm:spPr/>
      <dgm:t>
        <a:bodyPr/>
        <a:lstStyle/>
        <a:p>
          <a:endParaRPr lang="en-US"/>
        </a:p>
      </dgm:t>
    </dgm:pt>
    <dgm:pt modelId="{8A9D899C-D83E-8546-8BFB-D06B1B9DFB6A}">
      <dgm:prSet phldrT="[Text]"/>
      <dgm:spPr/>
      <dgm:t>
        <a:bodyPr/>
        <a:lstStyle/>
        <a:p>
          <a:r>
            <a:rPr lang="en-US" dirty="0"/>
            <a:t>Address Practical Obstacles</a:t>
          </a:r>
        </a:p>
      </dgm:t>
    </dgm:pt>
    <dgm:pt modelId="{C90F0033-8C7B-BB45-ABD6-259B364C6C52}" type="parTrans" cxnId="{D7876165-8337-6543-BD1F-DB4CA31AF4A3}">
      <dgm:prSet/>
      <dgm:spPr/>
      <dgm:t>
        <a:bodyPr/>
        <a:lstStyle/>
        <a:p>
          <a:endParaRPr lang="en-US"/>
        </a:p>
      </dgm:t>
    </dgm:pt>
    <dgm:pt modelId="{10EC5CC0-0492-7344-911B-C4D912FE2708}" type="sibTrans" cxnId="{D7876165-8337-6543-BD1F-DB4CA31AF4A3}">
      <dgm:prSet/>
      <dgm:spPr/>
      <dgm:t>
        <a:bodyPr/>
        <a:lstStyle/>
        <a:p>
          <a:endParaRPr lang="en-US"/>
        </a:p>
      </dgm:t>
    </dgm:pt>
    <dgm:pt modelId="{2CAC9D41-444F-1F4D-AA4E-D8F991AFFDDB}" type="pres">
      <dgm:prSet presAssocID="{1B4E3849-73BD-2043-A9FB-710030E94B2D}" presName="cycle" presStyleCnt="0">
        <dgm:presLayoutVars>
          <dgm:chMax val="1"/>
          <dgm:dir/>
          <dgm:animLvl val="ctr"/>
          <dgm:resizeHandles val="exact"/>
        </dgm:presLayoutVars>
      </dgm:prSet>
      <dgm:spPr/>
    </dgm:pt>
    <dgm:pt modelId="{F19FE974-1753-9041-A736-489DAFCEF25D}" type="pres">
      <dgm:prSet presAssocID="{C1BA56E3-F69C-0145-AC7D-7D3759C29511}" presName="centerShape" presStyleLbl="node0" presStyleIdx="0" presStyleCnt="1"/>
      <dgm:spPr/>
    </dgm:pt>
    <dgm:pt modelId="{B2891AA5-23A9-7749-B281-095175C1502C}" type="pres">
      <dgm:prSet presAssocID="{8B765399-B181-DC49-8803-E4D0CC53CFBF}" presName="parTrans" presStyleLbl="bgSibTrans2D1" presStyleIdx="0" presStyleCnt="8"/>
      <dgm:spPr/>
    </dgm:pt>
    <dgm:pt modelId="{853932B7-1D71-4044-B7FC-AD3D90C2F5DF}" type="pres">
      <dgm:prSet presAssocID="{9B7E8354-4003-C045-844F-400C1C35C5B2}" presName="node" presStyleLbl="node1" presStyleIdx="0" presStyleCnt="8">
        <dgm:presLayoutVars>
          <dgm:bulletEnabled val="1"/>
        </dgm:presLayoutVars>
      </dgm:prSet>
      <dgm:spPr/>
    </dgm:pt>
    <dgm:pt modelId="{96F9ADF4-5834-524B-B935-4AEE086DBDE5}" type="pres">
      <dgm:prSet presAssocID="{65520B0D-641D-6E43-A1FE-F4F84F4D8372}" presName="parTrans" presStyleLbl="bgSibTrans2D1" presStyleIdx="1" presStyleCnt="8"/>
      <dgm:spPr/>
    </dgm:pt>
    <dgm:pt modelId="{20530D22-F0AE-AC48-935E-84EF3ADEB43B}" type="pres">
      <dgm:prSet presAssocID="{83CDEC5A-20E6-6540-AAE3-C151C8DFC5A1}" presName="node" presStyleLbl="node1" presStyleIdx="1" presStyleCnt="8">
        <dgm:presLayoutVars>
          <dgm:bulletEnabled val="1"/>
        </dgm:presLayoutVars>
      </dgm:prSet>
      <dgm:spPr/>
    </dgm:pt>
    <dgm:pt modelId="{907B1BF8-9DF5-C14D-B85B-B4C810B058C7}" type="pres">
      <dgm:prSet presAssocID="{6364BB51-CEB9-0E4C-953E-E8B2E09A9CF4}" presName="parTrans" presStyleLbl="bgSibTrans2D1" presStyleIdx="2" presStyleCnt="8"/>
      <dgm:spPr/>
    </dgm:pt>
    <dgm:pt modelId="{89973CCA-6B5A-8C41-9F0D-0B7A20E82652}" type="pres">
      <dgm:prSet presAssocID="{7EB74EC9-9CDB-B144-B50E-77E6DAD45831}" presName="node" presStyleLbl="node1" presStyleIdx="2" presStyleCnt="8">
        <dgm:presLayoutVars>
          <dgm:bulletEnabled val="1"/>
        </dgm:presLayoutVars>
      </dgm:prSet>
      <dgm:spPr/>
    </dgm:pt>
    <dgm:pt modelId="{26323683-9B47-E546-97BC-0947D92A2659}" type="pres">
      <dgm:prSet presAssocID="{74220E76-1C4B-4042-8F36-A50E9FF11BB1}" presName="parTrans" presStyleLbl="bgSibTrans2D1" presStyleIdx="3" presStyleCnt="8"/>
      <dgm:spPr/>
    </dgm:pt>
    <dgm:pt modelId="{150B05FD-D46C-4647-A1F4-159815C42C0F}" type="pres">
      <dgm:prSet presAssocID="{D92279E9-C059-8D40-B5AC-AFDDCED226C6}" presName="node" presStyleLbl="node1" presStyleIdx="3" presStyleCnt="8">
        <dgm:presLayoutVars>
          <dgm:bulletEnabled val="1"/>
        </dgm:presLayoutVars>
      </dgm:prSet>
      <dgm:spPr/>
    </dgm:pt>
    <dgm:pt modelId="{2F3DFA35-1299-4B45-9438-571808BF9CAC}" type="pres">
      <dgm:prSet presAssocID="{07B716FD-D97B-1F47-9D88-1CB3C2BFD345}" presName="parTrans" presStyleLbl="bgSibTrans2D1" presStyleIdx="4" presStyleCnt="8"/>
      <dgm:spPr/>
    </dgm:pt>
    <dgm:pt modelId="{E2D37C6C-BE28-D544-B328-BACC5349D1A9}" type="pres">
      <dgm:prSet presAssocID="{7A1F7BAE-8BC7-C74F-B31D-7C8E685A4818}" presName="node" presStyleLbl="node1" presStyleIdx="4" presStyleCnt="8">
        <dgm:presLayoutVars>
          <dgm:bulletEnabled val="1"/>
        </dgm:presLayoutVars>
      </dgm:prSet>
      <dgm:spPr/>
    </dgm:pt>
    <dgm:pt modelId="{9A723371-6B21-2E44-B966-224F53131F90}" type="pres">
      <dgm:prSet presAssocID="{9E05B79B-F7CC-DA4D-8E9D-61077F1E728F}" presName="parTrans" presStyleLbl="bgSibTrans2D1" presStyleIdx="5" presStyleCnt="8"/>
      <dgm:spPr/>
    </dgm:pt>
    <dgm:pt modelId="{F6F0998B-8256-6D49-96F3-BB2E45785A01}" type="pres">
      <dgm:prSet presAssocID="{1AD76931-4502-DC47-A94D-DD03B8558962}" presName="node" presStyleLbl="node1" presStyleIdx="5" presStyleCnt="8">
        <dgm:presLayoutVars>
          <dgm:bulletEnabled val="1"/>
        </dgm:presLayoutVars>
      </dgm:prSet>
      <dgm:spPr/>
    </dgm:pt>
    <dgm:pt modelId="{A9081245-E981-9847-8172-4F1863DFAB73}" type="pres">
      <dgm:prSet presAssocID="{6161F828-A10B-F145-A071-A7EFADD4D401}" presName="parTrans" presStyleLbl="bgSibTrans2D1" presStyleIdx="6" presStyleCnt="8"/>
      <dgm:spPr/>
    </dgm:pt>
    <dgm:pt modelId="{77BA92DA-20D8-4342-A088-7188AD69A1C5}" type="pres">
      <dgm:prSet presAssocID="{56BD5FD8-D503-BE4F-BB9B-439E0AC04588}" presName="node" presStyleLbl="node1" presStyleIdx="6" presStyleCnt="8">
        <dgm:presLayoutVars>
          <dgm:bulletEnabled val="1"/>
        </dgm:presLayoutVars>
      </dgm:prSet>
      <dgm:spPr/>
    </dgm:pt>
    <dgm:pt modelId="{9507DA08-4052-B44F-A569-393F0560F44C}" type="pres">
      <dgm:prSet presAssocID="{C90F0033-8C7B-BB45-ABD6-259B364C6C52}" presName="parTrans" presStyleLbl="bgSibTrans2D1" presStyleIdx="7" presStyleCnt="8"/>
      <dgm:spPr/>
    </dgm:pt>
    <dgm:pt modelId="{C0EC6FD9-B5F0-394A-BCE1-33125C5AD319}" type="pres">
      <dgm:prSet presAssocID="{8A9D899C-D83E-8546-8BFB-D06B1B9DFB6A}" presName="node" presStyleLbl="node1" presStyleIdx="7" presStyleCnt="8">
        <dgm:presLayoutVars>
          <dgm:bulletEnabled val="1"/>
        </dgm:presLayoutVars>
      </dgm:prSet>
      <dgm:spPr/>
    </dgm:pt>
  </dgm:ptLst>
  <dgm:cxnLst>
    <dgm:cxn modelId="{33754403-B638-644B-A64A-DFA4F0B69DA2}" srcId="{C1BA56E3-F69C-0145-AC7D-7D3759C29511}" destId="{1AD76931-4502-DC47-A94D-DD03B8558962}" srcOrd="5" destOrd="0" parTransId="{9E05B79B-F7CC-DA4D-8E9D-61077F1E728F}" sibTransId="{6421CCBD-3E19-BF4C-9096-7C67CB2DB3FE}"/>
    <dgm:cxn modelId="{AC8E6A04-E5E6-449D-8422-16A16B6C2DCD}" type="presOf" srcId="{83CDEC5A-20E6-6540-AAE3-C151C8DFC5A1}" destId="{20530D22-F0AE-AC48-935E-84EF3ADEB43B}" srcOrd="0" destOrd="0" presId="urn:microsoft.com/office/officeart/2005/8/layout/radial4"/>
    <dgm:cxn modelId="{FAE9FC0A-F79F-45C7-AD1B-125A1A692EE4}" type="presOf" srcId="{65520B0D-641D-6E43-A1FE-F4F84F4D8372}" destId="{96F9ADF4-5834-524B-B935-4AEE086DBDE5}" srcOrd="0" destOrd="0" presId="urn:microsoft.com/office/officeart/2005/8/layout/radial4"/>
    <dgm:cxn modelId="{6ABF3D16-B5B7-E940-9498-4EA6AFA80037}" srcId="{1B4E3849-73BD-2043-A9FB-710030E94B2D}" destId="{C1BA56E3-F69C-0145-AC7D-7D3759C29511}" srcOrd="0" destOrd="0" parTransId="{EE621696-9E5F-2745-B89A-6F158222FA48}" sibTransId="{F82242BA-72E3-6642-8B6B-305B715F78E3}"/>
    <dgm:cxn modelId="{92F1A817-2D2C-4BE6-B918-890BD3AA404D}" type="presOf" srcId="{7A1F7BAE-8BC7-C74F-B31D-7C8E685A4818}" destId="{E2D37C6C-BE28-D544-B328-BACC5349D1A9}" srcOrd="0" destOrd="0" presId="urn:microsoft.com/office/officeart/2005/8/layout/radial4"/>
    <dgm:cxn modelId="{DCFE7E18-6019-0141-83FD-598BE7694B1C}" srcId="{C1BA56E3-F69C-0145-AC7D-7D3759C29511}" destId="{D92279E9-C059-8D40-B5AC-AFDDCED226C6}" srcOrd="3" destOrd="0" parTransId="{74220E76-1C4B-4042-8F36-A50E9FF11BB1}" sibTransId="{EE0F0E63-A0F1-A247-9323-D1E8DA6816AB}"/>
    <dgm:cxn modelId="{CDA7BD1C-8C5E-4D78-9987-3EF40064AE01}" type="presOf" srcId="{6161F828-A10B-F145-A071-A7EFADD4D401}" destId="{A9081245-E981-9847-8172-4F1863DFAB73}" srcOrd="0" destOrd="0" presId="urn:microsoft.com/office/officeart/2005/8/layout/radial4"/>
    <dgm:cxn modelId="{13636A20-675B-4B53-9A30-4D7A39886ED4}" type="presOf" srcId="{9E05B79B-F7CC-DA4D-8E9D-61077F1E728F}" destId="{9A723371-6B21-2E44-B966-224F53131F90}" srcOrd="0" destOrd="0" presId="urn:microsoft.com/office/officeart/2005/8/layout/radial4"/>
    <dgm:cxn modelId="{0BEFA921-AE32-4C0F-9FFF-C595E5AA2CDF}" type="presOf" srcId="{C1BA56E3-F69C-0145-AC7D-7D3759C29511}" destId="{F19FE974-1753-9041-A736-489DAFCEF25D}" srcOrd="0" destOrd="0" presId="urn:microsoft.com/office/officeart/2005/8/layout/radial4"/>
    <dgm:cxn modelId="{94487833-AD95-450A-A891-1C21C9C78D7D}" type="presOf" srcId="{C90F0033-8C7B-BB45-ABD6-259B364C6C52}" destId="{9507DA08-4052-B44F-A569-393F0560F44C}" srcOrd="0" destOrd="0" presId="urn:microsoft.com/office/officeart/2005/8/layout/radial4"/>
    <dgm:cxn modelId="{4C50CC5E-FD54-4B40-A318-80C4BC9078FE}" srcId="{C1BA56E3-F69C-0145-AC7D-7D3759C29511}" destId="{83CDEC5A-20E6-6540-AAE3-C151C8DFC5A1}" srcOrd="1" destOrd="0" parTransId="{65520B0D-641D-6E43-A1FE-F4F84F4D8372}" sibTransId="{7A417D4C-4883-B545-B4DD-4F500D6ECDDB}"/>
    <dgm:cxn modelId="{B4F2AE61-C296-EE48-B4E3-4DF58C76DFCD}" srcId="{C1BA56E3-F69C-0145-AC7D-7D3759C29511}" destId="{56BD5FD8-D503-BE4F-BB9B-439E0AC04588}" srcOrd="6" destOrd="0" parTransId="{6161F828-A10B-F145-A071-A7EFADD4D401}" sibTransId="{5DEAB86C-D8F0-8246-BF7A-48E8B0EDAEC0}"/>
    <dgm:cxn modelId="{71454C42-1D50-4F70-B0CD-4ABD2335D4AF}" type="presOf" srcId="{56BD5FD8-D503-BE4F-BB9B-439E0AC04588}" destId="{77BA92DA-20D8-4342-A088-7188AD69A1C5}" srcOrd="0" destOrd="0" presId="urn:microsoft.com/office/officeart/2005/8/layout/radial4"/>
    <dgm:cxn modelId="{D7876165-8337-6543-BD1F-DB4CA31AF4A3}" srcId="{C1BA56E3-F69C-0145-AC7D-7D3759C29511}" destId="{8A9D899C-D83E-8546-8BFB-D06B1B9DFB6A}" srcOrd="7" destOrd="0" parTransId="{C90F0033-8C7B-BB45-ABD6-259B364C6C52}" sibTransId="{10EC5CC0-0492-7344-911B-C4D912FE2708}"/>
    <dgm:cxn modelId="{484AD96C-A12C-4698-9319-F80803EEC600}" type="presOf" srcId="{7EB74EC9-9CDB-B144-B50E-77E6DAD45831}" destId="{89973CCA-6B5A-8C41-9F0D-0B7A20E82652}" srcOrd="0" destOrd="0" presId="urn:microsoft.com/office/officeart/2005/8/layout/radial4"/>
    <dgm:cxn modelId="{C7E97C54-9ED6-4ECC-9DFD-C83ED5BF0376}" type="presOf" srcId="{6364BB51-CEB9-0E4C-953E-E8B2E09A9CF4}" destId="{907B1BF8-9DF5-C14D-B85B-B4C810B058C7}" srcOrd="0" destOrd="0" presId="urn:microsoft.com/office/officeart/2005/8/layout/radial4"/>
    <dgm:cxn modelId="{E2F86880-23DE-4DCA-A8F7-FAD6D4BB0C58}" type="presOf" srcId="{07B716FD-D97B-1F47-9D88-1CB3C2BFD345}" destId="{2F3DFA35-1299-4B45-9438-571808BF9CAC}" srcOrd="0" destOrd="0" presId="urn:microsoft.com/office/officeart/2005/8/layout/radial4"/>
    <dgm:cxn modelId="{3380D084-CD90-9A4C-9769-4F4E38F289E9}" srcId="{C1BA56E3-F69C-0145-AC7D-7D3759C29511}" destId="{7A1F7BAE-8BC7-C74F-B31D-7C8E685A4818}" srcOrd="4" destOrd="0" parTransId="{07B716FD-D97B-1F47-9D88-1CB3C2BFD345}" sibTransId="{33E2BBCD-7EDD-434E-8995-680AFC834F79}"/>
    <dgm:cxn modelId="{C06ABE9A-9715-4FD6-B3A7-65D69369E43D}" type="presOf" srcId="{8A9D899C-D83E-8546-8BFB-D06B1B9DFB6A}" destId="{C0EC6FD9-B5F0-394A-BCE1-33125C5AD319}" srcOrd="0" destOrd="0" presId="urn:microsoft.com/office/officeart/2005/8/layout/radial4"/>
    <dgm:cxn modelId="{97EAB4B0-8316-4B45-808A-EADC28B10CB8}" type="presOf" srcId="{1AD76931-4502-DC47-A94D-DD03B8558962}" destId="{F6F0998B-8256-6D49-96F3-BB2E45785A01}" srcOrd="0" destOrd="0" presId="urn:microsoft.com/office/officeart/2005/8/layout/radial4"/>
    <dgm:cxn modelId="{ECD1FABF-7747-C44D-9E47-908C277C4C40}" srcId="{C1BA56E3-F69C-0145-AC7D-7D3759C29511}" destId="{7EB74EC9-9CDB-B144-B50E-77E6DAD45831}" srcOrd="2" destOrd="0" parTransId="{6364BB51-CEB9-0E4C-953E-E8B2E09A9CF4}" sibTransId="{5390279D-6839-7F47-8BD3-076633F635F7}"/>
    <dgm:cxn modelId="{95740EC3-CED4-4AA6-9C5C-E6CF20402820}" type="presOf" srcId="{8B765399-B181-DC49-8803-E4D0CC53CFBF}" destId="{B2891AA5-23A9-7749-B281-095175C1502C}" srcOrd="0" destOrd="0" presId="urn:microsoft.com/office/officeart/2005/8/layout/radial4"/>
    <dgm:cxn modelId="{ED5AA5D1-84D1-4F92-B8F4-929600B44CE7}" type="presOf" srcId="{9B7E8354-4003-C045-844F-400C1C35C5B2}" destId="{853932B7-1D71-4044-B7FC-AD3D90C2F5DF}" srcOrd="0" destOrd="0" presId="urn:microsoft.com/office/officeart/2005/8/layout/radial4"/>
    <dgm:cxn modelId="{0DC3D4D6-E9A1-0C4C-96F1-1F6CF2627841}" srcId="{C1BA56E3-F69C-0145-AC7D-7D3759C29511}" destId="{9B7E8354-4003-C045-844F-400C1C35C5B2}" srcOrd="0" destOrd="0" parTransId="{8B765399-B181-DC49-8803-E4D0CC53CFBF}" sibTransId="{55AD63A9-58F0-DC49-83BD-54FEDA98705A}"/>
    <dgm:cxn modelId="{87A5A3E0-B5B7-4B66-8322-877AB4F82230}" type="presOf" srcId="{74220E76-1C4B-4042-8F36-A50E9FF11BB1}" destId="{26323683-9B47-E546-97BC-0947D92A2659}" srcOrd="0" destOrd="0" presId="urn:microsoft.com/office/officeart/2005/8/layout/radial4"/>
    <dgm:cxn modelId="{11F117E3-3484-41B3-A8C4-28D83CEB4886}" type="presOf" srcId="{D92279E9-C059-8D40-B5AC-AFDDCED226C6}" destId="{150B05FD-D46C-4647-A1F4-159815C42C0F}" srcOrd="0" destOrd="0" presId="urn:microsoft.com/office/officeart/2005/8/layout/radial4"/>
    <dgm:cxn modelId="{FDA30DFA-635C-4FD8-A7E0-D4485AAC5241}" type="presOf" srcId="{1B4E3849-73BD-2043-A9FB-710030E94B2D}" destId="{2CAC9D41-444F-1F4D-AA4E-D8F991AFFDDB}" srcOrd="0" destOrd="0" presId="urn:microsoft.com/office/officeart/2005/8/layout/radial4"/>
    <dgm:cxn modelId="{64215D8F-48B1-4327-9C0A-113354C2CE90}" type="presParOf" srcId="{2CAC9D41-444F-1F4D-AA4E-D8F991AFFDDB}" destId="{F19FE974-1753-9041-A736-489DAFCEF25D}" srcOrd="0" destOrd="0" presId="urn:microsoft.com/office/officeart/2005/8/layout/radial4"/>
    <dgm:cxn modelId="{21E89625-4D8C-4860-9A6F-B54E103AD97C}" type="presParOf" srcId="{2CAC9D41-444F-1F4D-AA4E-D8F991AFFDDB}" destId="{B2891AA5-23A9-7749-B281-095175C1502C}" srcOrd="1" destOrd="0" presId="urn:microsoft.com/office/officeart/2005/8/layout/radial4"/>
    <dgm:cxn modelId="{7BCB2C52-3353-47A5-AEA5-8AC79471A285}" type="presParOf" srcId="{2CAC9D41-444F-1F4D-AA4E-D8F991AFFDDB}" destId="{853932B7-1D71-4044-B7FC-AD3D90C2F5DF}" srcOrd="2" destOrd="0" presId="urn:microsoft.com/office/officeart/2005/8/layout/radial4"/>
    <dgm:cxn modelId="{74B058A8-B074-4159-8113-00FBCC318C9C}" type="presParOf" srcId="{2CAC9D41-444F-1F4D-AA4E-D8F991AFFDDB}" destId="{96F9ADF4-5834-524B-B935-4AEE086DBDE5}" srcOrd="3" destOrd="0" presId="urn:microsoft.com/office/officeart/2005/8/layout/radial4"/>
    <dgm:cxn modelId="{48BAE097-ED75-406A-BFC0-7A482745F1BA}" type="presParOf" srcId="{2CAC9D41-444F-1F4D-AA4E-D8F991AFFDDB}" destId="{20530D22-F0AE-AC48-935E-84EF3ADEB43B}" srcOrd="4" destOrd="0" presId="urn:microsoft.com/office/officeart/2005/8/layout/radial4"/>
    <dgm:cxn modelId="{08549906-0EA3-4A80-910C-264850A36DB0}" type="presParOf" srcId="{2CAC9D41-444F-1F4D-AA4E-D8F991AFFDDB}" destId="{907B1BF8-9DF5-C14D-B85B-B4C810B058C7}" srcOrd="5" destOrd="0" presId="urn:microsoft.com/office/officeart/2005/8/layout/radial4"/>
    <dgm:cxn modelId="{14CF3204-BF24-4DBF-8CFE-EEE49A1ABC30}" type="presParOf" srcId="{2CAC9D41-444F-1F4D-AA4E-D8F991AFFDDB}" destId="{89973CCA-6B5A-8C41-9F0D-0B7A20E82652}" srcOrd="6" destOrd="0" presId="urn:microsoft.com/office/officeart/2005/8/layout/radial4"/>
    <dgm:cxn modelId="{93BDD374-22E4-43BC-A9A5-FE66E7AF3D26}" type="presParOf" srcId="{2CAC9D41-444F-1F4D-AA4E-D8F991AFFDDB}" destId="{26323683-9B47-E546-97BC-0947D92A2659}" srcOrd="7" destOrd="0" presId="urn:microsoft.com/office/officeart/2005/8/layout/radial4"/>
    <dgm:cxn modelId="{44ECBB7B-9010-4E1B-9A16-2F70899EB7CF}" type="presParOf" srcId="{2CAC9D41-444F-1F4D-AA4E-D8F991AFFDDB}" destId="{150B05FD-D46C-4647-A1F4-159815C42C0F}" srcOrd="8" destOrd="0" presId="urn:microsoft.com/office/officeart/2005/8/layout/radial4"/>
    <dgm:cxn modelId="{2874D187-1689-4B20-A8A6-2BF7177517E7}" type="presParOf" srcId="{2CAC9D41-444F-1F4D-AA4E-D8F991AFFDDB}" destId="{2F3DFA35-1299-4B45-9438-571808BF9CAC}" srcOrd="9" destOrd="0" presId="urn:microsoft.com/office/officeart/2005/8/layout/radial4"/>
    <dgm:cxn modelId="{6F4EC469-CA61-48DF-A412-EC21ADBD4FCE}" type="presParOf" srcId="{2CAC9D41-444F-1F4D-AA4E-D8F991AFFDDB}" destId="{E2D37C6C-BE28-D544-B328-BACC5349D1A9}" srcOrd="10" destOrd="0" presId="urn:microsoft.com/office/officeart/2005/8/layout/radial4"/>
    <dgm:cxn modelId="{ED2E8E4C-BEFD-4C39-8FE2-050E809772A8}" type="presParOf" srcId="{2CAC9D41-444F-1F4D-AA4E-D8F991AFFDDB}" destId="{9A723371-6B21-2E44-B966-224F53131F90}" srcOrd="11" destOrd="0" presId="urn:microsoft.com/office/officeart/2005/8/layout/radial4"/>
    <dgm:cxn modelId="{AB600D8C-1C9D-48EE-9745-9E2304E250F0}" type="presParOf" srcId="{2CAC9D41-444F-1F4D-AA4E-D8F991AFFDDB}" destId="{F6F0998B-8256-6D49-96F3-BB2E45785A01}" srcOrd="12" destOrd="0" presId="urn:microsoft.com/office/officeart/2005/8/layout/radial4"/>
    <dgm:cxn modelId="{3CC2F04E-1E03-4538-9403-ABA55A24A209}" type="presParOf" srcId="{2CAC9D41-444F-1F4D-AA4E-D8F991AFFDDB}" destId="{A9081245-E981-9847-8172-4F1863DFAB73}" srcOrd="13" destOrd="0" presId="urn:microsoft.com/office/officeart/2005/8/layout/radial4"/>
    <dgm:cxn modelId="{ECD72D1F-D9F0-4181-9F7C-F94137C9CDBD}" type="presParOf" srcId="{2CAC9D41-444F-1F4D-AA4E-D8F991AFFDDB}" destId="{77BA92DA-20D8-4342-A088-7188AD69A1C5}" srcOrd="14" destOrd="0" presId="urn:microsoft.com/office/officeart/2005/8/layout/radial4"/>
    <dgm:cxn modelId="{EF2C4234-1834-41F4-821F-DCDDEACF1AE5}" type="presParOf" srcId="{2CAC9D41-444F-1F4D-AA4E-D8F991AFFDDB}" destId="{9507DA08-4052-B44F-A569-393F0560F44C}" srcOrd="15" destOrd="0" presId="urn:microsoft.com/office/officeart/2005/8/layout/radial4"/>
    <dgm:cxn modelId="{FB6A5ED7-A5EA-4797-8CB6-0B47B0B7FBFE}" type="presParOf" srcId="{2CAC9D41-444F-1F4D-AA4E-D8F991AFFDDB}" destId="{C0EC6FD9-B5F0-394A-BCE1-33125C5AD319}"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FE974-1753-9041-A736-489DAFCEF25D}">
      <dsp:nvSpPr>
        <dsp:cNvPr id="0" name=""/>
        <dsp:cNvSpPr/>
      </dsp:nvSpPr>
      <dsp:spPr>
        <a:xfrm>
          <a:off x="3653294" y="2955332"/>
          <a:ext cx="1804070" cy="1804070"/>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Inter-agency Cooperation</a:t>
          </a:r>
        </a:p>
      </dsp:txBody>
      <dsp:txXfrm>
        <a:off x="3917494" y="3219532"/>
        <a:ext cx="1275670" cy="1275670"/>
      </dsp:txXfrm>
    </dsp:sp>
    <dsp:sp modelId="{B2891AA5-23A9-7749-B281-095175C1502C}">
      <dsp:nvSpPr>
        <dsp:cNvPr id="0" name=""/>
        <dsp:cNvSpPr/>
      </dsp:nvSpPr>
      <dsp:spPr>
        <a:xfrm rot="10800000">
          <a:off x="1119217" y="3600287"/>
          <a:ext cx="2394702" cy="514160"/>
        </a:xfrm>
        <a:prstGeom prst="lef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3932B7-1D71-4044-B7FC-AD3D90C2F5DF}">
      <dsp:nvSpPr>
        <dsp:cNvPr id="0" name=""/>
        <dsp:cNvSpPr/>
      </dsp:nvSpPr>
      <dsp:spPr>
        <a:xfrm>
          <a:off x="487792" y="3352227"/>
          <a:ext cx="1262849" cy="1010279"/>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Target Criminals </a:t>
          </a:r>
        </a:p>
      </dsp:txBody>
      <dsp:txXfrm>
        <a:off x="517382" y="3381817"/>
        <a:ext cx="1203669" cy="951099"/>
      </dsp:txXfrm>
    </dsp:sp>
    <dsp:sp modelId="{96F9ADF4-5834-524B-B935-4AEE086DBDE5}">
      <dsp:nvSpPr>
        <dsp:cNvPr id="0" name=""/>
        <dsp:cNvSpPr/>
      </dsp:nvSpPr>
      <dsp:spPr>
        <a:xfrm rot="12342857">
          <a:off x="1340924" y="2628925"/>
          <a:ext cx="2394702" cy="514160"/>
        </a:xfrm>
        <a:prstGeom prst="leftArrow">
          <a:avLst>
            <a:gd name="adj1" fmla="val 60000"/>
            <a:gd name="adj2" fmla="val 50000"/>
          </a:avLst>
        </a:prstGeom>
        <a:gradFill rotWithShape="0">
          <a:gsLst>
            <a:gs pos="0">
              <a:schemeClr val="accent1">
                <a:shade val="90000"/>
                <a:hueOff val="49889"/>
                <a:satOff val="-854"/>
                <a:lumOff val="3423"/>
                <a:alphaOff val="0"/>
                <a:satMod val="103000"/>
                <a:lumMod val="102000"/>
                <a:tint val="94000"/>
              </a:schemeClr>
            </a:gs>
            <a:gs pos="50000">
              <a:schemeClr val="accent1">
                <a:shade val="90000"/>
                <a:hueOff val="49889"/>
                <a:satOff val="-854"/>
                <a:lumOff val="3423"/>
                <a:alphaOff val="0"/>
                <a:satMod val="110000"/>
                <a:lumMod val="100000"/>
                <a:shade val="100000"/>
              </a:schemeClr>
            </a:gs>
            <a:gs pos="100000">
              <a:schemeClr val="accent1">
                <a:shade val="90000"/>
                <a:hueOff val="49889"/>
                <a:satOff val="-854"/>
                <a:lumOff val="34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530D22-F0AE-AC48-935E-84EF3ADEB43B}">
      <dsp:nvSpPr>
        <dsp:cNvPr id="0" name=""/>
        <dsp:cNvSpPr/>
      </dsp:nvSpPr>
      <dsp:spPr>
        <a:xfrm>
          <a:off x="828074" y="1861354"/>
          <a:ext cx="1262849" cy="1010279"/>
        </a:xfrm>
        <a:prstGeom prst="roundRect">
          <a:avLst>
            <a:gd name="adj" fmla="val 10000"/>
          </a:avLst>
        </a:prstGeom>
        <a:gradFill rotWithShape="0">
          <a:gsLst>
            <a:gs pos="0">
              <a:schemeClr val="accent1">
                <a:shade val="80000"/>
                <a:hueOff val="49898"/>
                <a:satOff val="-894"/>
                <a:lumOff val="3798"/>
                <a:alphaOff val="0"/>
                <a:satMod val="103000"/>
                <a:lumMod val="102000"/>
                <a:tint val="94000"/>
              </a:schemeClr>
            </a:gs>
            <a:gs pos="50000">
              <a:schemeClr val="accent1">
                <a:shade val="80000"/>
                <a:hueOff val="49898"/>
                <a:satOff val="-894"/>
                <a:lumOff val="3798"/>
                <a:alphaOff val="0"/>
                <a:satMod val="110000"/>
                <a:lumMod val="100000"/>
                <a:shade val="100000"/>
              </a:schemeClr>
            </a:gs>
            <a:gs pos="100000">
              <a:schemeClr val="accent1">
                <a:shade val="80000"/>
                <a:hueOff val="49898"/>
                <a:satOff val="-894"/>
                <a:lumOff val="37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Target Criminal Profit</a:t>
          </a:r>
        </a:p>
      </dsp:txBody>
      <dsp:txXfrm>
        <a:off x="857664" y="1890944"/>
        <a:ext cx="1203669" cy="951099"/>
      </dsp:txXfrm>
    </dsp:sp>
    <dsp:sp modelId="{907B1BF8-9DF5-C14D-B85B-B4C810B058C7}">
      <dsp:nvSpPr>
        <dsp:cNvPr id="0" name=""/>
        <dsp:cNvSpPr/>
      </dsp:nvSpPr>
      <dsp:spPr>
        <a:xfrm rot="13885714">
          <a:off x="1962133" y="1849953"/>
          <a:ext cx="2394702" cy="514160"/>
        </a:xfrm>
        <a:prstGeom prst="leftArrow">
          <a:avLst>
            <a:gd name="adj1" fmla="val 60000"/>
            <a:gd name="adj2" fmla="val 50000"/>
          </a:avLst>
        </a:prstGeom>
        <a:gradFill rotWithShape="0">
          <a:gsLst>
            <a:gs pos="0">
              <a:schemeClr val="accent1">
                <a:shade val="90000"/>
                <a:hueOff val="99779"/>
                <a:satOff val="-1709"/>
                <a:lumOff val="6846"/>
                <a:alphaOff val="0"/>
                <a:satMod val="103000"/>
                <a:lumMod val="102000"/>
                <a:tint val="94000"/>
              </a:schemeClr>
            </a:gs>
            <a:gs pos="50000">
              <a:schemeClr val="accent1">
                <a:shade val="90000"/>
                <a:hueOff val="99779"/>
                <a:satOff val="-1709"/>
                <a:lumOff val="6846"/>
                <a:alphaOff val="0"/>
                <a:satMod val="110000"/>
                <a:lumMod val="100000"/>
                <a:shade val="100000"/>
              </a:schemeClr>
            </a:gs>
            <a:gs pos="100000">
              <a:schemeClr val="accent1">
                <a:shade val="90000"/>
                <a:hueOff val="99779"/>
                <a:satOff val="-1709"/>
                <a:lumOff val="68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973CCA-6B5A-8C41-9F0D-0B7A20E82652}">
      <dsp:nvSpPr>
        <dsp:cNvPr id="0" name=""/>
        <dsp:cNvSpPr/>
      </dsp:nvSpPr>
      <dsp:spPr>
        <a:xfrm>
          <a:off x="1781523" y="665767"/>
          <a:ext cx="1262849" cy="1010279"/>
        </a:xfrm>
        <a:prstGeom prst="roundRect">
          <a:avLst>
            <a:gd name="adj" fmla="val 10000"/>
          </a:avLst>
        </a:prstGeom>
        <a:gradFill rotWithShape="0">
          <a:gsLst>
            <a:gs pos="0">
              <a:schemeClr val="accent1">
                <a:shade val="80000"/>
                <a:hueOff val="99795"/>
                <a:satOff val="-1787"/>
                <a:lumOff val="7596"/>
                <a:alphaOff val="0"/>
                <a:satMod val="103000"/>
                <a:lumMod val="102000"/>
                <a:tint val="94000"/>
              </a:schemeClr>
            </a:gs>
            <a:gs pos="50000">
              <a:schemeClr val="accent1">
                <a:shade val="80000"/>
                <a:hueOff val="99795"/>
                <a:satOff val="-1787"/>
                <a:lumOff val="7596"/>
                <a:alphaOff val="0"/>
                <a:satMod val="110000"/>
                <a:lumMod val="100000"/>
                <a:shade val="100000"/>
              </a:schemeClr>
            </a:gs>
            <a:gs pos="100000">
              <a:schemeClr val="accent1">
                <a:shade val="80000"/>
                <a:hueOff val="99795"/>
                <a:satOff val="-1787"/>
                <a:lumOff val="75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Synergies Between Agencies</a:t>
          </a:r>
        </a:p>
      </dsp:txBody>
      <dsp:txXfrm>
        <a:off x="1811113" y="695357"/>
        <a:ext cx="1203669" cy="951099"/>
      </dsp:txXfrm>
    </dsp:sp>
    <dsp:sp modelId="{26323683-9B47-E546-97BC-0947D92A2659}">
      <dsp:nvSpPr>
        <dsp:cNvPr id="0" name=""/>
        <dsp:cNvSpPr/>
      </dsp:nvSpPr>
      <dsp:spPr>
        <a:xfrm rot="15428571">
          <a:off x="2859806" y="1417657"/>
          <a:ext cx="2394702" cy="514160"/>
        </a:xfrm>
        <a:prstGeom prst="leftArrow">
          <a:avLst>
            <a:gd name="adj1" fmla="val 60000"/>
            <a:gd name="adj2" fmla="val 50000"/>
          </a:avLst>
        </a:prstGeom>
        <a:gradFill rotWithShape="0">
          <a:gsLst>
            <a:gs pos="0">
              <a:schemeClr val="accent1">
                <a:shade val="90000"/>
                <a:hueOff val="149668"/>
                <a:satOff val="-2563"/>
                <a:lumOff val="10269"/>
                <a:alphaOff val="0"/>
                <a:satMod val="103000"/>
                <a:lumMod val="102000"/>
                <a:tint val="94000"/>
              </a:schemeClr>
            </a:gs>
            <a:gs pos="50000">
              <a:schemeClr val="accent1">
                <a:shade val="90000"/>
                <a:hueOff val="149668"/>
                <a:satOff val="-2563"/>
                <a:lumOff val="10269"/>
                <a:alphaOff val="0"/>
                <a:satMod val="110000"/>
                <a:lumMod val="100000"/>
                <a:shade val="100000"/>
              </a:schemeClr>
            </a:gs>
            <a:gs pos="100000">
              <a:schemeClr val="accent1">
                <a:shade val="90000"/>
                <a:hueOff val="149668"/>
                <a:satOff val="-2563"/>
                <a:lumOff val="102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0B05FD-D46C-4647-A1F4-159815C42C0F}">
      <dsp:nvSpPr>
        <dsp:cNvPr id="0" name=""/>
        <dsp:cNvSpPr/>
      </dsp:nvSpPr>
      <dsp:spPr>
        <a:xfrm>
          <a:off x="3159297" y="2266"/>
          <a:ext cx="1262849" cy="1010279"/>
        </a:xfrm>
        <a:prstGeom prst="roundRect">
          <a:avLst>
            <a:gd name="adj" fmla="val 10000"/>
          </a:avLst>
        </a:prstGeom>
        <a:gradFill rotWithShape="0">
          <a:gsLst>
            <a:gs pos="0">
              <a:schemeClr val="accent1">
                <a:shade val="80000"/>
                <a:hueOff val="149693"/>
                <a:satOff val="-2681"/>
                <a:lumOff val="11394"/>
                <a:alphaOff val="0"/>
                <a:satMod val="103000"/>
                <a:lumMod val="102000"/>
                <a:tint val="94000"/>
              </a:schemeClr>
            </a:gs>
            <a:gs pos="50000">
              <a:schemeClr val="accent1">
                <a:shade val="80000"/>
                <a:hueOff val="149693"/>
                <a:satOff val="-2681"/>
                <a:lumOff val="11394"/>
                <a:alphaOff val="0"/>
                <a:satMod val="110000"/>
                <a:lumMod val="100000"/>
                <a:shade val="100000"/>
              </a:schemeClr>
            </a:gs>
            <a:gs pos="100000">
              <a:schemeClr val="accent1">
                <a:shade val="80000"/>
                <a:hueOff val="149693"/>
                <a:satOff val="-2681"/>
                <a:lumOff val="113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Division of </a:t>
          </a:r>
          <a:r>
            <a:rPr lang="en-US" sz="1200" kern="1200" dirty="0" err="1"/>
            <a:t>Labour</a:t>
          </a:r>
          <a:endParaRPr lang="en-US" sz="1200" kern="1200" dirty="0"/>
        </a:p>
      </dsp:txBody>
      <dsp:txXfrm>
        <a:off x="3188887" y="31856"/>
        <a:ext cx="1203669" cy="951099"/>
      </dsp:txXfrm>
    </dsp:sp>
    <dsp:sp modelId="{2F3DFA35-1299-4B45-9438-571808BF9CAC}">
      <dsp:nvSpPr>
        <dsp:cNvPr id="0" name=""/>
        <dsp:cNvSpPr/>
      </dsp:nvSpPr>
      <dsp:spPr>
        <a:xfrm rot="16971429">
          <a:off x="3856149" y="1417657"/>
          <a:ext cx="2394702" cy="514160"/>
        </a:xfrm>
        <a:prstGeom prst="leftArrow">
          <a:avLst>
            <a:gd name="adj1" fmla="val 60000"/>
            <a:gd name="adj2" fmla="val 50000"/>
          </a:avLst>
        </a:prstGeom>
        <a:gradFill rotWithShape="0">
          <a:gsLst>
            <a:gs pos="0">
              <a:schemeClr val="accent1">
                <a:shade val="90000"/>
                <a:hueOff val="199557"/>
                <a:satOff val="-3418"/>
                <a:lumOff val="13691"/>
                <a:alphaOff val="0"/>
                <a:satMod val="103000"/>
                <a:lumMod val="102000"/>
                <a:tint val="94000"/>
              </a:schemeClr>
            </a:gs>
            <a:gs pos="50000">
              <a:schemeClr val="accent1">
                <a:shade val="90000"/>
                <a:hueOff val="199557"/>
                <a:satOff val="-3418"/>
                <a:lumOff val="13691"/>
                <a:alphaOff val="0"/>
                <a:satMod val="110000"/>
                <a:lumMod val="100000"/>
                <a:shade val="100000"/>
              </a:schemeClr>
            </a:gs>
            <a:gs pos="100000">
              <a:schemeClr val="accent1">
                <a:shade val="90000"/>
                <a:hueOff val="199557"/>
                <a:satOff val="-3418"/>
                <a:lumOff val="136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D37C6C-BE28-D544-B328-BACC5349D1A9}">
      <dsp:nvSpPr>
        <dsp:cNvPr id="0" name=""/>
        <dsp:cNvSpPr/>
      </dsp:nvSpPr>
      <dsp:spPr>
        <a:xfrm>
          <a:off x="4688511" y="2266"/>
          <a:ext cx="1262849" cy="1010279"/>
        </a:xfrm>
        <a:prstGeom prst="roundRect">
          <a:avLst>
            <a:gd name="adj" fmla="val 10000"/>
          </a:avLst>
        </a:prstGeom>
        <a:gradFill rotWithShape="0">
          <a:gsLst>
            <a:gs pos="0">
              <a:schemeClr val="accent1">
                <a:shade val="80000"/>
                <a:hueOff val="199590"/>
                <a:satOff val="-3575"/>
                <a:lumOff val="15191"/>
                <a:alphaOff val="0"/>
                <a:satMod val="103000"/>
                <a:lumMod val="102000"/>
                <a:tint val="94000"/>
              </a:schemeClr>
            </a:gs>
            <a:gs pos="50000">
              <a:schemeClr val="accent1">
                <a:shade val="80000"/>
                <a:hueOff val="199590"/>
                <a:satOff val="-3575"/>
                <a:lumOff val="15191"/>
                <a:alphaOff val="0"/>
                <a:satMod val="110000"/>
                <a:lumMod val="100000"/>
                <a:shade val="100000"/>
              </a:schemeClr>
            </a:gs>
            <a:gs pos="100000">
              <a:schemeClr val="accent1">
                <a:shade val="80000"/>
                <a:hueOff val="199590"/>
                <a:satOff val="-3575"/>
                <a:lumOff val="151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 (task force, meetings, </a:t>
          </a:r>
          <a:r>
            <a:rPr lang="en-US" sz="1200" kern="1200" dirty="0" err="1"/>
            <a:t>etc</a:t>
          </a:r>
          <a:r>
            <a:rPr lang="en-US" sz="1200" kern="1200" dirty="0"/>
            <a:t>)</a:t>
          </a:r>
        </a:p>
      </dsp:txBody>
      <dsp:txXfrm>
        <a:off x="4718101" y="31856"/>
        <a:ext cx="1203669" cy="951099"/>
      </dsp:txXfrm>
    </dsp:sp>
    <dsp:sp modelId="{9A723371-6B21-2E44-B966-224F53131F90}">
      <dsp:nvSpPr>
        <dsp:cNvPr id="0" name=""/>
        <dsp:cNvSpPr/>
      </dsp:nvSpPr>
      <dsp:spPr>
        <a:xfrm rot="18514286">
          <a:off x="4753822" y="1849953"/>
          <a:ext cx="2394702" cy="514160"/>
        </a:xfrm>
        <a:prstGeom prst="leftArrow">
          <a:avLst>
            <a:gd name="adj1" fmla="val 60000"/>
            <a:gd name="adj2" fmla="val 50000"/>
          </a:avLst>
        </a:prstGeom>
        <a:gradFill rotWithShape="0">
          <a:gsLst>
            <a:gs pos="0">
              <a:schemeClr val="accent1">
                <a:shade val="90000"/>
                <a:hueOff val="249447"/>
                <a:satOff val="-4272"/>
                <a:lumOff val="17114"/>
                <a:alphaOff val="0"/>
                <a:satMod val="103000"/>
                <a:lumMod val="102000"/>
                <a:tint val="94000"/>
              </a:schemeClr>
            </a:gs>
            <a:gs pos="50000">
              <a:schemeClr val="accent1">
                <a:shade val="90000"/>
                <a:hueOff val="249447"/>
                <a:satOff val="-4272"/>
                <a:lumOff val="17114"/>
                <a:alphaOff val="0"/>
                <a:satMod val="110000"/>
                <a:lumMod val="100000"/>
                <a:shade val="100000"/>
              </a:schemeClr>
            </a:gs>
            <a:gs pos="100000">
              <a:schemeClr val="accent1">
                <a:shade val="90000"/>
                <a:hueOff val="249447"/>
                <a:satOff val="-4272"/>
                <a:lumOff val="171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F0998B-8256-6D49-96F3-BB2E45785A01}">
      <dsp:nvSpPr>
        <dsp:cNvPr id="0" name=""/>
        <dsp:cNvSpPr/>
      </dsp:nvSpPr>
      <dsp:spPr>
        <a:xfrm>
          <a:off x="6066285" y="665767"/>
          <a:ext cx="1262849" cy="1010279"/>
        </a:xfrm>
        <a:prstGeom prst="roundRect">
          <a:avLst>
            <a:gd name="adj" fmla="val 10000"/>
          </a:avLst>
        </a:prstGeom>
        <a:gradFill rotWithShape="0">
          <a:gsLst>
            <a:gs pos="0">
              <a:schemeClr val="accent1">
                <a:shade val="80000"/>
                <a:hueOff val="249488"/>
                <a:satOff val="-4469"/>
                <a:lumOff val="18989"/>
                <a:alphaOff val="0"/>
                <a:satMod val="103000"/>
                <a:lumMod val="102000"/>
                <a:tint val="94000"/>
              </a:schemeClr>
            </a:gs>
            <a:gs pos="50000">
              <a:schemeClr val="accent1">
                <a:shade val="80000"/>
                <a:hueOff val="249488"/>
                <a:satOff val="-4469"/>
                <a:lumOff val="18989"/>
                <a:alphaOff val="0"/>
                <a:satMod val="110000"/>
                <a:lumMod val="100000"/>
                <a:shade val="100000"/>
              </a:schemeClr>
            </a:gs>
            <a:gs pos="100000">
              <a:schemeClr val="accent1">
                <a:shade val="80000"/>
                <a:hueOff val="249488"/>
                <a:satOff val="-4469"/>
                <a:lumOff val="1898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Information Flow</a:t>
          </a:r>
        </a:p>
      </dsp:txBody>
      <dsp:txXfrm>
        <a:off x="6095875" y="695357"/>
        <a:ext cx="1203669" cy="951099"/>
      </dsp:txXfrm>
    </dsp:sp>
    <dsp:sp modelId="{A9081245-E981-9847-8172-4F1863DFAB73}">
      <dsp:nvSpPr>
        <dsp:cNvPr id="0" name=""/>
        <dsp:cNvSpPr/>
      </dsp:nvSpPr>
      <dsp:spPr>
        <a:xfrm rot="20057143">
          <a:off x="5375032" y="2628925"/>
          <a:ext cx="2394702" cy="514160"/>
        </a:xfrm>
        <a:prstGeom prst="leftArrow">
          <a:avLst>
            <a:gd name="adj1" fmla="val 60000"/>
            <a:gd name="adj2" fmla="val 50000"/>
          </a:avLst>
        </a:prstGeom>
        <a:gradFill rotWithShape="0">
          <a:gsLst>
            <a:gs pos="0">
              <a:schemeClr val="accent1">
                <a:shade val="90000"/>
                <a:hueOff val="299336"/>
                <a:satOff val="-5127"/>
                <a:lumOff val="20537"/>
                <a:alphaOff val="0"/>
                <a:satMod val="103000"/>
                <a:lumMod val="102000"/>
                <a:tint val="94000"/>
              </a:schemeClr>
            </a:gs>
            <a:gs pos="50000">
              <a:schemeClr val="accent1">
                <a:shade val="90000"/>
                <a:hueOff val="299336"/>
                <a:satOff val="-5127"/>
                <a:lumOff val="20537"/>
                <a:alphaOff val="0"/>
                <a:satMod val="110000"/>
                <a:lumMod val="100000"/>
                <a:shade val="100000"/>
              </a:schemeClr>
            </a:gs>
            <a:gs pos="100000">
              <a:schemeClr val="accent1">
                <a:shade val="90000"/>
                <a:hueOff val="299336"/>
                <a:satOff val="-5127"/>
                <a:lumOff val="20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7BA92DA-20D8-4342-A088-7188AD69A1C5}">
      <dsp:nvSpPr>
        <dsp:cNvPr id="0" name=""/>
        <dsp:cNvSpPr/>
      </dsp:nvSpPr>
      <dsp:spPr>
        <a:xfrm>
          <a:off x="7019735" y="1861354"/>
          <a:ext cx="1262849" cy="1010279"/>
        </a:xfrm>
        <a:prstGeom prst="roundRect">
          <a:avLst>
            <a:gd name="adj" fmla="val 10000"/>
          </a:avLst>
        </a:prstGeom>
        <a:gradFill rotWithShape="0">
          <a:gsLst>
            <a:gs pos="0">
              <a:schemeClr val="accent1">
                <a:shade val="80000"/>
                <a:hueOff val="299385"/>
                <a:satOff val="-5362"/>
                <a:lumOff val="22787"/>
                <a:alphaOff val="0"/>
                <a:satMod val="103000"/>
                <a:lumMod val="102000"/>
                <a:tint val="94000"/>
              </a:schemeClr>
            </a:gs>
            <a:gs pos="50000">
              <a:schemeClr val="accent1">
                <a:shade val="80000"/>
                <a:hueOff val="299385"/>
                <a:satOff val="-5362"/>
                <a:lumOff val="22787"/>
                <a:alphaOff val="0"/>
                <a:satMod val="110000"/>
                <a:lumMod val="100000"/>
                <a:shade val="100000"/>
              </a:schemeClr>
            </a:gs>
            <a:gs pos="100000">
              <a:schemeClr val="accent1">
                <a:shade val="80000"/>
                <a:hueOff val="299385"/>
                <a:satOff val="-5362"/>
                <a:lumOff val="227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Legal Framework</a:t>
          </a:r>
        </a:p>
      </dsp:txBody>
      <dsp:txXfrm>
        <a:off x="7049325" y="1890944"/>
        <a:ext cx="1203669" cy="951099"/>
      </dsp:txXfrm>
    </dsp:sp>
    <dsp:sp modelId="{9507DA08-4052-B44F-A569-393F0560F44C}">
      <dsp:nvSpPr>
        <dsp:cNvPr id="0" name=""/>
        <dsp:cNvSpPr/>
      </dsp:nvSpPr>
      <dsp:spPr>
        <a:xfrm>
          <a:off x="5596739" y="3600287"/>
          <a:ext cx="2394702" cy="514160"/>
        </a:xfrm>
        <a:prstGeom prst="leftArrow">
          <a:avLst>
            <a:gd name="adj1" fmla="val 60000"/>
            <a:gd name="adj2" fmla="val 50000"/>
          </a:avLst>
        </a:prstGeom>
        <a:gradFill rotWithShape="0">
          <a:gsLst>
            <a:gs pos="0">
              <a:schemeClr val="accent1">
                <a:shade val="90000"/>
                <a:hueOff val="349225"/>
                <a:satOff val="-5981"/>
                <a:lumOff val="23960"/>
                <a:alphaOff val="0"/>
                <a:satMod val="103000"/>
                <a:lumMod val="102000"/>
                <a:tint val="94000"/>
              </a:schemeClr>
            </a:gs>
            <a:gs pos="50000">
              <a:schemeClr val="accent1">
                <a:shade val="90000"/>
                <a:hueOff val="349225"/>
                <a:satOff val="-5981"/>
                <a:lumOff val="23960"/>
                <a:alphaOff val="0"/>
                <a:satMod val="110000"/>
                <a:lumMod val="100000"/>
                <a:shade val="100000"/>
              </a:schemeClr>
            </a:gs>
            <a:gs pos="100000">
              <a:schemeClr val="accent1">
                <a:shade val="90000"/>
                <a:hueOff val="349225"/>
                <a:satOff val="-5981"/>
                <a:lumOff val="239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EC6FD9-B5F0-394A-BCE1-33125C5AD319}">
      <dsp:nvSpPr>
        <dsp:cNvPr id="0" name=""/>
        <dsp:cNvSpPr/>
      </dsp:nvSpPr>
      <dsp:spPr>
        <a:xfrm>
          <a:off x="7360017" y="3352227"/>
          <a:ext cx="1262849" cy="1010279"/>
        </a:xfrm>
        <a:prstGeom prst="roundRect">
          <a:avLst>
            <a:gd name="adj" fmla="val 10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Address Practical Obstacles</a:t>
          </a:r>
        </a:p>
      </dsp:txBody>
      <dsp:txXfrm>
        <a:off x="7389607" y="3381817"/>
        <a:ext cx="1203669" cy="9510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E26955-046B-416F-9455-565A02122E63}"/>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59F30311-1858-40CF-91A5-30CD3E16DCBF}"/>
              </a:ext>
            </a:extLst>
          </p:cNvPr>
          <p:cNvSpPr>
            <a:spLocks noGrp="1"/>
          </p:cNvSpPr>
          <p:nvPr>
            <p:ph type="dt" sz="quarter"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A6EE5D9-FD0E-4692-877F-6C4F076E4FF4}" type="datetimeFigureOut">
              <a:rPr lang="en-US"/>
              <a:pPr>
                <a:defRPr/>
              </a:pPr>
              <a:t>11/8/2023</a:t>
            </a:fld>
            <a:endParaRPr lang="en-US"/>
          </a:p>
        </p:txBody>
      </p:sp>
      <p:sp>
        <p:nvSpPr>
          <p:cNvPr id="4" name="Footer Placeholder 3">
            <a:extLst>
              <a:ext uri="{FF2B5EF4-FFF2-40B4-BE49-F238E27FC236}">
                <a16:creationId xmlns:a16="http://schemas.microsoft.com/office/drawing/2014/main" id="{223E9495-213C-4BED-ABDD-E732C4CA92EB}"/>
              </a:ext>
            </a:extLst>
          </p:cNvPr>
          <p:cNvSpPr>
            <a:spLocks noGrp="1"/>
          </p:cNvSpPr>
          <p:nvPr>
            <p:ph type="ftr" sz="quarter" idx="2"/>
          </p:nvPr>
        </p:nvSpPr>
        <p:spPr>
          <a:xfrm>
            <a:off x="0" y="6386513"/>
            <a:ext cx="4278313" cy="336550"/>
          </a:xfrm>
          <a:prstGeom prst="rect">
            <a:avLst/>
          </a:prstGeom>
        </p:spPr>
        <p:txBody>
          <a:bodyPr vert="horz" lIns="91440" tIns="45720" rIns="91440" bIns="45720" rtlCol="0" anchor="b"/>
          <a:lstStyle>
            <a:lvl1pPr algn="l">
              <a:defRPr sz="1200">
                <a:latin typeface="Calibri" pitchFamily="34" charset="0"/>
                <a:ea typeface="MS PGothic"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8D87BC4F-CFFD-4004-A852-2BC39B197EBD}"/>
              </a:ext>
            </a:extLst>
          </p:cNvPr>
          <p:cNvSpPr>
            <a:spLocks noGrp="1"/>
          </p:cNvSpPr>
          <p:nvPr>
            <p:ph type="sldNum" sz="quarter" idx="3"/>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FAEA7AE-6A64-4ECB-994C-F0C16FEE9DF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BB85BF-3AD2-4163-9348-857D47463B2A}"/>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EE4EF3CF-27ED-47A4-A0F3-14507DD07091}"/>
              </a:ext>
            </a:extLst>
          </p:cNvPr>
          <p:cNvSpPr>
            <a:spLocks noGrp="1"/>
          </p:cNvSpPr>
          <p:nvPr>
            <p:ph type="dt"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6BBD2FB-F2A6-41BC-A059-6C5424D35F61}" type="datetimeFigureOut">
              <a:rPr lang="en-US"/>
              <a:pPr>
                <a:defRPr/>
              </a:pPr>
              <a:t>11/8/2023</a:t>
            </a:fld>
            <a:endParaRPr lang="en-US"/>
          </a:p>
        </p:txBody>
      </p:sp>
      <p:sp>
        <p:nvSpPr>
          <p:cNvPr id="4" name="Slide Image Placeholder 3">
            <a:extLst>
              <a:ext uri="{FF2B5EF4-FFF2-40B4-BE49-F238E27FC236}">
                <a16:creationId xmlns:a16="http://schemas.microsoft.com/office/drawing/2014/main" id="{9C8F466A-D8CF-43D4-8095-BA1F531C8DA0}"/>
              </a:ext>
            </a:extLst>
          </p:cNvPr>
          <p:cNvSpPr>
            <a:spLocks noGrp="1" noRot="1" noChangeAspect="1"/>
          </p:cNvSpPr>
          <p:nvPr>
            <p:ph type="sldImg" idx="2"/>
          </p:nvPr>
        </p:nvSpPr>
        <p:spPr>
          <a:xfrm>
            <a:off x="3255963" y="504825"/>
            <a:ext cx="3362325" cy="25209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77A261F-EEE7-4403-ABAD-C176552B94FE}"/>
              </a:ext>
            </a:extLst>
          </p:cNvPr>
          <p:cNvSpPr>
            <a:spLocks noGrp="1"/>
          </p:cNvSpPr>
          <p:nvPr>
            <p:ph type="body" sz="quarter" idx="3"/>
          </p:nvPr>
        </p:nvSpPr>
        <p:spPr>
          <a:xfrm>
            <a:off x="987425" y="3194050"/>
            <a:ext cx="7899400" cy="3025775"/>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a:extLst>
              <a:ext uri="{FF2B5EF4-FFF2-40B4-BE49-F238E27FC236}">
                <a16:creationId xmlns:a16="http://schemas.microsoft.com/office/drawing/2014/main" id="{EE12C493-12E1-40A7-82DE-BABCBC3E7496}"/>
              </a:ext>
            </a:extLst>
          </p:cNvPr>
          <p:cNvSpPr>
            <a:spLocks noGrp="1"/>
          </p:cNvSpPr>
          <p:nvPr>
            <p:ph type="ftr" sz="quarter" idx="4"/>
          </p:nvPr>
        </p:nvSpPr>
        <p:spPr>
          <a:xfrm>
            <a:off x="0" y="6386513"/>
            <a:ext cx="4278313" cy="336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6F467D8A-CB61-40C8-A84E-ECA5FC8EA1CF}"/>
              </a:ext>
            </a:extLst>
          </p:cNvPr>
          <p:cNvSpPr>
            <a:spLocks noGrp="1"/>
          </p:cNvSpPr>
          <p:nvPr>
            <p:ph type="sldNum" sz="quarter" idx="5"/>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20F8878-1A02-445F-90D0-99173A92604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stranske slike 1">
            <a:extLst>
              <a:ext uri="{FF2B5EF4-FFF2-40B4-BE49-F238E27FC236}">
                <a16:creationId xmlns:a16="http://schemas.microsoft.com/office/drawing/2014/main" id="{DF260957-93AD-411F-940E-ECED4109A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Ograda opomb 2">
            <a:extLst>
              <a:ext uri="{FF2B5EF4-FFF2-40B4-BE49-F238E27FC236}">
                <a16:creationId xmlns:a16="http://schemas.microsoft.com/office/drawing/2014/main" id="{89FAA39B-94BC-45FE-89D2-2C523E8729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10244" name="Ograda številke diapozitiva 3">
            <a:extLst>
              <a:ext uri="{FF2B5EF4-FFF2-40B4-BE49-F238E27FC236}">
                <a16:creationId xmlns:a16="http://schemas.microsoft.com/office/drawing/2014/main" id="{26DE4A72-5FF6-4510-98D8-A940B2BBB0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6542B1-11FA-4379-A5D3-D3986664F50C}" type="slidenum">
              <a:rPr lang="en-US" altLang="en-US"/>
              <a:pPr/>
              <a:t>6</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F5604D3-5909-4E3D-A586-8A6B265634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079167E-AAE3-4DE2-A00C-683A5E849E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34820" name="Slide Number Placeholder 3">
            <a:extLst>
              <a:ext uri="{FF2B5EF4-FFF2-40B4-BE49-F238E27FC236}">
                <a16:creationId xmlns:a16="http://schemas.microsoft.com/office/drawing/2014/main" id="{BB6181C1-5F34-438A-BEE1-915D753D0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F628FE7-8DFE-408A-82E8-980C9C6D4919}" type="slidenum">
              <a:rPr lang="en-US" altLang="en-US"/>
              <a:pPr/>
              <a:t>21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D9E894B-CE08-4C15-A396-EC297BECE7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C2424F3-5831-440D-9379-91767BB03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36868" name="Slide Number Placeholder 3">
            <a:extLst>
              <a:ext uri="{FF2B5EF4-FFF2-40B4-BE49-F238E27FC236}">
                <a16:creationId xmlns:a16="http://schemas.microsoft.com/office/drawing/2014/main" id="{1380A939-E8EF-4D40-AF81-883F8AB4CC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3BD89BB-0930-4E6F-B0F2-CC76EB111E98}" type="slidenum">
              <a:rPr lang="en-US" altLang="en-US"/>
              <a:pPr/>
              <a:t>22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grada stranske slike 1">
            <a:extLst>
              <a:ext uri="{FF2B5EF4-FFF2-40B4-BE49-F238E27FC236}">
                <a16:creationId xmlns:a16="http://schemas.microsoft.com/office/drawing/2014/main" id="{6ECBF7FD-1BA3-49BF-A9DB-DA6854B8F6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Ograda opomb 2">
            <a:extLst>
              <a:ext uri="{FF2B5EF4-FFF2-40B4-BE49-F238E27FC236}">
                <a16:creationId xmlns:a16="http://schemas.microsoft.com/office/drawing/2014/main" id="{E58223CC-BB98-4A86-8189-2E1C69C97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40964" name="Ograda številke diapozitiva 3">
            <a:extLst>
              <a:ext uri="{FF2B5EF4-FFF2-40B4-BE49-F238E27FC236}">
                <a16:creationId xmlns:a16="http://schemas.microsoft.com/office/drawing/2014/main" id="{95ECC9C8-E623-4C5C-BF37-7B01C4D4FF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9D3041-E0A6-4BD9-8073-C9C49A13A677}" type="slidenum">
              <a:rPr lang="en-US" altLang="en-US"/>
              <a:pPr/>
              <a:t>25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7D99B6C-902B-4C3D-8901-DD39B2DA30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1B34122-F229-45C9-B8B2-2033B8C9A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7108" name="Slide Number Placeholder 3">
            <a:extLst>
              <a:ext uri="{FF2B5EF4-FFF2-40B4-BE49-F238E27FC236}">
                <a16:creationId xmlns:a16="http://schemas.microsoft.com/office/drawing/2014/main" id="{6B882139-2302-4EE0-9113-38DABAB6A7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756FF3C-C6A4-4422-AF16-261A29848385}" type="slidenum">
              <a:rPr lang="en-US" altLang="en-US"/>
              <a:pPr/>
              <a:t>30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grada stranske slike 1">
            <a:extLst>
              <a:ext uri="{FF2B5EF4-FFF2-40B4-BE49-F238E27FC236}">
                <a16:creationId xmlns:a16="http://schemas.microsoft.com/office/drawing/2014/main" id="{42627FA8-54E1-44EE-8FDA-7F39655C93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Ograda opomb 2">
            <a:extLst>
              <a:ext uri="{FF2B5EF4-FFF2-40B4-BE49-F238E27FC236}">
                <a16:creationId xmlns:a16="http://schemas.microsoft.com/office/drawing/2014/main" id="{0A6FBF20-0551-41B0-A98C-ABCCFDDE61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en-US"/>
              <a:t>Project PACO Proceeds, </a:t>
            </a:r>
            <a:r>
              <a:rPr lang="en-US" altLang="en-US"/>
              <a:t>Council of Europe, </a:t>
            </a:r>
            <a:r>
              <a:rPr lang="sl-SI" altLang="en-US"/>
              <a:t>2001</a:t>
            </a:r>
          </a:p>
        </p:txBody>
      </p:sp>
      <p:sp>
        <p:nvSpPr>
          <p:cNvPr id="50180" name="Ograda številke diapozitiva 3">
            <a:extLst>
              <a:ext uri="{FF2B5EF4-FFF2-40B4-BE49-F238E27FC236}">
                <a16:creationId xmlns:a16="http://schemas.microsoft.com/office/drawing/2014/main" id="{630A2A7D-DAC3-4B41-B268-D78925EFF1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FBE2A03-AFE8-4AA3-A6E1-999B5E5C5409}" type="slidenum">
              <a:rPr lang="en-US" altLang="en-US"/>
              <a:pPr/>
              <a:t>32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6D463B7-0CEF-4BC0-997D-C59DE75E94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936F551-7B1B-497B-A073-48604D4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17412" name="Slide Number Placeholder 3">
            <a:extLst>
              <a:ext uri="{FF2B5EF4-FFF2-40B4-BE49-F238E27FC236}">
                <a16:creationId xmlns:a16="http://schemas.microsoft.com/office/drawing/2014/main" id="{758ACBA3-F204-4D60-9AEC-6EEAE3ABFA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0D657E-DCFF-4E38-8C2B-8F29A614A122}" type="slidenum">
              <a:rPr lang="en-US" altLang="en-US"/>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F672FE7-6F47-48AA-BD2D-11F2F9D3AA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F0BE3AF-43C8-490E-BB93-B725CF25B5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19460" name="Slide Number Placeholder 3">
            <a:extLst>
              <a:ext uri="{FF2B5EF4-FFF2-40B4-BE49-F238E27FC236}">
                <a16:creationId xmlns:a16="http://schemas.microsoft.com/office/drawing/2014/main" id="{09080208-DBFD-48CF-B74C-2072A48D69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1362779-4D82-4238-8514-956DF6B3EEA2}" type="slidenum">
              <a:rPr lang="en-US" altLang="en-US"/>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576AD97-A503-4018-A49E-BDBDBDF5BE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3F31660-3344-4622-8093-850D313FA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21508" name="Slide Number Placeholder 3">
            <a:extLst>
              <a:ext uri="{FF2B5EF4-FFF2-40B4-BE49-F238E27FC236}">
                <a16:creationId xmlns:a16="http://schemas.microsoft.com/office/drawing/2014/main" id="{20A83B1D-0411-475F-BD48-23B6B236A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FF4AF4C-B2C4-4D54-A32F-D5BC5643AA21}" type="slidenum">
              <a:rPr lang="en-US" altLang="en-US"/>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BA87FC2-280F-4B54-B768-E4D3102B63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28C9132-1931-403F-946E-6FA85B70AB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23556" name="Slide Number Placeholder 3">
            <a:extLst>
              <a:ext uri="{FF2B5EF4-FFF2-40B4-BE49-F238E27FC236}">
                <a16:creationId xmlns:a16="http://schemas.microsoft.com/office/drawing/2014/main" id="{AE606C21-C8A1-4558-BCFC-5B9CBB4C7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151A58D-FFF1-448D-A673-255D2C8521B4}" type="slidenum">
              <a:rPr lang="en-US" altLang="en-US"/>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8BF50C0-1B98-4D08-BC05-45B2906204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D91FA68-2B84-47D8-8732-3806AA3866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25604" name="Slide Number Placeholder 3">
            <a:extLst>
              <a:ext uri="{FF2B5EF4-FFF2-40B4-BE49-F238E27FC236}">
                <a16:creationId xmlns:a16="http://schemas.microsoft.com/office/drawing/2014/main" id="{BA62DE03-C60A-490D-BB8A-3DCF58D009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FFED7E9-4719-4D75-92BB-1F4FEE54F3C1}" type="slidenum">
              <a:rPr lang="en-US" altLang="en-US"/>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2BB2A17-C7FA-4820-97B1-882A39C651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BA5CF85-7E16-4E7A-800A-3AB77FDCC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27652" name="Slide Number Placeholder 3">
            <a:extLst>
              <a:ext uri="{FF2B5EF4-FFF2-40B4-BE49-F238E27FC236}">
                <a16:creationId xmlns:a16="http://schemas.microsoft.com/office/drawing/2014/main" id="{E5B3A995-A463-4347-B884-8A123AB7A6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82FE86-EC2F-4015-B0CA-F8EFF62ED2BF}" type="slidenum">
              <a:rPr lang="en-US" altLang="en-US"/>
              <a:pPr/>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AF4AC7E-99DB-4D14-9147-E90E32F0D5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E46F88A-5D9E-4BBA-8941-3C42D3E293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29700" name="Slide Number Placeholder 3">
            <a:extLst>
              <a:ext uri="{FF2B5EF4-FFF2-40B4-BE49-F238E27FC236}">
                <a16:creationId xmlns:a16="http://schemas.microsoft.com/office/drawing/2014/main" id="{34FDA092-6985-498D-813A-ED2AFF38FB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A54A85-5078-4434-B9BE-91F42B405F03}" type="slidenum">
              <a:rPr lang="en-US" altLang="en-US"/>
              <a:pPr/>
              <a:t>18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1C5BF58-DE04-47F2-B3A2-6558B2313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330A951-878D-4C6B-AC0A-A5E3B8761F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32772" name="Slide Number Placeholder 3">
            <a:extLst>
              <a:ext uri="{FF2B5EF4-FFF2-40B4-BE49-F238E27FC236}">
                <a16:creationId xmlns:a16="http://schemas.microsoft.com/office/drawing/2014/main" id="{3124F996-5812-4235-A6A3-0AE7A7FC49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A7C29C-86AF-48BE-9F3B-E903EF33D14B}" type="slidenum">
              <a:rPr lang="en-US" altLang="en-US"/>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4883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C45423D-4A89-4419-9807-8AEEB15413AE}" type="slidenum">
              <a:rPr lang="en-GB" altLang="en-US" smtClean="0"/>
              <a:pPr/>
              <a:t>‹#›</a:t>
            </a:fld>
            <a:endParaRPr lang="en-GB" altLang="en-US"/>
          </a:p>
        </p:txBody>
      </p:sp>
    </p:spTree>
    <p:extLst>
      <p:ext uri="{BB962C8B-B14F-4D97-AF65-F5344CB8AC3E}">
        <p14:creationId xmlns:p14="http://schemas.microsoft.com/office/powerpoint/2010/main" val="267824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AEDDE0B8-BB49-43E8-80EA-F55F02B4FD66}" type="slidenum">
              <a:rPr lang="en-GB" altLang="en-US" smtClean="0"/>
              <a:pPr/>
              <a:t>‹#›</a:t>
            </a:fld>
            <a:endParaRPr lang="en-GB" altLang="en-US"/>
          </a:p>
        </p:txBody>
      </p:sp>
    </p:spTree>
    <p:extLst>
      <p:ext uri="{BB962C8B-B14F-4D97-AF65-F5344CB8AC3E}">
        <p14:creationId xmlns:p14="http://schemas.microsoft.com/office/powerpoint/2010/main" val="2188099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ADF85178-17E3-488C-8C9F-9AB06E9E1ECF}" type="slidenum">
              <a:rPr lang="en-GB" altLang="en-US" smtClean="0"/>
              <a:pPr/>
              <a:t>‹#›</a:t>
            </a:fld>
            <a:endParaRPr lang="en-GB" altLang="en-US"/>
          </a:p>
        </p:txBody>
      </p:sp>
    </p:spTree>
    <p:extLst>
      <p:ext uri="{BB962C8B-B14F-4D97-AF65-F5344CB8AC3E}">
        <p14:creationId xmlns:p14="http://schemas.microsoft.com/office/powerpoint/2010/main" val="214624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CC81D009-4283-4450-8CF7-9EAD0BE8A0EF}" type="slidenum">
              <a:rPr lang="en-GB" altLang="en-US" smtClean="0"/>
              <a:pPr/>
              <a:t>‹#›</a:t>
            </a:fld>
            <a:endParaRPr lang="en-GB" altLang="en-US"/>
          </a:p>
        </p:txBody>
      </p:sp>
    </p:spTree>
    <p:extLst>
      <p:ext uri="{BB962C8B-B14F-4D97-AF65-F5344CB8AC3E}">
        <p14:creationId xmlns:p14="http://schemas.microsoft.com/office/powerpoint/2010/main" val="333877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3ADF146C-FF9A-4A24-A7D5-3944772BAAF1}" type="slidenum">
              <a:rPr lang="en-GB" altLang="en-US" smtClean="0"/>
              <a:pPr/>
              <a:t>‹#›</a:t>
            </a:fld>
            <a:endParaRPr lang="en-GB" altLang="en-US"/>
          </a:p>
        </p:txBody>
      </p:sp>
    </p:spTree>
    <p:extLst>
      <p:ext uri="{BB962C8B-B14F-4D97-AF65-F5344CB8AC3E}">
        <p14:creationId xmlns:p14="http://schemas.microsoft.com/office/powerpoint/2010/main" val="414285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F7A221A6-A308-4E38-970C-7A15A584A6C9}" type="slidenum">
              <a:rPr lang="en-GB" altLang="en-US" smtClean="0"/>
              <a:pPr/>
              <a:t>‹#›</a:t>
            </a:fld>
            <a:endParaRPr lang="en-GB" altLang="en-US"/>
          </a:p>
        </p:txBody>
      </p:sp>
    </p:spTree>
    <p:extLst>
      <p:ext uri="{BB962C8B-B14F-4D97-AF65-F5344CB8AC3E}">
        <p14:creationId xmlns:p14="http://schemas.microsoft.com/office/powerpoint/2010/main" val="76585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2B85BD08-2DA6-441E-9390-9775937DBF71}" type="slidenum">
              <a:rPr lang="en-GB" altLang="en-US" smtClean="0"/>
              <a:pPr/>
              <a:t>‹#›</a:t>
            </a:fld>
            <a:endParaRPr lang="en-GB" altLang="en-US"/>
          </a:p>
        </p:txBody>
      </p:sp>
    </p:spTree>
    <p:extLst>
      <p:ext uri="{BB962C8B-B14F-4D97-AF65-F5344CB8AC3E}">
        <p14:creationId xmlns:p14="http://schemas.microsoft.com/office/powerpoint/2010/main" val="105284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1569E413-DB0C-444A-81BA-D2007F9ADC8F}" type="slidenum">
              <a:rPr lang="en-GB" altLang="en-US" smtClean="0"/>
              <a:pPr/>
              <a:t>‹#›</a:t>
            </a:fld>
            <a:endParaRPr lang="en-GB" altLang="en-US"/>
          </a:p>
        </p:txBody>
      </p:sp>
    </p:spTree>
    <p:extLst>
      <p:ext uri="{BB962C8B-B14F-4D97-AF65-F5344CB8AC3E}">
        <p14:creationId xmlns:p14="http://schemas.microsoft.com/office/powerpoint/2010/main" val="212835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978A114-D2B7-4471-9FF6-386D054DEAB3}" type="slidenum">
              <a:rPr lang="en-GB" altLang="en-US" smtClean="0"/>
              <a:pPr/>
              <a:t>‹#›</a:t>
            </a:fld>
            <a:endParaRPr lang="en-GB" altLang="en-US"/>
          </a:p>
        </p:txBody>
      </p:sp>
    </p:spTree>
    <p:extLst>
      <p:ext uri="{BB962C8B-B14F-4D97-AF65-F5344CB8AC3E}">
        <p14:creationId xmlns:p14="http://schemas.microsoft.com/office/powerpoint/2010/main" val="5772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502307E2-1DCA-45B5-BFB0-5B3FBC6C156C}" type="slidenum">
              <a:rPr lang="en-GB" altLang="en-US" smtClean="0"/>
              <a:pPr/>
              <a:t>‹#›</a:t>
            </a:fld>
            <a:endParaRPr lang="en-GB" altLang="en-US"/>
          </a:p>
        </p:txBody>
      </p:sp>
    </p:spTree>
    <p:extLst>
      <p:ext uri="{BB962C8B-B14F-4D97-AF65-F5344CB8AC3E}">
        <p14:creationId xmlns:p14="http://schemas.microsoft.com/office/powerpoint/2010/main" val="302215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03AC8629-EB6C-4EEC-8CAC-0D7748A88442}" type="slidenum">
              <a:rPr lang="en-GB" altLang="en-US" smtClean="0"/>
              <a:pPr/>
              <a:t>‹#›</a:t>
            </a:fld>
            <a:endParaRPr lang="en-GB" altLang="en-US"/>
          </a:p>
        </p:txBody>
      </p:sp>
    </p:spTree>
    <p:extLst>
      <p:ext uri="{BB962C8B-B14F-4D97-AF65-F5344CB8AC3E}">
        <p14:creationId xmlns:p14="http://schemas.microsoft.com/office/powerpoint/2010/main" val="21777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CC81D009-4283-4450-8CF7-9EAD0BE8A0EF}" type="slidenum">
              <a:rPr lang="en-GB" altLang="en-US" smtClean="0"/>
              <a:pPr/>
              <a:t>‹#›</a:t>
            </a:fld>
            <a:endParaRPr lang="en-GB" altLang="en-US"/>
          </a:p>
        </p:txBody>
      </p:sp>
      <p:sp>
        <p:nvSpPr>
          <p:cNvPr id="6" name="Rectangle 5">
            <a:extLst>
              <a:ext uri="{FF2B5EF4-FFF2-40B4-BE49-F238E27FC236}">
                <a16:creationId xmlns:a16="http://schemas.microsoft.com/office/drawing/2014/main" id="{A914B5B6-C081-43D3-895F-BC52459ED5F8}"/>
              </a:ext>
            </a:extLst>
          </p:cNvPr>
          <p:cNvSpPr/>
          <p:nvPr userDrawn="1"/>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4">
            <a:extLst>
              <a:ext uri="{FF2B5EF4-FFF2-40B4-BE49-F238E27FC236}">
                <a16:creationId xmlns:a16="http://schemas.microsoft.com/office/drawing/2014/main" id="{9772A65E-AED1-4F04-BA56-FF6B8A8DA4D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3">
            <a:extLst>
              <a:ext uri="{FF2B5EF4-FFF2-40B4-BE49-F238E27FC236}">
                <a16:creationId xmlns:a16="http://schemas.microsoft.com/office/drawing/2014/main" id="{2371537F-1372-49B5-8F9C-EE2F1689179C}"/>
              </a:ext>
            </a:extLst>
          </p:cNvPr>
          <p:cNvSpPr txBox="1">
            <a:spLocks noChangeArrowheads="1"/>
          </p:cNvSpPr>
          <p:nvPr userDrawn="1"/>
        </p:nvSpPr>
        <p:spPr bwMode="auto">
          <a:xfrm>
            <a:off x="1258888" y="-33338"/>
            <a:ext cx="3817937" cy="1262063"/>
          </a:xfrm>
          <a:prstGeom prst="rect">
            <a:avLst/>
          </a:prstGeom>
          <a:noFill/>
          <a:ln>
            <a:noFill/>
          </a:ln>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defRPr/>
            </a:pPr>
            <a:r>
              <a:rPr lang="en-GB" b="1" dirty="0" err="1">
                <a:solidFill>
                  <a:schemeClr val="bg1"/>
                </a:solidFill>
                <a:latin typeface="Arial Narrow" charset="0"/>
              </a:rPr>
              <a:t>iPROCEEDS</a:t>
            </a:r>
            <a:r>
              <a:rPr lang="en-GB" b="1" dirty="0">
                <a:solidFill>
                  <a:schemeClr val="bg1"/>
                </a:solidFill>
                <a:latin typeface="Arial Narrow" charset="0"/>
              </a:rPr>
              <a:t> </a:t>
            </a:r>
          </a:p>
          <a:p>
            <a:pPr eaLnBrk="1" hangingPunct="1">
              <a:defRPr/>
            </a:pPr>
            <a:r>
              <a:rPr lang="en-GB" sz="1400" b="1" dirty="0">
                <a:solidFill>
                  <a:schemeClr val="bg1"/>
                </a:solidFill>
              </a:rPr>
              <a:t>Project on targeting crime proceeds on the Internet in South-eastern Europe and Turkey</a:t>
            </a:r>
            <a:endParaRPr lang="en-US" sz="1400" dirty="0">
              <a:solidFill>
                <a:schemeClr val="bg1"/>
              </a:solidFill>
            </a:endParaRPr>
          </a:p>
          <a:p>
            <a:pPr eaLnBrk="1" hangingPunct="1">
              <a:defRPr/>
            </a:pPr>
            <a:endParaRPr lang="en-GB" sz="1600" b="1" dirty="0">
              <a:solidFill>
                <a:schemeClr val="bg1"/>
              </a:solidFill>
              <a:latin typeface="Arial Narrow" charset="0"/>
            </a:endParaRPr>
          </a:p>
        </p:txBody>
      </p:sp>
      <p:pic>
        <p:nvPicPr>
          <p:cNvPr id="9" name="Picture 8" descr="http://www.coe.int/documents/16695/995226/Funded+EU%2BCOE+-+Implemented+COE+dark+background.png/643b8f9d-517b-4fad-82f4-488bde2625b0?t=1375371137000?t=1375371137000">
            <a:extLst>
              <a:ext uri="{FF2B5EF4-FFF2-40B4-BE49-F238E27FC236}">
                <a16:creationId xmlns:a16="http://schemas.microsoft.com/office/drawing/2014/main" id="{F2A301C8-9ADE-458D-8E4C-B979D991C86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4E4E7AAE-F4A4-4229-8AA8-6618B63083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a:p>
        </p:txBody>
      </p:sp>
      <p:sp>
        <p:nvSpPr>
          <p:cNvPr id="4" name="Subtitle 3">
            <a:extLst>
              <a:ext uri="{FF2B5EF4-FFF2-40B4-BE49-F238E27FC236}">
                <a16:creationId xmlns:a16="http://schemas.microsoft.com/office/drawing/2014/main" id="{F96C8D8C-E256-40B7-A4E3-6CFB4F599168}"/>
              </a:ext>
            </a:extLst>
          </p:cNvPr>
          <p:cNvSpPr>
            <a:spLocks noGrp="1"/>
          </p:cNvSpPr>
          <p:nvPr>
            <p:ph type="subTitle" idx="1"/>
          </p:nvPr>
        </p:nvSpPr>
        <p:spPr/>
        <p:txBody>
          <a:bodyPr>
            <a:normAutofit fontScale="85000" lnSpcReduction="10000"/>
          </a:bodyPr>
          <a:lstStyle/>
          <a:p>
            <a:pPr>
              <a:buFont typeface="Arial" charset="0"/>
              <a:buNone/>
              <a:defRPr/>
            </a:pPr>
            <a:r>
              <a:rPr lang="en-US" dirty="0">
                <a:solidFill>
                  <a:srgbClr val="2F618F"/>
                </a:solidFill>
              </a:rPr>
              <a:t>Session 1.3.3</a:t>
            </a:r>
          </a:p>
          <a:p>
            <a:pPr>
              <a:buFont typeface="Arial" charset="0"/>
              <a:buNone/>
              <a:defRPr/>
            </a:pPr>
            <a:r>
              <a:rPr lang="en-US" dirty="0">
                <a:solidFill>
                  <a:srgbClr val="2F618F"/>
                </a:solidFill>
              </a:rPr>
              <a:t>Financial Investigations</a:t>
            </a:r>
          </a:p>
        </p:txBody>
      </p:sp>
      <p:sp>
        <p:nvSpPr>
          <p:cNvPr id="11" name="TextBox 13">
            <a:extLst>
              <a:ext uri="{FF2B5EF4-FFF2-40B4-BE49-F238E27FC236}">
                <a16:creationId xmlns:a16="http://schemas.microsoft.com/office/drawing/2014/main" id="{E7F25474-3448-4FEF-A199-EF2BF31DEFC0}"/>
              </a:ext>
            </a:extLst>
          </p:cNvPr>
          <p:cNvSpPr txBox="1">
            <a:spLocks noChangeArrowheads="1"/>
          </p:cNvSpPr>
          <p:nvPr/>
        </p:nvSpPr>
        <p:spPr bwMode="auto">
          <a:xfrm>
            <a:off x="130630" y="1362635"/>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b="1" dirty="0" err="1">
                <a:solidFill>
                  <a:schemeClr val="bg1"/>
                </a:solidFill>
                <a:latin typeface="Arial Narrow" panose="020B0606020202030204" pitchFamily="34" charset="0"/>
              </a:rPr>
              <a:t>iPROCEEDS</a:t>
            </a:r>
            <a:r>
              <a:rPr lang="en-GB" altLang="en-US" b="1" dirty="0">
                <a:solidFill>
                  <a:schemeClr val="bg1"/>
                </a:solidFill>
                <a:latin typeface="Arial Narrow" panose="020B0606020202030204"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anose="020B0606020202030204" pitchFamily="34" charset="0"/>
            </a:endParaRPr>
          </a:p>
        </p:txBody>
      </p:sp>
      <p:sp>
        <p:nvSpPr>
          <p:cNvPr id="13" name="Title 1">
            <a:extLst>
              <a:ext uri="{FF2B5EF4-FFF2-40B4-BE49-F238E27FC236}">
                <a16:creationId xmlns:a16="http://schemas.microsoft.com/office/drawing/2014/main" id="{8EC582C9-DEA4-4001-AB23-2617956A1729}"/>
              </a:ext>
            </a:extLst>
          </p:cNvPr>
          <p:cNvSpPr txBox="1">
            <a:spLocks/>
          </p:cNvSpPr>
          <p:nvPr/>
        </p:nvSpPr>
        <p:spPr>
          <a:xfrm>
            <a:off x="130630" y="2810435"/>
            <a:ext cx="6149146" cy="1748117"/>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3500" b="1" kern="1200">
                <a:solidFill>
                  <a:srgbClr val="005E8E"/>
                </a:solidFill>
                <a:latin typeface="+mn-lt"/>
                <a:ea typeface="+mj-ea"/>
                <a:cs typeface="+mj-cs"/>
              </a:defRPr>
            </a:lvl1pPr>
          </a:lstStyle>
          <a:p>
            <a:r>
              <a:rPr lang="en-GB" dirty="0">
                <a:solidFill>
                  <a:srgbClr val="2F618F"/>
                </a:solidFill>
              </a:rPr>
              <a:t>Introductory</a:t>
            </a:r>
            <a:r>
              <a:rPr lang="en-GB" dirty="0"/>
              <a:t> Training on Cybercrime, Electronic Evidence and Online Crime Proceeds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201304-2441-47D9-BF16-6A102EC48338}"/>
              </a:ext>
            </a:extLst>
          </p:cNvPr>
          <p:cNvSpPr>
            <a:spLocks noGrp="1"/>
          </p:cNvSpPr>
          <p:nvPr>
            <p:ph type="title"/>
          </p:nvPr>
        </p:nvSpPr>
        <p:spPr>
          <a:xfrm>
            <a:off x="628650" y="2766218"/>
            <a:ext cx="7886700" cy="1325563"/>
          </a:xfrm>
        </p:spPr>
        <p:txBody>
          <a:bodyPr/>
          <a:lstStyle/>
          <a:p>
            <a:pPr algn="ctr">
              <a:defRPr/>
            </a:pPr>
            <a:r>
              <a:rPr lang="sl-SI" sz="3600" dirty="0"/>
              <a:t>Elements of a Financial investigation</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B8A59B2-A475-4E78-B543-4E3F36249C1E}"/>
              </a:ext>
            </a:extLst>
          </p:cNvPr>
          <p:cNvSpPr>
            <a:spLocks noGrp="1"/>
          </p:cNvSpPr>
          <p:nvPr>
            <p:ph type="title"/>
          </p:nvPr>
        </p:nvSpPr>
        <p:spPr>
          <a:xfrm>
            <a:off x="468313" y="1052513"/>
            <a:ext cx="8567737" cy="1143000"/>
          </a:xfrm>
        </p:spPr>
        <p:txBody>
          <a:bodyPr>
            <a:normAutofit fontScale="90000"/>
          </a:bodyPr>
          <a:lstStyle/>
          <a:p>
            <a:r>
              <a:rPr lang="en-US" altLang="en-US" sz="4000" b="1"/>
              <a:t>2. Elements of a Financial Investigation</a:t>
            </a:r>
          </a:p>
        </p:txBody>
      </p:sp>
      <p:sp>
        <p:nvSpPr>
          <p:cNvPr id="15363" name="Content Placeholder 2">
            <a:extLst>
              <a:ext uri="{FF2B5EF4-FFF2-40B4-BE49-F238E27FC236}">
                <a16:creationId xmlns:a16="http://schemas.microsoft.com/office/drawing/2014/main" id="{12CDBD49-C927-4A1A-A978-768C343F1CDD}"/>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dirty="0"/>
              <a:t>Detecting the criminal offence and the perpetrator (parallel to criminal investigation)</a:t>
            </a:r>
          </a:p>
          <a:p>
            <a:pPr marL="514350" indent="-514350">
              <a:buFont typeface="Calibri" panose="020F0502020204030204" pitchFamily="34" charset="0"/>
              <a:buAutoNum type="arabicPeriod"/>
            </a:pPr>
            <a:r>
              <a:rPr lang="en-US" altLang="en-US" dirty="0"/>
              <a:t>Establishing the proceeds of crime</a:t>
            </a:r>
          </a:p>
          <a:p>
            <a:pPr marL="514350" indent="-514350">
              <a:buFont typeface="Calibri" panose="020F0502020204030204" pitchFamily="34" charset="0"/>
              <a:buAutoNum type="arabicPeriod"/>
            </a:pPr>
            <a:r>
              <a:rPr lang="en-US" altLang="en-US" dirty="0"/>
              <a:t>Establishing property that can be confiscated</a:t>
            </a:r>
          </a:p>
          <a:p>
            <a:pPr marL="514350" indent="-514350">
              <a:buFont typeface="Calibri" panose="020F0502020204030204" pitchFamily="34" charset="0"/>
              <a:buAutoNum type="arabicPeriod"/>
            </a:pPr>
            <a:r>
              <a:rPr lang="en-US" altLang="en-US" dirty="0"/>
              <a:t>Freezing order – temporary measure for securing the confiscation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4FB9874-8FA2-40C8-B9A9-26D46CFF9EB0}"/>
              </a:ext>
            </a:extLst>
          </p:cNvPr>
          <p:cNvSpPr>
            <a:spLocks noGrp="1"/>
          </p:cNvSpPr>
          <p:nvPr>
            <p:ph type="title"/>
          </p:nvPr>
        </p:nvSpPr>
        <p:spPr>
          <a:xfrm>
            <a:off x="468313" y="1214438"/>
            <a:ext cx="8229600" cy="981075"/>
          </a:xfrm>
        </p:spPr>
        <p:txBody>
          <a:bodyPr>
            <a:normAutofit fontScale="90000"/>
          </a:bodyPr>
          <a:lstStyle/>
          <a:p>
            <a:br>
              <a:rPr lang="sl-SI" altLang="en-US" sz="3600" dirty="0"/>
            </a:br>
            <a:r>
              <a:rPr lang="en-US" altLang="en-US" sz="2800" b="1" dirty="0"/>
              <a:t>2.1 Detecting the criminal offence and the perpetrator </a:t>
            </a:r>
            <a:r>
              <a:rPr lang="en-US" altLang="en-US" sz="2400" b="1" dirty="0"/>
              <a:t>(parallel to criminal investigation) </a:t>
            </a:r>
            <a:br>
              <a:rPr lang="sl-SI" altLang="en-US" sz="3600" dirty="0"/>
            </a:br>
            <a:endParaRPr lang="en-US" altLang="en-US" sz="3600" dirty="0"/>
          </a:p>
        </p:txBody>
      </p:sp>
      <p:sp>
        <p:nvSpPr>
          <p:cNvPr id="16387" name="Content Placeholder 2">
            <a:extLst>
              <a:ext uri="{FF2B5EF4-FFF2-40B4-BE49-F238E27FC236}">
                <a16:creationId xmlns:a16="http://schemas.microsoft.com/office/drawing/2014/main" id="{01B1A363-DBE4-43A2-B2F4-2B335A85AB37}"/>
              </a:ext>
            </a:extLst>
          </p:cNvPr>
          <p:cNvSpPr>
            <a:spLocks noGrp="1"/>
          </p:cNvSpPr>
          <p:nvPr>
            <p:ph idx="1"/>
          </p:nvPr>
        </p:nvSpPr>
        <p:spPr>
          <a:xfrm>
            <a:off x="468313" y="2276475"/>
            <a:ext cx="8229600" cy="4176713"/>
          </a:xfrm>
        </p:spPr>
        <p:txBody>
          <a:bodyPr>
            <a:normAutofit fontScale="92500" lnSpcReduction="20000"/>
          </a:bodyPr>
          <a:lstStyle/>
          <a:p>
            <a:pPr marL="0" indent="0">
              <a:lnSpc>
                <a:spcPct val="120000"/>
              </a:lnSpc>
              <a:buFont typeface="Arial" panose="020B0604020202020204" pitchFamily="34" charset="0"/>
              <a:buNone/>
            </a:pPr>
            <a:r>
              <a:rPr lang="en-US" altLang="en-US" sz="1600" dirty="0"/>
              <a:t>When investigating a criminal offence (</a:t>
            </a:r>
            <a:r>
              <a:rPr lang="en-US" altLang="en-US" sz="1600" dirty="0" err="1"/>
              <a:t>organised</a:t>
            </a:r>
            <a:r>
              <a:rPr lang="en-US" altLang="en-US" sz="1600" dirty="0"/>
              <a:t>, economic or classic crime, including cybercrime) and gathering evidence on the elements of the criminal offence, the perpetrator and co-perpetrators, it is necessary to carry out </a:t>
            </a:r>
            <a:r>
              <a:rPr lang="en-US" altLang="en-US" sz="1600" b="1" dirty="0"/>
              <a:t>a parallel financial investigation </a:t>
            </a:r>
            <a:r>
              <a:rPr lang="en-US" altLang="en-US" sz="1600" dirty="0"/>
              <a:t>in cases when the criminal offence results in </a:t>
            </a:r>
            <a:r>
              <a:rPr lang="en-US" altLang="en-US" sz="1600" b="1" dirty="0"/>
              <a:t>property benefit</a:t>
            </a:r>
            <a:r>
              <a:rPr lang="en-US" altLang="en-US" sz="1600" dirty="0"/>
              <a:t>. </a:t>
            </a:r>
            <a:endParaRPr lang="sl-SI" altLang="en-US" sz="1600" dirty="0"/>
          </a:p>
          <a:p>
            <a:pPr marL="0" indent="0">
              <a:lnSpc>
                <a:spcPct val="120000"/>
              </a:lnSpc>
            </a:pPr>
            <a:r>
              <a:rPr lang="en-US" altLang="en-US" sz="1600" b="1" dirty="0"/>
              <a:t>When to start financial investigation? Who starts/conducts financial investigation? </a:t>
            </a:r>
            <a:endParaRPr lang="sl-SI" altLang="en-US" sz="1600" dirty="0"/>
          </a:p>
          <a:p>
            <a:pPr lvl="1">
              <a:lnSpc>
                <a:spcPct val="120000"/>
              </a:lnSpc>
            </a:pPr>
            <a:r>
              <a:rPr lang="en-US" altLang="en-US" sz="1600" dirty="0"/>
              <a:t>As early to prevent eventual perpetrator’</a:t>
            </a:r>
            <a:r>
              <a:rPr lang="en-US" altLang="ja-JP" sz="1600" dirty="0"/>
              <a:t>s disposal of the property. </a:t>
            </a:r>
            <a:endParaRPr lang="sl-SI" altLang="ja-JP" sz="1600" dirty="0"/>
          </a:p>
          <a:p>
            <a:pPr lvl="1">
              <a:lnSpc>
                <a:spcPct val="120000"/>
              </a:lnSpc>
            </a:pPr>
            <a:r>
              <a:rPr lang="en-US" altLang="en-US" sz="1600" dirty="0"/>
              <a:t>Financial investigation might extend the circle of suspects</a:t>
            </a:r>
          </a:p>
          <a:p>
            <a:pPr lvl="1">
              <a:lnSpc>
                <a:spcPct val="120000"/>
              </a:lnSpc>
            </a:pPr>
            <a:r>
              <a:rPr lang="en-US" altLang="en-US" sz="1600" dirty="0"/>
              <a:t>Gathering evidence also for financial investigation</a:t>
            </a:r>
            <a:endParaRPr lang="sl-SI" altLang="en-US" sz="1600" dirty="0"/>
          </a:p>
          <a:p>
            <a:pPr marL="0" indent="0">
              <a:lnSpc>
                <a:spcPct val="120000"/>
              </a:lnSpc>
            </a:pPr>
            <a:r>
              <a:rPr lang="en-US" altLang="en-US" sz="1600" b="1" dirty="0"/>
              <a:t>Identify relevant national legal (material and procedural) provisions</a:t>
            </a:r>
            <a:r>
              <a:rPr lang="en-US" altLang="en-US" sz="1600" dirty="0"/>
              <a:t> </a:t>
            </a:r>
          </a:p>
          <a:p>
            <a:pPr lvl="1">
              <a:lnSpc>
                <a:spcPct val="120000"/>
              </a:lnSpc>
            </a:pPr>
            <a:r>
              <a:rPr lang="en-US" altLang="en-US" sz="1600" dirty="0"/>
              <a:t>obliging responsible authorities to conduct FI </a:t>
            </a:r>
            <a:r>
              <a:rPr lang="sl-SI" altLang="en-US" sz="1600" dirty="0"/>
              <a:t>– tracing proceeds, freezing, confiscating</a:t>
            </a:r>
          </a:p>
          <a:p>
            <a:pPr marL="0" indent="0">
              <a:lnSpc>
                <a:spcPct val="120000"/>
              </a:lnSpc>
            </a:pPr>
            <a:r>
              <a:rPr lang="en-US" altLang="en-US" sz="1600" b="1" dirty="0"/>
              <a:t>Identify who is responsible for initiating, leading and performing financial investigation </a:t>
            </a:r>
            <a:endParaRPr lang="sl-SI" altLang="en-US" sz="1600" dirty="0"/>
          </a:p>
          <a:p>
            <a:pPr lvl="1">
              <a:lnSpc>
                <a:spcPct val="120000"/>
              </a:lnSpc>
            </a:pPr>
            <a:r>
              <a:rPr lang="en-US" altLang="en-US" sz="1600" dirty="0" err="1"/>
              <a:t>Specialised</a:t>
            </a:r>
            <a:r>
              <a:rPr lang="en-US" altLang="en-US" sz="1600" dirty="0"/>
              <a:t> unit (police/prosecutor); </a:t>
            </a:r>
            <a:r>
              <a:rPr lang="en-US" altLang="en-US" sz="1600" dirty="0" err="1"/>
              <a:t>specialised</a:t>
            </a:r>
            <a:r>
              <a:rPr lang="en-US" altLang="en-US" sz="1600" dirty="0"/>
              <a:t> investigators. </a:t>
            </a:r>
            <a:endParaRPr lang="sl-SI"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52A82C3-8D38-4BA7-8594-1B7465768D68}"/>
              </a:ext>
            </a:extLst>
          </p:cNvPr>
          <p:cNvSpPr>
            <a:spLocks noGrp="1"/>
          </p:cNvSpPr>
          <p:nvPr>
            <p:ph type="title"/>
          </p:nvPr>
        </p:nvSpPr>
        <p:spPr>
          <a:xfrm>
            <a:off x="468313" y="1214438"/>
            <a:ext cx="8229600" cy="714375"/>
          </a:xfrm>
        </p:spPr>
        <p:txBody>
          <a:bodyPr>
            <a:normAutofit fontScale="90000"/>
          </a:bodyPr>
          <a:lstStyle/>
          <a:p>
            <a:br>
              <a:rPr lang="sl-SI" altLang="en-US" sz="3600" dirty="0"/>
            </a:br>
            <a:r>
              <a:rPr lang="sl-SI" altLang="en-US" sz="3200" b="1" dirty="0"/>
              <a:t>2</a:t>
            </a:r>
            <a:r>
              <a:rPr lang="en-US" altLang="en-US" sz="3200" b="1" dirty="0"/>
              <a:t>.2 Establishing the proceeds of crime </a:t>
            </a:r>
            <a:br>
              <a:rPr lang="sl-SI" altLang="en-US" sz="3600" dirty="0"/>
            </a:br>
            <a:endParaRPr lang="en-US" altLang="en-US" sz="3600" dirty="0"/>
          </a:p>
        </p:txBody>
      </p:sp>
      <p:sp>
        <p:nvSpPr>
          <p:cNvPr id="18435" name="Content Placeholder 2">
            <a:extLst>
              <a:ext uri="{FF2B5EF4-FFF2-40B4-BE49-F238E27FC236}">
                <a16:creationId xmlns:a16="http://schemas.microsoft.com/office/drawing/2014/main" id="{90843C6D-D44C-4E98-AE43-4F2D8ACBDCD7}"/>
              </a:ext>
            </a:extLst>
          </p:cNvPr>
          <p:cNvSpPr>
            <a:spLocks noGrp="1"/>
          </p:cNvSpPr>
          <p:nvPr>
            <p:ph idx="1"/>
          </p:nvPr>
        </p:nvSpPr>
        <p:spPr>
          <a:xfrm>
            <a:off x="468313" y="2000250"/>
            <a:ext cx="8229600" cy="4572000"/>
          </a:xfrm>
        </p:spPr>
        <p:txBody>
          <a:bodyPr>
            <a:normAutofit fontScale="85000" lnSpcReduction="10000"/>
          </a:bodyPr>
          <a:lstStyle/>
          <a:p>
            <a:pPr>
              <a:lnSpc>
                <a:spcPct val="120000"/>
              </a:lnSpc>
              <a:buFont typeface="Arial" panose="020B0604020202020204" pitchFamily="34" charset="0"/>
              <a:buNone/>
            </a:pPr>
            <a:r>
              <a:rPr lang="en-US" altLang="ja-JP" sz="1600" b="1" dirty="0"/>
              <a:t>‘Proceeds’: </a:t>
            </a:r>
            <a:r>
              <a:rPr lang="en-US" altLang="ja-JP" sz="1600" dirty="0"/>
              <a:t>any economic advantage derived directly or indirectly from a criminal offence; it may consist of any form of property </a:t>
            </a:r>
            <a:r>
              <a:rPr lang="en-US" altLang="ja-JP" sz="1600" i="1" dirty="0"/>
              <a:t>and includes any subsequent reinvestment or transformation of direct proceeds and any valuable benefits.</a:t>
            </a:r>
            <a:endParaRPr lang="sl-SI" altLang="en-US" sz="1600" dirty="0"/>
          </a:p>
          <a:p>
            <a:pPr>
              <a:lnSpc>
                <a:spcPct val="120000"/>
              </a:lnSpc>
              <a:buFont typeface="Arial" panose="020B0604020202020204" pitchFamily="34" charset="0"/>
              <a:buNone/>
            </a:pPr>
            <a:r>
              <a:rPr lang="en-US" altLang="en-US" sz="1600" dirty="0"/>
              <a:t>Proceeds can be an </a:t>
            </a:r>
            <a:r>
              <a:rPr lang="en-US" altLang="en-US" sz="1600" b="1" dirty="0"/>
              <a:t>element of a criminal offence</a:t>
            </a:r>
            <a:r>
              <a:rPr lang="en-US" altLang="en-US" sz="1600" dirty="0"/>
              <a:t> or </a:t>
            </a:r>
            <a:r>
              <a:rPr lang="en-US" altLang="en-US" sz="1600" b="1" dirty="0"/>
              <a:t>evidence</a:t>
            </a:r>
            <a:r>
              <a:rPr lang="en-US" altLang="en-US" sz="1600" dirty="0"/>
              <a:t> of the criminal offence – prove the (exact, estimated) amount.</a:t>
            </a:r>
            <a:endParaRPr lang="sl-SI" altLang="en-US" sz="1600" dirty="0"/>
          </a:p>
          <a:p>
            <a:pPr>
              <a:lnSpc>
                <a:spcPct val="80000"/>
              </a:lnSpc>
              <a:buFont typeface="Arial" panose="020B0604020202020204" pitchFamily="34" charset="0"/>
              <a:buNone/>
            </a:pPr>
            <a:r>
              <a:rPr lang="en-US" altLang="en-US" sz="1600" dirty="0"/>
              <a:t>Targeting proceeds</a:t>
            </a:r>
            <a:r>
              <a:rPr lang="sl-SI" altLang="en-US" sz="1600" dirty="0"/>
              <a:t>:</a:t>
            </a:r>
            <a:r>
              <a:rPr lang="en-US" altLang="en-US" sz="1600" dirty="0"/>
              <a:t> criminal network, suspects, third persons.</a:t>
            </a:r>
            <a:endParaRPr lang="sl-SI" altLang="en-US" sz="1600" dirty="0"/>
          </a:p>
          <a:p>
            <a:pPr>
              <a:lnSpc>
                <a:spcPct val="80000"/>
              </a:lnSpc>
              <a:buFont typeface="Arial" panose="020B0604020202020204" pitchFamily="34" charset="0"/>
              <a:buNone/>
            </a:pPr>
            <a:endParaRPr lang="sl-SI" altLang="en-US" sz="1300" dirty="0"/>
          </a:p>
          <a:p>
            <a:pPr>
              <a:lnSpc>
                <a:spcPct val="80000"/>
              </a:lnSpc>
              <a:buFont typeface="Arial" panose="020B0604020202020204" pitchFamily="34" charset="0"/>
              <a:buNone/>
            </a:pPr>
            <a:r>
              <a:rPr lang="sl-SI" altLang="en-US" sz="1800" b="1" dirty="0"/>
              <a:t>H</a:t>
            </a:r>
            <a:r>
              <a:rPr lang="en-US" altLang="en-US" sz="1800" b="1" dirty="0"/>
              <a:t>ow much can be confiscated</a:t>
            </a:r>
            <a:r>
              <a:rPr lang="sl-SI" altLang="en-US" sz="1800" b="1" dirty="0"/>
              <a:t>?</a:t>
            </a:r>
          </a:p>
          <a:p>
            <a:pPr>
              <a:lnSpc>
                <a:spcPct val="80000"/>
              </a:lnSpc>
              <a:buFont typeface="Arial" panose="020B0604020202020204" pitchFamily="34" charset="0"/>
              <a:buNone/>
            </a:pPr>
            <a:endParaRPr lang="sl-SI" altLang="en-US" sz="1800" dirty="0"/>
          </a:p>
          <a:p>
            <a:pPr>
              <a:lnSpc>
                <a:spcPct val="80000"/>
              </a:lnSpc>
            </a:pPr>
            <a:r>
              <a:rPr lang="en-US" altLang="en-US" sz="1800" dirty="0"/>
              <a:t>(value of) proceeds resulting from the </a:t>
            </a:r>
            <a:r>
              <a:rPr lang="en-US" altLang="en-US" sz="1800" b="1" dirty="0"/>
              <a:t>concrete criminal offence </a:t>
            </a:r>
            <a:r>
              <a:rPr lang="en-US" altLang="en-US" sz="1800" dirty="0"/>
              <a:t>under investigation </a:t>
            </a:r>
            <a:endParaRPr lang="sl-SI" altLang="en-US" sz="1800" dirty="0"/>
          </a:p>
          <a:p>
            <a:pPr>
              <a:lnSpc>
                <a:spcPct val="80000"/>
              </a:lnSpc>
            </a:pPr>
            <a:r>
              <a:rPr lang="en-US" altLang="en-US" sz="1800" b="1" dirty="0"/>
              <a:t>money laundering: </a:t>
            </a:r>
            <a:r>
              <a:rPr lang="en-US" altLang="en-US" sz="1800" dirty="0"/>
              <a:t>value of transaction of laundered money, relaxed connection with predicate offence</a:t>
            </a:r>
            <a:endParaRPr lang="sl-SI" altLang="en-US" sz="1800" dirty="0"/>
          </a:p>
          <a:p>
            <a:pPr>
              <a:lnSpc>
                <a:spcPct val="80000"/>
              </a:lnSpc>
            </a:pPr>
            <a:r>
              <a:rPr lang="en-US" altLang="en-US" sz="1800" b="1" dirty="0"/>
              <a:t>extended confiscation</a:t>
            </a:r>
            <a:r>
              <a:rPr lang="en-US" altLang="en-US" sz="1800" dirty="0"/>
              <a:t>: reversed burden of proof regarding the origin of property. </a:t>
            </a:r>
            <a:endParaRPr lang="sl-SI" altLang="en-US" sz="1800" dirty="0"/>
          </a:p>
          <a:p>
            <a:pPr>
              <a:lnSpc>
                <a:spcPct val="80000"/>
              </a:lnSpc>
            </a:pPr>
            <a:r>
              <a:rPr lang="en-US" altLang="en-US" sz="1800" dirty="0"/>
              <a:t>direct proceeds and the indirect proceeds </a:t>
            </a:r>
            <a:endParaRPr lang="sl-SI" altLang="en-US" sz="1800" dirty="0"/>
          </a:p>
          <a:p>
            <a:pPr>
              <a:lnSpc>
                <a:spcPct val="80000"/>
              </a:lnSpc>
            </a:pPr>
            <a:r>
              <a:rPr lang="en-US" altLang="en-US" sz="1800" b="1" dirty="0"/>
              <a:t>gross proceeds</a:t>
            </a:r>
            <a:r>
              <a:rPr lang="en-US" altLang="en-US" sz="1800" dirty="0"/>
              <a:t> are counted, without subtracting the costs </a:t>
            </a:r>
            <a:endParaRPr lang="sl-SI" altLang="en-US" sz="1800" dirty="0"/>
          </a:p>
          <a:p>
            <a:pPr>
              <a:lnSpc>
                <a:spcPct val="80000"/>
              </a:lnSpc>
            </a:pPr>
            <a:r>
              <a:rPr lang="en-US" altLang="en-US" sz="1800" dirty="0"/>
              <a:t>value based confiscation - freezing is possible </a:t>
            </a:r>
            <a:r>
              <a:rPr lang="en-US" altLang="en-US" sz="1800" b="1" dirty="0"/>
              <a:t>on legal property</a:t>
            </a:r>
            <a:endParaRPr lang="sl-SI" alt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2C9502D-3058-4D99-8171-0EA0DF395447}"/>
              </a:ext>
            </a:extLst>
          </p:cNvPr>
          <p:cNvSpPr>
            <a:spLocks noGrp="1"/>
          </p:cNvSpPr>
          <p:nvPr>
            <p:ph type="title"/>
          </p:nvPr>
        </p:nvSpPr>
        <p:spPr>
          <a:xfrm>
            <a:off x="468313" y="1214438"/>
            <a:ext cx="8229600" cy="714375"/>
          </a:xfrm>
        </p:spPr>
        <p:txBody>
          <a:bodyPr>
            <a:normAutofit fontScale="90000"/>
          </a:bodyPr>
          <a:lstStyle/>
          <a:p>
            <a:br>
              <a:rPr lang="sl-SI" altLang="en-US" sz="3600"/>
            </a:br>
            <a:r>
              <a:rPr lang="sl-SI" altLang="en-US" sz="3200" b="1"/>
              <a:t>2</a:t>
            </a:r>
            <a:r>
              <a:rPr lang="en-US" altLang="en-US" sz="3200" b="1"/>
              <a:t>.</a:t>
            </a:r>
            <a:r>
              <a:rPr lang="sl-SI" altLang="en-US" sz="3200" b="1"/>
              <a:t>2</a:t>
            </a:r>
            <a:r>
              <a:rPr lang="en-US" altLang="en-US" sz="3200" b="1"/>
              <a:t> Establishing the proceeds of crime </a:t>
            </a:r>
            <a:br>
              <a:rPr lang="sl-SI" altLang="en-US" sz="3600"/>
            </a:br>
            <a:endParaRPr lang="en-US" altLang="en-US" sz="3600"/>
          </a:p>
        </p:txBody>
      </p:sp>
      <p:sp>
        <p:nvSpPr>
          <p:cNvPr id="20483" name="Content Placeholder 2">
            <a:extLst>
              <a:ext uri="{FF2B5EF4-FFF2-40B4-BE49-F238E27FC236}">
                <a16:creationId xmlns:a16="http://schemas.microsoft.com/office/drawing/2014/main" id="{37A5D443-71A6-4F75-B296-90E6110E26E3}"/>
              </a:ext>
            </a:extLst>
          </p:cNvPr>
          <p:cNvSpPr>
            <a:spLocks noGrp="1"/>
          </p:cNvSpPr>
          <p:nvPr>
            <p:ph idx="1"/>
          </p:nvPr>
        </p:nvSpPr>
        <p:spPr>
          <a:xfrm>
            <a:off x="446087" y="1885951"/>
            <a:ext cx="8229600" cy="4572000"/>
          </a:xfrm>
        </p:spPr>
        <p:txBody>
          <a:bodyPr>
            <a:normAutofit fontScale="85000" lnSpcReduction="10000"/>
          </a:bodyPr>
          <a:lstStyle/>
          <a:p>
            <a:pPr>
              <a:lnSpc>
                <a:spcPct val="80000"/>
              </a:lnSpc>
              <a:buFont typeface="Arial" panose="020B0604020202020204" pitchFamily="34" charset="0"/>
              <a:buNone/>
            </a:pPr>
            <a:r>
              <a:rPr lang="en-US" altLang="en-US" sz="1800" b="1" dirty="0"/>
              <a:t>Investigative powers and techniques, access to bank data.</a:t>
            </a:r>
            <a:endParaRPr lang="sl-SI" altLang="en-US" sz="1800" dirty="0"/>
          </a:p>
          <a:p>
            <a:pPr>
              <a:lnSpc>
                <a:spcPct val="80000"/>
              </a:lnSpc>
              <a:buFont typeface="Arial" panose="020B0604020202020204" pitchFamily="34" charset="0"/>
              <a:buNone/>
            </a:pPr>
            <a:r>
              <a:rPr lang="en-US" altLang="en-US" sz="1800" b="1" dirty="0"/>
              <a:t> </a:t>
            </a:r>
            <a:endParaRPr lang="sl-SI" altLang="en-US" sz="1800" dirty="0"/>
          </a:p>
          <a:p>
            <a:pPr>
              <a:lnSpc>
                <a:spcPct val="80000"/>
              </a:lnSpc>
              <a:buFont typeface="Arial" panose="020B0604020202020204" pitchFamily="34" charset="0"/>
              <a:buNone/>
            </a:pPr>
            <a:r>
              <a:rPr lang="en-US" altLang="en-US" sz="1800" dirty="0"/>
              <a:t>Means to </a:t>
            </a:r>
            <a:r>
              <a:rPr lang="en-US" altLang="en-US" sz="1800" b="1" dirty="0"/>
              <a:t>establish the amount and type</a:t>
            </a:r>
            <a:r>
              <a:rPr lang="en-US" altLang="en-US" sz="1800" dirty="0"/>
              <a:t> of illegal proceeds:</a:t>
            </a:r>
            <a:endParaRPr lang="sl-SI" altLang="en-US" sz="1800" dirty="0"/>
          </a:p>
          <a:p>
            <a:pPr>
              <a:lnSpc>
                <a:spcPct val="80000"/>
              </a:lnSpc>
            </a:pPr>
            <a:r>
              <a:rPr lang="en-US" altLang="en-US" sz="1800" dirty="0"/>
              <a:t>complaint by the injured person </a:t>
            </a:r>
            <a:endParaRPr lang="sl-SI" altLang="en-US" sz="1800" dirty="0"/>
          </a:p>
          <a:p>
            <a:pPr>
              <a:lnSpc>
                <a:spcPct val="80000"/>
              </a:lnSpc>
            </a:pPr>
            <a:r>
              <a:rPr lang="en-US" altLang="en-US" sz="1800" b="1" dirty="0"/>
              <a:t>covert investigation measures </a:t>
            </a:r>
            <a:r>
              <a:rPr lang="en-US" altLang="en-US" sz="1800" dirty="0"/>
              <a:t>- assessment of the amount of proceeds</a:t>
            </a:r>
            <a:endParaRPr lang="sl-SI" altLang="en-US" sz="1800" dirty="0"/>
          </a:p>
          <a:p>
            <a:pPr>
              <a:lnSpc>
                <a:spcPct val="80000"/>
              </a:lnSpc>
            </a:pPr>
            <a:r>
              <a:rPr lang="en-US" altLang="en-US" sz="1800" dirty="0"/>
              <a:t>examination of business documents, collaboration with the tax service.</a:t>
            </a:r>
            <a:endParaRPr lang="sl-SI" altLang="en-US" sz="1800" dirty="0"/>
          </a:p>
          <a:p>
            <a:pPr>
              <a:lnSpc>
                <a:spcPct val="80000"/>
              </a:lnSpc>
            </a:pPr>
            <a:r>
              <a:rPr lang="sl-SI" altLang="en-US" sz="1800" b="1" dirty="0"/>
              <a:t>A</a:t>
            </a:r>
            <a:r>
              <a:rPr lang="en-US" altLang="en-US" sz="1800" b="1" dirty="0" err="1"/>
              <a:t>ccess</a:t>
            </a:r>
            <a:r>
              <a:rPr lang="en-US" altLang="en-US" sz="1800" b="1" dirty="0"/>
              <a:t> to bank data</a:t>
            </a:r>
            <a:r>
              <a:rPr lang="sl-SI" altLang="en-US" sz="1800" dirty="0"/>
              <a:t>:</a:t>
            </a:r>
          </a:p>
          <a:p>
            <a:pPr lvl="1">
              <a:lnSpc>
                <a:spcPct val="80000"/>
              </a:lnSpc>
            </a:pPr>
            <a:r>
              <a:rPr lang="sl-SI" altLang="en-US" sz="1600" dirty="0"/>
              <a:t>holder, transactions, monitoring order </a:t>
            </a:r>
            <a:r>
              <a:rPr lang="en-US" altLang="en-US" sz="1600" dirty="0"/>
              <a:t>- financial flow and related persons  </a:t>
            </a:r>
            <a:endParaRPr lang="sl-SI" altLang="en-US" sz="1600" dirty="0"/>
          </a:p>
          <a:p>
            <a:pPr lvl="1">
              <a:lnSpc>
                <a:spcPct val="80000"/>
              </a:lnSpc>
              <a:buFont typeface="Arial" panose="020B0604020202020204" pitchFamily="34" charset="0"/>
              <a:buNone/>
            </a:pPr>
            <a:endParaRPr lang="sl-SI" altLang="en-US" sz="1600" dirty="0">
              <a:solidFill>
                <a:srgbClr val="000000"/>
              </a:solidFill>
            </a:endParaRPr>
          </a:p>
          <a:p>
            <a:pPr lvl="1">
              <a:lnSpc>
                <a:spcPct val="80000"/>
              </a:lnSpc>
              <a:buFont typeface="Arial" panose="020B0604020202020204" pitchFamily="34" charset="0"/>
              <a:buChar char="•"/>
            </a:pPr>
            <a:r>
              <a:rPr lang="sl-SI" altLang="en-US" sz="1600" b="1" dirty="0">
                <a:solidFill>
                  <a:srgbClr val="000000"/>
                </a:solidFill>
              </a:rPr>
              <a:t>Virtual currency  </a:t>
            </a:r>
            <a:r>
              <a:rPr lang="sl-SI" altLang="en-US" sz="1600" dirty="0">
                <a:solidFill>
                  <a:srgbClr val="000000"/>
                </a:solidFill>
              </a:rPr>
              <a:t>(such as bitcoin) as payment method for online crime – property?</a:t>
            </a:r>
          </a:p>
          <a:p>
            <a:pPr>
              <a:lnSpc>
                <a:spcPct val="80000"/>
              </a:lnSpc>
            </a:pPr>
            <a:endParaRPr lang="sl-SI" altLang="en-US" sz="1800" dirty="0">
              <a:solidFill>
                <a:srgbClr val="000000"/>
              </a:solidFill>
            </a:endParaRPr>
          </a:p>
          <a:p>
            <a:pPr>
              <a:lnSpc>
                <a:spcPct val="80000"/>
              </a:lnSpc>
            </a:pPr>
            <a:r>
              <a:rPr lang="en-US" altLang="en-US" sz="1800" dirty="0"/>
              <a:t>In case of </a:t>
            </a:r>
            <a:r>
              <a:rPr lang="en-US" altLang="en-US" sz="1800" b="1" dirty="0"/>
              <a:t>money laundering the powers of FIU </a:t>
            </a:r>
            <a:r>
              <a:rPr lang="en-US" altLang="en-US" sz="1800" dirty="0"/>
              <a:t>should be considered</a:t>
            </a:r>
            <a:endParaRPr lang="sl-SI" altLang="en-US" sz="1800" dirty="0"/>
          </a:p>
          <a:p>
            <a:pPr lvl="1">
              <a:lnSpc>
                <a:spcPct val="80000"/>
              </a:lnSpc>
            </a:pPr>
            <a:r>
              <a:rPr lang="en-US" altLang="en-US" sz="1600" dirty="0"/>
              <a:t>access to bank data, analysis, access to bank data abroad and possibility of administrative freezing. </a:t>
            </a:r>
            <a:endParaRPr lang="sl-SI" altLang="en-US" sz="1600" dirty="0"/>
          </a:p>
          <a:p>
            <a:pPr marL="0" indent="0" algn="ctr">
              <a:lnSpc>
                <a:spcPct val="120000"/>
              </a:lnSpc>
              <a:buNone/>
            </a:pPr>
            <a:r>
              <a:rPr lang="en-US" altLang="en-US" sz="1800" b="1" dirty="0"/>
              <a:t>What are the national legal provisions to use special investigative techniques, and to access to bank data (on holder, transactions and monitoring)</a:t>
            </a:r>
            <a:r>
              <a:rPr lang="sl-SI" altLang="en-US" sz="1800" b="1" dirty="0"/>
              <a:t>?</a:t>
            </a:r>
            <a:r>
              <a:rPr lang="en-US" altLang="en-US" sz="1800" b="1" dirty="0"/>
              <a:t> </a:t>
            </a:r>
            <a:r>
              <a:rPr lang="sl-SI" altLang="en-US" sz="1800" b="1" dirty="0"/>
              <a:t>               </a:t>
            </a:r>
            <a:endParaRPr lang="en-US" altLang="en-US" sz="1800" b="1" dirty="0"/>
          </a:p>
          <a:p>
            <a:pPr marL="0" indent="0" algn="r">
              <a:lnSpc>
                <a:spcPct val="80000"/>
              </a:lnSpc>
              <a:buNone/>
            </a:pPr>
            <a:r>
              <a:rPr lang="sl-SI" altLang="en-US" sz="1800" b="1" dirty="0"/>
              <a:t>S</a:t>
            </a:r>
            <a:r>
              <a:rPr lang="en-US" altLang="en-US" sz="1800" b="1" dirty="0" err="1"/>
              <a:t>ee</a:t>
            </a:r>
            <a:r>
              <a:rPr lang="en-US" altLang="en-US" sz="1800" b="1" dirty="0"/>
              <a:t> Warsaw Convention Article 7. </a:t>
            </a:r>
            <a:endParaRPr lang="sl-SI" altLang="en-US" sz="1800" dirty="0"/>
          </a:p>
          <a:p>
            <a:pPr>
              <a:lnSpc>
                <a:spcPct val="80000"/>
              </a:lnSpc>
              <a:buFont typeface="Arial" panose="020B0604020202020204" pitchFamily="34" charset="0"/>
              <a:buNone/>
            </a:pPr>
            <a:endParaRPr lang="sl-SI"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1D4FB71-5016-474A-BF3E-35488E144B49}"/>
              </a:ext>
            </a:extLst>
          </p:cNvPr>
          <p:cNvSpPr>
            <a:spLocks noGrp="1"/>
          </p:cNvSpPr>
          <p:nvPr>
            <p:ph type="title"/>
          </p:nvPr>
        </p:nvSpPr>
        <p:spPr>
          <a:xfrm>
            <a:off x="468313" y="1214438"/>
            <a:ext cx="8229600" cy="714375"/>
          </a:xfrm>
        </p:spPr>
        <p:txBody>
          <a:bodyPr>
            <a:normAutofit fontScale="90000"/>
          </a:bodyPr>
          <a:lstStyle/>
          <a:p>
            <a:br>
              <a:rPr lang="sl-SI" altLang="en-US" sz="3600"/>
            </a:br>
            <a:r>
              <a:rPr lang="sl-SI" altLang="en-US" sz="3200" b="1"/>
              <a:t>2</a:t>
            </a:r>
            <a:r>
              <a:rPr lang="en-US" altLang="en-US" sz="3200" b="1"/>
              <a:t>.</a:t>
            </a:r>
            <a:r>
              <a:rPr lang="sl-SI" altLang="en-US" sz="3200" b="1"/>
              <a:t>3</a:t>
            </a:r>
            <a:r>
              <a:rPr lang="en-US" altLang="en-US" sz="3200" b="1"/>
              <a:t> Establishing the </a:t>
            </a:r>
            <a:r>
              <a:rPr lang="sl-SI" altLang="en-US" sz="3200" b="1"/>
              <a:t>property to be confiscated</a:t>
            </a:r>
            <a:br>
              <a:rPr lang="sl-SI" altLang="en-US" sz="3600"/>
            </a:br>
            <a:endParaRPr lang="en-US" altLang="en-US" sz="3600"/>
          </a:p>
        </p:txBody>
      </p:sp>
      <p:sp>
        <p:nvSpPr>
          <p:cNvPr id="22531" name="Content Placeholder 2">
            <a:extLst>
              <a:ext uri="{FF2B5EF4-FFF2-40B4-BE49-F238E27FC236}">
                <a16:creationId xmlns:a16="http://schemas.microsoft.com/office/drawing/2014/main" id="{2020A3CF-5007-4545-A035-CBFAF855722B}"/>
              </a:ext>
            </a:extLst>
          </p:cNvPr>
          <p:cNvSpPr>
            <a:spLocks noGrp="1"/>
          </p:cNvSpPr>
          <p:nvPr>
            <p:ph idx="1"/>
          </p:nvPr>
        </p:nvSpPr>
        <p:spPr>
          <a:xfrm>
            <a:off x="468313" y="1928812"/>
            <a:ext cx="8229600" cy="4643437"/>
          </a:xfrm>
        </p:spPr>
        <p:txBody>
          <a:bodyPr>
            <a:normAutofit fontScale="85000" lnSpcReduction="20000"/>
          </a:bodyPr>
          <a:lstStyle/>
          <a:p>
            <a:pPr>
              <a:lnSpc>
                <a:spcPct val="120000"/>
              </a:lnSpc>
              <a:buFont typeface="Arial" panose="020B0604020202020204" pitchFamily="34" charset="0"/>
              <a:buNone/>
            </a:pPr>
            <a:r>
              <a:rPr lang="en-US" altLang="en-US" sz="1800" b="1" dirty="0"/>
              <a:t>What property can be </a:t>
            </a:r>
            <a:r>
              <a:rPr lang="sl-SI" altLang="en-US" sz="1800" b="1" dirty="0"/>
              <a:t>frozen/</a:t>
            </a:r>
            <a:r>
              <a:rPr lang="en-US" altLang="en-US" sz="1800" b="1" dirty="0"/>
              <a:t>confiscated</a:t>
            </a:r>
            <a:r>
              <a:rPr lang="sl-SI" altLang="en-US" sz="1800" b="1" dirty="0"/>
              <a:t>?</a:t>
            </a:r>
          </a:p>
          <a:p>
            <a:pPr>
              <a:lnSpc>
                <a:spcPct val="120000"/>
              </a:lnSpc>
            </a:pPr>
            <a:r>
              <a:rPr lang="en-US" altLang="en-US" sz="1600" dirty="0"/>
              <a:t>Criminals hide proceeds </a:t>
            </a:r>
            <a:r>
              <a:rPr lang="sl-SI" altLang="en-US" sz="1600" dirty="0"/>
              <a:t>of </a:t>
            </a:r>
            <a:r>
              <a:rPr lang="en-US" altLang="en-US" sz="1600" dirty="0"/>
              <a:t>crime and hide their property – also abroad (see international cooperation part)</a:t>
            </a:r>
            <a:r>
              <a:rPr lang="sl-SI" altLang="en-US" sz="1600" dirty="0"/>
              <a:t>,</a:t>
            </a:r>
            <a:r>
              <a:rPr lang="en-US" altLang="en-US" sz="1600" b="1" dirty="0"/>
              <a:t> </a:t>
            </a:r>
            <a:r>
              <a:rPr lang="sl-SI" altLang="en-US" sz="1600" b="1" dirty="0"/>
              <a:t>focus also to </a:t>
            </a:r>
            <a:r>
              <a:rPr lang="en-US" altLang="en-US" sz="1600" b="1" dirty="0"/>
              <a:t>relevant third and legal persons</a:t>
            </a:r>
            <a:r>
              <a:rPr lang="en-US" altLang="en-US" sz="1600" dirty="0"/>
              <a:t>. </a:t>
            </a:r>
            <a:endParaRPr lang="sl-SI" altLang="en-US" sz="1600" dirty="0"/>
          </a:p>
          <a:p>
            <a:pPr>
              <a:lnSpc>
                <a:spcPct val="120000"/>
              </a:lnSpc>
            </a:pPr>
            <a:r>
              <a:rPr lang="en-US" altLang="en-US" sz="1600" dirty="0"/>
              <a:t>When direct proceeds from a criminal offence cannot be confiscated (found), confiscation of (legal) property corresponding to the value of illegal proceeds is possible. </a:t>
            </a:r>
            <a:endParaRPr lang="sl-SI" altLang="en-US" sz="1600" dirty="0"/>
          </a:p>
          <a:p>
            <a:pPr>
              <a:lnSpc>
                <a:spcPct val="120000"/>
              </a:lnSpc>
            </a:pPr>
            <a:r>
              <a:rPr lang="en-US" altLang="en-US" sz="1600" dirty="0"/>
              <a:t>Data on a person</a:t>
            </a:r>
            <a:r>
              <a:rPr lang="ja-JP" altLang="en-US" sz="1600" dirty="0"/>
              <a:t>’</a:t>
            </a:r>
            <a:r>
              <a:rPr lang="en-US" altLang="ja-JP" sz="1600" dirty="0"/>
              <a:t>s </a:t>
            </a:r>
            <a:r>
              <a:rPr lang="en-US" altLang="ja-JP" sz="1600" b="1" dirty="0"/>
              <a:t>income and property</a:t>
            </a:r>
            <a:r>
              <a:rPr lang="en-US" altLang="ja-JP" sz="1600" dirty="0"/>
              <a:t> can be obtained from the income tax return (natural persons) or the tax return or the profit and loss statement (companies)</a:t>
            </a:r>
            <a:r>
              <a:rPr lang="sl-SI" altLang="ja-JP" sz="1600" dirty="0"/>
              <a:t>.</a:t>
            </a:r>
          </a:p>
          <a:p>
            <a:pPr>
              <a:lnSpc>
                <a:spcPct val="120000"/>
              </a:lnSpc>
            </a:pPr>
            <a:r>
              <a:rPr lang="sl-SI" altLang="en-US" sz="1600" dirty="0"/>
              <a:t>C</a:t>
            </a:r>
            <a:r>
              <a:rPr lang="en-US" altLang="en-US" sz="1600" dirty="0"/>
              <a:t>o-operation with the </a:t>
            </a:r>
            <a:r>
              <a:rPr lang="en-US" altLang="en-US" sz="1600" b="1" dirty="0"/>
              <a:t>tax service</a:t>
            </a:r>
            <a:r>
              <a:rPr lang="en-US" altLang="en-US" sz="1600" dirty="0"/>
              <a:t> (and proper legal basis) </a:t>
            </a:r>
            <a:endParaRPr lang="sl-SI" altLang="en-US" sz="1600" dirty="0"/>
          </a:p>
          <a:p>
            <a:pPr lvl="1">
              <a:lnSpc>
                <a:spcPct val="120000"/>
              </a:lnSpc>
            </a:pPr>
            <a:r>
              <a:rPr lang="en-US" altLang="en-US" sz="1600" b="1" dirty="0"/>
              <a:t>Multidisciplinary cooperation: task force to accede databases</a:t>
            </a:r>
            <a:r>
              <a:rPr lang="en-US" altLang="en-US" sz="1600" dirty="0"/>
              <a:t> </a:t>
            </a:r>
            <a:endParaRPr lang="sl-SI" altLang="en-US" sz="1600" dirty="0"/>
          </a:p>
          <a:p>
            <a:pPr>
              <a:lnSpc>
                <a:spcPct val="120000"/>
              </a:lnSpc>
            </a:pPr>
            <a:r>
              <a:rPr lang="en-US" altLang="en-US" sz="1600" dirty="0"/>
              <a:t>FI can also reveal </a:t>
            </a:r>
            <a:r>
              <a:rPr lang="en-US" altLang="en-US" sz="1600" b="1" dirty="0"/>
              <a:t>disproportionality between</a:t>
            </a:r>
            <a:r>
              <a:rPr lang="en-US" altLang="en-US" sz="1600" dirty="0"/>
              <a:t> the suspect</a:t>
            </a:r>
            <a:r>
              <a:rPr lang="ja-JP" altLang="en-US" sz="1600" dirty="0"/>
              <a:t>’</a:t>
            </a:r>
            <a:r>
              <a:rPr lang="en-US" altLang="ja-JP" sz="1600" dirty="0"/>
              <a:t>s legal (reported) property and his actual property. </a:t>
            </a:r>
            <a:r>
              <a:rPr lang="sl-SI" altLang="ja-JP" sz="1600" dirty="0"/>
              <a:t> </a:t>
            </a:r>
            <a:r>
              <a:rPr lang="en-US" altLang="ja-JP" sz="1600" dirty="0"/>
              <a:t>Extended confiscation? Taxation?</a:t>
            </a:r>
            <a:endParaRPr lang="sl-SI" altLang="ja-JP" sz="1600" dirty="0"/>
          </a:p>
          <a:p>
            <a:pPr marL="0" indent="0" algn="ctr">
              <a:lnSpc>
                <a:spcPct val="120000"/>
              </a:lnSpc>
              <a:buNone/>
            </a:pPr>
            <a:r>
              <a:rPr lang="en-US" altLang="en-US" sz="1600" b="1" dirty="0"/>
              <a:t>What are the national legal provisions on property that can be confiscated including from third person</a:t>
            </a:r>
            <a:r>
              <a:rPr lang="sl-SI" altLang="en-US" sz="1600" b="1" dirty="0"/>
              <a:t>?</a:t>
            </a:r>
            <a:r>
              <a:rPr lang="en-US" altLang="en-US" sz="1600" b="1" dirty="0"/>
              <a:t> </a:t>
            </a:r>
            <a:r>
              <a:rPr lang="sl-SI" altLang="en-US" sz="1600" b="1" dirty="0"/>
              <a:t>S</a:t>
            </a:r>
            <a:r>
              <a:rPr lang="en-US" altLang="en-US" sz="1600" b="1" dirty="0" err="1"/>
              <a:t>ee</a:t>
            </a:r>
            <a:r>
              <a:rPr lang="en-US" altLang="en-US" sz="1600" b="1" dirty="0"/>
              <a:t> Warsaw Convention Article 5 and Directive Article 6</a:t>
            </a:r>
            <a:endParaRPr lang="sl-SI" altLang="en-US" sz="1600" dirty="0"/>
          </a:p>
          <a:p>
            <a:pPr algn="ctr">
              <a:lnSpc>
                <a:spcPct val="120000"/>
              </a:lnSpc>
              <a:buFont typeface="Arial" panose="020B0604020202020204" pitchFamily="34" charset="0"/>
              <a:buNone/>
            </a:pPr>
            <a:r>
              <a:rPr lang="en-US" altLang="en-US" sz="1600" b="1" dirty="0"/>
              <a:t> What are the national legal provisions for the access to bank data (centralized register of account holders), stocks, land register, movable property, tax reports and for cooperation with relevant institutions, such as tax office?</a:t>
            </a:r>
            <a:endParaRPr lang="sl-SI"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D5CD456-ED26-42C2-90C9-7E59322D930C}"/>
              </a:ext>
            </a:extLst>
          </p:cNvPr>
          <p:cNvSpPr>
            <a:spLocks noGrp="1"/>
          </p:cNvSpPr>
          <p:nvPr>
            <p:ph type="title"/>
          </p:nvPr>
        </p:nvSpPr>
        <p:spPr>
          <a:xfrm>
            <a:off x="468313" y="1214438"/>
            <a:ext cx="8229600" cy="714375"/>
          </a:xfrm>
        </p:spPr>
        <p:txBody>
          <a:bodyPr>
            <a:normAutofit fontScale="90000"/>
          </a:bodyPr>
          <a:lstStyle/>
          <a:p>
            <a:br>
              <a:rPr lang="sl-SI" altLang="en-US" sz="3600"/>
            </a:br>
            <a:r>
              <a:rPr lang="sl-SI" altLang="en-US" sz="3200" b="1"/>
              <a:t>2</a:t>
            </a:r>
            <a:r>
              <a:rPr lang="en-US" altLang="en-US" sz="3200" b="1"/>
              <a:t>.</a:t>
            </a:r>
            <a:r>
              <a:rPr lang="sl-SI" altLang="en-US" sz="3200" b="1"/>
              <a:t>4</a:t>
            </a:r>
            <a:r>
              <a:rPr lang="en-US" altLang="en-US" sz="3200" b="1"/>
              <a:t> </a:t>
            </a:r>
            <a:r>
              <a:rPr lang="sl-SI" altLang="en-US" sz="3200" b="1"/>
              <a:t>Freezing order</a:t>
            </a:r>
            <a:br>
              <a:rPr lang="sl-SI" altLang="en-US" sz="3600"/>
            </a:br>
            <a:endParaRPr lang="en-US" altLang="en-US" sz="3600"/>
          </a:p>
        </p:txBody>
      </p:sp>
      <p:sp>
        <p:nvSpPr>
          <p:cNvPr id="24579" name="Content Placeholder 2">
            <a:extLst>
              <a:ext uri="{FF2B5EF4-FFF2-40B4-BE49-F238E27FC236}">
                <a16:creationId xmlns:a16="http://schemas.microsoft.com/office/drawing/2014/main" id="{EAF87063-DE51-4539-9F9E-1FCF2BAD923A}"/>
              </a:ext>
            </a:extLst>
          </p:cNvPr>
          <p:cNvSpPr>
            <a:spLocks noGrp="1"/>
          </p:cNvSpPr>
          <p:nvPr>
            <p:ph idx="1"/>
          </p:nvPr>
        </p:nvSpPr>
        <p:spPr>
          <a:xfrm>
            <a:off x="468313" y="2000250"/>
            <a:ext cx="8229600" cy="4572000"/>
          </a:xfrm>
        </p:spPr>
        <p:txBody>
          <a:bodyPr>
            <a:normAutofit fontScale="85000" lnSpcReduction="20000"/>
          </a:bodyPr>
          <a:lstStyle/>
          <a:p>
            <a:pPr>
              <a:lnSpc>
                <a:spcPct val="100000"/>
              </a:lnSpc>
              <a:buFont typeface="Arial" panose="020B0604020202020204" pitchFamily="34" charset="0"/>
              <a:buNone/>
            </a:pPr>
            <a:r>
              <a:rPr lang="ja-JP" altLang="en-US" sz="2200" b="1" dirty="0"/>
              <a:t>‘</a:t>
            </a:r>
            <a:r>
              <a:rPr lang="en-US" altLang="ja-JP" sz="2200" b="1" dirty="0"/>
              <a:t>Freezing or seizure</a:t>
            </a:r>
            <a:r>
              <a:rPr lang="ja-JP" altLang="en-US" sz="2200" b="1" dirty="0"/>
              <a:t>’</a:t>
            </a:r>
            <a:r>
              <a:rPr lang="en-US" altLang="ja-JP" sz="2200" dirty="0"/>
              <a:t>: meaning the temporary prohibition of the transfer, destruction, conversion, disposition or movement of property or temporarily assuming custody or control of property on the basis of an order issued by a court or other competent authority (The Directive refers only to the term freezing in this context). </a:t>
            </a:r>
            <a:endParaRPr lang="sl-SI" altLang="ja-JP" sz="2200" dirty="0"/>
          </a:p>
          <a:p>
            <a:pPr>
              <a:lnSpc>
                <a:spcPct val="100000"/>
              </a:lnSpc>
            </a:pPr>
            <a:endParaRPr lang="sl-SI" altLang="en-US" sz="2200" b="1" dirty="0"/>
          </a:p>
          <a:p>
            <a:pPr marL="0" indent="0" algn="ctr">
              <a:lnSpc>
                <a:spcPct val="100000"/>
              </a:lnSpc>
              <a:buNone/>
            </a:pPr>
            <a:r>
              <a:rPr lang="en-US" altLang="en-US" sz="2200" b="1" dirty="0"/>
              <a:t>Can the police seize property (other than direct proceeds) during house search to secure value based confiscation?</a:t>
            </a:r>
            <a:endParaRPr lang="sl-SI" altLang="en-US" sz="2200" b="1" dirty="0"/>
          </a:p>
          <a:p>
            <a:pPr marL="0" indent="0" algn="ctr">
              <a:lnSpc>
                <a:spcPct val="100000"/>
              </a:lnSpc>
              <a:buNone/>
            </a:pPr>
            <a:r>
              <a:rPr lang="en-US" altLang="en-US" sz="2200" b="1" dirty="0"/>
              <a:t>Would a consequent court freezing order be required to allow for legal remedies?</a:t>
            </a:r>
            <a:endParaRPr lang="sl-SI" altLang="en-US" sz="2200" dirty="0"/>
          </a:p>
          <a:p>
            <a:pPr>
              <a:lnSpc>
                <a:spcPct val="100000"/>
              </a:lnSpc>
            </a:pPr>
            <a:endParaRPr lang="sl-SI" altLang="en-US" sz="2200" b="1" dirty="0"/>
          </a:p>
          <a:p>
            <a:pPr>
              <a:lnSpc>
                <a:spcPct val="100000"/>
              </a:lnSpc>
            </a:pPr>
            <a:r>
              <a:rPr lang="en-US" altLang="en-US" sz="2200" b="1" dirty="0"/>
              <a:t>Freezing (temporary securing) order</a:t>
            </a:r>
            <a:endParaRPr lang="sl-SI" altLang="en-US" sz="2200" b="1" dirty="0"/>
          </a:p>
          <a:p>
            <a:pPr lvl="1">
              <a:lnSpc>
                <a:spcPct val="100000"/>
              </a:lnSpc>
            </a:pPr>
            <a:r>
              <a:rPr lang="en-US" altLang="en-US" sz="2200" dirty="0"/>
              <a:t>Timing: Balance the interest of (covert) criminal investigation. </a:t>
            </a:r>
          </a:p>
          <a:p>
            <a:pPr lvl="1">
              <a:lnSpc>
                <a:spcPct val="100000"/>
              </a:lnSpc>
            </a:pPr>
            <a:r>
              <a:rPr lang="en-US" altLang="en-US" sz="2200" dirty="0"/>
              <a:t>It is defined in the criminal procedural legislation, which in some countries also refer to civil executive legislation (temporary orders). </a:t>
            </a:r>
            <a:endParaRPr lang="sl-SI" alt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AC5641D-6605-42C9-B495-5BB680BB38F5}"/>
              </a:ext>
            </a:extLst>
          </p:cNvPr>
          <p:cNvSpPr>
            <a:spLocks noGrp="1"/>
          </p:cNvSpPr>
          <p:nvPr>
            <p:ph type="title"/>
          </p:nvPr>
        </p:nvSpPr>
        <p:spPr>
          <a:xfrm>
            <a:off x="468313" y="1214438"/>
            <a:ext cx="8229600" cy="714375"/>
          </a:xfrm>
        </p:spPr>
        <p:txBody>
          <a:bodyPr>
            <a:normAutofit fontScale="90000"/>
          </a:bodyPr>
          <a:lstStyle/>
          <a:p>
            <a:br>
              <a:rPr lang="sl-SI" altLang="en-US" sz="3600"/>
            </a:br>
            <a:r>
              <a:rPr lang="sl-SI" altLang="en-US" sz="3200" b="1"/>
              <a:t>2</a:t>
            </a:r>
            <a:r>
              <a:rPr lang="en-US" altLang="en-US" sz="3200" b="1"/>
              <a:t>.</a:t>
            </a:r>
            <a:r>
              <a:rPr lang="sl-SI" altLang="en-US" sz="3200" b="1"/>
              <a:t>4</a:t>
            </a:r>
            <a:r>
              <a:rPr lang="en-US" altLang="en-US" sz="3200" b="1"/>
              <a:t> </a:t>
            </a:r>
            <a:r>
              <a:rPr lang="sl-SI" altLang="en-US" sz="3200" b="1"/>
              <a:t>Freezing order</a:t>
            </a:r>
            <a:br>
              <a:rPr lang="sl-SI" altLang="en-US" sz="3600"/>
            </a:br>
            <a:endParaRPr lang="en-US" altLang="en-US" sz="3600"/>
          </a:p>
        </p:txBody>
      </p:sp>
      <p:sp>
        <p:nvSpPr>
          <p:cNvPr id="26627" name="Content Placeholder 2">
            <a:extLst>
              <a:ext uri="{FF2B5EF4-FFF2-40B4-BE49-F238E27FC236}">
                <a16:creationId xmlns:a16="http://schemas.microsoft.com/office/drawing/2014/main" id="{EE503E0D-C3F9-4FFA-B5DD-0D31812AEEF3}"/>
              </a:ext>
            </a:extLst>
          </p:cNvPr>
          <p:cNvSpPr>
            <a:spLocks noGrp="1"/>
          </p:cNvSpPr>
          <p:nvPr>
            <p:ph idx="1"/>
          </p:nvPr>
        </p:nvSpPr>
        <p:spPr>
          <a:xfrm>
            <a:off x="468313" y="1772816"/>
            <a:ext cx="8229600" cy="4799434"/>
          </a:xfrm>
        </p:spPr>
        <p:txBody>
          <a:bodyPr>
            <a:normAutofit fontScale="85000" lnSpcReduction="20000"/>
          </a:bodyPr>
          <a:lstStyle/>
          <a:p>
            <a:pPr>
              <a:lnSpc>
                <a:spcPct val="120000"/>
              </a:lnSpc>
              <a:buFont typeface="Arial" panose="020B0604020202020204" pitchFamily="34" charset="0"/>
              <a:buNone/>
            </a:pPr>
            <a:r>
              <a:rPr lang="en-US" altLang="en-US" sz="1800" b="1" dirty="0"/>
              <a:t>The proposal for a freezing order is made as a result of a financial investigation.</a:t>
            </a:r>
            <a:endParaRPr lang="sl-SI" altLang="en-US" sz="1800" dirty="0"/>
          </a:p>
          <a:p>
            <a:pPr>
              <a:lnSpc>
                <a:spcPct val="120000"/>
              </a:lnSpc>
            </a:pPr>
            <a:r>
              <a:rPr lang="en-US" altLang="en-US" sz="1800" dirty="0"/>
              <a:t>Must satisfy the requirements and conditions:</a:t>
            </a:r>
          </a:p>
          <a:p>
            <a:pPr lvl="1">
              <a:lnSpc>
                <a:spcPct val="120000"/>
              </a:lnSpc>
            </a:pPr>
            <a:r>
              <a:rPr lang="en-US" altLang="en-US" sz="1800" dirty="0"/>
              <a:t>Probability (or a standard of evidence higher than grounds for suspicion) of the existence of a criminal offence and the resulting proceeds (the amount), </a:t>
            </a:r>
            <a:endParaRPr lang="sl-SI" altLang="en-US" sz="1800" dirty="0"/>
          </a:p>
          <a:p>
            <a:pPr lvl="1">
              <a:lnSpc>
                <a:spcPct val="120000"/>
              </a:lnSpc>
            </a:pPr>
            <a:r>
              <a:rPr lang="en-US" altLang="en-US" sz="1800" dirty="0"/>
              <a:t>Danger of the offender</a:t>
            </a:r>
            <a:r>
              <a:rPr lang="ja-JP" altLang="en-US" sz="1800" dirty="0"/>
              <a:t>’</a:t>
            </a:r>
            <a:r>
              <a:rPr lang="en-US" altLang="ja-JP" sz="1800" dirty="0"/>
              <a:t>s disposal of hiding or destroying the proceeds or making seizure impossible in some other way. </a:t>
            </a:r>
          </a:p>
          <a:p>
            <a:pPr>
              <a:lnSpc>
                <a:spcPct val="120000"/>
              </a:lnSpc>
              <a:buFont typeface="Arial" panose="020B0604020202020204" pitchFamily="34" charset="0"/>
              <a:buNone/>
            </a:pPr>
            <a:r>
              <a:rPr lang="en-US" altLang="en-US" sz="1800" b="1" dirty="0"/>
              <a:t>Elements of the proposal for a freezing order (findings from financial investigation): </a:t>
            </a:r>
          </a:p>
          <a:p>
            <a:pPr>
              <a:lnSpc>
                <a:spcPct val="120000"/>
              </a:lnSpc>
            </a:pPr>
            <a:r>
              <a:rPr lang="en-US" altLang="en-US" sz="1800" dirty="0"/>
              <a:t>Findings and evidence in relation to the criminal offence and the perpetrator (this is normally part of the crime report), </a:t>
            </a:r>
            <a:endParaRPr lang="sl-SI" altLang="en-US" sz="1800" dirty="0"/>
          </a:p>
          <a:p>
            <a:pPr>
              <a:lnSpc>
                <a:spcPct val="120000"/>
              </a:lnSpc>
            </a:pPr>
            <a:r>
              <a:rPr lang="en-US" altLang="en-US" sz="1800" dirty="0"/>
              <a:t>Findings on the type and amount of the illegal proceeds, </a:t>
            </a:r>
            <a:endParaRPr lang="sl-SI" altLang="en-US" sz="1800" dirty="0"/>
          </a:p>
          <a:p>
            <a:pPr>
              <a:lnSpc>
                <a:spcPct val="120000"/>
              </a:lnSpc>
            </a:pPr>
            <a:r>
              <a:rPr lang="en-US" altLang="en-US" sz="1800" dirty="0"/>
              <a:t>Findings on the property that can be seized and proposal as to which property is to be secured and the persons it belongs to, indication as to whether any property has already been seized, </a:t>
            </a:r>
            <a:endParaRPr lang="sl-SI" altLang="en-US" sz="1800" dirty="0"/>
          </a:p>
          <a:p>
            <a:pPr>
              <a:lnSpc>
                <a:spcPct val="120000"/>
              </a:lnSpc>
            </a:pPr>
            <a:r>
              <a:rPr lang="en-US" altLang="en-US" sz="1800" dirty="0"/>
              <a:t>Grounds for the legal conditions for the issue of an order (standard of evidence, danger of disposal).</a:t>
            </a:r>
            <a:endParaRPr lang="sl-SI" alt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40ACF91-CB7F-45D2-85DC-250E2A685F09}"/>
              </a:ext>
            </a:extLst>
          </p:cNvPr>
          <p:cNvSpPr>
            <a:spLocks noGrp="1"/>
          </p:cNvSpPr>
          <p:nvPr>
            <p:ph type="title"/>
          </p:nvPr>
        </p:nvSpPr>
        <p:spPr/>
        <p:txBody>
          <a:bodyPr/>
          <a:lstStyle/>
          <a:p>
            <a:r>
              <a:rPr lang="sl-SI" altLang="en-US" sz="3200" b="1"/>
              <a:t>2</a:t>
            </a:r>
            <a:r>
              <a:rPr lang="en-US" altLang="en-US" sz="3200" b="1"/>
              <a:t>.</a:t>
            </a:r>
            <a:r>
              <a:rPr lang="sl-SI" altLang="en-US" sz="3200" b="1"/>
              <a:t>4</a:t>
            </a:r>
            <a:r>
              <a:rPr lang="en-US" altLang="en-US" sz="3200" b="1"/>
              <a:t> </a:t>
            </a:r>
            <a:r>
              <a:rPr lang="sl-SI" altLang="en-US" sz="3200" b="1"/>
              <a:t>Freezing order</a:t>
            </a:r>
            <a:endParaRPr lang="en-US" altLang="en-US" sz="3200"/>
          </a:p>
        </p:txBody>
      </p:sp>
      <p:sp>
        <p:nvSpPr>
          <p:cNvPr id="18434" name="Content Placeholder 2">
            <a:extLst>
              <a:ext uri="{FF2B5EF4-FFF2-40B4-BE49-F238E27FC236}">
                <a16:creationId xmlns:a16="http://schemas.microsoft.com/office/drawing/2014/main" id="{0D88EF49-E5AB-4B40-B763-7EFEA1BC6CC5}"/>
              </a:ext>
            </a:extLst>
          </p:cNvPr>
          <p:cNvSpPr>
            <a:spLocks noGrp="1"/>
          </p:cNvSpPr>
          <p:nvPr>
            <p:ph type="body" idx="1"/>
          </p:nvPr>
        </p:nvSpPr>
        <p:spPr/>
        <p:txBody>
          <a:bodyPr/>
          <a:lstStyle/>
          <a:p>
            <a:pPr>
              <a:buFont typeface="Arial" charset="0"/>
              <a:buChar char="•"/>
              <a:defRPr/>
            </a:pPr>
            <a:endParaRPr lang="en-US" dirty="0">
              <a:ea typeface="MS PGothic" charset="0"/>
            </a:endParaRPr>
          </a:p>
          <a:p>
            <a:pPr>
              <a:buFont typeface="Arial" charset="0"/>
              <a:buChar char="•"/>
              <a:defRPr/>
            </a:pPr>
            <a:endParaRPr lang="en-US" dirty="0">
              <a:ea typeface="MS PGothic" charset="0"/>
            </a:endParaRPr>
          </a:p>
          <a:p>
            <a:pPr marL="0" indent="0" algn="ctr">
              <a:buFont typeface="Arial" charset="0"/>
              <a:buNone/>
              <a:defRPr/>
            </a:pPr>
            <a:r>
              <a:rPr lang="en-US" dirty="0">
                <a:ea typeface="MS PGothic" charset="0"/>
              </a:rPr>
              <a:t>DISCUSSION: </a:t>
            </a:r>
          </a:p>
          <a:p>
            <a:pPr marL="0" indent="0" algn="ctr">
              <a:buFont typeface="Arial" charset="0"/>
              <a:buNone/>
              <a:defRPr/>
            </a:pPr>
            <a:r>
              <a:rPr lang="en-US" dirty="0">
                <a:ea typeface="MS PGothic" charset="0"/>
              </a:rPr>
              <a:t>What factors will influence the nature, scope and timing of the application for a freezing order?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FB514-4559-456E-96B8-5128BBE46108}"/>
              </a:ext>
            </a:extLst>
          </p:cNvPr>
          <p:cNvSpPr>
            <a:spLocks noGrp="1"/>
          </p:cNvSpPr>
          <p:nvPr>
            <p:ph type="title"/>
          </p:nvPr>
        </p:nvSpPr>
        <p:spPr>
          <a:xfrm>
            <a:off x="628650" y="2766218"/>
            <a:ext cx="7886700" cy="1325563"/>
          </a:xfrm>
        </p:spPr>
        <p:txBody>
          <a:bodyPr/>
          <a:lstStyle/>
          <a:p>
            <a:pPr algn="ctr">
              <a:defRPr/>
            </a:pPr>
            <a:r>
              <a:rPr lang="sl-SI" sz="3600" dirty="0"/>
              <a:t>CONFISCATION OF PROCEEDS OF CRIME</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AA70F90-093D-458D-99C3-5E4E3C5BFDE7}"/>
              </a:ext>
            </a:extLst>
          </p:cNvPr>
          <p:cNvSpPr>
            <a:spLocks noGrp="1"/>
          </p:cNvSpPr>
          <p:nvPr>
            <p:ph type="title"/>
          </p:nvPr>
        </p:nvSpPr>
        <p:spPr/>
        <p:txBody>
          <a:bodyPr/>
          <a:lstStyle/>
          <a:p>
            <a:r>
              <a:rPr lang="en-US" altLang="en-US" b="1" dirty="0"/>
              <a:t>Session Objectives</a:t>
            </a:r>
          </a:p>
        </p:txBody>
      </p:sp>
      <p:sp>
        <p:nvSpPr>
          <p:cNvPr id="16386" name="Content Placeholder 2">
            <a:extLst>
              <a:ext uri="{FF2B5EF4-FFF2-40B4-BE49-F238E27FC236}">
                <a16:creationId xmlns:a16="http://schemas.microsoft.com/office/drawing/2014/main" id="{AE37FAB6-A62F-4025-B040-DCDDD955F345}"/>
              </a:ext>
            </a:extLst>
          </p:cNvPr>
          <p:cNvSpPr>
            <a:spLocks noGrp="1"/>
          </p:cNvSpPr>
          <p:nvPr>
            <p:ph idx="1"/>
          </p:nvPr>
        </p:nvSpPr>
        <p:spPr>
          <a:xfrm>
            <a:off x="468313" y="2205038"/>
            <a:ext cx="8229600" cy="3989387"/>
          </a:xfrm>
        </p:spPr>
        <p:txBody>
          <a:bodyPr>
            <a:normAutofit lnSpcReduction="10000"/>
          </a:bodyPr>
          <a:lstStyle/>
          <a:p>
            <a:pPr marL="0" indent="0">
              <a:buFont typeface="Arial" panose="020B0604020202020204" pitchFamily="34" charset="0"/>
              <a:buNone/>
              <a:defRPr/>
            </a:pPr>
            <a:r>
              <a:rPr lang="en-GB" sz="2000" dirty="0"/>
              <a:t>By the end of the lesson the students will be able to:</a:t>
            </a:r>
            <a:endParaRPr lang="en-US" sz="2000" dirty="0"/>
          </a:p>
          <a:p>
            <a:pPr>
              <a:defRPr/>
            </a:pPr>
            <a:r>
              <a:rPr lang="en-GB" sz="2000" dirty="0"/>
              <a:t>Explain the relevance of confiscation of crime proceeds and relation to cybercrime and other types of online crime investigation</a:t>
            </a:r>
            <a:endParaRPr lang="en-US" sz="2000" dirty="0"/>
          </a:p>
          <a:p>
            <a:pPr>
              <a:defRPr/>
            </a:pPr>
            <a:r>
              <a:rPr lang="en-GB" sz="2000" dirty="0"/>
              <a:t>Define what is a financial investigation</a:t>
            </a:r>
            <a:endParaRPr lang="en-US" sz="2000" dirty="0"/>
          </a:p>
          <a:p>
            <a:pPr>
              <a:defRPr/>
            </a:pPr>
            <a:r>
              <a:rPr lang="en-GB" sz="2000" dirty="0"/>
              <a:t>Enumerate relevant international legal instruments</a:t>
            </a:r>
            <a:endParaRPr lang="en-US" sz="2000" dirty="0"/>
          </a:p>
          <a:p>
            <a:pPr>
              <a:defRPr/>
            </a:pPr>
            <a:r>
              <a:rPr lang="en-GB" sz="2000" dirty="0"/>
              <a:t>Define relevant terms</a:t>
            </a:r>
            <a:endParaRPr lang="en-US" sz="2000" dirty="0"/>
          </a:p>
          <a:p>
            <a:pPr>
              <a:defRPr/>
            </a:pPr>
            <a:r>
              <a:rPr lang="en-GB" sz="2000" dirty="0"/>
              <a:t>Understand the four elements of a financial investigation</a:t>
            </a:r>
            <a:endParaRPr lang="en-US" sz="2000" dirty="0"/>
          </a:p>
          <a:p>
            <a:pPr>
              <a:defRPr/>
            </a:pPr>
            <a:r>
              <a:rPr lang="en-GB" sz="2000" dirty="0"/>
              <a:t>Describe different confiscation regimes</a:t>
            </a:r>
            <a:endParaRPr lang="en-US" sz="2000" dirty="0"/>
          </a:p>
          <a:p>
            <a:pPr>
              <a:defRPr/>
            </a:pPr>
            <a:r>
              <a:rPr lang="en-GB" sz="2000" dirty="0"/>
              <a:t>Explain the relation to money laundering</a:t>
            </a:r>
            <a:endParaRPr lang="en-US" sz="2000" dirty="0"/>
          </a:p>
          <a:p>
            <a:pPr>
              <a:defRPr/>
            </a:pPr>
            <a:r>
              <a:rPr lang="en-GB" sz="2000" dirty="0"/>
              <a:t>Understand the role of the FIU (Financial intelligence Unit) in money laundering investigations</a:t>
            </a:r>
            <a:endParaRPr lang="en-US" sz="2000" dirty="0"/>
          </a:p>
          <a:p>
            <a:pPr marL="514350" indent="-514350">
              <a:lnSpc>
                <a:spcPct val="80000"/>
              </a:lnSpc>
              <a:buFont typeface="Calibri" panose="020F0502020204030204" pitchFamily="34" charset="0"/>
              <a:buAutoNum type="arabicPeriod"/>
              <a:defRPr/>
            </a:pPr>
            <a:endParaRPr lang="sl-SI"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393C059-3218-434D-BFA2-0EF9B79152F4}"/>
              </a:ext>
            </a:extLst>
          </p:cNvPr>
          <p:cNvSpPr>
            <a:spLocks noGrp="1"/>
          </p:cNvSpPr>
          <p:nvPr>
            <p:ph type="title"/>
          </p:nvPr>
        </p:nvSpPr>
        <p:spPr>
          <a:xfrm>
            <a:off x="468313" y="1357313"/>
            <a:ext cx="8229600" cy="838200"/>
          </a:xfrm>
        </p:spPr>
        <p:txBody>
          <a:bodyPr/>
          <a:lstStyle/>
          <a:p>
            <a:r>
              <a:rPr lang="sl-SI" altLang="en-US" sz="3200" b="1"/>
              <a:t>3</a:t>
            </a:r>
            <a:r>
              <a:rPr lang="en-US" altLang="en-US" sz="3200" b="1"/>
              <a:t>.  Confiscation of proceeds of crime</a:t>
            </a:r>
            <a:endParaRPr lang="sl-SI" altLang="en-US" sz="3200"/>
          </a:p>
        </p:txBody>
      </p:sp>
      <p:sp>
        <p:nvSpPr>
          <p:cNvPr id="31747" name="Content Placeholder 2">
            <a:extLst>
              <a:ext uri="{FF2B5EF4-FFF2-40B4-BE49-F238E27FC236}">
                <a16:creationId xmlns:a16="http://schemas.microsoft.com/office/drawing/2014/main" id="{6A1206C2-5F0A-483D-8806-994E359631A6}"/>
              </a:ext>
            </a:extLst>
          </p:cNvPr>
          <p:cNvSpPr>
            <a:spLocks noGrp="1"/>
          </p:cNvSpPr>
          <p:nvPr>
            <p:ph idx="1"/>
          </p:nvPr>
        </p:nvSpPr>
        <p:spPr/>
        <p:txBody>
          <a:bodyPr/>
          <a:lstStyle/>
          <a:p>
            <a:pPr>
              <a:lnSpc>
                <a:spcPct val="100000"/>
              </a:lnSpc>
              <a:buFont typeface="Arial" panose="020B0604020202020204" pitchFamily="34" charset="0"/>
              <a:buNone/>
            </a:pPr>
            <a:r>
              <a:rPr lang="ja-JP" altLang="en-US" sz="2000" b="1" dirty="0"/>
              <a:t>‘</a:t>
            </a:r>
            <a:r>
              <a:rPr lang="en-US" altLang="ja-JP" sz="2000" b="1" dirty="0"/>
              <a:t>Confiscation</a:t>
            </a:r>
            <a:r>
              <a:rPr lang="ja-JP" altLang="en-US" sz="2000" b="1" dirty="0"/>
              <a:t>’</a:t>
            </a:r>
            <a:r>
              <a:rPr lang="en-US" altLang="ja-JP" sz="2000" dirty="0"/>
              <a:t>: means a final deprivation of property ordered by a court in relation to a criminal offence (the Warsaw Convention defines it as a penalty or a measure).</a:t>
            </a:r>
            <a:endParaRPr lang="sl-SI" altLang="ja-JP" sz="2000" dirty="0"/>
          </a:p>
          <a:p>
            <a:pPr>
              <a:lnSpc>
                <a:spcPct val="100000"/>
              </a:lnSpc>
              <a:buFont typeface="Arial" panose="020B0604020202020204" pitchFamily="34" charset="0"/>
              <a:buNone/>
            </a:pPr>
            <a:r>
              <a:rPr lang="sl-SI" altLang="en-US" sz="2000" dirty="0"/>
              <a:t>      </a:t>
            </a:r>
          </a:p>
          <a:p>
            <a:pPr>
              <a:lnSpc>
                <a:spcPct val="100000"/>
              </a:lnSpc>
            </a:pPr>
            <a:r>
              <a:rPr lang="en-US" altLang="en-US" sz="2000" b="1" dirty="0"/>
              <a:t>The role of the prosecutor to propose the confiscation</a:t>
            </a:r>
            <a:endParaRPr lang="sl-SI" altLang="en-US" sz="2000" b="1" dirty="0"/>
          </a:p>
          <a:p>
            <a:pPr>
              <a:lnSpc>
                <a:spcPct val="100000"/>
              </a:lnSpc>
            </a:pPr>
            <a:r>
              <a:rPr lang="en-US" altLang="en-US" sz="2000" b="1" dirty="0"/>
              <a:t>What are the national legal provisions on confiscation</a:t>
            </a:r>
            <a:r>
              <a:rPr lang="sl-SI" altLang="en-US" sz="2000" b="1" dirty="0"/>
              <a:t> (and execution)</a:t>
            </a:r>
            <a:r>
              <a:rPr lang="en-US" altLang="en-US" sz="2000" b="1" dirty="0"/>
              <a:t>? See the Warsaw Convention Article 3 and Directive Article 4, 6 and 9</a:t>
            </a:r>
            <a:endParaRPr lang="sl-SI"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7526A24-E4BB-4019-8002-C18DAD83EA30}"/>
              </a:ext>
            </a:extLst>
          </p:cNvPr>
          <p:cNvSpPr>
            <a:spLocks noGrp="1"/>
          </p:cNvSpPr>
          <p:nvPr>
            <p:ph type="title"/>
          </p:nvPr>
        </p:nvSpPr>
        <p:spPr>
          <a:xfrm>
            <a:off x="468313" y="1357313"/>
            <a:ext cx="8229600" cy="1071562"/>
          </a:xfrm>
        </p:spPr>
        <p:txBody>
          <a:bodyPr>
            <a:normAutofit fontScale="90000"/>
          </a:bodyPr>
          <a:lstStyle/>
          <a:p>
            <a:r>
              <a:rPr lang="sl-SI" altLang="en-US" sz="3200" b="1"/>
              <a:t>3</a:t>
            </a:r>
            <a:r>
              <a:rPr lang="en-US" altLang="en-US" sz="3200" b="1"/>
              <a:t>.  Confiscation of proceeds of crime</a:t>
            </a:r>
            <a:br>
              <a:rPr lang="sl-SI" altLang="en-US" sz="3200" b="1"/>
            </a:br>
            <a:r>
              <a:rPr lang="en-US" altLang="en-US" sz="2400" b="1"/>
              <a:t>Relation to the property claim of victim</a:t>
            </a:r>
            <a:br>
              <a:rPr lang="sl-SI" altLang="en-US" sz="3200"/>
            </a:br>
            <a:endParaRPr lang="sl-SI" altLang="en-US" sz="3200"/>
          </a:p>
        </p:txBody>
      </p:sp>
      <p:sp>
        <p:nvSpPr>
          <p:cNvPr id="33795" name="Content Placeholder 2">
            <a:extLst>
              <a:ext uri="{FF2B5EF4-FFF2-40B4-BE49-F238E27FC236}">
                <a16:creationId xmlns:a16="http://schemas.microsoft.com/office/drawing/2014/main" id="{7A714AA0-1789-45C9-B6A1-D6E855C7005A}"/>
              </a:ext>
            </a:extLst>
          </p:cNvPr>
          <p:cNvSpPr>
            <a:spLocks noGrp="1"/>
          </p:cNvSpPr>
          <p:nvPr>
            <p:ph idx="1"/>
          </p:nvPr>
        </p:nvSpPr>
        <p:spPr>
          <a:xfrm>
            <a:off x="628650" y="2060848"/>
            <a:ext cx="7886700" cy="4116115"/>
          </a:xfrm>
        </p:spPr>
        <p:txBody>
          <a:bodyPr>
            <a:normAutofit fontScale="92500" lnSpcReduction="10000"/>
          </a:bodyPr>
          <a:lstStyle/>
          <a:p>
            <a:pPr>
              <a:lnSpc>
                <a:spcPct val="80000"/>
              </a:lnSpc>
              <a:buFont typeface="Arial" panose="020B0604020202020204" pitchFamily="34" charset="0"/>
              <a:buNone/>
            </a:pPr>
            <a:r>
              <a:rPr lang="en-GB" altLang="en-US" sz="2200" dirty="0"/>
              <a:t> </a:t>
            </a:r>
            <a:endParaRPr lang="sl-SI" altLang="en-US" sz="2200" dirty="0"/>
          </a:p>
          <a:p>
            <a:pPr algn="just">
              <a:lnSpc>
                <a:spcPct val="110000"/>
              </a:lnSpc>
            </a:pPr>
            <a:r>
              <a:rPr lang="en-GB" altLang="en-US" sz="2200" dirty="0"/>
              <a:t>property claim has precedence over the confiscation of proceeds. The injured party can file the property claim at the same time as he files the complaint to the police concerning the criminal offence. The court has to decide on such a claim, except in cases when such decision-making would </a:t>
            </a:r>
            <a:r>
              <a:rPr lang="en-GB" altLang="en-US" sz="2200" dirty="0" err="1"/>
              <a:t>unproportionately</a:t>
            </a:r>
            <a:r>
              <a:rPr lang="en-GB" altLang="en-US" sz="2200" dirty="0"/>
              <a:t> prolong the criminal procedure, in which case the injured party is instructed to start a civil action. If the court decides on the claim, the confiscated proceeds are used to pay the damages first and the remainder of the illegal proceeds becomes part of the budget. </a:t>
            </a:r>
            <a:endParaRPr lang="sl-SI" altLang="en-US" sz="2200" dirty="0"/>
          </a:p>
          <a:p>
            <a:pPr>
              <a:lnSpc>
                <a:spcPct val="80000"/>
              </a:lnSpc>
            </a:pPr>
            <a:endParaRPr lang="sl-SI" altLang="en-US" sz="2200" dirty="0"/>
          </a:p>
          <a:p>
            <a:pPr marL="0" indent="0" algn="ctr">
              <a:lnSpc>
                <a:spcPct val="80000"/>
              </a:lnSpc>
              <a:buNone/>
            </a:pPr>
            <a:r>
              <a:rPr lang="en-US" altLang="en-US" sz="2200" b="1" dirty="0"/>
              <a:t>What are the relevant national provisions? See Directive Article 8</a:t>
            </a:r>
            <a:endParaRPr lang="sl-SI" altLang="en-US"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005476E-2C7A-4068-8D11-4A9AEFF8E305}"/>
              </a:ext>
            </a:extLst>
          </p:cNvPr>
          <p:cNvSpPr>
            <a:spLocks noGrp="1"/>
          </p:cNvSpPr>
          <p:nvPr>
            <p:ph type="title"/>
          </p:nvPr>
        </p:nvSpPr>
        <p:spPr>
          <a:xfrm>
            <a:off x="468313" y="1214438"/>
            <a:ext cx="8229600" cy="857250"/>
          </a:xfrm>
        </p:spPr>
        <p:txBody>
          <a:bodyPr>
            <a:normAutofit fontScale="90000"/>
          </a:bodyPr>
          <a:lstStyle/>
          <a:p>
            <a:r>
              <a:rPr lang="sl-SI" altLang="en-US" sz="3200" b="1"/>
              <a:t>3</a:t>
            </a:r>
            <a:r>
              <a:rPr lang="en-US" altLang="en-US" sz="3200" b="1"/>
              <a:t>.  Confiscation of proceeds of crime</a:t>
            </a:r>
            <a:br>
              <a:rPr lang="sl-SI" altLang="en-US" sz="3200" b="1"/>
            </a:br>
            <a:r>
              <a:rPr lang="en-US" altLang="en-US" sz="2400" b="1"/>
              <a:t>Extended confiscation</a:t>
            </a:r>
            <a:endParaRPr lang="sl-SI" altLang="en-US" sz="2400"/>
          </a:p>
        </p:txBody>
      </p:sp>
      <p:sp>
        <p:nvSpPr>
          <p:cNvPr id="35843" name="Content Placeholder 2">
            <a:extLst>
              <a:ext uri="{FF2B5EF4-FFF2-40B4-BE49-F238E27FC236}">
                <a16:creationId xmlns:a16="http://schemas.microsoft.com/office/drawing/2014/main" id="{D5992841-ADCD-4477-B2ED-2DABCDB00C7F}"/>
              </a:ext>
            </a:extLst>
          </p:cNvPr>
          <p:cNvSpPr>
            <a:spLocks noGrp="1"/>
          </p:cNvSpPr>
          <p:nvPr>
            <p:ph idx="1"/>
          </p:nvPr>
        </p:nvSpPr>
        <p:spPr>
          <a:xfrm>
            <a:off x="468313" y="2143124"/>
            <a:ext cx="8229600" cy="4310211"/>
          </a:xfrm>
        </p:spPr>
        <p:txBody>
          <a:bodyPr>
            <a:normAutofit/>
          </a:bodyPr>
          <a:lstStyle/>
          <a:p>
            <a:pPr>
              <a:lnSpc>
                <a:spcPct val="90000"/>
              </a:lnSpc>
              <a:buFont typeface="Arial" panose="020B0604020202020204" pitchFamily="34" charset="0"/>
              <a:buNone/>
            </a:pPr>
            <a:r>
              <a:rPr lang="en-US" altLang="en-US" sz="1500" dirty="0"/>
              <a:t>Experience in practice shows that proving the criminal origin of offender's property is in many cases very difficult or impossible. </a:t>
            </a:r>
          </a:p>
          <a:p>
            <a:pPr>
              <a:lnSpc>
                <a:spcPct val="90000"/>
              </a:lnSpc>
            </a:pPr>
            <a:r>
              <a:rPr lang="en-US" altLang="en-US" sz="1500" dirty="0"/>
              <a:t>reversal of burden of proof of the origin of the property (not of guilt!) </a:t>
            </a:r>
            <a:endParaRPr lang="sl-SI" altLang="en-US" sz="1500" dirty="0"/>
          </a:p>
          <a:p>
            <a:pPr>
              <a:lnSpc>
                <a:spcPct val="90000"/>
              </a:lnSpc>
            </a:pPr>
            <a:r>
              <a:rPr lang="en-US" altLang="en-US" sz="1500" dirty="0"/>
              <a:t>promoted by international legal </a:t>
            </a:r>
            <a:r>
              <a:rPr lang="en-US" altLang="en-US" sz="1500" dirty="0" err="1"/>
              <a:t>inst</a:t>
            </a:r>
            <a:r>
              <a:rPr lang="sl-SI" altLang="en-US" sz="1500" dirty="0"/>
              <a:t>r</a:t>
            </a:r>
            <a:r>
              <a:rPr lang="en-US" altLang="en-US" sz="1500" dirty="0" err="1"/>
              <a:t>uments</a:t>
            </a:r>
            <a:r>
              <a:rPr lang="en-US" altLang="en-US" sz="1500" dirty="0"/>
              <a:t> (Warsaw Convention and the Directive) </a:t>
            </a:r>
            <a:endParaRPr lang="sl-SI" altLang="en-US" sz="1500" dirty="0"/>
          </a:p>
          <a:p>
            <a:pPr>
              <a:lnSpc>
                <a:spcPct val="90000"/>
              </a:lnSpc>
            </a:pPr>
            <a:r>
              <a:rPr lang="en-US" altLang="en-US" sz="1500" dirty="0"/>
              <a:t>ECtHR jurisprudence </a:t>
            </a:r>
            <a:endParaRPr lang="sl-SI" altLang="en-US" sz="1500" dirty="0"/>
          </a:p>
          <a:p>
            <a:pPr>
              <a:lnSpc>
                <a:spcPct val="90000"/>
              </a:lnSpc>
            </a:pPr>
            <a:endParaRPr lang="sl-SI" altLang="en-US" sz="1500" dirty="0"/>
          </a:p>
          <a:p>
            <a:pPr>
              <a:lnSpc>
                <a:spcPct val="90000"/>
              </a:lnSpc>
              <a:buFont typeface="Arial" panose="020B0604020202020204" pitchFamily="34" charset="0"/>
              <a:buNone/>
            </a:pPr>
            <a:r>
              <a:rPr lang="en-US" altLang="en-US" sz="1500" dirty="0"/>
              <a:t>In criminal procedure or separate (civil) procedure:</a:t>
            </a:r>
          </a:p>
          <a:p>
            <a:pPr>
              <a:lnSpc>
                <a:spcPct val="90000"/>
              </a:lnSpc>
            </a:pPr>
            <a:r>
              <a:rPr lang="en-US" altLang="en-US" sz="1500" dirty="0"/>
              <a:t>The Directive obliges Member States to regulate </a:t>
            </a:r>
            <a:r>
              <a:rPr lang="en-US" altLang="en-US" sz="1500" b="1" dirty="0"/>
              <a:t>extended confiscation</a:t>
            </a:r>
            <a:r>
              <a:rPr lang="en-US" altLang="en-US" sz="1500" dirty="0"/>
              <a:t>:  when a court is </a:t>
            </a:r>
            <a:r>
              <a:rPr lang="en-US" altLang="en-US" sz="1500" b="1" dirty="0"/>
              <a:t>satisfied</a:t>
            </a:r>
            <a:r>
              <a:rPr lang="en-US" altLang="en-US" sz="1500" dirty="0"/>
              <a:t> that the property derived from </a:t>
            </a:r>
            <a:r>
              <a:rPr lang="en-US" altLang="en-US" sz="1500" b="1" dirty="0"/>
              <a:t>criminal conduct</a:t>
            </a:r>
            <a:r>
              <a:rPr lang="en-US" altLang="en-US" sz="1500" dirty="0"/>
              <a:t> for  example if the value of property is disproportionate to the lawful income of a convicted person.   </a:t>
            </a:r>
            <a:endParaRPr lang="sl-SI" altLang="en-US" sz="1500" dirty="0"/>
          </a:p>
          <a:p>
            <a:pPr>
              <a:lnSpc>
                <a:spcPct val="90000"/>
              </a:lnSpc>
            </a:pPr>
            <a:r>
              <a:rPr lang="en-US" altLang="en-US" sz="1500" b="1" dirty="0"/>
              <a:t>Non conviction (civil) confiscation</a:t>
            </a:r>
            <a:r>
              <a:rPr lang="en-US" altLang="en-US" sz="1500" dirty="0"/>
              <a:t>: Framework decision 2005/212/JHA</a:t>
            </a:r>
            <a:r>
              <a:rPr lang="sl-SI" altLang="en-US" sz="1500" dirty="0"/>
              <a:t> (</a:t>
            </a:r>
            <a:r>
              <a:rPr lang="en-US" altLang="en-US" sz="1500" dirty="0"/>
              <a:t>Article 3-4</a:t>
            </a:r>
            <a:r>
              <a:rPr lang="sl-SI" altLang="en-US" sz="1500" dirty="0"/>
              <a:t>)</a:t>
            </a:r>
            <a:r>
              <a:rPr lang="en-US" altLang="en-US" sz="1500" dirty="0"/>
              <a:t>: option Member States may use procedures other than criminal procedures; Directive – </a:t>
            </a:r>
            <a:r>
              <a:rPr lang="sl-SI" altLang="en-US" sz="1500" dirty="0"/>
              <a:t>option in </a:t>
            </a:r>
            <a:r>
              <a:rPr lang="en-US" altLang="en-US" sz="1500" dirty="0"/>
              <a:t>recital 10</a:t>
            </a:r>
            <a:endParaRPr lang="sl-SI" altLang="en-US" sz="1500" dirty="0"/>
          </a:p>
          <a:p>
            <a:pPr>
              <a:lnSpc>
                <a:spcPct val="90000"/>
              </a:lnSpc>
            </a:pPr>
            <a:r>
              <a:rPr lang="en-US" altLang="en-US" sz="1500" b="1" dirty="0"/>
              <a:t>What are the national legal provisions regarding extended confiscation and/or civil confiscation</a:t>
            </a:r>
            <a:r>
              <a:rPr lang="sl-SI" altLang="en-US" sz="1500" b="1" dirty="0"/>
              <a:t>? S</a:t>
            </a:r>
            <a:r>
              <a:rPr lang="en-US" altLang="en-US" sz="1500" b="1" dirty="0" err="1"/>
              <a:t>ee</a:t>
            </a:r>
            <a:r>
              <a:rPr lang="en-US" altLang="en-US" sz="1500" b="1" dirty="0"/>
              <a:t> the Convention Article 3/4 and Directive Article 5</a:t>
            </a:r>
            <a:endParaRPr lang="sl-SI" alt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753D3-A703-4C54-ADBC-31E56DDA0C1A}"/>
              </a:ext>
            </a:extLst>
          </p:cNvPr>
          <p:cNvSpPr>
            <a:spLocks noGrp="1"/>
          </p:cNvSpPr>
          <p:nvPr>
            <p:ph type="title"/>
          </p:nvPr>
        </p:nvSpPr>
        <p:spPr>
          <a:xfrm>
            <a:off x="628650" y="2766218"/>
            <a:ext cx="7886700" cy="1325563"/>
          </a:xfrm>
        </p:spPr>
        <p:txBody>
          <a:bodyPr/>
          <a:lstStyle/>
          <a:p>
            <a:pPr algn="ctr">
              <a:defRPr/>
            </a:pPr>
            <a:r>
              <a:rPr lang="en-US" sz="3600" dirty="0"/>
              <a:t>Related issues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F1DEBC6-D010-4265-9A76-1A6F652CF83C}"/>
              </a:ext>
            </a:extLst>
          </p:cNvPr>
          <p:cNvSpPr>
            <a:spLocks noGrp="1"/>
          </p:cNvSpPr>
          <p:nvPr>
            <p:ph type="title"/>
          </p:nvPr>
        </p:nvSpPr>
        <p:spPr/>
        <p:txBody>
          <a:bodyPr/>
          <a:lstStyle/>
          <a:p>
            <a:r>
              <a:rPr lang="en-US" altLang="en-US" b="1"/>
              <a:t>4. Related Issues</a:t>
            </a:r>
          </a:p>
        </p:txBody>
      </p:sp>
      <p:sp>
        <p:nvSpPr>
          <p:cNvPr id="38915" name="Content Placeholder 2">
            <a:extLst>
              <a:ext uri="{FF2B5EF4-FFF2-40B4-BE49-F238E27FC236}">
                <a16:creationId xmlns:a16="http://schemas.microsoft.com/office/drawing/2014/main" id="{13F1E6DD-6AA8-4CB5-8533-0311D19ED379}"/>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sz="3600" dirty="0"/>
              <a:t>Management of frozen and confiscated property</a:t>
            </a:r>
          </a:p>
          <a:p>
            <a:pPr marL="514350" indent="-514350">
              <a:buFont typeface="Calibri" panose="020F0502020204030204" pitchFamily="34" charset="0"/>
              <a:buAutoNum type="arabicPeriod"/>
            </a:pPr>
            <a:r>
              <a:rPr lang="en-US" altLang="en-US" sz="3600" dirty="0"/>
              <a:t>Statistics on financial investigations, freezing and confiscation</a:t>
            </a:r>
          </a:p>
          <a:p>
            <a:pPr marL="514350" indent="-514350">
              <a:buFont typeface="Calibri" panose="020F0502020204030204" pitchFamily="34" charset="0"/>
              <a:buAutoNum type="arabicPeriod"/>
            </a:pPr>
            <a:r>
              <a:rPr lang="en-US" altLang="en-US" sz="3600" dirty="0"/>
              <a:t>Institutional aspect.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5F6A670-6177-406B-B05A-CBB5701F4A2B}"/>
              </a:ext>
            </a:extLst>
          </p:cNvPr>
          <p:cNvSpPr>
            <a:spLocks noGrp="1"/>
          </p:cNvSpPr>
          <p:nvPr>
            <p:ph type="title"/>
          </p:nvPr>
        </p:nvSpPr>
        <p:spPr>
          <a:xfrm>
            <a:off x="179388" y="1052513"/>
            <a:ext cx="8856662" cy="1296987"/>
          </a:xfrm>
        </p:spPr>
        <p:txBody>
          <a:bodyPr/>
          <a:lstStyle/>
          <a:p>
            <a:r>
              <a:rPr lang="en-US" altLang="en-US" sz="3200" b="1"/>
              <a:t>4.1 Management of frozen and confiscated property</a:t>
            </a:r>
          </a:p>
        </p:txBody>
      </p:sp>
      <p:sp>
        <p:nvSpPr>
          <p:cNvPr id="39939" name="Content Placeholder 2">
            <a:extLst>
              <a:ext uri="{FF2B5EF4-FFF2-40B4-BE49-F238E27FC236}">
                <a16:creationId xmlns:a16="http://schemas.microsoft.com/office/drawing/2014/main" id="{EB5CAF37-FEFF-43C3-A04A-E909CCCDC538}"/>
              </a:ext>
            </a:extLst>
          </p:cNvPr>
          <p:cNvSpPr>
            <a:spLocks noGrp="1"/>
          </p:cNvSpPr>
          <p:nvPr>
            <p:ph idx="1"/>
          </p:nvPr>
        </p:nvSpPr>
        <p:spPr>
          <a:xfrm>
            <a:off x="468313" y="2286000"/>
            <a:ext cx="8229600" cy="3908425"/>
          </a:xfrm>
        </p:spPr>
        <p:txBody>
          <a:bodyPr/>
          <a:lstStyle/>
          <a:p>
            <a:pPr>
              <a:buFont typeface="Arial" panose="020B0604020202020204" pitchFamily="34" charset="0"/>
              <a:buNone/>
            </a:pPr>
            <a:endParaRPr lang="sl-SI" altLang="en-US" sz="2400" dirty="0"/>
          </a:p>
          <a:p>
            <a:r>
              <a:rPr lang="en-US" altLang="en-US" sz="2400" b="1" dirty="0"/>
              <a:t>Responsible authority for management</a:t>
            </a:r>
            <a:endParaRPr lang="sl-SI" altLang="en-US" sz="2400" dirty="0"/>
          </a:p>
          <a:p>
            <a:r>
              <a:rPr lang="en-US" altLang="en-US" sz="2400" b="1" dirty="0"/>
              <a:t>Rules on management of frozen/confiscated property</a:t>
            </a:r>
            <a:endParaRPr lang="sl-SI" altLang="en-US" sz="2400" dirty="0"/>
          </a:p>
          <a:p>
            <a:r>
              <a:rPr lang="en-US" altLang="en-US" sz="2400" dirty="0"/>
              <a:t>Powers to sell frozen property</a:t>
            </a:r>
          </a:p>
          <a:p>
            <a:endParaRPr lang="sl-SI" altLang="en-US" sz="2400" dirty="0"/>
          </a:p>
          <a:p>
            <a:r>
              <a:rPr lang="en-US" altLang="en-US" sz="2000" dirty="0"/>
              <a:t>Reference: Directive Article 10 and Warsaw Convention Article 6</a:t>
            </a:r>
            <a:endParaRPr lang="sl-SI" altLang="en-US" sz="2000" dirty="0"/>
          </a:p>
          <a:p>
            <a:pPr>
              <a:buFont typeface="Arial" panose="020B0604020202020204" pitchFamily="34" charset="0"/>
              <a:buNone/>
            </a:pPr>
            <a:endParaRPr lang="sl-SI"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F4A10F3-AD43-4016-964D-2B0B01700358}"/>
              </a:ext>
            </a:extLst>
          </p:cNvPr>
          <p:cNvSpPr>
            <a:spLocks noGrp="1"/>
          </p:cNvSpPr>
          <p:nvPr>
            <p:ph type="title"/>
          </p:nvPr>
        </p:nvSpPr>
        <p:spPr>
          <a:xfrm>
            <a:off x="468313" y="1052513"/>
            <a:ext cx="8229600" cy="947737"/>
          </a:xfrm>
        </p:spPr>
        <p:txBody>
          <a:bodyPr>
            <a:normAutofit fontScale="90000"/>
          </a:bodyPr>
          <a:lstStyle/>
          <a:p>
            <a:r>
              <a:rPr lang="sl-SI" altLang="en-US" sz="3200" b="1"/>
              <a:t>4.2 </a:t>
            </a:r>
            <a:r>
              <a:rPr lang="en-US" altLang="en-US" sz="3200" b="1"/>
              <a:t>Statistics on financial investigation, freezing and confiscation</a:t>
            </a:r>
            <a:endParaRPr lang="sl-SI" altLang="en-US" sz="3200" b="1"/>
          </a:p>
        </p:txBody>
      </p:sp>
      <p:sp>
        <p:nvSpPr>
          <p:cNvPr id="41987" name="Content Placeholder 2">
            <a:extLst>
              <a:ext uri="{FF2B5EF4-FFF2-40B4-BE49-F238E27FC236}">
                <a16:creationId xmlns:a16="http://schemas.microsoft.com/office/drawing/2014/main" id="{3532A18C-1DD7-4962-95B9-24D075D72033}"/>
              </a:ext>
            </a:extLst>
          </p:cNvPr>
          <p:cNvSpPr>
            <a:spLocks noGrp="1"/>
          </p:cNvSpPr>
          <p:nvPr>
            <p:ph idx="1"/>
          </p:nvPr>
        </p:nvSpPr>
        <p:spPr>
          <a:xfrm>
            <a:off x="468313" y="2071688"/>
            <a:ext cx="8229600" cy="4286250"/>
          </a:xfrm>
        </p:spPr>
        <p:txBody>
          <a:bodyPr>
            <a:noAutofit/>
          </a:bodyPr>
          <a:lstStyle/>
          <a:p>
            <a:pPr>
              <a:buFont typeface="Arial" panose="020B0604020202020204" pitchFamily="34" charset="0"/>
              <a:buNone/>
            </a:pPr>
            <a:r>
              <a:rPr lang="en-GB" altLang="en-US" sz="1400" b="1" dirty="0"/>
              <a:t>Explain situation concerning statistical data kept on (legal basis):  </a:t>
            </a:r>
          </a:p>
          <a:p>
            <a:r>
              <a:rPr lang="en-GB" altLang="en-US" sz="1400" dirty="0"/>
              <a:t>financial investigation and value of property benefit/proceeds </a:t>
            </a:r>
          </a:p>
          <a:p>
            <a:r>
              <a:rPr lang="en-GB" altLang="en-US" sz="1400" dirty="0"/>
              <a:t>freezing orders and value of frozen property (domestic and abroad) </a:t>
            </a:r>
          </a:p>
          <a:p>
            <a:r>
              <a:rPr lang="en-GB" altLang="en-US" sz="1400" dirty="0"/>
              <a:t>management (and disposal) of frozen property </a:t>
            </a:r>
          </a:p>
          <a:p>
            <a:r>
              <a:rPr lang="en-GB" altLang="en-US" sz="1400" dirty="0"/>
              <a:t>confiscation decisions and value </a:t>
            </a:r>
          </a:p>
          <a:p>
            <a:r>
              <a:rPr lang="en-GB" altLang="en-US" sz="1400" dirty="0"/>
              <a:t>executed confiscation decisions and value </a:t>
            </a:r>
          </a:p>
          <a:p>
            <a:r>
              <a:rPr lang="en-GB" altLang="en-US" sz="1400" dirty="0"/>
              <a:t>pending executions of confiscation decision </a:t>
            </a:r>
          </a:p>
          <a:p>
            <a:r>
              <a:rPr lang="en-GB" altLang="en-US" sz="1400" dirty="0"/>
              <a:t>international cooperation – mutual legal assistance in access to bank data (account holder data, transactions and monitoring order), for freezing orders, confiscation orders and  assets-sharing. </a:t>
            </a:r>
          </a:p>
          <a:p>
            <a:pPr algn="ctr">
              <a:buFont typeface="Arial" panose="020B0604020202020204" pitchFamily="34" charset="0"/>
              <a:buNone/>
            </a:pPr>
            <a:r>
              <a:rPr lang="en-GB" altLang="en-US" sz="1400" dirty="0"/>
              <a:t>  </a:t>
            </a:r>
            <a:r>
              <a:rPr lang="en-GB" altLang="en-US" sz="1400" b="1" dirty="0"/>
              <a:t>Is your record centralised?   </a:t>
            </a:r>
            <a:endParaRPr lang="en-GB" altLang="en-US" sz="1400" dirty="0"/>
          </a:p>
          <a:p>
            <a:r>
              <a:rPr lang="en-GB" altLang="en-US" sz="1400" dirty="0"/>
              <a:t>If no, are relevant institutions (police, prosecution, courts, FIU) cooperating in gathering data and their presentation in e.g. yearly report?</a:t>
            </a:r>
          </a:p>
          <a:p>
            <a:pPr algn="ctr">
              <a:buFont typeface="Arial" panose="020B0604020202020204" pitchFamily="34" charset="0"/>
              <a:buNone/>
            </a:pPr>
            <a:r>
              <a:rPr lang="en-GB" altLang="en-US" sz="1400" dirty="0"/>
              <a:t> </a:t>
            </a:r>
            <a:r>
              <a:rPr lang="en-GB" altLang="en-US" sz="1400" b="1" dirty="0"/>
              <a:t>Present statistics in relation to number of criminal offences, number of money laundering offences and cyber crime offences.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Naslov 1">
            <a:extLst>
              <a:ext uri="{FF2B5EF4-FFF2-40B4-BE49-F238E27FC236}">
                <a16:creationId xmlns:a16="http://schemas.microsoft.com/office/drawing/2014/main" id="{D68FC1F7-B299-4ADF-91B7-67F74D482EE9}"/>
              </a:ext>
            </a:extLst>
          </p:cNvPr>
          <p:cNvSpPr>
            <a:spLocks noGrp="1"/>
          </p:cNvSpPr>
          <p:nvPr>
            <p:ph type="title"/>
          </p:nvPr>
        </p:nvSpPr>
        <p:spPr>
          <a:xfrm>
            <a:off x="0" y="1052513"/>
            <a:ext cx="9144000" cy="647700"/>
          </a:xfrm>
        </p:spPr>
        <p:txBody>
          <a:bodyPr/>
          <a:lstStyle/>
          <a:p>
            <a:r>
              <a:rPr lang="ga-IE" altLang="en-US" sz="2800" b="1" dirty="0"/>
              <a:t>4.3 Institutional aspect</a:t>
            </a:r>
            <a:endParaRPr lang="sl-SI" altLang="en-US" sz="2800" dirty="0"/>
          </a:p>
        </p:txBody>
      </p:sp>
      <p:graphicFrame>
        <p:nvGraphicFramePr>
          <p:cNvPr id="4" name="Označba mesta vsebine 3">
            <a:extLst>
              <a:ext uri="{FF2B5EF4-FFF2-40B4-BE49-F238E27FC236}">
                <a16:creationId xmlns:a16="http://schemas.microsoft.com/office/drawing/2014/main" id="{8C9923BD-7502-42F1-9935-442F66E811FE}"/>
              </a:ext>
            </a:extLst>
          </p:cNvPr>
          <p:cNvGraphicFramePr>
            <a:graphicFrameLocks noGrp="1"/>
          </p:cNvGraphicFramePr>
          <p:nvPr>
            <p:ph idx="1"/>
            <p:extLst>
              <p:ext uri="{D42A27DB-BD31-4B8C-83A1-F6EECF244321}">
                <p14:modId xmlns:p14="http://schemas.microsoft.com/office/powerpoint/2010/main" val="3455828907"/>
              </p:ext>
            </p:extLst>
          </p:nvPr>
        </p:nvGraphicFramePr>
        <p:xfrm>
          <a:off x="107504" y="1556792"/>
          <a:ext cx="8928992" cy="4693740"/>
        </p:xfrm>
        <a:graphic>
          <a:graphicData uri="http://schemas.openxmlformats.org/drawingml/2006/table">
            <a:tbl>
              <a:tblPr firstRow="1" bandRow="1">
                <a:tableStyleId>{5C22544A-7EE6-4342-B048-85BDC9FD1C3A}</a:tableStyleId>
              </a:tblPr>
              <a:tblGrid>
                <a:gridCol w="3348317">
                  <a:extLst>
                    <a:ext uri="{9D8B030D-6E8A-4147-A177-3AD203B41FA5}">
                      <a16:colId xmlns:a16="http://schemas.microsoft.com/office/drawing/2014/main" val="20000"/>
                    </a:ext>
                  </a:extLst>
                </a:gridCol>
                <a:gridCol w="2391812">
                  <a:extLst>
                    <a:ext uri="{9D8B030D-6E8A-4147-A177-3AD203B41FA5}">
                      <a16:colId xmlns:a16="http://schemas.microsoft.com/office/drawing/2014/main" val="20001"/>
                    </a:ext>
                  </a:extLst>
                </a:gridCol>
                <a:gridCol w="3188863">
                  <a:extLst>
                    <a:ext uri="{9D8B030D-6E8A-4147-A177-3AD203B41FA5}">
                      <a16:colId xmlns:a16="http://schemas.microsoft.com/office/drawing/2014/main" val="20002"/>
                    </a:ext>
                  </a:extLst>
                </a:gridCol>
              </a:tblGrid>
              <a:tr h="709965">
                <a:tc gridSpan="3">
                  <a:txBody>
                    <a:bodyPr/>
                    <a:lstStyle/>
                    <a:p>
                      <a:pPr algn="ctr"/>
                      <a:r>
                        <a:rPr lang="en-GB" sz="2800" b="1" noProof="0" dirty="0">
                          <a:solidFill>
                            <a:srgbClr val="000000"/>
                          </a:solidFill>
                        </a:rPr>
                        <a:t>Prosecutor</a:t>
                      </a:r>
                    </a:p>
                    <a:p>
                      <a:pPr algn="ctr"/>
                      <a:r>
                        <a:rPr lang="en-GB" sz="1600" b="0" noProof="0" dirty="0">
                          <a:solidFill>
                            <a:srgbClr val="000000"/>
                          </a:solidFill>
                        </a:rPr>
                        <a:t>(lead investigation, order measures, make proposals to the</a:t>
                      </a:r>
                      <a:r>
                        <a:rPr lang="en-GB" sz="1600" b="0" baseline="0" noProof="0" dirty="0">
                          <a:solidFill>
                            <a:srgbClr val="000000"/>
                          </a:solidFill>
                        </a:rPr>
                        <a:t> court)</a:t>
                      </a:r>
                      <a:endParaRPr lang="en-GB" sz="1600" b="0" noProof="0" dirty="0">
                        <a:solidFill>
                          <a:srgbClr val="000000"/>
                        </a:solidFill>
                      </a:endParaRPr>
                    </a:p>
                  </a:txBody>
                  <a:tcPr marL="91444" marR="91444" marT="45690" marB="45690">
                    <a:solidFill>
                      <a:srgbClr val="0070C0"/>
                    </a:solidFill>
                  </a:tcPr>
                </a:tc>
                <a:tc hMerge="1">
                  <a:txBody>
                    <a:bodyPr/>
                    <a:lstStyle/>
                    <a:p>
                      <a:endParaRPr lang="sl-SI"/>
                    </a:p>
                  </a:txBody>
                  <a:tcPr/>
                </a:tc>
                <a:tc hMerge="1">
                  <a:txBody>
                    <a:bodyPr/>
                    <a:lstStyle/>
                    <a:p>
                      <a:endParaRPr lang="sl-SI" b="0" dirty="0"/>
                    </a:p>
                  </a:txBody>
                  <a:tcPr/>
                </a:tc>
                <a:extLst>
                  <a:ext uri="{0D108BD9-81ED-4DB2-BD59-A6C34878D82A}">
                    <a16:rowId xmlns:a16="http://schemas.microsoft.com/office/drawing/2014/main" val="10000"/>
                  </a:ext>
                </a:extLst>
              </a:tr>
              <a:tr h="2623991">
                <a:tc>
                  <a:txBody>
                    <a:bodyPr/>
                    <a:lstStyle/>
                    <a:p>
                      <a:pPr marL="0" indent="0" algn="ctr">
                        <a:buNone/>
                        <a:defRPr/>
                      </a:pPr>
                      <a:r>
                        <a:rPr lang="en-GB" sz="2200" b="1" noProof="0" dirty="0"/>
                        <a:t>Cybercrime unit</a:t>
                      </a:r>
                    </a:p>
                    <a:p>
                      <a:pPr marL="0" indent="0" algn="l">
                        <a:buFont typeface="Arial" panose="020B0604020202020204" pitchFamily="34" charset="0"/>
                        <a:buNone/>
                        <a:defRPr/>
                      </a:pPr>
                      <a:r>
                        <a:rPr lang="en-GB" sz="2000" b="0" noProof="0" dirty="0"/>
                        <a:t> </a:t>
                      </a:r>
                    </a:p>
                    <a:p>
                      <a:pPr marL="342900" indent="-342900" algn="l">
                        <a:buFont typeface="Arial" panose="020B0604020202020204" pitchFamily="34" charset="0"/>
                        <a:buChar char="•"/>
                        <a:defRPr/>
                      </a:pPr>
                      <a:r>
                        <a:rPr lang="en-GB" sz="1600" b="0" noProof="0" dirty="0"/>
                        <a:t>Investigation of cybercrime</a:t>
                      </a:r>
                    </a:p>
                    <a:p>
                      <a:pPr marL="342900" indent="-342900" algn="l">
                        <a:buFont typeface="Arial" panose="020B0604020202020204" pitchFamily="34" charset="0"/>
                        <a:buChar char="•"/>
                        <a:defRPr/>
                      </a:pPr>
                      <a:r>
                        <a:rPr lang="en-GB" sz="1600" b="0" noProof="0" dirty="0"/>
                        <a:t>Digital forensics (sometimes separate)</a:t>
                      </a:r>
                    </a:p>
                    <a:p>
                      <a:pPr marL="342900" indent="-342900" algn="l">
                        <a:buFont typeface="Arial" panose="020B0604020202020204" pitchFamily="34" charset="0"/>
                        <a:buChar char="•"/>
                        <a:defRPr/>
                      </a:pPr>
                      <a:r>
                        <a:rPr lang="en-GB" sz="1600" b="0" noProof="0" dirty="0"/>
                        <a:t>IP</a:t>
                      </a:r>
                      <a:r>
                        <a:rPr lang="en-GB" sz="1600" b="0" baseline="0" noProof="0" dirty="0"/>
                        <a:t> identification</a:t>
                      </a:r>
                    </a:p>
                    <a:p>
                      <a:pPr marL="342900" indent="-342900" algn="l">
                        <a:buFont typeface="Arial" panose="020B0604020202020204" pitchFamily="34" charset="0"/>
                        <a:buChar char="•"/>
                        <a:defRPr/>
                      </a:pPr>
                      <a:r>
                        <a:rPr lang="en-GB" sz="1600" b="0" baseline="0" noProof="0" dirty="0"/>
                        <a:t>Subscriber identification (e.g. email, Facebook)</a:t>
                      </a:r>
                      <a:endParaRPr lang="en-GB" sz="1600" b="0" noProof="0" dirty="0"/>
                    </a:p>
                    <a:p>
                      <a:pPr marL="342900" indent="-342900" algn="l">
                        <a:buFont typeface="Arial" panose="020B0604020202020204" pitchFamily="34" charset="0"/>
                        <a:buChar char="•"/>
                        <a:defRPr/>
                      </a:pPr>
                      <a:r>
                        <a:rPr lang="en-GB" sz="1600" b="0" noProof="0" dirty="0"/>
                        <a:t>ISP engagement (subscriber, traffic, content data)</a:t>
                      </a:r>
                    </a:p>
                  </a:txBody>
                  <a:tcPr marL="91444" marR="91444" marT="45690" marB="45690">
                    <a:solidFill>
                      <a:schemeClr val="tx2">
                        <a:lumMod val="20000"/>
                        <a:lumOff val="80000"/>
                      </a:schemeClr>
                    </a:solidFill>
                  </a:tcPr>
                </a:tc>
                <a:tc>
                  <a:txBody>
                    <a:bodyPr/>
                    <a:lstStyle/>
                    <a:p>
                      <a:pPr marL="0" indent="0" algn="ctr">
                        <a:buNone/>
                        <a:defRPr/>
                      </a:pPr>
                      <a:r>
                        <a:rPr lang="en-GB" sz="2200" b="1" noProof="0" dirty="0"/>
                        <a:t>Other Units</a:t>
                      </a:r>
                    </a:p>
                    <a:p>
                      <a:pPr marL="0" indent="0" algn="ctr">
                        <a:buNone/>
                        <a:defRPr/>
                      </a:pPr>
                      <a:endParaRPr lang="en-GB" sz="2000" b="0" noProof="0" dirty="0"/>
                    </a:p>
                    <a:p>
                      <a:pPr marL="342900" indent="-342900" algn="l">
                        <a:buFont typeface="Arial"/>
                        <a:buChar char="•"/>
                        <a:defRPr/>
                      </a:pPr>
                      <a:r>
                        <a:rPr lang="en-GB" sz="1600" b="0" noProof="0" dirty="0"/>
                        <a:t>Undercover work</a:t>
                      </a:r>
                    </a:p>
                    <a:p>
                      <a:pPr marL="342900" indent="-342900" algn="l">
                        <a:buFont typeface="Arial"/>
                        <a:buChar char="•"/>
                        <a:defRPr/>
                      </a:pPr>
                      <a:r>
                        <a:rPr lang="en-GB" sz="1600" b="0" noProof="0" dirty="0"/>
                        <a:t>Wiretapping</a:t>
                      </a:r>
                    </a:p>
                    <a:p>
                      <a:pPr marL="342900" indent="-342900" algn="l">
                        <a:buFont typeface="Arial"/>
                        <a:buChar char="•"/>
                        <a:defRPr/>
                      </a:pPr>
                      <a:r>
                        <a:rPr lang="en-GB" sz="1600" b="0" noProof="0" dirty="0"/>
                        <a:t>House search </a:t>
                      </a:r>
                    </a:p>
                    <a:p>
                      <a:pPr marL="342900" indent="-342900" algn="l">
                        <a:buFont typeface="Arial"/>
                        <a:buChar char="•"/>
                        <a:defRPr/>
                      </a:pPr>
                      <a:r>
                        <a:rPr lang="en-GB" sz="1600" b="0" noProof="0" dirty="0"/>
                        <a:t>Interview</a:t>
                      </a:r>
                      <a:endParaRPr lang="en-GB" sz="1600" b="1" noProof="0" dirty="0"/>
                    </a:p>
                  </a:txBody>
                  <a:tcPr marL="91444" marR="91444" marT="45690" marB="45690">
                    <a:noFill/>
                  </a:tcPr>
                </a:tc>
                <a:tc>
                  <a:txBody>
                    <a:bodyPr/>
                    <a:lstStyle/>
                    <a:p>
                      <a:pPr algn="ctr">
                        <a:defRPr/>
                      </a:pPr>
                      <a:r>
                        <a:rPr lang="en-US" sz="2200" b="1" noProof="0" dirty="0"/>
                        <a:t>Financial investigation </a:t>
                      </a:r>
                    </a:p>
                    <a:p>
                      <a:pPr>
                        <a:defRPr/>
                      </a:pPr>
                      <a:endParaRPr lang="en-US" sz="1800" b="0" noProof="0" dirty="0"/>
                    </a:p>
                    <a:p>
                      <a:pPr marL="342900" indent="-342900">
                        <a:buFont typeface="Arial" panose="020B0604020202020204" pitchFamily="34" charset="0"/>
                        <a:buChar char="•"/>
                        <a:defRPr/>
                      </a:pPr>
                      <a:r>
                        <a:rPr lang="en-US" sz="1600" b="0" noProof="0" dirty="0"/>
                        <a:t>Access</a:t>
                      </a:r>
                      <a:r>
                        <a:rPr lang="en-US" sz="1600" b="0" baseline="0" noProof="0" dirty="0"/>
                        <a:t> </a:t>
                      </a:r>
                      <a:r>
                        <a:rPr lang="en-US" sz="1600" b="0" noProof="0" dirty="0"/>
                        <a:t>bank data</a:t>
                      </a:r>
                    </a:p>
                    <a:p>
                      <a:pPr marL="342900" indent="-342900">
                        <a:buFont typeface="Arial" panose="020B0604020202020204" pitchFamily="34" charset="0"/>
                        <a:buChar char="•"/>
                        <a:defRPr/>
                      </a:pPr>
                      <a:r>
                        <a:rPr lang="en-US" sz="1600" b="0" noProof="0" dirty="0"/>
                        <a:t>Monitoring</a:t>
                      </a:r>
                      <a:r>
                        <a:rPr lang="en-US" sz="1600" b="0" baseline="0" noProof="0" dirty="0"/>
                        <a:t> order</a:t>
                      </a:r>
                      <a:endParaRPr lang="en-US" sz="1600" b="0" noProof="0" dirty="0"/>
                    </a:p>
                    <a:p>
                      <a:pPr marL="342900" indent="-342900">
                        <a:buFont typeface="Arial" panose="020B0604020202020204" pitchFamily="34" charset="0"/>
                        <a:buChar char="•"/>
                        <a:defRPr/>
                      </a:pPr>
                      <a:r>
                        <a:rPr lang="en-US" sz="1600" b="0" noProof="0" dirty="0"/>
                        <a:t>Seizure</a:t>
                      </a:r>
                    </a:p>
                    <a:p>
                      <a:pPr marL="342900" indent="-342900">
                        <a:buFont typeface="Arial" panose="020B0604020202020204" pitchFamily="34" charset="0"/>
                        <a:buChar char="•"/>
                        <a:defRPr/>
                      </a:pPr>
                      <a:r>
                        <a:rPr lang="en-US" sz="1600" b="0" noProof="0" dirty="0"/>
                        <a:t>Freezing</a:t>
                      </a:r>
                      <a:r>
                        <a:rPr lang="en-US" sz="1600" b="0" baseline="0" noProof="0" dirty="0"/>
                        <a:t> order</a:t>
                      </a:r>
                      <a:endParaRPr lang="sl-SI" sz="1600" b="0" baseline="0" noProof="0" dirty="0"/>
                    </a:p>
                    <a:p>
                      <a:pPr marL="342900" indent="-342900">
                        <a:buFont typeface="Arial" panose="020B0604020202020204" pitchFamily="34" charset="0"/>
                        <a:buChar char="•"/>
                        <a:defRPr/>
                      </a:pPr>
                      <a:r>
                        <a:rPr lang="sl-SI" sz="1600" b="0" baseline="0" noProof="0" dirty="0"/>
                        <a:t>Confiscation</a:t>
                      </a:r>
                      <a:endParaRPr lang="en-US" sz="1600" b="0" baseline="0" noProof="0" dirty="0"/>
                    </a:p>
                  </a:txBody>
                  <a:tcPr marL="91444" marR="91444" marT="45690" marB="45690">
                    <a:solidFill>
                      <a:srgbClr val="00B0F0"/>
                    </a:solidFill>
                  </a:tcPr>
                </a:tc>
                <a:extLst>
                  <a:ext uri="{0D108BD9-81ED-4DB2-BD59-A6C34878D82A}">
                    <a16:rowId xmlns:a16="http://schemas.microsoft.com/office/drawing/2014/main" val="10001"/>
                  </a:ext>
                </a:extLst>
              </a:tr>
              <a:tr h="1202547">
                <a:tc gridSpan="3">
                  <a:txBody>
                    <a:bodyPr/>
                    <a:lstStyle/>
                    <a:p>
                      <a:pPr algn="ctr">
                        <a:defRPr/>
                      </a:pPr>
                      <a:r>
                        <a:rPr lang="en-US" sz="2800" b="1" noProof="0" dirty="0"/>
                        <a:t>Money laundering - FIU</a:t>
                      </a:r>
                    </a:p>
                    <a:p>
                      <a:pPr marL="285750" indent="-285750" algn="ctr">
                        <a:buFont typeface="Arial" panose="020B0604020202020204" pitchFamily="34" charset="0"/>
                        <a:buChar char="•"/>
                        <a:defRPr/>
                      </a:pPr>
                      <a:r>
                        <a:rPr lang="en-US" sz="1600" baseline="0" noProof="0" dirty="0"/>
                        <a:t>STR analysis</a:t>
                      </a:r>
                    </a:p>
                    <a:p>
                      <a:pPr marL="285750" marR="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noProof="0" dirty="0"/>
                        <a:t>access</a:t>
                      </a:r>
                      <a:r>
                        <a:rPr lang="en-US" sz="1600" baseline="0" noProof="0" dirty="0"/>
                        <a:t> to bank data/analysis</a:t>
                      </a:r>
                    </a:p>
                    <a:p>
                      <a:pPr marL="285750" indent="-285750" algn="ctr">
                        <a:buFont typeface="Arial" panose="020B0604020202020204" pitchFamily="34" charset="0"/>
                        <a:buChar char="•"/>
                        <a:defRPr/>
                      </a:pPr>
                      <a:r>
                        <a:rPr lang="en-US" sz="1600" baseline="0" noProof="0" dirty="0"/>
                        <a:t>postponement of suspicious financial transaction</a:t>
                      </a:r>
                      <a:endParaRPr lang="en-US" sz="1600" noProof="0" dirty="0"/>
                    </a:p>
                  </a:txBody>
                  <a:tcPr marL="91444" marR="91444" marT="45690" marB="45690">
                    <a:solidFill>
                      <a:schemeClr val="accent5">
                        <a:lumMod val="40000"/>
                        <a:lumOff val="60000"/>
                      </a:schemeClr>
                    </a:solidFill>
                  </a:tcPr>
                </a:tc>
                <a:tc hMerge="1">
                  <a:txBody>
                    <a:bodyPr/>
                    <a:lstStyle/>
                    <a:p>
                      <a:endParaRPr lang="sl-SI"/>
                    </a:p>
                  </a:txBody>
                  <a:tcPr/>
                </a:tc>
                <a:tc hMerge="1">
                  <a:txBody>
                    <a:bodyPr/>
                    <a:lstStyle/>
                    <a:p>
                      <a:endParaRPr lang="sl-SI" b="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F73ACD15-24CB-41B9-885B-A95F9AECB437}"/>
              </a:ext>
            </a:extLst>
          </p:cNvPr>
          <p:cNvSpPr>
            <a:spLocks noGrp="1"/>
          </p:cNvSpPr>
          <p:nvPr>
            <p:ph type="title"/>
          </p:nvPr>
        </p:nvSpPr>
        <p:spPr>
          <a:xfrm>
            <a:off x="468313" y="1268413"/>
            <a:ext cx="8229600" cy="500062"/>
          </a:xfrm>
        </p:spPr>
        <p:txBody>
          <a:bodyPr>
            <a:normAutofit fontScale="90000"/>
          </a:bodyPr>
          <a:lstStyle/>
          <a:p>
            <a:br>
              <a:rPr lang="sl-SI" altLang="en-US" sz="4000" dirty="0"/>
            </a:br>
            <a:r>
              <a:rPr lang="en-US" altLang="en-US" sz="4000" b="1" dirty="0"/>
              <a:t>4.3 Inter-</a:t>
            </a:r>
            <a:r>
              <a:rPr lang="sl-SI" altLang="en-US" sz="4000" b="1" dirty="0"/>
              <a:t>agency Cooperation </a:t>
            </a:r>
            <a:br>
              <a:rPr lang="sl-SI" altLang="en-US" dirty="0"/>
            </a:br>
            <a:endParaRPr lang="en-US" altLang="en-US" dirty="0"/>
          </a:p>
        </p:txBody>
      </p:sp>
      <p:graphicFrame>
        <p:nvGraphicFramePr>
          <p:cNvPr id="4" name="Content Placeholder 3">
            <a:extLst>
              <a:ext uri="{FF2B5EF4-FFF2-40B4-BE49-F238E27FC236}">
                <a16:creationId xmlns:a16="http://schemas.microsoft.com/office/drawing/2014/main" id="{CD1EC7C7-4975-4E29-A613-11BBCF7BA5B7}"/>
              </a:ext>
            </a:extLst>
          </p:cNvPr>
          <p:cNvGraphicFramePr>
            <a:graphicFrameLocks noGrp="1"/>
          </p:cNvGraphicFramePr>
          <p:nvPr>
            <p:ph idx="1"/>
            <p:extLst>
              <p:ext uri="{D42A27DB-BD31-4B8C-83A1-F6EECF244321}">
                <p14:modId xmlns:p14="http://schemas.microsoft.com/office/powerpoint/2010/main" val="3659055468"/>
              </p:ext>
            </p:extLst>
          </p:nvPr>
        </p:nvGraphicFramePr>
        <p:xfrm>
          <a:off x="0" y="1768475"/>
          <a:ext cx="9110659" cy="476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8A17505-DA43-49BF-A993-78B9680845A6}"/>
              </a:ext>
            </a:extLst>
          </p:cNvPr>
          <p:cNvSpPr>
            <a:spLocks noGrp="1"/>
          </p:cNvSpPr>
          <p:nvPr>
            <p:ph type="title"/>
          </p:nvPr>
        </p:nvSpPr>
        <p:spPr/>
        <p:txBody>
          <a:bodyPr/>
          <a:lstStyle/>
          <a:p>
            <a:r>
              <a:rPr lang="sl-SI" altLang="en-US" sz="3600" b="1"/>
              <a:t>4</a:t>
            </a:r>
            <a:r>
              <a:rPr lang="en-US" altLang="en-US" sz="3600" b="1"/>
              <a:t>.</a:t>
            </a:r>
            <a:r>
              <a:rPr lang="sl-SI" altLang="en-US" sz="3600" b="1"/>
              <a:t>3</a:t>
            </a:r>
            <a:r>
              <a:rPr lang="en-US" altLang="en-US" sz="3600" b="1"/>
              <a:t> Institutional aspect</a:t>
            </a:r>
            <a:endParaRPr lang="sl-SI" altLang="en-US" sz="3600" b="1"/>
          </a:p>
        </p:txBody>
      </p:sp>
      <p:sp>
        <p:nvSpPr>
          <p:cNvPr id="28675" name="Content Placeholder 2">
            <a:extLst>
              <a:ext uri="{FF2B5EF4-FFF2-40B4-BE49-F238E27FC236}">
                <a16:creationId xmlns:a16="http://schemas.microsoft.com/office/drawing/2014/main" id="{9CFEE59E-1FB8-42D3-8B89-FD4735CBC83C}"/>
              </a:ext>
            </a:extLst>
          </p:cNvPr>
          <p:cNvSpPr>
            <a:spLocks noGrp="1"/>
          </p:cNvSpPr>
          <p:nvPr>
            <p:ph idx="1"/>
          </p:nvPr>
        </p:nvSpPr>
        <p:spPr>
          <a:xfrm>
            <a:off x="468313" y="2286000"/>
            <a:ext cx="8229600" cy="3908425"/>
          </a:xfrm>
        </p:spPr>
        <p:txBody>
          <a:bodyPr>
            <a:normAutofit fontScale="70000" lnSpcReduction="20000"/>
          </a:bodyPr>
          <a:lstStyle/>
          <a:p>
            <a:pPr>
              <a:lnSpc>
                <a:spcPct val="120000"/>
              </a:lnSpc>
              <a:buFont typeface="Arial" charset="0"/>
              <a:buChar char="•"/>
              <a:defRPr/>
            </a:pPr>
            <a:r>
              <a:rPr lang="en-US" sz="2800" dirty="0">
                <a:ea typeface="MS PGothic" charset="0"/>
              </a:rPr>
              <a:t>Trainer to explain national situation concerning:</a:t>
            </a:r>
          </a:p>
          <a:p>
            <a:pPr lvl="1">
              <a:lnSpc>
                <a:spcPct val="120000"/>
              </a:lnSpc>
              <a:buFont typeface="Arial" charset="0"/>
              <a:buChar char="–"/>
              <a:defRPr/>
            </a:pPr>
            <a:r>
              <a:rPr lang="en-US" dirty="0" err="1">
                <a:ea typeface="MS PGothic" charset="0"/>
              </a:rPr>
              <a:t>Specialised</a:t>
            </a:r>
            <a:r>
              <a:rPr lang="en-US" dirty="0">
                <a:ea typeface="MS PGothic" charset="0"/>
              </a:rPr>
              <a:t> units in the police/prosecutors office/courts </a:t>
            </a:r>
          </a:p>
          <a:p>
            <a:pPr lvl="2">
              <a:lnSpc>
                <a:spcPct val="120000"/>
              </a:lnSpc>
              <a:buFont typeface="Arial" charset="0"/>
              <a:buChar char="•"/>
              <a:defRPr/>
            </a:pPr>
            <a:r>
              <a:rPr lang="en-US" sz="2800" dirty="0">
                <a:ea typeface="MS PGothic" charset="0"/>
              </a:rPr>
              <a:t>Financial investigation</a:t>
            </a:r>
          </a:p>
          <a:p>
            <a:pPr lvl="2">
              <a:lnSpc>
                <a:spcPct val="120000"/>
              </a:lnSpc>
              <a:buFont typeface="Arial" charset="0"/>
              <a:buChar char="•"/>
              <a:defRPr/>
            </a:pPr>
            <a:r>
              <a:rPr lang="en-US" sz="2800" dirty="0">
                <a:ea typeface="MS PGothic" charset="0"/>
              </a:rPr>
              <a:t>Cybercrime</a:t>
            </a:r>
          </a:p>
          <a:p>
            <a:pPr lvl="2">
              <a:lnSpc>
                <a:spcPct val="120000"/>
              </a:lnSpc>
              <a:buFont typeface="Arial" charset="0"/>
              <a:buChar char="•"/>
              <a:defRPr/>
            </a:pPr>
            <a:r>
              <a:rPr lang="en-US" sz="2800" dirty="0">
                <a:ea typeface="MS PGothic" charset="0"/>
              </a:rPr>
              <a:t>E-evidence (forensics)</a:t>
            </a:r>
          </a:p>
          <a:p>
            <a:pPr lvl="2">
              <a:lnSpc>
                <a:spcPct val="120000"/>
              </a:lnSpc>
              <a:buFont typeface="Arial" charset="0"/>
              <a:buChar char="•"/>
              <a:defRPr/>
            </a:pPr>
            <a:r>
              <a:rPr lang="en-US" sz="2800" dirty="0">
                <a:ea typeface="MS PGothic" charset="0"/>
              </a:rPr>
              <a:t>Money laundering</a:t>
            </a:r>
          </a:p>
          <a:p>
            <a:pPr lvl="2">
              <a:lnSpc>
                <a:spcPct val="120000"/>
              </a:lnSpc>
              <a:buFont typeface="Arial" charset="0"/>
              <a:buChar char="•"/>
              <a:defRPr/>
            </a:pPr>
            <a:r>
              <a:rPr lang="en-US" sz="2800" dirty="0">
                <a:ea typeface="MS PGothic" charset="0"/>
              </a:rPr>
              <a:t>Unit for management of frozen/confiscated property</a:t>
            </a:r>
          </a:p>
          <a:p>
            <a:pPr lvl="1">
              <a:lnSpc>
                <a:spcPct val="120000"/>
              </a:lnSpc>
              <a:buFont typeface="Arial" charset="0"/>
              <a:buChar char="–"/>
              <a:defRPr/>
            </a:pPr>
            <a:r>
              <a:rPr lang="en-US" dirty="0">
                <a:ea typeface="MS PGothic" charset="0"/>
              </a:rPr>
              <a:t>Interagency cooperation under the lead of the prosecutor.</a:t>
            </a:r>
            <a:endParaRPr lang="sl-SI" dirty="0">
              <a:ea typeface="MS PGothic" charset="0"/>
            </a:endParaRPr>
          </a:p>
          <a:p>
            <a:pPr lvl="1">
              <a:lnSpc>
                <a:spcPct val="120000"/>
              </a:lnSpc>
              <a:buFont typeface="Arial" charset="0"/>
              <a:buChar char="–"/>
              <a:defRPr/>
            </a:pPr>
            <a:r>
              <a:rPr lang="en-US" dirty="0">
                <a:ea typeface="MS PGothic" charset="0"/>
              </a:rPr>
              <a:t>Task force approach led by prosecutor, participation of police, tax service, FIU, others (accounting, cyber experts etc.)</a:t>
            </a:r>
            <a:endParaRPr lang="sl-SI" dirty="0">
              <a:ea typeface="MS PGothic" charset="0"/>
            </a:endParaRPr>
          </a:p>
          <a:p>
            <a:pPr lvl="2">
              <a:lnSpc>
                <a:spcPct val="120000"/>
              </a:lnSpc>
              <a:buFont typeface="Arial" charset="0"/>
              <a:buChar char="•"/>
              <a:defRPr/>
            </a:pPr>
            <a:r>
              <a:rPr lang="en-US" sz="2800" dirty="0">
                <a:ea typeface="MS PGothic" charset="0"/>
              </a:rPr>
              <a:t>Relevant legal provisions for task force approach.</a:t>
            </a:r>
            <a:endParaRPr lang="sl-SI" sz="2800" dirty="0">
              <a:ea typeface="MS PGothic"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FD0D1-BE57-4546-85FF-777F40E9732B}"/>
              </a:ext>
            </a:extLst>
          </p:cNvPr>
          <p:cNvSpPr>
            <a:spLocks noGrp="1"/>
          </p:cNvSpPr>
          <p:nvPr>
            <p:ph type="title"/>
          </p:nvPr>
        </p:nvSpPr>
        <p:spPr>
          <a:xfrm>
            <a:off x="628650" y="2766218"/>
            <a:ext cx="7886700" cy="1325563"/>
          </a:xfrm>
        </p:spPr>
        <p:txBody>
          <a:bodyPr/>
          <a:lstStyle/>
          <a:p>
            <a:pPr algn="ctr">
              <a:defRPr/>
            </a:pPr>
            <a:r>
              <a:rPr lang="sl-SI" sz="3600" dirty="0"/>
              <a:t>Introduction</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B5CF-DF3A-4F32-AE06-3016C96DE10A}"/>
              </a:ext>
            </a:extLst>
          </p:cNvPr>
          <p:cNvSpPr>
            <a:spLocks noGrp="1"/>
          </p:cNvSpPr>
          <p:nvPr>
            <p:ph type="title"/>
          </p:nvPr>
        </p:nvSpPr>
        <p:spPr>
          <a:xfrm>
            <a:off x="628650" y="1001941"/>
            <a:ext cx="7886700" cy="5451395"/>
          </a:xfrm>
        </p:spPr>
        <p:txBody>
          <a:bodyPr>
            <a:normAutofit/>
          </a:bodyPr>
          <a:lstStyle/>
          <a:p>
            <a:pPr algn="ctr"/>
            <a:r>
              <a:rPr lang="en-US" dirty="0"/>
              <a:t>Financial Investigations and The money laundering offence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482B656-FB95-4F6C-9B84-4C45C856CDB4}"/>
              </a:ext>
            </a:extLst>
          </p:cNvPr>
          <p:cNvSpPr>
            <a:spLocks noGrp="1"/>
          </p:cNvSpPr>
          <p:nvPr>
            <p:ph type="title"/>
          </p:nvPr>
        </p:nvSpPr>
        <p:spPr>
          <a:xfrm>
            <a:off x="468313" y="1052513"/>
            <a:ext cx="8229600" cy="1296987"/>
          </a:xfrm>
        </p:spPr>
        <p:txBody>
          <a:bodyPr/>
          <a:lstStyle/>
          <a:p>
            <a:r>
              <a:rPr lang="en-US" altLang="en-US" sz="3600" b="1"/>
              <a:t>Money laundering and financial investigations</a:t>
            </a:r>
            <a:endParaRPr lang="sl-SI" altLang="en-US" sz="3600" b="1"/>
          </a:p>
        </p:txBody>
      </p:sp>
      <p:sp>
        <p:nvSpPr>
          <p:cNvPr id="30723" name="Content Placeholder 2">
            <a:extLst>
              <a:ext uri="{FF2B5EF4-FFF2-40B4-BE49-F238E27FC236}">
                <a16:creationId xmlns:a16="http://schemas.microsoft.com/office/drawing/2014/main" id="{506EDC88-21C5-420B-9CF2-169BA2B28F25}"/>
              </a:ext>
            </a:extLst>
          </p:cNvPr>
          <p:cNvSpPr>
            <a:spLocks noGrp="1"/>
          </p:cNvSpPr>
          <p:nvPr>
            <p:ph idx="1"/>
          </p:nvPr>
        </p:nvSpPr>
        <p:spPr>
          <a:xfrm>
            <a:off x="468313" y="2205038"/>
            <a:ext cx="8229600" cy="4194175"/>
          </a:xfrm>
        </p:spPr>
        <p:txBody>
          <a:bodyPr/>
          <a:lstStyle/>
          <a:p>
            <a:pPr>
              <a:buFont typeface="Arial" charset="0"/>
              <a:buChar char="•"/>
              <a:defRPr/>
            </a:pPr>
            <a:endParaRPr lang="sl-SI" sz="1900" dirty="0">
              <a:ea typeface="MS PGothic" charset="0"/>
            </a:endParaRPr>
          </a:p>
          <a:p>
            <a:pPr>
              <a:buFont typeface="Arial" charset="0"/>
              <a:buChar char="•"/>
              <a:defRPr/>
            </a:pPr>
            <a:r>
              <a:rPr lang="en-US" sz="1900" dirty="0">
                <a:ea typeface="MS PGothic" charset="0"/>
              </a:rPr>
              <a:t>Financial investigations (and criminal investigation) can lead to the identification of money laundering typologies for concealing the origin of money, and thus to the suspicion of a money laundering</a:t>
            </a:r>
            <a:r>
              <a:rPr lang="sl-SI" sz="1900" dirty="0">
                <a:ea typeface="MS PGothic" charset="0"/>
              </a:rPr>
              <a:t> offence</a:t>
            </a:r>
            <a:r>
              <a:rPr lang="en-US" sz="1900" dirty="0">
                <a:ea typeface="MS PGothic" charset="0"/>
              </a:rPr>
              <a:t>. </a:t>
            </a:r>
          </a:p>
          <a:p>
            <a:pPr>
              <a:defRPr/>
            </a:pPr>
            <a:r>
              <a:rPr lang="en-US" sz="1900" dirty="0"/>
              <a:t>Suspicious Transaction Report (STR) analysis conducted by a Financial Intelligence Unit (FIU) can also lead to the investigation of (predicate) offence and related proceeds. </a:t>
            </a:r>
            <a:endParaRPr lang="sl-SI" sz="1900" dirty="0"/>
          </a:p>
          <a:p>
            <a:pPr>
              <a:buFont typeface="Arial" panose="020B0604020202020204" pitchFamily="34" charset="0"/>
              <a:buNone/>
              <a:defRPr/>
            </a:pPr>
            <a:r>
              <a:rPr lang="en-US" sz="1900" dirty="0"/>
              <a:t>When such conditions are met, the </a:t>
            </a:r>
            <a:r>
              <a:rPr lang="en-US" sz="1900" b="1" dirty="0"/>
              <a:t>FIU can be engaged </a:t>
            </a:r>
            <a:r>
              <a:rPr lang="en-US" sz="1900" dirty="0"/>
              <a:t>and its powers can be invoked</a:t>
            </a:r>
            <a:r>
              <a:rPr lang="sl-SI" sz="1900" dirty="0"/>
              <a:t>: </a:t>
            </a:r>
            <a:r>
              <a:rPr lang="en-US" sz="1900" dirty="0"/>
              <a:t> </a:t>
            </a:r>
            <a:endParaRPr lang="sl-SI" sz="1900" dirty="0"/>
          </a:p>
          <a:p>
            <a:pPr>
              <a:defRPr/>
            </a:pPr>
            <a:r>
              <a:rPr lang="en-US" sz="1900" dirty="0"/>
              <a:t>access to bank data (STR) domestically and abroad, </a:t>
            </a:r>
            <a:endParaRPr lang="sl-SI" sz="1900" dirty="0"/>
          </a:p>
          <a:p>
            <a:pPr>
              <a:defRPr/>
            </a:pPr>
            <a:r>
              <a:rPr lang="en-US" sz="1900" dirty="0"/>
              <a:t>analytical capability </a:t>
            </a:r>
            <a:endParaRPr lang="sl-SI" sz="1900" dirty="0"/>
          </a:p>
          <a:p>
            <a:pPr>
              <a:defRPr/>
            </a:pPr>
            <a:r>
              <a:rPr lang="en-US" sz="1900" dirty="0"/>
              <a:t>timely suspend the bank transaction domestically and abroad. </a:t>
            </a:r>
            <a:endParaRPr lang="sl-SI" sz="1900" dirty="0"/>
          </a:p>
          <a:p>
            <a:pPr>
              <a:buFont typeface="Arial" charset="0"/>
              <a:buChar char="•"/>
              <a:defRPr/>
            </a:pPr>
            <a:endParaRPr lang="en-US" sz="1900" dirty="0">
              <a:ea typeface="MS PGothic" charset="0"/>
            </a:endParaRPr>
          </a:p>
          <a:p>
            <a:pPr marL="0" indent="0">
              <a:buFont typeface="Arial" panose="020B0604020202020204" pitchFamily="34" charset="0"/>
              <a:buNone/>
              <a:defRPr/>
            </a:pPr>
            <a:endParaRPr lang="en-US" sz="1900" dirty="0">
              <a:ea typeface="MS PGothic" charset="0"/>
            </a:endParaRPr>
          </a:p>
          <a:p>
            <a:pPr marL="0" indent="0">
              <a:buFont typeface="Arial" charset="0"/>
              <a:buNone/>
              <a:defRPr/>
            </a:pPr>
            <a:endParaRPr lang="sl-SI" sz="1900" dirty="0">
              <a:ea typeface="MS PGothic"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5F5D664-7B17-4FBB-907A-2518CB8D1C41}"/>
              </a:ext>
            </a:extLst>
          </p:cNvPr>
          <p:cNvSpPr>
            <a:spLocks noGrp="1"/>
          </p:cNvSpPr>
          <p:nvPr>
            <p:ph type="title"/>
          </p:nvPr>
        </p:nvSpPr>
        <p:spPr>
          <a:xfrm>
            <a:off x="468313" y="1052513"/>
            <a:ext cx="8229600" cy="376237"/>
          </a:xfrm>
        </p:spPr>
        <p:txBody>
          <a:bodyPr/>
          <a:lstStyle/>
          <a:p>
            <a:r>
              <a:rPr lang="sl-SI" altLang="en-US" sz="2000" b="1"/>
              <a:t>Money laundering </a:t>
            </a:r>
            <a:r>
              <a:rPr lang="en-US" altLang="en-US" sz="2000" b="1"/>
              <a:t>and financial investigations</a:t>
            </a:r>
            <a:endParaRPr lang="sl-SI" altLang="en-US" sz="2000" b="1"/>
          </a:p>
        </p:txBody>
      </p:sp>
      <p:sp>
        <p:nvSpPr>
          <p:cNvPr id="49155" name="Rectangle 15">
            <a:extLst>
              <a:ext uri="{FF2B5EF4-FFF2-40B4-BE49-F238E27FC236}">
                <a16:creationId xmlns:a16="http://schemas.microsoft.com/office/drawing/2014/main" id="{76DAC22F-0325-4DBF-993E-9AC2780CE3F6}"/>
              </a:ext>
            </a:extLst>
          </p:cNvPr>
          <p:cNvSpPr>
            <a:spLocks noChangeArrowheads="1"/>
          </p:cNvSpPr>
          <p:nvPr/>
        </p:nvSpPr>
        <p:spPr bwMode="auto">
          <a:xfrm>
            <a:off x="-171970" y="28575"/>
            <a:ext cx="196240" cy="3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sl-SI" altLang="en-US" sz="1800">
              <a:latin typeface="+mn-lt"/>
            </a:endParaRPr>
          </a:p>
        </p:txBody>
      </p:sp>
      <p:grpSp>
        <p:nvGrpSpPr>
          <p:cNvPr id="49156" name="Group 1">
            <a:extLst>
              <a:ext uri="{FF2B5EF4-FFF2-40B4-BE49-F238E27FC236}">
                <a16:creationId xmlns:a16="http://schemas.microsoft.com/office/drawing/2014/main" id="{8AF7AE3C-D350-4625-AAFA-57443EAC27DC}"/>
              </a:ext>
            </a:extLst>
          </p:cNvPr>
          <p:cNvGrpSpPr>
            <a:grpSpLocks noChangeAspect="1"/>
          </p:cNvGrpSpPr>
          <p:nvPr/>
        </p:nvGrpSpPr>
        <p:grpSpPr bwMode="auto">
          <a:xfrm>
            <a:off x="899592" y="1521332"/>
            <a:ext cx="7614121" cy="5565139"/>
            <a:chOff x="3645" y="4406"/>
            <a:chExt cx="6192" cy="4526"/>
          </a:xfrm>
        </p:grpSpPr>
        <p:sp>
          <p:nvSpPr>
            <p:cNvPr id="49161" name="AutoShape 14">
              <a:extLst>
                <a:ext uri="{FF2B5EF4-FFF2-40B4-BE49-F238E27FC236}">
                  <a16:creationId xmlns:a16="http://schemas.microsoft.com/office/drawing/2014/main" id="{0CE53A24-67C9-4571-B2BF-3BD0373040F8}"/>
                </a:ext>
              </a:extLst>
            </p:cNvPr>
            <p:cNvSpPr>
              <a:spLocks noChangeAspect="1" noChangeArrowheads="1" noTextEdit="1"/>
            </p:cNvSpPr>
            <p:nvPr/>
          </p:nvSpPr>
          <p:spPr bwMode="auto">
            <a:xfrm>
              <a:off x="3645" y="5141"/>
              <a:ext cx="6192" cy="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62" name="Text Box 13">
              <a:extLst>
                <a:ext uri="{FF2B5EF4-FFF2-40B4-BE49-F238E27FC236}">
                  <a16:creationId xmlns:a16="http://schemas.microsoft.com/office/drawing/2014/main" id="{E96ECFF6-2E79-424F-88C8-D28EA01BFD20}"/>
                </a:ext>
              </a:extLst>
            </p:cNvPr>
            <p:cNvSpPr txBox="1">
              <a:spLocks noChangeArrowheads="1"/>
            </p:cNvSpPr>
            <p:nvPr/>
          </p:nvSpPr>
          <p:spPr bwMode="auto">
            <a:xfrm>
              <a:off x="3645" y="7718"/>
              <a:ext cx="4176" cy="432"/>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latin typeface="+mn-lt"/>
                </a:rPr>
                <a:t>Criminal investigation and financial investigation </a:t>
              </a:r>
              <a:endParaRPr lang="en-US" altLang="en-US" sz="2400" b="1">
                <a:latin typeface="+mn-lt"/>
              </a:endParaRPr>
            </a:p>
          </p:txBody>
        </p:sp>
        <p:sp>
          <p:nvSpPr>
            <p:cNvPr id="49163" name="Text Box 12">
              <a:extLst>
                <a:ext uri="{FF2B5EF4-FFF2-40B4-BE49-F238E27FC236}">
                  <a16:creationId xmlns:a16="http://schemas.microsoft.com/office/drawing/2014/main" id="{A5742E20-D2AB-42FF-87BC-9559DF719308}"/>
                </a:ext>
              </a:extLst>
            </p:cNvPr>
            <p:cNvSpPr txBox="1">
              <a:spLocks noChangeArrowheads="1"/>
            </p:cNvSpPr>
            <p:nvPr/>
          </p:nvSpPr>
          <p:spPr bwMode="auto">
            <a:xfrm>
              <a:off x="3933" y="6710"/>
              <a:ext cx="1296" cy="576"/>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1600" b="1">
                <a:latin typeface="+mn-lt"/>
              </a:endParaRPr>
            </a:p>
            <a:p>
              <a:pPr algn="ctr">
                <a:spcBef>
                  <a:spcPct val="0"/>
                </a:spcBef>
                <a:buFontTx/>
                <a:buNone/>
              </a:pPr>
              <a:r>
                <a:rPr lang="en-US" altLang="en-US" sz="1600" b="1">
                  <a:latin typeface="+mn-lt"/>
                </a:rPr>
                <a:t>Crime</a:t>
              </a:r>
              <a:endParaRPr lang="en-US" altLang="en-US" sz="2400" b="1">
                <a:latin typeface="+mn-lt"/>
              </a:endParaRPr>
            </a:p>
          </p:txBody>
        </p:sp>
        <p:sp>
          <p:nvSpPr>
            <p:cNvPr id="49164" name="Text Box 11">
              <a:extLst>
                <a:ext uri="{FF2B5EF4-FFF2-40B4-BE49-F238E27FC236}">
                  <a16:creationId xmlns:a16="http://schemas.microsoft.com/office/drawing/2014/main" id="{D2106C6D-805B-4EB3-8266-E71418D9EE70}"/>
                </a:ext>
              </a:extLst>
            </p:cNvPr>
            <p:cNvSpPr txBox="1">
              <a:spLocks noChangeArrowheads="1"/>
            </p:cNvSpPr>
            <p:nvPr/>
          </p:nvSpPr>
          <p:spPr bwMode="auto">
            <a:xfrm>
              <a:off x="5805" y="6710"/>
              <a:ext cx="1440" cy="576"/>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1600" b="1">
                <a:latin typeface="+mn-lt"/>
              </a:endParaRPr>
            </a:p>
            <a:p>
              <a:pPr algn="ctr">
                <a:spcBef>
                  <a:spcPct val="0"/>
                </a:spcBef>
                <a:buFontTx/>
                <a:buNone/>
              </a:pPr>
              <a:r>
                <a:rPr lang="en-US" altLang="en-US" sz="1600" b="1">
                  <a:latin typeface="+mn-lt"/>
                </a:rPr>
                <a:t>Proceeds</a:t>
              </a:r>
              <a:endParaRPr lang="en-US" altLang="en-US" sz="2400" b="1">
                <a:latin typeface="+mn-lt"/>
              </a:endParaRPr>
            </a:p>
          </p:txBody>
        </p:sp>
        <p:sp>
          <p:nvSpPr>
            <p:cNvPr id="49165" name="Text Box 10">
              <a:extLst>
                <a:ext uri="{FF2B5EF4-FFF2-40B4-BE49-F238E27FC236}">
                  <a16:creationId xmlns:a16="http://schemas.microsoft.com/office/drawing/2014/main" id="{4ACF558D-6B7F-40A5-B53B-0836A21ADAE6}"/>
                </a:ext>
              </a:extLst>
            </p:cNvPr>
            <p:cNvSpPr txBox="1">
              <a:spLocks noChangeArrowheads="1"/>
            </p:cNvSpPr>
            <p:nvPr/>
          </p:nvSpPr>
          <p:spPr bwMode="auto">
            <a:xfrm>
              <a:off x="5805" y="5414"/>
              <a:ext cx="1440" cy="576"/>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a:latin typeface="+mn-lt"/>
                </a:rPr>
                <a:t>Money laundering</a:t>
              </a:r>
              <a:endParaRPr lang="en-US" altLang="en-US" sz="2400" b="1">
                <a:latin typeface="+mn-lt"/>
              </a:endParaRPr>
            </a:p>
          </p:txBody>
        </p:sp>
        <p:sp>
          <p:nvSpPr>
            <p:cNvPr id="49166" name="Text Box 9">
              <a:extLst>
                <a:ext uri="{FF2B5EF4-FFF2-40B4-BE49-F238E27FC236}">
                  <a16:creationId xmlns:a16="http://schemas.microsoft.com/office/drawing/2014/main" id="{12B9AECB-7FA4-4549-A74D-17D568DD0919}"/>
                </a:ext>
              </a:extLst>
            </p:cNvPr>
            <p:cNvSpPr txBox="1">
              <a:spLocks noChangeArrowheads="1"/>
            </p:cNvSpPr>
            <p:nvPr/>
          </p:nvSpPr>
          <p:spPr bwMode="auto">
            <a:xfrm>
              <a:off x="3789" y="4406"/>
              <a:ext cx="3888" cy="576"/>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600" b="1" dirty="0">
                  <a:latin typeface="+mn-lt"/>
                </a:rPr>
                <a:t>Monitoring and investigating suspicious transactions </a:t>
              </a:r>
            </a:p>
          </p:txBody>
        </p:sp>
        <p:sp>
          <p:nvSpPr>
            <p:cNvPr id="49167" name="Line 8">
              <a:extLst>
                <a:ext uri="{FF2B5EF4-FFF2-40B4-BE49-F238E27FC236}">
                  <a16:creationId xmlns:a16="http://schemas.microsoft.com/office/drawing/2014/main" id="{FA6DBA6B-B59B-4D6F-8E22-5A8EB6D97C19}"/>
                </a:ext>
              </a:extLst>
            </p:cNvPr>
            <p:cNvSpPr>
              <a:spLocks noChangeShapeType="1"/>
            </p:cNvSpPr>
            <p:nvPr/>
          </p:nvSpPr>
          <p:spPr bwMode="auto">
            <a:xfrm flipV="1">
              <a:off x="4653" y="7286"/>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Line 7">
              <a:extLst>
                <a:ext uri="{FF2B5EF4-FFF2-40B4-BE49-F238E27FC236}">
                  <a16:creationId xmlns:a16="http://schemas.microsoft.com/office/drawing/2014/main" id="{2F282BEE-ADA9-4541-8EFD-5159412379F6}"/>
                </a:ext>
              </a:extLst>
            </p:cNvPr>
            <p:cNvSpPr>
              <a:spLocks noChangeShapeType="1"/>
            </p:cNvSpPr>
            <p:nvPr/>
          </p:nvSpPr>
          <p:spPr bwMode="auto">
            <a:xfrm flipV="1">
              <a:off x="6525" y="7286"/>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6">
              <a:extLst>
                <a:ext uri="{FF2B5EF4-FFF2-40B4-BE49-F238E27FC236}">
                  <a16:creationId xmlns:a16="http://schemas.microsoft.com/office/drawing/2014/main" id="{DF4EFE94-8299-491B-A4C5-999527664DE8}"/>
                </a:ext>
              </a:extLst>
            </p:cNvPr>
            <p:cNvSpPr>
              <a:spLocks noChangeShapeType="1"/>
            </p:cNvSpPr>
            <p:nvPr/>
          </p:nvSpPr>
          <p:spPr bwMode="auto">
            <a:xfrm>
              <a:off x="6381" y="4982"/>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0" name="Line 4">
              <a:extLst>
                <a:ext uri="{FF2B5EF4-FFF2-40B4-BE49-F238E27FC236}">
                  <a16:creationId xmlns:a16="http://schemas.microsoft.com/office/drawing/2014/main" id="{0047BC34-BED9-478D-8193-3022E9B1209F}"/>
                </a:ext>
              </a:extLst>
            </p:cNvPr>
            <p:cNvSpPr>
              <a:spLocks noChangeShapeType="1"/>
            </p:cNvSpPr>
            <p:nvPr/>
          </p:nvSpPr>
          <p:spPr bwMode="auto">
            <a:xfrm>
              <a:off x="5229" y="6998"/>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1" name="Text Box 3">
              <a:extLst>
                <a:ext uri="{FF2B5EF4-FFF2-40B4-BE49-F238E27FC236}">
                  <a16:creationId xmlns:a16="http://schemas.microsoft.com/office/drawing/2014/main" id="{190FE158-F64E-41B3-9A30-297807475FD3}"/>
                </a:ext>
              </a:extLst>
            </p:cNvPr>
            <p:cNvSpPr txBox="1">
              <a:spLocks noChangeArrowheads="1"/>
            </p:cNvSpPr>
            <p:nvPr/>
          </p:nvSpPr>
          <p:spPr bwMode="auto">
            <a:xfrm>
              <a:off x="7965" y="4406"/>
              <a:ext cx="1152" cy="100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1800">
                <a:latin typeface="+mn-lt"/>
              </a:endParaRPr>
            </a:p>
            <a:p>
              <a:pPr algn="ctr">
                <a:spcBef>
                  <a:spcPct val="0"/>
                </a:spcBef>
                <a:buFontTx/>
                <a:buNone/>
              </a:pPr>
              <a:r>
                <a:rPr lang="en-US" altLang="en-US" sz="1800" b="1">
                  <a:latin typeface="+mn-lt"/>
                </a:rPr>
                <a:t>FIU </a:t>
              </a:r>
              <a:endParaRPr lang="en-US" altLang="en-US" sz="2800" b="1">
                <a:latin typeface="+mn-lt"/>
              </a:endParaRPr>
            </a:p>
          </p:txBody>
        </p:sp>
        <p:sp>
          <p:nvSpPr>
            <p:cNvPr id="49172" name="Text Box 2">
              <a:extLst>
                <a:ext uri="{FF2B5EF4-FFF2-40B4-BE49-F238E27FC236}">
                  <a16:creationId xmlns:a16="http://schemas.microsoft.com/office/drawing/2014/main" id="{A65AFFD9-4E1F-4A33-9C17-19E6784CF380}"/>
                </a:ext>
              </a:extLst>
            </p:cNvPr>
            <p:cNvSpPr txBox="1">
              <a:spLocks noChangeArrowheads="1"/>
            </p:cNvSpPr>
            <p:nvPr/>
          </p:nvSpPr>
          <p:spPr bwMode="auto">
            <a:xfrm>
              <a:off x="7965" y="7430"/>
              <a:ext cx="1152" cy="72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1400" b="1">
                <a:latin typeface="+mn-lt"/>
              </a:endParaRPr>
            </a:p>
            <a:p>
              <a:pPr algn="ctr">
                <a:spcBef>
                  <a:spcPct val="0"/>
                </a:spcBef>
                <a:buFontTx/>
                <a:buNone/>
              </a:pPr>
              <a:r>
                <a:rPr lang="en-US" altLang="en-US" sz="1400" b="1">
                  <a:latin typeface="+mn-lt"/>
                </a:rPr>
                <a:t>Police and </a:t>
              </a:r>
            </a:p>
            <a:p>
              <a:pPr algn="ctr">
                <a:spcBef>
                  <a:spcPct val="0"/>
                </a:spcBef>
                <a:buFontTx/>
                <a:buNone/>
              </a:pPr>
              <a:r>
                <a:rPr lang="en-US" altLang="en-US" sz="1400" b="1">
                  <a:latin typeface="+mn-lt"/>
                </a:rPr>
                <a:t>Prosecutor</a:t>
              </a:r>
            </a:p>
          </p:txBody>
        </p:sp>
      </p:grpSp>
      <p:cxnSp>
        <p:nvCxnSpPr>
          <p:cNvPr id="20" name="Raven puščični konektor 19">
            <a:extLst>
              <a:ext uri="{FF2B5EF4-FFF2-40B4-BE49-F238E27FC236}">
                <a16:creationId xmlns:a16="http://schemas.microsoft.com/office/drawing/2014/main" id="{FC9BA63F-A8F3-447E-8D40-EA56D73680E5}"/>
              </a:ext>
            </a:extLst>
          </p:cNvPr>
          <p:cNvCxnSpPr/>
          <p:nvPr/>
        </p:nvCxnSpPr>
        <p:spPr>
          <a:xfrm flipH="1">
            <a:off x="2066405" y="3728909"/>
            <a:ext cx="1333500" cy="77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konektor 21">
            <a:extLst>
              <a:ext uri="{FF2B5EF4-FFF2-40B4-BE49-F238E27FC236}">
                <a16:creationId xmlns:a16="http://schemas.microsoft.com/office/drawing/2014/main" id="{BDDB3E6F-9776-4DE1-B316-DFCD9A309E36}"/>
              </a:ext>
            </a:extLst>
          </p:cNvPr>
          <p:cNvCxnSpPr>
            <a:endCxn id="49165" idx="2"/>
          </p:cNvCxnSpPr>
          <p:nvPr/>
        </p:nvCxnSpPr>
        <p:spPr>
          <a:xfrm flipV="1">
            <a:off x="4230168" y="3469008"/>
            <a:ext cx="210876" cy="1036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Raven puščični konektor 23">
            <a:extLst>
              <a:ext uri="{FF2B5EF4-FFF2-40B4-BE49-F238E27FC236}">
                <a16:creationId xmlns:a16="http://schemas.microsoft.com/office/drawing/2014/main" id="{9E1E71F5-38C9-4AA5-BDAD-CF9E1436127C}"/>
              </a:ext>
            </a:extLst>
          </p:cNvPr>
          <p:cNvCxnSpPr>
            <a:stCxn id="49172" idx="0"/>
            <a:endCxn id="49171" idx="2"/>
          </p:cNvCxnSpPr>
          <p:nvPr/>
        </p:nvCxnSpPr>
        <p:spPr>
          <a:xfrm flipV="1">
            <a:off x="6920060" y="2760762"/>
            <a:ext cx="0" cy="2478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Raven puščični konektor 25">
            <a:extLst>
              <a:ext uri="{FF2B5EF4-FFF2-40B4-BE49-F238E27FC236}">
                <a16:creationId xmlns:a16="http://schemas.microsoft.com/office/drawing/2014/main" id="{4C93E819-D8D7-4752-BF86-427BE531CA8D}"/>
              </a:ext>
            </a:extLst>
          </p:cNvPr>
          <p:cNvCxnSpPr/>
          <p:nvPr/>
        </p:nvCxnSpPr>
        <p:spPr>
          <a:xfrm>
            <a:off x="6401868" y="2918305"/>
            <a:ext cx="0" cy="2429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39B555B-EA14-4585-A2DD-2878C073C254}"/>
              </a:ext>
            </a:extLst>
          </p:cNvPr>
          <p:cNvSpPr>
            <a:spLocks noGrp="1"/>
          </p:cNvSpPr>
          <p:nvPr>
            <p:ph type="title"/>
          </p:nvPr>
        </p:nvSpPr>
        <p:spPr/>
        <p:txBody>
          <a:bodyPr/>
          <a:lstStyle/>
          <a:p>
            <a:r>
              <a:rPr lang="en-US" altLang="en-US" sz="3600" b="1"/>
              <a:t>Money laundering and Financial Investigations</a:t>
            </a:r>
            <a:endParaRPr lang="sl-SI" altLang="en-US" sz="3600" b="1"/>
          </a:p>
        </p:txBody>
      </p:sp>
      <p:sp>
        <p:nvSpPr>
          <p:cNvPr id="51203" name="Content Placeholder 2">
            <a:extLst>
              <a:ext uri="{FF2B5EF4-FFF2-40B4-BE49-F238E27FC236}">
                <a16:creationId xmlns:a16="http://schemas.microsoft.com/office/drawing/2014/main" id="{CCDF76DE-4CFA-4D6B-9041-6B115F158ADE}"/>
              </a:ext>
            </a:extLst>
          </p:cNvPr>
          <p:cNvSpPr>
            <a:spLocks noGrp="1"/>
          </p:cNvSpPr>
          <p:nvPr>
            <p:ph type="body" idx="1"/>
          </p:nvPr>
        </p:nvSpPr>
        <p:spPr/>
        <p:txBody>
          <a:bodyPr>
            <a:normAutofit fontScale="85000" lnSpcReduction="20000"/>
          </a:bodyPr>
          <a:lstStyle/>
          <a:p>
            <a:pPr>
              <a:buFont typeface="Arial" panose="020B0604020202020204" pitchFamily="34" charset="0"/>
              <a:buNone/>
            </a:pPr>
            <a:r>
              <a:rPr lang="en-US" altLang="en-US" sz="1400" dirty="0"/>
              <a:t> </a:t>
            </a:r>
          </a:p>
          <a:p>
            <a:pPr>
              <a:buFont typeface="Arial" panose="020B0604020202020204" pitchFamily="34" charset="0"/>
              <a:buNone/>
            </a:pPr>
            <a:endParaRPr lang="en-US" altLang="en-US" sz="1400" dirty="0"/>
          </a:p>
          <a:p>
            <a:pPr algn="ctr">
              <a:buFont typeface="Arial" panose="020B0604020202020204" pitchFamily="34" charset="0"/>
              <a:buNone/>
            </a:pPr>
            <a:r>
              <a:rPr lang="en-US" altLang="en-US" b="1" dirty="0"/>
              <a:t>DISCUSSION:</a:t>
            </a:r>
          </a:p>
          <a:p>
            <a:pPr marL="457200" indent="-457200">
              <a:buFont typeface="+mj-lt"/>
              <a:buAutoNum type="arabicPeriod"/>
            </a:pPr>
            <a:r>
              <a:rPr lang="en-US" altLang="en-US" sz="2000" dirty="0"/>
              <a:t>What is the national legislation and jurisprudence (including relevant judgments)</a:t>
            </a:r>
            <a:r>
              <a:rPr lang="en-US" altLang="en-US" sz="2000" i="1" dirty="0"/>
              <a:t> </a:t>
            </a:r>
            <a:r>
              <a:rPr lang="en-US" altLang="en-US" sz="2000" dirty="0"/>
              <a:t>on the necessary elements for the criminal offence of Money Laundering? </a:t>
            </a:r>
            <a:endParaRPr lang="sl-SI" altLang="en-US" sz="2000" dirty="0"/>
          </a:p>
          <a:p>
            <a:pPr marL="457200" indent="-457200">
              <a:buFont typeface="+mj-lt"/>
              <a:buAutoNum type="arabicPeriod"/>
            </a:pPr>
            <a:r>
              <a:rPr lang="en-US" altLang="en-US" sz="2000" dirty="0"/>
              <a:t>In practice, is the result of a Financial Investigation </a:t>
            </a:r>
            <a:r>
              <a:rPr lang="sl-SI" altLang="en-US" sz="2000" dirty="0"/>
              <a:t>a</a:t>
            </a:r>
            <a:r>
              <a:rPr lang="en-US" altLang="en-US" sz="2000" dirty="0"/>
              <a:t> Money Laundering charge? </a:t>
            </a:r>
            <a:endParaRPr lang="sl-SI" altLang="en-US" sz="2000" dirty="0"/>
          </a:p>
          <a:p>
            <a:pPr marL="457200" indent="-457200">
              <a:buFont typeface="+mj-lt"/>
              <a:buAutoNum type="arabicPeriod"/>
            </a:pPr>
            <a:r>
              <a:rPr lang="en-US" altLang="en-US" sz="2000" dirty="0"/>
              <a:t>Can the Money Laundering charge be more efficient than charging for the predicate offence? </a:t>
            </a:r>
          </a:p>
          <a:p>
            <a:pPr marL="457200" indent="-457200">
              <a:buFont typeface="+mj-lt"/>
              <a:buAutoNum type="arabicPeriod"/>
            </a:pPr>
            <a:r>
              <a:rPr lang="en-US" altLang="en-US" sz="2000" dirty="0"/>
              <a:t>Can FIU data be used as evidence in criminal proceedings? </a:t>
            </a:r>
            <a:endParaRPr lang="sl-SI" altLang="en-US" sz="2000" dirty="0"/>
          </a:p>
          <a:p>
            <a:pPr>
              <a:buFont typeface="Arial" panose="020B0604020202020204" pitchFamily="34" charset="0"/>
              <a:buNone/>
            </a:pPr>
            <a:endParaRPr lang="sl-SI"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Naslov 1">
            <a:extLst>
              <a:ext uri="{FF2B5EF4-FFF2-40B4-BE49-F238E27FC236}">
                <a16:creationId xmlns:a16="http://schemas.microsoft.com/office/drawing/2014/main" id="{6B89FC6C-DF44-4869-B70B-E18750831205}"/>
              </a:ext>
            </a:extLst>
          </p:cNvPr>
          <p:cNvSpPr>
            <a:spLocks noGrp="1"/>
          </p:cNvSpPr>
          <p:nvPr>
            <p:ph type="title"/>
          </p:nvPr>
        </p:nvSpPr>
        <p:spPr>
          <a:xfrm>
            <a:off x="468313" y="1052513"/>
            <a:ext cx="8229600" cy="647700"/>
          </a:xfrm>
        </p:spPr>
        <p:txBody>
          <a:bodyPr/>
          <a:lstStyle/>
          <a:p>
            <a:r>
              <a:rPr lang="sl-SI" altLang="en-US" sz="2800" b="1" dirty="0"/>
              <a:t>Exercise</a:t>
            </a:r>
            <a:endParaRPr lang="sl-SI" altLang="en-US" sz="2800" dirty="0"/>
          </a:p>
        </p:txBody>
      </p:sp>
      <p:graphicFrame>
        <p:nvGraphicFramePr>
          <p:cNvPr id="4" name="Označba mesta vsebine 3">
            <a:extLst>
              <a:ext uri="{FF2B5EF4-FFF2-40B4-BE49-F238E27FC236}">
                <a16:creationId xmlns:a16="http://schemas.microsoft.com/office/drawing/2014/main" id="{B203ECD5-4259-487E-A0B8-196BD15BC930}"/>
              </a:ext>
            </a:extLst>
          </p:cNvPr>
          <p:cNvGraphicFramePr>
            <a:graphicFrameLocks noGrp="1"/>
          </p:cNvGraphicFramePr>
          <p:nvPr>
            <p:ph idx="1"/>
            <p:extLst>
              <p:ext uri="{D42A27DB-BD31-4B8C-83A1-F6EECF244321}">
                <p14:modId xmlns:p14="http://schemas.microsoft.com/office/powerpoint/2010/main" val="629606568"/>
              </p:ext>
            </p:extLst>
          </p:nvPr>
        </p:nvGraphicFramePr>
        <p:xfrm>
          <a:off x="468313" y="1773238"/>
          <a:ext cx="8064500" cy="4602494"/>
        </p:xfrm>
        <a:graphic>
          <a:graphicData uri="http://schemas.openxmlformats.org/drawingml/2006/table">
            <a:tbl>
              <a:tblPr/>
              <a:tblGrid>
                <a:gridCol w="3959225">
                  <a:extLst>
                    <a:ext uri="{9D8B030D-6E8A-4147-A177-3AD203B41FA5}">
                      <a16:colId xmlns:a16="http://schemas.microsoft.com/office/drawing/2014/main" val="20000"/>
                    </a:ext>
                  </a:extLst>
                </a:gridCol>
                <a:gridCol w="4105275">
                  <a:extLst>
                    <a:ext uri="{9D8B030D-6E8A-4147-A177-3AD203B41FA5}">
                      <a16:colId xmlns:a16="http://schemas.microsoft.com/office/drawing/2014/main" val="20001"/>
                    </a:ext>
                  </a:extLst>
                </a:gridCol>
              </a:tblGrid>
              <a:tr h="43592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dirty="0">
                          <a:ln>
                            <a:noFill/>
                          </a:ln>
                          <a:solidFill>
                            <a:schemeClr val="tx1"/>
                          </a:solidFill>
                          <a:effectLst/>
                          <a:latin typeface="+mn-lt"/>
                          <a:ea typeface="MS PGothic" panose="020B0600070205080204" pitchFamily="34" charset="-128"/>
                        </a:rPr>
                        <a:t>Discuss </a:t>
                      </a:r>
                      <a:r>
                        <a:rPr kumimoji="0" lang="en-US" sz="2000" b="1" i="0" u="sng" strike="noStrike" cap="none" normalizeH="0" baseline="0" dirty="0">
                          <a:ln>
                            <a:noFill/>
                          </a:ln>
                          <a:solidFill>
                            <a:schemeClr val="tx1"/>
                          </a:solidFill>
                          <a:effectLst/>
                          <a:latin typeface="+mn-lt"/>
                          <a:ea typeface="MS PGothic" panose="020B0600070205080204" pitchFamily="34" charset="-128"/>
                        </a:rPr>
                        <a:t>domestic legal provisions </a:t>
                      </a:r>
                      <a:r>
                        <a:rPr kumimoji="0" lang="en-US" sz="2000" b="1" i="0" u="none" strike="noStrike" cap="none" normalizeH="0" baseline="0" dirty="0">
                          <a:ln>
                            <a:noFill/>
                          </a:ln>
                          <a:solidFill>
                            <a:schemeClr val="tx1"/>
                          </a:solidFill>
                          <a:effectLst/>
                          <a:latin typeface="+mn-lt"/>
                          <a:ea typeface="MS PGothic" panose="020B0600070205080204" pitchFamily="34" charset="-128"/>
                        </a:rPr>
                        <a:t>and jurisprudence for: </a:t>
                      </a:r>
                      <a:endParaRPr kumimoji="0" lang="sl-SI" sz="2000" b="1" i="0" u="none" strike="noStrike" cap="none" normalizeH="0" baseline="0" dirty="0">
                        <a:ln>
                          <a:noFill/>
                        </a:ln>
                        <a:solidFill>
                          <a:schemeClr val="tx1"/>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Financial investigation </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(report on FI</a:t>
                      </a:r>
                      <a:r>
                        <a:rPr kumimoji="0" lang="sl-SI" sz="2000" b="0" i="0" u="none" strike="noStrike" cap="none" normalizeH="0" baseline="0" dirty="0">
                          <a:ln>
                            <a:noFill/>
                          </a:ln>
                          <a:solidFill>
                            <a:srgbClr val="002060"/>
                          </a:solidFill>
                          <a:effectLst/>
                          <a:latin typeface="+mn-lt"/>
                          <a:ea typeface="MS PGothic" panose="020B0600070205080204" pitchFamily="34" charset="-128"/>
                        </a:rPr>
                        <a:t>;</a:t>
                      </a:r>
                      <a:r>
                        <a:rPr kumimoji="0" lang="en-US" sz="2000" b="0" i="0" u="none" strike="noStrike" cap="none" normalizeH="0" baseline="0" dirty="0">
                          <a:ln>
                            <a:noFill/>
                          </a:ln>
                          <a:solidFill>
                            <a:srgbClr val="002060"/>
                          </a:solidFill>
                          <a:effectLst/>
                          <a:latin typeface="+mn-lt"/>
                          <a:ea typeface="MS PGothic" panose="020B0600070205080204" pitchFamily="34" charset="-128"/>
                        </a:rPr>
                        <a:t> access to bank data</a:t>
                      </a:r>
                      <a:r>
                        <a:rPr kumimoji="0" lang="sl-SI" sz="2000" b="0" i="0" u="none" strike="noStrike" cap="none" normalizeH="0" baseline="0" dirty="0">
                          <a:ln>
                            <a:noFill/>
                          </a:ln>
                          <a:solidFill>
                            <a:srgbClr val="002060"/>
                          </a:solidFill>
                          <a:effectLst/>
                          <a:latin typeface="+mn-lt"/>
                          <a:ea typeface="MS PGothic" panose="020B0600070205080204" pitchFamily="34" charset="-128"/>
                        </a:rPr>
                        <a:t> - </a:t>
                      </a:r>
                      <a:r>
                        <a:rPr kumimoji="0" lang="en-US" sz="2000" b="0" i="0" u="none" strike="noStrike" cap="none" normalizeH="0" baseline="0" dirty="0">
                          <a:ln>
                            <a:noFill/>
                          </a:ln>
                          <a:solidFill>
                            <a:srgbClr val="002060"/>
                          </a:solidFill>
                          <a:effectLst/>
                          <a:latin typeface="+mn-lt"/>
                          <a:ea typeface="MS PGothic" panose="020B0600070205080204" pitchFamily="34" charset="-128"/>
                        </a:rPr>
                        <a:t> account, transactions, monitoring</a:t>
                      </a:r>
                      <a:r>
                        <a:rPr kumimoji="0" lang="sl-SI" sz="2000" b="0" i="0" u="none" strike="noStrike" cap="none" normalizeH="0" baseline="0" dirty="0">
                          <a:ln>
                            <a:noFill/>
                          </a:ln>
                          <a:solidFill>
                            <a:srgbClr val="002060"/>
                          </a:solidFill>
                          <a:effectLst/>
                          <a:latin typeface="+mn-lt"/>
                          <a:ea typeface="MS PGothic" panose="020B0600070205080204" pitchFamily="34" charset="-128"/>
                        </a:rPr>
                        <a:t>;</a:t>
                      </a:r>
                      <a:r>
                        <a:rPr kumimoji="0" lang="en-US" sz="2000" b="0" i="0" u="none" strike="noStrike" cap="none" normalizeH="0" baseline="0" dirty="0">
                          <a:ln>
                            <a:noFill/>
                          </a:ln>
                          <a:solidFill>
                            <a:srgbClr val="002060"/>
                          </a:solidFill>
                          <a:effectLst/>
                          <a:latin typeface="+mn-lt"/>
                          <a:ea typeface="MS PGothic" panose="020B0600070205080204" pitchFamily="34" charset="-128"/>
                        </a:rPr>
                        <a:t> use of SIMS)</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Freezing of transaction/property</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Confiscation of </a:t>
                      </a:r>
                      <a:r>
                        <a:rPr kumimoji="0" lang="sl-SI" sz="2000" b="0" i="0" u="none" strike="noStrike" cap="none" normalizeH="0" baseline="0" dirty="0">
                          <a:ln>
                            <a:noFill/>
                          </a:ln>
                          <a:solidFill>
                            <a:srgbClr val="002060"/>
                          </a:solidFill>
                          <a:effectLst/>
                          <a:latin typeface="+mn-lt"/>
                          <a:ea typeface="MS PGothic" panose="020B0600070205080204" pitchFamily="34" charset="-128"/>
                        </a:rPr>
                        <a:t>criminal </a:t>
                      </a:r>
                      <a:r>
                        <a:rPr kumimoji="0" lang="en-US" sz="2000" b="0" i="0" u="none" strike="noStrike" cap="none" normalizeH="0" baseline="0" dirty="0">
                          <a:ln>
                            <a:noFill/>
                          </a:ln>
                          <a:solidFill>
                            <a:srgbClr val="002060"/>
                          </a:solidFill>
                          <a:effectLst/>
                          <a:latin typeface="+mn-lt"/>
                          <a:ea typeface="MS PGothic" panose="020B0600070205080204" pitchFamily="34" charset="-128"/>
                        </a:rPr>
                        <a:t>pro</a:t>
                      </a:r>
                      <a:r>
                        <a:rPr kumimoji="0" lang="sl-SI" sz="2000" b="0" i="0" u="none" strike="noStrike" cap="none" normalizeH="0" baseline="0" dirty="0">
                          <a:ln>
                            <a:noFill/>
                          </a:ln>
                          <a:solidFill>
                            <a:srgbClr val="002060"/>
                          </a:solidFill>
                          <a:effectLst/>
                          <a:latin typeface="+mn-lt"/>
                          <a:ea typeface="MS PGothic" panose="020B0600070205080204" pitchFamily="34" charset="-128"/>
                        </a:rPr>
                        <a:t>ceeds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Extended confiscation</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Money laundering offence </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mn-lt"/>
                          <a:ea typeface="MS PGothic" panose="020B0600070205080204" pitchFamily="34" charset="-128"/>
                        </a:rPr>
                        <a:t> </a:t>
                      </a:r>
                      <a:endParaRPr kumimoji="0" lang="sl-SI" sz="18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000" b="1" i="0" u="none" strike="noStrike" cap="none" normalizeH="0" baseline="0" dirty="0">
                        <a:ln>
                          <a:noFill/>
                        </a:ln>
                        <a:solidFill>
                          <a:srgbClr val="002060"/>
                        </a:solidFill>
                        <a:effectLst/>
                        <a:latin typeface="+mn-lt"/>
                        <a:ea typeface="MS PGothic" panose="020B0600070205080204"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MS PGothic" panose="020B0600070205080204" pitchFamily="34" charset="-128"/>
                        </a:rPr>
                        <a:t>Provide/discuss </a:t>
                      </a:r>
                      <a:r>
                        <a:rPr kumimoji="0" lang="en-US" sz="2000" b="1" i="0" u="sng" strike="noStrike" cap="none" normalizeH="0" baseline="0" dirty="0">
                          <a:ln>
                            <a:noFill/>
                          </a:ln>
                          <a:solidFill>
                            <a:schemeClr val="tx1"/>
                          </a:solidFill>
                          <a:effectLst/>
                          <a:latin typeface="+mn-lt"/>
                          <a:ea typeface="MS PGothic" panose="020B0600070205080204" pitchFamily="34" charset="-128"/>
                        </a:rPr>
                        <a:t>templates/forms  </a:t>
                      </a:r>
                      <a:r>
                        <a:rPr kumimoji="0" lang="en-US" sz="2000" b="1" i="0" u="none" strike="noStrike" cap="none" normalizeH="0" baseline="0" dirty="0">
                          <a:ln>
                            <a:noFill/>
                          </a:ln>
                          <a:solidFill>
                            <a:schemeClr val="tx1"/>
                          </a:solidFill>
                          <a:effectLst/>
                          <a:latin typeface="+mn-lt"/>
                          <a:ea typeface="MS PGothic" panose="020B0600070205080204" pitchFamily="34" charset="-128"/>
                        </a:rPr>
                        <a:t>for:</a:t>
                      </a:r>
                      <a:endParaRPr kumimoji="0" lang="sl-SI" sz="2000" b="1" i="0" u="none" strike="noStrike" cap="none" normalizeH="0" baseline="0" dirty="0">
                        <a:ln>
                          <a:noFill/>
                        </a:ln>
                        <a:solidFill>
                          <a:schemeClr val="tx1"/>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000" b="1"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Financial investigation </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(report on FI</a:t>
                      </a:r>
                      <a:r>
                        <a:rPr kumimoji="0" lang="sl-SI" sz="2000" b="0" i="0" u="none" strike="noStrike" cap="none" normalizeH="0" baseline="0" dirty="0">
                          <a:ln>
                            <a:noFill/>
                          </a:ln>
                          <a:solidFill>
                            <a:srgbClr val="002060"/>
                          </a:solidFill>
                          <a:effectLst/>
                          <a:latin typeface="+mn-lt"/>
                          <a:ea typeface="MS PGothic" panose="020B0600070205080204" pitchFamily="34" charset="-128"/>
                        </a:rPr>
                        <a:t>;</a:t>
                      </a:r>
                      <a:r>
                        <a:rPr kumimoji="0" lang="en-US" sz="2000" b="0" i="0" u="none" strike="noStrike" cap="none" normalizeH="0" baseline="0" dirty="0">
                          <a:ln>
                            <a:noFill/>
                          </a:ln>
                          <a:solidFill>
                            <a:srgbClr val="002060"/>
                          </a:solidFill>
                          <a:effectLst/>
                          <a:latin typeface="+mn-lt"/>
                          <a:ea typeface="MS PGothic" panose="020B0600070205080204" pitchFamily="34" charset="-128"/>
                        </a:rPr>
                        <a:t> access to bank data</a:t>
                      </a:r>
                      <a:r>
                        <a:rPr kumimoji="0" lang="sl-SI" sz="2000" b="0" i="0" u="none" strike="noStrike" cap="none" normalizeH="0" baseline="0" dirty="0">
                          <a:ln>
                            <a:noFill/>
                          </a:ln>
                          <a:solidFill>
                            <a:srgbClr val="002060"/>
                          </a:solidFill>
                          <a:effectLst/>
                          <a:latin typeface="+mn-lt"/>
                          <a:ea typeface="MS PGothic" panose="020B0600070205080204" pitchFamily="34" charset="-128"/>
                        </a:rPr>
                        <a:t> - </a:t>
                      </a:r>
                      <a:r>
                        <a:rPr kumimoji="0" lang="en-US" sz="2000" b="0" i="0" u="none" strike="noStrike" cap="none" normalizeH="0" baseline="0" dirty="0">
                          <a:ln>
                            <a:noFill/>
                          </a:ln>
                          <a:solidFill>
                            <a:srgbClr val="002060"/>
                          </a:solidFill>
                          <a:effectLst/>
                          <a:latin typeface="+mn-lt"/>
                          <a:ea typeface="MS PGothic" panose="020B0600070205080204" pitchFamily="34" charset="-128"/>
                        </a:rPr>
                        <a:t> account, transactions, monitoring</a:t>
                      </a:r>
                      <a:r>
                        <a:rPr kumimoji="0" lang="sl-SI" sz="2000" b="0" i="0" u="none" strike="noStrike" cap="none" normalizeH="0" baseline="0" dirty="0">
                          <a:ln>
                            <a:noFill/>
                          </a:ln>
                          <a:solidFill>
                            <a:srgbClr val="002060"/>
                          </a:solidFill>
                          <a:effectLst/>
                          <a:latin typeface="+mn-lt"/>
                          <a:ea typeface="MS PGothic" panose="020B0600070205080204" pitchFamily="34" charset="-128"/>
                        </a:rPr>
                        <a:t>;</a:t>
                      </a:r>
                      <a:r>
                        <a:rPr kumimoji="0" lang="en-US" sz="2000" b="0" i="0" u="none" strike="noStrike" cap="none" normalizeH="0" baseline="0" dirty="0">
                          <a:ln>
                            <a:noFill/>
                          </a:ln>
                          <a:solidFill>
                            <a:srgbClr val="002060"/>
                          </a:solidFill>
                          <a:effectLst/>
                          <a:latin typeface="+mn-lt"/>
                          <a:ea typeface="MS PGothic" panose="020B0600070205080204" pitchFamily="34" charset="-128"/>
                        </a:rPr>
                        <a:t> use of SIMS)</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Freezing order</a:t>
                      </a:r>
                      <a:r>
                        <a:rPr kumimoji="0" lang="sl-SI" sz="2000" b="0" i="0" u="none" strike="noStrike" cap="none" normalizeH="0" baseline="0" dirty="0">
                          <a:ln>
                            <a:noFill/>
                          </a:ln>
                          <a:solidFill>
                            <a:srgbClr val="002060"/>
                          </a:solidFill>
                          <a:effectLst/>
                          <a:latin typeface="+mn-lt"/>
                          <a:ea typeface="MS PGothic" panose="020B0600070205080204" pitchFamily="34" charset="-128"/>
                        </a:rPr>
                        <a:t> and</a:t>
                      </a:r>
                      <a:r>
                        <a:rPr kumimoji="0" lang="en-US" sz="2000" b="0" i="0" u="none" strike="noStrike" cap="none" normalizeH="0" baseline="0" dirty="0">
                          <a:ln>
                            <a:noFill/>
                          </a:ln>
                          <a:solidFill>
                            <a:srgbClr val="002060"/>
                          </a:solidFill>
                          <a:effectLst/>
                          <a:latin typeface="+mn-lt"/>
                          <a:ea typeface="MS PGothic" panose="020B0600070205080204" pitchFamily="34" charset="-128"/>
                        </a:rPr>
                        <a:t> proposal</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Confiscation decision</a:t>
                      </a:r>
                      <a:r>
                        <a:rPr kumimoji="0" lang="sl-SI" sz="2000" b="0" i="0" u="none" strike="noStrike" cap="none" normalizeH="0" baseline="0" dirty="0">
                          <a:ln>
                            <a:noFill/>
                          </a:ln>
                          <a:solidFill>
                            <a:srgbClr val="002060"/>
                          </a:solidFill>
                          <a:effectLst/>
                          <a:latin typeface="+mn-lt"/>
                          <a:ea typeface="MS PGothic" panose="020B0600070205080204" pitchFamily="34" charset="-128"/>
                        </a:rPr>
                        <a:t> </a:t>
                      </a:r>
                      <a:r>
                        <a:rPr kumimoji="0" lang="en-US" sz="2000" b="0" i="0" u="none" strike="noStrike" cap="none" normalizeH="0" baseline="0" dirty="0">
                          <a:ln>
                            <a:noFill/>
                          </a:ln>
                          <a:solidFill>
                            <a:srgbClr val="002060"/>
                          </a:solidFill>
                          <a:effectLst/>
                          <a:latin typeface="+mn-lt"/>
                          <a:ea typeface="MS PGothic" panose="020B0600070205080204" pitchFamily="34" charset="-128"/>
                        </a:rPr>
                        <a:t>(part of judgment?)</a:t>
                      </a:r>
                      <a:r>
                        <a:rPr kumimoji="0" lang="sl-SI" sz="2000" b="0" i="0" u="none" strike="noStrike" cap="none" normalizeH="0" baseline="0" dirty="0">
                          <a:ln>
                            <a:noFill/>
                          </a:ln>
                          <a:solidFill>
                            <a:srgbClr val="002060"/>
                          </a:solidFill>
                          <a:effectLst/>
                          <a:latin typeface="+mn-lt"/>
                          <a:ea typeface="MS PGothic" panose="020B0600070205080204" pitchFamily="34" charset="-128"/>
                        </a:rPr>
                        <a:t> and</a:t>
                      </a:r>
                      <a:r>
                        <a:rPr kumimoji="0" lang="en-US" sz="2000" b="0" i="0" u="none" strike="noStrike" cap="none" normalizeH="0" baseline="0" dirty="0">
                          <a:ln>
                            <a:noFill/>
                          </a:ln>
                          <a:solidFill>
                            <a:srgbClr val="002060"/>
                          </a:solidFill>
                          <a:effectLst/>
                          <a:latin typeface="+mn-lt"/>
                          <a:ea typeface="MS PGothic" panose="020B0600070205080204" pitchFamily="34" charset="-128"/>
                        </a:rPr>
                        <a:t> proposal</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Extended confiscation</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FIU order to bank to postpone financial transaction</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07823E02-496C-4284-9A14-B929CF5E89B9}"/>
              </a:ext>
            </a:extLst>
          </p:cNvPr>
          <p:cNvSpPr>
            <a:spLocks noGrp="1"/>
          </p:cNvSpPr>
          <p:nvPr>
            <p:ph type="title"/>
          </p:nvPr>
        </p:nvSpPr>
        <p:spPr/>
        <p:txBody>
          <a:bodyPr/>
          <a:lstStyle/>
          <a:p>
            <a:r>
              <a:rPr lang="en-US" altLang="en-US" b="1" dirty="0"/>
              <a:t>Summary</a:t>
            </a:r>
          </a:p>
        </p:txBody>
      </p:sp>
      <p:sp>
        <p:nvSpPr>
          <p:cNvPr id="66562" name="Content Placeholder 2">
            <a:extLst>
              <a:ext uri="{FF2B5EF4-FFF2-40B4-BE49-F238E27FC236}">
                <a16:creationId xmlns:a16="http://schemas.microsoft.com/office/drawing/2014/main" id="{E9D5FA89-84AF-4803-98FB-20983BB7FD40}"/>
              </a:ext>
            </a:extLst>
          </p:cNvPr>
          <p:cNvSpPr>
            <a:spLocks noGrp="1"/>
          </p:cNvSpPr>
          <p:nvPr>
            <p:ph idx="1"/>
          </p:nvPr>
        </p:nvSpPr>
        <p:spPr>
          <a:xfrm>
            <a:off x="468313" y="2060575"/>
            <a:ext cx="8229600" cy="4392613"/>
          </a:xfrm>
        </p:spPr>
        <p:txBody>
          <a:bodyPr/>
          <a:lstStyle/>
          <a:p>
            <a:pPr marL="0" indent="0">
              <a:buFont typeface="Arial" panose="020B0604020202020204" pitchFamily="34" charset="0"/>
              <a:buNone/>
              <a:defRPr/>
            </a:pPr>
            <a:r>
              <a:rPr lang="en-GB" sz="2000" dirty="0"/>
              <a:t>By the end of the lesson the students will be able to:</a:t>
            </a:r>
            <a:endParaRPr lang="en-US" sz="2000" dirty="0"/>
          </a:p>
          <a:p>
            <a:pPr>
              <a:defRPr/>
            </a:pPr>
            <a:r>
              <a:rPr lang="en-GB" sz="2000" dirty="0"/>
              <a:t>Explain the relevance of confiscation of crime proceeds and relation to cybercrime and other types of online crime investigation</a:t>
            </a:r>
            <a:endParaRPr lang="en-US" sz="2000" dirty="0"/>
          </a:p>
          <a:p>
            <a:pPr>
              <a:defRPr/>
            </a:pPr>
            <a:r>
              <a:rPr lang="en-GB" sz="2000" dirty="0"/>
              <a:t>Define what is a financial investigation</a:t>
            </a:r>
            <a:endParaRPr lang="en-US" sz="2000" dirty="0"/>
          </a:p>
          <a:p>
            <a:pPr>
              <a:defRPr/>
            </a:pPr>
            <a:r>
              <a:rPr lang="en-GB" sz="2000" dirty="0"/>
              <a:t>Enumerate relevant international legal instruments</a:t>
            </a:r>
            <a:endParaRPr lang="en-US" sz="2000" dirty="0"/>
          </a:p>
          <a:p>
            <a:pPr>
              <a:defRPr/>
            </a:pPr>
            <a:r>
              <a:rPr lang="en-GB" sz="2000" dirty="0"/>
              <a:t>Define relevant terms</a:t>
            </a:r>
            <a:endParaRPr lang="en-US" sz="2000" dirty="0"/>
          </a:p>
          <a:p>
            <a:pPr>
              <a:defRPr/>
            </a:pPr>
            <a:r>
              <a:rPr lang="en-GB" sz="2000" dirty="0"/>
              <a:t>Understand the four elements of a financial investigation</a:t>
            </a:r>
            <a:endParaRPr lang="en-US" sz="2000" dirty="0"/>
          </a:p>
          <a:p>
            <a:pPr>
              <a:defRPr/>
            </a:pPr>
            <a:r>
              <a:rPr lang="en-GB" sz="2000" dirty="0"/>
              <a:t>Describe different confiscation regimes</a:t>
            </a:r>
            <a:endParaRPr lang="en-US" sz="2000" dirty="0"/>
          </a:p>
          <a:p>
            <a:pPr>
              <a:defRPr/>
            </a:pPr>
            <a:r>
              <a:rPr lang="en-GB" sz="2000" dirty="0"/>
              <a:t>Explain the relation to money laundering</a:t>
            </a:r>
            <a:endParaRPr lang="en-US" sz="2000" dirty="0"/>
          </a:p>
          <a:p>
            <a:pPr>
              <a:defRPr/>
            </a:pPr>
            <a:r>
              <a:rPr lang="en-GB" sz="2000" dirty="0"/>
              <a:t>Understand the role of the FIU (Financial intelligence Unit) in money laundering investigations</a:t>
            </a:r>
            <a:endParaRPr lang="en-US" sz="2000" dirty="0"/>
          </a:p>
          <a:p>
            <a:pPr marL="0" indent="0">
              <a:lnSpc>
                <a:spcPct val="80000"/>
              </a:lnSpc>
              <a:buFont typeface="Arial" panose="020B0604020202020204" pitchFamily="34" charset="0"/>
              <a:buNone/>
              <a:defRPr/>
            </a:pPr>
            <a:endParaRPr lang="sl-SI"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865BBCD6-EB76-4FF2-B1D7-7C37826A3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7D261B1F-8311-41B5-A7B8-4FD7D62250B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7C0C27E-8E94-4FA2-8BA6-2725942FD84D}"/>
              </a:ext>
            </a:extLst>
          </p:cNvPr>
          <p:cNvSpPr>
            <a:spLocks noGrp="1"/>
          </p:cNvSpPr>
          <p:nvPr>
            <p:ph type="title"/>
          </p:nvPr>
        </p:nvSpPr>
        <p:spPr/>
        <p:txBody>
          <a:bodyPr/>
          <a:lstStyle/>
          <a:p>
            <a:r>
              <a:rPr lang="en-US" altLang="en-US" b="1"/>
              <a:t>1. Introduction</a:t>
            </a:r>
          </a:p>
        </p:txBody>
      </p:sp>
      <p:sp>
        <p:nvSpPr>
          <p:cNvPr id="7171" name="Content Placeholder 2">
            <a:extLst>
              <a:ext uri="{FF2B5EF4-FFF2-40B4-BE49-F238E27FC236}">
                <a16:creationId xmlns:a16="http://schemas.microsoft.com/office/drawing/2014/main" id="{4828B07F-E8F3-4E61-9FA1-251D79088329}"/>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dirty="0"/>
              <a:t>Why the confiscation of proceeds of crime?</a:t>
            </a:r>
          </a:p>
          <a:p>
            <a:pPr marL="514350" indent="-514350">
              <a:buFont typeface="Calibri" panose="020F0502020204030204" pitchFamily="34" charset="0"/>
              <a:buAutoNum type="arabicPeriod"/>
            </a:pPr>
            <a:r>
              <a:rPr lang="en-US" altLang="en-US" dirty="0"/>
              <a:t>What is a financial investigation?</a:t>
            </a:r>
          </a:p>
          <a:p>
            <a:pPr marL="514350" indent="-514350">
              <a:buFont typeface="Calibri" panose="020F0502020204030204" pitchFamily="34" charset="0"/>
              <a:buAutoNum type="arabicPeriod"/>
            </a:pPr>
            <a:r>
              <a:rPr lang="en-US" altLang="en-US" dirty="0"/>
              <a:t>International legal instruments</a:t>
            </a:r>
          </a:p>
          <a:p>
            <a:pPr marL="514350" indent="-514350">
              <a:buFont typeface="Calibri" panose="020F0502020204030204" pitchFamily="34" charset="0"/>
              <a:buAutoNum type="arabicPeriod"/>
            </a:pPr>
            <a:r>
              <a:rPr lang="en-US" altLang="en-US" dirty="0"/>
              <a:t>Definitions of terms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BFEC7C0-183D-4073-A53C-B0BFC4D949F1}"/>
              </a:ext>
            </a:extLst>
          </p:cNvPr>
          <p:cNvSpPr>
            <a:spLocks noGrp="1"/>
          </p:cNvSpPr>
          <p:nvPr>
            <p:ph type="title"/>
          </p:nvPr>
        </p:nvSpPr>
        <p:spPr>
          <a:xfrm>
            <a:off x="468313" y="1428750"/>
            <a:ext cx="8229600" cy="766763"/>
          </a:xfrm>
        </p:spPr>
        <p:txBody>
          <a:bodyPr>
            <a:normAutofit fontScale="90000"/>
          </a:bodyPr>
          <a:lstStyle/>
          <a:p>
            <a:r>
              <a:rPr lang="sl-SI" altLang="en-US" sz="2800" b="1" dirty="0"/>
              <a:t>1.1 </a:t>
            </a:r>
            <a:r>
              <a:rPr lang="en-US" altLang="en-US" sz="2800" b="1" dirty="0"/>
              <a:t>Why the confiscation of proceeds of crime?</a:t>
            </a:r>
            <a:br>
              <a:rPr lang="sl-SI" altLang="en-US" dirty="0"/>
            </a:br>
            <a:endParaRPr lang="en-US" altLang="en-US" dirty="0"/>
          </a:p>
        </p:txBody>
      </p:sp>
      <p:sp>
        <p:nvSpPr>
          <p:cNvPr id="8195" name="Content Placeholder 2">
            <a:extLst>
              <a:ext uri="{FF2B5EF4-FFF2-40B4-BE49-F238E27FC236}">
                <a16:creationId xmlns:a16="http://schemas.microsoft.com/office/drawing/2014/main" id="{D57123B0-1E9C-4872-83A4-1F368347315F}"/>
              </a:ext>
            </a:extLst>
          </p:cNvPr>
          <p:cNvSpPr>
            <a:spLocks noGrp="1"/>
          </p:cNvSpPr>
          <p:nvPr>
            <p:ph idx="1"/>
          </p:nvPr>
        </p:nvSpPr>
        <p:spPr>
          <a:xfrm>
            <a:off x="468313" y="1928813"/>
            <a:ext cx="8229600" cy="4265612"/>
          </a:xfrm>
        </p:spPr>
        <p:txBody>
          <a:bodyPr>
            <a:normAutofit fontScale="92500" lnSpcReduction="20000"/>
          </a:bodyPr>
          <a:lstStyle/>
          <a:p>
            <a:pPr>
              <a:lnSpc>
                <a:spcPct val="90000"/>
              </a:lnSpc>
              <a:buFont typeface="Arial" panose="020B0604020202020204" pitchFamily="34" charset="0"/>
              <a:buNone/>
            </a:pPr>
            <a:r>
              <a:rPr lang="en-US" altLang="en-US" sz="1900" dirty="0"/>
              <a:t>One of the main motives of serious and </a:t>
            </a:r>
            <a:r>
              <a:rPr lang="en-US" altLang="en-US" sz="1900" dirty="0" err="1"/>
              <a:t>organised</a:t>
            </a:r>
            <a:r>
              <a:rPr lang="en-US" altLang="en-US" sz="1900" dirty="0"/>
              <a:t> crime</a:t>
            </a:r>
            <a:r>
              <a:rPr lang="en-US" altLang="en-US" sz="1900" u="sng" dirty="0"/>
              <a:t>, including cybercrime,</a:t>
            </a:r>
            <a:r>
              <a:rPr lang="en-US" altLang="en-US" sz="1900" dirty="0"/>
              <a:t> is financial gain</a:t>
            </a:r>
            <a:endParaRPr lang="sl-SI" altLang="en-US" sz="1900" dirty="0"/>
          </a:p>
          <a:p>
            <a:pPr>
              <a:lnSpc>
                <a:spcPct val="90000"/>
              </a:lnSpc>
              <a:buFont typeface="Arial" panose="020B0604020202020204" pitchFamily="34" charset="0"/>
              <a:buNone/>
            </a:pPr>
            <a:r>
              <a:rPr lang="en-US" altLang="en-US" sz="1900" dirty="0"/>
              <a:t> </a:t>
            </a:r>
            <a:endParaRPr lang="sl-SI" altLang="en-US" sz="1900" dirty="0"/>
          </a:p>
          <a:p>
            <a:pPr>
              <a:lnSpc>
                <a:spcPct val="90000"/>
              </a:lnSpc>
              <a:buFont typeface="Arial" panose="020B0604020202020204" pitchFamily="34" charset="0"/>
              <a:buNone/>
            </a:pPr>
            <a:r>
              <a:rPr lang="en-US" altLang="en-US" sz="1900" dirty="0"/>
              <a:t>Effects</a:t>
            </a:r>
            <a:r>
              <a:rPr lang="sl-SI" altLang="en-US" sz="1900" dirty="0"/>
              <a:t> of</a:t>
            </a:r>
            <a:r>
              <a:rPr lang="en-US" altLang="en-US" sz="1900" dirty="0"/>
              <a:t> confiscation of proceeds of crime : </a:t>
            </a:r>
            <a:endParaRPr lang="sl-SI" altLang="en-US" sz="1900" dirty="0"/>
          </a:p>
          <a:p>
            <a:pPr>
              <a:lnSpc>
                <a:spcPct val="90000"/>
              </a:lnSpc>
            </a:pPr>
            <a:r>
              <a:rPr lang="en-US" altLang="en-US" sz="1700" dirty="0"/>
              <a:t>Preventive, as economic profit is the rationale of most criminal offences;</a:t>
            </a:r>
            <a:endParaRPr lang="sl-SI" altLang="en-US" sz="1700" dirty="0"/>
          </a:p>
          <a:p>
            <a:pPr>
              <a:lnSpc>
                <a:spcPct val="90000"/>
              </a:lnSpc>
            </a:pPr>
            <a:r>
              <a:rPr lang="en-US" altLang="en-US" sz="1700" dirty="0"/>
              <a:t>It prevents the infiltration of illegal profits and corruption into the legal economy;</a:t>
            </a:r>
            <a:endParaRPr lang="sl-SI" altLang="en-US" sz="1700" dirty="0"/>
          </a:p>
          <a:p>
            <a:pPr>
              <a:lnSpc>
                <a:spcPct val="90000"/>
              </a:lnSpc>
            </a:pPr>
            <a:r>
              <a:rPr lang="en-US" altLang="en-US" sz="1700" dirty="0"/>
              <a:t>It removes the instrument to commit future crimes;</a:t>
            </a:r>
            <a:endParaRPr lang="sl-SI" altLang="en-US" sz="1700" dirty="0"/>
          </a:p>
          <a:p>
            <a:pPr>
              <a:lnSpc>
                <a:spcPct val="90000"/>
              </a:lnSpc>
            </a:pPr>
            <a:r>
              <a:rPr lang="en-US" altLang="en-US" sz="1700" dirty="0"/>
              <a:t>It helps to target the top management of a criminal </a:t>
            </a:r>
            <a:r>
              <a:rPr lang="en-US" altLang="en-US" sz="1700" dirty="0" err="1"/>
              <a:t>organisation</a:t>
            </a:r>
            <a:r>
              <a:rPr lang="en-US" altLang="en-US" sz="1700" dirty="0"/>
              <a:t>;</a:t>
            </a:r>
            <a:endParaRPr lang="sl-SI" altLang="en-US" sz="1700" dirty="0"/>
          </a:p>
          <a:p>
            <a:pPr>
              <a:lnSpc>
                <a:spcPct val="90000"/>
              </a:lnSpc>
            </a:pPr>
            <a:r>
              <a:rPr lang="en-US" altLang="en-US" sz="1700" dirty="0"/>
              <a:t>It upholds the rule of law and the principle that nobody should benefit from crime. </a:t>
            </a:r>
            <a:endParaRPr lang="sl-SI" altLang="en-US" sz="1700" dirty="0"/>
          </a:p>
          <a:p>
            <a:pPr>
              <a:lnSpc>
                <a:spcPct val="90000"/>
              </a:lnSpc>
              <a:buFont typeface="Arial" panose="020B0604020202020204" pitchFamily="34" charset="0"/>
              <a:buNone/>
            </a:pPr>
            <a:endParaRPr lang="sl-SI" altLang="en-US" sz="1900" dirty="0"/>
          </a:p>
          <a:p>
            <a:pPr>
              <a:lnSpc>
                <a:spcPct val="90000"/>
              </a:lnSpc>
              <a:buFont typeface="Arial" panose="020B0604020202020204" pitchFamily="34" charset="0"/>
              <a:buNone/>
            </a:pPr>
            <a:r>
              <a:rPr lang="sl-SI" altLang="en-US" sz="1900" dirty="0"/>
              <a:t>Phases of CONFISCATION </a:t>
            </a:r>
          </a:p>
          <a:p>
            <a:pPr>
              <a:lnSpc>
                <a:spcPct val="90000"/>
              </a:lnSpc>
            </a:pPr>
            <a:r>
              <a:rPr lang="en-US" altLang="en-US" sz="1700" dirty="0"/>
              <a:t>Investigative phase - financial investigation</a:t>
            </a:r>
            <a:r>
              <a:rPr lang="sl-SI" altLang="en-US" sz="1700" dirty="0"/>
              <a:t> </a:t>
            </a:r>
          </a:p>
          <a:p>
            <a:pPr>
              <a:lnSpc>
                <a:spcPct val="90000"/>
              </a:lnSpc>
            </a:pPr>
            <a:r>
              <a:rPr lang="en-US" altLang="en-US" sz="1700" dirty="0"/>
              <a:t>Judicial phase</a:t>
            </a:r>
            <a:r>
              <a:rPr lang="sl-SI" altLang="en-US" sz="1700" dirty="0"/>
              <a:t> - </a:t>
            </a:r>
            <a:r>
              <a:rPr lang="en-US" altLang="en-US" sz="1700" dirty="0"/>
              <a:t>decision on confiscation</a:t>
            </a:r>
            <a:endParaRPr lang="sl-SI" altLang="en-US" sz="1700" dirty="0"/>
          </a:p>
          <a:p>
            <a:pPr>
              <a:lnSpc>
                <a:spcPct val="90000"/>
              </a:lnSpc>
            </a:pPr>
            <a:r>
              <a:rPr lang="en-US" altLang="en-US" sz="1700" dirty="0"/>
              <a:t>Disposal phase</a:t>
            </a:r>
            <a:r>
              <a:rPr lang="sl-SI" altLang="en-US" sz="1700" dirty="0"/>
              <a:t> – execution, </a:t>
            </a:r>
            <a:r>
              <a:rPr lang="en-US" altLang="en-US" sz="1700" dirty="0"/>
              <a:t>asset sharing</a:t>
            </a:r>
            <a:endParaRPr lang="sl-SI" alt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6273982-6C1C-4DB5-AD2B-23A129369806}"/>
              </a:ext>
            </a:extLst>
          </p:cNvPr>
          <p:cNvSpPr>
            <a:spLocks noGrp="1"/>
          </p:cNvSpPr>
          <p:nvPr>
            <p:ph type="title"/>
          </p:nvPr>
        </p:nvSpPr>
        <p:spPr>
          <a:xfrm>
            <a:off x="468313" y="1428750"/>
            <a:ext cx="8229600" cy="500063"/>
          </a:xfrm>
        </p:spPr>
        <p:txBody>
          <a:bodyPr>
            <a:normAutofit fontScale="90000"/>
          </a:bodyPr>
          <a:lstStyle/>
          <a:p>
            <a:br>
              <a:rPr lang="sl-SI" altLang="en-US" sz="2800" dirty="0"/>
            </a:br>
            <a:r>
              <a:rPr lang="sl-SI" altLang="en-US" sz="3200" b="1" dirty="0"/>
              <a:t>1.2 </a:t>
            </a:r>
            <a:r>
              <a:rPr lang="en-US" altLang="en-US" sz="3200" b="1" dirty="0"/>
              <a:t>What is financial investigation?</a:t>
            </a:r>
            <a:br>
              <a:rPr lang="sl-SI" altLang="en-US" dirty="0"/>
            </a:br>
            <a:endParaRPr lang="en-US" altLang="en-US" dirty="0"/>
          </a:p>
        </p:txBody>
      </p:sp>
      <p:sp>
        <p:nvSpPr>
          <p:cNvPr id="9219" name="Content Placeholder 2">
            <a:extLst>
              <a:ext uri="{FF2B5EF4-FFF2-40B4-BE49-F238E27FC236}">
                <a16:creationId xmlns:a16="http://schemas.microsoft.com/office/drawing/2014/main" id="{6CC975D1-C8F0-4643-B16B-8EC0CB573657}"/>
              </a:ext>
            </a:extLst>
          </p:cNvPr>
          <p:cNvSpPr>
            <a:spLocks noGrp="1"/>
          </p:cNvSpPr>
          <p:nvPr>
            <p:ph idx="1"/>
          </p:nvPr>
        </p:nvSpPr>
        <p:spPr>
          <a:xfrm>
            <a:off x="468313" y="1928813"/>
            <a:ext cx="8229600" cy="4380507"/>
          </a:xfrm>
        </p:spPr>
        <p:txBody>
          <a:bodyPr>
            <a:noAutofit/>
          </a:bodyPr>
          <a:lstStyle/>
          <a:p>
            <a:pPr>
              <a:lnSpc>
                <a:spcPct val="120000"/>
              </a:lnSpc>
              <a:buFont typeface="Arial" panose="020B0604020202020204" pitchFamily="34" charset="0"/>
              <a:buNone/>
            </a:pPr>
            <a:r>
              <a:rPr lang="en-US" altLang="en-US" sz="1300" dirty="0"/>
              <a:t>Financial investigation is an </a:t>
            </a:r>
            <a:r>
              <a:rPr lang="en-US" altLang="en-US" sz="1300" b="1" dirty="0"/>
              <a:t>investigation method </a:t>
            </a:r>
            <a:r>
              <a:rPr lang="en-US" altLang="en-US" sz="1300" dirty="0"/>
              <a:t>and should be </a:t>
            </a:r>
            <a:r>
              <a:rPr lang="en-US" altLang="en-US" sz="1300" b="1" dirty="0"/>
              <a:t>conducted in parallel </a:t>
            </a:r>
            <a:r>
              <a:rPr lang="en-US" altLang="en-US" sz="1300" dirty="0"/>
              <a:t>to criminal investigation of a </a:t>
            </a:r>
            <a:r>
              <a:rPr lang="en-US" altLang="en-US" sz="1300" b="1" dirty="0"/>
              <a:t>profitable crime </a:t>
            </a:r>
            <a:r>
              <a:rPr lang="en-US" altLang="en-US" sz="1300" dirty="0"/>
              <a:t>with the main (but not exclusive) </a:t>
            </a:r>
            <a:r>
              <a:rPr lang="en-US" altLang="en-US" sz="1300" b="1" dirty="0"/>
              <a:t>purpose to trace and freeze proceeds </a:t>
            </a:r>
            <a:r>
              <a:rPr lang="en-US" altLang="en-US" sz="1300" dirty="0"/>
              <a:t>of crime with a view of their final confiscation. </a:t>
            </a:r>
            <a:endParaRPr lang="sl-SI" altLang="en-US" sz="1300" dirty="0"/>
          </a:p>
          <a:p>
            <a:pPr>
              <a:lnSpc>
                <a:spcPct val="120000"/>
              </a:lnSpc>
              <a:buFont typeface="Arial" panose="020B0604020202020204" pitchFamily="34" charset="0"/>
              <a:buNone/>
            </a:pPr>
            <a:r>
              <a:rPr lang="en-US" altLang="en-US" sz="1300" dirty="0"/>
              <a:t>Financial investigation</a:t>
            </a:r>
            <a:r>
              <a:rPr lang="sl-SI" altLang="en-US" sz="1300" dirty="0"/>
              <a:t> as </a:t>
            </a:r>
            <a:r>
              <a:rPr lang="en-US" altLang="en-US" sz="1300" dirty="0"/>
              <a:t>defined by FATF</a:t>
            </a:r>
            <a:r>
              <a:rPr lang="sl-SI" altLang="en-US" sz="1300" dirty="0"/>
              <a:t>: </a:t>
            </a:r>
          </a:p>
          <a:p>
            <a:pPr>
              <a:lnSpc>
                <a:spcPct val="120000"/>
              </a:lnSpc>
              <a:buFont typeface="Arial" panose="020B0604020202020204" pitchFamily="34" charset="0"/>
              <a:buNone/>
            </a:pPr>
            <a:r>
              <a:rPr lang="en-US" altLang="en-US" sz="1300" dirty="0"/>
              <a:t>an enquiry into the financial affairs related to a criminal activity, with a view to: </a:t>
            </a:r>
            <a:endParaRPr lang="sl-SI" altLang="en-US" sz="1300" dirty="0"/>
          </a:p>
          <a:p>
            <a:pPr>
              <a:lnSpc>
                <a:spcPct val="120000"/>
              </a:lnSpc>
            </a:pPr>
            <a:r>
              <a:rPr lang="en-US" altLang="en-US" sz="1300" dirty="0"/>
              <a:t>identify the extent of criminal networks or the scale of criminality; </a:t>
            </a:r>
            <a:endParaRPr lang="sl-SI" altLang="en-US" sz="1300" dirty="0"/>
          </a:p>
          <a:p>
            <a:pPr>
              <a:lnSpc>
                <a:spcPct val="120000"/>
              </a:lnSpc>
            </a:pPr>
            <a:r>
              <a:rPr lang="en-US" altLang="en-US" sz="1300" dirty="0"/>
              <a:t>identify and tracing the proceeds of crime, terrorist funds or any other assets that are, or may become, subject to confiscation; </a:t>
            </a:r>
            <a:endParaRPr lang="sl-SI" altLang="en-US" sz="1300" dirty="0"/>
          </a:p>
          <a:p>
            <a:pPr>
              <a:lnSpc>
                <a:spcPct val="120000"/>
              </a:lnSpc>
            </a:pPr>
            <a:r>
              <a:rPr lang="en-US" altLang="en-US" sz="1300" dirty="0"/>
              <a:t>and develop evidence which can be used in criminal proceedings.</a:t>
            </a:r>
            <a:endParaRPr lang="sl-SI" altLang="en-US" sz="1300" dirty="0"/>
          </a:p>
          <a:p>
            <a:pPr>
              <a:lnSpc>
                <a:spcPct val="120000"/>
              </a:lnSpc>
              <a:buFont typeface="Arial" panose="020B0604020202020204" pitchFamily="34" charset="0"/>
              <a:buNone/>
            </a:pPr>
            <a:r>
              <a:rPr lang="en-US" altLang="en-US" sz="1300" dirty="0"/>
              <a:t> </a:t>
            </a:r>
            <a:endParaRPr lang="sl-SI" altLang="en-US" sz="1300" dirty="0"/>
          </a:p>
          <a:p>
            <a:pPr>
              <a:lnSpc>
                <a:spcPct val="120000"/>
              </a:lnSpc>
            </a:pPr>
            <a:r>
              <a:rPr lang="en-US" altLang="en-US" sz="1300" dirty="0"/>
              <a:t>As the criminal profits are tended to be </a:t>
            </a:r>
            <a:r>
              <a:rPr lang="en-US" altLang="en-US" sz="1300" dirty="0" err="1"/>
              <a:t>legalised</a:t>
            </a:r>
            <a:r>
              <a:rPr lang="en-US" altLang="en-US" sz="1300" dirty="0"/>
              <a:t> and at least partly re-used in legal economy, financial investigation might be related or/and lead to the </a:t>
            </a:r>
            <a:r>
              <a:rPr lang="en-US" altLang="en-US" sz="1300" b="1" dirty="0"/>
              <a:t>money laundering</a:t>
            </a:r>
            <a:r>
              <a:rPr lang="en-US" altLang="en-US" sz="1300" dirty="0"/>
              <a:t> investigation. The financial investigation can lead to the suspicion of criminal offence of </a:t>
            </a:r>
            <a:r>
              <a:rPr lang="en-US" altLang="en-US" sz="1300" b="1" dirty="0"/>
              <a:t>money laundering</a:t>
            </a:r>
            <a:r>
              <a:rPr lang="en-US" altLang="en-US" sz="1300" dirty="0"/>
              <a:t> and </a:t>
            </a:r>
            <a:r>
              <a:rPr lang="sl-SI" altLang="en-US" sz="1300" dirty="0"/>
              <a:t>vice versa.</a:t>
            </a:r>
          </a:p>
          <a:p>
            <a:pPr marL="0" indent="0" algn="ctr">
              <a:lnSpc>
                <a:spcPct val="120000"/>
              </a:lnSpc>
              <a:buNone/>
            </a:pPr>
            <a:r>
              <a:rPr lang="en-US" altLang="en-US" sz="1300" b="1" dirty="0">
                <a:solidFill>
                  <a:srgbClr val="2F618F"/>
                </a:solidFill>
              </a:rPr>
              <a:t>What is the national definition of financial investigation?</a:t>
            </a:r>
            <a:endParaRPr lang="sl-SI" altLang="en-US" sz="1300" dirty="0">
              <a:solidFill>
                <a:srgbClr val="2F618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DFA8B9B-1DBF-4764-AB97-255A102B0354}"/>
              </a:ext>
            </a:extLst>
          </p:cNvPr>
          <p:cNvSpPr>
            <a:spLocks noGrp="1"/>
          </p:cNvSpPr>
          <p:nvPr>
            <p:ph type="title"/>
          </p:nvPr>
        </p:nvSpPr>
        <p:spPr>
          <a:xfrm>
            <a:off x="468313" y="1428750"/>
            <a:ext cx="8229600" cy="500063"/>
          </a:xfrm>
        </p:spPr>
        <p:txBody>
          <a:bodyPr>
            <a:normAutofit fontScale="90000"/>
          </a:bodyPr>
          <a:lstStyle/>
          <a:p>
            <a:br>
              <a:rPr lang="sl-SI" altLang="en-US" sz="2800"/>
            </a:br>
            <a:r>
              <a:rPr lang="sl-SI" altLang="en-US" sz="3200" b="1"/>
              <a:t>1.3 </a:t>
            </a:r>
            <a:r>
              <a:rPr lang="en-US" altLang="en-US" sz="3200" b="1"/>
              <a:t>International legal instruments</a:t>
            </a:r>
            <a:r>
              <a:rPr lang="sl-SI" altLang="en-US" sz="3200" b="1"/>
              <a:t> </a:t>
            </a:r>
            <a:br>
              <a:rPr lang="sl-SI" altLang="en-US"/>
            </a:br>
            <a:endParaRPr lang="en-US" altLang="en-US"/>
          </a:p>
        </p:txBody>
      </p:sp>
      <p:sp>
        <p:nvSpPr>
          <p:cNvPr id="11267" name="Content Placeholder 2">
            <a:extLst>
              <a:ext uri="{FF2B5EF4-FFF2-40B4-BE49-F238E27FC236}">
                <a16:creationId xmlns:a16="http://schemas.microsoft.com/office/drawing/2014/main" id="{27175204-A23B-4BC1-A8AF-11C38657039A}"/>
              </a:ext>
            </a:extLst>
          </p:cNvPr>
          <p:cNvSpPr>
            <a:spLocks noGrp="1"/>
          </p:cNvSpPr>
          <p:nvPr>
            <p:ph idx="1"/>
          </p:nvPr>
        </p:nvSpPr>
        <p:spPr>
          <a:xfrm>
            <a:off x="468313" y="1928813"/>
            <a:ext cx="8229600" cy="4265612"/>
          </a:xfrm>
        </p:spPr>
        <p:txBody>
          <a:bodyPr>
            <a:normAutofit fontScale="85000" lnSpcReduction="10000"/>
          </a:bodyPr>
          <a:lstStyle/>
          <a:p>
            <a:pPr algn="ctr">
              <a:lnSpc>
                <a:spcPct val="120000"/>
              </a:lnSpc>
              <a:buFont typeface="Arial" panose="020B0604020202020204" pitchFamily="34" charset="0"/>
              <a:buNone/>
            </a:pPr>
            <a:r>
              <a:rPr lang="en-US" altLang="en-US" sz="2000" b="1" dirty="0"/>
              <a:t>“</a:t>
            </a:r>
            <a:r>
              <a:rPr lang="en-US" altLang="en-US" sz="2000" b="1" i="1" dirty="0"/>
              <a:t>No one should benefit from crime and keep the proceeds from crime.</a:t>
            </a:r>
            <a:r>
              <a:rPr lang="en-US" altLang="en-US" sz="2000" b="1" dirty="0"/>
              <a:t>” </a:t>
            </a:r>
            <a:endParaRPr lang="sl-SI" altLang="en-US" sz="2000" b="1" dirty="0"/>
          </a:p>
          <a:p>
            <a:pPr>
              <a:lnSpc>
                <a:spcPct val="120000"/>
              </a:lnSpc>
              <a:buFont typeface="Arial" panose="020B0604020202020204" pitchFamily="34" charset="0"/>
              <a:buNone/>
            </a:pPr>
            <a:endParaRPr lang="sl-SI" altLang="en-US" sz="2000" dirty="0"/>
          </a:p>
          <a:p>
            <a:pPr>
              <a:lnSpc>
                <a:spcPct val="120000"/>
              </a:lnSpc>
            </a:pPr>
            <a:r>
              <a:rPr lang="en-US" altLang="en-US" sz="2000" b="1" dirty="0"/>
              <a:t>2005 Council of Europe Convention on Laundering, Search, Seizure and Confiscation of the Proceeds from Crime and on the Financing of Terrorism </a:t>
            </a:r>
            <a:r>
              <a:rPr lang="en-US" altLang="en-US" sz="2000" dirty="0"/>
              <a:t>(Warsaw Convention), which succeeded the </a:t>
            </a:r>
            <a:endParaRPr lang="sl-SI" altLang="en-US" sz="2000" dirty="0"/>
          </a:p>
          <a:p>
            <a:pPr>
              <a:lnSpc>
                <a:spcPct val="120000"/>
              </a:lnSpc>
            </a:pPr>
            <a:r>
              <a:rPr lang="en-US" altLang="en-US" sz="2000" b="1" dirty="0">
                <a:solidFill>
                  <a:srgbClr val="000000"/>
                </a:solidFill>
              </a:rPr>
              <a:t>1990</a:t>
            </a:r>
            <a:r>
              <a:rPr lang="en-US" altLang="en-US" sz="2000" dirty="0">
                <a:solidFill>
                  <a:srgbClr val="000000"/>
                </a:solidFill>
              </a:rPr>
              <a:t> </a:t>
            </a:r>
            <a:r>
              <a:rPr lang="en-US" altLang="en-US" sz="2000" b="1" dirty="0"/>
              <a:t>Council of Europe Convention on Laundering, Search, Seizure and Confiscation of the Proceeds from Crime </a:t>
            </a:r>
            <a:r>
              <a:rPr lang="sl-SI" altLang="en-US" sz="2000" dirty="0"/>
              <a:t>(</a:t>
            </a:r>
            <a:r>
              <a:rPr lang="sl-SI" altLang="en-US" sz="2000" dirty="0">
                <a:solidFill>
                  <a:srgbClr val="000000"/>
                </a:solidFill>
              </a:rPr>
              <a:t>Strasbourg </a:t>
            </a:r>
            <a:r>
              <a:rPr lang="en-US" altLang="en-US" sz="2000" dirty="0">
                <a:solidFill>
                  <a:srgbClr val="000000"/>
                </a:solidFill>
              </a:rPr>
              <a:t>Convention</a:t>
            </a:r>
            <a:r>
              <a:rPr lang="sl-SI" altLang="en-US" sz="2000" dirty="0">
                <a:solidFill>
                  <a:srgbClr val="000000"/>
                </a:solidFill>
              </a:rPr>
              <a:t>)</a:t>
            </a:r>
            <a:r>
              <a:rPr lang="en-US" altLang="en-US" sz="2000" dirty="0">
                <a:solidFill>
                  <a:srgbClr val="000000"/>
                </a:solidFill>
              </a:rPr>
              <a:t>.</a:t>
            </a:r>
            <a:r>
              <a:rPr lang="sl-SI" altLang="en-US" sz="2000" dirty="0">
                <a:solidFill>
                  <a:srgbClr val="000000"/>
                </a:solidFill>
              </a:rPr>
              <a:t> </a:t>
            </a:r>
            <a:r>
              <a:rPr lang="en-US" altLang="en-US" sz="2000" dirty="0">
                <a:solidFill>
                  <a:srgbClr val="000000"/>
                </a:solidFill>
              </a:rPr>
              <a:t> </a:t>
            </a:r>
            <a:endParaRPr lang="sl-SI" altLang="en-US" sz="2000" dirty="0">
              <a:solidFill>
                <a:srgbClr val="000000"/>
              </a:solidFill>
            </a:endParaRPr>
          </a:p>
          <a:p>
            <a:pPr>
              <a:lnSpc>
                <a:spcPct val="120000"/>
              </a:lnSpc>
            </a:pPr>
            <a:endParaRPr lang="sl-SI" altLang="en-US" sz="2000" dirty="0"/>
          </a:p>
          <a:p>
            <a:pPr>
              <a:lnSpc>
                <a:spcPct val="120000"/>
              </a:lnSpc>
            </a:pPr>
            <a:r>
              <a:rPr lang="en-US" altLang="en-US" sz="2000" b="1" dirty="0"/>
              <a:t>United Nations</a:t>
            </a:r>
            <a:r>
              <a:rPr lang="en-US" altLang="en-US" sz="2000" dirty="0"/>
              <a:t>: conventions against drugs, transnational </a:t>
            </a:r>
            <a:r>
              <a:rPr lang="en-US" altLang="en-US" sz="2000" dirty="0" err="1"/>
              <a:t>organised</a:t>
            </a:r>
            <a:r>
              <a:rPr lang="en-US" altLang="en-US" sz="2000" dirty="0"/>
              <a:t> crime and corruption. </a:t>
            </a:r>
            <a:endParaRPr lang="sl-SI" altLang="en-US" sz="2000" dirty="0"/>
          </a:p>
          <a:p>
            <a:pPr>
              <a:lnSpc>
                <a:spcPct val="120000"/>
              </a:lnSpc>
              <a:buFont typeface="Arial" panose="020B0604020202020204" pitchFamily="34" charset="0"/>
              <a:buNone/>
            </a:pPr>
            <a:r>
              <a:rPr lang="en-US" altLang="en-US" sz="2000" dirty="0"/>
              <a:t> </a:t>
            </a:r>
            <a:r>
              <a:rPr lang="sl-SI" altLang="en-US" sz="2000" dirty="0"/>
              <a:t>Ultimately financial investigations are </a:t>
            </a:r>
            <a:r>
              <a:rPr lang="en-US" altLang="en-US" sz="2000" dirty="0"/>
              <a:t>conducted on the basis of national law, with the use of conventions for Mutual Legal Assistance (MLA).</a:t>
            </a:r>
            <a:endParaRPr lang="sl-SI"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DE3264A-F4D3-4717-AC0C-AA872659BBB6}"/>
              </a:ext>
            </a:extLst>
          </p:cNvPr>
          <p:cNvSpPr>
            <a:spLocks noGrp="1"/>
          </p:cNvSpPr>
          <p:nvPr>
            <p:ph type="title"/>
          </p:nvPr>
        </p:nvSpPr>
        <p:spPr>
          <a:xfrm>
            <a:off x="468313" y="1428750"/>
            <a:ext cx="8229600" cy="500063"/>
          </a:xfrm>
        </p:spPr>
        <p:txBody>
          <a:bodyPr>
            <a:normAutofit fontScale="90000"/>
          </a:bodyPr>
          <a:lstStyle/>
          <a:p>
            <a:br>
              <a:rPr lang="sl-SI" altLang="en-US" sz="2800"/>
            </a:br>
            <a:r>
              <a:rPr lang="sl-SI" altLang="en-US" sz="3200" b="1"/>
              <a:t>1.3 </a:t>
            </a:r>
            <a:r>
              <a:rPr lang="en-US" altLang="en-US" sz="3200" b="1"/>
              <a:t>International legal instruments</a:t>
            </a:r>
            <a:r>
              <a:rPr lang="sl-SI" altLang="en-US" sz="3200" b="1"/>
              <a:t> - EU</a:t>
            </a:r>
            <a:br>
              <a:rPr lang="sl-SI" altLang="en-US"/>
            </a:br>
            <a:endParaRPr lang="en-US" altLang="en-US"/>
          </a:p>
        </p:txBody>
      </p:sp>
      <p:sp>
        <p:nvSpPr>
          <p:cNvPr id="9219" name="Content Placeholder 2">
            <a:extLst>
              <a:ext uri="{FF2B5EF4-FFF2-40B4-BE49-F238E27FC236}">
                <a16:creationId xmlns:a16="http://schemas.microsoft.com/office/drawing/2014/main" id="{A7720318-00A4-4171-B4FB-4CD2019DCEFE}"/>
              </a:ext>
            </a:extLst>
          </p:cNvPr>
          <p:cNvSpPr>
            <a:spLocks noGrp="1"/>
          </p:cNvSpPr>
          <p:nvPr>
            <p:ph idx="1"/>
          </p:nvPr>
        </p:nvSpPr>
        <p:spPr>
          <a:xfrm>
            <a:off x="468313" y="1928813"/>
            <a:ext cx="8229600" cy="4265612"/>
          </a:xfrm>
        </p:spPr>
        <p:txBody>
          <a:bodyPr>
            <a:noAutofit/>
          </a:bodyPr>
          <a:lstStyle/>
          <a:p>
            <a:pPr>
              <a:lnSpc>
                <a:spcPct val="120000"/>
              </a:lnSpc>
              <a:buFont typeface="Arial" charset="0"/>
              <a:buChar char="•"/>
              <a:defRPr/>
            </a:pPr>
            <a:r>
              <a:rPr lang="en-US" sz="1500" b="1" dirty="0">
                <a:ea typeface="MS PGothic" charset="0"/>
              </a:rPr>
              <a:t>Directive 2014/42/EU </a:t>
            </a:r>
            <a:r>
              <a:rPr lang="en-US" sz="1500" dirty="0">
                <a:ea typeface="MS PGothic" charset="0"/>
              </a:rPr>
              <a:t>on the freezing and confiscation of instrumentalities and proceeds of crime in the European Union </a:t>
            </a:r>
            <a:endParaRPr lang="sl-SI" sz="1500" dirty="0">
              <a:ea typeface="MS PGothic" charset="0"/>
            </a:endParaRPr>
          </a:p>
          <a:p>
            <a:pPr lvl="1">
              <a:lnSpc>
                <a:spcPct val="120000"/>
              </a:lnSpc>
              <a:buFont typeface="Arial" charset="0"/>
              <a:buChar char="–"/>
              <a:defRPr/>
            </a:pPr>
            <a:r>
              <a:rPr lang="sl-SI" sz="1500" dirty="0">
                <a:ea typeface="MS PGothic" charset="0"/>
              </a:rPr>
              <a:t>(</a:t>
            </a:r>
            <a:r>
              <a:rPr lang="en-US" sz="1500" dirty="0">
                <a:ea typeface="MS PGothic" charset="0"/>
              </a:rPr>
              <a:t>replaced</a:t>
            </a:r>
            <a:r>
              <a:rPr lang="sl-SI" sz="1500" dirty="0">
                <a:ea typeface="MS PGothic" charset="0"/>
              </a:rPr>
              <a:t>)</a:t>
            </a:r>
            <a:r>
              <a:rPr lang="en-US" sz="1500" dirty="0">
                <a:ea typeface="MS PGothic" charset="0"/>
              </a:rPr>
              <a:t> Joint Action 98/699/JHA </a:t>
            </a:r>
            <a:endParaRPr lang="sl-SI" sz="1500" dirty="0">
              <a:ea typeface="MS PGothic" charset="0"/>
            </a:endParaRPr>
          </a:p>
          <a:p>
            <a:pPr>
              <a:lnSpc>
                <a:spcPct val="120000"/>
              </a:lnSpc>
              <a:buFont typeface="Arial" charset="0"/>
              <a:buChar char="•"/>
              <a:defRPr/>
            </a:pPr>
            <a:r>
              <a:rPr lang="en-US" sz="1500" b="1" dirty="0">
                <a:ea typeface="MS PGothic" charset="0"/>
              </a:rPr>
              <a:t>Framework Decision 2001/500/JHA</a:t>
            </a:r>
            <a:r>
              <a:rPr lang="en-US" sz="1500" dirty="0">
                <a:ea typeface="MS PGothic" charset="0"/>
              </a:rPr>
              <a:t> on money laundering the identification, tracing, freezing, seizing and confiscation of instrumentalities and the proceeds of crime and </a:t>
            </a:r>
            <a:endParaRPr lang="sl-SI" sz="1500" dirty="0">
              <a:ea typeface="MS PGothic" charset="0"/>
            </a:endParaRPr>
          </a:p>
          <a:p>
            <a:pPr>
              <a:lnSpc>
                <a:spcPct val="120000"/>
              </a:lnSpc>
              <a:buFont typeface="Arial" charset="0"/>
              <a:buChar char="•"/>
              <a:defRPr/>
            </a:pPr>
            <a:r>
              <a:rPr lang="en-US" sz="1500" b="1" dirty="0">
                <a:ea typeface="MS PGothic" charset="0"/>
              </a:rPr>
              <a:t>Framework Decision 2005/212/JHA</a:t>
            </a:r>
            <a:r>
              <a:rPr lang="en-US" sz="1500" dirty="0">
                <a:ea typeface="MS PGothic" charset="0"/>
              </a:rPr>
              <a:t> on confiscation of crime-related proceeds, instrumentalities and property. </a:t>
            </a:r>
          </a:p>
          <a:p>
            <a:pPr>
              <a:lnSpc>
                <a:spcPct val="120000"/>
              </a:lnSpc>
              <a:buFont typeface="Arial" charset="0"/>
              <a:buNone/>
              <a:defRPr/>
            </a:pPr>
            <a:r>
              <a:rPr lang="en-US" sz="1500" b="1" dirty="0">
                <a:ea typeface="MS PGothic" charset="0"/>
              </a:rPr>
              <a:t>Mutual recognition:</a:t>
            </a:r>
          </a:p>
          <a:p>
            <a:pPr>
              <a:lnSpc>
                <a:spcPct val="120000"/>
              </a:lnSpc>
              <a:buFont typeface="Arial" charset="0"/>
              <a:buNone/>
              <a:defRPr/>
            </a:pPr>
            <a:r>
              <a:rPr lang="en-US" sz="1500" dirty="0">
                <a:ea typeface="MS PGothic" charset="0"/>
              </a:rPr>
              <a:t> </a:t>
            </a:r>
            <a:r>
              <a:rPr lang="sl-SI" sz="1500" dirty="0">
                <a:ea typeface="MS PGothic" charset="0"/>
              </a:rPr>
              <a:t>Framework Decision 2003/577/JHA </a:t>
            </a:r>
            <a:r>
              <a:rPr lang="en-US" sz="1500" dirty="0">
                <a:ea typeface="MS PGothic" charset="0"/>
              </a:rPr>
              <a:t>for the execution of freezing orders and </a:t>
            </a:r>
            <a:r>
              <a:rPr lang="sl-SI" sz="1500" dirty="0">
                <a:ea typeface="MS PGothic" charset="0"/>
              </a:rPr>
              <a:t>Framework Decision 2006/783/JHA </a:t>
            </a:r>
            <a:r>
              <a:rPr lang="en-US" sz="1500" dirty="0">
                <a:ea typeface="MS PGothic" charset="0"/>
              </a:rPr>
              <a:t>for the confiscation orders. </a:t>
            </a:r>
            <a:endParaRPr lang="sl-SI" sz="1500" dirty="0">
              <a:ea typeface="MS PGothic" charset="0"/>
            </a:endParaRPr>
          </a:p>
          <a:p>
            <a:pPr>
              <a:lnSpc>
                <a:spcPct val="120000"/>
              </a:lnSpc>
              <a:buFont typeface="Arial" charset="0"/>
              <a:buChar char="•"/>
              <a:defRPr/>
            </a:pPr>
            <a:r>
              <a:rPr lang="en-US" sz="1500" dirty="0">
                <a:ea typeface="MS PGothic" charset="0"/>
              </a:rPr>
              <a:t>Council Decision 2007/845/JHA concerning cooperation between </a:t>
            </a:r>
            <a:r>
              <a:rPr lang="en-US" sz="1500" b="1" dirty="0">
                <a:ea typeface="MS PGothic" charset="0"/>
              </a:rPr>
              <a:t>Asset Recovery Offices</a:t>
            </a:r>
            <a:r>
              <a:rPr lang="en-US" sz="1500" dirty="0">
                <a:ea typeface="MS PGothic" charset="0"/>
              </a:rPr>
              <a:t> of the Member States in the field of tracing and identification of proceeds from, or other property related to crime </a:t>
            </a:r>
            <a:endParaRPr lang="sl-SI" sz="1500" dirty="0">
              <a:ea typeface="MS PGothic" charset="0"/>
            </a:endParaRPr>
          </a:p>
          <a:p>
            <a:pPr>
              <a:lnSpc>
                <a:spcPct val="120000"/>
              </a:lnSpc>
              <a:buFont typeface="Arial" charset="0"/>
              <a:buChar char="•"/>
              <a:defRPr/>
            </a:pPr>
            <a:endParaRPr lang="sl-SI" sz="1500" dirty="0">
              <a:ea typeface="MS PGothic"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E58CB1C-9EAA-43EE-AD5E-A0B1D21E9C89}"/>
              </a:ext>
            </a:extLst>
          </p:cNvPr>
          <p:cNvSpPr>
            <a:spLocks noGrp="1"/>
          </p:cNvSpPr>
          <p:nvPr>
            <p:ph type="title"/>
          </p:nvPr>
        </p:nvSpPr>
        <p:spPr>
          <a:xfrm>
            <a:off x="468313" y="1285875"/>
            <a:ext cx="8229600" cy="428625"/>
          </a:xfrm>
        </p:spPr>
        <p:txBody>
          <a:bodyPr>
            <a:normAutofit fontScale="90000"/>
          </a:bodyPr>
          <a:lstStyle/>
          <a:p>
            <a:br>
              <a:rPr lang="sl-SI" altLang="en-US" sz="2800"/>
            </a:br>
            <a:br>
              <a:rPr lang="sl-SI" altLang="en-US" sz="3200"/>
            </a:br>
            <a:r>
              <a:rPr lang="sl-SI" altLang="en-US" sz="3600" b="1"/>
              <a:t>1.4 </a:t>
            </a:r>
            <a:r>
              <a:rPr lang="en-US" altLang="en-US" sz="3600" b="1"/>
              <a:t>Definition of terms</a:t>
            </a:r>
            <a:br>
              <a:rPr lang="sl-SI" altLang="en-US"/>
            </a:br>
            <a:endParaRPr lang="en-US" altLang="en-US"/>
          </a:p>
        </p:txBody>
      </p:sp>
      <p:sp>
        <p:nvSpPr>
          <p:cNvPr id="13315" name="Content Placeholder 2">
            <a:extLst>
              <a:ext uri="{FF2B5EF4-FFF2-40B4-BE49-F238E27FC236}">
                <a16:creationId xmlns:a16="http://schemas.microsoft.com/office/drawing/2014/main" id="{6FC13E02-CCB5-4D6B-A198-304DE709E3D3}"/>
              </a:ext>
            </a:extLst>
          </p:cNvPr>
          <p:cNvSpPr>
            <a:spLocks noGrp="1"/>
          </p:cNvSpPr>
          <p:nvPr>
            <p:ph idx="1"/>
          </p:nvPr>
        </p:nvSpPr>
        <p:spPr>
          <a:xfrm>
            <a:off x="468312" y="1928813"/>
            <a:ext cx="8352159" cy="4265612"/>
          </a:xfrm>
        </p:spPr>
        <p:txBody>
          <a:bodyPr>
            <a:noAutofit/>
          </a:bodyPr>
          <a:lstStyle/>
          <a:p>
            <a:pPr>
              <a:lnSpc>
                <a:spcPct val="110000"/>
              </a:lnSpc>
            </a:pPr>
            <a:r>
              <a:rPr lang="ja-JP" altLang="en-US" sz="1500" dirty="0"/>
              <a:t>‘</a:t>
            </a:r>
            <a:r>
              <a:rPr lang="en-US" altLang="ja-JP" sz="1500" b="1" dirty="0"/>
              <a:t>Proceeds</a:t>
            </a:r>
            <a:r>
              <a:rPr lang="ja-JP" altLang="en-US" sz="1500" dirty="0"/>
              <a:t>’</a:t>
            </a:r>
            <a:r>
              <a:rPr lang="en-US" altLang="ja-JP" sz="1500" dirty="0"/>
              <a:t> means any economic advantage derived directly or indirectly from a criminal offence; it may consist of any form of property </a:t>
            </a:r>
            <a:r>
              <a:rPr lang="en-US" altLang="ja-JP" sz="1500" i="1" dirty="0"/>
              <a:t>and includes any subsequent reinvestment or transformation of direct proceeds and any valuable benefits</a:t>
            </a:r>
            <a:r>
              <a:rPr lang="en-US" altLang="ja-JP" sz="1500" dirty="0"/>
              <a:t> </a:t>
            </a:r>
            <a:endParaRPr lang="sl-SI" altLang="ja-JP" sz="1500" dirty="0"/>
          </a:p>
          <a:p>
            <a:pPr>
              <a:lnSpc>
                <a:spcPct val="110000"/>
              </a:lnSpc>
            </a:pPr>
            <a:r>
              <a:rPr lang="ja-JP" altLang="en-US" sz="1500" dirty="0"/>
              <a:t>‘</a:t>
            </a:r>
            <a:r>
              <a:rPr lang="en-US" altLang="ja-JP" sz="1500" b="1" dirty="0"/>
              <a:t>property</a:t>
            </a:r>
            <a:r>
              <a:rPr lang="ja-JP" altLang="en-US" sz="1500" dirty="0"/>
              <a:t>’</a:t>
            </a:r>
            <a:r>
              <a:rPr lang="en-US" altLang="ja-JP" sz="1500" dirty="0"/>
              <a:t> means property of any description, whether corporeal or incorporeal, movable or immovable, and legal documents or instruments evidencing title or interest in such property; </a:t>
            </a:r>
            <a:endParaRPr lang="sl-SI" altLang="ja-JP" sz="1500" dirty="0"/>
          </a:p>
          <a:p>
            <a:pPr>
              <a:lnSpc>
                <a:spcPct val="110000"/>
              </a:lnSpc>
            </a:pPr>
            <a:r>
              <a:rPr lang="ja-JP" altLang="en-US" sz="1500" dirty="0"/>
              <a:t>‘</a:t>
            </a:r>
            <a:r>
              <a:rPr lang="en-US" altLang="ja-JP" sz="1500" b="1" dirty="0"/>
              <a:t>instrumentalities</a:t>
            </a:r>
            <a:r>
              <a:rPr lang="ja-JP" altLang="en-US" sz="1500" dirty="0"/>
              <a:t>’</a:t>
            </a:r>
            <a:r>
              <a:rPr lang="en-US" altLang="ja-JP" sz="1500" dirty="0"/>
              <a:t> means any property used or intended to be used, in any manner, wholly or in part, to commit a criminal offence or criminal offences; </a:t>
            </a:r>
            <a:endParaRPr lang="sl-SI" altLang="ja-JP" sz="1500" dirty="0"/>
          </a:p>
          <a:p>
            <a:pPr>
              <a:lnSpc>
                <a:spcPct val="110000"/>
              </a:lnSpc>
            </a:pPr>
            <a:r>
              <a:rPr lang="ja-JP" altLang="en-US" sz="1500" dirty="0"/>
              <a:t>‘</a:t>
            </a:r>
            <a:r>
              <a:rPr lang="en-US" altLang="ja-JP" sz="1500" b="1" dirty="0"/>
              <a:t>freezing or seizure</a:t>
            </a:r>
            <a:r>
              <a:rPr lang="ja-JP" altLang="en-US" sz="1500" dirty="0"/>
              <a:t>’</a:t>
            </a:r>
            <a:r>
              <a:rPr lang="en-US" altLang="ja-JP" sz="1500" dirty="0"/>
              <a:t> means the temporary prohibition of the transfer, destruction, conversion, disposition or movement of property or temporarily assuming custody or control of property on the basis of an order issued by a court or other competent authority (the Directive refers only to the term freezing in this context);</a:t>
            </a:r>
            <a:endParaRPr lang="sl-SI" altLang="ja-JP" sz="1500" dirty="0"/>
          </a:p>
          <a:p>
            <a:pPr>
              <a:lnSpc>
                <a:spcPct val="110000"/>
              </a:lnSpc>
            </a:pPr>
            <a:r>
              <a:rPr lang="ja-JP" altLang="en-US" sz="1500" dirty="0"/>
              <a:t>‘</a:t>
            </a:r>
            <a:r>
              <a:rPr lang="en-US" altLang="ja-JP" sz="1500" b="1" dirty="0"/>
              <a:t>confiscation</a:t>
            </a:r>
            <a:r>
              <a:rPr lang="ja-JP" altLang="en-US" sz="1500" dirty="0"/>
              <a:t>’</a:t>
            </a:r>
            <a:r>
              <a:rPr lang="en-US" altLang="ja-JP" sz="1500" dirty="0"/>
              <a:t> means a final deprivation of property ordered by a court in relation to a criminal offence. </a:t>
            </a:r>
            <a:endParaRPr lang="sl-SI" altLang="ja-JP" sz="1500" dirty="0"/>
          </a:p>
          <a:p>
            <a:pPr marL="0" indent="0" algn="ctr">
              <a:lnSpc>
                <a:spcPct val="110000"/>
              </a:lnSpc>
              <a:buNone/>
            </a:pPr>
            <a:r>
              <a:rPr lang="en-US" altLang="en-US" sz="1500" b="1" dirty="0"/>
              <a:t>Define relevant national legal provisions and compare them with these definitions. </a:t>
            </a:r>
            <a:endParaRPr lang="sl-SI" altLang="en-US" sz="1500" dirty="0"/>
          </a:p>
          <a:p>
            <a:pPr>
              <a:lnSpc>
                <a:spcPct val="110000"/>
              </a:lnSpc>
            </a:pPr>
            <a:endParaRPr lang="sl-SI" altLang="en-US" sz="1500" dirty="0"/>
          </a:p>
        </p:txBody>
      </p:sp>
    </p:spTree>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46886</TotalTime>
  <Words>3176</Words>
  <Application>Microsoft Office PowerPoint</Application>
  <PresentationFormat>On-screen Show (4:3)</PresentationFormat>
  <Paragraphs>315</Paragraphs>
  <Slides>36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MS PGothic</vt:lpstr>
      <vt:lpstr>Arial</vt:lpstr>
      <vt:lpstr>Arial Narrow</vt:lpstr>
      <vt:lpstr>PPT_theme_v7</vt:lpstr>
      <vt:lpstr>PowerPoint Presentation</vt:lpstr>
      <vt:lpstr>Session Objectives</vt:lpstr>
      <vt:lpstr>Introduction</vt:lpstr>
      <vt:lpstr>1. Introduction</vt:lpstr>
      <vt:lpstr>1.1 Why the confiscation of proceeds of crime? </vt:lpstr>
      <vt:lpstr> 1.2 What is financial investigation? </vt:lpstr>
      <vt:lpstr> 1.3 International legal instruments  </vt:lpstr>
      <vt:lpstr> 1.3 International legal instruments - EU </vt:lpstr>
      <vt:lpstr>  1.4 Definition of terms </vt:lpstr>
      <vt:lpstr>Elements of a Financial investigation</vt:lpstr>
      <vt:lpstr>2. Elements of a Financial Investigation</vt:lpstr>
      <vt:lpstr> 2.1 Detecting the criminal offence and the perpetrator (parallel to criminal investigation)  </vt:lpstr>
      <vt:lpstr> 2.2 Establishing the proceeds of crime  </vt:lpstr>
      <vt:lpstr> 2.2 Establishing the proceeds of crime  </vt:lpstr>
      <vt:lpstr> 2.3 Establishing the property to be confiscated </vt:lpstr>
      <vt:lpstr> 2.4 Freezing order </vt:lpstr>
      <vt:lpstr> 2.4 Freezing order </vt:lpstr>
      <vt:lpstr>2.4 Freezing order</vt:lpstr>
      <vt:lpstr>CONFISCATION OF PROCEEDS OF CRIME</vt:lpstr>
      <vt:lpstr>3.  Confiscation of proceeds of crime</vt:lpstr>
      <vt:lpstr>3.  Confiscation of proceeds of crime Relation to the property claim of victim </vt:lpstr>
      <vt:lpstr>3.  Confiscation of proceeds of crime Extended confiscation</vt:lpstr>
      <vt:lpstr>Related issues</vt:lpstr>
      <vt:lpstr>4. Related Issues</vt:lpstr>
      <vt:lpstr>4.1 Management of frozen and confiscated property</vt:lpstr>
      <vt:lpstr>4.2 Statistics on financial investigation, freezing and confiscation</vt:lpstr>
      <vt:lpstr>4.3 Institutional aspect</vt:lpstr>
      <vt:lpstr> 4.3 Inter-agency Cooperation  </vt:lpstr>
      <vt:lpstr>4.3 Institutional aspect</vt:lpstr>
      <vt:lpstr>Financial Investigations and The money laundering offence</vt:lpstr>
      <vt:lpstr>Money laundering and financial investigations</vt:lpstr>
      <vt:lpstr>Money laundering and financial investigations</vt:lpstr>
      <vt:lpstr>Money laundering and Financial Investigations</vt:lpstr>
      <vt:lpstr>Exercise</vt:lpstr>
      <vt:lpstr>Summary</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dc:creator>
  <cp:lastModifiedBy>Hortensia Pasalau</cp:lastModifiedBy>
  <cp:revision>408</cp:revision>
  <cp:lastPrinted>2016-05-18T07:38:13Z</cp:lastPrinted>
  <dcterms:created xsi:type="dcterms:W3CDTF">2013-06-24T06:40:18Z</dcterms:created>
  <dcterms:modified xsi:type="dcterms:W3CDTF">2023-11-08T15:10:43Z</dcterms:modified>
</cp:coreProperties>
</file>