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4"/>
  </p:notesMasterIdLst>
  <p:handoutMasterIdLst>
    <p:handoutMasterId r:id="rId45"/>
  </p:handoutMasterIdLst>
  <p:sldIdLst>
    <p:sldId id="256" r:id="rId2"/>
    <p:sldId id="284" r:id="rId3"/>
    <p:sldId id="370" r:id="rId4"/>
    <p:sldId id="296" r:id="rId5"/>
    <p:sldId id="286" r:id="rId6"/>
    <p:sldId id="344" r:id="rId7"/>
    <p:sldId id="345" r:id="rId8"/>
    <p:sldId id="346" r:id="rId9"/>
    <p:sldId id="347" r:id="rId10"/>
    <p:sldId id="348" r:id="rId11"/>
    <p:sldId id="349" r:id="rId12"/>
    <p:sldId id="350" r:id="rId13"/>
    <p:sldId id="351" r:id="rId14"/>
    <p:sldId id="352" r:id="rId15"/>
    <p:sldId id="353" r:id="rId16"/>
    <p:sldId id="354" r:id="rId17"/>
    <p:sldId id="355" r:id="rId18"/>
    <p:sldId id="356" r:id="rId19"/>
    <p:sldId id="357" r:id="rId20"/>
    <p:sldId id="360" r:id="rId21"/>
    <p:sldId id="361" r:id="rId22"/>
    <p:sldId id="362" r:id="rId23"/>
    <p:sldId id="363" r:id="rId24"/>
    <p:sldId id="364" r:id="rId25"/>
    <p:sldId id="365" r:id="rId26"/>
    <p:sldId id="366" r:id="rId27"/>
    <p:sldId id="367" r:id="rId28"/>
    <p:sldId id="368" r:id="rId29"/>
    <p:sldId id="369" r:id="rId30"/>
    <p:sldId id="375" r:id="rId31"/>
    <p:sldId id="376" r:id="rId32"/>
    <p:sldId id="379" r:id="rId33"/>
    <p:sldId id="377" r:id="rId34"/>
    <p:sldId id="378" r:id="rId35"/>
    <p:sldId id="380" r:id="rId36"/>
    <p:sldId id="381" r:id="rId37"/>
    <p:sldId id="374" r:id="rId38"/>
    <p:sldId id="382" r:id="rId39"/>
    <p:sldId id="383" r:id="rId40"/>
    <p:sldId id="372" r:id="rId41"/>
    <p:sldId id="373" r:id="rId42"/>
    <p:sldId id="316" r:id="rId43"/>
  </p:sldIdLst>
  <p:sldSz cx="9144000" cy="6858000" type="screen4x3"/>
  <p:notesSz cx="9874250" cy="67246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618F"/>
    <a:srgbClr val="81ADD5"/>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0" d="100"/>
          <a:sy n="80" d="100"/>
        </p:scale>
        <p:origin x="1522" y="58"/>
      </p:cViewPr>
      <p:guideLst>
        <p:guide orient="horz" pos="2160"/>
        <p:guide pos="2880"/>
      </p:guideLst>
    </p:cSldViewPr>
  </p:slideViewPr>
  <p:notesTextViewPr>
    <p:cViewPr>
      <p:scale>
        <a:sx n="1" d="1"/>
        <a:sy n="1" d="1"/>
      </p:scale>
      <p:origin x="0" y="0"/>
    </p:cViewPr>
  </p:notesTextViewPr>
  <p:sorterViewPr>
    <p:cViewPr>
      <p:scale>
        <a:sx n="100" d="100"/>
        <a:sy n="100" d="100"/>
      </p:scale>
      <p:origin x="0" y="1047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8739A9-66B3-9347-9670-7E9D59ABCBFE}" type="doc">
      <dgm:prSet loTypeId="urn:microsoft.com/office/officeart/2005/8/layout/default#6" loCatId="" qsTypeId="urn:microsoft.com/office/officeart/2005/8/quickstyle/simple4" qsCatId="simple" csTypeId="urn:microsoft.com/office/officeart/2005/8/colors/accent1_4" csCatId="accent1"/>
      <dgm:spPr/>
      <dgm:t>
        <a:bodyPr/>
        <a:lstStyle/>
        <a:p>
          <a:endParaRPr lang="en-US"/>
        </a:p>
      </dgm:t>
    </dgm:pt>
    <dgm:pt modelId="{C35D14D9-B93A-3F44-9F5E-9AA8E89B5F94}">
      <dgm:prSet/>
      <dgm:spPr/>
      <dgm:t>
        <a:bodyPr/>
        <a:lstStyle/>
        <a:p>
          <a:pPr rtl="0"/>
          <a:r>
            <a:rPr lang="en-US" dirty="0"/>
            <a:t>Identity Theft</a:t>
          </a:r>
        </a:p>
      </dgm:t>
    </dgm:pt>
    <dgm:pt modelId="{96E72C8A-CD58-0043-A499-9B76FD0066C3}" type="parTrans" cxnId="{61375471-1DDE-8740-9201-50DAB2488462}">
      <dgm:prSet/>
      <dgm:spPr/>
      <dgm:t>
        <a:bodyPr/>
        <a:lstStyle/>
        <a:p>
          <a:endParaRPr lang="en-US"/>
        </a:p>
      </dgm:t>
    </dgm:pt>
    <dgm:pt modelId="{0F2906FE-C090-B246-BF0D-8961F371B340}" type="sibTrans" cxnId="{61375471-1DDE-8740-9201-50DAB2488462}">
      <dgm:prSet/>
      <dgm:spPr/>
      <dgm:t>
        <a:bodyPr/>
        <a:lstStyle/>
        <a:p>
          <a:endParaRPr lang="en-US"/>
        </a:p>
      </dgm:t>
    </dgm:pt>
    <dgm:pt modelId="{6F9DB04C-FD77-5A45-BC26-62500ACC4886}">
      <dgm:prSet/>
      <dgm:spPr/>
      <dgm:t>
        <a:bodyPr/>
        <a:lstStyle/>
        <a:p>
          <a:pPr rtl="0"/>
          <a:r>
            <a:rPr lang="en-US" dirty="0"/>
            <a:t>Payment Card Fraud</a:t>
          </a:r>
        </a:p>
      </dgm:t>
    </dgm:pt>
    <dgm:pt modelId="{D2DFEABD-13D5-9442-A176-3241437A5710}" type="parTrans" cxnId="{B78BECCC-D0A1-F54D-A058-B2A58024D3CB}">
      <dgm:prSet/>
      <dgm:spPr/>
      <dgm:t>
        <a:bodyPr/>
        <a:lstStyle/>
        <a:p>
          <a:endParaRPr lang="en-US"/>
        </a:p>
      </dgm:t>
    </dgm:pt>
    <dgm:pt modelId="{25AE47F7-20CF-584A-A942-60EA75D2B229}" type="sibTrans" cxnId="{B78BECCC-D0A1-F54D-A058-B2A58024D3CB}">
      <dgm:prSet/>
      <dgm:spPr/>
      <dgm:t>
        <a:bodyPr/>
        <a:lstStyle/>
        <a:p>
          <a:endParaRPr lang="en-US"/>
        </a:p>
      </dgm:t>
    </dgm:pt>
    <dgm:pt modelId="{DD44B44F-514C-FF48-B5EA-7EAF288C665B}">
      <dgm:prSet/>
      <dgm:spPr/>
      <dgm:t>
        <a:bodyPr/>
        <a:lstStyle/>
        <a:p>
          <a:pPr rtl="0"/>
          <a:r>
            <a:rPr lang="en-US" dirty="0"/>
            <a:t>Online Banking Attacks, Misuse and Account Take-Over</a:t>
          </a:r>
        </a:p>
      </dgm:t>
    </dgm:pt>
    <dgm:pt modelId="{877A2495-74B4-F94F-8A07-15F1C6B09523}" type="parTrans" cxnId="{22ACB1BF-FC6D-374D-9FAC-54BD2946AB96}">
      <dgm:prSet/>
      <dgm:spPr/>
      <dgm:t>
        <a:bodyPr/>
        <a:lstStyle/>
        <a:p>
          <a:endParaRPr lang="en-US"/>
        </a:p>
      </dgm:t>
    </dgm:pt>
    <dgm:pt modelId="{1F154FC6-2527-4143-8B66-8F25C46438E0}" type="sibTrans" cxnId="{22ACB1BF-FC6D-374D-9FAC-54BD2946AB96}">
      <dgm:prSet/>
      <dgm:spPr/>
      <dgm:t>
        <a:bodyPr/>
        <a:lstStyle/>
        <a:p>
          <a:endParaRPr lang="en-US"/>
        </a:p>
      </dgm:t>
    </dgm:pt>
    <dgm:pt modelId="{13396E94-3BC8-6B4A-90F8-8E9495750CC3}">
      <dgm:prSet/>
      <dgm:spPr/>
      <dgm:t>
        <a:bodyPr/>
        <a:lstStyle/>
        <a:p>
          <a:pPr rtl="0"/>
          <a:r>
            <a:rPr lang="en-US"/>
            <a:t>Confidence Fraud, Including Advance-Fee Fraud and Auction Fraud</a:t>
          </a:r>
        </a:p>
      </dgm:t>
    </dgm:pt>
    <dgm:pt modelId="{5404825B-FADA-B444-8D9B-142CC087EF3C}" type="parTrans" cxnId="{E184D913-662F-FD4E-A54D-A55BA63AF184}">
      <dgm:prSet/>
      <dgm:spPr/>
      <dgm:t>
        <a:bodyPr/>
        <a:lstStyle/>
        <a:p>
          <a:endParaRPr lang="en-US"/>
        </a:p>
      </dgm:t>
    </dgm:pt>
    <dgm:pt modelId="{DAACC900-77EC-024E-8813-AEED13D36578}" type="sibTrans" cxnId="{E184D913-662F-FD4E-A54D-A55BA63AF184}">
      <dgm:prSet/>
      <dgm:spPr/>
      <dgm:t>
        <a:bodyPr/>
        <a:lstStyle/>
        <a:p>
          <a:endParaRPr lang="en-US"/>
        </a:p>
      </dgm:t>
    </dgm:pt>
    <dgm:pt modelId="{4432CAF4-9987-494A-A89C-663DF9F5D7F4}">
      <dgm:prSet/>
      <dgm:spPr/>
      <dgm:t>
        <a:bodyPr/>
        <a:lstStyle/>
        <a:p>
          <a:pPr rtl="0"/>
          <a:r>
            <a:rPr lang="en-US" dirty="0"/>
            <a:t>Investment Fraud, Including Stock Market Manipulation</a:t>
          </a:r>
        </a:p>
      </dgm:t>
    </dgm:pt>
    <dgm:pt modelId="{2D235A37-B563-B447-98D9-D675184D4253}" type="parTrans" cxnId="{BBE1F261-6AA5-3E47-86B1-D9A47F1CAB37}">
      <dgm:prSet/>
      <dgm:spPr/>
      <dgm:t>
        <a:bodyPr/>
        <a:lstStyle/>
        <a:p>
          <a:endParaRPr lang="en-US"/>
        </a:p>
      </dgm:t>
    </dgm:pt>
    <dgm:pt modelId="{D5D143ED-F177-6F48-9A8D-01B83304D1AC}" type="sibTrans" cxnId="{BBE1F261-6AA5-3E47-86B1-D9A47F1CAB37}">
      <dgm:prSet/>
      <dgm:spPr/>
      <dgm:t>
        <a:bodyPr/>
        <a:lstStyle/>
        <a:p>
          <a:endParaRPr lang="en-US"/>
        </a:p>
      </dgm:t>
    </dgm:pt>
    <dgm:pt modelId="{574A9BD5-4184-734F-AC3A-E0F3C2C15BB9}">
      <dgm:prSet/>
      <dgm:spPr/>
      <dgm:t>
        <a:bodyPr/>
        <a:lstStyle/>
        <a:p>
          <a:pPr rtl="0"/>
          <a:r>
            <a:rPr lang="en-US"/>
            <a:t>Pyramid and Other Multi-Level Marketing Schemes</a:t>
          </a:r>
        </a:p>
      </dgm:t>
    </dgm:pt>
    <dgm:pt modelId="{3C8779EF-75C8-E44E-BBCA-6DEE575E7D68}" type="parTrans" cxnId="{2A929167-FC84-BD41-8B85-F5AC4F716188}">
      <dgm:prSet/>
      <dgm:spPr/>
      <dgm:t>
        <a:bodyPr/>
        <a:lstStyle/>
        <a:p>
          <a:endParaRPr lang="en-US"/>
        </a:p>
      </dgm:t>
    </dgm:pt>
    <dgm:pt modelId="{AE65EB82-340C-9F4D-9BA2-0D7FC9650ACE}" type="sibTrans" cxnId="{2A929167-FC84-BD41-8B85-F5AC4F716188}">
      <dgm:prSet/>
      <dgm:spPr/>
      <dgm:t>
        <a:bodyPr/>
        <a:lstStyle/>
        <a:p>
          <a:endParaRPr lang="en-US"/>
        </a:p>
      </dgm:t>
    </dgm:pt>
    <dgm:pt modelId="{327D0509-3F2C-EE4A-ABC1-B161580F8D23}">
      <dgm:prSet/>
      <dgm:spPr/>
      <dgm:t>
        <a:bodyPr/>
        <a:lstStyle/>
        <a:p>
          <a:pPr rtl="0"/>
          <a:r>
            <a:rPr lang="en-US"/>
            <a:t>Child Abuse Materials</a:t>
          </a:r>
        </a:p>
      </dgm:t>
    </dgm:pt>
    <dgm:pt modelId="{71E2BFE5-1ED1-5A42-90E1-263364FF148F}" type="parTrans" cxnId="{80EF23BF-5081-EA45-BF24-31DEDCCAE860}">
      <dgm:prSet/>
      <dgm:spPr/>
      <dgm:t>
        <a:bodyPr/>
        <a:lstStyle/>
        <a:p>
          <a:endParaRPr lang="en-US"/>
        </a:p>
      </dgm:t>
    </dgm:pt>
    <dgm:pt modelId="{935AF2C0-10A8-0B42-B4F5-8914C95E8764}" type="sibTrans" cxnId="{80EF23BF-5081-EA45-BF24-31DEDCCAE860}">
      <dgm:prSet/>
      <dgm:spPr/>
      <dgm:t>
        <a:bodyPr/>
        <a:lstStyle/>
        <a:p>
          <a:endParaRPr lang="en-US"/>
        </a:p>
      </dgm:t>
    </dgm:pt>
    <dgm:pt modelId="{EDF03AE6-E033-0B47-BDA2-C2B5F50900AB}">
      <dgm:prSet/>
      <dgm:spPr/>
      <dgm:t>
        <a:bodyPr/>
        <a:lstStyle/>
        <a:p>
          <a:pPr rtl="0"/>
          <a:r>
            <a:rPr lang="en-US"/>
            <a:t>Sale of Counterfeit Pharmaceuticals</a:t>
          </a:r>
        </a:p>
      </dgm:t>
    </dgm:pt>
    <dgm:pt modelId="{67CD0690-0E88-C048-8161-D6825F6D77D5}" type="parTrans" cxnId="{4CF6D62A-B3EF-D942-A032-DA59E1300807}">
      <dgm:prSet/>
      <dgm:spPr/>
      <dgm:t>
        <a:bodyPr/>
        <a:lstStyle/>
        <a:p>
          <a:endParaRPr lang="en-US"/>
        </a:p>
      </dgm:t>
    </dgm:pt>
    <dgm:pt modelId="{363FF65F-833A-B14B-A6EB-2B11CDC00788}" type="sibTrans" cxnId="{4CF6D62A-B3EF-D942-A032-DA59E1300807}">
      <dgm:prSet/>
      <dgm:spPr/>
      <dgm:t>
        <a:bodyPr/>
        <a:lstStyle/>
        <a:p>
          <a:endParaRPr lang="en-US"/>
        </a:p>
      </dgm:t>
    </dgm:pt>
    <dgm:pt modelId="{8619F1FA-EA8D-0D41-B7E8-489D25546E2A}">
      <dgm:prSet/>
      <dgm:spPr/>
      <dgm:t>
        <a:bodyPr/>
        <a:lstStyle/>
        <a:p>
          <a:pPr rtl="0"/>
          <a:r>
            <a:rPr lang="en-US"/>
            <a:t>Violation of Copyrights and Related Rights</a:t>
          </a:r>
        </a:p>
      </dgm:t>
    </dgm:pt>
    <dgm:pt modelId="{E838DAE2-E998-CE4E-A0EC-07EB1B530A0C}" type="parTrans" cxnId="{A3265583-207E-E145-99C4-02050A397D75}">
      <dgm:prSet/>
      <dgm:spPr/>
      <dgm:t>
        <a:bodyPr/>
        <a:lstStyle/>
        <a:p>
          <a:endParaRPr lang="en-US"/>
        </a:p>
      </dgm:t>
    </dgm:pt>
    <dgm:pt modelId="{227BB663-EE93-8446-87C9-3649CD1F2B83}" type="sibTrans" cxnId="{A3265583-207E-E145-99C4-02050A397D75}">
      <dgm:prSet/>
      <dgm:spPr/>
      <dgm:t>
        <a:bodyPr/>
        <a:lstStyle/>
        <a:p>
          <a:endParaRPr lang="en-US"/>
        </a:p>
      </dgm:t>
    </dgm:pt>
    <dgm:pt modelId="{4B64C939-EDD1-E749-8140-90750768BF5F}">
      <dgm:prSet/>
      <dgm:spPr/>
      <dgm:t>
        <a:bodyPr/>
        <a:lstStyle/>
        <a:p>
          <a:pPr rtl="0"/>
          <a:r>
            <a:rPr lang="en-US"/>
            <a:t>Online Extortion</a:t>
          </a:r>
        </a:p>
      </dgm:t>
    </dgm:pt>
    <dgm:pt modelId="{A3B7BDB7-A95D-CD47-9A95-DC3956965B79}" type="parTrans" cxnId="{8F51258F-5E32-0F44-BACA-0A4BEC75EF9F}">
      <dgm:prSet/>
      <dgm:spPr/>
      <dgm:t>
        <a:bodyPr/>
        <a:lstStyle/>
        <a:p>
          <a:endParaRPr lang="en-US"/>
        </a:p>
      </dgm:t>
    </dgm:pt>
    <dgm:pt modelId="{1CDFE960-3F4E-4243-9154-181355239C08}" type="sibTrans" cxnId="{8F51258F-5E32-0F44-BACA-0A4BEC75EF9F}">
      <dgm:prSet/>
      <dgm:spPr/>
      <dgm:t>
        <a:bodyPr/>
        <a:lstStyle/>
        <a:p>
          <a:endParaRPr lang="en-US"/>
        </a:p>
      </dgm:t>
    </dgm:pt>
    <dgm:pt modelId="{FCE3E310-AF52-4041-8C4D-9725BC850B26}" type="pres">
      <dgm:prSet presAssocID="{978739A9-66B3-9347-9670-7E9D59ABCBFE}" presName="diagram" presStyleCnt="0">
        <dgm:presLayoutVars>
          <dgm:dir/>
          <dgm:resizeHandles val="exact"/>
        </dgm:presLayoutVars>
      </dgm:prSet>
      <dgm:spPr/>
    </dgm:pt>
    <dgm:pt modelId="{EFFAAEBB-EA7E-CB43-A89B-8E4D246F6EB1}" type="pres">
      <dgm:prSet presAssocID="{C35D14D9-B93A-3F44-9F5E-9AA8E89B5F94}" presName="node" presStyleLbl="node1" presStyleIdx="0" presStyleCnt="10">
        <dgm:presLayoutVars>
          <dgm:bulletEnabled val="1"/>
        </dgm:presLayoutVars>
      </dgm:prSet>
      <dgm:spPr/>
    </dgm:pt>
    <dgm:pt modelId="{BF24B935-2038-8F4D-B8CC-F53B2369DD03}" type="pres">
      <dgm:prSet presAssocID="{0F2906FE-C090-B246-BF0D-8961F371B340}" presName="sibTrans" presStyleCnt="0"/>
      <dgm:spPr/>
    </dgm:pt>
    <dgm:pt modelId="{164175C4-5002-EA47-B974-45D969722499}" type="pres">
      <dgm:prSet presAssocID="{6F9DB04C-FD77-5A45-BC26-62500ACC4886}" presName="node" presStyleLbl="node1" presStyleIdx="1" presStyleCnt="10">
        <dgm:presLayoutVars>
          <dgm:bulletEnabled val="1"/>
        </dgm:presLayoutVars>
      </dgm:prSet>
      <dgm:spPr/>
    </dgm:pt>
    <dgm:pt modelId="{E59E2A0C-FB63-FE4E-A71A-9472262931C8}" type="pres">
      <dgm:prSet presAssocID="{25AE47F7-20CF-584A-A942-60EA75D2B229}" presName="sibTrans" presStyleCnt="0"/>
      <dgm:spPr/>
    </dgm:pt>
    <dgm:pt modelId="{C11349CC-5598-2747-AC06-9799B66C7FC4}" type="pres">
      <dgm:prSet presAssocID="{DD44B44F-514C-FF48-B5EA-7EAF288C665B}" presName="node" presStyleLbl="node1" presStyleIdx="2" presStyleCnt="10">
        <dgm:presLayoutVars>
          <dgm:bulletEnabled val="1"/>
        </dgm:presLayoutVars>
      </dgm:prSet>
      <dgm:spPr/>
    </dgm:pt>
    <dgm:pt modelId="{4157E98F-A233-8D4A-943E-31C0173C9DDB}" type="pres">
      <dgm:prSet presAssocID="{1F154FC6-2527-4143-8B66-8F25C46438E0}" presName="sibTrans" presStyleCnt="0"/>
      <dgm:spPr/>
    </dgm:pt>
    <dgm:pt modelId="{19D4A024-652C-924B-B894-FE6AA4B2653A}" type="pres">
      <dgm:prSet presAssocID="{13396E94-3BC8-6B4A-90F8-8E9495750CC3}" presName="node" presStyleLbl="node1" presStyleIdx="3" presStyleCnt="10">
        <dgm:presLayoutVars>
          <dgm:bulletEnabled val="1"/>
        </dgm:presLayoutVars>
      </dgm:prSet>
      <dgm:spPr/>
    </dgm:pt>
    <dgm:pt modelId="{A395EB9C-C6A2-774B-92B6-75D8028D3BF8}" type="pres">
      <dgm:prSet presAssocID="{DAACC900-77EC-024E-8813-AEED13D36578}" presName="sibTrans" presStyleCnt="0"/>
      <dgm:spPr/>
    </dgm:pt>
    <dgm:pt modelId="{146F3962-B07F-B042-9554-26DE3C009E17}" type="pres">
      <dgm:prSet presAssocID="{4432CAF4-9987-494A-A89C-663DF9F5D7F4}" presName="node" presStyleLbl="node1" presStyleIdx="4" presStyleCnt="10">
        <dgm:presLayoutVars>
          <dgm:bulletEnabled val="1"/>
        </dgm:presLayoutVars>
      </dgm:prSet>
      <dgm:spPr/>
    </dgm:pt>
    <dgm:pt modelId="{25336A1D-4945-914B-A7C3-5FE05F3DDEFA}" type="pres">
      <dgm:prSet presAssocID="{D5D143ED-F177-6F48-9A8D-01B83304D1AC}" presName="sibTrans" presStyleCnt="0"/>
      <dgm:spPr/>
    </dgm:pt>
    <dgm:pt modelId="{E91F1123-7555-814D-9FAC-D861734D7FB5}" type="pres">
      <dgm:prSet presAssocID="{574A9BD5-4184-734F-AC3A-E0F3C2C15BB9}" presName="node" presStyleLbl="node1" presStyleIdx="5" presStyleCnt="10">
        <dgm:presLayoutVars>
          <dgm:bulletEnabled val="1"/>
        </dgm:presLayoutVars>
      </dgm:prSet>
      <dgm:spPr/>
    </dgm:pt>
    <dgm:pt modelId="{064B41B0-8529-EF47-8A5A-38A483E53E17}" type="pres">
      <dgm:prSet presAssocID="{AE65EB82-340C-9F4D-9BA2-0D7FC9650ACE}" presName="sibTrans" presStyleCnt="0"/>
      <dgm:spPr/>
    </dgm:pt>
    <dgm:pt modelId="{261E9C52-627E-5545-B649-C3B169EF6388}" type="pres">
      <dgm:prSet presAssocID="{327D0509-3F2C-EE4A-ABC1-B161580F8D23}" presName="node" presStyleLbl="node1" presStyleIdx="6" presStyleCnt="10">
        <dgm:presLayoutVars>
          <dgm:bulletEnabled val="1"/>
        </dgm:presLayoutVars>
      </dgm:prSet>
      <dgm:spPr/>
    </dgm:pt>
    <dgm:pt modelId="{0AA16FBC-B20C-954D-B077-E9D1E8934201}" type="pres">
      <dgm:prSet presAssocID="{935AF2C0-10A8-0B42-B4F5-8914C95E8764}" presName="sibTrans" presStyleCnt="0"/>
      <dgm:spPr/>
    </dgm:pt>
    <dgm:pt modelId="{E4640F55-B1A9-9B41-AB0C-916ABA354447}" type="pres">
      <dgm:prSet presAssocID="{EDF03AE6-E033-0B47-BDA2-C2B5F50900AB}" presName="node" presStyleLbl="node1" presStyleIdx="7" presStyleCnt="10">
        <dgm:presLayoutVars>
          <dgm:bulletEnabled val="1"/>
        </dgm:presLayoutVars>
      </dgm:prSet>
      <dgm:spPr/>
    </dgm:pt>
    <dgm:pt modelId="{E3268D93-3935-D34D-B29A-7A4B4FCAEC1E}" type="pres">
      <dgm:prSet presAssocID="{363FF65F-833A-B14B-A6EB-2B11CDC00788}" presName="sibTrans" presStyleCnt="0"/>
      <dgm:spPr/>
    </dgm:pt>
    <dgm:pt modelId="{535EDF7C-91C4-8741-BB23-E49B0FEF281C}" type="pres">
      <dgm:prSet presAssocID="{8619F1FA-EA8D-0D41-B7E8-489D25546E2A}" presName="node" presStyleLbl="node1" presStyleIdx="8" presStyleCnt="10">
        <dgm:presLayoutVars>
          <dgm:bulletEnabled val="1"/>
        </dgm:presLayoutVars>
      </dgm:prSet>
      <dgm:spPr/>
    </dgm:pt>
    <dgm:pt modelId="{CF29097C-379E-7340-B638-1DEDCA54B12E}" type="pres">
      <dgm:prSet presAssocID="{227BB663-EE93-8446-87C9-3649CD1F2B83}" presName="sibTrans" presStyleCnt="0"/>
      <dgm:spPr/>
    </dgm:pt>
    <dgm:pt modelId="{370F8022-387D-9349-BFD5-AB5B0F14A787}" type="pres">
      <dgm:prSet presAssocID="{4B64C939-EDD1-E749-8140-90750768BF5F}" presName="node" presStyleLbl="node1" presStyleIdx="9" presStyleCnt="10">
        <dgm:presLayoutVars>
          <dgm:bulletEnabled val="1"/>
        </dgm:presLayoutVars>
      </dgm:prSet>
      <dgm:spPr/>
    </dgm:pt>
  </dgm:ptLst>
  <dgm:cxnLst>
    <dgm:cxn modelId="{E184D913-662F-FD4E-A54D-A55BA63AF184}" srcId="{978739A9-66B3-9347-9670-7E9D59ABCBFE}" destId="{13396E94-3BC8-6B4A-90F8-8E9495750CC3}" srcOrd="3" destOrd="0" parTransId="{5404825B-FADA-B444-8D9B-142CC087EF3C}" sibTransId="{DAACC900-77EC-024E-8813-AEED13D36578}"/>
    <dgm:cxn modelId="{19EA8C18-3903-4E10-98BE-96C79C9F4B4C}" type="presOf" srcId="{978739A9-66B3-9347-9670-7E9D59ABCBFE}" destId="{FCE3E310-AF52-4041-8C4D-9725BC850B26}" srcOrd="0" destOrd="0" presId="urn:microsoft.com/office/officeart/2005/8/layout/default#6"/>
    <dgm:cxn modelId="{4CF6D62A-B3EF-D942-A032-DA59E1300807}" srcId="{978739A9-66B3-9347-9670-7E9D59ABCBFE}" destId="{EDF03AE6-E033-0B47-BDA2-C2B5F50900AB}" srcOrd="7" destOrd="0" parTransId="{67CD0690-0E88-C048-8161-D6825F6D77D5}" sibTransId="{363FF65F-833A-B14B-A6EB-2B11CDC00788}"/>
    <dgm:cxn modelId="{BBE1F261-6AA5-3E47-86B1-D9A47F1CAB37}" srcId="{978739A9-66B3-9347-9670-7E9D59ABCBFE}" destId="{4432CAF4-9987-494A-A89C-663DF9F5D7F4}" srcOrd="4" destOrd="0" parTransId="{2D235A37-B563-B447-98D9-D675184D4253}" sibTransId="{D5D143ED-F177-6F48-9A8D-01B83304D1AC}"/>
    <dgm:cxn modelId="{2A929167-FC84-BD41-8B85-F5AC4F716188}" srcId="{978739A9-66B3-9347-9670-7E9D59ABCBFE}" destId="{574A9BD5-4184-734F-AC3A-E0F3C2C15BB9}" srcOrd="5" destOrd="0" parTransId="{3C8779EF-75C8-E44E-BBCA-6DEE575E7D68}" sibTransId="{AE65EB82-340C-9F4D-9BA2-0D7FC9650ACE}"/>
    <dgm:cxn modelId="{61375471-1DDE-8740-9201-50DAB2488462}" srcId="{978739A9-66B3-9347-9670-7E9D59ABCBFE}" destId="{C35D14D9-B93A-3F44-9F5E-9AA8E89B5F94}" srcOrd="0" destOrd="0" parTransId="{96E72C8A-CD58-0043-A499-9B76FD0066C3}" sibTransId="{0F2906FE-C090-B246-BF0D-8961F371B340}"/>
    <dgm:cxn modelId="{AB65CC51-5C53-4A14-93F8-61CC0BE506F5}" type="presOf" srcId="{327D0509-3F2C-EE4A-ABC1-B161580F8D23}" destId="{261E9C52-627E-5545-B649-C3B169EF6388}" srcOrd="0" destOrd="0" presId="urn:microsoft.com/office/officeart/2005/8/layout/default#6"/>
    <dgm:cxn modelId="{2E79FA74-9255-44FE-8896-87360733DE82}" type="presOf" srcId="{574A9BD5-4184-734F-AC3A-E0F3C2C15BB9}" destId="{E91F1123-7555-814D-9FAC-D861734D7FB5}" srcOrd="0" destOrd="0" presId="urn:microsoft.com/office/officeart/2005/8/layout/default#6"/>
    <dgm:cxn modelId="{0AEA3A80-6BEE-477D-BBF6-F76A4505C0D8}" type="presOf" srcId="{EDF03AE6-E033-0B47-BDA2-C2B5F50900AB}" destId="{E4640F55-B1A9-9B41-AB0C-916ABA354447}" srcOrd="0" destOrd="0" presId="urn:microsoft.com/office/officeart/2005/8/layout/default#6"/>
    <dgm:cxn modelId="{A3265583-207E-E145-99C4-02050A397D75}" srcId="{978739A9-66B3-9347-9670-7E9D59ABCBFE}" destId="{8619F1FA-EA8D-0D41-B7E8-489D25546E2A}" srcOrd="8" destOrd="0" parTransId="{E838DAE2-E998-CE4E-A0EC-07EB1B530A0C}" sibTransId="{227BB663-EE93-8446-87C9-3649CD1F2B83}"/>
    <dgm:cxn modelId="{2B25408E-E168-4ED8-9217-885E68AE8941}" type="presOf" srcId="{C35D14D9-B93A-3F44-9F5E-9AA8E89B5F94}" destId="{EFFAAEBB-EA7E-CB43-A89B-8E4D246F6EB1}" srcOrd="0" destOrd="0" presId="urn:microsoft.com/office/officeart/2005/8/layout/default#6"/>
    <dgm:cxn modelId="{8F51258F-5E32-0F44-BACA-0A4BEC75EF9F}" srcId="{978739A9-66B3-9347-9670-7E9D59ABCBFE}" destId="{4B64C939-EDD1-E749-8140-90750768BF5F}" srcOrd="9" destOrd="0" parTransId="{A3B7BDB7-A95D-CD47-9A95-DC3956965B79}" sibTransId="{1CDFE960-3F4E-4243-9154-181355239C08}"/>
    <dgm:cxn modelId="{821B26A4-2185-4E74-B587-44F43F2835DA}" type="presOf" srcId="{6F9DB04C-FD77-5A45-BC26-62500ACC4886}" destId="{164175C4-5002-EA47-B974-45D969722499}" srcOrd="0" destOrd="0" presId="urn:microsoft.com/office/officeart/2005/8/layout/default#6"/>
    <dgm:cxn modelId="{014645AE-AC52-4603-9F00-B93819C7D622}" type="presOf" srcId="{8619F1FA-EA8D-0D41-B7E8-489D25546E2A}" destId="{535EDF7C-91C4-8741-BB23-E49B0FEF281C}" srcOrd="0" destOrd="0" presId="urn:microsoft.com/office/officeart/2005/8/layout/default#6"/>
    <dgm:cxn modelId="{135B3CAF-B64F-443D-AA84-9FFFA168C544}" type="presOf" srcId="{DD44B44F-514C-FF48-B5EA-7EAF288C665B}" destId="{C11349CC-5598-2747-AC06-9799B66C7FC4}" srcOrd="0" destOrd="0" presId="urn:microsoft.com/office/officeart/2005/8/layout/default#6"/>
    <dgm:cxn modelId="{1EDD1BBF-FE8F-4FA5-9B02-E37B2F8BB87A}" type="presOf" srcId="{4B64C939-EDD1-E749-8140-90750768BF5F}" destId="{370F8022-387D-9349-BFD5-AB5B0F14A787}" srcOrd="0" destOrd="0" presId="urn:microsoft.com/office/officeart/2005/8/layout/default#6"/>
    <dgm:cxn modelId="{80EF23BF-5081-EA45-BF24-31DEDCCAE860}" srcId="{978739A9-66B3-9347-9670-7E9D59ABCBFE}" destId="{327D0509-3F2C-EE4A-ABC1-B161580F8D23}" srcOrd="6" destOrd="0" parTransId="{71E2BFE5-1ED1-5A42-90E1-263364FF148F}" sibTransId="{935AF2C0-10A8-0B42-B4F5-8914C95E8764}"/>
    <dgm:cxn modelId="{22ACB1BF-FC6D-374D-9FAC-54BD2946AB96}" srcId="{978739A9-66B3-9347-9670-7E9D59ABCBFE}" destId="{DD44B44F-514C-FF48-B5EA-7EAF288C665B}" srcOrd="2" destOrd="0" parTransId="{877A2495-74B4-F94F-8A07-15F1C6B09523}" sibTransId="{1F154FC6-2527-4143-8B66-8F25C46438E0}"/>
    <dgm:cxn modelId="{8150E7C6-A2CC-4D73-850E-A23B2869D520}" type="presOf" srcId="{4432CAF4-9987-494A-A89C-663DF9F5D7F4}" destId="{146F3962-B07F-B042-9554-26DE3C009E17}" srcOrd="0" destOrd="0" presId="urn:microsoft.com/office/officeart/2005/8/layout/default#6"/>
    <dgm:cxn modelId="{ACAF6DC8-FFEF-4DF6-AFD1-7BB60A1CAE71}" type="presOf" srcId="{13396E94-3BC8-6B4A-90F8-8E9495750CC3}" destId="{19D4A024-652C-924B-B894-FE6AA4B2653A}" srcOrd="0" destOrd="0" presId="urn:microsoft.com/office/officeart/2005/8/layout/default#6"/>
    <dgm:cxn modelId="{B78BECCC-D0A1-F54D-A058-B2A58024D3CB}" srcId="{978739A9-66B3-9347-9670-7E9D59ABCBFE}" destId="{6F9DB04C-FD77-5A45-BC26-62500ACC4886}" srcOrd="1" destOrd="0" parTransId="{D2DFEABD-13D5-9442-A176-3241437A5710}" sibTransId="{25AE47F7-20CF-584A-A942-60EA75D2B229}"/>
    <dgm:cxn modelId="{BB409F1C-B32F-416C-AE74-EF295EAA9BB5}" type="presParOf" srcId="{FCE3E310-AF52-4041-8C4D-9725BC850B26}" destId="{EFFAAEBB-EA7E-CB43-A89B-8E4D246F6EB1}" srcOrd="0" destOrd="0" presId="urn:microsoft.com/office/officeart/2005/8/layout/default#6"/>
    <dgm:cxn modelId="{FFB1FD7B-043C-4C7E-9653-30670D2DE957}" type="presParOf" srcId="{FCE3E310-AF52-4041-8C4D-9725BC850B26}" destId="{BF24B935-2038-8F4D-B8CC-F53B2369DD03}" srcOrd="1" destOrd="0" presId="urn:microsoft.com/office/officeart/2005/8/layout/default#6"/>
    <dgm:cxn modelId="{2773438E-08FC-464A-87E6-18CB97CBF1DB}" type="presParOf" srcId="{FCE3E310-AF52-4041-8C4D-9725BC850B26}" destId="{164175C4-5002-EA47-B974-45D969722499}" srcOrd="2" destOrd="0" presId="urn:microsoft.com/office/officeart/2005/8/layout/default#6"/>
    <dgm:cxn modelId="{9B255318-9FDB-4202-9EED-DAAC7E14F31E}" type="presParOf" srcId="{FCE3E310-AF52-4041-8C4D-9725BC850B26}" destId="{E59E2A0C-FB63-FE4E-A71A-9472262931C8}" srcOrd="3" destOrd="0" presId="urn:microsoft.com/office/officeart/2005/8/layout/default#6"/>
    <dgm:cxn modelId="{341AC96B-E21E-4889-822C-C90F970935A4}" type="presParOf" srcId="{FCE3E310-AF52-4041-8C4D-9725BC850B26}" destId="{C11349CC-5598-2747-AC06-9799B66C7FC4}" srcOrd="4" destOrd="0" presId="urn:microsoft.com/office/officeart/2005/8/layout/default#6"/>
    <dgm:cxn modelId="{C06B615A-D5BF-43E8-9DF8-201AA90AEB03}" type="presParOf" srcId="{FCE3E310-AF52-4041-8C4D-9725BC850B26}" destId="{4157E98F-A233-8D4A-943E-31C0173C9DDB}" srcOrd="5" destOrd="0" presId="urn:microsoft.com/office/officeart/2005/8/layout/default#6"/>
    <dgm:cxn modelId="{1928BEEA-331F-422B-8027-AED1AEE008B0}" type="presParOf" srcId="{FCE3E310-AF52-4041-8C4D-9725BC850B26}" destId="{19D4A024-652C-924B-B894-FE6AA4B2653A}" srcOrd="6" destOrd="0" presId="urn:microsoft.com/office/officeart/2005/8/layout/default#6"/>
    <dgm:cxn modelId="{38210975-A00E-49B4-A9FB-95E8F153B85D}" type="presParOf" srcId="{FCE3E310-AF52-4041-8C4D-9725BC850B26}" destId="{A395EB9C-C6A2-774B-92B6-75D8028D3BF8}" srcOrd="7" destOrd="0" presId="urn:microsoft.com/office/officeart/2005/8/layout/default#6"/>
    <dgm:cxn modelId="{78436A76-6AE4-41E4-95D3-9438D88E6B93}" type="presParOf" srcId="{FCE3E310-AF52-4041-8C4D-9725BC850B26}" destId="{146F3962-B07F-B042-9554-26DE3C009E17}" srcOrd="8" destOrd="0" presId="urn:microsoft.com/office/officeart/2005/8/layout/default#6"/>
    <dgm:cxn modelId="{C05276F2-977F-4FD0-AADC-DE9EF62B290E}" type="presParOf" srcId="{FCE3E310-AF52-4041-8C4D-9725BC850B26}" destId="{25336A1D-4945-914B-A7C3-5FE05F3DDEFA}" srcOrd="9" destOrd="0" presId="urn:microsoft.com/office/officeart/2005/8/layout/default#6"/>
    <dgm:cxn modelId="{0912B6A3-040E-4DF7-9EFA-6DF38D1F8938}" type="presParOf" srcId="{FCE3E310-AF52-4041-8C4D-9725BC850B26}" destId="{E91F1123-7555-814D-9FAC-D861734D7FB5}" srcOrd="10" destOrd="0" presId="urn:microsoft.com/office/officeart/2005/8/layout/default#6"/>
    <dgm:cxn modelId="{FDBE09F9-96F2-401B-A0B2-FFACA2FB9D66}" type="presParOf" srcId="{FCE3E310-AF52-4041-8C4D-9725BC850B26}" destId="{064B41B0-8529-EF47-8A5A-38A483E53E17}" srcOrd="11" destOrd="0" presId="urn:microsoft.com/office/officeart/2005/8/layout/default#6"/>
    <dgm:cxn modelId="{F5A2DCC7-0278-44F5-82ED-60D48BD378DE}" type="presParOf" srcId="{FCE3E310-AF52-4041-8C4D-9725BC850B26}" destId="{261E9C52-627E-5545-B649-C3B169EF6388}" srcOrd="12" destOrd="0" presId="urn:microsoft.com/office/officeart/2005/8/layout/default#6"/>
    <dgm:cxn modelId="{AE1A29EB-1F20-4D2E-8D5F-A73487F6FC82}" type="presParOf" srcId="{FCE3E310-AF52-4041-8C4D-9725BC850B26}" destId="{0AA16FBC-B20C-954D-B077-E9D1E8934201}" srcOrd="13" destOrd="0" presId="urn:microsoft.com/office/officeart/2005/8/layout/default#6"/>
    <dgm:cxn modelId="{931A5C43-3AF9-4831-B9C5-775F5EA70B97}" type="presParOf" srcId="{FCE3E310-AF52-4041-8C4D-9725BC850B26}" destId="{E4640F55-B1A9-9B41-AB0C-916ABA354447}" srcOrd="14" destOrd="0" presId="urn:microsoft.com/office/officeart/2005/8/layout/default#6"/>
    <dgm:cxn modelId="{6EC97529-1634-4A63-B26F-172AAB91AEA0}" type="presParOf" srcId="{FCE3E310-AF52-4041-8C4D-9725BC850B26}" destId="{E3268D93-3935-D34D-B29A-7A4B4FCAEC1E}" srcOrd="15" destOrd="0" presId="urn:microsoft.com/office/officeart/2005/8/layout/default#6"/>
    <dgm:cxn modelId="{B753C738-04EA-4678-90AD-12ADE719D59E}" type="presParOf" srcId="{FCE3E310-AF52-4041-8C4D-9725BC850B26}" destId="{535EDF7C-91C4-8741-BB23-E49B0FEF281C}" srcOrd="16" destOrd="0" presId="urn:microsoft.com/office/officeart/2005/8/layout/default#6"/>
    <dgm:cxn modelId="{809B4E18-FF9D-4D1F-9272-F91D974E3928}" type="presParOf" srcId="{FCE3E310-AF52-4041-8C4D-9725BC850B26}" destId="{CF29097C-379E-7340-B638-1DEDCA54B12E}" srcOrd="17" destOrd="0" presId="urn:microsoft.com/office/officeart/2005/8/layout/default#6"/>
    <dgm:cxn modelId="{96AFE117-B50A-46C6-91F2-8613CE9C4926}" type="presParOf" srcId="{FCE3E310-AF52-4041-8C4D-9725BC850B26}" destId="{370F8022-387D-9349-BFD5-AB5B0F14A787}" srcOrd="18" destOrd="0" presId="urn:microsoft.com/office/officeart/2005/8/layout/defaul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19F9019-E960-1646-B7D9-5DDFB8AC682A}" type="doc">
      <dgm:prSet loTypeId="urn:microsoft.com/office/officeart/2005/8/layout/list1" loCatId="" qsTypeId="urn:microsoft.com/office/officeart/2005/8/quickstyle/simple3" qsCatId="simple" csTypeId="urn:microsoft.com/office/officeart/2005/8/colors/accent1_2" csCatId="accent1" phldr="1"/>
      <dgm:spPr/>
      <dgm:t>
        <a:bodyPr/>
        <a:lstStyle/>
        <a:p>
          <a:endParaRPr lang="en-US"/>
        </a:p>
      </dgm:t>
    </dgm:pt>
    <dgm:pt modelId="{17C52D27-70B4-1D45-BA4C-730B84C16F46}">
      <dgm:prSet phldrT="[Text]"/>
      <dgm:spPr/>
      <dgm:t>
        <a:bodyPr/>
        <a:lstStyle/>
        <a:p>
          <a:r>
            <a:rPr lang="sl-SI" dirty="0"/>
            <a:t>Financial </a:t>
          </a:r>
          <a:r>
            <a:rPr lang="en-US" dirty="0" err="1"/>
            <a:t>Investigati</a:t>
          </a:r>
          <a:r>
            <a:rPr lang="sl-SI" dirty="0"/>
            <a:t>on</a:t>
          </a:r>
          <a:r>
            <a:rPr lang="en-US" dirty="0"/>
            <a:t> </a:t>
          </a:r>
        </a:p>
      </dgm:t>
    </dgm:pt>
    <dgm:pt modelId="{2D3958FD-2FAA-9541-AB73-3906292B3540}" type="parTrans" cxnId="{D381E3D6-9A3D-EF49-A2DE-A59A1D9228A7}">
      <dgm:prSet/>
      <dgm:spPr/>
      <dgm:t>
        <a:bodyPr/>
        <a:lstStyle/>
        <a:p>
          <a:endParaRPr lang="en-US"/>
        </a:p>
      </dgm:t>
    </dgm:pt>
    <dgm:pt modelId="{808AFBF6-CB8A-5248-BA9D-577C179BEDB2}" type="sibTrans" cxnId="{D381E3D6-9A3D-EF49-A2DE-A59A1D9228A7}">
      <dgm:prSet/>
      <dgm:spPr/>
      <dgm:t>
        <a:bodyPr/>
        <a:lstStyle/>
        <a:p>
          <a:endParaRPr lang="en-US"/>
        </a:p>
      </dgm:t>
    </dgm:pt>
    <dgm:pt modelId="{B6E0E1F7-15F5-EB41-91BC-5CD476B5001C}">
      <dgm:prSet phldrT="[Text]"/>
      <dgm:spPr/>
      <dgm:t>
        <a:bodyPr/>
        <a:lstStyle/>
        <a:p>
          <a:r>
            <a:rPr lang="sl-SI"/>
            <a:t>Confiscation</a:t>
          </a:r>
          <a:r>
            <a:rPr lang="en-US"/>
            <a:t> Phase</a:t>
          </a:r>
          <a:endParaRPr lang="en-US" dirty="0"/>
        </a:p>
      </dgm:t>
    </dgm:pt>
    <dgm:pt modelId="{7E58F2A1-B6E5-9146-B654-B07F0ABFDA5C}" type="parTrans" cxnId="{09FEEC0C-F097-5748-898D-DA442BD50D82}">
      <dgm:prSet/>
      <dgm:spPr/>
      <dgm:t>
        <a:bodyPr/>
        <a:lstStyle/>
        <a:p>
          <a:endParaRPr lang="en-US"/>
        </a:p>
      </dgm:t>
    </dgm:pt>
    <dgm:pt modelId="{E3880327-B61A-E046-8BA0-AA7DA6129A1C}" type="sibTrans" cxnId="{09FEEC0C-F097-5748-898D-DA442BD50D82}">
      <dgm:prSet/>
      <dgm:spPr/>
      <dgm:t>
        <a:bodyPr/>
        <a:lstStyle/>
        <a:p>
          <a:endParaRPr lang="en-US"/>
        </a:p>
      </dgm:t>
    </dgm:pt>
    <dgm:pt modelId="{821C9818-11FE-1C45-AD83-7C9DA52D42CD}">
      <dgm:prSet phldrT="[Text]"/>
      <dgm:spPr/>
      <dgm:t>
        <a:bodyPr/>
        <a:lstStyle/>
        <a:p>
          <a:r>
            <a:rPr lang="en-US" dirty="0"/>
            <a:t>International Cooperation</a:t>
          </a:r>
        </a:p>
      </dgm:t>
    </dgm:pt>
    <dgm:pt modelId="{5EF73A6A-DCF3-1242-A0AC-994568208CCB}" type="parTrans" cxnId="{1DAF0D96-5ABB-EE43-9810-FDE67DC8524E}">
      <dgm:prSet/>
      <dgm:spPr/>
      <dgm:t>
        <a:bodyPr/>
        <a:lstStyle/>
        <a:p>
          <a:endParaRPr lang="en-US"/>
        </a:p>
      </dgm:t>
    </dgm:pt>
    <dgm:pt modelId="{9605F767-5453-2A4D-BC4A-8CEC85AD6B99}" type="sibTrans" cxnId="{1DAF0D96-5ABB-EE43-9810-FDE67DC8524E}">
      <dgm:prSet/>
      <dgm:spPr/>
      <dgm:t>
        <a:bodyPr/>
        <a:lstStyle/>
        <a:p>
          <a:endParaRPr lang="en-US"/>
        </a:p>
      </dgm:t>
    </dgm:pt>
    <dgm:pt modelId="{30BF9534-2A97-B84B-9AE2-A8A525FBACEF}">
      <dgm:prSet phldrT="[Text]"/>
      <dgm:spPr/>
      <dgm:t>
        <a:bodyPr/>
        <a:lstStyle/>
        <a:p>
          <a:r>
            <a:rPr lang="en-US"/>
            <a:t>Collection of evidence on the perpetrator, offence, proceeds and property.</a:t>
          </a:r>
          <a:endParaRPr lang="en-US" dirty="0"/>
        </a:p>
      </dgm:t>
    </dgm:pt>
    <dgm:pt modelId="{ADB211D4-3830-A746-8A8F-439FC8D4EEFD}" type="parTrans" cxnId="{993B0B27-A779-4C4B-A2E6-6C1796DB302E}">
      <dgm:prSet/>
      <dgm:spPr/>
      <dgm:t>
        <a:bodyPr/>
        <a:lstStyle/>
        <a:p>
          <a:endParaRPr lang="en-US"/>
        </a:p>
      </dgm:t>
    </dgm:pt>
    <dgm:pt modelId="{A3F7A524-6A5C-C546-8FB6-C0E0C554D477}" type="sibTrans" cxnId="{993B0B27-A779-4C4B-A2E6-6C1796DB302E}">
      <dgm:prSet/>
      <dgm:spPr/>
      <dgm:t>
        <a:bodyPr/>
        <a:lstStyle/>
        <a:p>
          <a:endParaRPr lang="en-US"/>
        </a:p>
      </dgm:t>
    </dgm:pt>
    <dgm:pt modelId="{FF8C9FAB-B73E-434A-99EE-3C340EAD5CCD}">
      <dgm:prSet phldrT="[Text]"/>
      <dgm:spPr/>
      <dgm:t>
        <a:bodyPr/>
        <a:lstStyle/>
        <a:p>
          <a:r>
            <a:rPr lang="en-US"/>
            <a:t>Investigative and provisional measures</a:t>
          </a:r>
          <a:endParaRPr lang="en-US" dirty="0"/>
        </a:p>
      </dgm:t>
    </dgm:pt>
    <dgm:pt modelId="{464EEBF2-5C01-FC40-A46A-4BB281132C4A}" type="parTrans" cxnId="{EC014908-FF83-784A-8F33-2E15EE761309}">
      <dgm:prSet/>
      <dgm:spPr/>
      <dgm:t>
        <a:bodyPr/>
        <a:lstStyle/>
        <a:p>
          <a:endParaRPr lang="en-US"/>
        </a:p>
      </dgm:t>
    </dgm:pt>
    <dgm:pt modelId="{B7E7236A-1F03-4745-9CEE-E438CE6AC694}" type="sibTrans" cxnId="{EC014908-FF83-784A-8F33-2E15EE761309}">
      <dgm:prSet/>
      <dgm:spPr/>
      <dgm:t>
        <a:bodyPr/>
        <a:lstStyle/>
        <a:p>
          <a:endParaRPr lang="en-US"/>
        </a:p>
      </dgm:t>
    </dgm:pt>
    <dgm:pt modelId="{D97EFD2C-37F7-D747-B7E4-09DD078824B0}">
      <dgm:prSet phldrT="[Text]"/>
      <dgm:spPr/>
      <dgm:t>
        <a:bodyPr/>
        <a:lstStyle/>
        <a:p>
          <a:r>
            <a:rPr lang="en-US"/>
            <a:t>The role of the FIU (</a:t>
          </a:r>
          <a:r>
            <a:rPr lang="sl-SI"/>
            <a:t>access to and analysis of </a:t>
          </a:r>
          <a:r>
            <a:rPr lang="en-US"/>
            <a:t>financial data, postponement of suspicious transactions)</a:t>
          </a:r>
          <a:endParaRPr lang="en-US" dirty="0"/>
        </a:p>
      </dgm:t>
    </dgm:pt>
    <dgm:pt modelId="{A4AC66F9-8A2B-E44E-9CE3-7FE83D9E1A7A}" type="parTrans" cxnId="{6DE73081-BE33-DD48-96F7-D3875B5FC5D5}">
      <dgm:prSet/>
      <dgm:spPr/>
      <dgm:t>
        <a:bodyPr/>
        <a:lstStyle/>
        <a:p>
          <a:endParaRPr lang="en-US"/>
        </a:p>
      </dgm:t>
    </dgm:pt>
    <dgm:pt modelId="{23AE6287-7A3E-7B41-A231-8532C7558CB4}" type="sibTrans" cxnId="{6DE73081-BE33-DD48-96F7-D3875B5FC5D5}">
      <dgm:prSet/>
      <dgm:spPr/>
      <dgm:t>
        <a:bodyPr/>
        <a:lstStyle/>
        <a:p>
          <a:endParaRPr lang="en-US"/>
        </a:p>
      </dgm:t>
    </dgm:pt>
    <dgm:pt modelId="{7F31A72A-F829-CA43-9BF4-EC77E99326D9}">
      <dgm:prSet phldrT="[Text]"/>
      <dgm:spPr/>
      <dgm:t>
        <a:bodyPr/>
        <a:lstStyle/>
        <a:p>
          <a:r>
            <a:rPr lang="en-US"/>
            <a:t>Powers to trace, freeze, seize</a:t>
          </a:r>
          <a:r>
            <a:rPr lang="sl-SI"/>
            <a:t> proceeds of crime</a:t>
          </a:r>
          <a:endParaRPr lang="en-US" dirty="0"/>
        </a:p>
      </dgm:t>
    </dgm:pt>
    <dgm:pt modelId="{2A1ADB96-604C-534D-AC2A-9E5AB8875018}" type="parTrans" cxnId="{BF43AA74-5A44-344E-BB86-6929A0A8AA1B}">
      <dgm:prSet/>
      <dgm:spPr/>
      <dgm:t>
        <a:bodyPr/>
        <a:lstStyle/>
        <a:p>
          <a:endParaRPr lang="en-US"/>
        </a:p>
      </dgm:t>
    </dgm:pt>
    <dgm:pt modelId="{77378996-028B-5E4C-A934-9F26B8E23637}" type="sibTrans" cxnId="{BF43AA74-5A44-344E-BB86-6929A0A8AA1B}">
      <dgm:prSet/>
      <dgm:spPr/>
      <dgm:t>
        <a:bodyPr/>
        <a:lstStyle/>
        <a:p>
          <a:endParaRPr lang="en-US"/>
        </a:p>
      </dgm:t>
    </dgm:pt>
    <dgm:pt modelId="{5C07CAC7-E522-4248-8F5A-710112C827CD}">
      <dgm:prSet phldrT="[Text]"/>
      <dgm:spPr/>
      <dgm:t>
        <a:bodyPr/>
        <a:lstStyle/>
        <a:p>
          <a:r>
            <a:rPr lang="en-US"/>
            <a:t>Requests related to bank, financial, commercial records.</a:t>
          </a:r>
          <a:endParaRPr lang="en-US" dirty="0"/>
        </a:p>
      </dgm:t>
    </dgm:pt>
    <dgm:pt modelId="{73BD5078-D8B3-944F-B356-33D6A0D301D6}" type="parTrans" cxnId="{E784953E-F5A2-AD45-93D1-AD3293CA0B45}">
      <dgm:prSet/>
      <dgm:spPr/>
      <dgm:t>
        <a:bodyPr/>
        <a:lstStyle/>
        <a:p>
          <a:endParaRPr lang="en-US"/>
        </a:p>
      </dgm:t>
    </dgm:pt>
    <dgm:pt modelId="{07B306F9-036D-3D4F-B678-05DAB9F1F461}" type="sibTrans" cxnId="{E784953E-F5A2-AD45-93D1-AD3293CA0B45}">
      <dgm:prSet/>
      <dgm:spPr/>
      <dgm:t>
        <a:bodyPr/>
        <a:lstStyle/>
        <a:p>
          <a:endParaRPr lang="en-US"/>
        </a:p>
      </dgm:t>
    </dgm:pt>
    <dgm:pt modelId="{C33A626A-12D8-BA4B-B3DA-197D02099EE7}">
      <dgm:prSet phldrT="[Text]"/>
      <dgm:spPr/>
      <dgm:t>
        <a:bodyPr/>
        <a:lstStyle/>
        <a:p>
          <a:r>
            <a:rPr lang="en-US"/>
            <a:t>Special </a:t>
          </a:r>
          <a:r>
            <a:rPr lang="sl-SI"/>
            <a:t>investigative techniques </a:t>
          </a:r>
          <a:r>
            <a:rPr lang="en-US"/>
            <a:t>– undercover operations, interception of telecommunications, access to computer systems, order to produce specific documents</a:t>
          </a:r>
          <a:endParaRPr lang="en-US" dirty="0"/>
        </a:p>
      </dgm:t>
    </dgm:pt>
    <dgm:pt modelId="{4F847F7D-0D5B-1C45-9F35-235B9AB36FB6}" type="parTrans" cxnId="{F723D6C1-4D97-B743-AAB0-A362C07A7277}">
      <dgm:prSet/>
      <dgm:spPr/>
      <dgm:t>
        <a:bodyPr/>
        <a:lstStyle/>
        <a:p>
          <a:endParaRPr lang="en-US"/>
        </a:p>
      </dgm:t>
    </dgm:pt>
    <dgm:pt modelId="{D517091C-A638-8A44-B2FE-8AFC9CC65FF4}" type="sibTrans" cxnId="{F723D6C1-4D97-B743-AAB0-A362C07A7277}">
      <dgm:prSet/>
      <dgm:spPr/>
      <dgm:t>
        <a:bodyPr/>
        <a:lstStyle/>
        <a:p>
          <a:endParaRPr lang="en-US"/>
        </a:p>
      </dgm:t>
    </dgm:pt>
    <dgm:pt modelId="{39461520-679C-B948-BBBD-088696251A0F}">
      <dgm:prSet phldrT="[Text]"/>
      <dgm:spPr/>
      <dgm:t>
        <a:bodyPr/>
        <a:lstStyle/>
        <a:p>
          <a:r>
            <a:rPr lang="en-US"/>
            <a:t>Decision on assessing proceeds of crime and subsequent confiscation</a:t>
          </a:r>
          <a:endParaRPr lang="en-US" dirty="0"/>
        </a:p>
      </dgm:t>
    </dgm:pt>
    <dgm:pt modelId="{D1712617-1BB7-D040-B739-F3E26A9B60A2}" type="parTrans" cxnId="{E5D5ED6A-A14D-E34F-8DBF-C2379D538366}">
      <dgm:prSet/>
      <dgm:spPr/>
      <dgm:t>
        <a:bodyPr/>
        <a:lstStyle/>
        <a:p>
          <a:endParaRPr lang="en-US"/>
        </a:p>
      </dgm:t>
    </dgm:pt>
    <dgm:pt modelId="{9C8FF678-E9A9-FA45-8684-49E561691A62}" type="sibTrans" cxnId="{E5D5ED6A-A14D-E34F-8DBF-C2379D538366}">
      <dgm:prSet/>
      <dgm:spPr/>
      <dgm:t>
        <a:bodyPr/>
        <a:lstStyle/>
        <a:p>
          <a:endParaRPr lang="en-US"/>
        </a:p>
      </dgm:t>
    </dgm:pt>
    <dgm:pt modelId="{B2345657-542E-6044-B35B-3CE5E481357D}">
      <dgm:prSet phldrT="[Text]"/>
      <dgm:spPr/>
      <dgm:t>
        <a:bodyPr/>
        <a:lstStyle/>
        <a:p>
          <a:r>
            <a:rPr lang="en-US"/>
            <a:t>There may be a reverse burden of proof (extended confiscation)</a:t>
          </a:r>
          <a:endParaRPr lang="en-US" dirty="0"/>
        </a:p>
      </dgm:t>
    </dgm:pt>
    <dgm:pt modelId="{0ADC9CB7-6000-7B46-A3FE-983C4EEDA2AE}" type="parTrans" cxnId="{D8338004-EE1B-F14F-9D41-0857F8BF432C}">
      <dgm:prSet/>
      <dgm:spPr/>
      <dgm:t>
        <a:bodyPr/>
        <a:lstStyle/>
        <a:p>
          <a:endParaRPr lang="en-US"/>
        </a:p>
      </dgm:t>
    </dgm:pt>
    <dgm:pt modelId="{C59275B3-563D-7045-8F78-122ACC3CF7A3}" type="sibTrans" cxnId="{D8338004-EE1B-F14F-9D41-0857F8BF432C}">
      <dgm:prSet/>
      <dgm:spPr/>
      <dgm:t>
        <a:bodyPr/>
        <a:lstStyle/>
        <a:p>
          <a:endParaRPr lang="en-US"/>
        </a:p>
      </dgm:t>
    </dgm:pt>
    <dgm:pt modelId="{3FD61CD4-74C4-2945-A594-CEC6CA010B66}">
      <dgm:prSet phldrT="[Text]"/>
      <dgm:spPr/>
      <dgm:t>
        <a:bodyPr/>
        <a:lstStyle/>
        <a:p>
          <a:r>
            <a:rPr lang="en-US"/>
            <a:t>Types of confiscation (confiscation of instrumentalities, confiscation of proceeds, confiscation of property)</a:t>
          </a:r>
          <a:endParaRPr lang="en-US" dirty="0"/>
        </a:p>
      </dgm:t>
    </dgm:pt>
    <dgm:pt modelId="{BB407B7E-5D70-2443-B554-0E5CC78DF15A}" type="parTrans" cxnId="{48E94E94-8B96-A547-883F-DD89ACB55AD3}">
      <dgm:prSet/>
      <dgm:spPr/>
      <dgm:t>
        <a:bodyPr/>
        <a:lstStyle/>
        <a:p>
          <a:endParaRPr lang="en-US"/>
        </a:p>
      </dgm:t>
    </dgm:pt>
    <dgm:pt modelId="{9878774D-828C-274E-BC03-EB8785F079BC}" type="sibTrans" cxnId="{48E94E94-8B96-A547-883F-DD89ACB55AD3}">
      <dgm:prSet/>
      <dgm:spPr/>
      <dgm:t>
        <a:bodyPr/>
        <a:lstStyle/>
        <a:p>
          <a:endParaRPr lang="en-US"/>
        </a:p>
      </dgm:t>
    </dgm:pt>
    <dgm:pt modelId="{48FEA8A8-7662-C54B-B6A3-3BDD77770487}">
      <dgm:prSet phldrT="[Text]"/>
      <dgm:spPr/>
      <dgm:t>
        <a:bodyPr/>
        <a:lstStyle/>
        <a:p>
          <a:r>
            <a:rPr lang="en-US"/>
            <a:t>Confiscation regimes (for victim compensation, object based confiscation, value based confiscation)</a:t>
          </a:r>
          <a:endParaRPr lang="en-US" dirty="0"/>
        </a:p>
      </dgm:t>
    </dgm:pt>
    <dgm:pt modelId="{B998B03C-6CEF-D949-AE62-0A4889263C96}" type="parTrans" cxnId="{0BFD5795-AEEA-0146-B499-93F37C5FDEF8}">
      <dgm:prSet/>
      <dgm:spPr/>
      <dgm:t>
        <a:bodyPr/>
        <a:lstStyle/>
        <a:p>
          <a:endParaRPr lang="en-US"/>
        </a:p>
      </dgm:t>
    </dgm:pt>
    <dgm:pt modelId="{69D30960-F526-A14B-BC35-935A14F5E8D1}" type="sibTrans" cxnId="{0BFD5795-AEEA-0146-B499-93F37C5FDEF8}">
      <dgm:prSet/>
      <dgm:spPr/>
      <dgm:t>
        <a:bodyPr/>
        <a:lstStyle/>
        <a:p>
          <a:endParaRPr lang="en-US"/>
        </a:p>
      </dgm:t>
    </dgm:pt>
    <dgm:pt modelId="{E71365B0-DC58-4D44-9071-A508063FA7FF}">
      <dgm:prSet phldrT="[Text]"/>
      <dgm:spPr/>
      <dgm:t>
        <a:bodyPr/>
        <a:lstStyle/>
        <a:p>
          <a:r>
            <a:rPr lang="en-US" dirty="0"/>
            <a:t>Warsaw Convention</a:t>
          </a:r>
        </a:p>
      </dgm:t>
    </dgm:pt>
    <dgm:pt modelId="{939CCEFF-921D-C745-91B4-48E6F3BBAB27}" type="parTrans" cxnId="{4AAE0218-89E3-CE4F-A060-4D7AA4ED05D3}">
      <dgm:prSet/>
      <dgm:spPr/>
      <dgm:t>
        <a:bodyPr/>
        <a:lstStyle/>
        <a:p>
          <a:endParaRPr lang="en-US"/>
        </a:p>
      </dgm:t>
    </dgm:pt>
    <dgm:pt modelId="{65B109BB-3B94-F642-A360-F8E735D48DEA}" type="sibTrans" cxnId="{4AAE0218-89E3-CE4F-A060-4D7AA4ED05D3}">
      <dgm:prSet/>
      <dgm:spPr/>
      <dgm:t>
        <a:bodyPr/>
        <a:lstStyle/>
        <a:p>
          <a:endParaRPr lang="en-US"/>
        </a:p>
      </dgm:t>
    </dgm:pt>
    <dgm:pt modelId="{FD4DD883-3C6C-1F43-9F0C-DBD7D528E760}">
      <dgm:prSet phldrT="[Text]"/>
      <dgm:spPr/>
      <dgm:t>
        <a:bodyPr/>
        <a:lstStyle/>
        <a:p>
          <a:r>
            <a:rPr lang="en-US" dirty="0"/>
            <a:t>Investigative assistance</a:t>
          </a:r>
        </a:p>
      </dgm:t>
    </dgm:pt>
    <dgm:pt modelId="{8207A787-B3DB-1B40-8C58-F2F582FAE322}" type="parTrans" cxnId="{EF461DFC-D73F-654A-9538-B6E97CC8497A}">
      <dgm:prSet/>
      <dgm:spPr/>
      <dgm:t>
        <a:bodyPr/>
        <a:lstStyle/>
        <a:p>
          <a:endParaRPr lang="en-US"/>
        </a:p>
      </dgm:t>
    </dgm:pt>
    <dgm:pt modelId="{B50635DE-E45A-744A-9B0F-49DDB0B8B164}" type="sibTrans" cxnId="{EF461DFC-D73F-654A-9538-B6E97CC8497A}">
      <dgm:prSet/>
      <dgm:spPr/>
      <dgm:t>
        <a:bodyPr/>
        <a:lstStyle/>
        <a:p>
          <a:endParaRPr lang="en-US"/>
        </a:p>
      </dgm:t>
    </dgm:pt>
    <dgm:pt modelId="{8434D193-925B-844F-9B43-0A789D02C00A}">
      <dgm:prSet phldrT="[Text]"/>
      <dgm:spPr/>
      <dgm:t>
        <a:bodyPr/>
        <a:lstStyle/>
        <a:p>
          <a:r>
            <a:rPr lang="en-US" dirty="0"/>
            <a:t>Freezing-seizing assistance</a:t>
          </a:r>
        </a:p>
      </dgm:t>
    </dgm:pt>
    <dgm:pt modelId="{33958858-5F89-7E47-BC9A-340625295E92}" type="parTrans" cxnId="{65CDEFB9-7545-6A44-8D1F-16502B8D9311}">
      <dgm:prSet/>
      <dgm:spPr/>
      <dgm:t>
        <a:bodyPr/>
        <a:lstStyle/>
        <a:p>
          <a:endParaRPr lang="en-US"/>
        </a:p>
      </dgm:t>
    </dgm:pt>
    <dgm:pt modelId="{6A327C91-9110-2D4F-B254-1D4F8B4E0462}" type="sibTrans" cxnId="{65CDEFB9-7545-6A44-8D1F-16502B8D9311}">
      <dgm:prSet/>
      <dgm:spPr/>
      <dgm:t>
        <a:bodyPr/>
        <a:lstStyle/>
        <a:p>
          <a:endParaRPr lang="en-US"/>
        </a:p>
      </dgm:t>
    </dgm:pt>
    <dgm:pt modelId="{B9A6B4CC-9453-2F43-93F0-F8F1D10ED0A7}">
      <dgm:prSet phldrT="[Text]"/>
      <dgm:spPr/>
      <dgm:t>
        <a:bodyPr/>
        <a:lstStyle/>
        <a:p>
          <a:r>
            <a:rPr lang="en-US" dirty="0"/>
            <a:t>Confiscation assistance/asset sharing</a:t>
          </a:r>
        </a:p>
      </dgm:t>
    </dgm:pt>
    <dgm:pt modelId="{AA616DA8-2BE2-184B-8DAE-F5C83E577BBA}" type="parTrans" cxnId="{F4062866-B453-CA45-85D7-9CA9A33A25BB}">
      <dgm:prSet/>
      <dgm:spPr/>
      <dgm:t>
        <a:bodyPr/>
        <a:lstStyle/>
        <a:p>
          <a:endParaRPr lang="en-US"/>
        </a:p>
      </dgm:t>
    </dgm:pt>
    <dgm:pt modelId="{BC1D0512-808C-1248-AE93-A1A1B0904BE4}" type="sibTrans" cxnId="{F4062866-B453-CA45-85D7-9CA9A33A25BB}">
      <dgm:prSet/>
      <dgm:spPr/>
      <dgm:t>
        <a:bodyPr/>
        <a:lstStyle/>
        <a:p>
          <a:endParaRPr lang="en-US"/>
        </a:p>
      </dgm:t>
    </dgm:pt>
    <dgm:pt modelId="{78FDA81E-39BC-A04C-A0D1-7B639D3453B8}" type="pres">
      <dgm:prSet presAssocID="{819F9019-E960-1646-B7D9-5DDFB8AC682A}" presName="linear" presStyleCnt="0">
        <dgm:presLayoutVars>
          <dgm:dir/>
          <dgm:animLvl val="lvl"/>
          <dgm:resizeHandles val="exact"/>
        </dgm:presLayoutVars>
      </dgm:prSet>
      <dgm:spPr/>
    </dgm:pt>
    <dgm:pt modelId="{67E449C5-FCC6-2449-9AFE-F1EE457C2D65}" type="pres">
      <dgm:prSet presAssocID="{17C52D27-70B4-1D45-BA4C-730B84C16F46}" presName="parentLin" presStyleCnt="0"/>
      <dgm:spPr/>
    </dgm:pt>
    <dgm:pt modelId="{2BA07935-04F1-BE41-875D-CDC989B1D0CF}" type="pres">
      <dgm:prSet presAssocID="{17C52D27-70B4-1D45-BA4C-730B84C16F46}" presName="parentLeftMargin" presStyleLbl="node1" presStyleIdx="0" presStyleCnt="3"/>
      <dgm:spPr/>
    </dgm:pt>
    <dgm:pt modelId="{347B730F-701E-C746-BAD9-5CF0C0CE46E8}" type="pres">
      <dgm:prSet presAssocID="{17C52D27-70B4-1D45-BA4C-730B84C16F46}" presName="parentText" presStyleLbl="node1" presStyleIdx="0" presStyleCnt="3">
        <dgm:presLayoutVars>
          <dgm:chMax val="0"/>
          <dgm:bulletEnabled val="1"/>
        </dgm:presLayoutVars>
      </dgm:prSet>
      <dgm:spPr/>
    </dgm:pt>
    <dgm:pt modelId="{869B6D20-6507-434D-892F-050F4A8E1331}" type="pres">
      <dgm:prSet presAssocID="{17C52D27-70B4-1D45-BA4C-730B84C16F46}" presName="negativeSpace" presStyleCnt="0"/>
      <dgm:spPr/>
    </dgm:pt>
    <dgm:pt modelId="{7339DE68-8DA1-7543-A5C3-61D2F8FBC1EC}" type="pres">
      <dgm:prSet presAssocID="{17C52D27-70B4-1D45-BA4C-730B84C16F46}" presName="childText" presStyleLbl="conFgAcc1" presStyleIdx="0" presStyleCnt="3">
        <dgm:presLayoutVars>
          <dgm:bulletEnabled val="1"/>
        </dgm:presLayoutVars>
      </dgm:prSet>
      <dgm:spPr/>
    </dgm:pt>
    <dgm:pt modelId="{4FAE23A0-62CE-5C47-ABEF-96A4D39379E1}" type="pres">
      <dgm:prSet presAssocID="{808AFBF6-CB8A-5248-BA9D-577C179BEDB2}" presName="spaceBetweenRectangles" presStyleCnt="0"/>
      <dgm:spPr/>
    </dgm:pt>
    <dgm:pt modelId="{53BCF80C-5A8A-7945-9091-400E2E074556}" type="pres">
      <dgm:prSet presAssocID="{B6E0E1F7-15F5-EB41-91BC-5CD476B5001C}" presName="parentLin" presStyleCnt="0"/>
      <dgm:spPr/>
    </dgm:pt>
    <dgm:pt modelId="{09CAD4ED-C7EE-0C4B-B6EE-DABFA546CA93}" type="pres">
      <dgm:prSet presAssocID="{B6E0E1F7-15F5-EB41-91BC-5CD476B5001C}" presName="parentLeftMargin" presStyleLbl="node1" presStyleIdx="0" presStyleCnt="3"/>
      <dgm:spPr/>
    </dgm:pt>
    <dgm:pt modelId="{FC03BDA2-CEA3-E14B-9572-1453C959C811}" type="pres">
      <dgm:prSet presAssocID="{B6E0E1F7-15F5-EB41-91BC-5CD476B5001C}" presName="parentText" presStyleLbl="node1" presStyleIdx="1" presStyleCnt="3">
        <dgm:presLayoutVars>
          <dgm:chMax val="0"/>
          <dgm:bulletEnabled val="1"/>
        </dgm:presLayoutVars>
      </dgm:prSet>
      <dgm:spPr/>
    </dgm:pt>
    <dgm:pt modelId="{88F9BA4F-DE8E-2A48-8310-C53D48F090CA}" type="pres">
      <dgm:prSet presAssocID="{B6E0E1F7-15F5-EB41-91BC-5CD476B5001C}" presName="negativeSpace" presStyleCnt="0"/>
      <dgm:spPr/>
    </dgm:pt>
    <dgm:pt modelId="{410D6893-A00D-7C40-B38D-11506191D1AB}" type="pres">
      <dgm:prSet presAssocID="{B6E0E1F7-15F5-EB41-91BC-5CD476B5001C}" presName="childText" presStyleLbl="conFgAcc1" presStyleIdx="1" presStyleCnt="3">
        <dgm:presLayoutVars>
          <dgm:bulletEnabled val="1"/>
        </dgm:presLayoutVars>
      </dgm:prSet>
      <dgm:spPr/>
    </dgm:pt>
    <dgm:pt modelId="{3DC80E69-A27B-7D43-8E37-3B8953E25CBB}" type="pres">
      <dgm:prSet presAssocID="{E3880327-B61A-E046-8BA0-AA7DA6129A1C}" presName="spaceBetweenRectangles" presStyleCnt="0"/>
      <dgm:spPr/>
    </dgm:pt>
    <dgm:pt modelId="{BA73D005-6458-E940-8664-04EF4847F2C9}" type="pres">
      <dgm:prSet presAssocID="{821C9818-11FE-1C45-AD83-7C9DA52D42CD}" presName="parentLin" presStyleCnt="0"/>
      <dgm:spPr/>
    </dgm:pt>
    <dgm:pt modelId="{A6AAD72C-FB07-0043-B83E-CA70ADCF7AC9}" type="pres">
      <dgm:prSet presAssocID="{821C9818-11FE-1C45-AD83-7C9DA52D42CD}" presName="parentLeftMargin" presStyleLbl="node1" presStyleIdx="1" presStyleCnt="3"/>
      <dgm:spPr/>
    </dgm:pt>
    <dgm:pt modelId="{CCCF085E-4116-EE41-ADE5-BD63295DE8C9}" type="pres">
      <dgm:prSet presAssocID="{821C9818-11FE-1C45-AD83-7C9DA52D42CD}" presName="parentText" presStyleLbl="node1" presStyleIdx="2" presStyleCnt="3">
        <dgm:presLayoutVars>
          <dgm:chMax val="0"/>
          <dgm:bulletEnabled val="1"/>
        </dgm:presLayoutVars>
      </dgm:prSet>
      <dgm:spPr/>
    </dgm:pt>
    <dgm:pt modelId="{150D561D-DC58-1344-B1CE-F9B6D1AB560C}" type="pres">
      <dgm:prSet presAssocID="{821C9818-11FE-1C45-AD83-7C9DA52D42CD}" presName="negativeSpace" presStyleCnt="0"/>
      <dgm:spPr/>
    </dgm:pt>
    <dgm:pt modelId="{241F3E61-39B8-594D-AC1C-488A4C1587CE}" type="pres">
      <dgm:prSet presAssocID="{821C9818-11FE-1C45-AD83-7C9DA52D42CD}" presName="childText" presStyleLbl="conFgAcc1" presStyleIdx="2" presStyleCnt="3">
        <dgm:presLayoutVars>
          <dgm:bulletEnabled val="1"/>
        </dgm:presLayoutVars>
      </dgm:prSet>
      <dgm:spPr/>
    </dgm:pt>
  </dgm:ptLst>
  <dgm:cxnLst>
    <dgm:cxn modelId="{74D95403-9B94-450F-BDC3-C1194F327521}" type="presOf" srcId="{7F31A72A-F829-CA43-9BF4-EC77E99326D9}" destId="{7339DE68-8DA1-7543-A5C3-61D2F8FBC1EC}" srcOrd="0" destOrd="2" presId="urn:microsoft.com/office/officeart/2005/8/layout/list1"/>
    <dgm:cxn modelId="{D8338004-EE1B-F14F-9D41-0857F8BF432C}" srcId="{B6E0E1F7-15F5-EB41-91BC-5CD476B5001C}" destId="{B2345657-542E-6044-B35B-3CE5E481357D}" srcOrd="1" destOrd="0" parTransId="{0ADC9CB7-6000-7B46-A3FE-983C4EEDA2AE}" sibTransId="{C59275B3-563D-7045-8F78-122ACC3CF7A3}"/>
    <dgm:cxn modelId="{F385C206-AF5B-4770-8597-F4322405592B}" type="presOf" srcId="{48FEA8A8-7662-C54B-B6A3-3BDD77770487}" destId="{410D6893-A00D-7C40-B38D-11506191D1AB}" srcOrd="0" destOrd="3" presId="urn:microsoft.com/office/officeart/2005/8/layout/list1"/>
    <dgm:cxn modelId="{EC014908-FF83-784A-8F33-2E15EE761309}" srcId="{17C52D27-70B4-1D45-BA4C-730B84C16F46}" destId="{FF8C9FAB-B73E-434A-99EE-3C340EAD5CCD}" srcOrd="1" destOrd="0" parTransId="{464EEBF2-5C01-FC40-A46A-4BB281132C4A}" sibTransId="{B7E7236A-1F03-4745-9CEE-E438CE6AC694}"/>
    <dgm:cxn modelId="{09FEEC0C-F097-5748-898D-DA442BD50D82}" srcId="{819F9019-E960-1646-B7D9-5DDFB8AC682A}" destId="{B6E0E1F7-15F5-EB41-91BC-5CD476B5001C}" srcOrd="1" destOrd="0" parTransId="{7E58F2A1-B6E5-9146-B654-B07F0ABFDA5C}" sibTransId="{E3880327-B61A-E046-8BA0-AA7DA6129A1C}"/>
    <dgm:cxn modelId="{A1EEF50C-7A24-4399-AA50-F6E93FF50D2F}" type="presOf" srcId="{B9A6B4CC-9453-2F43-93F0-F8F1D10ED0A7}" destId="{241F3E61-39B8-594D-AC1C-488A4C1587CE}" srcOrd="0" destOrd="3" presId="urn:microsoft.com/office/officeart/2005/8/layout/list1"/>
    <dgm:cxn modelId="{6956CD0F-C8B9-4B70-9A04-8B58DF35517A}" type="presOf" srcId="{C33A626A-12D8-BA4B-B3DA-197D02099EE7}" destId="{7339DE68-8DA1-7543-A5C3-61D2F8FBC1EC}" srcOrd="0" destOrd="4" presId="urn:microsoft.com/office/officeart/2005/8/layout/list1"/>
    <dgm:cxn modelId="{4AAE0218-89E3-CE4F-A060-4D7AA4ED05D3}" srcId="{821C9818-11FE-1C45-AD83-7C9DA52D42CD}" destId="{E71365B0-DC58-4D44-9071-A508063FA7FF}" srcOrd="0" destOrd="0" parTransId="{939CCEFF-921D-C745-91B4-48E6F3BBAB27}" sibTransId="{65B109BB-3B94-F642-A360-F8E735D48DEA}"/>
    <dgm:cxn modelId="{E84BB425-5DE8-4959-8313-9A83D81D9752}" type="presOf" srcId="{B6E0E1F7-15F5-EB41-91BC-5CD476B5001C}" destId="{FC03BDA2-CEA3-E14B-9572-1453C959C811}" srcOrd="1" destOrd="0" presId="urn:microsoft.com/office/officeart/2005/8/layout/list1"/>
    <dgm:cxn modelId="{993B0B27-A779-4C4B-A2E6-6C1796DB302E}" srcId="{17C52D27-70B4-1D45-BA4C-730B84C16F46}" destId="{30BF9534-2A97-B84B-9AE2-A8A525FBACEF}" srcOrd="0" destOrd="0" parTransId="{ADB211D4-3830-A746-8A8F-439FC8D4EEFD}" sibTransId="{A3F7A524-6A5C-C546-8FB6-C0E0C554D477}"/>
    <dgm:cxn modelId="{8A074833-EEE8-47C4-A004-C0D28F146161}" type="presOf" srcId="{8434D193-925B-844F-9B43-0A789D02C00A}" destId="{241F3E61-39B8-594D-AC1C-488A4C1587CE}" srcOrd="0" destOrd="2" presId="urn:microsoft.com/office/officeart/2005/8/layout/list1"/>
    <dgm:cxn modelId="{D60EE333-78D8-4AF3-A7C6-BCA36465F96E}" type="presOf" srcId="{D97EFD2C-37F7-D747-B7E4-09DD078824B0}" destId="{7339DE68-8DA1-7543-A5C3-61D2F8FBC1EC}" srcOrd="0" destOrd="5" presId="urn:microsoft.com/office/officeart/2005/8/layout/list1"/>
    <dgm:cxn modelId="{E784953E-F5A2-AD45-93D1-AD3293CA0B45}" srcId="{FF8C9FAB-B73E-434A-99EE-3C340EAD5CCD}" destId="{5C07CAC7-E522-4248-8F5A-710112C827CD}" srcOrd="1" destOrd="0" parTransId="{73BD5078-D8B3-944F-B356-33D6A0D301D6}" sibTransId="{07B306F9-036D-3D4F-B678-05DAB9F1F461}"/>
    <dgm:cxn modelId="{F4062866-B453-CA45-85D7-9CA9A33A25BB}" srcId="{E71365B0-DC58-4D44-9071-A508063FA7FF}" destId="{B9A6B4CC-9453-2F43-93F0-F8F1D10ED0A7}" srcOrd="2" destOrd="0" parTransId="{AA616DA8-2BE2-184B-8DAE-F5C83E577BBA}" sibTransId="{BC1D0512-808C-1248-AE93-A1A1B0904BE4}"/>
    <dgm:cxn modelId="{55D1E667-10A7-4115-B405-F659E6E8E2EB}" type="presOf" srcId="{B2345657-542E-6044-B35B-3CE5E481357D}" destId="{410D6893-A00D-7C40-B38D-11506191D1AB}" srcOrd="0" destOrd="1" presId="urn:microsoft.com/office/officeart/2005/8/layout/list1"/>
    <dgm:cxn modelId="{E5D5ED6A-A14D-E34F-8DBF-C2379D538366}" srcId="{B6E0E1F7-15F5-EB41-91BC-5CD476B5001C}" destId="{39461520-679C-B948-BBBD-088696251A0F}" srcOrd="0" destOrd="0" parTransId="{D1712617-1BB7-D040-B739-F3E26A9B60A2}" sibTransId="{9C8FF678-E9A9-FA45-8684-49E561691A62}"/>
    <dgm:cxn modelId="{BF43AA74-5A44-344E-BB86-6929A0A8AA1B}" srcId="{FF8C9FAB-B73E-434A-99EE-3C340EAD5CCD}" destId="{7F31A72A-F829-CA43-9BF4-EC77E99326D9}" srcOrd="0" destOrd="0" parTransId="{2A1ADB96-604C-534D-AC2A-9E5AB8875018}" sibTransId="{77378996-028B-5E4C-A934-9F26B8E23637}"/>
    <dgm:cxn modelId="{95DD2C75-FBFA-402E-A0E3-4EFC80E62C94}" type="presOf" srcId="{821C9818-11FE-1C45-AD83-7C9DA52D42CD}" destId="{A6AAD72C-FB07-0043-B83E-CA70ADCF7AC9}" srcOrd="0" destOrd="0" presId="urn:microsoft.com/office/officeart/2005/8/layout/list1"/>
    <dgm:cxn modelId="{7F2BBA56-D0E2-40EB-84EC-9985EAF15DFE}" type="presOf" srcId="{819F9019-E960-1646-B7D9-5DDFB8AC682A}" destId="{78FDA81E-39BC-A04C-A0D1-7B639D3453B8}" srcOrd="0" destOrd="0" presId="urn:microsoft.com/office/officeart/2005/8/layout/list1"/>
    <dgm:cxn modelId="{6DE73081-BE33-DD48-96F7-D3875B5FC5D5}" srcId="{17C52D27-70B4-1D45-BA4C-730B84C16F46}" destId="{D97EFD2C-37F7-D747-B7E4-09DD078824B0}" srcOrd="2" destOrd="0" parTransId="{A4AC66F9-8A2B-E44E-9CE3-7FE83D9E1A7A}" sibTransId="{23AE6287-7A3E-7B41-A231-8532C7558CB4}"/>
    <dgm:cxn modelId="{8FFE3584-A129-4449-8BFC-7583997048EF}" type="presOf" srcId="{17C52D27-70B4-1D45-BA4C-730B84C16F46}" destId="{2BA07935-04F1-BE41-875D-CDC989B1D0CF}" srcOrd="0" destOrd="0" presId="urn:microsoft.com/office/officeart/2005/8/layout/list1"/>
    <dgm:cxn modelId="{C6BB7C8E-10A3-4ED3-8CA6-C81280D81318}" type="presOf" srcId="{821C9818-11FE-1C45-AD83-7C9DA52D42CD}" destId="{CCCF085E-4116-EE41-ADE5-BD63295DE8C9}" srcOrd="1" destOrd="0" presId="urn:microsoft.com/office/officeart/2005/8/layout/list1"/>
    <dgm:cxn modelId="{14348291-22D7-4352-95C9-EC46192CEDA9}" type="presOf" srcId="{17C52D27-70B4-1D45-BA4C-730B84C16F46}" destId="{347B730F-701E-C746-BAD9-5CF0C0CE46E8}" srcOrd="1" destOrd="0" presId="urn:microsoft.com/office/officeart/2005/8/layout/list1"/>
    <dgm:cxn modelId="{80431592-ED06-4B4F-82D6-2865C8966EAF}" type="presOf" srcId="{E71365B0-DC58-4D44-9071-A508063FA7FF}" destId="{241F3E61-39B8-594D-AC1C-488A4C1587CE}" srcOrd="0" destOrd="0" presId="urn:microsoft.com/office/officeart/2005/8/layout/list1"/>
    <dgm:cxn modelId="{48E94E94-8B96-A547-883F-DD89ACB55AD3}" srcId="{B6E0E1F7-15F5-EB41-91BC-5CD476B5001C}" destId="{3FD61CD4-74C4-2945-A594-CEC6CA010B66}" srcOrd="2" destOrd="0" parTransId="{BB407B7E-5D70-2443-B554-0E5CC78DF15A}" sibTransId="{9878774D-828C-274E-BC03-EB8785F079BC}"/>
    <dgm:cxn modelId="{1738D394-A86F-4F1B-9850-992F5068BD03}" type="presOf" srcId="{5C07CAC7-E522-4248-8F5A-710112C827CD}" destId="{7339DE68-8DA1-7543-A5C3-61D2F8FBC1EC}" srcOrd="0" destOrd="3" presId="urn:microsoft.com/office/officeart/2005/8/layout/list1"/>
    <dgm:cxn modelId="{0BFD5795-AEEA-0146-B499-93F37C5FDEF8}" srcId="{B6E0E1F7-15F5-EB41-91BC-5CD476B5001C}" destId="{48FEA8A8-7662-C54B-B6A3-3BDD77770487}" srcOrd="3" destOrd="0" parTransId="{B998B03C-6CEF-D949-AE62-0A4889263C96}" sibTransId="{69D30960-F526-A14B-BC35-935A14F5E8D1}"/>
    <dgm:cxn modelId="{1DAF0D96-5ABB-EE43-9810-FDE67DC8524E}" srcId="{819F9019-E960-1646-B7D9-5DDFB8AC682A}" destId="{821C9818-11FE-1C45-AD83-7C9DA52D42CD}" srcOrd="2" destOrd="0" parTransId="{5EF73A6A-DCF3-1242-A0AC-994568208CCB}" sibTransId="{9605F767-5453-2A4D-BC4A-8CEC85AD6B99}"/>
    <dgm:cxn modelId="{371509A7-A152-4CAF-8BC3-CAA2FBF78B53}" type="presOf" srcId="{39461520-679C-B948-BBBD-088696251A0F}" destId="{410D6893-A00D-7C40-B38D-11506191D1AB}" srcOrd="0" destOrd="0" presId="urn:microsoft.com/office/officeart/2005/8/layout/list1"/>
    <dgm:cxn modelId="{65CDEFB9-7545-6A44-8D1F-16502B8D9311}" srcId="{E71365B0-DC58-4D44-9071-A508063FA7FF}" destId="{8434D193-925B-844F-9B43-0A789D02C00A}" srcOrd="1" destOrd="0" parTransId="{33958858-5F89-7E47-BC9A-340625295E92}" sibTransId="{6A327C91-9110-2D4F-B254-1D4F8B4E0462}"/>
    <dgm:cxn modelId="{94A3B2BF-3347-4DAB-9869-5FB585F50B13}" type="presOf" srcId="{FD4DD883-3C6C-1F43-9F0C-DBD7D528E760}" destId="{241F3E61-39B8-594D-AC1C-488A4C1587CE}" srcOrd="0" destOrd="1" presId="urn:microsoft.com/office/officeart/2005/8/layout/list1"/>
    <dgm:cxn modelId="{F723D6C1-4D97-B743-AAB0-A362C07A7277}" srcId="{FF8C9FAB-B73E-434A-99EE-3C340EAD5CCD}" destId="{C33A626A-12D8-BA4B-B3DA-197D02099EE7}" srcOrd="2" destOrd="0" parTransId="{4F847F7D-0D5B-1C45-9F35-235B9AB36FB6}" sibTransId="{D517091C-A638-8A44-B2FE-8AFC9CC65FF4}"/>
    <dgm:cxn modelId="{E8568CC3-31AA-4998-9B36-162F240989C1}" type="presOf" srcId="{FF8C9FAB-B73E-434A-99EE-3C340EAD5CCD}" destId="{7339DE68-8DA1-7543-A5C3-61D2F8FBC1EC}" srcOrd="0" destOrd="1" presId="urn:microsoft.com/office/officeart/2005/8/layout/list1"/>
    <dgm:cxn modelId="{D381E3D6-9A3D-EF49-A2DE-A59A1D9228A7}" srcId="{819F9019-E960-1646-B7D9-5DDFB8AC682A}" destId="{17C52D27-70B4-1D45-BA4C-730B84C16F46}" srcOrd="0" destOrd="0" parTransId="{2D3958FD-2FAA-9541-AB73-3906292B3540}" sibTransId="{808AFBF6-CB8A-5248-BA9D-577C179BEDB2}"/>
    <dgm:cxn modelId="{32967CD9-5863-4B5D-A0EA-4F68811E9161}" type="presOf" srcId="{B6E0E1F7-15F5-EB41-91BC-5CD476B5001C}" destId="{09CAD4ED-C7EE-0C4B-B6EE-DABFA546CA93}" srcOrd="0" destOrd="0" presId="urn:microsoft.com/office/officeart/2005/8/layout/list1"/>
    <dgm:cxn modelId="{098563ED-62BB-4FD7-A615-362EF918A6E6}" type="presOf" srcId="{3FD61CD4-74C4-2945-A594-CEC6CA010B66}" destId="{410D6893-A00D-7C40-B38D-11506191D1AB}" srcOrd="0" destOrd="2" presId="urn:microsoft.com/office/officeart/2005/8/layout/list1"/>
    <dgm:cxn modelId="{AF544EF3-65F3-49A2-9C54-A3EC38D23C1C}" type="presOf" srcId="{30BF9534-2A97-B84B-9AE2-A8A525FBACEF}" destId="{7339DE68-8DA1-7543-A5C3-61D2F8FBC1EC}" srcOrd="0" destOrd="0" presId="urn:microsoft.com/office/officeart/2005/8/layout/list1"/>
    <dgm:cxn modelId="{EF461DFC-D73F-654A-9538-B6E97CC8497A}" srcId="{E71365B0-DC58-4D44-9071-A508063FA7FF}" destId="{FD4DD883-3C6C-1F43-9F0C-DBD7D528E760}" srcOrd="0" destOrd="0" parTransId="{8207A787-B3DB-1B40-8C58-F2F582FAE322}" sibTransId="{B50635DE-E45A-744A-9B0F-49DDB0B8B164}"/>
    <dgm:cxn modelId="{E3045D09-D057-4F40-A44E-C6FE7DC76442}" type="presParOf" srcId="{78FDA81E-39BC-A04C-A0D1-7B639D3453B8}" destId="{67E449C5-FCC6-2449-9AFE-F1EE457C2D65}" srcOrd="0" destOrd="0" presId="urn:microsoft.com/office/officeart/2005/8/layout/list1"/>
    <dgm:cxn modelId="{D0F59766-EB54-4B25-B292-8B5D69EAC955}" type="presParOf" srcId="{67E449C5-FCC6-2449-9AFE-F1EE457C2D65}" destId="{2BA07935-04F1-BE41-875D-CDC989B1D0CF}" srcOrd="0" destOrd="0" presId="urn:microsoft.com/office/officeart/2005/8/layout/list1"/>
    <dgm:cxn modelId="{139228DA-2154-4682-ABD2-70792DC54507}" type="presParOf" srcId="{67E449C5-FCC6-2449-9AFE-F1EE457C2D65}" destId="{347B730F-701E-C746-BAD9-5CF0C0CE46E8}" srcOrd="1" destOrd="0" presId="urn:microsoft.com/office/officeart/2005/8/layout/list1"/>
    <dgm:cxn modelId="{16904AB0-82EE-4525-8916-81449F504C2A}" type="presParOf" srcId="{78FDA81E-39BC-A04C-A0D1-7B639D3453B8}" destId="{869B6D20-6507-434D-892F-050F4A8E1331}" srcOrd="1" destOrd="0" presId="urn:microsoft.com/office/officeart/2005/8/layout/list1"/>
    <dgm:cxn modelId="{A482B519-96AC-49C8-B698-E2EE28135744}" type="presParOf" srcId="{78FDA81E-39BC-A04C-A0D1-7B639D3453B8}" destId="{7339DE68-8DA1-7543-A5C3-61D2F8FBC1EC}" srcOrd="2" destOrd="0" presId="urn:microsoft.com/office/officeart/2005/8/layout/list1"/>
    <dgm:cxn modelId="{821D77D8-14E3-41D5-81D3-FDC30535776A}" type="presParOf" srcId="{78FDA81E-39BC-A04C-A0D1-7B639D3453B8}" destId="{4FAE23A0-62CE-5C47-ABEF-96A4D39379E1}" srcOrd="3" destOrd="0" presId="urn:microsoft.com/office/officeart/2005/8/layout/list1"/>
    <dgm:cxn modelId="{913FFA07-BECF-4E21-86E0-5799A34A9B92}" type="presParOf" srcId="{78FDA81E-39BC-A04C-A0D1-7B639D3453B8}" destId="{53BCF80C-5A8A-7945-9091-400E2E074556}" srcOrd="4" destOrd="0" presId="urn:microsoft.com/office/officeart/2005/8/layout/list1"/>
    <dgm:cxn modelId="{319D2DD6-9551-403A-ADBF-64D27F224F8A}" type="presParOf" srcId="{53BCF80C-5A8A-7945-9091-400E2E074556}" destId="{09CAD4ED-C7EE-0C4B-B6EE-DABFA546CA93}" srcOrd="0" destOrd="0" presId="urn:microsoft.com/office/officeart/2005/8/layout/list1"/>
    <dgm:cxn modelId="{B9DC3A64-BA8E-4F7A-989A-203F57313310}" type="presParOf" srcId="{53BCF80C-5A8A-7945-9091-400E2E074556}" destId="{FC03BDA2-CEA3-E14B-9572-1453C959C811}" srcOrd="1" destOrd="0" presId="urn:microsoft.com/office/officeart/2005/8/layout/list1"/>
    <dgm:cxn modelId="{33A32E55-FEED-46A8-ACC0-A3565AF956E5}" type="presParOf" srcId="{78FDA81E-39BC-A04C-A0D1-7B639D3453B8}" destId="{88F9BA4F-DE8E-2A48-8310-C53D48F090CA}" srcOrd="5" destOrd="0" presId="urn:microsoft.com/office/officeart/2005/8/layout/list1"/>
    <dgm:cxn modelId="{48EA5FCA-B8A3-4A0D-9016-644E3519F934}" type="presParOf" srcId="{78FDA81E-39BC-A04C-A0D1-7B639D3453B8}" destId="{410D6893-A00D-7C40-B38D-11506191D1AB}" srcOrd="6" destOrd="0" presId="urn:microsoft.com/office/officeart/2005/8/layout/list1"/>
    <dgm:cxn modelId="{B89E6E4C-B080-4BF8-8ABB-8F8751496D81}" type="presParOf" srcId="{78FDA81E-39BC-A04C-A0D1-7B639D3453B8}" destId="{3DC80E69-A27B-7D43-8E37-3B8953E25CBB}" srcOrd="7" destOrd="0" presId="urn:microsoft.com/office/officeart/2005/8/layout/list1"/>
    <dgm:cxn modelId="{521D5D09-09C3-40AF-9B5D-429C3A33F048}" type="presParOf" srcId="{78FDA81E-39BC-A04C-A0D1-7B639D3453B8}" destId="{BA73D005-6458-E940-8664-04EF4847F2C9}" srcOrd="8" destOrd="0" presId="urn:microsoft.com/office/officeart/2005/8/layout/list1"/>
    <dgm:cxn modelId="{82178F3E-7AFE-4FD6-9914-FF030CEFF130}" type="presParOf" srcId="{BA73D005-6458-E940-8664-04EF4847F2C9}" destId="{A6AAD72C-FB07-0043-B83E-CA70ADCF7AC9}" srcOrd="0" destOrd="0" presId="urn:microsoft.com/office/officeart/2005/8/layout/list1"/>
    <dgm:cxn modelId="{4445DA60-AC78-4B00-8174-79481D6FFE0C}" type="presParOf" srcId="{BA73D005-6458-E940-8664-04EF4847F2C9}" destId="{CCCF085E-4116-EE41-ADE5-BD63295DE8C9}" srcOrd="1" destOrd="0" presId="urn:microsoft.com/office/officeart/2005/8/layout/list1"/>
    <dgm:cxn modelId="{868A68D8-973F-4D4D-93C3-C88DCF3A1E30}" type="presParOf" srcId="{78FDA81E-39BC-A04C-A0D1-7B639D3453B8}" destId="{150D561D-DC58-1344-B1CE-F9B6D1AB560C}" srcOrd="9" destOrd="0" presId="urn:microsoft.com/office/officeart/2005/8/layout/list1"/>
    <dgm:cxn modelId="{63DD9B3B-E600-4D10-A27B-E73E944973A2}" type="presParOf" srcId="{78FDA81E-39BC-A04C-A0D1-7B639D3453B8}" destId="{241F3E61-39B8-594D-AC1C-488A4C1587CE}"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19F9019-E960-1646-B7D9-5DDFB8AC682A}" type="doc">
      <dgm:prSet loTypeId="urn:microsoft.com/office/officeart/2005/8/layout/list1" loCatId="" qsTypeId="urn:microsoft.com/office/officeart/2005/8/quickstyle/simple3" qsCatId="simple" csTypeId="urn:microsoft.com/office/officeart/2005/8/colors/accent1_2" csCatId="accent1" phldr="1"/>
      <dgm:spPr/>
      <dgm:t>
        <a:bodyPr/>
        <a:lstStyle/>
        <a:p>
          <a:endParaRPr lang="en-US"/>
        </a:p>
      </dgm:t>
    </dgm:pt>
    <dgm:pt modelId="{17C52D27-70B4-1D45-BA4C-730B84C16F46}">
      <dgm:prSet phldrT="[Text]"/>
      <dgm:spPr/>
      <dgm:t>
        <a:bodyPr/>
        <a:lstStyle/>
        <a:p>
          <a:r>
            <a:rPr lang="en-US"/>
            <a:t>Cybercrime as a predicate offence</a:t>
          </a:r>
          <a:endParaRPr lang="en-US" dirty="0"/>
        </a:p>
      </dgm:t>
    </dgm:pt>
    <dgm:pt modelId="{2D3958FD-2FAA-9541-AB73-3906292B3540}" type="parTrans" cxnId="{D381E3D6-9A3D-EF49-A2DE-A59A1D9228A7}">
      <dgm:prSet/>
      <dgm:spPr/>
      <dgm:t>
        <a:bodyPr/>
        <a:lstStyle/>
        <a:p>
          <a:endParaRPr lang="en-US"/>
        </a:p>
      </dgm:t>
    </dgm:pt>
    <dgm:pt modelId="{808AFBF6-CB8A-5248-BA9D-577C179BEDB2}" type="sibTrans" cxnId="{D381E3D6-9A3D-EF49-A2DE-A59A1D9228A7}">
      <dgm:prSet/>
      <dgm:spPr/>
      <dgm:t>
        <a:bodyPr/>
        <a:lstStyle/>
        <a:p>
          <a:endParaRPr lang="en-US"/>
        </a:p>
      </dgm:t>
    </dgm:pt>
    <dgm:pt modelId="{B6E0E1F7-15F5-EB41-91BC-5CD476B5001C}">
      <dgm:prSet phldrT="[Text]"/>
      <dgm:spPr/>
      <dgm:t>
        <a:bodyPr/>
        <a:lstStyle/>
        <a:p>
          <a:r>
            <a:rPr lang="sl-SI"/>
            <a:t>Financial investigation and Confiscation</a:t>
          </a:r>
          <a:endParaRPr lang="en-US" dirty="0"/>
        </a:p>
      </dgm:t>
    </dgm:pt>
    <dgm:pt modelId="{7E58F2A1-B6E5-9146-B654-B07F0ABFDA5C}" type="parTrans" cxnId="{09FEEC0C-F097-5748-898D-DA442BD50D82}">
      <dgm:prSet/>
      <dgm:spPr/>
      <dgm:t>
        <a:bodyPr/>
        <a:lstStyle/>
        <a:p>
          <a:endParaRPr lang="en-US"/>
        </a:p>
      </dgm:t>
    </dgm:pt>
    <dgm:pt modelId="{E3880327-B61A-E046-8BA0-AA7DA6129A1C}" type="sibTrans" cxnId="{09FEEC0C-F097-5748-898D-DA442BD50D82}">
      <dgm:prSet/>
      <dgm:spPr/>
      <dgm:t>
        <a:bodyPr/>
        <a:lstStyle/>
        <a:p>
          <a:endParaRPr lang="en-US"/>
        </a:p>
      </dgm:t>
    </dgm:pt>
    <dgm:pt modelId="{821C9818-11FE-1C45-AD83-7C9DA52D42CD}">
      <dgm:prSet phldrT="[Text]"/>
      <dgm:spPr/>
      <dgm:t>
        <a:bodyPr/>
        <a:lstStyle/>
        <a:p>
          <a:r>
            <a:rPr lang="en-US" dirty="0"/>
            <a:t>International Cooperation</a:t>
          </a:r>
        </a:p>
      </dgm:t>
    </dgm:pt>
    <dgm:pt modelId="{5EF73A6A-DCF3-1242-A0AC-994568208CCB}" type="parTrans" cxnId="{1DAF0D96-5ABB-EE43-9810-FDE67DC8524E}">
      <dgm:prSet/>
      <dgm:spPr/>
      <dgm:t>
        <a:bodyPr/>
        <a:lstStyle/>
        <a:p>
          <a:endParaRPr lang="en-US"/>
        </a:p>
      </dgm:t>
    </dgm:pt>
    <dgm:pt modelId="{9605F767-5453-2A4D-BC4A-8CEC85AD6B99}" type="sibTrans" cxnId="{1DAF0D96-5ABB-EE43-9810-FDE67DC8524E}">
      <dgm:prSet/>
      <dgm:spPr/>
      <dgm:t>
        <a:bodyPr/>
        <a:lstStyle/>
        <a:p>
          <a:endParaRPr lang="en-US"/>
        </a:p>
      </dgm:t>
    </dgm:pt>
    <dgm:pt modelId="{30BF9534-2A97-B84B-9AE2-A8A525FBACEF}">
      <dgm:prSet phldrT="[Text]"/>
      <dgm:spPr/>
      <dgm:t>
        <a:bodyPr/>
        <a:lstStyle/>
        <a:p>
          <a:r>
            <a:rPr lang="en-US"/>
            <a:t>Cybercrime as a predicate offence</a:t>
          </a:r>
          <a:endParaRPr lang="en-US" dirty="0"/>
        </a:p>
      </dgm:t>
    </dgm:pt>
    <dgm:pt modelId="{ADB211D4-3830-A746-8A8F-439FC8D4EEFD}" type="parTrans" cxnId="{993B0B27-A779-4C4B-A2E6-6C1796DB302E}">
      <dgm:prSet/>
      <dgm:spPr/>
      <dgm:t>
        <a:bodyPr/>
        <a:lstStyle/>
        <a:p>
          <a:endParaRPr lang="en-US"/>
        </a:p>
      </dgm:t>
    </dgm:pt>
    <dgm:pt modelId="{A3F7A524-6A5C-C546-8FB6-C0E0C554D477}" type="sibTrans" cxnId="{993B0B27-A779-4C4B-A2E6-6C1796DB302E}">
      <dgm:prSet/>
      <dgm:spPr/>
      <dgm:t>
        <a:bodyPr/>
        <a:lstStyle/>
        <a:p>
          <a:endParaRPr lang="en-US"/>
        </a:p>
      </dgm:t>
    </dgm:pt>
    <dgm:pt modelId="{39461520-679C-B948-BBBD-088696251A0F}">
      <dgm:prSet phldrT="[Text]"/>
      <dgm:spPr/>
      <dgm:t>
        <a:bodyPr/>
        <a:lstStyle/>
        <a:p>
          <a:r>
            <a:rPr lang="en-US" dirty="0"/>
            <a:t>What to confiscate and where is it? </a:t>
          </a:r>
        </a:p>
      </dgm:t>
    </dgm:pt>
    <dgm:pt modelId="{D1712617-1BB7-D040-B739-F3E26A9B60A2}" type="parTrans" cxnId="{E5D5ED6A-A14D-E34F-8DBF-C2379D538366}">
      <dgm:prSet/>
      <dgm:spPr/>
      <dgm:t>
        <a:bodyPr/>
        <a:lstStyle/>
        <a:p>
          <a:endParaRPr lang="en-US"/>
        </a:p>
      </dgm:t>
    </dgm:pt>
    <dgm:pt modelId="{9C8FF678-E9A9-FA45-8684-49E561691A62}" type="sibTrans" cxnId="{E5D5ED6A-A14D-E34F-8DBF-C2379D538366}">
      <dgm:prSet/>
      <dgm:spPr/>
      <dgm:t>
        <a:bodyPr/>
        <a:lstStyle/>
        <a:p>
          <a:endParaRPr lang="en-US"/>
        </a:p>
      </dgm:t>
    </dgm:pt>
    <dgm:pt modelId="{E71365B0-DC58-4D44-9071-A508063FA7FF}">
      <dgm:prSet phldrT="[Text]"/>
      <dgm:spPr/>
      <dgm:t>
        <a:bodyPr/>
        <a:lstStyle/>
        <a:p>
          <a:r>
            <a:rPr lang="en-US" dirty="0"/>
            <a:t>Warsaw Convention</a:t>
          </a:r>
        </a:p>
      </dgm:t>
    </dgm:pt>
    <dgm:pt modelId="{939CCEFF-921D-C745-91B4-48E6F3BBAB27}" type="parTrans" cxnId="{4AAE0218-89E3-CE4F-A060-4D7AA4ED05D3}">
      <dgm:prSet/>
      <dgm:spPr/>
      <dgm:t>
        <a:bodyPr/>
        <a:lstStyle/>
        <a:p>
          <a:endParaRPr lang="en-US"/>
        </a:p>
      </dgm:t>
    </dgm:pt>
    <dgm:pt modelId="{65B109BB-3B94-F642-A360-F8E735D48DEA}" type="sibTrans" cxnId="{4AAE0218-89E3-CE4F-A060-4D7AA4ED05D3}">
      <dgm:prSet/>
      <dgm:spPr/>
      <dgm:t>
        <a:bodyPr/>
        <a:lstStyle/>
        <a:p>
          <a:endParaRPr lang="en-US"/>
        </a:p>
      </dgm:t>
    </dgm:pt>
    <dgm:pt modelId="{0EE8BBE9-300A-7645-8ABD-7B5AFC007CEF}">
      <dgm:prSet phldrT="[Text]"/>
      <dgm:spPr/>
      <dgm:t>
        <a:bodyPr/>
        <a:lstStyle/>
        <a:p>
          <a:r>
            <a:rPr lang="en-US"/>
            <a:t>Fraud</a:t>
          </a:r>
          <a:endParaRPr lang="en-US" dirty="0"/>
        </a:p>
      </dgm:t>
    </dgm:pt>
    <dgm:pt modelId="{87EDF2EE-9B99-5047-AC11-BAE1A75E6329}" type="parTrans" cxnId="{AC64E7FD-C657-814B-948D-AA7A9BAD7770}">
      <dgm:prSet/>
      <dgm:spPr/>
      <dgm:t>
        <a:bodyPr/>
        <a:lstStyle/>
        <a:p>
          <a:endParaRPr lang="en-US"/>
        </a:p>
      </dgm:t>
    </dgm:pt>
    <dgm:pt modelId="{14938A1B-F843-4549-9A40-38E22E73E480}" type="sibTrans" cxnId="{AC64E7FD-C657-814B-948D-AA7A9BAD7770}">
      <dgm:prSet/>
      <dgm:spPr/>
      <dgm:t>
        <a:bodyPr/>
        <a:lstStyle/>
        <a:p>
          <a:endParaRPr lang="en-US"/>
        </a:p>
      </dgm:t>
    </dgm:pt>
    <dgm:pt modelId="{4F68C474-C355-AA4A-ABAE-8D1D2882027A}">
      <dgm:prSet phldrT="[Text]"/>
      <dgm:spPr/>
      <dgm:t>
        <a:bodyPr/>
        <a:lstStyle/>
        <a:p>
          <a:r>
            <a:rPr lang="en-US"/>
            <a:t>Extorsion</a:t>
          </a:r>
          <a:endParaRPr lang="en-US" dirty="0"/>
        </a:p>
      </dgm:t>
    </dgm:pt>
    <dgm:pt modelId="{514809AA-D687-3449-A60F-D425A637721F}" type="parTrans" cxnId="{053B1780-EF71-E042-8FF4-65493591959A}">
      <dgm:prSet/>
      <dgm:spPr/>
      <dgm:t>
        <a:bodyPr/>
        <a:lstStyle/>
        <a:p>
          <a:endParaRPr lang="en-US"/>
        </a:p>
      </dgm:t>
    </dgm:pt>
    <dgm:pt modelId="{3B8F7FB9-821C-1345-90A3-A3000A95F767}" type="sibTrans" cxnId="{053B1780-EF71-E042-8FF4-65493591959A}">
      <dgm:prSet/>
      <dgm:spPr/>
      <dgm:t>
        <a:bodyPr/>
        <a:lstStyle/>
        <a:p>
          <a:endParaRPr lang="en-US"/>
        </a:p>
      </dgm:t>
    </dgm:pt>
    <dgm:pt modelId="{34EBA042-717B-2A40-82F5-F94EEE0C486A}">
      <dgm:prSet phldrT="[Text]"/>
      <dgm:spPr/>
      <dgm:t>
        <a:bodyPr/>
        <a:lstStyle/>
        <a:p>
          <a:r>
            <a:rPr lang="en-US"/>
            <a:t>Online banking attacks</a:t>
          </a:r>
          <a:endParaRPr lang="en-US" dirty="0"/>
        </a:p>
      </dgm:t>
    </dgm:pt>
    <dgm:pt modelId="{52EBAC60-E67D-994B-949E-B3BB80C227BD}" type="parTrans" cxnId="{1C34BB0C-DC3D-FD4A-934C-146FAF68BC9D}">
      <dgm:prSet/>
      <dgm:spPr/>
      <dgm:t>
        <a:bodyPr/>
        <a:lstStyle/>
        <a:p>
          <a:endParaRPr lang="en-US"/>
        </a:p>
      </dgm:t>
    </dgm:pt>
    <dgm:pt modelId="{0E5885F2-592C-6043-8F8D-01F99B208E0F}" type="sibTrans" cxnId="{1C34BB0C-DC3D-FD4A-934C-146FAF68BC9D}">
      <dgm:prSet/>
      <dgm:spPr/>
      <dgm:t>
        <a:bodyPr/>
        <a:lstStyle/>
        <a:p>
          <a:endParaRPr lang="en-US"/>
        </a:p>
      </dgm:t>
    </dgm:pt>
    <dgm:pt modelId="{5AF0A36B-D4AA-4748-94CC-42E434CA8234}">
      <dgm:prSet phldrT="[Text]"/>
      <dgm:spPr/>
      <dgm:t>
        <a:bodyPr/>
        <a:lstStyle/>
        <a:p>
          <a:r>
            <a:rPr lang="en-US"/>
            <a:t>Mass-marketing fraud</a:t>
          </a:r>
          <a:endParaRPr lang="en-US" dirty="0"/>
        </a:p>
      </dgm:t>
    </dgm:pt>
    <dgm:pt modelId="{D5186791-84E8-3C48-A143-67F87CB801E7}" type="parTrans" cxnId="{FD831C23-D51A-8F4D-AB2D-B5CC1F7C7C26}">
      <dgm:prSet/>
      <dgm:spPr/>
      <dgm:t>
        <a:bodyPr/>
        <a:lstStyle/>
        <a:p>
          <a:endParaRPr lang="en-US"/>
        </a:p>
      </dgm:t>
    </dgm:pt>
    <dgm:pt modelId="{F3A8B56A-4FD8-5A42-ADE3-5BA60FD2B5A3}" type="sibTrans" cxnId="{FD831C23-D51A-8F4D-AB2D-B5CC1F7C7C26}">
      <dgm:prSet/>
      <dgm:spPr/>
      <dgm:t>
        <a:bodyPr/>
        <a:lstStyle/>
        <a:p>
          <a:endParaRPr lang="en-US"/>
        </a:p>
      </dgm:t>
    </dgm:pt>
    <dgm:pt modelId="{871E56FB-77E6-AD48-AED9-DA042FFA86C5}">
      <dgm:prSet phldrT="[Text]"/>
      <dgm:spPr/>
      <dgm:t>
        <a:bodyPr/>
        <a:lstStyle/>
        <a:p>
          <a:r>
            <a:rPr lang="en-US" dirty="0"/>
            <a:t>Criminal money flows on the Internet</a:t>
          </a:r>
        </a:p>
      </dgm:t>
    </dgm:pt>
    <dgm:pt modelId="{1D13A639-2A70-014D-86E5-C0B55C9AF824}" type="parTrans" cxnId="{9F91E8C2-64CC-734B-926D-C4CF3986A2BF}">
      <dgm:prSet/>
      <dgm:spPr/>
      <dgm:t>
        <a:bodyPr/>
        <a:lstStyle/>
        <a:p>
          <a:endParaRPr lang="en-US"/>
        </a:p>
      </dgm:t>
    </dgm:pt>
    <dgm:pt modelId="{9FB7CAF4-3E81-1F4F-9CA3-7911B99F0017}" type="sibTrans" cxnId="{9F91E8C2-64CC-734B-926D-C4CF3986A2BF}">
      <dgm:prSet/>
      <dgm:spPr/>
      <dgm:t>
        <a:bodyPr/>
        <a:lstStyle/>
        <a:p>
          <a:endParaRPr lang="en-US"/>
        </a:p>
      </dgm:t>
    </dgm:pt>
    <dgm:pt modelId="{4C5D89A5-CA36-F44C-82BD-6A9EE2F9CF71}">
      <dgm:prSet phldrT="[Text]"/>
      <dgm:spPr/>
      <dgm:t>
        <a:bodyPr/>
        <a:lstStyle/>
        <a:p>
          <a:r>
            <a:rPr lang="en-US" dirty="0"/>
            <a:t>Money remittance providers</a:t>
          </a:r>
        </a:p>
      </dgm:t>
    </dgm:pt>
    <dgm:pt modelId="{9FF0C4AB-3039-CC41-81B6-DBA67A808E93}" type="parTrans" cxnId="{77590D32-A3E7-1F48-86E9-B35000E29DEB}">
      <dgm:prSet/>
      <dgm:spPr/>
      <dgm:t>
        <a:bodyPr/>
        <a:lstStyle/>
        <a:p>
          <a:endParaRPr lang="en-US"/>
        </a:p>
      </dgm:t>
    </dgm:pt>
    <dgm:pt modelId="{FFE8FF45-5298-A64D-A385-40FD305A5360}" type="sibTrans" cxnId="{77590D32-A3E7-1F48-86E9-B35000E29DEB}">
      <dgm:prSet/>
      <dgm:spPr/>
      <dgm:t>
        <a:bodyPr/>
        <a:lstStyle/>
        <a:p>
          <a:endParaRPr lang="en-US"/>
        </a:p>
      </dgm:t>
    </dgm:pt>
    <dgm:pt modelId="{AC8929D1-A2F7-DD46-AB5D-5FD72C96C770}">
      <dgm:prSet phldrT="[Text]"/>
      <dgm:spPr/>
      <dgm:t>
        <a:bodyPr/>
        <a:lstStyle/>
        <a:p>
          <a:r>
            <a:rPr lang="en-US" dirty="0"/>
            <a:t>Wire transfers, account takeover, opening bank accounts</a:t>
          </a:r>
        </a:p>
      </dgm:t>
    </dgm:pt>
    <dgm:pt modelId="{7D77322B-D222-D44E-AF5A-50A074C7769D}" type="parTrans" cxnId="{7D242707-298A-C648-B354-023768BD1188}">
      <dgm:prSet/>
      <dgm:spPr/>
      <dgm:t>
        <a:bodyPr/>
        <a:lstStyle/>
        <a:p>
          <a:endParaRPr lang="en-US"/>
        </a:p>
      </dgm:t>
    </dgm:pt>
    <dgm:pt modelId="{C8B346E6-09AD-1748-AC91-68578A9BEF56}" type="sibTrans" cxnId="{7D242707-298A-C648-B354-023768BD1188}">
      <dgm:prSet/>
      <dgm:spPr/>
      <dgm:t>
        <a:bodyPr/>
        <a:lstStyle/>
        <a:p>
          <a:endParaRPr lang="en-US"/>
        </a:p>
      </dgm:t>
    </dgm:pt>
    <dgm:pt modelId="{728BFD76-2C98-A042-B85C-DF0378F81B9D}">
      <dgm:prSet phldrT="[Text]"/>
      <dgm:spPr/>
      <dgm:t>
        <a:bodyPr/>
        <a:lstStyle/>
        <a:p>
          <a:r>
            <a:rPr lang="en-US" dirty="0"/>
            <a:t>Virtual currency</a:t>
          </a:r>
        </a:p>
      </dgm:t>
    </dgm:pt>
    <dgm:pt modelId="{15BBA0C1-537A-A54F-902C-848589A5AD91}" type="parTrans" cxnId="{E10F8023-62DB-E044-BECC-C3D25BA73EA7}">
      <dgm:prSet/>
      <dgm:spPr/>
      <dgm:t>
        <a:bodyPr/>
        <a:lstStyle/>
        <a:p>
          <a:endParaRPr lang="en-US"/>
        </a:p>
      </dgm:t>
    </dgm:pt>
    <dgm:pt modelId="{D4381DD7-24A4-6844-8E2A-8F24E5B26BBA}" type="sibTrans" cxnId="{E10F8023-62DB-E044-BECC-C3D25BA73EA7}">
      <dgm:prSet/>
      <dgm:spPr/>
      <dgm:t>
        <a:bodyPr/>
        <a:lstStyle/>
        <a:p>
          <a:endParaRPr lang="en-US"/>
        </a:p>
      </dgm:t>
    </dgm:pt>
    <dgm:pt modelId="{5B989080-DBF1-714E-8E86-FBF33E5927DC}">
      <dgm:prSet phldrT="[Text]"/>
      <dgm:spPr/>
      <dgm:t>
        <a:bodyPr/>
        <a:lstStyle/>
        <a:p>
          <a:r>
            <a:rPr lang="en-US" dirty="0"/>
            <a:t>Money mules</a:t>
          </a:r>
        </a:p>
      </dgm:t>
    </dgm:pt>
    <dgm:pt modelId="{4CAAC68C-0424-4E47-80C9-6391E794BEEC}" type="parTrans" cxnId="{26483D1A-B262-3440-AE28-6A180C2354CB}">
      <dgm:prSet/>
      <dgm:spPr/>
      <dgm:t>
        <a:bodyPr/>
        <a:lstStyle/>
        <a:p>
          <a:endParaRPr lang="en-US"/>
        </a:p>
      </dgm:t>
    </dgm:pt>
    <dgm:pt modelId="{726FA3ED-E0A6-9E47-AA18-C93C07B588AC}" type="sibTrans" cxnId="{26483D1A-B262-3440-AE28-6A180C2354CB}">
      <dgm:prSet/>
      <dgm:spPr/>
      <dgm:t>
        <a:bodyPr/>
        <a:lstStyle/>
        <a:p>
          <a:endParaRPr lang="en-US"/>
        </a:p>
      </dgm:t>
    </dgm:pt>
    <dgm:pt modelId="{7951EC09-5383-C14B-8DF9-394D0F5E621C}">
      <dgm:prSet phldrT="[Text]"/>
      <dgm:spPr/>
      <dgm:t>
        <a:bodyPr/>
        <a:lstStyle/>
        <a:p>
          <a:r>
            <a:rPr lang="en-US" dirty="0"/>
            <a:t>Budapest Convention</a:t>
          </a:r>
        </a:p>
      </dgm:t>
    </dgm:pt>
    <dgm:pt modelId="{FA4D8984-6B94-E84E-BE17-A4552F0412EC}" type="parTrans" cxnId="{C27ED55B-0ABB-5A45-961B-43B60EAA013B}">
      <dgm:prSet/>
      <dgm:spPr/>
      <dgm:t>
        <a:bodyPr/>
        <a:lstStyle/>
        <a:p>
          <a:endParaRPr lang="en-US"/>
        </a:p>
      </dgm:t>
    </dgm:pt>
    <dgm:pt modelId="{726472C4-5FA3-9649-A7BB-FC160D9C3C6A}" type="sibTrans" cxnId="{C27ED55B-0ABB-5A45-961B-43B60EAA013B}">
      <dgm:prSet/>
      <dgm:spPr/>
      <dgm:t>
        <a:bodyPr/>
        <a:lstStyle/>
        <a:p>
          <a:endParaRPr lang="en-US"/>
        </a:p>
      </dgm:t>
    </dgm:pt>
    <dgm:pt modelId="{A916D35A-CCFA-8446-8EE1-9683D934FB86}">
      <dgm:prSet phldrT="[Text]"/>
      <dgm:spPr/>
      <dgm:t>
        <a:bodyPr/>
        <a:lstStyle/>
        <a:p>
          <a:r>
            <a:rPr lang="en-US"/>
            <a:t>Payment card fraud</a:t>
          </a:r>
          <a:endParaRPr lang="en-US" dirty="0"/>
        </a:p>
      </dgm:t>
    </dgm:pt>
    <dgm:pt modelId="{B0605947-A918-A44B-A53E-46A3B5E506ED}" type="parTrans" cxnId="{50B43EEA-500C-1C47-928F-A583D0AC6921}">
      <dgm:prSet/>
      <dgm:spPr/>
      <dgm:t>
        <a:bodyPr/>
        <a:lstStyle/>
        <a:p>
          <a:endParaRPr lang="en-US"/>
        </a:p>
      </dgm:t>
    </dgm:pt>
    <dgm:pt modelId="{0E57CF45-3A6C-4F46-90E3-E2FFCC257828}" type="sibTrans" cxnId="{50B43EEA-500C-1C47-928F-A583D0AC6921}">
      <dgm:prSet/>
      <dgm:spPr/>
      <dgm:t>
        <a:bodyPr/>
        <a:lstStyle/>
        <a:p>
          <a:endParaRPr lang="en-US"/>
        </a:p>
      </dgm:t>
    </dgm:pt>
    <dgm:pt modelId="{78FDA81E-39BC-A04C-A0D1-7B639D3453B8}" type="pres">
      <dgm:prSet presAssocID="{819F9019-E960-1646-B7D9-5DDFB8AC682A}" presName="linear" presStyleCnt="0">
        <dgm:presLayoutVars>
          <dgm:dir/>
          <dgm:animLvl val="lvl"/>
          <dgm:resizeHandles val="exact"/>
        </dgm:presLayoutVars>
      </dgm:prSet>
      <dgm:spPr/>
    </dgm:pt>
    <dgm:pt modelId="{67E449C5-FCC6-2449-9AFE-F1EE457C2D65}" type="pres">
      <dgm:prSet presAssocID="{17C52D27-70B4-1D45-BA4C-730B84C16F46}" presName="parentLin" presStyleCnt="0"/>
      <dgm:spPr/>
    </dgm:pt>
    <dgm:pt modelId="{2BA07935-04F1-BE41-875D-CDC989B1D0CF}" type="pres">
      <dgm:prSet presAssocID="{17C52D27-70B4-1D45-BA4C-730B84C16F46}" presName="parentLeftMargin" presStyleLbl="node1" presStyleIdx="0" presStyleCnt="3"/>
      <dgm:spPr/>
    </dgm:pt>
    <dgm:pt modelId="{347B730F-701E-C746-BAD9-5CF0C0CE46E8}" type="pres">
      <dgm:prSet presAssocID="{17C52D27-70B4-1D45-BA4C-730B84C16F46}" presName="parentText" presStyleLbl="node1" presStyleIdx="0" presStyleCnt="3">
        <dgm:presLayoutVars>
          <dgm:chMax val="0"/>
          <dgm:bulletEnabled val="1"/>
        </dgm:presLayoutVars>
      </dgm:prSet>
      <dgm:spPr/>
    </dgm:pt>
    <dgm:pt modelId="{869B6D20-6507-434D-892F-050F4A8E1331}" type="pres">
      <dgm:prSet presAssocID="{17C52D27-70B4-1D45-BA4C-730B84C16F46}" presName="negativeSpace" presStyleCnt="0"/>
      <dgm:spPr/>
    </dgm:pt>
    <dgm:pt modelId="{7339DE68-8DA1-7543-A5C3-61D2F8FBC1EC}" type="pres">
      <dgm:prSet presAssocID="{17C52D27-70B4-1D45-BA4C-730B84C16F46}" presName="childText" presStyleLbl="conFgAcc1" presStyleIdx="0" presStyleCnt="3">
        <dgm:presLayoutVars>
          <dgm:bulletEnabled val="1"/>
        </dgm:presLayoutVars>
      </dgm:prSet>
      <dgm:spPr/>
    </dgm:pt>
    <dgm:pt modelId="{4FAE23A0-62CE-5C47-ABEF-96A4D39379E1}" type="pres">
      <dgm:prSet presAssocID="{808AFBF6-CB8A-5248-BA9D-577C179BEDB2}" presName="spaceBetweenRectangles" presStyleCnt="0"/>
      <dgm:spPr/>
    </dgm:pt>
    <dgm:pt modelId="{53BCF80C-5A8A-7945-9091-400E2E074556}" type="pres">
      <dgm:prSet presAssocID="{B6E0E1F7-15F5-EB41-91BC-5CD476B5001C}" presName="parentLin" presStyleCnt="0"/>
      <dgm:spPr/>
    </dgm:pt>
    <dgm:pt modelId="{09CAD4ED-C7EE-0C4B-B6EE-DABFA546CA93}" type="pres">
      <dgm:prSet presAssocID="{B6E0E1F7-15F5-EB41-91BC-5CD476B5001C}" presName="parentLeftMargin" presStyleLbl="node1" presStyleIdx="0" presStyleCnt="3"/>
      <dgm:spPr/>
    </dgm:pt>
    <dgm:pt modelId="{FC03BDA2-CEA3-E14B-9572-1453C959C811}" type="pres">
      <dgm:prSet presAssocID="{B6E0E1F7-15F5-EB41-91BC-5CD476B5001C}" presName="parentText" presStyleLbl="node1" presStyleIdx="1" presStyleCnt="3">
        <dgm:presLayoutVars>
          <dgm:chMax val="0"/>
          <dgm:bulletEnabled val="1"/>
        </dgm:presLayoutVars>
      </dgm:prSet>
      <dgm:spPr/>
    </dgm:pt>
    <dgm:pt modelId="{88F9BA4F-DE8E-2A48-8310-C53D48F090CA}" type="pres">
      <dgm:prSet presAssocID="{B6E0E1F7-15F5-EB41-91BC-5CD476B5001C}" presName="negativeSpace" presStyleCnt="0"/>
      <dgm:spPr/>
    </dgm:pt>
    <dgm:pt modelId="{410D6893-A00D-7C40-B38D-11506191D1AB}" type="pres">
      <dgm:prSet presAssocID="{B6E0E1F7-15F5-EB41-91BC-5CD476B5001C}" presName="childText" presStyleLbl="conFgAcc1" presStyleIdx="1" presStyleCnt="3">
        <dgm:presLayoutVars>
          <dgm:bulletEnabled val="1"/>
        </dgm:presLayoutVars>
      </dgm:prSet>
      <dgm:spPr/>
    </dgm:pt>
    <dgm:pt modelId="{3DC80E69-A27B-7D43-8E37-3B8953E25CBB}" type="pres">
      <dgm:prSet presAssocID="{E3880327-B61A-E046-8BA0-AA7DA6129A1C}" presName="spaceBetweenRectangles" presStyleCnt="0"/>
      <dgm:spPr/>
    </dgm:pt>
    <dgm:pt modelId="{BA73D005-6458-E940-8664-04EF4847F2C9}" type="pres">
      <dgm:prSet presAssocID="{821C9818-11FE-1C45-AD83-7C9DA52D42CD}" presName="parentLin" presStyleCnt="0"/>
      <dgm:spPr/>
    </dgm:pt>
    <dgm:pt modelId="{A6AAD72C-FB07-0043-B83E-CA70ADCF7AC9}" type="pres">
      <dgm:prSet presAssocID="{821C9818-11FE-1C45-AD83-7C9DA52D42CD}" presName="parentLeftMargin" presStyleLbl="node1" presStyleIdx="1" presStyleCnt="3"/>
      <dgm:spPr/>
    </dgm:pt>
    <dgm:pt modelId="{CCCF085E-4116-EE41-ADE5-BD63295DE8C9}" type="pres">
      <dgm:prSet presAssocID="{821C9818-11FE-1C45-AD83-7C9DA52D42CD}" presName="parentText" presStyleLbl="node1" presStyleIdx="2" presStyleCnt="3">
        <dgm:presLayoutVars>
          <dgm:chMax val="0"/>
          <dgm:bulletEnabled val="1"/>
        </dgm:presLayoutVars>
      </dgm:prSet>
      <dgm:spPr/>
    </dgm:pt>
    <dgm:pt modelId="{150D561D-DC58-1344-B1CE-F9B6D1AB560C}" type="pres">
      <dgm:prSet presAssocID="{821C9818-11FE-1C45-AD83-7C9DA52D42CD}" presName="negativeSpace" presStyleCnt="0"/>
      <dgm:spPr/>
    </dgm:pt>
    <dgm:pt modelId="{241F3E61-39B8-594D-AC1C-488A4C1587CE}" type="pres">
      <dgm:prSet presAssocID="{821C9818-11FE-1C45-AD83-7C9DA52D42CD}" presName="childText" presStyleLbl="conFgAcc1" presStyleIdx="2" presStyleCnt="3">
        <dgm:presLayoutVars>
          <dgm:bulletEnabled val="1"/>
        </dgm:presLayoutVars>
      </dgm:prSet>
      <dgm:spPr/>
    </dgm:pt>
  </dgm:ptLst>
  <dgm:cxnLst>
    <dgm:cxn modelId="{7D242707-298A-C648-B354-023768BD1188}" srcId="{871E56FB-77E6-AD48-AED9-DA042FFA86C5}" destId="{AC8929D1-A2F7-DD46-AB5D-5FD72C96C770}" srcOrd="1" destOrd="0" parTransId="{7D77322B-D222-D44E-AF5A-50A074C7769D}" sibTransId="{C8B346E6-09AD-1748-AC91-68578A9BEF56}"/>
    <dgm:cxn modelId="{1C34BB0C-DC3D-FD4A-934C-146FAF68BC9D}" srcId="{30BF9534-2A97-B84B-9AE2-A8A525FBACEF}" destId="{34EBA042-717B-2A40-82F5-F94EEE0C486A}" srcOrd="3" destOrd="0" parTransId="{52EBAC60-E67D-994B-949E-B3BB80C227BD}" sibTransId="{0E5885F2-592C-6043-8F8D-01F99B208E0F}"/>
    <dgm:cxn modelId="{09FEEC0C-F097-5748-898D-DA442BD50D82}" srcId="{819F9019-E960-1646-B7D9-5DDFB8AC682A}" destId="{B6E0E1F7-15F5-EB41-91BC-5CD476B5001C}" srcOrd="1" destOrd="0" parTransId="{7E58F2A1-B6E5-9146-B654-B07F0ABFDA5C}" sibTransId="{E3880327-B61A-E046-8BA0-AA7DA6129A1C}"/>
    <dgm:cxn modelId="{4AAE0218-89E3-CE4F-A060-4D7AA4ED05D3}" srcId="{821C9818-11FE-1C45-AD83-7C9DA52D42CD}" destId="{E71365B0-DC58-4D44-9071-A508063FA7FF}" srcOrd="0" destOrd="0" parTransId="{939CCEFF-921D-C745-91B4-48E6F3BBAB27}" sibTransId="{65B109BB-3B94-F642-A360-F8E735D48DEA}"/>
    <dgm:cxn modelId="{613A7418-597B-4A1E-B00F-EAF73EBACDEE}" type="presOf" srcId="{4C5D89A5-CA36-F44C-82BD-6A9EE2F9CF71}" destId="{410D6893-A00D-7C40-B38D-11506191D1AB}" srcOrd="0" destOrd="2" presId="urn:microsoft.com/office/officeart/2005/8/layout/list1"/>
    <dgm:cxn modelId="{26483D1A-B262-3440-AE28-6A180C2354CB}" srcId="{871E56FB-77E6-AD48-AED9-DA042FFA86C5}" destId="{5B989080-DBF1-714E-8E86-FBF33E5927DC}" srcOrd="3" destOrd="0" parTransId="{4CAAC68C-0424-4E47-80C9-6391E794BEEC}" sibTransId="{726FA3ED-E0A6-9E47-AA18-C93C07B588AC}"/>
    <dgm:cxn modelId="{FD831C23-D51A-8F4D-AB2D-B5CC1F7C7C26}" srcId="{30BF9534-2A97-B84B-9AE2-A8A525FBACEF}" destId="{5AF0A36B-D4AA-4748-94CC-42E434CA8234}" srcOrd="4" destOrd="0" parTransId="{D5186791-84E8-3C48-A143-67F87CB801E7}" sibTransId="{F3A8B56A-4FD8-5A42-ADE3-5BA60FD2B5A3}"/>
    <dgm:cxn modelId="{E10F8023-62DB-E044-BECC-C3D25BA73EA7}" srcId="{871E56FB-77E6-AD48-AED9-DA042FFA86C5}" destId="{728BFD76-2C98-A042-B85C-DF0378F81B9D}" srcOrd="2" destOrd="0" parTransId="{15BBA0C1-537A-A54F-902C-848589A5AD91}" sibTransId="{D4381DD7-24A4-6844-8E2A-8F24E5B26BBA}"/>
    <dgm:cxn modelId="{29D5DD24-F821-44DC-B65A-A667FE52D0BE}" type="presOf" srcId="{7951EC09-5383-C14B-8DF9-394D0F5E621C}" destId="{241F3E61-39B8-594D-AC1C-488A4C1587CE}" srcOrd="0" destOrd="1" presId="urn:microsoft.com/office/officeart/2005/8/layout/list1"/>
    <dgm:cxn modelId="{993B0B27-A779-4C4B-A2E6-6C1796DB302E}" srcId="{17C52D27-70B4-1D45-BA4C-730B84C16F46}" destId="{30BF9534-2A97-B84B-9AE2-A8A525FBACEF}" srcOrd="0" destOrd="0" parTransId="{ADB211D4-3830-A746-8A8F-439FC8D4EEFD}" sibTransId="{A3F7A524-6A5C-C546-8FB6-C0E0C554D477}"/>
    <dgm:cxn modelId="{77590D32-A3E7-1F48-86E9-B35000E29DEB}" srcId="{871E56FB-77E6-AD48-AED9-DA042FFA86C5}" destId="{4C5D89A5-CA36-F44C-82BD-6A9EE2F9CF71}" srcOrd="0" destOrd="0" parTransId="{9FF0C4AB-3039-CC41-81B6-DBA67A808E93}" sibTransId="{FFE8FF45-5298-A64D-A385-40FD305A5360}"/>
    <dgm:cxn modelId="{D3E79834-A81C-448C-BBE7-7CBF433CC766}" type="presOf" srcId="{4F68C474-C355-AA4A-ABAE-8D1D2882027A}" destId="{7339DE68-8DA1-7543-A5C3-61D2F8FBC1EC}" srcOrd="0" destOrd="2" presId="urn:microsoft.com/office/officeart/2005/8/layout/list1"/>
    <dgm:cxn modelId="{C27ED55B-0ABB-5A45-961B-43B60EAA013B}" srcId="{821C9818-11FE-1C45-AD83-7C9DA52D42CD}" destId="{7951EC09-5383-C14B-8DF9-394D0F5E621C}" srcOrd="1" destOrd="0" parTransId="{FA4D8984-6B94-E84E-BE17-A4552F0412EC}" sibTransId="{726472C4-5FA3-9649-A7BB-FC160D9C3C6A}"/>
    <dgm:cxn modelId="{43B1F366-1A2E-40C8-9D52-B33A9F4EFEB1}" type="presOf" srcId="{871E56FB-77E6-AD48-AED9-DA042FFA86C5}" destId="{410D6893-A00D-7C40-B38D-11506191D1AB}" srcOrd="0" destOrd="1" presId="urn:microsoft.com/office/officeart/2005/8/layout/list1"/>
    <dgm:cxn modelId="{BF900868-44C3-43DE-BCBA-F4B01C26C903}" type="presOf" srcId="{30BF9534-2A97-B84B-9AE2-A8A525FBACEF}" destId="{7339DE68-8DA1-7543-A5C3-61D2F8FBC1EC}" srcOrd="0" destOrd="0" presId="urn:microsoft.com/office/officeart/2005/8/layout/list1"/>
    <dgm:cxn modelId="{E5D5ED6A-A14D-E34F-8DBF-C2379D538366}" srcId="{B6E0E1F7-15F5-EB41-91BC-5CD476B5001C}" destId="{39461520-679C-B948-BBBD-088696251A0F}" srcOrd="0" destOrd="0" parTransId="{D1712617-1BB7-D040-B739-F3E26A9B60A2}" sibTransId="{9C8FF678-E9A9-FA45-8684-49E561691A62}"/>
    <dgm:cxn modelId="{053B1780-EF71-E042-8FF4-65493591959A}" srcId="{30BF9534-2A97-B84B-9AE2-A8A525FBACEF}" destId="{4F68C474-C355-AA4A-ABAE-8D1D2882027A}" srcOrd="1" destOrd="0" parTransId="{514809AA-D687-3449-A60F-D425A637721F}" sibTransId="{3B8F7FB9-821C-1345-90A3-A3000A95F767}"/>
    <dgm:cxn modelId="{EA5BCC81-7BAC-4B14-9F48-6FBAC9CE2E14}" type="presOf" srcId="{A916D35A-CCFA-8446-8EE1-9683D934FB86}" destId="{7339DE68-8DA1-7543-A5C3-61D2F8FBC1EC}" srcOrd="0" destOrd="3" presId="urn:microsoft.com/office/officeart/2005/8/layout/list1"/>
    <dgm:cxn modelId="{E7A93387-363E-4D4E-A851-FA2FC43CA69C}" type="presOf" srcId="{39461520-679C-B948-BBBD-088696251A0F}" destId="{410D6893-A00D-7C40-B38D-11506191D1AB}" srcOrd="0" destOrd="0" presId="urn:microsoft.com/office/officeart/2005/8/layout/list1"/>
    <dgm:cxn modelId="{14634090-C15C-4C89-81FC-246F2B6E4A4E}" type="presOf" srcId="{0EE8BBE9-300A-7645-8ABD-7B5AFC007CEF}" destId="{7339DE68-8DA1-7543-A5C3-61D2F8FBC1EC}" srcOrd="0" destOrd="1" presId="urn:microsoft.com/office/officeart/2005/8/layout/list1"/>
    <dgm:cxn modelId="{1DAF0D96-5ABB-EE43-9810-FDE67DC8524E}" srcId="{819F9019-E960-1646-B7D9-5DDFB8AC682A}" destId="{821C9818-11FE-1C45-AD83-7C9DA52D42CD}" srcOrd="2" destOrd="0" parTransId="{5EF73A6A-DCF3-1242-A0AC-994568208CCB}" sibTransId="{9605F767-5453-2A4D-BC4A-8CEC85AD6B99}"/>
    <dgm:cxn modelId="{94E11A96-FEB3-467A-B20B-FF292A551E04}" type="presOf" srcId="{821C9818-11FE-1C45-AD83-7C9DA52D42CD}" destId="{CCCF085E-4116-EE41-ADE5-BD63295DE8C9}" srcOrd="1" destOrd="0" presId="urn:microsoft.com/office/officeart/2005/8/layout/list1"/>
    <dgm:cxn modelId="{590E51AD-BF3F-4989-8229-FA8AB670F0C6}" type="presOf" srcId="{AC8929D1-A2F7-DD46-AB5D-5FD72C96C770}" destId="{410D6893-A00D-7C40-B38D-11506191D1AB}" srcOrd="0" destOrd="3" presId="urn:microsoft.com/office/officeart/2005/8/layout/list1"/>
    <dgm:cxn modelId="{345001B1-797D-46FE-ABCD-194883F48FF6}" type="presOf" srcId="{5B989080-DBF1-714E-8E86-FBF33E5927DC}" destId="{410D6893-A00D-7C40-B38D-11506191D1AB}" srcOrd="0" destOrd="5" presId="urn:microsoft.com/office/officeart/2005/8/layout/list1"/>
    <dgm:cxn modelId="{5C3A75B4-55CE-4197-9244-ECAD3E093E4B}" type="presOf" srcId="{17C52D27-70B4-1D45-BA4C-730B84C16F46}" destId="{347B730F-701E-C746-BAD9-5CF0C0CE46E8}" srcOrd="1" destOrd="0" presId="urn:microsoft.com/office/officeart/2005/8/layout/list1"/>
    <dgm:cxn modelId="{353B0EB5-2CA2-42C0-A94B-C18E642A59B1}" type="presOf" srcId="{E71365B0-DC58-4D44-9071-A508063FA7FF}" destId="{241F3E61-39B8-594D-AC1C-488A4C1587CE}" srcOrd="0" destOrd="0" presId="urn:microsoft.com/office/officeart/2005/8/layout/list1"/>
    <dgm:cxn modelId="{50BAE2B6-EA23-4A45-BD5E-9DC5D1B42A42}" type="presOf" srcId="{728BFD76-2C98-A042-B85C-DF0378F81B9D}" destId="{410D6893-A00D-7C40-B38D-11506191D1AB}" srcOrd="0" destOrd="4" presId="urn:microsoft.com/office/officeart/2005/8/layout/list1"/>
    <dgm:cxn modelId="{51C7CABE-2F53-404D-8A56-5ED2FC52C3F2}" type="presOf" srcId="{34EBA042-717B-2A40-82F5-F94EEE0C486A}" destId="{7339DE68-8DA1-7543-A5C3-61D2F8FBC1EC}" srcOrd="0" destOrd="4" presId="urn:microsoft.com/office/officeart/2005/8/layout/list1"/>
    <dgm:cxn modelId="{9F91E8C2-64CC-734B-926D-C4CF3986A2BF}" srcId="{B6E0E1F7-15F5-EB41-91BC-5CD476B5001C}" destId="{871E56FB-77E6-AD48-AED9-DA042FFA86C5}" srcOrd="1" destOrd="0" parTransId="{1D13A639-2A70-014D-86E5-C0B55C9AF824}" sibTransId="{9FB7CAF4-3E81-1F4F-9CA3-7911B99F0017}"/>
    <dgm:cxn modelId="{A51236D3-85DA-44B0-B2B8-92541F628BFC}" type="presOf" srcId="{B6E0E1F7-15F5-EB41-91BC-5CD476B5001C}" destId="{FC03BDA2-CEA3-E14B-9572-1453C959C811}" srcOrd="1" destOrd="0" presId="urn:microsoft.com/office/officeart/2005/8/layout/list1"/>
    <dgm:cxn modelId="{D381E3D6-9A3D-EF49-A2DE-A59A1D9228A7}" srcId="{819F9019-E960-1646-B7D9-5DDFB8AC682A}" destId="{17C52D27-70B4-1D45-BA4C-730B84C16F46}" srcOrd="0" destOrd="0" parTransId="{2D3958FD-2FAA-9541-AB73-3906292B3540}" sibTransId="{808AFBF6-CB8A-5248-BA9D-577C179BEDB2}"/>
    <dgm:cxn modelId="{94F263DB-AB03-42D7-AB9F-58C003F5E283}" type="presOf" srcId="{17C52D27-70B4-1D45-BA4C-730B84C16F46}" destId="{2BA07935-04F1-BE41-875D-CDC989B1D0CF}" srcOrd="0" destOrd="0" presId="urn:microsoft.com/office/officeart/2005/8/layout/list1"/>
    <dgm:cxn modelId="{D8525EE9-CD38-4A25-B6DD-D4B158990090}" type="presOf" srcId="{5AF0A36B-D4AA-4748-94CC-42E434CA8234}" destId="{7339DE68-8DA1-7543-A5C3-61D2F8FBC1EC}" srcOrd="0" destOrd="5" presId="urn:microsoft.com/office/officeart/2005/8/layout/list1"/>
    <dgm:cxn modelId="{50B43EEA-500C-1C47-928F-A583D0AC6921}" srcId="{30BF9534-2A97-B84B-9AE2-A8A525FBACEF}" destId="{A916D35A-CCFA-8446-8EE1-9683D934FB86}" srcOrd="2" destOrd="0" parTransId="{B0605947-A918-A44B-A53E-46A3B5E506ED}" sibTransId="{0E57CF45-3A6C-4F46-90E3-E2FFCC257828}"/>
    <dgm:cxn modelId="{2CE3C8EB-6F07-479A-9463-206F59D1495E}" type="presOf" srcId="{B6E0E1F7-15F5-EB41-91BC-5CD476B5001C}" destId="{09CAD4ED-C7EE-0C4B-B6EE-DABFA546CA93}" srcOrd="0" destOrd="0" presId="urn:microsoft.com/office/officeart/2005/8/layout/list1"/>
    <dgm:cxn modelId="{EC206FED-0275-4683-8D2D-4D8B47109743}" type="presOf" srcId="{819F9019-E960-1646-B7D9-5DDFB8AC682A}" destId="{78FDA81E-39BC-A04C-A0D1-7B639D3453B8}" srcOrd="0" destOrd="0" presId="urn:microsoft.com/office/officeart/2005/8/layout/list1"/>
    <dgm:cxn modelId="{3DF3B8F2-E4E4-425D-87E7-245A34ADB1E0}" type="presOf" srcId="{821C9818-11FE-1C45-AD83-7C9DA52D42CD}" destId="{A6AAD72C-FB07-0043-B83E-CA70ADCF7AC9}" srcOrd="0" destOrd="0" presId="urn:microsoft.com/office/officeart/2005/8/layout/list1"/>
    <dgm:cxn modelId="{AC64E7FD-C657-814B-948D-AA7A9BAD7770}" srcId="{30BF9534-2A97-B84B-9AE2-A8A525FBACEF}" destId="{0EE8BBE9-300A-7645-8ABD-7B5AFC007CEF}" srcOrd="0" destOrd="0" parTransId="{87EDF2EE-9B99-5047-AC11-BAE1A75E6329}" sibTransId="{14938A1B-F843-4549-9A40-38E22E73E480}"/>
    <dgm:cxn modelId="{80CCCE1B-5777-4817-8B55-8DA45C9AF1EF}" type="presParOf" srcId="{78FDA81E-39BC-A04C-A0D1-7B639D3453B8}" destId="{67E449C5-FCC6-2449-9AFE-F1EE457C2D65}" srcOrd="0" destOrd="0" presId="urn:microsoft.com/office/officeart/2005/8/layout/list1"/>
    <dgm:cxn modelId="{B61CA553-4653-46DF-A6F6-769BC2BD44FE}" type="presParOf" srcId="{67E449C5-FCC6-2449-9AFE-F1EE457C2D65}" destId="{2BA07935-04F1-BE41-875D-CDC989B1D0CF}" srcOrd="0" destOrd="0" presId="urn:microsoft.com/office/officeart/2005/8/layout/list1"/>
    <dgm:cxn modelId="{98804DDD-BA4A-4D4F-83F3-2825D902724F}" type="presParOf" srcId="{67E449C5-FCC6-2449-9AFE-F1EE457C2D65}" destId="{347B730F-701E-C746-BAD9-5CF0C0CE46E8}" srcOrd="1" destOrd="0" presId="urn:microsoft.com/office/officeart/2005/8/layout/list1"/>
    <dgm:cxn modelId="{E769FD57-C883-4431-9385-A143A58360F8}" type="presParOf" srcId="{78FDA81E-39BC-A04C-A0D1-7B639D3453B8}" destId="{869B6D20-6507-434D-892F-050F4A8E1331}" srcOrd="1" destOrd="0" presId="urn:microsoft.com/office/officeart/2005/8/layout/list1"/>
    <dgm:cxn modelId="{67A1DAB3-2643-4DD6-B335-74B2049BABEC}" type="presParOf" srcId="{78FDA81E-39BC-A04C-A0D1-7B639D3453B8}" destId="{7339DE68-8DA1-7543-A5C3-61D2F8FBC1EC}" srcOrd="2" destOrd="0" presId="urn:microsoft.com/office/officeart/2005/8/layout/list1"/>
    <dgm:cxn modelId="{ADB8582F-36C7-471A-95DC-6B1C16D02BCD}" type="presParOf" srcId="{78FDA81E-39BC-A04C-A0D1-7B639D3453B8}" destId="{4FAE23A0-62CE-5C47-ABEF-96A4D39379E1}" srcOrd="3" destOrd="0" presId="urn:microsoft.com/office/officeart/2005/8/layout/list1"/>
    <dgm:cxn modelId="{D2EB979B-8823-49BC-84EC-7350C81F7911}" type="presParOf" srcId="{78FDA81E-39BC-A04C-A0D1-7B639D3453B8}" destId="{53BCF80C-5A8A-7945-9091-400E2E074556}" srcOrd="4" destOrd="0" presId="urn:microsoft.com/office/officeart/2005/8/layout/list1"/>
    <dgm:cxn modelId="{1EDFC347-B3B3-4AD3-9668-DFAF1062BF4D}" type="presParOf" srcId="{53BCF80C-5A8A-7945-9091-400E2E074556}" destId="{09CAD4ED-C7EE-0C4B-B6EE-DABFA546CA93}" srcOrd="0" destOrd="0" presId="urn:microsoft.com/office/officeart/2005/8/layout/list1"/>
    <dgm:cxn modelId="{090B39A1-CEF3-4E5B-AF82-E8950055F56F}" type="presParOf" srcId="{53BCF80C-5A8A-7945-9091-400E2E074556}" destId="{FC03BDA2-CEA3-E14B-9572-1453C959C811}" srcOrd="1" destOrd="0" presId="urn:microsoft.com/office/officeart/2005/8/layout/list1"/>
    <dgm:cxn modelId="{5B5FDF2F-7791-4222-87BE-E49A1CB27B7F}" type="presParOf" srcId="{78FDA81E-39BC-A04C-A0D1-7B639D3453B8}" destId="{88F9BA4F-DE8E-2A48-8310-C53D48F090CA}" srcOrd="5" destOrd="0" presId="urn:microsoft.com/office/officeart/2005/8/layout/list1"/>
    <dgm:cxn modelId="{438BA977-6759-4927-A659-9BEF5705C6EF}" type="presParOf" srcId="{78FDA81E-39BC-A04C-A0D1-7B639D3453B8}" destId="{410D6893-A00D-7C40-B38D-11506191D1AB}" srcOrd="6" destOrd="0" presId="urn:microsoft.com/office/officeart/2005/8/layout/list1"/>
    <dgm:cxn modelId="{DEB6F7DB-092B-4C33-9AAB-255828EEC265}" type="presParOf" srcId="{78FDA81E-39BC-A04C-A0D1-7B639D3453B8}" destId="{3DC80E69-A27B-7D43-8E37-3B8953E25CBB}" srcOrd="7" destOrd="0" presId="urn:microsoft.com/office/officeart/2005/8/layout/list1"/>
    <dgm:cxn modelId="{6ADA6ADF-18CB-4CD0-8838-5036C697D7B8}" type="presParOf" srcId="{78FDA81E-39BC-A04C-A0D1-7B639D3453B8}" destId="{BA73D005-6458-E940-8664-04EF4847F2C9}" srcOrd="8" destOrd="0" presId="urn:microsoft.com/office/officeart/2005/8/layout/list1"/>
    <dgm:cxn modelId="{BBEBF0FC-53CB-4C8B-BD32-114620D4CDC7}" type="presParOf" srcId="{BA73D005-6458-E940-8664-04EF4847F2C9}" destId="{A6AAD72C-FB07-0043-B83E-CA70ADCF7AC9}" srcOrd="0" destOrd="0" presId="urn:microsoft.com/office/officeart/2005/8/layout/list1"/>
    <dgm:cxn modelId="{DB858C94-F2F9-49D0-B843-0DF15C3F2648}" type="presParOf" srcId="{BA73D005-6458-E940-8664-04EF4847F2C9}" destId="{CCCF085E-4116-EE41-ADE5-BD63295DE8C9}" srcOrd="1" destOrd="0" presId="urn:microsoft.com/office/officeart/2005/8/layout/list1"/>
    <dgm:cxn modelId="{3F34D54C-AA92-4489-8B8E-DF71EA9A273B}" type="presParOf" srcId="{78FDA81E-39BC-A04C-A0D1-7B639D3453B8}" destId="{150D561D-DC58-1344-B1CE-F9B6D1AB560C}" srcOrd="9" destOrd="0" presId="urn:microsoft.com/office/officeart/2005/8/layout/list1"/>
    <dgm:cxn modelId="{E34E3007-6AA3-4014-87C5-E9699EEF60FB}" type="presParOf" srcId="{78FDA81E-39BC-A04C-A0D1-7B639D3453B8}" destId="{241F3E61-39B8-594D-AC1C-488A4C1587CE}"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FAAEBB-EA7E-CB43-A89B-8E4D246F6EB1}">
      <dsp:nvSpPr>
        <dsp:cNvPr id="0" name=""/>
        <dsp:cNvSpPr/>
      </dsp:nvSpPr>
      <dsp:spPr>
        <a:xfrm>
          <a:off x="2614" y="468665"/>
          <a:ext cx="2073926" cy="1244355"/>
        </a:xfrm>
        <a:prstGeom prst="rect">
          <a:avLst/>
        </a:prstGeom>
        <a:gradFill rotWithShape="0">
          <a:gsLst>
            <a:gs pos="0">
              <a:schemeClr val="accent1">
                <a:shade val="50000"/>
                <a:hueOff val="0"/>
                <a:satOff val="0"/>
                <a:lumOff val="0"/>
                <a:alphaOff val="0"/>
                <a:satMod val="103000"/>
                <a:lumMod val="102000"/>
                <a:tint val="94000"/>
              </a:schemeClr>
            </a:gs>
            <a:gs pos="50000">
              <a:schemeClr val="accent1">
                <a:shade val="50000"/>
                <a:hueOff val="0"/>
                <a:satOff val="0"/>
                <a:lumOff val="0"/>
                <a:alphaOff val="0"/>
                <a:satMod val="110000"/>
                <a:lumMod val="100000"/>
                <a:shade val="100000"/>
              </a:schemeClr>
            </a:gs>
            <a:gs pos="100000">
              <a:schemeClr val="accent1">
                <a:shade val="5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dirty="0"/>
            <a:t>Identity Theft</a:t>
          </a:r>
        </a:p>
      </dsp:txBody>
      <dsp:txXfrm>
        <a:off x="2614" y="468665"/>
        <a:ext cx="2073926" cy="1244355"/>
      </dsp:txXfrm>
    </dsp:sp>
    <dsp:sp modelId="{164175C4-5002-EA47-B974-45D969722499}">
      <dsp:nvSpPr>
        <dsp:cNvPr id="0" name=""/>
        <dsp:cNvSpPr/>
      </dsp:nvSpPr>
      <dsp:spPr>
        <a:xfrm>
          <a:off x="2283933" y="468665"/>
          <a:ext cx="2073926" cy="1244355"/>
        </a:xfrm>
        <a:prstGeom prst="rect">
          <a:avLst/>
        </a:prstGeom>
        <a:gradFill rotWithShape="0">
          <a:gsLst>
            <a:gs pos="0">
              <a:schemeClr val="accent1">
                <a:shade val="50000"/>
                <a:hueOff val="80499"/>
                <a:satOff val="-1960"/>
                <a:lumOff val="8579"/>
                <a:alphaOff val="0"/>
                <a:satMod val="103000"/>
                <a:lumMod val="102000"/>
                <a:tint val="94000"/>
              </a:schemeClr>
            </a:gs>
            <a:gs pos="50000">
              <a:schemeClr val="accent1">
                <a:shade val="50000"/>
                <a:hueOff val="80499"/>
                <a:satOff val="-1960"/>
                <a:lumOff val="8579"/>
                <a:alphaOff val="0"/>
                <a:satMod val="110000"/>
                <a:lumMod val="100000"/>
                <a:shade val="100000"/>
              </a:schemeClr>
            </a:gs>
            <a:gs pos="100000">
              <a:schemeClr val="accent1">
                <a:shade val="50000"/>
                <a:hueOff val="80499"/>
                <a:satOff val="-1960"/>
                <a:lumOff val="857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dirty="0"/>
            <a:t>Payment Card Fraud</a:t>
          </a:r>
        </a:p>
      </dsp:txBody>
      <dsp:txXfrm>
        <a:off x="2283933" y="468665"/>
        <a:ext cx="2073926" cy="1244355"/>
      </dsp:txXfrm>
    </dsp:sp>
    <dsp:sp modelId="{C11349CC-5598-2747-AC06-9799B66C7FC4}">
      <dsp:nvSpPr>
        <dsp:cNvPr id="0" name=""/>
        <dsp:cNvSpPr/>
      </dsp:nvSpPr>
      <dsp:spPr>
        <a:xfrm>
          <a:off x="4565252" y="468665"/>
          <a:ext cx="2073926" cy="1244355"/>
        </a:xfrm>
        <a:prstGeom prst="rect">
          <a:avLst/>
        </a:prstGeom>
        <a:gradFill rotWithShape="0">
          <a:gsLst>
            <a:gs pos="0">
              <a:schemeClr val="accent1">
                <a:shade val="50000"/>
                <a:hueOff val="160997"/>
                <a:satOff val="-3921"/>
                <a:lumOff val="17158"/>
                <a:alphaOff val="0"/>
                <a:satMod val="103000"/>
                <a:lumMod val="102000"/>
                <a:tint val="94000"/>
              </a:schemeClr>
            </a:gs>
            <a:gs pos="50000">
              <a:schemeClr val="accent1">
                <a:shade val="50000"/>
                <a:hueOff val="160997"/>
                <a:satOff val="-3921"/>
                <a:lumOff val="17158"/>
                <a:alphaOff val="0"/>
                <a:satMod val="110000"/>
                <a:lumMod val="100000"/>
                <a:shade val="100000"/>
              </a:schemeClr>
            </a:gs>
            <a:gs pos="100000">
              <a:schemeClr val="accent1">
                <a:shade val="50000"/>
                <a:hueOff val="160997"/>
                <a:satOff val="-3921"/>
                <a:lumOff val="1715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dirty="0"/>
            <a:t>Online Banking Attacks, Misuse and Account Take-Over</a:t>
          </a:r>
        </a:p>
      </dsp:txBody>
      <dsp:txXfrm>
        <a:off x="4565252" y="468665"/>
        <a:ext cx="2073926" cy="1244355"/>
      </dsp:txXfrm>
    </dsp:sp>
    <dsp:sp modelId="{19D4A024-652C-924B-B894-FE6AA4B2653A}">
      <dsp:nvSpPr>
        <dsp:cNvPr id="0" name=""/>
        <dsp:cNvSpPr/>
      </dsp:nvSpPr>
      <dsp:spPr>
        <a:xfrm>
          <a:off x="6846571" y="468665"/>
          <a:ext cx="2073926" cy="1244355"/>
        </a:xfrm>
        <a:prstGeom prst="rect">
          <a:avLst/>
        </a:prstGeom>
        <a:gradFill rotWithShape="0">
          <a:gsLst>
            <a:gs pos="0">
              <a:schemeClr val="accent1">
                <a:shade val="50000"/>
                <a:hueOff val="241496"/>
                <a:satOff val="-5881"/>
                <a:lumOff val="25738"/>
                <a:alphaOff val="0"/>
                <a:satMod val="103000"/>
                <a:lumMod val="102000"/>
                <a:tint val="94000"/>
              </a:schemeClr>
            </a:gs>
            <a:gs pos="50000">
              <a:schemeClr val="accent1">
                <a:shade val="50000"/>
                <a:hueOff val="241496"/>
                <a:satOff val="-5881"/>
                <a:lumOff val="25738"/>
                <a:alphaOff val="0"/>
                <a:satMod val="110000"/>
                <a:lumMod val="100000"/>
                <a:shade val="100000"/>
              </a:schemeClr>
            </a:gs>
            <a:gs pos="100000">
              <a:schemeClr val="accent1">
                <a:shade val="50000"/>
                <a:hueOff val="241496"/>
                <a:satOff val="-5881"/>
                <a:lumOff val="2573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a:t>Confidence Fraud, Including Advance-Fee Fraud and Auction Fraud</a:t>
          </a:r>
        </a:p>
      </dsp:txBody>
      <dsp:txXfrm>
        <a:off x="6846571" y="468665"/>
        <a:ext cx="2073926" cy="1244355"/>
      </dsp:txXfrm>
    </dsp:sp>
    <dsp:sp modelId="{146F3962-B07F-B042-9554-26DE3C009E17}">
      <dsp:nvSpPr>
        <dsp:cNvPr id="0" name=""/>
        <dsp:cNvSpPr/>
      </dsp:nvSpPr>
      <dsp:spPr>
        <a:xfrm>
          <a:off x="2614" y="1920413"/>
          <a:ext cx="2073926" cy="1244355"/>
        </a:xfrm>
        <a:prstGeom prst="rect">
          <a:avLst/>
        </a:prstGeom>
        <a:gradFill rotWithShape="0">
          <a:gsLst>
            <a:gs pos="0">
              <a:schemeClr val="accent1">
                <a:shade val="50000"/>
                <a:hueOff val="321995"/>
                <a:satOff val="-7842"/>
                <a:lumOff val="34317"/>
                <a:alphaOff val="0"/>
                <a:satMod val="103000"/>
                <a:lumMod val="102000"/>
                <a:tint val="94000"/>
              </a:schemeClr>
            </a:gs>
            <a:gs pos="50000">
              <a:schemeClr val="accent1">
                <a:shade val="50000"/>
                <a:hueOff val="321995"/>
                <a:satOff val="-7842"/>
                <a:lumOff val="34317"/>
                <a:alphaOff val="0"/>
                <a:satMod val="110000"/>
                <a:lumMod val="100000"/>
                <a:shade val="100000"/>
              </a:schemeClr>
            </a:gs>
            <a:gs pos="100000">
              <a:schemeClr val="accent1">
                <a:shade val="50000"/>
                <a:hueOff val="321995"/>
                <a:satOff val="-7842"/>
                <a:lumOff val="3431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dirty="0"/>
            <a:t>Investment Fraud, Including Stock Market Manipulation</a:t>
          </a:r>
        </a:p>
      </dsp:txBody>
      <dsp:txXfrm>
        <a:off x="2614" y="1920413"/>
        <a:ext cx="2073926" cy="1244355"/>
      </dsp:txXfrm>
    </dsp:sp>
    <dsp:sp modelId="{E91F1123-7555-814D-9FAC-D861734D7FB5}">
      <dsp:nvSpPr>
        <dsp:cNvPr id="0" name=""/>
        <dsp:cNvSpPr/>
      </dsp:nvSpPr>
      <dsp:spPr>
        <a:xfrm>
          <a:off x="2283933" y="1920413"/>
          <a:ext cx="2073926" cy="1244355"/>
        </a:xfrm>
        <a:prstGeom prst="rect">
          <a:avLst/>
        </a:prstGeom>
        <a:gradFill rotWithShape="0">
          <a:gsLst>
            <a:gs pos="0">
              <a:schemeClr val="accent1">
                <a:shade val="50000"/>
                <a:hueOff val="402493"/>
                <a:satOff val="-9802"/>
                <a:lumOff val="42896"/>
                <a:alphaOff val="0"/>
                <a:satMod val="103000"/>
                <a:lumMod val="102000"/>
                <a:tint val="94000"/>
              </a:schemeClr>
            </a:gs>
            <a:gs pos="50000">
              <a:schemeClr val="accent1">
                <a:shade val="50000"/>
                <a:hueOff val="402493"/>
                <a:satOff val="-9802"/>
                <a:lumOff val="42896"/>
                <a:alphaOff val="0"/>
                <a:satMod val="110000"/>
                <a:lumMod val="100000"/>
                <a:shade val="100000"/>
              </a:schemeClr>
            </a:gs>
            <a:gs pos="100000">
              <a:schemeClr val="accent1">
                <a:shade val="50000"/>
                <a:hueOff val="402493"/>
                <a:satOff val="-9802"/>
                <a:lumOff val="42896"/>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a:t>Pyramid and Other Multi-Level Marketing Schemes</a:t>
          </a:r>
        </a:p>
      </dsp:txBody>
      <dsp:txXfrm>
        <a:off x="2283933" y="1920413"/>
        <a:ext cx="2073926" cy="1244355"/>
      </dsp:txXfrm>
    </dsp:sp>
    <dsp:sp modelId="{261E9C52-627E-5545-B649-C3B169EF6388}">
      <dsp:nvSpPr>
        <dsp:cNvPr id="0" name=""/>
        <dsp:cNvSpPr/>
      </dsp:nvSpPr>
      <dsp:spPr>
        <a:xfrm>
          <a:off x="4565252" y="1920413"/>
          <a:ext cx="2073926" cy="1244355"/>
        </a:xfrm>
        <a:prstGeom prst="rect">
          <a:avLst/>
        </a:prstGeom>
        <a:gradFill rotWithShape="0">
          <a:gsLst>
            <a:gs pos="0">
              <a:schemeClr val="accent1">
                <a:shade val="50000"/>
                <a:hueOff val="321995"/>
                <a:satOff val="-7842"/>
                <a:lumOff val="34317"/>
                <a:alphaOff val="0"/>
                <a:satMod val="103000"/>
                <a:lumMod val="102000"/>
                <a:tint val="94000"/>
              </a:schemeClr>
            </a:gs>
            <a:gs pos="50000">
              <a:schemeClr val="accent1">
                <a:shade val="50000"/>
                <a:hueOff val="321995"/>
                <a:satOff val="-7842"/>
                <a:lumOff val="34317"/>
                <a:alphaOff val="0"/>
                <a:satMod val="110000"/>
                <a:lumMod val="100000"/>
                <a:shade val="100000"/>
              </a:schemeClr>
            </a:gs>
            <a:gs pos="100000">
              <a:schemeClr val="accent1">
                <a:shade val="50000"/>
                <a:hueOff val="321995"/>
                <a:satOff val="-7842"/>
                <a:lumOff val="3431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a:t>Child Abuse Materials</a:t>
          </a:r>
        </a:p>
      </dsp:txBody>
      <dsp:txXfrm>
        <a:off x="4565252" y="1920413"/>
        <a:ext cx="2073926" cy="1244355"/>
      </dsp:txXfrm>
    </dsp:sp>
    <dsp:sp modelId="{E4640F55-B1A9-9B41-AB0C-916ABA354447}">
      <dsp:nvSpPr>
        <dsp:cNvPr id="0" name=""/>
        <dsp:cNvSpPr/>
      </dsp:nvSpPr>
      <dsp:spPr>
        <a:xfrm>
          <a:off x="6846571" y="1920413"/>
          <a:ext cx="2073926" cy="1244355"/>
        </a:xfrm>
        <a:prstGeom prst="rect">
          <a:avLst/>
        </a:prstGeom>
        <a:gradFill rotWithShape="0">
          <a:gsLst>
            <a:gs pos="0">
              <a:schemeClr val="accent1">
                <a:shade val="50000"/>
                <a:hueOff val="241496"/>
                <a:satOff val="-5881"/>
                <a:lumOff val="25738"/>
                <a:alphaOff val="0"/>
                <a:satMod val="103000"/>
                <a:lumMod val="102000"/>
                <a:tint val="94000"/>
              </a:schemeClr>
            </a:gs>
            <a:gs pos="50000">
              <a:schemeClr val="accent1">
                <a:shade val="50000"/>
                <a:hueOff val="241496"/>
                <a:satOff val="-5881"/>
                <a:lumOff val="25738"/>
                <a:alphaOff val="0"/>
                <a:satMod val="110000"/>
                <a:lumMod val="100000"/>
                <a:shade val="100000"/>
              </a:schemeClr>
            </a:gs>
            <a:gs pos="100000">
              <a:schemeClr val="accent1">
                <a:shade val="50000"/>
                <a:hueOff val="241496"/>
                <a:satOff val="-5881"/>
                <a:lumOff val="2573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a:t>Sale of Counterfeit Pharmaceuticals</a:t>
          </a:r>
        </a:p>
      </dsp:txBody>
      <dsp:txXfrm>
        <a:off x="6846571" y="1920413"/>
        <a:ext cx="2073926" cy="1244355"/>
      </dsp:txXfrm>
    </dsp:sp>
    <dsp:sp modelId="{535EDF7C-91C4-8741-BB23-E49B0FEF281C}">
      <dsp:nvSpPr>
        <dsp:cNvPr id="0" name=""/>
        <dsp:cNvSpPr/>
      </dsp:nvSpPr>
      <dsp:spPr>
        <a:xfrm>
          <a:off x="2283933" y="3372162"/>
          <a:ext cx="2073926" cy="1244355"/>
        </a:xfrm>
        <a:prstGeom prst="rect">
          <a:avLst/>
        </a:prstGeom>
        <a:gradFill rotWithShape="0">
          <a:gsLst>
            <a:gs pos="0">
              <a:schemeClr val="accent1">
                <a:shade val="50000"/>
                <a:hueOff val="160997"/>
                <a:satOff val="-3921"/>
                <a:lumOff val="17158"/>
                <a:alphaOff val="0"/>
                <a:satMod val="103000"/>
                <a:lumMod val="102000"/>
                <a:tint val="94000"/>
              </a:schemeClr>
            </a:gs>
            <a:gs pos="50000">
              <a:schemeClr val="accent1">
                <a:shade val="50000"/>
                <a:hueOff val="160997"/>
                <a:satOff val="-3921"/>
                <a:lumOff val="17158"/>
                <a:alphaOff val="0"/>
                <a:satMod val="110000"/>
                <a:lumMod val="100000"/>
                <a:shade val="100000"/>
              </a:schemeClr>
            </a:gs>
            <a:gs pos="100000">
              <a:schemeClr val="accent1">
                <a:shade val="50000"/>
                <a:hueOff val="160997"/>
                <a:satOff val="-3921"/>
                <a:lumOff val="1715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a:t>Violation of Copyrights and Related Rights</a:t>
          </a:r>
        </a:p>
      </dsp:txBody>
      <dsp:txXfrm>
        <a:off x="2283933" y="3372162"/>
        <a:ext cx="2073926" cy="1244355"/>
      </dsp:txXfrm>
    </dsp:sp>
    <dsp:sp modelId="{370F8022-387D-9349-BFD5-AB5B0F14A787}">
      <dsp:nvSpPr>
        <dsp:cNvPr id="0" name=""/>
        <dsp:cNvSpPr/>
      </dsp:nvSpPr>
      <dsp:spPr>
        <a:xfrm>
          <a:off x="4565252" y="3372162"/>
          <a:ext cx="2073926" cy="1244355"/>
        </a:xfrm>
        <a:prstGeom prst="rect">
          <a:avLst/>
        </a:prstGeom>
        <a:gradFill rotWithShape="0">
          <a:gsLst>
            <a:gs pos="0">
              <a:schemeClr val="accent1">
                <a:shade val="50000"/>
                <a:hueOff val="80499"/>
                <a:satOff val="-1960"/>
                <a:lumOff val="8579"/>
                <a:alphaOff val="0"/>
                <a:satMod val="103000"/>
                <a:lumMod val="102000"/>
                <a:tint val="94000"/>
              </a:schemeClr>
            </a:gs>
            <a:gs pos="50000">
              <a:schemeClr val="accent1">
                <a:shade val="50000"/>
                <a:hueOff val="80499"/>
                <a:satOff val="-1960"/>
                <a:lumOff val="8579"/>
                <a:alphaOff val="0"/>
                <a:satMod val="110000"/>
                <a:lumMod val="100000"/>
                <a:shade val="100000"/>
              </a:schemeClr>
            </a:gs>
            <a:gs pos="100000">
              <a:schemeClr val="accent1">
                <a:shade val="50000"/>
                <a:hueOff val="80499"/>
                <a:satOff val="-1960"/>
                <a:lumOff val="857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a:t>Online Extortion</a:t>
          </a:r>
        </a:p>
      </dsp:txBody>
      <dsp:txXfrm>
        <a:off x="4565252" y="3372162"/>
        <a:ext cx="2073926" cy="12443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39DE68-8DA1-7543-A5C3-61D2F8FBC1EC}">
      <dsp:nvSpPr>
        <dsp:cNvPr id="0" name=""/>
        <dsp:cNvSpPr/>
      </dsp:nvSpPr>
      <dsp:spPr>
        <a:xfrm>
          <a:off x="0" y="524392"/>
          <a:ext cx="8824904" cy="15876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84911" tIns="249936" rIns="684911"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a:t>Collection of evidence on the perpetrator, offence, proceeds and property.</a:t>
          </a:r>
          <a:endParaRPr lang="en-US" sz="1200" kern="1200" dirty="0"/>
        </a:p>
        <a:p>
          <a:pPr marL="114300" lvl="1" indent="-114300" algn="l" defTabSz="533400">
            <a:lnSpc>
              <a:spcPct val="90000"/>
            </a:lnSpc>
            <a:spcBef>
              <a:spcPct val="0"/>
            </a:spcBef>
            <a:spcAft>
              <a:spcPct val="15000"/>
            </a:spcAft>
            <a:buChar char="•"/>
          </a:pPr>
          <a:r>
            <a:rPr lang="en-US" sz="1200" kern="1200"/>
            <a:t>Investigative and provisional measures</a:t>
          </a:r>
          <a:endParaRPr lang="en-US" sz="1200" kern="1200" dirty="0"/>
        </a:p>
        <a:p>
          <a:pPr marL="228600" lvl="2" indent="-114300" algn="l" defTabSz="533400">
            <a:lnSpc>
              <a:spcPct val="90000"/>
            </a:lnSpc>
            <a:spcBef>
              <a:spcPct val="0"/>
            </a:spcBef>
            <a:spcAft>
              <a:spcPct val="15000"/>
            </a:spcAft>
            <a:buChar char="•"/>
          </a:pPr>
          <a:r>
            <a:rPr lang="en-US" sz="1200" kern="1200"/>
            <a:t>Powers to trace, freeze, seize</a:t>
          </a:r>
          <a:r>
            <a:rPr lang="sl-SI" sz="1200" kern="1200"/>
            <a:t> proceeds of crime</a:t>
          </a:r>
          <a:endParaRPr lang="en-US" sz="1200" kern="1200" dirty="0"/>
        </a:p>
        <a:p>
          <a:pPr marL="228600" lvl="2" indent="-114300" algn="l" defTabSz="533400">
            <a:lnSpc>
              <a:spcPct val="90000"/>
            </a:lnSpc>
            <a:spcBef>
              <a:spcPct val="0"/>
            </a:spcBef>
            <a:spcAft>
              <a:spcPct val="15000"/>
            </a:spcAft>
            <a:buChar char="•"/>
          </a:pPr>
          <a:r>
            <a:rPr lang="en-US" sz="1200" kern="1200"/>
            <a:t>Requests related to bank, financial, commercial records.</a:t>
          </a:r>
          <a:endParaRPr lang="en-US" sz="1200" kern="1200" dirty="0"/>
        </a:p>
        <a:p>
          <a:pPr marL="228600" lvl="2" indent="-114300" algn="l" defTabSz="533400">
            <a:lnSpc>
              <a:spcPct val="90000"/>
            </a:lnSpc>
            <a:spcBef>
              <a:spcPct val="0"/>
            </a:spcBef>
            <a:spcAft>
              <a:spcPct val="15000"/>
            </a:spcAft>
            <a:buChar char="•"/>
          </a:pPr>
          <a:r>
            <a:rPr lang="en-US" sz="1200" kern="1200"/>
            <a:t>Special </a:t>
          </a:r>
          <a:r>
            <a:rPr lang="sl-SI" sz="1200" kern="1200"/>
            <a:t>investigative techniques </a:t>
          </a:r>
          <a:r>
            <a:rPr lang="en-US" sz="1200" kern="1200"/>
            <a:t>– undercover operations, interception of telecommunications, access to computer systems, order to produce specific documents</a:t>
          </a:r>
          <a:endParaRPr lang="en-US" sz="1200" kern="1200" dirty="0"/>
        </a:p>
        <a:p>
          <a:pPr marL="114300" lvl="1" indent="-114300" algn="l" defTabSz="533400">
            <a:lnSpc>
              <a:spcPct val="90000"/>
            </a:lnSpc>
            <a:spcBef>
              <a:spcPct val="0"/>
            </a:spcBef>
            <a:spcAft>
              <a:spcPct val="15000"/>
            </a:spcAft>
            <a:buChar char="•"/>
          </a:pPr>
          <a:r>
            <a:rPr lang="en-US" sz="1200" kern="1200"/>
            <a:t>The role of the FIU (</a:t>
          </a:r>
          <a:r>
            <a:rPr lang="sl-SI" sz="1200" kern="1200"/>
            <a:t>access to and analysis of </a:t>
          </a:r>
          <a:r>
            <a:rPr lang="en-US" sz="1200" kern="1200"/>
            <a:t>financial data, postponement of suspicious transactions)</a:t>
          </a:r>
          <a:endParaRPr lang="en-US" sz="1200" kern="1200" dirty="0"/>
        </a:p>
      </dsp:txBody>
      <dsp:txXfrm>
        <a:off x="0" y="524392"/>
        <a:ext cx="8824904" cy="1587600"/>
      </dsp:txXfrm>
    </dsp:sp>
    <dsp:sp modelId="{347B730F-701E-C746-BAD9-5CF0C0CE46E8}">
      <dsp:nvSpPr>
        <dsp:cNvPr id="0" name=""/>
        <dsp:cNvSpPr/>
      </dsp:nvSpPr>
      <dsp:spPr>
        <a:xfrm>
          <a:off x="441245" y="347272"/>
          <a:ext cx="6177432" cy="35424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3492" tIns="0" rIns="233492" bIns="0" numCol="1" spcCol="1270" anchor="ctr" anchorCtr="0">
          <a:noAutofit/>
        </a:bodyPr>
        <a:lstStyle/>
        <a:p>
          <a:pPr marL="0" lvl="0" indent="0" algn="l" defTabSz="533400">
            <a:lnSpc>
              <a:spcPct val="90000"/>
            </a:lnSpc>
            <a:spcBef>
              <a:spcPct val="0"/>
            </a:spcBef>
            <a:spcAft>
              <a:spcPct val="35000"/>
            </a:spcAft>
            <a:buNone/>
          </a:pPr>
          <a:r>
            <a:rPr lang="sl-SI" sz="1200" kern="1200" dirty="0"/>
            <a:t>Financial </a:t>
          </a:r>
          <a:r>
            <a:rPr lang="en-US" sz="1200" kern="1200" dirty="0" err="1"/>
            <a:t>Investigati</a:t>
          </a:r>
          <a:r>
            <a:rPr lang="sl-SI" sz="1200" kern="1200" dirty="0"/>
            <a:t>on</a:t>
          </a:r>
          <a:r>
            <a:rPr lang="en-US" sz="1200" kern="1200" dirty="0"/>
            <a:t> </a:t>
          </a:r>
        </a:p>
      </dsp:txBody>
      <dsp:txXfrm>
        <a:off x="458538" y="364565"/>
        <a:ext cx="6142846" cy="319654"/>
      </dsp:txXfrm>
    </dsp:sp>
    <dsp:sp modelId="{410D6893-A00D-7C40-B38D-11506191D1AB}">
      <dsp:nvSpPr>
        <dsp:cNvPr id="0" name=""/>
        <dsp:cNvSpPr/>
      </dsp:nvSpPr>
      <dsp:spPr>
        <a:xfrm>
          <a:off x="0" y="2353912"/>
          <a:ext cx="8824904" cy="10395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84911" tIns="249936" rIns="684911"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a:t>Decision on assessing proceeds of crime and subsequent confiscation</a:t>
          </a:r>
          <a:endParaRPr lang="en-US" sz="1200" kern="1200" dirty="0"/>
        </a:p>
        <a:p>
          <a:pPr marL="114300" lvl="1" indent="-114300" algn="l" defTabSz="533400">
            <a:lnSpc>
              <a:spcPct val="90000"/>
            </a:lnSpc>
            <a:spcBef>
              <a:spcPct val="0"/>
            </a:spcBef>
            <a:spcAft>
              <a:spcPct val="15000"/>
            </a:spcAft>
            <a:buChar char="•"/>
          </a:pPr>
          <a:r>
            <a:rPr lang="en-US" sz="1200" kern="1200"/>
            <a:t>There may be a reverse burden of proof (extended confiscation)</a:t>
          </a:r>
          <a:endParaRPr lang="en-US" sz="1200" kern="1200" dirty="0"/>
        </a:p>
        <a:p>
          <a:pPr marL="114300" lvl="1" indent="-114300" algn="l" defTabSz="533400">
            <a:lnSpc>
              <a:spcPct val="90000"/>
            </a:lnSpc>
            <a:spcBef>
              <a:spcPct val="0"/>
            </a:spcBef>
            <a:spcAft>
              <a:spcPct val="15000"/>
            </a:spcAft>
            <a:buChar char="•"/>
          </a:pPr>
          <a:r>
            <a:rPr lang="en-US" sz="1200" kern="1200"/>
            <a:t>Types of confiscation (confiscation of instrumentalities, confiscation of proceeds, confiscation of property)</a:t>
          </a:r>
          <a:endParaRPr lang="en-US" sz="1200" kern="1200" dirty="0"/>
        </a:p>
        <a:p>
          <a:pPr marL="114300" lvl="1" indent="-114300" algn="l" defTabSz="533400">
            <a:lnSpc>
              <a:spcPct val="90000"/>
            </a:lnSpc>
            <a:spcBef>
              <a:spcPct val="0"/>
            </a:spcBef>
            <a:spcAft>
              <a:spcPct val="15000"/>
            </a:spcAft>
            <a:buChar char="•"/>
          </a:pPr>
          <a:r>
            <a:rPr lang="en-US" sz="1200" kern="1200"/>
            <a:t>Confiscation regimes (for victim compensation, object based confiscation, value based confiscation)</a:t>
          </a:r>
          <a:endParaRPr lang="en-US" sz="1200" kern="1200" dirty="0"/>
        </a:p>
      </dsp:txBody>
      <dsp:txXfrm>
        <a:off x="0" y="2353912"/>
        <a:ext cx="8824904" cy="1039500"/>
      </dsp:txXfrm>
    </dsp:sp>
    <dsp:sp modelId="{FC03BDA2-CEA3-E14B-9572-1453C959C811}">
      <dsp:nvSpPr>
        <dsp:cNvPr id="0" name=""/>
        <dsp:cNvSpPr/>
      </dsp:nvSpPr>
      <dsp:spPr>
        <a:xfrm>
          <a:off x="441245" y="2176792"/>
          <a:ext cx="6177432" cy="35424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3492" tIns="0" rIns="233492" bIns="0" numCol="1" spcCol="1270" anchor="ctr" anchorCtr="0">
          <a:noAutofit/>
        </a:bodyPr>
        <a:lstStyle/>
        <a:p>
          <a:pPr marL="0" lvl="0" indent="0" algn="l" defTabSz="533400">
            <a:lnSpc>
              <a:spcPct val="90000"/>
            </a:lnSpc>
            <a:spcBef>
              <a:spcPct val="0"/>
            </a:spcBef>
            <a:spcAft>
              <a:spcPct val="35000"/>
            </a:spcAft>
            <a:buNone/>
          </a:pPr>
          <a:r>
            <a:rPr lang="sl-SI" sz="1200" kern="1200"/>
            <a:t>Confiscation</a:t>
          </a:r>
          <a:r>
            <a:rPr lang="en-US" sz="1200" kern="1200"/>
            <a:t> Phase</a:t>
          </a:r>
          <a:endParaRPr lang="en-US" sz="1200" kern="1200" dirty="0"/>
        </a:p>
      </dsp:txBody>
      <dsp:txXfrm>
        <a:off x="458538" y="2194085"/>
        <a:ext cx="6142846" cy="319654"/>
      </dsp:txXfrm>
    </dsp:sp>
    <dsp:sp modelId="{241F3E61-39B8-594D-AC1C-488A4C1587CE}">
      <dsp:nvSpPr>
        <dsp:cNvPr id="0" name=""/>
        <dsp:cNvSpPr/>
      </dsp:nvSpPr>
      <dsp:spPr>
        <a:xfrm>
          <a:off x="0" y="3635332"/>
          <a:ext cx="8824904" cy="10395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84911" tIns="249936" rIns="684911"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dirty="0"/>
            <a:t>Warsaw Convention</a:t>
          </a:r>
        </a:p>
        <a:p>
          <a:pPr marL="228600" lvl="2" indent="-114300" algn="l" defTabSz="533400">
            <a:lnSpc>
              <a:spcPct val="90000"/>
            </a:lnSpc>
            <a:spcBef>
              <a:spcPct val="0"/>
            </a:spcBef>
            <a:spcAft>
              <a:spcPct val="15000"/>
            </a:spcAft>
            <a:buChar char="•"/>
          </a:pPr>
          <a:r>
            <a:rPr lang="en-US" sz="1200" kern="1200" dirty="0"/>
            <a:t>Investigative assistance</a:t>
          </a:r>
        </a:p>
        <a:p>
          <a:pPr marL="228600" lvl="2" indent="-114300" algn="l" defTabSz="533400">
            <a:lnSpc>
              <a:spcPct val="90000"/>
            </a:lnSpc>
            <a:spcBef>
              <a:spcPct val="0"/>
            </a:spcBef>
            <a:spcAft>
              <a:spcPct val="15000"/>
            </a:spcAft>
            <a:buChar char="•"/>
          </a:pPr>
          <a:r>
            <a:rPr lang="en-US" sz="1200" kern="1200" dirty="0"/>
            <a:t>Freezing-seizing assistance</a:t>
          </a:r>
        </a:p>
        <a:p>
          <a:pPr marL="228600" lvl="2" indent="-114300" algn="l" defTabSz="533400">
            <a:lnSpc>
              <a:spcPct val="90000"/>
            </a:lnSpc>
            <a:spcBef>
              <a:spcPct val="0"/>
            </a:spcBef>
            <a:spcAft>
              <a:spcPct val="15000"/>
            </a:spcAft>
            <a:buChar char="•"/>
          </a:pPr>
          <a:r>
            <a:rPr lang="en-US" sz="1200" kern="1200" dirty="0"/>
            <a:t>Confiscation assistance/asset sharing</a:t>
          </a:r>
        </a:p>
      </dsp:txBody>
      <dsp:txXfrm>
        <a:off x="0" y="3635332"/>
        <a:ext cx="8824904" cy="1039500"/>
      </dsp:txXfrm>
    </dsp:sp>
    <dsp:sp modelId="{CCCF085E-4116-EE41-ADE5-BD63295DE8C9}">
      <dsp:nvSpPr>
        <dsp:cNvPr id="0" name=""/>
        <dsp:cNvSpPr/>
      </dsp:nvSpPr>
      <dsp:spPr>
        <a:xfrm>
          <a:off x="441245" y="3458212"/>
          <a:ext cx="6177432" cy="35424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3492" tIns="0" rIns="233492" bIns="0" numCol="1" spcCol="1270" anchor="ctr" anchorCtr="0">
          <a:noAutofit/>
        </a:bodyPr>
        <a:lstStyle/>
        <a:p>
          <a:pPr marL="0" lvl="0" indent="0" algn="l" defTabSz="533400">
            <a:lnSpc>
              <a:spcPct val="90000"/>
            </a:lnSpc>
            <a:spcBef>
              <a:spcPct val="0"/>
            </a:spcBef>
            <a:spcAft>
              <a:spcPct val="35000"/>
            </a:spcAft>
            <a:buNone/>
          </a:pPr>
          <a:r>
            <a:rPr lang="en-US" sz="1200" kern="1200" dirty="0"/>
            <a:t>International Cooperation</a:t>
          </a:r>
        </a:p>
      </dsp:txBody>
      <dsp:txXfrm>
        <a:off x="458538" y="3475505"/>
        <a:ext cx="6142846" cy="3196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39DE68-8DA1-7543-A5C3-61D2F8FBC1EC}">
      <dsp:nvSpPr>
        <dsp:cNvPr id="0" name=""/>
        <dsp:cNvSpPr/>
      </dsp:nvSpPr>
      <dsp:spPr>
        <a:xfrm>
          <a:off x="0" y="357482"/>
          <a:ext cx="8824904" cy="15561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84911" tIns="270764" rIns="684911"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a:t>Cybercrime as a predicate offence</a:t>
          </a:r>
          <a:endParaRPr lang="en-US" sz="1300" kern="1200" dirty="0"/>
        </a:p>
        <a:p>
          <a:pPr marL="228600" lvl="2" indent="-114300" algn="l" defTabSz="577850">
            <a:lnSpc>
              <a:spcPct val="90000"/>
            </a:lnSpc>
            <a:spcBef>
              <a:spcPct val="0"/>
            </a:spcBef>
            <a:spcAft>
              <a:spcPct val="15000"/>
            </a:spcAft>
            <a:buChar char="•"/>
          </a:pPr>
          <a:r>
            <a:rPr lang="en-US" sz="1300" kern="1200"/>
            <a:t>Fraud</a:t>
          </a:r>
          <a:endParaRPr lang="en-US" sz="1300" kern="1200" dirty="0"/>
        </a:p>
        <a:p>
          <a:pPr marL="228600" lvl="2" indent="-114300" algn="l" defTabSz="577850">
            <a:lnSpc>
              <a:spcPct val="90000"/>
            </a:lnSpc>
            <a:spcBef>
              <a:spcPct val="0"/>
            </a:spcBef>
            <a:spcAft>
              <a:spcPct val="15000"/>
            </a:spcAft>
            <a:buChar char="•"/>
          </a:pPr>
          <a:r>
            <a:rPr lang="en-US" sz="1300" kern="1200"/>
            <a:t>Extorsion</a:t>
          </a:r>
          <a:endParaRPr lang="en-US" sz="1300" kern="1200" dirty="0"/>
        </a:p>
        <a:p>
          <a:pPr marL="228600" lvl="2" indent="-114300" algn="l" defTabSz="577850">
            <a:lnSpc>
              <a:spcPct val="90000"/>
            </a:lnSpc>
            <a:spcBef>
              <a:spcPct val="0"/>
            </a:spcBef>
            <a:spcAft>
              <a:spcPct val="15000"/>
            </a:spcAft>
            <a:buChar char="•"/>
          </a:pPr>
          <a:r>
            <a:rPr lang="en-US" sz="1300" kern="1200"/>
            <a:t>Payment card fraud</a:t>
          </a:r>
          <a:endParaRPr lang="en-US" sz="1300" kern="1200" dirty="0"/>
        </a:p>
        <a:p>
          <a:pPr marL="228600" lvl="2" indent="-114300" algn="l" defTabSz="577850">
            <a:lnSpc>
              <a:spcPct val="90000"/>
            </a:lnSpc>
            <a:spcBef>
              <a:spcPct val="0"/>
            </a:spcBef>
            <a:spcAft>
              <a:spcPct val="15000"/>
            </a:spcAft>
            <a:buChar char="•"/>
          </a:pPr>
          <a:r>
            <a:rPr lang="en-US" sz="1300" kern="1200"/>
            <a:t>Online banking attacks</a:t>
          </a:r>
          <a:endParaRPr lang="en-US" sz="1300" kern="1200" dirty="0"/>
        </a:p>
        <a:p>
          <a:pPr marL="228600" lvl="2" indent="-114300" algn="l" defTabSz="577850">
            <a:lnSpc>
              <a:spcPct val="90000"/>
            </a:lnSpc>
            <a:spcBef>
              <a:spcPct val="0"/>
            </a:spcBef>
            <a:spcAft>
              <a:spcPct val="15000"/>
            </a:spcAft>
            <a:buChar char="•"/>
          </a:pPr>
          <a:r>
            <a:rPr lang="en-US" sz="1300" kern="1200"/>
            <a:t>Mass-marketing fraud</a:t>
          </a:r>
          <a:endParaRPr lang="en-US" sz="1300" kern="1200" dirty="0"/>
        </a:p>
      </dsp:txBody>
      <dsp:txXfrm>
        <a:off x="0" y="357482"/>
        <a:ext cx="8824904" cy="1556100"/>
      </dsp:txXfrm>
    </dsp:sp>
    <dsp:sp modelId="{347B730F-701E-C746-BAD9-5CF0C0CE46E8}">
      <dsp:nvSpPr>
        <dsp:cNvPr id="0" name=""/>
        <dsp:cNvSpPr/>
      </dsp:nvSpPr>
      <dsp:spPr>
        <a:xfrm>
          <a:off x="441245" y="165602"/>
          <a:ext cx="6177432" cy="38376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3492" tIns="0" rIns="233492" bIns="0" numCol="1" spcCol="1270" anchor="ctr" anchorCtr="0">
          <a:noAutofit/>
        </a:bodyPr>
        <a:lstStyle/>
        <a:p>
          <a:pPr marL="0" lvl="0" indent="0" algn="l" defTabSz="577850">
            <a:lnSpc>
              <a:spcPct val="90000"/>
            </a:lnSpc>
            <a:spcBef>
              <a:spcPct val="0"/>
            </a:spcBef>
            <a:spcAft>
              <a:spcPct val="35000"/>
            </a:spcAft>
            <a:buNone/>
          </a:pPr>
          <a:r>
            <a:rPr lang="en-US" sz="1300" kern="1200"/>
            <a:t>Cybercrime as a predicate offence</a:t>
          </a:r>
          <a:endParaRPr lang="en-US" sz="1300" kern="1200" dirty="0"/>
        </a:p>
      </dsp:txBody>
      <dsp:txXfrm>
        <a:off x="459979" y="184336"/>
        <a:ext cx="6139964" cy="346292"/>
      </dsp:txXfrm>
    </dsp:sp>
    <dsp:sp modelId="{410D6893-A00D-7C40-B38D-11506191D1AB}">
      <dsp:nvSpPr>
        <dsp:cNvPr id="0" name=""/>
        <dsp:cNvSpPr/>
      </dsp:nvSpPr>
      <dsp:spPr>
        <a:xfrm>
          <a:off x="0" y="2175662"/>
          <a:ext cx="8824904" cy="15561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84911" tIns="270764" rIns="684911"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t>What to confiscate and where is it? </a:t>
          </a:r>
        </a:p>
        <a:p>
          <a:pPr marL="114300" lvl="1" indent="-114300" algn="l" defTabSz="577850">
            <a:lnSpc>
              <a:spcPct val="90000"/>
            </a:lnSpc>
            <a:spcBef>
              <a:spcPct val="0"/>
            </a:spcBef>
            <a:spcAft>
              <a:spcPct val="15000"/>
            </a:spcAft>
            <a:buChar char="•"/>
          </a:pPr>
          <a:r>
            <a:rPr lang="en-US" sz="1300" kern="1200" dirty="0"/>
            <a:t>Criminal money flows on the Internet</a:t>
          </a:r>
        </a:p>
        <a:p>
          <a:pPr marL="228600" lvl="2" indent="-114300" algn="l" defTabSz="577850">
            <a:lnSpc>
              <a:spcPct val="90000"/>
            </a:lnSpc>
            <a:spcBef>
              <a:spcPct val="0"/>
            </a:spcBef>
            <a:spcAft>
              <a:spcPct val="15000"/>
            </a:spcAft>
            <a:buChar char="•"/>
          </a:pPr>
          <a:r>
            <a:rPr lang="en-US" sz="1300" kern="1200" dirty="0"/>
            <a:t>Money remittance providers</a:t>
          </a:r>
        </a:p>
        <a:p>
          <a:pPr marL="228600" lvl="2" indent="-114300" algn="l" defTabSz="577850">
            <a:lnSpc>
              <a:spcPct val="90000"/>
            </a:lnSpc>
            <a:spcBef>
              <a:spcPct val="0"/>
            </a:spcBef>
            <a:spcAft>
              <a:spcPct val="15000"/>
            </a:spcAft>
            <a:buChar char="•"/>
          </a:pPr>
          <a:r>
            <a:rPr lang="en-US" sz="1300" kern="1200" dirty="0"/>
            <a:t>Wire transfers, account takeover, opening bank accounts</a:t>
          </a:r>
        </a:p>
        <a:p>
          <a:pPr marL="228600" lvl="2" indent="-114300" algn="l" defTabSz="577850">
            <a:lnSpc>
              <a:spcPct val="90000"/>
            </a:lnSpc>
            <a:spcBef>
              <a:spcPct val="0"/>
            </a:spcBef>
            <a:spcAft>
              <a:spcPct val="15000"/>
            </a:spcAft>
            <a:buChar char="•"/>
          </a:pPr>
          <a:r>
            <a:rPr lang="en-US" sz="1300" kern="1200" dirty="0"/>
            <a:t>Virtual currency</a:t>
          </a:r>
        </a:p>
        <a:p>
          <a:pPr marL="228600" lvl="2" indent="-114300" algn="l" defTabSz="577850">
            <a:lnSpc>
              <a:spcPct val="90000"/>
            </a:lnSpc>
            <a:spcBef>
              <a:spcPct val="0"/>
            </a:spcBef>
            <a:spcAft>
              <a:spcPct val="15000"/>
            </a:spcAft>
            <a:buChar char="•"/>
          </a:pPr>
          <a:r>
            <a:rPr lang="en-US" sz="1300" kern="1200" dirty="0"/>
            <a:t>Money mules</a:t>
          </a:r>
        </a:p>
      </dsp:txBody>
      <dsp:txXfrm>
        <a:off x="0" y="2175662"/>
        <a:ext cx="8824904" cy="1556100"/>
      </dsp:txXfrm>
    </dsp:sp>
    <dsp:sp modelId="{FC03BDA2-CEA3-E14B-9572-1453C959C811}">
      <dsp:nvSpPr>
        <dsp:cNvPr id="0" name=""/>
        <dsp:cNvSpPr/>
      </dsp:nvSpPr>
      <dsp:spPr>
        <a:xfrm>
          <a:off x="441245" y="1983782"/>
          <a:ext cx="6177432" cy="38376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3492" tIns="0" rIns="233492" bIns="0" numCol="1" spcCol="1270" anchor="ctr" anchorCtr="0">
          <a:noAutofit/>
        </a:bodyPr>
        <a:lstStyle/>
        <a:p>
          <a:pPr marL="0" lvl="0" indent="0" algn="l" defTabSz="577850">
            <a:lnSpc>
              <a:spcPct val="90000"/>
            </a:lnSpc>
            <a:spcBef>
              <a:spcPct val="0"/>
            </a:spcBef>
            <a:spcAft>
              <a:spcPct val="35000"/>
            </a:spcAft>
            <a:buNone/>
          </a:pPr>
          <a:r>
            <a:rPr lang="sl-SI" sz="1300" kern="1200"/>
            <a:t>Financial investigation and Confiscation</a:t>
          </a:r>
          <a:endParaRPr lang="en-US" sz="1300" kern="1200" dirty="0"/>
        </a:p>
      </dsp:txBody>
      <dsp:txXfrm>
        <a:off x="459979" y="2002516"/>
        <a:ext cx="6139964" cy="346292"/>
      </dsp:txXfrm>
    </dsp:sp>
    <dsp:sp modelId="{241F3E61-39B8-594D-AC1C-488A4C1587CE}">
      <dsp:nvSpPr>
        <dsp:cNvPr id="0" name=""/>
        <dsp:cNvSpPr/>
      </dsp:nvSpPr>
      <dsp:spPr>
        <a:xfrm>
          <a:off x="0" y="3993842"/>
          <a:ext cx="8824904" cy="7371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84911" tIns="270764" rIns="684911"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t>Warsaw Convention</a:t>
          </a:r>
        </a:p>
        <a:p>
          <a:pPr marL="114300" lvl="1" indent="-114300" algn="l" defTabSz="577850">
            <a:lnSpc>
              <a:spcPct val="90000"/>
            </a:lnSpc>
            <a:spcBef>
              <a:spcPct val="0"/>
            </a:spcBef>
            <a:spcAft>
              <a:spcPct val="15000"/>
            </a:spcAft>
            <a:buChar char="•"/>
          </a:pPr>
          <a:r>
            <a:rPr lang="en-US" sz="1300" kern="1200" dirty="0"/>
            <a:t>Budapest Convention</a:t>
          </a:r>
        </a:p>
      </dsp:txBody>
      <dsp:txXfrm>
        <a:off x="0" y="3993842"/>
        <a:ext cx="8824904" cy="737100"/>
      </dsp:txXfrm>
    </dsp:sp>
    <dsp:sp modelId="{CCCF085E-4116-EE41-ADE5-BD63295DE8C9}">
      <dsp:nvSpPr>
        <dsp:cNvPr id="0" name=""/>
        <dsp:cNvSpPr/>
      </dsp:nvSpPr>
      <dsp:spPr>
        <a:xfrm>
          <a:off x="441245" y="3801962"/>
          <a:ext cx="6177432" cy="38376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3492" tIns="0" rIns="233492" bIns="0" numCol="1" spcCol="1270" anchor="ctr" anchorCtr="0">
          <a:noAutofit/>
        </a:bodyPr>
        <a:lstStyle/>
        <a:p>
          <a:pPr marL="0" lvl="0" indent="0" algn="l" defTabSz="577850">
            <a:lnSpc>
              <a:spcPct val="90000"/>
            </a:lnSpc>
            <a:spcBef>
              <a:spcPct val="0"/>
            </a:spcBef>
            <a:spcAft>
              <a:spcPct val="35000"/>
            </a:spcAft>
            <a:buNone/>
          </a:pPr>
          <a:r>
            <a:rPr lang="en-US" sz="1300" kern="1200" dirty="0"/>
            <a:t>International Cooperation</a:t>
          </a:r>
        </a:p>
      </dsp:txBody>
      <dsp:txXfrm>
        <a:off x="459979" y="3820696"/>
        <a:ext cx="6139964" cy="346292"/>
      </dsp:txXfrm>
    </dsp:sp>
  </dsp:spTree>
</dsp:drawing>
</file>

<file path=ppt/diagrams/layout1.xml><?xml version="1.0" encoding="utf-8"?>
<dgm:layoutDef xmlns:dgm="http://schemas.openxmlformats.org/drawingml/2006/diagram" xmlns:a="http://schemas.openxmlformats.org/drawingml/2006/main" uniqueId="urn:microsoft.com/office/officeart/2005/8/layout/default#6">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0160CCE-D198-4949-B500-32173FF32F86}"/>
              </a:ext>
            </a:extLst>
          </p:cNvPr>
          <p:cNvSpPr>
            <a:spLocks noGrp="1"/>
          </p:cNvSpPr>
          <p:nvPr>
            <p:ph type="hdr" sz="quarter"/>
          </p:nvPr>
        </p:nvSpPr>
        <p:spPr>
          <a:xfrm>
            <a:off x="0" y="0"/>
            <a:ext cx="4278313" cy="336550"/>
          </a:xfrm>
          <a:prstGeom prst="rect">
            <a:avLst/>
          </a:prstGeom>
        </p:spPr>
        <p:txBody>
          <a:bodyPr vert="horz" lIns="91440" tIns="45720" rIns="91440" bIns="45720" rtlCol="0"/>
          <a:lstStyle>
            <a:lvl1pPr algn="l">
              <a:defRPr sz="1200">
                <a:latin typeface="Calibri" pitchFamily="34" charset="0"/>
                <a:ea typeface="MS PGothic" pitchFamily="34" charset="-128"/>
                <a:cs typeface="+mn-cs"/>
              </a:defRPr>
            </a:lvl1pPr>
          </a:lstStyle>
          <a:p>
            <a:pPr>
              <a:defRPr/>
            </a:pPr>
            <a:endParaRPr lang="en-US"/>
          </a:p>
        </p:txBody>
      </p:sp>
      <p:sp>
        <p:nvSpPr>
          <p:cNvPr id="3" name="Date Placeholder 2">
            <a:extLst>
              <a:ext uri="{FF2B5EF4-FFF2-40B4-BE49-F238E27FC236}">
                <a16:creationId xmlns:a16="http://schemas.microsoft.com/office/drawing/2014/main" id="{E7023F32-9D14-499F-9A9A-3F100FED18AA}"/>
              </a:ext>
            </a:extLst>
          </p:cNvPr>
          <p:cNvSpPr>
            <a:spLocks noGrp="1"/>
          </p:cNvSpPr>
          <p:nvPr>
            <p:ph type="dt" sz="quarter" idx="1"/>
          </p:nvPr>
        </p:nvSpPr>
        <p:spPr>
          <a:xfrm>
            <a:off x="5592763" y="0"/>
            <a:ext cx="4279900" cy="336550"/>
          </a:xfrm>
          <a:prstGeom prst="rect">
            <a:avLst/>
          </a:prstGeom>
        </p:spPr>
        <p:txBody>
          <a:bodyPr vert="horz" wrap="square" lIns="91440" tIns="45720" rIns="91440" bIns="45720" numCol="1" anchor="t" anchorCtr="0" compatLnSpc="1">
            <a:prstTxWarp prst="textNoShape">
              <a:avLst/>
            </a:prstTxWarp>
          </a:bodyPr>
          <a:lstStyle>
            <a:lvl1pPr algn="r">
              <a:defRPr sz="1200" smtClean="0"/>
            </a:lvl1pPr>
          </a:lstStyle>
          <a:p>
            <a:pPr>
              <a:defRPr/>
            </a:pPr>
            <a:fld id="{A4B11907-C6EA-4D2D-86BE-CE5890FF4DFD}" type="datetimeFigureOut">
              <a:rPr lang="en-US" altLang="en-US"/>
              <a:pPr>
                <a:defRPr/>
              </a:pPr>
              <a:t>11/13/2023</a:t>
            </a:fld>
            <a:endParaRPr lang="en-US" altLang="en-US"/>
          </a:p>
        </p:txBody>
      </p:sp>
      <p:sp>
        <p:nvSpPr>
          <p:cNvPr id="4" name="Footer Placeholder 3">
            <a:extLst>
              <a:ext uri="{FF2B5EF4-FFF2-40B4-BE49-F238E27FC236}">
                <a16:creationId xmlns:a16="http://schemas.microsoft.com/office/drawing/2014/main" id="{C0DFFF4B-FD5B-4D45-9F38-F1EEC71C9FDA}"/>
              </a:ext>
            </a:extLst>
          </p:cNvPr>
          <p:cNvSpPr>
            <a:spLocks noGrp="1"/>
          </p:cNvSpPr>
          <p:nvPr>
            <p:ph type="ftr" sz="quarter" idx="2"/>
          </p:nvPr>
        </p:nvSpPr>
        <p:spPr>
          <a:xfrm>
            <a:off x="0" y="6386513"/>
            <a:ext cx="4278313" cy="336550"/>
          </a:xfrm>
          <a:prstGeom prst="rect">
            <a:avLst/>
          </a:prstGeom>
        </p:spPr>
        <p:txBody>
          <a:bodyPr vert="horz" lIns="91440" tIns="45720" rIns="91440" bIns="45720" rtlCol="0" anchor="b"/>
          <a:lstStyle>
            <a:lvl1pPr algn="l">
              <a:defRPr sz="1200">
                <a:latin typeface="Calibri" pitchFamily="34" charset="0"/>
                <a:ea typeface="MS PGothic" pitchFamily="34" charset="-128"/>
                <a:cs typeface="+mn-cs"/>
              </a:defRPr>
            </a:lvl1pPr>
          </a:lstStyle>
          <a:p>
            <a:pPr>
              <a:defRPr/>
            </a:pPr>
            <a:endParaRPr lang="en-US"/>
          </a:p>
        </p:txBody>
      </p:sp>
      <p:sp>
        <p:nvSpPr>
          <p:cNvPr id="5" name="Slide Number Placeholder 4">
            <a:extLst>
              <a:ext uri="{FF2B5EF4-FFF2-40B4-BE49-F238E27FC236}">
                <a16:creationId xmlns:a16="http://schemas.microsoft.com/office/drawing/2014/main" id="{C0DB3AED-76DC-420A-B8D1-D8407F391607}"/>
              </a:ext>
            </a:extLst>
          </p:cNvPr>
          <p:cNvSpPr>
            <a:spLocks noGrp="1"/>
          </p:cNvSpPr>
          <p:nvPr>
            <p:ph type="sldNum" sz="quarter" idx="3"/>
          </p:nvPr>
        </p:nvSpPr>
        <p:spPr>
          <a:xfrm>
            <a:off x="5592763" y="6386513"/>
            <a:ext cx="4279900" cy="33655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198C44F5-6E5C-4539-B2A1-9F6E518204BC}"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679BFE5-D377-404B-8EC2-1907AA503414}"/>
              </a:ext>
            </a:extLst>
          </p:cNvPr>
          <p:cNvSpPr>
            <a:spLocks noGrp="1"/>
          </p:cNvSpPr>
          <p:nvPr>
            <p:ph type="hdr" sz="quarter"/>
          </p:nvPr>
        </p:nvSpPr>
        <p:spPr>
          <a:xfrm>
            <a:off x="0" y="0"/>
            <a:ext cx="4278313" cy="336550"/>
          </a:xfrm>
          <a:prstGeom prst="rect">
            <a:avLst/>
          </a:prstGeom>
        </p:spPr>
        <p:txBody>
          <a:bodyPr vert="horz" lIns="91440" tIns="45720" rIns="91440" bIns="45720" rtlCol="0"/>
          <a:lstStyle>
            <a:lvl1pPr algn="l">
              <a:defRPr sz="1200">
                <a:latin typeface="Calibri" charset="0"/>
                <a:ea typeface="MS PGothic" charset="0"/>
                <a:cs typeface="MS PGothic" charset="0"/>
              </a:defRPr>
            </a:lvl1pPr>
          </a:lstStyle>
          <a:p>
            <a:pPr>
              <a:defRPr/>
            </a:pPr>
            <a:endParaRPr lang="en-US"/>
          </a:p>
        </p:txBody>
      </p:sp>
      <p:sp>
        <p:nvSpPr>
          <p:cNvPr id="3" name="Date Placeholder 2">
            <a:extLst>
              <a:ext uri="{FF2B5EF4-FFF2-40B4-BE49-F238E27FC236}">
                <a16:creationId xmlns:a16="http://schemas.microsoft.com/office/drawing/2014/main" id="{5B64B3FA-C0B7-4800-AAAD-438EB9BEB10D}"/>
              </a:ext>
            </a:extLst>
          </p:cNvPr>
          <p:cNvSpPr>
            <a:spLocks noGrp="1"/>
          </p:cNvSpPr>
          <p:nvPr>
            <p:ph type="dt" idx="1"/>
          </p:nvPr>
        </p:nvSpPr>
        <p:spPr>
          <a:xfrm>
            <a:off x="5592763" y="0"/>
            <a:ext cx="4279900" cy="336550"/>
          </a:xfrm>
          <a:prstGeom prst="rect">
            <a:avLst/>
          </a:prstGeom>
        </p:spPr>
        <p:txBody>
          <a:bodyPr vert="horz" wrap="square" lIns="91440" tIns="45720" rIns="91440" bIns="45720" numCol="1" anchor="t" anchorCtr="0" compatLnSpc="1">
            <a:prstTxWarp prst="textNoShape">
              <a:avLst/>
            </a:prstTxWarp>
          </a:bodyPr>
          <a:lstStyle>
            <a:lvl1pPr algn="r">
              <a:defRPr sz="1200" smtClean="0"/>
            </a:lvl1pPr>
          </a:lstStyle>
          <a:p>
            <a:pPr>
              <a:defRPr/>
            </a:pPr>
            <a:fld id="{BD9E4AB7-C1A3-431B-A004-6EC5E27CE7A9}" type="datetimeFigureOut">
              <a:rPr lang="en-US" altLang="en-US"/>
              <a:pPr>
                <a:defRPr/>
              </a:pPr>
              <a:t>11/13/2023</a:t>
            </a:fld>
            <a:endParaRPr lang="en-US" altLang="en-US"/>
          </a:p>
        </p:txBody>
      </p:sp>
      <p:sp>
        <p:nvSpPr>
          <p:cNvPr id="4" name="Slide Image Placeholder 3">
            <a:extLst>
              <a:ext uri="{FF2B5EF4-FFF2-40B4-BE49-F238E27FC236}">
                <a16:creationId xmlns:a16="http://schemas.microsoft.com/office/drawing/2014/main" id="{39EAFF15-8C31-4183-B4E9-64C8687FDA64}"/>
              </a:ext>
            </a:extLst>
          </p:cNvPr>
          <p:cNvSpPr>
            <a:spLocks noGrp="1" noRot="1" noChangeAspect="1"/>
          </p:cNvSpPr>
          <p:nvPr>
            <p:ph type="sldImg" idx="2"/>
          </p:nvPr>
        </p:nvSpPr>
        <p:spPr>
          <a:xfrm>
            <a:off x="3255963" y="504825"/>
            <a:ext cx="3362325" cy="25209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0E710E2E-0C20-44FC-A768-7D4C590601C8}"/>
              </a:ext>
            </a:extLst>
          </p:cNvPr>
          <p:cNvSpPr>
            <a:spLocks noGrp="1"/>
          </p:cNvSpPr>
          <p:nvPr>
            <p:ph type="body" sz="quarter" idx="3"/>
          </p:nvPr>
        </p:nvSpPr>
        <p:spPr>
          <a:xfrm>
            <a:off x="987425" y="3194050"/>
            <a:ext cx="7899400" cy="3025775"/>
          </a:xfrm>
          <a:prstGeom prst="rect">
            <a:avLst/>
          </a:prstGeom>
        </p:spPr>
        <p:txBody>
          <a:bodyPr vert="horz" lIns="91440" tIns="45720" rIns="91440" bIns="45720" rtlCol="0"/>
          <a:lstStyle/>
          <a:p>
            <a:pPr lvl="0"/>
            <a:r>
              <a:rPr lang="it-IT" noProof="0"/>
              <a:t>Click to edit Master text styles</a:t>
            </a:r>
          </a:p>
          <a:p>
            <a:pPr lvl="1"/>
            <a:r>
              <a:rPr lang="it-IT" noProof="0"/>
              <a:t>Second level</a:t>
            </a:r>
          </a:p>
          <a:p>
            <a:pPr lvl="2"/>
            <a:r>
              <a:rPr lang="it-IT" noProof="0"/>
              <a:t>Third level</a:t>
            </a:r>
          </a:p>
          <a:p>
            <a:pPr lvl="3"/>
            <a:r>
              <a:rPr lang="it-IT" noProof="0"/>
              <a:t>Fourth level</a:t>
            </a:r>
          </a:p>
          <a:p>
            <a:pPr lvl="4"/>
            <a:r>
              <a:rPr lang="it-IT" noProof="0"/>
              <a:t>Fifth level</a:t>
            </a:r>
            <a:endParaRPr lang="en-US" noProof="0"/>
          </a:p>
        </p:txBody>
      </p:sp>
      <p:sp>
        <p:nvSpPr>
          <p:cNvPr id="6" name="Footer Placeholder 5">
            <a:extLst>
              <a:ext uri="{FF2B5EF4-FFF2-40B4-BE49-F238E27FC236}">
                <a16:creationId xmlns:a16="http://schemas.microsoft.com/office/drawing/2014/main" id="{8F031D90-8D38-46D4-8DD2-8EAAB2A1C036}"/>
              </a:ext>
            </a:extLst>
          </p:cNvPr>
          <p:cNvSpPr>
            <a:spLocks noGrp="1"/>
          </p:cNvSpPr>
          <p:nvPr>
            <p:ph type="ftr" sz="quarter" idx="4"/>
          </p:nvPr>
        </p:nvSpPr>
        <p:spPr>
          <a:xfrm>
            <a:off x="0" y="6386513"/>
            <a:ext cx="4278313" cy="336550"/>
          </a:xfrm>
          <a:prstGeom prst="rect">
            <a:avLst/>
          </a:prstGeom>
        </p:spPr>
        <p:txBody>
          <a:bodyPr vert="horz" lIns="91440" tIns="45720" rIns="91440" bIns="45720" rtlCol="0" anchor="b"/>
          <a:lstStyle>
            <a:lvl1pPr algn="l">
              <a:defRPr sz="1200">
                <a:latin typeface="Calibri" charset="0"/>
                <a:ea typeface="MS PGothic" charset="0"/>
                <a:cs typeface="MS PGothic" charset="0"/>
              </a:defRPr>
            </a:lvl1pPr>
          </a:lstStyle>
          <a:p>
            <a:pPr>
              <a:defRPr/>
            </a:pPr>
            <a:endParaRPr lang="en-US"/>
          </a:p>
        </p:txBody>
      </p:sp>
      <p:sp>
        <p:nvSpPr>
          <p:cNvPr id="7" name="Slide Number Placeholder 6">
            <a:extLst>
              <a:ext uri="{FF2B5EF4-FFF2-40B4-BE49-F238E27FC236}">
                <a16:creationId xmlns:a16="http://schemas.microsoft.com/office/drawing/2014/main" id="{27DFB3F0-C3B2-4B3A-930D-344341016BE3}"/>
              </a:ext>
            </a:extLst>
          </p:cNvPr>
          <p:cNvSpPr>
            <a:spLocks noGrp="1"/>
          </p:cNvSpPr>
          <p:nvPr>
            <p:ph type="sldNum" sz="quarter" idx="5"/>
          </p:nvPr>
        </p:nvSpPr>
        <p:spPr>
          <a:xfrm>
            <a:off x="5592763" y="6386513"/>
            <a:ext cx="4279900" cy="33655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6B0CA096-38C8-4A75-B55A-AFB20223D246}"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1pPr>
    <a:lvl2pPr marL="4572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2pPr>
    <a:lvl3pPr marL="9144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3pPr>
    <a:lvl4pPr marL="13716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4pPr>
    <a:lvl5pPr marL="18288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ADBE4431-5BB3-4549-8FFD-CE8340219A7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a:extLst>
              <a:ext uri="{FF2B5EF4-FFF2-40B4-BE49-F238E27FC236}">
                <a16:creationId xmlns:a16="http://schemas.microsoft.com/office/drawing/2014/main" id="{DE964E28-E7B4-4690-960A-B448995FBB8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6084" name="Slide Number Placeholder 3">
            <a:extLst>
              <a:ext uri="{FF2B5EF4-FFF2-40B4-BE49-F238E27FC236}">
                <a16:creationId xmlns:a16="http://schemas.microsoft.com/office/drawing/2014/main" id="{F1883298-6E9B-4428-B5B7-B121350C65E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0AE2C3B-F337-4553-9444-16809226FC9E}" type="slidenum">
              <a:rPr lang="en-US" altLang="en-US"/>
              <a:pPr/>
              <a:t>3</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79754B43-D6D4-44D8-A6F9-DC3BB3A6619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a:extLst>
              <a:ext uri="{FF2B5EF4-FFF2-40B4-BE49-F238E27FC236}">
                <a16:creationId xmlns:a16="http://schemas.microsoft.com/office/drawing/2014/main" id="{A3AA7CD3-38D3-4228-97BE-BF48807AC16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5300" name="Slide Number Placeholder 3">
            <a:extLst>
              <a:ext uri="{FF2B5EF4-FFF2-40B4-BE49-F238E27FC236}">
                <a16:creationId xmlns:a16="http://schemas.microsoft.com/office/drawing/2014/main" id="{E48D579E-A088-4BBB-85C1-09F8781B0EE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70DA686-E3D8-4AD2-AF19-3378F61BC3E5}" type="slidenum">
              <a:rPr lang="en-US" altLang="en-US"/>
              <a:pPr/>
              <a:t>13</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6DEE1001-7101-4E46-9CC9-9EA8B39518C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a:extLst>
              <a:ext uri="{FF2B5EF4-FFF2-40B4-BE49-F238E27FC236}">
                <a16:creationId xmlns:a16="http://schemas.microsoft.com/office/drawing/2014/main" id="{150C45DA-2251-4CE9-876A-BD21F38D7DD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6324" name="Slide Number Placeholder 3">
            <a:extLst>
              <a:ext uri="{FF2B5EF4-FFF2-40B4-BE49-F238E27FC236}">
                <a16:creationId xmlns:a16="http://schemas.microsoft.com/office/drawing/2014/main" id="{567072A1-C84C-4BB8-8560-69018AC315F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8273EBFC-8FA2-4B86-B2C8-1FC676C1FD82}" type="slidenum">
              <a:rPr lang="en-US" altLang="en-US"/>
              <a:pPr/>
              <a:t>14</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A9A678A8-BCE4-467C-829D-DC9A0BFBCFB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a:extLst>
              <a:ext uri="{FF2B5EF4-FFF2-40B4-BE49-F238E27FC236}">
                <a16:creationId xmlns:a16="http://schemas.microsoft.com/office/drawing/2014/main" id="{81E5D25C-69BB-4238-97D6-F70EA3B5773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7348" name="Slide Number Placeholder 3">
            <a:extLst>
              <a:ext uri="{FF2B5EF4-FFF2-40B4-BE49-F238E27FC236}">
                <a16:creationId xmlns:a16="http://schemas.microsoft.com/office/drawing/2014/main" id="{A7BEEBD4-3A9A-417A-8ACF-0824BFE3169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C2FB5843-5937-4AD9-A088-92F82A13039C}" type="slidenum">
              <a:rPr lang="en-US" altLang="en-US"/>
              <a:pPr/>
              <a:t>15</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44E516C6-8966-436D-9DAA-3B8FB9B02BE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a:extLst>
              <a:ext uri="{FF2B5EF4-FFF2-40B4-BE49-F238E27FC236}">
                <a16:creationId xmlns:a16="http://schemas.microsoft.com/office/drawing/2014/main" id="{87F72FEF-41F7-4BD0-8B0D-12CEB29AB8C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8372" name="Slide Number Placeholder 3">
            <a:extLst>
              <a:ext uri="{FF2B5EF4-FFF2-40B4-BE49-F238E27FC236}">
                <a16:creationId xmlns:a16="http://schemas.microsoft.com/office/drawing/2014/main" id="{B95FEEB4-CC7B-475D-9401-7F67BCDC430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231E455-9BDF-4BB8-893F-A3A3D07E1F57}" type="slidenum">
              <a:rPr lang="en-US" altLang="en-US"/>
              <a:pPr/>
              <a:t>16</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61253000-3733-49F9-90DB-5F4FA580C62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a:extLst>
              <a:ext uri="{FF2B5EF4-FFF2-40B4-BE49-F238E27FC236}">
                <a16:creationId xmlns:a16="http://schemas.microsoft.com/office/drawing/2014/main" id="{90B6CD2C-4B53-4C62-9D4A-68436F497CB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9396" name="Slide Number Placeholder 3">
            <a:extLst>
              <a:ext uri="{FF2B5EF4-FFF2-40B4-BE49-F238E27FC236}">
                <a16:creationId xmlns:a16="http://schemas.microsoft.com/office/drawing/2014/main" id="{6B72A968-5D29-42AE-B7FC-679BE7ADB59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84A7CD6D-CD1D-4F40-9B20-E2006664DA6B}" type="slidenum">
              <a:rPr lang="en-US" altLang="en-US"/>
              <a:pPr/>
              <a:t>17</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a:extLst>
              <a:ext uri="{FF2B5EF4-FFF2-40B4-BE49-F238E27FC236}">
                <a16:creationId xmlns:a16="http://schemas.microsoft.com/office/drawing/2014/main" id="{A1F43FAD-14A7-4400-BDE7-9674687D987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a:extLst>
              <a:ext uri="{FF2B5EF4-FFF2-40B4-BE49-F238E27FC236}">
                <a16:creationId xmlns:a16="http://schemas.microsoft.com/office/drawing/2014/main" id="{5B04959A-DF10-433D-8D14-A39AAE47391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0420" name="Slide Number Placeholder 3">
            <a:extLst>
              <a:ext uri="{FF2B5EF4-FFF2-40B4-BE49-F238E27FC236}">
                <a16:creationId xmlns:a16="http://schemas.microsoft.com/office/drawing/2014/main" id="{5C6AE3D5-BB82-41CC-9E7A-F999BAFD9D2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E5D99009-B6EE-4F9B-9AD4-C83E447BD21B}" type="slidenum">
              <a:rPr lang="en-US" altLang="en-US"/>
              <a:pPr/>
              <a:t>18</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id="{9D383557-4573-4A6F-B9CA-CBF9916DB90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a:extLst>
              <a:ext uri="{FF2B5EF4-FFF2-40B4-BE49-F238E27FC236}">
                <a16:creationId xmlns:a16="http://schemas.microsoft.com/office/drawing/2014/main" id="{C2B06511-B324-47CA-9F55-D08499A6E8B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1444" name="Slide Number Placeholder 3">
            <a:extLst>
              <a:ext uri="{FF2B5EF4-FFF2-40B4-BE49-F238E27FC236}">
                <a16:creationId xmlns:a16="http://schemas.microsoft.com/office/drawing/2014/main" id="{2B1F3ED5-4967-4951-8EAA-0929C8A45ED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2BE946D6-6F8B-4302-975B-2695FEA36266}" type="slidenum">
              <a:rPr lang="en-US" altLang="en-US"/>
              <a:pPr/>
              <a:t>20</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a:extLst>
              <a:ext uri="{FF2B5EF4-FFF2-40B4-BE49-F238E27FC236}">
                <a16:creationId xmlns:a16="http://schemas.microsoft.com/office/drawing/2014/main" id="{BBDD25DD-0E68-4883-8372-91F04001862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a:extLst>
              <a:ext uri="{FF2B5EF4-FFF2-40B4-BE49-F238E27FC236}">
                <a16:creationId xmlns:a16="http://schemas.microsoft.com/office/drawing/2014/main" id="{89116CB5-586C-4673-94CF-97BFA9E270F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2468" name="Slide Number Placeholder 3">
            <a:extLst>
              <a:ext uri="{FF2B5EF4-FFF2-40B4-BE49-F238E27FC236}">
                <a16:creationId xmlns:a16="http://schemas.microsoft.com/office/drawing/2014/main" id="{0E8C9576-9ADA-4A87-B9A4-395877CD491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6DB754BE-B687-419F-8599-C74D330081AC}" type="slidenum">
              <a:rPr lang="en-US" altLang="en-US"/>
              <a:pPr/>
              <a:t>21</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a:extLst>
              <a:ext uri="{FF2B5EF4-FFF2-40B4-BE49-F238E27FC236}">
                <a16:creationId xmlns:a16="http://schemas.microsoft.com/office/drawing/2014/main" id="{8EFAB10A-41C0-4B16-A3AE-DD136C48798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a:extLst>
              <a:ext uri="{FF2B5EF4-FFF2-40B4-BE49-F238E27FC236}">
                <a16:creationId xmlns:a16="http://schemas.microsoft.com/office/drawing/2014/main" id="{48175DFC-31FE-4746-8F73-72EE97D3F4E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3492" name="Slide Number Placeholder 3">
            <a:extLst>
              <a:ext uri="{FF2B5EF4-FFF2-40B4-BE49-F238E27FC236}">
                <a16:creationId xmlns:a16="http://schemas.microsoft.com/office/drawing/2014/main" id="{1B07FE38-9499-48DA-B39E-9CD4451A57D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EA881B20-049E-4909-A4E0-F3B0C15ADB62}" type="slidenum">
              <a:rPr lang="en-US" altLang="en-US"/>
              <a:pPr/>
              <a:t>22</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2012FA7F-127C-48FF-B7EF-4ACA09EA3EE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a:extLst>
              <a:ext uri="{FF2B5EF4-FFF2-40B4-BE49-F238E27FC236}">
                <a16:creationId xmlns:a16="http://schemas.microsoft.com/office/drawing/2014/main" id="{D4C4F707-9539-45A6-8F0D-E386FA2BB52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4516" name="Slide Number Placeholder 3">
            <a:extLst>
              <a:ext uri="{FF2B5EF4-FFF2-40B4-BE49-F238E27FC236}">
                <a16:creationId xmlns:a16="http://schemas.microsoft.com/office/drawing/2014/main" id="{82E6619E-B3F9-447B-A726-90285A946CA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8FF5039D-05D1-428A-96D0-859604F77434}" type="slidenum">
              <a:rPr lang="en-US" altLang="en-US"/>
              <a:pPr/>
              <a:t>23</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44A734FC-7CC0-4483-B708-C9B13BC72CF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a:extLst>
              <a:ext uri="{FF2B5EF4-FFF2-40B4-BE49-F238E27FC236}">
                <a16:creationId xmlns:a16="http://schemas.microsoft.com/office/drawing/2014/main" id="{CCF62B89-4601-49C6-A6B6-4A73071808B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7108" name="Slide Number Placeholder 3">
            <a:extLst>
              <a:ext uri="{FF2B5EF4-FFF2-40B4-BE49-F238E27FC236}">
                <a16:creationId xmlns:a16="http://schemas.microsoft.com/office/drawing/2014/main" id="{E76A9B2B-7F16-401A-9F93-8A018D5ECC6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54BA6D75-DCA4-484D-8850-3B10C3215089}" type="slidenum">
              <a:rPr lang="en-US" altLang="en-US"/>
              <a:pPr/>
              <a:t>5</a:t>
            </a:fld>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a:extLst>
              <a:ext uri="{FF2B5EF4-FFF2-40B4-BE49-F238E27FC236}">
                <a16:creationId xmlns:a16="http://schemas.microsoft.com/office/drawing/2014/main" id="{11263714-9974-4794-AD2F-C35B10D789D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a:extLst>
              <a:ext uri="{FF2B5EF4-FFF2-40B4-BE49-F238E27FC236}">
                <a16:creationId xmlns:a16="http://schemas.microsoft.com/office/drawing/2014/main" id="{FEDE7911-F363-4EC1-8043-3F1D5D3B7CA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5540" name="Slide Number Placeholder 3">
            <a:extLst>
              <a:ext uri="{FF2B5EF4-FFF2-40B4-BE49-F238E27FC236}">
                <a16:creationId xmlns:a16="http://schemas.microsoft.com/office/drawing/2014/main" id="{1A5C738A-6DD0-49D4-ADB0-79DB0F97852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F3D1F86A-D2CE-4CBA-9E13-3F3B9FE16A82}" type="slidenum">
              <a:rPr lang="en-US" altLang="en-US"/>
              <a:pPr/>
              <a:t>24</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a:extLst>
              <a:ext uri="{FF2B5EF4-FFF2-40B4-BE49-F238E27FC236}">
                <a16:creationId xmlns:a16="http://schemas.microsoft.com/office/drawing/2014/main" id="{B0487C1B-651D-46A7-827F-F7DC24A4D36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a:extLst>
              <a:ext uri="{FF2B5EF4-FFF2-40B4-BE49-F238E27FC236}">
                <a16:creationId xmlns:a16="http://schemas.microsoft.com/office/drawing/2014/main" id="{60CD276C-F3C1-4DE3-AABD-E553CF8ADCC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6564" name="Slide Number Placeholder 3">
            <a:extLst>
              <a:ext uri="{FF2B5EF4-FFF2-40B4-BE49-F238E27FC236}">
                <a16:creationId xmlns:a16="http://schemas.microsoft.com/office/drawing/2014/main" id="{4BCD80E6-CD34-4B0C-B78A-21CF11197C6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B77E4069-9E98-4C92-98EB-1DE09CC92C3F}" type="slidenum">
              <a:rPr lang="en-US" altLang="en-US"/>
              <a:pPr/>
              <a:t>25</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a:extLst>
              <a:ext uri="{FF2B5EF4-FFF2-40B4-BE49-F238E27FC236}">
                <a16:creationId xmlns:a16="http://schemas.microsoft.com/office/drawing/2014/main" id="{8C846A1F-4F24-45C8-B009-53AE2BA3EE0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a:extLst>
              <a:ext uri="{FF2B5EF4-FFF2-40B4-BE49-F238E27FC236}">
                <a16:creationId xmlns:a16="http://schemas.microsoft.com/office/drawing/2014/main" id="{4A676609-E9CB-4537-AE4F-87BC411424E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7588" name="Slide Number Placeholder 3">
            <a:extLst>
              <a:ext uri="{FF2B5EF4-FFF2-40B4-BE49-F238E27FC236}">
                <a16:creationId xmlns:a16="http://schemas.microsoft.com/office/drawing/2014/main" id="{12FD6E6E-FD93-4FA0-97CB-7C0586B92EF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CEFDEBF3-54A9-44C8-B64C-31E1B33D99BC}" type="slidenum">
              <a:rPr lang="en-US" altLang="en-US"/>
              <a:pPr/>
              <a:t>26</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a:extLst>
              <a:ext uri="{FF2B5EF4-FFF2-40B4-BE49-F238E27FC236}">
                <a16:creationId xmlns:a16="http://schemas.microsoft.com/office/drawing/2014/main" id="{82A3AE9D-5D7F-45A6-A553-836E6CAE467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a:extLst>
              <a:ext uri="{FF2B5EF4-FFF2-40B4-BE49-F238E27FC236}">
                <a16:creationId xmlns:a16="http://schemas.microsoft.com/office/drawing/2014/main" id="{60E30501-1474-447A-AAB9-B8C003F4600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8612" name="Slide Number Placeholder 3">
            <a:extLst>
              <a:ext uri="{FF2B5EF4-FFF2-40B4-BE49-F238E27FC236}">
                <a16:creationId xmlns:a16="http://schemas.microsoft.com/office/drawing/2014/main" id="{AE40FB40-D770-4D09-8B4E-3E99F3B6966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84DFA391-94BA-4C77-B941-661F26F8E354}" type="slidenum">
              <a:rPr lang="en-US" altLang="en-US"/>
              <a:pPr/>
              <a:t>27</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a:extLst>
              <a:ext uri="{FF2B5EF4-FFF2-40B4-BE49-F238E27FC236}">
                <a16:creationId xmlns:a16="http://schemas.microsoft.com/office/drawing/2014/main" id="{914195BE-17F3-46E5-985D-FFF34093AFF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a:extLst>
              <a:ext uri="{FF2B5EF4-FFF2-40B4-BE49-F238E27FC236}">
                <a16:creationId xmlns:a16="http://schemas.microsoft.com/office/drawing/2014/main" id="{8F5280FA-0551-4A6F-9FC4-8D53D9950B0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9636" name="Slide Number Placeholder 3">
            <a:extLst>
              <a:ext uri="{FF2B5EF4-FFF2-40B4-BE49-F238E27FC236}">
                <a16:creationId xmlns:a16="http://schemas.microsoft.com/office/drawing/2014/main" id="{7E6D7A7A-022D-4310-B322-F8BA4D916E9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D7D41289-58A2-4C77-B816-13BC9B9D766B}" type="slidenum">
              <a:rPr lang="en-US" altLang="en-US"/>
              <a:pPr/>
              <a:t>28</a:t>
            </a:fld>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a:extLst>
              <a:ext uri="{FF2B5EF4-FFF2-40B4-BE49-F238E27FC236}">
                <a16:creationId xmlns:a16="http://schemas.microsoft.com/office/drawing/2014/main" id="{5049BE44-274E-4CD0-9F35-8116451A5B2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a:extLst>
              <a:ext uri="{FF2B5EF4-FFF2-40B4-BE49-F238E27FC236}">
                <a16:creationId xmlns:a16="http://schemas.microsoft.com/office/drawing/2014/main" id="{6C0669F9-FE6A-474D-B9FF-26EFE1B9AEE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0660" name="Slide Number Placeholder 3">
            <a:extLst>
              <a:ext uri="{FF2B5EF4-FFF2-40B4-BE49-F238E27FC236}">
                <a16:creationId xmlns:a16="http://schemas.microsoft.com/office/drawing/2014/main" id="{44581BD0-7406-4409-A13C-2AFFE6702CC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349BA121-A556-40A7-96A3-F59A28055CA9}" type="slidenum">
              <a:rPr lang="en-US" altLang="en-US"/>
              <a:pPr/>
              <a:t>29</a:t>
            </a:fld>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a:extLst>
              <a:ext uri="{FF2B5EF4-FFF2-40B4-BE49-F238E27FC236}">
                <a16:creationId xmlns:a16="http://schemas.microsoft.com/office/drawing/2014/main" id="{BB56CFA0-1C6D-47BA-9740-15D0FB25300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a:extLst>
              <a:ext uri="{FF2B5EF4-FFF2-40B4-BE49-F238E27FC236}">
                <a16:creationId xmlns:a16="http://schemas.microsoft.com/office/drawing/2014/main" id="{3EF512C3-7EC7-4493-9071-85B70BC484F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1684" name="Slide Number Placeholder 3">
            <a:extLst>
              <a:ext uri="{FF2B5EF4-FFF2-40B4-BE49-F238E27FC236}">
                <a16:creationId xmlns:a16="http://schemas.microsoft.com/office/drawing/2014/main" id="{622F0A09-14FE-4E58-984C-F633EC61D1A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F0BD9C9D-C8B8-42B5-8F2D-4EE25632616D}" type="slidenum">
              <a:rPr lang="en-US" altLang="en-US"/>
              <a:pPr/>
              <a:t>30</a:t>
            </a:fld>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a:extLst>
              <a:ext uri="{FF2B5EF4-FFF2-40B4-BE49-F238E27FC236}">
                <a16:creationId xmlns:a16="http://schemas.microsoft.com/office/drawing/2014/main" id="{86D97380-964B-479F-A850-029CD4BA0E3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678EC89C-310C-446C-8BEB-3FFBCE0E4DE5}" type="slidenum">
              <a:rPr lang="en-GB" altLang="en-US">
                <a:latin typeface="Arial" panose="020B0604020202020204" pitchFamily="34" charset="0"/>
              </a:rPr>
              <a:pPr/>
              <a:t>33</a:t>
            </a:fld>
            <a:endParaRPr lang="en-GB" altLang="en-US">
              <a:latin typeface="Arial" panose="020B0604020202020204" pitchFamily="34" charset="0"/>
            </a:endParaRPr>
          </a:p>
        </p:txBody>
      </p:sp>
      <p:sp>
        <p:nvSpPr>
          <p:cNvPr id="72707" name="Rectangle 2">
            <a:extLst>
              <a:ext uri="{FF2B5EF4-FFF2-40B4-BE49-F238E27FC236}">
                <a16:creationId xmlns:a16="http://schemas.microsoft.com/office/drawing/2014/main" id="{55738F6C-0699-4B61-ADBA-64930EE86150}"/>
              </a:ext>
            </a:extLst>
          </p:cNvPr>
          <p:cNvSpPr>
            <a:spLocks noGrp="1" noRot="1" noChangeAspect="1" noChangeArrowheads="1" noTextEdit="1"/>
          </p:cNvSpPr>
          <p:nvPr>
            <p:ph type="sldImg"/>
          </p:nvPr>
        </p:nvSpPr>
        <p:spPr bwMode="auto">
          <a:xfrm>
            <a:off x="3432175" y="465138"/>
            <a:ext cx="3097213" cy="23225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8" name="Rectangle 3">
            <a:extLst>
              <a:ext uri="{FF2B5EF4-FFF2-40B4-BE49-F238E27FC236}">
                <a16:creationId xmlns:a16="http://schemas.microsoft.com/office/drawing/2014/main" id="{E7440DCF-D6D7-4B6E-8BF6-19BF57C7FA9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sl-SI"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a:extLst>
              <a:ext uri="{FF2B5EF4-FFF2-40B4-BE49-F238E27FC236}">
                <a16:creationId xmlns:a16="http://schemas.microsoft.com/office/drawing/2014/main" id="{91200280-0EBA-4FB9-AE91-9ED3546CB08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952EF330-63AB-4ED6-8EA4-A42D25CFDF2C}" type="slidenum">
              <a:rPr lang="en-GB" altLang="en-US">
                <a:latin typeface="Arial" panose="020B0604020202020204" pitchFamily="34" charset="0"/>
              </a:rPr>
              <a:pPr/>
              <a:t>34</a:t>
            </a:fld>
            <a:endParaRPr lang="en-GB" altLang="en-US">
              <a:latin typeface="Arial" panose="020B0604020202020204" pitchFamily="34" charset="0"/>
            </a:endParaRPr>
          </a:p>
        </p:txBody>
      </p:sp>
      <p:sp>
        <p:nvSpPr>
          <p:cNvPr id="73731" name="Rectangle 2">
            <a:extLst>
              <a:ext uri="{FF2B5EF4-FFF2-40B4-BE49-F238E27FC236}">
                <a16:creationId xmlns:a16="http://schemas.microsoft.com/office/drawing/2014/main" id="{89406729-F0D6-4489-A2C6-54CA66A2CFAD}"/>
              </a:ext>
            </a:extLst>
          </p:cNvPr>
          <p:cNvSpPr>
            <a:spLocks noGrp="1" noRot="1" noChangeAspect="1" noChangeArrowheads="1" noTextEdit="1"/>
          </p:cNvSpPr>
          <p:nvPr>
            <p:ph type="sldImg"/>
          </p:nvPr>
        </p:nvSpPr>
        <p:spPr bwMode="auto">
          <a:xfrm>
            <a:off x="3432175" y="465138"/>
            <a:ext cx="3097213" cy="23225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2" name="Rectangle 3">
            <a:extLst>
              <a:ext uri="{FF2B5EF4-FFF2-40B4-BE49-F238E27FC236}">
                <a16:creationId xmlns:a16="http://schemas.microsoft.com/office/drawing/2014/main" id="{75632951-64FF-4C88-841F-6D9888A3513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sl-SI"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a:extLst>
              <a:ext uri="{FF2B5EF4-FFF2-40B4-BE49-F238E27FC236}">
                <a16:creationId xmlns:a16="http://schemas.microsoft.com/office/drawing/2014/main" id="{DEB32B7E-5FB5-4353-8927-C13A9D0749D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a:extLst>
              <a:ext uri="{FF2B5EF4-FFF2-40B4-BE49-F238E27FC236}">
                <a16:creationId xmlns:a16="http://schemas.microsoft.com/office/drawing/2014/main" id="{AEB93B24-B4DF-407C-A6EA-BEE2DB2E7E5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4756" name="Slide Number Placeholder 3">
            <a:extLst>
              <a:ext uri="{FF2B5EF4-FFF2-40B4-BE49-F238E27FC236}">
                <a16:creationId xmlns:a16="http://schemas.microsoft.com/office/drawing/2014/main" id="{B69FC4A6-2DA5-4CAB-B0AC-9567F0F3B9B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4101FA-A51A-4D93-907E-2C526ED178EF}" type="slidenum">
              <a:rPr lang="en-US" altLang="en-US"/>
              <a:pPr/>
              <a:t>35</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CFB4743E-481B-4A77-8A40-D1DB6F91059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id="{4305E5B9-F827-4BA4-B394-576F600D522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8132" name="Slide Number Placeholder 3">
            <a:extLst>
              <a:ext uri="{FF2B5EF4-FFF2-40B4-BE49-F238E27FC236}">
                <a16:creationId xmlns:a16="http://schemas.microsoft.com/office/drawing/2014/main" id="{1452A3C5-2435-4298-8DE8-213E4F69E6F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E631777E-C88C-47BD-A87E-5FE157CABE20}" type="slidenum">
              <a:rPr lang="en-US" altLang="en-US"/>
              <a:pPr/>
              <a:t>6</a:t>
            </a:fld>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a:extLst>
              <a:ext uri="{FF2B5EF4-FFF2-40B4-BE49-F238E27FC236}">
                <a16:creationId xmlns:a16="http://schemas.microsoft.com/office/drawing/2014/main" id="{A904497A-F432-43FA-8558-A3BE3EA87B1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a:extLst>
              <a:ext uri="{FF2B5EF4-FFF2-40B4-BE49-F238E27FC236}">
                <a16:creationId xmlns:a16="http://schemas.microsoft.com/office/drawing/2014/main" id="{F05F5821-EEDE-47AF-B937-E9D4E8CDF41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5780" name="Slide Number Placeholder 3">
            <a:extLst>
              <a:ext uri="{FF2B5EF4-FFF2-40B4-BE49-F238E27FC236}">
                <a16:creationId xmlns:a16="http://schemas.microsoft.com/office/drawing/2014/main" id="{70AE23E3-4D06-4CCC-A7E3-4B26DA3D89B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C3F32B73-A941-4FA4-8EC5-1794B0128D61}" type="slidenum">
              <a:rPr lang="en-US" altLang="en-US"/>
              <a:pPr/>
              <a:t>36</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897086AE-4FFB-4640-BD81-4DDA60E67A8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a:extLst>
              <a:ext uri="{FF2B5EF4-FFF2-40B4-BE49-F238E27FC236}">
                <a16:creationId xmlns:a16="http://schemas.microsoft.com/office/drawing/2014/main" id="{FFB1944E-0D18-4A8E-AB3A-52D3EB84645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9156" name="Slide Number Placeholder 3">
            <a:extLst>
              <a:ext uri="{FF2B5EF4-FFF2-40B4-BE49-F238E27FC236}">
                <a16:creationId xmlns:a16="http://schemas.microsoft.com/office/drawing/2014/main" id="{1A842A25-4098-4B97-B2CD-ACFEBE3EDD5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A8C5F3C9-AC05-4830-ABFF-0603597F3CB9}" type="slidenum">
              <a:rPr lang="en-US" altLang="en-US"/>
              <a:pPr/>
              <a:t>7</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0287872A-D753-4527-9BFD-01C590EF1F2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a:extLst>
              <a:ext uri="{FF2B5EF4-FFF2-40B4-BE49-F238E27FC236}">
                <a16:creationId xmlns:a16="http://schemas.microsoft.com/office/drawing/2014/main" id="{1C523914-31B9-41E2-A374-9D4CEA58EFE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0180" name="Slide Number Placeholder 3">
            <a:extLst>
              <a:ext uri="{FF2B5EF4-FFF2-40B4-BE49-F238E27FC236}">
                <a16:creationId xmlns:a16="http://schemas.microsoft.com/office/drawing/2014/main" id="{9C3EAE2E-359E-4476-A4E4-52F88B719F3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262AD9DB-947E-48A3-B64D-4C5FD2D4A674}" type="slidenum">
              <a:rPr lang="en-US" altLang="en-US"/>
              <a:pPr/>
              <a:t>8</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6081E49A-AFB3-4713-8FDE-6E511545999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a:extLst>
              <a:ext uri="{FF2B5EF4-FFF2-40B4-BE49-F238E27FC236}">
                <a16:creationId xmlns:a16="http://schemas.microsoft.com/office/drawing/2014/main" id="{0AC8E324-088F-4B11-95CF-B5B4C77CAC6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1204" name="Slide Number Placeholder 3">
            <a:extLst>
              <a:ext uri="{FF2B5EF4-FFF2-40B4-BE49-F238E27FC236}">
                <a16:creationId xmlns:a16="http://schemas.microsoft.com/office/drawing/2014/main" id="{F9DFD07F-4EE5-43B6-A4D5-C94AB3E1F77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8BDF880-9E9B-4FD9-B830-8D18EDA1105A}" type="slidenum">
              <a:rPr lang="en-US" altLang="en-US"/>
              <a:pPr/>
              <a:t>9</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BDDF3664-1A32-4AE8-B589-48CAC286F91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a16="http://schemas.microsoft.com/office/drawing/2014/main" id="{B3C2D01E-24B3-43A0-A359-8071A2EC4F3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2228" name="Slide Number Placeholder 3">
            <a:extLst>
              <a:ext uri="{FF2B5EF4-FFF2-40B4-BE49-F238E27FC236}">
                <a16:creationId xmlns:a16="http://schemas.microsoft.com/office/drawing/2014/main" id="{2365402C-20D7-4C39-BEAA-6ABD16AC658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0CCF0117-3001-4C6B-A07A-D22A92C86C5A}" type="slidenum">
              <a:rPr lang="en-US" altLang="en-US"/>
              <a:pPr/>
              <a:t>10</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8650276F-4208-4140-8A9E-997C9A4961D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a:extLst>
              <a:ext uri="{FF2B5EF4-FFF2-40B4-BE49-F238E27FC236}">
                <a16:creationId xmlns:a16="http://schemas.microsoft.com/office/drawing/2014/main" id="{2ED0B9A0-F3D9-4C7C-B336-725E154F241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3252" name="Slide Number Placeholder 3">
            <a:extLst>
              <a:ext uri="{FF2B5EF4-FFF2-40B4-BE49-F238E27FC236}">
                <a16:creationId xmlns:a16="http://schemas.microsoft.com/office/drawing/2014/main" id="{4375CE88-1958-4804-83EF-61DBA318888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A7460C3F-964A-49B3-BD9B-0E1608884550}" type="slidenum">
              <a:rPr lang="en-US" altLang="en-US"/>
              <a:pPr/>
              <a:t>11</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9C4A93D4-5782-464C-AFDE-B7FACA810CF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a:extLst>
              <a:ext uri="{FF2B5EF4-FFF2-40B4-BE49-F238E27FC236}">
                <a16:creationId xmlns:a16="http://schemas.microsoft.com/office/drawing/2014/main" id="{98F5244B-E50A-4366-9BF9-B03BA914C56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4276" name="Slide Number Placeholder 3">
            <a:extLst>
              <a:ext uri="{FF2B5EF4-FFF2-40B4-BE49-F238E27FC236}">
                <a16:creationId xmlns:a16="http://schemas.microsoft.com/office/drawing/2014/main" id="{60A26E8F-7C0B-469A-876B-D6EB1473BF1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B3AC500F-60E7-4C7B-A562-A2ED3B02E04A}" type="slidenum">
              <a:rPr lang="en-US" altLang="en-US"/>
              <a:pPr/>
              <a:t>12</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548857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16AFEC24-A3B2-49AA-8E4F-E7636162CCAA}" type="slidenum">
              <a:rPr lang="en-GB" altLang="en-US" smtClean="0"/>
              <a:pPr/>
              <a:t>‹#›</a:t>
            </a:fld>
            <a:endParaRPr lang="en-GB" altLang="en-US"/>
          </a:p>
        </p:txBody>
      </p:sp>
    </p:spTree>
    <p:extLst>
      <p:ext uri="{BB962C8B-B14F-4D97-AF65-F5344CB8AC3E}">
        <p14:creationId xmlns:p14="http://schemas.microsoft.com/office/powerpoint/2010/main" val="2482727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60E34CB-3E6D-49ED-B170-D51DD91288B1}" type="slidenum">
              <a:rPr lang="en-GB" altLang="en-US" smtClean="0"/>
              <a:pPr/>
              <a:t>‹#›</a:t>
            </a:fld>
            <a:endParaRPr lang="en-GB" altLang="en-US"/>
          </a:p>
        </p:txBody>
      </p:sp>
    </p:spTree>
    <p:extLst>
      <p:ext uri="{BB962C8B-B14F-4D97-AF65-F5344CB8AC3E}">
        <p14:creationId xmlns:p14="http://schemas.microsoft.com/office/powerpoint/2010/main" val="3041997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97D778A7-E75B-4E14-A02C-46A7AFBBC1DA}" type="slidenum">
              <a:rPr lang="en-GB" altLang="en-US" smtClean="0"/>
              <a:pPr/>
              <a:t>‹#›</a:t>
            </a:fld>
            <a:endParaRPr lang="en-GB" altLang="en-US"/>
          </a:p>
        </p:txBody>
      </p:sp>
    </p:spTree>
    <p:extLst>
      <p:ext uri="{BB962C8B-B14F-4D97-AF65-F5344CB8AC3E}">
        <p14:creationId xmlns:p14="http://schemas.microsoft.com/office/powerpoint/2010/main" val="804467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017FDC1F-8DA6-4AD9-A574-8F7F87139391}" type="slidenum">
              <a:rPr lang="en-GB" altLang="en-US" smtClean="0"/>
              <a:pPr/>
              <a:t>‹#›</a:t>
            </a:fld>
            <a:endParaRPr lang="en-GB" altLang="en-US"/>
          </a:p>
        </p:txBody>
      </p:sp>
    </p:spTree>
    <p:extLst>
      <p:ext uri="{BB962C8B-B14F-4D97-AF65-F5344CB8AC3E}">
        <p14:creationId xmlns:p14="http://schemas.microsoft.com/office/powerpoint/2010/main" val="18460291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fld id="{C9DF95B8-DDBC-474F-830D-30C30CF33243}" type="slidenum">
              <a:rPr lang="en-GB" altLang="en-US" smtClean="0"/>
              <a:pPr/>
              <a:t>‹#›</a:t>
            </a:fld>
            <a:endParaRPr lang="en-GB" altLang="en-US"/>
          </a:p>
        </p:txBody>
      </p:sp>
    </p:spTree>
    <p:extLst>
      <p:ext uri="{BB962C8B-B14F-4D97-AF65-F5344CB8AC3E}">
        <p14:creationId xmlns:p14="http://schemas.microsoft.com/office/powerpoint/2010/main" val="673888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50C2B106-1365-40F4-810F-913674BE9E83}" type="slidenum">
              <a:rPr lang="en-GB" altLang="en-US" smtClean="0"/>
              <a:pPr/>
              <a:t>‹#›</a:t>
            </a:fld>
            <a:endParaRPr lang="en-GB" altLang="en-US"/>
          </a:p>
        </p:txBody>
      </p:sp>
    </p:spTree>
    <p:extLst>
      <p:ext uri="{BB962C8B-B14F-4D97-AF65-F5344CB8AC3E}">
        <p14:creationId xmlns:p14="http://schemas.microsoft.com/office/powerpoint/2010/main" val="1681906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99E8C581-8250-4F7A-9CFE-189F5E142808}" type="slidenum">
              <a:rPr lang="en-GB" altLang="en-US" smtClean="0"/>
              <a:pPr/>
              <a:t>‹#›</a:t>
            </a:fld>
            <a:endParaRPr lang="en-GB" altLang="en-US"/>
          </a:p>
        </p:txBody>
      </p:sp>
    </p:spTree>
    <p:extLst>
      <p:ext uri="{BB962C8B-B14F-4D97-AF65-F5344CB8AC3E}">
        <p14:creationId xmlns:p14="http://schemas.microsoft.com/office/powerpoint/2010/main" val="4293276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ECF57A54-506B-4938-9392-0E2A80173998}" type="slidenum">
              <a:rPr lang="en-GB" altLang="en-US" smtClean="0"/>
              <a:pPr/>
              <a:t>‹#›</a:t>
            </a:fld>
            <a:endParaRPr lang="en-GB" altLang="en-US"/>
          </a:p>
        </p:txBody>
      </p:sp>
    </p:spTree>
    <p:extLst>
      <p:ext uri="{BB962C8B-B14F-4D97-AF65-F5344CB8AC3E}">
        <p14:creationId xmlns:p14="http://schemas.microsoft.com/office/powerpoint/2010/main" val="19661286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34FBC31F-019A-4332-8634-DE136DA46B1F}" type="slidenum">
              <a:rPr lang="en-GB" altLang="en-US" smtClean="0"/>
              <a:pPr/>
              <a:t>‹#›</a:t>
            </a:fld>
            <a:endParaRPr lang="en-GB" altLang="en-US"/>
          </a:p>
        </p:txBody>
      </p:sp>
    </p:spTree>
    <p:extLst>
      <p:ext uri="{BB962C8B-B14F-4D97-AF65-F5344CB8AC3E}">
        <p14:creationId xmlns:p14="http://schemas.microsoft.com/office/powerpoint/2010/main" val="2271052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3CDF5F0F-3CEE-464A-BD41-905AA90B71E4}" type="slidenum">
              <a:rPr lang="en-GB" altLang="en-US" smtClean="0"/>
              <a:pPr/>
              <a:t>‹#›</a:t>
            </a:fld>
            <a:endParaRPr lang="en-GB" altLang="en-US"/>
          </a:p>
        </p:txBody>
      </p:sp>
    </p:spTree>
    <p:extLst>
      <p:ext uri="{BB962C8B-B14F-4D97-AF65-F5344CB8AC3E}">
        <p14:creationId xmlns:p14="http://schemas.microsoft.com/office/powerpoint/2010/main" val="1980774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B402A20-BEBF-456F-8DDE-E97294748CA1}" type="slidenum">
              <a:rPr lang="en-GB" altLang="en-US" smtClean="0"/>
              <a:pPr/>
              <a:t>‹#›</a:t>
            </a:fld>
            <a:endParaRPr lang="en-GB" altLang="en-US"/>
          </a:p>
        </p:txBody>
      </p:sp>
    </p:spTree>
    <p:extLst>
      <p:ext uri="{BB962C8B-B14F-4D97-AF65-F5344CB8AC3E}">
        <p14:creationId xmlns:p14="http://schemas.microsoft.com/office/powerpoint/2010/main" val="37534253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fld id="{017FDC1F-8DA6-4AD9-A574-8F7F87139391}" type="slidenum">
              <a:rPr lang="en-GB" altLang="en-US" smtClean="0"/>
              <a:pPr/>
              <a:t>‹#›</a:t>
            </a:fld>
            <a:endParaRPr lang="en-GB" altLang="en-US"/>
          </a:p>
        </p:txBody>
      </p:sp>
      <p:sp>
        <p:nvSpPr>
          <p:cNvPr id="6" name="Rectangle 5">
            <a:extLst>
              <a:ext uri="{FF2B5EF4-FFF2-40B4-BE49-F238E27FC236}">
                <a16:creationId xmlns:a16="http://schemas.microsoft.com/office/drawing/2014/main" id="{23A0B47D-3794-465C-9E11-69337A12BCAB}"/>
              </a:ext>
            </a:extLst>
          </p:cNvPr>
          <p:cNvSpPr/>
          <p:nvPr userDrawn="1"/>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7" name="Picture 4">
            <a:extLst>
              <a:ext uri="{FF2B5EF4-FFF2-40B4-BE49-F238E27FC236}">
                <a16:creationId xmlns:a16="http://schemas.microsoft.com/office/drawing/2014/main" id="{16BF8B49-0FA9-4E7B-B7BB-DC8792CE2D0D}"/>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9525" y="-22225"/>
            <a:ext cx="1322388"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13">
            <a:extLst>
              <a:ext uri="{FF2B5EF4-FFF2-40B4-BE49-F238E27FC236}">
                <a16:creationId xmlns:a16="http://schemas.microsoft.com/office/drawing/2014/main" id="{5CE83D49-8B1A-40A0-9562-A8AB1F2F7ADE}"/>
              </a:ext>
            </a:extLst>
          </p:cNvPr>
          <p:cNvSpPr txBox="1">
            <a:spLocks noChangeArrowheads="1"/>
          </p:cNvSpPr>
          <p:nvPr userDrawn="1"/>
        </p:nvSpPr>
        <p:spPr bwMode="auto">
          <a:xfrm>
            <a:off x="1258888" y="-33338"/>
            <a:ext cx="3817937" cy="1262063"/>
          </a:xfrm>
          <a:prstGeom prst="rect">
            <a:avLst/>
          </a:prstGeom>
          <a:noFill/>
          <a:ln>
            <a:noFill/>
          </a:ln>
        </p:spPr>
        <p:txBody>
          <a:bodyPr>
            <a:spAutoFit/>
          </a:bodyPr>
          <a:lstStyle>
            <a:lvl1pPr>
              <a:defRPr sz="3200">
                <a:solidFill>
                  <a:schemeClr val="tx1"/>
                </a:solidFill>
                <a:latin typeface="Calibri" charset="0"/>
                <a:ea typeface="MS PGothic" charset="0"/>
                <a:cs typeface="MS PGothic" charset="0"/>
              </a:defRPr>
            </a:lvl1pPr>
            <a:lvl2pPr>
              <a:defRPr sz="2800">
                <a:solidFill>
                  <a:schemeClr val="tx1"/>
                </a:solidFill>
                <a:latin typeface="Calibri" charset="0"/>
                <a:ea typeface="MS PGothic" charset="0"/>
                <a:cs typeface="MS PGothic" charset="0"/>
              </a:defRPr>
            </a:lvl2pPr>
            <a:lvl3pPr>
              <a:defRPr sz="2400">
                <a:solidFill>
                  <a:schemeClr val="tx1"/>
                </a:solidFill>
                <a:latin typeface="Calibri" charset="0"/>
                <a:ea typeface="MS PGothic" charset="0"/>
                <a:cs typeface="MS PGothic" charset="0"/>
              </a:defRPr>
            </a:lvl3pPr>
            <a:lvl4pPr>
              <a:defRPr sz="2000">
                <a:solidFill>
                  <a:schemeClr val="tx1"/>
                </a:solidFill>
                <a:latin typeface="Calibri" charset="0"/>
                <a:ea typeface="MS PGothic" charset="0"/>
                <a:cs typeface="MS PGothic" charset="0"/>
              </a:defRPr>
            </a:lvl4pPr>
            <a:lvl5pPr>
              <a:defRPr sz="2000">
                <a:solidFill>
                  <a:schemeClr val="tx1"/>
                </a:solidFill>
                <a:latin typeface="Calibri" charset="0"/>
                <a:ea typeface="MS PGothic" charset="0"/>
                <a:cs typeface="MS PGothic" charset="0"/>
              </a:defRPr>
            </a:lvl5pPr>
            <a:lvl6pPr eaLnBrk="0" fontAlgn="base" hangingPunct="0">
              <a:spcAft>
                <a:spcPct val="0"/>
              </a:spcAft>
              <a:buFont typeface="Arial" charset="0"/>
              <a:buChar char="»"/>
              <a:defRPr sz="2000">
                <a:solidFill>
                  <a:schemeClr val="tx1"/>
                </a:solidFill>
                <a:latin typeface="Calibri" charset="0"/>
                <a:ea typeface="MS PGothic" charset="0"/>
                <a:cs typeface="MS PGothic" charset="0"/>
              </a:defRPr>
            </a:lvl6pPr>
            <a:lvl7pPr eaLnBrk="0" fontAlgn="base" hangingPunct="0">
              <a:spcAft>
                <a:spcPct val="0"/>
              </a:spcAft>
              <a:buFont typeface="Arial" charset="0"/>
              <a:buChar char="»"/>
              <a:defRPr sz="2000">
                <a:solidFill>
                  <a:schemeClr val="tx1"/>
                </a:solidFill>
                <a:latin typeface="Calibri" charset="0"/>
                <a:ea typeface="MS PGothic" charset="0"/>
                <a:cs typeface="MS PGothic" charset="0"/>
              </a:defRPr>
            </a:lvl7pPr>
            <a:lvl8pPr eaLnBrk="0" fontAlgn="base" hangingPunct="0">
              <a:spcAft>
                <a:spcPct val="0"/>
              </a:spcAft>
              <a:buFont typeface="Arial" charset="0"/>
              <a:buChar char="»"/>
              <a:defRPr sz="2000">
                <a:solidFill>
                  <a:schemeClr val="tx1"/>
                </a:solidFill>
                <a:latin typeface="Calibri" charset="0"/>
                <a:ea typeface="MS PGothic" charset="0"/>
                <a:cs typeface="MS PGothic" charset="0"/>
              </a:defRPr>
            </a:lvl8pPr>
            <a:lvl9pPr eaLnBrk="0" fontAlgn="base" hangingPunct="0">
              <a:spcAft>
                <a:spcPct val="0"/>
              </a:spcAft>
              <a:buFont typeface="Arial" charset="0"/>
              <a:buChar char="»"/>
              <a:defRPr sz="2000">
                <a:solidFill>
                  <a:schemeClr val="tx1"/>
                </a:solidFill>
                <a:latin typeface="Calibri" charset="0"/>
                <a:ea typeface="MS PGothic" charset="0"/>
                <a:cs typeface="MS PGothic" charset="0"/>
              </a:defRPr>
            </a:lvl9pPr>
          </a:lstStyle>
          <a:p>
            <a:pPr eaLnBrk="1" hangingPunct="1">
              <a:defRPr/>
            </a:pPr>
            <a:r>
              <a:rPr lang="en-GB" b="1" dirty="0" err="1">
                <a:solidFill>
                  <a:schemeClr val="bg1"/>
                </a:solidFill>
                <a:latin typeface="Arial Narrow" charset="0"/>
              </a:rPr>
              <a:t>iPROCEEDS</a:t>
            </a:r>
            <a:r>
              <a:rPr lang="en-GB" b="1" dirty="0">
                <a:solidFill>
                  <a:schemeClr val="bg1"/>
                </a:solidFill>
                <a:latin typeface="Arial Narrow" charset="0"/>
              </a:rPr>
              <a:t> </a:t>
            </a:r>
          </a:p>
          <a:p>
            <a:pPr eaLnBrk="1" hangingPunct="1">
              <a:defRPr/>
            </a:pPr>
            <a:r>
              <a:rPr lang="en-GB" sz="1400" b="1" dirty="0">
                <a:solidFill>
                  <a:schemeClr val="bg1"/>
                </a:solidFill>
              </a:rPr>
              <a:t>Project on targeting crime proceeds on the Internet in South-eastern Europe and Turkey</a:t>
            </a:r>
            <a:endParaRPr lang="en-US" sz="1400" dirty="0">
              <a:solidFill>
                <a:schemeClr val="bg1"/>
              </a:solidFill>
            </a:endParaRPr>
          </a:p>
          <a:p>
            <a:pPr eaLnBrk="1" hangingPunct="1">
              <a:defRPr/>
            </a:pPr>
            <a:endParaRPr lang="en-GB" sz="1600" b="1" dirty="0">
              <a:solidFill>
                <a:schemeClr val="bg1"/>
              </a:solidFill>
              <a:latin typeface="Arial Narrow" charset="0"/>
            </a:endParaRPr>
          </a:p>
        </p:txBody>
      </p:sp>
      <p:pic>
        <p:nvPicPr>
          <p:cNvPr id="9" name="Picture 8" descr="http://www.coe.int/documents/16695/995226/Funded+EU%2BCOE+-+Implemented+COE+dark+background.png/643b8f9d-517b-4fad-82f4-488bde2625b0?t=1375371137000?t=1375371137000">
            <a:extLst>
              <a:ext uri="{FF2B5EF4-FFF2-40B4-BE49-F238E27FC236}">
                <a16:creationId xmlns:a16="http://schemas.microsoft.com/office/drawing/2014/main" id="{EBE7AF43-B6E8-43B4-90FB-84C00227A737}"/>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78075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3.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png"/><Relationship Id="rId7" Type="http://schemas.openxmlformats.org/officeDocument/2006/relationships/image" Target="../media/image10.jpeg"/><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image" Target="../media/image9.emf"/><Relationship Id="rId5" Type="http://schemas.openxmlformats.org/officeDocument/2006/relationships/image" Target="../media/image8.png"/><Relationship Id="rId4" Type="http://schemas.openxmlformats.org/officeDocument/2006/relationships/image" Target="../media/image7.jpeg"/></Relationships>
</file>

<file path=ppt/slides/_rels/slide34.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png"/><Relationship Id="rId7" Type="http://schemas.openxmlformats.org/officeDocument/2006/relationships/image" Target="../media/image10.jpeg"/><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image" Target="../media/image9.emf"/><Relationship Id="rId5" Type="http://schemas.openxmlformats.org/officeDocument/2006/relationships/image" Target="../media/image8.png"/><Relationship Id="rId4" Type="http://schemas.openxmlformats.org/officeDocument/2006/relationships/image" Target="../media/image7.jpe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Rectangle 4">
            <a:extLst>
              <a:ext uri="{FF2B5EF4-FFF2-40B4-BE49-F238E27FC236}">
                <a16:creationId xmlns:a16="http://schemas.microsoft.com/office/drawing/2014/main" id="{7EF6C5EF-32C1-4372-BAA3-D23B8D545005}"/>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a:p>
        </p:txBody>
      </p:sp>
      <p:sp>
        <p:nvSpPr>
          <p:cNvPr id="2058" name="Subtitle 3">
            <a:extLst>
              <a:ext uri="{FF2B5EF4-FFF2-40B4-BE49-F238E27FC236}">
                <a16:creationId xmlns:a16="http://schemas.microsoft.com/office/drawing/2014/main" id="{6B859B05-B461-457C-B2DA-75852E2053DD}"/>
              </a:ext>
            </a:extLst>
          </p:cNvPr>
          <p:cNvSpPr>
            <a:spLocks noGrp="1"/>
          </p:cNvSpPr>
          <p:nvPr>
            <p:ph type="subTitle" idx="1"/>
          </p:nvPr>
        </p:nvSpPr>
        <p:spPr/>
        <p:txBody>
          <a:bodyPr>
            <a:normAutofit fontScale="85000" lnSpcReduction="20000"/>
          </a:bodyPr>
          <a:lstStyle/>
          <a:p>
            <a:r>
              <a:rPr lang="en-US" altLang="en-US" dirty="0">
                <a:solidFill>
                  <a:srgbClr val="2F618F"/>
                </a:solidFill>
              </a:rPr>
              <a:t>Session 1.1.2</a:t>
            </a:r>
          </a:p>
          <a:p>
            <a:r>
              <a:rPr lang="en-US" altLang="en-US" dirty="0">
                <a:solidFill>
                  <a:srgbClr val="2F618F"/>
                </a:solidFill>
              </a:rPr>
              <a:t>Introduction to Cybercrime</a:t>
            </a:r>
          </a:p>
        </p:txBody>
      </p:sp>
      <p:sp>
        <p:nvSpPr>
          <p:cNvPr id="14" name="Title 2">
            <a:extLst>
              <a:ext uri="{FF2B5EF4-FFF2-40B4-BE49-F238E27FC236}">
                <a16:creationId xmlns:a16="http://schemas.microsoft.com/office/drawing/2014/main" id="{90B74FE8-5753-47C1-9CDD-0DFC6C588BDB}"/>
              </a:ext>
            </a:extLst>
          </p:cNvPr>
          <p:cNvSpPr>
            <a:spLocks noGrp="1"/>
          </p:cNvSpPr>
          <p:nvPr>
            <p:ph type="ctrTitle"/>
          </p:nvPr>
        </p:nvSpPr>
        <p:spPr>
          <a:xfrm>
            <a:off x="130630" y="2735035"/>
            <a:ext cx="6229350" cy="1570379"/>
          </a:xfrm>
        </p:spPr>
        <p:txBody>
          <a:bodyPr>
            <a:normAutofit fontScale="90000"/>
          </a:bodyPr>
          <a:lstStyle/>
          <a:p>
            <a:r>
              <a:rPr lang="en-US" altLang="en-US" sz="3600" dirty="0"/>
              <a:t>Basic Course on the Search, Seizure and Confiscation of Online Crime Proceeds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E1C0740D-49F8-4130-B364-2AF9F562B339}"/>
              </a:ext>
            </a:extLst>
          </p:cNvPr>
          <p:cNvSpPr>
            <a:spLocks noGrp="1"/>
          </p:cNvSpPr>
          <p:nvPr>
            <p:ph type="title"/>
          </p:nvPr>
        </p:nvSpPr>
        <p:spPr/>
        <p:txBody>
          <a:bodyPr/>
          <a:lstStyle/>
          <a:p>
            <a:r>
              <a:rPr lang="en-US" altLang="en-US"/>
              <a:t>Substantive Provisions</a:t>
            </a:r>
          </a:p>
        </p:txBody>
      </p:sp>
      <p:sp>
        <p:nvSpPr>
          <p:cNvPr id="11267" name="Content Placeholder 2">
            <a:extLst>
              <a:ext uri="{FF2B5EF4-FFF2-40B4-BE49-F238E27FC236}">
                <a16:creationId xmlns:a16="http://schemas.microsoft.com/office/drawing/2014/main" id="{8EFD4130-C602-4495-96BE-9CEDE1D89959}"/>
              </a:ext>
            </a:extLst>
          </p:cNvPr>
          <p:cNvSpPr>
            <a:spLocks noGrp="1"/>
          </p:cNvSpPr>
          <p:nvPr>
            <p:ph idx="1"/>
          </p:nvPr>
        </p:nvSpPr>
        <p:spPr/>
        <p:txBody>
          <a:bodyPr>
            <a:normAutofit fontScale="92500" lnSpcReduction="20000"/>
          </a:bodyPr>
          <a:lstStyle/>
          <a:p>
            <a:pPr marL="0" indent="0">
              <a:lnSpc>
                <a:spcPct val="90000"/>
              </a:lnSpc>
              <a:buFont typeface="Arial" panose="020B0604020202020204" pitchFamily="34" charset="0"/>
              <a:buNone/>
            </a:pPr>
            <a:r>
              <a:rPr lang="en-US" altLang="en-US" sz="3000" b="1" dirty="0"/>
              <a:t>Article 5 – System Interference</a:t>
            </a:r>
          </a:p>
          <a:p>
            <a:endParaRPr lang="en-US" altLang="en-US" sz="3000" dirty="0"/>
          </a:p>
          <a:p>
            <a:r>
              <a:rPr lang="en-US" altLang="en-US" sz="3000" dirty="0"/>
              <a:t>Each Party shall adopt such legislative and other measures as may be necessary to establish as criminal offences under its domestic law when committed intentionally </a:t>
            </a:r>
            <a:r>
              <a:rPr lang="en-US" altLang="en-US" sz="3000" b="1" dirty="0"/>
              <a:t>the serious hindering without right of the functioning of a computer system </a:t>
            </a:r>
            <a:r>
              <a:rPr lang="en-US" altLang="en-US" sz="3000" dirty="0"/>
              <a:t>by inputting, transmitting, damaging, deleting, deteriorating, altering or suppressing computer data.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0DDCF819-29ED-40DD-8E9D-B4908F801647}"/>
              </a:ext>
            </a:extLst>
          </p:cNvPr>
          <p:cNvSpPr>
            <a:spLocks noGrp="1"/>
          </p:cNvSpPr>
          <p:nvPr>
            <p:ph type="title"/>
          </p:nvPr>
        </p:nvSpPr>
        <p:spPr/>
        <p:txBody>
          <a:bodyPr/>
          <a:lstStyle/>
          <a:p>
            <a:r>
              <a:rPr lang="en-US" altLang="en-US"/>
              <a:t>Substantive Provisions</a:t>
            </a:r>
          </a:p>
        </p:txBody>
      </p:sp>
      <p:sp>
        <p:nvSpPr>
          <p:cNvPr id="12291" name="Content Placeholder 2">
            <a:extLst>
              <a:ext uri="{FF2B5EF4-FFF2-40B4-BE49-F238E27FC236}">
                <a16:creationId xmlns:a16="http://schemas.microsoft.com/office/drawing/2014/main" id="{489F409F-B9BC-4D5B-AE04-011E683B6EA2}"/>
              </a:ext>
            </a:extLst>
          </p:cNvPr>
          <p:cNvSpPr>
            <a:spLocks noGrp="1"/>
          </p:cNvSpPr>
          <p:nvPr>
            <p:ph idx="1"/>
          </p:nvPr>
        </p:nvSpPr>
        <p:spPr/>
        <p:txBody>
          <a:bodyPr>
            <a:normAutofit lnSpcReduction="10000"/>
          </a:bodyPr>
          <a:lstStyle/>
          <a:p>
            <a:pPr marL="0" indent="0">
              <a:lnSpc>
                <a:spcPct val="80000"/>
              </a:lnSpc>
              <a:buFont typeface="Arial" panose="020B0604020202020204" pitchFamily="34" charset="0"/>
              <a:buNone/>
            </a:pPr>
            <a:r>
              <a:rPr lang="en-US" altLang="en-US" b="1" dirty="0"/>
              <a:t>Article 6 – Misuse of Devices</a:t>
            </a:r>
          </a:p>
          <a:p>
            <a:pPr>
              <a:lnSpc>
                <a:spcPct val="80000"/>
              </a:lnSpc>
            </a:pPr>
            <a:r>
              <a:rPr lang="en-US" altLang="en-US" sz="2000" dirty="0"/>
              <a:t>Each Party shall adopt such legislative and other measures as may be necessary to establish as criminal offences under its domestic law when committed intentionally and without right:</a:t>
            </a:r>
          </a:p>
          <a:p>
            <a:pPr marL="971550" lvl="1" indent="-514350">
              <a:lnSpc>
                <a:spcPct val="80000"/>
              </a:lnSpc>
              <a:buFont typeface="Calibri" panose="020F0502020204030204" pitchFamily="34" charset="0"/>
              <a:buAutoNum type="alphaLcPeriod"/>
            </a:pPr>
            <a:r>
              <a:rPr lang="en-US" altLang="en-US" sz="1800" dirty="0"/>
              <a:t>The production, sale, procurement for use, import, distribution or otherwise making available of:</a:t>
            </a:r>
          </a:p>
          <a:p>
            <a:pPr marL="1371600" lvl="2" indent="-514350">
              <a:lnSpc>
                <a:spcPct val="80000"/>
              </a:lnSpc>
              <a:buFont typeface="Calibri" panose="020F0502020204030204" pitchFamily="34" charset="0"/>
              <a:buAutoNum type="arabicPeriod"/>
            </a:pPr>
            <a:r>
              <a:rPr lang="en-US" altLang="en-US" sz="1500" dirty="0"/>
              <a:t>A device, including a computer program, designed or adapted primarily for the purpose of committing any of the offences established in accordance with Articles 2-5;</a:t>
            </a:r>
          </a:p>
          <a:p>
            <a:pPr marL="1371600" lvl="2" indent="-514350">
              <a:lnSpc>
                <a:spcPct val="80000"/>
              </a:lnSpc>
              <a:buFont typeface="Calibri" panose="020F0502020204030204" pitchFamily="34" charset="0"/>
              <a:buAutoNum type="arabicPeriod"/>
            </a:pPr>
            <a:r>
              <a:rPr lang="en-US" altLang="en-US" sz="1500" dirty="0"/>
              <a:t>A computer password, access code, or similar data by which the whole or any part of a computer system is capable of being accessed with intent that it be used for the purpose of committing any of the offences established in Articles 2-5; and</a:t>
            </a:r>
          </a:p>
          <a:p>
            <a:pPr marL="971550" lvl="1" indent="-514350">
              <a:lnSpc>
                <a:spcPct val="80000"/>
              </a:lnSpc>
              <a:buFont typeface="Calibri" panose="020F0502020204030204" pitchFamily="34" charset="0"/>
              <a:buAutoNum type="alphaLcPeriod"/>
            </a:pPr>
            <a:r>
              <a:rPr lang="en-US" altLang="en-US" sz="1800" dirty="0"/>
              <a:t>The possession of an item referred to in paragraphs (a)(1) or (2) above, with intent that it be used for the purpose of committing any of the offences established in Articles 2-5. A Party may require by law that a number of such items be possessed before criminal liability attaches.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0850B8F0-B181-4239-9486-042241F02EDE}"/>
              </a:ext>
            </a:extLst>
          </p:cNvPr>
          <p:cNvSpPr>
            <a:spLocks noGrp="1"/>
          </p:cNvSpPr>
          <p:nvPr>
            <p:ph type="title"/>
          </p:nvPr>
        </p:nvSpPr>
        <p:spPr/>
        <p:txBody>
          <a:bodyPr/>
          <a:lstStyle/>
          <a:p>
            <a:r>
              <a:rPr lang="en-US" altLang="en-US"/>
              <a:t>Substantive Provisions</a:t>
            </a:r>
          </a:p>
        </p:txBody>
      </p:sp>
      <p:sp>
        <p:nvSpPr>
          <p:cNvPr id="13315" name="Content Placeholder 2">
            <a:extLst>
              <a:ext uri="{FF2B5EF4-FFF2-40B4-BE49-F238E27FC236}">
                <a16:creationId xmlns:a16="http://schemas.microsoft.com/office/drawing/2014/main" id="{58E6C588-4C5C-4D49-95BB-550FF1652B56}"/>
              </a:ext>
            </a:extLst>
          </p:cNvPr>
          <p:cNvSpPr>
            <a:spLocks noGrp="1"/>
          </p:cNvSpPr>
          <p:nvPr>
            <p:ph idx="1"/>
          </p:nvPr>
        </p:nvSpPr>
        <p:spPr/>
        <p:txBody>
          <a:bodyPr/>
          <a:lstStyle/>
          <a:p>
            <a:pPr marL="0" indent="0">
              <a:lnSpc>
                <a:spcPct val="80000"/>
              </a:lnSpc>
              <a:buFont typeface="Arial" panose="020B0604020202020204" pitchFamily="34" charset="0"/>
              <a:buNone/>
            </a:pPr>
            <a:r>
              <a:rPr lang="en-US" altLang="en-US" sz="2500" b="1" dirty="0"/>
              <a:t>Article 7 – Computer-related Forgery</a:t>
            </a:r>
          </a:p>
          <a:p>
            <a:pPr>
              <a:lnSpc>
                <a:spcPct val="80000"/>
              </a:lnSpc>
            </a:pPr>
            <a:r>
              <a:rPr lang="en-US" altLang="en-US" sz="2500" dirty="0"/>
              <a:t>Each Party shall adopt such legislative and other measures as may be necessary to establish as criminal offences under its domestic law when committed intentionally and without right the </a:t>
            </a:r>
            <a:r>
              <a:rPr lang="en-US" altLang="en-US" sz="2500" b="1" dirty="0"/>
              <a:t>input, alteration, deletion, or suppression of computer data, resulting in inauthentic data </a:t>
            </a:r>
            <a:r>
              <a:rPr lang="en-US" altLang="en-US" sz="2500" dirty="0"/>
              <a:t>with the intent that it be considered or acted upon for legal purposes as if it were authentic, regardless whether the data is directly readable or intelligible. A Party may require an intent to defraud, or similar dishonest intent, before criminal liability attaches.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74031BB5-713E-423A-B03A-4DB35276BC17}"/>
              </a:ext>
            </a:extLst>
          </p:cNvPr>
          <p:cNvSpPr>
            <a:spLocks noGrp="1"/>
          </p:cNvSpPr>
          <p:nvPr>
            <p:ph type="title"/>
          </p:nvPr>
        </p:nvSpPr>
        <p:spPr/>
        <p:txBody>
          <a:bodyPr/>
          <a:lstStyle/>
          <a:p>
            <a:r>
              <a:rPr lang="en-US" altLang="en-US"/>
              <a:t>Substantive Provisions</a:t>
            </a:r>
          </a:p>
        </p:txBody>
      </p:sp>
      <p:sp>
        <p:nvSpPr>
          <p:cNvPr id="14339" name="Content Placeholder 2">
            <a:extLst>
              <a:ext uri="{FF2B5EF4-FFF2-40B4-BE49-F238E27FC236}">
                <a16:creationId xmlns:a16="http://schemas.microsoft.com/office/drawing/2014/main" id="{5B121CCC-7773-47AB-A03C-BB28138C6EB9}"/>
              </a:ext>
            </a:extLst>
          </p:cNvPr>
          <p:cNvSpPr>
            <a:spLocks noGrp="1"/>
          </p:cNvSpPr>
          <p:nvPr>
            <p:ph idx="1"/>
          </p:nvPr>
        </p:nvSpPr>
        <p:spPr/>
        <p:txBody>
          <a:bodyPr/>
          <a:lstStyle/>
          <a:p>
            <a:pPr marL="0" indent="0">
              <a:lnSpc>
                <a:spcPct val="80000"/>
              </a:lnSpc>
              <a:buFont typeface="Arial" panose="020B0604020202020204" pitchFamily="34" charset="0"/>
              <a:buNone/>
            </a:pPr>
            <a:r>
              <a:rPr lang="en-US" altLang="en-US" sz="2500" b="1" dirty="0"/>
              <a:t>Article 8 – Computer-related Fraud</a:t>
            </a:r>
          </a:p>
          <a:p>
            <a:pPr>
              <a:lnSpc>
                <a:spcPct val="80000"/>
              </a:lnSpc>
            </a:pPr>
            <a:r>
              <a:rPr lang="en-US" altLang="en-US" sz="2500" dirty="0"/>
              <a:t>Each Party shall adopt such legislative and other measures as may be necessary to establish as criminal offences under its domestic law when committed intentionally and without right, the causing of a loss of property to another by:</a:t>
            </a:r>
          </a:p>
          <a:p>
            <a:pPr lvl="1">
              <a:lnSpc>
                <a:spcPct val="80000"/>
              </a:lnSpc>
            </a:pPr>
            <a:r>
              <a:rPr lang="en-US" altLang="en-US" sz="2200" dirty="0"/>
              <a:t>any </a:t>
            </a:r>
            <a:r>
              <a:rPr lang="en-US" altLang="en-US" sz="2200" b="1" dirty="0"/>
              <a:t>input, alteration, deletion, or suppression of computer data,</a:t>
            </a:r>
            <a:endParaRPr lang="en-US" altLang="en-US" sz="2200" dirty="0"/>
          </a:p>
          <a:p>
            <a:pPr lvl="1">
              <a:lnSpc>
                <a:spcPct val="80000"/>
              </a:lnSpc>
            </a:pPr>
            <a:r>
              <a:rPr lang="en-US" altLang="en-US" sz="2200" dirty="0"/>
              <a:t>Any </a:t>
            </a:r>
            <a:r>
              <a:rPr lang="en-US" altLang="en-US" sz="2200" b="1" dirty="0"/>
              <a:t>interference</a:t>
            </a:r>
            <a:r>
              <a:rPr lang="en-US" altLang="en-US" sz="2200" dirty="0"/>
              <a:t> with the functioning of a computer or system,</a:t>
            </a:r>
          </a:p>
          <a:p>
            <a:pPr lvl="1">
              <a:lnSpc>
                <a:spcPct val="80000"/>
              </a:lnSpc>
              <a:buFont typeface="Arial" panose="020B0604020202020204" pitchFamily="34" charset="0"/>
              <a:buNone/>
            </a:pPr>
            <a:r>
              <a:rPr lang="en-US" altLang="en-US" sz="2200" dirty="0"/>
              <a:t>With the </a:t>
            </a:r>
            <a:r>
              <a:rPr lang="en-US" altLang="en-US" sz="2200" b="1" dirty="0"/>
              <a:t>intent of procuring, without right, an economic benefit </a:t>
            </a:r>
            <a:r>
              <a:rPr lang="en-US" altLang="en-US" sz="2200" dirty="0"/>
              <a:t>for oneself or for another.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0E9E593E-FB30-4A62-8346-6651915A7525}"/>
              </a:ext>
            </a:extLst>
          </p:cNvPr>
          <p:cNvSpPr>
            <a:spLocks noGrp="1"/>
          </p:cNvSpPr>
          <p:nvPr>
            <p:ph type="title"/>
          </p:nvPr>
        </p:nvSpPr>
        <p:spPr/>
        <p:txBody>
          <a:bodyPr/>
          <a:lstStyle/>
          <a:p>
            <a:r>
              <a:rPr lang="en-US" altLang="en-US"/>
              <a:t>Substantive Provisions</a:t>
            </a:r>
          </a:p>
        </p:txBody>
      </p:sp>
      <p:sp>
        <p:nvSpPr>
          <p:cNvPr id="15363" name="Content Placeholder 2">
            <a:extLst>
              <a:ext uri="{FF2B5EF4-FFF2-40B4-BE49-F238E27FC236}">
                <a16:creationId xmlns:a16="http://schemas.microsoft.com/office/drawing/2014/main" id="{558952FB-A13F-4C8A-A78C-393798E061C9}"/>
              </a:ext>
            </a:extLst>
          </p:cNvPr>
          <p:cNvSpPr>
            <a:spLocks noGrp="1"/>
          </p:cNvSpPr>
          <p:nvPr>
            <p:ph idx="1"/>
          </p:nvPr>
        </p:nvSpPr>
        <p:spPr/>
        <p:txBody>
          <a:bodyPr>
            <a:normAutofit fontScale="92500" lnSpcReduction="10000"/>
          </a:bodyPr>
          <a:lstStyle/>
          <a:p>
            <a:pPr marL="0" indent="0">
              <a:lnSpc>
                <a:spcPct val="80000"/>
              </a:lnSpc>
              <a:buFont typeface="Arial" panose="020B0604020202020204" pitchFamily="34" charset="0"/>
              <a:buNone/>
            </a:pPr>
            <a:r>
              <a:rPr lang="en-US" altLang="en-US" sz="2200" b="1" dirty="0"/>
              <a:t>Article 9 – Offences Related to Child Pornography</a:t>
            </a:r>
          </a:p>
          <a:p>
            <a:pPr>
              <a:lnSpc>
                <a:spcPct val="80000"/>
              </a:lnSpc>
            </a:pPr>
            <a:r>
              <a:rPr lang="en-US" altLang="en-US" sz="1500" dirty="0"/>
              <a:t>Each Party shall adopt such legislative and other measures as may be necessary to establish as criminal offences under its domestic law when committed intentionally and without right the following conduct:</a:t>
            </a:r>
          </a:p>
          <a:p>
            <a:pPr marL="971550" lvl="1" indent="-514350">
              <a:lnSpc>
                <a:spcPct val="80000"/>
              </a:lnSpc>
              <a:buFont typeface="Calibri" panose="020F0502020204030204" pitchFamily="34" charset="0"/>
              <a:buAutoNum type="alphaLcPeriod"/>
            </a:pPr>
            <a:r>
              <a:rPr lang="en-US" altLang="en-US" sz="1300" b="1" dirty="0"/>
              <a:t>Producing child pornography </a:t>
            </a:r>
            <a:r>
              <a:rPr lang="en-US" altLang="en-US" sz="1300" dirty="0"/>
              <a:t>for the purpose of its distribution through a computer system;</a:t>
            </a:r>
          </a:p>
          <a:p>
            <a:pPr marL="971550" lvl="1" indent="-514350">
              <a:lnSpc>
                <a:spcPct val="80000"/>
              </a:lnSpc>
              <a:buFont typeface="Calibri" panose="020F0502020204030204" pitchFamily="34" charset="0"/>
              <a:buAutoNum type="alphaLcPeriod"/>
            </a:pPr>
            <a:r>
              <a:rPr lang="en-US" altLang="en-US" sz="1300" b="1" dirty="0"/>
              <a:t>Offering or making available </a:t>
            </a:r>
            <a:r>
              <a:rPr lang="en-US" altLang="en-US" sz="1300" dirty="0"/>
              <a:t>child pornography through a computer system;</a:t>
            </a:r>
          </a:p>
          <a:p>
            <a:pPr marL="971550" lvl="1" indent="-514350">
              <a:lnSpc>
                <a:spcPct val="80000"/>
              </a:lnSpc>
              <a:buFont typeface="Calibri" panose="020F0502020204030204" pitchFamily="34" charset="0"/>
              <a:buAutoNum type="alphaLcPeriod"/>
            </a:pPr>
            <a:r>
              <a:rPr lang="en-US" altLang="en-US" sz="1300" b="1" dirty="0"/>
              <a:t>Distributing or transmitting </a:t>
            </a:r>
            <a:r>
              <a:rPr lang="en-US" altLang="en-US" sz="1300" dirty="0"/>
              <a:t>child pornography through a computer system;</a:t>
            </a:r>
          </a:p>
          <a:p>
            <a:pPr marL="971550" lvl="1" indent="-514350">
              <a:lnSpc>
                <a:spcPct val="80000"/>
              </a:lnSpc>
              <a:buFont typeface="Calibri" panose="020F0502020204030204" pitchFamily="34" charset="0"/>
              <a:buAutoNum type="alphaLcPeriod"/>
            </a:pPr>
            <a:r>
              <a:rPr lang="en-US" altLang="en-US" sz="1300" b="1" dirty="0"/>
              <a:t>Procuring</a:t>
            </a:r>
            <a:r>
              <a:rPr lang="en-US" altLang="en-US" sz="1300" dirty="0"/>
              <a:t> child pornography through a computer system for oneself or for another;</a:t>
            </a:r>
          </a:p>
          <a:p>
            <a:pPr marL="971550" lvl="1" indent="-514350">
              <a:lnSpc>
                <a:spcPct val="80000"/>
              </a:lnSpc>
              <a:buFont typeface="Calibri" panose="020F0502020204030204" pitchFamily="34" charset="0"/>
              <a:buAutoNum type="alphaLcPeriod"/>
            </a:pPr>
            <a:r>
              <a:rPr lang="en-US" altLang="en-US" sz="1300" b="1" dirty="0"/>
              <a:t>Possessing</a:t>
            </a:r>
            <a:r>
              <a:rPr lang="en-US" altLang="en-US" sz="1300" dirty="0"/>
              <a:t> child pornography in a computer system or on a computer-data storage medium.</a:t>
            </a:r>
          </a:p>
          <a:p>
            <a:pPr>
              <a:lnSpc>
                <a:spcPct val="80000"/>
              </a:lnSpc>
            </a:pPr>
            <a:r>
              <a:rPr lang="en-US" altLang="en-US" sz="1500" dirty="0"/>
              <a:t>For the purpose of Paragraph 1 above “child pornography” shall include pornographic material that visually depicts:</a:t>
            </a:r>
          </a:p>
          <a:p>
            <a:pPr marL="971550" lvl="1" indent="-514350">
              <a:lnSpc>
                <a:spcPct val="80000"/>
              </a:lnSpc>
            </a:pPr>
            <a:r>
              <a:rPr lang="en-US" altLang="en-US" sz="1300" b="1" dirty="0"/>
              <a:t>A minor engaged in sexually explicit conduct</a:t>
            </a:r>
            <a:r>
              <a:rPr lang="en-US" altLang="en-US" sz="1300" dirty="0"/>
              <a:t>;</a:t>
            </a:r>
          </a:p>
          <a:p>
            <a:pPr marL="971550" lvl="1" indent="-514350">
              <a:lnSpc>
                <a:spcPct val="80000"/>
              </a:lnSpc>
            </a:pPr>
            <a:r>
              <a:rPr lang="en-US" altLang="en-US" sz="1300" b="1" dirty="0"/>
              <a:t>A person appearing to be a minor </a:t>
            </a:r>
            <a:r>
              <a:rPr lang="en-US" altLang="en-US" sz="1300" dirty="0"/>
              <a:t>engaged in sexually explicit conduct;</a:t>
            </a:r>
          </a:p>
          <a:p>
            <a:pPr marL="971550" lvl="1" indent="-514350">
              <a:lnSpc>
                <a:spcPct val="80000"/>
              </a:lnSpc>
            </a:pPr>
            <a:r>
              <a:rPr lang="en-US" altLang="en-US" sz="1300" b="1" dirty="0"/>
              <a:t>Realistic images representing a minor </a:t>
            </a:r>
            <a:r>
              <a:rPr lang="en-US" altLang="en-US" sz="1300" dirty="0"/>
              <a:t>engaged in sexually explicit conduct.</a:t>
            </a:r>
          </a:p>
          <a:p>
            <a:pPr>
              <a:lnSpc>
                <a:spcPct val="80000"/>
              </a:lnSpc>
            </a:pPr>
            <a:r>
              <a:rPr lang="en-US" altLang="en-US" sz="1500" dirty="0"/>
              <a:t>For the purpose of Paragraph 2 above, the term “minor” shall include all persons under 18 years of age. A Party may, however, require a lower age-limit, which shall be not less than 16 years.</a:t>
            </a:r>
          </a:p>
          <a:p>
            <a:pPr>
              <a:lnSpc>
                <a:spcPct val="80000"/>
              </a:lnSpc>
            </a:pPr>
            <a:r>
              <a:rPr lang="en-US" altLang="en-US" sz="1500" dirty="0"/>
              <a:t>Each Party may reserve the right not to apply, in whole or in part, paragraph 1(d) and 1(e), and 2(b) and 2(c).</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8B5C4F8B-8208-45E0-98C7-D63D73F3A5DD}"/>
              </a:ext>
            </a:extLst>
          </p:cNvPr>
          <p:cNvSpPr>
            <a:spLocks noGrp="1"/>
          </p:cNvSpPr>
          <p:nvPr>
            <p:ph type="title"/>
          </p:nvPr>
        </p:nvSpPr>
        <p:spPr/>
        <p:txBody>
          <a:bodyPr/>
          <a:lstStyle/>
          <a:p>
            <a:r>
              <a:rPr lang="en-US" altLang="en-US"/>
              <a:t>Substantive Provisions</a:t>
            </a:r>
          </a:p>
        </p:txBody>
      </p:sp>
      <p:sp>
        <p:nvSpPr>
          <p:cNvPr id="16387" name="Content Placeholder 2">
            <a:extLst>
              <a:ext uri="{FF2B5EF4-FFF2-40B4-BE49-F238E27FC236}">
                <a16:creationId xmlns:a16="http://schemas.microsoft.com/office/drawing/2014/main" id="{01B8F256-C900-42F6-9702-C589AA93100C}"/>
              </a:ext>
            </a:extLst>
          </p:cNvPr>
          <p:cNvSpPr>
            <a:spLocks noGrp="1"/>
          </p:cNvSpPr>
          <p:nvPr>
            <p:ph idx="1"/>
          </p:nvPr>
        </p:nvSpPr>
        <p:spPr/>
        <p:txBody>
          <a:bodyPr>
            <a:normAutofit lnSpcReduction="10000"/>
          </a:bodyPr>
          <a:lstStyle/>
          <a:p>
            <a:pPr marL="0" indent="0">
              <a:lnSpc>
                <a:spcPct val="80000"/>
              </a:lnSpc>
              <a:buFont typeface="Arial" panose="020B0604020202020204" pitchFamily="34" charset="0"/>
              <a:buNone/>
            </a:pPr>
            <a:r>
              <a:rPr lang="en-US" altLang="en-US" sz="2200" b="1" dirty="0"/>
              <a:t>Article 10 – Offences Related to Infringements of Copyright and Related Rights</a:t>
            </a:r>
          </a:p>
          <a:p>
            <a:pPr>
              <a:lnSpc>
                <a:spcPct val="80000"/>
              </a:lnSpc>
            </a:pPr>
            <a:endParaRPr lang="en-US" altLang="en-US" sz="2200" dirty="0"/>
          </a:p>
          <a:p>
            <a:pPr>
              <a:lnSpc>
                <a:spcPct val="80000"/>
              </a:lnSpc>
            </a:pPr>
            <a:r>
              <a:rPr lang="en-US" altLang="en-US" sz="2200" dirty="0"/>
              <a:t>Each Party shall adopt such legislative and other measures as may be necessary </a:t>
            </a:r>
            <a:r>
              <a:rPr lang="en-US" altLang="en-US" sz="2200" b="1" dirty="0"/>
              <a:t>to establish as criminal offences under its domestic law the infringement of copyright, as defined under the law of that Party</a:t>
            </a:r>
            <a:r>
              <a:rPr lang="en-US" altLang="en-US" sz="2200" dirty="0"/>
              <a:t> pursuant to the obligations it has undertaken under the Paris Act of 24 July 1971 of the Bern Convention for the Protection of Literary and Artistic Works, the Agreement on Trade-Related Aspects of Intellectual Property Rights and the WIPO Copyright Treaty, with the exception of any moral rights conferred by such Conventions, where such acts are committed willfully, on a commercial scale and by means of a computer system.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8C01E628-A42D-4C54-A2EB-8B770B64347A}"/>
              </a:ext>
            </a:extLst>
          </p:cNvPr>
          <p:cNvSpPr>
            <a:spLocks noGrp="1"/>
          </p:cNvSpPr>
          <p:nvPr>
            <p:ph type="title"/>
          </p:nvPr>
        </p:nvSpPr>
        <p:spPr/>
        <p:txBody>
          <a:bodyPr/>
          <a:lstStyle/>
          <a:p>
            <a:r>
              <a:rPr lang="en-US" altLang="en-US"/>
              <a:t>Substantive Provisions</a:t>
            </a:r>
          </a:p>
        </p:txBody>
      </p:sp>
      <p:sp>
        <p:nvSpPr>
          <p:cNvPr id="17411" name="Content Placeholder 2">
            <a:extLst>
              <a:ext uri="{FF2B5EF4-FFF2-40B4-BE49-F238E27FC236}">
                <a16:creationId xmlns:a16="http://schemas.microsoft.com/office/drawing/2014/main" id="{25469FC0-3D4B-49E8-8DC0-3E0D15AA7508}"/>
              </a:ext>
            </a:extLst>
          </p:cNvPr>
          <p:cNvSpPr>
            <a:spLocks noGrp="1"/>
          </p:cNvSpPr>
          <p:nvPr>
            <p:ph idx="1"/>
          </p:nvPr>
        </p:nvSpPr>
        <p:spPr/>
        <p:txBody>
          <a:bodyPr/>
          <a:lstStyle/>
          <a:p>
            <a:pPr marL="0" indent="0">
              <a:lnSpc>
                <a:spcPct val="80000"/>
              </a:lnSpc>
              <a:buFont typeface="Arial" panose="020B0604020202020204" pitchFamily="34" charset="0"/>
              <a:buNone/>
            </a:pPr>
            <a:r>
              <a:rPr lang="en-US" altLang="en-US" sz="2000" b="1" dirty="0"/>
              <a:t>Article 11 – Attempt and aiding or abetting</a:t>
            </a:r>
          </a:p>
          <a:p>
            <a:pPr>
              <a:lnSpc>
                <a:spcPct val="80000"/>
              </a:lnSpc>
            </a:pPr>
            <a:r>
              <a:rPr lang="en-US" altLang="en-US" sz="2000" dirty="0"/>
              <a:t>Each Party shall adopt such legislative and other measures as may be necessary </a:t>
            </a:r>
            <a:r>
              <a:rPr lang="en-US" altLang="en-US" sz="2000" b="1" dirty="0"/>
              <a:t>to establish as criminal offences under its domestic law, when committed intentionally, aiding or abetting the commission of any of the offences </a:t>
            </a:r>
            <a:r>
              <a:rPr lang="en-US" altLang="en-US" sz="2000" dirty="0"/>
              <a:t>established in accordance with Articles 2 through 10 of the present Convention with intent that such offence be committed.</a:t>
            </a:r>
          </a:p>
          <a:p>
            <a:pPr>
              <a:lnSpc>
                <a:spcPct val="80000"/>
              </a:lnSpc>
            </a:pPr>
            <a:r>
              <a:rPr lang="en-US" altLang="en-US" sz="2000" dirty="0"/>
              <a:t>Each Party shall adopt such legislative and other measures as may be necessary </a:t>
            </a:r>
            <a:r>
              <a:rPr lang="en-US" altLang="en-US" sz="2000" b="1" dirty="0"/>
              <a:t>to establish as criminal offences under its domestic law, when committed intentionally, an attempt to commit any of the offences </a:t>
            </a:r>
            <a:r>
              <a:rPr lang="en-US" altLang="en-US" sz="2000" dirty="0"/>
              <a:t>established in accordance with Articles 3 through 5, 7, 8, and 9.1.a and c of this Convention.</a:t>
            </a:r>
          </a:p>
          <a:p>
            <a:pPr>
              <a:lnSpc>
                <a:spcPct val="80000"/>
              </a:lnSpc>
            </a:pPr>
            <a:r>
              <a:rPr lang="en-US" altLang="en-US" sz="2000" dirty="0"/>
              <a:t>Each party may reserve the right not to apply, in whole or in part, paragraph 2 of this Article.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A982D166-B8FD-4CF7-B9A3-C894C6691B77}"/>
              </a:ext>
            </a:extLst>
          </p:cNvPr>
          <p:cNvSpPr>
            <a:spLocks noGrp="1"/>
          </p:cNvSpPr>
          <p:nvPr>
            <p:ph type="title"/>
          </p:nvPr>
        </p:nvSpPr>
        <p:spPr/>
        <p:txBody>
          <a:bodyPr/>
          <a:lstStyle/>
          <a:p>
            <a:r>
              <a:rPr lang="en-US" altLang="en-US"/>
              <a:t>Substantive Provisions</a:t>
            </a:r>
          </a:p>
        </p:txBody>
      </p:sp>
      <p:sp>
        <p:nvSpPr>
          <p:cNvPr id="18435" name="Content Placeholder 2">
            <a:extLst>
              <a:ext uri="{FF2B5EF4-FFF2-40B4-BE49-F238E27FC236}">
                <a16:creationId xmlns:a16="http://schemas.microsoft.com/office/drawing/2014/main" id="{2F3B96CA-DA1F-4E3A-A823-FEB93C5CC7C8}"/>
              </a:ext>
            </a:extLst>
          </p:cNvPr>
          <p:cNvSpPr>
            <a:spLocks noGrp="1"/>
          </p:cNvSpPr>
          <p:nvPr>
            <p:ph idx="1"/>
          </p:nvPr>
        </p:nvSpPr>
        <p:spPr/>
        <p:txBody>
          <a:bodyPr>
            <a:normAutofit lnSpcReduction="10000"/>
          </a:bodyPr>
          <a:lstStyle/>
          <a:p>
            <a:pPr marL="0" indent="0">
              <a:lnSpc>
                <a:spcPct val="80000"/>
              </a:lnSpc>
              <a:buFont typeface="Arial" panose="020B0604020202020204" pitchFamily="34" charset="0"/>
              <a:buNone/>
            </a:pPr>
            <a:r>
              <a:rPr lang="en-US" altLang="en-US" sz="1800" b="1" dirty="0"/>
              <a:t>Article 12 – Corporate Liability</a:t>
            </a:r>
          </a:p>
          <a:p>
            <a:pPr>
              <a:lnSpc>
                <a:spcPct val="80000"/>
              </a:lnSpc>
            </a:pPr>
            <a:r>
              <a:rPr lang="en-US" altLang="en-US" sz="1500" dirty="0"/>
              <a:t>Each Party shall adopt such legislative and other measures as may be necessary to </a:t>
            </a:r>
            <a:r>
              <a:rPr lang="en-US" altLang="en-US" sz="1500" b="1" dirty="0"/>
              <a:t>ensure that legal persons can be held liable for a criminal offence established in accordance with this Convention</a:t>
            </a:r>
            <a:r>
              <a:rPr lang="en-US" altLang="en-US" sz="1500" dirty="0"/>
              <a:t>, committed for their benefit by any natural person, acting either individually or as part of an organ of the legal person, who has a leading position within it, based on:</a:t>
            </a:r>
          </a:p>
          <a:p>
            <a:pPr lvl="1">
              <a:lnSpc>
                <a:spcPct val="80000"/>
              </a:lnSpc>
            </a:pPr>
            <a:r>
              <a:rPr lang="en-US" altLang="en-US" sz="1300" dirty="0"/>
              <a:t>A power of representation of the legal person;</a:t>
            </a:r>
          </a:p>
          <a:p>
            <a:pPr lvl="1">
              <a:lnSpc>
                <a:spcPct val="80000"/>
              </a:lnSpc>
            </a:pPr>
            <a:r>
              <a:rPr lang="en-US" altLang="en-US" sz="1300" dirty="0"/>
              <a:t>An authority to take decisions on behalf of the legal person;</a:t>
            </a:r>
          </a:p>
          <a:p>
            <a:pPr lvl="1">
              <a:lnSpc>
                <a:spcPct val="80000"/>
              </a:lnSpc>
            </a:pPr>
            <a:r>
              <a:rPr lang="en-US" altLang="en-US" sz="1300" dirty="0"/>
              <a:t>An authority to exercise control within the legal person.</a:t>
            </a:r>
          </a:p>
          <a:p>
            <a:pPr>
              <a:lnSpc>
                <a:spcPct val="80000"/>
              </a:lnSpc>
            </a:pPr>
            <a:r>
              <a:rPr lang="en-US" altLang="en-US" sz="1500" dirty="0"/>
              <a:t>In addition to the cases already provided for in paragraph 1 of this Article, each Party shall take the measures necessary to ensure that a legal person can be held liable where the lack of supervision or control by a natural person referred to in paragraph 1 has made possible the commission of a criminal offence established in accordance with this Convention for the benefit of that legal person by a natural person acting under its authority.</a:t>
            </a:r>
          </a:p>
          <a:p>
            <a:pPr>
              <a:lnSpc>
                <a:spcPct val="80000"/>
              </a:lnSpc>
            </a:pPr>
            <a:r>
              <a:rPr lang="en-US" altLang="en-US" sz="1500" dirty="0"/>
              <a:t>Subject to the legal principles of the Party, the liability of a legal person may be criminal, civil or administrative.</a:t>
            </a:r>
          </a:p>
          <a:p>
            <a:pPr>
              <a:lnSpc>
                <a:spcPct val="80000"/>
              </a:lnSpc>
            </a:pPr>
            <a:r>
              <a:rPr lang="en-US" altLang="en-US" sz="1500" dirty="0"/>
              <a:t>Such liability shall be without prejudice to the criminal liability of the natural persons who have committed the offence.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5450CAD1-C8A5-4CE9-A4C0-6996E8724836}"/>
              </a:ext>
            </a:extLst>
          </p:cNvPr>
          <p:cNvSpPr>
            <a:spLocks noGrp="1"/>
          </p:cNvSpPr>
          <p:nvPr>
            <p:ph type="title"/>
          </p:nvPr>
        </p:nvSpPr>
        <p:spPr/>
        <p:txBody>
          <a:bodyPr/>
          <a:lstStyle/>
          <a:p>
            <a:r>
              <a:rPr lang="en-US" altLang="en-US"/>
              <a:t>Summary</a:t>
            </a:r>
          </a:p>
        </p:txBody>
      </p:sp>
      <p:sp>
        <p:nvSpPr>
          <p:cNvPr id="20482" name="Content Placeholder 2">
            <a:extLst>
              <a:ext uri="{FF2B5EF4-FFF2-40B4-BE49-F238E27FC236}">
                <a16:creationId xmlns:a16="http://schemas.microsoft.com/office/drawing/2014/main" id="{AAAE98C5-EEE1-4B41-B838-40DE8E9937D8}"/>
              </a:ext>
            </a:extLst>
          </p:cNvPr>
          <p:cNvSpPr>
            <a:spLocks noGrp="1"/>
          </p:cNvSpPr>
          <p:nvPr>
            <p:ph idx="1"/>
          </p:nvPr>
        </p:nvSpPr>
        <p:spPr>
          <a:xfrm>
            <a:off x="468313" y="1989138"/>
            <a:ext cx="8229600" cy="4205287"/>
          </a:xfrm>
        </p:spPr>
        <p:txBody>
          <a:bodyPr>
            <a:normAutofit fontScale="85000" lnSpcReduction="10000"/>
          </a:bodyPr>
          <a:lstStyle/>
          <a:p>
            <a:pPr>
              <a:buFont typeface="Arial" charset="0"/>
              <a:buChar char="•"/>
              <a:defRPr/>
            </a:pPr>
            <a:r>
              <a:rPr lang="en-US" b="1" dirty="0">
                <a:ea typeface="MS PGothic" charset="0"/>
              </a:rPr>
              <a:t>Offences against the confidentiality, integrity and availability of computer data and systems</a:t>
            </a:r>
          </a:p>
          <a:p>
            <a:pPr lvl="1">
              <a:buFont typeface="Arial" charset="0"/>
              <a:buChar char="–"/>
              <a:defRPr/>
            </a:pPr>
            <a:r>
              <a:rPr lang="en-US" dirty="0">
                <a:ea typeface="MS PGothic" charset="0"/>
              </a:rPr>
              <a:t>Illegal access</a:t>
            </a:r>
          </a:p>
          <a:p>
            <a:pPr lvl="1">
              <a:buFont typeface="Arial" charset="0"/>
              <a:buChar char="–"/>
              <a:defRPr/>
            </a:pPr>
            <a:r>
              <a:rPr lang="en-US" dirty="0">
                <a:ea typeface="MS PGothic" charset="0"/>
              </a:rPr>
              <a:t>Illegal interception</a:t>
            </a:r>
          </a:p>
          <a:p>
            <a:pPr lvl="1">
              <a:buFont typeface="Arial" charset="0"/>
              <a:buChar char="–"/>
              <a:defRPr/>
            </a:pPr>
            <a:r>
              <a:rPr lang="en-US" dirty="0">
                <a:ea typeface="MS PGothic" charset="0"/>
              </a:rPr>
              <a:t>Data interference</a:t>
            </a:r>
          </a:p>
          <a:p>
            <a:pPr lvl="1">
              <a:buFont typeface="Arial" charset="0"/>
              <a:buChar char="–"/>
              <a:defRPr/>
            </a:pPr>
            <a:r>
              <a:rPr lang="en-US" dirty="0">
                <a:ea typeface="MS PGothic" charset="0"/>
              </a:rPr>
              <a:t>System interference</a:t>
            </a:r>
          </a:p>
          <a:p>
            <a:pPr lvl="1">
              <a:buFont typeface="Arial" charset="0"/>
              <a:buChar char="–"/>
              <a:defRPr/>
            </a:pPr>
            <a:r>
              <a:rPr lang="en-US" dirty="0">
                <a:ea typeface="MS PGothic" charset="0"/>
              </a:rPr>
              <a:t>Misuse of devices</a:t>
            </a:r>
          </a:p>
          <a:p>
            <a:pPr>
              <a:buFont typeface="Arial" charset="0"/>
              <a:buChar char="•"/>
              <a:defRPr/>
            </a:pPr>
            <a:r>
              <a:rPr lang="en-US" b="1" dirty="0">
                <a:ea typeface="MS PGothic" charset="0"/>
              </a:rPr>
              <a:t>Computer-related offences</a:t>
            </a:r>
          </a:p>
          <a:p>
            <a:pPr lvl="1">
              <a:buFont typeface="Arial" charset="0"/>
              <a:buChar char="–"/>
              <a:defRPr/>
            </a:pPr>
            <a:r>
              <a:rPr lang="en-US" dirty="0">
                <a:ea typeface="MS PGothic" charset="0"/>
              </a:rPr>
              <a:t>Computer-related forgery</a:t>
            </a:r>
          </a:p>
          <a:p>
            <a:pPr lvl="1">
              <a:buFont typeface="Arial" charset="0"/>
              <a:buChar char="–"/>
              <a:defRPr/>
            </a:pPr>
            <a:r>
              <a:rPr lang="en-US" dirty="0">
                <a:ea typeface="MS PGothic" charset="0"/>
              </a:rPr>
              <a:t>Computer-related fraud</a:t>
            </a:r>
          </a:p>
          <a:p>
            <a:pPr>
              <a:buFont typeface="Arial" charset="0"/>
              <a:buChar char="•"/>
              <a:defRPr/>
            </a:pPr>
            <a:r>
              <a:rPr lang="en-US" b="1" dirty="0">
                <a:ea typeface="MS PGothic" charset="0"/>
              </a:rPr>
              <a:t>Content-related offences</a:t>
            </a:r>
          </a:p>
          <a:p>
            <a:pPr lvl="1">
              <a:buFont typeface="Arial" charset="0"/>
              <a:buChar char="–"/>
              <a:defRPr/>
            </a:pPr>
            <a:r>
              <a:rPr lang="en-US" dirty="0">
                <a:ea typeface="MS PGothic" charset="0"/>
              </a:rPr>
              <a:t>Offences related to child pornography</a:t>
            </a:r>
          </a:p>
          <a:p>
            <a:pPr lvl="1">
              <a:buFont typeface="Arial" charset="0"/>
              <a:buChar char="–"/>
              <a:defRPr/>
            </a:pPr>
            <a:r>
              <a:rPr lang="en-US" dirty="0">
                <a:ea typeface="MS PGothic" charset="0"/>
              </a:rPr>
              <a:t>Offences related to infringement of copyright and related rights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C248224-0E03-45A5-B47F-49653A4769F5}"/>
              </a:ext>
            </a:extLst>
          </p:cNvPr>
          <p:cNvSpPr>
            <a:spLocks noGrp="1"/>
          </p:cNvSpPr>
          <p:nvPr>
            <p:ph type="title"/>
          </p:nvPr>
        </p:nvSpPr>
        <p:spPr>
          <a:xfrm>
            <a:off x="628650" y="1001941"/>
            <a:ext cx="7886700" cy="5307379"/>
          </a:xfrm>
        </p:spPr>
        <p:txBody>
          <a:bodyPr/>
          <a:lstStyle/>
          <a:p>
            <a:pPr algn="ctr">
              <a:defRPr/>
            </a:pPr>
            <a:r>
              <a:rPr lang="en-US" dirty="0"/>
              <a:t>National Substantive Law</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4" name="Title 1">
            <a:extLst>
              <a:ext uri="{FF2B5EF4-FFF2-40B4-BE49-F238E27FC236}">
                <a16:creationId xmlns:a16="http://schemas.microsoft.com/office/drawing/2014/main" id="{DCBE15E3-AFF3-492B-A3B8-796BB297512E}"/>
              </a:ext>
            </a:extLst>
          </p:cNvPr>
          <p:cNvSpPr>
            <a:spLocks noGrp="1"/>
          </p:cNvSpPr>
          <p:nvPr>
            <p:ph type="title"/>
          </p:nvPr>
        </p:nvSpPr>
        <p:spPr/>
        <p:txBody>
          <a:bodyPr/>
          <a:lstStyle/>
          <a:p>
            <a:r>
              <a:rPr lang="en-US" altLang="en-US" dirty="0"/>
              <a:t>Session Objectives</a:t>
            </a:r>
          </a:p>
        </p:txBody>
      </p:sp>
      <p:sp>
        <p:nvSpPr>
          <p:cNvPr id="16386" name="Content Placeholder 2">
            <a:extLst>
              <a:ext uri="{FF2B5EF4-FFF2-40B4-BE49-F238E27FC236}">
                <a16:creationId xmlns:a16="http://schemas.microsoft.com/office/drawing/2014/main" id="{5CC6C5E8-071E-464C-84E2-712A426B28E3}"/>
              </a:ext>
            </a:extLst>
          </p:cNvPr>
          <p:cNvSpPr>
            <a:spLocks noGrp="1"/>
          </p:cNvSpPr>
          <p:nvPr>
            <p:ph idx="1"/>
          </p:nvPr>
        </p:nvSpPr>
        <p:spPr/>
        <p:txBody>
          <a:bodyPr>
            <a:normAutofit/>
          </a:bodyPr>
          <a:lstStyle/>
          <a:p>
            <a:pPr>
              <a:buFont typeface="Arial" charset="0"/>
              <a:buChar char="•"/>
              <a:defRPr/>
            </a:pPr>
            <a:r>
              <a:rPr lang="en-US" dirty="0">
                <a:ea typeface="MS PGothic" charset="0"/>
              </a:rPr>
              <a:t>Understand the definition of cybercrime as per:</a:t>
            </a:r>
          </a:p>
          <a:p>
            <a:pPr lvl="1">
              <a:buFont typeface="Arial" charset="0"/>
              <a:buChar char="–"/>
              <a:defRPr/>
            </a:pPr>
            <a:r>
              <a:rPr lang="en-US" dirty="0">
                <a:ea typeface="MS PGothic" charset="0"/>
              </a:rPr>
              <a:t>The Budapest Convention on Cybercrime</a:t>
            </a:r>
          </a:p>
          <a:p>
            <a:pPr lvl="1">
              <a:buFont typeface="Arial" charset="0"/>
              <a:buChar char="–"/>
              <a:defRPr/>
            </a:pPr>
            <a:r>
              <a:rPr lang="en-US" dirty="0">
                <a:ea typeface="MS PGothic" charset="0"/>
              </a:rPr>
              <a:t>National Substantive Criminal Law Provisions</a:t>
            </a:r>
          </a:p>
          <a:p>
            <a:pPr lvl="1">
              <a:buFont typeface="Arial" charset="0"/>
              <a:buChar char="–"/>
              <a:defRPr/>
            </a:pPr>
            <a:endParaRPr lang="en-US" dirty="0">
              <a:ea typeface="MS PGothic" charset="0"/>
            </a:endParaRPr>
          </a:p>
          <a:p>
            <a:pPr>
              <a:buFont typeface="Arial" charset="0"/>
              <a:buChar char="•"/>
              <a:defRPr/>
            </a:pPr>
            <a:r>
              <a:rPr lang="en-US" dirty="0">
                <a:ea typeface="MS PGothic" charset="0"/>
              </a:rPr>
              <a:t>Explain how cybercrime can be a source of criminal funds</a:t>
            </a:r>
          </a:p>
          <a:p>
            <a:pPr>
              <a:buFont typeface="Arial" charset="0"/>
              <a:buChar char="•"/>
              <a:defRPr/>
            </a:pPr>
            <a:endParaRPr lang="en-US" dirty="0">
              <a:ea typeface="MS PGothic" charset="0"/>
            </a:endParaRPr>
          </a:p>
          <a:p>
            <a:pPr>
              <a:buFont typeface="Arial" charset="0"/>
              <a:buChar char="•"/>
              <a:defRPr/>
            </a:pPr>
            <a:r>
              <a:rPr lang="en-US" dirty="0">
                <a:ea typeface="MS PGothic" charset="0"/>
              </a:rPr>
              <a:t>Explain how cybercrime and financial investigations can overlap.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F52488FC-DB58-48F8-B39A-4DB9615DA56D}"/>
              </a:ext>
            </a:extLst>
          </p:cNvPr>
          <p:cNvSpPr>
            <a:spLocks noGrp="1"/>
          </p:cNvSpPr>
          <p:nvPr>
            <p:ph type="title"/>
          </p:nvPr>
        </p:nvSpPr>
        <p:spPr/>
        <p:txBody>
          <a:bodyPr/>
          <a:lstStyle/>
          <a:p>
            <a:r>
              <a:rPr lang="en-US" altLang="en-US"/>
              <a:t>Substantive Provisions</a:t>
            </a:r>
          </a:p>
        </p:txBody>
      </p:sp>
      <p:sp>
        <p:nvSpPr>
          <p:cNvPr id="20482" name="Content Placeholder 2">
            <a:extLst>
              <a:ext uri="{FF2B5EF4-FFF2-40B4-BE49-F238E27FC236}">
                <a16:creationId xmlns:a16="http://schemas.microsoft.com/office/drawing/2014/main" id="{A201088A-ECEB-4519-98AB-7B7E11B10008}"/>
              </a:ext>
            </a:extLst>
          </p:cNvPr>
          <p:cNvSpPr>
            <a:spLocks noGrp="1"/>
          </p:cNvSpPr>
          <p:nvPr>
            <p:ph idx="1"/>
          </p:nvPr>
        </p:nvSpPr>
        <p:spPr/>
        <p:txBody>
          <a:bodyPr>
            <a:normAutofit/>
          </a:bodyPr>
          <a:lstStyle/>
          <a:p>
            <a:pPr marL="0" indent="0">
              <a:buFont typeface="Arial" charset="0"/>
              <a:buNone/>
              <a:defRPr/>
            </a:pPr>
            <a:r>
              <a:rPr lang="en-US" b="1" dirty="0">
                <a:ea typeface="MS PGothic" charset="0"/>
              </a:rPr>
              <a:t>Illegal Access</a:t>
            </a:r>
          </a:p>
          <a:p>
            <a:pPr>
              <a:buFont typeface="Arial" charset="0"/>
              <a:buChar char="•"/>
              <a:defRPr/>
            </a:pPr>
            <a:r>
              <a:rPr lang="en-US" dirty="0">
                <a:solidFill>
                  <a:srgbClr val="FF0000"/>
                </a:solidFill>
                <a:ea typeface="MS PGothic" charset="0"/>
              </a:rPr>
              <a:t>Trainer to insert substantive provisions from national legislation here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5C051C66-335C-4DA8-AB7D-BF9DFDB19845}"/>
              </a:ext>
            </a:extLst>
          </p:cNvPr>
          <p:cNvSpPr>
            <a:spLocks noGrp="1"/>
          </p:cNvSpPr>
          <p:nvPr>
            <p:ph type="title"/>
          </p:nvPr>
        </p:nvSpPr>
        <p:spPr/>
        <p:txBody>
          <a:bodyPr/>
          <a:lstStyle/>
          <a:p>
            <a:r>
              <a:rPr lang="en-US" altLang="en-US"/>
              <a:t>Substantive Provisions</a:t>
            </a:r>
          </a:p>
        </p:txBody>
      </p:sp>
      <p:sp>
        <p:nvSpPr>
          <p:cNvPr id="20482" name="Content Placeholder 2">
            <a:extLst>
              <a:ext uri="{FF2B5EF4-FFF2-40B4-BE49-F238E27FC236}">
                <a16:creationId xmlns:a16="http://schemas.microsoft.com/office/drawing/2014/main" id="{A597D99D-1077-40CA-BA4A-E62E56F66990}"/>
              </a:ext>
            </a:extLst>
          </p:cNvPr>
          <p:cNvSpPr>
            <a:spLocks noGrp="1"/>
          </p:cNvSpPr>
          <p:nvPr>
            <p:ph idx="1"/>
          </p:nvPr>
        </p:nvSpPr>
        <p:spPr/>
        <p:txBody>
          <a:bodyPr>
            <a:normAutofit/>
          </a:bodyPr>
          <a:lstStyle/>
          <a:p>
            <a:pPr marL="0" indent="0">
              <a:buFont typeface="Arial" charset="0"/>
              <a:buNone/>
              <a:defRPr/>
            </a:pPr>
            <a:r>
              <a:rPr lang="en-US" b="1" dirty="0">
                <a:ea typeface="MS PGothic" charset="0"/>
              </a:rPr>
              <a:t>Illegal Interception</a:t>
            </a:r>
          </a:p>
          <a:p>
            <a:pPr>
              <a:buFont typeface="Arial" charset="0"/>
              <a:buChar char="•"/>
              <a:defRPr/>
            </a:pPr>
            <a:r>
              <a:rPr lang="en-US" dirty="0">
                <a:solidFill>
                  <a:srgbClr val="FF0000"/>
                </a:solidFill>
                <a:ea typeface="MS PGothic" charset="0"/>
              </a:rPr>
              <a:t>Trainer to insert substantive provisions from national legislation here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0451727B-FE15-4227-BEDB-1B626DF2122F}"/>
              </a:ext>
            </a:extLst>
          </p:cNvPr>
          <p:cNvSpPr>
            <a:spLocks noGrp="1"/>
          </p:cNvSpPr>
          <p:nvPr>
            <p:ph type="title"/>
          </p:nvPr>
        </p:nvSpPr>
        <p:spPr/>
        <p:txBody>
          <a:bodyPr/>
          <a:lstStyle/>
          <a:p>
            <a:r>
              <a:rPr lang="en-US" altLang="en-US"/>
              <a:t>Substantive Provisions</a:t>
            </a:r>
          </a:p>
        </p:txBody>
      </p:sp>
      <p:sp>
        <p:nvSpPr>
          <p:cNvPr id="20482" name="Content Placeholder 2">
            <a:extLst>
              <a:ext uri="{FF2B5EF4-FFF2-40B4-BE49-F238E27FC236}">
                <a16:creationId xmlns:a16="http://schemas.microsoft.com/office/drawing/2014/main" id="{FCDC08E2-4B33-4CBD-9312-3FA18BAB6C72}"/>
              </a:ext>
            </a:extLst>
          </p:cNvPr>
          <p:cNvSpPr>
            <a:spLocks noGrp="1"/>
          </p:cNvSpPr>
          <p:nvPr>
            <p:ph idx="1"/>
          </p:nvPr>
        </p:nvSpPr>
        <p:spPr/>
        <p:txBody>
          <a:bodyPr>
            <a:normAutofit/>
          </a:bodyPr>
          <a:lstStyle/>
          <a:p>
            <a:pPr marL="0" indent="0">
              <a:buFont typeface="Arial" charset="0"/>
              <a:buNone/>
              <a:defRPr/>
            </a:pPr>
            <a:r>
              <a:rPr lang="en-US" b="1" dirty="0">
                <a:ea typeface="MS PGothic" charset="0"/>
              </a:rPr>
              <a:t>Data Interference</a:t>
            </a:r>
          </a:p>
          <a:p>
            <a:pPr>
              <a:buFont typeface="Arial" charset="0"/>
              <a:buChar char="•"/>
              <a:defRPr/>
            </a:pPr>
            <a:r>
              <a:rPr lang="en-US" dirty="0">
                <a:solidFill>
                  <a:srgbClr val="FF0000"/>
                </a:solidFill>
                <a:ea typeface="MS PGothic" charset="0"/>
              </a:rPr>
              <a:t>Trainer to insert substantive provisions from national legislation here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C83ADB24-E336-435C-97FC-B5CE42647325}"/>
              </a:ext>
            </a:extLst>
          </p:cNvPr>
          <p:cNvSpPr>
            <a:spLocks noGrp="1"/>
          </p:cNvSpPr>
          <p:nvPr>
            <p:ph type="title"/>
          </p:nvPr>
        </p:nvSpPr>
        <p:spPr/>
        <p:txBody>
          <a:bodyPr/>
          <a:lstStyle/>
          <a:p>
            <a:r>
              <a:rPr lang="en-US" altLang="en-US"/>
              <a:t>Substantive Provisions</a:t>
            </a:r>
          </a:p>
        </p:txBody>
      </p:sp>
      <p:sp>
        <p:nvSpPr>
          <p:cNvPr id="20482" name="Content Placeholder 2">
            <a:extLst>
              <a:ext uri="{FF2B5EF4-FFF2-40B4-BE49-F238E27FC236}">
                <a16:creationId xmlns:a16="http://schemas.microsoft.com/office/drawing/2014/main" id="{A5BE0CCF-50B3-4C2B-8F23-D28C73A77CE3}"/>
              </a:ext>
            </a:extLst>
          </p:cNvPr>
          <p:cNvSpPr>
            <a:spLocks noGrp="1"/>
          </p:cNvSpPr>
          <p:nvPr>
            <p:ph idx="1"/>
          </p:nvPr>
        </p:nvSpPr>
        <p:spPr/>
        <p:txBody>
          <a:bodyPr>
            <a:normAutofit/>
          </a:bodyPr>
          <a:lstStyle/>
          <a:p>
            <a:pPr marL="0" indent="0">
              <a:buFont typeface="Arial" charset="0"/>
              <a:buNone/>
              <a:defRPr/>
            </a:pPr>
            <a:r>
              <a:rPr lang="en-US" b="1" dirty="0">
                <a:ea typeface="MS PGothic" charset="0"/>
              </a:rPr>
              <a:t>System Interference</a:t>
            </a:r>
          </a:p>
          <a:p>
            <a:pPr>
              <a:buFont typeface="Arial" charset="0"/>
              <a:buChar char="•"/>
              <a:defRPr/>
            </a:pPr>
            <a:r>
              <a:rPr lang="en-US" dirty="0">
                <a:solidFill>
                  <a:srgbClr val="FF0000"/>
                </a:solidFill>
                <a:ea typeface="MS PGothic" charset="0"/>
              </a:rPr>
              <a:t>Trainer to insert substantive provisions from national legislation here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A56FB6DF-C84F-4C9C-816D-7EB550224BB4}"/>
              </a:ext>
            </a:extLst>
          </p:cNvPr>
          <p:cNvSpPr>
            <a:spLocks noGrp="1"/>
          </p:cNvSpPr>
          <p:nvPr>
            <p:ph type="title"/>
          </p:nvPr>
        </p:nvSpPr>
        <p:spPr/>
        <p:txBody>
          <a:bodyPr/>
          <a:lstStyle/>
          <a:p>
            <a:r>
              <a:rPr lang="en-US" altLang="en-US"/>
              <a:t>Substantive Provisions</a:t>
            </a:r>
          </a:p>
        </p:txBody>
      </p:sp>
      <p:sp>
        <p:nvSpPr>
          <p:cNvPr id="20482" name="Content Placeholder 2">
            <a:extLst>
              <a:ext uri="{FF2B5EF4-FFF2-40B4-BE49-F238E27FC236}">
                <a16:creationId xmlns:a16="http://schemas.microsoft.com/office/drawing/2014/main" id="{5E1E8F3C-529C-4A77-9434-94ED5104B4C8}"/>
              </a:ext>
            </a:extLst>
          </p:cNvPr>
          <p:cNvSpPr>
            <a:spLocks noGrp="1"/>
          </p:cNvSpPr>
          <p:nvPr>
            <p:ph idx="1"/>
          </p:nvPr>
        </p:nvSpPr>
        <p:spPr/>
        <p:txBody>
          <a:bodyPr>
            <a:normAutofit/>
          </a:bodyPr>
          <a:lstStyle/>
          <a:p>
            <a:pPr marL="0" indent="0">
              <a:buFont typeface="Arial" charset="0"/>
              <a:buNone/>
              <a:defRPr/>
            </a:pPr>
            <a:r>
              <a:rPr lang="en-US" b="1" dirty="0">
                <a:ea typeface="MS PGothic" charset="0"/>
              </a:rPr>
              <a:t>Misuse of Devices</a:t>
            </a:r>
          </a:p>
          <a:p>
            <a:pPr>
              <a:buFont typeface="Arial" charset="0"/>
              <a:buChar char="•"/>
              <a:defRPr/>
            </a:pPr>
            <a:r>
              <a:rPr lang="en-US" dirty="0">
                <a:solidFill>
                  <a:srgbClr val="FF0000"/>
                </a:solidFill>
                <a:ea typeface="MS PGothic" charset="0"/>
              </a:rPr>
              <a:t>Trainer to insert substantive provisions from national legislation here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7D73096F-590F-4F6D-BB55-2BA0346F382C}"/>
              </a:ext>
            </a:extLst>
          </p:cNvPr>
          <p:cNvSpPr>
            <a:spLocks noGrp="1"/>
          </p:cNvSpPr>
          <p:nvPr>
            <p:ph type="title"/>
          </p:nvPr>
        </p:nvSpPr>
        <p:spPr/>
        <p:txBody>
          <a:bodyPr/>
          <a:lstStyle/>
          <a:p>
            <a:r>
              <a:rPr lang="en-US" altLang="en-US"/>
              <a:t>Substantive Provisions</a:t>
            </a:r>
          </a:p>
        </p:txBody>
      </p:sp>
      <p:sp>
        <p:nvSpPr>
          <p:cNvPr id="20482" name="Content Placeholder 2">
            <a:extLst>
              <a:ext uri="{FF2B5EF4-FFF2-40B4-BE49-F238E27FC236}">
                <a16:creationId xmlns:a16="http://schemas.microsoft.com/office/drawing/2014/main" id="{5DE14E36-FC79-472B-8B72-B426DAA08ED6}"/>
              </a:ext>
            </a:extLst>
          </p:cNvPr>
          <p:cNvSpPr>
            <a:spLocks noGrp="1"/>
          </p:cNvSpPr>
          <p:nvPr>
            <p:ph idx="1"/>
          </p:nvPr>
        </p:nvSpPr>
        <p:spPr/>
        <p:txBody>
          <a:bodyPr>
            <a:normAutofit/>
          </a:bodyPr>
          <a:lstStyle/>
          <a:p>
            <a:pPr marL="0" indent="0">
              <a:buFont typeface="Arial" charset="0"/>
              <a:buNone/>
              <a:defRPr/>
            </a:pPr>
            <a:r>
              <a:rPr lang="en-US" b="1" dirty="0">
                <a:ea typeface="MS PGothic" charset="0"/>
              </a:rPr>
              <a:t>Computer-related Forgery</a:t>
            </a:r>
          </a:p>
          <a:p>
            <a:pPr>
              <a:buFont typeface="Arial" charset="0"/>
              <a:buChar char="•"/>
              <a:defRPr/>
            </a:pPr>
            <a:r>
              <a:rPr lang="en-US" dirty="0">
                <a:solidFill>
                  <a:srgbClr val="FF0000"/>
                </a:solidFill>
                <a:ea typeface="MS PGothic" charset="0"/>
              </a:rPr>
              <a:t>Trainer to insert substantive provisions from national legislation here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19D19CC4-646C-48C6-8DDC-B3212AAF9636}"/>
              </a:ext>
            </a:extLst>
          </p:cNvPr>
          <p:cNvSpPr>
            <a:spLocks noGrp="1"/>
          </p:cNvSpPr>
          <p:nvPr>
            <p:ph type="title"/>
          </p:nvPr>
        </p:nvSpPr>
        <p:spPr/>
        <p:txBody>
          <a:bodyPr/>
          <a:lstStyle/>
          <a:p>
            <a:r>
              <a:rPr lang="en-US" altLang="en-US"/>
              <a:t>Substantive Provisions</a:t>
            </a:r>
          </a:p>
        </p:txBody>
      </p:sp>
      <p:sp>
        <p:nvSpPr>
          <p:cNvPr id="20482" name="Content Placeholder 2">
            <a:extLst>
              <a:ext uri="{FF2B5EF4-FFF2-40B4-BE49-F238E27FC236}">
                <a16:creationId xmlns:a16="http://schemas.microsoft.com/office/drawing/2014/main" id="{BB11EC26-DBB6-46D7-9C36-A946C551BE5D}"/>
              </a:ext>
            </a:extLst>
          </p:cNvPr>
          <p:cNvSpPr>
            <a:spLocks noGrp="1"/>
          </p:cNvSpPr>
          <p:nvPr>
            <p:ph idx="1"/>
          </p:nvPr>
        </p:nvSpPr>
        <p:spPr/>
        <p:txBody>
          <a:bodyPr>
            <a:normAutofit/>
          </a:bodyPr>
          <a:lstStyle/>
          <a:p>
            <a:pPr marL="0" indent="0">
              <a:buFont typeface="Arial" charset="0"/>
              <a:buNone/>
              <a:defRPr/>
            </a:pPr>
            <a:r>
              <a:rPr lang="en-US" b="1" dirty="0">
                <a:ea typeface="MS PGothic" charset="0"/>
              </a:rPr>
              <a:t>Computer-related Fraud</a:t>
            </a:r>
          </a:p>
          <a:p>
            <a:pPr>
              <a:buFont typeface="Arial" charset="0"/>
              <a:buChar char="•"/>
              <a:defRPr/>
            </a:pPr>
            <a:r>
              <a:rPr lang="en-US" dirty="0">
                <a:solidFill>
                  <a:srgbClr val="FF0000"/>
                </a:solidFill>
                <a:ea typeface="MS PGothic" charset="0"/>
              </a:rPr>
              <a:t>Trainer to insert substantive provisions from national legislation here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763E2333-E84C-4CA9-82DC-01445F407797}"/>
              </a:ext>
            </a:extLst>
          </p:cNvPr>
          <p:cNvSpPr>
            <a:spLocks noGrp="1"/>
          </p:cNvSpPr>
          <p:nvPr>
            <p:ph type="title"/>
          </p:nvPr>
        </p:nvSpPr>
        <p:spPr/>
        <p:txBody>
          <a:bodyPr/>
          <a:lstStyle/>
          <a:p>
            <a:r>
              <a:rPr lang="en-US" altLang="en-US"/>
              <a:t>Substantive Provisions</a:t>
            </a:r>
          </a:p>
        </p:txBody>
      </p:sp>
      <p:sp>
        <p:nvSpPr>
          <p:cNvPr id="20482" name="Content Placeholder 2">
            <a:extLst>
              <a:ext uri="{FF2B5EF4-FFF2-40B4-BE49-F238E27FC236}">
                <a16:creationId xmlns:a16="http://schemas.microsoft.com/office/drawing/2014/main" id="{9F39F29A-CF20-4E3E-9620-02DD14BCF263}"/>
              </a:ext>
            </a:extLst>
          </p:cNvPr>
          <p:cNvSpPr>
            <a:spLocks noGrp="1"/>
          </p:cNvSpPr>
          <p:nvPr>
            <p:ph idx="1"/>
          </p:nvPr>
        </p:nvSpPr>
        <p:spPr/>
        <p:txBody>
          <a:bodyPr>
            <a:normAutofit/>
          </a:bodyPr>
          <a:lstStyle/>
          <a:p>
            <a:pPr marL="0" indent="0">
              <a:buFont typeface="Arial" charset="0"/>
              <a:buNone/>
              <a:defRPr/>
            </a:pPr>
            <a:r>
              <a:rPr lang="en-US" b="1" dirty="0">
                <a:ea typeface="MS PGothic" charset="0"/>
              </a:rPr>
              <a:t>Offences Related to Child Pornography</a:t>
            </a:r>
          </a:p>
          <a:p>
            <a:pPr>
              <a:buFont typeface="Arial" charset="0"/>
              <a:buChar char="•"/>
              <a:defRPr/>
            </a:pPr>
            <a:r>
              <a:rPr lang="en-US" dirty="0">
                <a:solidFill>
                  <a:srgbClr val="FF0000"/>
                </a:solidFill>
                <a:ea typeface="MS PGothic" charset="0"/>
              </a:rPr>
              <a:t>Trainer to insert substantive provisions from national legislation here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A2BAC2B9-8AA0-413E-9B75-84E587397AB8}"/>
              </a:ext>
            </a:extLst>
          </p:cNvPr>
          <p:cNvSpPr>
            <a:spLocks noGrp="1"/>
          </p:cNvSpPr>
          <p:nvPr>
            <p:ph type="title"/>
          </p:nvPr>
        </p:nvSpPr>
        <p:spPr/>
        <p:txBody>
          <a:bodyPr/>
          <a:lstStyle/>
          <a:p>
            <a:r>
              <a:rPr lang="en-US" altLang="en-US"/>
              <a:t>Substantive Provisions</a:t>
            </a:r>
          </a:p>
        </p:txBody>
      </p:sp>
      <p:sp>
        <p:nvSpPr>
          <p:cNvPr id="20482" name="Content Placeholder 2">
            <a:extLst>
              <a:ext uri="{FF2B5EF4-FFF2-40B4-BE49-F238E27FC236}">
                <a16:creationId xmlns:a16="http://schemas.microsoft.com/office/drawing/2014/main" id="{BD9FDBA2-4758-4BC1-9D8F-A8EBB06394EF}"/>
              </a:ext>
            </a:extLst>
          </p:cNvPr>
          <p:cNvSpPr>
            <a:spLocks noGrp="1"/>
          </p:cNvSpPr>
          <p:nvPr>
            <p:ph idx="1"/>
          </p:nvPr>
        </p:nvSpPr>
        <p:spPr/>
        <p:txBody>
          <a:bodyPr>
            <a:normAutofit/>
          </a:bodyPr>
          <a:lstStyle/>
          <a:p>
            <a:pPr marL="0" indent="0">
              <a:buFont typeface="Arial" charset="0"/>
              <a:buNone/>
              <a:defRPr/>
            </a:pPr>
            <a:r>
              <a:rPr lang="en-US" b="1" dirty="0">
                <a:ea typeface="MS PGothic" charset="0"/>
              </a:rPr>
              <a:t>Offences Related to Infringements of Copyright and Related Rights</a:t>
            </a:r>
          </a:p>
          <a:p>
            <a:pPr>
              <a:buFont typeface="Arial" charset="0"/>
              <a:buChar char="•"/>
              <a:defRPr/>
            </a:pPr>
            <a:r>
              <a:rPr lang="en-US" dirty="0">
                <a:solidFill>
                  <a:srgbClr val="FF0000"/>
                </a:solidFill>
                <a:ea typeface="MS PGothic" charset="0"/>
              </a:rPr>
              <a:t>Trainer to insert substantive provisions from national legislation here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6CE8E5DE-B4CB-43AF-AB93-C8C4F4EED086}"/>
              </a:ext>
            </a:extLst>
          </p:cNvPr>
          <p:cNvSpPr>
            <a:spLocks noGrp="1"/>
          </p:cNvSpPr>
          <p:nvPr>
            <p:ph type="title"/>
          </p:nvPr>
        </p:nvSpPr>
        <p:spPr/>
        <p:txBody>
          <a:bodyPr/>
          <a:lstStyle/>
          <a:p>
            <a:pPr algn="ctr"/>
            <a:r>
              <a:rPr lang="en-US" altLang="en-US" dirty="0"/>
              <a:t>Applicable Provisions</a:t>
            </a:r>
          </a:p>
        </p:txBody>
      </p:sp>
      <p:sp>
        <p:nvSpPr>
          <p:cNvPr id="18434" name="Content Placeholder 2">
            <a:extLst>
              <a:ext uri="{FF2B5EF4-FFF2-40B4-BE49-F238E27FC236}">
                <a16:creationId xmlns:a16="http://schemas.microsoft.com/office/drawing/2014/main" id="{ED8AFC12-22D3-4298-8986-84F34F221D26}"/>
              </a:ext>
            </a:extLst>
          </p:cNvPr>
          <p:cNvSpPr>
            <a:spLocks noGrp="1"/>
          </p:cNvSpPr>
          <p:nvPr>
            <p:ph type="body" idx="1"/>
          </p:nvPr>
        </p:nvSpPr>
        <p:spPr/>
        <p:txBody>
          <a:bodyPr/>
          <a:lstStyle/>
          <a:p>
            <a:pPr>
              <a:buFont typeface="Arial" charset="0"/>
              <a:buChar char="•"/>
              <a:defRPr/>
            </a:pPr>
            <a:endParaRPr lang="en-US" dirty="0">
              <a:ea typeface="MS PGothic" charset="0"/>
            </a:endParaRPr>
          </a:p>
          <a:p>
            <a:pPr>
              <a:buFont typeface="Arial" charset="0"/>
              <a:buChar char="•"/>
              <a:defRPr/>
            </a:pPr>
            <a:endParaRPr lang="en-US" dirty="0">
              <a:ea typeface="MS PGothic" charset="0"/>
            </a:endParaRPr>
          </a:p>
          <a:p>
            <a:pPr marL="0" indent="0" algn="ctr">
              <a:buFont typeface="Arial" charset="0"/>
              <a:buNone/>
              <a:defRPr/>
            </a:pPr>
            <a:r>
              <a:rPr lang="en-US" dirty="0">
                <a:ea typeface="MS PGothic" charset="0"/>
              </a:rPr>
              <a:t>DISCUSSION: </a:t>
            </a:r>
          </a:p>
          <a:p>
            <a:pPr marL="0" indent="0" algn="ctr">
              <a:buFont typeface="Arial" charset="0"/>
              <a:buNone/>
              <a:defRPr/>
            </a:pPr>
            <a:r>
              <a:rPr lang="en-US" dirty="0">
                <a:ea typeface="MS PGothic" charset="0"/>
              </a:rPr>
              <a:t>What do </a:t>
            </a:r>
            <a:r>
              <a:rPr lang="en-US" b="1" dirty="0">
                <a:ea typeface="MS PGothic" charset="0"/>
              </a:rPr>
              <a:t>YOU</a:t>
            </a:r>
            <a:r>
              <a:rPr lang="en-US" dirty="0">
                <a:ea typeface="MS PGothic" charset="0"/>
              </a:rPr>
              <a:t> think?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5D1AA79C-B500-4BE1-81F4-9639F70D092D}"/>
              </a:ext>
            </a:extLst>
          </p:cNvPr>
          <p:cNvSpPr>
            <a:spLocks noGrp="1"/>
          </p:cNvSpPr>
          <p:nvPr>
            <p:ph type="title"/>
          </p:nvPr>
        </p:nvSpPr>
        <p:spPr/>
        <p:txBody>
          <a:bodyPr/>
          <a:lstStyle/>
          <a:p>
            <a:pPr algn="ctr"/>
            <a:r>
              <a:rPr lang="en-US" altLang="en-US" dirty="0"/>
              <a:t>Cybercrime</a:t>
            </a:r>
          </a:p>
        </p:txBody>
      </p:sp>
      <p:sp>
        <p:nvSpPr>
          <p:cNvPr id="18434" name="Content Placeholder 2">
            <a:extLst>
              <a:ext uri="{FF2B5EF4-FFF2-40B4-BE49-F238E27FC236}">
                <a16:creationId xmlns:a16="http://schemas.microsoft.com/office/drawing/2014/main" id="{299FF156-38FD-4FFE-8A77-0FE2BDCACF4F}"/>
              </a:ext>
            </a:extLst>
          </p:cNvPr>
          <p:cNvSpPr>
            <a:spLocks noGrp="1"/>
          </p:cNvSpPr>
          <p:nvPr>
            <p:ph type="body" idx="1"/>
          </p:nvPr>
        </p:nvSpPr>
        <p:spPr/>
        <p:txBody>
          <a:bodyPr/>
          <a:lstStyle/>
          <a:p>
            <a:pPr>
              <a:buFont typeface="Arial" charset="0"/>
              <a:buChar char="•"/>
              <a:defRPr/>
            </a:pPr>
            <a:endParaRPr lang="en-US" dirty="0">
              <a:ea typeface="MS PGothic" charset="0"/>
            </a:endParaRPr>
          </a:p>
          <a:p>
            <a:pPr>
              <a:buFont typeface="Arial" charset="0"/>
              <a:buChar char="•"/>
              <a:defRPr/>
            </a:pPr>
            <a:endParaRPr lang="en-US" dirty="0">
              <a:ea typeface="MS PGothic" charset="0"/>
            </a:endParaRPr>
          </a:p>
          <a:p>
            <a:pPr marL="0" indent="0" algn="ctr">
              <a:buFont typeface="Arial" charset="0"/>
              <a:buNone/>
              <a:defRPr/>
            </a:pPr>
            <a:r>
              <a:rPr lang="en-US" dirty="0">
                <a:ea typeface="MS PGothic" charset="0"/>
              </a:rPr>
              <a:t>DISCUSSION: </a:t>
            </a:r>
          </a:p>
          <a:p>
            <a:pPr marL="0" indent="0" algn="ctr">
              <a:buFont typeface="Arial" charset="0"/>
              <a:buNone/>
              <a:defRPr/>
            </a:pPr>
            <a:r>
              <a:rPr lang="en-US" dirty="0">
                <a:ea typeface="MS PGothic" charset="0"/>
              </a:rPr>
              <a:t>What do </a:t>
            </a:r>
            <a:r>
              <a:rPr lang="en-US" b="1" dirty="0">
                <a:ea typeface="MS PGothic" charset="0"/>
              </a:rPr>
              <a:t>YOU</a:t>
            </a:r>
            <a:r>
              <a:rPr lang="en-US" dirty="0">
                <a:ea typeface="MS PGothic" charset="0"/>
              </a:rPr>
              <a:t> think?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0B0AD92A-EEFF-465D-A042-CE591298BF87}"/>
              </a:ext>
            </a:extLst>
          </p:cNvPr>
          <p:cNvSpPr>
            <a:spLocks noGrp="1"/>
          </p:cNvSpPr>
          <p:nvPr>
            <p:ph type="title"/>
          </p:nvPr>
        </p:nvSpPr>
        <p:spPr/>
        <p:txBody>
          <a:bodyPr/>
          <a:lstStyle/>
          <a:p>
            <a:r>
              <a:rPr lang="en-US" altLang="en-US"/>
              <a:t>National Cybercrime Situation</a:t>
            </a:r>
          </a:p>
        </p:txBody>
      </p:sp>
      <p:sp>
        <p:nvSpPr>
          <p:cNvPr id="18434" name="Content Placeholder 2">
            <a:extLst>
              <a:ext uri="{FF2B5EF4-FFF2-40B4-BE49-F238E27FC236}">
                <a16:creationId xmlns:a16="http://schemas.microsoft.com/office/drawing/2014/main" id="{7F1071F5-9EAC-4697-A40E-266A27719BE7}"/>
              </a:ext>
            </a:extLst>
          </p:cNvPr>
          <p:cNvSpPr>
            <a:spLocks noGrp="1"/>
          </p:cNvSpPr>
          <p:nvPr>
            <p:ph idx="1"/>
          </p:nvPr>
        </p:nvSpPr>
        <p:spPr/>
        <p:txBody>
          <a:bodyPr/>
          <a:lstStyle/>
          <a:p>
            <a:pPr marL="0" indent="0">
              <a:buFont typeface="Arial" charset="0"/>
              <a:buNone/>
              <a:defRPr/>
            </a:pPr>
            <a:r>
              <a:rPr lang="en-US" dirty="0">
                <a:solidFill>
                  <a:srgbClr val="FF0000"/>
                </a:solidFill>
                <a:highlight>
                  <a:srgbClr val="FFFF00"/>
                </a:highlight>
                <a:ea typeface="MS PGothic" charset="0"/>
              </a:rPr>
              <a:t>Trainer to insert information on national cybercrime situation here.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4D1AFE5-237C-4164-87BB-E5A2715DE1BD}"/>
              </a:ext>
            </a:extLst>
          </p:cNvPr>
          <p:cNvSpPr>
            <a:spLocks noGrp="1"/>
          </p:cNvSpPr>
          <p:nvPr>
            <p:ph type="title"/>
          </p:nvPr>
        </p:nvSpPr>
        <p:spPr>
          <a:xfrm>
            <a:off x="628650" y="1001941"/>
            <a:ext cx="7886700" cy="5379387"/>
          </a:xfrm>
        </p:spPr>
        <p:txBody>
          <a:bodyPr>
            <a:normAutofit/>
          </a:bodyPr>
          <a:lstStyle/>
          <a:p>
            <a:pPr algn="ctr">
              <a:defRPr/>
            </a:pPr>
            <a:r>
              <a:rPr lang="en-US" dirty="0"/>
              <a:t>Cybercrime as a Source of Criminal Funds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BDA0B2B7-B96F-4A6D-BD25-7BB8B07D108D}"/>
              </a:ext>
            </a:extLst>
          </p:cNvPr>
          <p:cNvSpPr>
            <a:spLocks noGrp="1"/>
          </p:cNvSpPr>
          <p:nvPr>
            <p:ph type="title"/>
          </p:nvPr>
        </p:nvSpPr>
        <p:spPr>
          <a:xfrm>
            <a:off x="22225" y="923925"/>
            <a:ext cx="8229600" cy="1143000"/>
          </a:xfrm>
        </p:spPr>
        <p:txBody>
          <a:bodyPr/>
          <a:lstStyle/>
          <a:p>
            <a:r>
              <a:rPr lang="en-US" altLang="en-US" dirty="0"/>
              <a:t>Example of Cybercrimes</a:t>
            </a:r>
          </a:p>
        </p:txBody>
      </p:sp>
      <p:graphicFrame>
        <p:nvGraphicFramePr>
          <p:cNvPr id="4" name="Content Placeholder 3">
            <a:extLst>
              <a:ext uri="{FF2B5EF4-FFF2-40B4-BE49-F238E27FC236}">
                <a16:creationId xmlns:a16="http://schemas.microsoft.com/office/drawing/2014/main" id="{AA5E34D0-FA3E-4690-A8AB-AA8FD4C7AFDA}"/>
              </a:ext>
            </a:extLst>
          </p:cNvPr>
          <p:cNvGraphicFramePr>
            <a:graphicFrameLocks noGrp="1"/>
          </p:cNvGraphicFramePr>
          <p:nvPr>
            <p:ph idx="1"/>
            <p:extLst>
              <p:ext uri="{D42A27DB-BD31-4B8C-83A1-F6EECF244321}">
                <p14:modId xmlns:p14="http://schemas.microsoft.com/office/powerpoint/2010/main" val="266946904"/>
              </p:ext>
            </p:extLst>
          </p:nvPr>
        </p:nvGraphicFramePr>
        <p:xfrm>
          <a:off x="137490" y="1772817"/>
          <a:ext cx="8923112" cy="50851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
                                            <p:graphicEl>
                                              <a:dgm id="{EFFAAEBB-EA7E-CB43-A89B-8E4D246F6EB1}"/>
                                            </p:graphicEl>
                                          </p:spTgt>
                                        </p:tgtEl>
                                        <p:attrNameLst>
                                          <p:attrName>style.visibility</p:attrName>
                                        </p:attrNameLst>
                                      </p:cBhvr>
                                      <p:to>
                                        <p:strVal val="visible"/>
                                      </p:to>
                                    </p:set>
                                    <p:animEffect transition="in" filter="strips(downLeft)">
                                      <p:cBhvr>
                                        <p:cTn id="7" dur="500"/>
                                        <p:tgtEl>
                                          <p:spTgt spid="4">
                                            <p:graphicEl>
                                              <a:dgm id="{EFFAAEBB-EA7E-CB43-A89B-8E4D246F6EB1}"/>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4">
                                            <p:graphicEl>
                                              <a:dgm id="{164175C4-5002-EA47-B974-45D969722499}"/>
                                            </p:graphicEl>
                                          </p:spTgt>
                                        </p:tgtEl>
                                        <p:attrNameLst>
                                          <p:attrName>style.visibility</p:attrName>
                                        </p:attrNameLst>
                                      </p:cBhvr>
                                      <p:to>
                                        <p:strVal val="visible"/>
                                      </p:to>
                                    </p:set>
                                    <p:animEffect transition="in" filter="strips(downLeft)">
                                      <p:cBhvr>
                                        <p:cTn id="12" dur="500"/>
                                        <p:tgtEl>
                                          <p:spTgt spid="4">
                                            <p:graphicEl>
                                              <a:dgm id="{164175C4-5002-EA47-B974-45D969722499}"/>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4">
                                            <p:graphicEl>
                                              <a:dgm id="{C11349CC-5598-2747-AC06-9799B66C7FC4}"/>
                                            </p:graphicEl>
                                          </p:spTgt>
                                        </p:tgtEl>
                                        <p:attrNameLst>
                                          <p:attrName>style.visibility</p:attrName>
                                        </p:attrNameLst>
                                      </p:cBhvr>
                                      <p:to>
                                        <p:strVal val="visible"/>
                                      </p:to>
                                    </p:set>
                                    <p:animEffect transition="in" filter="strips(downLeft)">
                                      <p:cBhvr>
                                        <p:cTn id="17" dur="500"/>
                                        <p:tgtEl>
                                          <p:spTgt spid="4">
                                            <p:graphicEl>
                                              <a:dgm id="{C11349CC-5598-2747-AC06-9799B66C7FC4}"/>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4">
                                            <p:graphicEl>
                                              <a:dgm id="{19D4A024-652C-924B-B894-FE6AA4B2653A}"/>
                                            </p:graphicEl>
                                          </p:spTgt>
                                        </p:tgtEl>
                                        <p:attrNameLst>
                                          <p:attrName>style.visibility</p:attrName>
                                        </p:attrNameLst>
                                      </p:cBhvr>
                                      <p:to>
                                        <p:strVal val="visible"/>
                                      </p:to>
                                    </p:set>
                                    <p:animEffect transition="in" filter="strips(downLeft)">
                                      <p:cBhvr>
                                        <p:cTn id="22" dur="500"/>
                                        <p:tgtEl>
                                          <p:spTgt spid="4">
                                            <p:graphicEl>
                                              <a:dgm id="{19D4A024-652C-924B-B894-FE6AA4B2653A}"/>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4">
                                            <p:graphicEl>
                                              <a:dgm id="{146F3962-B07F-B042-9554-26DE3C009E17}"/>
                                            </p:graphicEl>
                                          </p:spTgt>
                                        </p:tgtEl>
                                        <p:attrNameLst>
                                          <p:attrName>style.visibility</p:attrName>
                                        </p:attrNameLst>
                                      </p:cBhvr>
                                      <p:to>
                                        <p:strVal val="visible"/>
                                      </p:to>
                                    </p:set>
                                    <p:animEffect transition="in" filter="strips(downLeft)">
                                      <p:cBhvr>
                                        <p:cTn id="27" dur="500"/>
                                        <p:tgtEl>
                                          <p:spTgt spid="4">
                                            <p:graphicEl>
                                              <a:dgm id="{146F3962-B07F-B042-9554-26DE3C009E17}"/>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grpId="0" nodeType="clickEffect">
                                  <p:stCondLst>
                                    <p:cond delay="0"/>
                                  </p:stCondLst>
                                  <p:childTnLst>
                                    <p:set>
                                      <p:cBhvr>
                                        <p:cTn id="31" dur="1" fill="hold">
                                          <p:stCondLst>
                                            <p:cond delay="0"/>
                                          </p:stCondLst>
                                        </p:cTn>
                                        <p:tgtEl>
                                          <p:spTgt spid="4">
                                            <p:graphicEl>
                                              <a:dgm id="{E91F1123-7555-814D-9FAC-D861734D7FB5}"/>
                                            </p:graphicEl>
                                          </p:spTgt>
                                        </p:tgtEl>
                                        <p:attrNameLst>
                                          <p:attrName>style.visibility</p:attrName>
                                        </p:attrNameLst>
                                      </p:cBhvr>
                                      <p:to>
                                        <p:strVal val="visible"/>
                                      </p:to>
                                    </p:set>
                                    <p:animEffect transition="in" filter="strips(downLeft)">
                                      <p:cBhvr>
                                        <p:cTn id="32" dur="500"/>
                                        <p:tgtEl>
                                          <p:spTgt spid="4">
                                            <p:graphicEl>
                                              <a:dgm id="{E91F1123-7555-814D-9FAC-D861734D7FB5}"/>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12" fill="hold" grpId="0" nodeType="clickEffect">
                                  <p:stCondLst>
                                    <p:cond delay="0"/>
                                  </p:stCondLst>
                                  <p:childTnLst>
                                    <p:set>
                                      <p:cBhvr>
                                        <p:cTn id="36" dur="1" fill="hold">
                                          <p:stCondLst>
                                            <p:cond delay="0"/>
                                          </p:stCondLst>
                                        </p:cTn>
                                        <p:tgtEl>
                                          <p:spTgt spid="4">
                                            <p:graphicEl>
                                              <a:dgm id="{261E9C52-627E-5545-B649-C3B169EF6388}"/>
                                            </p:graphicEl>
                                          </p:spTgt>
                                        </p:tgtEl>
                                        <p:attrNameLst>
                                          <p:attrName>style.visibility</p:attrName>
                                        </p:attrNameLst>
                                      </p:cBhvr>
                                      <p:to>
                                        <p:strVal val="visible"/>
                                      </p:to>
                                    </p:set>
                                    <p:animEffect transition="in" filter="strips(downLeft)">
                                      <p:cBhvr>
                                        <p:cTn id="37" dur="500"/>
                                        <p:tgtEl>
                                          <p:spTgt spid="4">
                                            <p:graphicEl>
                                              <a:dgm id="{261E9C52-627E-5545-B649-C3B169EF6388}"/>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8" presetClass="entr" presetSubtype="12" fill="hold" grpId="0" nodeType="clickEffect">
                                  <p:stCondLst>
                                    <p:cond delay="0"/>
                                  </p:stCondLst>
                                  <p:childTnLst>
                                    <p:set>
                                      <p:cBhvr>
                                        <p:cTn id="41" dur="1" fill="hold">
                                          <p:stCondLst>
                                            <p:cond delay="0"/>
                                          </p:stCondLst>
                                        </p:cTn>
                                        <p:tgtEl>
                                          <p:spTgt spid="4">
                                            <p:graphicEl>
                                              <a:dgm id="{E4640F55-B1A9-9B41-AB0C-916ABA354447}"/>
                                            </p:graphicEl>
                                          </p:spTgt>
                                        </p:tgtEl>
                                        <p:attrNameLst>
                                          <p:attrName>style.visibility</p:attrName>
                                        </p:attrNameLst>
                                      </p:cBhvr>
                                      <p:to>
                                        <p:strVal val="visible"/>
                                      </p:to>
                                    </p:set>
                                    <p:animEffect transition="in" filter="strips(downLeft)">
                                      <p:cBhvr>
                                        <p:cTn id="42" dur="500"/>
                                        <p:tgtEl>
                                          <p:spTgt spid="4">
                                            <p:graphicEl>
                                              <a:dgm id="{E4640F55-B1A9-9B41-AB0C-916ABA354447}"/>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18" presetClass="entr" presetSubtype="12" fill="hold" grpId="0" nodeType="clickEffect">
                                  <p:stCondLst>
                                    <p:cond delay="0"/>
                                  </p:stCondLst>
                                  <p:childTnLst>
                                    <p:set>
                                      <p:cBhvr>
                                        <p:cTn id="46" dur="1" fill="hold">
                                          <p:stCondLst>
                                            <p:cond delay="0"/>
                                          </p:stCondLst>
                                        </p:cTn>
                                        <p:tgtEl>
                                          <p:spTgt spid="4">
                                            <p:graphicEl>
                                              <a:dgm id="{535EDF7C-91C4-8741-BB23-E49B0FEF281C}"/>
                                            </p:graphicEl>
                                          </p:spTgt>
                                        </p:tgtEl>
                                        <p:attrNameLst>
                                          <p:attrName>style.visibility</p:attrName>
                                        </p:attrNameLst>
                                      </p:cBhvr>
                                      <p:to>
                                        <p:strVal val="visible"/>
                                      </p:to>
                                    </p:set>
                                    <p:animEffect transition="in" filter="strips(downLeft)">
                                      <p:cBhvr>
                                        <p:cTn id="47" dur="500"/>
                                        <p:tgtEl>
                                          <p:spTgt spid="4">
                                            <p:graphicEl>
                                              <a:dgm id="{535EDF7C-91C4-8741-BB23-E49B0FEF281C}"/>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18" presetClass="entr" presetSubtype="12" fill="hold" grpId="0" nodeType="clickEffect">
                                  <p:stCondLst>
                                    <p:cond delay="0"/>
                                  </p:stCondLst>
                                  <p:childTnLst>
                                    <p:set>
                                      <p:cBhvr>
                                        <p:cTn id="51" dur="1" fill="hold">
                                          <p:stCondLst>
                                            <p:cond delay="0"/>
                                          </p:stCondLst>
                                        </p:cTn>
                                        <p:tgtEl>
                                          <p:spTgt spid="4">
                                            <p:graphicEl>
                                              <a:dgm id="{370F8022-387D-9349-BFD5-AB5B0F14A787}"/>
                                            </p:graphicEl>
                                          </p:spTgt>
                                        </p:tgtEl>
                                        <p:attrNameLst>
                                          <p:attrName>style.visibility</p:attrName>
                                        </p:attrNameLst>
                                      </p:cBhvr>
                                      <p:to>
                                        <p:strVal val="visible"/>
                                      </p:to>
                                    </p:set>
                                    <p:animEffect transition="in" filter="strips(downLeft)">
                                      <p:cBhvr>
                                        <p:cTn id="52" dur="500"/>
                                        <p:tgtEl>
                                          <p:spTgt spid="4">
                                            <p:graphicEl>
                                              <a:dgm id="{370F8022-387D-9349-BFD5-AB5B0F14A78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4818" name="Picture 12" descr="MC900434845">
            <a:extLst>
              <a:ext uri="{FF2B5EF4-FFF2-40B4-BE49-F238E27FC236}">
                <a16:creationId xmlns:a16="http://schemas.microsoft.com/office/drawing/2014/main" id="{D8D8190B-EC31-493C-9A26-765970AF84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6568" y="1730896"/>
            <a:ext cx="1612900"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19" name="Picture 13" descr="MP900402149">
            <a:extLst>
              <a:ext uri="{FF2B5EF4-FFF2-40B4-BE49-F238E27FC236}">
                <a16:creationId xmlns:a16="http://schemas.microsoft.com/office/drawing/2014/main" id="{BAB03660-7876-4920-9948-07D73AA58F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5968" y="1883296"/>
            <a:ext cx="1447800" cy="130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0" name="Picture 15" descr="pc">
            <a:extLst>
              <a:ext uri="{FF2B5EF4-FFF2-40B4-BE49-F238E27FC236}">
                <a16:creationId xmlns:a16="http://schemas.microsoft.com/office/drawing/2014/main" id="{68B4F23F-9645-4F3F-B7FA-11CEBD7F81B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02968" y="3483496"/>
            <a:ext cx="125095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1" name="Rectangle 16">
            <a:extLst>
              <a:ext uri="{FF2B5EF4-FFF2-40B4-BE49-F238E27FC236}">
                <a16:creationId xmlns:a16="http://schemas.microsoft.com/office/drawing/2014/main" id="{4373F6A5-137A-433A-A6DE-3AFD415085AD}"/>
              </a:ext>
            </a:extLst>
          </p:cNvPr>
          <p:cNvSpPr>
            <a:spLocks noChangeArrowheads="1"/>
          </p:cNvSpPr>
          <p:nvPr/>
        </p:nvSpPr>
        <p:spPr bwMode="auto">
          <a:xfrm>
            <a:off x="807368" y="3178696"/>
            <a:ext cx="1600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GB" altLang="en-US" sz="1800">
                <a:solidFill>
                  <a:srgbClr val="000000"/>
                </a:solidFill>
                <a:latin typeface="+mn-lt"/>
              </a:rPr>
              <a:t>Customer PC</a:t>
            </a:r>
          </a:p>
        </p:txBody>
      </p:sp>
      <p:sp>
        <p:nvSpPr>
          <p:cNvPr id="34822" name="Rectangle 17">
            <a:extLst>
              <a:ext uri="{FF2B5EF4-FFF2-40B4-BE49-F238E27FC236}">
                <a16:creationId xmlns:a16="http://schemas.microsoft.com/office/drawing/2014/main" id="{5C8CBE20-2ED0-4064-A450-579100FC817A}"/>
              </a:ext>
            </a:extLst>
          </p:cNvPr>
          <p:cNvSpPr>
            <a:spLocks noChangeArrowheads="1"/>
          </p:cNvSpPr>
          <p:nvPr/>
        </p:nvSpPr>
        <p:spPr bwMode="auto">
          <a:xfrm>
            <a:off x="5684168" y="3254896"/>
            <a:ext cx="14574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GB" altLang="en-US" sz="1800">
                <a:solidFill>
                  <a:srgbClr val="000000"/>
                </a:solidFill>
                <a:latin typeface="+mn-lt"/>
              </a:rPr>
              <a:t>Online Bank</a:t>
            </a:r>
          </a:p>
        </p:txBody>
      </p:sp>
      <p:sp>
        <p:nvSpPr>
          <p:cNvPr id="34823" name="Rectangle 18">
            <a:extLst>
              <a:ext uri="{FF2B5EF4-FFF2-40B4-BE49-F238E27FC236}">
                <a16:creationId xmlns:a16="http://schemas.microsoft.com/office/drawing/2014/main" id="{0E59EED0-FEEC-4B8F-81AC-24746F690AE4}"/>
              </a:ext>
            </a:extLst>
          </p:cNvPr>
          <p:cNvSpPr>
            <a:spLocks noChangeArrowheads="1"/>
          </p:cNvSpPr>
          <p:nvPr/>
        </p:nvSpPr>
        <p:spPr bwMode="auto">
          <a:xfrm>
            <a:off x="3550568" y="4778896"/>
            <a:ext cx="214353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GB" altLang="en-US" sz="1800">
                <a:solidFill>
                  <a:srgbClr val="000000"/>
                </a:solidFill>
                <a:latin typeface="+mn-lt"/>
              </a:rPr>
              <a:t>C&amp;C Infrastructure</a:t>
            </a:r>
          </a:p>
        </p:txBody>
      </p:sp>
      <p:sp>
        <p:nvSpPr>
          <p:cNvPr id="120851" name="Line 19">
            <a:extLst>
              <a:ext uri="{FF2B5EF4-FFF2-40B4-BE49-F238E27FC236}">
                <a16:creationId xmlns:a16="http://schemas.microsoft.com/office/drawing/2014/main" id="{715A7858-C001-4ED9-8960-E99D469A87BB}"/>
              </a:ext>
            </a:extLst>
          </p:cNvPr>
          <p:cNvSpPr>
            <a:spLocks noChangeShapeType="1"/>
          </p:cNvSpPr>
          <p:nvPr/>
        </p:nvSpPr>
        <p:spPr bwMode="auto">
          <a:xfrm>
            <a:off x="1493168" y="3559696"/>
            <a:ext cx="2438400" cy="83820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0852" name="Line 20">
            <a:extLst>
              <a:ext uri="{FF2B5EF4-FFF2-40B4-BE49-F238E27FC236}">
                <a16:creationId xmlns:a16="http://schemas.microsoft.com/office/drawing/2014/main" id="{B4B78C9D-9430-483B-ADF3-16EBEC289DC6}"/>
              </a:ext>
            </a:extLst>
          </p:cNvPr>
          <p:cNvSpPr>
            <a:spLocks noChangeShapeType="1"/>
          </p:cNvSpPr>
          <p:nvPr/>
        </p:nvSpPr>
        <p:spPr bwMode="auto">
          <a:xfrm>
            <a:off x="2483768" y="2492896"/>
            <a:ext cx="3505200"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0853" name="Line 21">
            <a:extLst>
              <a:ext uri="{FF2B5EF4-FFF2-40B4-BE49-F238E27FC236}">
                <a16:creationId xmlns:a16="http://schemas.microsoft.com/office/drawing/2014/main" id="{ADB2E40B-55FF-4B90-BC4A-F299F1668D50}"/>
              </a:ext>
            </a:extLst>
          </p:cNvPr>
          <p:cNvSpPr>
            <a:spLocks noChangeShapeType="1"/>
          </p:cNvSpPr>
          <p:nvPr/>
        </p:nvSpPr>
        <p:spPr bwMode="auto">
          <a:xfrm flipH="1">
            <a:off x="2483768" y="2797696"/>
            <a:ext cx="3505200"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0854" name="Line 22">
            <a:extLst>
              <a:ext uri="{FF2B5EF4-FFF2-40B4-BE49-F238E27FC236}">
                <a16:creationId xmlns:a16="http://schemas.microsoft.com/office/drawing/2014/main" id="{CEF7C271-07FF-475A-A967-C55EB4C3763F}"/>
              </a:ext>
            </a:extLst>
          </p:cNvPr>
          <p:cNvSpPr>
            <a:spLocks noChangeShapeType="1"/>
          </p:cNvSpPr>
          <p:nvPr/>
        </p:nvSpPr>
        <p:spPr bwMode="auto">
          <a:xfrm>
            <a:off x="2407568" y="3559696"/>
            <a:ext cx="1524000" cy="53340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0855" name="Line 23">
            <a:extLst>
              <a:ext uri="{FF2B5EF4-FFF2-40B4-BE49-F238E27FC236}">
                <a16:creationId xmlns:a16="http://schemas.microsoft.com/office/drawing/2014/main" id="{D4E300A6-3689-493A-BEFA-0D0338AE1A79}"/>
              </a:ext>
            </a:extLst>
          </p:cNvPr>
          <p:cNvSpPr>
            <a:spLocks noChangeShapeType="1"/>
          </p:cNvSpPr>
          <p:nvPr/>
        </p:nvSpPr>
        <p:spPr bwMode="auto">
          <a:xfrm flipV="1">
            <a:off x="4922168" y="3635896"/>
            <a:ext cx="838200" cy="76200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0856" name="Line 24">
            <a:extLst>
              <a:ext uri="{FF2B5EF4-FFF2-40B4-BE49-F238E27FC236}">
                <a16:creationId xmlns:a16="http://schemas.microsoft.com/office/drawing/2014/main" id="{BB0156A9-277E-4630-8EB7-D6406174CE1B}"/>
              </a:ext>
            </a:extLst>
          </p:cNvPr>
          <p:cNvSpPr>
            <a:spLocks noChangeShapeType="1"/>
          </p:cNvSpPr>
          <p:nvPr/>
        </p:nvSpPr>
        <p:spPr bwMode="auto">
          <a:xfrm>
            <a:off x="6522368" y="3712096"/>
            <a:ext cx="1219200" cy="99060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pic>
        <p:nvPicPr>
          <p:cNvPr id="120858" name="Picture 26" descr="MC900139499">
            <a:extLst>
              <a:ext uri="{FF2B5EF4-FFF2-40B4-BE49-F238E27FC236}">
                <a16:creationId xmlns:a16="http://schemas.microsoft.com/office/drawing/2014/main" id="{990C9B66-2911-411D-8EDE-CCCA3B0C0D5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60568" y="4626496"/>
            <a:ext cx="13208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59" name="Picture 27" descr="MC900445014">
            <a:extLst>
              <a:ext uri="{FF2B5EF4-FFF2-40B4-BE49-F238E27FC236}">
                <a16:creationId xmlns:a16="http://schemas.microsoft.com/office/drawing/2014/main" id="{6384402F-300F-4C02-9448-988311EA96B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64568" y="1883296"/>
            <a:ext cx="941388"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60" name="Picture 28" descr="robber_clipart">
            <a:extLst>
              <a:ext uri="{FF2B5EF4-FFF2-40B4-BE49-F238E27FC236}">
                <a16:creationId xmlns:a16="http://schemas.microsoft.com/office/drawing/2014/main" id="{9E9F3630-00BF-45DB-9B99-B37331B14A3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35497" y="5355903"/>
            <a:ext cx="729974" cy="1042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61" name="Rectangle 29">
            <a:extLst>
              <a:ext uri="{FF2B5EF4-FFF2-40B4-BE49-F238E27FC236}">
                <a16:creationId xmlns:a16="http://schemas.microsoft.com/office/drawing/2014/main" id="{1C2857B6-8283-48C2-8F8B-2B861178EFC7}"/>
              </a:ext>
            </a:extLst>
          </p:cNvPr>
          <p:cNvSpPr>
            <a:spLocks noChangeArrowheads="1"/>
          </p:cNvSpPr>
          <p:nvPr/>
        </p:nvSpPr>
        <p:spPr bwMode="auto">
          <a:xfrm>
            <a:off x="7665368" y="5921896"/>
            <a:ext cx="71045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GB" altLang="en-US" sz="1800">
                <a:solidFill>
                  <a:srgbClr val="000000"/>
                </a:solidFill>
                <a:latin typeface="+mn-lt"/>
              </a:rPr>
              <a:t>Mule</a:t>
            </a:r>
          </a:p>
        </p:txBody>
      </p:sp>
      <p:sp>
        <p:nvSpPr>
          <p:cNvPr id="120862" name="Rectangle 30">
            <a:extLst>
              <a:ext uri="{FF2B5EF4-FFF2-40B4-BE49-F238E27FC236}">
                <a16:creationId xmlns:a16="http://schemas.microsoft.com/office/drawing/2014/main" id="{A2C2D221-0F0D-4001-9127-50254FE8F1A8}"/>
              </a:ext>
            </a:extLst>
          </p:cNvPr>
          <p:cNvSpPr>
            <a:spLocks noChangeArrowheads="1"/>
          </p:cNvSpPr>
          <p:nvPr/>
        </p:nvSpPr>
        <p:spPr bwMode="auto">
          <a:xfrm>
            <a:off x="2984748" y="5834584"/>
            <a:ext cx="108395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GB" altLang="en-US" sz="1800" dirty="0">
                <a:solidFill>
                  <a:srgbClr val="000000"/>
                </a:solidFill>
                <a:latin typeface="+mn-lt"/>
              </a:rPr>
              <a:t>Criminal</a:t>
            </a:r>
          </a:p>
        </p:txBody>
      </p:sp>
      <p:sp>
        <p:nvSpPr>
          <p:cNvPr id="120863" name="Line 31">
            <a:extLst>
              <a:ext uri="{FF2B5EF4-FFF2-40B4-BE49-F238E27FC236}">
                <a16:creationId xmlns:a16="http://schemas.microsoft.com/office/drawing/2014/main" id="{933CB8B0-A966-466A-A26F-0401E71274F6}"/>
              </a:ext>
            </a:extLst>
          </p:cNvPr>
          <p:cNvSpPr>
            <a:spLocks noChangeShapeType="1"/>
          </p:cNvSpPr>
          <p:nvPr/>
        </p:nvSpPr>
        <p:spPr bwMode="auto">
          <a:xfrm flipH="1">
            <a:off x="4909468" y="5693296"/>
            <a:ext cx="2755900" cy="293688"/>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4836" name="Title 1">
            <a:extLst>
              <a:ext uri="{FF2B5EF4-FFF2-40B4-BE49-F238E27FC236}">
                <a16:creationId xmlns:a16="http://schemas.microsoft.com/office/drawing/2014/main" id="{FD6815DF-36D2-4B05-89C7-1893BF7815EA}"/>
              </a:ext>
            </a:extLst>
          </p:cNvPr>
          <p:cNvSpPr>
            <a:spLocks noGrp="1"/>
          </p:cNvSpPr>
          <p:nvPr>
            <p:ph type="title"/>
          </p:nvPr>
        </p:nvSpPr>
        <p:spPr>
          <a:xfrm>
            <a:off x="0" y="981075"/>
            <a:ext cx="9088438" cy="1054621"/>
          </a:xfrm>
        </p:spPr>
        <p:txBody>
          <a:bodyPr>
            <a:normAutofit fontScale="90000"/>
          </a:bodyPr>
          <a:lstStyle/>
          <a:p>
            <a:pPr algn="ctr"/>
            <a:r>
              <a:rPr lang="en-US" altLang="en-US" dirty="0">
                <a:solidFill>
                  <a:srgbClr val="2F618F"/>
                </a:solidFill>
              </a:rPr>
              <a:t>Banking Malware: How does it work?</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20859"/>
                                        </p:tgtEl>
                                        <p:attrNameLst>
                                          <p:attrName>style.visibility</p:attrName>
                                        </p:attrNameLst>
                                      </p:cBhvr>
                                      <p:to>
                                        <p:strVal val="visible"/>
                                      </p:to>
                                    </p:set>
                                    <p:anim calcmode="lin" valueType="num">
                                      <p:cBhvr additive="base">
                                        <p:cTn id="7" dur="1000" fill="hold"/>
                                        <p:tgtEl>
                                          <p:spTgt spid="120859"/>
                                        </p:tgtEl>
                                        <p:attrNameLst>
                                          <p:attrName>ppt_x</p:attrName>
                                        </p:attrNameLst>
                                      </p:cBhvr>
                                      <p:tavLst>
                                        <p:tav tm="0">
                                          <p:val>
                                            <p:strVal val="0-#ppt_w/2"/>
                                          </p:val>
                                        </p:tav>
                                        <p:tav tm="100000">
                                          <p:val>
                                            <p:strVal val="#ppt_x"/>
                                          </p:val>
                                        </p:tav>
                                      </p:tavLst>
                                    </p:anim>
                                    <p:anim calcmode="lin" valueType="num">
                                      <p:cBhvr additive="base">
                                        <p:cTn id="8" dur="1000" fill="hold"/>
                                        <p:tgtEl>
                                          <p:spTgt spid="120859"/>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1000"/>
                            </p:stCondLst>
                            <p:childTnLst>
                              <p:par>
                                <p:cTn id="10" presetID="9" presetClass="exit" presetSubtype="0" fill="hold" nodeType="afterEffect">
                                  <p:stCondLst>
                                    <p:cond delay="0"/>
                                  </p:stCondLst>
                                  <p:childTnLst>
                                    <p:animEffect transition="out" filter="dissolve">
                                      <p:cBhvr>
                                        <p:cTn id="11" dur="2000"/>
                                        <p:tgtEl>
                                          <p:spTgt spid="120859"/>
                                        </p:tgtEl>
                                      </p:cBhvr>
                                    </p:animEffect>
                                    <p:set>
                                      <p:cBhvr>
                                        <p:cTn id="12" dur="1" fill="hold">
                                          <p:stCondLst>
                                            <p:cond delay="1999"/>
                                          </p:stCondLst>
                                        </p:cTn>
                                        <p:tgtEl>
                                          <p:spTgt spid="120859"/>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120854"/>
                                        </p:tgtEl>
                                        <p:attrNameLst>
                                          <p:attrName>style.visibility</p:attrName>
                                        </p:attrNameLst>
                                      </p:cBhvr>
                                      <p:to>
                                        <p:strVal val="visible"/>
                                      </p:to>
                                    </p:set>
                                    <p:animEffect transition="in" filter="wipe(left)">
                                      <p:cBhvr>
                                        <p:cTn id="17" dur="500"/>
                                        <p:tgtEl>
                                          <p:spTgt spid="12085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120852"/>
                                        </p:tgtEl>
                                        <p:attrNameLst>
                                          <p:attrName>style.visibility</p:attrName>
                                        </p:attrNameLst>
                                      </p:cBhvr>
                                      <p:to>
                                        <p:strVal val="visible"/>
                                      </p:to>
                                    </p:set>
                                    <p:animEffect transition="in" filter="wipe(left)">
                                      <p:cBhvr>
                                        <p:cTn id="22" dur="500"/>
                                        <p:tgtEl>
                                          <p:spTgt spid="120852"/>
                                        </p:tgtEl>
                                      </p:cBhvr>
                                    </p:animEffect>
                                  </p:childTnLst>
                                </p:cTn>
                              </p:par>
                            </p:childTnLst>
                          </p:cTn>
                        </p:par>
                        <p:par>
                          <p:cTn id="23" fill="hold" nodeType="afterGroup">
                            <p:stCondLst>
                              <p:cond delay="500"/>
                            </p:stCondLst>
                            <p:childTnLst>
                              <p:par>
                                <p:cTn id="24" presetID="22" presetClass="entr" presetSubtype="2" fill="hold" nodeType="afterEffect">
                                  <p:stCondLst>
                                    <p:cond delay="0"/>
                                  </p:stCondLst>
                                  <p:childTnLst>
                                    <p:set>
                                      <p:cBhvr>
                                        <p:cTn id="25" dur="1" fill="hold">
                                          <p:stCondLst>
                                            <p:cond delay="0"/>
                                          </p:stCondLst>
                                        </p:cTn>
                                        <p:tgtEl>
                                          <p:spTgt spid="120853"/>
                                        </p:tgtEl>
                                        <p:attrNameLst>
                                          <p:attrName>style.visibility</p:attrName>
                                        </p:attrNameLst>
                                      </p:cBhvr>
                                      <p:to>
                                        <p:strVal val="visible"/>
                                      </p:to>
                                    </p:set>
                                    <p:animEffect transition="in" filter="wipe(right)">
                                      <p:cBhvr>
                                        <p:cTn id="26" dur="500"/>
                                        <p:tgtEl>
                                          <p:spTgt spid="120853"/>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nodeType="clickEffect">
                                  <p:stCondLst>
                                    <p:cond delay="0"/>
                                  </p:stCondLst>
                                  <p:childTnLst>
                                    <p:set>
                                      <p:cBhvr>
                                        <p:cTn id="30" dur="1" fill="hold">
                                          <p:stCondLst>
                                            <p:cond delay="0"/>
                                          </p:stCondLst>
                                        </p:cTn>
                                        <p:tgtEl>
                                          <p:spTgt spid="120851"/>
                                        </p:tgtEl>
                                        <p:attrNameLst>
                                          <p:attrName>style.visibility</p:attrName>
                                        </p:attrNameLst>
                                      </p:cBhvr>
                                      <p:to>
                                        <p:strVal val="visible"/>
                                      </p:to>
                                    </p:set>
                                    <p:animEffect transition="in" filter="wipe(left)">
                                      <p:cBhvr>
                                        <p:cTn id="31" dur="500"/>
                                        <p:tgtEl>
                                          <p:spTgt spid="120851"/>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8" fill="hold" nodeType="clickEffect">
                                  <p:stCondLst>
                                    <p:cond delay="0"/>
                                  </p:stCondLst>
                                  <p:childTnLst>
                                    <p:set>
                                      <p:cBhvr>
                                        <p:cTn id="35" dur="1" fill="hold">
                                          <p:stCondLst>
                                            <p:cond delay="0"/>
                                          </p:stCondLst>
                                        </p:cTn>
                                        <p:tgtEl>
                                          <p:spTgt spid="120855"/>
                                        </p:tgtEl>
                                        <p:attrNameLst>
                                          <p:attrName>style.visibility</p:attrName>
                                        </p:attrNameLst>
                                      </p:cBhvr>
                                      <p:to>
                                        <p:strVal val="visible"/>
                                      </p:to>
                                    </p:set>
                                    <p:animEffect transition="in" filter="wipe(left)">
                                      <p:cBhvr>
                                        <p:cTn id="36" dur="500"/>
                                        <p:tgtEl>
                                          <p:spTgt spid="120855"/>
                                        </p:tgtEl>
                                      </p:cBhvr>
                                    </p:animEffect>
                                  </p:childTnLst>
                                </p:cTn>
                              </p:par>
                            </p:childTnLst>
                          </p:cTn>
                        </p:par>
                        <p:par>
                          <p:cTn id="37" fill="hold" nodeType="afterGroup">
                            <p:stCondLst>
                              <p:cond delay="500"/>
                            </p:stCondLst>
                            <p:childTnLst>
                              <p:par>
                                <p:cTn id="38" presetID="9" presetClass="entr" presetSubtype="0" fill="hold" nodeType="afterEffect">
                                  <p:stCondLst>
                                    <p:cond delay="0"/>
                                  </p:stCondLst>
                                  <p:childTnLst>
                                    <p:set>
                                      <p:cBhvr>
                                        <p:cTn id="39" dur="1" fill="hold">
                                          <p:stCondLst>
                                            <p:cond delay="0"/>
                                          </p:stCondLst>
                                        </p:cTn>
                                        <p:tgtEl>
                                          <p:spTgt spid="120858"/>
                                        </p:tgtEl>
                                        <p:attrNameLst>
                                          <p:attrName>style.visibility</p:attrName>
                                        </p:attrNameLst>
                                      </p:cBhvr>
                                      <p:to>
                                        <p:strVal val="visible"/>
                                      </p:to>
                                    </p:set>
                                    <p:animEffect transition="in" filter="dissolve">
                                      <p:cBhvr>
                                        <p:cTn id="40" dur="500"/>
                                        <p:tgtEl>
                                          <p:spTgt spid="120858"/>
                                        </p:tgtEl>
                                      </p:cBhvr>
                                    </p:animEffect>
                                  </p:childTnLst>
                                </p:cTn>
                              </p:par>
                              <p:par>
                                <p:cTn id="41" presetID="9" presetClass="entr" presetSubtype="0" fill="hold" grpId="0" nodeType="withEffect">
                                  <p:stCondLst>
                                    <p:cond delay="0"/>
                                  </p:stCondLst>
                                  <p:childTnLst>
                                    <p:set>
                                      <p:cBhvr>
                                        <p:cTn id="42" dur="1" fill="hold">
                                          <p:stCondLst>
                                            <p:cond delay="0"/>
                                          </p:stCondLst>
                                        </p:cTn>
                                        <p:tgtEl>
                                          <p:spTgt spid="120861"/>
                                        </p:tgtEl>
                                        <p:attrNameLst>
                                          <p:attrName>style.visibility</p:attrName>
                                        </p:attrNameLst>
                                      </p:cBhvr>
                                      <p:to>
                                        <p:strVal val="visible"/>
                                      </p:to>
                                    </p:set>
                                    <p:animEffect transition="in" filter="dissolve">
                                      <p:cBhvr>
                                        <p:cTn id="43" dur="500"/>
                                        <p:tgtEl>
                                          <p:spTgt spid="120861"/>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22" presetClass="entr" presetSubtype="8" fill="hold" nodeType="clickEffect">
                                  <p:stCondLst>
                                    <p:cond delay="0"/>
                                  </p:stCondLst>
                                  <p:childTnLst>
                                    <p:set>
                                      <p:cBhvr>
                                        <p:cTn id="47" dur="1" fill="hold">
                                          <p:stCondLst>
                                            <p:cond delay="0"/>
                                          </p:stCondLst>
                                        </p:cTn>
                                        <p:tgtEl>
                                          <p:spTgt spid="120856"/>
                                        </p:tgtEl>
                                        <p:attrNameLst>
                                          <p:attrName>style.visibility</p:attrName>
                                        </p:attrNameLst>
                                      </p:cBhvr>
                                      <p:to>
                                        <p:strVal val="visible"/>
                                      </p:to>
                                    </p:set>
                                    <p:animEffect transition="in" filter="wipe(left)">
                                      <p:cBhvr>
                                        <p:cTn id="48" dur="500"/>
                                        <p:tgtEl>
                                          <p:spTgt spid="120856"/>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22" presetClass="entr" presetSubtype="2" fill="hold" nodeType="clickEffect">
                                  <p:stCondLst>
                                    <p:cond delay="0"/>
                                  </p:stCondLst>
                                  <p:childTnLst>
                                    <p:set>
                                      <p:cBhvr>
                                        <p:cTn id="52" dur="1" fill="hold">
                                          <p:stCondLst>
                                            <p:cond delay="0"/>
                                          </p:stCondLst>
                                        </p:cTn>
                                        <p:tgtEl>
                                          <p:spTgt spid="120863"/>
                                        </p:tgtEl>
                                        <p:attrNameLst>
                                          <p:attrName>style.visibility</p:attrName>
                                        </p:attrNameLst>
                                      </p:cBhvr>
                                      <p:to>
                                        <p:strVal val="visible"/>
                                      </p:to>
                                    </p:set>
                                    <p:animEffect transition="in" filter="wipe(right)">
                                      <p:cBhvr>
                                        <p:cTn id="53" dur="500"/>
                                        <p:tgtEl>
                                          <p:spTgt spid="120863"/>
                                        </p:tgtEl>
                                      </p:cBhvr>
                                    </p:animEffect>
                                  </p:childTnLst>
                                </p:cTn>
                              </p:par>
                            </p:childTnLst>
                          </p:cTn>
                        </p:par>
                        <p:par>
                          <p:cTn id="54" fill="hold" nodeType="afterGroup">
                            <p:stCondLst>
                              <p:cond delay="500"/>
                            </p:stCondLst>
                            <p:childTnLst>
                              <p:par>
                                <p:cTn id="55" presetID="9" presetClass="entr" presetSubtype="0" fill="hold" nodeType="afterEffect">
                                  <p:stCondLst>
                                    <p:cond delay="0"/>
                                  </p:stCondLst>
                                  <p:childTnLst>
                                    <p:set>
                                      <p:cBhvr>
                                        <p:cTn id="56" dur="1" fill="hold">
                                          <p:stCondLst>
                                            <p:cond delay="0"/>
                                          </p:stCondLst>
                                        </p:cTn>
                                        <p:tgtEl>
                                          <p:spTgt spid="120860"/>
                                        </p:tgtEl>
                                        <p:attrNameLst>
                                          <p:attrName>style.visibility</p:attrName>
                                        </p:attrNameLst>
                                      </p:cBhvr>
                                      <p:to>
                                        <p:strVal val="visible"/>
                                      </p:to>
                                    </p:set>
                                    <p:animEffect transition="in" filter="dissolve">
                                      <p:cBhvr>
                                        <p:cTn id="57" dur="500"/>
                                        <p:tgtEl>
                                          <p:spTgt spid="120860"/>
                                        </p:tgtEl>
                                      </p:cBhvr>
                                    </p:animEffect>
                                  </p:childTnLst>
                                </p:cTn>
                              </p:par>
                              <p:par>
                                <p:cTn id="58" presetID="9" presetClass="entr" presetSubtype="0" fill="hold" grpId="0" nodeType="withEffect">
                                  <p:stCondLst>
                                    <p:cond delay="0"/>
                                  </p:stCondLst>
                                  <p:childTnLst>
                                    <p:set>
                                      <p:cBhvr>
                                        <p:cTn id="59" dur="1" fill="hold">
                                          <p:stCondLst>
                                            <p:cond delay="0"/>
                                          </p:stCondLst>
                                        </p:cTn>
                                        <p:tgtEl>
                                          <p:spTgt spid="120862"/>
                                        </p:tgtEl>
                                        <p:attrNameLst>
                                          <p:attrName>style.visibility</p:attrName>
                                        </p:attrNameLst>
                                      </p:cBhvr>
                                      <p:to>
                                        <p:strVal val="visible"/>
                                      </p:to>
                                    </p:set>
                                    <p:animEffect transition="in" filter="dissolve">
                                      <p:cBhvr>
                                        <p:cTn id="60" dur="500"/>
                                        <p:tgtEl>
                                          <p:spTgt spid="1208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61" grpId="0"/>
      <p:bldP spid="120862" grpId="0"/>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5842" name="Picture 12" descr="MC900434845">
            <a:extLst>
              <a:ext uri="{FF2B5EF4-FFF2-40B4-BE49-F238E27FC236}">
                <a16:creationId xmlns:a16="http://schemas.microsoft.com/office/drawing/2014/main" id="{32B03390-AC82-4BF7-92E2-036428789D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87653" y="1787054"/>
            <a:ext cx="1612900"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3" name="Picture 13" descr="MP900402149">
            <a:extLst>
              <a:ext uri="{FF2B5EF4-FFF2-40B4-BE49-F238E27FC236}">
                <a16:creationId xmlns:a16="http://schemas.microsoft.com/office/drawing/2014/main" id="{45334F28-4199-413F-8098-39E92A4B65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7053" y="1939454"/>
            <a:ext cx="1447800" cy="130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4" name="Picture 15" descr="pc">
            <a:extLst>
              <a:ext uri="{FF2B5EF4-FFF2-40B4-BE49-F238E27FC236}">
                <a16:creationId xmlns:a16="http://schemas.microsoft.com/office/drawing/2014/main" id="{160F5BFF-079C-4F92-8BEC-5AA4BF803C1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4053" y="3539654"/>
            <a:ext cx="125095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5" name="Rectangle 16">
            <a:extLst>
              <a:ext uri="{FF2B5EF4-FFF2-40B4-BE49-F238E27FC236}">
                <a16:creationId xmlns:a16="http://schemas.microsoft.com/office/drawing/2014/main" id="{B0319B0E-9539-402B-9E1E-347DDCCA2BB7}"/>
              </a:ext>
            </a:extLst>
          </p:cNvPr>
          <p:cNvSpPr>
            <a:spLocks noChangeArrowheads="1"/>
          </p:cNvSpPr>
          <p:nvPr/>
        </p:nvSpPr>
        <p:spPr bwMode="auto">
          <a:xfrm>
            <a:off x="758453" y="3234854"/>
            <a:ext cx="1600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GB" altLang="en-US" sz="1800">
                <a:solidFill>
                  <a:srgbClr val="000000"/>
                </a:solidFill>
                <a:latin typeface="+mn-lt"/>
              </a:rPr>
              <a:t>Customer PC</a:t>
            </a:r>
          </a:p>
        </p:txBody>
      </p:sp>
      <p:sp>
        <p:nvSpPr>
          <p:cNvPr id="35846" name="Rectangle 17">
            <a:extLst>
              <a:ext uri="{FF2B5EF4-FFF2-40B4-BE49-F238E27FC236}">
                <a16:creationId xmlns:a16="http://schemas.microsoft.com/office/drawing/2014/main" id="{72CB3D72-83A4-486C-83AE-B15012139636}"/>
              </a:ext>
            </a:extLst>
          </p:cNvPr>
          <p:cNvSpPr>
            <a:spLocks noChangeArrowheads="1"/>
          </p:cNvSpPr>
          <p:nvPr/>
        </p:nvSpPr>
        <p:spPr bwMode="auto">
          <a:xfrm>
            <a:off x="5635253" y="3311054"/>
            <a:ext cx="16369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GB" altLang="en-US" sz="1800">
                <a:solidFill>
                  <a:srgbClr val="000000"/>
                </a:solidFill>
                <a:latin typeface="+mn-lt"/>
              </a:rPr>
              <a:t>Bitcoin Wallet</a:t>
            </a:r>
          </a:p>
        </p:txBody>
      </p:sp>
      <p:sp>
        <p:nvSpPr>
          <p:cNvPr id="35847" name="Rectangle 18">
            <a:extLst>
              <a:ext uri="{FF2B5EF4-FFF2-40B4-BE49-F238E27FC236}">
                <a16:creationId xmlns:a16="http://schemas.microsoft.com/office/drawing/2014/main" id="{11C77DF9-6BDC-43E9-BB6A-65C6EA3714FF}"/>
              </a:ext>
            </a:extLst>
          </p:cNvPr>
          <p:cNvSpPr>
            <a:spLocks noChangeArrowheads="1"/>
          </p:cNvSpPr>
          <p:nvPr/>
        </p:nvSpPr>
        <p:spPr bwMode="auto">
          <a:xfrm>
            <a:off x="3501653" y="4835054"/>
            <a:ext cx="214353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GB" altLang="en-US" sz="1800">
                <a:solidFill>
                  <a:srgbClr val="000000"/>
                </a:solidFill>
                <a:latin typeface="+mn-lt"/>
              </a:rPr>
              <a:t>C&amp;C Infrastructure</a:t>
            </a:r>
          </a:p>
        </p:txBody>
      </p:sp>
      <p:sp>
        <p:nvSpPr>
          <p:cNvPr id="120852" name="Line 20">
            <a:extLst>
              <a:ext uri="{FF2B5EF4-FFF2-40B4-BE49-F238E27FC236}">
                <a16:creationId xmlns:a16="http://schemas.microsoft.com/office/drawing/2014/main" id="{6132F1BF-942F-4C78-9076-F9A978030F46}"/>
              </a:ext>
            </a:extLst>
          </p:cNvPr>
          <p:cNvSpPr>
            <a:spLocks noChangeShapeType="1"/>
          </p:cNvSpPr>
          <p:nvPr/>
        </p:nvSpPr>
        <p:spPr bwMode="auto">
          <a:xfrm>
            <a:off x="2434853" y="2549054"/>
            <a:ext cx="3505200"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0853" name="Line 21">
            <a:extLst>
              <a:ext uri="{FF2B5EF4-FFF2-40B4-BE49-F238E27FC236}">
                <a16:creationId xmlns:a16="http://schemas.microsoft.com/office/drawing/2014/main" id="{886C9949-E908-46BE-85AC-78FA7331FB66}"/>
              </a:ext>
            </a:extLst>
          </p:cNvPr>
          <p:cNvSpPr>
            <a:spLocks noChangeShapeType="1"/>
          </p:cNvSpPr>
          <p:nvPr/>
        </p:nvSpPr>
        <p:spPr bwMode="auto">
          <a:xfrm flipH="1" flipV="1">
            <a:off x="1660153" y="3692054"/>
            <a:ext cx="2222500" cy="76200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0854" name="Line 22">
            <a:extLst>
              <a:ext uri="{FF2B5EF4-FFF2-40B4-BE49-F238E27FC236}">
                <a16:creationId xmlns:a16="http://schemas.microsoft.com/office/drawing/2014/main" id="{5F06B511-A67D-49B6-A799-5F49B0B2DC48}"/>
              </a:ext>
            </a:extLst>
          </p:cNvPr>
          <p:cNvSpPr>
            <a:spLocks noChangeShapeType="1"/>
          </p:cNvSpPr>
          <p:nvPr/>
        </p:nvSpPr>
        <p:spPr bwMode="auto">
          <a:xfrm>
            <a:off x="2358653" y="3615854"/>
            <a:ext cx="1524000" cy="53340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0855" name="Line 23">
            <a:extLst>
              <a:ext uri="{FF2B5EF4-FFF2-40B4-BE49-F238E27FC236}">
                <a16:creationId xmlns:a16="http://schemas.microsoft.com/office/drawing/2014/main" id="{9FF03147-19CA-4F41-B117-BE8CCC6E8798}"/>
              </a:ext>
            </a:extLst>
          </p:cNvPr>
          <p:cNvSpPr>
            <a:spLocks noChangeShapeType="1"/>
          </p:cNvSpPr>
          <p:nvPr/>
        </p:nvSpPr>
        <p:spPr bwMode="auto">
          <a:xfrm flipV="1">
            <a:off x="4873253" y="3692054"/>
            <a:ext cx="838200" cy="76200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0856" name="Line 24">
            <a:extLst>
              <a:ext uri="{FF2B5EF4-FFF2-40B4-BE49-F238E27FC236}">
                <a16:creationId xmlns:a16="http://schemas.microsoft.com/office/drawing/2014/main" id="{95146F65-5E1B-4F69-B9B0-CAF3D4531352}"/>
              </a:ext>
            </a:extLst>
          </p:cNvPr>
          <p:cNvSpPr>
            <a:spLocks noChangeShapeType="1"/>
          </p:cNvSpPr>
          <p:nvPr/>
        </p:nvSpPr>
        <p:spPr bwMode="auto">
          <a:xfrm>
            <a:off x="6473453" y="3768254"/>
            <a:ext cx="1219200" cy="99060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pic>
        <p:nvPicPr>
          <p:cNvPr id="120858" name="Picture 26" descr="MC900139499">
            <a:extLst>
              <a:ext uri="{FF2B5EF4-FFF2-40B4-BE49-F238E27FC236}">
                <a16:creationId xmlns:a16="http://schemas.microsoft.com/office/drawing/2014/main" id="{A3E392AB-111E-483B-BA53-3E8546C9776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11653" y="4682654"/>
            <a:ext cx="13208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59" name="Picture 27" descr="MC900445014">
            <a:extLst>
              <a:ext uri="{FF2B5EF4-FFF2-40B4-BE49-F238E27FC236}">
                <a16:creationId xmlns:a16="http://schemas.microsoft.com/office/drawing/2014/main" id="{FFA9FE78-20F9-42EA-92B4-DBDAAD07DC7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15653" y="1939454"/>
            <a:ext cx="941388"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60" name="Picture 28" descr="robber_clipart">
            <a:extLst>
              <a:ext uri="{FF2B5EF4-FFF2-40B4-BE49-F238E27FC236}">
                <a16:creationId xmlns:a16="http://schemas.microsoft.com/office/drawing/2014/main" id="{75C9E2D6-DAC0-440E-9DC3-2BAF4BE42C8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34863" y="5340994"/>
            <a:ext cx="682815"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61" name="Rectangle 29">
            <a:extLst>
              <a:ext uri="{FF2B5EF4-FFF2-40B4-BE49-F238E27FC236}">
                <a16:creationId xmlns:a16="http://schemas.microsoft.com/office/drawing/2014/main" id="{1851E5F9-2592-4498-B8B7-9F2B45793ADC}"/>
              </a:ext>
            </a:extLst>
          </p:cNvPr>
          <p:cNvSpPr>
            <a:spLocks noChangeArrowheads="1"/>
          </p:cNvSpPr>
          <p:nvPr/>
        </p:nvSpPr>
        <p:spPr bwMode="auto">
          <a:xfrm>
            <a:off x="7616453" y="5978054"/>
            <a:ext cx="71045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GB" altLang="en-US" sz="1800">
                <a:solidFill>
                  <a:srgbClr val="000000"/>
                </a:solidFill>
                <a:latin typeface="+mn-lt"/>
              </a:rPr>
              <a:t>Mule</a:t>
            </a:r>
          </a:p>
        </p:txBody>
      </p:sp>
      <p:sp>
        <p:nvSpPr>
          <p:cNvPr id="120862" name="Rectangle 30">
            <a:extLst>
              <a:ext uri="{FF2B5EF4-FFF2-40B4-BE49-F238E27FC236}">
                <a16:creationId xmlns:a16="http://schemas.microsoft.com/office/drawing/2014/main" id="{F2494139-F06B-4949-A403-128BB5AB1F27}"/>
              </a:ext>
            </a:extLst>
          </p:cNvPr>
          <p:cNvSpPr>
            <a:spLocks noChangeArrowheads="1"/>
          </p:cNvSpPr>
          <p:nvPr/>
        </p:nvSpPr>
        <p:spPr bwMode="auto">
          <a:xfrm>
            <a:off x="3018863" y="5716909"/>
            <a:ext cx="108395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GB" altLang="en-US" sz="1800" dirty="0">
                <a:solidFill>
                  <a:srgbClr val="000000"/>
                </a:solidFill>
                <a:latin typeface="+mn-lt"/>
              </a:rPr>
              <a:t>Criminal</a:t>
            </a:r>
          </a:p>
        </p:txBody>
      </p:sp>
      <p:sp>
        <p:nvSpPr>
          <p:cNvPr id="120863" name="Line 31">
            <a:extLst>
              <a:ext uri="{FF2B5EF4-FFF2-40B4-BE49-F238E27FC236}">
                <a16:creationId xmlns:a16="http://schemas.microsoft.com/office/drawing/2014/main" id="{D2296B04-22A8-4482-BB5B-74914FA5DDB6}"/>
              </a:ext>
            </a:extLst>
          </p:cNvPr>
          <p:cNvSpPr>
            <a:spLocks noChangeShapeType="1"/>
          </p:cNvSpPr>
          <p:nvPr/>
        </p:nvSpPr>
        <p:spPr bwMode="auto">
          <a:xfrm flipH="1">
            <a:off x="4860553" y="5749454"/>
            <a:ext cx="2755900" cy="271462"/>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5859" name="Title 1">
            <a:extLst>
              <a:ext uri="{FF2B5EF4-FFF2-40B4-BE49-F238E27FC236}">
                <a16:creationId xmlns:a16="http://schemas.microsoft.com/office/drawing/2014/main" id="{550EB20F-A542-4B48-B12E-EFE51E74FE01}"/>
              </a:ext>
            </a:extLst>
          </p:cNvPr>
          <p:cNvSpPr>
            <a:spLocks noGrp="1"/>
          </p:cNvSpPr>
          <p:nvPr>
            <p:ph type="title"/>
          </p:nvPr>
        </p:nvSpPr>
        <p:spPr/>
        <p:txBody>
          <a:bodyPr>
            <a:normAutofit fontScale="90000"/>
          </a:bodyPr>
          <a:lstStyle/>
          <a:p>
            <a:pPr algn="ctr"/>
            <a:r>
              <a:rPr lang="en-US" altLang="en-US" dirty="0">
                <a:solidFill>
                  <a:srgbClr val="2F618F"/>
                </a:solidFill>
              </a:rPr>
              <a:t>Ransomware: How does it work?</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20859"/>
                                        </p:tgtEl>
                                        <p:attrNameLst>
                                          <p:attrName>style.visibility</p:attrName>
                                        </p:attrNameLst>
                                      </p:cBhvr>
                                      <p:to>
                                        <p:strVal val="visible"/>
                                      </p:to>
                                    </p:set>
                                    <p:anim calcmode="lin" valueType="num">
                                      <p:cBhvr additive="base">
                                        <p:cTn id="7" dur="1000" fill="hold"/>
                                        <p:tgtEl>
                                          <p:spTgt spid="120859"/>
                                        </p:tgtEl>
                                        <p:attrNameLst>
                                          <p:attrName>ppt_x</p:attrName>
                                        </p:attrNameLst>
                                      </p:cBhvr>
                                      <p:tavLst>
                                        <p:tav tm="0">
                                          <p:val>
                                            <p:strVal val="0-#ppt_w/2"/>
                                          </p:val>
                                        </p:tav>
                                        <p:tav tm="100000">
                                          <p:val>
                                            <p:strVal val="#ppt_x"/>
                                          </p:val>
                                        </p:tav>
                                      </p:tavLst>
                                    </p:anim>
                                    <p:anim calcmode="lin" valueType="num">
                                      <p:cBhvr additive="base">
                                        <p:cTn id="8" dur="1000" fill="hold"/>
                                        <p:tgtEl>
                                          <p:spTgt spid="120859"/>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1000"/>
                            </p:stCondLst>
                            <p:childTnLst>
                              <p:par>
                                <p:cTn id="10" presetID="9" presetClass="exit" presetSubtype="0" fill="hold" nodeType="afterEffect">
                                  <p:stCondLst>
                                    <p:cond delay="0"/>
                                  </p:stCondLst>
                                  <p:childTnLst>
                                    <p:animEffect transition="out" filter="dissolve">
                                      <p:cBhvr>
                                        <p:cTn id="11" dur="2000"/>
                                        <p:tgtEl>
                                          <p:spTgt spid="120859"/>
                                        </p:tgtEl>
                                      </p:cBhvr>
                                    </p:animEffect>
                                    <p:set>
                                      <p:cBhvr>
                                        <p:cTn id="12" dur="1" fill="hold">
                                          <p:stCondLst>
                                            <p:cond delay="1999"/>
                                          </p:stCondLst>
                                        </p:cTn>
                                        <p:tgtEl>
                                          <p:spTgt spid="120859"/>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120854"/>
                                        </p:tgtEl>
                                        <p:attrNameLst>
                                          <p:attrName>style.visibility</p:attrName>
                                        </p:attrNameLst>
                                      </p:cBhvr>
                                      <p:to>
                                        <p:strVal val="visible"/>
                                      </p:to>
                                    </p:set>
                                    <p:animEffect transition="in" filter="wipe(left)">
                                      <p:cBhvr>
                                        <p:cTn id="17" dur="500"/>
                                        <p:tgtEl>
                                          <p:spTgt spid="12085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120852"/>
                                        </p:tgtEl>
                                        <p:attrNameLst>
                                          <p:attrName>style.visibility</p:attrName>
                                        </p:attrNameLst>
                                      </p:cBhvr>
                                      <p:to>
                                        <p:strVal val="visible"/>
                                      </p:to>
                                    </p:set>
                                    <p:animEffect transition="in" filter="wipe(left)">
                                      <p:cBhvr>
                                        <p:cTn id="22" dur="500"/>
                                        <p:tgtEl>
                                          <p:spTgt spid="120852"/>
                                        </p:tgtEl>
                                      </p:cBhvr>
                                    </p:animEffect>
                                  </p:childTnLst>
                                </p:cTn>
                              </p:par>
                            </p:childTnLst>
                          </p:cTn>
                        </p:par>
                        <p:par>
                          <p:cTn id="23" fill="hold" nodeType="afterGroup">
                            <p:stCondLst>
                              <p:cond delay="500"/>
                            </p:stCondLst>
                            <p:childTnLst>
                              <p:par>
                                <p:cTn id="24" presetID="22" presetClass="entr" presetSubtype="2" fill="hold" nodeType="afterEffect">
                                  <p:stCondLst>
                                    <p:cond delay="0"/>
                                  </p:stCondLst>
                                  <p:childTnLst>
                                    <p:set>
                                      <p:cBhvr>
                                        <p:cTn id="25" dur="1" fill="hold">
                                          <p:stCondLst>
                                            <p:cond delay="0"/>
                                          </p:stCondLst>
                                        </p:cTn>
                                        <p:tgtEl>
                                          <p:spTgt spid="120853"/>
                                        </p:tgtEl>
                                        <p:attrNameLst>
                                          <p:attrName>style.visibility</p:attrName>
                                        </p:attrNameLst>
                                      </p:cBhvr>
                                      <p:to>
                                        <p:strVal val="visible"/>
                                      </p:to>
                                    </p:set>
                                    <p:animEffect transition="in" filter="wipe(right)">
                                      <p:cBhvr>
                                        <p:cTn id="26" dur="500"/>
                                        <p:tgtEl>
                                          <p:spTgt spid="120853"/>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nodeType="clickEffect">
                                  <p:stCondLst>
                                    <p:cond delay="0"/>
                                  </p:stCondLst>
                                  <p:childTnLst>
                                    <p:set>
                                      <p:cBhvr>
                                        <p:cTn id="30" dur="1" fill="hold">
                                          <p:stCondLst>
                                            <p:cond delay="0"/>
                                          </p:stCondLst>
                                        </p:cTn>
                                        <p:tgtEl>
                                          <p:spTgt spid="120855"/>
                                        </p:tgtEl>
                                        <p:attrNameLst>
                                          <p:attrName>style.visibility</p:attrName>
                                        </p:attrNameLst>
                                      </p:cBhvr>
                                      <p:to>
                                        <p:strVal val="visible"/>
                                      </p:to>
                                    </p:set>
                                    <p:animEffect transition="in" filter="wipe(left)">
                                      <p:cBhvr>
                                        <p:cTn id="31" dur="500"/>
                                        <p:tgtEl>
                                          <p:spTgt spid="120855"/>
                                        </p:tgtEl>
                                      </p:cBhvr>
                                    </p:animEffect>
                                  </p:childTnLst>
                                </p:cTn>
                              </p:par>
                            </p:childTnLst>
                          </p:cTn>
                        </p:par>
                        <p:par>
                          <p:cTn id="32" fill="hold" nodeType="afterGroup">
                            <p:stCondLst>
                              <p:cond delay="500"/>
                            </p:stCondLst>
                            <p:childTnLst>
                              <p:par>
                                <p:cTn id="33" presetID="9" presetClass="entr" presetSubtype="0" fill="hold" nodeType="afterEffect">
                                  <p:stCondLst>
                                    <p:cond delay="0"/>
                                  </p:stCondLst>
                                  <p:childTnLst>
                                    <p:set>
                                      <p:cBhvr>
                                        <p:cTn id="34" dur="1" fill="hold">
                                          <p:stCondLst>
                                            <p:cond delay="0"/>
                                          </p:stCondLst>
                                        </p:cTn>
                                        <p:tgtEl>
                                          <p:spTgt spid="120858"/>
                                        </p:tgtEl>
                                        <p:attrNameLst>
                                          <p:attrName>style.visibility</p:attrName>
                                        </p:attrNameLst>
                                      </p:cBhvr>
                                      <p:to>
                                        <p:strVal val="visible"/>
                                      </p:to>
                                    </p:set>
                                    <p:animEffect transition="in" filter="dissolve">
                                      <p:cBhvr>
                                        <p:cTn id="35" dur="500"/>
                                        <p:tgtEl>
                                          <p:spTgt spid="120858"/>
                                        </p:tgtEl>
                                      </p:cBhvr>
                                    </p:animEffect>
                                  </p:childTnLst>
                                </p:cTn>
                              </p:par>
                              <p:par>
                                <p:cTn id="36" presetID="9" presetClass="entr" presetSubtype="0" fill="hold" grpId="0" nodeType="withEffect">
                                  <p:stCondLst>
                                    <p:cond delay="0"/>
                                  </p:stCondLst>
                                  <p:childTnLst>
                                    <p:set>
                                      <p:cBhvr>
                                        <p:cTn id="37" dur="1" fill="hold">
                                          <p:stCondLst>
                                            <p:cond delay="0"/>
                                          </p:stCondLst>
                                        </p:cTn>
                                        <p:tgtEl>
                                          <p:spTgt spid="120861"/>
                                        </p:tgtEl>
                                        <p:attrNameLst>
                                          <p:attrName>style.visibility</p:attrName>
                                        </p:attrNameLst>
                                      </p:cBhvr>
                                      <p:to>
                                        <p:strVal val="visible"/>
                                      </p:to>
                                    </p:set>
                                    <p:animEffect transition="in" filter="dissolve">
                                      <p:cBhvr>
                                        <p:cTn id="38" dur="500"/>
                                        <p:tgtEl>
                                          <p:spTgt spid="120861"/>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8" fill="hold" nodeType="clickEffect">
                                  <p:stCondLst>
                                    <p:cond delay="0"/>
                                  </p:stCondLst>
                                  <p:childTnLst>
                                    <p:set>
                                      <p:cBhvr>
                                        <p:cTn id="42" dur="1" fill="hold">
                                          <p:stCondLst>
                                            <p:cond delay="0"/>
                                          </p:stCondLst>
                                        </p:cTn>
                                        <p:tgtEl>
                                          <p:spTgt spid="120856"/>
                                        </p:tgtEl>
                                        <p:attrNameLst>
                                          <p:attrName>style.visibility</p:attrName>
                                        </p:attrNameLst>
                                      </p:cBhvr>
                                      <p:to>
                                        <p:strVal val="visible"/>
                                      </p:to>
                                    </p:set>
                                    <p:animEffect transition="in" filter="wipe(left)">
                                      <p:cBhvr>
                                        <p:cTn id="43" dur="500"/>
                                        <p:tgtEl>
                                          <p:spTgt spid="120856"/>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22" presetClass="entr" presetSubtype="2" fill="hold" nodeType="clickEffect">
                                  <p:stCondLst>
                                    <p:cond delay="0"/>
                                  </p:stCondLst>
                                  <p:childTnLst>
                                    <p:set>
                                      <p:cBhvr>
                                        <p:cTn id="47" dur="1" fill="hold">
                                          <p:stCondLst>
                                            <p:cond delay="0"/>
                                          </p:stCondLst>
                                        </p:cTn>
                                        <p:tgtEl>
                                          <p:spTgt spid="120863"/>
                                        </p:tgtEl>
                                        <p:attrNameLst>
                                          <p:attrName>style.visibility</p:attrName>
                                        </p:attrNameLst>
                                      </p:cBhvr>
                                      <p:to>
                                        <p:strVal val="visible"/>
                                      </p:to>
                                    </p:set>
                                    <p:animEffect transition="in" filter="wipe(right)">
                                      <p:cBhvr>
                                        <p:cTn id="48" dur="500"/>
                                        <p:tgtEl>
                                          <p:spTgt spid="120863"/>
                                        </p:tgtEl>
                                      </p:cBhvr>
                                    </p:animEffect>
                                  </p:childTnLst>
                                </p:cTn>
                              </p:par>
                            </p:childTnLst>
                          </p:cTn>
                        </p:par>
                        <p:par>
                          <p:cTn id="49" fill="hold" nodeType="afterGroup">
                            <p:stCondLst>
                              <p:cond delay="500"/>
                            </p:stCondLst>
                            <p:childTnLst>
                              <p:par>
                                <p:cTn id="50" presetID="9" presetClass="entr" presetSubtype="0" fill="hold" nodeType="afterEffect">
                                  <p:stCondLst>
                                    <p:cond delay="0"/>
                                  </p:stCondLst>
                                  <p:childTnLst>
                                    <p:set>
                                      <p:cBhvr>
                                        <p:cTn id="51" dur="1" fill="hold">
                                          <p:stCondLst>
                                            <p:cond delay="0"/>
                                          </p:stCondLst>
                                        </p:cTn>
                                        <p:tgtEl>
                                          <p:spTgt spid="120860"/>
                                        </p:tgtEl>
                                        <p:attrNameLst>
                                          <p:attrName>style.visibility</p:attrName>
                                        </p:attrNameLst>
                                      </p:cBhvr>
                                      <p:to>
                                        <p:strVal val="visible"/>
                                      </p:to>
                                    </p:set>
                                    <p:animEffect transition="in" filter="dissolve">
                                      <p:cBhvr>
                                        <p:cTn id="52" dur="500"/>
                                        <p:tgtEl>
                                          <p:spTgt spid="120860"/>
                                        </p:tgtEl>
                                      </p:cBhvr>
                                    </p:animEffect>
                                  </p:childTnLst>
                                </p:cTn>
                              </p:par>
                              <p:par>
                                <p:cTn id="53" presetID="9" presetClass="entr" presetSubtype="0" fill="hold" grpId="0" nodeType="withEffect">
                                  <p:stCondLst>
                                    <p:cond delay="0"/>
                                  </p:stCondLst>
                                  <p:childTnLst>
                                    <p:set>
                                      <p:cBhvr>
                                        <p:cTn id="54" dur="1" fill="hold">
                                          <p:stCondLst>
                                            <p:cond delay="0"/>
                                          </p:stCondLst>
                                        </p:cTn>
                                        <p:tgtEl>
                                          <p:spTgt spid="120862"/>
                                        </p:tgtEl>
                                        <p:attrNameLst>
                                          <p:attrName>style.visibility</p:attrName>
                                        </p:attrNameLst>
                                      </p:cBhvr>
                                      <p:to>
                                        <p:strVal val="visible"/>
                                      </p:to>
                                    </p:set>
                                    <p:animEffect transition="in" filter="dissolve">
                                      <p:cBhvr>
                                        <p:cTn id="55" dur="500"/>
                                        <p:tgtEl>
                                          <p:spTgt spid="1208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61" grpId="0"/>
      <p:bldP spid="120862" grpId="0"/>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F2BF4248-BDDD-43B8-880C-66EF59F98E37}"/>
              </a:ext>
            </a:extLst>
          </p:cNvPr>
          <p:cNvSpPr>
            <a:spLocks noGrp="1"/>
          </p:cNvSpPr>
          <p:nvPr>
            <p:ph type="title"/>
          </p:nvPr>
        </p:nvSpPr>
        <p:spPr/>
        <p:txBody>
          <a:bodyPr>
            <a:normAutofit fontScale="90000"/>
          </a:bodyPr>
          <a:lstStyle/>
          <a:p>
            <a:r>
              <a:rPr lang="en-US" altLang="en-US" sz="4000" dirty="0"/>
              <a:t>Notable Feature of Many Cybercrimes</a:t>
            </a:r>
          </a:p>
        </p:txBody>
      </p:sp>
      <p:sp>
        <p:nvSpPr>
          <p:cNvPr id="3" name="Content Placeholder 2">
            <a:extLst>
              <a:ext uri="{FF2B5EF4-FFF2-40B4-BE49-F238E27FC236}">
                <a16:creationId xmlns:a16="http://schemas.microsoft.com/office/drawing/2014/main" id="{0768FF16-60F5-4F15-B4E5-CB3A15D3719F}"/>
              </a:ext>
            </a:extLst>
          </p:cNvPr>
          <p:cNvSpPr>
            <a:spLocks noGrp="1"/>
          </p:cNvSpPr>
          <p:nvPr>
            <p:ph idx="1"/>
          </p:nvPr>
        </p:nvSpPr>
        <p:spPr/>
        <p:txBody>
          <a:bodyPr>
            <a:normAutofit fontScale="92500" lnSpcReduction="10000"/>
          </a:bodyPr>
          <a:lstStyle/>
          <a:p>
            <a:pPr>
              <a:buFont typeface="Arial" charset="0"/>
              <a:buChar char="•"/>
              <a:defRPr/>
            </a:pPr>
            <a:r>
              <a:rPr lang="en-US" dirty="0"/>
              <a:t>The proceeds from some types of offence are relatively small (less than EUR10,000).</a:t>
            </a:r>
          </a:p>
          <a:p>
            <a:pPr lvl="1">
              <a:buFont typeface="Arial" charset="0"/>
              <a:buChar char="–"/>
              <a:defRPr/>
            </a:pPr>
            <a:r>
              <a:rPr lang="en-US" dirty="0"/>
              <a:t>e.g. an individual </a:t>
            </a:r>
            <a:r>
              <a:rPr lang="en-US" dirty="0" err="1"/>
              <a:t>ransomware</a:t>
            </a:r>
            <a:r>
              <a:rPr lang="en-US" dirty="0"/>
              <a:t> payment or an individual customer bank account compromise</a:t>
            </a:r>
          </a:p>
          <a:p>
            <a:pPr lvl="1">
              <a:buFont typeface="Arial" charset="0"/>
              <a:buChar char="–"/>
              <a:defRPr/>
            </a:pPr>
            <a:r>
              <a:rPr lang="en-US" dirty="0"/>
              <a:t>These amounts, when aggregated over all the individual offences (which may take place in many jurisdictions) mean that the </a:t>
            </a:r>
            <a:r>
              <a:rPr lang="en-US" dirty="0" err="1"/>
              <a:t>organisers</a:t>
            </a:r>
            <a:r>
              <a:rPr lang="en-US" dirty="0"/>
              <a:t> of the crime generate large amounts of money.</a:t>
            </a:r>
          </a:p>
          <a:p>
            <a:pPr>
              <a:buFont typeface="Arial" charset="0"/>
              <a:buChar char="•"/>
              <a:defRPr/>
            </a:pPr>
            <a:r>
              <a:rPr lang="en-US" dirty="0"/>
              <a:t>On the other hand, some cybercrime offences </a:t>
            </a:r>
            <a:r>
              <a:rPr lang="en-US"/>
              <a:t>can generate millions </a:t>
            </a:r>
            <a:r>
              <a:rPr lang="en-US" dirty="0"/>
              <a:t>of euros per offence.</a:t>
            </a:r>
          </a:p>
          <a:p>
            <a:pPr lvl="1">
              <a:buFont typeface="Arial" charset="0"/>
              <a:buChar char="–"/>
              <a:defRPr/>
            </a:pPr>
            <a:r>
              <a:rPr lang="en-US" dirty="0"/>
              <a:t>E.g. Business email compromise (also known as CEO fraud) cases have been reported with losses running to millions of euros.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0" name="Title 1">
            <a:extLst>
              <a:ext uri="{FF2B5EF4-FFF2-40B4-BE49-F238E27FC236}">
                <a16:creationId xmlns:a16="http://schemas.microsoft.com/office/drawing/2014/main" id="{67542FF4-D4E5-47CD-9E75-D49F40D5FDE6}"/>
              </a:ext>
            </a:extLst>
          </p:cNvPr>
          <p:cNvSpPr>
            <a:spLocks noGrp="1"/>
          </p:cNvSpPr>
          <p:nvPr>
            <p:ph type="title"/>
          </p:nvPr>
        </p:nvSpPr>
        <p:spPr/>
        <p:txBody>
          <a:bodyPr/>
          <a:lstStyle/>
          <a:p>
            <a:r>
              <a:rPr lang="en-US" altLang="en-US" sz="4000"/>
              <a:t>The Use of Mules</a:t>
            </a:r>
          </a:p>
        </p:txBody>
      </p:sp>
      <p:sp>
        <p:nvSpPr>
          <p:cNvPr id="3" name="Content Placeholder 2">
            <a:extLst>
              <a:ext uri="{FF2B5EF4-FFF2-40B4-BE49-F238E27FC236}">
                <a16:creationId xmlns:a16="http://schemas.microsoft.com/office/drawing/2014/main" id="{EDA10E86-3D6B-4CF7-B15C-8A21DB7B9979}"/>
              </a:ext>
            </a:extLst>
          </p:cNvPr>
          <p:cNvSpPr>
            <a:spLocks noGrp="1"/>
          </p:cNvSpPr>
          <p:nvPr>
            <p:ph idx="1"/>
          </p:nvPr>
        </p:nvSpPr>
        <p:spPr/>
        <p:txBody>
          <a:bodyPr>
            <a:normAutofit/>
          </a:bodyPr>
          <a:lstStyle/>
          <a:p>
            <a:pPr>
              <a:buFont typeface="Arial" charset="0"/>
              <a:buChar char="•"/>
              <a:defRPr/>
            </a:pPr>
            <a:r>
              <a:rPr lang="en-US" dirty="0"/>
              <a:t>The use of money mules is a common feature when considering the funds generated in many cybercrimes and in many cases the mules are the only ones arrested. </a:t>
            </a:r>
          </a:p>
          <a:p>
            <a:pPr>
              <a:buFont typeface="Arial" charset="0"/>
              <a:buChar char="•"/>
              <a:defRPr/>
            </a:pPr>
            <a:r>
              <a:rPr lang="en-US" dirty="0"/>
              <a:t>Indeed, often the presence of mules are is only aspect of the cybercrime enterprise located in one particular jurisdiction.</a:t>
            </a:r>
          </a:p>
          <a:p>
            <a:pPr>
              <a:buFont typeface="Arial" charset="0"/>
              <a:buChar char="•"/>
              <a:defRPr/>
            </a:pPr>
            <a:r>
              <a:rPr lang="en-US" dirty="0"/>
              <a:t>The mules usually have no idea about the cybercrime components of the criminal activity.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9D051C-7E21-40A2-8D40-60888C26EF7F}"/>
              </a:ext>
            </a:extLst>
          </p:cNvPr>
          <p:cNvSpPr>
            <a:spLocks noGrp="1"/>
          </p:cNvSpPr>
          <p:nvPr>
            <p:ph type="title"/>
          </p:nvPr>
        </p:nvSpPr>
        <p:spPr>
          <a:xfrm>
            <a:off x="628650" y="1001941"/>
            <a:ext cx="7886700" cy="5379387"/>
          </a:xfrm>
        </p:spPr>
        <p:txBody>
          <a:bodyPr>
            <a:normAutofit/>
          </a:bodyPr>
          <a:lstStyle/>
          <a:p>
            <a:pPr algn="ctr">
              <a:defRPr/>
            </a:pPr>
            <a:r>
              <a:rPr lang="en-US" dirty="0"/>
              <a:t>Cybercrime and Financial investigations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38" name="Title 1">
            <a:extLst>
              <a:ext uri="{FF2B5EF4-FFF2-40B4-BE49-F238E27FC236}">
                <a16:creationId xmlns:a16="http://schemas.microsoft.com/office/drawing/2014/main" id="{46D89EC8-C700-411F-9CCC-66A7DFDB27EE}"/>
              </a:ext>
            </a:extLst>
          </p:cNvPr>
          <p:cNvSpPr>
            <a:spLocks noGrp="1"/>
          </p:cNvSpPr>
          <p:nvPr>
            <p:ph type="title"/>
          </p:nvPr>
        </p:nvSpPr>
        <p:spPr>
          <a:xfrm>
            <a:off x="0" y="1071563"/>
            <a:ext cx="9144000" cy="647700"/>
          </a:xfrm>
        </p:spPr>
        <p:txBody>
          <a:bodyPr>
            <a:normAutofit fontScale="90000"/>
          </a:bodyPr>
          <a:lstStyle/>
          <a:p>
            <a:r>
              <a:rPr lang="sl-SI" altLang="en-US" sz="3200" dirty="0"/>
              <a:t>Search, seizure and confiscation of proceeds of crime</a:t>
            </a:r>
            <a:endParaRPr lang="en-US" altLang="en-US" sz="3200" dirty="0"/>
          </a:p>
        </p:txBody>
      </p:sp>
      <p:graphicFrame>
        <p:nvGraphicFramePr>
          <p:cNvPr id="4" name="Content Placeholder 3">
            <a:extLst>
              <a:ext uri="{FF2B5EF4-FFF2-40B4-BE49-F238E27FC236}">
                <a16:creationId xmlns:a16="http://schemas.microsoft.com/office/drawing/2014/main" id="{F1F791EC-1FAA-4511-8DFD-BC1036AC72CF}"/>
              </a:ext>
            </a:extLst>
          </p:cNvPr>
          <p:cNvGraphicFramePr>
            <a:graphicFrameLocks noGrp="1"/>
          </p:cNvGraphicFramePr>
          <p:nvPr>
            <p:ph idx="1"/>
            <p:extLst>
              <p:ext uri="{D42A27DB-BD31-4B8C-83A1-F6EECF244321}">
                <p14:modId xmlns:p14="http://schemas.microsoft.com/office/powerpoint/2010/main" val="3632725116"/>
              </p:ext>
            </p:extLst>
          </p:nvPr>
        </p:nvGraphicFramePr>
        <p:xfrm>
          <a:off x="159548" y="1484784"/>
          <a:ext cx="8824904" cy="50221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62" name="Title 1">
            <a:extLst>
              <a:ext uri="{FF2B5EF4-FFF2-40B4-BE49-F238E27FC236}">
                <a16:creationId xmlns:a16="http://schemas.microsoft.com/office/drawing/2014/main" id="{2C5CA85F-3FED-47E3-9A1A-BBB3FEB44720}"/>
              </a:ext>
            </a:extLst>
          </p:cNvPr>
          <p:cNvSpPr>
            <a:spLocks noGrp="1"/>
          </p:cNvSpPr>
          <p:nvPr>
            <p:ph type="title"/>
          </p:nvPr>
        </p:nvSpPr>
        <p:spPr>
          <a:xfrm>
            <a:off x="468313" y="981075"/>
            <a:ext cx="8229600" cy="647700"/>
          </a:xfrm>
        </p:spPr>
        <p:txBody>
          <a:bodyPr/>
          <a:lstStyle/>
          <a:p>
            <a:r>
              <a:rPr lang="en-US" altLang="en-US"/>
              <a:t>Application to Cybercrime</a:t>
            </a:r>
          </a:p>
        </p:txBody>
      </p:sp>
      <p:graphicFrame>
        <p:nvGraphicFramePr>
          <p:cNvPr id="4" name="Content Placeholder 3">
            <a:extLst>
              <a:ext uri="{FF2B5EF4-FFF2-40B4-BE49-F238E27FC236}">
                <a16:creationId xmlns:a16="http://schemas.microsoft.com/office/drawing/2014/main" id="{F286F5A2-343E-4935-B9C8-5CFF992FB2C7}"/>
              </a:ext>
            </a:extLst>
          </p:cNvPr>
          <p:cNvGraphicFramePr>
            <a:graphicFrameLocks noGrp="1"/>
          </p:cNvGraphicFramePr>
          <p:nvPr>
            <p:ph idx="1"/>
            <p:extLst>
              <p:ext uri="{D42A27DB-BD31-4B8C-83A1-F6EECF244321}">
                <p14:modId xmlns:p14="http://schemas.microsoft.com/office/powerpoint/2010/main" val="1006123079"/>
              </p:ext>
            </p:extLst>
          </p:nvPr>
        </p:nvGraphicFramePr>
        <p:xfrm>
          <a:off x="170661" y="1644799"/>
          <a:ext cx="8824904"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8ECA19A-AFA1-4C82-9C47-406F27570094}"/>
              </a:ext>
            </a:extLst>
          </p:cNvPr>
          <p:cNvSpPr>
            <a:spLocks noGrp="1"/>
          </p:cNvSpPr>
          <p:nvPr>
            <p:ph type="title"/>
          </p:nvPr>
        </p:nvSpPr>
        <p:spPr/>
        <p:txBody>
          <a:bodyPr/>
          <a:lstStyle/>
          <a:p>
            <a:pPr algn="ctr">
              <a:defRPr/>
            </a:pPr>
            <a:r>
              <a:rPr lang="en-US" dirty="0"/>
              <a:t>The Budapest Convention</a:t>
            </a:r>
          </a:p>
        </p:txBody>
      </p:sp>
      <p:pic>
        <p:nvPicPr>
          <p:cNvPr id="3" name="Picture 2" descr="A blue screen with text overlay&#10;&#10;Description automatically generated">
            <a:extLst>
              <a:ext uri="{FF2B5EF4-FFF2-40B4-BE49-F238E27FC236}">
                <a16:creationId xmlns:a16="http://schemas.microsoft.com/office/drawing/2014/main" id="{F270A50D-7E18-4830-AE10-5584853B02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96568" y="1988840"/>
            <a:ext cx="4350864" cy="4391745"/>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CC05DF7A-40E7-404D-BDEB-689C0BD03D1B}"/>
              </a:ext>
            </a:extLst>
          </p:cNvPr>
          <p:cNvSpPr>
            <a:spLocks noGrp="1"/>
          </p:cNvSpPr>
          <p:nvPr>
            <p:ph type="title"/>
          </p:nvPr>
        </p:nvSpPr>
        <p:spPr>
          <a:xfrm>
            <a:off x="468313" y="1052513"/>
            <a:ext cx="8229600" cy="733425"/>
          </a:xfrm>
        </p:spPr>
        <p:txBody>
          <a:bodyPr>
            <a:normAutofit fontScale="90000"/>
          </a:bodyPr>
          <a:lstStyle/>
          <a:p>
            <a:r>
              <a:rPr lang="en-US" altLang="en-US" sz="3600" b="1"/>
              <a:t>Cybercrime and Financial Investigations</a:t>
            </a:r>
            <a:endParaRPr lang="sl-SI" altLang="en-US" sz="3600" b="1"/>
          </a:p>
        </p:txBody>
      </p:sp>
      <p:sp>
        <p:nvSpPr>
          <p:cNvPr id="41987" name="Content Placeholder 2">
            <a:extLst>
              <a:ext uri="{FF2B5EF4-FFF2-40B4-BE49-F238E27FC236}">
                <a16:creationId xmlns:a16="http://schemas.microsoft.com/office/drawing/2014/main" id="{6DEBF17B-0ADC-4904-9C0F-0556D87B9E78}"/>
              </a:ext>
            </a:extLst>
          </p:cNvPr>
          <p:cNvSpPr>
            <a:spLocks noGrp="1"/>
          </p:cNvSpPr>
          <p:nvPr>
            <p:ph idx="1"/>
          </p:nvPr>
        </p:nvSpPr>
        <p:spPr>
          <a:xfrm>
            <a:off x="468313" y="1857375"/>
            <a:ext cx="8229600" cy="4337050"/>
          </a:xfrm>
        </p:spPr>
        <p:txBody>
          <a:bodyPr>
            <a:normAutofit lnSpcReduction="10000"/>
          </a:bodyPr>
          <a:lstStyle/>
          <a:p>
            <a:pPr>
              <a:buFont typeface="Arial" panose="020B0604020202020204" pitchFamily="34" charset="0"/>
              <a:buNone/>
            </a:pPr>
            <a:r>
              <a:rPr lang="en-US" altLang="en-US" sz="1600" b="1" dirty="0"/>
              <a:t>Conduct parallel financial investigation </a:t>
            </a:r>
            <a:r>
              <a:rPr lang="sl-SI" altLang="en-US" sz="1600" b="1" dirty="0"/>
              <a:t>in cybercrime </a:t>
            </a:r>
            <a:r>
              <a:rPr lang="en-US" altLang="en-US" sz="1600" dirty="0"/>
              <a:t>to detect the proceeds (bank accounts and money flow) and the existing property of perpetrator. </a:t>
            </a:r>
            <a:r>
              <a:rPr lang="sl-SI" altLang="en-US" sz="1600" dirty="0"/>
              <a:t> </a:t>
            </a:r>
            <a:r>
              <a:rPr lang="en-US" altLang="en-US" sz="1600" dirty="0"/>
              <a:t>There are some specifics: </a:t>
            </a:r>
            <a:endParaRPr lang="sl-SI" altLang="en-US" sz="1600" dirty="0"/>
          </a:p>
          <a:p>
            <a:r>
              <a:rPr lang="en-US" altLang="en-US" sz="1600" b="1" u="sng" dirty="0"/>
              <a:t>Who is the perpetrator and evidence of the crime</a:t>
            </a:r>
            <a:r>
              <a:rPr lang="sl-SI" altLang="en-US" sz="1600" b="1" dirty="0"/>
              <a:t>?</a:t>
            </a:r>
            <a:r>
              <a:rPr lang="en-US" altLang="en-US" sz="1600" dirty="0"/>
              <a:t>: IP ID,  access to data </a:t>
            </a:r>
            <a:r>
              <a:rPr lang="en-US" altLang="en-US" sz="1600" dirty="0">
                <a:solidFill>
                  <a:srgbClr val="000000"/>
                </a:solidFill>
              </a:rPr>
              <a:t>on </a:t>
            </a:r>
            <a:r>
              <a:rPr lang="sl-SI" altLang="en-US" sz="1600" dirty="0">
                <a:solidFill>
                  <a:srgbClr val="000000"/>
                </a:solidFill>
              </a:rPr>
              <a:t>subscriber/user</a:t>
            </a:r>
            <a:r>
              <a:rPr lang="en-US" altLang="en-US" sz="1600" dirty="0">
                <a:solidFill>
                  <a:srgbClr val="000000"/>
                </a:solidFill>
              </a:rPr>
              <a:t>, </a:t>
            </a:r>
            <a:r>
              <a:rPr lang="en-US" altLang="en-US" sz="1600" dirty="0"/>
              <a:t>traffic and content, cooperation with ISP, court order (traffic and content data) </a:t>
            </a:r>
            <a:endParaRPr lang="sl-SI" altLang="en-US" sz="1600" dirty="0"/>
          </a:p>
          <a:p>
            <a:r>
              <a:rPr lang="en-US" altLang="en-US" sz="1600" b="1" u="sng" dirty="0"/>
              <a:t>What are the proceeds of crime</a:t>
            </a:r>
            <a:r>
              <a:rPr lang="sl-SI" altLang="en-US" sz="1600" b="1" dirty="0"/>
              <a:t>?</a:t>
            </a:r>
            <a:r>
              <a:rPr lang="en-US" altLang="en-US" sz="1600" dirty="0"/>
              <a:t>: often the e-money, and internet banking payments; accounts abroad, multiple transactions, often money laundering typologies; virtual currencies</a:t>
            </a:r>
            <a:r>
              <a:rPr lang="sl-SI" altLang="en-US" sz="1600" dirty="0"/>
              <a:t> - bitcoin</a:t>
            </a:r>
            <a:r>
              <a:rPr lang="en-US" altLang="en-US" sz="1600" dirty="0"/>
              <a:t>. </a:t>
            </a:r>
            <a:endParaRPr lang="sl-SI" altLang="en-US" sz="1600" dirty="0"/>
          </a:p>
          <a:p>
            <a:pPr>
              <a:buFont typeface="Arial" panose="020B0604020202020204" pitchFamily="34" charset="0"/>
              <a:buNone/>
            </a:pPr>
            <a:r>
              <a:rPr lang="sl-SI" altLang="en-US" sz="1600" dirty="0"/>
              <a:t>International cooperation and </a:t>
            </a:r>
            <a:r>
              <a:rPr lang="en-US" altLang="en-US" sz="1600" dirty="0"/>
              <a:t>electronic </a:t>
            </a:r>
            <a:r>
              <a:rPr lang="sl-SI" altLang="en-US" sz="1600" dirty="0"/>
              <a:t>evidence: also evidence on proceeds/assets.  </a:t>
            </a:r>
          </a:p>
          <a:p>
            <a:pPr algn="just"/>
            <a:r>
              <a:rPr lang="en-US" altLang="en-US" sz="1600" b="1" u="sng" dirty="0"/>
              <a:t>What can be confiscated/the property of suspect</a:t>
            </a:r>
            <a:r>
              <a:rPr lang="sl-SI" altLang="en-US" sz="1600" b="1" dirty="0"/>
              <a:t>?</a:t>
            </a:r>
            <a:r>
              <a:rPr lang="en-US" altLang="en-US" sz="1600" dirty="0"/>
              <a:t>: jurisdiction</a:t>
            </a:r>
            <a:r>
              <a:rPr lang="sl-SI" altLang="en-US" sz="1600" dirty="0"/>
              <a:t>:</a:t>
            </a:r>
            <a:r>
              <a:rPr lang="en-US" altLang="en-US" sz="1600" dirty="0"/>
              <a:t> victims and perpetrator</a:t>
            </a:r>
            <a:r>
              <a:rPr lang="sl-SI" altLang="en-US" sz="1600" dirty="0"/>
              <a:t>s</a:t>
            </a:r>
            <a:r>
              <a:rPr lang="en-US" altLang="en-US" sz="1600" dirty="0"/>
              <a:t> are often not in the same country. </a:t>
            </a:r>
            <a:endParaRPr lang="sl-SI" altLang="en-US" sz="1600" dirty="0"/>
          </a:p>
          <a:p>
            <a:pPr algn="just">
              <a:buFont typeface="Arial" panose="020B0604020202020204" pitchFamily="34" charset="0"/>
              <a:buNone/>
            </a:pPr>
            <a:r>
              <a:rPr lang="sl-SI" altLang="en-US" sz="1600" dirty="0"/>
              <a:t>Targeting </a:t>
            </a:r>
            <a:r>
              <a:rPr lang="en-US" altLang="en-US" sz="1600" dirty="0"/>
              <a:t>proceeds of cybercrime</a:t>
            </a:r>
            <a:r>
              <a:rPr lang="sl-SI" altLang="en-US" sz="1600" dirty="0"/>
              <a:t> (</a:t>
            </a:r>
            <a:r>
              <a:rPr lang="en-US" altLang="en-US" sz="1600" dirty="0"/>
              <a:t>through FI or </a:t>
            </a:r>
            <a:r>
              <a:rPr lang="sl-SI" altLang="en-US" sz="1600" dirty="0"/>
              <a:t>ML</a:t>
            </a:r>
            <a:r>
              <a:rPr lang="en-US" altLang="en-US" sz="1600" dirty="0"/>
              <a:t> approach</a:t>
            </a:r>
            <a:r>
              <a:rPr lang="sl-SI" altLang="en-US" sz="1600" dirty="0"/>
              <a:t>)</a:t>
            </a:r>
            <a:r>
              <a:rPr lang="en-US" altLang="en-US" sz="1600" dirty="0"/>
              <a:t> should be considered</a:t>
            </a:r>
            <a:r>
              <a:rPr lang="sl-SI" altLang="en-US" sz="1600" dirty="0"/>
              <a:t> – at least direct proceeds (extortion) and freezing bank  accounts used for cybercrime</a:t>
            </a:r>
            <a:r>
              <a:rPr lang="en-US" altLang="en-US" sz="1600" dirty="0"/>
              <a:t>. </a:t>
            </a:r>
            <a:endParaRPr lang="sl-SI" altLang="en-US" sz="1600" dirty="0"/>
          </a:p>
          <a:p>
            <a:pPr algn="just">
              <a:buFont typeface="Arial" panose="020B0604020202020204" pitchFamily="34" charset="0"/>
              <a:buNone/>
            </a:pPr>
            <a:r>
              <a:rPr lang="en-US" altLang="en-US" sz="1600" dirty="0"/>
              <a:t>If the perpetrator is in your country explore legal ways with other countries to be more efficient (parallel criminal investigations in two countries (several criminals, several victims).</a:t>
            </a:r>
            <a:endParaRPr lang="sl-SI" altLang="en-US" sz="1600" dirty="0"/>
          </a:p>
          <a:p>
            <a:endParaRPr lang="sl-SI" altLang="en-US" sz="14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10" name="Title 1">
            <a:extLst>
              <a:ext uri="{FF2B5EF4-FFF2-40B4-BE49-F238E27FC236}">
                <a16:creationId xmlns:a16="http://schemas.microsoft.com/office/drawing/2014/main" id="{E9F164C4-B1CE-4EAC-BBD6-2534DEB96947}"/>
              </a:ext>
            </a:extLst>
          </p:cNvPr>
          <p:cNvSpPr>
            <a:spLocks noGrp="1"/>
          </p:cNvSpPr>
          <p:nvPr>
            <p:ph type="title"/>
          </p:nvPr>
        </p:nvSpPr>
        <p:spPr>
          <a:xfrm>
            <a:off x="468313" y="1052513"/>
            <a:ext cx="8229600" cy="733425"/>
          </a:xfrm>
        </p:spPr>
        <p:txBody>
          <a:bodyPr>
            <a:normAutofit fontScale="90000"/>
          </a:bodyPr>
          <a:lstStyle/>
          <a:p>
            <a:r>
              <a:rPr lang="ga-IE" altLang="en-US" sz="3600" b="1"/>
              <a:t>Cybercrime and Financial Investigations</a:t>
            </a:r>
            <a:endParaRPr lang="sl-SI" altLang="en-US" sz="3600" b="1"/>
          </a:p>
        </p:txBody>
      </p:sp>
      <p:sp>
        <p:nvSpPr>
          <p:cNvPr id="43011" name="Content Placeholder 2">
            <a:extLst>
              <a:ext uri="{FF2B5EF4-FFF2-40B4-BE49-F238E27FC236}">
                <a16:creationId xmlns:a16="http://schemas.microsoft.com/office/drawing/2014/main" id="{508CA4BC-1DB9-4B20-A26F-5F6280208F9C}"/>
              </a:ext>
            </a:extLst>
          </p:cNvPr>
          <p:cNvSpPr>
            <a:spLocks noGrp="1"/>
          </p:cNvSpPr>
          <p:nvPr>
            <p:ph idx="1"/>
          </p:nvPr>
        </p:nvSpPr>
        <p:spPr>
          <a:xfrm>
            <a:off x="468313" y="1857375"/>
            <a:ext cx="8229600" cy="4337050"/>
          </a:xfrm>
        </p:spPr>
        <p:txBody>
          <a:bodyPr/>
          <a:lstStyle/>
          <a:p>
            <a:pPr>
              <a:buFont typeface="Arial" panose="020B0604020202020204" pitchFamily="34" charset="0"/>
              <a:buNone/>
            </a:pPr>
            <a:endParaRPr lang="en-US" altLang="en-US" sz="1800" b="1" dirty="0"/>
          </a:p>
          <a:p>
            <a:pPr>
              <a:buFont typeface="Arial" panose="020B0604020202020204" pitchFamily="34" charset="0"/>
              <a:buNone/>
            </a:pPr>
            <a:r>
              <a:rPr lang="en-US" altLang="en-US" sz="1800" b="1" dirty="0"/>
              <a:t>Conduct parallel financial investigation </a:t>
            </a:r>
            <a:r>
              <a:rPr lang="sl-SI" altLang="en-US" sz="1800" b="1" dirty="0"/>
              <a:t> in cybercrime </a:t>
            </a:r>
            <a:r>
              <a:rPr lang="en-US" altLang="en-US" sz="1800" dirty="0"/>
              <a:t>to detect the proceeds (bank accounts and money flow) and the existing property of perpetrator. </a:t>
            </a:r>
            <a:r>
              <a:rPr lang="sl-SI" altLang="en-US" sz="1800" dirty="0"/>
              <a:t> </a:t>
            </a:r>
            <a:r>
              <a:rPr lang="en-US" altLang="en-US" sz="1800" dirty="0"/>
              <a:t>There are some specifics: </a:t>
            </a:r>
            <a:endParaRPr lang="sl-SI" altLang="en-US" sz="1800" dirty="0"/>
          </a:p>
          <a:p>
            <a:endParaRPr lang="sl-SI" altLang="en-US" sz="1800" dirty="0"/>
          </a:p>
          <a:p>
            <a:r>
              <a:rPr lang="en-US" altLang="en-US" sz="1800" b="1" u="sng" dirty="0"/>
              <a:t>Freezing order</a:t>
            </a:r>
            <a:r>
              <a:rPr lang="en-US" altLang="en-US" sz="1800" b="1" dirty="0"/>
              <a:t>: </a:t>
            </a:r>
            <a:r>
              <a:rPr lang="en-US" altLang="en-US" sz="1800" dirty="0"/>
              <a:t>acting fast is crucial in case of e-banking and internet world. Look for money laundering offence and use FIU powers and international links. Court order and MLA shall follow quickly. Use of Interpol channel for MLA, Warsaw convention </a:t>
            </a:r>
            <a:r>
              <a:rPr lang="sl-SI" altLang="en-US" sz="1800" dirty="0"/>
              <a:t> (direct cooperation) </a:t>
            </a:r>
            <a:r>
              <a:rPr lang="en-US" altLang="en-US" sz="1800" dirty="0"/>
              <a:t>and additional possibilities of Budapest convention, bilateral agreements and </a:t>
            </a:r>
            <a:r>
              <a:rPr lang="sl-SI" altLang="en-US" sz="1800" dirty="0"/>
              <a:t>bilateral </a:t>
            </a:r>
            <a:r>
              <a:rPr lang="en-US" altLang="en-US" sz="1800" dirty="0"/>
              <a:t>reciprocity approach.  </a:t>
            </a:r>
            <a:endParaRPr lang="sl-SI" altLang="en-US" sz="1800" dirty="0"/>
          </a:p>
          <a:p>
            <a:endParaRPr lang="sl-SI" altLang="en-US" sz="1800" dirty="0"/>
          </a:p>
          <a:p>
            <a:r>
              <a:rPr lang="en-US" altLang="en-US" sz="1800" b="1" u="sng" dirty="0"/>
              <a:t>Confiscation</a:t>
            </a:r>
            <a:r>
              <a:rPr lang="en-US" altLang="en-US" sz="1800" b="1" dirty="0"/>
              <a:t>:</a:t>
            </a:r>
            <a:r>
              <a:rPr lang="en-US" altLang="en-US" sz="1800" dirty="0"/>
              <a:t> question of MLA and asset-sharing. Importance of timely freezing! </a:t>
            </a:r>
            <a:endParaRPr lang="sl-SI" altLang="en-US" sz="1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Graphic 3" descr="Questions outline">
            <a:extLst>
              <a:ext uri="{FF2B5EF4-FFF2-40B4-BE49-F238E27FC236}">
                <a16:creationId xmlns:a16="http://schemas.microsoft.com/office/drawing/2014/main" id="{CFEBB0B8-A1CE-44A9-8758-310B71F152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45492" y="2073955"/>
            <a:ext cx="4053015" cy="4053015"/>
          </a:xfrm>
          <a:prstGeom prst="rect">
            <a:avLst/>
          </a:prstGeom>
        </p:spPr>
      </p:pic>
      <p:sp>
        <p:nvSpPr>
          <p:cNvPr id="5" name="Title 50">
            <a:extLst>
              <a:ext uri="{FF2B5EF4-FFF2-40B4-BE49-F238E27FC236}">
                <a16:creationId xmlns:a16="http://schemas.microsoft.com/office/drawing/2014/main" id="{19D86714-DB66-46AE-ABF8-599CEFF9FAB2}"/>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371843A5-F08D-4FD2-A2FF-CB595350B2E8}"/>
              </a:ext>
            </a:extLst>
          </p:cNvPr>
          <p:cNvSpPr>
            <a:spLocks noGrp="1"/>
          </p:cNvSpPr>
          <p:nvPr>
            <p:ph type="title"/>
          </p:nvPr>
        </p:nvSpPr>
        <p:spPr/>
        <p:txBody>
          <a:bodyPr/>
          <a:lstStyle/>
          <a:p>
            <a:r>
              <a:rPr lang="en-US" altLang="en-US"/>
              <a:t>Budapest Convention</a:t>
            </a:r>
          </a:p>
        </p:txBody>
      </p:sp>
      <p:sp>
        <p:nvSpPr>
          <p:cNvPr id="6147" name="Content Placeholder 2">
            <a:extLst>
              <a:ext uri="{FF2B5EF4-FFF2-40B4-BE49-F238E27FC236}">
                <a16:creationId xmlns:a16="http://schemas.microsoft.com/office/drawing/2014/main" id="{A0790840-3D10-4B68-BBBC-8AC55D29FFF5}"/>
              </a:ext>
            </a:extLst>
          </p:cNvPr>
          <p:cNvSpPr>
            <a:spLocks noGrp="1"/>
          </p:cNvSpPr>
          <p:nvPr>
            <p:ph idx="1"/>
          </p:nvPr>
        </p:nvSpPr>
        <p:spPr/>
        <p:txBody>
          <a:bodyPr/>
          <a:lstStyle/>
          <a:p>
            <a:r>
              <a:rPr lang="en-US" altLang="en-US" dirty="0"/>
              <a:t>The scope of the Budapest Convention includes:</a:t>
            </a:r>
          </a:p>
          <a:p>
            <a:endParaRPr lang="en-US" altLang="en-US" dirty="0"/>
          </a:p>
          <a:p>
            <a:pPr lvl="1"/>
            <a:r>
              <a:rPr lang="en-US" altLang="en-US" dirty="0"/>
              <a:t>Substantial provisions, </a:t>
            </a:r>
            <a:r>
              <a:rPr lang="en-US" altLang="en-US" dirty="0" err="1"/>
              <a:t>criminalising</a:t>
            </a:r>
            <a:r>
              <a:rPr lang="en-US" altLang="en-US" dirty="0"/>
              <a:t> certain types of online conduct.</a:t>
            </a:r>
          </a:p>
          <a:p>
            <a:pPr lvl="1"/>
            <a:endParaRPr lang="en-US" altLang="en-US" dirty="0"/>
          </a:p>
          <a:p>
            <a:pPr lvl="1"/>
            <a:r>
              <a:rPr lang="en-US" altLang="en-US" dirty="0"/>
              <a:t>Procedural provisions, such as expedited preservation of electronic evidence.</a:t>
            </a:r>
          </a:p>
          <a:p>
            <a:pPr lvl="1"/>
            <a:endParaRPr lang="en-US" altLang="en-US" dirty="0"/>
          </a:p>
          <a:p>
            <a:pPr lvl="1"/>
            <a:r>
              <a:rPr lang="en-US" altLang="en-US" dirty="0"/>
              <a:t>Provisions on international cooperation, such as the creation of a network of 24/7 contact points.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763CD9EA-BC38-4584-A315-4D13AB20B202}"/>
              </a:ext>
            </a:extLst>
          </p:cNvPr>
          <p:cNvSpPr>
            <a:spLocks noGrp="1"/>
          </p:cNvSpPr>
          <p:nvPr>
            <p:ph type="title"/>
          </p:nvPr>
        </p:nvSpPr>
        <p:spPr/>
        <p:txBody>
          <a:bodyPr/>
          <a:lstStyle/>
          <a:p>
            <a:r>
              <a:rPr lang="en-US" altLang="en-US"/>
              <a:t>Substantive Provisions</a:t>
            </a:r>
          </a:p>
        </p:txBody>
      </p:sp>
      <p:sp>
        <p:nvSpPr>
          <p:cNvPr id="3" name="Content Placeholder 2">
            <a:extLst>
              <a:ext uri="{FF2B5EF4-FFF2-40B4-BE49-F238E27FC236}">
                <a16:creationId xmlns:a16="http://schemas.microsoft.com/office/drawing/2014/main" id="{3B24C703-2123-48E7-85AB-D48076C95E95}"/>
              </a:ext>
            </a:extLst>
          </p:cNvPr>
          <p:cNvSpPr>
            <a:spLocks noGrp="1"/>
          </p:cNvSpPr>
          <p:nvPr>
            <p:ph idx="1"/>
          </p:nvPr>
        </p:nvSpPr>
        <p:spPr/>
        <p:txBody>
          <a:bodyPr>
            <a:normAutofit/>
          </a:bodyPr>
          <a:lstStyle/>
          <a:p>
            <a:pPr>
              <a:buFont typeface="Arial" charset="0"/>
              <a:buChar char="•"/>
              <a:defRPr/>
            </a:pPr>
            <a:r>
              <a:rPr lang="en-US" dirty="0"/>
              <a:t>Intended to facilitate and develop international cooperation in criminal investigations through </a:t>
            </a:r>
            <a:r>
              <a:rPr lang="en-US" dirty="0" err="1"/>
              <a:t>harmonisation</a:t>
            </a:r>
            <a:r>
              <a:rPr lang="en-US" dirty="0"/>
              <a:t> of substantive law.</a:t>
            </a:r>
          </a:p>
          <a:p>
            <a:pPr>
              <a:buFont typeface="Arial" charset="0"/>
              <a:buChar char="•"/>
              <a:defRPr/>
            </a:pPr>
            <a:r>
              <a:rPr lang="en-US" dirty="0"/>
              <a:t>Defines:</a:t>
            </a:r>
          </a:p>
          <a:p>
            <a:pPr lvl="1">
              <a:buFont typeface="Arial" charset="0"/>
              <a:buChar char="–"/>
              <a:defRPr/>
            </a:pPr>
            <a:r>
              <a:rPr lang="en-US" dirty="0"/>
              <a:t>Offences against the confidentiality, integrity and availability of computer systems</a:t>
            </a:r>
          </a:p>
          <a:p>
            <a:pPr lvl="1">
              <a:buFont typeface="Arial" charset="0"/>
              <a:buChar char="–"/>
              <a:defRPr/>
            </a:pPr>
            <a:r>
              <a:rPr lang="en-US" dirty="0"/>
              <a:t>Offences carried out by means of computer systems</a:t>
            </a:r>
          </a:p>
          <a:p>
            <a:pPr lvl="2">
              <a:buFont typeface="Arial" charset="0"/>
              <a:buChar char="•"/>
              <a:defRPr/>
            </a:pPr>
            <a:r>
              <a:rPr lang="en-US" dirty="0"/>
              <a:t>Forgery and fraud</a:t>
            </a:r>
          </a:p>
          <a:p>
            <a:pPr lvl="2">
              <a:buFont typeface="Arial" charset="0"/>
              <a:buChar char="•"/>
              <a:defRPr/>
            </a:pPr>
            <a:r>
              <a:rPr lang="en-US" dirty="0"/>
              <a:t>Child pornography</a:t>
            </a:r>
          </a:p>
          <a:p>
            <a:pPr lvl="2">
              <a:buFont typeface="Arial" charset="0"/>
              <a:buChar char="•"/>
              <a:defRPr/>
            </a:pPr>
            <a:r>
              <a:rPr lang="en-US" dirty="0"/>
              <a:t>Offences related to intellectual property rights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445E4AF4-3250-4666-8DA3-B73F8BC099F7}"/>
              </a:ext>
            </a:extLst>
          </p:cNvPr>
          <p:cNvSpPr>
            <a:spLocks noGrp="1"/>
          </p:cNvSpPr>
          <p:nvPr>
            <p:ph type="title"/>
          </p:nvPr>
        </p:nvSpPr>
        <p:spPr/>
        <p:txBody>
          <a:bodyPr/>
          <a:lstStyle/>
          <a:p>
            <a:r>
              <a:rPr lang="en-US" altLang="en-US"/>
              <a:t>Substantive Provisions</a:t>
            </a:r>
          </a:p>
        </p:txBody>
      </p:sp>
      <p:sp>
        <p:nvSpPr>
          <p:cNvPr id="8195" name="Content Placeholder 2">
            <a:extLst>
              <a:ext uri="{FF2B5EF4-FFF2-40B4-BE49-F238E27FC236}">
                <a16:creationId xmlns:a16="http://schemas.microsoft.com/office/drawing/2014/main" id="{1921FFD7-1F9A-4838-8B5A-51EA93638059}"/>
              </a:ext>
            </a:extLst>
          </p:cNvPr>
          <p:cNvSpPr>
            <a:spLocks noGrp="1"/>
          </p:cNvSpPr>
          <p:nvPr>
            <p:ph idx="1"/>
          </p:nvPr>
        </p:nvSpPr>
        <p:spPr/>
        <p:txBody>
          <a:bodyPr>
            <a:normAutofit fontScale="92500" lnSpcReduction="20000"/>
          </a:bodyPr>
          <a:lstStyle/>
          <a:p>
            <a:pPr marL="0" indent="0">
              <a:lnSpc>
                <a:spcPct val="90000"/>
              </a:lnSpc>
              <a:buFont typeface="Arial" panose="020B0604020202020204" pitchFamily="34" charset="0"/>
              <a:buNone/>
            </a:pPr>
            <a:r>
              <a:rPr lang="en-US" altLang="en-US" sz="2700" b="1" dirty="0"/>
              <a:t>Article 2 – Illegal Access</a:t>
            </a:r>
          </a:p>
          <a:p>
            <a:pPr marL="0" indent="0">
              <a:lnSpc>
                <a:spcPct val="90000"/>
              </a:lnSpc>
              <a:buFont typeface="Arial" panose="020B0604020202020204" pitchFamily="34" charset="0"/>
              <a:buNone/>
            </a:pPr>
            <a:endParaRPr lang="en-US" altLang="en-US" sz="2700" b="1" dirty="0"/>
          </a:p>
          <a:p>
            <a:r>
              <a:rPr lang="en-US" altLang="en-US" sz="2700" dirty="0"/>
              <a:t>Each Party shall adopt such legislative and other measures as may be necessary to establish as criminal offences under its domestic law when committed intentionally </a:t>
            </a:r>
            <a:r>
              <a:rPr lang="en-US" altLang="en-US" sz="2700" b="1" dirty="0"/>
              <a:t>the access to the whole or any part of a computer system without right</a:t>
            </a:r>
            <a:r>
              <a:rPr lang="en-US" altLang="en-US" sz="2700" dirty="0"/>
              <a:t>. A Party may require that the offence be committed by infringing security measures, with the intent of obtaining computer data or other dishonest intent, or in relation to a  computer system that is connected to another computer system.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A183815C-45E3-4F84-A47A-3ACB33242C73}"/>
              </a:ext>
            </a:extLst>
          </p:cNvPr>
          <p:cNvSpPr>
            <a:spLocks noGrp="1"/>
          </p:cNvSpPr>
          <p:nvPr>
            <p:ph type="title"/>
          </p:nvPr>
        </p:nvSpPr>
        <p:spPr/>
        <p:txBody>
          <a:bodyPr/>
          <a:lstStyle/>
          <a:p>
            <a:r>
              <a:rPr lang="en-US" altLang="en-US"/>
              <a:t>Substantive Provisions</a:t>
            </a:r>
          </a:p>
        </p:txBody>
      </p:sp>
      <p:sp>
        <p:nvSpPr>
          <p:cNvPr id="9219" name="Content Placeholder 2">
            <a:extLst>
              <a:ext uri="{FF2B5EF4-FFF2-40B4-BE49-F238E27FC236}">
                <a16:creationId xmlns:a16="http://schemas.microsoft.com/office/drawing/2014/main" id="{DC1D2287-F833-4A72-BC93-462466B4C108}"/>
              </a:ext>
            </a:extLst>
          </p:cNvPr>
          <p:cNvSpPr>
            <a:spLocks noGrp="1"/>
          </p:cNvSpPr>
          <p:nvPr>
            <p:ph idx="1"/>
          </p:nvPr>
        </p:nvSpPr>
        <p:spPr/>
        <p:txBody>
          <a:bodyPr>
            <a:normAutofit fontScale="92500" lnSpcReduction="10000"/>
          </a:bodyPr>
          <a:lstStyle/>
          <a:p>
            <a:pPr marL="0" indent="0">
              <a:lnSpc>
                <a:spcPct val="80000"/>
              </a:lnSpc>
              <a:buFont typeface="Arial" panose="020B0604020202020204" pitchFamily="34" charset="0"/>
              <a:buNone/>
            </a:pPr>
            <a:r>
              <a:rPr lang="en-US" altLang="en-US" sz="2500" b="1" dirty="0"/>
              <a:t>Article 3 – Illegal Interception</a:t>
            </a:r>
          </a:p>
          <a:p>
            <a:pPr>
              <a:lnSpc>
                <a:spcPct val="80000"/>
              </a:lnSpc>
            </a:pPr>
            <a:endParaRPr lang="en-US" altLang="en-US" sz="2500" dirty="0"/>
          </a:p>
          <a:p>
            <a:pPr>
              <a:lnSpc>
                <a:spcPct val="80000"/>
              </a:lnSpc>
            </a:pPr>
            <a:r>
              <a:rPr lang="en-US" altLang="en-US" sz="2500" dirty="0"/>
              <a:t>Each Party shall adopt such legislative and other measures as may be necessary to establish as criminal offences under its domestic law when committed intentionally </a:t>
            </a:r>
            <a:r>
              <a:rPr lang="en-US" altLang="en-US" sz="2500" b="1" dirty="0"/>
              <a:t>the interception without right, made by technical means, of non-public transmissions</a:t>
            </a:r>
            <a:r>
              <a:rPr lang="en-US" altLang="en-US" sz="2500" dirty="0"/>
              <a:t> of computer data to, from or within a computer system, including electromagnetic emissions from a computer system carrying such computer data. A Party may require that the offence be committed with dishonest intent, or in relation to a  computer system that is connected to another computer system.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B6038F07-141B-4192-A217-2F462C4B7331}"/>
              </a:ext>
            </a:extLst>
          </p:cNvPr>
          <p:cNvSpPr>
            <a:spLocks noGrp="1"/>
          </p:cNvSpPr>
          <p:nvPr>
            <p:ph type="title"/>
          </p:nvPr>
        </p:nvSpPr>
        <p:spPr/>
        <p:txBody>
          <a:bodyPr/>
          <a:lstStyle/>
          <a:p>
            <a:r>
              <a:rPr lang="en-US" altLang="en-US"/>
              <a:t>Substantive Provisions</a:t>
            </a:r>
          </a:p>
        </p:txBody>
      </p:sp>
      <p:sp>
        <p:nvSpPr>
          <p:cNvPr id="10243" name="Content Placeholder 2">
            <a:extLst>
              <a:ext uri="{FF2B5EF4-FFF2-40B4-BE49-F238E27FC236}">
                <a16:creationId xmlns:a16="http://schemas.microsoft.com/office/drawing/2014/main" id="{17D01BC0-008C-49E6-BCC2-91C2B3472E6F}"/>
              </a:ext>
            </a:extLst>
          </p:cNvPr>
          <p:cNvSpPr>
            <a:spLocks noGrp="1"/>
          </p:cNvSpPr>
          <p:nvPr>
            <p:ph idx="1"/>
          </p:nvPr>
        </p:nvSpPr>
        <p:spPr/>
        <p:txBody>
          <a:bodyPr>
            <a:normAutofit fontScale="92500"/>
          </a:bodyPr>
          <a:lstStyle/>
          <a:p>
            <a:pPr marL="0" indent="0">
              <a:lnSpc>
                <a:spcPct val="80000"/>
              </a:lnSpc>
              <a:buFont typeface="Arial" panose="020B0604020202020204" pitchFamily="34" charset="0"/>
              <a:buNone/>
            </a:pPr>
            <a:r>
              <a:rPr lang="en-US" altLang="en-US" sz="2700" b="1" dirty="0"/>
              <a:t>Article 4 – Data Interference</a:t>
            </a:r>
          </a:p>
          <a:p>
            <a:pPr>
              <a:lnSpc>
                <a:spcPct val="80000"/>
              </a:lnSpc>
            </a:pPr>
            <a:endParaRPr lang="en-US" altLang="en-US" sz="2700" dirty="0"/>
          </a:p>
          <a:p>
            <a:pPr>
              <a:lnSpc>
                <a:spcPct val="80000"/>
              </a:lnSpc>
            </a:pPr>
            <a:r>
              <a:rPr lang="en-US" altLang="en-US" sz="2700" dirty="0"/>
              <a:t>Each Party shall adopt such legislative and other measures as may be necessary to establish as criminal offences under its domestic law when committed intentionally </a:t>
            </a:r>
            <a:r>
              <a:rPr lang="en-US" altLang="en-US" sz="2700" b="1" dirty="0"/>
              <a:t>the damaging, deletion, deterioration, alteration or suppression of computer data without right.</a:t>
            </a:r>
            <a:endParaRPr lang="en-US" altLang="en-US" sz="2700" dirty="0"/>
          </a:p>
          <a:p>
            <a:pPr>
              <a:lnSpc>
                <a:spcPct val="80000"/>
              </a:lnSpc>
            </a:pPr>
            <a:r>
              <a:rPr lang="en-US" altLang="en-US" sz="2700" dirty="0"/>
              <a:t>A Party may reserve the right to require that the conduct described in Paragraph 1 result in serious harm.</a:t>
            </a:r>
          </a:p>
        </p:txBody>
      </p:sp>
    </p:spTree>
  </p:cSld>
  <p:clrMapOvr>
    <a:masterClrMapping/>
  </p:clrMapOvr>
</p:sld>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PPT_theme_v7</Template>
  <TotalTime>55780</TotalTime>
  <Words>2628</Words>
  <Application>Microsoft Office PowerPoint</Application>
  <PresentationFormat>On-screen Show (4:3)</PresentationFormat>
  <Paragraphs>263</Paragraphs>
  <Slides>42</Slides>
  <Notes>30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42</vt:i4>
      </vt:variant>
    </vt:vector>
  </HeadingPairs>
  <TitlesOfParts>
    <vt:vector size="48" baseType="lpstr">
      <vt:lpstr>Arial</vt:lpstr>
      <vt:lpstr>Arial Narrow</vt:lpstr>
      <vt:lpstr>Calibri</vt:lpstr>
      <vt:lpstr>Georgia</vt:lpstr>
      <vt:lpstr>Helvetica</vt:lpstr>
      <vt:lpstr>PPT_theme_v7</vt:lpstr>
      <vt:lpstr>Basic Course on the Search, Seizure and Confiscation of Online Crime Proceeds</vt:lpstr>
      <vt:lpstr>Session Objectives</vt:lpstr>
      <vt:lpstr>Cybercrime</vt:lpstr>
      <vt:lpstr>The Budapest Convention</vt:lpstr>
      <vt:lpstr>Budapest Convention</vt:lpstr>
      <vt:lpstr>Substantive Provisions</vt:lpstr>
      <vt:lpstr>Substantive Provisions</vt:lpstr>
      <vt:lpstr>Substantive Provisions</vt:lpstr>
      <vt:lpstr>Substantive Provisions</vt:lpstr>
      <vt:lpstr>Substantive Provisions</vt:lpstr>
      <vt:lpstr>Substantive Provisions</vt:lpstr>
      <vt:lpstr>Substantive Provisions</vt:lpstr>
      <vt:lpstr>Substantive Provisions</vt:lpstr>
      <vt:lpstr>Substantive Provisions</vt:lpstr>
      <vt:lpstr>Substantive Provisions</vt:lpstr>
      <vt:lpstr>Substantive Provisions</vt:lpstr>
      <vt:lpstr>Substantive Provisions</vt:lpstr>
      <vt:lpstr>Summary</vt:lpstr>
      <vt:lpstr>National Substantive Law</vt:lpstr>
      <vt:lpstr>Substantive Provisions</vt:lpstr>
      <vt:lpstr>Substantive Provisions</vt:lpstr>
      <vt:lpstr>Substantive Provisions</vt:lpstr>
      <vt:lpstr>Substantive Provisions</vt:lpstr>
      <vt:lpstr>Substantive Provisions</vt:lpstr>
      <vt:lpstr>Substantive Provisions</vt:lpstr>
      <vt:lpstr>Substantive Provisions</vt:lpstr>
      <vt:lpstr>Substantive Provisions</vt:lpstr>
      <vt:lpstr>Substantive Provisions</vt:lpstr>
      <vt:lpstr>Applicable Provisions</vt:lpstr>
      <vt:lpstr>National Cybercrime Situation</vt:lpstr>
      <vt:lpstr>Cybercrime as a Source of Criminal Funds</vt:lpstr>
      <vt:lpstr>Example of Cybercrimes</vt:lpstr>
      <vt:lpstr>Banking Malware: How does it work?</vt:lpstr>
      <vt:lpstr>Ransomware: How does it work?</vt:lpstr>
      <vt:lpstr>Notable Feature of Many Cybercrimes</vt:lpstr>
      <vt:lpstr>The Use of Mules</vt:lpstr>
      <vt:lpstr>Cybercrime and Financial investigations</vt:lpstr>
      <vt:lpstr>Search, seizure and confiscation of proceeds of crime</vt:lpstr>
      <vt:lpstr>Application to Cybercrime</vt:lpstr>
      <vt:lpstr>Cybercrime and Financial Investigations</vt:lpstr>
      <vt:lpstr>Cybercrime and Financial Investigations</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alexander</dc:creator>
  <cp:lastModifiedBy>Hortensia Pasalau</cp:lastModifiedBy>
  <cp:revision>334</cp:revision>
  <cp:lastPrinted>2016-05-18T07:38:13Z</cp:lastPrinted>
  <dcterms:created xsi:type="dcterms:W3CDTF">2013-06-24T06:40:18Z</dcterms:created>
  <dcterms:modified xsi:type="dcterms:W3CDTF">2023-11-13T15:25:05Z</dcterms:modified>
</cp:coreProperties>
</file>