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6"/>
  </p:notesMasterIdLst>
  <p:sldIdLst>
    <p:sldId id="355" r:id="rId2"/>
    <p:sldId id="567" r:id="rId3"/>
    <p:sldId id="568" r:id="rId4"/>
    <p:sldId id="569" r:id="rId5"/>
    <p:sldId id="570" r:id="rId6"/>
    <p:sldId id="747" r:id="rId7"/>
    <p:sldId id="748" r:id="rId8"/>
    <p:sldId id="749" r:id="rId9"/>
    <p:sldId id="750" r:id="rId10"/>
    <p:sldId id="788" r:id="rId11"/>
    <p:sldId id="789" r:id="rId12"/>
    <p:sldId id="790" r:id="rId13"/>
    <p:sldId id="791" r:id="rId14"/>
    <p:sldId id="792" r:id="rId15"/>
    <p:sldId id="793" r:id="rId16"/>
    <p:sldId id="794" r:id="rId17"/>
    <p:sldId id="795" r:id="rId18"/>
    <p:sldId id="796" r:id="rId19"/>
    <p:sldId id="812" r:id="rId20"/>
    <p:sldId id="751" r:id="rId21"/>
    <p:sldId id="797" r:id="rId22"/>
    <p:sldId id="798" r:id="rId23"/>
    <p:sldId id="799" r:id="rId24"/>
    <p:sldId id="800" r:id="rId25"/>
    <p:sldId id="801" r:id="rId26"/>
    <p:sldId id="802" r:id="rId27"/>
    <p:sldId id="804" r:id="rId28"/>
    <p:sldId id="805" r:id="rId29"/>
    <p:sldId id="806" r:id="rId30"/>
    <p:sldId id="807" r:id="rId31"/>
    <p:sldId id="808" r:id="rId32"/>
    <p:sldId id="809" r:id="rId33"/>
    <p:sldId id="810" r:id="rId34"/>
    <p:sldId id="811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355"/>
          </p14:sldIdLst>
        </p14:section>
        <p14:section name="Introduction" id="{DEED0A68-EF9C-4733-ADAA-766A859E58BB}">
          <p14:sldIdLst>
            <p14:sldId id="567"/>
            <p14:sldId id="568"/>
          </p14:sldIdLst>
        </p14:section>
        <p14:section name="Section 1" id="{1F767E79-2A4A-4837-8114-C2475E36F49A}">
          <p14:sldIdLst>
            <p14:sldId id="569"/>
            <p14:sldId id="570"/>
            <p14:sldId id="747"/>
            <p14:sldId id="748"/>
          </p14:sldIdLst>
        </p14:section>
        <p14:section name="Section 2" id="{BD5EC4CA-CD48-49B6-88C4-D6600C17346B}">
          <p14:sldIdLst>
            <p14:sldId id="749"/>
            <p14:sldId id="750"/>
            <p14:sldId id="788"/>
            <p14:sldId id="789"/>
            <p14:sldId id="790"/>
            <p14:sldId id="791"/>
            <p14:sldId id="792"/>
            <p14:sldId id="793"/>
            <p14:sldId id="794"/>
            <p14:sldId id="795"/>
            <p14:sldId id="796"/>
          </p14:sldIdLst>
        </p14:section>
        <p14:section name="Section 3" id="{CF38BB39-4BC8-4F8B-A63B-4935EC255CA2}">
          <p14:sldIdLst>
            <p14:sldId id="812"/>
            <p14:sldId id="751"/>
            <p14:sldId id="797"/>
            <p14:sldId id="798"/>
            <p14:sldId id="799"/>
            <p14:sldId id="800"/>
            <p14:sldId id="801"/>
            <p14:sldId id="802"/>
            <p14:sldId id="804"/>
            <p14:sldId id="805"/>
          </p14:sldIdLst>
        </p14:section>
        <p14:section name="Section 4" id="{CDB77A57-E109-4FE7-B6FB-C5D48371E968}">
          <p14:sldIdLst>
            <p14:sldId id="806"/>
            <p14:sldId id="807"/>
            <p14:sldId id="808"/>
          </p14:sldIdLst>
        </p14:section>
        <p14:section name="Section 5" id="{E9822AB8-3008-4E5A-9FC0-397C6C814D67}">
          <p14:sldIdLst>
            <p14:sldId id="809"/>
            <p14:sldId id="810"/>
            <p14:sldId id="81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DREA Andrei-Stefan" initials="CA" lastIdx="14" clrIdx="0">
    <p:extLst>
      <p:ext uri="{19B8F6BF-5375-455C-9EA6-DF929625EA0E}">
        <p15:presenceInfo xmlns:p15="http://schemas.microsoft.com/office/powerpoint/2012/main" userId="S::Andrei-Stefan.CANDREA@coe.int::076b47cf-5c95-4213-8990-00bd8775d9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6B8"/>
    <a:srgbClr val="2F618F"/>
    <a:srgbClr val="4B6A90"/>
    <a:srgbClr val="91BE9E"/>
    <a:srgbClr val="0E3D8A"/>
    <a:srgbClr val="0E4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81037" autoAdjust="0"/>
  </p:normalViewPr>
  <p:slideViewPr>
    <p:cSldViewPr snapToGrid="0">
      <p:cViewPr varScale="1">
        <p:scale>
          <a:sx n="59" d="100"/>
          <a:sy n="59" d="100"/>
        </p:scale>
        <p:origin x="16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38DFBC-BFF3-42BF-B8C1-E31DDD0A44C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C3CD0C15-0BC7-4A9F-9FBB-4B8A38F83FD8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600" b="1" dirty="0" smtClean="0">
              <a:latin typeface="Sylfaen" panose="010A0502050306030303" pitchFamily="18" charset="0"/>
            </a:rPr>
            <a:t>1-ին </a:t>
          </a:r>
          <a:r>
            <a:rPr lang="en-US" sz="3600" b="1" dirty="0" err="1" smtClean="0">
              <a:latin typeface="Sylfaen" panose="010A0502050306030303" pitchFamily="18" charset="0"/>
            </a:rPr>
            <a:t>խմբի</a:t>
          </a:r>
          <a:r>
            <a:rPr lang="en-US" sz="3600" b="1" dirty="0" smtClean="0">
              <a:latin typeface="Sylfaen" panose="010A0502050306030303" pitchFamily="18" charset="0"/>
            </a:rPr>
            <a:t> </a:t>
          </a:r>
          <a:r>
            <a:rPr lang="en-US" sz="3600" b="1" dirty="0" err="1" smtClean="0">
              <a:latin typeface="Sylfaen" panose="010A0502050306030303" pitchFamily="18" charset="0"/>
            </a:rPr>
            <a:t>զեկույց</a:t>
          </a:r>
          <a:endParaRPr lang="en-GB" sz="3600" b="1" dirty="0">
            <a:latin typeface="Sylfaen" panose="010A0502050306030303" pitchFamily="18" charset="0"/>
          </a:endParaRPr>
        </a:p>
      </dgm:t>
    </dgm:pt>
    <dgm:pt modelId="{4452A92E-6A87-425F-B517-AB9CE957A365}" type="parTrans" cxnId="{ED9EC729-F374-4C49-95CC-427A18286CC7}">
      <dgm:prSet/>
      <dgm:spPr/>
      <dgm:t>
        <a:bodyPr/>
        <a:lstStyle/>
        <a:p>
          <a:endParaRPr lang="en-GB"/>
        </a:p>
      </dgm:t>
    </dgm:pt>
    <dgm:pt modelId="{2C6CE583-76B3-410C-BBF1-3D2E817AEF00}" type="sibTrans" cxnId="{ED9EC729-F374-4C49-95CC-427A18286CC7}">
      <dgm:prSet custT="1"/>
      <dgm:spPr/>
      <dgm:t>
        <a:bodyPr/>
        <a:lstStyle/>
        <a:p>
          <a:endParaRPr lang="en-GB" sz="3600" b="1"/>
        </a:p>
      </dgm:t>
    </dgm:pt>
    <dgm:pt modelId="{63228A14-9361-4C45-8F39-7A7B35276540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3600" b="1" dirty="0" smtClean="0">
              <a:latin typeface="Sylfaen" panose="010A0502050306030303" pitchFamily="18" charset="0"/>
            </a:rPr>
            <a:t>2-րդ </a:t>
          </a:r>
          <a:r>
            <a:rPr lang="en-US" sz="3600" b="1" dirty="0" err="1" smtClean="0">
              <a:latin typeface="Sylfaen" panose="010A0502050306030303" pitchFamily="18" charset="0"/>
            </a:rPr>
            <a:t>խմբի</a:t>
          </a:r>
          <a:r>
            <a:rPr lang="en-US" sz="3600" b="1" dirty="0" smtClean="0">
              <a:latin typeface="Sylfaen" panose="010A0502050306030303" pitchFamily="18" charset="0"/>
            </a:rPr>
            <a:t> </a:t>
          </a:r>
          <a:r>
            <a:rPr lang="en-US" sz="3600" b="1" dirty="0" err="1" smtClean="0">
              <a:latin typeface="Sylfaen" panose="010A0502050306030303" pitchFamily="18" charset="0"/>
            </a:rPr>
            <a:t>զեկույց</a:t>
          </a:r>
          <a:endParaRPr lang="en-GB" sz="3600" b="1" dirty="0">
            <a:latin typeface="Sylfaen" panose="010A0502050306030303" pitchFamily="18" charset="0"/>
          </a:endParaRPr>
        </a:p>
      </dgm:t>
    </dgm:pt>
    <dgm:pt modelId="{9AD9BBAE-F1A9-49CF-ABA2-18C4FDDFF950}" type="parTrans" cxnId="{4A8FBA1D-FC63-4483-85EC-901231FFBA41}">
      <dgm:prSet/>
      <dgm:spPr/>
      <dgm:t>
        <a:bodyPr/>
        <a:lstStyle/>
        <a:p>
          <a:endParaRPr lang="en-GB"/>
        </a:p>
      </dgm:t>
    </dgm:pt>
    <dgm:pt modelId="{B3F4F4F1-FD14-481E-8496-740D81DEB69A}" type="sibTrans" cxnId="{4A8FBA1D-FC63-4483-85EC-901231FFBA41}">
      <dgm:prSet custT="1"/>
      <dgm:spPr/>
      <dgm:t>
        <a:bodyPr/>
        <a:lstStyle/>
        <a:p>
          <a:endParaRPr lang="en-GB" sz="3600" b="1"/>
        </a:p>
      </dgm:t>
    </dgm:pt>
    <dgm:pt modelId="{5F139E6C-D43C-419A-8148-295DA8EA8193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3600" b="1" dirty="0" smtClean="0">
              <a:latin typeface="Sylfaen" panose="010A0502050306030303" pitchFamily="18" charset="0"/>
            </a:rPr>
            <a:t>3-րդ </a:t>
          </a:r>
          <a:r>
            <a:rPr lang="en-US" sz="3600" b="1" dirty="0" err="1" smtClean="0">
              <a:latin typeface="Sylfaen" panose="010A0502050306030303" pitchFamily="18" charset="0"/>
            </a:rPr>
            <a:t>խմբի</a:t>
          </a:r>
          <a:r>
            <a:rPr lang="en-US" sz="3600" b="1" dirty="0" smtClean="0">
              <a:latin typeface="Sylfaen" panose="010A0502050306030303" pitchFamily="18" charset="0"/>
            </a:rPr>
            <a:t> </a:t>
          </a:r>
          <a:r>
            <a:rPr lang="en-US" sz="3600" b="1" dirty="0" err="1" smtClean="0">
              <a:latin typeface="Sylfaen" panose="010A0502050306030303" pitchFamily="18" charset="0"/>
            </a:rPr>
            <a:t>զեկույց</a:t>
          </a:r>
          <a:r>
            <a:rPr lang="en-US" sz="3600" b="1" dirty="0" smtClean="0">
              <a:latin typeface="Sylfaen" panose="010A0502050306030303" pitchFamily="18" charset="0"/>
            </a:rPr>
            <a:t> </a:t>
          </a:r>
          <a:endParaRPr lang="en-GB" sz="3600" b="1" dirty="0">
            <a:latin typeface="Sylfaen" panose="010A0502050306030303" pitchFamily="18" charset="0"/>
          </a:endParaRPr>
        </a:p>
      </dgm:t>
    </dgm:pt>
    <dgm:pt modelId="{8F94D6B5-A31C-44A7-8B8A-BEDC4E8D589B}" type="parTrans" cxnId="{301265F1-23FF-47FC-BD75-F1D876100607}">
      <dgm:prSet/>
      <dgm:spPr/>
      <dgm:t>
        <a:bodyPr/>
        <a:lstStyle/>
        <a:p>
          <a:endParaRPr lang="en-GB"/>
        </a:p>
      </dgm:t>
    </dgm:pt>
    <dgm:pt modelId="{B26C842E-46CC-4C93-AABF-5B1A56411510}" type="sibTrans" cxnId="{301265F1-23FF-47FC-BD75-F1D876100607}">
      <dgm:prSet custT="1"/>
      <dgm:spPr/>
      <dgm:t>
        <a:bodyPr/>
        <a:lstStyle/>
        <a:p>
          <a:endParaRPr lang="en-GB" sz="3600" b="1"/>
        </a:p>
      </dgm:t>
    </dgm:pt>
    <dgm:pt modelId="{F0D29273-5B66-4419-8524-DBC370D94DDF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3600" b="1" dirty="0" smtClean="0">
              <a:latin typeface="Sylfaen" panose="010A0502050306030303" pitchFamily="18" charset="0"/>
            </a:rPr>
            <a:t>4-րդ </a:t>
          </a:r>
          <a:r>
            <a:rPr lang="en-US" sz="3600" b="1" dirty="0" err="1" smtClean="0">
              <a:latin typeface="Sylfaen" panose="010A0502050306030303" pitchFamily="18" charset="0"/>
            </a:rPr>
            <a:t>խմբի</a:t>
          </a:r>
          <a:r>
            <a:rPr lang="en-US" sz="3600" b="1" dirty="0" smtClean="0">
              <a:latin typeface="Sylfaen" panose="010A0502050306030303" pitchFamily="18" charset="0"/>
            </a:rPr>
            <a:t> </a:t>
          </a:r>
          <a:r>
            <a:rPr lang="en-US" sz="3600" b="1" dirty="0" err="1" smtClean="0">
              <a:latin typeface="Sylfaen" panose="010A0502050306030303" pitchFamily="18" charset="0"/>
            </a:rPr>
            <a:t>զեկույց</a:t>
          </a:r>
          <a:endParaRPr lang="en-GB" sz="3600" b="1" dirty="0">
            <a:latin typeface="Sylfaen" panose="010A0502050306030303" pitchFamily="18" charset="0"/>
          </a:endParaRPr>
        </a:p>
      </dgm:t>
    </dgm:pt>
    <dgm:pt modelId="{F7FAEE7F-0FC8-44BB-A550-396A4E4F637F}" type="parTrans" cxnId="{083B3940-8ED4-4934-8075-E85E5D83DDF5}">
      <dgm:prSet/>
      <dgm:spPr/>
      <dgm:t>
        <a:bodyPr/>
        <a:lstStyle/>
        <a:p>
          <a:endParaRPr lang="en-GB"/>
        </a:p>
      </dgm:t>
    </dgm:pt>
    <dgm:pt modelId="{43BFC229-B56F-462E-9AC7-7D26FBDF2A65}" type="sibTrans" cxnId="{083B3940-8ED4-4934-8075-E85E5D83DDF5}">
      <dgm:prSet/>
      <dgm:spPr/>
      <dgm:t>
        <a:bodyPr/>
        <a:lstStyle/>
        <a:p>
          <a:endParaRPr lang="en-GB"/>
        </a:p>
      </dgm:t>
    </dgm:pt>
    <dgm:pt modelId="{BD9319EC-C6D0-4671-8775-87AFACA6A516}" type="pres">
      <dgm:prSet presAssocID="{1B38DFBC-BFF3-42BF-B8C1-E31DDD0A44C8}" presName="linearFlow" presStyleCnt="0">
        <dgm:presLayoutVars>
          <dgm:resizeHandles val="exact"/>
        </dgm:presLayoutVars>
      </dgm:prSet>
      <dgm:spPr/>
    </dgm:pt>
    <dgm:pt modelId="{25FF0AF6-0F9B-4564-8F59-531EF8B4C838}" type="pres">
      <dgm:prSet presAssocID="{C3CD0C15-0BC7-4A9F-9FBB-4B8A38F83FD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EBF11-45EA-455A-A4AB-6FD193E2F19E}" type="pres">
      <dgm:prSet presAssocID="{2C6CE583-76B3-410C-BBF1-3D2E817AEF00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B0DE74E-5C59-48C0-810A-B02D690AC5F5}" type="pres">
      <dgm:prSet presAssocID="{2C6CE583-76B3-410C-BBF1-3D2E817AEF00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2EB2D00E-EF3D-4380-852E-C53664D906D5}" type="pres">
      <dgm:prSet presAssocID="{63228A14-9361-4C45-8F39-7A7B3527654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7770C3-5526-458A-BC2A-94CDDCCA40D9}" type="pres">
      <dgm:prSet presAssocID="{B3F4F4F1-FD14-481E-8496-740D81DEB69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772DF557-36CF-40E0-A18C-16756BDB9D4D}" type="pres">
      <dgm:prSet presAssocID="{B3F4F4F1-FD14-481E-8496-740D81DEB69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876D40E-5D08-40AA-9799-D741009083C6}" type="pres">
      <dgm:prSet presAssocID="{5F139E6C-D43C-419A-8148-295DA8EA819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15630-E4B9-4B38-9C0D-BA9E18304406}" type="pres">
      <dgm:prSet presAssocID="{B26C842E-46CC-4C93-AABF-5B1A56411510}" presName="sibTrans" presStyleLbl="sibTrans2D1" presStyleIdx="2" presStyleCnt="3"/>
      <dgm:spPr/>
      <dgm:t>
        <a:bodyPr/>
        <a:lstStyle/>
        <a:p>
          <a:endParaRPr lang="en-US"/>
        </a:p>
      </dgm:t>
    </dgm:pt>
    <dgm:pt modelId="{5186ACE6-5414-4C8C-82BE-8EEBBA0098A9}" type="pres">
      <dgm:prSet presAssocID="{B26C842E-46CC-4C93-AABF-5B1A56411510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3D5F3141-0B64-40AD-8ED1-62F8414D55B7}" type="pres">
      <dgm:prSet presAssocID="{F0D29273-5B66-4419-8524-DBC370D94DD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ACFD8E-DD12-4E3F-8E6C-06ACD9830549}" type="presOf" srcId="{F0D29273-5B66-4419-8524-DBC370D94DDF}" destId="{3D5F3141-0B64-40AD-8ED1-62F8414D55B7}" srcOrd="0" destOrd="0" presId="urn:microsoft.com/office/officeart/2005/8/layout/process2"/>
    <dgm:cxn modelId="{EDFAD27A-8716-4755-A0DD-2B93DCCD213C}" type="presOf" srcId="{1B38DFBC-BFF3-42BF-B8C1-E31DDD0A44C8}" destId="{BD9319EC-C6D0-4671-8775-87AFACA6A516}" srcOrd="0" destOrd="0" presId="urn:microsoft.com/office/officeart/2005/8/layout/process2"/>
    <dgm:cxn modelId="{ED9EC729-F374-4C49-95CC-427A18286CC7}" srcId="{1B38DFBC-BFF3-42BF-B8C1-E31DDD0A44C8}" destId="{C3CD0C15-0BC7-4A9F-9FBB-4B8A38F83FD8}" srcOrd="0" destOrd="0" parTransId="{4452A92E-6A87-425F-B517-AB9CE957A365}" sibTransId="{2C6CE583-76B3-410C-BBF1-3D2E817AEF00}"/>
    <dgm:cxn modelId="{7C2D49CF-6C91-4C91-BFBE-C24B50052F7C}" type="presOf" srcId="{2C6CE583-76B3-410C-BBF1-3D2E817AEF00}" destId="{7E3EBF11-45EA-455A-A4AB-6FD193E2F19E}" srcOrd="0" destOrd="0" presId="urn:microsoft.com/office/officeart/2005/8/layout/process2"/>
    <dgm:cxn modelId="{4A8FBA1D-FC63-4483-85EC-901231FFBA41}" srcId="{1B38DFBC-BFF3-42BF-B8C1-E31DDD0A44C8}" destId="{63228A14-9361-4C45-8F39-7A7B35276540}" srcOrd="1" destOrd="0" parTransId="{9AD9BBAE-F1A9-49CF-ABA2-18C4FDDFF950}" sibTransId="{B3F4F4F1-FD14-481E-8496-740D81DEB69A}"/>
    <dgm:cxn modelId="{C83F6D2D-C60D-4384-AF9E-E383BCE1C081}" type="presOf" srcId="{B26C842E-46CC-4C93-AABF-5B1A56411510}" destId="{5186ACE6-5414-4C8C-82BE-8EEBBA0098A9}" srcOrd="1" destOrd="0" presId="urn:microsoft.com/office/officeart/2005/8/layout/process2"/>
    <dgm:cxn modelId="{301265F1-23FF-47FC-BD75-F1D876100607}" srcId="{1B38DFBC-BFF3-42BF-B8C1-E31DDD0A44C8}" destId="{5F139E6C-D43C-419A-8148-295DA8EA8193}" srcOrd="2" destOrd="0" parTransId="{8F94D6B5-A31C-44A7-8B8A-BEDC4E8D589B}" sibTransId="{B26C842E-46CC-4C93-AABF-5B1A56411510}"/>
    <dgm:cxn modelId="{E1DF14F9-80C4-47FA-847A-9D94976366EA}" type="presOf" srcId="{B26C842E-46CC-4C93-AABF-5B1A56411510}" destId="{71815630-E4B9-4B38-9C0D-BA9E18304406}" srcOrd="0" destOrd="0" presId="urn:microsoft.com/office/officeart/2005/8/layout/process2"/>
    <dgm:cxn modelId="{27C91ECB-760B-4B57-8A59-216AE06998A7}" type="presOf" srcId="{63228A14-9361-4C45-8F39-7A7B35276540}" destId="{2EB2D00E-EF3D-4380-852E-C53664D906D5}" srcOrd="0" destOrd="0" presId="urn:microsoft.com/office/officeart/2005/8/layout/process2"/>
    <dgm:cxn modelId="{0EB91C15-863C-47CC-83BF-5CA2EAC38597}" type="presOf" srcId="{2C6CE583-76B3-410C-BBF1-3D2E817AEF00}" destId="{9B0DE74E-5C59-48C0-810A-B02D690AC5F5}" srcOrd="1" destOrd="0" presId="urn:microsoft.com/office/officeart/2005/8/layout/process2"/>
    <dgm:cxn modelId="{BF1F5E7A-ED6C-4873-80DA-7B87CDE797C4}" type="presOf" srcId="{B3F4F4F1-FD14-481E-8496-740D81DEB69A}" destId="{772DF557-36CF-40E0-A18C-16756BDB9D4D}" srcOrd="1" destOrd="0" presId="urn:microsoft.com/office/officeart/2005/8/layout/process2"/>
    <dgm:cxn modelId="{083B3940-8ED4-4934-8075-E85E5D83DDF5}" srcId="{1B38DFBC-BFF3-42BF-B8C1-E31DDD0A44C8}" destId="{F0D29273-5B66-4419-8524-DBC370D94DDF}" srcOrd="3" destOrd="0" parTransId="{F7FAEE7F-0FC8-44BB-A550-396A4E4F637F}" sibTransId="{43BFC229-B56F-462E-9AC7-7D26FBDF2A65}"/>
    <dgm:cxn modelId="{5828DE7B-11BF-46A9-8D97-9E5B4151D05E}" type="presOf" srcId="{B3F4F4F1-FD14-481E-8496-740D81DEB69A}" destId="{FC7770C3-5526-458A-BC2A-94CDDCCA40D9}" srcOrd="0" destOrd="0" presId="urn:microsoft.com/office/officeart/2005/8/layout/process2"/>
    <dgm:cxn modelId="{7D5992F5-C155-4B9F-A30D-703F3E1A92F0}" type="presOf" srcId="{C3CD0C15-0BC7-4A9F-9FBB-4B8A38F83FD8}" destId="{25FF0AF6-0F9B-4564-8F59-531EF8B4C838}" srcOrd="0" destOrd="0" presId="urn:microsoft.com/office/officeart/2005/8/layout/process2"/>
    <dgm:cxn modelId="{38A6A03C-0974-471E-AB6F-B31597069A40}" type="presOf" srcId="{5F139E6C-D43C-419A-8148-295DA8EA8193}" destId="{4876D40E-5D08-40AA-9799-D741009083C6}" srcOrd="0" destOrd="0" presId="urn:microsoft.com/office/officeart/2005/8/layout/process2"/>
    <dgm:cxn modelId="{CEF83BE6-AF4C-426B-9A43-E32C5DE25CFA}" type="presParOf" srcId="{BD9319EC-C6D0-4671-8775-87AFACA6A516}" destId="{25FF0AF6-0F9B-4564-8F59-531EF8B4C838}" srcOrd="0" destOrd="0" presId="urn:microsoft.com/office/officeart/2005/8/layout/process2"/>
    <dgm:cxn modelId="{27A81330-3EF2-4372-9AAD-0D1CA1ACA73C}" type="presParOf" srcId="{BD9319EC-C6D0-4671-8775-87AFACA6A516}" destId="{7E3EBF11-45EA-455A-A4AB-6FD193E2F19E}" srcOrd="1" destOrd="0" presId="urn:microsoft.com/office/officeart/2005/8/layout/process2"/>
    <dgm:cxn modelId="{43361438-4CD1-4727-B6D1-8607C5B8E63D}" type="presParOf" srcId="{7E3EBF11-45EA-455A-A4AB-6FD193E2F19E}" destId="{9B0DE74E-5C59-48C0-810A-B02D690AC5F5}" srcOrd="0" destOrd="0" presId="urn:microsoft.com/office/officeart/2005/8/layout/process2"/>
    <dgm:cxn modelId="{3B0120B2-15D7-49D5-A83F-397BCABCBD92}" type="presParOf" srcId="{BD9319EC-C6D0-4671-8775-87AFACA6A516}" destId="{2EB2D00E-EF3D-4380-852E-C53664D906D5}" srcOrd="2" destOrd="0" presId="urn:microsoft.com/office/officeart/2005/8/layout/process2"/>
    <dgm:cxn modelId="{4EEE7A2D-6B22-4681-BBDB-E1689C314CAB}" type="presParOf" srcId="{BD9319EC-C6D0-4671-8775-87AFACA6A516}" destId="{FC7770C3-5526-458A-BC2A-94CDDCCA40D9}" srcOrd="3" destOrd="0" presId="urn:microsoft.com/office/officeart/2005/8/layout/process2"/>
    <dgm:cxn modelId="{B4DE594B-262C-4A72-B631-244E0B808BB2}" type="presParOf" srcId="{FC7770C3-5526-458A-BC2A-94CDDCCA40D9}" destId="{772DF557-36CF-40E0-A18C-16756BDB9D4D}" srcOrd="0" destOrd="0" presId="urn:microsoft.com/office/officeart/2005/8/layout/process2"/>
    <dgm:cxn modelId="{9F99344C-4BD4-4BC6-AAE1-88DEE323CD3A}" type="presParOf" srcId="{BD9319EC-C6D0-4671-8775-87AFACA6A516}" destId="{4876D40E-5D08-40AA-9799-D741009083C6}" srcOrd="4" destOrd="0" presId="urn:microsoft.com/office/officeart/2005/8/layout/process2"/>
    <dgm:cxn modelId="{7B7EAAD5-C28A-4FF4-884A-3CBCB6C30EB1}" type="presParOf" srcId="{BD9319EC-C6D0-4671-8775-87AFACA6A516}" destId="{71815630-E4B9-4B38-9C0D-BA9E18304406}" srcOrd="5" destOrd="0" presId="urn:microsoft.com/office/officeart/2005/8/layout/process2"/>
    <dgm:cxn modelId="{D6F46C82-8FCA-4891-92E4-887456C20BF8}" type="presParOf" srcId="{71815630-E4B9-4B38-9C0D-BA9E18304406}" destId="{5186ACE6-5414-4C8C-82BE-8EEBBA0098A9}" srcOrd="0" destOrd="0" presId="urn:microsoft.com/office/officeart/2005/8/layout/process2"/>
    <dgm:cxn modelId="{245CFCB1-84D8-495F-8818-6C82279BEFB6}" type="presParOf" srcId="{BD9319EC-C6D0-4671-8775-87AFACA6A516}" destId="{3D5F3141-0B64-40AD-8ED1-62F8414D55B7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F0AF6-0F9B-4564-8F59-531EF8B4C838}">
      <dsp:nvSpPr>
        <dsp:cNvPr id="0" name=""/>
        <dsp:cNvSpPr/>
      </dsp:nvSpPr>
      <dsp:spPr>
        <a:xfrm>
          <a:off x="1669067" y="4924"/>
          <a:ext cx="3661902" cy="915475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Sylfaen" panose="010A0502050306030303" pitchFamily="18" charset="0"/>
            </a:rPr>
            <a:t>1-ին </a:t>
          </a:r>
          <a:r>
            <a:rPr lang="en-US" sz="3600" b="1" kern="1200" dirty="0" err="1" smtClean="0">
              <a:latin typeface="Sylfaen" panose="010A0502050306030303" pitchFamily="18" charset="0"/>
            </a:rPr>
            <a:t>խմբի</a:t>
          </a:r>
          <a:r>
            <a:rPr lang="en-US" sz="3600" b="1" kern="1200" dirty="0" smtClean="0">
              <a:latin typeface="Sylfaen" panose="010A0502050306030303" pitchFamily="18" charset="0"/>
            </a:rPr>
            <a:t> </a:t>
          </a:r>
          <a:r>
            <a:rPr lang="en-US" sz="3600" b="1" kern="1200" dirty="0" err="1" smtClean="0">
              <a:latin typeface="Sylfaen" panose="010A0502050306030303" pitchFamily="18" charset="0"/>
            </a:rPr>
            <a:t>զեկույց</a:t>
          </a:r>
          <a:endParaRPr lang="en-GB" sz="3600" b="1" kern="1200" dirty="0">
            <a:latin typeface="Sylfaen" panose="010A0502050306030303" pitchFamily="18" charset="0"/>
          </a:endParaRPr>
        </a:p>
      </dsp:txBody>
      <dsp:txXfrm>
        <a:off x="1695880" y="31737"/>
        <a:ext cx="3608276" cy="861849"/>
      </dsp:txXfrm>
    </dsp:sp>
    <dsp:sp modelId="{7E3EBF11-45EA-455A-A4AB-6FD193E2F19E}">
      <dsp:nvSpPr>
        <dsp:cNvPr id="0" name=""/>
        <dsp:cNvSpPr/>
      </dsp:nvSpPr>
      <dsp:spPr>
        <a:xfrm rot="5400000">
          <a:off x="3328366" y="943286"/>
          <a:ext cx="343303" cy="4119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b="1" kern="1200"/>
        </a:p>
      </dsp:txBody>
      <dsp:txXfrm rot="-5400000">
        <a:off x="3376429" y="977617"/>
        <a:ext cx="247178" cy="240312"/>
      </dsp:txXfrm>
    </dsp:sp>
    <dsp:sp modelId="{2EB2D00E-EF3D-4380-852E-C53664D906D5}">
      <dsp:nvSpPr>
        <dsp:cNvPr id="0" name=""/>
        <dsp:cNvSpPr/>
      </dsp:nvSpPr>
      <dsp:spPr>
        <a:xfrm>
          <a:off x="1669067" y="1378137"/>
          <a:ext cx="3661902" cy="915475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Sylfaen" panose="010A0502050306030303" pitchFamily="18" charset="0"/>
            </a:rPr>
            <a:t>2-րդ </a:t>
          </a:r>
          <a:r>
            <a:rPr lang="en-US" sz="3600" b="1" kern="1200" dirty="0" err="1" smtClean="0">
              <a:latin typeface="Sylfaen" panose="010A0502050306030303" pitchFamily="18" charset="0"/>
            </a:rPr>
            <a:t>խմբի</a:t>
          </a:r>
          <a:r>
            <a:rPr lang="en-US" sz="3600" b="1" kern="1200" dirty="0" smtClean="0">
              <a:latin typeface="Sylfaen" panose="010A0502050306030303" pitchFamily="18" charset="0"/>
            </a:rPr>
            <a:t> </a:t>
          </a:r>
          <a:r>
            <a:rPr lang="en-US" sz="3600" b="1" kern="1200" dirty="0" err="1" smtClean="0">
              <a:latin typeface="Sylfaen" panose="010A0502050306030303" pitchFamily="18" charset="0"/>
            </a:rPr>
            <a:t>զեկույց</a:t>
          </a:r>
          <a:endParaRPr lang="en-GB" sz="3600" b="1" kern="1200" dirty="0">
            <a:latin typeface="Sylfaen" panose="010A0502050306030303" pitchFamily="18" charset="0"/>
          </a:endParaRPr>
        </a:p>
      </dsp:txBody>
      <dsp:txXfrm>
        <a:off x="1695880" y="1404950"/>
        <a:ext cx="3608276" cy="861849"/>
      </dsp:txXfrm>
    </dsp:sp>
    <dsp:sp modelId="{FC7770C3-5526-458A-BC2A-94CDDCCA40D9}">
      <dsp:nvSpPr>
        <dsp:cNvPr id="0" name=""/>
        <dsp:cNvSpPr/>
      </dsp:nvSpPr>
      <dsp:spPr>
        <a:xfrm rot="5400000">
          <a:off x="3328366" y="2316500"/>
          <a:ext cx="343303" cy="4119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b="1" kern="1200"/>
        </a:p>
      </dsp:txBody>
      <dsp:txXfrm rot="-5400000">
        <a:off x="3376429" y="2350831"/>
        <a:ext cx="247178" cy="240312"/>
      </dsp:txXfrm>
    </dsp:sp>
    <dsp:sp modelId="{4876D40E-5D08-40AA-9799-D741009083C6}">
      <dsp:nvSpPr>
        <dsp:cNvPr id="0" name=""/>
        <dsp:cNvSpPr/>
      </dsp:nvSpPr>
      <dsp:spPr>
        <a:xfrm>
          <a:off x="1669067" y="2751351"/>
          <a:ext cx="3661902" cy="915475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Sylfaen" panose="010A0502050306030303" pitchFamily="18" charset="0"/>
            </a:rPr>
            <a:t>3-րդ </a:t>
          </a:r>
          <a:r>
            <a:rPr lang="en-US" sz="3600" b="1" kern="1200" dirty="0" err="1" smtClean="0">
              <a:latin typeface="Sylfaen" panose="010A0502050306030303" pitchFamily="18" charset="0"/>
            </a:rPr>
            <a:t>խմբի</a:t>
          </a:r>
          <a:r>
            <a:rPr lang="en-US" sz="3600" b="1" kern="1200" dirty="0" smtClean="0">
              <a:latin typeface="Sylfaen" panose="010A0502050306030303" pitchFamily="18" charset="0"/>
            </a:rPr>
            <a:t> </a:t>
          </a:r>
          <a:r>
            <a:rPr lang="en-US" sz="3600" b="1" kern="1200" dirty="0" err="1" smtClean="0">
              <a:latin typeface="Sylfaen" panose="010A0502050306030303" pitchFamily="18" charset="0"/>
            </a:rPr>
            <a:t>զեկույց</a:t>
          </a:r>
          <a:r>
            <a:rPr lang="en-US" sz="3600" b="1" kern="1200" dirty="0" smtClean="0">
              <a:latin typeface="Sylfaen" panose="010A0502050306030303" pitchFamily="18" charset="0"/>
            </a:rPr>
            <a:t> </a:t>
          </a:r>
          <a:endParaRPr lang="en-GB" sz="3600" b="1" kern="1200" dirty="0">
            <a:latin typeface="Sylfaen" panose="010A0502050306030303" pitchFamily="18" charset="0"/>
          </a:endParaRPr>
        </a:p>
      </dsp:txBody>
      <dsp:txXfrm>
        <a:off x="1695880" y="2778164"/>
        <a:ext cx="3608276" cy="861849"/>
      </dsp:txXfrm>
    </dsp:sp>
    <dsp:sp modelId="{71815630-E4B9-4B38-9C0D-BA9E18304406}">
      <dsp:nvSpPr>
        <dsp:cNvPr id="0" name=""/>
        <dsp:cNvSpPr/>
      </dsp:nvSpPr>
      <dsp:spPr>
        <a:xfrm rot="5400000">
          <a:off x="3328366" y="3689714"/>
          <a:ext cx="343303" cy="4119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b="1" kern="1200"/>
        </a:p>
      </dsp:txBody>
      <dsp:txXfrm rot="-5400000">
        <a:off x="3376429" y="3724045"/>
        <a:ext cx="247178" cy="240312"/>
      </dsp:txXfrm>
    </dsp:sp>
    <dsp:sp modelId="{3D5F3141-0B64-40AD-8ED1-62F8414D55B7}">
      <dsp:nvSpPr>
        <dsp:cNvPr id="0" name=""/>
        <dsp:cNvSpPr/>
      </dsp:nvSpPr>
      <dsp:spPr>
        <a:xfrm>
          <a:off x="1669067" y="4124564"/>
          <a:ext cx="3661902" cy="915475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Sylfaen" panose="010A0502050306030303" pitchFamily="18" charset="0"/>
            </a:rPr>
            <a:t>4-րդ </a:t>
          </a:r>
          <a:r>
            <a:rPr lang="en-US" sz="3600" b="1" kern="1200" dirty="0" err="1" smtClean="0">
              <a:latin typeface="Sylfaen" panose="010A0502050306030303" pitchFamily="18" charset="0"/>
            </a:rPr>
            <a:t>խմբի</a:t>
          </a:r>
          <a:r>
            <a:rPr lang="en-US" sz="3600" b="1" kern="1200" dirty="0" smtClean="0">
              <a:latin typeface="Sylfaen" panose="010A0502050306030303" pitchFamily="18" charset="0"/>
            </a:rPr>
            <a:t> </a:t>
          </a:r>
          <a:r>
            <a:rPr lang="en-US" sz="3600" b="1" kern="1200" dirty="0" err="1" smtClean="0">
              <a:latin typeface="Sylfaen" panose="010A0502050306030303" pitchFamily="18" charset="0"/>
            </a:rPr>
            <a:t>զեկույց</a:t>
          </a:r>
          <a:endParaRPr lang="en-GB" sz="3600" b="1" kern="1200" dirty="0">
            <a:latin typeface="Sylfaen" panose="010A0502050306030303" pitchFamily="18" charset="0"/>
          </a:endParaRPr>
        </a:p>
      </dsp:txBody>
      <dsp:txXfrm>
        <a:off x="1695880" y="4151377"/>
        <a:ext cx="3608276" cy="861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93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97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39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րդ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խումբը պետք է աշխատի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Հետևիր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տվյալներին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սահիկների վրա:</a:t>
            </a: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24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78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րդ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խումբը պետք է աշխատի «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Հետևիր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գումարին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սահիկների վրա: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19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15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4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րդ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խումբը պետք է աշխատի «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Հետևիր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առաջնորդին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սահիկների վրա: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65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93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45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Այս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սահիկ</a:t>
            </a:r>
            <a:r>
              <a:rPr lang="en-US" dirty="0" smtClean="0">
                <a:latin typeface="Sylfaen" panose="010A0502050306030303" pitchFamily="18" charset="0"/>
              </a:rPr>
              <a:t>ը </a:t>
            </a:r>
            <a:r>
              <a:rPr lang="en-US" dirty="0" err="1" smtClean="0">
                <a:latin typeface="Sylfaen" panose="010A0502050306030303" pitchFamily="18" charset="0"/>
              </a:rPr>
              <a:t>բացատրում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աշխատանքի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բաժանումը</a:t>
            </a:r>
            <a:r>
              <a:rPr lang="en-US" baseline="0" dirty="0" smtClean="0">
                <a:latin typeface="Sylfaen" panose="010A0502050306030303" pitchFamily="18" charset="0"/>
              </a:rPr>
              <a:t>: </a:t>
            </a:r>
            <a:r>
              <a:rPr lang="en-US" baseline="0" dirty="0" err="1" smtClean="0">
                <a:latin typeface="Sylfaen" panose="010A0502050306030303" pitchFamily="18" charset="0"/>
              </a:rPr>
              <a:t>Հնարավորության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դեպքում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խմբերը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ֆիզիկապես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կարող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բաժանվել</a:t>
            </a:r>
            <a:r>
              <a:rPr lang="en-US" baseline="0" dirty="0" smtClean="0">
                <a:latin typeface="Sylfaen" panose="010A0502050306030303" pitchFamily="18" charset="0"/>
              </a:rPr>
              <a:t>, </a:t>
            </a:r>
            <a:r>
              <a:rPr lang="en-US" baseline="0" dirty="0" err="1" smtClean="0">
                <a:latin typeface="Sylfaen" panose="010A0502050306030303" pitchFamily="18" charset="0"/>
              </a:rPr>
              <a:t>բայց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դա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անհրաժեշտ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չէ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6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Դասընթացի</a:t>
            </a:r>
            <a:r>
              <a:rPr lang="en-US" dirty="0" smtClean="0"/>
              <a:t> </a:t>
            </a:r>
            <a:r>
              <a:rPr lang="en-US" dirty="0" err="1" smtClean="0"/>
              <a:t>օրակարգը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  <a:r>
              <a:rPr lang="hy-AM" baseline="0" dirty="0" smtClean="0"/>
              <a:t>մասնակից</a:t>
            </a:r>
            <a:r>
              <a:rPr lang="en-US" baseline="0" dirty="0" err="1" smtClean="0"/>
              <a:t>ներին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անհրաժեշտ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բաժանել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մեկական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օրինակը</a:t>
            </a:r>
            <a:r>
              <a:rPr lang="en-US" baseline="0" dirty="0" smtClean="0"/>
              <a:t>: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89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խնդիրները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373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գլուխները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կենտրոնացվեն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535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կապվեք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Brand HQ- ի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Վկայի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հարցաքննություն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8.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Շահումային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էջերը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հարցաքննությունը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22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տեղեկությունների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պարունակվող տվյալներ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 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(IP)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ադմինիստրատորի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ադմինիստրացիայի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տեղեկամատյանները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տեղեկամատյանները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հոսքի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-16-րդ և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(IP)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ISP- ի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բաժանորդներին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-19-րդ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տիրապետության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տակ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հարցաքննության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ապրանքանիշերի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մեդիայի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ներկայացուցիչների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հայտարարությունների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նախորդի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ձեռքբերման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Ա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շուկայի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հյուրընկալող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 տրամադրող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ճանապարհի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շուկայի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ի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16-րդ, 18-րդ և 19-րդ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վաճառողների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գնորդների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տեղեկամատյանների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վերլուծություն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20-րդ և 21-րդ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վաճառողների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գնորդների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պայմանով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նույնականացվեն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կիրառումը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ապրանքանիշային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տրոյական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վերահսկիչ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վաճառողների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գնորդների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 ձևով ապացույցներ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շնորհիվ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բացահայտվելու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գրանցամատյանները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դրամապանակը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- 2-րդ և 4-րդ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ապրանքանիշի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7-րդ և 10-րդ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ապրանքանիշի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անունից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շահումային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ապրանքանիշերի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պատկերանշանի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08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Բ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ուստի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կողմից`ընկերության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կանոններին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29-րդ և 31-րդ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30-րդ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Գ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խաղադրույքների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29-րդ և 31-րդ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պատրաստվեն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Գ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Ա, Բ և Գ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33-րդ և 34-րդ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կիրառումը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Բ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Գ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խաղադրույքների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86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սեփականատեր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մատյաններ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մատյաններ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խաղադրույքների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հաղորդակցությանը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Այ-փի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մատյաններ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Ա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29-րդ, 30-րդ և 31-րդ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հոսքի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կիրառումը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BSI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 տվյալներ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-Ա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երկիրը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կկենտրոնանա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հաշիվների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-Ա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երկիրն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վերադառնում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16-րդ, 18-րդ և 19-րդ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ընկերությանից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պատվիրման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20-րդ և 21-րդ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գումարին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կրիչների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(money mules)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պարունակվող տվյալներ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մեդիայի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16-րդ և 18-րդ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նախորդ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BSI- ի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վերանայման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VOIP- ի 20-րդ և 21-րդ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ուսումնասիրությունն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ավարտվում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է. 26-րդ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միջնորդություն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ձերբակալելու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հանձնելու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24-րդ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295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Ժամանակ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տրամադրվում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մասնակից</a:t>
            </a:r>
            <a:r>
              <a:rPr lang="en-US" baseline="0" dirty="0" err="1" smtClean="0">
                <a:latin typeface="Sylfaen" panose="010A0502050306030303" pitchFamily="18" charset="0"/>
              </a:rPr>
              <a:t>ներին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հարցերի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68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Խմբերը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զեկուցում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իրենց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եզրահանգումները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խմբի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զեկուցողի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կողմից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խմբի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բոլոր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անդամները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միասին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3609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Ժամանակ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տրամադրվում</a:t>
            </a:r>
            <a:r>
              <a:rPr lang="en-US" baseline="0" dirty="0" smtClean="0"/>
              <a:t> </a:t>
            </a:r>
            <a:r>
              <a:rPr lang="hy-AM" baseline="0" dirty="0" smtClean="0"/>
              <a:t>մասնակից</a:t>
            </a:r>
            <a:r>
              <a:rPr lang="en-US" baseline="0" dirty="0" err="1" smtClean="0"/>
              <a:t>ներին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հարցերի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: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8260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Դասընթացի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թիրախները</a:t>
            </a:r>
            <a:r>
              <a:rPr lang="en-US" dirty="0" smtClean="0">
                <a:latin typeface="Sylfaen" panose="010A0502050306030303" pitchFamily="18" charset="0"/>
              </a:rPr>
              <a:t>: </a:t>
            </a:r>
            <a:r>
              <a:rPr lang="hy-AM" dirty="0" smtClean="0">
                <a:latin typeface="Sylfaen" panose="010A0502050306030303" pitchFamily="18" charset="0"/>
              </a:rPr>
              <a:t>մասնակից</a:t>
            </a:r>
            <a:r>
              <a:rPr lang="en-US" dirty="0" err="1" smtClean="0">
                <a:latin typeface="Sylfaen" panose="010A0502050306030303" pitchFamily="18" charset="0"/>
              </a:rPr>
              <a:t>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պետք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հիմա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պատրաստ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լինեն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ընդունել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կիրառել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ներկայացվածը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003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Դասընթացի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թիրախները</a:t>
            </a:r>
            <a:r>
              <a:rPr lang="en-US" dirty="0" smtClean="0">
                <a:latin typeface="Sylfaen" panose="010A0502050306030303" pitchFamily="18" charset="0"/>
              </a:rPr>
              <a:t>: </a:t>
            </a:r>
            <a:r>
              <a:rPr lang="hy-AM" dirty="0" smtClean="0">
                <a:latin typeface="Sylfaen" panose="010A0502050306030303" pitchFamily="18" charset="0"/>
              </a:rPr>
              <a:t>մասնակից</a:t>
            </a:r>
            <a:r>
              <a:rPr lang="en-US" dirty="0" err="1" smtClean="0">
                <a:latin typeface="Sylfaen" panose="010A0502050306030303" pitchFamily="18" charset="0"/>
              </a:rPr>
              <a:t>ներին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անհրաժեշտ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ներկայացնել</a:t>
            </a:r>
            <a:r>
              <a:rPr lang="en-US" baseline="0" dirty="0" smtClean="0">
                <a:latin typeface="Sylfaen" panose="010A0502050306030303" pitchFamily="18" charset="0"/>
              </a:rPr>
              <a:t>, </a:t>
            </a:r>
            <a:r>
              <a:rPr lang="en-US" baseline="0" dirty="0" err="1" smtClean="0">
                <a:latin typeface="Sylfaen" panose="010A0502050306030303" pitchFamily="18" charset="0"/>
              </a:rPr>
              <a:t>թե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նրանք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ինչպիսի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գիտելիքներ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ստանալու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դասընթացի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ավարտին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81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Ժամանակ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տրամադրվում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մասնակից</a:t>
            </a:r>
            <a:r>
              <a:rPr lang="en-US" baseline="0" dirty="0" err="1" smtClean="0">
                <a:latin typeface="Sylfaen" panose="010A0502050306030303" pitchFamily="18" charset="0"/>
              </a:rPr>
              <a:t>ներին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հարցերի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855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սահիկը պետք է օգտագործվի որպես կարճ հիշեցում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 այժմ լուսաբանված թեմաների վերաբերյալ: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72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սահիկը պետք է օգտագործվի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 բացատրության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կարգավորումների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մոդուլային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մոդուլային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թվաքանակով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կստանա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կպատրաստի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Իդեալականը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ձևավորվի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1-ին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Ո՞վ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3-րդ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Հետևիր գումարին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առաջնորդին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քանաքապես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համապատասխանացումներով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միաձուլելու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վերջնականի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պատմության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եզրակացություններով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հանդերձ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ճշգրտումներ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պատկանեն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առաջնորդի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լուծումների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75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</a:rPr>
              <a:t>Դուք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պատրա՞ստ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եք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81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32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խաղադրույքների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dirty="0" smtClean="0"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հեղինակային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առգրավումը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 տվյալներ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պարունակվող տվյալների որսումը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GB" sz="1200" b="0" dirty="0" smtClean="0">
              <a:effectLst/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հանձմանը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 տվյալներ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 տվյալներ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 տվյալներ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պարունակվող 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փոխօգնությանը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49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1-ին խումբը պետք է աշխատի «Ո՞վ եմ ես»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սահիկների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վրա:</a:t>
            </a: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5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85A80-396C-432A-AED1-BB91A46A9726}" type="datetime1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C3DF9-EB27-4BC5-A9AA-9B5C3DCB3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4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9A50-A670-4F3D-AEBB-FB493323224A}" type="datetime1">
              <a:rPr lang="en-US" smtClean="0"/>
              <a:t>5/17/2021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2CE5-82EE-4D86-A1BA-A62E2F853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BA4F7ED-64F8-4CD2-BB1C-C9028DADE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 algn="r">
              <a:defRPr sz="9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www.coe.int/cybercrime			</a:t>
            </a: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54303" y="2325094"/>
            <a:ext cx="8750206" cy="38472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ԴԱՍԸՆԹԱՑ 3.x</a:t>
            </a:r>
          </a:p>
          <a:p>
            <a:pPr algn="ctr">
              <a:defRPr/>
            </a:pP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Կիբերհանցագործությունների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քննության</a:t>
            </a:r>
            <a:r>
              <a:rPr lang="en-GB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հմտությունների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>
                <a:latin typeface="Sylfaen" panose="010A0502050306030303" pitchFamily="18" charset="0"/>
                <a:ea typeface="MS PGothic" panose="020B0600070205080204" pitchFamily="34" charset="-128"/>
              </a:rPr>
              <a:t>զարգացում</a:t>
            </a:r>
            <a:r>
              <a:rPr lang="en-GB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</a:p>
          <a:p>
            <a:pPr marL="0" indent="0" algn="ctr">
              <a:buFont typeface="Arial" charset="0"/>
              <a:buNone/>
              <a:defRPr/>
            </a:pPr>
            <a:endParaRPr lang="en-GB" sz="12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algn="ctr">
              <a:spcBef>
                <a:spcPct val="0"/>
              </a:spcBef>
            </a:pPr>
            <a:r>
              <a:rPr lang="en-GB" altLang="en-US" b="1" dirty="0" err="1">
                <a:latin typeface="Sylfaen" panose="010A0502050306030303" pitchFamily="18" charset="0"/>
              </a:rPr>
              <a:t>Xxxxx</a:t>
            </a:r>
            <a:r>
              <a:rPr lang="en-GB" altLang="en-US" b="1" dirty="0">
                <a:latin typeface="Sylfaen" panose="010A0502050306030303" pitchFamily="18" charset="0"/>
              </a:rPr>
              <a:t> XXXXXXXX</a:t>
            </a:r>
          </a:p>
          <a:p>
            <a:pPr algn="ctr">
              <a:spcBef>
                <a:spcPct val="0"/>
              </a:spcBef>
            </a:pPr>
            <a:endParaRPr lang="en-GB" altLang="en-US" sz="800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GB" altLang="en-US" sz="14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4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400" i="1" dirty="0" err="1" smtClean="0">
                <a:latin typeface="Sylfaen" panose="010A0502050306030303" pitchFamily="18" charset="0"/>
              </a:rPr>
              <a:t>Խորհուրդ</a:t>
            </a:r>
            <a:endParaRPr lang="en-GB" altLang="en-US" sz="1400" i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solidFill>
                <a:srgbClr val="2F618F"/>
              </a:solidFill>
              <a:latin typeface="Sylfaen" panose="010A0502050306030303" pitchFamily="18" charset="0"/>
              <a:hlinkClick r:id="rId3"/>
            </a:endParaRPr>
          </a:p>
          <a:p>
            <a:pPr algn="ctr">
              <a:spcBef>
                <a:spcPct val="0"/>
              </a:spcBef>
            </a:pPr>
            <a:r>
              <a:rPr lang="hy-AM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GB" altLang="en-US" sz="1200" b="1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փոստ</a:t>
            </a:r>
            <a:endParaRPr lang="en-GB" altLang="en-US" sz="1200" b="1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 smtClean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r>
              <a:rPr lang="hy-AM" altLang="en-US" sz="1600" b="1" dirty="0" smtClean="0">
                <a:latin typeface="Sylfaen" panose="010A0502050306030303" pitchFamily="18" charset="0"/>
              </a:rPr>
              <a:t>Օ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ր </a:t>
            </a:r>
            <a:r>
              <a:rPr lang="en-GB" altLang="en-US" sz="1600" b="1" dirty="0" err="1">
                <a:latin typeface="Sylfaen" panose="010A0502050306030303" pitchFamily="18" charset="0"/>
              </a:rPr>
              <a:t>Ա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>
                <a:latin typeface="Sylfaen" panose="010A0502050306030303" pitchFamily="18" charset="0"/>
              </a:rPr>
              <a:t>Տ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արի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endParaRPr lang="en-GB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E9D04F56-8666-F64D-B157-6DE9DDF12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836" y="-11113"/>
            <a:ext cx="3817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400" dirty="0">
              <a:solidFill>
                <a:schemeClr val="bg1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600" b="1" dirty="0">
              <a:solidFill>
                <a:schemeClr val="bg1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</p:txBody>
      </p:sp>
      <p:pic>
        <p:nvPicPr>
          <p:cNvPr id="21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5F39A16C-F9D3-2A4D-98FE-6E0DFED1E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48" y="211138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9075054-C764-4888-9887-6C6C44EF7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03" y="1144589"/>
            <a:ext cx="873025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hy-AM" altLang="en-US" sz="2400" b="1" dirty="0" smtClean="0">
                <a:latin typeface="Sylfaen" panose="010A0502050306030303" pitchFamily="18" charset="0"/>
              </a:rPr>
              <a:t>Կիբե</a:t>
            </a:r>
            <a:r>
              <a:rPr lang="en-US" altLang="en-US" sz="2400" b="1" dirty="0">
                <a:latin typeface="Sylfaen" panose="010A0502050306030303" pitchFamily="18" charset="0"/>
              </a:rPr>
              <a:t>ր</a:t>
            </a:r>
            <a:r>
              <a:rPr lang="hy-AM" altLang="en-US" sz="2400" b="1" dirty="0" smtClean="0">
                <a:latin typeface="Sylfaen" panose="010A0502050306030303" pitchFamily="18" charset="0"/>
              </a:rPr>
              <a:t>հանցագործությունների </a:t>
            </a:r>
            <a:r>
              <a:rPr lang="hy-AM" altLang="en-US" sz="2400" b="1" dirty="0">
                <a:latin typeface="Sylfaen" panose="010A0502050306030303" pitchFamily="18" charset="0"/>
              </a:rPr>
              <a:t>ներածական </a:t>
            </a:r>
            <a:r>
              <a:rPr lang="en-US" altLang="en-US" sz="2400" b="1" dirty="0" err="1">
                <a:latin typeface="Sylfaen" panose="010A0502050306030303" pitchFamily="18" charset="0"/>
              </a:rPr>
              <a:t>վերապատրաստում</a:t>
            </a:r>
            <a:r>
              <a:rPr lang="en-US" altLang="en-US" sz="2400" b="1" dirty="0">
                <a:latin typeface="Sylfaen" panose="010A0502050306030303" pitchFamily="18" charset="0"/>
              </a:rPr>
              <a:t> </a:t>
            </a:r>
            <a:r>
              <a:rPr lang="hy-AM" altLang="en-US" sz="2400" b="1" dirty="0">
                <a:latin typeface="Sylfaen" panose="010A0502050306030303" pitchFamily="18" charset="0"/>
              </a:rPr>
              <a:t>դատավորների </a:t>
            </a:r>
            <a:r>
              <a:rPr lang="en-US" altLang="en-US" sz="2400" b="1" dirty="0">
                <a:latin typeface="Sylfaen" panose="010A0502050306030303" pitchFamily="18" charset="0"/>
              </a:rPr>
              <a:t>և</a:t>
            </a:r>
            <a:r>
              <a:rPr lang="hy-AM" altLang="en-US" sz="2400" b="1" dirty="0" smtClean="0">
                <a:latin typeface="Sylfaen" panose="010A0502050306030303" pitchFamily="18" charset="0"/>
              </a:rPr>
              <a:t> </a:t>
            </a:r>
            <a:r>
              <a:rPr lang="hy-AM" altLang="en-US" sz="2400" b="1" dirty="0">
                <a:latin typeface="Sylfaen" panose="010A0502050306030303" pitchFamily="18" charset="0"/>
              </a:rPr>
              <a:t>դատախազների </a:t>
            </a:r>
            <a:r>
              <a:rPr lang="hy-AM" altLang="en-US" sz="2400" b="1" dirty="0" smtClean="0">
                <a:latin typeface="Sylfaen" panose="010A0502050306030303" pitchFamily="18" charset="0"/>
              </a:rPr>
              <a:t>համար </a:t>
            </a:r>
            <a:endParaRPr lang="en-US" altLang="en-US" sz="2400" b="1" dirty="0" smtClean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altLang="en-US" sz="2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  <a:buNone/>
            </a:pPr>
            <a:endParaRPr lang="hy-AM" altLang="en-US" sz="2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altLang="en-US" sz="2400" b="1" dirty="0">
              <a:latin typeface="Sylfaen" panose="010A0502050306030303" pitchFamily="18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D84966C-22BC-4590-97F4-6937886B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</p:spPr>
        <p:txBody>
          <a:bodyPr/>
          <a:lstStyle/>
          <a:p>
            <a:fld id="{B517EF97-6CC0-48A9-BC0E-433EC7B55211}" type="slidenum">
              <a:rPr lang="en-GB" smtClean="0">
                <a:latin typeface="Sylfaen" panose="010A0502050306030303" pitchFamily="18" charset="0"/>
              </a:rPr>
              <a:pPr/>
              <a:t>1</a:t>
            </a:fld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y-AM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2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Ո՞վ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եմ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ես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Խաղային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էջում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մասնակցության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քիչ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վճարներ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վճարելուց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հետո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ստացվում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կարճ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վիկտորինայի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քիչ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թե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սովորական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հարցեր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այնուհետև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մրցանակակիր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անձինք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տեղեկություններ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այն</a:t>
            </a:r>
            <a:r>
              <a:rPr lang="en-US" dirty="0">
                <a:latin typeface="Sylfaen" panose="010A0502050306030303" pitchFamily="18" charset="0"/>
              </a:rPr>
              <a:t> ​​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շահել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մրցանակը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ստանալու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անհրաժեշտ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լրացնել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տվյալները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Ընթացակարգը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պարզեցված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այնպես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փոխանակ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զանգահարելու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էլ</a:t>
            </a:r>
            <a:r>
              <a:rPr lang="en-US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հաղորդագրություն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ուղարկելու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ապրանքանիշի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բաժին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միայն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նույնականացման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քարտի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անձնագրի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առջևի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հետևի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լուսանկարը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մրցանակակրի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պահելով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բավարար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լինի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դրական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նույնականացումը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մրցանակը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պահանջելը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քանի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հաստատող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բոլոր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հստակ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երևում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դեմքը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փաստաթղթի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նկարը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նույնն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հստակորեն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ճանաչելի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Մրցանակները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թանկ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հարցերը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հեշտ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բոլորը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շահում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հարյուրավոր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հազարավոր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մարդիկ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ուրախությամբ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ուղարկում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լուսանկարները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նույնականացման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քարտերով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ձեռքերին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որևէ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հարցի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40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Ո՞վ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եմ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ես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775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Sylfaen" panose="010A0502050306030303" pitchFamily="18" charset="0"/>
              </a:rPr>
              <a:t>Այնուամենայնիվ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ինչ-որ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ճիշտ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աշխատում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Երջանիկ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մրցանակակիրները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թեպետ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ամեն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ըստ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ցուցումների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սակայն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չենք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կապնվում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ապրանքանիշի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բաժնի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սովորական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փոստով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մրցանակներ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Օրերն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անցնում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հարցեր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առաջանում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Մրցանակակիրներից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ոմանք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անհանգստանալ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տրամադրման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կապված</a:t>
            </a:r>
            <a:r>
              <a:rPr lang="en-US" dirty="0">
                <a:latin typeface="Sylfaen" panose="010A0502050306030303" pitchFamily="18" charset="0"/>
              </a:rPr>
              <a:t>, և </a:t>
            </a:r>
            <a:r>
              <a:rPr lang="en-US" dirty="0" err="1">
                <a:latin typeface="Sylfaen" panose="010A0502050306030303" pitchFamily="18" charset="0"/>
              </a:rPr>
              <a:t>նրանք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ստուգել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բանկային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ֆինանսական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հաշիվները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Ինչևէ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թվում</a:t>
            </a:r>
            <a:r>
              <a:rPr lang="en-US" dirty="0">
                <a:latin typeface="Sylfaen" panose="010A0502050306030303" pitchFamily="18" charset="0"/>
              </a:rPr>
              <a:t> է,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ամեն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կարգին</a:t>
            </a:r>
            <a:r>
              <a:rPr lang="en-US" dirty="0">
                <a:latin typeface="Sylfaen" panose="010A0502050306030303" pitchFamily="18" charset="0"/>
              </a:rPr>
              <a:t> է. </a:t>
            </a:r>
            <a:r>
              <a:rPr lang="en-US" dirty="0" err="1">
                <a:latin typeface="Sylfaen" panose="010A0502050306030303" pitchFamily="18" charset="0"/>
              </a:rPr>
              <a:t>ոչ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ցենտ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գողացել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անօրինական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կերպով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փոխանցվել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Նրանք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ստուգել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ծառայություններ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ամեն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կարգին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թվում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Ոչինչ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փոխվել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Իրավիճակը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անհանգստացնել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Ոչինչ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գողացված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վերցված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չէ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իսկ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առաքվում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Ի՞նչն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հնարավոր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սխալ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լինել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Պարզելու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մրցանակակիրները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զանգահարել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պետություններում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առկա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ապրանքանիշերի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գլխամասեր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հարցնել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թե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ի՞նչ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կատարվում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85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Ո՞վ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եմ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ես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sz="2900" i="1" dirty="0" err="1" smtClean="0">
                <a:latin typeface="Sylfaen" panose="010A0502050306030303" pitchFamily="18" charset="0"/>
              </a:rPr>
              <a:t>Հաճախորդների</a:t>
            </a:r>
            <a:r>
              <a:rPr lang="en-US" sz="2900" i="1" dirty="0" smtClean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հետ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հարաբերությունների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ծառայությունների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ապրանքանիշները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զանգեր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ստանում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մրցանակակիրներից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անմիջապես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պատասխանում</a:t>
            </a:r>
            <a:r>
              <a:rPr lang="en-US" sz="2900" i="1" dirty="0">
                <a:latin typeface="Sylfaen" panose="010A0502050306030303" pitchFamily="18" charset="0"/>
              </a:rPr>
              <a:t>. </a:t>
            </a:r>
            <a:r>
              <a:rPr lang="en-US" sz="2900" i="1" dirty="0" err="1">
                <a:latin typeface="Sylfaen" panose="010A0502050306030303" pitchFamily="18" charset="0"/>
              </a:rPr>
              <a:t>Կներեք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մենք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ներկա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պահի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դրությամբ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ոչ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մրցանակային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խաղեր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չենք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կազմակերպում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Նաև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երբ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նման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խաղ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կազմակերպվում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այն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իրականացվում</a:t>
            </a:r>
            <a:r>
              <a:rPr lang="en-US" sz="2900" i="1" dirty="0">
                <a:latin typeface="Sylfaen" panose="010A0502050306030303" pitchFamily="18" charset="0"/>
              </a:rPr>
              <a:t> է Ա </a:t>
            </a:r>
            <a:r>
              <a:rPr lang="en-US" sz="2900" i="1" dirty="0" err="1">
                <a:latin typeface="Sylfaen" panose="010A0502050306030303" pitchFamily="18" charset="0"/>
              </a:rPr>
              <a:t>պետության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խաղային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իրավական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դաշտը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կարգավորող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օրենսդրության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համապատասխան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որը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երաշխավորում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անձնական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տվյալների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գաղտնիությունը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ինչը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նշանակում</a:t>
            </a:r>
            <a:r>
              <a:rPr lang="en-US" sz="2900" i="1" dirty="0">
                <a:latin typeface="Sylfaen" panose="010A0502050306030303" pitchFamily="18" charset="0"/>
              </a:rPr>
              <a:t> է, </a:t>
            </a:r>
            <a:r>
              <a:rPr lang="en-US" sz="2900" i="1" dirty="0" err="1">
                <a:latin typeface="Sylfaen" panose="010A0502050306030303" pitchFamily="18" charset="0"/>
              </a:rPr>
              <a:t>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ապրանքանիշը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երբեք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չէր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խնդրի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նույնականացման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քարտի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տվյալների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հանրային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 smtClean="0">
                <a:latin typeface="Sylfaen" panose="010A0502050306030303" pitchFamily="18" charset="0"/>
              </a:rPr>
              <a:t>ցուցադրումը</a:t>
            </a:r>
            <a:r>
              <a:rPr lang="en-US" sz="2900" i="1" dirty="0" smtClean="0">
                <a:latin typeface="Sylfaen" panose="010A0502050306030303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GB" i="1" dirty="0" err="1" smtClean="0">
                <a:latin typeface="Sylfaen" panose="010A0502050306030303" pitchFamily="18" charset="0"/>
              </a:rPr>
              <a:t>Մրցանակակիրները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սկսում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հասկանալ</a:t>
            </a:r>
            <a:r>
              <a:rPr lang="en-GB" i="1" dirty="0">
                <a:latin typeface="Sylfaen" panose="010A0502050306030303" pitchFamily="18" charset="0"/>
              </a:rPr>
              <a:t>,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նրանք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որևէ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կերպ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խաբնվել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, </a:t>
            </a:r>
            <a:r>
              <a:rPr lang="en-GB" i="1" dirty="0" err="1">
                <a:latin typeface="Sylfaen" panose="010A0502050306030303" pitchFamily="18" charset="0"/>
              </a:rPr>
              <a:t>բայց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դեռևս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պարզ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չէ</a:t>
            </a:r>
            <a:r>
              <a:rPr lang="en-GB" i="1" dirty="0">
                <a:latin typeface="Sylfaen" panose="010A0502050306030303" pitchFamily="18" charset="0"/>
              </a:rPr>
              <a:t>, </a:t>
            </a:r>
            <a:r>
              <a:rPr lang="en-GB" i="1" dirty="0" err="1">
                <a:latin typeface="Sylfaen" panose="010A0502050306030303" pitchFamily="18" charset="0"/>
              </a:rPr>
              <a:t>թե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ինչպես</a:t>
            </a:r>
            <a:r>
              <a:rPr lang="en-GB" i="1" dirty="0">
                <a:latin typeface="Sylfaen" panose="010A0502050306030303" pitchFamily="18" charset="0"/>
              </a:rPr>
              <a:t> և </a:t>
            </a:r>
            <a:r>
              <a:rPr lang="en-GB" i="1" dirty="0" err="1">
                <a:latin typeface="Sylfaen" panose="010A0502050306030303" pitchFamily="18" charset="0"/>
              </a:rPr>
              <a:t>ինչու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r>
              <a:rPr lang="en-GB" i="1" dirty="0" err="1">
                <a:latin typeface="Sylfaen" panose="010A0502050306030303" pitchFamily="18" charset="0"/>
              </a:rPr>
              <a:t>Բոլոր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բանկային</a:t>
            </a:r>
            <a:r>
              <a:rPr lang="en-GB" i="1" dirty="0">
                <a:latin typeface="Sylfaen" panose="010A0502050306030303" pitchFamily="18" charset="0"/>
              </a:rPr>
              <a:t> և </a:t>
            </a:r>
            <a:r>
              <a:rPr lang="en-GB" i="1" dirty="0" err="1">
                <a:latin typeface="Sylfaen" panose="010A0502050306030303" pitchFamily="18" charset="0"/>
              </a:rPr>
              <a:t>այլ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հաշիվներն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անփոփոխ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և </a:t>
            </a:r>
            <a:r>
              <a:rPr lang="en-GB" i="1" dirty="0" err="1">
                <a:latin typeface="Sylfaen" panose="010A0502050306030303" pitchFamily="18" charset="0"/>
              </a:rPr>
              <a:t>ոչինչ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չի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պակասում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r>
              <a:rPr lang="en-GB" i="1" dirty="0" err="1">
                <a:latin typeface="Sylfaen" panose="010A0502050306030303" pitchFamily="18" charset="0"/>
              </a:rPr>
              <a:t>Մինչ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այս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պահն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այնպիսի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տպավորություն</a:t>
            </a:r>
            <a:r>
              <a:rPr lang="en-GB" i="1" dirty="0">
                <a:latin typeface="Sylfaen" panose="010A0502050306030303" pitchFamily="18" charset="0"/>
              </a:rPr>
              <a:t> է,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միայն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անձնական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տվյալներն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հավաքվել</a:t>
            </a:r>
            <a:r>
              <a:rPr lang="en-GB" i="1" dirty="0">
                <a:latin typeface="Sylfaen" panose="010A0502050306030303" pitchFamily="18" charset="0"/>
              </a:rPr>
              <a:t> և </a:t>
            </a:r>
            <a:r>
              <a:rPr lang="en-GB" i="1" dirty="0" err="1">
                <a:latin typeface="Sylfaen" panose="010A0502050306030303" pitchFamily="18" charset="0"/>
              </a:rPr>
              <a:t>ուրիշ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ոչինչ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r>
              <a:rPr lang="en-GB" i="1" dirty="0" err="1">
                <a:latin typeface="Sylfaen" panose="010A0502050306030303" pitchFamily="18" charset="0"/>
              </a:rPr>
              <a:t>Սակայն</a:t>
            </a:r>
            <a:r>
              <a:rPr lang="en-GB" i="1" dirty="0">
                <a:latin typeface="Sylfaen" panose="010A0502050306030303" pitchFamily="18" charset="0"/>
              </a:rPr>
              <a:t> «</a:t>
            </a:r>
            <a:r>
              <a:rPr lang="en-GB" i="1" dirty="0" err="1">
                <a:latin typeface="Sylfaen" panose="010A0502050306030303" pitchFamily="18" charset="0"/>
              </a:rPr>
              <a:t>մրցանակակիրները</a:t>
            </a:r>
            <a:r>
              <a:rPr lang="en-GB" i="1" dirty="0">
                <a:latin typeface="Sylfaen" panose="010A0502050306030303" pitchFamily="18" charset="0"/>
              </a:rPr>
              <a:t>»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բարկացած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, </a:t>
            </a:r>
            <a:r>
              <a:rPr lang="en-US" i="1" dirty="0" err="1">
                <a:latin typeface="Sylfaen" panose="010A0502050306030303" pitchFamily="18" charset="0"/>
              </a:rPr>
              <a:t>որովհետև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նրանք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չեն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ստացել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մրցանակները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ինչ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որ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մեկն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ունի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իրենց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անձնական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տվյալները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նույնիսկ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ավելին</a:t>
            </a:r>
            <a:r>
              <a:rPr lang="en-US" i="1" dirty="0">
                <a:latin typeface="Sylfaen" panose="010A0502050306030303" pitchFamily="18" charset="0"/>
              </a:rPr>
              <a:t>՝ </a:t>
            </a:r>
            <a:r>
              <a:rPr lang="en-US" i="1" dirty="0" err="1">
                <a:latin typeface="Sylfaen" panose="010A0502050306030303" pitchFamily="18" charset="0"/>
              </a:rPr>
              <a:t>իրենց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անձնական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փաստաթղթերի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լուսանկարները</a:t>
            </a:r>
            <a:r>
              <a:rPr lang="en-US" i="1" dirty="0">
                <a:latin typeface="Sylfaen" panose="010A0502050306030303" pitchFamily="18" charset="0"/>
              </a:rPr>
              <a:t>: </a:t>
            </a:r>
            <a:r>
              <a:rPr lang="en-US" i="1" dirty="0" err="1">
                <a:latin typeface="Sylfaen" panose="010A0502050306030303" pitchFamily="18" charset="0"/>
              </a:rPr>
              <a:t>Նրանք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պատասխաններ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պահանջում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լրատվամիջոցները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սկսում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ուշադրություն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դարձնել</a:t>
            </a:r>
            <a:r>
              <a:rPr lang="en-US" i="1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altLang="ja-JP" i="1" dirty="0" err="1" smtClean="0">
                <a:latin typeface="Sylfaen" panose="010A0502050306030303" pitchFamily="18" charset="0"/>
              </a:rPr>
              <a:t>Ոստիկանությունը</a:t>
            </a:r>
            <a:r>
              <a:rPr lang="en-GB" altLang="ja-JP" i="1" dirty="0" smtClean="0">
                <a:latin typeface="Sylfaen" panose="010A0502050306030303" pitchFamily="18" charset="0"/>
              </a:rPr>
              <a:t> </a:t>
            </a:r>
            <a:r>
              <a:rPr lang="en-GB" altLang="ja-JP" i="1" dirty="0" err="1" smtClean="0">
                <a:latin typeface="Sylfaen" panose="010A0502050306030303" pitchFamily="18" charset="0"/>
              </a:rPr>
              <a:t>սկսում</a:t>
            </a:r>
            <a:r>
              <a:rPr lang="en-GB" altLang="ja-JP" i="1" dirty="0" smtClean="0">
                <a:latin typeface="Sylfaen" panose="010A0502050306030303" pitchFamily="18" charset="0"/>
              </a:rPr>
              <a:t> է </a:t>
            </a:r>
            <a:r>
              <a:rPr lang="en-GB" altLang="ja-JP" i="1" dirty="0" err="1" smtClean="0">
                <a:latin typeface="Sylfaen" panose="010A0502050306030303" pitchFamily="18" charset="0"/>
              </a:rPr>
              <a:t>նախաքննություն</a:t>
            </a:r>
            <a:r>
              <a:rPr lang="en-GB" altLang="ja-JP" i="1" dirty="0" smtClean="0">
                <a:latin typeface="Sylfaen" panose="010A0502050306030303" pitchFamily="18" charset="0"/>
              </a:rPr>
              <a:t>:</a:t>
            </a:r>
            <a:endParaRPr lang="en-GB" altLang="ja-JP" i="1" dirty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897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Հետևիր</a:t>
            </a:r>
            <a:r>
              <a:rPr lang="en-US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տվյալներին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625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GB" i="1" dirty="0" err="1" smtClean="0">
                <a:latin typeface="Sylfaen" panose="010A0502050306030303" pitchFamily="18" charset="0"/>
              </a:rPr>
              <a:t>Ոստիկանությունը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հասկանում</a:t>
            </a:r>
            <a:r>
              <a:rPr lang="en-GB" i="1" dirty="0">
                <a:latin typeface="Sylfaen" panose="010A0502050306030303" pitchFamily="18" charset="0"/>
              </a:rPr>
              <a:t> է,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ներկայիս</a:t>
            </a:r>
            <a:r>
              <a:rPr lang="en-GB" i="1" dirty="0">
                <a:latin typeface="Sylfaen" panose="010A0502050306030303" pitchFamily="18" charset="0"/>
              </a:rPr>
              <a:t> Ա </a:t>
            </a:r>
            <a:r>
              <a:rPr lang="en-GB" i="1" dirty="0" err="1">
                <a:latin typeface="Sylfaen" panose="010A0502050306030303" pitchFamily="18" charset="0"/>
              </a:rPr>
              <a:t>պետության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հազարավոր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քաղաքացիներ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մասնակցել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մրցանակային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խաղի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ինչ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տեսակի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r>
              <a:rPr lang="en-GB" i="1" dirty="0" err="1">
                <a:latin typeface="Sylfaen" panose="010A0502050306030303" pitchFamily="18" charset="0"/>
              </a:rPr>
              <a:t>Ապրանքանիշերը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տարբեր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՝ </a:t>
            </a:r>
            <a:r>
              <a:rPr lang="en-GB" i="1" dirty="0" err="1">
                <a:latin typeface="Sylfaen" panose="010A0502050306030303" pitchFamily="18" charset="0"/>
              </a:rPr>
              <a:t>տեղական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կամ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արտասահմանյան</a:t>
            </a:r>
            <a:r>
              <a:rPr lang="en-GB" i="1" dirty="0">
                <a:latin typeface="Sylfaen" panose="010A0502050306030303" pitchFamily="18" charset="0"/>
              </a:rPr>
              <a:t>, </a:t>
            </a:r>
            <a:r>
              <a:rPr lang="en-GB" i="1" dirty="0" err="1">
                <a:latin typeface="Sylfaen" panose="010A0502050306030303" pitchFamily="18" charset="0"/>
              </a:rPr>
              <a:t>սակայն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բոլորը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հիմնված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Ա </a:t>
            </a:r>
            <a:r>
              <a:rPr lang="en-GB" i="1" dirty="0" err="1">
                <a:latin typeface="Sylfaen" panose="010A0502050306030303" pitchFamily="18" charset="0"/>
              </a:rPr>
              <a:t>պետությունում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ինչ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կերպ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r>
              <a:rPr lang="en-GB" i="1" dirty="0" err="1">
                <a:latin typeface="Sylfaen" panose="010A0502050306030303" pitchFamily="18" charset="0"/>
              </a:rPr>
              <a:t>Բանկային</a:t>
            </a:r>
            <a:r>
              <a:rPr lang="en-GB" i="1" dirty="0">
                <a:latin typeface="Sylfaen" panose="010A0502050306030303" pitchFamily="18" charset="0"/>
              </a:rPr>
              <a:t> և </a:t>
            </a:r>
            <a:r>
              <a:rPr lang="en-GB" i="1" dirty="0" err="1">
                <a:latin typeface="Sylfaen" panose="010A0502050306030303" pitchFamily="18" charset="0"/>
              </a:rPr>
              <a:t>այլ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ֆինանսական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կամ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գույքերին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վերաբերվող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հաշիվները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ստուգվում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և </a:t>
            </a:r>
            <a:r>
              <a:rPr lang="en-GB" i="1" dirty="0" err="1">
                <a:latin typeface="Sylfaen" panose="010A0502050306030303" pitchFamily="18" charset="0"/>
              </a:rPr>
              <a:t>իրապես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ոչինչ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չի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պակասում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GB" altLang="ja-JP" i="1" dirty="0" smtClean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i="1" dirty="0" err="1">
                <a:latin typeface="Sylfaen" panose="010A0502050306030303" pitchFamily="18" charset="0"/>
              </a:rPr>
              <a:t>Սոցիալական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մեդիայի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ցանցերը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ունեն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տեղական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համ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միզազգային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հյուրընկալում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r>
              <a:rPr lang="en-GB" i="1" dirty="0" err="1">
                <a:latin typeface="Sylfaen" panose="010A0502050306030303" pitchFamily="18" charset="0"/>
              </a:rPr>
              <a:t>Թվում</a:t>
            </a:r>
            <a:r>
              <a:rPr lang="en-GB" i="1" dirty="0">
                <a:latin typeface="Sylfaen" panose="010A0502050306030303" pitchFamily="18" charset="0"/>
              </a:rPr>
              <a:t> է,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դրան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վերաբերվող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որևէ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կանոն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չկա</a:t>
            </a:r>
            <a:r>
              <a:rPr lang="en-GB" i="1" dirty="0">
                <a:latin typeface="Sylfaen" panose="010A0502050306030303" pitchFamily="18" charset="0"/>
              </a:rPr>
              <a:t>, </a:t>
            </a:r>
            <a:r>
              <a:rPr lang="en-GB" i="1" dirty="0" err="1">
                <a:latin typeface="Sylfaen" panose="010A0502050306030303" pitchFamily="18" charset="0"/>
              </a:rPr>
              <a:t>բացի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նրանից</a:t>
            </a:r>
            <a:r>
              <a:rPr lang="en-GB" i="1" dirty="0">
                <a:latin typeface="Sylfaen" panose="010A0502050306030303" pitchFamily="18" charset="0"/>
              </a:rPr>
              <a:t>, </a:t>
            </a:r>
            <a:r>
              <a:rPr lang="en-GB" i="1" dirty="0" err="1">
                <a:latin typeface="Sylfaen" panose="010A0502050306030303" pitchFamily="18" charset="0"/>
              </a:rPr>
              <a:t>որ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նրանք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պետք</a:t>
            </a:r>
            <a:r>
              <a:rPr lang="en-GB" i="1" dirty="0">
                <a:latin typeface="Sylfaen" panose="010A0502050306030303" pitchFamily="18" charset="0"/>
              </a:rPr>
              <a:t> է </a:t>
            </a:r>
            <a:r>
              <a:rPr lang="en-GB" i="1" dirty="0" err="1">
                <a:latin typeface="Sylfaen" panose="010A0502050306030303" pitchFamily="18" charset="0"/>
              </a:rPr>
              <a:t>լինեն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հայտնի</a:t>
            </a:r>
            <a:r>
              <a:rPr lang="en-GB" i="1" dirty="0" smtClean="0">
                <a:latin typeface="Sylfaen" panose="010A0502050306030303" pitchFamily="18" charset="0"/>
              </a:rPr>
              <a:t>:</a:t>
            </a:r>
            <a:endParaRPr lang="en-GB" altLang="ja-JP" i="1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GB" altLang="ja-JP" i="1" dirty="0">
              <a:latin typeface="Sylfaen" panose="010A0502050306030303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Sylfaen" panose="010A0502050306030303" pitchFamily="18" charset="0"/>
              </a:rPr>
              <a:t>Հարցումներ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ուղարկվում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Ցանցերին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որոշակի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հարցերով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գործողություններ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պահանջներով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Ոստիկանությունը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սկսում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ստանալ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արդյունքները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առաջին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բանալիները</a:t>
            </a:r>
            <a:r>
              <a:rPr lang="en-US" dirty="0">
                <a:latin typeface="Sylfaen" panose="010A0502050306030303" pitchFamily="18" charset="0"/>
              </a:rPr>
              <a:t> ի </a:t>
            </a:r>
            <a:r>
              <a:rPr lang="en-US" dirty="0" err="1">
                <a:latin typeface="Sylfaen" panose="010A0502050306030303" pitchFamily="18" charset="0"/>
              </a:rPr>
              <a:t>հայտ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գալիս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US" dirty="0" err="1" smtClean="0">
                <a:latin typeface="Sylfaen" panose="010A0502050306030303" pitchFamily="18" charset="0"/>
              </a:rPr>
              <a:t>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մատակարարները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ներգրավվում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հետաքննության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մեջ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ոստիկանական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որոշակի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գործողությունները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տալիս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իրենց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արդյունքները</a:t>
            </a:r>
            <a:r>
              <a:rPr lang="en-US" dirty="0">
                <a:latin typeface="Sylfaen" panose="010A0502050306030303" pitchFamily="18" charset="0"/>
              </a:rPr>
              <a:t>: </a:t>
            </a:r>
            <a:r>
              <a:rPr lang="en-US" dirty="0" err="1">
                <a:latin typeface="Sylfaen" panose="010A0502050306030303" pitchFamily="18" charset="0"/>
              </a:rPr>
              <a:t>Առաջին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կասկածյալները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հայտնաբերվում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367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Հետևիր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տվյալներին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900" i="1" dirty="0" err="1">
                <a:latin typeface="Sylfaen" panose="010A0502050306030303" pitchFamily="18" charset="0"/>
              </a:rPr>
              <a:t>Դատախազության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դատարանի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կողմից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ստացված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որոշակի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դատավարական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միջոցառումներին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որոշումներին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տրվում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ընթացք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Սովորական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էլեկտրոնային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ձևով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ապացույցներ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սկսվում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ձեռք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բերվել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Հիմնավոր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կասկածը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հաստատվում</a:t>
            </a:r>
            <a:r>
              <a:rPr lang="en-US" sz="2900" i="1" dirty="0">
                <a:latin typeface="Sylfaen" panose="010A0502050306030303" pitchFamily="18" charset="0"/>
              </a:rPr>
              <a:t> է, </a:t>
            </a:r>
            <a:r>
              <a:rPr lang="en-US" sz="2900" i="1" dirty="0" err="1">
                <a:latin typeface="Sylfaen" panose="010A0502050306030303" pitchFamily="18" charset="0"/>
              </a:rPr>
              <a:t>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կատարվել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հանցագործություն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GB" altLang="ja-JP" i="1" dirty="0">
              <a:latin typeface="Sylfaen" panose="010A0502050306030303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700" i="1" dirty="0" err="1" smtClean="0">
                <a:latin typeface="Sylfaen" panose="010A0502050306030303" pitchFamily="18" charset="0"/>
              </a:rPr>
              <a:t>Ապացույցներն</a:t>
            </a:r>
            <a:r>
              <a:rPr lang="en-US" sz="2700" i="1" dirty="0" smtClean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ու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հարցաքննությունները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ցույց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տալիս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մարդկանց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խումբ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ովքեր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պարտադիր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չի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միմյանց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հետ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կապ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ունենան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տեղադրում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մրցանակներ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շահող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խաղերի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մասին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տեղեկատվություն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ապրանքանիշերի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իսկական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կեղծ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սոցիալական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լրատվամիջոցների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էջերում</a:t>
            </a:r>
            <a:r>
              <a:rPr lang="en-US" sz="2700" i="1" dirty="0">
                <a:latin typeface="Sylfaen" panose="010A0502050306030303" pitchFamily="18" charset="0"/>
              </a:rPr>
              <a:t>: </a:t>
            </a:r>
            <a:r>
              <a:rPr lang="en-US" sz="2700" i="1" dirty="0" err="1">
                <a:latin typeface="Sylfaen" panose="010A0502050306030303" pitchFamily="18" charset="0"/>
              </a:rPr>
              <a:t>Իրական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կայքերում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հասանելիությունը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հնարավոր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դառնում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միայն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մուտքի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տվյալների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անօրինական</a:t>
            </a:r>
            <a:r>
              <a:rPr lang="en-US" sz="2700" i="1" dirty="0">
                <a:latin typeface="Sylfaen" panose="010A0502050306030303" pitchFamily="18" charset="0"/>
              </a:rPr>
              <a:t>  </a:t>
            </a:r>
            <a:r>
              <a:rPr lang="en-US" sz="2700" i="1" dirty="0" err="1">
                <a:latin typeface="Sylfaen" panose="010A0502050306030303" pitchFamily="18" charset="0"/>
              </a:rPr>
              <a:t>ձեռքբերմամբ</a:t>
            </a:r>
            <a:r>
              <a:rPr lang="en-US" sz="2700" i="1" dirty="0">
                <a:latin typeface="Sylfaen" panose="010A0502050306030303" pitchFamily="18" charset="0"/>
              </a:rPr>
              <a:t>: </a:t>
            </a:r>
            <a:r>
              <a:rPr lang="en-US" sz="2700" i="1" dirty="0" err="1">
                <a:latin typeface="Sylfaen" panose="010A0502050306030303" pitchFamily="18" charset="0"/>
              </a:rPr>
              <a:t>Եթե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կայքերը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կեղծված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իսկական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ապրանքանիշերի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պիտակների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օրինակներն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 smtClean="0">
                <a:latin typeface="Sylfaen" panose="010A0502050306030303" pitchFamily="18" charset="0"/>
              </a:rPr>
              <a:t>օգտագործվում</a:t>
            </a:r>
            <a:r>
              <a:rPr lang="en-US" sz="2700" i="1" dirty="0" smtClean="0">
                <a:latin typeface="Sylfaen" panose="010A0502050306030303" pitchFamily="18" charset="0"/>
              </a:rPr>
              <a:t>:</a:t>
            </a:r>
          </a:p>
          <a:p>
            <a:pPr marL="0" lvl="0" indent="0" algn="just">
              <a:buNone/>
            </a:pPr>
            <a:endParaRPr lang="en-US" sz="2700" i="1" dirty="0" smtClean="0">
              <a:latin typeface="Sylfaen" panose="010A0502050306030303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700" i="1" dirty="0" err="1">
                <a:latin typeface="Sylfaen" panose="010A0502050306030303" pitchFamily="18" charset="0"/>
              </a:rPr>
              <a:t>Խարդախությամբ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ձեռք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բերված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անձնական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տվյալները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իրականում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ապրանք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: </a:t>
            </a:r>
            <a:r>
              <a:rPr lang="en-US" sz="2700" i="1" dirty="0" err="1">
                <a:latin typeface="Sylfaen" panose="010A0502050306030303" pitchFamily="18" charset="0"/>
              </a:rPr>
              <a:t>Նրանք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վաճառվում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Ա </a:t>
            </a:r>
            <a:r>
              <a:rPr lang="en-US" sz="2700" i="1" dirty="0" err="1">
                <a:latin typeface="Sylfaen" panose="010A0502050306030303" pitchFamily="18" charset="0"/>
              </a:rPr>
              <a:t>երկրում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տեղակայված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մութ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շուկայի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մարդկանց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ովքեր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վճարում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15-ից 50 </a:t>
            </a:r>
            <a:r>
              <a:rPr lang="en-US" sz="2700" i="1" dirty="0" err="1">
                <a:latin typeface="Sylfaen" panose="010A0502050306030303" pitchFamily="18" charset="0"/>
              </a:rPr>
              <a:t>եվրո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ամեն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լուսանկարի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համար</a:t>
            </a:r>
            <a:r>
              <a:rPr lang="en-US" sz="2700" i="1" dirty="0">
                <a:latin typeface="Sylfaen" panose="010A0502050306030303" pitchFamily="18" charset="0"/>
              </a:rPr>
              <a:t>՝ </a:t>
            </a:r>
            <a:r>
              <a:rPr lang="en-US" sz="2700" i="1" dirty="0" err="1">
                <a:latin typeface="Sylfaen" panose="010A0502050306030303" pitchFamily="18" charset="0"/>
              </a:rPr>
              <a:t>որակից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կախված</a:t>
            </a:r>
            <a:r>
              <a:rPr lang="en-US" sz="2700" i="1" dirty="0">
                <a:latin typeface="Sylfaen" panose="010A0502050306030303" pitchFamily="18" charset="0"/>
              </a:rPr>
              <a:t>: </a:t>
            </a:r>
            <a:r>
              <a:rPr lang="en-US" sz="2700" i="1" dirty="0" err="1">
                <a:latin typeface="Sylfaen" panose="010A0502050306030303" pitchFamily="18" charset="0"/>
              </a:rPr>
              <a:t>Գումարը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երբեմն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փոխանցվում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բանկային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հաշիվներին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իսկ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երբեմն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նաև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կրիպո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արժույթով</a:t>
            </a:r>
            <a:r>
              <a:rPr lang="en-US" sz="2700" i="1" dirty="0">
                <a:latin typeface="Sylfaen" panose="010A0502050306030303" pitchFamily="18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4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Հետևիր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գումարին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i="1" dirty="0" err="1">
                <a:latin typeface="Sylfaen" panose="010A0502050306030303" pitchFamily="18" charset="0"/>
              </a:rPr>
              <a:t>Լրացուցիչ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տեղեկատվություն</a:t>
            </a:r>
            <a:r>
              <a:rPr lang="en-US" i="1" dirty="0">
                <a:latin typeface="Sylfaen" panose="010A0502050306030303" pitchFamily="18" charset="0"/>
              </a:rPr>
              <a:t> է </a:t>
            </a:r>
            <a:r>
              <a:rPr lang="en-US" i="1" dirty="0" err="1">
                <a:latin typeface="Sylfaen" panose="010A0502050306030303" pitchFamily="18" charset="0"/>
              </a:rPr>
              <a:t>ձեռք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բերվում</a:t>
            </a:r>
            <a:r>
              <a:rPr lang="en-US" i="1" dirty="0">
                <a:latin typeface="Sylfaen" panose="010A0502050306030303" pitchFamily="18" charset="0"/>
              </a:rPr>
              <a:t>: </a:t>
            </a:r>
            <a:r>
              <a:rPr lang="en-US" i="1" dirty="0" err="1">
                <a:latin typeface="Sylfaen" panose="010A0502050306030303" pitchFamily="18" charset="0"/>
              </a:rPr>
              <a:t>Հայտնաբերվում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շղթայի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մյուս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կասկածյալները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լրացուցիչ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միջոցներ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գործողություններ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ձեռնարկվում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դատախազության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կամ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դատարանների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որոշումների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հիման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վրա</a:t>
            </a:r>
            <a:r>
              <a:rPr lang="en-US" i="1" dirty="0">
                <a:latin typeface="Sylfaen" panose="010A0502050306030303" pitchFamily="18" charset="0"/>
              </a:rPr>
              <a:t>: </a:t>
            </a:r>
          </a:p>
          <a:p>
            <a:pPr marL="0" indent="0" algn="just">
              <a:buNone/>
            </a:pPr>
            <a:endParaRPr lang="en-GB" altLang="ja-JP" i="1" dirty="0">
              <a:latin typeface="Sylfaen" panose="010A0502050306030303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y-AM" sz="2700" i="1" dirty="0" smtClean="0">
                <a:latin typeface="Sylfaen" panose="010A0502050306030303" pitchFamily="18" charset="0"/>
              </a:rPr>
              <a:t>էլեկտրոնային ձևով ապացույցները </a:t>
            </a:r>
            <a:r>
              <a:rPr lang="en-GB" sz="2700" i="1" dirty="0" smtClean="0">
                <a:latin typeface="Sylfaen" panose="010A0502050306030303" pitchFamily="18" charset="0"/>
              </a:rPr>
              <a:t>և </a:t>
            </a:r>
            <a:r>
              <a:rPr lang="en-GB" sz="2700" i="1" dirty="0" err="1">
                <a:latin typeface="Sylfaen" panose="010A0502050306030303" pitchFamily="18" charset="0"/>
              </a:rPr>
              <a:t>հարցաքննություններ</a:t>
            </a:r>
            <a:r>
              <a:rPr lang="en-GB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ցույց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տալիս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մութ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շուկայում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գնված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անձնական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տվյալների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տեղեկատվությունն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իրականում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օգտագործվում</a:t>
            </a:r>
            <a:r>
              <a:rPr lang="en-US" sz="2700" i="1" dirty="0">
                <a:latin typeface="Sylfaen" panose="010A0502050306030303" pitchFamily="18" charset="0"/>
              </a:rPr>
              <a:t> է Բ </a:t>
            </a:r>
            <a:r>
              <a:rPr lang="en-US" sz="2700" i="1" dirty="0" err="1">
                <a:latin typeface="Sylfaen" panose="010A0502050306030303" pitchFamily="18" charset="0"/>
              </a:rPr>
              <a:t>երկրում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բնակվող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առցանց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վճարային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ընկերության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հետ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վճարային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հաշիվներ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բացելու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համար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որոնք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հաստատում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տալիս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կամավոր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համագործակցությանը</a:t>
            </a:r>
            <a:r>
              <a:rPr lang="en-US" sz="2700" i="1" dirty="0">
                <a:latin typeface="Sylfaen" panose="010A0502050306030303" pitchFamily="18" charset="0"/>
              </a:rPr>
              <a:t>:  </a:t>
            </a:r>
            <a:r>
              <a:rPr lang="en-US" sz="2700" i="1" dirty="0" err="1">
                <a:latin typeface="Sylfaen" panose="010A0502050306030303" pitchFamily="18" charset="0"/>
              </a:rPr>
              <a:t>Վճարային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հաշիվներ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բացվում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այն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անձանց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անուններով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նույնականացման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քարտը</a:t>
            </a:r>
            <a:r>
              <a:rPr lang="en-US" sz="2700" i="1" dirty="0">
                <a:latin typeface="Sylfaen" panose="010A0502050306030303" pitchFamily="18" charset="0"/>
              </a:rPr>
              <a:t> և </a:t>
            </a:r>
            <a:r>
              <a:rPr lang="en-US" sz="2700" i="1" dirty="0" err="1">
                <a:latin typeface="Sylfaen" panose="010A0502050306030303" pitchFamily="18" charset="0"/>
              </a:rPr>
              <a:t>լուսանկարը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օգտագործվել</a:t>
            </a:r>
            <a:r>
              <a:rPr lang="en-US" sz="2700" i="1" dirty="0">
                <a:latin typeface="Sylfaen" panose="010A0502050306030303" pitchFamily="18" charset="0"/>
              </a:rPr>
              <a:t> է:  </a:t>
            </a:r>
            <a:r>
              <a:rPr lang="en-US" sz="2700" i="1" dirty="0" err="1">
                <a:latin typeface="Sylfaen" panose="010A0502050306030303" pitchFamily="18" charset="0"/>
              </a:rPr>
              <a:t>Լուսանկարը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պայմաններից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մեկն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հաշիվ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բացելու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համար</a:t>
            </a:r>
            <a:r>
              <a:rPr lang="en-US" sz="2700" i="1" dirty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GB" altLang="ja-JP" i="1" dirty="0" smtClean="0">
              <a:latin typeface="Sylfaen" panose="010A0502050306030303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700" i="1" dirty="0" err="1">
                <a:latin typeface="Sylfaen" panose="010A0502050306030303" pitchFamily="18" charset="0"/>
              </a:rPr>
              <a:t>Հետագա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հետաքննությունը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ցույց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տալիս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նորաբաց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հաշիվները</a:t>
            </a:r>
            <a:r>
              <a:rPr lang="en-US" sz="2700" i="1" dirty="0">
                <a:latin typeface="Sylfaen" panose="010A0502050306030303" pitchFamily="18" charset="0"/>
              </a:rPr>
              <a:t> 24/48 </a:t>
            </a:r>
            <a:r>
              <a:rPr lang="en-US" sz="2700" i="1" dirty="0" err="1">
                <a:latin typeface="Sylfaen" panose="010A0502050306030303" pitchFamily="18" charset="0"/>
              </a:rPr>
              <a:t>ժամվա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ընթացքում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ստանում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1000 </a:t>
            </a:r>
            <a:r>
              <a:rPr lang="en-US" sz="2700" i="1" dirty="0" err="1">
                <a:latin typeface="Sylfaen" panose="010A0502050306030303" pitchFamily="18" charset="0"/>
              </a:rPr>
              <a:t>եվրոյի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չափ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ավանդ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յուրաքանչյուրը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վճարվում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կրիպտո</a:t>
            </a:r>
            <a:r>
              <a:rPr lang="en-US" sz="2700" i="1" dirty="0">
                <a:latin typeface="Sylfaen" panose="010A0502050306030303" pitchFamily="18" charset="0"/>
              </a:rPr>
              <a:t>  </a:t>
            </a:r>
            <a:r>
              <a:rPr lang="en-US" sz="2700" i="1" dirty="0" err="1">
                <a:latin typeface="Sylfaen" panose="010A0502050306030303" pitchFamily="18" charset="0"/>
              </a:rPr>
              <a:t>արժույթով</a:t>
            </a:r>
            <a:r>
              <a:rPr lang="en-US" sz="2700" i="1" dirty="0">
                <a:latin typeface="Sylfaen" panose="010A0502050306030303" pitchFamily="18" charset="0"/>
              </a:rPr>
              <a:t>: </a:t>
            </a:r>
            <a:r>
              <a:rPr lang="en-US" sz="2700" i="1" dirty="0" err="1">
                <a:latin typeface="Sylfaen" panose="010A0502050306030303" pitchFamily="18" charset="0"/>
              </a:rPr>
              <a:t>Քանի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օգտագործվում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են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հարյուրավոր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կամ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հազարավոր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հաշիվներ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սկսվում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պարզ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դառնալ</a:t>
            </a:r>
            <a:r>
              <a:rPr lang="en-US" sz="2700" i="1" dirty="0">
                <a:latin typeface="Sylfaen" panose="010A0502050306030303" pitchFamily="18" charset="0"/>
              </a:rPr>
              <a:t>, </a:t>
            </a:r>
            <a:r>
              <a:rPr lang="en-US" sz="2700" i="1" dirty="0" err="1">
                <a:latin typeface="Sylfaen" panose="010A0502050306030303" pitchFamily="18" charset="0"/>
              </a:rPr>
              <a:t>որ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զգալի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գումարների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չափ</a:t>
            </a:r>
            <a:r>
              <a:rPr lang="en-US" sz="2700" i="1" dirty="0">
                <a:latin typeface="Sylfaen" panose="010A0502050306030303" pitchFamily="18" charset="0"/>
              </a:rPr>
              <a:t> է </a:t>
            </a:r>
            <a:r>
              <a:rPr lang="en-US" sz="2700" i="1" dirty="0" err="1">
                <a:latin typeface="Sylfaen" panose="010A0502050306030303" pitchFamily="18" charset="0"/>
              </a:rPr>
              <a:t>շարժման</a:t>
            </a:r>
            <a:r>
              <a:rPr lang="en-US" sz="2700" i="1" dirty="0">
                <a:latin typeface="Sylfaen" panose="010A0502050306030303" pitchFamily="18" charset="0"/>
              </a:rPr>
              <a:t> </a:t>
            </a:r>
            <a:r>
              <a:rPr lang="en-US" sz="2700" i="1" dirty="0" err="1">
                <a:latin typeface="Sylfaen" panose="010A0502050306030303" pitchFamily="18" charset="0"/>
              </a:rPr>
              <a:t>մեջ</a:t>
            </a:r>
            <a:r>
              <a:rPr lang="en-US" sz="2700" i="1" dirty="0">
                <a:latin typeface="Sylfaen" panose="010A0502050306030303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GB" altLang="ja-JP" i="1" dirty="0" smtClean="0">
                <a:latin typeface="Sylfaen" panose="010A0502050306030303" pitchFamily="18" charset="0"/>
              </a:rPr>
              <a:t> </a:t>
            </a:r>
            <a:endParaRPr lang="en-GB" altLang="ja-JP" i="1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39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Հետևիր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գումարին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200" i="1" dirty="0" err="1">
                <a:latin typeface="Sylfaen" panose="010A0502050306030303" pitchFamily="18" charset="0"/>
              </a:rPr>
              <a:t>Հետագա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հետաքննությունը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ցույց</a:t>
            </a:r>
            <a:r>
              <a:rPr lang="en-US" sz="2200" i="1" dirty="0">
                <a:latin typeface="Sylfaen" panose="010A0502050306030303" pitchFamily="18" charset="0"/>
              </a:rPr>
              <a:t> է </a:t>
            </a:r>
            <a:r>
              <a:rPr lang="en-US" sz="2200" i="1" dirty="0" err="1">
                <a:latin typeface="Sylfaen" panose="010A0502050306030303" pitchFamily="18" charset="0"/>
              </a:rPr>
              <a:t>տալիս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Բ </a:t>
            </a:r>
            <a:r>
              <a:rPr lang="en-US" sz="2200" i="1" dirty="0" err="1">
                <a:latin typeface="Sylfaen" panose="010A0502050306030303" pitchFamily="18" charset="0"/>
              </a:rPr>
              <a:t>երկրում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առցանց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վճարային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հաշիվները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կապ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ունեն</a:t>
            </a:r>
            <a:r>
              <a:rPr lang="en-US" sz="2200" i="1" dirty="0">
                <a:latin typeface="Sylfaen" panose="010A0502050306030303" pitchFamily="18" charset="0"/>
              </a:rPr>
              <a:t> Գ </a:t>
            </a:r>
            <a:r>
              <a:rPr lang="en-US" sz="2200" i="1" dirty="0" err="1">
                <a:latin typeface="Sylfaen" panose="010A0502050306030303" pitchFamily="18" charset="0"/>
              </a:rPr>
              <a:t>երկրի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առցանց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խաղադրույքներ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իրականացնող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ընկերության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հաշիվների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ինչը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չի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պահանջում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կամավոր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200" i="1" dirty="0">
                <a:latin typeface="Sylfaen" panose="010A0502050306030303" pitchFamily="18" charset="0"/>
              </a:rPr>
              <a:t>: </a:t>
            </a:r>
            <a:r>
              <a:rPr lang="en-US" sz="2200" i="1" dirty="0" err="1">
                <a:latin typeface="Sylfaen" panose="010A0502050306030303" pitchFamily="18" charset="0"/>
              </a:rPr>
              <a:t>Թվում</a:t>
            </a:r>
            <a:r>
              <a:rPr lang="en-US" sz="2200" i="1" dirty="0">
                <a:latin typeface="Sylfaen" panose="010A0502050306030303" pitchFamily="18" charset="0"/>
              </a:rPr>
              <a:t> է,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նույն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անունները</a:t>
            </a:r>
            <a:r>
              <a:rPr lang="en-US" sz="2200" i="1" dirty="0">
                <a:latin typeface="Sylfaen" panose="010A0502050306030303" pitchFamily="18" charset="0"/>
              </a:rPr>
              <a:t> և </a:t>
            </a:r>
            <a:r>
              <a:rPr lang="en-US" sz="2200" i="1" dirty="0" err="1">
                <a:latin typeface="Sylfaen" panose="010A0502050306030303" pitchFamily="18" charset="0"/>
              </a:rPr>
              <a:t>նույն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նույնականացման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քարտերը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օգտագործվում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Գ </a:t>
            </a:r>
            <a:r>
              <a:rPr lang="en-US" sz="2200" i="1" dirty="0" err="1">
                <a:latin typeface="Sylfaen" panose="010A0502050306030303" pitchFamily="18" charset="0"/>
              </a:rPr>
              <a:t>երկրում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առցանց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խաղադրույքների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հաշիվներ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բացելու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 smtClean="0">
                <a:latin typeface="Sylfaen" panose="010A0502050306030303" pitchFamily="18" charset="0"/>
              </a:rPr>
              <a:t>համար</a:t>
            </a:r>
            <a:r>
              <a:rPr lang="en-US" sz="2200" i="1" dirty="0" smtClean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i="1" dirty="0" err="1" smtClean="0">
                <a:latin typeface="Sylfaen" panose="010A0502050306030303" pitchFamily="18" charset="0"/>
              </a:rPr>
              <a:t>Լրացուցիչ</a:t>
            </a:r>
            <a:r>
              <a:rPr lang="en-US" sz="2200" i="1" dirty="0" smtClean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հետաքննության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գործողությունները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ցույց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տալիս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շատ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շուտով</a:t>
            </a:r>
            <a:r>
              <a:rPr lang="en-US" sz="2200" i="1" dirty="0">
                <a:latin typeface="Sylfaen" panose="010A0502050306030303" pitchFamily="18" charset="0"/>
              </a:rPr>
              <a:t> Բ </a:t>
            </a:r>
            <a:r>
              <a:rPr lang="en-US" sz="2200" i="1" dirty="0" err="1">
                <a:latin typeface="Sylfaen" panose="010A0502050306030303" pitchFamily="18" charset="0"/>
              </a:rPr>
              <a:t>երկրի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հաշվեհամարին</a:t>
            </a:r>
            <a:r>
              <a:rPr lang="en-US" sz="2200" i="1" dirty="0">
                <a:latin typeface="Sylfaen" panose="010A0502050306030303" pitchFamily="18" charset="0"/>
              </a:rPr>
              <a:t> 1000 </a:t>
            </a:r>
            <a:r>
              <a:rPr lang="en-US" sz="2200" i="1" dirty="0" err="1">
                <a:latin typeface="Sylfaen" panose="010A0502050306030303" pitchFamily="18" charset="0"/>
              </a:rPr>
              <a:t>եվրոյի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չափ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կանխավճարը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փոխանցվելուց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հետո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այն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փոխանցվում</a:t>
            </a:r>
            <a:r>
              <a:rPr lang="en-US" sz="2200" i="1" dirty="0">
                <a:latin typeface="Sylfaen" panose="010A0502050306030303" pitchFamily="18" charset="0"/>
              </a:rPr>
              <a:t> է Գ </a:t>
            </a:r>
            <a:r>
              <a:rPr lang="en-US" sz="2200" i="1" dirty="0" err="1">
                <a:latin typeface="Sylfaen" panose="010A0502050306030303" pitchFamily="18" charset="0"/>
              </a:rPr>
              <a:t>երկրի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խաղադրույքների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հաշվեհամարին</a:t>
            </a:r>
            <a:r>
              <a:rPr lang="en-US" sz="2200" i="1" dirty="0">
                <a:latin typeface="Sylfaen" panose="010A0502050306030303" pitchFamily="18" charset="0"/>
              </a:rPr>
              <a:t>: </a:t>
            </a:r>
            <a:r>
              <a:rPr lang="en-US" sz="2200" i="1" dirty="0" err="1">
                <a:latin typeface="Sylfaen" panose="010A0502050306030303" pitchFamily="18" charset="0"/>
              </a:rPr>
              <a:t>Դրամական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միջոցների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հոսքը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լիքն</a:t>
            </a:r>
            <a:r>
              <a:rPr lang="en-US" sz="2200" i="1" dirty="0">
                <a:latin typeface="Sylfaen" panose="010A0502050306030303" pitchFamily="18" charset="0"/>
              </a:rPr>
              <a:t> է, </a:t>
            </a:r>
            <a:r>
              <a:rPr lang="en-US" sz="2200" i="1" dirty="0" err="1">
                <a:latin typeface="Sylfaen" panose="010A0502050306030303" pitchFamily="18" charset="0"/>
              </a:rPr>
              <a:t>ինչը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նշանակում</a:t>
            </a:r>
            <a:r>
              <a:rPr lang="en-US" sz="2200" i="1" dirty="0">
                <a:latin typeface="Sylfaen" panose="010A0502050306030303" pitchFamily="18" charset="0"/>
              </a:rPr>
              <a:t> է,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Բ </a:t>
            </a:r>
            <a:r>
              <a:rPr lang="en-US" sz="2200" i="1" dirty="0" err="1">
                <a:latin typeface="Sylfaen" panose="010A0502050306030303" pitchFamily="18" charset="0"/>
              </a:rPr>
              <a:t>երկրում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ոչինչ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չի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մնում</a:t>
            </a:r>
            <a:r>
              <a:rPr lang="en-US" sz="2200" i="1" dirty="0">
                <a:latin typeface="Sylfaen" panose="010A0502050306030303" pitchFamily="18" charset="0"/>
              </a:rPr>
              <a:t> և </a:t>
            </a:r>
            <a:r>
              <a:rPr lang="en-US" sz="2200" i="1" dirty="0" err="1">
                <a:latin typeface="Sylfaen" panose="010A0502050306030303" pitchFamily="18" charset="0"/>
              </a:rPr>
              <a:t>ամբողջ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գումարը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փոխանցվում</a:t>
            </a:r>
            <a:r>
              <a:rPr lang="en-US" sz="2200" i="1" dirty="0">
                <a:latin typeface="Sylfaen" panose="010A0502050306030303" pitchFamily="18" charset="0"/>
              </a:rPr>
              <a:t> է Գ </a:t>
            </a:r>
            <a:r>
              <a:rPr lang="en-US" sz="2200" i="1" dirty="0" err="1" smtClean="0">
                <a:latin typeface="Sylfaen" panose="010A0502050306030303" pitchFamily="18" charset="0"/>
              </a:rPr>
              <a:t>երկիր</a:t>
            </a:r>
            <a:r>
              <a:rPr lang="en-US" sz="2200" i="1" dirty="0" smtClean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i="1" dirty="0" err="1">
                <a:latin typeface="Sylfaen" panose="010A0502050306030303" pitchFamily="18" charset="0"/>
              </a:rPr>
              <a:t>Հետաքննության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գործողությունների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հաջորդ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փուլի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արդյունքները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ցույց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տալիս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գումարները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իսկապես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փոխանցվում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Գ </a:t>
            </a:r>
            <a:r>
              <a:rPr lang="en-US" sz="2200" i="1" dirty="0" err="1">
                <a:latin typeface="Sylfaen" panose="010A0502050306030303" pitchFamily="18" charset="0"/>
              </a:rPr>
              <a:t>երկրում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բացված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հաշիվներին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բայց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ոչ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երկար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ժամանակով</a:t>
            </a:r>
            <a:r>
              <a:rPr lang="en-US" sz="2200" i="1" dirty="0">
                <a:latin typeface="Sylfaen" panose="010A0502050306030303" pitchFamily="18" charset="0"/>
              </a:rPr>
              <a:t>: 24-ից 48 </a:t>
            </a:r>
            <a:r>
              <a:rPr lang="en-US" sz="2200" i="1" dirty="0" err="1">
                <a:latin typeface="Sylfaen" panose="010A0502050306030303" pitchFamily="18" charset="0"/>
              </a:rPr>
              <a:t>ժամվա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ընթացքում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գումարը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կրկին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</a:t>
            </a:r>
            <a:r>
              <a:rPr lang="en-US" sz="2200" i="1" dirty="0">
                <a:latin typeface="Sylfaen" panose="010A0502050306030303" pitchFamily="18" charset="0"/>
              </a:rPr>
              <a:t> է </a:t>
            </a:r>
            <a:r>
              <a:rPr lang="en-US" sz="2200" i="1" dirty="0" err="1">
                <a:latin typeface="Sylfaen" panose="010A0502050306030303" pitchFamily="18" charset="0"/>
              </a:rPr>
              <a:t>փոխանցվում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այն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հաշիվներին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որոնցից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կատարվել</a:t>
            </a:r>
            <a:r>
              <a:rPr lang="en-US" sz="2200" i="1" dirty="0">
                <a:latin typeface="Sylfaen" panose="010A0502050306030303" pitchFamily="18" charset="0"/>
              </a:rPr>
              <a:t> է </a:t>
            </a:r>
            <a:r>
              <a:rPr lang="en-US" sz="2200" i="1" dirty="0" err="1">
                <a:latin typeface="Sylfaen" panose="010A0502050306030303" pitchFamily="18" charset="0"/>
              </a:rPr>
              <a:t>նախնական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վճարումը</a:t>
            </a:r>
            <a:r>
              <a:rPr lang="en-US" sz="2200" i="1" dirty="0">
                <a:latin typeface="Sylfaen" panose="010A0502050306030303" pitchFamily="18" charset="0"/>
              </a:rPr>
              <a:t>: </a:t>
            </a:r>
            <a:r>
              <a:rPr lang="en-US" sz="2200" i="1" dirty="0" err="1">
                <a:latin typeface="Sylfaen" panose="010A0502050306030303" pitchFamily="18" charset="0"/>
              </a:rPr>
              <a:t>Փոխանցումից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հետո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առցանց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խաղադրույքների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ընկերությունում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հաշիվները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փակվում</a:t>
            </a:r>
            <a:r>
              <a:rPr lang="en-US" sz="2200" i="1" dirty="0">
                <a:latin typeface="Sylfaen" panose="010A0502050306030303" pitchFamily="18" charset="0"/>
              </a:rPr>
              <a:t> և </a:t>
            </a:r>
            <a:r>
              <a:rPr lang="en-US" sz="2200" i="1" dirty="0" err="1">
                <a:latin typeface="Sylfaen" panose="010A0502050306030303" pitchFamily="18" charset="0"/>
              </a:rPr>
              <a:t>հավետ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ջնջվում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: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23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Հետևիր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առաջնորդին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sz="2900" i="1" dirty="0" err="1">
                <a:latin typeface="Sylfaen" panose="010A0502050306030303" pitchFamily="18" charset="0"/>
              </a:rPr>
              <a:t>Հետաքննությունն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այժմ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վերադառնում</a:t>
            </a:r>
            <a:r>
              <a:rPr lang="en-US" sz="2900" i="1" dirty="0">
                <a:latin typeface="Sylfaen" panose="010A0502050306030303" pitchFamily="18" charset="0"/>
              </a:rPr>
              <a:t> է Բ </a:t>
            </a:r>
            <a:r>
              <a:rPr lang="en-US" sz="2900" i="1" dirty="0" err="1">
                <a:latin typeface="Sylfaen" panose="010A0502050306030303" pitchFamily="18" charset="0"/>
              </a:rPr>
              <a:t>Երկիր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առցանց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վճարային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ընկերության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հետ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հաշիվներին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Բոլոր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հաշիվները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որոնցից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կատարվել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նախնական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վճարումները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որոնք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դատարկ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եղել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ներկայումս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կրկին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հաշվեհամարին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ունեն</a:t>
            </a:r>
            <a:r>
              <a:rPr lang="en-US" sz="2900" i="1" dirty="0">
                <a:latin typeface="Sylfaen" panose="010A0502050306030303" pitchFamily="18" charset="0"/>
              </a:rPr>
              <a:t> 1000 </a:t>
            </a:r>
            <a:r>
              <a:rPr lang="en-US" sz="2900" i="1" dirty="0" err="1">
                <a:latin typeface="Sylfaen" panose="010A0502050306030303" pitchFamily="18" charset="0"/>
              </a:rPr>
              <a:t>եվրո</a:t>
            </a:r>
            <a:r>
              <a:rPr lang="en-US" sz="2900" i="1" dirty="0">
                <a:latin typeface="Sylfaen" panose="010A0502050306030303" pitchFamily="18" charset="0"/>
              </a:rPr>
              <a:t> Ա </a:t>
            </a:r>
            <a:r>
              <a:rPr lang="en-US" sz="2900" i="1" dirty="0" err="1">
                <a:latin typeface="Sylfaen" panose="010A0502050306030303" pitchFamily="18" charset="0"/>
              </a:rPr>
              <a:t>երկրից</a:t>
            </a:r>
            <a:r>
              <a:rPr lang="en-US" sz="2900" i="1" dirty="0">
                <a:latin typeface="Sylfaen" panose="010A0502050306030303" pitchFamily="18" charset="0"/>
              </a:rPr>
              <a:t> «</a:t>
            </a:r>
            <a:r>
              <a:rPr lang="en-US" sz="2900" i="1" dirty="0" err="1">
                <a:latin typeface="Sylfaen" panose="010A0502050306030303" pitchFamily="18" charset="0"/>
              </a:rPr>
              <a:t>մրցանակակիր</a:t>
            </a:r>
            <a:r>
              <a:rPr lang="en-US" sz="2900" i="1" dirty="0">
                <a:latin typeface="Sylfaen" panose="010A0502050306030303" pitchFamily="18" charset="0"/>
              </a:rPr>
              <a:t>» </a:t>
            </a:r>
            <a:r>
              <a:rPr lang="en-US" sz="2900" i="1" dirty="0" err="1">
                <a:latin typeface="Sylfaen" panose="010A0502050306030303" pitchFamily="18" charset="0"/>
              </a:rPr>
              <a:t>մարդկանց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անուններով</a:t>
            </a:r>
            <a:r>
              <a:rPr lang="en-US" sz="2900" i="1" dirty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900" i="1" dirty="0" err="1">
                <a:latin typeface="Sylfaen" panose="010A0502050306030303" pitchFamily="18" charset="0"/>
              </a:rPr>
              <a:t>Ապացույցների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հետագա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վերլուծությունը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ցույց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տալիս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կարճ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ժամանակահատվածում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գործարքներ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իրականացվում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առցանց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վճարային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հաշիվների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այս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անգամ</a:t>
            </a:r>
            <a:r>
              <a:rPr lang="en-US" sz="2900" i="1" dirty="0">
                <a:latin typeface="Sylfaen" panose="010A0502050306030303" pitchFamily="18" charset="0"/>
              </a:rPr>
              <a:t>, Ա </a:t>
            </a:r>
            <a:r>
              <a:rPr lang="en-US" sz="2900" i="1" dirty="0" err="1">
                <a:latin typeface="Sylfaen" panose="010A0502050306030303" pitchFamily="18" charset="0"/>
              </a:rPr>
              <a:t>երկրում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գտնվող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ֆիզիկական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անձանց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բանկային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հաշիվների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միջև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Փոխանցումը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ամբողջական</a:t>
            </a:r>
            <a:r>
              <a:rPr lang="en-US" sz="2900" i="1" dirty="0">
                <a:latin typeface="Sylfaen" panose="010A0502050306030303" pitchFamily="18" charset="0"/>
              </a:rPr>
              <a:t> է և </a:t>
            </a:r>
            <a:r>
              <a:rPr lang="en-US" sz="2900" i="1" dirty="0" err="1">
                <a:latin typeface="Sylfaen" panose="010A0502050306030303" pitchFamily="18" charset="0"/>
              </a:rPr>
              <a:t>ամբողջ</a:t>
            </a:r>
            <a:r>
              <a:rPr lang="en-US" sz="2900" i="1" dirty="0">
                <a:latin typeface="Sylfaen" panose="010A0502050306030303" pitchFamily="18" charset="0"/>
              </a:rPr>
              <a:t> 1000 </a:t>
            </a:r>
            <a:r>
              <a:rPr lang="en-US" sz="2900" i="1" dirty="0" err="1">
                <a:latin typeface="Sylfaen" panose="010A0502050306030303" pitchFamily="18" charset="0"/>
              </a:rPr>
              <a:t>եվրոները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փոխանցվում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Փոխանցումը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կատարելուց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հետո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հաշիվները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փակվում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ջնջվում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Բ </a:t>
            </a:r>
            <a:r>
              <a:rPr lang="en-US" sz="2900" i="1" dirty="0" err="1">
                <a:latin typeface="Sylfaen" panose="010A0502050306030303" pitchFamily="18" charset="0"/>
              </a:rPr>
              <a:t>երկրի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հարթակում</a:t>
            </a:r>
            <a:r>
              <a:rPr lang="en-US" sz="2900" i="1" dirty="0">
                <a:latin typeface="Sylfaen" panose="010A0502050306030303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900" i="1" dirty="0">
                <a:latin typeface="Sylfaen" panose="010A0502050306030303" pitchFamily="18" charset="0"/>
              </a:rPr>
              <a:t>Ա </a:t>
            </a:r>
            <a:r>
              <a:rPr lang="en-US" sz="2900" i="1" dirty="0" err="1">
                <a:latin typeface="Sylfaen" panose="010A0502050306030303" pitchFamily="18" charset="0"/>
              </a:rPr>
              <a:t>երկրի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ոստիկանությունը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շարունակում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հետաքննությունը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Հավելյալ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տեղեկատվություն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ապացույցներ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հավաքագրվում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որոնք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մատնանշում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որ</a:t>
            </a:r>
            <a:r>
              <a:rPr lang="en-US" sz="2900" i="1" dirty="0">
                <a:latin typeface="Sylfaen" panose="010A0502050306030303" pitchFamily="18" charset="0"/>
              </a:rPr>
              <a:t> Ա </a:t>
            </a:r>
            <a:r>
              <a:rPr lang="en-US" sz="2900" i="1" dirty="0" err="1">
                <a:latin typeface="Sylfaen" panose="010A0502050306030303" pitchFamily="18" charset="0"/>
              </a:rPr>
              <a:t>երկրում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որոշակի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անձինք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ստանում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Բ </a:t>
            </a:r>
            <a:r>
              <a:rPr lang="en-US" sz="2900" i="1" dirty="0" err="1">
                <a:latin typeface="Sylfaen" panose="010A0502050306030303" pitchFamily="18" charset="0"/>
              </a:rPr>
              <a:t>երկրից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կատարված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փոխանցումները</a:t>
            </a:r>
            <a:r>
              <a:rPr lang="en-US" sz="2900" i="1" dirty="0">
                <a:latin typeface="Sylfaen" panose="010A0502050306030303" pitchFamily="18" charset="0"/>
              </a:rPr>
              <a:t>: </a:t>
            </a:r>
            <a:r>
              <a:rPr lang="en-US" sz="2900" i="1" dirty="0" err="1">
                <a:latin typeface="Sylfaen" panose="010A0502050306030303" pitchFamily="18" charset="0"/>
              </a:rPr>
              <a:t>Տպավորություն</a:t>
            </a:r>
            <a:r>
              <a:rPr lang="en-US" sz="2900" i="1" dirty="0">
                <a:latin typeface="Sylfaen" panose="010A0502050306030303" pitchFamily="18" charset="0"/>
              </a:rPr>
              <a:t> է, </a:t>
            </a:r>
            <a:r>
              <a:rPr lang="en-US" sz="2900" i="1" dirty="0" err="1">
                <a:latin typeface="Sylfaen" panose="010A0502050306030303" pitchFamily="18" charset="0"/>
              </a:rPr>
              <a:t>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նրանց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միջև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առկա</a:t>
            </a:r>
            <a:r>
              <a:rPr lang="en-US" sz="2900" i="1" dirty="0">
                <a:latin typeface="Sylfaen" panose="010A0502050306030303" pitchFamily="18" charset="0"/>
              </a:rPr>
              <a:t> է </a:t>
            </a:r>
            <a:r>
              <a:rPr lang="en-US" sz="2900" i="1" dirty="0" err="1">
                <a:latin typeface="Sylfaen" panose="010A0502050306030303" pitchFamily="18" charset="0"/>
              </a:rPr>
              <a:t>որոշակի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մակարդակի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քանի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նույն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օրը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նրանք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այցելում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բանկեր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կամ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օգտվում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բանկոմատներից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համարյա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նույն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չափի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գումարներ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հանելու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 smtClean="0">
                <a:latin typeface="Sylfaen" panose="010A0502050306030303" pitchFamily="18" charset="0"/>
              </a:rPr>
              <a:t>համար</a:t>
            </a:r>
            <a:r>
              <a:rPr lang="en-US" sz="2900" i="1" dirty="0" smtClean="0">
                <a:latin typeface="Sylfaen" panose="010A0502050306030303" pitchFamily="18" charset="0"/>
              </a:rPr>
              <a:t>:</a:t>
            </a:r>
            <a:endParaRPr lang="en-US" sz="2900" i="1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4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Հետևիր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առաջնորդին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1"/>
            <a:ext cx="8210550" cy="5340883"/>
          </a:xfrm>
        </p:spPr>
        <p:txBody>
          <a:bodyPr>
            <a:normAutofit fontScale="92500" lnSpcReduction="1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sz="2100" i="1" dirty="0" err="1" smtClean="0">
                <a:latin typeface="Sylfaen" panose="010A0502050306030303" pitchFamily="18" charset="0"/>
              </a:rPr>
              <a:t>Հետաքրքրականն</a:t>
            </a:r>
            <a:r>
              <a:rPr lang="en-US" sz="2100" i="1" dirty="0" smtClean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այն</a:t>
            </a:r>
            <a:r>
              <a:rPr lang="en-US" sz="2100" i="1" dirty="0">
                <a:latin typeface="Sylfaen" panose="010A0502050306030303" pitchFamily="18" charset="0"/>
              </a:rPr>
              <a:t> է, </a:t>
            </a:r>
            <a:r>
              <a:rPr lang="en-US" sz="2100" i="1" dirty="0" err="1">
                <a:latin typeface="Sylfaen" panose="010A0502050306030303" pitchFamily="18" charset="0"/>
              </a:rPr>
              <a:t>որ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որոշ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հաշիվներից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ոչ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ամբողջական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գումարն</a:t>
            </a:r>
            <a:r>
              <a:rPr lang="en-US" sz="2100" i="1" dirty="0">
                <a:latin typeface="Sylfaen" panose="010A0502050306030303" pitchFamily="18" charset="0"/>
              </a:rPr>
              <a:t> է </a:t>
            </a:r>
            <a:r>
              <a:rPr lang="en-US" sz="2100" i="1" dirty="0" err="1">
                <a:latin typeface="Sylfaen" panose="010A0502050306030303" pitchFamily="18" charset="0"/>
              </a:rPr>
              <a:t>հանվում</a:t>
            </a:r>
            <a:r>
              <a:rPr lang="en-US" sz="2100" i="1" dirty="0">
                <a:latin typeface="Sylfaen" panose="010A0502050306030303" pitchFamily="18" charset="0"/>
              </a:rPr>
              <a:t> և </a:t>
            </a:r>
            <a:r>
              <a:rPr lang="en-US" sz="2100" i="1" dirty="0" err="1">
                <a:latin typeface="Sylfaen" panose="010A0502050306030303" pitchFamily="18" charset="0"/>
              </a:rPr>
              <a:t>որ</a:t>
            </a:r>
            <a:r>
              <a:rPr lang="en-US" sz="2100" i="1" dirty="0">
                <a:latin typeface="Sylfaen" panose="010A0502050306030303" pitchFamily="18" charset="0"/>
              </a:rPr>
              <a:t> 5-10</a:t>
            </a:r>
            <a:r>
              <a:rPr lang="en-US" sz="2100" i="1" dirty="0" smtClean="0">
                <a:latin typeface="Sylfaen" panose="010A0502050306030303" pitchFamily="18" charset="0"/>
              </a:rPr>
              <a:t>%-</a:t>
            </a:r>
            <a:r>
              <a:rPr lang="en-US" sz="2100" i="1" dirty="0">
                <a:latin typeface="Sylfaen" panose="010A0502050306030303" pitchFamily="18" charset="0"/>
              </a:rPr>
              <a:t>ը </a:t>
            </a:r>
            <a:r>
              <a:rPr lang="en-US" sz="2100" i="1" dirty="0" err="1">
                <a:latin typeface="Sylfaen" panose="010A0502050306030303" pitchFamily="18" charset="0"/>
              </a:rPr>
              <a:t>մնում</a:t>
            </a:r>
            <a:r>
              <a:rPr lang="en-US" sz="2100" i="1" dirty="0">
                <a:latin typeface="Sylfaen" panose="010A0502050306030303" pitchFamily="18" charset="0"/>
              </a:rPr>
              <a:t> է: </a:t>
            </a:r>
            <a:r>
              <a:rPr lang="en-US" sz="2100" i="1" dirty="0" err="1">
                <a:latin typeface="Sylfaen" panose="010A0502050306030303" pitchFamily="18" charset="0"/>
              </a:rPr>
              <a:t>Այնուամենայնիվ</a:t>
            </a:r>
            <a:r>
              <a:rPr lang="en-US" sz="2100" i="1" dirty="0">
                <a:latin typeface="Sylfaen" panose="010A0502050306030303" pitchFamily="18" charset="0"/>
              </a:rPr>
              <a:t>, </a:t>
            </a:r>
            <a:r>
              <a:rPr lang="en-US" sz="2100" i="1" dirty="0" err="1">
                <a:latin typeface="Sylfaen" panose="010A0502050306030303" pitchFamily="18" charset="0"/>
              </a:rPr>
              <a:t>անհատների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միջև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հաղորդակցությունն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ինչ-որ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կերպ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շարունակվում</a:t>
            </a:r>
            <a:r>
              <a:rPr lang="en-US" sz="2100" i="1" dirty="0">
                <a:latin typeface="Sylfaen" panose="010A0502050306030303" pitchFamily="18" charset="0"/>
              </a:rPr>
              <a:t> է, </a:t>
            </a:r>
            <a:r>
              <a:rPr lang="en-US" sz="2100" i="1" dirty="0" err="1">
                <a:latin typeface="Sylfaen" panose="010A0502050306030303" pitchFamily="18" charset="0"/>
              </a:rPr>
              <a:t>քանի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որ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նման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տեսակի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գործողությանը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հետևում</a:t>
            </a:r>
            <a:r>
              <a:rPr lang="en-US" sz="2100" i="1" dirty="0">
                <a:latin typeface="Sylfaen" panose="010A0502050306030303" pitchFamily="18" charset="0"/>
              </a:rPr>
              <a:t> է </a:t>
            </a:r>
            <a:r>
              <a:rPr lang="en-US" sz="2100" i="1" dirty="0" err="1">
                <a:latin typeface="Sylfaen" panose="010A0502050306030303" pitchFamily="18" charset="0"/>
              </a:rPr>
              <a:t>կամ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ամբողջ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գումարը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հանելը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կամ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որոշակի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>
                <a:latin typeface="Sylfaen" panose="010A0502050306030303" pitchFamily="18" charset="0"/>
              </a:rPr>
              <a:t>տոկոս</a:t>
            </a:r>
            <a:r>
              <a:rPr lang="en-US" sz="2100" i="1" dirty="0">
                <a:latin typeface="Sylfaen" panose="010A0502050306030303" pitchFamily="18" charset="0"/>
              </a:rPr>
              <a:t> </a:t>
            </a:r>
            <a:r>
              <a:rPr lang="en-US" sz="2100" i="1" dirty="0" err="1" smtClean="0">
                <a:latin typeface="Sylfaen" panose="010A0502050306030303" pitchFamily="18" charset="0"/>
              </a:rPr>
              <a:t>թողնելը</a:t>
            </a:r>
            <a:r>
              <a:rPr lang="en-US" sz="2100" i="1" dirty="0" smtClean="0">
                <a:latin typeface="Sylfaen" panose="010A0502050306030303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GB" sz="2200" i="1" dirty="0" err="1" smtClean="0">
                <a:latin typeface="Sylfaen" panose="010A0502050306030303" pitchFamily="18" charset="0"/>
              </a:rPr>
              <a:t>Ոստիկանությունը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շարունակում</a:t>
            </a:r>
            <a:r>
              <a:rPr lang="en-GB" sz="2200" i="1" dirty="0">
                <a:latin typeface="Sylfaen" panose="010A0502050306030303" pitchFamily="18" charset="0"/>
              </a:rPr>
              <a:t> է </a:t>
            </a:r>
            <a:r>
              <a:rPr lang="en-GB" sz="2200" i="1" dirty="0" err="1">
                <a:latin typeface="Sylfaen" panose="010A0502050306030303" pitchFamily="18" charset="0"/>
              </a:rPr>
              <a:t>հետաքննությունը</a:t>
            </a:r>
            <a:r>
              <a:rPr lang="en-GB" sz="2200" i="1" dirty="0">
                <a:latin typeface="Sylfaen" panose="010A0502050306030303" pitchFamily="18" charset="0"/>
              </a:rPr>
              <a:t>: </a:t>
            </a:r>
            <a:r>
              <a:rPr lang="en-GB" sz="2200" i="1" dirty="0" err="1">
                <a:latin typeface="Sylfaen" panose="010A0502050306030303" pitchFamily="18" charset="0"/>
              </a:rPr>
              <a:t>Դատախազության</a:t>
            </a:r>
            <a:r>
              <a:rPr lang="en-GB" sz="2200" i="1" dirty="0">
                <a:latin typeface="Sylfaen" panose="010A0502050306030303" pitchFamily="18" charset="0"/>
              </a:rPr>
              <a:t> և </a:t>
            </a:r>
            <a:r>
              <a:rPr lang="en-GB" sz="2200" i="1" dirty="0" err="1">
                <a:latin typeface="Sylfaen" panose="010A0502050306030303" pitchFamily="18" charset="0"/>
              </a:rPr>
              <a:t>դատարանի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հավելյալ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որոշումներ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են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ձեռք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բերվում</a:t>
            </a:r>
            <a:r>
              <a:rPr lang="en-GB" sz="2200" i="1" dirty="0">
                <a:latin typeface="Sylfaen" panose="010A0502050306030303" pitchFamily="18" charset="0"/>
              </a:rPr>
              <a:t> և </a:t>
            </a:r>
            <a:r>
              <a:rPr lang="en-GB" sz="2200" i="1" dirty="0" err="1">
                <a:latin typeface="Sylfaen" panose="010A0502050306030303" pitchFamily="18" charset="0"/>
              </a:rPr>
              <a:t>որոշվում</a:t>
            </a:r>
            <a:r>
              <a:rPr lang="en-GB" sz="2200" i="1" dirty="0">
                <a:latin typeface="Sylfaen" panose="010A0502050306030303" pitchFamily="18" charset="0"/>
              </a:rPr>
              <a:t> է </a:t>
            </a:r>
            <a:r>
              <a:rPr lang="en-GB" sz="2200" i="1" dirty="0" err="1">
                <a:latin typeface="Sylfaen" panose="010A0502050306030303" pitchFamily="18" charset="0"/>
              </a:rPr>
              <a:t>Գործողության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Օր</a:t>
            </a:r>
            <a:r>
              <a:rPr lang="en-GB" sz="2200" i="1" dirty="0">
                <a:latin typeface="Sylfaen" panose="010A0502050306030303" pitchFamily="18" charset="0"/>
              </a:rPr>
              <a:t>: </a:t>
            </a:r>
            <a:r>
              <a:rPr lang="en-GB" sz="2200" i="1" dirty="0" err="1">
                <a:latin typeface="Sylfaen" panose="010A0502050306030303" pitchFamily="18" charset="0"/>
              </a:rPr>
              <a:t>Միասնական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գործողությունների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ընթացքում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մի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շարք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անձինք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են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ձերբակալվում</a:t>
            </a:r>
            <a:r>
              <a:rPr lang="en-GB" sz="2200" i="1" dirty="0">
                <a:latin typeface="Sylfaen" panose="010A0502050306030303" pitchFamily="18" charset="0"/>
              </a:rPr>
              <a:t> և </a:t>
            </a:r>
            <a:r>
              <a:rPr lang="en-GB" sz="2200" i="1" dirty="0" err="1">
                <a:latin typeface="Sylfaen" panose="010A0502050306030303" pitchFamily="18" charset="0"/>
              </a:rPr>
              <a:t>ձեռք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են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բերվում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էլեկտրոնային</a:t>
            </a:r>
            <a:r>
              <a:rPr lang="en-GB" sz="2200" i="1" dirty="0">
                <a:latin typeface="Sylfaen" panose="010A0502050306030303" pitchFamily="18" charset="0"/>
              </a:rPr>
              <a:t> և </a:t>
            </a:r>
            <a:r>
              <a:rPr lang="en-GB" sz="2200" i="1" dirty="0" err="1">
                <a:latin typeface="Sylfaen" panose="010A0502050306030303" pitchFamily="18" charset="0"/>
              </a:rPr>
              <a:t>սովորական</a:t>
            </a:r>
            <a:r>
              <a:rPr lang="en-GB" sz="2200" i="1" dirty="0">
                <a:latin typeface="Sylfaen" panose="010A0502050306030303" pitchFamily="18" charset="0"/>
              </a:rPr>
              <a:t> </a:t>
            </a:r>
            <a:r>
              <a:rPr lang="en-GB" sz="2200" i="1" dirty="0" err="1">
                <a:latin typeface="Sylfaen" panose="010A0502050306030303" pitchFamily="18" charset="0"/>
              </a:rPr>
              <a:t>ապացույցներ</a:t>
            </a:r>
            <a:r>
              <a:rPr lang="en-GB" sz="2200" i="1" dirty="0">
                <a:latin typeface="Sylfaen" panose="010A0502050306030303" pitchFamily="18" charset="0"/>
              </a:rPr>
              <a:t>: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Տպավորություն</a:t>
            </a:r>
            <a:r>
              <a:rPr lang="en-US" sz="2200" i="1" dirty="0">
                <a:latin typeface="Sylfaen" panose="010A0502050306030303" pitchFamily="18" charset="0"/>
              </a:rPr>
              <a:t> է,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գումարից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շատ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մաս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չի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հափշտակվել</a:t>
            </a:r>
            <a:r>
              <a:rPr lang="en-US" sz="2200" i="1" dirty="0">
                <a:latin typeface="Sylfaen" panose="010A0502050306030303" pitchFamily="18" charset="0"/>
              </a:rPr>
              <a:t>: </a:t>
            </a:r>
            <a:r>
              <a:rPr lang="en-US" sz="2200" i="1" dirty="0" err="1">
                <a:latin typeface="Sylfaen" panose="010A0502050306030303" pitchFamily="18" charset="0"/>
              </a:rPr>
              <a:t>Հարցաքննության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զեկույցները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ցույց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տալիս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կասկածյալներն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օգտագործում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սոցիալական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մեդիան</a:t>
            </a:r>
            <a:r>
              <a:rPr lang="en-US" sz="2200" i="1" dirty="0">
                <a:latin typeface="Sylfaen" panose="010A0502050306030303" pitchFamily="18" charset="0"/>
              </a:rPr>
              <a:t> և VOIP </a:t>
            </a:r>
            <a:r>
              <a:rPr lang="en-US" sz="2200" i="1" dirty="0" err="1">
                <a:latin typeface="Sylfaen" panose="010A0502050306030303" pitchFamily="18" charset="0"/>
              </a:rPr>
              <a:t>ծառայությունները</a:t>
            </a:r>
            <a:r>
              <a:rPr lang="en-US" sz="2200" i="1" dirty="0">
                <a:latin typeface="Sylfaen" panose="010A0502050306030303" pitchFamily="18" charset="0"/>
              </a:rPr>
              <a:t> Ե </a:t>
            </a:r>
            <a:r>
              <a:rPr lang="en-US" sz="2200" i="1" dirty="0" err="1">
                <a:latin typeface="Sylfaen" panose="010A0502050306030303" pitchFamily="18" charset="0"/>
              </a:rPr>
              <a:t>երկրի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անձի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կապվելու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համար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ով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կարծես</a:t>
            </a:r>
            <a:r>
              <a:rPr lang="en-US" sz="2200" i="1" dirty="0">
                <a:latin typeface="Sylfaen" panose="010A0502050306030303" pitchFamily="18" charset="0"/>
              </a:rPr>
              <a:t> Ա </a:t>
            </a:r>
            <a:r>
              <a:rPr lang="en-US" sz="2200" i="1" dirty="0" err="1">
                <a:latin typeface="Sylfaen" panose="010A0502050306030303" pitchFamily="18" charset="0"/>
              </a:rPr>
              <a:t>երկրի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քաղաքացի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smtClean="0">
                <a:latin typeface="Sylfaen" panose="010A0502050306030303" pitchFamily="18" charset="0"/>
              </a:rPr>
              <a:t>է: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200" i="1" dirty="0" err="1">
                <a:latin typeface="Sylfaen" panose="010A0502050306030303" pitchFamily="18" charset="0"/>
              </a:rPr>
              <a:t>Հաղորդագրություններից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քանիսը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ցույց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տալիս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որ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կասկածյալները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ցանկանում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կանխիկ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գումար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փոխանցել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այդ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մարդուն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այն</a:t>
            </a:r>
            <a:r>
              <a:rPr lang="en-US" sz="2200" i="1" dirty="0">
                <a:latin typeface="Sylfaen" panose="010A0502050306030303" pitchFamily="18" charset="0"/>
              </a:rPr>
              <a:t> ​​</a:t>
            </a:r>
            <a:r>
              <a:rPr lang="en-US" sz="2200" i="1" dirty="0" err="1">
                <a:latin typeface="Sylfaen" panose="010A0502050306030303" pitchFamily="18" charset="0"/>
              </a:rPr>
              <a:t>ժամանակ</a:t>
            </a:r>
            <a:r>
              <a:rPr lang="en-US" sz="2200" i="1" dirty="0">
                <a:latin typeface="Sylfaen" panose="010A0502050306030303" pitchFamily="18" charset="0"/>
              </a:rPr>
              <a:t>, </a:t>
            </a:r>
            <a:r>
              <a:rPr lang="en-US" sz="2200" i="1" dirty="0" err="1">
                <a:latin typeface="Sylfaen" panose="010A0502050306030303" pitchFamily="18" charset="0"/>
              </a:rPr>
              <a:t>երբ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նա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ժամանի</a:t>
            </a:r>
            <a:r>
              <a:rPr lang="en-US" sz="2200" i="1" dirty="0">
                <a:latin typeface="Sylfaen" panose="010A0502050306030303" pitchFamily="18" charset="0"/>
              </a:rPr>
              <a:t> Ա </a:t>
            </a:r>
            <a:r>
              <a:rPr lang="en-US" sz="2200" i="1" dirty="0" err="1">
                <a:latin typeface="Sylfaen" panose="010A0502050306030303" pitchFamily="18" charset="0"/>
              </a:rPr>
              <a:t>երկի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կամ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երբ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նրանք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ուղևորվեն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հարևան</a:t>
            </a:r>
            <a:r>
              <a:rPr lang="en-US" sz="2200" i="1" dirty="0">
                <a:latin typeface="Sylfaen" panose="010A0502050306030303" pitchFamily="18" charset="0"/>
              </a:rPr>
              <a:t> Ե </a:t>
            </a:r>
            <a:r>
              <a:rPr lang="en-US" sz="2200" i="1" dirty="0" err="1">
                <a:latin typeface="Sylfaen" panose="010A0502050306030303" pitchFamily="18" charset="0"/>
              </a:rPr>
              <a:t>երկիր</a:t>
            </a:r>
            <a:r>
              <a:rPr lang="en-US" sz="2200" i="1" dirty="0">
                <a:latin typeface="Sylfaen" panose="010A0502050306030303" pitchFamily="18" charset="0"/>
              </a:rPr>
              <a:t> և 24/7 </a:t>
            </a:r>
            <a:r>
              <a:rPr lang="en-US" sz="2200" i="1" dirty="0" err="1">
                <a:latin typeface="Sylfaen" panose="010A0502050306030303" pitchFamily="18" charset="0"/>
              </a:rPr>
              <a:t>Ցանցը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ներգրավված</a:t>
            </a:r>
            <a:r>
              <a:rPr lang="en-US" sz="2200" i="1" dirty="0">
                <a:latin typeface="Sylfaen" panose="010A0502050306030303" pitchFamily="18" charset="0"/>
              </a:rPr>
              <a:t> է:</a:t>
            </a:r>
          </a:p>
          <a:p>
            <a:pPr marL="0" indent="0" algn="just">
              <a:buNone/>
            </a:pPr>
            <a:endParaRPr lang="en-GB" altLang="ja-JP" sz="2200" i="1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026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328324" y="0"/>
            <a:ext cx="7678197" cy="81378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քննության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հմտությունների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զարգացում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5845ED87-4604-4B0E-B2FC-DA8406E3A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95423" y="391363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 smtClean="0">
                <a:latin typeface="Sylfaen" panose="010A0502050306030303" pitchFamily="18" charset="0"/>
              </a:rPr>
              <a:t>Մաս</a:t>
            </a:r>
            <a:r>
              <a:rPr lang="en-US" sz="4000" b="1" dirty="0" smtClean="0">
                <a:latin typeface="Sylfaen" panose="010A0502050306030303" pitchFamily="18" charset="0"/>
              </a:rPr>
              <a:t> </a:t>
            </a:r>
            <a:r>
              <a:rPr lang="en-US" sz="4000" b="1" dirty="0" err="1" smtClean="0">
                <a:latin typeface="Sylfaen" panose="010A0502050306030303" pitchFamily="18" charset="0"/>
              </a:rPr>
              <a:t>երրորդ</a:t>
            </a:r>
            <a:r>
              <a:rPr lang="en-US" sz="4000" b="1" dirty="0" smtClean="0">
                <a:latin typeface="Sylfaen" panose="010A0502050306030303" pitchFamily="18" charset="0"/>
              </a:rPr>
              <a:t> </a:t>
            </a:r>
            <a:r>
              <a:rPr lang="en-US" sz="4000" b="1" dirty="0">
                <a:latin typeface="Sylfaen" panose="010A0502050306030303" pitchFamily="18" charset="0"/>
              </a:rPr>
              <a:t/>
            </a:r>
            <a:br>
              <a:rPr lang="en-US" sz="4000" b="1" dirty="0">
                <a:latin typeface="Sylfaen" panose="010A0502050306030303" pitchFamily="18" charset="0"/>
              </a:rPr>
            </a:br>
            <a:r>
              <a:rPr lang="en-US" sz="4000" b="1" dirty="0" err="1" smtClean="0">
                <a:latin typeface="Sylfaen" panose="010A0502050306030303" pitchFamily="18" charset="0"/>
              </a:rPr>
              <a:t>Խմբային</a:t>
            </a:r>
            <a:r>
              <a:rPr lang="en-US" sz="4000" b="1" dirty="0" smtClean="0">
                <a:latin typeface="Sylfaen" panose="010A0502050306030303" pitchFamily="18" charset="0"/>
              </a:rPr>
              <a:t> </a:t>
            </a:r>
            <a:r>
              <a:rPr lang="en-US" sz="4000" b="1" dirty="0" err="1" smtClean="0">
                <a:latin typeface="Sylfaen" panose="010A0502050306030303" pitchFamily="18" charset="0"/>
              </a:rPr>
              <a:t>աշխատանք</a:t>
            </a:r>
            <a:endParaRPr lang="en-US" sz="4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>
                <a:latin typeface="Sylfaen" panose="010A0502050306030303" pitchFamily="18" charset="0"/>
              </a:rPr>
              <a:pPr/>
              <a:t>2</a:t>
            </a:fld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09350" y="106467"/>
            <a:ext cx="773465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Օրակարգ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3FFC4F-A0C7-6241-A6A3-D4D1CB58E595}"/>
              </a:ext>
            </a:extLst>
          </p:cNvPr>
          <p:cNvSpPr/>
          <p:nvPr/>
        </p:nvSpPr>
        <p:spPr>
          <a:xfrm>
            <a:off x="4450456" y="104373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GB" sz="2000" dirty="0">
              <a:latin typeface="Sylfaen" panose="010A0502050306030303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000" i="1" dirty="0">
              <a:latin typeface="Sylfaen" panose="010A05020503060303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36286" y="1781632"/>
            <a:ext cx="411416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Մաս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առաջին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</a:rPr>
              <a:t>Ներածություն</a:t>
            </a:r>
            <a:endParaRPr lang="en-GB" sz="2200" i="1" dirty="0">
              <a:latin typeface="Sylfaen" panose="010A0502050306030303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200" dirty="0">
              <a:latin typeface="Sylfaen" panose="010A0502050306030303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Մաս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երկրորդ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</a:rPr>
              <a:t>Դեպքի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ուսումնասիրության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ամփոփ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նկարագրություն</a:t>
            </a:r>
            <a:endParaRPr lang="en-GB" sz="2200" i="1" dirty="0" smtClean="0">
              <a:latin typeface="Sylfaen" panose="010A0502050306030303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GB" sz="2200" dirty="0">
              <a:latin typeface="Sylfaen" panose="010A0502050306030303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Մաս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երրորդ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Խմբային</a:t>
            </a:r>
            <a:r>
              <a:rPr lang="en-GB" sz="2200" i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աշխատանք</a:t>
            </a:r>
            <a:r>
              <a:rPr lang="en-GB" sz="2200" i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endParaRPr lang="en-GB" sz="2200" i="1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>
              <a:latin typeface="Sylfaen" panose="010A0502050306030303" pitchFamily="18" charset="0"/>
              <a:ea typeface="ＭＳ Ｐゴシック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Մաս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չորրորդ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</a:rPr>
              <a:t>Խմբային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զեկույց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endParaRPr lang="en-GB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Մաս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հինգերորդ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endParaRPr lang="en-GB" sz="22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</a:rPr>
              <a:t>Եզրափակում</a:t>
            </a:r>
            <a:endParaRPr lang="en-GB" sz="2200" i="1" dirty="0">
              <a:latin typeface="Sylfaen" panose="010A05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C6340C-3120-7B4F-8C6E-D20141E89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857" y="2607361"/>
            <a:ext cx="3345197" cy="222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5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034976" y="113017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55209" y="1260380"/>
            <a:ext cx="5676667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GB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Առաջադրանքների</a:t>
            </a:r>
            <a:r>
              <a:rPr lang="en-GB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բաժանում</a:t>
            </a:r>
            <a:r>
              <a:rPr lang="en-GB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endParaRPr lang="en-GB" sz="28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en-GB" sz="2050" b="1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b="1" dirty="0" smtClean="0">
                <a:latin typeface="Sylfaen" panose="010A0502050306030303" pitchFamily="18" charset="0"/>
              </a:rPr>
              <a:t>1-ին </a:t>
            </a:r>
            <a:r>
              <a:rPr lang="en-GB" sz="2050" b="1" dirty="0" err="1" smtClean="0">
                <a:latin typeface="Sylfaen" panose="010A0502050306030303" pitchFamily="18" charset="0"/>
              </a:rPr>
              <a:t>խումբը</a:t>
            </a:r>
            <a:r>
              <a:rPr lang="en-GB" sz="2050" b="1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վերլուծելու</a:t>
            </a:r>
            <a:r>
              <a:rPr lang="en-GB" sz="2050" dirty="0" smtClean="0">
                <a:latin typeface="Sylfaen" panose="010A0502050306030303" pitchFamily="18" charset="0"/>
              </a:rPr>
              <a:t> է </a:t>
            </a:r>
            <a:r>
              <a:rPr lang="hy-AM" sz="2050" b="1" dirty="0">
                <a:solidFill>
                  <a:srgbClr val="FF0000"/>
                </a:solidFill>
                <a:latin typeface="Sylfaen" panose="010A0502050306030303" pitchFamily="18" charset="0"/>
              </a:rPr>
              <a:t>«Ո՞վ եմ ես»</a:t>
            </a:r>
            <a:r>
              <a:rPr lang="en-US" sz="205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hy-AM" sz="2050" dirty="0" smtClean="0">
                <a:latin typeface="Sylfaen" panose="010A0502050306030303" pitchFamily="18" charset="0"/>
              </a:rPr>
              <a:t>սահիկ</a:t>
            </a:r>
            <a:r>
              <a:rPr lang="en-GB" sz="2050" dirty="0" err="1" smtClean="0">
                <a:latin typeface="Sylfaen" panose="010A0502050306030303" pitchFamily="18" charset="0"/>
              </a:rPr>
              <a:t>երը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endParaRPr lang="en-GB" sz="2050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b="1" dirty="0" smtClean="0">
                <a:latin typeface="Sylfaen" panose="010A0502050306030303" pitchFamily="18" charset="0"/>
              </a:rPr>
              <a:t>2-րդ </a:t>
            </a:r>
            <a:r>
              <a:rPr lang="en-GB" sz="2050" b="1" dirty="0" err="1" smtClean="0">
                <a:latin typeface="Sylfaen" panose="010A0502050306030303" pitchFamily="18" charset="0"/>
              </a:rPr>
              <a:t>խումբը</a:t>
            </a:r>
            <a:r>
              <a:rPr lang="en-GB" sz="2050" b="1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վերլուծելու</a:t>
            </a:r>
            <a:r>
              <a:rPr lang="en-GB" sz="2050" dirty="0" smtClean="0">
                <a:latin typeface="Sylfaen" panose="010A0502050306030303" pitchFamily="18" charset="0"/>
              </a:rPr>
              <a:t> է </a:t>
            </a:r>
            <a:r>
              <a:rPr lang="hy-AM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«</a:t>
            </a:r>
            <a:r>
              <a:rPr lang="en-US" sz="205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Հետևիր</a:t>
            </a:r>
            <a:r>
              <a:rPr lang="en-US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5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տվյալներին</a:t>
            </a:r>
            <a:r>
              <a:rPr lang="hy-AM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»</a:t>
            </a:r>
            <a:r>
              <a:rPr lang="en-US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hy-AM" sz="2050" dirty="0" smtClean="0">
                <a:latin typeface="Sylfaen" panose="010A0502050306030303" pitchFamily="18" charset="0"/>
              </a:rPr>
              <a:t>սահիկ</a:t>
            </a:r>
            <a:r>
              <a:rPr lang="en-GB" sz="2050" dirty="0" err="1" smtClean="0">
                <a:latin typeface="Sylfaen" panose="010A0502050306030303" pitchFamily="18" charset="0"/>
              </a:rPr>
              <a:t>երը</a:t>
            </a:r>
            <a:endParaRPr lang="en-GB" sz="2050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b="1" dirty="0" smtClean="0">
                <a:latin typeface="Sylfaen" panose="010A0502050306030303" pitchFamily="18" charset="0"/>
              </a:rPr>
              <a:t>3-րդ </a:t>
            </a:r>
            <a:r>
              <a:rPr lang="en-GB" sz="2050" b="1" dirty="0" err="1" smtClean="0">
                <a:latin typeface="Sylfaen" panose="010A0502050306030303" pitchFamily="18" charset="0"/>
              </a:rPr>
              <a:t>խումբը</a:t>
            </a:r>
            <a:r>
              <a:rPr lang="en-GB" sz="2050" b="1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վերլուծելու</a:t>
            </a:r>
            <a:r>
              <a:rPr lang="en-GB" sz="2050" dirty="0" smtClean="0">
                <a:latin typeface="Sylfaen" panose="010A0502050306030303" pitchFamily="18" charset="0"/>
              </a:rPr>
              <a:t> է </a:t>
            </a:r>
            <a:r>
              <a:rPr lang="hy-AM" sz="2050" b="1" dirty="0">
                <a:solidFill>
                  <a:srgbClr val="FF0000"/>
                </a:solidFill>
                <a:latin typeface="Sylfaen" panose="010A0502050306030303" pitchFamily="18" charset="0"/>
              </a:rPr>
              <a:t>«</a:t>
            </a:r>
            <a:r>
              <a:rPr lang="en-US" sz="205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Հետևիր</a:t>
            </a:r>
            <a:r>
              <a:rPr lang="en-US" sz="205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5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գումարին</a:t>
            </a:r>
            <a:r>
              <a:rPr lang="hy-AM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»</a:t>
            </a:r>
            <a:r>
              <a:rPr lang="en-US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hy-AM" sz="2050" dirty="0" smtClean="0">
                <a:latin typeface="Sylfaen" panose="010A0502050306030303" pitchFamily="18" charset="0"/>
              </a:rPr>
              <a:t>սահիկ</a:t>
            </a:r>
            <a:r>
              <a:rPr lang="en-GB" sz="2050" dirty="0" err="1" smtClean="0">
                <a:latin typeface="Sylfaen" panose="010A0502050306030303" pitchFamily="18" charset="0"/>
              </a:rPr>
              <a:t>երը</a:t>
            </a:r>
            <a:endParaRPr lang="en-GB" sz="2050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b="1" dirty="0" smtClean="0">
                <a:latin typeface="Sylfaen" panose="010A0502050306030303" pitchFamily="18" charset="0"/>
              </a:rPr>
              <a:t>4-րդ </a:t>
            </a:r>
            <a:r>
              <a:rPr lang="en-GB" sz="2050" b="1" dirty="0" err="1" smtClean="0">
                <a:latin typeface="Sylfaen" panose="010A0502050306030303" pitchFamily="18" charset="0"/>
              </a:rPr>
              <a:t>խումբը</a:t>
            </a:r>
            <a:r>
              <a:rPr lang="en-GB" sz="2050" b="1" dirty="0" smtClean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վերլուծելու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smtClean="0">
                <a:latin typeface="Sylfaen" panose="010A0502050306030303" pitchFamily="18" charset="0"/>
              </a:rPr>
              <a:t>է </a:t>
            </a:r>
            <a:r>
              <a:rPr lang="hy-AM" sz="2050" b="1" dirty="0">
                <a:solidFill>
                  <a:srgbClr val="FF0000"/>
                </a:solidFill>
                <a:latin typeface="Sylfaen" panose="010A0502050306030303" pitchFamily="18" charset="0"/>
              </a:rPr>
              <a:t>«</a:t>
            </a:r>
            <a:r>
              <a:rPr lang="en-US" sz="2050" b="1" dirty="0" err="1">
                <a:solidFill>
                  <a:srgbClr val="FF0000"/>
                </a:solidFill>
                <a:latin typeface="Sylfaen" panose="010A0502050306030303" pitchFamily="18" charset="0"/>
              </a:rPr>
              <a:t>Հետևիր</a:t>
            </a:r>
            <a:r>
              <a:rPr lang="en-US" sz="205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205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առաջնորդին</a:t>
            </a:r>
            <a:r>
              <a:rPr lang="hy-AM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»</a:t>
            </a:r>
            <a:r>
              <a:rPr lang="en-US" sz="205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hy-AM" sz="2050" dirty="0" smtClean="0">
                <a:latin typeface="Sylfaen" panose="010A0502050306030303" pitchFamily="18" charset="0"/>
              </a:rPr>
              <a:t>սահիկ</a:t>
            </a:r>
            <a:r>
              <a:rPr lang="en-GB" sz="2050" dirty="0" err="1" smtClean="0">
                <a:latin typeface="Sylfaen" panose="010A0502050306030303" pitchFamily="18" charset="0"/>
              </a:rPr>
              <a:t>երը</a:t>
            </a:r>
            <a:endParaRPr lang="en-GB" sz="205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dirty="0" err="1">
                <a:latin typeface="Sylfaen" panose="010A0502050306030303" pitchFamily="18" charset="0"/>
              </a:rPr>
              <a:t>Նախատեսվում</a:t>
            </a:r>
            <a:r>
              <a:rPr lang="en-GB" sz="2050" dirty="0">
                <a:latin typeface="Sylfaen" panose="010A0502050306030303" pitchFamily="18" charset="0"/>
              </a:rPr>
              <a:t> է 40+ </a:t>
            </a:r>
            <a:r>
              <a:rPr lang="en-GB" sz="2050" dirty="0" err="1">
                <a:latin typeface="Sylfaen" panose="010A0502050306030303" pitchFamily="18" charset="0"/>
              </a:rPr>
              <a:t>րոպե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գործի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վերլուծության</a:t>
            </a:r>
            <a:r>
              <a:rPr lang="en-GB" sz="2050" dirty="0">
                <a:latin typeface="Sylfaen" panose="010A0502050306030303" pitchFamily="18" charset="0"/>
              </a:rPr>
              <a:t> և </a:t>
            </a:r>
            <a:r>
              <a:rPr lang="en-GB" sz="2050" dirty="0" err="1">
                <a:latin typeface="Sylfaen" panose="010A0502050306030303" pitchFamily="18" charset="0"/>
              </a:rPr>
              <a:t>զեկույցը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պատրաստելու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համար</a:t>
            </a:r>
            <a:endParaRPr lang="en-US" sz="2050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dirty="0" err="1">
                <a:latin typeface="Sylfaen" panose="010A0502050306030303" pitchFamily="18" charset="0"/>
              </a:rPr>
              <a:t>Նախատեսվում</a:t>
            </a:r>
            <a:r>
              <a:rPr lang="en-GB" sz="2050" dirty="0">
                <a:latin typeface="Sylfaen" panose="010A0502050306030303" pitchFamily="18" charset="0"/>
              </a:rPr>
              <a:t> է 10-15 </a:t>
            </a:r>
            <a:r>
              <a:rPr lang="en-GB" sz="2050" dirty="0" err="1">
                <a:latin typeface="Sylfaen" panose="010A0502050306030303" pitchFamily="18" charset="0"/>
              </a:rPr>
              <a:t>րոպե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խմբի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եզրակացությունը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խմբի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զեկուցողի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կամ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ամբողջ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խմբի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կողմից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ներկայացնելու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համար</a:t>
            </a:r>
            <a:endParaRPr lang="en-US" sz="2050" dirty="0">
              <a:latin typeface="Sylfaen" panose="010A050205030603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876" y="2990798"/>
            <a:ext cx="3961346" cy="15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97412" y="1309818"/>
            <a:ext cx="5125193" cy="545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GB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Հիմնական</a:t>
            </a:r>
            <a:r>
              <a:rPr lang="en-GB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խնդիրները</a:t>
            </a:r>
            <a:r>
              <a:rPr lang="en-GB" sz="2800" b="1" dirty="0">
                <a:solidFill>
                  <a:srgbClr val="FF0000"/>
                </a:solidFill>
                <a:latin typeface="Sylfaen" panose="010A0502050306030303" pitchFamily="18" charset="0"/>
              </a:rPr>
              <a:t>.</a:t>
            </a:r>
            <a:endParaRPr lang="en-GB" sz="2800" b="1" dirty="0" smtClean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en-GB" sz="205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Ս</a:t>
            </a:r>
            <a:r>
              <a:rPr lang="en-GB" sz="2000" i="1" dirty="0" err="1" smtClean="0">
                <a:latin typeface="Sylfaen" panose="010A0502050306030303" pitchFamily="18" charset="0"/>
              </a:rPr>
              <a:t>խեմայի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մեկնարկը</a:t>
            </a:r>
            <a:r>
              <a:rPr lang="en-GB" sz="2000" i="1" dirty="0" smtClean="0">
                <a:latin typeface="Sylfaen" panose="010A0502050306030303" pitchFamily="18" charset="0"/>
              </a:rPr>
              <a:t> և </a:t>
            </a:r>
            <a:r>
              <a:rPr lang="en-GB" sz="2000" i="1" dirty="0" err="1" smtClean="0">
                <a:latin typeface="Sylfaen" panose="010A0502050306030303" pitchFamily="18" charset="0"/>
              </a:rPr>
              <a:t>կարգավորումը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էլեկտրոնային ձևով ապացույց 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Հ</a:t>
            </a:r>
            <a:r>
              <a:rPr lang="en-GB" sz="2000" i="1" dirty="0" err="1" smtClean="0">
                <a:latin typeface="Sylfaen" panose="010A0502050306030303" pitchFamily="18" charset="0"/>
              </a:rPr>
              <a:t>անրային-մասնավոր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համագործակցում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Վ</a:t>
            </a:r>
            <a:r>
              <a:rPr lang="en-GB" sz="2000" i="1" dirty="0" err="1" smtClean="0">
                <a:latin typeface="Sylfaen" panose="010A0502050306030303" pitchFamily="18" charset="0"/>
              </a:rPr>
              <a:t>ճարային</a:t>
            </a:r>
            <a:r>
              <a:rPr lang="en-GB" sz="2000" i="1" dirty="0" smtClean="0">
                <a:latin typeface="Sylfaen" panose="010A0502050306030303" pitchFamily="18" charset="0"/>
              </a:rPr>
              <a:t> և </a:t>
            </a:r>
            <a:r>
              <a:rPr lang="en-GB" sz="2000" i="1" dirty="0" err="1" smtClean="0">
                <a:latin typeface="Sylfaen" panose="010A0502050306030303" pitchFamily="18" charset="0"/>
              </a:rPr>
              <a:t>խաղադրույքային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ընկերություններ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Համացանց</a:t>
            </a:r>
            <a:r>
              <a:rPr lang="en-GB" sz="2000" i="1" dirty="0" err="1" smtClean="0">
                <a:latin typeface="Sylfaen" panose="010A0502050306030303" pitchFamily="18" charset="0"/>
              </a:rPr>
              <a:t>ային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ծառայությունների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մատակարար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Գ</a:t>
            </a:r>
            <a:r>
              <a:rPr lang="en-GB" sz="2000" i="1" dirty="0" err="1" smtClean="0">
                <a:latin typeface="Sylfaen" panose="010A0502050306030303" pitchFamily="18" charset="0"/>
              </a:rPr>
              <a:t>ումարային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հաշիվներ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Փ</a:t>
            </a:r>
            <a:r>
              <a:rPr lang="en-GB" sz="2000" i="1" dirty="0" err="1" smtClean="0">
                <a:latin typeface="Sylfaen" panose="010A0502050306030303" pitchFamily="18" charset="0"/>
              </a:rPr>
              <a:t>ողի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հոսք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Հ</a:t>
            </a:r>
            <a:r>
              <a:rPr lang="en-GB" sz="2000" i="1" dirty="0" err="1" smtClean="0">
                <a:latin typeface="Sylfaen" panose="010A0502050306030303" pitchFamily="18" charset="0"/>
              </a:rPr>
              <a:t>անցագործների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միջև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շփումը</a:t>
            </a:r>
            <a:endParaRPr lang="en-GB" sz="2000" i="1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Ի</a:t>
            </a:r>
            <a:r>
              <a:rPr lang="en-GB" sz="2000" i="1" dirty="0" err="1" smtClean="0">
                <a:latin typeface="Sylfaen" panose="010A0502050306030303" pitchFamily="18" charset="0"/>
              </a:rPr>
              <a:t>րավական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դաշտ</a:t>
            </a:r>
            <a:endParaRPr lang="en-GB" sz="2000" i="1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 err="1" smtClean="0">
                <a:latin typeface="Sylfaen" panose="010A0502050306030303" pitchFamily="18" charset="0"/>
              </a:rPr>
              <a:t>իրավասություն</a:t>
            </a: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Ն</a:t>
            </a:r>
            <a:r>
              <a:rPr lang="en-GB" sz="2000" i="1" dirty="0" err="1" smtClean="0">
                <a:latin typeface="Sylfaen" panose="010A0502050306030303" pitchFamily="18" charset="0"/>
              </a:rPr>
              <a:t>երպետական</a:t>
            </a:r>
            <a:r>
              <a:rPr lang="en-GB" sz="2000" i="1" dirty="0" smtClean="0">
                <a:latin typeface="Sylfaen" panose="010A0502050306030303" pitchFamily="18" charset="0"/>
              </a:rPr>
              <a:t> և </a:t>
            </a:r>
            <a:r>
              <a:rPr lang="en-GB" sz="2000" i="1" dirty="0" err="1" smtClean="0">
                <a:latin typeface="Sylfaen" panose="010A0502050306030303" pitchFamily="18" charset="0"/>
              </a:rPr>
              <a:t>միջազգային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համագործակցում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endParaRPr lang="en-GB" sz="2050" b="1" dirty="0">
              <a:latin typeface="Sylfaen" panose="010A0502050306030303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98" y="2877133"/>
            <a:ext cx="3625702" cy="15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53712" y="787107"/>
            <a:ext cx="5317748" cy="6070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GB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Հիմնական</a:t>
            </a:r>
            <a:r>
              <a:rPr lang="en-GB" sz="28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հարցերը</a:t>
            </a:r>
            <a:r>
              <a:rPr lang="en-GB" sz="2800" b="1" dirty="0">
                <a:solidFill>
                  <a:srgbClr val="FF0000"/>
                </a:solidFill>
                <a:latin typeface="Sylfaen" panose="010A0502050306030303" pitchFamily="18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en-GB" sz="205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Կիբե</a:t>
            </a:r>
            <a:r>
              <a:rPr lang="en-US" sz="2000" i="1" dirty="0" smtClean="0">
                <a:latin typeface="Sylfaen" panose="010A0502050306030303" pitchFamily="18" charset="0"/>
              </a:rPr>
              <a:t>ր</a:t>
            </a:r>
            <a:r>
              <a:rPr lang="hy-AM" sz="2000" i="1" dirty="0" smtClean="0">
                <a:latin typeface="Sylfaen" panose="010A0502050306030303" pitchFamily="18" charset="0"/>
              </a:rPr>
              <a:t>հանցագործությունների </a:t>
            </a:r>
            <a:r>
              <a:rPr lang="hy-AM" sz="2000" i="1" dirty="0">
                <a:latin typeface="Sylfaen" panose="010A0502050306030303" pitchFamily="18" charset="0"/>
              </a:rPr>
              <a:t>մասին կոնվենցիայի քրեական օրենսդրության ո՞ր հոդվածները կարող են կիրառվել և </a:t>
            </a:r>
            <a:r>
              <a:rPr lang="hy-AM" sz="2000" i="1" dirty="0" smtClean="0">
                <a:latin typeface="Sylfaen" panose="010A0502050306030303" pitchFamily="18" charset="0"/>
              </a:rPr>
              <a:t>ինչու</a:t>
            </a:r>
            <a:r>
              <a:rPr lang="hy-AM" sz="2000" i="1" dirty="0">
                <a:latin typeface="Sylfaen" panose="010A0502050306030303" pitchFamily="18" charset="0"/>
              </a:rPr>
              <a:t>՞</a:t>
            </a:r>
            <a:r>
              <a:rPr lang="hy-AM" sz="2000" i="1" dirty="0" smtClean="0">
                <a:latin typeface="Sylfaen" panose="010A0502050306030303" pitchFamily="18" charset="0"/>
              </a:rPr>
              <a:t>:</a:t>
            </a:r>
            <a:endParaRPr lang="en-US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>
                <a:latin typeface="Sylfaen" panose="010A0502050306030303" pitchFamily="18" charset="0"/>
              </a:rPr>
              <a:t>Կիբե</a:t>
            </a:r>
            <a:r>
              <a:rPr lang="en-US" sz="2000" i="1" dirty="0">
                <a:latin typeface="Sylfaen" panose="010A0502050306030303" pitchFamily="18" charset="0"/>
              </a:rPr>
              <a:t>ր</a:t>
            </a:r>
            <a:r>
              <a:rPr lang="hy-AM" sz="2000" i="1" dirty="0">
                <a:latin typeface="Sylfaen" panose="010A0502050306030303" pitchFamily="18" charset="0"/>
              </a:rPr>
              <a:t>հանցագործությունների մասին կոնվենցիայի քրեական </a:t>
            </a:r>
            <a:r>
              <a:rPr lang="en-US" sz="2000" i="1" dirty="0" err="1" smtClean="0">
                <a:latin typeface="Sylfaen" panose="010A0502050306030303" pitchFamily="18" charset="0"/>
              </a:rPr>
              <a:t>դատավարության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hy-AM" sz="2000" i="1" dirty="0" smtClean="0">
                <a:latin typeface="Sylfaen" panose="010A0502050306030303" pitchFamily="18" charset="0"/>
              </a:rPr>
              <a:t>օրենսդրության </a:t>
            </a:r>
            <a:r>
              <a:rPr lang="hy-AM" sz="2000" i="1" dirty="0">
                <a:latin typeface="Sylfaen" panose="010A0502050306030303" pitchFamily="18" charset="0"/>
              </a:rPr>
              <a:t>ո՞ր հոդվածները կարող են կիրառվել և ինչու՞:</a:t>
            </a:r>
            <a:endParaRPr lang="en-US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>
                <a:latin typeface="Sylfaen" panose="010A0502050306030303" pitchFamily="18" charset="0"/>
              </a:rPr>
              <a:t>Կիբե</a:t>
            </a:r>
            <a:r>
              <a:rPr lang="en-US" sz="2000" i="1" dirty="0">
                <a:latin typeface="Sylfaen" panose="010A0502050306030303" pitchFamily="18" charset="0"/>
              </a:rPr>
              <a:t>ր</a:t>
            </a:r>
            <a:r>
              <a:rPr lang="hy-AM" sz="2000" i="1" dirty="0">
                <a:latin typeface="Sylfaen" panose="010A0502050306030303" pitchFamily="18" charset="0"/>
              </a:rPr>
              <a:t>հանցագործությունների մասին կոնվենցիայի </a:t>
            </a:r>
            <a:r>
              <a:rPr lang="en-US" sz="2000" i="1" dirty="0" err="1" smtClean="0">
                <a:latin typeface="Sylfaen" panose="010A0502050306030303" pitchFamily="18" charset="0"/>
              </a:rPr>
              <a:t>միջազգային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en-US" sz="2000" i="1" dirty="0" err="1" smtClean="0">
                <a:latin typeface="Sylfaen" panose="010A0502050306030303" pitchFamily="18" charset="0"/>
              </a:rPr>
              <a:t>համագործակցության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hy-AM" sz="2000" i="1" dirty="0" smtClean="0">
                <a:latin typeface="Sylfaen" panose="010A0502050306030303" pitchFamily="18" charset="0"/>
              </a:rPr>
              <a:t>ո՞ր </a:t>
            </a:r>
            <a:r>
              <a:rPr lang="hy-AM" sz="2000" i="1" dirty="0">
                <a:latin typeface="Sylfaen" panose="010A0502050306030303" pitchFamily="18" charset="0"/>
              </a:rPr>
              <a:t>հոդվածները կարող են կիրառվել և ինչու՞:</a:t>
            </a:r>
            <a:endParaRPr lang="en-US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 err="1" smtClean="0">
                <a:latin typeface="Sylfaen" panose="010A0502050306030303" pitchFamily="18" charset="0"/>
              </a:rPr>
              <a:t>Որո</a:t>
            </a:r>
            <a:r>
              <a:rPr lang="hy-AM" sz="2000" i="1" dirty="0">
                <a:latin typeface="Sylfaen" panose="010A0502050306030303" pitchFamily="18" charset="0"/>
              </a:rPr>
              <a:t>՞</a:t>
            </a:r>
            <a:r>
              <a:rPr lang="en-GB" sz="2000" i="1" dirty="0" err="1" smtClean="0">
                <a:latin typeface="Sylfaen" panose="010A0502050306030303" pitchFamily="18" charset="0"/>
              </a:rPr>
              <a:t>նք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են</a:t>
            </a:r>
            <a:r>
              <a:rPr lang="en-GB" sz="2000" i="1" dirty="0">
                <a:latin typeface="Sylfaen" panose="010A0502050306030303" pitchFamily="18" charset="0"/>
              </a:rPr>
              <a:t> </a:t>
            </a:r>
            <a:r>
              <a:rPr lang="en-GB" sz="2000" i="1" dirty="0" err="1">
                <a:latin typeface="Sylfaen" panose="010A0502050306030303" pitchFamily="18" charset="0"/>
              </a:rPr>
              <a:t>գործի</a:t>
            </a:r>
            <a:r>
              <a:rPr lang="en-GB" sz="2000" i="1" dirty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վերաբերյալ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հիմնական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եզրահանգումները</a:t>
            </a:r>
            <a:r>
              <a:rPr lang="en-GB" sz="2000" i="1" dirty="0" smtClean="0">
                <a:latin typeface="Sylfaen" panose="010A0502050306030303" pitchFamily="18" charset="0"/>
              </a:rPr>
              <a:t>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 err="1" smtClean="0">
                <a:latin typeface="Sylfaen" panose="010A0502050306030303" pitchFamily="18" charset="0"/>
              </a:rPr>
              <a:t>Արդյո</a:t>
            </a:r>
            <a:r>
              <a:rPr lang="hy-AM" sz="2000" i="1" dirty="0">
                <a:latin typeface="Sylfaen" panose="010A0502050306030303" pitchFamily="18" charset="0"/>
              </a:rPr>
              <a:t> ՞ </a:t>
            </a:r>
            <a:r>
              <a:rPr lang="en-GB" sz="2000" i="1" dirty="0" smtClean="0">
                <a:latin typeface="Sylfaen" panose="010A0502050306030303" pitchFamily="18" charset="0"/>
              </a:rPr>
              <a:t>ք </a:t>
            </a:r>
            <a:r>
              <a:rPr lang="en-GB" sz="2000" i="1" dirty="0" err="1" smtClean="0">
                <a:latin typeface="Sylfaen" panose="010A0502050306030303" pitchFamily="18" charset="0"/>
              </a:rPr>
              <a:t>այն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պատրաստ</a:t>
            </a:r>
            <a:r>
              <a:rPr lang="en-GB" sz="2000" i="1" dirty="0" smtClean="0">
                <a:latin typeface="Sylfaen" panose="010A0502050306030303" pitchFamily="18" charset="0"/>
              </a:rPr>
              <a:t> է </a:t>
            </a:r>
            <a:r>
              <a:rPr lang="en-GB" sz="2000" i="1" dirty="0" err="1" smtClean="0">
                <a:latin typeface="Sylfaen" panose="010A0502050306030303" pitchFamily="18" charset="0"/>
              </a:rPr>
              <a:t>Դատարան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ներկայացնելու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համար</a:t>
            </a:r>
            <a:r>
              <a:rPr lang="en-GB" sz="2000" i="1" dirty="0" smtClean="0">
                <a:latin typeface="Sylfaen" panose="010A0502050306030303" pitchFamily="18" charset="0"/>
              </a:rPr>
              <a:t>:</a:t>
            </a:r>
            <a:endParaRPr lang="en-GB" sz="2000" i="1" dirty="0">
              <a:latin typeface="Sylfaen" panose="010A05020503060303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460" y="2877133"/>
            <a:ext cx="3572540" cy="15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3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23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358" y="2877133"/>
            <a:ext cx="3540642" cy="15980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17508" y="1170300"/>
            <a:ext cx="5285850" cy="385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1-ին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խմբի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հատուկ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հարցերը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. </a:t>
            </a:r>
          </a:p>
          <a:p>
            <a:pPr algn="just"/>
            <a:endParaRPr lang="en-GB" sz="205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Sylfaen" panose="010A0502050306030303" pitchFamily="18" charset="0"/>
              </a:rPr>
              <a:t>ինչպե՞ս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 smtClean="0">
                <a:latin typeface="Sylfaen" panose="010A0502050306030303" pitchFamily="18" charset="0"/>
              </a:rPr>
              <a:t>տեղեկատվություն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en-US" sz="2000" i="1" dirty="0" err="1" smtClean="0">
                <a:latin typeface="Sylfaen" panose="010A0502050306030303" pitchFamily="18" charset="0"/>
              </a:rPr>
              <a:t>կամ</a:t>
            </a:r>
            <a:r>
              <a:rPr lang="en-US" sz="2000" i="1" smtClean="0">
                <a:latin typeface="Sylfaen" panose="010A0502050306030303" pitchFamily="18" charset="0"/>
              </a:rPr>
              <a:t> ապացույցներ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ձեռք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բերել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շահումով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խաղի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բովանդակության</a:t>
            </a:r>
            <a:r>
              <a:rPr lang="en-US" sz="2000" i="1" dirty="0">
                <a:latin typeface="Sylfaen" panose="010A0502050306030303" pitchFamily="18" charset="0"/>
              </a:rPr>
              <a:t> և </a:t>
            </a:r>
            <a:r>
              <a:rPr lang="en-US" sz="2000" i="1" dirty="0" err="1">
                <a:latin typeface="Sylfaen" panose="010A0502050306030303" pitchFamily="18" charset="0"/>
              </a:rPr>
              <a:t>իսկության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 smtClean="0">
                <a:latin typeface="Sylfaen" panose="010A0502050306030303" pitchFamily="18" charset="0"/>
              </a:rPr>
              <a:t>վերաբերյալ</a:t>
            </a:r>
            <a:endParaRPr lang="en-US" sz="2000" i="1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err="1" smtClean="0">
                <a:latin typeface="Sylfaen" panose="010A0502050306030303" pitchFamily="18" charset="0"/>
              </a:rPr>
              <a:t>ինչպե՞ս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ստուգել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հասցվել</a:t>
            </a:r>
            <a:r>
              <a:rPr lang="en-US" sz="2000" i="1" dirty="0">
                <a:latin typeface="Sylfaen" panose="010A0502050306030303" pitchFamily="18" charset="0"/>
              </a:rPr>
              <a:t> է </a:t>
            </a:r>
            <a:r>
              <a:rPr lang="en-US" sz="2000" i="1" dirty="0" err="1">
                <a:latin typeface="Sylfaen" panose="010A0502050306030303" pitchFamily="18" charset="0"/>
              </a:rPr>
              <a:t>արդյոք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վնաս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>
                <a:latin typeface="Sylfaen" panose="010A0502050306030303" pitchFamily="18" charset="0"/>
              </a:rPr>
              <a:t>զոհերին</a:t>
            </a:r>
            <a:r>
              <a:rPr lang="en-US" sz="2000" i="1" dirty="0">
                <a:latin typeface="Sylfaen" panose="010A0502050306030303" pitchFamily="18" charset="0"/>
              </a:rPr>
              <a:t>, </a:t>
            </a:r>
            <a:r>
              <a:rPr lang="en-US" sz="2000" i="1" dirty="0" err="1">
                <a:latin typeface="Sylfaen" panose="010A0502050306030303" pitchFamily="18" charset="0"/>
              </a:rPr>
              <a:t>թե</a:t>
            </a:r>
            <a:r>
              <a:rPr lang="en-US" sz="2000" i="1" dirty="0">
                <a:latin typeface="Sylfaen" panose="010A0502050306030303" pitchFamily="18" charset="0"/>
              </a:rPr>
              <a:t> </a:t>
            </a:r>
            <a:r>
              <a:rPr lang="en-US" sz="2000" i="1" dirty="0" err="1" smtClean="0">
                <a:latin typeface="Sylfaen" panose="010A0502050306030303" pitchFamily="18" charset="0"/>
              </a:rPr>
              <a:t>ոչ</a:t>
            </a:r>
            <a:endParaRPr lang="en-US" sz="2000" i="1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 err="1" smtClean="0">
                <a:latin typeface="Sylfaen" panose="010A0502050306030303" pitchFamily="18" charset="0"/>
              </a:rPr>
              <a:t>Ինչպե՞ս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>
                <a:latin typeface="Sylfaen" panose="010A0502050306030303" pitchFamily="18" charset="0"/>
              </a:rPr>
              <a:t>կարելի</a:t>
            </a:r>
            <a:r>
              <a:rPr lang="en-GB" sz="2000" i="1" dirty="0">
                <a:latin typeface="Sylfaen" panose="010A0502050306030303" pitchFamily="18" charset="0"/>
              </a:rPr>
              <a:t> է </a:t>
            </a:r>
            <a:r>
              <a:rPr lang="en-GB" sz="2000" i="1" dirty="0" err="1">
                <a:latin typeface="Sylfaen" panose="010A0502050306030303" pitchFamily="18" charset="0"/>
              </a:rPr>
              <a:t>հանցագործությանը</a:t>
            </a:r>
            <a:r>
              <a:rPr lang="en-GB" sz="2000" i="1" dirty="0">
                <a:latin typeface="Sylfaen" panose="010A0502050306030303" pitchFamily="18" charset="0"/>
              </a:rPr>
              <a:t> </a:t>
            </a:r>
            <a:r>
              <a:rPr lang="en-GB" sz="2000" i="1" dirty="0" err="1">
                <a:latin typeface="Sylfaen" panose="010A0502050306030303" pitchFamily="18" charset="0"/>
              </a:rPr>
              <a:t>նախնական</a:t>
            </a:r>
            <a:r>
              <a:rPr lang="en-GB" sz="2000" i="1" dirty="0">
                <a:latin typeface="Sylfaen" panose="010A0502050306030303" pitchFamily="18" charset="0"/>
              </a:rPr>
              <a:t> </a:t>
            </a:r>
            <a:r>
              <a:rPr lang="en-GB" sz="2000" i="1" dirty="0" err="1">
                <a:latin typeface="Sylfaen" panose="010A0502050306030303" pitchFamily="18" charset="0"/>
              </a:rPr>
              <a:t>որակում</a:t>
            </a:r>
            <a:r>
              <a:rPr lang="en-GB" sz="2000" i="1" dirty="0">
                <a:latin typeface="Sylfaen" panose="010A0502050306030303" pitchFamily="18" charset="0"/>
              </a:rPr>
              <a:t> </a:t>
            </a:r>
            <a:r>
              <a:rPr lang="en-GB" sz="2000" i="1" dirty="0" err="1">
                <a:latin typeface="Sylfaen" panose="010A0502050306030303" pitchFamily="18" charset="0"/>
              </a:rPr>
              <a:t>տալ</a:t>
            </a:r>
            <a:endParaRPr lang="en-US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000" i="1" dirty="0" smtClean="0">
                <a:latin typeface="Sylfaen" panose="010A0502050306030303" pitchFamily="18" charset="0"/>
              </a:rPr>
              <a:t>Ո</a:t>
            </a:r>
            <a:r>
              <a:rPr lang="en-GB" sz="2000" i="1" dirty="0" err="1" smtClean="0">
                <a:latin typeface="Sylfaen" panose="010A0502050306030303" pitchFamily="18" charset="0"/>
              </a:rPr>
              <a:t>րո՞նք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են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հաջորդող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r>
              <a:rPr lang="en-GB" sz="2000" i="1" dirty="0" err="1" smtClean="0">
                <a:latin typeface="Sylfaen" panose="010A0502050306030303" pitchFamily="18" charset="0"/>
              </a:rPr>
              <a:t>քայլերը</a:t>
            </a:r>
            <a:r>
              <a:rPr lang="en-GB" sz="2000" i="1" dirty="0" smtClean="0">
                <a:latin typeface="Sylfaen" panose="010A0502050306030303" pitchFamily="18" charset="0"/>
              </a:rPr>
              <a:t> </a:t>
            </a:r>
            <a:endParaRPr lang="en-GB" sz="2000" i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24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780" y="2887766"/>
            <a:ext cx="2945219" cy="15980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30982" y="748769"/>
            <a:ext cx="616349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endParaRPr lang="en-GB" sz="2400" b="1" dirty="0" smtClean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2-րդ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խմբի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հատուկ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հարցերը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. </a:t>
            </a:r>
            <a:endParaRPr lang="en-GB" sz="240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en-GB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i="1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Ի՞նչ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տեսակի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հարցումներ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պետք</a:t>
            </a:r>
            <a:r>
              <a:rPr lang="en-GB" i="1" dirty="0">
                <a:latin typeface="Sylfaen" panose="010A0502050306030303" pitchFamily="18" charset="0"/>
              </a:rPr>
              <a:t> է </a:t>
            </a:r>
            <a:r>
              <a:rPr lang="en-GB" i="1" dirty="0" err="1">
                <a:latin typeface="Sylfaen" panose="010A0502050306030303" pitchFamily="18" charset="0"/>
              </a:rPr>
              <a:t>ուղարկել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hy-AM" i="1" dirty="0" smtClean="0">
                <a:latin typeface="Sylfaen" panose="010A0502050306030303" pitchFamily="18" charset="0"/>
              </a:rPr>
              <a:t>Համացանց</a:t>
            </a:r>
            <a:r>
              <a:rPr lang="en-GB" i="1" dirty="0" err="1" smtClean="0">
                <a:latin typeface="Sylfaen" panose="010A0502050306030303" pitchFamily="18" charset="0"/>
              </a:rPr>
              <a:t>ային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ծառայության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մատակարարներին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Ի՞նչ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տեսակի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hy-AM" i="1" dirty="0" smtClean="0">
                <a:latin typeface="Sylfaen" panose="010A0502050306030303" pitchFamily="18" charset="0"/>
              </a:rPr>
              <a:t>էլեկտրոնային ձևով ապացույց 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>
                <a:latin typeface="Sylfaen" panose="010A0502050306030303" pitchFamily="18" charset="0"/>
              </a:rPr>
              <a:t>է </a:t>
            </a:r>
            <a:r>
              <a:rPr lang="en-GB" i="1" dirty="0" err="1">
                <a:latin typeface="Sylfaen" panose="010A0502050306030303" pitchFamily="18" charset="0"/>
              </a:rPr>
              <a:t>անհրաժեշտ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փնտրել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Ինչպե՞ս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նախնական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կասկածյալներին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 smtClean="0">
                <a:latin typeface="Sylfaen" panose="010A0502050306030303" pitchFamily="18" charset="0"/>
              </a:rPr>
              <a:t>բացահայտում</a:t>
            </a:r>
            <a:r>
              <a:rPr lang="en-GB" i="1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Հետաքննությանը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համար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ինչպիսի</a:t>
            </a:r>
            <a:r>
              <a:rPr lang="en-GB" i="1" dirty="0">
                <a:latin typeface="Sylfaen" panose="010A0502050306030303" pitchFamily="18" charset="0"/>
              </a:rPr>
              <a:t>՞ </a:t>
            </a:r>
            <a:r>
              <a:rPr lang="en-GB" i="1" dirty="0" err="1">
                <a:latin typeface="Sylfaen" panose="010A0502050306030303" pitchFamily="18" charset="0"/>
              </a:rPr>
              <a:t>հավելյալ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գործողություններ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անհրաժեշտ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 smtClean="0">
                <a:latin typeface="Sylfaen" panose="010A0502050306030303" pitchFamily="18" charset="0"/>
              </a:rPr>
              <a:t>ձեռնարկել</a:t>
            </a:r>
            <a:r>
              <a:rPr lang="en-GB" i="1" dirty="0" smtClean="0">
                <a:latin typeface="Sylfaen" panose="010A0502050306030303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Մուտքային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տվյալների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ձեռքբերու՞մ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Ինչպե՞ս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են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ֆինանսական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գործարքները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 smtClean="0">
                <a:latin typeface="Sylfaen" panose="010A0502050306030303" pitchFamily="18" charset="0"/>
              </a:rPr>
              <a:t>հաստատվում</a:t>
            </a:r>
            <a:r>
              <a:rPr lang="en-GB" i="1" dirty="0" smtClean="0">
                <a:latin typeface="Sylfaen" panose="010A0502050306030303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 err="1" smtClean="0">
                <a:latin typeface="Sylfaen" panose="010A0502050306030303" pitchFamily="18" charset="0"/>
              </a:rPr>
              <a:t>Ի՞նչը</a:t>
            </a:r>
            <a:r>
              <a:rPr lang="en-GB" i="1" dirty="0" smtClean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պետք</a:t>
            </a:r>
            <a:r>
              <a:rPr lang="en-GB" i="1" dirty="0">
                <a:latin typeface="Sylfaen" panose="010A0502050306030303" pitchFamily="18" charset="0"/>
              </a:rPr>
              <a:t> է </a:t>
            </a:r>
            <a:r>
              <a:rPr lang="en-GB" i="1" dirty="0" err="1">
                <a:latin typeface="Sylfaen" panose="010A0502050306030303" pitchFamily="18" charset="0"/>
              </a:rPr>
              <a:t>լինի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լրացուցիչ</a:t>
            </a:r>
            <a:r>
              <a:rPr lang="en-GB" i="1" dirty="0">
                <a:latin typeface="Sylfaen" panose="010A0502050306030303" pitchFamily="18" charset="0"/>
              </a:rPr>
              <a:t> </a:t>
            </a:r>
            <a:r>
              <a:rPr lang="en-GB" i="1" dirty="0" err="1">
                <a:latin typeface="Sylfaen" panose="010A0502050306030303" pitchFamily="18" charset="0"/>
              </a:rPr>
              <a:t>հանցագործությունը</a:t>
            </a:r>
            <a:r>
              <a:rPr lang="en-GB" i="1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endParaRPr lang="en-GB" sz="2000" i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51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25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804" y="2887766"/>
            <a:ext cx="3264195" cy="15980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03620" y="937235"/>
            <a:ext cx="605263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b="1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3-րդ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խմբի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հատուկ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հարցերը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. </a:t>
            </a:r>
          </a:p>
          <a:p>
            <a:pPr algn="just"/>
            <a:endParaRPr lang="en-GB" b="1" dirty="0">
              <a:latin typeface="Sylfaen" panose="010A0502050306030303" pitchFamily="18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Ի՞նչ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տեսակի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hy-AM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էլեկտրոնային ձևով ապացույց </a:t>
            </a:r>
            <a:r>
              <a:rPr lang="en-GB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կարող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ցույց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տալ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Բ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երկրում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հաշիվների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առկայությունը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Արդյոք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հնարավոր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հանրային-մասնավոր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համագործակցությունը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ինչպե՞ս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Ինչպիսի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՞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գործողություններ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ակնկալվում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Բ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երկրից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ինչպե՞ս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 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Ինչպե՞ս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պետք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վարվել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Գ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երկրում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հաշիվների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վերաբերյալ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տեղեկատվության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հետ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</a:t>
            </a:r>
            <a:r>
              <a:rPr lang="en-US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Ինչպիսի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՞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գործողություններ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ակնկալվում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Գ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երկրից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ինչպե՞ս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Ինչպիսի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՞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գործողություններ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ակնկալվում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Ա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երկրից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  <a:endParaRPr lang="en-GB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0240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26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786" y="2887766"/>
            <a:ext cx="3466214" cy="15980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30982" y="855242"/>
            <a:ext cx="55468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b="1" dirty="0">
              <a:latin typeface="Sylfaen" panose="010A0502050306030303" pitchFamily="18" charset="0"/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4-րդ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խմբի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հատուկ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հարցերը</a:t>
            </a:r>
            <a:r>
              <a:rPr lang="en-GB" sz="2400" b="1" dirty="0" smtClean="0">
                <a:solidFill>
                  <a:srgbClr val="FF0000"/>
                </a:solidFill>
                <a:latin typeface="Sylfaen" panose="010A0502050306030303" pitchFamily="18" charset="0"/>
                <a:ea typeface="ＭＳ Ｐゴシック" pitchFamily="34" charset="-128"/>
              </a:rPr>
              <a:t>. </a:t>
            </a:r>
            <a:endParaRPr lang="en-GB" sz="2400" b="1" dirty="0">
              <a:solidFill>
                <a:srgbClr val="FF0000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GB" sz="2000" b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Ի՞նչ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տեսակի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hy-AM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էլեկտրոնային ձևով ապացույց </a:t>
            </a:r>
            <a:r>
              <a:rPr lang="en-GB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է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հիմա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որոնվելու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Բ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երկրից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Արդյոք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հնարավոր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հանրային-մասնավոր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համագործակցությունը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կրկին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ինչպե՞ս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Ի՞նչ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ուղղություն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կտանի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այժմ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հետաքննությունը</a:t>
            </a:r>
            <a:r>
              <a:rPr lang="en-GB" sz="2000" i="1" dirty="0" err="1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</a:t>
            </a:r>
            <a:r>
              <a:rPr lang="en-GB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երկրում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Ի՞նչ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գործողություններ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է Ա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երկիրը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ձեռնարկելու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ինչպե՞ս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Սոցիալական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մեդիան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US" sz="2000" i="1" dirty="0">
                <a:latin typeface="Sylfaen" panose="010A0502050306030303" pitchFamily="18" charset="0"/>
              </a:rPr>
              <a:t>ձ</a:t>
            </a:r>
            <a:r>
              <a:rPr lang="hy-AM" sz="2000" i="1" dirty="0">
                <a:latin typeface="Sylfaen" panose="010A0502050306030303" pitchFamily="18" charset="0"/>
              </a:rPr>
              <a:t>այնը ինտերնետային պրոտոկոլի </a:t>
            </a:r>
            <a:r>
              <a:rPr lang="hy-AM" sz="2000" i="1" dirty="0" smtClean="0">
                <a:latin typeface="Sylfaen" panose="010A0502050306030303" pitchFamily="18" charset="0"/>
              </a:rPr>
              <a:t>միջոցով</a:t>
            </a:r>
            <a:r>
              <a:rPr lang="en-US" sz="2000" i="1" dirty="0" smtClean="0">
                <a:latin typeface="Sylfaen" panose="010A0502050306030303" pitchFamily="18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</a:rPr>
              <a:t>(</a:t>
            </a:r>
            <a:r>
              <a:rPr lang="en-GB" sz="2000" i="1" dirty="0" smtClean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VOIP)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որպես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ապացու՞յց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Ի՞նչ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գործողություններ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պետք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ձեռնարկի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 Ե </a:t>
            </a:r>
            <a:r>
              <a:rPr lang="en-GB" sz="2000" i="1" dirty="0" err="1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երկիրը</a:t>
            </a:r>
            <a:r>
              <a:rPr lang="en-GB" sz="2000" i="1" dirty="0">
                <a:solidFill>
                  <a:prstClr val="black"/>
                </a:solidFill>
                <a:latin typeface="Sylfaen" panose="010A0502050306030303" pitchFamily="18" charset="0"/>
                <a:ea typeface="ＭＳ Ｐゴシック" pitchFamily="34" charset="-128"/>
              </a:rPr>
              <a:t>:</a:t>
            </a:r>
            <a:endParaRPr lang="en-US" sz="2000" i="1" dirty="0">
              <a:solidFill>
                <a:prstClr val="black"/>
              </a:solidFill>
              <a:latin typeface="Sylfaen" panose="010A0502050306030303" pitchFamily="18" charset="0"/>
              <a:ea typeface="ＭＳ Ｐゴシック" pitchFamily="34" charset="-128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22759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59456A-02DA-0F46-BF32-314184E6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29" y="2029522"/>
            <a:ext cx="3731941" cy="279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DC6F3-4C07-9848-B296-763385A16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563" y="2424234"/>
            <a:ext cx="4822874" cy="200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3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5423" y="391363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 smtClean="0">
                <a:latin typeface="Sylfaen" panose="010A0502050306030303" pitchFamily="18" charset="0"/>
              </a:rPr>
              <a:t>Մաս</a:t>
            </a:r>
            <a:r>
              <a:rPr lang="en-US" sz="4000" b="1" dirty="0" smtClean="0">
                <a:latin typeface="Sylfaen" panose="010A0502050306030303" pitchFamily="18" charset="0"/>
              </a:rPr>
              <a:t> 4</a:t>
            </a:r>
            <a:r>
              <a:rPr lang="en-US" sz="4000" b="1" dirty="0">
                <a:latin typeface="Sylfaen" panose="010A0502050306030303" pitchFamily="18" charset="0"/>
              </a:rPr>
              <a:t/>
            </a:r>
            <a:br>
              <a:rPr lang="en-US" sz="4000" b="1" dirty="0">
                <a:latin typeface="Sylfaen" panose="010A0502050306030303" pitchFamily="18" charset="0"/>
              </a:rPr>
            </a:br>
            <a:r>
              <a:rPr lang="en-US" sz="4000" b="1" dirty="0" err="1" smtClean="0">
                <a:latin typeface="Sylfaen" panose="010A0502050306030303" pitchFamily="18" charset="0"/>
              </a:rPr>
              <a:t>Խմբի</a:t>
            </a:r>
            <a:r>
              <a:rPr lang="en-US" sz="4000" b="1" dirty="0" smtClean="0">
                <a:latin typeface="Sylfaen" panose="010A0502050306030303" pitchFamily="18" charset="0"/>
              </a:rPr>
              <a:t> </a:t>
            </a:r>
            <a:r>
              <a:rPr lang="en-US" sz="4000" b="1" dirty="0" err="1" smtClean="0">
                <a:latin typeface="Sylfaen" panose="010A0502050306030303" pitchFamily="18" charset="0"/>
              </a:rPr>
              <a:t>զեկույցը</a:t>
            </a:r>
            <a:endParaRPr lang="en-US" sz="4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44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2080" y="82052"/>
            <a:ext cx="77419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թիրախները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06706" y="1327587"/>
            <a:ext cx="5842990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 smtClean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y-AM" sz="2200" i="1" dirty="0">
                <a:latin typeface="Sylfaen" panose="010A0502050306030303" pitchFamily="18" charset="0"/>
              </a:rPr>
              <a:t>Խմբի աշխատանքային միջավայրում վերլուծել </a:t>
            </a:r>
            <a:r>
              <a:rPr lang="en-US" sz="2200" i="1" dirty="0" err="1">
                <a:latin typeface="Sylfaen" panose="010A0502050306030303" pitchFamily="18" charset="0"/>
              </a:rPr>
              <a:t>գործերի</a:t>
            </a:r>
            <a:r>
              <a:rPr lang="hy-AM" sz="2200" i="1" dirty="0">
                <a:latin typeface="Sylfaen" panose="010A0502050306030303" pitchFamily="18" charset="0"/>
              </a:rPr>
              <a:t> ուսումնասիրության </a:t>
            </a:r>
            <a:r>
              <a:rPr lang="en-US" sz="2200" i="1" dirty="0" err="1">
                <a:latin typeface="Sylfaen" panose="010A0502050306030303" pitchFamily="18" charset="0"/>
              </a:rPr>
              <a:t>ամփոփ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նկարագրությունը</a:t>
            </a:r>
            <a:endParaRPr lang="en-US" sz="2200" i="1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200" i="1" dirty="0">
                <a:latin typeface="Sylfaen" panose="010A0502050306030303" pitchFamily="18" charset="0"/>
              </a:rPr>
              <a:t>Դ</a:t>
            </a:r>
            <a:r>
              <a:rPr lang="hy-AM" sz="2200" i="1" dirty="0">
                <a:latin typeface="Sylfaen" panose="010A0502050306030303" pitchFamily="18" charset="0"/>
              </a:rPr>
              <a:t>եպքի ուսումնասիրությ</a:t>
            </a:r>
            <a:r>
              <a:rPr lang="en-US" sz="2200" i="1" dirty="0" err="1">
                <a:latin typeface="Sylfaen" panose="010A0502050306030303" pitchFamily="18" charset="0"/>
              </a:rPr>
              <a:t>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ընթացքում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hy-AM" sz="2200" i="1" dirty="0">
                <a:latin typeface="Sylfaen" panose="010A0502050306030303" pitchFamily="18" charset="0"/>
              </a:rPr>
              <a:t>կիրառել </a:t>
            </a:r>
            <a:r>
              <a:rPr lang="en-US" sz="2200" i="1" dirty="0">
                <a:latin typeface="Sylfaen" panose="010A0502050306030303" pitchFamily="18" charset="0"/>
              </a:rPr>
              <a:t>կ</a:t>
            </a:r>
            <a:r>
              <a:rPr lang="hy-AM" sz="2200" i="1" dirty="0">
                <a:latin typeface="Sylfaen" panose="010A0502050306030303" pitchFamily="18" charset="0"/>
              </a:rPr>
              <a:t>իբերհանցագործությունների հիմնական դատական </a:t>
            </a:r>
            <a:r>
              <a:rPr lang="en-US" sz="2200" i="1" dirty="0" err="1">
                <a:latin typeface="Sylfaen" panose="010A0502050306030303" pitchFamily="18" charset="0"/>
              </a:rPr>
              <a:t>վերապատրաստման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hy-AM" sz="2200" i="1" dirty="0">
                <a:latin typeface="Sylfaen" panose="010A0502050306030303" pitchFamily="18" charset="0"/>
              </a:rPr>
              <a:t>ընթացքում ձեռք բերված գիտելիքները 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Sylfaen" panose="010A0502050306030303" pitchFamily="18" charset="0"/>
              </a:rPr>
              <a:t>Զեկուցել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hy-AM" sz="2200" i="1" dirty="0">
                <a:latin typeface="Sylfaen" panose="010A0502050306030303" pitchFamily="18" charset="0"/>
              </a:rPr>
              <a:t>դեպքի </a:t>
            </a:r>
            <a:r>
              <a:rPr lang="hy-AM" sz="2200" i="1" dirty="0" smtClean="0">
                <a:latin typeface="Sylfaen" panose="010A0502050306030303" pitchFamily="18" charset="0"/>
              </a:rPr>
              <a:t>ուսումնասիրությ</a:t>
            </a:r>
            <a:r>
              <a:rPr lang="en-US" sz="2200" i="1" dirty="0" smtClean="0">
                <a:latin typeface="Sylfaen" panose="010A0502050306030303" pitchFamily="18" charset="0"/>
              </a:rPr>
              <a:t>ա</a:t>
            </a:r>
            <a:r>
              <a:rPr lang="hy-AM" sz="2200" i="1" dirty="0" smtClean="0">
                <a:latin typeface="Sylfaen" panose="010A0502050306030303" pitchFamily="18" charset="0"/>
              </a:rPr>
              <a:t>ն</a:t>
            </a:r>
            <a:r>
              <a:rPr lang="en-US" sz="2200" i="1" dirty="0" smtClean="0">
                <a:latin typeface="Sylfaen" panose="010A0502050306030303" pitchFamily="18" charset="0"/>
              </a:rPr>
              <a:t> </a:t>
            </a:r>
            <a:r>
              <a:rPr lang="en-US" sz="2200" i="1" dirty="0" err="1" smtClean="0">
                <a:latin typeface="Sylfaen" panose="010A0502050306030303" pitchFamily="18" charset="0"/>
              </a:rPr>
              <a:t>եզրակահանգումները</a:t>
            </a:r>
            <a:endParaRPr lang="en-US" sz="2200" i="1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Sylfaen" panose="010A0502050306030303" pitchFamily="18" charset="0"/>
              </a:rPr>
              <a:t>Հասկանալ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հմտությունների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զարգացման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համար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որոնք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հաջորդող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քայլերը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A38F1-629E-D64F-8FB1-A26347BA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977" y="2430730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0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93093" y="2893974"/>
            <a:ext cx="7886700" cy="1500187"/>
          </a:xfrm>
        </p:spPr>
        <p:txBody>
          <a:bodyPr/>
          <a:lstStyle/>
          <a:p>
            <a:pPr lvl="0" algn="ctr" defTabSz="457200" fontAlgn="base">
              <a:lnSpc>
                <a:spcPct val="80000"/>
              </a:lnSpc>
              <a:spcAft>
                <a:spcPct val="0"/>
              </a:spcAft>
            </a:pPr>
            <a:r>
              <a:rPr lang="en-GB" sz="3200" cap="none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/>
            </a:r>
            <a:br>
              <a:rPr lang="en-GB" sz="3200" cap="none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+mn-cs"/>
              </a:rPr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Դեպքի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</a:t>
            </a:r>
            <a:endParaRPr lang="en-US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DC8448A-50C6-47D4-949D-D903CF333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9528296"/>
              </p:ext>
            </p:extLst>
          </p:nvPr>
        </p:nvGraphicFramePr>
        <p:xfrm>
          <a:off x="1071981" y="1208690"/>
          <a:ext cx="7000037" cy="5044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51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FF0AF6-0F9B-4564-8F59-531EF8B4C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25FF0AF6-0F9B-4564-8F59-531EF8B4C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25FF0AF6-0F9B-4564-8F59-531EF8B4C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3EBF11-45EA-455A-A4AB-6FD193E2F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7E3EBF11-45EA-455A-A4AB-6FD193E2F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7E3EBF11-45EA-455A-A4AB-6FD193E2F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B2D00E-EF3D-4380-852E-C53664D90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2EB2D00E-EF3D-4380-852E-C53664D90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2EB2D00E-EF3D-4380-852E-C53664D90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7770C3-5526-458A-BC2A-94CDDCCA4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FC7770C3-5526-458A-BC2A-94CDDCCA4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FC7770C3-5526-458A-BC2A-94CDDCCA4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76D40E-5D08-40AA-9799-D74100908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4876D40E-5D08-40AA-9799-D74100908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4876D40E-5D08-40AA-9799-D74100908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815630-E4B9-4B38-9C0D-BA9E18304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71815630-E4B9-4B38-9C0D-BA9E18304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71815630-E4B9-4B38-9C0D-BA9E18304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5F3141-0B64-40AD-8ED1-62F8414D55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3D5F3141-0B64-40AD-8ED1-62F8414D55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3D5F3141-0B64-40AD-8ED1-62F8414D55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Դեպքի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ուսումնասիրություն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59456A-02DA-0F46-BF32-314184E6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29" y="2029522"/>
            <a:ext cx="3731941" cy="279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2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>
              <a:latin typeface="Sylfaen" panose="010A0502050306030303" pitchFamily="18" charset="0"/>
            </a:endParaRPr>
          </a:p>
          <a:p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քննության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հմտությունների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զարգացում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5423" y="391363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 smtClean="0">
                <a:latin typeface="Sylfaen" panose="010A0502050306030303" pitchFamily="18" charset="0"/>
              </a:rPr>
              <a:t>Մաս</a:t>
            </a:r>
            <a:r>
              <a:rPr lang="en-US" sz="4000" b="1" dirty="0" smtClean="0">
                <a:latin typeface="Sylfaen" panose="010A0502050306030303" pitchFamily="18" charset="0"/>
              </a:rPr>
              <a:t> 5</a:t>
            </a:r>
          </a:p>
          <a:p>
            <a:r>
              <a:rPr lang="en-US" sz="4000" b="1" dirty="0" err="1" smtClean="0">
                <a:latin typeface="Sylfaen" panose="010A0502050306030303" pitchFamily="18" charset="0"/>
              </a:rPr>
              <a:t>Եզրահանգումներ</a:t>
            </a:r>
            <a:endParaRPr lang="en-US" sz="4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en-GB" b="1" dirty="0" smtClean="0">
              <a:latin typeface="Sylfaen" panose="010A0502050306030303" pitchFamily="18" charset="0"/>
              <a:ea typeface="ＭＳ Ｐゴシック" pitchFamily="34" charset="-128"/>
            </a:endParaRPr>
          </a:p>
          <a:p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թիրախները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11015" y="921430"/>
            <a:ext cx="4677508" cy="579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GB" sz="2200" i="1" dirty="0" smtClean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hy-AM" sz="2200" i="1" dirty="0">
                <a:latin typeface="Sylfaen" panose="010A0502050306030303" pitchFamily="18" charset="0"/>
              </a:rPr>
              <a:t>Խմբի աշխատանքային միջավայրում վերլուծել </a:t>
            </a:r>
            <a:r>
              <a:rPr lang="en-US" sz="2200" i="1" dirty="0" err="1">
                <a:latin typeface="Sylfaen" panose="010A0502050306030303" pitchFamily="18" charset="0"/>
              </a:rPr>
              <a:t>գործերի</a:t>
            </a:r>
            <a:r>
              <a:rPr lang="hy-AM" sz="2200" i="1" dirty="0">
                <a:latin typeface="Sylfaen" panose="010A0502050306030303" pitchFamily="18" charset="0"/>
              </a:rPr>
              <a:t> ուսումնասիրության </a:t>
            </a:r>
            <a:r>
              <a:rPr lang="en-US" sz="2200" i="1" dirty="0" err="1">
                <a:latin typeface="Sylfaen" panose="010A0502050306030303" pitchFamily="18" charset="0"/>
              </a:rPr>
              <a:t>ամփոփ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նկարագրությունը</a:t>
            </a: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200" i="1" dirty="0">
                <a:latin typeface="Sylfaen" panose="010A0502050306030303" pitchFamily="18" charset="0"/>
              </a:rPr>
              <a:t>Դ</a:t>
            </a:r>
            <a:r>
              <a:rPr lang="hy-AM" sz="2200" i="1" dirty="0">
                <a:latin typeface="Sylfaen" panose="010A0502050306030303" pitchFamily="18" charset="0"/>
              </a:rPr>
              <a:t>եպքի ուսումնասիրությ</a:t>
            </a:r>
            <a:r>
              <a:rPr lang="en-US" sz="2200" i="1" dirty="0" err="1">
                <a:latin typeface="Sylfaen" panose="010A0502050306030303" pitchFamily="18" charset="0"/>
              </a:rPr>
              <a:t>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ընթացքում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hy-AM" sz="2200" i="1" dirty="0">
                <a:latin typeface="Sylfaen" panose="010A0502050306030303" pitchFamily="18" charset="0"/>
              </a:rPr>
              <a:t>կիրառել </a:t>
            </a:r>
            <a:r>
              <a:rPr lang="en-US" sz="2200" i="1" dirty="0">
                <a:latin typeface="Sylfaen" panose="010A0502050306030303" pitchFamily="18" charset="0"/>
              </a:rPr>
              <a:t>կ</a:t>
            </a:r>
            <a:r>
              <a:rPr lang="hy-AM" sz="2200" i="1" dirty="0">
                <a:latin typeface="Sylfaen" panose="010A0502050306030303" pitchFamily="18" charset="0"/>
              </a:rPr>
              <a:t>իբերհանցագործությունների հիմնական դատական </a:t>
            </a:r>
            <a:r>
              <a:rPr lang="en-US" sz="2200" i="1" dirty="0" err="1">
                <a:latin typeface="Sylfaen" panose="010A0502050306030303" pitchFamily="18" charset="0"/>
              </a:rPr>
              <a:t>վերապատրաստման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hy-AM" sz="2200" i="1" dirty="0">
                <a:latin typeface="Sylfaen" panose="010A0502050306030303" pitchFamily="18" charset="0"/>
              </a:rPr>
              <a:t>ընթացքում ձեռք բերված գիտելիքները 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200" i="1" dirty="0" err="1">
                <a:latin typeface="Sylfaen" panose="010A0502050306030303" pitchFamily="18" charset="0"/>
              </a:rPr>
              <a:t>Զեկուցել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hy-AM" sz="2200" i="1" dirty="0">
                <a:latin typeface="Sylfaen" panose="010A0502050306030303" pitchFamily="18" charset="0"/>
              </a:rPr>
              <a:t>դեպքի ուսումնասիրություն</a:t>
            </a:r>
            <a:r>
              <a:rPr lang="en-US" sz="2200" i="1" dirty="0" err="1">
                <a:latin typeface="Sylfaen" panose="010A0502050306030303" pitchFamily="18" charset="0"/>
              </a:rPr>
              <a:t>եզրակահանգումները</a:t>
            </a: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endParaRPr lang="en-US" sz="2200" i="1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200" i="1" dirty="0" err="1">
                <a:latin typeface="Sylfaen" panose="010A0502050306030303" pitchFamily="18" charset="0"/>
              </a:rPr>
              <a:t>Հասկանալ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հմտությունների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զարգացման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համար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որոնք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են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հաջորդող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  <a:r>
              <a:rPr lang="en-US" sz="2200" i="1" dirty="0" err="1">
                <a:latin typeface="Sylfaen" panose="010A0502050306030303" pitchFamily="18" charset="0"/>
              </a:rPr>
              <a:t>քայլերը</a:t>
            </a:r>
            <a:r>
              <a:rPr lang="en-US" sz="2200" i="1" dirty="0">
                <a:latin typeface="Sylfaen" panose="010A0502050306030303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CBA50E-27D5-5243-9A0C-152F38DBF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131" y="2600972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քննության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  <a:p>
            <a:pPr>
              <a:defRPr/>
            </a:pP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հմտությունների</a:t>
            </a:r>
            <a:r>
              <a:rPr lang="en-GB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զարգացում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59456A-02DA-0F46-BF32-314184E6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29" y="2029522"/>
            <a:ext cx="3731941" cy="279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89760" y="114658"/>
            <a:ext cx="7254240" cy="155085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քննության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հմտությունների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զարգացում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469146" y="4115732"/>
            <a:ext cx="893393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GB" sz="4000" b="1" dirty="0" err="1" smtClean="0">
                <a:latin typeface="Sylfaen" panose="010A0502050306030303" pitchFamily="18" charset="0"/>
                <a:ea typeface="+mj-ea"/>
                <a:cs typeface="+mj-cs"/>
              </a:rPr>
              <a:t>Մաս</a:t>
            </a:r>
            <a:r>
              <a:rPr lang="en-GB" sz="4000" b="1" dirty="0" smtClean="0">
                <a:latin typeface="Sylfaen" panose="010A0502050306030303" pitchFamily="18" charset="0"/>
                <a:ea typeface="+mj-ea"/>
                <a:cs typeface="+mj-cs"/>
              </a:rPr>
              <a:t> </a:t>
            </a:r>
            <a:r>
              <a:rPr lang="en-GB" sz="4000" b="1" dirty="0" err="1" smtClean="0">
                <a:latin typeface="Sylfaen" panose="010A0502050306030303" pitchFamily="18" charset="0"/>
                <a:ea typeface="+mj-ea"/>
                <a:cs typeface="+mj-cs"/>
              </a:rPr>
              <a:t>առաջին</a:t>
            </a:r>
            <a:endParaRPr lang="en-GB" sz="4000" b="1" dirty="0" smtClean="0">
              <a:latin typeface="Sylfaen" panose="010A0502050306030303" pitchFamily="18" charset="0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n-GB" sz="4000" b="1" dirty="0" err="1" smtClean="0">
                <a:latin typeface="Sylfaen" panose="010A0502050306030303" pitchFamily="18" charset="0"/>
                <a:ea typeface="+mj-ea"/>
                <a:cs typeface="+mj-cs"/>
              </a:rPr>
              <a:t>Ներածություն</a:t>
            </a:r>
            <a:endParaRPr lang="en-GB" sz="4000" b="1" dirty="0">
              <a:latin typeface="Sylfaen" panose="010A05020503060303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553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987296" y="95343"/>
            <a:ext cx="715670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Ներածական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1E04AAF5-6949-481F-9B8D-64135190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10912" y="1419447"/>
            <a:ext cx="4983602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Մինչ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այժմ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մենք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ծանոթացել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են</a:t>
            </a:r>
            <a:r>
              <a:rPr lang="en-GB" sz="2200" b="1" dirty="0" err="1">
                <a:latin typeface="Sylfaen" panose="010A0502050306030303" pitchFamily="18" charset="0"/>
              </a:rPr>
              <a:t>ք</a:t>
            </a:r>
            <a:r>
              <a:rPr lang="en-GB" sz="2200" b="1" dirty="0" smtClean="0">
                <a:latin typeface="Sylfaen" panose="010A0502050306030303" pitchFamily="18" charset="0"/>
              </a:rPr>
              <a:t>.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hy-AM" sz="2200" i="1" dirty="0" smtClean="0">
                <a:latin typeface="Sylfaen" panose="010A0502050306030303" pitchFamily="18" charset="0"/>
              </a:rPr>
              <a:t>Համացանց</a:t>
            </a:r>
            <a:r>
              <a:rPr lang="en-GB" sz="2200" i="1" dirty="0" smtClean="0">
                <a:latin typeface="Sylfaen" panose="010A0502050306030303" pitchFamily="18" charset="0"/>
              </a:rPr>
              <a:t>ի </a:t>
            </a:r>
            <a:r>
              <a:rPr lang="en-GB" sz="2200" i="1" dirty="0" err="1" smtClean="0">
                <a:latin typeface="Sylfaen" panose="010A0502050306030303" pitchFamily="18" charset="0"/>
              </a:rPr>
              <a:t>հիմունքներին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hy-AM" sz="2200" i="1" dirty="0" smtClean="0">
                <a:latin typeface="Sylfaen" panose="010A0502050306030303" pitchFamily="18" charset="0"/>
              </a:rPr>
              <a:t>Կ</a:t>
            </a:r>
            <a:r>
              <a:rPr lang="en-GB" sz="2200" i="1" dirty="0" err="1" smtClean="0">
                <a:latin typeface="Sylfaen" panose="010A0502050306030303" pitchFamily="18" charset="0"/>
              </a:rPr>
              <a:t>իբերհանցագործության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հիմքունքներին</a:t>
            </a:r>
            <a:endParaRPr lang="en-GB" sz="2200" i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hy-AM" sz="2200" i="1" dirty="0" smtClean="0">
                <a:latin typeface="Sylfaen" panose="010A0502050306030303" pitchFamily="18" charset="0"/>
              </a:rPr>
              <a:t>էլեկտրոնային ձևով ապացույց </a:t>
            </a:r>
            <a:r>
              <a:rPr lang="en-GB" sz="2200" i="1" dirty="0" smtClean="0">
                <a:latin typeface="Sylfaen" panose="010A0502050306030303" pitchFamily="18" charset="0"/>
              </a:rPr>
              <a:t>ի </a:t>
            </a:r>
            <a:r>
              <a:rPr lang="en-GB" sz="2200" i="1" dirty="0" err="1" smtClean="0">
                <a:latin typeface="Sylfaen" panose="010A0502050306030303" pitchFamily="18" charset="0"/>
              </a:rPr>
              <a:t>հիմունքներին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endParaRPr lang="en-GB" sz="2200" i="1" dirty="0">
              <a:latin typeface="Sylfaen" panose="010A0502050306030303" pitchFamily="18" charset="0"/>
            </a:endParaRPr>
          </a:p>
          <a:p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Մենք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մասին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սովորել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ենք</a:t>
            </a:r>
            <a:r>
              <a:rPr lang="en-GB" sz="2200" b="1" dirty="0" smtClean="0">
                <a:latin typeface="Sylfaen" panose="010A0502050306030303" pitchFamily="18" charset="0"/>
              </a:rPr>
              <a:t> .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</a:rPr>
              <a:t>Նյութական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իրավունքը</a:t>
            </a:r>
            <a:endParaRPr lang="en-GB" sz="2200" i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GB" sz="2200" i="1" dirty="0" err="1" smtClean="0">
                <a:latin typeface="Sylfaen" panose="010A0502050306030303" pitchFamily="18" charset="0"/>
              </a:rPr>
              <a:t>Դատավարության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օրենսդրությունը</a:t>
            </a:r>
            <a:r>
              <a:rPr lang="en-GB" sz="2200" i="1" dirty="0">
                <a:latin typeface="Sylfaen" panose="010A0502050306030303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hy-AM" sz="2200" i="1" dirty="0" smtClean="0">
                <a:latin typeface="Sylfaen" panose="010A0502050306030303" pitchFamily="18" charset="0"/>
              </a:rPr>
              <a:t>Փ</a:t>
            </a:r>
            <a:r>
              <a:rPr lang="en-GB" sz="2200" i="1" dirty="0" err="1" smtClean="0">
                <a:latin typeface="Sylfaen" panose="010A0502050306030303" pitchFamily="18" charset="0"/>
              </a:rPr>
              <a:t>ոխադարձ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իրավական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օգնության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վերաբերյալ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օրենսդրությունը</a:t>
            </a:r>
            <a:r>
              <a:rPr lang="en-GB" sz="2200" i="1" dirty="0" smtClean="0">
                <a:latin typeface="Sylfaen" panose="010A0502050306030303" pitchFamily="18" charset="0"/>
              </a:rPr>
              <a:t> և </a:t>
            </a:r>
            <a:r>
              <a:rPr lang="en-GB" sz="2200" i="1" dirty="0" err="1" smtClean="0">
                <a:latin typeface="Sylfaen" panose="010A0502050306030303" pitchFamily="18" charset="0"/>
              </a:rPr>
              <a:t>պրակտիկայի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endParaRPr lang="en-GB" sz="2200" i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GB" sz="2200" b="1" dirty="0" err="1" smtClean="0">
                <a:latin typeface="Sylfaen" panose="010A0502050306030303" pitchFamily="18" charset="0"/>
              </a:rPr>
              <a:t>Մենք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հասկացել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ենք</a:t>
            </a:r>
            <a:r>
              <a:rPr lang="en-GB" sz="2200" b="1" dirty="0" smtClean="0">
                <a:latin typeface="Sylfaen" panose="010A0502050306030303" pitchFamily="18" charset="0"/>
              </a:rPr>
              <a:t>.</a:t>
            </a:r>
            <a:endParaRPr lang="en-GB" sz="2200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GB" sz="2200" i="1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հետաքննության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սկզբունքները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endParaRPr lang="en-GB" sz="2200" i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GB" sz="2200" i="1" dirty="0" err="1" smtClean="0">
                <a:latin typeface="Sylfaen" panose="010A0502050306030303" pitchFamily="18" charset="0"/>
              </a:rPr>
              <a:t>Ներպետական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օրենսդրության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r>
              <a:rPr lang="en-GB" sz="2200" i="1" dirty="0" err="1" smtClean="0">
                <a:latin typeface="Sylfaen" panose="010A0502050306030303" pitchFamily="18" charset="0"/>
              </a:rPr>
              <a:t>հնարավորությունները</a:t>
            </a:r>
            <a:r>
              <a:rPr lang="en-GB" sz="2200" i="1" dirty="0" smtClean="0">
                <a:latin typeface="Sylfaen" panose="010A0502050306030303" pitchFamily="18" charset="0"/>
              </a:rPr>
              <a:t> </a:t>
            </a:r>
            <a:endParaRPr lang="en-GB" sz="2200" i="1" dirty="0">
              <a:latin typeface="Sylfaen" panose="010A050205030603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35DF00-542D-424E-9B11-3FE1D686E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783" y="2725995"/>
            <a:ext cx="4165070" cy="190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633728" y="25932"/>
            <a:ext cx="7510272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դեմ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պայքարող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մարմինները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AAAF0C46-B4B2-49D7-9529-AD237A6BD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63631" y="1087189"/>
            <a:ext cx="5225233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Այժմ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մենք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կիրառելու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ենք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մեր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նոր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ձեռք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բերած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հիանալի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գիտելիքները</a:t>
            </a:r>
            <a:r>
              <a:rPr lang="en-GB" sz="2050" dirty="0" smtClean="0">
                <a:solidFill>
                  <a:srgbClr val="FF0000"/>
                </a:solidFill>
                <a:latin typeface="Sylfaen" panose="010A0502050306030303" pitchFamily="18" charset="0"/>
              </a:rPr>
              <a:t>: </a:t>
            </a:r>
          </a:p>
          <a:p>
            <a:pPr algn="just"/>
            <a:endParaRPr lang="en-GB" sz="205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dirty="0" err="1" smtClean="0">
                <a:latin typeface="Sylfaen" panose="010A0502050306030303" pitchFamily="18" charset="0"/>
              </a:rPr>
              <a:t>Մենք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պետք</a:t>
            </a:r>
            <a:r>
              <a:rPr lang="en-GB" sz="2050" dirty="0" smtClean="0">
                <a:latin typeface="Sylfaen" panose="010A0502050306030303" pitchFamily="18" charset="0"/>
              </a:rPr>
              <a:t> է </a:t>
            </a:r>
            <a:r>
              <a:rPr lang="en-GB" sz="2050" dirty="0" err="1" smtClean="0">
                <a:latin typeface="Sylfaen" panose="010A0502050306030303" pitchFamily="18" charset="0"/>
              </a:rPr>
              <a:t>բաժանվենք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խմբերի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յուրաքանչյուրը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բաղկացած</a:t>
            </a:r>
            <a:r>
              <a:rPr lang="en-GB" sz="2050" dirty="0" smtClean="0">
                <a:latin typeface="Sylfaen" panose="010A0502050306030303" pitchFamily="18" charset="0"/>
              </a:rPr>
              <a:t> 4-ից 5 </a:t>
            </a:r>
            <a:r>
              <a:rPr lang="hy-AM" sz="2050" dirty="0" smtClean="0">
                <a:latin typeface="Sylfaen" panose="010A0502050306030303" pitchFamily="18" charset="0"/>
              </a:rPr>
              <a:t>մասնակից</a:t>
            </a:r>
            <a:r>
              <a:rPr lang="en-GB" sz="2050" dirty="0" err="1" smtClean="0">
                <a:latin typeface="Sylfaen" panose="010A0502050306030303" pitchFamily="18" charset="0"/>
              </a:rPr>
              <a:t>ներից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endParaRPr lang="en-GB" sz="2050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hy-AM" sz="2050" dirty="0" smtClean="0">
                <a:latin typeface="Sylfaen" panose="010A0502050306030303" pitchFamily="18" charset="0"/>
              </a:rPr>
              <a:t>մասնակից</a:t>
            </a:r>
            <a:r>
              <a:rPr lang="en-GB" sz="2050" dirty="0" err="1" smtClean="0">
                <a:latin typeface="Sylfaen" panose="010A0502050306030303" pitchFamily="18" charset="0"/>
              </a:rPr>
              <a:t>ները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պետք</a:t>
            </a:r>
            <a:r>
              <a:rPr lang="en-GB" sz="2050" dirty="0" smtClean="0">
                <a:latin typeface="Sylfaen" panose="010A0502050306030303" pitchFamily="18" charset="0"/>
              </a:rPr>
              <a:t> է </a:t>
            </a:r>
            <a:r>
              <a:rPr lang="en-GB" sz="2050" dirty="0" err="1" smtClean="0">
                <a:latin typeface="Sylfaen" panose="010A0502050306030303" pitchFamily="18" charset="0"/>
              </a:rPr>
              <a:t>միանան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իրենց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խմբերին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dirty="0" err="1" smtClean="0">
                <a:latin typeface="Sylfaen" panose="010A0502050306030303" pitchFamily="18" charset="0"/>
              </a:rPr>
              <a:t>Գործի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ուսումնասիրությունը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ամբողջապես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կամ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մաս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մաս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կտրամադրվի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խմբերին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dirty="0" err="1" smtClean="0">
                <a:latin typeface="Sylfaen" panose="010A0502050306030303" pitchFamily="18" charset="0"/>
              </a:rPr>
              <a:t>Նախատեսվում</a:t>
            </a:r>
            <a:r>
              <a:rPr lang="en-GB" sz="2050" dirty="0" smtClean="0">
                <a:latin typeface="Sylfaen" panose="010A0502050306030303" pitchFamily="18" charset="0"/>
              </a:rPr>
              <a:t> է 40+ </a:t>
            </a:r>
            <a:r>
              <a:rPr lang="en-GB" sz="2050" dirty="0" err="1" smtClean="0">
                <a:latin typeface="Sylfaen" panose="010A0502050306030303" pitchFamily="18" charset="0"/>
              </a:rPr>
              <a:t>րոպե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գործի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վերլուծության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smtClean="0">
                <a:latin typeface="Sylfaen" panose="010A0502050306030303" pitchFamily="18" charset="0"/>
              </a:rPr>
              <a:t>և </a:t>
            </a:r>
            <a:r>
              <a:rPr lang="en-GB" sz="2050" dirty="0" err="1" smtClean="0">
                <a:latin typeface="Sylfaen" panose="010A0502050306030303" pitchFamily="18" charset="0"/>
              </a:rPr>
              <a:t>զեկույցը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պատրաստելու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համար</a:t>
            </a:r>
            <a:endParaRPr lang="en-GB" sz="2050" dirty="0">
              <a:latin typeface="Sylfaen" panose="010A0502050306030303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GB" sz="2050" dirty="0" err="1">
                <a:latin typeface="Sylfaen" panose="010A0502050306030303" pitchFamily="18" charset="0"/>
              </a:rPr>
              <a:t>Նախատեսվում</a:t>
            </a:r>
            <a:r>
              <a:rPr lang="en-GB" sz="2050" dirty="0">
                <a:latin typeface="Sylfaen" panose="010A0502050306030303" pitchFamily="18" charset="0"/>
              </a:rPr>
              <a:t> է </a:t>
            </a:r>
            <a:r>
              <a:rPr lang="en-GB" sz="2050" dirty="0" smtClean="0">
                <a:latin typeface="Sylfaen" panose="010A0502050306030303" pitchFamily="18" charset="0"/>
              </a:rPr>
              <a:t>10-15 </a:t>
            </a:r>
            <a:r>
              <a:rPr lang="en-GB" sz="2050" dirty="0" err="1" smtClean="0">
                <a:latin typeface="Sylfaen" panose="010A0502050306030303" pitchFamily="18" charset="0"/>
              </a:rPr>
              <a:t>րոպե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խմբի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եզրակացությունը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խմբի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զեկուցողի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կամ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ամբողջ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խմբի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>
                <a:latin typeface="Sylfaen" panose="010A0502050306030303" pitchFamily="18" charset="0"/>
              </a:rPr>
              <a:t>կողմից</a:t>
            </a:r>
            <a:r>
              <a:rPr lang="en-GB" sz="2050" dirty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ներկայացնելու</a:t>
            </a:r>
            <a:r>
              <a:rPr lang="en-GB" sz="2050" dirty="0" smtClean="0">
                <a:latin typeface="Sylfaen" panose="010A0502050306030303" pitchFamily="18" charset="0"/>
              </a:rPr>
              <a:t> </a:t>
            </a:r>
            <a:r>
              <a:rPr lang="en-GB" sz="2050" dirty="0" err="1" smtClean="0">
                <a:latin typeface="Sylfaen" panose="010A0502050306030303" pitchFamily="18" charset="0"/>
              </a:rPr>
              <a:t>համար</a:t>
            </a:r>
            <a:endParaRPr lang="en-GB" sz="2050" dirty="0">
              <a:latin typeface="Sylfaen" panose="010A05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39E094-4EB0-B34C-AC8A-850BF944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654" y="2877133"/>
            <a:ext cx="3738062" cy="15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3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04416" y="79626"/>
            <a:ext cx="733958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ՆԵրածական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49A8BC6-ED03-446D-B47E-70B3DC269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D740DA-813B-CE40-8F0D-DCE7A7E8F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960" y="1402521"/>
            <a:ext cx="6495426" cy="34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2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36914" y="14431"/>
            <a:ext cx="7707086" cy="120831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քննության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հմտությունների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զարգացում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5845ED87-4604-4B0E-B2FC-DA8406E3A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95422" y="3913633"/>
            <a:ext cx="55767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Sylfaen" panose="010A0502050306030303" pitchFamily="18" charset="0"/>
              </a:rPr>
              <a:t>Մաս</a:t>
            </a:r>
            <a:r>
              <a:rPr lang="en-US" sz="4000" b="1" dirty="0" smtClean="0">
                <a:latin typeface="Sylfaen" panose="010A0502050306030303" pitchFamily="18" charset="0"/>
              </a:rPr>
              <a:t> </a:t>
            </a:r>
            <a:r>
              <a:rPr lang="en-US" sz="4000" b="1" dirty="0" err="1" smtClean="0">
                <a:latin typeface="Sylfaen" panose="010A0502050306030303" pitchFamily="18" charset="0"/>
              </a:rPr>
              <a:t>երկրորդ</a:t>
            </a:r>
            <a:endParaRPr lang="en-US" sz="4000" b="1" dirty="0" smtClean="0">
              <a:latin typeface="Sylfaen" panose="010A0502050306030303" pitchFamily="18" charset="0"/>
            </a:endParaRPr>
          </a:p>
          <a:p>
            <a:r>
              <a:rPr lang="en-US" sz="4000" b="1" dirty="0" err="1" smtClean="0">
                <a:latin typeface="Sylfaen" panose="010A0502050306030303" pitchFamily="18" charset="0"/>
              </a:rPr>
              <a:t>Գործի</a:t>
            </a:r>
            <a:r>
              <a:rPr lang="en-US" sz="4000" b="1" dirty="0" smtClean="0">
                <a:latin typeface="Sylfaen" panose="010A0502050306030303" pitchFamily="18" charset="0"/>
              </a:rPr>
              <a:t> </a:t>
            </a:r>
            <a:r>
              <a:rPr lang="en-US" sz="4000" b="1" dirty="0" err="1" smtClean="0">
                <a:latin typeface="Sylfaen" panose="010A0502050306030303" pitchFamily="18" charset="0"/>
              </a:rPr>
              <a:t>ուսումնասիրություն</a:t>
            </a:r>
            <a:endParaRPr lang="en-US" sz="40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97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Ո՞վ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եմ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47242"/>
            <a:ext cx="7886700" cy="5153558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i="1" dirty="0">
                <a:latin typeface="Sylfaen" panose="010A0502050306030303" pitchFamily="18" charset="0"/>
              </a:rPr>
              <a:t>Ա </a:t>
            </a:r>
            <a:r>
              <a:rPr lang="en-US" i="1" dirty="0" err="1">
                <a:latin typeface="Sylfaen" panose="010A0502050306030303" pitchFamily="18" charset="0"/>
              </a:rPr>
              <a:t>երկրի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ոստիկանական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ծառայությունը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սկսել</a:t>
            </a:r>
            <a:r>
              <a:rPr lang="en-US" i="1" dirty="0">
                <a:latin typeface="Sylfaen" panose="010A0502050306030303" pitchFamily="18" charset="0"/>
              </a:rPr>
              <a:t> է </a:t>
            </a:r>
            <a:r>
              <a:rPr lang="en-US" i="1" dirty="0" err="1">
                <a:latin typeface="Sylfaen" panose="010A0502050306030303" pitchFamily="18" charset="0"/>
              </a:rPr>
              <a:t>բազմաթիվ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բողոքներ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ստանալ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քաղաքացիների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կողմից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տարբեր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առևտրային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ոլորտների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հայտնի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ապրանքանիշերի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կողմից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սոցիալական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մեդիայի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ցանցերում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կազմակերպված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hy-AM" i="1" dirty="0" smtClean="0">
                <a:latin typeface="Sylfaen" panose="010A0502050306030303" pitchFamily="18" charset="0"/>
              </a:rPr>
              <a:t>շահումով խաղ</a:t>
            </a:r>
            <a:r>
              <a:rPr lang="en-US" i="1" dirty="0" err="1" smtClean="0">
                <a:latin typeface="Sylfaen" panose="010A0502050306030303" pitchFamily="18" charset="0"/>
              </a:rPr>
              <a:t>երի</a:t>
            </a:r>
            <a:r>
              <a:rPr lang="en-US" i="1" dirty="0" smtClean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տարօրինակ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դեպքերի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 smtClean="0">
                <a:latin typeface="Sylfaen" panose="010A0502050306030303" pitchFamily="18" charset="0"/>
              </a:rPr>
              <a:t>վերաբերյալ</a:t>
            </a:r>
            <a:r>
              <a:rPr lang="en-US" i="1" dirty="0" smtClean="0">
                <a:latin typeface="Sylfaen" panose="010A0502050306030303" pitchFamily="18" charset="0"/>
              </a:rPr>
              <a:t>:</a:t>
            </a:r>
            <a:endParaRPr lang="en-US" i="1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i="1" dirty="0" err="1" smtClean="0">
                <a:latin typeface="Sylfaen" panose="010A0502050306030303" pitchFamily="18" charset="0"/>
              </a:rPr>
              <a:t>Մրցանակների</a:t>
            </a:r>
            <a:r>
              <a:rPr lang="en-US" i="1" dirty="0" smtClean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շահումները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տարբեր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գայթակղիչ</a:t>
            </a:r>
            <a:r>
              <a:rPr lang="en-US" i="1" dirty="0">
                <a:latin typeface="Sylfaen" panose="010A0502050306030303" pitchFamily="18" charset="0"/>
              </a:rPr>
              <a:t>՝ </a:t>
            </a:r>
            <a:r>
              <a:rPr lang="en-US" i="1" dirty="0" err="1">
                <a:latin typeface="Sylfaen" panose="010A0502050306030303" pitchFamily="18" charset="0"/>
              </a:rPr>
              <a:t>սկսած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շուկայական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զեղչի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կտրոններից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մինչև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ժամանակակից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բջջային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հեռախոսներ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կամ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թանկարժեք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 smtClean="0">
                <a:latin typeface="Sylfaen" panose="010A0502050306030303" pitchFamily="18" charset="0"/>
              </a:rPr>
              <a:t>նոթբուքեր</a:t>
            </a:r>
            <a:r>
              <a:rPr lang="en-US" i="1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i="1" dirty="0" err="1" smtClean="0">
                <a:latin typeface="Sylfaen" panose="010A0502050306030303" pitchFamily="18" charset="0"/>
              </a:rPr>
              <a:t>Խաղերը</a:t>
            </a:r>
            <a:r>
              <a:rPr lang="en-US" i="1" dirty="0" smtClean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կազմակերպվում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սոցիալական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մեդիայի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ցանցերում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այնպես</a:t>
            </a:r>
            <a:r>
              <a:rPr lang="en-US" i="1" dirty="0">
                <a:latin typeface="Sylfaen" panose="010A0502050306030303" pitchFamily="18" charset="0"/>
              </a:rPr>
              <a:t>, </a:t>
            </a:r>
            <a:r>
              <a:rPr lang="en-US" i="1" dirty="0" err="1">
                <a:latin typeface="Sylfaen" panose="010A0502050306030303" pitchFamily="18" charset="0"/>
              </a:rPr>
              <a:t>որ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հայտնի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ընդհանուր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հաղորդակցական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ալիքներում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ապրանքանիշերը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ներկայացնող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թիմերը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տեղադրում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են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խաղերի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հայտարարությունները</a:t>
            </a:r>
            <a:r>
              <a:rPr lang="en-US" i="1" dirty="0">
                <a:latin typeface="Sylfaen" panose="010A0502050306030303" pitchFamily="18" charset="0"/>
              </a:rPr>
              <a:t> և </a:t>
            </a:r>
            <a:r>
              <a:rPr lang="en-US" i="1" dirty="0" err="1">
                <a:latin typeface="Sylfaen" panose="010A0502050306030303" pitchFamily="18" charset="0"/>
              </a:rPr>
              <a:t>շահումները</a:t>
            </a:r>
            <a:r>
              <a:rPr lang="en-US" i="1" dirty="0">
                <a:latin typeface="Sylfaen" panose="010A0502050306030303" pitchFamily="18" charset="0"/>
              </a:rPr>
              <a:t>՝ </a:t>
            </a:r>
            <a:r>
              <a:rPr lang="en-US" i="1" dirty="0" err="1">
                <a:latin typeface="Sylfaen" panose="010A0502050306030303" pitchFamily="18" charset="0"/>
              </a:rPr>
              <a:t>հրավիրելով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բոլոր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հետաքրքրված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մասնակիցներին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միանալու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այն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հղմանը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սեղմելու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միջոցով</a:t>
            </a:r>
            <a:r>
              <a:rPr lang="en-US" i="1" dirty="0">
                <a:latin typeface="Sylfaen" panose="010A0502050306030303" pitchFamily="18" charset="0"/>
              </a:rPr>
              <a:t>, </a:t>
            </a:r>
            <a:r>
              <a:rPr lang="en-US" i="1" dirty="0" err="1">
                <a:latin typeface="Sylfaen" panose="010A0502050306030303" pitchFamily="18" charset="0"/>
              </a:rPr>
              <a:t>որը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բացում</a:t>
            </a:r>
            <a:r>
              <a:rPr lang="en-US" i="1" dirty="0">
                <a:latin typeface="Sylfaen" panose="010A0502050306030303" pitchFamily="18" charset="0"/>
              </a:rPr>
              <a:t> է </a:t>
            </a:r>
            <a:r>
              <a:rPr lang="en-US" i="1" dirty="0" err="1">
                <a:latin typeface="Sylfaen" panose="010A0502050306030303" pitchFamily="18" charset="0"/>
              </a:rPr>
              <a:t>խաղին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նվիրված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սոցիալական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մեդիա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ալիքը</a:t>
            </a:r>
            <a:r>
              <a:rPr lang="en-US" i="1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900" i="1" dirty="0" err="1">
                <a:latin typeface="Sylfaen" panose="010A0502050306030303" pitchFamily="18" charset="0"/>
              </a:rPr>
              <a:t>Հարյուրավոր</a:t>
            </a:r>
            <a:r>
              <a:rPr lang="en-US" sz="2900" i="1" dirty="0">
                <a:latin typeface="Sylfaen" panose="010A0502050306030303" pitchFamily="18" charset="0"/>
              </a:rPr>
              <a:t> և </a:t>
            </a:r>
            <a:r>
              <a:rPr lang="en-US" sz="2900" i="1" dirty="0" err="1">
                <a:latin typeface="Sylfaen" panose="010A0502050306030303" pitchFamily="18" charset="0"/>
              </a:rPr>
              <a:t>նույնիսկ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հազարավոր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մարդկանց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այն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գրավում</a:t>
            </a:r>
            <a:r>
              <a:rPr lang="en-US" sz="2900" i="1" dirty="0">
                <a:latin typeface="Sylfaen" panose="010A0502050306030303" pitchFamily="18" charset="0"/>
              </a:rPr>
              <a:t> է և </a:t>
            </a:r>
            <a:r>
              <a:rPr lang="en-US" sz="2900" i="1" dirty="0" err="1">
                <a:latin typeface="Sylfaen" panose="010A0502050306030303" pitchFamily="18" charset="0"/>
              </a:rPr>
              <a:t>նրանք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հետևելով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հղմանը</a:t>
            </a:r>
            <a:r>
              <a:rPr lang="en-US" sz="2900" i="1" dirty="0">
                <a:latin typeface="Sylfaen" panose="010A0502050306030303" pitchFamily="18" charset="0"/>
              </a:rPr>
              <a:t>, </a:t>
            </a:r>
            <a:r>
              <a:rPr lang="en-US" sz="2900" i="1" dirty="0" err="1">
                <a:latin typeface="Sylfaen" panose="010A0502050306030303" pitchFamily="18" charset="0"/>
              </a:rPr>
              <a:t>սկսում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են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մասնակցել</a:t>
            </a:r>
            <a:r>
              <a:rPr lang="en-US" sz="2900" i="1" dirty="0">
                <a:latin typeface="Sylfaen" panose="010A0502050306030303" pitchFamily="18" charset="0"/>
              </a:rPr>
              <a:t> </a:t>
            </a:r>
            <a:r>
              <a:rPr lang="en-US" sz="2900" i="1" dirty="0" err="1">
                <a:latin typeface="Sylfaen" panose="010A0502050306030303" pitchFamily="18" charset="0"/>
              </a:rPr>
              <a:t>խաղին</a:t>
            </a:r>
            <a:endParaRPr lang="en-US" sz="2900" i="1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US" i="1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0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2044</TotalTime>
  <Words>3249</Words>
  <Application>Microsoft Office PowerPoint</Application>
  <PresentationFormat>On-screen Show (4:3)</PresentationFormat>
  <Paragraphs>361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ＭＳ Ｐゴシック</vt:lpstr>
      <vt:lpstr>ＭＳ Ｐゴシック</vt:lpstr>
      <vt:lpstr>游ゴシック</vt:lpstr>
      <vt:lpstr>Arial</vt:lpstr>
      <vt:lpstr>Calibri</vt:lpstr>
      <vt:lpstr>Calibri (heading)</vt:lpstr>
      <vt:lpstr>Calibri Light</vt:lpstr>
      <vt:lpstr>Sylfaen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464</cp:revision>
  <dcterms:created xsi:type="dcterms:W3CDTF">2020-10-07T11:36:01Z</dcterms:created>
  <dcterms:modified xsi:type="dcterms:W3CDTF">2021-05-17T06:23:15Z</dcterms:modified>
</cp:coreProperties>
</file>