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18" r:id="rId2"/>
    <p:sldId id="284" r:id="rId3"/>
    <p:sldId id="296" r:id="rId4"/>
    <p:sldId id="285" r:id="rId5"/>
    <p:sldId id="286" r:id="rId6"/>
    <p:sldId id="345" r:id="rId7"/>
    <p:sldId id="349" r:id="rId8"/>
    <p:sldId id="346" r:id="rId9"/>
    <p:sldId id="350" r:id="rId10"/>
    <p:sldId id="351" r:id="rId11"/>
    <p:sldId id="352" r:id="rId12"/>
    <p:sldId id="354" r:id="rId13"/>
    <p:sldId id="357" r:id="rId14"/>
    <p:sldId id="355" r:id="rId15"/>
    <p:sldId id="347" r:id="rId16"/>
    <p:sldId id="359" r:id="rId17"/>
    <p:sldId id="360" r:id="rId18"/>
    <p:sldId id="362" r:id="rId19"/>
    <p:sldId id="367" r:id="rId20"/>
    <p:sldId id="364" r:id="rId21"/>
    <p:sldId id="365" r:id="rId22"/>
    <p:sldId id="368" r:id="rId23"/>
    <p:sldId id="31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4787-65D9-4F93-9AC4-733ADF57ED45}" type="datetimeFigureOut">
              <a:rPr lang="en-GB" smtClean="0"/>
              <a:t>15/11/2023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9B901-AB26-4B44-926B-12A947C1E5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11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955FF42-3882-4CD4-B2C3-1A53BF880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A00D1D9-B3AA-4BF1-B1EA-C8A85509F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AD3119C-3924-458A-BE56-A3173870A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7C25457-4334-4D70-83CD-6B12BD9F4F92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08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93768C0-DC25-48F4-A4B7-B63B9CAAE9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EAD584A-85FB-4564-9D44-40F506BDD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5683745-046B-4584-B352-BE93C7BD2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6DC6CA-EC83-48DD-8039-E6C93E867EEC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7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D23502E-179A-443C-8253-2CFA35572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484AB3C-1F45-4800-8C8E-408FE29639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4DFFC1C-5F69-463F-A4E2-85070C068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77C9B4-A99C-4449-AC1A-864A6CC3F82E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6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1D1259E-CF69-4767-A0CD-FD9316F5B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4894416-8EB9-403B-82BA-78160EC1FE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0CBA498-9037-414E-8ADA-A9E5082D1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CCD10D4-4699-4F67-97E1-1653825E5363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74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3586DF1-002D-4EB5-A7D9-5526F1A96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1123F7D-2A9B-48D3-83B9-088D2C390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EA448C5-F5D6-4921-B15A-9F2A2F612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27910AF-B3B8-42B9-B12E-391DBBEF04CC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662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7EE6697-6C56-4EE7-9905-D3BB5988D9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9EA5CDF-350B-44FC-BADC-952140E68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990D924-8545-4B48-928C-9DFA237A3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D80EFBD-FC5D-4AB5-A24F-20CDE2644957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56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635DF2B-196F-4908-914C-192903E2B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3C1CDFC-EE4C-48CF-AA89-56725E413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AF5D0F8-08B6-4A41-8235-4FD856E58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7359F03-AF4B-4D64-B0C8-0C2CD7BB9E49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7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02B7E61-A9A5-4C80-836C-6177049F9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F554D16-43B2-480E-AA5A-FBE2B3748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29DBCF5-367A-4559-ABCD-A5CDE76FD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7EC3B8-3D4B-4212-B24B-DD116E24D445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66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BAF2C1B-33F4-4BB8-ACE4-AD2A285D6D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ACD61F2-B3B5-4BBB-BC1A-22F55DE3C8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AEC47A3-9C1B-438E-BE28-FEEF9E412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7EF71BE-3815-4CC4-8168-2C831D1A41E5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90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5860B36-538D-4704-AD64-BA7FD747E6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82A681A-89FB-423B-9CEC-E86AB76CDE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1050F15-6EBA-4C43-9BA1-23B9D23EE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A85DD72-960E-4CE7-AF0B-794021767D4A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85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DE83AAD-4F3C-4168-9057-9C3A8A7DCA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648F51F-88AB-487A-9996-303FE6C0CB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94E3432-0A3B-488D-8C00-ADDCCD749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6F4AE4-A8CE-43AE-963E-0AD426D4B8E1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78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FE98586-8B05-4BE6-A4CC-79922B741A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C50A976-B1C4-405A-BE7F-A9FEC39AE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EFAD1C3-740A-4449-A556-318615504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5EBE49-8137-4A9B-A951-78981FDA76F4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5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47FE45C-6193-438C-A65D-790707C0D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E2E8FAF-F483-45B9-8C9C-B9C97C797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E3572C6-600A-45AD-A2C5-D017F573D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B40B2B-D84C-46F8-BF21-86F33453336A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65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ED408DE-CC4E-4CE9-9377-6EAD641F3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560D310-BA42-48F5-AA3B-D16277BD1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CF35A46-C1F0-446C-B616-6EDECD9E7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EE47D10-0EA0-4235-ABF8-B412D9687BAE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17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779222C-E8BA-44E4-ADAA-C8890BD19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64F56C6-7168-49F1-9195-23DCDCA4AC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3224DB0-76FA-42B9-9852-D4A2ED403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F3F306-0D29-4991-A980-DD689280F808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661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7B7B1A5-384D-4384-9585-F3276ED7DC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87EB90B-19D3-40A7-95E1-6501D91A9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5FB8F02-CF42-4CD5-AC43-052B11819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2B02F5-382C-4E27-B661-61A0CF5C80F0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7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77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3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0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8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06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B2CBB-BE6B-4266-9AE0-EF998D3AFA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1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38406/bank-money-atm-banking-financial-finance-credit-withdraw-card-withdrawal-account-automatic-cas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s://www.publicdomainpictures.net/en/view-image.php?image=266255&amp;picture=money-transfer-banking-icon" TargetMode="Externa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pixabay.com/en/dollar-money-earn-money-internet-196871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inianlaw.blogspot.com/2015/09/new-students-should-look-closely-a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59" y="5247836"/>
            <a:ext cx="3324023" cy="77644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F618F"/>
                </a:solidFill>
              </a:rPr>
              <a:t>Session 23 / Part 1 </a:t>
            </a:r>
          </a:p>
          <a:p>
            <a:r>
              <a:rPr lang="en-US" dirty="0">
                <a:solidFill>
                  <a:srgbClr val="2F618F"/>
                </a:solidFill>
              </a:rPr>
              <a:t>Online Criminal Money Flow Typologies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E5641-7FEC-46D3-B64F-9493B489DEFA}"/>
              </a:ext>
            </a:extLst>
          </p:cNvPr>
          <p:cNvSpPr txBox="1"/>
          <p:nvPr/>
        </p:nvSpPr>
        <p:spPr>
          <a:xfrm>
            <a:off x="281354" y="2627985"/>
            <a:ext cx="606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12F1C1E-0713-42E5-86BD-3EE4EDBF6312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Traditional Banking Services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EB67B25-3F4D-471D-9092-2A68E740F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2" y="2169363"/>
            <a:ext cx="7886700" cy="3792166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DISCUSSION: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i="1" dirty="0"/>
              <a:t>Within the traditional banking sector, what techniques can be used to obfuscate the sources of funds extracted from a victim’s bank account?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86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4BE93A1-D48C-4E69-8D50-38E321D7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Wire Transfer Typology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93B3064-D7A7-4BC7-9F63-8431DD3C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4372"/>
            <a:ext cx="7886700" cy="39236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500" dirty="0"/>
              <a:t>Victim bank accounts are compromised through various cybercrime techniques (e.g. phishing, malware).</a:t>
            </a:r>
          </a:p>
          <a:p>
            <a:pPr>
              <a:lnSpc>
                <a:spcPct val="110000"/>
              </a:lnSpc>
            </a:pPr>
            <a:r>
              <a:rPr lang="en-US" altLang="en-US" sz="2500" dirty="0"/>
              <a:t>New beneficiaries are added to the victim’s bank account and funds are transferred to mule accounts.</a:t>
            </a:r>
          </a:p>
          <a:p>
            <a:pPr>
              <a:lnSpc>
                <a:spcPct val="110000"/>
              </a:lnSpc>
            </a:pPr>
            <a:r>
              <a:rPr lang="en-US" altLang="en-US" sz="2500" dirty="0"/>
              <a:t>Funds are withdrawn in cash or transferred to other destinations.</a:t>
            </a:r>
          </a:p>
          <a:p>
            <a:pPr>
              <a:lnSpc>
                <a:spcPct val="110000"/>
              </a:lnSpc>
            </a:pPr>
            <a:r>
              <a:rPr lang="en-US" altLang="en-US" sz="2500" dirty="0"/>
              <a:t>Transfers are made in small amounts to avoid reporting thresholds.</a:t>
            </a:r>
          </a:p>
          <a:p>
            <a:pPr>
              <a:lnSpc>
                <a:spcPct val="110000"/>
              </a:lnSpc>
            </a:pPr>
            <a:r>
              <a:rPr lang="en-US" altLang="en-US" sz="2500" dirty="0"/>
              <a:t>Complex structures of meaningless transfers to mule accounts are used to obfuscate the source of funds.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34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93954DD-D4C4-4CDF-8EFE-D85477F04679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Customer Protection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CBCDC39-2764-417F-BF4F-87B1CE64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69362"/>
            <a:ext cx="7886700" cy="357701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DISCUSSION: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>
              <a:lnSpc>
                <a:spcPct val="150000"/>
              </a:lnSpc>
            </a:pPr>
            <a:r>
              <a:rPr lang="en-US" altLang="en-US" i="1" dirty="0"/>
              <a:t>What controls do financial institutions use to prevent the misuse of customer’s compromised online banking credentials?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14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0DAB290-5F19-45CC-8622-4705D5028072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Identification of use of </a:t>
            </a:r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Wire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51A0EA8-A68A-4084-8B4E-B3219FBC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69362"/>
            <a:ext cx="7886700" cy="4123861"/>
          </a:xfrm>
        </p:spPr>
        <p:txBody>
          <a:bodyPr>
            <a:normAutofit/>
          </a:bodyPr>
          <a:lstStyle/>
          <a:p>
            <a:pPr algn="ctr">
              <a:buFont typeface="Arial" charset="0"/>
              <a:buChar char="•"/>
              <a:defRPr/>
            </a:pPr>
            <a:endParaRPr lang="en-US" i="1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algn="ctr">
              <a:lnSpc>
                <a:spcPct val="160000"/>
              </a:lnSpc>
              <a:defRPr/>
            </a:pPr>
            <a:r>
              <a:rPr lang="en-US" i="1" dirty="0">
                <a:ea typeface="MS PGothic" charset="0"/>
              </a:rPr>
              <a:t>What sources of evidence can be used to indicate the use of wire transfers?</a:t>
            </a:r>
          </a:p>
          <a:p>
            <a:pPr algn="ctr">
              <a:lnSpc>
                <a:spcPct val="160000"/>
              </a:lnSpc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wire transfers?</a:t>
            </a:r>
          </a:p>
          <a:p>
            <a:pPr algn="ctr">
              <a:defRPr/>
            </a:pPr>
            <a:endParaRPr lang="en-US" i="1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1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atm machine&#10;&#10;Description automatically generated">
            <a:extLst>
              <a:ext uri="{FF2B5EF4-FFF2-40B4-BE49-F238E27FC236}">
                <a16:creationId xmlns:a16="http://schemas.microsoft.com/office/drawing/2014/main" id="{6D4A99E1-A6A6-47C2-9823-FF9BE2F6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3069" b="17713"/>
          <a:stretch/>
        </p:blipFill>
        <p:spPr>
          <a:xfrm>
            <a:off x="0" y="1001940"/>
            <a:ext cx="9144000" cy="541488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28CC7A4-13DC-434F-9F06-F507FA11FD1F}"/>
              </a:ext>
            </a:extLst>
          </p:cNvPr>
          <p:cNvSpPr txBox="1">
            <a:spLocks/>
          </p:cNvSpPr>
          <p:nvPr/>
        </p:nvSpPr>
        <p:spPr>
          <a:xfrm>
            <a:off x="1115616" y="0"/>
            <a:ext cx="7886700" cy="113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>
                <a:solidFill>
                  <a:schemeClr val="bg1"/>
                </a:solidFill>
              </a:rPr>
              <a:t>Cash Withdrawals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76F946F-30E0-4421-A8CD-F0FE019E0CBE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What challenges does cash </a:t>
            </a:r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present for cybercriminals?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B339C38-0080-4CCB-A1E0-032034C2F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39551"/>
            <a:ext cx="7886700" cy="2978898"/>
          </a:xfrm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algn="ctr"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28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11310E3-07A3-448C-A2C6-6D8EE72F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Cash Withdrawal Typology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651364-78DA-400B-832F-866E1FCC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492"/>
            <a:ext cx="7886700" cy="392362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 some instances of cybercrime, such as payment card-related crime, crime proceeds are immediately withdrawn in cash.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In other instances, crime proceeds from other types of crime are transferred to mule accounts, from which they are withdrawn.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Cash it typically re-introduced to the financial system through a variety of techniques such as: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Purchase of pre-paid cards of various types (e.g. store credit, mobile phone credit).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The use of money mules or compromised bank accounts.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28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10727C8-1A6D-414D-A5E2-205239AC00A9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Identification of Cash Withdrawals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C2B1826-F903-4CD1-9997-F6F68786B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00559"/>
            <a:ext cx="7886700" cy="370857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sources of evidence can be used to indicate the use of cash withdrawals?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cash withdrawals?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0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phone&#10;&#10;Description automatically generated">
            <a:extLst>
              <a:ext uri="{FF2B5EF4-FFF2-40B4-BE49-F238E27FC236}">
                <a16:creationId xmlns:a16="http://schemas.microsoft.com/office/drawing/2014/main" id="{C028B4BE-DCE7-48EF-B5A1-7DB6E35410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50" t="22700" r="2450" b="21650"/>
          <a:stretch/>
        </p:blipFill>
        <p:spPr>
          <a:xfrm>
            <a:off x="0" y="1030541"/>
            <a:ext cx="9144000" cy="537938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70DCB214-CC5B-402F-866F-E0A999A2F4DF}"/>
              </a:ext>
            </a:extLst>
          </p:cNvPr>
          <p:cNvSpPr txBox="1">
            <a:spLocks/>
          </p:cNvSpPr>
          <p:nvPr/>
        </p:nvSpPr>
        <p:spPr>
          <a:xfrm>
            <a:off x="1115616" y="33070"/>
            <a:ext cx="78867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>
                <a:solidFill>
                  <a:schemeClr val="bg1"/>
                </a:solidFill>
              </a:rPr>
              <a:t>Internet Payment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16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A372C1B-A7C1-4A4B-9BC6-FF1480E67B54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What is an Internet Payment Service?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2A981A-49ED-40E0-AACF-4E2140D3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8528"/>
            <a:ext cx="7886700" cy="2978898"/>
          </a:xfrm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algn="ctr"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2446EDC-7719-47E9-9C37-CD148BCE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80F6381-4349-4A31-B13F-7ADD8FA9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206"/>
            <a:ext cx="7886700" cy="3923620"/>
          </a:xfrm>
        </p:spPr>
        <p:txBody>
          <a:bodyPr/>
          <a:lstStyle/>
          <a:p>
            <a:r>
              <a:rPr lang="en-US" altLang="en-US" dirty="0"/>
              <a:t>Explain the criminal money flow typologies of the use of: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Money Remittance Providers</a:t>
            </a:r>
          </a:p>
          <a:p>
            <a:pPr lvl="1"/>
            <a:r>
              <a:rPr lang="en-US" altLang="en-US" dirty="0"/>
              <a:t>Wire Transfers, Takeover/Opening of Bank Accounts</a:t>
            </a:r>
          </a:p>
          <a:p>
            <a:pPr lvl="1"/>
            <a:r>
              <a:rPr lang="en-US" altLang="en-US" dirty="0"/>
              <a:t>Cash Withdrawals</a:t>
            </a:r>
          </a:p>
          <a:p>
            <a:pPr lvl="1"/>
            <a:r>
              <a:rPr lang="en-US" altLang="en-US" dirty="0"/>
              <a:t>Internet Payment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2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39F6A94-72DF-45DF-8EE5-C14278B0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Internet Payment Service Typology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DE618FD-11FF-4D35-B5E0-AAD9F8EF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4603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3000" dirty="0"/>
              <a:t>Criminally obtained funds are transferred to an Internet Payment Service account. </a:t>
            </a:r>
          </a:p>
          <a:p>
            <a:pPr>
              <a:lnSpc>
                <a:spcPct val="100000"/>
              </a:lnSpc>
            </a:pPr>
            <a:r>
              <a:rPr lang="en-US" altLang="en-US" sz="3000" dirty="0"/>
              <a:t>Two options:</a:t>
            </a:r>
          </a:p>
          <a:p>
            <a:pPr lvl="1">
              <a:lnSpc>
                <a:spcPct val="100000"/>
              </a:lnSpc>
            </a:pPr>
            <a:r>
              <a:rPr lang="en-US" altLang="en-US" sz="2600" dirty="0"/>
              <a:t>The Internet Payment Service offers services similar to an online bank account, in which case typologies similar to “wire transfer/bank account creation or takeover” are used.</a:t>
            </a:r>
          </a:p>
          <a:p>
            <a:pPr lvl="1">
              <a:lnSpc>
                <a:spcPct val="100000"/>
              </a:lnSpc>
            </a:pPr>
            <a:r>
              <a:rPr lang="en-US" altLang="en-US" sz="2600" dirty="0"/>
              <a:t>Funds held with the Internet Payment Service are used to purchase products and services on the Internet.</a:t>
            </a:r>
          </a:p>
          <a:p>
            <a:pPr lvl="1">
              <a:lnSpc>
                <a:spcPct val="100000"/>
              </a:lnSpc>
            </a:pPr>
            <a:endParaRPr lang="en-US" altLang="en-US" sz="2600" dirty="0"/>
          </a:p>
          <a:p>
            <a:pPr lvl="1">
              <a:lnSpc>
                <a:spcPct val="100000"/>
              </a:lnSpc>
            </a:pPr>
            <a:endParaRPr lang="en-US" alt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85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8268783-1E42-4774-BEB8-C3A95BFD05CF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Identification of </a:t>
            </a:r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Internet Payment Services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1316F32-A539-4315-AF7B-890737785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69362"/>
            <a:ext cx="7886700" cy="38100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What sources of evidence can be used to indicate the use of Internet Payment Services?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What procedural powers are available/relevant to the identification/use of Internet payment services?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35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55E77B5-C5CB-46D4-AF86-60B0080C4DD4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Freezing, Seizing and Confiscation of funds from Internet Payment Services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0EFA134-BC1B-4DF4-BB49-A0FDBF59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2" y="2169362"/>
            <a:ext cx="7886700" cy="35770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held by an Internet payment service provider?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91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71605E4F-09D9-4E07-8310-D6AE50F73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A377329B-5327-4BF2-BCC5-D584A00812A8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95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and stacks of money&#10;&#10;Description automatically generated">
            <a:extLst>
              <a:ext uri="{FF2B5EF4-FFF2-40B4-BE49-F238E27FC236}">
                <a16:creationId xmlns:a16="http://schemas.microsoft.com/office/drawing/2014/main" id="{103DA880-FCF6-4996-95A3-5AC185ED5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01" r="5615"/>
          <a:stretch/>
        </p:blipFill>
        <p:spPr>
          <a:xfrm>
            <a:off x="1" y="1045933"/>
            <a:ext cx="9144000" cy="5357391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68D332C-6BEA-4C82-B370-BE3DE93CB37E}"/>
              </a:ext>
            </a:extLst>
          </p:cNvPr>
          <p:cNvSpPr txBox="1">
            <a:spLocks/>
          </p:cNvSpPr>
          <p:nvPr/>
        </p:nvSpPr>
        <p:spPr>
          <a:xfrm>
            <a:off x="628650" y="1001941"/>
            <a:ext cx="7886700" cy="626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Money Remittance Providers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96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8B65AF0-20DF-4152-8583-A2D79CBB0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518571"/>
            <a:ext cx="7886700" cy="297889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3200" dirty="0">
                <a:ea typeface="MS PGothic" charset="0"/>
              </a:rPr>
              <a:t>DISCUSSION:</a:t>
            </a:r>
            <a:r>
              <a:rPr lang="en-US" sz="1800" dirty="0">
                <a:ea typeface="MS PGothic" charset="0"/>
              </a:rPr>
              <a:t>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is a money remittance provider?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Is there a problem with remittance providers?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5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7FD14B4-CD92-4E02-AC91-B16000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Remittance Provider Typology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BD737B8-E23C-4199-82F5-CC69FC50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491"/>
            <a:ext cx="7886700" cy="4621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200" dirty="0"/>
              <a:t>Individuals (both knowingly and without knowledge) are recruited as mules to the laundering scheme, often via “work at home” job offers.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Crime proceeds are transferred to the bank accounts of the mules.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The mule withdraws the cash and transfers the cash by wire transfer to a specific beneficiary. 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The mule retains a payment as commission for performing this service. 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Transfers are usually of an amount lower than the reporting threshold, to avoid detection.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Remittance providers are used again to move the cash to its final destination.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83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79C6114-1C76-4C7E-B00D-0A53344C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Complicit Provider Typology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5D60CF0-6D04-472D-9112-2BDF39D2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Cases have been identified where extensive use of particular remittance providers has raised concerns about possible collusion or infiltration of such businesses.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25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A363B37-3CB4-49BB-B6E5-2A551379B5ED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How do we identify the use </a:t>
            </a:r>
            <a:b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Remittance Providers?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B14A187-180E-4DE6-9F43-47B2D342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39551"/>
            <a:ext cx="7886700" cy="402197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sources of evidence can be used to indicate the use of remittance providers?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i="1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remittance providers</a:t>
            </a:r>
            <a:r>
              <a:rPr lang="en-US" dirty="0">
                <a:ea typeface="MS PGothic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0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redit card and a check&#10;&#10;Description automatically generated">
            <a:extLst>
              <a:ext uri="{FF2B5EF4-FFF2-40B4-BE49-F238E27FC236}">
                <a16:creationId xmlns:a16="http://schemas.microsoft.com/office/drawing/2014/main" id="{2677DCF7-FDC3-43CD-82BC-F4E5D52BD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61" t="3065" r="2182"/>
          <a:stretch/>
        </p:blipFill>
        <p:spPr>
          <a:xfrm>
            <a:off x="0" y="980728"/>
            <a:ext cx="9144000" cy="545817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7E63E24-78DD-456E-9CFD-D9BF4C53ACC9}"/>
              </a:ext>
            </a:extLst>
          </p:cNvPr>
          <p:cNvSpPr txBox="1">
            <a:spLocks/>
          </p:cNvSpPr>
          <p:nvPr/>
        </p:nvSpPr>
        <p:spPr>
          <a:xfrm>
            <a:off x="0" y="5504329"/>
            <a:ext cx="9144000" cy="9998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Wire Transfer, Takeover/Opening of Bank Accounts</a:t>
            </a:r>
          </a:p>
        </p:txBody>
      </p:sp>
    </p:spTree>
    <p:extLst>
      <p:ext uri="{BB962C8B-B14F-4D97-AF65-F5344CB8AC3E}">
        <p14:creationId xmlns:p14="http://schemas.microsoft.com/office/powerpoint/2010/main" val="137972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7DADA37-ABFF-4E29-B9B9-90A6DD52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62" y="-170609"/>
            <a:ext cx="7886700" cy="1325563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Traditional Banking Services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EA824D3-9EE2-4397-B44B-D5AF28B5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8386"/>
            <a:ext cx="7886700" cy="4351338"/>
          </a:xfrm>
        </p:spPr>
        <p:txBody>
          <a:bodyPr/>
          <a:lstStyle/>
          <a:p>
            <a:r>
              <a:rPr lang="en-US" altLang="en-US" dirty="0"/>
              <a:t>Cybercriminals continue to rely on traditional banking services.</a:t>
            </a:r>
          </a:p>
          <a:p>
            <a:r>
              <a:rPr lang="en-US" altLang="en-US" dirty="0"/>
              <a:t>This is obviously particularly relevant in cases that involve extracting money from victim’s bank accounts.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84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51</TotalTime>
  <Words>774</Words>
  <Application>Microsoft Office PowerPoint</Application>
  <PresentationFormat>On-screen Show (4:3)</PresentationFormat>
  <Paragraphs>118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Helvetica</vt:lpstr>
      <vt:lpstr>PPT_theme_v7</vt:lpstr>
      <vt:lpstr>  </vt:lpstr>
      <vt:lpstr>Session Objectives</vt:lpstr>
      <vt:lpstr>PowerPoint Presentation</vt:lpstr>
      <vt:lpstr>PowerPoint Presentation</vt:lpstr>
      <vt:lpstr>Remittance Provider Typology</vt:lpstr>
      <vt:lpstr>Complicit Provider Typology</vt:lpstr>
      <vt:lpstr>How do we identify the use  Remittance Providers?</vt:lpstr>
      <vt:lpstr>PowerPoint Presentation</vt:lpstr>
      <vt:lpstr>Traditional Banking Services</vt:lpstr>
      <vt:lpstr>Traditional Banking Services</vt:lpstr>
      <vt:lpstr>Wire Transfer Typology</vt:lpstr>
      <vt:lpstr>Customer Protection</vt:lpstr>
      <vt:lpstr>Identification of use of  Wire Transfers</vt:lpstr>
      <vt:lpstr>PowerPoint Presentation</vt:lpstr>
      <vt:lpstr>What challenges does cash  present for cybercriminals?</vt:lpstr>
      <vt:lpstr>Cash Withdrawal Typology</vt:lpstr>
      <vt:lpstr>Identification of Cash Withdrawals</vt:lpstr>
      <vt:lpstr>PowerPoint Presentation</vt:lpstr>
      <vt:lpstr>What is an Internet Payment Service?</vt:lpstr>
      <vt:lpstr>Internet Payment Service Typology</vt:lpstr>
      <vt:lpstr>Identification of  Internet Payment Services</vt:lpstr>
      <vt:lpstr>Freezing, Seizing and Confiscation of funds from Internet Payment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12</cp:revision>
  <dcterms:created xsi:type="dcterms:W3CDTF">2020-01-27T07:25:55Z</dcterms:created>
  <dcterms:modified xsi:type="dcterms:W3CDTF">2023-11-15T15:37:47Z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EF592FF5-C4E2-4F3B-80E6-B1DD503C0321</vt:lpwstr>
  </property>
  <property fmtid="{D5CDD505-2E9C-101B-9397-08002B2CF9AE}" pid="3" name="ArticulatePath">
    <vt:lpwstr>Session 23 Online Criminal Money Flow Typologies Part 1 Final 29Jan20</vt:lpwstr>
  </property>
</Properties>
</file>