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1"/>
  </p:notesMasterIdLst>
  <p:sldIdLst>
    <p:sldId id="260" r:id="rId2"/>
    <p:sldId id="264" r:id="rId3"/>
    <p:sldId id="265" r:id="rId4"/>
    <p:sldId id="266" r:id="rId5"/>
    <p:sldId id="267" r:id="rId6"/>
    <p:sldId id="382" r:id="rId7"/>
    <p:sldId id="383" r:id="rId8"/>
    <p:sldId id="346" r:id="rId9"/>
    <p:sldId id="384" r:id="rId10"/>
    <p:sldId id="385" r:id="rId11"/>
    <p:sldId id="386" r:id="rId12"/>
    <p:sldId id="387" r:id="rId13"/>
    <p:sldId id="388" r:id="rId14"/>
    <p:sldId id="414" r:id="rId15"/>
    <p:sldId id="415" r:id="rId16"/>
    <p:sldId id="416" r:id="rId17"/>
    <p:sldId id="417" r:id="rId18"/>
    <p:sldId id="352" r:id="rId19"/>
    <p:sldId id="389" r:id="rId20"/>
    <p:sldId id="390" r:id="rId21"/>
    <p:sldId id="391" r:id="rId22"/>
    <p:sldId id="392" r:id="rId23"/>
    <p:sldId id="393" r:id="rId24"/>
    <p:sldId id="394" r:id="rId25"/>
    <p:sldId id="395" r:id="rId26"/>
    <p:sldId id="396" r:id="rId27"/>
    <p:sldId id="397" r:id="rId28"/>
    <p:sldId id="398" r:id="rId29"/>
    <p:sldId id="418" r:id="rId30"/>
    <p:sldId id="419" r:id="rId31"/>
    <p:sldId id="399" r:id="rId32"/>
    <p:sldId id="400" r:id="rId33"/>
    <p:sldId id="401" r:id="rId34"/>
    <p:sldId id="363" r:id="rId35"/>
    <p:sldId id="402" r:id="rId36"/>
    <p:sldId id="403" r:id="rId37"/>
    <p:sldId id="404" r:id="rId38"/>
    <p:sldId id="405" r:id="rId39"/>
    <p:sldId id="406" r:id="rId40"/>
    <p:sldId id="407" r:id="rId41"/>
    <p:sldId id="408" r:id="rId42"/>
    <p:sldId id="409" r:id="rId43"/>
    <p:sldId id="410" r:id="rId44"/>
    <p:sldId id="411" r:id="rId45"/>
    <p:sldId id="412" r:id="rId46"/>
    <p:sldId id="420" r:id="rId47"/>
    <p:sldId id="421" r:id="rId48"/>
    <p:sldId id="413" r:id="rId49"/>
    <p:sldId id="38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260"/>
          </p14:sldIdLst>
        </p14:section>
        <p14:section name="Introduction" id="{DEED0A68-EF9C-4733-ADAA-766A859E58BB}">
          <p14:sldIdLst>
            <p14:sldId id="264"/>
            <p14:sldId id="265"/>
            <p14:sldId id="266"/>
          </p14:sldIdLst>
        </p14:section>
        <p14:section name="Section 1" id="{1F767E79-2A4A-4837-8114-C2475E36F49A}">
          <p14:sldIdLst>
            <p14:sldId id="267"/>
            <p14:sldId id="382"/>
            <p14:sldId id="383"/>
          </p14:sldIdLst>
        </p14:section>
        <p14:section name="Section 2" id="{E1F705E1-42CB-4473-AB41-62ED9A13F8E1}">
          <p14:sldIdLst>
            <p14:sldId id="346"/>
            <p14:sldId id="384"/>
            <p14:sldId id="385"/>
            <p14:sldId id="386"/>
            <p14:sldId id="387"/>
            <p14:sldId id="388"/>
            <p14:sldId id="414"/>
            <p14:sldId id="415"/>
            <p14:sldId id="416"/>
            <p14:sldId id="417"/>
          </p14:sldIdLst>
        </p14:section>
        <p14:section name="Section 3" id="{6D691E9D-4CA8-400B-938D-24BD61081A9F}">
          <p14:sldIdLst>
            <p14:sldId id="352"/>
            <p14:sldId id="389"/>
            <p14:sldId id="390"/>
            <p14:sldId id="391"/>
            <p14:sldId id="392"/>
            <p14:sldId id="393"/>
            <p14:sldId id="394"/>
            <p14:sldId id="395"/>
            <p14:sldId id="396"/>
            <p14:sldId id="397"/>
            <p14:sldId id="398"/>
            <p14:sldId id="418"/>
            <p14:sldId id="419"/>
            <p14:sldId id="399"/>
            <p14:sldId id="400"/>
            <p14:sldId id="401"/>
          </p14:sldIdLst>
        </p14:section>
        <p14:section name="Section 4" id="{D3C7888B-FA46-4AC6-BBD4-B61C20276A53}">
          <p14:sldIdLst>
            <p14:sldId id="363"/>
            <p14:sldId id="402"/>
            <p14:sldId id="403"/>
            <p14:sldId id="404"/>
            <p14:sldId id="405"/>
            <p14:sldId id="406"/>
            <p14:sldId id="407"/>
            <p14:sldId id="408"/>
            <p14:sldId id="409"/>
            <p14:sldId id="410"/>
            <p14:sldId id="411"/>
            <p14:sldId id="412"/>
            <p14:sldId id="420"/>
            <p14:sldId id="421"/>
            <p14:sldId id="413"/>
          </p14:sldIdLst>
        </p14:section>
        <p14:section name="Section 5" id="{B9B1D7AD-7CFA-4836-A3B4-C645489F4CEB}">
          <p14:sldIdLst>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55449" autoAdjust="0"/>
  </p:normalViewPr>
  <p:slideViewPr>
    <p:cSldViewPr snapToGrid="0">
      <p:cViewPr>
        <p:scale>
          <a:sx n="50" d="100"/>
          <a:sy n="50" d="100"/>
        </p:scale>
        <p:origin x="1920" y="-60"/>
      </p:cViewPr>
      <p:guideLst/>
    </p:cSldViewPr>
  </p:slideViewPr>
  <p:notesTextViewPr>
    <p:cViewPr>
      <p:scale>
        <a:sx n="100" d="100"/>
        <a:sy n="100" d="100"/>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C4093-77EC-4A67-A554-798814E7FABC}" type="doc">
      <dgm:prSet loTypeId="urn:microsoft.com/office/officeart/2005/8/layout/pyramid3" loCatId="pyramid" qsTypeId="urn:microsoft.com/office/officeart/2005/8/quickstyle/simple1" qsCatId="simple" csTypeId="urn:microsoft.com/office/officeart/2005/8/colors/accent1_2" csCatId="accent1" phldr="1"/>
      <dgm:spPr/>
    </dgm:pt>
    <dgm:pt modelId="{CB62AA32-34F0-4ADE-948F-A4607EB65DF6}">
      <dgm:prSet phldrT="[Text]" custT="1"/>
      <dgm:spPr/>
      <dgm:t>
        <a:bodyPr/>
        <a:lstStyle/>
        <a:p>
          <a:r>
            <a:rPr lang="en-US" sz="1400" b="1" dirty="0">
              <a:latin typeface="Sylfaen" panose="010A0502050306030303" pitchFamily="18" charset="0"/>
            </a:rPr>
            <a:t>ინფორმაციის გაცემის ბრძანება</a:t>
          </a:r>
          <a:endParaRPr lang="ka-GE" sz="1400" b="1" dirty="0">
            <a:latin typeface="Sylfaen" panose="010A0502050306030303" pitchFamily="18" charset="0"/>
          </a:endParaRPr>
        </a:p>
      </dgm:t>
    </dgm:pt>
    <dgm:pt modelId="{51386EDD-AA3A-43A6-AA95-73FB04EC42C9}" type="parTrans" cxnId="{2A864DDA-62EE-4187-9CA8-EC46C89A8E3B}">
      <dgm:prSet/>
      <dgm:spPr/>
      <dgm:t>
        <a:bodyPr/>
        <a:lstStyle/>
        <a:p>
          <a:endParaRPr lang=""/>
        </a:p>
      </dgm:t>
    </dgm:pt>
    <dgm:pt modelId="{94972244-6440-4472-B4CD-01DE0741D639}" type="sibTrans" cxnId="{2A864DDA-62EE-4187-9CA8-EC46C89A8E3B}">
      <dgm:prSet/>
      <dgm:spPr/>
      <dgm:t>
        <a:bodyPr/>
        <a:lstStyle/>
        <a:p>
          <a:endParaRPr lang=""/>
        </a:p>
      </dgm:t>
    </dgm:pt>
    <dgm:pt modelId="{C6240533-08D9-4608-8B00-A4C7D3FCB475}">
      <dgm:prSet phldrT="[Text]" custT="1"/>
      <dgm:spPr/>
      <dgm:t>
        <a:bodyPr/>
        <a:lstStyle/>
        <a:p>
          <a:r>
            <a:rPr lang="en-US" sz="1050" b="1" dirty="0">
              <a:latin typeface="Sylfaen" panose="010A0502050306030303" pitchFamily="18" charset="0"/>
            </a:rPr>
            <a:t>დაცული ტრაფიკის მონაცემების ნაწილობრივ გამჟღავნება</a:t>
          </a:r>
          <a:endParaRPr lang="ka-GE" sz="1050" b="1" dirty="0">
            <a:latin typeface="Sylfaen" panose="010A0502050306030303" pitchFamily="18" charset="0"/>
          </a:endParaRPr>
        </a:p>
      </dgm:t>
    </dgm:pt>
    <dgm:pt modelId="{8487AB02-FCED-4BD2-A66F-7F04C18AE8EF}" type="sibTrans" cxnId="{7CCE4CD3-B2C1-4AAC-AA41-AE23E1135E33}">
      <dgm:prSet/>
      <dgm:spPr/>
      <dgm:t>
        <a:bodyPr/>
        <a:lstStyle/>
        <a:p>
          <a:endParaRPr lang=""/>
        </a:p>
      </dgm:t>
    </dgm:pt>
    <dgm:pt modelId="{D941B2FE-C827-4B8F-9E1E-4B37347B8A22}" type="parTrans" cxnId="{7CCE4CD3-B2C1-4AAC-AA41-AE23E1135E33}">
      <dgm:prSet/>
      <dgm:spPr/>
      <dgm:t>
        <a:bodyPr/>
        <a:lstStyle/>
        <a:p>
          <a:endParaRPr lang=""/>
        </a:p>
      </dgm:t>
    </dgm:pt>
    <dgm:pt modelId="{B5C9E112-70BE-4142-B1EC-080F116C25B7}">
      <dgm:prSet phldrT="[Text]" custT="1"/>
      <dgm:spPr/>
      <dgm:t>
        <a:bodyPr anchor="t" anchorCtr="0"/>
        <a:lstStyle/>
        <a:p>
          <a:endParaRPr lang="ka-GE" sz="300" b="1" dirty="0">
            <a:latin typeface="Sylfaen" panose="010A0502050306030303" pitchFamily="18" charset="0"/>
          </a:endParaRPr>
        </a:p>
        <a:p>
          <a:r>
            <a:rPr lang="en-US" sz="800" b="1" dirty="0">
              <a:latin typeface="Sylfaen" panose="010A0502050306030303" pitchFamily="18" charset="0"/>
            </a:rPr>
            <a:t>დაჩქარებული დაცვა </a:t>
          </a:r>
          <a:endParaRPr lang="ka-GE" sz="800" b="1" dirty="0">
            <a:latin typeface="Sylfaen" panose="010A0502050306030303" pitchFamily="18" charset="0"/>
          </a:endParaRPr>
        </a:p>
      </dgm:t>
    </dgm:pt>
    <dgm:pt modelId="{3377ABEE-F251-4596-8DB8-11B3D718B7D4}" type="sibTrans" cxnId="{78E78CAD-2DB6-4DAC-8F86-0AAC09B361AD}">
      <dgm:prSet/>
      <dgm:spPr/>
      <dgm:t>
        <a:bodyPr/>
        <a:lstStyle/>
        <a:p>
          <a:endParaRPr lang=""/>
        </a:p>
      </dgm:t>
    </dgm:pt>
    <dgm:pt modelId="{BB95637E-03DC-4AEC-87F9-4686BA9783A2}" type="parTrans" cxnId="{78E78CAD-2DB6-4DAC-8F86-0AAC09B361AD}">
      <dgm:prSet/>
      <dgm:spPr/>
      <dgm:t>
        <a:bodyPr/>
        <a:lstStyle/>
        <a:p>
          <a:endParaRPr lang=""/>
        </a:p>
      </dgm:t>
    </dgm:pt>
    <dgm:pt modelId="{189F11AD-C336-4E0D-ABF0-2444B2A1E37F}">
      <dgm:prSet phldrT="[Text]" custT="1"/>
      <dgm:spPr/>
      <dgm:t>
        <a:bodyPr/>
        <a:lstStyle/>
        <a:p>
          <a:r>
            <a:rPr lang="en-US" sz="1400" b="1" dirty="0">
              <a:latin typeface="Sylfaen" panose="010A0502050306030303" pitchFamily="18" charset="0"/>
            </a:rPr>
            <a:t>ჩხრეკა და ამოღება</a:t>
          </a:r>
          <a:endParaRPr lang="ka-GE" sz="1400" b="1" dirty="0">
            <a:latin typeface="Sylfaen" panose="010A0502050306030303" pitchFamily="18" charset="0"/>
          </a:endParaRPr>
        </a:p>
      </dgm:t>
    </dgm:pt>
    <dgm:pt modelId="{080213BC-5289-4819-B92E-5772E3036040}" type="parTrans" cxnId="{76DD5D7E-F6A9-4071-B85E-2CB45226CAE8}">
      <dgm:prSet/>
      <dgm:spPr/>
      <dgm:t>
        <a:bodyPr/>
        <a:lstStyle/>
        <a:p>
          <a:endParaRPr lang=""/>
        </a:p>
      </dgm:t>
    </dgm:pt>
    <dgm:pt modelId="{2659DEB4-6809-4ED1-A6E1-1E136EBE4819}" type="sibTrans" cxnId="{76DD5D7E-F6A9-4071-B85E-2CB45226CAE8}">
      <dgm:prSet/>
      <dgm:spPr/>
      <dgm:t>
        <a:bodyPr/>
        <a:lstStyle/>
        <a:p>
          <a:endParaRPr lang=""/>
        </a:p>
      </dgm:t>
    </dgm:pt>
    <dgm:pt modelId="{B2EEC4EA-DCBB-4F45-8E01-C3B1D149D96E}">
      <dgm:prSet phldrT="[Text]" custT="1"/>
      <dgm:spPr/>
      <dgm:t>
        <a:bodyPr/>
        <a:lstStyle/>
        <a:p>
          <a:r>
            <a:rPr lang="en-US" sz="1400" b="1" dirty="0">
              <a:latin typeface="Sylfaen" panose="010A0502050306030303" pitchFamily="18" charset="0"/>
            </a:rPr>
            <a:t>ტრაფიკის მონაცემების რეალურ დროში შეგროვება</a:t>
          </a:r>
          <a:endParaRPr lang="ka-GE" sz="1400" b="1" dirty="0">
            <a:latin typeface="Sylfaen" panose="010A0502050306030303" pitchFamily="18" charset="0"/>
          </a:endParaRPr>
        </a:p>
      </dgm:t>
    </dgm:pt>
    <dgm:pt modelId="{196B25F1-1C79-4686-8D1B-50CCC426AFB1}" type="parTrans" cxnId="{18CCF446-4F1D-4C7B-8747-8BAD501D1337}">
      <dgm:prSet/>
      <dgm:spPr/>
      <dgm:t>
        <a:bodyPr/>
        <a:lstStyle/>
        <a:p>
          <a:endParaRPr lang=""/>
        </a:p>
      </dgm:t>
    </dgm:pt>
    <dgm:pt modelId="{D6D169D9-04AF-4284-9364-5FEBC6E72C2F}" type="sibTrans" cxnId="{18CCF446-4F1D-4C7B-8747-8BAD501D1337}">
      <dgm:prSet/>
      <dgm:spPr/>
      <dgm:t>
        <a:bodyPr/>
        <a:lstStyle/>
        <a:p>
          <a:endParaRPr lang=""/>
        </a:p>
      </dgm:t>
    </dgm:pt>
    <dgm:pt modelId="{70FE494B-4267-4F22-99A7-8B2FB99AB38D}">
      <dgm:prSet phldrT="[Text]" custT="1"/>
      <dgm:spPr/>
      <dgm:t>
        <a:bodyPr/>
        <a:lstStyle/>
        <a:p>
          <a:r>
            <a:rPr lang="en-US" sz="1400" b="1" dirty="0">
              <a:latin typeface="Sylfaen" panose="010A0502050306030303" pitchFamily="18" charset="0"/>
            </a:rPr>
            <a:t>შინაარსობრივი მონაცემების გადაჭერა</a:t>
          </a:r>
          <a:endParaRPr lang="ka-GE" sz="1400" b="1" dirty="0">
            <a:latin typeface="Sylfaen" panose="010A0502050306030303" pitchFamily="18" charset="0"/>
          </a:endParaRPr>
        </a:p>
      </dgm:t>
    </dgm:pt>
    <dgm:pt modelId="{88D57A9B-1444-485E-81BA-743C0A7650E0}" type="parTrans" cxnId="{56AF98E9-492A-43F1-8995-919BD5BCD12C}">
      <dgm:prSet/>
      <dgm:spPr/>
      <dgm:t>
        <a:bodyPr/>
        <a:lstStyle/>
        <a:p>
          <a:endParaRPr lang=""/>
        </a:p>
      </dgm:t>
    </dgm:pt>
    <dgm:pt modelId="{D4EEEB41-F527-4B12-9DAB-E0639A14CFBF}" type="sibTrans" cxnId="{56AF98E9-492A-43F1-8995-919BD5BCD12C}">
      <dgm:prSet/>
      <dgm:spPr/>
      <dgm:t>
        <a:bodyPr/>
        <a:lstStyle/>
        <a:p>
          <a:endParaRPr lang=""/>
        </a:p>
      </dgm:t>
    </dgm:pt>
    <dgm:pt modelId="{912E7169-AF04-4E0C-802E-EFD5E069E710}" type="pres">
      <dgm:prSet presAssocID="{89FC4093-77EC-4A67-A554-798814E7FABC}" presName="Name0" presStyleCnt="0">
        <dgm:presLayoutVars>
          <dgm:dir/>
          <dgm:animLvl val="lvl"/>
          <dgm:resizeHandles val="exact"/>
        </dgm:presLayoutVars>
      </dgm:prSet>
      <dgm:spPr/>
    </dgm:pt>
    <dgm:pt modelId="{C18B4275-3CDB-46B0-A0D5-39D753AF5EAB}" type="pres">
      <dgm:prSet presAssocID="{70FE494B-4267-4F22-99A7-8B2FB99AB38D}" presName="Name8" presStyleCnt="0"/>
      <dgm:spPr/>
    </dgm:pt>
    <dgm:pt modelId="{9EB6C696-8BAE-43F5-A7AE-876CEB660999}" type="pres">
      <dgm:prSet presAssocID="{70FE494B-4267-4F22-99A7-8B2FB99AB38D}" presName="level" presStyleLbl="node1" presStyleIdx="0" presStyleCnt="6">
        <dgm:presLayoutVars>
          <dgm:chMax val="1"/>
          <dgm:bulletEnabled val="1"/>
        </dgm:presLayoutVars>
      </dgm:prSet>
      <dgm:spPr/>
      <dgm:t>
        <a:bodyPr/>
        <a:lstStyle/>
        <a:p>
          <a:endParaRPr lang="en-US"/>
        </a:p>
      </dgm:t>
    </dgm:pt>
    <dgm:pt modelId="{71B40B14-0D88-4426-B5EA-0A69F47F906B}" type="pres">
      <dgm:prSet presAssocID="{70FE494B-4267-4F22-99A7-8B2FB99AB38D}" presName="levelTx" presStyleLbl="revTx" presStyleIdx="0" presStyleCnt="0">
        <dgm:presLayoutVars>
          <dgm:chMax val="1"/>
          <dgm:bulletEnabled val="1"/>
        </dgm:presLayoutVars>
      </dgm:prSet>
      <dgm:spPr/>
      <dgm:t>
        <a:bodyPr/>
        <a:lstStyle/>
        <a:p>
          <a:endParaRPr lang="en-US"/>
        </a:p>
      </dgm:t>
    </dgm:pt>
    <dgm:pt modelId="{0606AFFD-56B8-4DB4-B45E-F7C2FBD918CA}" type="pres">
      <dgm:prSet presAssocID="{B2EEC4EA-DCBB-4F45-8E01-C3B1D149D96E}" presName="Name8" presStyleCnt="0"/>
      <dgm:spPr/>
    </dgm:pt>
    <dgm:pt modelId="{37638A15-F53B-4722-A3A9-504F0872E3E9}" type="pres">
      <dgm:prSet presAssocID="{B2EEC4EA-DCBB-4F45-8E01-C3B1D149D96E}" presName="level" presStyleLbl="node1" presStyleIdx="1" presStyleCnt="6">
        <dgm:presLayoutVars>
          <dgm:chMax val="1"/>
          <dgm:bulletEnabled val="1"/>
        </dgm:presLayoutVars>
      </dgm:prSet>
      <dgm:spPr/>
      <dgm:t>
        <a:bodyPr/>
        <a:lstStyle/>
        <a:p>
          <a:endParaRPr lang="en-US"/>
        </a:p>
      </dgm:t>
    </dgm:pt>
    <dgm:pt modelId="{4C0C98E8-F66C-410F-AE1A-13AEFB236C83}" type="pres">
      <dgm:prSet presAssocID="{B2EEC4EA-DCBB-4F45-8E01-C3B1D149D96E}" presName="levelTx" presStyleLbl="revTx" presStyleIdx="0" presStyleCnt="0">
        <dgm:presLayoutVars>
          <dgm:chMax val="1"/>
          <dgm:bulletEnabled val="1"/>
        </dgm:presLayoutVars>
      </dgm:prSet>
      <dgm:spPr/>
      <dgm:t>
        <a:bodyPr/>
        <a:lstStyle/>
        <a:p>
          <a:endParaRPr lang="en-US"/>
        </a:p>
      </dgm:t>
    </dgm:pt>
    <dgm:pt modelId="{33C778BB-2316-4D41-99E5-AC20C36E52EA}" type="pres">
      <dgm:prSet presAssocID="{189F11AD-C336-4E0D-ABF0-2444B2A1E37F}" presName="Name8" presStyleCnt="0"/>
      <dgm:spPr/>
    </dgm:pt>
    <dgm:pt modelId="{D3458357-E8D2-45B2-A250-AF9A09B0DC07}" type="pres">
      <dgm:prSet presAssocID="{189F11AD-C336-4E0D-ABF0-2444B2A1E37F}" presName="level" presStyleLbl="node1" presStyleIdx="2" presStyleCnt="6">
        <dgm:presLayoutVars>
          <dgm:chMax val="1"/>
          <dgm:bulletEnabled val="1"/>
        </dgm:presLayoutVars>
      </dgm:prSet>
      <dgm:spPr/>
      <dgm:t>
        <a:bodyPr/>
        <a:lstStyle/>
        <a:p>
          <a:endParaRPr lang="en-US"/>
        </a:p>
      </dgm:t>
    </dgm:pt>
    <dgm:pt modelId="{EB888798-5870-43B1-AB7D-F677306DEFC6}" type="pres">
      <dgm:prSet presAssocID="{189F11AD-C336-4E0D-ABF0-2444B2A1E37F}" presName="levelTx" presStyleLbl="revTx" presStyleIdx="0" presStyleCnt="0">
        <dgm:presLayoutVars>
          <dgm:chMax val="1"/>
          <dgm:bulletEnabled val="1"/>
        </dgm:presLayoutVars>
      </dgm:prSet>
      <dgm:spPr/>
      <dgm:t>
        <a:bodyPr/>
        <a:lstStyle/>
        <a:p>
          <a:endParaRPr lang="en-US"/>
        </a:p>
      </dgm:t>
    </dgm:pt>
    <dgm:pt modelId="{6F265E88-1775-473F-AD79-24A26C390243}" type="pres">
      <dgm:prSet presAssocID="{CB62AA32-34F0-4ADE-948F-A4607EB65DF6}" presName="Name8" presStyleCnt="0"/>
      <dgm:spPr/>
    </dgm:pt>
    <dgm:pt modelId="{2E9841CB-D369-4D50-B3DF-91B1CB432857}" type="pres">
      <dgm:prSet presAssocID="{CB62AA32-34F0-4ADE-948F-A4607EB65DF6}" presName="level" presStyleLbl="node1" presStyleIdx="3" presStyleCnt="6">
        <dgm:presLayoutVars>
          <dgm:chMax val="1"/>
          <dgm:bulletEnabled val="1"/>
        </dgm:presLayoutVars>
      </dgm:prSet>
      <dgm:spPr/>
      <dgm:t>
        <a:bodyPr/>
        <a:lstStyle/>
        <a:p>
          <a:endParaRPr lang="en-US"/>
        </a:p>
      </dgm:t>
    </dgm:pt>
    <dgm:pt modelId="{403E7FD9-7F60-4265-82F6-8F5070EF3B1C}" type="pres">
      <dgm:prSet presAssocID="{CB62AA32-34F0-4ADE-948F-A4607EB65DF6}" presName="levelTx" presStyleLbl="revTx" presStyleIdx="0" presStyleCnt="0">
        <dgm:presLayoutVars>
          <dgm:chMax val="1"/>
          <dgm:bulletEnabled val="1"/>
        </dgm:presLayoutVars>
      </dgm:prSet>
      <dgm:spPr/>
      <dgm:t>
        <a:bodyPr/>
        <a:lstStyle/>
        <a:p>
          <a:endParaRPr lang="en-US"/>
        </a:p>
      </dgm:t>
    </dgm:pt>
    <dgm:pt modelId="{A741954E-C559-4C56-962C-C0CA99C16132}" type="pres">
      <dgm:prSet presAssocID="{C6240533-08D9-4608-8B00-A4C7D3FCB475}" presName="Name8" presStyleCnt="0"/>
      <dgm:spPr/>
    </dgm:pt>
    <dgm:pt modelId="{BC23AC2C-C589-473D-B07A-EA5CA8DD25B7}" type="pres">
      <dgm:prSet presAssocID="{C6240533-08D9-4608-8B00-A4C7D3FCB475}" presName="level" presStyleLbl="node1" presStyleIdx="4" presStyleCnt="6">
        <dgm:presLayoutVars>
          <dgm:chMax val="1"/>
          <dgm:bulletEnabled val="1"/>
        </dgm:presLayoutVars>
      </dgm:prSet>
      <dgm:spPr/>
      <dgm:t>
        <a:bodyPr/>
        <a:lstStyle/>
        <a:p>
          <a:endParaRPr lang="en-US"/>
        </a:p>
      </dgm:t>
    </dgm:pt>
    <dgm:pt modelId="{69B29AEE-CCC1-48E7-9DD7-F832D199978A}" type="pres">
      <dgm:prSet presAssocID="{C6240533-08D9-4608-8B00-A4C7D3FCB475}" presName="levelTx" presStyleLbl="revTx" presStyleIdx="0" presStyleCnt="0">
        <dgm:presLayoutVars>
          <dgm:chMax val="1"/>
          <dgm:bulletEnabled val="1"/>
        </dgm:presLayoutVars>
      </dgm:prSet>
      <dgm:spPr/>
      <dgm:t>
        <a:bodyPr/>
        <a:lstStyle/>
        <a:p>
          <a:endParaRPr lang="en-US"/>
        </a:p>
      </dgm:t>
    </dgm:pt>
    <dgm:pt modelId="{53F4106B-472C-4D80-A1AC-7360B9B6A941}" type="pres">
      <dgm:prSet presAssocID="{B5C9E112-70BE-4142-B1EC-080F116C25B7}" presName="Name8" presStyleCnt="0"/>
      <dgm:spPr/>
    </dgm:pt>
    <dgm:pt modelId="{EFBE9C48-68C3-41E1-8414-F6D586349D59}" type="pres">
      <dgm:prSet presAssocID="{B5C9E112-70BE-4142-B1EC-080F116C25B7}" presName="level" presStyleLbl="node1" presStyleIdx="5" presStyleCnt="6">
        <dgm:presLayoutVars>
          <dgm:chMax val="1"/>
          <dgm:bulletEnabled val="1"/>
        </dgm:presLayoutVars>
      </dgm:prSet>
      <dgm:spPr/>
      <dgm:t>
        <a:bodyPr/>
        <a:lstStyle/>
        <a:p>
          <a:endParaRPr lang="en-US"/>
        </a:p>
      </dgm:t>
    </dgm:pt>
    <dgm:pt modelId="{7B36EE55-B69D-45B2-AD38-C172D4AFDE63}" type="pres">
      <dgm:prSet presAssocID="{B5C9E112-70BE-4142-B1EC-080F116C25B7}" presName="levelTx" presStyleLbl="revTx" presStyleIdx="0" presStyleCnt="0">
        <dgm:presLayoutVars>
          <dgm:chMax val="1"/>
          <dgm:bulletEnabled val="1"/>
        </dgm:presLayoutVars>
      </dgm:prSet>
      <dgm:spPr/>
      <dgm:t>
        <a:bodyPr/>
        <a:lstStyle/>
        <a:p>
          <a:endParaRPr lang="en-US"/>
        </a:p>
      </dgm:t>
    </dgm:pt>
  </dgm:ptLst>
  <dgm:cxnLst>
    <dgm:cxn modelId="{2A864DDA-62EE-4187-9CA8-EC46C89A8E3B}" srcId="{89FC4093-77EC-4A67-A554-798814E7FABC}" destId="{CB62AA32-34F0-4ADE-948F-A4607EB65DF6}" srcOrd="3" destOrd="0" parTransId="{51386EDD-AA3A-43A6-AA95-73FB04EC42C9}" sibTransId="{94972244-6440-4472-B4CD-01DE0741D639}"/>
    <dgm:cxn modelId="{22150A55-CE34-475C-A372-96B2EA015393}" type="presOf" srcId="{B5C9E112-70BE-4142-B1EC-080F116C25B7}" destId="{EFBE9C48-68C3-41E1-8414-F6D586349D59}" srcOrd="0" destOrd="0" presId="urn:microsoft.com/office/officeart/2005/8/layout/pyramid3"/>
    <dgm:cxn modelId="{B3D30860-CFAC-474F-B9E5-BE82AB0059EA}" type="presOf" srcId="{89FC4093-77EC-4A67-A554-798814E7FABC}" destId="{912E7169-AF04-4E0C-802E-EFD5E069E710}" srcOrd="0" destOrd="0" presId="urn:microsoft.com/office/officeart/2005/8/layout/pyramid3"/>
    <dgm:cxn modelId="{76DD5D7E-F6A9-4071-B85E-2CB45226CAE8}" srcId="{89FC4093-77EC-4A67-A554-798814E7FABC}" destId="{189F11AD-C336-4E0D-ABF0-2444B2A1E37F}" srcOrd="2" destOrd="0" parTransId="{080213BC-5289-4819-B92E-5772E3036040}" sibTransId="{2659DEB4-6809-4ED1-A6E1-1E136EBE4819}"/>
    <dgm:cxn modelId="{14572F01-BE8F-4301-8A3E-A0BE6DEE7C88}" type="presOf" srcId="{B2EEC4EA-DCBB-4F45-8E01-C3B1D149D96E}" destId="{37638A15-F53B-4722-A3A9-504F0872E3E9}" srcOrd="0" destOrd="0" presId="urn:microsoft.com/office/officeart/2005/8/layout/pyramid3"/>
    <dgm:cxn modelId="{E0746FE4-8431-4D89-AB43-AF24A38B6655}" type="presOf" srcId="{C6240533-08D9-4608-8B00-A4C7D3FCB475}" destId="{69B29AEE-CCC1-48E7-9DD7-F832D199978A}" srcOrd="1" destOrd="0" presId="urn:microsoft.com/office/officeart/2005/8/layout/pyramid3"/>
    <dgm:cxn modelId="{2A7196C9-1A57-4EC9-B669-0A208A3F9357}" type="presOf" srcId="{B2EEC4EA-DCBB-4F45-8E01-C3B1D149D96E}" destId="{4C0C98E8-F66C-410F-AE1A-13AEFB236C83}" srcOrd="1" destOrd="0" presId="urn:microsoft.com/office/officeart/2005/8/layout/pyramid3"/>
    <dgm:cxn modelId="{17110CF3-63A1-4454-9CB1-8C5EC3570E18}" type="presOf" srcId="{CB62AA32-34F0-4ADE-948F-A4607EB65DF6}" destId="{403E7FD9-7F60-4265-82F6-8F5070EF3B1C}" srcOrd="1" destOrd="0" presId="urn:microsoft.com/office/officeart/2005/8/layout/pyramid3"/>
    <dgm:cxn modelId="{7CCE4CD3-B2C1-4AAC-AA41-AE23E1135E33}" srcId="{89FC4093-77EC-4A67-A554-798814E7FABC}" destId="{C6240533-08D9-4608-8B00-A4C7D3FCB475}" srcOrd="4" destOrd="0" parTransId="{D941B2FE-C827-4B8F-9E1E-4B37347B8A22}" sibTransId="{8487AB02-FCED-4BD2-A66F-7F04C18AE8EF}"/>
    <dgm:cxn modelId="{53BE183B-9E4D-44A8-A170-646EA78D9403}" type="presOf" srcId="{70FE494B-4267-4F22-99A7-8B2FB99AB38D}" destId="{71B40B14-0D88-4426-B5EA-0A69F47F906B}" srcOrd="1" destOrd="0" presId="urn:microsoft.com/office/officeart/2005/8/layout/pyramid3"/>
    <dgm:cxn modelId="{42E59A75-7102-4E8C-9023-6FBAF017B7AF}" type="presOf" srcId="{B5C9E112-70BE-4142-B1EC-080F116C25B7}" destId="{7B36EE55-B69D-45B2-AD38-C172D4AFDE63}" srcOrd="1" destOrd="0" presId="urn:microsoft.com/office/officeart/2005/8/layout/pyramid3"/>
    <dgm:cxn modelId="{56AF98E9-492A-43F1-8995-919BD5BCD12C}" srcId="{89FC4093-77EC-4A67-A554-798814E7FABC}" destId="{70FE494B-4267-4F22-99A7-8B2FB99AB38D}" srcOrd="0" destOrd="0" parTransId="{88D57A9B-1444-485E-81BA-743C0A7650E0}" sibTransId="{D4EEEB41-F527-4B12-9DAB-E0639A14CFBF}"/>
    <dgm:cxn modelId="{78E78CAD-2DB6-4DAC-8F86-0AAC09B361AD}" srcId="{89FC4093-77EC-4A67-A554-798814E7FABC}" destId="{B5C9E112-70BE-4142-B1EC-080F116C25B7}" srcOrd="5" destOrd="0" parTransId="{BB95637E-03DC-4AEC-87F9-4686BA9783A2}" sibTransId="{3377ABEE-F251-4596-8DB8-11B3D718B7D4}"/>
    <dgm:cxn modelId="{475B9696-F802-4C57-8551-8B36DFC0C56E}" type="presOf" srcId="{189F11AD-C336-4E0D-ABF0-2444B2A1E37F}" destId="{EB888798-5870-43B1-AB7D-F677306DEFC6}" srcOrd="1" destOrd="0" presId="urn:microsoft.com/office/officeart/2005/8/layout/pyramid3"/>
    <dgm:cxn modelId="{F24DF7DD-4307-4399-AB90-64BEDEC785A9}" type="presOf" srcId="{70FE494B-4267-4F22-99A7-8B2FB99AB38D}" destId="{9EB6C696-8BAE-43F5-A7AE-876CEB660999}" srcOrd="0" destOrd="0" presId="urn:microsoft.com/office/officeart/2005/8/layout/pyramid3"/>
    <dgm:cxn modelId="{18CCF446-4F1D-4C7B-8747-8BAD501D1337}" srcId="{89FC4093-77EC-4A67-A554-798814E7FABC}" destId="{B2EEC4EA-DCBB-4F45-8E01-C3B1D149D96E}" srcOrd="1" destOrd="0" parTransId="{196B25F1-1C79-4686-8D1B-50CCC426AFB1}" sibTransId="{D6D169D9-04AF-4284-9364-5FEBC6E72C2F}"/>
    <dgm:cxn modelId="{B4DD44FE-C782-49EC-B407-EAC641A3AE23}" type="presOf" srcId="{189F11AD-C336-4E0D-ABF0-2444B2A1E37F}" destId="{D3458357-E8D2-45B2-A250-AF9A09B0DC07}" srcOrd="0" destOrd="0" presId="urn:microsoft.com/office/officeart/2005/8/layout/pyramid3"/>
    <dgm:cxn modelId="{492FDEE6-F20A-417A-BC81-913E396B2793}" type="presOf" srcId="{CB62AA32-34F0-4ADE-948F-A4607EB65DF6}" destId="{2E9841CB-D369-4D50-B3DF-91B1CB432857}" srcOrd="0" destOrd="0" presId="urn:microsoft.com/office/officeart/2005/8/layout/pyramid3"/>
    <dgm:cxn modelId="{B1DCA8B6-182E-4E90-A3E7-BB4891840485}" type="presOf" srcId="{C6240533-08D9-4608-8B00-A4C7D3FCB475}" destId="{BC23AC2C-C589-473D-B07A-EA5CA8DD25B7}" srcOrd="0" destOrd="0" presId="urn:microsoft.com/office/officeart/2005/8/layout/pyramid3"/>
    <dgm:cxn modelId="{A2AA94A7-1EC5-47EA-8736-357DA576C65D}" type="presParOf" srcId="{912E7169-AF04-4E0C-802E-EFD5E069E710}" destId="{C18B4275-3CDB-46B0-A0D5-39D753AF5EAB}" srcOrd="0" destOrd="0" presId="urn:microsoft.com/office/officeart/2005/8/layout/pyramid3"/>
    <dgm:cxn modelId="{15980901-C4FC-49F0-BF02-7880C20C92AB}" type="presParOf" srcId="{C18B4275-3CDB-46B0-A0D5-39D753AF5EAB}" destId="{9EB6C696-8BAE-43F5-A7AE-876CEB660999}" srcOrd="0" destOrd="0" presId="urn:microsoft.com/office/officeart/2005/8/layout/pyramid3"/>
    <dgm:cxn modelId="{88532512-4E29-479E-B6BE-ABDCE08AB48C}" type="presParOf" srcId="{C18B4275-3CDB-46B0-A0D5-39D753AF5EAB}" destId="{71B40B14-0D88-4426-B5EA-0A69F47F906B}" srcOrd="1" destOrd="0" presId="urn:microsoft.com/office/officeart/2005/8/layout/pyramid3"/>
    <dgm:cxn modelId="{00CCECF1-A9EF-40F9-B2B2-27B21F44236D}" type="presParOf" srcId="{912E7169-AF04-4E0C-802E-EFD5E069E710}" destId="{0606AFFD-56B8-4DB4-B45E-F7C2FBD918CA}" srcOrd="1" destOrd="0" presId="urn:microsoft.com/office/officeart/2005/8/layout/pyramid3"/>
    <dgm:cxn modelId="{C21643CF-DF29-44B0-AE9B-B542A75D2536}" type="presParOf" srcId="{0606AFFD-56B8-4DB4-B45E-F7C2FBD918CA}" destId="{37638A15-F53B-4722-A3A9-504F0872E3E9}" srcOrd="0" destOrd="0" presId="urn:microsoft.com/office/officeart/2005/8/layout/pyramid3"/>
    <dgm:cxn modelId="{E7A063A5-1CF8-4B46-A19E-EC0DC63A0F83}" type="presParOf" srcId="{0606AFFD-56B8-4DB4-B45E-F7C2FBD918CA}" destId="{4C0C98E8-F66C-410F-AE1A-13AEFB236C83}" srcOrd="1" destOrd="0" presId="urn:microsoft.com/office/officeart/2005/8/layout/pyramid3"/>
    <dgm:cxn modelId="{A59725B7-F271-41FB-B916-42C80A3CD580}" type="presParOf" srcId="{912E7169-AF04-4E0C-802E-EFD5E069E710}" destId="{33C778BB-2316-4D41-99E5-AC20C36E52EA}" srcOrd="2" destOrd="0" presId="urn:microsoft.com/office/officeart/2005/8/layout/pyramid3"/>
    <dgm:cxn modelId="{2FB1F651-B0DC-4C0F-B000-53B60AD238C7}" type="presParOf" srcId="{33C778BB-2316-4D41-99E5-AC20C36E52EA}" destId="{D3458357-E8D2-45B2-A250-AF9A09B0DC07}" srcOrd="0" destOrd="0" presId="urn:microsoft.com/office/officeart/2005/8/layout/pyramid3"/>
    <dgm:cxn modelId="{6CD915F6-BB3B-47DB-BDC6-CAED1AE0BAE7}" type="presParOf" srcId="{33C778BB-2316-4D41-99E5-AC20C36E52EA}" destId="{EB888798-5870-43B1-AB7D-F677306DEFC6}" srcOrd="1" destOrd="0" presId="urn:microsoft.com/office/officeart/2005/8/layout/pyramid3"/>
    <dgm:cxn modelId="{1311964C-5C13-4B83-84AE-5DBD8301804E}" type="presParOf" srcId="{912E7169-AF04-4E0C-802E-EFD5E069E710}" destId="{6F265E88-1775-473F-AD79-24A26C390243}" srcOrd="3" destOrd="0" presId="urn:microsoft.com/office/officeart/2005/8/layout/pyramid3"/>
    <dgm:cxn modelId="{103237E6-8B84-40C3-BBA7-43FB5E65F4C0}" type="presParOf" srcId="{6F265E88-1775-473F-AD79-24A26C390243}" destId="{2E9841CB-D369-4D50-B3DF-91B1CB432857}" srcOrd="0" destOrd="0" presId="urn:microsoft.com/office/officeart/2005/8/layout/pyramid3"/>
    <dgm:cxn modelId="{1E7F77CF-15DB-4E79-9CB2-AE3187F5F115}" type="presParOf" srcId="{6F265E88-1775-473F-AD79-24A26C390243}" destId="{403E7FD9-7F60-4265-82F6-8F5070EF3B1C}" srcOrd="1" destOrd="0" presId="urn:microsoft.com/office/officeart/2005/8/layout/pyramid3"/>
    <dgm:cxn modelId="{4EFF54CA-396B-4683-9E6E-E49D210A2F35}" type="presParOf" srcId="{912E7169-AF04-4E0C-802E-EFD5E069E710}" destId="{A741954E-C559-4C56-962C-C0CA99C16132}" srcOrd="4" destOrd="0" presId="urn:microsoft.com/office/officeart/2005/8/layout/pyramid3"/>
    <dgm:cxn modelId="{30ABA122-99F5-4AAF-A1F8-0AE41527315E}" type="presParOf" srcId="{A741954E-C559-4C56-962C-C0CA99C16132}" destId="{BC23AC2C-C589-473D-B07A-EA5CA8DD25B7}" srcOrd="0" destOrd="0" presId="urn:microsoft.com/office/officeart/2005/8/layout/pyramid3"/>
    <dgm:cxn modelId="{F1DF0456-1277-4DBE-BFD4-572D27E2ED9F}" type="presParOf" srcId="{A741954E-C559-4C56-962C-C0CA99C16132}" destId="{69B29AEE-CCC1-48E7-9DD7-F832D199978A}" srcOrd="1" destOrd="0" presId="urn:microsoft.com/office/officeart/2005/8/layout/pyramid3"/>
    <dgm:cxn modelId="{52847077-5224-40B9-94F4-7566566D5AC6}" type="presParOf" srcId="{912E7169-AF04-4E0C-802E-EFD5E069E710}" destId="{53F4106B-472C-4D80-A1AC-7360B9B6A941}" srcOrd="5" destOrd="0" presId="urn:microsoft.com/office/officeart/2005/8/layout/pyramid3"/>
    <dgm:cxn modelId="{F0545FD9-EC99-4191-A256-5ED99EADAE04}" type="presParOf" srcId="{53F4106B-472C-4D80-A1AC-7360B9B6A941}" destId="{EFBE9C48-68C3-41E1-8414-F6D586349D59}" srcOrd="0" destOrd="0" presId="urn:microsoft.com/office/officeart/2005/8/layout/pyramid3"/>
    <dgm:cxn modelId="{3EA6F092-A52D-46C0-A7A8-FC3AD5EE3800}" type="presParOf" srcId="{53F4106B-472C-4D80-A1AC-7360B9B6A941}" destId="{7B36EE55-B69D-45B2-AD38-C172D4AFDE6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გამოიყენება თუ არა ბუდაპეშტის კონვენციის საპროცესო უფლებამოსილება ტერორიზმთან დაკავშირებულ დანაშაულებთან?</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a:solidFill>
                <a:schemeClr val="tx1"/>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FADE4BF0-4B4A-4B87-BC47-DCE99B7FFB3A}"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556A7D40-83B7-40BC-935F-51D76BFA8B97}" type="presOf" srcId="{7029F5E8-D056-AE49-BD66-3C193010DDE8}" destId="{5D9EDF3F-7B20-8E47-A431-F9F24450F874}" srcOrd="0" destOrd="0" presId="urn:microsoft.com/office/officeart/2008/layout/LinedList"/>
    <dgm:cxn modelId="{2A120534-CA5A-4F21-B900-B489D8B70DCC}" type="presOf" srcId="{412DA8CB-B9E5-F44F-9FDD-EF35DF68306D}" destId="{B9E57DF2-F223-F848-B6AB-FEB0F6FB4076}" srcOrd="0" destOrd="0" presId="urn:microsoft.com/office/officeart/2008/layout/LinedList"/>
    <dgm:cxn modelId="{D3CC2FE9-5EE7-48AE-9F92-8F5D5E3BAF3D}" type="presOf" srcId="{8E61202A-36DD-0240-811A-270D9611A395}" destId="{CFE00427-EDF8-324F-9A5C-A181E81A4D48}" srcOrd="0" destOrd="0" presId="urn:microsoft.com/office/officeart/2008/layout/LinedList"/>
    <dgm:cxn modelId="{AFAADA66-A4D8-43B2-A5BC-5532A1C0DD30}" type="presParOf" srcId="{9CA50A65-40FA-E945-A868-9E3FE840B07E}" destId="{D5C7DCB4-3723-4443-ADD7-DBEB1005841A}" srcOrd="0" destOrd="0" presId="urn:microsoft.com/office/officeart/2008/layout/LinedList"/>
    <dgm:cxn modelId="{E7B0E45D-5354-4239-B116-82B0E6BABDC8}" type="presParOf" srcId="{9CA50A65-40FA-E945-A868-9E3FE840B07E}" destId="{9F8ADD56-4647-5947-BF4A-89820DB0503F}" srcOrd="1" destOrd="0" presId="urn:microsoft.com/office/officeart/2008/layout/LinedList"/>
    <dgm:cxn modelId="{00BFF4CE-5DA4-4000-BCFD-438BBE007F61}" type="presParOf" srcId="{9F8ADD56-4647-5947-BF4A-89820DB0503F}" destId="{CFE00427-EDF8-324F-9A5C-A181E81A4D48}" srcOrd="0" destOrd="0" presId="urn:microsoft.com/office/officeart/2008/layout/LinedList"/>
    <dgm:cxn modelId="{BC39CFD8-5DC6-41E6-B23D-F27BD5E1211A}" type="presParOf" srcId="{9F8ADD56-4647-5947-BF4A-89820DB0503F}" destId="{71554259-89F3-DC41-AF38-A80F6823C6AB}" srcOrd="1" destOrd="0" presId="urn:microsoft.com/office/officeart/2008/layout/LinedList"/>
    <dgm:cxn modelId="{8ADF1B37-DF05-4E9A-BEAA-7F3B44EB02BD}" type="presParOf" srcId="{71554259-89F3-DC41-AF38-A80F6823C6AB}" destId="{D0431CA8-5100-6745-A242-ED330061BD73}" srcOrd="0" destOrd="0" presId="urn:microsoft.com/office/officeart/2008/layout/LinedList"/>
    <dgm:cxn modelId="{864983E6-14FA-4EB9-AAFE-A5585208EBF1}" type="presParOf" srcId="{71554259-89F3-DC41-AF38-A80F6823C6AB}" destId="{FE55CC5A-C0EF-DF45-AF1E-C9A5EF0E713C}" srcOrd="1" destOrd="0" presId="urn:microsoft.com/office/officeart/2008/layout/LinedList"/>
    <dgm:cxn modelId="{227A8509-2E7C-4900-8B58-67C3B52CC375}" type="presParOf" srcId="{FE55CC5A-C0EF-DF45-AF1E-C9A5EF0E713C}" destId="{D79F8CF2-80EE-C747-9C26-26414E55692C}" srcOrd="0" destOrd="0" presId="urn:microsoft.com/office/officeart/2008/layout/LinedList"/>
    <dgm:cxn modelId="{0373B472-067B-4228-9BEF-BD9D79748429}" type="presParOf" srcId="{FE55CC5A-C0EF-DF45-AF1E-C9A5EF0E713C}" destId="{5D9EDF3F-7B20-8E47-A431-F9F24450F874}" srcOrd="1" destOrd="0" presId="urn:microsoft.com/office/officeart/2008/layout/LinedList"/>
    <dgm:cxn modelId="{8C76129C-032C-44CF-9E4B-A092FBDE8735}" type="presParOf" srcId="{FE55CC5A-C0EF-DF45-AF1E-C9A5EF0E713C}" destId="{EB933D24-ABB6-0C44-A5A7-05F1CB99F1EB}" srcOrd="2" destOrd="0" presId="urn:microsoft.com/office/officeart/2008/layout/LinedList"/>
    <dgm:cxn modelId="{EBD71BCC-AC1F-4FC1-9E5F-A369993B8753}" type="presParOf" srcId="{71554259-89F3-DC41-AF38-A80F6823C6AB}" destId="{EB798B99-5590-864A-A2C1-F553D99D3FAA}" srcOrd="2" destOrd="0" presId="urn:microsoft.com/office/officeart/2008/layout/LinedList"/>
    <dgm:cxn modelId="{740765D3-781B-457E-9B88-C480CB99D0F7}" type="presParOf" srcId="{71554259-89F3-DC41-AF38-A80F6823C6AB}" destId="{9C715A5E-13B0-3F4D-85BD-4FA3A97839C5}" srcOrd="3" destOrd="0" presId="urn:microsoft.com/office/officeart/2008/layout/LinedList"/>
    <dgm:cxn modelId="{C8D689D5-9D43-411C-A746-C236852A95B3}" type="presParOf" srcId="{71554259-89F3-DC41-AF38-A80F6823C6AB}" destId="{A4B3FD2E-63E5-E445-B87B-210177B3706B}" srcOrd="4" destOrd="0" presId="urn:microsoft.com/office/officeart/2008/layout/LinedList"/>
    <dgm:cxn modelId="{2042812B-5DE4-4078-A70D-24E2B75A6919}" type="presParOf" srcId="{A4B3FD2E-63E5-E445-B87B-210177B3706B}" destId="{B4FE7B28-4407-5045-AAC1-7786FB86FE88}" srcOrd="0" destOrd="0" presId="urn:microsoft.com/office/officeart/2008/layout/LinedList"/>
    <dgm:cxn modelId="{A7636A25-29CC-48CB-8EF3-76A30BFA78C6}" type="presParOf" srcId="{A4B3FD2E-63E5-E445-B87B-210177B3706B}" destId="{B9E57DF2-F223-F848-B6AB-FEB0F6FB4076}" srcOrd="1" destOrd="0" presId="urn:microsoft.com/office/officeart/2008/layout/LinedList"/>
    <dgm:cxn modelId="{BF2585EE-F344-4D5F-A1B3-E3F7DDEAA98D}" type="presParOf" srcId="{A4B3FD2E-63E5-E445-B87B-210177B3706B}" destId="{84017E13-6661-1647-9DB1-F43BB49DC0FD}" srcOrd="2" destOrd="0" presId="urn:microsoft.com/office/officeart/2008/layout/LinedList"/>
    <dgm:cxn modelId="{E7D9C19B-1E39-4DCD-BF57-FED9E2BF64B2}" type="presParOf" srcId="{71554259-89F3-DC41-AF38-A80F6823C6AB}" destId="{1E88F2A9-FC8F-2A4F-ABF4-2C5837CA76E5}" srcOrd="5" destOrd="0" presId="urn:microsoft.com/office/officeart/2008/layout/LinedList"/>
    <dgm:cxn modelId="{5A6E773C-A8EE-4930-A82A-697548CC0383}"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გამოიყენება თუ არა ბუდაპეშტის კონვენციის საპროცესო უფლებამოსილება ტერორიზმთან დაკავშირებულ დანაშაულებთან?</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4800" b="1" dirty="0">
              <a:solidFill>
                <a:srgbClr val="FF0000"/>
              </a:solidFill>
              <a:latin typeface="Sylfaen" panose="010A0502050306030303" pitchFamily="18" charset="0"/>
            </a:rPr>
            <a:t>a) დიახ</a:t>
          </a:r>
        </a:p>
        <a:p>
          <a:pPr algn="just"/>
          <a:r>
            <a:rPr lang="en-US" sz="2000" b="1" dirty="0">
              <a:solidFill>
                <a:srgbClr val="FF0000"/>
              </a:solidFill>
              <a:latin typeface="Sylfaen" panose="010A0502050306030303" pitchFamily="18" charset="0"/>
            </a:rPr>
            <a:t>(თუ ჩართულია ელექტრონული მტკიცებულებები)</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a:solidFill>
                <a:schemeClr val="tx1"/>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605C0DD4-0F09-4061-A580-6DC48138F2D3}" type="presOf" srcId="{7029F5E8-D056-AE49-BD66-3C193010DDE8}" destId="{5D9EDF3F-7B20-8E47-A431-F9F24450F874}" srcOrd="0" destOrd="0" presId="urn:microsoft.com/office/officeart/2008/layout/LinedList"/>
    <dgm:cxn modelId="{A2B73C2F-8956-4EC2-A674-C6A85BCBE05D}" type="presOf" srcId="{412DA8CB-B9E5-F44F-9FDD-EF35DF68306D}" destId="{B9E57DF2-F223-F848-B6AB-FEB0F6FB4076}" srcOrd="0" destOrd="0" presId="urn:microsoft.com/office/officeart/2008/layout/LinedList"/>
    <dgm:cxn modelId="{1AEF3265-3F44-40AB-964D-F980FBBB2A09}"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CE1E000F-0227-435F-ABE9-F6034B35D575}" type="presOf" srcId="{8E61202A-36DD-0240-811A-270D9611A395}" destId="{CFE00427-EDF8-324F-9A5C-A181E81A4D48}" srcOrd="0" destOrd="0" presId="urn:microsoft.com/office/officeart/2008/layout/LinedList"/>
    <dgm:cxn modelId="{D286C390-62EF-48C1-8B4A-BA8BCA29DD1F}" type="presParOf" srcId="{9CA50A65-40FA-E945-A868-9E3FE840B07E}" destId="{D5C7DCB4-3723-4443-ADD7-DBEB1005841A}" srcOrd="0" destOrd="0" presId="urn:microsoft.com/office/officeart/2008/layout/LinedList"/>
    <dgm:cxn modelId="{CF4D57A9-2AF0-46E0-AFD5-0546427CD379}" type="presParOf" srcId="{9CA50A65-40FA-E945-A868-9E3FE840B07E}" destId="{9F8ADD56-4647-5947-BF4A-89820DB0503F}" srcOrd="1" destOrd="0" presId="urn:microsoft.com/office/officeart/2008/layout/LinedList"/>
    <dgm:cxn modelId="{76FB5F5B-DCF7-4388-BF0F-EF81853EC88D}" type="presParOf" srcId="{9F8ADD56-4647-5947-BF4A-89820DB0503F}" destId="{CFE00427-EDF8-324F-9A5C-A181E81A4D48}" srcOrd="0" destOrd="0" presId="urn:microsoft.com/office/officeart/2008/layout/LinedList"/>
    <dgm:cxn modelId="{FB5CA747-11D0-45D2-8896-406B12C51B99}" type="presParOf" srcId="{9F8ADD56-4647-5947-BF4A-89820DB0503F}" destId="{71554259-89F3-DC41-AF38-A80F6823C6AB}" srcOrd="1" destOrd="0" presId="urn:microsoft.com/office/officeart/2008/layout/LinedList"/>
    <dgm:cxn modelId="{B7C08408-A8D2-4D3C-9D3F-C7314FE7AE4B}" type="presParOf" srcId="{71554259-89F3-DC41-AF38-A80F6823C6AB}" destId="{D0431CA8-5100-6745-A242-ED330061BD73}" srcOrd="0" destOrd="0" presId="urn:microsoft.com/office/officeart/2008/layout/LinedList"/>
    <dgm:cxn modelId="{0CCFDEAB-9549-4CC5-89F8-ECCB93F573EB}" type="presParOf" srcId="{71554259-89F3-DC41-AF38-A80F6823C6AB}" destId="{FE55CC5A-C0EF-DF45-AF1E-C9A5EF0E713C}" srcOrd="1" destOrd="0" presId="urn:microsoft.com/office/officeart/2008/layout/LinedList"/>
    <dgm:cxn modelId="{AB7509EA-8D1F-4382-AD10-121DCDA171AE}" type="presParOf" srcId="{FE55CC5A-C0EF-DF45-AF1E-C9A5EF0E713C}" destId="{D79F8CF2-80EE-C747-9C26-26414E55692C}" srcOrd="0" destOrd="0" presId="urn:microsoft.com/office/officeart/2008/layout/LinedList"/>
    <dgm:cxn modelId="{4024D3FE-09A6-49BE-88E2-C80261EE6235}" type="presParOf" srcId="{FE55CC5A-C0EF-DF45-AF1E-C9A5EF0E713C}" destId="{5D9EDF3F-7B20-8E47-A431-F9F24450F874}" srcOrd="1" destOrd="0" presId="urn:microsoft.com/office/officeart/2008/layout/LinedList"/>
    <dgm:cxn modelId="{EBCE129B-2575-4032-A409-A677FC9D1F56}" type="presParOf" srcId="{FE55CC5A-C0EF-DF45-AF1E-C9A5EF0E713C}" destId="{EB933D24-ABB6-0C44-A5A7-05F1CB99F1EB}" srcOrd="2" destOrd="0" presId="urn:microsoft.com/office/officeart/2008/layout/LinedList"/>
    <dgm:cxn modelId="{9A731006-FDDB-44DE-AF42-6B923D229F56}" type="presParOf" srcId="{71554259-89F3-DC41-AF38-A80F6823C6AB}" destId="{EB798B99-5590-864A-A2C1-F553D99D3FAA}" srcOrd="2" destOrd="0" presId="urn:microsoft.com/office/officeart/2008/layout/LinedList"/>
    <dgm:cxn modelId="{246CC922-876B-44E1-8810-9E51C7E2F060}" type="presParOf" srcId="{71554259-89F3-DC41-AF38-A80F6823C6AB}" destId="{9C715A5E-13B0-3F4D-85BD-4FA3A97839C5}" srcOrd="3" destOrd="0" presId="urn:microsoft.com/office/officeart/2008/layout/LinedList"/>
    <dgm:cxn modelId="{8D1C57BF-2062-4915-85E3-6A4588D5819E}" type="presParOf" srcId="{71554259-89F3-DC41-AF38-A80F6823C6AB}" destId="{A4B3FD2E-63E5-E445-B87B-210177B3706B}" srcOrd="4" destOrd="0" presId="urn:microsoft.com/office/officeart/2008/layout/LinedList"/>
    <dgm:cxn modelId="{5D5C451D-4032-400F-B5B6-9DA43F1711E4}" type="presParOf" srcId="{A4B3FD2E-63E5-E445-B87B-210177B3706B}" destId="{B4FE7B28-4407-5045-AAC1-7786FB86FE88}" srcOrd="0" destOrd="0" presId="urn:microsoft.com/office/officeart/2008/layout/LinedList"/>
    <dgm:cxn modelId="{E821FAD3-05AD-4727-9EF6-4637FBA10086}" type="presParOf" srcId="{A4B3FD2E-63E5-E445-B87B-210177B3706B}" destId="{B9E57DF2-F223-F848-B6AB-FEB0F6FB4076}" srcOrd="1" destOrd="0" presId="urn:microsoft.com/office/officeart/2008/layout/LinedList"/>
    <dgm:cxn modelId="{47D66407-41B7-429E-A553-2A48CFF747BF}" type="presParOf" srcId="{A4B3FD2E-63E5-E445-B87B-210177B3706B}" destId="{84017E13-6661-1647-9DB1-F43BB49DC0FD}" srcOrd="2" destOrd="0" presId="urn:microsoft.com/office/officeart/2008/layout/LinedList"/>
    <dgm:cxn modelId="{1D9ED4BC-674E-4D73-A543-7C16FA749F7C}" type="presParOf" srcId="{71554259-89F3-DC41-AF38-A80F6823C6AB}" destId="{1E88F2A9-FC8F-2A4F-ABF4-2C5837CA76E5}" srcOrd="5" destOrd="0" presId="urn:microsoft.com/office/officeart/2008/layout/LinedList"/>
    <dgm:cxn modelId="{03283AAD-D685-4DC8-89C0-601345B9EC03}"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გამოიყენება თუ არა ბუდაპეშტის კონვენციის საპროცესო უფლებამოსილება ადამიანებით ვაჭრობასთან დაკავშირებულ დანაშაულებთან?</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a:solidFill>
                <a:schemeClr val="tx1"/>
              </a:solidFill>
              <a:latin typeface="+mn-lt"/>
            </a:rPr>
            <a:t>b) </a:t>
          </a:r>
          <a:r>
            <a:rPr lang="en-US" sz="5000" b="0" dirty="0">
              <a:solidFill>
                <a:schemeClr val="tx1"/>
              </a:solidFill>
              <a:latin typeface="Sylfaen" panose="010A0502050306030303" pitchFamily="18" charset="0"/>
            </a:rPr>
            <a:t>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A32FA01D-0B92-4FE9-81F0-0F446127DBFA}" type="presOf" srcId="{7029F5E8-D056-AE49-BD66-3C193010DDE8}" destId="{5D9EDF3F-7B20-8E47-A431-F9F24450F874}" srcOrd="0" destOrd="0" presId="urn:microsoft.com/office/officeart/2008/layout/LinedList"/>
    <dgm:cxn modelId="{12994F89-3487-468F-B071-25A8A0D32EFF}"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36D57D44-1F78-4C76-B165-FCCDD8FCF2A4}" type="presOf" srcId="{3C774A1C-BB1C-4347-A758-A94A436F7244}" destId="{9CA50A65-40FA-E945-A868-9E3FE840B07E}" srcOrd="0" destOrd="0" presId="urn:microsoft.com/office/officeart/2008/layout/LinedList"/>
    <dgm:cxn modelId="{5E771E67-C4A9-4232-8E9F-C661A5C76D79}" type="presOf" srcId="{8E61202A-36DD-0240-811A-270D9611A395}" destId="{CFE00427-EDF8-324F-9A5C-A181E81A4D48}"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FA9930DC-68CE-4C5A-9E70-542284007203}" type="presParOf" srcId="{9CA50A65-40FA-E945-A868-9E3FE840B07E}" destId="{D5C7DCB4-3723-4443-ADD7-DBEB1005841A}" srcOrd="0" destOrd="0" presId="urn:microsoft.com/office/officeart/2008/layout/LinedList"/>
    <dgm:cxn modelId="{C5EED3EE-ECE9-4CA1-8B7E-FB0B0287BCF7}" type="presParOf" srcId="{9CA50A65-40FA-E945-A868-9E3FE840B07E}" destId="{9F8ADD56-4647-5947-BF4A-89820DB0503F}" srcOrd="1" destOrd="0" presId="urn:microsoft.com/office/officeart/2008/layout/LinedList"/>
    <dgm:cxn modelId="{3E5BAAFF-C363-4D4B-870F-C67D50A791E0}" type="presParOf" srcId="{9F8ADD56-4647-5947-BF4A-89820DB0503F}" destId="{CFE00427-EDF8-324F-9A5C-A181E81A4D48}" srcOrd="0" destOrd="0" presId="urn:microsoft.com/office/officeart/2008/layout/LinedList"/>
    <dgm:cxn modelId="{9A40A681-432E-46DD-8792-1709E0C23642}" type="presParOf" srcId="{9F8ADD56-4647-5947-BF4A-89820DB0503F}" destId="{71554259-89F3-DC41-AF38-A80F6823C6AB}" srcOrd="1" destOrd="0" presId="urn:microsoft.com/office/officeart/2008/layout/LinedList"/>
    <dgm:cxn modelId="{ECCC67D1-1180-4271-AF3D-BB3692DDC3B8}" type="presParOf" srcId="{71554259-89F3-DC41-AF38-A80F6823C6AB}" destId="{D0431CA8-5100-6745-A242-ED330061BD73}" srcOrd="0" destOrd="0" presId="urn:microsoft.com/office/officeart/2008/layout/LinedList"/>
    <dgm:cxn modelId="{0FEB38F6-D37F-4C4A-B7DF-8E91E5578711}" type="presParOf" srcId="{71554259-89F3-DC41-AF38-A80F6823C6AB}" destId="{FE55CC5A-C0EF-DF45-AF1E-C9A5EF0E713C}" srcOrd="1" destOrd="0" presId="urn:microsoft.com/office/officeart/2008/layout/LinedList"/>
    <dgm:cxn modelId="{3DFB9E78-C173-435F-96E5-E5D2C5624233}" type="presParOf" srcId="{FE55CC5A-C0EF-DF45-AF1E-C9A5EF0E713C}" destId="{D79F8CF2-80EE-C747-9C26-26414E55692C}" srcOrd="0" destOrd="0" presId="urn:microsoft.com/office/officeart/2008/layout/LinedList"/>
    <dgm:cxn modelId="{A1305B3F-41E7-41B0-8155-1E18BCDEEA15}" type="presParOf" srcId="{FE55CC5A-C0EF-DF45-AF1E-C9A5EF0E713C}" destId="{5D9EDF3F-7B20-8E47-A431-F9F24450F874}" srcOrd="1" destOrd="0" presId="urn:microsoft.com/office/officeart/2008/layout/LinedList"/>
    <dgm:cxn modelId="{ADE6655F-EE3A-40F9-984D-892075FE1696}" type="presParOf" srcId="{FE55CC5A-C0EF-DF45-AF1E-C9A5EF0E713C}" destId="{EB933D24-ABB6-0C44-A5A7-05F1CB99F1EB}" srcOrd="2" destOrd="0" presId="urn:microsoft.com/office/officeart/2008/layout/LinedList"/>
    <dgm:cxn modelId="{CA7BC7D0-A1E8-4913-BEB6-3A0E5A34166D}" type="presParOf" srcId="{71554259-89F3-DC41-AF38-A80F6823C6AB}" destId="{EB798B99-5590-864A-A2C1-F553D99D3FAA}" srcOrd="2" destOrd="0" presId="urn:microsoft.com/office/officeart/2008/layout/LinedList"/>
    <dgm:cxn modelId="{DC3ABB41-BB49-4620-BB79-B4A3DDCC51B2}" type="presParOf" srcId="{71554259-89F3-DC41-AF38-A80F6823C6AB}" destId="{9C715A5E-13B0-3F4D-85BD-4FA3A97839C5}" srcOrd="3" destOrd="0" presId="urn:microsoft.com/office/officeart/2008/layout/LinedList"/>
    <dgm:cxn modelId="{619CB742-273F-40B5-9D42-85CAA10CBE85}" type="presParOf" srcId="{71554259-89F3-DC41-AF38-A80F6823C6AB}" destId="{A4B3FD2E-63E5-E445-B87B-210177B3706B}" srcOrd="4" destOrd="0" presId="urn:microsoft.com/office/officeart/2008/layout/LinedList"/>
    <dgm:cxn modelId="{6AA244DC-868A-4CA5-94CE-4C414A985892}" type="presParOf" srcId="{A4B3FD2E-63E5-E445-B87B-210177B3706B}" destId="{B4FE7B28-4407-5045-AAC1-7786FB86FE88}" srcOrd="0" destOrd="0" presId="urn:microsoft.com/office/officeart/2008/layout/LinedList"/>
    <dgm:cxn modelId="{E4367DEC-BF27-4CCE-B41A-723378D763A7}" type="presParOf" srcId="{A4B3FD2E-63E5-E445-B87B-210177B3706B}" destId="{B9E57DF2-F223-F848-B6AB-FEB0F6FB4076}" srcOrd="1" destOrd="0" presId="urn:microsoft.com/office/officeart/2008/layout/LinedList"/>
    <dgm:cxn modelId="{909428F6-C984-4E7C-8C69-32A8401CFFDD}" type="presParOf" srcId="{A4B3FD2E-63E5-E445-B87B-210177B3706B}" destId="{84017E13-6661-1647-9DB1-F43BB49DC0FD}" srcOrd="2" destOrd="0" presId="urn:microsoft.com/office/officeart/2008/layout/LinedList"/>
    <dgm:cxn modelId="{E9EBFA07-DC49-4BAB-AC04-FF9226E3713F}" type="presParOf" srcId="{71554259-89F3-DC41-AF38-A80F6823C6AB}" destId="{1E88F2A9-FC8F-2A4F-ABF4-2C5837CA76E5}" srcOrd="5" destOrd="0" presId="urn:microsoft.com/office/officeart/2008/layout/LinedList"/>
    <dgm:cxn modelId="{F9F468B1-F311-4478-BB5A-B781118E10F5}"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გამოიყენება თუ არა ბუდაპეშტის კონვენციის საპროცესო უფლებამოსილება ადამიანებით ვაჭრობასთან დაკავშირებულ დანაშაულებთან?</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b="1" dirty="0">
              <a:solidFill>
                <a:srgbClr val="FF0000"/>
              </a:solidFill>
              <a:latin typeface="Sylfaen" panose="010A0502050306030303" pitchFamily="18" charset="0"/>
            </a:rPr>
            <a:t>a) დიახ</a:t>
          </a:r>
        </a:p>
        <a:p>
          <a:pPr algn="just"/>
          <a:r>
            <a:rPr lang="en-US" sz="2400" b="1" dirty="0">
              <a:solidFill>
                <a:srgbClr val="FF0000"/>
              </a:solidFill>
              <a:latin typeface="Sylfaen" panose="010A0502050306030303" pitchFamily="18" charset="0"/>
            </a:rPr>
            <a:t>(თუ ჩართულია ელექტრონული მტკიცებულებები)</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a:solidFill>
                <a:schemeClr val="tx1"/>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1AF61E-9695-4B22-B0E8-8344DAF3FE36}" type="presOf" srcId="{3C774A1C-BB1C-4347-A758-A94A436F7244}" destId="{9CA50A65-40FA-E945-A868-9E3FE840B07E}" srcOrd="0" destOrd="0" presId="urn:microsoft.com/office/officeart/2008/layout/LinedList"/>
    <dgm:cxn modelId="{9EF70307-A576-4C91-9425-F6C2158BAEDB}" type="presOf" srcId="{412DA8CB-B9E5-F44F-9FDD-EF35DF68306D}" destId="{B9E57DF2-F223-F848-B6AB-FEB0F6FB4076}"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54B98B6F-026E-4215-BE12-D8F2D6CF72CC}" type="presOf" srcId="{8E61202A-36DD-0240-811A-270D9611A395}" destId="{CFE00427-EDF8-324F-9A5C-A181E81A4D48}" srcOrd="0" destOrd="0" presId="urn:microsoft.com/office/officeart/2008/layout/LinedList"/>
    <dgm:cxn modelId="{E5FBDD10-4C3A-43F5-81CF-2B2D9E05DD42}" type="presOf" srcId="{7029F5E8-D056-AE49-BD66-3C193010DDE8}" destId="{5D9EDF3F-7B20-8E47-A431-F9F24450F874}" srcOrd="0" destOrd="0" presId="urn:microsoft.com/office/officeart/2008/layout/LinedList"/>
    <dgm:cxn modelId="{2A6CBB09-58D4-4832-B53C-6D4F743B53F5}" type="presParOf" srcId="{9CA50A65-40FA-E945-A868-9E3FE840B07E}" destId="{D5C7DCB4-3723-4443-ADD7-DBEB1005841A}" srcOrd="0" destOrd="0" presId="urn:microsoft.com/office/officeart/2008/layout/LinedList"/>
    <dgm:cxn modelId="{A264AE5D-34FC-457A-BD0D-74885C5C058C}" type="presParOf" srcId="{9CA50A65-40FA-E945-A868-9E3FE840B07E}" destId="{9F8ADD56-4647-5947-BF4A-89820DB0503F}" srcOrd="1" destOrd="0" presId="urn:microsoft.com/office/officeart/2008/layout/LinedList"/>
    <dgm:cxn modelId="{8C7655AF-19C1-40D8-BA5C-01D91B509605}" type="presParOf" srcId="{9F8ADD56-4647-5947-BF4A-89820DB0503F}" destId="{CFE00427-EDF8-324F-9A5C-A181E81A4D48}" srcOrd="0" destOrd="0" presId="urn:microsoft.com/office/officeart/2008/layout/LinedList"/>
    <dgm:cxn modelId="{3F155BDC-DFDB-4ACE-8FE9-F36F86A9FA20}" type="presParOf" srcId="{9F8ADD56-4647-5947-BF4A-89820DB0503F}" destId="{71554259-89F3-DC41-AF38-A80F6823C6AB}" srcOrd="1" destOrd="0" presId="urn:microsoft.com/office/officeart/2008/layout/LinedList"/>
    <dgm:cxn modelId="{777CFAFD-73DB-450F-84DA-F9C5F1DD88FD}" type="presParOf" srcId="{71554259-89F3-DC41-AF38-A80F6823C6AB}" destId="{D0431CA8-5100-6745-A242-ED330061BD73}" srcOrd="0" destOrd="0" presId="urn:microsoft.com/office/officeart/2008/layout/LinedList"/>
    <dgm:cxn modelId="{02916B31-0E69-40D8-8575-AE983AAE4D0C}" type="presParOf" srcId="{71554259-89F3-DC41-AF38-A80F6823C6AB}" destId="{FE55CC5A-C0EF-DF45-AF1E-C9A5EF0E713C}" srcOrd="1" destOrd="0" presId="urn:microsoft.com/office/officeart/2008/layout/LinedList"/>
    <dgm:cxn modelId="{514FF88F-5054-4C65-947A-C30584D7E410}" type="presParOf" srcId="{FE55CC5A-C0EF-DF45-AF1E-C9A5EF0E713C}" destId="{D79F8CF2-80EE-C747-9C26-26414E55692C}" srcOrd="0" destOrd="0" presId="urn:microsoft.com/office/officeart/2008/layout/LinedList"/>
    <dgm:cxn modelId="{59393793-9A36-458D-8DC8-47C4B362D1FF}" type="presParOf" srcId="{FE55CC5A-C0EF-DF45-AF1E-C9A5EF0E713C}" destId="{5D9EDF3F-7B20-8E47-A431-F9F24450F874}" srcOrd="1" destOrd="0" presId="urn:microsoft.com/office/officeart/2008/layout/LinedList"/>
    <dgm:cxn modelId="{D556E9BA-A851-40D0-B884-EF8CD95F1A8A}" type="presParOf" srcId="{FE55CC5A-C0EF-DF45-AF1E-C9A5EF0E713C}" destId="{EB933D24-ABB6-0C44-A5A7-05F1CB99F1EB}" srcOrd="2" destOrd="0" presId="urn:microsoft.com/office/officeart/2008/layout/LinedList"/>
    <dgm:cxn modelId="{E0A16646-AED5-4801-8A7D-9BE5EE31E354}" type="presParOf" srcId="{71554259-89F3-DC41-AF38-A80F6823C6AB}" destId="{EB798B99-5590-864A-A2C1-F553D99D3FAA}" srcOrd="2" destOrd="0" presId="urn:microsoft.com/office/officeart/2008/layout/LinedList"/>
    <dgm:cxn modelId="{B941AA5F-9B04-4938-B3D8-8F0F397E02CE}" type="presParOf" srcId="{71554259-89F3-DC41-AF38-A80F6823C6AB}" destId="{9C715A5E-13B0-3F4D-85BD-4FA3A97839C5}" srcOrd="3" destOrd="0" presId="urn:microsoft.com/office/officeart/2008/layout/LinedList"/>
    <dgm:cxn modelId="{76F4805A-CC75-4512-AA86-5F6003FB7657}" type="presParOf" srcId="{71554259-89F3-DC41-AF38-A80F6823C6AB}" destId="{A4B3FD2E-63E5-E445-B87B-210177B3706B}" srcOrd="4" destOrd="0" presId="urn:microsoft.com/office/officeart/2008/layout/LinedList"/>
    <dgm:cxn modelId="{440D891D-CD8A-4D35-BB02-E7406ADE4F4C}" type="presParOf" srcId="{A4B3FD2E-63E5-E445-B87B-210177B3706B}" destId="{B4FE7B28-4407-5045-AAC1-7786FB86FE88}" srcOrd="0" destOrd="0" presId="urn:microsoft.com/office/officeart/2008/layout/LinedList"/>
    <dgm:cxn modelId="{7DB827F2-4A53-4E20-BDA2-CB1E0BBEFA50}" type="presParOf" srcId="{A4B3FD2E-63E5-E445-B87B-210177B3706B}" destId="{B9E57DF2-F223-F848-B6AB-FEB0F6FB4076}" srcOrd="1" destOrd="0" presId="urn:microsoft.com/office/officeart/2008/layout/LinedList"/>
    <dgm:cxn modelId="{3816E8F6-D005-4EF1-854B-47261967999B}" type="presParOf" srcId="{A4B3FD2E-63E5-E445-B87B-210177B3706B}" destId="{84017E13-6661-1647-9DB1-F43BB49DC0FD}" srcOrd="2" destOrd="0" presId="urn:microsoft.com/office/officeart/2008/layout/LinedList"/>
    <dgm:cxn modelId="{E8AC5F04-104E-4012-90AD-8410A485ACB8}" type="presParOf" srcId="{71554259-89F3-DC41-AF38-A80F6823C6AB}" destId="{1E88F2A9-FC8F-2A4F-ABF4-2C5837CA76E5}" srcOrd="5" destOrd="0" presId="urn:microsoft.com/office/officeart/2008/layout/LinedList"/>
    <dgm:cxn modelId="{10CB2C6C-6238-46F6-A84B-CD58617F69AE}"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მიზანშეწონილია </a:t>
          </a:r>
          <a:r>
            <a:rPr lang="en-US" sz="2000" b="1" dirty="0" err="1">
              <a:latin typeface="Sylfaen" panose="010A0502050306030303" pitchFamily="18" charset="0"/>
            </a:rPr>
            <a:t>თუ</a:t>
          </a:r>
          <a:r>
            <a:rPr lang="en-US" sz="2000" b="1" dirty="0">
              <a:latin typeface="Sylfaen" panose="010A0502050306030303" pitchFamily="18" charset="0"/>
            </a:rPr>
            <a:t> </a:t>
          </a:r>
          <a:r>
            <a:rPr lang="en-US" sz="2000" b="1" dirty="0" err="1" smtClean="0">
              <a:latin typeface="Sylfaen" panose="010A0502050306030303" pitchFamily="18" charset="0"/>
            </a:rPr>
            <a:t>არა</a:t>
          </a:r>
          <a:r>
            <a:rPr lang="ka-GE" sz="2000" b="1" dirty="0" smtClean="0">
              <a:latin typeface="Sylfaen" panose="010A0502050306030303" pitchFamily="18" charset="0"/>
            </a:rPr>
            <a:t>,</a:t>
          </a:r>
          <a:r>
            <a:rPr lang="en-US" sz="2000" b="1" dirty="0" smtClean="0">
              <a:latin typeface="Sylfaen" panose="010A0502050306030303" pitchFamily="18" charset="0"/>
            </a:rPr>
            <a:t> </a:t>
          </a:r>
          <a:r>
            <a:rPr lang="en-US" sz="2000" b="1" dirty="0">
              <a:latin typeface="Sylfaen" panose="010A0502050306030303" pitchFamily="18" charset="0"/>
            </a:rPr>
            <a:t>რომ გამომძიებლებმა გასცენ დაცვის ბრძანება მოსამართლის ან მაგისტრატის წინასწარი დასტურის გარეშე?</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b="0" dirty="0">
              <a:solidFill>
                <a:schemeClr val="tx1"/>
              </a:solidFill>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a:solidFill>
                <a:schemeClr val="tx1"/>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97BB31A0-3496-4141-B0DE-449E59A3EAC1}"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9D35A335-2CAD-4207-AD39-C2F8899C0E66}" type="presOf" srcId="{7029F5E8-D056-AE49-BD66-3C193010DDE8}" destId="{5D9EDF3F-7B20-8E47-A431-F9F24450F874}" srcOrd="0" destOrd="0" presId="urn:microsoft.com/office/officeart/2008/layout/LinedList"/>
    <dgm:cxn modelId="{B394532D-3108-4ADE-B93B-B737F6398ACC}" type="presOf" srcId="{3C774A1C-BB1C-4347-A758-A94A436F7244}" destId="{9CA50A65-40FA-E945-A868-9E3FE840B07E}" srcOrd="0" destOrd="0" presId="urn:microsoft.com/office/officeart/2008/layout/LinedList"/>
    <dgm:cxn modelId="{0D8E6C02-0CB2-4A22-BA67-4DC32783528B}" type="presOf" srcId="{8E61202A-36DD-0240-811A-270D9611A395}" destId="{CFE00427-EDF8-324F-9A5C-A181E81A4D48}" srcOrd="0" destOrd="0" presId="urn:microsoft.com/office/officeart/2008/layout/LinedList"/>
    <dgm:cxn modelId="{C2605E01-9B86-4982-9784-B3A43B5AA8CE}" type="presParOf" srcId="{9CA50A65-40FA-E945-A868-9E3FE840B07E}" destId="{D5C7DCB4-3723-4443-ADD7-DBEB1005841A}" srcOrd="0" destOrd="0" presId="urn:microsoft.com/office/officeart/2008/layout/LinedList"/>
    <dgm:cxn modelId="{CB9936EB-EF10-445D-8082-CA92DD9FFE3F}" type="presParOf" srcId="{9CA50A65-40FA-E945-A868-9E3FE840B07E}" destId="{9F8ADD56-4647-5947-BF4A-89820DB0503F}" srcOrd="1" destOrd="0" presId="urn:microsoft.com/office/officeart/2008/layout/LinedList"/>
    <dgm:cxn modelId="{D8F88720-BCDA-4C33-BF5F-131A1EDD67D4}" type="presParOf" srcId="{9F8ADD56-4647-5947-BF4A-89820DB0503F}" destId="{CFE00427-EDF8-324F-9A5C-A181E81A4D48}" srcOrd="0" destOrd="0" presId="urn:microsoft.com/office/officeart/2008/layout/LinedList"/>
    <dgm:cxn modelId="{1D898639-A7FF-4CE1-A7D9-2D8FC7D8E9B2}" type="presParOf" srcId="{9F8ADD56-4647-5947-BF4A-89820DB0503F}" destId="{71554259-89F3-DC41-AF38-A80F6823C6AB}" srcOrd="1" destOrd="0" presId="urn:microsoft.com/office/officeart/2008/layout/LinedList"/>
    <dgm:cxn modelId="{74426385-06C8-43DD-98DB-2E5CBA0854E6}" type="presParOf" srcId="{71554259-89F3-DC41-AF38-A80F6823C6AB}" destId="{D0431CA8-5100-6745-A242-ED330061BD73}" srcOrd="0" destOrd="0" presId="urn:microsoft.com/office/officeart/2008/layout/LinedList"/>
    <dgm:cxn modelId="{73B1F6DE-F165-45EF-89CF-452C460291DD}" type="presParOf" srcId="{71554259-89F3-DC41-AF38-A80F6823C6AB}" destId="{FE55CC5A-C0EF-DF45-AF1E-C9A5EF0E713C}" srcOrd="1" destOrd="0" presId="urn:microsoft.com/office/officeart/2008/layout/LinedList"/>
    <dgm:cxn modelId="{7399916A-7454-41BF-B07E-9F6BACCFF414}" type="presParOf" srcId="{FE55CC5A-C0EF-DF45-AF1E-C9A5EF0E713C}" destId="{D79F8CF2-80EE-C747-9C26-26414E55692C}" srcOrd="0" destOrd="0" presId="urn:microsoft.com/office/officeart/2008/layout/LinedList"/>
    <dgm:cxn modelId="{1FD7459A-3E6C-4A85-B7C2-B69C9E93899C}" type="presParOf" srcId="{FE55CC5A-C0EF-DF45-AF1E-C9A5EF0E713C}" destId="{5D9EDF3F-7B20-8E47-A431-F9F24450F874}" srcOrd="1" destOrd="0" presId="urn:microsoft.com/office/officeart/2008/layout/LinedList"/>
    <dgm:cxn modelId="{2C77C6D4-33BC-42F6-AA3F-11F7BA25879F}" type="presParOf" srcId="{FE55CC5A-C0EF-DF45-AF1E-C9A5EF0E713C}" destId="{EB933D24-ABB6-0C44-A5A7-05F1CB99F1EB}" srcOrd="2" destOrd="0" presId="urn:microsoft.com/office/officeart/2008/layout/LinedList"/>
    <dgm:cxn modelId="{193E20A2-9FBA-444C-AD77-2AD546BD36D2}" type="presParOf" srcId="{71554259-89F3-DC41-AF38-A80F6823C6AB}" destId="{EB798B99-5590-864A-A2C1-F553D99D3FAA}" srcOrd="2" destOrd="0" presId="urn:microsoft.com/office/officeart/2008/layout/LinedList"/>
    <dgm:cxn modelId="{2E9B93B9-FB3F-4A0C-9666-21B69E31F31C}" type="presParOf" srcId="{71554259-89F3-DC41-AF38-A80F6823C6AB}" destId="{9C715A5E-13B0-3F4D-85BD-4FA3A97839C5}" srcOrd="3" destOrd="0" presId="urn:microsoft.com/office/officeart/2008/layout/LinedList"/>
    <dgm:cxn modelId="{391B4A10-62C9-4483-9F0A-FF8645CDE1AF}" type="presParOf" srcId="{71554259-89F3-DC41-AF38-A80F6823C6AB}" destId="{A4B3FD2E-63E5-E445-B87B-210177B3706B}" srcOrd="4" destOrd="0" presId="urn:microsoft.com/office/officeart/2008/layout/LinedList"/>
    <dgm:cxn modelId="{1C6375B6-B0C4-4625-B80C-E3B05D5FA914}" type="presParOf" srcId="{A4B3FD2E-63E5-E445-B87B-210177B3706B}" destId="{B4FE7B28-4407-5045-AAC1-7786FB86FE88}" srcOrd="0" destOrd="0" presId="urn:microsoft.com/office/officeart/2008/layout/LinedList"/>
    <dgm:cxn modelId="{01D0D021-CB43-4867-8A0F-277B9FEB9007}" type="presParOf" srcId="{A4B3FD2E-63E5-E445-B87B-210177B3706B}" destId="{B9E57DF2-F223-F848-B6AB-FEB0F6FB4076}" srcOrd="1" destOrd="0" presId="urn:microsoft.com/office/officeart/2008/layout/LinedList"/>
    <dgm:cxn modelId="{347972C1-4CC3-42D3-812B-44C91628F6B9}" type="presParOf" srcId="{A4B3FD2E-63E5-E445-B87B-210177B3706B}" destId="{84017E13-6661-1647-9DB1-F43BB49DC0FD}" srcOrd="2" destOrd="0" presId="urn:microsoft.com/office/officeart/2008/layout/LinedList"/>
    <dgm:cxn modelId="{F571A51E-70E5-48D3-AD8C-9790C1EFD5EC}" type="presParOf" srcId="{71554259-89F3-DC41-AF38-A80F6823C6AB}" destId="{1E88F2A9-FC8F-2A4F-ABF4-2C5837CA76E5}" srcOrd="5" destOrd="0" presId="urn:microsoft.com/office/officeart/2008/layout/LinedList"/>
    <dgm:cxn modelId="{B3216023-BDE7-448F-86C7-A08CF273BCDC}"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მიზანშეწონილია </a:t>
          </a:r>
          <a:r>
            <a:rPr lang="en-US" sz="2000" b="1" dirty="0" err="1">
              <a:latin typeface="Sylfaen" panose="010A0502050306030303" pitchFamily="18" charset="0"/>
            </a:rPr>
            <a:t>თუ</a:t>
          </a:r>
          <a:r>
            <a:rPr lang="en-US" sz="2000" b="1" dirty="0">
              <a:latin typeface="Sylfaen" panose="010A0502050306030303" pitchFamily="18" charset="0"/>
            </a:rPr>
            <a:t> </a:t>
          </a:r>
          <a:r>
            <a:rPr lang="en-US" sz="2000" b="1" dirty="0" err="1" smtClean="0">
              <a:latin typeface="Sylfaen" panose="010A0502050306030303" pitchFamily="18" charset="0"/>
            </a:rPr>
            <a:t>არა</a:t>
          </a:r>
          <a:r>
            <a:rPr lang="ka-GE" sz="2000" b="1" dirty="0" smtClean="0">
              <a:latin typeface="Sylfaen" panose="010A0502050306030303" pitchFamily="18" charset="0"/>
            </a:rPr>
            <a:t>,</a:t>
          </a:r>
          <a:r>
            <a:rPr lang="en-US" sz="2000" b="1" dirty="0" smtClean="0">
              <a:latin typeface="Sylfaen" panose="010A0502050306030303" pitchFamily="18" charset="0"/>
            </a:rPr>
            <a:t> </a:t>
          </a:r>
          <a:r>
            <a:rPr lang="en-US" sz="2000" b="1" dirty="0">
              <a:latin typeface="Sylfaen" panose="010A0502050306030303" pitchFamily="18" charset="0"/>
            </a:rPr>
            <a:t>რომ გამომძიებლებმა გასცენ დაცვის ბრძანება მოსამართლის ან მაგისტრატის წინასწარი დასტურის გარეშე?</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4400" b="1" dirty="0">
              <a:solidFill>
                <a:srgbClr val="FF0000"/>
              </a:solidFill>
              <a:latin typeface="Sylfaen" panose="010A0502050306030303" pitchFamily="18" charset="0"/>
            </a:rPr>
            <a:t>a) დიახ</a:t>
          </a:r>
        </a:p>
        <a:p>
          <a:pPr algn="just"/>
          <a:r>
            <a:rPr lang="en-US" sz="1600" b="1" dirty="0">
              <a:solidFill>
                <a:srgbClr val="FF0000"/>
              </a:solidFill>
              <a:latin typeface="Sylfaen" panose="010A0502050306030303" pitchFamily="18" charset="0"/>
            </a:rPr>
            <a:t>ეს არ არის ინტრუზიული </a:t>
          </a:r>
          <a:r>
            <a:rPr lang="en-US" sz="1600" b="1" dirty="0" err="1">
              <a:solidFill>
                <a:srgbClr val="FF0000"/>
              </a:solidFill>
              <a:latin typeface="Sylfaen" panose="010A0502050306030303" pitchFamily="18" charset="0"/>
            </a:rPr>
            <a:t>უფლებამოსილება</a:t>
          </a:r>
          <a:r>
            <a:rPr lang="en-US" sz="1600" b="1" dirty="0">
              <a:solidFill>
                <a:srgbClr val="FF0000"/>
              </a:solidFill>
              <a:latin typeface="Sylfaen" panose="010A0502050306030303" pitchFamily="18" charset="0"/>
            </a:rPr>
            <a:t> </a:t>
          </a:r>
          <a:r>
            <a:rPr lang="en-US" sz="1600" b="1" dirty="0" err="1" smtClean="0">
              <a:solidFill>
                <a:srgbClr val="FF0000"/>
              </a:solidFill>
              <a:latin typeface="Sylfaen" panose="010A0502050306030303" pitchFamily="18" charset="0"/>
            </a:rPr>
            <a:t>საიდუმლოების</a:t>
          </a:r>
          <a:r>
            <a:rPr lang="en-US" sz="1600" b="1" dirty="0" smtClean="0">
              <a:solidFill>
                <a:srgbClr val="FF0000"/>
              </a:solidFill>
              <a:latin typeface="Sylfaen" panose="010A0502050306030303" pitchFamily="18" charset="0"/>
            </a:rPr>
            <a:t> </a:t>
          </a:r>
          <a:r>
            <a:rPr lang="en-US" sz="1600" b="1" dirty="0">
              <a:solidFill>
                <a:srgbClr val="FF0000"/>
              </a:solidFill>
              <a:latin typeface="Sylfaen" panose="010A0502050306030303" pitchFamily="18" charset="0"/>
            </a:rPr>
            <a:t>დაცვასთან მიმართებით, რადგან არ მოიცავს გამჟღავნებას</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a:solidFill>
                <a:schemeClr val="tx1"/>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4BB7962F-36B5-44C0-BD26-F1EFB11301E3}" type="presOf" srcId="{8E61202A-36DD-0240-811A-270D9611A395}" destId="{CFE00427-EDF8-324F-9A5C-A181E81A4D48}" srcOrd="0" destOrd="0" presId="urn:microsoft.com/office/officeart/2008/layout/LinedList"/>
    <dgm:cxn modelId="{27E21367-0FBA-440A-8F2B-EDA8A0971CB6}" type="presOf" srcId="{3C774A1C-BB1C-4347-A758-A94A436F7244}" destId="{9CA50A65-40FA-E945-A868-9E3FE840B07E}" srcOrd="0" destOrd="0" presId="urn:microsoft.com/office/officeart/2008/layout/LinedList"/>
    <dgm:cxn modelId="{36B15D62-5666-45E3-913E-4921199BB2BD}"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C8CF5D56-4F5D-49B1-AFC9-1B47B85181EE}" type="presOf" srcId="{412DA8CB-B9E5-F44F-9FDD-EF35DF68306D}" destId="{B9E57DF2-F223-F848-B6AB-FEB0F6FB4076}" srcOrd="0" destOrd="0" presId="urn:microsoft.com/office/officeart/2008/layout/LinedList"/>
    <dgm:cxn modelId="{3F5E120A-4838-4D23-85C5-563C9B30D01A}" type="presParOf" srcId="{9CA50A65-40FA-E945-A868-9E3FE840B07E}" destId="{D5C7DCB4-3723-4443-ADD7-DBEB1005841A}" srcOrd="0" destOrd="0" presId="urn:microsoft.com/office/officeart/2008/layout/LinedList"/>
    <dgm:cxn modelId="{3C7866EB-DBDE-4015-9E27-A8744C44688C}" type="presParOf" srcId="{9CA50A65-40FA-E945-A868-9E3FE840B07E}" destId="{9F8ADD56-4647-5947-BF4A-89820DB0503F}" srcOrd="1" destOrd="0" presId="urn:microsoft.com/office/officeart/2008/layout/LinedList"/>
    <dgm:cxn modelId="{BDB0A19F-2E52-42AE-9431-98B8B70C371C}" type="presParOf" srcId="{9F8ADD56-4647-5947-BF4A-89820DB0503F}" destId="{CFE00427-EDF8-324F-9A5C-A181E81A4D48}" srcOrd="0" destOrd="0" presId="urn:microsoft.com/office/officeart/2008/layout/LinedList"/>
    <dgm:cxn modelId="{7C891FAE-6C30-4CA8-AFA0-C21386506E8B}" type="presParOf" srcId="{9F8ADD56-4647-5947-BF4A-89820DB0503F}" destId="{71554259-89F3-DC41-AF38-A80F6823C6AB}" srcOrd="1" destOrd="0" presId="urn:microsoft.com/office/officeart/2008/layout/LinedList"/>
    <dgm:cxn modelId="{8C54AF15-E133-456D-8B0D-0B0B14F6024F}" type="presParOf" srcId="{71554259-89F3-DC41-AF38-A80F6823C6AB}" destId="{D0431CA8-5100-6745-A242-ED330061BD73}" srcOrd="0" destOrd="0" presId="urn:microsoft.com/office/officeart/2008/layout/LinedList"/>
    <dgm:cxn modelId="{8C8D76B5-8A7E-455B-96C7-4E8057D3CF91}" type="presParOf" srcId="{71554259-89F3-DC41-AF38-A80F6823C6AB}" destId="{FE55CC5A-C0EF-DF45-AF1E-C9A5EF0E713C}" srcOrd="1" destOrd="0" presId="urn:microsoft.com/office/officeart/2008/layout/LinedList"/>
    <dgm:cxn modelId="{B99EDF77-DFAB-45DA-AD6F-00CA426C493C}" type="presParOf" srcId="{FE55CC5A-C0EF-DF45-AF1E-C9A5EF0E713C}" destId="{D79F8CF2-80EE-C747-9C26-26414E55692C}" srcOrd="0" destOrd="0" presId="urn:microsoft.com/office/officeart/2008/layout/LinedList"/>
    <dgm:cxn modelId="{A20493B4-58BD-451E-9CBB-3D35B3854EA7}" type="presParOf" srcId="{FE55CC5A-C0EF-DF45-AF1E-C9A5EF0E713C}" destId="{5D9EDF3F-7B20-8E47-A431-F9F24450F874}" srcOrd="1" destOrd="0" presId="urn:microsoft.com/office/officeart/2008/layout/LinedList"/>
    <dgm:cxn modelId="{DAF10E11-5A35-47C6-BCFF-8DE95A499AF8}" type="presParOf" srcId="{FE55CC5A-C0EF-DF45-AF1E-C9A5EF0E713C}" destId="{EB933D24-ABB6-0C44-A5A7-05F1CB99F1EB}" srcOrd="2" destOrd="0" presId="urn:microsoft.com/office/officeart/2008/layout/LinedList"/>
    <dgm:cxn modelId="{EF152F4D-E78C-427C-8178-1DDDF107B070}" type="presParOf" srcId="{71554259-89F3-DC41-AF38-A80F6823C6AB}" destId="{EB798B99-5590-864A-A2C1-F553D99D3FAA}" srcOrd="2" destOrd="0" presId="urn:microsoft.com/office/officeart/2008/layout/LinedList"/>
    <dgm:cxn modelId="{193195C7-EE8A-4CF6-A395-182FFA609D1F}" type="presParOf" srcId="{71554259-89F3-DC41-AF38-A80F6823C6AB}" destId="{9C715A5E-13B0-3F4D-85BD-4FA3A97839C5}" srcOrd="3" destOrd="0" presId="urn:microsoft.com/office/officeart/2008/layout/LinedList"/>
    <dgm:cxn modelId="{7DD1F786-FA87-4FDB-B0DB-70AD98749BE6}" type="presParOf" srcId="{71554259-89F3-DC41-AF38-A80F6823C6AB}" destId="{A4B3FD2E-63E5-E445-B87B-210177B3706B}" srcOrd="4" destOrd="0" presId="urn:microsoft.com/office/officeart/2008/layout/LinedList"/>
    <dgm:cxn modelId="{64E139C9-CAFB-4F4A-AE58-F4EC4C63A8C9}" type="presParOf" srcId="{A4B3FD2E-63E5-E445-B87B-210177B3706B}" destId="{B4FE7B28-4407-5045-AAC1-7786FB86FE88}" srcOrd="0" destOrd="0" presId="urn:microsoft.com/office/officeart/2008/layout/LinedList"/>
    <dgm:cxn modelId="{62ADFAA3-B3AE-4235-8067-AA3E691D5BE0}" type="presParOf" srcId="{A4B3FD2E-63E5-E445-B87B-210177B3706B}" destId="{B9E57DF2-F223-F848-B6AB-FEB0F6FB4076}" srcOrd="1" destOrd="0" presId="urn:microsoft.com/office/officeart/2008/layout/LinedList"/>
    <dgm:cxn modelId="{C7A7C2B6-E442-4EDD-8823-00CAABA9C707}" type="presParOf" srcId="{A4B3FD2E-63E5-E445-B87B-210177B3706B}" destId="{84017E13-6661-1647-9DB1-F43BB49DC0FD}" srcOrd="2" destOrd="0" presId="urn:microsoft.com/office/officeart/2008/layout/LinedList"/>
    <dgm:cxn modelId="{03319805-3265-4514-9240-252C2A92E809}" type="presParOf" srcId="{71554259-89F3-DC41-AF38-A80F6823C6AB}" destId="{1E88F2A9-FC8F-2A4F-ABF4-2C5837CA76E5}" srcOrd="5" destOrd="0" presId="urn:microsoft.com/office/officeart/2008/layout/LinedList"/>
    <dgm:cxn modelId="{E926BEEE-6863-4F20-A099-F938B6494016}"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400" b="1" dirty="0">
            <a:latin typeface="Sylfaen" panose="010A0502050306030303" pitchFamily="18" charset="0"/>
          </a:endParaRPr>
        </a:p>
        <a:p>
          <a:pPr algn="just"/>
          <a:endParaRPr lang="ka-GE" sz="2400" b="1" dirty="0">
            <a:latin typeface="Sylfaen" panose="010A0502050306030303" pitchFamily="18" charset="0"/>
          </a:endParaRPr>
        </a:p>
        <a:p>
          <a:pPr algn="just"/>
          <a:r>
            <a:rPr lang="en-US" sz="2000" b="1" dirty="0">
              <a:latin typeface="Sylfaen" panose="010A0502050306030303" pitchFamily="18" charset="0"/>
            </a:rPr>
            <a:t>იქნება თუ არა ბუდაპეშტის კონვენციასთან შესაბამისობაში ინფორმაციის გაცემის ბრძანება პირის მფლობელობაში არსებული ყველა ელ. ფოსტის ინფორმაციის გაცემაზე?</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5000" b="0" dirty="0">
              <a:solidFill>
                <a:schemeClr val="tx1"/>
              </a:solidFill>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pPr algn="just"/>
          <a:r>
            <a:rPr lang="en-US" sz="5000" b="0" dirty="0">
              <a:solidFill>
                <a:schemeClr val="tx1"/>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FDF61D47-31C4-45F0-8574-F8DBED66ECB8}" type="presOf" srcId="{7029F5E8-D056-AE49-BD66-3C193010DDE8}" destId="{5D9EDF3F-7B20-8E47-A431-F9F24450F874}" srcOrd="0" destOrd="0" presId="urn:microsoft.com/office/officeart/2008/layout/LinedList"/>
    <dgm:cxn modelId="{A5E56667-D883-4F43-8193-AB6C5AB1ECF4}" type="presOf" srcId="{3C774A1C-BB1C-4347-A758-A94A436F7244}" destId="{9CA50A65-40FA-E945-A868-9E3FE840B07E}" srcOrd="0" destOrd="0" presId="urn:microsoft.com/office/officeart/2008/layout/LinedList"/>
    <dgm:cxn modelId="{F8714938-9F71-41BA-B1CE-A2794A9A1639}"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03D747C3-E7F9-41CA-A799-A7413428F87B}" type="presOf" srcId="{8E61202A-36DD-0240-811A-270D9611A395}" destId="{CFE00427-EDF8-324F-9A5C-A181E81A4D48}" srcOrd="0" destOrd="0" presId="urn:microsoft.com/office/officeart/2008/layout/LinedList"/>
    <dgm:cxn modelId="{5B909CEC-D197-46BE-84EB-F093AE050839}" type="presParOf" srcId="{9CA50A65-40FA-E945-A868-9E3FE840B07E}" destId="{D5C7DCB4-3723-4443-ADD7-DBEB1005841A}" srcOrd="0" destOrd="0" presId="urn:microsoft.com/office/officeart/2008/layout/LinedList"/>
    <dgm:cxn modelId="{A6F727B7-2DC6-4813-BD34-1152307C6FF2}" type="presParOf" srcId="{9CA50A65-40FA-E945-A868-9E3FE840B07E}" destId="{9F8ADD56-4647-5947-BF4A-89820DB0503F}" srcOrd="1" destOrd="0" presId="urn:microsoft.com/office/officeart/2008/layout/LinedList"/>
    <dgm:cxn modelId="{15ED933A-27C4-46E1-8AF0-8D6DCAD89530}" type="presParOf" srcId="{9F8ADD56-4647-5947-BF4A-89820DB0503F}" destId="{CFE00427-EDF8-324F-9A5C-A181E81A4D48}" srcOrd="0" destOrd="0" presId="urn:microsoft.com/office/officeart/2008/layout/LinedList"/>
    <dgm:cxn modelId="{3156F4FE-4634-45EC-B5A6-FF51F452438F}" type="presParOf" srcId="{9F8ADD56-4647-5947-BF4A-89820DB0503F}" destId="{71554259-89F3-DC41-AF38-A80F6823C6AB}" srcOrd="1" destOrd="0" presId="urn:microsoft.com/office/officeart/2008/layout/LinedList"/>
    <dgm:cxn modelId="{C4C20F4E-53B2-4E32-B4D0-01A08DD9E911}" type="presParOf" srcId="{71554259-89F3-DC41-AF38-A80F6823C6AB}" destId="{D0431CA8-5100-6745-A242-ED330061BD73}" srcOrd="0" destOrd="0" presId="urn:microsoft.com/office/officeart/2008/layout/LinedList"/>
    <dgm:cxn modelId="{0FDAC053-C2F4-4330-A00D-123ED0A1A0D1}" type="presParOf" srcId="{71554259-89F3-DC41-AF38-A80F6823C6AB}" destId="{FE55CC5A-C0EF-DF45-AF1E-C9A5EF0E713C}" srcOrd="1" destOrd="0" presId="urn:microsoft.com/office/officeart/2008/layout/LinedList"/>
    <dgm:cxn modelId="{898664A5-AFE8-4553-A990-982D8D06AC44}" type="presParOf" srcId="{FE55CC5A-C0EF-DF45-AF1E-C9A5EF0E713C}" destId="{D79F8CF2-80EE-C747-9C26-26414E55692C}" srcOrd="0" destOrd="0" presId="urn:microsoft.com/office/officeart/2008/layout/LinedList"/>
    <dgm:cxn modelId="{0EEA137A-FBCE-4E72-8E1E-3596DFC69D40}" type="presParOf" srcId="{FE55CC5A-C0EF-DF45-AF1E-C9A5EF0E713C}" destId="{5D9EDF3F-7B20-8E47-A431-F9F24450F874}" srcOrd="1" destOrd="0" presId="urn:microsoft.com/office/officeart/2008/layout/LinedList"/>
    <dgm:cxn modelId="{7CD18D15-E8A7-4B24-A1DF-72AC74872DDE}" type="presParOf" srcId="{FE55CC5A-C0EF-DF45-AF1E-C9A5EF0E713C}" destId="{EB933D24-ABB6-0C44-A5A7-05F1CB99F1EB}" srcOrd="2" destOrd="0" presId="urn:microsoft.com/office/officeart/2008/layout/LinedList"/>
    <dgm:cxn modelId="{088EBBFA-DE2C-44D5-A42A-EC785F9F053B}" type="presParOf" srcId="{71554259-89F3-DC41-AF38-A80F6823C6AB}" destId="{EB798B99-5590-864A-A2C1-F553D99D3FAA}" srcOrd="2" destOrd="0" presId="urn:microsoft.com/office/officeart/2008/layout/LinedList"/>
    <dgm:cxn modelId="{A9270751-BA79-4172-8EDA-47D4AF2BC449}" type="presParOf" srcId="{71554259-89F3-DC41-AF38-A80F6823C6AB}" destId="{9C715A5E-13B0-3F4D-85BD-4FA3A97839C5}" srcOrd="3" destOrd="0" presId="urn:microsoft.com/office/officeart/2008/layout/LinedList"/>
    <dgm:cxn modelId="{D51ADC8F-3FBD-4DB6-A354-675856E422E1}" type="presParOf" srcId="{71554259-89F3-DC41-AF38-A80F6823C6AB}" destId="{A4B3FD2E-63E5-E445-B87B-210177B3706B}" srcOrd="4" destOrd="0" presId="urn:microsoft.com/office/officeart/2008/layout/LinedList"/>
    <dgm:cxn modelId="{2ECD419C-B546-4FC1-994B-3F065CB20D5B}" type="presParOf" srcId="{A4B3FD2E-63E5-E445-B87B-210177B3706B}" destId="{B4FE7B28-4407-5045-AAC1-7786FB86FE88}" srcOrd="0" destOrd="0" presId="urn:microsoft.com/office/officeart/2008/layout/LinedList"/>
    <dgm:cxn modelId="{1B1193A5-C35F-49B4-928A-A4DF3ABFBB27}" type="presParOf" srcId="{A4B3FD2E-63E5-E445-B87B-210177B3706B}" destId="{B9E57DF2-F223-F848-B6AB-FEB0F6FB4076}" srcOrd="1" destOrd="0" presId="urn:microsoft.com/office/officeart/2008/layout/LinedList"/>
    <dgm:cxn modelId="{D7CBD95A-9684-4ED6-AD29-3138C44D99D0}" type="presParOf" srcId="{A4B3FD2E-63E5-E445-B87B-210177B3706B}" destId="{84017E13-6661-1647-9DB1-F43BB49DC0FD}" srcOrd="2" destOrd="0" presId="urn:microsoft.com/office/officeart/2008/layout/LinedList"/>
    <dgm:cxn modelId="{224FC3B7-9871-44B4-BABF-619B2FEE6F24}" type="presParOf" srcId="{71554259-89F3-DC41-AF38-A80F6823C6AB}" destId="{1E88F2A9-FC8F-2A4F-ABF4-2C5837CA76E5}" srcOrd="5" destOrd="0" presId="urn:microsoft.com/office/officeart/2008/layout/LinedList"/>
    <dgm:cxn modelId="{48E18F49-23AF-4D70-8549-1A56F1F6015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endParaRPr lang="ka-GE" sz="2000" b="1" dirty="0">
            <a:latin typeface="Sylfaen" panose="010A0502050306030303" pitchFamily="18" charset="0"/>
          </a:endParaRPr>
        </a:p>
        <a:p>
          <a:pPr algn="just"/>
          <a:r>
            <a:rPr lang="en-US" sz="1800" b="1" dirty="0">
              <a:latin typeface="Sylfaen" panose="010A0502050306030303" pitchFamily="18" charset="0"/>
            </a:rPr>
            <a:t>იქნება თუ არა ბუდაპეშტის კონვენციასთან შესაბამისობაში ინფორმაციის გაცემის ბრძანება პირის მფლობელობაში არსებული ყველა ელ. ფოსტის ინფორმაციის გაცემაზე?</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4400" b="0" dirty="0">
              <a:solidFill>
                <a:schemeClr val="tx1"/>
              </a:solidFill>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pPr algn="just"/>
          <a:r>
            <a:rPr lang="en-US" sz="4400" b="1" dirty="0">
              <a:solidFill>
                <a:srgbClr val="FF0000"/>
              </a:solidFill>
              <a:latin typeface="Sylfaen" panose="010A0502050306030303" pitchFamily="18" charset="0"/>
            </a:rPr>
            <a:t>b) არა</a:t>
          </a:r>
        </a:p>
        <a:p>
          <a:pPr algn="just"/>
          <a:r>
            <a:rPr lang="en-US" sz="1600" b="1" dirty="0">
              <a:solidFill>
                <a:srgbClr val="FF0000"/>
              </a:solidFill>
              <a:latin typeface="Sylfaen" panose="010A0502050306030303" pitchFamily="18" charset="0"/>
            </a:rPr>
            <a:t>ამ უფლებამოსილების განხორციელება შეიძლება მხოლოდ კონკრეტულ კომპიუტერულ მონაცემებთან მიმართებით და არ შეიძლება იყოს არათანაზომიერი</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F52D3AEF-A000-4737-B374-5E95C193B9C2}"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844D9F8-1CAB-4FCF-B06D-FB1D8573CAF0}" type="presOf" srcId="{412DA8CB-B9E5-F44F-9FDD-EF35DF68306D}" destId="{B9E57DF2-F223-F848-B6AB-FEB0F6FB4076}" srcOrd="0" destOrd="0" presId="urn:microsoft.com/office/officeart/2008/layout/LinedList"/>
    <dgm:cxn modelId="{B7E0A584-71AD-4E22-8C81-92F629C18B31}" type="presOf" srcId="{3C774A1C-BB1C-4347-A758-A94A436F7244}" destId="{9CA50A65-40FA-E945-A868-9E3FE840B07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37DA104C-7CE2-4612-BCEC-BB642E9F12B8}"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49898FA0-D96D-4005-9653-DA3DB2EACC64}" type="presParOf" srcId="{9CA50A65-40FA-E945-A868-9E3FE840B07E}" destId="{D5C7DCB4-3723-4443-ADD7-DBEB1005841A}" srcOrd="0" destOrd="0" presId="urn:microsoft.com/office/officeart/2008/layout/LinedList"/>
    <dgm:cxn modelId="{DDD9283D-8154-4DB5-BB68-85B26E176D8F}" type="presParOf" srcId="{9CA50A65-40FA-E945-A868-9E3FE840B07E}" destId="{9F8ADD56-4647-5947-BF4A-89820DB0503F}" srcOrd="1" destOrd="0" presId="urn:microsoft.com/office/officeart/2008/layout/LinedList"/>
    <dgm:cxn modelId="{D207B150-4D94-4462-85CD-6AC05CF89D8A}" type="presParOf" srcId="{9F8ADD56-4647-5947-BF4A-89820DB0503F}" destId="{CFE00427-EDF8-324F-9A5C-A181E81A4D48}" srcOrd="0" destOrd="0" presId="urn:microsoft.com/office/officeart/2008/layout/LinedList"/>
    <dgm:cxn modelId="{D44B3FB2-B1D0-4395-820A-50C8AF0263AD}" type="presParOf" srcId="{9F8ADD56-4647-5947-BF4A-89820DB0503F}" destId="{71554259-89F3-DC41-AF38-A80F6823C6AB}" srcOrd="1" destOrd="0" presId="urn:microsoft.com/office/officeart/2008/layout/LinedList"/>
    <dgm:cxn modelId="{C546541C-6AF2-4FA8-8396-8CED6912D452}" type="presParOf" srcId="{71554259-89F3-DC41-AF38-A80F6823C6AB}" destId="{D0431CA8-5100-6745-A242-ED330061BD73}" srcOrd="0" destOrd="0" presId="urn:microsoft.com/office/officeart/2008/layout/LinedList"/>
    <dgm:cxn modelId="{D6ABD29C-0E41-4779-84A5-A8FC1C0E012E}" type="presParOf" srcId="{71554259-89F3-DC41-AF38-A80F6823C6AB}" destId="{FE55CC5A-C0EF-DF45-AF1E-C9A5EF0E713C}" srcOrd="1" destOrd="0" presId="urn:microsoft.com/office/officeart/2008/layout/LinedList"/>
    <dgm:cxn modelId="{1D0F5182-8E19-4025-86B1-6938AEE9DF40}" type="presParOf" srcId="{FE55CC5A-C0EF-DF45-AF1E-C9A5EF0E713C}" destId="{D79F8CF2-80EE-C747-9C26-26414E55692C}" srcOrd="0" destOrd="0" presId="urn:microsoft.com/office/officeart/2008/layout/LinedList"/>
    <dgm:cxn modelId="{BB432056-73D6-406C-A927-E4468CE40822}" type="presParOf" srcId="{FE55CC5A-C0EF-DF45-AF1E-C9A5EF0E713C}" destId="{5D9EDF3F-7B20-8E47-A431-F9F24450F874}" srcOrd="1" destOrd="0" presId="urn:microsoft.com/office/officeart/2008/layout/LinedList"/>
    <dgm:cxn modelId="{A2752C42-DE5B-42C2-BB7D-78408E3A66A5}" type="presParOf" srcId="{FE55CC5A-C0EF-DF45-AF1E-C9A5EF0E713C}" destId="{EB933D24-ABB6-0C44-A5A7-05F1CB99F1EB}" srcOrd="2" destOrd="0" presId="urn:microsoft.com/office/officeart/2008/layout/LinedList"/>
    <dgm:cxn modelId="{5650C801-DB28-47B4-A712-BBE42D7BDAF4}" type="presParOf" srcId="{71554259-89F3-DC41-AF38-A80F6823C6AB}" destId="{EB798B99-5590-864A-A2C1-F553D99D3FAA}" srcOrd="2" destOrd="0" presId="urn:microsoft.com/office/officeart/2008/layout/LinedList"/>
    <dgm:cxn modelId="{7A00943B-E7C1-4E34-BCD0-913E94A16399}" type="presParOf" srcId="{71554259-89F3-DC41-AF38-A80F6823C6AB}" destId="{9C715A5E-13B0-3F4D-85BD-4FA3A97839C5}" srcOrd="3" destOrd="0" presId="urn:microsoft.com/office/officeart/2008/layout/LinedList"/>
    <dgm:cxn modelId="{AC2612D5-7EED-4C8E-BF7B-57148545FA5F}" type="presParOf" srcId="{71554259-89F3-DC41-AF38-A80F6823C6AB}" destId="{A4B3FD2E-63E5-E445-B87B-210177B3706B}" srcOrd="4" destOrd="0" presId="urn:microsoft.com/office/officeart/2008/layout/LinedList"/>
    <dgm:cxn modelId="{DBF86C8C-9C72-46E2-85EE-FC231F3E074D}" type="presParOf" srcId="{A4B3FD2E-63E5-E445-B87B-210177B3706B}" destId="{B4FE7B28-4407-5045-AAC1-7786FB86FE88}" srcOrd="0" destOrd="0" presId="urn:microsoft.com/office/officeart/2008/layout/LinedList"/>
    <dgm:cxn modelId="{7CC9EB59-3BA9-40F4-8F1F-CE38138E3393}" type="presParOf" srcId="{A4B3FD2E-63E5-E445-B87B-210177B3706B}" destId="{B9E57DF2-F223-F848-B6AB-FEB0F6FB4076}" srcOrd="1" destOrd="0" presId="urn:microsoft.com/office/officeart/2008/layout/LinedList"/>
    <dgm:cxn modelId="{DCE6CCC3-1EB5-41A3-997F-E97AE90B477D}" type="presParOf" srcId="{A4B3FD2E-63E5-E445-B87B-210177B3706B}" destId="{84017E13-6661-1647-9DB1-F43BB49DC0FD}" srcOrd="2" destOrd="0" presId="urn:microsoft.com/office/officeart/2008/layout/LinedList"/>
    <dgm:cxn modelId="{2A426225-202E-414E-9CD7-24D420F87ADC}" type="presParOf" srcId="{71554259-89F3-DC41-AF38-A80F6823C6AB}" destId="{1E88F2A9-FC8F-2A4F-ABF4-2C5837CA76E5}" srcOrd="5" destOrd="0" presId="urn:microsoft.com/office/officeart/2008/layout/LinedList"/>
    <dgm:cxn modelId="{2432C03E-F5BA-49C5-BF93-919A00C23901}"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6C696-8BAE-43F5-A7AE-876CEB660999}">
      <dsp:nvSpPr>
        <dsp:cNvPr id="0" name=""/>
        <dsp:cNvSpPr/>
      </dsp:nvSpPr>
      <dsp:spPr>
        <a:xfrm rot="10800000">
          <a:off x="0" y="0"/>
          <a:ext cx="5004047"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Sylfaen" panose="010A0502050306030303" pitchFamily="18" charset="0"/>
            </a:rPr>
            <a:t>შინაარსობრივი მონაცემების გადაჭერა</a:t>
          </a:r>
          <a:endParaRPr lang="ka-GE" sz="1400" b="1" kern="1200" dirty="0">
            <a:latin typeface="Sylfaen" panose="010A0502050306030303" pitchFamily="18" charset="0"/>
          </a:endParaRPr>
        </a:p>
      </dsp:txBody>
      <dsp:txXfrm rot="-10800000">
        <a:off x="875708" y="0"/>
        <a:ext cx="3252631" cy="807871"/>
      </dsp:txXfrm>
    </dsp:sp>
    <dsp:sp modelId="{37638A15-F53B-4722-A3A9-504F0872E3E9}">
      <dsp:nvSpPr>
        <dsp:cNvPr id="0" name=""/>
        <dsp:cNvSpPr/>
      </dsp:nvSpPr>
      <dsp:spPr>
        <a:xfrm rot="10800000">
          <a:off x="417003" y="807871"/>
          <a:ext cx="4170040"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Sylfaen" panose="010A0502050306030303" pitchFamily="18" charset="0"/>
            </a:rPr>
            <a:t>ტრაფიკის მონაცემების რეალურ დროში შეგროვება</a:t>
          </a:r>
          <a:endParaRPr lang="ka-GE" sz="1400" b="1" kern="1200" dirty="0">
            <a:latin typeface="Sylfaen" panose="010A0502050306030303" pitchFamily="18" charset="0"/>
          </a:endParaRPr>
        </a:p>
      </dsp:txBody>
      <dsp:txXfrm rot="-10800000">
        <a:off x="1146760" y="807871"/>
        <a:ext cx="2710526" cy="807871"/>
      </dsp:txXfrm>
    </dsp:sp>
    <dsp:sp modelId="{D3458357-E8D2-45B2-A250-AF9A09B0DC07}">
      <dsp:nvSpPr>
        <dsp:cNvPr id="0" name=""/>
        <dsp:cNvSpPr/>
      </dsp:nvSpPr>
      <dsp:spPr>
        <a:xfrm rot="10800000">
          <a:off x="834007" y="1615742"/>
          <a:ext cx="3336032"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Sylfaen" panose="010A0502050306030303" pitchFamily="18" charset="0"/>
            </a:rPr>
            <a:t>ჩხრეკა და ამოღება</a:t>
          </a:r>
          <a:endParaRPr lang="ka-GE" sz="1400" b="1" kern="1200" dirty="0">
            <a:latin typeface="Sylfaen" panose="010A0502050306030303" pitchFamily="18" charset="0"/>
          </a:endParaRPr>
        </a:p>
      </dsp:txBody>
      <dsp:txXfrm rot="-10800000">
        <a:off x="1417813" y="1615742"/>
        <a:ext cx="2168420" cy="807871"/>
      </dsp:txXfrm>
    </dsp:sp>
    <dsp:sp modelId="{2E9841CB-D369-4D50-B3DF-91B1CB432857}">
      <dsp:nvSpPr>
        <dsp:cNvPr id="0" name=""/>
        <dsp:cNvSpPr/>
      </dsp:nvSpPr>
      <dsp:spPr>
        <a:xfrm rot="10800000">
          <a:off x="1251011" y="2423614"/>
          <a:ext cx="2502023"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Sylfaen" panose="010A0502050306030303" pitchFamily="18" charset="0"/>
            </a:rPr>
            <a:t>ინფორმაციის გაცემის ბრძანება</a:t>
          </a:r>
          <a:endParaRPr lang="ka-GE" sz="1400" b="1" kern="1200" dirty="0">
            <a:latin typeface="Sylfaen" panose="010A0502050306030303" pitchFamily="18" charset="0"/>
          </a:endParaRPr>
        </a:p>
      </dsp:txBody>
      <dsp:txXfrm rot="-10800000">
        <a:off x="1688866" y="2423614"/>
        <a:ext cx="1626315" cy="807871"/>
      </dsp:txXfrm>
    </dsp:sp>
    <dsp:sp modelId="{BC23AC2C-C589-473D-B07A-EA5CA8DD25B7}">
      <dsp:nvSpPr>
        <dsp:cNvPr id="0" name=""/>
        <dsp:cNvSpPr/>
      </dsp:nvSpPr>
      <dsp:spPr>
        <a:xfrm rot="10800000">
          <a:off x="1668015" y="3231485"/>
          <a:ext cx="1668016"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latin typeface="Sylfaen" panose="010A0502050306030303" pitchFamily="18" charset="0"/>
            </a:rPr>
            <a:t>დაცული ტრაფიკის მონაცემების ნაწილობრივ გამჟღავნება</a:t>
          </a:r>
          <a:endParaRPr lang="ka-GE" sz="1050" b="1" kern="1200" dirty="0">
            <a:latin typeface="Sylfaen" panose="010A0502050306030303" pitchFamily="18" charset="0"/>
          </a:endParaRPr>
        </a:p>
      </dsp:txBody>
      <dsp:txXfrm rot="-10800000">
        <a:off x="1959918" y="3231485"/>
        <a:ext cx="1084210" cy="807871"/>
      </dsp:txXfrm>
    </dsp:sp>
    <dsp:sp modelId="{EFBE9C48-68C3-41E1-8414-F6D586349D59}">
      <dsp:nvSpPr>
        <dsp:cNvPr id="0" name=""/>
        <dsp:cNvSpPr/>
      </dsp:nvSpPr>
      <dsp:spPr>
        <a:xfrm rot="10800000">
          <a:off x="2085019" y="4039356"/>
          <a:ext cx="834008"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t" anchorCtr="0">
          <a:noAutofit/>
        </a:bodyPr>
        <a:lstStyle/>
        <a:p>
          <a:pPr lvl="0" algn="ctr" defTabSz="133350">
            <a:lnSpc>
              <a:spcPct val="90000"/>
            </a:lnSpc>
            <a:spcBef>
              <a:spcPct val="0"/>
            </a:spcBef>
            <a:spcAft>
              <a:spcPct val="35000"/>
            </a:spcAft>
          </a:pPr>
          <a:endParaRPr lang="ka-GE" sz="300" b="1" kern="1200" dirty="0">
            <a:latin typeface="Sylfaen" panose="010A0502050306030303" pitchFamily="18" charset="0"/>
          </a:endParaRPr>
        </a:p>
        <a:p>
          <a:pPr lvl="0" algn="ctr" defTabSz="133350">
            <a:lnSpc>
              <a:spcPct val="90000"/>
            </a:lnSpc>
            <a:spcBef>
              <a:spcPct val="0"/>
            </a:spcBef>
            <a:spcAft>
              <a:spcPct val="35000"/>
            </a:spcAft>
          </a:pPr>
          <a:r>
            <a:rPr lang="en-US" sz="800" b="1" kern="1200" dirty="0">
              <a:latin typeface="Sylfaen" panose="010A0502050306030303" pitchFamily="18" charset="0"/>
            </a:rPr>
            <a:t>დაჩქარებული დაცვა </a:t>
          </a:r>
          <a:endParaRPr lang="ka-GE" sz="800" b="1" kern="1200" dirty="0">
            <a:latin typeface="Sylfaen" panose="010A0502050306030303" pitchFamily="18" charset="0"/>
          </a:endParaRPr>
        </a:p>
      </dsp:txBody>
      <dsp:txXfrm rot="-10800000">
        <a:off x="2085019" y="4039356"/>
        <a:ext cx="834008" cy="807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გამოიყენება თუ არა ბუდაპეშტის კონვენციის საპროცესო უფლებამოსილება ტერორიზმთან დაკავშირებულ დანაშაულებთან?</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გამოიყენება თუ არა ბუდაპეშტის კონვენციის საპროცესო უფლებამოსილება ტერორიზმთან დაკავშირებულ დანაშაულებთან?</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1" kern="1200" dirty="0">
              <a:solidFill>
                <a:srgbClr val="FF0000"/>
              </a:solidFill>
              <a:latin typeface="Sylfaen" panose="010A0502050306030303" pitchFamily="18" charset="0"/>
            </a:rPr>
            <a:t>a) დიახ</a:t>
          </a:r>
        </a:p>
        <a:p>
          <a:pPr lvl="0" algn="just" defTabSz="2133600">
            <a:lnSpc>
              <a:spcPct val="90000"/>
            </a:lnSpc>
            <a:spcBef>
              <a:spcPct val="0"/>
            </a:spcBef>
            <a:spcAft>
              <a:spcPct val="35000"/>
            </a:spcAft>
          </a:pPr>
          <a:r>
            <a:rPr lang="en-US" sz="2000" b="1" kern="1200" dirty="0">
              <a:solidFill>
                <a:srgbClr val="FF0000"/>
              </a:solidFill>
              <a:latin typeface="Sylfaen" panose="010A0502050306030303" pitchFamily="18" charset="0"/>
            </a:rPr>
            <a:t>(თუ ჩართულია ელექტრონული მტკიცებულებები)</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გამოიყენება თუ არა ბუდაპეშტის კონვენციის საპროცესო უფლებამოსილება ადამიანებით ვაჭრობასთან დაკავშირებულ დანაშაულებთან?</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mn-lt"/>
            </a:rPr>
            <a:t>b) </a:t>
          </a:r>
          <a:r>
            <a:rPr lang="en-US" sz="5000" b="0" kern="1200" dirty="0">
              <a:solidFill>
                <a:schemeClr val="tx1"/>
              </a:solidFill>
              <a:latin typeface="Sylfaen" panose="010A0502050306030303" pitchFamily="18" charset="0"/>
            </a:rPr>
            <a:t>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გამოიყენება თუ არა ბუდაპეშტის კონვენციის საპროცესო უფლებამოსილება ადამიანებით ვაჭრობასთან დაკავშირებულ დანაშაულებთან?</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1" kern="1200" dirty="0">
              <a:solidFill>
                <a:srgbClr val="FF0000"/>
              </a:solidFill>
              <a:latin typeface="Sylfaen" panose="010A0502050306030303" pitchFamily="18" charset="0"/>
            </a:rPr>
            <a:t>a) დიახ</a:t>
          </a:r>
        </a:p>
        <a:p>
          <a:pPr lvl="0" algn="just" defTabSz="2222500">
            <a:lnSpc>
              <a:spcPct val="90000"/>
            </a:lnSpc>
            <a:spcBef>
              <a:spcPct val="0"/>
            </a:spcBef>
            <a:spcAft>
              <a:spcPct val="35000"/>
            </a:spcAft>
          </a:pPr>
          <a:r>
            <a:rPr lang="en-US" sz="2400" b="1" kern="1200" dirty="0">
              <a:solidFill>
                <a:srgbClr val="FF0000"/>
              </a:solidFill>
              <a:latin typeface="Sylfaen" panose="010A0502050306030303" pitchFamily="18" charset="0"/>
            </a:rPr>
            <a:t>(თუ ჩართულია ელექტრონული მტკიცებულებები)</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მიზანშეწონილია </a:t>
          </a:r>
          <a:r>
            <a:rPr lang="en-US" sz="2000" b="1" kern="1200" dirty="0" err="1">
              <a:latin typeface="Sylfaen" panose="010A0502050306030303" pitchFamily="18" charset="0"/>
            </a:rPr>
            <a:t>თუ</a:t>
          </a:r>
          <a:r>
            <a:rPr lang="en-US" sz="2000" b="1" kern="1200" dirty="0">
              <a:latin typeface="Sylfaen" panose="010A0502050306030303" pitchFamily="18" charset="0"/>
            </a:rPr>
            <a:t> </a:t>
          </a:r>
          <a:r>
            <a:rPr lang="en-US" sz="2000" b="1" kern="1200" dirty="0" err="1" smtClean="0">
              <a:latin typeface="Sylfaen" panose="010A0502050306030303" pitchFamily="18" charset="0"/>
            </a:rPr>
            <a:t>არა</a:t>
          </a:r>
          <a:r>
            <a:rPr lang="ka-GE" sz="2000" b="1" kern="1200" dirty="0" smtClean="0">
              <a:latin typeface="Sylfaen" panose="010A0502050306030303" pitchFamily="18" charset="0"/>
            </a:rPr>
            <a:t>,</a:t>
          </a:r>
          <a:r>
            <a:rPr lang="en-US" sz="2000" b="1" kern="1200" dirty="0" smtClean="0">
              <a:latin typeface="Sylfaen" panose="010A0502050306030303" pitchFamily="18" charset="0"/>
            </a:rPr>
            <a:t> </a:t>
          </a:r>
          <a:r>
            <a:rPr lang="en-US" sz="2000" b="1" kern="1200" dirty="0">
              <a:latin typeface="Sylfaen" panose="010A0502050306030303" pitchFamily="18" charset="0"/>
            </a:rPr>
            <a:t>რომ გამომძიებლებმა გასცენ დაცვის ბრძანება მოსამართლის ან მაგისტრატის წინასწარი დასტურის გარეშე?</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მიზანშეწონილია </a:t>
          </a:r>
          <a:r>
            <a:rPr lang="en-US" sz="2000" b="1" kern="1200" dirty="0" err="1">
              <a:latin typeface="Sylfaen" panose="010A0502050306030303" pitchFamily="18" charset="0"/>
            </a:rPr>
            <a:t>თუ</a:t>
          </a:r>
          <a:r>
            <a:rPr lang="en-US" sz="2000" b="1" kern="1200" dirty="0">
              <a:latin typeface="Sylfaen" panose="010A0502050306030303" pitchFamily="18" charset="0"/>
            </a:rPr>
            <a:t> </a:t>
          </a:r>
          <a:r>
            <a:rPr lang="en-US" sz="2000" b="1" kern="1200" dirty="0" err="1" smtClean="0">
              <a:latin typeface="Sylfaen" panose="010A0502050306030303" pitchFamily="18" charset="0"/>
            </a:rPr>
            <a:t>არა</a:t>
          </a:r>
          <a:r>
            <a:rPr lang="ka-GE" sz="2000" b="1" kern="1200" dirty="0" smtClean="0">
              <a:latin typeface="Sylfaen" panose="010A0502050306030303" pitchFamily="18" charset="0"/>
            </a:rPr>
            <a:t>,</a:t>
          </a:r>
          <a:r>
            <a:rPr lang="en-US" sz="2000" b="1" kern="1200" dirty="0" smtClean="0">
              <a:latin typeface="Sylfaen" panose="010A0502050306030303" pitchFamily="18" charset="0"/>
            </a:rPr>
            <a:t> </a:t>
          </a:r>
          <a:r>
            <a:rPr lang="en-US" sz="2000" b="1" kern="1200" dirty="0">
              <a:latin typeface="Sylfaen" panose="010A0502050306030303" pitchFamily="18" charset="0"/>
            </a:rPr>
            <a:t>რომ გამომძიებლებმა გასცენ დაცვის ბრძანება მოსამართლის ან მაგისტრატის წინასწარი დასტურის გარეშე?</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just" defTabSz="1955800">
            <a:lnSpc>
              <a:spcPct val="90000"/>
            </a:lnSpc>
            <a:spcBef>
              <a:spcPct val="0"/>
            </a:spcBef>
            <a:spcAft>
              <a:spcPct val="35000"/>
            </a:spcAft>
          </a:pPr>
          <a:r>
            <a:rPr lang="en-US" sz="4400" b="1" kern="1200" dirty="0">
              <a:solidFill>
                <a:srgbClr val="FF0000"/>
              </a:solidFill>
              <a:latin typeface="Sylfaen" panose="010A0502050306030303" pitchFamily="18" charset="0"/>
            </a:rPr>
            <a:t>a) დიახ</a:t>
          </a:r>
        </a:p>
        <a:p>
          <a:pPr lvl="0" algn="just" defTabSz="1955800">
            <a:lnSpc>
              <a:spcPct val="90000"/>
            </a:lnSpc>
            <a:spcBef>
              <a:spcPct val="0"/>
            </a:spcBef>
            <a:spcAft>
              <a:spcPct val="35000"/>
            </a:spcAft>
          </a:pPr>
          <a:r>
            <a:rPr lang="en-US" sz="1600" b="1" kern="1200" dirty="0">
              <a:solidFill>
                <a:srgbClr val="FF0000"/>
              </a:solidFill>
              <a:latin typeface="Sylfaen" panose="010A0502050306030303" pitchFamily="18" charset="0"/>
            </a:rPr>
            <a:t>ეს არ არის ინტრუზიული </a:t>
          </a:r>
          <a:r>
            <a:rPr lang="en-US" sz="1600" b="1" kern="1200" dirty="0" err="1">
              <a:solidFill>
                <a:srgbClr val="FF0000"/>
              </a:solidFill>
              <a:latin typeface="Sylfaen" panose="010A0502050306030303" pitchFamily="18" charset="0"/>
            </a:rPr>
            <a:t>უფლებამოსილება</a:t>
          </a:r>
          <a:r>
            <a:rPr lang="en-US" sz="1600" b="1" kern="1200" dirty="0">
              <a:solidFill>
                <a:srgbClr val="FF0000"/>
              </a:solidFill>
              <a:latin typeface="Sylfaen" panose="010A0502050306030303" pitchFamily="18" charset="0"/>
            </a:rPr>
            <a:t> </a:t>
          </a:r>
          <a:r>
            <a:rPr lang="en-US" sz="1600" b="1" kern="1200" dirty="0" err="1" smtClean="0">
              <a:solidFill>
                <a:srgbClr val="FF0000"/>
              </a:solidFill>
              <a:latin typeface="Sylfaen" panose="010A0502050306030303" pitchFamily="18" charset="0"/>
            </a:rPr>
            <a:t>საიდუმლოების</a:t>
          </a:r>
          <a:r>
            <a:rPr lang="en-US" sz="1600" b="1" kern="1200" dirty="0" smtClean="0">
              <a:solidFill>
                <a:srgbClr val="FF0000"/>
              </a:solidFill>
              <a:latin typeface="Sylfaen" panose="010A0502050306030303" pitchFamily="18" charset="0"/>
            </a:rPr>
            <a:t> </a:t>
          </a:r>
          <a:r>
            <a:rPr lang="en-US" sz="1600" b="1" kern="1200" dirty="0">
              <a:solidFill>
                <a:srgbClr val="FF0000"/>
              </a:solidFill>
              <a:latin typeface="Sylfaen" panose="010A0502050306030303" pitchFamily="18" charset="0"/>
            </a:rPr>
            <a:t>დაცვასთან მიმართებით, რადგან არ მოიცავს გამჟღავნებას</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ka-GE" sz="2400" b="1" kern="1200" dirty="0">
            <a:latin typeface="Sylfaen" panose="010A0502050306030303" pitchFamily="18" charset="0"/>
          </a:endParaRPr>
        </a:p>
        <a:p>
          <a:pPr lvl="0" algn="just" defTabSz="1066800">
            <a:lnSpc>
              <a:spcPct val="90000"/>
            </a:lnSpc>
            <a:spcBef>
              <a:spcPct val="0"/>
            </a:spcBef>
            <a:spcAft>
              <a:spcPct val="35000"/>
            </a:spcAft>
          </a:pPr>
          <a:endParaRPr lang="ka-GE" sz="2400" b="1" kern="1200" dirty="0">
            <a:latin typeface="Sylfaen" panose="010A0502050306030303" pitchFamily="18" charset="0"/>
          </a:endParaRPr>
        </a:p>
        <a:p>
          <a:pPr lvl="0" algn="just" defTabSz="1066800">
            <a:lnSpc>
              <a:spcPct val="90000"/>
            </a:lnSpc>
            <a:spcBef>
              <a:spcPct val="0"/>
            </a:spcBef>
            <a:spcAft>
              <a:spcPct val="35000"/>
            </a:spcAft>
          </a:pPr>
          <a:r>
            <a:rPr lang="en-US" sz="2000" b="1" kern="1200" dirty="0">
              <a:latin typeface="Sylfaen" panose="010A0502050306030303" pitchFamily="18" charset="0"/>
            </a:rPr>
            <a:t>იქნება თუ არა ბუდაპეშტის კონვენციასთან შესაბამისობაში ინფორმაციის გაცემის ბრძანება პირის მფლობელობაში არსებული ყველა ელ. ფოსტის ინფორმაციის გაცემაზე?</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just" defTabSz="2222500">
            <a:lnSpc>
              <a:spcPct val="90000"/>
            </a:lnSpc>
            <a:spcBef>
              <a:spcPct val="0"/>
            </a:spcBef>
            <a:spcAft>
              <a:spcPct val="35000"/>
            </a:spcAft>
          </a:pPr>
          <a:r>
            <a:rPr lang="en-US" sz="5000" b="0" kern="1200" dirty="0">
              <a:solidFill>
                <a:schemeClr val="tx1"/>
              </a:solidFill>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just" defTabSz="2222500">
            <a:lnSpc>
              <a:spcPct val="90000"/>
            </a:lnSpc>
            <a:spcBef>
              <a:spcPct val="0"/>
            </a:spcBef>
            <a:spcAft>
              <a:spcPct val="35000"/>
            </a:spcAft>
          </a:pPr>
          <a:r>
            <a:rPr lang="en-US" sz="5000" b="0" kern="1200" dirty="0">
              <a:solidFill>
                <a:schemeClr val="tx1"/>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1800" b="1" kern="1200" dirty="0">
              <a:latin typeface="Sylfaen" panose="010A0502050306030303" pitchFamily="18" charset="0"/>
            </a:rPr>
            <a:t>იქნება თუ არა ბუდაპეშტის კონვენციასთან შესაბამისობაში ინფორმაციის გაცემის ბრძანება პირის მფლობელობაში არსებული ყველა ელ. ფოსტის ინფორმაციის გაცემაზე?</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just" defTabSz="1955800">
            <a:lnSpc>
              <a:spcPct val="90000"/>
            </a:lnSpc>
            <a:spcBef>
              <a:spcPct val="0"/>
            </a:spcBef>
            <a:spcAft>
              <a:spcPct val="35000"/>
            </a:spcAft>
          </a:pPr>
          <a:r>
            <a:rPr lang="en-US" sz="4400" b="0" kern="1200" dirty="0">
              <a:solidFill>
                <a:schemeClr val="tx1"/>
              </a:solidFill>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just" defTabSz="1955800">
            <a:lnSpc>
              <a:spcPct val="90000"/>
            </a:lnSpc>
            <a:spcBef>
              <a:spcPct val="0"/>
            </a:spcBef>
            <a:spcAft>
              <a:spcPct val="35000"/>
            </a:spcAft>
          </a:pPr>
          <a:r>
            <a:rPr lang="en-US" sz="4400" b="1" kern="1200" dirty="0">
              <a:solidFill>
                <a:srgbClr val="FF0000"/>
              </a:solidFill>
              <a:latin typeface="Sylfaen" panose="010A0502050306030303" pitchFamily="18" charset="0"/>
            </a:rPr>
            <a:t>b) არა</a:t>
          </a:r>
        </a:p>
        <a:p>
          <a:pPr lvl="0" algn="just" defTabSz="1955800">
            <a:lnSpc>
              <a:spcPct val="90000"/>
            </a:lnSpc>
            <a:spcBef>
              <a:spcPct val="0"/>
            </a:spcBef>
            <a:spcAft>
              <a:spcPct val="35000"/>
            </a:spcAft>
          </a:pPr>
          <a:r>
            <a:rPr lang="en-US" sz="1600" b="1" kern="1200" dirty="0">
              <a:solidFill>
                <a:srgbClr val="FF0000"/>
              </a:solidFill>
              <a:latin typeface="Sylfaen" panose="010A0502050306030303" pitchFamily="18" charset="0"/>
            </a:rPr>
            <a:t>ამ უფლებამოსილების განხორციელება შეიძლება მხოლოდ კონკრეტულ კომპიუტერულ მონაცემებთან მიმართებით და არ შეიძლება იყოს არათანაზომიერი</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22/03/2021</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ka-GE"/>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mtClean="0"/>
              <a:t>ამ სესიის ხანგრძლივობა 90 წუთია.</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ka-GE"/>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მე-15 მუხლის </a:t>
            </a:r>
            <a:r>
              <a:rPr lang="ka-GE" dirty="0" smtClean="0"/>
              <a:t>ტექსტი ერთი გამოყოფილი ელემენტით („</a:t>
            </a:r>
            <a:r>
              <a:rPr lang="ka-GE" sz="1200" b="0" kern="1200" dirty="0" smtClean="0">
                <a:solidFill>
                  <a:srgbClr val="FF0000"/>
                </a:solidFill>
                <a:latin typeface="+mn-lt"/>
              </a:rPr>
              <a:t>პროპორციულობის </a:t>
            </a:r>
            <a:r>
              <a:rPr lang="ka-GE" sz="1200" b="0" kern="1200" dirty="0" smtClean="0">
                <a:solidFill>
                  <a:srgbClr val="FF0000"/>
                </a:solidFill>
                <a:latin typeface="+mn-lt"/>
              </a:rPr>
              <a:t>პრინციპს</a:t>
            </a:r>
            <a:r>
              <a:rPr lang="ka-GE" dirty="0" smtClean="0"/>
              <a:t>“).</a:t>
            </a:r>
          </a:p>
          <a:p>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smtClean="0"/>
          </a:p>
          <a:p>
            <a:pPr eaLnBrk="1" hangingPunct="1">
              <a:spcBef>
                <a:spcPct val="0"/>
              </a:spcBef>
            </a:pPr>
            <a:r>
              <a:rPr lang="ka-GE" dirty="0" smtClean="0"/>
              <a:t>ბუდაპეშტის კონვენციის შესაბამისად გარანტიამ, სულ მცირე, უნდა უზრუნველყოს </a:t>
            </a:r>
            <a:r>
              <a:rPr lang="ka-GE" sz="1200" b="0" kern="1200" dirty="0" smtClean="0">
                <a:solidFill>
                  <a:srgbClr val="FF0000"/>
                </a:solidFill>
                <a:latin typeface="+mn-lt"/>
              </a:rPr>
              <a:t>პროპორციულობის</a:t>
            </a:r>
            <a:r>
              <a:rPr lang="ka-GE" dirty="0" smtClean="0"/>
              <a:t> </a:t>
            </a:r>
            <a:r>
              <a:rPr lang="ka-GE" dirty="0" smtClean="0"/>
              <a:t>პრინციპი.</a:t>
            </a:r>
            <a:r>
              <a:rPr lang="ka-GE" b="0" baseline="0" dirty="0" smtClean="0"/>
              <a:t> </a:t>
            </a:r>
            <a:r>
              <a:rPr lang="ka-GE" sz="1200" b="0" kern="1200" dirty="0" smtClean="0">
                <a:solidFill>
                  <a:srgbClr val="FF0000"/>
                </a:solidFill>
                <a:latin typeface="+mn-lt"/>
              </a:rPr>
              <a:t>პროპორციულობის</a:t>
            </a:r>
            <a:r>
              <a:rPr lang="ka-GE" dirty="0" smtClean="0"/>
              <a:t> </a:t>
            </a:r>
            <a:r>
              <a:rPr lang="ka-GE" dirty="0" smtClean="0"/>
              <a:t>პრინციპი არის კიდევ ერთი მნიშვნელოვანი პრინციპი, რომლის მნიშვნელობა შეიძლება განსხვავდებოდეს სამართლებრივი სისტემიდან გამომდინარე. </a:t>
            </a:r>
            <a:r>
              <a:rPr lang="ka-GE" sz="1200" b="0" kern="1200" dirty="0" smtClean="0">
                <a:solidFill>
                  <a:srgbClr val="FF0000"/>
                </a:solidFill>
                <a:latin typeface="+mn-lt"/>
              </a:rPr>
              <a:t>პროპორციულობის</a:t>
            </a:r>
            <a:r>
              <a:rPr lang="ka-GE" dirty="0" smtClean="0"/>
              <a:t> </a:t>
            </a:r>
            <a:r>
              <a:rPr lang="ka-GE" dirty="0" smtClean="0"/>
              <a:t>პრინციპი მოითხოვს, რომ გონივრული მიმართება იყოს მისაღწევ კონკრეტულ ამოცანასა და ამ ამოცანის მისაღწევად გამოყენებულ საშუალებებს შორის. </a:t>
            </a:r>
          </a:p>
          <a:p>
            <a:pPr eaLnBrk="1" hangingPunct="1">
              <a:spcBef>
                <a:spcPct val="0"/>
              </a:spcBef>
            </a:pPr>
            <a:endParaRPr lang="ka-GE" baseline="0" dirty="0" smtClean="0"/>
          </a:p>
          <a:p>
            <a:pPr eaLnBrk="1" hangingPunct="1">
              <a:spcBef>
                <a:spcPct val="0"/>
              </a:spcBef>
            </a:pPr>
            <a:r>
              <a:rPr lang="ka-GE" dirty="0" smtClean="0"/>
              <a:t>ECHR-ის მიერ </a:t>
            </a:r>
            <a:r>
              <a:rPr lang="ka-GE" dirty="0" smtClean="0"/>
              <a:t>დავალდებულ </a:t>
            </a:r>
            <a:r>
              <a:rPr lang="ka-GE" dirty="0" smtClean="0"/>
              <a:t>ქვეყნებში </a:t>
            </a:r>
            <a:r>
              <a:rPr lang="ka-GE" sz="1200" b="0" kern="1200" dirty="0" smtClean="0">
                <a:solidFill>
                  <a:srgbClr val="FF0000"/>
                </a:solidFill>
                <a:latin typeface="+mn-lt"/>
              </a:rPr>
              <a:t>პროპორციულობის</a:t>
            </a:r>
            <a:r>
              <a:rPr lang="ka-GE" dirty="0" smtClean="0"/>
              <a:t> </a:t>
            </a:r>
            <a:r>
              <a:rPr lang="ka-GE" dirty="0" smtClean="0"/>
              <a:t>პრინციპი უზრუნველყოფს, რომ ვერცერთმა სხვა ნაკლებად ინტრუზიულმა უფლებამოსილებამ ან პროცედურამ ვერ შეძლოს ამ უფლებამოსილების ან პროცედურის ამოცანის ადეკვატურად </a:t>
            </a:r>
            <a:r>
              <a:rPr lang="ka-GE" dirty="0" smtClean="0"/>
              <a:t>მიღწევა </a:t>
            </a:r>
            <a:r>
              <a:rPr lang="ka-GE" dirty="0" smtClean="0"/>
              <a:t>როგორც დანაშაულის ხასიათისა და გარემოებების, ისე ზეგავლენილი ძირითადი უფლებების ხასიათისა და კანონიერების გათვალისწინებით. </a:t>
            </a:r>
          </a:p>
          <a:p>
            <a:pPr eaLnBrk="1" hangingPunct="1">
              <a:spcBef>
                <a:spcPct val="0"/>
              </a:spcBef>
            </a:pPr>
            <a:endParaRPr lang="ka-GE" baseline="0" dirty="0" smtClean="0"/>
          </a:p>
          <a:p>
            <a:pPr eaLnBrk="1" hangingPunct="1">
              <a:spcBef>
                <a:spcPct val="0"/>
              </a:spcBef>
            </a:pPr>
            <a:r>
              <a:rPr lang="ka-GE" dirty="0" smtClean="0"/>
              <a:t>ECHR-ის ფარგლებში ეს პრინციპი გულისხმობს, რომ ის ან შეიცავს სხვა პრინციპს, ან მას თან ახლავს სხვა პრინციპი, რომელიც უფლებამოსილების ან პროცედურის „აუცილებლობის“ პრინციპია. ის ეხება შემდეგს:</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ka-GE" dirty="0" smtClean="0"/>
              <a:t>არსებობს თუ არა მზარდი სოციალური აუცილებლობა ფუნდამენტური უფლებების რაიმე შეზღუდვისა?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ka-GE" dirty="0" smtClean="0"/>
              <a:t>თუ არსებობს მაშინ, შეესაბამება თუ არა კონკრეტული შეზღუდვა ამ აუცილებლობას?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ka-GE" dirty="0" smtClean="0"/>
              <a:t>თუ ასეა მაშინ, არის თუ არა ეს </a:t>
            </a:r>
            <a:r>
              <a:rPr lang="ka-GE" dirty="0" smtClean="0"/>
              <a:t>რეაგირება აუცილებლობის</a:t>
            </a:r>
            <a:r>
              <a:rPr lang="ka-GE" baseline="0" dirty="0" smtClean="0"/>
              <a:t> თანაზომიერი</a:t>
            </a:r>
            <a:r>
              <a:rPr lang="ka-GE" dirty="0" smtClean="0"/>
              <a:t>? </a:t>
            </a:r>
            <a:endParaRPr lang="ka-GE" dirty="0" smtClean="0"/>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ka-GE" i="1" baseline="0" dirty="0" smtClean="0"/>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ka-GE" i="1" baseline="0" dirty="0" smtClean="0"/>
              <a:t>მაგალითად </a:t>
            </a:r>
            <a:r>
              <a:rPr lang="ka-GE" i="1" baseline="0" dirty="0" smtClean="0"/>
              <a:t>შეიძლება </a:t>
            </a:r>
            <a:r>
              <a:rPr lang="ka-GE" i="1" baseline="0" dirty="0" smtClean="0"/>
              <a:t>მოყვანილი იქნეს უკვე ნახსენები, 21-ე მუხლში არსებული აშკარა შეზღუდვა, რომ გადაჭერის ზომების გამოყენება უნდა განხორციელდეს მთელ რიგ სერიოზულ დანაშაულებთან მიმართებით, რომლებიც განსაზღვრულია შიდასახელმწიფოებრივი კანონმდებლობით, რაც </a:t>
            </a:r>
            <a:r>
              <a:rPr lang="ka-GE" i="1" baseline="0" dirty="0" smtClean="0"/>
              <a:t>პროპორციულობის </a:t>
            </a:r>
            <a:r>
              <a:rPr lang="ka-GE" i="1" baseline="0" dirty="0" smtClean="0"/>
              <a:t>პრინციპის ნათელი მაგალითია (იხ. ბუდაპეშტის კონვენციის განმარტებითი ანგარიში).</a:t>
            </a:r>
          </a:p>
          <a:p>
            <a:endParaRPr lang="ka-GE" i="1"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ka-GE"/>
          </a:p>
        </p:txBody>
      </p:sp>
    </p:spTree>
    <p:extLst>
      <p:ext uri="{BB962C8B-B14F-4D97-AF65-F5344CB8AC3E}">
        <p14:creationId xmlns:p14="http://schemas.microsoft.com/office/powerpoint/2010/main" val="363889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მე-15 მუხლის </a:t>
            </a:r>
            <a:r>
              <a:rPr lang="ka-GE" dirty="0" smtClean="0"/>
              <a:t>ტექსტი ერთი გამოყოფილი ელემენტით („</a:t>
            </a:r>
            <a:r>
              <a:rPr lang="ka-GE" sz="1200" b="0" kern="1200" dirty="0" smtClean="0">
                <a:solidFill>
                  <a:srgbClr val="FF0000"/>
                </a:solidFill>
                <a:latin typeface="+mn-lt"/>
              </a:rPr>
              <a:t>შესაბამისი უფლებამოსილებისა </a:t>
            </a:r>
            <a:r>
              <a:rPr lang="ka-GE" sz="1200" b="0" kern="1200" dirty="0" smtClean="0">
                <a:solidFill>
                  <a:srgbClr val="FF0000"/>
                </a:solidFill>
                <a:latin typeface="+mn-lt"/>
              </a:rPr>
              <a:t>და პროცედურის ტიპის შესაბამისად</a:t>
            </a:r>
            <a:r>
              <a:rPr lang="ka-GE" dirty="0" smtClean="0"/>
              <a:t>“).</a:t>
            </a:r>
          </a:p>
          <a:p>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დიაგრამული ახსნა. </a:t>
            </a:r>
          </a:p>
          <a:p>
            <a:pPr eaLnBrk="1" hangingPunct="1">
              <a:spcBef>
                <a:spcPct val="0"/>
              </a:spcBef>
            </a:pPr>
            <a:endParaRPr lang="ka-GE" dirty="0" smtClean="0"/>
          </a:p>
          <a:p>
            <a:pPr eaLnBrk="1" hangingPunct="1">
              <a:spcBef>
                <a:spcPct val="0"/>
              </a:spcBef>
            </a:pPr>
            <a:r>
              <a:rPr lang="ka-GE" dirty="0" smtClean="0"/>
              <a:t>ბუდაპეშტის კონვენცია არ ზღუდავს პირობების და გარანტიების ტიპებს, რომლებიც შეიძლება გამოყენებული იქნეს.</a:t>
            </a:r>
            <a:r>
              <a:rPr lang="ka-GE" b="0" dirty="0" smtClean="0"/>
              <a:t> ეს მუხლი უზრუნველყოფს მხოლოდ გარანტიების სიას, რომლებიც განხორციელებული უნდა იქნეს </a:t>
            </a:r>
            <a:r>
              <a:rPr lang="ka-GE" b="0" dirty="0" smtClean="0"/>
              <a:t>როგორც </a:t>
            </a:r>
            <a:r>
              <a:rPr lang="ka-GE" b="0" dirty="0" smtClean="0"/>
              <a:t>მინიმუმი, საჭიროების შემთხვევაში, შესაბამისი </a:t>
            </a:r>
            <a:r>
              <a:rPr lang="ka-GE" b="0" dirty="0" smtClean="0"/>
              <a:t>უფლებამოსილებისა </a:t>
            </a:r>
            <a:r>
              <a:rPr lang="ka-GE" b="0" dirty="0" smtClean="0"/>
              <a:t>და პროცედურის ტიპის შესაბამისად (რაც დამოკიდებულია უფლებამოსილების ან პროცედურის მეტად ან ნაკლებად ინტრუზიულ ხასიათზე).</a:t>
            </a:r>
          </a:p>
          <a:p>
            <a:pPr eaLnBrk="1" hangingPunct="1">
              <a:spcBef>
                <a:spcPct val="0"/>
              </a:spcBef>
            </a:pPr>
            <a:endParaRPr lang="ka-GE" b="0" baseline="0" dirty="0" smtClean="0"/>
          </a:p>
          <a:p>
            <a:pPr eaLnBrk="1" hangingPunct="1">
              <a:spcBef>
                <a:spcPct val="0"/>
              </a:spcBef>
            </a:pPr>
            <a:r>
              <a:rPr lang="ka-GE" b="0" baseline="0" dirty="0" smtClean="0"/>
              <a:t>ამ სლაიდზე ნაჩვენებია ამობრუნებული პირამიდა, რომელიც აჩვენებს პირობებსა და გარანტიებს, რომლებიც აუცილებელია ყოველი საპროცესო </a:t>
            </a:r>
            <a:r>
              <a:rPr lang="ka-GE" b="0" baseline="0" dirty="0" smtClean="0"/>
              <a:t>უფლებამოსილებისთვის</a:t>
            </a:r>
            <a:r>
              <a:rPr lang="ka-GE" b="0" baseline="0" dirty="0" smtClean="0"/>
              <a:t>, რაც დამოკიდებულია უფლებამოსილების ინტრუზიულობის დონეზე. </a:t>
            </a:r>
            <a:r>
              <a:rPr lang="ka-GE" b="0" baseline="0" dirty="0" smtClean="0"/>
              <a:t>ტრენერს შეუძლია </a:t>
            </a:r>
            <a:r>
              <a:rPr lang="ka-GE" b="0" baseline="0" dirty="0" smtClean="0"/>
              <a:t>აღნიშნოს, რომ შემდგომ განხილული იქნება თითოეული უფლებამოსილება. </a:t>
            </a:r>
          </a:p>
          <a:p>
            <a:endParaRPr lang="ka-GE" b="0"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ka-GE"/>
          </a:p>
        </p:txBody>
      </p:sp>
    </p:spTree>
    <p:extLst>
      <p:ext uri="{BB962C8B-B14F-4D97-AF65-F5344CB8AC3E}">
        <p14:creationId xmlns:p14="http://schemas.microsoft.com/office/powerpoint/2010/main" val="102623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მე-15 მუხლის </a:t>
            </a:r>
            <a:r>
              <a:rPr lang="ka-GE" dirty="0" smtClean="0"/>
              <a:t>ტექსტი ერთი გამოყოფილი ელემენტით </a:t>
            </a:r>
            <a:r>
              <a:rPr lang="ka-GE" dirty="0" smtClean="0"/>
              <a:t>(„</a:t>
            </a:r>
            <a:r>
              <a:rPr lang="ka-GE" dirty="0" smtClean="0"/>
              <a:t>მოიცავდეს ... სასამართლო ...</a:t>
            </a:r>
            <a:r>
              <a:rPr lang="ka-GE" sz="1200" b="0" dirty="0" smtClean="0">
                <a:solidFill>
                  <a:srgbClr val="FF0000"/>
                </a:solidFill>
                <a:latin typeface="+mj-lt"/>
              </a:rPr>
              <a:t> დამოუკიდებელ ზედამხედველობას</a:t>
            </a:r>
            <a:r>
              <a:rPr lang="ka-GE" sz="1200" b="0" baseline="0" dirty="0" smtClean="0">
                <a:solidFill>
                  <a:srgbClr val="FF0000"/>
                </a:solidFill>
                <a:latin typeface="+mj-lt"/>
              </a:rPr>
              <a:t> ...</a:t>
            </a:r>
            <a:r>
              <a:rPr lang="ka-GE" sz="1200" b="0" dirty="0" smtClean="0">
                <a:solidFill>
                  <a:srgbClr val="FF0000"/>
                </a:solidFill>
                <a:latin typeface="+mj-lt"/>
              </a:rPr>
              <a:t> საფუძვლის</a:t>
            </a:r>
            <a:r>
              <a:rPr lang="ka-GE" sz="1200" b="0" baseline="0" dirty="0" smtClean="0">
                <a:solidFill>
                  <a:srgbClr val="FF0000"/>
                </a:solidFill>
                <a:latin typeface="+mj-lt"/>
              </a:rPr>
              <a:t> ...</a:t>
            </a:r>
            <a:r>
              <a:rPr lang="ka-GE" sz="1200" b="0" dirty="0" smtClean="0">
                <a:solidFill>
                  <a:srgbClr val="FF0000"/>
                </a:solidFill>
                <a:latin typeface="+mj-lt"/>
              </a:rPr>
              <a:t> </a:t>
            </a:r>
            <a:r>
              <a:rPr lang="ka-GE" dirty="0" smtClean="0"/>
              <a:t>ფარგლებისა </a:t>
            </a:r>
            <a:r>
              <a:rPr lang="ka-GE" baseline="0" dirty="0" smtClean="0"/>
              <a:t> ... </a:t>
            </a:r>
            <a:r>
              <a:rPr lang="ka-GE" dirty="0" smtClean="0"/>
              <a:t>ხანგრძლივობის </a:t>
            </a:r>
            <a:r>
              <a:rPr lang="ka-GE" dirty="0" smtClean="0"/>
              <a:t>შეზღუდვას“).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eaLnBrk="1" hangingPunct="1">
              <a:spcBef>
                <a:spcPct val="0"/>
              </a:spcBef>
            </a:pPr>
            <a:endParaRPr lang="ka-GE" dirty="0"/>
          </a:p>
          <a:p>
            <a:pPr eaLnBrk="1" hangingPunct="1">
              <a:spcBef>
                <a:spcPct val="0"/>
              </a:spcBef>
            </a:pPr>
            <a:r>
              <a:rPr lang="ka-GE" dirty="0" smtClean="0"/>
              <a:t>როგორც გამოყოფილია ამ ელემენტში, პოტენციური გარანტიები მოიცავს:</a:t>
            </a:r>
          </a:p>
          <a:p>
            <a:pPr marL="171450" indent="-171450" eaLnBrk="1" hangingPunct="1">
              <a:spcBef>
                <a:spcPct val="0"/>
              </a:spcBef>
              <a:buFont typeface="Arial" panose="020B0604020202020204" pitchFamily="34" charset="0"/>
              <a:buChar char="•"/>
            </a:pPr>
            <a:r>
              <a:rPr lang="ka-GE" dirty="0" smtClean="0"/>
              <a:t>სასამართლო ან სხვა დამოუკიდებელ ზედამხედველობას </a:t>
            </a:r>
          </a:p>
          <a:p>
            <a:pPr marL="171450" indent="-171450" eaLnBrk="1" hangingPunct="1">
              <a:spcBef>
                <a:spcPct val="0"/>
              </a:spcBef>
              <a:buFont typeface="Arial" panose="020B0604020202020204" pitchFamily="34" charset="0"/>
              <a:buChar char="•"/>
            </a:pPr>
            <a:r>
              <a:rPr lang="ka-GE" dirty="0" smtClean="0"/>
              <a:t>გამოყენების გამართლების საფუძვლებს, </a:t>
            </a:r>
          </a:p>
          <a:p>
            <a:pPr marL="171450" indent="-171450" eaLnBrk="1" hangingPunct="1">
              <a:spcBef>
                <a:spcPct val="0"/>
              </a:spcBef>
              <a:buFont typeface="Arial" panose="020B0604020202020204" pitchFamily="34" charset="0"/>
              <a:buChar char="•"/>
            </a:pPr>
            <a:r>
              <a:rPr lang="ka-GE" dirty="0" smtClean="0"/>
              <a:t>ასეთი უფლებამოსილების ან პროცედურის </a:t>
            </a:r>
            <a:r>
              <a:rPr lang="ka-GE" dirty="0" smtClean="0"/>
              <a:t>ფარგლებისა</a:t>
            </a:r>
            <a:r>
              <a:rPr lang="ka-GE" baseline="0" dirty="0" smtClean="0"/>
              <a:t> </a:t>
            </a:r>
            <a:r>
              <a:rPr lang="ka-GE" dirty="0" smtClean="0"/>
              <a:t>და </a:t>
            </a:r>
            <a:r>
              <a:rPr lang="ka-GE" dirty="0" smtClean="0"/>
              <a:t>ხანგრძლივობის შეზღუდვას. </a:t>
            </a:r>
          </a:p>
          <a:p>
            <a:pPr eaLnBrk="1" hangingPunct="1">
              <a:spcBef>
                <a:spcPct val="0"/>
              </a:spcBef>
            </a:pPr>
            <a:endParaRPr lang="ka-GE" dirty="0"/>
          </a:p>
          <a:p>
            <a:pPr eaLnBrk="1" hangingPunct="1">
              <a:spcBef>
                <a:spcPct val="0"/>
              </a:spcBef>
            </a:pPr>
            <a:r>
              <a:rPr lang="ka-GE" b="0" dirty="0"/>
              <a:t>დამოუკიდებელი ზედამხედველობა და </a:t>
            </a:r>
            <a:r>
              <a:rPr lang="ka-GE" b="0" dirty="0" smtClean="0"/>
              <a:t>ფარგლებისა და </a:t>
            </a:r>
            <a:r>
              <a:rPr lang="ka-GE" b="0" dirty="0"/>
              <a:t>დროის შეზღუდვა ტრადიციული გარანტიებია, რომლებიც უზრუნველყოფს ინტრუზიული ზომების თანაზომიერებას ამ ზომების შეზღუდვების დაწესებით და ამ შეზღუდვების </a:t>
            </a:r>
            <a:r>
              <a:rPr lang="ka-GE" b="0" dirty="0" smtClean="0"/>
              <a:t>დაცვის </a:t>
            </a:r>
            <a:r>
              <a:rPr lang="ka-GE" b="0" dirty="0"/>
              <a:t>დამოუკიდებელი შემოწმებით, ასევე უფლებათა დაცვის უზრუნველმყოფი პრინციპების დამოუკიდებელი შემოწმებით. </a:t>
            </a:r>
          </a:p>
          <a:p>
            <a:pPr eaLnBrk="1" hangingPunct="1">
              <a:spcBef>
                <a:spcPct val="0"/>
              </a:spcBef>
            </a:pPr>
            <a:endParaRPr lang="ka-GE" baseline="0" dirty="0"/>
          </a:p>
          <a:p>
            <a:pPr eaLnBrk="1" hangingPunct="1">
              <a:spcBef>
                <a:spcPct val="0"/>
              </a:spcBef>
            </a:pPr>
            <a:r>
              <a:rPr lang="ka-GE" b="0" baseline="0" dirty="0"/>
              <a:t>ინტრუზიული ზომის გამამართლებელი საფუძვლების დაკონკრეტება სხვა პრინციპია, რომელიც ტრადიციულად უზრუნველყოფს ამ ზომის როგორც აუცილებლობას, ისე თანაზომიერებას (ეს დაკონკრეტება იძლევა შემოწმების საშუალებას, არის თუ არა თავისუფლებების შემზღუდავი ზომა ეფექტურად აუცილებელი და არის თუ არა ეს ზომა კონკრეტული მისაღწევი მიზნის თანაზომიერი). </a:t>
            </a:r>
          </a:p>
          <a:p>
            <a:pPr eaLnBrk="1" hangingPunct="1">
              <a:spcBef>
                <a:spcPct val="0"/>
              </a:spcBef>
            </a:pPr>
            <a:endParaRPr lang="ka-GE" baseline="0" dirty="0"/>
          </a:p>
          <a:p>
            <a:pPr eaLnBrk="1" hangingPunct="1">
              <a:spcBef>
                <a:spcPct val="0"/>
              </a:spcBef>
            </a:pPr>
            <a:r>
              <a:rPr lang="ka-GE" dirty="0" smtClean="0"/>
              <a:t>იდეა, რომ გარანტიები უნდა განხორციელდეს იმ </a:t>
            </a:r>
            <a:r>
              <a:rPr lang="ka-GE" i="1" dirty="0" smtClean="0"/>
              <a:t>„შესაბამისი </a:t>
            </a:r>
            <a:r>
              <a:rPr lang="ka-GE" i="1" dirty="0" smtClean="0"/>
              <a:t>უფლებამოსილებისა </a:t>
            </a:r>
            <a:r>
              <a:rPr lang="ka-GE" i="1" dirty="0" smtClean="0"/>
              <a:t>და პროცედურის ტიპის შესაბამისად</a:t>
            </a:r>
            <a:r>
              <a:rPr lang="ka-GE" dirty="0" smtClean="0"/>
              <a:t>“ საჭიროებს კიდევ უფრო დეტალურ ახსნას. ეს მითითება მესამედ გვახსენებს, რომ მნიშვნელოვანია გარემოებების გათვალისწინება გარანტიების შესაბამისობის განსაზღვრისას. მაგალითად, როგორც ბუდაპეშტის კონვენციის განმარტებით </a:t>
            </a:r>
            <a:r>
              <a:rPr lang="ka-GE" dirty="0" smtClean="0"/>
              <a:t>ანგარიშშია </a:t>
            </a:r>
            <a:r>
              <a:rPr lang="ka-GE" dirty="0" smtClean="0"/>
              <a:t>მოცემული, „</a:t>
            </a:r>
            <a:r>
              <a:rPr lang="ka-GE" sz="1200" b="0" i="1" u="none" strike="noStrike" kern="1200" baseline="0" dirty="0">
                <a:solidFill>
                  <a:schemeClr val="tx1"/>
                </a:solidFill>
                <a:latin typeface="+mn-lt"/>
              </a:rPr>
              <a:t>მხარეებმა ნათლად უნდა გამოიყენონ პირობები და გარანტიები, როგორიცაა</a:t>
            </a:r>
            <a:r>
              <a:rPr lang="ka-GE" dirty="0" smtClean="0"/>
              <a:t>“</a:t>
            </a:r>
            <a:r>
              <a:rPr lang="ka-GE" sz="1200" b="0" i="0" u="none" strike="noStrike" kern="1200" baseline="0" dirty="0">
                <a:solidFill>
                  <a:schemeClr val="tx1"/>
                </a:solidFill>
                <a:latin typeface="+mn-lt"/>
              </a:rPr>
              <a:t> ამ სლაიდზე მოცემული მე-2 </a:t>
            </a:r>
            <a:r>
              <a:rPr lang="ka-GE" sz="1200" b="0" i="0" u="none" strike="noStrike" kern="1200" baseline="0" dirty="0" smtClean="0">
                <a:solidFill>
                  <a:schemeClr val="tx1"/>
                </a:solidFill>
                <a:latin typeface="+mn-lt"/>
              </a:rPr>
              <a:t>პუნქტში მოხსენებული პირობები და გარანტიები </a:t>
            </a:r>
            <a:r>
              <a:rPr lang="ka-GE" dirty="0" smtClean="0"/>
              <a:t>„</a:t>
            </a:r>
            <a:r>
              <a:rPr lang="ka-GE" sz="1200" b="0" i="1" u="none" strike="noStrike" kern="1200" baseline="0" dirty="0">
                <a:solidFill>
                  <a:schemeClr val="tx1"/>
                </a:solidFill>
                <a:latin typeface="+mn-lt"/>
              </a:rPr>
              <a:t>გადაჭერასთან მიმართებით, მისი ინტრუზიულობის </a:t>
            </a:r>
            <a:r>
              <a:rPr lang="ka-GE" sz="1200" b="0" i="1" u="none" strike="noStrike" kern="1200" baseline="0" dirty="0" smtClean="0">
                <a:solidFill>
                  <a:schemeClr val="tx1"/>
                </a:solidFill>
                <a:latin typeface="+mn-lt"/>
              </a:rPr>
              <a:t>გათვალისწინებით</a:t>
            </a:r>
            <a:r>
              <a:rPr lang="ka-GE" sz="1200" b="0" i="0" u="none" strike="noStrike" kern="1200" baseline="0" dirty="0" smtClean="0">
                <a:solidFill>
                  <a:schemeClr val="tx1"/>
                </a:solidFill>
                <a:latin typeface="+mn-lt"/>
              </a:rPr>
              <a:t>“, </a:t>
            </a:r>
            <a:r>
              <a:rPr lang="ka-GE" sz="1200" b="0" i="0" u="none" strike="noStrike" kern="1200" baseline="0" dirty="0">
                <a:solidFill>
                  <a:schemeClr val="tx1"/>
                </a:solidFill>
                <a:latin typeface="+mn-lt"/>
              </a:rPr>
              <a:t>მაგრამ </a:t>
            </a:r>
            <a:r>
              <a:rPr lang="ka-GE" sz="1200" b="0" i="0" u="none" strike="noStrike" kern="1200" baseline="0" dirty="0" smtClean="0">
                <a:solidFill>
                  <a:schemeClr val="tx1"/>
                </a:solidFill>
                <a:latin typeface="+mn-lt"/>
              </a:rPr>
              <a:t>ისინი თანაბრად </a:t>
            </a:r>
            <a:r>
              <a:rPr lang="ka-GE" sz="1200" b="0" i="0" u="none" strike="noStrike" kern="1200" baseline="0" dirty="0">
                <a:solidFill>
                  <a:schemeClr val="tx1"/>
                </a:solidFill>
                <a:latin typeface="+mn-lt"/>
              </a:rPr>
              <a:t>არ გამოიყენება მონაცემთა დაცვასთან მიმართებით. კონკრეტული გარემოებები შეიძლება ასევე ითხოვდეს გარანტიებს, რომლებიც მე-15 მუხლში ჩამოთვლილი არაა. </a:t>
            </a:r>
            <a:r>
              <a:rPr lang="ka-GE" dirty="0" smtClean="0"/>
              <a:t>განმარტებითი ანგარიშის თანახმად, ეს სხვა გარანტიები „</a:t>
            </a:r>
            <a:r>
              <a:rPr lang="ka-GE" i="1" dirty="0" smtClean="0"/>
              <a:t>რომლებიც </a:t>
            </a:r>
            <a:r>
              <a:rPr lang="ka-GE" i="1" dirty="0" smtClean="0"/>
              <a:t>გათვალისწინებული </a:t>
            </a:r>
            <a:r>
              <a:rPr lang="ka-GE" i="1" dirty="0" smtClean="0"/>
              <a:t>უნდა იქნეს შიდასახელმწიფოებრივი კანონმდებლობით, შეიცავს უფლებას თვითინკრიმინაციის წინააღმდეგ და პირებისა და </a:t>
            </a:r>
            <a:r>
              <a:rPr lang="ka-GE" i="1" dirty="0" smtClean="0"/>
              <a:t>ადამიანების </a:t>
            </a:r>
            <a:r>
              <a:rPr lang="ka-GE" i="1" dirty="0" smtClean="0"/>
              <a:t>სამართლებრივ პრივილეგიებსა და სპეციფიკურობას, რომლებიც ზომის გამოყენების ობიექტია</a:t>
            </a:r>
            <a:r>
              <a:rPr lang="ka-GE" dirty="0" smtClean="0"/>
              <a:t>“ (მაგალითად, ჟურნალისტების, მოსამართლეებისა და პროკურორების, ასევე, კორესპონდენციის დაცვა).</a:t>
            </a:r>
            <a:r>
              <a:rPr lang="ka-GE" sz="1200" b="0" i="0" u="none" strike="noStrike" kern="1200" baseline="0" dirty="0">
                <a:solidFill>
                  <a:schemeClr val="tx1"/>
                </a:solidFill>
                <a:latin typeface="+mn-lt"/>
              </a:rPr>
              <a:t> </a:t>
            </a:r>
            <a:endParaRPr lang="ka-GE" dirty="0"/>
          </a:p>
          <a:p>
            <a:pPr eaLnBrk="1" hangingPunct="1">
              <a:spcBef>
                <a:spcPct val="0"/>
              </a:spcBef>
            </a:pPr>
            <a:endParaRPr lang="ka-GE" dirty="0"/>
          </a:p>
          <a:p>
            <a:pPr marL="0" marR="0" indent="0" algn="l" defTabSz="457200" rtl="0" eaLnBrk="1" fontAlgn="base" latinLnBrk="0" hangingPunct="1">
              <a:lnSpc>
                <a:spcPct val="100000"/>
              </a:lnSpc>
              <a:spcBef>
                <a:spcPct val="0"/>
              </a:spcBef>
              <a:spcAft>
                <a:spcPct val="0"/>
              </a:spcAft>
              <a:buClrTx/>
              <a:buSzTx/>
              <a:buFontTx/>
              <a:buNone/>
              <a:tabLst/>
              <a:defRPr/>
            </a:pPr>
            <a:r>
              <a:rPr lang="ka-GE" dirty="0" smtClean="0"/>
              <a:t>ბოლოს, მე-15 მუხლის მე-3 </a:t>
            </a:r>
            <a:r>
              <a:rPr lang="ka-GE" dirty="0" smtClean="0"/>
              <a:t>პუნქტი უთითებს მესამე მხარის უფლებებზე, ვალდებულებებსა და კანონიერ ინტერესებზე უფლებამოსილებათა და პროცედურათა გავლენის გათვალისწინების საჭიროებას, </a:t>
            </a:r>
            <a:r>
              <a:rPr lang="ka-GE" dirty="0" smtClean="0"/>
              <a:t>საზოგადოებრივი ინტერესიდან, განსაკუთრებით კი მართლმსაჯულების ეფექტური განხორციელებიდან </a:t>
            </a:r>
            <a:r>
              <a:rPr lang="ka-GE" dirty="0" smtClean="0"/>
              <a:t>გამომდინარე. </a:t>
            </a:r>
            <a:r>
              <a:rPr lang="ka-GE" dirty="0" smtClean="0"/>
              <a:t>ეს მოთხოვნა </a:t>
            </a:r>
            <a:r>
              <a:rPr lang="ka-GE" dirty="0" smtClean="0"/>
              <a:t>პროპორციულობის </a:t>
            </a:r>
            <a:r>
              <a:rPr lang="ka-GE" dirty="0" smtClean="0"/>
              <a:t>პრინციპის მეორე ასპექტია, რომელიც მოხსენიებული იქნა წინა სლაიდის პრინციპის განმარტებისას. </a:t>
            </a:r>
          </a:p>
          <a:p>
            <a:pPr marL="0" marR="0" indent="0" algn="l" defTabSz="457200" rtl="0" eaLnBrk="1" fontAlgn="base" latinLnBrk="0" hangingPunct="1">
              <a:lnSpc>
                <a:spcPct val="100000"/>
              </a:lnSpc>
              <a:spcBef>
                <a:spcPct val="0"/>
              </a:spcBef>
              <a:spcAft>
                <a:spcPct val="0"/>
              </a:spcAft>
              <a:buClrTx/>
              <a:buSzTx/>
              <a:buFontTx/>
              <a:buNone/>
              <a:tabLst/>
              <a:defRPr/>
            </a:pPr>
            <a:endParaRPr lang="ka-GE" dirty="0"/>
          </a:p>
          <a:p>
            <a:pPr eaLnBrk="1" hangingPunct="1">
              <a:spcBef>
                <a:spcPct val="0"/>
              </a:spcBef>
            </a:pPr>
            <a:r>
              <a:rPr lang="ka-GE" dirty="0" smtClean="0"/>
              <a:t>პროპორციულობის </a:t>
            </a:r>
            <a:r>
              <a:rPr lang="ka-GE" dirty="0" smtClean="0"/>
              <a:t>პრინციპი უზრუნველყოფს, რომ ვერცერთმა სხვა ნაკლებად ინტრუზიულმა უფლებამოსილებამ ან პროცედურამ ვერ შეძლოს ამ უფლებამოსილების ან პროცედურის ამოცანის ადეკვატურად მიღწევა, როგორც დანაშაულის ხასიათისა და გარემოებების, ისე ზეგავლენილი ძირითადი უფლებების ხასიათისა და კანონიერების გათვალისწინებით. მე-15 მუხლის მე-3 </a:t>
            </a:r>
            <a:r>
              <a:rPr lang="ka-GE" dirty="0" smtClean="0"/>
              <a:t>პუნქტი </a:t>
            </a:r>
            <a:r>
              <a:rPr lang="ka-GE" dirty="0" smtClean="0"/>
              <a:t>ეხება ამ უკანასკნელი წინადადების ბოლო ნაწილს იმის უზრუნველყოფით, რომ განხორციელებული გარანტიები უნდა ითვალისწინებდეს ძირითად უფლებებზე, პასუხისმგებლობებსა და მესამე მხარის კანონიერ ინტერესებზე </a:t>
            </a:r>
            <a:r>
              <a:rPr lang="ka-GE" dirty="0" smtClean="0"/>
              <a:t>გავლენას</a:t>
            </a:r>
            <a:r>
              <a:rPr lang="ka-GE" dirty="0" smtClean="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ka-GE"/>
          </a:p>
        </p:txBody>
      </p:sp>
    </p:spTree>
    <p:extLst>
      <p:ext uri="{BB962C8B-B14F-4D97-AF65-F5344CB8AC3E}">
        <p14:creationId xmlns:p14="http://schemas.microsoft.com/office/powerpoint/2010/main" val="392466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მე-15 მუხლის </a:t>
            </a:r>
            <a:r>
              <a:rPr lang="ka-GE" dirty="0" smtClean="0"/>
              <a:t>ტექსტი ერთი გამოყოფილი ელემენტით </a:t>
            </a:r>
            <a:r>
              <a:rPr lang="ka-GE" dirty="0" smtClean="0"/>
              <a:t>(„საზოგადოებრივი ინტერესიდან</a:t>
            </a:r>
            <a:r>
              <a:rPr lang="ka-GE" sz="1200" b="0" dirty="0">
                <a:solidFill>
                  <a:srgbClr val="FF0000"/>
                </a:solidFill>
                <a:latin typeface="+mj-lt"/>
              </a:rPr>
              <a:t>... მართლმსაჯულების ეფექტური განხორციელებიდან... მესამე მხარის უფლებებზე, ვალდებულებებსა და კანონიერ ინტერესებზე</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eaLnBrk="1" hangingPunct="1">
              <a:spcBef>
                <a:spcPct val="0"/>
              </a:spcBef>
            </a:pPr>
            <a:endParaRPr lang="ka-GE" baseline="0" dirty="0"/>
          </a:p>
          <a:p>
            <a:pPr eaLnBrk="1" hangingPunct="1">
              <a:spcBef>
                <a:spcPct val="0"/>
              </a:spcBef>
            </a:pPr>
            <a:r>
              <a:rPr lang="ka-GE" dirty="0" smtClean="0"/>
              <a:t>ეს ელემენტი </a:t>
            </a:r>
            <a:r>
              <a:rPr lang="ka-GE" dirty="0" smtClean="0"/>
              <a:t>ითვალისწინებს</a:t>
            </a:r>
            <a:r>
              <a:rPr lang="ka-GE" baseline="0" dirty="0" smtClean="0"/>
              <a:t> </a:t>
            </a:r>
            <a:r>
              <a:rPr lang="ka-GE" dirty="0" smtClean="0"/>
              <a:t>უფლებამოსილების </a:t>
            </a:r>
            <a:r>
              <a:rPr lang="ka-GE" dirty="0" smtClean="0"/>
              <a:t>ან პროცედურის გავლენის შემცირების აუცილებლობის შეზღუდვას სიტუაციაზე, როცა ეს შემცირება „შეესაბამება საზოგადოებრივ ინტერესს, კერძოდ, მართლმსაჯულების ეფექტურ განხორციელებას“. ეს ნიშნავს, რომ უფლებამოსილების ან პროცედურის </a:t>
            </a:r>
            <a:r>
              <a:rPr lang="ka-GE" dirty="0" smtClean="0"/>
              <a:t>გავლენა, </a:t>
            </a:r>
            <a:r>
              <a:rPr lang="ka-GE" dirty="0" smtClean="0"/>
              <a:t>პირველ </a:t>
            </a:r>
            <a:r>
              <a:rPr lang="ka-GE" dirty="0" smtClean="0"/>
              <a:t>რიგში, </a:t>
            </a:r>
            <a:r>
              <a:rPr lang="ka-GE" dirty="0" smtClean="0"/>
              <a:t>უნდა შეფასდეს მართლმსაჯულების ეფექტურ განხორციელებასთან და სხვა საზოგადოებრივ ინტერესთან მიმართებით (მაგ., საზოგადოებრივი უსაფრთხოება და საზოგადოების ჯანმრთელობისა და სხვა ინტერესები, მათ შორის, დაზარალებულთა ინტერესები და პირადი ცხოვრების </a:t>
            </a:r>
            <a:r>
              <a:rPr lang="ka-GE" dirty="0" smtClean="0"/>
              <a:t>პატივისცემა</a:t>
            </a:r>
            <a:r>
              <a:rPr lang="ka-GE" dirty="0" smtClean="0"/>
              <a:t>). იმ მოცულობით, რამდენადაც სხვა უფლებებსა და ინტერესებზე უფლებამოსილების ან პროცედურის გავლენის შეზღუდვა შეესაბამება ამ საზოგადოებრივი ინტერესების დაცვას, ამგვარი სხვა ინტერესების დასაცავად უნდა იქნეს გამოყენებული სხვა გარანტიები, როგორიცაა „მომხმარებელთა მომსახურების ზიანის შემცირება, ინფორმაციის გამჟღავნებისთვის ან გამჟღავნების დახმარებისთვის პასუხისმგებლობისგან დაცვა ამ თავის შესაბამისად, ან </a:t>
            </a:r>
            <a:r>
              <a:rPr lang="ka-GE" dirty="0" smtClean="0"/>
              <a:t>ქონებრივი </a:t>
            </a:r>
            <a:r>
              <a:rPr lang="ka-GE" dirty="0" smtClean="0"/>
              <a:t>ინტერესების დაცვა“ (იხ. [1] კიბერდანაშაულის შესახებ კონვენციის განმარტებითი ანგარიში, § 148).</a:t>
            </a:r>
          </a:p>
          <a:p>
            <a:pPr eaLnBrk="1" hangingPunct="1">
              <a:spcBef>
                <a:spcPct val="0"/>
              </a:spcBef>
            </a:pPr>
            <a:endParaRPr lang="ka-GE" baseline="0" dirty="0"/>
          </a:p>
          <a:p>
            <a:pPr marL="0" marR="0" indent="0" algn="l" defTabSz="457200" rtl="0" eaLnBrk="1" fontAlgn="base" latinLnBrk="0" hangingPunct="1">
              <a:lnSpc>
                <a:spcPct val="100000"/>
              </a:lnSpc>
              <a:spcBef>
                <a:spcPct val="0"/>
              </a:spcBef>
              <a:spcAft>
                <a:spcPct val="0"/>
              </a:spcAft>
              <a:buClrTx/>
              <a:buSzTx/>
              <a:buFontTx/>
              <a:buNone/>
              <a:tabLst/>
              <a:defRPr/>
            </a:pPr>
            <a:r>
              <a:rPr lang="ka-GE" b="1" i="1" u="sng" baseline="0" dirty="0" smtClean="0"/>
              <a:t>გამოყენებული წყარო</a:t>
            </a:r>
            <a:r>
              <a:rPr lang="ka-GE" b="1" i="1" u="sng" dirty="0" smtClean="0"/>
              <a:t>:</a:t>
            </a:r>
            <a:endParaRPr lang="ka-GE" b="1" i="1" u="sng" dirty="0"/>
          </a:p>
          <a:p>
            <a:pPr marL="0" marR="0" indent="0" algn="l" defTabSz="457200" rtl="0" eaLnBrk="1" fontAlgn="base" latinLnBrk="0" hangingPunct="1">
              <a:lnSpc>
                <a:spcPct val="100000"/>
              </a:lnSpc>
              <a:spcBef>
                <a:spcPct val="0"/>
              </a:spcBef>
              <a:spcAft>
                <a:spcPct val="0"/>
              </a:spcAft>
              <a:buClrTx/>
              <a:buSzTx/>
              <a:buFontTx/>
              <a:buNone/>
              <a:tabLst/>
              <a:defRPr/>
            </a:pPr>
            <a:r>
              <a:rPr lang="ka-GE" sz="1200" baseline="30000" dirty="0"/>
              <a:t>[1] </a:t>
            </a:r>
            <a:r>
              <a:rPr lang="ka-GE" dirty="0" smtClean="0"/>
              <a:t>კიბერდანაშაულის შესახებ კონვენციის განმარტებითი ანგარიში</a:t>
            </a:r>
            <a:r>
              <a:rPr lang="ka-GE" sz="1200" dirty="0"/>
              <a:t>, §148.</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ka-GE"/>
          </a:p>
        </p:txBody>
      </p:sp>
    </p:spTree>
    <p:extLst>
      <p:ext uri="{BB962C8B-B14F-4D97-AF65-F5344CB8AC3E}">
        <p14:creationId xmlns:p14="http://schemas.microsoft.com/office/powerpoint/2010/main" val="42015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a) დიახ – თუ ჩართულია ელექტრონული მტკიცებულებები. ეს იმიტომ, რომ </a:t>
            </a:r>
            <a:r>
              <a:rPr lang="ka-GE" dirty="0" smtClean="0"/>
              <a:t>მე-14 მუხლით</a:t>
            </a:r>
            <a:r>
              <a:rPr lang="ka-GE" baseline="0" dirty="0" smtClean="0"/>
              <a:t> გათვალისწინებული</a:t>
            </a:r>
            <a:r>
              <a:rPr lang="ka-GE" dirty="0" smtClean="0"/>
              <a:t> საპროცესო დებულებები</a:t>
            </a:r>
            <a:r>
              <a:rPr lang="ka-GE" baseline="0" dirty="0" smtClean="0"/>
              <a:t> </a:t>
            </a:r>
            <a:r>
              <a:rPr lang="ka-GE" dirty="0" smtClean="0"/>
              <a:t>ვრცელდება </a:t>
            </a:r>
            <a:r>
              <a:rPr lang="ka-GE" dirty="0" smtClean="0"/>
              <a:t>ელექტრონული მტკიცებულებების შეგროვებაზე ყველა </a:t>
            </a:r>
            <a:r>
              <a:rPr lang="ka-GE" dirty="0" smtClean="0"/>
              <a:t>სისხლის</a:t>
            </a:r>
            <a:r>
              <a:rPr lang="ka-GE" baseline="0" dirty="0" smtClean="0"/>
              <a:t> სამართლის დანაშაულის</a:t>
            </a:r>
            <a:r>
              <a:rPr lang="ka-GE" dirty="0" smtClean="0"/>
              <a:t> </a:t>
            </a:r>
            <a:r>
              <a:rPr lang="ka-GE" dirty="0" smtClean="0"/>
              <a:t>გამოძიებისთვის.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ka-GE"/>
          </a:p>
        </p:txBody>
      </p:sp>
    </p:spTree>
    <p:extLst>
      <p:ext uri="{BB962C8B-B14F-4D97-AF65-F5344CB8AC3E}">
        <p14:creationId xmlns:p14="http://schemas.microsoft.com/office/powerpoint/2010/main" val="150158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a) დიახ – თუ ჩართულია ელექტრონული მტკიცებულებები. ეს იმიტომ, რომ მე-14 მუხლით</a:t>
            </a:r>
            <a:r>
              <a:rPr lang="ka-GE" baseline="0" dirty="0" smtClean="0"/>
              <a:t> გათვალისწინებული</a:t>
            </a:r>
            <a:r>
              <a:rPr lang="ka-GE" dirty="0" smtClean="0"/>
              <a:t> საპროცესო დებულებები</a:t>
            </a:r>
            <a:r>
              <a:rPr lang="ka-GE" baseline="0" dirty="0" smtClean="0"/>
              <a:t> </a:t>
            </a:r>
            <a:r>
              <a:rPr lang="ka-GE" dirty="0" smtClean="0"/>
              <a:t>ვრცელდება ელექტრონული მტკიცებულებების შეგროვებაზე ყველა სისხლის</a:t>
            </a:r>
            <a:r>
              <a:rPr lang="ka-GE" baseline="0" dirty="0" smtClean="0"/>
              <a:t> სამართლის დანაშაულის</a:t>
            </a:r>
            <a:r>
              <a:rPr lang="ka-GE" dirty="0" smtClean="0"/>
              <a:t> გამოძიებისთვის.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ka-GE"/>
          </a:p>
        </p:txBody>
      </p:sp>
    </p:spTree>
    <p:extLst>
      <p:ext uri="{BB962C8B-B14F-4D97-AF65-F5344CB8AC3E}">
        <p14:creationId xmlns:p14="http://schemas.microsoft.com/office/powerpoint/2010/main" val="245667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a) დიახ – თუ ჩართულია ელექტრონული მტკიცებულებები. ეს იმიტომ, რომ მე-14 მუხლით</a:t>
            </a:r>
            <a:r>
              <a:rPr lang="ka-GE" baseline="0" dirty="0" smtClean="0"/>
              <a:t> გათვალისწინებული</a:t>
            </a:r>
            <a:r>
              <a:rPr lang="ka-GE" dirty="0" smtClean="0"/>
              <a:t> საპროცესო დებულებები</a:t>
            </a:r>
            <a:r>
              <a:rPr lang="ka-GE" baseline="0" dirty="0" smtClean="0"/>
              <a:t> </a:t>
            </a:r>
            <a:r>
              <a:rPr lang="ka-GE" dirty="0" smtClean="0"/>
              <a:t>ვრცელდება ელექტრონული მტკიცებულებების შეგროვებაზე ყველა სისხლის</a:t>
            </a:r>
            <a:r>
              <a:rPr lang="ka-GE" baseline="0" dirty="0" smtClean="0"/>
              <a:t> სამართლის დანაშაულის</a:t>
            </a:r>
            <a:r>
              <a:rPr lang="ka-GE" dirty="0" smtClean="0"/>
              <a:t> გამოძიებისთვის.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ka-GE"/>
          </a:p>
        </p:txBody>
      </p:sp>
    </p:spTree>
    <p:extLst>
      <p:ext uri="{BB962C8B-B14F-4D97-AF65-F5344CB8AC3E}">
        <p14:creationId xmlns:p14="http://schemas.microsoft.com/office/powerpoint/2010/main" val="264809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a) დიახ – თუ ჩართულია ელექტრონული მტკიცებულებები. </a:t>
            </a:r>
            <a:r>
              <a:rPr lang="ka-GE" dirty="0" smtClean="0"/>
              <a:t>ეს იმიტომ, რომ მე-14 მუხლით</a:t>
            </a:r>
            <a:r>
              <a:rPr lang="ka-GE" baseline="0" dirty="0" smtClean="0"/>
              <a:t> გათვალისწინებული</a:t>
            </a:r>
            <a:r>
              <a:rPr lang="ka-GE" dirty="0" smtClean="0"/>
              <a:t> საპროცესო დებულებები</a:t>
            </a:r>
            <a:r>
              <a:rPr lang="ka-GE" baseline="0" dirty="0" smtClean="0"/>
              <a:t> </a:t>
            </a:r>
            <a:r>
              <a:rPr lang="ka-GE" dirty="0" smtClean="0"/>
              <a:t>ვრცელდება ელექტრონული მტკიცებულებების შეგროვებაზე ყველა სისხლის</a:t>
            </a:r>
            <a:r>
              <a:rPr lang="ka-GE" baseline="0" dirty="0" smtClean="0"/>
              <a:t> სამართლის დანაშაულის</a:t>
            </a:r>
            <a:r>
              <a:rPr lang="ka-GE" dirty="0" smtClean="0"/>
              <a:t> გამოძიებისთვის.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ka-GE"/>
          </a:p>
        </p:txBody>
      </p:sp>
    </p:spTree>
    <p:extLst>
      <p:ext uri="{BB962C8B-B14F-4D97-AF65-F5344CB8AC3E}">
        <p14:creationId xmlns:p14="http://schemas.microsoft.com/office/powerpoint/2010/main" val="20613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სლაიდების ეს ნაკრები შეისწავლის შენახული კომპიუტერული მონაცემების დაჩქარებულ დაცვასა და ტრაფიკის მონაცემების ნაწილობრივ გამჟღავნებასთან დაკავშირებულ მნიშვნელოვან საპროცესო უფლებამოსილებებს, გათვალისწინებულს ბუდაპეშტის კონვენციის მე-16 და მე-17 მუხლებით. </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18</a:t>
            </a:fld>
            <a:endParaRPr lang="ka-GE"/>
          </a:p>
        </p:txBody>
      </p:sp>
    </p:spTree>
    <p:extLst>
      <p:ext uri="{BB962C8B-B14F-4D97-AF65-F5344CB8AC3E}">
        <p14:creationId xmlns:p14="http://schemas.microsoft.com/office/powerpoint/2010/main" val="4125554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ka-GE" dirty="0" smtClean="0"/>
              <a:t>მე-16 და მე-17 მუხლები აღწერს კომპიუტერული მონაცემების დაჩქარებულ დაცვას, აგრეთვე კომპიუტერული მონაცემების დაჩქარებულ დაცვასა და გამჟღავნებას. ორივე დებულება ძალიან ინოვაციური და </a:t>
            </a:r>
            <a:r>
              <a:rPr lang="ka-GE" dirty="0" smtClean="0"/>
              <a:t>ძალზე </a:t>
            </a:r>
            <a:r>
              <a:rPr lang="ka-GE" dirty="0" smtClean="0"/>
              <a:t>მნიშვნელოვანია. </a:t>
            </a:r>
          </a:p>
          <a:p>
            <a:pPr eaLnBrk="1" fontAlgn="auto" hangingPunct="1">
              <a:spcBef>
                <a:spcPts val="0"/>
              </a:spcBef>
              <a:spcAft>
                <a:spcPts val="0"/>
              </a:spcAft>
              <a:defRPr/>
            </a:pPr>
            <a:endParaRPr lang="ka-GE" dirty="0"/>
          </a:p>
          <a:p>
            <a:pPr eaLnBrk="1" fontAlgn="auto" hangingPunct="1">
              <a:spcBef>
                <a:spcPts val="0"/>
              </a:spcBef>
              <a:spcAft>
                <a:spcPts val="0"/>
              </a:spcAft>
              <a:defRPr/>
            </a:pPr>
            <a:r>
              <a:rPr lang="ka-GE" dirty="0" smtClean="0"/>
              <a:t>ტრადიციული მტკიცებულებები დანაშაულის ჩადენის ადგილზე დარჩება დიდი ხნის განმავლობაში, თუმცა ციფრული მონაცემები – ელექტრონული მტკიცებულებები – ცვალებადია და შეიძლება მალე გაქრეს, ხოლო დაკარგვის ან განადგურების შემთხვევაში მათი აღდგენა რთული იქნება. </a:t>
            </a:r>
          </a:p>
          <a:p>
            <a:pPr eaLnBrk="1" fontAlgn="auto" hangingPunct="1">
              <a:spcBef>
                <a:spcPts val="0"/>
              </a:spcBef>
              <a:spcAft>
                <a:spcPts val="0"/>
              </a:spcAft>
              <a:defRPr/>
            </a:pPr>
            <a:endParaRPr lang="ka-GE" i="1" dirty="0"/>
          </a:p>
          <a:p>
            <a:pPr eaLnBrk="1" fontAlgn="auto" hangingPunct="1">
              <a:spcBef>
                <a:spcPts val="0"/>
              </a:spcBef>
              <a:spcAft>
                <a:spcPts val="0"/>
              </a:spcAft>
              <a:defRPr/>
            </a:pPr>
            <a:r>
              <a:rPr lang="ka-GE" i="0" dirty="0"/>
              <a:t>ტრაფიკის მონაცემები, მაგალითად, ძალიან სასარგებლოა დანაშაულის ჩამდენის იდენტიფიცირებისთვის. მაგრამ ამ ტიპის ინფორმაცია სისტემატურად ხელმისაწვდომი არ არის. ამიტომ, მისი დაცვის უზრუნველყოფა გულისხმობს სამართლებრივი ინსტრუმენტის არსებობას, რომელიც უფლებას აძლევს სამართალდამცავებს, გასცენ ასეთი ცვალებადი ინფორმაციის დაცვის შესახებ ბრძანება და გადასცენ ის სხვა სამსახურებს.</a:t>
            </a:r>
          </a:p>
          <a:p>
            <a:pPr eaLnBrk="1" fontAlgn="auto" hangingPunct="1">
              <a:spcBef>
                <a:spcPts val="0"/>
              </a:spcBef>
              <a:spcAft>
                <a:spcPts val="0"/>
              </a:spcAft>
              <a:defRPr/>
            </a:pPr>
            <a:endParaRPr lang="ka-GE" i="1" dirty="0"/>
          </a:p>
          <a:p>
            <a:pPr eaLnBrk="1" fontAlgn="auto" hangingPunct="1">
              <a:spcBef>
                <a:spcPts val="0"/>
              </a:spcBef>
              <a:spcAft>
                <a:spcPts val="0"/>
              </a:spcAft>
              <a:defRPr/>
            </a:pPr>
            <a:r>
              <a:rPr lang="ka-GE" i="1" dirty="0"/>
              <a:t>  ზოგმა ქვეყანამ განახორციელა მონაცემების შენარჩუნების შესახებ კანონმდებლობა. ევროპის გარეთ კი ბევრ ქვეყანას არა აქვს ასეთი კანონმდებლობა. ევროკავშირში მონაცემთა შენარჩუნების შესახებ ზოგი ქვეყნის ეროვნული კანონმდებლობა გამოცხადდა ადგილობრივი კონსტიტუციის საწინააღმდეგოდ შესაბამისი გარანტიების ნაკლებობის გამო (მაგ., გერმანიასა და სლოვენიაში) და ევროკავშირის დირექტივა მონაცემთა შენარჩუნების შესახებ მართლმსაჯულების ევროპულმა სასამართლომ არათანაზომიერად გამოაცხადა (ძალიან ფართო მოქმედების სფეროს ქონისა და გარანტიების ნაკლებობის გამო) და, შესაბამისად, ეწინააღმდეგება </a:t>
            </a:r>
            <a:r>
              <a:rPr lang="ka-GE" i="1" dirty="0" smtClean="0"/>
              <a:t>ევროკავშირის</a:t>
            </a:r>
            <a:r>
              <a:rPr lang="ka-GE" i="1" baseline="0" dirty="0" smtClean="0"/>
              <a:t> </a:t>
            </a:r>
            <a:r>
              <a:rPr lang="ka-GE" i="1" dirty="0" smtClean="0"/>
              <a:t>ქარტიას </a:t>
            </a:r>
            <a:r>
              <a:rPr lang="ka-GE" i="1" dirty="0"/>
              <a:t>ფუნდამენტური უფლებების შესახებ, ასევე ადამიანის უფლებათა ევროპულ კონვენციას (</a:t>
            </a:r>
            <a:r>
              <a:rPr lang="ka-GE" sz="1200" b="0" i="1" u="none" kern="1200" dirty="0">
                <a:solidFill>
                  <a:srgbClr val="FF0000"/>
                </a:solidFill>
                <a:effectLst/>
                <a:latin typeface="+mn-lt"/>
              </a:rPr>
              <a:t>სასამართლოს 2014 წლის 8 აპრილის გადაწყვეტილება, გაერთიანებული საქმეები C-293/12 და C-594/12, საქმე „Digital Rights Ireland Ltd</a:t>
            </a:r>
            <a:r>
              <a:rPr lang="ka-GE" sz="1200" b="0" i="1" u="none" kern="1200" dirty="0" smtClean="0">
                <a:solidFill>
                  <a:srgbClr val="FF0000"/>
                </a:solidFill>
                <a:effectLst/>
                <a:latin typeface="+mn-lt"/>
              </a:rPr>
              <a:t>“</a:t>
            </a:r>
            <a:r>
              <a:rPr lang="ka-GE" i="1" dirty="0" smtClean="0"/>
              <a:t>).</a:t>
            </a:r>
            <a:r>
              <a:rPr lang="ka-GE" b="0" i="1" u="none" dirty="0" smtClean="0">
                <a:solidFill>
                  <a:srgbClr val="FF0000"/>
                </a:solidFill>
              </a:rPr>
              <a:t> </a:t>
            </a:r>
            <a:r>
              <a:rPr lang="ka-GE" b="0" i="1" u="none" dirty="0">
                <a:solidFill>
                  <a:srgbClr val="FF0000"/>
                </a:solidFill>
              </a:rPr>
              <a:t>ეს სიტუაცია იძლევა ბუდაპეშტის კონვენციის მე-15 მუხლის მნიშვნელობის მიმოხილავს პირობებსა და გარანტიებთან მიმართებით, რომლებიც განხილული იქნება ნაწილში ორი. </a:t>
            </a:r>
          </a:p>
          <a:p>
            <a:pPr eaLnBrk="1" fontAlgn="auto" hangingPunct="1">
              <a:spcBef>
                <a:spcPts val="0"/>
              </a:spcBef>
              <a:spcAft>
                <a:spcPts val="0"/>
              </a:spcAft>
              <a:defRPr/>
            </a:pPr>
            <a:endParaRPr lang="ka-GE" dirty="0"/>
          </a:p>
          <a:p>
            <a:pPr marL="0" marR="0" indent="0" algn="l" defTabSz="457200" rtl="0" eaLnBrk="1" fontAlgn="auto" latinLnBrk="0" hangingPunct="1">
              <a:lnSpc>
                <a:spcPct val="100000"/>
              </a:lnSpc>
              <a:spcBef>
                <a:spcPts val="0"/>
              </a:spcBef>
              <a:spcAft>
                <a:spcPts val="0"/>
              </a:spcAft>
              <a:buClrTx/>
              <a:buSzTx/>
              <a:buFontTx/>
              <a:buNone/>
              <a:tabLst/>
              <a:defRPr/>
            </a:pPr>
            <a:r>
              <a:rPr lang="ka-GE" dirty="0" smtClean="0"/>
              <a:t>ბუდაპეშტის კონვენცია </a:t>
            </a:r>
            <a:r>
              <a:rPr lang="ka-GE" sz="1200" kern="1200" dirty="0">
                <a:solidFill>
                  <a:schemeClr val="tx1"/>
                </a:solidFill>
                <a:effectLst/>
                <a:latin typeface="+mn-lt"/>
              </a:rPr>
              <a:t>არ შეიცავს დებულებას მონაცემთა შენარჩუნების შესახებ. მე-16 და მე-17 მუხლები ეხება კონკრეტულ მონაცემებს, რომლებიც საჭიროა კონკრეტულ გამოძიებასა თუ საქმის წარმოებაში. ისინი არ ეხება მონაცემთა რეალურ დროში შეგროვებას და მომავალი ტრაფიკის მონაცემების შენარჩუნებას ან რეალურ დროში წვდომას შინაარსობრივ მონაცემებზე. </a:t>
            </a:r>
            <a:r>
              <a:rPr lang="ka-GE" dirty="0" smtClean="0"/>
              <a:t>ეს მუხლები </a:t>
            </a:r>
            <a:r>
              <a:rPr lang="ka-GE" sz="1200" kern="1200" dirty="0">
                <a:solidFill>
                  <a:schemeClr val="tx1"/>
                </a:solidFill>
                <a:effectLst/>
                <a:latin typeface="+mn-lt"/>
              </a:rPr>
              <a:t>აწესრიგებს</a:t>
            </a:r>
            <a:r>
              <a:rPr lang="ka-GE" dirty="0" smtClean="0"/>
              <a:t> „დაჩქარებულ დაცვას“, როგორც უზრუნველყოფის დაუყოვნებლივ ზომას მტკიცებულებების შესანარჩუნებლად და იძლევა დროს მონაცემების ამოღების ან გამჟღავნების შესახებ სასამართლო ბრძანებების მისაღებად. მე-16 მუხლი ეხება ტრაფიკის მონაცემებსა და შინაარსობრივ მონაცემებს. მე-17 მუხლი უფრო კონკრეტულად ეხება ტრაფიკის მონაცემებს. </a:t>
            </a:r>
          </a:p>
          <a:p>
            <a:pPr marL="0" marR="0" indent="0" algn="l" defTabSz="457200" rtl="0" eaLnBrk="1" fontAlgn="auto" latinLnBrk="0" hangingPunct="1">
              <a:lnSpc>
                <a:spcPct val="100000"/>
              </a:lnSpc>
              <a:spcBef>
                <a:spcPts val="0"/>
              </a:spcBef>
              <a:spcAft>
                <a:spcPts val="0"/>
              </a:spcAft>
              <a:buClrTx/>
              <a:buSzTx/>
              <a:buFontTx/>
              <a:buNone/>
              <a:tabLst/>
              <a:defRPr/>
            </a:pPr>
            <a:endParaRPr lang="ka-GE" dirty="0"/>
          </a:p>
          <a:p>
            <a:pPr marL="0" marR="0" indent="0" algn="l" defTabSz="457200" rtl="0" eaLnBrk="1" fontAlgn="auto" latinLnBrk="0" hangingPunct="1">
              <a:lnSpc>
                <a:spcPct val="100000"/>
              </a:lnSpc>
              <a:spcBef>
                <a:spcPts val="0"/>
              </a:spcBef>
              <a:spcAft>
                <a:spcPts val="0"/>
              </a:spcAft>
              <a:buClrTx/>
              <a:buSzTx/>
              <a:buFontTx/>
              <a:buNone/>
              <a:tabLst/>
              <a:defRPr/>
            </a:pPr>
            <a:r>
              <a:rPr lang="ka-GE" dirty="0" smtClean="0"/>
              <a:t>შენიშვნები: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ka-GE" dirty="0" smtClean="0"/>
              <a:t>განსხვავება ტრაფიკის მონაცემებსა და შინაარსობრივ მონაცემებს შორის გამართლებულია იმ ფაქტით, რომ შინაარსობრივი მონაცემები უფრო სენსიტიურია;</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ka-GE" dirty="0" smtClean="0"/>
              <a:t>კონვენციის მხარეებს შეუძლიათ უფრო შორს წასვლა, ვიდრე აქ აღწერილი მინიმალური დონეებია.</a:t>
            </a:r>
          </a:p>
        </p:txBody>
      </p:sp>
    </p:spTree>
    <p:extLst>
      <p:ext uri="{BB962C8B-B14F-4D97-AF65-F5344CB8AC3E}">
        <p14:creationId xmlns:p14="http://schemas.microsoft.com/office/powerpoint/2010/main" val="370548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ეს სესია გაიყოფა 4 ნაწილად.</a:t>
            </a:r>
          </a:p>
          <a:p>
            <a:r>
              <a:rPr lang="ka-GE" sz="1200" dirty="0" smtClean="0"/>
              <a:t>სესიის პირველი ნაწილი გადახედავს საპროცესო დებულებების მოქმედების სფეროს, </a:t>
            </a:r>
            <a:r>
              <a:rPr lang="ka-GE" sz="1200" dirty="0" smtClean="0"/>
              <a:t>რომელიც</a:t>
            </a:r>
            <a:r>
              <a:rPr lang="ka-GE" sz="1200" baseline="0" dirty="0" smtClean="0"/>
              <a:t> </a:t>
            </a:r>
            <a:r>
              <a:rPr lang="ka-GE" sz="1200" dirty="0" smtClean="0"/>
              <a:t>გათვალისწინებულია </a:t>
            </a:r>
            <a:r>
              <a:rPr lang="ka-GE" sz="1200" dirty="0" smtClean="0"/>
              <a:t>ბუდაპეშტის კონვენციის მე-14 მუხლით. </a:t>
            </a:r>
          </a:p>
          <a:p>
            <a:r>
              <a:rPr lang="ka-GE" sz="1200" dirty="0" smtClean="0"/>
              <a:t>სესიის მეორე </a:t>
            </a:r>
            <a:r>
              <a:rPr lang="ka-GE" sz="1200" dirty="0" smtClean="0"/>
              <a:t>ნაწილი </a:t>
            </a:r>
            <a:r>
              <a:rPr lang="ka-GE" sz="1200" dirty="0" smtClean="0"/>
              <a:t>გადახედავს საპროცესო დებულებების განსახორციელებლად საჭირო პირობებსა და გარანტიებს, </a:t>
            </a:r>
            <a:r>
              <a:rPr lang="ka-GE" sz="1200" dirty="0" smtClean="0"/>
              <a:t>რომლებიც გათვალისწინებულია </a:t>
            </a:r>
            <a:r>
              <a:rPr lang="ka-GE" sz="1200" dirty="0" smtClean="0"/>
              <a:t>ბუდაპეშტის კონვენციის მე-15 მუხლით. </a:t>
            </a:r>
          </a:p>
          <a:p>
            <a:r>
              <a:rPr lang="ka-GE" sz="1200" dirty="0" smtClean="0"/>
              <a:t>სესიის მესამე ნაწილი გადახედავს შენახული კომპიუტერული მონაცემების დაჩქარებული დაცვისა და ტრაფიკის მონაცემების დაჩქარებული დაცვისა და ნაწილობრივი გამჟღავნების საპროცესო უფლებამოსილებებს, </a:t>
            </a:r>
            <a:r>
              <a:rPr lang="ka-GE" sz="1200" dirty="0" smtClean="0"/>
              <a:t>რომლებიც</a:t>
            </a:r>
            <a:r>
              <a:rPr lang="ka-GE" sz="1200" baseline="0" dirty="0" smtClean="0"/>
              <a:t> </a:t>
            </a:r>
            <a:r>
              <a:rPr lang="ka-GE" sz="1200" dirty="0" smtClean="0"/>
              <a:t>გათვალისწინებულია </a:t>
            </a:r>
            <a:r>
              <a:rPr lang="ka-GE" sz="1200" dirty="0" smtClean="0"/>
              <a:t>ბუდაპეშტის კონვენციის მე-16 და მე-17 </a:t>
            </a:r>
            <a:r>
              <a:rPr lang="ka-GE" sz="1200" dirty="0" smtClean="0"/>
              <a:t>მუხლებით.</a:t>
            </a:r>
            <a:endParaRPr lang="ka-GE"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dirty="0" smtClean="0"/>
              <a:t>სესიის მეოთხე ნაწილი გადახედავს ინფორმაციის გაცემის ბრძანების საპროცესო უფლებამოსილებას, </a:t>
            </a:r>
            <a:r>
              <a:rPr lang="ka-GE" sz="1200" dirty="0" smtClean="0"/>
              <a:t>რომელიც გათვალისწინებულია </a:t>
            </a:r>
            <a:r>
              <a:rPr lang="ka-GE" sz="1200" dirty="0" smtClean="0"/>
              <a:t>ბუდაპეშტის კონვენციის მე-18 მუხლით.</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ka-GE"/>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სლაიდზე ნაჩვენებია საინტერესო საქმის სქრინშოტი პირის შესახებ, რომელმაც დაარღვია ციფრულ მტკიცებულებებთან დაკავშირებით გაცემული დაცვის ბრძანება. ტრენერმა ხაზი უნდა გაუსვას, რომ დაცვის ბრძანება სამოქალაქო </a:t>
            </a:r>
            <a:r>
              <a:rPr lang="ka-GE" dirty="0" smtClean="0"/>
              <a:t>პროცესთან </a:t>
            </a:r>
            <a:r>
              <a:rPr lang="ka-GE" dirty="0" smtClean="0"/>
              <a:t>მიმართებით არ არის ინფორმაციის გაცემის ბრძანების ეკვივალენტური, რომელიც გაცემული იქნებოდა ბუდაპეშტის კონვენციის მე-16 მუხლის შესაბამისად. თუმცა, საქმეში დადგენილი პრინციპი შეიძლება გამოყენებული იქნეს იმის ასახსნელად, თუ როგორ იძლევა ბუდაპეშტის კონვენცია კონკრეტულ კომპიუტერულ მონაცემებთან მიმართებით დაცვის შესაძლებლობას და არ იძლევა განუსაზღვრელი რაოდენობის მონაცემების დაცვის აუცილებლობას.  </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endParaRPr lang="ka-GE" altLang="en-US"/>
          </a:p>
        </p:txBody>
      </p:sp>
    </p:spTree>
    <p:extLst>
      <p:ext uri="{BB962C8B-B14F-4D97-AF65-F5344CB8AC3E}">
        <p14:creationId xmlns:p14="http://schemas.microsoft.com/office/powerpoint/2010/main" val="3256498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მე-16</a:t>
            </a:r>
            <a:r>
              <a:rPr lang="ka-GE" baseline="0" dirty="0" smtClean="0"/>
              <a:t> </a:t>
            </a:r>
            <a:r>
              <a:rPr lang="ka-GE" dirty="0" smtClean="0"/>
              <a:t>მუხლის ტექსტი ერთი გამოყოფილი ელემენტით </a:t>
            </a:r>
            <a:r>
              <a:rPr lang="ka-GE" b="0" dirty="0" smtClean="0"/>
              <a:t>(„გასცეს ბრძანება ან სხვა </a:t>
            </a:r>
            <a:r>
              <a:rPr lang="ka-GE" b="0" dirty="0" smtClean="0"/>
              <a:t>მსგავსი ..გზით უზრუნველყოს“).</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კერძოდ, ეს სლაიდი ჩამოთვლის შესაძლო საშუალებებს, რომელთა მეშვეობითაც შეიძლება განხორციელდეს კომპიუტერზე შენახული კომპიუტერული მონაცემების დაჩქარებული დაცვა. ბუდაპეშტის კონვენცია მოქნილია და მხარეებს უფლებას </a:t>
            </a:r>
            <a:r>
              <a:rPr lang="ka-GE" dirty="0" smtClean="0"/>
              <a:t>აძლევს, </a:t>
            </a:r>
            <a:r>
              <a:rPr lang="ka-GE" dirty="0" smtClean="0"/>
              <a:t>დააკონკრეტონ თავიანთ შიდასახელმწიფოებრივ კანონმდებლობაში საშუალებები, რომელთა მეშვეობითაც ხორციელდება კომპიუტერული მონაცემების დაჩქარებული დაცვის უფლებამოსილება.</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ka-GE"/>
          </a:p>
        </p:txBody>
      </p:sp>
    </p:spTree>
    <p:extLst>
      <p:ext uri="{BB962C8B-B14F-4D97-AF65-F5344CB8AC3E}">
        <p14:creationId xmlns:p14="http://schemas.microsoft.com/office/powerpoint/2010/main" val="64416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მე-16 მუხლის </a:t>
            </a:r>
            <a:r>
              <a:rPr lang="ka-GE" dirty="0" smtClean="0"/>
              <a:t>ტექსტი ერთი გამოყოფილი ელემენტით </a:t>
            </a:r>
            <a:r>
              <a:rPr lang="ka-GE" dirty="0" smtClean="0"/>
              <a:t>(„დაჩქარებული დაცვა“).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დაჩქარებული დაცვა ერთ-ერთი ძირითადი საპროცესო უფლებამოსილებაა საქმეებში, რომლებიც ეხება ელექტრონულ მტკიცებულებებს. კომპიუტერული მონაცემების ცვალებადობისა და მათი იოლად წაშლის, მოდიფიცირების ან შეცვლის გათვალისწინებით, ასევე იმ ფაქტის გათვალისწინებით, რომ მომსახურების ბევრი მიმწოდებელი, ასევე ბევრი </a:t>
            </a:r>
            <a:r>
              <a:rPr lang="ka-GE" dirty="0" smtClean="0"/>
              <a:t>პირი, </a:t>
            </a:r>
            <a:r>
              <a:rPr lang="ka-GE" dirty="0" smtClean="0"/>
              <a:t>კომპიუტერულ მონაცემებს არ ინახავს ხანგრძლივი დროით, აუცილებელია, რომ არსებობდეს საპროცესო უფლებამოსილება დაჩქარებული დაცვის უზრუნველსაყოფად</a:t>
            </a:r>
            <a:r>
              <a:rPr lang="ka-GE" dirty="0" smtClean="0"/>
              <a:t>. </a:t>
            </a:r>
            <a:r>
              <a:rPr lang="ka-GE" dirty="0" smtClean="0"/>
              <a:t>ამ უფლებამოსილების გამოყენება კომპიუტერულ მონაცემებს იცავს წაშლისგან, შეცვლისგან, მოდიფიცირებისგან ან სხვაგვარად მათი მდგომარეობის ან ხარისხის ცვლილებისგან.</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ka-GE"/>
          </a:p>
        </p:txBody>
      </p:sp>
    </p:spTree>
    <p:extLst>
      <p:ext uri="{BB962C8B-B14F-4D97-AF65-F5344CB8AC3E}">
        <p14:creationId xmlns:p14="http://schemas.microsoft.com/office/powerpoint/2010/main" val="116825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მე-16 მუხლის </a:t>
            </a:r>
            <a:r>
              <a:rPr lang="ka-GE" dirty="0" smtClean="0"/>
              <a:t>ტექსტი ერთი გამოყოფილი ელემენტით </a:t>
            </a:r>
            <a:r>
              <a:rPr lang="ka-GE" dirty="0" smtClean="0"/>
              <a:t>(„კონკრეტულ კომპიუტერულ მონაცემთა, მათ </a:t>
            </a:r>
            <a:r>
              <a:rPr lang="ka-GE" dirty="0" smtClean="0"/>
              <a:t>შორის, ტრაფიკის </a:t>
            </a:r>
            <a:r>
              <a:rPr lang="ka-GE" dirty="0" smtClean="0"/>
              <a:t>მონაცემთა“).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მონაცემების დაჩქარებული დაცვის ბრძანებით ან მსგავსი გზით მოპოვების უფლებამოსილება ეკვივალენტური არ არის მონაცემთა შენარჩუნების </a:t>
            </a:r>
            <a:r>
              <a:rPr lang="ka-GE" dirty="0" smtClean="0"/>
              <a:t>ცნებისა და</a:t>
            </a:r>
            <a:r>
              <a:rPr lang="ka-GE" dirty="0" smtClean="0"/>
              <a:t>, ამდენად, მნიშვნელოვანია, რომ ხელისუფლების კომპეტენტურ ორგანოს, რომელიც ბრძანებით ან მსგავსი გზით მოიპოვებს შენახული კომპიუტერული მონაცემების დაჩქარებული დაცვის უფლებას, იგივეს გაკეთების უფლება ჰქონდეს კონკრეტულ მონაცემებთან მიმართებით და ზოგადად არ დააკისროს პირებს ვალდებულება, შეინახონ არაკონკრეტული ან განურჩეველი რაოდენობის მონაცემები.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ka-GE"/>
          </a:p>
        </p:txBody>
      </p:sp>
    </p:spTree>
    <p:extLst>
      <p:ext uri="{BB962C8B-B14F-4D97-AF65-F5344CB8AC3E}">
        <p14:creationId xmlns:p14="http://schemas.microsoft.com/office/powerpoint/2010/main" val="337360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მე-16</a:t>
            </a:r>
            <a:r>
              <a:rPr lang="ka-GE" baseline="0" dirty="0" smtClean="0"/>
              <a:t> </a:t>
            </a:r>
            <a:r>
              <a:rPr lang="ka-GE" dirty="0" smtClean="0"/>
              <a:t>მუხლის ტექსტი ერთი გამოყოფილი ელემენტით </a:t>
            </a:r>
            <a:r>
              <a:rPr lang="ka-GE" dirty="0" smtClean="0"/>
              <a:t>(„კომპიუტერული სისტემის საშუალებით შენახულ“).</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საპროცესო უფლებამოსილება არ შეიძლება გამოყენებული იქნეს ნებისმიერი პირის დასავალდებულებლად, დაიცვას მონაცემები, რომლებიც უკვე აღარ არსებობს; ან არ ყოფილა შენახული კომპიუტერული სისტემის საშუალებით</a:t>
            </a:r>
            <a:r>
              <a:rPr lang="ka-GE" dirty="0" smtClean="0"/>
              <a:t>. ეს, </a:t>
            </a:r>
            <a:r>
              <a:rPr lang="ka-GE" dirty="0" smtClean="0"/>
              <a:t>ისევ და </a:t>
            </a:r>
            <a:r>
              <a:rPr lang="ka-GE" dirty="0" smtClean="0"/>
              <a:t>ისევ, </a:t>
            </a:r>
            <a:r>
              <a:rPr lang="ka-GE" dirty="0" smtClean="0"/>
              <a:t>განსხვავდება მონაცემების შენარჩუნების ვალდებულებისგან, რომელიც მოქმედებს არარსებულ მონაცემებზე.</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ka-GE"/>
          </a:p>
        </p:txBody>
      </p:sp>
    </p:spTree>
    <p:extLst>
      <p:ext uri="{BB962C8B-B14F-4D97-AF65-F5344CB8AC3E}">
        <p14:creationId xmlns:p14="http://schemas.microsoft.com/office/powerpoint/2010/main" val="90145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მე-16 მუხლის </a:t>
            </a:r>
            <a:r>
              <a:rPr lang="ka-GE" dirty="0" smtClean="0"/>
              <a:t>ტექსტი ერთი გამოყოფილი ელემენტით </a:t>
            </a:r>
            <a:r>
              <a:rPr lang="ka-GE" dirty="0" smtClean="0"/>
              <a:t>(„საფუძველი ვარაუდისთვის, რომ ამ კომპიუტერულ მონაცემებს ემუქრება დაკარგვის ან შეცვლის საფრთხე“).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ზოგ იურისდიქციაში სამართალდამცავი ორგანოების თანამშრომლებს მოეთხოვებათ, რომ შეატყობინონ კომპეტენტურ ორგანოებს, რომ შენახული კომპიუტერული მონაცემები, რომელთა მიმართ მოთხოვნილია დაჩქარებული დაცვა, დაუცველია </a:t>
            </a:r>
            <a:r>
              <a:rPr lang="ka-GE" dirty="0" smtClean="0"/>
              <a:t>დაკარგვისგან </a:t>
            </a:r>
            <a:r>
              <a:rPr lang="ka-GE" dirty="0" smtClean="0"/>
              <a:t>ან </a:t>
            </a:r>
            <a:r>
              <a:rPr lang="ka-GE" dirty="0" smtClean="0"/>
              <a:t>ცვლილებისგან. </a:t>
            </a:r>
            <a:r>
              <a:rPr lang="ka-GE" dirty="0" smtClean="0"/>
              <a:t>ეს მოიცავს კომპიუტერული მონაცემების როგორც განზრახ, ისე უნებლიე დაუცველობას </a:t>
            </a:r>
            <a:r>
              <a:rPr lang="ka-GE" dirty="0" smtClean="0"/>
              <a:t>დაკარგვისგან/ცვლილებისგან </a:t>
            </a:r>
            <a:r>
              <a:rPr lang="ka-GE" dirty="0" smtClean="0"/>
              <a:t>კომპიუტერული მონაცემების არასათანადოდ შენახვის შედეგად.</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ka-GE"/>
          </a:p>
        </p:txBody>
      </p:sp>
    </p:spTree>
    <p:extLst>
      <p:ext uri="{BB962C8B-B14F-4D97-AF65-F5344CB8AC3E}">
        <p14:creationId xmlns:p14="http://schemas.microsoft.com/office/powerpoint/2010/main" val="2082607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a:t>
            </a:r>
            <a:r>
              <a:rPr lang="ka-GE" dirty="0" smtClean="0"/>
              <a:t>კონვენციის მე-16</a:t>
            </a:r>
            <a:r>
              <a:rPr lang="ka-GE" baseline="0" dirty="0" smtClean="0"/>
              <a:t> </a:t>
            </a:r>
            <a:r>
              <a:rPr lang="ka-GE" dirty="0" smtClean="0"/>
              <a:t>მუხლის ტექსტი ერთი გამოყოფილი ელემენტით </a:t>
            </a:r>
            <a:r>
              <a:rPr lang="ka-GE" dirty="0" smtClean="0"/>
              <a:t>(„მფლობელობაში ან </a:t>
            </a:r>
            <a:r>
              <a:rPr lang="ka-GE" dirty="0" smtClean="0"/>
              <a:t>საკუთარი ზედამხედველობის </a:t>
            </a:r>
            <a:r>
              <a:rPr lang="ka-GE" dirty="0" smtClean="0"/>
              <a:t>ქვეშ“).</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ხელისუფლების კომპეტენტურმა ორგანომ შეიძლება მხოლოდ უბრძანოს პირს, დაიცვას კომპიუტერული მონაცემები, როცა ეს კონკრეტული კომპიუტერული მონაცემები ამ პირის მფლობელობაში ან კონტროლის ქვეშაა. ეს სლაიდი ერთმანეთისგან განასხვავებს ფლობასა (ანუ ფიზიკური მფლობელობა) და კონტროლს (ანუ მონაცემების თავისუფალი კონტროლი, იმ შემთხვევაშიც, თუ ისინი მათ ფიზიკურ მფლობელობაში არაა). </a:t>
            </a: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ka-GE"/>
          </a:p>
        </p:txBody>
      </p:sp>
    </p:spTree>
    <p:extLst>
      <p:ext uri="{BB962C8B-B14F-4D97-AF65-F5344CB8AC3E}">
        <p14:creationId xmlns:p14="http://schemas.microsoft.com/office/powerpoint/2010/main" val="3992907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მე-16 მუხლის </a:t>
            </a:r>
            <a:r>
              <a:rPr lang="ka-GE" dirty="0" smtClean="0"/>
              <a:t>ტექსტი ერთი გამოყოფილი ელემენტით </a:t>
            </a:r>
            <a:r>
              <a:rPr lang="ka-GE" dirty="0" smtClean="0"/>
              <a:t>(„</a:t>
            </a:r>
            <a:r>
              <a:rPr lang="ka-GE" b="0" dirty="0" smtClean="0"/>
              <a:t>საჭირო დროის, მაქსიმუმ 90 დღის განმავლობაში </a:t>
            </a:r>
            <a:r>
              <a:rPr lang="ka-GE" dirty="0" smtClean="0"/>
              <a:t>... გამჟღავნების </a:t>
            </a:r>
            <a:r>
              <a:rPr lang="ka-GE" dirty="0" smtClean="0"/>
              <a:t>საშუალება ... </a:t>
            </a:r>
            <a:r>
              <a:rPr lang="ka-GE" dirty="0" smtClean="0"/>
              <a:t>შემდგომი განახლება“).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pPr algn="just"/>
            <a:r>
              <a:rPr lang="ka-GE" dirty="0" smtClean="0"/>
              <a:t>მნიშვნელოვანია, ვაღიაროთ, რომ დაცვა დროებითი უფლებამოსილებაა და ის არ აძლევს სამართალდამცავი ორგანოების თანამშრომლებს უფლებას, რომ პირებს უბრძანონ მონაცემთა უვადოდ დაცვა. ეს უფრო დროებითი ზომაა, რომლის მიზანია სხვა საპროცესო უფლებამოსილების განხორციელებას ხელი არ შეუშალოს, სახელდობრ, კომპიუტერული მონაცემების გაცემას ან კომპიუტერული მონაცემების ჩხრეკასა და ამოღებას. ბუდაპეშტის კონვენცია მოითხოვს, რომ მხარეებმა </a:t>
            </a:r>
            <a:r>
              <a:rPr lang="ka-GE" dirty="0" smtClean="0"/>
              <a:t>უზრუნველყონ დაცვის</a:t>
            </a:r>
            <a:r>
              <a:rPr lang="ka-GE" baseline="0" dirty="0" smtClean="0"/>
              <a:t> ვადა, </a:t>
            </a:r>
            <a:r>
              <a:rPr lang="ka-GE" dirty="0" smtClean="0"/>
              <a:t>მაქსიმუმ </a:t>
            </a:r>
            <a:r>
              <a:rPr lang="ka-GE" dirty="0" smtClean="0"/>
              <a:t>90 </a:t>
            </a:r>
            <a:r>
              <a:rPr lang="ka-GE" dirty="0" smtClean="0"/>
              <a:t>დღე, ხოლო კონკრეტული </a:t>
            </a:r>
            <a:r>
              <a:rPr lang="ka-GE" dirty="0" smtClean="0"/>
              <a:t>საქმისთვის დაცვის შესახებ ბრძანებაში კონკრეტული ვადა უნდა </a:t>
            </a:r>
            <a:r>
              <a:rPr lang="ka-GE" dirty="0" smtClean="0"/>
              <a:t>იქნეს </a:t>
            </a:r>
            <a:r>
              <a:rPr lang="ka-GE" dirty="0" smtClean="0"/>
              <a:t>მითითებული.</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ka-GE"/>
          </a:p>
        </p:txBody>
      </p:sp>
    </p:spTree>
    <p:extLst>
      <p:ext uri="{BB962C8B-B14F-4D97-AF65-F5344CB8AC3E}">
        <p14:creationId xmlns:p14="http://schemas.microsoft.com/office/powerpoint/2010/main" val="1833991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მე-16</a:t>
            </a:r>
            <a:r>
              <a:rPr lang="ka-GE" baseline="0" dirty="0" smtClean="0"/>
              <a:t> </a:t>
            </a:r>
            <a:r>
              <a:rPr lang="ka-GE" dirty="0" smtClean="0"/>
              <a:t>მუხლის ტექსტი ერთი გამოყოფილი ელემენტით </a:t>
            </a:r>
            <a:r>
              <a:rPr lang="ka-GE" dirty="0" smtClean="0"/>
              <a:t>(„საიდუმლოდ შეინახოს“).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აუცილებელია, რომ ინფორმაციის გაცემის </a:t>
            </a:r>
            <a:r>
              <a:rPr lang="ka-GE" dirty="0" smtClean="0"/>
              <a:t>შესახებ ბრძანების </a:t>
            </a:r>
            <a:r>
              <a:rPr lang="ka-GE" dirty="0" smtClean="0"/>
              <a:t>სუბიექტმა დაიცვას კონფიდენციალურობა მონაცემთა დაცვის ზომების განხორციელებისას. წინააღმდეგ შემთხვევაში ღონისძიება შეიძლება ჩაიშალოს.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ka-GE"/>
          </a:p>
        </p:txBody>
      </p:sp>
    </p:spTree>
    <p:extLst>
      <p:ext uri="{BB962C8B-B14F-4D97-AF65-F5344CB8AC3E}">
        <p14:creationId xmlns:p14="http://schemas.microsoft.com/office/powerpoint/2010/main" val="1274322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a) დიახ – თუ ჩართულია ელექტრონული მტკიცებულებები. </a:t>
            </a:r>
            <a:r>
              <a:rPr lang="ka-GE" dirty="0" smtClean="0"/>
              <a:t>ეს იმიტომ, რომ მე-14 მუხლით</a:t>
            </a:r>
            <a:r>
              <a:rPr lang="ka-GE" baseline="0" dirty="0" smtClean="0"/>
              <a:t> გათვალისწინებული</a:t>
            </a:r>
            <a:r>
              <a:rPr lang="ka-GE" dirty="0" smtClean="0"/>
              <a:t> საპროცესო დებულებები</a:t>
            </a:r>
            <a:r>
              <a:rPr lang="ka-GE" baseline="0" dirty="0" smtClean="0"/>
              <a:t> </a:t>
            </a:r>
            <a:r>
              <a:rPr lang="ka-GE" dirty="0" smtClean="0"/>
              <a:t>ვრცელდება ელექტრონული მტკიცებულებების შეგროვებაზე ყველა სისხლის</a:t>
            </a:r>
            <a:r>
              <a:rPr lang="ka-GE" baseline="0" dirty="0" smtClean="0"/>
              <a:t> სამართლის დანაშაულის</a:t>
            </a:r>
            <a:r>
              <a:rPr lang="ka-GE" dirty="0" smtClean="0"/>
              <a:t> გამოძიებისთვის.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ka-GE"/>
          </a:p>
        </p:txBody>
      </p:sp>
    </p:spTree>
    <p:extLst>
      <p:ext uri="{BB962C8B-B14F-4D97-AF65-F5344CB8AC3E}">
        <p14:creationId xmlns:p14="http://schemas.microsoft.com/office/powerpoint/2010/main" val="88154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სესიის მიზანია მონაწილეებისთვის ბუდაპეშტის კონვენციის მე-14-მე-18 მუხლების ყოვლისმომცველი ცოდნის მიწოდება. </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ka-GE"/>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a) დიახ – ეს იმიტომ რომ, დაცვის უფლებამოსილება არ არის ინტრუზიული უფლებამოსილება </a:t>
            </a:r>
            <a:r>
              <a:rPr lang="ka-GE" dirty="0" smtClean="0"/>
              <a:t>საიდუმლოების </a:t>
            </a:r>
            <a:r>
              <a:rPr lang="ka-GE" dirty="0" smtClean="0"/>
              <a:t>დაცვასთან მიმართებით, რადგან არ მოიცავს ინფორმაციის გამჟღავნებას. დაცვა მოსამართლის ან მაგისტრატის დასტურის გარეშე ხშირად აუცილებელიცაა, რადგან ეს უფლებამოსილება უნდა განხორციელდეს დაჩქარებულად, რათა უზრუნველყოფილი იქნეს, რომ დაკარგვისა და მოდიფიკაციის მიმართ მოწყვლადი </a:t>
            </a:r>
            <a:r>
              <a:rPr lang="ka-GE" dirty="0" smtClean="0"/>
              <a:t>მონაცემები </a:t>
            </a:r>
            <a:r>
              <a:rPr lang="ka-GE" dirty="0" smtClean="0"/>
              <a:t>დაცული იქნეს და შენარჩუნებული იქნეს მათი მთლიანობა.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ka-GE"/>
          </a:p>
        </p:txBody>
      </p:sp>
    </p:spTree>
    <p:extLst>
      <p:ext uri="{BB962C8B-B14F-4D97-AF65-F5344CB8AC3E}">
        <p14:creationId xmlns:p14="http://schemas.microsoft.com/office/powerpoint/2010/main" val="1174446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სლაიდზე ნაჩვენებია იმ კომუნიკაციის რუკა, რომელიც მექსიკაში, გვადალახარაში იწყება და </a:t>
            </a:r>
            <a:r>
              <a:rPr lang="ka-GE" dirty="0" smtClean="0"/>
              <a:t>რუსეთისკენ, მოსკოვში მიემართება. </a:t>
            </a:r>
            <a:r>
              <a:rPr lang="ka-GE" dirty="0" smtClean="0"/>
              <a:t>გამოსახულება აჩვენებს, თუ როგორ გადაეცემა კომუნიკაცია სხვადასხვა ქვეყანაში სხვადასხვა მომსახურების მიმწოდებლის გავლით. ელექტრონული მტკიცებულებების შემცველი გამოძიების მნიშვნელოვანი ნაწილია მომსახურების მიმწოდებლების დაუყოვნებლივ იდენტიფიცირება, რომლებიც ჩართული არიან კომუნიკაციის გადაცემაში. ეს იმიტომ, რომ მომსახურების მიმწოდებლები არ ინარჩუნებენ მონაცემებს და ამდენად გამოძიება შეიძლება ჩაიშალოს, თუ ასეთი მომსახურების მიმწოდებლები იდენტიფიცირებული არ იქნება, რომ შესაბამისი მონაცემები იქნეს დაცული.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ka-GE"/>
          </a:p>
        </p:txBody>
      </p:sp>
    </p:spTree>
    <p:extLst>
      <p:ext uri="{BB962C8B-B14F-4D97-AF65-F5344CB8AC3E}">
        <p14:creationId xmlns:p14="http://schemas.microsoft.com/office/powerpoint/2010/main" val="16939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მე-17 მუხლის </a:t>
            </a:r>
            <a:r>
              <a:rPr lang="ka-GE" dirty="0" smtClean="0"/>
              <a:t>ტექსტი ერთი გამოყოფილი ელემენტით </a:t>
            </a:r>
            <a:r>
              <a:rPr lang="ka-GE" dirty="0" smtClean="0"/>
              <a:t>(„იმისდა მიუხედავად, ჩართული იყო თუ არა ამ კომუნიკაციათა გადაცემაში მომსახურების ერთი ან მეტი პროვაიდერი“).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r>
              <a:rPr lang="ka-GE" dirty="0" smtClean="0"/>
              <a:t>იმის გათვალისწინებით, რომ, ჩვეულებრივ, მომსახურების ერთზე მეტი მიმწოდებელია ჩართული ნებისმიერი კომუნიკაციის გადაცემის ჯაჭვში, ძნელია სამართალდამცავი ორგანოებისთვის გადაცემის ჯაჭვში ჩართული მომსახურების თითოეული მიმწოდებლის იდენტიფიცირება, რომ შეძლონ სხვა უფლებამოსილებების განხორციელება (მათ შორის, ინფორმაციის გაცემის ბრძანებები; ჩხრეკა და ამოღება) მომსახურების თითოეული მიმწოდებლის მიმართ. ამდენად, ბუდაპეშტის კონვენციის მე-18 მუხლი ითვალისწინებს სამართლებრივ მიწერილობას უფლებამოსილი ორგანოებისთვის ტრაფიკის მონაცემების ნაწილობრივი გამჟღავნების მოსაპოვებლად, რათა ჯაჭვში ჩართული მომსახურების მიმწოდებლების იდენტიფიცირების შესაძლებლობა მიეცეთ. </a:t>
            </a:r>
          </a:p>
          <a:p>
            <a:endParaRPr lang="ka-GE" baseline="0" dirty="0"/>
          </a:p>
          <a:p>
            <a:r>
              <a:rPr lang="ka-GE" dirty="0" smtClean="0"/>
              <a:t>ამ სლაიდში ასევე მოცემულია მომსახურების მრავალი მიმწოდებლისთვის ბრძანებების ჩაბარების სხვადასხვა გზები (მაგ., ცალკე ბრძანება თითოეული მომდევნო იდენტიფიცირებული მომსახურების მიმწოდებლისთვის; ერთი ბრძანება, რომელიც მომსახურების თითოეულ მიმწოდებელს ბარდება იდენტიფიცირებისას; ან ერთი ბრძანება ერთი მომსახურების მიმწოდებლისთვის, რომელიც ვალდებულია შეატყობინოს გადაცემის ჯაჭვში ჩართულ მომდევნო მომსახურების მიმწოდებელს).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ka-GE"/>
          </a:p>
        </p:txBody>
      </p:sp>
    </p:spTree>
    <p:extLst>
      <p:ext uri="{BB962C8B-B14F-4D97-AF65-F5344CB8AC3E}">
        <p14:creationId xmlns:p14="http://schemas.microsoft.com/office/powerpoint/2010/main" val="3151548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მე-17 მუხლის </a:t>
            </a:r>
            <a:r>
              <a:rPr lang="ka-GE" dirty="0" smtClean="0"/>
              <a:t>ტექსტი ერთი გამოყოფილი </a:t>
            </a:r>
            <a:r>
              <a:rPr lang="ka-GE" b="0" dirty="0" smtClean="0"/>
              <a:t>ელემენტით </a:t>
            </a:r>
            <a:r>
              <a:rPr lang="ka-GE" b="0" dirty="0" smtClean="0"/>
              <a:t>(„</a:t>
            </a:r>
            <a:r>
              <a:rPr lang="ka-GE" sz="1200" b="0" dirty="0" smtClean="0">
                <a:solidFill>
                  <a:srgbClr val="FF0000"/>
                </a:solidFill>
              </a:rPr>
              <a:t>ტრაფიკის მონაცემთა</a:t>
            </a:r>
            <a:r>
              <a:rPr lang="ka-GE" sz="1200" b="0" dirty="0" smtClean="0"/>
              <a:t> </a:t>
            </a:r>
            <a:r>
              <a:rPr lang="ka-GE" sz="1200" b="0" dirty="0" smtClean="0">
                <a:solidFill>
                  <a:srgbClr val="FF0000"/>
                </a:solidFill>
              </a:rPr>
              <a:t>დაჩქარებულ გამჟღავნებას საკმარისი რაოდენობით</a:t>
            </a:r>
            <a:r>
              <a:rPr lang="ka-GE" sz="1200" b="0" dirty="0" smtClean="0">
                <a:solidFill>
                  <a:schemeClr val="tx1"/>
                </a:solidFill>
              </a:rPr>
              <a:t>...</a:t>
            </a:r>
            <a:r>
              <a:rPr lang="ka-GE" sz="1200" b="0" dirty="0" smtClean="0"/>
              <a:t> </a:t>
            </a:r>
            <a:r>
              <a:rPr lang="ka-GE" sz="1200" b="0" dirty="0" smtClean="0">
                <a:solidFill>
                  <a:srgbClr val="FF0000"/>
                </a:solidFill>
              </a:rPr>
              <a:t>მომსახურების პროვაიდერთა ამოცნობის საშუალება </a:t>
            </a:r>
            <a:r>
              <a:rPr lang="ka-GE" sz="1200" b="0" dirty="0" smtClean="0"/>
              <a:t>... </a:t>
            </a:r>
            <a:r>
              <a:rPr lang="ka-GE" sz="1200" b="0" dirty="0" smtClean="0">
                <a:solidFill>
                  <a:srgbClr val="FF0000"/>
                </a:solidFill>
              </a:rPr>
              <a:t>გზისა</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მნიშვნელოვანია, რომ ტრაფიკის მონაცემების ნაწილობრივ გამჟღავნების ბრძანების სუბიექტს დაევალოს საკმარისი ტრაფიკის მონაცემების გამჟღავნება, რათა კომუნიკაციის ჯაჭვში ჩართული მომსახურების სხვა მიმწოდებლების იდენტიფიცირების შესაძლებლობა იყოს. ამ უფლებამოსილების არქონის შემთხვევაში ძალიან დიდი პრობლემა იქნება კომუნიკაციის ჯაჭვში ჩართული მომსახურების სხვა მიმწოდებლების იდენტიფიცირება და, შესაბამისად, შესაბამისი უფლებამოსილების განხორციელება. </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ka-GE"/>
          </a:p>
        </p:txBody>
      </p:sp>
    </p:spTree>
    <p:extLst>
      <p:ext uri="{BB962C8B-B14F-4D97-AF65-F5344CB8AC3E}">
        <p14:creationId xmlns:p14="http://schemas.microsoft.com/office/powerpoint/2010/main" val="1191774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სლაიდების ბოლო ნაკრები შეისწავლის ინფორმაციის გაცემის ბრძანების საპროცესო უფლებამოსილებას, </a:t>
            </a:r>
            <a:r>
              <a:rPr lang="ka-GE" dirty="0" smtClean="0"/>
              <a:t>რომელიც</a:t>
            </a:r>
            <a:r>
              <a:rPr lang="ka-GE" baseline="0" dirty="0" smtClean="0"/>
              <a:t> </a:t>
            </a:r>
            <a:r>
              <a:rPr lang="ka-GE" dirty="0" smtClean="0"/>
              <a:t>გათვალისწინებულია </a:t>
            </a:r>
            <a:r>
              <a:rPr lang="ka-GE" dirty="0" smtClean="0"/>
              <a:t>ბუდაპეშტის კონვენციის მე-18 მუხლით. </a:t>
            </a:r>
          </a:p>
          <a:p>
            <a:endParaRPr lang="ka-GE" dirty="0" smtClean="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34</a:t>
            </a:fld>
            <a:endParaRPr lang="ka-GE"/>
          </a:p>
        </p:txBody>
      </p:sp>
    </p:spTree>
    <p:extLst>
      <p:ext uri="{BB962C8B-B14F-4D97-AF65-F5344CB8AC3E}">
        <p14:creationId xmlns:p14="http://schemas.microsoft.com/office/powerpoint/2010/main" val="1217655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ka-GE" dirty="0" smtClean="0"/>
              <a:t>მე-18 მუხლის დებულება ასევე ძალიან საინტერესოა. მის თანახმად, თითოეულმა მხარემ უნდა მიიღოს საკანონმდებლო ზომები, რომ უფლება მისცეს სამართალდამცავ ორგანოებს, გასცენ „ინფორმაციის გაცემის ბრძანებები“. ეს სასამართლო ბრძანება შეიძლება გასცეს სამართალდამცავმა ორგანომ მოქალაქეებზე და ინტერნეტ-სერვისის პროვაიდერებზე და ამით უბრძანოს მათ, მიაწოდონ კომპეტენტურ ორგანოებს იმ კომპიუტერულ სისტემაში შენახული მონაცემები, რომლებიც მათ პასუხისმგებლობის </a:t>
            </a:r>
            <a:r>
              <a:rPr lang="ka-GE" dirty="0" smtClean="0"/>
              <a:t>ქვეშაა, </a:t>
            </a:r>
            <a:r>
              <a:rPr lang="ka-GE" dirty="0" smtClean="0"/>
              <a:t>ან მიაწოდონ აბონენტის მონაცემები.</a:t>
            </a:r>
          </a:p>
          <a:p>
            <a:pPr eaLnBrk="1" fontAlgn="auto" hangingPunct="1">
              <a:spcBef>
                <a:spcPts val="0"/>
              </a:spcBef>
              <a:spcAft>
                <a:spcPts val="0"/>
              </a:spcAft>
              <a:defRPr/>
            </a:pPr>
            <a:r>
              <a:rPr lang="ka-GE"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ka-GE" dirty="0" smtClean="0"/>
              <a:t>კონვენციის თანახმად, ინფორმაციის გაცემის ბრძანება უნდა აკონკრეტებდეს საჭირო მონაცემების ხასიათსა და მოცულობას: სრულიად ნათელია, რომ გამოძიებისთვის საჭირო მონაცემები უნდა განისაზღვროს წინასწარ და ამიტომ „თევზაობა“ იკრძალება. ამ სამართლებრივი შეზღუდვის მიზანია, საგამოძიებო უფლებამოსილების განხორციელებისას სამართალდამცავებს დაუწესოს ადამიანის უფლებებისა და თავისუფლებების დაცვის მნიშვნელოვანი გარანტია; ეს უზრუნველყოფს, რომ ინფორმაციის ჩხრეკა და ამოღება შეიზღუდება იმ </a:t>
            </a:r>
            <a:r>
              <a:rPr lang="ka-GE" dirty="0" smtClean="0"/>
              <a:t>ინფორმაციით, </a:t>
            </a:r>
            <a:r>
              <a:rPr lang="ka-GE" dirty="0" smtClean="0"/>
              <a:t>რომელიც პირდაპირ უკავშირდება გამოძიებაში არსებულ საქმეს. ეს შეზღუდვა უფრო მნიშვნელოვანია, ვიდრე მსგავსი შეზღუდვები, რომლებიც მოიცავს რეალურ სამყაროში ჩხრეკასა და ამოღებას, სადაც ამ ოპერაციებს ძირითადად შეზღუდული პრაქტიკული მასშტაბი აქვს. ციფრულ სამყაროში, თუ წესი იქნებოდა, რომ სრული წვდომა იყოს შესაძლებელი მთელ ინფორმაციაზე, რომელიც </a:t>
            </a:r>
            <a:r>
              <a:rPr lang="ka-GE" dirty="0" smtClean="0"/>
              <a:t>აპარატული </a:t>
            </a:r>
            <a:r>
              <a:rPr lang="ka-GE" dirty="0" smtClean="0"/>
              <a:t>უზრუნველყოფის მოწყობილობაშია, დაშვებული იქნებოდა წვდომა ამ კომპიუტერზე შენახულ ნებისმიერი სახის ინფორმაციაზე, რომელიც ხშირად დაკავშირებული არ არის დანაშაულთან, რომელზედაც მიმდინარეობს გამოძიება, და (მაგ., ელ. ფოსტით კომუნიკაციის შემთხვევაში) მოიცავს მესამე მხარეებსაც. </a:t>
            </a:r>
          </a:p>
          <a:p>
            <a:pPr eaLnBrk="1" fontAlgn="auto" hangingPunct="1">
              <a:spcBef>
                <a:spcPts val="0"/>
              </a:spcBef>
              <a:spcAft>
                <a:spcPts val="0"/>
              </a:spcAft>
              <a:defRPr/>
            </a:pPr>
            <a:endParaRPr lang="ka-GE" dirty="0"/>
          </a:p>
          <a:p>
            <a:pPr eaLnBrk="1" fontAlgn="auto" hangingPunct="1">
              <a:spcBef>
                <a:spcPts val="0"/>
              </a:spcBef>
              <a:spcAft>
                <a:spcPts val="0"/>
              </a:spcAft>
              <a:defRPr/>
            </a:pPr>
            <a:r>
              <a:rPr lang="ka-GE" dirty="0" smtClean="0"/>
              <a:t>როგორც უკვე აღინიშნა, მე-16 მუხლს შეუძლია მომსახურების მიმწოდებელს წარმოუქმნას კომპიუტერული მონაცემების დაცვის ვალდებულება. სამართალდამცავი ორგანოებისთვის ტრაფიკის მონაცემების გამჟღავნება, რომელსაც მე-17 მუხლი აწესრიგებს, იძლევა მხოლოდ ტრაფიკის მონაცემების გამჟღავნების საშუალებას. სამართალდამცავი ორგანოებისთვის სხვა სახის ინფორმაციის, რომელიც ციფრულ საშუალებაზეა შენახული, გამჟღავნების შესაძლებლობის მოწესრიგებას ახდენს მე-18 მუხლი, მე-16 მუხლის საფუძველზე გაცემული დაცვის შესახებ ბრძანების შესაბამისად ან შეუსაბამოდ.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ka-GE"/>
          </a:p>
        </p:txBody>
      </p:sp>
    </p:spTree>
    <p:extLst>
      <p:ext uri="{BB962C8B-B14F-4D97-AF65-F5344CB8AC3E}">
        <p14:creationId xmlns:p14="http://schemas.microsoft.com/office/powerpoint/2010/main" val="65086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ka-GE" smtClean="0"/>
              <a:t>სლაიდზე ნაჩვენებია ახალი ამბების სტატიის სქრინშოტი, რომელიც აღწერს, თუ როგორ დაადგინა ბელგიის უმაღლესმა სასამართლომ, რომ ტექნოლოგიური კომპანია Yahoo! ექვემდებარებოდა ინფორმაციის გაცემის ადგილობრივ ბრძანებას. ეს უფლებამოსილება გამოყენებული იქნა სკაიპისგან აბონენტის შესახებ საბაზისო ინფორმაციის მისაღებად. სკაიპმა უარი განაცხადა დაეკმაყოფილებინა ინფორმაციის გაცემის ბრძანება იმ მიზეზით, რომ მოთხოვნა უნდა განხორციელებულიყო სამართლებრივი ურთიერთდახმარების არხის მეშვეობით. ტრენერმა ეს ბელგიური პრეცედენტი  შეიძლება მაგალითისთვის გამოიყენოს, თუ როგორ შეიძლება ბუდაპეშტის კონვენციის მუხლის 18.1.b შესაბამისად მოთხოვნილი იქნეს აბონენტის შესახებ ინფორმაცია.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ka-GE"/>
          </a:p>
        </p:txBody>
      </p:sp>
    </p:spTree>
    <p:extLst>
      <p:ext uri="{BB962C8B-B14F-4D97-AF65-F5344CB8AC3E}">
        <p14:creationId xmlns:p14="http://schemas.microsoft.com/office/powerpoint/2010/main" val="326607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მე-18</a:t>
            </a:r>
            <a:r>
              <a:rPr lang="ka-GE" baseline="0" dirty="0" smtClean="0"/>
              <a:t> </a:t>
            </a:r>
            <a:r>
              <a:rPr lang="ka-GE" dirty="0" smtClean="0"/>
              <a:t>მუხლის ტექსტი ერთი გამოყოფილი ელემენტით </a:t>
            </a:r>
            <a:r>
              <a:rPr lang="ka-GE" dirty="0" smtClean="0"/>
              <a:t>(„მის ტერიტორიაზე </a:t>
            </a:r>
            <a:r>
              <a:rPr lang="ka-GE" b="0" dirty="0" smtClean="0"/>
              <a:t>მყოფი პირი“).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მუხლი 18.1.a ეხება მხარის ტერიტორიაზე მყოფ პირებს. მაშინ, როცა აუცილებლობას არ წარმოადგენს, რომ კომპიუტერული მონაცემები, რომლებსაც ინფორმაციის გაცემის ბრძანება ეხება, მდებარეობდეს </a:t>
            </a:r>
            <a:r>
              <a:rPr lang="ka-GE" dirty="0" smtClean="0"/>
              <a:t>ამ ტერიტორიაზე</a:t>
            </a:r>
            <a:r>
              <a:rPr lang="ka-GE" dirty="0" smtClean="0"/>
              <a:t>, პირი, ვისზეც გამოიცემა ინფორმაციის გაცემის ბრძანება, ფიზიკურად უნდა იმყოფებოდეს ტერიტორიაზე. ტერმინი „პირი“ ფართო ცნებაა და ის მოიცავს როგორც ფიზიკურ პირს, ისე იურიდიულ პირს, მათ შორის, მომსახურების მიმწოდებლებს.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ka-GE"/>
          </a:p>
        </p:txBody>
      </p:sp>
    </p:spTree>
    <p:extLst>
      <p:ext uri="{BB962C8B-B14F-4D97-AF65-F5344CB8AC3E}">
        <p14:creationId xmlns:p14="http://schemas.microsoft.com/office/powerpoint/2010/main" val="1645164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მე-18</a:t>
            </a:r>
            <a:r>
              <a:rPr lang="ka-GE" baseline="0" dirty="0" smtClean="0"/>
              <a:t> </a:t>
            </a:r>
            <a:r>
              <a:rPr lang="ka-GE" dirty="0" smtClean="0"/>
              <a:t>მუხლის ტექსტი ერთი გამოყოფილი ელემენტით </a:t>
            </a:r>
            <a:r>
              <a:rPr lang="ka-GE" dirty="0" smtClean="0"/>
              <a:t>(„კონკრეტული კომპიუტერული მონაცემები“).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ka-GE" dirty="0" smtClean="0"/>
              <a:t>აუცილებელია, რომ კომპეტენტურ ორგანოს, რომელიც ბრძანებს კომპიუტერული მონაცემების გაცემას, უფლება ჰქონდეს, იგივე გააკეთოს მხოლოდ კონკრეტულ მონაცემებთან მიმართებით და განურჩევლად არ მოითხოვოს მონაცემთა დიდი რაოდენობა. ამდენად, პირზე ბრძანების </a:t>
            </a:r>
            <a:r>
              <a:rPr lang="ka-GE" dirty="0" smtClean="0"/>
              <a:t>გაცემა</a:t>
            </a:r>
            <a:r>
              <a:rPr lang="ka-GE" dirty="0" smtClean="0"/>
              <a:t>, რომ მან გასცეს კომპიუტერულ სისტემაში შენახული ყველა მონაცემი, დაუშვებელი იქნებოდა მე-18 მუხლის თანახმად.</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ka-GE"/>
          </a:p>
        </p:txBody>
      </p:sp>
    </p:spTree>
    <p:extLst>
      <p:ext uri="{BB962C8B-B14F-4D97-AF65-F5344CB8AC3E}">
        <p14:creationId xmlns:p14="http://schemas.microsoft.com/office/powerpoint/2010/main" val="3396137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მე-18 მუხლის </a:t>
            </a:r>
            <a:r>
              <a:rPr lang="ka-GE" dirty="0" smtClean="0"/>
              <a:t>ტექსტი ერთი გამოყოფილი ელემენტით </a:t>
            </a:r>
            <a:r>
              <a:rPr lang="ka-GE" dirty="0" smtClean="0"/>
              <a:t>(„მფლობელობაში ან მისი ზედამხედველობის ქვეშ“).</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ka-GE" dirty="0" smtClean="0"/>
              <a:t>ხელისუფლების კომპეტენტურმა ორგანომ შეიძლება მხოლოდ უბრძანოს პირს, გასცეს კომპიუტერის მონაცემები, როცა ეს კონკრეტული კომპიუტერული მონაცემები ამ პირის მფლობელობაში ან კონტროლის ქვეშაა. ეს სლაიდი ერთმანეთისგან განასხვავებს ფლობასა (ანუ ფიზიკური მფლობელობა) და კონტროლს (ანუ მონაცემების თავისუფალი კონტროლი, იმ შემთხვევაშიც, თუ ისინი მათ ფიზიკურ მფლობელობაში არაა). </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ka-GE"/>
          </a:p>
        </p:txBody>
      </p:sp>
    </p:spTree>
    <p:extLst>
      <p:ext uri="{BB962C8B-B14F-4D97-AF65-F5344CB8AC3E}">
        <p14:creationId xmlns:p14="http://schemas.microsoft.com/office/powerpoint/2010/main" val="132328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ეს სლაიდი ხაზს უსვამს სესიის ამოცანებს. ის ხაზს უსვამს, თუ რის</a:t>
            </a:r>
            <a:r>
              <a:rPr lang="ka-GE" sz="1200" baseline="0" dirty="0" smtClean="0"/>
              <a:t> სწავლას </a:t>
            </a:r>
            <a:r>
              <a:rPr lang="ka-GE" sz="1200" dirty="0" smtClean="0"/>
              <a:t>უნდა მოელოდნენ მონაწილეები</a:t>
            </a:r>
            <a:r>
              <a:rPr lang="ka-GE" sz="1200" baseline="0" dirty="0" smtClean="0"/>
              <a:t> </a:t>
            </a:r>
            <a:r>
              <a:rPr lang="ka-GE" sz="1200" dirty="0" smtClean="0"/>
              <a:t>სლაიდებიდან. მონაწილეებს შეიძლება ინფორმაცია მიეწოდოს, რომ ეს სლაიდი ხელახლა იქნება ნაჩვენები სესიის ბოლოს, რათა შეაფასონ, იქნა თუ არა მიღწეული დასახული ამოცანები. </a:t>
            </a:r>
            <a:endParaRPr lang="ka-GE" dirty="0" smtClean="0">
              <a:latin typeface="+mn-lt"/>
            </a:endParaRPr>
          </a:p>
          <a:p>
            <a:endParaRPr lang="ka-GE" dirty="0" smtClean="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ka-GE"/>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მე-18 მუხლის </a:t>
            </a:r>
            <a:r>
              <a:rPr lang="ka-GE" dirty="0" smtClean="0"/>
              <a:t>ტექსტი ერთი გამოყოფილი ელემენტით </a:t>
            </a:r>
            <a:r>
              <a:rPr lang="ka-GE" dirty="0" smtClean="0"/>
              <a:t>(„ კომპიუტერულ სისტემაში ან კომპიუტერულ მონაცემთა შენახვის საშუალებაში შენახული“).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ინფორმაციის გაცემის ბრძანებები შეიძლება გამოიცეს მხოლოდ არსებულ მონაცემებთან მიმართებით, რომლებიც ან კომპიუტერულ სისტემაშია ან კომპიუტერული მონაცემების შენახვის საშუალებაზე. მისი გამოყენება შესაძლებელი არ არის იმისთვის, რომ უბრძანოთ პირს მონაცემების შენარჩუნება, ან იმ მონაცემების გასაცემად, რომლებიც მომავალში გაჩნდება.</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ka-GE"/>
          </a:p>
        </p:txBody>
      </p:sp>
    </p:spTree>
    <p:extLst>
      <p:ext uri="{BB962C8B-B14F-4D97-AF65-F5344CB8AC3E}">
        <p14:creationId xmlns:p14="http://schemas.microsoft.com/office/powerpoint/2010/main" val="2630170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მე-18 მუხლის </a:t>
            </a:r>
            <a:r>
              <a:rPr lang="ka-GE" dirty="0" smtClean="0"/>
              <a:t>ტექსტი ერთი გამოყოფილი ელემენტით </a:t>
            </a:r>
            <a:r>
              <a:rPr lang="ka-GE" dirty="0" smtClean="0"/>
              <a:t>(„თავის მომსახურებას ამ მხარის ტერიტორიაზე ახორციელებს“).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ka-GE" dirty="0" smtClean="0"/>
              <a:t>მუხლს 18.1.b უფრო შეზღუდული მოქმედების სფერო აქვს მუხლთან 18.1.a შედარებით, იმ თვალსაზრისით, რომ ის მხოლოდ მომსახურების მიმწოდებლებს ეხება; ამდენად, ის არ </a:t>
            </a:r>
            <a:r>
              <a:rPr lang="ka-GE" dirty="0" smtClean="0"/>
              <a:t>ეხება </a:t>
            </a:r>
            <a:r>
              <a:rPr lang="ka-GE" dirty="0" smtClean="0"/>
              <a:t>ნებისმიერ ფიზიკურ ან იურიდიულ პირს, რომელიც არ მიეკუთვნება მომსახურების მიმწოდებლებს.</a:t>
            </a:r>
          </a:p>
          <a:p>
            <a:pPr marL="0" marR="0" indent="0" algn="l" defTabSz="457200" rtl="0" eaLnBrk="0" fontAlgn="base" latinLnBrk="0" hangingPunct="0">
              <a:lnSpc>
                <a:spcPct val="100000"/>
              </a:lnSpc>
              <a:spcBef>
                <a:spcPct val="30000"/>
              </a:spcBef>
              <a:spcAft>
                <a:spcPct val="0"/>
              </a:spcAft>
              <a:buClrTx/>
              <a:buSzTx/>
              <a:buFontTx/>
              <a:buNone/>
              <a:tabLst/>
              <a:defRPr/>
            </a:pPr>
            <a:endParaRPr lang="ka-GE"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ka-GE" sz="1200" kern="1200" baseline="0" dirty="0">
                <a:solidFill>
                  <a:schemeClr val="tx1"/>
                </a:solidFill>
                <a:effectLst/>
                <a:latin typeface="+mn-lt"/>
              </a:rPr>
              <a:t>თუმცა, ის შეზღუდული არ არის მომსახურების მიმწოდებლების ფიზიკური </a:t>
            </a:r>
            <a:r>
              <a:rPr lang="ka-GE" sz="1200" kern="1200" baseline="0" dirty="0" smtClean="0">
                <a:solidFill>
                  <a:schemeClr val="tx1"/>
                </a:solidFill>
                <a:effectLst/>
                <a:latin typeface="+mn-lt"/>
              </a:rPr>
              <a:t>ადგილმდებარეობის </a:t>
            </a:r>
            <a:r>
              <a:rPr lang="ka-GE" sz="1200" kern="1200" baseline="0" dirty="0">
                <a:solidFill>
                  <a:schemeClr val="tx1"/>
                </a:solidFill>
                <a:effectLst/>
                <a:latin typeface="+mn-lt"/>
              </a:rPr>
              <a:t>თვალსაზრისით და მოქმედებს მანამ, სანამ მომსახურების მიმწოდებელი მომსახურებას სთავაზობს მხარის ტერიტორიაზე.</a:t>
            </a:r>
            <a:endParaRPr lang="ka-GE" sz="1200" kern="1200" dirty="0">
              <a:solidFill>
                <a:schemeClr val="tx1"/>
              </a:solidFill>
              <a:effectLst/>
              <a:latin typeface="+mn-lt"/>
              <a:ea typeface="+mn-ea"/>
              <a:cs typeface="+mn-cs"/>
            </a:endParaRPr>
          </a:p>
          <a:p>
            <a:endParaRPr lang="ka-GE" dirty="0"/>
          </a:p>
          <a:p>
            <a:r>
              <a:rPr lang="ka-GE" dirty="0" smtClean="0"/>
              <a:t>სლაიდზე ჩამოთვლილია რამდენიმე განმსაზღვრელი ფაქტორი, რომელიც გათვალისწინებული უნდა იქნეს იმის განსაზღვრისას, სთავაზობს თუ არა მომსახურების მიმწოდებელი თავის მომსახურებას კონკრეტულ ტერიტორიაზე.</a:t>
            </a:r>
          </a:p>
          <a:p>
            <a:endParaRPr lang="ka-GE" baseline="0" dirty="0"/>
          </a:p>
          <a:p>
            <a:r>
              <a:rPr lang="ka-GE" dirty="0" smtClean="0"/>
              <a:t>ტრენერმა შემდეგ შეიძლება მიუთითოს მე-18 მუხლის სახელმძღვანელო მითითებაზე (იხ. შემდეგი სლაიდი)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ka-GE"/>
          </a:p>
        </p:txBody>
      </p:sp>
    </p:spTree>
    <p:extLst>
      <p:ext uri="{BB962C8B-B14F-4D97-AF65-F5344CB8AC3E}">
        <p14:creationId xmlns:p14="http://schemas.microsoft.com/office/powerpoint/2010/main" val="797598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b="0" dirty="0"/>
              <a:t>ამ სლაიდზე ნაჩვენებია სახელმძღვანელო მითითების სქრინშოტი, რომელიც მიუთითებს იმაზე, თუ როგორ შეიძლება გამოყენებული იქნეს უფლებამოსილება მუხლის 18.1.b შესაბამისად აბონენტის შესახებ ინფორმაციის </a:t>
            </a:r>
            <a:r>
              <a:rPr lang="ka-GE" b="0" dirty="0" smtClean="0"/>
              <a:t>მისაღებად </a:t>
            </a:r>
            <a:r>
              <a:rPr lang="ka-GE" b="0" dirty="0"/>
              <a:t>მომსახურების მიმწოდებლისგან, რომელსაც იურიდიული მისამართი არ გააჩნია კონკრეტულ ქვეყანაში.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ka-GE"/>
          </a:p>
        </p:txBody>
      </p:sp>
    </p:spTree>
    <p:extLst>
      <p:ext uri="{BB962C8B-B14F-4D97-AF65-F5344CB8AC3E}">
        <p14:creationId xmlns:p14="http://schemas.microsoft.com/office/powerpoint/2010/main" val="2759579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მე-18 მუხლის </a:t>
            </a:r>
            <a:r>
              <a:rPr lang="ka-GE" dirty="0" smtClean="0"/>
              <a:t>ტექსტი ერთი გამოყოფილი ელემენტით </a:t>
            </a:r>
            <a:r>
              <a:rPr lang="ka-GE" dirty="0" smtClean="0"/>
              <a:t>(„გადასცეს ინფორმაცია აბონენეტის შესახებ“).</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ამ სლაიდზე წარმოდგენილია ტერმინის „აბონენტის შესახებ ინფორმაცია“ ახსნა, რომელიც მოცემულია ბუდაპეშტის კონვენციის მე-18 მუხლში. მნიშვნელოვანია, აღვნიშნოთ, რომ აბონენტის შესახებ ინფორმაცია აუცილებელი არაა კომპიუტერული მონაცემების სახით იყოს; ამდენად, ის მოიცავს ფიზიკურ ჩანაწერებს, რომლებსაც მომსახურების მიმწოდებლები ფლობენ აბონენტებთან დაკავშირებით. </a:t>
            </a:r>
            <a:endParaRPr lang="ka-GE" dirty="0"/>
          </a:p>
          <a:p>
            <a:endParaRPr lang="ka-G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ka-GE"/>
          </a:p>
        </p:txBody>
      </p:sp>
    </p:spTree>
    <p:extLst>
      <p:ext uri="{BB962C8B-B14F-4D97-AF65-F5344CB8AC3E}">
        <p14:creationId xmlns:p14="http://schemas.microsoft.com/office/powerpoint/2010/main" val="18370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მე-18 მუხლის </a:t>
            </a:r>
            <a:r>
              <a:rPr lang="ka-GE" dirty="0" smtClean="0"/>
              <a:t>ტექსტი ერთი გამოყოფილი ელემენტით </a:t>
            </a:r>
            <a:r>
              <a:rPr lang="ka-GE" dirty="0" smtClean="0"/>
              <a:t>(„რომელიც ამგვარ მომსახურებასთანაა დაკავშირებული“).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ზღუდავს აბონენტის შესახებ იმ ინფორმაციის მოცულობას, რომელიც შეიძლება ინფორმაციის გაცემის ბრძანების საგანი იყოს, აბონენტების იმ ინფორმაციამდე, რომელიც დაკავშირებულია მომსახურების მიმწოდებლის მიერ ტერიტორიაზე შეთავაზებულ მომსახურებასთან.</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ka-GE"/>
          </a:p>
        </p:txBody>
      </p:sp>
    </p:spTree>
    <p:extLst>
      <p:ext uri="{BB962C8B-B14F-4D97-AF65-F5344CB8AC3E}">
        <p14:creationId xmlns:p14="http://schemas.microsoft.com/office/powerpoint/2010/main" val="1891955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მე-18 მუხლის </a:t>
            </a:r>
            <a:r>
              <a:rPr lang="ka-GE" dirty="0" smtClean="0"/>
              <a:t>ტექსტი ერთი გამოყოფილი ელემენტით </a:t>
            </a:r>
            <a:r>
              <a:rPr lang="ka-GE" dirty="0" smtClean="0"/>
              <a:t>(„მომსახურების მიმწოდებლის მფლობელობაში ან მისი ზედამხედველობის ქვეშ“).</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endParaRPr lang="ka-GE" baseline="0" dirty="0"/>
          </a:p>
          <a:p>
            <a:endParaRPr lang="ka-GE" dirty="0"/>
          </a:p>
          <a:p>
            <a:pPr marL="0" marR="0" indent="0" algn="l" defTabSz="457200" rtl="0" eaLnBrk="0" fontAlgn="base" latinLnBrk="0" hangingPunct="0">
              <a:lnSpc>
                <a:spcPct val="100000"/>
              </a:lnSpc>
              <a:spcBef>
                <a:spcPct val="30000"/>
              </a:spcBef>
              <a:spcAft>
                <a:spcPct val="0"/>
              </a:spcAft>
              <a:buClrTx/>
              <a:buSzTx/>
              <a:buFontTx/>
              <a:buNone/>
              <a:tabLst/>
              <a:defRPr/>
            </a:pPr>
            <a:r>
              <a:rPr lang="ka-GE" dirty="0" smtClean="0"/>
              <a:t>ხელისუფლების კომპეტენტურმა ორგანომ შეიძლება მხოლოდ უბრძანოს მომსახურების მიმწოდებელს, გასცეს აბონენტის შესახებ ინფორმაცია, როცა ეს ინფორმაცია ამ მომსახურების მიმწოდებლის მფლობელობაში ან კონტროლის ქვეშაა. ეს სლაიდი ერთმანეთისგან განასხვავებს ფლობასა (ანუ ფიზიკური მფლობელობა) და კონტროლს (ანუ ინფორმაციის თავისუფალი კონტროლი, იმ შემთხვევაშიც, თუ ისინი მათ ფიზიკურ მფლობელობაში არაა).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ka-GE"/>
          </a:p>
        </p:txBody>
      </p:sp>
    </p:spTree>
    <p:extLst>
      <p:ext uri="{BB962C8B-B14F-4D97-AF65-F5344CB8AC3E}">
        <p14:creationId xmlns:p14="http://schemas.microsoft.com/office/powerpoint/2010/main" val="336423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არა – ეს იმიტომ, რომ ბუდაპეშტის კონვენცია მოითხოვს უფლებამოსილების განხორციელებას მე-18 მუხლის შესაბამისად, კონკრეტულ კომპიუტერულ მონაცემებთან მიმართებით და არ შეიძლება დაკავშირებული იყოს კომპიუტერული მონაცემების განუსაზღვრელ ან დაუკონკრეტებელ რაოდენობასთან. უფლებამოსილებები უნდა განხორციელდეს პროპორციულობის პრინციპის შესაბამისად.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ka-GE"/>
          </a:p>
        </p:txBody>
      </p:sp>
    </p:spTree>
    <p:extLst>
      <p:ext uri="{BB962C8B-B14F-4D97-AF65-F5344CB8AC3E}">
        <p14:creationId xmlns:p14="http://schemas.microsoft.com/office/powerpoint/2010/main" val="1573174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არა – ეს იმიტომ, რომ ბუდაპეშტის კონვენცია მოითხოვს უფლებამოსილების განხორციელებას მე-18 მუხლის შესაბამისად, კონკრეტულ კომპიუტერულ მონაცემებთან მიმართევით და არ შეიძლება დაკავშირებული იყოს კომპიუტერული მონაცემების განუსაზღვრელ ან დაუკონკრეტებელ რაოდენობასთან. უფლებამოსილებები უნდა განხორციელდეს </a:t>
            </a:r>
            <a:r>
              <a:rPr lang="ka-GE" dirty="0" smtClean="0"/>
              <a:t>პროპორციულობის</a:t>
            </a:r>
            <a:r>
              <a:rPr lang="ka-GE" baseline="0" dirty="0" smtClean="0"/>
              <a:t> </a:t>
            </a:r>
            <a:r>
              <a:rPr lang="ka-GE" dirty="0" smtClean="0"/>
              <a:t>პრინციპის </a:t>
            </a:r>
            <a:r>
              <a:rPr lang="ka-GE" dirty="0" smtClean="0"/>
              <a:t>შესაბამისად.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ka-GE"/>
          </a:p>
        </p:txBody>
      </p:sp>
    </p:spTree>
    <p:extLst>
      <p:ext uri="{BB962C8B-B14F-4D97-AF65-F5344CB8AC3E}">
        <p14:creationId xmlns:p14="http://schemas.microsoft.com/office/powerpoint/2010/main" val="427894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15714A6-B05B-47A5-B92B-D727BD3A45D0}"/>
              </a:ext>
            </a:extLst>
          </p:cNvPr>
          <p:cNvSpPr>
            <a:spLocks noGrp="1"/>
          </p:cNvSpPr>
          <p:nvPr>
            <p:ph type="body" idx="1"/>
          </p:nvPr>
        </p:nvSpPr>
        <p:spPr/>
        <p:txBody>
          <a:bodyPr/>
          <a:lstStyle/>
          <a:p>
            <a:pPr marL="0" indent="0" algn="just">
              <a:buNone/>
            </a:pPr>
            <a:r>
              <a:rPr lang="ka-GE" sz="3600" dirty="0" smtClean="0"/>
              <a:t>სლაიდი იმეორებს სესიის ამოცანებს. ტრენერს შეუძლია გაიაროს ეს ამოცანები,</a:t>
            </a:r>
            <a:r>
              <a:rPr lang="ka-GE" sz="3600" baseline="0" dirty="0" smtClean="0"/>
              <a:t> რათა</a:t>
            </a:r>
            <a:r>
              <a:rPr lang="ka-GE" sz="3600" dirty="0" smtClean="0"/>
              <a:t> უზრუნველყოს, რომ ეს ასპექტები მოცულია ამ მოდულით</a:t>
            </a:r>
          </a:p>
        </p:txBody>
      </p:sp>
    </p:spTree>
    <p:extLst>
      <p:ext uri="{BB962C8B-B14F-4D97-AF65-F5344CB8AC3E}">
        <p14:creationId xmlns:p14="http://schemas.microsoft.com/office/powerpoint/2010/main" val="67008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სლაიდების პირველი ნაკრები შეისწავლის საპროცესო დებულებებს, რომლებიც</a:t>
            </a:r>
            <a:r>
              <a:rPr lang="ka-GE" baseline="0" dirty="0" smtClean="0"/>
              <a:t> </a:t>
            </a:r>
            <a:r>
              <a:rPr lang="ka-GE" dirty="0" smtClean="0"/>
              <a:t>გათვალისწინებულია ბუდაპეშტის კონვენციის მე-2 თავის მე-2 ნაწილით, როგორც მოცემულია ბუდაპეშტის კონვენციის მე-14 მუხლში.</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ka-GE"/>
          </a:p>
        </p:txBody>
      </p:sp>
    </p:spTree>
    <p:extLst>
      <p:ext uri="{BB962C8B-B14F-4D97-AF65-F5344CB8AC3E}">
        <p14:creationId xmlns:p14="http://schemas.microsoft.com/office/powerpoint/2010/main" val="15776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a:t>
            </a:r>
            <a:r>
              <a:rPr lang="ka-GE" b="0" dirty="0" smtClean="0"/>
              <a:t>კონვენციის მე-14 მუხლის </a:t>
            </a:r>
            <a:r>
              <a:rPr lang="ka-GE" b="0" dirty="0" smtClean="0"/>
              <a:t>ტექსტი </a:t>
            </a:r>
            <a:r>
              <a:rPr lang="ka-GE" b="0" dirty="0" smtClean="0"/>
              <a:t>ერთი გამოყოფილი ელემენტით </a:t>
            </a:r>
            <a:r>
              <a:rPr lang="ka-GE" b="0" dirty="0" smtClean="0"/>
              <a:t>(„</a:t>
            </a:r>
            <a:r>
              <a:rPr lang="ka-GE" sz="1200" b="0" dirty="0" smtClean="0">
                <a:solidFill>
                  <a:srgbClr val="FF0000"/>
                </a:solidFill>
              </a:rPr>
              <a:t>კონკრეტული საქმის გამოძიების ან დევნის </a:t>
            </a:r>
            <a:r>
              <a:rPr lang="ka-GE" sz="1200" b="0" dirty="0" smtClean="0">
                <a:solidFill>
                  <a:schemeClr val="tx1"/>
                </a:solidFill>
              </a:rPr>
              <a:t>...</a:t>
            </a:r>
            <a:r>
              <a:rPr lang="ka-GE" sz="1200" b="0" dirty="0" smtClean="0"/>
              <a:t> </a:t>
            </a:r>
            <a:r>
              <a:rPr lang="ka-GE" sz="1200" b="0" dirty="0" smtClean="0">
                <a:solidFill>
                  <a:srgbClr val="FF0000"/>
                </a:solidFill>
              </a:rPr>
              <a:t>უფლებამოსილებისა</a:t>
            </a:r>
            <a:r>
              <a:rPr lang="de-DE" sz="1200" b="0" dirty="0" smtClean="0">
                <a:solidFill>
                  <a:srgbClr val="FF0000"/>
                </a:solidFill>
              </a:rPr>
              <a:t> </a:t>
            </a:r>
            <a:r>
              <a:rPr lang="ka-GE" sz="1200" b="0" dirty="0" smtClean="0">
                <a:solidFill>
                  <a:srgbClr val="FF0000"/>
                </a:solidFill>
              </a:rPr>
              <a:t>და პროცედურების</a:t>
            </a:r>
            <a:r>
              <a:rPr lang="de-DE" sz="1200" b="0" dirty="0" smtClean="0">
                <a:solidFill>
                  <a:srgbClr val="FF0000"/>
                </a:solidFill>
              </a:rPr>
              <a:t> </a:t>
            </a:r>
            <a:r>
              <a:rPr lang="ka-GE" sz="1200" b="0" dirty="0" smtClean="0">
                <a:solidFill>
                  <a:srgbClr val="FF0000"/>
                </a:solidFill>
              </a:rPr>
              <a:t>დადგენას</a:t>
            </a:r>
            <a:r>
              <a:rPr lang="ka-GE" b="0" dirty="0" smtClean="0"/>
              <a:t>“).</a:t>
            </a:r>
            <a:endParaRPr lang="ka-GE" b="0" dirty="0" smtClean="0"/>
          </a:p>
          <a:p>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smtClean="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ამ ელემენტის მიზანია იმის ახსნა, რომ ბუდაპეშტის კონვენციის მე-2 თავის მე-2 ნაწილში ხაზგასმული საპროცესო უფლებამოსილებები შეიძლება მხოლოდ კონკრეტულ სისხლის სამართლის გამოძიებებთან და სამართალწარმოებასთან მიმართებით განხორციელდეს. ბუდაპეშტის კონვენციის დებულებები არ მოითხოვს </a:t>
            </a:r>
            <a:r>
              <a:rPr lang="ka-GE" dirty="0" smtClean="0"/>
              <a:t>სამართლებრივი </a:t>
            </a:r>
            <a:r>
              <a:rPr lang="ka-GE" dirty="0" smtClean="0"/>
              <a:t>ზომების მიღებას სხვა მიზნებისთვის, </a:t>
            </a:r>
            <a:r>
              <a:rPr lang="ka-GE" dirty="0" smtClean="0"/>
              <a:t>როგორიცაა </a:t>
            </a:r>
            <a:r>
              <a:rPr lang="ka-GE" dirty="0" smtClean="0"/>
              <a:t>სადაზვერვო ინფორმაციის ზოგადი შეგროვება. </a:t>
            </a:r>
          </a:p>
          <a:p>
            <a:endParaRPr lang="ka-GE"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ka-GE"/>
          </a:p>
        </p:txBody>
      </p:sp>
    </p:spTree>
    <p:extLst>
      <p:ext uri="{BB962C8B-B14F-4D97-AF65-F5344CB8AC3E}">
        <p14:creationId xmlns:p14="http://schemas.microsoft.com/office/powerpoint/2010/main" val="362929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ამ სლაიდის მარცხენა მხარეს ნაჩვენებია ბუდაპეშტის კონვენციის მე-14</a:t>
            </a:r>
            <a:r>
              <a:rPr lang="ka-GE" baseline="0" dirty="0" smtClean="0"/>
              <a:t> </a:t>
            </a:r>
            <a:r>
              <a:rPr lang="ka-GE" dirty="0" smtClean="0"/>
              <a:t>მუხლის ტექსტი ერთი გამოყოფილი ელემენტით </a:t>
            </a:r>
            <a:r>
              <a:rPr lang="ka-GE" b="0" dirty="0" smtClean="0"/>
              <a:t>(„</a:t>
            </a:r>
            <a:r>
              <a:rPr lang="ka-GE" sz="1200" b="0" dirty="0" smtClean="0">
                <a:solidFill>
                  <a:srgbClr val="FF0000"/>
                </a:solidFill>
              </a:rPr>
              <a:t>კონვენციის </a:t>
            </a:r>
            <a:r>
              <a:rPr lang="ka-GE" sz="1200" b="0" dirty="0" smtClean="0">
                <a:solidFill>
                  <a:schemeClr val="tx1"/>
                </a:solidFill>
              </a:rPr>
              <a:t>...</a:t>
            </a:r>
            <a:r>
              <a:rPr lang="ka-GE" sz="1200" b="0" baseline="0" dirty="0" smtClean="0">
                <a:solidFill>
                  <a:schemeClr val="tx1"/>
                </a:solidFill>
              </a:rPr>
              <a:t> </a:t>
            </a:r>
            <a:r>
              <a:rPr lang="ka-GE" sz="1200" b="0" dirty="0" smtClean="0"/>
              <a:t> </a:t>
            </a:r>
            <a:r>
              <a:rPr lang="ka-GE" sz="1200" b="0" dirty="0" smtClean="0">
                <a:solidFill>
                  <a:srgbClr val="FF0000"/>
                </a:solidFill>
              </a:rPr>
              <a:t>გათვალისწინებული დანაშაულები</a:t>
            </a:r>
            <a:r>
              <a:rPr lang="ka-GE" sz="1200" b="0" baseline="0" dirty="0" smtClean="0">
                <a:solidFill>
                  <a:schemeClr val="tx1"/>
                </a:solidFill>
              </a:rPr>
              <a:t> ...</a:t>
            </a:r>
            <a:r>
              <a:rPr lang="ka-GE" sz="1200" b="0" dirty="0" smtClean="0"/>
              <a:t> </a:t>
            </a:r>
            <a:r>
              <a:rPr lang="ka-GE" sz="1200" b="0" dirty="0" smtClean="0">
                <a:solidFill>
                  <a:srgbClr val="FF0000"/>
                </a:solidFill>
              </a:rPr>
              <a:t>კომპიუტერული სისტემის </a:t>
            </a:r>
            <a:r>
              <a:rPr lang="ka-GE" sz="1200" b="0" dirty="0" smtClean="0"/>
              <a:t>... </a:t>
            </a:r>
            <a:r>
              <a:rPr lang="ka-GE" sz="1200" b="0" dirty="0" smtClean="0">
                <a:solidFill>
                  <a:srgbClr val="FF0000"/>
                </a:solidFill>
              </a:rPr>
              <a:t>სხვა დანაშაულები</a:t>
            </a:r>
            <a:r>
              <a:rPr lang="ka-GE" sz="1200" b="0" baseline="0" dirty="0" smtClean="0">
                <a:solidFill>
                  <a:schemeClr val="tx1"/>
                </a:solidFill>
              </a:rPr>
              <a:t> ... </a:t>
            </a:r>
            <a:r>
              <a:rPr lang="ka-GE" sz="1200" b="0" dirty="0" smtClean="0">
                <a:solidFill>
                  <a:srgbClr val="FF0000"/>
                </a:solidFill>
              </a:rPr>
              <a:t>დანაშაულის მტკიცებულებათა ელექტრონული ფორმით</a:t>
            </a:r>
            <a:r>
              <a:rPr lang="ka-GE" b="0" dirty="0" smtClean="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a:t>
            </a:r>
            <a:r>
              <a:rPr lang="ka-GE" dirty="0" smtClean="0"/>
              <a:t>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smtClean="0">
              <a:ea typeface="ＭＳ Ｐゴシック" panose="020B0600070205080204" pitchFamily="34" charset="-128"/>
            </a:endParaRPr>
          </a:p>
          <a:p>
            <a:pPr eaLnBrk="1" hangingPunct="1">
              <a:spcBef>
                <a:spcPct val="0"/>
              </a:spcBef>
            </a:pPr>
            <a:r>
              <a:rPr lang="ka-GE" dirty="0" smtClean="0"/>
              <a:t>ეს დებულება ხაზს უსვამს ერთ-ერთ ძირითად ასპექტს, რაც ბუდაპეშტის კონვენციას ასეთ ღირებულად აქცევს. მე-14 მუხლის თანახმად, ბუდაპეშტის კონვენცია გამოიყენება, როცა გამოძიებაში არსებული სისხლის სამართლის დანაშაული არის ბუდაპეშტის კონვენციაში ჩამოთვლილ დანაშაულებს შორის. თუმცა, ის ასევე მოიცავს ორ შორს მიმავალ და ღირებულ გაფართოებას: </a:t>
            </a:r>
          </a:p>
          <a:p>
            <a:pPr marL="171450" indent="-171450" eaLnBrk="1" hangingPunct="1">
              <a:spcBef>
                <a:spcPct val="0"/>
              </a:spcBef>
              <a:buFontTx/>
              <a:buChar char="-"/>
            </a:pPr>
            <a:r>
              <a:rPr lang="ka-GE" dirty="0" smtClean="0"/>
              <a:t>პირველი, საპროცესო ნორმები შეიძლება გამოყენებული იქნეს ნებისმიერი დანაშაულის გამოძიებისას, თუ ის ჩადენილია კომპიუტერული სისტემის გამოყენებით; </a:t>
            </a:r>
          </a:p>
          <a:p>
            <a:pPr marL="171450" indent="-171450" eaLnBrk="1" hangingPunct="1">
              <a:spcBef>
                <a:spcPct val="0"/>
              </a:spcBef>
              <a:buFontTx/>
              <a:buChar char="-"/>
            </a:pPr>
            <a:r>
              <a:rPr lang="ka-GE" dirty="0" smtClean="0"/>
              <a:t>მეორე, ნორმები შეიძლება ასევე იქნეს გამოყენებული ნებისმიერ გამოძიებაში მტკიცებულებების შეგროვებისას, თუ მტკიცებულებები საქმეში ინახება რაიმე სახის ციფრული ჩანაწერის სახით: ეს ნიშნავს, რომ ნებისმიერი დანაშაული პოტენციურად </a:t>
            </a:r>
            <a:r>
              <a:rPr lang="ka-GE" dirty="0" smtClean="0"/>
              <a:t>შეიძლება </a:t>
            </a:r>
            <a:r>
              <a:rPr lang="ka-GE" dirty="0" smtClean="0"/>
              <a:t>მოხვდეს ბუდაპეშტის კონვენციის საპროცესო ნორმების მოქმედების სფეროში.</a:t>
            </a:r>
          </a:p>
          <a:p>
            <a:pPr marL="171450" indent="-171450" eaLnBrk="1" hangingPunct="1">
              <a:spcBef>
                <a:spcPct val="0"/>
              </a:spcBef>
              <a:buFontTx/>
              <a:buChar char="-"/>
            </a:pPr>
            <a:endParaRPr lang="ka-GE" dirty="0" smtClean="0"/>
          </a:p>
          <a:p>
            <a:pPr marL="0" indent="0" eaLnBrk="1" hangingPunct="1">
              <a:spcBef>
                <a:spcPct val="0"/>
              </a:spcBef>
              <a:buFontTx/>
              <a:buNone/>
            </a:pPr>
            <a:r>
              <a:rPr lang="ka-GE" dirty="0" smtClean="0"/>
              <a:t>ტრენერმა ხაზი უნდა გაუსვას, რომ ამიტომ ბუდაპეშტის კონვენცია არის არა კიბერდანაშაულთან ბრძოლის კონვენცია, არამედ კონვენცია კიბერდანაშაულთან ბრძოლისა და ელექტრონული მტკიცებულებების შესახებ. </a:t>
            </a:r>
          </a:p>
          <a:p>
            <a:pPr eaLnBrk="1" hangingPunct="1">
              <a:spcBef>
                <a:spcPct val="0"/>
              </a:spcBef>
            </a:pPr>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smtClean="0">
              <a:ea typeface="ＭＳ Ｐゴシック" panose="020B0600070205080204" pitchFamily="34" charset="-128"/>
            </a:endParaRPr>
          </a:p>
          <a:p>
            <a:endParaRPr lang="ka-GE" dirty="0" smtClean="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ka-GE"/>
          </a:p>
        </p:txBody>
      </p:sp>
    </p:spTree>
    <p:extLst>
      <p:ext uri="{BB962C8B-B14F-4D97-AF65-F5344CB8AC3E}">
        <p14:creationId xmlns:p14="http://schemas.microsoft.com/office/powerpoint/2010/main" val="50247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mtClean="0"/>
              <a:t>სლაიდების ეს ნაკრები შეისწავლის ბუდაპეშტის კონვენციის პირობებსა და გარანტიებს საპროცესო უფლებამოსილებების განხორციელებასთან მიმართებით, როგორც მოცემულია ბუდაპეშტის კონვენციის მე-15 მუხლში.</a:t>
            </a:r>
          </a:p>
          <a:p>
            <a:endParaRPr lang="ka-GE" dirty="0" smtClean="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8</a:t>
            </a:fld>
            <a:endParaRPr lang="ka-GE"/>
          </a:p>
        </p:txBody>
      </p:sp>
    </p:spTree>
    <p:extLst>
      <p:ext uri="{BB962C8B-B14F-4D97-AF65-F5344CB8AC3E}">
        <p14:creationId xmlns:p14="http://schemas.microsoft.com/office/powerpoint/2010/main" val="179469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a:t>
            </a:r>
            <a:r>
              <a:rPr lang="ka-GE" b="0" dirty="0" smtClean="0"/>
              <a:t>ბუდაპეშტის კონვენციის მე-15 მუხლის </a:t>
            </a:r>
            <a:r>
              <a:rPr lang="ka-GE" b="0" dirty="0" smtClean="0"/>
              <a:t>ტექსტი ერთი გამოყოფილი ელემენტით („</a:t>
            </a:r>
            <a:r>
              <a:rPr lang="ka-GE" sz="1200" b="0" dirty="0" smtClean="0">
                <a:solidFill>
                  <a:srgbClr val="FF0000"/>
                </a:solidFill>
              </a:rPr>
              <a:t>შიდასახელმწიფოებრივი კანონმდებლობით გათვალისწინებულ პირობებსა და გარანტიებზე</a:t>
            </a:r>
            <a:r>
              <a:rPr lang="ka-GE" sz="1200" b="0" baseline="0" dirty="0" smtClean="0">
                <a:solidFill>
                  <a:srgbClr val="FF0000"/>
                </a:solidFill>
              </a:rPr>
              <a:t> ... </a:t>
            </a:r>
            <a:r>
              <a:rPr lang="ka-GE" sz="1200" b="0" dirty="0" smtClean="0">
                <a:solidFill>
                  <a:srgbClr val="FF0000"/>
                </a:solidFill>
              </a:rPr>
              <a:t>ადამიანის უფლებათა და თავისუფლებათა ადეკვატურ დაცვას</a:t>
            </a:r>
            <a:r>
              <a:rPr lang="ka-GE" sz="1200" b="0" baseline="0" dirty="0" smtClean="0">
                <a:solidFill>
                  <a:schemeClr val="tx1"/>
                </a:solidFill>
              </a:rPr>
              <a:t> ... </a:t>
            </a:r>
            <a:r>
              <a:rPr lang="ka-GE" sz="1200" b="0" dirty="0" smtClean="0">
                <a:solidFill>
                  <a:srgbClr val="FF0000"/>
                </a:solidFill>
              </a:rPr>
              <a:t>ადამიანის უფლებათა სხვა შესაბამისი დოკუმენტებისა</a:t>
            </a:r>
            <a:r>
              <a:rPr lang="ka-GE" b="0" dirty="0" smtClean="0"/>
              <a:t>“)</a:t>
            </a:r>
            <a:endParaRPr lang="ka-GE" b="0" dirty="0" smtClean="0"/>
          </a:p>
          <a:p>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smtClean="0">
              <a:ea typeface="ＭＳ Ｐゴシック" panose="020B0600070205080204" pitchFamily="34" charset="-128"/>
            </a:endParaRPr>
          </a:p>
          <a:p>
            <a:pPr algn="just" eaLnBrk="1" hangingPunct="1">
              <a:spcBef>
                <a:spcPct val="0"/>
              </a:spcBef>
            </a:pPr>
            <a:r>
              <a:rPr lang="ka-GE" b="0" i="0" baseline="0" dirty="0" smtClean="0"/>
              <a:t>ადამიანის უფლებების დაცვა </a:t>
            </a:r>
            <a:r>
              <a:rPr lang="ka-GE" b="0" i="0" baseline="0" dirty="0" smtClean="0"/>
              <a:t>განმეორებითი </a:t>
            </a:r>
            <a:r>
              <a:rPr lang="ka-GE" b="0" i="0" baseline="0" dirty="0" smtClean="0"/>
              <a:t>პროცესია, რომელიც უზრუნველყოფილი უნდა იქნეს ყველა კონკრეტული გარემოების გათვალისწინებით. ამ მიზნით შესაბამისი პირობები უნდა განისაზღვროს საპროცესო ნორმის არსებობის თითოეულ საფეხურზე: </a:t>
            </a:r>
            <a:r>
              <a:rPr lang="ka-GE" i="1" dirty="0" smtClean="0"/>
              <a:t>მისი დადგენა (ანუ შიდასახელმწიფოებრივ კანონმდებლობაში ჩართვა), მისი განხორციელება (ანუ შიდა ორგანიზაცია, რათა უფლებამოსილება ან პროცედურა განხორციელდეს) და შემდეგ მისი გამოყენება (ანუ მისი კონკრეტული გამოყენება მოცემულ კონკრეტულ საქმეში).</a:t>
            </a:r>
            <a:r>
              <a:rPr lang="ka-GE" b="0" i="0" baseline="0" dirty="0" smtClean="0"/>
              <a:t> გარდა ამისა, პროგნოზირება </a:t>
            </a:r>
            <a:r>
              <a:rPr lang="ka-GE" b="0" i="0" baseline="0" dirty="0" smtClean="0"/>
              <a:t>განსაკუთრებით </a:t>
            </a:r>
            <a:r>
              <a:rPr lang="ka-GE" b="0" i="0" baseline="0" dirty="0" smtClean="0"/>
              <a:t>მნიშვნელოვანი ქმედებაა, რომელიც იძლევა ადამიანის უფლებების დაცვის საშუალებას </a:t>
            </a:r>
            <a:r>
              <a:rPr lang="ka-GE" b="0" i="0" baseline="0" dirty="0" smtClean="0"/>
              <a:t>„გამიზნულად“, </a:t>
            </a:r>
            <a:r>
              <a:rPr lang="ka-GE" b="0" i="0" baseline="0" dirty="0" smtClean="0"/>
              <a:t>საჭიროების შემთხვევაში, რაც ძირითადად იმას ნიშნავს, რომ თუ გარანტია შემუშავებული იქნა მოცემულ პროცედურაში ჩასართავად ამ პროცედურის განსაზღვრის დროს, მაშინ ეს გარანტია სრულად შესაბამისი იქნება ამ პროცედურის გამოყენებისა, რაც მოგვცემს როგორც გარანტიის გამოყენების </a:t>
            </a:r>
            <a:r>
              <a:rPr lang="ka-GE" b="0" i="0" baseline="0" dirty="0" smtClean="0"/>
              <a:t>ძალისხმევის დაზოგვის</a:t>
            </a:r>
            <a:r>
              <a:rPr lang="ka-GE" b="0" i="0" baseline="0" dirty="0" smtClean="0"/>
              <a:t>, ისე გარანტიის სწორად გამოყენების </a:t>
            </a:r>
            <a:r>
              <a:rPr lang="ka-GE" b="0" i="0" baseline="0" dirty="0" smtClean="0"/>
              <a:t>უზრუნველყოფის </a:t>
            </a:r>
            <a:r>
              <a:rPr lang="ka-GE" b="0" i="0" baseline="0" dirty="0" smtClean="0"/>
              <a:t>საშუალებას ძირითად თავისუფლებათა დაცვის სასარგებლოდ.</a:t>
            </a:r>
          </a:p>
          <a:p>
            <a:pPr algn="just" eaLnBrk="1" hangingPunct="1">
              <a:spcBef>
                <a:spcPct val="0"/>
              </a:spcBef>
            </a:pPr>
            <a:r>
              <a:rPr lang="en-US" dirty="0" smtClean="0"/>
              <a:t>	</a:t>
            </a:r>
          </a:p>
          <a:p>
            <a:pPr algn="just" eaLnBrk="1" hangingPunct="1">
              <a:spcBef>
                <a:spcPct val="0"/>
              </a:spcBef>
            </a:pPr>
            <a:r>
              <a:rPr lang="ka-GE" b="0" i="0" baseline="0" dirty="0" smtClean="0"/>
              <a:t>გამოყოფილი ელემენტის მეორე ასპექტია კანონიერი საფუძვლის პრინციპი. გარანტიები გათვალისწინებული უნდა იყოს შიდასახელმწიფოებრივი კანონმდებლობით, რომელიც უზრუნველყოფს როგორც ეფექტურობას, ისე საზოგადოებრივ ცოდნას (რის წყალობითაც მოქალაქეებს ეცოდინებათ თავიანთი უფლებები და მოვალეობები). </a:t>
            </a:r>
            <a:r>
              <a:rPr lang="ka-GE" dirty="0" smtClean="0"/>
              <a:t>თუმცა, ცნება „შიდასახელმწიფოებრივი კანონმდებლობა“ აქ გაგებულია თავისი მატერიალური მნიშვნელობით და ეხება საკანონმდებლო აქტებს, </a:t>
            </a:r>
            <a:r>
              <a:rPr lang="ka-GE" dirty="0" smtClean="0"/>
              <a:t>ასევე </a:t>
            </a:r>
            <a:r>
              <a:rPr lang="ka-GE" dirty="0" smtClean="0"/>
              <a:t>საკონსტიტუციო ნორმებსა და სხვა სამართლებრივ წყაროებს, როგორიცაა მუდმივი იურისპრუდენცია (წყარო: კიბერდანაშაულის შესახებ კონვენციის განმარტებითი ანგარიში, რომელიც შეესაბამება ევროპის საბჭოს ადამიანის უფლებათა ევროპული სასამართლოს (ECHR) პოზიციას).</a:t>
            </a:r>
          </a:p>
          <a:p>
            <a:endParaRPr lang="ka-GE" i="0"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ka-GE"/>
          </a:p>
        </p:txBody>
      </p:sp>
    </p:spTree>
    <p:extLst>
      <p:ext uri="{BB962C8B-B14F-4D97-AF65-F5344CB8AC3E}">
        <p14:creationId xmlns:p14="http://schemas.microsoft.com/office/powerpoint/2010/main" val="79432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baseline="0" dirty="0">
                <a:solidFill>
                  <a:srgbClr val="FFFFFF"/>
                </a:solidFill>
                <a:latin typeface="Verdana" panose="020B0604030504040204" pitchFamily="34" charset="0"/>
              </a:rPr>
              <a:t>www.coe.int/cybercrime</a:t>
            </a:r>
            <a:r>
              <a:rPr lang="en-US" altLang="en-US" sz="900" b="1" baseline="0" dirty="0">
                <a:solidFill>
                  <a:srgbClr val="FFFFFF"/>
                </a:solidFill>
                <a:latin typeface="Verdana" panose="020B0604030504040204" pitchFamily="34" charset="0"/>
              </a:rPr>
              <a:t>			</a:t>
            </a:r>
          </a:p>
        </p:txBody>
      </p:sp>
      <p:sp>
        <p:nvSpPr>
          <p:cNvPr id="15" name="Text Placeholder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22.03.2021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840FB52-8F74-4C62-BC14-146E3735258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1000" b="0" i="0" baseline="0" dirty="0">
                <a:solidFill>
                  <a:srgbClr val="FFFFFF"/>
                </a:solidFill>
                <a:latin typeface="Calibri" panose="020F0502020204030204" pitchFamily="34" charset="0"/>
              </a:rPr>
              <a:t>www.coe.int/cybercrime</a:t>
            </a:r>
            <a:r>
              <a:rPr lang="en-US" altLang="en-US" sz="1000" b="0" i="0" baseline="0" dirty="0">
                <a:solidFill>
                  <a:srgbClr val="FFFFFF"/>
                </a:solidFill>
                <a:latin typeface="Calibri" panose="020F0502020204030204" pitchFamily="34" charset="0"/>
              </a:rPr>
              <a:t>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2" r:id="rId17"/>
    <p:sldLayoutId id="2147483664" r:id="rId18"/>
    <p:sldLayoutId id="2147483665" r:id="rId19"/>
    <p:sldLayoutId id="2147483666" r:id="rId20"/>
    <p:sldLayoutId id="214748367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coe.int/TCY"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BB67D73-B6F5-4B2A-AAA2-032087A05B37}"/>
              </a:ext>
            </a:extLst>
          </p:cNvPr>
          <p:cNvSpPr>
            <a:spLocks noGrp="1"/>
          </p:cNvSpPr>
          <p:nvPr>
            <p:ph sz="quarter" idx="11"/>
          </p:nvPr>
        </p:nvSpPr>
        <p:spPr>
          <a:xfrm>
            <a:off x="448274" y="1251039"/>
            <a:ext cx="8074025" cy="724409"/>
          </a:xfrm>
        </p:spPr>
        <p:txBody>
          <a:bodyPr>
            <a:normAutofit/>
          </a:bodyPr>
          <a:lstStyle/>
          <a:p>
            <a:pPr lvl="0" fontAlgn="base">
              <a:lnSpc>
                <a:spcPct val="100000"/>
              </a:lnSpc>
              <a:spcBef>
                <a:spcPct val="0"/>
              </a:spcBef>
              <a:spcAft>
                <a:spcPct val="0"/>
              </a:spcAft>
            </a:pPr>
            <a:r>
              <a:rPr lang="ka-GE" altLang="en-US" sz="1400" dirty="0">
                <a:solidFill>
                  <a:prstClr val="black"/>
                </a:solidFill>
                <a:latin typeface="Verdana" panose="020B0604030504040204" pitchFamily="34" charset="0"/>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400" b="0" i="1" dirty="0">
              <a:solidFill>
                <a:prstClr val="black"/>
              </a:solidFill>
              <a:latin typeface="Verdana" panose="020B0604030504040204" pitchFamily="34" charset="0"/>
              <a:ea typeface="MS PGothic" panose="020B0600070205080204" pitchFamily="34" charset="-128"/>
            </a:endParaRPr>
          </a:p>
          <a:p>
            <a:endParaRPr lang="ka-GE" dirty="0"/>
          </a:p>
        </p:txBody>
      </p:sp>
      <p:sp>
        <p:nvSpPr>
          <p:cNvPr id="31" name="Text Placeholder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3637711-684D-4890-8B1A-C347F5BBB59D}"/>
              </a:ext>
            </a:extLst>
          </p:cNvPr>
          <p:cNvSpPr>
            <a:spLocks noGrp="1"/>
          </p:cNvSpPr>
          <p:nvPr>
            <p:ph type="body" sz="quarter" idx="12"/>
          </p:nvPr>
        </p:nvSpPr>
        <p:spPr/>
        <p:txBody>
          <a:bodyPr>
            <a:normAutofit lnSpcReduction="10000"/>
          </a:bodyPr>
          <a:lstStyle/>
          <a:p>
            <a:pPr>
              <a:spcBef>
                <a:spcPct val="0"/>
              </a:spcBef>
            </a:pPr>
            <a:r>
              <a:rPr lang="ka-GE" altLang="en-US" sz="3200" dirty="0">
                <a:latin typeface="+mn-lt"/>
              </a:rPr>
              <a:t>ბუდაპეშტის კონვენციის საპროცესო დებულებები - ნაწილი 1</a:t>
            </a: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400" dirty="0">
              <a:latin typeface="+mn-lt"/>
            </a:endParaRPr>
          </a:p>
          <a:p>
            <a:pPr>
              <a:spcBef>
                <a:spcPct val="0"/>
              </a:spcBef>
            </a:pPr>
            <a:r>
              <a:rPr lang="ka-GE" altLang="en-US" sz="1400" dirty="0">
                <a:latin typeface="+mn-lt"/>
              </a:rPr>
              <a:t>Xxxxx XXXXXXXX</a:t>
            </a:r>
          </a:p>
          <a:p>
            <a:pPr>
              <a:spcBef>
                <a:spcPct val="0"/>
              </a:spcBef>
            </a:pPr>
            <a:endParaRPr lang="ka-GE" altLang="en-US" sz="1400" dirty="0">
              <a:latin typeface="+mn-lt"/>
            </a:endParaRPr>
          </a:p>
          <a:p>
            <a:pPr>
              <a:spcBef>
                <a:spcPct val="0"/>
              </a:spcBef>
            </a:pPr>
            <a:r>
              <a:rPr lang="ka-GE" altLang="en-US" sz="1400" i="1" dirty="0">
                <a:latin typeface="+mn-lt"/>
              </a:rPr>
              <a:t>ევროპის საბჭო</a:t>
            </a:r>
          </a:p>
          <a:p>
            <a:pPr>
              <a:spcBef>
                <a:spcPct val="0"/>
              </a:spcBef>
            </a:pPr>
            <a:endParaRPr lang="ka-GE" altLang="en-US" sz="1400" dirty="0">
              <a:solidFill>
                <a:srgbClr val="2F618F"/>
              </a:solidFill>
              <a:latin typeface="+mn-lt"/>
            </a:endParaRPr>
          </a:p>
          <a:p>
            <a:pPr>
              <a:spcBef>
                <a:spcPct val="0"/>
              </a:spcBef>
            </a:pPr>
            <a:r>
              <a:rPr lang="ka-GE" altLang="en-US" sz="1400" dirty="0">
                <a:solidFill>
                  <a:srgbClr val="2F618F"/>
                </a:solidFill>
                <a:latin typeface="+mn-lt"/>
              </a:rPr>
              <a:t>ელ. ფოსტა</a:t>
            </a:r>
          </a:p>
          <a:p>
            <a:pPr>
              <a:spcBef>
                <a:spcPct val="0"/>
              </a:spcBef>
            </a:pPr>
            <a:endParaRPr lang="ka-GE" altLang="en-US" sz="1400" dirty="0">
              <a:latin typeface="Verdana" panose="020B0604030504040204" pitchFamily="34" charset="0"/>
            </a:endParaRPr>
          </a:p>
          <a:p>
            <a:pPr>
              <a:spcBef>
                <a:spcPct val="0"/>
              </a:spcBef>
            </a:pPr>
            <a:endParaRPr lang="ka-GE" altLang="en-US" sz="1400" dirty="0">
              <a:latin typeface="Verdana" panose="020B0604030504040204" pitchFamily="34" charset="0"/>
            </a:endParaRPr>
          </a:p>
          <a:p>
            <a:pPr>
              <a:spcBef>
                <a:spcPct val="0"/>
              </a:spcBef>
            </a:pPr>
            <a:endParaRPr lang="ka-GE" altLang="en-US" sz="1200" dirty="0">
              <a:latin typeface="Verdana" panose="020B0604030504040204" pitchFamily="34" charset="0"/>
            </a:endParaRPr>
          </a:p>
          <a:p>
            <a:pPr>
              <a:spcBef>
                <a:spcPct val="0"/>
              </a:spcBef>
            </a:pPr>
            <a:endParaRPr lang="ka-GE" altLang="en-US" sz="1400" dirty="0">
              <a:latin typeface="Verdana" panose="020B0604030504040204" pitchFamily="34" charset="0"/>
            </a:endParaRPr>
          </a:p>
          <a:p>
            <a:pPr>
              <a:spcBef>
                <a:spcPct val="0"/>
              </a:spcBef>
            </a:pPr>
            <a:endParaRPr lang="ka-GE" altLang="en-US" sz="1200" dirty="0">
              <a:latin typeface="Verdana" panose="020B0604030504040204" pitchFamily="34" charset="0"/>
            </a:endParaRPr>
          </a:p>
          <a:p>
            <a:endParaRPr lang="ka-GE" dirty="0"/>
          </a:p>
        </p:txBody>
      </p:sp>
      <p:sp>
        <p:nvSpPr>
          <p:cNvPr id="32" name="Text Placeholder 3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9FDC2C-93EC-4C8A-9ECF-4C1E10889CE9}"/>
              </a:ext>
            </a:extLst>
          </p:cNvPr>
          <p:cNvSpPr>
            <a:spLocks noGrp="1"/>
          </p:cNvSpPr>
          <p:nvPr>
            <p:ph type="body" sz="quarter" idx="13"/>
          </p:nvPr>
        </p:nvSpPr>
        <p:spPr/>
        <p:txBody>
          <a:bodyPr/>
          <a:lstStyle/>
          <a:p>
            <a:pPr>
              <a:spcBef>
                <a:spcPct val="0"/>
              </a:spcBef>
            </a:pPr>
            <a:r>
              <a:rPr lang="ka-GE" altLang="en-US" dirty="0">
                <a:latin typeface="Verdana" panose="020B0604030504040204" pitchFamily="34" charset="0"/>
              </a:rPr>
              <a:t>დდ თვე წწწწ</a:t>
            </a:r>
          </a:p>
          <a:p>
            <a:endParaRPr lang="ka-GE" dirty="0"/>
          </a:p>
        </p:txBody>
      </p:sp>
    </p:spTree>
    <p:extLst>
      <p:ext uri="{BB962C8B-B14F-4D97-AF65-F5344CB8AC3E}">
        <p14:creationId xmlns:p14="http://schemas.microsoft.com/office/powerpoint/2010/main" val="233730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208061" y="1150655"/>
            <a:ext cx="3889351" cy="5262979"/>
          </a:xfrm>
          <a:prstGeom prst="rect">
            <a:avLst/>
          </a:prstGeom>
        </p:spPr>
        <p:txBody>
          <a:bodyPr wrap="square">
            <a:spAutoFit/>
          </a:bodyPr>
          <a:lstStyle/>
          <a:p>
            <a:pPr marL="342900" indent="-342900" algn="just">
              <a:buFont typeface="Wingdings" pitchFamily="2" charset="2"/>
              <a:buChar char="Ø"/>
            </a:pPr>
            <a:r>
              <a:rPr lang="ka-GE" sz="1400" dirty="0" smtClean="0"/>
              <a:t>1. </a:t>
            </a:r>
            <a:r>
              <a:rPr lang="ka-GE" sz="1400" dirty="0"/>
              <a:t>თითოეული მხარე </a:t>
            </a:r>
            <a:r>
              <a:rPr lang="ka-GE" sz="1400" dirty="0" smtClean="0"/>
              <a:t>ვალდებულია </a:t>
            </a:r>
            <a:r>
              <a:rPr lang="ka-GE" sz="1400" dirty="0"/>
              <a:t>უზრუნველყოს, რომ ამ ნაწილში გათვალისწინებულ უფლებამოსილებათა და პროცედურათა </a:t>
            </a:r>
            <a:r>
              <a:rPr lang="ka-GE" sz="1400" dirty="0"/>
              <a:t>დადგენა, განხორციელება და </a:t>
            </a:r>
            <a:r>
              <a:rPr lang="ka-GE" sz="1400" dirty="0"/>
              <a:t>გამოყენება დამოკიდებულია ამ ქვეყნის შიდასახელმწიფოებრივი </a:t>
            </a:r>
            <a:r>
              <a:rPr lang="ka-GE" sz="1400" dirty="0" smtClean="0"/>
              <a:t>კანონმდებლობით</a:t>
            </a:r>
            <a:r>
              <a:rPr lang="ka-GE" sz="1400" dirty="0" smtClean="0"/>
              <a:t> </a:t>
            </a:r>
            <a:r>
              <a:rPr lang="ka-GE" sz="1400" dirty="0"/>
              <a:t>გათვალისწინებულ პირობებსა და გარანტიებზე, რაც თავის მხრივ უზრუნველყოფს</a:t>
            </a:r>
            <a:r>
              <a:rPr lang="de-DE" sz="1400" dirty="0"/>
              <a:t> </a:t>
            </a:r>
            <a:r>
              <a:rPr lang="ka-GE" sz="1400" dirty="0" smtClean="0"/>
              <a:t>ადამიანის უფლებათა </a:t>
            </a:r>
            <a:r>
              <a:rPr lang="ka-GE" sz="1400" dirty="0"/>
              <a:t>და თავისუფლებათა ადეკვატურ დაცვას, მათ შორის იმ უფლებებისა, რომელთა დაცვის ვალდებულებაც </a:t>
            </a:r>
            <a:r>
              <a:rPr lang="ka-GE" sz="1400" dirty="0" smtClean="0"/>
              <a:t>მხარემ </a:t>
            </a:r>
            <a:r>
              <a:rPr lang="ka-GE" sz="1400" dirty="0"/>
              <a:t>იკისრა</a:t>
            </a:r>
            <a:r>
              <a:rPr lang="de-DE" sz="1400" dirty="0"/>
              <a:t> </a:t>
            </a:r>
            <a:r>
              <a:rPr lang="ka-GE" sz="1400" dirty="0"/>
              <a:t>თანახმად 1950 წლის ევროპის საბჭოს კონვენციისა ადამიანის უფლებათა და ძირითად თავისუფლებათა დაცვის შესახებ, 1966 წლის გაერთიანებული ერების საერთაშორისო პაქტისა სამოქალაქო და პოლიტიკურ უფლებათა შესახებ და ადამიანის უფლებათა სხვა შესაბამისი </a:t>
            </a:r>
            <a:r>
              <a:rPr lang="ka-GE" sz="1400" dirty="0" smtClean="0"/>
              <a:t>დოკუმენტებისა, </a:t>
            </a:r>
            <a:r>
              <a:rPr lang="ka-GE" sz="1400" dirty="0"/>
              <a:t>და განახორციელებს </a:t>
            </a:r>
            <a:r>
              <a:rPr lang="ka-GE" sz="1400" b="1" dirty="0">
                <a:solidFill>
                  <a:srgbClr val="FF0000"/>
                </a:solidFill>
              </a:rPr>
              <a:t>პროპორციულობის პრინციპს</a:t>
            </a:r>
            <a:r>
              <a:rPr lang="ka-GE" sz="1400" dirty="0"/>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630366" y="1518790"/>
            <a:ext cx="3978614" cy="3570208"/>
          </a:xfrm>
          <a:prstGeom prst="rect">
            <a:avLst/>
          </a:prstGeom>
        </p:spPr>
        <p:txBody>
          <a:bodyPr wrap="square">
            <a:spAutoFit/>
          </a:bodyPr>
          <a:lstStyle/>
          <a:p>
            <a:pPr marL="342900" indent="-342900" algn="just">
              <a:buFont typeface="Wingdings" pitchFamily="2" charset="2"/>
              <a:buChar char="ü"/>
            </a:pPr>
            <a:r>
              <a:rPr lang="ka-GE" sz="1500" dirty="0"/>
              <a:t>უფლებამოსილება ან პროცედურა უნდა იყოს დანაშაულის ხასიათისა და გარემოებების თანაზომიერი</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შიდასახელმწიფოებრივი კანონმდებლობა უნდა ითვალისწინებდეს ინფორმაციის გაცემის ბრძანებების სიჭარბის შეზღუდვებს და ჩხრეკისა და ამოღების მოთხოვნების გონივრულობას.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მხარეებს მოეთხოვებათ, განახორციელონ </a:t>
            </a:r>
            <a:r>
              <a:rPr lang="ka-GE" sz="1600" dirty="0"/>
              <a:t>პროპორციულობის</a:t>
            </a:r>
            <a:r>
              <a:rPr lang="ka-GE" sz="1500" dirty="0"/>
              <a:t> პრინციპი შიდასახელმწიფოებრივი კანონმდებლობის შესაბამისად.</a:t>
            </a:r>
            <a:endParaRPr lang="ka-GE" sz="1500" dirty="0"/>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პირობები და გარანტიები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26904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52979" y="1436029"/>
            <a:ext cx="3889351" cy="4401205"/>
          </a:xfrm>
          <a:prstGeom prst="rect">
            <a:avLst/>
          </a:prstGeom>
        </p:spPr>
        <p:txBody>
          <a:bodyPr wrap="square">
            <a:spAutoFit/>
          </a:bodyPr>
          <a:lstStyle/>
          <a:p>
            <a:pPr marL="342900" indent="-342900" algn="just">
              <a:buFont typeface="Wingdings" pitchFamily="2" charset="2"/>
              <a:buChar char="Ø"/>
            </a:pPr>
            <a:r>
              <a:rPr lang="ka-GE" sz="1400" dirty="0" smtClean="0"/>
              <a:t>2. </a:t>
            </a:r>
            <a:r>
              <a:rPr lang="ka-GE" sz="1400" dirty="0"/>
              <a:t>ამგვარი პირობები და გარანტიები, </a:t>
            </a:r>
            <a:r>
              <a:rPr lang="ka-GE" sz="1400" b="1" dirty="0">
                <a:solidFill>
                  <a:srgbClr val="FF0000"/>
                </a:solidFill>
              </a:rPr>
              <a:t>შესაბამისი </a:t>
            </a:r>
            <a:r>
              <a:rPr lang="ka-GE" sz="1400" b="1" dirty="0" smtClean="0">
                <a:solidFill>
                  <a:srgbClr val="FF0000"/>
                </a:solidFill>
              </a:rPr>
              <a:t>უფლებამოსილებისა </a:t>
            </a:r>
            <a:r>
              <a:rPr lang="ka-GE" sz="1400" b="1" dirty="0">
                <a:solidFill>
                  <a:srgbClr val="FF0000"/>
                </a:solidFill>
              </a:rPr>
              <a:t>და პროცედურის ტიპის შესაბამისად</a:t>
            </a:r>
            <a:r>
              <a:rPr lang="ka-GE" sz="1400" dirty="0"/>
              <a:t>, </a:t>
            </a:r>
            <a:r>
              <a:rPr lang="ka-GE" sz="1400" dirty="0" smtClean="0"/>
              <a:t>მათ შორის</a:t>
            </a:r>
            <a:r>
              <a:rPr lang="ka-GE" sz="1400" dirty="0" smtClean="0"/>
              <a:t>, </a:t>
            </a:r>
            <a:r>
              <a:rPr lang="ka-GE" sz="1400" dirty="0"/>
              <a:t>უნდა მოიცავდეს ამ </a:t>
            </a:r>
            <a:r>
              <a:rPr lang="ka-GE" sz="1400" dirty="0" smtClean="0"/>
              <a:t>უფლებამოსილების </a:t>
            </a:r>
            <a:r>
              <a:rPr lang="ka-GE" sz="1400" dirty="0"/>
              <a:t>თუ პროცედურის სასამართლო ან სხვა დამოუკიდებელ ზედამხედველობას, მათი გამოყენების </a:t>
            </a:r>
            <a:r>
              <a:rPr lang="ka-GE" sz="1400" dirty="0" smtClean="0"/>
              <a:t>საფუძვლის </a:t>
            </a:r>
            <a:r>
              <a:rPr lang="ka-GE" sz="1400" dirty="0"/>
              <a:t>არსებობის მტკიცებას, და მათი ფარგლებისა და ხანგრძლივობის შეზღუდვას. </a:t>
            </a:r>
          </a:p>
          <a:p>
            <a:pPr marL="342900" indent="-342900" algn="just">
              <a:buFont typeface="Wingdings" pitchFamily="2" charset="2"/>
              <a:buChar char="Ø"/>
            </a:pPr>
            <a:endParaRPr lang="ka-GE" sz="1400" dirty="0"/>
          </a:p>
          <a:p>
            <a:pPr marL="342900" indent="-342900" algn="just">
              <a:buFont typeface="Wingdings" pitchFamily="2" charset="2"/>
              <a:buChar char="Ø"/>
            </a:pPr>
            <a:r>
              <a:rPr lang="ka-GE" sz="1400" dirty="0" smtClean="0"/>
              <a:t>3. </a:t>
            </a:r>
            <a:r>
              <a:rPr lang="ka-GE" sz="1400" dirty="0"/>
              <a:t>საზოგადოებრივი ინტერესიდან, განსაკუთრებით </a:t>
            </a:r>
            <a:r>
              <a:rPr lang="ka-GE" sz="1400" dirty="0" smtClean="0"/>
              <a:t>კი მართლმსაჯულების </a:t>
            </a:r>
            <a:r>
              <a:rPr lang="ka-GE" sz="1400" dirty="0"/>
              <a:t>ეფექტური განხორციელებიდან გამომდინარე, </a:t>
            </a:r>
            <a:r>
              <a:rPr lang="ka-GE" sz="1400" dirty="0" smtClean="0"/>
              <a:t>თითოეული მხარე ვალდებულია</a:t>
            </a:r>
            <a:r>
              <a:rPr lang="ka-GE" sz="1400" dirty="0"/>
              <a:t>, გაითვალისწინოს ამ ნაწილში მოყვანილ უფლებამოსილებათა და პროცედურათა გავლენა მესამე მხარის უფლებებზე, ვალდებულებებსა და კანონიერ ინტერესებზე.</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პირობები და გარანტიები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graphicFrame>
        <p:nvGraphicFramePr>
          <p:cNvPr id="2" name="Diagram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FA83779-BE0D-4375-A0C8-C137D24AAFB8}"/>
              </a:ext>
            </a:extLst>
          </p:cNvPr>
          <p:cNvGraphicFramePr/>
          <p:nvPr>
            <p:extLst>
              <p:ext uri="{D42A27DB-BD31-4B8C-83A1-F6EECF244321}">
                <p14:modId xmlns:p14="http://schemas.microsoft.com/office/powerpoint/2010/main" val="3953969009"/>
              </p:ext>
            </p:extLst>
          </p:nvPr>
        </p:nvGraphicFramePr>
        <p:xfrm>
          <a:off x="4139952" y="1270001"/>
          <a:ext cx="5004048" cy="484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04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62708" y="1463645"/>
            <a:ext cx="3889351" cy="4185761"/>
          </a:xfrm>
          <a:prstGeom prst="rect">
            <a:avLst/>
          </a:prstGeom>
        </p:spPr>
        <p:txBody>
          <a:bodyPr wrap="square">
            <a:spAutoFit/>
          </a:bodyPr>
          <a:lstStyle/>
          <a:p>
            <a:pPr marL="342900" indent="-342900" algn="just">
              <a:buFont typeface="Wingdings" pitchFamily="2" charset="2"/>
              <a:buChar char="Ø"/>
            </a:pPr>
            <a:r>
              <a:rPr lang="ka-GE" sz="1400" dirty="0" smtClean="0"/>
              <a:t>2. </a:t>
            </a:r>
            <a:r>
              <a:rPr lang="ka-GE" sz="1400" dirty="0"/>
              <a:t>ამგვარი პირობები და გარანტიები, შესაბამისი </a:t>
            </a:r>
            <a:r>
              <a:rPr lang="ka-GE" sz="1400" dirty="0" smtClean="0"/>
              <a:t>უფლებამოსილებისა </a:t>
            </a:r>
            <a:r>
              <a:rPr lang="ka-GE" sz="1400" dirty="0"/>
              <a:t>და პროცედურის ტიპის შესაბამისად, </a:t>
            </a:r>
            <a:r>
              <a:rPr lang="ka-GE" sz="1400" dirty="0" smtClean="0"/>
              <a:t>მათ, </a:t>
            </a:r>
            <a:r>
              <a:rPr lang="ka-GE" sz="1400" dirty="0"/>
              <a:t>უნდა </a:t>
            </a:r>
            <a:r>
              <a:rPr lang="ka-GE" sz="1400" b="1" dirty="0">
                <a:solidFill>
                  <a:srgbClr val="FF0000"/>
                </a:solidFill>
              </a:rPr>
              <a:t>მოიცავდეს</a:t>
            </a:r>
            <a:r>
              <a:rPr lang="ka-GE" sz="1400" dirty="0">
                <a:solidFill>
                  <a:srgbClr val="FF0000"/>
                </a:solidFill>
              </a:rPr>
              <a:t> </a:t>
            </a:r>
            <a:r>
              <a:rPr lang="ka-GE" sz="1400" dirty="0"/>
              <a:t>ამ </a:t>
            </a:r>
            <a:r>
              <a:rPr lang="ka-GE" sz="1400" dirty="0" smtClean="0"/>
              <a:t>უფლებამოსილების </a:t>
            </a:r>
            <a:r>
              <a:rPr lang="ka-GE" sz="1400" dirty="0"/>
              <a:t>თუ პროცედურის </a:t>
            </a:r>
            <a:r>
              <a:rPr lang="ka-GE" sz="1400" b="1" dirty="0">
                <a:solidFill>
                  <a:srgbClr val="FF0000"/>
                </a:solidFill>
              </a:rPr>
              <a:t>სასამართლო</a:t>
            </a:r>
            <a:r>
              <a:rPr lang="ka-GE" sz="1400" dirty="0">
                <a:solidFill>
                  <a:srgbClr val="FF0000"/>
                </a:solidFill>
              </a:rPr>
              <a:t> </a:t>
            </a:r>
            <a:r>
              <a:rPr lang="ka-GE" sz="1400" dirty="0" smtClean="0"/>
              <a:t>ან სხვა </a:t>
            </a:r>
            <a:r>
              <a:rPr lang="ka-GE" sz="1400" b="1" dirty="0" smtClean="0">
                <a:solidFill>
                  <a:srgbClr val="FF0000"/>
                </a:solidFill>
              </a:rPr>
              <a:t>დამოუკიდებელ ზედამხედველობას</a:t>
            </a:r>
            <a:r>
              <a:rPr lang="ka-GE" sz="1400" dirty="0" smtClean="0"/>
              <a:t>, </a:t>
            </a:r>
            <a:r>
              <a:rPr lang="ka-GE" sz="1400" dirty="0"/>
              <a:t>მათი გამოყენების </a:t>
            </a:r>
            <a:r>
              <a:rPr lang="ka-GE" sz="1400" b="1" dirty="0" smtClean="0">
                <a:solidFill>
                  <a:srgbClr val="FF0000"/>
                </a:solidFill>
              </a:rPr>
              <a:t>საფუძვლის</a:t>
            </a:r>
            <a:r>
              <a:rPr lang="ka-GE" sz="1400" dirty="0" smtClean="0">
                <a:solidFill>
                  <a:srgbClr val="FF0000"/>
                </a:solidFill>
              </a:rPr>
              <a:t> </a:t>
            </a:r>
            <a:r>
              <a:rPr lang="ka-GE" sz="1400" dirty="0"/>
              <a:t>არსებობის მტკიცებას, და მათი </a:t>
            </a:r>
            <a:r>
              <a:rPr lang="ka-GE" sz="1400" b="1" dirty="0">
                <a:solidFill>
                  <a:srgbClr val="FF0000"/>
                </a:solidFill>
              </a:rPr>
              <a:t>ფარგლებისა </a:t>
            </a:r>
            <a:r>
              <a:rPr lang="ka-GE" sz="1400" dirty="0"/>
              <a:t>და </a:t>
            </a:r>
            <a:r>
              <a:rPr lang="ka-GE" sz="1400" b="1" dirty="0">
                <a:solidFill>
                  <a:srgbClr val="FF0000"/>
                </a:solidFill>
              </a:rPr>
              <a:t>ხანგრძლივობის შეზღუდვას</a:t>
            </a:r>
            <a:r>
              <a:rPr lang="ka-GE" sz="1400" dirty="0"/>
              <a:t>. </a:t>
            </a:r>
          </a:p>
          <a:p>
            <a:pPr marL="342900" indent="-342900" algn="just">
              <a:buFont typeface="Wingdings" pitchFamily="2" charset="2"/>
              <a:buChar char="Ø"/>
            </a:pPr>
            <a:endParaRPr lang="ka-GE" sz="1400" dirty="0"/>
          </a:p>
          <a:p>
            <a:pPr marL="342900" indent="-342900" algn="just">
              <a:buFont typeface="Wingdings" pitchFamily="2" charset="2"/>
              <a:buChar char="Ø"/>
            </a:pPr>
            <a:r>
              <a:rPr lang="ka-GE" sz="1400" dirty="0" smtClean="0"/>
              <a:t>3. </a:t>
            </a:r>
            <a:r>
              <a:rPr lang="ka-GE" sz="1400" dirty="0"/>
              <a:t>საზოგადოებრივი ინტერესიდან, განსაკუთრებით კი მართლმსაჯულების ეფექტური განხორციელებიდან გამომდინარე, </a:t>
            </a:r>
            <a:r>
              <a:rPr lang="ka-GE" sz="1400" dirty="0" smtClean="0"/>
              <a:t>თითოეული მხარე ვალდებულია</a:t>
            </a:r>
            <a:r>
              <a:rPr lang="ka-GE" sz="1400" dirty="0"/>
              <a:t>, გაითვალისწინოს ამ ნაწილში მოყვანილ უფლებამოსილებათა და პროცედურათა გავლენა მესამე მხარის უფლებებზე, ვალდებულებებსა და კანონიერ ინტერესებზე.</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89032" y="1506174"/>
            <a:ext cx="4290764" cy="3046988"/>
          </a:xfrm>
          <a:prstGeom prst="rect">
            <a:avLst/>
          </a:prstGeom>
        </p:spPr>
        <p:txBody>
          <a:bodyPr wrap="square">
            <a:spAutoFit/>
          </a:bodyPr>
          <a:lstStyle/>
          <a:p>
            <a:pPr marL="342900" indent="-342900" algn="just">
              <a:buFont typeface="Wingdings" pitchFamily="2" charset="2"/>
              <a:buChar char="ü"/>
            </a:pPr>
            <a:r>
              <a:rPr lang="ka-GE" sz="1600" dirty="0"/>
              <a:t>შესაძლო პირობებისა და გარანტიების </a:t>
            </a:r>
            <a:r>
              <a:rPr lang="ka-GE" sz="1600" dirty="0" smtClean="0"/>
              <a:t>ილუსტრაციული, </a:t>
            </a:r>
            <a:r>
              <a:rPr lang="ka-GE" sz="1600" dirty="0"/>
              <a:t>მაგრამ არა ამომწურავი სია შეიცავს შემდეგს:</a:t>
            </a:r>
          </a:p>
          <a:p>
            <a:pPr marL="800100" lvl="1" indent="-342900" algn="just">
              <a:buFont typeface="Wingdings" pitchFamily="2" charset="2"/>
              <a:buChar char="ü"/>
            </a:pPr>
            <a:r>
              <a:rPr lang="ka-GE" sz="1600" dirty="0"/>
              <a:t>სასამართლო ზედამხედველობა</a:t>
            </a:r>
          </a:p>
          <a:p>
            <a:pPr marL="800100" lvl="1" indent="-342900" algn="just">
              <a:buFont typeface="Wingdings" pitchFamily="2" charset="2"/>
              <a:buChar char="ü"/>
            </a:pPr>
            <a:r>
              <a:rPr lang="ka-GE" sz="1600" dirty="0"/>
              <a:t>სხვა დამოუკიდებელი ზედამხედველობა</a:t>
            </a:r>
          </a:p>
          <a:p>
            <a:pPr marL="800100" lvl="1" indent="-342900" algn="just">
              <a:buFont typeface="Wingdings" pitchFamily="2" charset="2"/>
              <a:buChar char="ü"/>
            </a:pPr>
            <a:r>
              <a:rPr lang="ka-GE" sz="1600" dirty="0"/>
              <a:t>საპროცესო უფლებამოსილებების გამამართლებელი საფუძვლები</a:t>
            </a:r>
          </a:p>
          <a:p>
            <a:pPr marL="800100" lvl="1" indent="-342900" algn="just">
              <a:buFont typeface="Wingdings" pitchFamily="2" charset="2"/>
              <a:buChar char="ü"/>
            </a:pPr>
            <a:r>
              <a:rPr lang="ka-GE" sz="1600" dirty="0" smtClean="0"/>
              <a:t>უფლებამოსილებების ფარგლების </a:t>
            </a:r>
            <a:r>
              <a:rPr lang="ka-GE" sz="1600" dirty="0"/>
              <a:t>შეზღუდვა</a:t>
            </a:r>
          </a:p>
          <a:p>
            <a:pPr marL="800100" lvl="1" indent="-342900" algn="just">
              <a:buFont typeface="Wingdings" pitchFamily="2" charset="2"/>
              <a:buChar char="ü"/>
            </a:pPr>
            <a:r>
              <a:rPr lang="ka-GE" sz="1600" dirty="0"/>
              <a:t>უფლებამოსილებების ხანგრძლივობის შეზღუდვა</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პირობები და გარანტიები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94806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52979" y="1348800"/>
            <a:ext cx="3961821" cy="4401205"/>
          </a:xfrm>
          <a:prstGeom prst="rect">
            <a:avLst/>
          </a:prstGeom>
        </p:spPr>
        <p:txBody>
          <a:bodyPr wrap="square">
            <a:spAutoFit/>
          </a:bodyPr>
          <a:lstStyle/>
          <a:p>
            <a:pPr marL="342900" indent="-342900" algn="just">
              <a:buFont typeface="Wingdings" pitchFamily="2" charset="2"/>
              <a:buChar char="Ø"/>
            </a:pPr>
            <a:r>
              <a:rPr lang="ka-GE" sz="1400" dirty="0" smtClean="0"/>
              <a:t>2. </a:t>
            </a:r>
            <a:r>
              <a:rPr lang="ka-GE" sz="1400" dirty="0"/>
              <a:t>ამგვარი პირობები და გარანტიები, შესაბამისი </a:t>
            </a:r>
            <a:r>
              <a:rPr lang="ka-GE" sz="1400" dirty="0" smtClean="0"/>
              <a:t>უფლებამოსილებისა </a:t>
            </a:r>
            <a:r>
              <a:rPr lang="ka-GE" sz="1400" dirty="0"/>
              <a:t>და პროცედურის ტიპის შესაბამისად, </a:t>
            </a:r>
            <a:r>
              <a:rPr lang="ka-GE" sz="1400" dirty="0" smtClean="0"/>
              <a:t>მათ შორის</a:t>
            </a:r>
            <a:r>
              <a:rPr lang="ka-GE" sz="1400" dirty="0" smtClean="0"/>
              <a:t>, </a:t>
            </a:r>
            <a:r>
              <a:rPr lang="ka-GE" sz="1400" dirty="0"/>
              <a:t>უნდა მოიცავდეს ამ </a:t>
            </a:r>
            <a:r>
              <a:rPr lang="ka-GE" sz="1400" dirty="0" smtClean="0"/>
              <a:t>უფლებამოსილების </a:t>
            </a:r>
            <a:r>
              <a:rPr lang="ka-GE" sz="1400" dirty="0"/>
              <a:t>თუ პროცედურის სასამართლო ან სხვა დამოუკიდებელ ზედამხედველობას, მათი გამოყენების </a:t>
            </a:r>
            <a:r>
              <a:rPr lang="ka-GE" sz="1400" dirty="0" smtClean="0"/>
              <a:t>საფუძვლის </a:t>
            </a:r>
            <a:r>
              <a:rPr lang="ka-GE" sz="1400" dirty="0"/>
              <a:t>არსებობის მტკიცებას, და მათი ფარგლებისა და ხანგრძლივობის შეზღუდვას. </a:t>
            </a:r>
          </a:p>
          <a:p>
            <a:pPr marL="342900" indent="-342900" algn="just">
              <a:buFont typeface="Wingdings" pitchFamily="2" charset="2"/>
              <a:buChar char="Ø"/>
            </a:pPr>
            <a:endParaRPr lang="ka-GE" sz="1400" dirty="0"/>
          </a:p>
          <a:p>
            <a:pPr marL="342900" indent="-342900" algn="just">
              <a:buFont typeface="Wingdings" pitchFamily="2" charset="2"/>
              <a:buChar char="Ø"/>
            </a:pPr>
            <a:r>
              <a:rPr lang="ka-GE" sz="1400" dirty="0" smtClean="0"/>
              <a:t>3. </a:t>
            </a:r>
            <a:r>
              <a:rPr lang="ka-GE" sz="1400" b="1" dirty="0">
                <a:solidFill>
                  <a:srgbClr val="FF0000"/>
                </a:solidFill>
              </a:rPr>
              <a:t>საზოგადოებრივი ინტერესიდან</a:t>
            </a:r>
            <a:r>
              <a:rPr lang="ka-GE" sz="1400" dirty="0"/>
              <a:t>, განსაკუთრებით კი </a:t>
            </a:r>
            <a:r>
              <a:rPr lang="ka-GE" sz="1400" b="1" dirty="0">
                <a:solidFill>
                  <a:srgbClr val="FF0000"/>
                </a:solidFill>
              </a:rPr>
              <a:t>მართლმსაჯულების ეფექტური განხორციელებიდან </a:t>
            </a:r>
            <a:r>
              <a:rPr lang="ka-GE" sz="1400" dirty="0"/>
              <a:t>გამომდინარე, ყველა წევრი სახელმწიფო ვალდებულია, გაითვალისწინოს ამ ნაწილში მოყვანილ უფლებამოსილებათა და პროცედურათა გავლენა </a:t>
            </a:r>
            <a:r>
              <a:rPr lang="ka-GE" sz="1400" b="1" dirty="0">
                <a:solidFill>
                  <a:srgbClr val="FF0000"/>
                </a:solidFill>
              </a:rPr>
              <a:t>მესამე მხარის უფლებებზე, ვალდებულებებსა და კანონიერ ინტერესებზე</a:t>
            </a:r>
            <a:r>
              <a:rPr lang="ka-GE" sz="1400" dirty="0"/>
              <a:t>.</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343400" y="1348800"/>
            <a:ext cx="4421222" cy="3046988"/>
          </a:xfrm>
          <a:prstGeom prst="rect">
            <a:avLst/>
          </a:prstGeom>
        </p:spPr>
        <p:txBody>
          <a:bodyPr wrap="square">
            <a:spAutoFit/>
          </a:bodyPr>
          <a:lstStyle/>
          <a:p>
            <a:pPr marL="342900" indent="-342900" algn="just">
              <a:buFont typeface="Wingdings" pitchFamily="2" charset="2"/>
              <a:buChar char="ü"/>
            </a:pPr>
            <a:r>
              <a:rPr lang="ka-GE" sz="1600" dirty="0"/>
              <a:t>აუცილებელია ბალანსი საზოგადოებრივ ინტერესსა (კერძოდ, მართლმსაჯულების ეფექტური განხორციელება) და მესამე მხარის კანონიერ ინტერესებს შორის</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განხილვა უნდა მოიცავდეს შემდეგს:</a:t>
            </a:r>
          </a:p>
          <a:p>
            <a:pPr marL="800100" lvl="1" indent="-342900" algn="just">
              <a:buFont typeface="Wingdings" pitchFamily="2" charset="2"/>
              <a:buChar char="ü"/>
            </a:pPr>
            <a:r>
              <a:rPr lang="ka-GE" sz="1600" dirty="0"/>
              <a:t>სამომხმარებლო მომსახურებების ზიანის მინიმუმამდე დაყვანა</a:t>
            </a:r>
          </a:p>
          <a:p>
            <a:pPr marL="800100" lvl="1" indent="-342900" algn="just">
              <a:buFont typeface="Wingdings" pitchFamily="2" charset="2"/>
              <a:buChar char="ü"/>
            </a:pPr>
            <a:r>
              <a:rPr lang="ka-GE" sz="1600" dirty="0"/>
              <a:t>გამჟღავნების ან გამჟღავნების დახმარების პასუხისმგებლობის დაცვა </a:t>
            </a:r>
          </a:p>
          <a:p>
            <a:pPr marL="800100" lvl="1" indent="-342900" algn="just">
              <a:buFont typeface="Wingdings" pitchFamily="2" charset="2"/>
              <a:buChar char="ü"/>
            </a:pPr>
            <a:r>
              <a:rPr lang="ka-GE" sz="1600" dirty="0" smtClean="0"/>
              <a:t>ქონებრივი</a:t>
            </a:r>
            <a:r>
              <a:rPr lang="ka-GE" sz="1600" dirty="0" smtClean="0"/>
              <a:t> </a:t>
            </a:r>
            <a:r>
              <a:rPr lang="ka-GE" sz="1600" dirty="0"/>
              <a:t>ინტერესების დაცვა </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პირობები და გარანტიები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555668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ka-GE"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ka-GE"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189499865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255380" y="1644512"/>
            <a:ext cx="1767076" cy="1767076"/>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170107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ka-GE"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ka-GE"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2119690733"/>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475389" y="1318161"/>
            <a:ext cx="1414114" cy="1414114"/>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859406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ka-GE"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ka-GE"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848090273"/>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268974" y="1418881"/>
            <a:ext cx="1767076" cy="1767076"/>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795268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ka-GE"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ka-GE"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237912715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865509" y="1469150"/>
            <a:ext cx="1170541" cy="1170541"/>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636643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შენახული კომპიუტერული მონაცემების დაჩქარებული დაცვა და ტრაფიკის მონაცემების ნაწილობრივ გამჟღავნება</a:t>
            </a:r>
          </a:p>
        </p:txBody>
      </p:sp>
      <p:sp>
        <p:nvSpPr>
          <p:cNvPr id="3" name="Text Placeholder 2"/>
          <p:cNvSpPr>
            <a:spLocks noGrp="1"/>
          </p:cNvSpPr>
          <p:nvPr>
            <p:ph type="body" idx="1"/>
          </p:nvPr>
        </p:nvSpPr>
        <p:spPr/>
        <p:txBody>
          <a:bodyPr>
            <a:normAutofit fontScale="92500"/>
          </a:bodyPr>
          <a:lstStyle/>
          <a:p>
            <a:r>
              <a:rPr lang="ka-GE" dirty="0">
                <a:latin typeface="+mn-lt"/>
              </a:rPr>
              <a:t>ბუდაპეშტის კონვენციის საპროცესო უფლებამოსილებები (ნაწილი 1)</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18</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smtClean="0">
              <a:latin typeface="Verdana" charset="0"/>
              <a:cs typeface="Verdana" charset="0"/>
            </a:endParaRPr>
          </a:p>
          <a:p>
            <a:r>
              <a:rPr lang="ka-GE" dirty="0" smtClean="0">
                <a:latin typeface="Verdana" charset="0"/>
              </a:rPr>
              <a:t>განყოფილება 3</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3028149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E7D0AE-F5E2-48F0-87FE-9287F73A74DA}"/>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862AA6F-ACDE-4466-86FA-86B30DF3D58B}"/>
              </a:ext>
            </a:extLst>
          </p:cNvPr>
          <p:cNvSpPr txBox="1">
            <a:spLocks/>
          </p:cNvSpPr>
          <p:nvPr/>
        </p:nvSpPr>
        <p:spPr>
          <a:xfrm>
            <a:off x="312057" y="1204573"/>
            <a:ext cx="8519885" cy="5292809"/>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endParaRPr lang="ka-GE" altLang="sr-Latn-RS" sz="9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ka-GE" altLang="sr-Latn-RS" sz="2400" b="1" i="1" dirty="0"/>
              <a:t>კომპიუტერული მონაცემების დაჩქარებული დაცვა </a:t>
            </a:r>
          </a:p>
          <a:p>
            <a:pPr marL="0" indent="0" algn="ctr" eaLnBrk="1" hangingPunct="1">
              <a:lnSpc>
                <a:spcPct val="80000"/>
              </a:lnSpc>
              <a:spcBef>
                <a:spcPts val="600"/>
              </a:spcBef>
              <a:spcAft>
                <a:spcPts val="1200"/>
              </a:spcAft>
              <a:buFont typeface="Arial" pitchFamily="34" charset="0"/>
              <a:buNone/>
              <a:defRPr/>
            </a:pPr>
            <a:r>
              <a:rPr lang="ka-GE" altLang="sr-Latn-RS" sz="2400" b="1" i="1" dirty="0"/>
              <a:t>კომპიუტერული მონაცემების დაჩქარებული დაცვა და გამჟღავნება</a:t>
            </a:r>
          </a:p>
          <a:p>
            <a:pPr marL="0" indent="0" algn="ctr" eaLnBrk="1" hangingPunct="1">
              <a:lnSpc>
                <a:spcPct val="80000"/>
              </a:lnSpc>
              <a:spcBef>
                <a:spcPts val="600"/>
              </a:spcBef>
              <a:spcAft>
                <a:spcPts val="1200"/>
              </a:spcAft>
              <a:buFont typeface="Arial" pitchFamily="34" charset="0"/>
              <a:buNone/>
              <a:defRPr/>
            </a:pPr>
            <a:r>
              <a:rPr lang="ka-GE" altLang="sr-Latn-RS" sz="2400" b="1" i="1" dirty="0"/>
              <a:t>(ბუდაპეშტის კონვენციის მე-16 და მე-17 მუხლები)</a:t>
            </a:r>
          </a:p>
          <a:p>
            <a:pPr eaLnBrk="1" hangingPunct="1">
              <a:lnSpc>
                <a:spcPct val="80000"/>
              </a:lnSpc>
              <a:spcBef>
                <a:spcPts val="600"/>
              </a:spcBef>
              <a:spcAft>
                <a:spcPts val="1200"/>
              </a:spcAft>
              <a:defRPr/>
            </a:pPr>
            <a:endParaRPr lang="ka-GE" altLang="sr-Latn-RS" sz="900" dirty="0">
              <a:ea typeface="ＭＳ Ｐゴシック" pitchFamily="34" charset="-128"/>
            </a:endParaRPr>
          </a:p>
          <a:p>
            <a:pPr algn="ctr" eaLnBrk="1" hangingPunct="1">
              <a:lnSpc>
                <a:spcPct val="80000"/>
              </a:lnSpc>
              <a:spcBef>
                <a:spcPts val="600"/>
              </a:spcBef>
              <a:spcAft>
                <a:spcPts val="1200"/>
              </a:spcAft>
              <a:defRPr/>
            </a:pPr>
            <a:r>
              <a:rPr lang="ka-GE" altLang="sr-Latn-RS" sz="1800" i="1" dirty="0"/>
              <a:t>ძალიან ინოვაციური და </a:t>
            </a:r>
            <a:r>
              <a:rPr lang="ka-GE" altLang="sr-Latn-RS" sz="1800" i="1" dirty="0" smtClean="0"/>
              <a:t>ძალზე </a:t>
            </a:r>
            <a:r>
              <a:rPr lang="ka-GE" altLang="sr-Latn-RS" sz="1800" i="1" dirty="0"/>
              <a:t>მნიშვნელოვანი </a:t>
            </a:r>
          </a:p>
          <a:p>
            <a:pPr algn="ctr" eaLnBrk="1" hangingPunct="1">
              <a:lnSpc>
                <a:spcPct val="80000"/>
              </a:lnSpc>
              <a:spcBef>
                <a:spcPts val="600"/>
              </a:spcBef>
              <a:spcAft>
                <a:spcPts val="1200"/>
              </a:spcAft>
              <a:defRPr/>
            </a:pPr>
            <a:r>
              <a:rPr lang="ka-GE" altLang="sr-Latn-RS" sz="1800" i="1" dirty="0"/>
              <a:t>განსხვავებული ფოკუსი </a:t>
            </a:r>
            <a:endParaRPr lang="ka-GE" altLang="sr-Latn-RS" sz="1800" dirty="0">
              <a:ea typeface="ＭＳ Ｐゴシック" pitchFamily="34" charset="-128"/>
            </a:endParaRPr>
          </a:p>
          <a:p>
            <a:pPr eaLnBrk="1" hangingPunct="1">
              <a:lnSpc>
                <a:spcPct val="80000"/>
              </a:lnSpc>
              <a:spcBef>
                <a:spcPts val="600"/>
              </a:spcBef>
              <a:spcAft>
                <a:spcPts val="1200"/>
              </a:spcAft>
              <a:defRPr/>
            </a:pPr>
            <a:r>
              <a:rPr lang="ka-GE" altLang="sr-Latn-RS" sz="1600" i="1" dirty="0"/>
              <a:t>ორივე მათგანი დაჩქარებულია, რათა ხელი შეუწყოს ინფორმაციის სწრაფ მიმოცვლას ციფრულ გარემოში</a:t>
            </a:r>
          </a:p>
          <a:p>
            <a:pPr eaLnBrk="1" hangingPunct="1">
              <a:lnSpc>
                <a:spcPct val="80000"/>
              </a:lnSpc>
              <a:spcBef>
                <a:spcPts val="600"/>
              </a:spcBef>
              <a:spcAft>
                <a:spcPts val="1200"/>
              </a:spcAft>
              <a:defRPr/>
            </a:pPr>
            <a:r>
              <a:rPr lang="ka-GE" altLang="sr-Latn-RS" sz="1600" i="1" dirty="0"/>
              <a:t>მათი ინტრუზიულობის დონე </a:t>
            </a:r>
            <a:r>
              <a:rPr lang="ka-GE" altLang="sr-Latn-RS" sz="1600" i="1" dirty="0" smtClean="0"/>
              <a:t>არ არის </a:t>
            </a:r>
            <a:r>
              <a:rPr lang="ka-GE" altLang="sr-Latn-RS" sz="1600" i="1" dirty="0"/>
              <a:t>ძალიან </a:t>
            </a:r>
            <a:r>
              <a:rPr lang="ka-GE" altLang="sr-Latn-RS" sz="1600" i="1" dirty="0" smtClean="0"/>
              <a:t>მაღალი</a:t>
            </a:r>
            <a:endParaRPr lang="ka-GE" altLang="sr-Latn-RS" sz="1600" i="1" dirty="0"/>
          </a:p>
          <a:p>
            <a:pPr eaLnBrk="1" hangingPunct="1">
              <a:lnSpc>
                <a:spcPct val="80000"/>
              </a:lnSpc>
              <a:spcBef>
                <a:spcPts val="600"/>
              </a:spcBef>
              <a:spcAft>
                <a:spcPts val="1200"/>
              </a:spcAft>
              <a:defRPr/>
            </a:pPr>
            <a:r>
              <a:rPr lang="ka-GE" altLang="sr-Latn-RS" sz="1600" i="1" dirty="0"/>
              <a:t>ტრაფიკის მონაცემებთან მიმართებით ასევე არის დებულება, რომელიც იძლევა დაჩქარებული გამჟღავნების საშუალებას</a:t>
            </a:r>
          </a:p>
        </p:txBody>
      </p:sp>
    </p:spTree>
    <p:extLst>
      <p:ext uri="{BB962C8B-B14F-4D97-AF65-F5344CB8AC3E}">
        <p14:creationId xmlns:p14="http://schemas.microsoft.com/office/powerpoint/2010/main" val="189323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CE3C051-7F78-4EAF-8CA3-B9689E461A1C}"/>
              </a:ext>
            </a:extLst>
          </p:cNvPr>
          <p:cNvSpPr>
            <a:spLocks noGrp="1"/>
          </p:cNvSpPr>
          <p:nvPr>
            <p:ph idx="1"/>
          </p:nvPr>
        </p:nvSpPr>
        <p:spPr/>
        <p:txBody>
          <a:bodyPr>
            <a:normAutofit/>
          </a:bodyPr>
          <a:lstStyle/>
          <a:p>
            <a:pPr marL="514350" indent="-514350">
              <a:lnSpc>
                <a:spcPct val="150000"/>
              </a:lnSpc>
              <a:buFont typeface="+mj-lt"/>
              <a:buAutoNum type="arabicPeriod"/>
            </a:pPr>
            <a:r>
              <a:rPr lang="ka-GE" sz="2400" dirty="0" smtClean="0">
                <a:latin typeface="+mn-lt"/>
              </a:rPr>
              <a:t>საპროცესო დებულებების მოქმედების სფერო </a:t>
            </a:r>
          </a:p>
          <a:p>
            <a:pPr marL="514350" indent="-514350">
              <a:lnSpc>
                <a:spcPct val="150000"/>
              </a:lnSpc>
              <a:buFont typeface="+mj-lt"/>
              <a:buAutoNum type="arabicPeriod"/>
            </a:pPr>
            <a:r>
              <a:rPr lang="ka-GE" sz="2400" dirty="0" smtClean="0">
                <a:latin typeface="+mn-lt"/>
              </a:rPr>
              <a:t>პირობები და გარანტიები </a:t>
            </a:r>
          </a:p>
          <a:p>
            <a:pPr marL="514350" indent="-514350">
              <a:lnSpc>
                <a:spcPct val="150000"/>
              </a:lnSpc>
              <a:buFont typeface="+mj-lt"/>
              <a:buAutoNum type="arabicPeriod"/>
            </a:pPr>
            <a:r>
              <a:rPr lang="ka-GE" sz="2400" dirty="0" smtClean="0">
                <a:latin typeface="+mn-lt"/>
              </a:rPr>
              <a:t>შენახული კომპიუტერული მონაცემების დაჩქარებული დაცვა და ტრაფიკის მონაცემების ნაწილობრივ გამჟღავნება</a:t>
            </a:r>
          </a:p>
          <a:p>
            <a:pPr marL="514350" indent="-514350">
              <a:lnSpc>
                <a:spcPct val="150000"/>
              </a:lnSpc>
              <a:buFont typeface="+mj-lt"/>
              <a:buAutoNum type="arabicPeriod"/>
            </a:pPr>
            <a:r>
              <a:rPr lang="ka-GE" sz="2400" dirty="0" smtClean="0">
                <a:latin typeface="+mn-lt"/>
              </a:rPr>
              <a:t>ინფორმაციის გაცემის ბრძანებები</a:t>
            </a:r>
          </a:p>
          <a:p>
            <a:pPr marL="0" indent="0">
              <a:buNone/>
            </a:pPr>
            <a:endParaRPr lang="ka-GE" sz="2400" dirty="0">
              <a:latin typeface="+mn-lt"/>
            </a:endParaRPr>
          </a:p>
        </p:txBody>
      </p:sp>
      <p:sp>
        <p:nvSpPr>
          <p:cNvPr id="3" name="Slide Number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26DEE90-BBA0-4583-ACBF-ECFB113664A1}"/>
              </a:ext>
            </a:extLst>
          </p:cNvPr>
          <p:cNvSpPr>
            <a:spLocks noGrp="1"/>
          </p:cNvSpPr>
          <p:nvPr>
            <p:ph type="sldNum" sz="quarter" idx="10"/>
          </p:nvPr>
        </p:nvSpPr>
        <p:spPr/>
        <p:txBody>
          <a:bodyPr/>
          <a:lstStyle/>
          <a:p>
            <a:fld id="{49C04F3A-82BD-4011-AADB-1F79FD7DF4BC}" type="slidenum">
              <a:rPr lang="en-GB" smtClean="0"/>
              <a:pPr/>
              <a:t>2</a:t>
            </a:fld>
            <a:endParaRPr lang="ka-GE" dirty="0"/>
          </a:p>
        </p:txBody>
      </p:sp>
      <p:sp>
        <p:nvSpPr>
          <p:cNvPr id="4" name="Text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9B1F5F5-B558-4D71-96FB-A9C9C54C9C78}"/>
              </a:ext>
            </a:extLst>
          </p:cNvPr>
          <p:cNvSpPr>
            <a:spLocks noGrp="1"/>
          </p:cNvSpPr>
          <p:nvPr>
            <p:ph type="body" sz="quarter" idx="11"/>
          </p:nvPr>
        </p:nvSpPr>
        <p:spPr/>
        <p:txBody>
          <a:bodyPr/>
          <a:lstStyle/>
          <a:p>
            <a:endParaRPr lang="ka-GE" dirty="0" smtClean="0">
              <a:latin typeface="Verdana" charset="0"/>
              <a:cs typeface="Verdana" charset="0"/>
            </a:endParaRPr>
          </a:p>
          <a:p>
            <a:r>
              <a:rPr lang="ka-GE" dirty="0" smtClean="0">
                <a:latin typeface="Verdana" charset="0"/>
              </a:rPr>
              <a:t>სესიის შინაარსი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48574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1A46340-EE5D-49A6-9A95-B85B3C1BB0C8}"/>
              </a:ext>
            </a:extLst>
          </p:cNvPr>
          <p:cNvSpPr>
            <a:spLocks noGrp="1"/>
          </p:cNvSpPr>
          <p:nvPr>
            <p:ph idx="1"/>
          </p:nvPr>
        </p:nvSpPr>
        <p:spPr/>
        <p:txBody>
          <a:bodyPr/>
          <a:lstStyle/>
          <a:p>
            <a:endParaRPr lang=""/>
          </a:p>
        </p:txBody>
      </p:sp>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941B819-DDC5-468B-BA7A-9D7B273AC0C4}"/>
              </a:ext>
            </a:extLst>
          </p:cNvPr>
          <p:cNvPicPr>
            <a:picLocks noChangeAspect="1"/>
          </p:cNvPicPr>
          <p:nvPr/>
        </p:nvPicPr>
        <p:blipFill>
          <a:blip r:embed="rId3"/>
          <a:stretch>
            <a:fillRect/>
          </a:stretch>
        </p:blipFill>
        <p:spPr>
          <a:xfrm>
            <a:off x="0" y="1196752"/>
            <a:ext cx="9144000" cy="5256584"/>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C840C58-E198-4AEA-A7E3-965EFCD48D5D}"/>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pic>
        <p:nvPicPr>
          <p:cNvPr id="6" name="Picture 5"/>
          <p:cNvPicPr>
            <a:picLocks noChangeAspect="1"/>
          </p:cNvPicPr>
          <p:nvPr/>
        </p:nvPicPr>
        <p:blipFill>
          <a:blip r:embed="rId4"/>
          <a:stretch>
            <a:fillRect/>
          </a:stretch>
        </p:blipFill>
        <p:spPr>
          <a:xfrm>
            <a:off x="0" y="1195536"/>
            <a:ext cx="9144000" cy="5257800"/>
          </a:xfrm>
          <a:prstGeom prst="rect">
            <a:avLst/>
          </a:prstGeom>
        </p:spPr>
      </p:pic>
    </p:spTree>
    <p:extLst>
      <p:ext uri="{BB962C8B-B14F-4D97-AF65-F5344CB8AC3E}">
        <p14:creationId xmlns:p14="http://schemas.microsoft.com/office/powerpoint/2010/main" val="39781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3" name="Rectangle 2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F249C7A-C0AF-47C6-8876-946DBD6E0AA3}"/>
              </a:ext>
            </a:extLst>
          </p:cNvPr>
          <p:cNvSpPr/>
          <p:nvPr/>
        </p:nvSpPr>
        <p:spPr>
          <a:xfrm>
            <a:off x="142136" y="1168459"/>
            <a:ext cx="4133302" cy="5262979"/>
          </a:xfrm>
          <a:prstGeom prst="rect">
            <a:avLst/>
          </a:prstGeom>
        </p:spPr>
        <p:txBody>
          <a:bodyPr wrap="square">
            <a:spAutoFit/>
          </a:bodyPr>
          <a:lstStyle/>
          <a:p>
            <a:pPr marL="342900" indent="-342900" algn="just">
              <a:buFont typeface="Wingdings" pitchFamily="2" charset="2"/>
              <a:buChar char="Ø"/>
            </a:pPr>
            <a:r>
              <a:rPr lang="ka-GE" sz="1200" dirty="0"/>
              <a:t>1. </a:t>
            </a:r>
            <a:r>
              <a:rPr lang="ka-GE" sz="1200" dirty="0" smtClean="0"/>
              <a:t>თითოეულმა მხარემ უნდა </a:t>
            </a:r>
            <a:r>
              <a:rPr lang="ka-GE" sz="1200" dirty="0"/>
              <a:t>მიიღოს ისეთი საჭირო საკანონმდებლო და სხვა ზომები, რომლებიც მის კომპეტენტურ ორგანოებს მისცემს საშუალებას, </a:t>
            </a:r>
            <a:r>
              <a:rPr lang="ka-GE" sz="1200" b="1" dirty="0">
                <a:solidFill>
                  <a:srgbClr val="FF0000"/>
                </a:solidFill>
              </a:rPr>
              <a:t>გასცეს ბრძანება ან სხვა მსგავსი </a:t>
            </a:r>
            <a:r>
              <a:rPr lang="ka-GE" sz="1200" b="1" dirty="0" smtClean="0">
                <a:solidFill>
                  <a:srgbClr val="FF0000"/>
                </a:solidFill>
              </a:rPr>
              <a:t>გზით </a:t>
            </a:r>
            <a:r>
              <a:rPr lang="ka-GE" sz="1200" b="1" dirty="0">
                <a:solidFill>
                  <a:srgbClr val="FF0000"/>
                </a:solidFill>
              </a:rPr>
              <a:t>უზრუნველყოს </a:t>
            </a:r>
            <a:r>
              <a:rPr lang="ka-GE" sz="1200" dirty="0" smtClean="0"/>
              <a:t>კომპიუტერული </a:t>
            </a:r>
            <a:r>
              <a:rPr lang="ka-GE" sz="1200" dirty="0"/>
              <a:t>სისტემის საშუალებით შენახულ კონკრეტულ კომპიუტერულ მონაცემთა, მათ </a:t>
            </a:r>
            <a:r>
              <a:rPr lang="ka-GE" sz="1200" dirty="0" smtClean="0"/>
              <a:t>შორის, ტრაფიკის </a:t>
            </a:r>
            <a:r>
              <a:rPr lang="ka-GE" sz="1200" dirty="0"/>
              <a:t>მონაცემთა დაჩქარებული დაცვა, განსაკუთრებით ისეთ შემთხვევებში, როცა არსებობს საფუძველი ვარაუდისთვის, რომ ამ კომპიუტერულ მონაცემებს ემუქრება დაკარგვის ან შეცვლის საფრთხე.</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 იმ შემთხვევაში, თუ </a:t>
            </a:r>
            <a:r>
              <a:rPr lang="ka-GE" sz="1200" dirty="0" smtClean="0"/>
              <a:t>მხარე 1-ელ </a:t>
            </a:r>
            <a:r>
              <a:rPr lang="ka-GE" sz="1200" dirty="0"/>
              <a:t>პუნქტში ხსენებულ ქმედებას ახორციელებს კონკრეტულ პირზე გაცემული ბრძანების საშუალებით, რათა მან მოახდინოს თავის მფლობელობაში ან საკუთარი ზედამხედველობის ქვეშ მყოფი კონკრეტული შენახული კომპიუტერული მონაცემების დაცვა, </a:t>
            </a:r>
            <a:r>
              <a:rPr lang="ka-GE" sz="1200" dirty="0" smtClean="0"/>
              <a:t>მხარე  </a:t>
            </a:r>
            <a:r>
              <a:rPr lang="ka-GE" sz="1200" dirty="0"/>
              <a:t>ვალდებულია, მიიღოს საჭირო საკანონმდებლო და სხვა ცვლილებები, რომლებიც ამ პირს დაავალდებულებს, დაიცვას და შეინარჩუნოს ამ კომპიუტერულ მონაცემთა მთლიანობა საჭირო დროის, მაქსიმუმ 90 დღის განმავლობაში, რათა ამით კომპეტენტურ ორგანოებს მიეცეს მისი გამჟღავნების საშუალება. </a:t>
            </a:r>
            <a:r>
              <a:rPr lang="ka-GE" sz="1200" dirty="0" smtClean="0"/>
              <a:t>მხარეს შეუძლია </a:t>
            </a:r>
            <a:r>
              <a:rPr lang="ka-GE" sz="1200" dirty="0"/>
              <a:t>უზრუნველყოს ამგვარი ბრძანების შემდგომი განახლება.</a:t>
            </a:r>
          </a:p>
        </p:txBody>
      </p:sp>
      <p:sp>
        <p:nvSpPr>
          <p:cNvPr id="25" name="Rectangle 2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835138B-B564-4190-A328-AFB4CD3FE797}"/>
              </a:ext>
            </a:extLst>
          </p:cNvPr>
          <p:cNvSpPr/>
          <p:nvPr/>
        </p:nvSpPr>
        <p:spPr>
          <a:xfrm>
            <a:off x="4275438" y="1287212"/>
            <a:ext cx="4343268" cy="2862322"/>
          </a:xfrm>
          <a:prstGeom prst="rect">
            <a:avLst/>
          </a:prstGeom>
        </p:spPr>
        <p:txBody>
          <a:bodyPr wrap="square">
            <a:spAutoFit/>
          </a:bodyPr>
          <a:lstStyle/>
          <a:p>
            <a:pPr marL="342900" indent="-342900" algn="just">
              <a:buFont typeface="Wingdings" pitchFamily="2" charset="2"/>
              <a:buChar char="ü"/>
            </a:pPr>
            <a:r>
              <a:rPr lang="ka-GE" sz="1500" dirty="0" smtClean="0"/>
              <a:t>დაცვის უზრუნველყოფა შესაძლებელია ბრძანებით და სხვა მსგავსი გზით:</a:t>
            </a:r>
            <a:endParaRPr lang="ka-GE" sz="1500" dirty="0"/>
          </a:p>
          <a:p>
            <a:pPr marL="800100" lvl="1" indent="-342900" algn="just">
              <a:buFont typeface="Wingdings" pitchFamily="2" charset="2"/>
              <a:buChar char="ü"/>
            </a:pPr>
            <a:r>
              <a:rPr lang="ka-GE" sz="1500" dirty="0"/>
              <a:t>სასამართლო ბრძანება</a:t>
            </a:r>
          </a:p>
          <a:p>
            <a:pPr marL="800100" lvl="1" indent="-342900" algn="just">
              <a:buFont typeface="Wingdings" pitchFamily="2" charset="2"/>
              <a:buChar char="ü"/>
            </a:pPr>
            <a:r>
              <a:rPr lang="ka-GE" sz="1500" dirty="0"/>
              <a:t>ადმინისტრაციული ბრძანება</a:t>
            </a:r>
          </a:p>
          <a:p>
            <a:pPr marL="800100" lvl="1" indent="-342900" algn="just">
              <a:buFont typeface="Wingdings" pitchFamily="2" charset="2"/>
              <a:buChar char="ü"/>
            </a:pPr>
            <a:r>
              <a:rPr lang="ka-GE" sz="1500" dirty="0" smtClean="0"/>
              <a:t>მითითება</a:t>
            </a:r>
            <a:r>
              <a:rPr lang="ka-GE" sz="1500" dirty="0" smtClean="0"/>
              <a:t> </a:t>
            </a:r>
            <a:endParaRPr lang="ka-GE" sz="1500" dirty="0"/>
          </a:p>
          <a:p>
            <a:pPr marL="800100" lvl="1" indent="-342900" algn="just">
              <a:buFont typeface="Wingdings" pitchFamily="2" charset="2"/>
              <a:buChar char="ü"/>
            </a:pPr>
            <a:r>
              <a:rPr lang="ka-GE" sz="1500" dirty="0"/>
              <a:t>ჩხრეკა და ამოღება </a:t>
            </a:r>
          </a:p>
          <a:p>
            <a:pPr marL="800100" lvl="1" indent="-342900" algn="just">
              <a:buFont typeface="Wingdings" pitchFamily="2" charset="2"/>
              <a:buChar char="ü"/>
            </a:pPr>
            <a:r>
              <a:rPr lang="ka-GE" sz="1500" dirty="0"/>
              <a:t>ინფორმაციის გაცემის ბრძანება</a:t>
            </a:r>
          </a:p>
          <a:p>
            <a:pPr marL="800100" lvl="1" indent="-342900" algn="just">
              <a:buFont typeface="Wingdings" pitchFamily="2" charset="2"/>
              <a:buChar char="ü"/>
            </a:pPr>
            <a:endParaRPr lang="ka-GE" sz="1500" dirty="0"/>
          </a:p>
          <a:p>
            <a:pPr marL="342900" indent="-342900" algn="just">
              <a:buFont typeface="Wingdings" pitchFamily="2" charset="2"/>
              <a:buChar char="ü"/>
            </a:pPr>
            <a:r>
              <a:rPr lang="ka-GE" sz="1500" dirty="0"/>
              <a:t>მხარეები მოქნილები არიან, განსაზღვრონ, თუ </a:t>
            </a:r>
            <a:r>
              <a:rPr lang="ka-GE" sz="1500" dirty="0" smtClean="0"/>
              <a:t>როგორ განახორციელონ დაცვა</a:t>
            </a:r>
            <a:r>
              <a:rPr lang="ka-GE" sz="1500" dirty="0"/>
              <a:t>, თუმცა ბუდაპეშტის კონვენცია მოითხოვს, რომ ის დაჩქარებულად განხორციელდეს </a:t>
            </a:r>
          </a:p>
        </p:txBody>
      </p:sp>
    </p:spTree>
    <p:extLst>
      <p:ext uri="{BB962C8B-B14F-4D97-AF65-F5344CB8AC3E}">
        <p14:creationId xmlns:p14="http://schemas.microsoft.com/office/powerpoint/2010/main" val="2288754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3" name="Rectangle 2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F249C7A-C0AF-47C6-8876-946DBD6E0AA3}"/>
              </a:ext>
            </a:extLst>
          </p:cNvPr>
          <p:cNvSpPr/>
          <p:nvPr/>
        </p:nvSpPr>
        <p:spPr>
          <a:xfrm>
            <a:off x="142505" y="1178892"/>
            <a:ext cx="4201028" cy="5078313"/>
          </a:xfrm>
          <a:prstGeom prst="rect">
            <a:avLst/>
          </a:prstGeom>
        </p:spPr>
        <p:txBody>
          <a:bodyPr wrap="square">
            <a:spAutoFit/>
          </a:bodyPr>
          <a:lstStyle/>
          <a:p>
            <a:pPr marL="342900" indent="-342900" algn="just">
              <a:buFont typeface="Wingdings" pitchFamily="2" charset="2"/>
              <a:buChar char="Ø"/>
            </a:pPr>
            <a:r>
              <a:rPr lang="ka-GE" sz="1200" dirty="0"/>
              <a:t>1. თითოეულმა 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საშუალებას, გასცეს ბრძანება ან სხვა </a:t>
            </a:r>
            <a:r>
              <a:rPr lang="ka-GE" sz="1200" dirty="0" smtClean="0"/>
              <a:t>მსგავსი </a:t>
            </a:r>
            <a:r>
              <a:rPr lang="ka-GE" sz="1200" dirty="0"/>
              <a:t>გზით უზრუნველყოს კომპიუტერული სისტემის საშუალებით შენახულ კონკრეტულ კომპიუტერულ მონაცემთა, მათ </a:t>
            </a:r>
            <a:r>
              <a:rPr lang="ka-GE" sz="1200" dirty="0" smtClean="0"/>
              <a:t>შორის, ტრაფიკის </a:t>
            </a:r>
            <a:r>
              <a:rPr lang="ka-GE" sz="1200" dirty="0"/>
              <a:t>მონაცემთა </a:t>
            </a:r>
            <a:r>
              <a:rPr lang="ka-GE" sz="1200" b="1" dirty="0">
                <a:solidFill>
                  <a:srgbClr val="FF0000"/>
                </a:solidFill>
              </a:rPr>
              <a:t>დაჩქარებული დაცვა</a:t>
            </a:r>
            <a:r>
              <a:rPr lang="ka-GE" sz="1200" dirty="0"/>
              <a:t>, განსაკუთრებით ისეთ შემთხვევებში, როცა არსებობს საფუძველი ვარაუდისთვის, რომ ამ კომპიუტერულ მონაცემებს ემუქრება დაკარგვის ან შეცვლის საფრთხე.</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 იმ შემთხვევაში, თუ </a:t>
            </a:r>
            <a:r>
              <a:rPr lang="ka-GE" sz="1200" dirty="0" smtClean="0"/>
              <a:t>მხარე 1-ელ </a:t>
            </a:r>
            <a:r>
              <a:rPr lang="ka-GE" sz="1200" dirty="0"/>
              <a:t>პუნქტში ხსენებულ ქმედებას ახორციელებს კონკრეტულ პირზე გაცემული ბრძანების საშუალებით, რათა მან მოახდინოს თავის მფლობელობაში ან საკუთარი ზედამხედველობის ქვეშ მყოფი კონკრეტული შენახული კომპიუტერული მონაცემების დაცვა, </a:t>
            </a:r>
            <a:r>
              <a:rPr lang="ka-GE" sz="1200" dirty="0" smtClean="0"/>
              <a:t>მხარე ვალდებულია</a:t>
            </a:r>
            <a:r>
              <a:rPr lang="ka-GE" sz="1200" dirty="0"/>
              <a:t>, მიიღოს საჭირო საკანონმდებლო და სხვა ცვლილებები, რომლებიც ამ პირს დაავალდებულებს, დაიცვას და შეინარჩუნოს ამ კომპიუტერულ მონაცემთა მთლიანობა საჭირო დროის, მაქსიმუმ 90 დღის განმავლობაში, რათა ამით კომპეტენტურ ორგანოებს მიეცეს მისი გამჟღავნების საშუალება. </a:t>
            </a:r>
            <a:r>
              <a:rPr lang="ka-GE" sz="1200" dirty="0" smtClean="0"/>
              <a:t>მხარეს შეუძლია </a:t>
            </a:r>
            <a:r>
              <a:rPr lang="ka-GE" sz="1200" dirty="0"/>
              <a:t>უზრუნველყოს ამგვარი ბრძანების შემდგომი განახლება.</a:t>
            </a:r>
          </a:p>
        </p:txBody>
      </p:sp>
      <p:sp>
        <p:nvSpPr>
          <p:cNvPr id="25" name="Rectangle 2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835138B-B564-4190-A328-AFB4CD3FE797}"/>
              </a:ext>
            </a:extLst>
          </p:cNvPr>
          <p:cNvSpPr/>
          <p:nvPr/>
        </p:nvSpPr>
        <p:spPr>
          <a:xfrm>
            <a:off x="4343533" y="1268170"/>
            <a:ext cx="4255718" cy="2862322"/>
          </a:xfrm>
          <a:prstGeom prst="rect">
            <a:avLst/>
          </a:prstGeom>
        </p:spPr>
        <p:txBody>
          <a:bodyPr wrap="square">
            <a:spAutoFit/>
          </a:bodyPr>
          <a:lstStyle/>
          <a:p>
            <a:pPr marL="342900" indent="-342900" algn="just">
              <a:buFont typeface="Wingdings" pitchFamily="2" charset="2"/>
              <a:buChar char="ü"/>
            </a:pPr>
            <a:r>
              <a:rPr lang="ka-GE" sz="1500" dirty="0"/>
              <a:t>უფლებამოსილება იძლევა არსებული, კომპიუტერზე შენახული მონაცემების დაცვის საშუალებას ყველაფრისგან, რასაც შაუძლია მისი მიმდინარე ხარისხის ან მდგომარეობის შეცვლა ან გაუარესება</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არ საჭიროებს:</a:t>
            </a:r>
          </a:p>
          <a:p>
            <a:pPr marL="800100" lvl="1" indent="-342900" algn="just">
              <a:buFont typeface="Wingdings" pitchFamily="2" charset="2"/>
              <a:buChar char="ü"/>
            </a:pPr>
            <a:r>
              <a:rPr lang="ka-GE" sz="1500" dirty="0"/>
              <a:t>რომ დაცული მონაცემები გახდეს მიუწვდომელი</a:t>
            </a:r>
          </a:p>
          <a:p>
            <a:pPr marL="800100" lvl="1" indent="-342900" algn="just">
              <a:buFont typeface="Wingdings" pitchFamily="2" charset="2"/>
              <a:buChar char="ü"/>
            </a:pPr>
            <a:r>
              <a:rPr lang="ka-GE" sz="1500" dirty="0"/>
              <a:t>რეგისტრირებული მომხმარებლების მონაცემების ასლის გამოყენების აკრძალვას</a:t>
            </a:r>
          </a:p>
        </p:txBody>
      </p:sp>
    </p:spTree>
    <p:extLst>
      <p:ext uri="{BB962C8B-B14F-4D97-AF65-F5344CB8AC3E}">
        <p14:creationId xmlns:p14="http://schemas.microsoft.com/office/powerpoint/2010/main" val="3939870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3" name="Rectangle 2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F249C7A-C0AF-47C6-8876-946DBD6E0AA3}"/>
              </a:ext>
            </a:extLst>
          </p:cNvPr>
          <p:cNvSpPr/>
          <p:nvPr/>
        </p:nvSpPr>
        <p:spPr>
          <a:xfrm>
            <a:off x="185342" y="1092067"/>
            <a:ext cx="4149152" cy="5262979"/>
          </a:xfrm>
          <a:prstGeom prst="rect">
            <a:avLst/>
          </a:prstGeom>
        </p:spPr>
        <p:txBody>
          <a:bodyPr wrap="square">
            <a:spAutoFit/>
          </a:bodyPr>
          <a:lstStyle/>
          <a:p>
            <a:pPr marL="342900" indent="-342900" algn="just">
              <a:buFont typeface="Wingdings" pitchFamily="2" charset="2"/>
              <a:buChar char="Ø"/>
            </a:pPr>
            <a:r>
              <a:rPr lang="ka-GE" sz="1200" dirty="0"/>
              <a:t>1. თითოეულმა 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საშუალებას, გასცეს ბრძანება ან სხვა მსგავსი </a:t>
            </a:r>
            <a:r>
              <a:rPr lang="ka-GE" sz="1200" dirty="0" smtClean="0"/>
              <a:t>გზით </a:t>
            </a:r>
            <a:r>
              <a:rPr lang="ka-GE" sz="1200" dirty="0"/>
              <a:t>უზრუნველყოს კომპიუტერული სისტემის საშუალებით შენახულ </a:t>
            </a:r>
            <a:r>
              <a:rPr lang="ka-GE" sz="1200" b="1" dirty="0">
                <a:solidFill>
                  <a:srgbClr val="FF0000"/>
                </a:solidFill>
              </a:rPr>
              <a:t>კონკრეტულ კომპიუტერულ მონაცემთა, მათ </a:t>
            </a:r>
            <a:r>
              <a:rPr lang="ka-GE" sz="1200" b="1" dirty="0" smtClean="0">
                <a:solidFill>
                  <a:srgbClr val="FF0000"/>
                </a:solidFill>
              </a:rPr>
              <a:t>შორის, ტრაფიკის </a:t>
            </a:r>
            <a:r>
              <a:rPr lang="ka-GE" sz="1200" b="1" dirty="0">
                <a:solidFill>
                  <a:srgbClr val="FF0000"/>
                </a:solidFill>
              </a:rPr>
              <a:t>მონაცემთა</a:t>
            </a:r>
            <a:r>
              <a:rPr lang="ka-GE" sz="1200" dirty="0"/>
              <a:t> დაჩქარებული დაცვა, განსაკუთრებით ისეთ შემთხვევებში, როცა არსებობს საფუძველი ვარაუდისთვის, რომ ამ კომპიუტერულ მონაცემებს ემუქრება დაკარგვის ან შეცვლის საფრთხე.</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 იმ შემთხვევაში, თუ </a:t>
            </a:r>
            <a:r>
              <a:rPr lang="ka-GE" sz="1200" dirty="0" smtClean="0"/>
              <a:t>მხარე 1-ელ </a:t>
            </a:r>
            <a:r>
              <a:rPr lang="ka-GE" sz="1200" dirty="0"/>
              <a:t>პუნქტში ხსენებულ ქმედებას ახორციელებს კონკრეტულ პირზე გაცემული ბრძანების საშუალებით, რათა მან მოახდინოს თავის მფლობელობაში ან საკუთარი ზედამხედველობის ქვეშ მყოფი კონკრეტული შენახული კომპიუტერული მონაცემების დაცვა, </a:t>
            </a:r>
            <a:r>
              <a:rPr lang="ka-GE" sz="1200" dirty="0" smtClean="0"/>
              <a:t>მხარე ვალდებულია</a:t>
            </a:r>
            <a:r>
              <a:rPr lang="ka-GE" sz="1200" dirty="0"/>
              <a:t>, მიიღოს საჭირო საკანონმდებლო და სხვა ცვლილებები, რომლებიც ამ პირს დაავალდებულებს, დაიცვას და შეინარჩუნოს ამ კომპიუტერულ მონაცემთა მთლიანობა საჭირო დროის, მაქსიმუმ 90 დღის განმავლობაში, რათა ამით კომპეტენტურ ორგანოებს მიეცეს მისი გამჟღავნების საშუალება. </a:t>
            </a:r>
            <a:r>
              <a:rPr lang="ka-GE" sz="1200" dirty="0" smtClean="0"/>
              <a:t>მხარეს შეუძლია </a:t>
            </a:r>
            <a:r>
              <a:rPr lang="ka-GE" sz="1200" dirty="0"/>
              <a:t>უზრუნველყოს ამგვარი ბრძანების შემდგომი განახლება.</a:t>
            </a:r>
          </a:p>
        </p:txBody>
      </p:sp>
      <p:sp>
        <p:nvSpPr>
          <p:cNvPr id="25" name="Rectangle 2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835138B-B564-4190-A328-AFB4CD3FE797}"/>
              </a:ext>
            </a:extLst>
          </p:cNvPr>
          <p:cNvSpPr/>
          <p:nvPr/>
        </p:nvSpPr>
        <p:spPr>
          <a:xfrm>
            <a:off x="4486275" y="1309827"/>
            <a:ext cx="4044882" cy="3093154"/>
          </a:xfrm>
          <a:prstGeom prst="rect">
            <a:avLst/>
          </a:prstGeom>
        </p:spPr>
        <p:txBody>
          <a:bodyPr wrap="square">
            <a:spAutoFit/>
          </a:bodyPr>
          <a:lstStyle/>
          <a:p>
            <a:pPr marL="342900" indent="-342900" algn="just">
              <a:buFont typeface="Wingdings" pitchFamily="2" charset="2"/>
              <a:buChar char="ü"/>
            </a:pPr>
            <a:r>
              <a:rPr lang="ka-GE" sz="1500" dirty="0"/>
              <a:t>უფლებამოსილება ვრცელდება ყველა კომპიუტერულ მონაცემზე, მათ შორის:</a:t>
            </a:r>
          </a:p>
          <a:p>
            <a:pPr marL="800100" lvl="1" indent="-342900" algn="just">
              <a:buFont typeface="Wingdings" pitchFamily="2" charset="2"/>
              <a:buChar char="ü"/>
            </a:pPr>
            <a:r>
              <a:rPr lang="ka-GE" sz="1500" dirty="0"/>
              <a:t>საქმიან, ჯანმრთელობასთან დაკავშირებულ, პერსონალურ ან სხვა ჩანაწერებზე </a:t>
            </a:r>
          </a:p>
          <a:p>
            <a:pPr marL="800100" lvl="1" indent="-342900" algn="just">
              <a:buFont typeface="Wingdings" pitchFamily="2" charset="2"/>
              <a:buChar char="ü"/>
            </a:pPr>
            <a:r>
              <a:rPr lang="ka-GE" sz="1500" dirty="0"/>
              <a:t>ტრაფიკის მონაცემებზე</a:t>
            </a:r>
          </a:p>
          <a:p>
            <a:pPr marL="800100" lvl="1" indent="-342900" algn="just">
              <a:buFont typeface="Wingdings" pitchFamily="2" charset="2"/>
              <a:buChar char="ü"/>
            </a:pPr>
            <a:endParaRPr lang="ka-GE" sz="1500" dirty="0"/>
          </a:p>
          <a:p>
            <a:pPr marL="342900" indent="-342900" algn="just">
              <a:buFont typeface="Wingdings" pitchFamily="2" charset="2"/>
              <a:buChar char="ü"/>
            </a:pPr>
            <a:r>
              <a:rPr lang="ka-GE" sz="1500" dirty="0"/>
              <a:t>ზომები გამოყენებული უნდა იქნეს კონკრეტული საქმეების გამოძიებებისას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ზომები გამოყენებული უნდა იქნეს კონკრეტულ კომპიუტერულ მონაცემებთან მიმართებით</a:t>
            </a:r>
          </a:p>
        </p:txBody>
      </p:sp>
    </p:spTree>
    <p:extLst>
      <p:ext uri="{BB962C8B-B14F-4D97-AF65-F5344CB8AC3E}">
        <p14:creationId xmlns:p14="http://schemas.microsoft.com/office/powerpoint/2010/main" val="4053446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00223"/>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7FADD-3E6B-406F-9B66-C841DF391B79}"/>
              </a:ext>
            </a:extLst>
          </p:cNvPr>
          <p:cNvSpPr/>
          <p:nvPr/>
        </p:nvSpPr>
        <p:spPr>
          <a:xfrm>
            <a:off x="0" y="1177814"/>
            <a:ext cx="4191990" cy="5262979"/>
          </a:xfrm>
          <a:prstGeom prst="rect">
            <a:avLst/>
          </a:prstGeom>
        </p:spPr>
        <p:txBody>
          <a:bodyPr wrap="square">
            <a:spAutoFit/>
          </a:bodyPr>
          <a:lstStyle/>
          <a:p>
            <a:pPr marL="342900" indent="-342900" algn="just">
              <a:buFont typeface="Wingdings" pitchFamily="2" charset="2"/>
              <a:buChar char="Ø"/>
            </a:pPr>
            <a:r>
              <a:rPr lang="ka-GE" sz="1200" dirty="0"/>
              <a:t>1. თითოეულმა 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საშუალებას, გასცეს ბრძანება ან სხვა </a:t>
            </a:r>
            <a:r>
              <a:rPr lang="ka-GE" sz="1200" dirty="0" smtClean="0"/>
              <a:t>მსგავსი </a:t>
            </a:r>
            <a:r>
              <a:rPr lang="ka-GE" sz="1200" dirty="0"/>
              <a:t>გზით უზრუნველყოს </a:t>
            </a:r>
            <a:r>
              <a:rPr lang="ka-GE" sz="1200" b="1" dirty="0">
                <a:solidFill>
                  <a:srgbClr val="FF0000"/>
                </a:solidFill>
              </a:rPr>
              <a:t>კომპიუტერული სისტემის საშუალებით შენახულ </a:t>
            </a:r>
            <a:r>
              <a:rPr lang="ka-GE" sz="1200" dirty="0"/>
              <a:t>კონკრეტულ კომპიუტერულ მონაცემთა, მათ </a:t>
            </a:r>
            <a:r>
              <a:rPr lang="ka-GE" sz="1200" dirty="0" smtClean="0"/>
              <a:t>შორის, ტრაფიკის </a:t>
            </a:r>
            <a:r>
              <a:rPr lang="ka-GE" sz="1200" dirty="0"/>
              <a:t>მონაცემთა დაჩქარებული დაცვა, განსაკუთრებით ისეთ შემთხვევებში, როცა არსებობს საფუძველი ვარაუდისთვის, რომ ამ კომპიუტერულ მონაცემებს ემუქრება დაკარგვის ან შეცვლის საფრთხე.</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 იმ შემთხვევაში, თუ </a:t>
            </a:r>
            <a:r>
              <a:rPr lang="ka-GE" sz="1200" dirty="0" smtClean="0"/>
              <a:t>მხარე 1-ელ </a:t>
            </a:r>
            <a:r>
              <a:rPr lang="ka-GE" sz="1200" dirty="0"/>
              <a:t>პუნქტში ხსენებულ ქმედებას ახორციელებს კონკრეტულ პირზე გაცემული ბრძანების საშუალებით, რათა მან მოახდინოს თავის მფლობელობაში ან საკუთარი ზედამხედველობის ქვეშ მყოფი კონკრეტული შენახული კომპიუტერული მონაცემების დაცვა, </a:t>
            </a:r>
            <a:r>
              <a:rPr lang="ka-GE" sz="1200" dirty="0" smtClean="0"/>
              <a:t>მხარე  </a:t>
            </a:r>
            <a:r>
              <a:rPr lang="ka-GE" sz="1200" dirty="0"/>
              <a:t>ვალდებულია, მიიღოს საჭირო საკანონმდებლო და სხვა ცვლილებები, რომლებიც ამ პირს დაავალდებულებს, დაიცვას და შეინარჩუნოს ამ კომპიუტერულ მონაცემთა მთლიანობა საჭირო დროის, მაქსიმუმ 90 დღის განმავლობაში, რათა ამით კომპეტენტურ ორგანოებს მიეცეს მისი გამჟღავნების საშუალება. </a:t>
            </a:r>
            <a:r>
              <a:rPr lang="ka-GE" sz="1200" dirty="0" smtClean="0"/>
              <a:t>მხარეს შეუძლია </a:t>
            </a:r>
            <a:r>
              <a:rPr lang="ka-GE" sz="1200" dirty="0"/>
              <a:t>უზრუნველყოს ამგვარი ბრძანების შემდგომი განახლება.</a:t>
            </a:r>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67DD044-0EFC-4C9C-9F28-8A71A6074482}"/>
              </a:ext>
            </a:extLst>
          </p:cNvPr>
          <p:cNvSpPr/>
          <p:nvPr/>
        </p:nvSpPr>
        <p:spPr>
          <a:xfrm>
            <a:off x="4275438" y="1287212"/>
            <a:ext cx="4304358" cy="1708160"/>
          </a:xfrm>
          <a:prstGeom prst="rect">
            <a:avLst/>
          </a:prstGeom>
        </p:spPr>
        <p:txBody>
          <a:bodyPr wrap="square">
            <a:spAutoFit/>
          </a:bodyPr>
          <a:lstStyle/>
          <a:p>
            <a:pPr marL="342900" indent="-342900" algn="just">
              <a:buFont typeface="Wingdings" pitchFamily="2" charset="2"/>
              <a:buChar char="ü"/>
            </a:pPr>
            <a:r>
              <a:rPr lang="ka-GE" sz="1500" dirty="0"/>
              <a:t>დაცვა არ აკისრებს ზოგადი მონაცემების შენარჩუნების ვალდებულებას</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დასაცავი მონაცემები უნდა:</a:t>
            </a:r>
          </a:p>
          <a:p>
            <a:pPr marL="800100" lvl="1" indent="-342900" algn="just">
              <a:buFont typeface="Wingdings" pitchFamily="2" charset="2"/>
              <a:buChar char="ü"/>
            </a:pPr>
            <a:r>
              <a:rPr lang="ka-GE" sz="1500" dirty="0"/>
              <a:t>უკვე არსებობდეს</a:t>
            </a:r>
          </a:p>
          <a:p>
            <a:pPr marL="800100" lvl="1" indent="-342900" algn="just">
              <a:buFont typeface="Wingdings" pitchFamily="2" charset="2"/>
              <a:buChar char="ü"/>
            </a:pPr>
            <a:r>
              <a:rPr lang="ka-GE" sz="1500" dirty="0"/>
              <a:t>უკვე შეგროვებული და შენახული იყოს კომპიუტერულ სისტემაში</a:t>
            </a:r>
          </a:p>
        </p:txBody>
      </p:sp>
    </p:spTree>
    <p:extLst>
      <p:ext uri="{BB962C8B-B14F-4D97-AF65-F5344CB8AC3E}">
        <p14:creationId xmlns:p14="http://schemas.microsoft.com/office/powerpoint/2010/main" val="3947449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756" y="48638"/>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7FADD-3E6B-406F-9B66-C841DF391B79}"/>
              </a:ext>
            </a:extLst>
          </p:cNvPr>
          <p:cNvSpPr/>
          <p:nvPr/>
        </p:nvSpPr>
        <p:spPr>
          <a:xfrm>
            <a:off x="0" y="1156583"/>
            <a:ext cx="4120738" cy="5078313"/>
          </a:xfrm>
          <a:prstGeom prst="rect">
            <a:avLst/>
          </a:prstGeom>
        </p:spPr>
        <p:txBody>
          <a:bodyPr wrap="square">
            <a:spAutoFit/>
          </a:bodyPr>
          <a:lstStyle/>
          <a:p>
            <a:pPr marL="342900" indent="-342900" algn="just">
              <a:buFont typeface="Wingdings" pitchFamily="2" charset="2"/>
              <a:buChar char="Ø"/>
            </a:pPr>
            <a:r>
              <a:rPr lang="ka-GE" sz="1200" dirty="0"/>
              <a:t>1. თითოეულმა 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საშუალებას, გასცეს ბრძანება ან სხვა მსგავსი </a:t>
            </a:r>
            <a:r>
              <a:rPr lang="ka-GE" sz="1200" dirty="0" smtClean="0"/>
              <a:t>გზით </a:t>
            </a:r>
            <a:r>
              <a:rPr lang="ka-GE" sz="1200" dirty="0"/>
              <a:t>უზრუნველყოს კომპიუტერული სისტემის საშუალებით შენახულ კონკრეტულ კომპიუტერულ მონაცემთა, მათ </a:t>
            </a:r>
            <a:r>
              <a:rPr lang="ka-GE" sz="1200" dirty="0" smtClean="0"/>
              <a:t>შორის, ტრაფიკის </a:t>
            </a:r>
            <a:r>
              <a:rPr lang="ka-GE" sz="1200" dirty="0"/>
              <a:t>მონაცემთა დაჩქარებული დაცვა, განსაკუთრებით ისეთ შემთხვევებში, როცა არსებობს </a:t>
            </a:r>
            <a:r>
              <a:rPr lang="ka-GE" sz="1200" b="1" dirty="0">
                <a:solidFill>
                  <a:srgbClr val="FF0000"/>
                </a:solidFill>
              </a:rPr>
              <a:t>საფუძველი ვარაუდისთვის, რომ ამ კომპიუტერულ მონაცემებს ემუქრება დაკარგვის ან შეცვლის საფრთხე</a:t>
            </a:r>
            <a:r>
              <a:rPr lang="ka-GE" sz="1200" dirty="0"/>
              <a:t>.</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 იმ შემთხვევაში, თუ </a:t>
            </a:r>
            <a:r>
              <a:rPr lang="ka-GE" sz="1200" dirty="0" smtClean="0"/>
              <a:t>მხარე 1-ელ </a:t>
            </a:r>
            <a:r>
              <a:rPr lang="ka-GE" sz="1200" dirty="0"/>
              <a:t>პუნქტში ხსენებულ ქმედებას ახორციელებს კონკრეტულ პირზე გაცემული ბრძანების საშუალებით, რათა მან მოახდინოს თავის მფლობელობაში ან საკუთარი ზედამხედველობის ქვეშ მყოფი კონკრეტული შენახული კომპიუტერული მონაცემების დაცვა, </a:t>
            </a:r>
            <a:r>
              <a:rPr lang="ka-GE" sz="1200" dirty="0" smtClean="0"/>
              <a:t>მხარე  </a:t>
            </a:r>
            <a:r>
              <a:rPr lang="ka-GE" sz="1200" dirty="0"/>
              <a:t>ვალდებულია, მიიღოს საჭირო საკანონმდებლო და სხვა ცვლილებები, რომლებიც ამ პირს დაავალდებულებს, დაიცვას და შეინარჩუნოს ამ კომპიუტერულ მონაცემთა მთლიანობა საჭირო დროის, მაქსიმუმ 90 დღის განმავლობაში, რათა ამით კომპეტენტურ ორგანოებს მიეცეს მისი გამჟღავნების საშუალება. </a:t>
            </a:r>
            <a:r>
              <a:rPr lang="ka-GE" sz="1200" dirty="0" smtClean="0"/>
              <a:t>მხარეს შეუძლია </a:t>
            </a:r>
            <a:r>
              <a:rPr lang="ka-GE" sz="1200" dirty="0"/>
              <a:t>უზრუნველყოს ამგვარი ბრძანების შემდგომი განახლება.</a:t>
            </a:r>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67DD044-0EFC-4C9C-9F28-8A71A6074482}"/>
              </a:ext>
            </a:extLst>
          </p:cNvPr>
          <p:cNvSpPr/>
          <p:nvPr/>
        </p:nvSpPr>
        <p:spPr>
          <a:xfrm>
            <a:off x="4267200" y="1287212"/>
            <a:ext cx="4755256" cy="2400657"/>
          </a:xfrm>
          <a:prstGeom prst="rect">
            <a:avLst/>
          </a:prstGeom>
        </p:spPr>
        <p:txBody>
          <a:bodyPr wrap="square">
            <a:spAutoFit/>
          </a:bodyPr>
          <a:lstStyle/>
          <a:p>
            <a:pPr marL="342900" indent="-342900" algn="just">
              <a:buFont typeface="Wingdings" pitchFamily="2" charset="2"/>
              <a:buChar char="ü"/>
            </a:pPr>
            <a:r>
              <a:rPr lang="ka-GE" sz="1500" dirty="0"/>
              <a:t>დაცვის განსახორციელებლად უნდა არსებობდეს საფუძვლები, რომ კომპიუტერული მონაცემები განსაკუთრებით მოწყვლადია დაკარგვის ან </a:t>
            </a:r>
            <a:r>
              <a:rPr lang="ka-GE" sz="1500" dirty="0" smtClean="0"/>
              <a:t>ცვლილების</a:t>
            </a:r>
            <a:r>
              <a:rPr lang="ka-GE" sz="1500" dirty="0" smtClean="0"/>
              <a:t> </a:t>
            </a:r>
            <a:r>
              <a:rPr lang="ka-GE" sz="1500" dirty="0"/>
              <a:t>მიმართ</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მაგალითები:</a:t>
            </a:r>
          </a:p>
          <a:p>
            <a:pPr marL="800100" lvl="1" indent="-342900" algn="just">
              <a:buFont typeface="Wingdings" pitchFamily="2" charset="2"/>
              <a:buChar char="ü"/>
            </a:pPr>
            <a:r>
              <a:rPr lang="ka-GE" sz="1500" dirty="0"/>
              <a:t>მონაცემთა წაშლის პოლიტიკა</a:t>
            </a:r>
          </a:p>
          <a:p>
            <a:pPr marL="800100" lvl="1" indent="-342900" algn="just">
              <a:buFont typeface="Wingdings" pitchFamily="2" charset="2"/>
              <a:buChar char="ü"/>
            </a:pPr>
            <a:r>
              <a:rPr lang="ka-GE" sz="1500" dirty="0"/>
              <a:t>შეზღუდული შენარჩუნების პოლიტიკა </a:t>
            </a:r>
          </a:p>
          <a:p>
            <a:pPr marL="800100" lvl="1" indent="-342900" algn="just">
              <a:buFont typeface="Wingdings" pitchFamily="2" charset="2"/>
              <a:buChar char="ü"/>
            </a:pPr>
            <a:r>
              <a:rPr lang="ka-GE" sz="1500" dirty="0"/>
              <a:t>მონაცემთა </a:t>
            </a:r>
            <a:r>
              <a:rPr lang="ka-GE" sz="1500" dirty="0" smtClean="0"/>
              <a:t>არაუსაფრთხო </a:t>
            </a:r>
            <a:r>
              <a:rPr lang="ka-GE" sz="1500" dirty="0"/>
              <a:t>შენახვა </a:t>
            </a:r>
          </a:p>
          <a:p>
            <a:pPr marL="800100" lvl="1" indent="-342900" algn="just">
              <a:buFont typeface="Wingdings" pitchFamily="2" charset="2"/>
              <a:buChar char="ü"/>
            </a:pPr>
            <a:r>
              <a:rPr lang="ka-GE" sz="1500" dirty="0" smtClean="0"/>
              <a:t>არასანდო მეურვე</a:t>
            </a:r>
            <a:endParaRPr lang="ka-GE" sz="1500" dirty="0"/>
          </a:p>
        </p:txBody>
      </p:sp>
    </p:spTree>
    <p:extLst>
      <p:ext uri="{BB962C8B-B14F-4D97-AF65-F5344CB8AC3E}">
        <p14:creationId xmlns:p14="http://schemas.microsoft.com/office/powerpoint/2010/main" val="2808995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756"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7FADD-3E6B-406F-9B66-C841DF391B79}"/>
              </a:ext>
            </a:extLst>
          </p:cNvPr>
          <p:cNvSpPr/>
          <p:nvPr/>
        </p:nvSpPr>
        <p:spPr>
          <a:xfrm>
            <a:off x="0" y="1144708"/>
            <a:ext cx="4215740" cy="5078313"/>
          </a:xfrm>
          <a:prstGeom prst="rect">
            <a:avLst/>
          </a:prstGeom>
        </p:spPr>
        <p:txBody>
          <a:bodyPr wrap="square">
            <a:spAutoFit/>
          </a:bodyPr>
          <a:lstStyle/>
          <a:p>
            <a:pPr marL="342900" indent="-342900" algn="just">
              <a:buFont typeface="Wingdings" pitchFamily="2" charset="2"/>
              <a:buChar char="Ø"/>
            </a:pPr>
            <a:r>
              <a:rPr lang="ka-GE" sz="1200" dirty="0"/>
              <a:t>1. თითოეულმა 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საშუალებას, გასცეს ბრძანება ან სხვა მსგავსი </a:t>
            </a:r>
            <a:r>
              <a:rPr lang="ka-GE" sz="1200" dirty="0" smtClean="0"/>
              <a:t>გზით </a:t>
            </a:r>
            <a:r>
              <a:rPr lang="ka-GE" sz="1200" dirty="0"/>
              <a:t>უზრუნველყოს კომპიუტერული სისტემის საშუალებით შენახულ კონკრეტულ კომპიუტერულ მონაცემთა, მათ </a:t>
            </a:r>
            <a:r>
              <a:rPr lang="ka-GE" sz="1200" dirty="0" smtClean="0"/>
              <a:t>შორის, ტრაფიკის </a:t>
            </a:r>
            <a:r>
              <a:rPr lang="ka-GE" sz="1200" dirty="0"/>
              <a:t>მონაცემთა დაჩქარებული დაცვა, განსაკუთრებით ისეთ შემთხვევებში, როცა არსებობს საფუძველი ვარაუდისთვის, რომ ამ კომპიუტერულ მონაცემებს ემუქრება დაკარგვის ან შეცვლის საფრთხე.</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 იმ შემთხვევაში, თუ </a:t>
            </a:r>
            <a:r>
              <a:rPr lang="ka-GE" sz="1200" dirty="0" smtClean="0"/>
              <a:t>მხარე 1-ელ </a:t>
            </a:r>
            <a:r>
              <a:rPr lang="ka-GE" sz="1200" dirty="0"/>
              <a:t>პუნქტში ხსენებულ ქმედებას ახორციელებს კონკრეტულ პირზე გაცემული ბრძანების საშუალებით, რათა მან მოახდინოს თავის </a:t>
            </a:r>
            <a:r>
              <a:rPr lang="ka-GE" sz="1200" b="1" dirty="0">
                <a:solidFill>
                  <a:srgbClr val="FF0000"/>
                </a:solidFill>
              </a:rPr>
              <a:t>მფლობელობაში ან საკუთარი ზედამხედველობის ქვეშ </a:t>
            </a:r>
            <a:r>
              <a:rPr lang="ka-GE" sz="1200" dirty="0"/>
              <a:t>მყოფი კონკრეტული შენახული კომპიუტერული მონაცემების დაცვა, </a:t>
            </a:r>
            <a:r>
              <a:rPr lang="ka-GE" sz="1200" dirty="0" smtClean="0"/>
              <a:t>მხარე  </a:t>
            </a:r>
            <a:r>
              <a:rPr lang="ka-GE" sz="1200" dirty="0"/>
              <a:t>ვალდებულია, მიიღოს საჭირო საკანონმდებლო და სხვა ცვლილებები, რომლებიც ამ პირს დაავალდებულებს, დაიცვას და შეინარჩუნოს ამ კომპიუტერულ მონაცემთა მთლიანობა საჭირო დროის, მაქსიმუმ 90 დღის განმავლობაში, რათა ამით კომპეტენტურ ორგანოებს მიეცეს მისი გამჟღავნების საშუალება. </a:t>
            </a:r>
            <a:r>
              <a:rPr lang="ka-GE" sz="1200" dirty="0" smtClean="0"/>
              <a:t>მხარეს შეუძლია </a:t>
            </a:r>
            <a:r>
              <a:rPr lang="ka-GE" sz="1200" dirty="0"/>
              <a:t>უზრუნველყოს ამგვარი ბრძანების შემდგომი განახლება.</a:t>
            </a:r>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67DD044-0EFC-4C9C-9F28-8A71A6074482}"/>
              </a:ext>
            </a:extLst>
          </p:cNvPr>
          <p:cNvSpPr/>
          <p:nvPr/>
        </p:nvSpPr>
        <p:spPr>
          <a:xfrm>
            <a:off x="4562272" y="1287212"/>
            <a:ext cx="4143983" cy="2862322"/>
          </a:xfrm>
          <a:prstGeom prst="rect">
            <a:avLst/>
          </a:prstGeom>
        </p:spPr>
        <p:txBody>
          <a:bodyPr wrap="square">
            <a:spAutoFit/>
          </a:bodyPr>
          <a:lstStyle/>
          <a:p>
            <a:pPr marL="342900" indent="-342900" algn="just">
              <a:buFont typeface="Wingdings" pitchFamily="2" charset="2"/>
              <a:buChar char="ü"/>
            </a:pPr>
            <a:r>
              <a:rPr lang="ka-GE" sz="1500" dirty="0"/>
              <a:t>პირი, </a:t>
            </a:r>
            <a:r>
              <a:rPr lang="ka-GE" sz="1500" dirty="0" smtClean="0"/>
              <a:t>რომელ</a:t>
            </a:r>
            <a:r>
              <a:rPr lang="ka-GE" sz="1500" dirty="0" smtClean="0"/>
              <a:t>ზეც ვრცელდება</a:t>
            </a:r>
            <a:r>
              <a:rPr lang="ka-GE" sz="1500" dirty="0" smtClean="0"/>
              <a:t> დაცვის ბრძანება, </a:t>
            </a:r>
            <a:r>
              <a:rPr lang="ka-GE" sz="1500" dirty="0"/>
              <a:t>შეიძლება:</a:t>
            </a:r>
          </a:p>
          <a:p>
            <a:pPr marL="800100" lvl="1" indent="-342900" algn="just">
              <a:buFont typeface="Wingdings" pitchFamily="2" charset="2"/>
              <a:buChar char="ü"/>
            </a:pPr>
            <a:r>
              <a:rPr lang="ka-GE" sz="1500" dirty="0"/>
              <a:t>შესაბამის მონაცემებს ფიზიკურად ფლობდეს; ან</a:t>
            </a:r>
          </a:p>
          <a:p>
            <a:pPr marL="800100" lvl="1" indent="-342900" algn="just">
              <a:buFont typeface="Wingdings" pitchFamily="2" charset="2"/>
              <a:buChar char="ü"/>
            </a:pPr>
            <a:r>
              <a:rPr lang="ka-GE" sz="1500" dirty="0"/>
              <a:t>მონაცემებს </a:t>
            </a:r>
            <a:r>
              <a:rPr lang="ka-GE" sz="1500" dirty="0" smtClean="0"/>
              <a:t>ირიბად </a:t>
            </a:r>
            <a:r>
              <a:rPr lang="ka-GE" sz="1500" dirty="0"/>
              <a:t>ფლობდეს (თავისუფალი კონტროლი მათ გაცემაზე)</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კონტროლი არ მოიცავს დისტანციურად შენახულ მონაცემებზე წვდომის ტექნიკურ შესაძლებლობას, რომლებიც </a:t>
            </a:r>
            <a:r>
              <a:rPr lang="ka-GE" sz="1500" dirty="0" smtClean="0"/>
              <a:t>კანონიერი </a:t>
            </a:r>
            <a:r>
              <a:rPr lang="ka-GE" sz="1500" dirty="0"/>
              <a:t>კონტროლის გარეთაა</a:t>
            </a:r>
          </a:p>
        </p:txBody>
      </p:sp>
    </p:spTree>
    <p:extLst>
      <p:ext uri="{BB962C8B-B14F-4D97-AF65-F5344CB8AC3E}">
        <p14:creationId xmlns:p14="http://schemas.microsoft.com/office/powerpoint/2010/main" val="3289937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756" y="51097"/>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7FADD-3E6B-406F-9B66-C841DF391B79}"/>
              </a:ext>
            </a:extLst>
          </p:cNvPr>
          <p:cNvSpPr/>
          <p:nvPr/>
        </p:nvSpPr>
        <p:spPr>
          <a:xfrm>
            <a:off x="121544" y="1272817"/>
            <a:ext cx="4201074" cy="5262979"/>
          </a:xfrm>
          <a:prstGeom prst="rect">
            <a:avLst/>
          </a:prstGeom>
        </p:spPr>
        <p:txBody>
          <a:bodyPr wrap="square">
            <a:spAutoFit/>
          </a:bodyPr>
          <a:lstStyle/>
          <a:p>
            <a:pPr marL="342900" indent="-342900" algn="just">
              <a:buFont typeface="Wingdings" pitchFamily="2" charset="2"/>
              <a:buChar char="Ø"/>
            </a:pPr>
            <a:r>
              <a:rPr lang="ka-GE" sz="1200" dirty="0"/>
              <a:t>1. თითოეულმა 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საშუალებას, გასცეს ბრძანება ან სხვა მსგავსი </a:t>
            </a:r>
            <a:r>
              <a:rPr lang="ka-GE" sz="1200" dirty="0" smtClean="0"/>
              <a:t>გზით </a:t>
            </a:r>
            <a:r>
              <a:rPr lang="ka-GE" sz="1200" dirty="0"/>
              <a:t>უზრუნველყოს კომპიუტერული სისტემის საშუალებით შენახულ კონკრეტულ კომპიუტერულ მონაცემთა, მათ </a:t>
            </a:r>
            <a:r>
              <a:rPr lang="ka-GE" sz="1200" dirty="0" smtClean="0"/>
              <a:t>შორის, ტრაფიკის </a:t>
            </a:r>
            <a:r>
              <a:rPr lang="ka-GE" sz="1200" dirty="0"/>
              <a:t>მონაცემთა დაჩქარებული დაცვა, განსაკუთრებით ისეთ შემთხვევებში, როცა არსებობს საფუძველი ვარაუდისთვის, რომ ამ კომპიუტერულ მონაცემებს ემუქრება დაკარგვის ან შეცვლის საფრთხე.</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 იმ შემთხვევაში, თუ </a:t>
            </a:r>
            <a:r>
              <a:rPr lang="ka-GE" sz="1200" dirty="0" smtClean="0"/>
              <a:t>მხარე 1-ელ </a:t>
            </a:r>
            <a:r>
              <a:rPr lang="ka-GE" sz="1200" dirty="0"/>
              <a:t>პუნქტში ხსენებულ ქმედებას ახორციელებს კონკრეტულ პირზე გაცემული ბრძანების საშუალებით, რათა მან მოახდინოს თავის მფლობელობაში ან საკუთარი ზედამხედველობის ქვეშ მყოფი კონკრეტული შენახული კომპიუტერული მონაცემების დაცვა, </a:t>
            </a:r>
            <a:r>
              <a:rPr lang="ka-GE" sz="1200" dirty="0" smtClean="0"/>
              <a:t>მხარე ვალდებულია</a:t>
            </a:r>
            <a:r>
              <a:rPr lang="ka-GE" sz="1200" dirty="0"/>
              <a:t>, მიიღოს საჭირო საკანონმდებლო და სხვა ცვლილებები, რომლებიც ამ პირს დაავალდებულებს, დაიცვას და შეინარჩუნოს ამ კომპიუტერულ მონაცემთა მთლიანობა </a:t>
            </a:r>
            <a:r>
              <a:rPr lang="ka-GE" sz="1200" b="1" dirty="0">
                <a:solidFill>
                  <a:srgbClr val="FF0000"/>
                </a:solidFill>
              </a:rPr>
              <a:t>საჭირო დროის, მაქსიმუმ 90 დღის განმავლობაში</a:t>
            </a:r>
            <a:r>
              <a:rPr lang="ka-GE" sz="1200" dirty="0"/>
              <a:t>, რათა ამით კომპეტენტურ ორგანოებს მიეცეს მისი </a:t>
            </a:r>
            <a:r>
              <a:rPr lang="ka-GE" sz="1200" b="1" dirty="0">
                <a:solidFill>
                  <a:srgbClr val="FF0000"/>
                </a:solidFill>
              </a:rPr>
              <a:t>გამჟღავნების საშუალება</a:t>
            </a:r>
            <a:r>
              <a:rPr lang="ka-GE" sz="1200" dirty="0"/>
              <a:t>. </a:t>
            </a:r>
            <a:r>
              <a:rPr lang="ka-GE" sz="1200" dirty="0" smtClean="0"/>
              <a:t>მხარეს შეუძლია </a:t>
            </a:r>
            <a:r>
              <a:rPr lang="ka-GE" sz="1200" dirty="0"/>
              <a:t>უზრუნველყოს ამგვარი ბრძანების </a:t>
            </a:r>
            <a:r>
              <a:rPr lang="ka-GE" sz="1200" b="1" dirty="0">
                <a:solidFill>
                  <a:srgbClr val="FF0000"/>
                </a:solidFill>
              </a:rPr>
              <a:t>შემდგომი განახლება</a:t>
            </a:r>
            <a:r>
              <a:rPr lang="ka-GE" sz="1200" dirty="0"/>
              <a:t>.</a:t>
            </a:r>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67DD044-0EFC-4C9C-9F28-8A71A6074482}"/>
              </a:ext>
            </a:extLst>
          </p:cNvPr>
          <p:cNvSpPr/>
          <p:nvPr/>
        </p:nvSpPr>
        <p:spPr>
          <a:xfrm>
            <a:off x="4833257" y="1272817"/>
            <a:ext cx="3678445" cy="3785652"/>
          </a:xfrm>
          <a:prstGeom prst="rect">
            <a:avLst/>
          </a:prstGeom>
        </p:spPr>
        <p:txBody>
          <a:bodyPr wrap="square">
            <a:spAutoFit/>
          </a:bodyPr>
          <a:lstStyle/>
          <a:p>
            <a:pPr marL="342900" indent="-342900" algn="just">
              <a:buFont typeface="Wingdings" pitchFamily="2" charset="2"/>
              <a:buChar char="ü"/>
            </a:pPr>
            <a:r>
              <a:rPr lang="ka-GE" sz="1500" dirty="0"/>
              <a:t>დაცვა არის დროებითი უფლებამოსილება მონაცემთა დასაცავად, სანამ კომპეტენტური ორგანოები მოიპოვებდნენ უფლებას:</a:t>
            </a:r>
          </a:p>
          <a:p>
            <a:pPr marL="800100" lvl="1" indent="-342900" algn="just">
              <a:buFont typeface="Wingdings" pitchFamily="2" charset="2"/>
              <a:buChar char="ü"/>
            </a:pPr>
            <a:r>
              <a:rPr lang="ka-GE" sz="1500" dirty="0"/>
              <a:t>მონაცემების გაცემაზე</a:t>
            </a:r>
          </a:p>
          <a:p>
            <a:pPr marL="800100" lvl="1" indent="-342900" algn="just">
              <a:buFont typeface="Wingdings" pitchFamily="2" charset="2"/>
              <a:buChar char="ü"/>
            </a:pPr>
            <a:r>
              <a:rPr lang="ka-GE" sz="1500" dirty="0"/>
              <a:t>მონაცემების </a:t>
            </a:r>
            <a:r>
              <a:rPr lang="ka-GE" sz="1500" dirty="0" smtClean="0"/>
              <a:t>ჩხრეკასა </a:t>
            </a:r>
            <a:r>
              <a:rPr lang="ka-GE" sz="1500" dirty="0"/>
              <a:t>და ამოღებაზე</a:t>
            </a:r>
          </a:p>
          <a:p>
            <a:pPr marL="800100" lvl="1" indent="-342900" algn="just">
              <a:buFont typeface="Wingdings" pitchFamily="2" charset="2"/>
              <a:buChar char="ü"/>
            </a:pPr>
            <a:endParaRPr lang="ka-GE" sz="1500" dirty="0"/>
          </a:p>
          <a:p>
            <a:pPr marL="342900" indent="-342900" algn="just">
              <a:buFont typeface="Wingdings" pitchFamily="2" charset="2"/>
              <a:buChar char="ü"/>
            </a:pPr>
            <a:r>
              <a:rPr lang="ka-GE" sz="1500" dirty="0"/>
              <a:t>დაცვის ბრძანების მაქსიმალური ხანგრძლივობაა: 90 დღე (განახლებადი)</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დაცვის ბრძანება უნდა აკონკრეტებდეს დაცვის ზუსტ ვადას</a:t>
            </a:r>
          </a:p>
        </p:txBody>
      </p:sp>
    </p:spTree>
    <p:extLst>
      <p:ext uri="{BB962C8B-B14F-4D97-AF65-F5344CB8AC3E}">
        <p14:creationId xmlns:p14="http://schemas.microsoft.com/office/powerpoint/2010/main" val="2813204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756"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შენახული კომპიუტერული მონაცემების დაჩქარებული დაცვა</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7FADD-3E6B-406F-9B66-C841DF391B79}"/>
              </a:ext>
            </a:extLst>
          </p:cNvPr>
          <p:cNvSpPr/>
          <p:nvPr/>
        </p:nvSpPr>
        <p:spPr>
          <a:xfrm>
            <a:off x="121544" y="1272817"/>
            <a:ext cx="3889351" cy="2631490"/>
          </a:xfrm>
          <a:prstGeom prst="rect">
            <a:avLst/>
          </a:prstGeom>
        </p:spPr>
        <p:txBody>
          <a:bodyPr wrap="square">
            <a:spAutoFit/>
          </a:bodyPr>
          <a:lstStyle/>
          <a:p>
            <a:pPr marL="342900" indent="-342900" algn="just">
              <a:buFont typeface="Wingdings" pitchFamily="2" charset="2"/>
              <a:buChar char="Ø"/>
            </a:pPr>
            <a:r>
              <a:rPr lang="ka-GE" sz="1500" dirty="0" smtClean="0"/>
              <a:t>3. თითოეული </a:t>
            </a:r>
            <a:r>
              <a:rPr lang="ka-GE" sz="1500" dirty="0" smtClean="0"/>
              <a:t>მხარე ვალდებულია</a:t>
            </a:r>
            <a:r>
              <a:rPr lang="ka-GE" sz="1500" dirty="0"/>
              <a:t>, მიიღოს ისეთი საჭირო საკანონმდებლო და სხვა ზომები, რომლებიც კომპიუტერულ </a:t>
            </a:r>
            <a:r>
              <a:rPr lang="ka-GE" sz="1500" dirty="0" smtClean="0"/>
              <a:t>მონაცემთა მეურვეს </a:t>
            </a:r>
            <a:r>
              <a:rPr lang="ka-GE" sz="1500" dirty="0"/>
              <a:t>ან მასზე პასუხისმგებელ სხვა პირს დაავალდებულებს, </a:t>
            </a:r>
            <a:r>
              <a:rPr lang="ka-GE" sz="1500" b="1" dirty="0">
                <a:solidFill>
                  <a:srgbClr val="FF0000"/>
                </a:solidFill>
              </a:rPr>
              <a:t>საიდუმლოდ შეინახოს </a:t>
            </a:r>
            <a:r>
              <a:rPr lang="ka-GE" sz="1500" dirty="0"/>
              <a:t>ამ პროცედურათა განხორციელების ფაქტი ეროვნული კანონმდებლობით გათვალისწინებული </a:t>
            </a:r>
            <a:r>
              <a:rPr lang="ka-GE" sz="1500" dirty="0" smtClean="0"/>
              <a:t>დროის განმავლობაში.</a:t>
            </a:r>
            <a:endParaRPr lang="ka-GE" sz="1500" dirty="0"/>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67DD044-0EFC-4C9C-9F28-8A71A6074482}"/>
              </a:ext>
            </a:extLst>
          </p:cNvPr>
          <p:cNvSpPr/>
          <p:nvPr/>
        </p:nvSpPr>
        <p:spPr>
          <a:xfrm>
            <a:off x="4352925" y="1271310"/>
            <a:ext cx="4236598" cy="4031873"/>
          </a:xfrm>
          <a:prstGeom prst="rect">
            <a:avLst/>
          </a:prstGeom>
        </p:spPr>
        <p:txBody>
          <a:bodyPr wrap="square">
            <a:spAutoFit/>
          </a:bodyPr>
          <a:lstStyle/>
          <a:p>
            <a:pPr marL="342900" indent="-342900" algn="just">
              <a:buFont typeface="Wingdings" pitchFamily="2" charset="2"/>
              <a:buChar char="ü"/>
            </a:pPr>
            <a:r>
              <a:rPr lang="ka-GE" sz="1600" dirty="0" smtClean="0"/>
              <a:t>დაცვის ბრძანება შეიძლება მოითხოვდეს, რომ პირმა, რომელმაც უნდა დაიცვას კომპიუტერული მონაცემები, </a:t>
            </a:r>
            <a:r>
              <a:rPr lang="ka-GE" sz="1600" dirty="0" smtClean="0"/>
              <a:t>უზრუნველყოს კონფიდენციალურობა დროის </a:t>
            </a:r>
            <a:r>
              <a:rPr lang="ka-GE" sz="1600" dirty="0" smtClean="0"/>
              <a:t>კონკრეტული პერიოდის განმავლობაში</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მიზანი:</a:t>
            </a:r>
          </a:p>
          <a:p>
            <a:pPr marL="800100" lvl="1" indent="-342900" algn="just">
              <a:buFont typeface="Wingdings" pitchFamily="2" charset="2"/>
              <a:buChar char="ü"/>
            </a:pPr>
            <a:r>
              <a:rPr lang="ka-GE" sz="1600" dirty="0"/>
              <a:t>ეჭვმიტანილებმა ვერ გაიგონ გამოძიების შესახებ </a:t>
            </a:r>
          </a:p>
          <a:p>
            <a:pPr marL="800100" lvl="1" indent="-342900" algn="just">
              <a:buFont typeface="Wingdings" pitchFamily="2" charset="2"/>
              <a:buChar char="ü"/>
            </a:pPr>
            <a:r>
              <a:rPr lang="ka-GE" sz="1600" dirty="0"/>
              <a:t>დაცული იყოს პირადი ცხოვრების საიდუმლოების უფლება </a:t>
            </a:r>
          </a:p>
          <a:p>
            <a:pPr marL="800100" lvl="1" indent="-342900" algn="just">
              <a:buFont typeface="Wingdings" pitchFamily="2" charset="2"/>
              <a:buChar char="ü"/>
            </a:pPr>
            <a:r>
              <a:rPr lang="ka-GE" sz="1600" dirty="0"/>
              <a:t>დაცვა წინასწარი ზომაა </a:t>
            </a:r>
          </a:p>
          <a:p>
            <a:pPr marL="800100" lvl="1" indent="-342900" algn="just">
              <a:buFont typeface="Wingdings" pitchFamily="2" charset="2"/>
              <a:buChar char="ü"/>
            </a:pPr>
            <a:r>
              <a:rPr lang="ka-GE" sz="1600" dirty="0"/>
              <a:t>აღკვეთს სხვა პირებისგან მონაცემთა შეცვლის ან წაშლის მცდელობას</a:t>
            </a:r>
          </a:p>
        </p:txBody>
      </p:sp>
    </p:spTree>
    <p:extLst>
      <p:ext uri="{BB962C8B-B14F-4D97-AF65-F5344CB8AC3E}">
        <p14:creationId xmlns:p14="http://schemas.microsoft.com/office/powerpoint/2010/main" val="775353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3018895334"/>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268974" y="1585135"/>
            <a:ext cx="1767076" cy="1767076"/>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943910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ka-GE" dirty="0" smtClean="0">
                <a:latin typeface="+mn-lt"/>
              </a:rPr>
              <a:t>მონაწილეებისთვის </a:t>
            </a:r>
            <a:r>
              <a:rPr lang="ka-GE" dirty="0" smtClean="0">
                <a:latin typeface="+mn-lt"/>
              </a:rPr>
              <a:t>ყოვლისმომცველი ცოდნის მიწოდება საპროცესო უფლებამოსილებების ელემენტების შესახებ, რომლებიც დაკავშირებულია შენახული კომპიუტერული მონაცემების დაცვასთან, ტრაფიკის მონაცემების ნაწილობრივ გამჟღავნებასთან და ინფორმაციის გაცემის ბრძანებებთან, საპროცესო </a:t>
            </a:r>
            <a:r>
              <a:rPr lang="ka-GE" dirty="0" smtClean="0">
                <a:latin typeface="+mn-lt"/>
              </a:rPr>
              <a:t>უფლებამოსილებების ფარგლებისა </a:t>
            </a:r>
            <a:r>
              <a:rPr lang="ka-GE" dirty="0" smtClean="0">
                <a:latin typeface="+mn-lt"/>
              </a:rPr>
              <a:t>და მათ გამოყენებასთან დაკავშირებულ პირობებსა და გარანტიებთან. </a:t>
            </a:r>
          </a:p>
        </p:txBody>
      </p:sp>
      <p:sp>
        <p:nvSpPr>
          <p:cNvPr id="3" name="Slide Number Placeholder 2"/>
          <p:cNvSpPr>
            <a:spLocks noGrp="1"/>
          </p:cNvSpPr>
          <p:nvPr>
            <p:ph type="sldNum" sz="quarter" idx="10"/>
          </p:nvPr>
        </p:nvSpPr>
        <p:spPr/>
        <p:txBody>
          <a:bodyPr/>
          <a:lstStyle/>
          <a:p>
            <a:fld id="{49C04F3A-82BD-4011-AADB-1F79FD7DF4BC}" type="slidenum">
              <a:rPr lang="en-GB" smtClean="0"/>
              <a:pPr/>
              <a:t>3</a:t>
            </a:fld>
            <a:endParaRPr lang="ka-GE" dirty="0"/>
          </a:p>
        </p:txBody>
      </p:sp>
      <p:sp>
        <p:nvSpPr>
          <p:cNvPr id="4" name="Text Placeholder 3"/>
          <p:cNvSpPr>
            <a:spLocks noGrp="1"/>
          </p:cNvSpPr>
          <p:nvPr>
            <p:ph type="body" sz="quarter" idx="11"/>
          </p:nvPr>
        </p:nvSpPr>
        <p:spPr/>
        <p:txBody>
          <a:bodyPr/>
          <a:lstStyle/>
          <a:p>
            <a:endParaRPr lang="ka-GE" dirty="0" smtClean="0">
              <a:latin typeface="Verdana" charset="0"/>
              <a:cs typeface="Verdana" charset="0"/>
            </a:endParaRPr>
          </a:p>
          <a:p>
            <a:r>
              <a:rPr lang="ka-GE" dirty="0" smtClean="0">
                <a:latin typeface="Verdana" charset="0"/>
              </a:rPr>
              <a:t>სესიის მიზანი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358018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159658490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707085" y="1386023"/>
            <a:ext cx="1241793" cy="1241793"/>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228231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511300" y="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ტრაფიკის მონაცემების დაჩქარებული დაცვა და ნაწილობრივი გამჟღავნება</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5029"/>
            <a:ext cx="9144000" cy="5595257"/>
          </a:xfrm>
          <a:prstGeom prst="rect">
            <a:avLst/>
          </a:prstGeom>
        </p:spPr>
      </p:pic>
      <p:sp>
        <p:nvSpPr>
          <p:cNvPr id="5"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9299863" y="2778802"/>
            <a:ext cx="217615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lvl="0"/>
            <a:r>
              <a:rPr lang="ka-GE" sz="1400" dirty="0" smtClean="0"/>
              <a:t>1. გვადალახარა</a:t>
            </a:r>
            <a:r>
              <a:rPr lang="ka-GE" sz="1400" dirty="0"/>
              <a:t>, მექსიკა</a:t>
            </a:r>
            <a:endParaRPr lang="de-DE" sz="1400" dirty="0"/>
          </a:p>
          <a:p>
            <a:pPr lvl="0"/>
            <a:r>
              <a:rPr lang="ka-GE" sz="1400" dirty="0" smtClean="0"/>
              <a:t>2. მონტერეი</a:t>
            </a:r>
            <a:r>
              <a:rPr lang="ka-GE" sz="1400" dirty="0"/>
              <a:t>, მექსიკა</a:t>
            </a:r>
            <a:endParaRPr lang="de-DE" sz="1400" dirty="0"/>
          </a:p>
          <a:p>
            <a:pPr lvl="0"/>
            <a:r>
              <a:rPr lang="ka-GE" sz="1400" dirty="0" smtClean="0"/>
              <a:t>3. ლარედო</a:t>
            </a:r>
            <a:r>
              <a:rPr lang="ka-GE" sz="1400" dirty="0"/>
              <a:t>, ტეხასი</a:t>
            </a:r>
            <a:endParaRPr lang="de-DE" sz="1400" dirty="0"/>
          </a:p>
          <a:p>
            <a:pPr lvl="0"/>
            <a:r>
              <a:rPr lang="ka-GE" sz="1400" dirty="0" smtClean="0"/>
              <a:t>4. ეშბერნი</a:t>
            </a:r>
            <a:r>
              <a:rPr lang="ka-GE" sz="1400" dirty="0"/>
              <a:t>, ვირჯინია</a:t>
            </a:r>
            <a:endParaRPr lang="de-DE" sz="1400" dirty="0"/>
          </a:p>
          <a:p>
            <a:pPr lvl="0"/>
            <a:r>
              <a:rPr lang="ka-GE" sz="1400" dirty="0" smtClean="0"/>
              <a:t>5. ვაშინგტონი</a:t>
            </a:r>
            <a:r>
              <a:rPr lang="ka-GE" sz="1400" dirty="0"/>
              <a:t>, ფედერალური ოლქი</a:t>
            </a:r>
            <a:endParaRPr lang="de-DE" sz="1400" dirty="0"/>
          </a:p>
          <a:p>
            <a:pPr lvl="0"/>
            <a:r>
              <a:rPr lang="ka-GE" sz="1400" dirty="0" smtClean="0"/>
              <a:t>6. ლონდონი</a:t>
            </a:r>
            <a:r>
              <a:rPr lang="ka-GE" sz="1400" dirty="0"/>
              <a:t>, გაერთიანებული სამეფო</a:t>
            </a:r>
            <a:endParaRPr lang="de-DE" sz="1400" dirty="0"/>
          </a:p>
          <a:p>
            <a:pPr lvl="0"/>
            <a:r>
              <a:rPr lang="ka-GE" sz="1400" dirty="0" smtClean="0"/>
              <a:t>7. მოსკოვი</a:t>
            </a:r>
            <a:r>
              <a:rPr lang="ka-GE" sz="1400" dirty="0"/>
              <a:t>, რუსეთი</a:t>
            </a:r>
            <a:endParaRPr lang="de-DE" sz="1400" dirty="0"/>
          </a:p>
          <a:p>
            <a:pPr lvl="0"/>
            <a:r>
              <a:rPr lang="ka-GE" sz="1400" dirty="0" smtClean="0"/>
              <a:t>8. მინსკი</a:t>
            </a:r>
            <a:r>
              <a:rPr lang="ka-GE" sz="1400" dirty="0"/>
              <a:t>, ბელარუსი</a:t>
            </a:r>
            <a:endParaRPr lang="de-DE" sz="1400" dirty="0"/>
          </a:p>
          <a:p>
            <a:pPr lvl="0"/>
            <a:r>
              <a:rPr lang="ka-GE" sz="1400" dirty="0" smtClean="0"/>
              <a:t>9. ფრანკფურტი</a:t>
            </a:r>
            <a:r>
              <a:rPr lang="ka-GE" sz="1400" dirty="0"/>
              <a:t>, გერმანია</a:t>
            </a:r>
            <a:endParaRPr lang="de-DE" sz="1400" dirty="0"/>
          </a:p>
          <a:p>
            <a:pPr lvl="0"/>
            <a:r>
              <a:rPr lang="ka-GE" sz="1400" dirty="0" smtClean="0"/>
              <a:t>10. ნიუ-იორკი</a:t>
            </a:r>
            <a:endParaRPr lang="de-DE" sz="1400" dirty="0"/>
          </a:p>
          <a:p>
            <a:pPr lvl="0"/>
            <a:r>
              <a:rPr lang="ka-GE" sz="1400" dirty="0" smtClean="0"/>
              <a:t>11. ვაშინგტონი</a:t>
            </a:r>
            <a:r>
              <a:rPr lang="ka-GE" sz="1400" dirty="0"/>
              <a:t>, ფედერალური ოლქი</a:t>
            </a:r>
            <a:endParaRPr lang="de-DE" sz="1400" dirty="0"/>
          </a:p>
        </p:txBody>
      </p:sp>
    </p:spTree>
    <p:extLst>
      <p:ext uri="{BB962C8B-B14F-4D97-AF65-F5344CB8AC3E}">
        <p14:creationId xmlns:p14="http://schemas.microsoft.com/office/powerpoint/2010/main" val="35591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511300"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ტრაფიკის მონაცემების დაჩქარებული დაცვა და ნაწილობრივი გამჟღავნება</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7FADD-3E6B-406F-9B66-C841DF391B79}"/>
              </a:ext>
            </a:extLst>
          </p:cNvPr>
          <p:cNvSpPr/>
          <p:nvPr/>
        </p:nvSpPr>
        <p:spPr>
          <a:xfrm>
            <a:off x="121544" y="1272817"/>
            <a:ext cx="3889351" cy="4893647"/>
          </a:xfrm>
          <a:prstGeom prst="rect">
            <a:avLst/>
          </a:prstGeom>
        </p:spPr>
        <p:txBody>
          <a:bodyPr wrap="square">
            <a:spAutoFit/>
          </a:bodyPr>
          <a:lstStyle/>
          <a:p>
            <a:pPr marL="342900" indent="-342900" algn="just">
              <a:buFont typeface="Wingdings" pitchFamily="2" charset="2"/>
              <a:buChar char="Ø"/>
            </a:pPr>
            <a:r>
              <a:rPr lang="ka-GE" sz="1300" dirty="0" smtClean="0"/>
              <a:t>1. </a:t>
            </a:r>
            <a:r>
              <a:rPr lang="ka-GE" sz="1300" dirty="0" smtClean="0"/>
              <a:t>მე-16 </a:t>
            </a:r>
            <a:r>
              <a:rPr lang="ka-GE" sz="1300" dirty="0"/>
              <a:t>მუხლის შესაბამისად ტრაფიკის </a:t>
            </a:r>
            <a:r>
              <a:rPr lang="ka-GE" sz="1300" dirty="0"/>
              <a:t>მონაცემთა დაცვასთან მიმართებით, </a:t>
            </a:r>
            <a:r>
              <a:rPr lang="ka-GE" sz="1300" dirty="0" smtClean="0"/>
              <a:t>თითოეული მხარე ვალდებულია</a:t>
            </a:r>
            <a:r>
              <a:rPr lang="ka-GE" sz="1300" dirty="0"/>
              <a:t>, მიიღოს ისეთი საჭირო სამართლებრივი და სხვა ზომები, რომლებიც: </a:t>
            </a:r>
          </a:p>
          <a:p>
            <a:pPr lvl="1" algn="just"/>
            <a:r>
              <a:rPr lang="ka-GE" sz="1300" dirty="0" smtClean="0"/>
              <a:t>a. </a:t>
            </a:r>
            <a:r>
              <a:rPr lang="ka-GE" sz="1300" dirty="0"/>
              <a:t>უზრუნველყოფს ტრაფიკის მონაცემთა ამგვარ დაჩქარებულ დაცვას </a:t>
            </a:r>
            <a:r>
              <a:rPr lang="ka-GE" sz="1300" b="1" dirty="0">
                <a:solidFill>
                  <a:srgbClr val="FF0000"/>
                </a:solidFill>
              </a:rPr>
              <a:t>იმისდა მიუხედავად, ჩართული იყო თუ არა ამ კომუნიკაციათა გადაცემაში მომსახურების ერთი ან მეტი პროვაიდერი</a:t>
            </a:r>
            <a:r>
              <a:rPr lang="ka-GE" sz="1300" dirty="0"/>
              <a:t>; და </a:t>
            </a:r>
          </a:p>
          <a:p>
            <a:pPr lvl="1" algn="just"/>
            <a:r>
              <a:rPr lang="ka-GE" sz="1300" dirty="0" smtClean="0"/>
              <a:t>b. </a:t>
            </a:r>
            <a:r>
              <a:rPr lang="ka-GE" sz="1300" dirty="0"/>
              <a:t>უზრუნველყოფს სახელმწიფოს კომპეტენტური ორგანოსთვის ან ამ ორგანოს ნდობით აღჭურვილი პირისთვის ტრაფიკის მონაცემთა დაჩქარებულ გამჟღავნებას საკმარისი რაოდენობით, რათა </a:t>
            </a:r>
            <a:r>
              <a:rPr lang="ka-GE" sz="1300" dirty="0" smtClean="0"/>
              <a:t>მხარეს მიეცეს </a:t>
            </a:r>
            <a:r>
              <a:rPr lang="ka-GE" sz="1300" dirty="0"/>
              <a:t>მომსახურების პროვაიდერთა ამოცნობის </a:t>
            </a:r>
            <a:r>
              <a:rPr lang="ka-GE" sz="1300" dirty="0" smtClean="0"/>
              <a:t>საშუალება, </a:t>
            </a:r>
            <a:r>
              <a:rPr lang="ka-GE" sz="1300" dirty="0"/>
              <a:t>ისევე, როგორც იმ გზისა, რომლითაც მოხდა აღნიშნულ კომუნიკაციათა გადაცემა.</a:t>
            </a:r>
          </a:p>
          <a:p>
            <a:pPr lvl="1" algn="just"/>
            <a:endParaRPr lang="ka-GE" sz="1300" dirty="0"/>
          </a:p>
          <a:p>
            <a:pPr marL="342900" indent="-342900" algn="just">
              <a:buFont typeface="Wingdings" panose="05000000000000000000" pitchFamily="2" charset="2"/>
              <a:buChar char="Ø"/>
            </a:pPr>
            <a:r>
              <a:rPr lang="ka-GE" sz="1300" dirty="0" smtClean="0"/>
              <a:t>2. </a:t>
            </a:r>
            <a:r>
              <a:rPr lang="ka-GE" sz="1300" dirty="0"/>
              <a:t>ამ </a:t>
            </a:r>
            <a:r>
              <a:rPr lang="ka-GE" sz="1300" dirty="0" smtClean="0"/>
              <a:t>მუხლით გათვალისწინებულ უფლებამოსილებებსა </a:t>
            </a:r>
            <a:r>
              <a:rPr lang="ka-GE" sz="1300" dirty="0"/>
              <a:t>და </a:t>
            </a:r>
            <a:r>
              <a:rPr lang="ka-GE" sz="1300" dirty="0" smtClean="0"/>
              <a:t>პროცედურებზე ასევე ვრცელდება მე-14-ე-მე-15 მუხლები.</a:t>
            </a:r>
            <a:endParaRPr lang="ka-GE" sz="1300" dirty="0"/>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67DD044-0EFC-4C9C-9F28-8A71A6074482}"/>
              </a:ext>
            </a:extLst>
          </p:cNvPr>
          <p:cNvSpPr/>
          <p:nvPr/>
        </p:nvSpPr>
        <p:spPr>
          <a:xfrm>
            <a:off x="4426085" y="1272817"/>
            <a:ext cx="4250988" cy="5047536"/>
          </a:xfrm>
          <a:prstGeom prst="rect">
            <a:avLst/>
          </a:prstGeom>
        </p:spPr>
        <p:txBody>
          <a:bodyPr wrap="square">
            <a:spAutoFit/>
          </a:bodyPr>
          <a:lstStyle/>
          <a:p>
            <a:pPr marL="342900" indent="-342900" algn="just">
              <a:buFont typeface="Wingdings" pitchFamily="2" charset="2"/>
              <a:buChar char="ü"/>
            </a:pPr>
            <a:r>
              <a:rPr lang="ka-GE" sz="1400" dirty="0"/>
              <a:t>კომუნიკაციის გადაცემაში, ჩვეულებრივ, ჩართულია მომსახურების მრავალი მიმწოდებელი </a:t>
            </a:r>
          </a:p>
          <a:p>
            <a:pPr marL="342900" indent="-342900" algn="just">
              <a:buFont typeface="Wingdings" pitchFamily="2" charset="2"/>
              <a:buChar char="ü"/>
            </a:pPr>
            <a:endParaRPr lang="ka-GE" sz="1400" dirty="0"/>
          </a:p>
          <a:p>
            <a:pPr marL="342900" indent="-342900" algn="just">
              <a:buFont typeface="Wingdings" pitchFamily="2" charset="2"/>
              <a:buChar char="ü"/>
            </a:pPr>
            <a:r>
              <a:rPr lang="ka-GE" sz="1400" dirty="0"/>
              <a:t>ტრაფიკის მონაცემები ხშირად გადაიცემა მომსახურების მიმწოდებლებს შორის კომერციული, უსაფრთხოების ან ტექნიკური მიზნით </a:t>
            </a:r>
          </a:p>
          <a:p>
            <a:pPr marL="342900" indent="-342900" algn="just">
              <a:buFont typeface="Wingdings" pitchFamily="2" charset="2"/>
              <a:buChar char="ü"/>
            </a:pPr>
            <a:endParaRPr lang="ka-GE" sz="1400" dirty="0"/>
          </a:p>
          <a:p>
            <a:pPr marL="342900" indent="-342900" algn="just">
              <a:buFont typeface="Wingdings" pitchFamily="2" charset="2"/>
              <a:buChar char="ü"/>
            </a:pPr>
            <a:r>
              <a:rPr lang="ka-GE" sz="1400" dirty="0"/>
              <a:t>როგორც წესი, მომსახურების არცერთი მიმწოდებელი არ ფლობს მნიშვნელოვანი ტრაფიკის მონაცემების საკმარის მოცულობას კომუნიკაციის წყაროსა და დანიშნულების დასადგენად (თითოეულ მომსახურების მიმწოდებელს თავსატეხის ნაწილი აქვს)</a:t>
            </a:r>
          </a:p>
          <a:p>
            <a:pPr marL="342900" indent="-342900" algn="just">
              <a:buFont typeface="Wingdings" pitchFamily="2" charset="2"/>
              <a:buChar char="ü"/>
            </a:pPr>
            <a:endParaRPr lang="ka-GE" sz="1400" dirty="0"/>
          </a:p>
          <a:p>
            <a:pPr marL="342900" indent="-342900" algn="just">
              <a:buFont typeface="Wingdings" pitchFamily="2" charset="2"/>
              <a:buChar char="ü"/>
            </a:pPr>
            <a:r>
              <a:rPr lang="ka-GE" sz="1400" dirty="0" smtClean="0"/>
              <a:t>მხარეებმა შეიძლება თითოეული მომსახურების მიმწოდებლისთვის ცალკეული ბრძანება გასცენ ან ერთჯერადი ბრძანება, რომელიც თანმიმდევრულად გამოიყენება </a:t>
            </a:r>
            <a:r>
              <a:rPr lang="ka-GE" sz="1400" dirty="0" smtClean="0"/>
              <a:t>მომსახურების </a:t>
            </a:r>
            <a:r>
              <a:rPr lang="ka-GE" sz="1400" dirty="0"/>
              <a:t>ყოველი მომდევნო მიმწოდებლის </a:t>
            </a:r>
            <a:r>
              <a:rPr lang="ka-GE" sz="1400" dirty="0" smtClean="0"/>
              <a:t>იდენტიფიცირებისას</a:t>
            </a:r>
            <a:endParaRPr lang="ka-GE" sz="1400" dirty="0"/>
          </a:p>
        </p:txBody>
      </p:sp>
    </p:spTree>
    <p:extLst>
      <p:ext uri="{BB962C8B-B14F-4D97-AF65-F5344CB8AC3E}">
        <p14:creationId xmlns:p14="http://schemas.microsoft.com/office/powerpoint/2010/main" val="3422415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511300" y="51097"/>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ტრაფიკის მონაცემების დაჩქარებული დაცვა და ნაწილობრივი გამჟღავნება</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7FADD-3E6B-406F-9B66-C841DF391B79}"/>
              </a:ext>
            </a:extLst>
          </p:cNvPr>
          <p:cNvSpPr/>
          <p:nvPr/>
        </p:nvSpPr>
        <p:spPr>
          <a:xfrm>
            <a:off x="121544" y="1272817"/>
            <a:ext cx="4012711" cy="4693593"/>
          </a:xfrm>
          <a:prstGeom prst="rect">
            <a:avLst/>
          </a:prstGeom>
        </p:spPr>
        <p:txBody>
          <a:bodyPr wrap="square">
            <a:spAutoFit/>
          </a:bodyPr>
          <a:lstStyle/>
          <a:p>
            <a:pPr marL="342900" indent="-342900" algn="just">
              <a:buFont typeface="Wingdings" pitchFamily="2" charset="2"/>
              <a:buChar char="Ø"/>
            </a:pPr>
            <a:r>
              <a:rPr lang="ka-GE" sz="1300" dirty="0" smtClean="0"/>
              <a:t>1. </a:t>
            </a:r>
            <a:r>
              <a:rPr lang="ka-GE" sz="1300" dirty="0"/>
              <a:t>მე-16 </a:t>
            </a:r>
            <a:r>
              <a:rPr lang="ka-GE" sz="1300" dirty="0" smtClean="0"/>
              <a:t>მუხლის შესაბამისად ტრაფიკის </a:t>
            </a:r>
            <a:r>
              <a:rPr lang="ka-GE" sz="1300" dirty="0"/>
              <a:t>მონაცემთა დაცვასთან მიმართებით, ყველა </a:t>
            </a:r>
            <a:r>
              <a:rPr lang="ka-GE" sz="1300" dirty="0" smtClean="0"/>
              <a:t>თითოეული მხარე ვალდებულია</a:t>
            </a:r>
            <a:r>
              <a:rPr lang="ka-GE" sz="1300" dirty="0"/>
              <a:t>, მიიღოს ისეთი საჭირო სამართლებრივი და სხვა ზომები, რომლებიც: </a:t>
            </a:r>
          </a:p>
          <a:p>
            <a:pPr lvl="1" algn="just"/>
            <a:r>
              <a:rPr lang="ka-GE" sz="1300" dirty="0" smtClean="0"/>
              <a:t>a. </a:t>
            </a:r>
            <a:r>
              <a:rPr lang="ka-GE" sz="1300" dirty="0"/>
              <a:t>უზრუნველყოფს ტრაფიკის მონაცემთა ამგვარ დაჩქარებულ დაცვას იმისდა მიუხედავად, ჩართული იყო თუ არა ამ კომუნიკაციათა გადაცემაში მომსახურების ერთი ან მეტი პროვაიდერი; და </a:t>
            </a:r>
          </a:p>
          <a:p>
            <a:pPr lvl="1" algn="just"/>
            <a:r>
              <a:rPr lang="ka-GE" sz="1300" dirty="0" smtClean="0"/>
              <a:t>b. </a:t>
            </a:r>
            <a:r>
              <a:rPr lang="ka-GE" sz="1300" dirty="0"/>
              <a:t>უზრუნველყოფს </a:t>
            </a:r>
            <a:r>
              <a:rPr lang="ka-GE" sz="1300" dirty="0" smtClean="0"/>
              <a:t>მხარის კომპეტენტური </a:t>
            </a:r>
            <a:r>
              <a:rPr lang="ka-GE" sz="1300" dirty="0"/>
              <a:t>ორგანოსთვის ან ამ ორგანოს ნდობით აღჭურვილი პირისთვის </a:t>
            </a:r>
            <a:r>
              <a:rPr lang="ka-GE" sz="1300" b="1" dirty="0">
                <a:solidFill>
                  <a:srgbClr val="FF0000"/>
                </a:solidFill>
              </a:rPr>
              <a:t>ტრაფიკის მონაცემთა</a:t>
            </a:r>
            <a:r>
              <a:rPr lang="ka-GE" sz="1300" dirty="0"/>
              <a:t> </a:t>
            </a:r>
            <a:r>
              <a:rPr lang="ka-GE" sz="1300" b="1" dirty="0">
                <a:solidFill>
                  <a:srgbClr val="FF0000"/>
                </a:solidFill>
              </a:rPr>
              <a:t>დაჩქარებულ გამჟღავნებას საკმარისი რაოდენობით</a:t>
            </a:r>
            <a:r>
              <a:rPr lang="ka-GE" sz="1300" dirty="0"/>
              <a:t>, რათა </a:t>
            </a:r>
            <a:r>
              <a:rPr lang="ka-GE" sz="1300" dirty="0" smtClean="0"/>
              <a:t>მხარეს მიეცეს </a:t>
            </a:r>
            <a:r>
              <a:rPr lang="ka-GE" sz="1300" b="1" dirty="0">
                <a:solidFill>
                  <a:srgbClr val="FF0000"/>
                </a:solidFill>
              </a:rPr>
              <a:t>მომსახურების პროვაიდერთა ამოცნობის </a:t>
            </a:r>
            <a:r>
              <a:rPr lang="ka-GE" sz="1300" b="1" dirty="0" smtClean="0">
                <a:solidFill>
                  <a:srgbClr val="FF0000"/>
                </a:solidFill>
              </a:rPr>
              <a:t>საშუალება, </a:t>
            </a:r>
            <a:r>
              <a:rPr lang="ka-GE" sz="1300" dirty="0"/>
              <a:t>ისევე, როგორც იმ </a:t>
            </a:r>
            <a:r>
              <a:rPr lang="ka-GE" sz="1300" b="1" dirty="0">
                <a:solidFill>
                  <a:srgbClr val="FF0000"/>
                </a:solidFill>
              </a:rPr>
              <a:t>გზისა</a:t>
            </a:r>
            <a:r>
              <a:rPr lang="ka-GE" sz="1300" dirty="0"/>
              <a:t>, რომლითაც მოხდა აღნიშნულ კომუნიკაციათა გადაცემა.</a:t>
            </a:r>
          </a:p>
          <a:p>
            <a:pPr lvl="1" algn="just"/>
            <a:endParaRPr lang="ka-GE" sz="1300" dirty="0"/>
          </a:p>
          <a:p>
            <a:pPr marL="342900" indent="-342900" algn="just">
              <a:buFont typeface="Wingdings" panose="05000000000000000000" pitchFamily="2" charset="2"/>
              <a:buChar char="Ø"/>
            </a:pPr>
            <a:r>
              <a:rPr lang="ka-GE" sz="1300" dirty="0" smtClean="0"/>
              <a:t>2. </a:t>
            </a:r>
            <a:r>
              <a:rPr lang="ka-GE" sz="1300" dirty="0"/>
              <a:t>ამ მუხლით გათვალისწინებულ უფლებამოსილებებსა და პროცედურებზე ასევე ვრცელდება მე-14-ე-მე-15 მუხლები.</a:t>
            </a:r>
            <a:endParaRPr lang="ka-GE" sz="1300" dirty="0"/>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67DD044-0EFC-4C9C-9F28-8A71A6074482}"/>
              </a:ext>
            </a:extLst>
          </p:cNvPr>
          <p:cNvSpPr/>
          <p:nvPr/>
        </p:nvSpPr>
        <p:spPr>
          <a:xfrm>
            <a:off x="4275438" y="1287212"/>
            <a:ext cx="4747018" cy="2400657"/>
          </a:xfrm>
          <a:prstGeom prst="rect">
            <a:avLst/>
          </a:prstGeom>
        </p:spPr>
        <p:txBody>
          <a:bodyPr wrap="square">
            <a:spAutoFit/>
          </a:bodyPr>
          <a:lstStyle/>
          <a:p>
            <a:pPr marL="342900" indent="-342900" algn="just">
              <a:buFont typeface="Wingdings" pitchFamily="2" charset="2"/>
              <a:buChar char="ü"/>
            </a:pPr>
            <a:r>
              <a:rPr lang="ka-GE" sz="1500" dirty="0"/>
              <a:t>ეს უფლებამოსილება მხოლოდ დაცვას არ ითვალისწინებს</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ის ასევე მოითხოვს საკმარისი ტრაფიკის მონაცემების გამჟღავნებას სხვა მომსახურების მიმწოდებლების იდენტიფიცირებისთვის, რომლებიც ჩართულია კომუნიკაციის გადაცემაში და კომუნიკაციის გადაცემის გზაზე</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მიზანს წარმოადგენს ყველა მომსახურების მიმწოდებლის იდენტიფიცირება, რათა განხორციელდეს შესაბამისი საპროცესო ზომები </a:t>
            </a:r>
          </a:p>
        </p:txBody>
      </p:sp>
    </p:spTree>
    <p:extLst>
      <p:ext uri="{BB962C8B-B14F-4D97-AF65-F5344CB8AC3E}">
        <p14:creationId xmlns:p14="http://schemas.microsoft.com/office/powerpoint/2010/main" val="1532842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ინფორმაციის გაცემის ბრძანება</a:t>
            </a:r>
          </a:p>
        </p:txBody>
      </p:sp>
      <p:sp>
        <p:nvSpPr>
          <p:cNvPr id="3" name="Text Placeholder 2"/>
          <p:cNvSpPr>
            <a:spLocks noGrp="1"/>
          </p:cNvSpPr>
          <p:nvPr>
            <p:ph type="body" idx="1"/>
          </p:nvPr>
        </p:nvSpPr>
        <p:spPr/>
        <p:txBody>
          <a:bodyPr>
            <a:normAutofit fontScale="92500"/>
          </a:bodyPr>
          <a:lstStyle/>
          <a:p>
            <a:r>
              <a:rPr lang="ka-GE" dirty="0">
                <a:latin typeface="+mn-lt"/>
              </a:rPr>
              <a:t>ბუდაპეშტის კონვენციის საპროცესო უფლებამოსილებები (ნაწილი 1)</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34</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smtClean="0">
              <a:latin typeface="Verdana" charset="0"/>
              <a:cs typeface="Verdana" charset="0"/>
            </a:endParaRPr>
          </a:p>
          <a:p>
            <a:r>
              <a:rPr lang="ka-GE" dirty="0" smtClean="0">
                <a:latin typeface="Verdana" charset="0"/>
              </a:rPr>
              <a:t>განყოფილება 4</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3498273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2"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7339DDC-CF0F-4F90-99B8-9D89D3BE2286}"/>
              </a:ext>
            </a:extLst>
          </p:cNvPr>
          <p:cNvSpPr txBox="1">
            <a:spLocks/>
          </p:cNvSpPr>
          <p:nvPr/>
        </p:nvSpPr>
        <p:spPr bwMode="auto">
          <a:xfrm>
            <a:off x="348345" y="1270001"/>
            <a:ext cx="8184095" cy="5130793"/>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ka-GE" altLang="sr-Latn-RS" sz="2000" b="1" i="1" dirty="0"/>
              <a:t>ინფორმაციის გაცემის ბრძანება</a:t>
            </a:r>
          </a:p>
          <a:p>
            <a:pPr marL="0" indent="0" algn="ctr" eaLnBrk="1" hangingPunct="1">
              <a:lnSpc>
                <a:spcPct val="80000"/>
              </a:lnSpc>
              <a:spcBef>
                <a:spcPts val="600"/>
              </a:spcBef>
              <a:spcAft>
                <a:spcPts val="1200"/>
              </a:spcAft>
              <a:buFont typeface="Arial" pitchFamily="34" charset="0"/>
              <a:buNone/>
              <a:defRPr/>
            </a:pPr>
            <a:r>
              <a:rPr lang="ka-GE" altLang="sr-Latn-RS" sz="2000" b="1" i="1" dirty="0"/>
              <a:t>(ბუდაპეშტის კონვენცია – მუხლი 18)</a:t>
            </a:r>
          </a:p>
          <a:p>
            <a:pPr algn="ctr" eaLnBrk="1" hangingPunct="1">
              <a:lnSpc>
                <a:spcPct val="80000"/>
              </a:lnSpc>
              <a:spcBef>
                <a:spcPts val="600"/>
              </a:spcBef>
              <a:spcAft>
                <a:spcPts val="1200"/>
              </a:spcAft>
              <a:defRPr/>
            </a:pPr>
            <a:r>
              <a:rPr lang="ka-GE" altLang="sr-Latn-RS" sz="1800" i="1" dirty="0"/>
              <a:t>ასევე ძალიან ინოვაციურია</a:t>
            </a:r>
          </a:p>
          <a:p>
            <a:pPr marL="539750" defTabSz="365125" eaLnBrk="1" hangingPunct="1">
              <a:lnSpc>
                <a:spcPct val="80000"/>
              </a:lnSpc>
              <a:spcBef>
                <a:spcPts val="600"/>
              </a:spcBef>
              <a:spcAft>
                <a:spcPts val="1200"/>
              </a:spcAft>
              <a:defRPr/>
            </a:pPr>
            <a:r>
              <a:rPr lang="ka-GE" altLang="sr-Latn-RS" sz="1600" i="1" dirty="0" smtClean="0"/>
              <a:t>სამართალდამცავ ორგანოებს ანიჭებს უფლებამოსილებას, </a:t>
            </a:r>
            <a:r>
              <a:rPr lang="ka-GE" altLang="sr-Latn-RS" sz="1600" i="1" dirty="0"/>
              <a:t>გამოსცენ ინფორმაციის გაცემის ბრძანებები </a:t>
            </a:r>
          </a:p>
          <a:p>
            <a:pPr marL="539750" defTabSz="365125" eaLnBrk="1" hangingPunct="1">
              <a:lnSpc>
                <a:spcPct val="80000"/>
              </a:lnSpc>
              <a:spcBef>
                <a:spcPts val="600"/>
              </a:spcBef>
              <a:spcAft>
                <a:spcPts val="1200"/>
              </a:spcAft>
              <a:defRPr/>
            </a:pPr>
            <a:r>
              <a:rPr lang="ka-GE" altLang="sr-Latn-RS" sz="1600" i="1" dirty="0" smtClean="0"/>
              <a:t>სამართალდამცავ ორგანოებს შეუძლიათ ამ </a:t>
            </a:r>
            <a:r>
              <a:rPr lang="ka-GE" altLang="sr-Latn-RS" sz="1600" i="1" dirty="0" smtClean="0"/>
              <a:t>ბრძანების ფიზიკურ </a:t>
            </a:r>
            <a:r>
              <a:rPr lang="ka-GE" altLang="sr-Latn-RS" sz="1600" i="1" dirty="0"/>
              <a:t>პირებზე ან მომსახურების </a:t>
            </a:r>
            <a:r>
              <a:rPr lang="ka-GE" altLang="sr-Latn-RS" sz="1600" i="1" dirty="0" smtClean="0"/>
              <a:t>მიმწოდებლებზე გაცემა</a:t>
            </a:r>
            <a:endParaRPr lang="ka-GE" altLang="sr-Latn-RS" sz="1600" i="1" dirty="0"/>
          </a:p>
          <a:p>
            <a:pPr marL="539750" defTabSz="365125" eaLnBrk="1" hangingPunct="1">
              <a:lnSpc>
                <a:spcPct val="80000"/>
              </a:lnSpc>
              <a:spcBef>
                <a:spcPts val="600"/>
              </a:spcBef>
              <a:spcAft>
                <a:spcPts val="1200"/>
              </a:spcAft>
              <a:defRPr/>
            </a:pPr>
            <a:r>
              <a:rPr lang="ka-GE" altLang="sr-Latn-RS" sz="1600" i="1" dirty="0"/>
              <a:t>ბრძანება, რომ </a:t>
            </a:r>
            <a:r>
              <a:rPr lang="ka-GE" altLang="sr-Latn-RS" sz="1600" i="1" dirty="0" smtClean="0"/>
              <a:t> მიწოდებული იქნეს</a:t>
            </a:r>
            <a:endParaRPr lang="ka-GE" altLang="sr-Latn-RS" sz="1600" i="1" dirty="0"/>
          </a:p>
          <a:p>
            <a:pPr marL="939800" lvl="1" defTabSz="365125" eaLnBrk="1" hangingPunct="1">
              <a:lnSpc>
                <a:spcPct val="80000"/>
              </a:lnSpc>
              <a:spcBef>
                <a:spcPts val="600"/>
              </a:spcBef>
              <a:spcAft>
                <a:spcPts val="1200"/>
              </a:spcAft>
              <a:defRPr/>
            </a:pPr>
            <a:r>
              <a:rPr lang="ka-GE" altLang="sr-Latn-RS" sz="1400" i="1" dirty="0"/>
              <a:t>მონაცემები, რომლებიც შენახულია მათი პასუხისმგებლობის ქვეშ მყოფ კომპიუტერულ სისტემებში </a:t>
            </a:r>
          </a:p>
          <a:p>
            <a:pPr marL="939800" lvl="1" defTabSz="365125" eaLnBrk="1" hangingPunct="1">
              <a:lnSpc>
                <a:spcPct val="80000"/>
              </a:lnSpc>
              <a:spcBef>
                <a:spcPts val="600"/>
              </a:spcBef>
              <a:spcAft>
                <a:spcPts val="1200"/>
              </a:spcAft>
              <a:defRPr/>
            </a:pPr>
            <a:r>
              <a:rPr lang="ka-GE" altLang="sr-Latn-RS" sz="1400" i="1" dirty="0"/>
              <a:t>აბონენტის შესახებ ინფორმაცია</a:t>
            </a:r>
          </a:p>
          <a:p>
            <a:pPr marL="539750" defTabSz="365125" eaLnBrk="1" hangingPunct="1">
              <a:lnSpc>
                <a:spcPct val="80000"/>
              </a:lnSpc>
              <a:spcBef>
                <a:spcPts val="600"/>
              </a:spcBef>
              <a:spcAft>
                <a:spcPts val="1200"/>
              </a:spcAft>
              <a:defRPr/>
            </a:pPr>
            <a:r>
              <a:rPr lang="ka-GE" altLang="sr-Latn-RS" sz="1600" i="1" dirty="0"/>
              <a:t>ინფორმაციის გაცემის ბრძანება უნდა აკონკრეტებდეს საჭირო მონაცემების ხასიათსა და მოცულობას </a:t>
            </a:r>
          </a:p>
          <a:p>
            <a:pPr marL="539750" defTabSz="365125" eaLnBrk="1" hangingPunct="1">
              <a:lnSpc>
                <a:spcPct val="80000"/>
              </a:lnSpc>
              <a:spcBef>
                <a:spcPts val="600"/>
              </a:spcBef>
              <a:spcAft>
                <a:spcPts val="1200"/>
              </a:spcAft>
              <a:defRPr/>
            </a:pPr>
            <a:r>
              <a:rPr lang="ka-GE" altLang="sr-Latn-RS" sz="1600" i="1" dirty="0"/>
              <a:t>გამოძიებისთვის საჭირო მონაცემები უნდა იქნეს წინასწარ განსაზღვრული</a:t>
            </a:r>
          </a:p>
        </p:txBody>
      </p:sp>
    </p:spTree>
    <p:extLst>
      <p:ext uri="{BB962C8B-B14F-4D97-AF65-F5344CB8AC3E}">
        <p14:creationId xmlns:p14="http://schemas.microsoft.com/office/powerpoint/2010/main" val="1027396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C0AA05B-0328-4993-B2BC-53DA1B5C70B2}"/>
              </a:ext>
            </a:extLst>
          </p:cNvPr>
          <p:cNvPicPr>
            <a:picLocks noChangeAspect="1"/>
          </p:cNvPicPr>
          <p:nvPr/>
        </p:nvPicPr>
        <p:blipFill rotWithShape="1">
          <a:blip r:embed="rId3"/>
          <a:srcRect t="4719" r="8763" b="9801"/>
          <a:stretch/>
        </p:blipFill>
        <p:spPr>
          <a:xfrm>
            <a:off x="1439652" y="1213267"/>
            <a:ext cx="6372708" cy="5240069"/>
          </a:xfrm>
          <a:prstGeom prst="rect">
            <a:avLst/>
          </a:prstGeom>
        </p:spPr>
      </p:pic>
      <p:pic>
        <p:nvPicPr>
          <p:cNvPr id="2" name="Picture 1"/>
          <p:cNvPicPr>
            <a:picLocks noChangeAspect="1"/>
          </p:cNvPicPr>
          <p:nvPr/>
        </p:nvPicPr>
        <p:blipFill>
          <a:blip r:embed="rId4"/>
          <a:stretch>
            <a:fillRect/>
          </a:stretch>
        </p:blipFill>
        <p:spPr>
          <a:xfrm>
            <a:off x="1403350" y="1205061"/>
            <a:ext cx="6372225" cy="5248275"/>
          </a:xfrm>
          <a:prstGeom prst="rect">
            <a:avLst/>
          </a:prstGeom>
        </p:spPr>
      </p:pic>
    </p:spTree>
    <p:extLst>
      <p:ext uri="{BB962C8B-B14F-4D97-AF65-F5344CB8AC3E}">
        <p14:creationId xmlns:p14="http://schemas.microsoft.com/office/powerpoint/2010/main" val="35259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0" y="1111326"/>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თითოეულმა </a:t>
            </a:r>
            <a:r>
              <a:rPr lang="ka-GE" sz="1400" dirty="0"/>
              <a:t>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algn="just"/>
            <a:endParaRPr lang="ka-GE" sz="1400" dirty="0"/>
          </a:p>
          <a:p>
            <a:pPr lvl="1" algn="just"/>
            <a:r>
              <a:rPr lang="ka-GE" sz="1400" dirty="0" smtClean="0"/>
              <a:t>a. </a:t>
            </a:r>
            <a:r>
              <a:rPr lang="ka-GE" sz="1400" b="1" dirty="0" smtClean="0">
                <a:solidFill>
                  <a:srgbClr val="FF0000"/>
                </a:solidFill>
              </a:rPr>
              <a:t>მის ტერიტორიაზე მყოფი პირი </a:t>
            </a:r>
            <a:r>
              <a:rPr lang="ka-GE" sz="1400" dirty="0" smtClean="0"/>
              <a:t>ვალდებულია, გადასცეს კომპიუტერულ სისტემაში ან კომპიუტერულ მონაცემთა შენახვის საშუალებაში შენახული კონკრეტული კომპიუტერული მონაცემები ამ პირის მფლობელობაში ან მისი ზედამხედველობის ქვეშ; და</a:t>
            </a:r>
            <a:r>
              <a:rPr lang="ka-GE" sz="1400" dirty="0"/>
              <a:t> </a:t>
            </a:r>
          </a:p>
          <a:p>
            <a:pPr lvl="1" algn="just"/>
            <a:r>
              <a:rPr lang="ka-GE" sz="1400" dirty="0" smtClean="0"/>
              <a:t>b. </a:t>
            </a:r>
            <a:r>
              <a:rPr lang="ka-GE" sz="1400" dirty="0"/>
              <a:t>მომსახურების პროვაიდერი, რომელიც თავის მომსახურებას ამ </a:t>
            </a:r>
            <a:r>
              <a:rPr lang="ka-GE" sz="1400" dirty="0" smtClean="0"/>
              <a:t>მხარის ტერიტორიაზე </a:t>
            </a:r>
            <a:r>
              <a:rPr lang="ka-GE" sz="1400" dirty="0"/>
              <a:t>ახორციელებს, ვალდებულია, გადასცეს მის მფლობელობაში ან მისი ზედამხედველობის ქვეშ არსებული ინფორმაცია აბონენტის შესახებ, რომელიც ამგვარ მომსახურებასთანაა დაკავშირებული.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89032" y="1336957"/>
            <a:ext cx="4465862" cy="1569660"/>
          </a:xfrm>
          <a:prstGeom prst="rect">
            <a:avLst/>
          </a:prstGeom>
        </p:spPr>
        <p:txBody>
          <a:bodyPr wrap="square">
            <a:spAutoFit/>
          </a:bodyPr>
          <a:lstStyle/>
          <a:p>
            <a:pPr marL="342900" indent="-342900" algn="just">
              <a:buFont typeface="Wingdings" pitchFamily="2" charset="2"/>
              <a:buChar char="ü"/>
            </a:pPr>
            <a:r>
              <a:rPr lang="ka-GE" sz="1600" dirty="0"/>
              <a:t>ნებისმიერი პირი მის </a:t>
            </a:r>
            <a:r>
              <a:rPr lang="ka-GE" sz="1600" dirty="0" smtClean="0"/>
              <a:t>ტერიტორიაზე </a:t>
            </a:r>
            <a:r>
              <a:rPr lang="ka-GE" sz="1600" dirty="0"/>
              <a:t>(მათ შორის, მომსახურების მიმწოდებელი)</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smtClean="0"/>
              <a:t>მონაცემების ადგილმდებარეობას არ აქვს მნიშვნელობა</a:t>
            </a:r>
            <a:endParaRPr lang="ka-GE" sz="1600" dirty="0"/>
          </a:p>
          <a:p>
            <a:pPr marL="342900" indent="-342900" algn="just">
              <a:buFont typeface="Wingdings" pitchFamily="2" charset="2"/>
              <a:buChar char="ü"/>
            </a:pPr>
            <a:endParaRPr lang="ka-GE" sz="1600" dirty="0">
              <a:latin typeface="+mj-lt"/>
            </a:endParaRP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03292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თითოეულმა </a:t>
            </a:r>
            <a:r>
              <a:rPr lang="ka-GE" sz="1400" dirty="0"/>
              <a:t>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marL="342900" indent="-342900" algn="just">
              <a:buFont typeface="Wingdings" pitchFamily="2" charset="2"/>
              <a:buChar char="Ø"/>
            </a:pPr>
            <a:endParaRPr lang="ka-GE" sz="1400" dirty="0"/>
          </a:p>
          <a:p>
            <a:pPr lvl="1" algn="just"/>
            <a:r>
              <a:rPr lang="ka-GE" sz="1400" dirty="0" smtClean="0"/>
              <a:t>a. </a:t>
            </a:r>
            <a:r>
              <a:rPr lang="ka-GE" sz="1400" dirty="0"/>
              <a:t>მის ტერიტორიაზე მყოფი პირი ვალდებულია, გადასცეს კომპიუტერულ სისტემაში ან კომპიუტერულ მონაცემთა შენახვის საშუალებაში შენახული </a:t>
            </a:r>
            <a:r>
              <a:rPr lang="ka-GE" sz="1400" b="1" dirty="0">
                <a:solidFill>
                  <a:srgbClr val="FF0000"/>
                </a:solidFill>
              </a:rPr>
              <a:t>კონკრეტული კომპიუტერული მონაცემები </a:t>
            </a:r>
            <a:r>
              <a:rPr lang="ka-GE" sz="1400" dirty="0"/>
              <a:t>ამ პირის მფლობელობაში ან მისი ზედამხედველობის ქვეშ; და </a:t>
            </a:r>
          </a:p>
          <a:p>
            <a:pPr lvl="1" algn="just"/>
            <a:r>
              <a:rPr lang="ka-GE" sz="1400" dirty="0" smtClean="0"/>
              <a:t>b. </a:t>
            </a:r>
            <a:r>
              <a:rPr lang="ka-GE" sz="1400" dirty="0"/>
              <a:t>მომსახურების პროვაიდერი, რომელიც თავის მომსახურებას ამ </a:t>
            </a:r>
            <a:r>
              <a:rPr lang="ka-GE" sz="1400" dirty="0" smtClean="0"/>
              <a:t>მხარის ტერიტორიაზე </a:t>
            </a:r>
            <a:r>
              <a:rPr lang="ka-GE" sz="1400" dirty="0"/>
              <a:t>ახორციელებს, ვალდებულია, გადასცეს მის მფლობელობაში ან მისი ზედამხედველობის ქვეშ არსებული ინფორმაცია აბონენტის შესახებ, რომელიც ამგვარ მომსახურებასთანაა დაკავშირებული.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57675" y="1287211"/>
            <a:ext cx="4205389" cy="3539430"/>
          </a:xfrm>
          <a:prstGeom prst="rect">
            <a:avLst/>
          </a:prstGeom>
        </p:spPr>
        <p:txBody>
          <a:bodyPr wrap="square">
            <a:spAutoFit/>
          </a:bodyPr>
          <a:lstStyle/>
          <a:p>
            <a:pPr marL="342900" indent="-342900" algn="just">
              <a:buFont typeface="Wingdings" pitchFamily="2" charset="2"/>
              <a:buChar char="ü"/>
            </a:pPr>
            <a:r>
              <a:rPr lang="ka-GE" sz="1600" dirty="0"/>
              <a:t>უკავშირდება ყველა კომპიუტერულ მონაცემს (ტრაფიკის შინაარსს ან სხვა კომპიუტერულ მონაცემებს)</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ბრძანება უნდა აკონკრეტებდეს კომპიუტერულ მონაცემებს (არ შეიძლება იყოს დაუკონკრეტებელი) </a:t>
            </a:r>
          </a:p>
          <a:p>
            <a:pPr marL="800100" lvl="1" indent="-342900" algn="just">
              <a:buFont typeface="Wingdings" pitchFamily="2" charset="2"/>
              <a:buChar char="ü"/>
            </a:pPr>
            <a:r>
              <a:rPr lang="ka-GE" sz="1600" dirty="0"/>
              <a:t>დასაშვებია: კონკრეტულ სახელთან დაკავშირებული ელ. ფოსტის მისამართის გაცემა</a:t>
            </a:r>
          </a:p>
          <a:p>
            <a:pPr marL="800100" lvl="1" indent="-342900" algn="just">
              <a:buFont typeface="Wingdings" pitchFamily="2" charset="2"/>
              <a:buChar char="ü"/>
            </a:pPr>
            <a:r>
              <a:rPr lang="ka-GE" sz="1600" dirty="0"/>
              <a:t>დაუშვებელია: კონკრეტულ სახელთან დაკავშირებული, ბოლო სამი წლის ელ. ფოსტის ყველა კომუნიკაციის გაცემა</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377999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თითოეულმა </a:t>
            </a:r>
            <a:r>
              <a:rPr lang="ka-GE" sz="1400" dirty="0"/>
              <a:t>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algn="just"/>
            <a:endParaRPr lang="ka-GE" sz="1400" dirty="0"/>
          </a:p>
          <a:p>
            <a:pPr lvl="1" algn="just"/>
            <a:r>
              <a:rPr lang="ka-GE" sz="1400" dirty="0" smtClean="0"/>
              <a:t>a. </a:t>
            </a:r>
            <a:r>
              <a:rPr lang="ka-GE" sz="1400" dirty="0"/>
              <a:t>მის ტერიტორიაზე მყოფი პირი ვალდებულია, გადასცეს კომპიუტერულ სისტემაში ან კომპიუტერულ მონაცემთა შენახვის საშუალებაში შენახული კონკრეტული კომპიუტერული მონაცემები ამ პირის </a:t>
            </a:r>
            <a:r>
              <a:rPr lang="ka-GE" sz="1400" b="1" dirty="0">
                <a:solidFill>
                  <a:srgbClr val="FF0000"/>
                </a:solidFill>
              </a:rPr>
              <a:t>მფლობელობაში ან მისი ზედამხედველობის ქვეშ</a:t>
            </a:r>
            <a:r>
              <a:rPr lang="ka-GE" sz="1400" dirty="0"/>
              <a:t>; და </a:t>
            </a:r>
          </a:p>
          <a:p>
            <a:pPr lvl="1" algn="just"/>
            <a:r>
              <a:rPr lang="ka-GE" sz="1400" dirty="0" smtClean="0"/>
              <a:t>b. </a:t>
            </a:r>
            <a:r>
              <a:rPr lang="ka-GE" sz="1400" dirty="0"/>
              <a:t>მომსახურების პროვაიდერი, რომელიც თავის მომსახურებას ამ </a:t>
            </a:r>
            <a:r>
              <a:rPr lang="ka-GE" sz="1400" dirty="0" smtClean="0"/>
              <a:t>მხარის ტერიტორიაზე </a:t>
            </a:r>
            <a:r>
              <a:rPr lang="ka-GE" sz="1400" dirty="0"/>
              <a:t>ახორციელებს, ვალდებულია, გადასცეს მის მფლობელობაში ან მისი ზედამხედველობის ქვეშ არსებული ინფორმაცია აბონენტის შესახებ, რომელიც ამგვარ მომსახურებასთანაა დაკავშირებული.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343532" y="1336957"/>
            <a:ext cx="4129260" cy="4278094"/>
          </a:xfrm>
          <a:prstGeom prst="rect">
            <a:avLst/>
          </a:prstGeom>
        </p:spPr>
        <p:txBody>
          <a:bodyPr wrap="square">
            <a:spAutoFit/>
          </a:bodyPr>
          <a:lstStyle/>
          <a:p>
            <a:pPr marL="342900" indent="-342900" algn="just">
              <a:buFont typeface="Wingdings" pitchFamily="2" charset="2"/>
              <a:buChar char="ü"/>
            </a:pPr>
            <a:r>
              <a:rPr lang="ka-GE" sz="1600" dirty="0"/>
              <a:t>მომსახურების მიმწოდებელი შეიძლება:</a:t>
            </a:r>
          </a:p>
          <a:p>
            <a:pPr marL="800100" lvl="1" indent="-342900" algn="just">
              <a:buFont typeface="Wingdings" pitchFamily="2" charset="2"/>
              <a:buChar char="ü"/>
            </a:pPr>
            <a:r>
              <a:rPr lang="ka-GE" sz="1600" dirty="0"/>
              <a:t>ფიზიკურად ფლობდეს</a:t>
            </a:r>
          </a:p>
          <a:p>
            <a:pPr marL="800100" lvl="1" indent="-342900" algn="just">
              <a:buFont typeface="Wingdings" pitchFamily="2" charset="2"/>
              <a:buChar char="ü"/>
            </a:pPr>
            <a:r>
              <a:rPr lang="ka-GE" sz="1600" dirty="0" smtClean="0"/>
              <a:t>ირიბად</a:t>
            </a:r>
            <a:r>
              <a:rPr lang="ka-GE" sz="1600" dirty="0" smtClean="0"/>
              <a:t> </a:t>
            </a:r>
            <a:r>
              <a:rPr lang="ka-GE" sz="1600" dirty="0"/>
              <a:t>ფლობდეს (თავისუფალი კონტროლი მათ გაცემაზე)</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smtClean="0"/>
              <a:t>მონაცემების ადგილმდებარეობას არ აქვს მნიშვნელობა, </a:t>
            </a:r>
            <a:r>
              <a:rPr lang="ka-GE" sz="1600" dirty="0"/>
              <a:t>სანამ ტერიტორიაზე არსებული მომსახურების მიმწოდებლის მიერ კონტროლდება </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კონტროლი არ მოიცავს დისტანციურად შენახულ მონაცემებზე წვდომის ტექნიკურ შესაძლებლობას, რომლებიც კანონიერი კონტროლის გარეთაა</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61218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770" y="1524404"/>
            <a:ext cx="7886700" cy="4351338"/>
          </a:xfrm>
        </p:spPr>
        <p:txBody>
          <a:bodyPr>
            <a:normAutofit fontScale="77500" lnSpcReduction="20000"/>
          </a:bodyPr>
          <a:lstStyle/>
          <a:p>
            <a:pPr marL="0" indent="0" algn="just">
              <a:buNone/>
            </a:pPr>
            <a:r>
              <a:rPr lang="ka-GE" b="1" dirty="0">
                <a:latin typeface="Sylfaen" panose="010A0502050306030303" pitchFamily="18" charset="0"/>
              </a:rPr>
              <a:t>ამ სესიის ბოლოს დელეგატები შეძლებენ:</a:t>
            </a:r>
          </a:p>
          <a:p>
            <a:pPr marL="0" indent="0" algn="just">
              <a:buNone/>
            </a:pPr>
            <a:r>
              <a:rPr lang="ka-GE" dirty="0" smtClean="0">
                <a:latin typeface="Sylfaen" panose="010A0502050306030303" pitchFamily="18" charset="0"/>
              </a:rPr>
              <a:t>გაიაზრონ </a:t>
            </a:r>
            <a:r>
              <a:rPr lang="ka-GE" dirty="0">
                <a:latin typeface="Sylfaen" panose="010A0502050306030303" pitchFamily="18" charset="0"/>
              </a:rPr>
              <a:t>ბუდაპეშტის </a:t>
            </a:r>
            <a:r>
              <a:rPr lang="ka-GE" dirty="0" smtClean="0">
                <a:latin typeface="Sylfaen" panose="010A0502050306030303" pitchFamily="18" charset="0"/>
              </a:rPr>
              <a:t>კონვენციით გათვალისწინებული </a:t>
            </a:r>
            <a:r>
              <a:rPr lang="ka-GE" dirty="0" smtClean="0">
                <a:latin typeface="Sylfaen" panose="010A0502050306030303" pitchFamily="18" charset="0"/>
              </a:rPr>
              <a:t>საპროცესო უფლებამოსილებების ფარგლები</a:t>
            </a:r>
          </a:p>
          <a:p>
            <a:pPr marL="0" indent="0" algn="just">
              <a:buNone/>
            </a:pPr>
            <a:r>
              <a:rPr lang="ka-GE" dirty="0" smtClean="0">
                <a:latin typeface="Sylfaen" panose="010A0502050306030303" pitchFamily="18" charset="0"/>
              </a:rPr>
              <a:t>განიხილონ საპროცესო უფლებამოსილებების გამოყენებასთან დაკავშირებული შესაბამისი პირობები და გარანტიები</a:t>
            </a:r>
          </a:p>
          <a:p>
            <a:pPr marL="0" indent="0" algn="just">
              <a:buNone/>
            </a:pPr>
            <a:r>
              <a:rPr lang="ka-GE" dirty="0" smtClean="0">
                <a:latin typeface="Sylfaen" panose="010A0502050306030303" pitchFamily="18" charset="0"/>
              </a:rPr>
              <a:t>მოახდინონ </a:t>
            </a:r>
            <a:r>
              <a:rPr lang="ka-GE" dirty="0" smtClean="0">
                <a:latin typeface="Sylfaen" panose="010A0502050306030303" pitchFamily="18" charset="0"/>
              </a:rPr>
              <a:t>შემდეგი საპროცესო უფლებამოსილებების ელემენტების იდენტიფიცირება:  </a:t>
            </a:r>
          </a:p>
          <a:p>
            <a:pPr algn="just"/>
            <a:r>
              <a:rPr lang="ka-GE" dirty="0" smtClean="0">
                <a:latin typeface="Sylfaen" panose="010A0502050306030303" pitchFamily="18" charset="0"/>
              </a:rPr>
              <a:t>შენახული კომპიუტერული მონაცემების დაჩქარებული დაცვა</a:t>
            </a:r>
          </a:p>
          <a:p>
            <a:pPr algn="just"/>
            <a:r>
              <a:rPr lang="ka-GE" dirty="0" smtClean="0">
                <a:latin typeface="Sylfaen" panose="010A0502050306030303" pitchFamily="18" charset="0"/>
              </a:rPr>
              <a:t>ტრაფიკის მონაცემების დაჩქარებული დაცვა და ნაწილობრივი გამჟღავნება </a:t>
            </a:r>
          </a:p>
          <a:p>
            <a:pPr algn="just"/>
            <a:r>
              <a:rPr lang="ka-GE" dirty="0" smtClean="0">
                <a:latin typeface="Sylfaen" panose="010A0502050306030303" pitchFamily="18" charset="0"/>
              </a:rPr>
              <a:t>ინფორმაციის გაცემის ბრძანება</a:t>
            </a:r>
          </a:p>
          <a:p>
            <a:pPr marL="0" indent="0">
              <a:buNone/>
            </a:pPr>
            <a:endParaRPr lang="ka-GE" dirty="0">
              <a:latin typeface="Sylfaen" panose="010A0502050306030303" pitchFamily="18" charset="0"/>
            </a:endParaRPr>
          </a:p>
        </p:txBody>
      </p:sp>
      <p:sp>
        <p:nvSpPr>
          <p:cNvPr id="3" name="Slide Number Placeholder 2"/>
          <p:cNvSpPr>
            <a:spLocks noGrp="1"/>
          </p:cNvSpPr>
          <p:nvPr>
            <p:ph type="sldNum" sz="quarter" idx="10"/>
          </p:nvPr>
        </p:nvSpPr>
        <p:spPr/>
        <p:txBody>
          <a:bodyPr/>
          <a:lstStyle/>
          <a:p>
            <a:fld id="{49C04F3A-82BD-4011-AADB-1F79FD7DF4BC}" type="slidenum">
              <a:rPr lang="en-GB" smtClean="0"/>
              <a:pPr/>
              <a:t>4</a:t>
            </a:fld>
            <a:endParaRPr lang="ka-GE" dirty="0"/>
          </a:p>
        </p:txBody>
      </p:sp>
      <p:sp>
        <p:nvSpPr>
          <p:cNvPr id="4" name="Text Placeholder 3"/>
          <p:cNvSpPr>
            <a:spLocks noGrp="1"/>
          </p:cNvSpPr>
          <p:nvPr>
            <p:ph type="body" sz="quarter" idx="11"/>
          </p:nvPr>
        </p:nvSpPr>
        <p:spPr/>
        <p:txBody>
          <a:bodyPr/>
          <a:lstStyle/>
          <a:p>
            <a:endParaRPr lang="ka-GE" dirty="0" smtClean="0">
              <a:latin typeface="Verdana" charset="0"/>
              <a:cs typeface="Verdana" charset="0"/>
            </a:endParaRPr>
          </a:p>
          <a:p>
            <a:r>
              <a:rPr lang="ka-GE" dirty="0" smtClean="0">
                <a:latin typeface="Verdana" charset="0"/>
              </a:rPr>
              <a:t>სესიის ამოცანები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96239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თითოეულმა </a:t>
            </a:r>
            <a:r>
              <a:rPr lang="ka-GE" sz="1400" dirty="0"/>
              <a:t>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lvl="1" algn="just"/>
            <a:endParaRPr lang="ka-GE" sz="1400" dirty="0" smtClean="0"/>
          </a:p>
          <a:p>
            <a:pPr lvl="1" algn="just"/>
            <a:r>
              <a:rPr lang="ka-GE" sz="1400" dirty="0" smtClean="0"/>
              <a:t>a. </a:t>
            </a:r>
            <a:r>
              <a:rPr lang="ka-GE" sz="1400" dirty="0" smtClean="0"/>
              <a:t>მის ტერიტორიაზე მყოფი პირი ვალდებულია, გადასცეს </a:t>
            </a:r>
            <a:r>
              <a:rPr lang="ka-GE" sz="1400" b="1" dirty="0" smtClean="0">
                <a:solidFill>
                  <a:srgbClr val="FF0000"/>
                </a:solidFill>
              </a:rPr>
              <a:t>კომპიუტერულ სისტემაში ან კომპიუტერულ მონაცემთა შენახვის საშუალებაში </a:t>
            </a:r>
            <a:r>
              <a:rPr lang="ka-GE" sz="1400" dirty="0" smtClean="0"/>
              <a:t>შენახული კონკრეტული კომპიუტერული მონაცემები ამ პირის მფლობელობაში ან მისი ზედამხედველობის ქვეშ; და </a:t>
            </a:r>
          </a:p>
          <a:p>
            <a:pPr lvl="1" algn="just"/>
            <a:r>
              <a:rPr lang="ka-GE" sz="1400" dirty="0" smtClean="0"/>
              <a:t>b. </a:t>
            </a:r>
            <a:r>
              <a:rPr lang="ka-GE" sz="1400" dirty="0"/>
              <a:t>მომსახურების პროვაიდერი, რომელიც თავის მომსახურებას ამ </a:t>
            </a:r>
            <a:r>
              <a:rPr lang="ka-GE" sz="1400" dirty="0" smtClean="0"/>
              <a:t>მხარის ტერიტორიაზე </a:t>
            </a:r>
            <a:r>
              <a:rPr lang="ka-GE" sz="1400" dirty="0"/>
              <a:t>ახორციელებს, ვალდებულია, გადასცეს მის მფლობელობაში ან მისი ზედამხედველობის ქვეშ არსებული ინფორმაცია აბონენტის შესახებ, რომელიც ამგვარ მომსახურებასთანაა დაკავშირებული.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89032" y="1336957"/>
            <a:ext cx="4212942" cy="1569660"/>
          </a:xfrm>
          <a:prstGeom prst="rect">
            <a:avLst/>
          </a:prstGeom>
        </p:spPr>
        <p:txBody>
          <a:bodyPr wrap="square">
            <a:spAutoFit/>
          </a:bodyPr>
          <a:lstStyle/>
          <a:p>
            <a:pPr marL="342900" indent="-342900" algn="just">
              <a:buFont typeface="Wingdings" pitchFamily="2" charset="2"/>
              <a:buChar char="ü"/>
            </a:pPr>
            <a:r>
              <a:rPr lang="ka-GE" sz="1600" dirty="0"/>
              <a:t>უფლებამოსილება </a:t>
            </a:r>
            <a:r>
              <a:rPr lang="ka-GE" sz="1600" dirty="0" smtClean="0"/>
              <a:t>უკავშირდება </a:t>
            </a:r>
            <a:r>
              <a:rPr lang="ka-GE" sz="1600" dirty="0"/>
              <a:t>მხოლოდ შენახულ (არსებულ) მონაცემებს</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არ აკისრებს მონაცემების შენარჩუნების ვალდებულებას </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174700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თითოეულმა </a:t>
            </a:r>
            <a:r>
              <a:rPr lang="ka-GE" sz="1400" dirty="0"/>
              <a:t>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algn="just"/>
            <a:endParaRPr lang="ka-GE" sz="1400" dirty="0"/>
          </a:p>
          <a:p>
            <a:pPr lvl="1" algn="just"/>
            <a:r>
              <a:rPr lang="ka-GE" sz="1400" dirty="0" smtClean="0"/>
              <a:t>a. </a:t>
            </a:r>
            <a:r>
              <a:rPr lang="ka-GE" sz="1400" dirty="0"/>
              <a:t>მის ტერიტორიაზე მყოფი პირი ვალდებულია, გადასცეს კომპიუტერულ სისტემაში ან კომპიუტერულ მონაცემთა შენახვის საშუალებაში შენახული კონკრეტული კომპიუტერული მონაცემები ამ პირის მფლობელობაში ან მისი ზედამხედველობის ქვეშ; და </a:t>
            </a:r>
          </a:p>
          <a:p>
            <a:pPr lvl="1" algn="just"/>
            <a:r>
              <a:rPr lang="ka-GE" sz="1400" dirty="0" smtClean="0"/>
              <a:t>b. </a:t>
            </a:r>
            <a:r>
              <a:rPr lang="ka-GE" sz="1400" dirty="0"/>
              <a:t>მომსახურების პროვაიდერი, </a:t>
            </a:r>
            <a:r>
              <a:rPr lang="ka-GE" sz="1400" dirty="0" smtClean="0"/>
              <a:t>რომელიც </a:t>
            </a:r>
            <a:r>
              <a:rPr lang="ka-GE" sz="1400" b="1" dirty="0">
                <a:solidFill>
                  <a:srgbClr val="FF0000"/>
                </a:solidFill>
              </a:rPr>
              <a:t>თავის მომსახურებას ამ </a:t>
            </a:r>
            <a:r>
              <a:rPr lang="ka-GE" sz="1400" b="1" dirty="0" smtClean="0">
                <a:solidFill>
                  <a:srgbClr val="FF0000"/>
                </a:solidFill>
              </a:rPr>
              <a:t>მხარის ტერიტორიაზე </a:t>
            </a:r>
            <a:r>
              <a:rPr lang="ka-GE" sz="1400" b="1" dirty="0">
                <a:solidFill>
                  <a:srgbClr val="FF0000"/>
                </a:solidFill>
              </a:rPr>
              <a:t>ახორციელებს</a:t>
            </a:r>
            <a:r>
              <a:rPr lang="ka-GE" sz="1400" dirty="0"/>
              <a:t>, ვალდებულია, გადასცეს მის მფლობელობაში ან მისი ზედამხედველობის ქვეშ არსებული ინფორმაცია აბონენტის შესახებ, რომელიც ამგვარ მომსახურებასთანაა დაკავშირებული.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75438" y="1287212"/>
            <a:ext cx="4304358" cy="5047536"/>
          </a:xfrm>
          <a:prstGeom prst="rect">
            <a:avLst/>
          </a:prstGeom>
        </p:spPr>
        <p:txBody>
          <a:bodyPr wrap="square">
            <a:spAutoFit/>
          </a:bodyPr>
          <a:lstStyle/>
          <a:p>
            <a:pPr marL="342900" indent="-342900" algn="just">
              <a:buFont typeface="Wingdings" pitchFamily="2" charset="2"/>
              <a:buChar char="ü"/>
            </a:pPr>
            <a:r>
              <a:rPr lang="ka-GE" sz="1400" dirty="0"/>
              <a:t>მომსახურების მიმწოდებელი არ არის </a:t>
            </a:r>
            <a:r>
              <a:rPr lang="ka-GE" sz="1400" dirty="0" smtClean="0"/>
              <a:t>აუცილებელი, </a:t>
            </a:r>
            <a:r>
              <a:rPr lang="ka-GE" sz="1400" dirty="0"/>
              <a:t>მდებარეობდეს ტერიტორიაზე, ვიდრე „აწვდის მომსაურებას“ ტერიტორიაზე</a:t>
            </a:r>
          </a:p>
          <a:p>
            <a:pPr marL="342900" indent="-342900" algn="just">
              <a:buFont typeface="Wingdings" pitchFamily="2" charset="2"/>
              <a:buChar char="ü"/>
            </a:pPr>
            <a:r>
              <a:rPr lang="ka-GE" sz="1400" dirty="0"/>
              <a:t>ეს შეიძლება ხდებოდეს, თუ:</a:t>
            </a:r>
          </a:p>
          <a:p>
            <a:pPr algn="just"/>
            <a:endParaRPr lang="ka-GE" sz="1400" dirty="0"/>
          </a:p>
          <a:p>
            <a:pPr marL="800100" marR="0" lvl="1"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ka-GE" sz="1400" dirty="0"/>
              <a:t>მომსახურების მიმწოდებელი საშუალებას აძლევს პირებს, გამოიწერონ მისი მომსახურება ტერიტორიაზე (მაგ., არ ბლოკავს მომსახურებებს); და</a:t>
            </a:r>
          </a:p>
          <a:p>
            <a:pPr marL="800100" lvl="1" indent="-342900" algn="just">
              <a:buFont typeface="Wingdings" pitchFamily="2" charset="2"/>
              <a:buChar char="ü"/>
            </a:pPr>
            <a:r>
              <a:rPr lang="ka-GE" sz="1400" dirty="0"/>
              <a:t>მომსახურების მიმწოდებელს მხარესთან დამყარებული აქვს რეალური და არსებითი კავშირი, მაგ.:</a:t>
            </a:r>
          </a:p>
          <a:p>
            <a:pPr marL="1257300" lvl="2" indent="-342900" algn="just">
              <a:buFont typeface="Wingdings" pitchFamily="2" charset="2"/>
              <a:buChar char="ü"/>
            </a:pPr>
            <a:r>
              <a:rPr lang="ka-GE" sz="1400" dirty="0"/>
              <a:t>ადგილობრივი რეკლამა და რეკლამა ადგილობრივ ენაზე</a:t>
            </a:r>
          </a:p>
          <a:p>
            <a:pPr marL="1257300" lvl="2" indent="-342900" algn="just">
              <a:buFont typeface="Wingdings" pitchFamily="2" charset="2"/>
              <a:buChar char="ü"/>
            </a:pPr>
            <a:r>
              <a:rPr lang="ka-GE" sz="1400" dirty="0"/>
              <a:t>ადგილობრივი აბონენტის ინფორმაციისა და დაკავშირებული ტრაფიკის მონაცემების გამოყენება თავის საქმიანობაში</a:t>
            </a:r>
          </a:p>
          <a:p>
            <a:pPr marL="1257300" lvl="2" indent="-342900" algn="just">
              <a:buFont typeface="Wingdings" pitchFamily="2" charset="2"/>
              <a:buChar char="ü"/>
            </a:pPr>
            <a:r>
              <a:rPr lang="ka-GE" sz="1400" dirty="0" smtClean="0"/>
              <a:t>ურთ</a:t>
            </a:r>
            <a:r>
              <a:rPr lang="ka-GE" sz="1400" dirty="0"/>
              <a:t>ი</a:t>
            </a:r>
            <a:r>
              <a:rPr lang="ka-GE" sz="1400" dirty="0" smtClean="0"/>
              <a:t>ერთობს </a:t>
            </a:r>
            <a:r>
              <a:rPr lang="ka-GE" sz="1400" dirty="0"/>
              <a:t>ადგილობრივ აბონენტებთან</a:t>
            </a:r>
          </a:p>
          <a:p>
            <a:pPr marL="1257300" lvl="2" indent="-342900" algn="just">
              <a:buFont typeface="Wingdings" pitchFamily="2" charset="2"/>
              <a:buChar char="ü"/>
            </a:pPr>
            <a:r>
              <a:rPr lang="ka-GE" sz="1400" dirty="0"/>
              <a:t>სხვა მხრივ ითვლება ადგილობრივად დაფუძნებულად</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833226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3" name="Rectangle 2"/>
          <p:cNvSpPr/>
          <p:nvPr/>
        </p:nvSpPr>
        <p:spPr>
          <a:xfrm>
            <a:off x="190004" y="1874729"/>
            <a:ext cx="8704613" cy="4154984"/>
          </a:xfrm>
          <a:prstGeom prst="rect">
            <a:avLst/>
          </a:prstGeom>
        </p:spPr>
        <p:txBody>
          <a:bodyPr wrap="square">
            <a:spAutoFit/>
          </a:bodyPr>
          <a:lstStyle/>
          <a:p>
            <a:r>
              <a:rPr lang="de-DE" sz="2800" b="1" dirty="0">
                <a:hlinkClick r:id="rId3"/>
              </a:rPr>
              <a:t>www.coe.int/TCY</a:t>
            </a:r>
            <a:endParaRPr lang="de-DE" sz="2800" b="1" dirty="0"/>
          </a:p>
          <a:p>
            <a:endParaRPr lang="de-DE" sz="2800" dirty="0"/>
          </a:p>
          <a:p>
            <a:r>
              <a:rPr lang="ka-GE" sz="2000" dirty="0"/>
              <a:t>სტრასბურგი, </a:t>
            </a:r>
            <a:r>
              <a:rPr lang="ka-GE" sz="2000" dirty="0" smtClean="0"/>
              <a:t>2017 </a:t>
            </a:r>
            <a:r>
              <a:rPr lang="ka-GE" sz="2000" dirty="0"/>
              <a:t>წლის </a:t>
            </a:r>
            <a:r>
              <a:rPr lang="ka-GE" sz="2000" dirty="0" smtClean="0"/>
              <a:t>1 მარტი</a:t>
            </a:r>
            <a:r>
              <a:rPr lang="ka-GE" sz="2000" dirty="0"/>
              <a:t>			</a:t>
            </a:r>
            <a:r>
              <a:rPr lang="ka-GE" sz="2000" dirty="0" smtClean="0"/>
              <a:t>  		</a:t>
            </a:r>
            <a:r>
              <a:rPr lang="de-DE" sz="2000" dirty="0" smtClean="0"/>
              <a:t>T-C</a:t>
            </a:r>
            <a:r>
              <a:rPr lang="en-US" sz="2000" dirty="0" smtClean="0"/>
              <a:t>Y</a:t>
            </a:r>
            <a:r>
              <a:rPr lang="de-DE" sz="2000" dirty="0" smtClean="0"/>
              <a:t>(201</a:t>
            </a:r>
            <a:r>
              <a:rPr lang="ka-GE" sz="2000" dirty="0" smtClean="0"/>
              <a:t>5</a:t>
            </a:r>
            <a:r>
              <a:rPr lang="de-DE" sz="2000" dirty="0" smtClean="0"/>
              <a:t>)</a:t>
            </a:r>
            <a:r>
              <a:rPr lang="ka-GE" sz="2000" dirty="0" smtClean="0"/>
              <a:t>1</a:t>
            </a:r>
            <a:r>
              <a:rPr lang="de-DE" sz="2000" dirty="0" smtClean="0"/>
              <a:t>6</a:t>
            </a:r>
            <a:endParaRPr lang="ka-GE" sz="2000" dirty="0"/>
          </a:p>
          <a:p>
            <a:endParaRPr lang="ka-GE" sz="2800" dirty="0" smtClean="0"/>
          </a:p>
          <a:p>
            <a:endParaRPr lang="ka-GE" sz="2800" dirty="0"/>
          </a:p>
          <a:p>
            <a:pPr algn="ctr"/>
            <a:r>
              <a:rPr lang="ka-GE" sz="2000" b="1" dirty="0">
                <a:solidFill>
                  <a:schemeClr val="bg1">
                    <a:lumMod val="50000"/>
                  </a:schemeClr>
                </a:solidFill>
              </a:rPr>
              <a:t>კიბერდანაშაულის შესახებ კონვენციის კომიტეტი </a:t>
            </a:r>
            <a:r>
              <a:rPr lang="de-DE" sz="2000" b="1" dirty="0">
                <a:solidFill>
                  <a:schemeClr val="bg1">
                    <a:lumMod val="50000"/>
                  </a:schemeClr>
                </a:solidFill>
              </a:rPr>
              <a:t>(</a:t>
            </a:r>
            <a:r>
              <a:rPr lang="de-DE" sz="2000" b="1" dirty="0" smtClean="0">
                <a:solidFill>
                  <a:schemeClr val="bg1">
                    <a:lumMod val="50000"/>
                  </a:schemeClr>
                </a:solidFill>
              </a:rPr>
              <a:t>T-CY)</a:t>
            </a:r>
            <a:endParaRPr lang="de-DE" sz="2000" b="1" dirty="0">
              <a:solidFill>
                <a:schemeClr val="bg1">
                  <a:lumMod val="50000"/>
                </a:schemeClr>
              </a:solidFill>
            </a:endParaRPr>
          </a:p>
          <a:p>
            <a:endParaRPr lang="de-DE" sz="2800" dirty="0"/>
          </a:p>
          <a:p>
            <a:pPr algn="ctr"/>
            <a:r>
              <a:rPr lang="de-DE" sz="2400" b="1" dirty="0" smtClean="0"/>
              <a:t>T-CY</a:t>
            </a:r>
            <a:r>
              <a:rPr lang="ka-GE" sz="2400" b="1" dirty="0" smtClean="0"/>
              <a:t>-ის </a:t>
            </a:r>
            <a:r>
              <a:rPr lang="ka-GE" sz="2400" b="1" dirty="0"/>
              <a:t>სახელმძღვანელო მითითება </a:t>
            </a:r>
            <a:r>
              <a:rPr lang="ka-GE" sz="2400" b="1" dirty="0" smtClean="0"/>
              <a:t>N10</a:t>
            </a:r>
            <a:endParaRPr lang="ka-GE" sz="2400" b="1" dirty="0"/>
          </a:p>
          <a:p>
            <a:pPr algn="ctr"/>
            <a:r>
              <a:rPr lang="ka-GE" sz="2400" b="1" dirty="0">
                <a:latin typeface="Verdana" panose="020B0604030504040204" pitchFamily="34" charset="0"/>
              </a:rPr>
              <a:t>აბონენტის შესახებ ინფორმაციის მისაღებად</a:t>
            </a:r>
          </a:p>
          <a:p>
            <a:pPr algn="ctr"/>
            <a:r>
              <a:rPr lang="ka-GE" sz="2400" b="1" dirty="0" smtClean="0">
                <a:latin typeface="Verdana" panose="020B0604030504040204" pitchFamily="34" charset="0"/>
              </a:rPr>
              <a:t>ინფორმაციის </a:t>
            </a:r>
            <a:r>
              <a:rPr lang="ka-GE" sz="2400" b="1" dirty="0">
                <a:latin typeface="Verdana" panose="020B0604030504040204" pitchFamily="34" charset="0"/>
              </a:rPr>
              <a:t>გაცემის ბრძანების </a:t>
            </a:r>
            <a:r>
              <a:rPr lang="ka-GE" sz="2400" b="1" dirty="0" smtClean="0">
                <a:latin typeface="Verdana" panose="020B0604030504040204" pitchFamily="34" charset="0"/>
              </a:rPr>
              <a:t>შესახებ</a:t>
            </a:r>
            <a:endParaRPr lang="ka-GE" sz="2400" b="1" dirty="0"/>
          </a:p>
          <a:p>
            <a:pPr algn="ctr"/>
            <a:r>
              <a:rPr lang="ka-GE" sz="1200" b="1" dirty="0" smtClean="0">
                <a:solidFill>
                  <a:schemeClr val="bg1">
                    <a:lumMod val="65000"/>
                  </a:schemeClr>
                </a:solidFill>
              </a:rPr>
              <a:t>მიიღო </a:t>
            </a:r>
            <a:r>
              <a:rPr lang="de-DE" sz="1200" b="1" dirty="0" smtClean="0">
                <a:solidFill>
                  <a:schemeClr val="bg1">
                    <a:lumMod val="65000"/>
                  </a:schemeClr>
                </a:solidFill>
              </a:rPr>
              <a:t>T-CY</a:t>
            </a:r>
            <a:r>
              <a:rPr lang="ka-GE" sz="1200" b="1" dirty="0" smtClean="0">
                <a:solidFill>
                  <a:schemeClr val="bg1">
                    <a:lumMod val="65000"/>
                  </a:schemeClr>
                </a:solidFill>
              </a:rPr>
              <a:t>-მ </a:t>
            </a:r>
            <a:r>
              <a:rPr lang="ka-GE" sz="1200" b="1" dirty="0" smtClean="0">
                <a:solidFill>
                  <a:schemeClr val="bg1">
                    <a:lumMod val="65000"/>
                  </a:schemeClr>
                </a:solidFill>
              </a:rPr>
              <a:t>მე-16 პლენარული სხდომის შემდეგ, წერილობითი პროცედურით (2017 წლის 28 თებერვალი)</a:t>
            </a:r>
            <a:endParaRPr lang="ka-GE" sz="1200" b="1" dirty="0">
              <a:solidFill>
                <a:schemeClr val="bg1">
                  <a:lumMod val="6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178" y="1231791"/>
            <a:ext cx="1685925" cy="1285875"/>
          </a:xfrm>
          <a:prstGeom prst="rect">
            <a:avLst/>
          </a:prstGeom>
        </p:spPr>
      </p:pic>
    </p:spTree>
    <p:extLst>
      <p:ext uri="{BB962C8B-B14F-4D97-AF65-F5344CB8AC3E}">
        <p14:creationId xmlns:p14="http://schemas.microsoft.com/office/powerpoint/2010/main" val="282274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a:t>
            </a:r>
            <a:r>
              <a:rPr lang="ka-GE" sz="1400" dirty="0"/>
              <a:t>თითოეულმა 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lvl="1" algn="just"/>
            <a:endParaRPr lang="ka-GE" sz="1400" dirty="0" smtClean="0"/>
          </a:p>
          <a:p>
            <a:pPr lvl="1" algn="just"/>
            <a:r>
              <a:rPr lang="ka-GE" sz="1400" dirty="0" smtClean="0"/>
              <a:t>a. </a:t>
            </a:r>
            <a:r>
              <a:rPr lang="ka-GE" sz="1400" dirty="0" smtClean="0"/>
              <a:t>მის ტერიტორიაზე მყოფი პირი ვალდებულია, გადასცეს კომპიუტერულ სისტემაში ან კომპიუტერულ მონაცემთა შენახვის საშუალებაში შენახული კონკრეტული კომპიუტერული მონაცემები ამ პირის მფლობელობაში ან მისი ზედამხედველობის ქვეშ; და </a:t>
            </a:r>
          </a:p>
          <a:p>
            <a:pPr lvl="1" algn="just"/>
            <a:r>
              <a:rPr lang="ka-GE" sz="1400" dirty="0" smtClean="0"/>
              <a:t>b. </a:t>
            </a:r>
            <a:r>
              <a:rPr lang="ka-GE" sz="1400" dirty="0"/>
              <a:t>მომსახურების პროვაიდერი, რომელიც თავის მომსახურებას ამ </a:t>
            </a:r>
            <a:r>
              <a:rPr lang="ka-GE" sz="1400" dirty="0" smtClean="0"/>
              <a:t>მხარის ტერიტორიაზე </a:t>
            </a:r>
            <a:r>
              <a:rPr lang="ka-GE" sz="1400" dirty="0"/>
              <a:t>ახორციელებს, ვალდებულია, </a:t>
            </a:r>
            <a:r>
              <a:rPr lang="ka-GE" sz="1400" b="1" dirty="0">
                <a:solidFill>
                  <a:srgbClr val="FF0000"/>
                </a:solidFill>
              </a:rPr>
              <a:t>გადასცეს</a:t>
            </a:r>
            <a:r>
              <a:rPr lang="ka-GE" sz="1400" dirty="0">
                <a:solidFill>
                  <a:srgbClr val="FF0000"/>
                </a:solidFill>
              </a:rPr>
              <a:t> </a:t>
            </a:r>
            <a:r>
              <a:rPr lang="ka-GE" sz="1400" dirty="0"/>
              <a:t>მის მფლობელობაში ან მისი ზედამხედველობის ქვეშ არსებული </a:t>
            </a:r>
            <a:r>
              <a:rPr lang="ka-GE" sz="1400" b="1" dirty="0">
                <a:solidFill>
                  <a:srgbClr val="FF0000"/>
                </a:solidFill>
              </a:rPr>
              <a:t>ინფორმაცია აბონენტის შესახებ</a:t>
            </a:r>
            <a:r>
              <a:rPr lang="ka-GE" sz="1400" dirty="0"/>
              <a:t>, რომელიც ამგვარ მომსახურებასთანაა დაკავშირებული.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416356" y="1287212"/>
            <a:ext cx="4163439" cy="5262979"/>
          </a:xfrm>
          <a:prstGeom prst="rect">
            <a:avLst/>
          </a:prstGeom>
        </p:spPr>
        <p:txBody>
          <a:bodyPr wrap="square">
            <a:spAutoFit/>
          </a:bodyPr>
          <a:lstStyle/>
          <a:p>
            <a:pPr marL="342900" indent="-342900" algn="just">
              <a:buFont typeface="Wingdings" pitchFamily="2" charset="2"/>
              <a:buChar char="ü"/>
            </a:pPr>
            <a:r>
              <a:rPr lang="ka-GE" sz="1600" dirty="0"/>
              <a:t>ეს შეიძლება ნებისმიერი ფორმით იყოს (კომპიუტერული მონაცემები ან არა)</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შეიძლება </a:t>
            </a:r>
            <a:r>
              <a:rPr lang="ka-GE" sz="1600" dirty="0" smtClean="0"/>
              <a:t>შეიცავდეს შემდეგს: </a:t>
            </a:r>
            <a:endParaRPr lang="ka-GE" sz="1600" dirty="0" smtClean="0"/>
          </a:p>
          <a:p>
            <a:pPr algn="just"/>
            <a:endParaRPr lang="ka-GE" sz="1600" dirty="0"/>
          </a:p>
          <a:p>
            <a:pPr marL="800100" lvl="1" indent="-342900" algn="just">
              <a:buFont typeface="Wingdings" pitchFamily="2" charset="2"/>
              <a:buChar char="ü"/>
            </a:pPr>
            <a:r>
              <a:rPr lang="ka-GE" sz="1600" dirty="0"/>
              <a:t>გამოყენებული საკომუნიკაციო მომსახურების ტიპი, ტექნიკური საშუალებები და მომსახურების პერიოდი; </a:t>
            </a:r>
          </a:p>
          <a:p>
            <a:pPr marL="800100" lvl="1" indent="-342900" algn="just">
              <a:buFont typeface="Wingdings" pitchFamily="2" charset="2"/>
              <a:buChar char="ü"/>
            </a:pPr>
            <a:r>
              <a:rPr lang="ka-GE" sz="1600" dirty="0"/>
              <a:t>აბონენტის ვინაობა, საფოსტო/გეოგრაფიული მისამართი, ტელეფონის და სხვა წვდომის ნომერი, ბილინგისა და გადახდის ინფორმაცია, რომელიც ხელმისაწვდომია </a:t>
            </a:r>
          </a:p>
          <a:p>
            <a:pPr marL="800100" lvl="1" indent="-342900" algn="just">
              <a:buFont typeface="Wingdings" pitchFamily="2" charset="2"/>
              <a:buChar char="ü"/>
            </a:pPr>
            <a:r>
              <a:rPr lang="ka-GE" sz="1600" dirty="0"/>
              <a:t>დამონტაჟებული საკომუნიკაციო აღჭურვილობის ადგილმდებარეობის შესახებ სხვა ინფორმაცია, რომელიც ხელმისაწვდომია ხელშეკრულების საფუძველზე. </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709254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a:t>
            </a:r>
            <a:r>
              <a:rPr lang="ka-GE" sz="1400" dirty="0"/>
              <a:t>თითოეულმა 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lvl="1" algn="just"/>
            <a:endParaRPr lang="ka-GE" sz="1400" dirty="0" smtClean="0"/>
          </a:p>
          <a:p>
            <a:pPr lvl="1" algn="just"/>
            <a:r>
              <a:rPr lang="ka-GE" sz="1400" dirty="0" smtClean="0"/>
              <a:t>a. </a:t>
            </a:r>
            <a:r>
              <a:rPr lang="ka-GE" sz="1400" dirty="0" smtClean="0"/>
              <a:t>მის ტერიტორიაზე მყოფი პირი ვალდებულია, გადასცეს კომპიუტერულ სისტემაში ან კომპიუტერულ მონაცემთა შენახვის საშუალებაში შენახული კონკრეტული კომპიუტერული მონაცემები ამ პირის მფლობელობაში ან მისი ზედამხედველობის ქვეშ; და </a:t>
            </a:r>
          </a:p>
          <a:p>
            <a:pPr lvl="1" algn="just"/>
            <a:r>
              <a:rPr lang="ka-GE" sz="1400" dirty="0" smtClean="0"/>
              <a:t>b. </a:t>
            </a:r>
            <a:r>
              <a:rPr lang="ka-GE" sz="1400" dirty="0"/>
              <a:t>მომსახურების პროვაიდერი, რომელიც თავის მომსახურებას ამ </a:t>
            </a:r>
            <a:r>
              <a:rPr lang="ka-GE" sz="1400" dirty="0" smtClean="0"/>
              <a:t>მხარის ტერიტორიაზე </a:t>
            </a:r>
            <a:r>
              <a:rPr lang="ka-GE" sz="1400" dirty="0"/>
              <a:t>ახორციელებს, ვალდებულია, გადასცეს მის მფლობელობაში ან მისი ზედამხედველობის ქვეშ არსებული ინფორმაცია აბონენტის შესახებ, </a:t>
            </a:r>
            <a:r>
              <a:rPr lang="ka-GE" sz="1400" b="1" dirty="0">
                <a:solidFill>
                  <a:srgbClr val="FF0000"/>
                </a:solidFill>
              </a:rPr>
              <a:t>რომელიც ამგვარ მომსახურებასთანაა დაკავშირებული</a:t>
            </a:r>
            <a:r>
              <a:rPr lang="ka-GE" sz="1400" dirty="0"/>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75438" y="1287212"/>
            <a:ext cx="4352996" cy="2308324"/>
          </a:xfrm>
          <a:prstGeom prst="rect">
            <a:avLst/>
          </a:prstGeom>
        </p:spPr>
        <p:txBody>
          <a:bodyPr wrap="square">
            <a:spAutoFit/>
          </a:bodyPr>
          <a:lstStyle/>
          <a:p>
            <a:pPr marL="342900" indent="-342900" algn="just">
              <a:buFont typeface="Wingdings" pitchFamily="2" charset="2"/>
              <a:buChar char="ü"/>
            </a:pPr>
            <a:r>
              <a:rPr lang="ka-GE" sz="1600" dirty="0"/>
              <a:t>გასაცემი ინფორმაცია უნდა უკავშირდებოდეს ტერიტორიაზე შეთავაზებულ მომსახურებებს </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აბონენტის შესახებ ინფორმაცია არ შეიძლება მოთხოვნილი იქნეს მომსახურებებისთვის, რომელიც ტერიტორიის </a:t>
            </a:r>
            <a:r>
              <a:rPr lang="ka-GE" sz="1600" dirty="0" smtClean="0"/>
              <a:t>ფარგლებს გარეთაა შეთავაზებული </a:t>
            </a:r>
            <a:endParaRPr lang="ka-GE" sz="1600" dirty="0"/>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963174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3889351" cy="5047536"/>
          </a:xfrm>
          <a:prstGeom prst="rect">
            <a:avLst/>
          </a:prstGeom>
        </p:spPr>
        <p:txBody>
          <a:bodyPr wrap="square">
            <a:spAutoFit/>
          </a:bodyPr>
          <a:lstStyle/>
          <a:p>
            <a:pPr marL="342900" indent="-342900" algn="just">
              <a:buFont typeface="Wingdings" pitchFamily="2" charset="2"/>
              <a:buChar char="Ø"/>
            </a:pPr>
            <a:r>
              <a:rPr lang="ka-GE" sz="1400" dirty="0" smtClean="0"/>
              <a:t>1. </a:t>
            </a:r>
            <a:r>
              <a:rPr lang="ka-GE" sz="1400" dirty="0"/>
              <a:t>თითოეულმა მხარემ უნდა მიიღოს ისეთი საჭირო საკანონმდებლო და სხვა ზომები, რომლებიც კომპეტენტურ ორგანოებს მისცემს უფლებამოსილებას, გასცეს ბრძანება, რომლის თანახმადაც: </a:t>
            </a:r>
            <a:endParaRPr lang="ka-GE" sz="1400" dirty="0" smtClean="0"/>
          </a:p>
          <a:p>
            <a:pPr algn="just"/>
            <a:endParaRPr lang="ka-GE" sz="1400" dirty="0"/>
          </a:p>
          <a:p>
            <a:pPr lvl="1" algn="just"/>
            <a:r>
              <a:rPr lang="ka-GE" sz="1400" dirty="0" smtClean="0"/>
              <a:t>a. </a:t>
            </a:r>
            <a:r>
              <a:rPr lang="ka-GE" sz="1400" dirty="0"/>
              <a:t>მის ტერიტორიაზე მყოფი პირი ვალდებულია, გადასცეს კომპიუტერულ სისტემაში ან კომპიუტერულ მონაცემთა შენახვის საშუალებაში შენახული კონკრეტული კომპიუტერული მონაცემები ამ პირის მფლობელობაში ან მისი ზედამხედველობის ქვეშ; და </a:t>
            </a:r>
          </a:p>
          <a:p>
            <a:pPr lvl="1" algn="just"/>
            <a:r>
              <a:rPr lang="ka-GE" sz="1400" dirty="0" smtClean="0"/>
              <a:t>b. </a:t>
            </a:r>
            <a:r>
              <a:rPr lang="ka-GE" sz="1400" dirty="0"/>
              <a:t>მომსახურების პროვაიდერი, რომელიც თავის მომსახურებას ამ </a:t>
            </a:r>
            <a:r>
              <a:rPr lang="ka-GE" sz="1400" dirty="0" smtClean="0"/>
              <a:t>მხარის ტერიტორიაზე </a:t>
            </a:r>
            <a:r>
              <a:rPr lang="ka-GE" sz="1400" dirty="0"/>
              <a:t>ახორციელებს, ვალდებულია, გადასცეს მის </a:t>
            </a:r>
            <a:r>
              <a:rPr lang="ka-GE" sz="1400" b="1" dirty="0">
                <a:solidFill>
                  <a:srgbClr val="FF0000"/>
                </a:solidFill>
              </a:rPr>
              <a:t>მფლობელობაში ან მისი ზედამხედველობის ქვეშ </a:t>
            </a:r>
            <a:r>
              <a:rPr lang="ka-GE" sz="1400" dirty="0"/>
              <a:t>არსებული ინფორმაცია აბონენტის შესახებ, რომელიც ამგვარ მომსახურებასთანაა დაკავშირებული.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81728" y="1336957"/>
            <a:ext cx="4007795" cy="4524315"/>
          </a:xfrm>
          <a:prstGeom prst="rect">
            <a:avLst/>
          </a:prstGeom>
        </p:spPr>
        <p:txBody>
          <a:bodyPr wrap="square">
            <a:spAutoFit/>
          </a:bodyPr>
          <a:lstStyle/>
          <a:p>
            <a:pPr marL="342900" indent="-342900" algn="just">
              <a:buFont typeface="Wingdings" pitchFamily="2" charset="2"/>
              <a:buChar char="ü"/>
            </a:pPr>
            <a:r>
              <a:rPr lang="ka-GE" sz="1600" dirty="0"/>
              <a:t>მომსახურების მიმწოდებელი შეიძლება:</a:t>
            </a:r>
          </a:p>
          <a:p>
            <a:pPr marL="800100" lvl="1" indent="-342900" algn="just">
              <a:buFont typeface="Wingdings" pitchFamily="2" charset="2"/>
              <a:buChar char="ü"/>
            </a:pPr>
            <a:r>
              <a:rPr lang="ka-GE" sz="1600" dirty="0"/>
              <a:t>ფიზიკურად ფლობდეს</a:t>
            </a:r>
          </a:p>
          <a:p>
            <a:pPr marL="800100" lvl="1" indent="-342900" algn="just">
              <a:buFont typeface="Wingdings" pitchFamily="2" charset="2"/>
              <a:buChar char="ü"/>
            </a:pPr>
            <a:r>
              <a:rPr lang="ka-GE" sz="1600" dirty="0" smtClean="0"/>
              <a:t>ირიბად </a:t>
            </a:r>
            <a:r>
              <a:rPr lang="ka-GE" sz="1600" dirty="0"/>
              <a:t>ფლობდეს (თავისუფალი კონტროლი მათ გაცემაზე)</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smtClean="0"/>
              <a:t>მონაცემების ადგილმდებარეობას არ აქვს მნიშვნელობა, </a:t>
            </a:r>
            <a:r>
              <a:rPr lang="ka-GE" sz="1600" dirty="0"/>
              <a:t>სანამ ტერიტორიაზე არსებული მომსახურების მიმწოდებლის მიერ კონტროლდება </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კონტროლი არ მოიცავს დისტანციურად შენახულ მონაცემებზე წვდომის ტექნიკურ შესაძლებლობას, რომლებიც კანონიერი კონტროლის გარეთაა</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ინფორმაციის გაცემის ბრძანება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516947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284166948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181803" y="1597011"/>
            <a:ext cx="1767076" cy="1767076"/>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285451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ka-GE"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ka-GE"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C94D61-C432-964B-BFBF-EB29D1BBB3DF}"/>
              </a:ext>
            </a:extLst>
          </p:cNvPr>
          <p:cNvGraphicFramePr/>
          <p:nvPr>
            <p:extLst>
              <p:ext uri="{D42A27DB-BD31-4B8C-83A1-F6EECF244321}">
                <p14:modId xmlns:p14="http://schemas.microsoft.com/office/powerpoint/2010/main" val="283936918"/>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AA7DDA5-F89B-CB44-922E-5F8384666617}"/>
              </a:ext>
            </a:extLst>
          </p:cNvPr>
          <p:cNvPicPr>
            <a:picLocks noChangeAspect="1"/>
          </p:cNvPicPr>
          <p:nvPr/>
        </p:nvPicPr>
        <p:blipFill>
          <a:blip r:embed="rId8"/>
          <a:stretch>
            <a:fillRect/>
          </a:stretch>
        </p:blipFill>
        <p:spPr>
          <a:xfrm>
            <a:off x="7376924" y="1727639"/>
            <a:ext cx="1767076" cy="1767076"/>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Verdana" panose="020B0604030504040204" pitchFamily="34" charset="0"/>
              </a:rPr>
              <a:t>გამოკითხვის კითხვები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702641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ამოცანები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B18497-BF37-4A20-ABA6-353886C26CA1}"/>
              </a:ext>
            </a:extLst>
          </p:cNvPr>
          <p:cNvSpPr>
            <a:spLocks noGrp="1"/>
          </p:cNvSpPr>
          <p:nvPr>
            <p:ph idx="1"/>
          </p:nvPr>
        </p:nvSpPr>
        <p:spPr>
          <a:xfrm>
            <a:off x="323528" y="1340767"/>
            <a:ext cx="8712522" cy="5240233"/>
          </a:xfrm>
        </p:spPr>
        <p:txBody>
          <a:bodyPr>
            <a:normAutofit lnSpcReduction="10000"/>
          </a:bodyPr>
          <a:lstStyle/>
          <a:p>
            <a:pPr marL="0" indent="0" algn="just">
              <a:buNone/>
            </a:pPr>
            <a:r>
              <a:rPr lang="ka-GE" sz="2400" b="1" dirty="0"/>
              <a:t>ამ სესიის ბოლოს დელეგატები შეძლებენ:</a:t>
            </a:r>
          </a:p>
          <a:p>
            <a:pPr marL="0" indent="0" algn="just">
              <a:buNone/>
            </a:pPr>
            <a:endParaRPr lang="ka-GE" sz="2400" dirty="0">
              <a:ea typeface="Verdana" panose="020B0604030504040204" pitchFamily="34" charset="0"/>
            </a:endParaRPr>
          </a:p>
          <a:p>
            <a:pPr algn="just"/>
            <a:r>
              <a:rPr lang="ka-GE" sz="2400" dirty="0"/>
              <a:t>გაიაზრონ </a:t>
            </a:r>
            <a:r>
              <a:rPr lang="ka-GE" sz="2400" dirty="0" smtClean="0"/>
              <a:t>ბუდაპეშტის </a:t>
            </a:r>
            <a:r>
              <a:rPr lang="ka-GE" sz="2400" dirty="0"/>
              <a:t>კონვენციით გათვალისწინებული საპროცესო უფლებამოსილებების </a:t>
            </a:r>
            <a:r>
              <a:rPr lang="ka-GE" sz="2400" dirty="0" smtClean="0"/>
              <a:t>ფარგლები</a:t>
            </a:r>
          </a:p>
          <a:p>
            <a:pPr algn="just"/>
            <a:r>
              <a:rPr lang="ka-GE" sz="2400" dirty="0" smtClean="0"/>
              <a:t>განიხილონ </a:t>
            </a:r>
            <a:r>
              <a:rPr lang="ka-GE" sz="2400" dirty="0"/>
              <a:t>საპროცესო უფლებამოსილებების გამოყენებასთან დაკავშირებული შესაბამისი პირობები და გარანტიები</a:t>
            </a:r>
          </a:p>
          <a:p>
            <a:pPr algn="just"/>
            <a:r>
              <a:rPr lang="ka-GE" sz="2400" dirty="0"/>
              <a:t>მოახდინონ შემდეგი საპროცესო უფლებამოსილებების ელემენტების იდენტიფიცირება:  </a:t>
            </a:r>
          </a:p>
          <a:p>
            <a:pPr lvl="1" algn="just"/>
            <a:r>
              <a:rPr lang="ka-GE" dirty="0" smtClean="0"/>
              <a:t>შენახული კომპიუტერული მონაცემების დაჩქარებული დაცვა</a:t>
            </a:r>
          </a:p>
          <a:p>
            <a:pPr lvl="1" algn="just"/>
            <a:r>
              <a:rPr lang="ka-GE" dirty="0" smtClean="0"/>
              <a:t>ტრაფიკის მონაცემების დაჩქარებული დაცვა და ნაწილობრივი გამჟღავნება </a:t>
            </a:r>
          </a:p>
          <a:p>
            <a:pPr lvl="1" algn="just"/>
            <a:r>
              <a:rPr lang="ka-GE" dirty="0" smtClean="0"/>
              <a:t>ინფორმაციის გაცემის ბრძანება</a:t>
            </a:r>
          </a:p>
        </p:txBody>
      </p:sp>
    </p:spTree>
    <p:extLst>
      <p:ext uri="{BB962C8B-B14F-4D97-AF65-F5344CB8AC3E}">
        <p14:creationId xmlns:p14="http://schemas.microsoft.com/office/powerpoint/2010/main" val="25312652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3600" b="1" dirty="0">
                <a:latin typeface="+mn-lt"/>
              </a:rPr>
              <a:t>გმადლობთ</a:t>
            </a:r>
            <a:endParaRPr lang="ka-GE" altLang="en-US" sz="16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600" b="1" dirty="0">
              <a:latin typeface="+mn-lt"/>
            </a:endParaRPr>
          </a:p>
          <a:p>
            <a:pPr algn="ctr" eaLnBrk="1" hangingPunct="1">
              <a:spcBef>
                <a:spcPct val="0"/>
              </a:spcBef>
              <a:buFontTx/>
              <a:buNone/>
            </a:pPr>
            <a:r>
              <a:rPr lang="ka-GE" altLang="en-US" sz="1800" b="1" dirty="0">
                <a:latin typeface="+mn-lt"/>
              </a:rPr>
              <a:t>Xxxxx XXXXXXXX</a:t>
            </a:r>
          </a:p>
          <a:p>
            <a:pPr algn="ctr" eaLnBrk="1" hangingPunct="1">
              <a:spcBef>
                <a:spcPct val="0"/>
              </a:spcBef>
              <a:buFontTx/>
              <a:buNone/>
            </a:pPr>
            <a:endParaRPr lang="ka-GE" altLang="en-US" sz="600" dirty="0">
              <a:latin typeface="+mn-lt"/>
            </a:endParaRPr>
          </a:p>
          <a:p>
            <a:pPr algn="ctr" eaLnBrk="1" hangingPunct="1">
              <a:spcBef>
                <a:spcPct val="0"/>
              </a:spcBef>
              <a:buFontTx/>
              <a:buNone/>
            </a:pPr>
            <a:r>
              <a:rPr lang="ka-GE" altLang="en-US" sz="1400" i="1" dirty="0">
                <a:latin typeface="+mn-lt"/>
              </a:rPr>
              <a:t>ევროპის საბჭო</a:t>
            </a:r>
          </a:p>
          <a:p>
            <a:pPr algn="ctr" eaLnBrk="1" hangingPunct="1">
              <a:spcBef>
                <a:spcPct val="0"/>
              </a:spcBef>
              <a:buFontTx/>
              <a:buNone/>
            </a:pPr>
            <a:endParaRPr lang="ka-GE" altLang="en-US" sz="1400" b="1" dirty="0">
              <a:solidFill>
                <a:srgbClr val="2F618F"/>
              </a:solidFill>
              <a:latin typeface="+mn-lt"/>
            </a:endParaRPr>
          </a:p>
          <a:p>
            <a:pPr algn="ctr" eaLnBrk="1" hangingPunct="1">
              <a:spcBef>
                <a:spcPct val="0"/>
              </a:spcBef>
              <a:buFontTx/>
              <a:buNone/>
            </a:pPr>
            <a:r>
              <a:rPr lang="ka-GE" altLang="en-US" sz="1200" b="1" dirty="0">
                <a:solidFill>
                  <a:srgbClr val="2F618F"/>
                </a:solidFill>
                <a:latin typeface="+mn-lt"/>
              </a:rPr>
              <a:t>ელ. ფოსტა</a:t>
            </a:r>
          </a:p>
          <a:p>
            <a:pPr algn="ctr" eaLnBrk="1" hangingPunct="1">
              <a:spcBef>
                <a:spcPct val="0"/>
              </a:spcBef>
              <a:buFontTx/>
              <a:buNone/>
            </a:pPr>
            <a:endParaRPr lang="ka-GE" altLang="en-US" sz="1600" b="1" dirty="0">
              <a:latin typeface="+mn-lt"/>
            </a:endParaRPr>
          </a:p>
          <a:p>
            <a:pPr algn="ctr" eaLnBrk="1" hangingPunct="1">
              <a:spcBef>
                <a:spcPct val="0"/>
              </a:spcBef>
              <a:buFontTx/>
              <a:buNone/>
            </a:pPr>
            <a:endParaRPr lang="ka-GE" altLang="en-US" sz="1600" b="1" dirty="0">
              <a:latin typeface="+mn-lt"/>
            </a:endParaRPr>
          </a:p>
          <a:p>
            <a:pPr algn="ctr" eaLnBrk="1" hangingPunct="1">
              <a:spcBef>
                <a:spcPct val="0"/>
              </a:spcBef>
              <a:buFontTx/>
              <a:buNone/>
            </a:pPr>
            <a:endParaRPr lang="ka-GE" altLang="en-US" sz="1400" b="1" dirty="0">
              <a:latin typeface="+mn-lt"/>
            </a:endParaRPr>
          </a:p>
          <a:p>
            <a:pPr algn="ctr" eaLnBrk="1" hangingPunct="1">
              <a:spcBef>
                <a:spcPct val="0"/>
              </a:spcBef>
              <a:buFontTx/>
              <a:buNone/>
            </a:pPr>
            <a:r>
              <a:rPr lang="ka-GE" altLang="en-US" sz="1600" b="1" dirty="0">
                <a:latin typeface="+mn-lt"/>
              </a:rPr>
              <a:t>დდ თვე წწწწ</a:t>
            </a:r>
          </a:p>
        </p:txBody>
      </p:sp>
      <p:sp>
        <p:nvSpPr>
          <p:cNvPr id="10"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F1503B2-B0B3-4330-9439-3D5954CA1625}"/>
              </a:ext>
            </a:extLst>
          </p:cNvPr>
          <p:cNvSpPr>
            <a:spLocks noChangeArrowheads="1"/>
          </p:cNvSpPr>
          <p:nvPr/>
        </p:nvSpPr>
        <p:spPr bwMode="auto">
          <a:xfrm>
            <a:off x="365125" y="1177588"/>
            <a:ext cx="8599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800" b="1" dirty="0">
                <a:latin typeface="+mn-lt"/>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800" i="1" dirty="0">
              <a:latin typeface="+mn-lt"/>
            </a:endParaRPr>
          </a:p>
        </p:txBody>
      </p:sp>
    </p:spTree>
    <p:extLst>
      <p:ext uri="{BB962C8B-B14F-4D97-AF65-F5344CB8AC3E}">
        <p14:creationId xmlns:p14="http://schemas.microsoft.com/office/powerpoint/2010/main" val="546430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საპროცესო დებულებების მოქმედების სფერო </a:t>
            </a:r>
          </a:p>
        </p:txBody>
      </p:sp>
      <p:sp>
        <p:nvSpPr>
          <p:cNvPr id="3" name="Text Placeholder 2"/>
          <p:cNvSpPr>
            <a:spLocks noGrp="1"/>
          </p:cNvSpPr>
          <p:nvPr>
            <p:ph type="body" idx="1"/>
          </p:nvPr>
        </p:nvSpPr>
        <p:spPr/>
        <p:txBody>
          <a:bodyPr>
            <a:normAutofit fontScale="85000" lnSpcReduction="10000"/>
          </a:bodyPr>
          <a:lstStyle/>
          <a:p>
            <a:r>
              <a:rPr lang="ka-GE" dirty="0">
                <a:latin typeface="Verdana" panose="020B0604030504040204" pitchFamily="34" charset="0"/>
              </a:rPr>
              <a:t>ბუდაპეშტის კონვენციის საპროცესო უფლებამოსილებები (ნაწილი 1)</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5</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smtClean="0">
              <a:latin typeface="Verdana" charset="0"/>
              <a:cs typeface="Verdana" charset="0"/>
            </a:endParaRPr>
          </a:p>
          <a:p>
            <a:r>
              <a:rPr lang="ka-GE" dirty="0" smtClean="0">
                <a:latin typeface="Verdana" charset="0"/>
              </a:rPr>
              <a:t>განყოფილება 1</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56818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0" y="1124012"/>
            <a:ext cx="3889351" cy="5262979"/>
          </a:xfrm>
          <a:prstGeom prst="rect">
            <a:avLst/>
          </a:prstGeom>
        </p:spPr>
        <p:txBody>
          <a:bodyPr wrap="square">
            <a:spAutoFit/>
          </a:bodyPr>
          <a:lstStyle/>
          <a:p>
            <a:pPr marL="342900" indent="-342900" algn="just">
              <a:buFont typeface="Wingdings" pitchFamily="2" charset="2"/>
              <a:buChar char="Ø"/>
            </a:pPr>
            <a:r>
              <a:rPr lang="ka-GE" sz="1400" dirty="0" smtClean="0"/>
              <a:t>1. </a:t>
            </a:r>
            <a:r>
              <a:rPr lang="ka-GE" sz="1400" dirty="0" smtClean="0"/>
              <a:t>თითოეული მხარე ვალდებულია</a:t>
            </a:r>
            <a:r>
              <a:rPr lang="ka-GE" sz="1400" dirty="0"/>
              <a:t>, მიიღოს ისეთი საჭირო საკანონმდებლო და სხვა ზომები, რომლებიც უზრუნველყოფს სისხლის სამართლის </a:t>
            </a:r>
            <a:r>
              <a:rPr lang="ka-GE" sz="1400" b="1" dirty="0">
                <a:solidFill>
                  <a:srgbClr val="FF0000"/>
                </a:solidFill>
              </a:rPr>
              <a:t>კონკრეტული საქმის გამოძიების ან დევნის </a:t>
            </a:r>
            <a:r>
              <a:rPr lang="ka-GE" sz="1400" dirty="0"/>
              <a:t>შესაბამისი </a:t>
            </a:r>
            <a:r>
              <a:rPr lang="ka-GE" sz="1400" b="1" dirty="0" smtClean="0">
                <a:solidFill>
                  <a:srgbClr val="FF0000"/>
                </a:solidFill>
              </a:rPr>
              <a:t>უფლებამოსილებისა</a:t>
            </a:r>
            <a:r>
              <a:rPr lang="de-DE" sz="1400" b="1" dirty="0" smtClean="0">
                <a:solidFill>
                  <a:srgbClr val="FF0000"/>
                </a:solidFill>
              </a:rPr>
              <a:t> </a:t>
            </a:r>
            <a:r>
              <a:rPr lang="ka-GE" sz="1400" b="1" dirty="0" smtClean="0">
                <a:solidFill>
                  <a:srgbClr val="FF0000"/>
                </a:solidFill>
              </a:rPr>
              <a:t>და </a:t>
            </a:r>
            <a:r>
              <a:rPr lang="ka-GE" sz="1400" b="1" dirty="0" smtClean="0">
                <a:solidFill>
                  <a:srgbClr val="FF0000"/>
                </a:solidFill>
              </a:rPr>
              <a:t>პროცედურ</a:t>
            </a:r>
            <a:r>
              <a:rPr lang="ka-GE" sz="1400" b="1" dirty="0" smtClean="0">
                <a:solidFill>
                  <a:srgbClr val="FF0000"/>
                </a:solidFill>
              </a:rPr>
              <a:t>ების</a:t>
            </a:r>
            <a:r>
              <a:rPr lang="de-DE" sz="1400" b="1" dirty="0" smtClean="0">
                <a:solidFill>
                  <a:srgbClr val="FF0000"/>
                </a:solidFill>
              </a:rPr>
              <a:t> </a:t>
            </a:r>
            <a:r>
              <a:rPr lang="ka-GE" sz="1400" b="1" dirty="0" smtClean="0">
                <a:solidFill>
                  <a:srgbClr val="FF0000"/>
                </a:solidFill>
              </a:rPr>
              <a:t>დადგენას</a:t>
            </a:r>
            <a:r>
              <a:rPr lang="ka-GE" sz="1400" dirty="0" smtClean="0"/>
              <a:t>, </a:t>
            </a:r>
            <a:r>
              <a:rPr lang="ka-GE" sz="1400" dirty="0"/>
              <a:t>ისე, როგორც ეს ამ ნაწილით </a:t>
            </a:r>
            <a:r>
              <a:rPr lang="ka-GE" sz="1400" dirty="0" smtClean="0"/>
              <a:t>არის</a:t>
            </a:r>
            <a:r>
              <a:rPr lang="de-DE" sz="1400" dirty="0" smtClean="0"/>
              <a:t> </a:t>
            </a:r>
            <a:r>
              <a:rPr lang="ka-GE" sz="1400" dirty="0" smtClean="0"/>
              <a:t>გათვალისწინებული</a:t>
            </a:r>
            <a:r>
              <a:rPr lang="ka-GE" sz="1400" dirty="0" smtClean="0"/>
              <a:t>.</a:t>
            </a:r>
            <a:endParaRPr lang="ka-GE" sz="1400" dirty="0"/>
          </a:p>
          <a:p>
            <a:pPr marL="342900" indent="-342900" algn="just">
              <a:buFont typeface="Wingdings" pitchFamily="2" charset="2"/>
              <a:buChar char="Ø"/>
            </a:pPr>
            <a:endParaRPr lang="ka-GE" sz="1400" dirty="0"/>
          </a:p>
          <a:p>
            <a:pPr marL="342900" indent="-342900" algn="just">
              <a:buFont typeface="Wingdings" pitchFamily="2" charset="2"/>
              <a:buChar char="Ø"/>
            </a:pPr>
            <a:r>
              <a:rPr lang="ka-GE" sz="1400" dirty="0" smtClean="0"/>
              <a:t>2. </a:t>
            </a:r>
            <a:r>
              <a:rPr lang="ka-GE" sz="1400" dirty="0"/>
              <a:t>გარდა 21-ე მუხლით გათვალისწინებული შემთხვევებისა, </a:t>
            </a:r>
            <a:r>
              <a:rPr lang="ka-GE" sz="1400" dirty="0" smtClean="0"/>
              <a:t>თითოეული მხარე </a:t>
            </a:r>
            <a:r>
              <a:rPr lang="ka-GE" sz="1400" dirty="0" smtClean="0"/>
              <a:t>ვალდებულია</a:t>
            </a:r>
            <a:r>
              <a:rPr lang="en-US" sz="1400" dirty="0" smtClean="0"/>
              <a:t>,</a:t>
            </a:r>
            <a:r>
              <a:rPr lang="ka-GE" sz="1400" dirty="0" smtClean="0"/>
              <a:t> </a:t>
            </a:r>
            <a:r>
              <a:rPr lang="ka-GE" sz="1400" dirty="0"/>
              <a:t>გამოიყენოს ამ მუხლის 1-ელ პუნქტში გათვალისწინებული უფლებამოსილება და პროცედურები შემდეგი </a:t>
            </a:r>
            <a:r>
              <a:rPr lang="ka-GE" sz="1400" dirty="0" smtClean="0"/>
              <a:t>მიზნებისთვის</a:t>
            </a:r>
            <a:r>
              <a:rPr lang="ka-GE" sz="1400" dirty="0"/>
              <a:t>: </a:t>
            </a:r>
          </a:p>
          <a:p>
            <a:pPr lvl="1" algn="just"/>
            <a:r>
              <a:rPr lang="ka-GE" sz="1400" dirty="0" smtClean="0"/>
              <a:t>a. </a:t>
            </a:r>
            <a:r>
              <a:rPr lang="ka-GE" sz="1400" dirty="0"/>
              <a:t>ამ კონვენციის მე-2-მე-11 მუხლებით გათვალისწინებული დანაშაულები; </a:t>
            </a:r>
          </a:p>
          <a:p>
            <a:pPr lvl="1" algn="just"/>
            <a:r>
              <a:rPr lang="ka-GE" sz="1400" dirty="0" smtClean="0"/>
              <a:t>b. </a:t>
            </a:r>
            <a:r>
              <a:rPr lang="ka-GE" sz="1400" dirty="0"/>
              <a:t>კომპიუტერული სისტემის საშუალებით ჩადენილი სხვა დანაშაულები; და </a:t>
            </a:r>
          </a:p>
          <a:p>
            <a:pPr lvl="1" algn="just"/>
            <a:r>
              <a:rPr lang="ka-GE" sz="1400" dirty="0" smtClean="0"/>
              <a:t>c. </a:t>
            </a:r>
            <a:r>
              <a:rPr lang="ka-GE" sz="1400" dirty="0"/>
              <a:t>დანაშაულის მტკიცებულებათა ელექტრონული ფორმით შეგროვება.</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647157" y="1456521"/>
            <a:ext cx="4010460" cy="3093154"/>
          </a:xfrm>
          <a:prstGeom prst="rect">
            <a:avLst/>
          </a:prstGeom>
        </p:spPr>
        <p:txBody>
          <a:bodyPr wrap="square">
            <a:spAutoFit/>
          </a:bodyPr>
          <a:lstStyle/>
          <a:p>
            <a:pPr marL="342900" indent="-342900" algn="just">
              <a:buFont typeface="Wingdings" pitchFamily="2" charset="2"/>
              <a:buChar char="ü"/>
            </a:pPr>
            <a:r>
              <a:rPr lang="ka-GE" sz="1500" dirty="0"/>
              <a:t>მხარეებმა უნდა მიიღონ აუცილებელი ზომები უფლებამოსილებებისა და პროცედურების დასადგენად, რომლებიც გათვალისწინებულია ბუდაპეშტის კონვენციის მე-16-21-ე მუხლებით.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ეს უფლებამოსილებები უნდა განხორციელდეს კონკრეტულ სისხლის სამართლის გამოძიებებთან ან სამართალწარმოებასთან მიმართებით (ანუ არა სადაზვერვო ინფორმაციის ზოგად შეგროვებასთან მიმართებით) </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83622"/>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საპროცესო დებულებების მოქმედების სფერო</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64150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43252" y="1085230"/>
            <a:ext cx="3889351" cy="5262979"/>
          </a:xfrm>
          <a:prstGeom prst="rect">
            <a:avLst/>
          </a:prstGeom>
        </p:spPr>
        <p:txBody>
          <a:bodyPr wrap="square">
            <a:spAutoFit/>
          </a:bodyPr>
          <a:lstStyle/>
          <a:p>
            <a:pPr marL="342900" indent="-342900" algn="just">
              <a:buFont typeface="Wingdings" pitchFamily="2" charset="2"/>
              <a:buChar char="Ø"/>
            </a:pPr>
            <a:r>
              <a:rPr lang="ka-GE" sz="1400" dirty="0" smtClean="0"/>
              <a:t>1</a:t>
            </a:r>
            <a:r>
              <a:rPr lang="en-US" sz="1400" dirty="0" smtClean="0"/>
              <a:t>.</a:t>
            </a:r>
            <a:r>
              <a:rPr lang="ka-GE" sz="1400" dirty="0" smtClean="0"/>
              <a:t> </a:t>
            </a:r>
            <a:r>
              <a:rPr lang="ka-GE" sz="1400" dirty="0"/>
              <a:t>თითოეული მხარე ვალდებულია, მიიღოს ისეთი საჭირო საკანონმდებლო და სხვა ზომები, რომლებიც უზრუნველყოფს სისხლის სამართლის კონკრეტული საქმის გამოძიების ან დევნის შესაბამისი უფლებამოსილებისა</a:t>
            </a:r>
            <a:r>
              <a:rPr lang="de-DE" sz="1400" dirty="0"/>
              <a:t> </a:t>
            </a:r>
            <a:r>
              <a:rPr lang="ka-GE" sz="1400" dirty="0"/>
              <a:t>და </a:t>
            </a:r>
            <a:r>
              <a:rPr lang="ka-GE" sz="1400" dirty="0" smtClean="0"/>
              <a:t>პროცედურების</a:t>
            </a:r>
            <a:r>
              <a:rPr lang="de-DE" sz="1400" dirty="0" smtClean="0"/>
              <a:t> </a:t>
            </a:r>
            <a:r>
              <a:rPr lang="ka-GE" sz="1400" dirty="0"/>
              <a:t>დადგენას</a:t>
            </a:r>
            <a:r>
              <a:rPr lang="ka-GE" sz="1400" dirty="0" smtClean="0"/>
              <a:t>, </a:t>
            </a:r>
            <a:r>
              <a:rPr lang="ka-GE" sz="1400" dirty="0"/>
              <a:t>ისე, როგორც ეს ამ ნაწილით არის</a:t>
            </a:r>
            <a:r>
              <a:rPr lang="de-DE" sz="1400" dirty="0"/>
              <a:t> </a:t>
            </a:r>
            <a:r>
              <a:rPr lang="ka-GE" sz="1400" dirty="0"/>
              <a:t>გათვალისწინებული</a:t>
            </a:r>
            <a:r>
              <a:rPr lang="ka-GE" sz="1400" dirty="0" smtClean="0"/>
              <a:t>.</a:t>
            </a:r>
            <a:endParaRPr lang="ka-GE" sz="1400" dirty="0"/>
          </a:p>
          <a:p>
            <a:pPr marL="342900" indent="-342900" algn="just">
              <a:buFont typeface="Wingdings" pitchFamily="2" charset="2"/>
              <a:buChar char="Ø"/>
            </a:pPr>
            <a:endParaRPr lang="ka-GE" sz="1400" dirty="0"/>
          </a:p>
          <a:p>
            <a:pPr marL="342900" indent="-342900" algn="just">
              <a:buFont typeface="Wingdings" pitchFamily="2" charset="2"/>
              <a:buChar char="Ø"/>
            </a:pPr>
            <a:r>
              <a:rPr lang="ka-GE" sz="1400" dirty="0" smtClean="0"/>
              <a:t>2</a:t>
            </a:r>
            <a:r>
              <a:rPr lang="en-US" sz="1400" dirty="0" smtClean="0"/>
              <a:t>.</a:t>
            </a:r>
            <a:r>
              <a:rPr lang="ka-GE" sz="1400" dirty="0" smtClean="0"/>
              <a:t> </a:t>
            </a:r>
            <a:r>
              <a:rPr lang="ka-GE" sz="1400" dirty="0"/>
              <a:t>გარდა 21-ე მუხლით გათვალისწინებული შემთხვევებისა, თითოეული მხარე </a:t>
            </a:r>
            <a:r>
              <a:rPr lang="ka-GE" sz="1400" dirty="0" smtClean="0"/>
              <a:t>ვალდებულია </a:t>
            </a:r>
            <a:r>
              <a:rPr lang="ka-GE" sz="1400" dirty="0"/>
              <a:t>გამოიყენოს ამ მუხლის 1-ელ პუნქტში გათვალისწინებული უფლებამოსილება და პროცედურები შემდეგი </a:t>
            </a:r>
            <a:r>
              <a:rPr lang="ka-GE" sz="1400" dirty="0" smtClean="0"/>
              <a:t>მიზნებისთვის</a:t>
            </a:r>
            <a:r>
              <a:rPr lang="ka-GE" sz="1400" dirty="0"/>
              <a:t>: </a:t>
            </a:r>
          </a:p>
          <a:p>
            <a:pPr lvl="1" algn="just"/>
            <a:r>
              <a:rPr lang="ka-GE" sz="1400" dirty="0" smtClean="0"/>
              <a:t>a</a:t>
            </a:r>
            <a:r>
              <a:rPr lang="en-US" sz="1400" dirty="0" smtClean="0"/>
              <a:t>.</a:t>
            </a:r>
            <a:r>
              <a:rPr lang="ka-GE" sz="1400" dirty="0" smtClean="0"/>
              <a:t> </a:t>
            </a:r>
            <a:r>
              <a:rPr lang="ka-GE" sz="1400" dirty="0"/>
              <a:t>ამ </a:t>
            </a:r>
            <a:r>
              <a:rPr lang="ka-GE" sz="1400" b="1" dirty="0">
                <a:solidFill>
                  <a:srgbClr val="FF0000"/>
                </a:solidFill>
              </a:rPr>
              <a:t>კონვენციის</a:t>
            </a:r>
            <a:r>
              <a:rPr lang="ka-GE" sz="1400" dirty="0">
                <a:solidFill>
                  <a:srgbClr val="FF0000"/>
                </a:solidFill>
              </a:rPr>
              <a:t> </a:t>
            </a:r>
            <a:r>
              <a:rPr lang="ka-GE" sz="1400" dirty="0"/>
              <a:t>მე-2-მე-11 მუხლებით </a:t>
            </a:r>
            <a:r>
              <a:rPr lang="ka-GE" sz="1400" b="1" dirty="0">
                <a:solidFill>
                  <a:srgbClr val="FF0000"/>
                </a:solidFill>
              </a:rPr>
              <a:t>გათვალისწინებული დანაშაულები</a:t>
            </a:r>
            <a:r>
              <a:rPr lang="ka-GE" sz="1400" dirty="0"/>
              <a:t>; </a:t>
            </a:r>
          </a:p>
          <a:p>
            <a:pPr lvl="1" algn="just"/>
            <a:r>
              <a:rPr lang="ka-GE" sz="1400" dirty="0" smtClean="0"/>
              <a:t>b</a:t>
            </a:r>
            <a:r>
              <a:rPr lang="en-US" sz="1400" dirty="0" smtClean="0"/>
              <a:t>.</a:t>
            </a:r>
            <a:r>
              <a:rPr lang="ka-GE" sz="1400" dirty="0" smtClean="0"/>
              <a:t> </a:t>
            </a:r>
            <a:r>
              <a:rPr lang="ka-GE" sz="1400" b="1" dirty="0">
                <a:solidFill>
                  <a:srgbClr val="FF0000"/>
                </a:solidFill>
              </a:rPr>
              <a:t>კომპიუტერული სისტემის </a:t>
            </a:r>
            <a:r>
              <a:rPr lang="ka-GE" sz="1400" dirty="0"/>
              <a:t>საშუალებით ჩადენილი </a:t>
            </a:r>
            <a:r>
              <a:rPr lang="ka-GE" sz="1400" b="1" dirty="0">
                <a:solidFill>
                  <a:srgbClr val="FF0000"/>
                </a:solidFill>
              </a:rPr>
              <a:t>სხვა დანაშაულები</a:t>
            </a:r>
            <a:r>
              <a:rPr lang="ka-GE" sz="1400" dirty="0"/>
              <a:t>; და </a:t>
            </a:r>
          </a:p>
          <a:p>
            <a:pPr lvl="1" algn="just"/>
            <a:r>
              <a:rPr lang="ka-GE" sz="1400" dirty="0" smtClean="0"/>
              <a:t>c</a:t>
            </a:r>
            <a:r>
              <a:rPr lang="en-US" sz="1400" dirty="0" smtClean="0"/>
              <a:t>.</a:t>
            </a:r>
            <a:r>
              <a:rPr lang="ka-GE" sz="1400" dirty="0" smtClean="0"/>
              <a:t> </a:t>
            </a:r>
            <a:r>
              <a:rPr lang="ka-GE" sz="1400" b="1" dirty="0">
                <a:solidFill>
                  <a:srgbClr val="FF0000"/>
                </a:solidFill>
              </a:rPr>
              <a:t>დანაშაულის მტკიცებულებათა ელექტრონული ფორმით </a:t>
            </a:r>
            <a:r>
              <a:rPr lang="ka-GE" sz="1400" dirty="0"/>
              <a:t>შეგროვება.</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91455" y="1601399"/>
            <a:ext cx="4134256" cy="4247317"/>
          </a:xfrm>
          <a:prstGeom prst="rect">
            <a:avLst/>
          </a:prstGeom>
        </p:spPr>
        <p:txBody>
          <a:bodyPr wrap="square">
            <a:spAutoFit/>
          </a:bodyPr>
          <a:lstStyle/>
          <a:p>
            <a:pPr marL="342900" indent="-342900" algn="just">
              <a:buFont typeface="Wingdings" pitchFamily="2" charset="2"/>
              <a:buChar char="ü"/>
            </a:pPr>
            <a:r>
              <a:rPr lang="ka-GE" sz="1500" dirty="0"/>
              <a:t>ბუდაპეშტის </a:t>
            </a:r>
            <a:r>
              <a:rPr lang="ka-GE" sz="1500" dirty="0" smtClean="0"/>
              <a:t>კონვენციით გათვალისწინებული საპროცესო </a:t>
            </a:r>
            <a:r>
              <a:rPr lang="ka-GE" sz="1500" dirty="0"/>
              <a:t>უფლებამოსილებები მხოლოდ კიბერდანაშაულს არ ეხება</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smtClean="0"/>
              <a:t>ისინი შეიძლება განხორციელდეს შემდეგთან მიმართებით:</a:t>
            </a:r>
          </a:p>
          <a:p>
            <a:pPr marL="800100" lvl="1" indent="-342900" algn="just">
              <a:buFont typeface="Wingdings" pitchFamily="2" charset="2"/>
              <a:buChar char="ü"/>
            </a:pPr>
            <a:r>
              <a:rPr lang="ka-GE" sz="1500" dirty="0" smtClean="0"/>
              <a:t>ბუდაპეშტის კონვენციით გათვალისწინებული დანაშაულები</a:t>
            </a:r>
          </a:p>
          <a:p>
            <a:pPr marL="800100" lvl="1" indent="-342900" algn="just">
              <a:buFont typeface="Wingdings" pitchFamily="2" charset="2"/>
              <a:buChar char="ü"/>
            </a:pPr>
            <a:r>
              <a:rPr lang="ka-GE" sz="1500" dirty="0" smtClean="0"/>
              <a:t>კომპიუტერის </a:t>
            </a:r>
            <a:r>
              <a:rPr lang="ka-GE" sz="1500" dirty="0"/>
              <a:t>მეშვეობით ჩადენილი სხვა დანაშაულები </a:t>
            </a:r>
          </a:p>
          <a:p>
            <a:pPr marL="800100" lvl="1" indent="-342900" algn="just">
              <a:buFont typeface="Wingdings" pitchFamily="2" charset="2"/>
              <a:buChar char="ü"/>
            </a:pPr>
            <a:r>
              <a:rPr lang="ka-GE" sz="1500" dirty="0"/>
              <a:t>ნებისმიერი სისხლის სამართლის დანაშაულისთვის მტკიცებულებების შეგროვება </a:t>
            </a:r>
          </a:p>
          <a:p>
            <a:pPr marL="800100" lvl="1" indent="-342900" algn="just">
              <a:buFont typeface="Wingdings" pitchFamily="2" charset="2"/>
              <a:buChar char="ü"/>
            </a:pPr>
            <a:endParaRPr lang="ka-GE" sz="1500" dirty="0"/>
          </a:p>
          <a:p>
            <a:pPr marL="342900" indent="-342900" algn="just">
              <a:buFont typeface="Wingdings" pitchFamily="2" charset="2"/>
              <a:buChar char="ü"/>
            </a:pPr>
            <a:r>
              <a:rPr lang="ka-GE" sz="1500" dirty="0"/>
              <a:t>ბუდაპეშტის კონვენცია არის კონვენცია კიბერდანაშაულისა და ელექტრონული მტკიცებულებების შესახებ</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91474" y="131123"/>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საპროცესო დებულებების მოქმედების სფერო</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08343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პირობები და გარანტიები</a:t>
            </a:r>
          </a:p>
        </p:txBody>
      </p:sp>
      <p:sp>
        <p:nvSpPr>
          <p:cNvPr id="3" name="Text Placeholder 2"/>
          <p:cNvSpPr>
            <a:spLocks noGrp="1"/>
          </p:cNvSpPr>
          <p:nvPr>
            <p:ph type="body" idx="1"/>
          </p:nvPr>
        </p:nvSpPr>
        <p:spPr/>
        <p:txBody>
          <a:bodyPr>
            <a:normAutofit fontScale="85000" lnSpcReduction="10000"/>
          </a:bodyPr>
          <a:lstStyle/>
          <a:p>
            <a:r>
              <a:rPr lang="ka-GE" dirty="0">
                <a:latin typeface="Verdana" panose="020B0604030504040204" pitchFamily="34" charset="0"/>
              </a:rPr>
              <a:t>ბუდაპეშტის კონვენციის საპროცესო უფლებამოსილებები (ნაწილი 1)</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8</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smtClean="0">
              <a:latin typeface="Verdana" charset="0"/>
              <a:cs typeface="Verdana" charset="0"/>
            </a:endParaRPr>
          </a:p>
          <a:p>
            <a:r>
              <a:rPr lang="ka-GE" dirty="0" smtClean="0">
                <a:latin typeface="Verdana" charset="0"/>
              </a:rPr>
              <a:t>განყოფილება 2</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86311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52980" y="1160749"/>
            <a:ext cx="3889351" cy="5262979"/>
          </a:xfrm>
          <a:prstGeom prst="rect">
            <a:avLst/>
          </a:prstGeom>
        </p:spPr>
        <p:txBody>
          <a:bodyPr wrap="square">
            <a:spAutoFit/>
          </a:bodyPr>
          <a:lstStyle/>
          <a:p>
            <a:pPr marL="342900" indent="-342900" algn="just">
              <a:buFont typeface="Wingdings" pitchFamily="2" charset="2"/>
              <a:buChar char="Ø"/>
            </a:pPr>
            <a:r>
              <a:rPr lang="ka-GE" sz="1400" dirty="0" smtClean="0"/>
              <a:t>1. </a:t>
            </a:r>
            <a:r>
              <a:rPr lang="ka-GE" sz="1400" dirty="0"/>
              <a:t>თითოეული მხარე </a:t>
            </a:r>
            <a:r>
              <a:rPr lang="ka-GE" sz="1400" dirty="0" smtClean="0"/>
              <a:t>ვალდებულია, </a:t>
            </a:r>
            <a:r>
              <a:rPr lang="ka-GE" sz="1400" dirty="0" smtClean="0"/>
              <a:t>უზრუნველყოს, </a:t>
            </a:r>
            <a:r>
              <a:rPr lang="ka-GE" sz="1400" dirty="0"/>
              <a:t>რომ ამ ნაწილში გათვალისწინებულ უფლებამოსილებათა და პროცედურათა </a:t>
            </a:r>
            <a:r>
              <a:rPr lang="ka-GE" sz="1400" dirty="0" smtClean="0"/>
              <a:t>დადგენა</a:t>
            </a:r>
            <a:r>
              <a:rPr lang="ka-GE" sz="1400" dirty="0" smtClean="0"/>
              <a:t>, </a:t>
            </a:r>
            <a:r>
              <a:rPr lang="ka-GE" sz="1400" dirty="0" smtClean="0"/>
              <a:t>განხორციელება</a:t>
            </a:r>
            <a:r>
              <a:rPr lang="ka-GE" sz="1400" dirty="0" smtClean="0"/>
              <a:t> </a:t>
            </a:r>
            <a:r>
              <a:rPr lang="ka-GE" sz="1400" dirty="0"/>
              <a:t>და გამოყენება დამოკიდებულია ამ ქვეყნის </a:t>
            </a:r>
            <a:r>
              <a:rPr lang="ka-GE" sz="1400" b="1" dirty="0">
                <a:solidFill>
                  <a:srgbClr val="FF0000"/>
                </a:solidFill>
              </a:rPr>
              <a:t>შიდასახელმწიფოებრივი </a:t>
            </a:r>
            <a:r>
              <a:rPr lang="ka-GE" sz="1400" b="1" dirty="0" smtClean="0">
                <a:solidFill>
                  <a:srgbClr val="FF0000"/>
                </a:solidFill>
              </a:rPr>
              <a:t>კანონმდებლობით</a:t>
            </a:r>
            <a:r>
              <a:rPr lang="ka-GE" sz="1400" b="1" dirty="0" smtClean="0">
                <a:solidFill>
                  <a:srgbClr val="FF0000"/>
                </a:solidFill>
              </a:rPr>
              <a:t> </a:t>
            </a:r>
            <a:r>
              <a:rPr lang="ka-GE" sz="1400" b="1" dirty="0">
                <a:solidFill>
                  <a:srgbClr val="FF0000"/>
                </a:solidFill>
              </a:rPr>
              <a:t>გათვალისწინებულ პირობებსა და გარანტიებზე,</a:t>
            </a:r>
            <a:r>
              <a:rPr lang="ka-GE" sz="1400" dirty="0"/>
              <a:t> რაც თავის მხრივ </a:t>
            </a:r>
            <a:r>
              <a:rPr lang="ka-GE" sz="1400" dirty="0" smtClean="0"/>
              <a:t>უზრუნველყოფს</a:t>
            </a:r>
            <a:r>
              <a:rPr lang="de-DE" sz="1400" dirty="0" smtClean="0"/>
              <a:t> </a:t>
            </a:r>
            <a:r>
              <a:rPr lang="ka-GE" sz="1400" b="1" dirty="0" smtClean="0">
                <a:solidFill>
                  <a:srgbClr val="FF0000"/>
                </a:solidFill>
              </a:rPr>
              <a:t>ადამიანის უფლებათა </a:t>
            </a:r>
            <a:r>
              <a:rPr lang="ka-GE" sz="1400" b="1" dirty="0">
                <a:solidFill>
                  <a:srgbClr val="FF0000"/>
                </a:solidFill>
              </a:rPr>
              <a:t>და თავისუფლებათა ადეკვატურ დაცვას</a:t>
            </a:r>
            <a:r>
              <a:rPr lang="ka-GE" sz="1400" dirty="0"/>
              <a:t>, მათ შორის იმ უფლებებისა, რომელთა დაცვის ვალდებულებაც </a:t>
            </a:r>
            <a:r>
              <a:rPr lang="ka-GE" sz="1400" dirty="0" smtClean="0"/>
              <a:t>მხარემ იკისრა</a:t>
            </a:r>
            <a:r>
              <a:rPr lang="de-DE" sz="1400" dirty="0" smtClean="0"/>
              <a:t> </a:t>
            </a:r>
            <a:r>
              <a:rPr lang="ka-GE" sz="1400" dirty="0" smtClean="0"/>
              <a:t>თანახმად </a:t>
            </a:r>
            <a:r>
              <a:rPr lang="ka-GE" sz="1400" dirty="0"/>
              <a:t>1950 წლის ევროპის საბჭოს კონვენციისა ადამიანის უფლებათა და ძირითად თავისუფლებათა დაცვის შესახებ, 1966 წლის გაერთიანებული ერების საერთაშორისო პაქტისა სამოქალაქო და პოლიტიკურ უფლებათა </a:t>
            </a:r>
            <a:r>
              <a:rPr lang="ka-GE" sz="1400" dirty="0" smtClean="0"/>
              <a:t>შესახებ </a:t>
            </a:r>
            <a:r>
              <a:rPr lang="ka-GE" sz="1400" dirty="0"/>
              <a:t>და </a:t>
            </a:r>
            <a:r>
              <a:rPr lang="ka-GE" sz="1400" b="1" dirty="0">
                <a:solidFill>
                  <a:srgbClr val="FF0000"/>
                </a:solidFill>
              </a:rPr>
              <a:t>ადამიანის უფლებათა სხვა შესაბამისი </a:t>
            </a:r>
            <a:r>
              <a:rPr lang="ka-GE" sz="1400" b="1" dirty="0" smtClean="0">
                <a:solidFill>
                  <a:srgbClr val="FF0000"/>
                </a:solidFill>
              </a:rPr>
              <a:t>დოკუმენტებისა, </a:t>
            </a:r>
            <a:r>
              <a:rPr lang="ka-GE" sz="1400" dirty="0"/>
              <a:t>და განახორციელებს პროპორციულობის პრინციპს.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610911" y="1445757"/>
            <a:ext cx="4056434" cy="3554819"/>
          </a:xfrm>
          <a:prstGeom prst="rect">
            <a:avLst/>
          </a:prstGeom>
        </p:spPr>
        <p:txBody>
          <a:bodyPr wrap="square">
            <a:spAutoFit/>
          </a:bodyPr>
          <a:lstStyle/>
          <a:p>
            <a:pPr marL="342900" indent="-342900" algn="just">
              <a:buFont typeface="Wingdings" pitchFamily="2" charset="2"/>
              <a:buChar char="ü"/>
            </a:pPr>
            <a:r>
              <a:rPr lang="ka-GE" sz="1500" dirty="0"/>
              <a:t>უფლებამოსილება ან პროცედურა უნდა იყოს </a:t>
            </a:r>
            <a:r>
              <a:rPr lang="ka-GE" sz="1500" dirty="0" smtClean="0"/>
              <a:t>დანაშაულის </a:t>
            </a:r>
            <a:r>
              <a:rPr lang="ka-GE" sz="1500" dirty="0"/>
              <a:t>ხასიათისა და გარემოებების </a:t>
            </a:r>
            <a:r>
              <a:rPr lang="ka-GE" sz="1500" dirty="0" smtClean="0"/>
              <a:t>თანაზომიერი</a:t>
            </a:r>
            <a:endParaRPr lang="ka-GE" sz="1500" dirty="0"/>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შიდასახელმწიფოებრივი კანონმდებლობა უნდა ითვალისწინებდეს ინფორმაციის გაცემის ბრძანებების სიჭარბის შეზღუდვებს და ჩხრეკისა და ამოღების მოთხოვნების გონივრულობას.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მხარეებს </a:t>
            </a:r>
            <a:r>
              <a:rPr lang="ka-GE" sz="1500" dirty="0" smtClean="0"/>
              <a:t>მოეთხოვებათ, </a:t>
            </a:r>
            <a:r>
              <a:rPr lang="ka-GE" sz="1500" dirty="0"/>
              <a:t>განახორციელონ </a:t>
            </a:r>
            <a:r>
              <a:rPr lang="ka-GE" sz="1600" dirty="0"/>
              <a:t>პროპორციულობის</a:t>
            </a:r>
            <a:r>
              <a:rPr lang="ka-GE" sz="1500" dirty="0" smtClean="0"/>
              <a:t> </a:t>
            </a:r>
            <a:r>
              <a:rPr lang="ka-GE" sz="1500" dirty="0"/>
              <a:t>პრინციპი შიდასახელმწიფოებრივი კანონმდებლობის შესაბამისად.</a:t>
            </a:r>
          </a:p>
        </p:txBody>
      </p:sp>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პირობები და გარანტიები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78915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TotalTime>
  <Words>8399</Words>
  <Application>Microsoft Office PowerPoint</Application>
  <PresentationFormat>On-screen Show (4:3)</PresentationFormat>
  <Paragraphs>714</Paragraphs>
  <Slides>49</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ＭＳ Ｐゴシック</vt:lpstr>
      <vt:lpstr>ＭＳ Ｐゴシック</vt:lpstr>
      <vt:lpstr>Arial</vt:lpstr>
      <vt:lpstr>Calibri</vt:lpstr>
      <vt:lpstr>Calibri (heading)</vt:lpstr>
      <vt:lpstr>Calibri Light</vt:lpstr>
      <vt:lpstr>Sylfaen</vt:lpstr>
      <vt:lpstr>Verdana</vt:lpstr>
      <vt:lpstr>Wingdings</vt:lpstr>
      <vt:lpstr>Office Theme</vt:lpstr>
      <vt:lpstr>PowerPoint Presentation</vt:lpstr>
      <vt:lpstr>PowerPoint Presentation</vt:lpstr>
      <vt:lpstr>PowerPoint Presentation</vt:lpstr>
      <vt:lpstr>PowerPoint Presentation</vt:lpstr>
      <vt:lpstr>საპროცესო დებულებების მოქმედების სფერო </vt:lpstr>
      <vt:lpstr>PowerPoint Presentation</vt:lpstr>
      <vt:lpstr>PowerPoint Presentation</vt:lpstr>
      <vt:lpstr>პირობები და გარანტიები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შენახული კომპიუტერული მონაცემების დაჩქარებული დაცვა და ტრაფიკის მონაცემების ნაწილობრივ გამჟღავნება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ინფორმაციის გაცემის ბრძანება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Nino Ali</cp:lastModifiedBy>
  <cp:revision>327</cp:revision>
  <dcterms:created xsi:type="dcterms:W3CDTF">2020-10-07T11:36:01Z</dcterms:created>
  <dcterms:modified xsi:type="dcterms:W3CDTF">2021-03-22T05:23:39Z</dcterms:modified>
</cp:coreProperties>
</file>