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55" r:id="rId2"/>
    <p:sldId id="567" r:id="rId3"/>
    <p:sldId id="568" r:id="rId4"/>
    <p:sldId id="569" r:id="rId5"/>
    <p:sldId id="570" r:id="rId6"/>
    <p:sldId id="734" r:id="rId7"/>
    <p:sldId id="572" r:id="rId8"/>
    <p:sldId id="573" r:id="rId9"/>
    <p:sldId id="574" r:id="rId10"/>
    <p:sldId id="575" r:id="rId11"/>
    <p:sldId id="576" r:id="rId12"/>
    <p:sldId id="733" r:id="rId13"/>
    <p:sldId id="578" r:id="rId14"/>
    <p:sldId id="579" r:id="rId15"/>
    <p:sldId id="580" r:id="rId16"/>
    <p:sldId id="581" r:id="rId17"/>
    <p:sldId id="582" r:id="rId18"/>
    <p:sldId id="583" r:id="rId19"/>
    <p:sldId id="783" r:id="rId20"/>
    <p:sldId id="586" r:id="rId21"/>
    <p:sldId id="587" r:id="rId22"/>
    <p:sldId id="789" r:id="rId23"/>
    <p:sldId id="584" r:id="rId24"/>
    <p:sldId id="585" r:id="rId25"/>
    <p:sldId id="785" r:id="rId26"/>
    <p:sldId id="784" r:id="rId27"/>
    <p:sldId id="356" r:id="rId28"/>
    <p:sldId id="357" r:id="rId29"/>
    <p:sldId id="589" r:id="rId30"/>
    <p:sldId id="590" r:id="rId31"/>
    <p:sldId id="591" r:id="rId32"/>
    <p:sldId id="592" r:id="rId33"/>
    <p:sldId id="593" r:id="rId34"/>
    <p:sldId id="787" r:id="rId35"/>
    <p:sldId id="595" r:id="rId36"/>
    <p:sldId id="594" r:id="rId37"/>
    <p:sldId id="596" r:id="rId38"/>
    <p:sldId id="786" r:id="rId39"/>
    <p:sldId id="598" r:id="rId40"/>
    <p:sldId id="599" r:id="rId41"/>
    <p:sldId id="600" r:id="rId42"/>
    <p:sldId id="601" r:id="rId43"/>
    <p:sldId id="603" r:id="rId44"/>
    <p:sldId id="788" r:id="rId45"/>
    <p:sldId id="602" r:id="rId46"/>
    <p:sldId id="604" r:id="rId47"/>
    <p:sldId id="605" r:id="rId48"/>
    <p:sldId id="606" r:id="rId49"/>
    <p:sldId id="607" r:id="rId50"/>
    <p:sldId id="608" r:id="rId51"/>
    <p:sldId id="609" r:id="rId52"/>
    <p:sldId id="610" r:id="rId53"/>
    <p:sldId id="611" r:id="rId54"/>
    <p:sldId id="612" r:id="rId55"/>
    <p:sldId id="613" r:id="rId56"/>
    <p:sldId id="614" r:id="rId57"/>
    <p:sldId id="615" r:id="rId58"/>
    <p:sldId id="616" r:id="rId59"/>
    <p:sldId id="618" r:id="rId60"/>
    <p:sldId id="619"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03" autoAdjust="0"/>
    <p:restoredTop sz="47895" autoAdjust="0"/>
  </p:normalViewPr>
  <p:slideViewPr>
    <p:cSldViewPr snapToGrid="0" snapToObjects="1">
      <p:cViewPr varScale="1">
        <p:scale>
          <a:sx n="45" d="100"/>
          <a:sy n="45" d="100"/>
        </p:scale>
        <p:origin x="624" y="3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err="1"/>
            <a:t>ЕВРОЏАСТ</a:t>
          </a:r>
          <a:r>
            <a:rPr lang="mk-MK" sz="2800" b="1" dirty="0"/>
            <a:t> е агенција на Европската Унија која се занимава со</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Полициска соработка</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Владина соработка</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Судска соработка</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Договорот за заемна правна помош се однесува на</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b="0" dirty="0"/>
            <a:t>формална соработка помеѓу две или повеќе земји</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b="0" dirty="0"/>
            <a:t>формална соработка помеѓу две или повеќе компании</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b="0" dirty="0"/>
            <a:t>формална соработка помеѓу две или повеќе власти</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E02A0-4CF3-4C26-B9F6-82AE9806417F}"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GB"/>
        </a:p>
      </dgm:t>
    </dgm:pt>
    <dgm:pt modelId="{F9C77FAB-25E4-4E1D-AB61-0E69669909DA}">
      <dgm:prSet phldrT="[Text]"/>
      <dgm:spPr/>
      <dgm:t>
        <a:bodyPr/>
        <a:lstStyle/>
        <a:p>
          <a:r>
            <a:rPr lang="mk-MK" b="1" dirty="0"/>
            <a:t>Кривични дела против доверливост, идентитет или достапност на компјутерски податоци и системи</a:t>
          </a:r>
          <a:endParaRPr lang="en-GB" b="1" dirty="0"/>
        </a:p>
      </dgm:t>
    </dgm:pt>
    <dgm:pt modelId="{D5E50CB4-5E0A-4A49-894B-0F63B5AA6D42}" type="parTrans" cxnId="{C54EF6AC-17FE-4EA5-BCB0-6161B79B0801}">
      <dgm:prSet/>
      <dgm:spPr/>
      <dgm:t>
        <a:bodyPr/>
        <a:lstStyle/>
        <a:p>
          <a:endParaRPr lang="en-GB"/>
        </a:p>
      </dgm:t>
    </dgm:pt>
    <dgm:pt modelId="{F02CCE0E-8EA2-4060-A48F-38FB3AAEE0FC}" type="sibTrans" cxnId="{C54EF6AC-17FE-4EA5-BCB0-6161B79B0801}">
      <dgm:prSet/>
      <dgm:spPr/>
      <dgm:t>
        <a:bodyPr/>
        <a:lstStyle/>
        <a:p>
          <a:endParaRPr lang="en-GB"/>
        </a:p>
      </dgm:t>
    </dgm:pt>
    <dgm:pt modelId="{A4144D8A-77CD-4EA4-981C-2ED56E2256DC}">
      <dgm:prSet phldrT="[Text]" custT="1"/>
      <dgm:spPr/>
      <dgm:t>
        <a:bodyPr/>
        <a:lstStyle/>
        <a:p>
          <a:r>
            <a:rPr lang="mk-MK" sz="1200" b="1" dirty="0"/>
            <a:t>Илегален пристап</a:t>
          </a:r>
          <a:endParaRPr lang="en-GB" sz="1200" b="1" dirty="0"/>
        </a:p>
      </dgm:t>
    </dgm:pt>
    <dgm:pt modelId="{C7B4CECE-B2A8-47DF-A40C-ACD6D9DF85FB}" type="parTrans" cxnId="{25E64750-4766-4975-ACD6-0652CC78C47A}">
      <dgm:prSet/>
      <dgm:spPr/>
      <dgm:t>
        <a:bodyPr/>
        <a:lstStyle/>
        <a:p>
          <a:endParaRPr lang="en-GB"/>
        </a:p>
      </dgm:t>
    </dgm:pt>
    <dgm:pt modelId="{F18188F8-B489-4981-961A-D54B7E5787C3}" type="sibTrans" cxnId="{25E64750-4766-4975-ACD6-0652CC78C47A}">
      <dgm:prSet/>
      <dgm:spPr/>
      <dgm:t>
        <a:bodyPr/>
        <a:lstStyle/>
        <a:p>
          <a:endParaRPr lang="en-GB"/>
        </a:p>
      </dgm:t>
    </dgm:pt>
    <dgm:pt modelId="{E585A2F1-B6D5-484E-AFBF-4B535BEBABA7}">
      <dgm:prSet phldrT="[Text]" custT="1"/>
      <dgm:spPr/>
      <dgm:t>
        <a:bodyPr/>
        <a:lstStyle/>
        <a:p>
          <a:r>
            <a:rPr lang="mk-MK" sz="1200" b="1" dirty="0"/>
            <a:t>Манипулација со податоците</a:t>
          </a:r>
          <a:endParaRPr lang="en-GB" sz="1200" b="1" dirty="0"/>
        </a:p>
      </dgm:t>
    </dgm:pt>
    <dgm:pt modelId="{4B4DF0A7-D06A-4711-BBB1-4034E1387C0F}" type="parTrans" cxnId="{3D99C065-7BB3-41D8-8412-C3613F3DD654}">
      <dgm:prSet/>
      <dgm:spPr/>
      <dgm:t>
        <a:bodyPr/>
        <a:lstStyle/>
        <a:p>
          <a:endParaRPr lang="en-GB"/>
        </a:p>
      </dgm:t>
    </dgm:pt>
    <dgm:pt modelId="{F901F0D1-DA05-47F8-9877-D15C54E93FF4}" type="sibTrans" cxnId="{3D99C065-7BB3-41D8-8412-C3613F3DD654}">
      <dgm:prSet/>
      <dgm:spPr/>
      <dgm:t>
        <a:bodyPr/>
        <a:lstStyle/>
        <a:p>
          <a:endParaRPr lang="en-GB"/>
        </a:p>
      </dgm:t>
    </dgm:pt>
    <dgm:pt modelId="{A9F8D38A-C513-4B92-ABBF-CA14331AB504}">
      <dgm:prSet phldrT="[Text]"/>
      <dgm:spPr/>
      <dgm:t>
        <a:bodyPr/>
        <a:lstStyle/>
        <a:p>
          <a:r>
            <a:rPr lang="mk-MK" b="1" dirty="0"/>
            <a:t>Кривични дела поврзани со компјутери</a:t>
          </a:r>
          <a:endParaRPr lang="en-GB" b="1" dirty="0"/>
        </a:p>
      </dgm:t>
    </dgm:pt>
    <dgm:pt modelId="{AC606F3D-9118-4297-A59E-9CE19B16F5B2}" type="parTrans" cxnId="{B4081580-251C-4481-B726-3A1C02FB77F0}">
      <dgm:prSet/>
      <dgm:spPr/>
      <dgm:t>
        <a:bodyPr/>
        <a:lstStyle/>
        <a:p>
          <a:endParaRPr lang="en-GB"/>
        </a:p>
      </dgm:t>
    </dgm:pt>
    <dgm:pt modelId="{841A8C7A-0765-457F-B723-41F68FFE8BEC}" type="sibTrans" cxnId="{B4081580-251C-4481-B726-3A1C02FB77F0}">
      <dgm:prSet/>
      <dgm:spPr/>
      <dgm:t>
        <a:bodyPr/>
        <a:lstStyle/>
        <a:p>
          <a:endParaRPr lang="en-GB"/>
        </a:p>
      </dgm:t>
    </dgm:pt>
    <dgm:pt modelId="{0A56D3AE-1A8C-4C6E-9D3E-130BEBB3528C}">
      <dgm:prSet phldrT="[Text]" custT="1"/>
      <dgm:spPr/>
      <dgm:t>
        <a:bodyPr/>
        <a:lstStyle/>
        <a:p>
          <a:r>
            <a:rPr lang="mk-MK" sz="1600" b="1" dirty="0"/>
            <a:t>Фалсификување поврзано со компјутери</a:t>
          </a:r>
          <a:endParaRPr lang="en-GB" sz="1600" b="1" dirty="0"/>
        </a:p>
      </dgm:t>
    </dgm:pt>
    <dgm:pt modelId="{66239F06-69A8-4E2C-BCF5-262D12EB2603}" type="parTrans" cxnId="{FB1C794B-4789-404B-8F55-C9CE800F5F81}">
      <dgm:prSet/>
      <dgm:spPr/>
      <dgm:t>
        <a:bodyPr/>
        <a:lstStyle/>
        <a:p>
          <a:endParaRPr lang="en-GB"/>
        </a:p>
      </dgm:t>
    </dgm:pt>
    <dgm:pt modelId="{999B0966-F4C7-4158-BEFA-1993E95BAD6D}" type="sibTrans" cxnId="{FB1C794B-4789-404B-8F55-C9CE800F5F81}">
      <dgm:prSet/>
      <dgm:spPr/>
      <dgm:t>
        <a:bodyPr/>
        <a:lstStyle/>
        <a:p>
          <a:endParaRPr lang="en-GB"/>
        </a:p>
      </dgm:t>
    </dgm:pt>
    <dgm:pt modelId="{22285006-6A3D-4B16-9A0C-D111454F5E20}">
      <dgm:prSet phldrT="[Text]"/>
      <dgm:spPr/>
      <dgm:t>
        <a:bodyPr/>
        <a:lstStyle/>
        <a:p>
          <a:r>
            <a:rPr lang="mk-MK" b="1" dirty="0"/>
            <a:t>Кривични дела поврзани со содржината</a:t>
          </a:r>
          <a:endParaRPr lang="en-GB" b="1" dirty="0"/>
        </a:p>
      </dgm:t>
    </dgm:pt>
    <dgm:pt modelId="{58F51DAD-7A31-48B1-B4D2-F05C8BD2F281}" type="parTrans" cxnId="{7A2B4F62-EA0E-4FA4-8B03-9ED74B99D590}">
      <dgm:prSet/>
      <dgm:spPr/>
      <dgm:t>
        <a:bodyPr/>
        <a:lstStyle/>
        <a:p>
          <a:endParaRPr lang="en-GB"/>
        </a:p>
      </dgm:t>
    </dgm:pt>
    <dgm:pt modelId="{82493600-E2DF-4757-B436-42F49620D9DE}" type="sibTrans" cxnId="{7A2B4F62-EA0E-4FA4-8B03-9ED74B99D590}">
      <dgm:prSet/>
      <dgm:spPr/>
      <dgm:t>
        <a:bodyPr/>
        <a:lstStyle/>
        <a:p>
          <a:endParaRPr lang="en-GB"/>
        </a:p>
      </dgm:t>
    </dgm:pt>
    <dgm:pt modelId="{502A4BD0-7B16-43CC-9ADE-2F9BA3542F0E}">
      <dgm:prSet phldrT="[Text]"/>
      <dgm:spPr/>
      <dgm:t>
        <a:bodyPr/>
        <a:lstStyle/>
        <a:p>
          <a:r>
            <a:rPr lang="mk-MK" b="1" dirty="0"/>
            <a:t>Кривично дело поврзано со повреда на правата на интелектуална сопственост</a:t>
          </a:r>
          <a:endParaRPr lang="en-GB" b="1" dirty="0"/>
        </a:p>
      </dgm:t>
    </dgm:pt>
    <dgm:pt modelId="{D25807FA-CFB1-4F3A-939A-498706359930}" type="parTrans" cxnId="{FF55A112-9057-437B-9C7B-E9B542BBB089}">
      <dgm:prSet/>
      <dgm:spPr/>
      <dgm:t>
        <a:bodyPr/>
        <a:lstStyle/>
        <a:p>
          <a:endParaRPr lang="en-GB"/>
        </a:p>
      </dgm:t>
    </dgm:pt>
    <dgm:pt modelId="{D7379E6C-4643-4253-A211-6029336DBCFD}" type="sibTrans" cxnId="{FF55A112-9057-437B-9C7B-E9B542BBB089}">
      <dgm:prSet/>
      <dgm:spPr/>
      <dgm:t>
        <a:bodyPr/>
        <a:lstStyle/>
        <a:p>
          <a:endParaRPr lang="en-GB"/>
        </a:p>
      </dgm:t>
    </dgm:pt>
    <dgm:pt modelId="{F86FC095-730B-4ECD-A5C6-612983F8ACBE}">
      <dgm:prSet phldrT="[Text]" custT="1"/>
      <dgm:spPr/>
      <dgm:t>
        <a:bodyPr/>
        <a:lstStyle/>
        <a:p>
          <a:r>
            <a:rPr lang="mk-MK" sz="1200" b="1" dirty="0"/>
            <a:t>Илегално следење</a:t>
          </a:r>
          <a:endParaRPr lang="en-GB" sz="1200" b="1" dirty="0"/>
        </a:p>
      </dgm:t>
    </dgm:pt>
    <dgm:pt modelId="{7DF2DEC9-A1B3-4CBD-AFEF-0484ABF6A1D6}" type="parTrans" cxnId="{B55EF17D-B714-4A9E-A1FF-37026006CC2C}">
      <dgm:prSet/>
      <dgm:spPr/>
      <dgm:t>
        <a:bodyPr/>
        <a:lstStyle/>
        <a:p>
          <a:endParaRPr lang="en-GB"/>
        </a:p>
      </dgm:t>
    </dgm:pt>
    <dgm:pt modelId="{EA671ED0-16F2-4E58-9A81-81B6F24F24BB}" type="sibTrans" cxnId="{B55EF17D-B714-4A9E-A1FF-37026006CC2C}">
      <dgm:prSet/>
      <dgm:spPr/>
      <dgm:t>
        <a:bodyPr/>
        <a:lstStyle/>
        <a:p>
          <a:endParaRPr lang="en-GB"/>
        </a:p>
      </dgm:t>
    </dgm:pt>
    <dgm:pt modelId="{672B873D-FF8A-4BF6-84E2-F79280A05F8A}">
      <dgm:prSet phldrT="[Text]" custT="1"/>
      <dgm:spPr/>
      <dgm:t>
        <a:bodyPr/>
        <a:lstStyle/>
        <a:p>
          <a:r>
            <a:rPr lang="mk-MK" sz="1200" b="1" dirty="0"/>
            <a:t>Попречување на работата на системи</a:t>
          </a:r>
          <a:endParaRPr lang="en-GB" sz="1200" b="1" dirty="0"/>
        </a:p>
      </dgm:t>
    </dgm:pt>
    <dgm:pt modelId="{051ADEAE-08FF-4989-A957-569C36B24D28}" type="parTrans" cxnId="{F7F6E187-A246-4BD3-88CB-2397D4774E05}">
      <dgm:prSet/>
      <dgm:spPr/>
      <dgm:t>
        <a:bodyPr/>
        <a:lstStyle/>
        <a:p>
          <a:endParaRPr lang="en-GB"/>
        </a:p>
      </dgm:t>
    </dgm:pt>
    <dgm:pt modelId="{62965C56-6A52-47B2-89EA-FAD4EA24710B}" type="sibTrans" cxnId="{F7F6E187-A246-4BD3-88CB-2397D4774E05}">
      <dgm:prSet/>
      <dgm:spPr/>
      <dgm:t>
        <a:bodyPr/>
        <a:lstStyle/>
        <a:p>
          <a:endParaRPr lang="en-GB"/>
        </a:p>
      </dgm:t>
    </dgm:pt>
    <dgm:pt modelId="{2E2C652E-1844-427A-A331-E12D6BC10BD7}">
      <dgm:prSet phldrT="[Text]" custT="1"/>
      <dgm:spPr/>
      <dgm:t>
        <a:bodyPr/>
        <a:lstStyle/>
        <a:p>
          <a:r>
            <a:rPr lang="mk-MK" sz="1200" b="1" dirty="0"/>
            <a:t>Злоупотреба на уреди</a:t>
          </a:r>
          <a:endParaRPr lang="en-GB" sz="1200" b="1" dirty="0"/>
        </a:p>
      </dgm:t>
    </dgm:pt>
    <dgm:pt modelId="{4AA09493-7552-4C25-A8F7-346F219D13E3}" type="parTrans" cxnId="{FBABEC57-9343-408B-B96F-77DF24DEFC1D}">
      <dgm:prSet/>
      <dgm:spPr/>
      <dgm:t>
        <a:bodyPr/>
        <a:lstStyle/>
        <a:p>
          <a:endParaRPr lang="en-GB"/>
        </a:p>
      </dgm:t>
    </dgm:pt>
    <dgm:pt modelId="{E7837FD5-182A-40B8-A8C0-19DE0D5E6EC4}" type="sibTrans" cxnId="{FBABEC57-9343-408B-B96F-77DF24DEFC1D}">
      <dgm:prSet/>
      <dgm:spPr/>
      <dgm:t>
        <a:bodyPr/>
        <a:lstStyle/>
        <a:p>
          <a:endParaRPr lang="en-GB"/>
        </a:p>
      </dgm:t>
    </dgm:pt>
    <dgm:pt modelId="{05C4D300-DFD1-4FAF-BC10-24C1950BB5CB}">
      <dgm:prSet phldrT="[Text]" custT="1"/>
      <dgm:spPr/>
      <dgm:t>
        <a:bodyPr/>
        <a:lstStyle/>
        <a:p>
          <a:r>
            <a:rPr lang="mk-MK" sz="1600" b="1" dirty="0"/>
            <a:t>Измама поврзана со компјутери</a:t>
          </a:r>
          <a:endParaRPr lang="en-GB" sz="1600" b="1" dirty="0"/>
        </a:p>
      </dgm:t>
    </dgm:pt>
    <dgm:pt modelId="{E8D22DAA-9FD0-439F-BB5E-6195E5BA2EC7}" type="parTrans" cxnId="{7472C19C-C115-435B-96D5-75A97BFAE21F}">
      <dgm:prSet/>
      <dgm:spPr/>
      <dgm:t>
        <a:bodyPr/>
        <a:lstStyle/>
        <a:p>
          <a:endParaRPr lang="en-GB"/>
        </a:p>
      </dgm:t>
    </dgm:pt>
    <dgm:pt modelId="{A2F39ECF-70C7-49EA-B36C-97D041CE864B}" type="sibTrans" cxnId="{7472C19C-C115-435B-96D5-75A97BFAE21F}">
      <dgm:prSet/>
      <dgm:spPr/>
      <dgm:t>
        <a:bodyPr/>
        <a:lstStyle/>
        <a:p>
          <a:endParaRPr lang="en-GB"/>
        </a:p>
      </dgm:t>
    </dgm:pt>
    <dgm:pt modelId="{2E0A47CD-EFB0-46DF-B7B6-CDEF70175153}">
      <dgm:prSet phldrT="[Text]" custT="1"/>
      <dgm:spPr/>
      <dgm:t>
        <a:bodyPr/>
        <a:lstStyle/>
        <a:p>
          <a:r>
            <a:rPr lang="mk-MK" sz="1600" b="1" dirty="0"/>
            <a:t>Кривични дела поврзани со детска порнографија</a:t>
          </a:r>
          <a:endParaRPr lang="en-GB" sz="1600" b="1" dirty="0"/>
        </a:p>
      </dgm:t>
    </dgm:pt>
    <dgm:pt modelId="{AA5746C5-0C79-48DD-9A91-F22FD52F4B68}" type="parTrans" cxnId="{0FC61660-A8BF-4D8C-9344-9D94339FB82F}">
      <dgm:prSet/>
      <dgm:spPr/>
      <dgm:t>
        <a:bodyPr/>
        <a:lstStyle/>
        <a:p>
          <a:endParaRPr lang="en-GB"/>
        </a:p>
      </dgm:t>
    </dgm:pt>
    <dgm:pt modelId="{8DCC39E6-8595-46EA-A2ED-863A8BE87FAE}" type="sibTrans" cxnId="{0FC61660-A8BF-4D8C-9344-9D94339FB82F}">
      <dgm:prSet/>
      <dgm:spPr/>
      <dgm:t>
        <a:bodyPr/>
        <a:lstStyle/>
        <a:p>
          <a:endParaRPr lang="en-GB"/>
        </a:p>
      </dgm:t>
    </dgm:pt>
    <dgm:pt modelId="{3414EAA5-752F-49BA-88E5-DE1878A5799B}">
      <dgm:prSet phldrT="[Text]" custT="1"/>
      <dgm:spPr/>
      <dgm:t>
        <a:bodyPr/>
        <a:lstStyle/>
        <a:p>
          <a:r>
            <a:rPr lang="mk-MK" sz="1600" b="1" dirty="0"/>
            <a:t>Кривични дела поврзани со повреда на авторските права и сродните права</a:t>
          </a:r>
          <a:endParaRPr lang="en-GB" sz="1600" b="1" dirty="0"/>
        </a:p>
      </dgm:t>
    </dgm:pt>
    <dgm:pt modelId="{B276B595-0663-4F67-BDEF-A1FB4FA4BAC9}" type="parTrans" cxnId="{BCDD8D93-8D41-4734-ACD0-66F452C315A5}">
      <dgm:prSet/>
      <dgm:spPr/>
      <dgm:t>
        <a:bodyPr/>
        <a:lstStyle/>
        <a:p>
          <a:endParaRPr lang="en-GB"/>
        </a:p>
      </dgm:t>
    </dgm:pt>
    <dgm:pt modelId="{269CAB27-4CF0-4C26-838C-987243DF3D45}" type="sibTrans" cxnId="{BCDD8D93-8D41-4734-ACD0-66F452C315A5}">
      <dgm:prSet/>
      <dgm:spPr/>
      <dgm:t>
        <a:bodyPr/>
        <a:lstStyle/>
        <a:p>
          <a:endParaRPr lang="en-GB"/>
        </a:p>
      </dgm:t>
    </dgm:pt>
    <dgm:pt modelId="{2B19552F-D8A0-4AF1-AEEC-D8BAB55B7393}" type="pres">
      <dgm:prSet presAssocID="{EABE02A0-4CF3-4C26-B9F6-82AE9806417F}" presName="Name0" presStyleCnt="0">
        <dgm:presLayoutVars>
          <dgm:dir/>
          <dgm:animLvl val="lvl"/>
          <dgm:resizeHandles/>
        </dgm:presLayoutVars>
      </dgm:prSet>
      <dgm:spPr/>
    </dgm:pt>
    <dgm:pt modelId="{DCD68F17-AAD0-44D3-B7FE-AFA48D801CFE}" type="pres">
      <dgm:prSet presAssocID="{F9C77FAB-25E4-4E1D-AB61-0E69669909DA}" presName="linNode" presStyleCnt="0"/>
      <dgm:spPr/>
    </dgm:pt>
    <dgm:pt modelId="{88C05487-1C3F-40F2-9846-2554FBBE3EEE}" type="pres">
      <dgm:prSet presAssocID="{F9C77FAB-25E4-4E1D-AB61-0E69669909DA}" presName="parentShp" presStyleLbl="node1" presStyleIdx="0" presStyleCnt="4">
        <dgm:presLayoutVars>
          <dgm:bulletEnabled val="1"/>
        </dgm:presLayoutVars>
      </dgm:prSet>
      <dgm:spPr/>
    </dgm:pt>
    <dgm:pt modelId="{BFCC0140-B3F3-4020-894B-DB2AD770F712}" type="pres">
      <dgm:prSet presAssocID="{F9C77FAB-25E4-4E1D-AB61-0E69669909DA}" presName="childShp" presStyleLbl="bgAccFollowNode1" presStyleIdx="0" presStyleCnt="4">
        <dgm:presLayoutVars>
          <dgm:bulletEnabled val="1"/>
        </dgm:presLayoutVars>
      </dgm:prSet>
      <dgm:spPr/>
    </dgm:pt>
    <dgm:pt modelId="{5576A5E8-35C1-4138-BB23-A625E7CB55AF}" type="pres">
      <dgm:prSet presAssocID="{F02CCE0E-8EA2-4060-A48F-38FB3AAEE0FC}" presName="spacing" presStyleCnt="0"/>
      <dgm:spPr/>
    </dgm:pt>
    <dgm:pt modelId="{D193F779-4378-4C25-9F25-E4A05D366AA7}" type="pres">
      <dgm:prSet presAssocID="{A9F8D38A-C513-4B92-ABBF-CA14331AB504}" presName="linNode" presStyleCnt="0"/>
      <dgm:spPr/>
    </dgm:pt>
    <dgm:pt modelId="{F141AC06-7175-48AD-BE0E-58CE68496FC9}" type="pres">
      <dgm:prSet presAssocID="{A9F8D38A-C513-4B92-ABBF-CA14331AB504}" presName="parentShp" presStyleLbl="node1" presStyleIdx="1" presStyleCnt="4">
        <dgm:presLayoutVars>
          <dgm:bulletEnabled val="1"/>
        </dgm:presLayoutVars>
      </dgm:prSet>
      <dgm:spPr/>
    </dgm:pt>
    <dgm:pt modelId="{A3DA15CC-0DF5-422B-A291-1EFD43FF0C31}" type="pres">
      <dgm:prSet presAssocID="{A9F8D38A-C513-4B92-ABBF-CA14331AB504}" presName="childShp" presStyleLbl="bgAccFollowNode1" presStyleIdx="1" presStyleCnt="4">
        <dgm:presLayoutVars>
          <dgm:bulletEnabled val="1"/>
        </dgm:presLayoutVars>
      </dgm:prSet>
      <dgm:spPr/>
    </dgm:pt>
    <dgm:pt modelId="{CB98E91D-B15C-478F-BEEE-5EC0BFADAA4F}" type="pres">
      <dgm:prSet presAssocID="{841A8C7A-0765-457F-B723-41F68FFE8BEC}" presName="spacing" presStyleCnt="0"/>
      <dgm:spPr/>
    </dgm:pt>
    <dgm:pt modelId="{9A4FA5B0-9A24-4126-A81F-74BB8E0BEAC3}" type="pres">
      <dgm:prSet presAssocID="{22285006-6A3D-4B16-9A0C-D111454F5E20}" presName="linNode" presStyleCnt="0"/>
      <dgm:spPr/>
    </dgm:pt>
    <dgm:pt modelId="{3FD68D6D-45DB-46B2-B9C2-0B43EA7FE037}" type="pres">
      <dgm:prSet presAssocID="{22285006-6A3D-4B16-9A0C-D111454F5E20}" presName="parentShp" presStyleLbl="node1" presStyleIdx="2" presStyleCnt="4">
        <dgm:presLayoutVars>
          <dgm:bulletEnabled val="1"/>
        </dgm:presLayoutVars>
      </dgm:prSet>
      <dgm:spPr/>
    </dgm:pt>
    <dgm:pt modelId="{1E91C5ED-10CE-4D62-8591-FCFAF4BE518C}" type="pres">
      <dgm:prSet presAssocID="{22285006-6A3D-4B16-9A0C-D111454F5E20}" presName="childShp" presStyleLbl="bgAccFollowNode1" presStyleIdx="2" presStyleCnt="4">
        <dgm:presLayoutVars>
          <dgm:bulletEnabled val="1"/>
        </dgm:presLayoutVars>
      </dgm:prSet>
      <dgm:spPr/>
    </dgm:pt>
    <dgm:pt modelId="{D72E8FE8-C5BC-441B-8A07-9F9360845DA1}" type="pres">
      <dgm:prSet presAssocID="{82493600-E2DF-4757-B436-42F49620D9DE}" presName="spacing" presStyleCnt="0"/>
      <dgm:spPr/>
    </dgm:pt>
    <dgm:pt modelId="{0A8F626C-07E4-4178-91F3-2DB2C1438C7B}" type="pres">
      <dgm:prSet presAssocID="{502A4BD0-7B16-43CC-9ADE-2F9BA3542F0E}" presName="linNode" presStyleCnt="0"/>
      <dgm:spPr/>
    </dgm:pt>
    <dgm:pt modelId="{E9759D45-B83D-4F01-90A3-1AD743939C4A}" type="pres">
      <dgm:prSet presAssocID="{502A4BD0-7B16-43CC-9ADE-2F9BA3542F0E}" presName="parentShp" presStyleLbl="node1" presStyleIdx="3" presStyleCnt="4">
        <dgm:presLayoutVars>
          <dgm:bulletEnabled val="1"/>
        </dgm:presLayoutVars>
      </dgm:prSet>
      <dgm:spPr/>
    </dgm:pt>
    <dgm:pt modelId="{4CC4130A-EDFF-4218-BDCA-6A62E2B22A2A}" type="pres">
      <dgm:prSet presAssocID="{502A4BD0-7B16-43CC-9ADE-2F9BA3542F0E}" presName="childShp" presStyleLbl="bgAccFollowNode1" presStyleIdx="3" presStyleCnt="4">
        <dgm:presLayoutVars>
          <dgm:bulletEnabled val="1"/>
        </dgm:presLayoutVars>
      </dgm:prSet>
      <dgm:spPr/>
    </dgm:pt>
  </dgm:ptLst>
  <dgm:cxnLst>
    <dgm:cxn modelId="{A6440805-55A8-412C-AE93-F816A9286ACA}" type="presOf" srcId="{22285006-6A3D-4B16-9A0C-D111454F5E20}" destId="{3FD68D6D-45DB-46B2-B9C2-0B43EA7FE037}" srcOrd="0" destOrd="0" presId="urn:microsoft.com/office/officeart/2005/8/layout/vList6"/>
    <dgm:cxn modelId="{92860C11-FED8-498E-8678-4553163B0730}" type="presOf" srcId="{3414EAA5-752F-49BA-88E5-DE1878A5799B}" destId="{4CC4130A-EDFF-4218-BDCA-6A62E2B22A2A}" srcOrd="0" destOrd="0" presId="urn:microsoft.com/office/officeart/2005/8/layout/vList6"/>
    <dgm:cxn modelId="{FF55A112-9057-437B-9C7B-E9B542BBB089}" srcId="{EABE02A0-4CF3-4C26-B9F6-82AE9806417F}" destId="{502A4BD0-7B16-43CC-9ADE-2F9BA3542F0E}" srcOrd="3" destOrd="0" parTransId="{D25807FA-CFB1-4F3A-939A-498706359930}" sibTransId="{D7379E6C-4643-4253-A211-6029336DBCFD}"/>
    <dgm:cxn modelId="{0BA9461E-C4F0-43C3-B5FE-7A3AFB8BA369}" type="presOf" srcId="{A9F8D38A-C513-4B92-ABBF-CA14331AB504}" destId="{F141AC06-7175-48AD-BE0E-58CE68496FC9}" srcOrd="0" destOrd="0" presId="urn:microsoft.com/office/officeart/2005/8/layout/vList6"/>
    <dgm:cxn modelId="{2B10D429-2831-4C57-8FA7-2EEA00DE3B5B}" type="presOf" srcId="{2E0A47CD-EFB0-46DF-B7B6-CDEF70175153}" destId="{1E91C5ED-10CE-4D62-8591-FCFAF4BE518C}" srcOrd="0" destOrd="0" presId="urn:microsoft.com/office/officeart/2005/8/layout/vList6"/>
    <dgm:cxn modelId="{B93B0435-5B41-427B-8EFA-34C1C674BE8C}" type="presOf" srcId="{F9C77FAB-25E4-4E1D-AB61-0E69669909DA}" destId="{88C05487-1C3F-40F2-9846-2554FBBE3EEE}" srcOrd="0" destOrd="0" presId="urn:microsoft.com/office/officeart/2005/8/layout/vList6"/>
    <dgm:cxn modelId="{0FC61660-A8BF-4D8C-9344-9D94339FB82F}" srcId="{22285006-6A3D-4B16-9A0C-D111454F5E20}" destId="{2E0A47CD-EFB0-46DF-B7B6-CDEF70175153}" srcOrd="0" destOrd="0" parTransId="{AA5746C5-0C79-48DD-9A91-F22FD52F4B68}" sibTransId="{8DCC39E6-8595-46EA-A2ED-863A8BE87FAE}"/>
    <dgm:cxn modelId="{7A2B4F62-EA0E-4FA4-8B03-9ED74B99D590}" srcId="{EABE02A0-4CF3-4C26-B9F6-82AE9806417F}" destId="{22285006-6A3D-4B16-9A0C-D111454F5E20}" srcOrd="2" destOrd="0" parTransId="{58F51DAD-7A31-48B1-B4D2-F05C8BD2F281}" sibTransId="{82493600-E2DF-4757-B436-42F49620D9DE}"/>
    <dgm:cxn modelId="{3D99C065-7BB3-41D8-8412-C3613F3DD654}" srcId="{F9C77FAB-25E4-4E1D-AB61-0E69669909DA}" destId="{E585A2F1-B6D5-484E-AFBF-4B535BEBABA7}" srcOrd="2" destOrd="0" parTransId="{4B4DF0A7-D06A-4711-BBB1-4034E1387C0F}" sibTransId="{F901F0D1-DA05-47F8-9877-D15C54E93FF4}"/>
    <dgm:cxn modelId="{FB1C794B-4789-404B-8F55-C9CE800F5F81}" srcId="{A9F8D38A-C513-4B92-ABBF-CA14331AB504}" destId="{0A56D3AE-1A8C-4C6E-9D3E-130BEBB3528C}" srcOrd="0" destOrd="0" parTransId="{66239F06-69A8-4E2C-BCF5-262D12EB2603}" sibTransId="{999B0966-F4C7-4158-BEFA-1993E95BAD6D}"/>
    <dgm:cxn modelId="{DAE9D14B-6920-4E98-8AD5-5313D548F62C}" type="presOf" srcId="{502A4BD0-7B16-43CC-9ADE-2F9BA3542F0E}" destId="{E9759D45-B83D-4F01-90A3-1AD743939C4A}" srcOrd="0" destOrd="0" presId="urn:microsoft.com/office/officeart/2005/8/layout/vList6"/>
    <dgm:cxn modelId="{821EF26F-38B4-412E-B1C7-41ACEC37DC6B}" type="presOf" srcId="{E585A2F1-B6D5-484E-AFBF-4B535BEBABA7}" destId="{BFCC0140-B3F3-4020-894B-DB2AD770F712}" srcOrd="0" destOrd="2" presId="urn:microsoft.com/office/officeart/2005/8/layout/vList6"/>
    <dgm:cxn modelId="{25E64750-4766-4975-ACD6-0652CC78C47A}" srcId="{F9C77FAB-25E4-4E1D-AB61-0E69669909DA}" destId="{A4144D8A-77CD-4EA4-981C-2ED56E2256DC}" srcOrd="0" destOrd="0" parTransId="{C7B4CECE-B2A8-47DF-A40C-ACD6D9DF85FB}" sibTransId="{F18188F8-B489-4981-961A-D54B7E5787C3}"/>
    <dgm:cxn modelId="{3B1F6872-AC5F-42F0-A2F3-B0493F54E045}" type="presOf" srcId="{672B873D-FF8A-4BF6-84E2-F79280A05F8A}" destId="{BFCC0140-B3F3-4020-894B-DB2AD770F712}" srcOrd="0" destOrd="3" presId="urn:microsoft.com/office/officeart/2005/8/layout/vList6"/>
    <dgm:cxn modelId="{FBABEC57-9343-408B-B96F-77DF24DEFC1D}" srcId="{F9C77FAB-25E4-4E1D-AB61-0E69669909DA}" destId="{2E2C652E-1844-427A-A331-E12D6BC10BD7}" srcOrd="4" destOrd="0" parTransId="{4AA09493-7552-4C25-A8F7-346F219D13E3}" sibTransId="{E7837FD5-182A-40B8-A8C0-19DE0D5E6EC4}"/>
    <dgm:cxn modelId="{B55EF17D-B714-4A9E-A1FF-37026006CC2C}" srcId="{F9C77FAB-25E4-4E1D-AB61-0E69669909DA}" destId="{F86FC095-730B-4ECD-A5C6-612983F8ACBE}" srcOrd="1" destOrd="0" parTransId="{7DF2DEC9-A1B3-4CBD-AFEF-0484ABF6A1D6}" sibTransId="{EA671ED0-16F2-4E58-9A81-81B6F24F24BB}"/>
    <dgm:cxn modelId="{B4081580-251C-4481-B726-3A1C02FB77F0}" srcId="{EABE02A0-4CF3-4C26-B9F6-82AE9806417F}" destId="{A9F8D38A-C513-4B92-ABBF-CA14331AB504}" srcOrd="1" destOrd="0" parTransId="{AC606F3D-9118-4297-A59E-9CE19B16F5B2}" sibTransId="{841A8C7A-0765-457F-B723-41F68FFE8BEC}"/>
    <dgm:cxn modelId="{51174081-1F9E-4048-BBF3-BEEF34D49B2C}" type="presOf" srcId="{EABE02A0-4CF3-4C26-B9F6-82AE9806417F}" destId="{2B19552F-D8A0-4AF1-AEEC-D8BAB55B7393}" srcOrd="0" destOrd="0" presId="urn:microsoft.com/office/officeart/2005/8/layout/vList6"/>
    <dgm:cxn modelId="{F7F6E187-A246-4BD3-88CB-2397D4774E05}" srcId="{F9C77FAB-25E4-4E1D-AB61-0E69669909DA}" destId="{672B873D-FF8A-4BF6-84E2-F79280A05F8A}" srcOrd="3" destOrd="0" parTransId="{051ADEAE-08FF-4989-A957-569C36B24D28}" sibTransId="{62965C56-6A52-47B2-89EA-FAD4EA24710B}"/>
    <dgm:cxn modelId="{8A638193-053B-4BB2-B5F8-BFDFD308FB9E}" type="presOf" srcId="{F86FC095-730B-4ECD-A5C6-612983F8ACBE}" destId="{BFCC0140-B3F3-4020-894B-DB2AD770F712}" srcOrd="0" destOrd="1" presId="urn:microsoft.com/office/officeart/2005/8/layout/vList6"/>
    <dgm:cxn modelId="{BCDD8D93-8D41-4734-ACD0-66F452C315A5}" srcId="{502A4BD0-7B16-43CC-9ADE-2F9BA3542F0E}" destId="{3414EAA5-752F-49BA-88E5-DE1878A5799B}" srcOrd="0" destOrd="0" parTransId="{B276B595-0663-4F67-BDEF-A1FB4FA4BAC9}" sibTransId="{269CAB27-4CF0-4C26-838C-987243DF3D45}"/>
    <dgm:cxn modelId="{7472C19C-C115-435B-96D5-75A97BFAE21F}" srcId="{A9F8D38A-C513-4B92-ABBF-CA14331AB504}" destId="{05C4D300-DFD1-4FAF-BC10-24C1950BB5CB}" srcOrd="1" destOrd="0" parTransId="{E8D22DAA-9FD0-439F-BB5E-6195E5BA2EC7}" sibTransId="{A2F39ECF-70C7-49EA-B36C-97D041CE864B}"/>
    <dgm:cxn modelId="{C54EF6AC-17FE-4EA5-BCB0-6161B79B0801}" srcId="{EABE02A0-4CF3-4C26-B9F6-82AE9806417F}" destId="{F9C77FAB-25E4-4E1D-AB61-0E69669909DA}" srcOrd="0" destOrd="0" parTransId="{D5E50CB4-5E0A-4A49-894B-0F63B5AA6D42}" sibTransId="{F02CCE0E-8EA2-4060-A48F-38FB3AAEE0FC}"/>
    <dgm:cxn modelId="{111353AE-EE82-4DF8-A1A0-51367FCF78DA}" type="presOf" srcId="{0A56D3AE-1A8C-4C6E-9D3E-130BEBB3528C}" destId="{A3DA15CC-0DF5-422B-A291-1EFD43FF0C31}" srcOrd="0" destOrd="0" presId="urn:microsoft.com/office/officeart/2005/8/layout/vList6"/>
    <dgm:cxn modelId="{D6EED9C3-1C81-481F-99C5-0E41EE313CA1}" type="presOf" srcId="{A4144D8A-77CD-4EA4-981C-2ED56E2256DC}" destId="{BFCC0140-B3F3-4020-894B-DB2AD770F712}" srcOrd="0" destOrd="0" presId="urn:microsoft.com/office/officeart/2005/8/layout/vList6"/>
    <dgm:cxn modelId="{16473CCB-6B5A-4D8A-94B7-F0F72CEB2AD6}" type="presOf" srcId="{05C4D300-DFD1-4FAF-BC10-24C1950BB5CB}" destId="{A3DA15CC-0DF5-422B-A291-1EFD43FF0C31}" srcOrd="0" destOrd="1" presId="urn:microsoft.com/office/officeart/2005/8/layout/vList6"/>
    <dgm:cxn modelId="{20DE4FEE-6F71-4FFC-98DC-0E461807907C}" type="presOf" srcId="{2E2C652E-1844-427A-A331-E12D6BC10BD7}" destId="{BFCC0140-B3F3-4020-894B-DB2AD770F712}" srcOrd="0" destOrd="4" presId="urn:microsoft.com/office/officeart/2005/8/layout/vList6"/>
    <dgm:cxn modelId="{BA6FE9C7-9E3E-4680-A510-687F9C36D47C}" type="presParOf" srcId="{2B19552F-D8A0-4AF1-AEEC-D8BAB55B7393}" destId="{DCD68F17-AAD0-44D3-B7FE-AFA48D801CFE}" srcOrd="0" destOrd="0" presId="urn:microsoft.com/office/officeart/2005/8/layout/vList6"/>
    <dgm:cxn modelId="{9BBA10C2-2525-43D3-91E1-5C2CEA8D81E3}" type="presParOf" srcId="{DCD68F17-AAD0-44D3-B7FE-AFA48D801CFE}" destId="{88C05487-1C3F-40F2-9846-2554FBBE3EEE}" srcOrd="0" destOrd="0" presId="urn:microsoft.com/office/officeart/2005/8/layout/vList6"/>
    <dgm:cxn modelId="{AE7BFE10-2CCA-46FF-8E8C-A9EDB9B22FF0}" type="presParOf" srcId="{DCD68F17-AAD0-44D3-B7FE-AFA48D801CFE}" destId="{BFCC0140-B3F3-4020-894B-DB2AD770F712}" srcOrd="1" destOrd="0" presId="urn:microsoft.com/office/officeart/2005/8/layout/vList6"/>
    <dgm:cxn modelId="{5DE2CC2E-7711-42AB-9222-26F4D1B2E7FF}" type="presParOf" srcId="{2B19552F-D8A0-4AF1-AEEC-D8BAB55B7393}" destId="{5576A5E8-35C1-4138-BB23-A625E7CB55AF}" srcOrd="1" destOrd="0" presId="urn:microsoft.com/office/officeart/2005/8/layout/vList6"/>
    <dgm:cxn modelId="{3FB38B0F-BB75-4009-A9DE-A412AF6C9566}" type="presParOf" srcId="{2B19552F-D8A0-4AF1-AEEC-D8BAB55B7393}" destId="{D193F779-4378-4C25-9F25-E4A05D366AA7}" srcOrd="2" destOrd="0" presId="urn:microsoft.com/office/officeart/2005/8/layout/vList6"/>
    <dgm:cxn modelId="{168B8910-1B0E-4CDF-9126-FDC7E702DAC4}" type="presParOf" srcId="{D193F779-4378-4C25-9F25-E4A05D366AA7}" destId="{F141AC06-7175-48AD-BE0E-58CE68496FC9}" srcOrd="0" destOrd="0" presId="urn:microsoft.com/office/officeart/2005/8/layout/vList6"/>
    <dgm:cxn modelId="{885956AD-3326-46EF-9D44-9ED6BCF9A3D0}" type="presParOf" srcId="{D193F779-4378-4C25-9F25-E4A05D366AA7}" destId="{A3DA15CC-0DF5-422B-A291-1EFD43FF0C31}" srcOrd="1" destOrd="0" presId="urn:microsoft.com/office/officeart/2005/8/layout/vList6"/>
    <dgm:cxn modelId="{1D07BF25-7AD5-4343-AAE8-B8CC1CD099FF}" type="presParOf" srcId="{2B19552F-D8A0-4AF1-AEEC-D8BAB55B7393}" destId="{CB98E91D-B15C-478F-BEEE-5EC0BFADAA4F}" srcOrd="3" destOrd="0" presId="urn:microsoft.com/office/officeart/2005/8/layout/vList6"/>
    <dgm:cxn modelId="{957BC973-444F-40BA-9718-B62672EF4B6C}" type="presParOf" srcId="{2B19552F-D8A0-4AF1-AEEC-D8BAB55B7393}" destId="{9A4FA5B0-9A24-4126-A81F-74BB8E0BEAC3}" srcOrd="4" destOrd="0" presId="urn:microsoft.com/office/officeart/2005/8/layout/vList6"/>
    <dgm:cxn modelId="{7B3D189C-6DE8-437D-996A-5409C5DE3E59}" type="presParOf" srcId="{9A4FA5B0-9A24-4126-A81F-74BB8E0BEAC3}" destId="{3FD68D6D-45DB-46B2-B9C2-0B43EA7FE037}" srcOrd="0" destOrd="0" presId="urn:microsoft.com/office/officeart/2005/8/layout/vList6"/>
    <dgm:cxn modelId="{DD3EE42B-B8D4-4664-8E3C-98E8465B94F4}" type="presParOf" srcId="{9A4FA5B0-9A24-4126-A81F-74BB8E0BEAC3}" destId="{1E91C5ED-10CE-4D62-8591-FCFAF4BE518C}" srcOrd="1" destOrd="0" presId="urn:microsoft.com/office/officeart/2005/8/layout/vList6"/>
    <dgm:cxn modelId="{CFBEFEE2-0512-456A-ACEA-F05067ABEC0E}" type="presParOf" srcId="{2B19552F-D8A0-4AF1-AEEC-D8BAB55B7393}" destId="{D72E8FE8-C5BC-441B-8A07-9F9360845DA1}" srcOrd="5" destOrd="0" presId="urn:microsoft.com/office/officeart/2005/8/layout/vList6"/>
    <dgm:cxn modelId="{2A7BB052-19B1-4B7E-8A80-E473B5405604}" type="presParOf" srcId="{2B19552F-D8A0-4AF1-AEEC-D8BAB55B7393}" destId="{0A8F626C-07E4-4178-91F3-2DB2C1438C7B}" srcOrd="6" destOrd="0" presId="urn:microsoft.com/office/officeart/2005/8/layout/vList6"/>
    <dgm:cxn modelId="{B5453484-8DAE-46E5-B595-C00409C9CD5F}" type="presParOf" srcId="{0A8F626C-07E4-4178-91F3-2DB2C1438C7B}" destId="{E9759D45-B83D-4F01-90A3-1AD743939C4A}" srcOrd="0" destOrd="0" presId="urn:microsoft.com/office/officeart/2005/8/layout/vList6"/>
    <dgm:cxn modelId="{2560011A-B2CE-427C-93EC-966CFA47DC06}" type="presParOf" srcId="{0A8F626C-07E4-4178-91F3-2DB2C1438C7B}" destId="{4CC4130A-EDFF-4218-BDCA-6A62E2B22A2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err="1">
              <a:solidFill>
                <a:schemeClr val="tx1"/>
              </a:solidFill>
            </a:rPr>
            <a:t>ОИП</a:t>
          </a:r>
          <a:r>
            <a:rPr lang="mk-MK" sz="2800" b="1" dirty="0">
              <a:solidFill>
                <a:schemeClr val="tx1"/>
              </a:solidFill>
            </a:rPr>
            <a:t>/</a:t>
          </a:r>
          <a:r>
            <a:rPr lang="en-US" sz="2800" b="1" dirty="0">
              <a:solidFill>
                <a:schemeClr val="tx1"/>
              </a:solidFill>
            </a:rPr>
            <a:t>BIS</a:t>
          </a:r>
          <a:r>
            <a:rPr lang="sr-Latn-RS" sz="2800" b="1" dirty="0"/>
            <a:t> </a:t>
          </a:r>
          <a:r>
            <a:rPr lang="mk-MK" sz="2800" b="1" dirty="0"/>
            <a:t>значи</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b="0" dirty="0"/>
            <a:t>Автобуска станица</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b="0" dirty="0"/>
            <a:t>Основни информации за претплатници</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mk-MK" sz="2800" dirty="0"/>
            <a:t>Информации за </a:t>
          </a:r>
          <a:r>
            <a:rPr lang="mk-MK" sz="2800" dirty="0">
              <a:solidFill>
                <a:schemeClr val="tx1"/>
              </a:solidFill>
            </a:rPr>
            <a:t>и</a:t>
          </a:r>
          <a:r>
            <a:rPr lang="mk-MK" sz="2800" b="0" dirty="0">
              <a:solidFill>
                <a:schemeClr val="tx1"/>
              </a:solidFill>
            </a:rPr>
            <a:t>зведба на софтвер</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Времето на извршување на кривично дело за </a:t>
          </a:r>
          <a:r>
            <a:rPr lang="mk-MK" sz="2800" b="1" dirty="0" err="1"/>
            <a:t>сајбер</a:t>
          </a:r>
          <a:r>
            <a:rPr lang="mk-MK" sz="2800" b="1" dirty="0"/>
            <a:t>-криминал е важно заради</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b="0" dirty="0"/>
            <a:t>Судската надлежност</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b="0" dirty="0"/>
            <a:t>Мерење на одговорот на органите за спроведување на законот</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b="0" dirty="0"/>
            <a:t>Идентификација на </a:t>
          </a:r>
          <a:r>
            <a:rPr lang="en-US" sz="2800" b="0" dirty="0"/>
            <a:t>IP </a:t>
          </a:r>
          <a:r>
            <a:rPr lang="mk-MK" sz="2800" b="0" dirty="0"/>
            <a:t>адресата</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err="1"/>
            <a:t>ЕВРОЏАСТ</a:t>
          </a:r>
          <a:r>
            <a:rPr lang="mk-MK" sz="2800" b="1" kern="1200" dirty="0"/>
            <a:t> е агенција на Европската Унија која се занимава со</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Полициска соработка</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Владина соработка</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Судска соработка</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2773788"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Договорот за заемна правна помош се однесува на</a:t>
          </a:r>
          <a:r>
            <a:rPr lang="en-US" sz="2800" b="1" kern="1200" dirty="0"/>
            <a:t>:</a:t>
          </a:r>
        </a:p>
      </dsp:txBody>
      <dsp:txXfrm>
        <a:off x="0" y="1984"/>
        <a:ext cx="2773788" cy="4060031"/>
      </dsp:txXfrm>
    </dsp:sp>
    <dsp:sp modelId="{5D9EDF3F-7B20-8E47-A431-F9F24450F874}">
      <dsp:nvSpPr>
        <dsp:cNvPr id="0" name=""/>
        <dsp:cNvSpPr/>
      </dsp:nvSpPr>
      <dsp:spPr>
        <a:xfrm>
          <a:off x="2855989" y="65422"/>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b="0" kern="1200" dirty="0"/>
            <a:t>формална соработка помеѓу две или повеќе земји</a:t>
          </a:r>
          <a:r>
            <a:rPr lang="en-US" sz="2800" kern="1200" dirty="0"/>
            <a:t>?</a:t>
          </a:r>
        </a:p>
      </dsp:txBody>
      <dsp:txXfrm>
        <a:off x="2855989" y="65422"/>
        <a:ext cx="4301899" cy="1268759"/>
      </dsp:txXfrm>
    </dsp:sp>
    <dsp:sp modelId="{EB798B99-5590-864A-A2C1-F553D99D3FAA}">
      <dsp:nvSpPr>
        <dsp:cNvPr id="0" name=""/>
        <dsp:cNvSpPr/>
      </dsp:nvSpPr>
      <dsp:spPr>
        <a:xfrm>
          <a:off x="2773788" y="133418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7620"/>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b="0" kern="1200" dirty="0"/>
            <a:t>формална соработка помеѓу две или повеќе компании</a:t>
          </a:r>
          <a:r>
            <a:rPr lang="en-US" sz="2800" kern="1200" dirty="0"/>
            <a:t>?</a:t>
          </a:r>
        </a:p>
      </dsp:txBody>
      <dsp:txXfrm>
        <a:off x="2855989" y="1397620"/>
        <a:ext cx="4301899" cy="1268759"/>
      </dsp:txXfrm>
    </dsp:sp>
    <dsp:sp modelId="{5B901F7D-EE59-304E-B86D-F0C8CC3A841B}">
      <dsp:nvSpPr>
        <dsp:cNvPr id="0" name=""/>
        <dsp:cNvSpPr/>
      </dsp:nvSpPr>
      <dsp:spPr>
        <a:xfrm>
          <a:off x="2773788" y="266637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9817"/>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b="0" kern="1200" dirty="0"/>
            <a:t>формална соработка помеѓу две или повеќе власти</a:t>
          </a:r>
          <a:r>
            <a:rPr lang="en-US" sz="2800" kern="1200" dirty="0"/>
            <a:t>?</a:t>
          </a:r>
        </a:p>
      </dsp:txBody>
      <dsp:txXfrm>
        <a:off x="2855989" y="2729817"/>
        <a:ext cx="4301899" cy="1268759"/>
      </dsp:txXfrm>
    </dsp:sp>
    <dsp:sp modelId="{1E88F2A9-FC8F-2A4F-ABF4-2C5837CA76E5}">
      <dsp:nvSpPr>
        <dsp:cNvPr id="0" name=""/>
        <dsp:cNvSpPr/>
      </dsp:nvSpPr>
      <dsp:spPr>
        <a:xfrm>
          <a:off x="2773788" y="399857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C0140-B3F3-4020-894B-DB2AD770F712}">
      <dsp:nvSpPr>
        <dsp:cNvPr id="0" name=""/>
        <dsp:cNvSpPr/>
      </dsp:nvSpPr>
      <dsp:spPr>
        <a:xfrm>
          <a:off x="3464209" y="1562"/>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mk-MK" sz="1200" b="1" kern="1200" dirty="0"/>
            <a:t>Илегален пристап</a:t>
          </a:r>
          <a:endParaRPr lang="en-GB" sz="1200" b="1" kern="1200" dirty="0"/>
        </a:p>
        <a:p>
          <a:pPr marL="114300" lvl="1" indent="-114300" algn="l" defTabSz="533400">
            <a:lnSpc>
              <a:spcPct val="90000"/>
            </a:lnSpc>
            <a:spcBef>
              <a:spcPct val="0"/>
            </a:spcBef>
            <a:spcAft>
              <a:spcPct val="15000"/>
            </a:spcAft>
            <a:buChar char="•"/>
          </a:pPr>
          <a:r>
            <a:rPr lang="mk-MK" sz="1200" b="1" kern="1200" dirty="0"/>
            <a:t>Илегално следење</a:t>
          </a:r>
          <a:endParaRPr lang="en-GB" sz="1200" b="1" kern="1200" dirty="0"/>
        </a:p>
        <a:p>
          <a:pPr marL="114300" lvl="1" indent="-114300" algn="l" defTabSz="533400">
            <a:lnSpc>
              <a:spcPct val="90000"/>
            </a:lnSpc>
            <a:spcBef>
              <a:spcPct val="0"/>
            </a:spcBef>
            <a:spcAft>
              <a:spcPct val="15000"/>
            </a:spcAft>
            <a:buChar char="•"/>
          </a:pPr>
          <a:r>
            <a:rPr lang="mk-MK" sz="1200" b="1" kern="1200" dirty="0"/>
            <a:t>Манипулација со податоците</a:t>
          </a:r>
          <a:endParaRPr lang="en-GB" sz="1200" b="1" kern="1200" dirty="0"/>
        </a:p>
        <a:p>
          <a:pPr marL="114300" lvl="1" indent="-114300" algn="l" defTabSz="533400">
            <a:lnSpc>
              <a:spcPct val="90000"/>
            </a:lnSpc>
            <a:spcBef>
              <a:spcPct val="0"/>
            </a:spcBef>
            <a:spcAft>
              <a:spcPct val="15000"/>
            </a:spcAft>
            <a:buChar char="•"/>
          </a:pPr>
          <a:r>
            <a:rPr lang="mk-MK" sz="1200" b="1" kern="1200" dirty="0"/>
            <a:t>Попречување на работата на системи</a:t>
          </a:r>
          <a:endParaRPr lang="en-GB" sz="1200" b="1" kern="1200" dirty="0"/>
        </a:p>
        <a:p>
          <a:pPr marL="114300" lvl="1" indent="-114300" algn="l" defTabSz="533400">
            <a:lnSpc>
              <a:spcPct val="90000"/>
            </a:lnSpc>
            <a:spcBef>
              <a:spcPct val="0"/>
            </a:spcBef>
            <a:spcAft>
              <a:spcPct val="15000"/>
            </a:spcAft>
            <a:buChar char="•"/>
          </a:pPr>
          <a:r>
            <a:rPr lang="mk-MK" sz="1200" b="1" kern="1200" dirty="0"/>
            <a:t>Злоупотреба на уреди</a:t>
          </a:r>
          <a:endParaRPr lang="en-GB" sz="1200" b="1" kern="1200" dirty="0"/>
        </a:p>
      </dsp:txBody>
      <dsp:txXfrm>
        <a:off x="3464209" y="156553"/>
        <a:ext cx="4731339" cy="929949"/>
      </dsp:txXfrm>
    </dsp:sp>
    <dsp:sp modelId="{88C05487-1C3F-40F2-9846-2554FBBE3EEE}">
      <dsp:nvSpPr>
        <dsp:cNvPr id="0" name=""/>
        <dsp:cNvSpPr/>
      </dsp:nvSpPr>
      <dsp:spPr>
        <a:xfrm>
          <a:off x="0" y="1562"/>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mk-MK" sz="1800" b="1" kern="1200" dirty="0"/>
            <a:t>Кривични дела против доверливост, идентитет или достапност на компјутерски податоци и системи</a:t>
          </a:r>
          <a:endParaRPr lang="en-GB" sz="1800" b="1" kern="1200" dirty="0"/>
        </a:p>
      </dsp:txBody>
      <dsp:txXfrm>
        <a:off x="60528" y="62090"/>
        <a:ext cx="3343153" cy="1118875"/>
      </dsp:txXfrm>
    </dsp:sp>
    <dsp:sp modelId="{A3DA15CC-0DF5-422B-A291-1EFD43FF0C31}">
      <dsp:nvSpPr>
        <dsp:cNvPr id="0" name=""/>
        <dsp:cNvSpPr/>
      </dsp:nvSpPr>
      <dsp:spPr>
        <a:xfrm>
          <a:off x="3464209" y="1365487"/>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mk-MK" sz="1600" b="1" kern="1200" dirty="0"/>
            <a:t>Фалсификување поврзано со компјутери</a:t>
          </a:r>
          <a:endParaRPr lang="en-GB" sz="1600" b="1" kern="1200" dirty="0"/>
        </a:p>
        <a:p>
          <a:pPr marL="171450" lvl="1" indent="-171450" algn="l" defTabSz="711200">
            <a:lnSpc>
              <a:spcPct val="90000"/>
            </a:lnSpc>
            <a:spcBef>
              <a:spcPct val="0"/>
            </a:spcBef>
            <a:spcAft>
              <a:spcPct val="15000"/>
            </a:spcAft>
            <a:buChar char="•"/>
          </a:pPr>
          <a:r>
            <a:rPr lang="mk-MK" sz="1600" b="1" kern="1200" dirty="0"/>
            <a:t>Измама поврзана со компјутери</a:t>
          </a:r>
          <a:endParaRPr lang="en-GB" sz="1600" b="1" kern="1200" dirty="0"/>
        </a:p>
      </dsp:txBody>
      <dsp:txXfrm>
        <a:off x="3464209" y="1520478"/>
        <a:ext cx="4731339" cy="929949"/>
      </dsp:txXfrm>
    </dsp:sp>
    <dsp:sp modelId="{F141AC06-7175-48AD-BE0E-58CE68496FC9}">
      <dsp:nvSpPr>
        <dsp:cNvPr id="0" name=""/>
        <dsp:cNvSpPr/>
      </dsp:nvSpPr>
      <dsp:spPr>
        <a:xfrm>
          <a:off x="0" y="1365487"/>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mk-MK" sz="1800" b="1" kern="1200" dirty="0"/>
            <a:t>Кривични дела поврзани со компјутери</a:t>
          </a:r>
          <a:endParaRPr lang="en-GB" sz="1800" b="1" kern="1200" dirty="0"/>
        </a:p>
      </dsp:txBody>
      <dsp:txXfrm>
        <a:off x="60528" y="1426015"/>
        <a:ext cx="3343153" cy="1118875"/>
      </dsp:txXfrm>
    </dsp:sp>
    <dsp:sp modelId="{1E91C5ED-10CE-4D62-8591-FCFAF4BE518C}">
      <dsp:nvSpPr>
        <dsp:cNvPr id="0" name=""/>
        <dsp:cNvSpPr/>
      </dsp:nvSpPr>
      <dsp:spPr>
        <a:xfrm>
          <a:off x="3464209" y="2729412"/>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mk-MK" sz="1600" b="1" kern="1200" dirty="0"/>
            <a:t>Кривични дела поврзани со детска порнографија</a:t>
          </a:r>
          <a:endParaRPr lang="en-GB" sz="1600" b="1" kern="1200" dirty="0"/>
        </a:p>
      </dsp:txBody>
      <dsp:txXfrm>
        <a:off x="3464209" y="2884403"/>
        <a:ext cx="4731339" cy="929949"/>
      </dsp:txXfrm>
    </dsp:sp>
    <dsp:sp modelId="{3FD68D6D-45DB-46B2-B9C2-0B43EA7FE037}">
      <dsp:nvSpPr>
        <dsp:cNvPr id="0" name=""/>
        <dsp:cNvSpPr/>
      </dsp:nvSpPr>
      <dsp:spPr>
        <a:xfrm>
          <a:off x="0" y="2729412"/>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mk-MK" sz="1800" b="1" kern="1200" dirty="0"/>
            <a:t>Кривични дела поврзани со содржината</a:t>
          </a:r>
          <a:endParaRPr lang="en-GB" sz="1800" b="1" kern="1200" dirty="0"/>
        </a:p>
      </dsp:txBody>
      <dsp:txXfrm>
        <a:off x="60528" y="2789940"/>
        <a:ext cx="3343153" cy="1118875"/>
      </dsp:txXfrm>
    </dsp:sp>
    <dsp:sp modelId="{4CC4130A-EDFF-4218-BDCA-6A62E2B22A2A}">
      <dsp:nvSpPr>
        <dsp:cNvPr id="0" name=""/>
        <dsp:cNvSpPr/>
      </dsp:nvSpPr>
      <dsp:spPr>
        <a:xfrm>
          <a:off x="3464209" y="4093337"/>
          <a:ext cx="5196313" cy="123993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mk-MK" sz="1600" b="1" kern="1200" dirty="0"/>
            <a:t>Кривични дела поврзани со повреда на авторските права и сродните права</a:t>
          </a:r>
          <a:endParaRPr lang="en-GB" sz="1600" b="1" kern="1200" dirty="0"/>
        </a:p>
      </dsp:txBody>
      <dsp:txXfrm>
        <a:off x="3464209" y="4248328"/>
        <a:ext cx="4731339" cy="929949"/>
      </dsp:txXfrm>
    </dsp:sp>
    <dsp:sp modelId="{E9759D45-B83D-4F01-90A3-1AD743939C4A}">
      <dsp:nvSpPr>
        <dsp:cNvPr id="0" name=""/>
        <dsp:cNvSpPr/>
      </dsp:nvSpPr>
      <dsp:spPr>
        <a:xfrm>
          <a:off x="0" y="4093337"/>
          <a:ext cx="3464209" cy="1239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mk-MK" sz="1800" b="1" kern="1200" dirty="0"/>
            <a:t>Кривично дело поврзано со повреда на правата на интелектуална сопственост</a:t>
          </a:r>
          <a:endParaRPr lang="en-GB" sz="1800" b="1" kern="1200" dirty="0"/>
        </a:p>
      </dsp:txBody>
      <dsp:txXfrm>
        <a:off x="60528" y="4153865"/>
        <a:ext cx="3343153" cy="1118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err="1">
              <a:solidFill>
                <a:schemeClr val="tx1"/>
              </a:solidFill>
            </a:rPr>
            <a:t>ОИП</a:t>
          </a:r>
          <a:r>
            <a:rPr lang="mk-MK" sz="2800" b="1" kern="1200" dirty="0">
              <a:solidFill>
                <a:schemeClr val="tx1"/>
              </a:solidFill>
            </a:rPr>
            <a:t>/</a:t>
          </a:r>
          <a:r>
            <a:rPr lang="en-US" sz="2800" b="1" kern="1200" dirty="0">
              <a:solidFill>
                <a:schemeClr val="tx1"/>
              </a:solidFill>
            </a:rPr>
            <a:t>BIS</a:t>
          </a:r>
          <a:r>
            <a:rPr lang="sr-Latn-RS" sz="2800" b="1" kern="1200" dirty="0"/>
            <a:t> </a:t>
          </a:r>
          <a:r>
            <a:rPr lang="mk-MK" sz="2800" b="1" kern="1200" dirty="0"/>
            <a:t>значи</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b="0" kern="1200" dirty="0"/>
            <a:t>Автобуска станица</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b="0" kern="1200" dirty="0"/>
            <a:t>Основни информации за претплатници</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a:t>
          </a:r>
          <a:r>
            <a:rPr lang="mk-MK" sz="2800" kern="1200" dirty="0"/>
            <a:t>Информации за </a:t>
          </a:r>
          <a:r>
            <a:rPr lang="mk-MK" sz="2800" kern="1200" dirty="0">
              <a:solidFill>
                <a:schemeClr val="tx1"/>
              </a:solidFill>
            </a:rPr>
            <a:t>и</a:t>
          </a:r>
          <a:r>
            <a:rPr lang="mk-MK" sz="2800" b="0" kern="1200" dirty="0">
              <a:solidFill>
                <a:schemeClr val="tx1"/>
              </a:solidFill>
            </a:rPr>
            <a:t>зведба на софтвер</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81158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3141093"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Времето на извршување на кривично дело за </a:t>
          </a:r>
          <a:r>
            <a:rPr lang="mk-MK" sz="2800" b="1" kern="1200" dirty="0" err="1"/>
            <a:t>сајбер</a:t>
          </a:r>
          <a:r>
            <a:rPr lang="mk-MK" sz="2800" b="1" kern="1200" dirty="0"/>
            <a:t>-криминал е важно заради</a:t>
          </a:r>
          <a:r>
            <a:rPr lang="en-US" sz="2800" b="1" kern="1200" dirty="0"/>
            <a:t>:</a:t>
          </a:r>
        </a:p>
      </dsp:txBody>
      <dsp:txXfrm>
        <a:off x="0" y="1984"/>
        <a:ext cx="3141093" cy="4060031"/>
      </dsp:txXfrm>
    </dsp:sp>
    <dsp:sp modelId="{5D9EDF3F-7B20-8E47-A431-F9F24450F874}">
      <dsp:nvSpPr>
        <dsp:cNvPr id="0" name=""/>
        <dsp:cNvSpPr/>
      </dsp:nvSpPr>
      <dsp:spPr>
        <a:xfrm>
          <a:off x="3234180" y="65422"/>
          <a:ext cx="4871557"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b="0" kern="1200" dirty="0"/>
            <a:t>Судската надлежност</a:t>
          </a:r>
          <a:r>
            <a:rPr lang="en-US" sz="2800" kern="1200" dirty="0"/>
            <a:t>?</a:t>
          </a:r>
        </a:p>
      </dsp:txBody>
      <dsp:txXfrm>
        <a:off x="3234180" y="65422"/>
        <a:ext cx="4871557" cy="1268759"/>
      </dsp:txXfrm>
    </dsp:sp>
    <dsp:sp modelId="{EB798B99-5590-864A-A2C1-F553D99D3FAA}">
      <dsp:nvSpPr>
        <dsp:cNvPr id="0" name=""/>
        <dsp:cNvSpPr/>
      </dsp:nvSpPr>
      <dsp:spPr>
        <a:xfrm>
          <a:off x="3141093" y="1334182"/>
          <a:ext cx="49646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234180" y="1397620"/>
          <a:ext cx="4871557"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b="0" kern="1200" dirty="0"/>
            <a:t>Мерење на одговорот на органите за спроведување на законот</a:t>
          </a:r>
          <a:r>
            <a:rPr lang="en-US" sz="2800" kern="1200" dirty="0"/>
            <a:t>?</a:t>
          </a:r>
        </a:p>
      </dsp:txBody>
      <dsp:txXfrm>
        <a:off x="3234180" y="1397620"/>
        <a:ext cx="4871557" cy="1268759"/>
      </dsp:txXfrm>
    </dsp:sp>
    <dsp:sp modelId="{5B901F7D-EE59-304E-B86D-F0C8CC3A841B}">
      <dsp:nvSpPr>
        <dsp:cNvPr id="0" name=""/>
        <dsp:cNvSpPr/>
      </dsp:nvSpPr>
      <dsp:spPr>
        <a:xfrm>
          <a:off x="3141093" y="2666379"/>
          <a:ext cx="49646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234180" y="2729817"/>
          <a:ext cx="4871557"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b="0" kern="1200" dirty="0"/>
            <a:t>Идентификација на </a:t>
          </a:r>
          <a:r>
            <a:rPr lang="en-US" sz="2800" b="0" kern="1200" dirty="0"/>
            <a:t>IP </a:t>
          </a:r>
          <a:r>
            <a:rPr lang="mk-MK" sz="2800" b="0" kern="1200" dirty="0"/>
            <a:t>адресата</a:t>
          </a:r>
          <a:r>
            <a:rPr lang="en-US" sz="2800" kern="1200" dirty="0"/>
            <a:t>?</a:t>
          </a:r>
        </a:p>
      </dsp:txBody>
      <dsp:txXfrm>
        <a:off x="3234180" y="2729817"/>
        <a:ext cx="4871557" cy="1268759"/>
      </dsp:txXfrm>
    </dsp:sp>
    <dsp:sp modelId="{1E88F2A9-FC8F-2A4F-ABF4-2C5837CA76E5}">
      <dsp:nvSpPr>
        <dsp:cNvPr id="0" name=""/>
        <dsp:cNvSpPr/>
      </dsp:nvSpPr>
      <dsp:spPr>
        <a:xfrm>
          <a:off x="3141093" y="3998577"/>
          <a:ext cx="49646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Експертот треба накратко да им го претстави дневниот</a:t>
            </a:r>
            <a:r>
              <a:rPr lang="mk-MK" baseline="0" dirty="0"/>
              <a:t> ред/агендата</a:t>
            </a:r>
            <a:r>
              <a:rPr lang="mk-MK" dirty="0"/>
              <a:t> на претставниците и содржината на</a:t>
            </a:r>
            <a:r>
              <a:rPr lang="mk-MK" baseline="0" dirty="0"/>
              <a:t> обуката.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14634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k-MK" b="1" dirty="0"/>
              <a:t>Европската судска</a:t>
            </a:r>
            <a:r>
              <a:rPr lang="mk-MK" b="1" baseline="0" dirty="0"/>
              <a:t> мрежа за сајбер-криминал </a:t>
            </a:r>
            <a:r>
              <a:rPr lang="en-GB" dirty="0"/>
              <a:t>(EJCN) </a:t>
            </a:r>
            <a:r>
              <a:rPr lang="ru-RU" sz="1200" b="0" i="0" kern="1200" dirty="0">
                <a:solidFill>
                  <a:schemeClr val="tx1"/>
                </a:solidFill>
                <a:effectLst/>
                <a:latin typeface="+mn-lt"/>
                <a:ea typeface="ＭＳ Ｐゴシック" pitchFamily="-65" charset="-128"/>
                <a:cs typeface="ＭＳ Ｐゴシック" pitchFamily="-65" charset="-128"/>
              </a:rPr>
              <a:t>е основана во 2016 година, за време на холандското претседателство со ЕУ, за да се поттикнат контакти помеѓу практичарите специјализирани за борба против предизвиците што ги носи сајбер-криминалот, криминалот преку интернет и истрагите во сајбер-просторот, како и да се зголеми ефикасноста на истрагите и гонењето.</a:t>
            </a:r>
            <a:endParaRPr lang="en-GB" dirty="0"/>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EJCN ја олеснува и ја подобрува соработката помеѓу надлежните судски органи така што овозможува размена на експертизата, најдобрата практика и другото релевантно знаење во врска со истрагите и гонењето на сајбер-криминалот. Мрежата, исто така, поттикнува дијалог меѓу различни учесници и засегнати страни кои имаат улога во обезбедувањето на владеењето на правото во сајбер-просторот.</a:t>
            </a:r>
          </a:p>
          <a:p>
            <a:pPr algn="just"/>
            <a:endParaRPr lang="en-GB" dirty="0"/>
          </a:p>
          <a:p>
            <a:pPr algn="just"/>
            <a:r>
              <a:rPr lang="mk-MK" dirty="0"/>
              <a:t>Во согласност</a:t>
            </a:r>
            <a:r>
              <a:rPr lang="mk-MK" baseline="0" dirty="0"/>
              <a:t> со заклучоците на Советот од 9 јуни 2016 година, </a:t>
            </a:r>
            <a:r>
              <a:rPr lang="mk-MK" baseline="0" dirty="0" err="1"/>
              <a:t>Евроџаст</a:t>
            </a:r>
            <a:r>
              <a:rPr lang="mk-MK" baseline="0" dirty="0"/>
              <a:t> ја поддржува мрежата и обезбедува тесна соработка.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81722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Европската судска мрежа во кривични предмети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е мрежа на национални контакт точки за олеснување на судската соработка во кривичните предмети.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е создаден со Заедничката акција 98/428/ПВР од 29 јуни 1998 година за да се исполни препораката бр. 21 од Акциониот план за борба против организираниот криминал усвоен од Советот на 28 април 1997 година.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EJN е составен од контакт точки во земјите членки назначени во рамки на централните надлежни органи за меѓународна судска соработка и судските органи или други надлежни органи со посебни одговорности во областа на меѓународната судска соработка</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Главната улога на контакт точките на EJN, дефинирани со Одлуката на EJN како „активни посредници“, е да ја олеснат судската соработка во кривичните предмети помеѓу земјите членки на ЕУ, особено во акциите за борба против формите на сериозен криминал. За таа цел, тие помагаат при воспоставувањето директен контакт помеѓу надлежните органи и обезбедувањето правни и практични информации потребни за подготовка на ефективно барање за судска соработка или за подобрување на судската соработка воопшто</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Покрај тоа, контакт точките</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се вклучени во и ја промовираат организацијата на обуки за судска соработка.</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Меѓу контакт точките</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секоја земја членка назначува национален коресподент, кој има координативна улога. Во секоја земја членка има и коресподент надлежен за алатките кое гарантира дека информациите на веб-страницата на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се доставени и ажурирани, вклучувајќи ги и електронските алатки на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a:t>
            </a:r>
          </a:p>
          <a:p>
            <a:pPr algn="just"/>
            <a:endParaRPr lang="en-GB" dirty="0"/>
          </a:p>
          <a:p>
            <a:pPr algn="just"/>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има Секретаријат лоциран во Евроџаст во Хаг, одговорен за администрацијата на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Секретаријатот на </a:t>
            </a:r>
            <a:r>
              <a:rPr lang="en-US" sz="1200" b="0" i="0" kern="1200" dirty="0">
                <a:solidFill>
                  <a:schemeClr val="tx1"/>
                </a:solidFill>
                <a:effectLst/>
                <a:latin typeface="+mn-lt"/>
                <a:ea typeface="ＭＳ Ｐゴシック" pitchFamily="-65" charset="-128"/>
                <a:cs typeface="ＭＳ Ｐゴシック" pitchFamily="-65" charset="-128"/>
              </a:rPr>
              <a:t>EJN</a:t>
            </a:r>
            <a:r>
              <a:rPr lang="ru-RU" sz="1200" b="0" i="0" kern="1200" dirty="0">
                <a:solidFill>
                  <a:schemeClr val="tx1"/>
                </a:solidFill>
                <a:effectLst/>
                <a:latin typeface="+mn-lt"/>
                <a:ea typeface="ＭＳ Ｐゴシック" pitchFamily="-65" charset="-128"/>
                <a:cs typeface="ＭＳ Ｐゴシック" pitchFamily="-65" charset="-128"/>
              </a:rPr>
              <a:t> обезбедува функционирање и континуитет на мрежата.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40421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ETS </a:t>
            </a:r>
            <a:r>
              <a:rPr lang="mk-MK" dirty="0"/>
              <a:t>бр</a:t>
            </a:r>
            <a:r>
              <a:rPr lang="en-GB" dirty="0"/>
              <a:t>.030 </a:t>
            </a:r>
            <a:r>
              <a:rPr lang="mk-MK" dirty="0"/>
              <a:t>Отворање на договорот од Стразбур</a:t>
            </a:r>
            <a:r>
              <a:rPr lang="en-GB" dirty="0"/>
              <a:t>, 20/04/1959</a:t>
            </a:r>
            <a:r>
              <a:rPr lang="mk-MK" dirty="0"/>
              <a:t> год.</a:t>
            </a:r>
            <a:endParaRPr lang="en-GB" dirty="0"/>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Според оваа Конвенција, страните се согласни да си ја дозволат едни на други најоширен степен на заемна помош, со цел собирање докази, сослушување сведоци, експерти и гонети лица, итн.</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Конвенцијата ги утврдува правилата за спроведување на рогаторни дописи од органите на една страна („замолена страна“) чија цел е обезбедување докази (сослушување на сведоци, експерти и гонети лица, доставување писмени и други записи од судски пресуди) или за комуницирање на доказите (записи или документи) во кривична постапка преземени од судски органи на друга страна („страна барател“).</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Конвенцијата ги специфицира и барањата што треба да ги исполнат барањата за заемна помош и рогаторните дописи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(органи кои вршат пренос, јазици, одбивање на заемна помош). </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87702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Основано во 1945 година според Повелбата на Обединетите нации, Генералното собрание зазема централна позиција како главен советник, креатор на политики и претставнички орган на Обединетите нации. Опфаќајќи ги сите 193 членки на Обединетите нации, тој обезбедува единствен форум за мултилатерална дискусија за целиот спектар на меѓународни прашања опфатени со Повелбата. Исто така, игра значајна улога во процесот на поставување на стандарди и кодификација на меѓународното право.</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Собранието се состанува од септември до декември секоја година, а потоа од јануари до септември, како што е потребно, вклучително и заради извештаите од четвртиот и петтиот комитет. Исто така, за време на продолжениот дел од сесијата, Собранието ги разгледува актуелните прашања од клучно значење за меѓународната заедница во форма на тематски дебати на високо ниво организирани од претседателот на Генералното собрание во консултација со членството. За време на тој период, Собранието традиционално спроведува и неформални консултации за широк спектар на суштински теми, наложени со неговите резолуции.</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Резолуцијата ги повикува земјите-членки, при изработка на националното законодавство, политика и практика за борба против криминалната злоупотреба на информатичките технологии, да ја земат предвид работата на Комисијата за спречување на криминал и кривична правда; ја забележува вредноста на мерките утврдени во нејзината резолуција 55/63 и повторно ги повикува земјите членки да ги земат предвид; одлучува да го одложи разгледувањето на оваа тема, во очекување на работата предвидена во планот за акција против високо технолошкиот и компјутерски поврзан криминал на Комисијата за спречување на криминал и кривична постапка. </a:t>
            </a:r>
            <a:endParaRPr lang="en-GB" dirty="0"/>
          </a:p>
          <a:p>
            <a:pPr algn="just"/>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88973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1" i="0" kern="1200" dirty="0">
                <a:solidFill>
                  <a:schemeClr val="tx1"/>
                </a:solidFill>
                <a:effectLst/>
                <a:latin typeface="+mn-lt"/>
                <a:ea typeface="ＭＳ Ｐゴシック" pitchFamily="-65" charset="-128"/>
                <a:cs typeface="ＭＳ Ｐゴシック" pitchFamily="-65" charset="-128"/>
              </a:rPr>
              <a:t>Подгрупата Г8 за високотехнолошки криминал </a:t>
            </a:r>
            <a:r>
              <a:rPr lang="ru-RU" sz="1200" b="0" i="0" kern="1200" dirty="0">
                <a:solidFill>
                  <a:schemeClr val="tx1"/>
                </a:solidFill>
                <a:effectLst/>
                <a:latin typeface="+mn-lt"/>
                <a:ea typeface="ＭＳ Ｐゴシック" pitchFamily="-65" charset="-128"/>
                <a:cs typeface="ＭＳ Ｐゴシック" pitchFamily="-65" charset="-128"/>
              </a:rPr>
              <a:t>е основана од Г8 во 1997 година. На состанокот во таа година, земјите од Г8 усвоија Десет начела за борба против сајбер-криминал за да се осигура дека нема „безбедни зони“ за криминалците насекаде во светот</a:t>
            </a:r>
            <a:r>
              <a:rPr lang="en-GB" dirty="0"/>
              <a:t>.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Подгрупата започна со мисија да ги зајакне способностите на земјите од Г8 за спречување, истражување и гонење на злосторства што вклучуваат компјутери, мрежни комуникации и други нови технологии. Со текот на времето, таа мисија се прошири и опфаќа работа со трети земји и на теми, како борба против терористичката употреба на интернетот и заштита на критичната инфраструктура за информации.</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Земјите се претставени во Подгрупата од мултидисциплинарни делегации кои вклучуваат истражители и обвинители за сајбер-криминал и експерти за правни системи, форензичка анализа и договори за меѓународна соработка.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61546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Африканската унија (АУ) е континентално тело кое се состои од 55 земји членки кои ги сочинуваат земјите од африканскиот континент. Официјално беше лансиран во 2002 година како наследник на Организацијата на африканското единство (ОАУ, 1963-1999).</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Главните цели на ОАУ беа ослободување на континентот од преостанатите остатоци од колонизација и апартхејд; да промовира единство и солидарност помеѓу африканските држави; да ја координира и интензивира соработката за развој; да се заштити суверенитетот и територијалниот интегритет на земјите-членки и да се промовира меѓународната соработка.</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Конвенцијата на Африканската Унија за сајбер-безбедност и заштита на личните податоци беше изготвена во 2011 година за да се воспостави „веродостојна рамка за сајбер-безбедност во Африка преку организирање на електронските трансакции, заштита на личните податоци, унапредување на сајбер-безбедноста, електронското управување и борбата против сајбер-криминалот.</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65016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Комонвелтот е доброволна асоцијација на 54 независни и еднакви земји. Во него живеат 2,4 милијарди луѓе и вклучува и напредни економии и земји во развој. 32 членки се мали држави, вклучително и многу островски држави. Владите на членките се согласија за заедничките цели како развој, демократија и мир. Вредностите и начелата се изразени во Повелбата на Комонвелтот. Корените на Комонвелтот потекнуваат од Британската империја. Но, денес секоја земја може да се приклучи на модерниот Комонвелт. Последната земја што се приклучи на Комонвелтот беше Руанда во 2009 година.</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Инструментите на Комонвелтот се насочени кон зајакнување на меѓународната соработка во кривични прашања. Особено се фокусира на Инструментот што се однесува на заемна помош во кривични работи во рамки на Комонвелтот, најчесто наречен Инструментот од Хараре</a:t>
            </a:r>
            <a:r>
              <a:rPr lang="en-US" sz="1200" b="0" i="0" kern="1200" dirty="0">
                <a:solidFill>
                  <a:schemeClr val="tx1"/>
                </a:solidFill>
                <a:effectLst/>
                <a:latin typeface="+mn-lt"/>
                <a:ea typeface="ＭＳ Ｐゴシック" pitchFamily="-65" charset="-128"/>
                <a:cs typeface="ＭＳ Ｐゴシック" pitchFamily="-65" charset="-128"/>
              </a:rPr>
              <a:t> (Harare Scheme)</a:t>
            </a:r>
            <a:r>
              <a:rPr lang="ru-RU" sz="1200" b="0" i="0" kern="1200" dirty="0">
                <a:solidFill>
                  <a:schemeClr val="tx1"/>
                </a:solidFill>
                <a:effectLst/>
                <a:latin typeface="+mn-lt"/>
                <a:ea typeface="ＭＳ Ｐゴシック" pitchFamily="-65" charset="-128"/>
                <a:cs typeface="ＭＳ Ｐゴシック" pitchFamily="-65" charset="-128"/>
              </a:rPr>
              <a:t>. </a:t>
            </a:r>
            <a:r>
              <a:rPr lang="mk-MK" sz="1200" b="0" i="0" kern="1200" dirty="0">
                <a:solidFill>
                  <a:schemeClr val="tx1"/>
                </a:solidFill>
                <a:effectLst/>
                <a:latin typeface="+mn-lt"/>
                <a:ea typeface="ＭＳ Ｐゴシック" pitchFamily="-65" charset="-128"/>
                <a:cs typeface="ＭＳ Ｐゴシック" pitchFamily="-65" charset="-128"/>
              </a:rPr>
              <a:t>Инструментот </a:t>
            </a:r>
            <a:r>
              <a:rPr lang="ru-RU" sz="1200" b="0" i="0" kern="1200" dirty="0">
                <a:solidFill>
                  <a:schemeClr val="tx1"/>
                </a:solidFill>
                <a:effectLst/>
                <a:latin typeface="+mn-lt"/>
                <a:ea typeface="ＭＳ Ｐゴシック" pitchFamily="-65" charset="-128"/>
                <a:cs typeface="ＭＳ Ｐゴシック" pitchFamily="-65" charset="-128"/>
              </a:rPr>
              <a:t>што се однесува на заемна правна помош во кривични работи во рамки на Комонвелтот, првично беше усвоен од министрите за правда на Комонвелтот на нивниот состанок во 1986 година, одржан во Хараре, Зимбабве. Последователно, Инструментот беше ревидиран од министрите за правда во април 1990 година, ноември 2002 година и октомври 2005 година.</a:t>
            </a:r>
            <a:endParaRPr lang="en-GB" dirty="0"/>
          </a:p>
          <a:p>
            <a:pPr algn="just"/>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24324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015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Одделено</a:t>
            </a:r>
            <a:r>
              <a:rPr lang="mk-MK" baseline="0" dirty="0"/>
              <a:t> време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2294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R="0" algn="just" rtl="0"/>
            <a:r>
              <a:rPr lang="ru-RU" sz="1200" b="0" i="0" kern="1200" dirty="0">
                <a:solidFill>
                  <a:schemeClr val="tx1"/>
                </a:solidFill>
                <a:effectLst/>
                <a:latin typeface="+mn-lt"/>
                <a:ea typeface="ＭＳ Ｐゴシック" pitchFamily="-65" charset="-128"/>
                <a:cs typeface="ＭＳ Ｐゴシック" pitchFamily="-65" charset="-128"/>
              </a:rPr>
              <a:t>Со оглед на ограничената способност на истражителите и обвинителите да ја спроведуваат</a:t>
            </a:r>
            <a:r>
              <a:rPr lang="ru-RU" sz="1200" b="0" i="0" kern="1200" baseline="0" dirty="0">
                <a:solidFill>
                  <a:schemeClr val="tx1"/>
                </a:solidFill>
                <a:effectLst/>
                <a:latin typeface="+mn-lt"/>
                <a:ea typeface="ＭＳ Ｐゴシック" pitchFamily="-65" charset="-128"/>
                <a:cs typeface="ＭＳ Ｐゴシック" pitchFamily="-65" charset="-128"/>
              </a:rPr>
              <a:t> судската надлежност </a:t>
            </a:r>
            <a:r>
              <a:rPr lang="ru-RU" sz="1200" b="0" i="0" kern="1200" dirty="0">
                <a:solidFill>
                  <a:schemeClr val="tx1"/>
                </a:solidFill>
                <a:effectLst/>
                <a:latin typeface="+mn-lt"/>
                <a:ea typeface="ＭＳ Ｐゴシック" pitchFamily="-65" charset="-128"/>
                <a:cs typeface="ＭＳ Ｐゴシック" pitchFamily="-65" charset="-128"/>
              </a:rPr>
              <a:t>надвор од нивните територии на надлежност, тие мора да побараат соработка со колегите на други територии користејќи ги механизмите на земјата. Механизмот, со кој една земја може формално да бара и да добие докази или друга форма на помош од друга земја, се потпира на начелото на </a:t>
            </a:r>
            <a:r>
              <a:rPr lang="ru-RU" sz="1200" b="0" i="1" kern="1200" dirty="0">
                <a:solidFill>
                  <a:schemeClr val="tx1"/>
                </a:solidFill>
                <a:effectLst/>
                <a:latin typeface="+mn-lt"/>
                <a:ea typeface="ＭＳ Ｐゴシック" pitchFamily="-65" charset="-128"/>
                <a:cs typeface="ＭＳ Ｐゴシック" pitchFamily="-65" charset="-128"/>
              </a:rPr>
              <a:t>заедница на нациите</a:t>
            </a:r>
            <a:r>
              <a:rPr lang="ru-RU" sz="1200" b="0" i="0" kern="1200" dirty="0">
                <a:solidFill>
                  <a:schemeClr val="tx1"/>
                </a:solidFill>
                <a:effectLst/>
                <a:latin typeface="+mn-lt"/>
                <a:ea typeface="ＭＳ Ｐゴシック" pitchFamily="-65" charset="-128"/>
                <a:cs typeface="ＭＳ Ｐゴシック" pitchFamily="-65" charset="-128"/>
              </a:rPr>
              <a:t>. Ова е начело на меѓународно право што овозможува една земја во најголема можна мера да ги признае законодавните, извршните и судските акти на друга земја. </a:t>
            </a:r>
          </a:p>
          <a:p>
            <a:pPr marR="0" algn="just" rtl="0"/>
            <a:r>
              <a:rPr lang="en-US" sz="1800" b="0" i="0" u="none" strike="noStrike" baseline="0" dirty="0">
                <a:latin typeface="Times New Roman" panose="02020603050405020304" pitchFamily="18" charset="0"/>
              </a:rPr>
              <a:t>                                                                                                                  </a:t>
            </a:r>
          </a:p>
          <a:p>
            <a:pPr marR="0" algn="just" rtl="0"/>
            <a:r>
              <a:rPr lang="ru-RU" sz="1200" b="0" i="0" kern="1200" dirty="0">
                <a:solidFill>
                  <a:schemeClr val="tx1"/>
                </a:solidFill>
                <a:effectLst/>
                <a:latin typeface="+mn-lt"/>
                <a:ea typeface="ＭＳ Ｐゴシック" pitchFamily="-65" charset="-128"/>
                <a:cs typeface="ＭＳ Ｐゴシック" pitchFamily="-65" charset="-128"/>
              </a:rPr>
              <a:t>Тесно поврзаното начело на реципроцитет првично беше сфатено како заемна размена на привилегии или учтивост меѓу државите. Во однос на добивањето докази, начелото на реципроцитет значи дека земјата што бара докази ќе одговори (или ќе вети дека ќе го стори тоа во иднина) на слично барање од земјата од која бара да ѝ помогне. </a:t>
            </a:r>
          </a:p>
          <a:p>
            <a:pPr marR="0" algn="just" rtl="0"/>
            <a:endParaRPr lang="en-US" sz="1800" b="0" i="0" u="none" strike="noStrike" baseline="0" dirty="0">
              <a:latin typeface="Times New Roman" panose="02020603050405020304" pitchFamily="18" charset="0"/>
            </a:endParaRPr>
          </a:p>
          <a:p>
            <a:pPr marR="0" algn="just" rtl="0"/>
            <a:r>
              <a:rPr lang="ru-RU" sz="1200" b="0" i="0" kern="1200" dirty="0">
                <a:solidFill>
                  <a:schemeClr val="tx1"/>
                </a:solidFill>
                <a:effectLst/>
                <a:latin typeface="+mn-lt"/>
                <a:ea typeface="ＭＳ Ｐゴシック" pitchFamily="-65" charset="-128"/>
                <a:cs typeface="ＭＳ Ｐゴシック" pitchFamily="-65" charset="-128"/>
              </a:rPr>
              <a:t>Денес праксата наречена заемна помош во кривични предмети или заемна </a:t>
            </a:r>
            <a:r>
              <a:rPr lang="ru-RU" sz="1200" b="0" i="1" kern="1200" dirty="0">
                <a:solidFill>
                  <a:schemeClr val="tx1"/>
                </a:solidFill>
                <a:effectLst/>
                <a:latin typeface="+mn-lt"/>
                <a:ea typeface="ＭＳ Ｐゴシック" pitchFamily="-65" charset="-128"/>
                <a:cs typeface="ＭＳ Ｐゴシック" pitchFamily="-65" charset="-128"/>
              </a:rPr>
              <a:t>правна</a:t>
            </a:r>
            <a:r>
              <a:rPr lang="ru-RU" sz="1200" b="0" i="0" kern="1200" dirty="0">
                <a:solidFill>
                  <a:schemeClr val="tx1"/>
                </a:solidFill>
                <a:effectLst/>
                <a:latin typeface="+mn-lt"/>
                <a:ea typeface="ＭＳ Ｐゴシック" pitchFamily="-65" charset="-128"/>
                <a:cs typeface="ＭＳ Ｐゴシック" pitchFamily="-65" charset="-128"/>
              </a:rPr>
              <a:t> помош произлегува од овие начела. Првичниот </a:t>
            </a:r>
            <a:r>
              <a:rPr lang="ru-RU" sz="1200" b="0" i="1" kern="1200" dirty="0">
                <a:solidFill>
                  <a:schemeClr val="tx1"/>
                </a:solidFill>
                <a:effectLst/>
                <a:latin typeface="+mn-lt"/>
                <a:ea typeface="ＭＳ Ｐゴシック" pitchFamily="-65" charset="-128"/>
                <a:cs typeface="ＭＳ Ｐゴシック" pitchFamily="-65" charset="-128"/>
              </a:rPr>
              <a:t>процес</a:t>
            </a:r>
            <a:r>
              <a:rPr lang="ru-RU" sz="1200" b="0" i="0" kern="1200" dirty="0">
                <a:solidFill>
                  <a:schemeClr val="tx1"/>
                </a:solidFill>
                <a:effectLst/>
                <a:latin typeface="+mn-lt"/>
                <a:ea typeface="ＭＳ Ｐゴシック" pitchFamily="-65" charset="-128"/>
                <a:cs typeface="ＭＳ Ｐゴシック" pitchFamily="-65" charset="-128"/>
              </a:rPr>
              <a:t> со кој се добиени ваквите докази беше со употреба на заемен, реципрочен систем на рогаторни дописи. </a:t>
            </a:r>
            <a:endParaRPr lang="en-US" sz="1800" b="0" i="0" u="none" strike="noStrike" baseline="0" dirty="0">
              <a:latin typeface="Times New Roman" panose="02020603050405020304" pitchFamily="18" charset="0"/>
            </a:endParaRPr>
          </a:p>
          <a:p>
            <a:pPr marR="0" algn="just" rtl="0"/>
            <a:endParaRPr lang="en-US" sz="1800" b="0" i="0" u="none" strike="noStrike" baseline="0" dirty="0">
              <a:latin typeface="Times New Roman" panose="02020603050405020304" pitchFamily="18" charset="0"/>
            </a:endParaRPr>
          </a:p>
          <a:p>
            <a:pPr marR="0" algn="just" rtl="0"/>
            <a:r>
              <a:rPr lang="ru-RU" sz="1200" b="0" i="0" kern="1200" dirty="0">
                <a:solidFill>
                  <a:schemeClr val="tx1"/>
                </a:solidFill>
                <a:effectLst/>
                <a:latin typeface="+mn-lt"/>
                <a:ea typeface="ＭＳ Ｐゴシック" pitchFamily="-65" charset="-128"/>
                <a:cs typeface="ＭＳ Ｐゴシック" pitchFamily="-65" charset="-128"/>
              </a:rPr>
              <a:t>Процесот на заемна помош се потпира на примена на двоен криминалитет, имено дека материјалното дело за кое се бара помош од една земја, исто така, претставува кривично дело во земјата во која се наоѓаат доказите. Двојниот криминалитет може да се цени строго, во смисла на совпаѓање на предметните повреди според наизвот и елементите, или пофлексибилно со гледање на криминалитетот на засегнатото дејство. Флексибилното толкување на двојниот криминалитет се нарекува толкување или основа на дејството.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16974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Експертот треба да им ги претстави на претставниците целите на сесијата, на пр. опсегот. Претставниците треба да разберат која е целта на сесијата и што се очекува од нив на крајот на оваа сесија.</a:t>
            </a:r>
          </a:p>
          <a:p>
            <a:endParaRPr lang="en-US" dirty="0"/>
          </a:p>
          <a:p>
            <a:r>
              <a:rPr lang="ru-RU" dirty="0"/>
              <a:t>Експертот треба да провери колку претставници присуствувале на Воведната обука за сајбер-криминал за обвинители и судии на Советот на Европа.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8170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Глобализацијата и зголемената мобилност на луѓето низ целиот свет создаваат нови можности за прекуграничен криминал. Ова е причината зошто заемната правна помош и договорите за екстрадиција се од суштинско значење за запирање на прекуграничниот</a:t>
            </a:r>
            <a:r>
              <a:rPr lang="ru-RU" sz="1200" b="0" i="0" kern="1200" baseline="0" dirty="0">
                <a:solidFill>
                  <a:schemeClr val="tx1"/>
                </a:solidFill>
                <a:effectLst/>
                <a:latin typeface="+mn-lt"/>
                <a:ea typeface="ＭＳ Ｐゴシック" pitchFamily="-65" charset="-128"/>
                <a:cs typeface="ＭＳ Ｐゴシック" pitchFamily="-65" charset="-128"/>
              </a:rPr>
              <a:t> криминал</a:t>
            </a:r>
            <a:r>
              <a:rPr lang="ru-RU" sz="1200" b="0" i="0" kern="1200" dirty="0">
                <a:solidFill>
                  <a:schemeClr val="tx1"/>
                </a:solidFill>
                <a:effectLst/>
                <a:latin typeface="+mn-lt"/>
                <a:ea typeface="ＭＳ Ｐゴシック" pitchFamily="-65" charset="-128"/>
                <a:cs typeface="ＭＳ Ｐゴシック" pitchFamily="-65" charset="-128"/>
              </a:rPr>
              <a:t>.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Меѓусебната правна помош е форма на соработка помеѓу различни земји со цел собирање и размена на информации. Органите од една земја исто така можат да бараат и да обезбедат докази лоцирани во друга земја за да помогнат во кривични истраги или постапки во друга земја.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Традиционална алатка за заемна правна помош биле рогаторните писма - формално барање од судскиот орган на една земја до судски орган на друга земја, во кое од замолениот судски орган се бара да изврши една или повеќе специфицирани дејствија, вообичаено собирање докази и интервјуирање на сведоци, во име на судскиот орган што го доставил барањето. Овие барања вообичаено се пренесуваат преку дипломатски канали. Откако обвинителот ќе подготви барање, истиот е автентициран од надлежниот национален суд во земјата барател и потоа го доставува Министерството за надворешни работи на таа земја до амбасадата на замолената земја (Фанк, 2014 година; Ефрат и Њуман, 2017 година). Амбасадата го испраќа барањето до надлежните судски органи на замолената</a:t>
            </a:r>
            <a:r>
              <a:rPr lang="ru-RU" sz="1200" b="0" i="0" kern="1200" baseline="0" dirty="0">
                <a:solidFill>
                  <a:schemeClr val="tx1"/>
                </a:solidFill>
                <a:effectLst/>
                <a:latin typeface="+mn-lt"/>
                <a:ea typeface="ＭＳ Ｐゴシック" pitchFamily="-65" charset="-128"/>
                <a:cs typeface="ＭＳ Ｐゴシック" pitchFamily="-65" charset="-128"/>
              </a:rPr>
              <a:t> земја</a:t>
            </a:r>
            <a:r>
              <a:rPr lang="ru-RU" sz="1200" b="0" i="0" kern="1200" dirty="0">
                <a:solidFill>
                  <a:schemeClr val="tx1"/>
                </a:solidFill>
                <a:effectLst/>
                <a:latin typeface="+mn-lt"/>
                <a:ea typeface="ＭＳ Ｐゴシック" pitchFamily="-65" charset="-128"/>
                <a:cs typeface="ＭＳ Ｐゴシック" pitchFamily="-65" charset="-128"/>
              </a:rPr>
              <a:t>. Откако барањето е завршено, редоследот се менува.</a:t>
            </a:r>
          </a:p>
          <a:p>
            <a:pPr algn="just"/>
            <a:endParaRPr lang="en-GB" dirty="0">
              <a:effectLst/>
            </a:endParaRPr>
          </a:p>
          <a:p>
            <a:pPr algn="just"/>
            <a:r>
              <a:rPr lang="ru-RU" sz="1200" b="0" i="0" kern="1200" dirty="0">
                <a:solidFill>
                  <a:schemeClr val="tx1"/>
                </a:solidFill>
                <a:effectLst/>
                <a:latin typeface="+mn-lt"/>
                <a:ea typeface="ＭＳ Ｐゴシック" pitchFamily="-65" charset="-128"/>
                <a:cs typeface="ＭＳ Ｐゴシック" pitchFamily="-65" charset="-128"/>
              </a:rPr>
              <a:t>Формалните договори создадоа поцврста основа за меѓународна соработка. Процесот за рогаторни дописи одзема повеќе време и е понепредвидлив од оној за договорите за заемна правна помош. Ова е во најголем дел затоа што спроведувањето на кривичните дела е прашање на заедницата меѓу судовите, наместо врз основа на договори. Од овие причини, обвинителите обично сметаат дека рогаторните дописи за жал се последната можна опција за пристап до докази во странство, што треба да се користат само кога не се достапни договори за заемна правна помош.</a:t>
            </a:r>
          </a:p>
          <a:p>
            <a:pPr algn="just"/>
            <a:endParaRPr lang="en-GB" dirty="0">
              <a:effectLst/>
            </a:endParaRPr>
          </a:p>
          <a:p>
            <a:pPr algn="just"/>
            <a:r>
              <a:rPr lang="ru-RU" sz="1200" b="0" i="0" kern="1200" dirty="0">
                <a:solidFill>
                  <a:schemeClr val="tx1"/>
                </a:solidFill>
                <a:effectLst/>
                <a:latin typeface="+mn-lt"/>
                <a:ea typeface="ＭＳ Ｐゴシック" pitchFamily="-65" charset="-128"/>
                <a:cs typeface="ＭＳ Ｐゴシック" pitchFamily="-65" charset="-128"/>
              </a:rPr>
              <a:t>За билатерални договори (меѓу две земји) може да се преговара меѓу држави за повисок степен на доверба во однос на обврските и очекувањата на двете страни. Но, преговарањето, изготвувањето и договарањето за билатерални договори може да биде скапо, како и да одземе многу време и ресурси и не е можно да се има билатерален договор со секоја земја во светот. </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74888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Усогласувањето на правните рамки на национално и меѓународно ниво е клучно. Имањето слични постапк и законодавство ја прави соработката полесна и побрза. Мултилатералните и регионалните договори служат за оваа цел.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Сè повеќе, договорите за заемна правна помош бараат земјите да назначат централен орган (генерално министерството за правда) до кого може да се испраќаат барања, со што се обезбедува алтернатива на дипломатските канали. Судските органи на земјата барател можат да комуницираат директно со централниот орган.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Денес, со зголемен интензитет, се користат уште подиректни канали, со тоа што службено лице во земјата барател може да го испрати барањето директно до соодветниот службеник на другата земја. Оваа тенденција ја покажува важноста на националниот централен орган како предуслов за поефективна заемна правна помош.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55811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152290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ru-RU" sz="1200" b="1" i="0" kern="1200" dirty="0">
                <a:solidFill>
                  <a:schemeClr val="tx1"/>
                </a:solidFill>
                <a:effectLst/>
                <a:latin typeface="+mn-lt"/>
                <a:ea typeface="ＭＳ Ｐゴシック" pitchFamily="-65" charset="-128"/>
                <a:cs typeface="ＭＳ Ｐゴシック" pitchFamily="-65" charset="-128"/>
              </a:rPr>
              <a:t>Конвенцијата за сајбер-криминал </a:t>
            </a:r>
            <a:r>
              <a:rPr lang="ru-RU" sz="1200" b="0" i="0" kern="1200" dirty="0">
                <a:solidFill>
                  <a:schemeClr val="tx1"/>
                </a:solidFill>
                <a:effectLst/>
                <a:latin typeface="+mn-lt"/>
                <a:ea typeface="ＭＳ Ｐゴシック" pitchFamily="-65" charset="-128"/>
                <a:cs typeface="ＭＳ Ｐゴシック" pitchFamily="-65" charset="-128"/>
              </a:rPr>
              <a:t>на Советот на Европа (CETS бр. 185), позната како Конвенцијата од Будимпешта, е единствениот обврзувачки меѓународен инструмент за ова прашање. Служи како упатство за која било земја што изготвува сеопфатно национално законодавство против сајбер-криминал и како рамка за меѓународна соработка меѓу земјите членки на овој договор.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Конвенцијата е првиот меѓународен договор за кривични дела извршени преку интернет и други компјутерски мрежи, кои се особено се однесуваат на повреда на авторските права, компјутерска измама, детска порнографија и нарушување на мрежната безбедност. Исто така, содржи низа овластувања и процедури како што се пребарување и следење на компјутерски мрежи.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Неговата главна цел, утврдена во преамбулата, е да спроведе заедничка криминална политика насочена кон заштита на општеството од сајбер-криминалот, особено со донесување на соодветно законодавство и негување на меѓународната соработка.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Конвенцијата од Будимпешта е дополнета со </a:t>
            </a:r>
            <a:r>
              <a:rPr lang="ru-RU" sz="1200" b="1" i="0" kern="1200" dirty="0">
                <a:solidFill>
                  <a:schemeClr val="tx1"/>
                </a:solidFill>
                <a:effectLst/>
                <a:latin typeface="+mn-lt"/>
                <a:ea typeface="ＭＳ Ｐゴシック" pitchFamily="-65" charset="-128"/>
                <a:cs typeface="ＭＳ Ｐゴシック" pitchFamily="-65" charset="-128"/>
              </a:rPr>
              <a:t>Протоколот за ксенофобија и расизам</a:t>
            </a:r>
            <a:r>
              <a:rPr lang="ru-RU" sz="1200" b="0" i="0" kern="1200" dirty="0">
                <a:solidFill>
                  <a:schemeClr val="tx1"/>
                </a:solidFill>
                <a:effectLst/>
                <a:latin typeface="+mn-lt"/>
                <a:ea typeface="ＭＳ Ｐゴシック" pitchFamily="-65" charset="-128"/>
                <a:cs typeface="ＭＳ Ｐゴシック" pitchFamily="-65" charset="-128"/>
              </a:rPr>
              <a:t> извршен преку компјутерски системи.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909059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Поглавје III од Конвенцијата ги содржи одредбите што се однесуваат на традиционалната и меѓусебната помош поврзана со сајбер-криминал, како и правилата за екстрадиција. Опфаќа традиционална заемна помош во две ситуации: кога не постои правна основа (договор, реципрочно законодавство, итн.) помеѓу страните - во кој случај се применуваат нејзините одредби - и кога постои таква основа - во кој случај постојните аранжмани се однесуваат и на помошта според оваа Конвенција. Помошта за сајбер-</a:t>
            </a:r>
            <a:r>
              <a:rPr lang="ru-RU" sz="1200" b="0" i="0" kern="1200" baseline="0" dirty="0">
                <a:solidFill>
                  <a:schemeClr val="tx1"/>
                </a:solidFill>
                <a:effectLst/>
                <a:latin typeface="+mn-lt"/>
                <a:ea typeface="ＭＳ Ｐゴシック" pitchFamily="-65" charset="-128"/>
                <a:cs typeface="ＭＳ Ｐゴシック" pitchFamily="-65" charset="-128"/>
              </a:rPr>
              <a:t>криминал или криминал поврзан со компјутери</a:t>
            </a:r>
            <a:r>
              <a:rPr lang="ru-RU" sz="1200" b="0" i="0" kern="1200" dirty="0">
                <a:solidFill>
                  <a:schemeClr val="tx1"/>
                </a:solidFill>
                <a:effectLst/>
                <a:latin typeface="+mn-lt"/>
                <a:ea typeface="ＭＳ Ｐゴシック" pitchFamily="-65" charset="-128"/>
                <a:cs typeface="ＭＳ Ｐゴシック" pitchFamily="-65" charset="-128"/>
              </a:rPr>
              <a:t> се однесува на двете ситуации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и опфаќа, предмет на дополнителни услови, ист опсег на процесните овластувања како што е дефинирано во Поглавје II.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Покрај тоа, Поглавје III содржи одредба за специфичен вид на прекуграничен пристап до зачувани компјутерски податоци што не бара заемна помош (со согласност или кога тоа е јавно достапно) и предвидува воспоставување на 24/7 мрежа за обезбедување брза помош меѓу страните. </a:t>
            </a:r>
            <a:endParaRPr lang="en-GB" dirty="0">
              <a:effectLst/>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0670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Целта на специфичните процесни овластувања е да обезбедат специфични механизми со цел да се преземат ефективни и координирани меѓународни активности во случаи поврзани со компјутерски кривични</a:t>
            </a:r>
            <a:r>
              <a:rPr lang="ru-RU" sz="1200" b="0" i="0" kern="1200" baseline="0" dirty="0">
                <a:solidFill>
                  <a:schemeClr val="tx1"/>
                </a:solidFill>
                <a:effectLst/>
                <a:latin typeface="+mn-lt"/>
                <a:ea typeface="ＭＳ Ｐゴシック" pitchFamily="-65" charset="-128"/>
                <a:cs typeface="ＭＳ Ｐゴシック" pitchFamily="-65" charset="-128"/>
              </a:rPr>
              <a:t> дела</a:t>
            </a:r>
            <a:r>
              <a:rPr lang="ru-RU" sz="1200" b="0" i="0" kern="1200" dirty="0">
                <a:solidFill>
                  <a:schemeClr val="tx1"/>
                </a:solidFill>
                <a:effectLst/>
                <a:latin typeface="+mn-lt"/>
                <a:ea typeface="ＭＳ Ｐゴシック" pitchFamily="-65" charset="-128"/>
                <a:cs typeface="ＭＳ Ｐゴシック" pitchFamily="-65" charset="-128"/>
              </a:rPr>
              <a:t> и докази во електронска форма.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3654986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Назначено</a:t>
            </a:r>
            <a:r>
              <a:rPr lang="mk-MK" baseline="0" dirty="0"/>
              <a:t> време за прашања на претставниците.</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8349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Некои достапни општи дефиниции за сајбер-криминал.</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67113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Проектот на Советот на Европа, </a:t>
            </a:r>
            <a:r>
              <a:rPr lang="en-US" sz="1200" b="0" i="0" kern="1200" dirty="0">
                <a:solidFill>
                  <a:schemeClr val="tx1"/>
                </a:solidFill>
                <a:effectLst/>
                <a:latin typeface="+mn-lt"/>
                <a:ea typeface="ＭＳ Ｐゴシック" pitchFamily="-65" charset="-128"/>
                <a:cs typeface="ＭＳ Ｐゴシック" pitchFamily="-65" charset="-128"/>
              </a:rPr>
              <a:t>GLACY</a:t>
            </a:r>
            <a:r>
              <a:rPr lang="ru-RU" sz="1200" b="0" i="0" kern="1200" dirty="0">
                <a:solidFill>
                  <a:schemeClr val="tx1"/>
                </a:solidFill>
                <a:effectLst/>
                <a:latin typeface="+mn-lt"/>
                <a:ea typeface="ＭＳ Ｐゴシック" pitchFamily="-65" charset="-128"/>
                <a:cs typeface="ＭＳ Ｐゴシック" pitchFamily="-65" charset="-128"/>
              </a:rPr>
              <a:t>, објави Прирачник за меѓународна соработка за сајбер-криминал и електронски докази.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76176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Поглавје II од Конвенцијата, Оддел 1 (прашања од материјалното право), ги опфаќа и одредбите за криминализација и другите поврзани одредби во областа на сајбер-криминалот или криминалот поврзан со компјутер: прво дефинира 9 кривични дела групирани во 4 различни категории, потоа се занимава со споредната одговорност и санкциите.</a:t>
            </a:r>
          </a:p>
          <a:p>
            <a:pPr algn="just"/>
            <a:endParaRPr lang="en-GB" sz="1800" b="0" i="0" u="none" strike="noStrike" baseline="0" dirty="0">
              <a:latin typeface="Arial" panose="020B0604020202020204" pitchFamily="34" charset="0"/>
            </a:endParaRPr>
          </a:p>
          <a:p>
            <a:pPr algn="just"/>
            <a:r>
              <a:rPr lang="ru-RU" sz="1200" b="0" i="0" kern="1200" dirty="0">
                <a:solidFill>
                  <a:schemeClr val="tx1"/>
                </a:solidFill>
                <a:effectLst/>
                <a:latin typeface="+mn-lt"/>
                <a:ea typeface="ＭＳ Ｐゴシック" pitchFamily="-65" charset="-128"/>
                <a:cs typeface="ＭＳ Ｐゴシック" pitchFamily="-65" charset="-128"/>
              </a:rPr>
              <a:t>Кривичните</a:t>
            </a:r>
            <a:r>
              <a:rPr lang="ru-RU" sz="1200" b="0" i="0" kern="1200" baseline="0" dirty="0">
                <a:solidFill>
                  <a:schemeClr val="tx1"/>
                </a:solidFill>
                <a:effectLst/>
                <a:latin typeface="+mn-lt"/>
                <a:ea typeface="ＭＳ Ｐゴシック" pitchFamily="-65" charset="-128"/>
                <a:cs typeface="ＭＳ Ｐゴシック" pitchFamily="-65" charset="-128"/>
              </a:rPr>
              <a:t> дела</a:t>
            </a:r>
            <a:r>
              <a:rPr lang="ru-RU" sz="1200" b="0" i="0" kern="1200" dirty="0">
                <a:solidFill>
                  <a:schemeClr val="tx1"/>
                </a:solidFill>
                <a:effectLst/>
                <a:latin typeface="+mn-lt"/>
                <a:ea typeface="ＭＳ Ｐゴシック" pitchFamily="-65" charset="-128"/>
                <a:cs typeface="ＭＳ Ｐゴシック" pitchFamily="-65" charset="-128"/>
              </a:rPr>
              <a:t> против доверливоста, интегритетот и достапноста на компјутерските податоци и системи имаат за цел да ја заштитат доверливоста, интегритетот и достапноста на компјутерските системи или податоци, а да не ги криминализираат легитимните и заеднички активности својствени за дизајнот на мрежите или легитимните и заеднички оперативни или комерцијални практики.</a:t>
            </a:r>
          </a:p>
          <a:p>
            <a:pPr algn="just"/>
            <a:endParaRPr lang="en-GB" sz="1800" b="0" i="0" u="none" strike="noStrike" baseline="0" dirty="0">
              <a:latin typeface="Arial" panose="020B0604020202020204" pitchFamily="34" charset="0"/>
            </a:endParaRPr>
          </a:p>
          <a:p>
            <a:pPr algn="just"/>
            <a:r>
              <a:rPr lang="ru-RU" sz="1200" b="0" i="0" kern="1200" dirty="0">
                <a:solidFill>
                  <a:schemeClr val="tx1"/>
                </a:solidFill>
                <a:effectLst/>
                <a:latin typeface="+mn-lt"/>
                <a:ea typeface="ＭＳ Ｐゴシック" pitchFamily="-65" charset="-128"/>
                <a:cs typeface="ＭＳ Ｐゴシック" pitchFamily="-65" charset="-128"/>
              </a:rPr>
              <a:t>Кривичните дела поврзани со компјутерот се однесуваат на обични дела кои честопати се извршуваат со употреба на компјутерски систем. Повеќето земји веќе ги имаат криминализирано овие обични кривични дела, а нивните постојни закони може или не се доволно општирни за да се прошират и на ситуации во кои се вклучени компјутерски мрежи (на пример, постојните закони за детска порнографија на некои земји може да не се однесуваат на електронски слики). Затоа, во текот на спроведувањето на овие членови, земјите мора да ги испитаат своите постојни закони за да утврдат дали тие се однесуваат на ситуации во кои се вклучени компјутерски системи или мрежи. Ако постојните престапи веќе го покриваат ваквото однесување, нема потреба да се изменуваат постојните престапи или да се донесат нови.</a:t>
            </a:r>
          </a:p>
          <a:p>
            <a:pPr algn="just"/>
            <a:endParaRPr lang="en-GB" sz="1800" b="0" i="0" u="none" strike="noStrike" baseline="0" dirty="0">
              <a:latin typeface="Arial" panose="020B0604020202020204" pitchFamily="34" charset="0"/>
            </a:endParaRPr>
          </a:p>
          <a:p>
            <a:pPr algn="just"/>
            <a:r>
              <a:rPr lang="ru-RU" sz="1200" b="0" i="0" kern="1200" dirty="0">
                <a:solidFill>
                  <a:schemeClr val="tx1"/>
                </a:solidFill>
                <a:effectLst/>
                <a:latin typeface="+mn-lt"/>
                <a:ea typeface="ＭＳ Ｐゴシック" pitchFamily="-65" charset="-128"/>
                <a:cs typeface="ＭＳ Ｐゴシック" pitchFamily="-65" charset="-128"/>
              </a:rPr>
              <a:t>Сепак, развојот на природата на компјутерските и информатичките технологии и нивната зголемена употреба во секојдневниот живот имаат влијание врз кривичните постапки, во смисла дека сѐ повеќе случаи имаат компонента на употреба или злоупотреба на ИКТ при извршувањето. Сепак, тоа не значи дека целото кривично дело е сајбер-криминал.</a:t>
            </a:r>
            <a:endParaRPr lang="en-GB" sz="1800" b="0" i="0" u="none" strike="noStrike" baseline="0" dirty="0">
              <a:latin typeface="Arial" panose="020B0604020202020204" pitchFamily="34" charset="0"/>
            </a:endParaRPr>
          </a:p>
          <a:p>
            <a:pPr algn="just"/>
            <a:endParaRPr lang="en-GB"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89537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За време на Воведната обука за</a:t>
            </a:r>
            <a:r>
              <a:rPr lang="ru-RU" baseline="0" dirty="0"/>
              <a:t> сајбер-</a:t>
            </a:r>
            <a:r>
              <a:rPr lang="ru-RU" dirty="0"/>
              <a:t>криминал за обвинители и судии, претставниците веќе треба да бидат запознаени со основните концепти на меѓународната соработка. Првиот дел од оваа сесија е посветен на потсетување на, се надеваме, веќе постојните основни знаења на оваа тема.</a:t>
            </a:r>
            <a:r>
              <a:rPr lang="en-US" dirty="0"/>
              <a:t> </a:t>
            </a:r>
          </a:p>
          <a:p>
            <a:endParaRPr lang="en-US" dirty="0"/>
          </a:p>
          <a:p>
            <a:r>
              <a:rPr lang="ru-RU" dirty="0"/>
              <a:t>Сепак, може да се случи некои од претставниците да не биле присутни за време на Воведната обука. Затоа, експертот треба да биде свесен за оваа можност и подготвен да повтори некои од најважните начела од таа обука за време на оваа сесија.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178718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Слајдот претставува графички приказ на кривичните дела во рамки на секоја од групите, како што е утврдено со Конвенцијата за сајбер-криминал на Советот на Европа.</a:t>
            </a:r>
            <a:endParaRPr lang="en-GB"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82741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Дигитален доказ или електронски доказ е каква било доказна информација зачувана или пренесена во дигитална форма што страната во судскиот спор може да ја користи при судењето. Пред прифаќање на дигиталните докази, судот ќе утврди дали доказите се релевантни, дали се автентични, дали се работи за гласини и дали копијата е прифатлива или е потребен оригиналот.</a:t>
            </a:r>
          </a:p>
          <a:p>
            <a:pPr algn="just"/>
            <a:endParaRPr lang="en-GB" b="0" dirty="0"/>
          </a:p>
          <a:p>
            <a:pPr algn="just"/>
            <a:r>
              <a:rPr lang="ru-RU" sz="1200" b="0" i="0" kern="1200" dirty="0">
                <a:solidFill>
                  <a:schemeClr val="tx1"/>
                </a:solidFill>
                <a:effectLst/>
                <a:latin typeface="+mn-lt"/>
                <a:ea typeface="ＭＳ Ｐゴシック" pitchFamily="-65" charset="-128"/>
                <a:cs typeface="ＭＳ Ｐゴシック" pitchFamily="-65" charset="-128"/>
              </a:rPr>
              <a:t>Употребата на дигитални докази се зголеми во изминатите неколку децении, бидејќи судовите дозволија употреба на е-пошта, дигитални фотографии, записи за трансакции преку банкомат, документи за обработка на текст, историја на инстант пораки, датотеки зачувани од сметководствени програми, табели, истории на интернет пребарувачи, бази на податоци, содржината на компјутерската меморија, резервна копија за компјутери (</a:t>
            </a:r>
            <a:r>
              <a:rPr lang="en-US" sz="1200" b="0" i="0" kern="1200" dirty="0">
                <a:solidFill>
                  <a:schemeClr val="tx1"/>
                </a:solidFill>
                <a:effectLst/>
                <a:latin typeface="+mn-lt"/>
                <a:ea typeface="ＭＳ Ｐゴシック" pitchFamily="-65" charset="-128"/>
                <a:cs typeface="ＭＳ Ｐゴシック" pitchFamily="-65" charset="-128"/>
              </a:rPr>
              <a:t>backup)</a:t>
            </a:r>
            <a:r>
              <a:rPr lang="ru-RU" sz="1200" b="0" i="0" kern="1200" dirty="0">
                <a:solidFill>
                  <a:schemeClr val="tx1"/>
                </a:solidFill>
                <a:effectLst/>
                <a:latin typeface="+mn-lt"/>
                <a:ea typeface="ＭＳ Ｐゴシック" pitchFamily="-65" charset="-128"/>
                <a:cs typeface="ＭＳ Ｐゴシック" pitchFamily="-65" charset="-128"/>
              </a:rPr>
              <a:t>, отпечатени материјали од компјутер, следења со глобалниот систем за позиционирање, записи од електронски брави на врати во хотели и дигитални видео или аудио датотеки. </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89534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Електронските докази се добиени од електронски уреди како што се компјутерите и нивните периферни апарати, компјутерски мрежи, мобилни телефони, дигитални фотоапарати и друга преносна опрема (вклучително и уреди за складирање на податоци), како и од интернет. </a:t>
            </a:r>
          </a:p>
          <a:p>
            <a:pPr algn="just"/>
            <a:endParaRPr lang="en-GB" dirty="0">
              <a:effectLst/>
              <a:latin typeface="Arial" panose="020B0604020202020204" pitchFamily="34" charset="0"/>
            </a:endParaRPr>
          </a:p>
          <a:p>
            <a:pPr algn="just"/>
            <a:r>
              <a:rPr lang="ru-RU" sz="1200" b="0" i="0" kern="1200" dirty="0">
                <a:solidFill>
                  <a:schemeClr val="tx1"/>
                </a:solidFill>
                <a:effectLst/>
                <a:latin typeface="+mn-lt"/>
                <a:ea typeface="ＭＳ Ｐゴシック" pitchFamily="-65" charset="-128"/>
                <a:cs typeface="ＭＳ Ｐゴシック" pitchFamily="-65" charset="-128"/>
              </a:rPr>
              <a:t>Информациите што ги содржи не поседуваат независна физичка форма. Меѓутоа, на многу начини, електронските докази не се разликуваат од традиционалните докази по тоа што страната што ги воведува во правна постапка мора да може да докаже дека ги одразува истите околности и фактички информации како и за време на повредата. Со други зборови, тие мора да можат да покажат дека не се случиле (или можеби) немале промени, бришења, додавања или други измени. </a:t>
            </a:r>
          </a:p>
          <a:p>
            <a:pPr algn="just"/>
            <a:endParaRPr lang="en-GB" dirty="0">
              <a:effectLst/>
              <a:latin typeface="Arial" panose="020B0604020202020204" pitchFamily="34" charset="0"/>
            </a:endParaRPr>
          </a:p>
          <a:p>
            <a:pPr algn="just"/>
            <a:r>
              <a:rPr lang="ru-RU" sz="1200" b="0" i="0" kern="1200" dirty="0">
                <a:solidFill>
                  <a:schemeClr val="tx1"/>
                </a:solidFill>
                <a:effectLst/>
                <a:latin typeface="+mn-lt"/>
                <a:ea typeface="ＭＳ Ｐゴシック" pitchFamily="-65" charset="-128"/>
                <a:cs typeface="ＭＳ Ｐゴシック" pitchFamily="-65" charset="-128"/>
              </a:rPr>
              <a:t>Нематеријалната природа на сите податоци и информации зачувани во електронска форма го олеснува манипулирањето и е подложна на промена отколку традиционалните форми на докази. Ова создаде посебни предизвици за системот на правдата, кој бара со таквите податоци да се</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постапуваа на посебен начин за да се обезбеди интегритет на доказите што ги нуди.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344051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б</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1522909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Електронските докази се изложени на слични, но значително поважни предизвици за наоѓање, стекнување, анализа и употреба во текот на кривичната постапка. Следните слајдови ќе опфатат некои важни аспекти од истите.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221580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Брзината е клучна за наоѓање и обезбедување на електронски докази. Различни земји имаат различни правила во врска со чувањето и складирањето на електронските докази. Некои земји имаат режим на задржување податоци, додека други немаат. Како и да е, не треба да се зема здраво за готово дека електронските докази ќе бидат достапни за обезбедува на неопределено време. Напротив, треба да се сфати дека што е можно побрзо треба да се преземат активности за нивно обезбедување.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2430995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Времето може некогаш дсе занемари како важен дел од истрагата за сајбер-криминал и наоѓање и обезбедување електронски докази. Постојат 24 временски зони во светот и максималната временска разлика може да биде до 12 часа. Имајќи предвид дека една секунда може да направи разлика помеѓу еден и друг корисник со динамична </a:t>
            </a:r>
            <a:r>
              <a:rPr lang="en-US" sz="1200" b="0" i="0" kern="1200" dirty="0">
                <a:solidFill>
                  <a:schemeClr val="tx1"/>
                </a:solidFill>
                <a:effectLst/>
                <a:latin typeface="+mn-lt"/>
                <a:ea typeface="ＭＳ Ｐゴシック" pitchFamily="-65" charset="-128"/>
                <a:cs typeface="ＭＳ Ｐゴシック" pitchFamily="-65" charset="-128"/>
              </a:rPr>
              <a:t>IP</a:t>
            </a:r>
            <a:r>
              <a:rPr lang="ru-RU" sz="1200" b="0" i="0" kern="1200" dirty="0">
                <a:solidFill>
                  <a:schemeClr val="tx1"/>
                </a:solidFill>
                <a:effectLst/>
                <a:latin typeface="+mn-lt"/>
                <a:ea typeface="ＭＳ Ｐゴシック" pitchFamily="-65" charset="-128"/>
                <a:cs typeface="ＭＳ Ｐゴシック" pitchFamily="-65" charset="-128"/>
              </a:rPr>
              <a:t> адреса, од клучно значење е точно да се утврди точното време</a:t>
            </a:r>
            <a:r>
              <a:rPr lang="mk-MK" sz="1200" b="0" i="0" kern="1200" dirty="0" err="1">
                <a:solidFill>
                  <a:schemeClr val="tx1"/>
                </a:solidFill>
                <a:effectLst/>
                <a:latin typeface="+mn-lt"/>
                <a:ea typeface="ＭＳ Ｐゴシック" pitchFamily="-65" charset="-128"/>
                <a:cs typeface="ＭＳ Ｐゴシック" pitchFamily="-65" charset="-128"/>
              </a:rPr>
              <a:t>то</a:t>
            </a:r>
            <a:r>
              <a:rPr lang="ru-RU" sz="1200" b="0" i="0" kern="1200" dirty="0">
                <a:solidFill>
                  <a:schemeClr val="tx1"/>
                </a:solidFill>
                <a:effectLst/>
                <a:latin typeface="+mn-lt"/>
                <a:ea typeface="ＭＳ Ｐゴシック" pitchFamily="-65" charset="-128"/>
                <a:cs typeface="ＭＳ Ｐゴシック" pitchFamily="-65" charset="-128"/>
              </a:rPr>
              <a:t> на извршување на кривичното дело.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506215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Електронските докази имаат извор. Изворот е компјутерска програма која се извршува на компјутер, а ја користи човекот. Мора да се воспостави врска помеѓу нив за да се идентификува вистинскиот осомничен, подоцна обвинет. Од огромна важност е овој процес да се одвива во согласност со процесните закони што се на сила. Ако не, целата постапка е загрозена да биде укината во втората или подоцнежната инстанца на жалба.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897455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Во 2020 година во светот имаше 195 земји и голем број на различни правни системи. Системите за кривична правда се комплексни, а денес можат да бидат не само класични, како што е обичајното или граѓанското право, туку и хибридни, како и постоење на разни комбинации од постапки од сите системи. Во меѓународната соработка, овој факт треба дополнително да се набудува и испитува.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3438495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42065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a:t>Тешките прашања се, всушност, основни прашања за заемна правна помош во кривични предмети. Експертот треба да ги претстави како претходечки на постапката што ќе се отвори понатаму</a:t>
            </a:r>
            <a:r>
              <a:rPr lang="en-US" dirty="0"/>
              <a:t>. </a:t>
            </a:r>
          </a:p>
          <a:p>
            <a:pPr algn="just"/>
            <a:endParaRPr lang="en-US" dirty="0"/>
          </a:p>
          <a:p>
            <a:pPr algn="just"/>
            <a:r>
              <a:rPr lang="ru-RU" dirty="0"/>
              <a:t>Во постапките за ЗПП, како и во домашните истраги, надлежните органи ќе се соочат со прашања во врска со територијалната, надлежната и внатрешната надлежност или надлежноста на надлежниот орган/органи. Како и во многу земји, местото на извршување ќе биде дефинирачки факт за утврдување на соодветната надлежност.</a:t>
            </a:r>
            <a:r>
              <a:rPr lang="en-US" dirty="0"/>
              <a:t> </a:t>
            </a:r>
          </a:p>
          <a:p>
            <a:pPr algn="just"/>
            <a:endParaRPr lang="en-US" dirty="0"/>
          </a:p>
          <a:p>
            <a:pPr algn="just"/>
            <a:r>
              <a:rPr lang="ru-RU" dirty="0"/>
              <a:t>Претставниците треба да бидат свесни дека постојат одредени потешкотии во врска со истрагите што ги надминуваат домашните граници. Тие можат да бидат ограничувачки фактор, како што е потребата за прекугранична истрага и пристап до местото за складирање на податоци во техничката средина „облак“, објаснета за време на сесијата за електронски докази при Воведната обука</a:t>
            </a:r>
            <a:r>
              <a:rPr lang="en-US" dirty="0"/>
              <a:t>.</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5057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Следните слајдови објаснуваат некои аспекти на меѓународната соработка во повеќето присутни капацитети денес.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599535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Формалната соработка е најприсутна форма на меѓународната соработка. Има свои позитивни и негативни аспекти. </a:t>
            </a:r>
          </a:p>
          <a:p>
            <a:pPr algn="just"/>
            <a:endParaRPr lang="ru-RU" sz="1200" b="0" i="0" kern="1200" dirty="0">
              <a:solidFill>
                <a:schemeClr val="tx1"/>
              </a:solidFill>
              <a:effectLst/>
              <a:latin typeface="+mn-lt"/>
              <a:ea typeface="ＭＳ Ｐゴシック" pitchFamily="-65" charset="-128"/>
              <a:cs typeface="ＭＳ Ｐゴシック" pitchFamily="-65" charset="-128"/>
            </a:endParaRPr>
          </a:p>
          <a:p>
            <a:pPr algn="just"/>
            <a:r>
              <a:rPr lang="ru-RU" sz="1200" b="0" i="0" kern="1200" dirty="0">
                <a:solidFill>
                  <a:schemeClr val="tx1"/>
                </a:solidFill>
                <a:effectLst/>
                <a:latin typeface="+mn-lt"/>
                <a:ea typeface="ＭＳ Ｐゴシック" pitchFamily="-65" charset="-128"/>
                <a:cs typeface="ＭＳ Ｐゴシック" pitchFamily="-65" charset="-128"/>
              </a:rPr>
              <a:t>Сепак, се чини дека има повеќе</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негативни отколку</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позитивни аспекти и истите денес повеќе претставуваат проблем отколку</a:t>
            </a:r>
            <a:r>
              <a:rPr lang="ru-RU" sz="1200" b="0" i="0" kern="1200" baseline="0" dirty="0">
                <a:solidFill>
                  <a:schemeClr val="tx1"/>
                </a:solidFill>
                <a:effectLst/>
                <a:latin typeface="+mn-lt"/>
                <a:ea typeface="ＭＳ Ｐゴシック" pitchFamily="-65" charset="-128"/>
                <a:cs typeface="ＭＳ Ｐゴシック" pitchFamily="-65" charset="-128"/>
              </a:rPr>
              <a:t> решение.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069675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Квази-неформалната соработка е прилично популарна меѓу органите за спроведување</a:t>
            </a:r>
            <a:r>
              <a:rPr lang="ru-RU" sz="1200" b="0" i="0" kern="1200" baseline="0" dirty="0">
                <a:solidFill>
                  <a:schemeClr val="tx1"/>
                </a:solidFill>
                <a:effectLst/>
                <a:latin typeface="+mn-lt"/>
                <a:ea typeface="ＭＳ Ｐゴシック" pitchFamily="-65" charset="-128"/>
                <a:cs typeface="ＭＳ Ｐゴシック" pitchFamily="-65" charset="-128"/>
              </a:rPr>
              <a:t> на законот</a:t>
            </a:r>
            <a:r>
              <a:rPr lang="ru-RU" sz="1200" b="0" i="0" kern="1200" dirty="0">
                <a:solidFill>
                  <a:schemeClr val="tx1"/>
                </a:solidFill>
                <a:effectLst/>
                <a:latin typeface="+mn-lt"/>
                <a:ea typeface="ＭＳ Ｐゴシック" pitchFamily="-65" charset="-128"/>
                <a:cs typeface="ＭＳ Ｐゴシック" pitchFamily="-65" charset="-128"/>
              </a:rPr>
              <a:t> и обвинителствата, бидејќи користи канали за комуникација кои се формално воспоставени, но без потреба за обезбедување на разни одобренија или налози/наредби од различни директни или поврзани надлежни органи. </a:t>
            </a:r>
          </a:p>
          <a:p>
            <a:pPr algn="just"/>
            <a:endParaRPr lang="en-US" dirty="0"/>
          </a:p>
          <a:p>
            <a:pPr algn="just"/>
            <a:r>
              <a:rPr lang="mk-MK" dirty="0"/>
              <a:t>Сепак, прашањето за прифатливост на доказите</a:t>
            </a:r>
            <a:r>
              <a:rPr lang="mk-MK" baseline="0" dirty="0"/>
              <a:t> може да предизвика проблем подоцна во постапките.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441875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Неформалната соработка обично е почеток на сите истраги за сајбер-криминал, на домашно и на меѓународно ниво.</a:t>
            </a:r>
          </a:p>
          <a:p>
            <a:pPr algn="just"/>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Сепак, има број</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негативни аспекти кои треба да се решат. </a:t>
            </a:r>
          </a:p>
          <a:p>
            <a:br>
              <a:rPr lang="ru-RU" sz="1200" b="0" i="0" kern="1200" dirty="0">
                <a:solidFill>
                  <a:schemeClr val="tx1"/>
                </a:solidFill>
                <a:effectLst/>
                <a:latin typeface="+mn-lt"/>
                <a:ea typeface="ＭＳ Ｐゴシック" pitchFamily="-65" charset="-128"/>
                <a:cs typeface="ＭＳ Ｐゴシック" pitchFamily="-65" charset="-128"/>
              </a:rPr>
            </a:b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14876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Соработката на јавниот и приватниот сектор во областа на сајбер-криминал во однос на меѓународните аспекти на кривичното дело е исклучително важна компонента на истрагата и фазата на главно судење. Давателите на услуги од приватниот сектор поврзани со информациско комуникациските технологии (ИКТ) се основните носители на најкорисните информации за истражителите на кривични дела, обвинителите и судиите. </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Соработката со нив во изнаоѓањето начини како да се забрза соработката и како да се направи попрецизна и покорисна е од голема важност доколку треба да се постигне брзина во откривањето и прибавувањето на доказите. Затоа, во законски граници, сите форми на таквата соработка треба да бидат истражени и воспоставени не само врз основа на присилни мерки и наредби, туку врз основа на доброволни договори и слични форми на соработка.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833950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Придружните документи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 оваа вежба се наоѓаат во папката за презентација. Целта на овој дел од сесијата е да се вклучат претставниците во анализа на презентираните факти на случајот и да им се даде поддршка при презентирање на заклучоците засновани на членовите од Конвенцијата од Будимпешта за меѓународна правна помош.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2248201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Експертот треба да провери дали се исполнети целите на сесијата со претставниците.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4999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Постојат многу меѓународни организации кои се обидуваат да најдат адекватен пристап кон феноменот на сајбер-криминал. Следниве шест се оние со најважни алатки или иницијативи.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63188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Краток опис на базата за членство во ИНТЕРПОЛ, целите и програмите за сајбер-криминал.</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ru-RU" dirty="0"/>
              <a:t>Генералниот секретаријат ги координира секојдневните активности за борба против низа кривични дела. Предводен е од генерален секретар, вработува полициски службеници и цивили, седиштето е во Лион, глобалниот комплекс за иновации е во Сингапур и има неколку сателитски канцеларии во различни региони</a:t>
            </a:r>
            <a:r>
              <a:rPr lang="en-GB" dirty="0"/>
              <a:t>.</a:t>
            </a:r>
          </a:p>
          <a:p>
            <a:endParaRPr lang="en-GB" dirty="0"/>
          </a:p>
          <a:p>
            <a:r>
              <a:rPr lang="ru-RU" dirty="0"/>
              <a:t>Во секоја земја, Националното централно биро на ИНТЕРПОЛ (НЦБ) е централната контакт точка за Генералниот секретаријат и другите НЦБ-а. НЦБ-ата ги водат службеници од националната полиција и обично се сместени во владиното министерство одговорно за полициско работење</a:t>
            </a:r>
            <a:r>
              <a:rPr lang="en-GB" dirty="0"/>
              <a:t>.</a:t>
            </a:r>
          </a:p>
          <a:p>
            <a:endParaRPr lang="en-GB" dirty="0"/>
          </a:p>
          <a:p>
            <a:r>
              <a:rPr lang="ru-RU" dirty="0"/>
              <a:t>Генералното собрание е управно тело и ги обединува сите земји еднаш годишно за да се донесат одлуките.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096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Европската Унија посветува значителни ресурси за сузбивање на сајбер-криминалот. Правната рамка на ЕУ е во функција и се развива следејќи ги современите закани и трендови на сајбер-криминалот.</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69018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just"/>
            <a:r>
              <a:rPr lang="ru-RU" dirty="0"/>
              <a:t>ЕУРОПОЛ е важен олеснувач на полицијата за полициска соработка меѓу ЕУ земји-членки и други кои потпишаа договор за соработка со оваа агенција.</a:t>
            </a:r>
          </a:p>
          <a:p>
            <a:pPr algn="just"/>
            <a:endParaRPr lang="en-GB" dirty="0"/>
          </a:p>
          <a:p>
            <a:pPr algn="just"/>
            <a:r>
              <a:rPr lang="ru-RU" dirty="0"/>
              <a:t>Со седиште во Хаг, Холандија, ги поддржува 27-те земји членки на ЕУ во нивната борба против тероризмот, сајбер-криминалот и другите сериозни и организирани форми на криминал. Работи со многу земји партнери кои не се членки на ЕУ и меѓународни организации</a:t>
            </a:r>
            <a:r>
              <a:rPr lang="en-GB" dirty="0"/>
              <a:t>.</a:t>
            </a:r>
          </a:p>
          <a:p>
            <a:pPr algn="just"/>
            <a:endParaRPr lang="en-GB" dirty="0"/>
          </a:p>
          <a:p>
            <a:pPr algn="just"/>
            <a:r>
              <a:rPr lang="ru-RU" dirty="0"/>
              <a:t>ЕУРОПОЛ нуди уникатен опсег на услуги и служи како</a:t>
            </a:r>
            <a:r>
              <a:rPr lang="en-GB" dirty="0"/>
              <a:t>:</a:t>
            </a:r>
          </a:p>
          <a:p>
            <a:pPr algn="just">
              <a:buFont typeface="Arial" panose="020B0604020202020204" pitchFamily="34" charset="0"/>
              <a:buChar char="•"/>
            </a:pPr>
            <a:r>
              <a:rPr lang="mk-MK" dirty="0"/>
              <a:t>центар за поддршка на операции</a:t>
            </a:r>
            <a:r>
              <a:rPr lang="mk-MK" baseline="0" dirty="0"/>
              <a:t> за спроведување на законот</a:t>
            </a:r>
            <a:r>
              <a:rPr lang="en-GB" dirty="0"/>
              <a:t>;</a:t>
            </a:r>
          </a:p>
          <a:p>
            <a:pPr algn="just">
              <a:buFont typeface="Arial" panose="020B0604020202020204" pitchFamily="34" charset="0"/>
              <a:buChar char="•"/>
            </a:pPr>
            <a:r>
              <a:rPr lang="mk-MK" dirty="0"/>
              <a:t>центар</a:t>
            </a:r>
            <a:r>
              <a:rPr lang="mk-MK" baseline="0" dirty="0"/>
              <a:t> за информации за криминални активности</a:t>
            </a:r>
            <a:r>
              <a:rPr lang="en-GB" dirty="0"/>
              <a:t>;</a:t>
            </a:r>
          </a:p>
          <a:p>
            <a:pPr algn="just">
              <a:buFont typeface="Arial" panose="020B0604020202020204" pitchFamily="34" charset="0"/>
              <a:buChar char="•"/>
            </a:pPr>
            <a:r>
              <a:rPr lang="mk-MK" dirty="0"/>
              <a:t>центар за експертиза за спроведување</a:t>
            </a:r>
            <a:r>
              <a:rPr lang="mk-MK" baseline="0" dirty="0"/>
              <a:t> на законот</a:t>
            </a:r>
            <a:r>
              <a:rPr lang="en-GB" dirty="0"/>
              <a:t>.</a:t>
            </a:r>
          </a:p>
          <a:p>
            <a:pPr algn="just"/>
            <a:endParaRPr lang="en-GB" b="1" u="none" dirty="0"/>
          </a:p>
          <a:p>
            <a:pPr algn="just"/>
            <a:r>
              <a:rPr lang="mk-MK" b="1" u="none" dirty="0"/>
              <a:t>ЕВРОПОЛ ВО БРОЈКИ</a:t>
            </a:r>
            <a:endParaRPr lang="en-GB" b="1" u="none" dirty="0"/>
          </a:p>
          <a:p>
            <a:pPr algn="just">
              <a:buFont typeface="Arial" panose="020B0604020202020204" pitchFamily="34" charset="0"/>
              <a:buChar char="•"/>
            </a:pPr>
            <a:r>
              <a:rPr lang="mk-MK" u="none" dirty="0"/>
              <a:t>Повеќе од 1000 вработени</a:t>
            </a:r>
            <a:endParaRPr lang="en-GB" u="none" dirty="0"/>
          </a:p>
          <a:p>
            <a:pPr algn="just">
              <a:buFont typeface="Arial" panose="020B0604020202020204" pitchFamily="34" charset="0"/>
              <a:buChar char="•"/>
            </a:pPr>
            <a:r>
              <a:rPr lang="en-GB" dirty="0"/>
              <a:t>220 </a:t>
            </a:r>
            <a:r>
              <a:rPr lang="mk-MK" dirty="0"/>
              <a:t>службеници</a:t>
            </a:r>
            <a:r>
              <a:rPr lang="mk-MK" baseline="0" dirty="0"/>
              <a:t> за контакт на Европол</a:t>
            </a:r>
            <a:endParaRPr lang="en-GB" dirty="0"/>
          </a:p>
          <a:p>
            <a:pPr algn="just">
              <a:buFont typeface="Arial" panose="020B0604020202020204" pitchFamily="34" charset="0"/>
              <a:buChar char="•"/>
            </a:pPr>
            <a:r>
              <a:rPr lang="mk-MK" dirty="0"/>
              <a:t>Околу</a:t>
            </a:r>
            <a:r>
              <a:rPr lang="en-GB" dirty="0"/>
              <a:t> 100 </a:t>
            </a:r>
            <a:r>
              <a:rPr lang="mk-MK" dirty="0"/>
              <a:t>криминалистички аналитичари</a:t>
            </a:r>
            <a:endParaRPr lang="en-GB" dirty="0"/>
          </a:p>
          <a:p>
            <a:pPr algn="just">
              <a:buFont typeface="Arial" panose="020B0604020202020204" pitchFamily="34" charset="0"/>
              <a:buChar char="•"/>
            </a:pPr>
            <a:r>
              <a:rPr lang="mk-MK" dirty="0"/>
              <a:t>Поддржува над 40 000 меѓународни истраги годишно</a:t>
            </a:r>
            <a:r>
              <a:rPr lang="en-GB" dirty="0"/>
              <a:t> </a:t>
            </a:r>
          </a:p>
          <a:p>
            <a:pPr algn="just">
              <a:buFont typeface="Arial" panose="020B0604020202020204" pitchFamily="34" charset="0"/>
              <a:buChar char="•"/>
            </a:pPr>
            <a:endParaRPr lang="en-GB" dirty="0"/>
          </a:p>
          <a:p>
            <a:pPr algn="just"/>
            <a:r>
              <a:rPr lang="ru-RU" dirty="0"/>
              <a:t>Анализата е во основата на нејзините активности. Е</a:t>
            </a:r>
            <a:r>
              <a:rPr lang="mk-MK" dirty="0"/>
              <a:t>В</a:t>
            </a:r>
            <a:r>
              <a:rPr lang="ru-RU" dirty="0"/>
              <a:t>РОПОЛ генерира редовни проценки кои нудат сеопфатни, напредни анализи на криминалот и тероризмот во ЕУ, вклучително и:</a:t>
            </a:r>
          </a:p>
          <a:p>
            <a:pPr algn="just">
              <a:buFont typeface="Arial" panose="020B0604020202020204" pitchFamily="34" charset="0"/>
              <a:buChar char="•"/>
            </a:pPr>
            <a:r>
              <a:rPr lang="ru-RU" dirty="0"/>
              <a:t>Проценка на заканите од сериозен и организиран криминал на ЕУ (</a:t>
            </a:r>
            <a:r>
              <a:rPr lang="en-US" dirty="0" err="1"/>
              <a:t>SOCTA</a:t>
            </a:r>
            <a:r>
              <a:rPr lang="ru-RU" dirty="0"/>
              <a:t>), со што ажурно се информира заедницата на органи за спроведување на законот во Европа и носителите на одлуки за тековните случувања во однос на сериозниот и организираниот криминал и заканите од истиот;</a:t>
            </a:r>
          </a:p>
          <a:p>
            <a:pPr algn="just">
              <a:buFont typeface="Arial" panose="020B0604020202020204" pitchFamily="34" charset="0"/>
              <a:buChar char="•"/>
            </a:pPr>
            <a:r>
              <a:rPr lang="ru-RU" dirty="0"/>
              <a:t>Извештај за состојбата со тероризмот и извештај на трендовите во ЕУ (ТЕ-</a:t>
            </a:r>
            <a:r>
              <a:rPr lang="en-US" dirty="0"/>
              <a:t>S</a:t>
            </a:r>
            <a:r>
              <a:rPr lang="ru-RU" dirty="0"/>
              <a:t>АТ), детален извештај за состојбата на тероризмот во ЕУ</a:t>
            </a:r>
            <a:r>
              <a:rPr lang="en-GB" dirty="0"/>
              <a:t>;</a:t>
            </a:r>
          </a:p>
          <a:p>
            <a:pPr algn="just">
              <a:buFont typeface="Arial" panose="020B0604020202020204" pitchFamily="34" charset="0"/>
              <a:buChar char="•"/>
            </a:pPr>
            <a:r>
              <a:rPr lang="ru-RU" dirty="0"/>
              <a:t>Проценка на закани од организиран криминал преку интернет (</a:t>
            </a:r>
            <a:r>
              <a:rPr lang="en-US" dirty="0" err="1"/>
              <a:t>iOCTA</a:t>
            </a:r>
            <a:r>
              <a:rPr lang="ru-RU" dirty="0"/>
              <a:t>), која известува за клучните наоди и новите закани и случувања во однос на сајбер-криминалот</a:t>
            </a:r>
            <a:r>
              <a:rPr lang="en-GB" dirty="0"/>
              <a:t>;</a:t>
            </a:r>
          </a:p>
          <a:p>
            <a:pPr algn="just">
              <a:buFont typeface="Arial" panose="020B0604020202020204" pitchFamily="34" charset="0"/>
              <a:buChar char="•"/>
            </a:pPr>
            <a:r>
              <a:rPr lang="ru-RU" dirty="0"/>
              <a:t>Еуропол преглед, годишна публикација во која детално се опишува напредокот што агенцијата и нејзините партнери го постигнале во борбата против криминалот</a:t>
            </a:r>
            <a:r>
              <a:rPr lang="en-GB" dirty="0"/>
              <a:t>.</a:t>
            </a:r>
          </a:p>
          <a:p>
            <a:pPr algn="just"/>
            <a:endParaRPr lang="en-US" dirty="0"/>
          </a:p>
          <a:p>
            <a:pPr algn="just"/>
            <a:r>
              <a:rPr lang="ru-RU" b="1" dirty="0"/>
              <a:t>Европол го формираше Европскиот центар за сајбер-криминал (Е</a:t>
            </a:r>
            <a:r>
              <a:rPr lang="en-US" b="1" dirty="0"/>
              <a:t>C3</a:t>
            </a:r>
            <a:r>
              <a:rPr lang="ru-RU" b="1" dirty="0"/>
              <a:t>) во 2013 година </a:t>
            </a:r>
            <a:r>
              <a:rPr lang="ru-RU" b="0" dirty="0"/>
              <a:t>за да ја зајакне реакцијата на</a:t>
            </a:r>
            <a:r>
              <a:rPr lang="en-US" b="0" dirty="0"/>
              <a:t> </a:t>
            </a:r>
            <a:r>
              <a:rPr lang="mk-MK" b="0" dirty="0"/>
              <a:t>органите за</a:t>
            </a:r>
            <a:r>
              <a:rPr lang="ru-RU" b="0" dirty="0"/>
              <a:t> спроведување на законот во борбата против сајбер-криминалот во ЕУ и на тој начин да помогне во заштитата на европските граѓани, деловните субјекти и владите од интернет криминалот. Од своето основање, </a:t>
            </a:r>
            <a:r>
              <a:rPr lang="en-US" b="0" dirty="0"/>
              <a:t>EC3</a:t>
            </a:r>
            <a:r>
              <a:rPr lang="ru-RU" b="0" dirty="0"/>
              <a:t> да</a:t>
            </a:r>
            <a:r>
              <a:rPr lang="mk-MK" b="0" dirty="0"/>
              <a:t>ва</a:t>
            </a:r>
            <a:r>
              <a:rPr lang="ru-RU" b="0" dirty="0"/>
              <a:t> значителен придонес во борбата против сајбер-криминалот: беше вклучен во десетици операции од висок профил и стотици оперативни активности за поддршка на лице место што резултираше со стотици апсења и анализи на стотици илјади датотеки, од кои огромно мнозинство се покажаа како штетни/опасни</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Секоја година, </a:t>
            </a:r>
            <a:r>
              <a:rPr lang="en-GB" sz="1200" b="0" i="0" kern="1200" dirty="0">
                <a:solidFill>
                  <a:schemeClr val="tx1"/>
                </a:solidFill>
                <a:effectLst/>
                <a:latin typeface="+mn-lt"/>
                <a:ea typeface="ＭＳ Ｐゴシック" pitchFamily="-65" charset="-128"/>
                <a:cs typeface="ＭＳ Ｐゴシック" pitchFamily="-65" charset="-128"/>
              </a:rPr>
              <a:t>EC3</a:t>
            </a:r>
            <a:r>
              <a:rPr lang="ru-RU" sz="1200" b="0" i="0" kern="1200" dirty="0">
                <a:solidFill>
                  <a:schemeClr val="tx1"/>
                </a:solidFill>
                <a:effectLst/>
                <a:latin typeface="+mn-lt"/>
                <a:ea typeface="ＭＳ Ｐゴシック" pitchFamily="-65" charset="-128"/>
                <a:cs typeface="ＭＳ Ｐゴシック" pitchFamily="-65" charset="-128"/>
              </a:rPr>
              <a:t> објавува Проценка на закана за организиран криминал на </a:t>
            </a:r>
            <a:r>
              <a:rPr lang="mk-MK" sz="1200" b="0" i="0" kern="1200" dirty="0">
                <a:solidFill>
                  <a:schemeClr val="tx1"/>
                </a:solidFill>
                <a:effectLst/>
                <a:latin typeface="+mn-lt"/>
                <a:ea typeface="ＭＳ Ｐゴシック" pitchFamily="-65" charset="-128"/>
                <a:cs typeface="ＭＳ Ｐゴシック" pitchFamily="-65" charset="-128"/>
              </a:rPr>
              <a:t>и</a:t>
            </a:r>
            <a:r>
              <a:rPr lang="ru-RU" sz="1200" b="0" i="0" kern="1200" dirty="0">
                <a:solidFill>
                  <a:schemeClr val="tx1"/>
                </a:solidFill>
                <a:effectLst/>
                <a:latin typeface="+mn-lt"/>
                <a:ea typeface="ＭＳ Ｐゴシック" pitchFamily="-65" charset="-128"/>
                <a:cs typeface="ＭＳ Ｐゴシック" pitchFamily="-65" charset="-128"/>
              </a:rPr>
              <a:t>нтернет (</a:t>
            </a:r>
            <a:r>
              <a:rPr lang="en-US" sz="1200" b="0" i="0" kern="1200" dirty="0" err="1">
                <a:solidFill>
                  <a:schemeClr val="tx1"/>
                </a:solidFill>
                <a:effectLst/>
                <a:latin typeface="+mn-lt"/>
                <a:ea typeface="ＭＳ Ｐゴシック" pitchFamily="-65" charset="-128"/>
                <a:cs typeface="ＭＳ Ｐゴシック" pitchFamily="-65" charset="-128"/>
              </a:rPr>
              <a:t>IOCTA</a:t>
            </a:r>
            <a:r>
              <a:rPr lang="ru-RU" sz="1200" b="0" i="0" kern="1200" dirty="0">
                <a:solidFill>
                  <a:schemeClr val="tx1"/>
                </a:solidFill>
                <a:effectLst/>
                <a:latin typeface="+mn-lt"/>
                <a:ea typeface="ＭＳ Ｐゴシック" pitchFamily="-65" charset="-128"/>
                <a:cs typeface="ＭＳ Ｐゴシック" pitchFamily="-65" charset="-128"/>
              </a:rPr>
              <a:t>), главен стратешки извештај за клучните наоди и новите закани и развој во областа на сајбер-криминалот</a:t>
            </a:r>
            <a:r>
              <a:rPr lang="en-GB" dirty="0"/>
              <a:t>.</a:t>
            </a:r>
          </a:p>
          <a:p>
            <a:pPr algn="just"/>
            <a:endParaRPr lang="en-GB" dirty="0"/>
          </a:p>
          <a:p>
            <a:pPr algn="just"/>
            <a:r>
              <a:rPr lang="en-US" sz="1200" b="0" i="0" kern="1200" dirty="0" err="1">
                <a:solidFill>
                  <a:schemeClr val="tx1"/>
                </a:solidFill>
                <a:effectLst/>
                <a:latin typeface="+mn-lt"/>
                <a:ea typeface="ＭＳ Ｐゴシック" pitchFamily="-65" charset="-128"/>
                <a:cs typeface="ＭＳ Ｐゴシック" pitchFamily="-65" charset="-128"/>
              </a:rPr>
              <a:t>IOCTA</a:t>
            </a:r>
            <a:r>
              <a:rPr lang="ru-RU" sz="1200" b="0" i="0" kern="1200" dirty="0">
                <a:solidFill>
                  <a:schemeClr val="tx1"/>
                </a:solidFill>
                <a:effectLst/>
                <a:latin typeface="+mn-lt"/>
                <a:ea typeface="ＭＳ Ｐゴシック" pitchFamily="-65" charset="-128"/>
                <a:cs typeface="ＭＳ Ｐゴシック" pitchFamily="-65" charset="-128"/>
              </a:rPr>
              <a:t> демонстрира колку е широк и разновиден сајбер-криминалот и како </a:t>
            </a:r>
            <a:r>
              <a:rPr lang="en-GB" sz="1200" b="0" i="0" kern="1200" dirty="0">
                <a:solidFill>
                  <a:schemeClr val="tx1"/>
                </a:solidFill>
                <a:effectLst/>
                <a:latin typeface="+mn-lt"/>
                <a:ea typeface="ＭＳ Ｐゴシック" pitchFamily="-65" charset="-128"/>
                <a:cs typeface="ＭＳ Ｐゴシック" pitchFamily="-65" charset="-128"/>
              </a:rPr>
              <a:t>EC3</a:t>
            </a:r>
            <a:r>
              <a:rPr lang="ru-RU" sz="1200" b="0" i="0" kern="1200" dirty="0">
                <a:solidFill>
                  <a:schemeClr val="tx1"/>
                </a:solidFill>
                <a:effectLst/>
                <a:latin typeface="+mn-lt"/>
                <a:ea typeface="ＭＳ Ｐゴシック" pitchFamily="-65" charset="-128"/>
                <a:cs typeface="ＭＳ Ｐゴシック" pitchFamily="-65" charset="-128"/>
              </a:rPr>
              <a:t> е клучен дел од одговорот на Европол и ЕУ. </a:t>
            </a:r>
            <a:r>
              <a:rPr lang="en-GB" sz="1200" b="0" i="0" kern="1200" dirty="0">
                <a:solidFill>
                  <a:schemeClr val="tx1"/>
                </a:solidFill>
                <a:effectLst/>
                <a:latin typeface="+mn-lt"/>
                <a:ea typeface="ＭＳ Ｐゴシック" pitchFamily="-65" charset="-128"/>
                <a:cs typeface="ＭＳ Ｐゴシック" pitchFamily="-65" charset="-128"/>
              </a:rPr>
              <a:t>EC3</a:t>
            </a:r>
            <a:r>
              <a:rPr lang="ru-RU" sz="1200" b="0" i="0" kern="1200" dirty="0">
                <a:solidFill>
                  <a:schemeClr val="tx1"/>
                </a:solidFill>
                <a:effectLst/>
                <a:latin typeface="+mn-lt"/>
                <a:ea typeface="ＭＳ Ｐゴシック" pitchFamily="-65" charset="-128"/>
                <a:cs typeface="ＭＳ Ｐゴシック" pitchFamily="-65" charset="-128"/>
              </a:rPr>
              <a:t> </a:t>
            </a:r>
            <a:r>
              <a:rPr lang="mk-MK" sz="1200" b="0" i="0" kern="1200" dirty="0">
                <a:solidFill>
                  <a:schemeClr val="tx1"/>
                </a:solidFill>
                <a:effectLst/>
                <a:latin typeface="+mn-lt"/>
                <a:ea typeface="ＭＳ Ｐゴシック" pitchFamily="-65" charset="-128"/>
                <a:cs typeface="ＭＳ Ｐゴシック" pitchFamily="-65" charset="-128"/>
              </a:rPr>
              <a:t>користи</a:t>
            </a:r>
            <a:r>
              <a:rPr lang="ru-RU" sz="1200" b="0" i="0" kern="1200" dirty="0">
                <a:solidFill>
                  <a:schemeClr val="tx1"/>
                </a:solidFill>
                <a:effectLst/>
                <a:latin typeface="+mn-lt"/>
                <a:ea typeface="ＭＳ Ｐゴシック" pitchFamily="-65" charset="-128"/>
                <a:cs typeface="ＭＳ Ｐゴシック" pitchFamily="-65" charset="-128"/>
              </a:rPr>
              <a:t> трикратен пристап во борбата против сајбер-криминал: форензика, стратегија и операции.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75941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ЕВРОЏАСТ е агенција на Европската Унија што се занимава со судска соработка во кривични прашања меѓу агенциите на земјите-членки. Седиштето е во Хаг, Холандија.</a:t>
            </a:r>
          </a:p>
          <a:p>
            <a:pPr algn="just"/>
            <a:endParaRPr lang="en-US" dirty="0"/>
          </a:p>
          <a:p>
            <a:pPr algn="just"/>
            <a:r>
              <a:rPr lang="ru-RU" sz="1200" b="0" i="0" kern="1200" dirty="0">
                <a:solidFill>
                  <a:schemeClr val="tx1"/>
                </a:solidFill>
                <a:effectLst/>
                <a:latin typeface="+mn-lt"/>
                <a:ea typeface="ＭＳ Ｐゴシック" pitchFamily="-65" charset="-128"/>
                <a:cs typeface="ＭＳ Ｐゴシック" pitchFamily="-65" charset="-128"/>
              </a:rPr>
              <a:t>Европскиот совет, во својот Заклучок 46, се согласи дека треба да се формира единица (Евроџаст), составена од национални обвинители, магистрати или полициски службеници со еквивалентна надлежност, назначени од секоја земја членка според нејзиниот правен систем.</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На 14 декември 2000 година, беше формирана привремена единица за судска соработка под името Про-Евроџаст, која работше од зградата на Советот во Брисел. Националните членови тогаш беа нарекувани национални кореспонденти. Оваа единица беше претходник на Евроџаст, чија цел беше да биде тело од обвинители од сите земји членки и место каде што ќе се евалуираат и тестираат начелата на Евроџаст</a:t>
            </a:r>
            <a:r>
              <a:rPr lang="en-GB" dirty="0"/>
              <a:t>.</a:t>
            </a:r>
          </a:p>
          <a:p>
            <a:pPr algn="just"/>
            <a:endParaRPr lang="en-GB" dirty="0"/>
          </a:p>
          <a:p>
            <a:pPr algn="just"/>
            <a:r>
              <a:rPr lang="mk-MK" dirty="0" err="1"/>
              <a:t>Про-Евроџаст</a:t>
            </a:r>
            <a:r>
              <a:rPr lang="mk-MK" dirty="0"/>
              <a:t> официјално започна со работа на 1 март 2001 година.</a:t>
            </a:r>
            <a:endParaRPr lang="en-GB" dirty="0"/>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Европскиот совет ја одобри новата Одлука на Советот за зајакнување на Евроџаст, која беше ратификувана во декември 2008 година и објавена на 4 јуни 2009 година. Целта на новата одлука беше да ги подобри оперативните способности на Евроџаст, да ја зголеми размената на информации помеѓу засегнатите страни, да ја олесни и зајакне соработката помеѓу националните органи и Евроџаст и да го зајакне воспоставувањето односи со партнерите и трети држави</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Договорот од Лисабон содржеше важно поглавје зо развојот на Евроџаст во член 85, во кој се споменува Евроџаст и се дефинира неговата мисија: </a:t>
            </a:r>
            <a:r>
              <a:rPr lang="ru-RU" sz="1200" b="0" i="1" kern="1200" dirty="0">
                <a:solidFill>
                  <a:schemeClr val="tx1"/>
                </a:solidFill>
                <a:effectLst/>
                <a:latin typeface="+mn-lt"/>
                <a:ea typeface="ＭＳ Ｐゴシック" pitchFamily="-65" charset="-128"/>
                <a:cs typeface="ＭＳ Ｐゴシック" pitchFamily="-65" charset="-128"/>
              </a:rPr>
              <a:t>да се поддржи и зајакне координацијата и соработката помеѓу националните органи за истраги и гонење во врска со сериозниот криминал што засега две или повеќе земји членки</a:t>
            </a:r>
            <a:r>
              <a:rPr lang="ru-RU" sz="1200" b="0" i="0" kern="1200" dirty="0">
                <a:solidFill>
                  <a:schemeClr val="tx1"/>
                </a:solidFill>
                <a:effectLst/>
                <a:latin typeface="+mn-lt"/>
                <a:ea typeface="ＭＳ Ｐゴシック" pitchFamily="-65" charset="-128"/>
                <a:cs typeface="ＭＳ Ｐゴシック" pitchFamily="-65" charset="-128"/>
              </a:rPr>
              <a:t> </a:t>
            </a:r>
            <a:r>
              <a:rPr lang="en-GB" i="1" dirty="0"/>
              <a:t>[…]’</a:t>
            </a:r>
            <a:r>
              <a:rPr lang="en-GB" dirty="0"/>
              <a:t>. </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Во јули 2013 година, Европската комисија достави предлог до Европскиот парламент и Советот за нова регулатива за Евроџаст со цел да обезбеди „единствена и обновена законска рамка за нова Агенција за соработка во областа на кривичната правда (Евроџаст)“, правниот наследник на Евроџаст формиран во 2002 година </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По обемните преговори, Европскиот парламент и Советот ја усвоија </a:t>
            </a:r>
            <a:r>
              <a:rPr lang="ru-RU" sz="1200" b="0" i="1" kern="1200" dirty="0">
                <a:solidFill>
                  <a:schemeClr val="tx1"/>
                </a:solidFill>
                <a:effectLst/>
                <a:latin typeface="+mn-lt"/>
                <a:ea typeface="ＭＳ Ｐゴシック" pitchFamily="-65" charset="-128"/>
                <a:cs typeface="ＭＳ Ｐゴシック" pitchFamily="-65" charset="-128"/>
              </a:rPr>
              <a:t>Регулативата за Агенција на Европската Унија за соработка во областа на кривичната правда </a:t>
            </a:r>
            <a:r>
              <a:rPr lang="ru-RU" sz="1200" b="0" i="0" kern="1200" dirty="0">
                <a:solidFill>
                  <a:schemeClr val="tx1"/>
                </a:solidFill>
                <a:effectLst/>
                <a:latin typeface="+mn-lt"/>
                <a:ea typeface="ＭＳ Ｐゴシック" pitchFamily="-65" charset="-128"/>
                <a:cs typeface="ＭＳ Ｐゴシック" pitchFamily="-65" charset="-128"/>
              </a:rPr>
              <a:t>во ноември 2018 година. Регулативата воспостави нов систем на управување, ги разјасни односите помеѓу Евроџаст и Европското јавно обвинителство, пропиша нов</a:t>
            </a:r>
            <a:r>
              <a:rPr lang="ru-RU" sz="1200" b="0" i="0" kern="1200" baseline="0" dirty="0">
                <a:solidFill>
                  <a:schemeClr val="tx1"/>
                </a:solidFill>
                <a:effectLst/>
                <a:latin typeface="+mn-lt"/>
                <a:ea typeface="ＭＳ Ｐゴシック" pitchFamily="-65" charset="-128"/>
                <a:cs typeface="ＭＳ Ｐゴシック" pitchFamily="-65" charset="-128"/>
              </a:rPr>
              <a:t> режим за заштита на податоците</a:t>
            </a:r>
            <a:r>
              <a:rPr lang="ru-RU" sz="1200" b="0" i="0" kern="1200" dirty="0">
                <a:solidFill>
                  <a:schemeClr val="tx1"/>
                </a:solidFill>
                <a:effectLst/>
                <a:latin typeface="+mn-lt"/>
                <a:ea typeface="ＭＳ Ｐゴシック" pitchFamily="-65" charset="-128"/>
                <a:cs typeface="ＭＳ Ｐゴシック" pitchFamily="-65" charset="-128"/>
              </a:rPr>
              <a:t>, донесе нови правила за надворешните односи на Евроџаст и ја зајакна улогата на Европскиот и националните парламенти во демократскиот надзор на активностите на Евроџаст. Примената на регулативата започна на 12 декември 2019 година</a:t>
            </a:r>
            <a:r>
              <a:rPr lang="en-GB" dirty="0"/>
              <a:t>.</a:t>
            </a:r>
          </a:p>
          <a:p>
            <a:pPr algn="just"/>
            <a:endParaRPr lang="en-GB" dirty="0"/>
          </a:p>
          <a:p>
            <a:pPr algn="just"/>
            <a:r>
              <a:rPr lang="ru-RU" sz="1200" b="0" i="0" kern="1200" dirty="0">
                <a:solidFill>
                  <a:schemeClr val="tx1"/>
                </a:solidFill>
                <a:effectLst/>
                <a:latin typeface="+mn-lt"/>
                <a:ea typeface="ＭＳ Ｐゴシック" pitchFamily="-65" charset="-128"/>
                <a:cs typeface="ＭＳ Ｐゴシック" pitchFamily="-65" charset="-128"/>
              </a:rPr>
              <a:t>По повлекувањето на Обединетото Кралство од Европската Унија на 31 јануари 2020 година, бројот на национални канцеларии/претставништва е 26.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8314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17/06/relationships/model3d" Target="../media/model3d1.glb"/></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0.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0.jpeg"/><Relationship Id="rId9" Type="http://schemas.microsoft.com/office/2007/relationships/diagramDrawing" Target="../diagrams/drawing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0.jpeg"/><Relationship Id="rId9" Type="http://schemas.microsoft.com/office/2007/relationships/diagramDrawing" Target="../diagrams/drawing5.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mk-MK" sz="3600" b="1" i="1" dirty="0">
                <a:solidFill>
                  <a:schemeClr val="tx2"/>
                </a:solidFill>
              </a:rPr>
              <a:t>Специјализиран судски курс за 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1.</a:t>
            </a:r>
            <a:r>
              <a:rPr lang="en-US" sz="3200" b="1" dirty="0">
                <a:solidFill>
                  <a:schemeClr val="tx2"/>
                </a:solidFill>
              </a:rPr>
              <a:t>2</a:t>
            </a:r>
            <a:r>
              <a:rPr lang="en-GB" sz="3200" b="1" dirty="0">
                <a:solidFill>
                  <a:schemeClr val="tx2"/>
                </a:solidFill>
              </a:rPr>
              <a:t> </a:t>
            </a:r>
          </a:p>
          <a:p>
            <a:pPr marL="0" indent="0" algn="ctr">
              <a:buFont typeface="Arial" charset="0"/>
              <a:buNone/>
              <a:defRPr/>
            </a:pPr>
            <a:r>
              <a:rPr lang="mk-MK" sz="3200" b="1" dirty="0">
                <a:solidFill>
                  <a:schemeClr val="tx2"/>
                </a:solidFill>
              </a:rPr>
              <a:t>Меѓународна соработка во глобална економија</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ЕВРОПОЛ</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509200"/>
          </a:xfrm>
          <a:prstGeom prst="rect">
            <a:avLst/>
          </a:prstGeom>
        </p:spPr>
        <p:txBody>
          <a:bodyPr>
            <a:spAutoFit/>
          </a:bodyPr>
          <a:lstStyle/>
          <a:p>
            <a:pPr marL="342900" indent="-342900">
              <a:buFont typeface="Wingdings" pitchFamily="2" charset="2"/>
              <a:buChar char="Ø"/>
            </a:pPr>
            <a:r>
              <a:rPr lang="mk-MK" sz="2200" b="1" dirty="0"/>
              <a:t>Улогата на ЕВРОПОЛ</a:t>
            </a:r>
            <a:endParaRPr lang="en-GB" sz="2200" b="1" dirty="0"/>
          </a:p>
          <a:p>
            <a:endParaRPr lang="en-GB" sz="2200" dirty="0"/>
          </a:p>
          <a:p>
            <a:pPr marL="342900" indent="-342900" algn="just">
              <a:buFont typeface="Wingdings" pitchFamily="2" charset="2"/>
              <a:buChar char="ü"/>
            </a:pPr>
            <a:r>
              <a:rPr lang="mk-MK" sz="2200" dirty="0"/>
              <a:t>да се подобри ефикасноста на соработката помеѓу органите за спроведување на законот од секоја земја членка на ЕУ</a:t>
            </a:r>
            <a:endParaRPr lang="en-GB" sz="2200" dirty="0"/>
          </a:p>
          <a:p>
            <a:pPr algn="just"/>
            <a:endParaRPr lang="en-GB" sz="2200" dirty="0"/>
          </a:p>
          <a:p>
            <a:pPr marL="342900" indent="-342900" algn="just">
              <a:buFont typeface="Wingdings" pitchFamily="2" charset="2"/>
              <a:buChar char="ü"/>
            </a:pPr>
            <a:r>
              <a:rPr lang="mk-MK" sz="2200" dirty="0"/>
              <a:t>во функција од 1999 г., го олеснува споделувањето и анализата на криминални информации помеѓу земјите членки</a:t>
            </a:r>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b="1" dirty="0"/>
              <a:t>Европски центар за сајбер-криминал, Е</a:t>
            </a:r>
            <a:r>
              <a:rPr lang="en-US" sz="2200" b="1" dirty="0"/>
              <a:t>C3</a:t>
            </a:r>
            <a:r>
              <a:rPr lang="mk-MK" sz="2200" b="1" dirty="0"/>
              <a:t> (отворен во јануари 2013 г.)</a:t>
            </a:r>
            <a:endParaRPr lang="en-GB" sz="2200" b="1" dirty="0"/>
          </a:p>
        </p:txBody>
      </p:sp>
      <p:pic>
        <p:nvPicPr>
          <p:cNvPr id="11" name="Picture 10">
            <a:extLst>
              <a:ext uri="{FF2B5EF4-FFF2-40B4-BE49-F238E27FC236}">
                <a16:creationId xmlns:a16="http://schemas.microsoft.com/office/drawing/2014/main" id="{A2E64B05-FADA-2E48-A3B3-E6B540767013}"/>
              </a:ext>
            </a:extLst>
          </p:cNvPr>
          <p:cNvPicPr>
            <a:picLocks noChangeAspect="1"/>
          </p:cNvPicPr>
          <p:nvPr/>
        </p:nvPicPr>
        <p:blipFill>
          <a:blip r:embed="rId4"/>
          <a:stretch>
            <a:fillRect/>
          </a:stretch>
        </p:blipFill>
        <p:spPr>
          <a:xfrm>
            <a:off x="5709880" y="1919641"/>
            <a:ext cx="3067568" cy="2306621"/>
          </a:xfrm>
          <a:prstGeom prst="rect">
            <a:avLst/>
          </a:prstGeom>
        </p:spPr>
      </p:pic>
      <p:pic>
        <p:nvPicPr>
          <p:cNvPr id="12" name="Picture 11">
            <a:extLst>
              <a:ext uri="{FF2B5EF4-FFF2-40B4-BE49-F238E27FC236}">
                <a16:creationId xmlns:a16="http://schemas.microsoft.com/office/drawing/2014/main" id="{FFD4209B-374F-2740-8BC3-DE8626D9F63D}"/>
              </a:ext>
            </a:extLst>
          </p:cNvPr>
          <p:cNvPicPr>
            <a:picLocks noChangeAspect="1"/>
          </p:cNvPicPr>
          <p:nvPr/>
        </p:nvPicPr>
        <p:blipFill>
          <a:blip r:embed="rId5"/>
          <a:stretch>
            <a:fillRect/>
          </a:stretch>
        </p:blipFill>
        <p:spPr>
          <a:xfrm>
            <a:off x="5709880" y="5151831"/>
            <a:ext cx="3067568" cy="743243"/>
          </a:xfrm>
          <a:prstGeom prst="rect">
            <a:avLst/>
          </a:prstGeom>
        </p:spPr>
      </p:pic>
    </p:spTree>
    <p:extLst>
      <p:ext uri="{BB962C8B-B14F-4D97-AF65-F5344CB8AC3E}">
        <p14:creationId xmlns:p14="http://schemas.microsoft.com/office/powerpoint/2010/main" val="26197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err="1">
                <a:ea typeface="ＭＳ Ｐゴシック" pitchFamily="34" charset="-128"/>
              </a:rPr>
              <a:t>ЕВРОЏАСТ</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262761" cy="3477875"/>
          </a:xfrm>
          <a:prstGeom prst="rect">
            <a:avLst/>
          </a:prstGeom>
        </p:spPr>
        <p:txBody>
          <a:bodyPr wrap="square">
            <a:spAutoFit/>
          </a:bodyPr>
          <a:lstStyle/>
          <a:p>
            <a:pPr marL="342900" indent="-342900">
              <a:buFont typeface="Wingdings" pitchFamily="2" charset="2"/>
              <a:buChar char="Ø"/>
            </a:pPr>
            <a:r>
              <a:rPr lang="mk-MK" sz="2200" b="1" dirty="0"/>
              <a:t>Соработка во борбата против сајбер-криминалот</a:t>
            </a:r>
            <a:endParaRPr lang="en-GB" sz="2200" dirty="0"/>
          </a:p>
          <a:p>
            <a:pPr marL="342900" indent="-342900">
              <a:buFont typeface="Arial" panose="020B0604020202020204" pitchFamily="34" charset="0"/>
              <a:buChar char="•"/>
            </a:pPr>
            <a:endParaRPr lang="en-GB" sz="2200" dirty="0"/>
          </a:p>
          <a:p>
            <a:pPr marL="342900" indent="-342900">
              <a:buFont typeface="Wingdings" pitchFamily="2" charset="2"/>
              <a:buChar char="ü"/>
            </a:pPr>
            <a:r>
              <a:rPr lang="mk-MK" sz="2200" b="1" dirty="0"/>
              <a:t>Целта е координирање </a:t>
            </a:r>
            <a:r>
              <a:rPr lang="mk-MK" sz="2200" dirty="0"/>
              <a:t>на активностите спроведени од националните органи одоговорни за гонење и истраги</a:t>
            </a:r>
            <a:r>
              <a:rPr lang="en-GB" sz="2200" dirty="0"/>
              <a:t>;</a:t>
            </a:r>
          </a:p>
          <a:p>
            <a:pPr lvl="1"/>
            <a:r>
              <a:rPr lang="en-GB" sz="2200" dirty="0"/>
              <a:t> </a:t>
            </a:r>
          </a:p>
          <a:p>
            <a:pPr lvl="1"/>
            <a:endParaRPr lang="en-GB" sz="2200" dirty="0"/>
          </a:p>
        </p:txBody>
      </p:sp>
      <p:sp>
        <p:nvSpPr>
          <p:cNvPr id="5" name="Rectangle 4">
            <a:extLst>
              <a:ext uri="{FF2B5EF4-FFF2-40B4-BE49-F238E27FC236}">
                <a16:creationId xmlns:a16="http://schemas.microsoft.com/office/drawing/2014/main" id="{82A8EE1A-5A3B-7E45-8186-1DFFF9541C04}"/>
              </a:ext>
            </a:extLst>
          </p:cNvPr>
          <p:cNvSpPr/>
          <p:nvPr/>
        </p:nvSpPr>
        <p:spPr>
          <a:xfrm>
            <a:off x="4572000" y="1117533"/>
            <a:ext cx="4355722" cy="4493538"/>
          </a:xfrm>
          <a:prstGeom prst="rect">
            <a:avLst/>
          </a:prstGeom>
        </p:spPr>
        <p:txBody>
          <a:bodyPr wrap="square">
            <a:spAutoFit/>
          </a:bodyPr>
          <a:lstStyle/>
          <a:p>
            <a:pPr marL="342900" indent="-342900">
              <a:buFont typeface="Wingdings" pitchFamily="2" charset="2"/>
              <a:buChar char="Ø"/>
            </a:pPr>
            <a:r>
              <a:rPr lang="mk-MK" sz="2200" b="1" dirty="0" err="1"/>
              <a:t>Евроџаст</a:t>
            </a:r>
            <a:r>
              <a:rPr lang="mk-MK" sz="2200" b="1" dirty="0"/>
              <a:t> има надлежност за</a:t>
            </a:r>
            <a:r>
              <a:rPr lang="en-GB" sz="2200" dirty="0"/>
              <a:t>:</a:t>
            </a:r>
          </a:p>
          <a:p>
            <a:pPr marL="342900" indent="-342900">
              <a:buFont typeface="Wingdings" pitchFamily="2" charset="2"/>
              <a:buChar char="Ø"/>
            </a:pPr>
            <a:endParaRPr lang="en-GB" sz="2200" dirty="0"/>
          </a:p>
          <a:p>
            <a:pPr marL="342900" indent="-342900">
              <a:buFont typeface="Wingdings" pitchFamily="2" charset="2"/>
              <a:buChar char="ü"/>
            </a:pPr>
            <a:r>
              <a:rPr lang="mk-MK" sz="2200" b="1" dirty="0"/>
              <a:t>унапредување на координацијата </a:t>
            </a:r>
            <a:r>
              <a:rPr lang="mk-MK" sz="2200" dirty="0"/>
              <a:t>помеѓу надлежните органи на разните земји членки</a:t>
            </a:r>
            <a:endParaRPr lang="en-GB" sz="2200" dirty="0"/>
          </a:p>
          <a:p>
            <a:pPr marL="342900" indent="-342900">
              <a:buFont typeface="Wingdings" pitchFamily="2" charset="2"/>
              <a:buChar char="ü"/>
            </a:pPr>
            <a:endParaRPr lang="en-GB" sz="2200" dirty="0"/>
          </a:p>
          <a:p>
            <a:pPr marL="342900" indent="-342900">
              <a:buFont typeface="Wingdings" pitchFamily="2" charset="2"/>
              <a:buChar char="ü"/>
            </a:pPr>
            <a:r>
              <a:rPr lang="mk-MK" sz="2200" b="1" dirty="0"/>
              <a:t>олеснување на спроведувањето </a:t>
            </a:r>
            <a:r>
              <a:rPr lang="mk-MK" sz="2200" dirty="0"/>
              <a:t>на меѓународна заемна правна помош и барањата за екстрадиција</a:t>
            </a:r>
            <a:endParaRPr lang="pt-PT" sz="2200" dirty="0"/>
          </a:p>
        </p:txBody>
      </p:sp>
      <p:pic>
        <p:nvPicPr>
          <p:cNvPr id="12" name="Picture 11">
            <a:extLst>
              <a:ext uri="{FF2B5EF4-FFF2-40B4-BE49-F238E27FC236}">
                <a16:creationId xmlns:a16="http://schemas.microsoft.com/office/drawing/2014/main" id="{E4FDA029-4E1C-184A-B0B7-4E42836AC773}"/>
              </a:ext>
            </a:extLst>
          </p:cNvPr>
          <p:cNvPicPr>
            <a:picLocks noChangeAspect="1"/>
          </p:cNvPicPr>
          <p:nvPr/>
        </p:nvPicPr>
        <p:blipFill>
          <a:blip r:embed="rId4"/>
          <a:stretch>
            <a:fillRect/>
          </a:stretch>
        </p:blipFill>
        <p:spPr>
          <a:xfrm>
            <a:off x="1168268" y="4232886"/>
            <a:ext cx="2592662" cy="1949521"/>
          </a:xfrm>
          <a:prstGeom prst="rect">
            <a:avLst/>
          </a:prstGeom>
        </p:spPr>
      </p:pic>
    </p:spTree>
    <p:extLst>
      <p:ext uri="{BB962C8B-B14F-4D97-AF65-F5344CB8AC3E}">
        <p14:creationId xmlns:p14="http://schemas.microsoft.com/office/powerpoint/2010/main" val="42049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ea typeface="ＭＳ Ｐゴシック" pitchFamily="34" charset="-128"/>
              </a:rPr>
              <a:t>EJCN</a:t>
            </a:r>
            <a:r>
              <a:rPr lang="en-GB" sz="3200" b="1" dirty="0">
                <a:solidFill>
                  <a:srgbClr val="00B0F0"/>
                </a:solidFill>
                <a:ea typeface="ＭＳ Ｐゴシック" pitchFamily="34" charset="-128"/>
              </a:rPr>
              <a:t> </a:t>
            </a:r>
            <a:r>
              <a:rPr lang="en-GB" sz="3200" b="1" dirty="0">
                <a:ea typeface="ＭＳ Ｐゴシック" pitchFamily="34" charset="-128"/>
              </a:rPr>
              <a:t>–</a:t>
            </a:r>
            <a:endParaRPr lang="mk-MK" sz="3200" b="1" dirty="0">
              <a:ea typeface="ＭＳ Ｐゴシック" pitchFamily="34" charset="-128"/>
            </a:endParaRPr>
          </a:p>
          <a:p>
            <a:pPr algn="r"/>
            <a:r>
              <a:rPr lang="en-GB" sz="3200" b="1" dirty="0">
                <a:ea typeface="ＭＳ Ｐゴシック" pitchFamily="34" charset="-128"/>
              </a:rPr>
              <a:t> </a:t>
            </a:r>
            <a:r>
              <a:rPr lang="mk-MK" sz="3200" b="1" dirty="0">
                <a:ea typeface="ＭＳ Ｐゴシック" pitchFamily="34" charset="-128"/>
              </a:rPr>
              <a:t>Европска судска мрежа за сајбер-криминал</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493538"/>
          </a:xfrm>
          <a:prstGeom prst="rect">
            <a:avLst/>
          </a:prstGeom>
        </p:spPr>
        <p:txBody>
          <a:bodyPr>
            <a:spAutoFit/>
          </a:bodyPr>
          <a:lstStyle/>
          <a:p>
            <a:pPr>
              <a:spcAft>
                <a:spcPts val="0"/>
              </a:spcAft>
              <a:buFont typeface="Wingdings" pitchFamily="2" charset="2"/>
              <a:buChar char="Ø"/>
            </a:pPr>
            <a:r>
              <a:rPr lang="en-GB" sz="2200" b="1" dirty="0"/>
              <a:t> </a:t>
            </a:r>
            <a:r>
              <a:rPr lang="mk-MK" sz="2200" b="1" dirty="0"/>
              <a:t>Судска мрежа за сајбер-криминал на </a:t>
            </a:r>
            <a:r>
              <a:rPr lang="mk-MK" sz="2200" b="1" dirty="0" err="1"/>
              <a:t>Евроџаст</a:t>
            </a:r>
            <a:r>
              <a:rPr lang="mk-MK" sz="2200" b="1" dirty="0"/>
              <a:t> </a:t>
            </a:r>
            <a:r>
              <a:rPr lang="en-GB" sz="2200" b="1" dirty="0"/>
              <a:t>(EJCN)</a:t>
            </a:r>
            <a:r>
              <a:rPr lang="en-GB" sz="2200" dirty="0"/>
              <a:t>:</a:t>
            </a:r>
          </a:p>
          <a:p>
            <a:pPr>
              <a:spcAft>
                <a:spcPts val="0"/>
              </a:spcAft>
              <a:buFont typeface="Wingdings" pitchFamily="2" charset="2"/>
              <a:buChar char="Ø"/>
            </a:pPr>
            <a:endParaRPr lang="en-GB" sz="2200" dirty="0"/>
          </a:p>
          <a:p>
            <a:pPr algn="just" eaLnBrk="1" fontAlgn="auto" hangingPunct="1">
              <a:spcAft>
                <a:spcPts val="0"/>
              </a:spcAft>
              <a:buFont typeface="Wingdings" pitchFamily="2" charset="2"/>
              <a:buChar char="ü"/>
              <a:defRPr/>
            </a:pPr>
            <a:r>
              <a:rPr lang="mk-MK" sz="2200" dirty="0"/>
              <a:t>основана во 2016 г. </a:t>
            </a:r>
            <a:r>
              <a:rPr lang="mk-MK" sz="2200" b="1" dirty="0"/>
              <a:t>за поттикнување на контакти помеѓу практичарите кои специјализираат во борбата против предизвиците на сајбер-криминалот, </a:t>
            </a:r>
            <a:r>
              <a:rPr lang="mk-MK" sz="2200" dirty="0"/>
              <a:t>криминалот преку интернет и истрагите во сајбер-простор, како </a:t>
            </a:r>
            <a:r>
              <a:rPr lang="mk-MK" sz="2200" b="1" dirty="0"/>
              <a:t>и зголемување на ефикасноста при истрагите и гонењето</a:t>
            </a:r>
            <a:endParaRPr lang="en-US" sz="2200" b="1"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401994" y="1899565"/>
            <a:ext cx="2945175" cy="3037212"/>
          </a:xfrm>
          <a:prstGeom prst="rect">
            <a:avLst/>
          </a:prstGeom>
        </p:spPr>
      </p:pic>
    </p:spTree>
    <p:extLst>
      <p:ext uri="{BB962C8B-B14F-4D97-AF65-F5344CB8AC3E}">
        <p14:creationId xmlns:p14="http://schemas.microsoft.com/office/powerpoint/2010/main" val="388237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ea typeface="ＭＳ Ｐゴシック" pitchFamily="34" charset="-128"/>
              </a:rPr>
              <a:t>EJN</a:t>
            </a:r>
            <a:r>
              <a:rPr lang="en-GB" sz="3200" b="1" dirty="0">
                <a:ea typeface="ＭＳ Ｐゴシック" pitchFamily="34" charset="-128"/>
              </a:rPr>
              <a:t> – </a:t>
            </a:r>
            <a:r>
              <a:rPr lang="mk-MK" sz="3200" b="1" dirty="0">
                <a:ea typeface="ＭＳ Ｐゴシック" pitchFamily="34" charset="-128"/>
              </a:rPr>
              <a:t>Европска судска мрежа </a:t>
            </a:r>
            <a:r>
              <a:rPr lang="mk-MK" sz="3200" b="1" dirty="0">
                <a:solidFill>
                  <a:schemeClr val="bg1"/>
                </a:solidFill>
                <a:ea typeface="ＭＳ Ｐゴシック" pitchFamily="34" charset="-128"/>
              </a:rPr>
              <a:t>за</a:t>
            </a:r>
            <a:r>
              <a:rPr lang="mk-MK" sz="3200" b="1" dirty="0">
                <a:ea typeface="ＭＳ Ｐゴシック" pitchFamily="34" charset="-128"/>
              </a:rPr>
              <a:t> кривични предмети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23235" cy="5847755"/>
          </a:xfrm>
          <a:prstGeom prst="rect">
            <a:avLst/>
          </a:prstGeom>
        </p:spPr>
        <p:txBody>
          <a:bodyPr wrap="square">
            <a:spAutoFit/>
          </a:bodyPr>
          <a:lstStyle/>
          <a:p>
            <a:pPr marL="342900" indent="-342900">
              <a:buFont typeface="Wingdings" pitchFamily="2" charset="2"/>
              <a:buChar char="Ø"/>
            </a:pPr>
            <a:r>
              <a:rPr lang="mk-MK" sz="2200" b="1" dirty="0"/>
              <a:t>Мрежа на судски контакт точки</a:t>
            </a:r>
            <a:endParaRPr lang="en-GB" sz="2200" b="1" dirty="0"/>
          </a:p>
          <a:p>
            <a:pPr marL="342900" indent="-342900">
              <a:buFont typeface="Wingdings" pitchFamily="2" charset="2"/>
              <a:buChar char="ü"/>
            </a:pPr>
            <a:endParaRPr lang="en-GB" sz="2200" dirty="0"/>
          </a:p>
          <a:p>
            <a:pPr marL="342900" indent="-342900" algn="just">
              <a:buFont typeface="Wingdings" pitchFamily="2" charset="2"/>
              <a:buChar char="ü"/>
            </a:pPr>
            <a:r>
              <a:rPr lang="mk-MK" sz="2200" b="1" dirty="0"/>
              <a:t>Атлас им овозможува </a:t>
            </a:r>
            <a:r>
              <a:rPr lang="mk-MK" sz="2200" dirty="0"/>
              <a:t>на практичарите веднаш да ги идентификуваат надлежните органи во секоја земја членка за да прием и спроведување на барања за заемна правна помош</a:t>
            </a:r>
            <a:endParaRPr lang="en-GB" sz="2200" dirty="0"/>
          </a:p>
          <a:p>
            <a:pPr marL="342900" indent="-342900" algn="just">
              <a:buFont typeface="Wingdings" pitchFamily="2" charset="2"/>
              <a:buChar char="ü"/>
            </a:pPr>
            <a:endParaRPr lang="en-GB" sz="2200" b="1" dirty="0"/>
          </a:p>
          <a:p>
            <a:pPr marL="342900" indent="-342900" algn="just">
              <a:buFont typeface="Wingdings" pitchFamily="2" charset="2"/>
              <a:buChar char="ü"/>
            </a:pPr>
            <a:r>
              <a:rPr lang="mk-MK" sz="2200" b="1" dirty="0"/>
              <a:t>Контакт точките </a:t>
            </a:r>
            <a:r>
              <a:rPr lang="mk-MK" sz="2200" dirty="0"/>
              <a:t>се активни посредници со главна задача да ја олеснат судската соработка помеѓу земјите членки</a:t>
            </a:r>
            <a:endParaRPr lang="en-GB" sz="2200" dirty="0"/>
          </a:p>
          <a:p>
            <a:pPr lvl="1"/>
            <a:endParaRPr lang="en-GB" sz="2200" dirty="0"/>
          </a:p>
        </p:txBody>
      </p:sp>
      <p:pic>
        <p:nvPicPr>
          <p:cNvPr id="11" name="Picture 10">
            <a:extLst>
              <a:ext uri="{FF2B5EF4-FFF2-40B4-BE49-F238E27FC236}">
                <a16:creationId xmlns:a16="http://schemas.microsoft.com/office/drawing/2014/main" id="{6F15F1CA-6657-3E49-9F6D-DD00AB98CEE1}"/>
              </a:ext>
            </a:extLst>
          </p:cNvPr>
          <p:cNvPicPr>
            <a:picLocks noChangeAspect="1"/>
          </p:cNvPicPr>
          <p:nvPr/>
        </p:nvPicPr>
        <p:blipFill>
          <a:blip r:embed="rId4"/>
          <a:stretch>
            <a:fillRect/>
          </a:stretch>
        </p:blipFill>
        <p:spPr>
          <a:xfrm>
            <a:off x="5124755" y="2211534"/>
            <a:ext cx="3024336" cy="3024336"/>
          </a:xfrm>
          <a:prstGeom prst="rect">
            <a:avLst/>
          </a:prstGeom>
        </p:spPr>
      </p:pic>
    </p:spTree>
    <p:extLst>
      <p:ext uri="{BB962C8B-B14F-4D97-AF65-F5344CB8AC3E}">
        <p14:creationId xmlns:p14="http://schemas.microsoft.com/office/powerpoint/2010/main" val="7774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Совет на Европа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1" y="1085294"/>
            <a:ext cx="4716937" cy="5749266"/>
          </a:xfrm>
          <a:prstGeom prst="rect">
            <a:avLst/>
          </a:prstGeom>
        </p:spPr>
        <p:txBody>
          <a:bodyPr wrap="square">
            <a:spAutoFit/>
          </a:bodyPr>
          <a:lstStyle/>
          <a:p>
            <a:pPr marL="342900" indent="-342900">
              <a:lnSpc>
                <a:spcPct val="90000"/>
              </a:lnSpc>
              <a:buFont typeface="Wingdings" pitchFamily="2" charset="2"/>
              <a:buChar char="Ø"/>
            </a:pPr>
            <a:r>
              <a:rPr lang="mk-MK" sz="2400" b="1" i="1" dirty="0"/>
              <a:t>Европска конвенција од 1959 г. за заемна помош во кривични предмети</a:t>
            </a:r>
            <a:endParaRPr lang="en-GB" sz="2400" b="1" i="1" dirty="0"/>
          </a:p>
          <a:p>
            <a:pPr>
              <a:lnSpc>
                <a:spcPct val="90000"/>
              </a:lnSpc>
              <a:buFont typeface="Wingdings" pitchFamily="2" charset="2"/>
              <a:buNone/>
            </a:pPr>
            <a:endParaRPr lang="en-GB" sz="2400" i="1" dirty="0"/>
          </a:p>
          <a:p>
            <a:pPr marL="342900" indent="-342900">
              <a:lnSpc>
                <a:spcPct val="90000"/>
              </a:lnSpc>
              <a:buFont typeface="Wingdings" pitchFamily="2" charset="2"/>
              <a:buChar char="ü"/>
            </a:pPr>
            <a:r>
              <a:rPr lang="mk-MK" sz="2400" dirty="0" err="1"/>
              <a:t>позадината</a:t>
            </a:r>
            <a:r>
              <a:rPr lang="mk-MK" sz="2400" dirty="0"/>
              <a:t> за Конвенцијата од Будмпешта</a:t>
            </a:r>
            <a:endParaRPr lang="en-GB" sz="2400" dirty="0"/>
          </a:p>
          <a:p>
            <a:pPr>
              <a:lnSpc>
                <a:spcPct val="90000"/>
              </a:lnSpc>
            </a:pPr>
            <a:endParaRPr lang="en-GB" sz="2400" dirty="0"/>
          </a:p>
          <a:p>
            <a:pPr marL="342900" indent="-342900">
              <a:lnSpc>
                <a:spcPct val="90000"/>
              </a:lnSpc>
              <a:buFont typeface="Wingdings" pitchFamily="2" charset="2"/>
              <a:buChar char="ü"/>
            </a:pPr>
            <a:r>
              <a:rPr lang="mk-MK" sz="2400" dirty="0"/>
              <a:t>ратификувана од сите земји-членки на Советот на Европа</a:t>
            </a:r>
            <a:endParaRPr lang="en-GB" sz="2400" dirty="0"/>
          </a:p>
          <a:p>
            <a:pPr>
              <a:lnSpc>
                <a:spcPct val="90000"/>
              </a:lnSpc>
            </a:pPr>
            <a:endParaRPr lang="en-GB" sz="2400" dirty="0"/>
          </a:p>
          <a:p>
            <a:pPr marL="342900" indent="-342900">
              <a:lnSpc>
                <a:spcPct val="90000"/>
              </a:lnSpc>
              <a:buFont typeface="Wingdings" pitchFamily="2" charset="2"/>
              <a:buChar char="ü"/>
            </a:pPr>
            <a:r>
              <a:rPr lang="mk-MK" sz="2400" dirty="0">
                <a:solidFill>
                  <a:srgbClr val="FF0000"/>
                </a:solidFill>
              </a:rPr>
              <a:t>од сите Страни на Конвенцијата на Будимпешта, единствената страна која не е членка на Конвенцијата од 1959 г. се САД</a:t>
            </a:r>
            <a:endParaRPr lang="en-GB" sz="2400" dirty="0">
              <a:solidFill>
                <a:srgbClr val="FF0000"/>
              </a:solidFill>
            </a:endParaRPr>
          </a:p>
          <a:p>
            <a:pPr lvl="1"/>
            <a:endParaRPr lang="en-GB" sz="2200" dirty="0"/>
          </a:p>
        </p:txBody>
      </p:sp>
      <p:pic>
        <p:nvPicPr>
          <p:cNvPr id="11" name="Picture 10">
            <a:extLst>
              <a:ext uri="{FF2B5EF4-FFF2-40B4-BE49-F238E27FC236}">
                <a16:creationId xmlns:a16="http://schemas.microsoft.com/office/drawing/2014/main" id="{5E52ABAD-488C-CE41-A404-66FBAD33EEA7}"/>
              </a:ext>
            </a:extLst>
          </p:cNvPr>
          <p:cNvPicPr>
            <a:picLocks noChangeAspect="1"/>
          </p:cNvPicPr>
          <p:nvPr/>
        </p:nvPicPr>
        <p:blipFill>
          <a:blip r:embed="rId4"/>
          <a:stretch>
            <a:fillRect/>
          </a:stretch>
        </p:blipFill>
        <p:spPr>
          <a:xfrm>
            <a:off x="4927003" y="2715603"/>
            <a:ext cx="3850445" cy="2156249"/>
          </a:xfrm>
          <a:prstGeom prst="rect">
            <a:avLst/>
          </a:prstGeom>
        </p:spPr>
      </p:pic>
    </p:spTree>
    <p:extLst>
      <p:ext uri="{BB962C8B-B14F-4D97-AF65-F5344CB8AC3E}">
        <p14:creationId xmlns:p14="http://schemas.microsoft.com/office/powerpoint/2010/main" val="125306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en-US" sz="3200" b="1" dirty="0"/>
              <a:t>Генерално собрание на Обединетите нации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1" y="1085294"/>
            <a:ext cx="4902519" cy="5678478"/>
          </a:xfrm>
          <a:prstGeom prst="rect">
            <a:avLst/>
          </a:prstGeom>
        </p:spPr>
        <p:txBody>
          <a:bodyPr wrap="square">
            <a:spAutoFit/>
          </a:bodyPr>
          <a:lstStyle/>
          <a:p>
            <a:pPr marL="342900" indent="-342900" eaLnBrk="1" hangingPunct="1">
              <a:buFont typeface="Wingdings" pitchFamily="2" charset="2"/>
              <a:buChar char="Ø"/>
            </a:pPr>
            <a:r>
              <a:rPr lang="mk-MK" altLang="en-US" sz="2200" b="1" i="1" dirty="0"/>
              <a:t>Резолуции за борба против криминалната злоупотреба на информатичките технологии (Резолуции 55/63 и 56/121):</a:t>
            </a:r>
            <a:endParaRPr lang="en-GB" altLang="en-US" sz="2200" dirty="0">
              <a:ea typeface="MS PGothic" panose="020B0600070205080204" pitchFamily="34" charset="-128"/>
            </a:endParaRPr>
          </a:p>
          <a:p>
            <a:pPr marL="342900" indent="-342900" algn="just" eaLnBrk="1" hangingPunct="1">
              <a:buFont typeface="Arial" panose="020B0604020202020204" pitchFamily="34" charset="0"/>
              <a:buChar char="•"/>
            </a:pPr>
            <a:r>
              <a:rPr lang="mk-MK" altLang="en-US" sz="2100" dirty="0">
                <a:ea typeface="MS PGothic" panose="020B0600070205080204" pitchFamily="34" charset="-128"/>
              </a:rPr>
              <a:t>потребата да се обезбеди дека секоја земја ќе усвои соодветен закон за сајбер-криминал – да се елиминираат </a:t>
            </a:r>
            <a:r>
              <a:rPr lang="mk-MK" altLang="en-US" sz="2100" i="1" dirty="0">
                <a:ea typeface="MS PGothic" panose="020B0600070205080204" pitchFamily="34" charset="-128"/>
              </a:rPr>
              <a:t>безбедносните зони</a:t>
            </a:r>
            <a:endParaRPr lang="en-GB" altLang="en-US" sz="2100" i="1" dirty="0">
              <a:ea typeface="MS PGothic" panose="020B0600070205080204" pitchFamily="34" charset="-128"/>
            </a:endParaRPr>
          </a:p>
          <a:p>
            <a:pPr marL="342900" indent="-342900" algn="just" eaLnBrk="1" hangingPunct="1">
              <a:buFont typeface="Arial" panose="020B0604020202020204" pitchFamily="34" charset="0"/>
              <a:buChar char="•"/>
            </a:pPr>
            <a:r>
              <a:rPr lang="mk-MK" altLang="en-US" sz="2100" dirty="0">
                <a:ea typeface="MS PGothic" panose="020B0600070205080204" pitchFamily="34" charset="-128"/>
              </a:rPr>
              <a:t>потребата за размена на информации, соработка и координација помеѓу земјите поврзани со некои конкретни кривични истраги на меѓународни случаи на кривична злоупотреба на информатички технологии.</a:t>
            </a:r>
            <a:endParaRPr lang="en-GB" altLang="en-US" sz="2100" dirty="0">
              <a:ea typeface="MS PGothic" panose="020B0600070205080204" pitchFamily="34" charset="-128"/>
            </a:endParaRPr>
          </a:p>
          <a:p>
            <a:pPr lvl="1"/>
            <a:endParaRPr lang="en-GB" sz="2200" dirty="0"/>
          </a:p>
        </p:txBody>
      </p:sp>
      <p:pic>
        <p:nvPicPr>
          <p:cNvPr id="11" name="Picture 10">
            <a:extLst>
              <a:ext uri="{FF2B5EF4-FFF2-40B4-BE49-F238E27FC236}">
                <a16:creationId xmlns:a16="http://schemas.microsoft.com/office/drawing/2014/main" id="{09082205-7D01-024D-B1A5-DA773EEC2D4C}"/>
              </a:ext>
            </a:extLst>
          </p:cNvPr>
          <p:cNvPicPr>
            <a:picLocks noChangeAspect="1"/>
          </p:cNvPicPr>
          <p:nvPr/>
        </p:nvPicPr>
        <p:blipFill>
          <a:blip r:embed="rId4"/>
          <a:stretch>
            <a:fillRect/>
          </a:stretch>
        </p:blipFill>
        <p:spPr>
          <a:xfrm>
            <a:off x="5272712" y="2526047"/>
            <a:ext cx="3503745" cy="2327305"/>
          </a:xfrm>
          <a:prstGeom prst="rect">
            <a:avLst/>
          </a:prstGeom>
        </p:spPr>
      </p:pic>
    </p:spTree>
    <p:extLst>
      <p:ext uri="{BB962C8B-B14F-4D97-AF65-F5344CB8AC3E}">
        <p14:creationId xmlns:p14="http://schemas.microsoft.com/office/powerpoint/2010/main" val="86411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455281"/>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en-US" sz="3200" b="1" dirty="0"/>
              <a:t>Подгрупа за високо-технолошки криминал</a:t>
            </a:r>
          </a:p>
          <a:p>
            <a:pPr algn="r"/>
            <a:r>
              <a:rPr lang="mk-MK" altLang="en-US" sz="3200" b="1" dirty="0"/>
              <a:t>на Г8</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4696670"/>
          </a:xfrm>
          <a:prstGeom prst="rect">
            <a:avLst/>
          </a:prstGeom>
        </p:spPr>
        <p:txBody>
          <a:bodyPr>
            <a:spAutoFit/>
          </a:bodyPr>
          <a:lstStyle/>
          <a:p>
            <a:pPr marL="342900" indent="-342900" eaLnBrk="1" hangingPunct="1">
              <a:lnSpc>
                <a:spcPct val="90000"/>
              </a:lnSpc>
              <a:buFont typeface="Wingdings" pitchFamily="2" charset="2"/>
              <a:buChar char="Ø"/>
              <a:defRPr/>
            </a:pPr>
            <a:r>
              <a:rPr lang="mk-MK" sz="2200" b="1" dirty="0"/>
              <a:t>Повеќе проактивни опции</a:t>
            </a:r>
            <a:endParaRPr lang="en-GB" sz="2200" b="1" dirty="0"/>
          </a:p>
          <a:p>
            <a:pPr marL="342900" indent="-342900" eaLnBrk="1" hangingPunct="1">
              <a:lnSpc>
                <a:spcPct val="90000"/>
              </a:lnSpc>
              <a:buFont typeface="Wingdings" pitchFamily="2" charset="2"/>
              <a:buChar char="Ø"/>
              <a:defRPr/>
            </a:pPr>
            <a:endParaRPr lang="en-GB" sz="2200" dirty="0"/>
          </a:p>
          <a:p>
            <a:pPr marL="342900" indent="-342900" eaLnBrk="1" hangingPunct="1">
              <a:lnSpc>
                <a:spcPct val="90000"/>
              </a:lnSpc>
              <a:buFont typeface="Wingdings" pitchFamily="2" charset="2"/>
              <a:buChar char="ü"/>
              <a:defRPr/>
            </a:pPr>
            <a:r>
              <a:rPr lang="mk-MK" sz="2200" b="1" dirty="0"/>
              <a:t>Г8 создаде мрежа </a:t>
            </a:r>
            <a:r>
              <a:rPr lang="mk-MK" sz="2200" dirty="0"/>
              <a:t>од контакт точки</a:t>
            </a:r>
            <a:endParaRPr lang="en-GB" sz="2200" dirty="0"/>
          </a:p>
          <a:p>
            <a:pPr marL="342900" indent="-342900" eaLnBrk="1" hangingPunct="1">
              <a:lnSpc>
                <a:spcPct val="90000"/>
              </a:lnSpc>
              <a:buFont typeface="Wingdings" pitchFamily="2" charset="2"/>
              <a:buChar char="ü"/>
              <a:defRPr/>
            </a:pPr>
            <a:endParaRPr lang="en-GB" sz="2200" dirty="0"/>
          </a:p>
          <a:p>
            <a:pPr marL="342900" indent="-342900" eaLnBrk="1" hangingPunct="1">
              <a:lnSpc>
                <a:spcPct val="90000"/>
              </a:lnSpc>
              <a:buFont typeface="Wingdings" pitchFamily="2" charset="2"/>
              <a:buChar char="ü"/>
              <a:defRPr/>
            </a:pPr>
            <a:r>
              <a:rPr lang="mk-MK" sz="2200" b="1" dirty="0"/>
              <a:t>стана референца </a:t>
            </a:r>
            <a:r>
              <a:rPr lang="mk-MK" sz="2200" dirty="0"/>
              <a:t>во сценариото за меѓународна соработка </a:t>
            </a:r>
            <a:endParaRPr lang="en-GB" sz="2200" dirty="0"/>
          </a:p>
          <a:p>
            <a:pPr marL="342900" indent="-342900" eaLnBrk="1" hangingPunct="1">
              <a:lnSpc>
                <a:spcPct val="90000"/>
              </a:lnSpc>
              <a:buFont typeface="Wingdings" pitchFamily="2" charset="2"/>
              <a:buChar char="ü"/>
              <a:defRPr/>
            </a:pPr>
            <a:endParaRPr lang="en-GB" sz="2200" dirty="0"/>
          </a:p>
          <a:p>
            <a:pPr marL="342900" indent="-342900" eaLnBrk="1" hangingPunct="1">
              <a:lnSpc>
                <a:spcPct val="90000"/>
              </a:lnSpc>
              <a:buFont typeface="Wingdings" pitchFamily="2" charset="2"/>
              <a:buChar char="ü"/>
              <a:defRPr/>
            </a:pPr>
            <a:r>
              <a:rPr lang="mk-MK" sz="2200" b="1" dirty="0"/>
              <a:t>именик со имиња</a:t>
            </a:r>
            <a:r>
              <a:rPr lang="mk-MK" sz="2200" dirty="0"/>
              <a:t>, кои можат да бидат контактирани и да го олеснат непосредното дејствување кога тоа е потребно</a:t>
            </a:r>
            <a:endParaRPr lang="en-GB" sz="2200" dirty="0"/>
          </a:p>
          <a:p>
            <a:pPr lvl="1"/>
            <a:endParaRPr lang="en-GB" sz="2200" dirty="0"/>
          </a:p>
        </p:txBody>
      </p:sp>
      <p:pic>
        <p:nvPicPr>
          <p:cNvPr id="11" name="Picture 10">
            <a:extLst>
              <a:ext uri="{FF2B5EF4-FFF2-40B4-BE49-F238E27FC236}">
                <a16:creationId xmlns:a16="http://schemas.microsoft.com/office/drawing/2014/main" id="{EB8630C5-35E1-FD47-9F26-EC0504E81B26}"/>
              </a:ext>
            </a:extLst>
          </p:cNvPr>
          <p:cNvPicPr>
            <a:picLocks noChangeAspect="1"/>
          </p:cNvPicPr>
          <p:nvPr/>
        </p:nvPicPr>
        <p:blipFill>
          <a:blip r:embed="rId4"/>
          <a:stretch>
            <a:fillRect/>
          </a:stretch>
        </p:blipFill>
        <p:spPr>
          <a:xfrm>
            <a:off x="5836408" y="1999607"/>
            <a:ext cx="2258646" cy="2258646"/>
          </a:xfrm>
          <a:prstGeom prst="rect">
            <a:avLst/>
          </a:prstGeom>
        </p:spPr>
      </p:pic>
    </p:spTree>
    <p:extLst>
      <p:ext uri="{BB962C8B-B14F-4D97-AF65-F5344CB8AC3E}">
        <p14:creationId xmlns:p14="http://schemas.microsoft.com/office/powerpoint/2010/main" val="389237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en-US" sz="3200" b="1" dirty="0"/>
              <a:t>Африканска Унија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5269800" cy="5847755"/>
          </a:xfrm>
          <a:prstGeom prst="rect">
            <a:avLst/>
          </a:prstGeom>
        </p:spPr>
        <p:txBody>
          <a:bodyPr wrap="square">
            <a:spAutoFit/>
          </a:bodyPr>
          <a:lstStyle/>
          <a:p>
            <a:pPr marL="342900" indent="-342900" eaLnBrk="1" hangingPunct="1">
              <a:buFont typeface="Wingdings" pitchFamily="2" charset="2"/>
              <a:buChar char="Ø"/>
              <a:defRPr/>
            </a:pPr>
            <a:r>
              <a:rPr lang="mk-MK" sz="2200" b="1" dirty="0"/>
              <a:t>Конвенција за сајбер-безбедност и заштита на лични податоци</a:t>
            </a:r>
            <a:endParaRPr lang="en-GB" sz="2200" b="1" dirty="0"/>
          </a:p>
          <a:p>
            <a:pPr marL="0" indent="0">
              <a:buNone/>
            </a:pPr>
            <a:endParaRPr lang="en-US" sz="2200" dirty="0"/>
          </a:p>
          <a:p>
            <a:pPr marL="342900" indent="-342900">
              <a:buFont typeface="Wingdings" pitchFamily="2" charset="2"/>
              <a:buChar char="ü"/>
            </a:pPr>
            <a:r>
              <a:rPr lang="mk-MK" sz="2200" dirty="0"/>
              <a:t>Конвенцијата на Африканската Унија за сајбер-безбедност и заштита на личните податоци е мултилатерален договор потпишан од членките на Африканската Унија.</a:t>
            </a:r>
            <a:endParaRPr lang="en-US" sz="2200" dirty="0"/>
          </a:p>
          <a:p>
            <a:pPr marL="0" indent="0">
              <a:buNone/>
            </a:pPr>
            <a:endParaRPr lang="en-US" sz="2200" dirty="0"/>
          </a:p>
          <a:p>
            <a:pPr marL="342900" indent="-342900">
              <a:buFont typeface="Wingdings" pitchFamily="2" charset="2"/>
              <a:buChar char="ü"/>
            </a:pPr>
            <a:r>
              <a:rPr lang="mk-MK" sz="2200" dirty="0"/>
              <a:t>Предвидува законодавни начела во однос на</a:t>
            </a:r>
            <a:r>
              <a:rPr lang="en-US" sz="2200" dirty="0"/>
              <a:t>:</a:t>
            </a:r>
          </a:p>
          <a:p>
            <a:pPr marL="742950" indent="-742950">
              <a:buFont typeface="+mj-lt"/>
              <a:buAutoNum type="arabicPeriod"/>
            </a:pPr>
            <a:r>
              <a:rPr lang="mk-MK" sz="2200" dirty="0"/>
              <a:t>електронски трансакции</a:t>
            </a:r>
            <a:endParaRPr lang="en-US" sz="2200" dirty="0"/>
          </a:p>
          <a:p>
            <a:pPr marL="742950" indent="-742950">
              <a:buFont typeface="+mj-lt"/>
              <a:buAutoNum type="arabicPeriod"/>
            </a:pPr>
            <a:r>
              <a:rPr lang="mk-MK" sz="2200" dirty="0"/>
              <a:t>заштита на лични податоци</a:t>
            </a:r>
            <a:endParaRPr lang="en-US" sz="2200" dirty="0"/>
          </a:p>
          <a:p>
            <a:pPr marL="742950" indent="-742950">
              <a:buFont typeface="+mj-lt"/>
              <a:buAutoNum type="arabicPeriod"/>
            </a:pPr>
            <a:r>
              <a:rPr lang="mk-MK" sz="2200" dirty="0"/>
              <a:t>сајбер-безбедност и сајбер-криминал</a:t>
            </a:r>
            <a:endParaRPr lang="en-US" sz="2200" dirty="0"/>
          </a:p>
          <a:p>
            <a:pPr lvl="1"/>
            <a:endParaRPr lang="en-GB" sz="2200" dirty="0"/>
          </a:p>
        </p:txBody>
      </p:sp>
      <p:pic>
        <p:nvPicPr>
          <p:cNvPr id="11" name="Picture 10">
            <a:extLst>
              <a:ext uri="{FF2B5EF4-FFF2-40B4-BE49-F238E27FC236}">
                <a16:creationId xmlns:a16="http://schemas.microsoft.com/office/drawing/2014/main" id="{F3D82F51-3C42-C74D-A382-9F2EA882EB3C}"/>
              </a:ext>
            </a:extLst>
          </p:cNvPr>
          <p:cNvPicPr>
            <a:picLocks noChangeAspect="1"/>
          </p:cNvPicPr>
          <p:nvPr/>
        </p:nvPicPr>
        <p:blipFill>
          <a:blip r:embed="rId4"/>
          <a:stretch>
            <a:fillRect/>
          </a:stretch>
        </p:blipFill>
        <p:spPr>
          <a:xfrm>
            <a:off x="5518449" y="2363983"/>
            <a:ext cx="3024335" cy="2716776"/>
          </a:xfrm>
          <a:prstGeom prst="rect">
            <a:avLst/>
          </a:prstGeom>
        </p:spPr>
      </p:pic>
    </p:spTree>
    <p:extLst>
      <p:ext uri="{BB962C8B-B14F-4D97-AF65-F5344CB8AC3E}">
        <p14:creationId xmlns:p14="http://schemas.microsoft.com/office/powerpoint/2010/main" val="39864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en-US" sz="3200" b="1" dirty="0"/>
              <a:t>Комонвелт</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1" y="1085294"/>
            <a:ext cx="4722017" cy="2954655"/>
          </a:xfrm>
          <a:prstGeom prst="rect">
            <a:avLst/>
          </a:prstGeom>
        </p:spPr>
        <p:txBody>
          <a:bodyPr wrap="square">
            <a:spAutoFit/>
          </a:bodyPr>
          <a:lstStyle/>
          <a:p>
            <a:pPr marL="571500" lvl="2" indent="-571500" eaLnBrk="1" hangingPunct="1">
              <a:spcAft>
                <a:spcPts val="1200"/>
              </a:spcAft>
              <a:buFont typeface="Wingdings" pitchFamily="2" charset="2"/>
              <a:buChar char="Ø"/>
              <a:defRPr/>
            </a:pPr>
            <a:r>
              <a:rPr lang="mk-MK" sz="2200" b="1" dirty="0">
                <a:solidFill>
                  <a:srgbClr val="00B0F0"/>
                </a:solidFill>
              </a:rPr>
              <a:t>Модел закон</a:t>
            </a:r>
            <a:endParaRPr lang="en-GB" sz="2200" b="1" dirty="0">
              <a:solidFill>
                <a:srgbClr val="00B0F0"/>
              </a:solidFill>
            </a:endParaRPr>
          </a:p>
          <a:p>
            <a:pPr marL="571500" lvl="2" indent="-571500" eaLnBrk="1" hangingPunct="1">
              <a:spcAft>
                <a:spcPts val="1200"/>
              </a:spcAft>
              <a:buFont typeface="Wingdings" pitchFamily="2" charset="2"/>
              <a:buChar char="ü"/>
              <a:defRPr/>
            </a:pPr>
            <a:r>
              <a:rPr lang="mk-MK" sz="2200" i="1" dirty="0"/>
              <a:t>Инструментот од Хараре </a:t>
            </a:r>
            <a:r>
              <a:rPr lang="mk-MK" sz="2200" dirty="0"/>
              <a:t>овозможува зголемено ниво и обем на соработка помеѓу владите на Комонвелтот во кривичните предмети, вклучувајќи предмети за сајбер-криминал</a:t>
            </a:r>
            <a:endParaRPr lang="en-GB" sz="2200" dirty="0"/>
          </a:p>
        </p:txBody>
      </p:sp>
      <p:sp>
        <p:nvSpPr>
          <p:cNvPr id="5" name="Rectangle 4">
            <a:extLst>
              <a:ext uri="{FF2B5EF4-FFF2-40B4-BE49-F238E27FC236}">
                <a16:creationId xmlns:a16="http://schemas.microsoft.com/office/drawing/2014/main" id="{50E34DCD-BB8C-DD4E-A006-1BDD3384150B}"/>
              </a:ext>
            </a:extLst>
          </p:cNvPr>
          <p:cNvSpPr/>
          <p:nvPr/>
        </p:nvSpPr>
        <p:spPr>
          <a:xfrm>
            <a:off x="4450456" y="1114520"/>
            <a:ext cx="4605022" cy="5570756"/>
          </a:xfrm>
          <a:prstGeom prst="rect">
            <a:avLst/>
          </a:prstGeom>
        </p:spPr>
        <p:txBody>
          <a:bodyPr wrap="square">
            <a:spAutoFit/>
          </a:bodyPr>
          <a:lstStyle/>
          <a:p>
            <a:pPr marL="800100" lvl="3" indent="-342900" eaLnBrk="1" hangingPunct="1">
              <a:spcAft>
                <a:spcPts val="1200"/>
              </a:spcAft>
              <a:buFont typeface="Wingdings" pitchFamily="2" charset="2"/>
              <a:buChar char="ü"/>
              <a:defRPr/>
            </a:pPr>
            <a:r>
              <a:rPr lang="mk-MK" sz="2200" dirty="0"/>
              <a:t>Вклучува, меѓу другото</a:t>
            </a:r>
            <a:r>
              <a:rPr lang="en-GB" sz="2200" dirty="0"/>
              <a:t>:</a:t>
            </a:r>
          </a:p>
          <a:p>
            <a:pPr marL="1028700" lvl="3" indent="-571500" eaLnBrk="1" hangingPunct="1">
              <a:spcAft>
                <a:spcPts val="1200"/>
              </a:spcAft>
              <a:buFont typeface="Arial" panose="020B0604020202020204" pitchFamily="34" charset="0"/>
              <a:buChar char="•"/>
              <a:defRPr/>
            </a:pPr>
            <a:r>
              <a:rPr lang="mk-MK" sz="2200" dirty="0"/>
              <a:t>идентификување и лоцирање на лица</a:t>
            </a:r>
            <a:endParaRPr lang="en-US" sz="2200" dirty="0"/>
          </a:p>
          <a:p>
            <a:pPr marL="1028700" lvl="3" indent="-571500" eaLnBrk="1" hangingPunct="1">
              <a:spcAft>
                <a:spcPts val="1200"/>
              </a:spcAft>
              <a:buFont typeface="Arial" panose="020B0604020202020204" pitchFamily="34" charset="0"/>
              <a:buChar char="•"/>
              <a:defRPr/>
            </a:pPr>
            <a:r>
              <a:rPr lang="mk-MK" sz="2200" dirty="0"/>
              <a:t>доставување на документи</a:t>
            </a:r>
            <a:endParaRPr lang="en-US" sz="2200" dirty="0"/>
          </a:p>
          <a:p>
            <a:pPr marL="1028700" lvl="3" indent="-571500" eaLnBrk="1" hangingPunct="1">
              <a:spcAft>
                <a:spcPts val="1200"/>
              </a:spcAft>
              <a:buFont typeface="Arial" panose="020B0604020202020204" pitchFamily="34" charset="0"/>
              <a:buChar char="•"/>
              <a:defRPr/>
            </a:pPr>
            <a:r>
              <a:rPr lang="mk-MK" sz="2200" dirty="0"/>
              <a:t>претрес и заплена</a:t>
            </a:r>
            <a:endParaRPr lang="en-US" sz="2200" dirty="0"/>
          </a:p>
          <a:p>
            <a:pPr marL="1028700" lvl="3" indent="-571500" eaLnBrk="1" hangingPunct="1">
              <a:spcAft>
                <a:spcPts val="1200"/>
              </a:spcAft>
              <a:buFont typeface="Arial" panose="020B0604020202020204" pitchFamily="34" charset="0"/>
              <a:buChar char="•"/>
              <a:defRPr/>
            </a:pPr>
            <a:r>
              <a:rPr lang="mk-MK" sz="2200" dirty="0"/>
              <a:t>добивање докази</a:t>
            </a:r>
            <a:endParaRPr lang="en-US" sz="2200" dirty="0"/>
          </a:p>
          <a:p>
            <a:pPr marL="1028700" lvl="3" indent="-571500" eaLnBrk="1" hangingPunct="1">
              <a:spcAft>
                <a:spcPts val="1200"/>
              </a:spcAft>
              <a:buFont typeface="Arial" panose="020B0604020202020204" pitchFamily="34" charset="0"/>
              <a:buChar char="•"/>
              <a:defRPr/>
            </a:pPr>
            <a:r>
              <a:rPr lang="mk-MK" sz="2200" dirty="0"/>
              <a:t>лоцирање, запленување и</a:t>
            </a:r>
            <a:endParaRPr lang="en-US" sz="2200" dirty="0"/>
          </a:p>
          <a:p>
            <a:pPr marL="1028700" lvl="3" indent="-571500" eaLnBrk="1" hangingPunct="1">
              <a:spcAft>
                <a:spcPts val="1200"/>
              </a:spcAft>
              <a:buFont typeface="Arial" panose="020B0604020202020204" pitchFamily="34" charset="0"/>
              <a:buChar char="•"/>
              <a:defRPr/>
            </a:pPr>
            <a:r>
              <a:rPr lang="mk-MK" sz="2200" dirty="0"/>
              <a:t>одземање на приходите од</a:t>
            </a:r>
            <a:endParaRPr lang="en-US" sz="2200" dirty="0"/>
          </a:p>
          <a:p>
            <a:pPr marL="1028700" lvl="3" indent="-571500" eaLnBrk="1" hangingPunct="1">
              <a:spcAft>
                <a:spcPts val="1200"/>
              </a:spcAft>
              <a:buFont typeface="Arial" panose="020B0604020202020204" pitchFamily="34" charset="0"/>
              <a:buChar char="•"/>
              <a:defRPr/>
            </a:pPr>
            <a:r>
              <a:rPr lang="mk-MK" sz="2200" dirty="0"/>
              <a:t>инструментите на криминалот</a:t>
            </a:r>
            <a:r>
              <a:rPr lang="en-US" sz="2200" dirty="0"/>
              <a:t>.</a:t>
            </a:r>
          </a:p>
        </p:txBody>
      </p:sp>
      <p:pic>
        <p:nvPicPr>
          <p:cNvPr id="12" name="Picture 11">
            <a:extLst>
              <a:ext uri="{FF2B5EF4-FFF2-40B4-BE49-F238E27FC236}">
                <a16:creationId xmlns:a16="http://schemas.microsoft.com/office/drawing/2014/main" id="{67E93319-A1E9-0C43-BD6B-4F4B00C73FD6}"/>
              </a:ext>
            </a:extLst>
          </p:cNvPr>
          <p:cNvPicPr>
            <a:picLocks noChangeAspect="1"/>
          </p:cNvPicPr>
          <p:nvPr/>
        </p:nvPicPr>
        <p:blipFill>
          <a:blip r:embed="rId4"/>
          <a:stretch>
            <a:fillRect/>
          </a:stretch>
        </p:blipFill>
        <p:spPr>
          <a:xfrm>
            <a:off x="912000" y="4148889"/>
            <a:ext cx="3261360" cy="1956816"/>
          </a:xfrm>
          <a:prstGeom prst="rect">
            <a:avLst/>
          </a:prstGeom>
        </p:spPr>
      </p:pic>
    </p:spTree>
    <p:extLst>
      <p:ext uri="{BB962C8B-B14F-4D97-AF65-F5344CB8AC3E}">
        <p14:creationId xmlns:p14="http://schemas.microsoft.com/office/powerpoint/2010/main" val="35469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Потсетник за наученото</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00158495"/>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055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338433"/>
            <a:ext cx="4235710" cy="4770537"/>
          </a:xfrm>
          <a:prstGeom prst="rect">
            <a:avLst/>
          </a:prstGeom>
        </p:spPr>
        <p:txBody>
          <a:bodyPr wrap="square">
            <a:spAutoFit/>
          </a:bodyPr>
          <a:lstStyle/>
          <a:p>
            <a:pPr marL="342900" indent="-342900" eaLnBrk="1" hangingPunct="1">
              <a:lnSpc>
                <a:spcPct val="80000"/>
              </a:lnSpc>
              <a:buFont typeface="Wingdings" pitchFamily="2" charset="2"/>
              <a:buChar char="Ø"/>
            </a:pPr>
            <a:r>
              <a:rPr lang="mk-MK" sz="2000" b="1" dirty="0"/>
              <a:t>Прв дел</a:t>
            </a:r>
            <a:endParaRPr lang="en-GB" sz="2000" b="1" dirty="0"/>
          </a:p>
          <a:p>
            <a:pPr marL="342900" indent="-342900" eaLnBrk="1" hangingPunct="1">
              <a:lnSpc>
                <a:spcPct val="80000"/>
              </a:lnSpc>
              <a:buFont typeface="Wingdings" pitchFamily="2" charset="2"/>
              <a:buChar char="ü"/>
            </a:pPr>
            <a:r>
              <a:rPr lang="mk-MK" sz="2000" i="1" dirty="0"/>
              <a:t>Потсетување за меѓународната димензија и одговор на сајбер-криминалот</a:t>
            </a:r>
            <a:endParaRPr lang="en-GB" sz="2000" i="1" dirty="0"/>
          </a:p>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r>
              <a:rPr lang="mk-MK" sz="2000" b="1" dirty="0"/>
              <a:t>Втор дел</a:t>
            </a:r>
            <a:endParaRPr lang="en-GB" sz="2000" b="1" dirty="0"/>
          </a:p>
          <a:p>
            <a:pPr marL="342900" indent="-342900" eaLnBrk="1" hangingPunct="1">
              <a:lnSpc>
                <a:spcPct val="80000"/>
              </a:lnSpc>
              <a:buFont typeface="Wingdings" pitchFamily="2" charset="2"/>
              <a:buChar char="ü"/>
            </a:pPr>
            <a:r>
              <a:rPr lang="mk-MK" sz="2000" i="1" dirty="0"/>
              <a:t>Потсетување за меѓународниот одговор на сајбер-криминалот: Конвенцијата од Будимпешта за сајбер-криминал и алатки за меѓународна соработка</a:t>
            </a:r>
            <a:endParaRPr lang="en-GB" sz="2000" i="1" dirty="0"/>
          </a:p>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r>
              <a:rPr lang="mk-MK" sz="2000" b="1" dirty="0"/>
              <a:t>Трет дел</a:t>
            </a:r>
            <a:endParaRPr lang="en-GB" sz="2000" b="1" dirty="0"/>
          </a:p>
          <a:p>
            <a:pPr marL="342900" indent="-342900">
              <a:lnSpc>
                <a:spcPct val="80000"/>
              </a:lnSpc>
              <a:buFont typeface="Wingdings" pitchFamily="2" charset="2"/>
              <a:buChar char="ü"/>
            </a:pPr>
            <a:r>
              <a:rPr lang="mk-MK" sz="2000" i="1" dirty="0"/>
              <a:t>Електронски докази и меѓународна соработка – главни дефинирачки карактеристики и предизвици за нивно добивање</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450456" y="1338433"/>
            <a:ext cx="4572000" cy="3293209"/>
          </a:xfrm>
          <a:prstGeom prst="rect">
            <a:avLst/>
          </a:prstGeom>
        </p:spPr>
        <p:txBody>
          <a:bodyPr>
            <a:spAutoFit/>
          </a:bodyPr>
          <a:lstStyle/>
          <a:p>
            <a:pPr marL="342900" indent="-342900" eaLnBrk="1" hangingPunct="1">
              <a:lnSpc>
                <a:spcPct val="80000"/>
              </a:lnSpc>
              <a:buFont typeface="Wingdings" pitchFamily="2" charset="2"/>
              <a:buChar char="Ø"/>
            </a:pPr>
            <a:r>
              <a:rPr lang="mk-MK" sz="2000" b="1" dirty="0"/>
              <a:t>Четврти дел</a:t>
            </a:r>
            <a:endParaRPr lang="en-GB" sz="2000" b="1" dirty="0"/>
          </a:p>
          <a:p>
            <a:pPr marL="342900" indent="-342900">
              <a:lnSpc>
                <a:spcPct val="80000"/>
              </a:lnSpc>
              <a:buFont typeface="Wingdings" pitchFamily="2" charset="2"/>
              <a:buChar char="ü"/>
            </a:pPr>
            <a:r>
              <a:rPr lang="mk-MK" sz="2000" i="1" dirty="0"/>
              <a:t>Соработка во капацитет на формален, квази-неформален, неформален и приватен сектор</a:t>
            </a:r>
            <a:endParaRPr lang="en-GB" sz="2000" i="1" dirty="0"/>
          </a:p>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r>
              <a:rPr lang="mk-MK" sz="2000" b="1" dirty="0"/>
              <a:t>Петти дел</a:t>
            </a:r>
            <a:endParaRPr lang="en-GB" sz="2000" b="1" dirty="0"/>
          </a:p>
          <a:p>
            <a:pPr marL="342900" indent="-342900">
              <a:lnSpc>
                <a:spcPct val="80000"/>
              </a:lnSpc>
              <a:buFont typeface="Wingdings" pitchFamily="2" charset="2"/>
              <a:buChar char="ü"/>
            </a:pPr>
            <a:r>
              <a:rPr lang="mk-MK" sz="2000" i="1" dirty="0"/>
              <a:t>Предизвици на практични прашања во врска со меѓународни истраги за сајбер-криминал – студија на случај</a:t>
            </a:r>
            <a:endParaRPr lang="en-GB" sz="2000" b="1" i="1" dirty="0"/>
          </a:p>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r>
              <a:rPr lang="mk-MK" sz="2000" b="1" dirty="0"/>
              <a:t>Шести дел</a:t>
            </a:r>
            <a:endParaRPr lang="en-GB" sz="2000" b="1" dirty="0"/>
          </a:p>
          <a:p>
            <a:pPr marL="342900" indent="-342900">
              <a:lnSpc>
                <a:spcPct val="80000"/>
              </a:lnSpc>
              <a:buFont typeface="Wingdings" pitchFamily="2" charset="2"/>
              <a:buChar char="ü"/>
            </a:pPr>
            <a:r>
              <a:rPr lang="mk-MK" sz="2000" i="1" dirty="0"/>
              <a:t>Резиме</a:t>
            </a:r>
            <a:endParaRPr lang="en-US" sz="2000" i="1" dirty="0"/>
          </a:p>
        </p:txBody>
      </p:sp>
      <p:pic>
        <p:nvPicPr>
          <p:cNvPr id="7" name="Picture 6" descr="A picture containing keyboard&#10;&#10;Description automatically generated">
            <a:extLst>
              <a:ext uri="{FF2B5EF4-FFF2-40B4-BE49-F238E27FC236}">
                <a16:creationId xmlns:a16="http://schemas.microsoft.com/office/drawing/2014/main" id="{4481AE4C-03BD-48F0-8CEC-9EBF00DFF485}"/>
              </a:ext>
            </a:extLst>
          </p:cNvPr>
          <p:cNvPicPr>
            <a:picLocks noChangeAspect="1"/>
          </p:cNvPicPr>
          <p:nvPr/>
        </p:nvPicPr>
        <p:blipFill>
          <a:blip r:embed="rId4"/>
          <a:stretch>
            <a:fillRect/>
          </a:stretch>
        </p:blipFill>
        <p:spPr>
          <a:xfrm>
            <a:off x="5396586" y="4527236"/>
            <a:ext cx="2703294" cy="1798919"/>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dirty="0"/>
              <a:t>Потсетник за меѓународната димензија</a:t>
            </a:r>
          </a:p>
          <a:p>
            <a:pPr algn="r" eaLnBrk="1" hangingPunct="1">
              <a:lnSpc>
                <a:spcPct val="80000"/>
              </a:lnSpc>
            </a:pPr>
            <a:r>
              <a:rPr lang="mk-MK" sz="3200" dirty="0">
                <a:solidFill>
                  <a:schemeClr val="bg1"/>
                </a:solidFill>
              </a:rPr>
              <a:t>и одговор на сајбер-криминал</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01719"/>
            <a:ext cx="8525021" cy="363791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Потсетник за меѓународниот одговор на сајбер-криминал</a:t>
            </a:r>
            <a:r>
              <a:rPr lang="en-GB" sz="3200" b="1" dirty="0"/>
              <a:t>: </a:t>
            </a:r>
          </a:p>
          <a:p>
            <a:pPr algn="ctr">
              <a:lnSpc>
                <a:spcPct val="80000"/>
              </a:lnSpc>
            </a:pPr>
            <a:endParaRPr lang="en-GB" sz="3200" b="1" dirty="0"/>
          </a:p>
          <a:p>
            <a:pPr algn="ctr">
              <a:lnSpc>
                <a:spcPct val="80000"/>
              </a:lnSpc>
            </a:pPr>
            <a:r>
              <a:rPr lang="mk-MK" sz="3200" b="1" dirty="0"/>
              <a:t>Конвенцијата од Будимпешта за сајбер-криминал и алатки за меѓународна соработка</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Главни начела на меѓународна соработка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9A3C28A1-FC1F-4084-9F3B-8B4BB004B11E}"/>
              </a:ext>
            </a:extLst>
          </p:cNvPr>
          <p:cNvSpPr/>
          <p:nvPr/>
        </p:nvSpPr>
        <p:spPr>
          <a:xfrm>
            <a:off x="88522" y="1033883"/>
            <a:ext cx="5297210" cy="4816703"/>
          </a:xfrm>
          <a:prstGeom prst="rect">
            <a:avLst/>
          </a:prstGeom>
        </p:spPr>
        <p:txBody>
          <a:bodyPr wrap="square">
            <a:spAutoFit/>
          </a:bodyPr>
          <a:lstStyle/>
          <a:p>
            <a:pPr algn="just">
              <a:spcBef>
                <a:spcPts val="600"/>
              </a:spcBef>
            </a:pPr>
            <a:r>
              <a:rPr lang="mk-MK" sz="2000" b="1" dirty="0"/>
              <a:t>Главни начела на кои се темели меѓународната соработка</a:t>
            </a:r>
            <a:r>
              <a:rPr lang="en-US" sz="2000" b="1" dirty="0"/>
              <a:t>:</a:t>
            </a:r>
          </a:p>
          <a:p>
            <a:pPr marL="342900" indent="-342900" algn="just">
              <a:spcBef>
                <a:spcPts val="600"/>
              </a:spcBef>
              <a:buFont typeface="Wingdings" pitchFamily="2" charset="2"/>
              <a:buChar char="ü"/>
            </a:pPr>
            <a:r>
              <a:rPr lang="mk-MK" b="1" dirty="0"/>
              <a:t>Здружение</a:t>
            </a:r>
            <a:r>
              <a:rPr lang="en-US" b="1" dirty="0"/>
              <a:t> </a:t>
            </a:r>
            <a:r>
              <a:rPr lang="mk-MK" b="1" dirty="0"/>
              <a:t>на нации</a:t>
            </a:r>
            <a:r>
              <a:rPr lang="en-US" b="1" dirty="0"/>
              <a:t>: </a:t>
            </a:r>
            <a:r>
              <a:rPr lang="mk-MK" dirty="0"/>
              <a:t>ова е начело на меѓународно право што овозможува една земја во најголема можна мера да ги признае законодавните, извршните и судските акти на друга земја</a:t>
            </a:r>
            <a:r>
              <a:rPr lang="en-US" dirty="0"/>
              <a:t>;</a:t>
            </a:r>
            <a:endParaRPr lang="en-US" b="1" dirty="0"/>
          </a:p>
          <a:p>
            <a:pPr marL="342900" indent="-342900" algn="just">
              <a:spcBef>
                <a:spcPts val="600"/>
              </a:spcBef>
              <a:buFont typeface="Wingdings" pitchFamily="2" charset="2"/>
              <a:buChar char="ü"/>
            </a:pPr>
            <a:r>
              <a:rPr lang="mk-MK" b="1" dirty="0"/>
              <a:t>Реципроцитет</a:t>
            </a:r>
            <a:r>
              <a:rPr lang="en-US" b="1" dirty="0"/>
              <a:t>: </a:t>
            </a:r>
            <a:r>
              <a:rPr lang="mk-MK" dirty="0"/>
              <a:t>земјата која бара докази ќе одговори (или ветува дека ќе го стори тоа во иднина) на слично барање од земјата која бара помош (основа за модерен процес на заемна правна помош)</a:t>
            </a:r>
            <a:r>
              <a:rPr lang="en-US" dirty="0"/>
              <a:t>;</a:t>
            </a:r>
            <a:endParaRPr lang="en-US" b="1" dirty="0"/>
          </a:p>
          <a:p>
            <a:pPr marL="342900" indent="-342900" algn="just">
              <a:spcBef>
                <a:spcPts val="600"/>
              </a:spcBef>
              <a:buFont typeface="Wingdings" pitchFamily="2" charset="2"/>
              <a:buChar char="ü"/>
            </a:pPr>
            <a:r>
              <a:rPr lang="mk-MK" b="1" dirty="0"/>
              <a:t>Двоен криминалитет</a:t>
            </a:r>
            <a:r>
              <a:rPr lang="en-US" b="1" dirty="0"/>
              <a:t>: </a:t>
            </a:r>
            <a:r>
              <a:rPr lang="mk-MK" dirty="0"/>
              <a:t>материјалното дело за кое се бара помош од една земја исто така претставува кривично дело во земјата во која се наоѓаат доказите.</a:t>
            </a:r>
            <a:r>
              <a:rPr lang="en-US" dirty="0"/>
              <a:t>.</a:t>
            </a:r>
          </a:p>
        </p:txBody>
      </p:sp>
      <mc:AlternateContent xmlns:mc="http://schemas.openxmlformats.org/markup-compatibility/2006">
        <mc:Choice xmlns:am3d="http://schemas.microsoft.com/office/drawing/2017/model3d" Requires="am3d">
          <p:graphicFrame>
            <p:nvGraphicFramePr>
              <p:cNvPr id="6" name="3D Model 5" descr="Horseshoe U Shaped Magnet">
                <a:extLst>
                  <a:ext uri="{FF2B5EF4-FFF2-40B4-BE49-F238E27FC236}">
                    <a16:creationId xmlns:a16="http://schemas.microsoft.com/office/drawing/2014/main" id="{2BDF18F0-4D7C-4696-80E0-CD2ECB33074B}"/>
                  </a:ext>
                </a:extLst>
              </p:cNvPr>
              <p:cNvGraphicFramePr>
                <a:graphicFrameLocks noChangeAspect="1"/>
              </p:cNvGraphicFramePr>
              <p:nvPr/>
            </p:nvGraphicFramePr>
            <p:xfrm>
              <a:off x="5834542" y="1805000"/>
              <a:ext cx="3220936" cy="4568655"/>
            </p:xfrm>
            <a:graphic>
              <a:graphicData uri="http://schemas.microsoft.com/office/drawing/2017/model3d">
                <am3d:model3d r:embed="rId4">
                  <am3d:spPr>
                    <a:xfrm>
                      <a:off x="0" y="0"/>
                      <a:ext cx="3220936" cy="4568655"/>
                    </a:xfrm>
                    <a:prstGeom prst="rect">
                      <a:avLst/>
                    </a:prstGeom>
                  </am3d:spPr>
                  <am3d:camera>
                    <am3d:pos x="0" y="0" z="58287500"/>
                    <am3d:up dx="0" dy="36000000" dz="0"/>
                    <am3d:lookAt x="0" y="0" z="0"/>
                    <am3d:perspective fov="2700000"/>
                  </am3d:camera>
                  <am3d:trans>
                    <am3d:meterPerModelUnit n="3937007" d="1000000"/>
                    <am3d:preTrans dx="-547688" dy="3638131" dz="319325"/>
                    <am3d:scale>
                      <am3d:sx n="1000000" d="1000000"/>
                      <am3d:sy n="1000000" d="1000000"/>
                      <am3d:sz n="1000000" d="1000000"/>
                    </am3d:scale>
                    <am3d:rot ax="2551607" ay="2075643" az="1650414"/>
                    <am3d:postTrans dx="0" dy="0" dz="0"/>
                  </am3d:trans>
                  <am3d:raster rName="Office3DRenderer" rVer="16.0.8326">
                    <am3d:blip r:embed="rId5"/>
                  </am3d:raster>
                  <am3d:objViewport viewportSz="52030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Horseshoe U Shaped Magnet">
                <a:extLst>
                  <a:ext uri="{FF2B5EF4-FFF2-40B4-BE49-F238E27FC236}">
                    <a16:creationId xmlns:a16="http://schemas.microsoft.com/office/drawing/2014/main" id="{2BDF18F0-4D7C-4696-80E0-CD2ECB33074B}"/>
                  </a:ext>
                </a:extLst>
              </p:cNvPr>
              <p:cNvPicPr>
                <a:picLocks noGrp="1" noRot="1" noChangeAspect="1" noMove="1" noResize="1" noEditPoints="1" noAdjustHandles="1" noChangeArrowheads="1" noChangeShapeType="1" noCrop="1"/>
              </p:cNvPicPr>
              <p:nvPr/>
            </p:nvPicPr>
            <p:blipFill>
              <a:blip r:embed="rId5"/>
              <a:stretch>
                <a:fillRect/>
              </a:stretch>
            </p:blipFill>
            <p:spPr>
              <a:xfrm>
                <a:off x="5834542" y="1805000"/>
                <a:ext cx="3220936" cy="4568655"/>
              </a:xfrm>
              <a:prstGeom prst="rect">
                <a:avLst/>
              </a:prstGeom>
            </p:spPr>
          </p:pic>
        </mc:Fallback>
      </mc:AlternateContent>
    </p:spTree>
    <p:extLst>
      <p:ext uri="{BB962C8B-B14F-4D97-AF65-F5344CB8AC3E}">
        <p14:creationId xmlns:p14="http://schemas.microsoft.com/office/powerpoint/2010/main" val="197753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Договори за заемна правна помош</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259985"/>
            <a:ext cx="4572000" cy="5170646"/>
          </a:xfrm>
          <a:prstGeom prst="rect">
            <a:avLst/>
          </a:prstGeom>
        </p:spPr>
        <p:txBody>
          <a:bodyPr>
            <a:spAutoFit/>
          </a:bodyPr>
          <a:lstStyle/>
          <a:p>
            <a:pPr marL="342900" indent="-342900" algn="just">
              <a:buFont typeface="Wingdings" pitchFamily="2" charset="2"/>
              <a:buChar char="ü"/>
            </a:pPr>
            <a:r>
              <a:rPr lang="mk-MK" sz="2200" b="1" dirty="0"/>
              <a:t>формална соработка </a:t>
            </a:r>
            <a:r>
              <a:rPr lang="mk-MK" sz="2200" dirty="0"/>
              <a:t>помеѓу две или повеќе земји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b="1" dirty="0"/>
              <a:t>обично вклучуваат одредби </a:t>
            </a:r>
            <a:r>
              <a:rPr lang="mk-MK" sz="2200" dirty="0"/>
              <a:t>за собирање и размена на информации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b="1" dirty="0"/>
              <a:t>обично предвидуваат ситуации </a:t>
            </a:r>
            <a:r>
              <a:rPr lang="mk-MK" sz="2200" dirty="0"/>
              <a:t>во кои барањата можат да бидат одбиени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b="1" dirty="0"/>
              <a:t>обично предвидуваат услови </a:t>
            </a:r>
            <a:r>
              <a:rPr lang="mk-MK" sz="2200" dirty="0"/>
              <a:t>со кои барањата за помош мораат да бидат усогласени </a:t>
            </a:r>
            <a:endParaRPr lang="en-US" sz="2200" dirty="0"/>
          </a:p>
        </p:txBody>
      </p:sp>
      <p:pic>
        <p:nvPicPr>
          <p:cNvPr id="11" name="Picture 10">
            <a:extLst>
              <a:ext uri="{FF2B5EF4-FFF2-40B4-BE49-F238E27FC236}">
                <a16:creationId xmlns:a16="http://schemas.microsoft.com/office/drawing/2014/main" id="{7D74F92D-1919-734A-8396-392CE79FF5B5}"/>
              </a:ext>
            </a:extLst>
          </p:cNvPr>
          <p:cNvPicPr>
            <a:picLocks noChangeAspect="1"/>
          </p:cNvPicPr>
          <p:nvPr/>
        </p:nvPicPr>
        <p:blipFill>
          <a:blip r:embed="rId4"/>
          <a:stretch>
            <a:fillRect/>
          </a:stretch>
        </p:blipFill>
        <p:spPr>
          <a:xfrm>
            <a:off x="5235421" y="2539920"/>
            <a:ext cx="3787035" cy="2272221"/>
          </a:xfrm>
          <a:prstGeom prst="rect">
            <a:avLst/>
          </a:prstGeom>
        </p:spPr>
      </p:pic>
    </p:spTree>
    <p:extLst>
      <p:ext uri="{BB962C8B-B14F-4D97-AF65-F5344CB8AC3E}">
        <p14:creationId xmlns:p14="http://schemas.microsoft.com/office/powerpoint/2010/main" val="235880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Закони за заемна правна помош</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85294"/>
            <a:ext cx="4572000" cy="5632311"/>
          </a:xfrm>
          <a:prstGeom prst="rect">
            <a:avLst/>
          </a:prstGeom>
        </p:spPr>
        <p:txBody>
          <a:bodyPr>
            <a:spAutoFit/>
          </a:bodyPr>
          <a:lstStyle/>
          <a:p>
            <a:pPr marL="342900" indent="-342900" algn="just">
              <a:buFont typeface="Wingdings" pitchFamily="2" charset="2"/>
              <a:buChar char="ü"/>
            </a:pPr>
            <a:r>
              <a:rPr lang="mk-MK" sz="2000" b="1" dirty="0"/>
              <a:t>домашното законодавство може да предвиди механизми </a:t>
            </a:r>
            <a:r>
              <a:rPr lang="mk-MK" sz="2000" dirty="0"/>
              <a:t>за соработка со земји, без разлика дали со нив имаат или немаат </a:t>
            </a:r>
            <a:r>
              <a:rPr lang="en-US" sz="2000" dirty="0" err="1"/>
              <a:t>MLAT</a:t>
            </a:r>
            <a:r>
              <a:rPr lang="en-US" sz="2000" dirty="0"/>
              <a:t>/</a:t>
            </a:r>
            <a:r>
              <a:rPr lang="mk-MK" sz="2000" dirty="0" err="1"/>
              <a:t>ДЗПП</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b="1" dirty="0"/>
              <a:t>овие закони можат да содржат одредби </a:t>
            </a:r>
            <a:r>
              <a:rPr lang="mk-MK" sz="2000" dirty="0"/>
              <a:t>што овозможуваат соработка во различни области, вклучувајќи реализирање или поднесување барања за експедитивно зачувување на складирани податоци, претрес и заплена на податоци, пресретнување на содржински податоци и преземање податочен сообраќај</a:t>
            </a:r>
            <a:endParaRPr lang="en-US" sz="2000" dirty="0"/>
          </a:p>
          <a:p>
            <a:pPr marL="800100" lvl="1" indent="-342900">
              <a:buFont typeface="Wingdings" pitchFamily="2" charset="2"/>
              <a:buChar char="ü"/>
            </a:pPr>
            <a:endParaRPr lang="en-GB" sz="2000" dirty="0"/>
          </a:p>
        </p:txBody>
      </p:sp>
      <p:pic>
        <p:nvPicPr>
          <p:cNvPr id="11" name="Picture 10">
            <a:extLst>
              <a:ext uri="{FF2B5EF4-FFF2-40B4-BE49-F238E27FC236}">
                <a16:creationId xmlns:a16="http://schemas.microsoft.com/office/drawing/2014/main" id="{33EADB6B-570B-7542-B6FE-AE373DFA8033}"/>
              </a:ext>
            </a:extLst>
          </p:cNvPr>
          <p:cNvPicPr>
            <a:picLocks noChangeAspect="1"/>
          </p:cNvPicPr>
          <p:nvPr/>
        </p:nvPicPr>
        <p:blipFill>
          <a:blip r:embed="rId4"/>
          <a:stretch>
            <a:fillRect/>
          </a:stretch>
        </p:blipFill>
        <p:spPr>
          <a:xfrm>
            <a:off x="4904738" y="2456410"/>
            <a:ext cx="4117718" cy="1945180"/>
          </a:xfrm>
          <a:prstGeom prst="rect">
            <a:avLst/>
          </a:prstGeom>
        </p:spPr>
      </p:pic>
    </p:spTree>
    <p:extLst>
      <p:ext uri="{BB962C8B-B14F-4D97-AF65-F5344CB8AC3E}">
        <p14:creationId xmlns:p14="http://schemas.microsoft.com/office/powerpoint/2010/main" val="28340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Потсетник</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93425572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384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Конвенцијата од Будимпешта за</a:t>
            </a:r>
          </a:p>
          <a:p>
            <a:pPr algn="r"/>
            <a:r>
              <a:rPr lang="mk-MK" altLang="sr-Latn-RS" sz="3200" b="1" dirty="0" err="1"/>
              <a:t>сајбер</a:t>
            </a:r>
            <a:r>
              <a:rPr lang="mk-MK" altLang="sr-Latn-RS" sz="3200" b="1" dirty="0"/>
              <a:t>-криминал </a:t>
            </a:r>
            <a:r>
              <a:rPr lang="mk-MK" sz="3200" b="1" dirty="0"/>
              <a:t>на Советот на Европа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44212" y="956352"/>
            <a:ext cx="4572000" cy="4801314"/>
          </a:xfrm>
          <a:prstGeom prst="rect">
            <a:avLst/>
          </a:prstGeom>
        </p:spPr>
        <p:txBody>
          <a:bodyPr>
            <a:spAutoFit/>
          </a:bodyPr>
          <a:lstStyle/>
          <a:p>
            <a:pPr marL="342900" indent="-342900">
              <a:buFont typeface="Wingdings" pitchFamily="2" charset="2"/>
              <a:buChar char="ü"/>
              <a:defRPr/>
            </a:pPr>
            <a:r>
              <a:rPr lang="mk-MK" b="1" dirty="0"/>
              <a:t>Доставена за потпис на 23 ноември 2001 г. во Будимпешта</a:t>
            </a:r>
            <a:endParaRPr lang="en-GB" b="1" dirty="0"/>
          </a:p>
          <a:p>
            <a:pPr marL="342900" indent="-342900">
              <a:buFont typeface="Wingdings" pitchFamily="2" charset="2"/>
              <a:buChar char="ü"/>
              <a:defRPr/>
            </a:pPr>
            <a:r>
              <a:rPr lang="mk-MK" b="1" dirty="0"/>
              <a:t>Проследена од Конвенцијата за комитетот за сајбер-криминал</a:t>
            </a:r>
            <a:r>
              <a:rPr lang="en-GB" b="1" dirty="0"/>
              <a:t> (T-CY) </a:t>
            </a:r>
          </a:p>
          <a:p>
            <a:pPr marL="342900" indent="-342900">
              <a:buFont typeface="Wingdings" pitchFamily="2" charset="2"/>
              <a:buChar char="ü"/>
              <a:defRPr/>
            </a:pPr>
            <a:r>
              <a:rPr lang="mk-MK" b="1" dirty="0"/>
              <a:t>Отворена за пристапување од секоја земја</a:t>
            </a:r>
            <a:endParaRPr lang="en-GB" b="1" dirty="0"/>
          </a:p>
          <a:p>
            <a:pPr>
              <a:defRPr/>
            </a:pPr>
            <a:endParaRPr lang="en-GB" b="1" dirty="0"/>
          </a:p>
          <a:p>
            <a:pPr marL="457200" indent="-457200">
              <a:buFont typeface="Wingdings" pitchFamily="2" charset="2"/>
              <a:buChar char="ü"/>
              <a:defRPr/>
            </a:pPr>
            <a:r>
              <a:rPr lang="mk-MK" b="1" dirty="0"/>
              <a:t>Од јули 2020 г.</a:t>
            </a:r>
            <a:r>
              <a:rPr lang="en-GB" b="1" dirty="0"/>
              <a:t>:</a:t>
            </a:r>
          </a:p>
          <a:p>
            <a:pPr marL="342900" indent="-342900">
              <a:buFont typeface="Arial" pitchFamily="34" charset="0"/>
              <a:buChar char="•"/>
              <a:defRPr/>
            </a:pPr>
            <a:r>
              <a:rPr lang="mk-MK" b="1" dirty="0"/>
              <a:t>65 страни </a:t>
            </a:r>
            <a:r>
              <a:rPr lang="mk-MK" dirty="0"/>
              <a:t>(44 земји-членки на Советот на Европа, покрај Аргентина, Австралија, Зелен ‘Рт, Канада, Чиле, Колумбија, Костарика, Доминиканска Република, Гана, Израел, Јапонија, Маврициус, Мароко, Панама, Парагвај, Перу, Филипини, Сенегал, Шри Ланка, Тонга и САД)</a:t>
            </a:r>
            <a:endParaRPr lang="en-GB" dirty="0"/>
          </a:p>
        </p:txBody>
      </p:sp>
      <p:sp>
        <p:nvSpPr>
          <p:cNvPr id="5" name="Rectangle 4">
            <a:extLst>
              <a:ext uri="{FF2B5EF4-FFF2-40B4-BE49-F238E27FC236}">
                <a16:creationId xmlns:a16="http://schemas.microsoft.com/office/drawing/2014/main" id="{CBF6D94C-E963-2548-B312-315B2A8ACCD5}"/>
              </a:ext>
            </a:extLst>
          </p:cNvPr>
          <p:cNvSpPr/>
          <p:nvPr/>
        </p:nvSpPr>
        <p:spPr>
          <a:xfrm>
            <a:off x="4572000" y="894204"/>
            <a:ext cx="4572000" cy="4801314"/>
          </a:xfrm>
          <a:prstGeom prst="rect">
            <a:avLst/>
          </a:prstGeom>
        </p:spPr>
        <p:txBody>
          <a:bodyPr>
            <a:spAutoFit/>
          </a:bodyPr>
          <a:lstStyle/>
          <a:p>
            <a:pPr marL="342900" indent="-342900">
              <a:buFont typeface="Arial" pitchFamily="34" charset="0"/>
              <a:buChar char="•"/>
              <a:defRPr/>
            </a:pPr>
            <a:r>
              <a:rPr lang="mk-MK" b="1" dirty="0"/>
              <a:t>Вкупен број на потписи кои не се проследени со ратификации</a:t>
            </a:r>
            <a:r>
              <a:rPr lang="en-US" b="1" dirty="0"/>
              <a:t>: 3 </a:t>
            </a:r>
          </a:p>
          <a:p>
            <a:pPr marL="342900" indent="-342900">
              <a:buFont typeface="Arial" pitchFamily="34" charset="0"/>
              <a:buChar char="•"/>
              <a:defRPr/>
            </a:pPr>
            <a:r>
              <a:rPr lang="en-US" dirty="0"/>
              <a:t>(</a:t>
            </a:r>
            <a:r>
              <a:rPr lang="mk-MK" dirty="0"/>
              <a:t>Ирска, Шведска, Јужна Африка</a:t>
            </a:r>
            <a:r>
              <a:rPr lang="en-US" dirty="0"/>
              <a:t>)</a:t>
            </a:r>
          </a:p>
          <a:p>
            <a:pPr marL="342900" indent="-342900">
              <a:buFont typeface="Arial" pitchFamily="34" charset="0"/>
              <a:buChar char="•"/>
              <a:defRPr/>
            </a:pPr>
            <a:endParaRPr lang="en-US" dirty="0"/>
          </a:p>
          <a:p>
            <a:pPr marL="342900" indent="-342900">
              <a:buFont typeface="Arial" pitchFamily="34" charset="0"/>
              <a:buChar char="•"/>
              <a:defRPr/>
            </a:pPr>
            <a:r>
              <a:rPr lang="mk-MK" b="1" dirty="0"/>
              <a:t>Вкупен број на покани за потпишување и ратификување</a:t>
            </a:r>
            <a:r>
              <a:rPr lang="en-US" dirty="0"/>
              <a:t>: </a:t>
            </a:r>
            <a:r>
              <a:rPr lang="sr-Latn-RS" b="1" dirty="0"/>
              <a:t>9</a:t>
            </a:r>
            <a:endParaRPr lang="en-US" dirty="0"/>
          </a:p>
          <a:p>
            <a:pPr marL="342900" indent="-342900">
              <a:buFont typeface="Arial" pitchFamily="34" charset="0"/>
              <a:buChar char="•"/>
              <a:defRPr/>
            </a:pPr>
            <a:r>
              <a:rPr lang="en-US" dirty="0"/>
              <a:t>(</a:t>
            </a:r>
            <a:r>
              <a:rPr lang="mk-MK" dirty="0"/>
              <a:t>Бенин, Бразил, Буркина Фасо, Гватемала, Мексико, Нов Зеланд, Нигер, Нигерија, Тунис</a:t>
            </a:r>
            <a:r>
              <a:rPr lang="en-US" dirty="0"/>
              <a:t>)</a:t>
            </a:r>
          </a:p>
          <a:p>
            <a:pPr marL="342900" indent="-342900">
              <a:buFont typeface="Arial" pitchFamily="34" charset="0"/>
              <a:buChar char="•"/>
              <a:defRPr/>
            </a:pPr>
            <a:endParaRPr lang="en-US" dirty="0"/>
          </a:p>
          <a:p>
            <a:pPr marL="342900" indent="-342900">
              <a:buFont typeface="Arial" pitchFamily="34" charset="0"/>
              <a:buChar char="•"/>
              <a:defRPr/>
            </a:pPr>
            <a:r>
              <a:rPr lang="mk-MK" b="1" dirty="0"/>
              <a:t>Вкупен број на ратификации, потписи и покани во јули 2020 г.</a:t>
            </a:r>
            <a:r>
              <a:rPr lang="en-US" b="1" dirty="0"/>
              <a:t>: 7</a:t>
            </a:r>
            <a:r>
              <a:rPr lang="sr-Latn-RS" b="1" dirty="0"/>
              <a:t>7</a:t>
            </a:r>
            <a:endParaRPr lang="en-US" b="1" dirty="0"/>
          </a:p>
          <a:p>
            <a:pPr>
              <a:defRPr/>
            </a:pPr>
            <a:r>
              <a:rPr lang="en-US" b="1" dirty="0"/>
              <a:t> </a:t>
            </a:r>
          </a:p>
          <a:p>
            <a:pPr marL="342900" indent="-342900">
              <a:buFont typeface="Arial" panose="020B0604020202020204" pitchFamily="34" charset="0"/>
              <a:buChar char="•"/>
              <a:defRPr/>
            </a:pPr>
            <a:r>
              <a:rPr lang="mk-MK" b="1" dirty="0"/>
              <a:t>Многу повеќе ја имаат користено Конвенцијата од Будимпешта како упатство за домашно законодавство</a:t>
            </a:r>
            <a:endParaRPr lang="en-US" b="1" dirty="0"/>
          </a:p>
        </p:txBody>
      </p:sp>
    </p:spTree>
    <p:extLst>
      <p:ext uri="{BB962C8B-B14F-4D97-AF65-F5344CB8AC3E}">
        <p14:creationId xmlns:p14="http://schemas.microsoft.com/office/powerpoint/2010/main" val="55772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mk-MK" sz="3200" b="1" dirty="0">
                <a:solidFill>
                  <a:schemeClr val="bg1"/>
                </a:solidFill>
                <a:latin typeface="+mn-lt"/>
              </a:rPr>
              <a:t>Конвенција од Будимпешта</a:t>
            </a:r>
            <a:r>
              <a:rPr lang="en-GB" sz="3200" b="1" dirty="0">
                <a:solidFill>
                  <a:schemeClr val="bg1"/>
                </a:solidFill>
                <a:latin typeface="+mn-lt"/>
              </a:rPr>
              <a:t>: </a:t>
            </a:r>
          </a:p>
          <a:p>
            <a:pPr marL="892175" indent="-892175" algn="r"/>
            <a:r>
              <a:rPr lang="mk-MK" sz="3200" b="1" dirty="0">
                <a:solidFill>
                  <a:schemeClr val="bg1"/>
                </a:solidFill>
                <a:latin typeface="+mn-lt"/>
              </a:rPr>
              <a:t>начела на меѓународна соработка</a:t>
            </a:r>
            <a:endParaRPr lang="en-GB" sz="3200" b="1" dirty="0">
              <a:solidFill>
                <a:schemeClr val="bg1"/>
              </a:solidFill>
              <a:latin typeface="+mn-lt"/>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130062" y="931850"/>
            <a:ext cx="9013938" cy="5447645"/>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mk-MK" b="1" dirty="0">
                <a:cs typeface="Arial" panose="020B0604020202020204" pitchFamily="34" charset="0"/>
              </a:rPr>
              <a:t>Соработка „во </a:t>
            </a:r>
            <a:r>
              <a:rPr lang="mk-MK" b="1" dirty="0" err="1">
                <a:cs typeface="Arial" panose="020B0604020202020204" pitchFamily="34" charset="0"/>
              </a:rPr>
              <a:t>најгоплем</a:t>
            </a:r>
            <a:r>
              <a:rPr lang="mk-MK" b="1" dirty="0">
                <a:cs typeface="Arial" panose="020B0604020202020204" pitchFamily="34" charset="0"/>
              </a:rPr>
              <a:t> можен степен</a:t>
            </a:r>
            <a:r>
              <a:rPr lang="en-US" b="1" dirty="0">
                <a:cs typeface="Arial" panose="020B0604020202020204" pitchFamily="34" charset="0"/>
              </a:rPr>
              <a:t>”</a:t>
            </a:r>
          </a:p>
          <a:p>
            <a:pPr marL="342900" indent="-342900">
              <a:spcAft>
                <a:spcPts val="600"/>
              </a:spcAft>
              <a:buFont typeface="Wingdings" pitchFamily="2" charset="2"/>
              <a:buChar char="ü"/>
            </a:pPr>
            <a:r>
              <a:rPr lang="mk-MK" b="1" dirty="0">
                <a:cs typeface="Arial" panose="020B0604020202020204" pitchFamily="34" charset="0"/>
              </a:rPr>
              <a:t>Соработка за сите кривични дела поврзани со компјутери </a:t>
            </a:r>
            <a:r>
              <a:rPr lang="mk-MK" dirty="0">
                <a:cs typeface="Arial" panose="020B0604020202020204" pitchFamily="34" charset="0"/>
              </a:rPr>
              <a:t>и електронски докази;</a:t>
            </a:r>
            <a:endParaRPr lang="en-US" dirty="0">
              <a:cs typeface="Arial" panose="020B0604020202020204" pitchFamily="34" charset="0"/>
            </a:endParaRPr>
          </a:p>
          <a:p>
            <a:pPr marL="342900" indent="-342900">
              <a:spcAft>
                <a:spcPts val="600"/>
              </a:spcAft>
              <a:buFont typeface="Wingdings" pitchFamily="2" charset="2"/>
              <a:buChar char="ü"/>
            </a:pPr>
            <a:r>
              <a:rPr lang="mk-MK" b="1" dirty="0">
                <a:cs typeface="Arial" panose="020B0604020202020204" pitchFamily="34" charset="0"/>
              </a:rPr>
              <a:t>Соработка заснована </a:t>
            </a:r>
            <a:r>
              <a:rPr lang="mk-MK" dirty="0">
                <a:cs typeface="Arial" panose="020B0604020202020204" pitchFamily="34" charset="0"/>
              </a:rPr>
              <a:t>на Конвенцијата, како и</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mk-MK" dirty="0">
                <a:cs typeface="Arial" panose="020B0604020202020204" pitchFamily="34" charset="0"/>
              </a:rPr>
              <a:t>преку примена на релевантни меѓународни инструменти за меѓународна соработка во кривични предмети</a:t>
            </a:r>
            <a:r>
              <a:rPr lang="en-US" dirty="0">
                <a:cs typeface="Arial" panose="020B0604020202020204" pitchFamily="34" charset="0"/>
              </a:rPr>
              <a:t>, </a:t>
            </a:r>
          </a:p>
          <a:p>
            <a:pPr marL="800100" lvl="1" indent="-342900">
              <a:spcAft>
                <a:spcPts val="600"/>
              </a:spcAft>
              <a:buFont typeface="Arial" panose="020B0604020202020204" pitchFamily="34" charset="0"/>
              <a:buChar char="•"/>
            </a:pPr>
            <a:r>
              <a:rPr lang="mk-MK" dirty="0">
                <a:cs typeface="Arial" panose="020B0604020202020204" pitchFamily="34" charset="0"/>
              </a:rPr>
              <a:t>склучени договори врз основа на униформно или реципрочно законодавство</a:t>
            </a:r>
            <a:r>
              <a:rPr lang="en-US" dirty="0">
                <a:cs typeface="Arial" panose="020B0604020202020204" pitchFamily="34" charset="0"/>
              </a:rPr>
              <a:t>, </a:t>
            </a:r>
            <a:r>
              <a:rPr lang="mk-MK" dirty="0">
                <a:cs typeface="Arial" panose="020B0604020202020204" pitchFamily="34" charset="0"/>
              </a:rPr>
              <a:t>и</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mk-MK" dirty="0">
                <a:cs typeface="Arial" panose="020B0604020202020204" pitchFamily="34" charset="0"/>
              </a:rPr>
              <a:t>домашни закони</a:t>
            </a:r>
            <a:endParaRPr lang="en-US" b="1" dirty="0">
              <a:cs typeface="Arial" panose="020B0604020202020204" pitchFamily="34" charset="0"/>
            </a:endParaRPr>
          </a:p>
          <a:p>
            <a:pPr marL="342900" lvl="1" indent="-342900">
              <a:spcAft>
                <a:spcPts val="600"/>
              </a:spcAft>
              <a:buFont typeface="Wingdings" pitchFamily="2" charset="2"/>
              <a:buChar char="ü"/>
            </a:pPr>
            <a:r>
              <a:rPr lang="mk-MK" b="1" dirty="0">
                <a:cs typeface="Arial" panose="020B0604020202020204" pitchFamily="34" charset="0"/>
              </a:rPr>
              <a:t>Начела за заемна правна помош</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mk-MK" dirty="0">
                <a:cs typeface="Arial" panose="020B0604020202020204" pitchFamily="34" charset="0"/>
              </a:rPr>
              <a:t>национална правна основа за мерки според член 29 до 35 од Конвенцијата</a:t>
            </a:r>
            <a:endParaRPr lang="en-US" dirty="0">
              <a:cs typeface="Arial" panose="020B0604020202020204" pitchFamily="34" charset="0"/>
            </a:endParaRPr>
          </a:p>
          <a:p>
            <a:pPr marL="800100" lvl="2" indent="-342900">
              <a:spcAft>
                <a:spcPts val="600"/>
              </a:spcAft>
              <a:buFont typeface="Arial" panose="020B0604020202020204" pitchFamily="34" charset="0"/>
              <a:buChar char="•"/>
            </a:pPr>
            <a:r>
              <a:rPr lang="mk-MK" dirty="0">
                <a:cs typeface="Arial" panose="020B0604020202020204" pitchFamily="34" charset="0"/>
              </a:rPr>
              <a:t>употреба на експедитивни средства за комуникација</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mk-MK" dirty="0">
                <a:cs typeface="Arial" panose="020B0604020202020204" pitchFamily="34" charset="0"/>
              </a:rPr>
              <a:t>предмет на условите на применливите </a:t>
            </a:r>
            <a:r>
              <a:rPr lang="en-US" dirty="0" err="1">
                <a:cs typeface="Arial" panose="020B0604020202020204" pitchFamily="34" charset="0"/>
              </a:rPr>
              <a:t>MLAT</a:t>
            </a:r>
            <a:r>
              <a:rPr lang="en-US" dirty="0">
                <a:cs typeface="Arial" panose="020B0604020202020204" pitchFamily="34" charset="0"/>
              </a:rPr>
              <a:t>/</a:t>
            </a:r>
            <a:r>
              <a:rPr lang="mk-MK" dirty="0" err="1">
                <a:cs typeface="Arial" panose="020B0604020202020204" pitchFamily="34" charset="0"/>
              </a:rPr>
              <a:t>ДЗПП</a:t>
            </a:r>
            <a:r>
              <a:rPr lang="mk-MK" dirty="0">
                <a:cs typeface="Arial" panose="020B0604020202020204" pitchFamily="34" charset="0"/>
              </a:rPr>
              <a:t> и домашните закони</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mk-MK" dirty="0">
                <a:cs typeface="Arial" panose="020B0604020202020204" pitchFamily="34" charset="0"/>
              </a:rPr>
              <a:t>потпирање на начелото на двоен криминалитет</a:t>
            </a:r>
            <a:endParaRPr lang="en-US" dirty="0">
              <a:cs typeface="Arial" panose="020B0604020202020204" pitchFamily="34" charset="0"/>
            </a:endParaRPr>
          </a:p>
          <a:p>
            <a:pPr marL="347663" lvl="1" indent="-342900">
              <a:spcAft>
                <a:spcPts val="600"/>
              </a:spcAft>
              <a:buFont typeface="Wingdings" pitchFamily="2" charset="2"/>
              <a:buChar char="ü"/>
            </a:pPr>
            <a:r>
              <a:rPr lang="mk-MK" b="1" dirty="0">
                <a:cs typeface="Arial" panose="020B0604020202020204" pitchFamily="34" charset="0"/>
              </a:rPr>
              <a:t>ЗПП е можна </a:t>
            </a:r>
            <a:r>
              <a:rPr lang="mk-MK" dirty="0">
                <a:cs typeface="Arial" panose="020B0604020202020204" pitchFamily="34" charset="0"/>
              </a:rPr>
              <a:t>во отсуство на релевантни договори (член 27)</a:t>
            </a:r>
            <a:endParaRPr lang="en-US" dirty="0">
              <a:cs typeface="Arial" panose="020B0604020202020204" pitchFamily="34" charset="0"/>
            </a:endParaRPr>
          </a:p>
        </p:txBody>
      </p:sp>
    </p:spTree>
    <p:extLst>
      <p:ext uri="{BB962C8B-B14F-4D97-AF65-F5344CB8AC3E}">
        <p14:creationId xmlns:p14="http://schemas.microsoft.com/office/powerpoint/2010/main" val="83085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mk-MK" sz="3200" b="1" dirty="0">
                <a:solidFill>
                  <a:schemeClr val="bg1"/>
                </a:solidFill>
                <a:latin typeface="+mn-lt"/>
              </a:rPr>
              <a:t>Конвенција од Будимпешта</a:t>
            </a:r>
            <a:r>
              <a:rPr lang="en-GB" sz="3200" b="1" dirty="0">
                <a:solidFill>
                  <a:schemeClr val="bg1"/>
                </a:solidFill>
                <a:latin typeface="+mn-lt"/>
              </a:rPr>
              <a:t>: </a:t>
            </a:r>
          </a:p>
          <a:p>
            <a:pPr marL="892175" indent="-892175" algn="r"/>
            <a:r>
              <a:rPr lang="mk-MK" sz="3200" b="1" dirty="0">
                <a:solidFill>
                  <a:schemeClr val="bg1"/>
                </a:solidFill>
                <a:latin typeface="+mn-lt"/>
              </a:rPr>
              <a:t>специфични процесни овластувања</a:t>
            </a:r>
            <a:endParaRPr lang="en-GB" sz="3200" b="1" dirty="0">
              <a:solidFill>
                <a:schemeClr val="bg1"/>
              </a:solidFill>
              <a:latin typeface="+mn-lt"/>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214934" y="1010899"/>
            <a:ext cx="8807521" cy="5216813"/>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mk-MK" b="1" dirty="0">
                <a:cs typeface="Arial" panose="020B0604020202020204" pitchFamily="34" charset="0"/>
              </a:rPr>
              <a:t>Експедитивно зачувување на складирани компјутерски податоци </a:t>
            </a:r>
            <a:r>
              <a:rPr lang="mk-MK" dirty="0">
                <a:cs typeface="Arial" panose="020B0604020202020204" pitchFamily="34" charset="0"/>
              </a:rPr>
              <a:t>(член 29):</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mk-MK" dirty="0">
                <a:cs typeface="Arial" panose="020B0604020202020204" pitchFamily="34" charset="0"/>
              </a:rPr>
              <a:t>проширување на релевантните домашни овластувања во меѓународен контекст</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mk-MK" dirty="0">
                <a:cs typeface="Arial" panose="020B0604020202020204" pitchFamily="34" charset="0"/>
              </a:rPr>
              <a:t>состојба на двоен криминалитет се применува само во исклучитечни околности</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mk-MK" dirty="0">
                <a:cs typeface="Arial" panose="020B0604020202020204" pitchFamily="34" charset="0"/>
              </a:rPr>
              <a:t>вистинското откривање на информации е последователен чекор со кое се бара ЗПП</a:t>
            </a:r>
            <a:r>
              <a:rPr lang="en-US" dirty="0">
                <a:cs typeface="Arial" panose="020B0604020202020204" pitchFamily="34" charset="0"/>
              </a:rPr>
              <a:t>.</a:t>
            </a:r>
          </a:p>
          <a:p>
            <a:pPr marL="346075" lvl="1" indent="-346075">
              <a:spcAft>
                <a:spcPts val="600"/>
              </a:spcAft>
              <a:buFont typeface="Wingdings" pitchFamily="2" charset="2"/>
              <a:buChar char="ü"/>
            </a:pPr>
            <a:r>
              <a:rPr lang="mk-MK" b="1" dirty="0">
                <a:cs typeface="Arial" panose="020B0604020202020204" pitchFamily="34" charset="0"/>
              </a:rPr>
              <a:t>Експедитивно откривање на зачувани преносни податоци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30)</a:t>
            </a:r>
          </a:p>
          <a:p>
            <a:pPr marL="346075" lvl="1" indent="-346075">
              <a:spcAft>
                <a:spcPts val="600"/>
              </a:spcAft>
              <a:buFont typeface="Wingdings" pitchFamily="2" charset="2"/>
              <a:buChar char="ü"/>
            </a:pPr>
            <a:r>
              <a:rPr lang="mk-MK" b="1" dirty="0">
                <a:cs typeface="Arial" panose="020B0604020202020204" pitchFamily="34" charset="0"/>
              </a:rPr>
              <a:t>Заемна помош во врска со пристап до складирани компјутерски податоци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31)</a:t>
            </a:r>
          </a:p>
          <a:p>
            <a:pPr marL="346075" lvl="1" indent="-346075">
              <a:spcAft>
                <a:spcPts val="600"/>
              </a:spcAft>
              <a:buFont typeface="Wingdings" pitchFamily="2" charset="2"/>
              <a:buChar char="ü"/>
            </a:pPr>
            <a:r>
              <a:rPr lang="mk-MK" b="1" dirty="0">
                <a:cs typeface="Arial" panose="020B0604020202020204" pitchFamily="34" charset="0"/>
              </a:rPr>
              <a:t>Прекуграничен пристап до складирани компјутерски податоци со согласност или кога е јавно достапен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32)</a:t>
            </a:r>
          </a:p>
          <a:p>
            <a:pPr marL="346075" lvl="1" indent="-346075">
              <a:spcAft>
                <a:spcPts val="600"/>
              </a:spcAft>
              <a:buFont typeface="Wingdings" pitchFamily="2" charset="2"/>
              <a:buChar char="ü"/>
            </a:pPr>
            <a:r>
              <a:rPr lang="mk-MK" b="1" dirty="0">
                <a:cs typeface="Arial" panose="020B0604020202020204" pitchFamily="34" charset="0"/>
              </a:rPr>
              <a:t>Заемна помош за следење на податоци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33 </a:t>
            </a:r>
            <a:r>
              <a:rPr lang="mk-MK" dirty="0">
                <a:cs typeface="Arial" panose="020B0604020202020204" pitchFamily="34" charset="0"/>
              </a:rPr>
              <a:t>и</a:t>
            </a:r>
            <a:r>
              <a:rPr lang="en-US" dirty="0">
                <a:cs typeface="Arial" panose="020B0604020202020204" pitchFamily="34" charset="0"/>
              </a:rPr>
              <a:t> 34)</a:t>
            </a:r>
          </a:p>
          <a:p>
            <a:pPr marL="346075" lvl="1" indent="-346075">
              <a:spcAft>
                <a:spcPts val="600"/>
              </a:spcAft>
              <a:buFont typeface="Wingdings" pitchFamily="2" charset="2"/>
              <a:buChar char="ü"/>
            </a:pPr>
            <a:r>
              <a:rPr lang="mk-MK" b="1" dirty="0">
                <a:cs typeface="Arial" panose="020B0604020202020204" pitchFamily="34" charset="0"/>
              </a:rPr>
              <a:t>24/7 мрежи на контакт точки</a:t>
            </a:r>
            <a:r>
              <a:rPr lang="en-US" dirty="0">
                <a:cs typeface="Arial" panose="020B0604020202020204" pitchFamily="34" charset="0"/>
              </a:rPr>
              <a:t>: </a:t>
            </a:r>
            <a:r>
              <a:rPr lang="mk-MK" dirty="0">
                <a:cs typeface="Arial" panose="020B0604020202020204" pitchFamily="34" charset="0"/>
              </a:rPr>
              <a:t>додава и не ги заменува другите постоечки канали за соработка</a:t>
            </a:r>
            <a:r>
              <a:rPr lang="en-US" dirty="0">
                <a:cs typeface="Arial" panose="020B0604020202020204" pitchFamily="34" charset="0"/>
              </a:rPr>
              <a:t> (</a:t>
            </a:r>
            <a:r>
              <a:rPr lang="mk-MK" dirty="0">
                <a:cs typeface="Arial" panose="020B0604020202020204" pitchFamily="34" charset="0"/>
              </a:rPr>
              <a:t>член</a:t>
            </a:r>
            <a:r>
              <a:rPr lang="en-US" dirty="0">
                <a:cs typeface="Arial" panose="020B0604020202020204" pitchFamily="34" charset="0"/>
              </a:rPr>
              <a:t> 35)</a:t>
            </a:r>
          </a:p>
        </p:txBody>
      </p:sp>
    </p:spTree>
    <p:extLst>
      <p:ext uri="{BB962C8B-B14F-4D97-AF65-F5344CB8AC3E}">
        <p14:creationId xmlns:p14="http://schemas.microsoft.com/office/powerpoint/2010/main" val="321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Потсетник за Конвенцијата од Будимпешта</a:t>
            </a:r>
          </a:p>
          <a:p>
            <a:pPr algn="r" eaLnBrk="1" hangingPunct="1">
              <a:lnSpc>
                <a:spcPct val="80000"/>
              </a:lnSpc>
            </a:pPr>
            <a:r>
              <a:rPr lang="mk-MK" sz="3200" b="1" dirty="0"/>
              <a:t>и алатките за меѓународна соработка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C30AF5-87C6-4343-AB3E-1B8AF654871F}"/>
              </a:ext>
            </a:extLst>
          </p:cNvPr>
          <p:cNvPicPr>
            <a:picLocks noChangeAspect="1"/>
          </p:cNvPicPr>
          <p:nvPr/>
        </p:nvPicPr>
        <p:blipFill>
          <a:blip r:embed="rId3"/>
          <a:stretch>
            <a:fillRect/>
          </a:stretch>
        </p:blipFill>
        <p:spPr>
          <a:xfrm>
            <a:off x="5724123" y="4355101"/>
            <a:ext cx="2808317" cy="2150117"/>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34984" y="1194235"/>
            <a:ext cx="4266392" cy="5262979"/>
          </a:xfrm>
          <a:prstGeom prst="rect">
            <a:avLst/>
          </a:prstGeom>
        </p:spPr>
        <p:txBody>
          <a:bodyPr wrap="square">
            <a:spAutoFit/>
          </a:bodyPr>
          <a:lstStyle/>
          <a:p>
            <a:pPr marL="342900" indent="-342900">
              <a:lnSpc>
                <a:spcPct val="80000"/>
              </a:lnSpc>
              <a:buFont typeface="Wingdings" pitchFamily="2" charset="2"/>
              <a:buChar char="ü"/>
            </a:pPr>
            <a:r>
              <a:rPr lang="mk-MK" sz="2000" b="1" i="1" dirty="0"/>
              <a:t>Препознавање на глобалната димензија на интернетот </a:t>
            </a:r>
            <a:r>
              <a:rPr lang="mk-MK" sz="2000" i="1" dirty="0"/>
              <a:t>и меѓународната димензија на сајбер-криминалот</a:t>
            </a:r>
            <a:endParaRPr lang="en-GB" sz="2000" i="1" dirty="0"/>
          </a:p>
          <a:p>
            <a:pPr marL="342900" indent="-342900">
              <a:lnSpc>
                <a:spcPct val="80000"/>
              </a:lnSpc>
              <a:buFont typeface="Wingdings" pitchFamily="2" charset="2"/>
              <a:buChar char="ü"/>
            </a:pPr>
            <a:endParaRPr lang="en-GB" sz="2000" i="1" dirty="0"/>
          </a:p>
          <a:p>
            <a:pPr marL="342900" indent="-342900">
              <a:lnSpc>
                <a:spcPct val="80000"/>
              </a:lnSpc>
              <a:buFont typeface="Wingdings" pitchFamily="2" charset="2"/>
              <a:buChar char="ü"/>
            </a:pPr>
            <a:r>
              <a:rPr lang="mk-MK" sz="2000" b="1" i="1" dirty="0"/>
              <a:t>Објаснување на важноста од меѓународна соработка </a:t>
            </a:r>
            <a:r>
              <a:rPr lang="mk-MK" sz="2000" i="1" dirty="0"/>
              <a:t>и препознавање на достапните инструменти за меѓународна соработка во областа на сајбер-криминалот</a:t>
            </a:r>
            <a:endParaRPr lang="en-GB" sz="2000" i="1" dirty="0"/>
          </a:p>
          <a:p>
            <a:pPr marL="342900" indent="-342900">
              <a:lnSpc>
                <a:spcPct val="80000"/>
              </a:lnSpc>
              <a:buFont typeface="Wingdings" pitchFamily="2" charset="2"/>
              <a:buChar char="ü"/>
            </a:pPr>
            <a:endParaRPr lang="en-GB" sz="2000" i="1" dirty="0"/>
          </a:p>
          <a:p>
            <a:pPr marL="342900" indent="-342900">
              <a:lnSpc>
                <a:spcPct val="80000"/>
              </a:lnSpc>
              <a:buFont typeface="Wingdings" pitchFamily="2" charset="2"/>
              <a:buChar char="ü"/>
            </a:pPr>
            <a:r>
              <a:rPr lang="mk-MK" sz="2000" b="1" i="1" dirty="0"/>
              <a:t>Идентификување на потребата од многу брзи и ефикасни канали </a:t>
            </a:r>
            <a:r>
              <a:rPr lang="mk-MK" sz="2000" i="1" dirty="0"/>
              <a:t>за меѓународна соработка и достапните инструменти, начините на нивното користење, временските рокови и ефективноста</a:t>
            </a:r>
            <a:endParaRPr lang="en-GB" sz="20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680873" y="1157495"/>
            <a:ext cx="4096575" cy="3046988"/>
          </a:xfrm>
          <a:prstGeom prst="rect">
            <a:avLst/>
          </a:prstGeom>
        </p:spPr>
        <p:txBody>
          <a:bodyPr wrap="square">
            <a:spAutoFit/>
          </a:bodyPr>
          <a:lstStyle/>
          <a:p>
            <a:pPr marL="342900" indent="-342900">
              <a:lnSpc>
                <a:spcPct val="80000"/>
              </a:lnSpc>
              <a:buFont typeface="Wingdings" pitchFamily="2" charset="2"/>
              <a:buChar char="ü"/>
            </a:pPr>
            <a:r>
              <a:rPr lang="mk-MK" sz="2000" b="1" i="1" dirty="0"/>
              <a:t>Опишување на напорите од меѓународните организации</a:t>
            </a:r>
            <a:r>
              <a:rPr lang="mk-MK" sz="2000" i="1" dirty="0"/>
              <a:t> во врска со користењето на нови методи за меѓународна соработка</a:t>
            </a:r>
            <a:endParaRPr lang="en-GB" sz="2000" i="1" dirty="0"/>
          </a:p>
          <a:p>
            <a:pPr marL="342900" indent="-342900">
              <a:lnSpc>
                <a:spcPct val="80000"/>
              </a:lnSpc>
              <a:buFont typeface="Wingdings" pitchFamily="2" charset="2"/>
              <a:buChar char="ü"/>
            </a:pPr>
            <a:endParaRPr lang="en-GB" sz="2000" i="1" dirty="0"/>
          </a:p>
          <a:p>
            <a:pPr marL="342900" indent="-342900">
              <a:lnSpc>
                <a:spcPct val="80000"/>
              </a:lnSpc>
              <a:buFont typeface="Wingdings" pitchFamily="2" charset="2"/>
              <a:buChar char="ü"/>
            </a:pPr>
            <a:r>
              <a:rPr lang="mk-MK" sz="2000" b="1" i="1" dirty="0"/>
              <a:t>Дискутирање за Конвенцијата од </a:t>
            </a:r>
            <a:r>
              <a:rPr lang="mk-MK" sz="2000" i="1" dirty="0"/>
              <a:t>Будимпешта за сајбер-криминал и идентификување на нејзините општи начела</a:t>
            </a:r>
            <a:endParaRPr lang="en-GB" sz="2000" i="1"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98696"/>
            <a:ext cx="8525021" cy="2850011"/>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Електронски докази и меѓународна соработка</a:t>
            </a:r>
            <a:r>
              <a:rPr lang="en-GB" sz="3200" b="1" dirty="0"/>
              <a:t>:</a:t>
            </a:r>
          </a:p>
          <a:p>
            <a:pPr algn="ctr">
              <a:lnSpc>
                <a:spcPct val="80000"/>
              </a:lnSpc>
            </a:pPr>
            <a:endParaRPr lang="en-GB" sz="3200" b="1" dirty="0"/>
          </a:p>
          <a:p>
            <a:pPr algn="ctr">
              <a:lnSpc>
                <a:spcPct val="80000"/>
              </a:lnSpc>
            </a:pPr>
            <a:r>
              <a:rPr lang="mk-MK" sz="3200" b="1" dirty="0"/>
              <a:t>главни дефинирачки карактеристики и предизвици при нивно добивање</a:t>
            </a:r>
            <a:endParaRPr lang="en-GB" sz="3200" b="1" dirty="0"/>
          </a:p>
        </p:txBody>
      </p:sp>
    </p:spTree>
    <p:extLst>
      <p:ext uri="{BB962C8B-B14F-4D97-AF65-F5344CB8AC3E}">
        <p14:creationId xmlns:p14="http://schemas.microsoft.com/office/powerpoint/2010/main" val="105638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Главни дефинирачки карактеристики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2200208"/>
            <a:ext cx="7371471" cy="3785652"/>
          </a:xfrm>
          <a:prstGeom prst="rect">
            <a:avLst/>
          </a:prstGeom>
        </p:spPr>
        <p:txBody>
          <a:bodyPr wrap="square">
            <a:spAutoFit/>
          </a:bodyPr>
          <a:lstStyle/>
          <a:p>
            <a:pPr algn="just"/>
            <a:r>
              <a:rPr lang="en-GB" sz="2400" i="1" dirty="0">
                <a:ea typeface="Verdana" panose="020B0604030504040204" pitchFamily="34" charset="0"/>
                <a:cs typeface="Arial" panose="020B0604020202020204" pitchFamily="34" charset="0"/>
              </a:rPr>
              <a:t>“</a:t>
            </a:r>
            <a:r>
              <a:rPr lang="mk-MK" sz="2400" b="1" i="1" dirty="0">
                <a:ea typeface="Verdana" panose="020B0604030504040204" pitchFamily="34" charset="0"/>
                <a:cs typeface="Arial" panose="020B0604020202020204" pitchFamily="34" charset="0"/>
              </a:rPr>
              <a:t>Компјутерски криминал </a:t>
            </a:r>
            <a:r>
              <a:rPr lang="mk-MK" sz="2400" i="1" dirty="0">
                <a:ea typeface="Verdana" panose="020B0604030504040204" pitchFamily="34" charset="0"/>
                <a:cs typeface="Arial" panose="020B0604020202020204" pitchFamily="34" charset="0"/>
              </a:rPr>
              <a:t>или </a:t>
            </a:r>
            <a:r>
              <a:rPr lang="mk-MK" sz="2400" b="1" i="1" dirty="0">
                <a:ea typeface="Verdana" panose="020B0604030504040204" pitchFamily="34" charset="0"/>
                <a:cs typeface="Arial" panose="020B0604020202020204" pitchFamily="34" charset="0"/>
              </a:rPr>
              <a:t>сајбер-криминал </a:t>
            </a:r>
            <a:r>
              <a:rPr lang="mk-MK" sz="2400" i="1" dirty="0">
                <a:ea typeface="Verdana" panose="020B0604030504040204" pitchFamily="34" charset="0"/>
                <a:cs typeface="Arial" panose="020B0604020202020204" pitchFamily="34" charset="0"/>
              </a:rPr>
              <a:t>е секое кривично дело што вклучува компјутер и мрежа. Компјутерот може да биде користен за извршување на кривично дело или самиот може да биде цел</a:t>
            </a:r>
            <a:r>
              <a:rPr lang="en-GB" sz="2400" i="1" dirty="0">
                <a:ea typeface="Verdana" panose="020B0604030504040204" pitchFamily="34" charset="0"/>
                <a:cs typeface="Arial" panose="020B0604020202020204" pitchFamily="34" charset="0"/>
              </a:rPr>
              <a:t>.</a:t>
            </a:r>
            <a:r>
              <a:rPr lang="en-GB" sz="2400" i="1" baseline="30000" dirty="0">
                <a:ea typeface="Verdana" panose="020B0604030504040204" pitchFamily="34" charset="0"/>
                <a:cs typeface="Arial" panose="020B0604020202020204" pitchFamily="34" charset="0"/>
              </a:rPr>
              <a:t> </a:t>
            </a:r>
            <a:r>
              <a:rPr lang="en-GB" sz="2400" i="1" dirty="0">
                <a:ea typeface="Verdana" panose="020B0604030504040204" pitchFamily="34" charset="0"/>
                <a:cs typeface="Arial" panose="020B0604020202020204" pitchFamily="34" charset="0"/>
              </a:rPr>
              <a:t> </a:t>
            </a:r>
          </a:p>
          <a:p>
            <a:pPr algn="just"/>
            <a:endParaRPr lang="en-GB" sz="2400" i="1" dirty="0">
              <a:ea typeface="Verdana" panose="020B0604030504040204" pitchFamily="34" charset="0"/>
              <a:cs typeface="Arial" panose="020B0604020202020204" pitchFamily="34" charset="0"/>
            </a:endParaRPr>
          </a:p>
          <a:p>
            <a:pPr algn="just"/>
            <a:r>
              <a:rPr lang="mk-MK" sz="2400" b="1" i="1" dirty="0">
                <a:ea typeface="Verdana" panose="020B0604030504040204" pitchFamily="34" charset="0"/>
                <a:cs typeface="Arial" panose="020B0604020202020204" pitchFamily="34" charset="0"/>
              </a:rPr>
              <a:t>Мрежниот криминал</a:t>
            </a:r>
            <a:r>
              <a:rPr lang="en-GB" sz="2400" i="1" dirty="0">
                <a:ea typeface="Verdana" panose="020B0604030504040204" pitchFamily="34" charset="0"/>
                <a:cs typeface="Arial" panose="020B0604020202020204" pitchFamily="34" charset="0"/>
              </a:rPr>
              <a:t> </a:t>
            </a:r>
            <a:r>
              <a:rPr lang="mk-MK" sz="2400" i="1" dirty="0">
                <a:ea typeface="Verdana" panose="020B0604030504040204" pitchFamily="34" charset="0"/>
                <a:cs typeface="Arial" panose="020B0604020202020204" pitchFamily="34" charset="0"/>
              </a:rPr>
              <a:t>е криминална експлоатација на интернетот</a:t>
            </a:r>
            <a:r>
              <a:rPr lang="en-GB" sz="2400" i="1" dirty="0">
                <a:ea typeface="Verdana" panose="020B0604030504040204" pitchFamily="34" charset="0"/>
                <a:cs typeface="Arial" panose="020B0604020202020204" pitchFamily="34" charset="0"/>
              </a:rPr>
              <a:t>”</a:t>
            </a:r>
          </a:p>
          <a:p>
            <a:pPr algn="just"/>
            <a:endParaRPr lang="en-GB" sz="2400" dirty="0">
              <a:ea typeface="Verdana" panose="020B0604030504040204" pitchFamily="34" charset="0"/>
              <a:cs typeface="Arial" panose="020B0604020202020204" pitchFamily="34" charset="0"/>
            </a:endParaRPr>
          </a:p>
          <a:p>
            <a:pPr algn="r"/>
            <a:r>
              <a:rPr lang="en-GB" sz="2400" dirty="0">
                <a:ea typeface="Verdana" panose="020B0604030504040204" pitchFamily="34" charset="0"/>
                <a:cs typeface="Arial" panose="020B0604020202020204" pitchFamily="34" charset="0"/>
              </a:rPr>
              <a:t>Wikipedia</a:t>
            </a:r>
          </a:p>
        </p:txBody>
      </p:sp>
    </p:spTree>
    <p:extLst>
      <p:ext uri="{BB962C8B-B14F-4D97-AF65-F5344CB8AC3E}">
        <p14:creationId xmlns:p14="http://schemas.microsoft.com/office/powerpoint/2010/main" val="39632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Главни дефинирачки карактеристики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67958"/>
            <a:ext cx="8597154" cy="5170646"/>
          </a:xfrm>
          <a:prstGeom prst="rect">
            <a:avLst/>
          </a:prstGeom>
        </p:spPr>
        <p:txBody>
          <a:bodyPr wrap="square">
            <a:spAutoFit/>
          </a:bodyPr>
          <a:lstStyle/>
          <a:p>
            <a:r>
              <a:rPr lang="en-GB" sz="2200" i="1" dirty="0">
                <a:ea typeface="Verdana" panose="020B0604030504040204" pitchFamily="34" charset="0"/>
                <a:cs typeface="Arial" panose="020B0604020202020204" pitchFamily="34" charset="0"/>
              </a:rPr>
              <a:t>“</a:t>
            </a:r>
            <a:r>
              <a:rPr lang="mk-MK" sz="2200" i="1" dirty="0">
                <a:ea typeface="Verdana" panose="020B0604030504040204" pitchFamily="34" charset="0"/>
                <a:cs typeface="Arial" panose="020B0604020202020204" pitchFamily="34" charset="0"/>
              </a:rPr>
              <a:t>Криминалната злоупотреба на технологијата обично се нарекува сајбер-криминал и вклучува</a:t>
            </a:r>
            <a:r>
              <a:rPr lang="en-GB" sz="2200" i="1" dirty="0">
                <a:ea typeface="Verdana" panose="020B0604030504040204" pitchFamily="34" charset="0"/>
                <a:cs typeface="Arial" panose="020B0604020202020204" pitchFamily="34" charset="0"/>
              </a:rPr>
              <a:t>: </a:t>
            </a:r>
          </a:p>
          <a:p>
            <a:r>
              <a:rPr lang="en-GB" sz="2200" i="1" dirty="0">
                <a:ea typeface="Verdana" panose="020B0604030504040204" pitchFamily="34" charset="0"/>
                <a:cs typeface="Arial" panose="020B0604020202020204" pitchFamily="34" charset="0"/>
              </a:rPr>
              <a:t>                          </a:t>
            </a:r>
          </a:p>
          <a:p>
            <a:pPr marL="342900" lvl="0" indent="-342900">
              <a:buFont typeface="Verdana" panose="020B0604030504040204" pitchFamily="34" charset="0"/>
              <a:buChar char="–"/>
            </a:pPr>
            <a:r>
              <a:rPr lang="mk-MK" sz="2200" i="1" dirty="0">
                <a:ea typeface="Verdana" panose="020B0604030504040204" pitchFamily="34" charset="0"/>
                <a:cs typeface="Arial" panose="020B0604020202020204" pitchFamily="34" charset="0"/>
              </a:rPr>
              <a:t>кривични дела насочени кон компјутерски системи и податоци, како што е хакирање</a:t>
            </a:r>
            <a:r>
              <a:rPr lang="en-GB" sz="2200" i="1" dirty="0">
                <a:ea typeface="Verdana" panose="020B0604030504040204" pitchFamily="34" charset="0"/>
                <a:cs typeface="Arial" panose="020B0604020202020204" pitchFamily="34" charset="0"/>
              </a:rPr>
              <a:t>,     </a:t>
            </a:r>
          </a:p>
          <a:p>
            <a:pPr lvl="0"/>
            <a:r>
              <a:rPr lang="en-GB" sz="2200" i="1" dirty="0">
                <a:ea typeface="Verdana" panose="020B0604030504040204" pitchFamily="34" charset="0"/>
                <a:cs typeface="Arial" panose="020B0604020202020204" pitchFamily="34" charset="0"/>
              </a:rPr>
              <a:t>                                 </a:t>
            </a:r>
          </a:p>
          <a:p>
            <a:pPr marL="342900" lvl="0" indent="-342900">
              <a:buFont typeface="Verdana" panose="020B0604030504040204" pitchFamily="34" charset="0"/>
              <a:buChar char="–"/>
            </a:pPr>
            <a:r>
              <a:rPr lang="mk-MK" sz="2200" i="1" dirty="0">
                <a:ea typeface="Verdana" panose="020B0604030504040204" pitchFamily="34" charset="0"/>
                <a:cs typeface="Arial" panose="020B0604020202020204" pitchFamily="34" charset="0"/>
              </a:rPr>
              <a:t>традиционални кривични дела, како што се трговија со дрога или измама сторена или олеснета со употреба на технологии, активности во врска со содржината</a:t>
            </a:r>
            <a:r>
              <a:rPr lang="en-GB" sz="2200" i="1" dirty="0">
                <a:ea typeface="Verdana" panose="020B0604030504040204" pitchFamily="34" charset="0"/>
                <a:cs typeface="Arial" panose="020B0604020202020204" pitchFamily="34" charset="0"/>
              </a:rPr>
              <a:t>; </a:t>
            </a:r>
          </a:p>
          <a:p>
            <a:pPr marL="342900" lvl="0" indent="-342900">
              <a:buFont typeface="Verdana" panose="020B0604030504040204" pitchFamily="34" charset="0"/>
              <a:buChar char="–"/>
            </a:pPr>
            <a:endParaRPr lang="en-GB" sz="2200" i="1" dirty="0">
              <a:ea typeface="Verdana" panose="020B0604030504040204" pitchFamily="34" charset="0"/>
              <a:cs typeface="Arial" panose="020B0604020202020204" pitchFamily="34" charset="0"/>
            </a:endParaRPr>
          </a:p>
          <a:p>
            <a:pPr marL="342900" lvl="0" indent="-342900">
              <a:buFont typeface="Verdana" panose="020B0604030504040204" pitchFamily="34" charset="0"/>
              <a:buChar char="–"/>
            </a:pPr>
            <a:r>
              <a:rPr lang="mk-MK" sz="2200" i="1" dirty="0">
                <a:ea typeface="Verdana" panose="020B0604030504040204" pitchFamily="34" charset="0"/>
                <a:cs typeface="Arial" panose="020B0604020202020204" pitchFamily="34" charset="0"/>
              </a:rPr>
              <a:t>онаму каде што технологијата се користи при изработка или дисеминација на недозволени материјали</a:t>
            </a:r>
            <a:r>
              <a:rPr lang="en-GB" sz="2200" i="1" dirty="0">
                <a:ea typeface="Verdana" panose="020B0604030504040204" pitchFamily="34" charset="0"/>
                <a:cs typeface="Arial" panose="020B0604020202020204" pitchFamily="34" charset="0"/>
              </a:rPr>
              <a:t>”</a:t>
            </a:r>
          </a:p>
          <a:p>
            <a:pPr marL="342900" lvl="0" indent="-342900">
              <a:buFont typeface="Verdana" panose="020B0604030504040204" pitchFamily="34" charset="0"/>
              <a:buChar char="–"/>
            </a:pPr>
            <a:endParaRPr lang="en-GB" sz="2200" dirty="0">
              <a:ea typeface="Verdana" panose="020B0604030504040204" pitchFamily="34" charset="0"/>
              <a:cs typeface="Arial" panose="020B0604020202020204" pitchFamily="34" charset="0"/>
            </a:endParaRPr>
          </a:p>
          <a:p>
            <a:pPr algn="r"/>
            <a:r>
              <a:rPr lang="en-GB" sz="2200" dirty="0">
                <a:ea typeface="Times New Roman" panose="02020603050405020304" pitchFamily="18" charset="0"/>
                <a:cs typeface="Arial" panose="020B0604020202020204" pitchFamily="34" charset="0"/>
              </a:rPr>
              <a:t>GLACY </a:t>
            </a:r>
            <a:r>
              <a:rPr lang="mk-MK" sz="2200" dirty="0">
                <a:ea typeface="Times New Roman" panose="02020603050405020304" pitchFamily="18" charset="0"/>
                <a:cs typeface="Arial" panose="020B0604020202020204" pitchFamily="34" charset="0"/>
              </a:rPr>
              <a:t>прирачник за меѓународна соработка</a:t>
            </a:r>
          </a:p>
          <a:p>
            <a:pPr algn="r"/>
            <a:r>
              <a:rPr lang="mk-MK" sz="2200" dirty="0">
                <a:ea typeface="Times New Roman" panose="02020603050405020304" pitchFamily="18" charset="0"/>
                <a:cs typeface="Arial" panose="020B0604020202020204" pitchFamily="34" charset="0"/>
              </a:rPr>
              <a:t>за </a:t>
            </a:r>
            <a:r>
              <a:rPr lang="mk-MK" sz="2200" dirty="0" err="1">
                <a:ea typeface="Times New Roman" panose="02020603050405020304" pitchFamily="18" charset="0"/>
                <a:cs typeface="Arial" panose="020B0604020202020204" pitchFamily="34" charset="0"/>
              </a:rPr>
              <a:t>сајбер</a:t>
            </a:r>
            <a:r>
              <a:rPr lang="mk-MK" sz="2200" dirty="0">
                <a:ea typeface="Times New Roman" panose="02020603050405020304" pitchFamily="18" charset="0"/>
                <a:cs typeface="Arial" panose="020B0604020202020204" pitchFamily="34" charset="0"/>
              </a:rPr>
              <a:t>-криминал и електронски докази</a:t>
            </a:r>
            <a:endParaRPr lang="en-GB"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586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Главни дефинирачки карактеристики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967958"/>
            <a:ext cx="8933934" cy="4493538"/>
          </a:xfrm>
          <a:prstGeom prst="rect">
            <a:avLst/>
          </a:prstGeom>
        </p:spPr>
        <p:txBody>
          <a:bodyPr wrap="square">
            <a:spAutoFit/>
          </a:bodyPr>
          <a:lstStyle/>
          <a:p>
            <a:pPr marL="342900" indent="-342900">
              <a:buFont typeface="Wingdings" pitchFamily="2" charset="2"/>
              <a:buChar char="ü"/>
            </a:pPr>
            <a:r>
              <a:rPr lang="mk-MK" sz="2200" b="1" dirty="0">
                <a:ea typeface="Verdana" panose="020B0604030504040204" pitchFamily="34" charset="0"/>
                <a:cs typeface="Arial" panose="020B0604020202020204" pitchFamily="34" charset="0"/>
              </a:rPr>
              <a:t>Прекршоци за сајбер-криминал </a:t>
            </a:r>
            <a:r>
              <a:rPr lang="mk-MK" sz="2200" dirty="0">
                <a:ea typeface="Verdana" panose="020B0604030504040204" pitchFamily="34" charset="0"/>
                <a:cs typeface="Arial" panose="020B0604020202020204" pitchFamily="34" charset="0"/>
              </a:rPr>
              <a:t>против мрежата, компјутерите, програмата или податоците</a:t>
            </a:r>
            <a:r>
              <a:rPr lang="en-GB" sz="2200" dirty="0">
                <a:ea typeface="Verdana" panose="020B0604030504040204" pitchFamily="34" charset="0"/>
                <a:cs typeface="Arial" panose="020B0604020202020204" pitchFamily="34" charset="0"/>
              </a:rPr>
              <a:t>:</a:t>
            </a:r>
          </a:p>
          <a:p>
            <a:pPr marL="800100" lvl="1"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кривични дела против доверливоста, интегритетот и достапноста на компјутерските податоци и системи</a:t>
            </a: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кривични дела поврзани со компјутер</a:t>
            </a: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кривични дела поврзани со содржината</a:t>
            </a:r>
            <a:endParaRPr lang="en-US" sz="2200" dirty="0">
              <a:ea typeface="Verdana" panose="020B0604030504040204" pitchFamily="34" charset="0"/>
              <a:cs typeface="Arial" panose="020B0604020202020204" pitchFamily="34" charset="0"/>
            </a:endParaRPr>
          </a:p>
          <a:p>
            <a:pPr marL="800100" lvl="1"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кривични дела поврзани со правата на интелектуална сопственост и слични права</a:t>
            </a:r>
            <a:endParaRPr lang="en-US" sz="2200" dirty="0">
              <a:ea typeface="Verdana" panose="020B0604030504040204" pitchFamily="34" charset="0"/>
              <a:cs typeface="Arial" panose="020B0604020202020204" pitchFamily="34" charset="0"/>
            </a:endParaRPr>
          </a:p>
          <a:p>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mk-MK" sz="2200" b="1" dirty="0">
                <a:ea typeface="Verdana" panose="020B0604030504040204" pitchFamily="34" charset="0"/>
                <a:cs typeface="Arial" panose="020B0604020202020204" pitchFamily="34" charset="0"/>
              </a:rPr>
              <a:t>Криминална употреба на интернетот </a:t>
            </a:r>
            <a:r>
              <a:rPr lang="mk-MK" sz="2200" dirty="0">
                <a:ea typeface="Verdana" panose="020B0604030504040204" pitchFamily="34" charset="0"/>
                <a:cs typeface="Arial" panose="020B0604020202020204" pitchFamily="34" charset="0"/>
              </a:rPr>
              <a:t>за извршување на традиционални кривични дела</a:t>
            </a:r>
          </a:p>
          <a:p>
            <a:pPr marL="342900" indent="-342900">
              <a:buFont typeface="Wingdings" pitchFamily="2" charset="2"/>
              <a:buChar char="ü"/>
            </a:pPr>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ru-RU" sz="2200" b="1" dirty="0">
                <a:ea typeface="Verdana" panose="020B0604030504040204" pitchFamily="34" charset="0"/>
                <a:cs typeface="Arial" panose="020B0604020202020204" pitchFamily="34" charset="0"/>
              </a:rPr>
              <a:t>Не сè претставува сајбер-криминал</a:t>
            </a:r>
            <a:endParaRPr lang="en-GB" sz="2200" b="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2765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Главни </a:t>
            </a:r>
            <a:r>
              <a:rPr lang="mk-MK" sz="3200" b="1" dirty="0" err="1"/>
              <a:t>дефинирачки</a:t>
            </a:r>
            <a:r>
              <a:rPr lang="mk-MK" sz="3200" b="1" dirty="0"/>
              <a:t> карактеристики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5" name="Diagram 4">
            <a:extLst>
              <a:ext uri="{FF2B5EF4-FFF2-40B4-BE49-F238E27FC236}">
                <a16:creationId xmlns:a16="http://schemas.microsoft.com/office/drawing/2014/main" id="{EEBC737E-2C7E-45BA-A52C-1C03F9F4A3EA}"/>
              </a:ext>
            </a:extLst>
          </p:cNvPr>
          <p:cNvGraphicFramePr/>
          <p:nvPr>
            <p:extLst>
              <p:ext uri="{D42A27DB-BD31-4B8C-83A1-F6EECF244321}">
                <p14:modId xmlns:p14="http://schemas.microsoft.com/office/powerpoint/2010/main" val="2199793928"/>
              </p:ext>
            </p:extLst>
          </p:nvPr>
        </p:nvGraphicFramePr>
        <p:xfrm>
          <a:off x="210207" y="1082566"/>
          <a:ext cx="8660523" cy="5334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5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graphicEl>
                                              <a:dgm id="{88C05487-1C3F-40F2-9846-2554FBBE3EEE}"/>
                                            </p:graphicEl>
                                          </p:spTgt>
                                        </p:tgtEl>
                                        <p:attrNameLst>
                                          <p:attrName>style.visibility</p:attrName>
                                        </p:attrNameLst>
                                      </p:cBhvr>
                                      <p:to>
                                        <p:strVal val="visible"/>
                                      </p:to>
                                    </p:set>
                                    <p:anim calcmode="lin" valueType="num">
                                      <p:cBhvr additive="base">
                                        <p:cTn id="7" dur="500" fill="hold"/>
                                        <p:tgtEl>
                                          <p:spTgt spid="5">
                                            <p:graphicEl>
                                              <a:dgm id="{88C05487-1C3F-40F2-9846-2554FBBE3EE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88C05487-1C3F-40F2-9846-2554FBBE3EE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graphicEl>
                                              <a:dgm id="{BFCC0140-B3F3-4020-894B-DB2AD770F712}"/>
                                            </p:graphicEl>
                                          </p:spTgt>
                                        </p:tgtEl>
                                        <p:attrNameLst>
                                          <p:attrName>style.visibility</p:attrName>
                                        </p:attrNameLst>
                                      </p:cBhvr>
                                      <p:to>
                                        <p:strVal val="visible"/>
                                      </p:to>
                                    </p:set>
                                    <p:anim calcmode="lin" valueType="num">
                                      <p:cBhvr additive="base">
                                        <p:cTn id="12" dur="500" fill="hold"/>
                                        <p:tgtEl>
                                          <p:spTgt spid="5">
                                            <p:graphicEl>
                                              <a:dgm id="{BFCC0140-B3F3-4020-894B-DB2AD770F712}"/>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BFCC0140-B3F3-4020-894B-DB2AD770F712}"/>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graphicEl>
                                              <a:dgm id="{F141AC06-7175-48AD-BE0E-58CE68496FC9}"/>
                                            </p:graphicEl>
                                          </p:spTgt>
                                        </p:tgtEl>
                                        <p:attrNameLst>
                                          <p:attrName>style.visibility</p:attrName>
                                        </p:attrNameLst>
                                      </p:cBhvr>
                                      <p:to>
                                        <p:strVal val="visible"/>
                                      </p:to>
                                    </p:set>
                                    <p:anim calcmode="lin" valueType="num">
                                      <p:cBhvr additive="base">
                                        <p:cTn id="17" dur="500" fill="hold"/>
                                        <p:tgtEl>
                                          <p:spTgt spid="5">
                                            <p:graphicEl>
                                              <a:dgm id="{F141AC06-7175-48AD-BE0E-58CE68496FC9}"/>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F141AC06-7175-48AD-BE0E-58CE68496FC9}"/>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graphicEl>
                                              <a:dgm id="{A3DA15CC-0DF5-422B-A291-1EFD43FF0C31}"/>
                                            </p:graphicEl>
                                          </p:spTgt>
                                        </p:tgtEl>
                                        <p:attrNameLst>
                                          <p:attrName>style.visibility</p:attrName>
                                        </p:attrNameLst>
                                      </p:cBhvr>
                                      <p:to>
                                        <p:strVal val="visible"/>
                                      </p:to>
                                    </p:set>
                                    <p:anim calcmode="lin" valueType="num">
                                      <p:cBhvr additive="base">
                                        <p:cTn id="22" dur="500" fill="hold"/>
                                        <p:tgtEl>
                                          <p:spTgt spid="5">
                                            <p:graphicEl>
                                              <a:dgm id="{A3DA15CC-0DF5-422B-A291-1EFD43FF0C31}"/>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A3DA15CC-0DF5-422B-A291-1EFD43FF0C31}"/>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graphicEl>
                                              <a:dgm id="{3FD68D6D-45DB-46B2-B9C2-0B43EA7FE037}"/>
                                            </p:graphicEl>
                                          </p:spTgt>
                                        </p:tgtEl>
                                        <p:attrNameLst>
                                          <p:attrName>style.visibility</p:attrName>
                                        </p:attrNameLst>
                                      </p:cBhvr>
                                      <p:to>
                                        <p:strVal val="visible"/>
                                      </p:to>
                                    </p:set>
                                    <p:anim calcmode="lin" valueType="num">
                                      <p:cBhvr additive="base">
                                        <p:cTn id="27" dur="500" fill="hold"/>
                                        <p:tgtEl>
                                          <p:spTgt spid="5">
                                            <p:graphicEl>
                                              <a:dgm id="{3FD68D6D-45DB-46B2-B9C2-0B43EA7FE037}"/>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3FD68D6D-45DB-46B2-B9C2-0B43EA7FE037}"/>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graphicEl>
                                              <a:dgm id="{1E91C5ED-10CE-4D62-8591-FCFAF4BE518C}"/>
                                            </p:graphicEl>
                                          </p:spTgt>
                                        </p:tgtEl>
                                        <p:attrNameLst>
                                          <p:attrName>style.visibility</p:attrName>
                                        </p:attrNameLst>
                                      </p:cBhvr>
                                      <p:to>
                                        <p:strVal val="visible"/>
                                      </p:to>
                                    </p:set>
                                    <p:anim calcmode="lin" valueType="num">
                                      <p:cBhvr additive="base">
                                        <p:cTn id="32" dur="500" fill="hold"/>
                                        <p:tgtEl>
                                          <p:spTgt spid="5">
                                            <p:graphicEl>
                                              <a:dgm id="{1E91C5ED-10CE-4D62-8591-FCFAF4BE518C}"/>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graphicEl>
                                              <a:dgm id="{1E91C5ED-10CE-4D62-8591-FCFAF4BE518C}"/>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graphicEl>
                                              <a:dgm id="{E9759D45-B83D-4F01-90A3-1AD743939C4A}"/>
                                            </p:graphicEl>
                                          </p:spTgt>
                                        </p:tgtEl>
                                        <p:attrNameLst>
                                          <p:attrName>style.visibility</p:attrName>
                                        </p:attrNameLst>
                                      </p:cBhvr>
                                      <p:to>
                                        <p:strVal val="visible"/>
                                      </p:to>
                                    </p:set>
                                    <p:anim calcmode="lin" valueType="num">
                                      <p:cBhvr additive="base">
                                        <p:cTn id="37" dur="500" fill="hold"/>
                                        <p:tgtEl>
                                          <p:spTgt spid="5">
                                            <p:graphicEl>
                                              <a:dgm id="{E9759D45-B83D-4F01-90A3-1AD743939C4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E9759D45-B83D-4F01-90A3-1AD743939C4A}"/>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graphicEl>
                                              <a:dgm id="{4CC4130A-EDFF-4218-BDCA-6A62E2B22A2A}"/>
                                            </p:graphicEl>
                                          </p:spTgt>
                                        </p:tgtEl>
                                        <p:attrNameLst>
                                          <p:attrName>style.visibility</p:attrName>
                                        </p:attrNameLst>
                                      </p:cBhvr>
                                      <p:to>
                                        <p:strVal val="visible"/>
                                      </p:to>
                                    </p:set>
                                    <p:anim calcmode="lin" valueType="num">
                                      <p:cBhvr additive="base">
                                        <p:cTn id="42" dur="500" fill="hold"/>
                                        <p:tgtEl>
                                          <p:spTgt spid="5">
                                            <p:graphicEl>
                                              <a:dgm id="{4CC4130A-EDFF-4218-BDCA-6A62E2B22A2A}"/>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graphicEl>
                                              <a:dgm id="{4CC4130A-EDFF-4218-BDCA-6A62E2B22A2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Главни </a:t>
            </a:r>
            <a:r>
              <a:rPr lang="mk-MK" sz="3200" b="1" dirty="0" err="1"/>
              <a:t>дефинирачки</a:t>
            </a:r>
            <a:r>
              <a:rPr lang="mk-MK" sz="3200" b="1" dirty="0"/>
              <a:t> карактеристики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04587" y="1046041"/>
            <a:ext cx="8850891" cy="5509200"/>
          </a:xfrm>
          <a:prstGeom prst="rect">
            <a:avLst/>
          </a:prstGeom>
        </p:spPr>
        <p:txBody>
          <a:bodyPr wrap="square">
            <a:spAutoFit/>
          </a:bodyPr>
          <a:lstStyle/>
          <a:p>
            <a:pPr marL="342900" indent="-342900">
              <a:buFont typeface="Wingdings" pitchFamily="2" charset="2"/>
              <a:buChar char="ü"/>
            </a:pPr>
            <a:r>
              <a:rPr lang="mk-MK" sz="2200" b="1" dirty="0">
                <a:ea typeface="Verdana" panose="020B0604030504040204" pitchFamily="34" charset="0"/>
                <a:cs typeface="Arial" panose="020B0604020202020204" pitchFamily="34" charset="0"/>
              </a:rPr>
              <a:t>Докази кои се користат за физичко поврзување </a:t>
            </a:r>
            <a:r>
              <a:rPr lang="mk-MK" sz="2200" dirty="0">
                <a:ea typeface="Verdana" panose="020B0604030504040204" pitchFamily="34" charset="0"/>
                <a:cs typeface="Arial" panose="020B0604020202020204" pitchFamily="34" charset="0"/>
              </a:rPr>
              <a:t>директно или индиректно со местото на злосторството</a:t>
            </a:r>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endParaRPr lang="en-GB" sz="2200" dirty="0">
              <a:ea typeface="Verdana" panose="020B0604030504040204" pitchFamily="34" charset="0"/>
              <a:cs typeface="Arial" panose="020B0604020202020204" pitchFamily="34" charset="0"/>
            </a:endParaRPr>
          </a:p>
          <a:p>
            <a:pPr marL="342900" indent="-342900">
              <a:buFont typeface="Wingdings" pitchFamily="2" charset="2"/>
              <a:buChar char="ü"/>
            </a:pPr>
            <a:r>
              <a:rPr lang="mk-MK" sz="2200" b="1" dirty="0">
                <a:ea typeface="Verdana" panose="020B0604030504040204" pitchFamily="34" charset="0"/>
                <a:cs typeface="Arial" panose="020B0604020202020204" pitchFamily="34" charset="0"/>
              </a:rPr>
              <a:t>Електронски докази можат да бидат насекаде</a:t>
            </a:r>
            <a:r>
              <a:rPr lang="en-GB" sz="2200" dirty="0">
                <a:ea typeface="Verdana" panose="020B0604030504040204" pitchFamily="34" charset="0"/>
                <a:cs typeface="Arial" panose="020B0604020202020204" pitchFamily="34" charset="0"/>
              </a:rPr>
              <a:t>:</a:t>
            </a:r>
          </a:p>
          <a:p>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на уред на местото на злосторството</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на уред што го поседува осомничениот/сведокот/жртвата</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на жичена мрежа поврзана со тој уред</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на безжична мрежа поврзана со тој уред</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складирана во судската надлежност</a:t>
            </a: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446088"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складирана на кое било место во судот</a:t>
            </a:r>
            <a:endParaRPr lang="en-GB"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8789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04048" y="989546"/>
            <a:ext cx="8818408" cy="4832092"/>
          </a:xfrm>
          <a:prstGeom prst="rect">
            <a:avLst/>
          </a:prstGeom>
        </p:spPr>
        <p:txBody>
          <a:bodyPr wrap="square">
            <a:spAutoFit/>
          </a:bodyPr>
          <a:lstStyle/>
          <a:p>
            <a:pPr marL="342900" indent="-342900">
              <a:buFont typeface="Wingdings" pitchFamily="2" charset="2"/>
              <a:buChar char="ü"/>
            </a:pPr>
            <a:r>
              <a:rPr lang="mk-MK" sz="2200" b="1" dirty="0">
                <a:ea typeface="Verdana" panose="020B0604030504040204" pitchFamily="34" charset="0"/>
                <a:cs typeface="Arial" panose="020B0604020202020204" pitchFamily="34" charset="0"/>
              </a:rPr>
              <a:t>Својствени предизвици со електронски докази</a:t>
            </a:r>
            <a:r>
              <a:rPr lang="en-GB" sz="2200" dirty="0">
                <a:ea typeface="Verdana" panose="020B0604030504040204" pitchFamily="34" charset="0"/>
                <a:cs typeface="Arial" panose="020B0604020202020204" pitchFamily="34" charset="0"/>
              </a:rPr>
              <a:t>:</a:t>
            </a:r>
          </a:p>
          <a:p>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идентификување и лоцирање на докази</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обезбедување на хардверот</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заплена и анализа на податоците</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одржување интегритет и синџир на старателство</a:t>
            </a:r>
            <a:r>
              <a:rPr lang="en-GB" sz="2200" dirty="0">
                <a:ea typeface="Verdana" panose="020B0604030504040204" pitchFamily="34" charset="0"/>
                <a:cs typeface="Arial" panose="020B0604020202020204" pitchFamily="34" charset="0"/>
              </a:rPr>
              <a:t> </a:t>
            </a: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усогласување со правилата на судот и прифатливоста</a:t>
            </a: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dirty="0">
                <a:ea typeface="Verdana" panose="020B0604030504040204" pitchFamily="34" charset="0"/>
                <a:cs typeface="Arial" panose="020B0604020202020204" pitchFamily="34" charset="0"/>
              </a:rPr>
              <a:t>поврзување на осомничениот со употреба на уредот во соодветното време</a:t>
            </a:r>
            <a:r>
              <a:rPr lang="en-GB" sz="2200" dirty="0">
                <a:ea typeface="Verdana" panose="020B0604030504040204" pitchFamily="34" charset="0"/>
                <a:cs typeface="Arial" panose="020B0604020202020204" pitchFamily="34" charset="0"/>
              </a:rPr>
              <a:t> (</a:t>
            </a:r>
            <a:r>
              <a:rPr lang="mk-MK" sz="2200" dirty="0">
                <a:ea typeface="Verdana" panose="020B0604030504040204" pitchFamily="34" charset="0"/>
                <a:cs typeface="Arial" panose="020B0604020202020204" pitchFamily="34" charset="0"/>
              </a:rPr>
              <a:t>,својство/</a:t>
            </a:r>
            <a:r>
              <a:rPr lang="en-US" sz="2200" dirty="0">
                <a:ea typeface="Verdana" panose="020B0604030504040204" pitchFamily="34" charset="0"/>
                <a:cs typeface="Arial" panose="020B0604020202020204" pitchFamily="34" charset="0"/>
              </a:rPr>
              <a:t>attribution</a:t>
            </a:r>
            <a:r>
              <a:rPr lang="en-GB" sz="22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625696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Предизвици</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48578"/>
            <a:ext cx="8900912" cy="5478423"/>
          </a:xfrm>
          <a:prstGeom prst="rect">
            <a:avLst/>
          </a:prstGeom>
        </p:spPr>
        <p:txBody>
          <a:bodyPr wrap="square">
            <a:spAutoFit/>
          </a:bodyPr>
          <a:lstStyle/>
          <a:p>
            <a:pPr algn="just">
              <a:spcAft>
                <a:spcPts val="1200"/>
              </a:spcAft>
            </a:pPr>
            <a:r>
              <a:rPr lang="en-GB" sz="2100" dirty="0">
                <a:ea typeface="Times New Roman" panose="02020603050405020304" pitchFamily="18" charset="0"/>
                <a:cs typeface="Arial" panose="020B0604020202020204" pitchFamily="34" charset="0"/>
              </a:rPr>
              <a:t>“</a:t>
            </a:r>
            <a:r>
              <a:rPr lang="mk-MK" sz="2100" i="1" dirty="0">
                <a:ea typeface="Times New Roman" panose="02020603050405020304" pitchFamily="18" charset="0"/>
                <a:cs typeface="Arial" panose="020B0604020202020204" pitchFamily="34" charset="0"/>
              </a:rPr>
              <a:t>Електронските докази опфаќаат различни форми на компјутерски податоци; можат да вклучат</a:t>
            </a:r>
            <a:r>
              <a:rPr lang="en-GB" sz="2100" i="1" dirty="0">
                <a:ea typeface="Times New Roman" panose="02020603050405020304" pitchFamily="18" charset="0"/>
                <a:cs typeface="Arial" panose="020B0604020202020204" pitchFamily="34" charset="0"/>
              </a:rPr>
              <a:t>:    </a:t>
            </a:r>
          </a:p>
          <a:p>
            <a:pPr marL="342900" lvl="0" indent="-342900">
              <a:spcAft>
                <a:spcPts val="1000"/>
              </a:spcAft>
              <a:buFont typeface="Calibri" panose="020F0502020204030204" pitchFamily="34" charset="0"/>
              <a:buChar char="-"/>
            </a:pPr>
            <a:r>
              <a:rPr lang="mk-MK" sz="2100" i="1" dirty="0">
                <a:ea typeface="Times New Roman" panose="02020603050405020304" pitchFamily="18" charset="0"/>
                <a:cs typeface="Arial" panose="020B0604020202020204" pitchFamily="34" charset="0"/>
              </a:rPr>
              <a:t>информации за претплатниците, односно податоци што ги чува давателот на услуги, а ги вклучуваат името, адресата и деталите за контакт на лицето кое е </a:t>
            </a:r>
            <a:r>
              <a:rPr lang="mk-MK" sz="2100" i="1" dirty="0" err="1">
                <a:ea typeface="Times New Roman" panose="02020603050405020304" pitchFamily="18" charset="0"/>
                <a:cs typeface="Arial" panose="020B0604020202020204" pitchFamily="34" charset="0"/>
              </a:rPr>
              <a:t>претплатено</a:t>
            </a:r>
            <a:r>
              <a:rPr lang="mk-MK" sz="2100" i="1" dirty="0">
                <a:ea typeface="Times New Roman" panose="02020603050405020304" pitchFamily="18" charset="0"/>
                <a:cs typeface="Arial" panose="020B0604020202020204" pitchFamily="34" charset="0"/>
              </a:rPr>
              <a:t> на телекомуникациските услуги</a:t>
            </a:r>
            <a:r>
              <a:rPr lang="en-GB" sz="2100" i="1" dirty="0">
                <a:ea typeface="Times New Roman" panose="02020603050405020304" pitchFamily="18" charset="0"/>
                <a:cs typeface="Arial" panose="020B0604020202020204" pitchFamily="34" charset="0"/>
              </a:rPr>
              <a:t>,  </a:t>
            </a:r>
          </a:p>
          <a:p>
            <a:pPr marL="342900" lvl="0" indent="-342900">
              <a:spcAft>
                <a:spcPts val="1000"/>
              </a:spcAft>
              <a:buFont typeface="Calibri" panose="020F0502020204030204" pitchFamily="34" charset="0"/>
              <a:buChar char="-"/>
            </a:pPr>
            <a:r>
              <a:rPr lang="mk-MK" sz="2100" i="1" dirty="0">
                <a:ea typeface="Times New Roman" panose="02020603050405020304" pitchFamily="18" charset="0"/>
                <a:cs typeface="Arial" panose="020B0604020202020204" pitchFamily="34" charset="0"/>
              </a:rPr>
              <a:t>податочен сообраќај или податоци за преносот, односно компјутеризирани податоци што се однесуваат на комуникацијата што ги покажува датумот, потеклото, рутата и дестинацијата на комуникацијата,</a:t>
            </a:r>
            <a:r>
              <a:rPr lang="en-GB" sz="2100" i="1" dirty="0">
                <a:ea typeface="Times New Roman" panose="02020603050405020304" pitchFamily="18" charset="0"/>
                <a:cs typeface="Arial" panose="020B0604020202020204" pitchFamily="34" charset="0"/>
              </a:rPr>
              <a:t> </a:t>
            </a:r>
          </a:p>
          <a:p>
            <a:pPr marL="342900" lvl="0" indent="-342900">
              <a:spcAft>
                <a:spcPts val="1000"/>
              </a:spcAft>
              <a:buFont typeface="Calibri" panose="020F0502020204030204" pitchFamily="34" charset="0"/>
              <a:buChar char="-"/>
            </a:pPr>
            <a:r>
              <a:rPr lang="mk-MK" sz="2100" i="1" dirty="0">
                <a:ea typeface="Times New Roman" panose="02020603050405020304" pitchFamily="18" charset="0"/>
                <a:cs typeface="Arial" panose="020B0604020202020204" pitchFamily="34" charset="0"/>
              </a:rPr>
              <a:t>податоци за содржината, односно податоци што ја покажуваат суштината на комуникацијата или недозволената содржина прикачена на комуникацијата</a:t>
            </a:r>
            <a:r>
              <a:rPr lang="en-GB" sz="2100" dirty="0">
                <a:ea typeface="Times New Roman" panose="02020603050405020304" pitchFamily="18" charset="0"/>
                <a:cs typeface="Arial" panose="020B0604020202020204" pitchFamily="34" charset="0"/>
              </a:rPr>
              <a:t>”</a:t>
            </a:r>
          </a:p>
          <a:p>
            <a:pPr lvl="0" algn="r">
              <a:spcAft>
                <a:spcPts val="0"/>
              </a:spcAft>
            </a:pPr>
            <a:r>
              <a:rPr lang="en-GB" sz="2100" b="1" dirty="0" err="1">
                <a:ea typeface="Times New Roman" panose="02020603050405020304" pitchFamily="18" charset="0"/>
                <a:cs typeface="Arial" panose="020B0604020202020204" pitchFamily="34" charset="0"/>
              </a:rPr>
              <a:t>GLACY</a:t>
            </a:r>
            <a:r>
              <a:rPr lang="en-GB" sz="2100" b="1" dirty="0">
                <a:ea typeface="Times New Roman" panose="02020603050405020304" pitchFamily="18" charset="0"/>
                <a:cs typeface="Arial" panose="020B0604020202020204" pitchFamily="34" charset="0"/>
              </a:rPr>
              <a:t> </a:t>
            </a:r>
            <a:r>
              <a:rPr lang="mk-MK" sz="2100" b="1" dirty="0">
                <a:ea typeface="Times New Roman" panose="02020603050405020304" pitchFamily="18" charset="0"/>
                <a:cs typeface="Arial" panose="020B0604020202020204" pitchFamily="34" charset="0"/>
              </a:rPr>
              <a:t>Прирачник за меѓународна соработка за </a:t>
            </a:r>
            <a:r>
              <a:rPr lang="mk-MK" sz="2100" b="1" dirty="0" err="1">
                <a:ea typeface="Times New Roman" panose="02020603050405020304" pitchFamily="18" charset="0"/>
                <a:cs typeface="Arial" panose="020B0604020202020204" pitchFamily="34" charset="0"/>
              </a:rPr>
              <a:t>сајбер</a:t>
            </a:r>
            <a:r>
              <a:rPr lang="mk-MK" sz="2100" b="1" dirty="0">
                <a:ea typeface="Times New Roman" panose="02020603050405020304" pitchFamily="18" charset="0"/>
                <a:cs typeface="Arial" panose="020B0604020202020204" pitchFamily="34" charset="0"/>
              </a:rPr>
              <a:t>-криминал и електронски докази</a:t>
            </a:r>
            <a:endParaRPr lang="en-GB" sz="2100" b="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4582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534456623"/>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766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6264" y="1707765"/>
            <a:ext cx="7371471" cy="4524315"/>
          </a:xfrm>
          <a:prstGeom prst="rect">
            <a:avLst/>
          </a:prstGeom>
        </p:spPr>
        <p:txBody>
          <a:bodyPr wrap="square">
            <a:spAutoFit/>
          </a:bodyPr>
          <a:lstStyle/>
          <a:p>
            <a:pPr marL="457200" indent="-457200" algn="ctr">
              <a:buFont typeface="Wingdings" pitchFamily="2" charset="2"/>
              <a:buChar char="Ø"/>
            </a:pPr>
            <a:r>
              <a:rPr lang="mk-MK" sz="3200" b="1" dirty="0">
                <a:solidFill>
                  <a:srgbClr val="FF0000"/>
                </a:solidFill>
                <a:ea typeface="Verdana" panose="020B0604030504040204" pitchFamily="34" charset="0"/>
                <a:cs typeface="Arial" panose="020B0604020202020204" pitchFamily="34" charset="0"/>
              </a:rPr>
              <a:t>Предизвик во однос на брзината</a:t>
            </a: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mk-MK" sz="3200" b="1" dirty="0">
                <a:solidFill>
                  <a:srgbClr val="FF0000"/>
                </a:solidFill>
                <a:ea typeface="Verdana" panose="020B0604030504040204" pitchFamily="34" charset="0"/>
                <a:cs typeface="Arial" panose="020B0604020202020204" pitchFamily="34" charset="0"/>
              </a:rPr>
              <a:t>Предизвик во однос на времето</a:t>
            </a: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mk-MK" sz="3200" b="1" dirty="0">
                <a:solidFill>
                  <a:srgbClr val="FF0000"/>
                </a:solidFill>
                <a:ea typeface="Verdana" panose="020B0604030504040204" pitchFamily="34" charset="0"/>
                <a:cs typeface="Arial" panose="020B0604020202020204" pitchFamily="34" charset="0"/>
              </a:rPr>
              <a:t>Предизвик во однос на својството</a:t>
            </a: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endParaRPr lang="en-GB" sz="3200" b="1" dirty="0">
              <a:solidFill>
                <a:srgbClr val="FF0000"/>
              </a:solidFill>
              <a:ea typeface="Verdana" panose="020B0604030504040204" pitchFamily="34" charset="0"/>
              <a:cs typeface="Arial" panose="020B0604020202020204" pitchFamily="34" charset="0"/>
            </a:endParaRPr>
          </a:p>
          <a:p>
            <a:pPr marL="457200" indent="-457200" algn="ctr">
              <a:buFont typeface="Wingdings" pitchFamily="2" charset="2"/>
              <a:buChar char="Ø"/>
            </a:pPr>
            <a:r>
              <a:rPr lang="mk-MK" sz="3200" b="1" dirty="0">
                <a:solidFill>
                  <a:srgbClr val="FF0000"/>
                </a:solidFill>
                <a:ea typeface="Verdana" panose="020B0604030504040204" pitchFamily="34" charset="0"/>
                <a:cs typeface="Arial" panose="020B0604020202020204" pitchFamily="34" charset="0"/>
              </a:rPr>
              <a:t>Предизвик во однос на правниот систем и применетите правила</a:t>
            </a:r>
            <a:endParaRPr lang="en-GB" sz="3200" b="1" dirty="0">
              <a:solidFill>
                <a:srgbClr val="FF0000"/>
              </a:solidFil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6334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889627"/>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Потсетник за меѓународната димензија и одговор на сајбер-криминал</a:t>
            </a:r>
            <a:endParaRPr lang="en-GB" sz="3200"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solidFill>
                  <a:schemeClr val="bg1"/>
                </a:solidFill>
              </a:rPr>
              <a:t>Предизвик во однос на брзината</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33934" cy="5586145"/>
          </a:xfrm>
          <a:prstGeom prst="rect">
            <a:avLst/>
          </a:prstGeom>
        </p:spPr>
        <p:txBody>
          <a:bodyPr wrap="square">
            <a:spAutoFit/>
          </a:bodyPr>
          <a:lstStyle/>
          <a:p>
            <a:pPr marL="342900" indent="-342900">
              <a:buFont typeface="Wingdings" pitchFamily="2" charset="2"/>
              <a:buChar char="Ø"/>
              <a:defRPr/>
            </a:pPr>
            <a:r>
              <a:rPr lang="mk-MK" altLang="en-US" sz="2100" b="1" dirty="0">
                <a:ea typeface="Verdana" panose="020B0604030504040204" pitchFamily="34" charset="0"/>
                <a:cs typeface="Arial" panose="020B0604020202020204" pitchFamily="34" charset="0"/>
              </a:rPr>
              <a:t>Со барањата за податоци мора да се постапува што е можно побрзо</a:t>
            </a:r>
            <a:r>
              <a:rPr lang="en-US" altLang="en-US" sz="2100" b="1" dirty="0">
                <a:ea typeface="Verdana" panose="020B0604030504040204" pitchFamily="34" charset="0"/>
                <a:cs typeface="Arial" panose="020B0604020202020204" pitchFamily="34" charset="0"/>
              </a:rPr>
              <a:t>,</a:t>
            </a:r>
            <a:r>
              <a:rPr lang="mk-MK" altLang="en-US" sz="2100" b="1" dirty="0">
                <a:ea typeface="Verdana" panose="020B0604030504040204" pitchFamily="34" charset="0"/>
                <a:cs typeface="Arial" panose="020B0604020202020204" pitchFamily="34" charset="0"/>
              </a:rPr>
              <a:t> бидејќи</a:t>
            </a:r>
            <a:r>
              <a:rPr lang="en-GB" altLang="en-US" sz="2100" dirty="0">
                <a:ea typeface="Verdana" panose="020B0604030504040204" pitchFamily="34" charset="0"/>
                <a:cs typeface="Arial" panose="020B0604020202020204" pitchFamily="34" charset="0"/>
              </a:rPr>
              <a:t>:</a:t>
            </a:r>
          </a:p>
          <a:p>
            <a:pPr marL="342900" indent="-342900">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mk-MK" altLang="en-US" sz="2100" dirty="0">
                <a:ea typeface="Verdana" panose="020B0604030504040204" pitchFamily="34" charset="0"/>
                <a:cs typeface="Arial" panose="020B0604020202020204" pitchFamily="34" charset="0"/>
              </a:rPr>
              <a:t>во некои земји, давателите на услуги ги чуваат само податоците што им се потребни за исплата</a:t>
            </a: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mk-MK" altLang="en-US" sz="2100" dirty="0">
                <a:ea typeface="Verdana" panose="020B0604030504040204" pitchFamily="34" charset="0"/>
                <a:cs typeface="Arial" panose="020B0604020202020204" pitchFamily="34" charset="0"/>
              </a:rPr>
              <a:t>складирањето на податоци чини пари и може да биде наплатено</a:t>
            </a: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mk-MK" altLang="en-US" sz="2100" dirty="0">
                <a:ea typeface="Verdana" panose="020B0604030504040204" pitchFamily="34" charset="0"/>
                <a:cs typeface="Arial" panose="020B0604020202020204" pitchFamily="34" charset="0"/>
              </a:rPr>
              <a:t>на крајот, податоците се бришат како деловен процес</a:t>
            </a: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mk-MK" altLang="en-US" sz="2100" dirty="0">
                <a:ea typeface="Verdana" panose="020B0604030504040204" pitchFamily="34" charset="0"/>
                <a:cs typeface="Arial" panose="020B0604020202020204" pitchFamily="34" charset="0"/>
              </a:rPr>
              <a:t>некои земји (на пр. ОК, Србија) бараат од давателите на услуги да чуваат податоци за одредено време, обично 12 месеци</a:t>
            </a: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altLang="en-US"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mk-MK" altLang="en-US" sz="2100" dirty="0">
                <a:ea typeface="Verdana" panose="020B0604030504040204" pitchFamily="34" charset="0"/>
                <a:cs typeface="Arial" panose="020B0604020202020204" pitchFamily="34" charset="0"/>
              </a:rPr>
              <a:t>Директивата за задржување на податоци на ЕУ од 2006 год. беше прогласена за неважечка, бидејќи е нејасна и се косеше со правата на приватност, иако сега е предмет на критика и можно повторно разгледување</a:t>
            </a:r>
            <a:endParaRPr lang="en-GB" altLang="en-US"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794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времето</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12937" y="1218620"/>
            <a:ext cx="5405511" cy="4832092"/>
          </a:xfrm>
          <a:prstGeom prst="rect">
            <a:avLst/>
          </a:prstGeom>
        </p:spPr>
        <p:txBody>
          <a:bodyPr wrap="square">
            <a:spAutoFit/>
          </a:bodyPr>
          <a:lstStyle/>
          <a:p>
            <a:pPr marL="457200" indent="-457200">
              <a:buFont typeface="Wingdings" pitchFamily="2" charset="2"/>
              <a:buChar char="ü"/>
              <a:defRPr/>
            </a:pPr>
            <a:r>
              <a:rPr lang="mk-MK" altLang="en-US" sz="2200" b="1" dirty="0">
                <a:ea typeface="Verdana" panose="020B0604030504040204" pitchFamily="34" charset="0"/>
                <a:cs typeface="Arial" panose="020B0604020202020204" pitchFamily="34" charset="0"/>
              </a:rPr>
              <a:t>Меѓународните истраги вообичаено преминуваат една или повеќе временски зони</a:t>
            </a:r>
            <a:endParaRPr lang="en-GB" altLang="en-US" sz="2200" b="1" dirty="0">
              <a:ea typeface="Verdana" panose="020B0604030504040204" pitchFamily="34" charset="0"/>
              <a:cs typeface="Arial" panose="020B0604020202020204" pitchFamily="34" charset="0"/>
            </a:endParaRPr>
          </a:p>
          <a:p>
            <a:pPr marL="342900" indent="-342900">
              <a:buFont typeface="Wingdings" pitchFamily="2" charset="2"/>
              <a:buChar char="ü"/>
              <a:defRPr/>
            </a:pP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mk-MK" altLang="en-US" sz="2200" b="1" dirty="0">
                <a:ea typeface="Verdana" panose="020B0604030504040204" pitchFamily="34" charset="0"/>
                <a:cs typeface="Arial" panose="020B0604020202020204" pitchFamily="34" charset="0"/>
              </a:rPr>
              <a:t>Времето на уредот може да не биде синхронизирано со реалното време, па временските ознаки може да бидат неточни</a:t>
            </a:r>
            <a:r>
              <a:rPr lang="en-GB" altLang="en-US" sz="2200" b="1" dirty="0">
                <a:ea typeface="Verdana" panose="020B0604030504040204" pitchFamily="34" charset="0"/>
                <a:cs typeface="Arial" panose="020B0604020202020204" pitchFamily="34" charset="0"/>
              </a:rPr>
              <a:t>. </a:t>
            </a:r>
          </a:p>
          <a:p>
            <a:pPr marL="457200" indent="-457200">
              <a:buFont typeface="Wingdings" pitchFamily="2" charset="2"/>
              <a:buChar char="ü"/>
              <a:defRPr/>
            </a:pP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en-US" altLang="en-US" sz="2200" b="1" dirty="0">
                <a:ea typeface="Verdana" panose="020B0604030504040204" pitchFamily="34" charset="0"/>
                <a:cs typeface="Arial" panose="020B0604020202020204" pitchFamily="34" charset="0"/>
              </a:rPr>
              <a:t>IP</a:t>
            </a:r>
            <a:r>
              <a:rPr lang="mk-MK" altLang="en-US" sz="2200" b="1" dirty="0">
                <a:ea typeface="Verdana" panose="020B0604030504040204" pitchFamily="34" charset="0"/>
                <a:cs typeface="Arial" panose="020B0604020202020204" pitchFamily="34" charset="0"/>
              </a:rPr>
              <a:t> адресите може да бидат фиксни или динамични</a:t>
            </a: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endParaRPr lang="en-GB" altLang="en-US" sz="2200" b="1" dirty="0">
              <a:ea typeface="Verdana" panose="020B0604030504040204" pitchFamily="34" charset="0"/>
              <a:cs typeface="Arial" panose="020B0604020202020204" pitchFamily="34" charset="0"/>
            </a:endParaRPr>
          </a:p>
          <a:p>
            <a:pPr marL="457200" indent="-457200">
              <a:buFont typeface="Wingdings" pitchFamily="2" charset="2"/>
              <a:buChar char="ü"/>
              <a:defRPr/>
            </a:pPr>
            <a:r>
              <a:rPr lang="mk-MK" altLang="en-US" sz="2200" b="1" dirty="0">
                <a:ea typeface="Verdana" panose="020B0604030504040204" pitchFamily="34" charset="0"/>
                <a:cs typeface="Arial" panose="020B0604020202020204" pitchFamily="34" charset="0"/>
              </a:rPr>
              <a:t>Времето на одговор на странскиот орган може да варира</a:t>
            </a:r>
            <a:endParaRPr lang="en-GB" altLang="en-US" sz="2200" b="1"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E648F3-B4F7-4E50-A345-96796FDD807D}"/>
              </a:ext>
            </a:extLst>
          </p:cNvPr>
          <p:cNvPicPr>
            <a:picLocks noChangeAspect="1"/>
          </p:cNvPicPr>
          <p:nvPr/>
        </p:nvPicPr>
        <p:blipFill>
          <a:blip r:embed="rId4"/>
          <a:stretch>
            <a:fillRect/>
          </a:stretch>
        </p:blipFill>
        <p:spPr>
          <a:xfrm>
            <a:off x="5364695" y="2429571"/>
            <a:ext cx="3464210" cy="2291285"/>
          </a:xfrm>
          <a:prstGeom prst="rect">
            <a:avLst/>
          </a:prstGeom>
        </p:spPr>
      </p:pic>
    </p:spTree>
    <p:extLst>
      <p:ext uri="{BB962C8B-B14F-4D97-AF65-F5344CB8AC3E}">
        <p14:creationId xmlns:p14="http://schemas.microsoft.com/office/powerpoint/2010/main" val="31050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својството</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8677980" cy="4832092"/>
          </a:xfrm>
          <a:prstGeom prst="rect">
            <a:avLst/>
          </a:prstGeom>
        </p:spPr>
        <p:txBody>
          <a:bodyPr wrap="square">
            <a:spAutoFit/>
          </a:bodyPr>
          <a:lstStyle/>
          <a:p>
            <a:pPr marL="342900" indent="-342900" algn="just">
              <a:buFont typeface="Wingdings" pitchFamily="2" charset="2"/>
              <a:buChar char="Ø"/>
              <a:defRPr/>
            </a:pPr>
            <a:r>
              <a:rPr lang="mk-MK" altLang="en-US" sz="2200" b="1" dirty="0">
                <a:ea typeface="Verdana" panose="020B0604030504040204" pitchFamily="34" charset="0"/>
                <a:cs typeface="Arial" panose="020B0604020202020204" pitchFamily="34" charset="0"/>
              </a:rPr>
              <a:t>Потребата да се поврзе осомничениот со одреден уред </a:t>
            </a:r>
            <a:r>
              <a:rPr lang="mk-MK" altLang="en-US" sz="2200" dirty="0">
                <a:ea typeface="Verdana" panose="020B0604030504040204" pitchFamily="34" charset="0"/>
                <a:cs typeface="Arial" panose="020B0604020202020204" pitchFamily="34" charset="0"/>
              </a:rPr>
              <a:t>во соодветно време согласно вашите судски стандарди за докази (на пр. надвор од разумно сомневање)</a:t>
            </a:r>
            <a:endParaRPr lang="en-GB" altLang="en-US" sz="2200" dirty="0">
              <a:ea typeface="Verdana" panose="020B0604030504040204" pitchFamily="34" charset="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defRPr/>
            </a:pPr>
            <a:r>
              <a:rPr lang="mk-MK" altLang="en-US" sz="2200" dirty="0">
                <a:ea typeface="Verdana" panose="020B0604030504040204" pitchFamily="34" charset="0"/>
                <a:cs typeface="Arial" panose="020B0604020202020204" pitchFamily="34" charset="0"/>
              </a:rPr>
              <a:t>Можни меѓународно засновани извори</a:t>
            </a:r>
            <a:r>
              <a:rPr lang="en-GB" altLang="en-US" sz="2200" dirty="0">
                <a:ea typeface="Verdana" panose="020B0604030504040204" pitchFamily="34" charset="0"/>
                <a:cs typeface="Arial" panose="020B0604020202020204" pitchFamily="34" charset="0"/>
              </a:rPr>
              <a:t>:</a:t>
            </a: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err="1">
                <a:ea typeface="Verdana" panose="020B0604030504040204" pitchFamily="34" charset="0"/>
                <a:cs typeface="Arial" panose="020B0604020202020204" pitchFamily="34" charset="0"/>
              </a:rPr>
              <a:t>Логови</a:t>
            </a:r>
            <a:r>
              <a:rPr lang="mk-MK" altLang="en-US" sz="2200" dirty="0">
                <a:ea typeface="Verdana" panose="020B0604030504040204" pitchFamily="34" charset="0"/>
                <a:cs typeface="Arial" panose="020B0604020202020204" pitchFamily="34" charset="0"/>
              </a:rPr>
              <a:t> на веб-сервер</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Лични акредитации за најавување што се користат за пристап до сметки (на пр. е-пошта, </a:t>
            </a:r>
            <a:r>
              <a:rPr lang="mk-MK" altLang="en-US" sz="2200" dirty="0" err="1">
                <a:ea typeface="Verdana" panose="020B0604030504040204" pitchFamily="34" charset="0"/>
                <a:cs typeface="Arial" panose="020B0604020202020204" pitchFamily="34" charset="0"/>
              </a:rPr>
              <a:t>чет</a:t>
            </a:r>
            <a:r>
              <a:rPr lang="mk-MK" altLang="en-US" sz="2200" dirty="0">
                <a:ea typeface="Verdana" panose="020B0604030504040204" pitchFamily="34" charset="0"/>
                <a:cs typeface="Arial" panose="020B0604020202020204" pitchFamily="34" charset="0"/>
              </a:rPr>
              <a:t>-апликации)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Членство на друштвените мрежи (социјалните медиуми)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Вид и природа на записите на друштвените мрежи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Претплата на интернет/услуги на облак</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Програми на личен уред</a:t>
            </a:r>
            <a:endParaRPr lang="en-GB" altLang="en-US" sz="22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7507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Предизвик во однос на правниот систем и</a:t>
            </a:r>
          </a:p>
          <a:p>
            <a:pPr algn="r">
              <a:lnSpc>
                <a:spcPct val="80000"/>
              </a:lnSpc>
            </a:pPr>
            <a:r>
              <a:rPr lang="ru-RU" sz="3200" b="1" dirty="0"/>
              <a:t>применетите правила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4832092"/>
          </a:xfrm>
          <a:prstGeom prst="rect">
            <a:avLst/>
          </a:prstGeom>
        </p:spPr>
        <p:txBody>
          <a:bodyPr wrap="square">
            <a:spAutoFit/>
          </a:bodyPr>
          <a:lstStyle/>
          <a:p>
            <a:pPr marL="342900" indent="-342900">
              <a:buFont typeface="Wingdings" pitchFamily="2" charset="2"/>
              <a:buChar char="ü"/>
            </a:pPr>
            <a:r>
              <a:rPr lang="mk-MK" altLang="en-US" sz="2200" b="1" dirty="0">
                <a:ea typeface="Verdana" panose="020B0604030504040204" pitchFamily="34" charset="0"/>
                <a:cs typeface="Arial" panose="020B0604020202020204" pitchFamily="34" charset="0"/>
              </a:rPr>
              <a:t>Правен систем</a:t>
            </a:r>
            <a:r>
              <a:rPr lang="en-GB" altLang="en-US" sz="2200" dirty="0">
                <a:ea typeface="Verdana" panose="020B0604030504040204" pitchFamily="34" charset="0"/>
                <a:cs typeface="Arial" panose="020B0604020202020204" pitchFamily="34" charset="0"/>
              </a:rPr>
              <a:t>:</a:t>
            </a:r>
          </a:p>
          <a:p>
            <a:pPr marL="914400" lvl="1" indent="-4572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Обичајно право</a:t>
            </a:r>
            <a:endParaRPr lang="en-GB" altLang="en-US" sz="2200" dirty="0">
              <a:ea typeface="Verdana" panose="020B0604030504040204" pitchFamily="34" charset="0"/>
              <a:cs typeface="Arial" panose="020B0604020202020204" pitchFamily="34" charset="0"/>
            </a:endParaRPr>
          </a:p>
          <a:p>
            <a:pPr marL="914400" lvl="1" indent="-4572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Граѓанско право</a:t>
            </a:r>
            <a:endParaRPr lang="en-GB" altLang="en-US" sz="2200" dirty="0">
              <a:ea typeface="Verdana" panose="020B0604030504040204" pitchFamily="34" charset="0"/>
              <a:cs typeface="Arial" panose="020B0604020202020204" pitchFamily="34" charset="0"/>
            </a:endParaRPr>
          </a:p>
          <a:p>
            <a:pPr marL="914400" lvl="1" indent="-4572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Хибридно право</a:t>
            </a:r>
            <a:endParaRPr lang="en-GB" altLang="en-US" sz="2200" dirty="0">
              <a:ea typeface="Verdana" panose="020B0604030504040204" pitchFamily="34" charset="0"/>
              <a:cs typeface="Arial" panose="020B0604020202020204" pitchFamily="34" charset="0"/>
            </a:endParaRPr>
          </a:p>
          <a:p>
            <a:pPr marL="914400" lvl="1" indent="-4572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Исламско право</a:t>
            </a:r>
            <a:endParaRPr lang="en-GB" altLang="en-US" sz="2200" dirty="0">
              <a:ea typeface="Verdana" panose="020B0604030504040204" pitchFamily="34" charset="0"/>
              <a:cs typeface="Arial" panose="020B0604020202020204" pitchFamily="34" charset="0"/>
            </a:endParaRPr>
          </a:p>
          <a:p>
            <a:pPr marL="914400" lvl="1" indent="-457200">
              <a:buFont typeface="Wingdings" panose="05000000000000000000" pitchFamily="2" charset="2"/>
              <a:buChar char="v"/>
            </a:pPr>
            <a:endParaRPr lang="en-GB" altLang="en-US" sz="2200" dirty="0">
              <a:ea typeface="Verdana" panose="020B0604030504040204" pitchFamily="34" charset="0"/>
              <a:cs typeface="Arial" panose="020B0604020202020204" pitchFamily="34" charset="0"/>
            </a:endParaRPr>
          </a:p>
          <a:p>
            <a:pPr marL="342900" lvl="1" indent="-342900">
              <a:buFont typeface="Wingdings" pitchFamily="2" charset="2"/>
              <a:buChar char="ü"/>
            </a:pPr>
            <a:r>
              <a:rPr lang="mk-MK" altLang="en-US" sz="2200" b="1" dirty="0">
                <a:ea typeface="Verdana" panose="020B0604030504040204" pitchFamily="34" charset="0"/>
                <a:cs typeface="Arial" panose="020B0604020202020204" pitchFamily="34" charset="0"/>
              </a:rPr>
              <a:t>Различни овластувања и функции со ист назив</a:t>
            </a:r>
            <a:r>
              <a:rPr lang="en-GB" altLang="en-US" sz="2200" dirty="0">
                <a:ea typeface="Verdana" panose="020B0604030504040204" pitchFamily="34" charset="0"/>
                <a:cs typeface="Arial" panose="020B0604020202020204" pitchFamily="34" charset="0"/>
              </a:rPr>
              <a:t>:</a:t>
            </a:r>
          </a:p>
          <a:p>
            <a:pPr marL="982663" lvl="1" indent="-3429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Обвинители/полиција</a:t>
            </a:r>
            <a:endParaRPr lang="en-GB" altLang="en-US" sz="2200" dirty="0">
              <a:ea typeface="Verdana" panose="020B0604030504040204" pitchFamily="34" charset="0"/>
              <a:cs typeface="Arial" panose="020B0604020202020204" pitchFamily="34" charset="0"/>
            </a:endParaRPr>
          </a:p>
          <a:p>
            <a:pPr marL="982663" lvl="1" indent="-342900">
              <a:buFont typeface="Wingdings" panose="05000000000000000000" pitchFamily="2" charset="2"/>
              <a:buChar char="v"/>
            </a:pPr>
            <a:endParaRPr lang="en-GB" altLang="en-US" sz="2200" dirty="0">
              <a:ea typeface="Verdana" panose="020B0604030504040204" pitchFamily="34" charset="0"/>
              <a:cs typeface="Arial" panose="020B0604020202020204" pitchFamily="34" charset="0"/>
            </a:endParaRPr>
          </a:p>
          <a:p>
            <a:pPr marL="342900" lvl="1" indent="-342900">
              <a:buFont typeface="Wingdings" pitchFamily="2" charset="2"/>
              <a:buChar char="ü"/>
            </a:pPr>
            <a:r>
              <a:rPr lang="mk-MK" altLang="en-US" sz="2200" b="1" dirty="0">
                <a:ea typeface="Verdana" panose="020B0604030504040204" pitchFamily="34" charset="0"/>
                <a:cs typeface="Arial" panose="020B0604020202020204" pitchFamily="34" charset="0"/>
              </a:rPr>
              <a:t>Различни кодекси на постапување</a:t>
            </a:r>
            <a:r>
              <a:rPr lang="en-GB" altLang="en-US" sz="2200" dirty="0">
                <a:ea typeface="Verdana" panose="020B0604030504040204" pitchFamily="34" charset="0"/>
                <a:cs typeface="Arial" panose="020B0604020202020204" pitchFamily="34" charset="0"/>
              </a:rPr>
              <a:t>:</a:t>
            </a:r>
          </a:p>
          <a:p>
            <a:pPr marL="896938" lvl="1" indent="-3429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Рокови за старателството</a:t>
            </a:r>
            <a:endParaRPr lang="en-GB" altLang="en-US" sz="2200" dirty="0">
              <a:ea typeface="Verdana" panose="020B0604030504040204" pitchFamily="34" charset="0"/>
              <a:cs typeface="Arial" panose="020B0604020202020204" pitchFamily="34" charset="0"/>
            </a:endParaRPr>
          </a:p>
          <a:p>
            <a:pPr marL="896938" lvl="1" indent="-3429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Овластувања за влез, претрес и запленување</a:t>
            </a:r>
            <a:endParaRPr lang="en-GB" altLang="en-US" sz="2200" dirty="0">
              <a:ea typeface="Verdana" panose="020B0604030504040204" pitchFamily="34" charset="0"/>
              <a:cs typeface="Arial" panose="020B0604020202020204" pitchFamily="34" charset="0"/>
            </a:endParaRPr>
          </a:p>
          <a:p>
            <a:pPr marL="896938" lvl="1" indent="-3429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Овластувања за надзор (технички и физички)</a:t>
            </a:r>
            <a:endParaRPr lang="en-GB" altLang="en-US" sz="2200" dirty="0">
              <a:ea typeface="Verdana" panose="020B0604030504040204" pitchFamily="34" charset="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386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Предизвици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710853469"/>
              </p:ext>
            </p:extLst>
          </p:nvPr>
        </p:nvGraphicFramePr>
        <p:xfrm>
          <a:off x="177501" y="2346187"/>
          <a:ext cx="811589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2601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Потсетник за Конвенцијата од Будимпешта</a:t>
            </a:r>
          </a:p>
          <a:p>
            <a:pPr algn="r" eaLnBrk="1" hangingPunct="1">
              <a:lnSpc>
                <a:spcPct val="80000"/>
              </a:lnSpc>
            </a:pPr>
            <a:r>
              <a:rPr lang="mk-MK" sz="3200" b="1" dirty="0"/>
              <a:t>и алатките за меѓународна соработка</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761985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644979"/>
            <a:ext cx="8525021" cy="245605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Четврти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Соработка во капацитет на формален, квази-неформален, неформален и приватен сектор</a:t>
            </a:r>
            <a:br>
              <a:rPr lang="en-GB" sz="3200" b="1" dirty="0"/>
            </a:br>
            <a:endParaRPr lang="en-GB" sz="3200" b="1" dirty="0"/>
          </a:p>
        </p:txBody>
      </p:sp>
    </p:spTree>
    <p:extLst>
      <p:ext uri="{BB962C8B-B14F-4D97-AF65-F5344CB8AC3E}">
        <p14:creationId xmlns:p14="http://schemas.microsoft.com/office/powerpoint/2010/main" val="2648040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2AC09D-7BB9-4E26-B459-48F99A7B8FC7}"/>
              </a:ext>
            </a:extLst>
          </p:cNvPr>
          <p:cNvPicPr>
            <a:picLocks noChangeAspect="1"/>
          </p:cNvPicPr>
          <p:nvPr/>
        </p:nvPicPr>
        <p:blipFill>
          <a:blip r:embed="rId3"/>
          <a:stretch>
            <a:fillRect/>
          </a:stretch>
        </p:blipFill>
        <p:spPr>
          <a:xfrm>
            <a:off x="5935804" y="2301582"/>
            <a:ext cx="3086652" cy="2057768"/>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Формална соработка</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913006" y="989546"/>
            <a:ext cx="7192797" cy="5847755"/>
          </a:xfrm>
          <a:prstGeom prst="rect">
            <a:avLst/>
          </a:prstGeom>
        </p:spPr>
        <p:txBody>
          <a:bodyPr wrap="square">
            <a:spAutoFit/>
          </a:bodyPr>
          <a:lstStyle/>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Позитивни аспекти</a:t>
            </a:r>
            <a:r>
              <a:rPr lang="en-GB" altLang="en-US" sz="2200" dirty="0">
                <a:ea typeface="Verdana" panose="020B0604030504040204" pitchFamily="34" charset="0"/>
                <a:cs typeface="Arial" panose="020B0604020202020204" pitchFamily="34" charset="0"/>
              </a:rPr>
              <a:t>:</a:t>
            </a: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Дозволени докази</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Обезбеден синџир на старателство</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Потврда на стандардите</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се користи за да се оправда понатамошно дејствување</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Јасна одговорност</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Негативни аспекти</a:t>
            </a:r>
            <a:r>
              <a:rPr lang="en-GB" altLang="en-US" sz="2200" dirty="0">
                <a:ea typeface="Verdana" panose="020B0604030504040204" pitchFamily="34" charset="0"/>
                <a:cs typeface="Arial" panose="020B0604020202020204" pitchFamily="34" charset="0"/>
              </a:rPr>
              <a:t>:</a:t>
            </a: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биде бавен (комплициран)</a:t>
            </a:r>
            <a:endParaRPr lang="en-GB" altLang="en-US" sz="2200" dirty="0">
              <a:ea typeface="Verdana" panose="020B0604030504040204" pitchFamily="34" charset="0"/>
              <a:cs typeface="Arial" panose="020B0604020202020204" pitchFamily="34" charset="0"/>
            </a:endParaRPr>
          </a:p>
          <a:p>
            <a:pPr marL="2052638" indent="-342900">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Во рамки на Конвенцијата од Будимпешта, просечно време на одговор на земјите е 6 – 24 месеци</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Податоците можат да бидат избришани</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зависи од поединецот</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биде бирократски</a:t>
            </a: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ü"/>
            </a:pP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58259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Квази-неформална соработка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913006" y="1351508"/>
            <a:ext cx="7192797" cy="4493538"/>
          </a:xfrm>
          <a:prstGeom prst="rect">
            <a:avLst/>
          </a:prstGeom>
        </p:spPr>
        <p:txBody>
          <a:bodyPr wrap="square">
            <a:spAutoFit/>
          </a:bodyPr>
          <a:lstStyle/>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Позитивни аспекти</a:t>
            </a:r>
            <a:r>
              <a:rPr lang="en-GB" altLang="en-US" sz="2200" dirty="0">
                <a:ea typeface="Verdana" panose="020B0604030504040204" pitchFamily="34" charset="0"/>
                <a:cs typeface="Arial" panose="020B0604020202020204" pitchFamily="34" charset="0"/>
              </a:rPr>
              <a:t>:</a:t>
            </a:r>
          </a:p>
          <a:p>
            <a:pPr marL="1509713"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формалните канали за комуникација и соработка воспоставени со билатерални или мултилатерални договори (на пр. Интерпол, Европол) можат да се користат за размена и/или обезбедување информации или дури и докази без формални барања</a:t>
            </a:r>
            <a:endParaRPr lang="en-GB" altLang="en-US" sz="2200" dirty="0">
              <a:ea typeface="Verdana" panose="020B0604030504040204" pitchFamily="34" charset="0"/>
              <a:cs typeface="Arial" panose="020B0604020202020204" pitchFamily="34" charset="0"/>
            </a:endParaRPr>
          </a:p>
          <a:p>
            <a:pPr marL="1509713"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брзина на обезбедување</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Негативни аспекти</a:t>
            </a:r>
            <a:r>
              <a:rPr lang="en-GB" altLang="en-US" sz="2200" dirty="0">
                <a:ea typeface="Verdana" panose="020B0604030504040204" pitchFamily="34" charset="0"/>
                <a:cs typeface="Arial" panose="020B0604020202020204" pitchFamily="34" charset="0"/>
              </a:rPr>
              <a:t>:</a:t>
            </a:r>
          </a:p>
          <a:p>
            <a:pPr marL="1509713"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прифатливост на доказите</a:t>
            </a: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ü"/>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5243BA-3C9F-44D5-938F-E621552351AB}"/>
              </a:ext>
            </a:extLst>
          </p:cNvPr>
          <p:cNvPicPr>
            <a:picLocks noChangeAspect="1"/>
          </p:cNvPicPr>
          <p:nvPr/>
        </p:nvPicPr>
        <p:blipFill>
          <a:blip r:embed="rId4"/>
          <a:stretch>
            <a:fillRect/>
          </a:stretch>
        </p:blipFill>
        <p:spPr>
          <a:xfrm>
            <a:off x="6906134" y="2543175"/>
            <a:ext cx="1771650" cy="1771650"/>
          </a:xfrm>
          <a:prstGeom prst="rect">
            <a:avLst/>
          </a:prstGeom>
        </p:spPr>
      </p:pic>
    </p:spTree>
    <p:extLst>
      <p:ext uri="{BB962C8B-B14F-4D97-AF65-F5344CB8AC3E}">
        <p14:creationId xmlns:p14="http://schemas.microsoft.com/office/powerpoint/2010/main" val="925850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Неформална соработка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B8505D1-CD57-8949-98F2-A2F1E606B311}"/>
              </a:ext>
            </a:extLst>
          </p:cNvPr>
          <p:cNvSpPr/>
          <p:nvPr/>
        </p:nvSpPr>
        <p:spPr>
          <a:xfrm>
            <a:off x="-831799" y="1351508"/>
            <a:ext cx="7923952" cy="4832092"/>
          </a:xfrm>
          <a:prstGeom prst="rect">
            <a:avLst/>
          </a:prstGeom>
        </p:spPr>
        <p:txBody>
          <a:bodyPr wrap="square">
            <a:spAutoFit/>
          </a:bodyPr>
          <a:lstStyle/>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Позитивни аспекти</a:t>
            </a:r>
            <a:r>
              <a:rPr lang="en-GB" altLang="en-US" sz="2200" dirty="0">
                <a:ea typeface="Verdana" panose="020B0604030504040204" pitchFamily="34" charset="0"/>
                <a:cs typeface="Arial" panose="020B0604020202020204" pitchFamily="34" charset="0"/>
              </a:rPr>
              <a:t>:</a:t>
            </a: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биде брза</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се обиде да ги зачува податоците кои би биле избришани</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Може да биде помалку бирократска</a:t>
            </a:r>
            <a:endParaRPr lang="en-GB" altLang="en-US" sz="2200" dirty="0">
              <a:ea typeface="Verdana" panose="020B0604030504040204" pitchFamily="34" charset="0"/>
              <a:cs typeface="Arial" panose="020B0604020202020204" pitchFamily="34" charset="0"/>
            </a:endParaRPr>
          </a:p>
          <a:p>
            <a:pPr marL="1528763" indent="-457200">
              <a:buFont typeface="Wingdings" pitchFamily="2" charset="2"/>
              <a:buChar char="ü"/>
            </a:pPr>
            <a:r>
              <a:rPr lang="mk-MK" altLang="en-US" sz="2200" dirty="0">
                <a:ea typeface="Verdana" panose="020B0604030504040204" pitchFamily="34" charset="0"/>
                <a:cs typeface="Arial" panose="020B0604020202020204" pitchFamily="34" charset="0"/>
              </a:rPr>
              <a:t>Полесно може да ја „промовира“ понатамошната соработка</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Негативни аспекти</a:t>
            </a:r>
            <a:r>
              <a:rPr lang="en-GB" altLang="en-US" sz="2200" dirty="0">
                <a:ea typeface="Verdana" panose="020B0604030504040204" pitchFamily="34" charset="0"/>
                <a:cs typeface="Arial" panose="020B0604020202020204" pitchFamily="34" charset="0"/>
              </a:rPr>
              <a:t>:</a:t>
            </a: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Проблеми за прифатливост (податоци не се доказ)</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Проблеми со синџирите на старателство</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Одговорноста е нејасна</a:t>
            </a:r>
            <a:endParaRPr lang="en-GB" altLang="en-US" sz="2200" dirty="0">
              <a:ea typeface="Verdana" panose="020B0604030504040204" pitchFamily="34" charset="0"/>
              <a:cs typeface="Arial" panose="020B0604020202020204" pitchFamily="34" charset="0"/>
            </a:endParaRPr>
          </a:p>
          <a:p>
            <a:pPr marL="1624013" indent="-457200">
              <a:buFont typeface="Wingdings" pitchFamily="2" charset="2"/>
              <a:buChar char="ü"/>
            </a:pPr>
            <a:r>
              <a:rPr lang="mk-MK" altLang="en-US" sz="2200" dirty="0">
                <a:ea typeface="Verdana" panose="020B0604030504040204" pitchFamily="34" charset="0"/>
                <a:cs typeface="Arial" panose="020B0604020202020204" pitchFamily="34" charset="0"/>
              </a:rPr>
              <a:t>Се потпира на лични конекции и врски</a:t>
            </a:r>
            <a:endParaRPr lang="en-GB" altLang="en-US" sz="2200" dirty="0">
              <a:ea typeface="Verdana" panose="020B0604030504040204" pitchFamily="34" charset="0"/>
              <a:cs typeface="Arial" panose="020B0604020202020204" pitchFamily="34" charset="0"/>
            </a:endParaRPr>
          </a:p>
        </p:txBody>
      </p:sp>
      <p:pic>
        <p:nvPicPr>
          <p:cNvPr id="7" name="Picture 6" descr="A close up of a card&#10;&#10;Description automatically generated">
            <a:extLst>
              <a:ext uri="{FF2B5EF4-FFF2-40B4-BE49-F238E27FC236}">
                <a16:creationId xmlns:a16="http://schemas.microsoft.com/office/drawing/2014/main" id="{E74B37D4-DCA7-4425-89D9-99A378435032}"/>
              </a:ext>
            </a:extLst>
          </p:cNvPr>
          <p:cNvPicPr>
            <a:picLocks noChangeAspect="1"/>
          </p:cNvPicPr>
          <p:nvPr/>
        </p:nvPicPr>
        <p:blipFill>
          <a:blip r:embed="rId4"/>
          <a:stretch>
            <a:fillRect/>
          </a:stretch>
        </p:blipFill>
        <p:spPr>
          <a:xfrm>
            <a:off x="6409184" y="2566968"/>
            <a:ext cx="2587713" cy="1724064"/>
          </a:xfrm>
          <a:prstGeom prst="rect">
            <a:avLst/>
          </a:prstGeom>
        </p:spPr>
      </p:pic>
    </p:spTree>
    <p:extLst>
      <p:ext uri="{BB962C8B-B14F-4D97-AF65-F5344CB8AC3E}">
        <p14:creationId xmlns:p14="http://schemas.microsoft.com/office/powerpoint/2010/main" val="314914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Потсетник за наученото</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979644"/>
            <a:ext cx="4227342" cy="5755422"/>
          </a:xfrm>
          <a:prstGeom prst="rect">
            <a:avLst/>
          </a:prstGeom>
        </p:spPr>
        <p:txBody>
          <a:bodyPr wrap="square">
            <a:spAutoFit/>
          </a:bodyPr>
          <a:lstStyle/>
          <a:p>
            <a:pPr marL="342900" indent="-342900">
              <a:buFont typeface="Arial" panose="020B0604020202020204" pitchFamily="34" charset="0"/>
              <a:buChar char="•"/>
            </a:pPr>
            <a:r>
              <a:rPr lang="mk-MK" sz="2200" b="1" dirty="0"/>
              <a:t>интернетот е глобално достапен, </a:t>
            </a:r>
            <a:r>
              <a:rPr lang="mk-MK" sz="2200" dirty="0"/>
              <a:t>создавајќи повеќе можности за престапниците</a:t>
            </a:r>
            <a:endParaRPr lang="en-GB" sz="2200" b="1" dirty="0"/>
          </a:p>
          <a:p>
            <a:pPr marL="342900" indent="-342900">
              <a:buFont typeface="Arial" panose="020B0604020202020204" pitchFamily="34" charset="0"/>
              <a:buChar char="•"/>
            </a:pPr>
            <a:r>
              <a:rPr lang="mk-MK" sz="2200" b="1" dirty="0"/>
              <a:t>го користат речиси сите</a:t>
            </a:r>
            <a:r>
              <a:rPr lang="mk-MK" sz="2200" dirty="0"/>
              <a:t> на планетата и овозможува да се извршуваат кривични дела од далечина</a:t>
            </a:r>
            <a:endParaRPr lang="en-GB" sz="2200" dirty="0"/>
          </a:p>
          <a:p>
            <a:pPr marL="342900" indent="-342900">
              <a:buFont typeface="Arial" panose="020B0604020202020204" pitchFamily="34" charset="0"/>
              <a:buChar char="•"/>
            </a:pPr>
            <a:r>
              <a:rPr lang="mk-MK" sz="2200" b="1" dirty="0"/>
              <a:t>на сајбер-криминалот</a:t>
            </a:r>
            <a:r>
              <a:rPr lang="mk-MK" sz="2200" dirty="0"/>
              <a:t> </a:t>
            </a:r>
            <a:r>
              <a:rPr lang="mk-MK" sz="2200" b="1" dirty="0"/>
              <a:t>мора да му се пристапи </a:t>
            </a:r>
            <a:r>
              <a:rPr lang="mk-MK" sz="2200" dirty="0"/>
              <a:t>како на глобален феномен</a:t>
            </a:r>
            <a:endParaRPr lang="en-GB" sz="2200" dirty="0"/>
          </a:p>
          <a:p>
            <a:pPr marL="342900" indent="-342900">
              <a:buFont typeface="Arial" panose="020B0604020202020204" pitchFamily="34" charset="0"/>
              <a:buChar char="•"/>
            </a:pPr>
            <a:r>
              <a:rPr lang="mk-MK" sz="2200" b="1" dirty="0"/>
              <a:t>меѓународната димензија </a:t>
            </a:r>
            <a:r>
              <a:rPr lang="mk-MK" sz="2200" dirty="0"/>
              <a:t>е неопходна за правилно разбирање на целата реалност на </a:t>
            </a:r>
            <a:r>
              <a:rPr lang="mk-MK" sz="2200" dirty="0" err="1"/>
              <a:t>сајбер</a:t>
            </a:r>
            <a:r>
              <a:rPr lang="mk-MK" sz="2200" dirty="0"/>
              <a:t>-криминалот</a:t>
            </a:r>
            <a:endParaRPr lang="en-GB" sz="2200" dirty="0"/>
          </a:p>
          <a:p>
            <a:pPr marL="0" indent="0" eaLnBrk="1" hangingPunct="1">
              <a:lnSpc>
                <a:spcPct val="80000"/>
              </a:lnSpc>
              <a:buNone/>
            </a:pPr>
            <a:endParaRPr lang="en-GB" sz="2000" dirty="0"/>
          </a:p>
        </p:txBody>
      </p:sp>
      <p:sp>
        <p:nvSpPr>
          <p:cNvPr id="6" name="Rectangle 5">
            <a:extLst>
              <a:ext uri="{FF2B5EF4-FFF2-40B4-BE49-F238E27FC236}">
                <a16:creationId xmlns:a16="http://schemas.microsoft.com/office/drawing/2014/main" id="{AC27F312-0B6C-0449-8FCC-B5B66A2714AD}"/>
              </a:ext>
            </a:extLst>
          </p:cNvPr>
          <p:cNvSpPr/>
          <p:nvPr/>
        </p:nvSpPr>
        <p:spPr>
          <a:xfrm>
            <a:off x="4732127" y="979644"/>
            <a:ext cx="4227341" cy="3139321"/>
          </a:xfrm>
          <a:prstGeom prst="rect">
            <a:avLst/>
          </a:prstGeom>
        </p:spPr>
        <p:txBody>
          <a:bodyPr wrap="square">
            <a:spAutoFit/>
          </a:bodyPr>
          <a:lstStyle/>
          <a:p>
            <a:pPr marL="342900" indent="-342900">
              <a:buFont typeface="Arial" panose="020B0604020202020204" pitchFamily="34" charset="0"/>
              <a:buChar char="•"/>
            </a:pPr>
            <a:r>
              <a:rPr lang="mk-MK" sz="2200" b="1" dirty="0"/>
              <a:t>сајбер-криминалот е најтранснационален </a:t>
            </a:r>
            <a:r>
              <a:rPr lang="mk-MK" sz="2200" dirty="0"/>
              <a:t>од сите кривични дела</a:t>
            </a:r>
            <a:endParaRPr lang="en-GB" sz="2200" dirty="0"/>
          </a:p>
          <a:p>
            <a:pPr marL="342900" indent="-342900">
              <a:buFont typeface="Arial" panose="020B0604020202020204" pitchFamily="34" charset="0"/>
              <a:buChar char="•"/>
            </a:pPr>
            <a:r>
              <a:rPr lang="mk-MK" sz="2200" b="1" dirty="0"/>
              <a:t>истрагите за сајбер-криминал </a:t>
            </a:r>
            <a:r>
              <a:rPr lang="mk-MK" sz="2200" dirty="0"/>
              <a:t>бараат ефикасна меѓународна соработка</a:t>
            </a:r>
            <a:endParaRPr lang="en-GB" sz="2200" dirty="0"/>
          </a:p>
          <a:p>
            <a:pPr marL="342900" indent="-342900">
              <a:buFont typeface="Arial" panose="020B0604020202020204" pitchFamily="34" charset="0"/>
              <a:buChar char="•"/>
            </a:pPr>
            <a:r>
              <a:rPr lang="mk-MK" sz="2200" b="1" dirty="0"/>
              <a:t>без таква соработка</a:t>
            </a:r>
            <a:r>
              <a:rPr lang="mk-MK" sz="2200" dirty="0"/>
              <a:t>, истрагите веројатно нема да бидат успешни</a:t>
            </a:r>
            <a:endParaRPr lang="en-GB" sz="2200" dirty="0"/>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Соработка во приватниот сектор</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04894" y="921588"/>
            <a:ext cx="7738208" cy="5878532"/>
          </a:xfrm>
          <a:prstGeom prst="rect">
            <a:avLst/>
          </a:prstGeom>
        </p:spPr>
        <p:txBody>
          <a:bodyPr wrap="square">
            <a:spAutoFit/>
          </a:bodyPr>
          <a:lstStyle/>
          <a:p>
            <a:pPr marL="1509713" indent="-342900">
              <a:buFont typeface="Wingdings" pitchFamily="2" charset="2"/>
              <a:buChar char="Ø"/>
            </a:pPr>
            <a:r>
              <a:rPr lang="mk-MK" altLang="en-US" sz="2200" b="1" dirty="0">
                <a:ea typeface="Verdana" panose="020B0604030504040204" pitchFamily="34" charset="0"/>
                <a:cs typeface="Arial" panose="020B0604020202020204" pitchFamily="34" charset="0"/>
              </a:rPr>
              <a:t>Позитивни аспекти</a:t>
            </a:r>
            <a:r>
              <a:rPr lang="en-GB" altLang="en-US" sz="2200" dirty="0">
                <a:ea typeface="Verdana" panose="020B0604030504040204" pitchFamily="34" charset="0"/>
                <a:cs typeface="Arial" panose="020B0604020202020204" pitchFamily="34" charset="0"/>
              </a:rPr>
              <a:t>:</a:t>
            </a:r>
          </a:p>
          <a:p>
            <a:pPr marL="1509713" indent="-342900" algn="just">
              <a:buFont typeface="Arial" panose="020B0604020202020204" pitchFamily="34" charset="0"/>
              <a:buChar char="•"/>
            </a:pPr>
            <a:r>
              <a:rPr lang="mk-MK" b="1" dirty="0"/>
              <a:t>директна соработка со давателите на интернет услуги во странски судски надлежности</a:t>
            </a:r>
            <a:r>
              <a:rPr lang="mk-MK" dirty="0"/>
              <a:t>, широко распространета пракса помеѓу земјите – вклучува соработка онаму каде што давателите на интернет услуги имаат застапеност во засегнатата земја,</a:t>
            </a:r>
            <a:r>
              <a:rPr lang="en-GB" dirty="0"/>
              <a:t> </a:t>
            </a:r>
          </a:p>
          <a:p>
            <a:pPr marL="1509713" indent="-342900" algn="just">
              <a:buFont typeface="Arial" panose="020B0604020202020204" pitchFamily="34" charset="0"/>
              <a:buChar char="•"/>
            </a:pPr>
            <a:r>
              <a:rPr lang="mk-MK" dirty="0"/>
              <a:t>некои органи за спроведување на законот имаат договори со странски даватели на интернет услуги</a:t>
            </a:r>
            <a:r>
              <a:rPr lang="en-GB" dirty="0"/>
              <a:t>,</a:t>
            </a:r>
          </a:p>
          <a:p>
            <a:pPr marL="1509713" indent="-342900" algn="just">
              <a:buFont typeface="Arial" panose="020B0604020202020204" pitchFamily="34" charset="0"/>
              <a:buChar char="•"/>
            </a:pPr>
            <a:r>
              <a:rPr lang="mk-MK" dirty="0"/>
              <a:t>искуството на земјите е дека давателите на интернет услуги одговараат позитивно (давателите во САД ги откриваат податоците за претплатниците и податоци за сообраќајот)</a:t>
            </a:r>
            <a:r>
              <a:rPr lang="en-GB" dirty="0"/>
              <a:t>,</a:t>
            </a:r>
          </a:p>
          <a:p>
            <a:pPr marL="1624013" indent="-457200" algn="just">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1509713" indent="-342900" algn="just">
              <a:buFont typeface="Wingdings" pitchFamily="2" charset="2"/>
              <a:buChar char="Ø"/>
            </a:pPr>
            <a:r>
              <a:rPr lang="mk-MK" altLang="en-US" sz="2200" b="1" dirty="0">
                <a:ea typeface="Verdana" panose="020B0604030504040204" pitchFamily="34" charset="0"/>
                <a:cs typeface="Arial" panose="020B0604020202020204" pitchFamily="34" charset="0"/>
              </a:rPr>
              <a:t>Негативни аспекти</a:t>
            </a:r>
            <a:r>
              <a:rPr lang="en-GB" altLang="en-US" sz="2200" dirty="0">
                <a:ea typeface="Verdana" panose="020B0604030504040204" pitchFamily="34" charset="0"/>
                <a:cs typeface="Arial" panose="020B0604020202020204" pitchFamily="34" charset="0"/>
              </a:rPr>
              <a:t>:</a:t>
            </a:r>
          </a:p>
          <a:p>
            <a:pPr marL="1509713" indent="-342900" algn="just">
              <a:buFont typeface="Arial" panose="020B0604020202020204" pitchFamily="34" charset="0"/>
              <a:buChar char="•"/>
            </a:pPr>
            <a:r>
              <a:rPr lang="mk-MK" altLang="en-US" dirty="0">
                <a:ea typeface="Verdana" panose="020B0604030504040204" pitchFamily="34" charset="0"/>
                <a:cs typeface="Arial" panose="020B0604020202020204" pitchFamily="34" charset="0"/>
              </a:rPr>
              <a:t>доброволната соработка може да биде одбиена и упатено на редовната постапка на ЗПП</a:t>
            </a:r>
            <a:endParaRPr lang="en-GB" altLang="en-US" dirty="0">
              <a:ea typeface="Verdana" panose="020B0604030504040204" pitchFamily="34" charset="0"/>
              <a:cs typeface="Arial" panose="020B0604020202020204" pitchFamily="34" charset="0"/>
            </a:endParaRPr>
          </a:p>
          <a:p>
            <a:pPr marL="1509713" indent="-342900" algn="just">
              <a:buFont typeface="Arial" panose="020B0604020202020204" pitchFamily="34" charset="0"/>
              <a:buChar char="•"/>
            </a:pPr>
            <a:r>
              <a:rPr lang="mk-MK" dirty="0"/>
              <a:t>некои даватели на интернет услуги имаат постапки за да одговорат на итни барања, но понекогаш таквите информации не можат да се користат како доказ</a:t>
            </a:r>
            <a:endParaRPr lang="en-GB" altLang="en-US" dirty="0">
              <a:ea typeface="Verdana" panose="020B0604030504040204" pitchFamily="34" charset="0"/>
              <a:cs typeface="Arial" panose="020B0604020202020204" pitchFamily="34" charset="0"/>
            </a:endParaRPr>
          </a:p>
          <a:p>
            <a:pPr marL="1509713" indent="-342900">
              <a:buFont typeface="Wingdings" pitchFamily="2" charset="2"/>
              <a:buChar char="ü"/>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C3FD27-8D15-409D-8613-F93965B87508}"/>
              </a:ext>
            </a:extLst>
          </p:cNvPr>
          <p:cNvPicPr>
            <a:picLocks noChangeAspect="1"/>
          </p:cNvPicPr>
          <p:nvPr/>
        </p:nvPicPr>
        <p:blipFill>
          <a:blip r:embed="rId4"/>
          <a:stretch>
            <a:fillRect/>
          </a:stretch>
        </p:blipFill>
        <p:spPr>
          <a:xfrm>
            <a:off x="6889898" y="4171538"/>
            <a:ext cx="2147112" cy="918083"/>
          </a:xfrm>
          <a:prstGeom prst="rect">
            <a:avLst/>
          </a:prstGeom>
        </p:spPr>
      </p:pic>
    </p:spTree>
    <p:extLst>
      <p:ext uri="{BB962C8B-B14F-4D97-AF65-F5344CB8AC3E}">
        <p14:creationId xmlns:p14="http://schemas.microsoft.com/office/powerpoint/2010/main" val="3926555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Потсетник за Конвенцијата од Будимпешта</a:t>
            </a:r>
          </a:p>
          <a:p>
            <a:pPr algn="r" eaLnBrk="1" hangingPunct="1">
              <a:lnSpc>
                <a:spcPct val="80000"/>
              </a:lnSpc>
            </a:pPr>
            <a:r>
              <a:rPr lang="mk-MK" sz="3200" b="1" dirty="0"/>
              <a:t>и алатките за меѓународна соработка</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a:t>
            </a:r>
          </a:p>
          <a:p>
            <a:pPr algn="r"/>
            <a:r>
              <a:rPr lang="mk-MK" sz="3200" b="1" dirty="0">
                <a:solidFill>
                  <a:schemeClr val="bg1"/>
                </a:solidFill>
              </a:rPr>
              <a:t>за меѓународна соработка</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2850011"/>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Петти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Предизвици во однос на практичните проблеми во врска со меѓународните истраги за сајбер-криминал – кратка студија на случај</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1307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1370740"/>
            <a:ext cx="6018842" cy="461665"/>
          </a:xfrm>
          <a:prstGeom prst="rect">
            <a:avLst/>
          </a:prstGeom>
        </p:spPr>
        <p:txBody>
          <a:bodyPr wrap="square">
            <a:spAutoFit/>
          </a:bodyPr>
          <a:lstStyle/>
          <a:p>
            <a:pPr marL="1166813"/>
            <a:r>
              <a:rPr lang="mk-MK" sz="2400" b="1" dirty="0"/>
              <a:t>Случај „Швајцарска врска</a:t>
            </a:r>
            <a:r>
              <a:rPr lang="en-GB" sz="2400" b="1" dirty="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64234" y="2056686"/>
            <a:ext cx="8201464" cy="4493538"/>
          </a:xfrm>
          <a:prstGeom prst="rect">
            <a:avLst/>
          </a:prstGeom>
        </p:spPr>
        <p:txBody>
          <a:bodyPr wrap="square">
            <a:spAutoFit/>
          </a:bodyPr>
          <a:lstStyle/>
          <a:p>
            <a:pPr algn="just"/>
            <a:r>
              <a:rPr lang="ru-RU" sz="2200" b="1" dirty="0"/>
              <a:t>Квами Фијави Калепе</a:t>
            </a:r>
            <a:r>
              <a:rPr lang="ru-RU" sz="2200" dirty="0"/>
              <a:t>, државјанин на Того кој живее во Лозана, Швајцарија, отворил многу банкарски сметки на негово име на барање на </a:t>
            </a:r>
            <a:r>
              <a:rPr lang="ru-RU" sz="2200" b="1" dirty="0"/>
              <a:t>Чуквуемека Данволе</a:t>
            </a:r>
            <a:r>
              <a:rPr lang="ru-RU" sz="2200" dirty="0"/>
              <a:t>, кој му кажал дека живее во Франција и сака да инвестира пари во недвижнини. Калепе за оваа намена отворил сметки во девет банки во Швајцарија</a:t>
            </a:r>
            <a:r>
              <a:rPr lang="en-GB" sz="2200" dirty="0"/>
              <a:t>. </a:t>
            </a:r>
          </a:p>
          <a:p>
            <a:pPr algn="just"/>
            <a:endParaRPr lang="en-GB" sz="2200" dirty="0"/>
          </a:p>
          <a:p>
            <a:pPr algn="just"/>
            <a:r>
              <a:rPr lang="ru-RU" sz="2200" dirty="0"/>
              <a:t>Помеѓу 15 март 2010 година и август 30 2010 година, 350,000 ШФ биле префрлени на овие сметки од странство По упатството од </a:t>
            </a:r>
            <a:r>
              <a:rPr lang="ru-RU" sz="2200" b="1" dirty="0"/>
              <a:t>Данволе</a:t>
            </a:r>
            <a:r>
              <a:rPr lang="ru-RU" sz="2200" dirty="0"/>
              <a:t>, </a:t>
            </a:r>
            <a:r>
              <a:rPr lang="ru-RU" sz="2200" b="1" dirty="0"/>
              <a:t>Калепе</a:t>
            </a:r>
            <a:r>
              <a:rPr lang="ru-RU" sz="2200" dirty="0"/>
              <a:t> брзо ги повлекол сите средства и ги предал на </a:t>
            </a:r>
            <a:r>
              <a:rPr lang="ru-RU" sz="2200" b="1" dirty="0"/>
              <a:t>Данволе</a:t>
            </a:r>
            <a:r>
              <a:rPr lang="ru-RU" sz="2200" dirty="0"/>
              <a:t>, откако зел неодредена сума како провизија.</a:t>
            </a:r>
            <a:r>
              <a:rPr lang="en-GB" sz="2200" dirty="0"/>
              <a:t> </a:t>
            </a:r>
            <a:endParaRPr lang="en-US" sz="2200" dirty="0"/>
          </a:p>
          <a:p>
            <a:pPr algn="just"/>
            <a:endParaRPr lang="en-GB" sz="2200" dirty="0"/>
          </a:p>
        </p:txBody>
      </p:sp>
    </p:spTree>
    <p:extLst>
      <p:ext uri="{BB962C8B-B14F-4D97-AF65-F5344CB8AC3E}">
        <p14:creationId xmlns:p14="http://schemas.microsoft.com/office/powerpoint/2010/main" val="93720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1162973"/>
            <a:ext cx="6018842" cy="461665"/>
          </a:xfrm>
          <a:prstGeom prst="rect">
            <a:avLst/>
          </a:prstGeom>
        </p:spPr>
        <p:txBody>
          <a:bodyPr wrap="square">
            <a:spAutoFit/>
          </a:bodyPr>
          <a:lstStyle/>
          <a:p>
            <a:pPr marL="1166813"/>
            <a:r>
              <a:rPr lang="mk-MK" sz="2400" b="1" dirty="0"/>
              <a:t>Случај „Швајцарска врска</a:t>
            </a:r>
            <a:r>
              <a:rPr lang="en-GB" sz="2400" b="1" dirty="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832092"/>
          </a:xfrm>
          <a:prstGeom prst="rect">
            <a:avLst/>
          </a:prstGeom>
        </p:spPr>
        <p:txBody>
          <a:bodyPr wrap="square">
            <a:spAutoFit/>
          </a:bodyPr>
          <a:lstStyle/>
          <a:p>
            <a:pPr algn="just"/>
            <a:r>
              <a:rPr lang="ru-RU" sz="2200" b="1" dirty="0"/>
              <a:t>Данволе </a:t>
            </a:r>
            <a:r>
              <a:rPr lang="ru-RU" sz="2200" dirty="0"/>
              <a:t>исто така ја убедил својата девојка </a:t>
            </a:r>
            <a:r>
              <a:rPr lang="ru-RU" sz="2200" b="1" dirty="0"/>
              <a:t>Мари-Џозелин Гуиранд</a:t>
            </a:r>
            <a:r>
              <a:rPr lang="ru-RU" sz="2200" dirty="0"/>
              <a:t>, Хаиќанка која живее во Женева, да отвори банкарски сметки со цел да собере средства за него. До декември 2010 година, 13,745.58 ШФ и 12,600 ШФ биле префрлени на сметката број 024-872255.40C на име Гуиранд од две оф-шор компании во Девствените Острови</a:t>
            </a:r>
            <a:r>
              <a:rPr lang="en-GB" sz="2200" dirty="0"/>
              <a:t>. </a:t>
            </a:r>
          </a:p>
          <a:p>
            <a:pPr algn="just"/>
            <a:endParaRPr lang="en-GB" sz="2200" dirty="0"/>
          </a:p>
          <a:p>
            <a:pPr algn="just"/>
            <a:r>
              <a:rPr lang="ru-RU" sz="2200" dirty="0"/>
              <a:t>Помеѓу 9-ти и 15-ти декември 2010 година, </a:t>
            </a:r>
            <a:r>
              <a:rPr lang="ru-RU" sz="2200" b="1" dirty="0"/>
              <a:t>Гуиранд</a:t>
            </a:r>
            <a:r>
              <a:rPr lang="ru-RU" sz="2200" dirty="0"/>
              <a:t> по упатство на </a:t>
            </a:r>
            <a:r>
              <a:rPr lang="ru-RU" sz="2200" b="1" dirty="0"/>
              <a:t>Данволе</a:t>
            </a:r>
            <a:r>
              <a:rPr lang="ru-RU" sz="2200" dirty="0"/>
              <a:t> ги повлекла сите пари од оваа сметка.</a:t>
            </a:r>
            <a:r>
              <a:rPr lang="en-GB" sz="2200" dirty="0"/>
              <a:t> </a:t>
            </a:r>
          </a:p>
          <a:p>
            <a:pPr algn="just"/>
            <a:endParaRPr lang="en-GB" sz="2200" dirty="0"/>
          </a:p>
          <a:p>
            <a:pPr algn="just"/>
            <a:r>
              <a:rPr lang="ru-RU" sz="2200" dirty="0"/>
              <a:t>Помеѓу крајот на 2009 година и почетокот на 2011 година, </a:t>
            </a:r>
            <a:r>
              <a:rPr lang="ru-RU" sz="2200" b="1" dirty="0"/>
              <a:t>Данволе</a:t>
            </a:r>
            <a:r>
              <a:rPr lang="ru-RU" sz="2200" dirty="0"/>
              <a:t> убедил повеќе луѓе и компании да префрлат големи количини пари на сметките отворени од </a:t>
            </a:r>
            <a:r>
              <a:rPr lang="ru-RU" sz="2200" b="1" dirty="0"/>
              <a:t>Калепе</a:t>
            </a:r>
            <a:r>
              <a:rPr lang="ru-RU" sz="2200" dirty="0"/>
              <a:t> и </a:t>
            </a:r>
            <a:r>
              <a:rPr lang="ru-RU" sz="2200" b="1" dirty="0"/>
              <a:t>Гуиранд</a:t>
            </a:r>
            <a:r>
              <a:rPr lang="ru-RU" sz="2200" dirty="0"/>
              <a:t>.</a:t>
            </a:r>
            <a:r>
              <a:rPr lang="en-GB" sz="2200" dirty="0"/>
              <a:t> </a:t>
            </a:r>
          </a:p>
        </p:txBody>
      </p:sp>
    </p:spTree>
    <p:extLst>
      <p:ext uri="{BB962C8B-B14F-4D97-AF65-F5344CB8AC3E}">
        <p14:creationId xmlns:p14="http://schemas.microsoft.com/office/powerpoint/2010/main" val="64872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989546"/>
            <a:ext cx="6018842" cy="461665"/>
          </a:xfrm>
          <a:prstGeom prst="rect">
            <a:avLst/>
          </a:prstGeom>
        </p:spPr>
        <p:txBody>
          <a:bodyPr wrap="square">
            <a:spAutoFit/>
          </a:bodyPr>
          <a:lstStyle/>
          <a:p>
            <a:pPr marL="1166813"/>
            <a:r>
              <a:rPr lang="mk-MK" sz="2400" b="1" dirty="0"/>
              <a:t>Случај „Швајцарска врска</a:t>
            </a:r>
            <a:r>
              <a:rPr lang="en-GB" sz="2400" b="1" dirty="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174300" y="1570609"/>
            <a:ext cx="8551188" cy="5170646"/>
          </a:xfrm>
          <a:prstGeom prst="rect">
            <a:avLst/>
          </a:prstGeom>
        </p:spPr>
        <p:txBody>
          <a:bodyPr wrap="square">
            <a:spAutoFit/>
          </a:bodyPr>
          <a:lstStyle/>
          <a:p>
            <a:pPr algn="just"/>
            <a:r>
              <a:rPr lang="ru-RU" sz="2200" b="1" dirty="0"/>
              <a:t>Данволе </a:t>
            </a:r>
            <a:r>
              <a:rPr lang="ru-RU" sz="2200" dirty="0"/>
              <a:t>им наредил на луѓето да ги повлечат парите и да ги пренесат преку даватели на услуги за трансфер на пари на трети лица кои живеат во Нигерија и Шпанија. Откриено е и дека во 2010 година </a:t>
            </a:r>
            <a:r>
              <a:rPr lang="ru-RU" sz="2200" b="1" dirty="0"/>
              <a:t>Данволе</a:t>
            </a:r>
            <a:r>
              <a:rPr lang="ru-RU" sz="2200" dirty="0"/>
              <a:t> префрлил пари од Швајцарија на својата сестра </a:t>
            </a:r>
            <a:r>
              <a:rPr lang="ru-RU" sz="2200" b="1" dirty="0"/>
              <a:t>Уче Чиамака Данволе</a:t>
            </a:r>
            <a:r>
              <a:rPr lang="ru-RU" sz="2200" dirty="0"/>
              <a:t> и на својата мајка </a:t>
            </a:r>
            <a:r>
              <a:rPr lang="ru-RU" sz="2200" b="1" dirty="0"/>
              <a:t>Егоамака Данволе, </a:t>
            </a:r>
            <a:r>
              <a:rPr lang="ru-RU" sz="2200" dirty="0"/>
              <a:t>кои живееле во Франција и на својот татко </a:t>
            </a:r>
            <a:r>
              <a:rPr lang="ru-RU" sz="2200" b="1" dirty="0"/>
              <a:t>Дјук Данволе</a:t>
            </a:r>
            <a:r>
              <a:rPr lang="ru-RU" sz="2200" dirty="0"/>
              <a:t>, кој живеел во Нигерија.</a:t>
            </a:r>
            <a:r>
              <a:rPr lang="en-GB" sz="2200" dirty="0"/>
              <a:t> </a:t>
            </a:r>
          </a:p>
          <a:p>
            <a:pPr algn="just"/>
            <a:endParaRPr lang="en-GB" sz="2200" dirty="0"/>
          </a:p>
          <a:p>
            <a:pPr algn="just"/>
            <a:r>
              <a:rPr lang="ru-RU" sz="2200" b="1" dirty="0"/>
              <a:t>Данволе </a:t>
            </a:r>
            <a:r>
              <a:rPr lang="ru-RU" sz="2200" dirty="0"/>
              <a:t>користел акаунт на Фејсбук со URL „Swiss Connection 1234“ за да комуницира со своите помошници и соучесници</a:t>
            </a:r>
            <a:r>
              <a:rPr lang="en-GB" sz="2200" dirty="0"/>
              <a:t>.</a:t>
            </a:r>
          </a:p>
          <a:p>
            <a:pPr algn="just"/>
            <a:endParaRPr lang="en-GB" sz="2200" dirty="0"/>
          </a:p>
          <a:p>
            <a:pPr algn="just"/>
            <a:r>
              <a:rPr lang="ru-RU" sz="2200" b="1" dirty="0"/>
              <a:t>Данволе ја </a:t>
            </a:r>
            <a:r>
              <a:rPr lang="ru-RU" sz="2200" dirty="0"/>
              <a:t>користел е-поштата danwole.toblerone@wanadoo.fr за да комуницира за финансиските инструменти со помошниците и соучесниците</a:t>
            </a:r>
            <a:r>
              <a:rPr lang="en-GB" sz="2200" dirty="0"/>
              <a:t>.</a:t>
            </a:r>
          </a:p>
          <a:p>
            <a:pPr algn="just"/>
            <a:endParaRPr lang="en-GB" sz="2200" dirty="0"/>
          </a:p>
        </p:txBody>
      </p:sp>
    </p:spTree>
    <p:extLst>
      <p:ext uri="{BB962C8B-B14F-4D97-AF65-F5344CB8AC3E}">
        <p14:creationId xmlns:p14="http://schemas.microsoft.com/office/powerpoint/2010/main" val="37318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Студија на случај</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562579" y="989546"/>
            <a:ext cx="6018842" cy="461665"/>
          </a:xfrm>
          <a:prstGeom prst="rect">
            <a:avLst/>
          </a:prstGeom>
        </p:spPr>
        <p:txBody>
          <a:bodyPr wrap="square">
            <a:spAutoFit/>
          </a:bodyPr>
          <a:lstStyle/>
          <a:p>
            <a:pPr marL="1166813"/>
            <a:r>
              <a:rPr lang="mk-MK" sz="2400" b="1" dirty="0"/>
              <a:t>Случај „Швајцарска врска</a:t>
            </a:r>
            <a:r>
              <a:rPr lang="en-GB" sz="2400" b="1" dirty="0"/>
              <a:t>”</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121543" y="1448192"/>
            <a:ext cx="8746009" cy="5509200"/>
          </a:xfrm>
          <a:prstGeom prst="rect">
            <a:avLst/>
          </a:prstGeom>
        </p:spPr>
        <p:txBody>
          <a:bodyPr wrap="square">
            <a:spAutoFit/>
          </a:bodyPr>
          <a:lstStyle/>
          <a:p>
            <a:pPr algn="just"/>
            <a:r>
              <a:rPr lang="ru-RU" sz="2200" dirty="0"/>
              <a:t>Пренесените средства биле од страни кои живеат во Европа, САД, Азија и Израел;</a:t>
            </a:r>
            <a:endParaRPr lang="en-GB" sz="2200" dirty="0"/>
          </a:p>
          <a:p>
            <a:pPr algn="just"/>
            <a:endParaRPr lang="en-GB" sz="2200" dirty="0"/>
          </a:p>
          <a:p>
            <a:pPr algn="just"/>
            <a:r>
              <a:rPr lang="ru-RU" sz="2200" dirty="0"/>
              <a:t>Средствата биле искористени за купување на разни имоти во Нигерија</a:t>
            </a:r>
            <a:r>
              <a:rPr lang="en-GB" sz="2200" dirty="0"/>
              <a:t>;</a:t>
            </a:r>
          </a:p>
          <a:p>
            <a:pPr algn="just"/>
            <a:endParaRPr lang="en-GB" sz="2200" dirty="0"/>
          </a:p>
          <a:p>
            <a:pPr algn="just"/>
            <a:r>
              <a:rPr lang="ru-RU" sz="2200" dirty="0"/>
              <a:t>Покрај комуникацијата преку Фејсбук, </a:t>
            </a:r>
            <a:r>
              <a:rPr lang="ru-RU" sz="2200" b="1" dirty="0"/>
              <a:t>Данволе</a:t>
            </a:r>
            <a:r>
              <a:rPr lang="ru-RU" sz="2200" dirty="0"/>
              <a:t> користел и разни телефонски броеви во Швајцарија за да разговара со својата сестра и мајка во врска со статусот за купените градежни локации во Франција, овозможувајќи му да го заврши циклусот на перење на овие пари</a:t>
            </a:r>
            <a:r>
              <a:rPr lang="en-GB" sz="2200" dirty="0"/>
              <a:t>. </a:t>
            </a:r>
          </a:p>
          <a:p>
            <a:pPr algn="just"/>
            <a:endParaRPr lang="en-GB" sz="2200" dirty="0"/>
          </a:p>
          <a:p>
            <a:pPr algn="just"/>
            <a:r>
              <a:rPr lang="ru-RU" sz="2200" b="1" dirty="0"/>
              <a:t>Данволе </a:t>
            </a:r>
            <a:r>
              <a:rPr lang="ru-RU" sz="2200" dirty="0"/>
              <a:t>бил уапсен во Швајцарија на 16 јануари 2011 година и ставен во привремен притвор според одлуката на Судот за мерки на ограничување (на движењето) на 18 јануари 2011 година</a:t>
            </a:r>
            <a:r>
              <a:rPr lang="en-GB" sz="2200" dirty="0"/>
              <a:t>. </a:t>
            </a:r>
          </a:p>
        </p:txBody>
      </p:sp>
    </p:spTree>
    <p:extLst>
      <p:ext uri="{BB962C8B-B14F-4D97-AF65-F5344CB8AC3E}">
        <p14:creationId xmlns:p14="http://schemas.microsoft.com/office/powerpoint/2010/main" val="4044375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Потсетник за Конвенцијата од Будимпешта</a:t>
            </a:r>
          </a:p>
          <a:p>
            <a:pPr algn="r" eaLnBrk="1" hangingPunct="1">
              <a:lnSpc>
                <a:spcPct val="80000"/>
              </a:lnSpc>
            </a:pPr>
            <a:r>
              <a:rPr lang="mk-MK" sz="3200" b="1" dirty="0"/>
              <a:t>и алатките за меѓународна соработка</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8227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a:t>
            </a:r>
          </a:p>
          <a:p>
            <a:pPr algn="r"/>
            <a:r>
              <a:rPr lang="mk-MK" sz="3200" b="1" dirty="0">
                <a:solidFill>
                  <a:schemeClr val="bg1"/>
                </a:solidFill>
              </a:rPr>
              <a:t>за 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Шести дел</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mk-MK" sz="3200" b="1" dirty="0">
                <a:ea typeface="ＭＳ Ｐゴシック" charset="0"/>
              </a:rPr>
              <a:t>Резиме</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Резиме</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996329"/>
            <a:ext cx="4677508" cy="5509200"/>
          </a:xfrm>
          <a:prstGeom prst="rect">
            <a:avLst/>
          </a:prstGeom>
        </p:spPr>
        <p:txBody>
          <a:bodyPr wrap="square">
            <a:spAutoFit/>
          </a:bodyPr>
          <a:lstStyle/>
          <a:p>
            <a:pPr marL="342900" indent="-342900">
              <a:lnSpc>
                <a:spcPct val="80000"/>
              </a:lnSpc>
              <a:buFont typeface="Wingdings" pitchFamily="2" charset="2"/>
              <a:buChar char="ü"/>
            </a:pPr>
            <a:r>
              <a:rPr lang="mk-MK" sz="2200" i="1" dirty="0"/>
              <a:t>Препознавање на глобалната димензија на интернетот и меѓународната димензија на </a:t>
            </a:r>
            <a:r>
              <a:rPr lang="mk-MK" sz="2200" i="1" dirty="0" err="1"/>
              <a:t>сајбер</a:t>
            </a:r>
            <a:r>
              <a:rPr lang="mk-MK" sz="2200" i="1" dirty="0"/>
              <a:t>-криминалот</a:t>
            </a:r>
            <a:endParaRPr lang="en-GB" sz="2200" i="1" dirty="0"/>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mk-MK" sz="2200" i="1" dirty="0"/>
              <a:t>Објаснување на важноста од меѓународна соработка и препознавање на достапните инструменти за меѓународна соработка во областа на </a:t>
            </a:r>
            <a:r>
              <a:rPr lang="mk-MK" sz="2200" i="1" dirty="0" err="1"/>
              <a:t>сајбер</a:t>
            </a:r>
            <a:r>
              <a:rPr lang="mk-MK" sz="2200" i="1" dirty="0"/>
              <a:t>-криминалот</a:t>
            </a:r>
            <a:endParaRPr lang="en-GB" sz="2200" i="1" dirty="0"/>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mk-MK" sz="2200" i="1" dirty="0"/>
              <a:t>Идентификување на потребата од многу брзи и ефикасни канали за меѓународна соработка и достапните инструменти, начините на нивно користење, временските рокови и ефективноста</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673938" y="996329"/>
            <a:ext cx="4572000" cy="3071610"/>
          </a:xfrm>
          <a:prstGeom prst="rect">
            <a:avLst/>
          </a:prstGeom>
        </p:spPr>
        <p:txBody>
          <a:bodyPr>
            <a:spAutoFit/>
          </a:bodyPr>
          <a:lstStyle/>
          <a:p>
            <a:pPr marL="342900" indent="-342900">
              <a:lnSpc>
                <a:spcPct val="80000"/>
              </a:lnSpc>
              <a:buFont typeface="Wingdings" pitchFamily="2" charset="2"/>
              <a:buChar char="ü"/>
            </a:pPr>
            <a:r>
              <a:rPr lang="mk-MK" sz="2200" i="1" dirty="0"/>
              <a:t>Опишување на напорите од меѓународните организации во врска со спроведувањето на нови методи за меѓународна соработка</a:t>
            </a:r>
            <a:endParaRPr lang="en-GB" sz="2200" i="1" dirty="0"/>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mk-MK" sz="2200" i="1" dirty="0"/>
              <a:t>Дискутирање за Конвенцијата од Будимпешта за сајбер-криминал и идентификување на нејзините општи начела</a:t>
            </a:r>
            <a:endParaRPr lang="en-GB" sz="2200" i="1" dirty="0"/>
          </a:p>
        </p:txBody>
      </p:sp>
    </p:spTree>
    <p:extLst>
      <p:ext uri="{BB962C8B-B14F-4D97-AF65-F5344CB8AC3E}">
        <p14:creationId xmlns:p14="http://schemas.microsoft.com/office/powerpoint/2010/main" val="342896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Потсетник за наученото</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2271699"/>
            <a:ext cx="4216192" cy="4185761"/>
          </a:xfrm>
          <a:prstGeom prst="rect">
            <a:avLst/>
          </a:prstGeom>
        </p:spPr>
        <p:txBody>
          <a:bodyPr wrap="square">
            <a:spAutoFit/>
          </a:bodyPr>
          <a:lstStyle/>
          <a:p>
            <a:pPr marL="514350" indent="-514350" algn="just">
              <a:buAutoNum type="arabicPeriod"/>
            </a:pPr>
            <a:r>
              <a:rPr lang="mk-MK" sz="2800" b="1" dirty="0">
                <a:solidFill>
                  <a:srgbClr val="FF0000"/>
                </a:solidFill>
              </a:rPr>
              <a:t>Локација на делото: каде е извршено</a:t>
            </a:r>
            <a:r>
              <a:rPr lang="en-GB" sz="2800" b="1" dirty="0">
                <a:solidFill>
                  <a:srgbClr val="FF0000"/>
                </a:solidFill>
              </a:rPr>
              <a:t>?</a:t>
            </a:r>
          </a:p>
          <a:p>
            <a:pPr marL="514350" indent="-514350">
              <a:buAutoNum type="arabicPeriod"/>
            </a:pPr>
            <a:endParaRPr lang="en-GB" sz="2800" i="1" dirty="0"/>
          </a:p>
          <a:p>
            <a:pPr marL="342900" indent="-342900">
              <a:buFont typeface="Arial" panose="020B0604020202020204" pitchFamily="34" charset="0"/>
              <a:buChar char="•"/>
            </a:pPr>
            <a:r>
              <a:rPr lang="mk-MK" sz="2200" dirty="0"/>
              <a:t>Какви информации или докази имаме за местото на извршување</a:t>
            </a:r>
            <a:r>
              <a:rPr lang="en-GB" sz="2200" dirty="0"/>
              <a:t>?</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mk-MK" sz="2200" dirty="0"/>
              <a:t>Кој орган треба да се контактира за помош и како да се направи тоа</a:t>
            </a:r>
            <a:r>
              <a:rPr lang="en-GB" sz="2200" dirty="0"/>
              <a:t>?</a:t>
            </a:r>
          </a:p>
        </p:txBody>
      </p:sp>
      <p:sp>
        <p:nvSpPr>
          <p:cNvPr id="7" name="Rectangle 6">
            <a:extLst>
              <a:ext uri="{FF2B5EF4-FFF2-40B4-BE49-F238E27FC236}">
                <a16:creationId xmlns:a16="http://schemas.microsoft.com/office/drawing/2014/main" id="{DBE60575-DD4A-B441-877C-92F4E7FF41F7}"/>
              </a:ext>
            </a:extLst>
          </p:cNvPr>
          <p:cNvSpPr/>
          <p:nvPr/>
        </p:nvSpPr>
        <p:spPr>
          <a:xfrm>
            <a:off x="4839288" y="2271699"/>
            <a:ext cx="4183168" cy="3847207"/>
          </a:xfrm>
          <a:prstGeom prst="rect">
            <a:avLst/>
          </a:prstGeom>
        </p:spPr>
        <p:txBody>
          <a:bodyPr wrap="square">
            <a:spAutoFit/>
          </a:bodyPr>
          <a:lstStyle/>
          <a:p>
            <a:r>
              <a:rPr lang="en-GB" sz="2800" b="1" dirty="0">
                <a:solidFill>
                  <a:srgbClr val="FF0000"/>
                </a:solidFill>
              </a:rPr>
              <a:t>2. </a:t>
            </a:r>
            <a:r>
              <a:rPr lang="mk-MK" sz="2800" b="1" dirty="0">
                <a:solidFill>
                  <a:srgbClr val="FF0000"/>
                </a:solidFill>
              </a:rPr>
              <a:t>Судска надлежност: кој ќе го преземе случајот</a:t>
            </a:r>
            <a:r>
              <a:rPr lang="en-GB" sz="2800" b="1" dirty="0">
                <a:solidFill>
                  <a:srgbClr val="FF0000"/>
                </a:solidFill>
              </a:rPr>
              <a:t>?</a:t>
            </a:r>
          </a:p>
          <a:p>
            <a:endParaRPr lang="en-GB" sz="2800" i="1" dirty="0"/>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mk-MK" sz="2200" dirty="0"/>
              <a:t>Кој е надлежениот орган за истрагата/судењето</a:t>
            </a:r>
            <a:r>
              <a:rPr lang="en-GB" sz="2200" dirty="0"/>
              <a:t>?</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mk-MK" sz="2200" dirty="0"/>
              <a:t>Дали ќе биде потребна прекугранична истрага</a:t>
            </a:r>
            <a:r>
              <a:rPr lang="en-GB" sz="2200" dirty="0"/>
              <a:t>?</a:t>
            </a:r>
          </a:p>
        </p:txBody>
      </p:sp>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41767"/>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mk-MK" altLang="en-US" b="1" dirty="0">
                <a:ea typeface="ＭＳ Ｐゴシック" pitchFamily="34" charset="-128"/>
              </a:rPr>
              <a:t>Главни прашања</a:t>
            </a:r>
            <a:r>
              <a:rPr lang="en-GB" altLang="en-US" b="1" dirty="0">
                <a:ea typeface="ＭＳ Ｐゴシック" pitchFamily="34" charset="-128"/>
              </a:rPr>
              <a:t>?</a:t>
            </a:r>
            <a:endParaRPr lang="en-GB" b="1" dirty="0">
              <a:ea typeface="ＭＳ Ｐゴシック" pitchFamily="34" charset="-128"/>
            </a:endParaRPr>
          </a:p>
        </p:txBody>
      </p:sp>
    </p:spTree>
    <p:extLst>
      <p:ext uri="{BB962C8B-B14F-4D97-AF65-F5344CB8AC3E}">
        <p14:creationId xmlns:p14="http://schemas.microsoft.com/office/powerpoint/2010/main" val="1722714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Потсетник за Конвенцијата од Будимпешта</a:t>
            </a:r>
          </a:p>
          <a:p>
            <a:pPr algn="r" eaLnBrk="1" hangingPunct="1">
              <a:lnSpc>
                <a:spcPct val="80000"/>
              </a:lnSpc>
            </a:pPr>
            <a:r>
              <a:rPr lang="mk-MK" sz="3200" b="1" dirty="0"/>
              <a:t>и алатките за меѓународна соработка</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Потсетник за наученото</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96103"/>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mk-MK" altLang="en-US" sz="3200" b="1" dirty="0">
                <a:ea typeface="ＭＳ Ｐゴシック" pitchFamily="34" charset="-128"/>
              </a:rPr>
              <a:t>Примери за меѓународни одговори</a:t>
            </a:r>
            <a:endParaRPr lang="en-GB" sz="3200" b="1" dirty="0">
              <a:ea typeface="ＭＳ Ｐゴシック" pitchFamily="34" charset="-128"/>
            </a:endParaRPr>
          </a:p>
        </p:txBody>
      </p:sp>
      <p:pic>
        <p:nvPicPr>
          <p:cNvPr id="19" name="Picture 18">
            <a:extLst>
              <a:ext uri="{FF2B5EF4-FFF2-40B4-BE49-F238E27FC236}">
                <a16:creationId xmlns:a16="http://schemas.microsoft.com/office/drawing/2014/main" id="{8DE4B5C6-8866-BF41-B8D6-B4E44EAEB9B5}"/>
              </a:ext>
            </a:extLst>
          </p:cNvPr>
          <p:cNvPicPr>
            <a:picLocks noChangeAspect="1"/>
          </p:cNvPicPr>
          <p:nvPr/>
        </p:nvPicPr>
        <p:blipFill>
          <a:blip r:embed="rId4"/>
          <a:stretch>
            <a:fillRect/>
          </a:stretch>
        </p:blipFill>
        <p:spPr>
          <a:xfrm>
            <a:off x="6280176" y="1971204"/>
            <a:ext cx="2534089" cy="2027271"/>
          </a:xfrm>
          <a:prstGeom prst="rect">
            <a:avLst/>
          </a:prstGeom>
        </p:spPr>
      </p:pic>
      <p:pic>
        <p:nvPicPr>
          <p:cNvPr id="21" name="Picture 20">
            <a:extLst>
              <a:ext uri="{FF2B5EF4-FFF2-40B4-BE49-F238E27FC236}">
                <a16:creationId xmlns:a16="http://schemas.microsoft.com/office/drawing/2014/main" id="{1A248CB5-0275-C54D-AD06-F9FD87B58A6B}"/>
              </a:ext>
            </a:extLst>
          </p:cNvPr>
          <p:cNvPicPr>
            <a:picLocks noChangeAspect="1"/>
          </p:cNvPicPr>
          <p:nvPr/>
        </p:nvPicPr>
        <p:blipFill>
          <a:blip r:embed="rId5"/>
          <a:stretch>
            <a:fillRect/>
          </a:stretch>
        </p:blipFill>
        <p:spPr>
          <a:xfrm>
            <a:off x="329735" y="2168077"/>
            <a:ext cx="2379916" cy="1580820"/>
          </a:xfrm>
          <a:prstGeom prst="rect">
            <a:avLst/>
          </a:prstGeom>
        </p:spPr>
      </p:pic>
      <p:pic>
        <p:nvPicPr>
          <p:cNvPr id="27" name="Picture 26">
            <a:extLst>
              <a:ext uri="{FF2B5EF4-FFF2-40B4-BE49-F238E27FC236}">
                <a16:creationId xmlns:a16="http://schemas.microsoft.com/office/drawing/2014/main" id="{8B1B623D-4E04-7849-9D5C-5B7171969F4D}"/>
              </a:ext>
            </a:extLst>
          </p:cNvPr>
          <p:cNvPicPr>
            <a:picLocks noChangeAspect="1"/>
          </p:cNvPicPr>
          <p:nvPr/>
        </p:nvPicPr>
        <p:blipFill>
          <a:blip r:embed="rId6"/>
          <a:stretch>
            <a:fillRect/>
          </a:stretch>
        </p:blipFill>
        <p:spPr>
          <a:xfrm>
            <a:off x="390370" y="4069722"/>
            <a:ext cx="2258646" cy="2258646"/>
          </a:xfrm>
          <a:prstGeom prst="rect">
            <a:avLst/>
          </a:prstGeom>
        </p:spPr>
      </p:pic>
      <p:pic>
        <p:nvPicPr>
          <p:cNvPr id="28" name="Picture 27">
            <a:extLst>
              <a:ext uri="{FF2B5EF4-FFF2-40B4-BE49-F238E27FC236}">
                <a16:creationId xmlns:a16="http://schemas.microsoft.com/office/drawing/2014/main" id="{3A6F8094-8854-3C45-8713-5EFBCA089F57}"/>
              </a:ext>
            </a:extLst>
          </p:cNvPr>
          <p:cNvPicPr>
            <a:picLocks noChangeAspect="1"/>
          </p:cNvPicPr>
          <p:nvPr/>
        </p:nvPicPr>
        <p:blipFill>
          <a:blip r:embed="rId7"/>
          <a:stretch>
            <a:fillRect/>
          </a:stretch>
        </p:blipFill>
        <p:spPr>
          <a:xfrm>
            <a:off x="6374850" y="4222076"/>
            <a:ext cx="2344740" cy="2106292"/>
          </a:xfrm>
          <a:prstGeom prst="rect">
            <a:avLst/>
          </a:prstGeom>
        </p:spPr>
      </p:pic>
      <p:pic>
        <p:nvPicPr>
          <p:cNvPr id="29" name="Picture 28">
            <a:extLst>
              <a:ext uri="{FF2B5EF4-FFF2-40B4-BE49-F238E27FC236}">
                <a16:creationId xmlns:a16="http://schemas.microsoft.com/office/drawing/2014/main" id="{E82DE7AF-59DC-6643-BD72-29349B227678}"/>
              </a:ext>
            </a:extLst>
          </p:cNvPr>
          <p:cNvPicPr>
            <a:picLocks noChangeAspect="1"/>
          </p:cNvPicPr>
          <p:nvPr/>
        </p:nvPicPr>
        <p:blipFill>
          <a:blip r:embed="rId8"/>
          <a:stretch>
            <a:fillRect/>
          </a:stretch>
        </p:blipFill>
        <p:spPr>
          <a:xfrm>
            <a:off x="3382041" y="2168077"/>
            <a:ext cx="2379916" cy="1580820"/>
          </a:xfrm>
          <a:prstGeom prst="rect">
            <a:avLst/>
          </a:prstGeom>
        </p:spPr>
      </p:pic>
      <p:pic>
        <p:nvPicPr>
          <p:cNvPr id="30" name="Picture 29">
            <a:extLst>
              <a:ext uri="{FF2B5EF4-FFF2-40B4-BE49-F238E27FC236}">
                <a16:creationId xmlns:a16="http://schemas.microsoft.com/office/drawing/2014/main" id="{43672656-6FE7-8B45-92E7-B0C651520F0D}"/>
              </a:ext>
            </a:extLst>
          </p:cNvPr>
          <p:cNvPicPr>
            <a:picLocks noChangeAspect="1"/>
          </p:cNvPicPr>
          <p:nvPr/>
        </p:nvPicPr>
        <p:blipFill>
          <a:blip r:embed="rId9"/>
          <a:stretch>
            <a:fillRect/>
          </a:stretch>
        </p:blipFill>
        <p:spPr>
          <a:xfrm>
            <a:off x="3442677" y="4166246"/>
            <a:ext cx="2258645" cy="2065598"/>
          </a:xfrm>
          <a:prstGeom prst="rect">
            <a:avLst/>
          </a:prstGeom>
        </p:spPr>
      </p:pic>
    </p:spTree>
    <p:extLst>
      <p:ext uri="{BB962C8B-B14F-4D97-AF65-F5344CB8AC3E}">
        <p14:creationId xmlns:p14="http://schemas.microsoft.com/office/powerpoint/2010/main" val="156916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8AD6AD-745A-7748-847F-9D5A1B6BE391}"/>
              </a:ext>
            </a:extLst>
          </p:cNvPr>
          <p:cNvPicPr>
            <a:picLocks noChangeAspect="1"/>
          </p:cNvPicPr>
          <p:nvPr/>
        </p:nvPicPr>
        <p:blipFill>
          <a:blip r:embed="rId3"/>
          <a:stretch>
            <a:fillRect/>
          </a:stretch>
        </p:blipFill>
        <p:spPr>
          <a:xfrm>
            <a:off x="5474650" y="4401505"/>
            <a:ext cx="3324692" cy="1874323"/>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ИНТЕРПОЛ</a:t>
            </a:r>
            <a:endParaRPr lang="en-GB" sz="3200"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43664" y="1001915"/>
            <a:ext cx="4067216" cy="5632311"/>
          </a:xfrm>
          <a:prstGeom prst="rect">
            <a:avLst/>
          </a:prstGeom>
        </p:spPr>
        <p:txBody>
          <a:bodyPr wrap="square">
            <a:spAutoFit/>
          </a:bodyPr>
          <a:lstStyle/>
          <a:p>
            <a:pPr marL="342900" indent="-342900">
              <a:buFont typeface="Wingdings" pitchFamily="2" charset="2"/>
              <a:buChar char="Ø"/>
            </a:pPr>
            <a:r>
              <a:rPr lang="en-GB" sz="2000" b="1" dirty="0"/>
              <a:t>194 </a:t>
            </a:r>
            <a:r>
              <a:rPr lang="mk-MK" sz="2000" b="1" dirty="0"/>
              <a:t>членови</a:t>
            </a:r>
            <a:r>
              <a:rPr lang="en-GB" sz="2000" b="1" dirty="0"/>
              <a:t> </a:t>
            </a:r>
            <a:r>
              <a:rPr lang="en-GB" sz="2000" dirty="0"/>
              <a:t>(</a:t>
            </a:r>
            <a:r>
              <a:rPr lang="mk-MK" sz="2000" dirty="0"/>
              <a:t>од</a:t>
            </a:r>
            <a:r>
              <a:rPr lang="en-GB" sz="2000" dirty="0"/>
              <a:t> 2020</a:t>
            </a:r>
            <a:r>
              <a:rPr lang="mk-MK" sz="2000" dirty="0"/>
              <a:t> г.</a:t>
            </a:r>
            <a:r>
              <a:rPr lang="en-GB" sz="2000" dirty="0"/>
              <a:t>)</a:t>
            </a:r>
          </a:p>
          <a:p>
            <a:r>
              <a:rPr lang="mk-MK" sz="2000" dirty="0"/>
              <a:t>Агенции за спроведување на законот од целиот свет – сите континенти</a:t>
            </a:r>
            <a:r>
              <a:rPr lang="en-GB" sz="2000" dirty="0"/>
              <a:t>;</a:t>
            </a:r>
          </a:p>
          <a:p>
            <a:pPr marL="342900" indent="-342900" algn="just" eaLnBrk="1" fontAlgn="auto" hangingPunct="1">
              <a:spcAft>
                <a:spcPts val="0"/>
              </a:spcAft>
              <a:buFont typeface="Wingdings" pitchFamily="2" charset="2"/>
              <a:buChar char="ü"/>
              <a:defRPr/>
            </a:pPr>
            <a:r>
              <a:rPr lang="mk-MK" altLang="en-US" sz="2000" b="1" dirty="0"/>
              <a:t>Една од трите Програми за криминал на ИНТЕРПОЛ се фокусира на </a:t>
            </a:r>
            <a:r>
              <a:rPr lang="mk-MK" altLang="en-US" sz="2000" dirty="0"/>
              <a:t>сајбер-криминалот со посебен фокус на </a:t>
            </a:r>
            <a:r>
              <a:rPr lang="en-GB" altLang="en-US" sz="2000" dirty="0"/>
              <a:t>Darknet</a:t>
            </a:r>
            <a:r>
              <a:rPr lang="mk-MK" altLang="en-US" sz="2000" dirty="0"/>
              <a:t> и криптовалутите, вклучувајќи дигитални докази, штетни/опасни домени, штетен софтвер за изнудување откуп (</a:t>
            </a:r>
            <a:r>
              <a:rPr lang="en-US" altLang="en-US" sz="2000" dirty="0"/>
              <a:t>ransomware)</a:t>
            </a:r>
            <a:r>
              <a:rPr lang="mk-MK" altLang="en-US" sz="2000" dirty="0"/>
              <a:t>, штетен софтвер (</a:t>
            </a:r>
            <a:r>
              <a:rPr lang="en-US" altLang="en-US" sz="2000" dirty="0"/>
              <a:t>malware)</a:t>
            </a:r>
            <a:r>
              <a:rPr lang="mk-MK" altLang="en-US" sz="2000" dirty="0"/>
              <a:t> за собирање податоци, </a:t>
            </a:r>
            <a:r>
              <a:rPr lang="mk-MK" altLang="en-US" sz="2000" dirty="0" err="1"/>
              <a:t>ботнет</a:t>
            </a:r>
            <a:r>
              <a:rPr lang="en-US" altLang="en-US" sz="2000" dirty="0"/>
              <a:t> </a:t>
            </a:r>
            <a:r>
              <a:rPr lang="mk-MK" altLang="en-US" sz="2000" dirty="0"/>
              <a:t>мрежи, крипто-џекинг и друго.</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963692"/>
            <a:ext cx="4572000" cy="3816429"/>
          </a:xfrm>
          <a:prstGeom prst="rect">
            <a:avLst/>
          </a:prstGeom>
        </p:spPr>
        <p:txBody>
          <a:bodyPr>
            <a:spAutoFit/>
          </a:bodyPr>
          <a:lstStyle/>
          <a:p>
            <a:pPr marL="342900" indent="-342900">
              <a:buFont typeface="Wingdings" pitchFamily="2" charset="2"/>
              <a:buChar char="ü"/>
            </a:pPr>
            <a:r>
              <a:rPr lang="en-GB" sz="2200" dirty="0"/>
              <a:t>	</a:t>
            </a:r>
            <a:r>
              <a:rPr lang="mk-MK" sz="2200" b="1" dirty="0"/>
              <a:t>Цели</a:t>
            </a:r>
            <a:r>
              <a:rPr lang="en-GB" sz="2200" dirty="0"/>
              <a:t>:</a:t>
            </a:r>
          </a:p>
          <a:p>
            <a:pPr marL="800100" lvl="1" indent="-342900">
              <a:buFont typeface="Arial" panose="020B0604020202020204" pitchFamily="34" charset="0"/>
              <a:buChar char="•"/>
            </a:pPr>
            <a:r>
              <a:rPr lang="mk-MK" sz="2200" dirty="0"/>
              <a:t>да се зајакне и олесни меѓународната полициска соработка</a:t>
            </a:r>
            <a:endParaRPr lang="en-GB" sz="2200" dirty="0"/>
          </a:p>
          <a:p>
            <a:pPr marL="800100" lvl="1" indent="-342900">
              <a:buFont typeface="Arial" panose="020B0604020202020204" pitchFamily="34" charset="0"/>
              <a:buChar char="•"/>
            </a:pPr>
            <a:r>
              <a:rPr lang="mk-MK" sz="2200" dirty="0"/>
              <a:t>да се организира глобален полициски систем за комуникација</a:t>
            </a:r>
            <a:endParaRPr lang="en-GB" sz="2200" dirty="0"/>
          </a:p>
          <a:p>
            <a:pPr marL="800100" lvl="1" indent="-342900">
              <a:buFont typeface="Arial" panose="020B0604020202020204" pitchFamily="34" charset="0"/>
              <a:buChar char="•"/>
            </a:pPr>
            <a:r>
              <a:rPr lang="mk-MK" sz="2200" dirty="0"/>
              <a:t>да се развијат специфични бази на податоци и полициски анализи на информации</a:t>
            </a:r>
            <a:endParaRPr lang="en-GB" sz="2200" dirty="0"/>
          </a:p>
        </p:txBody>
      </p:sp>
    </p:spTree>
    <p:extLst>
      <p:ext uri="{BB962C8B-B14F-4D97-AF65-F5344CB8AC3E}">
        <p14:creationId xmlns:p14="http://schemas.microsoft.com/office/powerpoint/2010/main" val="205012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Европска Унија</a:t>
            </a:r>
            <a:br>
              <a:rPr lang="en-GB" sz="3200" b="1" dirty="0">
                <a:ea typeface="ＭＳ Ｐゴシック" pitchFamily="34" charset="-128"/>
              </a:rPr>
            </a:br>
            <a:r>
              <a:rPr lang="mk-MK" sz="3200" b="1" dirty="0">
                <a:ea typeface="ＭＳ Ｐゴシック" pitchFamily="34" charset="-128"/>
              </a:rPr>
              <a:t>мрежа од 24/7 </a:t>
            </a:r>
            <a:r>
              <a:rPr lang="mk-MK" sz="3200" b="1" dirty="0">
                <a:solidFill>
                  <a:schemeClr val="bg1"/>
                </a:solidFill>
                <a:ea typeface="ＭＳ Ｐゴシック" pitchFamily="34" charset="-128"/>
              </a:rPr>
              <a:t>контакт точки</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3" y="1141322"/>
            <a:ext cx="4431646" cy="2462213"/>
          </a:xfrm>
          <a:prstGeom prst="rect">
            <a:avLst/>
          </a:prstGeom>
        </p:spPr>
        <p:txBody>
          <a:bodyPr wrap="square">
            <a:spAutoFit/>
          </a:bodyPr>
          <a:lstStyle/>
          <a:p>
            <a:pPr marL="342900" indent="-342900" algn="just">
              <a:buFont typeface="Wingdings" pitchFamily="2" charset="2"/>
              <a:buChar char="Ø"/>
            </a:pPr>
            <a:r>
              <a:rPr lang="mk-MK" sz="2200" b="1" dirty="0"/>
              <a:t>Рамковна одлука на Советот </a:t>
            </a:r>
            <a:r>
              <a:rPr lang="en-GB" sz="2200" dirty="0"/>
              <a:t>2005/222/</a:t>
            </a:r>
            <a:r>
              <a:rPr lang="mk-MK" sz="2200" dirty="0"/>
              <a:t>ПВР</a:t>
            </a:r>
            <a:r>
              <a:rPr lang="en-GB" sz="2200" dirty="0"/>
              <a:t> </a:t>
            </a:r>
            <a:r>
              <a:rPr lang="mk-MK" sz="2200" dirty="0"/>
              <a:t>од 24 февруари 2005 г. (Сл.весник на Европската Унија </a:t>
            </a:r>
            <a:r>
              <a:rPr lang="en-US" sz="2200" dirty="0"/>
              <a:t>L</a:t>
            </a:r>
            <a:r>
              <a:rPr lang="mk-MK" sz="2200" dirty="0"/>
              <a:t> 69/67, од 16.3.2005 г.) за напади против информациски системи</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90811" y="1162910"/>
            <a:ext cx="4431645" cy="3139321"/>
          </a:xfrm>
          <a:prstGeom prst="rect">
            <a:avLst/>
          </a:prstGeom>
        </p:spPr>
        <p:txBody>
          <a:bodyPr wrap="square">
            <a:spAutoFit/>
          </a:bodyPr>
          <a:lstStyle/>
          <a:p>
            <a:pPr marL="342900" indent="-342900" algn="just">
              <a:buFont typeface="Wingdings" pitchFamily="2" charset="2"/>
              <a:buChar char="ü"/>
            </a:pPr>
            <a:r>
              <a:rPr lang="mk-MK" sz="2200" b="1" dirty="0"/>
              <a:t>Член 11.1 од Рамковната одлука вели </a:t>
            </a:r>
            <a:r>
              <a:rPr lang="mk-MK" sz="2200" dirty="0"/>
              <a:t>дека сите земји членки на Европската Унија „</a:t>
            </a:r>
            <a:r>
              <a:rPr lang="mk-MK" sz="2200" i="1" dirty="0"/>
              <a:t>ќе осигураат дека ќе се искористи постојната мрежа за оперативни контакт точки достапна 24 часа на ден и седум дена во неделата</a:t>
            </a:r>
            <a:r>
              <a:rPr lang="mk-MK" sz="2200" dirty="0"/>
              <a:t>“</a:t>
            </a:r>
            <a:endParaRPr lang="en-GB" sz="2200" dirty="0"/>
          </a:p>
        </p:txBody>
      </p:sp>
      <p:pic>
        <p:nvPicPr>
          <p:cNvPr id="12" name="Picture 11">
            <a:extLst>
              <a:ext uri="{FF2B5EF4-FFF2-40B4-BE49-F238E27FC236}">
                <a16:creationId xmlns:a16="http://schemas.microsoft.com/office/drawing/2014/main" id="{6435E07B-CA9D-154E-A83C-E081219191FF}"/>
              </a:ext>
            </a:extLst>
          </p:cNvPr>
          <p:cNvPicPr>
            <a:picLocks noChangeAspect="1"/>
          </p:cNvPicPr>
          <p:nvPr/>
        </p:nvPicPr>
        <p:blipFill>
          <a:blip r:embed="rId4"/>
          <a:stretch>
            <a:fillRect/>
          </a:stretch>
        </p:blipFill>
        <p:spPr>
          <a:xfrm>
            <a:off x="2774271" y="4302231"/>
            <a:ext cx="3633080" cy="2048179"/>
          </a:xfrm>
          <a:prstGeom prst="rect">
            <a:avLst/>
          </a:prstGeom>
        </p:spPr>
      </p:pic>
    </p:spTree>
    <p:extLst>
      <p:ext uri="{BB962C8B-B14F-4D97-AF65-F5344CB8AC3E}">
        <p14:creationId xmlns:p14="http://schemas.microsoft.com/office/powerpoint/2010/main" val="118904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13863</TotalTime>
  <Words>9761</Words>
  <Application>Microsoft Office PowerPoint</Application>
  <PresentationFormat>On-screen Show (4:3)</PresentationFormat>
  <Paragraphs>926</Paragraphs>
  <Slides>60</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Narrow</vt:lpstr>
      <vt:lpstr>Calibri</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368</cp:revision>
  <dcterms:created xsi:type="dcterms:W3CDTF">2012-01-25T15:22:10Z</dcterms:created>
  <dcterms:modified xsi:type="dcterms:W3CDTF">2021-05-01T17:20:52Z</dcterms:modified>
</cp:coreProperties>
</file>