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notesSlides/notesSlide5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2"/>
  </p:notesMasterIdLst>
  <p:sldIdLst>
    <p:sldId id="260" r:id="rId2"/>
    <p:sldId id="264" r:id="rId3"/>
    <p:sldId id="266" r:id="rId4"/>
    <p:sldId id="268" r:id="rId5"/>
    <p:sldId id="269" r:id="rId6"/>
    <p:sldId id="270"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340" r:id="rId23"/>
    <p:sldId id="341" r:id="rId24"/>
    <p:sldId id="342" r:id="rId25"/>
    <p:sldId id="343" r:id="rId26"/>
    <p:sldId id="289" r:id="rId27"/>
    <p:sldId id="290" r:id="rId28"/>
    <p:sldId id="291" r:id="rId29"/>
    <p:sldId id="292" r:id="rId30"/>
    <p:sldId id="293" r:id="rId31"/>
    <p:sldId id="294" r:id="rId32"/>
    <p:sldId id="295" r:id="rId33"/>
    <p:sldId id="296" r:id="rId34"/>
    <p:sldId id="297" r:id="rId35"/>
    <p:sldId id="298" r:id="rId36"/>
    <p:sldId id="299" r:id="rId37"/>
    <p:sldId id="344" r:id="rId38"/>
    <p:sldId id="345"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46" r:id="rId78"/>
    <p:sldId id="347" r:id="rId79"/>
    <p:sldId id="338" r:id="rId80"/>
    <p:sldId id="339"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260"/>
          </p14:sldIdLst>
        </p14:section>
        <p14:section name="Introduction" id="{DEED0A68-EF9C-4733-ADAA-766A859E58BB}">
          <p14:sldIdLst>
            <p14:sldId id="264"/>
            <p14:sldId id="266"/>
            <p14:sldId id="268"/>
          </p14:sldIdLst>
        </p14:section>
        <p14:section name="Section 1" id="{1F767E79-2A4A-4837-8114-C2475E36F49A}">
          <p14:sldIdLst>
            <p14:sldId id="269"/>
            <p14:sldId id="270"/>
            <p14:sldId id="274"/>
            <p14:sldId id="275"/>
            <p14:sldId id="276"/>
            <p14:sldId id="277"/>
            <p14:sldId id="278"/>
            <p14:sldId id="279"/>
          </p14:sldIdLst>
        </p14:section>
        <p14:section name="Section 2" id="{29626C6B-3F20-426B-862B-85E8DE5ACD91}">
          <p14:sldIdLst>
            <p14:sldId id="280"/>
            <p14:sldId id="281"/>
            <p14:sldId id="282"/>
            <p14:sldId id="283"/>
            <p14:sldId id="284"/>
            <p14:sldId id="285"/>
            <p14:sldId id="286"/>
            <p14:sldId id="287"/>
            <p14:sldId id="288"/>
            <p14:sldId id="340"/>
            <p14:sldId id="341"/>
            <p14:sldId id="342"/>
            <p14:sldId id="343"/>
          </p14:sldIdLst>
        </p14:section>
        <p14:section name="Section 3" id="{40872AAE-6DB7-4680-B2AC-B690CB65F239}">
          <p14:sldIdLst>
            <p14:sldId id="289"/>
            <p14:sldId id="290"/>
            <p14:sldId id="291"/>
            <p14:sldId id="292"/>
            <p14:sldId id="293"/>
            <p14:sldId id="294"/>
            <p14:sldId id="295"/>
            <p14:sldId id="296"/>
            <p14:sldId id="297"/>
            <p14:sldId id="298"/>
            <p14:sldId id="299"/>
            <p14:sldId id="344"/>
            <p14:sldId id="345"/>
          </p14:sldIdLst>
        </p14:section>
        <p14:section name="Section 4" id="{99E2A6A4-8015-44AB-8931-C536C565F38A}">
          <p14:sldIdLst>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46"/>
            <p14:sldId id="347"/>
          </p14:sldIdLst>
        </p14:section>
        <p14:section name="Conclusions" id="{29130092-9BF8-4C41-BE30-1D2FFE422357}">
          <p14:sldIdLst>
            <p14:sldId id="338"/>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7026" autoAdjust="0"/>
  </p:normalViewPr>
  <p:slideViewPr>
    <p:cSldViewPr snapToGrid="0">
      <p:cViewPr>
        <p:scale>
          <a:sx n="33" d="100"/>
          <a:sy n="33" d="100"/>
        </p:scale>
        <p:origin x="696" y="6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7E1F-4135-90DC-2995BC5A3741}"/>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954F-42ED-BE1C-67F2BBD51BDF}"/>
              </c:ext>
            </c:extLst>
          </c:dPt>
          <c:dPt>
            <c:idx val="1"/>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954F-42ED-BE1C-67F2BBD51BDF}"/>
              </c:ext>
            </c:extLst>
          </c:dPt>
          <c:dPt>
            <c:idx val="2"/>
            <c:bubble3D val="0"/>
            <c:spPr>
              <a:no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954F-42ED-BE1C-67F2BBD51BDF}"/>
              </c:ext>
            </c:extLst>
          </c:dPt>
          <c:dPt>
            <c:idx val="3"/>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954F-42ED-BE1C-67F2BBD51BDF}"/>
              </c:ext>
            </c:extLst>
          </c:dPt>
          <c:dPt>
            <c:idx val="4"/>
            <c:bubble3D val="0"/>
            <c:spPr>
              <a:no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4E76-4D9A-B8C5-0099E87B223B}"/>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0" dirty="0">
                <a:solidFill>
                  <a:schemeClr val="tx1"/>
                </a:solidFill>
                <a:latin typeface="Sylfaen" panose="010A0502050306030303" pitchFamily="18" charset="0"/>
              </a:rPr>
              <a:t>სახელმწიფოები, რომლებმაც ბუდაპეშტის კონვენცია გამოიყენეს </a:t>
            </a:r>
            <a:endParaRPr lang="ka-GE" sz="2800" b="0" dirty="0" smtClean="0">
              <a:solidFill>
                <a:schemeClr val="tx1"/>
              </a:solidFill>
              <a:latin typeface="Sylfaen" panose="010A0502050306030303" pitchFamily="18" charset="0"/>
            </a:endParaRPr>
          </a:p>
          <a:p>
            <a:pPr>
              <a:defRPr/>
            </a:pPr>
            <a:r>
              <a:rPr lang="en-US" sz="2800" b="0" dirty="0" smtClean="0">
                <a:solidFill>
                  <a:schemeClr val="tx1"/>
                </a:solidFill>
                <a:latin typeface="Sylfaen" panose="010A0502050306030303" pitchFamily="18" charset="0"/>
              </a:rPr>
              <a:t>სახელმძღვანელოდ</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7AC6-4BE2-BD12-B9E7A3B7CB03}"/>
              </c:ext>
            </c:extLst>
          </c:dPt>
          <c:dPt>
            <c:idx val="1"/>
            <c:bubble3D val="0"/>
            <c:spPr>
              <a:solidFill>
                <a:schemeClr val="accent2"/>
              </a:solidFill>
              <a:ln w="19050">
                <a:solidFill>
                  <a:schemeClr val="lt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2-3AF3-4965-81FA-8A6F3F079208}"/>
              </c:ext>
            </c:extLst>
          </c:dPt>
          <c:dLbls>
            <c:spPr>
              <a:noFill/>
              <a:ln>
                <a:noFill/>
              </a:ln>
              <a:effectLst/>
            </c:spPr>
            <c:txPr>
              <a:bodyPr rot="0" spcFirstLastPara="1" vertOverflow="overflow" horzOverflow="overflow" vert="horz" wrap="square" lIns="38100" tIns="19050" rIns="38100" bIns="19050" anchor="ctr" anchorCtr="0">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layout/>
              </c:ext>
            </c:extLst>
          </c:dLbls>
          <c:cat>
            <c:strRef>
              <c:f>Sheet1!$A$2:$A$3</c:f>
              <c:strCache>
                <c:ptCount val="2"/>
                <c:pt idx="0">
                  <c:v>States which used BC as guideline for reform</c:v>
                </c:pt>
                <c:pt idx="1">
                  <c:v>States which did not use BC as guideline for reform</c:v>
                </c:pt>
              </c:strCache>
            </c:strRef>
          </c:cat>
          <c:val>
            <c:numRef>
              <c:f>Sheet1!$B$2:$B$3</c:f>
              <c:numCache>
                <c:formatCode>General</c:formatCode>
                <c:ptCount val="2"/>
                <c:pt idx="0">
                  <c:v>153</c:v>
                </c:pt>
                <c:pt idx="1">
                  <c:v>40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3AF3-4965-81FA-8A6F3F07920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a:latin typeface="Sylfaen" panose="010A0502050306030303" pitchFamily="18" charset="0"/>
              </a:rPr>
              <a:t>ფეისბუკის გამჭვირვალობის ანგარიში, </a:t>
            </a:r>
            <a:r>
              <a:rPr lang="en-US" sz="2200" b="1" dirty="0">
                <a:solidFill>
                  <a:srgbClr val="FF0000"/>
                </a:solidFill>
                <a:latin typeface="Sylfaen" panose="010A0502050306030303" pitchFamily="18" charset="0"/>
              </a:rPr>
              <a:t>2019 წლის 1-ელი ნახევარი</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Some 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General</c:formatCode>
                <c:ptCount val="2"/>
                <c:pt idx="0">
                  <c:v>74752</c:v>
                </c:pt>
                <c:pt idx="1">
                  <c:v>19568</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General</c:formatCode>
                <c:ptCount val="2"/>
                <c:pt idx="0">
                  <c:v>20622</c:v>
                </c:pt>
                <c:pt idx="1">
                  <c:v>15035</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68728016"/>
        <c:axId val="-68717680"/>
      </c:barChart>
      <c:catAx>
        <c:axId val="-6872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717680"/>
        <c:crosses val="autoZero"/>
        <c:auto val="1"/>
        <c:lblAlgn val="ctr"/>
        <c:lblOffset val="100"/>
        <c:noMultiLvlLbl val="0"/>
      </c:catAx>
      <c:valAx>
        <c:axId val="-6871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728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a:latin typeface="Sylfaen" panose="010A0502050306030303" pitchFamily="18" charset="0"/>
              </a:rPr>
              <a:t>ფეისბუკის გამჭვირვალობის ანგარიში, </a:t>
            </a:r>
            <a:r>
              <a:rPr lang="en-US" sz="2200" b="1" dirty="0">
                <a:solidFill>
                  <a:srgbClr val="FF0000"/>
                </a:solidFill>
                <a:latin typeface="Sylfaen" panose="010A0502050306030303" pitchFamily="18" charset="0"/>
              </a:rPr>
              <a:t>2019 წლის მე-2 ნახევარი</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Some 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80541</c:v>
                </c:pt>
                <c:pt idx="1">
                  <c:v>24272</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18899</c:v>
                </c:pt>
                <c:pt idx="1">
                  <c:v>17163</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68728560"/>
        <c:axId val="-68724208"/>
      </c:barChart>
      <c:catAx>
        <c:axId val="-6872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724208"/>
        <c:crosses val="autoZero"/>
        <c:auto val="1"/>
        <c:lblAlgn val="ctr"/>
        <c:lblOffset val="100"/>
        <c:noMultiLvlLbl val="0"/>
      </c:catAx>
      <c:valAx>
        <c:axId val="-6872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728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a:latin typeface="Sylfaen" panose="010A0502050306030303" pitchFamily="18" charset="0"/>
              </a:rPr>
              <a:t>ტვიტერის გამჭვირვალობის ანგარიში, </a:t>
            </a:r>
            <a:r>
              <a:rPr lang="en-US" sz="2200" b="1" dirty="0">
                <a:solidFill>
                  <a:srgbClr val="FF0000"/>
                </a:solidFill>
                <a:latin typeface="Sylfaen" panose="010A0502050306030303" pitchFamily="18" charset="0"/>
              </a:rPr>
              <a:t>2019 წლის 1-ელი ნახევარი</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3372</c:v>
                </c:pt>
                <c:pt idx="1">
                  <c:v>83</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3078</c:v>
                </c:pt>
                <c:pt idx="1">
                  <c:v>767</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68727472"/>
        <c:axId val="-68726384"/>
      </c:barChart>
      <c:catAx>
        <c:axId val="-6872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726384"/>
        <c:crosses val="autoZero"/>
        <c:auto val="1"/>
        <c:lblAlgn val="ctr"/>
        <c:lblOffset val="100"/>
        <c:noMultiLvlLbl val="0"/>
      </c:catAx>
      <c:valAx>
        <c:axId val="-68726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727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a:latin typeface="Sylfaen" panose="010A0502050306030303" pitchFamily="18" charset="0"/>
              </a:rPr>
              <a:t>ტვიტერის გამჭვირვალობის ანგარიში, </a:t>
            </a:r>
            <a:r>
              <a:rPr lang="en-US" sz="2200" b="1" dirty="0">
                <a:solidFill>
                  <a:srgbClr val="FF0000"/>
                </a:solidFill>
                <a:latin typeface="Sylfaen" panose="010A0502050306030303" pitchFamily="18" charset="0"/>
              </a:rPr>
              <a:t>2019 წლის მე-2 ნახევარი</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3392</c:v>
                </c:pt>
                <c:pt idx="1">
                  <c:v>175</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3805</c:v>
                </c:pt>
                <c:pt idx="1">
                  <c:v>1447</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68722576"/>
        <c:axId val="-68722032"/>
      </c:barChart>
      <c:catAx>
        <c:axId val="-6872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722032"/>
        <c:crosses val="autoZero"/>
        <c:auto val="1"/>
        <c:lblAlgn val="ctr"/>
        <c:lblOffset val="100"/>
        <c:noMultiLvlLbl val="0"/>
      </c:catAx>
      <c:valAx>
        <c:axId val="-6872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722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954F-42ED-BE1C-67F2BBD51BDF}"/>
              </c:ext>
            </c:extLst>
          </c:dPt>
          <c:dPt>
            <c:idx val="1"/>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954F-42ED-BE1C-67F2BBD51BDF}"/>
              </c:ext>
            </c:extLst>
          </c:dPt>
          <c:dPt>
            <c:idx val="2"/>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954F-42ED-BE1C-67F2BBD51BDF}"/>
              </c:ext>
            </c:extLst>
          </c:dPt>
          <c:dPt>
            <c:idx val="3"/>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954F-42ED-BE1C-67F2BBD51BDF}"/>
              </c:ext>
            </c:extLst>
          </c:dPt>
          <c:dPt>
            <c:idx val="4"/>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C372-4AC2-83D2-F174F61AA4A0}"/>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954F-42ED-BE1C-67F2BBD51BDF}"/>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5629-4FF9-8B22-33842B680A12}"/>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954F-42ED-BE1C-67F2BBD51BDF}"/>
              </c:ext>
            </c:extLst>
          </c:dPt>
          <c:dPt>
            <c:idx val="2"/>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EF19-49F1-B34C-B022FDA6C934}"/>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954F-42ED-BE1C-67F2BBD51BDF}"/>
              </c:ext>
            </c:extLst>
          </c:dPt>
          <c:dPt>
            <c:idx val="2"/>
            <c:bubble3D val="0"/>
            <c:spPr>
              <a:no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B-A3C6-4615-BA8E-D8FF32CA46E1}"/>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400" b="1" dirty="0">
              <a:latin typeface="Sylfaen" panose="010A0502050306030303" pitchFamily="18" charset="0"/>
            </a:rPr>
            <a:t>ჩამოთვლილთაგან რომელია ფუნდამენტური სვეტი კიბერდანაშაულთან ბრძოლის ნებისმიერი ხელშეკრულებისთვის?</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dirty="0">
              <a:latin typeface="Sylfaen" panose="010A0502050306030303" pitchFamily="18" charset="0"/>
            </a:rPr>
            <a:t>a) </a:t>
          </a:r>
          <a:r>
            <a:rPr dirty="0" err="1">
              <a:latin typeface="Sylfaen" panose="010A0502050306030303" pitchFamily="18" charset="0"/>
            </a:rPr>
            <a:t>დანაშაულები</a:t>
          </a:r>
          <a:endParaRPr dirty="0">
            <a:latin typeface="Sylfaen" panose="010A0502050306030303" pitchFamily="18" charset="0"/>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dirty="0">
              <a:latin typeface="Sylfaen" panose="010A0502050306030303" pitchFamily="18" charset="0"/>
            </a:rPr>
            <a:t>b) </a:t>
          </a:r>
          <a:r>
            <a:rPr dirty="0" err="1" smtClean="0">
              <a:latin typeface="Sylfaen" panose="010A0502050306030303" pitchFamily="18" charset="0"/>
            </a:rPr>
            <a:t>საპროცესო</a:t>
          </a:r>
          <a:r>
            <a:rPr dirty="0" smtClean="0">
              <a:latin typeface="Sylfaen" panose="010A0502050306030303" pitchFamily="18" charset="0"/>
            </a:rPr>
            <a:t> </a:t>
          </a:r>
          <a:r>
            <a:rPr dirty="0" err="1">
              <a:latin typeface="Sylfaen" panose="010A0502050306030303" pitchFamily="18" charset="0"/>
            </a:rPr>
            <a:t>უფლებამოსილება</a:t>
          </a:r>
          <a:endParaRPr dirty="0">
            <a:latin typeface="Sylfaen" panose="010A0502050306030303" pitchFamily="18" charset="0"/>
          </a:endParaRP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dirty="0">
              <a:latin typeface="Sylfaen" panose="010A0502050306030303" pitchFamily="18" charset="0"/>
            </a:rPr>
            <a:t>c) </a:t>
          </a:r>
          <a:r>
            <a:rPr dirty="0" err="1">
              <a:latin typeface="Sylfaen" panose="010A0502050306030303" pitchFamily="18" charset="0"/>
            </a:rPr>
            <a:t>საერთაშორისო</a:t>
          </a:r>
          <a:r>
            <a:rPr dirty="0">
              <a:latin typeface="Sylfaen" panose="010A0502050306030303" pitchFamily="18" charset="0"/>
            </a:rPr>
            <a:t> </a:t>
          </a:r>
          <a:r>
            <a:rPr dirty="0" err="1">
              <a:latin typeface="Sylfaen" panose="010A0502050306030303" pitchFamily="18" charset="0"/>
            </a:rPr>
            <a:t>თანამშრომლობა</a:t>
          </a:r>
          <a:r>
            <a:rPr dirty="0">
              <a:latin typeface="Sylfaen" panose="010A0502050306030303" pitchFamily="18" charset="0"/>
            </a:rPr>
            <a:t>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dirty="0">
              <a:latin typeface="Sylfaen" panose="010A0502050306030303" pitchFamily="18" charset="0"/>
            </a:rPr>
            <a:t>d) </a:t>
          </a:r>
          <a:r>
            <a:rPr dirty="0" err="1">
              <a:latin typeface="Sylfaen" panose="010A0502050306030303" pitchFamily="18" charset="0"/>
            </a:rPr>
            <a:t>გარანტიები</a:t>
          </a:r>
          <a:r>
            <a:rPr dirty="0">
              <a:latin typeface="Sylfaen" panose="010A0502050306030303" pitchFamily="18" charset="0"/>
            </a:rPr>
            <a:t>/</a:t>
          </a:r>
          <a:r>
            <a:rPr dirty="0" err="1">
              <a:latin typeface="Sylfaen" panose="010A0502050306030303" pitchFamily="18" charset="0"/>
            </a:rPr>
            <a:t>სამოქალაქო</a:t>
          </a:r>
          <a:r>
            <a:rPr dirty="0">
              <a:latin typeface="Sylfaen" panose="010A0502050306030303" pitchFamily="18" charset="0"/>
            </a:rPr>
            <a:t> </a:t>
          </a:r>
          <a:r>
            <a:rPr dirty="0" err="1">
              <a:latin typeface="Sylfaen" panose="010A0502050306030303" pitchFamily="18" charset="0"/>
            </a:rPr>
            <a:t>თავისუფლებები</a:t>
          </a:r>
          <a:r>
            <a:rPr dirty="0">
              <a:latin typeface="Sylfaen" panose="010A0502050306030303" pitchFamily="18" charset="0"/>
            </a:rPr>
            <a:t>/</a:t>
          </a:r>
          <a:r>
            <a:rPr dirty="0" err="1">
              <a:latin typeface="Sylfaen" panose="010A0502050306030303" pitchFamily="18" charset="0"/>
            </a:rPr>
            <a:t>ადამიანის</a:t>
          </a:r>
          <a:r>
            <a:rPr dirty="0">
              <a:latin typeface="Sylfaen" panose="010A0502050306030303" pitchFamily="18" charset="0"/>
            </a:rPr>
            <a:t> </a:t>
          </a:r>
          <a:r>
            <a:rPr dirty="0" err="1">
              <a:latin typeface="Sylfaen" panose="010A0502050306030303" pitchFamily="18" charset="0"/>
            </a:rPr>
            <a:t>უფლებები</a:t>
          </a:r>
          <a:endParaRPr dirty="0">
            <a:latin typeface="Sylfaen" panose="010A0502050306030303" pitchFamily="18" charset="0"/>
          </a:endParaRP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dirty="0">
              <a:latin typeface="Sylfaen" panose="010A0502050306030303" pitchFamily="18" charset="0"/>
            </a:rPr>
            <a:t>e) </a:t>
          </a:r>
          <a:r>
            <a:rPr lang="ka-GE" dirty="0" smtClean="0">
              <a:latin typeface="Sylfaen" panose="010A0502050306030303" pitchFamily="18" charset="0"/>
            </a:rPr>
            <a:t>ე</a:t>
          </a:r>
          <a:r>
            <a:rPr dirty="0" err="1" smtClean="0">
              <a:latin typeface="Sylfaen" panose="010A0502050306030303" pitchFamily="18" charset="0"/>
            </a:rPr>
            <a:t>ლექტრონული</a:t>
          </a:r>
          <a:r>
            <a:rPr dirty="0" smtClean="0">
              <a:latin typeface="Sylfaen" panose="010A0502050306030303" pitchFamily="18" charset="0"/>
            </a:rPr>
            <a:t> </a:t>
          </a:r>
          <a:r>
            <a:rPr dirty="0" err="1">
              <a:latin typeface="Sylfaen" panose="010A0502050306030303" pitchFamily="18" charset="0"/>
            </a:rPr>
            <a:t>მტკიცებულებები</a:t>
          </a:r>
          <a:endParaRPr dirty="0">
            <a:latin typeface="Sylfaen" panose="010A0502050306030303" pitchFamily="18" charset="0"/>
          </a:endParaRP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dirty="0">
              <a:latin typeface="Sylfaen" panose="010A0502050306030303" pitchFamily="18" charset="0"/>
            </a:rPr>
            <a:t>f) </a:t>
          </a:r>
          <a:r>
            <a:rPr dirty="0" err="1">
              <a:latin typeface="Sylfaen" panose="010A0502050306030303" pitchFamily="18" charset="0"/>
            </a:rPr>
            <a:t>ყველა</a:t>
          </a:r>
          <a:r>
            <a:rPr dirty="0">
              <a:latin typeface="Sylfaen" panose="010A0502050306030303" pitchFamily="18" charset="0"/>
            </a:rPr>
            <a:t> </a:t>
          </a:r>
          <a:r>
            <a:rPr dirty="0" err="1">
              <a:latin typeface="Sylfaen" panose="010A0502050306030303" pitchFamily="18" charset="0"/>
            </a:rPr>
            <a:t>ზემოთ</a:t>
          </a:r>
          <a:r>
            <a:rPr dirty="0">
              <a:latin typeface="Sylfaen" panose="010A0502050306030303" pitchFamily="18" charset="0"/>
            </a:rPr>
            <a:t> </a:t>
          </a:r>
          <a:r>
            <a:rPr dirty="0" err="1">
              <a:latin typeface="Sylfaen" panose="010A0502050306030303" pitchFamily="18" charset="0"/>
            </a:rPr>
            <a:t>ჩამოთვლილი</a:t>
          </a:r>
          <a:r>
            <a:rPr dirty="0">
              <a:latin typeface="Sylfaen" panose="010A0502050306030303" pitchFamily="18" charset="0"/>
            </a:rPr>
            <a:t>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7"/>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6"/>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6"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5" presStyleCnt="6"/>
      <dgm:spPr/>
    </dgm:pt>
    <dgm:pt modelId="{E3E8A01D-29A2-442B-B2D9-9A8138A25142}" type="pres">
      <dgm:prSet presAssocID="{2D567ECC-EE11-40BE-8D44-12DF75E7AAA4}" presName="vertSpace2b" presStyleCnt="0"/>
      <dgm:spPr/>
    </dgm:pt>
  </dgm:ptLst>
  <dgm:cxnLst>
    <dgm:cxn modelId="{2E9FB024-7424-694A-AF48-3FAF0F12021E}" srcId="{8E61202A-36DD-0240-811A-270D9611A395}" destId="{323950B2-6BC2-AE4B-B5B8-B2437BA58494}" srcOrd="1" destOrd="0" parTransId="{7D9EC74E-4481-C849-9F84-FC81A57E126D}" sibTransId="{A9F617AB-9877-BB4B-828A-76F7E3E29AEF}"/>
    <dgm:cxn modelId="{6419D437-77A5-4FED-A8FF-561AE47977C3}"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5" destOrd="0" parTransId="{096A135B-3D51-4C14-B762-4DFFB46136C9}" sibTransId="{352CE29C-C095-4E8D-B62B-E607F5416469}"/>
    <dgm:cxn modelId="{40F08CBE-C0FF-49E9-A14D-59F0F70F60CC}" srcId="{8E61202A-36DD-0240-811A-270D9611A395}" destId="{9EFF4F62-79ED-4EA0-85C1-51F88755C8EE}" srcOrd="4" destOrd="0" parTransId="{8EAFCDE7-4869-4D95-9359-6DA608AB28F0}" sibTransId="{D3274077-7919-4B64-B4D8-786A32E9EF73}"/>
    <dgm:cxn modelId="{AFD2487F-444F-4C44-A623-9AAFEB90AC49}" srcId="{8E61202A-36DD-0240-811A-270D9611A395}" destId="{412DA8CB-B9E5-F44F-9FDD-EF35DF68306D}" srcOrd="2" destOrd="0" parTransId="{7E8B7982-18DC-F246-BFD4-7B9D4C9DB2CA}" sibTransId="{960A4A2E-B23E-7544-9A93-1312898E2DC4}"/>
    <dgm:cxn modelId="{99EB5834-3593-6644-A836-6C8D5595A820}" srcId="{8E61202A-36DD-0240-811A-270D9611A395}" destId="{7029F5E8-D056-AE49-BD66-3C193010DDE8}" srcOrd="0" destOrd="0" parTransId="{ACE97453-93D9-C642-95ED-D55F9984F778}" sibTransId="{3346CD8C-3206-F84A-BEA2-B5492B6B7347}"/>
    <dgm:cxn modelId="{647C8E7C-E9CF-4CA3-BAEB-A790ECC8C364}" type="presOf" srcId="{412DA8CB-B9E5-F44F-9FDD-EF35DF68306D}" destId="{B9E57DF2-F223-F848-B6AB-FEB0F6FB4076}" srcOrd="0" destOrd="0" presId="urn:microsoft.com/office/officeart/2008/layout/LinedList"/>
    <dgm:cxn modelId="{5441ACF7-001D-47E8-BE90-D77A819FBE03}" srcId="{8E61202A-36DD-0240-811A-270D9611A395}" destId="{D907F82D-4934-4260-A319-D0C1005DB73A}" srcOrd="3" destOrd="0" parTransId="{6643C99F-6929-4115-B10C-449964C298DB}" sibTransId="{9EB8D1B3-16DB-4A75-A7E2-3B79ADD997CE}"/>
    <dgm:cxn modelId="{3E1E8DD6-66F0-4128-95E3-56F655FE22E2}" type="presOf" srcId="{9EFF4F62-79ED-4EA0-85C1-51F88755C8EE}" destId="{0DEDE790-6650-4E13-B812-9DA3ABBAEB7C}" srcOrd="0" destOrd="0" presId="urn:microsoft.com/office/officeart/2008/layout/LinedList"/>
    <dgm:cxn modelId="{18C1FC24-61F8-4FD4-BE43-5F878E92A2B8}" type="presOf" srcId="{3C774A1C-BB1C-4347-A758-A94A436F7244}" destId="{9CA50A65-40FA-E945-A868-9E3FE840B07E}" srcOrd="0" destOrd="0" presId="urn:microsoft.com/office/officeart/2008/layout/LinedList"/>
    <dgm:cxn modelId="{607FBA8E-E7D1-424F-B49A-9BF58866DA7F}" type="presOf" srcId="{D907F82D-4934-4260-A319-D0C1005DB73A}" destId="{576A2C98-791A-4E50-8CB8-1914215BEA2D}" srcOrd="0" destOrd="0" presId="urn:microsoft.com/office/officeart/2008/layout/LinedList"/>
    <dgm:cxn modelId="{9A7033AC-2E6B-4B43-AC66-222BE30C0162}" type="presOf" srcId="{2D567ECC-EE11-40BE-8D44-12DF75E7AAA4}" destId="{27817E14-DB1F-4D8F-A68A-7A628C5AB32E}" srcOrd="0" destOrd="0" presId="urn:microsoft.com/office/officeart/2008/layout/LinedList"/>
    <dgm:cxn modelId="{8D7028C7-12E4-4BC0-995F-C92EDAC9FA6D}" type="presOf" srcId="{7029F5E8-D056-AE49-BD66-3C193010DDE8}" destId="{5D9EDF3F-7B20-8E47-A431-F9F24450F874}" srcOrd="0" destOrd="0" presId="urn:microsoft.com/office/officeart/2008/layout/LinedList"/>
    <dgm:cxn modelId="{07023205-C3B1-430B-9F79-47F22C422639}" type="presOf" srcId="{323950B2-6BC2-AE4B-B5B8-B2437BA58494}" destId="{D6847470-F054-2943-A634-F983FF0A0122}" srcOrd="0" destOrd="0" presId="urn:microsoft.com/office/officeart/2008/layout/LinedList"/>
    <dgm:cxn modelId="{0E8FBAD5-7DB9-4405-BC59-D39C77A47E21}" type="presParOf" srcId="{9CA50A65-40FA-E945-A868-9E3FE840B07E}" destId="{D5C7DCB4-3723-4443-ADD7-DBEB1005841A}" srcOrd="0" destOrd="0" presId="urn:microsoft.com/office/officeart/2008/layout/LinedList"/>
    <dgm:cxn modelId="{DD33CA54-0D60-466A-9BCA-D041244FC989}" type="presParOf" srcId="{9CA50A65-40FA-E945-A868-9E3FE840B07E}" destId="{9F8ADD56-4647-5947-BF4A-89820DB0503F}" srcOrd="1" destOrd="0" presId="urn:microsoft.com/office/officeart/2008/layout/LinedList"/>
    <dgm:cxn modelId="{52B21714-10CB-48C1-A166-DEF87C63BD11}" type="presParOf" srcId="{9F8ADD56-4647-5947-BF4A-89820DB0503F}" destId="{CFE00427-EDF8-324F-9A5C-A181E81A4D48}" srcOrd="0" destOrd="0" presId="urn:microsoft.com/office/officeart/2008/layout/LinedList"/>
    <dgm:cxn modelId="{DD58C0C7-8EB9-4A50-A5A6-27AE61EEB557}" type="presParOf" srcId="{9F8ADD56-4647-5947-BF4A-89820DB0503F}" destId="{71554259-89F3-DC41-AF38-A80F6823C6AB}" srcOrd="1" destOrd="0" presId="urn:microsoft.com/office/officeart/2008/layout/LinedList"/>
    <dgm:cxn modelId="{7E9B71F4-C738-4A5A-B6AB-83D3501A24F4}" type="presParOf" srcId="{71554259-89F3-DC41-AF38-A80F6823C6AB}" destId="{D0431CA8-5100-6745-A242-ED330061BD73}" srcOrd="0" destOrd="0" presId="urn:microsoft.com/office/officeart/2008/layout/LinedList"/>
    <dgm:cxn modelId="{34BAF2DF-6586-4165-92CF-E5874069ED2B}" type="presParOf" srcId="{71554259-89F3-DC41-AF38-A80F6823C6AB}" destId="{FE55CC5A-C0EF-DF45-AF1E-C9A5EF0E713C}" srcOrd="1" destOrd="0" presId="urn:microsoft.com/office/officeart/2008/layout/LinedList"/>
    <dgm:cxn modelId="{165E71F6-29E0-410B-91DF-528AC87B10BB}" type="presParOf" srcId="{FE55CC5A-C0EF-DF45-AF1E-C9A5EF0E713C}" destId="{D79F8CF2-80EE-C747-9C26-26414E55692C}" srcOrd="0" destOrd="0" presId="urn:microsoft.com/office/officeart/2008/layout/LinedList"/>
    <dgm:cxn modelId="{4094E4C7-4A77-4ACB-8913-C58FA7156FFA}" type="presParOf" srcId="{FE55CC5A-C0EF-DF45-AF1E-C9A5EF0E713C}" destId="{5D9EDF3F-7B20-8E47-A431-F9F24450F874}" srcOrd="1" destOrd="0" presId="urn:microsoft.com/office/officeart/2008/layout/LinedList"/>
    <dgm:cxn modelId="{A0D2322D-6A01-4FF8-90DE-AD6F812EC7C6}" type="presParOf" srcId="{FE55CC5A-C0EF-DF45-AF1E-C9A5EF0E713C}" destId="{EB933D24-ABB6-0C44-A5A7-05F1CB99F1EB}" srcOrd="2" destOrd="0" presId="urn:microsoft.com/office/officeart/2008/layout/LinedList"/>
    <dgm:cxn modelId="{850E0EEE-AE99-4063-8BBF-43470862C535}" type="presParOf" srcId="{71554259-89F3-DC41-AF38-A80F6823C6AB}" destId="{EB798B99-5590-864A-A2C1-F553D99D3FAA}" srcOrd="2" destOrd="0" presId="urn:microsoft.com/office/officeart/2008/layout/LinedList"/>
    <dgm:cxn modelId="{EC529421-1531-4E80-A80A-CD1CFA1EC180}" type="presParOf" srcId="{71554259-89F3-DC41-AF38-A80F6823C6AB}" destId="{9C715A5E-13B0-3F4D-85BD-4FA3A97839C5}" srcOrd="3" destOrd="0" presId="urn:microsoft.com/office/officeart/2008/layout/LinedList"/>
    <dgm:cxn modelId="{27E514B5-A711-4E74-9A40-8693624A1B37}" type="presParOf" srcId="{71554259-89F3-DC41-AF38-A80F6823C6AB}" destId="{D06F8563-21D8-9742-9655-9B668CF235AD}" srcOrd="4" destOrd="0" presId="urn:microsoft.com/office/officeart/2008/layout/LinedList"/>
    <dgm:cxn modelId="{A4DDC141-BB85-44FC-803B-1B0DBDD2ACF5}" type="presParOf" srcId="{D06F8563-21D8-9742-9655-9B668CF235AD}" destId="{FC6B0E8A-D5C8-BF42-A0DB-5A2B5E61A3A8}" srcOrd="0" destOrd="0" presId="urn:microsoft.com/office/officeart/2008/layout/LinedList"/>
    <dgm:cxn modelId="{E0A71B90-2A5F-4158-B687-FD142B938F41}" type="presParOf" srcId="{D06F8563-21D8-9742-9655-9B668CF235AD}" destId="{D6847470-F054-2943-A634-F983FF0A0122}" srcOrd="1" destOrd="0" presId="urn:microsoft.com/office/officeart/2008/layout/LinedList"/>
    <dgm:cxn modelId="{949933F8-7D4B-4907-8E92-477C2554725D}" type="presParOf" srcId="{D06F8563-21D8-9742-9655-9B668CF235AD}" destId="{93837557-E77B-4749-A0F8-1876E8CD33B9}" srcOrd="2" destOrd="0" presId="urn:microsoft.com/office/officeart/2008/layout/LinedList"/>
    <dgm:cxn modelId="{5579F709-5087-43B4-8A6C-4AD92FBC63A4}" type="presParOf" srcId="{71554259-89F3-DC41-AF38-A80F6823C6AB}" destId="{5B901F7D-EE59-304E-B86D-F0C8CC3A841B}" srcOrd="5" destOrd="0" presId="urn:microsoft.com/office/officeart/2008/layout/LinedList"/>
    <dgm:cxn modelId="{97B310E7-D7F4-4A21-85A4-EF9D6443B07B}" type="presParOf" srcId="{71554259-89F3-DC41-AF38-A80F6823C6AB}" destId="{3A7A15FE-03D5-7B4E-BE07-5A9A9318E5F4}" srcOrd="6" destOrd="0" presId="urn:microsoft.com/office/officeart/2008/layout/LinedList"/>
    <dgm:cxn modelId="{8159C861-0343-4481-A767-FE2E9504B8C9}" type="presParOf" srcId="{71554259-89F3-DC41-AF38-A80F6823C6AB}" destId="{A4B3FD2E-63E5-E445-B87B-210177B3706B}" srcOrd="7" destOrd="0" presId="urn:microsoft.com/office/officeart/2008/layout/LinedList"/>
    <dgm:cxn modelId="{156B11D3-D268-4143-9A00-298569EF8682}" type="presParOf" srcId="{A4B3FD2E-63E5-E445-B87B-210177B3706B}" destId="{B4FE7B28-4407-5045-AAC1-7786FB86FE88}" srcOrd="0" destOrd="0" presId="urn:microsoft.com/office/officeart/2008/layout/LinedList"/>
    <dgm:cxn modelId="{5973A255-C667-48B8-BAE9-D8389D708D99}" type="presParOf" srcId="{A4B3FD2E-63E5-E445-B87B-210177B3706B}" destId="{B9E57DF2-F223-F848-B6AB-FEB0F6FB4076}" srcOrd="1" destOrd="0" presId="urn:microsoft.com/office/officeart/2008/layout/LinedList"/>
    <dgm:cxn modelId="{DDD5A1E9-B41E-41C9-A878-3DC73571BD4B}" type="presParOf" srcId="{A4B3FD2E-63E5-E445-B87B-210177B3706B}" destId="{84017E13-6661-1647-9DB1-F43BB49DC0FD}" srcOrd="2" destOrd="0" presId="urn:microsoft.com/office/officeart/2008/layout/LinedList"/>
    <dgm:cxn modelId="{1D7EF850-6A93-4B27-B9DD-87CF69A7082E}" type="presParOf" srcId="{71554259-89F3-DC41-AF38-A80F6823C6AB}" destId="{1E88F2A9-FC8F-2A4F-ABF4-2C5837CA76E5}" srcOrd="8" destOrd="0" presId="urn:microsoft.com/office/officeart/2008/layout/LinedList"/>
    <dgm:cxn modelId="{70B0E78B-DE39-4E57-BB0D-10B2D55D7786}" type="presParOf" srcId="{71554259-89F3-DC41-AF38-A80F6823C6AB}" destId="{02B19E4E-8333-4B4F-AA1E-19B5E7CAD48B}" srcOrd="9" destOrd="0" presId="urn:microsoft.com/office/officeart/2008/layout/LinedList"/>
    <dgm:cxn modelId="{00889B7B-3601-4E03-9D60-290194BC7BB5}" type="presParOf" srcId="{71554259-89F3-DC41-AF38-A80F6823C6AB}" destId="{5121BA32-9249-455A-8A20-08E85B86269F}" srcOrd="10" destOrd="0" presId="urn:microsoft.com/office/officeart/2008/layout/LinedList"/>
    <dgm:cxn modelId="{4FD22995-3710-4537-A903-59536957A5CD}" type="presParOf" srcId="{5121BA32-9249-455A-8A20-08E85B86269F}" destId="{E379A0C3-13D3-46B9-950A-CF0A08724A6D}" srcOrd="0" destOrd="0" presId="urn:microsoft.com/office/officeart/2008/layout/LinedList"/>
    <dgm:cxn modelId="{2786AA5E-859B-4426-B45C-BD46D21A1370}" type="presParOf" srcId="{5121BA32-9249-455A-8A20-08E85B86269F}" destId="{576A2C98-791A-4E50-8CB8-1914215BEA2D}" srcOrd="1" destOrd="0" presId="urn:microsoft.com/office/officeart/2008/layout/LinedList"/>
    <dgm:cxn modelId="{4E039EBF-271D-444B-B613-2485E112E6EF}" type="presParOf" srcId="{5121BA32-9249-455A-8A20-08E85B86269F}" destId="{3EC880A3-8E6D-40A4-857F-9A4C9ED1B22A}" srcOrd="2" destOrd="0" presId="urn:microsoft.com/office/officeart/2008/layout/LinedList"/>
    <dgm:cxn modelId="{8F8A1BF3-1E8A-40A6-A21D-50FF4A178D87}" type="presParOf" srcId="{71554259-89F3-DC41-AF38-A80F6823C6AB}" destId="{45167FBC-5EE3-4C8A-A94C-30BB5DE89AD6}" srcOrd="11" destOrd="0" presId="urn:microsoft.com/office/officeart/2008/layout/LinedList"/>
    <dgm:cxn modelId="{3CEE3C75-2F7E-4A5C-B078-2424A8535A42}" type="presParOf" srcId="{71554259-89F3-DC41-AF38-A80F6823C6AB}" destId="{BC5CA65E-0C6F-472F-B2E2-282C2CDDDC9F}" srcOrd="12" destOrd="0" presId="urn:microsoft.com/office/officeart/2008/layout/LinedList"/>
    <dgm:cxn modelId="{31DF2116-8160-4696-9CED-AB9A34DF591D}" type="presParOf" srcId="{71554259-89F3-DC41-AF38-A80F6823C6AB}" destId="{DFE917DE-2459-4110-B5CA-909F8A25E9B3}" srcOrd="13" destOrd="0" presId="urn:microsoft.com/office/officeart/2008/layout/LinedList"/>
    <dgm:cxn modelId="{E90A66B1-F5E9-4475-B1F0-069F355B00E4}" type="presParOf" srcId="{DFE917DE-2459-4110-B5CA-909F8A25E9B3}" destId="{BFFB7145-8402-485B-85FA-7C375AFB0A2C}" srcOrd="0" destOrd="0" presId="urn:microsoft.com/office/officeart/2008/layout/LinedList"/>
    <dgm:cxn modelId="{D82718F6-4D8B-446C-8310-16EC43B76A7F}" type="presParOf" srcId="{DFE917DE-2459-4110-B5CA-909F8A25E9B3}" destId="{0DEDE790-6650-4E13-B812-9DA3ABBAEB7C}" srcOrd="1" destOrd="0" presId="urn:microsoft.com/office/officeart/2008/layout/LinedList"/>
    <dgm:cxn modelId="{DF84B397-A9F3-48E6-92C5-8DC84CBE6B89}" type="presParOf" srcId="{DFE917DE-2459-4110-B5CA-909F8A25E9B3}" destId="{CC02E1CA-72BE-493C-916D-08B08D649491}" srcOrd="2" destOrd="0" presId="urn:microsoft.com/office/officeart/2008/layout/LinedList"/>
    <dgm:cxn modelId="{DC49F827-E066-431E-ABD6-D30C53A7D14D}" type="presParOf" srcId="{71554259-89F3-DC41-AF38-A80F6823C6AB}" destId="{41DAB04F-B76E-41A3-BF92-19D36F058A9E}" srcOrd="14" destOrd="0" presId="urn:microsoft.com/office/officeart/2008/layout/LinedList"/>
    <dgm:cxn modelId="{B48AA1BA-3553-4D77-A6AB-A330313DE7CE}" type="presParOf" srcId="{71554259-89F3-DC41-AF38-A80F6823C6AB}" destId="{E5F9CA9F-91E3-425C-B99F-A98D8F0B0A7F}" srcOrd="15" destOrd="0" presId="urn:microsoft.com/office/officeart/2008/layout/LinedList"/>
    <dgm:cxn modelId="{3E9B2153-23A2-4261-BFED-AC53A340B9A2}" type="presParOf" srcId="{71554259-89F3-DC41-AF38-A80F6823C6AB}" destId="{B3DB48DB-4C93-4596-9AC6-3B83B01CF220}" srcOrd="16" destOrd="0" presId="urn:microsoft.com/office/officeart/2008/layout/LinedList"/>
    <dgm:cxn modelId="{6B8DED5C-9819-451C-AD6C-5ECDFF2FE399}" type="presParOf" srcId="{B3DB48DB-4C93-4596-9AC6-3B83B01CF220}" destId="{40B7A97C-3464-43FE-BFE9-19588B33F0C0}" srcOrd="0" destOrd="0" presId="urn:microsoft.com/office/officeart/2008/layout/LinedList"/>
    <dgm:cxn modelId="{9B338E0B-8A26-466D-A611-DCAA21F8444C}" type="presParOf" srcId="{B3DB48DB-4C93-4596-9AC6-3B83B01CF220}" destId="{27817E14-DB1F-4D8F-A68A-7A628C5AB32E}" srcOrd="1" destOrd="0" presId="urn:microsoft.com/office/officeart/2008/layout/LinedList"/>
    <dgm:cxn modelId="{E0C03F3B-2EF3-4EA0-BECB-8EFA2AAFC532}" type="presParOf" srcId="{B3DB48DB-4C93-4596-9AC6-3B83B01CF220}" destId="{4DA3FBF6-D5DD-4780-9A67-BC9D183196BA}" srcOrd="2" destOrd="0" presId="urn:microsoft.com/office/officeart/2008/layout/LinedList"/>
    <dgm:cxn modelId="{CCBC7F86-F69A-4E03-8B64-A552A9CFBD71}" type="presParOf" srcId="{71554259-89F3-DC41-AF38-A80F6823C6AB}" destId="{9B1E8AEA-2A8D-4500-8486-4DCED5C7B4CD}" srcOrd="17" destOrd="0" presId="urn:microsoft.com/office/officeart/2008/layout/LinedList"/>
    <dgm:cxn modelId="{6885842C-9E95-4BB8-832A-7219170A190F}" type="presParOf" srcId="{71554259-89F3-DC41-AF38-A80F6823C6AB}" destId="{E3E8A01D-29A2-442B-B2D9-9A8138A25142}"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400" b="1" dirty="0">
              <a:latin typeface="Sylfaen" panose="010A0502050306030303" pitchFamily="18" charset="0"/>
            </a:rPr>
            <a:t>ჩამოთვლილთაგან რომელია ფუნდამენტური სვეტი კიბერდანაშაულთან ბრძოლის ნებისმიერი ხელშეკრულებისთვის?</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a:latin typeface="Sylfaen" panose="010A0502050306030303" pitchFamily="18" charset="0"/>
            </a:rPr>
            <a:t>a) დანაშაულები</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dirty="0">
              <a:latin typeface="Sylfaen" panose="010A0502050306030303" pitchFamily="18" charset="0"/>
            </a:rPr>
            <a:t>b) </a:t>
          </a:r>
          <a:r>
            <a:rPr dirty="0" err="1" smtClean="0">
              <a:latin typeface="Sylfaen" panose="010A0502050306030303" pitchFamily="18" charset="0"/>
            </a:rPr>
            <a:t>საპროცესო</a:t>
          </a:r>
          <a:r>
            <a:rPr dirty="0" smtClean="0">
              <a:latin typeface="Sylfaen" panose="010A0502050306030303" pitchFamily="18" charset="0"/>
            </a:rPr>
            <a:t> </a:t>
          </a:r>
          <a:r>
            <a:rPr dirty="0" err="1">
              <a:latin typeface="Sylfaen" panose="010A0502050306030303" pitchFamily="18" charset="0"/>
            </a:rPr>
            <a:t>უფლებამოსილება</a:t>
          </a:r>
          <a:endParaRPr dirty="0">
            <a:latin typeface="Sylfaen" panose="010A0502050306030303" pitchFamily="18" charset="0"/>
          </a:endParaRP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a:latin typeface="Sylfaen" panose="010A0502050306030303" pitchFamily="18" charset="0"/>
            </a:rPr>
            <a:t>c) საერთაშორისო თანამშრომლობა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dirty="0">
              <a:latin typeface="Sylfaen" panose="010A0502050306030303" pitchFamily="18" charset="0"/>
            </a:rPr>
            <a:t>d) </a:t>
          </a:r>
          <a:r>
            <a:rPr dirty="0" err="1">
              <a:latin typeface="Sylfaen" panose="010A0502050306030303" pitchFamily="18" charset="0"/>
            </a:rPr>
            <a:t>გარანტიები</a:t>
          </a:r>
          <a:r>
            <a:rPr dirty="0">
              <a:latin typeface="Sylfaen" panose="010A0502050306030303" pitchFamily="18" charset="0"/>
            </a:rPr>
            <a:t>/</a:t>
          </a:r>
          <a:r>
            <a:rPr dirty="0" err="1">
              <a:latin typeface="Sylfaen" panose="010A0502050306030303" pitchFamily="18" charset="0"/>
            </a:rPr>
            <a:t>სამოქალაქო</a:t>
          </a:r>
          <a:r>
            <a:rPr dirty="0">
              <a:latin typeface="Sylfaen" panose="010A0502050306030303" pitchFamily="18" charset="0"/>
            </a:rPr>
            <a:t> </a:t>
          </a:r>
          <a:r>
            <a:rPr dirty="0" err="1">
              <a:latin typeface="Sylfaen" panose="010A0502050306030303" pitchFamily="18" charset="0"/>
            </a:rPr>
            <a:t>თავისუფლებები</a:t>
          </a:r>
          <a:r>
            <a:rPr dirty="0">
              <a:latin typeface="Sylfaen" panose="010A0502050306030303" pitchFamily="18" charset="0"/>
            </a:rPr>
            <a:t>/</a:t>
          </a:r>
          <a:r>
            <a:rPr dirty="0" err="1">
              <a:latin typeface="Sylfaen" panose="010A0502050306030303" pitchFamily="18" charset="0"/>
            </a:rPr>
            <a:t>ადამიანის</a:t>
          </a:r>
          <a:r>
            <a:rPr dirty="0">
              <a:latin typeface="Sylfaen" panose="010A0502050306030303" pitchFamily="18" charset="0"/>
            </a:rPr>
            <a:t> </a:t>
          </a:r>
          <a:r>
            <a:rPr dirty="0" err="1">
              <a:latin typeface="Sylfaen" panose="010A0502050306030303" pitchFamily="18" charset="0"/>
            </a:rPr>
            <a:t>უფლებები</a:t>
          </a:r>
          <a:endParaRPr dirty="0">
            <a:latin typeface="Sylfaen" panose="010A0502050306030303" pitchFamily="18" charset="0"/>
          </a:endParaRP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dirty="0">
              <a:latin typeface="Sylfaen" panose="010A0502050306030303" pitchFamily="18" charset="0"/>
            </a:rPr>
            <a:t>e) </a:t>
          </a:r>
          <a:r>
            <a:rPr dirty="0" err="1" smtClean="0">
              <a:latin typeface="Sylfaen" panose="010A0502050306030303" pitchFamily="18" charset="0"/>
            </a:rPr>
            <a:t>ელექტრონული</a:t>
          </a:r>
          <a:r>
            <a:rPr dirty="0" smtClean="0">
              <a:latin typeface="Sylfaen" panose="010A0502050306030303" pitchFamily="18" charset="0"/>
            </a:rPr>
            <a:t> </a:t>
          </a:r>
          <a:r>
            <a:rPr dirty="0" err="1">
              <a:latin typeface="Sylfaen" panose="010A0502050306030303" pitchFamily="18" charset="0"/>
            </a:rPr>
            <a:t>მტკიცებულებები</a:t>
          </a:r>
          <a:endParaRPr dirty="0">
            <a:latin typeface="Sylfaen" panose="010A0502050306030303" pitchFamily="18" charset="0"/>
          </a:endParaRP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lang="en-US" b="1" dirty="0">
              <a:solidFill>
                <a:srgbClr val="FF0000"/>
              </a:solidFill>
              <a:latin typeface="Sylfaen" panose="010A0502050306030303" pitchFamily="18" charset="0"/>
            </a:rPr>
            <a:t>f) ყველა ზემოთ ჩამოთვლილი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7"/>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6"/>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6"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5" presStyleCnt="6"/>
      <dgm:spPr/>
    </dgm:pt>
    <dgm:pt modelId="{E3E8A01D-29A2-442B-B2D9-9A8138A25142}" type="pres">
      <dgm:prSet presAssocID="{2D567ECC-EE11-40BE-8D44-12DF75E7AAA4}" presName="vertSpace2b" presStyleCnt="0"/>
      <dgm:spPr/>
    </dgm:pt>
  </dgm:ptLst>
  <dgm:cxnLst>
    <dgm:cxn modelId="{332490B9-1040-4F4A-9BA5-4728D4FDCD04}" type="presOf" srcId="{323950B2-6BC2-AE4B-B5B8-B2437BA58494}" destId="{D6847470-F054-2943-A634-F983FF0A0122}" srcOrd="0" destOrd="0" presId="urn:microsoft.com/office/officeart/2008/layout/LinedList"/>
    <dgm:cxn modelId="{5441ACF7-001D-47E8-BE90-D77A819FBE03}" srcId="{8E61202A-36DD-0240-811A-270D9611A395}" destId="{D907F82D-4934-4260-A319-D0C1005DB73A}" srcOrd="3" destOrd="0" parTransId="{6643C99F-6929-4115-B10C-449964C298DB}" sibTransId="{9EB8D1B3-16DB-4A75-A7E2-3B79ADD997CE}"/>
    <dgm:cxn modelId="{0A1E62E9-3C78-4924-BE50-A57E4185687C}" type="presOf" srcId="{D907F82D-4934-4260-A319-D0C1005DB73A}" destId="{576A2C98-791A-4E50-8CB8-1914215BEA2D}" srcOrd="0" destOrd="0" presId="urn:microsoft.com/office/officeart/2008/layout/LinedList"/>
    <dgm:cxn modelId="{68DF173C-33E3-4041-8098-8CFCE09EB4BF}" type="presOf" srcId="{7029F5E8-D056-AE49-BD66-3C193010DDE8}" destId="{5D9EDF3F-7B20-8E47-A431-F9F24450F874}"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4A43443E-95B9-484A-A369-65EB620DB60F}" type="presOf" srcId="{412DA8CB-B9E5-F44F-9FDD-EF35DF68306D}" destId="{B9E57DF2-F223-F848-B6AB-FEB0F6FB4076}"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44225E71-15D9-4D49-AEB7-779A08420E5C}" type="presOf" srcId="{3C774A1C-BB1C-4347-A758-A94A436F7244}" destId="{9CA50A65-40FA-E945-A868-9E3FE840B07E}" srcOrd="0" destOrd="0" presId="urn:microsoft.com/office/officeart/2008/layout/LinedList"/>
    <dgm:cxn modelId="{C694C751-AA2B-40DA-8305-AD582BA089AA}" type="presOf" srcId="{2D567ECC-EE11-40BE-8D44-12DF75E7AAA4}" destId="{27817E14-DB1F-4D8F-A68A-7A628C5AB32E}" srcOrd="0" destOrd="0" presId="urn:microsoft.com/office/officeart/2008/layout/LinedList"/>
    <dgm:cxn modelId="{27E188D1-5F34-4B5B-B759-B51C4DCE7083}" type="presOf" srcId="{8E61202A-36DD-0240-811A-270D9611A395}" destId="{CFE00427-EDF8-324F-9A5C-A181E81A4D48}" srcOrd="0" destOrd="0" presId="urn:microsoft.com/office/officeart/2008/layout/LinedList"/>
    <dgm:cxn modelId="{F7C71080-2348-41BC-AE72-9E53F800D3D9}" type="presOf" srcId="{9EFF4F62-79ED-4EA0-85C1-51F88755C8EE}" destId="{0DEDE790-6650-4E13-B812-9DA3ABBAEB7C}" srcOrd="0" destOrd="0" presId="urn:microsoft.com/office/officeart/2008/layout/LinedList"/>
    <dgm:cxn modelId="{45629286-2642-481F-BB3F-C9DC76E6A851}" srcId="{8E61202A-36DD-0240-811A-270D9611A395}" destId="{2D567ECC-EE11-40BE-8D44-12DF75E7AAA4}" srcOrd="5" destOrd="0" parTransId="{096A135B-3D51-4C14-B762-4DFFB46136C9}" sibTransId="{352CE29C-C095-4E8D-B62B-E607F5416469}"/>
    <dgm:cxn modelId="{40F08CBE-C0FF-49E9-A14D-59F0F70F60CC}" srcId="{8E61202A-36DD-0240-811A-270D9611A395}" destId="{9EFF4F62-79ED-4EA0-85C1-51F88755C8EE}" srcOrd="4"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800AC85A-2E66-47FC-9477-6D94FA0A2DDA}" type="presParOf" srcId="{9CA50A65-40FA-E945-A868-9E3FE840B07E}" destId="{D5C7DCB4-3723-4443-ADD7-DBEB1005841A}" srcOrd="0" destOrd="0" presId="urn:microsoft.com/office/officeart/2008/layout/LinedList"/>
    <dgm:cxn modelId="{61806EE7-4060-489C-A4F0-45B2A9198FDB}" type="presParOf" srcId="{9CA50A65-40FA-E945-A868-9E3FE840B07E}" destId="{9F8ADD56-4647-5947-BF4A-89820DB0503F}" srcOrd="1" destOrd="0" presId="urn:microsoft.com/office/officeart/2008/layout/LinedList"/>
    <dgm:cxn modelId="{EC23D3F5-F9FE-4F91-AF34-7BAAE875DA0B}" type="presParOf" srcId="{9F8ADD56-4647-5947-BF4A-89820DB0503F}" destId="{CFE00427-EDF8-324F-9A5C-A181E81A4D48}" srcOrd="0" destOrd="0" presId="urn:microsoft.com/office/officeart/2008/layout/LinedList"/>
    <dgm:cxn modelId="{6E4D0E68-5E42-44C9-B3B8-CD7300D2C7E2}" type="presParOf" srcId="{9F8ADD56-4647-5947-BF4A-89820DB0503F}" destId="{71554259-89F3-DC41-AF38-A80F6823C6AB}" srcOrd="1" destOrd="0" presId="urn:microsoft.com/office/officeart/2008/layout/LinedList"/>
    <dgm:cxn modelId="{6BD42761-2D5A-4FBF-B7AA-6DA5B43CE67F}" type="presParOf" srcId="{71554259-89F3-DC41-AF38-A80F6823C6AB}" destId="{D0431CA8-5100-6745-A242-ED330061BD73}" srcOrd="0" destOrd="0" presId="urn:microsoft.com/office/officeart/2008/layout/LinedList"/>
    <dgm:cxn modelId="{257AC611-6882-46BE-8E51-42B5986DE4D5}" type="presParOf" srcId="{71554259-89F3-DC41-AF38-A80F6823C6AB}" destId="{FE55CC5A-C0EF-DF45-AF1E-C9A5EF0E713C}" srcOrd="1" destOrd="0" presId="urn:microsoft.com/office/officeart/2008/layout/LinedList"/>
    <dgm:cxn modelId="{3504D357-8AA8-4012-A902-A8DDDA2A4465}" type="presParOf" srcId="{FE55CC5A-C0EF-DF45-AF1E-C9A5EF0E713C}" destId="{D79F8CF2-80EE-C747-9C26-26414E55692C}" srcOrd="0" destOrd="0" presId="urn:microsoft.com/office/officeart/2008/layout/LinedList"/>
    <dgm:cxn modelId="{63278164-F878-428A-A19E-7F2FE87C734D}" type="presParOf" srcId="{FE55CC5A-C0EF-DF45-AF1E-C9A5EF0E713C}" destId="{5D9EDF3F-7B20-8E47-A431-F9F24450F874}" srcOrd="1" destOrd="0" presId="urn:microsoft.com/office/officeart/2008/layout/LinedList"/>
    <dgm:cxn modelId="{BEF0D5B0-9DAF-4EE1-8F10-62B15B9A4DFE}" type="presParOf" srcId="{FE55CC5A-C0EF-DF45-AF1E-C9A5EF0E713C}" destId="{EB933D24-ABB6-0C44-A5A7-05F1CB99F1EB}" srcOrd="2" destOrd="0" presId="urn:microsoft.com/office/officeart/2008/layout/LinedList"/>
    <dgm:cxn modelId="{C64A40C7-D649-4848-936E-035EC0448B19}" type="presParOf" srcId="{71554259-89F3-DC41-AF38-A80F6823C6AB}" destId="{EB798B99-5590-864A-A2C1-F553D99D3FAA}" srcOrd="2" destOrd="0" presId="urn:microsoft.com/office/officeart/2008/layout/LinedList"/>
    <dgm:cxn modelId="{B69C21B2-E187-45D1-A3A0-247939FC6906}" type="presParOf" srcId="{71554259-89F3-DC41-AF38-A80F6823C6AB}" destId="{9C715A5E-13B0-3F4D-85BD-4FA3A97839C5}" srcOrd="3" destOrd="0" presId="urn:microsoft.com/office/officeart/2008/layout/LinedList"/>
    <dgm:cxn modelId="{B39ECC58-340E-4757-A064-B27A70A95790}" type="presParOf" srcId="{71554259-89F3-DC41-AF38-A80F6823C6AB}" destId="{D06F8563-21D8-9742-9655-9B668CF235AD}" srcOrd="4" destOrd="0" presId="urn:microsoft.com/office/officeart/2008/layout/LinedList"/>
    <dgm:cxn modelId="{7BB390DC-CD90-40D5-AB2B-2368F3279DF6}" type="presParOf" srcId="{D06F8563-21D8-9742-9655-9B668CF235AD}" destId="{FC6B0E8A-D5C8-BF42-A0DB-5A2B5E61A3A8}" srcOrd="0" destOrd="0" presId="urn:microsoft.com/office/officeart/2008/layout/LinedList"/>
    <dgm:cxn modelId="{4BD5B6D4-4B55-452A-BFAD-8AB8A612790D}" type="presParOf" srcId="{D06F8563-21D8-9742-9655-9B668CF235AD}" destId="{D6847470-F054-2943-A634-F983FF0A0122}" srcOrd="1" destOrd="0" presId="urn:microsoft.com/office/officeart/2008/layout/LinedList"/>
    <dgm:cxn modelId="{886B9622-C669-4037-A8BF-FD2889849118}" type="presParOf" srcId="{D06F8563-21D8-9742-9655-9B668CF235AD}" destId="{93837557-E77B-4749-A0F8-1876E8CD33B9}" srcOrd="2" destOrd="0" presId="urn:microsoft.com/office/officeart/2008/layout/LinedList"/>
    <dgm:cxn modelId="{A793AE95-EACF-490D-97D0-870852A81538}" type="presParOf" srcId="{71554259-89F3-DC41-AF38-A80F6823C6AB}" destId="{5B901F7D-EE59-304E-B86D-F0C8CC3A841B}" srcOrd="5" destOrd="0" presId="urn:microsoft.com/office/officeart/2008/layout/LinedList"/>
    <dgm:cxn modelId="{F69A2119-1012-4625-9D71-642A947729E7}" type="presParOf" srcId="{71554259-89F3-DC41-AF38-A80F6823C6AB}" destId="{3A7A15FE-03D5-7B4E-BE07-5A9A9318E5F4}" srcOrd="6" destOrd="0" presId="urn:microsoft.com/office/officeart/2008/layout/LinedList"/>
    <dgm:cxn modelId="{F93C7C35-1BD8-49A5-8351-1A7DFAA719E3}" type="presParOf" srcId="{71554259-89F3-DC41-AF38-A80F6823C6AB}" destId="{A4B3FD2E-63E5-E445-B87B-210177B3706B}" srcOrd="7" destOrd="0" presId="urn:microsoft.com/office/officeart/2008/layout/LinedList"/>
    <dgm:cxn modelId="{FF0DA1C5-58EC-41BB-8856-0E95215B8770}" type="presParOf" srcId="{A4B3FD2E-63E5-E445-B87B-210177B3706B}" destId="{B4FE7B28-4407-5045-AAC1-7786FB86FE88}" srcOrd="0" destOrd="0" presId="urn:microsoft.com/office/officeart/2008/layout/LinedList"/>
    <dgm:cxn modelId="{916757AD-E0C0-417D-8155-21BC165640F5}" type="presParOf" srcId="{A4B3FD2E-63E5-E445-B87B-210177B3706B}" destId="{B9E57DF2-F223-F848-B6AB-FEB0F6FB4076}" srcOrd="1" destOrd="0" presId="urn:microsoft.com/office/officeart/2008/layout/LinedList"/>
    <dgm:cxn modelId="{AF4E0747-837B-459B-B207-46AC9FC4D709}" type="presParOf" srcId="{A4B3FD2E-63E5-E445-B87B-210177B3706B}" destId="{84017E13-6661-1647-9DB1-F43BB49DC0FD}" srcOrd="2" destOrd="0" presId="urn:microsoft.com/office/officeart/2008/layout/LinedList"/>
    <dgm:cxn modelId="{B844070A-B8CF-40D6-B985-C6397E6B6A66}" type="presParOf" srcId="{71554259-89F3-DC41-AF38-A80F6823C6AB}" destId="{1E88F2A9-FC8F-2A4F-ABF4-2C5837CA76E5}" srcOrd="8" destOrd="0" presId="urn:microsoft.com/office/officeart/2008/layout/LinedList"/>
    <dgm:cxn modelId="{BF2213F9-77C8-440A-94E4-A7BFE486E0AD}" type="presParOf" srcId="{71554259-89F3-DC41-AF38-A80F6823C6AB}" destId="{02B19E4E-8333-4B4F-AA1E-19B5E7CAD48B}" srcOrd="9" destOrd="0" presId="urn:microsoft.com/office/officeart/2008/layout/LinedList"/>
    <dgm:cxn modelId="{1CEFE2AF-AFB3-46CF-AD43-5D22D96B96DE}" type="presParOf" srcId="{71554259-89F3-DC41-AF38-A80F6823C6AB}" destId="{5121BA32-9249-455A-8A20-08E85B86269F}" srcOrd="10" destOrd="0" presId="urn:microsoft.com/office/officeart/2008/layout/LinedList"/>
    <dgm:cxn modelId="{6B32FCA7-24DF-47EB-AAAB-6763F5C6AF96}" type="presParOf" srcId="{5121BA32-9249-455A-8A20-08E85B86269F}" destId="{E379A0C3-13D3-46B9-950A-CF0A08724A6D}" srcOrd="0" destOrd="0" presId="urn:microsoft.com/office/officeart/2008/layout/LinedList"/>
    <dgm:cxn modelId="{49B964C8-18CA-41DD-86BD-7A5D38A70D58}" type="presParOf" srcId="{5121BA32-9249-455A-8A20-08E85B86269F}" destId="{576A2C98-791A-4E50-8CB8-1914215BEA2D}" srcOrd="1" destOrd="0" presId="urn:microsoft.com/office/officeart/2008/layout/LinedList"/>
    <dgm:cxn modelId="{49761BCF-17FF-4A6A-B448-652FD7BC31CA}" type="presParOf" srcId="{5121BA32-9249-455A-8A20-08E85B86269F}" destId="{3EC880A3-8E6D-40A4-857F-9A4C9ED1B22A}" srcOrd="2" destOrd="0" presId="urn:microsoft.com/office/officeart/2008/layout/LinedList"/>
    <dgm:cxn modelId="{924E8E91-4C44-425E-9A7A-9CCC0A469B54}" type="presParOf" srcId="{71554259-89F3-DC41-AF38-A80F6823C6AB}" destId="{45167FBC-5EE3-4C8A-A94C-30BB5DE89AD6}" srcOrd="11" destOrd="0" presId="urn:microsoft.com/office/officeart/2008/layout/LinedList"/>
    <dgm:cxn modelId="{0F80E9AC-90EB-4272-B95B-5CB795308BCB}" type="presParOf" srcId="{71554259-89F3-DC41-AF38-A80F6823C6AB}" destId="{BC5CA65E-0C6F-472F-B2E2-282C2CDDDC9F}" srcOrd="12" destOrd="0" presId="urn:microsoft.com/office/officeart/2008/layout/LinedList"/>
    <dgm:cxn modelId="{5D2B7A79-0CFA-4A0C-BB2C-90EFB06E7444}" type="presParOf" srcId="{71554259-89F3-DC41-AF38-A80F6823C6AB}" destId="{DFE917DE-2459-4110-B5CA-909F8A25E9B3}" srcOrd="13" destOrd="0" presId="urn:microsoft.com/office/officeart/2008/layout/LinedList"/>
    <dgm:cxn modelId="{255540D6-F873-48BA-8BE0-DE579156F34A}" type="presParOf" srcId="{DFE917DE-2459-4110-B5CA-909F8A25E9B3}" destId="{BFFB7145-8402-485B-85FA-7C375AFB0A2C}" srcOrd="0" destOrd="0" presId="urn:microsoft.com/office/officeart/2008/layout/LinedList"/>
    <dgm:cxn modelId="{F342496A-51AD-4155-AF56-50D4A33C2D20}" type="presParOf" srcId="{DFE917DE-2459-4110-B5CA-909F8A25E9B3}" destId="{0DEDE790-6650-4E13-B812-9DA3ABBAEB7C}" srcOrd="1" destOrd="0" presId="urn:microsoft.com/office/officeart/2008/layout/LinedList"/>
    <dgm:cxn modelId="{51EF6F8D-E40F-46DF-8C9F-39B585CC9BB6}" type="presParOf" srcId="{DFE917DE-2459-4110-B5CA-909F8A25E9B3}" destId="{CC02E1CA-72BE-493C-916D-08B08D649491}" srcOrd="2" destOrd="0" presId="urn:microsoft.com/office/officeart/2008/layout/LinedList"/>
    <dgm:cxn modelId="{C424AA61-78B8-4613-84B5-0BE07D2D6267}" type="presParOf" srcId="{71554259-89F3-DC41-AF38-A80F6823C6AB}" destId="{41DAB04F-B76E-41A3-BF92-19D36F058A9E}" srcOrd="14" destOrd="0" presId="urn:microsoft.com/office/officeart/2008/layout/LinedList"/>
    <dgm:cxn modelId="{848A2667-4CA6-434F-8ECC-51AE823797C9}" type="presParOf" srcId="{71554259-89F3-DC41-AF38-A80F6823C6AB}" destId="{E5F9CA9F-91E3-425C-B99F-A98D8F0B0A7F}" srcOrd="15" destOrd="0" presId="urn:microsoft.com/office/officeart/2008/layout/LinedList"/>
    <dgm:cxn modelId="{F4F2E5AF-AA65-40DD-A315-49A2F9DC76E9}" type="presParOf" srcId="{71554259-89F3-DC41-AF38-A80F6823C6AB}" destId="{B3DB48DB-4C93-4596-9AC6-3B83B01CF220}" srcOrd="16" destOrd="0" presId="urn:microsoft.com/office/officeart/2008/layout/LinedList"/>
    <dgm:cxn modelId="{1E76AEFD-B5DD-47B8-95EF-D91FBA3131EC}" type="presParOf" srcId="{B3DB48DB-4C93-4596-9AC6-3B83B01CF220}" destId="{40B7A97C-3464-43FE-BFE9-19588B33F0C0}" srcOrd="0" destOrd="0" presId="urn:microsoft.com/office/officeart/2008/layout/LinedList"/>
    <dgm:cxn modelId="{E28C766B-1F54-4B3E-BCD8-71D3FB145A81}" type="presParOf" srcId="{B3DB48DB-4C93-4596-9AC6-3B83B01CF220}" destId="{27817E14-DB1F-4D8F-A68A-7A628C5AB32E}" srcOrd="1" destOrd="0" presId="urn:microsoft.com/office/officeart/2008/layout/LinedList"/>
    <dgm:cxn modelId="{1F63D85F-C481-40B7-A8F2-36C4D450C4D2}" type="presParOf" srcId="{B3DB48DB-4C93-4596-9AC6-3B83B01CF220}" destId="{4DA3FBF6-D5DD-4780-9A67-BC9D183196BA}" srcOrd="2" destOrd="0" presId="urn:microsoft.com/office/officeart/2008/layout/LinedList"/>
    <dgm:cxn modelId="{5CA09212-7DCF-401F-98A8-07CF233C090B}" type="presParOf" srcId="{71554259-89F3-DC41-AF38-A80F6823C6AB}" destId="{9B1E8AEA-2A8D-4500-8486-4DCED5C7B4CD}" srcOrd="17" destOrd="0" presId="urn:microsoft.com/office/officeart/2008/layout/LinedList"/>
    <dgm:cxn modelId="{DDE05719-B272-4335-A00B-EA08B9DABD2B}" type="presParOf" srcId="{71554259-89F3-DC41-AF38-A80F6823C6AB}" destId="{E3E8A01D-29A2-442B-B2D9-9A8138A25142}"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200" b="1" dirty="0">
              <a:latin typeface="Sylfaen" panose="010A0502050306030303" pitchFamily="18" charset="0"/>
            </a:rPr>
            <a:t>ჩამოთვლილთაგან აირჩიეთ ორი რამ, რაც შეუსაბამო იქნებოდა კიბერდანაშაულთან ბრძოლის ხელშეკრულებისთვის</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dirty="0">
              <a:latin typeface="Sylfaen" panose="010A0502050306030303" pitchFamily="18" charset="0"/>
            </a:rPr>
            <a:t>a) </a:t>
          </a:r>
          <a:r>
            <a:rPr dirty="0" err="1">
              <a:latin typeface="Sylfaen" panose="010A0502050306030303" pitchFamily="18" charset="0"/>
            </a:rPr>
            <a:t>საერთაშორისო</a:t>
          </a:r>
          <a:r>
            <a:rPr dirty="0">
              <a:latin typeface="Sylfaen" panose="010A0502050306030303" pitchFamily="18" charset="0"/>
            </a:rPr>
            <a:t> </a:t>
          </a:r>
          <a:r>
            <a:rPr dirty="0" err="1">
              <a:latin typeface="Sylfaen" panose="010A0502050306030303" pitchFamily="18" charset="0"/>
            </a:rPr>
            <a:t>თანამშრომლობის</a:t>
          </a:r>
          <a:r>
            <a:rPr dirty="0">
              <a:latin typeface="Sylfaen" panose="010A0502050306030303" pitchFamily="18" charset="0"/>
            </a:rPr>
            <a:t> </a:t>
          </a:r>
          <a:r>
            <a:rPr dirty="0" err="1">
              <a:latin typeface="Sylfaen" panose="010A0502050306030303" pitchFamily="18" charset="0"/>
            </a:rPr>
            <a:t>საოპერაციო</a:t>
          </a:r>
          <a:r>
            <a:rPr dirty="0">
              <a:latin typeface="Sylfaen" panose="010A0502050306030303" pitchFamily="18" charset="0"/>
            </a:rPr>
            <a:t> </a:t>
          </a:r>
          <a:r>
            <a:rPr dirty="0" err="1">
              <a:latin typeface="Sylfaen" panose="010A0502050306030303" pitchFamily="18" charset="0"/>
            </a:rPr>
            <a:t>დებულებები</a:t>
          </a:r>
          <a:endParaRPr dirty="0">
            <a:latin typeface="Sylfaen" panose="010A0502050306030303" pitchFamily="18" charset="0"/>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a:latin typeface="Sylfaen" panose="010A0502050306030303" pitchFamily="18" charset="0"/>
            </a:rPr>
            <a:t>b) კიბერუსაფრთხოება </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a:latin typeface="Sylfaen" panose="010A0502050306030303" pitchFamily="18" charset="0"/>
            </a:rPr>
            <a:t>c) განმარტებები</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a:latin typeface="Sylfaen" panose="010A0502050306030303" pitchFamily="18" charset="0"/>
            </a:rPr>
            <a:t>d) ეროვნული უსაფრთხოება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dirty="0">
              <a:latin typeface="Sylfaen" panose="010A0502050306030303" pitchFamily="18" charset="0"/>
            </a:rPr>
            <a:t>e) </a:t>
          </a:r>
          <a:r>
            <a:rPr dirty="0" err="1">
              <a:latin typeface="Sylfaen" panose="010A0502050306030303" pitchFamily="18" charset="0"/>
            </a:rPr>
            <a:t>ელექტრონული</a:t>
          </a:r>
          <a:r>
            <a:rPr dirty="0">
              <a:latin typeface="Sylfaen" panose="010A0502050306030303" pitchFamily="18" charset="0"/>
            </a:rPr>
            <a:t> </a:t>
          </a:r>
          <a:r>
            <a:rPr dirty="0" err="1">
              <a:latin typeface="Sylfaen" panose="010A0502050306030303" pitchFamily="18" charset="0"/>
            </a:rPr>
            <a:t>მტკიცებულებების</a:t>
          </a:r>
          <a:r>
            <a:rPr dirty="0">
              <a:latin typeface="Sylfaen" panose="010A0502050306030303" pitchFamily="18" charset="0"/>
            </a:rPr>
            <a:t> </a:t>
          </a:r>
          <a:r>
            <a:rPr dirty="0" err="1">
              <a:latin typeface="Sylfaen" panose="010A0502050306030303" pitchFamily="18" charset="0"/>
            </a:rPr>
            <a:t>შეგროვება</a:t>
          </a:r>
          <a:r>
            <a:rPr dirty="0">
              <a:latin typeface="Sylfaen" panose="010A0502050306030303" pitchFamily="18" charset="0"/>
            </a:rPr>
            <a:t> </a:t>
          </a:r>
          <a:r>
            <a:rPr dirty="0" err="1" smtClean="0">
              <a:latin typeface="Sylfaen" panose="010A0502050306030303" pitchFamily="18" charset="0"/>
            </a:rPr>
            <a:t>დანაშაულების</a:t>
          </a:r>
          <a:r>
            <a:rPr dirty="0" smtClean="0">
              <a:latin typeface="Sylfaen" panose="010A0502050306030303" pitchFamily="18" charset="0"/>
            </a:rPr>
            <a:t> </a:t>
          </a:r>
          <a:r>
            <a:rPr dirty="0" err="1" smtClean="0">
              <a:latin typeface="Sylfaen" panose="010A0502050306030303" pitchFamily="18" charset="0"/>
            </a:rPr>
            <a:t>შემთხვევაში</a:t>
          </a:r>
          <a:r>
            <a:rPr dirty="0" smtClean="0">
              <a:latin typeface="Sylfaen" panose="010A0502050306030303" pitchFamily="18" charset="0"/>
            </a:rPr>
            <a:t>, </a:t>
          </a:r>
          <a:r>
            <a:rPr dirty="0" err="1">
              <a:latin typeface="Sylfaen" panose="010A0502050306030303" pitchFamily="18" charset="0"/>
            </a:rPr>
            <a:t>რომლებიც</a:t>
          </a:r>
          <a:r>
            <a:rPr dirty="0">
              <a:latin typeface="Sylfaen" panose="010A0502050306030303" pitchFamily="18" charset="0"/>
            </a:rPr>
            <a:t> </a:t>
          </a:r>
          <a:r>
            <a:rPr dirty="0" err="1">
              <a:latin typeface="Sylfaen" panose="010A0502050306030303" pitchFamily="18" charset="0"/>
            </a:rPr>
            <a:t>კიბერდანაშაულს</a:t>
          </a:r>
          <a:r>
            <a:rPr dirty="0">
              <a:latin typeface="Sylfaen" panose="010A0502050306030303" pitchFamily="18" charset="0"/>
            </a:rPr>
            <a:t> </a:t>
          </a:r>
          <a:r>
            <a:rPr dirty="0" err="1">
              <a:latin typeface="Sylfaen" panose="010A0502050306030303" pitchFamily="18" charset="0"/>
            </a:rPr>
            <a:t>არ</a:t>
          </a:r>
          <a:r>
            <a:rPr dirty="0">
              <a:latin typeface="Sylfaen" panose="010A0502050306030303" pitchFamily="18" charset="0"/>
            </a:rPr>
            <a:t> </a:t>
          </a:r>
          <a:r>
            <a:rPr dirty="0" err="1">
              <a:latin typeface="Sylfaen" panose="010A0502050306030303" pitchFamily="18" charset="0"/>
            </a:rPr>
            <a:t>წარმოადგენს</a:t>
          </a:r>
          <a:r>
            <a:rPr dirty="0">
              <a:latin typeface="Sylfaen" panose="010A0502050306030303" pitchFamily="18" charset="0"/>
            </a:rPr>
            <a:t> </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6"/>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5"/>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5"/>
      <dgm:spPr/>
    </dgm:pt>
    <dgm:pt modelId="{E5F9CA9F-91E3-425C-B99F-A98D8F0B0A7F}" type="pres">
      <dgm:prSet presAssocID="{9EFF4F62-79ED-4EA0-85C1-51F88755C8EE}" presName="vertSpace2b" presStyleCnt="0"/>
      <dgm:spPr/>
    </dgm:pt>
  </dgm:ptLst>
  <dgm:cxnLst>
    <dgm:cxn modelId="{6D1B2B7E-2C23-48F1-8B22-909734477924}" type="presOf" srcId="{3C774A1C-BB1C-4347-A758-A94A436F7244}" destId="{9CA50A65-40FA-E945-A868-9E3FE840B07E}" srcOrd="0" destOrd="0" presId="urn:microsoft.com/office/officeart/2008/layout/LinedList"/>
    <dgm:cxn modelId="{5441ACF7-001D-47E8-BE90-D77A819FBE03}" srcId="{8E61202A-36DD-0240-811A-270D9611A395}" destId="{D907F82D-4934-4260-A319-D0C1005DB73A}" srcOrd="3" destOrd="0" parTransId="{6643C99F-6929-4115-B10C-449964C298DB}" sibTransId="{9EB8D1B3-16DB-4A75-A7E2-3B79ADD997CE}"/>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5A51954F-C105-40A3-ACE0-55DBE116B8EB}" type="presOf" srcId="{D907F82D-4934-4260-A319-D0C1005DB73A}" destId="{576A2C98-791A-4E50-8CB8-1914215BEA2D}" srcOrd="0" destOrd="0" presId="urn:microsoft.com/office/officeart/2008/layout/LinedList"/>
    <dgm:cxn modelId="{C1CE7B22-8CF6-4691-84A0-8323F386844C}"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AA7F6F9D-94CF-4DD2-825F-F671C73FF222}" type="presOf" srcId="{412DA8CB-B9E5-F44F-9FDD-EF35DF68306D}" destId="{B9E57DF2-F223-F848-B6AB-FEB0F6FB4076}" srcOrd="0" destOrd="0" presId="urn:microsoft.com/office/officeart/2008/layout/LinedList"/>
    <dgm:cxn modelId="{E531C292-98CA-4B7E-80D0-CD2F0B087A9B}" type="presOf" srcId="{323950B2-6BC2-AE4B-B5B8-B2437BA58494}" destId="{D6847470-F054-2943-A634-F983FF0A0122}" srcOrd="0" destOrd="0" presId="urn:microsoft.com/office/officeart/2008/layout/LinedList"/>
    <dgm:cxn modelId="{2C940F28-9BED-43DE-8E5F-F98127236418}" type="presOf" srcId="{9EFF4F62-79ED-4EA0-85C1-51F88755C8EE}" destId="{0DEDE790-6650-4E13-B812-9DA3ABBAEB7C}" srcOrd="0" destOrd="0" presId="urn:microsoft.com/office/officeart/2008/layout/LinedList"/>
    <dgm:cxn modelId="{40F08CBE-C0FF-49E9-A14D-59F0F70F60CC}" srcId="{8E61202A-36DD-0240-811A-270D9611A395}" destId="{9EFF4F62-79ED-4EA0-85C1-51F88755C8EE}" srcOrd="4"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B630C352-0479-4468-839A-695048458875}" type="presOf" srcId="{7029F5E8-D056-AE49-BD66-3C193010DDE8}" destId="{5D9EDF3F-7B20-8E47-A431-F9F24450F874}" srcOrd="0" destOrd="0" presId="urn:microsoft.com/office/officeart/2008/layout/LinedList"/>
    <dgm:cxn modelId="{35DB7C7F-B0A6-45D6-A0C3-294FB93F007D}" type="presParOf" srcId="{9CA50A65-40FA-E945-A868-9E3FE840B07E}" destId="{D5C7DCB4-3723-4443-ADD7-DBEB1005841A}" srcOrd="0" destOrd="0" presId="urn:microsoft.com/office/officeart/2008/layout/LinedList"/>
    <dgm:cxn modelId="{D406C982-E6BC-4432-BAFA-8CD4C7E29D23}" type="presParOf" srcId="{9CA50A65-40FA-E945-A868-9E3FE840B07E}" destId="{9F8ADD56-4647-5947-BF4A-89820DB0503F}" srcOrd="1" destOrd="0" presId="urn:microsoft.com/office/officeart/2008/layout/LinedList"/>
    <dgm:cxn modelId="{AAF3A71D-A2B8-4E2B-AD63-E44F16B1AA2B}" type="presParOf" srcId="{9F8ADD56-4647-5947-BF4A-89820DB0503F}" destId="{CFE00427-EDF8-324F-9A5C-A181E81A4D48}" srcOrd="0" destOrd="0" presId="urn:microsoft.com/office/officeart/2008/layout/LinedList"/>
    <dgm:cxn modelId="{306A3636-9AFC-4FFD-BA05-808DE0A36620}" type="presParOf" srcId="{9F8ADD56-4647-5947-BF4A-89820DB0503F}" destId="{71554259-89F3-DC41-AF38-A80F6823C6AB}" srcOrd="1" destOrd="0" presId="urn:microsoft.com/office/officeart/2008/layout/LinedList"/>
    <dgm:cxn modelId="{A8E198E8-ABCD-4301-9EFD-985DAE45238F}" type="presParOf" srcId="{71554259-89F3-DC41-AF38-A80F6823C6AB}" destId="{D0431CA8-5100-6745-A242-ED330061BD73}" srcOrd="0" destOrd="0" presId="urn:microsoft.com/office/officeart/2008/layout/LinedList"/>
    <dgm:cxn modelId="{B34DD118-6FA6-471F-95C1-FCCB9F0C9386}" type="presParOf" srcId="{71554259-89F3-DC41-AF38-A80F6823C6AB}" destId="{FE55CC5A-C0EF-DF45-AF1E-C9A5EF0E713C}" srcOrd="1" destOrd="0" presId="urn:microsoft.com/office/officeart/2008/layout/LinedList"/>
    <dgm:cxn modelId="{053E12F5-9C93-4F87-B1E6-306081585928}" type="presParOf" srcId="{FE55CC5A-C0EF-DF45-AF1E-C9A5EF0E713C}" destId="{D79F8CF2-80EE-C747-9C26-26414E55692C}" srcOrd="0" destOrd="0" presId="urn:microsoft.com/office/officeart/2008/layout/LinedList"/>
    <dgm:cxn modelId="{68F65600-238B-4781-A32A-164792AACDD5}" type="presParOf" srcId="{FE55CC5A-C0EF-DF45-AF1E-C9A5EF0E713C}" destId="{5D9EDF3F-7B20-8E47-A431-F9F24450F874}" srcOrd="1" destOrd="0" presId="urn:microsoft.com/office/officeart/2008/layout/LinedList"/>
    <dgm:cxn modelId="{704062BC-F0E8-4497-BF00-97912CB39214}" type="presParOf" srcId="{FE55CC5A-C0EF-DF45-AF1E-C9A5EF0E713C}" destId="{EB933D24-ABB6-0C44-A5A7-05F1CB99F1EB}" srcOrd="2" destOrd="0" presId="urn:microsoft.com/office/officeart/2008/layout/LinedList"/>
    <dgm:cxn modelId="{1864C65B-16DE-45F3-8642-573206865B46}" type="presParOf" srcId="{71554259-89F3-DC41-AF38-A80F6823C6AB}" destId="{EB798B99-5590-864A-A2C1-F553D99D3FAA}" srcOrd="2" destOrd="0" presId="urn:microsoft.com/office/officeart/2008/layout/LinedList"/>
    <dgm:cxn modelId="{10D566AE-BAF0-4AC2-90E7-D5993742D553}" type="presParOf" srcId="{71554259-89F3-DC41-AF38-A80F6823C6AB}" destId="{9C715A5E-13B0-3F4D-85BD-4FA3A97839C5}" srcOrd="3" destOrd="0" presId="urn:microsoft.com/office/officeart/2008/layout/LinedList"/>
    <dgm:cxn modelId="{3153A70F-ECF7-4D1D-939C-A676D542BB31}" type="presParOf" srcId="{71554259-89F3-DC41-AF38-A80F6823C6AB}" destId="{D06F8563-21D8-9742-9655-9B668CF235AD}" srcOrd="4" destOrd="0" presId="urn:microsoft.com/office/officeart/2008/layout/LinedList"/>
    <dgm:cxn modelId="{659E2CD2-A183-429B-B2DD-92E92AC6E71C}" type="presParOf" srcId="{D06F8563-21D8-9742-9655-9B668CF235AD}" destId="{FC6B0E8A-D5C8-BF42-A0DB-5A2B5E61A3A8}" srcOrd="0" destOrd="0" presId="urn:microsoft.com/office/officeart/2008/layout/LinedList"/>
    <dgm:cxn modelId="{893E1A20-3A0A-4E4D-92C0-A609C24DF9CC}" type="presParOf" srcId="{D06F8563-21D8-9742-9655-9B668CF235AD}" destId="{D6847470-F054-2943-A634-F983FF0A0122}" srcOrd="1" destOrd="0" presId="urn:microsoft.com/office/officeart/2008/layout/LinedList"/>
    <dgm:cxn modelId="{52BFD9C9-39AE-4FFE-8039-CA49D666293D}" type="presParOf" srcId="{D06F8563-21D8-9742-9655-9B668CF235AD}" destId="{93837557-E77B-4749-A0F8-1876E8CD33B9}" srcOrd="2" destOrd="0" presId="urn:microsoft.com/office/officeart/2008/layout/LinedList"/>
    <dgm:cxn modelId="{0436F0F2-E61C-400C-AFA1-223465157F84}" type="presParOf" srcId="{71554259-89F3-DC41-AF38-A80F6823C6AB}" destId="{5B901F7D-EE59-304E-B86D-F0C8CC3A841B}" srcOrd="5" destOrd="0" presId="urn:microsoft.com/office/officeart/2008/layout/LinedList"/>
    <dgm:cxn modelId="{6C9D6AE7-AE06-442C-8DCB-5BD157931395}" type="presParOf" srcId="{71554259-89F3-DC41-AF38-A80F6823C6AB}" destId="{3A7A15FE-03D5-7B4E-BE07-5A9A9318E5F4}" srcOrd="6" destOrd="0" presId="urn:microsoft.com/office/officeart/2008/layout/LinedList"/>
    <dgm:cxn modelId="{D845051E-896F-480C-883C-76B4E8F63B6A}" type="presParOf" srcId="{71554259-89F3-DC41-AF38-A80F6823C6AB}" destId="{A4B3FD2E-63E5-E445-B87B-210177B3706B}" srcOrd="7" destOrd="0" presId="urn:microsoft.com/office/officeart/2008/layout/LinedList"/>
    <dgm:cxn modelId="{2E6889DD-5450-4755-94B8-3FC3904A94D4}" type="presParOf" srcId="{A4B3FD2E-63E5-E445-B87B-210177B3706B}" destId="{B4FE7B28-4407-5045-AAC1-7786FB86FE88}" srcOrd="0" destOrd="0" presId="urn:microsoft.com/office/officeart/2008/layout/LinedList"/>
    <dgm:cxn modelId="{5F1F506C-F58C-4FB3-8315-6F80DAC4ACAB}" type="presParOf" srcId="{A4B3FD2E-63E5-E445-B87B-210177B3706B}" destId="{B9E57DF2-F223-F848-B6AB-FEB0F6FB4076}" srcOrd="1" destOrd="0" presId="urn:microsoft.com/office/officeart/2008/layout/LinedList"/>
    <dgm:cxn modelId="{AA4B3325-EC24-4688-9BA5-364C8C960256}" type="presParOf" srcId="{A4B3FD2E-63E5-E445-B87B-210177B3706B}" destId="{84017E13-6661-1647-9DB1-F43BB49DC0FD}" srcOrd="2" destOrd="0" presId="urn:microsoft.com/office/officeart/2008/layout/LinedList"/>
    <dgm:cxn modelId="{F0AAB86B-C977-464B-B217-925A3C494E0A}" type="presParOf" srcId="{71554259-89F3-DC41-AF38-A80F6823C6AB}" destId="{1E88F2A9-FC8F-2A4F-ABF4-2C5837CA76E5}" srcOrd="8" destOrd="0" presId="urn:microsoft.com/office/officeart/2008/layout/LinedList"/>
    <dgm:cxn modelId="{DD8A6ACE-254D-444E-8888-CEB255AADCA4}" type="presParOf" srcId="{71554259-89F3-DC41-AF38-A80F6823C6AB}" destId="{02B19E4E-8333-4B4F-AA1E-19B5E7CAD48B}" srcOrd="9" destOrd="0" presId="urn:microsoft.com/office/officeart/2008/layout/LinedList"/>
    <dgm:cxn modelId="{53B83166-DB81-4F10-AF25-6CC4CB43D1AE}" type="presParOf" srcId="{71554259-89F3-DC41-AF38-A80F6823C6AB}" destId="{5121BA32-9249-455A-8A20-08E85B86269F}" srcOrd="10" destOrd="0" presId="urn:microsoft.com/office/officeart/2008/layout/LinedList"/>
    <dgm:cxn modelId="{11D04ED3-A7BA-48B8-9AC7-86FA3A16B3DF}" type="presParOf" srcId="{5121BA32-9249-455A-8A20-08E85B86269F}" destId="{E379A0C3-13D3-46B9-950A-CF0A08724A6D}" srcOrd="0" destOrd="0" presId="urn:microsoft.com/office/officeart/2008/layout/LinedList"/>
    <dgm:cxn modelId="{8B6E1BE4-37B1-470A-854A-88AAD5CA91F3}" type="presParOf" srcId="{5121BA32-9249-455A-8A20-08E85B86269F}" destId="{576A2C98-791A-4E50-8CB8-1914215BEA2D}" srcOrd="1" destOrd="0" presId="urn:microsoft.com/office/officeart/2008/layout/LinedList"/>
    <dgm:cxn modelId="{A28E7EB7-88E6-4B3D-A494-CC67718B3097}" type="presParOf" srcId="{5121BA32-9249-455A-8A20-08E85B86269F}" destId="{3EC880A3-8E6D-40A4-857F-9A4C9ED1B22A}" srcOrd="2" destOrd="0" presId="urn:microsoft.com/office/officeart/2008/layout/LinedList"/>
    <dgm:cxn modelId="{173FEB49-8999-423A-BBBA-3E70C52D310C}" type="presParOf" srcId="{71554259-89F3-DC41-AF38-A80F6823C6AB}" destId="{45167FBC-5EE3-4C8A-A94C-30BB5DE89AD6}" srcOrd="11" destOrd="0" presId="urn:microsoft.com/office/officeart/2008/layout/LinedList"/>
    <dgm:cxn modelId="{1155EB06-2671-43E0-887E-C925CA66E329}" type="presParOf" srcId="{71554259-89F3-DC41-AF38-A80F6823C6AB}" destId="{BC5CA65E-0C6F-472F-B2E2-282C2CDDDC9F}" srcOrd="12" destOrd="0" presId="urn:microsoft.com/office/officeart/2008/layout/LinedList"/>
    <dgm:cxn modelId="{7513ACB1-920F-4F24-A905-46141B9D67F8}" type="presParOf" srcId="{71554259-89F3-DC41-AF38-A80F6823C6AB}" destId="{DFE917DE-2459-4110-B5CA-909F8A25E9B3}" srcOrd="13" destOrd="0" presId="urn:microsoft.com/office/officeart/2008/layout/LinedList"/>
    <dgm:cxn modelId="{5AAF74D3-EEFF-48AC-AB21-660ECA71F54C}" type="presParOf" srcId="{DFE917DE-2459-4110-B5CA-909F8A25E9B3}" destId="{BFFB7145-8402-485B-85FA-7C375AFB0A2C}" srcOrd="0" destOrd="0" presId="urn:microsoft.com/office/officeart/2008/layout/LinedList"/>
    <dgm:cxn modelId="{6150683F-BD9F-4A29-BB2A-20E7578EDBB1}" type="presParOf" srcId="{DFE917DE-2459-4110-B5CA-909F8A25E9B3}" destId="{0DEDE790-6650-4E13-B812-9DA3ABBAEB7C}" srcOrd="1" destOrd="0" presId="urn:microsoft.com/office/officeart/2008/layout/LinedList"/>
    <dgm:cxn modelId="{5CEC3706-B90E-49F5-800C-D91C1D81A4C0}" type="presParOf" srcId="{DFE917DE-2459-4110-B5CA-909F8A25E9B3}" destId="{CC02E1CA-72BE-493C-916D-08B08D649491}" srcOrd="2" destOrd="0" presId="urn:microsoft.com/office/officeart/2008/layout/LinedList"/>
    <dgm:cxn modelId="{F38CA7A2-76FE-4E07-AAF1-0C33C9BD4E3F}" type="presParOf" srcId="{71554259-89F3-DC41-AF38-A80F6823C6AB}" destId="{41DAB04F-B76E-41A3-BF92-19D36F058A9E}" srcOrd="14" destOrd="0" presId="urn:microsoft.com/office/officeart/2008/layout/LinedList"/>
    <dgm:cxn modelId="{A2A728AC-A1B1-41EF-B02D-9BFB285D051B}" type="presParOf" srcId="{71554259-89F3-DC41-AF38-A80F6823C6AB}" destId="{E5F9CA9F-91E3-425C-B99F-A98D8F0B0A7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200" b="1" dirty="0">
              <a:latin typeface="Sylfaen" panose="010A0502050306030303" pitchFamily="18" charset="0"/>
            </a:rPr>
            <a:t>ჩამოთვლილთაგან რომელი ორი იქნებოდა შეუსაბამო კიბერდანაშაულთან ბრძოლის ხელშეკრულებისთვის?</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a:latin typeface="Sylfaen" panose="010A0502050306030303" pitchFamily="18" charset="0"/>
            </a:rPr>
            <a:t>a) საერთაშორისო თანამშრომლობის საოპერაციო დებულებები</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lang="en-US" b="1" dirty="0">
              <a:solidFill>
                <a:srgbClr val="FF0000"/>
              </a:solidFill>
              <a:latin typeface="Sylfaen" panose="010A0502050306030303" pitchFamily="18" charset="0"/>
            </a:rPr>
            <a:t>b) კიბერუსაფრთხოება </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a:latin typeface="Sylfaen" panose="010A0502050306030303" pitchFamily="18" charset="0"/>
            </a:rPr>
            <a:t>c) განმარტებები</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rgbClr val="FF0000"/>
              </a:solidFill>
              <a:latin typeface="Sylfaen" panose="010A0502050306030303" pitchFamily="18" charset="0"/>
            </a:rPr>
            <a:t>d) ეროვნული უსაფრთხოება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dirty="0">
              <a:latin typeface="Sylfaen" panose="010A0502050306030303" pitchFamily="18" charset="0"/>
            </a:rPr>
            <a:t>e) </a:t>
          </a:r>
          <a:r>
            <a:rPr dirty="0" err="1">
              <a:latin typeface="Sylfaen" panose="010A0502050306030303" pitchFamily="18" charset="0"/>
            </a:rPr>
            <a:t>ელექტრონული</a:t>
          </a:r>
          <a:r>
            <a:rPr dirty="0">
              <a:latin typeface="Sylfaen" panose="010A0502050306030303" pitchFamily="18" charset="0"/>
            </a:rPr>
            <a:t> </a:t>
          </a:r>
          <a:r>
            <a:rPr dirty="0" err="1">
              <a:latin typeface="Sylfaen" panose="010A0502050306030303" pitchFamily="18" charset="0"/>
            </a:rPr>
            <a:t>მტკიცებულებების</a:t>
          </a:r>
          <a:r>
            <a:rPr dirty="0">
              <a:latin typeface="Sylfaen" panose="010A0502050306030303" pitchFamily="18" charset="0"/>
            </a:rPr>
            <a:t> </a:t>
          </a:r>
          <a:r>
            <a:rPr dirty="0" err="1">
              <a:latin typeface="Sylfaen" panose="010A0502050306030303" pitchFamily="18" charset="0"/>
            </a:rPr>
            <a:t>შეგროვება</a:t>
          </a:r>
          <a:r>
            <a:rPr dirty="0">
              <a:latin typeface="Sylfaen" panose="010A0502050306030303" pitchFamily="18" charset="0"/>
            </a:rPr>
            <a:t> </a:t>
          </a:r>
          <a:r>
            <a:rPr dirty="0" err="1" smtClean="0">
              <a:latin typeface="Sylfaen" panose="010A0502050306030303" pitchFamily="18" charset="0"/>
            </a:rPr>
            <a:t>დანაშაულების</a:t>
          </a:r>
          <a:r>
            <a:rPr dirty="0" smtClean="0">
              <a:latin typeface="Sylfaen" panose="010A0502050306030303" pitchFamily="18" charset="0"/>
            </a:rPr>
            <a:t> </a:t>
          </a:r>
          <a:r>
            <a:rPr dirty="0" err="1" smtClean="0">
              <a:latin typeface="Sylfaen" panose="010A0502050306030303" pitchFamily="18" charset="0"/>
            </a:rPr>
            <a:t>შემთხვევაში</a:t>
          </a:r>
          <a:r>
            <a:rPr dirty="0" smtClean="0">
              <a:latin typeface="Sylfaen" panose="010A0502050306030303" pitchFamily="18" charset="0"/>
            </a:rPr>
            <a:t>, </a:t>
          </a:r>
          <a:r>
            <a:rPr dirty="0" err="1">
              <a:latin typeface="Sylfaen" panose="010A0502050306030303" pitchFamily="18" charset="0"/>
            </a:rPr>
            <a:t>რომლებიც</a:t>
          </a:r>
          <a:r>
            <a:rPr dirty="0">
              <a:latin typeface="Sylfaen" panose="010A0502050306030303" pitchFamily="18" charset="0"/>
            </a:rPr>
            <a:t> </a:t>
          </a:r>
          <a:r>
            <a:rPr dirty="0" err="1">
              <a:latin typeface="Sylfaen" panose="010A0502050306030303" pitchFamily="18" charset="0"/>
            </a:rPr>
            <a:t>კიბერდანაშაულს</a:t>
          </a:r>
          <a:r>
            <a:rPr dirty="0">
              <a:latin typeface="Sylfaen" panose="010A0502050306030303" pitchFamily="18" charset="0"/>
            </a:rPr>
            <a:t> </a:t>
          </a:r>
          <a:r>
            <a:rPr dirty="0" err="1">
              <a:latin typeface="Sylfaen" panose="010A0502050306030303" pitchFamily="18" charset="0"/>
            </a:rPr>
            <a:t>არ</a:t>
          </a:r>
          <a:r>
            <a:rPr dirty="0">
              <a:latin typeface="Sylfaen" panose="010A0502050306030303" pitchFamily="18" charset="0"/>
            </a:rPr>
            <a:t> </a:t>
          </a:r>
          <a:r>
            <a:rPr dirty="0" err="1">
              <a:latin typeface="Sylfaen" panose="010A0502050306030303" pitchFamily="18" charset="0"/>
            </a:rPr>
            <a:t>წარმოადგენს</a:t>
          </a:r>
          <a:r>
            <a:rPr dirty="0">
              <a:latin typeface="Sylfaen" panose="010A0502050306030303" pitchFamily="18" charset="0"/>
            </a:rPr>
            <a:t> </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6"/>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5"/>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5"/>
      <dgm:spPr/>
    </dgm:pt>
    <dgm:pt modelId="{E5F9CA9F-91E3-425C-B99F-A98D8F0B0A7F}" type="pres">
      <dgm:prSet presAssocID="{9EFF4F62-79ED-4EA0-85C1-51F88755C8EE}" presName="vertSpace2b" presStyleCnt="0"/>
      <dgm:spPr/>
    </dgm:pt>
  </dgm:ptLst>
  <dgm:cxnLst>
    <dgm:cxn modelId="{5441ACF7-001D-47E8-BE90-D77A819FBE03}" srcId="{8E61202A-36DD-0240-811A-270D9611A395}" destId="{D907F82D-4934-4260-A319-D0C1005DB73A}" srcOrd="3" destOrd="0" parTransId="{6643C99F-6929-4115-B10C-449964C298DB}" sibTransId="{9EB8D1B3-16DB-4A75-A7E2-3B79ADD997CE}"/>
    <dgm:cxn modelId="{AF5E0B22-8287-4F9E-A5C0-78E079B8AA24}" type="presOf" srcId="{323950B2-6BC2-AE4B-B5B8-B2437BA58494}" destId="{D6847470-F054-2943-A634-F983FF0A0122}" srcOrd="0" destOrd="0" presId="urn:microsoft.com/office/officeart/2008/layout/LinedList"/>
    <dgm:cxn modelId="{6BB640E8-D456-4F03-838C-714D97CA8FDA}" type="presOf" srcId="{412DA8CB-B9E5-F44F-9FDD-EF35DF68306D}" destId="{B9E57DF2-F223-F848-B6AB-FEB0F6FB4076}"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A392C767-FDDE-4FFA-82D9-B4D859A596B2}" type="presOf" srcId="{D907F82D-4934-4260-A319-D0C1005DB73A}" destId="{576A2C98-791A-4E50-8CB8-1914215BEA2D}" srcOrd="0" destOrd="0" presId="urn:microsoft.com/office/officeart/2008/layout/LinedList"/>
    <dgm:cxn modelId="{D36C950D-2F86-4AC5-A1EA-AE2AA8ABF1B5}"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626FFAAF-6B7A-463B-AFA1-629250D19401}" type="presOf" srcId="{3C774A1C-BB1C-4347-A758-A94A436F7244}" destId="{9CA50A65-40FA-E945-A868-9E3FE840B07E}" srcOrd="0" destOrd="0" presId="urn:microsoft.com/office/officeart/2008/layout/LinedList"/>
    <dgm:cxn modelId="{D171F6E6-37A0-47B6-9F7E-14980B49C851}"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4" destOrd="0" parTransId="{8EAFCDE7-4869-4D95-9359-6DA608AB28F0}" sibTransId="{D3274077-7919-4B64-B4D8-786A32E9EF73}"/>
    <dgm:cxn modelId="{916DF82D-945E-4383-9B75-A79E0801BDDE}" type="presOf" srcId="{9EFF4F62-79ED-4EA0-85C1-51F88755C8EE}" destId="{0DEDE790-6650-4E13-B812-9DA3ABBAEB7C}"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7E1DFB1B-C28B-4A12-BEC4-7B21564BFD3A}" type="presParOf" srcId="{9CA50A65-40FA-E945-A868-9E3FE840B07E}" destId="{D5C7DCB4-3723-4443-ADD7-DBEB1005841A}" srcOrd="0" destOrd="0" presId="urn:microsoft.com/office/officeart/2008/layout/LinedList"/>
    <dgm:cxn modelId="{62054C23-FBC5-4198-AB2B-974D7A5AFCDD}" type="presParOf" srcId="{9CA50A65-40FA-E945-A868-9E3FE840B07E}" destId="{9F8ADD56-4647-5947-BF4A-89820DB0503F}" srcOrd="1" destOrd="0" presId="urn:microsoft.com/office/officeart/2008/layout/LinedList"/>
    <dgm:cxn modelId="{B367C649-833E-4758-BF7D-BCD51D611556}" type="presParOf" srcId="{9F8ADD56-4647-5947-BF4A-89820DB0503F}" destId="{CFE00427-EDF8-324F-9A5C-A181E81A4D48}" srcOrd="0" destOrd="0" presId="urn:microsoft.com/office/officeart/2008/layout/LinedList"/>
    <dgm:cxn modelId="{AC9DD324-3D7F-4A51-9211-3705BDD1D4A8}" type="presParOf" srcId="{9F8ADD56-4647-5947-BF4A-89820DB0503F}" destId="{71554259-89F3-DC41-AF38-A80F6823C6AB}" srcOrd="1" destOrd="0" presId="urn:microsoft.com/office/officeart/2008/layout/LinedList"/>
    <dgm:cxn modelId="{F56EF1A0-C0C5-43C8-BEA6-7B176C70C9B4}" type="presParOf" srcId="{71554259-89F3-DC41-AF38-A80F6823C6AB}" destId="{D0431CA8-5100-6745-A242-ED330061BD73}" srcOrd="0" destOrd="0" presId="urn:microsoft.com/office/officeart/2008/layout/LinedList"/>
    <dgm:cxn modelId="{D3CC940F-2F0C-4F81-8AB8-102D9921B123}" type="presParOf" srcId="{71554259-89F3-DC41-AF38-A80F6823C6AB}" destId="{FE55CC5A-C0EF-DF45-AF1E-C9A5EF0E713C}" srcOrd="1" destOrd="0" presId="urn:microsoft.com/office/officeart/2008/layout/LinedList"/>
    <dgm:cxn modelId="{C7B772E6-7020-4A52-9AE0-0A7F90E7124A}" type="presParOf" srcId="{FE55CC5A-C0EF-DF45-AF1E-C9A5EF0E713C}" destId="{D79F8CF2-80EE-C747-9C26-26414E55692C}" srcOrd="0" destOrd="0" presId="urn:microsoft.com/office/officeart/2008/layout/LinedList"/>
    <dgm:cxn modelId="{C51E38E9-086B-4BBD-B862-E13DAF35DCD0}" type="presParOf" srcId="{FE55CC5A-C0EF-DF45-AF1E-C9A5EF0E713C}" destId="{5D9EDF3F-7B20-8E47-A431-F9F24450F874}" srcOrd="1" destOrd="0" presId="urn:microsoft.com/office/officeart/2008/layout/LinedList"/>
    <dgm:cxn modelId="{160B4CA6-44D5-4EB3-93FB-BCC404E517FA}" type="presParOf" srcId="{FE55CC5A-C0EF-DF45-AF1E-C9A5EF0E713C}" destId="{EB933D24-ABB6-0C44-A5A7-05F1CB99F1EB}" srcOrd="2" destOrd="0" presId="urn:microsoft.com/office/officeart/2008/layout/LinedList"/>
    <dgm:cxn modelId="{F4A166CE-91B3-43FA-891E-F4EA1245B13A}" type="presParOf" srcId="{71554259-89F3-DC41-AF38-A80F6823C6AB}" destId="{EB798B99-5590-864A-A2C1-F553D99D3FAA}" srcOrd="2" destOrd="0" presId="urn:microsoft.com/office/officeart/2008/layout/LinedList"/>
    <dgm:cxn modelId="{B0CEE698-843B-4093-AB86-172F88CC03B9}" type="presParOf" srcId="{71554259-89F3-DC41-AF38-A80F6823C6AB}" destId="{9C715A5E-13B0-3F4D-85BD-4FA3A97839C5}" srcOrd="3" destOrd="0" presId="urn:microsoft.com/office/officeart/2008/layout/LinedList"/>
    <dgm:cxn modelId="{BACEE777-1623-429D-989F-E63B47492195}" type="presParOf" srcId="{71554259-89F3-DC41-AF38-A80F6823C6AB}" destId="{D06F8563-21D8-9742-9655-9B668CF235AD}" srcOrd="4" destOrd="0" presId="urn:microsoft.com/office/officeart/2008/layout/LinedList"/>
    <dgm:cxn modelId="{E25494B5-896E-4F19-A75A-EE323A0F5A13}" type="presParOf" srcId="{D06F8563-21D8-9742-9655-9B668CF235AD}" destId="{FC6B0E8A-D5C8-BF42-A0DB-5A2B5E61A3A8}" srcOrd="0" destOrd="0" presId="urn:microsoft.com/office/officeart/2008/layout/LinedList"/>
    <dgm:cxn modelId="{B6892155-0BF6-4D0D-A84B-C59C0F5ACDA9}" type="presParOf" srcId="{D06F8563-21D8-9742-9655-9B668CF235AD}" destId="{D6847470-F054-2943-A634-F983FF0A0122}" srcOrd="1" destOrd="0" presId="urn:microsoft.com/office/officeart/2008/layout/LinedList"/>
    <dgm:cxn modelId="{1144C4BA-F2A5-4078-8B60-E8AB9B288494}" type="presParOf" srcId="{D06F8563-21D8-9742-9655-9B668CF235AD}" destId="{93837557-E77B-4749-A0F8-1876E8CD33B9}" srcOrd="2" destOrd="0" presId="urn:microsoft.com/office/officeart/2008/layout/LinedList"/>
    <dgm:cxn modelId="{195A549D-31CA-4AB1-B33F-6B65FCDB79FB}" type="presParOf" srcId="{71554259-89F3-DC41-AF38-A80F6823C6AB}" destId="{5B901F7D-EE59-304E-B86D-F0C8CC3A841B}" srcOrd="5" destOrd="0" presId="urn:microsoft.com/office/officeart/2008/layout/LinedList"/>
    <dgm:cxn modelId="{BE48EF98-1D81-4733-8AA5-0EAEBE1FC202}" type="presParOf" srcId="{71554259-89F3-DC41-AF38-A80F6823C6AB}" destId="{3A7A15FE-03D5-7B4E-BE07-5A9A9318E5F4}" srcOrd="6" destOrd="0" presId="urn:microsoft.com/office/officeart/2008/layout/LinedList"/>
    <dgm:cxn modelId="{A73F6120-A954-4C88-BED9-67D0A5FEDB85}" type="presParOf" srcId="{71554259-89F3-DC41-AF38-A80F6823C6AB}" destId="{A4B3FD2E-63E5-E445-B87B-210177B3706B}" srcOrd="7" destOrd="0" presId="urn:microsoft.com/office/officeart/2008/layout/LinedList"/>
    <dgm:cxn modelId="{C29619D1-18F3-4BBD-A16C-3E6D3EC1E6C9}" type="presParOf" srcId="{A4B3FD2E-63E5-E445-B87B-210177B3706B}" destId="{B4FE7B28-4407-5045-AAC1-7786FB86FE88}" srcOrd="0" destOrd="0" presId="urn:microsoft.com/office/officeart/2008/layout/LinedList"/>
    <dgm:cxn modelId="{F775432D-6B42-4595-9F4D-31A614818308}" type="presParOf" srcId="{A4B3FD2E-63E5-E445-B87B-210177B3706B}" destId="{B9E57DF2-F223-F848-B6AB-FEB0F6FB4076}" srcOrd="1" destOrd="0" presId="urn:microsoft.com/office/officeart/2008/layout/LinedList"/>
    <dgm:cxn modelId="{B76EBCE1-FF8B-4787-ABB2-221E1390B8F7}" type="presParOf" srcId="{A4B3FD2E-63E5-E445-B87B-210177B3706B}" destId="{84017E13-6661-1647-9DB1-F43BB49DC0FD}" srcOrd="2" destOrd="0" presId="urn:microsoft.com/office/officeart/2008/layout/LinedList"/>
    <dgm:cxn modelId="{E89ECDEB-1230-4EB9-892B-E7999378264C}" type="presParOf" srcId="{71554259-89F3-DC41-AF38-A80F6823C6AB}" destId="{1E88F2A9-FC8F-2A4F-ABF4-2C5837CA76E5}" srcOrd="8" destOrd="0" presId="urn:microsoft.com/office/officeart/2008/layout/LinedList"/>
    <dgm:cxn modelId="{86DC4808-AE8B-45FA-999F-7D9402591095}" type="presParOf" srcId="{71554259-89F3-DC41-AF38-A80F6823C6AB}" destId="{02B19E4E-8333-4B4F-AA1E-19B5E7CAD48B}" srcOrd="9" destOrd="0" presId="urn:microsoft.com/office/officeart/2008/layout/LinedList"/>
    <dgm:cxn modelId="{8BFA165A-2A09-44F1-BDE4-9420EB7EA849}" type="presParOf" srcId="{71554259-89F3-DC41-AF38-A80F6823C6AB}" destId="{5121BA32-9249-455A-8A20-08E85B86269F}" srcOrd="10" destOrd="0" presId="urn:microsoft.com/office/officeart/2008/layout/LinedList"/>
    <dgm:cxn modelId="{CBBEC069-C469-4904-AA34-68DA567A88C6}" type="presParOf" srcId="{5121BA32-9249-455A-8A20-08E85B86269F}" destId="{E379A0C3-13D3-46B9-950A-CF0A08724A6D}" srcOrd="0" destOrd="0" presId="urn:microsoft.com/office/officeart/2008/layout/LinedList"/>
    <dgm:cxn modelId="{8D659C62-C0D5-4398-989B-B7ED9AA0F027}" type="presParOf" srcId="{5121BA32-9249-455A-8A20-08E85B86269F}" destId="{576A2C98-791A-4E50-8CB8-1914215BEA2D}" srcOrd="1" destOrd="0" presId="urn:microsoft.com/office/officeart/2008/layout/LinedList"/>
    <dgm:cxn modelId="{D694D8FD-B884-4508-8749-D8DBA3DD1C4E}" type="presParOf" srcId="{5121BA32-9249-455A-8A20-08E85B86269F}" destId="{3EC880A3-8E6D-40A4-857F-9A4C9ED1B22A}" srcOrd="2" destOrd="0" presId="urn:microsoft.com/office/officeart/2008/layout/LinedList"/>
    <dgm:cxn modelId="{C07313EB-1ED5-4BF6-9DB8-2155D57EE198}" type="presParOf" srcId="{71554259-89F3-DC41-AF38-A80F6823C6AB}" destId="{45167FBC-5EE3-4C8A-A94C-30BB5DE89AD6}" srcOrd="11" destOrd="0" presId="urn:microsoft.com/office/officeart/2008/layout/LinedList"/>
    <dgm:cxn modelId="{29639774-613D-4768-B950-0E7F27DBA505}" type="presParOf" srcId="{71554259-89F3-DC41-AF38-A80F6823C6AB}" destId="{BC5CA65E-0C6F-472F-B2E2-282C2CDDDC9F}" srcOrd="12" destOrd="0" presId="urn:microsoft.com/office/officeart/2008/layout/LinedList"/>
    <dgm:cxn modelId="{4ECBA19F-2ACB-49AC-BCD5-4088DC281FA9}" type="presParOf" srcId="{71554259-89F3-DC41-AF38-A80F6823C6AB}" destId="{DFE917DE-2459-4110-B5CA-909F8A25E9B3}" srcOrd="13" destOrd="0" presId="urn:microsoft.com/office/officeart/2008/layout/LinedList"/>
    <dgm:cxn modelId="{08F3DF27-3FFD-45F1-BE92-5A9C2E9A2273}" type="presParOf" srcId="{DFE917DE-2459-4110-B5CA-909F8A25E9B3}" destId="{BFFB7145-8402-485B-85FA-7C375AFB0A2C}" srcOrd="0" destOrd="0" presId="urn:microsoft.com/office/officeart/2008/layout/LinedList"/>
    <dgm:cxn modelId="{F16276B0-E2CE-4B0D-ACFC-E6AB090E83D7}" type="presParOf" srcId="{DFE917DE-2459-4110-B5CA-909F8A25E9B3}" destId="{0DEDE790-6650-4E13-B812-9DA3ABBAEB7C}" srcOrd="1" destOrd="0" presId="urn:microsoft.com/office/officeart/2008/layout/LinedList"/>
    <dgm:cxn modelId="{F25D5595-36A5-4B57-B3A4-857A7DF9C5E1}" type="presParOf" srcId="{DFE917DE-2459-4110-B5CA-909F8A25E9B3}" destId="{CC02E1CA-72BE-493C-916D-08B08D649491}" srcOrd="2" destOrd="0" presId="urn:microsoft.com/office/officeart/2008/layout/LinedList"/>
    <dgm:cxn modelId="{B2717152-9CE1-4F26-BBA2-1C851DAD02DC}" type="presParOf" srcId="{71554259-89F3-DC41-AF38-A80F6823C6AB}" destId="{41DAB04F-B76E-41A3-BF92-19D36F058A9E}" srcOrd="14" destOrd="0" presId="urn:microsoft.com/office/officeart/2008/layout/LinedList"/>
    <dgm:cxn modelId="{CFC0B9AC-1A8B-48B7-B0A1-644A4ACA7239}" type="presParOf" srcId="{71554259-89F3-DC41-AF38-A80F6823C6AB}" destId="{E5F9CA9F-91E3-425C-B99F-A98D8F0B0A7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000" b="1" dirty="0">
              <a:latin typeface="Sylfaen" panose="010A0502050306030303" pitchFamily="18" charset="0"/>
            </a:rPr>
            <a:t>ჩამოთვლილთაგან რომელი მტკიცებაა სწორი?</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3200" dirty="0">
              <a:latin typeface="Sylfaen" panose="010A0502050306030303" pitchFamily="18" charset="0"/>
            </a:rPr>
            <a:t>a) ბუდაპეშტის </a:t>
          </a:r>
          <a:endParaRPr lang="ka-GE" sz="3200" dirty="0" smtClean="0">
            <a:latin typeface="Sylfaen" panose="010A0502050306030303" pitchFamily="18" charset="0"/>
          </a:endParaRPr>
        </a:p>
        <a:p>
          <a:pPr algn="l"/>
          <a:r>
            <a:rPr lang="en-US" sz="3200" dirty="0" smtClean="0">
              <a:latin typeface="Sylfaen" panose="010A0502050306030303" pitchFamily="18" charset="0"/>
            </a:rPr>
            <a:t>კონვენციამ გავლენა მოახდინა მხოლოდ 65 ქვეყანაზე</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3200" dirty="0">
              <a:latin typeface="Sylfaen" panose="010A0502050306030303" pitchFamily="18" charset="0"/>
            </a:rPr>
            <a:t>b) ბუდაპეშტის კონვენციაში 65 მხარეა</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custLinFactNeighborX="-4590" custLinFactNeighborY="86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3" custLinFactNeighborX="-3207" custLinFactNeighborY="432"/>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2"/>
      <dgm:spPr/>
    </dgm:pt>
    <dgm:pt modelId="{3A7A15FE-03D5-7B4E-BE07-5A9A9318E5F4}" type="pres">
      <dgm:prSet presAssocID="{323950B2-6BC2-AE4B-B5B8-B2437BA58494}" presName="vertSpace2b" presStyleCnt="0"/>
      <dgm:spPr/>
    </dgm:pt>
  </dgm:ptLst>
  <dgm:cxnLst>
    <dgm:cxn modelId="{99EB5834-3593-6644-A836-6C8D5595A820}" srcId="{8E61202A-36DD-0240-811A-270D9611A395}" destId="{7029F5E8-D056-AE49-BD66-3C193010DDE8}" srcOrd="0" destOrd="0" parTransId="{ACE97453-93D9-C642-95ED-D55F9984F778}" sibTransId="{3346CD8C-3206-F84A-BEA2-B5492B6B7347}"/>
    <dgm:cxn modelId="{BBB08AE8-5665-408C-8132-60A4FFC1C4B6}"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6B2C492D-33A3-48A5-975B-BC8E8BA6FE6E}" type="presOf" srcId="{323950B2-6BC2-AE4B-B5B8-B2437BA58494}" destId="{D6847470-F054-2943-A634-F983FF0A0122}" srcOrd="0" destOrd="0" presId="urn:microsoft.com/office/officeart/2008/layout/LinedList"/>
    <dgm:cxn modelId="{B699D919-BEDD-457A-97B9-FFE1E4588E71}" type="presOf" srcId="{3C774A1C-BB1C-4347-A758-A94A436F7244}" destId="{9CA50A65-40FA-E945-A868-9E3FE840B07E}" srcOrd="0" destOrd="0" presId="urn:microsoft.com/office/officeart/2008/layout/LinedList"/>
    <dgm:cxn modelId="{781065E9-D610-4298-805B-BBB23E6E8D1A}"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8473B07D-7D4E-48FD-BBCF-01D66BC04C34}" type="presParOf" srcId="{9CA50A65-40FA-E945-A868-9E3FE840B07E}" destId="{D5C7DCB4-3723-4443-ADD7-DBEB1005841A}" srcOrd="0" destOrd="0" presId="urn:microsoft.com/office/officeart/2008/layout/LinedList"/>
    <dgm:cxn modelId="{13BCF7C7-F5A2-495A-89D1-06E4C3EDD6BE}" type="presParOf" srcId="{9CA50A65-40FA-E945-A868-9E3FE840B07E}" destId="{9F8ADD56-4647-5947-BF4A-89820DB0503F}" srcOrd="1" destOrd="0" presId="urn:microsoft.com/office/officeart/2008/layout/LinedList"/>
    <dgm:cxn modelId="{179A83AD-6C66-4AC7-9B69-C518AF101F43}" type="presParOf" srcId="{9F8ADD56-4647-5947-BF4A-89820DB0503F}" destId="{CFE00427-EDF8-324F-9A5C-A181E81A4D48}" srcOrd="0" destOrd="0" presId="urn:microsoft.com/office/officeart/2008/layout/LinedList"/>
    <dgm:cxn modelId="{91081A66-B8FF-4BD5-88AD-15EA362A1356}" type="presParOf" srcId="{9F8ADD56-4647-5947-BF4A-89820DB0503F}" destId="{71554259-89F3-DC41-AF38-A80F6823C6AB}" srcOrd="1" destOrd="0" presId="urn:microsoft.com/office/officeart/2008/layout/LinedList"/>
    <dgm:cxn modelId="{0303D1FB-356A-4B03-B9E2-5CD1FE473B23}" type="presParOf" srcId="{71554259-89F3-DC41-AF38-A80F6823C6AB}" destId="{D0431CA8-5100-6745-A242-ED330061BD73}" srcOrd="0" destOrd="0" presId="urn:microsoft.com/office/officeart/2008/layout/LinedList"/>
    <dgm:cxn modelId="{18081F2F-D277-473A-82BB-95B0A704C2D9}" type="presParOf" srcId="{71554259-89F3-DC41-AF38-A80F6823C6AB}" destId="{FE55CC5A-C0EF-DF45-AF1E-C9A5EF0E713C}" srcOrd="1" destOrd="0" presId="urn:microsoft.com/office/officeart/2008/layout/LinedList"/>
    <dgm:cxn modelId="{6489FA12-11D6-4EDC-882B-2EBC4CCDA27D}" type="presParOf" srcId="{FE55CC5A-C0EF-DF45-AF1E-C9A5EF0E713C}" destId="{D79F8CF2-80EE-C747-9C26-26414E55692C}" srcOrd="0" destOrd="0" presId="urn:microsoft.com/office/officeart/2008/layout/LinedList"/>
    <dgm:cxn modelId="{9B8C40B8-9697-4C49-A320-435FD258F160}" type="presParOf" srcId="{FE55CC5A-C0EF-DF45-AF1E-C9A5EF0E713C}" destId="{5D9EDF3F-7B20-8E47-A431-F9F24450F874}" srcOrd="1" destOrd="0" presId="urn:microsoft.com/office/officeart/2008/layout/LinedList"/>
    <dgm:cxn modelId="{36CF7B5A-0AB3-47CC-8B87-14119DB8AB42}" type="presParOf" srcId="{FE55CC5A-C0EF-DF45-AF1E-C9A5EF0E713C}" destId="{EB933D24-ABB6-0C44-A5A7-05F1CB99F1EB}" srcOrd="2" destOrd="0" presId="urn:microsoft.com/office/officeart/2008/layout/LinedList"/>
    <dgm:cxn modelId="{99EAFB31-AF7D-4766-8CD4-286BC06D9BEF}" type="presParOf" srcId="{71554259-89F3-DC41-AF38-A80F6823C6AB}" destId="{EB798B99-5590-864A-A2C1-F553D99D3FAA}" srcOrd="2" destOrd="0" presId="urn:microsoft.com/office/officeart/2008/layout/LinedList"/>
    <dgm:cxn modelId="{7B587B5A-09F7-45A9-8A11-5EB030132E13}" type="presParOf" srcId="{71554259-89F3-DC41-AF38-A80F6823C6AB}" destId="{9C715A5E-13B0-3F4D-85BD-4FA3A97839C5}" srcOrd="3" destOrd="0" presId="urn:microsoft.com/office/officeart/2008/layout/LinedList"/>
    <dgm:cxn modelId="{EAA3D8C7-1789-4A28-98CB-CC4BA8749659}" type="presParOf" srcId="{71554259-89F3-DC41-AF38-A80F6823C6AB}" destId="{D06F8563-21D8-9742-9655-9B668CF235AD}" srcOrd="4" destOrd="0" presId="urn:microsoft.com/office/officeart/2008/layout/LinedList"/>
    <dgm:cxn modelId="{65126930-2F6C-4F11-A00A-558666B40FDF}" type="presParOf" srcId="{D06F8563-21D8-9742-9655-9B668CF235AD}" destId="{FC6B0E8A-D5C8-BF42-A0DB-5A2B5E61A3A8}" srcOrd="0" destOrd="0" presId="urn:microsoft.com/office/officeart/2008/layout/LinedList"/>
    <dgm:cxn modelId="{F38D94C3-610E-4FBF-B2BC-C17D6C2009B0}" type="presParOf" srcId="{D06F8563-21D8-9742-9655-9B668CF235AD}" destId="{D6847470-F054-2943-A634-F983FF0A0122}" srcOrd="1" destOrd="0" presId="urn:microsoft.com/office/officeart/2008/layout/LinedList"/>
    <dgm:cxn modelId="{6E110037-6B1B-44E9-980B-E46B09F041A7}" type="presParOf" srcId="{D06F8563-21D8-9742-9655-9B668CF235AD}" destId="{93837557-E77B-4749-A0F8-1876E8CD33B9}" srcOrd="2" destOrd="0" presId="urn:microsoft.com/office/officeart/2008/layout/LinedList"/>
    <dgm:cxn modelId="{D72E1E40-E56E-4038-B3C1-378C84D2203A}" type="presParOf" srcId="{71554259-89F3-DC41-AF38-A80F6823C6AB}" destId="{5B901F7D-EE59-304E-B86D-F0C8CC3A841B}" srcOrd="5" destOrd="0" presId="urn:microsoft.com/office/officeart/2008/layout/LinedList"/>
    <dgm:cxn modelId="{9414D568-1517-42CE-B412-BF4F87EC286D}" type="presParOf" srcId="{71554259-89F3-DC41-AF38-A80F6823C6AB}" destId="{3A7A15FE-03D5-7B4E-BE07-5A9A9318E5F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000" b="1" dirty="0">
              <a:latin typeface="Sylfaen" panose="010A0502050306030303" pitchFamily="18" charset="0"/>
            </a:rPr>
            <a:t>ჩამოთვლილთაგან რომელი მტკიცებაა სწორი?</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3200" dirty="0">
              <a:latin typeface="Sylfaen" panose="010A0502050306030303" pitchFamily="18" charset="0"/>
            </a:rPr>
            <a:t>a) ბუდაპეშტის კონვენციამ გავლენა მოახდინა მხოლოდ 65 ქვეყანაზე</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3200" b="1" dirty="0">
              <a:solidFill>
                <a:srgbClr val="FF0000"/>
              </a:solidFill>
              <a:latin typeface="Sylfaen" panose="010A0502050306030303" pitchFamily="18" charset="0"/>
            </a:rPr>
            <a:t>b) ბუდაპეშტის კონვენციაში 65 მხარეა</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3"/>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2"/>
      <dgm:spPr/>
    </dgm:pt>
    <dgm:pt modelId="{3A7A15FE-03D5-7B4E-BE07-5A9A9318E5F4}" type="pres">
      <dgm:prSet presAssocID="{323950B2-6BC2-AE4B-B5B8-B2437BA58494}" presName="vertSpace2b" presStyleCnt="0"/>
      <dgm:spPr/>
    </dgm:pt>
  </dgm:ptLst>
  <dgm:cxnLst>
    <dgm:cxn modelId="{FB55B2B3-B2E2-42F4-8392-7C51D232723F}" type="presOf" srcId="{323950B2-6BC2-AE4B-B5B8-B2437BA58494}" destId="{D6847470-F054-2943-A634-F983FF0A0122}" srcOrd="0" destOrd="0" presId="urn:microsoft.com/office/officeart/2008/layout/LinedList"/>
    <dgm:cxn modelId="{CBC6561A-30FC-47F2-8DDD-3C1715CCFF6F}" type="presOf" srcId="{7029F5E8-D056-AE49-BD66-3C193010DDE8}" destId="{5D9EDF3F-7B20-8E47-A431-F9F24450F874}" srcOrd="0" destOrd="0" presId="urn:microsoft.com/office/officeart/2008/layout/LinedList"/>
    <dgm:cxn modelId="{800FC730-D4DB-4B62-8450-CA25E0B54C3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D2DD020B-3DFC-B348-B676-6EC163FF5FEB}" srcId="{3C774A1C-BB1C-4347-A758-A94A436F7244}" destId="{8E61202A-36DD-0240-811A-270D9611A395}" srcOrd="0" destOrd="0" parTransId="{B1168E5A-BE86-1A40-8851-D878ACC39274}" sibTransId="{8978AB35-F5FB-FF43-BA08-4C259A445311}"/>
    <dgm:cxn modelId="{2D6836AE-85B4-4B69-A598-EAF6DEF689FA}"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0B94827F-0A51-4A7E-AD39-AF7A9DDB74A5}" type="presParOf" srcId="{9CA50A65-40FA-E945-A868-9E3FE840B07E}" destId="{D5C7DCB4-3723-4443-ADD7-DBEB1005841A}" srcOrd="0" destOrd="0" presId="urn:microsoft.com/office/officeart/2008/layout/LinedList"/>
    <dgm:cxn modelId="{7D5BC705-13D8-4EB2-8E3A-AEA7822EAA4C}" type="presParOf" srcId="{9CA50A65-40FA-E945-A868-9E3FE840B07E}" destId="{9F8ADD56-4647-5947-BF4A-89820DB0503F}" srcOrd="1" destOrd="0" presId="urn:microsoft.com/office/officeart/2008/layout/LinedList"/>
    <dgm:cxn modelId="{7063DE40-3493-4DFE-B420-7144B5EB1EAF}" type="presParOf" srcId="{9F8ADD56-4647-5947-BF4A-89820DB0503F}" destId="{CFE00427-EDF8-324F-9A5C-A181E81A4D48}" srcOrd="0" destOrd="0" presId="urn:microsoft.com/office/officeart/2008/layout/LinedList"/>
    <dgm:cxn modelId="{0F625964-2152-4AB2-BD23-9915D70870E5}" type="presParOf" srcId="{9F8ADD56-4647-5947-BF4A-89820DB0503F}" destId="{71554259-89F3-DC41-AF38-A80F6823C6AB}" srcOrd="1" destOrd="0" presId="urn:microsoft.com/office/officeart/2008/layout/LinedList"/>
    <dgm:cxn modelId="{F267A637-2493-4905-8526-EF8BF3781953}" type="presParOf" srcId="{71554259-89F3-DC41-AF38-A80F6823C6AB}" destId="{D0431CA8-5100-6745-A242-ED330061BD73}" srcOrd="0" destOrd="0" presId="urn:microsoft.com/office/officeart/2008/layout/LinedList"/>
    <dgm:cxn modelId="{5C3D78A4-F28A-46E1-8718-92F6438EF61F}" type="presParOf" srcId="{71554259-89F3-DC41-AF38-A80F6823C6AB}" destId="{FE55CC5A-C0EF-DF45-AF1E-C9A5EF0E713C}" srcOrd="1" destOrd="0" presId="urn:microsoft.com/office/officeart/2008/layout/LinedList"/>
    <dgm:cxn modelId="{5CB07AB6-C0A2-4F91-997F-81FBE8029BE8}" type="presParOf" srcId="{FE55CC5A-C0EF-DF45-AF1E-C9A5EF0E713C}" destId="{D79F8CF2-80EE-C747-9C26-26414E55692C}" srcOrd="0" destOrd="0" presId="urn:microsoft.com/office/officeart/2008/layout/LinedList"/>
    <dgm:cxn modelId="{59C16CC4-9AED-4E77-8634-AC73F2F8DA1B}" type="presParOf" srcId="{FE55CC5A-C0EF-DF45-AF1E-C9A5EF0E713C}" destId="{5D9EDF3F-7B20-8E47-A431-F9F24450F874}" srcOrd="1" destOrd="0" presId="urn:microsoft.com/office/officeart/2008/layout/LinedList"/>
    <dgm:cxn modelId="{2FDA7E66-FBD0-43E5-9783-14DFB4C8F10C}" type="presParOf" srcId="{FE55CC5A-C0EF-DF45-AF1E-C9A5EF0E713C}" destId="{EB933D24-ABB6-0C44-A5A7-05F1CB99F1EB}" srcOrd="2" destOrd="0" presId="urn:microsoft.com/office/officeart/2008/layout/LinedList"/>
    <dgm:cxn modelId="{9F56E2F7-883B-4E24-BFFA-70B14445E9D8}" type="presParOf" srcId="{71554259-89F3-DC41-AF38-A80F6823C6AB}" destId="{EB798B99-5590-864A-A2C1-F553D99D3FAA}" srcOrd="2" destOrd="0" presId="urn:microsoft.com/office/officeart/2008/layout/LinedList"/>
    <dgm:cxn modelId="{84C1B60D-2361-4914-A077-BBA0A14DDB5E}" type="presParOf" srcId="{71554259-89F3-DC41-AF38-A80F6823C6AB}" destId="{9C715A5E-13B0-3F4D-85BD-4FA3A97839C5}" srcOrd="3" destOrd="0" presId="urn:microsoft.com/office/officeart/2008/layout/LinedList"/>
    <dgm:cxn modelId="{777B4E2A-1BE4-4926-AD7A-C3BAA7F93D13}" type="presParOf" srcId="{71554259-89F3-DC41-AF38-A80F6823C6AB}" destId="{D06F8563-21D8-9742-9655-9B668CF235AD}" srcOrd="4" destOrd="0" presId="urn:microsoft.com/office/officeart/2008/layout/LinedList"/>
    <dgm:cxn modelId="{4D8C2D30-6782-4ED7-829E-8B93557E4DE5}" type="presParOf" srcId="{D06F8563-21D8-9742-9655-9B668CF235AD}" destId="{FC6B0E8A-D5C8-BF42-A0DB-5A2B5E61A3A8}" srcOrd="0" destOrd="0" presId="urn:microsoft.com/office/officeart/2008/layout/LinedList"/>
    <dgm:cxn modelId="{20055409-FA99-4567-92C5-1709A5AB9E4D}" type="presParOf" srcId="{D06F8563-21D8-9742-9655-9B668CF235AD}" destId="{D6847470-F054-2943-A634-F983FF0A0122}" srcOrd="1" destOrd="0" presId="urn:microsoft.com/office/officeart/2008/layout/LinedList"/>
    <dgm:cxn modelId="{985BE4B0-9244-4A65-AAAE-70DADDCEE75D}" type="presParOf" srcId="{D06F8563-21D8-9742-9655-9B668CF235AD}" destId="{93837557-E77B-4749-A0F8-1876E8CD33B9}" srcOrd="2" destOrd="0" presId="urn:microsoft.com/office/officeart/2008/layout/LinedList"/>
    <dgm:cxn modelId="{E04284FD-B329-4397-8BAB-4F8605EFA97E}" type="presParOf" srcId="{71554259-89F3-DC41-AF38-A80F6823C6AB}" destId="{5B901F7D-EE59-304E-B86D-F0C8CC3A841B}" srcOrd="5" destOrd="0" presId="urn:microsoft.com/office/officeart/2008/layout/LinedList"/>
    <dgm:cxn modelId="{3A151C23-69F1-4287-AD33-503919EBA03C}" type="presParOf" srcId="{71554259-89F3-DC41-AF38-A80F6823C6AB}" destId="{3A7A15FE-03D5-7B4E-BE07-5A9A9318E5F4}"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000" b="1" dirty="0">
              <a:latin typeface="Sylfaen" panose="010A0502050306030303" pitchFamily="18" charset="0"/>
            </a:rPr>
            <a:t>ჩამოთვლილთაგან რომელი მტკიცებაა სწორი – </a:t>
          </a:r>
          <a:r>
            <a:rPr lang="en-US" sz="2000" b="1" dirty="0" err="1">
              <a:latin typeface="Sylfaen" panose="010A0502050306030303" pitchFamily="18" charset="0"/>
            </a:rPr>
            <a:t>ბუდაპეშტის</a:t>
          </a:r>
          <a:r>
            <a:rPr lang="en-US" sz="2000" b="1" dirty="0">
              <a:latin typeface="Sylfaen" panose="010A0502050306030303" pitchFamily="18" charset="0"/>
            </a:rPr>
            <a:t> </a:t>
          </a:r>
          <a:r>
            <a:rPr lang="en-US" sz="2000" b="1" dirty="0" err="1" smtClean="0">
              <a:latin typeface="Sylfaen" panose="010A0502050306030303" pitchFamily="18" charset="0"/>
            </a:rPr>
            <a:t>კონვენცია</a:t>
          </a:r>
          <a:r>
            <a:rPr lang="en-US" sz="2000" b="1" dirty="0" smtClean="0">
              <a:latin typeface="Sylfaen" panose="010A0502050306030303" pitchFamily="18" charset="0"/>
            </a:rPr>
            <a:t>:</a:t>
          </a:r>
          <a:endParaRPr lang="en-US" sz="2000" b="1" dirty="0">
            <a:latin typeface="Sylfaen" panose="010A0502050306030303" pitchFamily="18" charset="0"/>
          </a:endParaRP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dirty="0">
              <a:latin typeface="Sylfaen" panose="010A0502050306030303" pitchFamily="18" charset="0"/>
            </a:rPr>
            <a:t>a) </a:t>
          </a:r>
          <a:r>
            <a:rPr dirty="0" err="1" smtClean="0">
              <a:latin typeface="Sylfaen" panose="010A0502050306030303" pitchFamily="18" charset="0"/>
            </a:rPr>
            <a:t>არის</a:t>
          </a:r>
          <a:r>
            <a:rPr dirty="0" smtClean="0">
              <a:latin typeface="Sylfaen" panose="010A0502050306030303" pitchFamily="18" charset="0"/>
            </a:rPr>
            <a:t> </a:t>
          </a:r>
          <a:r>
            <a:rPr dirty="0" err="1" smtClean="0">
              <a:latin typeface="Sylfaen" panose="010A0502050306030303" pitchFamily="18" charset="0"/>
            </a:rPr>
            <a:t>ხელშეკრულება</a:t>
          </a:r>
          <a:r>
            <a:rPr dirty="0" smtClean="0">
              <a:latin typeface="Sylfaen" panose="010A0502050306030303" pitchFamily="18" charset="0"/>
            </a:rPr>
            <a:t> </a:t>
          </a:r>
          <a:r>
            <a:rPr dirty="0" err="1" smtClean="0">
              <a:latin typeface="Sylfaen" panose="010A0502050306030303" pitchFamily="18" charset="0"/>
            </a:rPr>
            <a:t>როგორც</a:t>
          </a:r>
          <a:r>
            <a:rPr dirty="0" smtClean="0">
              <a:latin typeface="Sylfaen" panose="010A0502050306030303" pitchFamily="18" charset="0"/>
            </a:rPr>
            <a:t> </a:t>
          </a:r>
          <a:r>
            <a:rPr dirty="0" err="1">
              <a:latin typeface="Sylfaen" panose="010A0502050306030303" pitchFamily="18" charset="0"/>
            </a:rPr>
            <a:t>კიბერდანაშაულთან</a:t>
          </a:r>
          <a:r>
            <a:rPr dirty="0">
              <a:latin typeface="Sylfaen" panose="010A0502050306030303" pitchFamily="18" charset="0"/>
            </a:rPr>
            <a:t> </a:t>
          </a:r>
          <a:r>
            <a:rPr dirty="0" err="1">
              <a:latin typeface="Sylfaen" panose="010A0502050306030303" pitchFamily="18" charset="0"/>
            </a:rPr>
            <a:t>ბრძოლის</a:t>
          </a:r>
          <a:r>
            <a:rPr dirty="0">
              <a:latin typeface="Sylfaen" panose="010A0502050306030303" pitchFamily="18" charset="0"/>
            </a:rPr>
            <a:t>, </a:t>
          </a:r>
          <a:r>
            <a:rPr dirty="0" err="1">
              <a:latin typeface="Sylfaen" panose="010A0502050306030303" pitchFamily="18" charset="0"/>
            </a:rPr>
            <a:t>ისე</a:t>
          </a:r>
          <a:r>
            <a:rPr dirty="0">
              <a:latin typeface="Sylfaen" panose="010A0502050306030303" pitchFamily="18" charset="0"/>
            </a:rPr>
            <a:t> </a:t>
          </a:r>
          <a:r>
            <a:rPr dirty="0" err="1">
              <a:latin typeface="Sylfaen" panose="010A0502050306030303" pitchFamily="18" charset="0"/>
            </a:rPr>
            <a:t>ელექტრონული</a:t>
          </a:r>
          <a:r>
            <a:rPr dirty="0">
              <a:latin typeface="Sylfaen" panose="010A0502050306030303" pitchFamily="18" charset="0"/>
            </a:rPr>
            <a:t> </a:t>
          </a:r>
          <a:r>
            <a:rPr dirty="0" err="1">
              <a:latin typeface="Sylfaen" panose="010A0502050306030303" pitchFamily="18" charset="0"/>
            </a:rPr>
            <a:t>მტკიცებულებების</a:t>
          </a:r>
          <a:r>
            <a:rPr dirty="0">
              <a:latin typeface="Sylfaen" panose="010A0502050306030303" pitchFamily="18" charset="0"/>
            </a:rPr>
            <a:t> </a:t>
          </a:r>
          <a:r>
            <a:rPr dirty="0" err="1">
              <a:latin typeface="Sylfaen" panose="010A0502050306030303" pitchFamily="18" charset="0"/>
            </a:rPr>
            <a:t>შესახებ</a:t>
          </a:r>
          <a:endParaRPr dirty="0">
            <a:latin typeface="Sylfaen" panose="010A0502050306030303" pitchFamily="18" charset="0"/>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dirty="0">
              <a:latin typeface="Sylfaen" panose="010A0502050306030303" pitchFamily="18" charset="0"/>
            </a:rPr>
            <a:t>b) </a:t>
          </a:r>
          <a:r>
            <a:rPr dirty="0" err="1" smtClean="0">
              <a:latin typeface="Sylfaen" panose="010A0502050306030303" pitchFamily="18" charset="0"/>
            </a:rPr>
            <a:t>არის</a:t>
          </a:r>
          <a:r>
            <a:rPr dirty="0" smtClean="0">
              <a:latin typeface="Sylfaen" panose="010A0502050306030303" pitchFamily="18" charset="0"/>
            </a:rPr>
            <a:t> </a:t>
          </a:r>
          <a:r>
            <a:rPr dirty="0" err="1" smtClean="0">
              <a:latin typeface="Sylfaen" panose="010A0502050306030303" pitchFamily="18" charset="0"/>
            </a:rPr>
            <a:t>გლობალური</a:t>
          </a:r>
          <a:r>
            <a:rPr dirty="0" smtClean="0">
              <a:latin typeface="Sylfaen" panose="010A0502050306030303" pitchFamily="18" charset="0"/>
            </a:rPr>
            <a:t> </a:t>
          </a:r>
          <a:r>
            <a:rPr dirty="0" err="1">
              <a:latin typeface="Sylfaen" panose="010A0502050306030303" pitchFamily="18" charset="0"/>
            </a:rPr>
            <a:t>ხელშეკრულება</a:t>
          </a:r>
          <a:endParaRPr dirty="0">
            <a:latin typeface="Sylfaen" panose="010A0502050306030303" pitchFamily="18" charset="0"/>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dirty="0">
              <a:latin typeface="Sylfaen" panose="010A0502050306030303" pitchFamily="18" charset="0"/>
            </a:rPr>
            <a:t>c) </a:t>
          </a:r>
          <a:r>
            <a:rPr dirty="0" err="1">
              <a:latin typeface="Sylfaen" panose="010A0502050306030303" pitchFamily="18" charset="0"/>
            </a:rPr>
            <a:t>ეხმარება</a:t>
          </a:r>
          <a:r>
            <a:rPr dirty="0">
              <a:latin typeface="Sylfaen" panose="010A0502050306030303" pitchFamily="18" charset="0"/>
            </a:rPr>
            <a:t> </a:t>
          </a:r>
          <a:r>
            <a:rPr dirty="0" err="1">
              <a:latin typeface="Sylfaen" panose="010A0502050306030303" pitchFamily="18" charset="0"/>
            </a:rPr>
            <a:t>ფულის</a:t>
          </a:r>
          <a:r>
            <a:rPr dirty="0">
              <a:latin typeface="Sylfaen" panose="010A0502050306030303" pitchFamily="18" charset="0"/>
            </a:rPr>
            <a:t> </a:t>
          </a:r>
          <a:r>
            <a:rPr dirty="0" err="1">
              <a:latin typeface="Sylfaen" panose="010A0502050306030303" pitchFamily="18" charset="0"/>
            </a:rPr>
            <a:t>გათეთრების</a:t>
          </a:r>
          <a:r>
            <a:rPr dirty="0">
              <a:latin typeface="Sylfaen" panose="010A0502050306030303" pitchFamily="18" charset="0"/>
            </a:rPr>
            <a:t> </a:t>
          </a:r>
          <a:r>
            <a:rPr dirty="0" err="1">
              <a:latin typeface="Sylfaen" panose="010A0502050306030303" pitchFamily="18" charset="0"/>
            </a:rPr>
            <a:t>წინააღმდეგ</a:t>
          </a:r>
          <a:r>
            <a:rPr dirty="0">
              <a:latin typeface="Sylfaen" panose="010A0502050306030303" pitchFamily="18" charset="0"/>
            </a:rPr>
            <a:t> </a:t>
          </a:r>
          <a:r>
            <a:rPr dirty="0" err="1">
              <a:latin typeface="Sylfaen" panose="010A0502050306030303" pitchFamily="18" charset="0"/>
            </a:rPr>
            <a:t>ბრძოლაში</a:t>
          </a:r>
          <a:r>
            <a:rPr dirty="0">
              <a:latin typeface="Sylfaen" panose="010A0502050306030303" pitchFamily="18" charset="0"/>
            </a:rPr>
            <a:t>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dirty="0">
              <a:latin typeface="Sylfaen" panose="010A0502050306030303" pitchFamily="18" charset="0"/>
            </a:rPr>
            <a:t>d) </a:t>
          </a:r>
          <a:r>
            <a:rPr dirty="0" err="1">
              <a:latin typeface="Sylfaen" panose="010A0502050306030303" pitchFamily="18" charset="0"/>
            </a:rPr>
            <a:t>უპირატესობას</a:t>
          </a:r>
          <a:r>
            <a:rPr dirty="0">
              <a:latin typeface="Sylfaen" panose="010A0502050306030303" pitchFamily="18" charset="0"/>
            </a:rPr>
            <a:t> </a:t>
          </a:r>
          <a:r>
            <a:rPr dirty="0" err="1">
              <a:latin typeface="Sylfaen" panose="010A0502050306030303" pitchFamily="18" charset="0"/>
            </a:rPr>
            <a:t>ანიჭებს</a:t>
          </a:r>
          <a:r>
            <a:rPr dirty="0">
              <a:latin typeface="Sylfaen" panose="010A0502050306030303" pitchFamily="18" charset="0"/>
            </a:rPr>
            <a:t> </a:t>
          </a:r>
          <a:r>
            <a:rPr dirty="0" err="1">
              <a:latin typeface="Sylfaen" panose="010A0502050306030303" pitchFamily="18" charset="0"/>
            </a:rPr>
            <a:t>ინფრასტრუქტურის</a:t>
          </a:r>
          <a:r>
            <a:rPr dirty="0">
              <a:latin typeface="Sylfaen" panose="010A0502050306030303" pitchFamily="18" charset="0"/>
            </a:rPr>
            <a:t> </a:t>
          </a:r>
          <a:r>
            <a:rPr dirty="0" err="1">
              <a:latin typeface="Sylfaen" panose="010A0502050306030303" pitchFamily="18" charset="0"/>
            </a:rPr>
            <a:t>ქვეყნებს</a:t>
          </a:r>
          <a:endParaRPr dirty="0">
            <a:latin typeface="Sylfaen" panose="010A0502050306030303" pitchFamily="18" charset="0"/>
          </a:endParaRP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dirty="0">
              <a:latin typeface="Sylfaen" panose="010A0502050306030303" pitchFamily="18" charset="0"/>
            </a:rPr>
            <a:t>e) </a:t>
          </a:r>
          <a:r>
            <a:rPr dirty="0" err="1">
              <a:latin typeface="Sylfaen" panose="010A0502050306030303" pitchFamily="18" charset="0"/>
            </a:rPr>
            <a:t>შეიძლება</a:t>
          </a:r>
          <a:r>
            <a:rPr dirty="0">
              <a:latin typeface="Sylfaen" panose="010A0502050306030303" pitchFamily="18" charset="0"/>
            </a:rPr>
            <a:t> </a:t>
          </a:r>
          <a:r>
            <a:rPr dirty="0" err="1">
              <a:latin typeface="Sylfaen" panose="010A0502050306030303" pitchFamily="18" charset="0"/>
            </a:rPr>
            <a:t>გამოყენებული</a:t>
          </a:r>
          <a:r>
            <a:rPr dirty="0">
              <a:latin typeface="Sylfaen" panose="010A0502050306030303" pitchFamily="18" charset="0"/>
            </a:rPr>
            <a:t> </a:t>
          </a:r>
          <a:r>
            <a:rPr dirty="0" err="1">
              <a:latin typeface="Sylfaen" panose="010A0502050306030303" pitchFamily="18" charset="0"/>
            </a:rPr>
            <a:t>იქნეს</a:t>
          </a:r>
          <a:r>
            <a:rPr dirty="0">
              <a:latin typeface="Sylfaen" panose="010A0502050306030303" pitchFamily="18" charset="0"/>
            </a:rPr>
            <a:t> </a:t>
          </a:r>
          <a:r>
            <a:rPr dirty="0" err="1">
              <a:latin typeface="Sylfaen" panose="010A0502050306030303" pitchFamily="18" charset="0"/>
            </a:rPr>
            <a:t>ვირტუალური</a:t>
          </a:r>
          <a:r>
            <a:rPr dirty="0">
              <a:latin typeface="Sylfaen" panose="010A0502050306030303" pitchFamily="18" charset="0"/>
            </a:rPr>
            <a:t> </a:t>
          </a:r>
          <a:r>
            <a:rPr dirty="0" err="1">
              <a:latin typeface="Sylfaen" panose="010A0502050306030303" pitchFamily="18" charset="0"/>
            </a:rPr>
            <a:t>ვალუტებისა</a:t>
          </a:r>
          <a:r>
            <a:rPr dirty="0">
              <a:latin typeface="Sylfaen" panose="010A0502050306030303" pitchFamily="18" charset="0"/>
            </a:rPr>
            <a:t> </a:t>
          </a:r>
          <a:r>
            <a:rPr dirty="0" err="1">
              <a:latin typeface="Sylfaen" panose="010A0502050306030303" pitchFamily="18" charset="0"/>
            </a:rPr>
            <a:t>და</a:t>
          </a:r>
          <a:r>
            <a:rPr dirty="0">
              <a:latin typeface="Sylfaen" panose="010A0502050306030303" pitchFamily="18" charset="0"/>
            </a:rPr>
            <a:t> </a:t>
          </a:r>
          <a:r>
            <a:rPr dirty="0" err="1">
              <a:latin typeface="Sylfaen" panose="010A0502050306030303" pitchFamily="18" charset="0"/>
            </a:rPr>
            <a:t>ვირტუალური</a:t>
          </a:r>
          <a:r>
            <a:rPr dirty="0">
              <a:latin typeface="Sylfaen" panose="010A0502050306030303" pitchFamily="18" charset="0"/>
            </a:rPr>
            <a:t> </a:t>
          </a:r>
          <a:r>
            <a:rPr dirty="0" err="1">
              <a:latin typeface="Sylfaen" panose="010A0502050306030303" pitchFamily="18" charset="0"/>
            </a:rPr>
            <a:t>აქტივების</a:t>
          </a:r>
          <a:r>
            <a:rPr dirty="0">
              <a:latin typeface="Sylfaen" panose="010A0502050306030303" pitchFamily="18" charset="0"/>
            </a:rPr>
            <a:t> </a:t>
          </a:r>
          <a:r>
            <a:rPr dirty="0" err="1">
              <a:latin typeface="Sylfaen" panose="010A0502050306030303" pitchFamily="18" charset="0"/>
            </a:rPr>
            <a:t>გასაყინად</a:t>
          </a:r>
          <a:r>
            <a:rPr dirty="0">
              <a:latin typeface="Sylfaen" panose="010A0502050306030303" pitchFamily="18" charset="0"/>
            </a:rPr>
            <a:t>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5145A4A8-5A77-439F-AFC2-7DC2391D00EB}">
      <dgm:prSet phldrT="[Text]"/>
      <dgm:spPr/>
      <dgm:t>
        <a:bodyPr/>
        <a:lstStyle/>
        <a:p>
          <a:r>
            <a:rPr lang="en-US" b="0" dirty="0">
              <a:solidFill>
                <a:schemeClr val="tx1"/>
              </a:solidFill>
              <a:latin typeface="Sylfaen" panose="010A0502050306030303" pitchFamily="18" charset="0"/>
            </a:rPr>
            <a:t>f) ყველა ზემოთ ჩამოთვლილი</a:t>
          </a:r>
        </a:p>
      </dgm:t>
    </dgm:pt>
    <dgm:pt modelId="{1ED5729A-02FF-4E16-A91F-7CFE69300586}" type="parTrans" cxnId="{93F557A7-0ABA-49E1-8231-6509135CFFF9}">
      <dgm:prSet/>
      <dgm:spPr/>
      <dgm:t>
        <a:bodyPr/>
        <a:lstStyle/>
        <a:p>
          <a:endParaRPr lang=""/>
        </a:p>
      </dgm:t>
    </dgm:pt>
    <dgm:pt modelId="{B2DFFEC0-7AFB-49C5-B0DB-ABBFE0D96753}" type="sibTrans" cxnId="{93F557A7-0ABA-49E1-8231-6509135CFFF9}">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6"/>
      <dgm:spPr/>
    </dgm:pt>
    <dgm:pt modelId="{E3E8A01D-29A2-442B-B2D9-9A8138A25142}" type="pres">
      <dgm:prSet presAssocID="{2D567ECC-EE11-40BE-8D44-12DF75E7AAA4}" presName="vertSpace2b" presStyleCnt="0"/>
      <dgm:spPr/>
    </dgm:pt>
    <dgm:pt modelId="{4B9A653A-0AA5-4263-8B76-EEDF7E4E7C48}" type="pres">
      <dgm:prSet presAssocID="{5145A4A8-5A77-439F-AFC2-7DC2391D00EB}" presName="horz2" presStyleCnt="0"/>
      <dgm:spPr/>
    </dgm:pt>
    <dgm:pt modelId="{CBF56963-1E1F-4F50-935A-1E4A12FB4AE9}" type="pres">
      <dgm:prSet presAssocID="{5145A4A8-5A77-439F-AFC2-7DC2391D00EB}" presName="horzSpace2" presStyleCnt="0"/>
      <dgm:spPr/>
    </dgm:pt>
    <dgm:pt modelId="{6298CF68-F6D0-4A26-B99F-FB0058621F2E}" type="pres">
      <dgm:prSet presAssocID="{5145A4A8-5A77-439F-AFC2-7DC2391D00EB}" presName="tx2" presStyleLbl="revTx" presStyleIdx="6" presStyleCnt="7"/>
      <dgm:spPr/>
      <dgm:t>
        <a:bodyPr/>
        <a:lstStyle/>
        <a:p>
          <a:endParaRPr lang="en-US"/>
        </a:p>
      </dgm:t>
    </dgm:pt>
    <dgm:pt modelId="{DE8D4A08-9E2E-4E83-98EF-0410B1867762}" type="pres">
      <dgm:prSet presAssocID="{5145A4A8-5A77-439F-AFC2-7DC2391D00EB}" presName="vert2" presStyleCnt="0"/>
      <dgm:spPr/>
    </dgm:pt>
    <dgm:pt modelId="{281B62DC-F992-4147-9B8F-04FD715E221E}" type="pres">
      <dgm:prSet presAssocID="{5145A4A8-5A77-439F-AFC2-7DC2391D00EB}" presName="thinLine2b" presStyleLbl="callout" presStyleIdx="5" presStyleCnt="6"/>
      <dgm:spPr/>
    </dgm:pt>
    <dgm:pt modelId="{61EDDC00-DBB8-412D-B06E-5637C1ED5F96}" type="pres">
      <dgm:prSet presAssocID="{5145A4A8-5A77-439F-AFC2-7DC2391D00EB}"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B372B13A-79B2-436F-98D5-E931EC7BC2B7}" type="presOf" srcId="{7029F5E8-D056-AE49-BD66-3C193010DDE8}" destId="{5D9EDF3F-7B20-8E47-A431-F9F24450F874}" srcOrd="0" destOrd="0" presId="urn:microsoft.com/office/officeart/2008/layout/LinedList"/>
    <dgm:cxn modelId="{8E8A770C-E1B6-4696-A6C3-9BE691B7A12F}" type="presOf" srcId="{D907F82D-4934-4260-A319-D0C1005DB73A}" destId="{576A2C98-791A-4E50-8CB8-1914215BEA2D}" srcOrd="0" destOrd="0" presId="urn:microsoft.com/office/officeart/2008/layout/LinedList"/>
    <dgm:cxn modelId="{EDB45DBD-3552-41FD-AD74-9D7E67D76E98}" type="presOf" srcId="{3C774A1C-BB1C-4347-A758-A94A436F7244}" destId="{9CA50A65-40FA-E945-A868-9E3FE840B07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F6AAAA11-DC16-4D8E-A28A-E8418E8ED636}" type="presOf" srcId="{8E61202A-36DD-0240-811A-270D9611A395}" destId="{CFE00427-EDF8-324F-9A5C-A181E81A4D48}" srcOrd="0" destOrd="0" presId="urn:microsoft.com/office/officeart/2008/layout/LinedList"/>
    <dgm:cxn modelId="{8C03D0D1-932A-4AD6-8D63-FCD19A0FAE4B}" type="presOf" srcId="{412DA8CB-B9E5-F44F-9FDD-EF35DF68306D}" destId="{B9E57DF2-F223-F848-B6AB-FEB0F6FB4076}" srcOrd="0" destOrd="0" presId="urn:microsoft.com/office/officeart/2008/layout/LinedList"/>
    <dgm:cxn modelId="{048794CA-5688-4BC6-8DE4-9505418803FD}" type="presOf" srcId="{2D567ECC-EE11-40BE-8D44-12DF75E7AAA4}" destId="{27817E14-DB1F-4D8F-A68A-7A628C5AB32E}" srcOrd="0" destOrd="0" presId="urn:microsoft.com/office/officeart/2008/layout/LinedList"/>
    <dgm:cxn modelId="{93F557A7-0ABA-49E1-8231-6509135CFFF9}" srcId="{8E61202A-36DD-0240-811A-270D9611A395}" destId="{5145A4A8-5A77-439F-AFC2-7DC2391D00EB}" srcOrd="5" destOrd="0" parTransId="{1ED5729A-02FF-4E16-A91F-7CFE69300586}" sibTransId="{B2DFFEC0-7AFB-49C5-B0DB-ABBFE0D96753}"/>
    <dgm:cxn modelId="{BB0FC586-3556-4775-9DD2-41D532B8F1AC}" type="presOf" srcId="{5145A4A8-5A77-439F-AFC2-7DC2391D00EB}" destId="{6298CF68-F6D0-4A26-B99F-FB0058621F2E}"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9F523B80-8779-4407-8F12-E61D038E2CE1}" type="presOf" srcId="{9EFF4F62-79ED-4EA0-85C1-51F88755C8EE}" destId="{0DEDE790-6650-4E13-B812-9DA3ABBAEB7C}"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10CFF24-739E-44CF-8899-5C60D1817E43}" type="presParOf" srcId="{9CA50A65-40FA-E945-A868-9E3FE840B07E}" destId="{D5C7DCB4-3723-4443-ADD7-DBEB1005841A}" srcOrd="0" destOrd="0" presId="urn:microsoft.com/office/officeart/2008/layout/LinedList"/>
    <dgm:cxn modelId="{3EB59052-15E8-4FA3-814A-B32235669C9D}" type="presParOf" srcId="{9CA50A65-40FA-E945-A868-9E3FE840B07E}" destId="{9F8ADD56-4647-5947-BF4A-89820DB0503F}" srcOrd="1" destOrd="0" presId="urn:microsoft.com/office/officeart/2008/layout/LinedList"/>
    <dgm:cxn modelId="{1277958C-947D-428F-8DF8-7CD31963DF56}" type="presParOf" srcId="{9F8ADD56-4647-5947-BF4A-89820DB0503F}" destId="{CFE00427-EDF8-324F-9A5C-A181E81A4D48}" srcOrd="0" destOrd="0" presId="urn:microsoft.com/office/officeart/2008/layout/LinedList"/>
    <dgm:cxn modelId="{7E04CB8F-20A6-45DD-97D1-8B795E65991B}" type="presParOf" srcId="{9F8ADD56-4647-5947-BF4A-89820DB0503F}" destId="{71554259-89F3-DC41-AF38-A80F6823C6AB}" srcOrd="1" destOrd="0" presId="urn:microsoft.com/office/officeart/2008/layout/LinedList"/>
    <dgm:cxn modelId="{B563DAAA-2A5D-4AFF-8105-471A20DB4455}" type="presParOf" srcId="{71554259-89F3-DC41-AF38-A80F6823C6AB}" destId="{D0431CA8-5100-6745-A242-ED330061BD73}" srcOrd="0" destOrd="0" presId="urn:microsoft.com/office/officeart/2008/layout/LinedList"/>
    <dgm:cxn modelId="{C608F5EF-565B-4445-8592-4567149C67C4}" type="presParOf" srcId="{71554259-89F3-DC41-AF38-A80F6823C6AB}" destId="{FE55CC5A-C0EF-DF45-AF1E-C9A5EF0E713C}" srcOrd="1" destOrd="0" presId="urn:microsoft.com/office/officeart/2008/layout/LinedList"/>
    <dgm:cxn modelId="{6201BDB3-2316-43BF-B094-EE93D515E812}" type="presParOf" srcId="{FE55CC5A-C0EF-DF45-AF1E-C9A5EF0E713C}" destId="{D79F8CF2-80EE-C747-9C26-26414E55692C}" srcOrd="0" destOrd="0" presId="urn:microsoft.com/office/officeart/2008/layout/LinedList"/>
    <dgm:cxn modelId="{D7FD5BF6-2509-4F39-9CA6-1BA1A8FCCBF1}" type="presParOf" srcId="{FE55CC5A-C0EF-DF45-AF1E-C9A5EF0E713C}" destId="{5D9EDF3F-7B20-8E47-A431-F9F24450F874}" srcOrd="1" destOrd="0" presId="urn:microsoft.com/office/officeart/2008/layout/LinedList"/>
    <dgm:cxn modelId="{6C02CAE4-11BD-4320-A42C-980766C8C40C}" type="presParOf" srcId="{FE55CC5A-C0EF-DF45-AF1E-C9A5EF0E713C}" destId="{EB933D24-ABB6-0C44-A5A7-05F1CB99F1EB}" srcOrd="2" destOrd="0" presId="urn:microsoft.com/office/officeart/2008/layout/LinedList"/>
    <dgm:cxn modelId="{E5C963BD-D71B-49C6-985F-22E0375A1561}" type="presParOf" srcId="{71554259-89F3-DC41-AF38-A80F6823C6AB}" destId="{EB798B99-5590-864A-A2C1-F553D99D3FAA}" srcOrd="2" destOrd="0" presId="urn:microsoft.com/office/officeart/2008/layout/LinedList"/>
    <dgm:cxn modelId="{D6E07E84-7259-49B2-A6B5-83321F72510F}" type="presParOf" srcId="{71554259-89F3-DC41-AF38-A80F6823C6AB}" destId="{9C715A5E-13B0-3F4D-85BD-4FA3A97839C5}" srcOrd="3" destOrd="0" presId="urn:microsoft.com/office/officeart/2008/layout/LinedList"/>
    <dgm:cxn modelId="{757A2FBC-66C2-447E-8B71-0DBDD68F5FCA}" type="presParOf" srcId="{71554259-89F3-DC41-AF38-A80F6823C6AB}" destId="{A4B3FD2E-63E5-E445-B87B-210177B3706B}" srcOrd="4" destOrd="0" presId="urn:microsoft.com/office/officeart/2008/layout/LinedList"/>
    <dgm:cxn modelId="{95E5DD15-DC53-4FD0-8B3C-AC9BD04CF0F6}" type="presParOf" srcId="{A4B3FD2E-63E5-E445-B87B-210177B3706B}" destId="{B4FE7B28-4407-5045-AAC1-7786FB86FE88}" srcOrd="0" destOrd="0" presId="urn:microsoft.com/office/officeart/2008/layout/LinedList"/>
    <dgm:cxn modelId="{4D5B8E1B-FF0E-464E-8B55-94357FBFAE71}" type="presParOf" srcId="{A4B3FD2E-63E5-E445-B87B-210177B3706B}" destId="{B9E57DF2-F223-F848-B6AB-FEB0F6FB4076}" srcOrd="1" destOrd="0" presId="urn:microsoft.com/office/officeart/2008/layout/LinedList"/>
    <dgm:cxn modelId="{9B2940E5-573F-44ED-BA7E-20FCF4E26A74}" type="presParOf" srcId="{A4B3FD2E-63E5-E445-B87B-210177B3706B}" destId="{84017E13-6661-1647-9DB1-F43BB49DC0FD}" srcOrd="2" destOrd="0" presId="urn:microsoft.com/office/officeart/2008/layout/LinedList"/>
    <dgm:cxn modelId="{5136C272-638E-4056-8DE3-462F6A239FE5}" type="presParOf" srcId="{71554259-89F3-DC41-AF38-A80F6823C6AB}" destId="{1E88F2A9-FC8F-2A4F-ABF4-2C5837CA76E5}" srcOrd="5" destOrd="0" presId="urn:microsoft.com/office/officeart/2008/layout/LinedList"/>
    <dgm:cxn modelId="{0699D668-C0CF-4A1D-B609-4B52148912AF}" type="presParOf" srcId="{71554259-89F3-DC41-AF38-A80F6823C6AB}" destId="{02B19E4E-8333-4B4F-AA1E-19B5E7CAD48B}" srcOrd="6" destOrd="0" presId="urn:microsoft.com/office/officeart/2008/layout/LinedList"/>
    <dgm:cxn modelId="{F9557621-9AE4-4DBA-935E-50C6140C8501}" type="presParOf" srcId="{71554259-89F3-DC41-AF38-A80F6823C6AB}" destId="{5121BA32-9249-455A-8A20-08E85B86269F}" srcOrd="7" destOrd="0" presId="urn:microsoft.com/office/officeart/2008/layout/LinedList"/>
    <dgm:cxn modelId="{DFFAEDB4-B97A-417C-A3C0-DAB44C4F3FEB}" type="presParOf" srcId="{5121BA32-9249-455A-8A20-08E85B86269F}" destId="{E379A0C3-13D3-46B9-950A-CF0A08724A6D}" srcOrd="0" destOrd="0" presId="urn:microsoft.com/office/officeart/2008/layout/LinedList"/>
    <dgm:cxn modelId="{78AEAC0A-D4C1-4121-8BF2-5ECF6871A7E1}" type="presParOf" srcId="{5121BA32-9249-455A-8A20-08E85B86269F}" destId="{576A2C98-791A-4E50-8CB8-1914215BEA2D}" srcOrd="1" destOrd="0" presId="urn:microsoft.com/office/officeart/2008/layout/LinedList"/>
    <dgm:cxn modelId="{A4DB45DB-9D04-4CB5-AC66-42127663E2DB}" type="presParOf" srcId="{5121BA32-9249-455A-8A20-08E85B86269F}" destId="{3EC880A3-8E6D-40A4-857F-9A4C9ED1B22A}" srcOrd="2" destOrd="0" presId="urn:microsoft.com/office/officeart/2008/layout/LinedList"/>
    <dgm:cxn modelId="{58E44824-5FC3-4252-BD7A-2A4DA35ECDBA}" type="presParOf" srcId="{71554259-89F3-DC41-AF38-A80F6823C6AB}" destId="{45167FBC-5EE3-4C8A-A94C-30BB5DE89AD6}" srcOrd="8" destOrd="0" presId="urn:microsoft.com/office/officeart/2008/layout/LinedList"/>
    <dgm:cxn modelId="{5032AA9A-0377-4900-9C82-C30F3E57E850}" type="presParOf" srcId="{71554259-89F3-DC41-AF38-A80F6823C6AB}" destId="{BC5CA65E-0C6F-472F-B2E2-282C2CDDDC9F}" srcOrd="9" destOrd="0" presId="urn:microsoft.com/office/officeart/2008/layout/LinedList"/>
    <dgm:cxn modelId="{CC404A0B-B4F2-4FE5-B629-2BFB8159AD6C}" type="presParOf" srcId="{71554259-89F3-DC41-AF38-A80F6823C6AB}" destId="{DFE917DE-2459-4110-B5CA-909F8A25E9B3}" srcOrd="10" destOrd="0" presId="urn:microsoft.com/office/officeart/2008/layout/LinedList"/>
    <dgm:cxn modelId="{F8E1F452-ECE5-4495-9C81-A9A9614A38C4}" type="presParOf" srcId="{DFE917DE-2459-4110-B5CA-909F8A25E9B3}" destId="{BFFB7145-8402-485B-85FA-7C375AFB0A2C}" srcOrd="0" destOrd="0" presId="urn:microsoft.com/office/officeart/2008/layout/LinedList"/>
    <dgm:cxn modelId="{9DD86BA7-28BA-446B-907F-9CE47D03477E}" type="presParOf" srcId="{DFE917DE-2459-4110-B5CA-909F8A25E9B3}" destId="{0DEDE790-6650-4E13-B812-9DA3ABBAEB7C}" srcOrd="1" destOrd="0" presId="urn:microsoft.com/office/officeart/2008/layout/LinedList"/>
    <dgm:cxn modelId="{B7D564F0-4CC8-454F-BD30-CBA94415B05C}" type="presParOf" srcId="{DFE917DE-2459-4110-B5CA-909F8A25E9B3}" destId="{CC02E1CA-72BE-493C-916D-08B08D649491}" srcOrd="2" destOrd="0" presId="urn:microsoft.com/office/officeart/2008/layout/LinedList"/>
    <dgm:cxn modelId="{11C4FDF9-7468-4282-9B08-2AEDD52ED417}" type="presParOf" srcId="{71554259-89F3-DC41-AF38-A80F6823C6AB}" destId="{41DAB04F-B76E-41A3-BF92-19D36F058A9E}" srcOrd="11" destOrd="0" presId="urn:microsoft.com/office/officeart/2008/layout/LinedList"/>
    <dgm:cxn modelId="{83995DEC-5B98-4C6A-B13D-BDF737D064B8}" type="presParOf" srcId="{71554259-89F3-DC41-AF38-A80F6823C6AB}" destId="{E5F9CA9F-91E3-425C-B99F-A98D8F0B0A7F}" srcOrd="12" destOrd="0" presId="urn:microsoft.com/office/officeart/2008/layout/LinedList"/>
    <dgm:cxn modelId="{02708D74-B41D-47E1-9B78-E17B71E76813}" type="presParOf" srcId="{71554259-89F3-DC41-AF38-A80F6823C6AB}" destId="{B3DB48DB-4C93-4596-9AC6-3B83B01CF220}" srcOrd="13" destOrd="0" presId="urn:microsoft.com/office/officeart/2008/layout/LinedList"/>
    <dgm:cxn modelId="{42DFD704-B81F-4560-A0D3-E3B5F075B17D}" type="presParOf" srcId="{B3DB48DB-4C93-4596-9AC6-3B83B01CF220}" destId="{40B7A97C-3464-43FE-BFE9-19588B33F0C0}" srcOrd="0" destOrd="0" presId="urn:microsoft.com/office/officeart/2008/layout/LinedList"/>
    <dgm:cxn modelId="{1149C080-B935-4DC4-8690-2F580A78FB23}" type="presParOf" srcId="{B3DB48DB-4C93-4596-9AC6-3B83B01CF220}" destId="{27817E14-DB1F-4D8F-A68A-7A628C5AB32E}" srcOrd="1" destOrd="0" presId="urn:microsoft.com/office/officeart/2008/layout/LinedList"/>
    <dgm:cxn modelId="{522FC404-5985-4BBF-A341-3C1D0FD3454F}" type="presParOf" srcId="{B3DB48DB-4C93-4596-9AC6-3B83B01CF220}" destId="{4DA3FBF6-D5DD-4780-9A67-BC9D183196BA}" srcOrd="2" destOrd="0" presId="urn:microsoft.com/office/officeart/2008/layout/LinedList"/>
    <dgm:cxn modelId="{C460E973-48A3-43A7-A964-4C9E3031F59F}" type="presParOf" srcId="{71554259-89F3-DC41-AF38-A80F6823C6AB}" destId="{9B1E8AEA-2A8D-4500-8486-4DCED5C7B4CD}" srcOrd="14" destOrd="0" presId="urn:microsoft.com/office/officeart/2008/layout/LinedList"/>
    <dgm:cxn modelId="{F5555BE5-4F07-4A15-84E8-10AC66CB8927}" type="presParOf" srcId="{71554259-89F3-DC41-AF38-A80F6823C6AB}" destId="{E3E8A01D-29A2-442B-B2D9-9A8138A25142}" srcOrd="15" destOrd="0" presId="urn:microsoft.com/office/officeart/2008/layout/LinedList"/>
    <dgm:cxn modelId="{87538BFD-59E2-47AC-9D9B-855658DF8768}" type="presParOf" srcId="{71554259-89F3-DC41-AF38-A80F6823C6AB}" destId="{4B9A653A-0AA5-4263-8B76-EEDF7E4E7C48}" srcOrd="16" destOrd="0" presId="urn:microsoft.com/office/officeart/2008/layout/LinedList"/>
    <dgm:cxn modelId="{24F45B4B-3B12-4549-B555-11C7B64493C6}" type="presParOf" srcId="{4B9A653A-0AA5-4263-8B76-EEDF7E4E7C48}" destId="{CBF56963-1E1F-4F50-935A-1E4A12FB4AE9}" srcOrd="0" destOrd="0" presId="urn:microsoft.com/office/officeart/2008/layout/LinedList"/>
    <dgm:cxn modelId="{62EA6E01-A146-4D59-A39C-B9D97B644740}" type="presParOf" srcId="{4B9A653A-0AA5-4263-8B76-EEDF7E4E7C48}" destId="{6298CF68-F6D0-4A26-B99F-FB0058621F2E}" srcOrd="1" destOrd="0" presId="urn:microsoft.com/office/officeart/2008/layout/LinedList"/>
    <dgm:cxn modelId="{510ACF95-B5D1-46C4-96CB-4D42496799C3}" type="presParOf" srcId="{4B9A653A-0AA5-4263-8B76-EEDF7E4E7C48}" destId="{DE8D4A08-9E2E-4E83-98EF-0410B1867762}" srcOrd="2" destOrd="0" presId="urn:microsoft.com/office/officeart/2008/layout/LinedList"/>
    <dgm:cxn modelId="{BE95FDD7-9D99-481D-AED7-EEDC7CC102DA}" type="presParOf" srcId="{71554259-89F3-DC41-AF38-A80F6823C6AB}" destId="{281B62DC-F992-4147-9B8F-04FD715E221E}" srcOrd="17" destOrd="0" presId="urn:microsoft.com/office/officeart/2008/layout/LinedList"/>
    <dgm:cxn modelId="{36465030-9C8E-45CE-AE5B-00D817C73615}" type="presParOf" srcId="{71554259-89F3-DC41-AF38-A80F6823C6AB}" destId="{61EDDC00-DBB8-412D-B06E-5637C1ED5F9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000" b="1" dirty="0">
              <a:latin typeface="Sylfaen" panose="010A0502050306030303" pitchFamily="18" charset="0"/>
            </a:rPr>
            <a:t>ჩამოთვლილთაგან რომელი მტკიცებაა სწორი – </a:t>
          </a:r>
          <a:r>
            <a:rPr lang="en-US" sz="2000" b="1" dirty="0" err="1">
              <a:latin typeface="Sylfaen" panose="010A0502050306030303" pitchFamily="18" charset="0"/>
            </a:rPr>
            <a:t>ბუდაპეშტის</a:t>
          </a:r>
          <a:r>
            <a:rPr lang="en-US" sz="2000" b="1" dirty="0">
              <a:latin typeface="Sylfaen" panose="010A0502050306030303" pitchFamily="18" charset="0"/>
            </a:rPr>
            <a:t> </a:t>
          </a:r>
          <a:r>
            <a:rPr lang="en-US" sz="2000" b="1" dirty="0" err="1" smtClean="0">
              <a:latin typeface="Sylfaen" panose="010A0502050306030303" pitchFamily="18" charset="0"/>
            </a:rPr>
            <a:t>კონვენცია</a:t>
          </a:r>
          <a:r>
            <a:rPr lang="en-US" sz="2000" b="1" dirty="0" smtClean="0">
              <a:latin typeface="Sylfaen" panose="010A0502050306030303" pitchFamily="18" charset="0"/>
            </a:rPr>
            <a:t>:</a:t>
          </a:r>
          <a:endParaRPr lang="en-US" sz="2000" b="1" dirty="0">
            <a:latin typeface="Sylfaen" panose="010A0502050306030303" pitchFamily="18" charset="0"/>
          </a:endParaRP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dirty="0">
              <a:latin typeface="Sylfaen" panose="010A0502050306030303" pitchFamily="18" charset="0"/>
            </a:rPr>
            <a:t>a) </a:t>
          </a:r>
          <a:r>
            <a:rPr dirty="0" err="1" smtClean="0">
              <a:latin typeface="Sylfaen" panose="010A0502050306030303" pitchFamily="18" charset="0"/>
            </a:rPr>
            <a:t>არის</a:t>
          </a:r>
          <a:r>
            <a:rPr dirty="0" smtClean="0">
              <a:latin typeface="Sylfaen" panose="010A0502050306030303" pitchFamily="18" charset="0"/>
            </a:rPr>
            <a:t> </a:t>
          </a:r>
          <a:r>
            <a:rPr dirty="0" err="1" smtClean="0">
              <a:latin typeface="Sylfaen" panose="010A0502050306030303" pitchFamily="18" charset="0"/>
            </a:rPr>
            <a:t>ხელშეკრულება</a:t>
          </a:r>
          <a:r>
            <a:rPr dirty="0" smtClean="0">
              <a:latin typeface="Sylfaen" panose="010A0502050306030303" pitchFamily="18" charset="0"/>
            </a:rPr>
            <a:t> </a:t>
          </a:r>
          <a:r>
            <a:rPr dirty="0" err="1">
              <a:latin typeface="Sylfaen" panose="010A0502050306030303" pitchFamily="18" charset="0"/>
            </a:rPr>
            <a:t>როგროც</a:t>
          </a:r>
          <a:r>
            <a:rPr dirty="0">
              <a:latin typeface="Sylfaen" panose="010A0502050306030303" pitchFamily="18" charset="0"/>
            </a:rPr>
            <a:t> </a:t>
          </a:r>
          <a:r>
            <a:rPr dirty="0" err="1">
              <a:latin typeface="Sylfaen" panose="010A0502050306030303" pitchFamily="18" charset="0"/>
            </a:rPr>
            <a:t>კიბერდანაშაულთან</a:t>
          </a:r>
          <a:r>
            <a:rPr dirty="0">
              <a:latin typeface="Sylfaen" panose="010A0502050306030303" pitchFamily="18" charset="0"/>
            </a:rPr>
            <a:t> </a:t>
          </a:r>
          <a:r>
            <a:rPr dirty="0" err="1">
              <a:latin typeface="Sylfaen" panose="010A0502050306030303" pitchFamily="18" charset="0"/>
            </a:rPr>
            <a:t>ბრძოლის</a:t>
          </a:r>
          <a:r>
            <a:rPr dirty="0">
              <a:latin typeface="Sylfaen" panose="010A0502050306030303" pitchFamily="18" charset="0"/>
            </a:rPr>
            <a:t>, </a:t>
          </a:r>
          <a:r>
            <a:rPr dirty="0" err="1">
              <a:latin typeface="Sylfaen" panose="010A0502050306030303" pitchFamily="18" charset="0"/>
            </a:rPr>
            <a:t>ისე</a:t>
          </a:r>
          <a:r>
            <a:rPr dirty="0">
              <a:latin typeface="Sylfaen" panose="010A0502050306030303" pitchFamily="18" charset="0"/>
            </a:rPr>
            <a:t> </a:t>
          </a:r>
          <a:r>
            <a:rPr dirty="0" err="1">
              <a:latin typeface="Sylfaen" panose="010A0502050306030303" pitchFamily="18" charset="0"/>
            </a:rPr>
            <a:t>ელექტრონული</a:t>
          </a:r>
          <a:r>
            <a:rPr dirty="0">
              <a:latin typeface="Sylfaen" panose="010A0502050306030303" pitchFamily="18" charset="0"/>
            </a:rPr>
            <a:t> </a:t>
          </a:r>
          <a:r>
            <a:rPr dirty="0" err="1">
              <a:latin typeface="Sylfaen" panose="010A0502050306030303" pitchFamily="18" charset="0"/>
            </a:rPr>
            <a:t>მტკიცებულებების</a:t>
          </a:r>
          <a:r>
            <a:rPr dirty="0">
              <a:latin typeface="Sylfaen" panose="010A0502050306030303" pitchFamily="18" charset="0"/>
            </a:rPr>
            <a:t> </a:t>
          </a:r>
          <a:r>
            <a:rPr dirty="0" err="1">
              <a:latin typeface="Sylfaen" panose="010A0502050306030303" pitchFamily="18" charset="0"/>
            </a:rPr>
            <a:t>შესახებ</a:t>
          </a:r>
          <a:endParaRPr dirty="0">
            <a:latin typeface="Sylfaen" panose="010A0502050306030303" pitchFamily="18" charset="0"/>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dirty="0">
              <a:latin typeface="Sylfaen" panose="010A0502050306030303" pitchFamily="18" charset="0"/>
            </a:rPr>
            <a:t>b) </a:t>
          </a:r>
          <a:r>
            <a:rPr dirty="0" err="1" smtClean="0">
              <a:latin typeface="Sylfaen" panose="010A0502050306030303" pitchFamily="18" charset="0"/>
            </a:rPr>
            <a:t>არის</a:t>
          </a:r>
          <a:r>
            <a:rPr dirty="0" smtClean="0">
              <a:latin typeface="Sylfaen" panose="010A0502050306030303" pitchFamily="18" charset="0"/>
            </a:rPr>
            <a:t> </a:t>
          </a:r>
          <a:r>
            <a:rPr dirty="0" err="1" smtClean="0">
              <a:latin typeface="Sylfaen" panose="010A0502050306030303" pitchFamily="18" charset="0"/>
            </a:rPr>
            <a:t>გლობალური</a:t>
          </a:r>
          <a:r>
            <a:rPr dirty="0" smtClean="0">
              <a:latin typeface="Sylfaen" panose="010A0502050306030303" pitchFamily="18" charset="0"/>
            </a:rPr>
            <a:t> </a:t>
          </a:r>
          <a:r>
            <a:rPr dirty="0" err="1">
              <a:latin typeface="Sylfaen" panose="010A0502050306030303" pitchFamily="18" charset="0"/>
            </a:rPr>
            <a:t>ხელშეკრულება</a:t>
          </a:r>
          <a:endParaRPr dirty="0">
            <a:latin typeface="Sylfaen" panose="010A0502050306030303" pitchFamily="18" charset="0"/>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a:latin typeface="Sylfaen" panose="010A0502050306030303" pitchFamily="18" charset="0"/>
            </a:rPr>
            <a:t>c) ეხმარება ფულის გათეთრების წინააღმდეგ ბრძოლაში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dirty="0">
              <a:latin typeface="Sylfaen" panose="010A0502050306030303" pitchFamily="18" charset="0"/>
            </a:rPr>
            <a:t>d) </a:t>
          </a:r>
          <a:r>
            <a:rPr dirty="0" err="1">
              <a:latin typeface="Sylfaen" panose="010A0502050306030303" pitchFamily="18" charset="0"/>
            </a:rPr>
            <a:t>უპირატესობას</a:t>
          </a:r>
          <a:r>
            <a:rPr dirty="0">
              <a:latin typeface="Sylfaen" panose="010A0502050306030303" pitchFamily="18" charset="0"/>
            </a:rPr>
            <a:t> </a:t>
          </a:r>
          <a:r>
            <a:rPr dirty="0" err="1">
              <a:latin typeface="Sylfaen" panose="010A0502050306030303" pitchFamily="18" charset="0"/>
            </a:rPr>
            <a:t>ანიჭებს</a:t>
          </a:r>
          <a:r>
            <a:rPr dirty="0">
              <a:latin typeface="Sylfaen" panose="010A0502050306030303" pitchFamily="18" charset="0"/>
            </a:rPr>
            <a:t> </a:t>
          </a:r>
          <a:r>
            <a:rPr dirty="0" err="1">
              <a:latin typeface="Sylfaen" panose="010A0502050306030303" pitchFamily="18" charset="0"/>
            </a:rPr>
            <a:t>ინფრასტრუქტურის</a:t>
          </a:r>
          <a:r>
            <a:rPr dirty="0">
              <a:latin typeface="Sylfaen" panose="010A0502050306030303" pitchFamily="18" charset="0"/>
            </a:rPr>
            <a:t> </a:t>
          </a:r>
          <a:r>
            <a:rPr dirty="0" err="1">
              <a:latin typeface="Sylfaen" panose="010A0502050306030303" pitchFamily="18" charset="0"/>
            </a:rPr>
            <a:t>ქვეყნებს</a:t>
          </a:r>
          <a:endParaRPr dirty="0">
            <a:latin typeface="Sylfaen" panose="010A0502050306030303" pitchFamily="18" charset="0"/>
          </a:endParaRP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a:latin typeface="Sylfaen" panose="010A0502050306030303" pitchFamily="18" charset="0"/>
            </a:rPr>
            <a:t>e) შეიძლება გამოყენებული იქნეს ვირტუალური ვალუტებისა და ვირტუალური აქტივების გასაყინად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5145A4A8-5A77-439F-AFC2-7DC2391D00EB}">
      <dgm:prSet phldrT="[Text]"/>
      <dgm:spPr/>
      <dgm:t>
        <a:bodyPr/>
        <a:lstStyle/>
        <a:p>
          <a:r>
            <a:rPr lang="en-US" b="1" dirty="0">
              <a:solidFill>
                <a:srgbClr val="FF0000"/>
              </a:solidFill>
              <a:latin typeface="Sylfaen" panose="010A0502050306030303" pitchFamily="18" charset="0"/>
            </a:rPr>
            <a:t>f) ყველა ზემოთ ჩამოთვლილი</a:t>
          </a:r>
        </a:p>
      </dgm:t>
    </dgm:pt>
    <dgm:pt modelId="{1ED5729A-02FF-4E16-A91F-7CFE69300586}" type="parTrans" cxnId="{93F557A7-0ABA-49E1-8231-6509135CFFF9}">
      <dgm:prSet/>
      <dgm:spPr/>
      <dgm:t>
        <a:bodyPr/>
        <a:lstStyle/>
        <a:p>
          <a:endParaRPr lang=""/>
        </a:p>
      </dgm:t>
    </dgm:pt>
    <dgm:pt modelId="{B2DFFEC0-7AFB-49C5-B0DB-ABBFE0D96753}" type="sibTrans" cxnId="{93F557A7-0ABA-49E1-8231-6509135CFFF9}">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6"/>
      <dgm:spPr/>
    </dgm:pt>
    <dgm:pt modelId="{E3E8A01D-29A2-442B-B2D9-9A8138A25142}" type="pres">
      <dgm:prSet presAssocID="{2D567ECC-EE11-40BE-8D44-12DF75E7AAA4}" presName="vertSpace2b" presStyleCnt="0"/>
      <dgm:spPr/>
    </dgm:pt>
    <dgm:pt modelId="{4B9A653A-0AA5-4263-8B76-EEDF7E4E7C48}" type="pres">
      <dgm:prSet presAssocID="{5145A4A8-5A77-439F-AFC2-7DC2391D00EB}" presName="horz2" presStyleCnt="0"/>
      <dgm:spPr/>
    </dgm:pt>
    <dgm:pt modelId="{CBF56963-1E1F-4F50-935A-1E4A12FB4AE9}" type="pres">
      <dgm:prSet presAssocID="{5145A4A8-5A77-439F-AFC2-7DC2391D00EB}" presName="horzSpace2" presStyleCnt="0"/>
      <dgm:spPr/>
    </dgm:pt>
    <dgm:pt modelId="{6298CF68-F6D0-4A26-B99F-FB0058621F2E}" type="pres">
      <dgm:prSet presAssocID="{5145A4A8-5A77-439F-AFC2-7DC2391D00EB}" presName="tx2" presStyleLbl="revTx" presStyleIdx="6" presStyleCnt="7"/>
      <dgm:spPr/>
      <dgm:t>
        <a:bodyPr/>
        <a:lstStyle/>
        <a:p>
          <a:endParaRPr lang="en-US"/>
        </a:p>
      </dgm:t>
    </dgm:pt>
    <dgm:pt modelId="{DE8D4A08-9E2E-4E83-98EF-0410B1867762}" type="pres">
      <dgm:prSet presAssocID="{5145A4A8-5A77-439F-AFC2-7DC2391D00EB}" presName="vert2" presStyleCnt="0"/>
      <dgm:spPr/>
    </dgm:pt>
    <dgm:pt modelId="{281B62DC-F992-4147-9B8F-04FD715E221E}" type="pres">
      <dgm:prSet presAssocID="{5145A4A8-5A77-439F-AFC2-7DC2391D00EB}" presName="thinLine2b" presStyleLbl="callout" presStyleIdx="5" presStyleCnt="6"/>
      <dgm:spPr/>
    </dgm:pt>
    <dgm:pt modelId="{61EDDC00-DBB8-412D-B06E-5637C1ED5F96}" type="pres">
      <dgm:prSet presAssocID="{5145A4A8-5A77-439F-AFC2-7DC2391D00EB}" presName="vertSpace2b" presStyleCnt="0"/>
      <dgm:spPr/>
    </dgm:pt>
  </dgm:ptLst>
  <dgm:cxnLst>
    <dgm:cxn modelId="{91373C3F-CB15-4A35-BA3C-434D94CB5286}"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2BAAC373-577F-4502-8315-C0D76D350DFF}" type="presOf" srcId="{8E61202A-36DD-0240-811A-270D9611A395}" destId="{CFE00427-EDF8-324F-9A5C-A181E81A4D48}" srcOrd="0" destOrd="0" presId="urn:microsoft.com/office/officeart/2008/layout/LinedList"/>
    <dgm:cxn modelId="{FB9B3AB2-CCD1-4A52-B264-2C65CD8FC546}" type="presOf" srcId="{2D567ECC-EE11-40BE-8D44-12DF75E7AAA4}" destId="{27817E14-DB1F-4D8F-A68A-7A628C5AB32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3F557A7-0ABA-49E1-8231-6509135CFFF9}" srcId="{8E61202A-36DD-0240-811A-270D9611A395}" destId="{5145A4A8-5A77-439F-AFC2-7DC2391D00EB}" srcOrd="5" destOrd="0" parTransId="{1ED5729A-02FF-4E16-A91F-7CFE69300586}" sibTransId="{B2DFFEC0-7AFB-49C5-B0DB-ABBFE0D96753}"/>
    <dgm:cxn modelId="{1711B946-97E2-4FAC-9B86-450F341DFEE1}" type="presOf" srcId="{D907F82D-4934-4260-A319-D0C1005DB73A}" destId="{576A2C98-791A-4E50-8CB8-1914215BEA2D}"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0F08CBE-C0FF-49E9-A14D-59F0F70F60CC}" srcId="{8E61202A-36DD-0240-811A-270D9611A395}" destId="{9EFF4F62-79ED-4EA0-85C1-51F88755C8EE}" srcOrd="3" destOrd="0" parTransId="{8EAFCDE7-4869-4D95-9359-6DA608AB28F0}" sibTransId="{D3274077-7919-4B64-B4D8-786A32E9EF73}"/>
    <dgm:cxn modelId="{E2683B99-3BB9-4942-80B7-BBA02F7EA4C1}" type="presOf" srcId="{412DA8CB-B9E5-F44F-9FDD-EF35DF68306D}" destId="{B9E57DF2-F223-F848-B6AB-FEB0F6FB4076}" srcOrd="0" destOrd="0" presId="urn:microsoft.com/office/officeart/2008/layout/LinedList"/>
    <dgm:cxn modelId="{D6BAE950-316D-48D0-BFA1-4CBAC501AE14}" type="presOf" srcId="{9EFF4F62-79ED-4EA0-85C1-51F88755C8EE}" destId="{0DEDE790-6650-4E13-B812-9DA3ABBAEB7C}" srcOrd="0" destOrd="0" presId="urn:microsoft.com/office/officeart/2008/layout/LinedList"/>
    <dgm:cxn modelId="{17C70BDA-2C33-4222-ADBF-1B1F35F76E91}" type="presOf" srcId="{5145A4A8-5A77-439F-AFC2-7DC2391D00EB}" destId="{6298CF68-F6D0-4A26-B99F-FB0058621F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CB48424E-F2BC-4AE6-B305-0D41B309C1C5}" type="presOf" srcId="{3C774A1C-BB1C-4347-A758-A94A436F7244}" destId="{9CA50A65-40FA-E945-A868-9E3FE840B07E}" srcOrd="0" destOrd="0" presId="urn:microsoft.com/office/officeart/2008/layout/LinedList"/>
    <dgm:cxn modelId="{70682E73-AAE7-4C38-94C2-F57C00F669CC}" type="presParOf" srcId="{9CA50A65-40FA-E945-A868-9E3FE840B07E}" destId="{D5C7DCB4-3723-4443-ADD7-DBEB1005841A}" srcOrd="0" destOrd="0" presId="urn:microsoft.com/office/officeart/2008/layout/LinedList"/>
    <dgm:cxn modelId="{B47CEC8D-E7AE-49D1-9E1A-605917C5BCD1}" type="presParOf" srcId="{9CA50A65-40FA-E945-A868-9E3FE840B07E}" destId="{9F8ADD56-4647-5947-BF4A-89820DB0503F}" srcOrd="1" destOrd="0" presId="urn:microsoft.com/office/officeart/2008/layout/LinedList"/>
    <dgm:cxn modelId="{619208E1-1C26-40A9-8BDA-70737AD3984B}" type="presParOf" srcId="{9F8ADD56-4647-5947-BF4A-89820DB0503F}" destId="{CFE00427-EDF8-324F-9A5C-A181E81A4D48}" srcOrd="0" destOrd="0" presId="urn:microsoft.com/office/officeart/2008/layout/LinedList"/>
    <dgm:cxn modelId="{3336DAFC-CC30-4BF8-9061-87F702586E48}" type="presParOf" srcId="{9F8ADD56-4647-5947-BF4A-89820DB0503F}" destId="{71554259-89F3-DC41-AF38-A80F6823C6AB}" srcOrd="1" destOrd="0" presId="urn:microsoft.com/office/officeart/2008/layout/LinedList"/>
    <dgm:cxn modelId="{3436E609-F71A-463D-841A-D90BD795D73F}" type="presParOf" srcId="{71554259-89F3-DC41-AF38-A80F6823C6AB}" destId="{D0431CA8-5100-6745-A242-ED330061BD73}" srcOrd="0" destOrd="0" presId="urn:microsoft.com/office/officeart/2008/layout/LinedList"/>
    <dgm:cxn modelId="{576E06D5-CF6C-480B-B14E-3C7C3705EB74}" type="presParOf" srcId="{71554259-89F3-DC41-AF38-A80F6823C6AB}" destId="{FE55CC5A-C0EF-DF45-AF1E-C9A5EF0E713C}" srcOrd="1" destOrd="0" presId="urn:microsoft.com/office/officeart/2008/layout/LinedList"/>
    <dgm:cxn modelId="{F80CE43A-968C-4392-B537-29245D3B3845}" type="presParOf" srcId="{FE55CC5A-C0EF-DF45-AF1E-C9A5EF0E713C}" destId="{D79F8CF2-80EE-C747-9C26-26414E55692C}" srcOrd="0" destOrd="0" presId="urn:microsoft.com/office/officeart/2008/layout/LinedList"/>
    <dgm:cxn modelId="{0EBAEA2F-4E52-4ABC-A30D-781A54E96224}" type="presParOf" srcId="{FE55CC5A-C0EF-DF45-AF1E-C9A5EF0E713C}" destId="{5D9EDF3F-7B20-8E47-A431-F9F24450F874}" srcOrd="1" destOrd="0" presId="urn:microsoft.com/office/officeart/2008/layout/LinedList"/>
    <dgm:cxn modelId="{9C3CE88E-5930-483C-8C09-5A23E6DD16FF}" type="presParOf" srcId="{FE55CC5A-C0EF-DF45-AF1E-C9A5EF0E713C}" destId="{EB933D24-ABB6-0C44-A5A7-05F1CB99F1EB}" srcOrd="2" destOrd="0" presId="urn:microsoft.com/office/officeart/2008/layout/LinedList"/>
    <dgm:cxn modelId="{7166494C-75B8-4D93-8817-A88305C8BF7D}" type="presParOf" srcId="{71554259-89F3-DC41-AF38-A80F6823C6AB}" destId="{EB798B99-5590-864A-A2C1-F553D99D3FAA}" srcOrd="2" destOrd="0" presId="urn:microsoft.com/office/officeart/2008/layout/LinedList"/>
    <dgm:cxn modelId="{9CA93FF6-D0C9-4049-B8D6-1D5E26DA801E}" type="presParOf" srcId="{71554259-89F3-DC41-AF38-A80F6823C6AB}" destId="{9C715A5E-13B0-3F4D-85BD-4FA3A97839C5}" srcOrd="3" destOrd="0" presId="urn:microsoft.com/office/officeart/2008/layout/LinedList"/>
    <dgm:cxn modelId="{3AAC4FD7-665B-43BF-B8F3-BF61C3ABD487}" type="presParOf" srcId="{71554259-89F3-DC41-AF38-A80F6823C6AB}" destId="{A4B3FD2E-63E5-E445-B87B-210177B3706B}" srcOrd="4" destOrd="0" presId="urn:microsoft.com/office/officeart/2008/layout/LinedList"/>
    <dgm:cxn modelId="{2C06947A-9471-4177-B9AB-7948A778FAE0}" type="presParOf" srcId="{A4B3FD2E-63E5-E445-B87B-210177B3706B}" destId="{B4FE7B28-4407-5045-AAC1-7786FB86FE88}" srcOrd="0" destOrd="0" presId="urn:microsoft.com/office/officeart/2008/layout/LinedList"/>
    <dgm:cxn modelId="{FE23E669-A930-4425-80B9-FB3B3847A860}" type="presParOf" srcId="{A4B3FD2E-63E5-E445-B87B-210177B3706B}" destId="{B9E57DF2-F223-F848-B6AB-FEB0F6FB4076}" srcOrd="1" destOrd="0" presId="urn:microsoft.com/office/officeart/2008/layout/LinedList"/>
    <dgm:cxn modelId="{E13BC76B-1541-4D36-B4CA-9DF5414C1ADF}" type="presParOf" srcId="{A4B3FD2E-63E5-E445-B87B-210177B3706B}" destId="{84017E13-6661-1647-9DB1-F43BB49DC0FD}" srcOrd="2" destOrd="0" presId="urn:microsoft.com/office/officeart/2008/layout/LinedList"/>
    <dgm:cxn modelId="{09CE7BE6-2658-41E7-9D2C-12986B477C24}" type="presParOf" srcId="{71554259-89F3-DC41-AF38-A80F6823C6AB}" destId="{1E88F2A9-FC8F-2A4F-ABF4-2C5837CA76E5}" srcOrd="5" destOrd="0" presId="urn:microsoft.com/office/officeart/2008/layout/LinedList"/>
    <dgm:cxn modelId="{0E65FE74-4591-48A0-94C3-6BD598128C40}" type="presParOf" srcId="{71554259-89F3-DC41-AF38-A80F6823C6AB}" destId="{02B19E4E-8333-4B4F-AA1E-19B5E7CAD48B}" srcOrd="6" destOrd="0" presId="urn:microsoft.com/office/officeart/2008/layout/LinedList"/>
    <dgm:cxn modelId="{A936E952-3593-4D0F-B9F5-43A6539AD7FA}" type="presParOf" srcId="{71554259-89F3-DC41-AF38-A80F6823C6AB}" destId="{5121BA32-9249-455A-8A20-08E85B86269F}" srcOrd="7" destOrd="0" presId="urn:microsoft.com/office/officeart/2008/layout/LinedList"/>
    <dgm:cxn modelId="{5A12C0BE-E5B1-4CA9-82CD-660B36850BED}" type="presParOf" srcId="{5121BA32-9249-455A-8A20-08E85B86269F}" destId="{E379A0C3-13D3-46B9-950A-CF0A08724A6D}" srcOrd="0" destOrd="0" presId="urn:microsoft.com/office/officeart/2008/layout/LinedList"/>
    <dgm:cxn modelId="{8CB19A8B-533C-48AF-9178-0FEE5E14EF60}" type="presParOf" srcId="{5121BA32-9249-455A-8A20-08E85B86269F}" destId="{576A2C98-791A-4E50-8CB8-1914215BEA2D}" srcOrd="1" destOrd="0" presId="urn:microsoft.com/office/officeart/2008/layout/LinedList"/>
    <dgm:cxn modelId="{5F025D37-6A46-44C5-909F-70FD8F74C73F}" type="presParOf" srcId="{5121BA32-9249-455A-8A20-08E85B86269F}" destId="{3EC880A3-8E6D-40A4-857F-9A4C9ED1B22A}" srcOrd="2" destOrd="0" presId="urn:microsoft.com/office/officeart/2008/layout/LinedList"/>
    <dgm:cxn modelId="{D08B5EBA-C5DF-48B6-8A12-0CCB930B6D55}" type="presParOf" srcId="{71554259-89F3-DC41-AF38-A80F6823C6AB}" destId="{45167FBC-5EE3-4C8A-A94C-30BB5DE89AD6}" srcOrd="8" destOrd="0" presId="urn:microsoft.com/office/officeart/2008/layout/LinedList"/>
    <dgm:cxn modelId="{4B878560-3945-4B26-ABC2-23EFA49348AD}" type="presParOf" srcId="{71554259-89F3-DC41-AF38-A80F6823C6AB}" destId="{BC5CA65E-0C6F-472F-B2E2-282C2CDDDC9F}" srcOrd="9" destOrd="0" presId="urn:microsoft.com/office/officeart/2008/layout/LinedList"/>
    <dgm:cxn modelId="{459BCB7E-5C15-4AC9-81B5-D65DAC650F55}" type="presParOf" srcId="{71554259-89F3-DC41-AF38-A80F6823C6AB}" destId="{DFE917DE-2459-4110-B5CA-909F8A25E9B3}" srcOrd="10" destOrd="0" presId="urn:microsoft.com/office/officeart/2008/layout/LinedList"/>
    <dgm:cxn modelId="{C3EA9B65-993F-4931-9ECE-699ACCA45BFE}" type="presParOf" srcId="{DFE917DE-2459-4110-B5CA-909F8A25E9B3}" destId="{BFFB7145-8402-485B-85FA-7C375AFB0A2C}" srcOrd="0" destOrd="0" presId="urn:microsoft.com/office/officeart/2008/layout/LinedList"/>
    <dgm:cxn modelId="{4EEF9FCC-0871-4AAF-B401-B22DBF8BA99E}" type="presParOf" srcId="{DFE917DE-2459-4110-B5CA-909F8A25E9B3}" destId="{0DEDE790-6650-4E13-B812-9DA3ABBAEB7C}" srcOrd="1" destOrd="0" presId="urn:microsoft.com/office/officeart/2008/layout/LinedList"/>
    <dgm:cxn modelId="{C8A1E135-D0C7-4B35-940B-BEAE0C9630B7}" type="presParOf" srcId="{DFE917DE-2459-4110-B5CA-909F8A25E9B3}" destId="{CC02E1CA-72BE-493C-916D-08B08D649491}" srcOrd="2" destOrd="0" presId="urn:microsoft.com/office/officeart/2008/layout/LinedList"/>
    <dgm:cxn modelId="{4919063F-E522-4E44-8FEB-2E5884CDDBAB}" type="presParOf" srcId="{71554259-89F3-DC41-AF38-A80F6823C6AB}" destId="{41DAB04F-B76E-41A3-BF92-19D36F058A9E}" srcOrd="11" destOrd="0" presId="urn:microsoft.com/office/officeart/2008/layout/LinedList"/>
    <dgm:cxn modelId="{87228C13-009D-46BC-A3BA-F280A87EB6BB}" type="presParOf" srcId="{71554259-89F3-DC41-AF38-A80F6823C6AB}" destId="{E5F9CA9F-91E3-425C-B99F-A98D8F0B0A7F}" srcOrd="12" destOrd="0" presId="urn:microsoft.com/office/officeart/2008/layout/LinedList"/>
    <dgm:cxn modelId="{C28CB08E-A184-4D50-93E5-94970BB5C557}" type="presParOf" srcId="{71554259-89F3-DC41-AF38-A80F6823C6AB}" destId="{B3DB48DB-4C93-4596-9AC6-3B83B01CF220}" srcOrd="13" destOrd="0" presId="urn:microsoft.com/office/officeart/2008/layout/LinedList"/>
    <dgm:cxn modelId="{03320A46-0A96-4C79-B1C5-8BCCD5106CD9}" type="presParOf" srcId="{B3DB48DB-4C93-4596-9AC6-3B83B01CF220}" destId="{40B7A97C-3464-43FE-BFE9-19588B33F0C0}" srcOrd="0" destOrd="0" presId="urn:microsoft.com/office/officeart/2008/layout/LinedList"/>
    <dgm:cxn modelId="{F14FD76D-F7AD-4EF4-8CCE-787981007DA3}" type="presParOf" srcId="{B3DB48DB-4C93-4596-9AC6-3B83B01CF220}" destId="{27817E14-DB1F-4D8F-A68A-7A628C5AB32E}" srcOrd="1" destOrd="0" presId="urn:microsoft.com/office/officeart/2008/layout/LinedList"/>
    <dgm:cxn modelId="{3E97BF47-0731-4152-871D-422F4713DA1B}" type="presParOf" srcId="{B3DB48DB-4C93-4596-9AC6-3B83B01CF220}" destId="{4DA3FBF6-D5DD-4780-9A67-BC9D183196BA}" srcOrd="2" destOrd="0" presId="urn:microsoft.com/office/officeart/2008/layout/LinedList"/>
    <dgm:cxn modelId="{94230522-F1B2-4C58-97CD-8B1DC686279F}" type="presParOf" srcId="{71554259-89F3-DC41-AF38-A80F6823C6AB}" destId="{9B1E8AEA-2A8D-4500-8486-4DCED5C7B4CD}" srcOrd="14" destOrd="0" presId="urn:microsoft.com/office/officeart/2008/layout/LinedList"/>
    <dgm:cxn modelId="{F489560C-6B9B-459A-904C-FDB11B25B16C}" type="presParOf" srcId="{71554259-89F3-DC41-AF38-A80F6823C6AB}" destId="{E3E8A01D-29A2-442B-B2D9-9A8138A25142}" srcOrd="15" destOrd="0" presId="urn:microsoft.com/office/officeart/2008/layout/LinedList"/>
    <dgm:cxn modelId="{8FD224E4-D0F0-4FD5-9E64-F7AFCB0F13E3}" type="presParOf" srcId="{71554259-89F3-DC41-AF38-A80F6823C6AB}" destId="{4B9A653A-0AA5-4263-8B76-EEDF7E4E7C48}" srcOrd="16" destOrd="0" presId="urn:microsoft.com/office/officeart/2008/layout/LinedList"/>
    <dgm:cxn modelId="{C2399698-574E-4365-A2BB-4677B01ACDB6}" type="presParOf" srcId="{4B9A653A-0AA5-4263-8B76-EEDF7E4E7C48}" destId="{CBF56963-1E1F-4F50-935A-1E4A12FB4AE9}" srcOrd="0" destOrd="0" presId="urn:microsoft.com/office/officeart/2008/layout/LinedList"/>
    <dgm:cxn modelId="{DA297231-337B-4C4E-99E2-15AF9C145752}" type="presParOf" srcId="{4B9A653A-0AA5-4263-8B76-EEDF7E4E7C48}" destId="{6298CF68-F6D0-4A26-B99F-FB0058621F2E}" srcOrd="1" destOrd="0" presId="urn:microsoft.com/office/officeart/2008/layout/LinedList"/>
    <dgm:cxn modelId="{8B6F54E0-9E2D-4B6D-BE21-1077E28C5BC7}" type="presParOf" srcId="{4B9A653A-0AA5-4263-8B76-EEDF7E4E7C48}" destId="{DE8D4A08-9E2E-4E83-98EF-0410B1867762}" srcOrd="2" destOrd="0" presId="urn:microsoft.com/office/officeart/2008/layout/LinedList"/>
    <dgm:cxn modelId="{299A2E60-7D6C-4D69-8557-A0E6E5C7AB78}" type="presParOf" srcId="{71554259-89F3-DC41-AF38-A80F6823C6AB}" destId="{281B62DC-F992-4147-9B8F-04FD715E221E}" srcOrd="17" destOrd="0" presId="urn:microsoft.com/office/officeart/2008/layout/LinedList"/>
    <dgm:cxn modelId="{91F69315-840B-4EC7-BBE6-D375F3450CF7}" type="presParOf" srcId="{71554259-89F3-DC41-AF38-A80F6823C6AB}" destId="{61EDDC00-DBB8-412D-B06E-5637C1ED5F9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462246"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latin typeface="Sylfaen" panose="010A0502050306030303" pitchFamily="18" charset="0"/>
            </a:rPr>
            <a:t>ჩამოთვლილთაგან რომელია ფუნდამენტური სვეტი კიბერდანაშაულთან ბრძოლის ნებისმიერი ხელშეკრულებისთვის?</a:t>
          </a:r>
        </a:p>
      </dsp:txBody>
      <dsp:txXfrm>
        <a:off x="0" y="0"/>
        <a:ext cx="3462246" cy="4915492"/>
      </dsp:txXfrm>
    </dsp:sp>
    <dsp:sp modelId="{5D9EDF3F-7B20-8E47-A431-F9F24450F874}">
      <dsp:nvSpPr>
        <dsp:cNvPr id="0" name=""/>
        <dsp:cNvSpPr/>
      </dsp:nvSpPr>
      <dsp:spPr>
        <a:xfrm>
          <a:off x="3545392" y="38702"/>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a) </a:t>
          </a:r>
          <a:r>
            <a:rPr sz="1800" kern="1200" dirty="0" err="1">
              <a:latin typeface="Sylfaen" panose="010A0502050306030303" pitchFamily="18" charset="0"/>
            </a:rPr>
            <a:t>დანაშაულები</a:t>
          </a:r>
          <a:endParaRPr sz="1800" kern="1200" dirty="0">
            <a:latin typeface="Sylfaen" panose="010A0502050306030303" pitchFamily="18" charset="0"/>
          </a:endParaRPr>
        </a:p>
      </dsp:txBody>
      <dsp:txXfrm>
        <a:off x="3545392" y="38702"/>
        <a:ext cx="4351324" cy="774045"/>
      </dsp:txXfrm>
    </dsp:sp>
    <dsp:sp modelId="{EB798B99-5590-864A-A2C1-F553D99D3FAA}">
      <dsp:nvSpPr>
        <dsp:cNvPr id="0" name=""/>
        <dsp:cNvSpPr/>
      </dsp:nvSpPr>
      <dsp:spPr>
        <a:xfrm>
          <a:off x="3462246" y="812748"/>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545392" y="851450"/>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b) </a:t>
          </a:r>
          <a:r>
            <a:rPr sz="1800" kern="1200" dirty="0" err="1" smtClean="0">
              <a:latin typeface="Sylfaen" panose="010A0502050306030303" pitchFamily="18" charset="0"/>
            </a:rPr>
            <a:t>საპროცესო</a:t>
          </a:r>
          <a:r>
            <a:rPr sz="1800" kern="1200" dirty="0" smtClean="0">
              <a:latin typeface="Sylfaen" panose="010A0502050306030303" pitchFamily="18" charset="0"/>
            </a:rPr>
            <a:t> </a:t>
          </a:r>
          <a:r>
            <a:rPr sz="1800" kern="1200" dirty="0" err="1">
              <a:latin typeface="Sylfaen" panose="010A0502050306030303" pitchFamily="18" charset="0"/>
            </a:rPr>
            <a:t>უფლებამოსილება</a:t>
          </a:r>
          <a:endParaRPr sz="1800" kern="1200" dirty="0">
            <a:latin typeface="Sylfaen" panose="010A0502050306030303" pitchFamily="18" charset="0"/>
          </a:endParaRPr>
        </a:p>
      </dsp:txBody>
      <dsp:txXfrm>
        <a:off x="3545392" y="851450"/>
        <a:ext cx="4351324" cy="774045"/>
      </dsp:txXfrm>
    </dsp:sp>
    <dsp:sp modelId="{5B901F7D-EE59-304E-B86D-F0C8CC3A841B}">
      <dsp:nvSpPr>
        <dsp:cNvPr id="0" name=""/>
        <dsp:cNvSpPr/>
      </dsp:nvSpPr>
      <dsp:spPr>
        <a:xfrm>
          <a:off x="3462246" y="1625496"/>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45392" y="1664198"/>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c) </a:t>
          </a:r>
          <a:r>
            <a:rPr sz="1800" kern="1200" dirty="0" err="1">
              <a:latin typeface="Sylfaen" panose="010A0502050306030303" pitchFamily="18" charset="0"/>
            </a:rPr>
            <a:t>საერთაშორისო</a:t>
          </a:r>
          <a:r>
            <a:rPr sz="1800" kern="1200" dirty="0">
              <a:latin typeface="Sylfaen" panose="010A0502050306030303" pitchFamily="18" charset="0"/>
            </a:rPr>
            <a:t> </a:t>
          </a:r>
          <a:r>
            <a:rPr sz="1800" kern="1200" dirty="0" err="1">
              <a:latin typeface="Sylfaen" panose="010A0502050306030303" pitchFamily="18" charset="0"/>
            </a:rPr>
            <a:t>თანამშრომლობა</a:t>
          </a:r>
          <a:r>
            <a:rPr sz="1800" kern="1200" dirty="0">
              <a:latin typeface="Sylfaen" panose="010A0502050306030303" pitchFamily="18" charset="0"/>
            </a:rPr>
            <a:t> </a:t>
          </a:r>
        </a:p>
      </dsp:txBody>
      <dsp:txXfrm>
        <a:off x="3545392" y="1664198"/>
        <a:ext cx="4351324" cy="774045"/>
      </dsp:txXfrm>
    </dsp:sp>
    <dsp:sp modelId="{1E88F2A9-FC8F-2A4F-ABF4-2C5837CA76E5}">
      <dsp:nvSpPr>
        <dsp:cNvPr id="0" name=""/>
        <dsp:cNvSpPr/>
      </dsp:nvSpPr>
      <dsp:spPr>
        <a:xfrm>
          <a:off x="3462246" y="2438244"/>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545392" y="2476947"/>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d) </a:t>
          </a:r>
          <a:r>
            <a:rPr sz="1800" kern="1200" dirty="0" err="1">
              <a:latin typeface="Sylfaen" panose="010A0502050306030303" pitchFamily="18" charset="0"/>
            </a:rPr>
            <a:t>გარანტიები</a:t>
          </a:r>
          <a:r>
            <a:rPr sz="1800" kern="1200" dirty="0">
              <a:latin typeface="Sylfaen" panose="010A0502050306030303" pitchFamily="18" charset="0"/>
            </a:rPr>
            <a:t>/</a:t>
          </a:r>
          <a:r>
            <a:rPr sz="1800" kern="1200" dirty="0" err="1">
              <a:latin typeface="Sylfaen" panose="010A0502050306030303" pitchFamily="18" charset="0"/>
            </a:rPr>
            <a:t>სამოქალაქო</a:t>
          </a:r>
          <a:r>
            <a:rPr sz="1800" kern="1200" dirty="0">
              <a:latin typeface="Sylfaen" panose="010A0502050306030303" pitchFamily="18" charset="0"/>
            </a:rPr>
            <a:t> </a:t>
          </a:r>
          <a:r>
            <a:rPr sz="1800" kern="1200" dirty="0" err="1">
              <a:latin typeface="Sylfaen" panose="010A0502050306030303" pitchFamily="18" charset="0"/>
            </a:rPr>
            <a:t>თავისუფლებები</a:t>
          </a:r>
          <a:r>
            <a:rPr sz="1800" kern="1200" dirty="0">
              <a:latin typeface="Sylfaen" panose="010A0502050306030303" pitchFamily="18" charset="0"/>
            </a:rPr>
            <a:t>/</a:t>
          </a:r>
          <a:r>
            <a:rPr sz="1800" kern="1200" dirty="0" err="1">
              <a:latin typeface="Sylfaen" panose="010A0502050306030303" pitchFamily="18" charset="0"/>
            </a:rPr>
            <a:t>ადამიანის</a:t>
          </a:r>
          <a:r>
            <a:rPr sz="1800" kern="1200" dirty="0">
              <a:latin typeface="Sylfaen" panose="010A0502050306030303" pitchFamily="18" charset="0"/>
            </a:rPr>
            <a:t> </a:t>
          </a:r>
          <a:r>
            <a:rPr sz="1800" kern="1200" dirty="0" err="1">
              <a:latin typeface="Sylfaen" panose="010A0502050306030303" pitchFamily="18" charset="0"/>
            </a:rPr>
            <a:t>უფლებები</a:t>
          </a:r>
          <a:endParaRPr sz="1800" kern="1200" dirty="0">
            <a:latin typeface="Sylfaen" panose="010A0502050306030303" pitchFamily="18" charset="0"/>
          </a:endParaRPr>
        </a:p>
      </dsp:txBody>
      <dsp:txXfrm>
        <a:off x="3545392" y="2476947"/>
        <a:ext cx="4351324" cy="774045"/>
      </dsp:txXfrm>
    </dsp:sp>
    <dsp:sp modelId="{45167FBC-5EE3-4C8A-A94C-30BB5DE89AD6}">
      <dsp:nvSpPr>
        <dsp:cNvPr id="0" name=""/>
        <dsp:cNvSpPr/>
      </dsp:nvSpPr>
      <dsp:spPr>
        <a:xfrm>
          <a:off x="3462246" y="3250993"/>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554139" y="3289695"/>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e) </a:t>
          </a:r>
          <a:r>
            <a:rPr lang="ka-GE" sz="1800" kern="1200" dirty="0" smtClean="0">
              <a:latin typeface="Sylfaen" panose="010A0502050306030303" pitchFamily="18" charset="0"/>
            </a:rPr>
            <a:t>ე</a:t>
          </a:r>
          <a:r>
            <a:rPr sz="1800" kern="1200" dirty="0" err="1" smtClean="0">
              <a:latin typeface="Sylfaen" panose="010A0502050306030303" pitchFamily="18" charset="0"/>
            </a:rPr>
            <a:t>ლექტრონული</a:t>
          </a:r>
          <a:r>
            <a:rPr sz="1800" kern="1200" dirty="0" smtClean="0">
              <a:latin typeface="Sylfaen" panose="010A0502050306030303" pitchFamily="18" charset="0"/>
            </a:rPr>
            <a:t> </a:t>
          </a:r>
          <a:r>
            <a:rPr sz="1800" kern="1200" dirty="0" err="1">
              <a:latin typeface="Sylfaen" panose="010A0502050306030303" pitchFamily="18" charset="0"/>
            </a:rPr>
            <a:t>მტკიცებულებები</a:t>
          </a:r>
          <a:endParaRPr sz="1800" kern="1200" dirty="0">
            <a:latin typeface="Sylfaen" panose="010A0502050306030303" pitchFamily="18" charset="0"/>
          </a:endParaRPr>
        </a:p>
      </dsp:txBody>
      <dsp:txXfrm>
        <a:off x="3554139" y="3289695"/>
        <a:ext cx="4351324" cy="774045"/>
      </dsp:txXfrm>
    </dsp:sp>
    <dsp:sp modelId="{41DAB04F-B76E-41A3-BF92-19D36F058A9E}">
      <dsp:nvSpPr>
        <dsp:cNvPr id="0" name=""/>
        <dsp:cNvSpPr/>
      </dsp:nvSpPr>
      <dsp:spPr>
        <a:xfrm>
          <a:off x="3462246" y="4063741"/>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545392" y="4102443"/>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f) </a:t>
          </a:r>
          <a:r>
            <a:rPr sz="1800" kern="1200" dirty="0" err="1">
              <a:latin typeface="Sylfaen" panose="010A0502050306030303" pitchFamily="18" charset="0"/>
            </a:rPr>
            <a:t>ყველა</a:t>
          </a:r>
          <a:r>
            <a:rPr sz="1800" kern="1200" dirty="0">
              <a:latin typeface="Sylfaen" panose="010A0502050306030303" pitchFamily="18" charset="0"/>
            </a:rPr>
            <a:t> </a:t>
          </a:r>
          <a:r>
            <a:rPr sz="1800" kern="1200" dirty="0" err="1">
              <a:latin typeface="Sylfaen" panose="010A0502050306030303" pitchFamily="18" charset="0"/>
            </a:rPr>
            <a:t>ზემოთ</a:t>
          </a:r>
          <a:r>
            <a:rPr sz="1800" kern="1200" dirty="0">
              <a:latin typeface="Sylfaen" panose="010A0502050306030303" pitchFamily="18" charset="0"/>
            </a:rPr>
            <a:t> </a:t>
          </a:r>
          <a:r>
            <a:rPr sz="1800" kern="1200" dirty="0" err="1">
              <a:latin typeface="Sylfaen" panose="010A0502050306030303" pitchFamily="18" charset="0"/>
            </a:rPr>
            <a:t>ჩამოთვლილი</a:t>
          </a:r>
          <a:r>
            <a:rPr sz="1800" kern="1200" dirty="0">
              <a:latin typeface="Sylfaen" panose="010A0502050306030303" pitchFamily="18" charset="0"/>
            </a:rPr>
            <a:t> </a:t>
          </a:r>
        </a:p>
      </dsp:txBody>
      <dsp:txXfrm>
        <a:off x="3545392" y="4102443"/>
        <a:ext cx="4351324" cy="774045"/>
      </dsp:txXfrm>
    </dsp:sp>
    <dsp:sp modelId="{9B1E8AEA-2A8D-4500-8486-4DCED5C7B4CD}">
      <dsp:nvSpPr>
        <dsp:cNvPr id="0" name=""/>
        <dsp:cNvSpPr/>
      </dsp:nvSpPr>
      <dsp:spPr>
        <a:xfrm>
          <a:off x="3462246" y="4876489"/>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462246"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latin typeface="Sylfaen" panose="010A0502050306030303" pitchFamily="18" charset="0"/>
            </a:rPr>
            <a:t>ჩამოთვლილთაგან რომელია ფუნდამენტური სვეტი კიბერდანაშაულთან ბრძოლის ნებისმიერი ხელშეკრულებისთვის?</a:t>
          </a:r>
        </a:p>
      </dsp:txBody>
      <dsp:txXfrm>
        <a:off x="0" y="0"/>
        <a:ext cx="3462246" cy="4915492"/>
      </dsp:txXfrm>
    </dsp:sp>
    <dsp:sp modelId="{5D9EDF3F-7B20-8E47-A431-F9F24450F874}">
      <dsp:nvSpPr>
        <dsp:cNvPr id="0" name=""/>
        <dsp:cNvSpPr/>
      </dsp:nvSpPr>
      <dsp:spPr>
        <a:xfrm>
          <a:off x="3545392" y="38702"/>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a:latin typeface="Sylfaen" panose="010A0502050306030303" pitchFamily="18" charset="0"/>
            </a:rPr>
            <a:t>a) დანაშაულები</a:t>
          </a:r>
        </a:p>
      </dsp:txBody>
      <dsp:txXfrm>
        <a:off x="3545392" y="38702"/>
        <a:ext cx="4351324" cy="774045"/>
      </dsp:txXfrm>
    </dsp:sp>
    <dsp:sp modelId="{EB798B99-5590-864A-A2C1-F553D99D3FAA}">
      <dsp:nvSpPr>
        <dsp:cNvPr id="0" name=""/>
        <dsp:cNvSpPr/>
      </dsp:nvSpPr>
      <dsp:spPr>
        <a:xfrm>
          <a:off x="3462246" y="812748"/>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545392" y="851450"/>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b) </a:t>
          </a:r>
          <a:r>
            <a:rPr sz="1800" kern="1200" dirty="0" err="1" smtClean="0">
              <a:latin typeface="Sylfaen" panose="010A0502050306030303" pitchFamily="18" charset="0"/>
            </a:rPr>
            <a:t>საპროცესო</a:t>
          </a:r>
          <a:r>
            <a:rPr sz="1800" kern="1200" dirty="0" smtClean="0">
              <a:latin typeface="Sylfaen" panose="010A0502050306030303" pitchFamily="18" charset="0"/>
            </a:rPr>
            <a:t> </a:t>
          </a:r>
          <a:r>
            <a:rPr sz="1800" kern="1200" dirty="0" err="1">
              <a:latin typeface="Sylfaen" panose="010A0502050306030303" pitchFamily="18" charset="0"/>
            </a:rPr>
            <a:t>უფლებამოსილება</a:t>
          </a:r>
          <a:endParaRPr sz="1800" kern="1200" dirty="0">
            <a:latin typeface="Sylfaen" panose="010A0502050306030303" pitchFamily="18" charset="0"/>
          </a:endParaRPr>
        </a:p>
      </dsp:txBody>
      <dsp:txXfrm>
        <a:off x="3545392" y="851450"/>
        <a:ext cx="4351324" cy="774045"/>
      </dsp:txXfrm>
    </dsp:sp>
    <dsp:sp modelId="{5B901F7D-EE59-304E-B86D-F0C8CC3A841B}">
      <dsp:nvSpPr>
        <dsp:cNvPr id="0" name=""/>
        <dsp:cNvSpPr/>
      </dsp:nvSpPr>
      <dsp:spPr>
        <a:xfrm>
          <a:off x="3462246" y="1625496"/>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45392" y="1664198"/>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a:latin typeface="Sylfaen" panose="010A0502050306030303" pitchFamily="18" charset="0"/>
            </a:rPr>
            <a:t>c) საერთაშორისო თანამშრომლობა </a:t>
          </a:r>
        </a:p>
      </dsp:txBody>
      <dsp:txXfrm>
        <a:off x="3545392" y="1664198"/>
        <a:ext cx="4351324" cy="774045"/>
      </dsp:txXfrm>
    </dsp:sp>
    <dsp:sp modelId="{1E88F2A9-FC8F-2A4F-ABF4-2C5837CA76E5}">
      <dsp:nvSpPr>
        <dsp:cNvPr id="0" name=""/>
        <dsp:cNvSpPr/>
      </dsp:nvSpPr>
      <dsp:spPr>
        <a:xfrm>
          <a:off x="3462246" y="2438244"/>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545392" y="2476947"/>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d) </a:t>
          </a:r>
          <a:r>
            <a:rPr sz="1800" kern="1200" dirty="0" err="1">
              <a:latin typeface="Sylfaen" panose="010A0502050306030303" pitchFamily="18" charset="0"/>
            </a:rPr>
            <a:t>გარანტიები</a:t>
          </a:r>
          <a:r>
            <a:rPr sz="1800" kern="1200" dirty="0">
              <a:latin typeface="Sylfaen" panose="010A0502050306030303" pitchFamily="18" charset="0"/>
            </a:rPr>
            <a:t>/</a:t>
          </a:r>
          <a:r>
            <a:rPr sz="1800" kern="1200" dirty="0" err="1">
              <a:latin typeface="Sylfaen" panose="010A0502050306030303" pitchFamily="18" charset="0"/>
            </a:rPr>
            <a:t>სამოქალაქო</a:t>
          </a:r>
          <a:r>
            <a:rPr sz="1800" kern="1200" dirty="0">
              <a:latin typeface="Sylfaen" panose="010A0502050306030303" pitchFamily="18" charset="0"/>
            </a:rPr>
            <a:t> </a:t>
          </a:r>
          <a:r>
            <a:rPr sz="1800" kern="1200" dirty="0" err="1">
              <a:latin typeface="Sylfaen" panose="010A0502050306030303" pitchFamily="18" charset="0"/>
            </a:rPr>
            <a:t>თავისუფლებები</a:t>
          </a:r>
          <a:r>
            <a:rPr sz="1800" kern="1200" dirty="0">
              <a:latin typeface="Sylfaen" panose="010A0502050306030303" pitchFamily="18" charset="0"/>
            </a:rPr>
            <a:t>/</a:t>
          </a:r>
          <a:r>
            <a:rPr sz="1800" kern="1200" dirty="0" err="1">
              <a:latin typeface="Sylfaen" panose="010A0502050306030303" pitchFamily="18" charset="0"/>
            </a:rPr>
            <a:t>ადამიანის</a:t>
          </a:r>
          <a:r>
            <a:rPr sz="1800" kern="1200" dirty="0">
              <a:latin typeface="Sylfaen" panose="010A0502050306030303" pitchFamily="18" charset="0"/>
            </a:rPr>
            <a:t> </a:t>
          </a:r>
          <a:r>
            <a:rPr sz="1800" kern="1200" dirty="0" err="1">
              <a:latin typeface="Sylfaen" panose="010A0502050306030303" pitchFamily="18" charset="0"/>
            </a:rPr>
            <a:t>უფლებები</a:t>
          </a:r>
          <a:endParaRPr sz="1800" kern="1200" dirty="0">
            <a:latin typeface="Sylfaen" panose="010A0502050306030303" pitchFamily="18" charset="0"/>
          </a:endParaRPr>
        </a:p>
      </dsp:txBody>
      <dsp:txXfrm>
        <a:off x="3545392" y="2476947"/>
        <a:ext cx="4351324" cy="774045"/>
      </dsp:txXfrm>
    </dsp:sp>
    <dsp:sp modelId="{45167FBC-5EE3-4C8A-A94C-30BB5DE89AD6}">
      <dsp:nvSpPr>
        <dsp:cNvPr id="0" name=""/>
        <dsp:cNvSpPr/>
      </dsp:nvSpPr>
      <dsp:spPr>
        <a:xfrm>
          <a:off x="3462246" y="3250993"/>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554139" y="3289695"/>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sz="1800" kern="1200" dirty="0">
              <a:latin typeface="Sylfaen" panose="010A0502050306030303" pitchFamily="18" charset="0"/>
            </a:rPr>
            <a:t>e) </a:t>
          </a:r>
          <a:r>
            <a:rPr sz="1800" kern="1200" dirty="0" err="1" smtClean="0">
              <a:latin typeface="Sylfaen" panose="010A0502050306030303" pitchFamily="18" charset="0"/>
            </a:rPr>
            <a:t>ელექტრონული</a:t>
          </a:r>
          <a:r>
            <a:rPr sz="1800" kern="1200" dirty="0" smtClean="0">
              <a:latin typeface="Sylfaen" panose="010A0502050306030303" pitchFamily="18" charset="0"/>
            </a:rPr>
            <a:t> </a:t>
          </a:r>
          <a:r>
            <a:rPr sz="1800" kern="1200" dirty="0" err="1">
              <a:latin typeface="Sylfaen" panose="010A0502050306030303" pitchFamily="18" charset="0"/>
            </a:rPr>
            <a:t>მტკიცებულებები</a:t>
          </a:r>
          <a:endParaRPr sz="1800" kern="1200" dirty="0">
            <a:latin typeface="Sylfaen" panose="010A0502050306030303" pitchFamily="18" charset="0"/>
          </a:endParaRPr>
        </a:p>
      </dsp:txBody>
      <dsp:txXfrm>
        <a:off x="3554139" y="3289695"/>
        <a:ext cx="4351324" cy="774045"/>
      </dsp:txXfrm>
    </dsp:sp>
    <dsp:sp modelId="{41DAB04F-B76E-41A3-BF92-19D36F058A9E}">
      <dsp:nvSpPr>
        <dsp:cNvPr id="0" name=""/>
        <dsp:cNvSpPr/>
      </dsp:nvSpPr>
      <dsp:spPr>
        <a:xfrm>
          <a:off x="3462246" y="4063741"/>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545392" y="4102443"/>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FF0000"/>
              </a:solidFill>
              <a:latin typeface="Sylfaen" panose="010A0502050306030303" pitchFamily="18" charset="0"/>
            </a:rPr>
            <a:t>f) ყველა ზემოთ ჩამოთვლილი </a:t>
          </a:r>
        </a:p>
      </dsp:txBody>
      <dsp:txXfrm>
        <a:off x="3545392" y="4102443"/>
        <a:ext cx="4351324" cy="774045"/>
      </dsp:txXfrm>
    </dsp:sp>
    <dsp:sp modelId="{9B1E8AEA-2A8D-4500-8486-4DCED5C7B4CD}">
      <dsp:nvSpPr>
        <dsp:cNvPr id="0" name=""/>
        <dsp:cNvSpPr/>
      </dsp:nvSpPr>
      <dsp:spPr>
        <a:xfrm>
          <a:off x="3462246" y="4876489"/>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401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241492"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latin typeface="Sylfaen" panose="010A0502050306030303" pitchFamily="18" charset="0"/>
            </a:rPr>
            <a:t>ჩამოთვლილთაგან აირჩიეთ ორი რამ, რაც შეუსაბამო იქნებოდა კიბერდანაშაულთან ბრძოლის ხელშეკრულებისთვის</a:t>
          </a:r>
        </a:p>
      </dsp:txBody>
      <dsp:txXfrm>
        <a:off x="0" y="0"/>
        <a:ext cx="3241492" cy="4915492"/>
      </dsp:txXfrm>
    </dsp:sp>
    <dsp:sp modelId="{5D9EDF3F-7B20-8E47-A431-F9F24450F874}">
      <dsp:nvSpPr>
        <dsp:cNvPr id="0" name=""/>
        <dsp:cNvSpPr/>
      </dsp:nvSpPr>
      <dsp:spPr>
        <a:xfrm>
          <a:off x="3319337" y="46322"/>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dirty="0">
              <a:latin typeface="Sylfaen" panose="010A0502050306030303" pitchFamily="18" charset="0"/>
            </a:rPr>
            <a:t>a) </a:t>
          </a:r>
          <a:r>
            <a:rPr sz="1400" kern="1200" dirty="0" err="1">
              <a:latin typeface="Sylfaen" panose="010A0502050306030303" pitchFamily="18" charset="0"/>
            </a:rPr>
            <a:t>საერთაშორისო</a:t>
          </a:r>
          <a:r>
            <a:rPr sz="1400" kern="1200" dirty="0">
              <a:latin typeface="Sylfaen" panose="010A0502050306030303" pitchFamily="18" charset="0"/>
            </a:rPr>
            <a:t> </a:t>
          </a:r>
          <a:r>
            <a:rPr sz="1400" kern="1200" dirty="0" err="1">
              <a:latin typeface="Sylfaen" panose="010A0502050306030303" pitchFamily="18" charset="0"/>
            </a:rPr>
            <a:t>თანამშრომლობის</a:t>
          </a:r>
          <a:r>
            <a:rPr sz="1400" kern="1200" dirty="0">
              <a:latin typeface="Sylfaen" panose="010A0502050306030303" pitchFamily="18" charset="0"/>
            </a:rPr>
            <a:t> </a:t>
          </a:r>
          <a:r>
            <a:rPr sz="1400" kern="1200" dirty="0" err="1">
              <a:latin typeface="Sylfaen" panose="010A0502050306030303" pitchFamily="18" charset="0"/>
            </a:rPr>
            <a:t>საოპერაციო</a:t>
          </a:r>
          <a:r>
            <a:rPr sz="1400" kern="1200" dirty="0">
              <a:latin typeface="Sylfaen" panose="010A0502050306030303" pitchFamily="18" charset="0"/>
            </a:rPr>
            <a:t> </a:t>
          </a:r>
          <a:r>
            <a:rPr sz="1400" kern="1200" dirty="0" err="1">
              <a:latin typeface="Sylfaen" panose="010A0502050306030303" pitchFamily="18" charset="0"/>
            </a:rPr>
            <a:t>დებულებები</a:t>
          </a:r>
          <a:endParaRPr sz="1400" kern="1200" dirty="0">
            <a:latin typeface="Sylfaen" panose="010A0502050306030303" pitchFamily="18" charset="0"/>
          </a:endParaRPr>
        </a:p>
      </dsp:txBody>
      <dsp:txXfrm>
        <a:off x="3319337" y="46322"/>
        <a:ext cx="4073882" cy="926455"/>
      </dsp:txXfrm>
    </dsp:sp>
    <dsp:sp modelId="{EB798B99-5590-864A-A2C1-F553D99D3FAA}">
      <dsp:nvSpPr>
        <dsp:cNvPr id="0" name=""/>
        <dsp:cNvSpPr/>
      </dsp:nvSpPr>
      <dsp:spPr>
        <a:xfrm>
          <a:off x="3241492" y="972777"/>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319337" y="1019100"/>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a:latin typeface="Sylfaen" panose="010A0502050306030303" pitchFamily="18" charset="0"/>
            </a:rPr>
            <a:t>b) კიბერუსაფრთხოება </a:t>
          </a:r>
        </a:p>
      </dsp:txBody>
      <dsp:txXfrm>
        <a:off x="3319337" y="1019100"/>
        <a:ext cx="4073882" cy="926455"/>
      </dsp:txXfrm>
    </dsp:sp>
    <dsp:sp modelId="{5B901F7D-EE59-304E-B86D-F0C8CC3A841B}">
      <dsp:nvSpPr>
        <dsp:cNvPr id="0" name=""/>
        <dsp:cNvSpPr/>
      </dsp:nvSpPr>
      <dsp:spPr>
        <a:xfrm>
          <a:off x="3241492" y="1945555"/>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319337" y="1991878"/>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a:latin typeface="Sylfaen" panose="010A0502050306030303" pitchFamily="18" charset="0"/>
            </a:rPr>
            <a:t>c) განმარტებები</a:t>
          </a:r>
        </a:p>
      </dsp:txBody>
      <dsp:txXfrm>
        <a:off x="3319337" y="1991878"/>
        <a:ext cx="4073882" cy="926455"/>
      </dsp:txXfrm>
    </dsp:sp>
    <dsp:sp modelId="{1E88F2A9-FC8F-2A4F-ABF4-2C5837CA76E5}">
      <dsp:nvSpPr>
        <dsp:cNvPr id="0" name=""/>
        <dsp:cNvSpPr/>
      </dsp:nvSpPr>
      <dsp:spPr>
        <a:xfrm>
          <a:off x="3241492" y="2918333"/>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319337" y="2964656"/>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a:latin typeface="Sylfaen" panose="010A0502050306030303" pitchFamily="18" charset="0"/>
            </a:rPr>
            <a:t>d) ეროვნული უსაფრთხოება </a:t>
          </a:r>
        </a:p>
      </dsp:txBody>
      <dsp:txXfrm>
        <a:off x="3319337" y="2964656"/>
        <a:ext cx="4073882" cy="926455"/>
      </dsp:txXfrm>
    </dsp:sp>
    <dsp:sp modelId="{45167FBC-5EE3-4C8A-A94C-30BB5DE89AD6}">
      <dsp:nvSpPr>
        <dsp:cNvPr id="0" name=""/>
        <dsp:cNvSpPr/>
      </dsp:nvSpPr>
      <dsp:spPr>
        <a:xfrm>
          <a:off x="3241492" y="3891111"/>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327525" y="3937433"/>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dirty="0">
              <a:latin typeface="Sylfaen" panose="010A0502050306030303" pitchFamily="18" charset="0"/>
            </a:rPr>
            <a:t>e) </a:t>
          </a:r>
          <a:r>
            <a:rPr sz="1400" kern="1200" dirty="0" err="1">
              <a:latin typeface="Sylfaen" panose="010A0502050306030303" pitchFamily="18" charset="0"/>
            </a:rPr>
            <a:t>ელექტრონული</a:t>
          </a:r>
          <a:r>
            <a:rPr sz="1400" kern="1200" dirty="0">
              <a:latin typeface="Sylfaen" panose="010A0502050306030303" pitchFamily="18" charset="0"/>
            </a:rPr>
            <a:t> </a:t>
          </a:r>
          <a:r>
            <a:rPr sz="1400" kern="1200" dirty="0" err="1">
              <a:latin typeface="Sylfaen" panose="010A0502050306030303" pitchFamily="18" charset="0"/>
            </a:rPr>
            <a:t>მტკიცებულებების</a:t>
          </a:r>
          <a:r>
            <a:rPr sz="1400" kern="1200" dirty="0">
              <a:latin typeface="Sylfaen" panose="010A0502050306030303" pitchFamily="18" charset="0"/>
            </a:rPr>
            <a:t> </a:t>
          </a:r>
          <a:r>
            <a:rPr sz="1400" kern="1200" dirty="0" err="1">
              <a:latin typeface="Sylfaen" panose="010A0502050306030303" pitchFamily="18" charset="0"/>
            </a:rPr>
            <a:t>შეგროვება</a:t>
          </a:r>
          <a:r>
            <a:rPr sz="1400" kern="1200" dirty="0">
              <a:latin typeface="Sylfaen" panose="010A0502050306030303" pitchFamily="18" charset="0"/>
            </a:rPr>
            <a:t> </a:t>
          </a:r>
          <a:r>
            <a:rPr sz="1400" kern="1200" dirty="0" err="1" smtClean="0">
              <a:latin typeface="Sylfaen" panose="010A0502050306030303" pitchFamily="18" charset="0"/>
            </a:rPr>
            <a:t>დანაშაულების</a:t>
          </a:r>
          <a:r>
            <a:rPr sz="1400" kern="1200" dirty="0" smtClean="0">
              <a:latin typeface="Sylfaen" panose="010A0502050306030303" pitchFamily="18" charset="0"/>
            </a:rPr>
            <a:t> </a:t>
          </a:r>
          <a:r>
            <a:rPr sz="1400" kern="1200" dirty="0" err="1" smtClean="0">
              <a:latin typeface="Sylfaen" panose="010A0502050306030303" pitchFamily="18" charset="0"/>
            </a:rPr>
            <a:t>შემთხვევაში</a:t>
          </a:r>
          <a:r>
            <a:rPr sz="1400" kern="1200" dirty="0" smtClean="0">
              <a:latin typeface="Sylfaen" panose="010A0502050306030303" pitchFamily="18" charset="0"/>
            </a:rPr>
            <a:t>, </a:t>
          </a:r>
          <a:r>
            <a:rPr sz="1400" kern="1200" dirty="0" err="1">
              <a:latin typeface="Sylfaen" panose="010A0502050306030303" pitchFamily="18" charset="0"/>
            </a:rPr>
            <a:t>რომლებიც</a:t>
          </a:r>
          <a:r>
            <a:rPr sz="1400" kern="1200" dirty="0">
              <a:latin typeface="Sylfaen" panose="010A0502050306030303" pitchFamily="18" charset="0"/>
            </a:rPr>
            <a:t> </a:t>
          </a:r>
          <a:r>
            <a:rPr sz="1400" kern="1200" dirty="0" err="1">
              <a:latin typeface="Sylfaen" panose="010A0502050306030303" pitchFamily="18" charset="0"/>
            </a:rPr>
            <a:t>კიბერდანაშაულს</a:t>
          </a:r>
          <a:r>
            <a:rPr sz="1400" kern="1200" dirty="0">
              <a:latin typeface="Sylfaen" panose="010A0502050306030303" pitchFamily="18" charset="0"/>
            </a:rPr>
            <a:t> </a:t>
          </a:r>
          <a:r>
            <a:rPr sz="1400" kern="1200" dirty="0" err="1">
              <a:latin typeface="Sylfaen" panose="010A0502050306030303" pitchFamily="18" charset="0"/>
            </a:rPr>
            <a:t>არ</a:t>
          </a:r>
          <a:r>
            <a:rPr sz="1400" kern="1200" dirty="0">
              <a:latin typeface="Sylfaen" panose="010A0502050306030303" pitchFamily="18" charset="0"/>
            </a:rPr>
            <a:t> </a:t>
          </a:r>
          <a:r>
            <a:rPr sz="1400" kern="1200" dirty="0" err="1">
              <a:latin typeface="Sylfaen" panose="010A0502050306030303" pitchFamily="18" charset="0"/>
            </a:rPr>
            <a:t>წარმოადგენს</a:t>
          </a:r>
          <a:r>
            <a:rPr sz="1400" kern="1200" dirty="0">
              <a:latin typeface="Sylfaen" panose="010A0502050306030303" pitchFamily="18" charset="0"/>
            </a:rPr>
            <a:t> </a:t>
          </a:r>
        </a:p>
      </dsp:txBody>
      <dsp:txXfrm>
        <a:off x="3327525" y="3937433"/>
        <a:ext cx="4073882" cy="926455"/>
      </dsp:txXfrm>
    </dsp:sp>
    <dsp:sp modelId="{41DAB04F-B76E-41A3-BF92-19D36F058A9E}">
      <dsp:nvSpPr>
        <dsp:cNvPr id="0" name=""/>
        <dsp:cNvSpPr/>
      </dsp:nvSpPr>
      <dsp:spPr>
        <a:xfrm>
          <a:off x="3241492" y="4863888"/>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401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241492"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latin typeface="Sylfaen" panose="010A0502050306030303" pitchFamily="18" charset="0"/>
            </a:rPr>
            <a:t>ჩამოთვლილთაგან რომელი ორი იქნებოდა შეუსაბამო კიბერდანაშაულთან ბრძოლის ხელშეკრულებისთვის?</a:t>
          </a:r>
        </a:p>
      </dsp:txBody>
      <dsp:txXfrm>
        <a:off x="0" y="0"/>
        <a:ext cx="3241492" cy="4915492"/>
      </dsp:txXfrm>
    </dsp:sp>
    <dsp:sp modelId="{5D9EDF3F-7B20-8E47-A431-F9F24450F874}">
      <dsp:nvSpPr>
        <dsp:cNvPr id="0" name=""/>
        <dsp:cNvSpPr/>
      </dsp:nvSpPr>
      <dsp:spPr>
        <a:xfrm>
          <a:off x="3319337" y="46322"/>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a:latin typeface="Sylfaen" panose="010A0502050306030303" pitchFamily="18" charset="0"/>
            </a:rPr>
            <a:t>a) საერთაშორისო თანამშრომლობის საოპერაციო დებულებები</a:t>
          </a:r>
        </a:p>
      </dsp:txBody>
      <dsp:txXfrm>
        <a:off x="3319337" y="46322"/>
        <a:ext cx="4073882" cy="926455"/>
      </dsp:txXfrm>
    </dsp:sp>
    <dsp:sp modelId="{EB798B99-5590-864A-A2C1-F553D99D3FAA}">
      <dsp:nvSpPr>
        <dsp:cNvPr id="0" name=""/>
        <dsp:cNvSpPr/>
      </dsp:nvSpPr>
      <dsp:spPr>
        <a:xfrm>
          <a:off x="3241492" y="972777"/>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319337" y="1019100"/>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FF0000"/>
              </a:solidFill>
              <a:latin typeface="Sylfaen" panose="010A0502050306030303" pitchFamily="18" charset="0"/>
            </a:rPr>
            <a:t>b) კიბერუსაფრთხოება </a:t>
          </a:r>
        </a:p>
      </dsp:txBody>
      <dsp:txXfrm>
        <a:off x="3319337" y="1019100"/>
        <a:ext cx="4073882" cy="926455"/>
      </dsp:txXfrm>
    </dsp:sp>
    <dsp:sp modelId="{5B901F7D-EE59-304E-B86D-F0C8CC3A841B}">
      <dsp:nvSpPr>
        <dsp:cNvPr id="0" name=""/>
        <dsp:cNvSpPr/>
      </dsp:nvSpPr>
      <dsp:spPr>
        <a:xfrm>
          <a:off x="3241492" y="1945555"/>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319337" y="1991878"/>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a:latin typeface="Sylfaen" panose="010A0502050306030303" pitchFamily="18" charset="0"/>
            </a:rPr>
            <a:t>c) განმარტებები</a:t>
          </a:r>
        </a:p>
      </dsp:txBody>
      <dsp:txXfrm>
        <a:off x="3319337" y="1991878"/>
        <a:ext cx="4073882" cy="926455"/>
      </dsp:txXfrm>
    </dsp:sp>
    <dsp:sp modelId="{1E88F2A9-FC8F-2A4F-ABF4-2C5837CA76E5}">
      <dsp:nvSpPr>
        <dsp:cNvPr id="0" name=""/>
        <dsp:cNvSpPr/>
      </dsp:nvSpPr>
      <dsp:spPr>
        <a:xfrm>
          <a:off x="3241492" y="2918333"/>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319337" y="2964656"/>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FF0000"/>
              </a:solidFill>
              <a:latin typeface="Sylfaen" panose="010A0502050306030303" pitchFamily="18" charset="0"/>
            </a:rPr>
            <a:t>d) ეროვნული უსაფრთხოება </a:t>
          </a:r>
        </a:p>
      </dsp:txBody>
      <dsp:txXfrm>
        <a:off x="3319337" y="2964656"/>
        <a:ext cx="4073882" cy="926455"/>
      </dsp:txXfrm>
    </dsp:sp>
    <dsp:sp modelId="{45167FBC-5EE3-4C8A-A94C-30BB5DE89AD6}">
      <dsp:nvSpPr>
        <dsp:cNvPr id="0" name=""/>
        <dsp:cNvSpPr/>
      </dsp:nvSpPr>
      <dsp:spPr>
        <a:xfrm>
          <a:off x="3241492" y="3891111"/>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327525" y="3937433"/>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sz="1400" kern="1200" dirty="0">
              <a:latin typeface="Sylfaen" panose="010A0502050306030303" pitchFamily="18" charset="0"/>
            </a:rPr>
            <a:t>e) </a:t>
          </a:r>
          <a:r>
            <a:rPr sz="1400" kern="1200" dirty="0" err="1">
              <a:latin typeface="Sylfaen" panose="010A0502050306030303" pitchFamily="18" charset="0"/>
            </a:rPr>
            <a:t>ელექტრონული</a:t>
          </a:r>
          <a:r>
            <a:rPr sz="1400" kern="1200" dirty="0">
              <a:latin typeface="Sylfaen" panose="010A0502050306030303" pitchFamily="18" charset="0"/>
            </a:rPr>
            <a:t> </a:t>
          </a:r>
          <a:r>
            <a:rPr sz="1400" kern="1200" dirty="0" err="1">
              <a:latin typeface="Sylfaen" panose="010A0502050306030303" pitchFamily="18" charset="0"/>
            </a:rPr>
            <a:t>მტკიცებულებების</a:t>
          </a:r>
          <a:r>
            <a:rPr sz="1400" kern="1200" dirty="0">
              <a:latin typeface="Sylfaen" panose="010A0502050306030303" pitchFamily="18" charset="0"/>
            </a:rPr>
            <a:t> </a:t>
          </a:r>
          <a:r>
            <a:rPr sz="1400" kern="1200" dirty="0" err="1">
              <a:latin typeface="Sylfaen" panose="010A0502050306030303" pitchFamily="18" charset="0"/>
            </a:rPr>
            <a:t>შეგროვება</a:t>
          </a:r>
          <a:r>
            <a:rPr sz="1400" kern="1200" dirty="0">
              <a:latin typeface="Sylfaen" panose="010A0502050306030303" pitchFamily="18" charset="0"/>
            </a:rPr>
            <a:t> </a:t>
          </a:r>
          <a:r>
            <a:rPr sz="1400" kern="1200" dirty="0" err="1" smtClean="0">
              <a:latin typeface="Sylfaen" panose="010A0502050306030303" pitchFamily="18" charset="0"/>
            </a:rPr>
            <a:t>დანაშაულების</a:t>
          </a:r>
          <a:r>
            <a:rPr sz="1400" kern="1200" dirty="0" smtClean="0">
              <a:latin typeface="Sylfaen" panose="010A0502050306030303" pitchFamily="18" charset="0"/>
            </a:rPr>
            <a:t> </a:t>
          </a:r>
          <a:r>
            <a:rPr sz="1400" kern="1200" dirty="0" err="1" smtClean="0">
              <a:latin typeface="Sylfaen" panose="010A0502050306030303" pitchFamily="18" charset="0"/>
            </a:rPr>
            <a:t>შემთხვევაში</a:t>
          </a:r>
          <a:r>
            <a:rPr sz="1400" kern="1200" dirty="0" smtClean="0">
              <a:latin typeface="Sylfaen" panose="010A0502050306030303" pitchFamily="18" charset="0"/>
            </a:rPr>
            <a:t>, </a:t>
          </a:r>
          <a:r>
            <a:rPr sz="1400" kern="1200" dirty="0" err="1">
              <a:latin typeface="Sylfaen" panose="010A0502050306030303" pitchFamily="18" charset="0"/>
            </a:rPr>
            <a:t>რომლებიც</a:t>
          </a:r>
          <a:r>
            <a:rPr sz="1400" kern="1200" dirty="0">
              <a:latin typeface="Sylfaen" panose="010A0502050306030303" pitchFamily="18" charset="0"/>
            </a:rPr>
            <a:t> </a:t>
          </a:r>
          <a:r>
            <a:rPr sz="1400" kern="1200" dirty="0" err="1">
              <a:latin typeface="Sylfaen" panose="010A0502050306030303" pitchFamily="18" charset="0"/>
            </a:rPr>
            <a:t>კიბერდანაშაულს</a:t>
          </a:r>
          <a:r>
            <a:rPr sz="1400" kern="1200" dirty="0">
              <a:latin typeface="Sylfaen" panose="010A0502050306030303" pitchFamily="18" charset="0"/>
            </a:rPr>
            <a:t> </a:t>
          </a:r>
          <a:r>
            <a:rPr sz="1400" kern="1200" dirty="0" err="1">
              <a:latin typeface="Sylfaen" panose="010A0502050306030303" pitchFamily="18" charset="0"/>
            </a:rPr>
            <a:t>არ</a:t>
          </a:r>
          <a:r>
            <a:rPr sz="1400" kern="1200" dirty="0">
              <a:latin typeface="Sylfaen" panose="010A0502050306030303" pitchFamily="18" charset="0"/>
            </a:rPr>
            <a:t> </a:t>
          </a:r>
          <a:r>
            <a:rPr sz="1400" kern="1200" dirty="0" err="1">
              <a:latin typeface="Sylfaen" panose="010A0502050306030303" pitchFamily="18" charset="0"/>
            </a:rPr>
            <a:t>წარმოადგენს</a:t>
          </a:r>
          <a:r>
            <a:rPr sz="1400" kern="1200" dirty="0">
              <a:latin typeface="Sylfaen" panose="010A0502050306030303" pitchFamily="18" charset="0"/>
            </a:rPr>
            <a:t> </a:t>
          </a:r>
        </a:p>
      </dsp:txBody>
      <dsp:txXfrm>
        <a:off x="3327525" y="3937433"/>
        <a:ext cx="4073882" cy="926455"/>
      </dsp:txXfrm>
    </dsp:sp>
    <dsp:sp modelId="{41DAB04F-B76E-41A3-BF92-19D36F058A9E}">
      <dsp:nvSpPr>
        <dsp:cNvPr id="0" name=""/>
        <dsp:cNvSpPr/>
      </dsp:nvSpPr>
      <dsp:spPr>
        <a:xfrm>
          <a:off x="3241492" y="4863888"/>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397"/>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397"/>
          <a:ext cx="2586865" cy="49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latin typeface="Sylfaen" panose="010A0502050306030303" pitchFamily="18" charset="0"/>
            </a:rPr>
            <a:t>ჩამოთვლილთაგან რომელი მტკიცებაა სწორი?</a:t>
          </a:r>
        </a:p>
      </dsp:txBody>
      <dsp:txXfrm>
        <a:off x="0" y="2397"/>
        <a:ext cx="2586865" cy="4910697"/>
      </dsp:txXfrm>
    </dsp:sp>
    <dsp:sp modelId="{5D9EDF3F-7B20-8E47-A431-F9F24450F874}">
      <dsp:nvSpPr>
        <dsp:cNvPr id="0" name=""/>
        <dsp:cNvSpPr/>
      </dsp:nvSpPr>
      <dsp:spPr>
        <a:xfrm>
          <a:off x="2447229" y="135970"/>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latin typeface="Sylfaen" panose="010A0502050306030303" pitchFamily="18" charset="0"/>
            </a:rPr>
            <a:t>a) ბუდაპეშტის </a:t>
          </a:r>
          <a:endParaRPr lang="ka-GE" sz="3200" kern="1200" dirty="0" smtClean="0">
            <a:latin typeface="Sylfaen" panose="010A0502050306030303" pitchFamily="18" charset="0"/>
          </a:endParaRPr>
        </a:p>
        <a:p>
          <a:pPr lvl="0" algn="l" defTabSz="1422400">
            <a:lnSpc>
              <a:spcPct val="90000"/>
            </a:lnSpc>
            <a:spcBef>
              <a:spcPct val="0"/>
            </a:spcBef>
            <a:spcAft>
              <a:spcPct val="35000"/>
            </a:spcAft>
          </a:pPr>
          <a:r>
            <a:rPr lang="en-US" sz="3200" kern="1200" dirty="0" smtClean="0">
              <a:latin typeface="Sylfaen" panose="010A0502050306030303" pitchFamily="18" charset="0"/>
            </a:rPr>
            <a:t>კონვენციამ გავლენა მოახდინა მხოლოდ 65 ქვეყანაზე</a:t>
          </a:r>
        </a:p>
      </dsp:txBody>
      <dsp:txXfrm>
        <a:off x="2447229" y="135970"/>
        <a:ext cx="5211893" cy="2278241"/>
      </dsp:txXfrm>
    </dsp:sp>
    <dsp:sp modelId="{EB798B99-5590-864A-A2C1-F553D99D3FAA}">
      <dsp:nvSpPr>
        <dsp:cNvPr id="0" name=""/>
        <dsp:cNvSpPr/>
      </dsp:nvSpPr>
      <dsp:spPr>
        <a:xfrm>
          <a:off x="2586865" y="2394551"/>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519310" y="2518305"/>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latin typeface="Sylfaen" panose="010A0502050306030303" pitchFamily="18" charset="0"/>
            </a:rPr>
            <a:t>b) ბუდაპეშტის კონვენციაში 65 მხარეა</a:t>
          </a:r>
        </a:p>
      </dsp:txBody>
      <dsp:txXfrm>
        <a:off x="2519310" y="2518305"/>
        <a:ext cx="5211893" cy="2278241"/>
      </dsp:txXfrm>
    </dsp:sp>
    <dsp:sp modelId="{5B901F7D-EE59-304E-B86D-F0C8CC3A841B}">
      <dsp:nvSpPr>
        <dsp:cNvPr id="0" name=""/>
        <dsp:cNvSpPr/>
      </dsp:nvSpPr>
      <dsp:spPr>
        <a:xfrm>
          <a:off x="2586865" y="4786704"/>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397"/>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397"/>
          <a:ext cx="2586865" cy="49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latin typeface="Sylfaen" panose="010A0502050306030303" pitchFamily="18" charset="0"/>
            </a:rPr>
            <a:t>ჩამოთვლილთაგან რომელი მტკიცებაა სწორი?</a:t>
          </a:r>
        </a:p>
      </dsp:txBody>
      <dsp:txXfrm>
        <a:off x="0" y="2397"/>
        <a:ext cx="2586865" cy="4910697"/>
      </dsp:txXfrm>
    </dsp:sp>
    <dsp:sp modelId="{5D9EDF3F-7B20-8E47-A431-F9F24450F874}">
      <dsp:nvSpPr>
        <dsp:cNvPr id="0" name=""/>
        <dsp:cNvSpPr/>
      </dsp:nvSpPr>
      <dsp:spPr>
        <a:xfrm>
          <a:off x="2686455" y="116309"/>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latin typeface="Sylfaen" panose="010A0502050306030303" pitchFamily="18" charset="0"/>
            </a:rPr>
            <a:t>a) ბუდაპეშტის კონვენციამ გავლენა მოახდინა მხოლოდ 65 ქვეყანაზე</a:t>
          </a:r>
        </a:p>
      </dsp:txBody>
      <dsp:txXfrm>
        <a:off x="2686455" y="116309"/>
        <a:ext cx="5211893" cy="2278241"/>
      </dsp:txXfrm>
    </dsp:sp>
    <dsp:sp modelId="{EB798B99-5590-864A-A2C1-F553D99D3FAA}">
      <dsp:nvSpPr>
        <dsp:cNvPr id="0" name=""/>
        <dsp:cNvSpPr/>
      </dsp:nvSpPr>
      <dsp:spPr>
        <a:xfrm>
          <a:off x="2586865" y="2394551"/>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686455" y="2508463"/>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srgbClr val="FF0000"/>
              </a:solidFill>
              <a:latin typeface="Sylfaen" panose="010A0502050306030303" pitchFamily="18" charset="0"/>
            </a:rPr>
            <a:t>b) ბუდაპეშტის კონვენციაში 65 მხარეა</a:t>
          </a:r>
        </a:p>
      </dsp:txBody>
      <dsp:txXfrm>
        <a:off x="2686455" y="2508463"/>
        <a:ext cx="5211893" cy="2278241"/>
      </dsp:txXfrm>
    </dsp:sp>
    <dsp:sp modelId="{5B901F7D-EE59-304E-B86D-F0C8CC3A841B}">
      <dsp:nvSpPr>
        <dsp:cNvPr id="0" name=""/>
        <dsp:cNvSpPr/>
      </dsp:nvSpPr>
      <dsp:spPr>
        <a:xfrm>
          <a:off x="2586865" y="4786704"/>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latin typeface="Sylfaen" panose="010A0502050306030303" pitchFamily="18" charset="0"/>
            </a:rPr>
            <a:t>ჩამოთვლილთაგან რომელი მტკიცებაა სწორი – </a:t>
          </a:r>
          <a:r>
            <a:rPr lang="en-US" sz="2000" b="1" kern="1200" dirty="0" err="1">
              <a:latin typeface="Sylfaen" panose="010A0502050306030303" pitchFamily="18" charset="0"/>
            </a:rPr>
            <a:t>ბუდაპეშტის</a:t>
          </a:r>
          <a:r>
            <a:rPr lang="en-US" sz="2000" b="1" kern="1200" dirty="0">
              <a:latin typeface="Sylfaen" panose="010A0502050306030303" pitchFamily="18" charset="0"/>
            </a:rPr>
            <a:t> </a:t>
          </a:r>
          <a:r>
            <a:rPr lang="en-US" sz="2000" b="1" kern="1200" dirty="0" err="1" smtClean="0">
              <a:latin typeface="Sylfaen" panose="010A0502050306030303" pitchFamily="18" charset="0"/>
            </a:rPr>
            <a:t>კონვენცია</a:t>
          </a:r>
          <a:r>
            <a:rPr lang="en-US" sz="2000" b="1" kern="1200" dirty="0" smtClean="0">
              <a:latin typeface="Sylfaen" panose="010A0502050306030303" pitchFamily="18" charset="0"/>
            </a:rPr>
            <a:t>:</a:t>
          </a:r>
          <a:endParaRPr lang="en-US" sz="2000" b="1" kern="1200" dirty="0">
            <a:latin typeface="Sylfaen" panose="010A0502050306030303" pitchFamily="18" charset="0"/>
          </a:endParaRPr>
        </a:p>
      </dsp:txBody>
      <dsp:txXfrm>
        <a:off x="0" y="2466"/>
        <a:ext cx="2766445" cy="5052045"/>
      </dsp:txXfrm>
    </dsp:sp>
    <dsp:sp modelId="{5D9EDF3F-7B20-8E47-A431-F9F24450F874}">
      <dsp:nvSpPr>
        <dsp:cNvPr id="0" name=""/>
        <dsp:cNvSpPr/>
      </dsp:nvSpPr>
      <dsp:spPr>
        <a:xfrm>
          <a:off x="2872949" y="4216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a) </a:t>
          </a:r>
          <a:r>
            <a:rPr sz="1600" kern="1200" dirty="0" err="1" smtClean="0">
              <a:latin typeface="Sylfaen" panose="010A0502050306030303" pitchFamily="18" charset="0"/>
            </a:rPr>
            <a:t>არის</a:t>
          </a:r>
          <a:r>
            <a:rPr sz="1600" kern="1200" dirty="0" smtClean="0">
              <a:latin typeface="Sylfaen" panose="010A0502050306030303" pitchFamily="18" charset="0"/>
            </a:rPr>
            <a:t> </a:t>
          </a:r>
          <a:r>
            <a:rPr sz="1600" kern="1200" dirty="0" err="1" smtClean="0">
              <a:latin typeface="Sylfaen" panose="010A0502050306030303" pitchFamily="18" charset="0"/>
            </a:rPr>
            <a:t>ხელშეკრულება</a:t>
          </a:r>
          <a:r>
            <a:rPr sz="1600" kern="1200" dirty="0" smtClean="0">
              <a:latin typeface="Sylfaen" panose="010A0502050306030303" pitchFamily="18" charset="0"/>
            </a:rPr>
            <a:t> </a:t>
          </a:r>
          <a:r>
            <a:rPr sz="1600" kern="1200" dirty="0" err="1" smtClean="0">
              <a:latin typeface="Sylfaen" panose="010A0502050306030303" pitchFamily="18" charset="0"/>
            </a:rPr>
            <a:t>როგორც</a:t>
          </a:r>
          <a:r>
            <a:rPr sz="1600" kern="1200" dirty="0" smtClean="0">
              <a:latin typeface="Sylfaen" panose="010A0502050306030303" pitchFamily="18" charset="0"/>
            </a:rPr>
            <a:t> </a:t>
          </a:r>
          <a:r>
            <a:rPr sz="1600" kern="1200" dirty="0" err="1">
              <a:latin typeface="Sylfaen" panose="010A0502050306030303" pitchFamily="18" charset="0"/>
            </a:rPr>
            <a:t>კიბერდანაშაულთან</a:t>
          </a:r>
          <a:r>
            <a:rPr sz="1600" kern="1200" dirty="0">
              <a:latin typeface="Sylfaen" panose="010A0502050306030303" pitchFamily="18" charset="0"/>
            </a:rPr>
            <a:t> </a:t>
          </a:r>
          <a:r>
            <a:rPr sz="1600" kern="1200" dirty="0" err="1">
              <a:latin typeface="Sylfaen" panose="010A0502050306030303" pitchFamily="18" charset="0"/>
            </a:rPr>
            <a:t>ბრძოლის</a:t>
          </a:r>
          <a:r>
            <a:rPr sz="1600" kern="1200" dirty="0">
              <a:latin typeface="Sylfaen" panose="010A0502050306030303" pitchFamily="18" charset="0"/>
            </a:rPr>
            <a:t>, </a:t>
          </a:r>
          <a:r>
            <a:rPr sz="1600" kern="1200" dirty="0" err="1">
              <a:latin typeface="Sylfaen" panose="010A0502050306030303" pitchFamily="18" charset="0"/>
            </a:rPr>
            <a:t>ისე</a:t>
          </a:r>
          <a:r>
            <a:rPr sz="1600" kern="1200" dirty="0">
              <a:latin typeface="Sylfaen" panose="010A0502050306030303" pitchFamily="18" charset="0"/>
            </a:rPr>
            <a:t> </a:t>
          </a:r>
          <a:r>
            <a:rPr sz="1600" kern="1200" dirty="0" err="1">
              <a:latin typeface="Sylfaen" panose="010A0502050306030303" pitchFamily="18" charset="0"/>
            </a:rPr>
            <a:t>ელექტრონული</a:t>
          </a:r>
          <a:r>
            <a:rPr sz="1600" kern="1200" dirty="0">
              <a:latin typeface="Sylfaen" panose="010A0502050306030303" pitchFamily="18" charset="0"/>
            </a:rPr>
            <a:t> </a:t>
          </a:r>
          <a:r>
            <a:rPr sz="1600" kern="1200" dirty="0" err="1">
              <a:latin typeface="Sylfaen" panose="010A0502050306030303" pitchFamily="18" charset="0"/>
            </a:rPr>
            <a:t>მტკიცებულებების</a:t>
          </a:r>
          <a:r>
            <a:rPr sz="1600" kern="1200" dirty="0">
              <a:latin typeface="Sylfaen" panose="010A0502050306030303" pitchFamily="18" charset="0"/>
            </a:rPr>
            <a:t> </a:t>
          </a:r>
          <a:r>
            <a:rPr sz="1600" kern="1200" dirty="0" err="1">
              <a:latin typeface="Sylfaen" panose="010A0502050306030303" pitchFamily="18" charset="0"/>
            </a:rPr>
            <a:t>შესახებ</a:t>
          </a:r>
          <a:endParaRPr sz="1600" kern="1200" dirty="0">
            <a:latin typeface="Sylfaen" panose="010A0502050306030303" pitchFamily="18" charset="0"/>
          </a:endParaRPr>
        </a:p>
      </dsp:txBody>
      <dsp:txXfrm>
        <a:off x="2872949" y="42166"/>
        <a:ext cx="5573703" cy="793992"/>
      </dsp:txXfrm>
    </dsp:sp>
    <dsp:sp modelId="{EB798B99-5590-864A-A2C1-F553D99D3FAA}">
      <dsp:nvSpPr>
        <dsp:cNvPr id="0" name=""/>
        <dsp:cNvSpPr/>
      </dsp:nvSpPr>
      <dsp:spPr>
        <a:xfrm>
          <a:off x="2766445" y="836158"/>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87585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b) </a:t>
          </a:r>
          <a:r>
            <a:rPr sz="1600" kern="1200" dirty="0" err="1" smtClean="0">
              <a:latin typeface="Sylfaen" panose="010A0502050306030303" pitchFamily="18" charset="0"/>
            </a:rPr>
            <a:t>არის</a:t>
          </a:r>
          <a:r>
            <a:rPr sz="1600" kern="1200" dirty="0" smtClean="0">
              <a:latin typeface="Sylfaen" panose="010A0502050306030303" pitchFamily="18" charset="0"/>
            </a:rPr>
            <a:t> </a:t>
          </a:r>
          <a:r>
            <a:rPr sz="1600" kern="1200" dirty="0" err="1" smtClean="0">
              <a:latin typeface="Sylfaen" panose="010A0502050306030303" pitchFamily="18" charset="0"/>
            </a:rPr>
            <a:t>გლობალური</a:t>
          </a:r>
          <a:r>
            <a:rPr sz="1600" kern="1200" dirty="0" smtClean="0">
              <a:latin typeface="Sylfaen" panose="010A0502050306030303" pitchFamily="18" charset="0"/>
            </a:rPr>
            <a:t> </a:t>
          </a:r>
          <a:r>
            <a:rPr sz="1600" kern="1200" dirty="0" err="1">
              <a:latin typeface="Sylfaen" panose="010A0502050306030303" pitchFamily="18" charset="0"/>
            </a:rPr>
            <a:t>ხელშეკრულება</a:t>
          </a:r>
          <a:endParaRPr sz="1600" kern="1200" dirty="0">
            <a:latin typeface="Sylfaen" panose="010A0502050306030303" pitchFamily="18" charset="0"/>
          </a:endParaRPr>
        </a:p>
      </dsp:txBody>
      <dsp:txXfrm>
        <a:off x="2872949" y="875858"/>
        <a:ext cx="5573703" cy="793992"/>
      </dsp:txXfrm>
    </dsp:sp>
    <dsp:sp modelId="{1E88F2A9-FC8F-2A4F-ABF4-2C5837CA76E5}">
      <dsp:nvSpPr>
        <dsp:cNvPr id="0" name=""/>
        <dsp:cNvSpPr/>
      </dsp:nvSpPr>
      <dsp:spPr>
        <a:xfrm>
          <a:off x="2766445" y="166985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1709551"/>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c) </a:t>
          </a:r>
          <a:r>
            <a:rPr sz="1600" kern="1200" dirty="0" err="1">
              <a:latin typeface="Sylfaen" panose="010A0502050306030303" pitchFamily="18" charset="0"/>
            </a:rPr>
            <a:t>ეხმარება</a:t>
          </a:r>
          <a:r>
            <a:rPr sz="1600" kern="1200" dirty="0">
              <a:latin typeface="Sylfaen" panose="010A0502050306030303" pitchFamily="18" charset="0"/>
            </a:rPr>
            <a:t> </a:t>
          </a:r>
          <a:r>
            <a:rPr sz="1600" kern="1200" dirty="0" err="1">
              <a:latin typeface="Sylfaen" panose="010A0502050306030303" pitchFamily="18" charset="0"/>
            </a:rPr>
            <a:t>ფულის</a:t>
          </a:r>
          <a:r>
            <a:rPr sz="1600" kern="1200" dirty="0">
              <a:latin typeface="Sylfaen" panose="010A0502050306030303" pitchFamily="18" charset="0"/>
            </a:rPr>
            <a:t> </a:t>
          </a:r>
          <a:r>
            <a:rPr sz="1600" kern="1200" dirty="0" err="1">
              <a:latin typeface="Sylfaen" panose="010A0502050306030303" pitchFamily="18" charset="0"/>
            </a:rPr>
            <a:t>გათეთრების</a:t>
          </a:r>
          <a:r>
            <a:rPr sz="1600" kern="1200" dirty="0">
              <a:latin typeface="Sylfaen" panose="010A0502050306030303" pitchFamily="18" charset="0"/>
            </a:rPr>
            <a:t> </a:t>
          </a:r>
          <a:r>
            <a:rPr sz="1600" kern="1200" dirty="0" err="1">
              <a:latin typeface="Sylfaen" panose="010A0502050306030303" pitchFamily="18" charset="0"/>
            </a:rPr>
            <a:t>წინააღმდეგ</a:t>
          </a:r>
          <a:r>
            <a:rPr sz="1600" kern="1200" dirty="0">
              <a:latin typeface="Sylfaen" panose="010A0502050306030303" pitchFamily="18" charset="0"/>
            </a:rPr>
            <a:t> </a:t>
          </a:r>
          <a:r>
            <a:rPr sz="1600" kern="1200" dirty="0" err="1">
              <a:latin typeface="Sylfaen" panose="010A0502050306030303" pitchFamily="18" charset="0"/>
            </a:rPr>
            <a:t>ბრძოლაში</a:t>
          </a:r>
          <a:r>
            <a:rPr sz="1600" kern="1200" dirty="0">
              <a:latin typeface="Sylfaen" panose="010A0502050306030303" pitchFamily="18" charset="0"/>
            </a:rPr>
            <a:t> </a:t>
          </a:r>
        </a:p>
      </dsp:txBody>
      <dsp:txXfrm>
        <a:off x="2872949" y="1709551"/>
        <a:ext cx="5573703" cy="793992"/>
      </dsp:txXfrm>
    </dsp:sp>
    <dsp:sp modelId="{45167FBC-5EE3-4C8A-A94C-30BB5DE89AD6}">
      <dsp:nvSpPr>
        <dsp:cNvPr id="0" name=""/>
        <dsp:cNvSpPr/>
      </dsp:nvSpPr>
      <dsp:spPr>
        <a:xfrm>
          <a:off x="2766445" y="2503543"/>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2543243"/>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d) </a:t>
          </a:r>
          <a:r>
            <a:rPr sz="1600" kern="1200" dirty="0" err="1">
              <a:latin typeface="Sylfaen" panose="010A0502050306030303" pitchFamily="18" charset="0"/>
            </a:rPr>
            <a:t>უპირატესობას</a:t>
          </a:r>
          <a:r>
            <a:rPr sz="1600" kern="1200" dirty="0">
              <a:latin typeface="Sylfaen" panose="010A0502050306030303" pitchFamily="18" charset="0"/>
            </a:rPr>
            <a:t> </a:t>
          </a:r>
          <a:r>
            <a:rPr sz="1600" kern="1200" dirty="0" err="1">
              <a:latin typeface="Sylfaen" panose="010A0502050306030303" pitchFamily="18" charset="0"/>
            </a:rPr>
            <a:t>ანიჭებს</a:t>
          </a:r>
          <a:r>
            <a:rPr sz="1600" kern="1200" dirty="0">
              <a:latin typeface="Sylfaen" panose="010A0502050306030303" pitchFamily="18" charset="0"/>
            </a:rPr>
            <a:t> </a:t>
          </a:r>
          <a:r>
            <a:rPr sz="1600" kern="1200" dirty="0" err="1">
              <a:latin typeface="Sylfaen" panose="010A0502050306030303" pitchFamily="18" charset="0"/>
            </a:rPr>
            <a:t>ინფრასტრუქტურის</a:t>
          </a:r>
          <a:r>
            <a:rPr sz="1600" kern="1200" dirty="0">
              <a:latin typeface="Sylfaen" panose="010A0502050306030303" pitchFamily="18" charset="0"/>
            </a:rPr>
            <a:t> </a:t>
          </a:r>
          <a:r>
            <a:rPr sz="1600" kern="1200" dirty="0" err="1">
              <a:latin typeface="Sylfaen" panose="010A0502050306030303" pitchFamily="18" charset="0"/>
            </a:rPr>
            <a:t>ქვეყნებს</a:t>
          </a:r>
          <a:endParaRPr sz="1600" kern="1200" dirty="0">
            <a:latin typeface="Sylfaen" panose="010A0502050306030303" pitchFamily="18" charset="0"/>
          </a:endParaRPr>
        </a:p>
      </dsp:txBody>
      <dsp:txXfrm>
        <a:off x="2880558" y="2543243"/>
        <a:ext cx="5573703" cy="793992"/>
      </dsp:txXfrm>
    </dsp:sp>
    <dsp:sp modelId="{41DAB04F-B76E-41A3-BF92-19D36F058A9E}">
      <dsp:nvSpPr>
        <dsp:cNvPr id="0" name=""/>
        <dsp:cNvSpPr/>
      </dsp:nvSpPr>
      <dsp:spPr>
        <a:xfrm>
          <a:off x="2766445" y="3337236"/>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337693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e) </a:t>
          </a:r>
          <a:r>
            <a:rPr sz="1600" kern="1200" dirty="0" err="1">
              <a:latin typeface="Sylfaen" panose="010A0502050306030303" pitchFamily="18" charset="0"/>
            </a:rPr>
            <a:t>შეიძლება</a:t>
          </a:r>
          <a:r>
            <a:rPr sz="1600" kern="1200" dirty="0">
              <a:latin typeface="Sylfaen" panose="010A0502050306030303" pitchFamily="18" charset="0"/>
            </a:rPr>
            <a:t> </a:t>
          </a:r>
          <a:r>
            <a:rPr sz="1600" kern="1200" dirty="0" err="1">
              <a:latin typeface="Sylfaen" panose="010A0502050306030303" pitchFamily="18" charset="0"/>
            </a:rPr>
            <a:t>გამოყენებული</a:t>
          </a:r>
          <a:r>
            <a:rPr sz="1600" kern="1200" dirty="0">
              <a:latin typeface="Sylfaen" panose="010A0502050306030303" pitchFamily="18" charset="0"/>
            </a:rPr>
            <a:t> </a:t>
          </a:r>
          <a:r>
            <a:rPr sz="1600" kern="1200" dirty="0" err="1">
              <a:latin typeface="Sylfaen" panose="010A0502050306030303" pitchFamily="18" charset="0"/>
            </a:rPr>
            <a:t>იქნეს</a:t>
          </a:r>
          <a:r>
            <a:rPr sz="1600" kern="1200" dirty="0">
              <a:latin typeface="Sylfaen" panose="010A0502050306030303" pitchFamily="18" charset="0"/>
            </a:rPr>
            <a:t> </a:t>
          </a:r>
          <a:r>
            <a:rPr sz="1600" kern="1200" dirty="0" err="1">
              <a:latin typeface="Sylfaen" panose="010A0502050306030303" pitchFamily="18" charset="0"/>
            </a:rPr>
            <a:t>ვირტუალური</a:t>
          </a:r>
          <a:r>
            <a:rPr sz="1600" kern="1200" dirty="0">
              <a:latin typeface="Sylfaen" panose="010A0502050306030303" pitchFamily="18" charset="0"/>
            </a:rPr>
            <a:t> </a:t>
          </a:r>
          <a:r>
            <a:rPr sz="1600" kern="1200" dirty="0" err="1">
              <a:latin typeface="Sylfaen" panose="010A0502050306030303" pitchFamily="18" charset="0"/>
            </a:rPr>
            <a:t>ვალუტებისა</a:t>
          </a:r>
          <a:r>
            <a:rPr sz="1600" kern="1200" dirty="0">
              <a:latin typeface="Sylfaen" panose="010A0502050306030303" pitchFamily="18" charset="0"/>
            </a:rPr>
            <a:t> </a:t>
          </a:r>
          <a:r>
            <a:rPr sz="1600" kern="1200" dirty="0" err="1">
              <a:latin typeface="Sylfaen" panose="010A0502050306030303" pitchFamily="18" charset="0"/>
            </a:rPr>
            <a:t>და</a:t>
          </a:r>
          <a:r>
            <a:rPr sz="1600" kern="1200" dirty="0">
              <a:latin typeface="Sylfaen" panose="010A0502050306030303" pitchFamily="18" charset="0"/>
            </a:rPr>
            <a:t> </a:t>
          </a:r>
          <a:r>
            <a:rPr sz="1600" kern="1200" dirty="0" err="1">
              <a:latin typeface="Sylfaen" panose="010A0502050306030303" pitchFamily="18" charset="0"/>
            </a:rPr>
            <a:t>ვირტუალური</a:t>
          </a:r>
          <a:r>
            <a:rPr sz="1600" kern="1200" dirty="0">
              <a:latin typeface="Sylfaen" panose="010A0502050306030303" pitchFamily="18" charset="0"/>
            </a:rPr>
            <a:t> </a:t>
          </a:r>
          <a:r>
            <a:rPr sz="1600" kern="1200" dirty="0" err="1">
              <a:latin typeface="Sylfaen" panose="010A0502050306030303" pitchFamily="18" charset="0"/>
            </a:rPr>
            <a:t>აქტივების</a:t>
          </a:r>
          <a:r>
            <a:rPr sz="1600" kern="1200" dirty="0">
              <a:latin typeface="Sylfaen" panose="010A0502050306030303" pitchFamily="18" charset="0"/>
            </a:rPr>
            <a:t> </a:t>
          </a:r>
          <a:r>
            <a:rPr sz="1600" kern="1200" dirty="0" err="1">
              <a:latin typeface="Sylfaen" panose="010A0502050306030303" pitchFamily="18" charset="0"/>
            </a:rPr>
            <a:t>გასაყინად</a:t>
          </a:r>
          <a:r>
            <a:rPr sz="1600" kern="1200" dirty="0">
              <a:latin typeface="Sylfaen" panose="010A0502050306030303" pitchFamily="18" charset="0"/>
            </a:rPr>
            <a:t> </a:t>
          </a:r>
        </a:p>
      </dsp:txBody>
      <dsp:txXfrm>
        <a:off x="2872949" y="3376936"/>
        <a:ext cx="5573703" cy="793992"/>
      </dsp:txXfrm>
    </dsp:sp>
    <dsp:sp modelId="{9B1E8AEA-2A8D-4500-8486-4DCED5C7B4CD}">
      <dsp:nvSpPr>
        <dsp:cNvPr id="0" name=""/>
        <dsp:cNvSpPr/>
      </dsp:nvSpPr>
      <dsp:spPr>
        <a:xfrm>
          <a:off x="2766445" y="4170929"/>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8CF68-F6D0-4A26-B99F-FB0058621F2E}">
      <dsp:nvSpPr>
        <dsp:cNvPr id="0" name=""/>
        <dsp:cNvSpPr/>
      </dsp:nvSpPr>
      <dsp:spPr>
        <a:xfrm>
          <a:off x="2872949" y="421062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a:solidFill>
                <a:schemeClr val="tx1"/>
              </a:solidFill>
              <a:latin typeface="Sylfaen" panose="010A0502050306030303" pitchFamily="18" charset="0"/>
            </a:rPr>
            <a:t>f) ყველა ზემოთ ჩამოთვლილი</a:t>
          </a:r>
        </a:p>
      </dsp:txBody>
      <dsp:txXfrm>
        <a:off x="2872949" y="4210628"/>
        <a:ext cx="5573703" cy="793992"/>
      </dsp:txXfrm>
    </dsp:sp>
    <dsp:sp modelId="{281B62DC-F992-4147-9B8F-04FD715E221E}">
      <dsp:nvSpPr>
        <dsp:cNvPr id="0" name=""/>
        <dsp:cNvSpPr/>
      </dsp:nvSpPr>
      <dsp:spPr>
        <a:xfrm>
          <a:off x="2766445" y="500462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latin typeface="Sylfaen" panose="010A0502050306030303" pitchFamily="18" charset="0"/>
            </a:rPr>
            <a:t>ჩამოთვლილთაგან რომელი მტკიცებაა სწორი – </a:t>
          </a:r>
          <a:r>
            <a:rPr lang="en-US" sz="2000" b="1" kern="1200" dirty="0" err="1">
              <a:latin typeface="Sylfaen" panose="010A0502050306030303" pitchFamily="18" charset="0"/>
            </a:rPr>
            <a:t>ბუდაპეშტის</a:t>
          </a:r>
          <a:r>
            <a:rPr lang="en-US" sz="2000" b="1" kern="1200" dirty="0">
              <a:latin typeface="Sylfaen" panose="010A0502050306030303" pitchFamily="18" charset="0"/>
            </a:rPr>
            <a:t> </a:t>
          </a:r>
          <a:r>
            <a:rPr lang="en-US" sz="2000" b="1" kern="1200" dirty="0" err="1" smtClean="0">
              <a:latin typeface="Sylfaen" panose="010A0502050306030303" pitchFamily="18" charset="0"/>
            </a:rPr>
            <a:t>კონვენცია</a:t>
          </a:r>
          <a:r>
            <a:rPr lang="en-US" sz="2000" b="1" kern="1200" dirty="0" smtClean="0">
              <a:latin typeface="Sylfaen" panose="010A0502050306030303" pitchFamily="18" charset="0"/>
            </a:rPr>
            <a:t>:</a:t>
          </a:r>
          <a:endParaRPr lang="en-US" sz="2000" b="1" kern="1200" dirty="0">
            <a:latin typeface="Sylfaen" panose="010A0502050306030303" pitchFamily="18" charset="0"/>
          </a:endParaRPr>
        </a:p>
      </dsp:txBody>
      <dsp:txXfrm>
        <a:off x="0" y="2466"/>
        <a:ext cx="2766445" cy="5052045"/>
      </dsp:txXfrm>
    </dsp:sp>
    <dsp:sp modelId="{5D9EDF3F-7B20-8E47-A431-F9F24450F874}">
      <dsp:nvSpPr>
        <dsp:cNvPr id="0" name=""/>
        <dsp:cNvSpPr/>
      </dsp:nvSpPr>
      <dsp:spPr>
        <a:xfrm>
          <a:off x="2872949" y="4216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a) </a:t>
          </a:r>
          <a:r>
            <a:rPr sz="1600" kern="1200" dirty="0" err="1" smtClean="0">
              <a:latin typeface="Sylfaen" panose="010A0502050306030303" pitchFamily="18" charset="0"/>
            </a:rPr>
            <a:t>არის</a:t>
          </a:r>
          <a:r>
            <a:rPr sz="1600" kern="1200" dirty="0" smtClean="0">
              <a:latin typeface="Sylfaen" panose="010A0502050306030303" pitchFamily="18" charset="0"/>
            </a:rPr>
            <a:t> </a:t>
          </a:r>
          <a:r>
            <a:rPr sz="1600" kern="1200" dirty="0" err="1" smtClean="0">
              <a:latin typeface="Sylfaen" panose="010A0502050306030303" pitchFamily="18" charset="0"/>
            </a:rPr>
            <a:t>ხელშეკრულება</a:t>
          </a:r>
          <a:r>
            <a:rPr sz="1600" kern="1200" dirty="0" smtClean="0">
              <a:latin typeface="Sylfaen" panose="010A0502050306030303" pitchFamily="18" charset="0"/>
            </a:rPr>
            <a:t> </a:t>
          </a:r>
          <a:r>
            <a:rPr sz="1600" kern="1200" dirty="0" err="1">
              <a:latin typeface="Sylfaen" panose="010A0502050306030303" pitchFamily="18" charset="0"/>
            </a:rPr>
            <a:t>როგროც</a:t>
          </a:r>
          <a:r>
            <a:rPr sz="1600" kern="1200" dirty="0">
              <a:latin typeface="Sylfaen" panose="010A0502050306030303" pitchFamily="18" charset="0"/>
            </a:rPr>
            <a:t> </a:t>
          </a:r>
          <a:r>
            <a:rPr sz="1600" kern="1200" dirty="0" err="1">
              <a:latin typeface="Sylfaen" panose="010A0502050306030303" pitchFamily="18" charset="0"/>
            </a:rPr>
            <a:t>კიბერდანაშაულთან</a:t>
          </a:r>
          <a:r>
            <a:rPr sz="1600" kern="1200" dirty="0">
              <a:latin typeface="Sylfaen" panose="010A0502050306030303" pitchFamily="18" charset="0"/>
            </a:rPr>
            <a:t> </a:t>
          </a:r>
          <a:r>
            <a:rPr sz="1600" kern="1200" dirty="0" err="1">
              <a:latin typeface="Sylfaen" panose="010A0502050306030303" pitchFamily="18" charset="0"/>
            </a:rPr>
            <a:t>ბრძოლის</a:t>
          </a:r>
          <a:r>
            <a:rPr sz="1600" kern="1200" dirty="0">
              <a:latin typeface="Sylfaen" panose="010A0502050306030303" pitchFamily="18" charset="0"/>
            </a:rPr>
            <a:t>, </a:t>
          </a:r>
          <a:r>
            <a:rPr sz="1600" kern="1200" dirty="0" err="1">
              <a:latin typeface="Sylfaen" panose="010A0502050306030303" pitchFamily="18" charset="0"/>
            </a:rPr>
            <a:t>ისე</a:t>
          </a:r>
          <a:r>
            <a:rPr sz="1600" kern="1200" dirty="0">
              <a:latin typeface="Sylfaen" panose="010A0502050306030303" pitchFamily="18" charset="0"/>
            </a:rPr>
            <a:t> </a:t>
          </a:r>
          <a:r>
            <a:rPr sz="1600" kern="1200" dirty="0" err="1">
              <a:latin typeface="Sylfaen" panose="010A0502050306030303" pitchFamily="18" charset="0"/>
            </a:rPr>
            <a:t>ელექტრონული</a:t>
          </a:r>
          <a:r>
            <a:rPr sz="1600" kern="1200" dirty="0">
              <a:latin typeface="Sylfaen" panose="010A0502050306030303" pitchFamily="18" charset="0"/>
            </a:rPr>
            <a:t> </a:t>
          </a:r>
          <a:r>
            <a:rPr sz="1600" kern="1200" dirty="0" err="1">
              <a:latin typeface="Sylfaen" panose="010A0502050306030303" pitchFamily="18" charset="0"/>
            </a:rPr>
            <a:t>მტკიცებულებების</a:t>
          </a:r>
          <a:r>
            <a:rPr sz="1600" kern="1200" dirty="0">
              <a:latin typeface="Sylfaen" panose="010A0502050306030303" pitchFamily="18" charset="0"/>
            </a:rPr>
            <a:t> </a:t>
          </a:r>
          <a:r>
            <a:rPr sz="1600" kern="1200" dirty="0" err="1">
              <a:latin typeface="Sylfaen" panose="010A0502050306030303" pitchFamily="18" charset="0"/>
            </a:rPr>
            <a:t>შესახებ</a:t>
          </a:r>
          <a:endParaRPr sz="1600" kern="1200" dirty="0">
            <a:latin typeface="Sylfaen" panose="010A0502050306030303" pitchFamily="18" charset="0"/>
          </a:endParaRPr>
        </a:p>
      </dsp:txBody>
      <dsp:txXfrm>
        <a:off x="2872949" y="42166"/>
        <a:ext cx="5573703" cy="793992"/>
      </dsp:txXfrm>
    </dsp:sp>
    <dsp:sp modelId="{EB798B99-5590-864A-A2C1-F553D99D3FAA}">
      <dsp:nvSpPr>
        <dsp:cNvPr id="0" name=""/>
        <dsp:cNvSpPr/>
      </dsp:nvSpPr>
      <dsp:spPr>
        <a:xfrm>
          <a:off x="2766445" y="836158"/>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87585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b) </a:t>
          </a:r>
          <a:r>
            <a:rPr sz="1600" kern="1200" dirty="0" err="1" smtClean="0">
              <a:latin typeface="Sylfaen" panose="010A0502050306030303" pitchFamily="18" charset="0"/>
            </a:rPr>
            <a:t>არის</a:t>
          </a:r>
          <a:r>
            <a:rPr sz="1600" kern="1200" dirty="0" smtClean="0">
              <a:latin typeface="Sylfaen" panose="010A0502050306030303" pitchFamily="18" charset="0"/>
            </a:rPr>
            <a:t> </a:t>
          </a:r>
          <a:r>
            <a:rPr sz="1600" kern="1200" dirty="0" err="1" smtClean="0">
              <a:latin typeface="Sylfaen" panose="010A0502050306030303" pitchFamily="18" charset="0"/>
            </a:rPr>
            <a:t>გლობალური</a:t>
          </a:r>
          <a:r>
            <a:rPr sz="1600" kern="1200" dirty="0" smtClean="0">
              <a:latin typeface="Sylfaen" panose="010A0502050306030303" pitchFamily="18" charset="0"/>
            </a:rPr>
            <a:t> </a:t>
          </a:r>
          <a:r>
            <a:rPr sz="1600" kern="1200" dirty="0" err="1">
              <a:latin typeface="Sylfaen" panose="010A0502050306030303" pitchFamily="18" charset="0"/>
            </a:rPr>
            <a:t>ხელშეკრულება</a:t>
          </a:r>
          <a:endParaRPr sz="1600" kern="1200" dirty="0">
            <a:latin typeface="Sylfaen" panose="010A0502050306030303" pitchFamily="18" charset="0"/>
          </a:endParaRPr>
        </a:p>
      </dsp:txBody>
      <dsp:txXfrm>
        <a:off x="2872949" y="875858"/>
        <a:ext cx="5573703" cy="793992"/>
      </dsp:txXfrm>
    </dsp:sp>
    <dsp:sp modelId="{1E88F2A9-FC8F-2A4F-ABF4-2C5837CA76E5}">
      <dsp:nvSpPr>
        <dsp:cNvPr id="0" name=""/>
        <dsp:cNvSpPr/>
      </dsp:nvSpPr>
      <dsp:spPr>
        <a:xfrm>
          <a:off x="2766445" y="166985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1709551"/>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a:latin typeface="Sylfaen" panose="010A0502050306030303" pitchFamily="18" charset="0"/>
            </a:rPr>
            <a:t>c) ეხმარება ფულის გათეთრების წინააღმდეგ ბრძოლაში </a:t>
          </a:r>
        </a:p>
      </dsp:txBody>
      <dsp:txXfrm>
        <a:off x="2872949" y="1709551"/>
        <a:ext cx="5573703" cy="793992"/>
      </dsp:txXfrm>
    </dsp:sp>
    <dsp:sp modelId="{45167FBC-5EE3-4C8A-A94C-30BB5DE89AD6}">
      <dsp:nvSpPr>
        <dsp:cNvPr id="0" name=""/>
        <dsp:cNvSpPr/>
      </dsp:nvSpPr>
      <dsp:spPr>
        <a:xfrm>
          <a:off x="2766445" y="2503543"/>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2543243"/>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dirty="0">
              <a:latin typeface="Sylfaen" panose="010A0502050306030303" pitchFamily="18" charset="0"/>
            </a:rPr>
            <a:t>d) </a:t>
          </a:r>
          <a:r>
            <a:rPr sz="1600" kern="1200" dirty="0" err="1">
              <a:latin typeface="Sylfaen" panose="010A0502050306030303" pitchFamily="18" charset="0"/>
            </a:rPr>
            <a:t>უპირატესობას</a:t>
          </a:r>
          <a:r>
            <a:rPr sz="1600" kern="1200" dirty="0">
              <a:latin typeface="Sylfaen" panose="010A0502050306030303" pitchFamily="18" charset="0"/>
            </a:rPr>
            <a:t> </a:t>
          </a:r>
          <a:r>
            <a:rPr sz="1600" kern="1200" dirty="0" err="1">
              <a:latin typeface="Sylfaen" panose="010A0502050306030303" pitchFamily="18" charset="0"/>
            </a:rPr>
            <a:t>ანიჭებს</a:t>
          </a:r>
          <a:r>
            <a:rPr sz="1600" kern="1200" dirty="0">
              <a:latin typeface="Sylfaen" panose="010A0502050306030303" pitchFamily="18" charset="0"/>
            </a:rPr>
            <a:t> </a:t>
          </a:r>
          <a:r>
            <a:rPr sz="1600" kern="1200" dirty="0" err="1">
              <a:latin typeface="Sylfaen" panose="010A0502050306030303" pitchFamily="18" charset="0"/>
            </a:rPr>
            <a:t>ინფრასტრუქტურის</a:t>
          </a:r>
          <a:r>
            <a:rPr sz="1600" kern="1200" dirty="0">
              <a:latin typeface="Sylfaen" panose="010A0502050306030303" pitchFamily="18" charset="0"/>
            </a:rPr>
            <a:t> </a:t>
          </a:r>
          <a:r>
            <a:rPr sz="1600" kern="1200" dirty="0" err="1">
              <a:latin typeface="Sylfaen" panose="010A0502050306030303" pitchFamily="18" charset="0"/>
            </a:rPr>
            <a:t>ქვეყნებს</a:t>
          </a:r>
          <a:endParaRPr sz="1600" kern="1200" dirty="0">
            <a:latin typeface="Sylfaen" panose="010A0502050306030303" pitchFamily="18" charset="0"/>
          </a:endParaRPr>
        </a:p>
      </dsp:txBody>
      <dsp:txXfrm>
        <a:off x="2880558" y="2543243"/>
        <a:ext cx="5573703" cy="793992"/>
      </dsp:txXfrm>
    </dsp:sp>
    <dsp:sp modelId="{41DAB04F-B76E-41A3-BF92-19D36F058A9E}">
      <dsp:nvSpPr>
        <dsp:cNvPr id="0" name=""/>
        <dsp:cNvSpPr/>
      </dsp:nvSpPr>
      <dsp:spPr>
        <a:xfrm>
          <a:off x="2766445" y="3337236"/>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337693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sz="1600" kern="1200">
              <a:latin typeface="Sylfaen" panose="010A0502050306030303" pitchFamily="18" charset="0"/>
            </a:rPr>
            <a:t>e) შეიძლება გამოყენებული იქნეს ვირტუალური ვალუტებისა და ვირტუალური აქტივების გასაყინად </a:t>
          </a:r>
        </a:p>
      </dsp:txBody>
      <dsp:txXfrm>
        <a:off x="2872949" y="3376936"/>
        <a:ext cx="5573703" cy="793992"/>
      </dsp:txXfrm>
    </dsp:sp>
    <dsp:sp modelId="{9B1E8AEA-2A8D-4500-8486-4DCED5C7B4CD}">
      <dsp:nvSpPr>
        <dsp:cNvPr id="0" name=""/>
        <dsp:cNvSpPr/>
      </dsp:nvSpPr>
      <dsp:spPr>
        <a:xfrm>
          <a:off x="2766445" y="4170929"/>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8CF68-F6D0-4A26-B99F-FB0058621F2E}">
      <dsp:nvSpPr>
        <dsp:cNvPr id="0" name=""/>
        <dsp:cNvSpPr/>
      </dsp:nvSpPr>
      <dsp:spPr>
        <a:xfrm>
          <a:off x="2872949" y="421062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solidFill>
                <a:srgbClr val="FF0000"/>
              </a:solidFill>
              <a:latin typeface="Sylfaen" panose="010A0502050306030303" pitchFamily="18" charset="0"/>
            </a:rPr>
            <a:t>f) ყველა ზემოთ ჩამოთვლილი</a:t>
          </a:r>
        </a:p>
      </dsp:txBody>
      <dsp:txXfrm>
        <a:off x="2872949" y="4210628"/>
        <a:ext cx="5573703" cy="793992"/>
      </dsp:txXfrm>
    </dsp:sp>
    <dsp:sp modelId="{281B62DC-F992-4147-9B8F-04FD715E221E}">
      <dsp:nvSpPr>
        <dsp:cNvPr id="0" name=""/>
        <dsp:cNvSpPr/>
      </dsp:nvSpPr>
      <dsp:spPr>
        <a:xfrm>
          <a:off x="2766445" y="500462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0.5123</cdr:x>
      <cdr:y>0.21361</cdr:y>
    </cdr:from>
    <cdr:to>
      <cdr:x>0.6598</cdr:x>
      <cdr:y>0.36636</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378578" y="1278720"/>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0.35618</cdr:x>
      <cdr:y>0.22555</cdr:y>
    </cdr:from>
    <cdr:to>
      <cdr:x>0.44327</cdr:x>
      <cdr:y>0.3783</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739547" y="1350158"/>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დანაშაულები</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0.60016</cdr:x>
      <cdr:y>0.45372</cdr:y>
    </cdr:from>
    <cdr:to>
      <cdr:x>0.68726</cdr:x>
      <cdr:y>0.60647</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01031" y="2716041"/>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0.52885</cdr:x>
      <cdr:y>0.63913</cdr:y>
    </cdr:from>
    <cdr:to>
      <cdr:x>0.64768</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552333" y="3825900"/>
          <a:ext cx="1247591"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0.49869</cdr:x>
      <cdr:y>0.1888</cdr:y>
    </cdr:from>
    <cdr:to>
      <cdr:x>0.64619</cdr:x>
      <cdr:y>0.34155</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35703" y="1130184"/>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0.36435</cdr:x>
      <cdr:y>0.22044</cdr:y>
    </cdr:from>
    <cdr:to>
      <cdr:x>0.45144</cdr:x>
      <cdr:y>0.37319</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825272" y="1319563"/>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0.57838</cdr:x>
      <cdr:y>0.46804</cdr:y>
    </cdr:from>
    <cdr:to>
      <cdr:x>0.66548</cdr:x>
      <cdr:y>0.62079</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072431" y="2801766"/>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0.52612</cdr:x>
      <cdr:y>0.64152</cdr:y>
    </cdr:from>
    <cdr:to>
      <cdr:x>0.64495</cdr:x>
      <cdr:y>0.79427</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523758" y="3840187"/>
          <a:ext cx="1247591"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600" b="1" dirty="0">
              <a:solidFill>
                <a:schemeClr val="tx1"/>
              </a:solidFill>
              <a:latin typeface="Times New Roman" panose="02020603050405020304" pitchFamily="18" charset="0"/>
            </a:rPr>
            <a:t>გარანტიები/ </a:t>
          </a:r>
        </a:p>
        <a:p xmlns:a="http://schemas.openxmlformats.org/drawingml/2006/main">
          <a:pPr algn="ctr"/>
          <a:r>
            <a:rPr lang="ka-GE" sz="1600" b="1" dirty="0">
              <a:solidFill>
                <a:schemeClr val="tx1"/>
              </a:solidFill>
              <a:latin typeface="Times New Roman" panose="02020603050405020304" pitchFamily="18" charset="0"/>
            </a:rPr>
            <a:t>სამოქალაქო </a:t>
          </a:r>
          <a:endParaRPr lang="ka-GE" sz="1600" b="1" dirty="0" smtClean="0">
            <a:solidFill>
              <a:schemeClr val="tx1"/>
            </a:solidFill>
            <a:latin typeface="Times New Roman" panose="02020603050405020304" pitchFamily="18" charset="0"/>
          </a:endParaRPr>
        </a:p>
        <a:p xmlns:a="http://schemas.openxmlformats.org/drawingml/2006/main">
          <a:pPr algn="ctr"/>
          <a:r>
            <a:rPr lang="ka-GE" sz="1600" b="1" dirty="0" smtClean="0">
              <a:solidFill>
                <a:schemeClr val="tx1"/>
              </a:solidFill>
              <a:latin typeface="Times New Roman" panose="02020603050405020304" pitchFamily="18" charset="0"/>
            </a:rPr>
            <a:t>თავისუფლებები</a:t>
          </a:r>
          <a:r>
            <a:rPr lang="ka-GE" sz="1600" b="1" dirty="0">
              <a:solidFill>
                <a:schemeClr val="tx1"/>
              </a:solidFill>
              <a:latin typeface="Times New Roman" panose="02020603050405020304" pitchFamily="18" charset="0"/>
            </a:rPr>
            <a:t>/ </a:t>
          </a:r>
        </a:p>
        <a:p xmlns:a="http://schemas.openxmlformats.org/drawingml/2006/main">
          <a:pPr algn="ctr"/>
          <a:r>
            <a:rPr lang="ka-GE" sz="1600" b="1" dirty="0">
              <a:solidFill>
                <a:schemeClr val="tx1"/>
              </a:solidFill>
              <a:latin typeface="Times New Roman" panose="02020603050405020304" pitchFamily="18" charset="0"/>
            </a:rPr>
            <a:t>ადამიანის </a:t>
          </a:r>
          <a:endParaRPr lang="ka-GE" sz="1600" b="1" dirty="0" smtClean="0">
            <a:solidFill>
              <a:schemeClr val="tx1"/>
            </a:solidFill>
            <a:latin typeface="Times New Roman" panose="02020603050405020304" pitchFamily="18" charset="0"/>
          </a:endParaRPr>
        </a:p>
        <a:p xmlns:a="http://schemas.openxmlformats.org/drawingml/2006/main">
          <a:pPr algn="ctr"/>
          <a:r>
            <a:rPr lang="ka-GE" sz="1600" b="1" dirty="0" smtClean="0">
              <a:solidFill>
                <a:schemeClr val="tx1"/>
              </a:solidFill>
              <a:latin typeface="Times New Roman" panose="02020603050405020304" pitchFamily="18" charset="0"/>
            </a:rPr>
            <a:t>უფლებები</a:t>
          </a:r>
          <a:endParaRPr lang="ka-GE"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0.3589</cdr:x>
      <cdr:y>0.21889</cdr:y>
    </cdr:from>
    <cdr:to>
      <cdr:x>0.44599</cdr:x>
      <cdr:y>0.37164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768122" y="1310303"/>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0.58791</cdr:x>
      <cdr:y>0.46327</cdr:y>
    </cdr:from>
    <cdr:to>
      <cdr:x>0.67501</cdr:x>
      <cdr:y>0.61602</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172444" y="2773191"/>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2000" b="1" dirty="0">
              <a:solidFill>
                <a:schemeClr val="tx1"/>
              </a:solidFill>
              <a:latin typeface="Times New Roman" panose="02020603050405020304" pitchFamily="18" charset="0"/>
            </a:rPr>
            <a:t>ამოღება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0.14813</cdr:x>
      <cdr:y>0.85737</cdr:y>
    </cdr:from>
    <cdr:to>
      <cdr:x>0.97038</cdr:x>
      <cdr:y>0.918</cdr:y>
    </cdr:to>
    <cdr:sp macro="" textlink="">
      <cdr:nvSpPr>
        <cdr:cNvPr id="2" name="Rectangle 1"/>
        <cdr:cNvSpPr/>
      </cdr:nvSpPr>
      <cdr:spPr>
        <a:xfrm xmlns:a="http://schemas.openxmlformats.org/drawingml/2006/main">
          <a:off x="1258639" y="4445098"/>
          <a:ext cx="6986587" cy="314325"/>
        </a:xfrm>
        <a:prstGeom xmlns:a="http://schemas.openxmlformats.org/drawingml/2006/main" prst="rect">
          <a:avLst/>
        </a:prstGeom>
        <a:ln xmlns:a="http://schemas.openxmlformats.org/drawingml/2006/main">
          <a:no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ka-GE" dirty="0" smtClean="0"/>
            <a:t>ბუდაპეშტის კონვენციის მხარეები			სხვა ქვეყნები</a:t>
          </a:r>
          <a:endParaRPr lang="de-DE" dirty="0"/>
        </a:p>
      </cdr:txBody>
    </cdr:sp>
  </cdr:relSizeAnchor>
  <cdr:relSizeAnchor xmlns:cdr="http://schemas.openxmlformats.org/drawingml/2006/chartDrawing">
    <cdr:from>
      <cdr:x>0.54742</cdr:x>
      <cdr:y>0.92351</cdr:y>
    </cdr:from>
    <cdr:to>
      <cdr:x>0.7757</cdr:x>
      <cdr:y>0.98965</cdr:y>
    </cdr:to>
    <cdr:sp macro="" textlink="">
      <cdr:nvSpPr>
        <cdr:cNvPr id="3" name="Rectangle 2"/>
        <cdr:cNvSpPr/>
      </cdr:nvSpPr>
      <cdr:spPr>
        <a:xfrm xmlns:a="http://schemas.openxmlformats.org/drawingml/2006/main">
          <a:off x="4651375" y="4787999"/>
          <a:ext cx="1939677" cy="342899"/>
        </a:xfrm>
        <a:prstGeom xmlns:a="http://schemas.openxmlformats.org/drawingml/2006/main" prst="rect">
          <a:avLst/>
        </a:prstGeom>
        <a:ln xmlns:a="http://schemas.openxmlformats.org/drawingml/2006/main">
          <a:no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ka-GE" sz="1200" dirty="0" smtClean="0"/>
            <a:t>მონაცემი არ გაცემულა</a:t>
          </a:r>
          <a:endParaRPr lang="de-DE"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0.50141</cdr:x>
      <cdr:y>0.2089</cdr:y>
    </cdr:from>
    <cdr:to>
      <cdr:x>0.64891</cdr:x>
      <cdr:y>0.36165</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78" y="1250510"/>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0.35482</cdr:x>
      <cdr:y>0.23032</cdr:y>
    </cdr:from>
    <cdr:to>
      <cdr:x>0.44191</cdr:x>
      <cdr:y>0.38307</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725260" y="1378733"/>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0.60288</cdr:x>
      <cdr:y>0.44656</cdr:y>
    </cdr:from>
    <cdr:to>
      <cdr:x>0.68998</cdr:x>
      <cdr:y>0.59931</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606" y="2673178"/>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0.78942</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483" y="3825900"/>
          <a:ext cx="1247591" cy="8996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600" b="1" dirty="0">
              <a:solidFill>
                <a:schemeClr val="tx1"/>
              </a:solidFill>
              <a:latin typeface="Times New Roman" panose="02020603050405020304" pitchFamily="18" charset="0"/>
            </a:rPr>
            <a:t>გარანტიები/ </a:t>
          </a:r>
        </a:p>
        <a:p xmlns:a="http://schemas.openxmlformats.org/drawingml/2006/main">
          <a:pPr algn="ctr"/>
          <a:r>
            <a:rPr lang="ka-GE" sz="1600" b="1" dirty="0" smtClean="0">
              <a:solidFill>
                <a:schemeClr val="tx1"/>
              </a:solidFill>
              <a:latin typeface="Times New Roman" panose="02020603050405020304" pitchFamily="18" charset="0"/>
            </a:rPr>
            <a:t>სამოქალაქო</a:t>
          </a:r>
        </a:p>
        <a:p xmlns:a="http://schemas.openxmlformats.org/drawingml/2006/main">
          <a:pPr algn="ctr"/>
          <a:r>
            <a:rPr lang="ka-GE" sz="1600" b="1" dirty="0" smtClean="0">
              <a:solidFill>
                <a:schemeClr val="tx1"/>
              </a:solidFill>
              <a:latin typeface="Times New Roman" panose="02020603050405020304" pitchFamily="18" charset="0"/>
            </a:rPr>
            <a:t>თავისუფლებები</a:t>
          </a:r>
          <a:r>
            <a:rPr lang="ka-GE" sz="1600" b="1" dirty="0">
              <a:solidFill>
                <a:schemeClr val="tx1"/>
              </a:solidFill>
              <a:latin typeface="Times New Roman" panose="02020603050405020304" pitchFamily="18" charset="0"/>
            </a:rPr>
            <a:t>/ </a:t>
          </a:r>
        </a:p>
        <a:p xmlns:a="http://schemas.openxmlformats.org/drawingml/2006/main">
          <a:pPr algn="ctr"/>
          <a:r>
            <a:rPr lang="ka-GE" sz="1600" b="1" dirty="0">
              <a:solidFill>
                <a:schemeClr val="tx1"/>
              </a:solidFill>
              <a:latin typeface="Times New Roman" panose="02020603050405020304" pitchFamily="18" charset="0"/>
            </a:rPr>
            <a:t>ადამიანის </a:t>
          </a:r>
          <a:endParaRPr lang="ka-GE" sz="1600" b="1" dirty="0" smtClean="0">
            <a:solidFill>
              <a:schemeClr val="tx1"/>
            </a:solidFill>
            <a:latin typeface="Times New Roman" panose="02020603050405020304" pitchFamily="18" charset="0"/>
          </a:endParaRPr>
        </a:p>
        <a:p xmlns:a="http://schemas.openxmlformats.org/drawingml/2006/main">
          <a:pPr algn="ctr"/>
          <a:r>
            <a:rPr lang="ka-GE" sz="1600" b="1" dirty="0" smtClean="0">
              <a:solidFill>
                <a:schemeClr val="tx1"/>
              </a:solidFill>
              <a:latin typeface="Times New Roman" panose="02020603050405020304" pitchFamily="18" charset="0"/>
            </a:rPr>
            <a:t>უფლებები</a:t>
          </a:r>
          <a:endParaRPr lang="ka-GE"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0.5123</cdr:x>
      <cdr:y>0.20736</cdr:y>
    </cdr:from>
    <cdr:to>
      <cdr:x>0.6598</cdr:x>
      <cdr:y>0.36011</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378578" y="1241250"/>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0.36163</cdr:x>
      <cdr:y>0.2351</cdr:y>
    </cdr:from>
    <cdr:to>
      <cdr:x>0.44872</cdr:x>
      <cdr:y>0.38785</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796697" y="1407308"/>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დანაშაულები</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0.60152</cdr:x>
      <cdr:y>0.45372</cdr:y>
    </cdr:from>
    <cdr:to>
      <cdr:x>0.68862</cdr:x>
      <cdr:y>0.60647</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11723" y="2716041"/>
          <a:ext cx="91393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საერთაშორისო</a:t>
          </a:r>
        </a:p>
        <a:p xmlns:a="http://schemas.openxmlformats.org/drawingml/2006/main">
          <a:pPr algn="ctr"/>
          <a:r>
            <a:rPr lang="ka-GE" sz="1800" b="1" dirty="0">
              <a:solidFill>
                <a:schemeClr val="tx1"/>
              </a:solidFill>
              <a:latin typeface="Times New Roman" panose="02020603050405020304" pitchFamily="18" charset="0"/>
            </a:rPr>
            <a:t>თანამშრომლობა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0.50141</cdr:x>
      <cdr:y>0.20407</cdr:y>
    </cdr:from>
    <cdr:to>
      <cdr:x>0.64891</cdr:x>
      <cdr:y>0.35682</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78" y="1221571"/>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0.3589</cdr:x>
      <cdr:y>0.22078</cdr:y>
    </cdr:from>
    <cdr:to>
      <cdr:x>0.44599</cdr:x>
      <cdr:y>0.37353</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768122" y="1321583"/>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0.59744</cdr:x>
      <cdr:y>0.46327</cdr:y>
    </cdr:from>
    <cdr:to>
      <cdr:x>0.68454</cdr:x>
      <cdr:y>0.61602</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272456" y="2773191"/>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0.51524</cdr:x>
      <cdr:y>0.65584</cdr:y>
    </cdr:from>
    <cdr:to>
      <cdr:x>0.63407</cdr:x>
      <cdr:y>0.80859</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409458" y="3925912"/>
          <a:ext cx="1247591"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0.52046</cdr:x>
      <cdr:y>0.20645</cdr:y>
    </cdr:from>
    <cdr:to>
      <cdr:x>0.66796</cdr:x>
      <cdr:y>0.3592</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464303" y="1235858"/>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0.36435</cdr:x>
      <cdr:y>0.22555</cdr:y>
    </cdr:from>
    <cdr:to>
      <cdr:x>0.45144</cdr:x>
      <cdr:y>0.3783</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825272" y="1350158"/>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0.60152</cdr:x>
      <cdr:y>0.45611</cdr:y>
    </cdr:from>
    <cdr:to>
      <cdr:x>0.68862</cdr:x>
      <cdr:y>0.60886</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15318" y="2730328"/>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0.5123</cdr:x>
      <cdr:y>0.21116</cdr:y>
    </cdr:from>
    <cdr:to>
      <cdr:x>0.6598</cdr:x>
      <cdr:y>0.36391</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378578" y="1264005"/>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dirty="0"/>
            <a:t/>
          </a:r>
          <a:br>
            <a:rPr dirty="0"/>
          </a:br>
          <a:r>
            <a:rPr lang="ka-GE" sz="2400" b="1" dirty="0">
              <a:solidFill>
                <a:schemeClr val="tx1"/>
              </a:solidFill>
              <a:latin typeface="Times New Roman" panose="02020603050405020304" pitchFamily="18" charset="0"/>
            </a:rPr>
            <a:t>[24-საათიან რეჟიმში]</a:t>
          </a:r>
          <a:endParaRPr lang="ka-GE" sz="2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0.36707</cdr:x>
      <cdr:y>0.22588</cdr:y>
    </cdr:from>
    <cdr:to>
      <cdr:x>0.45416</cdr:x>
      <cdr:y>0.37863</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853847" y="13521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0.60152</cdr:x>
      <cdr:y>0.45134</cdr:y>
    </cdr:from>
    <cdr:to>
      <cdr:x>0.68862</cdr:x>
      <cdr:y>0.60409</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15319" y="270175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tx1"/>
              </a:solidFill>
              <a:latin typeface="Times New Roman" panose="02020603050405020304" pitchFamily="18" charset="0"/>
            </a:rPr>
            <a:t>საოპერაციო</a:t>
          </a:r>
          <a:r>
            <a:rPr sz="1000" dirty="0"/>
            <a:t/>
          </a:r>
          <a:br>
            <a:rPr sz="1000" dirty="0"/>
          </a:br>
          <a:r>
            <a:rPr lang="ka-GE" sz="1800" b="1" dirty="0">
              <a:solidFill>
                <a:schemeClr val="tx1"/>
              </a:solidFill>
              <a:latin typeface="Times New Roman" panose="02020603050405020304" pitchFamily="18" charset="0"/>
            </a:rPr>
            <a:t>[24-საათიან რეჟიმში]</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0.37115</cdr:x>
      <cdr:y>0.22433</cdr:y>
    </cdr:from>
    <cdr:to>
      <cdr:x>0.45824</cdr:x>
      <cdr:y>0.37708</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896709" y="134287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0.59063</cdr:x>
      <cdr:y>0.45372</cdr:y>
    </cdr:from>
    <cdr:to>
      <cdr:x>0.67773</cdr:x>
      <cdr:y>0.60647</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201019" y="2716041"/>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0.50821</cdr:x>
      <cdr:y>0.22667</cdr:y>
    </cdr:from>
    <cdr:to>
      <cdr:x>0.65571</cdr:x>
      <cdr:y>0.37942</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335716" y="1356875"/>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0.36435</cdr:x>
      <cdr:y>0.23582</cdr:y>
    </cdr:from>
    <cdr:to>
      <cdr:x>0.45144</cdr:x>
      <cdr:y>0.38857</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825272" y="1411659"/>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0.58791</cdr:x>
      <cdr:y>0.46566</cdr:y>
    </cdr:from>
    <cdr:to>
      <cdr:x>0.67501</cdr:x>
      <cdr:y>0.61841</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172444" y="2787479"/>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0.51094</cdr:x>
      <cdr:y>0.20645</cdr:y>
    </cdr:from>
    <cdr:to>
      <cdr:x>0.65844</cdr:x>
      <cdr:y>0.3592</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364291" y="1235858"/>
          <a:ext cx="1548595" cy="9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უფლებამოსილებები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2000" b="1" dirty="0">
              <a:solidFill>
                <a:schemeClr val="tx1"/>
              </a:solidFill>
              <a:latin typeface="Times New Roman" panose="02020603050405020304" pitchFamily="18" charset="0"/>
            </a:rPr>
            <a:t>საოპერაციო</a:t>
          </a:r>
          <a:r>
            <a:rPr sz="1050" dirty="0"/>
            <a:t/>
          </a:r>
          <a:br>
            <a:rPr sz="1050" dirty="0"/>
          </a:br>
          <a:r>
            <a:rPr lang="ka-GE" sz="2000" b="1" dirty="0">
              <a:solidFill>
                <a:schemeClr val="tx1"/>
              </a:solidFill>
              <a:latin typeface="Times New Roman" panose="02020603050405020304" pitchFamily="18" charset="0"/>
            </a:rPr>
            <a:t>[24-საათიან რეჟიმში]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0.35618</cdr:x>
      <cdr:y>0.23799</cdr:y>
    </cdr:from>
    <cdr:to>
      <cdr:x>0.44327</cdr:x>
      <cdr:y>0.39074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3739547" y="1424606"/>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დანაშაულები</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0.59199</cdr:x>
      <cdr:y>0.47043</cdr:y>
    </cdr:from>
    <cdr:to>
      <cdr:x>0.67909</cdr:x>
      <cdr:y>0.62318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215306" y="281605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800" b="1" dirty="0">
              <a:solidFill>
                <a:schemeClr val="tx1"/>
              </a:solidFill>
              <a:latin typeface="Times New Roman" panose="02020603050405020304" pitchFamily="18" charset="0"/>
            </a:rPr>
            <a:t>მტკიცებულებების </a:t>
          </a:r>
        </a:p>
        <a:p xmlns:a="http://schemas.openxmlformats.org/drawingml/2006/main">
          <a:pPr algn="ctr"/>
          <a:r>
            <a:rPr lang="ka-GE" sz="1800" b="1" dirty="0">
              <a:solidFill>
                <a:schemeClr val="tx1"/>
              </a:solidFill>
              <a:latin typeface="Times New Roman" panose="02020603050405020304" pitchFamily="18" charset="0"/>
            </a:rPr>
            <a:t>ამოღება</a:t>
          </a:r>
          <a:endParaRPr lang="ka-GE" sz="18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2000" b="1" dirty="0">
              <a:solidFill>
                <a:schemeClr val="tx1"/>
              </a:solidFill>
              <a:latin typeface="Times New Roman" panose="02020603050405020304" pitchFamily="18" charset="0"/>
            </a:rPr>
            <a:t>საერთაშორისო</a:t>
          </a:r>
        </a:p>
        <a:p xmlns:a="http://schemas.openxmlformats.org/drawingml/2006/main">
          <a:pPr algn="ctr"/>
          <a:r>
            <a:rPr lang="ka-GE" sz="2000" b="1" dirty="0">
              <a:solidFill>
                <a:schemeClr val="tx1"/>
              </a:solidFill>
              <a:latin typeface="Times New Roman" panose="02020603050405020304" pitchFamily="18" charset="0"/>
            </a:rPr>
            <a:t>თანამშრომლობა</a:t>
          </a:r>
          <a:endParaRPr lang="ka-GE" sz="2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400" b="1" dirty="0">
              <a:solidFill>
                <a:schemeClr val="tx1"/>
              </a:solidFill>
              <a:latin typeface="Times New Roman" panose="02020603050405020304" pitchFamily="18" charset="0"/>
            </a:rPr>
            <a:t>გარანტიები/ </a:t>
          </a:r>
        </a:p>
        <a:p xmlns:a="http://schemas.openxmlformats.org/drawingml/2006/main">
          <a:pPr algn="ctr"/>
          <a:r>
            <a:rPr lang="ka-GE" sz="1400" b="1" dirty="0">
              <a:solidFill>
                <a:schemeClr val="tx1"/>
              </a:solidFill>
              <a:latin typeface="Times New Roman" panose="02020603050405020304" pitchFamily="18" charset="0"/>
            </a:rPr>
            <a:t>სამოქალაქო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თავისუფლებები</a:t>
          </a:r>
          <a:r>
            <a:rPr lang="ka-GE" sz="1400" b="1" dirty="0">
              <a:solidFill>
                <a:schemeClr val="tx1"/>
              </a:solidFill>
              <a:latin typeface="Times New Roman" panose="02020603050405020304" pitchFamily="18" charset="0"/>
            </a:rPr>
            <a:t>/ </a:t>
          </a:r>
        </a:p>
        <a:p xmlns:a="http://schemas.openxmlformats.org/drawingml/2006/main">
          <a:pPr algn="ctr"/>
          <a:r>
            <a:rPr lang="ka-GE" sz="1400" b="1" dirty="0">
              <a:solidFill>
                <a:schemeClr val="tx1"/>
              </a:solidFill>
              <a:latin typeface="Times New Roman" panose="02020603050405020304" pitchFamily="18" charset="0"/>
            </a:rPr>
            <a:t>ადამიანის </a:t>
          </a:r>
          <a:endParaRPr lang="ka-GE" sz="1400" b="1" dirty="0" smtClean="0">
            <a:solidFill>
              <a:schemeClr val="tx1"/>
            </a:solidFill>
            <a:latin typeface="Times New Roman" panose="02020603050405020304" pitchFamily="18" charset="0"/>
          </a:endParaRPr>
        </a:p>
        <a:p xmlns:a="http://schemas.openxmlformats.org/drawingml/2006/main">
          <a:pPr algn="ctr"/>
          <a:r>
            <a:rPr lang="ka-GE" sz="1400" b="1" dirty="0" smtClean="0">
              <a:solidFill>
                <a:schemeClr val="tx1"/>
              </a:solidFill>
              <a:latin typeface="Times New Roman" panose="02020603050405020304" pitchFamily="18" charset="0"/>
            </a:rPr>
            <a:t>უფლებები</a:t>
          </a:r>
          <a:endParaRPr lang="ka-GE"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20/03/2021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e.int/en/web/cybercrime-staging/glac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oe.int/tcy"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coe.int/en/web/cybercrime-staging/glacy"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ამ სესიის ხანგრძლივობა 90 წუთია.</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ka-GE"/>
          </a:p>
        </p:txBody>
      </p:sp>
    </p:spTree>
    <p:extLst>
      <p:ext uri="{BB962C8B-B14F-4D97-AF65-F5344CB8AC3E}">
        <p14:creationId xmlns:p14="http://schemas.microsoft.com/office/powerpoint/2010/main" val="353701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latin typeface="+mn-lt"/>
              </a:rPr>
              <a:t>ეს სლაიდი ეხება ევროპის საბჭოს მიღებულ სამმხრივ მიდგომას მიზნისთვის, რომ „დაგიცვათ თქვენ და თქვენი უფლებები კიბერსივრცეში“. ტრენერმა უნდა განმარტოს თითოეული ამ მიზანთაგანი:</a:t>
            </a:r>
          </a:p>
          <a:p>
            <a:pPr marL="228600" indent="-228600">
              <a:buAutoNum type="arabicPeriod"/>
            </a:pPr>
            <a:r>
              <a:rPr lang="ka-GE" sz="1200" kern="1200" dirty="0" smtClean="0">
                <a:solidFill>
                  <a:schemeClr val="tx1"/>
                </a:solidFill>
                <a:latin typeface="+mn-lt"/>
              </a:rPr>
              <a:t>პირველი მიდგომა უკავშირდება კიბერდანაშაულის შესახებ კანონმდებლობის საერთო სტანდარტების გავრცელებას გლობალურად.  ტრენერს შეუძლია განმარტოს, რომ ეს ხორციელდება ბუდაპეშტის კონვენციის მეშვეობით, რომელიც ადგენს მინიმუმ სტანდარტებს, რომლებიც წარმოადგენს სახელმძღვანელოს ქვეყნებისთვის, რომ განავითარონ ჰარმონიზებული კანონმდებლობები, რომლებიც შესაბამისობაშია საუკეთესო საერთაშორისო პრაქტიკასთან. კიბერდანაშაულის ტრანსნაციონალური ბუნების გამო მნიშვნელოვანია, რომ ყველა იურისდიქციამ მიიღოს საერთო სტანდარტები, რომ შესაძლებელი გახადონ კიბერდანაშაულთან ბრძოლის ერთიანი მიდგომა.</a:t>
            </a:r>
          </a:p>
          <a:p>
            <a:pPr marL="228600" indent="-228600">
              <a:buAutoNum type="arabicPeriod"/>
            </a:pPr>
            <a:endParaRPr lang="ka-GE" sz="1200" kern="1200" dirty="0" smtClean="0">
              <a:solidFill>
                <a:schemeClr val="tx1"/>
              </a:solidFill>
              <a:latin typeface="+mn-lt"/>
              <a:ea typeface="MS PGothic" pitchFamily="34" charset="-128"/>
              <a:cs typeface="ＭＳ Ｐゴシック" charset="0"/>
            </a:endParaRPr>
          </a:p>
          <a:p>
            <a:pPr marL="228600" indent="-228600">
              <a:buAutoNum type="arabicPeriod"/>
            </a:pPr>
            <a:r>
              <a:rPr lang="ka-GE" sz="1200" kern="1200" dirty="0" smtClean="0">
                <a:solidFill>
                  <a:schemeClr val="tx1"/>
                </a:solidFill>
                <a:latin typeface="+mn-lt"/>
              </a:rPr>
              <a:t>მეორე მიდგომა უკავშირდება შემდგომ მოქმედებებსა და შეფასებებს. ამას უძღვება კიბერდანაშაულის შესახებ კონვენციის კომიტეტი (T-CY), რომელიც მნიშვნელოვან როლს თამაშობს ბუდაპეშტის კონვენციის დებულებების შეფასებაში და მუშაობს მათ გაუმჯობესებაზე. ტრენერს შეუძლია წარადგინოს T-CY-ის როლის მაგალითები, კიბერდანაშაულის შესახებ კონვენციის დამატებითი ოქმის ფორმულირებაში, რომელიც ეხება კომპიუტერული სისტემების მეშვეობით ჩადენილი რასიზმისა და ქსენოფობიის კრიმინალიზაციას და ასევე, მიმდინარე სამუშაოში მეორე დამატებით ოქმზე საერთაშორისო თანამშრომლობის შესახებ.  ტრენერს ასევე შეუძლია, მოიყვანოს სხვადასხვა სახელმძღვანელო მითითებების მაგალითები, რომლებიც გამოსცა T-CY-მ, სახელდობრ: </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N1 კომპიუტერული სისტემების შესახებ</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N2 ბოტნეტების შესახებ</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N3 ტრანსსასაზღვრო წვდომის შესახებ</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N4 ვინაობის მითვისების შესახებ </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N5 DDOS-შეტევების შესახებ</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N6 კრიტიკულ ინფრასტრუქტურაზე შეტევების შესახებ</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N7 მავნე პროგრამების შესახებ </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N8 სპამის შესახებ</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N9 ელექტრონული გადაჭერის შესახებ </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N10 ინფორმაციის გაცემის ბრძანების შესახებ აბონენტის შესახებ ინფორმაციის მისაღებად</a:t>
            </a:r>
          </a:p>
          <a:p>
            <a:pPr marL="1200150" lvl="1" indent="-457200" algn="just" eaLnBrk="1" hangingPunct="1">
              <a:buFont typeface="+mj-lt"/>
              <a:buAutoNum type="arabicPeriod"/>
              <a:defRPr/>
            </a:pPr>
            <a:r>
              <a:rPr lang="ka-GE" sz="1200" dirty="0" smtClean="0">
                <a:latin typeface="Verdana" panose="020B0604030504040204" pitchFamily="34" charset="0"/>
              </a:rPr>
              <a:t>სახელმძღვანელო მითითება N11 ტერორიზმის შესახებ </a:t>
            </a:r>
            <a:endParaRPr lang="ka-GE" sz="1200" kern="1200" dirty="0" smtClean="0">
              <a:solidFill>
                <a:schemeClr val="tx1"/>
              </a:solidFill>
              <a:latin typeface="+mn-lt"/>
              <a:ea typeface="MS PGothic" pitchFamily="34" charset="-128"/>
              <a:cs typeface="Verdana" panose="020B0604030504040204" pitchFamily="34" charset="0"/>
            </a:endParaRPr>
          </a:p>
          <a:p>
            <a:pPr marL="1200150" lvl="1" indent="-457200" algn="just" eaLnBrk="1" hangingPunct="1">
              <a:buFont typeface="+mj-lt"/>
              <a:buAutoNum type="arabicPeriod"/>
              <a:defRPr/>
            </a:pPr>
            <a:endParaRPr lang="ka-GE" sz="1200" kern="1200" dirty="0" smtClean="0">
              <a:solidFill>
                <a:schemeClr val="tx1"/>
              </a:solidFill>
              <a:latin typeface="+mn-lt"/>
              <a:ea typeface="MS PGothic" pitchFamily="34" charset="-128"/>
              <a:cs typeface="Verdana" panose="020B0604030504040204" pitchFamily="34" charset="0"/>
            </a:endParaRPr>
          </a:p>
          <a:p>
            <a:pPr marL="742950" lvl="0" indent="-457200" algn="just" eaLnBrk="1" hangingPunct="1">
              <a:buFont typeface="+mj-lt"/>
              <a:buAutoNum type="arabicPeriod"/>
              <a:defRPr/>
            </a:pPr>
            <a:r>
              <a:rPr lang="ka-GE" sz="1200" kern="1200" dirty="0" smtClean="0">
                <a:solidFill>
                  <a:schemeClr val="tx1"/>
                </a:solidFill>
                <a:latin typeface="+mn-lt"/>
              </a:rPr>
              <a:t>მესამე მიდგომა უკავშირდება შესაძლებლობათა ზრდას. მას უძღვება კიბერდანაშაულის პროგრამების ოფისი (C-PROC), რომელიც ხორციელდება ტექნიკური თანამშრომლობის პროგრამების მეშვეობით.  ტრენერი შეიძლება გადავიდეს მომდევნო სლაიდზე, რომელიც აღწერს C-PROC-ის სამუშაოს და მის სხვადასხვა პროგრამას. </a:t>
            </a:r>
            <a:endParaRPr lang="ka-GE" sz="1200" kern="1200" dirty="0" smtClean="0">
              <a:solidFill>
                <a:schemeClr val="tx1"/>
              </a:solidFill>
              <a:latin typeface="+mn-lt"/>
              <a:ea typeface="MS PGothic" pitchFamily="34" charset="-128"/>
              <a:cs typeface="Verdana" panose="020B0604030504040204" pitchFamily="34" charset="0"/>
            </a:endParaRP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10</a:t>
            </a:fld>
            <a:endParaRPr lang="ka-GE"/>
          </a:p>
        </p:txBody>
      </p:sp>
    </p:spTree>
    <p:extLst>
      <p:ext uri="{BB962C8B-B14F-4D97-AF65-F5344CB8AC3E}">
        <p14:creationId xmlns:p14="http://schemas.microsoft.com/office/powerpoint/2010/main" val="313878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latin typeface="+mn-lt"/>
              </a:rPr>
              <a:t>ეს სლაიდი აწვდის ინფორმაციას კიბერდანაშაულის პროგრამების ოფისის (C-PROC) შესახებ. ეს არის მთავარი ორგანო, რომელიც პასუხისმგებელია ევროპის საბჭოს მიდგომის გავრცელებაზე შესაძლებლობათა ზრდისთვის, კიბერდანაშაულისა და ელექტრონული მტკიცებულებების</a:t>
            </a:r>
            <a:r>
              <a:rPr lang="ka-GE" sz="1200" kern="1200" baseline="0" dirty="0" smtClean="0">
                <a:solidFill>
                  <a:schemeClr val="tx1"/>
                </a:solidFill>
                <a:latin typeface="+mn-lt"/>
              </a:rPr>
              <a:t> სფეროში </a:t>
            </a:r>
            <a:r>
              <a:rPr lang="ka-GE" sz="1200" kern="1200" dirty="0" smtClean="0">
                <a:solidFill>
                  <a:schemeClr val="tx1"/>
                </a:solidFill>
                <a:latin typeface="+mn-lt"/>
              </a:rPr>
              <a:t>სისხლის სამართლის მართლმსაჯულების</a:t>
            </a:r>
            <a:r>
              <a:rPr lang="ka-GE" sz="1200" kern="1200" baseline="0" dirty="0" smtClean="0">
                <a:solidFill>
                  <a:schemeClr val="tx1"/>
                </a:solidFill>
                <a:latin typeface="+mn-lt"/>
              </a:rPr>
              <a:t> </a:t>
            </a:r>
            <a:r>
              <a:rPr lang="ka-GE" sz="1200" kern="1200" dirty="0" smtClean="0">
                <a:solidFill>
                  <a:schemeClr val="tx1"/>
                </a:solidFill>
                <a:latin typeface="+mn-lt"/>
              </a:rPr>
              <a:t>შესაძლებლობების ზრდის თვალსაზრისით.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11</a:t>
            </a:fld>
            <a:endParaRPr lang="ka-GE"/>
          </a:p>
        </p:txBody>
      </p:sp>
    </p:spTree>
    <p:extLst>
      <p:ext uri="{BB962C8B-B14F-4D97-AF65-F5344CB8AC3E}">
        <p14:creationId xmlns:p14="http://schemas.microsoft.com/office/powerpoint/2010/main" val="163336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latin typeface="+mn-lt"/>
              </a:rPr>
              <a:t>ეს სლაიდი ჩამოთვლის კიბერდანაშაულის პროგრამების ოფისის (C-PROC) მიმდინარე პროექტებს. ტრენერს შეუძლია განმარტოს, რომ მას შემდეგ, რაც მუშაობა დაიწყო C-PROC-მა 2014 წლის აპრილში, მან მოახდინა რიგი პროექტის ინიცირება, უმეტესობა მათგანი დასრულებულია. ტრენერს შეუძლია განმარტოს მიმდინარე პროექტები. ტრენერს შეუძლია სლაიდზე ჩამოთვლილი პროგრამების დეტალების გაზიარება:</a:t>
            </a:r>
          </a:p>
          <a:p>
            <a:endParaRPr lang="ka-GE" sz="1200" kern="1200" dirty="0" smtClean="0">
              <a:solidFill>
                <a:schemeClr val="tx1"/>
              </a:solidFill>
              <a:latin typeface="+mn-lt"/>
              <a:ea typeface="MS PGothic" pitchFamily="34" charset="-128"/>
              <a:cs typeface="ＭＳ Ｐゴシック" charset="0"/>
            </a:endParaRPr>
          </a:p>
          <a:p>
            <a:r>
              <a:rPr lang="ka-GE" b="1" dirty="0" smtClean="0">
                <a:effectLst/>
                <a:latin typeface="Open Sans"/>
              </a:rPr>
              <a:t>GLACY+ </a:t>
            </a:r>
            <a:r>
              <a:rPr lang="ka-GE" dirty="0" smtClean="0">
                <a:effectLst/>
                <a:latin typeface="Open Sans"/>
              </a:rPr>
              <a:t>არის ევროკავშირისა (მშვიდობისა და სტაბილურობის ხელშემწყობი ინსტრუმენტი) და ევროპის საბჭოს ერთობლივი პროექტი.</a:t>
            </a:r>
          </a:p>
          <a:p>
            <a:r>
              <a:rPr lang="ka-GE" dirty="0" smtClean="0">
                <a:effectLst/>
                <a:latin typeface="Open Sans"/>
              </a:rPr>
              <a:t>GLACY+ განკუთვნილია </a:t>
            </a:r>
            <a:r>
              <a:rPr lang="ka-GE" u="none" strike="noStrike" dirty="0" smtClean="0">
                <a:solidFill>
                  <a:srgbClr val="007BC8"/>
                </a:solidFill>
                <a:effectLst/>
                <a:latin typeface="Open Sans"/>
                <a:hlinkClick r:id="rId3"/>
              </a:rPr>
              <a:t>GLACY project-ის</a:t>
            </a:r>
            <a:r>
              <a:rPr lang="ka-GE" dirty="0" smtClean="0">
                <a:effectLst/>
                <a:latin typeface="Open Sans"/>
              </a:rPr>
              <a:t> (2013 – 2016 წწ.) გამოცდილების გასაფართოებლად და მხარს უჭერს 15 პრიორიტეტულ და ცენტრალურ ქვეყანას აფრიკაში, აზია-ოკეანეთისა და ცენტრალური ამერიკისა და კარიბის ზღვის რეგიონში – ბენინი, ბურკინა-ფასო, კაბო-ვერდე, ჩილე, კოსტა-რიკა, დომინიკის რესპუბლიკა, განა, მავრიკი, მაროკო, ნიგერია, პარაგვაი, ფილიპინები, სენეგალი, შრი-ლანკა და ტონგა. ეს ქვეყნები შეიძლება იყოს თავიანთი გამოცდილების გაზიარების ჰაბები თავიანთ შესაბამის რეგიონებში.</a:t>
            </a:r>
          </a:p>
          <a:p>
            <a:r>
              <a:rPr lang="ka-GE" b="0" dirty="0" smtClean="0">
                <a:effectLst/>
                <a:latin typeface="Open Sans"/>
              </a:rPr>
              <a:t>მიზნები:</a:t>
            </a:r>
          </a:p>
          <a:p>
            <a:r>
              <a:rPr lang="ka-GE" dirty="0" smtClean="0">
                <a:effectLst/>
                <a:latin typeface="Open Sans"/>
              </a:rPr>
              <a:t>სახელმწიფოების შესაძლებლობების გაძლიერება მსოფლიოს მასშტაბით, რომ მიიღონ კანონმდებლობა კიბერდანაშაულისა და ელექტრონული მტკიცებულებების შესახებ და გააუმჯობესონ თავიანთი შესაძლებლობები ამ სფეროში ეფექტური საერთაშორისო თანამშრომლობისთვის.</a:t>
            </a:r>
          </a:p>
          <a:p>
            <a:pPr>
              <a:buFont typeface="+mj-lt"/>
              <a:buAutoNum type="arabicPeriod"/>
            </a:pPr>
            <a:r>
              <a:rPr lang="ka-GE" dirty="0" smtClean="0">
                <a:effectLst/>
              </a:rPr>
              <a:t>კიბერდანაშაულის შესახებ თანმიმდევრული კანონმდებლობის, პოლიტიკისა და სტრატეგიების განვითარება;</a:t>
            </a:r>
          </a:p>
          <a:p>
            <a:pPr>
              <a:buFont typeface="+mj-lt"/>
              <a:buAutoNum type="arabicPeriod"/>
            </a:pPr>
            <a:r>
              <a:rPr lang="ka-GE" dirty="0" smtClean="0">
                <a:effectLst/>
              </a:rPr>
              <a:t>პოლიციის ორგანოების შესაძლებლობების გაძლიერება კიბერდანაშაულის გამოძიებაში და პოლიციებს შორის, ასევე ევროპისა და სხვა რეგიონების კიბერდანაშაულთან ბრძოლის სამსახურებთან ეფექტურ თანამშრომლობაში ჩართვა;</a:t>
            </a:r>
          </a:p>
          <a:p>
            <a:pPr>
              <a:buFont typeface="+mj-lt"/>
              <a:buAutoNum type="arabicPeriod"/>
            </a:pPr>
            <a:r>
              <a:rPr lang="ka-GE" dirty="0" smtClean="0">
                <a:effectLst/>
              </a:rPr>
              <a:t>სისხლის სამართლის ორგანოების დახმარება, მიიღონ კანონმდებლობა და პროცედურები და გადაწყვეტილებები კიბერდანაშაულისა და ელექტრონული მტკიცებულებების საქმეებში და ჩაერთონ საერთაშორისო თანამშრომლობაში.</a:t>
            </a:r>
          </a:p>
          <a:p>
            <a:r>
              <a:rPr dirty="0" smtClean="0"/>
              <a:t/>
            </a:r>
            <a:br>
              <a:rPr dirty="0" smtClean="0"/>
            </a:br>
            <a:r>
              <a:rPr lang="ka-GE" sz="1200" b="1" kern="1200" dirty="0" smtClean="0">
                <a:solidFill>
                  <a:schemeClr val="tx1"/>
                </a:solidFill>
                <a:latin typeface="+mn-lt"/>
              </a:rPr>
              <a:t>CyberEast</a:t>
            </a:r>
            <a:r>
              <a:rPr lang="ka-GE" dirty="0" smtClean="0"/>
              <a:t> </a:t>
            </a:r>
            <a:r>
              <a:rPr lang="ka-GE" sz="1200" kern="1200" dirty="0" smtClean="0">
                <a:solidFill>
                  <a:schemeClr val="tx1"/>
                </a:solidFill>
                <a:latin typeface="+mn-lt"/>
              </a:rPr>
              <a:t>ერის ევროკავშირისა და ევროპის საბჭოს ერთობლივი პროექტი, რომელიც ხორციელდება აღმოსავლეთის პარტნიორობის რეგიონში ევროპის საბჭოს მიერ ევროპული მეზობლობის აღმოსავლეთის ინსტრუმენტის (ENI) შესაბამისად. </a:t>
            </a:r>
          </a:p>
          <a:p>
            <a:r>
              <a:rPr lang="ka-GE" sz="1200" kern="1200" dirty="0" smtClean="0">
                <a:solidFill>
                  <a:schemeClr val="tx1"/>
                </a:solidFill>
                <a:latin typeface="+mn-lt"/>
              </a:rPr>
              <a:t>მონაწილე ქვეყნები: სომხეთი, აზერბაიჯანი, ბელარუსი, საქართველო, მოლდოვა და უკრაინა. </a:t>
            </a:r>
          </a:p>
          <a:p>
            <a:r>
              <a:rPr lang="ka-GE" sz="1200" kern="1200" dirty="0" smtClean="0">
                <a:solidFill>
                  <a:schemeClr val="tx1"/>
                </a:solidFill>
                <a:latin typeface="+mn-lt"/>
              </a:rPr>
              <a:t>პროექტი მიზნად ისახავს საკანონმდებლო და პოლიტიკის ჩარჩოს მიღებას, რომელიც შესაბამისობაშია კიბერდანაშაულის შესახებ ბუდაპეშტის კონვენციასთან და დაკავშირებულ ინსტრუმენტებთან, სასამართლო და სამართალდამცავი ორგანოების შესაძლებლობებისა და უწყებათაშორისი თანამშრომლობის გაძლიერებას და ეფექტური საერთაშორისო თანამშრომლობისა და სისხლის სამართლის მართლმსაჯულების, კიბერდანაშაულისა და ელექტრონული მტკიცებულებების მიმართ ნდობის ზრდას, მათ შორის, მომსახურების მიმწოდებლებსა და სამართალდამცავ ორგანოებს შორის.</a:t>
            </a:r>
          </a:p>
          <a:p>
            <a:endParaRPr lang="ka-GE" sz="1200" kern="1200" dirty="0" smtClean="0">
              <a:solidFill>
                <a:schemeClr val="tx1"/>
              </a:solidFill>
              <a:latin typeface="+mn-lt"/>
              <a:ea typeface="MS PGothic" pitchFamily="34" charset="-128"/>
              <a:cs typeface="ＭＳ Ｐゴシック" charset="0"/>
            </a:endParaRPr>
          </a:p>
          <a:p>
            <a:r>
              <a:rPr lang="ka-GE" sz="1200" b="1" kern="1200" dirty="0" smtClean="0">
                <a:solidFill>
                  <a:schemeClr val="tx1"/>
                </a:solidFill>
                <a:latin typeface="+mn-lt"/>
              </a:rPr>
              <a:t>iPROCEEDS – 2: </a:t>
            </a:r>
            <a:r>
              <a:rPr lang="ka-GE" sz="1200" kern="1200" dirty="0" smtClean="0">
                <a:solidFill>
                  <a:schemeClr val="tx1"/>
                </a:solidFill>
                <a:latin typeface="+mn-lt"/>
              </a:rPr>
              <a:t>კიბერდანაშაულთან ბრძოლაში თანამშრომლობა გაწევრიანების წინა პერიოდის დახმარების ინსტრუმენტის (IPA) გათვალისწინებით – არის ევროკავშირისა და ევროპის საბჭოს ერთობლივი პროექტი. მონაწილე ქვეყნები/რეგიონები:: ალბანეთი, ბოსნია და ჰერცეგოვინა, მონტენეგრო, ჩრდილოეთ მაკედონია, სერბეთი, თურქეთი და კოსოვო* ამოცანა: პროექტის მონაწილე ქვეყნებსა და რეგიონებში ორგანოების შესაძლებლობების მეტად გაძლიერება კიბერდანაშაულებრივი შემოსავლების ჩხრეკის, ამოღების და კონფისკაციისთვის და ინტერნეტში ფულის გათეთრების აღსაკვეთად და ელექტრონული მტკიცებულებების დასაცავად. *მითითება ითვალისწინებს სტატუსის პოზიციებს და შეესაბამება UNSC 1244-სა და მართლმსაჯულების საერთაშორისო სასამართლოს აზრს კოსოვოს დამოუკიდებლობის გამოცხადების შესახებ. </a:t>
            </a:r>
          </a:p>
          <a:p>
            <a:endParaRPr lang="ka-GE" sz="1200" kern="1200" dirty="0" smtClean="0">
              <a:solidFill>
                <a:schemeClr val="tx1"/>
              </a:solidFill>
              <a:latin typeface="+mn-lt"/>
              <a:ea typeface="MS PGothic" pitchFamily="34" charset="-128"/>
              <a:cs typeface="ＭＳ Ｐゴシック" charset="0"/>
            </a:endParaRPr>
          </a:p>
          <a:p>
            <a:r>
              <a:rPr lang="ka-GE" sz="1200" b="1" kern="1200" dirty="0" smtClean="0">
                <a:solidFill>
                  <a:schemeClr val="tx1"/>
                </a:solidFill>
                <a:latin typeface="+mn-lt"/>
              </a:rPr>
              <a:t>CyberSouth</a:t>
            </a:r>
            <a:r>
              <a:rPr lang="ka-GE" dirty="0" smtClean="0"/>
              <a:t> </a:t>
            </a:r>
            <a:r>
              <a:rPr lang="ka-GE" sz="1200" kern="1200" dirty="0" smtClean="0">
                <a:solidFill>
                  <a:schemeClr val="tx1"/>
                </a:solidFill>
                <a:latin typeface="+mn-lt"/>
              </a:rPr>
              <a:t>არის ევროკავშირისა (ევროპული მეზობლობის ინსტრუმენტი) და ევროპის საბჭოს ერთობლივი პროექტი. CyberSouth-ის მიზანია, გააძლიეროს კანონმდებლობა კიბერდანაშაულთან ბრძოლისა და ელექტრონული მტკიცებულებების შესახებ სამხრეთის მეზობლობის რეგიონში ადამიანის უფლებებისა და კანონის უზენაესობის მოთხოვნების შესაბამისად. </a:t>
            </a:r>
          </a:p>
          <a:p>
            <a:r>
              <a:rPr lang="ka-GE" sz="1200" kern="1200" dirty="0" smtClean="0">
                <a:solidFill>
                  <a:schemeClr val="tx1"/>
                </a:solidFill>
                <a:latin typeface="+mn-lt"/>
              </a:rPr>
              <a:t>პროექტის სფერო: სამხრეთის მეზობლობის რეგიონი </a:t>
            </a:r>
          </a:p>
          <a:p>
            <a:r>
              <a:rPr lang="ka-GE" sz="1200" kern="1200" dirty="0" smtClean="0">
                <a:solidFill>
                  <a:schemeClr val="tx1"/>
                </a:solidFill>
                <a:latin typeface="+mn-lt"/>
              </a:rPr>
              <a:t>თავდაპირველი პრიორიტეტული რეგიონები: ალჟირი, იორდანია, ლიბანი, მაროკო და ტუნისი </a:t>
            </a:r>
          </a:p>
          <a:p>
            <a:r>
              <a:rPr lang="ka-GE" sz="1200" kern="1200" dirty="0" smtClean="0">
                <a:solidFill>
                  <a:schemeClr val="tx1"/>
                </a:solidFill>
                <a:latin typeface="+mn-lt"/>
              </a:rPr>
              <a:t>მიზნები: </a:t>
            </a:r>
          </a:p>
          <a:p>
            <a:pPr marL="228600" indent="-228600">
              <a:buAutoNum type="arabicPeriod"/>
            </a:pPr>
            <a:r>
              <a:rPr lang="ka-GE" sz="1200" kern="1200" dirty="0" smtClean="0">
                <a:solidFill>
                  <a:schemeClr val="tx1"/>
                </a:solidFill>
                <a:latin typeface="+mn-lt"/>
              </a:rPr>
              <a:t>კანონმდებლობა </a:t>
            </a:r>
          </a:p>
          <a:p>
            <a:pPr marL="228600" indent="-228600">
              <a:buAutoNum type="arabicPeriod"/>
            </a:pPr>
            <a:r>
              <a:rPr lang="ka-GE" sz="1200" kern="1200" dirty="0" smtClean="0">
                <a:solidFill>
                  <a:schemeClr val="tx1"/>
                </a:solidFill>
                <a:latin typeface="+mn-lt"/>
              </a:rPr>
              <a:t>სპეციალიზებული მომსახურებები და უწყებათაშორისი, ასევე საჯარო და კერძო თანამშრომლობა </a:t>
            </a:r>
          </a:p>
          <a:p>
            <a:pPr marL="228600" indent="-228600">
              <a:buAutoNum type="arabicPeriod"/>
            </a:pPr>
            <a:r>
              <a:rPr lang="ka-GE" sz="1200" kern="1200" dirty="0" smtClean="0">
                <a:solidFill>
                  <a:schemeClr val="tx1"/>
                </a:solidFill>
                <a:latin typeface="+mn-lt"/>
              </a:rPr>
              <a:t>ტრენინგი მოსამართლეებისთვის </a:t>
            </a:r>
          </a:p>
          <a:p>
            <a:pPr marL="228600" indent="-228600">
              <a:buAutoNum type="arabicPeriod"/>
            </a:pPr>
            <a:r>
              <a:rPr lang="ka-GE" sz="1200" kern="1200" dirty="0" smtClean="0">
                <a:solidFill>
                  <a:schemeClr val="tx1"/>
                </a:solidFill>
                <a:latin typeface="+mn-lt"/>
              </a:rPr>
              <a:t>საერთაშორისო თანამშრომლობა </a:t>
            </a:r>
          </a:p>
          <a:p>
            <a:pPr marL="228600" indent="-228600">
              <a:buAutoNum type="arabicPeriod"/>
            </a:pPr>
            <a:r>
              <a:rPr lang="ka-GE" sz="1200" kern="1200" dirty="0" smtClean="0">
                <a:solidFill>
                  <a:schemeClr val="tx1"/>
                </a:solidFill>
                <a:latin typeface="+mn-lt"/>
              </a:rPr>
              <a:t>სტრატეგიული პრიორიტეტები კიბერდანაშაულისა და ელექტრონული მტკიცებულებების შესახებ</a:t>
            </a:r>
          </a:p>
          <a:p>
            <a:pPr marL="228600" indent="-228600">
              <a:buAutoNum type="arabicPeriod"/>
            </a:pPr>
            <a:endParaRPr lang="ka-GE" sz="1200" kern="1200" dirty="0" smtClean="0">
              <a:solidFill>
                <a:schemeClr val="tx1"/>
              </a:solidFill>
              <a:latin typeface="+mn-lt"/>
              <a:ea typeface="MS PGothic" pitchFamily="34" charset="-128"/>
              <a:cs typeface="ＭＳ Ｐゴシック" charset="0"/>
            </a:endParaRPr>
          </a:p>
          <a:p>
            <a:pPr marL="0" indent="0">
              <a:buNone/>
            </a:pPr>
            <a:r>
              <a:rPr lang="ka-GE" sz="1200" b="1" kern="1200" dirty="0" smtClean="0">
                <a:solidFill>
                  <a:schemeClr val="tx1"/>
                </a:solidFill>
                <a:latin typeface="+mn-lt"/>
              </a:rPr>
              <a:t>ონლაინ რეჟიმში ბავშვთა სექსუალური ექსპლუატაციისა და ბავშვთა მიმართ ძალადობის დასრულება@ევროპაში (EndOCSEA@Europe) </a:t>
            </a:r>
            <a:r>
              <a:rPr lang="ka-GE" sz="1200" b="0" kern="1200" dirty="0" smtClean="0">
                <a:solidFill>
                  <a:schemeClr val="tx1"/>
                </a:solidFill>
                <a:latin typeface="+mn-lt"/>
              </a:rPr>
              <a:t>ხორციელდება ევროპის საბჭოს ბავშვთა უფლებების განყოფილების მიერ ბუქარესტში (რუმინეთი) კიბერდანაშაულის პროგრამების ოფისთან (C-PROC) თანამშრომლობით.  </a:t>
            </a:r>
          </a:p>
          <a:p>
            <a:pPr marL="0" indent="0">
              <a:buNone/>
            </a:pPr>
            <a:r>
              <a:rPr lang="ka-GE" sz="1200" b="0" kern="1200" dirty="0" smtClean="0">
                <a:solidFill>
                  <a:schemeClr val="tx1"/>
                </a:solidFill>
                <a:latin typeface="+mn-lt"/>
              </a:rPr>
              <a:t>ამოცანა: </a:t>
            </a:r>
          </a:p>
          <a:p>
            <a:pPr marL="0" indent="0">
              <a:buNone/>
            </a:pPr>
            <a:r>
              <a:rPr lang="ka-GE" sz="1200" b="0" kern="1200" dirty="0" smtClean="0">
                <a:solidFill>
                  <a:schemeClr val="tx1"/>
                </a:solidFill>
                <a:latin typeface="+mn-lt"/>
              </a:rPr>
              <a:t>ამ პროექტის უპირველესი ამოცანაა, უზრუნველყოს ბავშვთა უფლებების დაცვა ეფექტური მრავალეროვნული დისციპლინათაშორისი და ჯვარედინი სექტორული თანამშრომლობის მეშვეობით, ასევე ბავშვებზე ორიენტირებული ზომები, ბავშვთა სექსუალური ექსპლუატაციისა და ბავშვთა მიმართ ძალადობის აღსაკვეთად და მათ წინააღმდეგ საბრძოლველად ICT-ების (OCSEA) მიერ პანევროპულ დონეზე. </a:t>
            </a:r>
          </a:p>
          <a:p>
            <a:pPr marL="0" indent="0">
              <a:buNone/>
            </a:pPr>
            <a:r>
              <a:rPr lang="ka-GE" sz="1200" b="0" kern="1200" dirty="0" smtClean="0">
                <a:solidFill>
                  <a:schemeClr val="tx1"/>
                </a:solidFill>
                <a:latin typeface="+mn-lt"/>
              </a:rPr>
              <a:t>პროექტი შეიცავს 3 ურთიერთშემავსებელ კომპონენტს, თითოეულის მიზანია: </a:t>
            </a:r>
          </a:p>
          <a:p>
            <a:pPr marL="228600" indent="-228600">
              <a:buAutoNum type="arabicPeriod"/>
            </a:pPr>
            <a:r>
              <a:rPr lang="ka-GE" sz="1200" b="0" kern="1200" dirty="0" smtClean="0">
                <a:solidFill>
                  <a:schemeClr val="tx1"/>
                </a:solidFill>
                <a:latin typeface="+mn-lt"/>
              </a:rPr>
              <a:t>პირობების შექმნა ჯვარედინი სექტორული, მრავალდისციპლინური თანამშრომლობისთვის ეროვნულ და რეგიონალურ დონეზე ეროვნული მართვის სტრუქტურების გაძლიერებითა და OCSEA რისკების ანალიზის და მათზე რეაგირების განხორციელება ეროვნულ და პანევროპულ კონტექსტში;</a:t>
            </a:r>
          </a:p>
          <a:p>
            <a:pPr marL="228600" indent="-228600">
              <a:buAutoNum type="arabicPeriod"/>
            </a:pPr>
            <a:r>
              <a:rPr lang="ka-GE" sz="1200" b="0" kern="1200" dirty="0" smtClean="0">
                <a:solidFill>
                  <a:schemeClr val="tx1"/>
                </a:solidFill>
                <a:latin typeface="+mn-lt"/>
              </a:rPr>
              <a:t>საკანონმდებლო და საპროცესო რეფორმების ხელშეწყობა, ტრენინგი და სამართალდამცავი ორგანოების თანამშრომლების შესაძლებლობათა გაუმჯობესება და მრავალდისციპლინური უწყებათაშორისი თანამშრომლობა დაზარალებულთა ყოვლისმომცველი მხარდაჭერა; </a:t>
            </a:r>
          </a:p>
          <a:p>
            <a:pPr marL="228600" indent="-228600">
              <a:buAutoNum type="arabicPeriod"/>
            </a:pPr>
            <a:r>
              <a:rPr lang="ka-GE" sz="1200" b="0" kern="1200" dirty="0" smtClean="0">
                <a:solidFill>
                  <a:schemeClr val="tx1"/>
                </a:solidFill>
                <a:latin typeface="+mn-lt"/>
              </a:rPr>
              <a:t>საზოგადოებრივი პრობლემების გადაჭრა ცნობიერების ამაღლებით, საკვანძო სამიზნე ჯგუფების განათლებით და ბავშვთა უფლებებისა და შესაძლებლობების გაფართოება.</a:t>
            </a:r>
          </a:p>
          <a:p>
            <a:pPr marL="0" indent="0">
              <a:buNone/>
            </a:pPr>
            <a:r>
              <a:rPr lang="ka-GE" sz="1200" b="0" kern="1200" dirty="0" smtClean="0">
                <a:solidFill>
                  <a:schemeClr val="tx1"/>
                </a:solidFill>
                <a:latin typeface="+mn-lt"/>
              </a:rPr>
              <a:t>ეს პროექტი, რომელიც ხორციელდება ევროპის საბჭოს ბავშვთა უფლებების სტრატეგიის ფარგლებში (2016-2021 წწ.) დაეხმარება შესაბამისი საერთაშორისო და ევროპული სტანდარტების განხორციელებას, კერძოდ, ბავშვთა სექსუალური ექსპლუატაციისა და სექსუალური ძალადობისგან დაცვის ევროპის საბჭოს კონვენცია (ლანსაროტის კონვენცია) და WePROTECT-ის ეროვნული რეაგირების მოდელში იდენტიფიცირებული 8 შესაძლებლობა.</a:t>
            </a:r>
          </a:p>
          <a:p>
            <a:pPr marL="0" indent="0">
              <a:buNone/>
            </a:pPr>
            <a:r>
              <a:rPr lang="ka-GE" sz="1200" b="0" kern="1200" dirty="0" smtClean="0">
                <a:solidFill>
                  <a:schemeClr val="tx1"/>
                </a:solidFill>
                <a:latin typeface="+mn-lt"/>
              </a:rPr>
              <a:t>ბენეფიციარები: </a:t>
            </a:r>
          </a:p>
          <a:p>
            <a:pPr marL="0" indent="0">
              <a:buNone/>
            </a:pPr>
            <a:r>
              <a:rPr lang="ka-GE" sz="1200" b="0" kern="1200" dirty="0" smtClean="0">
                <a:solidFill>
                  <a:schemeClr val="tx1"/>
                </a:solidFill>
                <a:latin typeface="+mn-lt"/>
              </a:rPr>
              <a:t>ევროპის საბჭოს წევრი 47-ვე სახელმწიფო, ალბანეთი, სომხეთი, აზერბაიჯანი, ბოსნია და ჰერცეგოვინა, საქართველო, მოლდოვას რესპუბლიკა, მონტენეგრო, სერბეთი, თურქეთი, უკრაინა</a:t>
            </a:r>
          </a:p>
          <a:p>
            <a:pPr marL="0" indent="0">
              <a:buNone/>
            </a:pPr>
            <a:endParaRPr lang="ka-GE" sz="1200" b="1" kern="1200" dirty="0" smtClean="0">
              <a:solidFill>
                <a:schemeClr val="tx1"/>
              </a:solidFill>
              <a:latin typeface="+mn-lt"/>
              <a:ea typeface="MS PGothic" pitchFamily="34" charset="-128"/>
              <a:cs typeface="ＭＳ Ｐゴシック" charset="0"/>
            </a:endParaRPr>
          </a:p>
          <a:p>
            <a:pPr marL="0" indent="0">
              <a:buNone/>
            </a:pPr>
            <a:endParaRPr lang="ka-GE" sz="1200" b="1" kern="1200" dirty="0" smtClean="0">
              <a:solidFill>
                <a:schemeClr val="tx1"/>
              </a:solidFill>
              <a:latin typeface="+mn-lt"/>
              <a:ea typeface="MS PGothic" pitchFamily="34" charset="-128"/>
              <a:cs typeface="ＭＳ Ｐゴシック" charset="0"/>
            </a:endParaRPr>
          </a:p>
          <a:p>
            <a:pPr marL="0" indent="0">
              <a:buNone/>
            </a:pPr>
            <a:r>
              <a:rPr lang="ka-GE" sz="1200" b="1" kern="1200" dirty="0" smtClean="0">
                <a:solidFill>
                  <a:schemeClr val="tx1"/>
                </a:solidFill>
                <a:latin typeface="+mn-lt"/>
              </a:rPr>
              <a:t>Cybercrime@Octopus</a:t>
            </a:r>
            <a:r>
              <a:rPr lang="ka-GE" dirty="0" smtClean="0"/>
              <a:t> </a:t>
            </a:r>
            <a:r>
              <a:rPr lang="ka-GE" sz="1200" kern="1200" dirty="0" smtClean="0">
                <a:solidFill>
                  <a:schemeClr val="tx1"/>
                </a:solidFill>
                <a:latin typeface="+mn-lt"/>
              </a:rPr>
              <a:t>არის ევროპის საბჭოს პროექტი, რომელიც ეფუძნება ნებაყოფლობით შენატანებს და მისი მიზანია, დაეხმაროს ქვეყნებს კიბერდანაშაულის შესახებ ბუდაპეშტის კონვენციის განხორციელებაში და გააძლიეროს მონაცემთა დაცვისა და კანონის უზენაესობის გარანტიები </a:t>
            </a:r>
          </a:p>
          <a:p>
            <a:pPr marL="0" indent="0">
              <a:buNone/>
            </a:pPr>
            <a:r>
              <a:rPr lang="ka-GE" sz="1200" kern="1200" dirty="0" smtClean="0">
                <a:solidFill>
                  <a:schemeClr val="tx1"/>
                </a:solidFill>
                <a:latin typeface="+mn-lt"/>
              </a:rPr>
              <a:t>შედეგები მოსალოდნელია შემდეგ სფეროებში: </a:t>
            </a:r>
          </a:p>
          <a:p>
            <a:pPr marL="228600" indent="-228600">
              <a:buAutoNum type="arabicPeriod"/>
            </a:pPr>
            <a:r>
              <a:rPr lang="ka-GE" sz="1200" kern="1200" dirty="0" smtClean="0">
                <a:solidFill>
                  <a:schemeClr val="tx1"/>
                </a:solidFill>
                <a:latin typeface="+mn-lt"/>
              </a:rPr>
              <a:t>ყოველწლიური Octopus კონფერენციების ორგანიზების უზრუნველყოფა</a:t>
            </a:r>
          </a:p>
          <a:p>
            <a:pPr marL="228600" indent="-228600">
              <a:buAutoNum type="arabicPeriod"/>
            </a:pPr>
            <a:r>
              <a:rPr lang="ka-GE" sz="1200" kern="1200" dirty="0" smtClean="0">
                <a:solidFill>
                  <a:schemeClr val="tx1"/>
                </a:solidFill>
                <a:latin typeface="+mn-lt"/>
              </a:rPr>
              <a:t>კიბერდანაშაულთან ბრძოლის კომიტეტისა და მისი გაფართოებული საწევრო შემადგენლობის ფუნქციონირების, ფუნქციებისა და შეხვედრების თანადაფინანსება და ხელშეწყობა</a:t>
            </a:r>
          </a:p>
          <a:p>
            <a:pPr marL="228600" indent="-228600">
              <a:buAutoNum type="arabicPeriod"/>
            </a:pPr>
            <a:r>
              <a:rPr lang="ka-GE" sz="1200" kern="1200" dirty="0" smtClean="0">
                <a:solidFill>
                  <a:schemeClr val="tx1"/>
                </a:solidFill>
                <a:latin typeface="+mn-lt"/>
              </a:rPr>
              <a:t>რჩევების მიცემა და დახმარების გაწევა ქვეყნებისთვის, რომლებიც მზად არიან ბუდაპეშტის კონვენციისა და მონაცემთა დაცვისა და ბავშვთა დაცვის შესახებ დაკავშირებული ინსტრუმენტების განსახორციელებლად. </a:t>
            </a:r>
          </a:p>
          <a:p>
            <a:pPr marL="0" indent="0">
              <a:buNone/>
            </a:pPr>
            <a:r>
              <a:rPr lang="ka-GE" sz="1200" kern="1200" dirty="0" smtClean="0">
                <a:solidFill>
                  <a:schemeClr val="tx1"/>
                </a:solidFill>
                <a:latin typeface="+mn-lt"/>
              </a:rPr>
              <a:t>პროექტის ხანგრძლივობა: 2014 წლის 1 იანვრიდან 2020 წლის 31 დეკემბრამდე.</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12</a:t>
            </a:fld>
            <a:endParaRPr lang="ka-GE"/>
          </a:p>
        </p:txBody>
      </p:sp>
    </p:spTree>
    <p:extLst>
      <p:ext uri="{BB962C8B-B14F-4D97-AF65-F5344CB8AC3E}">
        <p14:creationId xmlns:p14="http://schemas.microsoft.com/office/powerpoint/2010/main" val="320091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ეს სესიის მეორე ნაწილის გაცნობითი სლაიდია. ტრენერმა უნდა განმარტოს, რომ ეს ნაწილი განმარტავს კიბერდანაშაულის შესახებ ხელშეკრულების ფუნდამენტურ ელემენტებს. სხვადასხვა ელემენტის ჩამოთვლის შემდეგ, რომლებიც აუცილებელია კიბერდანაშაულის შესახებ ეფექტური ხელშეკრულებისთვის, სლაიდები შეადარებს ბუდაპეშტის კონვენციას სხვა რეგიონალურ ხელშეკრულებებს, რომ აჩვენოს, რომ ბუდაპეშტის კონვენცია ყველაზე ეფექტური ხელშეკრულებაა კიბერდანაშაულთან მიმართებით.</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13</a:t>
            </a:fld>
            <a:endParaRPr lang="ka-GE"/>
          </a:p>
        </p:txBody>
      </p:sp>
    </p:spTree>
    <p:extLst>
      <p:ext uri="{BB962C8B-B14F-4D97-AF65-F5344CB8AC3E}">
        <p14:creationId xmlns:p14="http://schemas.microsoft.com/office/powerpoint/2010/main" val="133929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latin typeface="+mn-lt"/>
              </a:rPr>
              <a:t>ეს სლაიდი აწვდის ინფორმაციას საერთაშორისო ლანდშაფტის შესახებ კიბერდანაშაულთან და საერთაშორისო თანამშრომლობასთან მიმართებით. სლაიდზე ნაჩვენებია შემდეგი ლოგოები:</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გაერთიანებული ერები/გაერთიანებული ერების ნარკოტიკებისა და დანაშაულის წინააღმდეგ ბრძოლის სამსახური (გაერთიანებული ერების კონვენცია ტრანსნაციონალური ორგანიზებული დანაშაულის წინააღმდეგ, გაერთიანებული ერების კონვენცია კორუფციის წინააღმდეგ) </a:t>
            </a:r>
          </a:p>
          <a:p>
            <a:pPr marL="228600" indent="-228600">
              <a:buAutoNum type="arabicPeriod"/>
            </a:pPr>
            <a:r>
              <a:rPr lang="ka-GE" sz="1200" kern="1200" dirty="0" smtClean="0">
                <a:solidFill>
                  <a:schemeClr val="tx1"/>
                </a:solidFill>
                <a:latin typeface="+mn-lt"/>
              </a:rPr>
              <a:t>შანხაის თანამშრომლობის ორგანიზაცია (შანხაის თანამშრომლობის ორგანიზაციის შეთანხმება საინფორმაციო უსაფრთხოების სფეროში თანამშრომლობის შესახებ)</a:t>
            </a:r>
            <a:endParaRPr lang="ka-GE" sz="1200" kern="1200" dirty="0" smtClean="0">
              <a:solidFill>
                <a:schemeClr val="tx1"/>
              </a:solidFill>
              <a:latin typeface="+mn-lt"/>
              <a:ea typeface="MS PGothic" pitchFamily="34" charset="-128"/>
              <a:cs typeface="ＭＳ Ｐゴシック" charset="0"/>
            </a:endParaRPr>
          </a:p>
          <a:p>
            <a:pPr marL="228600" indent="-228600">
              <a:buAutoNum type="arabicPeriod"/>
            </a:pPr>
            <a:r>
              <a:rPr lang="ka-GE" sz="1200" kern="1200" dirty="0" smtClean="0">
                <a:solidFill>
                  <a:schemeClr val="tx1"/>
                </a:solidFill>
                <a:latin typeface="+mn-lt"/>
              </a:rPr>
              <a:t>თანამეგობრობა (კანონის მოდელი კომპიუტერისა და კომპიუტერთან დაკავშირებული დანაშაულების შესახებ და თანამეგობრობის სქემა, რომელიც უკავშირდება თანამეგობრობაში სისხლის სამართლის საქმეებზე დახმარებას – ჰარარეს სქემა)</a:t>
            </a:r>
          </a:p>
          <a:p>
            <a:pPr marL="228600" indent="-228600">
              <a:buAutoNum type="arabicPeriod"/>
            </a:pPr>
            <a:r>
              <a:rPr lang="ka-GE" sz="1200" kern="1200" dirty="0" smtClean="0">
                <a:solidFill>
                  <a:schemeClr val="tx1"/>
                </a:solidFill>
                <a:latin typeface="+mn-lt"/>
              </a:rPr>
              <a:t>ITU მოდელები (ICT4PAC/SADC/HIPCAR კანონების მოდელი)</a:t>
            </a:r>
          </a:p>
          <a:p>
            <a:pPr marL="228600" indent="-228600">
              <a:buAutoNum type="arabicPeriod"/>
            </a:pPr>
            <a:r>
              <a:rPr lang="ka-GE" sz="1200" kern="1200" dirty="0" smtClean="0">
                <a:solidFill>
                  <a:schemeClr val="tx1"/>
                </a:solidFill>
                <a:latin typeface="+mn-lt"/>
              </a:rPr>
              <a:t>აფრიკული კავშირი (მალაბოს კონვენცია კიბერუსაფრთხოებისა და პერსონალური მონაცემების დაცვის შესახებ)</a:t>
            </a:r>
          </a:p>
          <a:p>
            <a:pPr marL="228600" indent="-228600">
              <a:buAutoNum type="arabicPeriod"/>
            </a:pPr>
            <a:r>
              <a:rPr lang="ka-GE" sz="1200" kern="1200" dirty="0" smtClean="0">
                <a:solidFill>
                  <a:schemeClr val="tx1"/>
                </a:solidFill>
                <a:latin typeface="+mn-lt"/>
              </a:rPr>
              <a:t>არაბული ლიგა (კონვენცია საინფორმაციო ტექნოლოგიური დანაშაულის წინააღმდეგ ბრძოლის შესახებ)</a:t>
            </a:r>
          </a:p>
          <a:p>
            <a:pPr marL="228600" indent="-228600">
              <a:buAutoNum type="arabicPeriod"/>
            </a:pPr>
            <a:endParaRPr lang="ka-GE" sz="1200" kern="1200" dirty="0" smtClean="0">
              <a:solidFill>
                <a:schemeClr val="tx1"/>
              </a:solidFill>
              <a:latin typeface="+mn-lt"/>
              <a:ea typeface="MS PGothic" pitchFamily="34" charset="-128"/>
              <a:cs typeface="ＭＳ Ｐゴシック" charset="0"/>
            </a:endParaRPr>
          </a:p>
          <a:p>
            <a:pPr marL="228600" indent="-228600">
              <a:buAutoNum type="arabicPeriod"/>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endParaRPr lang="ka-GE" altLang="en-US"/>
          </a:p>
        </p:txBody>
      </p:sp>
    </p:spTree>
    <p:extLst>
      <p:ext uri="{BB962C8B-B14F-4D97-AF65-F5344CB8AC3E}">
        <p14:creationId xmlns:p14="http://schemas.microsoft.com/office/powerpoint/2010/main" val="398515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latin typeface="+mn-lt"/>
              </a:rPr>
              <a:t>ამ სლაიდში ჩამოთვლილია კიბერდანაშაულის მოდელის ფუნდამენტური ელემენტები. ტრენერმა უნდა განმარტოს, რომ ამ სტანდარტის მიმართ შეფასდება კიბერდანაშაულსა და ელექტრონული მტკიცებულებებთან დაკავშირებული სხვადასხვა საერთაშორისო და რეგიონული ინსტრუმენტი. </a:t>
            </a:r>
          </a:p>
          <a:p>
            <a:endParaRPr lang="ka-GE" sz="1200" kern="1200" dirty="0" smtClean="0">
              <a:solidFill>
                <a:schemeClr val="tx1"/>
              </a:solidFill>
              <a:latin typeface="+mn-lt"/>
              <a:ea typeface="MS PGothic" pitchFamily="34" charset="-128"/>
              <a:cs typeface="ＭＳ Ｐゴシック" charset="0"/>
            </a:endParaRPr>
          </a:p>
          <a:p>
            <a:r>
              <a:rPr lang="ka-GE" sz="1200" kern="1200" dirty="0" smtClean="0">
                <a:solidFill>
                  <a:schemeClr val="tx1"/>
                </a:solidFill>
                <a:latin typeface="+mn-lt"/>
              </a:rPr>
              <a:t>კიბერდანაშაულთან ბრძოლის ხელშეკრულება უნდა იყოს გლობალური ინსტრუმენტი, რადგან კიბერდანაშაული და ელექტრონული მტკიცებულებები, თავისი ბუნებით, გლობალური ფენომენია, რომელიც რომელიმე ქვეყნით არ შემოიფარგლება. გლობალური ინსტრუმენტი, რომელსაც აქვს საოპერაციო და ფუნქციონალური ჩარჩო, უნდა უზრუნველყოფდეს არა მხოლოდ კანონმდებლობის ჰარმონიზაციას, არამედ ასევე საერთაშორისო თანამშრომლობას გლობალურ დონეზე. </a:t>
            </a:r>
          </a:p>
          <a:p>
            <a:endParaRPr lang="ka-GE" sz="1200" kern="1200" dirty="0" smtClean="0">
              <a:solidFill>
                <a:schemeClr val="tx1"/>
              </a:solidFill>
              <a:latin typeface="+mn-lt"/>
              <a:ea typeface="MS PGothic" pitchFamily="34" charset="-128"/>
              <a:cs typeface="ＭＳ Ｐゴシック" charset="0"/>
            </a:endParaRPr>
          </a:p>
          <a:p>
            <a:r>
              <a:rPr lang="ka-GE" sz="1200" kern="1200" dirty="0" smtClean="0">
                <a:solidFill>
                  <a:schemeClr val="tx1"/>
                </a:solidFill>
                <a:latin typeface="+mn-lt"/>
              </a:rPr>
              <a:t>ეფექტური რომ იყოს, კიბერდანაშაულთან ბრძოლის ხელშეკრულებაში უნდა მონაწილეობდნენ „ინფრასტრუქტურის ქვეყნები“. ამ სლაიდის კონტექსტში „ინფრასტრუქტურის ქვეყნები“ ეხება ქვეყნებს, რომლებსაც თავიანთ იურისდიქციაში შენახული აქვთ მსოფლიოს მონაცემთა უმეტესობა. მნიშვნელოვანია, რომ ეფექტური ხელშეკრულება უზრუნველყოფდეს სამართლებრივად სავალდებულო მექანიზმს ასეთი იურისდიქციების დასავალდებულებლად, გააზიარონ ელექტრონული მტკიცებულებები, რადგან ასეთი მექანიზმის გარეშე, გამოწვევა იქნებოდა ნებისმიერი ხელშეკრულებისთვის, ხელი შეეწყო კიბერდანაშაულისა და სხვა დანაშაულების, რომლებიც ელექტრონული მტკიცებულებებს მოიცავს, გამოძიებისა და დევნისთვის. </a:t>
            </a:r>
          </a:p>
          <a:p>
            <a:endParaRPr lang="ka-GE" sz="1200" kern="1200" dirty="0" smtClean="0">
              <a:solidFill>
                <a:schemeClr val="tx1"/>
              </a:solidFill>
              <a:latin typeface="+mn-lt"/>
              <a:ea typeface="MS PGothic" pitchFamily="34" charset="-128"/>
              <a:cs typeface="ＭＳ Ｐゴシック" charset="0"/>
            </a:endParaRPr>
          </a:p>
          <a:p>
            <a:r>
              <a:rPr lang="ka-GE" sz="1200" kern="1200" dirty="0" smtClean="0">
                <a:solidFill>
                  <a:schemeClr val="tx1"/>
                </a:solidFill>
                <a:latin typeface="+mn-lt"/>
              </a:rPr>
              <a:t>კიბერდანაშაულთან ბრძოლის ხელშეკრულება ასევე უნდა მოიცავდეს ყოვლისმომცველ განმარტებებს დანაშაულების შესახებ (მატერიალური დებულებები).</a:t>
            </a:r>
          </a:p>
          <a:p>
            <a:endParaRPr lang="ka-GE" sz="1200" kern="1200" dirty="0" smtClean="0">
              <a:solidFill>
                <a:schemeClr val="tx1"/>
              </a:solidFill>
              <a:latin typeface="+mn-lt"/>
              <a:ea typeface="MS PGothic" pitchFamily="34" charset="-128"/>
              <a:cs typeface="ＭＳ Ｐゴシック" charset="0"/>
            </a:endParaRPr>
          </a:p>
          <a:p>
            <a:r>
              <a:rPr lang="ka-GE" sz="1200" kern="1200" dirty="0" smtClean="0">
                <a:solidFill>
                  <a:schemeClr val="tx1"/>
                </a:solidFill>
                <a:latin typeface="+mn-lt"/>
              </a:rPr>
              <a:t>მას ასევე უნდა ჰქონდეს საპროცესო უფლებამოსილება (საგამოძიებო ზომები), რომლებიც უკავშირდება კიბერდანაშაულსა და ელექტრონული მტკიცებულებებს უფრო ზოგადად. </a:t>
            </a:r>
          </a:p>
          <a:p>
            <a:endParaRPr lang="ka-GE" sz="1200" kern="1200" dirty="0" smtClean="0">
              <a:solidFill>
                <a:schemeClr val="tx1"/>
              </a:solidFill>
              <a:latin typeface="+mn-lt"/>
              <a:ea typeface="MS PGothic" pitchFamily="34" charset="-128"/>
              <a:cs typeface="ＭＳ Ｐゴシック" charset="0"/>
            </a:endParaRPr>
          </a:p>
          <a:p>
            <a:r>
              <a:rPr lang="ka-GE" sz="1200" kern="1200" dirty="0" smtClean="0">
                <a:solidFill>
                  <a:schemeClr val="tx1"/>
                </a:solidFill>
                <a:latin typeface="+mn-lt"/>
              </a:rPr>
              <a:t>ყველაზე მნიშვნელოვანია, რომ კიბერდანაშაულთან ბრძოლის ხელშეკრულებას ჰქონდეს ყოვლისმომცველი, სამართლებრივად სავალდებულო საერთაშორისო თანამშრომლობის მექანიზმი, რომელიც ქვეყნებს საშუალებას მისცემს, გააკეთონ მოთხოვნები სხვა იურისდიქციებში, რომლებიც ხელშეკრულების მხარეებია. ეს შეიძლება განხორციელდეს 24-საათიანი ქსელების ან/და ცენტრალური ხელისუფლების ორგანოების მეშვეობით. </a:t>
            </a: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endParaRPr lang="ka-GE" altLang="en-US"/>
          </a:p>
        </p:txBody>
      </p:sp>
    </p:spTree>
    <p:extLst>
      <p:ext uri="{BB962C8B-B14F-4D97-AF65-F5344CB8AC3E}">
        <p14:creationId xmlns:p14="http://schemas.microsoft.com/office/powerpoint/2010/main" val="385194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latin typeface="+mn-lt"/>
              </a:rPr>
              <a:t>ეს სლაიდი აჩვენებს კიბერდანაშაულთან ბრძოლის ხელშეკრულების ფუნდამენტურ ასპექტებს წრიული დიაგრამის სახით. ესენია:</a:t>
            </a:r>
          </a:p>
          <a:p>
            <a:pPr marL="228600" indent="-228600">
              <a:buAutoNum type="arabicPeriod"/>
            </a:pPr>
            <a:r>
              <a:rPr lang="ka-GE" sz="1200" kern="1200" dirty="0" smtClean="0">
                <a:solidFill>
                  <a:schemeClr val="tx1"/>
                </a:solidFill>
                <a:latin typeface="+mn-lt"/>
              </a:rPr>
              <a:t>დანაშაულები (მატერიალური დებულებები)</a:t>
            </a:r>
          </a:p>
          <a:p>
            <a:pPr marL="228600" indent="-228600">
              <a:buAutoNum type="arabicPeriod"/>
            </a:pPr>
            <a:r>
              <a:rPr lang="ka-GE" sz="1200" kern="1200" dirty="0" smtClean="0">
                <a:solidFill>
                  <a:schemeClr val="tx1"/>
                </a:solidFill>
                <a:latin typeface="+mn-lt"/>
              </a:rPr>
              <a:t>უფლებამოსილებები (კიბერდანაშაულთან დაკავშირებული პროცედურული/საგამოძიებო ზომები) </a:t>
            </a:r>
          </a:p>
          <a:p>
            <a:pPr marL="228600" indent="-228600">
              <a:buAutoNum type="arabicPeriod"/>
            </a:pPr>
            <a:r>
              <a:rPr lang="ka-GE" sz="1200" kern="1200" dirty="0" smtClean="0">
                <a:solidFill>
                  <a:schemeClr val="tx1"/>
                </a:solidFill>
                <a:latin typeface="+mn-lt"/>
              </a:rPr>
              <a:t>ელექტრონული მტკიცებულებები (მოქმედი უფლებამოსილებები ყველა ტიპის დანაშაულის, რომელიც კიბერდანაშაული არაა, ელექტრონული მტკიცებულებების შესაგროვებლად)</a:t>
            </a:r>
          </a:p>
          <a:p>
            <a:pPr marL="228600" indent="-228600">
              <a:buAutoNum type="arabicPeriod"/>
            </a:pPr>
            <a:r>
              <a:rPr lang="ka-GE" sz="1200" kern="1200" dirty="0" smtClean="0">
                <a:solidFill>
                  <a:schemeClr val="tx1"/>
                </a:solidFill>
                <a:latin typeface="+mn-lt"/>
              </a:rPr>
              <a:t>გარანტიები/სამოქალაქო თავისუფლებები/ადამიანის უფლებები (საპროცესო პირობები და გარანტიები)</a:t>
            </a:r>
          </a:p>
          <a:p>
            <a:pPr marL="228600" indent="-228600">
              <a:buAutoNum type="arabicPeriod"/>
            </a:pPr>
            <a:r>
              <a:rPr lang="ka-GE" sz="1200" kern="1200" dirty="0" smtClean="0">
                <a:solidFill>
                  <a:schemeClr val="tx1"/>
                </a:solidFill>
                <a:latin typeface="+mn-lt"/>
              </a:rPr>
              <a:t>საოპერაციო [24-საათიან რეჟიმში მომუშავე საკონტაქტო პუნქტები]</a:t>
            </a:r>
          </a:p>
          <a:p>
            <a:pPr marL="228600" indent="-228600">
              <a:buAutoNum type="arabicPeriod"/>
            </a:pPr>
            <a:r>
              <a:rPr lang="ka-GE" sz="1200" b="0" kern="1200" dirty="0" smtClean="0">
                <a:solidFill>
                  <a:schemeClr val="tx1"/>
                </a:solidFill>
                <a:latin typeface="+mn-lt"/>
              </a:rPr>
              <a:t>საერთაშორისო თანამშრომლობის დებულებები</a:t>
            </a:r>
          </a:p>
          <a:p>
            <a:endParaRPr lang="ka-GE" sz="1200" kern="1200" dirty="0" smtClean="0">
              <a:solidFill>
                <a:schemeClr val="tx1"/>
              </a:solidFill>
              <a:latin typeface="+mn-lt"/>
              <a:ea typeface="MS PGothic" pitchFamily="34" charset="-128"/>
              <a:cs typeface="ＭＳ Ｐゴシック" charset="0"/>
            </a:endParaRPr>
          </a:p>
          <a:p>
            <a:r>
              <a:rPr lang="ka-GE" sz="1200" kern="1200" dirty="0" smtClean="0">
                <a:solidFill>
                  <a:schemeClr val="tx1"/>
                </a:solidFill>
                <a:latin typeface="+mn-lt"/>
              </a:rPr>
              <a:t>შემდგომი სლაიდები აჩვენებს, თუ რა მოცულობით აქვს სხვადასხვა საერთაშორისო და რეგიონალურ ჩარჩოებს ეს ელემენტები. </a:t>
            </a: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ka-GE" altLang="en-US"/>
          </a:p>
        </p:txBody>
      </p:sp>
    </p:spTree>
    <p:extLst>
      <p:ext uri="{BB962C8B-B14F-4D97-AF65-F5344CB8AC3E}">
        <p14:creationId xmlns:p14="http://schemas.microsoft.com/office/powerpoint/2010/main" val="40866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კიბერდანაშაულთან ბრძოლის ხელშეკრულების ფუნდამენტურ ასპექტებს წრიული დიაგრამის სახით. სლაიდის ანიმაცია აჩვენებს, თუ როგორ მოიცავს ბუდაპეშტის კონვენცია ჩამოთვლილ ელემენტებს. დამატებით ტრენერმა შეიძლება ხაზი გაუსვას, რომ ბუდაპეშტის კონვენცია არის გლობალური და არ გააჩნია წევრობის გეოგრაფიული შეზღუდვა.</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17</a:t>
            </a:fld>
            <a:endParaRPr lang="ka-GE" altLang="en-US"/>
          </a:p>
        </p:txBody>
      </p:sp>
    </p:spTree>
    <p:extLst>
      <p:ext uri="{BB962C8B-B14F-4D97-AF65-F5344CB8AC3E}">
        <p14:creationId xmlns:p14="http://schemas.microsoft.com/office/powerpoint/2010/main" val="402797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კიბერდანაშაულთან ბრძოლის ხელშეკრულების ფუნდამენტურ ასპექტებს წრიული დიაგრამის სახით. სლაიდის ანიმაცია აჩვენებს, თუ როგორ შეესაბამება თანამეგობრობის კანონის მოდელი და ჰარარეს სქემა კიბერდანაშაულთან ბრძოლის შესახებ ხელშეკრულების საფუძვლებს.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რომ ჰარარეს სქემა ითვალისწინებს დანაშაულებსა და პროცედურული/საგამოძიებო ზომებს კიბერდანაშაულთან მიმართებით.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თუმცა, ის არ ითვალისწინებს საოპერაციო 24-საათიან ქსელსა და ელექტრონულ მტკიცებულებებთან დაკავშირებულ დებულებებს და არ გააჩნია ყოვლისმომცველი საერთაშორისო თანამშრომლობის ჩარჩო.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ka-GE" altLang="en-US"/>
          </a:p>
        </p:txBody>
      </p:sp>
    </p:spTree>
    <p:extLst>
      <p:ext uri="{BB962C8B-B14F-4D97-AF65-F5344CB8AC3E}">
        <p14:creationId xmlns:p14="http://schemas.microsoft.com/office/powerpoint/2010/main" val="139286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კიბერდანაშაულთან ბრძოლის ხელშეკრულების ფუნდამენტურ ასპექტებს წრიული დიაგრამის სახით. სლაიდის ანიმაცია აჩვენებს, თუ როგორ შეესაბამება ITU კანონების მოდელი (ICT4PAC/SADC/HIPCAR Model Laws) კიბერდანაშაულთან ბრძოლის შესახებ ხელშეკრულების საფუძვლებს.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რომ ჰარარეს სქემა ითვალისწინებს დანაშაულებსა და პროცედურულ/საგამოძიებო ზომებს კიბერდანაშაულთან მიმართებით.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თუმცა, ის არ ითვალისწინებს საოპერაციო 24-საათიან ქსელსა და ელექტრონულ მტკიცებულებებთან დაკავშირებულ დებულებებს და არ გააჩნია ყოვლისმომცველი საერთაშორისო თანამშრომლობის ჩარჩო.</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19</a:t>
            </a:fld>
            <a:endParaRPr lang="ka-GE" altLang="en-US"/>
          </a:p>
        </p:txBody>
      </p:sp>
    </p:spTree>
    <p:extLst>
      <p:ext uri="{BB962C8B-B14F-4D97-AF65-F5344CB8AC3E}">
        <p14:creationId xmlns:p14="http://schemas.microsoft.com/office/powerpoint/2010/main" val="124339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ეს სესია გაიყოფა 4 ნაწილად.</a:t>
            </a:r>
          </a:p>
          <a:p>
            <a:r>
              <a:rPr lang="ka-GE" sz="1200" dirty="0" smtClean="0"/>
              <a:t>სესიის პირველი ნაწილი შეეხება ბუდაპეშტის კონვენციის მოქმედების სფეროსა და გავრცელებას</a:t>
            </a:r>
            <a:r>
              <a:rPr lang="en-US" sz="1200" dirty="0" smtClean="0"/>
              <a:t>,</a:t>
            </a:r>
            <a:r>
              <a:rPr lang="ka-GE" sz="1200" dirty="0" smtClean="0"/>
              <a:t> კერძოდ, ის აწვდის ბუდაპეშტის კონვენციის სამ სვეტს, სახელდობრ</a:t>
            </a:r>
            <a:r>
              <a:rPr lang="en-US" sz="1200" dirty="0" smtClean="0"/>
              <a:t>,</a:t>
            </a:r>
            <a:r>
              <a:rPr lang="ka-GE" sz="1200" dirty="0" smtClean="0"/>
              <a:t> მატერიალურ სამართალს, საპროცესო სამართალსა და საერთაშორისო თანამშრომლობას. ის ასევე აწვდის სტატისტიკას ბუდაპეშტის კონვენციის მხარეების, ხელმომწერებისა და შესაერთებლად მიწვეული ქვეყნების რაოდენობის შესახებ. ეს ნაწილი ასევე აწვდის ევროპის საბჭოს მიდგომის და შესაძლებლობათა ზრდის სხვადასხვა პროექტის მიმოხილვას.</a:t>
            </a:r>
          </a:p>
          <a:p>
            <a:r>
              <a:rPr lang="ka-GE" sz="1200" dirty="0" smtClean="0"/>
              <a:t>სესიის მეორე ნაწილი განმარტავს კიბერდანაშაულის შესახებ ხელშეკრულების ფუნდამენტურ ელემენტებს. სხვადასხვა ელემენტის ჩამოთვლის შემდეგ, რომლებიც აუცილებელია კიბერდანაშაულის შესახებ ეფექტური ხელშეკრულებისთვის, სლაიდები შეადარებს ბუდაპეშტის კონვენციას სხვა რეგიონალურ ხელშეკრულებებს, რომ აჩვენოს, რომ ბუდაპეშტის კონვენცია ყველაზე ეფექტური ხელშეკრულებაა კიბერდანაშაულთან მიმართებით.</a:t>
            </a:r>
          </a:p>
          <a:p>
            <a:r>
              <a:rPr lang="ka-GE" sz="1200" dirty="0" smtClean="0"/>
              <a:t>სესიის მესამე ნაწილი შეეხება ბუდაპეშტის კონვენციის სარგებელს</a:t>
            </a:r>
            <a:r>
              <a:rPr lang="en-US" sz="1200" dirty="0" smtClean="0"/>
              <a:t>,</a:t>
            </a:r>
            <a:r>
              <a:rPr lang="ka-GE" sz="1200" dirty="0" smtClean="0"/>
              <a:t> T-CY-ის უკანასკნელ პუბლიკაციებზე დაყრდნობით.</a:t>
            </a:r>
          </a:p>
          <a:p>
            <a:r>
              <a:rPr lang="ka-GE" sz="1200" dirty="0" smtClean="0"/>
              <a:t>სესიის მეოთხე ნაწილი შეეხება მრავალ მითს ბუდაპეშტის კონვენციის შესახებ და შეეცდება მათ განხილვას.</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ka-GE"/>
          </a:p>
        </p:txBody>
      </p:sp>
    </p:spTree>
    <p:extLst>
      <p:ext uri="{BB962C8B-B14F-4D97-AF65-F5344CB8AC3E}">
        <p14:creationId xmlns:p14="http://schemas.microsoft.com/office/powerpoint/2010/main" val="316994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კიბერდანაშაულთან ბრძოლის ხელშეკრულების ფუნდამენტურ ასპექტებს წრიული დიაგრამის სახით. სლაიდის ანიმაცია აჩვენებს, თუ როგორ შეესაბამება აფრიკული კავშირის კონვენცია კიბერდანაშაულთან ბრძოლისა და მონაცემთა დაცვის შესახებ (მალაბოს კონვენცია) კიბერდანაშაულთან ბრძოლის შესახებ ხელშეკრულების საფუძვლებს.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სლაიდი აჩვენებს, რომ მალაბოს კონვენცია ითვალისწინებს დანაშაულებსა და უფლებამოსილებებს, რომლებიც გათვალისწინებულია ბუდაპეშტის კონვენციით. თუმცა, მალაბოს კონვენცია არ ითვალისწინებს საერთაშორისო თანამშრომლობის დებულებებს, ყოვლისმომცველ დებულებებს ელექტრონული მტკიცებულებებთან და საოპერაციო 24-საათიან ქსელთან დაკავშირებით.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ტრენერმა ხაზი უნდა გაუსვას, რომ აფრიკის კავშირის კონვენცია თანმიმდევრული არაა ბუდაპეშტის კონვენციასთან მიმართებით, არამედ უფრო ავსებს ბუდაპეშტის კონვენციის დებულებებს. დიახ, აფრიკის კავშირის კონვენციის წევრობა თავად ვერ უზრუნველყოფდა წევრებს კიბერდანაშაულთან ბრძოლისა და ელექტრონული მტკიცებულებების შესახებ ყოვლისმომცველი გლობალური ხელშეკრულების სრული სარგებლით.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endParaRPr lang="ka-GE" altLang="en-US"/>
          </a:p>
        </p:txBody>
      </p:sp>
    </p:spTree>
    <p:extLst>
      <p:ext uri="{BB962C8B-B14F-4D97-AF65-F5344CB8AC3E}">
        <p14:creationId xmlns:p14="http://schemas.microsoft.com/office/powerpoint/2010/main" val="318996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ეს სლაიდი აჩვენებს კიბერდანაშაულთან ბრძოლის ხელშეკრულების ფუნდამენტურ ასპექტებს წრიული დიაგრამის სახით. სლაიდის ანიმაცია აჩვენებს, თუ როგორ მოიცავს ამ ძირითად ასპექტებს არაბული ლიგის კონვენცია საინფორმაციო ტექნოლოგიური დანაშაულის წინააღმდეგ ბრძოლის შესახებ – თუმცა, განმარტებული უნდა იქნეს, რომ მის დებულებებს აკლია ბევრი კონკრეტული უფლებამოსილება, რომლებიც გათვალისწინებულია ბუდაპეშტის კონვენციაში და ასევე აკლია საოპერაციო საერთაშორისო სამართლებრივი ჩარჩო (თუმცა, ის შეიძლება გამოყენებული იქნეს რეგიონალური თანამშრომლობისთვის არაბული ლიგის კონვენციის წევრებს შორის).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ნახსენები უნდა იქნეს, რომ ამ კონვენციის წევრობა შემოიფარგლება არაბეთის ლიგის წევრებზე და ამიტომ ის არ არის კიბერდანაშაულთან ბრძოლის რეალურად გლობალური ხელშეკრულება, რაც ყოვლისმომცველი ხელშეკრულების უმთავრესი პირობაა, რადგან კიბერდანაშაული და ელექტრონული მტკიცებულებები, თავისი ბუნებით, ტრანსნაციონალურია.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ka-GE" altLang="en-US"/>
          </a:p>
        </p:txBody>
      </p:sp>
    </p:spTree>
    <p:extLst>
      <p:ext uri="{BB962C8B-B14F-4D97-AF65-F5344CB8AC3E}">
        <p14:creationId xmlns:p14="http://schemas.microsoft.com/office/powerpoint/2010/main" val="246940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f) ყველა ზემოთ ჩამოთვლილი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ka-GE"/>
          </a:p>
        </p:txBody>
      </p:sp>
    </p:spTree>
    <p:extLst>
      <p:ext uri="{BB962C8B-B14F-4D97-AF65-F5344CB8AC3E}">
        <p14:creationId xmlns:p14="http://schemas.microsoft.com/office/powerpoint/2010/main" val="228421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f) ყველა ზემოთ ჩამოთვლილი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ka-GE"/>
          </a:p>
        </p:txBody>
      </p:sp>
    </p:spTree>
    <p:extLst>
      <p:ext uri="{BB962C8B-B14F-4D97-AF65-F5344CB8AC3E}">
        <p14:creationId xmlns:p14="http://schemas.microsoft.com/office/powerpoint/2010/main" val="1233838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mtClean="0"/>
              <a:t>სწორი პასუხია: b) კიბერუსაფრთხოება და d) ეროვნული უსაფრთხოება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ka-GE"/>
          </a:p>
        </p:txBody>
      </p:sp>
    </p:spTree>
    <p:extLst>
      <p:ext uri="{BB962C8B-B14F-4D97-AF65-F5344CB8AC3E}">
        <p14:creationId xmlns:p14="http://schemas.microsoft.com/office/powerpoint/2010/main" val="272176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კიბერუსაფრთხოება და d) ეროვნული უსაფრთხოება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ka-GE"/>
          </a:p>
        </p:txBody>
      </p:sp>
    </p:spTree>
    <p:extLst>
      <p:ext uri="{BB962C8B-B14F-4D97-AF65-F5344CB8AC3E}">
        <p14:creationId xmlns:p14="http://schemas.microsoft.com/office/powerpoint/2010/main" val="142432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ეს სესიის მესამე ნაწილის გაცნობითი სლაიდია. ტრენერმა უნდა განმარტოს, რომ ეს ნაწილი შეეხება ბუდაპეშტის კონვენციის სარგებელს, T-CY-ის უკანასკნელი პუბლიკაციებზე</a:t>
            </a:r>
            <a:r>
              <a:rPr lang="ka-GE" sz="1200" baseline="0" dirty="0" smtClean="0"/>
              <a:t> დაყრდნობით</a:t>
            </a:r>
            <a:r>
              <a:rPr lang="ka-GE" sz="1200" dirty="0" smtClean="0"/>
              <a:t>.</a:t>
            </a:r>
            <a:endParaRPr lang="ka-GE" dirty="0" smtClean="0"/>
          </a:p>
          <a:p>
            <a:endParaRPr lang="ka-GE" dirty="0" smtClean="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26</a:t>
            </a:fld>
            <a:endParaRPr lang="ka-GE"/>
          </a:p>
        </p:txBody>
      </p:sp>
    </p:spTree>
    <p:extLst>
      <p:ext uri="{BB962C8B-B14F-4D97-AF65-F5344CB8AC3E}">
        <p14:creationId xmlns:p14="http://schemas.microsoft.com/office/powerpoint/2010/main" val="50866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აჩვენებს კიბერდანაშაულის შესახებ კონვენციის კომიტეტის (T-CY) მიერ გამოცემული ანგარიშის სქრინშოტს ბუდაპეშტის კონვენციის სარგებლისა და პრაქტიკაში გავლენის შესახებ. ტრენერმა შეიძლება განმარტოს, რომ მომდევნო რამდენიმე სლაიდი შეაჯამებს ბუდაპეშტის კონვენციის სარგებლის რამდენიმე საკვანძო საკითხს, როგორც გადმოცემულია ამ ანგარიშში. </a:t>
            </a:r>
          </a:p>
          <a:p>
            <a:pPr marL="0" indent="0" eaLnBrk="1" hangingPunct="1">
              <a:spcBef>
                <a:spcPct val="0"/>
              </a:spcBef>
              <a:buFontTx/>
              <a:buNone/>
            </a:pPr>
            <a:endParaRPr lang="ka-GE" dirty="0"/>
          </a:p>
          <a:p>
            <a:pPr marL="0" indent="0" eaLnBrk="1" hangingPunct="1">
              <a:spcBef>
                <a:spcPct val="0"/>
              </a:spcBef>
              <a:buFontTx/>
              <a:buNone/>
            </a:pPr>
            <a:r>
              <a:rPr lang="ka-GE" dirty="0" smtClean="0"/>
              <a:t>სრული ანგარიში მისაწვდომია აქ:  https://www.coe.int/en/web/cybercrime/-/the-budapest-convention-on-cybercrime-in-operation-new-t-cy-report</a:t>
            </a:r>
          </a:p>
          <a:p>
            <a:pPr marL="0" indent="0" eaLnBrk="1" hangingPunct="1">
              <a:spcBef>
                <a:spcPct val="0"/>
              </a:spcBef>
              <a:buFontTx/>
              <a:buNone/>
            </a:pPr>
            <a:endParaRPr lang="ka-GE"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27</a:t>
            </a:fld>
            <a:endParaRPr lang="ka-GE"/>
          </a:p>
        </p:txBody>
      </p:sp>
    </p:spTree>
    <p:extLst>
      <p:ext uri="{BB962C8B-B14F-4D97-AF65-F5344CB8AC3E}">
        <p14:creationId xmlns:p14="http://schemas.microsoft.com/office/powerpoint/2010/main" val="2211236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ტრენერმა უნდა ჩართოს ვიდეო, რომელიც ამ სლაიდზეა მოცემული და რომელიც დელეგატებს გააცნობს ანგარიშის შინაარსს, რომელიც განხილული იქნება მომდევნო სლაიდებში.</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28</a:t>
            </a:fld>
            <a:endParaRPr lang="ka-GE" altLang="en-US"/>
          </a:p>
        </p:txBody>
      </p:sp>
    </p:spTree>
    <p:extLst>
      <p:ext uri="{BB962C8B-B14F-4D97-AF65-F5344CB8AC3E}">
        <p14:creationId xmlns:p14="http://schemas.microsoft.com/office/powerpoint/2010/main" val="3187872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აჩვენებს, თუ როგორ მოახდინა გავლენა ბუდაპეშტის კონვენციამ შიდასახელმწიფოებრივ კანონმდებლობაზე მსოფლიოს მასშტაბით. მნიშვნელოვანია ხაზი აღინიშნოს, რომ ბუდაპეშტის კონვენციამ გავლენა მოახდინა არა მხოლოდ ბუდაპეშტის კონვენციის მხარეების კანონმდებლობაზე, არამედ ასევე ქვეყნებზე, რომლებიც ბუდაპეშტის კონვენციის მხარეებს არ წარმოადგენენ, მაგრამ სულ უფრო ხშირად იყენებენ ბუდაპეშტის კონვენციას სახელმძღვანელოდ თავიანთი კანონმდებლობების რეფორმირებისთვის. </a:t>
            </a:r>
          </a:p>
          <a:p>
            <a:pPr marL="0" indent="0" eaLnBrk="1" hangingPunct="1">
              <a:spcBef>
                <a:spcPct val="0"/>
              </a:spcBef>
              <a:buFontTx/>
              <a:buNone/>
            </a:pPr>
            <a:endParaRPr lang="ka-GE" dirty="0"/>
          </a:p>
          <a:p>
            <a:pPr marL="0" indent="0" eaLnBrk="1" hangingPunct="1">
              <a:spcBef>
                <a:spcPct val="0"/>
              </a:spcBef>
              <a:buFontTx/>
              <a:buNone/>
            </a:pPr>
            <a:r>
              <a:rPr lang="ka-GE" dirty="0" smtClean="0"/>
              <a:t>სლაიდი აჩვენებს T-CY-ს ანგარიშის სტატისტიკას, მათ შორის, თუ როგორ აქვს კავშირი ყველა სახელმწიფოს 39%-ს ბუდაპეშტის კონვენციასთან – შეერთებულია, ხელმოწერილი აქვს ან მიწვეულია შესაერთებლად.</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29</a:t>
            </a:fld>
            <a:endParaRPr lang="ka-GE"/>
          </a:p>
        </p:txBody>
      </p:sp>
    </p:spTree>
    <p:extLst>
      <p:ext uri="{BB962C8B-B14F-4D97-AF65-F5344CB8AC3E}">
        <p14:creationId xmlns:p14="http://schemas.microsoft.com/office/powerpoint/2010/main" val="146317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სესიის მიზანია, მონაწილეებს მიაწოდოს ბუდაპეშტის კონვენციის მიმოხილვა, მათ შორის, მოქმედების სფერო და სარგებელი მხარეებისთვის. ტრენერმა შეიძლება ხაზი გაუსვას, რომ მომდევნო სესია უფრო დეტალურად განიხილავს ბუდაპეშტის კონვენციის დებულებებს, კერძოდ, მატერიალურ სამართალს, საპროცესო სამართალსა და საერთაშორისო თანამშრომლობას.</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ka-GE"/>
          </a:p>
        </p:txBody>
      </p:sp>
    </p:spTree>
    <p:extLst>
      <p:ext uri="{BB962C8B-B14F-4D97-AF65-F5344CB8AC3E}">
        <p14:creationId xmlns:p14="http://schemas.microsoft.com/office/powerpoint/2010/main" val="253703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ეს სლაიდი აჩვენებს სხვადასხვა სახელმწიფოს, რომელმაც მოახდინა ბუდაპეშტის კონვენციის რატიფიცირება, რომელმაც ხელი მოაწერა ბუდაპეშტის კონვენციას, რომელიც მიწვეულია, რომ შეუერთდეს ბუდაპეშტის კონვენციას და ქვეყნებს, რომლებმაც ბუდაპეშტის კონვენცია სახელმძღვანელოდ გამოიყენეს თავიანთი შიდასახელმწიფოებრივი კანონმდებლობის გასავითარებლად. ტრენერს შეუძლია გამოიყენოს სლაიდი იმის საჩვენებლად, რომ ბუდაპეშტის კონვენცია ნამდვილად გლობალური ხელშეკრულებაა.</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30</a:t>
            </a:fld>
            <a:endParaRPr lang="ka-GE" altLang="en-US"/>
          </a:p>
        </p:txBody>
      </p:sp>
    </p:spTree>
    <p:extLst>
      <p:ext uri="{BB962C8B-B14F-4D97-AF65-F5344CB8AC3E}">
        <p14:creationId xmlns:p14="http://schemas.microsoft.com/office/powerpoint/2010/main" val="3467534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აგებულია T-CY-ის ანგარიშის სტატისტიკაზე. ის შეიძლება ტრენერმა გამოიყენოს იმის ასახსნელად, თუ როგორ იქნა მსოფლიოს მასშტაბით ქვეყნების ნახევარში მიღებული ბუდაპეშტის კონვენციის შესაბამისი დებულებები, მატერიალურ დებულებებსა და საპროცესო დებულებებთან მიმართებით. </a:t>
            </a:r>
          </a:p>
          <a:p>
            <a:pPr marL="0" indent="0" eaLnBrk="1" hangingPunct="1">
              <a:spcBef>
                <a:spcPct val="0"/>
              </a:spcBef>
              <a:buFontTx/>
              <a:buNone/>
            </a:pPr>
            <a:endParaRPr lang="ka-GE" dirty="0"/>
          </a:p>
          <a:p>
            <a:pPr marL="0" indent="0" eaLnBrk="1" hangingPunct="1">
              <a:spcBef>
                <a:spcPct val="0"/>
              </a:spcBef>
              <a:buFontTx/>
              <a:buNone/>
            </a:pPr>
            <a:r>
              <a:rPr lang="ka-GE" dirty="0" smtClean="0"/>
              <a:t>სულ, სახელმწიფოების 79%-მა გამოიყენა ბუდაპეშტის კონვენცია სახელმძღვანელოდ ან თავიანთი კიბერდანაშაულის შესახებ კანონმდებლობის რეფორმირების წყაროდ.  ეს სლაიდები შეიძლება გამოიყენოს ტრენერმა, რომ აჩვენოს ბუდაპეშტის კონვენციის გავლენა და თუ როგორ სცდება ის ქვეყნებს, რომლებიც შეერთებულია, რომლებმაც ხელი მოაწერეს ან რომლებიც მიწვეულია შესაერთებლად.</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31</a:t>
            </a:fld>
            <a:endParaRPr lang="ka-GE"/>
          </a:p>
        </p:txBody>
      </p:sp>
    </p:spTree>
    <p:extLst>
      <p:ext uri="{BB962C8B-B14F-4D97-AF65-F5344CB8AC3E}">
        <p14:creationId xmlns:p14="http://schemas.microsoft.com/office/powerpoint/2010/main" val="81522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აგებულია T-CY-ის ანგარიშის სტატისტიკაზე. ის შეიძლება ტრენერმა გამოიყენოს იმის ასახსნელად, თუ როგორ იქნა მსოფლიოს მასშტაბით ქვეყნების ნახევარში მიღებული ბუდაპეშტის კონვენციის შესაბამისი დებულებები, მატერიალურ დებულებებსა და საპროცესო დებულებებთან მიმართებით.</a:t>
            </a:r>
          </a:p>
          <a:p>
            <a:pPr marL="0" indent="0" eaLnBrk="1" hangingPunct="1">
              <a:spcBef>
                <a:spcPct val="0"/>
              </a:spcBef>
              <a:buFontTx/>
              <a:buNone/>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ამათგან 106-მა სახელმწიფომ (სახელმწიფოების 53%) მიიღო ბუდაპეშტის კონვენციის 1-ელი ნაწილის, მე-2 თავის შესაბამისი კონკრეტული მატერიალური დებულებები.</a:t>
            </a:r>
          </a:p>
          <a:p>
            <a:pPr marL="0" marR="0" lvl="0" indent="0" algn="l" defTabSz="457200" rtl="0" eaLnBrk="1" fontAlgn="base" latinLnBrk="0" hangingPunct="1">
              <a:lnSpc>
                <a:spcPct val="100000"/>
              </a:lnSpc>
              <a:spcBef>
                <a:spcPct val="0"/>
              </a:spcBef>
              <a:spcAft>
                <a:spcPct val="0"/>
              </a:spcAft>
              <a:buClrTx/>
              <a:buSzTx/>
              <a:buFontTx/>
              <a:buNone/>
              <a:tabLst/>
              <a:defRPr/>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ამათგან 82-მა სახელმწიფომ (სახელმწიფოების 42%) მიიღო ბუდაპეშტის კონვენციის მე-2 ნაწილის, მე-2 თავის შესაბამისი კონკრეტული საპროცესო დებულებები.</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32</a:t>
            </a:fld>
            <a:endParaRPr lang="ka-GE"/>
          </a:p>
        </p:txBody>
      </p:sp>
    </p:spTree>
    <p:extLst>
      <p:ext uri="{BB962C8B-B14F-4D97-AF65-F5344CB8AC3E}">
        <p14:creationId xmlns:p14="http://schemas.microsoft.com/office/powerpoint/2010/main" val="1087292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განმარტავს, თუ როგორ ეხმარება ქვეყნებს ბუდაპეშტის კონვენციის წევრობა კიბერდანაშაულის შიდასახელმწიფოებრივი გამოძიებების ჩატარებაში. ბუდაპეშტის კონვენცია არა მხოლოდ უზრუნველყოფს, რომ მხარეებს ჰქონდეთ ყოვლისმომცველი შიდასახელმწიფოებრივი კანონმდებლობის დებულებები, არამედ ჰქონდეთ წვდომა საერთაშორისო თანამშრომლობის მექანიზმზე, რომელიც ზრდის სახელმწიფოების კიბერდანაშაულები გამოძიების შესაძლებლობას. კიბერდანაშაულის ტრანსნაციონალური ბუნება მოითხოვს ასეთ მექანიზმს, რომ მხარეებს შეეძლოთ შიდასახელმწიფოებრივი გამოძიებების ჩატარება.  ტრენერმა უნდა გაუსვას ხაზი, რომ ეს ბუდაპეშტის კონვენციის ერთ-ერთი უდიდესი სარგებელია.</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33</a:t>
            </a:fld>
            <a:endParaRPr lang="ka-GE"/>
          </a:p>
        </p:txBody>
      </p:sp>
    </p:spTree>
    <p:extLst>
      <p:ext uri="{BB962C8B-B14F-4D97-AF65-F5344CB8AC3E}">
        <p14:creationId xmlns:p14="http://schemas.microsoft.com/office/powerpoint/2010/main" val="400718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indent="0" eaLnBrk="1" hangingPunct="1">
              <a:spcBef>
                <a:spcPct val="0"/>
              </a:spcBef>
              <a:buFontTx/>
              <a:buNone/>
            </a:pPr>
            <a:r>
              <a:rPr lang="ka-GE" dirty="0" smtClean="0"/>
              <a:t>ბუდაპეშტის კონვენციის მთავარი უპირატესობა არის ის, რომ ის არის მრავალმხრივი ურთიერთდახმარების ხელშეკრულება, რომელიც მხარეებისთვის უზრუნველყოფს საერთაშორისო თანამშრომლობის სამართლებრივად სავალდებულო მექანიზმებს.</a:t>
            </a:r>
          </a:p>
          <a:p>
            <a:pPr marL="0" indent="0" eaLnBrk="1" hangingPunct="1">
              <a:spcBef>
                <a:spcPct val="0"/>
              </a:spcBef>
              <a:buFontTx/>
              <a:buNone/>
            </a:pPr>
            <a:endParaRPr lang="ka-GE" dirty="0"/>
          </a:p>
          <a:p>
            <a:pPr marL="0" indent="0" eaLnBrk="1" hangingPunct="1">
              <a:spcBef>
                <a:spcPct val="0"/>
              </a:spcBef>
              <a:buFontTx/>
              <a:buNone/>
            </a:pPr>
            <a:r>
              <a:rPr lang="ka-GE" dirty="0" smtClean="0"/>
              <a:t>ტრენერმა ხაზი უნდა გაუსვას, რომ ბუდაპეშტის კონვენციის საერთაშორისო თანამშრომლობის/სამართლებრივი ურთიერთდახმარების დებულებების მოქმედების სფერო არ ვრცელდება მხოლოდ კიბერდანაშაულზე ან მხოლოდ ბუდაპეშტის კონვენციის შესაბამისად დადგენილ დანაშაულებზე. საერთაშორისო თანამშრომლობის/სამართლებრივი ურთიერთდახმარების დებულებების მოქმედების სფერო შეიძლება განხორციელდეს მტკიცებულებების გაცვლასთან დაკავშირებით ნებისმიერ დანაშაულთან მიმართებით. </a:t>
            </a:r>
          </a:p>
          <a:p>
            <a:pPr marL="0" indent="0" eaLnBrk="1" hangingPunct="1">
              <a:spcBef>
                <a:spcPct val="0"/>
              </a:spcBef>
              <a:buFontTx/>
              <a:buNone/>
            </a:pPr>
            <a:endParaRPr lang="ka-GE" dirty="0"/>
          </a:p>
          <a:p>
            <a:pPr marL="0" indent="0" eaLnBrk="1" hangingPunct="1">
              <a:spcBef>
                <a:spcPct val="0"/>
              </a:spcBef>
              <a:buFontTx/>
              <a:buNone/>
            </a:pPr>
            <a:r>
              <a:rPr lang="ka-GE" dirty="0" smtClean="0"/>
              <a:t>მეორე უპირატესობაა, რომ ბუდაპეშტის კონვენცია უზრუნველყოფს ქვეყნებს პრაქტიკოსების ფართო ქსელზე წვდომით, კერძოდ, ვინც მონაწილეობს კიბერდანაშაულის შესახებ კონვენციის კომიტეტში. ბუდაპეშტის კონვენცია ასევე უზრუნველყოფს შესაძლებლობათა ზრდას საერთაშორისო თანამშრომლობასთან დაკავშირებით, რაც განხილულია შემდგომ სლაიდებში.</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34</a:t>
            </a:fld>
            <a:endParaRPr lang="ka-GE"/>
          </a:p>
        </p:txBody>
      </p:sp>
    </p:spTree>
    <p:extLst>
      <p:ext uri="{BB962C8B-B14F-4D97-AF65-F5344CB8AC3E}">
        <p14:creationId xmlns:p14="http://schemas.microsoft.com/office/powerpoint/2010/main" val="1911004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ამ სლაიდში საუბარია გავლენაზე, რომელიც ბუდაპეშტის კონვენციას აქვს საერთაშორისო თანამშრომლობასთან დაკავშირებით. </a:t>
            </a:r>
          </a:p>
          <a:p>
            <a:pPr marL="0" indent="0" eaLnBrk="1" hangingPunct="1">
              <a:spcBef>
                <a:spcPct val="0"/>
              </a:spcBef>
              <a:buFontTx/>
              <a:buNone/>
            </a:pPr>
            <a:r>
              <a:rPr lang="ka-GE" dirty="0" smtClean="0"/>
              <a:t>ბუდაპეშტის კონვენციის 35-ე მუხლი მოითხოვს, რომ მხარეებმა დააარსონ 24-საათიანი ქსელი. T-CY-ის ანგარიში აღნიშნავს, თუ როგორ გამოიყენება ახლა უფრო ფართოდ ეს ქსელები საერთაშორისო თანამშრომლობისთვის.</a:t>
            </a:r>
          </a:p>
          <a:p>
            <a:pPr marL="0" indent="0" eaLnBrk="1" hangingPunct="1">
              <a:spcBef>
                <a:spcPct val="0"/>
              </a:spcBef>
              <a:buFontTx/>
              <a:buNone/>
            </a:pPr>
            <a:r>
              <a:rPr lang="ka-GE" dirty="0" smtClean="0"/>
              <a:t>ბუდაპეშტის კონვენციის სხვა მნიშვნელოვანი გავლენაა კერძო სექტორთან თანამშრომლობის გაუმჯობესება (მომსახურების მიმწოდებლები). კერძოდ, ეს გათვალისწინებულია ბუდაპეშტის კონვენციის მე-18.1.b მუხლით, რომელიც მხარეებს საშუალებას აძლევს, პირდაპირ გასცენ ინფორმაციის გაცემის ბრძანება მომსახურების მიმწოდებლებზე, რომლებიც მათ ტერიტორიაზე აწვდიან მომსახურებას (მიუხედავად იმისა, არის თუ არა მომსახურების მიმწოდებელი ადგილობრივად ბაზირებული). ეს იდენტიფიცირებული იქნა, როგორც ბუდაპეშტის კონვენციის გავლენა კიბერდანაშაულთან მიმართებით.</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35</a:t>
            </a:fld>
            <a:endParaRPr lang="ka-GE"/>
          </a:p>
        </p:txBody>
      </p:sp>
    </p:spTree>
    <p:extLst>
      <p:ext uri="{BB962C8B-B14F-4D97-AF65-F5344CB8AC3E}">
        <p14:creationId xmlns:p14="http://schemas.microsoft.com/office/powerpoint/2010/main" val="68240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pPr marL="0" indent="0" eaLnBrk="1" hangingPunct="1">
              <a:spcBef>
                <a:spcPct val="0"/>
              </a:spcBef>
              <a:buFontTx/>
              <a:buNone/>
            </a:pPr>
            <a:r>
              <a:rPr lang="ka-GE" dirty="0" smtClean="0"/>
              <a:t>ბუდაპეშტის კონვენციასთან შეერთების ან შეერთების ინტერესის გამოხატვის ერთ-ერთი მთავარი სარგებელია წვდომა შესაძლებლობათა ზრდის პროექტებზე, რომლებსაც აწვდის ევროპის საბჭო.  </a:t>
            </a:r>
          </a:p>
          <a:p>
            <a:pPr marL="0" indent="0" eaLnBrk="1" hangingPunct="1">
              <a:spcBef>
                <a:spcPct val="0"/>
              </a:spcBef>
              <a:buFontTx/>
              <a:buNone/>
            </a:pPr>
            <a:endParaRPr lang="ka-GE" dirty="0"/>
          </a:p>
          <a:p>
            <a:pPr algn="l"/>
            <a:r>
              <a:rPr lang="ka-GE" dirty="0" smtClean="0"/>
              <a:t>ევროპის საბჭოს კიბერდანაშაულის პროგრამების ოფისი (C-PROC) ბუქარესტში (რუმინეთი), პასუხისმგებელია მსოფლიოს მასშტაბით ქვეყნების დახმარებაზე მათი სამართლებრივი სისტემების შესაძლებლობების გაძლიერებაში, რომ რეაგირება მოახდინონ კიბერდანაშაულით გამოწვეული საფრთხეების გამოწვევებზე და ელექტრონულ მტკიცებულებებზე </a:t>
            </a:r>
            <a:r>
              <a:rPr lang="ka-GE" b="0" i="0" u="none" dirty="0">
                <a:solidFill>
                  <a:schemeClr val="tx1"/>
                </a:solidFill>
                <a:effectLst/>
                <a:latin typeface="Open Sans"/>
              </a:rPr>
              <a:t>კიბერდანაშაულის შესახებ ბუდაპეშტის </a:t>
            </a:r>
            <a:r>
              <a:rPr lang="ka-GE" b="0" i="0" u="none" dirty="0" smtClean="0">
                <a:solidFill>
                  <a:schemeClr val="tx1"/>
                </a:solidFill>
                <a:effectLst/>
                <a:latin typeface="Open Sans"/>
              </a:rPr>
              <a:t>კონვენციის </a:t>
            </a:r>
            <a:r>
              <a:rPr lang="ka-GE" dirty="0" smtClean="0"/>
              <a:t>სტანდარტების საფუძველზე</a:t>
            </a:r>
            <a:r>
              <a:rPr lang="ka-GE" b="0" i="0" dirty="0">
                <a:solidFill>
                  <a:srgbClr val="161616"/>
                </a:solidFill>
                <a:effectLst/>
                <a:latin typeface="Open Sans"/>
              </a:rPr>
              <a:t>. ეს მოიცავს მხარდაჭერას:</a:t>
            </a:r>
          </a:p>
          <a:p>
            <a:pPr algn="l">
              <a:buFont typeface="Arial" panose="020B0604020202020204" pitchFamily="34" charset="0"/>
              <a:buChar char="•"/>
            </a:pPr>
            <a:r>
              <a:rPr lang="ka-GE" b="0" i="0" dirty="0">
                <a:solidFill>
                  <a:srgbClr val="161616"/>
                </a:solidFill>
                <a:effectLst/>
                <a:latin typeface="Open Sans"/>
              </a:rPr>
              <a:t>კიბერდანაშაულისა და ელექტრონული მტკიცებულებების შესახებ კანონმდებლობის გაძლიერებაში, კანონის უზენაესობისა და ადამიანის უფლებების (მათ შორის, მონაცემთა დაცვა) სტანდარტებთან შესაბამისად</a:t>
            </a:r>
          </a:p>
          <a:p>
            <a:pPr algn="l">
              <a:buFont typeface="Arial" panose="020B0604020202020204" pitchFamily="34" charset="0"/>
              <a:buChar char="•"/>
            </a:pPr>
            <a:r>
              <a:rPr lang="ka-GE" b="0" i="0" dirty="0">
                <a:solidFill>
                  <a:srgbClr val="161616"/>
                </a:solidFill>
                <a:effectLst/>
                <a:latin typeface="Open Sans"/>
              </a:rPr>
              <a:t>მოსამართლეების, პროკურორებისა და სამართალდამცავი ორგანოების თანამშრომლების ტრენინგში</a:t>
            </a:r>
          </a:p>
          <a:p>
            <a:pPr algn="l">
              <a:buFont typeface="Arial" panose="020B0604020202020204" pitchFamily="34" charset="0"/>
              <a:buChar char="•"/>
            </a:pPr>
            <a:r>
              <a:rPr lang="ka-GE" b="0" i="0" dirty="0" smtClean="0">
                <a:solidFill>
                  <a:srgbClr val="161616"/>
                </a:solidFill>
                <a:effectLst/>
                <a:latin typeface="Open Sans"/>
              </a:rPr>
              <a:t>სპეციალიზებული </a:t>
            </a:r>
            <a:r>
              <a:rPr lang="ka-GE" b="0" i="0" dirty="0">
                <a:solidFill>
                  <a:srgbClr val="161616"/>
                </a:solidFill>
                <a:effectLst/>
                <a:latin typeface="Open Sans"/>
              </a:rPr>
              <a:t>კიბერდანაშაულისა და ექსპერტიზის განყოფილებების დაარსებაში და </a:t>
            </a:r>
            <a:r>
              <a:rPr lang="ka-GE" b="0" i="0" dirty="0" smtClean="0">
                <a:solidFill>
                  <a:srgbClr val="161616"/>
                </a:solidFill>
                <a:effectLst/>
                <a:latin typeface="Open Sans"/>
              </a:rPr>
              <a:t>უწყებათაშორისი </a:t>
            </a:r>
            <a:r>
              <a:rPr lang="ka-GE" b="0" i="0" dirty="0">
                <a:solidFill>
                  <a:srgbClr val="161616"/>
                </a:solidFill>
                <a:effectLst/>
                <a:latin typeface="Open Sans"/>
              </a:rPr>
              <a:t>თანამშრომლობის გაუმჯობესებაში</a:t>
            </a:r>
          </a:p>
          <a:p>
            <a:pPr algn="l">
              <a:buFont typeface="Arial" panose="020B0604020202020204" pitchFamily="34" charset="0"/>
              <a:buChar char="•"/>
            </a:pPr>
            <a:r>
              <a:rPr lang="ka-GE" b="0" i="0" dirty="0">
                <a:solidFill>
                  <a:srgbClr val="161616"/>
                </a:solidFill>
                <a:effectLst/>
                <a:latin typeface="Open Sans"/>
              </a:rPr>
              <a:t>საერთაშორისო საჯარო და კერძო თანამშრომლობის გაღრმავებაში</a:t>
            </a:r>
          </a:p>
          <a:p>
            <a:pPr algn="l">
              <a:buFont typeface="Arial" panose="020B0604020202020204" pitchFamily="34" charset="0"/>
              <a:buChar char="•"/>
            </a:pPr>
            <a:r>
              <a:rPr lang="ka-GE" b="0" i="0" dirty="0">
                <a:solidFill>
                  <a:srgbClr val="161616"/>
                </a:solidFill>
                <a:effectLst/>
                <a:latin typeface="Open Sans"/>
              </a:rPr>
              <a:t>ბავშვების დაცვაში </a:t>
            </a:r>
            <a:r>
              <a:rPr lang="ka-GE" b="0" i="0" dirty="0" smtClean="0">
                <a:solidFill>
                  <a:srgbClr val="161616"/>
                </a:solidFill>
                <a:effectLst/>
                <a:latin typeface="Open Sans"/>
              </a:rPr>
              <a:t>ონლაინრეჟიმში</a:t>
            </a:r>
            <a:r>
              <a:rPr lang="ka-GE" b="0" i="0" baseline="0" dirty="0" smtClean="0">
                <a:solidFill>
                  <a:srgbClr val="161616"/>
                </a:solidFill>
                <a:effectLst/>
                <a:latin typeface="Open Sans"/>
              </a:rPr>
              <a:t> </a:t>
            </a:r>
            <a:r>
              <a:rPr lang="ka-GE" b="0" i="0" dirty="0" smtClean="0">
                <a:solidFill>
                  <a:srgbClr val="161616"/>
                </a:solidFill>
                <a:effectLst/>
                <a:latin typeface="Open Sans"/>
              </a:rPr>
              <a:t>სექსუალური </a:t>
            </a:r>
            <a:r>
              <a:rPr lang="ka-GE" b="0" i="0" dirty="0">
                <a:solidFill>
                  <a:srgbClr val="161616"/>
                </a:solidFill>
                <a:effectLst/>
                <a:latin typeface="Open Sans"/>
              </a:rPr>
              <a:t>ძალადობისგან</a:t>
            </a:r>
          </a:p>
          <a:p>
            <a:pPr algn="l">
              <a:buFont typeface="Arial" panose="020B0604020202020204" pitchFamily="34" charset="0"/>
              <a:buChar char="•"/>
            </a:pPr>
            <a:r>
              <a:rPr lang="ka-GE" b="0" i="0" dirty="0">
                <a:solidFill>
                  <a:srgbClr val="161616"/>
                </a:solidFill>
                <a:effectLst/>
                <a:latin typeface="Open Sans"/>
              </a:rPr>
              <a:t>საერთაშორისო თანამშრომლობის გაძლიერებაში</a:t>
            </a:r>
          </a:p>
          <a:p>
            <a:pPr algn="l"/>
            <a:r>
              <a:rPr lang="ka-GE" b="0" i="0" dirty="0">
                <a:solidFill>
                  <a:srgbClr val="161616"/>
                </a:solidFill>
                <a:effectLst/>
                <a:latin typeface="Open Sans"/>
              </a:rPr>
              <a:t>C-PROC, თავისი შესაძლებლობების ზრდის </a:t>
            </a:r>
            <a:r>
              <a:rPr lang="ka-GE" b="0" i="0" dirty="0" smtClean="0">
                <a:solidFill>
                  <a:srgbClr val="161616"/>
                </a:solidFill>
                <a:effectLst/>
                <a:latin typeface="Open Sans"/>
              </a:rPr>
              <a:t>ფუნქციით</a:t>
            </a:r>
            <a:r>
              <a:rPr lang="ka-GE" b="0" i="0" dirty="0">
                <a:solidFill>
                  <a:srgbClr val="161616"/>
                </a:solidFill>
                <a:effectLst/>
                <a:latin typeface="Open Sans"/>
              </a:rPr>
              <a:t>, ავსებს კიბერდანაშაულის შესახებ კონვენციის კომიტეტის </a:t>
            </a:r>
            <a:r>
              <a:rPr lang="ka-GE" b="0" i="0" dirty="0" smtClean="0">
                <a:solidFill>
                  <a:srgbClr val="161616"/>
                </a:solidFill>
                <a:effectLst/>
                <a:latin typeface="Open Sans"/>
              </a:rPr>
              <a:t>(</a:t>
            </a:r>
            <a:r>
              <a:rPr lang="ka-GE" b="0" i="0" u="none" strike="noStrike" dirty="0">
                <a:solidFill>
                  <a:srgbClr val="007BC8"/>
                </a:solidFill>
                <a:effectLst/>
                <a:latin typeface="Open Sans"/>
                <a:hlinkClick r:id="rId3"/>
              </a:rPr>
              <a:t>T-CY</a:t>
            </a:r>
            <a:r>
              <a:rPr lang="ka-GE" b="0" i="0" dirty="0">
                <a:solidFill>
                  <a:srgbClr val="161616"/>
                </a:solidFill>
                <a:effectLst/>
                <a:latin typeface="Open Sans"/>
              </a:rPr>
              <a:t>) </a:t>
            </a:r>
            <a:r>
              <a:rPr lang="ka-GE" b="0" i="0" dirty="0" smtClean="0">
                <a:solidFill>
                  <a:srgbClr val="161616"/>
                </a:solidFill>
                <a:effectLst/>
                <a:latin typeface="Open Sans"/>
              </a:rPr>
              <a:t>მუშაობას, რომლის </a:t>
            </a:r>
            <a:r>
              <a:rPr lang="ka-GE" b="0" i="0" dirty="0">
                <a:solidFill>
                  <a:srgbClr val="161616"/>
                </a:solidFill>
                <a:effectLst/>
                <a:latin typeface="Open Sans"/>
              </a:rPr>
              <a:t>მეშვეობითაც წევრი მხარეები ახორციელებენ ბუდაპეშტის კონვენციას.</a:t>
            </a:r>
          </a:p>
          <a:p>
            <a:pPr marL="0" indent="0" eaLnBrk="1" hangingPunct="1">
              <a:spcBef>
                <a:spcPct val="0"/>
              </a:spcBef>
              <a:buFontTx/>
              <a:buNone/>
            </a:pPr>
            <a:endParaRPr lang="ka-GE" dirty="0"/>
          </a:p>
          <a:p>
            <a:pPr marL="0" indent="0" eaLnBrk="1" hangingPunct="1">
              <a:spcBef>
                <a:spcPct val="0"/>
              </a:spcBef>
              <a:buFontTx/>
              <a:buNone/>
            </a:pPr>
            <a:r>
              <a:rPr lang="ka-GE" dirty="0" smtClean="0"/>
              <a:t>ევროპის საბჭომ ხელი შეუწყო 1000-ზე მეტ მოქმედებას თავისი წარსული და მიმდინარე პროექტების მეშვეობით. მიმდინარე პროექტების შესახებ ინფორმაცია ჩამოთვლილია სლაიდზე. თითოეული პროექტის შესახებ ინფორმაცია მოცემულია ქვემოთ:</a:t>
            </a:r>
          </a:p>
          <a:p>
            <a:pPr marL="0" indent="0" eaLnBrk="1" hangingPunct="1">
              <a:spcBef>
                <a:spcPct val="0"/>
              </a:spcBef>
              <a:buFontTx/>
              <a:buNone/>
            </a:pPr>
            <a:endParaRPr lang="ka-GE" dirty="0"/>
          </a:p>
          <a:p>
            <a:r>
              <a:rPr lang="ka-GE" b="1" dirty="0">
                <a:effectLst/>
                <a:latin typeface="Open Sans"/>
              </a:rPr>
              <a:t>GLACY+ </a:t>
            </a:r>
            <a:r>
              <a:rPr lang="ka-GE" dirty="0">
                <a:effectLst/>
                <a:latin typeface="Open Sans"/>
              </a:rPr>
              <a:t>არის ევროკავშირისა (მშვიდობისა და სტაბილურობის ხელშემწყობი ინსტრუმენტი) და ევროპის საბჭოს ერთობლივი პროექტი.</a:t>
            </a:r>
          </a:p>
          <a:p>
            <a:r>
              <a:rPr lang="ka-GE" dirty="0">
                <a:effectLst/>
                <a:latin typeface="Open Sans"/>
              </a:rPr>
              <a:t>GLACY+ განკუთვნილია </a:t>
            </a:r>
            <a:r>
              <a:rPr lang="ka-GE" u="none" strike="noStrike" dirty="0">
                <a:solidFill>
                  <a:srgbClr val="007BC8"/>
                </a:solidFill>
                <a:effectLst/>
                <a:latin typeface="Open Sans"/>
                <a:hlinkClick r:id="rId4"/>
              </a:rPr>
              <a:t>GLACY project-ის</a:t>
            </a:r>
            <a:r>
              <a:rPr lang="ka-GE" dirty="0">
                <a:effectLst/>
                <a:latin typeface="Open Sans"/>
              </a:rPr>
              <a:t> (2013 – 2016 წწ.) გამოცდილების გასაფართოებლად და მხარს უჭერს 15 პრიორიტეტულ და ცენტრალურ ქვეყანას აფრიკაში, </a:t>
            </a:r>
            <a:r>
              <a:rPr lang="ka-GE" dirty="0" smtClean="0">
                <a:effectLst/>
                <a:latin typeface="Open Sans"/>
              </a:rPr>
              <a:t>აზია-ოკეანეთისა </a:t>
            </a:r>
            <a:r>
              <a:rPr lang="ka-GE" dirty="0">
                <a:effectLst/>
                <a:latin typeface="Open Sans"/>
              </a:rPr>
              <a:t>და ცენტრალური ამერიკისა და კარიბის ზღვის რეგიონში – ბენინი, ბურკინა-ფასო, კაბო-ვერდე, ჩილე, კოსტა-რიკა, დომინიკის რესპუბლიკა, განა, მავრიკი, მაროკო, ნიგერია, პარაგვაი, ფილიპინები, სენეგალი, შრი-ლანკა და ტონგა. ეს ქვეყნები შეიძლება იყოს თავიანთი გამოცდილების გაზიარების ჰაბები თავიანთ შესაბამის რეგიონებში.</a:t>
            </a:r>
          </a:p>
          <a:p>
            <a:r>
              <a:rPr lang="ka-GE" b="0" dirty="0">
                <a:effectLst/>
                <a:latin typeface="Open Sans"/>
              </a:rPr>
              <a:t>მიზნები:</a:t>
            </a:r>
          </a:p>
          <a:p>
            <a:r>
              <a:rPr lang="ka-GE" dirty="0">
                <a:effectLst/>
                <a:latin typeface="Open Sans"/>
              </a:rPr>
              <a:t>სახელმწიფოების შესაძლებლობების გაძლიერება მსოფლიოს მასშტაბით, რომ მიიღონ კანონმდებლობა კიბერდანაშაულისა და ელექტრონული მტკიცებულებების შესახებ და გააუმჯობესონ თავიანთი შესაძლებლობები </a:t>
            </a:r>
            <a:r>
              <a:rPr lang="ka-GE" dirty="0" smtClean="0">
                <a:effectLst/>
                <a:latin typeface="Open Sans"/>
              </a:rPr>
              <a:t>ამ სფეროში ეფექტური </a:t>
            </a:r>
            <a:r>
              <a:rPr lang="ka-GE" dirty="0">
                <a:effectLst/>
                <a:latin typeface="Open Sans"/>
              </a:rPr>
              <a:t>საერთაშორისო </a:t>
            </a:r>
            <a:r>
              <a:rPr lang="ka-GE" dirty="0" smtClean="0">
                <a:effectLst/>
                <a:latin typeface="Open Sans"/>
              </a:rPr>
              <a:t>თანამშრომლობისთვის.</a:t>
            </a:r>
            <a:endParaRPr lang="ka-GE" dirty="0">
              <a:effectLst/>
              <a:latin typeface="Open Sans"/>
            </a:endParaRPr>
          </a:p>
          <a:p>
            <a:pPr>
              <a:buFont typeface="+mj-lt"/>
              <a:buAutoNum type="arabicPeriod"/>
            </a:pPr>
            <a:r>
              <a:rPr lang="ka-GE" dirty="0">
                <a:effectLst/>
              </a:rPr>
              <a:t>კიბერდანაშაულის შესახებ თანმიმდევრული კანონმდებლობის, პოლიტიკისა და სტრატეგიების განვითარება;</a:t>
            </a:r>
          </a:p>
          <a:p>
            <a:pPr>
              <a:buFont typeface="+mj-lt"/>
              <a:buAutoNum type="arabicPeriod"/>
            </a:pPr>
            <a:r>
              <a:rPr lang="ka-GE" dirty="0">
                <a:effectLst/>
              </a:rPr>
              <a:t>პოლიციის ორგანოების შესაძლებლობების გაძლიერება კიბერდანაშაულის გამოძიებაში და პოლიციებს შორის, ასევე ევროპისა და სხვა რეგიონების კიბერდანაშაულთან ბრძოლის სამსახურებთან ეფექტურ თანამშრომლობაში ჩართვა;</a:t>
            </a:r>
          </a:p>
          <a:p>
            <a:pPr>
              <a:buFont typeface="+mj-lt"/>
              <a:buAutoNum type="arabicPeriod"/>
            </a:pPr>
            <a:r>
              <a:rPr lang="ka-GE" dirty="0">
                <a:effectLst/>
              </a:rPr>
              <a:t>სისხლის სამართლის ორგანოების დახმარება, მიიღონ კანონმდებლობა და პროცედურები და გადაწყვეტილებები კიბერდანაშაულისა და ელექტრონული მტკიცებულებების საქმეებში და ჩაერთონ საერთაშორისო თანამშრომლობაში.</a:t>
            </a:r>
          </a:p>
          <a:p>
            <a:r>
              <a:rPr dirty="0"/>
              <a:t/>
            </a:r>
            <a:br>
              <a:rPr dirty="0"/>
            </a:br>
            <a:r>
              <a:rPr lang="ka-GE" sz="1200" b="1" kern="1200" dirty="0">
                <a:solidFill>
                  <a:schemeClr val="tx1"/>
                </a:solidFill>
                <a:latin typeface="+mn-lt"/>
              </a:rPr>
              <a:t>CyberEast</a:t>
            </a:r>
            <a:r>
              <a:rPr lang="ka-GE" dirty="0" smtClean="0"/>
              <a:t> </a:t>
            </a:r>
            <a:r>
              <a:rPr lang="ka-GE" sz="1200" kern="1200" dirty="0">
                <a:solidFill>
                  <a:schemeClr val="tx1"/>
                </a:solidFill>
                <a:latin typeface="+mn-lt"/>
              </a:rPr>
              <a:t>ერის ევროკავშირისა და ევროპის საბჭოს </a:t>
            </a:r>
            <a:r>
              <a:rPr lang="ka-GE" sz="1200" kern="1200" dirty="0" smtClean="0">
                <a:solidFill>
                  <a:schemeClr val="tx1"/>
                </a:solidFill>
                <a:latin typeface="+mn-lt"/>
              </a:rPr>
              <a:t>ერთობლივი </a:t>
            </a:r>
            <a:r>
              <a:rPr lang="ka-GE" sz="1200" kern="1200" dirty="0">
                <a:solidFill>
                  <a:schemeClr val="tx1"/>
                </a:solidFill>
                <a:latin typeface="+mn-lt"/>
              </a:rPr>
              <a:t>პროექტი, რომელიც ხორციელდება აღმოსავლეთის პარტნიორობის რეგიონში ევროპის საბჭოს მიერ ევროპული მეზობლობის აღმოსავლეთის ინსტრუმენტის (ENI) შესაბამისად. </a:t>
            </a:r>
          </a:p>
          <a:p>
            <a:r>
              <a:rPr lang="ka-GE" sz="1200" kern="1200" dirty="0">
                <a:solidFill>
                  <a:schemeClr val="tx1"/>
                </a:solidFill>
                <a:latin typeface="+mn-lt"/>
              </a:rPr>
              <a:t>მონაწილე ქვეყნები: სომხეთი, აზერბაიჯანი, ბელარუსი, საქართველო, მოლდოვა და უკრაინა. </a:t>
            </a:r>
          </a:p>
          <a:p>
            <a:r>
              <a:rPr lang="ka-GE" sz="1200" kern="1200" dirty="0">
                <a:solidFill>
                  <a:schemeClr val="tx1"/>
                </a:solidFill>
                <a:latin typeface="+mn-lt"/>
              </a:rPr>
              <a:t>პროექტი მიზნად ისახავს საკანონმდებლო და პოლიტიკის ჩარჩოს მიღებას, რომელიც შესაბამისობაშია კიბერდანაშაულის შესახებ ბუდაპეშტის კონვენციასთან და დაკავშირებულ ინსტრუმენტებთან, სასამართლო და სამართალდამცავი ორგანოების შესაძლებლობებისა და უწყებათაშორისი თანამშრომლობის გაძლიერებას და ეფექტური საერთაშორისო თანამშრომლობისა და სისხლის სამართლის </a:t>
            </a:r>
            <a:r>
              <a:rPr lang="ka-GE" sz="1200" kern="1200" dirty="0" smtClean="0">
                <a:solidFill>
                  <a:schemeClr val="tx1"/>
                </a:solidFill>
                <a:latin typeface="+mn-lt"/>
              </a:rPr>
              <a:t>მართლმსაჯულების</a:t>
            </a:r>
            <a:r>
              <a:rPr lang="ka-GE" sz="1200" kern="1200" dirty="0">
                <a:solidFill>
                  <a:schemeClr val="tx1"/>
                </a:solidFill>
                <a:latin typeface="+mn-lt"/>
              </a:rPr>
              <a:t>, კიბერდანაშაულისა და ელექტრონული მტკიცებულებების მიმართ ნდობის ზრდას, მათ შორის, მომსახურების მიმწოდებლებსა და სამართალდამცავ ორგანოებს შორის.</a:t>
            </a:r>
          </a:p>
          <a:p>
            <a:endParaRPr lang="ka-GE" sz="1200" kern="1200" dirty="0">
              <a:solidFill>
                <a:schemeClr val="tx1"/>
              </a:solidFill>
              <a:latin typeface="+mn-lt"/>
              <a:ea typeface="MS PGothic" pitchFamily="34" charset="-128"/>
              <a:cs typeface="ＭＳ Ｐゴシック" charset="0"/>
            </a:endParaRPr>
          </a:p>
          <a:p>
            <a:r>
              <a:rPr lang="ka-GE" sz="1200" b="1" kern="1200" dirty="0">
                <a:solidFill>
                  <a:schemeClr val="tx1"/>
                </a:solidFill>
                <a:latin typeface="+mn-lt"/>
              </a:rPr>
              <a:t>iPROCEEDS – 2: </a:t>
            </a:r>
            <a:r>
              <a:rPr lang="ka-GE" sz="1200" kern="1200" dirty="0">
                <a:solidFill>
                  <a:schemeClr val="tx1"/>
                </a:solidFill>
                <a:latin typeface="+mn-lt"/>
              </a:rPr>
              <a:t>კიბერდანაშაულთან ბრძოლაში თანამშრომლობა გაწევრიანების წინა პერიოდის დახმარების ინსტრუმენტის (IPA) გათვალისწინებით – არის ევროკავშირისა და ევროპის საბჭოს ერთობლივი პროექტი. მონაწილე ქვეყნები/რეგიონები:: ალბანეთი, ბოსნია და ჰერცეგოვინა, მონტენეგრო, ჩრდილოეთ მაკედონია, სერბეთი, თურქეთი და კოსოვო* ამოცანა: პროექტის მონაწილე ქვეყნებსა და რეგიონებში ორგანოების შესაძლებლობების მეტად გაძლიერება კიბერდანაშაულებრივი შემოსავლების ჩხრეკის, ამოღების და კონფისკაციისთვის და ინტერნეტში ფულის გათეთრების აღსაკვეთად და ელექტრონული მტკიცებულებების დასაცავად. *</a:t>
            </a:r>
            <a:r>
              <a:rPr lang="ka-GE" sz="1200" kern="1200" dirty="0" smtClean="0">
                <a:solidFill>
                  <a:schemeClr val="tx1"/>
                </a:solidFill>
                <a:latin typeface="+mn-lt"/>
              </a:rPr>
              <a:t>მითითება ითვალისწინებს სტატუსის </a:t>
            </a:r>
            <a:r>
              <a:rPr lang="ka-GE" sz="1200" kern="1200" dirty="0">
                <a:solidFill>
                  <a:schemeClr val="tx1"/>
                </a:solidFill>
                <a:latin typeface="+mn-lt"/>
              </a:rPr>
              <a:t>პოზიციებს და შეესაბამება UNSC 1244-სა და მართლმსაჯულების საერთაშორისო სასამართლოს აზრს კოსოვოს დამოუკიდებლობის გამოცხადების შესახებ. </a:t>
            </a:r>
          </a:p>
          <a:p>
            <a:endParaRPr lang="ka-GE" sz="1200" kern="1200" dirty="0">
              <a:solidFill>
                <a:schemeClr val="tx1"/>
              </a:solidFill>
              <a:latin typeface="+mn-lt"/>
              <a:ea typeface="MS PGothic" pitchFamily="34" charset="-128"/>
              <a:cs typeface="ＭＳ Ｐゴシック" charset="0"/>
            </a:endParaRPr>
          </a:p>
          <a:p>
            <a:r>
              <a:rPr lang="ka-GE" sz="1200" b="1" kern="1200" dirty="0">
                <a:solidFill>
                  <a:schemeClr val="tx1"/>
                </a:solidFill>
                <a:latin typeface="+mn-lt"/>
              </a:rPr>
              <a:t>CyberSouth</a:t>
            </a:r>
            <a:r>
              <a:rPr lang="ka-GE" dirty="0" smtClean="0"/>
              <a:t> </a:t>
            </a:r>
            <a:r>
              <a:rPr lang="ka-GE" sz="1200" kern="1200" dirty="0">
                <a:solidFill>
                  <a:schemeClr val="tx1"/>
                </a:solidFill>
                <a:latin typeface="+mn-lt"/>
              </a:rPr>
              <a:t>არის ევროკავშირისა (ევროპული მეზობლობის ინსტრუმენტი) და ევროპის საბჭოს ერთობლივი პროექტი. CyberSouth-ის მიზანია, გააძლიეროს კანონმდებლობა კიბერდანაშაულთან ბრძოლისა და ელექტრონული მტკიცებულებების შესახებ სამხრეთის მეზობლობის რეგიონში ადამიანის უფლებებისა და კანონის უზენაესობის მოთხოვნების შესაბამისად. </a:t>
            </a:r>
          </a:p>
          <a:p>
            <a:r>
              <a:rPr lang="ka-GE" sz="1200" kern="1200" dirty="0">
                <a:solidFill>
                  <a:schemeClr val="tx1"/>
                </a:solidFill>
                <a:latin typeface="+mn-lt"/>
              </a:rPr>
              <a:t>პროექტის სფერო: სამხრეთის მეზობლობის რეგიონი </a:t>
            </a:r>
          </a:p>
          <a:p>
            <a:r>
              <a:rPr lang="ka-GE" sz="1200" kern="1200" dirty="0">
                <a:solidFill>
                  <a:schemeClr val="tx1"/>
                </a:solidFill>
                <a:latin typeface="+mn-lt"/>
              </a:rPr>
              <a:t>თავდაპირველი პრიორიტეტული რეგიონები: ალჟირი, იორდანია, ლიბანი, მაროკო და ტუნისი </a:t>
            </a:r>
          </a:p>
          <a:p>
            <a:r>
              <a:rPr lang="ka-GE" sz="1200" kern="1200" dirty="0">
                <a:solidFill>
                  <a:schemeClr val="tx1"/>
                </a:solidFill>
                <a:latin typeface="+mn-lt"/>
              </a:rPr>
              <a:t>მიზნები: </a:t>
            </a:r>
          </a:p>
          <a:p>
            <a:pPr marL="228600" indent="-228600">
              <a:buAutoNum type="arabicPeriod"/>
            </a:pPr>
            <a:r>
              <a:rPr lang="ka-GE" sz="1200" kern="1200" dirty="0">
                <a:solidFill>
                  <a:schemeClr val="tx1"/>
                </a:solidFill>
                <a:latin typeface="+mn-lt"/>
              </a:rPr>
              <a:t>კანონმდებლობა </a:t>
            </a:r>
          </a:p>
          <a:p>
            <a:pPr marL="228600" indent="-228600">
              <a:buAutoNum type="arabicPeriod"/>
            </a:pPr>
            <a:r>
              <a:rPr lang="ka-GE" sz="1200" kern="1200" dirty="0" smtClean="0">
                <a:solidFill>
                  <a:schemeClr val="tx1"/>
                </a:solidFill>
                <a:latin typeface="+mn-lt"/>
              </a:rPr>
              <a:t>სპეციალიზებული </a:t>
            </a:r>
            <a:r>
              <a:rPr lang="ka-GE" sz="1200" kern="1200" dirty="0">
                <a:solidFill>
                  <a:schemeClr val="tx1"/>
                </a:solidFill>
                <a:latin typeface="+mn-lt"/>
              </a:rPr>
              <a:t>მომსახურებები და უწყებათაშორისი, </a:t>
            </a:r>
            <a:r>
              <a:rPr lang="ka-GE" sz="1200" kern="1200" dirty="0" smtClean="0">
                <a:solidFill>
                  <a:schemeClr val="tx1"/>
                </a:solidFill>
                <a:latin typeface="+mn-lt"/>
              </a:rPr>
              <a:t>ასევე </a:t>
            </a:r>
            <a:r>
              <a:rPr lang="ka-GE" sz="1200" kern="1200" dirty="0">
                <a:solidFill>
                  <a:schemeClr val="tx1"/>
                </a:solidFill>
                <a:latin typeface="+mn-lt"/>
              </a:rPr>
              <a:t>საჯარო და კერძო თანამშრომლობა </a:t>
            </a:r>
          </a:p>
          <a:p>
            <a:pPr marL="228600" indent="-228600">
              <a:buAutoNum type="arabicPeriod"/>
            </a:pPr>
            <a:r>
              <a:rPr lang="ka-GE" sz="1200" kern="1200" dirty="0">
                <a:solidFill>
                  <a:schemeClr val="tx1"/>
                </a:solidFill>
                <a:latin typeface="+mn-lt"/>
              </a:rPr>
              <a:t>ტრენინგი მოსამართლეებისთვის </a:t>
            </a:r>
          </a:p>
          <a:p>
            <a:pPr marL="228600" indent="-228600">
              <a:buAutoNum type="arabicPeriod"/>
            </a:pPr>
            <a:r>
              <a:rPr lang="ka-GE" sz="1200" kern="1200" dirty="0">
                <a:solidFill>
                  <a:schemeClr val="tx1"/>
                </a:solidFill>
                <a:latin typeface="+mn-lt"/>
              </a:rPr>
              <a:t>საერთაშორისო თანამშრომლობა </a:t>
            </a:r>
          </a:p>
          <a:p>
            <a:pPr marL="228600" indent="-228600">
              <a:buAutoNum type="arabicPeriod"/>
            </a:pPr>
            <a:r>
              <a:rPr lang="ka-GE" sz="1200" kern="1200" dirty="0">
                <a:solidFill>
                  <a:schemeClr val="tx1"/>
                </a:solidFill>
                <a:latin typeface="+mn-lt"/>
              </a:rPr>
              <a:t>სტრატეგიული პრიორიტეტები კიბერდანაშაულისა და ელექტრონული მტკიცებულებების შესახებ</a:t>
            </a:r>
          </a:p>
          <a:p>
            <a:pPr marL="228600" indent="-228600">
              <a:buAutoNum type="arabicPeriod"/>
            </a:pPr>
            <a:endParaRPr lang="ka-GE" sz="1200" kern="1200" dirty="0">
              <a:solidFill>
                <a:schemeClr val="tx1"/>
              </a:solidFill>
              <a:latin typeface="+mn-lt"/>
              <a:ea typeface="MS PGothic" pitchFamily="34" charset="-128"/>
              <a:cs typeface="ＭＳ Ｐゴシック" charset="0"/>
            </a:endParaRPr>
          </a:p>
          <a:p>
            <a:pPr marL="0" indent="0">
              <a:buNone/>
            </a:pPr>
            <a:r>
              <a:rPr lang="ka-GE" sz="1200" b="1" kern="1200" dirty="0">
                <a:solidFill>
                  <a:schemeClr val="tx1"/>
                </a:solidFill>
                <a:latin typeface="+mn-lt"/>
              </a:rPr>
              <a:t>Cybercrime@Octopus</a:t>
            </a:r>
            <a:r>
              <a:rPr lang="ka-GE" dirty="0" smtClean="0"/>
              <a:t> </a:t>
            </a:r>
            <a:r>
              <a:rPr lang="ka-GE" sz="1200" kern="1200" dirty="0">
                <a:solidFill>
                  <a:schemeClr val="tx1"/>
                </a:solidFill>
                <a:latin typeface="+mn-lt"/>
              </a:rPr>
              <a:t>არის ევროპის საბჭოს პროექტი, რომელიც ეფუძნება ნებაყოფლობით შენატანებს და მისი მიზანია, დაეხმაროს ქვეყნებს კიბერდანაშაულის შესახებ ბუდაპეშტის კონვენციის განხორციელებაში და გააძლიეროს მონაცემთა დაცვისა და კანონის უზენაესობის გარანტიები </a:t>
            </a:r>
          </a:p>
          <a:p>
            <a:pPr marL="0" indent="0">
              <a:buNone/>
            </a:pPr>
            <a:r>
              <a:rPr lang="ka-GE" sz="1200" kern="1200" dirty="0">
                <a:solidFill>
                  <a:schemeClr val="tx1"/>
                </a:solidFill>
                <a:latin typeface="+mn-lt"/>
              </a:rPr>
              <a:t>შედეგები მოსალოდნელია შემდეგ სფეროებში: </a:t>
            </a:r>
          </a:p>
          <a:p>
            <a:pPr marL="228600" indent="-228600">
              <a:buAutoNum type="arabicPeriod"/>
            </a:pPr>
            <a:r>
              <a:rPr lang="ka-GE" sz="1200" kern="1200" dirty="0">
                <a:solidFill>
                  <a:schemeClr val="tx1"/>
                </a:solidFill>
                <a:latin typeface="+mn-lt"/>
              </a:rPr>
              <a:t>ყოველწლიური Octopus კონფერენციების ორგანიზების უზრუნველყოფა</a:t>
            </a:r>
          </a:p>
          <a:p>
            <a:pPr marL="228600" indent="-228600">
              <a:buAutoNum type="arabicPeriod"/>
            </a:pPr>
            <a:r>
              <a:rPr lang="ka-GE" sz="1200" kern="1200" dirty="0">
                <a:solidFill>
                  <a:schemeClr val="tx1"/>
                </a:solidFill>
                <a:latin typeface="+mn-lt"/>
              </a:rPr>
              <a:t>კიბერდანაშაულთან ბრძოლის კომიტეტისა და მისი გაფართოებული საწევრო შემადგენლობის ფუნქციონირების, ფუნქციებისა და შეხვედრების თანადაფინანსება და ხელშეწყობა</a:t>
            </a:r>
          </a:p>
          <a:p>
            <a:pPr marL="228600" indent="-228600">
              <a:buAutoNum type="arabicPeriod"/>
            </a:pPr>
            <a:r>
              <a:rPr lang="ka-GE" sz="1200" kern="1200" dirty="0">
                <a:solidFill>
                  <a:schemeClr val="tx1"/>
                </a:solidFill>
                <a:latin typeface="+mn-lt"/>
              </a:rPr>
              <a:t>რჩევების მიცემა და დახმარების გაწევა ქვეყნებისთვის, რომლებიც მზად არიან ბუდაპეშტის კონვენციისა და მონაცემთა დაცვისა და ბავშვთა დაცვის შესახებ დაკავშირებული ინსტრუმენტების განსახორციელებლად. </a:t>
            </a:r>
          </a:p>
          <a:p>
            <a:pPr marL="0" indent="0">
              <a:buNone/>
            </a:pPr>
            <a:r>
              <a:rPr lang="ka-GE" sz="1200" kern="1200" dirty="0">
                <a:solidFill>
                  <a:schemeClr val="tx1"/>
                </a:solidFill>
                <a:latin typeface="+mn-lt"/>
              </a:rPr>
              <a:t>პროექტის ხანგრძლივობა: 2014 წლის 1 იანვრიდან 2020 წლის 31 დეკემბრამდე.</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36</a:t>
            </a:fld>
            <a:endParaRPr lang="ka-GE"/>
          </a:p>
        </p:txBody>
      </p:sp>
    </p:spTree>
    <p:extLst>
      <p:ext uri="{BB962C8B-B14F-4D97-AF65-F5344CB8AC3E}">
        <p14:creationId xmlns:p14="http://schemas.microsoft.com/office/powerpoint/2010/main" val="3894966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ბუდაპეშტის კონვენციაში 65 მხარეა. ტრენერმა უნდა განმარტოს, რომ ბუდაპეშტის კონვენციამ გავლენა მოახდინა 150 ქვეყანაზე, რადგან ის წარმოადგენს სახელმძღვანელოს ბევრი ქვეყნის კანონმდებლობისთვის.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ka-GE"/>
          </a:p>
        </p:txBody>
      </p:sp>
    </p:spTree>
    <p:extLst>
      <p:ext uri="{BB962C8B-B14F-4D97-AF65-F5344CB8AC3E}">
        <p14:creationId xmlns:p14="http://schemas.microsoft.com/office/powerpoint/2010/main" val="267163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ბუდაპეშტის კონვენციაში 65 მხარეა. ტრენერმა უნდა განმარტოს, რომ ბუდაპეშტის კონვენციამ გავლენა მოახდინა 150 ქვეყანაზე, რადგან ის წარმოადგენს სახელმძღვანელოს ბევრი ქვეყნის კანონმდებლობისთვის.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ka-GE"/>
          </a:p>
        </p:txBody>
      </p:sp>
    </p:spTree>
    <p:extLst>
      <p:ext uri="{BB962C8B-B14F-4D97-AF65-F5344CB8AC3E}">
        <p14:creationId xmlns:p14="http://schemas.microsoft.com/office/powerpoint/2010/main" val="789384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ეს სესიის მეოთხე ნაწილის გაცნობითი სლაიდია. ტრენერმა უნდა განმარტოს, რომ ეს ნაწილი შეეხება მრავალ მითს ბუდაპეშტის კონვენციის შესახებ და შეეცდება მათ განხილვას. </a:t>
            </a: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39</a:t>
            </a:fld>
            <a:endParaRPr lang="ka-GE" altLang="en-US"/>
          </a:p>
        </p:txBody>
      </p:sp>
    </p:spTree>
    <p:extLst>
      <p:ext uri="{BB962C8B-B14F-4D97-AF65-F5344CB8AC3E}">
        <p14:creationId xmlns:p14="http://schemas.microsoft.com/office/powerpoint/2010/main" val="330244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ეს სლაიდი ხაზს უსვამს სესიის ამოცანებს. ის ხაზს უსვამს, თუ რას უნდა მოელოდნენ მონაწილეები, რომ ისწავლიან სლაიდებიდან. მონაწილეებს შეიძლება ინფორმაცია მიეწოდოს, რომ ეს სლაიდი ხელახლა იქნება ნაჩვენები სესიის ბოლოს, რათა შეაფასონ, იქნა თუ არა მიღწეული დასახული ამოცანები.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ka-GE"/>
          </a:p>
        </p:txBody>
      </p:sp>
    </p:spTree>
    <p:extLst>
      <p:ext uri="{BB962C8B-B14F-4D97-AF65-F5344CB8AC3E}">
        <p14:creationId xmlns:p14="http://schemas.microsoft.com/office/powerpoint/2010/main" val="3159800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განიხილავს მითს ბუდაპეშტის კონვენციის შესახებ, რომ ის რეგიონალური ან ევროცენტრული კონვენციაა. ტრენერს შეუძლია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40</a:t>
            </a:fld>
            <a:endParaRPr lang="ka-GE" altLang="en-US"/>
          </a:p>
        </p:txBody>
      </p:sp>
    </p:spTree>
    <p:extLst>
      <p:ext uri="{BB962C8B-B14F-4D97-AF65-F5344CB8AC3E}">
        <p14:creationId xmlns:p14="http://schemas.microsoft.com/office/powerpoint/2010/main" val="1871139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ეს სლაიდი აჩვენებს მსოფლიოს რუკას ანტარქტიდასთან ერთად, კონტინენტი, რომელიც წითლადაა ქვემოთ. სლაიდის მიზანია აღნიშნოს, რომ ანტარქტიდა ერთადერთი კონტინენტია მსოფლიოში, რომელზეც ბუდაპეშტის კონვენციის არცერთი მხარე არაა. ტრენერს შეუძლია გამოიყენოს ეს სლაიდი, რომ ხაზი გაუსვას იმას, რომ ბუდაპეშტის კონვენცია არის ნამდვილად გლობალური კონვენცია წევრებით ჩრდილოეთ ამერიკაში, სამხრეთ ამერიკაში, აფრიკაში, ევროპაში, აზიასა და ავსტრალიაში.</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endParaRPr lang="ka-GE" altLang="en-US"/>
          </a:p>
        </p:txBody>
      </p:sp>
    </p:spTree>
    <p:extLst>
      <p:ext uri="{BB962C8B-B14F-4D97-AF65-F5344CB8AC3E}">
        <p14:creationId xmlns:p14="http://schemas.microsoft.com/office/powerpoint/2010/main" val="261613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ეს სლაიდი აჩვენებს, თუ როგორ გაიზარდა ბუდაპეშტის კონვენციასთან შეერთების რაოდენობა დროთა განმავლობაში. ეს სლაიდი აჯგუფებს შეერთებებს 4 დროის პერიოდში:</a:t>
            </a:r>
          </a:p>
          <a:p>
            <a:pPr marL="228600" indent="-228600">
              <a:buAutoNum type="arabicPeriod"/>
            </a:pPr>
            <a:r>
              <a:rPr lang="ka-GE" dirty="0" smtClean="0"/>
              <a:t>2001 – 2005 (ლურჯი)</a:t>
            </a:r>
          </a:p>
          <a:p>
            <a:pPr marL="228600" indent="-228600">
              <a:buAutoNum type="arabicPeriod"/>
            </a:pPr>
            <a:r>
              <a:rPr lang="ka-GE" dirty="0" smtClean="0"/>
              <a:t>2006 – 2010 (ყვითელი)</a:t>
            </a:r>
          </a:p>
          <a:p>
            <a:pPr marL="228600" indent="-228600">
              <a:buAutoNum type="arabicPeriod"/>
            </a:pPr>
            <a:r>
              <a:rPr lang="ka-GE" dirty="0" smtClean="0"/>
              <a:t>2011 – 2015 (მწვანე)</a:t>
            </a:r>
          </a:p>
          <a:p>
            <a:pPr marL="228600" indent="-228600">
              <a:buAutoNum type="arabicPeriod"/>
            </a:pPr>
            <a:r>
              <a:rPr lang="ka-GE" dirty="0" smtClean="0"/>
              <a:t>2016 – 2020 (წითელი)</a:t>
            </a:r>
          </a:p>
          <a:p>
            <a:pPr marL="228600" indent="-228600">
              <a:buAutoNum type="arabicPeriod"/>
            </a:pPr>
            <a:endParaRPr lang="ka-GE" dirty="0"/>
          </a:p>
          <a:p>
            <a:pPr marL="0" marR="0" indent="0" algn="l" defTabSz="914400" rtl="0" eaLnBrk="1" fontAlgn="auto" latinLnBrk="0" hangingPunct="1">
              <a:lnSpc>
                <a:spcPct val="100000"/>
              </a:lnSpc>
              <a:spcBef>
                <a:spcPts val="0"/>
              </a:spcBef>
              <a:spcAft>
                <a:spcPts val="0"/>
              </a:spcAft>
              <a:buClrTx/>
              <a:buSzTx/>
              <a:buFontTx/>
              <a:buNone/>
              <a:tabLst/>
              <a:defRPr/>
            </a:pPr>
            <a:r>
              <a:rPr lang="ka-GE" dirty="0" smtClean="0"/>
              <a:t>ანიმაცია აჩვენებს, თუ რომელი ქვეყნები შეუერთდა ბუდაპეშტის კონვენციას თითოეულ პერიოდში. ეს სლაიდი შეიძლება გამოყენებული იქნეს ბუდაპეშტის კონვენციასთან შეერთების ზრდის, კერძოდ, მსოფლიოს მასშტაბით ზრდის საჩვენებლად.</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42</a:t>
            </a:fld>
            <a:endParaRPr lang="ka-GE" altLang="en-US"/>
          </a:p>
        </p:txBody>
      </p:sp>
    </p:spTree>
    <p:extLst>
      <p:ext uri="{BB962C8B-B14F-4D97-AF65-F5344CB8AC3E}">
        <p14:creationId xmlns:p14="http://schemas.microsoft.com/office/powerpoint/2010/main" val="494359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ამ სლაიდზე მოცემულია საკვანძო მახასიათებლები იმის საჩვენებლად, რომ ბუდაპეშტის კონვენცია არ არის რეგიონალური ან ევროცენტრული ინსტრუმენტი. ის აჩვენებს, რომ ბუდაპეშტის კონვენცია არის გლობალური ხელშეკრულება და რომ შეერთების ტემპი იმატებს. </a:t>
            </a:r>
          </a:p>
          <a:p>
            <a:pPr marL="0" indent="0" eaLnBrk="1" hangingPunct="1">
              <a:spcBef>
                <a:spcPct val="0"/>
              </a:spcBef>
              <a:buFontTx/>
              <a:buNone/>
            </a:pPr>
            <a:endParaRPr lang="ka-GE" dirty="0"/>
          </a:p>
          <a:p>
            <a:pPr marL="0" indent="0" eaLnBrk="1" hangingPunct="1">
              <a:spcBef>
                <a:spcPct val="0"/>
              </a:spcBef>
              <a:buFontTx/>
              <a:buNone/>
            </a:pPr>
            <a:r>
              <a:rPr lang="ka-GE" dirty="0" smtClean="0"/>
              <a:t>დროის რაოდენობის გათვალისწინებით, რაც დასჭირდა ბუდაპეშტის კონვენციის (დაახლოებით 1996 წლიდან) მოლაპარაკებასა და ფორმულირებას, ნაკლებად სავარაუდოა, რომ ახალი ხელშეკრულება შეიძლება ფორმულირებული იქნეს 25 წელიწადში, განსაკუთრებით იმის გათვალისწინებით, რომ ბევრ საკითხზე აზრთა სხვადასხვაობაა, რომლებიც განხილული იქნებოდა ახალ კონვენციაში.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43</a:t>
            </a:fld>
            <a:endParaRPr lang="ka-GE"/>
          </a:p>
        </p:txBody>
      </p:sp>
    </p:spTree>
    <p:extLst>
      <p:ext uri="{BB962C8B-B14F-4D97-AF65-F5344CB8AC3E}">
        <p14:creationId xmlns:p14="http://schemas.microsoft.com/office/powerpoint/2010/main" val="26292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განიხილავს მითს ბუდაპეშტის კონვენციის შესახებ, რომ ის მოძველებულია. ტრენერმა შეიძლება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44</a:t>
            </a:fld>
            <a:endParaRPr lang="ka-GE" altLang="en-US"/>
          </a:p>
        </p:txBody>
      </p:sp>
    </p:spTree>
    <p:extLst>
      <p:ext uri="{BB962C8B-B14F-4D97-AF65-F5344CB8AC3E}">
        <p14:creationId xmlns:p14="http://schemas.microsoft.com/office/powerpoint/2010/main" val="2767927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აჩვენებს, თუ რატომ არ არის ბუდაპეშტის კონვენცია მოძველებული.  თუმცა, ბუდაპეშტის კონვენცია შემუშავდა 2001 წელს, ის შეიცავს ტექნოლოგიურად ნეიტრალურ ენას, რომელიც ორგანულად ვრცელდება ახალ დანაშაულებსა და ტექნოლოგიურ განვითარებებზე. ეს ბუდაპეშტის კონვენციის ერთ-ერთი მახასიათებელია, რომელიც უზრუნველყოფს, რომ ის დარჩეს აქტუალური, მიუხედავად ტექნოლოგიის მნიშვნელოვანი პროგრესისა მისი 2001 წ. შემუშავების შემდეგ. მრავალი სახელმძღვანელო მითითება გამოიცა იმის საჩვენებლად, რომ ბუდაპეშტის კონვენცია გამოიყენება რიგ დანაშაულებში, რომლებსაც პირდაპირ არ მოიცავს ბუდაპეშტის კონვენცია, მათ შორის:</a:t>
            </a:r>
          </a:p>
          <a:p>
            <a:pPr marL="742950" lvl="0" indent="-457200" algn="just" eaLnBrk="1" hangingPunct="1">
              <a:buFont typeface="+mj-lt"/>
              <a:buAutoNum type="arabicPeriod"/>
              <a:defRPr/>
            </a:pPr>
            <a:r>
              <a:rPr lang="ka-GE" sz="1200" dirty="0">
                <a:latin typeface="Verdana" panose="020B0604030504040204" pitchFamily="34" charset="0"/>
              </a:rPr>
              <a:t>ბოტნეტები</a:t>
            </a:r>
          </a:p>
          <a:p>
            <a:pPr marL="742950" lvl="0" indent="-457200" algn="just" eaLnBrk="1" hangingPunct="1">
              <a:buFont typeface="+mj-lt"/>
              <a:buAutoNum type="arabicPeriod"/>
              <a:defRPr/>
            </a:pPr>
            <a:r>
              <a:rPr lang="ka-GE" sz="1200" dirty="0">
                <a:latin typeface="Verdana" panose="020B0604030504040204" pitchFamily="34" charset="0"/>
              </a:rPr>
              <a:t>ვინაობის მითვისება </a:t>
            </a:r>
          </a:p>
          <a:p>
            <a:pPr marL="742950" lvl="0" indent="-457200" algn="just" eaLnBrk="1" hangingPunct="1">
              <a:buFont typeface="+mj-lt"/>
              <a:buAutoNum type="arabicPeriod"/>
              <a:defRPr/>
            </a:pPr>
            <a:r>
              <a:rPr lang="ka-GE" sz="1200" dirty="0">
                <a:latin typeface="Verdana" panose="020B0604030504040204" pitchFamily="34" charset="0"/>
              </a:rPr>
              <a:t>განაწილებული შეტევა მომსახურების დაბლოკვის მიზნით</a:t>
            </a:r>
          </a:p>
          <a:p>
            <a:pPr marL="742950" lvl="0" indent="-457200" algn="just" eaLnBrk="1" hangingPunct="1">
              <a:buFont typeface="+mj-lt"/>
              <a:buAutoNum type="arabicPeriod"/>
              <a:defRPr/>
            </a:pPr>
            <a:r>
              <a:rPr lang="ka-GE" sz="1200" dirty="0">
                <a:latin typeface="Verdana" panose="020B0604030504040204" pitchFamily="34" charset="0"/>
              </a:rPr>
              <a:t>შეტევები კრიტიკულ ინფრასტრუქტურაზე</a:t>
            </a:r>
          </a:p>
          <a:p>
            <a:pPr marL="742950" lvl="0" indent="-457200" algn="just" eaLnBrk="1" hangingPunct="1">
              <a:buFont typeface="+mj-lt"/>
              <a:buAutoNum type="arabicPeriod"/>
              <a:defRPr/>
            </a:pPr>
            <a:r>
              <a:rPr lang="ka-GE" sz="1200" dirty="0">
                <a:latin typeface="Verdana" panose="020B0604030504040204" pitchFamily="34" charset="0"/>
              </a:rPr>
              <a:t>მავნე პროგრამა </a:t>
            </a:r>
          </a:p>
          <a:p>
            <a:pPr marL="742950" lvl="0" indent="-457200" algn="just" eaLnBrk="1" hangingPunct="1">
              <a:buFont typeface="+mj-lt"/>
              <a:buAutoNum type="arabicPeriod"/>
              <a:defRPr/>
            </a:pPr>
            <a:r>
              <a:rPr lang="ka-GE" sz="1200" dirty="0">
                <a:latin typeface="Verdana" panose="020B0604030504040204" pitchFamily="34" charset="0"/>
              </a:rPr>
              <a:t>სპამი</a:t>
            </a:r>
          </a:p>
          <a:p>
            <a:pPr marL="742950" lvl="0" indent="-457200" algn="just" eaLnBrk="1" hangingPunct="1">
              <a:buFont typeface="+mj-lt"/>
              <a:buAutoNum type="arabicPeriod"/>
              <a:defRPr/>
            </a:pPr>
            <a:r>
              <a:rPr lang="ka-GE" sz="1200" dirty="0">
                <a:latin typeface="Verdana" panose="020B0604030504040204" pitchFamily="34" charset="0"/>
              </a:rPr>
              <a:t>ელექტრონული გადაჭერა </a:t>
            </a:r>
          </a:p>
          <a:p>
            <a:pPr marL="742950" lvl="0" indent="-457200" algn="just" eaLnBrk="1" hangingPunct="1">
              <a:buFont typeface="+mj-lt"/>
              <a:buAutoNum type="arabicPeriod"/>
              <a:defRPr/>
            </a:pPr>
            <a:r>
              <a:rPr lang="ka-GE" sz="1200" dirty="0">
                <a:latin typeface="Verdana" panose="020B0604030504040204" pitchFamily="34" charset="0"/>
              </a:rPr>
              <a:t>ტერორიზმი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როცა ბუდაპეშტის კონვენციის დებულებები არასაკმარისია, რომ ადეკვატურად დააკმაყოფილოს ეს განვითარებები, გათვალისწინებული შეიძლება იქნეს დამატებითი ოქმები. მაგალითად, კანონი კიბერდანაშაულის შესახებ კონვენციის დამატებითი ოქმის დადასტურების შესახებ, რომელიც ეხება კომპიუტერული სისტემების მეშვეობით ჩადენილი რასისტული და ქსენოფობიური ხასიათის ქმედებების კრიმინალიზაციას ხელმოსაწერად გაიხსნა 2003 წელს. გარდა ამისა, მეორე დამატებითი ოქმი (https://www.coe.int/en/web/cybercrime/t-cy-drafting-group), რომელიც უკავშირდება გაფართოებულ საერთაშორისო თანამშრომლობას ახლა მოლაპარაკების პროცესშია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ფაქტს, რომ ბუდაპეშტის კონვენცია არ არის მოძველებული, სავარაუდოდ, მოწმობს, რომ ის ჯერ კიდევ გამოიყენება სხვადასხვა ხელშეკრულებების საფუძვლად, მათ შორის, არაბული კონვენციისა ინფორმაციასთან ბრძოლის შესახებ. ტექნოლოგიური დანაშაულები და აფრიკული კავშირის კონვენცია კიბერუსაფრთხოებისა და პერსონალურ მონაცემთა დაცვის შესახებ. გარდა ამისა, ბუდაპეშტის კონვენცია ჯერ კიდევ გამოიყენება სახელმძღვანელოდ ქვეყნებში მსოფლიოს მასშტაბით, შიდასახელმწიფოებრივი კანონმდებლობის შესამუშავებლად.</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45</a:t>
            </a:fld>
            <a:endParaRPr lang="ka-GE"/>
          </a:p>
        </p:txBody>
      </p:sp>
    </p:spTree>
    <p:extLst>
      <p:ext uri="{BB962C8B-B14F-4D97-AF65-F5344CB8AC3E}">
        <p14:creationId xmlns:p14="http://schemas.microsoft.com/office/powerpoint/2010/main" val="3144359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ბუდაპეშტის კონვენციის რატიფიცირება გრძელდება ქვეყნებში, რაც მოწმობს იმას, რომ ის ინარჩუნებს თავის აქტუალურობას, როგორც კიბერდანაშაულთან ბრძოლის მოწინავე გლობალური ინსტრუმენტი. </a:t>
            </a:r>
          </a:p>
          <a:p>
            <a:pPr marL="0" indent="0" eaLnBrk="1" hangingPunct="1">
              <a:spcBef>
                <a:spcPct val="0"/>
              </a:spcBef>
              <a:buFontTx/>
              <a:buNone/>
            </a:pPr>
            <a:endParaRPr lang="ka-GE" dirty="0"/>
          </a:p>
          <a:p>
            <a:pPr marL="0" indent="0" eaLnBrk="1" hangingPunct="1">
              <a:spcBef>
                <a:spcPct val="0"/>
              </a:spcBef>
              <a:buFontTx/>
              <a:buNone/>
            </a:pPr>
            <a:r>
              <a:rPr lang="ka-GE" dirty="0" smtClean="0"/>
              <a:t>მტკიცება, რომ ბუდაპეშტის კონვენცია არის მოძველებულია, ძირითადად ეფუძნება ფაქტს, რომ ის შემუშავდა 2001 წელს. თუმცა, ბევრ ქვეყანას კიბერდანაშაულთან ბრძოლის კიდევ უფრო ძველი კანონმდებლობა აქვს, რომელიც ეფექტური და აქტუალურია. მაგალითად:</a:t>
            </a:r>
          </a:p>
          <a:p>
            <a:pPr marL="228600" indent="-228600" eaLnBrk="1" hangingPunct="1">
              <a:spcBef>
                <a:spcPct val="0"/>
              </a:spcBef>
              <a:buFontTx/>
              <a:buAutoNum type="arabicPeriod"/>
            </a:pPr>
            <a:r>
              <a:rPr lang="ka-GE" dirty="0" smtClean="0"/>
              <a:t>აშშ-ს კანონი კომპიუტერული თაღლითობისა და ძალადობის შესახებ ძალაში შევიდა 1986 წ.</a:t>
            </a:r>
          </a:p>
          <a:p>
            <a:pPr marL="228600" indent="-228600" eaLnBrk="1" hangingPunct="1">
              <a:spcBef>
                <a:spcPct val="0"/>
              </a:spcBef>
              <a:buFontTx/>
              <a:buAutoNum type="arabicPeriod"/>
            </a:pPr>
            <a:r>
              <a:rPr lang="ka-GE" dirty="0" smtClean="0"/>
              <a:t>გაერთიანებული სამეფოს კანონი კომპიუტერის ბოროტად გამოყენების შესახებ ძალაში შევიდა 1990 წ.</a:t>
            </a:r>
          </a:p>
          <a:p>
            <a:pPr marL="228600" indent="-228600" eaLnBrk="1" hangingPunct="1">
              <a:spcBef>
                <a:spcPct val="0"/>
              </a:spcBef>
              <a:buFontTx/>
              <a:buAutoNum type="arabicPeriod"/>
            </a:pPr>
            <a:r>
              <a:rPr lang="ka-GE" dirty="0" smtClean="0"/>
              <a:t>ავსტრალიის კანონი კიბერდანაშაულის შესახებ ძალაში შევიდა 2001 წ.</a:t>
            </a:r>
          </a:p>
          <a:p>
            <a:pPr marL="228600" indent="-228600" eaLnBrk="1" hangingPunct="1">
              <a:spcBef>
                <a:spcPct val="0"/>
              </a:spcBef>
              <a:buFontTx/>
              <a:buAutoNum type="arabicPeriod"/>
            </a:pPr>
            <a:r>
              <a:rPr lang="ka-GE" dirty="0" smtClean="0"/>
              <a:t>საფრანგეთის კანონი N 2004-575 ციფრული ეკონომიკის მიმართ ნდობის შესახებ ძალაში შევიდა 2004 წ.</a:t>
            </a:r>
          </a:p>
          <a:p>
            <a:pPr marL="228600" indent="-228600" eaLnBrk="1" hangingPunct="1">
              <a:spcBef>
                <a:spcPct val="0"/>
              </a:spcBef>
              <a:buFontTx/>
              <a:buAutoNum type="arabicPeriod"/>
            </a:pPr>
            <a:endParaRPr lang="ka-GE" dirty="0"/>
          </a:p>
          <a:p>
            <a:pPr marL="0" indent="0" eaLnBrk="1" hangingPunct="1">
              <a:spcBef>
                <a:spcPct val="0"/>
              </a:spcBef>
              <a:buFontTx/>
              <a:buNone/>
            </a:pPr>
            <a:r>
              <a:rPr lang="ka-GE" dirty="0" smtClean="0"/>
              <a:t>სანამ კიბერდანაშაულთან ბრძოლის შესახებ კონვენციის ან კანონმდებლობის ენა ტექნოლოგიურად ნეიტრალური იქნება, ის აქტუალური იქნება ხანგრძლივი დროის განმავლობაში.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46</a:t>
            </a:fld>
            <a:endParaRPr lang="ka-GE"/>
          </a:p>
        </p:txBody>
      </p:sp>
    </p:spTree>
    <p:extLst>
      <p:ext uri="{BB962C8B-B14F-4D97-AF65-F5344CB8AC3E}">
        <p14:creationId xmlns:p14="http://schemas.microsoft.com/office/powerpoint/2010/main" val="2492816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განიხილავს მითს ბუდაპეშტის კონვენციის შესახებ, კერძოდ, განვითარებად ქვეყნებთან მიმართებით – რომ ის შეიმუშავა ქვეყნების პატარა ჯგუფმა (კონკრეტულმა ინფრასტრუქტურის ქვეყნებმა). ტრენერმა უნდა წაიკითხოს ციტატა ეკრანის ქვედა ნაწილში და განმარტოს, რომ ეს ხშირად დასმული კითხვაა ბუდაპეშტის კონვენციის შესახებ.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ტრენერმა შეიძლება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47</a:t>
            </a:fld>
            <a:endParaRPr lang="ka-GE" altLang="en-US"/>
          </a:p>
        </p:txBody>
      </p:sp>
    </p:spTree>
    <p:extLst>
      <p:ext uri="{BB962C8B-B14F-4D97-AF65-F5344CB8AC3E}">
        <p14:creationId xmlns:p14="http://schemas.microsoft.com/office/powerpoint/2010/main" val="1980222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indent="0" eaLnBrk="1" hangingPunct="1">
              <a:spcBef>
                <a:spcPct val="0"/>
              </a:spcBef>
              <a:buFontTx/>
              <a:buNone/>
            </a:pPr>
            <a:r>
              <a:rPr lang="ka-GE" dirty="0" smtClean="0"/>
              <a:t>ეს სლაიდი განმარტავს, თუ რატომ ხელმძღვანელობენ კონკრეტული ქვეყნები ბუდაპეშტის კონვენციის თავდაპირველი ფორმულირებით. </a:t>
            </a:r>
          </a:p>
          <a:p>
            <a:pPr marL="0" indent="0" eaLnBrk="1" hangingPunct="1">
              <a:spcBef>
                <a:spcPct val="0"/>
              </a:spcBef>
              <a:buFontTx/>
              <a:buNone/>
            </a:pPr>
            <a:endParaRPr lang="ka-GE" dirty="0"/>
          </a:p>
          <a:p>
            <a:pPr marL="0" indent="0" eaLnBrk="1" hangingPunct="1">
              <a:spcBef>
                <a:spcPct val="0"/>
              </a:spcBef>
              <a:buFontTx/>
              <a:buNone/>
            </a:pPr>
            <a:r>
              <a:rPr lang="ka-GE" dirty="0" smtClean="0"/>
              <a:t>მაგალითად, ბევრი ქვეყანა პრიორიტეტულ ამოცანად არ განიხილავდა კიბერდანაშაულს 2001 წელს. ამ ქვეყნებში ეს ძირითადად გამოწვეული იყო ტექნოლოგიური განვითარებების არარსებობით ან შეზღუდული არსებობით იმ პერიოდის განმავლობაში. </a:t>
            </a:r>
          </a:p>
          <a:p>
            <a:pPr marL="0" indent="0" eaLnBrk="1" hangingPunct="1">
              <a:spcBef>
                <a:spcPct val="0"/>
              </a:spcBef>
              <a:buFontTx/>
              <a:buNone/>
            </a:pPr>
            <a:endParaRPr lang="ka-GE" dirty="0"/>
          </a:p>
          <a:p>
            <a:pPr marL="0" indent="0" eaLnBrk="1" hangingPunct="1">
              <a:spcBef>
                <a:spcPct val="0"/>
              </a:spcBef>
              <a:buFontTx/>
              <a:buNone/>
            </a:pPr>
            <a:r>
              <a:rPr lang="ka-GE" dirty="0" smtClean="0"/>
              <a:t>გარდა ამისა, მნიშვნელოვანია, რომ პოლიტიკა, ცრურწმენა და სტრატეგიული ინტერესები არ გადაწონოს მნიშვნელობამ, მიზანშეწონილობამ და ეროვნულმა ინტერესმა ხელშეკრულებასთან შეერთებასთან მიმართებით. ბუდაპეშტის კონვენციას უზარმაზარი სარგებელი მოაქვს ყველა ქვეყნისთვის კიბერდანაშაულთან ბრძოლასა და ელექტრონული მტკიცებულებების გაცვლაში. </a:t>
            </a:r>
          </a:p>
          <a:p>
            <a:pPr marL="0" indent="0" eaLnBrk="1" hangingPunct="1">
              <a:spcBef>
                <a:spcPct val="0"/>
              </a:spcBef>
              <a:buFontTx/>
              <a:buNone/>
            </a:pPr>
            <a:endParaRPr lang="ka-GE" dirty="0"/>
          </a:p>
          <a:p>
            <a:pPr marL="0" indent="0" eaLnBrk="1" hangingPunct="1">
              <a:spcBef>
                <a:spcPct val="0"/>
              </a:spcBef>
              <a:buFontTx/>
              <a:buNone/>
            </a:pPr>
            <a:r>
              <a:rPr lang="ka-GE" dirty="0" smtClean="0"/>
              <a:t>ბოლოს, კიბერდამნაშავეებიდან გამომდინარე საფრთხეები ერთნაირია ტერიტორიულ საზღვრებს მიღმა. განსხვავება არაა საფრთხეებს შორის, რომელთა წინაშეც დგებიან განვითარებული და განვითარებადი ქვეყნები. ამ თვალსაზრისით, ბუდაპეშტის კონვენცია ზუსტად ისევე ითვალისწინებს განვითარებადი ქვეყნების პრობლემებს, როგორც განვითარებულისა.</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48</a:t>
            </a:fld>
            <a:endParaRPr lang="ka-GE"/>
          </a:p>
        </p:txBody>
      </p:sp>
    </p:spTree>
    <p:extLst>
      <p:ext uri="{BB962C8B-B14F-4D97-AF65-F5344CB8AC3E}">
        <p14:creationId xmlns:p14="http://schemas.microsoft.com/office/powerpoint/2010/main" val="3193434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ბუდაპეშტის კონვენცია არ არის ერთადერთი ხელშეკრულება, რომელიც შეიმუშავა განვითარებული ქვეყნების ჯგუფმა, რომელსაც მოგვიანებით ბევრი სხვა განვითარებადი ქვეყანა შეუერთდა. ბევრი ხელშეკრულება, როგორიცაა სლაიდზე ჩამოთვლილი ხელშეკრულებები, შემუშავებული იქნა ქვეყნების ჯგუფის მიერ, მაგრამ შემდგომ მიღებული იქნა გლობალურ ხელშეკრულებად. ბუდაპეშტის კონვენცია არ განსხვავდება ამ ხელშეკრულებებისგან.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49</a:t>
            </a:fld>
            <a:endParaRPr lang="ka-GE"/>
          </a:p>
        </p:txBody>
      </p:sp>
    </p:spTree>
    <p:extLst>
      <p:ext uri="{BB962C8B-B14F-4D97-AF65-F5344CB8AC3E}">
        <p14:creationId xmlns:p14="http://schemas.microsoft.com/office/powerpoint/2010/main" val="128749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ეს სესიის პირველი ნაწილის გაცნობითი სლაიდია. ტრენერმა უნდა განმარტოს, რომ ეს ნაწილი ეხება ბუდაპეშტის კონვენციის მოქმედების სფეროსა და გავრცელებას. კერძოდ, ის აწვდის ბუდაპეშტის კონვენციის სამ კომპონენტს, სახელდობრ, მატერიალურ სამართალს, საპროცესო სამართალსა და საერთაშორისო თანამშრომლობას. ის ასევე აწვდის სტატისტიკას ბუდაპეშტის კონვენციის მხარეების, ხელმომწერების და შესაერთებლად მიწვეული ქვეყნების რაოდენობის შესახებ. ეს ნაწილი ასევე აწვდის ევროპის საბჭოს მიდგომის და შესაძლებლობათა ზრდის სხვადასხვა პროექტის მიმოხილვას.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ka-GE"/>
          </a:p>
        </p:txBody>
      </p:sp>
    </p:spTree>
    <p:extLst>
      <p:ext uri="{BB962C8B-B14F-4D97-AF65-F5344CB8AC3E}">
        <p14:creationId xmlns:p14="http://schemas.microsoft.com/office/powerpoint/2010/main" val="3097965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აჩვენებს მაგალითს, თუ რატომ არა აქვს მნიშვნელობა იმას, რომ კონვენცია შემუშავებული და მოლაპარაკებული იქნა ქვეყნების პატარა ჯგუფის მიერ. ტრენერს შეუძლია განმარტოს, რომ 1944 წელს, როცა ჩიკაგოს კონვენციას მოეწერა ხელი, ეს იყო მხოლოდ შემუშავებისა და მოლაპარაკების პროცესის საფუძველი, რომელიც მოიცავდა 52 სახელმწიფოს. დიახ, ახლა მას 193 მხარე ჰყავს. ტრენერმა შეიძლება გამოიყენოს ეს მაგალითი, რომ აჩვენოს, თუ რამდენად მნიშვნელოვანია თითოეული კონვენციის განხილვა მისი მნიშვნელობის თვალსაზრისით ეროვნული ინტერესის ჭრილში.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50</a:t>
            </a:fld>
            <a:endParaRPr lang="ka-GE"/>
          </a:p>
        </p:txBody>
      </p:sp>
    </p:spTree>
    <p:extLst>
      <p:ext uri="{BB962C8B-B14F-4D97-AF65-F5344CB8AC3E}">
        <p14:creationId xmlns:p14="http://schemas.microsoft.com/office/powerpoint/2010/main" val="3859070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განიხილავს მითს ბუდაპეშტის კონვენციის შესახებ, კერძოდ, განვითარებად ქვეყნებთან მიმართებით – რომ ის უპირატესობას ანიჭებს განვითარებულ ან ინფრასტრუქტურის ქვეყნებს. ტრენერმა შეიძლება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51</a:t>
            </a:fld>
            <a:endParaRPr lang="ka-GE" altLang="en-US"/>
          </a:p>
        </p:txBody>
      </p:sp>
    </p:spTree>
    <p:extLst>
      <p:ext uri="{BB962C8B-B14F-4D97-AF65-F5344CB8AC3E}">
        <p14:creationId xmlns:p14="http://schemas.microsoft.com/office/powerpoint/2010/main" val="352014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ბუდაპეშტის კონვენციის ან ნებისმიერი სხვა სავალდებულო ან მრავალმხრივი ურთიერთდახმარების ხელშეკრულების არარსებობისას განვითარებადი ქვეყნების მიერ განვითარებული ქვეყნების მიმართ გაკეთებული ელექტრონული მტკიცებულებების მოთხოვნები ყოველთვის არ მოდის. </a:t>
            </a:r>
          </a:p>
          <a:p>
            <a:pPr marL="0" indent="0" eaLnBrk="1" hangingPunct="1">
              <a:spcBef>
                <a:spcPct val="0"/>
              </a:spcBef>
              <a:buFontTx/>
              <a:buNone/>
            </a:pPr>
            <a:endParaRPr lang="ka-GE" dirty="0"/>
          </a:p>
          <a:p>
            <a:pPr marL="0" indent="0" eaLnBrk="1" hangingPunct="1">
              <a:spcBef>
                <a:spcPct val="0"/>
              </a:spcBef>
              <a:buFontTx/>
              <a:buNone/>
            </a:pPr>
            <a:r>
              <a:rPr lang="ka-GE" dirty="0" smtClean="0"/>
              <a:t>ბუდაპეშტის კონვენცია უზრუნველყოფს მეტ სარგებელს განვითარებადი ქვეყნებისთვის, აძლევს რა მათ საშუალებას, მიმართონ სამართლებრივად სავალდებულო მოთხოვნებით განვითარებულ/ინფრასტრუქტურის ქვეყნებს (რომლებიც მეტწილად ბუდაპეშტის კონვენციის წევრები არიან). ეს უზრუნველყოფს მთავარ სარგებელს განვითარებადი ქვეყნებისთვის ბუდაპეშტის კონვენციაში გაწევრიანებიდან. </a:t>
            </a:r>
          </a:p>
          <a:p>
            <a:pPr marL="0" indent="0" eaLnBrk="1" hangingPunct="1">
              <a:spcBef>
                <a:spcPct val="0"/>
              </a:spcBef>
              <a:buFontTx/>
              <a:buNone/>
            </a:pPr>
            <a:endParaRPr lang="ka-GE" dirty="0"/>
          </a:p>
          <a:p>
            <a:pPr marL="0" indent="0" eaLnBrk="1" hangingPunct="1">
              <a:spcBef>
                <a:spcPct val="0"/>
              </a:spcBef>
              <a:buFontTx/>
              <a:buNone/>
            </a:pPr>
            <a:r>
              <a:rPr lang="ka-GE" dirty="0" smtClean="0"/>
              <a:t>გარდა ამისა, ვინაიდან ბუდაპეშტის კონვენცია იძლევა უარის თქმის საშუალებას, როცა მოთხოვნის მიმღები ქვეყანა თვლის, რომ დანაშაული პოლიტიკურია ან დაკავშირებულია პოლიტიკურ დანაშაულთან, განვითარებადი ქვეყანა ჩვეულებრივ უფრო მოქნილია უარის თქმისას, რადგან ბევრ განვითარებად ქვეყანაში პოლიტიკური დანაშაულის მოქმედების სფერო უფრო ფართოა.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52</a:t>
            </a:fld>
            <a:endParaRPr lang="ka-GE"/>
          </a:p>
        </p:txBody>
      </p:sp>
    </p:spTree>
    <p:extLst>
      <p:ext uri="{BB962C8B-B14F-4D97-AF65-F5344CB8AC3E}">
        <p14:creationId xmlns:p14="http://schemas.microsoft.com/office/powerpoint/2010/main" val="2586217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ძირითადი გზა, რომლითაც ქვეყნებს სარგებლის მიღება შეუძლიათ ბუდაპეშტის კონვენციით, არის აშშ-ს მომსახურების მიმწოდებლებისგან დახმარების მიღების სიმარტივე, კერძოდ, დაჩქარებულ დაცვასთან მიმართებით და ბუდაპეშტის კონვენციის მე-18.1.b მუხლის განხორციელებით, გააგზავნონ აბონენტის შესახებ ინფორმაციის მოთხოვნები პირდაპირ აშშ-ს მომსახურების მიმწოდებლებთან. ეს საშუალებას აძლევს განვითარებად ქვეყნებს, დაიცვან და მოიპოვონ საკვანძო მტკიცებულებები ბევრად უფრო ჩქარა, ვიდრე ეს შესაძლებელი იქნებოდა ბუდაპეშტის კონვენციის გარეშე. </a:t>
            </a:r>
          </a:p>
          <a:p>
            <a:pPr marL="0" indent="0" eaLnBrk="1" hangingPunct="1">
              <a:spcBef>
                <a:spcPct val="0"/>
              </a:spcBef>
              <a:buFontTx/>
              <a:buNone/>
            </a:pPr>
            <a:r>
              <a:rPr lang="ka-GE" dirty="0" smtClean="0"/>
              <a:t>სარგებელი ასევე აღწერილია T-CY-ის ანგარიშში (https://rm.coe.int/t-cy-2020-16-bc-benefits-rep-provisional/16809ef6ac).</a:t>
            </a:r>
          </a:p>
          <a:p>
            <a:pPr marL="0" indent="0" eaLnBrk="1" hangingPunct="1">
              <a:spcBef>
                <a:spcPct val="0"/>
              </a:spcBef>
              <a:buFontTx/>
              <a:buNone/>
            </a:pPr>
            <a:endParaRPr lang="ka-GE" dirty="0"/>
          </a:p>
          <a:p>
            <a:pPr marL="0" indent="0" eaLnBrk="1" hangingPunct="1">
              <a:spcBef>
                <a:spcPct val="0"/>
              </a:spcBef>
              <a:buFontTx/>
              <a:buNone/>
            </a:pPr>
            <a:r>
              <a:rPr lang="ka-GE" dirty="0" smtClean="0"/>
              <a:t>მნიშვნელოვანია აღინიშნოს, რომ მომსახურების მიმწოდებლები, როგორც წესი, უფრო სწრაფად რეაგირებენ მოთხოვნებზე, რომლებიც ბუდაპეშტის კონვენციის მხარეებიდან მოდის, რადგან ისინი დარწმუნებულები არიან, რომ ამ ქვეყნებს აქვთ შესაბამისი გარანტიები და საუკეთესო საერთაშორისო პრაქტიკის კანონმდებლობა</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53</a:t>
            </a:fld>
            <a:endParaRPr lang="ka-GE"/>
          </a:p>
        </p:txBody>
      </p:sp>
    </p:spTree>
    <p:extLst>
      <p:ext uri="{BB962C8B-B14F-4D97-AF65-F5344CB8AC3E}">
        <p14:creationId xmlns:p14="http://schemas.microsoft.com/office/powerpoint/2010/main" val="1789232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indent="0" eaLnBrk="1" hangingPunct="1">
              <a:spcBef>
                <a:spcPct val="0"/>
              </a:spcBef>
              <a:buFontTx/>
              <a:buNone/>
            </a:pPr>
            <a:r>
              <a:rPr lang="ka-GE" dirty="0" smtClean="0"/>
              <a:t>ეს სლაიდი აჩვენებს შედარებას, თუ როგორ მოახდინა ფეისბუკმა რეაგირება მონაცემთა მოთხოვნებზე ქვეყნებიდან, რომლებიც ბუდაპეშტის კონვენციის მხარეები არიან და სხვა ქვეყნების მოთხოვნებზე 2019 წლის 1-ელ ნახევარში. მარცხენა სვეტი აჩვენებს ფეისბუკის რეაგირებას ბუდაპეშტის კონვენციის მხარე ქვეყნების მოთხოვნებზე, ხოლო მარჯვენა - ქვეყნებისა, რომლებიც ბუდაპეშტის კონვენციის მხარეები არ არიან. </a:t>
            </a:r>
          </a:p>
          <a:p>
            <a:pPr marL="0" indent="0" eaLnBrk="1" hangingPunct="1">
              <a:spcBef>
                <a:spcPct val="0"/>
              </a:spcBef>
              <a:buFontTx/>
              <a:buNone/>
            </a:pPr>
            <a:endParaRPr lang="ka-GE" dirty="0"/>
          </a:p>
          <a:p>
            <a:pPr marL="0" indent="0" eaLnBrk="1" hangingPunct="1">
              <a:spcBef>
                <a:spcPct val="0"/>
              </a:spcBef>
              <a:buFontTx/>
              <a:buNone/>
            </a:pPr>
            <a:r>
              <a:rPr lang="ka-GE" dirty="0" smtClean="0"/>
              <a:t>ტრენერმა შეიძლება აჩვენოს, რომ 2019 წლის 1-ელ ნახევარში ბუდაპეშტის კონვენციის მხარე ქვეყნებმა ფეისბუკს გაუგზავნეს </a:t>
            </a:r>
            <a:r>
              <a:rPr lang="ka-GE" sz="1800" b="0" i="0" u="none" strike="noStrike" dirty="0">
                <a:solidFill>
                  <a:srgbClr val="000000"/>
                </a:solidFill>
                <a:effectLst/>
                <a:latin typeface="Calibri" panose="020F0502020204030204" pitchFamily="34" charset="0"/>
              </a:rPr>
              <a:t>94320</a:t>
            </a:r>
            <a:r>
              <a:rPr lang="ka-GE" dirty="0" smtClean="0"/>
              <a:t> მონაცემთა მოთხოვნა. ფეისბუკმა გასცა ინფორმაცია </a:t>
            </a:r>
            <a:r>
              <a:rPr lang="ka-GE" sz="1800" b="0" i="0" u="none" strike="noStrike" dirty="0">
                <a:solidFill>
                  <a:srgbClr val="000000"/>
                </a:solidFill>
                <a:effectLst/>
                <a:latin typeface="Calibri" panose="020F0502020204030204" pitchFamily="34" charset="0"/>
              </a:rPr>
              <a:t>74752</a:t>
            </a:r>
            <a:r>
              <a:rPr lang="ka-GE" dirty="0" smtClean="0"/>
              <a:t> მოთხოვნაზე (დაახლოებით 79%).</a:t>
            </a:r>
          </a:p>
          <a:p>
            <a:pPr marL="0" indent="0" eaLnBrk="1" hangingPunct="1">
              <a:spcBef>
                <a:spcPct val="0"/>
              </a:spcBef>
              <a:buFontTx/>
              <a:buNone/>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მეორე მხრივ, 2019 წლის 1-ელ ნახევარში სხვა ქვეყნებმა (რომლებიც ბუდაპეშტის კონვენციის მხარეები არ არიან) ფეისბუკთან გაგზავნეს </a:t>
            </a:r>
            <a:r>
              <a:rPr lang="ka-GE" sz="1800" b="0" i="0" u="none" strike="noStrike" dirty="0">
                <a:solidFill>
                  <a:srgbClr val="000000"/>
                </a:solidFill>
                <a:effectLst/>
                <a:latin typeface="Calibri" panose="020F0502020204030204" pitchFamily="34" charset="0"/>
              </a:rPr>
              <a:t>35657</a:t>
            </a:r>
            <a:r>
              <a:rPr lang="ka-GE" dirty="0" smtClean="0"/>
              <a:t> მოთხოვნა მონაცემებზე. ფეისბუკმა გასცა ინფორმაცია </a:t>
            </a:r>
            <a:r>
              <a:rPr lang="ka-GE" sz="1800" b="0" i="0" u="none" strike="noStrike" dirty="0">
                <a:solidFill>
                  <a:srgbClr val="000000"/>
                </a:solidFill>
                <a:effectLst/>
                <a:latin typeface="Calibri" panose="020F0502020204030204" pitchFamily="34" charset="0"/>
              </a:rPr>
              <a:t>20622</a:t>
            </a:r>
            <a:r>
              <a:rPr lang="ka-GE" dirty="0" smtClean="0"/>
              <a:t> მოთხოვნაზე (დაახლოებით 58%).</a:t>
            </a:r>
          </a:p>
          <a:p>
            <a:pPr marL="0" marR="0" lvl="0" indent="0" algn="l" defTabSz="457200" rtl="0" eaLnBrk="1" fontAlgn="base" latinLnBrk="0" hangingPunct="1">
              <a:lnSpc>
                <a:spcPct val="100000"/>
              </a:lnSpc>
              <a:spcBef>
                <a:spcPct val="0"/>
              </a:spcBef>
              <a:spcAft>
                <a:spcPct val="0"/>
              </a:spcAft>
              <a:buClrTx/>
              <a:buSzTx/>
              <a:buFontTx/>
              <a:buNone/>
              <a:tabLst/>
              <a:defRPr/>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ეს შეიძლება გამოყენებული იქნეს ბუდაპეშტის კონვენციასთან შეერთების გავლენის საჩვენებლად და თუ როგორ ეხმარება ეს ქვეყნებს, რომლებიც არ არიან ინფრასტრუქტურის ქვეყნები, გააკეთონ მოთხოვნები მომსახურების მიმწოდებლებთან, რომლებიც ინფრასტრუქტურის ქვეყნებში არიან ბაზირებული.</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54</a:t>
            </a:fld>
            <a:endParaRPr lang="ka-GE"/>
          </a:p>
        </p:txBody>
      </p:sp>
    </p:spTree>
    <p:extLst>
      <p:ext uri="{BB962C8B-B14F-4D97-AF65-F5344CB8AC3E}">
        <p14:creationId xmlns:p14="http://schemas.microsoft.com/office/powerpoint/2010/main" val="2041333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indent="0" eaLnBrk="1" hangingPunct="1">
              <a:spcBef>
                <a:spcPct val="0"/>
              </a:spcBef>
              <a:buFontTx/>
              <a:buNone/>
            </a:pPr>
            <a:r>
              <a:rPr lang="ka-GE" dirty="0" smtClean="0"/>
              <a:t>ეს სლაიდი აჩვენებს შედარებას, თუ როგორ მოახდინა ფეისბუკმა რეაგირება მონაცემთა მოთხოვნებზე ქვეყნებიდან, რომლებიც ბუდაპეშტის კონვენციის მხარეები არიან და სხვა ქვეყნების მოთხოვნებზე, ანგარიში 2019 წლის მე-2 ნახევარში. მარცხენა სვეტი აჩვენებს ფეისბუკის რეაგირებას ბუდაპეშტის კონვენციის მხარე ქვეყნების მოთხოვნებზე, ხოლო მარჯვენა - ქვეყნებისა, რომლებიც ბუდაპეშტის კონვენციის მხარეები არ არიან. </a:t>
            </a:r>
          </a:p>
          <a:p>
            <a:pPr marL="0" indent="0" eaLnBrk="1" hangingPunct="1">
              <a:spcBef>
                <a:spcPct val="0"/>
              </a:spcBef>
              <a:buFontTx/>
              <a:buNone/>
            </a:pPr>
            <a:endParaRPr lang="ka-GE" dirty="0"/>
          </a:p>
          <a:p>
            <a:pPr marL="0" indent="0" eaLnBrk="1" hangingPunct="1">
              <a:spcBef>
                <a:spcPct val="0"/>
              </a:spcBef>
              <a:buFontTx/>
              <a:buNone/>
            </a:pPr>
            <a:r>
              <a:rPr lang="ka-GE" dirty="0" smtClean="0"/>
              <a:t>ტრენერმა შეიძლება აჩვენოს, რომ 2019 წლის მე-2 ნახევარში ბუდაპეშტის კონვენციის მხარე ქვეყნებმა ფეისბუკს გაუგზავნეს </a:t>
            </a:r>
            <a:r>
              <a:rPr lang="ka-GE" sz="1800" b="0" i="0" u="none" strike="noStrike" dirty="0">
                <a:solidFill>
                  <a:srgbClr val="000000"/>
                </a:solidFill>
                <a:effectLst/>
                <a:latin typeface="Calibri" panose="020F0502020204030204" pitchFamily="34" charset="0"/>
              </a:rPr>
              <a:t>99440</a:t>
            </a:r>
            <a:r>
              <a:rPr lang="ka-GE" dirty="0" smtClean="0"/>
              <a:t> მონაცემთა მოთხოვნა. ფეისბუკმა გასცა ინფორმაცია </a:t>
            </a:r>
            <a:r>
              <a:rPr lang="ka-GE" sz="1800" b="0" i="0" u="none" strike="noStrike" dirty="0">
                <a:solidFill>
                  <a:srgbClr val="000000"/>
                </a:solidFill>
                <a:effectLst/>
                <a:latin typeface="Calibri" panose="020F0502020204030204" pitchFamily="34" charset="0"/>
              </a:rPr>
              <a:t>80541</a:t>
            </a:r>
            <a:r>
              <a:rPr lang="ka-GE" dirty="0" smtClean="0"/>
              <a:t> მოთხოვნაზე (დაახლოებით 81%).</a:t>
            </a:r>
          </a:p>
          <a:p>
            <a:pPr marL="0" indent="0" eaLnBrk="1" hangingPunct="1">
              <a:spcBef>
                <a:spcPct val="0"/>
              </a:spcBef>
              <a:buFontTx/>
              <a:buNone/>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მეორე მხრივ, 2019 წლის მე-2 ნახევარში სხვა ქვეყნებმა (რომლებიც ბუდაპეშტის კონვენციის მხარეები არ არიან) ფეისბუკთან გაგზავნეს </a:t>
            </a:r>
            <a:r>
              <a:rPr lang="ka-GE" sz="1800" b="0" i="0" u="none" strike="noStrike" dirty="0">
                <a:solidFill>
                  <a:srgbClr val="000000"/>
                </a:solidFill>
                <a:effectLst/>
                <a:latin typeface="Calibri" panose="020F0502020204030204" pitchFamily="34" charset="0"/>
              </a:rPr>
              <a:t>41435</a:t>
            </a:r>
            <a:r>
              <a:rPr lang="ka-GE" dirty="0" smtClean="0"/>
              <a:t> მოთხოვნა მონაცემებზე. ფეისბუკმა გასცა ინფორმაცია </a:t>
            </a:r>
            <a:r>
              <a:rPr lang="ka-GE" sz="1800" b="0" i="0" u="none" strike="noStrike" dirty="0">
                <a:solidFill>
                  <a:srgbClr val="000000"/>
                </a:solidFill>
                <a:effectLst/>
                <a:latin typeface="Calibri" panose="020F0502020204030204" pitchFamily="34" charset="0"/>
              </a:rPr>
              <a:t>24272</a:t>
            </a:r>
            <a:r>
              <a:rPr lang="ka-GE" dirty="0" smtClean="0"/>
              <a:t> მოთხოვნაზე (დაახლოებით 58%).</a:t>
            </a:r>
          </a:p>
          <a:p>
            <a:pPr marL="0" marR="0" lvl="0" indent="0" algn="l" defTabSz="457200" rtl="0" eaLnBrk="1" fontAlgn="base" latinLnBrk="0" hangingPunct="1">
              <a:lnSpc>
                <a:spcPct val="100000"/>
              </a:lnSpc>
              <a:spcBef>
                <a:spcPct val="0"/>
              </a:spcBef>
              <a:spcAft>
                <a:spcPct val="0"/>
              </a:spcAft>
              <a:buClrTx/>
              <a:buSzTx/>
              <a:buFontTx/>
              <a:buNone/>
              <a:tabLst/>
              <a:defRPr/>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ეს შეიძლება გამოყენებული იქნეს ბუდაპეშტის კონვენციასთან შეერთების გავლენის საჩვენებლად და თუ როგორ ეხმარება ეს ქვეყნებს, რომლებიც არ არიან ინფრასტრუქტურის ქვეყნები, გააკეთონ მოთხოვნები მომსახურების მიმწოდებლებთან, რომლებიც ინფრასტრუქტურის ქვეყნებში არიან ბაზირებული.</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55</a:t>
            </a:fld>
            <a:endParaRPr lang="ka-GE"/>
          </a:p>
        </p:txBody>
      </p:sp>
    </p:spTree>
    <p:extLst>
      <p:ext uri="{BB962C8B-B14F-4D97-AF65-F5344CB8AC3E}">
        <p14:creationId xmlns:p14="http://schemas.microsoft.com/office/powerpoint/2010/main" val="3741273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indent="0" eaLnBrk="1" hangingPunct="1">
              <a:spcBef>
                <a:spcPct val="0"/>
              </a:spcBef>
              <a:buFontTx/>
              <a:buNone/>
            </a:pPr>
            <a:r>
              <a:rPr lang="ka-GE" dirty="0" smtClean="0"/>
              <a:t>ეს სლაიდი აჩვენებს შედარებას, თუ როგორ მოახდინა ტვიტერმა რეაგირება მონაცემთა მოთხოვნებზე ქვეყნებიდან, რომლებიც ბუდაპეშტის კონვენციის მხარეები არიან და სხვა ქვეყნების მოთხოვნებზე 2019 წლის 1-ელ ნახევარში. მარცხენა სვეტი აჩვენებს ტვიტერის რეაგირებას ბუდაპეშტის კონვენციის მხარე ქვეყნების მოთხოვნებზე, ხოლო მარჯვენა - ქვეყნებისა, რომლებიც ბუდაპეშტის კონვენციის მხარეები არ არიან. </a:t>
            </a:r>
          </a:p>
          <a:p>
            <a:pPr marL="0" indent="0" eaLnBrk="1" hangingPunct="1">
              <a:spcBef>
                <a:spcPct val="0"/>
              </a:spcBef>
              <a:buFontTx/>
              <a:buNone/>
            </a:pPr>
            <a:endParaRPr lang="ka-GE" dirty="0"/>
          </a:p>
          <a:p>
            <a:pPr marL="0" indent="0" eaLnBrk="1" hangingPunct="1">
              <a:spcBef>
                <a:spcPct val="0"/>
              </a:spcBef>
              <a:buFontTx/>
              <a:buNone/>
            </a:pPr>
            <a:r>
              <a:rPr lang="ka-GE" dirty="0" smtClean="0"/>
              <a:t>ტრენერმა შეიძლება აჩვენოს, რომ 2019 წლის 1-ელ ნახევარში ბუდაპეშტის კონვენციის მხარე ქვეყნებმა ტვიტერს გაუგზავნეს </a:t>
            </a:r>
            <a:r>
              <a:rPr lang="ka-GE" sz="1800" b="0" i="0" u="none" strike="noStrike" dirty="0">
                <a:solidFill>
                  <a:srgbClr val="000000"/>
                </a:solidFill>
                <a:effectLst/>
                <a:latin typeface="Calibri" panose="020F0502020204030204" pitchFamily="34" charset="0"/>
              </a:rPr>
              <a:t>6450</a:t>
            </a:r>
            <a:r>
              <a:rPr lang="ka-GE" dirty="0" smtClean="0"/>
              <a:t> მონაცემთა მოთხოვნა. ტვიტერმა გასცა ინფორმაცია </a:t>
            </a:r>
            <a:r>
              <a:rPr lang="ka-GE" sz="1800" b="0" i="0" u="none" strike="noStrike" dirty="0">
                <a:solidFill>
                  <a:srgbClr val="000000"/>
                </a:solidFill>
                <a:effectLst/>
                <a:latin typeface="Calibri" panose="020F0502020204030204" pitchFamily="34" charset="0"/>
              </a:rPr>
              <a:t>3372</a:t>
            </a:r>
            <a:r>
              <a:rPr lang="ka-GE" dirty="0" smtClean="0"/>
              <a:t> მოთხოვნაზე (დაახლოებით 52%).</a:t>
            </a:r>
          </a:p>
          <a:p>
            <a:pPr marL="0" indent="0" eaLnBrk="1" hangingPunct="1">
              <a:spcBef>
                <a:spcPct val="0"/>
              </a:spcBef>
              <a:buFontTx/>
              <a:buNone/>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მეორე მხრივ, 2019 წლის 1-ელ ნახევარში სხვა ქვეყნებმა (რომლებიც ბუდაპეშტის კონვენციის მხარეები არ არიან) ტვიტერს გაუგზავნეს </a:t>
            </a:r>
            <a:r>
              <a:rPr lang="ka-GE" sz="1800" b="0" i="0" u="none" strike="noStrike" dirty="0">
                <a:solidFill>
                  <a:srgbClr val="000000"/>
                </a:solidFill>
                <a:effectLst/>
                <a:latin typeface="Calibri" panose="020F0502020204030204" pitchFamily="34" charset="0"/>
              </a:rPr>
              <a:t>850</a:t>
            </a:r>
            <a:r>
              <a:rPr lang="ka-GE" dirty="0" smtClean="0"/>
              <a:t> მოთხოვნა მონაცემებზე. ტვიტერმა გასცა ინფორმაცია </a:t>
            </a:r>
            <a:r>
              <a:rPr lang="ka-GE" sz="1800" b="0" i="0" u="none" strike="noStrike" dirty="0">
                <a:solidFill>
                  <a:srgbClr val="000000"/>
                </a:solidFill>
                <a:effectLst/>
                <a:latin typeface="Calibri" panose="020F0502020204030204" pitchFamily="34" charset="0"/>
              </a:rPr>
              <a:t>83</a:t>
            </a:r>
            <a:r>
              <a:rPr lang="ka-GE" dirty="0" smtClean="0"/>
              <a:t> მოთხოვნაზე (დაახლოებით 10%).</a:t>
            </a:r>
          </a:p>
          <a:p>
            <a:pPr marL="0" marR="0" lvl="0" indent="0" algn="l" defTabSz="457200" rtl="0" eaLnBrk="1" fontAlgn="base" latinLnBrk="0" hangingPunct="1">
              <a:lnSpc>
                <a:spcPct val="100000"/>
              </a:lnSpc>
              <a:spcBef>
                <a:spcPct val="0"/>
              </a:spcBef>
              <a:spcAft>
                <a:spcPct val="0"/>
              </a:spcAft>
              <a:buClrTx/>
              <a:buSzTx/>
              <a:buFontTx/>
              <a:buNone/>
              <a:tabLst/>
              <a:defRPr/>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ეს შეიძლება გამოყენებული იქნეს ბუდაპეშტის კონვენციასთან შეერთების გავლენის საჩვენებლად და თუ როგორ ეხმარება ეს ქვეყნებს, რომლებიც არ არიან ინფრასტრუქტურის ქვეყნები, გააკეთონ მოთხოვნები მომსახურების მიმწოდებლებთან, რომლებიც ინფრასტრუქტურის ქვეყნებში არიან ბაზირებული.</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56</a:t>
            </a:fld>
            <a:endParaRPr lang="ka-GE"/>
          </a:p>
        </p:txBody>
      </p:sp>
    </p:spTree>
    <p:extLst>
      <p:ext uri="{BB962C8B-B14F-4D97-AF65-F5344CB8AC3E}">
        <p14:creationId xmlns:p14="http://schemas.microsoft.com/office/powerpoint/2010/main" val="2530806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indent="0" eaLnBrk="1" hangingPunct="1">
              <a:spcBef>
                <a:spcPct val="0"/>
              </a:spcBef>
              <a:buFontTx/>
              <a:buNone/>
            </a:pPr>
            <a:r>
              <a:rPr lang="ka-GE" dirty="0" smtClean="0"/>
              <a:t>ეს სლაიდი აჩვენებს შედარებას, თუ როგორ მოახდინა ტვიტერმა რეაგირება მონაცემთა მოთხოვნებზე ქვეყნებიდან, რომლებიც ბუდაპეშტის კონვენციის მხარეები არიან და სხვა ქვეყნების მოთხოვნებზე 2019 წლის მე-2 ნახევარში. მარცხენა სვეტი აჩვენებს ტვიტერის რეაგირებას ბუდაპეშტის კონვენციის მხარე ქვეყნების მოთხოვნებზე, ხოლო მარჯვენა - ქვეყნებისა, რომლებიც ბუდაპეშტის კონვენციის მხარეები არ არიან. </a:t>
            </a:r>
          </a:p>
          <a:p>
            <a:pPr marL="0" indent="0" eaLnBrk="1" hangingPunct="1">
              <a:spcBef>
                <a:spcPct val="0"/>
              </a:spcBef>
              <a:buFontTx/>
              <a:buNone/>
            </a:pPr>
            <a:endParaRPr lang="ka-GE" dirty="0"/>
          </a:p>
          <a:p>
            <a:pPr marL="0" indent="0" eaLnBrk="1" hangingPunct="1">
              <a:spcBef>
                <a:spcPct val="0"/>
              </a:spcBef>
              <a:buFontTx/>
              <a:buNone/>
            </a:pPr>
            <a:r>
              <a:rPr lang="ka-GE" dirty="0" smtClean="0"/>
              <a:t>ტრენერმა შეიძლება აჩვენოს, რომ 2019 წლის მე-2 ნახევარში ბუდაპეშტის კონვენციის მხარე ქვეყნებმა ტვიტერს გაუგზავნეს </a:t>
            </a:r>
            <a:r>
              <a:rPr lang="ka-GE" sz="1800" b="0" i="0" u="none" strike="noStrike" dirty="0">
                <a:solidFill>
                  <a:srgbClr val="000000"/>
                </a:solidFill>
                <a:effectLst/>
                <a:latin typeface="Calibri" panose="020F0502020204030204" pitchFamily="34" charset="0"/>
              </a:rPr>
              <a:t>7194</a:t>
            </a:r>
            <a:r>
              <a:rPr lang="ka-GE" dirty="0" smtClean="0"/>
              <a:t> მონაცემთა მოთხოვნა. ტვიტერმა გასცა ინფორმაცია </a:t>
            </a:r>
            <a:r>
              <a:rPr lang="ka-GE" sz="1800" b="0" i="0" u="none" strike="noStrike" dirty="0">
                <a:solidFill>
                  <a:srgbClr val="000000"/>
                </a:solidFill>
                <a:effectLst/>
                <a:latin typeface="Calibri" panose="020F0502020204030204" pitchFamily="34" charset="0"/>
              </a:rPr>
              <a:t>3392</a:t>
            </a:r>
            <a:r>
              <a:rPr lang="ka-GE" dirty="0" smtClean="0"/>
              <a:t> მოთხოვნაზე (დაახლოებით 47%).</a:t>
            </a:r>
          </a:p>
          <a:p>
            <a:pPr marL="0" indent="0" eaLnBrk="1" hangingPunct="1">
              <a:spcBef>
                <a:spcPct val="0"/>
              </a:spcBef>
              <a:buFontTx/>
              <a:buNone/>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მეორე მხრივ, 2019 წლის მე-2 ნახევარში სხვა ქვეყნებმა (რომლებიც ბუდაპეშტის კონვენციის მხარეები არ არიან) ტვიტერს გაუგზავნეს </a:t>
            </a:r>
            <a:r>
              <a:rPr lang="ka-GE" sz="1800" b="0" i="0" u="none" strike="noStrike" dirty="0">
                <a:solidFill>
                  <a:srgbClr val="000000"/>
                </a:solidFill>
                <a:effectLst/>
                <a:latin typeface="Calibri" panose="020F0502020204030204" pitchFamily="34" charset="0"/>
              </a:rPr>
              <a:t>1644</a:t>
            </a:r>
            <a:r>
              <a:rPr lang="ka-GE" dirty="0" smtClean="0"/>
              <a:t> მოთხოვნა მონაცემებზე. ტვიტერმა გასცა ინფორმაცია </a:t>
            </a:r>
            <a:r>
              <a:rPr lang="ka-GE" sz="1800" b="0" i="0" u="none" strike="noStrike" dirty="0">
                <a:solidFill>
                  <a:srgbClr val="000000"/>
                </a:solidFill>
                <a:effectLst/>
                <a:latin typeface="Calibri" panose="020F0502020204030204" pitchFamily="34" charset="0"/>
              </a:rPr>
              <a:t>175</a:t>
            </a:r>
            <a:r>
              <a:rPr lang="ka-GE" dirty="0" smtClean="0"/>
              <a:t> მოთხოვნაზე (დაახლოებით 10%).</a:t>
            </a:r>
          </a:p>
          <a:p>
            <a:pPr marL="0" marR="0" lvl="0" indent="0" algn="l" defTabSz="457200" rtl="0" eaLnBrk="1" fontAlgn="base" latinLnBrk="0" hangingPunct="1">
              <a:lnSpc>
                <a:spcPct val="100000"/>
              </a:lnSpc>
              <a:spcBef>
                <a:spcPct val="0"/>
              </a:spcBef>
              <a:spcAft>
                <a:spcPct val="0"/>
              </a:spcAft>
              <a:buClrTx/>
              <a:buSzTx/>
              <a:buFontTx/>
              <a:buNone/>
              <a:tabLst/>
              <a:defRPr/>
            </a:pPr>
            <a:endParaRPr lang="ka-GE" dirty="0"/>
          </a:p>
          <a:p>
            <a:pPr marL="0" marR="0" lvl="0" indent="0" algn="l" defTabSz="457200" rtl="0" eaLnBrk="1" fontAlgn="base" latinLnBrk="0" hangingPunct="1">
              <a:lnSpc>
                <a:spcPct val="100000"/>
              </a:lnSpc>
              <a:spcBef>
                <a:spcPct val="0"/>
              </a:spcBef>
              <a:spcAft>
                <a:spcPct val="0"/>
              </a:spcAft>
              <a:buClrTx/>
              <a:buSzTx/>
              <a:buFontTx/>
              <a:buNone/>
              <a:tabLst/>
              <a:defRPr/>
            </a:pPr>
            <a:r>
              <a:rPr lang="ka-GE" dirty="0" smtClean="0"/>
              <a:t>ეს შეიძლება გამოყენებული იქნეს ბუდაპეშტის კონვენციასთან შეერთების გავლენის საჩვენებლად და თუ როგორ ეხმარება ეს ქვეყნებს, რომლებიც არ არიან ინფრასტრუქტურის ქვეყნები, გააკეთონ მოთხოვნები მომსახურების მიმწოდებლებთან, რომლებიც ინფრასტრუქტურის ქვეყნებში არიან ბაზირებული.</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57</a:t>
            </a:fld>
            <a:endParaRPr lang="ka-GE"/>
          </a:p>
        </p:txBody>
      </p:sp>
    </p:spTree>
    <p:extLst>
      <p:ext uri="{BB962C8B-B14F-4D97-AF65-F5344CB8AC3E}">
        <p14:creationId xmlns:p14="http://schemas.microsoft.com/office/powerpoint/2010/main" val="1734610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აჩვენებს მითს ბუდაპეშტის კონვენციის შესახებ, რომ ის უზრუნველყოფს შეუზღუდავ, ავტომატურ წვდომას მონაცემებზე ნებისმიერ მოცემულ ქვეყანაში. ტრენერმა შეიძლება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58</a:t>
            </a:fld>
            <a:endParaRPr lang="ka-GE" altLang="en-US"/>
          </a:p>
        </p:txBody>
      </p:sp>
    </p:spTree>
    <p:extLst>
      <p:ext uri="{BB962C8B-B14F-4D97-AF65-F5344CB8AC3E}">
        <p14:creationId xmlns:p14="http://schemas.microsoft.com/office/powerpoint/2010/main" val="594198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ბუდაპეშტის კონვენცია ისევე, როგორც სისხლის სამართლის საქმეებში სამართლებრივი ურთიერთდახმარების შესახებ სხვა ხელშეკრულებები, არ უზრუნველყოფს მონაცემებზე შეუზღუდავ წვდომას. ფაქტობრივად, ის ითვალისწინებს მონაცემთა გაცემაზე უარის რამდენიმე მიზეზს, როგორებიცაა ზემოთ ჩამოთვლილი. ისინი წარმოადგენს საფუძველს, რომ ქვეყანამ უარი განაცხადოს ბუდაპეშტის კონვენციის შესაბამისად</a:t>
            </a:r>
            <a:r>
              <a:rPr lang="ka-GE" baseline="0" dirty="0" smtClean="0"/>
              <a:t> მ</a:t>
            </a:r>
            <a:r>
              <a:rPr lang="ka-GE" dirty="0" smtClean="0"/>
              <a:t>იღებულ მოთხოვნაზე. ის არ განსხვავდება ამ სივრცეში არსებული ხელშეკრულებებისგან.</a:t>
            </a:r>
          </a:p>
          <a:p>
            <a:pPr marL="0" indent="0" eaLnBrk="1" hangingPunct="1">
              <a:spcBef>
                <a:spcPct val="0"/>
              </a:spcBef>
              <a:buFontTx/>
              <a:buNone/>
            </a:pPr>
            <a:r>
              <a:rPr lang="ka-GE" dirty="0" smtClean="0"/>
              <a:t>ტრენერს შეიძლება ასევე სურდეს, შეეხოს ბუდაპეშტის კონვენციის 32-ე მუხლს, რომელიც უზრუნველყოფს მხარეს სხვა იურისდიქციაში მოთხოვნის გაკეთების გარეშე მონაცემებზე წვდომის უფლებით. ტრენერმა ხაზი უნდა გაუსვას, რომ ეს დებულება შემოიფარგლება მონაცემებით, რომლებიც საჯაროდაა ხელმისაწვდომი ან მხოლოდ იმ სიტუაციებში, როცა მხარემ მიიღო კანონიერი და ნებაყოფლობითი თანხმობა პირისგან, რომელიც კანონიერი ორგანოა, რომ გაამჟღავნოს მონაცემები.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59</a:t>
            </a:fld>
            <a:endParaRPr lang="ka-GE"/>
          </a:p>
        </p:txBody>
      </p:sp>
    </p:spTree>
    <p:extLst>
      <p:ext uri="{BB962C8B-B14F-4D97-AF65-F5344CB8AC3E}">
        <p14:creationId xmlns:p14="http://schemas.microsoft.com/office/powerpoint/2010/main" val="236630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latin typeface="+mn-lt"/>
              </a:rPr>
              <a:t>სლაიდი აჩვენებს ბუდაპეშტის კონვენციის სამ სვეტს, სახელდობრ, მატერიალურ სამართალს, საპროცესო სამართალსა და საერთაშორისო თანამშრომლობას. მომდევნო სლაიდები განიხილავს თითოეულ სვეტს.</a:t>
            </a: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ka-GE" altLang="en-US"/>
          </a:p>
        </p:txBody>
      </p:sp>
    </p:spTree>
    <p:extLst>
      <p:ext uri="{BB962C8B-B14F-4D97-AF65-F5344CB8AC3E}">
        <p14:creationId xmlns:p14="http://schemas.microsoft.com/office/powerpoint/2010/main" val="174012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განიხილავს მითს ბუდაპეშტის კონვენციის შესახებ, რომ ის ითვალისწინებს დანაშაულთა მხოლოდ შეზღუდულ რაოდენობას. ტრენერს შეუძლია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60</a:t>
            </a:fld>
            <a:endParaRPr lang="ka-GE" altLang="en-US"/>
          </a:p>
        </p:txBody>
      </p:sp>
    </p:spTree>
    <p:extLst>
      <p:ext uri="{BB962C8B-B14F-4D97-AF65-F5344CB8AC3E}">
        <p14:creationId xmlns:p14="http://schemas.microsoft.com/office/powerpoint/2010/main" val="799794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არსებობს ზოგადი გაგება იმისა, რომ ბუდაპეშტის კონვენცია ითვალისწინებს მხოლოდ ისეთ დანაშაულებს, როგორიცაა უკანონო წვდომა, უკანონო გადაჭერა, მონაცემთა ხელყოფა, სისტემაში ჩარევა, მოწყობილობების ბოროტად გამოყენება, კომპიუტერთან დაკავშირებული გაყალბება, კომპიუტერთან დაკავშირებული თაღლითობა, ბავშვთა პორნოგრაფია და საავტორო და მომიჯნავე უფლებების დარღვევასთან დაკავშირებული დანაშაულები კომპიუტერული სისტემის გამოყენებით. </a:t>
            </a:r>
          </a:p>
          <a:p>
            <a:endParaRPr lang="ka-GE" dirty="0"/>
          </a:p>
          <a:p>
            <a:r>
              <a:rPr lang="ka-GE" dirty="0" smtClean="0"/>
              <a:t>თუმცა, ბუდაპეშტის კონვენციის მოქმედების სფერო ბევრად ფართოა. ეს განმარტებულია რიგ სახელმძღვანელო მითითებებში, რომლებიც გამოსცა კიბერდანაშაულის შესახებ კონვენციის კომიტეტმა. T-CY-მ სულ გამოსცა 11 სახელმძღვანელო მითითება, რომლებიც აჩვენებს, რომ რიგი დანაშაულებისა, რომლებიც გვგონია, რომ არ ხვდება ბუდაპეშტის კონვენციის მოქმედების სფეროში, ფაქტობრივად, კრიმინალიზებულია ბუდაპეშტის კონვენციის არსებული დებულებებით.</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endParaRPr lang="ka-GE" altLang="en-US"/>
          </a:p>
        </p:txBody>
      </p:sp>
    </p:spTree>
    <p:extLst>
      <p:ext uri="{BB962C8B-B14F-4D97-AF65-F5344CB8AC3E}">
        <p14:creationId xmlns:p14="http://schemas.microsoft.com/office/powerpoint/2010/main" val="25906178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latin typeface="+mn-lt"/>
              </a:rPr>
              <a:t>ეს სლაიდი აჩვენებს, თუ რატომ არის მცდარი შეხედულება, რომ ბუდაპეშტის კონვენცია არ ახდენს ბოტნეტების დანაშაულებრივი მიზნებისთვის გამოყენების კრიმინალიზებას.</a:t>
            </a:r>
          </a:p>
          <a:p>
            <a:endParaRPr lang="ka-GE" sz="1200" kern="1200" dirty="0">
              <a:solidFill>
                <a:schemeClr val="tx1"/>
              </a:solidFill>
              <a:latin typeface="+mn-lt"/>
              <a:ea typeface="MS PGothic" pitchFamily="34" charset="-128"/>
              <a:cs typeface="ＭＳ Ｐゴシック" charset="0"/>
            </a:endParaRPr>
          </a:p>
          <a:p>
            <a:r>
              <a:rPr lang="ka-GE" sz="1200" kern="1200" dirty="0">
                <a:solidFill>
                  <a:schemeClr val="tx1"/>
                </a:solidFill>
                <a:latin typeface="+mn-lt"/>
              </a:rPr>
              <a:t>ტერმინის „ბოტნეტი“ განმარტება, </a:t>
            </a:r>
            <a:r>
              <a:rPr lang="ka-GE" sz="1200" kern="1200" dirty="0" smtClean="0">
                <a:solidFill>
                  <a:schemeClr val="tx1"/>
                </a:solidFill>
                <a:latin typeface="+mn-lt"/>
              </a:rPr>
              <a:t>როგორც </a:t>
            </a:r>
            <a:r>
              <a:rPr lang="ka-GE" sz="1200" kern="1200" dirty="0">
                <a:solidFill>
                  <a:schemeClr val="tx1"/>
                </a:solidFill>
                <a:latin typeface="+mn-lt"/>
              </a:rPr>
              <a:t>ის მიღებულია T-CY-ის სახელმძღვანელო მითითებაში N2, შემდეგია: „ბოტნეტი ნიშნავს კომპიუტერების ქსელს, რომლებიც ინფიცირებულია მავნე პროგრამული უზრუნველყოფით (კომპიუტერული ვირუსი)“. კომპრომეტირებული კომპიუტერების („ზომბები“) ასეთი ქსელი შეიძლება გააქტიურებული იქნეს კონკრეტული მოქმედებების შესასრულებლად, როგორიცაა საინფორმაციო სისტემებზე შეტევა (კიბერშეტევა). ამ „ზომბების“ კონტროლი შესაძლებელია – </a:t>
            </a:r>
            <a:r>
              <a:rPr lang="ka-GE" sz="1200" kern="1200" dirty="0" smtClean="0">
                <a:solidFill>
                  <a:schemeClr val="tx1"/>
                </a:solidFill>
                <a:latin typeface="+mn-lt"/>
              </a:rPr>
              <a:t>ხშირად </a:t>
            </a:r>
            <a:r>
              <a:rPr lang="ka-GE" sz="1200" kern="1200" dirty="0">
                <a:solidFill>
                  <a:schemeClr val="tx1"/>
                </a:solidFill>
                <a:latin typeface="+mn-lt"/>
              </a:rPr>
              <a:t>კომპრომეტირებული კომპიუტერების მომხმარებლების ცოდნის გარეშე – სხვა კომპიუტერით. ეს „მაკონტროლებელი“ კომპიუტერი ასევე ცნობილია, როგორც „ბრძანება-კონტროლის ცენტრი“. </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62</a:t>
            </a:fld>
            <a:endParaRPr lang="ka-GE" altLang="en-US"/>
          </a:p>
        </p:txBody>
      </p:sp>
    </p:spTree>
    <p:extLst>
      <p:ext uri="{BB962C8B-B14F-4D97-AF65-F5344CB8AC3E}">
        <p14:creationId xmlns:p14="http://schemas.microsoft.com/office/powerpoint/2010/main" val="39860842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latin typeface="+mn-lt"/>
              </a:rPr>
              <a:t>ეს სლაიდი აჩვენებს ამონარიდს T-CY-ის სახელმძღვანელო მითითებიდან N2, რომელიც აჩვენებს, თუ როგორ შეიძლება ბოტნეტების დანაშაულებრივი გამოყენება მოხვდეს ბუდაპეშტის კონვენციის შემდეგი დებულებების მოქმედების სფეროში:</a:t>
            </a:r>
          </a:p>
          <a:p>
            <a:r>
              <a:rPr dirty="0"/>
              <a:t/>
            </a:r>
            <a:br>
              <a:rPr dirty="0"/>
            </a:br>
            <a:r>
              <a:rPr lang="ka-GE" sz="1200" kern="1200" dirty="0">
                <a:solidFill>
                  <a:schemeClr val="tx1"/>
                </a:solidFill>
                <a:latin typeface="+mn-lt"/>
              </a:rPr>
              <a:t>1. მუხლი 2 (უკანონო წვდომა): ბოტნეტის შექმნა და ოპერირება მოითხოვს კომპიუტერულ სისტემებზე უკანონო წვდომას. გარდა ამისა, ბოტნეტები შეიძლება გამოყენებული იქნეს სხვა კომპიუტერულ სისტემებზე უკანონო წვდომას. </a:t>
            </a:r>
          </a:p>
          <a:p>
            <a:r>
              <a:rPr lang="ka-GE" sz="1200" kern="1200" dirty="0">
                <a:solidFill>
                  <a:schemeClr val="tx1"/>
                </a:solidFill>
                <a:latin typeface="+mn-lt"/>
              </a:rPr>
              <a:t>2. მუხლი 3 (უკანონო გადაჭერა): ბოტნეტები შეიძლება იყენებდეს ტექნიკურ საშუალებებს კომპიუტერული მონაცემების არასაჯარო გადაცემის გადასაჭერად კომპიუტერული სისტემიდან ან მის შიგნით.</a:t>
            </a:r>
          </a:p>
          <a:p>
            <a:r>
              <a:rPr lang="ka-GE" sz="1200" kern="1200" dirty="0">
                <a:solidFill>
                  <a:schemeClr val="tx1"/>
                </a:solidFill>
                <a:latin typeface="+mn-lt"/>
              </a:rPr>
              <a:t>3. მუხლი 4 (მონაცემთა ხელყოფა): ბოტნეტების შექმნა ყოველთვის იცვლება და შეუძლია დააზიანოს, წაშალოს, გააუარესოს ან შეცვალოს კომპიუტერული მონაცემები.  თავად ბოტნეტებს შეუძლია დააზიანოს, წაშალოს, გააუარესოს ან შეცვალოს კომპიუტერული მონაცემები. </a:t>
            </a:r>
          </a:p>
          <a:p>
            <a:r>
              <a:rPr lang="ka-GE" sz="1200" kern="1200" dirty="0">
                <a:solidFill>
                  <a:schemeClr val="tx1"/>
                </a:solidFill>
                <a:latin typeface="+mn-lt"/>
              </a:rPr>
              <a:t>4. მუხლი 5 (სისტემაში ჩარევა): ბოტნეტებმა შეიძლება ხელი შეუშალონ კომპიუტერული სისტემის ფუნქციონირებას. ეს მოიცავს დაბლოკვის მიზნით განაწილებულ შეტევებს. </a:t>
            </a:r>
          </a:p>
          <a:p>
            <a:r>
              <a:rPr lang="ka-GE" sz="1200" kern="1200" dirty="0">
                <a:solidFill>
                  <a:schemeClr val="tx1"/>
                </a:solidFill>
                <a:latin typeface="+mn-lt"/>
              </a:rPr>
              <a:t>5. მუხლი 6 (მოწყობილობების ბოროტად გამოყენება): ბოტნეტები ხვდება მოწყობილობათა გამოყენების სფეროში, როგორც განსაზღვრულია ბუდაპეშტის კონვენციის მე-6 მუხლით, რადგან ისინი უპირველესად შექმნილია დანაშაულების ჩასადენად, რომლებიც დადგენილია მუხლებით 2-5. ბოტნეტების შესაქმნელად და ოპერირებისთვის გამოყენებული პროგრამები ასევე გათვალისწინებულია მე-6 მუხლში. ამდენად, მე-6 მუხლი ახდენს ბოტნეტების ან მათი შესაქმნელი პროგრამების წარმოების, გაყიდვის, გამოყენებისთვის შესყიდვის, იმპორტის, გავრცელების ან სხვაგვარად ხელმისაწვდომობის, </a:t>
            </a:r>
            <a:r>
              <a:rPr lang="ka-GE" sz="1200" kern="1200" dirty="0" smtClean="0">
                <a:solidFill>
                  <a:schemeClr val="tx1"/>
                </a:solidFill>
                <a:latin typeface="+mn-lt"/>
              </a:rPr>
              <a:t>ასევე </a:t>
            </a:r>
            <a:r>
              <a:rPr lang="ka-GE" sz="1200" kern="1200" dirty="0">
                <a:solidFill>
                  <a:schemeClr val="tx1"/>
                </a:solidFill>
                <a:latin typeface="+mn-lt"/>
              </a:rPr>
              <a:t>ფლობის კრიმინალიზაციას. </a:t>
            </a:r>
          </a:p>
          <a:p>
            <a:pPr marL="0" indent="0">
              <a:buNone/>
            </a:pPr>
            <a:r>
              <a:rPr lang="ka-GE" sz="1200" kern="1200" dirty="0">
                <a:solidFill>
                  <a:schemeClr val="tx1"/>
                </a:solidFill>
                <a:latin typeface="+mn-lt"/>
              </a:rPr>
              <a:t>6. მუხლი 7 (კომპიუტერთან დაკავშირებული გაყალბება): ბოტნეტის კონსტრუქციიდან გამომდინარე, მას შეუძლია შეიყვანოს, წაშალოს ან შეცვალოს კომპიუტერული მონაცემები, რის შედეგადაც არაავთენტური მონაცემები მიიჩნევა კანონიერად ან გამოიყენება კანონიერი მიზნებისათვის, თითქოს ისინი ნამდვილია. </a:t>
            </a:r>
          </a:p>
          <a:p>
            <a:pPr marL="0" indent="0">
              <a:buNone/>
            </a:pPr>
            <a:r>
              <a:rPr lang="ka-GE" sz="1200" kern="1200" dirty="0">
                <a:solidFill>
                  <a:schemeClr val="tx1"/>
                </a:solidFill>
                <a:latin typeface="+mn-lt"/>
              </a:rPr>
              <a:t>7. მუხლი 8 (კომპიუტერთან დაკავშირებული თაღლითობა): ბოტნეტებმა შეიძლება გამოიწვიოს, რომ ერთმა ადამიანმა დაკარგოს საკუთრება, ხოლო მეორემ - მიიღოს ეკონომიკური სარგებელი კომპიუტერული მონაცემების შეყვანით, შეცვლით, წაშლით ან კომპიუტერული სისტემის ფუნქციონირების ხელშეშლით.</a:t>
            </a:r>
          </a:p>
          <a:p>
            <a:pPr marL="0" indent="0">
              <a:buNone/>
            </a:pPr>
            <a:r>
              <a:rPr lang="ka-GE" sz="1200" kern="1200" dirty="0">
                <a:solidFill>
                  <a:schemeClr val="tx1"/>
                </a:solidFill>
                <a:latin typeface="+mn-lt"/>
              </a:rPr>
              <a:t>8. მუხლი 9 (ბავშვთა პორნოგრაფია): ბოტნეტებმა შეიძლება გაავრცელოს ბავშვთა ექსპლუატაციის მასალები </a:t>
            </a:r>
          </a:p>
          <a:p>
            <a:pPr marL="0" indent="0">
              <a:buNone/>
            </a:pPr>
            <a:r>
              <a:rPr lang="ka-GE" sz="1200" kern="1200" dirty="0">
                <a:solidFill>
                  <a:schemeClr val="tx1"/>
                </a:solidFill>
                <a:latin typeface="+mn-lt"/>
              </a:rPr>
              <a:t>9. მუხლი 10 (საავტორო და მომიჯნავე უფლებების დარღვევა): </a:t>
            </a:r>
            <a:r>
              <a:rPr lang="ka-GE" sz="1200" kern="1200" dirty="0" smtClean="0">
                <a:solidFill>
                  <a:schemeClr val="tx1"/>
                </a:solidFill>
                <a:latin typeface="+mn-lt"/>
              </a:rPr>
              <a:t>ბოტნეტებმა </a:t>
            </a:r>
            <a:r>
              <a:rPr lang="ka-GE" sz="1200" kern="1200" dirty="0">
                <a:solidFill>
                  <a:schemeClr val="tx1"/>
                </a:solidFill>
                <a:latin typeface="+mn-lt"/>
              </a:rPr>
              <a:t>შეიძლება უკანონოდ გაავრცელოს მონაცემები, რომლებიც დაცულია ინტელექტუალური საკუთრების შესახებ კანონით</a:t>
            </a:r>
          </a:p>
          <a:p>
            <a:pPr marL="0" indent="0">
              <a:buNone/>
            </a:pPr>
            <a:endParaRPr lang="ka-GE" sz="1200" kern="1200" dirty="0">
              <a:solidFill>
                <a:schemeClr val="tx1"/>
              </a:solidFill>
              <a:latin typeface="+mn-lt"/>
              <a:ea typeface="MS PGothic" pitchFamily="34" charset="-128"/>
              <a:cs typeface="ＭＳ Ｐゴシック" charset="0"/>
            </a:endParaRPr>
          </a:p>
          <a:p>
            <a:pPr marL="0" indent="0">
              <a:buNone/>
            </a:pPr>
            <a:r>
              <a:rPr lang="ka-GE" sz="1200" kern="1200" dirty="0">
                <a:solidFill>
                  <a:schemeClr val="tx1"/>
                </a:solidFill>
                <a:latin typeface="+mn-lt"/>
              </a:rPr>
              <a:t>ეს შეიძლება გამოყენებული იქნეს საჩვენებლად, თუ როგორ შეიძლება ბუდაპეშტის კონვენციის ტექნოლოგიურად ნეიტრალური ენა გამოყენებული იქნეს კონკრეტული ქმედებების მთელი რიგის მიმართ.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63</a:t>
            </a:fld>
            <a:endParaRPr lang="ka-GE" altLang="en-US"/>
          </a:p>
        </p:txBody>
      </p:sp>
    </p:spTree>
    <p:extLst>
      <p:ext uri="{BB962C8B-B14F-4D97-AF65-F5344CB8AC3E}">
        <p14:creationId xmlns:p14="http://schemas.microsoft.com/office/powerpoint/2010/main" val="1099555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latin typeface="+mn-lt"/>
              </a:rPr>
              <a:t>ეს სლაიდი აჩვენებს, თუ რატომ არის მცდარი შეხედულება, რომ ბუდაპეშტის კონვენცია არ ახდენს ფიშინგის ქმედების კრიმინალიზებას.</a:t>
            </a:r>
          </a:p>
          <a:p>
            <a:endParaRPr lang="ka-GE" sz="1200" kern="1200" dirty="0">
              <a:solidFill>
                <a:schemeClr val="tx1"/>
              </a:solidFill>
              <a:latin typeface="+mn-lt"/>
              <a:ea typeface="MS PGothic" pitchFamily="34" charset="-128"/>
              <a:cs typeface="ＭＳ Ｐゴシック" charset="0"/>
            </a:endParaRPr>
          </a:p>
          <a:p>
            <a:r>
              <a:rPr lang="ka-GE" sz="1200" kern="1200" dirty="0">
                <a:solidFill>
                  <a:schemeClr val="tx1"/>
                </a:solidFill>
                <a:latin typeface="+mn-lt"/>
              </a:rPr>
              <a:t>ფიშინგი მოიცავს პაროლებისა და სხვა წვდომის რეკვიზიტების მოპოვებას, ხშირად ელ. ფოსტის ან ყალბი ვებსაიტების მეშვეობით.</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64</a:t>
            </a:fld>
            <a:endParaRPr lang="ka-GE" altLang="en-US"/>
          </a:p>
        </p:txBody>
      </p:sp>
    </p:spTree>
    <p:extLst>
      <p:ext uri="{BB962C8B-B14F-4D97-AF65-F5344CB8AC3E}">
        <p14:creationId xmlns:p14="http://schemas.microsoft.com/office/powerpoint/2010/main" val="32989968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latin typeface="+mn-lt"/>
              </a:rPr>
              <a:t>ეს სლაიდი აჩვენებს ამონარიდს T-CY-ის სახელმძღვანელო მითითებიდან N4, რომელიც აჩვენებს, თუ როგორ შეიძლება ფიშინგის დანაშაულებრივი გამოყენება მოხვდეს ბუდაპეშტის კონვენციის მე-7 მუხლის მოქმედების სფეროში: ის ხაზს უსვამს, რომ </a:t>
            </a:r>
            <a:r>
              <a:rPr lang="ka-GE" sz="1200" kern="1200" dirty="0" smtClean="0">
                <a:solidFill>
                  <a:schemeClr val="tx1"/>
                </a:solidFill>
                <a:latin typeface="+mn-lt"/>
              </a:rPr>
              <a:t>ფიშინგი</a:t>
            </a:r>
            <a:r>
              <a:rPr lang="ka-GE" sz="1200" kern="1200" dirty="0">
                <a:solidFill>
                  <a:schemeClr val="tx1"/>
                </a:solidFill>
                <a:latin typeface="+mn-lt"/>
              </a:rPr>
              <a:t>, სავარაუდოდ, კომპიუტერთან დაკავშირებული ყველაზე გავრცელებული გაყალბებაა და ყველაზე გავრცელებული უკანონო საქმიანობაა, რომლის მეშვეობითაც ხდება ფაქიზი ინფორმაციის შეგროვება, </a:t>
            </a:r>
            <a:r>
              <a:rPr lang="ka-GE" sz="1200" kern="1200" dirty="0" smtClean="0">
                <a:solidFill>
                  <a:schemeClr val="tx1"/>
                </a:solidFill>
                <a:latin typeface="+mn-lt"/>
              </a:rPr>
              <a:t>როგორიცაა </a:t>
            </a:r>
            <a:r>
              <a:rPr lang="ka-GE" sz="1200" kern="1200" dirty="0">
                <a:solidFill>
                  <a:schemeClr val="tx1"/>
                </a:solidFill>
                <a:latin typeface="+mn-lt"/>
              </a:rPr>
              <a:t>მაიდენტიფიცირებელი ინფორმაცია. ვინაიდან ფიშინგი შეიძლება მოიცავდეს კომპიუტერული მონაცემების შეყვანას, წაშლას ან შეცვლას, რის შედეგადაც არაავთენტური მონაცემები მონაცემები მიიჩნევა კანონიერად ან გამოიყენება კანონიერი მიზნებისათვის, თითქოს ისინი ნამდვილია, ფიშინგი შეიძლება მოხვდეს მე-7 მუხლის მოქმედების სფეროში კომპიუტერთან დაკავშირებული გაყალბების შესახებ.</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latin typeface="+mn-lt"/>
              </a:rPr>
              <a:t>ფიშინგი და ვინაობის მითვისება მე-7 მუხლთან ერთად ასევე მოხვდებოდა ბუდაპეშტის კონვენციის სხვა დებულებების მოქმედების სფეროში. </a:t>
            </a: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65</a:t>
            </a:fld>
            <a:endParaRPr lang="ka-GE" altLang="en-US"/>
          </a:p>
        </p:txBody>
      </p:sp>
    </p:spTree>
    <p:extLst>
      <p:ext uri="{BB962C8B-B14F-4D97-AF65-F5344CB8AC3E}">
        <p14:creationId xmlns:p14="http://schemas.microsoft.com/office/powerpoint/2010/main" val="262535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latin typeface="+mn-lt"/>
              </a:rPr>
              <a:t>ეს სლაიდი აჩვენებს, თუ რატომ არის მცდარი შეხედულება, რომ ბუდაპეშტის კონვენცია არ ახდენს ინტერნეტპროტოკოლის გამოყენებით ტელეფონიის (VOIP) კრიმინალიზებას.</a:t>
            </a:r>
          </a:p>
          <a:p>
            <a:endParaRPr lang="ka-GE" sz="1200" kern="1200" dirty="0">
              <a:solidFill>
                <a:schemeClr val="tx1"/>
              </a:solidFill>
              <a:latin typeface="+mn-lt"/>
              <a:ea typeface="MS PGothic" pitchFamily="34" charset="-128"/>
              <a:cs typeface="ＭＳ Ｐゴシック" charset="0"/>
            </a:endParaRPr>
          </a:p>
          <a:p>
            <a:r>
              <a:rPr lang="ka-GE" sz="1200" kern="1200" dirty="0">
                <a:solidFill>
                  <a:schemeClr val="tx1"/>
                </a:solidFill>
                <a:latin typeface="+mn-lt"/>
              </a:rPr>
              <a:t>VoIP განსაკუთრებით მნიშვნელოვანია ასეთი ტექნოლოგიების კომუნიკაციის საშუალებად გაზრდილი გამოყენების გამო, კერძოდ, ისეთი პლატფორმების მეშვეობით, როგორიცაა Skype, Viber, and WhatsApp, WeChat, FaceTime, Google Voice, სხვ.</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66</a:t>
            </a:fld>
            <a:endParaRPr lang="ka-GE" altLang="en-US"/>
          </a:p>
        </p:txBody>
      </p:sp>
    </p:spTree>
    <p:extLst>
      <p:ext uri="{BB962C8B-B14F-4D97-AF65-F5344CB8AC3E}">
        <p14:creationId xmlns:p14="http://schemas.microsoft.com/office/powerpoint/2010/main" val="3869292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latin typeface="+mn-lt"/>
              </a:rPr>
              <a:t>ეს სლაიდი განმარტავს, რომ ბუდაპეშტის კონვენციის დებულებები თანაბრად შეიძლება გამოყენებული იქნეს VoIP-ის მიმართ, რადგან ისინი პლატფორმა-ნეიტრალურია. მაგალითად, მუხლი 21 (შინაარსობრივი მონაცემების გადაჭერა) იძლევა ნებისმიერი სახის შინაარსობრივი მონაცემების გადაჭერის საშუალებას, მათ შორის, მონაცემებისა, რომლებიც VoIP მომსახურებით გადაეცემა.</a:t>
            </a:r>
          </a:p>
          <a:p>
            <a:endParaRPr lang="ka-GE" sz="1200" kern="1200" dirty="0">
              <a:solidFill>
                <a:schemeClr val="tx1"/>
              </a:solidFill>
              <a:latin typeface="+mn-lt"/>
              <a:ea typeface="MS PGothic" pitchFamily="34" charset="-128"/>
              <a:cs typeface="ＭＳ Ｐゴシック" charset="0"/>
            </a:endParaRPr>
          </a:p>
          <a:p>
            <a:r>
              <a:rPr lang="ka-GE" sz="1200" kern="1200" dirty="0">
                <a:solidFill>
                  <a:schemeClr val="tx1"/>
                </a:solidFill>
                <a:latin typeface="+mn-lt"/>
              </a:rPr>
              <a:t>გარდა ამისა, განმარტება „მომსახურების მიმწოდებელი“, რომელიც მოიცავს ყველა პირს, რომელიც მომხმარებლებს უზრუნველყოფს კომპიუტერული სისტემის მეშვეობით კომუნიკაციის საშუალებით, ასევე მოიცავდა VoIP მომსახურების მიმწოდებლებს.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67</a:t>
            </a:fld>
            <a:endParaRPr lang="ka-GE" altLang="en-US"/>
          </a:p>
        </p:txBody>
      </p:sp>
    </p:spTree>
    <p:extLst>
      <p:ext uri="{BB962C8B-B14F-4D97-AF65-F5344CB8AC3E}">
        <p14:creationId xmlns:p14="http://schemas.microsoft.com/office/powerpoint/2010/main" val="21206154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latin typeface="+mn-lt"/>
              </a:rPr>
              <a:t>სლაიდი აწვდის გაზეთის სტატიის სქრინშოტს, რომელიც უკავშირდება ბელგიური სასამართლოს </a:t>
            </a:r>
            <a:r>
              <a:rPr lang="ka-GE" sz="1200" kern="1200" dirty="0" smtClean="0">
                <a:solidFill>
                  <a:schemeClr val="tx1"/>
                </a:solidFill>
                <a:latin typeface="+mn-lt"/>
              </a:rPr>
              <a:t>მიერ გამოტანილ </a:t>
            </a:r>
            <a:r>
              <a:rPr lang="ka-GE" sz="1200" kern="1200" dirty="0">
                <a:solidFill>
                  <a:schemeClr val="tx1"/>
                </a:solidFill>
                <a:latin typeface="+mn-lt"/>
              </a:rPr>
              <a:t>2017 წლის გადაწყვეტილებას რომელშიც სასამართლომ დაადგინა, რომ Skype, როგორც VoIP-ის მიმწოდებელი, იყო მომსახურების მიმწოდებელი და მოეთხოვებოდა დაეკმაყოფილებინა კანონიერი გადაჭერის ზომები. ტრენერმა შეიძლება გამოიყენოს ეს მაგალითი, თუ როგორ განმარტავს ბუდაპეშტის კონვენციას ზოგი იურისდიქცია, რომ გამოიყენოს ტექნოლოგიების მიმართ, რომლებიც ძალიან გავრცელებულია დღეს. </a:t>
            </a:r>
          </a:p>
          <a:p>
            <a:endParaRPr lang="ka-GE" sz="1200" kern="1200" dirty="0">
              <a:solidFill>
                <a:schemeClr val="tx1"/>
              </a:solidFill>
              <a:latin typeface="+mn-lt"/>
              <a:ea typeface="MS PGothic" pitchFamily="34" charset="-128"/>
              <a:cs typeface="ＭＳ Ｐゴシック" charset="0"/>
            </a:endParaRPr>
          </a:p>
          <a:p>
            <a:r>
              <a:rPr lang="ka-GE" sz="1200" kern="1200" dirty="0">
                <a:solidFill>
                  <a:schemeClr val="tx1"/>
                </a:solidFill>
                <a:latin typeface="+mn-lt"/>
              </a:rPr>
              <a:t>მეტი ინფორმაცია საქმეზე: https://www.businessinsider.com/a-belgian-court-fined-microsofts-skype-36000-2017-11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endParaRPr lang="ka-GE" altLang="en-US"/>
          </a:p>
        </p:txBody>
      </p:sp>
    </p:spTree>
    <p:extLst>
      <p:ext uri="{BB962C8B-B14F-4D97-AF65-F5344CB8AC3E}">
        <p14:creationId xmlns:p14="http://schemas.microsoft.com/office/powerpoint/2010/main" val="1183358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latin typeface="+mn-lt"/>
              </a:rPr>
              <a:t>ეს სლაიდი აჩვენებს, თუ რატომ არის მცდარი შეხედულება, რომ ბუდაპეშტის კონვენცია არ ახდენს კიბერტერორიზმის კრიმინალიზებას.</a:t>
            </a: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69</a:t>
            </a:fld>
            <a:endParaRPr lang="ka-GE" altLang="en-US"/>
          </a:p>
        </p:txBody>
      </p:sp>
    </p:spTree>
    <p:extLst>
      <p:ext uri="{BB962C8B-B14F-4D97-AF65-F5344CB8AC3E}">
        <p14:creationId xmlns:p14="http://schemas.microsoft.com/office/powerpoint/2010/main" val="2825389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სლაიდი აჩვენებს ბუდაპეშტის კონვენციის სამ სვეტს, სახელდობრ, მატერიალურ სამართალს, საპროცესო სამართალსა და საერთაშორისო თანამშრომლობას. გამოყოფილი სვეტები ჩამოთვლის სხვადასხვა ქმედებას, რომელიც კრიმინალიზებულია ბუდაპეშტის კონვენციის შესაბამისად. ტრენერს შეიძლება სურდეს განიხილოს კრიმინალიზებული ქმედებების სია: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უკანონო წვდომა (მუხლი 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უკანონო გადაჭერა (მუხლი 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მონაცემთა ხელყოფა (მუხლი 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სისტემაში ჩარევა (მუხლი 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მოწყობილობების ბოროტად გამოყენება (მუხლი 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კომპიუტერთან დაკავშირებული გაყალბება (მუხლი 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კომპიუტერთან დაკავშირებული თაღლითობა (მუხლი 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ბავშვთა პორნოგრაფია (მუხლი 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საავტორო უფლებების დარღვევა (მუხლი 10)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მცდელობა, დახმარება და თანამონაწილეობა (მუხლი 11)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კორპორაციული პასუხისმგებლობა (მუხლი 12)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ტრენერი არ უნდა ჩაუღრმავდეს მატერიალური დებულებების დეტალებს, მაგრამ უნდა ახსენოს, რომ ეს დებულებები განხილული იქნება მომდევნო დღეს. </a:t>
            </a:r>
          </a:p>
          <a:p>
            <a:endParaRPr lang="ka-GE" sz="1200" kern="1200" dirty="0" smtClean="0">
              <a:solidFill>
                <a:schemeClr val="tx1"/>
              </a:solidFill>
              <a:latin typeface="+mn-lt"/>
              <a:ea typeface="MS PGothic" pitchFamily="34" charset="-128"/>
              <a:cs typeface="ＭＳ Ｐゴシック" charset="0"/>
            </a:endParaRP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ka-GE" altLang="en-US"/>
          </a:p>
        </p:txBody>
      </p:sp>
    </p:spTree>
    <p:extLst>
      <p:ext uri="{BB962C8B-B14F-4D97-AF65-F5344CB8AC3E}">
        <p14:creationId xmlns:p14="http://schemas.microsoft.com/office/powerpoint/2010/main" val="708006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latin typeface="+mn-lt"/>
              </a:rPr>
              <a:t>ეს სლაიდი აჩვენებს პირველი გვერდის სქრინშოტს: T-CY-ის სახელმძღვანელო მითითება N11 ბუდაპეშტის კონვენციით მოცული ტერორიზმის ასპექტების შესახებ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70</a:t>
            </a:fld>
            <a:endParaRPr lang="ka-GE" altLang="en-US"/>
          </a:p>
        </p:txBody>
      </p:sp>
    </p:spTree>
    <p:extLst>
      <p:ext uri="{BB962C8B-B14F-4D97-AF65-F5344CB8AC3E}">
        <p14:creationId xmlns:p14="http://schemas.microsoft.com/office/powerpoint/2010/main" val="30791398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mtClean="0"/>
              <a:t>ეს სლაიდი განიხილავს მითს ბუდაპეშტის კონვენციის შესახებ, რომ ის მხოლოდ კიბერდანაშაულთან ბრძოლის ხელშეკრულებაა. ტრენერმა შეიძლება იკითხოს, თუ რამდენი დელეგატი ემხრობა ამ მცდარ შეხედულებას, სანამ გადავიდოდეს მომდევნო სლაიდზე, ამ მცდარი შეხედულების გასაქარწყლებლად.</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71</a:t>
            </a:fld>
            <a:endParaRPr lang="ka-GE" altLang="en-US"/>
          </a:p>
        </p:txBody>
      </p:sp>
    </p:spTree>
    <p:extLst>
      <p:ext uri="{BB962C8B-B14F-4D97-AF65-F5344CB8AC3E}">
        <p14:creationId xmlns:p14="http://schemas.microsoft.com/office/powerpoint/2010/main" val="2837597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ka-GE" dirty="0" smtClean="0"/>
              <a:t>ეს სლაიდი განიხილავს ერთ-ერთ უდიდეს საიდუმლოს ბუდაპეშტის კონვენციის შესახებ, რომ ის მხოლოდ კიბერდანაშაულთან ბრძოლის ხელშეკრულება არაა.</a:t>
            </a:r>
          </a:p>
          <a:p>
            <a:pPr marL="0" indent="0" eaLnBrk="1" hangingPunct="1">
              <a:spcBef>
                <a:spcPct val="0"/>
              </a:spcBef>
              <a:buFontTx/>
              <a:buNone/>
            </a:pPr>
            <a:endParaRPr lang="ka-GE" dirty="0"/>
          </a:p>
          <a:p>
            <a:pPr marL="0" indent="0" eaLnBrk="1" hangingPunct="1">
              <a:spcBef>
                <a:spcPct val="0"/>
              </a:spcBef>
              <a:buFontTx/>
              <a:buNone/>
            </a:pPr>
            <a:r>
              <a:rPr lang="ka-GE" dirty="0" smtClean="0"/>
              <a:t>ბუდაპეშტის კონვენცია საშუალებას იძლევა, რომ მისი საპროცესო (თავი II, ნაწილი 2) და საერთაშორისო თანამშრომლობის დებულებები (თავი III), რომლებიც მოიცავს მტკიცებულებების შეგროვებას და გაცვლას ელექტრონულად, გავრცელდეს ნებისმიერ სისხლის სამართლის დანაშაულზე, მე-14 და 23-ე მუხლების შესაბამისად. </a:t>
            </a:r>
          </a:p>
          <a:p>
            <a:pPr marL="0" indent="0" eaLnBrk="1" hangingPunct="1">
              <a:spcBef>
                <a:spcPct val="0"/>
              </a:spcBef>
              <a:buFontTx/>
              <a:buNone/>
            </a:pPr>
            <a:endParaRPr lang="ka-GE" dirty="0"/>
          </a:p>
          <a:p>
            <a:pPr marL="0" indent="0" eaLnBrk="1" hangingPunct="1">
              <a:spcBef>
                <a:spcPct val="0"/>
              </a:spcBef>
              <a:buFontTx/>
              <a:buNone/>
            </a:pPr>
            <a:r>
              <a:rPr lang="ka-GE" dirty="0" smtClean="0"/>
              <a:t>ეს ნიშნავს, რომ ბუდაპეშტის კონვენციის საპროცესო და საერთაშორისო თანამშრომლობის დებულებები შეიძლება გამოყენებული იქნეს ყველა დანაშაულთან მიმართებით, რომელიც მოიცავს მტკიცებულებებს ელექტრონული. </a:t>
            </a:r>
            <a:endParaRPr lang="ka-GE"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72</a:t>
            </a:fld>
            <a:endParaRPr lang="ka-GE"/>
          </a:p>
        </p:txBody>
      </p:sp>
    </p:spTree>
    <p:extLst>
      <p:ext uri="{BB962C8B-B14F-4D97-AF65-F5344CB8AC3E}">
        <p14:creationId xmlns:p14="http://schemas.microsoft.com/office/powerpoint/2010/main" val="1263171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ეს სლაიდი აჩვენებს ბუდაპეშტის კონვენციის მე-14 მუხლის ტექსტის ნაწილს. შემდგომი სლაიდები განიხილავს ბუდაპეშტის კონვენციის საპროცესო სამართლებრივი დებულებების მოქმედების სფეროს ელემენტებს.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73</a:t>
            </a:fld>
            <a:endParaRPr lang="ka-GE" altLang="en-US"/>
          </a:p>
        </p:txBody>
      </p:sp>
    </p:spTree>
    <p:extLst>
      <p:ext uri="{BB962C8B-B14F-4D97-AF65-F5344CB8AC3E}">
        <p14:creationId xmlns:p14="http://schemas.microsoft.com/office/powerpoint/2010/main" val="18676278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აჩვენებს ბუდაპეშტის კონვენციის მე-14 მუხლის ტექსტის ნაწილს, რომლის პირველი ელემენტია გამოყოფილი. ეს სლაიდი აჩვენებს თუ როგორ შეიძლება ბუდაპეშტის კონვენციის შესაბამისად დადგენილი უფლებამოსილებებისა და პროცედურების განხორციელება სისხლის სამართლის დანაშაულებთან მიმართებით, ბუდაპეშტის კონვენციის შესაბამისად.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74</a:t>
            </a:fld>
            <a:endParaRPr lang="ka-GE" altLang="en-US"/>
          </a:p>
        </p:txBody>
      </p:sp>
    </p:spTree>
    <p:extLst>
      <p:ext uri="{BB962C8B-B14F-4D97-AF65-F5344CB8AC3E}">
        <p14:creationId xmlns:p14="http://schemas.microsoft.com/office/powerpoint/2010/main" val="1227947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აჩვენებს ბუდაპეშტის კონვენციის მე-14 მუხლის ტექსტის ნაწილს, რომლის პირველი ელემენტია გამოყოფილი. ეს სლაიდი აჩვენებს თუ როგორ შეიძლება ბუდაპეშტის კონვენციის შესაბამისად დადგენილი უფლებამოსილებებისა და პროცედურების განხორციელება სხვა სისხლის სამართლის დანაშაულებთან მიმართებით, რომლებიც ჩადენილია კომპიუტერული სისტემის მეშვეობით.</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75</a:t>
            </a:fld>
            <a:endParaRPr lang="ka-GE" altLang="en-US"/>
          </a:p>
        </p:txBody>
      </p:sp>
    </p:spTree>
    <p:extLst>
      <p:ext uri="{BB962C8B-B14F-4D97-AF65-F5344CB8AC3E}">
        <p14:creationId xmlns:p14="http://schemas.microsoft.com/office/powerpoint/2010/main" val="34402277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აჩვენებს ბუდაპეშტის კონვენციის მე-14 მუხლის ტექსტის ნაწილს, რომლის პირველი ელემენტია გამოყოფილი. ეს სლაიდი აჩვენებს თუ როგორ შეიძლება ბუდაპეშტის კონვენციის შესაბამისად დადგენილი უფლებამოსილებებისა და პროცედურების განხორციელება მტკიცებულებების ელექტრონული ფორმით შეგროვებასთან მიმართებით ნებისმიერ სისხლის სამართლის დანაშაულში მაშინაც, თუ ის კიბერდანაშაული არაა ან დანაშაულთან მიმართებით, რომელიც დანაშაულად დადგენილია ბუდაპეშტის კონვენციის შესაბამისად. ამიტომ, ფაქტობრივად, ბუდაპეშტის კონვენცია არის არა კიბერდანაშაულთან ბრძოლის კონვენცია, არამედ კონვენცია კიბერდანაშაულთან ბრძოლისა და ელექტრონული მტკიცებულებების შესახებ. ეს არის ბუდაპეშტის კონვენციის ერთ-ერთი „საიდუმლო“.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76</a:t>
            </a:fld>
            <a:endParaRPr lang="ka-GE" altLang="en-US"/>
          </a:p>
        </p:txBody>
      </p:sp>
    </p:spTree>
    <p:extLst>
      <p:ext uri="{BB962C8B-B14F-4D97-AF65-F5344CB8AC3E}">
        <p14:creationId xmlns:p14="http://schemas.microsoft.com/office/powerpoint/2010/main" val="818091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f) ყველა ზემოთ ჩამოთვლილი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ka-GE"/>
          </a:p>
        </p:txBody>
      </p:sp>
    </p:spTree>
    <p:extLst>
      <p:ext uri="{BB962C8B-B14F-4D97-AF65-F5344CB8AC3E}">
        <p14:creationId xmlns:p14="http://schemas.microsoft.com/office/powerpoint/2010/main" val="34415699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f) ყველა ზემოთ ჩამოთვლილი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ka-GE"/>
          </a:p>
        </p:txBody>
      </p:sp>
    </p:spTree>
    <p:extLst>
      <p:ext uri="{BB962C8B-B14F-4D97-AF65-F5344CB8AC3E}">
        <p14:creationId xmlns:p14="http://schemas.microsoft.com/office/powerpoint/2010/main" val="1083091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ეს სლაიდი იმეორებს სესიის ამოცანებს. ტრენერს შეუძლია </a:t>
            </a:r>
            <a:r>
              <a:rPr lang="ka-GE" sz="3600" dirty="0" smtClean="0"/>
              <a:t>გაიაროს ეს ამოცანები, რათა</a:t>
            </a:r>
            <a:r>
              <a:rPr lang="ka-GE" sz="3600" baseline="0" dirty="0" smtClean="0"/>
              <a:t> უზრუნველყოს, რომ</a:t>
            </a:r>
            <a:r>
              <a:rPr lang="ka-GE" sz="3600" dirty="0" smtClean="0"/>
              <a:t> </a:t>
            </a:r>
            <a:r>
              <a:rPr lang="ka-GE" sz="3600" dirty="0"/>
              <a:t>ეს ასპექტები </a:t>
            </a:r>
            <a:r>
              <a:rPr lang="ka-GE" sz="3600" dirty="0" smtClean="0"/>
              <a:t>მოცული იქნა ამ მოდულით. </a:t>
            </a:r>
            <a:endParaRPr lang="ka-GE" sz="3600" dirty="0"/>
          </a:p>
          <a:p>
            <a:endParaRPr lang="ka-GE" sz="3600" dirty="0"/>
          </a:p>
        </p:txBody>
      </p:sp>
    </p:spTree>
    <p:extLst>
      <p:ext uri="{BB962C8B-B14F-4D97-AF65-F5344CB8AC3E}">
        <p14:creationId xmlns:p14="http://schemas.microsoft.com/office/powerpoint/2010/main" val="307280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სლაიდი აჩვენებს ბუდაპეშტის კონვენციის სამ სვეტს, სახელდობრ, მატერიალურ სამართალს, საპროცესო სამართალსა და საერთაშორისო თანამშრომლობას. გამოყოფილი სვეტი ჩამოთვლის სხვადასხვა საპროცესო ინსტრუმენტს, რომელიც ჩართული უნდა იქნეს შიდასახელმწიფოებრივ კანონმდებლობაში. ტრენერს შეიძლება სურდეს განიხილოს საპროცესო ინსტრუმენტების სია: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შენახული კომპიუტერული მონაცემების დაჩქარებული დაცვა (მუხლი 16)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ტრაფიკის მონაცემების დაჩქარებული დაცვა და ნაწილობრივი გამჟღავნება (მუხლი 17)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ინფორმაციის გაცემის ბრძანება (მუხლი 18)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კომპიუტერული მონაცემების ჩხრეკა და ამოღება (მუხლი 19)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ტრაფიკის მონაცემების რეალურ დროში შეგროვება (მუხლი 20)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შინაარსობრივი მონაცემების გადაჭერა (მუხლი 21)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ტრენერი არ უნდა ჩაუღრმავდეს საპროცესო ინსტრუმენტების დეტალებს, მაგრამ უნდა ახსენოს, რომ ეს დებულებები და მათი მოქმედების სფერო, ასევე შესაბამისი პირობები და გარანტიები განხილული იქნება მომდევნო დღეს. </a:t>
            </a: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ka-GE" altLang="en-US"/>
          </a:p>
        </p:txBody>
      </p:sp>
    </p:spTree>
    <p:extLst>
      <p:ext uri="{BB962C8B-B14F-4D97-AF65-F5344CB8AC3E}">
        <p14:creationId xmlns:p14="http://schemas.microsoft.com/office/powerpoint/2010/main" val="14128520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80</a:t>
            </a:fld>
            <a:endParaRPr lang="ka-GE"/>
          </a:p>
        </p:txBody>
      </p:sp>
    </p:spTree>
    <p:extLst>
      <p:ext uri="{BB962C8B-B14F-4D97-AF65-F5344CB8AC3E}">
        <p14:creationId xmlns:p14="http://schemas.microsoft.com/office/powerpoint/2010/main" val="27453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სლაიდი აჩვენებს ბუდაპეშტის კონვენციის სამ სვეტს, სახელდობრ, მატერიალურ სამართალს, საპროცესო სამართალსა და საერთაშორისო თანამშრომლობას. გამოყოფილი სვეტები ჩამოთვლის ბუდაპეშტის კონვენციის საერთაშორისო თანამშრომლობის დებულებებს. ტრენერს შეიძლება სურდეს განიხილოს ამ საერთაშორისო თანამშრომლობის დებულებების სია: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საერთაშორისო თანამშრომლობის ზოგადი პრინციპები (მუხლი 23)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ექსტრადიცია (მუხლი 24)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სამართლებრივ ურთიერთდახმარებასთან დაკავშირებული ზოგადი პრინციპები (მუხლი 25)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სპონტანური ინფორმაცია (მუხლი 26)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ურთიერთდახმარებასთან დაკავშირებული პროცედურები მოქმედი საერთაშორისო ხელშეკრულებების არარსებობისას (მუხლი 27)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კონფიდენციალურობა და გამოყენების შეზღუდვა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შენახული კომპიუტერული მონაცემების დაჩქარებული დაცვა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დაცული ტრაფიკის მონაცემების დაჩქარებული გამჟღავნება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b="0" kern="1200" dirty="0" smtClean="0">
                <a:solidFill>
                  <a:schemeClr val="tx1"/>
                </a:solidFill>
                <a:latin typeface="+mn-lt"/>
              </a:rPr>
              <a:t>ურთიერთდახმარება, რომელიც ეხება შენახულ კომპიუტერულ მონაცემებზე წვდომას</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ტრანსსასაზღვრო წვდომა შენახულ კომპიუტერულ მონაცემებზე თანხმობით ან როცა საჯაროდ ხელმისაწვდომია</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ურთიერთდახმარება ტრაფიკის მონაცემების რეალურ დროში შეგროვებასთან მიმართებით</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ურთიერთდახმარება შიგთავსის მონაცემების გადაჭერასთან მიმართებით</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ka-GE" sz="1200" kern="1200" dirty="0" smtClean="0">
                <a:solidFill>
                  <a:schemeClr val="tx1"/>
                </a:solidFill>
                <a:latin typeface="+mn-lt"/>
              </a:rPr>
              <a:t>24-საათიანი ქსელი </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ka-GE"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ტრენერი არ უნდა ჩაუღრმავდეს საერთაშორისო თანამშრომლობის უზრუნველყოფის დეტალებს, მაგრამ უნდა ახსენოს, რომ ეს დებულებები განხილული იქნება მესამე დღეს.</a:t>
            </a:r>
          </a:p>
          <a:p>
            <a:endParaRPr lang="ka-GE" sz="1200" kern="1200" dirty="0" smtClean="0">
              <a:solidFill>
                <a:schemeClr val="tx1"/>
              </a:solidFill>
              <a:latin typeface="+mn-lt"/>
              <a:ea typeface="MS PGothic" pitchFamily="34" charset="-128"/>
              <a:cs typeface="ＭＳ Ｐゴシック" charset="0"/>
            </a:endParaRPr>
          </a:p>
          <a:p>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ka-GE" altLang="en-US"/>
          </a:p>
        </p:txBody>
      </p:sp>
    </p:spTree>
    <p:extLst>
      <p:ext uri="{BB962C8B-B14F-4D97-AF65-F5344CB8AC3E}">
        <p14:creationId xmlns:p14="http://schemas.microsoft.com/office/powerpoint/2010/main" val="362760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xmlns=""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xmlns=""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xmlns=""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xmlns=""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89B147-4B66-4E97-B70A-11C2806E34C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 id="{B041ED0F-3F4F-4191-95D9-03287ACFF4E3}"/>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243108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A87DC2B-F18E-437B-AE66-AA686334676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a16="http://schemas.microsoft.com/office/drawing/2014/main" xmlns="" id="{39CE1A02-9C12-48FF-85B4-8F55C95EE83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35502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E6566A-A50E-4906-A19E-4FB9E76A414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a16="http://schemas.microsoft.com/office/drawing/2014/main" xmlns="" id="{8A268102-AF15-496D-8BA6-68A51B18504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228978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1249599-89B8-4E5B-8E53-25E3A1D3DB7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a16="http://schemas.microsoft.com/office/drawing/2014/main" xmlns="" id="{F678A98B-0E09-4612-9346-46C6FC3C6978}"/>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11061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xmlns=""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xmlns=""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xmlns=""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xmlns=""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xmlns=""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xmlns=""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11" name="Picture 2" descr="Asking questions | TeachingEnglish | British Council | BBC">
            <a:extLst>
              <a:ext uri="{FF2B5EF4-FFF2-40B4-BE49-F238E27FC236}">
                <a16:creationId xmlns:a16="http://schemas.microsoft.com/office/drawing/2014/main" xmlns=""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xmlns=""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Slide Number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BA4F7ED-64F8-4CD2-BB1C-C9028DADE63E}"/>
              </a:ext>
            </a:extLst>
          </p:cNvPr>
          <p:cNvSpPr>
            <a:spLocks noGrp="1"/>
          </p:cNvSpPr>
          <p:nvPr>
            <p:ph type="sldNum" sz="quarter" idx="4"/>
          </p:nvPr>
        </p:nvSpPr>
        <p:spPr>
          <a:xfrm>
            <a:off x="7086600" y="6588125"/>
            <a:ext cx="2057400" cy="285810"/>
          </a:xfrm>
          <a:prstGeom prst="rect">
            <a:avLst/>
          </a:prstGeom>
        </p:spPr>
        <p:txBody>
          <a:bodyPr/>
          <a:lstStyle>
            <a:lvl1pPr algn="r">
              <a:defRPr sz="800" b="1" baseline="0">
                <a:solidFill>
                  <a:schemeClr val="bg1"/>
                </a:solidFill>
                <a:latin typeface="Calibri" panose="020F050202020403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1000" b="0" i="0" baseline="0" dirty="0">
                <a:solidFill>
                  <a:srgbClr val="FFFFFF"/>
                </a:solidFill>
                <a:latin typeface="Calibri" panose="020F0502020204030204" pitchFamily="34" charset="0"/>
              </a:rPr>
              <a:t>www.coe.int/cybercrime</a:t>
            </a:r>
            <a:r>
              <a:rPr lang="en-US" altLang="en-US" sz="1000" b="0" i="0" baseline="0" dirty="0">
                <a:solidFill>
                  <a:srgbClr val="FFFFFF"/>
                </a:solidFill>
                <a:latin typeface="Calibri" panose="020F0502020204030204" pitchFamily="34" charset="0"/>
              </a:rPr>
              <a:t>			</a:t>
            </a: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79" r:id="rId11"/>
    <p:sldLayoutId id="2147483680"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e.int/cybercrim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eg"/><Relationship Id="rId7" Type="http://schemas.openxmlformats.org/officeDocument/2006/relationships/diagramColors" Target="../diagrams/colors6.xm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www.coe.int/TCY"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hyperlink" Target="http://www.coe.int/TCY" TargetMode="External"/><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www.coe.int/TCY" TargetMode="Externa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7.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8.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67D73-B6F5-4B2A-AAA2-032087A05B37}"/>
              </a:ext>
            </a:extLst>
          </p:cNvPr>
          <p:cNvSpPr>
            <a:spLocks noGrp="1"/>
          </p:cNvSpPr>
          <p:nvPr>
            <p:ph sz="quarter" idx="11"/>
          </p:nvPr>
        </p:nvSpPr>
        <p:spPr/>
        <p:txBody>
          <a:bodyPr>
            <a:normAutofit lnSpcReduction="10000"/>
          </a:bodyPr>
          <a:lstStyle/>
          <a:p>
            <a:r>
              <a:rPr lang="ka-GE" dirty="0" smtClean="0">
                <a:latin typeface="Sylfaen" panose="010A0502050306030303" pitchFamily="18" charset="0"/>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p>
          <a:p>
            <a:endParaRPr lang="ka-GE" dirty="0">
              <a:latin typeface="Sylfaen" panose="010A0502050306030303" pitchFamily="18" charset="0"/>
            </a:endParaRPr>
          </a:p>
        </p:txBody>
      </p:sp>
      <p:sp>
        <p:nvSpPr>
          <p:cNvPr id="31" name="Text Placeholder 3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3637711-684D-4890-8B1A-C347F5BBB59D}"/>
              </a:ext>
            </a:extLst>
          </p:cNvPr>
          <p:cNvSpPr>
            <a:spLocks noGrp="1"/>
          </p:cNvSpPr>
          <p:nvPr>
            <p:ph type="body" sz="quarter" idx="12"/>
          </p:nvPr>
        </p:nvSpPr>
        <p:spPr>
          <a:xfrm>
            <a:off x="447676" y="2165620"/>
            <a:ext cx="8074024" cy="2673350"/>
          </a:xfrm>
        </p:spPr>
        <p:txBody>
          <a:bodyPr>
            <a:normAutofit/>
          </a:bodyPr>
          <a:lstStyle/>
          <a:p>
            <a:pPr>
              <a:spcBef>
                <a:spcPct val="0"/>
              </a:spcBef>
            </a:pPr>
            <a:r>
              <a:rPr lang="ka-GE" altLang="en-US" sz="3200" dirty="0">
                <a:latin typeface="+mn-lt"/>
              </a:rPr>
              <a:t>ბუდაპეშტის კონვენცია</a:t>
            </a:r>
          </a:p>
          <a:p>
            <a:pPr>
              <a:spcBef>
                <a:spcPct val="0"/>
              </a:spcBef>
            </a:pPr>
            <a:r>
              <a:rPr lang="ka-GE" altLang="en-US" sz="3200" dirty="0">
                <a:latin typeface="+mn-lt"/>
              </a:rPr>
              <a:t>მიმოხილვა</a:t>
            </a:r>
            <a:endParaRPr lang="ka-GE" altLang="en-US" sz="1400" dirty="0">
              <a:latin typeface="+mn-lt"/>
            </a:endParaRPr>
          </a:p>
          <a:p>
            <a:pPr>
              <a:spcBef>
                <a:spcPct val="0"/>
              </a:spcBef>
            </a:pPr>
            <a:endParaRPr lang="ka-GE" altLang="en-US" sz="1100" dirty="0">
              <a:latin typeface="Verdana" panose="020B0604030504040204" pitchFamily="34" charset="0"/>
            </a:endParaRPr>
          </a:p>
          <a:p>
            <a:pPr>
              <a:spcBef>
                <a:spcPct val="0"/>
              </a:spcBef>
            </a:pPr>
            <a:endParaRPr lang="ka-GE" altLang="en-US" sz="1100" dirty="0">
              <a:latin typeface="Verdana" panose="020B0604030504040204" pitchFamily="34" charset="0"/>
            </a:endParaRPr>
          </a:p>
          <a:p>
            <a:pPr>
              <a:spcBef>
                <a:spcPct val="0"/>
              </a:spcBef>
            </a:pPr>
            <a:endParaRPr lang="ka-GE" altLang="en-US" sz="1100" dirty="0">
              <a:latin typeface="Verdana" panose="020B0604030504040204" pitchFamily="34" charset="0"/>
            </a:endParaRPr>
          </a:p>
          <a:p>
            <a:pPr>
              <a:spcBef>
                <a:spcPct val="0"/>
              </a:spcBef>
            </a:pPr>
            <a:endParaRPr lang="ka-GE" altLang="en-US" sz="1100" dirty="0">
              <a:latin typeface="Verdana" panose="020B0604030504040204" pitchFamily="34" charset="0"/>
            </a:endParaRPr>
          </a:p>
          <a:p>
            <a:pPr>
              <a:spcBef>
                <a:spcPct val="0"/>
              </a:spcBef>
            </a:pPr>
            <a:endParaRPr lang="ka-GE" altLang="en-US" sz="1400" dirty="0">
              <a:latin typeface="Verdana" panose="020B0604030504040204" pitchFamily="34" charset="0"/>
            </a:endParaRPr>
          </a:p>
          <a:p>
            <a:pPr>
              <a:spcBef>
                <a:spcPct val="0"/>
              </a:spcBef>
            </a:pPr>
            <a:r>
              <a:rPr lang="ka-GE" altLang="en-US" sz="1600" dirty="0">
                <a:latin typeface="+mn-lt"/>
              </a:rPr>
              <a:t>Xxxxx XXXXXXXX</a:t>
            </a:r>
          </a:p>
          <a:p>
            <a:pPr>
              <a:spcBef>
                <a:spcPct val="0"/>
              </a:spcBef>
            </a:pPr>
            <a:endParaRPr lang="ka-GE" altLang="en-US" sz="500" dirty="0">
              <a:latin typeface="+mn-lt"/>
            </a:endParaRPr>
          </a:p>
          <a:p>
            <a:pPr>
              <a:spcBef>
                <a:spcPct val="0"/>
              </a:spcBef>
            </a:pPr>
            <a:r>
              <a:rPr lang="ka-GE" altLang="en-US" sz="1200" i="1" dirty="0">
                <a:latin typeface="+mn-lt"/>
              </a:rPr>
              <a:t>ევროპის საბჭო</a:t>
            </a:r>
          </a:p>
          <a:p>
            <a:pPr>
              <a:spcBef>
                <a:spcPct val="0"/>
              </a:spcBef>
            </a:pPr>
            <a:endParaRPr lang="ka-GE" altLang="en-US" sz="1200" dirty="0">
              <a:solidFill>
                <a:srgbClr val="2F618F"/>
              </a:solidFill>
              <a:latin typeface="+mn-lt"/>
            </a:endParaRPr>
          </a:p>
          <a:p>
            <a:pPr>
              <a:spcBef>
                <a:spcPct val="0"/>
              </a:spcBef>
            </a:pPr>
            <a:r>
              <a:rPr lang="ka-GE" altLang="en-US" sz="1100" dirty="0">
                <a:solidFill>
                  <a:srgbClr val="2F618F"/>
                </a:solidFill>
                <a:latin typeface="+mn-lt"/>
              </a:rPr>
              <a:t>ელ. ფოსტა</a:t>
            </a:r>
          </a:p>
          <a:p>
            <a:pPr>
              <a:spcBef>
                <a:spcPct val="0"/>
              </a:spcBef>
            </a:pPr>
            <a:endParaRPr lang="ka-GE" altLang="en-US" sz="1400" dirty="0">
              <a:latin typeface="+mn-lt"/>
            </a:endParaRPr>
          </a:p>
          <a:p>
            <a:pPr>
              <a:spcBef>
                <a:spcPct val="0"/>
              </a:spcBef>
            </a:pPr>
            <a:endParaRPr lang="ka-GE" altLang="en-US" sz="1400" dirty="0">
              <a:latin typeface="+mn-lt"/>
            </a:endParaRPr>
          </a:p>
          <a:p>
            <a:pPr>
              <a:spcBef>
                <a:spcPct val="0"/>
              </a:spcBef>
            </a:pPr>
            <a:endParaRPr lang="ka-GE" altLang="en-US" sz="1200" dirty="0">
              <a:latin typeface="+mn-lt"/>
            </a:endParaRPr>
          </a:p>
          <a:p>
            <a:endParaRPr lang="ka-GE" dirty="0"/>
          </a:p>
        </p:txBody>
      </p:sp>
      <p:sp>
        <p:nvSpPr>
          <p:cNvPr id="32" name="Text Placeholder 3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9FDC2C-93EC-4C8A-9ECF-4C1E10889CE9}"/>
              </a:ext>
            </a:extLst>
          </p:cNvPr>
          <p:cNvSpPr>
            <a:spLocks noGrp="1"/>
          </p:cNvSpPr>
          <p:nvPr>
            <p:ph type="body" sz="quarter" idx="13"/>
          </p:nvPr>
        </p:nvSpPr>
        <p:spPr/>
        <p:txBody>
          <a:bodyPr/>
          <a:lstStyle/>
          <a:p>
            <a:r>
              <a:rPr lang="ka-GE" b="1" dirty="0"/>
              <a:t>დდ თვე წწწწ</a:t>
            </a:r>
          </a:p>
          <a:p>
            <a:endParaRPr lang="ka-GE" dirty="0"/>
          </a:p>
        </p:txBody>
      </p:sp>
    </p:spTree>
    <p:extLst>
      <p:ext uri="{BB962C8B-B14F-4D97-AF65-F5344CB8AC3E}">
        <p14:creationId xmlns:p14="http://schemas.microsoft.com/office/powerpoint/2010/main" val="23373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C04F3A-82BD-4011-AADB-1F79FD7DF4BC}" type="slidenum">
              <a:rPr lang="en-GB" smtClean="0"/>
              <a:pPr/>
              <a:t>10</a:t>
            </a:fld>
            <a:endParaRPr lang="ka-GE" dirty="0"/>
          </a:p>
        </p:txBody>
      </p:sp>
      <p:sp>
        <p:nvSpPr>
          <p:cNvPr id="3" name="Text Placeholder 2"/>
          <p:cNvSpPr>
            <a:spLocks noGrp="1"/>
          </p:cNvSpPr>
          <p:nvPr>
            <p:ph type="body" sz="quarter" idx="11"/>
          </p:nvPr>
        </p:nvSpPr>
        <p:spPr/>
        <p:txBody>
          <a:bodyPr>
            <a:normAutofit/>
          </a:bodyPr>
          <a:lstStyle/>
          <a:p>
            <a:r>
              <a:rPr lang="ka-GE" sz="2700" dirty="0" smtClean="0">
                <a:latin typeface="Verdana" panose="020B0604030504040204" pitchFamily="34" charset="0"/>
              </a:rPr>
              <a:t>ევროპის საბჭოს მიდგომა</a:t>
            </a:r>
            <a:endParaRPr lang="ka-GE" sz="27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EC815FC-B81D-47F2-85CE-4939CE177F7B}"/>
              </a:ext>
            </a:extLst>
          </p:cNvPr>
          <p:cNvSpPr txBox="1">
            <a:spLocks noChangeArrowheads="1"/>
          </p:cNvSpPr>
          <p:nvPr/>
        </p:nvSpPr>
        <p:spPr bwMode="auto">
          <a:xfrm>
            <a:off x="1547813" y="1144588"/>
            <a:ext cx="583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ka-GE" sz="1600" b="1" dirty="0" smtClean="0">
                <a:latin typeface="+mn-lt"/>
              </a:rPr>
              <a:t>1. </a:t>
            </a:r>
            <a:r>
              <a:rPr lang="ka-GE" sz="1600" b="1" dirty="0">
                <a:latin typeface="+mn-lt"/>
              </a:rPr>
              <a:t>საერთო სტანდარტები: ბუდაპეშტის კონვენცია კიბერდანაშაულის შესახებ და დაკავშირებული სტანდარტები</a:t>
            </a:r>
          </a:p>
        </p:txBody>
      </p:sp>
      <p:sp>
        <p:nvSpPr>
          <p:cNvPr id="6" name="Isosceles Tri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182123B-3127-448D-ABBE-8E5470B60FFB}"/>
              </a:ext>
            </a:extLst>
          </p:cNvPr>
          <p:cNvSpPr/>
          <p:nvPr/>
        </p:nvSpPr>
        <p:spPr>
          <a:xfrm>
            <a:off x="2484438" y="2017713"/>
            <a:ext cx="3948112" cy="3095625"/>
          </a:xfrm>
          <a:prstGeom prst="triangle">
            <a:avLst/>
          </a:prstGeom>
          <a:solidFill>
            <a:srgbClr val="2F618F"/>
          </a:solidFill>
          <a:ln>
            <a:solidFill>
              <a:srgbClr val="2F61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8EC46C7-9839-4125-A3E3-536B132E70E0}"/>
              </a:ext>
            </a:extLst>
          </p:cNvPr>
          <p:cNvSpPr txBox="1">
            <a:spLocks noChangeArrowheads="1"/>
          </p:cNvSpPr>
          <p:nvPr/>
        </p:nvSpPr>
        <p:spPr bwMode="auto">
          <a:xfrm>
            <a:off x="3317875" y="3544888"/>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ka-GE" sz="1800" b="1" dirty="0">
                <a:solidFill>
                  <a:schemeClr val="bg1"/>
                </a:solidFill>
                <a:latin typeface="+mn-lt"/>
              </a:rPr>
              <a:t>"კიბერსივრცეში თქვენი უფლებებისა და თქვენი დაცვა"</a:t>
            </a:r>
          </a:p>
        </p:txBody>
      </p:sp>
      <p:cxnSp>
        <p:nvCxnSpPr>
          <p:cNvPr id="8" name="Straight Arrow Connector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0C2FF9B-D897-4FA1-B04A-537949A93229}"/>
              </a:ext>
            </a:extLst>
          </p:cNvPr>
          <p:cNvCxnSpPr/>
          <p:nvPr/>
        </p:nvCxnSpPr>
        <p:spPr>
          <a:xfrm flipH="1">
            <a:off x="2268538" y="2076450"/>
            <a:ext cx="1871662"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73F66C-1BDE-4BBE-ADF8-F0772BD77CFC}"/>
              </a:ext>
            </a:extLst>
          </p:cNvPr>
          <p:cNvCxnSpPr/>
          <p:nvPr/>
        </p:nvCxnSpPr>
        <p:spPr>
          <a:xfrm>
            <a:off x="4799013" y="2068513"/>
            <a:ext cx="1860550"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8666E47-CD8C-4A02-AD4D-CC81B81EFF80}"/>
              </a:ext>
            </a:extLst>
          </p:cNvPr>
          <p:cNvCxnSpPr/>
          <p:nvPr/>
        </p:nvCxnSpPr>
        <p:spPr>
          <a:xfrm flipH="1">
            <a:off x="2771775" y="5387975"/>
            <a:ext cx="3384550" cy="0"/>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252D9BB-F2E4-46C5-BC1C-E4EF64D38CC2}"/>
              </a:ext>
            </a:extLst>
          </p:cNvPr>
          <p:cNvSpPr txBox="1">
            <a:spLocks noChangeArrowheads="1"/>
          </p:cNvSpPr>
          <p:nvPr/>
        </p:nvSpPr>
        <p:spPr bwMode="auto">
          <a:xfrm>
            <a:off x="107950" y="4184873"/>
            <a:ext cx="2305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800" b="1" dirty="0" smtClean="0">
                <a:latin typeface="+mn-lt"/>
              </a:rPr>
              <a:t>2. </a:t>
            </a:r>
            <a:r>
              <a:rPr lang="ka-GE" sz="1800" b="1" dirty="0">
                <a:latin typeface="+mn-lt"/>
              </a:rPr>
              <a:t>შემდგომი მოქმედებები და შეფასებები:</a:t>
            </a:r>
          </a:p>
          <a:p>
            <a:r>
              <a:rPr lang="ka-GE" sz="1800" b="1" dirty="0">
                <a:latin typeface="+mn-lt"/>
              </a:rPr>
              <a:t>კიბერდანაშაულის შესახებ კონვენციის კომიტეტი (T-CY)</a:t>
            </a:r>
          </a:p>
        </p:txBody>
      </p:sp>
      <p:sp>
        <p:nvSpPr>
          <p:cNvPr id="12" name="TextBox 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CB36F6E-1021-48B5-A13E-979F5CA743D7}"/>
              </a:ext>
            </a:extLst>
          </p:cNvPr>
          <p:cNvSpPr txBox="1">
            <a:spLocks noChangeArrowheads="1"/>
          </p:cNvSpPr>
          <p:nvPr/>
        </p:nvSpPr>
        <p:spPr bwMode="auto">
          <a:xfrm>
            <a:off x="6227763" y="5119688"/>
            <a:ext cx="29527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600" b="1" dirty="0" smtClean="0">
                <a:latin typeface="+mn-lt"/>
              </a:rPr>
              <a:t>3. </a:t>
            </a:r>
            <a:r>
              <a:rPr lang="ka-GE" sz="1600" b="1" dirty="0">
                <a:latin typeface="+mn-lt"/>
              </a:rPr>
              <a:t>შესაძლებლობათა ზრდა:</a:t>
            </a:r>
          </a:p>
          <a:p>
            <a:r>
              <a:rPr lang="ka-GE" sz="1600" b="1" dirty="0">
                <a:latin typeface="+mn-lt"/>
              </a:rPr>
              <a:t>C-PROC </a:t>
            </a:r>
            <a:r>
              <a:rPr lang="en-GB" sz="1600" b="1" dirty="0">
                <a:latin typeface="+mn-lt"/>
                <a:sym typeface="Wingdings 3" charset="0"/>
              </a:rPr>
              <a:t></a:t>
            </a:r>
            <a:endParaRPr lang="ka-GE" sz="1600" b="1" dirty="0">
              <a:latin typeface="+mn-lt"/>
              <a:cs typeface="Arial" panose="020B0604020202020204" pitchFamily="34" charset="0"/>
            </a:endParaRPr>
          </a:p>
          <a:p>
            <a:r>
              <a:rPr lang="ka-GE" sz="1600" b="1" dirty="0">
                <a:latin typeface="+mn-lt"/>
              </a:rPr>
              <a:t>ტექნიკური თანამშრომლობის პროგრამები</a:t>
            </a:r>
          </a:p>
        </p:txBody>
      </p:sp>
    </p:spTree>
    <p:extLst>
      <p:ext uri="{BB962C8B-B14F-4D97-AF65-F5344CB8AC3E}">
        <p14:creationId xmlns:p14="http://schemas.microsoft.com/office/powerpoint/2010/main" val="1173409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C04F3A-82BD-4011-AADB-1F79FD7DF4BC}" type="slidenum">
              <a:rPr lang="en-GB" smtClean="0"/>
              <a:pPr/>
              <a:t>11</a:t>
            </a:fld>
            <a:endParaRPr lang="ka-GE" dirty="0"/>
          </a:p>
        </p:txBody>
      </p:sp>
      <p:sp>
        <p:nvSpPr>
          <p:cNvPr id="3" name="Text Placeholder 2"/>
          <p:cNvSpPr>
            <a:spLocks noGrp="1"/>
          </p:cNvSpPr>
          <p:nvPr>
            <p:ph type="body" sz="quarter" idx="11"/>
          </p:nvPr>
        </p:nvSpPr>
        <p:spPr>
          <a:xfrm>
            <a:off x="2811463" y="160300"/>
            <a:ext cx="6332537" cy="1035050"/>
          </a:xfrm>
        </p:spPr>
        <p:txBody>
          <a:bodyPr>
            <a:noAutofit/>
          </a:bodyPr>
          <a:lstStyle/>
          <a:p>
            <a:r>
              <a:rPr lang="ka-GE" sz="1600" dirty="0">
                <a:latin typeface="Verdana" panose="020B0604030504040204" pitchFamily="34" charset="0"/>
              </a:rPr>
              <a:t>ევროპის საბჭოს კიბერდანაშაულის </a:t>
            </a:r>
            <a:endParaRPr lang="ka-GE" sz="1600" dirty="0" smtClean="0">
              <a:latin typeface="Verdana" panose="020B0604030504040204" pitchFamily="34" charset="0"/>
              <a:ea typeface="Verdana" panose="020B0604030504040204" pitchFamily="34" charset="0"/>
            </a:endParaRPr>
          </a:p>
          <a:p>
            <a:r>
              <a:rPr lang="ka-GE" sz="1600" dirty="0" smtClean="0">
                <a:latin typeface="Verdana" panose="020B0604030504040204" pitchFamily="34" charset="0"/>
              </a:rPr>
              <a:t>პროგრამების ოფისი </a:t>
            </a:r>
            <a:r>
              <a:rPr lang="ka-GE" sz="1400" dirty="0" smtClean="0"/>
              <a:t>   </a:t>
            </a:r>
          </a:p>
          <a:p>
            <a:r>
              <a:rPr lang="ka-GE" sz="1600" dirty="0" smtClean="0">
                <a:latin typeface="Verdana" panose="020B0604030504040204" pitchFamily="34" charset="0"/>
              </a:rPr>
              <a:t>ბუქარესტში (C-PROC)</a:t>
            </a:r>
          </a:p>
          <a:p>
            <a:endParaRPr lang="ka-GE" sz="1400" dirty="0"/>
          </a:p>
        </p:txBody>
      </p:sp>
      <p:sp>
        <p:nvSpPr>
          <p:cNvPr id="5" name="TextBox 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E7F87-B3D1-4976-A17F-00003EF51DAD}"/>
              </a:ext>
            </a:extLst>
          </p:cNvPr>
          <p:cNvSpPr txBox="1">
            <a:spLocks noChangeArrowheads="1"/>
          </p:cNvSpPr>
          <p:nvPr/>
        </p:nvSpPr>
        <p:spPr bwMode="auto">
          <a:xfrm>
            <a:off x="250825" y="1874812"/>
            <a:ext cx="8720138" cy="3539430"/>
          </a:xfrm>
          <a:prstGeom prst="rect">
            <a:avLst/>
          </a:prstGeom>
          <a:noFill/>
          <a:ln w="9525">
            <a:solidFill>
              <a:srgbClr val="2F61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Aft>
                <a:spcPts val="1200"/>
              </a:spcAft>
              <a:buFont typeface="Wingdings" charset="0"/>
              <a:buChar char="§"/>
            </a:pPr>
            <a:r>
              <a:rPr lang="ka-GE" sz="2000" b="1" dirty="0">
                <a:latin typeface="+mn-lt"/>
              </a:rPr>
              <a:t>მინისტრთა კომიტეტის 2013 წლის ოქტომბრის გადაწყვეტილება</a:t>
            </a:r>
          </a:p>
          <a:p>
            <a:pPr>
              <a:spcAft>
                <a:spcPts val="1200"/>
              </a:spcAft>
              <a:buFont typeface="Wingdings" charset="0"/>
              <a:buChar char="§"/>
            </a:pPr>
            <a:r>
              <a:rPr lang="ka-GE" sz="2000" b="1" dirty="0">
                <a:latin typeface="+mn-lt"/>
              </a:rPr>
              <a:t>მოქმედებს 2014 წლის აპრილიდან</a:t>
            </a:r>
          </a:p>
          <a:p>
            <a:pPr>
              <a:spcAft>
                <a:spcPts val="1200"/>
              </a:spcAft>
              <a:buFont typeface="Wingdings" charset="0"/>
              <a:buChar char="§"/>
            </a:pPr>
            <a:r>
              <a:rPr lang="ka-GE" sz="2000" b="1" dirty="0">
                <a:latin typeface="+mn-lt"/>
              </a:rPr>
              <a:t>6 მიმდინარე პროექტი</a:t>
            </a:r>
          </a:p>
          <a:p>
            <a:pPr>
              <a:spcAft>
                <a:spcPts val="1200"/>
              </a:spcAft>
              <a:buFont typeface="Wingdings" charset="0"/>
              <a:buChar char="§"/>
            </a:pPr>
            <a:endParaRPr lang="ka-GE" sz="2800" b="1" dirty="0">
              <a:latin typeface="+mn-lt"/>
              <a:cs typeface="Arial" panose="020B0604020202020204" pitchFamily="34" charset="0"/>
            </a:endParaRPr>
          </a:p>
          <a:p>
            <a:pPr>
              <a:spcAft>
                <a:spcPts val="1200"/>
              </a:spcAft>
              <a:buFont typeface="Wingdings" charset="0"/>
              <a:buChar char="§"/>
            </a:pPr>
            <a:r>
              <a:rPr lang="ka-GE" b="1" dirty="0" smtClean="0">
                <a:latin typeface="+mn-lt"/>
              </a:rPr>
              <a:t>ამოცანა: </a:t>
            </a:r>
            <a:r>
              <a:rPr lang="ka-GE" b="1" dirty="0">
                <a:latin typeface="+mn-lt"/>
              </a:rPr>
              <a:t>მსოფლიოს მასშტაბით ქვეყნების დახმარება კიბერდანაშაულისა და ელექტრონული მტკიცებულებების </a:t>
            </a:r>
            <a:r>
              <a:rPr lang="ka-GE" b="1" dirty="0" smtClean="0">
                <a:latin typeface="+mn-lt"/>
              </a:rPr>
              <a:t>სფეროში </a:t>
            </a:r>
            <a:r>
              <a:rPr lang="ka-GE" b="1" dirty="0">
                <a:latin typeface="+mn-lt"/>
              </a:rPr>
              <a:t>სისხლის სამართლის </a:t>
            </a:r>
            <a:r>
              <a:rPr lang="ka-GE" b="1" dirty="0" smtClean="0">
                <a:latin typeface="+mn-lt"/>
              </a:rPr>
              <a:t>მართლმსაჯულების შესაძლებლობების </a:t>
            </a:r>
            <a:r>
              <a:rPr lang="ka-GE" b="1" dirty="0">
                <a:latin typeface="+mn-lt"/>
              </a:rPr>
              <a:t>გასაძლიერებლად</a:t>
            </a:r>
          </a:p>
        </p:txBody>
      </p:sp>
    </p:spTree>
    <p:extLst>
      <p:ext uri="{BB962C8B-B14F-4D97-AF65-F5344CB8AC3E}">
        <p14:creationId xmlns:p14="http://schemas.microsoft.com/office/powerpoint/2010/main" val="3937809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C04F3A-82BD-4011-AADB-1F79FD7DF4BC}" type="slidenum">
              <a:rPr lang="en-GB" smtClean="0"/>
              <a:pPr/>
              <a:t>12</a:t>
            </a:fld>
            <a:endParaRPr lang="ka-GE" dirty="0"/>
          </a:p>
        </p:txBody>
      </p:sp>
      <p:sp>
        <p:nvSpPr>
          <p:cNvPr id="3" name="Text Placeholder 2"/>
          <p:cNvSpPr>
            <a:spLocks noGrp="1"/>
          </p:cNvSpPr>
          <p:nvPr>
            <p:ph type="body" sz="quarter" idx="11"/>
          </p:nvPr>
        </p:nvSpPr>
        <p:spPr>
          <a:xfrm>
            <a:off x="2811463" y="246888"/>
            <a:ext cx="6332537" cy="1035050"/>
          </a:xfrm>
        </p:spPr>
        <p:txBody>
          <a:bodyPr>
            <a:normAutofit/>
          </a:bodyPr>
          <a:lstStyle/>
          <a:p>
            <a:r>
              <a:rPr lang="ka-GE" sz="2700" dirty="0">
                <a:latin typeface="Verdana" panose="020B0604030504040204" pitchFamily="34" charset="0"/>
              </a:rPr>
              <a:t>შესაძლებლობათა ზრდის მიმდინარე პროგრამები</a:t>
            </a:r>
            <a:endParaRPr lang="ka-GE" sz="2700" dirty="0">
              <a:latin typeface="Verdana" panose="020B0604030504040204" pitchFamily="34" charset="0"/>
              <a:ea typeface="Verdana" panose="020B0604030504040204" pitchFamily="34" charset="0"/>
            </a:endParaRPr>
          </a:p>
          <a:p>
            <a:endParaRPr lang="ka-GE" dirty="0"/>
          </a:p>
        </p:txBody>
      </p:sp>
      <p:pic>
        <p:nvPicPr>
          <p:cNvPr id="9" name="Picture 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DF5DDB8-AE21-4C08-84EA-22EEBA8A967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169" y="1357685"/>
            <a:ext cx="4687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27DD9C2-7324-4D82-9AA6-571418FD8FF9}"/>
              </a:ext>
            </a:extLst>
          </p:cNvPr>
          <p:cNvSpPr txBox="1">
            <a:spLocks noChangeArrowheads="1"/>
          </p:cNvSpPr>
          <p:nvPr/>
        </p:nvSpPr>
        <p:spPr bwMode="auto">
          <a:xfrm>
            <a:off x="323528" y="2297906"/>
            <a:ext cx="7874000"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ka-GE" sz="1400" b="1" dirty="0">
                <a:effectLst>
                  <a:outerShdw blurRad="38100" dist="38100" dir="2700000" algn="tl">
                    <a:srgbClr val="000000">
                      <a:alpha val="43137"/>
                    </a:srgbClr>
                  </a:outerShdw>
                </a:effectLst>
                <a:latin typeface="+mn-lt"/>
              </a:rPr>
              <a:t>GLACY+ </a:t>
            </a:r>
            <a:r>
              <a:rPr lang="ka-GE" sz="1600" dirty="0" smtClean="0"/>
              <a:t> </a:t>
            </a:r>
            <a:r>
              <a:rPr lang="ka-GE" sz="1600" dirty="0" smtClean="0">
                <a:effectLst>
                  <a:outerShdw blurRad="38100" dist="38100" dir="2700000" algn="tl">
                    <a:srgbClr val="000000">
                      <a:alpha val="43137"/>
                    </a:srgbClr>
                  </a:outerShdw>
                </a:effectLst>
                <a:latin typeface="+mn-lt"/>
              </a:rPr>
              <a:t>-</a:t>
            </a:r>
            <a:r>
              <a:rPr lang="ka-GE" sz="1600" dirty="0" smtClean="0"/>
              <a:t> </a:t>
            </a:r>
            <a:r>
              <a:rPr lang="ka-GE" sz="1100" dirty="0" smtClean="0">
                <a:effectLst>
                  <a:outerShdw blurRad="38100" dist="38100" dir="2700000" algn="tl">
                    <a:srgbClr val="000000">
                      <a:alpha val="43137"/>
                    </a:srgbClr>
                  </a:outerShdw>
                </a:effectLst>
                <a:latin typeface="+mn-lt"/>
              </a:rPr>
              <a:t>EU/COE-ს კიბერდანაშაულთან ბრძოლის გლობალური ქმედებების ერთობლივი პროექტი</a:t>
            </a:r>
            <a:endParaRPr lang="ka-GE" sz="1100" dirty="0">
              <a:effectLst>
                <a:outerShdw blurRad="38100" dist="38100" dir="2700000" algn="tl">
                  <a:srgbClr val="000000">
                    <a:alpha val="43137"/>
                  </a:srgbClr>
                </a:outerShdw>
              </a:effectLst>
              <a:latin typeface="+mn-lt"/>
              <a:cs typeface="Arial" panose="020B0604020202020204" pitchFamily="34" charset="0"/>
            </a:endParaRPr>
          </a:p>
        </p:txBody>
      </p:sp>
      <p:sp>
        <p:nvSpPr>
          <p:cNvPr id="12"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5DCCF07-F68B-4BB3-A840-FA8983B0124E}"/>
              </a:ext>
            </a:extLst>
          </p:cNvPr>
          <p:cNvSpPr txBox="1">
            <a:spLocks noChangeArrowheads="1"/>
          </p:cNvSpPr>
          <p:nvPr/>
        </p:nvSpPr>
        <p:spPr bwMode="auto">
          <a:xfrm>
            <a:off x="323528" y="2931494"/>
            <a:ext cx="7789863"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08000" rIns="90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ka-GE" sz="2000" b="1" dirty="0">
                <a:effectLst>
                  <a:outerShdw blurRad="38100" dist="38100" dir="2700000" algn="tl">
                    <a:srgbClr val="000000">
                      <a:alpha val="43137"/>
                    </a:srgbClr>
                  </a:outerShdw>
                </a:effectLst>
                <a:latin typeface="+mn-lt"/>
              </a:rPr>
              <a:t>CyberEast</a:t>
            </a:r>
            <a:r>
              <a:rPr lang="ka-GE" dirty="0" smtClean="0"/>
              <a:t> </a:t>
            </a:r>
            <a:r>
              <a:rPr lang="ka-GE" dirty="0" smtClean="0">
                <a:effectLst>
                  <a:outerShdw blurRad="38100" dist="38100" dir="2700000" algn="tl">
                    <a:srgbClr val="000000">
                      <a:alpha val="43137"/>
                    </a:srgbClr>
                  </a:outerShdw>
                </a:effectLst>
                <a:latin typeface="+mn-lt"/>
              </a:rPr>
              <a:t>-</a:t>
            </a:r>
            <a:r>
              <a:rPr lang="ka-GE" dirty="0" smtClean="0"/>
              <a:t> </a:t>
            </a:r>
            <a:r>
              <a:rPr lang="ka-GE" sz="1600" dirty="0" smtClean="0">
                <a:effectLst>
                  <a:outerShdw blurRad="38100" dist="38100" dir="2700000" algn="tl">
                    <a:srgbClr val="000000">
                      <a:alpha val="43137"/>
                    </a:srgbClr>
                  </a:outerShdw>
                </a:effectLst>
                <a:latin typeface="+mn-lt"/>
              </a:rPr>
              <a:t>EU/COE-ს აღმოსავლეთის პარტნიორობა</a:t>
            </a:r>
            <a:r>
              <a:rPr lang="ka-GE" dirty="0" smtClean="0"/>
              <a:t>  </a:t>
            </a:r>
            <a:endParaRPr lang="ka-GE" sz="1600" dirty="0">
              <a:effectLst>
                <a:outerShdw blurRad="38100" dist="38100" dir="2700000" algn="tl">
                  <a:srgbClr val="000000">
                    <a:alpha val="43137"/>
                  </a:srgbClr>
                </a:outerShdw>
              </a:effectLst>
              <a:latin typeface="+mn-lt"/>
              <a:cs typeface="Arial" panose="020B0604020202020204" pitchFamily="34" charset="0"/>
            </a:endParaRPr>
          </a:p>
        </p:txBody>
      </p:sp>
      <p:sp>
        <p:nvSpPr>
          <p:cNvPr id="13" name="TextBox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A7BF1-61FD-4D66-A1DD-0EACE36D48FC}"/>
              </a:ext>
            </a:extLst>
          </p:cNvPr>
          <p:cNvSpPr txBox="1">
            <a:spLocks noChangeArrowheads="1"/>
          </p:cNvSpPr>
          <p:nvPr/>
        </p:nvSpPr>
        <p:spPr bwMode="auto">
          <a:xfrm>
            <a:off x="323528" y="3439642"/>
            <a:ext cx="8482013"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ka-GE" sz="2000" b="1" dirty="0">
                <a:effectLst>
                  <a:outerShdw blurRad="38100" dist="38100" dir="2700000" algn="tl">
                    <a:srgbClr val="000000">
                      <a:alpha val="43137"/>
                    </a:srgbClr>
                  </a:outerShdw>
                </a:effectLst>
                <a:latin typeface="+mn-lt"/>
              </a:rPr>
              <a:t>iPROCEEDS-2</a:t>
            </a:r>
            <a:r>
              <a:rPr lang="ka-GE" dirty="0" smtClean="0"/>
              <a:t> </a:t>
            </a:r>
            <a:r>
              <a:rPr lang="ka-GE" dirty="0" smtClean="0">
                <a:effectLst>
                  <a:outerShdw blurRad="38100" dist="38100" dir="2700000" algn="tl">
                    <a:srgbClr val="000000">
                      <a:alpha val="43137"/>
                    </a:srgbClr>
                  </a:outerShdw>
                </a:effectLst>
                <a:latin typeface="+mn-lt"/>
              </a:rPr>
              <a:t>- </a:t>
            </a:r>
            <a:r>
              <a:rPr lang="ka-GE" sz="1600" dirty="0" smtClean="0">
                <a:effectLst>
                  <a:outerShdw blurRad="38100" dist="38100" dir="2700000" algn="tl">
                    <a:srgbClr val="000000">
                      <a:alpha val="43137"/>
                    </a:srgbClr>
                  </a:outerShdw>
                </a:effectLst>
                <a:latin typeface="+mn-lt"/>
              </a:rPr>
              <a:t>EU/COE ინტერნეტში დანაშაულებრივი შემოსავლის წინააღმდეგ</a:t>
            </a:r>
            <a:endParaRPr lang="ka-GE" sz="1400" dirty="0">
              <a:effectLst>
                <a:outerShdw blurRad="38100" dist="38100" dir="2700000" algn="tl">
                  <a:srgbClr val="000000">
                    <a:alpha val="43137"/>
                  </a:srgbClr>
                </a:outerShdw>
              </a:effectLst>
              <a:latin typeface="+mn-lt"/>
              <a:cs typeface="Arial" panose="020B0604020202020204" pitchFamily="34" charset="0"/>
            </a:endParaRPr>
          </a:p>
        </p:txBody>
      </p:sp>
      <p:sp>
        <p:nvSpPr>
          <p:cNvPr id="14" name="TextBox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FC01A6F-0182-44A9-A3DE-CCDCE97CA75E}"/>
              </a:ext>
            </a:extLst>
          </p:cNvPr>
          <p:cNvSpPr txBox="1">
            <a:spLocks noChangeArrowheads="1"/>
          </p:cNvSpPr>
          <p:nvPr/>
        </p:nvSpPr>
        <p:spPr bwMode="auto">
          <a:xfrm>
            <a:off x="323528" y="4003540"/>
            <a:ext cx="8482013"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ka-GE" sz="1400" b="1" dirty="0">
                <a:effectLst>
                  <a:outerShdw blurRad="38100" dist="38100" dir="2700000" algn="tl">
                    <a:srgbClr val="000000">
                      <a:alpha val="43137"/>
                    </a:srgbClr>
                  </a:outerShdw>
                </a:effectLst>
                <a:latin typeface="+mn-lt"/>
              </a:rPr>
              <a:t>CyberSouth</a:t>
            </a:r>
            <a:r>
              <a:rPr lang="ka-GE" sz="1600" dirty="0" smtClean="0"/>
              <a:t> </a:t>
            </a:r>
            <a:r>
              <a:rPr lang="ka-GE" sz="1600" dirty="0" smtClean="0">
                <a:effectLst>
                  <a:outerShdw blurRad="38100" dist="38100" dir="2700000" algn="tl">
                    <a:srgbClr val="000000">
                      <a:alpha val="43137"/>
                    </a:srgbClr>
                  </a:outerShdw>
                </a:effectLst>
                <a:latin typeface="+mn-lt"/>
              </a:rPr>
              <a:t>-</a:t>
            </a:r>
            <a:r>
              <a:rPr lang="ka-GE" sz="1600" dirty="0" smtClean="0"/>
              <a:t> </a:t>
            </a:r>
            <a:r>
              <a:rPr lang="ka-GE" sz="1100" dirty="0" smtClean="0">
                <a:effectLst>
                  <a:outerShdw blurRad="38100" dist="38100" dir="2700000" algn="tl">
                    <a:srgbClr val="000000">
                      <a:alpha val="43137"/>
                    </a:srgbClr>
                  </a:outerShdw>
                </a:effectLst>
                <a:latin typeface="+mn-lt"/>
              </a:rPr>
              <a:t>EU/COE</a:t>
            </a:r>
            <a:r>
              <a:rPr lang="ka-GE" sz="1600" dirty="0" smtClean="0"/>
              <a:t> </a:t>
            </a:r>
            <a:r>
              <a:rPr lang="ka-GE" sz="1100" dirty="0">
                <a:effectLst>
                  <a:outerShdw blurRad="38100" dist="38100" dir="2700000" algn="tl">
                    <a:srgbClr val="000000">
                      <a:alpha val="43137"/>
                    </a:srgbClr>
                  </a:outerShdw>
                </a:effectLst>
                <a:latin typeface="+mn-lt"/>
              </a:rPr>
              <a:t>ერთობლივი პროექტი კიბერდანაშაულისა და ელექტრონული მტკიცებულებების </a:t>
            </a:r>
            <a:r>
              <a:rPr lang="ka-GE" sz="1100" dirty="0" smtClean="0">
                <a:effectLst>
                  <a:outerShdw blurRad="38100" dist="38100" dir="2700000" algn="tl">
                    <a:srgbClr val="000000">
                      <a:alpha val="43137"/>
                    </a:srgbClr>
                  </a:outerShdw>
                </a:effectLst>
                <a:latin typeface="+mn-lt"/>
              </a:rPr>
              <a:t>შესახებ</a:t>
            </a:r>
            <a:r>
              <a:rPr lang="ka-GE" sz="1600" dirty="0" smtClean="0"/>
              <a:t> </a:t>
            </a:r>
            <a:endParaRPr lang="ka-GE" sz="1100" dirty="0">
              <a:effectLst>
                <a:outerShdw blurRad="38100" dist="38100" dir="2700000" algn="tl">
                  <a:srgbClr val="000000">
                    <a:alpha val="43137"/>
                  </a:srgbClr>
                </a:outerShdw>
              </a:effectLst>
              <a:latin typeface="+mn-lt"/>
              <a:cs typeface="Arial" panose="020B0604020202020204" pitchFamily="34" charset="0"/>
            </a:endParaRPr>
          </a:p>
        </p:txBody>
      </p:sp>
      <p:sp>
        <p:nvSpPr>
          <p:cNvPr id="15" name="TextBox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0016FE9-AB9B-42EA-B13E-241A406A0F1A}"/>
              </a:ext>
            </a:extLst>
          </p:cNvPr>
          <p:cNvSpPr txBox="1">
            <a:spLocks noChangeArrowheads="1"/>
          </p:cNvSpPr>
          <p:nvPr/>
        </p:nvSpPr>
        <p:spPr bwMode="auto">
          <a:xfrm>
            <a:off x="327783" y="4572601"/>
            <a:ext cx="8057048" cy="10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200"/>
              </a:lnSpc>
              <a:buFont typeface="Wingdings" panose="05000000000000000000" pitchFamily="2" charset="2"/>
              <a:buChar char="Ø"/>
            </a:pPr>
            <a:r>
              <a:rPr lang="ka-GE" sz="1400" b="1" dirty="0" smtClean="0">
                <a:effectLst>
                  <a:outerShdw blurRad="38100" dist="38100" dir="2700000" algn="tl">
                    <a:srgbClr val="000000">
                      <a:alpha val="43137"/>
                    </a:srgbClr>
                  </a:outerShdw>
                </a:effectLst>
                <a:latin typeface="+mn-lt"/>
              </a:rPr>
              <a:t>ონლაინრეჟიმში ბავშვთა სექსუალური </a:t>
            </a:r>
            <a:r>
              <a:rPr lang="ka-GE" sz="1400" b="1" dirty="0">
                <a:effectLst>
                  <a:outerShdw blurRad="38100" dist="38100" dir="2700000" algn="tl">
                    <a:srgbClr val="000000">
                      <a:alpha val="43137"/>
                    </a:srgbClr>
                  </a:outerShdw>
                </a:effectLst>
                <a:latin typeface="+mn-lt"/>
              </a:rPr>
              <a:t>ექსპლუატაციისა და ბავშვთა მიმართ ძალადობის დასრულება@ევროპაში (EndOCSEA@Europe)</a:t>
            </a:r>
            <a:r>
              <a:rPr lang="ka-GE" sz="1600" dirty="0" smtClean="0"/>
              <a:t> </a:t>
            </a:r>
            <a:r>
              <a:rPr lang="ka-GE" sz="1200" dirty="0" smtClean="0">
                <a:effectLst>
                  <a:outerShdw blurRad="38100" dist="38100" dir="2700000" algn="tl">
                    <a:srgbClr val="000000">
                      <a:alpha val="43137"/>
                    </a:srgbClr>
                  </a:outerShdw>
                </a:effectLst>
              </a:rPr>
              <a:t>- </a:t>
            </a:r>
            <a:r>
              <a:rPr lang="ka-GE" sz="1100" dirty="0" smtClean="0">
                <a:effectLst>
                  <a:outerShdw blurRad="38100" dist="38100" dir="2700000" algn="tl">
                    <a:srgbClr val="000000">
                      <a:alpha val="43137"/>
                    </a:srgbClr>
                  </a:outerShdw>
                </a:effectLst>
                <a:latin typeface="+mn-lt"/>
              </a:rPr>
              <a:t>(ფონდი „ბავშვთა მიმართ ძალადობის დასრულება“)</a:t>
            </a:r>
            <a:endParaRPr lang="ka-GE" sz="1050" dirty="0">
              <a:latin typeface="+mn-lt"/>
              <a:cs typeface="Arial" panose="020B0604020202020204" pitchFamily="34" charset="0"/>
            </a:endParaRPr>
          </a:p>
        </p:txBody>
      </p:sp>
      <p:sp>
        <p:nvSpPr>
          <p:cNvPr id="16" name="TextBox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B30427-D205-4EE7-9AA1-4078EF8B8770}"/>
              </a:ext>
            </a:extLst>
          </p:cNvPr>
          <p:cNvSpPr txBox="1">
            <a:spLocks noChangeArrowheads="1"/>
          </p:cNvSpPr>
          <p:nvPr/>
        </p:nvSpPr>
        <p:spPr bwMode="auto">
          <a:xfrm>
            <a:off x="323850" y="5589240"/>
            <a:ext cx="7762875" cy="6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200"/>
              </a:lnSpc>
              <a:buFont typeface="Wingdings" panose="05000000000000000000" pitchFamily="2" charset="2"/>
              <a:buChar char="Ø"/>
            </a:pPr>
            <a:r>
              <a:rPr lang="ka-GE" sz="1800" b="1" dirty="0">
                <a:effectLst>
                  <a:outerShdw blurRad="38100" dist="38100" dir="2700000" algn="tl">
                    <a:srgbClr val="000000">
                      <a:alpha val="43137"/>
                    </a:srgbClr>
                  </a:outerShdw>
                </a:effectLst>
                <a:latin typeface="+mn-lt"/>
              </a:rPr>
              <a:t>CyberCrime@Octopus</a:t>
            </a:r>
            <a:r>
              <a:rPr lang="ka-GE" sz="2000" dirty="0" smtClean="0"/>
              <a:t> </a:t>
            </a:r>
            <a:r>
              <a:rPr lang="ka-GE" sz="1600" dirty="0" smtClean="0">
                <a:effectLst>
                  <a:outerShdw blurRad="38100" dist="38100" dir="2700000" algn="tl">
                    <a:srgbClr val="000000">
                      <a:alpha val="43137"/>
                    </a:srgbClr>
                  </a:outerShdw>
                </a:effectLst>
              </a:rPr>
              <a:t>- </a:t>
            </a:r>
            <a:r>
              <a:rPr lang="ka-GE" sz="1400" dirty="0">
                <a:effectLst>
                  <a:outerShdw blurRad="38100" dist="38100" dir="2700000" algn="tl">
                    <a:srgbClr val="000000">
                      <a:alpha val="43137"/>
                    </a:srgbClr>
                  </a:outerShdw>
                </a:effectLst>
                <a:latin typeface="+mn-lt"/>
              </a:rPr>
              <a:t>(</a:t>
            </a:r>
            <a:r>
              <a:rPr lang="ka-GE" sz="1400" dirty="0" smtClean="0">
                <a:effectLst>
                  <a:outerShdw blurRad="38100" dist="38100" dir="2700000" algn="tl">
                    <a:srgbClr val="000000">
                      <a:alpha val="43137"/>
                    </a:srgbClr>
                  </a:outerShdw>
                </a:effectLst>
                <a:latin typeface="+mn-lt"/>
              </a:rPr>
              <a:t>ნებაყოფლობითი შენატანებით </a:t>
            </a:r>
            <a:r>
              <a:rPr lang="ka-GE" sz="1400" dirty="0">
                <a:effectLst>
                  <a:outerShdw blurRad="38100" dist="38100" dir="2700000" algn="tl">
                    <a:srgbClr val="000000">
                      <a:alpha val="43137"/>
                    </a:srgbClr>
                  </a:outerShdw>
                </a:effectLst>
                <a:latin typeface="+mn-lt"/>
              </a:rPr>
              <a:t>დაფინანსებული</a:t>
            </a:r>
            <a:r>
              <a:rPr lang="ka-GE" sz="1400" dirty="0" smtClean="0">
                <a:effectLst>
                  <a:outerShdw blurRad="38100" dist="38100" dir="2700000" algn="tl">
                    <a:srgbClr val="000000">
                      <a:alpha val="43137"/>
                    </a:srgbClr>
                  </a:outerShdw>
                </a:effectLst>
                <a:latin typeface="+mn-lt"/>
              </a:rPr>
              <a:t>)</a:t>
            </a:r>
            <a:r>
              <a:rPr lang="ka-GE" sz="2000" dirty="0" smtClean="0"/>
              <a:t> </a:t>
            </a:r>
            <a:endParaRPr lang="ka-GE" sz="1200" dirty="0">
              <a:latin typeface="+mn-lt"/>
              <a:cs typeface="Arial" panose="020B0604020202020204" pitchFamily="34" charset="0"/>
            </a:endParaRPr>
          </a:p>
        </p:txBody>
      </p:sp>
      <p:pic>
        <p:nvPicPr>
          <p:cNvPr id="17" name="Picture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E638BCF-702B-41C5-839F-DC1370A0461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93487" y="5424586"/>
            <a:ext cx="118268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52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13</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smtClean="0"/>
          </a:p>
          <a:p>
            <a:r>
              <a:rPr lang="ka-GE" sz="2700" dirty="0" smtClean="0">
                <a:latin typeface="Verdana" panose="020B0604030504040204" pitchFamily="34" charset="0"/>
              </a:rPr>
              <a:t>განყოფილება 2</a:t>
            </a:r>
            <a:endParaRPr lang="ka-GE" sz="2700" dirty="0">
              <a:latin typeface="Verdana" panose="020B0604030504040204" pitchFamily="34" charset="0"/>
              <a:ea typeface="Verdana" panose="020B0604030504040204" pitchFamily="34" charset="0"/>
            </a:endParaRPr>
          </a:p>
          <a:p>
            <a:endParaRPr lang="ka-GE" dirty="0"/>
          </a:p>
        </p:txBody>
      </p:sp>
      <p:sp>
        <p:nvSpPr>
          <p:cNvPr id="8"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txBox="1">
            <a:spLocks/>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ka-GE" dirty="0" smtClean="0"/>
              <a:t>ბუდაპეშტის კონვენციის მიმოხილვა </a:t>
            </a:r>
            <a:endParaRPr lang="ka-GE" dirty="0">
              <a:ea typeface="Verdana" panose="020B0604030504040204" pitchFamily="34" charset="0"/>
            </a:endParaRPr>
          </a:p>
        </p:txBody>
      </p:sp>
      <p:sp>
        <p:nvSpPr>
          <p:cNvPr id="9"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txBox="1">
            <a:spLocks/>
          </p:cNvSpPr>
          <p:nvPr/>
        </p:nvSpPr>
        <p:spPr>
          <a:xfrm>
            <a:off x="722312" y="4406900"/>
            <a:ext cx="7882135"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4000" dirty="0">
                <a:latin typeface="+mn-lt"/>
              </a:rPr>
              <a:t>კიბერდანაშაულთან ბრძოლის შესახებ ხელშეკრულების საფუძვლები</a:t>
            </a:r>
            <a:endParaRPr lang="ka-GE" sz="4000" dirty="0">
              <a:latin typeface="+mn-lt"/>
              <a:ea typeface="Verdana" panose="020B0604030504040204" pitchFamily="34" charset="0"/>
            </a:endParaRPr>
          </a:p>
        </p:txBody>
      </p:sp>
    </p:spTree>
    <p:extLst>
      <p:ext uri="{BB962C8B-B14F-4D97-AF65-F5344CB8AC3E}">
        <p14:creationId xmlns:p14="http://schemas.microsoft.com/office/powerpoint/2010/main" val="133988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Image result for arab league logo">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78A7F6B-4E28-4ECD-8C18-ACBAE2667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181" y="3168851"/>
            <a:ext cx="2559848" cy="17694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ITU">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DA9917B-E216-4A74-8859-D8085DE24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360" y="2861282"/>
            <a:ext cx="2295647" cy="229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საერთაშორისო ლანდშაფტი</a:t>
            </a:r>
          </a:p>
        </p:txBody>
      </p:sp>
      <p:pic>
        <p:nvPicPr>
          <p:cNvPr id="41" name="Picture 2" descr="https://encrypted-tbn3.gstatic.com/images?q=tbn:ANd9GcS8kc6MxOjYbIoUYYIAChLtSjGs_gPhuFMYixWcIwOKi5JQADMlV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1FB9E9-DE1A-4145-A1B6-10FBC83A3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0" y="1217162"/>
            <a:ext cx="2358445" cy="19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UNODC_logo">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1F5BCB3-BDA0-40A9-99F8-4384D50518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948" y="1194871"/>
            <a:ext cx="2253399" cy="158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http://upload.wikimedia.org/wikipedia/en/thumb/4/44/Shanghai_Cooperation_Organisation_(logo).svg/1024px-Shanghai_Cooperation_Organisation_(logo).svg.pn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A8D8512-25CD-44EF-AA2B-6ADF9CB7A7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2828" y="1227455"/>
            <a:ext cx="1755027" cy="17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https://encrypted-tbn2.gstatic.com/images?q=tbn:ANd9GcS-47cvYfUBHhv_YFWyDi1gecyRzh5G7zQH_UfPj54XZop_gOekn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E94690C-C8D8-4D48-ACAD-220B4B2A77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68852"/>
            <a:ext cx="2896671" cy="190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CBA1499-AC44-4EF7-B09F-A083E25B5D8B}"/>
              </a:ext>
            </a:extLst>
          </p:cNvPr>
          <p:cNvSpPr txBox="1"/>
          <p:nvPr/>
        </p:nvSpPr>
        <p:spPr>
          <a:xfrm>
            <a:off x="161351" y="4917563"/>
            <a:ext cx="2543783" cy="1631216"/>
          </a:xfrm>
          <a:prstGeom prst="rect">
            <a:avLst/>
          </a:prstGeom>
          <a:noFill/>
        </p:spPr>
        <p:txBody>
          <a:bodyPr wrap="square" rtlCol="0">
            <a:spAutoFit/>
          </a:bodyPr>
          <a:lstStyle/>
          <a:p>
            <a:pPr algn="ctr"/>
            <a:r>
              <a:rPr lang="ka-GE" sz="2000" b="1" i="1" dirty="0" smtClean="0"/>
              <a:t>კომპიუტერულ </a:t>
            </a:r>
            <a:r>
              <a:rPr lang="ka-GE" sz="2000" b="1" i="1" dirty="0"/>
              <a:t>დანაშაულთან ბრძოლის კანონის მოდელი </a:t>
            </a:r>
          </a:p>
          <a:p>
            <a:pPr algn="ctr"/>
            <a:r>
              <a:rPr lang="ka-GE" sz="2000" b="1" i="1" dirty="0"/>
              <a:t>ჰარარეს სქემა</a:t>
            </a:r>
          </a:p>
        </p:txBody>
      </p:sp>
      <p:sp>
        <p:nvSpPr>
          <p:cNvPr id="52" name="TextBox 5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7EC5E-DEE0-4C52-9578-038BCC8A0668}"/>
              </a:ext>
            </a:extLst>
          </p:cNvPr>
          <p:cNvSpPr txBox="1"/>
          <p:nvPr/>
        </p:nvSpPr>
        <p:spPr>
          <a:xfrm>
            <a:off x="2808852" y="5066122"/>
            <a:ext cx="1828800" cy="1200329"/>
          </a:xfrm>
          <a:prstGeom prst="rect">
            <a:avLst/>
          </a:prstGeom>
          <a:noFill/>
        </p:spPr>
        <p:txBody>
          <a:bodyPr wrap="square" rtlCol="0">
            <a:spAutoFit/>
          </a:bodyPr>
          <a:lstStyle/>
          <a:p>
            <a:pPr algn="ctr"/>
            <a:r>
              <a:rPr lang="ka-GE" b="1" i="1" dirty="0"/>
              <a:t>ITU მოდელები:</a:t>
            </a:r>
          </a:p>
          <a:p>
            <a:pPr marL="285750" indent="-285750">
              <a:buFont typeface="Arial" panose="020B0604020202020204" pitchFamily="34" charset="0"/>
              <a:buChar char="•"/>
            </a:pPr>
            <a:r>
              <a:rPr lang="ka-GE" b="1" i="1" dirty="0"/>
              <a:t>ICT4PAC</a:t>
            </a:r>
          </a:p>
          <a:p>
            <a:pPr marL="285750" indent="-285750">
              <a:buFont typeface="Arial" panose="020B0604020202020204" pitchFamily="34" charset="0"/>
              <a:buChar char="•"/>
            </a:pPr>
            <a:r>
              <a:rPr lang="ka-GE" b="1" i="1" dirty="0"/>
              <a:t>SADC</a:t>
            </a:r>
          </a:p>
          <a:p>
            <a:pPr marL="285750" indent="-285750">
              <a:buFont typeface="Arial" panose="020B0604020202020204" pitchFamily="34" charset="0"/>
              <a:buChar char="•"/>
            </a:pPr>
            <a:r>
              <a:rPr lang="ka-GE" b="1" i="1" dirty="0"/>
              <a:t>HIPCAR</a:t>
            </a:r>
          </a:p>
        </p:txBody>
      </p:sp>
      <p:pic>
        <p:nvPicPr>
          <p:cNvPr id="53" name="Picture 2" descr="https://encrypted-tbn1.gstatic.com/images?q=tbn:ANd9GcS-PUjVyE7OlcLxkjo1Wa6hn7qRvVRkEanvr7qBiuskAJLteLjvXw">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A4DF52E-8B7A-44B6-92AB-6D60DF6A93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5725" y="3086328"/>
            <a:ext cx="1703469" cy="198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6EF2088-2153-47AE-B58D-EBDD70CE0D38}"/>
              </a:ext>
            </a:extLst>
          </p:cNvPr>
          <p:cNvSpPr txBox="1"/>
          <p:nvPr/>
        </p:nvSpPr>
        <p:spPr>
          <a:xfrm>
            <a:off x="4747861" y="5149253"/>
            <a:ext cx="2160239" cy="1323439"/>
          </a:xfrm>
          <a:prstGeom prst="rect">
            <a:avLst/>
          </a:prstGeom>
          <a:noFill/>
        </p:spPr>
        <p:txBody>
          <a:bodyPr wrap="square" rtlCol="0">
            <a:spAutoFit/>
          </a:bodyPr>
          <a:lstStyle/>
          <a:p>
            <a:r>
              <a:rPr lang="ka-GE" sz="1600" b="1" i="1" dirty="0"/>
              <a:t>კონვენცია კიბერუსაფრთხოებისა და პერსონალური მონაცემების დაცვის შესახებ</a:t>
            </a:r>
          </a:p>
        </p:txBody>
      </p:sp>
      <p:sp>
        <p:nvSpPr>
          <p:cNvPr id="56" name="TextBox 5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092036A-613E-46C6-8C4A-FAF11957DF03}"/>
              </a:ext>
            </a:extLst>
          </p:cNvPr>
          <p:cNvSpPr txBox="1"/>
          <p:nvPr/>
        </p:nvSpPr>
        <p:spPr>
          <a:xfrm>
            <a:off x="7019926" y="4998159"/>
            <a:ext cx="2016124" cy="1569660"/>
          </a:xfrm>
          <a:prstGeom prst="rect">
            <a:avLst/>
          </a:prstGeom>
          <a:noFill/>
        </p:spPr>
        <p:txBody>
          <a:bodyPr wrap="square" rtlCol="0">
            <a:spAutoFit/>
          </a:bodyPr>
          <a:lstStyle/>
          <a:p>
            <a:r>
              <a:rPr lang="ka-GE" sz="1600" b="1" i="1" dirty="0"/>
              <a:t>კონვენცია საინფორმაციო ტექნოლოგიური დანაშაულის წინააღმდეგ ბრძოლის შესახებ</a:t>
            </a:r>
          </a:p>
        </p:txBody>
      </p:sp>
    </p:spTree>
    <p:extLst>
      <p:ext uri="{BB962C8B-B14F-4D97-AF65-F5344CB8AC3E}">
        <p14:creationId xmlns:p14="http://schemas.microsoft.com/office/powerpoint/2010/main" val="256092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369631" y="42863"/>
            <a:ext cx="76327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Sylfaen" panose="010A0502050306030303" pitchFamily="18" charset="0"/>
              </a:rPr>
              <a:t>კიბერდანაშაულის შესახებ</a:t>
            </a:r>
          </a:p>
          <a:p>
            <a:pPr algn="r"/>
            <a:r>
              <a:rPr lang="ka-GE" dirty="0" smtClean="0">
                <a:latin typeface="Sylfaen" panose="010A0502050306030303" pitchFamily="18" charset="0"/>
              </a:rPr>
              <a:t> </a:t>
            </a:r>
            <a:r>
              <a:rPr lang="ka-GE" dirty="0" smtClean="0">
                <a:solidFill>
                  <a:schemeClr val="bg1"/>
                </a:solidFill>
                <a:latin typeface="Sylfaen" panose="010A0502050306030303" pitchFamily="18" charset="0"/>
              </a:rPr>
              <a:t>ხელშეკრულების საფუძვლები</a:t>
            </a:r>
          </a:p>
        </p:txBody>
      </p:sp>
      <p:sp>
        <p:nvSpPr>
          <p:cNvPr id="4"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39CC4E-6B81-41D5-8FBA-98E336DBC65F}"/>
              </a:ext>
            </a:extLst>
          </p:cNvPr>
          <p:cNvSpPr>
            <a:spLocks noChangeArrowheads="1"/>
          </p:cNvSpPr>
          <p:nvPr/>
        </p:nvSpPr>
        <p:spPr bwMode="auto">
          <a:xfrm>
            <a:off x="467544" y="1328059"/>
            <a:ext cx="79928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342900" indent="-342900" algn="just">
              <a:buFont typeface="Wingdings" panose="05000000000000000000" pitchFamily="2" charset="2"/>
              <a:buChar char="Ø"/>
              <a:defRPr/>
            </a:pPr>
            <a:r>
              <a:rPr lang="ka-GE" b="1" dirty="0" smtClean="0">
                <a:latin typeface="Sylfaen" panose="010A0502050306030303" pitchFamily="18" charset="0"/>
              </a:rPr>
              <a:t>გლობალური</a:t>
            </a:r>
            <a:r>
              <a:rPr lang="ka-GE" dirty="0" smtClean="0">
                <a:latin typeface="Sylfaen" panose="010A0502050306030303" pitchFamily="18" charset="0"/>
              </a:rPr>
              <a:t> ინსტრუმენტი –</a:t>
            </a:r>
            <a:r>
              <a:rPr lang="ka-GE" b="1" dirty="0" smtClean="0">
                <a:latin typeface="Sylfaen" panose="010A0502050306030303" pitchFamily="18" charset="0"/>
              </a:rPr>
              <a:t> (საოპერაციო, ფუნქციონალური ჩარჩო)</a:t>
            </a:r>
          </a:p>
          <a:p>
            <a:pPr marL="342900" indent="-342900" algn="just">
              <a:buFont typeface="Wingdings" panose="05000000000000000000" pitchFamily="2" charset="2"/>
              <a:buChar char="Ø"/>
              <a:defRPr/>
            </a:pPr>
            <a:endParaRPr lang="ka-GE"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ka-GE" dirty="0" smtClean="0">
                <a:latin typeface="+mn-lt"/>
              </a:rPr>
              <a:t>წევრები: უნდა მოიცვას </a:t>
            </a:r>
            <a:r>
              <a:rPr lang="ka-GE" b="1" dirty="0" smtClean="0">
                <a:latin typeface="+mn-lt"/>
              </a:rPr>
              <a:t>ინფრასტრუქტურის ქვეყნები</a:t>
            </a:r>
          </a:p>
          <a:p>
            <a:pPr marL="342900" indent="-342900" algn="just" eaLnBrk="1" hangingPunct="1">
              <a:buFont typeface="Wingdings" panose="05000000000000000000" pitchFamily="2" charset="2"/>
              <a:buChar char="Ø"/>
              <a:defRPr/>
            </a:pPr>
            <a:endParaRPr lang="ka-GE"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ka-GE" dirty="0">
                <a:latin typeface="+mn-lt"/>
              </a:rPr>
              <a:t>განმარტებები</a:t>
            </a:r>
          </a:p>
          <a:p>
            <a:pPr marL="342900" indent="-342900" algn="just" eaLnBrk="1" hangingPunct="1">
              <a:buFont typeface="Wingdings" panose="05000000000000000000" pitchFamily="2" charset="2"/>
              <a:buChar char="Ø"/>
              <a:defRPr/>
            </a:pPr>
            <a:endParaRPr lang="ka-GE"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ka-GE" dirty="0">
                <a:latin typeface="+mn-lt"/>
              </a:rPr>
              <a:t>დანაშაულები</a:t>
            </a:r>
          </a:p>
          <a:p>
            <a:pPr marL="342900" indent="-342900" algn="just" eaLnBrk="1" hangingPunct="1">
              <a:buFont typeface="Wingdings" panose="05000000000000000000" pitchFamily="2" charset="2"/>
              <a:buChar char="Ø"/>
              <a:defRPr/>
            </a:pPr>
            <a:endParaRPr lang="ka-GE"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ka-GE" dirty="0">
                <a:latin typeface="+mn-lt"/>
              </a:rPr>
              <a:t>პროცედურული უფლებამოსილება</a:t>
            </a:r>
          </a:p>
          <a:p>
            <a:pPr marL="342900" indent="-342900" algn="just" eaLnBrk="1" hangingPunct="1">
              <a:buFont typeface="Wingdings" panose="05000000000000000000" pitchFamily="2" charset="2"/>
              <a:buChar char="Ø"/>
              <a:defRPr/>
            </a:pPr>
            <a:endParaRPr lang="ka-GE" dirty="0">
              <a:latin typeface="+mn-lt"/>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defRPr/>
            </a:pPr>
            <a:r>
              <a:rPr lang="ka-GE" dirty="0" smtClean="0">
                <a:latin typeface="Sylfaen" panose="010A0502050306030303" pitchFamily="18" charset="0"/>
              </a:rPr>
              <a:t>საერთაშორისო </a:t>
            </a:r>
            <a:r>
              <a:rPr lang="ka-GE" dirty="0">
                <a:latin typeface="Sylfaen" panose="010A0502050306030303" pitchFamily="18" charset="0"/>
              </a:rPr>
              <a:t>თანამშრომლობის ყოვლისმომცველი </a:t>
            </a:r>
            <a:r>
              <a:rPr lang="ka-GE" b="1" dirty="0">
                <a:solidFill>
                  <a:srgbClr val="FF0000"/>
                </a:solidFill>
                <a:latin typeface="Sylfaen" panose="010A0502050306030303" pitchFamily="18" charset="0"/>
              </a:rPr>
              <a:t>სამართლებრივად სავალდებულო</a:t>
            </a:r>
            <a:r>
              <a:rPr lang="ka-GE" dirty="0">
                <a:latin typeface="Sylfaen" panose="010A0502050306030303" pitchFamily="18" charset="0"/>
              </a:rPr>
              <a:t> </a:t>
            </a:r>
            <a:r>
              <a:rPr lang="ka-GE" dirty="0" smtClean="0">
                <a:latin typeface="Sylfaen" panose="010A0502050306030303" pitchFamily="18" charset="0"/>
              </a:rPr>
              <a:t>მექანიზმი</a:t>
            </a:r>
            <a:endParaRPr lang="ka-GE" dirty="0">
              <a:latin typeface="Sylfaen" panose="010A0502050306030303" pitchFamily="18" charset="0"/>
            </a:endParaRPr>
          </a:p>
        </p:txBody>
      </p:sp>
    </p:spTree>
    <p:extLst>
      <p:ext uri="{BB962C8B-B14F-4D97-AF65-F5344CB8AC3E}">
        <p14:creationId xmlns:p14="http://schemas.microsoft.com/office/powerpoint/2010/main" val="1096343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კიბერდანაშაულის შესახებ </a:t>
            </a:r>
            <a:endParaRPr lang="ka-GE" sz="2700" dirty="0" smtClean="0">
              <a:solidFill>
                <a:schemeClr val="bg1"/>
              </a:solidFill>
              <a:latin typeface="Verdana" panose="020B0604030504040204" pitchFamily="34" charset="0"/>
              <a:ea typeface="Verdana" panose="020B0604030504040204" pitchFamily="34" charset="0"/>
              <a:cs typeface="Verdana" charset="0"/>
            </a:endParaRPr>
          </a:p>
          <a:p>
            <a:pPr algn="r"/>
            <a:r>
              <a:rPr lang="ka-GE" sz="2700" dirty="0" smtClean="0">
                <a:solidFill>
                  <a:schemeClr val="bg1"/>
                </a:solidFill>
                <a:latin typeface="Verdana" panose="020B0604030504040204" pitchFamily="34" charset="0"/>
              </a:rPr>
              <a:t>ხელშეკრულების საფუძვლები</a:t>
            </a:r>
          </a:p>
        </p:txBody>
      </p:sp>
      <p:graphicFrame>
        <p:nvGraphicFramePr>
          <p:cNvPr id="2" name="Chart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C3B0D29-AEDF-43AE-A1BE-24943A245D6C}"/>
              </a:ext>
            </a:extLst>
          </p:cNvPr>
          <p:cNvGraphicFramePr/>
          <p:nvPr>
            <p:extLst>
              <p:ext uri="{D42A27DB-BD31-4B8C-83A1-F6EECF244321}">
                <p14:modId xmlns:p14="http://schemas.microsoft.com/office/powerpoint/2010/main" val="80507287"/>
              </p:ext>
            </p:extLst>
          </p:nvPr>
        </p:nvGraphicFramePr>
        <p:xfrm>
          <a:off x="-857250" y="650175"/>
          <a:ext cx="10678724" cy="5986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3505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539BB-6F7A-4A8A-9BEC-AD108539548D}"/>
              </a:ext>
            </a:extLst>
          </p:cNvPr>
          <p:cNvGraphicFramePr/>
          <p:nvPr>
            <p:extLst>
              <p:ext uri="{D42A27DB-BD31-4B8C-83A1-F6EECF244321}">
                <p14:modId xmlns:p14="http://schemas.microsoft.com/office/powerpoint/2010/main" val="710408378"/>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ბუდაპეშტის კონვენცია </a:t>
            </a:r>
          </a:p>
        </p:txBody>
      </p:sp>
      <p:graphicFrame>
        <p:nvGraphicFramePr>
          <p:cNvPr id="2" name="Chart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C3B0D29-AEDF-43AE-A1BE-24943A245D6C}"/>
              </a:ext>
            </a:extLst>
          </p:cNvPr>
          <p:cNvGraphicFramePr/>
          <p:nvPr>
            <p:extLst>
              <p:ext uri="{D42A27DB-BD31-4B8C-83A1-F6EECF244321}">
                <p14:modId xmlns:p14="http://schemas.microsoft.com/office/powerpoint/2010/main" val="1624850403"/>
              </p:ext>
            </p:extLst>
          </p:nvPr>
        </p:nvGraphicFramePr>
        <p:xfrm>
          <a:off x="-671513" y="827266"/>
          <a:ext cx="10492986" cy="598610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Image result for council of europe">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6CC947F-AEC5-4BEE-BD5F-899A09EDB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173" y="1292613"/>
            <a:ext cx="1941130" cy="155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8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3" bldStep="category"/>
                                            </p:graphicEl>
                                          </p:spTgt>
                                        </p:tgtEl>
                                      </p:cBhvr>
                                    </p:animEffect>
                                    <p:set>
                                      <p:cBhvr>
                                        <p:cTn id="17" dur="1" fill="hold">
                                          <p:stCondLst>
                                            <p:cond delay="499"/>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graphicEl>
                                              <a:chart seriesIdx="-4" categoryIdx="2" bldStep="category"/>
                                            </p:graphicEl>
                                          </p:spTgt>
                                        </p:tgtEl>
                                      </p:cBhvr>
                                    </p:animEffect>
                                    <p:set>
                                      <p:cBhvr>
                                        <p:cTn id="22" dur="1" fill="hold">
                                          <p:stCondLst>
                                            <p:cond delay="499"/>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graphicEl>
                                              <a:chart seriesIdx="-4" categoryIdx="1" bldStep="category"/>
                                            </p:graphicEl>
                                          </p:spTgt>
                                        </p:tgtEl>
                                      </p:cBhvr>
                                    </p:animEffect>
                                    <p:set>
                                      <p:cBhvr>
                                        <p:cTn id="27" dur="1" fill="hold">
                                          <p:stCondLst>
                                            <p:cond delay="499"/>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graphicEl>
                                              <a:chart seriesIdx="-4" categoryIdx="0" bldStep="category"/>
                                            </p:graphicEl>
                                          </p:spTgt>
                                        </p:tgtEl>
                                      </p:cBhvr>
                                    </p:animEffect>
                                    <p:set>
                                      <p:cBhvr>
                                        <p:cTn id="3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539BB-6F7A-4A8A-9BEC-AD108539548D}"/>
              </a:ext>
            </a:extLst>
          </p:cNvPr>
          <p:cNvGraphicFramePr/>
          <p:nvPr>
            <p:extLst>
              <p:ext uri="{D42A27DB-BD31-4B8C-83A1-F6EECF244321}">
                <p14:modId xmlns:p14="http://schemas.microsoft.com/office/powerpoint/2010/main" val="2529593043"/>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C3B0D29-AEDF-43AE-A1BE-24943A245D6C}"/>
              </a:ext>
            </a:extLst>
          </p:cNvPr>
          <p:cNvGraphicFramePr/>
          <p:nvPr>
            <p:extLst>
              <p:ext uri="{D42A27DB-BD31-4B8C-83A1-F6EECF244321}">
                <p14:modId xmlns:p14="http://schemas.microsoft.com/office/powerpoint/2010/main" val="863208534"/>
              </p:ext>
            </p:extLst>
          </p:nvPr>
        </p:nvGraphicFramePr>
        <p:xfrm>
          <a:off x="-671513" y="827266"/>
          <a:ext cx="10492986"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16632"/>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თანამეგობრობის კანონის მოდელი </a:t>
            </a:r>
            <a:endParaRPr lang="ka-GE" sz="2700" dirty="0" smtClean="0">
              <a:solidFill>
                <a:schemeClr val="bg1"/>
              </a:solidFill>
              <a:latin typeface="Verdana" panose="020B0604030504040204" pitchFamily="34" charset="0"/>
              <a:ea typeface="Verdana" panose="020B0604030504040204" pitchFamily="34" charset="0"/>
              <a:cs typeface="Verdana" charset="0"/>
            </a:endParaRPr>
          </a:p>
          <a:p>
            <a:pPr algn="r"/>
            <a:r>
              <a:rPr lang="ka-GE" sz="2700" dirty="0" smtClean="0">
                <a:solidFill>
                  <a:schemeClr val="bg1"/>
                </a:solidFill>
                <a:latin typeface="Verdana" panose="020B0604030504040204" pitchFamily="34" charset="0"/>
              </a:rPr>
              <a:t>და ჰარარეს სქემა </a:t>
            </a:r>
          </a:p>
        </p:txBody>
      </p:sp>
      <p:pic>
        <p:nvPicPr>
          <p:cNvPr id="5" name="Picture 6" descr="https://encrypted-tbn2.gstatic.com/images?q=tbn:ANd9GcS-47cvYfUBHhv_YFWyDi1gecyRzh5G7zQH_UfPj54XZop_gOekn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8C9061-3FD7-42B9-ABAB-A97A16A95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011" y="1089029"/>
            <a:ext cx="2282531" cy="12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0" bldStep="category"/>
                                            </p:graphicEl>
                                          </p:spTgt>
                                        </p:tgtEl>
                                      </p:cBhvr>
                                    </p:animEffect>
                                    <p:set>
                                      <p:cBhvr>
                                        <p:cTn id="17"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539BB-6F7A-4A8A-9BEC-AD108539548D}"/>
              </a:ext>
            </a:extLst>
          </p:cNvPr>
          <p:cNvGraphicFramePr/>
          <p:nvPr>
            <p:extLst>
              <p:ext uri="{D42A27DB-BD31-4B8C-83A1-F6EECF244321}">
                <p14:modId xmlns:p14="http://schemas.microsoft.com/office/powerpoint/2010/main" val="168896546"/>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C3B0D29-AEDF-43AE-A1BE-24943A245D6C}"/>
              </a:ext>
            </a:extLst>
          </p:cNvPr>
          <p:cNvGraphicFramePr/>
          <p:nvPr>
            <p:extLst>
              <p:ext uri="{D42A27DB-BD31-4B8C-83A1-F6EECF244321}">
                <p14:modId xmlns:p14="http://schemas.microsoft.com/office/powerpoint/2010/main" val="2305870398"/>
              </p:ext>
            </p:extLst>
          </p:nvPr>
        </p:nvGraphicFramePr>
        <p:xfrm>
          <a:off x="-671514" y="827266"/>
          <a:ext cx="10492987"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ITU კანონების მოდელი</a:t>
            </a:r>
          </a:p>
        </p:txBody>
      </p:sp>
      <p:pic>
        <p:nvPicPr>
          <p:cNvPr id="3" name="Picture 12" descr="ITU">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9FE385-A644-4647-9C2F-73B329F75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232" y="1079505"/>
            <a:ext cx="20050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2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0" bldStep="category"/>
                                            </p:graphicEl>
                                          </p:spTgt>
                                        </p:tgtEl>
                                      </p:cBhvr>
                                    </p:animEffect>
                                    <p:set>
                                      <p:cBhvr>
                                        <p:cTn id="1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CE3C051-7F78-4EAF-8CA3-B9689E461A1C}"/>
              </a:ext>
            </a:extLst>
          </p:cNvPr>
          <p:cNvSpPr>
            <a:spLocks noGrp="1"/>
          </p:cNvSpPr>
          <p:nvPr>
            <p:ph idx="1"/>
          </p:nvPr>
        </p:nvSpPr>
        <p:spPr>
          <a:xfrm>
            <a:off x="620023" y="1480569"/>
            <a:ext cx="7886700" cy="4351338"/>
          </a:xfrm>
        </p:spPr>
        <p:txBody>
          <a:bodyPr/>
          <a:lstStyle/>
          <a:p>
            <a:pPr marL="514350" indent="-514350" algn="just">
              <a:lnSpc>
                <a:spcPct val="150000"/>
              </a:lnSpc>
              <a:buFont typeface="+mj-lt"/>
              <a:buAutoNum type="arabicPeriod"/>
            </a:pPr>
            <a:r>
              <a:rPr lang="ka-GE" dirty="0">
                <a:latin typeface="+mn-lt"/>
              </a:rPr>
              <a:t>ბუდაპეშტის კონვენციის მოქმედების სფერო და გავრცელება </a:t>
            </a:r>
          </a:p>
          <a:p>
            <a:pPr marL="514350" indent="-514350" algn="just">
              <a:lnSpc>
                <a:spcPct val="150000"/>
              </a:lnSpc>
              <a:buFont typeface="+mj-lt"/>
              <a:buAutoNum type="arabicPeriod"/>
            </a:pPr>
            <a:r>
              <a:rPr lang="ka-GE" dirty="0">
                <a:latin typeface="+mn-lt"/>
              </a:rPr>
              <a:t>კიბერდანაშაულთან ბრძოლის შესახებ ხელშეკრულების საფუძვლები</a:t>
            </a:r>
          </a:p>
          <a:p>
            <a:pPr marL="514350" indent="-514350" algn="just">
              <a:lnSpc>
                <a:spcPct val="150000"/>
              </a:lnSpc>
              <a:buFont typeface="+mj-lt"/>
              <a:buAutoNum type="arabicPeriod"/>
            </a:pPr>
            <a:r>
              <a:rPr lang="ka-GE" dirty="0">
                <a:latin typeface="+mn-lt"/>
              </a:rPr>
              <a:t>ბუდაპეშტის კონვენციის სარგებელი </a:t>
            </a:r>
          </a:p>
          <a:p>
            <a:pPr marL="514350" indent="-514350" algn="just">
              <a:lnSpc>
                <a:spcPct val="150000"/>
              </a:lnSpc>
              <a:buFont typeface="+mj-lt"/>
              <a:buAutoNum type="arabicPeriod"/>
            </a:pPr>
            <a:r>
              <a:rPr lang="ka-GE" dirty="0">
                <a:latin typeface="+mn-lt"/>
              </a:rPr>
              <a:t>მითების მსხვრევა </a:t>
            </a:r>
          </a:p>
          <a:p>
            <a:endParaRPr lang="ka-GE" dirty="0"/>
          </a:p>
        </p:txBody>
      </p:sp>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smtClean="0"/>
          </a:p>
          <a:p>
            <a:r>
              <a:rPr lang="ka-GE" sz="2700" dirty="0" smtClean="0">
                <a:latin typeface="Verdana" panose="020B0604030504040204" pitchFamily="34" charset="0"/>
              </a:rPr>
              <a:t>სესიის შინაარსი</a:t>
            </a:r>
          </a:p>
          <a:p>
            <a:endParaRPr lang="ka-GE" dirty="0"/>
          </a:p>
        </p:txBody>
      </p:sp>
    </p:spTree>
    <p:extLst>
      <p:ext uri="{BB962C8B-B14F-4D97-AF65-F5344CB8AC3E}">
        <p14:creationId xmlns:p14="http://schemas.microsoft.com/office/powerpoint/2010/main" val="248574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539BB-6F7A-4A8A-9BEC-AD108539548D}"/>
              </a:ext>
            </a:extLst>
          </p:cNvPr>
          <p:cNvGraphicFramePr/>
          <p:nvPr>
            <p:extLst>
              <p:ext uri="{D42A27DB-BD31-4B8C-83A1-F6EECF244321}">
                <p14:modId xmlns:p14="http://schemas.microsoft.com/office/powerpoint/2010/main" val="4265337103"/>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C3B0D29-AEDF-43AE-A1BE-24943A245D6C}"/>
              </a:ext>
            </a:extLst>
          </p:cNvPr>
          <p:cNvGraphicFramePr/>
          <p:nvPr>
            <p:extLst>
              <p:ext uri="{D42A27DB-BD31-4B8C-83A1-F6EECF244321}">
                <p14:modId xmlns:p14="http://schemas.microsoft.com/office/powerpoint/2010/main" val="2476293032"/>
              </p:ext>
            </p:extLst>
          </p:nvPr>
        </p:nvGraphicFramePr>
        <p:xfrm>
          <a:off x="-657225" y="827266"/>
          <a:ext cx="10478698"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მალაბოს კონვენცია</a:t>
            </a:r>
          </a:p>
        </p:txBody>
      </p:sp>
      <p:pic>
        <p:nvPicPr>
          <p:cNvPr id="5" name="Picture 2" descr="https://encrypted-tbn1.gstatic.com/images?q=tbn:ANd9GcS-PUjVyE7OlcLxkjo1Wa6hn7qRvVRkEanvr7qBiuskAJLteLjvXw">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67E9485-9BD9-4949-9A50-75B0C0B3C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92" y="1074741"/>
            <a:ext cx="20161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65B15CD-84A7-4D5B-9DAB-70AE1E2EBD62}"/>
              </a:ext>
            </a:extLst>
          </p:cNvPr>
          <p:cNvSpPr txBox="1"/>
          <p:nvPr/>
        </p:nvSpPr>
        <p:spPr>
          <a:xfrm>
            <a:off x="179512" y="1209526"/>
            <a:ext cx="2016125" cy="1477328"/>
          </a:xfrm>
          <a:prstGeom prst="rect">
            <a:avLst/>
          </a:prstGeom>
          <a:noFill/>
        </p:spPr>
        <p:txBody>
          <a:bodyPr wrap="square" rtlCol="0">
            <a:spAutoFit/>
          </a:bodyPr>
          <a:lstStyle/>
          <a:p>
            <a:r>
              <a:rPr lang="ka-GE" dirty="0" smtClean="0">
                <a:latin typeface="Times New Roman" panose="02020603050405020304" pitchFamily="18" charset="0"/>
              </a:rPr>
              <a:t>მალაბოსა და ბუდაპეშტის კონვენციები ავსებს ერთმანეთს</a:t>
            </a:r>
            <a:endParaRPr lang="ka-G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2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0" bldStep="category"/>
                                            </p:graphicEl>
                                          </p:spTgt>
                                        </p:tgtEl>
                                      </p:cBhvr>
                                    </p:animEffect>
                                    <p:set>
                                      <p:cBhvr>
                                        <p:cTn id="17"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539BB-6F7A-4A8A-9BEC-AD108539548D}"/>
              </a:ext>
            </a:extLst>
          </p:cNvPr>
          <p:cNvGraphicFramePr/>
          <p:nvPr>
            <p:extLst>
              <p:ext uri="{D42A27DB-BD31-4B8C-83A1-F6EECF244321}">
                <p14:modId xmlns:p14="http://schemas.microsoft.com/office/powerpoint/2010/main" val="1935551403"/>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C3B0D29-AEDF-43AE-A1BE-24943A245D6C}"/>
              </a:ext>
            </a:extLst>
          </p:cNvPr>
          <p:cNvGraphicFramePr/>
          <p:nvPr>
            <p:extLst>
              <p:ext uri="{D42A27DB-BD31-4B8C-83A1-F6EECF244321}">
                <p14:modId xmlns:p14="http://schemas.microsoft.com/office/powerpoint/2010/main" val="4157326547"/>
              </p:ext>
            </p:extLst>
          </p:nvPr>
        </p:nvGraphicFramePr>
        <p:xfrm>
          <a:off x="-657225" y="827266"/>
          <a:ext cx="1047869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არაბული ლიგის კონვენცია</a:t>
            </a:r>
          </a:p>
        </p:txBody>
      </p:sp>
      <p:sp>
        <p:nvSpPr>
          <p:cNvPr id="6" name="TextBox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65B15CD-84A7-4D5B-9DAB-70AE1E2EBD62}"/>
              </a:ext>
            </a:extLst>
          </p:cNvPr>
          <p:cNvSpPr txBox="1"/>
          <p:nvPr/>
        </p:nvSpPr>
        <p:spPr>
          <a:xfrm>
            <a:off x="179512" y="1209526"/>
            <a:ext cx="2376264" cy="1477328"/>
          </a:xfrm>
          <a:prstGeom prst="rect">
            <a:avLst/>
          </a:prstGeom>
          <a:noFill/>
        </p:spPr>
        <p:txBody>
          <a:bodyPr wrap="square" rtlCol="0">
            <a:spAutoFit/>
          </a:bodyPr>
          <a:lstStyle/>
          <a:p>
            <a:r>
              <a:rPr lang="ka-GE" dirty="0">
                <a:latin typeface="Times New Roman" panose="02020603050405020304" pitchFamily="18" charset="0"/>
              </a:rPr>
              <a:t>არაბული კონვენცია დიდწილად მოიცავს ბუდაპეშტის კონვენციის დებულებებს, მაგრამ ის გლობალური არ არის </a:t>
            </a:r>
            <a:endParaRPr lang="ka-GE" dirty="0">
              <a:latin typeface="Times New Roman" panose="02020603050405020304" pitchFamily="18" charset="0"/>
              <a:cs typeface="Times New Roman" panose="02020603050405020304" pitchFamily="18" charset="0"/>
            </a:endParaRPr>
          </a:p>
        </p:txBody>
      </p:sp>
      <p:pic>
        <p:nvPicPr>
          <p:cNvPr id="3" name="Picture 2" descr="Image result for arab league logo">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BFF9AD4-F555-40E2-843E-0AFA2C10E6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089026"/>
            <a:ext cx="2178274" cy="150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5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3" bldStep="category"/>
                                            </p:graphicEl>
                                          </p:spTgt>
                                        </p:tgtEl>
                                      </p:cBhvr>
                                    </p:animEffect>
                                    <p:set>
                                      <p:cBhvr>
                                        <p:cTn id="17" dur="1" fill="hold">
                                          <p:stCondLst>
                                            <p:cond delay="499"/>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graphicEl>
                                              <a:chart seriesIdx="-4" categoryIdx="2" bldStep="category"/>
                                            </p:graphicEl>
                                          </p:spTgt>
                                        </p:tgtEl>
                                      </p:cBhvr>
                                    </p:animEffect>
                                    <p:set>
                                      <p:cBhvr>
                                        <p:cTn id="22" dur="1" fill="hold">
                                          <p:stCondLst>
                                            <p:cond delay="499"/>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graphicEl>
                                              <a:chart seriesIdx="-4" categoryIdx="1" bldStep="category"/>
                                            </p:graphicEl>
                                          </p:spTgt>
                                        </p:tgtEl>
                                      </p:cBhvr>
                                    </p:animEffect>
                                    <p:set>
                                      <p:cBhvr>
                                        <p:cTn id="27" dur="1" fill="hold">
                                          <p:stCondLst>
                                            <p:cond delay="499"/>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graphicEl>
                                              <a:chart seriesIdx="-4" categoryIdx="0" bldStep="category"/>
                                            </p:graphicEl>
                                          </p:spTgt>
                                        </p:tgtEl>
                                      </p:cBhvr>
                                    </p:animEffect>
                                    <p:set>
                                      <p:cBhvr>
                                        <p:cTn id="3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2442795576"/>
              </p:ext>
            </p:extLst>
          </p:nvPr>
        </p:nvGraphicFramePr>
        <p:xfrm>
          <a:off x="338944" y="1597248"/>
          <a:ext cx="7905464"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863682" y="1091408"/>
            <a:ext cx="1280318" cy="1280318"/>
          </a:xfrm>
          <a:prstGeom prst="rect">
            <a:avLst/>
          </a:prstGeom>
        </p:spPr>
      </p:pic>
      <p:sp>
        <p:nvSpPr>
          <p:cNvPr id="5" name="Rectangle 4"/>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182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3366348351"/>
              </p:ext>
            </p:extLst>
          </p:nvPr>
        </p:nvGraphicFramePr>
        <p:xfrm>
          <a:off x="338944" y="1597248"/>
          <a:ext cx="7905464"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873491" y="1115503"/>
            <a:ext cx="1270509" cy="1270509"/>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02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1615551318"/>
              </p:ext>
            </p:extLst>
          </p:nvPr>
        </p:nvGraphicFramePr>
        <p:xfrm>
          <a:off x="338944" y="1597248"/>
          <a:ext cx="7401408"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739478" y="1086929"/>
            <a:ext cx="1404522" cy="1404522"/>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4653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p:cNvSpPr txBox="1"/>
          <p:nvPr/>
        </p:nvSpPr>
        <p:spPr>
          <a:xfrm>
            <a:off x="6279791" y="6457858"/>
            <a:ext cx="3024336" cy="430887"/>
          </a:xfrm>
          <a:prstGeom prst="rect">
            <a:avLst/>
          </a:prstGeom>
          <a:noFill/>
        </p:spPr>
        <p:txBody>
          <a:bodyPr wrap="square" rtlCol="0">
            <a:spAutoFit/>
          </a:bodyPr>
          <a:lstStyle/>
          <a:p>
            <a:r>
              <a:rPr lang="ka-GE"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1648757238"/>
              </p:ext>
            </p:extLst>
          </p:nvPr>
        </p:nvGraphicFramePr>
        <p:xfrm>
          <a:off x="338944" y="1597248"/>
          <a:ext cx="7401408"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582315" y="1120869"/>
            <a:ext cx="1561685" cy="1561685"/>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649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26</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smtClean="0"/>
          </a:p>
          <a:p>
            <a:r>
              <a:rPr lang="ka-GE" sz="2700" dirty="0" smtClean="0">
                <a:latin typeface="Verdana" panose="020B0604030504040204" pitchFamily="34" charset="0"/>
              </a:rPr>
              <a:t>განყოფილება 3</a:t>
            </a:r>
            <a:endParaRPr lang="ka-GE" sz="2700" dirty="0">
              <a:latin typeface="Verdana" panose="020B0604030504040204" pitchFamily="34" charset="0"/>
              <a:ea typeface="Verdana" panose="020B0604030504040204" pitchFamily="34" charset="0"/>
            </a:endParaRPr>
          </a:p>
          <a:p>
            <a:endParaRPr lang="ka-GE" dirty="0"/>
          </a:p>
        </p:txBody>
      </p:sp>
      <p:sp>
        <p:nvSpPr>
          <p:cNvPr id="8"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txBox="1">
            <a:spLocks/>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ka-GE" smtClean="0"/>
              <a:t>ბუდაპეშტის კონვენციის მიმოხილვა </a:t>
            </a:r>
            <a:endParaRPr lang="ka-GE" dirty="0">
              <a:ea typeface="Verdana" panose="020B0604030504040204" pitchFamily="34" charset="0"/>
            </a:endParaRPr>
          </a:p>
        </p:txBody>
      </p:sp>
      <p:sp>
        <p:nvSpPr>
          <p:cNvPr id="9"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txBox="1">
            <a:spLocks/>
          </p:cNvSpPr>
          <p:nvPr/>
        </p:nvSpPr>
        <p:spPr>
          <a:xfrm>
            <a:off x="722312" y="4406900"/>
            <a:ext cx="7882135"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dirty="0">
                <a:latin typeface="+mn-lt"/>
              </a:rPr>
              <a:t>ბუდაპეშტის კონვენციის </a:t>
            </a:r>
            <a:r>
              <a:rPr lang="ka-GE" sz="4800" dirty="0">
                <a:latin typeface="+mn-lt"/>
              </a:rPr>
              <a:t>სარგებელი</a:t>
            </a:r>
            <a:endParaRPr lang="ka-GE" sz="4800" dirty="0">
              <a:latin typeface="+mn-lt"/>
              <a:ea typeface="Verdana" panose="020B0604030504040204" pitchFamily="34" charset="0"/>
            </a:endParaRPr>
          </a:p>
        </p:txBody>
      </p:sp>
    </p:spTree>
    <p:extLst>
      <p:ext uri="{BB962C8B-B14F-4D97-AF65-F5344CB8AC3E}">
        <p14:creationId xmlns:p14="http://schemas.microsoft.com/office/powerpoint/2010/main" val="4084020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0"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D15328-735F-4993-8F08-9DF5BEB05217}"/>
              </a:ext>
            </a:extLst>
          </p:cNvPr>
          <p:cNvSpPr txBox="1">
            <a:spLocks noChangeArrowheads="1"/>
          </p:cNvSpPr>
          <p:nvPr/>
        </p:nvSpPr>
        <p:spPr bwMode="auto">
          <a:xfrm>
            <a:off x="1258888" y="28351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ბუდაპეშტის კონვენციის სარგებელი</a:t>
            </a:r>
          </a:p>
        </p:txBody>
      </p:sp>
      <p:sp>
        <p:nvSpPr>
          <p:cNvPr id="2" name="Content Placeholder 1"/>
          <p:cNvSpPr>
            <a:spLocks noGrp="1"/>
          </p:cNvSpPr>
          <p:nvPr>
            <p:ph idx="1"/>
          </p:nvPr>
        </p:nvSpPr>
        <p:spPr/>
        <p:txBody>
          <a:bodyPr>
            <a:normAutofit/>
          </a:bodyPr>
          <a:lstStyle/>
          <a:p>
            <a:pPr marL="0" indent="0">
              <a:buNone/>
            </a:pPr>
            <a:r>
              <a:rPr lang="de-DE" dirty="0" smtClean="0">
                <a:latin typeface="Sylfaen" panose="010A0502050306030303" pitchFamily="18" charset="0"/>
                <a:hlinkClick r:id="rId3"/>
              </a:rPr>
              <a:t>www.coe.int/cybercrime</a:t>
            </a:r>
            <a:endParaRPr lang="de-DE" dirty="0" smtClean="0">
              <a:latin typeface="Sylfaen" panose="010A0502050306030303" pitchFamily="18" charset="0"/>
            </a:endParaRPr>
          </a:p>
          <a:p>
            <a:pPr marL="0" indent="0">
              <a:buNone/>
            </a:pPr>
            <a:endParaRPr lang="de-DE" dirty="0">
              <a:latin typeface="Sylfaen" panose="010A0502050306030303" pitchFamily="18" charset="0"/>
            </a:endParaRPr>
          </a:p>
          <a:p>
            <a:pPr marL="0" indent="0">
              <a:buNone/>
            </a:pPr>
            <a:r>
              <a:rPr lang="ka-GE" sz="1200" dirty="0" smtClean="0">
                <a:latin typeface="Sylfaen" panose="010A0502050306030303" pitchFamily="18" charset="0"/>
              </a:rPr>
              <a:t>სტრასბურგი, 2020 წლის 13 ივლისი					</a:t>
            </a:r>
            <a:r>
              <a:rPr lang="de-DE" sz="1200" dirty="0" smtClean="0">
                <a:latin typeface="Sylfaen" panose="010A0502050306030303" pitchFamily="18" charset="0"/>
              </a:rPr>
              <a:t>T-C</a:t>
            </a:r>
            <a:r>
              <a:rPr lang="en-US" sz="1200" dirty="0" smtClean="0">
                <a:latin typeface="Sylfaen" panose="010A0502050306030303" pitchFamily="18" charset="0"/>
              </a:rPr>
              <a:t>Y</a:t>
            </a:r>
            <a:r>
              <a:rPr lang="de-DE" sz="1200" dirty="0" smtClean="0">
                <a:latin typeface="Sylfaen" panose="010A0502050306030303" pitchFamily="18" charset="0"/>
              </a:rPr>
              <a:t>(2020)16</a:t>
            </a:r>
            <a:endParaRPr lang="ka-GE" sz="1200" dirty="0" smtClean="0">
              <a:latin typeface="Sylfaen" panose="010A0502050306030303" pitchFamily="18" charset="0"/>
            </a:endParaRPr>
          </a:p>
          <a:p>
            <a:pPr marL="0" indent="0">
              <a:buNone/>
            </a:pPr>
            <a:r>
              <a:rPr lang="de-DE" sz="1200" dirty="0" smtClean="0">
                <a:latin typeface="Sylfaen" panose="010A0502050306030303" pitchFamily="18" charset="0"/>
              </a:rPr>
              <a:t>T-CY(2020)16_BC_Benefits_rep_Prov_1.docx</a:t>
            </a:r>
          </a:p>
          <a:p>
            <a:pPr marL="0" indent="0">
              <a:buNone/>
            </a:pPr>
            <a:endParaRPr lang="de-DE" dirty="0">
              <a:latin typeface="Sylfaen" panose="010A0502050306030303" pitchFamily="18" charset="0"/>
            </a:endParaRPr>
          </a:p>
          <a:p>
            <a:pPr marL="0" indent="0" algn="ctr">
              <a:buNone/>
            </a:pPr>
            <a:r>
              <a:rPr lang="ka-GE" sz="1800" b="1" dirty="0" smtClean="0">
                <a:solidFill>
                  <a:schemeClr val="bg1">
                    <a:lumMod val="65000"/>
                  </a:schemeClr>
                </a:solidFill>
                <a:latin typeface="Sylfaen" panose="010A0502050306030303" pitchFamily="18" charset="0"/>
              </a:rPr>
              <a:t>კიბერდანაშაულის შესახებ კონვენციის კომიტეტი (</a:t>
            </a:r>
            <a:r>
              <a:rPr lang="de-DE" sz="1800" b="1" dirty="0" smtClean="0">
                <a:solidFill>
                  <a:schemeClr val="bg1">
                    <a:lumMod val="65000"/>
                  </a:schemeClr>
                </a:solidFill>
                <a:latin typeface="Sylfaen" panose="010A0502050306030303" pitchFamily="18" charset="0"/>
              </a:rPr>
              <a:t>T-CY</a:t>
            </a:r>
            <a:r>
              <a:rPr lang="ka-GE" sz="1800" b="1" dirty="0" smtClean="0">
                <a:solidFill>
                  <a:schemeClr val="bg1">
                    <a:lumMod val="65000"/>
                  </a:schemeClr>
                </a:solidFill>
                <a:latin typeface="Sylfaen" panose="010A0502050306030303" pitchFamily="18" charset="0"/>
              </a:rPr>
              <a:t>)</a:t>
            </a:r>
          </a:p>
          <a:p>
            <a:pPr marL="0" indent="0" algn="ctr">
              <a:buNone/>
            </a:pPr>
            <a:r>
              <a:rPr lang="ka-GE" sz="2400" b="1" dirty="0" smtClean="0">
                <a:solidFill>
                  <a:schemeClr val="accent1">
                    <a:lumMod val="75000"/>
                  </a:schemeClr>
                </a:solidFill>
                <a:latin typeface="Sylfaen" panose="010A0502050306030303" pitchFamily="18" charset="0"/>
              </a:rPr>
              <a:t>ბუდაპეშტის კონვენცია კიბერდანაშაულის შესახებ:</a:t>
            </a:r>
          </a:p>
          <a:p>
            <a:pPr marL="0" indent="0" algn="ctr">
              <a:buNone/>
            </a:pPr>
            <a:r>
              <a:rPr lang="ka-GE" sz="2400" b="1" dirty="0" smtClean="0">
                <a:solidFill>
                  <a:schemeClr val="accent1">
                    <a:lumMod val="75000"/>
                  </a:schemeClr>
                </a:solidFill>
                <a:latin typeface="Sylfaen" panose="010A0502050306030303" pitchFamily="18" charset="0"/>
              </a:rPr>
              <a:t>სარგებელი და გავლენა პრაქტიკაში</a:t>
            </a:r>
            <a:endParaRPr lang="de-DE" sz="2400" b="1" dirty="0">
              <a:solidFill>
                <a:schemeClr val="accent1">
                  <a:lumMod val="75000"/>
                </a:schemeClr>
              </a:solidFill>
              <a:latin typeface="Sylfaen" panose="010A05020503060303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4" y="1182687"/>
            <a:ext cx="1685925" cy="1285875"/>
          </a:xfrm>
          <a:prstGeom prst="rect">
            <a:avLst/>
          </a:prstGeom>
        </p:spPr>
      </p:pic>
    </p:spTree>
    <p:extLst>
      <p:ext uri="{BB962C8B-B14F-4D97-AF65-F5344CB8AC3E}">
        <p14:creationId xmlns:p14="http://schemas.microsoft.com/office/powerpoint/2010/main" val="277036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F66F396-ED76-4F97-86FD-925E2D131CA7}"/>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BEB8CEF-FC56-4CC0-9C26-1FE7C3FCE87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10"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D15328-735F-4993-8F08-9DF5BEB05217}"/>
              </a:ext>
            </a:extLst>
          </p:cNvPr>
          <p:cNvSpPr txBox="1">
            <a:spLocks noChangeArrowheads="1"/>
          </p:cNvSpPr>
          <p:nvPr/>
        </p:nvSpPr>
        <p:spPr bwMode="auto">
          <a:xfrm>
            <a:off x="1258888" y="28351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ბუდაპეშტის კონვენციის სარგებელი</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 y="1062038"/>
            <a:ext cx="9153734" cy="5524500"/>
          </a:xfrm>
          <a:prstGeom prst="rect">
            <a:avLst/>
          </a:prstGeom>
        </p:spPr>
      </p:pic>
    </p:spTree>
    <p:extLst>
      <p:ext uri="{BB962C8B-B14F-4D97-AF65-F5344CB8AC3E}">
        <p14:creationId xmlns:p14="http://schemas.microsoft.com/office/powerpoint/2010/main" val="115201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366838" y="126444"/>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შიდასახელმწიფოებრივი კანონმდებლობის გაუმჯობესებები </a:t>
            </a:r>
          </a:p>
        </p:txBody>
      </p:sp>
      <p:sp>
        <p:nvSpPr>
          <p:cNvPr id="11" name="Rectangle 2"/>
          <p:cNvSpPr>
            <a:spLocks noChangeArrowheads="1"/>
          </p:cNvSpPr>
          <p:nvPr/>
        </p:nvSpPr>
        <p:spPr bwMode="auto">
          <a:xfrm>
            <a:off x="395536" y="1946749"/>
            <a:ext cx="835292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ka-GE" sz="2600" dirty="0">
                <a:latin typeface="+mn-lt"/>
              </a:rPr>
              <a:t>ბუდაპეშტის კონვენციამ მნიშვნელოვანი გავლენა მოახდინა კანონმდებლობის ჰარმონიზაციაზე</a:t>
            </a:r>
          </a:p>
          <a:p>
            <a:pPr marL="571500" indent="-571500" algn="just" eaLnBrk="1" hangingPunct="1">
              <a:buFont typeface="Arial" panose="020B0604020202020204" pitchFamily="34" charset="0"/>
              <a:buChar char="•"/>
              <a:defRPr/>
            </a:pPr>
            <a:endParaRPr lang="ka-GE"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600" dirty="0">
                <a:latin typeface="+mn-lt"/>
              </a:rPr>
              <a:t>ეს გავლენა იგრძნობა როგორც </a:t>
            </a:r>
            <a:r>
              <a:rPr lang="ka-GE" sz="2600" dirty="0" smtClean="0">
                <a:latin typeface="+mn-lt"/>
              </a:rPr>
              <a:t>მხარეებზე, </a:t>
            </a:r>
            <a:r>
              <a:rPr lang="ka-GE" sz="2600" dirty="0">
                <a:latin typeface="+mn-lt"/>
              </a:rPr>
              <a:t>ისე არამხარეებზე</a:t>
            </a:r>
          </a:p>
          <a:p>
            <a:pPr marL="571500" indent="-571500" algn="just" eaLnBrk="1" hangingPunct="1">
              <a:buFont typeface="Arial" panose="020B0604020202020204" pitchFamily="34" charset="0"/>
              <a:buChar char="•"/>
              <a:defRPr/>
            </a:pPr>
            <a:endParaRPr lang="ka-GE"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600" dirty="0">
                <a:latin typeface="+mn-lt"/>
              </a:rPr>
              <a:t>ბუდაპეშტის კონვენციის გლობალური გავლენის შესაფასებლად გამოკვლეული იქნა 193 სახელმწიფო</a:t>
            </a:r>
          </a:p>
        </p:txBody>
      </p:sp>
    </p:spTree>
    <p:extLst>
      <p:ext uri="{BB962C8B-B14F-4D97-AF65-F5344CB8AC3E}">
        <p14:creationId xmlns:p14="http://schemas.microsoft.com/office/powerpoint/2010/main" val="349669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CE3C051-7F78-4EAF-8CA3-B9689E461A1C}"/>
              </a:ext>
            </a:extLst>
          </p:cNvPr>
          <p:cNvSpPr>
            <a:spLocks noGrp="1"/>
          </p:cNvSpPr>
          <p:nvPr>
            <p:ph idx="1"/>
          </p:nvPr>
        </p:nvSpPr>
        <p:spPr>
          <a:xfrm>
            <a:off x="620023" y="1480569"/>
            <a:ext cx="7886700" cy="4351338"/>
          </a:xfrm>
        </p:spPr>
        <p:txBody>
          <a:bodyPr/>
          <a:lstStyle/>
          <a:p>
            <a:pPr marL="0" indent="0" algn="just">
              <a:buNone/>
            </a:pPr>
            <a:endParaRPr lang="ka-GE" dirty="0" smtClean="0">
              <a:latin typeface="+mn-lt"/>
              <a:ea typeface="Verdana" panose="020B0604030504040204" pitchFamily="34" charset="0"/>
            </a:endParaRPr>
          </a:p>
          <a:p>
            <a:pPr marL="0" indent="0" algn="just">
              <a:buNone/>
            </a:pPr>
            <a:endParaRPr lang="ka-GE" dirty="0">
              <a:latin typeface="+mn-lt"/>
              <a:ea typeface="Verdana" panose="020B0604030504040204" pitchFamily="34" charset="0"/>
            </a:endParaRPr>
          </a:p>
          <a:p>
            <a:pPr marL="0" indent="0" algn="just">
              <a:buNone/>
            </a:pPr>
            <a:endParaRPr lang="ka-GE" dirty="0" smtClean="0">
              <a:latin typeface="+mn-lt"/>
              <a:ea typeface="Verdana" panose="020B0604030504040204" pitchFamily="34" charset="0"/>
            </a:endParaRPr>
          </a:p>
          <a:p>
            <a:pPr marL="0" indent="0" algn="just">
              <a:buNone/>
            </a:pPr>
            <a:r>
              <a:rPr lang="ka-GE" dirty="0" smtClean="0">
                <a:latin typeface="+mn-lt"/>
              </a:rPr>
              <a:t>მონაწილეებს მიაწოდოს ბუდაპეშტის კონვენციის მიმოხილვა, მათ შორის, მისი მოქმედების სფერო და სარგებელი მხარეებისთვის. </a:t>
            </a:r>
          </a:p>
          <a:p>
            <a:pPr marL="0" indent="0">
              <a:buNone/>
            </a:pPr>
            <a:endParaRPr lang="ka-GE" dirty="0"/>
          </a:p>
        </p:txBody>
      </p:sp>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3</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smtClean="0"/>
          </a:p>
          <a:p>
            <a:r>
              <a:rPr lang="ka-GE" sz="2700" dirty="0" smtClean="0">
                <a:latin typeface="Verdana" panose="020B0604030504040204" pitchFamily="34" charset="0"/>
              </a:rPr>
              <a:t>სესიის მიზანი</a:t>
            </a:r>
            <a:endParaRPr lang="ka-GE" sz="2700" dirty="0">
              <a:latin typeface="Verdana" panose="020B0604030504040204" pitchFamily="34" charset="0"/>
              <a:ea typeface="Verdana" panose="020B0604030504040204" pitchFamily="34" charset="0"/>
            </a:endParaRPr>
          </a:p>
          <a:p>
            <a:endParaRPr lang="ka-GE" dirty="0"/>
          </a:p>
        </p:txBody>
      </p:sp>
    </p:spTree>
    <p:extLst>
      <p:ext uri="{BB962C8B-B14F-4D97-AF65-F5344CB8AC3E}">
        <p14:creationId xmlns:p14="http://schemas.microsoft.com/office/powerpoint/2010/main" val="2067099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7736E9A-7FBE-4865-B1C2-6D313232237E}"/>
              </a:ext>
            </a:extLst>
          </p:cNvPr>
          <p:cNvSpPr txBox="1">
            <a:spLocks noChangeArrowheads="1"/>
          </p:cNvSpPr>
          <p:nvPr/>
        </p:nvSpPr>
        <p:spPr bwMode="auto">
          <a:xfrm>
            <a:off x="1415256" y="229902"/>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ბუდაპეშტის კონვენციის გავრცელება </a:t>
            </a:r>
          </a:p>
        </p:txBody>
      </p:sp>
      <p:sp>
        <p:nvSpPr>
          <p:cNvPr id="290" name="TextBox 14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934F9D-D91F-4C44-A588-0147150AB2AB}"/>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ka-GE" sz="4800" b="1" dirty="0">
                <a:latin typeface="Verdana" charset="0"/>
              </a:rPr>
              <a:t>130</a:t>
            </a:r>
            <a:r>
              <a:rPr lang="ka-GE" sz="4000" b="1" dirty="0">
                <a:latin typeface="Verdana" charset="0"/>
              </a:rPr>
              <a:t>+</a:t>
            </a:r>
          </a:p>
        </p:txBody>
      </p:sp>
      <p:grpSp>
        <p:nvGrpSpPr>
          <p:cNvPr id="291" name="Group 29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33ECFEB-1EC9-4C08-B6F6-1927ABC06009}"/>
              </a:ext>
            </a:extLst>
          </p:cNvPr>
          <p:cNvGrpSpPr>
            <a:grpSpLocks/>
          </p:cNvGrpSpPr>
          <p:nvPr/>
        </p:nvGrpSpPr>
        <p:grpSpPr bwMode="auto">
          <a:xfrm>
            <a:off x="359569" y="1180646"/>
            <a:ext cx="8424862" cy="3757613"/>
            <a:chOff x="-30650" y="0"/>
            <a:chExt cx="9372924" cy="4653136"/>
          </a:xfrm>
        </p:grpSpPr>
        <p:pic>
          <p:nvPicPr>
            <p:cNvPr id="312" name="Picture 3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9C1ECD3-BF22-44D9-B885-292ABB7626D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313" name="Oval 3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7755DDC-D63B-48DE-B6FB-75C07D124822}"/>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F5CD548-4645-4837-96D0-F82C867B14C7}"/>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BD9667D-431E-431D-9A5B-DD8A24DD65FE}"/>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06CBBB-637E-472D-820A-0C2B929732BC}"/>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A1CF357-B0F6-40FB-A6F6-623BB254CD99}"/>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483BEA5-C990-42FB-980E-04DF808A3642}"/>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338B4C-956F-4614-8558-BED6AB4A7E06}"/>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9013724-FDA3-4553-B71C-AF7C53101510}"/>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9EC2014-5F5D-4D45-B626-055D6F5C9C95}"/>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6E85F30-60B5-49B2-98FE-563B103F190D}"/>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C55B290-0213-42E1-9A8F-3FBA9A2A3B35}"/>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B6031B8-1B23-479C-A490-E95B74968F82}"/>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8889D9F-7A26-4EA1-B106-1FA4C484E0E7}"/>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61A9F56-AC5E-4F3E-AC0B-D56C0A4F41EB}"/>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90F2D22-C5A1-4685-96BF-5A859A4861A1}"/>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59F0B34-3569-456B-8714-E3901005AD9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3008DBB-819C-479B-B237-2F0D08004B2F}"/>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C2DCEE-924C-47E4-97AD-1E5581AFD238}"/>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63BEB7-C812-4347-9D7D-011955075028}"/>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E2DF2B0-1F9E-4DC2-941C-069D6D762D46}"/>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671C580-854E-4136-BEF7-FBB474337BA9}"/>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5A6A9E9-1FF6-4442-9005-41FDB59E7BB1}"/>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C94FE8D-E630-47E4-AE31-2BF8F322531B}"/>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81E4949-7309-436F-BC2B-6585EDFE7FA3}"/>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0B9A2AC-5A42-4E5F-84F1-81D016822952}"/>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621665-2152-4083-9394-DC97BC5C3B19}"/>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E39DA1-A9A9-46B5-91CE-918787147064}"/>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892D612-4F81-46F0-BF18-4F40FE405928}"/>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77ABA36-F250-4DEA-A4F7-8F535183675D}"/>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BAACC6C-94C1-4614-894C-8F43FBDA0B17}"/>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4708DC5-0520-4F7F-A11F-71BCB4873987}"/>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099D5C5-9110-416C-856C-D4C7544B192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68D6538-36B4-4FC3-85BE-6C058C9103D0}"/>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50FC20E-5CE2-43B4-BC44-A1008A55B474}"/>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13F8D11-2F04-45C4-80DD-A7FDFA048D8F}"/>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A22E7B2-7CE4-4D7B-AD19-CFB17BB654E5}"/>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97FA1BE-9953-4589-A39D-20202248426D}"/>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BA3DE3-C067-487F-8932-3D46A422D9D4}"/>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3F3368-AC49-408F-9813-7476552566AB}"/>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7DF7A96-5976-4EFA-8D96-13E2DA459949}"/>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94BAC02-E5B8-4F37-869C-35493E304227}"/>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4BE3FAC-4B3F-44DB-B825-4262C444418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9A517A1-E51A-46B7-AF20-A36713E6F5F7}"/>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F3EAC06-3276-45BB-A078-0AC52F847F51}"/>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DC7302A-8E18-4F8C-B91A-B29F15D694F3}"/>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FE0F9CF-BCDB-4263-9E24-B1B4E232060A}"/>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A9B482-4955-42C1-BE24-E5FEF07B87E5}"/>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8494E0-4A82-40F3-BDAA-8A805310E43A}"/>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B7C08CA-36A6-470B-9ED9-E7607CD20137}"/>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F13FC9-F511-490D-BC7F-529CC32BD224}"/>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224935-041D-4828-A5B7-B47DB594AE90}"/>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7A6143F-387D-4C7C-917A-B18B50F2C42A}"/>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4AD594F-0BD6-4C1C-9F45-AA2624CD573A}"/>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3CE2AEF-4052-4832-B9E8-2A81E2DDA973}"/>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053138F-CA5E-4191-B2A5-EF0C5006B098}"/>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46BF843-9733-4416-89BA-68472BC409B9}"/>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C14853B-254F-4DF0-9098-C3859A39ABB8}"/>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5265D0-4BDA-472F-85F7-365BC701F563}"/>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105728-075C-4316-80D7-04084FBB2E93}"/>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223DD33-6548-4990-B498-A1201D521494}"/>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D6AB9B-5311-4292-8A66-8E5B7A0322D4}"/>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B345F13-2E1D-4D00-90F7-D3695F6AA00B}"/>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1BD35D7-BAF9-4811-B174-DB4EC98025E0}"/>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5E6495B-33C8-4910-B0EA-DC4C45A8D7F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C930CE-7E75-4E92-A8EF-725664A2D86E}"/>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AF9F541-2C27-48E3-A2CE-B75CDED64BC9}"/>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4520768-64BA-4B50-91BC-A0C45C48754C}"/>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194C2AA-BB49-46C8-8B38-2966649F3923}"/>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DC34C40-B8B9-4DB2-95DE-41390CCEC12A}"/>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120B361-B1A0-4D1C-B03C-29AFB83534A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B7A3DE-2CB6-443C-85E2-2E8291F5581F}"/>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5FC6500-B273-4796-B266-D120A4123722}"/>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1C45B4D-048C-43FD-9397-3E9D090A20DA}"/>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C7AD38E-09E7-450A-9C98-CCB5AE167851}"/>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5722DCE-1825-42C2-9F2D-62B176A1273C}"/>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6086BD-2C48-47C7-84F5-B41CBAB1E617}"/>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A2AB390-F74F-4E88-ADC4-90B2CD983DCB}"/>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09EDDB-5567-4273-ACA5-69E7C1946763}"/>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5ADF61C-84B4-41BC-8B07-4A24FED95BB8}"/>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89D9ED-16B6-4E6D-8B6A-9C1042B2E903}"/>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D61944F-1FDD-4202-AD7E-C5C8CD1805D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7A33E5A-4939-4199-BCF4-80A9BE9174D2}"/>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795222-F457-466F-9A10-A6084E7B6837}"/>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9A2B96A-F6D8-4075-AAA9-88B265AC2AF9}"/>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C7DCFD7-B500-4312-BE0B-23717EFB54A1}"/>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D5D7BF0-4A80-46A5-BF8E-F5A2916C550F}"/>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B480DFE-46CC-46CE-961F-3EF7D44966C9}"/>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6DA2085-5721-44B5-B1FD-BF18FE6D9D77}"/>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342566B-AA83-4E99-AC95-1EE57D907F60}"/>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92D0310-D084-4788-96D3-8D72066B5E4C}"/>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3" name="Oval 40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B02837C-0B68-44FF-B1FB-D764F277E00F}"/>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4" name="Oval 40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5E33259-87EA-4711-A137-B79B2D9B43E4}"/>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5" name="Oval 40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373397B-D448-4100-AE11-C6479BDA0243}"/>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6" name="Oval 40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D7BA9C8-A86B-46C6-8149-BB76F3642E1A}"/>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7" name="Oval 40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FBF0EF1-DBB3-47ED-868A-DFA2CAC24DC1}"/>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BBF6A8-6F84-4A7B-8A00-D58B0A44923F}"/>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63B952F-9FD6-460C-BD38-0EA501187DB3}"/>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06CDF92-572A-47FD-BEF6-A64C3CEEC00C}"/>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Oval 4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A8A0A2D-0AE8-4222-A751-CDCB5E1F9185}"/>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2" name="Oval 4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577EA9-4F3F-4D66-AA3D-ED86817445A0}"/>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DD77EB-8B8F-48EF-858D-D7902122CA72}"/>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960D3E7-E7CF-4118-AA07-8D436F7B3BF9}"/>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F3E3CB4-3035-41BB-B387-FFBCCE4858B9}"/>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3E56BFB-9FE3-43C2-A9F4-A74E3791E9C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58EDC6A-552E-40B6-BE59-09CB4421BA21}"/>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1C611EC-FBB8-4A58-8CF0-F30A735692A3}"/>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27726BC-A818-468A-9AA4-5349D4F0A5C2}"/>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6422255-D244-4B85-97EE-BA2AF86D14A3}"/>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7510555-1C58-4910-9671-27443CA09957}"/>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9107CF4-37E4-48D4-836C-B0C3745740B3}"/>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Oval 42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54FA49A-82D1-4B6D-B79A-EE406CFF40F4}"/>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4" name="Oval 42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985BA37-A1AE-4AC1-869F-5FD8EAA8949C}"/>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5" name="Oval 4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250F1FB-B200-473E-8E42-B14F523EEB23}"/>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6" name="Oval 42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808343F-4187-4BE8-A7E0-FF1EF96B0A40}"/>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7" name="Oval 42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B4B0362-87EE-40B3-A39F-12F14AB91D69}"/>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8" name="Oval 4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2000C8-7329-4F1B-822A-7BB86D8DD976}"/>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9" name="Oval 42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1E6C35-7520-4C59-AC29-DCBDD009F462}"/>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30" name="Oval 4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047FE8-418E-4597-BE8D-410D03902760}"/>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292" name="TextBox 13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81CE40A-C76B-4B73-8F6B-37B3209EBE08}"/>
              </a:ext>
            </a:extLst>
          </p:cNvPr>
          <p:cNvSpPr txBox="1">
            <a:spLocks noChangeArrowheads="1"/>
          </p:cNvSpPr>
          <p:nvPr/>
        </p:nvSpPr>
        <p:spPr bwMode="auto">
          <a:xfrm>
            <a:off x="143669" y="5063671"/>
            <a:ext cx="2759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ka-GE" sz="1200" b="1" dirty="0">
                <a:latin typeface="+mn-lt"/>
              </a:rPr>
              <a:t>ბუდაპეშტის </a:t>
            </a:r>
            <a:r>
              <a:rPr lang="ka-GE" sz="1200" b="1" dirty="0" smtClean="0">
                <a:latin typeface="+mn-lt"/>
              </a:rPr>
              <a:t>კონვენციის</a:t>
            </a:r>
            <a:endParaRPr lang="ka-GE" sz="1200" b="1" dirty="0">
              <a:latin typeface="+mn-lt"/>
            </a:endParaRPr>
          </a:p>
          <a:p>
            <a:r>
              <a:rPr lang="ka-GE" sz="1200" b="1" dirty="0" smtClean="0">
                <a:latin typeface="+mn-lt"/>
              </a:rPr>
              <a:t>რატიფიცირება მოახდინა/შეურთდა: </a:t>
            </a:r>
            <a:r>
              <a:rPr lang="ka-GE" sz="2400" b="1" dirty="0">
                <a:solidFill>
                  <a:srgbClr val="FF0000"/>
                </a:solidFill>
                <a:latin typeface="+mn-lt"/>
              </a:rPr>
              <a:t>65</a:t>
            </a:r>
          </a:p>
        </p:txBody>
      </p:sp>
      <p:sp>
        <p:nvSpPr>
          <p:cNvPr id="293" name="TextBox 13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A430D4F-C9EF-4E36-9F1C-92BCB8743F2A}"/>
              </a:ext>
            </a:extLst>
          </p:cNvPr>
          <p:cNvSpPr txBox="1">
            <a:spLocks noChangeArrowheads="1"/>
          </p:cNvSpPr>
          <p:nvPr/>
        </p:nvSpPr>
        <p:spPr bwMode="auto">
          <a:xfrm>
            <a:off x="143669" y="5781692"/>
            <a:ext cx="275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ka-GE" sz="1400" b="1" dirty="0" smtClean="0">
                <a:latin typeface="+mn-lt"/>
              </a:rPr>
              <a:t>ხელი მოაწერა: </a:t>
            </a:r>
            <a:r>
              <a:rPr lang="ka-GE" sz="1400" b="1" dirty="0">
                <a:latin typeface="+mn-lt"/>
              </a:rPr>
              <a:t>3</a:t>
            </a:r>
          </a:p>
        </p:txBody>
      </p:sp>
      <p:sp>
        <p:nvSpPr>
          <p:cNvPr id="294" name="TextBox 13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4CE852-EE79-4A59-96C9-517BBC6E3DB1}"/>
              </a:ext>
            </a:extLst>
          </p:cNvPr>
          <p:cNvSpPr txBox="1">
            <a:spLocks noChangeArrowheads="1"/>
          </p:cNvSpPr>
          <p:nvPr/>
        </p:nvSpPr>
        <p:spPr bwMode="auto">
          <a:xfrm>
            <a:off x="143669" y="6213938"/>
            <a:ext cx="275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ka-GE" sz="1400" b="1" dirty="0">
                <a:latin typeface="+mn-lt"/>
              </a:rPr>
              <a:t>მიწვეული შესაერთებლად:  9</a:t>
            </a:r>
          </a:p>
        </p:txBody>
      </p:sp>
      <p:sp>
        <p:nvSpPr>
          <p:cNvPr id="295" name="TextBox 13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D2E9D87-C0AA-4036-B4D2-6BCB4E04865C}"/>
              </a:ext>
            </a:extLst>
          </p:cNvPr>
          <p:cNvSpPr txBox="1">
            <a:spLocks noChangeArrowheads="1"/>
          </p:cNvSpPr>
          <p:nvPr/>
        </p:nvSpPr>
        <p:spPr bwMode="auto">
          <a:xfrm>
            <a:off x="3759994" y="5206546"/>
            <a:ext cx="498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ka-GE" sz="1400" b="1" dirty="0">
                <a:latin typeface="+mn-lt"/>
              </a:rPr>
              <a:t>სხვა ქვეყნები, რომელთა კანონები/კანონპროექტები მეტწილად შეესაბამება ბუდაპეშტის კონვენციას = 20</a:t>
            </a:r>
          </a:p>
        </p:txBody>
      </p:sp>
      <p:sp>
        <p:nvSpPr>
          <p:cNvPr id="296" name="Oval 29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677DEBE-4C73-40D0-88A1-139BEF4B9D9E}"/>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3B34493-9D35-4638-AFCD-89C1F9CFE074}"/>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F39E183-6DBB-48D4-B3AF-081128854310}"/>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530B04E-5701-426D-B405-8C958800E83F}"/>
              </a:ext>
            </a:extLst>
          </p:cNvPr>
          <p:cNvSpPr/>
          <p:nvPr/>
        </p:nvSpPr>
        <p:spPr>
          <a:xfrm>
            <a:off x="8312944" y="5273213"/>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TextBox 14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A2A8EF-D705-4AE8-ACA4-D00DFE6067DC}"/>
              </a:ext>
            </a:extLst>
          </p:cNvPr>
          <p:cNvSpPr txBox="1">
            <a:spLocks noChangeArrowheads="1"/>
          </p:cNvSpPr>
          <p:nvPr/>
        </p:nvSpPr>
        <p:spPr bwMode="auto">
          <a:xfrm>
            <a:off x="3770820" y="5801064"/>
            <a:ext cx="4981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ka-GE" sz="1400" b="1" dirty="0">
                <a:latin typeface="+mn-lt"/>
              </a:rPr>
              <a:t>სხვა ქვეყნები, რომლებიც იყენებს ბუდაპეშტის კონვენციას საკანონმდებლო აქტად = 50+</a:t>
            </a:r>
          </a:p>
        </p:txBody>
      </p:sp>
      <p:sp>
        <p:nvSpPr>
          <p:cNvPr id="301" name="Oval 30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43C1954-7E45-4734-B788-62B7FCC129DB}"/>
              </a:ext>
            </a:extLst>
          </p:cNvPr>
          <p:cNvSpPr/>
          <p:nvPr/>
        </p:nvSpPr>
        <p:spPr>
          <a:xfrm>
            <a:off x="8318858" y="6009367"/>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C88D6F5-6B56-4FAC-88E2-CC42461706B0}"/>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F95F77C-F19E-4539-A4A9-0EF5A4E01551}"/>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1E26E25-EC9F-469B-A03B-6CBE42B418E3}"/>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2C3B03A-3470-4C74-B027-530B545F5033}"/>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C1A10A9-F616-49B0-A30D-09464C874C53}"/>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D34706C-902C-473A-BE48-50ED2AEBE8D7}"/>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53A1B2-275B-4C16-AD60-F0B73E36D3AE}"/>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640BBE8-5C10-41BA-A151-1ED5EC3688F4}"/>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8C56CE0-C3EE-4C96-BAF2-638DCAA2929D}"/>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AD3662E-FE05-4C0B-B1EA-B649ECF91815}"/>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48" name="TextBox 28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8D8B462-2EC8-403B-989D-CEFDA4724802}"/>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ka-GE" sz="4000" b="1" dirty="0">
                <a:solidFill>
                  <a:schemeClr val="accent1">
                    <a:lumMod val="50000"/>
                  </a:schemeClr>
                </a:solidFill>
                <a:latin typeface="Verdana" panose="020B0604030504040204" pitchFamily="34" charset="0"/>
              </a:rPr>
              <a:t>150+</a:t>
            </a:r>
          </a:p>
        </p:txBody>
      </p:sp>
    </p:spTree>
    <p:extLst>
      <p:ext uri="{BB962C8B-B14F-4D97-AF65-F5344CB8AC3E}">
        <p14:creationId xmlns:p14="http://schemas.microsoft.com/office/powerpoint/2010/main" val="3719516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366838" y="0"/>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შიდასახელმწიფოებრივი კანონმდებლობის გაუმჯობესებები </a:t>
            </a:r>
          </a:p>
        </p:txBody>
      </p:sp>
      <p:graphicFrame>
        <p:nvGraphicFramePr>
          <p:cNvPr id="6" name="Chart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536ED66-B034-44E6-8F75-C7D926580617}"/>
              </a:ext>
            </a:extLst>
          </p:cNvPr>
          <p:cNvGraphicFramePr/>
          <p:nvPr>
            <p:extLst>
              <p:ext uri="{D42A27DB-BD31-4B8C-83A1-F6EECF244321}">
                <p14:modId xmlns:p14="http://schemas.microsoft.com/office/powerpoint/2010/main" val="963091295"/>
              </p:ext>
            </p:extLst>
          </p:nvPr>
        </p:nvGraphicFramePr>
        <p:xfrm>
          <a:off x="0" y="1052513"/>
          <a:ext cx="9144000" cy="55021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5528148-1675-42D5-9D3B-08790F29F7BD}"/>
              </a:ext>
            </a:extLst>
          </p:cNvPr>
          <p:cNvSpPr txBox="1"/>
          <p:nvPr/>
        </p:nvSpPr>
        <p:spPr>
          <a:xfrm>
            <a:off x="5665266" y="3321716"/>
            <a:ext cx="3635896" cy="769441"/>
          </a:xfrm>
          <a:prstGeom prst="rect">
            <a:avLst/>
          </a:prstGeom>
          <a:noFill/>
        </p:spPr>
        <p:txBody>
          <a:bodyPr wrap="square">
            <a:spAutoFit/>
          </a:bodyPr>
          <a:lstStyle/>
          <a:p>
            <a:pPr algn="ctr" eaLnBrk="1" hangingPunct="1">
              <a:defRPr/>
            </a:pPr>
            <a:r>
              <a:rPr lang="ka-GE" sz="2200" dirty="0">
                <a:latin typeface="Verdana" panose="020B0604030504040204" pitchFamily="34" charset="0"/>
              </a:rPr>
              <a:t>2020 წლის 30 </a:t>
            </a:r>
          </a:p>
          <a:p>
            <a:pPr algn="ctr" eaLnBrk="1" hangingPunct="1">
              <a:defRPr/>
            </a:pPr>
            <a:r>
              <a:rPr lang="ka-GE" sz="2200" dirty="0">
                <a:latin typeface="Verdana" panose="020B0604030504040204" pitchFamily="34" charset="0"/>
              </a:rPr>
              <a:t>ივნისის მდგომარეობით</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637" y="5591176"/>
            <a:ext cx="6308581" cy="1130872"/>
          </a:xfrm>
          <a:prstGeom prst="rect">
            <a:avLst/>
          </a:prstGeom>
        </p:spPr>
      </p:pic>
    </p:spTree>
    <p:extLst>
      <p:ext uri="{BB962C8B-B14F-4D97-AF65-F5344CB8AC3E}">
        <p14:creationId xmlns:p14="http://schemas.microsoft.com/office/powerpoint/2010/main" val="551960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366838" y="0"/>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შიდასახელმწიფოებრივი კანონმდებლობის გაუმჯობესებები </a:t>
            </a:r>
          </a:p>
        </p:txBody>
      </p:sp>
      <p:graphicFrame>
        <p:nvGraphicFramePr>
          <p:cNvPr id="4" name="Tab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A77F352-8B54-4F2D-A7E1-90DF6262AF4F}"/>
              </a:ext>
            </a:extLst>
          </p:cNvPr>
          <p:cNvGraphicFramePr>
            <a:graphicFrameLocks noGrp="1"/>
          </p:cNvGraphicFramePr>
          <p:nvPr>
            <p:extLst>
              <p:ext uri="{D42A27DB-BD31-4B8C-83A1-F6EECF244321}">
                <p14:modId xmlns:p14="http://schemas.microsoft.com/office/powerpoint/2010/main" val="2437301617"/>
              </p:ext>
            </p:extLst>
          </p:nvPr>
        </p:nvGraphicFramePr>
        <p:xfrm>
          <a:off x="722307" y="1640931"/>
          <a:ext cx="8107367" cy="2803077"/>
        </p:xfrm>
        <a:graphic>
          <a:graphicData uri="http://schemas.openxmlformats.org/drawingml/2006/table">
            <a:tbl>
              <a:tblPr firstRow="1" bandRow="1">
                <a:tableStyleId>{5C22544A-7EE6-4342-B048-85BDC9FD1C3A}</a:tableStyleId>
              </a:tblPr>
              <a:tblGrid>
                <a:gridCol w="6516202">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29212424"/>
                    </a:ext>
                  </a:extLst>
                </a:gridCol>
                <a:gridCol w="1591165">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953540140"/>
                    </a:ext>
                  </a:extLst>
                </a:gridCol>
              </a:tblGrid>
              <a:tr h="934359">
                <a:tc>
                  <a:txBody>
                    <a:bodyPr/>
                    <a:lstStyle/>
                    <a:p>
                      <a:pPr algn="ctr"/>
                      <a:r>
                        <a:rPr dirty="0" err="1">
                          <a:latin typeface="Sylfaen" panose="010A0502050306030303" pitchFamily="18" charset="0"/>
                        </a:rPr>
                        <a:t>კატეგორია</a:t>
                      </a:r>
                      <a:endParaRPr lang="ka-GE" dirty="0">
                        <a:latin typeface="Sylfaen" panose="010A05020503060303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dirty="0" err="1">
                          <a:latin typeface="Sylfaen" panose="010A0502050306030303" pitchFamily="18" charset="0"/>
                        </a:rPr>
                        <a:t>სახელმწიფოების</a:t>
                      </a:r>
                      <a:r>
                        <a:rPr dirty="0">
                          <a:latin typeface="Sylfaen" panose="010A0502050306030303" pitchFamily="18" charset="0"/>
                        </a:rPr>
                        <a:t> </a:t>
                      </a:r>
                      <a:r>
                        <a:rPr dirty="0" err="1">
                          <a:latin typeface="Sylfaen" panose="010A0502050306030303" pitchFamily="18" charset="0"/>
                        </a:rPr>
                        <a:t>რაოდენობა</a:t>
                      </a:r>
                      <a:endParaRPr lang="ka-GE" dirty="0">
                        <a:latin typeface="Sylfaen" panose="010A0502050306030303" pitchFamily="18" charset="0"/>
                      </a:endParaRPr>
                    </a:p>
                  </a:txBody>
                  <a:tcPr anchor="ct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4029965201"/>
                  </a:ext>
                </a:extLst>
              </a:tr>
              <a:tr h="934359">
                <a:tc>
                  <a:txBody>
                    <a:bodyPr/>
                    <a:lstStyle/>
                    <a:p>
                      <a:pPr algn="just"/>
                      <a:r>
                        <a:rPr dirty="0" err="1">
                          <a:latin typeface="Sylfaen" panose="010A0502050306030303" pitchFamily="18" charset="0"/>
                        </a:rPr>
                        <a:t>ბუდაპეშტის</a:t>
                      </a:r>
                      <a:r>
                        <a:rPr dirty="0">
                          <a:latin typeface="Sylfaen" panose="010A0502050306030303" pitchFamily="18" charset="0"/>
                        </a:rPr>
                        <a:t> </a:t>
                      </a:r>
                      <a:r>
                        <a:rPr dirty="0" err="1">
                          <a:latin typeface="Sylfaen" panose="010A0502050306030303" pitchFamily="18" charset="0"/>
                        </a:rPr>
                        <a:t>კონვენციის</a:t>
                      </a:r>
                      <a:r>
                        <a:rPr dirty="0">
                          <a:latin typeface="Sylfaen" panose="010A0502050306030303" pitchFamily="18" charset="0"/>
                        </a:rPr>
                        <a:t> </a:t>
                      </a:r>
                      <a:r>
                        <a:rPr b="1" dirty="0" err="1">
                          <a:solidFill>
                            <a:srgbClr val="FF0000"/>
                          </a:solidFill>
                          <a:latin typeface="Sylfaen" panose="010A0502050306030303" pitchFamily="18" charset="0"/>
                        </a:rPr>
                        <a:t>მატერიალური</a:t>
                      </a:r>
                      <a:r>
                        <a:rPr dirty="0">
                          <a:latin typeface="Sylfaen" panose="010A0502050306030303" pitchFamily="18" charset="0"/>
                        </a:rPr>
                        <a:t> </a:t>
                      </a:r>
                      <a:r>
                        <a:rPr dirty="0" err="1">
                          <a:latin typeface="Sylfaen" panose="010A0502050306030303" pitchFamily="18" charset="0"/>
                        </a:rPr>
                        <a:t>დებულებების</a:t>
                      </a:r>
                      <a:r>
                        <a:rPr dirty="0">
                          <a:latin typeface="Sylfaen" panose="010A0502050306030303" pitchFamily="18" charset="0"/>
                        </a:rPr>
                        <a:t> </a:t>
                      </a:r>
                      <a:r>
                        <a:rPr dirty="0" err="1">
                          <a:latin typeface="Sylfaen" panose="010A0502050306030303" pitchFamily="18" charset="0"/>
                        </a:rPr>
                        <a:t>შესაბამისი</a:t>
                      </a:r>
                      <a:r>
                        <a:rPr dirty="0">
                          <a:latin typeface="Sylfaen" panose="010A0502050306030303" pitchFamily="18" charset="0"/>
                        </a:rPr>
                        <a:t> </a:t>
                      </a:r>
                      <a:r>
                        <a:rPr dirty="0" err="1">
                          <a:latin typeface="Sylfaen" panose="010A0502050306030303" pitchFamily="18" charset="0"/>
                        </a:rPr>
                        <a:t>მიღებული</a:t>
                      </a:r>
                      <a:r>
                        <a:rPr dirty="0">
                          <a:latin typeface="Sylfaen" panose="010A0502050306030303" pitchFamily="18" charset="0"/>
                        </a:rPr>
                        <a:t> </a:t>
                      </a:r>
                      <a:r>
                        <a:rPr dirty="0" err="1">
                          <a:latin typeface="Sylfaen" panose="010A0502050306030303" pitchFamily="18" charset="0"/>
                        </a:rPr>
                        <a:t>შიდასახელმწიფოებრივი</a:t>
                      </a:r>
                      <a:r>
                        <a:rPr dirty="0">
                          <a:latin typeface="Sylfaen" panose="010A0502050306030303" pitchFamily="18" charset="0"/>
                        </a:rPr>
                        <a:t> </a:t>
                      </a:r>
                      <a:r>
                        <a:rPr dirty="0" err="1">
                          <a:latin typeface="Sylfaen" panose="010A0502050306030303" pitchFamily="18" charset="0"/>
                        </a:rPr>
                        <a:t>დებულებები</a:t>
                      </a:r>
                      <a:endParaRPr lang="ka-GE" dirty="0">
                        <a:latin typeface="Sylfaen" panose="010A0502050306030303" pitchFamily="18" charset="0"/>
                      </a:endParaRPr>
                    </a:p>
                  </a:txBody>
                  <a:tcPr anchor="ctr"/>
                </a:tc>
                <a:tc>
                  <a:txBody>
                    <a:bodyPr/>
                    <a:lstStyle/>
                    <a:p>
                      <a:pPr algn="ctr"/>
                      <a:r>
                        <a:rPr>
                          <a:latin typeface="Sylfaen" panose="010A0502050306030303" pitchFamily="18" charset="0"/>
                        </a:rPr>
                        <a:t>106</a:t>
                      </a:r>
                      <a:endParaRPr lang="ka-GE" dirty="0">
                        <a:latin typeface="Sylfaen" panose="010A0502050306030303" pitchFamily="18" charset="0"/>
                      </a:endParaRPr>
                    </a:p>
                  </a:txBody>
                  <a:tcPr anchor="ct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281499254"/>
                  </a:ext>
                </a:extLst>
              </a:tr>
              <a:tr h="934359">
                <a:tc>
                  <a:txBody>
                    <a:bodyPr/>
                    <a:lstStyle/>
                    <a:p>
                      <a:r>
                        <a:rPr dirty="0" err="1">
                          <a:latin typeface="Sylfaen" panose="010A0502050306030303" pitchFamily="18" charset="0"/>
                        </a:rPr>
                        <a:t>ბუდაპეშტის</a:t>
                      </a:r>
                      <a:r>
                        <a:rPr dirty="0">
                          <a:latin typeface="Sylfaen" panose="010A0502050306030303" pitchFamily="18" charset="0"/>
                        </a:rPr>
                        <a:t> </a:t>
                      </a:r>
                      <a:r>
                        <a:rPr dirty="0" err="1">
                          <a:latin typeface="Sylfaen" panose="010A0502050306030303" pitchFamily="18" charset="0"/>
                        </a:rPr>
                        <a:t>კონვენციის</a:t>
                      </a:r>
                      <a:r>
                        <a:rPr b="1" dirty="0">
                          <a:solidFill>
                            <a:srgbClr val="FF0000"/>
                          </a:solidFill>
                          <a:latin typeface="Sylfaen" panose="010A0502050306030303" pitchFamily="18" charset="0"/>
                        </a:rPr>
                        <a:t> </a:t>
                      </a:r>
                      <a:r>
                        <a:rPr b="1" dirty="0" err="1">
                          <a:solidFill>
                            <a:srgbClr val="FF0000"/>
                          </a:solidFill>
                          <a:latin typeface="Sylfaen" panose="010A0502050306030303" pitchFamily="18" charset="0"/>
                        </a:rPr>
                        <a:t>საპროცესო</a:t>
                      </a:r>
                      <a:r>
                        <a:rPr b="1" dirty="0">
                          <a:solidFill>
                            <a:srgbClr val="FF0000"/>
                          </a:solidFill>
                          <a:latin typeface="Sylfaen" panose="010A0502050306030303" pitchFamily="18" charset="0"/>
                        </a:rPr>
                        <a:t> </a:t>
                      </a:r>
                      <a:r>
                        <a:rPr dirty="0" err="1">
                          <a:latin typeface="Sylfaen" panose="010A0502050306030303" pitchFamily="18" charset="0"/>
                        </a:rPr>
                        <a:t>დებულებების</a:t>
                      </a:r>
                      <a:r>
                        <a:rPr dirty="0">
                          <a:latin typeface="Sylfaen" panose="010A0502050306030303" pitchFamily="18" charset="0"/>
                        </a:rPr>
                        <a:t> </a:t>
                      </a:r>
                      <a:r>
                        <a:rPr dirty="0" err="1">
                          <a:latin typeface="Sylfaen" panose="010A0502050306030303" pitchFamily="18" charset="0"/>
                        </a:rPr>
                        <a:t>შესაბამისი</a:t>
                      </a:r>
                      <a:r>
                        <a:rPr dirty="0">
                          <a:latin typeface="Sylfaen" panose="010A0502050306030303" pitchFamily="18" charset="0"/>
                        </a:rPr>
                        <a:t> </a:t>
                      </a:r>
                      <a:r>
                        <a:rPr dirty="0" err="1">
                          <a:latin typeface="Sylfaen" panose="010A0502050306030303" pitchFamily="18" charset="0"/>
                        </a:rPr>
                        <a:t>მიღებული</a:t>
                      </a:r>
                      <a:r>
                        <a:rPr dirty="0">
                          <a:latin typeface="Sylfaen" panose="010A0502050306030303" pitchFamily="18" charset="0"/>
                        </a:rPr>
                        <a:t> </a:t>
                      </a:r>
                      <a:r>
                        <a:rPr dirty="0" err="1">
                          <a:latin typeface="Sylfaen" panose="010A0502050306030303" pitchFamily="18" charset="0"/>
                        </a:rPr>
                        <a:t>შიდასახელმწიფოებრივი</a:t>
                      </a:r>
                      <a:r>
                        <a:rPr dirty="0">
                          <a:latin typeface="Sylfaen" panose="010A0502050306030303" pitchFamily="18" charset="0"/>
                        </a:rPr>
                        <a:t> </a:t>
                      </a:r>
                      <a:r>
                        <a:rPr dirty="0" err="1">
                          <a:latin typeface="Sylfaen" panose="010A0502050306030303" pitchFamily="18" charset="0"/>
                        </a:rPr>
                        <a:t>დებულებები</a:t>
                      </a:r>
                      <a:endParaRPr lang="ka-GE" dirty="0">
                        <a:latin typeface="Sylfaen" panose="010A0502050306030303" pitchFamily="18" charset="0"/>
                      </a:endParaRPr>
                    </a:p>
                  </a:txBody>
                  <a:tcPr anchor="ctr"/>
                </a:tc>
                <a:tc>
                  <a:txBody>
                    <a:bodyPr/>
                    <a:lstStyle/>
                    <a:p>
                      <a:pPr algn="ctr"/>
                      <a:r>
                        <a:rPr dirty="0">
                          <a:latin typeface="Sylfaen" panose="010A0502050306030303" pitchFamily="18" charset="0"/>
                        </a:rPr>
                        <a:t>82</a:t>
                      </a:r>
                      <a:endParaRPr lang="ka-GE" dirty="0">
                        <a:latin typeface="Sylfaen" panose="010A0502050306030303" pitchFamily="18" charset="0"/>
                      </a:endParaRPr>
                    </a:p>
                  </a:txBody>
                  <a:tcPr anchor="ct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281541693"/>
                  </a:ext>
                </a:extLst>
              </a:tr>
            </a:tbl>
          </a:graphicData>
        </a:graphic>
      </p:graphicFrame>
      <p:sp>
        <p:nvSpPr>
          <p:cNvPr id="5" name="TextBox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07B3B33-FF9B-48EF-89A4-C267E9FBC669}"/>
              </a:ext>
            </a:extLst>
          </p:cNvPr>
          <p:cNvSpPr txBox="1"/>
          <p:nvPr/>
        </p:nvSpPr>
        <p:spPr>
          <a:xfrm>
            <a:off x="5292729" y="5517232"/>
            <a:ext cx="3536946" cy="769441"/>
          </a:xfrm>
          <a:prstGeom prst="rect">
            <a:avLst/>
          </a:prstGeom>
          <a:noFill/>
        </p:spPr>
        <p:txBody>
          <a:bodyPr wrap="square">
            <a:spAutoFit/>
          </a:bodyPr>
          <a:lstStyle/>
          <a:p>
            <a:pPr algn="ctr" eaLnBrk="1" hangingPunct="1">
              <a:defRPr/>
            </a:pPr>
            <a:r>
              <a:rPr lang="ka-GE" sz="2200" dirty="0"/>
              <a:t>2020 წლის 30 </a:t>
            </a:r>
          </a:p>
          <a:p>
            <a:pPr algn="ctr" eaLnBrk="1" hangingPunct="1">
              <a:defRPr/>
            </a:pPr>
            <a:r>
              <a:rPr lang="ka-GE" sz="2200" dirty="0"/>
              <a:t>ივნისის მდგომარეობით</a:t>
            </a:r>
          </a:p>
        </p:txBody>
      </p:sp>
    </p:spTree>
    <p:extLst>
      <p:ext uri="{BB962C8B-B14F-4D97-AF65-F5344CB8AC3E}">
        <p14:creationId xmlns:p14="http://schemas.microsoft.com/office/powerpoint/2010/main" val="2459104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72381" y="221686"/>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შიდასახელმწიფოებრივი გამოძიებები </a:t>
            </a:r>
          </a:p>
        </p:txBody>
      </p:sp>
      <p:sp>
        <p:nvSpPr>
          <p:cNvPr id="11" name="Rectangle 2"/>
          <p:cNvSpPr>
            <a:spLocks noChangeArrowheads="1"/>
          </p:cNvSpPr>
          <p:nvPr/>
        </p:nvSpPr>
        <p:spPr bwMode="auto">
          <a:xfrm>
            <a:off x="467544" y="1513220"/>
            <a:ext cx="835292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ka-GE" sz="2600" dirty="0">
                <a:latin typeface="+mn-lt"/>
              </a:rPr>
              <a:t>გაიზარდა მხარეების მიერ ჩატარებული კიბერდანაშაულის გამოძიებების რაოდენობა</a:t>
            </a:r>
          </a:p>
          <a:p>
            <a:pPr algn="just" eaLnBrk="1" hangingPunct="1">
              <a:defRPr/>
            </a:pPr>
            <a:endParaRPr lang="ka-GE"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600" dirty="0">
                <a:latin typeface="+mn-lt"/>
              </a:rPr>
              <a:t>პირველ რიგში, ამის მიზეზია:</a:t>
            </a:r>
          </a:p>
          <a:p>
            <a:pPr marL="1314450" lvl="1" indent="-571500" algn="just" eaLnBrk="1" hangingPunct="1">
              <a:buFont typeface="Wingdings" panose="05000000000000000000" pitchFamily="2" charset="2"/>
              <a:buChar char="Ø"/>
              <a:defRPr/>
            </a:pPr>
            <a:r>
              <a:rPr lang="ka-GE" sz="2600" dirty="0" smtClean="0">
                <a:latin typeface="+mn-lt"/>
              </a:rPr>
              <a:t>შიდასახელმწიფოებრივი კანონმდებლობის გაუმჯობესება </a:t>
            </a:r>
          </a:p>
          <a:p>
            <a:pPr marL="1314450" lvl="1" indent="-571500" algn="just" eaLnBrk="1" hangingPunct="1">
              <a:buFont typeface="Wingdings" panose="05000000000000000000" pitchFamily="2" charset="2"/>
              <a:buChar char="Ø"/>
              <a:defRPr/>
            </a:pPr>
            <a:r>
              <a:rPr lang="ka-GE" sz="2600" dirty="0" smtClean="0">
                <a:latin typeface="+mn-lt"/>
              </a:rPr>
              <a:t>ფუნქციონალური საერთაშორისო თანამშრომლობის მექანიზმის ხელმისაწვდომობა</a:t>
            </a:r>
          </a:p>
          <a:p>
            <a:pPr marL="1314450" lvl="1" indent="-571500" algn="just" eaLnBrk="1" hangingPunct="1">
              <a:buFont typeface="Wingdings" panose="05000000000000000000" pitchFamily="2" charset="2"/>
              <a:buChar char="Ø"/>
              <a:defRPr/>
            </a:pPr>
            <a:r>
              <a:rPr lang="ka-GE" sz="2600" dirty="0">
                <a:latin typeface="+mn-lt"/>
              </a:rPr>
              <a:t>გაზრდილი შესაძლებლობები</a:t>
            </a:r>
          </a:p>
        </p:txBody>
      </p:sp>
    </p:spTree>
    <p:extLst>
      <p:ext uri="{BB962C8B-B14F-4D97-AF65-F5344CB8AC3E}">
        <p14:creationId xmlns:p14="http://schemas.microsoft.com/office/powerpoint/2010/main" val="4121291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86320" y="-184666"/>
            <a:ext cx="77771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endParaRPr lang="ka-GE" sz="3100" b="1" dirty="0" smtClean="0">
              <a:solidFill>
                <a:schemeClr val="bg1"/>
              </a:solidFill>
              <a:latin typeface="Verdana" panose="020B0604030504040204" pitchFamily="34" charset="0"/>
            </a:endParaRPr>
          </a:p>
          <a:p>
            <a:pPr algn="r">
              <a:spcBef>
                <a:spcPct val="0"/>
              </a:spcBef>
              <a:buFontTx/>
              <a:buNone/>
            </a:pPr>
            <a:r>
              <a:rPr lang="ka-GE" sz="2700" dirty="0" smtClean="0">
                <a:solidFill>
                  <a:schemeClr val="bg1"/>
                </a:solidFill>
                <a:latin typeface="Verdana" panose="020B0604030504040204" pitchFamily="34" charset="0"/>
              </a:rPr>
              <a:t>საერთაშორისო თანამშრომლობა </a:t>
            </a:r>
          </a:p>
        </p:txBody>
      </p:sp>
      <p:sp>
        <p:nvSpPr>
          <p:cNvPr id="11" name="Rectangle 2"/>
          <p:cNvSpPr>
            <a:spLocks noChangeArrowheads="1"/>
          </p:cNvSpPr>
          <p:nvPr/>
        </p:nvSpPr>
        <p:spPr bwMode="auto">
          <a:xfrm>
            <a:off x="395536" y="1247348"/>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a:buFont typeface="Arial" panose="020B0604020202020204" pitchFamily="34" charset="0"/>
              <a:buChar char="•"/>
              <a:defRPr/>
            </a:pPr>
            <a:r>
              <a:rPr lang="ka-GE" dirty="0">
                <a:latin typeface="+mn-lt"/>
              </a:rPr>
              <a:t>კიბერდანაშაულთან და სხვა </a:t>
            </a:r>
            <a:r>
              <a:rPr lang="ka-GE" dirty="0" smtClean="0">
                <a:latin typeface="+mn-lt"/>
              </a:rPr>
              <a:t>დანაშაულთან</a:t>
            </a:r>
            <a:r>
              <a:rPr lang="en-US" dirty="0" smtClean="0">
                <a:latin typeface="+mn-lt"/>
              </a:rPr>
              <a:t> (</a:t>
            </a:r>
            <a:r>
              <a:rPr lang="ka-GE" dirty="0" smtClean="0">
                <a:latin typeface="+mn-lt"/>
              </a:rPr>
              <a:t>სადაც მტკიცებულებები კომპიუტერშია) </a:t>
            </a:r>
            <a:r>
              <a:rPr lang="ka-GE" dirty="0">
                <a:latin typeface="+mn-lt"/>
              </a:rPr>
              <a:t>ბრძოლის </a:t>
            </a:r>
            <a:r>
              <a:rPr lang="ka-GE" dirty="0" smtClean="0">
                <a:latin typeface="+mn-lt"/>
              </a:rPr>
              <a:t>საერთაშორისო </a:t>
            </a:r>
            <a:r>
              <a:rPr lang="ka-GE" dirty="0">
                <a:latin typeface="+mn-lt"/>
              </a:rPr>
              <a:t>თანამშრომლობის </a:t>
            </a:r>
            <a:r>
              <a:rPr lang="ka-GE" dirty="0" smtClean="0">
                <a:latin typeface="+mn-lt"/>
              </a:rPr>
              <a:t>სავალდებულო მექანიზმი</a:t>
            </a:r>
            <a:endParaRPr lang="ka-GE" dirty="0">
              <a:latin typeface="+mn-lt"/>
            </a:endParaRP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წვდომა პრაქტიკოსების ფართო ქსელზე, რომლებიც მონაწილეობენ კიბერდანაშაულის შესახებ კონვენციის კომიტეტში (T-CY) და შესაძლებლობათა </a:t>
            </a:r>
            <a:r>
              <a:rPr lang="ka-GE" dirty="0" smtClean="0">
                <a:latin typeface="+mn-lt"/>
              </a:rPr>
              <a:t>ზრდაში</a:t>
            </a:r>
            <a:endParaRPr lang="ka-GE" dirty="0">
              <a:latin typeface="+mn-lt"/>
            </a:endParaRP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T-CY-ის მიერ რეფორმების ხელშეწყობა და კანონების, პროცედურებისა და მექანიზმების გაძლიერება საერთაშორისო თანამშრომლობისთვის და შესაძლებლობათა ზრდის ზომები</a:t>
            </a:r>
          </a:p>
        </p:txBody>
      </p:sp>
    </p:spTree>
    <p:extLst>
      <p:ext uri="{BB962C8B-B14F-4D97-AF65-F5344CB8AC3E}">
        <p14:creationId xmlns:p14="http://schemas.microsoft.com/office/powerpoint/2010/main" val="1907657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92656"/>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საერთაშორისო თანამშრომლობა: გავლენა</a:t>
            </a:r>
          </a:p>
        </p:txBody>
      </p:sp>
      <p:sp>
        <p:nvSpPr>
          <p:cNvPr id="11" name="Rectangle 2"/>
          <p:cNvSpPr>
            <a:spLocks noChangeArrowheads="1"/>
          </p:cNvSpPr>
          <p:nvPr/>
        </p:nvSpPr>
        <p:spPr bwMode="auto">
          <a:xfrm>
            <a:off x="467544" y="1513220"/>
            <a:ext cx="835292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ka-GE" sz="2600" dirty="0">
                <a:latin typeface="+mn-lt"/>
              </a:rPr>
              <a:t>24-საათიანი ქსელის გაფართოებული გამოყენება</a:t>
            </a:r>
          </a:p>
          <a:p>
            <a:pPr marL="571500" indent="-571500" algn="just" eaLnBrk="1" hangingPunct="1">
              <a:buFont typeface="Arial" panose="020B0604020202020204" pitchFamily="34" charset="0"/>
              <a:buChar char="•"/>
              <a:defRPr/>
            </a:pPr>
            <a:endParaRPr lang="ka-GE"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600" dirty="0">
                <a:latin typeface="+mn-lt"/>
              </a:rPr>
              <a:t>გაუმჯობესებები კერძო სექტორთან თანამშრომლობაში ბუდაპეშტის კონვენციის წევრობის მეშვეობით, განსაკუთრებით, აბონენტის შესახებ ინფორმაციის პირდაპირი მოთხოვნა </a:t>
            </a:r>
          </a:p>
          <a:p>
            <a:pPr marL="571500" indent="-571500" algn="just" eaLnBrk="1" hangingPunct="1">
              <a:buFont typeface="Arial" panose="020B0604020202020204" pitchFamily="34" charset="0"/>
              <a:buChar char="•"/>
              <a:defRPr/>
            </a:pPr>
            <a:endParaRPr lang="ka-GE"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endParaRPr lang="ka-G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4514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68032" y="256080"/>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შესაძლებლობათა ზრდა</a:t>
            </a:r>
          </a:p>
        </p:txBody>
      </p:sp>
      <p:sp>
        <p:nvSpPr>
          <p:cNvPr id="11" name="Rectangle 2"/>
          <p:cNvSpPr>
            <a:spLocks noChangeArrowheads="1"/>
          </p:cNvSpPr>
          <p:nvPr/>
        </p:nvSpPr>
        <p:spPr bwMode="auto">
          <a:xfrm>
            <a:off x="467544" y="1513220"/>
            <a:ext cx="835292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ka-GE" sz="2500" dirty="0" smtClean="0">
                <a:latin typeface="+mn-lt"/>
              </a:rPr>
              <a:t>ბუდაპეშტის კონვენცია უფრო მეტია, ვიდრე სამართლებრივი დოკუმენტი </a:t>
            </a:r>
          </a:p>
          <a:p>
            <a:pPr marL="571500" indent="-571500" algn="just" eaLnBrk="1" hangingPunct="1">
              <a:buFont typeface="Arial" panose="020B0604020202020204" pitchFamily="34" charset="0"/>
              <a:buChar char="•"/>
              <a:defRPr/>
            </a:pPr>
            <a:endParaRPr lang="ka-GE" sz="25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400" dirty="0" smtClean="0">
                <a:latin typeface="+mn-lt"/>
              </a:rPr>
              <a:t>ევროპის საბჭო ბევრი ქვეყნისთვის უზრუნველყოფს ტექნიკურ დახმარებას კანონმდებლობის გასაუმჯობესებლად</a:t>
            </a:r>
          </a:p>
          <a:p>
            <a:pPr marL="571500" indent="-571500" algn="just" eaLnBrk="1" hangingPunct="1">
              <a:buFont typeface="Arial" panose="020B0604020202020204" pitchFamily="34" charset="0"/>
              <a:buChar char="•"/>
              <a:defRPr/>
            </a:pPr>
            <a:endParaRPr lang="ka-GE" sz="25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smtClean="0">
                <a:latin typeface="Sylfaen" panose="010A0502050306030303" pitchFamily="18" charset="0"/>
              </a:rPr>
              <a:t>კიბერდანაშაულის პროგრამების ოფისმა (C-PROC) მხარი დაუჭირა 1000+ მოქმედებას</a:t>
            </a:r>
          </a:p>
          <a:p>
            <a:pPr marL="571500" indent="-571500" algn="just" eaLnBrk="1" hangingPunct="1">
              <a:buFont typeface="Arial" panose="020B0604020202020204" pitchFamily="34" charset="0"/>
              <a:buChar char="•"/>
              <a:defRPr/>
            </a:pPr>
            <a:endParaRPr lang="ka-GE" sz="25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500" dirty="0">
                <a:latin typeface="+mn-lt"/>
              </a:rPr>
              <a:t>6 მიმდინარე პროექტი </a:t>
            </a:r>
          </a:p>
        </p:txBody>
      </p:sp>
    </p:spTree>
    <p:extLst>
      <p:ext uri="{BB962C8B-B14F-4D97-AF65-F5344CB8AC3E}">
        <p14:creationId xmlns:p14="http://schemas.microsoft.com/office/powerpoint/2010/main" val="4219461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270704032"/>
              </p:ext>
            </p:extLst>
          </p:nvPr>
        </p:nvGraphicFramePr>
        <p:xfrm>
          <a:off x="360696" y="1360421"/>
          <a:ext cx="7905464"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925216" y="1144373"/>
            <a:ext cx="1218784" cy="1218784"/>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7005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3"/>
          <a:stretch>
            <a:fillRect/>
          </a:stretch>
        </p:blipFill>
        <p:spPr>
          <a:xfrm>
            <a:off x="7924226" y="1171575"/>
            <a:ext cx="1219774" cy="1219774"/>
          </a:xfrm>
          <a:prstGeom prst="rect">
            <a:avLst/>
          </a:prstGeom>
        </p:spPr>
      </p:pic>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1405663669"/>
              </p:ext>
            </p:extLst>
          </p:nvPr>
        </p:nvGraphicFramePr>
        <p:xfrm>
          <a:off x="360696" y="1360421"/>
          <a:ext cx="7905464" cy="4915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0947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a:xfrm>
            <a:off x="649288" y="4406900"/>
            <a:ext cx="7955160" cy="1362075"/>
          </a:xfrm>
        </p:spPr>
        <p:txBody>
          <a:bodyPr/>
          <a:lstStyle/>
          <a:p>
            <a:r>
              <a:rPr lang="ka-GE" dirty="0">
                <a:latin typeface="+mn-lt"/>
              </a:rPr>
              <a:t>მითების მსხვრევა </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p:txBody>
          <a:bodyPr/>
          <a:lstStyle/>
          <a:p>
            <a:r>
              <a:rPr lang="ka-GE" dirty="0">
                <a:latin typeface="+mn-lt"/>
              </a:rPr>
              <a:t>ბუდაპეშტის კონვენციის მიმოხილვა </a:t>
            </a:r>
          </a:p>
        </p:txBody>
      </p:sp>
      <p:sp>
        <p:nvSpPr>
          <p:cNvPr id="9"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B9BC96D-6AC8-4249-9F3D-D92372DB1900}"/>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განყოფილება 4</a:t>
            </a:r>
          </a:p>
        </p:txBody>
      </p:sp>
    </p:spTree>
    <p:extLst>
      <p:ext uri="{BB962C8B-B14F-4D97-AF65-F5344CB8AC3E}">
        <p14:creationId xmlns:p14="http://schemas.microsoft.com/office/powerpoint/2010/main" val="187254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CE3C051-7F78-4EAF-8CA3-B9689E461A1C}"/>
              </a:ext>
            </a:extLst>
          </p:cNvPr>
          <p:cNvSpPr>
            <a:spLocks noGrp="1"/>
          </p:cNvSpPr>
          <p:nvPr>
            <p:ph idx="1"/>
          </p:nvPr>
        </p:nvSpPr>
        <p:spPr>
          <a:xfrm>
            <a:off x="620023" y="1480569"/>
            <a:ext cx="7886700" cy="4351338"/>
          </a:xfrm>
        </p:spPr>
        <p:txBody>
          <a:bodyPr>
            <a:normAutofit/>
          </a:bodyPr>
          <a:lstStyle/>
          <a:p>
            <a:pPr marL="0" indent="0" algn="just">
              <a:buNone/>
            </a:pPr>
            <a:r>
              <a:rPr lang="ka-GE" sz="2400" b="1" dirty="0">
                <a:latin typeface="+mn-lt"/>
              </a:rPr>
              <a:t>ამ სესიის ბოლოს დელეგატები შეძლებენ:</a:t>
            </a:r>
          </a:p>
          <a:p>
            <a:pPr marL="0" indent="0" algn="just">
              <a:buNone/>
            </a:pPr>
            <a:endParaRPr lang="ka-GE" sz="2400" dirty="0">
              <a:latin typeface="+mn-lt"/>
              <a:ea typeface="Verdana" panose="020B0604030504040204" pitchFamily="34" charset="0"/>
            </a:endParaRPr>
          </a:p>
          <a:p>
            <a:pPr algn="just">
              <a:buFont typeface="Wingdings" panose="05000000000000000000" pitchFamily="2" charset="2"/>
              <a:buChar char="Ø"/>
            </a:pPr>
            <a:r>
              <a:rPr lang="ka-GE" sz="2400" dirty="0">
                <a:latin typeface="+mn-lt"/>
              </a:rPr>
              <a:t>გაიაზრონ ბუდაპეშტის კონვენციის მოქმედების სფერო</a:t>
            </a:r>
          </a:p>
          <a:p>
            <a:pPr algn="just">
              <a:buFont typeface="Wingdings" panose="05000000000000000000" pitchFamily="2" charset="2"/>
              <a:buChar char="Ø"/>
            </a:pPr>
            <a:r>
              <a:rPr lang="ka-GE" sz="2400" dirty="0">
                <a:latin typeface="+mn-lt"/>
              </a:rPr>
              <a:t>გაიგონ, თუ რამდენი წევრი ჰყავს ბუდაპეშტის კონვენციას </a:t>
            </a:r>
          </a:p>
          <a:p>
            <a:pPr algn="just">
              <a:buFont typeface="Wingdings" panose="05000000000000000000" pitchFamily="2" charset="2"/>
              <a:buChar char="Ø"/>
            </a:pPr>
            <a:r>
              <a:rPr lang="ka-GE" sz="2400" dirty="0">
                <a:latin typeface="+mn-lt"/>
              </a:rPr>
              <a:t>გაიაზრონ კიბერდანაშაულის შესახებ ხელშეკრულების საფუძვლები </a:t>
            </a:r>
          </a:p>
          <a:p>
            <a:pPr algn="just">
              <a:buFont typeface="Wingdings" panose="05000000000000000000" pitchFamily="2" charset="2"/>
              <a:buChar char="Ø"/>
            </a:pPr>
            <a:r>
              <a:rPr lang="ka-GE" sz="2400" dirty="0">
                <a:latin typeface="+mn-lt"/>
              </a:rPr>
              <a:t>გაიაზრონ ბუდაპეშტის კონვენციის სარგებელი და განიხილონ არასწორი წარმოდგენები ბუდაპეშტის კონვენციის შესახებ</a:t>
            </a:r>
          </a:p>
          <a:p>
            <a:endParaRPr lang="ka-GE" sz="2400" dirty="0"/>
          </a:p>
        </p:txBody>
      </p:sp>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4</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smtClean="0"/>
          </a:p>
          <a:p>
            <a:r>
              <a:rPr lang="ka-GE" sz="2700" dirty="0" smtClean="0">
                <a:latin typeface="Verdana" panose="020B0604030504040204" pitchFamily="34" charset="0"/>
              </a:rPr>
              <a:t>სესიის ამოცანები</a:t>
            </a:r>
            <a:endParaRPr lang="ka-GE" sz="2700" dirty="0">
              <a:latin typeface="Verdana" panose="020B0604030504040204" pitchFamily="34" charset="0"/>
              <a:ea typeface="Verdana" panose="020B0604030504040204" pitchFamily="34" charset="0"/>
            </a:endParaRPr>
          </a:p>
          <a:p>
            <a:endParaRPr lang="ka-GE" dirty="0"/>
          </a:p>
        </p:txBody>
      </p:sp>
    </p:spTree>
    <p:extLst>
      <p:ext uri="{BB962C8B-B14F-4D97-AF65-F5344CB8AC3E}">
        <p14:creationId xmlns:p14="http://schemas.microsoft.com/office/powerpoint/2010/main" val="1421945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251520" y="1231904"/>
            <a:ext cx="864096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4200" b="1" dirty="0">
                <a:solidFill>
                  <a:srgbClr val="FF0000"/>
                </a:solidFill>
                <a:latin typeface="+mn-lt"/>
              </a:rPr>
              <a:t>მითი: </a:t>
            </a:r>
          </a:p>
          <a:p>
            <a:pPr algn="ctr" eaLnBrk="1" hangingPunct="1">
              <a:defRPr/>
            </a:pPr>
            <a:r>
              <a:rPr lang="ka-GE" dirty="0" smtClean="0">
                <a:latin typeface="Sylfaen" panose="010A0502050306030303" pitchFamily="18" charset="0"/>
              </a:rPr>
              <a:t>ბუდაპეშტის კონვენცია არის </a:t>
            </a:r>
          </a:p>
          <a:p>
            <a:pPr algn="ctr" eaLnBrk="1" hangingPunct="1">
              <a:defRPr/>
            </a:pPr>
            <a:r>
              <a:rPr lang="ka-GE" sz="4200" b="1" dirty="0">
                <a:latin typeface="+mn-lt"/>
              </a:rPr>
              <a:t>რეგიონალური და ევროცენტრული</a:t>
            </a:r>
            <a:endParaRPr lang="ka-GE" sz="2800" b="1" dirty="0">
              <a:latin typeface="+mn-lt"/>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მითი </a:t>
            </a:r>
          </a:p>
        </p:txBody>
      </p:sp>
      <p:pic>
        <p:nvPicPr>
          <p:cNvPr id="3" name="Picture 2" descr="Map&#10;&#10;Description automatically generated">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6851BCD-5857-4F9C-8149-10E185678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3689218"/>
            <a:ext cx="6284738" cy="2775330"/>
          </a:xfrm>
          <a:prstGeom prst="rect">
            <a:avLst/>
          </a:prstGeom>
        </p:spPr>
      </p:pic>
    </p:spTree>
    <p:extLst>
      <p:ext uri="{BB962C8B-B14F-4D97-AF65-F5344CB8AC3E}">
        <p14:creationId xmlns:p14="http://schemas.microsoft.com/office/powerpoint/2010/main" val="2379589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3EFAA99-241D-4027-A641-49F4A9A9D679}"/>
              </a:ext>
            </a:extLst>
          </p:cNvPr>
          <p:cNvSpPr>
            <a:spLocks noGrp="1"/>
          </p:cNvSpPr>
          <p:nvPr>
            <p:ph type="sldNum" sz="quarter" idx="12"/>
          </p:nvPr>
        </p:nvSpPr>
        <p:spPr/>
        <p:txBody>
          <a:bodyPr/>
          <a:lstStyle/>
          <a:p>
            <a:pPr>
              <a:defRPr/>
            </a:pPr>
            <a:fld id="{660D1ACE-C798-4152-BAA2-F98E2F4CEDC5}" type="slidenum">
              <a:rPr lang="en-US" altLang="en-US" smtClean="0"/>
              <a:pPr>
                <a:defRPr/>
              </a:pPr>
              <a:t>41</a:t>
            </a:fld>
            <a:endParaRPr lang="ka-GE" altLang="en-US"/>
          </a:p>
        </p:txBody>
      </p:sp>
      <p:grpSp>
        <p:nvGrpSpPr>
          <p:cNvPr id="11" name="Group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0ECBCCE-6606-4C17-9177-C043EA0125C5}"/>
              </a:ext>
            </a:extLst>
          </p:cNvPr>
          <p:cNvGrpSpPr/>
          <p:nvPr/>
        </p:nvGrpSpPr>
        <p:grpSpPr>
          <a:xfrm>
            <a:off x="-5103" y="1640241"/>
            <a:ext cx="9144000" cy="4843213"/>
            <a:chOff x="0" y="1056409"/>
            <a:chExt cx="9154216" cy="5409449"/>
          </a:xfrm>
        </p:grpSpPr>
        <p:pic>
          <p:nvPicPr>
            <p:cNvPr id="1026" name="Picture 2" descr="Image result for antarctica on world map">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35F21CB-2628-4F41-9293-80E3F53257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6409"/>
              <a:ext cx="9144000" cy="4586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B47180C-D0B2-42CD-A949-93803277EE1C}"/>
                </a:ext>
              </a:extLst>
            </p:cNvPr>
            <p:cNvPicPr>
              <a:picLocks noChangeAspect="1"/>
            </p:cNvPicPr>
            <p:nvPr/>
          </p:nvPicPr>
          <p:blipFill>
            <a:blip r:embed="rId4"/>
            <a:stretch>
              <a:fillRect/>
            </a:stretch>
          </p:blipFill>
          <p:spPr>
            <a:xfrm>
              <a:off x="4949777" y="5946779"/>
              <a:ext cx="561975" cy="409575"/>
            </a:xfrm>
            <a:prstGeom prst="rect">
              <a:avLst/>
            </a:prstGeom>
          </p:spPr>
        </p:pic>
        <p:pic>
          <p:nvPicPr>
            <p:cNvPr id="5"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D6052EA-0699-42CE-B654-8E3D562FB3A3}"/>
                </a:ext>
              </a:extLst>
            </p:cNvPr>
            <p:cNvPicPr>
              <a:picLocks noChangeAspect="1"/>
            </p:cNvPicPr>
            <p:nvPr/>
          </p:nvPicPr>
          <p:blipFill>
            <a:blip r:embed="rId5"/>
            <a:stretch>
              <a:fillRect/>
            </a:stretch>
          </p:blipFill>
          <p:spPr>
            <a:xfrm>
              <a:off x="363179" y="5927729"/>
              <a:ext cx="571500" cy="428625"/>
            </a:xfrm>
            <a:prstGeom prst="rect">
              <a:avLst/>
            </a:prstGeom>
          </p:spPr>
        </p:pic>
        <p:sp>
          <p:nvSpPr>
            <p:cNvPr id="7" name="TextBox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2F12405-B2EE-44B7-AD97-D53CE32562AE}"/>
                </a:ext>
              </a:extLst>
            </p:cNvPr>
            <p:cNvSpPr txBox="1"/>
            <p:nvPr/>
          </p:nvSpPr>
          <p:spPr>
            <a:xfrm>
              <a:off x="918931" y="5881467"/>
              <a:ext cx="3510116" cy="584391"/>
            </a:xfrm>
            <a:prstGeom prst="rect">
              <a:avLst/>
            </a:prstGeom>
            <a:noFill/>
          </p:spPr>
          <p:txBody>
            <a:bodyPr wrap="square" rtlCol="0">
              <a:spAutoFit/>
            </a:bodyPr>
            <a:lstStyle/>
            <a:p>
              <a:r>
                <a:rPr lang="ka-GE" sz="1400" dirty="0" smtClean="0"/>
                <a:t>კონტინენტი, რომელზეც ბუდაპეშტის კონვენციის მხარეებია</a:t>
              </a:r>
              <a:endParaRPr lang="ka-GE" sz="1400" dirty="0"/>
            </a:p>
          </p:txBody>
        </p:sp>
        <p:sp>
          <p:nvSpPr>
            <p:cNvPr id="9" name="TextBox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37C62A-68FB-46C0-AD89-47A4B6A0D141}"/>
                </a:ext>
              </a:extLst>
            </p:cNvPr>
            <p:cNvSpPr txBox="1"/>
            <p:nvPr/>
          </p:nvSpPr>
          <p:spPr>
            <a:xfrm>
              <a:off x="5644100" y="5876346"/>
              <a:ext cx="3510116" cy="584391"/>
            </a:xfrm>
            <a:prstGeom prst="rect">
              <a:avLst/>
            </a:prstGeom>
            <a:noFill/>
          </p:spPr>
          <p:txBody>
            <a:bodyPr wrap="square" rtlCol="0">
              <a:spAutoFit/>
            </a:bodyPr>
            <a:lstStyle/>
            <a:p>
              <a:r>
                <a:rPr lang="ka-GE" sz="1400" dirty="0" smtClean="0"/>
                <a:t>ერთადერთი კონტინენტი, რომელზეც ბუდაპეშტის კონვენციის მხარეები არაა</a:t>
              </a:r>
              <a:endParaRPr lang="ka-GE" sz="1400" dirty="0"/>
            </a:p>
          </p:txBody>
        </p:sp>
      </p:grpSp>
      <p:sp>
        <p:nvSpPr>
          <p:cNvPr id="10"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A64ED8-B574-405F-A140-A79EF694329F}"/>
              </a:ext>
            </a:extLst>
          </p:cNvPr>
          <p:cNvSpPr txBox="1">
            <a:spLocks noChangeArrowheads="1"/>
          </p:cNvSpPr>
          <p:nvPr/>
        </p:nvSpPr>
        <p:spPr bwMode="auto">
          <a:xfrm>
            <a:off x="1258888" y="179392"/>
            <a:ext cx="7777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გლობალური კონვენცია </a:t>
            </a:r>
          </a:p>
          <a:p>
            <a:pPr algn="r">
              <a:spcBef>
                <a:spcPct val="0"/>
              </a:spcBef>
              <a:buFontTx/>
              <a:buNone/>
            </a:pPr>
            <a:endParaRPr lang="ka-GE" sz="2700" dirty="0">
              <a:solidFill>
                <a:schemeClr val="bg1"/>
              </a:solidFill>
              <a:latin typeface="Verdana" panose="020B0604030504040204" pitchFamily="34" charset="0"/>
            </a:endParaRPr>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26A9327-6A23-4313-8BB1-613F77E46B66}"/>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9FEEF6-81F3-4D27-9487-3A311DA50A7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17" name="TextBox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6BEF15-7AFA-4B6C-8368-C786214F4AC6}"/>
              </a:ext>
            </a:extLst>
          </p:cNvPr>
          <p:cNvSpPr txBox="1"/>
          <p:nvPr/>
        </p:nvSpPr>
        <p:spPr>
          <a:xfrm>
            <a:off x="2226232" y="1117021"/>
            <a:ext cx="4681330" cy="523220"/>
          </a:xfrm>
          <a:prstGeom prst="rect">
            <a:avLst/>
          </a:prstGeom>
          <a:noFill/>
        </p:spPr>
        <p:txBody>
          <a:bodyPr wrap="square">
            <a:spAutoFit/>
          </a:bodyPr>
          <a:lstStyle/>
          <a:p>
            <a:pPr algn="ctr" eaLnBrk="1" hangingPunct="1">
              <a:defRPr/>
            </a:pPr>
            <a:r>
              <a:rPr lang="ka-GE" sz="2800" b="1" dirty="0">
                <a:solidFill>
                  <a:srgbClr val="FF0000"/>
                </a:solidFill>
              </a:rPr>
              <a:t>რეალობა </a:t>
            </a:r>
            <a:r>
              <a:rPr lang="ka-GE" sz="2800" b="1" dirty="0"/>
              <a:t>შემდეგია:</a:t>
            </a:r>
            <a:endParaRPr lang="ka-GE" sz="28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2934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030F96A-DDC6-4D4F-825A-0D5D01DAAC7B}"/>
              </a:ext>
            </a:extLst>
          </p:cNvPr>
          <p:cNvGrpSpPr/>
          <p:nvPr/>
        </p:nvGrpSpPr>
        <p:grpSpPr>
          <a:xfrm>
            <a:off x="2" y="1028798"/>
            <a:ext cx="9147469" cy="5829202"/>
            <a:chOff x="-19595" y="-23716"/>
            <a:chExt cx="9167063" cy="6905431"/>
          </a:xfrm>
        </p:grpSpPr>
        <p:pic>
          <p:nvPicPr>
            <p:cNvPr id="3" name="Picture 2" descr="Image result for antarctica on world map">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8DC9669-B11A-4390-886F-7839B8023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333"/>
            <a:stretch/>
          </p:blipFill>
          <p:spPr bwMode="auto">
            <a:xfrm>
              <a:off x="-19595" y="-23716"/>
              <a:ext cx="9167063" cy="690543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6DC0CF4-3AFE-4C9F-BB33-391ED7E31669}"/>
                </a:ext>
              </a:extLst>
            </p:cNvPr>
            <p:cNvSpPr/>
            <p:nvPr/>
          </p:nvSpPr>
          <p:spPr bwMode="auto">
            <a:xfrm>
              <a:off x="4782465" y="2173260"/>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 name="Oval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17E9150-B89D-41C3-807E-8A7CBE3F53A9}"/>
                </a:ext>
              </a:extLst>
            </p:cNvPr>
            <p:cNvSpPr/>
            <p:nvPr/>
          </p:nvSpPr>
          <p:spPr bwMode="auto">
            <a:xfrm>
              <a:off x="4683367" y="2002495"/>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 name="Oval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365DE9F-7EF4-423F-8F9C-513816C4DF02}"/>
                </a:ext>
              </a:extLst>
            </p:cNvPr>
            <p:cNvSpPr/>
            <p:nvPr/>
          </p:nvSpPr>
          <p:spPr bwMode="auto">
            <a:xfrm>
              <a:off x="4942665" y="1365484"/>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 name="Oval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BC6F73-D1AB-4CE3-9EFA-37F8C3EE7F1C}"/>
                </a:ext>
              </a:extLst>
            </p:cNvPr>
            <p:cNvSpPr/>
            <p:nvPr/>
          </p:nvSpPr>
          <p:spPr bwMode="auto">
            <a:xfrm>
              <a:off x="4772492" y="1899647"/>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 name="Oval 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46FFDE8-D231-4DA1-B7D4-4AD281E635E4}"/>
                </a:ext>
              </a:extLst>
            </p:cNvPr>
            <p:cNvSpPr/>
            <p:nvPr/>
          </p:nvSpPr>
          <p:spPr bwMode="auto">
            <a:xfrm>
              <a:off x="4922936" y="1468330"/>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 name="Oval 1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4D5C4A4-56A1-41E5-BB9F-220C8658EC56}"/>
                </a:ext>
              </a:extLst>
            </p:cNvPr>
            <p:cNvSpPr/>
            <p:nvPr/>
          </p:nvSpPr>
          <p:spPr bwMode="auto">
            <a:xfrm>
              <a:off x="4910834" y="196413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6" name="Oval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875BB6A-F296-40BF-9E01-877B89D30EB7}"/>
                </a:ext>
              </a:extLst>
            </p:cNvPr>
            <p:cNvSpPr/>
            <p:nvPr/>
          </p:nvSpPr>
          <p:spPr bwMode="auto">
            <a:xfrm>
              <a:off x="4638805" y="196413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7" name="Oval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AD5A95-9C9A-421A-B92C-3549BA7C77A0}"/>
                </a:ext>
              </a:extLst>
            </p:cNvPr>
            <p:cNvSpPr/>
            <p:nvPr/>
          </p:nvSpPr>
          <p:spPr bwMode="auto">
            <a:xfrm>
              <a:off x="4837346" y="2161310"/>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8" name="Oval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B957BD8-5E34-400F-9D30-A7EE10C33DC1}"/>
                </a:ext>
              </a:extLst>
            </p:cNvPr>
            <p:cNvSpPr/>
            <p:nvPr/>
          </p:nvSpPr>
          <p:spPr bwMode="auto">
            <a:xfrm>
              <a:off x="4913743" y="210988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9" name="Oval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F2742C2-A986-418F-A9C1-2DEFB8F17A9A}"/>
                </a:ext>
              </a:extLst>
            </p:cNvPr>
            <p:cNvSpPr/>
            <p:nvPr/>
          </p:nvSpPr>
          <p:spPr bwMode="auto">
            <a:xfrm>
              <a:off x="5127279" y="2457907"/>
              <a:ext cx="63660" cy="102847"/>
            </a:xfrm>
            <a:prstGeom prst="ellipse">
              <a:avLst/>
            </a:prstGeom>
            <a:solidFill>
              <a:srgbClr val="0000CC"/>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ysClr val="windowText" lastClr="000000"/>
                </a:solidFill>
              </a:endParaRPr>
            </a:p>
          </p:txBody>
        </p:sp>
        <p:sp>
          <p:nvSpPr>
            <p:cNvPr id="20" name="Oval 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0B109B6-7E06-4F6E-81CB-0C2882E976F7}"/>
                </a:ext>
              </a:extLst>
            </p:cNvPr>
            <p:cNvSpPr/>
            <p:nvPr/>
          </p:nvSpPr>
          <p:spPr bwMode="auto">
            <a:xfrm>
              <a:off x="4500279" y="1485473"/>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1" name="Oval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AB0F4D-1132-43A1-AF8E-7369BA98AD82}"/>
                </a:ext>
              </a:extLst>
            </p:cNvPr>
            <p:cNvSpPr/>
            <p:nvPr/>
          </p:nvSpPr>
          <p:spPr bwMode="auto">
            <a:xfrm>
              <a:off x="5409014" y="221273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22" name="Oval 2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AB9EA64-FE6F-47A3-9E63-1050418206BE}"/>
                </a:ext>
              </a:extLst>
            </p:cNvPr>
            <p:cNvSpPr/>
            <p:nvPr/>
          </p:nvSpPr>
          <p:spPr bwMode="auto">
            <a:xfrm>
              <a:off x="4338487" y="191271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3" name="Oval 2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0E6D6F-FC60-48EC-A22E-0393218717B9}"/>
                </a:ext>
              </a:extLst>
            </p:cNvPr>
            <p:cNvSpPr/>
            <p:nvPr/>
          </p:nvSpPr>
          <p:spPr bwMode="auto">
            <a:xfrm>
              <a:off x="4420625" y="1664349"/>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4" name="Oval 2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107AB2-CB02-4895-81EA-B90A8C85226D}"/>
                </a:ext>
              </a:extLst>
            </p:cNvPr>
            <p:cNvSpPr/>
            <p:nvPr/>
          </p:nvSpPr>
          <p:spPr bwMode="auto">
            <a:xfrm>
              <a:off x="4520008" y="1262636"/>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5" name="Oval 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1F0D971-7875-412F-9EAD-194AB8D7154D}"/>
                </a:ext>
              </a:extLst>
            </p:cNvPr>
            <p:cNvSpPr/>
            <p:nvPr/>
          </p:nvSpPr>
          <p:spPr bwMode="auto">
            <a:xfrm>
              <a:off x="5077199" y="180986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6" name="Oval 2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8690180-1687-422F-AE79-369B709F6AC5}"/>
                </a:ext>
              </a:extLst>
            </p:cNvPr>
            <p:cNvSpPr/>
            <p:nvPr/>
          </p:nvSpPr>
          <p:spPr bwMode="auto">
            <a:xfrm>
              <a:off x="1702387" y="221273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7" name="Oval 2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4F306DD-F7C2-4E04-9D6D-B43FA0A27ECE}"/>
                </a:ext>
              </a:extLst>
            </p:cNvPr>
            <p:cNvSpPr/>
            <p:nvPr/>
          </p:nvSpPr>
          <p:spPr bwMode="auto">
            <a:xfrm>
              <a:off x="4974495" y="115186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8" name="Oval 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4F2D5EE-C44B-4431-84B4-545F8D61861A}"/>
                </a:ext>
              </a:extLst>
            </p:cNvPr>
            <p:cNvSpPr/>
            <p:nvPr/>
          </p:nvSpPr>
          <p:spPr bwMode="auto">
            <a:xfrm>
              <a:off x="3814059" y="109758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9" name="Oval 2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B5B3D4C-FB9B-4E2B-9A0E-DFABD48BF048}"/>
                </a:ext>
              </a:extLst>
            </p:cNvPr>
            <p:cNvSpPr/>
            <p:nvPr/>
          </p:nvSpPr>
          <p:spPr bwMode="auto">
            <a:xfrm>
              <a:off x="4882628" y="1540511"/>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0" name="Oval 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40C83-8FAC-4C4E-BB00-56CA2CE9F31E}"/>
                </a:ext>
              </a:extLst>
            </p:cNvPr>
            <p:cNvSpPr/>
            <p:nvPr/>
          </p:nvSpPr>
          <p:spPr bwMode="auto">
            <a:xfrm>
              <a:off x="4602448" y="210534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1" name="Oval 3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955F30-2D45-406F-9EA7-CF3A309E7FF3}"/>
                </a:ext>
              </a:extLst>
            </p:cNvPr>
            <p:cNvSpPr/>
            <p:nvPr/>
          </p:nvSpPr>
          <p:spPr bwMode="auto">
            <a:xfrm>
              <a:off x="4772492" y="181115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2" name="Oval 3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632C5D0-7D21-40EA-BFF1-F84D49EDA62F}"/>
                </a:ext>
              </a:extLst>
            </p:cNvPr>
            <p:cNvSpPr/>
            <p:nvPr/>
          </p:nvSpPr>
          <p:spPr bwMode="auto">
            <a:xfrm>
              <a:off x="4520008" y="171577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3" name="Oval 3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878C58B-8D69-404F-9602-2A793D31CE10}"/>
                </a:ext>
              </a:extLst>
            </p:cNvPr>
            <p:cNvSpPr/>
            <p:nvPr/>
          </p:nvSpPr>
          <p:spPr bwMode="auto">
            <a:xfrm>
              <a:off x="4999959" y="1899647"/>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4" name="Oval 3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8B5609B-46C3-40DE-A303-735B206C0829}"/>
                </a:ext>
              </a:extLst>
            </p:cNvPr>
            <p:cNvSpPr/>
            <p:nvPr/>
          </p:nvSpPr>
          <p:spPr bwMode="auto">
            <a:xfrm>
              <a:off x="4804321" y="202854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5" name="Oval 3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866685F-FE11-45C9-BE1C-EDD96DA1AA4E}"/>
                </a:ext>
              </a:extLst>
            </p:cNvPr>
            <p:cNvSpPr/>
            <p:nvPr/>
          </p:nvSpPr>
          <p:spPr bwMode="auto">
            <a:xfrm>
              <a:off x="5490272" y="222468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6" name="Oval 3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B539C91-04D2-4319-B225-9FD9C5A29913}"/>
                </a:ext>
              </a:extLst>
            </p:cNvPr>
            <p:cNvSpPr/>
            <p:nvPr/>
          </p:nvSpPr>
          <p:spPr bwMode="auto">
            <a:xfrm>
              <a:off x="4736342" y="211586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7" name="Oval 3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A4EC791-D7EE-4DE0-A02E-B774843F6B3A}"/>
                </a:ext>
              </a:extLst>
            </p:cNvPr>
            <p:cNvSpPr/>
            <p:nvPr/>
          </p:nvSpPr>
          <p:spPr bwMode="auto">
            <a:xfrm>
              <a:off x="4076946" y="222468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8" name="Oval 3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69C5715-A649-4B50-9A5E-FFAFB6C20B28}"/>
                </a:ext>
              </a:extLst>
            </p:cNvPr>
            <p:cNvSpPr/>
            <p:nvPr/>
          </p:nvSpPr>
          <p:spPr bwMode="auto">
            <a:xfrm>
              <a:off x="4195487" y="2216508"/>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9" name="Oval 3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8F2E601-E3E6-4931-AC70-E9C6FA01717E}"/>
                </a:ext>
              </a:extLst>
            </p:cNvPr>
            <p:cNvSpPr/>
            <p:nvPr/>
          </p:nvSpPr>
          <p:spPr bwMode="auto">
            <a:xfrm>
              <a:off x="4484286" y="1912712"/>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40" name="Oval 3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4944DFF-F3F8-407D-BA19-2E71EEDB1010}"/>
                </a:ext>
              </a:extLst>
            </p:cNvPr>
            <p:cNvSpPr/>
            <p:nvPr/>
          </p:nvSpPr>
          <p:spPr bwMode="auto">
            <a:xfrm>
              <a:off x="4227317" y="160071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1" name="Oval 4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5A833C8-907F-459B-AFDA-9C5A6E29EBD7}"/>
                </a:ext>
              </a:extLst>
            </p:cNvPr>
            <p:cNvSpPr/>
            <p:nvPr/>
          </p:nvSpPr>
          <p:spPr bwMode="auto">
            <a:xfrm>
              <a:off x="4645595" y="186849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2" name="Oval 4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0336FC-E889-45F3-86D7-AEC1260385DA}"/>
                </a:ext>
              </a:extLst>
            </p:cNvPr>
            <p:cNvSpPr/>
            <p:nvPr/>
          </p:nvSpPr>
          <p:spPr bwMode="auto">
            <a:xfrm>
              <a:off x="4388795" y="174764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43" name="Oval 4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A0868F6-D9F2-476E-8F37-6BE5D362AD8C}"/>
                </a:ext>
              </a:extLst>
            </p:cNvPr>
            <p:cNvSpPr/>
            <p:nvPr/>
          </p:nvSpPr>
          <p:spPr bwMode="auto">
            <a:xfrm>
              <a:off x="5375989" y="2113661"/>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4" name="Oval 4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2E9341D-5052-4857-A130-E51A6C606D86}"/>
                </a:ext>
              </a:extLst>
            </p:cNvPr>
            <p:cNvSpPr/>
            <p:nvPr/>
          </p:nvSpPr>
          <p:spPr bwMode="auto">
            <a:xfrm>
              <a:off x="4638805" y="244681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5" name="Oval 4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CB932F-4034-45FB-A29B-B0DE21E50825}"/>
                </a:ext>
              </a:extLst>
            </p:cNvPr>
            <p:cNvSpPr/>
            <p:nvPr/>
          </p:nvSpPr>
          <p:spPr bwMode="auto">
            <a:xfrm>
              <a:off x="7680474" y="5157722"/>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6" name="Oval 4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CA3AF48-7E52-4B55-A4EC-D0D519E8C533}"/>
                </a:ext>
              </a:extLst>
            </p:cNvPr>
            <p:cNvSpPr/>
            <p:nvPr/>
          </p:nvSpPr>
          <p:spPr bwMode="auto">
            <a:xfrm>
              <a:off x="7811914" y="2355058"/>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7" name="Oval 4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D0C46BE-E6E1-4AF8-AC15-7D11FF39E167}"/>
                </a:ext>
              </a:extLst>
            </p:cNvPr>
            <p:cNvSpPr/>
            <p:nvPr/>
          </p:nvSpPr>
          <p:spPr bwMode="auto">
            <a:xfrm>
              <a:off x="4666108" y="176719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8" name="Oval 4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76DCBC6-C720-47D7-833F-E665B8DB7EBD}"/>
                </a:ext>
              </a:extLst>
            </p:cNvPr>
            <p:cNvSpPr/>
            <p:nvPr/>
          </p:nvSpPr>
          <p:spPr bwMode="auto">
            <a:xfrm>
              <a:off x="2594191" y="3215929"/>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9" name="Oval 4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50F72B9-1038-4E9E-8064-3D251309388E}"/>
                </a:ext>
              </a:extLst>
            </p:cNvPr>
            <p:cNvSpPr/>
            <p:nvPr/>
          </p:nvSpPr>
          <p:spPr bwMode="auto">
            <a:xfrm>
              <a:off x="5757394" y="495202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0" name="Oval 4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93CE86-7F92-4862-BEB6-63E43F020119}"/>
                </a:ext>
              </a:extLst>
            </p:cNvPr>
            <p:cNvSpPr/>
            <p:nvPr/>
          </p:nvSpPr>
          <p:spPr bwMode="auto">
            <a:xfrm>
              <a:off x="4449558" y="179680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1" name="Oval 5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CEEF314-B8D7-4941-AABB-2B2D025C5A7A}"/>
                </a:ext>
              </a:extLst>
            </p:cNvPr>
            <p:cNvSpPr/>
            <p:nvPr/>
          </p:nvSpPr>
          <p:spPr bwMode="auto">
            <a:xfrm>
              <a:off x="5160700" y="2252213"/>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2" name="Oval 5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26FE65F-2F64-4E45-B071-5ED63AD61232}"/>
                </a:ext>
              </a:extLst>
            </p:cNvPr>
            <p:cNvSpPr/>
            <p:nvPr/>
          </p:nvSpPr>
          <p:spPr bwMode="auto">
            <a:xfrm>
              <a:off x="2256345" y="3644701"/>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3" name="Oval 5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0762A13-9C78-45BD-A2CE-0A7D0DF594BD}"/>
                </a:ext>
              </a:extLst>
            </p:cNvPr>
            <p:cNvSpPr/>
            <p:nvPr/>
          </p:nvSpPr>
          <p:spPr bwMode="auto">
            <a:xfrm>
              <a:off x="4752804" y="166290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4" name="Oval 5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6C503BA-DB87-4240-AA5F-3DA47E694D85}"/>
                </a:ext>
              </a:extLst>
            </p:cNvPr>
            <p:cNvSpPr/>
            <p:nvPr/>
          </p:nvSpPr>
          <p:spPr bwMode="auto">
            <a:xfrm>
              <a:off x="1470903" y="131406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5" name="Oval 5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D55458C-BDDA-4F26-80AF-EA6094AA09FB}"/>
                </a:ext>
              </a:extLst>
            </p:cNvPr>
            <p:cNvSpPr/>
            <p:nvPr/>
          </p:nvSpPr>
          <p:spPr bwMode="auto">
            <a:xfrm>
              <a:off x="6334101" y="373357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6" name="Oval 5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104EBD6-241E-495C-A74F-B89BB26CFF27}"/>
                </a:ext>
              </a:extLst>
            </p:cNvPr>
            <p:cNvSpPr/>
            <p:nvPr/>
          </p:nvSpPr>
          <p:spPr bwMode="auto">
            <a:xfrm>
              <a:off x="4307484" y="2091921"/>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7" name="Oval 5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6E3A3B-DFEE-4925-9D2C-1ECFB4B115DF}"/>
                </a:ext>
              </a:extLst>
            </p:cNvPr>
            <p:cNvSpPr/>
            <p:nvPr/>
          </p:nvSpPr>
          <p:spPr bwMode="auto">
            <a:xfrm>
              <a:off x="4575357" y="1883184"/>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8" name="Oval 5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F1693E-DA18-444B-9EBF-15842C610A6A}"/>
                </a:ext>
              </a:extLst>
            </p:cNvPr>
            <p:cNvSpPr/>
            <p:nvPr/>
          </p:nvSpPr>
          <p:spPr bwMode="auto">
            <a:xfrm>
              <a:off x="4023628" y="277603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9" name="Oval 5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2B2F7EC-6C06-4977-A70C-32BAC40D61EA}"/>
                </a:ext>
              </a:extLst>
            </p:cNvPr>
            <p:cNvSpPr/>
            <p:nvPr/>
          </p:nvSpPr>
          <p:spPr bwMode="auto">
            <a:xfrm>
              <a:off x="4828589" y="227610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0" name="Oval 5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B65CE54-D07A-4207-A3FB-050AF62AE847}"/>
                </a:ext>
              </a:extLst>
            </p:cNvPr>
            <p:cNvSpPr/>
            <p:nvPr/>
          </p:nvSpPr>
          <p:spPr bwMode="auto">
            <a:xfrm>
              <a:off x="4427376" y="207112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1" name="Oval 6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D7B88E8-B359-4694-B996-AA7E1CEC7945}"/>
                </a:ext>
              </a:extLst>
            </p:cNvPr>
            <p:cNvSpPr/>
            <p:nvPr/>
          </p:nvSpPr>
          <p:spPr bwMode="auto">
            <a:xfrm>
              <a:off x="2520636" y="515090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2" name="Oval 6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5816F6C-9147-473E-B06E-4F49CE15C02A}"/>
                </a:ext>
              </a:extLst>
            </p:cNvPr>
            <p:cNvSpPr/>
            <p:nvPr/>
          </p:nvSpPr>
          <p:spPr bwMode="auto">
            <a:xfrm>
              <a:off x="2144993" y="359655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3" name="Oval 6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8F3CC6-514C-4B0D-933F-76A269E6B4DD}"/>
                </a:ext>
              </a:extLst>
            </p:cNvPr>
            <p:cNvSpPr/>
            <p:nvPr/>
          </p:nvSpPr>
          <p:spPr bwMode="auto">
            <a:xfrm>
              <a:off x="8950734" y="5099484"/>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4" name="Oval 6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74B218A-5FCD-437D-B0EB-6D3293216630}"/>
                </a:ext>
              </a:extLst>
            </p:cNvPr>
            <p:cNvSpPr/>
            <p:nvPr/>
          </p:nvSpPr>
          <p:spPr bwMode="auto">
            <a:xfrm>
              <a:off x="2641590" y="559549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5" name="Oval 6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0EEF776-63BC-45E0-AFD6-F4A19C680FCF}"/>
                </a:ext>
              </a:extLst>
            </p:cNvPr>
            <p:cNvSpPr/>
            <p:nvPr/>
          </p:nvSpPr>
          <p:spPr bwMode="auto">
            <a:xfrm>
              <a:off x="3737296" y="332771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6" name="Oval 6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CC0E5B2-40DD-45AE-8AA9-28B9C0272832}"/>
                </a:ext>
              </a:extLst>
            </p:cNvPr>
            <p:cNvSpPr/>
            <p:nvPr/>
          </p:nvSpPr>
          <p:spPr bwMode="auto">
            <a:xfrm>
              <a:off x="3890081" y="360197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7" name="Oval 6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2EC5986-B8EF-41E7-84FD-2D4E550BD160}"/>
                </a:ext>
              </a:extLst>
            </p:cNvPr>
            <p:cNvSpPr/>
            <p:nvPr/>
          </p:nvSpPr>
          <p:spPr bwMode="auto">
            <a:xfrm>
              <a:off x="2762544" y="505487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8" name="Arrow: Right 6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28258C-94CA-46D7-ABCF-BDBE5B4B2AD9}"/>
                </a:ext>
              </a:extLst>
            </p:cNvPr>
            <p:cNvSpPr/>
            <p:nvPr/>
          </p:nvSpPr>
          <p:spPr>
            <a:xfrm rot="5400000">
              <a:off x="-523" y="2130808"/>
              <a:ext cx="1108357" cy="958423"/>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500" dirty="0">
                  <a:solidFill>
                    <a:sysClr val="windowText" lastClr="000000"/>
                  </a:solidFill>
                </a:rPr>
                <a:t>2001 – 2005</a:t>
              </a:r>
            </a:p>
          </p:txBody>
        </p:sp>
        <p:sp>
          <p:nvSpPr>
            <p:cNvPr id="69" name="Oval 6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A305F5C-5255-4BBA-9C66-3963C1B7A8B6}"/>
                </a:ext>
              </a:extLst>
            </p:cNvPr>
            <p:cNvSpPr/>
            <p:nvPr/>
          </p:nvSpPr>
          <p:spPr bwMode="auto">
            <a:xfrm>
              <a:off x="7450142" y="359195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0" name="Arrow: Right 6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3FD68C0-E355-4FD2-A5FB-FFFA26863AD3}"/>
                </a:ext>
              </a:extLst>
            </p:cNvPr>
            <p:cNvSpPr/>
            <p:nvPr/>
          </p:nvSpPr>
          <p:spPr>
            <a:xfrm rot="5400000">
              <a:off x="25645" y="4520586"/>
              <a:ext cx="1108357" cy="902963"/>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500" dirty="0">
                  <a:solidFill>
                    <a:sysClr val="windowText" lastClr="000000"/>
                  </a:solidFill>
                </a:rPr>
                <a:t>2011 – 2015 </a:t>
              </a:r>
            </a:p>
          </p:txBody>
        </p:sp>
        <p:sp>
          <p:nvSpPr>
            <p:cNvPr id="71" name="Arrow: Right 7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4C6BBF-7A91-4F6A-A4D6-E12D4761CC54}"/>
                </a:ext>
              </a:extLst>
            </p:cNvPr>
            <p:cNvSpPr/>
            <p:nvPr/>
          </p:nvSpPr>
          <p:spPr>
            <a:xfrm rot="5400000">
              <a:off x="-4509" y="3352500"/>
              <a:ext cx="1108359" cy="902961"/>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500" dirty="0">
                  <a:solidFill>
                    <a:sysClr val="windowText" lastClr="000000"/>
                  </a:solidFill>
                </a:rPr>
                <a:t>2006 – 2010</a:t>
              </a:r>
            </a:p>
          </p:txBody>
        </p:sp>
        <p:sp>
          <p:nvSpPr>
            <p:cNvPr id="72" name="Arrow: Right 7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57D1F93-A6B5-472B-A6BD-A837313809EE}"/>
                </a:ext>
              </a:extLst>
            </p:cNvPr>
            <p:cNvSpPr/>
            <p:nvPr/>
          </p:nvSpPr>
          <p:spPr>
            <a:xfrm rot="5400000">
              <a:off x="-16735" y="5731884"/>
              <a:ext cx="1108357" cy="899140"/>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500" dirty="0">
                  <a:solidFill>
                    <a:sysClr val="windowText" lastClr="000000"/>
                  </a:solidFill>
                </a:rPr>
                <a:t>2016 – 2020</a:t>
              </a:r>
            </a:p>
          </p:txBody>
        </p:sp>
        <p:sp>
          <p:nvSpPr>
            <p:cNvPr id="73" name="Oval 7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94901A1-7408-45BC-82FC-968E06417E0C}"/>
                </a:ext>
              </a:extLst>
            </p:cNvPr>
            <p:cNvSpPr/>
            <p:nvPr/>
          </p:nvSpPr>
          <p:spPr bwMode="auto">
            <a:xfrm>
              <a:off x="4742989" y="201444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4" name="Oval 7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5A69DA2-3210-42AA-AA3A-6BCD7B986956}"/>
                </a:ext>
              </a:extLst>
            </p:cNvPr>
            <p:cNvSpPr/>
            <p:nvPr/>
          </p:nvSpPr>
          <p:spPr bwMode="auto">
            <a:xfrm>
              <a:off x="5165582" y="252865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5" name="Oval 7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4FE352-8DF2-4E85-B426-62E77B968B3C}"/>
                </a:ext>
              </a:extLst>
            </p:cNvPr>
            <p:cNvSpPr/>
            <p:nvPr/>
          </p:nvSpPr>
          <p:spPr bwMode="auto">
            <a:xfrm>
              <a:off x="4253746" y="3716352"/>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6" name="Oval 7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2F5866C-0B30-4AB7-9137-A1C894175BD9}"/>
                </a:ext>
              </a:extLst>
            </p:cNvPr>
            <p:cNvSpPr/>
            <p:nvPr/>
          </p:nvSpPr>
          <p:spPr bwMode="auto">
            <a:xfrm>
              <a:off x="4581267" y="1997839"/>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7" name="Oval 7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08EE7DC-86BC-4301-936E-8B917F5BD667}"/>
                </a:ext>
              </a:extLst>
            </p:cNvPr>
            <p:cNvSpPr/>
            <p:nvPr/>
          </p:nvSpPr>
          <p:spPr bwMode="auto">
            <a:xfrm>
              <a:off x="2339752" y="4437112"/>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8" name="Oval 7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1C19D58-E8AC-4B22-8F3E-FCDAC2FEEAAD}"/>
                </a:ext>
              </a:extLst>
            </p:cNvPr>
            <p:cNvSpPr/>
            <p:nvPr/>
          </p:nvSpPr>
          <p:spPr bwMode="auto">
            <a:xfrm>
              <a:off x="2424194" y="385524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grpSp>
      <p:sp>
        <p:nvSpPr>
          <p:cNvPr id="4"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D47D1E-B4A2-41CE-BB4E-B6CE4051AF5D}"/>
              </a:ext>
            </a:extLst>
          </p:cNvPr>
          <p:cNvSpPr txBox="1">
            <a:spLocks noChangeArrowheads="1"/>
          </p:cNvSpPr>
          <p:nvPr/>
        </p:nvSpPr>
        <p:spPr bwMode="auto">
          <a:xfrm>
            <a:off x="1258888" y="179392"/>
            <a:ext cx="77771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None/>
            </a:pPr>
            <a:r>
              <a:rPr lang="ka-GE" sz="2700" dirty="0">
                <a:solidFill>
                  <a:schemeClr val="bg1"/>
                </a:solidFill>
                <a:latin typeface="Verdana" panose="020B0604030504040204" pitchFamily="34" charset="0"/>
              </a:rPr>
              <a:t>შეერთებები დროის პერიოდების მიხედვით</a:t>
            </a:r>
          </a:p>
          <a:p>
            <a:pPr algn="r">
              <a:spcBef>
                <a:spcPct val="0"/>
              </a:spcBef>
              <a:buFontTx/>
              <a:buNone/>
            </a:pPr>
            <a:endParaRPr lang="ka-GE" sz="3100" b="1" dirty="0">
              <a:solidFill>
                <a:schemeClr val="bg1"/>
              </a:solidFill>
              <a:latin typeface="Verdana" panose="020B0604030504040204" pitchFamily="34" charset="0"/>
            </a:endParaRPr>
          </a:p>
        </p:txBody>
      </p:sp>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CE0073-A6FE-4E04-B574-BBA1E9D47D04}"/>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7"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0D9A0A3-5506-4A5D-9D71-ABEC89F6558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Tree>
    <p:extLst>
      <p:ext uri="{BB962C8B-B14F-4D97-AF65-F5344CB8AC3E}">
        <p14:creationId xmlns:p14="http://schemas.microsoft.com/office/powerpoint/2010/main" val="2466639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588962" y="1205746"/>
            <a:ext cx="8352928"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3200" b="1" dirty="0">
                <a:solidFill>
                  <a:srgbClr val="FF0000"/>
                </a:solidFill>
                <a:latin typeface="+mn-lt"/>
              </a:rPr>
              <a:t>რეალობა </a:t>
            </a:r>
            <a:r>
              <a:rPr lang="ka-GE" sz="2000" dirty="0" smtClean="0">
                <a:latin typeface="Sylfaen" panose="010A0502050306030303" pitchFamily="18" charset="0"/>
              </a:rPr>
              <a:t>შემდეგია:</a:t>
            </a:r>
            <a:endParaRPr lang="ka-GE" b="1" dirty="0">
              <a:latin typeface="Sylfaen" panose="010A0502050306030303" pitchFamily="18" charset="0"/>
              <a:ea typeface="Verdana" panose="020B0604030504040204" pitchFamily="34" charset="0"/>
              <a:cs typeface="Verdana" panose="020B0604030504040204" pitchFamily="34" charset="0"/>
            </a:endParaRPr>
          </a:p>
          <a:p>
            <a:pPr algn="just" eaLnBrk="1" hangingPunct="1">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Wingdings" panose="05000000000000000000" pitchFamily="2" charset="2"/>
              <a:buChar char="Ø"/>
              <a:defRPr/>
            </a:pPr>
            <a:r>
              <a:rPr lang="ka-GE" dirty="0">
                <a:latin typeface="+mn-lt"/>
              </a:rPr>
              <a:t>ბუდაპეშტის კონვენცია გლობალური ხელშეკრულებაა, რასაც წევრობა აჩვენებს. </a:t>
            </a:r>
          </a:p>
          <a:p>
            <a:pPr algn="just" eaLnBrk="1" hangingPunct="1">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Wingdings" panose="05000000000000000000" pitchFamily="2" charset="2"/>
              <a:buChar char="Ø"/>
              <a:defRPr/>
            </a:pPr>
            <a:r>
              <a:rPr lang="ka-GE" dirty="0">
                <a:latin typeface="+mn-lt"/>
              </a:rPr>
              <a:t>მსოფლიოს მასშტაბით შეერთების ტემპი იმატებს </a:t>
            </a:r>
          </a:p>
          <a:p>
            <a:pPr marL="571500" indent="-571500" algn="just" eaLnBrk="1" hangingPunct="1">
              <a:buFont typeface="Wingdings" panose="05000000000000000000" pitchFamily="2" charset="2"/>
              <a:buChar char="Ø"/>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Wingdings" panose="05000000000000000000" pitchFamily="2" charset="2"/>
              <a:buChar char="Ø"/>
              <a:defRPr/>
            </a:pPr>
            <a:r>
              <a:rPr lang="ka-GE" dirty="0">
                <a:latin typeface="+mn-lt"/>
              </a:rPr>
              <a:t>ნებისმიერ ახალ ხელშეკრულებას არსებულ გარემოებებში 25 წელზე მეტი დასჭირდებოდა, რომ დაწეოდა ბუდაპეშტის კონვენციას:</a:t>
            </a:r>
          </a:p>
          <a:p>
            <a:pPr marL="1314450" lvl="1" indent="-571500" algn="just" eaLnBrk="1" hangingPunct="1">
              <a:buFont typeface="Arial" panose="020B0604020202020204" pitchFamily="34" charset="0"/>
              <a:buChar char="•"/>
              <a:defRPr/>
            </a:pPr>
            <a:r>
              <a:rPr lang="ka-GE" dirty="0">
                <a:latin typeface="+mn-lt"/>
              </a:rPr>
              <a:t>ბუდაპეშტის კონვენციაზე თავდაპირველი მუშაობა დაიწყო 1996 წელს და მიმდინარე სტადიის მისაღწევად 24 წელი დასჭირდა</a:t>
            </a:r>
          </a:p>
          <a:p>
            <a:pPr marL="1314450" lvl="1" indent="-571500" algn="just" eaLnBrk="1" hangingPunct="1">
              <a:buFont typeface="Arial" panose="020B0604020202020204" pitchFamily="34" charset="0"/>
              <a:buChar char="•"/>
              <a:defRPr/>
            </a:pPr>
            <a:r>
              <a:rPr lang="ka-GE" dirty="0">
                <a:latin typeface="+mn-lt"/>
              </a:rPr>
              <a:t>საკითხებზე აზრთა სხვადასხვაობა</a:t>
            </a:r>
          </a:p>
        </p:txBody>
      </p:sp>
    </p:spTree>
    <p:extLst>
      <p:ext uri="{BB962C8B-B14F-4D97-AF65-F5344CB8AC3E}">
        <p14:creationId xmlns:p14="http://schemas.microsoft.com/office/powerpoint/2010/main" val="1477220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B9A5032-5BD8-4AA3-99F0-476BA7DC21F8}"/>
              </a:ext>
            </a:extLst>
          </p:cNvPr>
          <p:cNvSpPr>
            <a:spLocks noGrp="1"/>
          </p:cNvSpPr>
          <p:nvPr>
            <p:ph type="title"/>
          </p:nvPr>
        </p:nvSpPr>
        <p:spPr/>
        <p:txBody>
          <a:bodyPr/>
          <a:lstStyle/>
          <a:p>
            <a:endParaRPr lang=""/>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996FEB4-35B3-49E3-BD57-43E4114A76DC}"/>
              </a:ext>
            </a:extLst>
          </p:cNvPr>
          <p:cNvSpPr>
            <a:spLocks noGrp="1"/>
          </p:cNvSpPr>
          <p:nvPr>
            <p:ph type="body" idx="1"/>
          </p:nvPr>
        </p:nvSpPr>
        <p:spPr/>
        <p:txBody>
          <a:bodyPr/>
          <a:lstStyle/>
          <a:p>
            <a:endParaRPr lang=""/>
          </a:p>
        </p:txBody>
      </p:sp>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722312" y="1231904"/>
            <a:ext cx="75655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4200" b="1" dirty="0">
                <a:solidFill>
                  <a:srgbClr val="FF0000"/>
                </a:solidFill>
                <a:latin typeface="+mn-lt"/>
              </a:rPr>
              <a:t>მითი:</a:t>
            </a:r>
          </a:p>
          <a:p>
            <a:pPr algn="ctr">
              <a:defRPr/>
            </a:pPr>
            <a:r>
              <a:rPr lang="ka-GE" dirty="0" smtClean="0">
                <a:latin typeface="Sylfaen" panose="010A0502050306030303" pitchFamily="18" charset="0"/>
              </a:rPr>
              <a:t>ბუდაპეშტის კონვენცია არის მოძველებული</a:t>
            </a:r>
            <a:r>
              <a:rPr lang="ka-GE" sz="4200" b="1" dirty="0">
                <a:latin typeface="Sylfaen" panose="010A0502050306030303" pitchFamily="18" charset="0"/>
              </a:rPr>
              <a:t> </a:t>
            </a:r>
            <a:endParaRPr lang="ka-GE" sz="4200" b="1" dirty="0">
              <a:latin typeface="Sylfaen" panose="010A0502050306030303" pitchFamily="18" charset="0"/>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მითი </a:t>
            </a:r>
          </a:p>
        </p:txBody>
      </p:sp>
      <p:pic>
        <p:nvPicPr>
          <p:cNvPr id="4" name="Picture 2" descr="Image result for evolution of technology">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BDCF68D-0CB9-438A-AEB4-33011F5C8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74" y="2701445"/>
            <a:ext cx="8813851" cy="380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97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395536" y="1266869"/>
            <a:ext cx="835292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3200" b="1" i="0" u="none" strike="noStrike" kern="1200" cap="none" spc="0" normalizeH="0" baseline="0" noProof="0" dirty="0">
                <a:ln>
                  <a:noFill/>
                </a:ln>
                <a:solidFill>
                  <a:srgbClr val="FF0000"/>
                </a:solidFill>
                <a:effectLst/>
                <a:uLnTx/>
                <a:uFillTx/>
                <a:latin typeface="+mn-lt"/>
              </a:rPr>
              <a:t>რეალობა </a:t>
            </a:r>
            <a:r>
              <a:rPr lang="ka-GE" sz="2000" dirty="0" smtClean="0">
                <a:latin typeface="Sylfaen" panose="010A0502050306030303" pitchFamily="18" charset="0"/>
              </a:rPr>
              <a:t>შემდეგია:</a:t>
            </a:r>
            <a:endParaRPr kumimoji="0" lang="ka-GE" b="1"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cs typeface="Verdana" panose="020B0604030504040204" pitchFamily="34" charset="0"/>
            </a:endParaRPr>
          </a:p>
          <a:p>
            <a:pPr eaLnBrk="1" hangingPunct="1">
              <a:defRPr/>
            </a:pPr>
            <a:endParaRPr lang="ka-GE" sz="20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sz="2000" dirty="0">
                <a:latin typeface="+mn-lt"/>
              </a:rPr>
              <a:t>შემუშავდა 2001 წ. </a:t>
            </a:r>
          </a:p>
          <a:p>
            <a:pPr marL="571500" indent="-571500" eaLnBrk="1" hangingPunct="1">
              <a:buFont typeface="Arial" panose="020B0604020202020204" pitchFamily="34" charset="0"/>
              <a:buChar char="•"/>
              <a:defRPr/>
            </a:pPr>
            <a:endParaRPr lang="ka-GE" sz="20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sz="2000" dirty="0">
                <a:latin typeface="+mn-lt"/>
              </a:rPr>
              <a:t>დამატებითი ოქმები </a:t>
            </a:r>
          </a:p>
          <a:p>
            <a:pPr eaLnBrk="1" hangingPunct="1">
              <a:defRPr/>
            </a:pPr>
            <a:endParaRPr lang="ka-GE" sz="20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sz="2000" dirty="0">
                <a:latin typeface="+mn-lt"/>
              </a:rPr>
              <a:t>სახელმძღვანელო მითითებები</a:t>
            </a:r>
          </a:p>
          <a:p>
            <a:pPr eaLnBrk="1" hangingPunct="1">
              <a:defRPr/>
            </a:pPr>
            <a:endParaRPr lang="ka-GE" sz="20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sz="2000" dirty="0">
                <a:latin typeface="+mn-lt"/>
              </a:rPr>
              <a:t>გრძელდება მისი გამოყენება სხვა ხელშეკრულებების (არაბული კონვენცია, აფრიკის კავშირის კონვენცია) და შიდასახელმწიფოებრივი კანონმდებლობის საფუძვლად</a:t>
            </a:r>
            <a:endParaRPr lang="ka-GE" sz="20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endParaRPr lang="ka-GE" sz="20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sz="2000" dirty="0">
                <a:latin typeface="+mn-lt"/>
              </a:rPr>
              <a:t>არის ქვეყნები, რომლებსაც ჯერ არ მოუხდენიათ რატიფიცირება</a:t>
            </a:r>
          </a:p>
          <a:p>
            <a:pPr marL="571500" indent="-571500" eaLnBrk="1" hangingPunct="1">
              <a:buFont typeface="Arial" panose="020B0604020202020204" pitchFamily="34" charset="0"/>
              <a:buChar char="•"/>
              <a:defRPr/>
            </a:pPr>
            <a:endParaRPr lang="ka-GE" sz="20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endParaRPr lang="ka-G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284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268760"/>
            <a:ext cx="8352928"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3500" b="1" i="0" u="none" strike="noStrike" kern="1200" cap="none" spc="0" normalizeH="0" baseline="0" noProof="0" dirty="0">
                <a:ln>
                  <a:noFill/>
                </a:ln>
                <a:solidFill>
                  <a:srgbClr val="FF0000"/>
                </a:solidFill>
                <a:effectLst/>
                <a:uLnTx/>
                <a:uFillTx/>
                <a:latin typeface="+mn-lt"/>
              </a:rPr>
              <a:t>რეალობა </a:t>
            </a:r>
            <a:r>
              <a:rPr lang="ka-GE" dirty="0" smtClean="0">
                <a:latin typeface="Sylfaen" panose="010A0502050306030303" pitchFamily="18" charset="0"/>
              </a:rPr>
              <a:t>შემდეგია:</a:t>
            </a:r>
            <a:endParaRPr kumimoji="0" lang="ka-GE" sz="2500" b="1"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dirty="0">
                <a:latin typeface="+mn-lt"/>
              </a:rPr>
              <a:t>ბევრ განვითარებულ ქვეყანას აქვს კიბერდანაშაულთან ბრძოლის ძველი, მაგრამ ეფექტური კანონმდებლობა </a:t>
            </a:r>
          </a:p>
          <a:p>
            <a:pPr marL="1314450" lvl="1" indent="-571500" eaLnBrk="1" hangingPunct="1">
              <a:buFont typeface="Arial" panose="020B0604020202020204" pitchFamily="34" charset="0"/>
              <a:buChar char="•"/>
              <a:defRPr/>
            </a:pPr>
            <a:r>
              <a:rPr lang="ka-GE" dirty="0">
                <a:latin typeface="+mn-lt"/>
              </a:rPr>
              <a:t>აშშ – 1986 </a:t>
            </a:r>
            <a:r>
              <a:rPr lang="ka-GE" dirty="0" smtClean="0">
                <a:latin typeface="+mn-lt"/>
              </a:rPr>
              <a:t>წ.</a:t>
            </a:r>
            <a:endParaRPr lang="ka-GE" dirty="0">
              <a:latin typeface="+mn-lt"/>
            </a:endParaRPr>
          </a:p>
          <a:p>
            <a:pPr marL="1314450" lvl="1" indent="-571500" eaLnBrk="1" hangingPunct="1">
              <a:buFont typeface="Arial" panose="020B0604020202020204" pitchFamily="34" charset="0"/>
              <a:buChar char="•"/>
              <a:defRPr/>
            </a:pPr>
            <a:r>
              <a:rPr lang="ka-GE" dirty="0">
                <a:latin typeface="+mn-lt"/>
              </a:rPr>
              <a:t>გაერთიანებული სამეფო – </a:t>
            </a:r>
            <a:r>
              <a:rPr lang="ka-GE" dirty="0" smtClean="0">
                <a:latin typeface="+mn-lt"/>
              </a:rPr>
              <a:t>1990 წ.</a:t>
            </a:r>
            <a:endParaRPr lang="ka-GE" dirty="0">
              <a:latin typeface="+mn-lt"/>
            </a:endParaRPr>
          </a:p>
          <a:p>
            <a:pPr marL="1314450" lvl="1" indent="-571500" eaLnBrk="1" hangingPunct="1">
              <a:buFont typeface="Arial" panose="020B0604020202020204" pitchFamily="34" charset="0"/>
              <a:buChar char="•"/>
              <a:defRPr/>
            </a:pPr>
            <a:r>
              <a:rPr lang="ka-GE" dirty="0">
                <a:latin typeface="+mn-lt"/>
              </a:rPr>
              <a:t>ავსტრალია – </a:t>
            </a:r>
            <a:r>
              <a:rPr lang="ka-GE" dirty="0" smtClean="0">
                <a:latin typeface="+mn-lt"/>
              </a:rPr>
              <a:t>2001 წ.</a:t>
            </a:r>
            <a:endParaRPr lang="ka-GE" dirty="0">
              <a:latin typeface="+mn-lt"/>
            </a:endParaRPr>
          </a:p>
          <a:p>
            <a:pPr marL="1314450" lvl="1" indent="-571500" eaLnBrk="1" hangingPunct="1">
              <a:buFont typeface="Arial" panose="020B0604020202020204" pitchFamily="34" charset="0"/>
              <a:buChar char="•"/>
              <a:defRPr/>
            </a:pPr>
            <a:r>
              <a:rPr lang="ka-GE" dirty="0">
                <a:latin typeface="+mn-lt"/>
              </a:rPr>
              <a:t>საფრანგეთი – 2004 </a:t>
            </a:r>
            <a:r>
              <a:rPr lang="ka-GE" dirty="0" smtClean="0">
                <a:latin typeface="+mn-lt"/>
              </a:rPr>
              <a:t>წ.</a:t>
            </a:r>
            <a:endParaRPr lang="ka-GE" dirty="0">
              <a:latin typeface="+mn-lt"/>
            </a:endParaRPr>
          </a:p>
          <a:p>
            <a:pPr marL="571500" indent="-571500"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მრავალწლიანობის საიდუმლო ტექნოლოგიურად ნეიტრალური ენაა, რომელიც ორგანულად ვრცელდება ახალ დანაშაულებსა და ტექნოლოგიებზე</a:t>
            </a:r>
            <a:endParaRPr lang="ka-GE"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4714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419100" y="1231904"/>
            <a:ext cx="8185348" cy="423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3900" b="1" dirty="0">
                <a:solidFill>
                  <a:srgbClr val="FF0000"/>
                </a:solidFill>
                <a:latin typeface="+mn-lt"/>
              </a:rPr>
              <a:t>მითი: </a:t>
            </a:r>
          </a:p>
          <a:p>
            <a:pPr eaLnBrk="1" hangingPunct="1">
              <a:defRPr/>
            </a:pPr>
            <a:r>
              <a:rPr lang="ka-GE" sz="3600" dirty="0" smtClean="0">
                <a:latin typeface="+mn-lt"/>
              </a:rPr>
              <a:t>ბუდაპეშტის კონვენცია </a:t>
            </a:r>
            <a:r>
              <a:rPr lang="ka-GE" sz="3600" b="1" dirty="0" smtClean="0">
                <a:latin typeface="+mn-lt"/>
              </a:rPr>
              <a:t>შეიმუშავა ქვეყნების პატარა ჯგუფმა</a:t>
            </a:r>
            <a:r>
              <a:rPr lang="ka-GE" sz="3600" b="1" dirty="0">
                <a:latin typeface="+mn-lt"/>
              </a:rPr>
              <a:t> </a:t>
            </a:r>
          </a:p>
          <a:p>
            <a:pPr algn="ctr" eaLnBrk="1" hangingPunct="1">
              <a:defRPr/>
            </a:pPr>
            <a:endParaRPr lang="ka-GE" sz="3900" b="1"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endParaRPr lang="ka-GE" sz="3900" b="1"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ka-GE" sz="2500" b="1" dirty="0">
                <a:latin typeface="+mn-lt"/>
              </a:rPr>
              <a:t>„ჩემი ქვეყანა არ იყო მოლაპარაკების და შემუშავების პროცესის ნაწილი – რატომ უნდა გახდეს ჩემი ქვეყანა მხარე?“</a:t>
            </a:r>
            <a:endParaRPr lang="ka-GE" sz="2500" b="1" dirty="0">
              <a:latin typeface="+mn-lt"/>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მითი </a:t>
            </a:r>
          </a:p>
        </p:txBody>
      </p:sp>
      <p:pic>
        <p:nvPicPr>
          <p:cNvPr id="6" name="Picture 6" descr="Image result for treaty writin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1E5C267-DC10-4138-8E75-B03191617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624" y="2584329"/>
            <a:ext cx="1479626" cy="147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96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083796"/>
            <a:ext cx="835292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kumimoji="0" lang="ka-GE" sz="2000" b="1" i="0" u="none" strike="noStrike" kern="1200" cap="none" spc="0" normalizeH="0" baseline="0" noProof="0" dirty="0">
                <a:ln>
                  <a:noFill/>
                </a:ln>
                <a:solidFill>
                  <a:srgbClr val="FF0000"/>
                </a:solidFill>
                <a:effectLst/>
                <a:uLnTx/>
                <a:uFillTx/>
                <a:latin typeface="+mn-lt"/>
              </a:rPr>
              <a:t>რეალობა </a:t>
            </a:r>
            <a:r>
              <a:rPr kumimoji="0" lang="ka-GE" sz="2000" b="1" i="0" u="none" strike="noStrike" kern="1200" cap="none" spc="0" normalizeH="0" baseline="0" noProof="0" dirty="0" smtClean="0">
                <a:ln>
                  <a:noFill/>
                </a:ln>
                <a:solidFill>
                  <a:prstClr val="black"/>
                </a:solidFill>
                <a:effectLst/>
                <a:uLnTx/>
                <a:uFillTx/>
                <a:latin typeface="+mn-lt"/>
              </a:rPr>
              <a:t>შემდეგია</a:t>
            </a:r>
            <a:r>
              <a:rPr kumimoji="0" lang="ka-GE" sz="2000" b="1" i="0" u="none" strike="noStrike" kern="1200" cap="none" spc="0" normalizeH="0" baseline="0" noProof="0" dirty="0" smtClean="0">
                <a:ln>
                  <a:noFill/>
                </a:ln>
                <a:solidFill>
                  <a:prstClr val="black"/>
                </a:solidFill>
                <a:effectLst/>
                <a:uLnTx/>
                <a:uFillTx/>
                <a:latin typeface="Verdana" panose="020B0604030504040204" pitchFamily="34" charset="0"/>
              </a:rPr>
              <a:t>:</a:t>
            </a:r>
            <a:endParaRPr lang="ka-GE" sz="20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endParaRPr lang="ka-GE" sz="20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ბევრი ქვეყანა პრიორიტეტულ ამოცანად არ განიხილავდა კიბერდანაშაულს 2001 წელს.</a:t>
            </a:r>
          </a:p>
          <a:p>
            <a:pPr marL="571500" indent="-571500" algn="just" eaLnBrk="1" hangingPunct="1">
              <a:buFont typeface="Arial" panose="020B0604020202020204" pitchFamily="34" charset="0"/>
              <a:buChar char="•"/>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ხელშეკრულებები უნდა შეფასდეს მნიშვნელობის, მიზანშეწონილობისა და ეროვნული ინტერესის თვალსაზრისით და არა პოლიტიკის, ცრურწმენებისა და სხვების სტრატეგიული ინტერესების თვალსაზრისით </a:t>
            </a:r>
          </a:p>
          <a:p>
            <a:pPr marL="571500" indent="-571500" algn="just" eaLnBrk="1" hangingPunct="1">
              <a:buFont typeface="Arial" panose="020B0604020202020204" pitchFamily="34" charset="0"/>
              <a:buChar char="•"/>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თუ ხელშეკრულება თქვენს </a:t>
            </a:r>
            <a:r>
              <a:rPr lang="ka-GE" sz="2000" b="1" dirty="0">
                <a:solidFill>
                  <a:srgbClr val="FF0000"/>
                </a:solidFill>
                <a:latin typeface="+mn-lt"/>
              </a:rPr>
              <a:t>ეროვნულ ინტერესს</a:t>
            </a:r>
            <a:r>
              <a:rPr lang="ka-GE" sz="2000" dirty="0">
                <a:latin typeface="+mn-lt"/>
              </a:rPr>
              <a:t> ემსახურება, მნიშვნელობა არ აქვს, თუ ვინ შეიმუშავა ის</a:t>
            </a:r>
          </a:p>
          <a:p>
            <a:pPr marL="571500" indent="-571500" algn="just" eaLnBrk="1" hangingPunct="1">
              <a:buFont typeface="Arial" panose="020B0604020202020204" pitchFamily="34" charset="0"/>
              <a:buChar char="•"/>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საშიშროება ინტერნეტის მომხმარებლების მიმართ, ტექნიკური/სამართლებრივი ინსტრუმენტები კიბერდანაშაულის გამოსაძიებლად და დევნისთვის ყველა ქვეყანაში ერთნაირია</a:t>
            </a:r>
          </a:p>
        </p:txBody>
      </p:sp>
    </p:spTree>
    <p:extLst>
      <p:ext uri="{BB962C8B-B14F-4D97-AF65-F5344CB8AC3E}">
        <p14:creationId xmlns:p14="http://schemas.microsoft.com/office/powerpoint/2010/main" val="3849012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05894" y="1607583"/>
            <a:ext cx="801579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endParaRPr lang="ka-GE" sz="2000" dirty="0" smtClean="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smtClean="0">
                <a:latin typeface="+mn-lt"/>
              </a:rPr>
              <a:t>კონკრეტული ქვეყნების მიერ შემუშავებულ ბევრ სხვა ხელშეკრულებას, რომელიც ტექნიკურ საკითხებს ეხება, მოგვიანებით შეუერთდა სხვა ქვეყნები</a:t>
            </a:r>
          </a:p>
          <a:p>
            <a:pPr algn="just" eaLnBrk="1" hangingPunct="1">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ცალკეული ქვეყნების მიერ შემუშავებული ახლა უკვე გლობალური ხელშეკრულებების მაგალითებია:</a:t>
            </a:r>
          </a:p>
          <a:p>
            <a:pPr algn="just" eaLnBrk="1" hangingPunct="1">
              <a:defRPr/>
            </a:pPr>
            <a:endParaRPr lang="ka-GE" sz="2000" dirty="0">
              <a:latin typeface="+mn-lt"/>
              <a:ea typeface="Verdana" panose="020B0604030504040204" pitchFamily="34" charset="0"/>
              <a:cs typeface="Verdana" panose="020B0604030504040204" pitchFamily="34" charset="0"/>
            </a:endParaRPr>
          </a:p>
          <a:p>
            <a:pPr marL="1314450" lvl="1" indent="-571500" algn="just" eaLnBrk="1" hangingPunct="1">
              <a:buFont typeface="Arial" panose="020B0604020202020204" pitchFamily="34" charset="0"/>
              <a:buChar char="•"/>
              <a:defRPr/>
            </a:pPr>
            <a:r>
              <a:rPr lang="ka-GE" sz="1800" dirty="0">
                <a:latin typeface="+mn-lt"/>
              </a:rPr>
              <a:t>1924 წლის ჰააგის წესები და 1968 წლის ჰააგა-ვისბიუს წესები საქონლის ზღვით გადაზიდვის შესახებ </a:t>
            </a:r>
          </a:p>
          <a:p>
            <a:pPr marL="1314450" lvl="1" indent="-571500" algn="just" eaLnBrk="1" hangingPunct="1">
              <a:buFont typeface="Arial" panose="020B0604020202020204" pitchFamily="34" charset="0"/>
              <a:buChar char="•"/>
              <a:defRPr/>
            </a:pPr>
            <a:r>
              <a:rPr lang="ka-GE" sz="1800" dirty="0">
                <a:latin typeface="+mn-lt"/>
              </a:rPr>
              <a:t>1919 წლის პარიზის კონვენცია, რომელმაც დააარსა აერონავიგაციის საერთაშორისო კომისია</a:t>
            </a:r>
          </a:p>
          <a:p>
            <a:pPr marL="1314450" lvl="1" indent="-571500" algn="just" eaLnBrk="1" hangingPunct="1">
              <a:buFont typeface="Arial" panose="020B0604020202020204" pitchFamily="34" charset="0"/>
              <a:buChar char="•"/>
              <a:defRPr/>
            </a:pPr>
            <a:r>
              <a:rPr lang="ka-GE" sz="1800" dirty="0">
                <a:latin typeface="+mn-lt"/>
              </a:rPr>
              <a:t>ჩიკაგოს კონვენცია საერთაშორისო სამოქალაქო ავიაციის გადასახადების შესახებ </a:t>
            </a:r>
          </a:p>
          <a:p>
            <a:pPr marL="1314450" lvl="1" indent="-571500" algn="just" eaLnBrk="1" hangingPunct="1">
              <a:buFont typeface="Arial" panose="020B0604020202020204" pitchFamily="34" charset="0"/>
              <a:buChar char="•"/>
              <a:defRPr/>
            </a:pPr>
            <a:r>
              <a:rPr lang="ka-GE" sz="1800" dirty="0">
                <a:latin typeface="+mn-lt"/>
              </a:rPr>
              <a:t>კონვენცია საგადასახადო საკითხებში ადმინისტრაციული ურთიერთდახმარების შესახებ</a:t>
            </a:r>
          </a:p>
        </p:txBody>
      </p:sp>
      <p:sp>
        <p:nvSpPr>
          <p:cNvPr id="4" name="TextBox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7028FC3-C01E-4776-8906-0A14C8241D7E}"/>
              </a:ext>
            </a:extLst>
          </p:cNvPr>
          <p:cNvSpPr txBox="1"/>
          <p:nvPr/>
        </p:nvSpPr>
        <p:spPr>
          <a:xfrm>
            <a:off x="2145439" y="1027548"/>
            <a:ext cx="5326352" cy="584775"/>
          </a:xfrm>
          <a:prstGeom prst="rect">
            <a:avLst/>
          </a:prstGeom>
          <a:noFill/>
        </p:spPr>
        <p:txBody>
          <a:bodyPr wrap="square">
            <a:spAutoFit/>
          </a:bodyPr>
          <a:lstStyle/>
          <a:p>
            <a:pPr eaLnBrk="1" hangingPunct="1">
              <a:defRPr/>
            </a:pPr>
            <a:r>
              <a:rPr lang="ka-GE" sz="3200" b="1" dirty="0">
                <a:solidFill>
                  <a:srgbClr val="FF0000"/>
                </a:solidFill>
              </a:rPr>
              <a:t>რეალობა </a:t>
            </a:r>
            <a:r>
              <a:rPr lang="ka-GE" sz="3200" b="1" dirty="0"/>
              <a:t>შემდეგია:</a:t>
            </a:r>
            <a:endParaRPr lang="ka-GE" sz="32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783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5</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smtClean="0"/>
          </a:p>
          <a:p>
            <a:r>
              <a:rPr lang="ka-GE" sz="2700" dirty="0" smtClean="0">
                <a:latin typeface="Verdana" panose="020B0604030504040204" pitchFamily="34" charset="0"/>
              </a:rPr>
              <a:t>განყოფილება 1</a:t>
            </a:r>
            <a:endParaRPr lang="ka-GE" sz="2700" dirty="0">
              <a:latin typeface="Verdana" panose="020B0604030504040204" pitchFamily="34" charset="0"/>
              <a:ea typeface="Verdana" panose="020B0604030504040204" pitchFamily="34" charset="0"/>
            </a:endParaRPr>
          </a:p>
          <a:p>
            <a:endParaRPr lang="ka-GE" dirty="0"/>
          </a:p>
        </p:txBody>
      </p:sp>
      <p:sp>
        <p:nvSpPr>
          <p:cNvPr id="8"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txBox="1">
            <a:spLocks/>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ka-GE" smtClean="0"/>
              <a:t>ბუდაპეშტის კონვენციის მიმოხილვა </a:t>
            </a:r>
            <a:endParaRPr lang="ka-GE" dirty="0">
              <a:ea typeface="Verdana" panose="020B0604030504040204" pitchFamily="34" charset="0"/>
            </a:endParaRPr>
          </a:p>
        </p:txBody>
      </p:sp>
      <p:sp>
        <p:nvSpPr>
          <p:cNvPr id="9"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txBox="1">
            <a:spLocks/>
          </p:cNvSpPr>
          <p:nvPr/>
        </p:nvSpPr>
        <p:spPr>
          <a:xfrm>
            <a:off x="722313" y="4406900"/>
            <a:ext cx="7882134" cy="18629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4000" dirty="0" smtClean="0">
                <a:latin typeface="+mn-lt"/>
              </a:rPr>
              <a:t>ბუდაპეშტის კონვენციის მოქმედების სფერო და გავრცელება</a:t>
            </a:r>
            <a:endParaRPr lang="ka-GE" sz="4000" dirty="0">
              <a:latin typeface="+mn-lt"/>
              <a:ea typeface="Verdana" panose="020B0604030504040204" pitchFamily="34" charset="0"/>
            </a:endParaRPr>
          </a:p>
        </p:txBody>
      </p:sp>
    </p:spTree>
    <p:extLst>
      <p:ext uri="{BB962C8B-B14F-4D97-AF65-F5344CB8AC3E}">
        <p14:creationId xmlns:p14="http://schemas.microsoft.com/office/powerpoint/2010/main" val="2975535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200989"/>
            <a:ext cx="8352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kumimoji="0" lang="ka-GE" sz="3200" b="1" i="0" u="none" strike="noStrike" kern="1200" cap="none" spc="0" normalizeH="0" baseline="0" noProof="0" dirty="0">
                <a:ln>
                  <a:noFill/>
                </a:ln>
                <a:solidFill>
                  <a:prstClr val="black"/>
                </a:solidFill>
                <a:effectLst/>
                <a:uLnTx/>
                <a:uFillTx/>
                <a:latin typeface="+mn-lt"/>
              </a:rPr>
              <a:t>მაგალითი</a:t>
            </a:r>
            <a:r>
              <a:rPr kumimoji="0" lang="ka-GE" sz="3200" i="0" u="none" strike="noStrike" kern="1200" cap="none" spc="0" normalizeH="0" baseline="0" noProof="0" dirty="0">
                <a:ln>
                  <a:noFill/>
                </a:ln>
                <a:solidFill>
                  <a:prstClr val="black"/>
                </a:solidFill>
                <a:effectLst/>
                <a:uLnTx/>
                <a:uFillTx/>
                <a:latin typeface="Verdana" panose="020B0604030504040204" pitchFamily="34" charset="0"/>
              </a:rPr>
              <a:t>:</a:t>
            </a:r>
            <a:endParaRPr kumimoji="0" lang="ka-GE" sz="23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ICAO Logo Vector (.EPS) Free Download">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919E2C1-D3FC-4BE2-9388-7FF0634A5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130" y="2739652"/>
            <a:ext cx="2219082" cy="18196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E2EB8A-39EA-4DA7-A381-1ECB3055CA00}"/>
              </a:ext>
            </a:extLst>
          </p:cNvPr>
          <p:cNvSpPr>
            <a:spLocks noChangeArrowheads="1"/>
          </p:cNvSpPr>
          <p:nvPr/>
        </p:nvSpPr>
        <p:spPr bwMode="auto">
          <a:xfrm>
            <a:off x="482427" y="1507783"/>
            <a:ext cx="61926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just" eaLnBrk="1" hangingPunct="1">
              <a:defRPr/>
            </a:pPr>
            <a:endParaRPr lang="ka-GE" sz="20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ჩიკაგოს კონვენცია საერთაშორისო სამოქალაქო ავიაციის შესახებ</a:t>
            </a: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არის თუ არა თქვენი ქვეყანა წევრი სახელმწიფო? </a:t>
            </a: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თუ არა, არის თუ არა მნიშვნელოვანი, რომ იყოს წევრი სახელმწიფო? </a:t>
            </a: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მხოლოდ 52 სახელმწიფო იყო ჩართული შემუშავებისა და მოლაპარაკების პროცესში </a:t>
            </a:r>
          </a:p>
        </p:txBody>
      </p:sp>
    </p:spTree>
    <p:extLst>
      <p:ext uri="{BB962C8B-B14F-4D97-AF65-F5344CB8AC3E}">
        <p14:creationId xmlns:p14="http://schemas.microsoft.com/office/powerpoint/2010/main" val="3552784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722312" y="1231904"/>
            <a:ext cx="756559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4400" b="1" dirty="0">
                <a:solidFill>
                  <a:srgbClr val="FF0000"/>
                </a:solidFill>
                <a:latin typeface="+mn-lt"/>
              </a:rPr>
              <a:t>მითი: </a:t>
            </a:r>
          </a:p>
          <a:p>
            <a:pPr algn="ctr" eaLnBrk="1" hangingPunct="1">
              <a:defRPr/>
            </a:pPr>
            <a:r>
              <a:rPr lang="ka-GE" sz="4200" dirty="0" smtClean="0">
                <a:latin typeface="+mn-lt"/>
              </a:rPr>
              <a:t>ბუდაპეშტის კონვენცია </a:t>
            </a:r>
            <a:r>
              <a:rPr lang="ka-GE" sz="4200" b="1" dirty="0" smtClean="0">
                <a:latin typeface="+mn-lt"/>
              </a:rPr>
              <a:t>უპირატესობას ანიჭებს ინფრასტრუქტურის ქვეყნებს</a:t>
            </a:r>
            <a:endParaRPr lang="ka-GE" sz="2800" b="1" dirty="0">
              <a:latin typeface="+mn-lt"/>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მითი </a:t>
            </a:r>
          </a:p>
        </p:txBody>
      </p:sp>
      <p:pic>
        <p:nvPicPr>
          <p:cNvPr id="4" name="Picture 4" descr="Image result for silicon valley map with logo">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BD15251-7726-4E79-A24B-C85C33010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952152"/>
            <a:ext cx="5832648" cy="250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59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333792"/>
            <a:ext cx="835292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3200" b="1" i="0" u="none" strike="noStrike" kern="1200" cap="none" spc="0" normalizeH="0" baseline="0" noProof="0" dirty="0">
                <a:ln>
                  <a:noFill/>
                </a:ln>
                <a:solidFill>
                  <a:srgbClr val="FF0000"/>
                </a:solidFill>
                <a:effectLst/>
                <a:uLnTx/>
                <a:uFillTx/>
                <a:latin typeface="+mn-lt"/>
              </a:rPr>
              <a:t>რეალობა </a:t>
            </a:r>
            <a:r>
              <a:rPr lang="ka-GE" sz="2000" dirty="0" smtClean="0">
                <a:latin typeface="Sylfaen" panose="010A0502050306030303" pitchFamily="18" charset="0"/>
              </a:rPr>
              <a:t>შემდეგია:</a:t>
            </a:r>
            <a:endParaRPr kumimoji="0" lang="ka-GE" sz="3200" b="0"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cs typeface="Verdana" panose="020B0604030504040204" pitchFamily="34" charset="0"/>
            </a:endParaRPr>
          </a:p>
          <a:p>
            <a:pPr algn="just" eaLnBrk="1" hangingPunct="1">
              <a:defRPr/>
            </a:pPr>
            <a:endParaRPr lang="ka-GE" sz="20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განვითარებადი ქვეყნების მხრიდან ინფრასტრუქტურის ან განვითარებული ქვეყნების მიმართ მოთხოვნები ყოველთვის არ მოდის</a:t>
            </a:r>
          </a:p>
          <a:p>
            <a:pPr algn="just" eaLnBrk="1" hangingPunct="1">
              <a:defRPr/>
            </a:pPr>
            <a:endParaRPr lang="ka-GE" sz="2000" dirty="0">
              <a:latin typeface="+mn-lt"/>
              <a:ea typeface="Verdana" panose="020B0604030504040204" pitchFamily="34" charset="0"/>
              <a:cs typeface="Verdana" panose="020B0604030504040204" pitchFamily="34" charset="0"/>
            </a:endParaRPr>
          </a:p>
          <a:p>
            <a:pPr marL="571500" indent="-571500">
              <a:buFont typeface="Arial" panose="020B0604020202020204" pitchFamily="34" charset="0"/>
              <a:buChar char="•"/>
              <a:defRPr/>
            </a:pPr>
            <a:r>
              <a:rPr lang="ka-GE" sz="2000" dirty="0" smtClean="0">
                <a:latin typeface="Sylfaen" panose="010A0502050306030303" pitchFamily="18" charset="0"/>
              </a:rPr>
              <a:t>ბუდაპეშტის </a:t>
            </a:r>
            <a:r>
              <a:rPr lang="ka-GE" sz="2000" dirty="0">
                <a:latin typeface="Sylfaen" panose="010A0502050306030303" pitchFamily="18" charset="0"/>
              </a:rPr>
              <a:t>კონვენცია განვითარებადი ქვეყნებისთვის ერთადერთი </a:t>
            </a:r>
            <a:r>
              <a:rPr lang="ka-GE" sz="2000" dirty="0" smtClean="0">
                <a:latin typeface="Sylfaen" panose="010A0502050306030303" pitchFamily="18" charset="0"/>
              </a:rPr>
              <a:t>სამართლებრივად სავალდებულო მექანიზმია </a:t>
            </a:r>
            <a:r>
              <a:rPr lang="ka-GE" sz="2000" dirty="0">
                <a:latin typeface="Sylfaen" panose="010A0502050306030303" pitchFamily="18" charset="0"/>
              </a:rPr>
              <a:t>ინფრასტრუქტურის </a:t>
            </a:r>
            <a:r>
              <a:rPr lang="ka-GE" sz="2000" dirty="0" smtClean="0">
                <a:latin typeface="Sylfaen" panose="010A0502050306030303" pitchFamily="18" charset="0"/>
              </a:rPr>
              <a:t>ქვეყნებისგან ელექტრონული მტკიცებულებების მოსაპოვებლად</a:t>
            </a:r>
          </a:p>
          <a:p>
            <a:pPr>
              <a:defRPr/>
            </a:pPr>
            <a:endParaRPr lang="ka-GE" sz="2000" dirty="0" smtClean="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ka-GE" sz="2000" dirty="0" smtClean="0">
                <a:latin typeface="+mn-lt"/>
              </a:rPr>
              <a:t>განვითარებადი </a:t>
            </a:r>
            <a:r>
              <a:rPr lang="ka-GE" sz="2000" dirty="0">
                <a:latin typeface="+mn-lt"/>
              </a:rPr>
              <a:t>ქვეყნები ხშირად უფრო მოქნილია, რომ უარი თქვან პოლიტიკური დანაშაულების </a:t>
            </a:r>
            <a:r>
              <a:rPr lang="ka-GE" sz="2000" dirty="0" smtClean="0">
                <a:latin typeface="+mn-lt"/>
              </a:rPr>
              <a:t>შემ</a:t>
            </a:r>
            <a:r>
              <a:rPr lang="ka-GE" sz="2000" dirty="0">
                <a:latin typeface="+mn-lt"/>
              </a:rPr>
              <a:t>თ</a:t>
            </a:r>
            <a:r>
              <a:rPr lang="ka-GE" sz="2000" dirty="0" smtClean="0">
                <a:latin typeface="+mn-lt"/>
              </a:rPr>
              <a:t>ხვევაში</a:t>
            </a:r>
            <a:r>
              <a:rPr lang="ka-GE" sz="2000" dirty="0">
                <a:latin typeface="+mn-lt"/>
              </a:rPr>
              <a:t>, ვიდრე აშშ, გაერთიანებული სამეფო და ა.შ.</a:t>
            </a:r>
          </a:p>
        </p:txBody>
      </p:sp>
    </p:spTree>
    <p:extLst>
      <p:ext uri="{BB962C8B-B14F-4D97-AF65-F5344CB8AC3E}">
        <p14:creationId xmlns:p14="http://schemas.microsoft.com/office/powerpoint/2010/main" val="2616649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124744"/>
            <a:ext cx="835292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3200" b="1" i="0" u="none" strike="noStrike" kern="1200" cap="none" spc="0" normalizeH="0" baseline="0" noProof="0" dirty="0">
                <a:ln>
                  <a:noFill/>
                </a:ln>
                <a:solidFill>
                  <a:srgbClr val="FF0000"/>
                </a:solidFill>
                <a:effectLst/>
                <a:uLnTx/>
                <a:uFillTx/>
                <a:latin typeface="+mn-lt"/>
              </a:rPr>
              <a:t>რეალობა </a:t>
            </a:r>
            <a:r>
              <a:rPr kumimoji="0" lang="ka-GE" sz="3200" b="1" i="0" u="none" strike="noStrike" kern="1200" cap="none" spc="0" normalizeH="0" baseline="0" noProof="0" dirty="0" smtClean="0">
                <a:ln>
                  <a:noFill/>
                </a:ln>
                <a:solidFill>
                  <a:prstClr val="black"/>
                </a:solidFill>
                <a:effectLst/>
                <a:uLnTx/>
                <a:uFillTx/>
                <a:latin typeface="+mn-lt"/>
              </a:rPr>
              <a:t>შემდეგია</a:t>
            </a:r>
            <a:r>
              <a:rPr kumimoji="0" lang="ka-GE" sz="3200" b="1" i="0" u="none" strike="noStrike" kern="1200" cap="none" spc="0" normalizeH="0" noProof="0" dirty="0" smtClean="0">
                <a:ln>
                  <a:noFill/>
                </a:ln>
                <a:solidFill>
                  <a:prstClr val="black"/>
                </a:solidFill>
                <a:effectLst/>
                <a:uLnTx/>
                <a:uFillTx/>
                <a:latin typeface="+mn-lt"/>
              </a:rPr>
              <a:t>:</a:t>
            </a:r>
            <a:endParaRPr kumimoji="0" lang="ka-GE" sz="32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endParaRPr>
          </a:p>
          <a:p>
            <a:pPr algn="just" eaLnBrk="1" hangingPunct="1">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ბუდაპეშტის კონვენცია ქვეყნებს აძლევს შესაძლებლობას, პირდაპირ ან აშშ-ს მთავრობის მეშვეობით მოითხოვონ მონაცემთა დაჩქარებული დაცვა აშშ-ს მომსახურების მიმწოდებლების მიერ </a:t>
            </a:r>
          </a:p>
          <a:p>
            <a:pPr marL="571500" indent="-571500" algn="just" eaLnBrk="1" hangingPunct="1">
              <a:buFont typeface="Arial" panose="020B0604020202020204" pitchFamily="34" charset="0"/>
              <a:buChar char="•"/>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ის ასევე აძლევს ქვეყნებს საშუალებას, პირდაპირ მოითხოვონ აბონენტის შესახებ ინფორმაციის გაცემა აშშ-ს მომსახურების მიმწოდებლებისგან </a:t>
            </a:r>
          </a:p>
          <a:p>
            <a:pPr algn="just" eaLnBrk="1" hangingPunct="1">
              <a:defRPr/>
            </a:pP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მომსახურების მიმწოდებლები, სავარაუდოდ, უფრო ითანამშრომლებენ ბუდაპეშტის კონვენციის მხარეებთან, რადგან მხარეებმა მიიღეს შესაბამისი გარანტიები </a:t>
            </a:r>
          </a:p>
        </p:txBody>
      </p:sp>
    </p:spTree>
    <p:extLst>
      <p:ext uri="{BB962C8B-B14F-4D97-AF65-F5344CB8AC3E}">
        <p14:creationId xmlns:p14="http://schemas.microsoft.com/office/powerpoint/2010/main" val="1322894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graphicFrame>
        <p:nvGraphicFramePr>
          <p:cNvPr id="9" name="Chart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6B01F5-B315-4227-8CF2-EE4D16932C95}"/>
              </a:ext>
            </a:extLst>
          </p:cNvPr>
          <p:cNvGraphicFramePr/>
          <p:nvPr>
            <p:extLst>
              <p:ext uri="{D42A27DB-BD31-4B8C-83A1-F6EECF244321}">
                <p14:modId xmlns:p14="http://schemas.microsoft.com/office/powerpoint/2010/main" val="3842910102"/>
              </p:ext>
            </p:extLst>
          </p:nvPr>
        </p:nvGraphicFramePr>
        <p:xfrm>
          <a:off x="395536" y="1412777"/>
          <a:ext cx="84969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028950" y="6243638"/>
            <a:ext cx="1685925" cy="30003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ka-GE" sz="1200" dirty="0" smtClean="0"/>
              <a:t>ზოგი მონაცემი გაიცა</a:t>
            </a:r>
            <a:endParaRPr lang="de-DE" sz="1200" dirty="0"/>
          </a:p>
        </p:txBody>
      </p:sp>
    </p:spTree>
    <p:extLst>
      <p:ext uri="{BB962C8B-B14F-4D97-AF65-F5344CB8AC3E}">
        <p14:creationId xmlns:p14="http://schemas.microsoft.com/office/powerpoint/2010/main" val="3856829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a:t>
            </a:r>
            <a:endParaRPr lang="ka-GE" sz="2700" b="1" dirty="0">
              <a:solidFill>
                <a:schemeClr val="bg1"/>
              </a:solidFill>
              <a:latin typeface="Verdana" panose="020B0604030504040204" pitchFamily="34" charset="0"/>
            </a:endParaRPr>
          </a:p>
        </p:txBody>
      </p:sp>
      <p:graphicFrame>
        <p:nvGraphicFramePr>
          <p:cNvPr id="9" name="Chart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6B01F5-B315-4227-8CF2-EE4D16932C95}"/>
              </a:ext>
            </a:extLst>
          </p:cNvPr>
          <p:cNvGraphicFramePr/>
          <p:nvPr>
            <p:extLst>
              <p:ext uri="{D42A27DB-BD31-4B8C-83A1-F6EECF244321}">
                <p14:modId xmlns:p14="http://schemas.microsoft.com/office/powerpoint/2010/main" val="3797010652"/>
              </p:ext>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538" y="5610224"/>
            <a:ext cx="5952026" cy="733425"/>
          </a:xfrm>
          <a:prstGeom prst="rect">
            <a:avLst/>
          </a:prstGeom>
        </p:spPr>
      </p:pic>
    </p:spTree>
    <p:extLst>
      <p:ext uri="{BB962C8B-B14F-4D97-AF65-F5344CB8AC3E}">
        <p14:creationId xmlns:p14="http://schemas.microsoft.com/office/powerpoint/2010/main" val="2013948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a:t>
            </a:r>
            <a:endParaRPr lang="ka-GE" sz="2700" b="1" dirty="0">
              <a:solidFill>
                <a:schemeClr val="bg1"/>
              </a:solidFill>
              <a:latin typeface="Verdana" panose="020B0604030504040204" pitchFamily="34" charset="0"/>
            </a:endParaRPr>
          </a:p>
        </p:txBody>
      </p:sp>
      <p:graphicFrame>
        <p:nvGraphicFramePr>
          <p:cNvPr id="9" name="Chart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6B01F5-B315-4227-8CF2-EE4D16932C95}"/>
              </a:ext>
            </a:extLst>
          </p:cNvPr>
          <p:cNvGraphicFramePr/>
          <p:nvPr>
            <p:extLst>
              <p:ext uri="{D42A27DB-BD31-4B8C-83A1-F6EECF244321}">
                <p14:modId xmlns:p14="http://schemas.microsoft.com/office/powerpoint/2010/main" val="4065489585"/>
              </p:ext>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825" y="5624512"/>
            <a:ext cx="6210300" cy="765250"/>
          </a:xfrm>
          <a:prstGeom prst="rect">
            <a:avLst/>
          </a:prstGeom>
        </p:spPr>
      </p:pic>
    </p:spTree>
    <p:extLst>
      <p:ext uri="{BB962C8B-B14F-4D97-AF65-F5344CB8AC3E}">
        <p14:creationId xmlns:p14="http://schemas.microsoft.com/office/powerpoint/2010/main" val="2850289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a:t>
            </a:r>
            <a:endParaRPr lang="ka-GE" sz="2700" b="1" dirty="0">
              <a:solidFill>
                <a:schemeClr val="bg1"/>
              </a:solidFill>
              <a:latin typeface="Verdana" panose="020B0604030504040204" pitchFamily="34" charset="0"/>
            </a:endParaRPr>
          </a:p>
        </p:txBody>
      </p:sp>
      <p:graphicFrame>
        <p:nvGraphicFramePr>
          <p:cNvPr id="9" name="Chart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6B01F5-B315-4227-8CF2-EE4D16932C95}"/>
              </a:ext>
            </a:extLst>
          </p:cNvPr>
          <p:cNvGraphicFramePr/>
          <p:nvPr>
            <p:extLst>
              <p:ext uri="{D42A27DB-BD31-4B8C-83A1-F6EECF244321}">
                <p14:modId xmlns:p14="http://schemas.microsoft.com/office/powerpoint/2010/main" val="955898706"/>
              </p:ext>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824" y="5581649"/>
            <a:ext cx="6531773" cy="804863"/>
          </a:xfrm>
          <a:prstGeom prst="rect">
            <a:avLst/>
          </a:prstGeom>
        </p:spPr>
      </p:pic>
    </p:spTree>
    <p:extLst>
      <p:ext uri="{BB962C8B-B14F-4D97-AF65-F5344CB8AC3E}">
        <p14:creationId xmlns:p14="http://schemas.microsoft.com/office/powerpoint/2010/main" val="21010532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722312" y="1231904"/>
            <a:ext cx="756559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ka-GE" sz="3200" b="1" dirty="0" smtClean="0">
              <a:solidFill>
                <a:srgbClr val="FF0000"/>
              </a:solidFill>
              <a:latin typeface="+mn-lt"/>
              <a:ea typeface="Verdana" panose="020B0604030504040204" pitchFamily="34" charset="0"/>
              <a:cs typeface="Verdana" panose="020B0604030504040204" pitchFamily="34" charset="0"/>
            </a:endParaRPr>
          </a:p>
          <a:p>
            <a:pPr algn="ctr" eaLnBrk="1" hangingPunct="1">
              <a:defRPr/>
            </a:pPr>
            <a:r>
              <a:rPr lang="ka-GE" sz="3200" b="1" dirty="0" smtClean="0">
                <a:solidFill>
                  <a:srgbClr val="FF0000"/>
                </a:solidFill>
                <a:latin typeface="+mn-lt"/>
              </a:rPr>
              <a:t>მითი: </a:t>
            </a:r>
          </a:p>
          <a:p>
            <a:pPr algn="ctr" eaLnBrk="1" hangingPunct="1">
              <a:defRPr/>
            </a:pPr>
            <a:r>
              <a:rPr lang="ka-GE" sz="3200" dirty="0" smtClean="0">
                <a:latin typeface="+mn-lt"/>
              </a:rPr>
              <a:t>ბუდაპეშტის კონვენცია უზრუნველყოფს </a:t>
            </a:r>
            <a:r>
              <a:rPr lang="ka-GE" sz="3200" b="1" dirty="0" smtClean="0">
                <a:latin typeface="+mn-lt"/>
              </a:rPr>
              <a:t>შეუზღუდავ, ავტომატურ წვდომას მონაცემებზე</a:t>
            </a:r>
            <a:endParaRPr lang="ka-GE" sz="3200" b="1" dirty="0">
              <a:latin typeface="+mn-lt"/>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mn-lt"/>
              </a:rPr>
              <a:t>მითი </a:t>
            </a:r>
          </a:p>
        </p:txBody>
      </p:sp>
      <p:pic>
        <p:nvPicPr>
          <p:cNvPr id="6" name="Picture 2" descr="Image result for &quot;open access&quot;">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186523-39EB-4B8A-9BDC-C4178C99C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96" y="4888560"/>
            <a:ext cx="4016385" cy="1449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1066EA7-C2EF-4F6A-A311-EE291D9CAF15}"/>
              </a:ext>
            </a:extLst>
          </p:cNvPr>
          <p:cNvPicPr>
            <a:picLocks noChangeAspect="1"/>
          </p:cNvPicPr>
          <p:nvPr/>
        </p:nvPicPr>
        <p:blipFill>
          <a:blip r:embed="rId4"/>
          <a:stretch>
            <a:fillRect/>
          </a:stretch>
        </p:blipFill>
        <p:spPr>
          <a:xfrm>
            <a:off x="4655121" y="4690147"/>
            <a:ext cx="4429683" cy="1871898"/>
          </a:xfrm>
          <a:prstGeom prst="rect">
            <a:avLst/>
          </a:prstGeom>
        </p:spPr>
      </p:pic>
    </p:spTree>
    <p:extLst>
      <p:ext uri="{BB962C8B-B14F-4D97-AF65-F5344CB8AC3E}">
        <p14:creationId xmlns:p14="http://schemas.microsoft.com/office/powerpoint/2010/main" val="1833797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333792"/>
            <a:ext cx="835292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3500" b="1" i="0" u="none" strike="noStrike" kern="1200" cap="none" spc="0" normalizeH="0" baseline="0" noProof="0" dirty="0">
                <a:ln>
                  <a:noFill/>
                </a:ln>
                <a:solidFill>
                  <a:srgbClr val="FF0000"/>
                </a:solidFill>
                <a:effectLst/>
                <a:uLnTx/>
                <a:uFillTx/>
                <a:latin typeface="+mn-lt"/>
              </a:rPr>
              <a:t>რეალობა </a:t>
            </a:r>
            <a:r>
              <a:rPr lang="ka-GE" dirty="0" smtClean="0">
                <a:latin typeface="Sylfaen" panose="010A0502050306030303" pitchFamily="18" charset="0"/>
              </a:rPr>
              <a:t>შემდეგია:</a:t>
            </a:r>
            <a:endParaRPr kumimoji="0" lang="ka-GE" sz="3500" b="0"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endParaRPr lang="ka-GE" dirty="0">
              <a:latin typeface="Sylfaen" panose="010A0502050306030303" pitchFamily="18"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Sylfaen" panose="010A0502050306030303" pitchFamily="18" charset="0"/>
              </a:rPr>
              <a:t>ადგილობრივ მონაცემებზე არ არის შეუზღუდავი წვდომა </a:t>
            </a:r>
          </a:p>
          <a:p>
            <a:pPr marL="571500" indent="-571500" eaLnBrk="1" hangingPunct="1">
              <a:buFont typeface="Arial" panose="020B0604020202020204" pitchFamily="34" charset="0"/>
              <a:buChar char="•"/>
              <a:defRPr/>
            </a:pPr>
            <a:r>
              <a:rPr lang="ka-GE" dirty="0">
                <a:latin typeface="Sylfaen" panose="010A0502050306030303" pitchFamily="18" charset="0"/>
              </a:rPr>
              <a:t>უარის საფუძველი მოიცავს შემდეგს:</a:t>
            </a:r>
          </a:p>
          <a:p>
            <a:pPr marL="1314450" lvl="1" indent="-571500" eaLnBrk="1" hangingPunct="1">
              <a:buFont typeface="Arial" panose="020B0604020202020204" pitchFamily="34" charset="0"/>
              <a:buChar char="•"/>
              <a:defRPr/>
            </a:pPr>
            <a:endParaRPr lang="ka-GE" dirty="0">
              <a:latin typeface="Sylfaen" panose="010A0502050306030303" pitchFamily="18" charset="0"/>
              <a:ea typeface="Verdana" panose="020B0604030504040204" pitchFamily="34" charset="0"/>
              <a:cs typeface="Verdana" panose="020B0604030504040204" pitchFamily="34" charset="0"/>
            </a:endParaRPr>
          </a:p>
          <a:p>
            <a:pPr marL="1314450" lvl="1" indent="-571500" eaLnBrk="1" hangingPunct="1">
              <a:buFont typeface="Arial" panose="020B0604020202020204" pitchFamily="34" charset="0"/>
              <a:buChar char="•"/>
              <a:defRPr/>
            </a:pPr>
            <a:r>
              <a:rPr lang="ka-GE" dirty="0">
                <a:latin typeface="Sylfaen" panose="010A0502050306030303" pitchFamily="18" charset="0"/>
              </a:rPr>
              <a:t>ორმაგი კრიმინალიზაციის არარსებობა </a:t>
            </a:r>
          </a:p>
          <a:p>
            <a:pPr marL="1314450" lvl="1" indent="-571500" eaLnBrk="1" hangingPunct="1">
              <a:buFont typeface="Arial" panose="020B0604020202020204" pitchFamily="34" charset="0"/>
              <a:buChar char="•"/>
              <a:defRPr/>
            </a:pPr>
            <a:r>
              <a:rPr lang="ka-GE" dirty="0">
                <a:latin typeface="Sylfaen" panose="010A0502050306030303" pitchFamily="18" charset="0"/>
              </a:rPr>
              <a:t>პოლიტიკური დანაშაული</a:t>
            </a:r>
          </a:p>
          <a:p>
            <a:pPr marL="1314450" lvl="1" indent="-571500" eaLnBrk="1" hangingPunct="1">
              <a:buFont typeface="Arial" panose="020B0604020202020204" pitchFamily="34" charset="0"/>
              <a:buChar char="•"/>
              <a:defRPr/>
            </a:pPr>
            <a:r>
              <a:rPr lang="ka-GE" dirty="0" smtClean="0">
                <a:latin typeface="Sylfaen" panose="010A0502050306030303" pitchFamily="18" charset="0"/>
              </a:rPr>
              <a:t>ზიანი ადგება სუვერენულობას</a:t>
            </a:r>
            <a:endParaRPr lang="ka-GE" dirty="0">
              <a:latin typeface="Sylfaen" panose="010A0502050306030303" pitchFamily="18" charset="0"/>
            </a:endParaRPr>
          </a:p>
          <a:p>
            <a:pPr marL="1314450" lvl="1" indent="-571500">
              <a:buFont typeface="Arial" panose="020B0604020202020204" pitchFamily="34" charset="0"/>
              <a:buChar char="•"/>
              <a:defRPr/>
            </a:pPr>
            <a:r>
              <a:rPr lang="ka-GE" dirty="0" smtClean="0">
                <a:latin typeface="Sylfaen" panose="010A0502050306030303" pitchFamily="18" charset="0"/>
              </a:rPr>
              <a:t>ზიანი ადგება უსაფრთხოებას</a:t>
            </a:r>
            <a:endParaRPr lang="ka-GE" dirty="0">
              <a:latin typeface="Sylfaen" panose="010A0502050306030303" pitchFamily="18" charset="0"/>
            </a:endParaRPr>
          </a:p>
          <a:p>
            <a:pPr marL="1314450" lvl="1" indent="-571500">
              <a:buFont typeface="Arial" panose="020B0604020202020204" pitchFamily="34" charset="0"/>
              <a:buChar char="•"/>
              <a:defRPr/>
            </a:pPr>
            <a:r>
              <a:rPr lang="ka-GE" dirty="0" smtClean="0">
                <a:latin typeface="Sylfaen" panose="010A0502050306030303" pitchFamily="18" charset="0"/>
              </a:rPr>
              <a:t>ზიანი ადგება საზოგადოებრივ წესრიგს</a:t>
            </a:r>
            <a:endParaRPr lang="ka-GE" dirty="0">
              <a:latin typeface="Sylfaen" panose="010A0502050306030303" pitchFamily="18" charset="0"/>
            </a:endParaRPr>
          </a:p>
          <a:p>
            <a:pPr marL="1314450" lvl="1" indent="-571500">
              <a:buFont typeface="Arial" panose="020B0604020202020204" pitchFamily="34" charset="0"/>
              <a:buChar char="•"/>
              <a:defRPr/>
            </a:pPr>
            <a:r>
              <a:rPr lang="ka-GE" dirty="0" smtClean="0">
                <a:latin typeface="Sylfaen" panose="010A0502050306030303" pitchFamily="18" charset="0"/>
              </a:rPr>
              <a:t>ზიანი ადგება </a:t>
            </a:r>
            <a:r>
              <a:rPr lang="ka-GE" dirty="0">
                <a:latin typeface="Sylfaen" panose="010A0502050306030303" pitchFamily="18" charset="0"/>
              </a:rPr>
              <a:t>სხვა </a:t>
            </a:r>
            <a:r>
              <a:rPr lang="ka-GE" dirty="0" smtClean="0">
                <a:latin typeface="Sylfaen" panose="010A0502050306030303" pitchFamily="18" charset="0"/>
              </a:rPr>
              <a:t>ძირითად ინტერესებს</a:t>
            </a:r>
            <a:endParaRPr lang="ka-GE" dirty="0">
              <a:latin typeface="Sylfaen" panose="010A0502050306030303" pitchFamily="18" charset="0"/>
            </a:endParaRPr>
          </a:p>
        </p:txBody>
      </p:sp>
    </p:spTree>
    <p:extLst>
      <p:ext uri="{BB962C8B-B14F-4D97-AF65-F5344CB8AC3E}">
        <p14:creationId xmlns:p14="http://schemas.microsoft.com/office/powerpoint/2010/main" val="92006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ბუდაპეშტის კონვენცია: მოქმედების სფერო</a:t>
            </a:r>
            <a:endParaRPr lang="ka-GE" sz="2700" dirty="0">
              <a:solidFill>
                <a:schemeClr val="bg1"/>
              </a:solidFill>
              <a:latin typeface="Verdana" panose="020B0604030504040204" pitchFamily="34" charset="0"/>
              <a:ea typeface="Verdana" panose="020B0604030504040204" pitchFamily="34" charset="0"/>
              <a:cs typeface="Verdana" charset="0"/>
            </a:endParaRPr>
          </a:p>
        </p:txBody>
      </p:sp>
      <p:sp>
        <p:nvSpPr>
          <p:cNvPr id="20" name="Textfeld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2F3459-C909-4A75-8C50-90D04D3C4B22}"/>
              </a:ext>
            </a:extLst>
          </p:cNvPr>
          <p:cNvSpPr txBox="1"/>
          <p:nvPr/>
        </p:nvSpPr>
        <p:spPr>
          <a:xfrm>
            <a:off x="157142" y="1206554"/>
            <a:ext cx="2786062" cy="4832092"/>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ka-GE" sz="1600" b="1" dirty="0"/>
              <a:t>ქმედების კრიმინალიზაცია</a:t>
            </a:r>
          </a:p>
          <a:p>
            <a:pPr marL="342900" indent="-342900" fontAlgn="auto">
              <a:spcBef>
                <a:spcPts val="0"/>
              </a:spcBef>
              <a:spcAft>
                <a:spcPts val="0"/>
              </a:spcAft>
              <a:buFont typeface="Wingdings" pitchFamily="2" charset="2"/>
              <a:buChar char="§"/>
              <a:defRPr/>
            </a:pPr>
            <a:r>
              <a:rPr lang="ka-GE" sz="1600" dirty="0"/>
              <a:t>უკანონო წვდომა</a:t>
            </a:r>
          </a:p>
          <a:p>
            <a:pPr marL="342900" indent="-342900" fontAlgn="auto">
              <a:spcBef>
                <a:spcPts val="0"/>
              </a:spcBef>
              <a:spcAft>
                <a:spcPts val="0"/>
              </a:spcAft>
              <a:buFont typeface="Wingdings" pitchFamily="2" charset="2"/>
              <a:buChar char="§"/>
              <a:defRPr/>
            </a:pPr>
            <a:r>
              <a:rPr lang="ka-GE" sz="1600" dirty="0"/>
              <a:t>უკანონო გადაჭერა</a:t>
            </a:r>
          </a:p>
          <a:p>
            <a:pPr marL="342900" indent="-342900" fontAlgn="auto">
              <a:spcBef>
                <a:spcPts val="0"/>
              </a:spcBef>
              <a:spcAft>
                <a:spcPts val="0"/>
              </a:spcAft>
              <a:buFont typeface="Wingdings" pitchFamily="2" charset="2"/>
              <a:buChar char="§"/>
              <a:defRPr/>
            </a:pPr>
            <a:r>
              <a:rPr lang="ka-GE" sz="1600" dirty="0"/>
              <a:t>მონაცემთა ხელყოფა</a:t>
            </a:r>
          </a:p>
          <a:p>
            <a:pPr marL="342900" indent="-342900" fontAlgn="auto">
              <a:spcBef>
                <a:spcPts val="0"/>
              </a:spcBef>
              <a:spcAft>
                <a:spcPts val="0"/>
              </a:spcAft>
              <a:buFont typeface="Wingdings" pitchFamily="2" charset="2"/>
              <a:buChar char="§"/>
              <a:defRPr/>
            </a:pPr>
            <a:r>
              <a:rPr lang="ka-GE" sz="1600" dirty="0"/>
              <a:t>სისტემაში ჩარევა</a:t>
            </a:r>
          </a:p>
          <a:p>
            <a:pPr marL="342900" indent="-342900" fontAlgn="auto">
              <a:spcBef>
                <a:spcPts val="0"/>
              </a:spcBef>
              <a:spcAft>
                <a:spcPts val="0"/>
              </a:spcAft>
              <a:buFont typeface="Wingdings" pitchFamily="2" charset="2"/>
              <a:buChar char="§"/>
              <a:defRPr/>
            </a:pPr>
            <a:r>
              <a:rPr lang="ka-GE" sz="1600" dirty="0"/>
              <a:t>მოწყობილობების ბოროტად გამოყენება</a:t>
            </a:r>
          </a:p>
          <a:p>
            <a:pPr marL="342900" indent="-342900" fontAlgn="auto">
              <a:spcBef>
                <a:spcPts val="0"/>
              </a:spcBef>
              <a:spcAft>
                <a:spcPts val="0"/>
              </a:spcAft>
              <a:buFont typeface="Wingdings" pitchFamily="2" charset="2"/>
              <a:buChar char="§"/>
              <a:defRPr/>
            </a:pPr>
            <a:r>
              <a:rPr lang="ka-GE" sz="1600" dirty="0"/>
              <a:t>თაღლითობა და გაყალბება</a:t>
            </a:r>
          </a:p>
          <a:p>
            <a:pPr marL="342900" indent="-342900" fontAlgn="auto">
              <a:spcBef>
                <a:spcPts val="0"/>
              </a:spcBef>
              <a:spcAft>
                <a:spcPts val="0"/>
              </a:spcAft>
              <a:buFont typeface="Wingdings" pitchFamily="2" charset="2"/>
              <a:buChar char="§"/>
              <a:defRPr/>
            </a:pPr>
            <a:r>
              <a:rPr lang="ka-GE" sz="1600" dirty="0"/>
              <a:t>ბავშვთა პორნოგრაფია</a:t>
            </a:r>
          </a:p>
          <a:p>
            <a:pPr marL="342900" indent="-342900" fontAlgn="auto">
              <a:spcBef>
                <a:spcPts val="0"/>
              </a:spcBef>
              <a:spcAft>
                <a:spcPts val="0"/>
              </a:spcAft>
              <a:buFont typeface="Wingdings" pitchFamily="2" charset="2"/>
              <a:buChar char="§"/>
              <a:defRPr/>
            </a:pPr>
            <a:r>
              <a:rPr lang="ka-GE" sz="1600" dirty="0"/>
              <a:t>ინტელექტუალური საკუთრების უფლების წინააღმდეგ მიმართული დანაშაულები</a:t>
            </a:r>
            <a:endParaRPr lang="ka-GE" sz="1600" dirty="0">
              <a:cs typeface="Verdana"/>
            </a:endParaRPr>
          </a:p>
          <a:p>
            <a:pPr marL="342900" indent="-342900" fontAlgn="auto">
              <a:spcBef>
                <a:spcPts val="0"/>
              </a:spcBef>
              <a:spcAft>
                <a:spcPts val="0"/>
              </a:spcAft>
              <a:buFont typeface="Wingdings" pitchFamily="2" charset="2"/>
              <a:buChar char="§"/>
              <a:defRPr/>
            </a:pPr>
            <a:r>
              <a:rPr lang="ka-GE" sz="1600" dirty="0"/>
              <a:t>მცდელობა, დახმარება და თანამონაწილეობა</a:t>
            </a:r>
          </a:p>
          <a:p>
            <a:pPr marL="342900" indent="-342900" fontAlgn="auto">
              <a:spcBef>
                <a:spcPts val="0"/>
              </a:spcBef>
              <a:spcAft>
                <a:spcPts val="0"/>
              </a:spcAft>
              <a:buFont typeface="Wingdings" pitchFamily="2" charset="2"/>
              <a:buChar char="§"/>
              <a:defRPr/>
            </a:pPr>
            <a:r>
              <a:rPr lang="ka-GE" sz="1600" dirty="0" smtClean="0"/>
              <a:t>კორპორაციული </a:t>
            </a:r>
            <a:r>
              <a:rPr lang="ka-GE" sz="1600" dirty="0"/>
              <a:t>პასუხისმგებლობა</a:t>
            </a:r>
          </a:p>
        </p:txBody>
      </p:sp>
      <p:sp>
        <p:nvSpPr>
          <p:cNvPr id="21" name="Textfeld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16E88E6-EA52-4247-B5D5-047E57E73689}"/>
              </a:ext>
            </a:extLst>
          </p:cNvPr>
          <p:cNvSpPr txBox="1"/>
          <p:nvPr/>
        </p:nvSpPr>
        <p:spPr>
          <a:xfrm>
            <a:off x="6372201" y="1142663"/>
            <a:ext cx="2570163" cy="509370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ka-GE" sz="1300" b="1" dirty="0"/>
              <a:t>საერთაშორისო თანამშრომლობა</a:t>
            </a:r>
          </a:p>
          <a:p>
            <a:pPr marL="361950" indent="-361950" fontAlgn="auto">
              <a:spcBef>
                <a:spcPts val="0"/>
              </a:spcBef>
              <a:spcAft>
                <a:spcPts val="0"/>
              </a:spcAft>
              <a:buFont typeface="Wingdings" pitchFamily="2" charset="2"/>
              <a:buChar char="§"/>
              <a:defRPr/>
            </a:pPr>
            <a:r>
              <a:rPr lang="ka-GE" sz="1300" dirty="0"/>
              <a:t>ექსტრადიცია</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(MLA)</a:t>
            </a:r>
          </a:p>
          <a:p>
            <a:pPr marL="361950" indent="-361950" fontAlgn="auto">
              <a:spcBef>
                <a:spcPts val="0"/>
              </a:spcBef>
              <a:spcAft>
                <a:spcPts val="0"/>
              </a:spcAft>
              <a:buFont typeface="Wingdings" pitchFamily="2" charset="2"/>
              <a:buChar char="§"/>
              <a:defRPr/>
            </a:pPr>
            <a:r>
              <a:rPr lang="ka-GE" sz="1300" dirty="0"/>
              <a:t>სპონტანური ინფორმაცია</a:t>
            </a:r>
          </a:p>
          <a:p>
            <a:pPr marL="361950" indent="-361950" fontAlgn="auto">
              <a:spcBef>
                <a:spcPts val="0"/>
              </a:spcBef>
              <a:spcAft>
                <a:spcPts val="0"/>
              </a:spcAft>
              <a:buFont typeface="Wingdings" pitchFamily="2" charset="2"/>
              <a:buChar char="§"/>
              <a:defRPr/>
            </a:pPr>
            <a:r>
              <a:rPr lang="ka-GE" sz="1300" dirty="0"/>
              <a:t>დაჩქარებული დაცვა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ტრაფიკის მონაცემების დაჩქარებული გამჟღავნება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წვდომისთვის</a:t>
            </a:r>
          </a:p>
          <a:p>
            <a:pPr marL="361950" indent="-361950">
              <a:buFont typeface="Wingdings" pitchFamily="2" charset="2"/>
              <a:buChar char="§"/>
              <a:defRPr/>
            </a:pPr>
            <a:r>
              <a:rPr lang="ka-GE" sz="1300" dirty="0"/>
              <a:t>ტრანსსასაზღვრო წვდომა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რეალურ დროში ტრაფიკის მონაცემებისთვის</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მონაცემთა გადაჭერაში</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24-საათიან რეჟიმში მომუშავე საკონტაქტო პუნქტები</a:t>
            </a:r>
          </a:p>
        </p:txBody>
      </p:sp>
      <p:sp>
        <p:nvSpPr>
          <p:cNvPr id="22" name="Textfeld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sp>
        <p:nvSpPr>
          <p:cNvPr id="23" name="Textfeld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cxnSp>
        <p:nvCxnSpPr>
          <p:cNvPr id="24" name="Form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AD0CD19-4C49-4F41-86A9-7B7448FB4058}"/>
              </a:ext>
            </a:extLst>
          </p:cNvPr>
          <p:cNvCxnSpPr>
            <a:stCxn id="20" idx="2"/>
          </p:cNvCxnSpPr>
          <p:nvPr/>
        </p:nvCxnSpPr>
        <p:spPr>
          <a:xfrm rot="5400000" flipH="1" flipV="1">
            <a:off x="3831146" y="3497589"/>
            <a:ext cx="260084" cy="4822030"/>
          </a:xfrm>
          <a:prstGeom prst="bentConnector4">
            <a:avLst>
              <a:gd name="adj1" fmla="val -87895"/>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E098AA4-0D98-4207-94EB-43432807C98D}"/>
              </a:ext>
            </a:extLst>
          </p:cNvPr>
          <p:cNvSpPr txBox="1"/>
          <p:nvPr/>
        </p:nvSpPr>
        <p:spPr>
          <a:xfrm>
            <a:off x="3443265" y="1271008"/>
            <a:ext cx="2428875" cy="4278094"/>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ka-GE" sz="1700" b="1" dirty="0"/>
              <a:t>საპროცესო ინსტრუმენტები</a:t>
            </a:r>
          </a:p>
          <a:p>
            <a:pPr marL="361950" indent="-361950" fontAlgn="auto">
              <a:spcBef>
                <a:spcPts val="0"/>
              </a:spcBef>
              <a:spcAft>
                <a:spcPts val="0"/>
              </a:spcAft>
              <a:buFont typeface="Wingdings" pitchFamily="2" charset="2"/>
              <a:buChar char="§"/>
              <a:defRPr/>
            </a:pPr>
            <a:r>
              <a:rPr lang="ka-GE" sz="1700" dirty="0"/>
              <a:t>დაჩქარებული დაცვა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მონაცემების გამჟღავნება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ჩხრეკა და ამოღება</a:t>
            </a:r>
          </a:p>
          <a:p>
            <a:pPr marL="361950" indent="-361950" fontAlgn="auto">
              <a:spcBef>
                <a:spcPts val="0"/>
              </a:spcBef>
              <a:spcAft>
                <a:spcPts val="0"/>
              </a:spcAft>
              <a:buFont typeface="Wingdings" pitchFamily="2" charset="2"/>
              <a:buChar char="§"/>
              <a:defRPr/>
            </a:pPr>
            <a:r>
              <a:rPr lang="ka-GE" sz="1700" dirty="0"/>
              <a:t>ინფორმაციის გაცემის ბრძანება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 რეალურ დროში</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კომპიუტერული მონაცემების გადაჭერა</a:t>
            </a:r>
            <a:endParaRPr lang="ka-GE" sz="1700" dirty="0">
              <a:cs typeface="Verdana"/>
            </a:endParaRPr>
          </a:p>
        </p:txBody>
      </p:sp>
      <p:sp>
        <p:nvSpPr>
          <p:cNvPr id="27" name="Textfeld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ka-GE" sz="1600" b="1" dirty="0">
                <a:solidFill>
                  <a:schemeClr val="tx1">
                    <a:lumMod val="65000"/>
                    <a:lumOff val="35000"/>
                  </a:schemeClr>
                </a:solidFill>
              </a:rPr>
              <a:t>ჰარმონიზაცია </a:t>
            </a:r>
          </a:p>
        </p:txBody>
      </p:sp>
    </p:spTree>
    <p:extLst>
      <p:ext uri="{BB962C8B-B14F-4D97-AF65-F5344CB8AC3E}">
        <p14:creationId xmlns:p14="http://schemas.microsoft.com/office/powerpoint/2010/main" val="2812787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descr="Image result for social medi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9E07E6-F504-4E85-B4CB-50BBF64ED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894" y="2508089"/>
            <a:ext cx="2486181" cy="1660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424111" y="980965"/>
            <a:ext cx="81609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2800" b="1" dirty="0">
                <a:solidFill>
                  <a:srgbClr val="FF0000"/>
                </a:solidFill>
                <a:latin typeface="+mn-lt"/>
              </a:rPr>
              <a:t>მითი: </a:t>
            </a:r>
          </a:p>
          <a:p>
            <a:pPr algn="ctr" eaLnBrk="1" hangingPunct="1">
              <a:defRPr/>
            </a:pPr>
            <a:r>
              <a:rPr lang="ka-GE" sz="2800" dirty="0" smtClean="0">
                <a:latin typeface="+mn-lt"/>
              </a:rPr>
              <a:t>ბუდაპეშტის კონვენცია ითვალისწინებს </a:t>
            </a:r>
            <a:r>
              <a:rPr lang="ka-GE" sz="2800" b="1" dirty="0" smtClean="0">
                <a:latin typeface="+mn-lt"/>
              </a:rPr>
              <a:t>დანაშაულთა შეზღუდულ რაოდენობას</a:t>
            </a:r>
            <a:endParaRPr lang="ka-GE" sz="2800" b="1" dirty="0">
              <a:latin typeface="+mn-lt"/>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მითი </a:t>
            </a:r>
          </a:p>
        </p:txBody>
      </p:sp>
      <p:sp>
        <p:nvSpPr>
          <p:cNvPr id="4"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64D82E8-103A-4A98-AC6E-E2BDA0F202DC}"/>
              </a:ext>
            </a:extLst>
          </p:cNvPr>
          <p:cNvSpPr>
            <a:spLocks noChangeArrowheads="1"/>
          </p:cNvSpPr>
          <p:nvPr/>
        </p:nvSpPr>
        <p:spPr bwMode="auto">
          <a:xfrm>
            <a:off x="4067036" y="2343341"/>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pic>
        <p:nvPicPr>
          <p:cNvPr id="8" name="Picture 2" descr="Image result for voip">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4C38198-BACA-4B28-AC90-A6963EF49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017" y="3047185"/>
            <a:ext cx="3594183" cy="2857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voip">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7C25F2-9B62-44FF-913D-2DAA11DCA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748" y="2508089"/>
            <a:ext cx="3314252" cy="22474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botnets">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1DA781-2986-4F08-B68E-385F862795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2357" y="4945202"/>
            <a:ext cx="2681398" cy="15459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deep web">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2144AF9-F5AD-4884-82E3-025A68FDEC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140" y="4637520"/>
            <a:ext cx="2895664" cy="19196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43125" y="4637520"/>
            <a:ext cx="890679" cy="63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ka-GE" sz="900" dirty="0" smtClean="0">
                <a:solidFill>
                  <a:schemeClr val="tx1"/>
                </a:solidFill>
              </a:rPr>
              <a:t>დაფარული ინტერნეტის შესწავლა</a:t>
            </a:r>
            <a:endParaRPr lang="de-DE" sz="900" dirty="0">
              <a:solidFill>
                <a:schemeClr val="tx1"/>
              </a:solidFill>
            </a:endParaRPr>
          </a:p>
        </p:txBody>
      </p:sp>
    </p:spTree>
    <p:extLst>
      <p:ext uri="{BB962C8B-B14F-4D97-AF65-F5344CB8AC3E}">
        <p14:creationId xmlns:p14="http://schemas.microsoft.com/office/powerpoint/2010/main" val="1668864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რეალობა</a:t>
            </a:r>
          </a:p>
        </p:txBody>
      </p:sp>
      <p:sp>
        <p:nvSpPr>
          <p:cNvPr id="4"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39CC4E-6B81-41D5-8FBA-98E336DBC65F}"/>
              </a:ext>
            </a:extLst>
          </p:cNvPr>
          <p:cNvSpPr>
            <a:spLocks noChangeArrowheads="1"/>
          </p:cNvSpPr>
          <p:nvPr/>
        </p:nvSpPr>
        <p:spPr bwMode="auto">
          <a:xfrm>
            <a:off x="457712" y="1175718"/>
            <a:ext cx="79928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3200" b="1" i="0" u="none" strike="noStrike" kern="1200" cap="none" spc="0" normalizeH="0" baseline="0" noProof="0" dirty="0">
                <a:ln>
                  <a:noFill/>
                </a:ln>
                <a:solidFill>
                  <a:srgbClr val="FF0000"/>
                </a:solidFill>
                <a:effectLst/>
                <a:uLnTx/>
                <a:uFillTx/>
                <a:latin typeface="+mn-lt"/>
              </a:rPr>
              <a:t>რეალობა</a:t>
            </a:r>
            <a:r>
              <a:rPr kumimoji="0" lang="ka-GE" sz="3200" b="1" i="0" u="none" strike="noStrike" kern="1200" cap="none" spc="0" normalizeH="0" baseline="0" noProof="0" dirty="0">
                <a:ln>
                  <a:noFill/>
                </a:ln>
                <a:solidFill>
                  <a:srgbClr val="FF0000"/>
                </a:solidFill>
                <a:effectLst/>
                <a:uLnTx/>
                <a:uFillTx/>
                <a:latin typeface="Sylfaen" panose="010A0502050306030303" pitchFamily="18" charset="0"/>
              </a:rPr>
              <a:t> </a:t>
            </a:r>
            <a:r>
              <a:rPr lang="ka-GE" sz="2000" dirty="0" smtClean="0">
                <a:latin typeface="Sylfaen" panose="010A0502050306030303" pitchFamily="18" charset="0"/>
              </a:rPr>
              <a:t>შემდეგია:</a:t>
            </a:r>
            <a:endParaRPr kumimoji="0" lang="ka-GE" sz="3200" b="0"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endParaRPr lang="ka-GE" sz="1800" dirty="0">
              <a:latin typeface="+mn-lt"/>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ka-GE" sz="1800" dirty="0">
                <a:latin typeface="+mn-lt"/>
              </a:rPr>
              <a:t>T-CY გამოსცემს სახელმძღვანელო მითითებებს ბუდაპეშტის კონვენციის ეფექტურად გამოსაყენებლად და განსახორციელებლად </a:t>
            </a:r>
          </a:p>
          <a:p>
            <a:pPr marL="285750" indent="-285750" algn="just" eaLnBrk="1" hangingPunct="1">
              <a:buFont typeface="Arial" panose="020B0604020202020204" pitchFamily="34" charset="0"/>
              <a:buChar char="•"/>
              <a:defRPr/>
            </a:pPr>
            <a:endParaRPr lang="ka-GE" sz="1800" dirty="0">
              <a:latin typeface="+mn-lt"/>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ka-GE" sz="1800" dirty="0">
                <a:latin typeface="+mn-lt"/>
              </a:rPr>
              <a:t>სახელმძღვანელო მითითებები მომზადებულია სამართლებრივი, </a:t>
            </a:r>
            <a:r>
              <a:rPr lang="ka-GE" sz="1800" dirty="0" smtClean="0">
                <a:latin typeface="+mn-lt"/>
              </a:rPr>
              <a:t>პოლიტიკური </a:t>
            </a:r>
            <a:r>
              <a:rPr lang="ka-GE" sz="1800" dirty="0">
                <a:latin typeface="+mn-lt"/>
              </a:rPr>
              <a:t>და ტექნოლოგიური განვითარებების გათვალისწინებით</a:t>
            </a:r>
          </a:p>
          <a:p>
            <a:pPr marL="285750" indent="-285750" algn="just" eaLnBrk="1" hangingPunct="1">
              <a:buFont typeface="Arial" panose="020B0604020202020204" pitchFamily="34" charset="0"/>
              <a:buChar char="•"/>
              <a:defRPr/>
            </a:pPr>
            <a:endParaRPr lang="ka-GE" sz="1800" dirty="0">
              <a:latin typeface="+mn-lt"/>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ka-GE" sz="1800" dirty="0">
                <a:latin typeface="+mn-lt"/>
              </a:rPr>
              <a:t>სახელმძღვანელო მითითებები:</a:t>
            </a:r>
          </a:p>
        </p:txBody>
      </p:sp>
      <p:sp>
        <p:nvSpPr>
          <p:cNvPr id="2" name="TextBox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7AFA12F-C9B5-4131-AAF2-C81E968C85E8}"/>
              </a:ext>
            </a:extLst>
          </p:cNvPr>
          <p:cNvSpPr txBox="1"/>
          <p:nvPr/>
        </p:nvSpPr>
        <p:spPr>
          <a:xfrm>
            <a:off x="148309" y="4180182"/>
            <a:ext cx="3816424" cy="2308324"/>
          </a:xfrm>
          <a:prstGeom prst="rect">
            <a:avLst/>
          </a:prstGeom>
          <a:noFill/>
        </p:spPr>
        <p:txBody>
          <a:bodyPr wrap="square" rtlCol="0">
            <a:spAutoFit/>
          </a:bodyPr>
          <a:lstStyle/>
          <a:p>
            <a:pPr marL="1200150" lvl="1" indent="-457200" algn="just" eaLnBrk="1" hangingPunct="1">
              <a:buFont typeface="+mj-lt"/>
              <a:buAutoNum type="arabicPeriod"/>
              <a:defRPr/>
            </a:pPr>
            <a:r>
              <a:rPr lang="ka-GE" sz="1600" dirty="0"/>
              <a:t>კომპიუტერული სისტემა</a:t>
            </a:r>
          </a:p>
          <a:p>
            <a:pPr marL="1200150" lvl="1" indent="-457200" algn="just" eaLnBrk="1" hangingPunct="1">
              <a:buFont typeface="+mj-lt"/>
              <a:buAutoNum type="arabicPeriod"/>
              <a:defRPr/>
            </a:pPr>
            <a:r>
              <a:rPr lang="ka-GE" sz="1600" dirty="0"/>
              <a:t>ბოტნეტები</a:t>
            </a:r>
          </a:p>
          <a:p>
            <a:pPr marL="1200150" lvl="1" indent="-457200" algn="just" eaLnBrk="1" hangingPunct="1">
              <a:buFont typeface="+mj-lt"/>
              <a:buAutoNum type="arabicPeriod"/>
              <a:defRPr/>
            </a:pPr>
            <a:r>
              <a:rPr lang="ka-GE" sz="1600" dirty="0"/>
              <a:t>ტრანსსასაზღვრო წვდომა</a:t>
            </a:r>
          </a:p>
          <a:p>
            <a:pPr marL="1200150" lvl="1" indent="-457200" algn="just" eaLnBrk="1" hangingPunct="1">
              <a:buFont typeface="+mj-lt"/>
              <a:buAutoNum type="arabicPeriod"/>
              <a:defRPr/>
            </a:pPr>
            <a:r>
              <a:rPr lang="ka-GE" sz="1600" dirty="0"/>
              <a:t>ვინაობის მითვისება </a:t>
            </a:r>
          </a:p>
          <a:p>
            <a:pPr marL="1200150" lvl="1" indent="-457200" algn="just" eaLnBrk="1" hangingPunct="1">
              <a:buFont typeface="+mj-lt"/>
              <a:buAutoNum type="arabicPeriod"/>
              <a:defRPr/>
            </a:pPr>
            <a:r>
              <a:rPr lang="ka-GE" sz="1600" dirty="0"/>
              <a:t>განაწილებული შეტევა მომსახურების დაბლოკვის მიზნით</a:t>
            </a:r>
          </a:p>
          <a:p>
            <a:pPr marL="1200150" lvl="1" indent="-457200" algn="just" eaLnBrk="1" hangingPunct="1">
              <a:buFont typeface="+mj-lt"/>
              <a:buAutoNum type="arabicPeriod"/>
              <a:defRPr/>
            </a:pPr>
            <a:r>
              <a:rPr lang="ka-GE" sz="1600" dirty="0"/>
              <a:t>შეტევები კრიტიკულ ინფრასტრუქტურაზე</a:t>
            </a:r>
          </a:p>
        </p:txBody>
      </p:sp>
      <p:sp>
        <p:nvSpPr>
          <p:cNvPr id="3" name="TextBox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390B884-A72F-46D9-93E7-1958E493B9E8}"/>
              </a:ext>
            </a:extLst>
          </p:cNvPr>
          <p:cNvSpPr txBox="1"/>
          <p:nvPr/>
        </p:nvSpPr>
        <p:spPr>
          <a:xfrm>
            <a:off x="4759449" y="4176354"/>
            <a:ext cx="4036217" cy="2062103"/>
          </a:xfrm>
          <a:prstGeom prst="rect">
            <a:avLst/>
          </a:prstGeom>
          <a:noFill/>
        </p:spPr>
        <p:txBody>
          <a:bodyPr wrap="square" rtlCol="0">
            <a:spAutoFit/>
          </a:bodyPr>
          <a:lstStyle/>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ka-GE" sz="1600" b="0" i="0" u="none" strike="noStrike" kern="1200" cap="none" spc="0" normalizeH="0" baseline="0" noProof="0" dirty="0">
                <a:ln>
                  <a:noFill/>
                </a:ln>
                <a:solidFill>
                  <a:prstClr val="black"/>
                </a:solidFill>
                <a:effectLst/>
                <a:uLnTx/>
                <a:uFillTx/>
              </a:rPr>
              <a:t>მავნე პროგრამა </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ka-GE" sz="1600" b="0" i="0" u="none" strike="noStrike" kern="1200" cap="none" spc="0" normalizeH="0" baseline="0" noProof="0" dirty="0">
                <a:ln>
                  <a:noFill/>
                </a:ln>
                <a:solidFill>
                  <a:prstClr val="black"/>
                </a:solidFill>
                <a:effectLst/>
                <a:uLnTx/>
                <a:uFillTx/>
              </a:rPr>
              <a:t>სპამი</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ka-GE" sz="1600" b="0" i="0" u="none" strike="noStrike" kern="1200" cap="none" spc="0" normalizeH="0" baseline="0" noProof="0" dirty="0">
                <a:ln>
                  <a:noFill/>
                </a:ln>
                <a:solidFill>
                  <a:prstClr val="black"/>
                </a:solidFill>
                <a:effectLst/>
                <a:uLnTx/>
                <a:uFillTx/>
              </a:rPr>
              <a:t>ელექტრონული გადაჭერა </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ka-GE" sz="1600" b="0" i="0" u="none" strike="noStrike" kern="1200" cap="none" spc="0" normalizeH="0" baseline="0" noProof="0" dirty="0">
                <a:ln>
                  <a:noFill/>
                </a:ln>
                <a:solidFill>
                  <a:prstClr val="black"/>
                </a:solidFill>
                <a:effectLst/>
                <a:uLnTx/>
                <a:uFillTx/>
              </a:rPr>
              <a:t>ინფორმაციის გაცემის ბრძანებები აბონენტის შესახებ ინფორმაციის მისაღებად</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ka-GE" sz="1600" b="0" i="0" u="none" strike="noStrike" kern="1200" cap="none" spc="0" normalizeH="0" baseline="0" noProof="0" dirty="0">
                <a:ln>
                  <a:noFill/>
                </a:ln>
                <a:solidFill>
                  <a:prstClr val="black"/>
                </a:solidFill>
                <a:effectLst/>
                <a:uLnTx/>
                <a:uFillTx/>
              </a:rPr>
              <a:t>ტერორიზმი </a:t>
            </a:r>
          </a:p>
        </p:txBody>
      </p:sp>
    </p:spTree>
    <p:extLst>
      <p:ext uri="{BB962C8B-B14F-4D97-AF65-F5344CB8AC3E}">
        <p14:creationId xmlns:p14="http://schemas.microsoft.com/office/powerpoint/2010/main" val="3341376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39CC4E-6B81-41D5-8FBA-98E336DBC65F}"/>
              </a:ext>
            </a:extLst>
          </p:cNvPr>
          <p:cNvSpPr>
            <a:spLocks noChangeArrowheads="1"/>
          </p:cNvSpPr>
          <p:nvPr/>
        </p:nvSpPr>
        <p:spPr bwMode="auto">
          <a:xfrm>
            <a:off x="467544" y="1328059"/>
            <a:ext cx="7992888"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285750" indent="-285750" algn="just" eaLnBrk="1" hangingPunct="1">
              <a:buFont typeface="Arial" panose="020B0604020202020204" pitchFamily="34" charset="0"/>
              <a:buChar char="•"/>
              <a:defRPr/>
            </a:pPr>
            <a:r>
              <a:rPr lang="ka-GE" sz="1800" dirty="0">
                <a:latin typeface="Verdana" panose="020B0604030504040204" pitchFamily="34" charset="0"/>
              </a:rPr>
              <a:t>T-CY გამოსცემს სახელმძღვანელო მითითებებს ბუდაპეშტის კონვენციის ეფექტურად გამოსაყენებლად და განსახორციელებლად </a:t>
            </a:r>
          </a:p>
          <a:p>
            <a:pPr marL="285750" indent="-285750" algn="just" eaLnBrk="1" hangingPunct="1">
              <a:buFont typeface="Arial" panose="020B0604020202020204" pitchFamily="34" charset="0"/>
              <a:buChar char="•"/>
              <a:defRPr/>
            </a:pPr>
            <a:endParaRPr lang="ka-GE" sz="18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ka-GE" sz="1800" dirty="0">
                <a:latin typeface="Verdana" panose="020B0604030504040204" pitchFamily="34" charset="0"/>
              </a:rPr>
              <a:t>სახელმძღვანელო მითითებები მომზადებულია სამართლებრივი, პოლიტიკის და ტექნოლოგიური განვითარებების გათვალისწინებით</a:t>
            </a:r>
          </a:p>
          <a:p>
            <a:pPr marL="285750" indent="-285750" algn="just" eaLnBrk="1" hangingPunct="1">
              <a:buFont typeface="Arial" panose="020B0604020202020204" pitchFamily="34" charset="0"/>
              <a:buChar char="•"/>
              <a:defRPr/>
            </a:pPr>
            <a:endParaRPr lang="ka-GE" sz="18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ka-GE" sz="1800" dirty="0">
                <a:latin typeface="Verdana" panose="020B0604030504040204" pitchFamily="34" charset="0"/>
              </a:rPr>
              <a:t>სახელმძღვანელო მითითება:</a:t>
            </a:r>
          </a:p>
          <a:p>
            <a:pPr marL="1200150" lvl="1" indent="-457200" algn="just" eaLnBrk="1" hangingPunct="1">
              <a:buFont typeface="+mj-lt"/>
              <a:buAutoNum type="arabicPeriod"/>
              <a:defRPr/>
            </a:pPr>
            <a:r>
              <a:rPr lang="ka-GE" sz="1600" dirty="0">
                <a:latin typeface="Verdana" panose="020B0604030504040204" pitchFamily="34" charset="0"/>
              </a:rPr>
              <a:t>კომპიუტერულ სისტემაში</a:t>
            </a:r>
          </a:p>
          <a:p>
            <a:pPr marL="1200150" lvl="1" indent="-457200" algn="just" eaLnBrk="1" hangingPunct="1">
              <a:buFont typeface="+mj-lt"/>
              <a:buAutoNum type="arabicPeriod"/>
              <a:defRPr/>
            </a:pPr>
            <a:r>
              <a:rPr lang="ka-GE" sz="1600" dirty="0">
                <a:latin typeface="Verdana" panose="020B0604030504040204" pitchFamily="34" charset="0"/>
              </a:rPr>
              <a:t>ბოტნეტები</a:t>
            </a:r>
          </a:p>
          <a:p>
            <a:pPr marL="1200150" lvl="1" indent="-457200" algn="just" eaLnBrk="1" hangingPunct="1">
              <a:buFont typeface="+mj-lt"/>
              <a:buAutoNum type="arabicPeriod"/>
              <a:defRPr/>
            </a:pPr>
            <a:r>
              <a:rPr lang="ka-GE" sz="1600" dirty="0">
                <a:latin typeface="Verdana" panose="020B0604030504040204" pitchFamily="34" charset="0"/>
              </a:rPr>
              <a:t>ტრანსსასაზღვრო წვდომა</a:t>
            </a:r>
          </a:p>
          <a:p>
            <a:pPr marL="1200150" lvl="1" indent="-457200" algn="just" eaLnBrk="1" hangingPunct="1">
              <a:buFont typeface="+mj-lt"/>
              <a:buAutoNum type="arabicPeriod"/>
              <a:defRPr/>
            </a:pPr>
            <a:r>
              <a:rPr lang="ka-GE" sz="1600" dirty="0">
                <a:latin typeface="Verdana" panose="020B0604030504040204" pitchFamily="34" charset="0"/>
              </a:rPr>
              <a:t>ვინაობის მითვისება </a:t>
            </a:r>
          </a:p>
          <a:p>
            <a:pPr marL="1200150" lvl="1" indent="-457200" algn="just" eaLnBrk="1" hangingPunct="1">
              <a:buFont typeface="+mj-lt"/>
              <a:buAutoNum type="arabicPeriod"/>
              <a:defRPr/>
            </a:pPr>
            <a:r>
              <a:rPr lang="ka-GE" sz="1600" dirty="0">
                <a:latin typeface="Verdana" panose="020B0604030504040204" pitchFamily="34" charset="0"/>
              </a:rPr>
              <a:t>განაწილებული შეტევა მომსახურების დაბლოკვის მიზნით</a:t>
            </a:r>
          </a:p>
          <a:p>
            <a:pPr marL="1200150" lvl="1" indent="-457200" algn="just" eaLnBrk="1" hangingPunct="1">
              <a:buFont typeface="+mj-lt"/>
              <a:buAutoNum type="arabicPeriod"/>
              <a:defRPr/>
            </a:pPr>
            <a:r>
              <a:rPr lang="ka-GE" sz="1600" dirty="0">
                <a:latin typeface="Verdana" panose="020B0604030504040204" pitchFamily="34" charset="0"/>
              </a:rPr>
              <a:t>შეტევები კრიტიკულ ინფრასტრუქტურაზე</a:t>
            </a:r>
          </a:p>
          <a:p>
            <a:pPr marL="1200150" lvl="1" indent="-457200" algn="just" eaLnBrk="1" hangingPunct="1">
              <a:buFont typeface="+mj-lt"/>
              <a:buAutoNum type="arabicPeriod"/>
              <a:defRPr/>
            </a:pPr>
            <a:r>
              <a:rPr lang="ka-GE" sz="1600" dirty="0">
                <a:latin typeface="Verdana" panose="020B0604030504040204" pitchFamily="34" charset="0"/>
              </a:rPr>
              <a:t>მავნე პროგრამა </a:t>
            </a:r>
          </a:p>
          <a:p>
            <a:pPr marL="1200150" lvl="1" indent="-457200" algn="just" eaLnBrk="1" hangingPunct="1">
              <a:buFont typeface="+mj-lt"/>
              <a:buAutoNum type="arabicPeriod"/>
              <a:defRPr/>
            </a:pPr>
            <a:r>
              <a:rPr lang="ka-GE" sz="1600" dirty="0">
                <a:latin typeface="Verdana" panose="020B0604030504040204" pitchFamily="34" charset="0"/>
              </a:rPr>
              <a:t>სპამი</a:t>
            </a:r>
          </a:p>
          <a:p>
            <a:pPr marL="1200150" lvl="1" indent="-457200" algn="just" eaLnBrk="1" hangingPunct="1">
              <a:buFont typeface="+mj-lt"/>
              <a:buAutoNum type="arabicPeriod"/>
              <a:defRPr/>
            </a:pPr>
            <a:r>
              <a:rPr lang="ka-GE" sz="1600" dirty="0">
                <a:latin typeface="Verdana" panose="020B0604030504040204" pitchFamily="34" charset="0"/>
              </a:rPr>
              <a:t>ელექტრონული გადაჭერა </a:t>
            </a:r>
          </a:p>
          <a:p>
            <a:pPr marL="1200150" lvl="1" indent="-457200" algn="just" eaLnBrk="1" hangingPunct="1">
              <a:buFont typeface="+mj-lt"/>
              <a:buAutoNum type="arabicPeriod"/>
              <a:defRPr/>
            </a:pPr>
            <a:r>
              <a:rPr lang="ka-GE" sz="1600" dirty="0">
                <a:latin typeface="Verdana" panose="020B0604030504040204" pitchFamily="34" charset="0"/>
              </a:rPr>
              <a:t>ინფორმაციის გაცემის ბრძანებები აბონენტის შესახებ ინფორმაციის მისაღებად</a:t>
            </a:r>
          </a:p>
          <a:p>
            <a:pPr marL="1200150" lvl="1" indent="-457200" algn="just" eaLnBrk="1" hangingPunct="1">
              <a:buFont typeface="+mj-lt"/>
              <a:buAutoNum type="arabicPeriod"/>
              <a:defRPr/>
            </a:pPr>
            <a:r>
              <a:rPr lang="ka-GE" sz="1600" dirty="0">
                <a:latin typeface="Verdana" panose="020B0604030504040204" pitchFamily="34" charset="0"/>
              </a:rPr>
              <a:t>ტერორიზმი </a:t>
            </a: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C126C15-E7BE-45E4-B914-E392617C3B26}"/>
              </a:ext>
            </a:extLst>
          </p:cNvPr>
          <p:cNvSpPr txBox="1">
            <a:spLocks noChangeArrowheads="1"/>
          </p:cNvSpPr>
          <p:nvPr/>
        </p:nvSpPr>
        <p:spPr bwMode="auto">
          <a:xfrm>
            <a:off x="1258888" y="195317"/>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მაგ., ბოტნეტების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p:txBody>
      </p:sp>
      <p:pic>
        <p:nvPicPr>
          <p:cNvPr id="6" name="Picture 2" descr="Image result for botnet">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14AE55E-F1CF-4E95-A714-322B3623A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0856"/>
            <a:ext cx="9126538" cy="552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46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რეალობა</a:t>
            </a:r>
            <a:endParaRPr lang="ka-GE" sz="2700" b="1" dirty="0">
              <a:solidFill>
                <a:schemeClr val="bg1"/>
              </a:solidFill>
              <a:latin typeface="Verdana" panose="020B0604030504040204" pitchFamily="34" charset="0"/>
              <a:ea typeface="Verdana" panose="020B0604030504040204" pitchFamily="34" charset="0"/>
              <a:cs typeface="Verdana" charset="0"/>
            </a:endParaRPr>
          </a:p>
        </p:txBody>
      </p:sp>
      <p:sp>
        <p:nvSpPr>
          <p:cNvPr id="3" name="Content Placeholder 2"/>
          <p:cNvSpPr>
            <a:spLocks noGrp="1"/>
          </p:cNvSpPr>
          <p:nvPr>
            <p:ph idx="1"/>
          </p:nvPr>
        </p:nvSpPr>
        <p:spPr/>
        <p:txBody>
          <a:bodyPr>
            <a:normAutofit/>
          </a:bodyPr>
          <a:lstStyle/>
          <a:p>
            <a:pPr marL="0" indent="0">
              <a:buNone/>
            </a:pPr>
            <a:r>
              <a:rPr lang="de-DE" b="1" dirty="0" smtClean="0">
                <a:latin typeface="Sylfaen" panose="010A0502050306030303" pitchFamily="18" charset="0"/>
                <a:hlinkClick r:id="rId3"/>
              </a:rPr>
              <a:t>www.coe.int/TCY</a:t>
            </a:r>
            <a:endParaRPr lang="de-DE" b="1" dirty="0" smtClean="0">
              <a:latin typeface="Sylfaen" panose="010A0502050306030303" pitchFamily="18" charset="0"/>
            </a:endParaRPr>
          </a:p>
          <a:p>
            <a:pPr marL="0" indent="0">
              <a:buNone/>
            </a:pPr>
            <a:endParaRPr lang="de-DE" dirty="0">
              <a:latin typeface="Sylfaen" panose="010A0502050306030303" pitchFamily="18" charset="0"/>
            </a:endParaRPr>
          </a:p>
          <a:p>
            <a:pPr marL="0" indent="0">
              <a:buNone/>
            </a:pPr>
            <a:r>
              <a:rPr lang="ka-GE" sz="1500" dirty="0" smtClean="0">
                <a:latin typeface="Sylfaen" panose="010A0502050306030303" pitchFamily="18" charset="0"/>
              </a:rPr>
              <a:t>სტრასბურგი, 2013 წლის 5 ივნისი			</a:t>
            </a:r>
            <a:r>
              <a:rPr lang="de-DE" sz="1500" dirty="0" smtClean="0">
                <a:latin typeface="Sylfaen" panose="010A0502050306030303" pitchFamily="18" charset="0"/>
              </a:rPr>
              <a:t>T-C</a:t>
            </a:r>
            <a:r>
              <a:rPr lang="en-US" sz="1500" dirty="0">
                <a:latin typeface="Sylfaen" panose="010A0502050306030303" pitchFamily="18" charset="0"/>
              </a:rPr>
              <a:t>Y</a:t>
            </a:r>
            <a:r>
              <a:rPr lang="de-DE" sz="1500" dirty="0" smtClean="0">
                <a:latin typeface="Sylfaen" panose="010A0502050306030303" pitchFamily="18" charset="0"/>
              </a:rPr>
              <a:t> (2013) 6E Rev</a:t>
            </a:r>
            <a:endParaRPr lang="ka-GE" sz="1500" dirty="0" smtClean="0">
              <a:latin typeface="Sylfaen" panose="010A0502050306030303" pitchFamily="18" charset="0"/>
            </a:endParaRPr>
          </a:p>
          <a:p>
            <a:pPr marL="0" indent="0">
              <a:buNone/>
            </a:pPr>
            <a:endParaRPr lang="ka-GE" dirty="0">
              <a:latin typeface="Sylfaen" panose="010A0502050306030303" pitchFamily="18" charset="0"/>
            </a:endParaRPr>
          </a:p>
          <a:p>
            <a:pPr marL="0" indent="0" algn="ctr">
              <a:buNone/>
            </a:pPr>
            <a:r>
              <a:rPr lang="ka-GE" sz="2000" b="1" dirty="0" smtClean="0">
                <a:solidFill>
                  <a:schemeClr val="bg1">
                    <a:lumMod val="50000"/>
                  </a:schemeClr>
                </a:solidFill>
                <a:latin typeface="Sylfaen" panose="010A0502050306030303" pitchFamily="18" charset="0"/>
              </a:rPr>
              <a:t>კიბერდანაშაულის შესახებ კონვენციის კომიტეტი </a:t>
            </a:r>
            <a:r>
              <a:rPr lang="de-DE" sz="2000" b="1" dirty="0" smtClean="0">
                <a:solidFill>
                  <a:schemeClr val="bg1">
                    <a:lumMod val="50000"/>
                  </a:schemeClr>
                </a:solidFill>
                <a:latin typeface="Sylfaen" panose="010A0502050306030303" pitchFamily="18" charset="0"/>
              </a:rPr>
              <a:t>(T-CY)</a:t>
            </a:r>
          </a:p>
          <a:p>
            <a:pPr marL="0" indent="0">
              <a:buNone/>
            </a:pPr>
            <a:endParaRPr lang="de-DE" dirty="0">
              <a:latin typeface="Sylfaen" panose="010A0502050306030303" pitchFamily="18" charset="0"/>
            </a:endParaRPr>
          </a:p>
          <a:p>
            <a:pPr marL="0" indent="0" algn="ctr">
              <a:buNone/>
            </a:pPr>
            <a:r>
              <a:rPr lang="de-DE" sz="1800" b="1" dirty="0" smtClean="0">
                <a:latin typeface="Sylfaen" panose="010A0502050306030303" pitchFamily="18" charset="0"/>
              </a:rPr>
              <a:t>T-C</a:t>
            </a:r>
            <a:r>
              <a:rPr lang="en-US" sz="1800" b="1" dirty="0" smtClean="0">
                <a:latin typeface="Sylfaen" panose="010A0502050306030303" pitchFamily="18" charset="0"/>
              </a:rPr>
              <a:t>Y</a:t>
            </a:r>
            <a:r>
              <a:rPr lang="ka-GE" sz="1800" b="1" dirty="0" smtClean="0">
                <a:latin typeface="Sylfaen" panose="010A0502050306030303" pitchFamily="18" charset="0"/>
              </a:rPr>
              <a:t>-ის სახელმძღვანელო მითითება N2</a:t>
            </a:r>
          </a:p>
          <a:p>
            <a:pPr marL="0" indent="0" algn="ctr">
              <a:buNone/>
            </a:pPr>
            <a:r>
              <a:rPr lang="ka-GE" sz="1800" b="1" dirty="0" smtClean="0">
                <a:latin typeface="Sylfaen" panose="010A0502050306030303" pitchFamily="18" charset="0"/>
              </a:rPr>
              <a:t>ბუდაპეშტის კონვენციის დებულებები, </a:t>
            </a:r>
            <a:endParaRPr lang="de-DE" sz="1800" b="1" dirty="0" smtClean="0">
              <a:latin typeface="Sylfaen" panose="010A0502050306030303" pitchFamily="18" charset="0"/>
            </a:endParaRPr>
          </a:p>
          <a:p>
            <a:pPr marL="0" indent="0" algn="ctr">
              <a:buNone/>
            </a:pPr>
            <a:r>
              <a:rPr lang="ka-GE" sz="1800" b="1" dirty="0" smtClean="0">
                <a:latin typeface="Sylfaen" panose="010A0502050306030303" pitchFamily="18" charset="0"/>
              </a:rPr>
              <a:t>რომლებიც ბოტნეტებს მოიცავს</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425" y="1328737"/>
            <a:ext cx="1685925" cy="1285875"/>
          </a:xfrm>
          <a:prstGeom prst="rect">
            <a:avLst/>
          </a:prstGeom>
        </p:spPr>
      </p:pic>
    </p:spTree>
    <p:extLst>
      <p:ext uri="{BB962C8B-B14F-4D97-AF65-F5344CB8AC3E}">
        <p14:creationId xmlns:p14="http://schemas.microsoft.com/office/powerpoint/2010/main" val="34573123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ka-GE" sz="2700" dirty="0">
                <a:solidFill>
                  <a:schemeClr val="bg1"/>
                </a:solidFill>
                <a:latin typeface="+mn-lt"/>
              </a:rPr>
              <a:t>მაგ. ფიშინგის მიმართ </a:t>
            </a:r>
            <a:r>
              <a:rPr lang="ka-GE" sz="2700" dirty="0" smtClean="0">
                <a:solidFill>
                  <a:schemeClr val="bg1"/>
                </a:solidFill>
                <a:latin typeface="+mn-lt"/>
              </a:rPr>
              <a:t>გამოყენებადობა</a:t>
            </a:r>
            <a:endParaRPr lang="ka-GE" sz="2700" dirty="0">
              <a:solidFill>
                <a:schemeClr val="bg1"/>
              </a:solidFill>
              <a:latin typeface="+mn-lt"/>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3"/>
          <p:cNvPicPr>
            <a:picLocks noChangeAspect="1"/>
          </p:cNvPicPr>
          <p:nvPr/>
        </p:nvPicPr>
        <p:blipFill>
          <a:blip r:embed="rId3"/>
          <a:stretch>
            <a:fillRect/>
          </a:stretch>
        </p:blipFill>
        <p:spPr>
          <a:xfrm>
            <a:off x="0" y="754062"/>
            <a:ext cx="9144000" cy="5553075"/>
          </a:xfrm>
          <a:prstGeom prst="rect">
            <a:avLst/>
          </a:prstGeom>
        </p:spPr>
      </p:pic>
    </p:spTree>
    <p:extLst>
      <p:ext uri="{BB962C8B-B14F-4D97-AF65-F5344CB8AC3E}">
        <p14:creationId xmlns:p14="http://schemas.microsoft.com/office/powerpoint/2010/main" val="39729945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ka-GE" sz="2700" dirty="0">
                <a:solidFill>
                  <a:schemeClr val="bg1"/>
                </a:solidFill>
                <a:latin typeface="Verdana" panose="020B0604030504040204" pitchFamily="34" charset="0"/>
              </a:rPr>
              <a:t>მაგ. ფიშინგის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 name="Rectangle 4"/>
          <p:cNvSpPr/>
          <p:nvPr/>
        </p:nvSpPr>
        <p:spPr>
          <a:xfrm>
            <a:off x="0" y="1657352"/>
            <a:ext cx="8872538" cy="4616648"/>
          </a:xfrm>
          <a:prstGeom prst="rect">
            <a:avLst/>
          </a:prstGeom>
        </p:spPr>
        <p:txBody>
          <a:bodyPr wrap="square">
            <a:spAutoFit/>
          </a:bodyPr>
          <a:lstStyle/>
          <a:p>
            <a:r>
              <a:rPr lang="de-DE" sz="2400" b="1" dirty="0">
                <a:hlinkClick r:id="rId3"/>
              </a:rPr>
              <a:t>www.coe.int/TCY</a:t>
            </a:r>
            <a:endParaRPr lang="de-DE" sz="2400" b="1" dirty="0"/>
          </a:p>
          <a:p>
            <a:endParaRPr lang="de-DE" sz="2400" dirty="0"/>
          </a:p>
          <a:p>
            <a:r>
              <a:rPr lang="ka-GE" sz="1600" dirty="0"/>
              <a:t>სტრასბურგი, 2013 წლის 5 ივნისი			</a:t>
            </a:r>
            <a:r>
              <a:rPr lang="ka-GE" sz="1600" dirty="0" smtClean="0"/>
              <a:t>		</a:t>
            </a:r>
            <a:r>
              <a:rPr lang="ka-GE" sz="1600" dirty="0"/>
              <a:t>	</a:t>
            </a:r>
            <a:r>
              <a:rPr lang="ka-GE" sz="1600" dirty="0" smtClean="0"/>
              <a:t>		</a:t>
            </a:r>
            <a:r>
              <a:rPr lang="de-DE" sz="1600" dirty="0" smtClean="0"/>
              <a:t>T-</a:t>
            </a:r>
            <a:r>
              <a:rPr lang="en-US" sz="1600" dirty="0" smtClean="0"/>
              <a:t>CY</a:t>
            </a:r>
            <a:r>
              <a:rPr lang="de-DE" sz="1600" dirty="0" smtClean="0"/>
              <a:t> </a:t>
            </a:r>
            <a:r>
              <a:rPr lang="de-DE" sz="1600" dirty="0"/>
              <a:t>(2013) </a:t>
            </a:r>
            <a:r>
              <a:rPr lang="de-DE" sz="1600" dirty="0" smtClean="0"/>
              <a:t>8E Rev</a:t>
            </a:r>
            <a:endParaRPr lang="ka-GE" sz="1600" dirty="0" smtClean="0"/>
          </a:p>
          <a:p>
            <a:endParaRPr lang="ka-GE" dirty="0"/>
          </a:p>
          <a:p>
            <a:endParaRPr lang="ka-GE" sz="2400" dirty="0"/>
          </a:p>
          <a:p>
            <a:pPr algn="ctr"/>
            <a:r>
              <a:rPr lang="ka-GE" sz="2400" b="1" dirty="0">
                <a:solidFill>
                  <a:schemeClr val="bg1">
                    <a:lumMod val="50000"/>
                  </a:schemeClr>
                </a:solidFill>
              </a:rPr>
              <a:t>კიბერდანაშაულის შესახებ კონვენციის კომიტეტი </a:t>
            </a:r>
            <a:r>
              <a:rPr lang="de-DE" sz="2400" b="1" dirty="0">
                <a:solidFill>
                  <a:schemeClr val="bg1">
                    <a:lumMod val="50000"/>
                  </a:schemeClr>
                </a:solidFill>
              </a:rPr>
              <a:t>(</a:t>
            </a:r>
            <a:r>
              <a:rPr lang="de-DE" sz="2400" b="1" dirty="0" smtClean="0">
                <a:solidFill>
                  <a:schemeClr val="bg1">
                    <a:lumMod val="50000"/>
                  </a:schemeClr>
                </a:solidFill>
              </a:rPr>
              <a:t>T-C</a:t>
            </a:r>
            <a:r>
              <a:rPr lang="en-US" sz="2400" b="1" dirty="0" smtClean="0">
                <a:solidFill>
                  <a:schemeClr val="bg1">
                    <a:lumMod val="50000"/>
                  </a:schemeClr>
                </a:solidFill>
              </a:rPr>
              <a:t>Y</a:t>
            </a:r>
            <a:r>
              <a:rPr lang="de-DE" sz="2400" b="1" dirty="0" smtClean="0">
                <a:solidFill>
                  <a:schemeClr val="bg1">
                    <a:lumMod val="50000"/>
                  </a:schemeClr>
                </a:solidFill>
              </a:rPr>
              <a:t>)</a:t>
            </a:r>
            <a:endParaRPr lang="de-DE" sz="2400" b="1" dirty="0">
              <a:solidFill>
                <a:schemeClr val="bg1">
                  <a:lumMod val="50000"/>
                </a:schemeClr>
              </a:solidFill>
            </a:endParaRPr>
          </a:p>
          <a:p>
            <a:endParaRPr lang="de-DE" sz="2400" dirty="0"/>
          </a:p>
          <a:p>
            <a:pPr algn="ctr"/>
            <a:r>
              <a:rPr lang="de-DE" sz="2400" b="1" dirty="0" smtClean="0"/>
              <a:t>T-CY</a:t>
            </a:r>
            <a:r>
              <a:rPr lang="ka-GE" sz="2400" b="1" dirty="0" smtClean="0"/>
              <a:t>-ის </a:t>
            </a:r>
            <a:r>
              <a:rPr lang="ka-GE" sz="2400" b="1" dirty="0"/>
              <a:t>სახელმძღვანელო მითითება </a:t>
            </a:r>
            <a:r>
              <a:rPr lang="ka-GE" sz="2400" b="1" dirty="0" smtClean="0"/>
              <a:t>N</a:t>
            </a:r>
            <a:r>
              <a:rPr lang="de-DE" sz="2400" b="1" dirty="0" smtClean="0"/>
              <a:t>4</a:t>
            </a:r>
            <a:endParaRPr lang="ka-GE" sz="2400" b="1" dirty="0"/>
          </a:p>
          <a:p>
            <a:pPr algn="ctr"/>
            <a:r>
              <a:rPr lang="ka-GE" sz="2400" b="1" dirty="0" smtClean="0"/>
              <a:t>ვინაობის მითვისება და ფიშინგი თაღლითობასთან მიმართებით</a:t>
            </a:r>
          </a:p>
          <a:p>
            <a:pPr algn="ctr"/>
            <a:endParaRPr lang="ka-GE" sz="2400" b="1" dirty="0" smtClean="0"/>
          </a:p>
          <a:p>
            <a:pPr algn="ctr"/>
            <a:endParaRPr lang="ka-GE" sz="2400" b="1" dirty="0"/>
          </a:p>
          <a:p>
            <a:pPr algn="ctr"/>
            <a:r>
              <a:rPr lang="ka-GE" b="1" dirty="0" smtClean="0">
                <a:solidFill>
                  <a:schemeClr val="bg1">
                    <a:lumMod val="50000"/>
                  </a:schemeClr>
                </a:solidFill>
              </a:rPr>
              <a:t>მიღებულია </a:t>
            </a:r>
            <a:r>
              <a:rPr lang="de-DE" b="1" dirty="0" smtClean="0">
                <a:solidFill>
                  <a:schemeClr val="bg1">
                    <a:lumMod val="50000"/>
                  </a:schemeClr>
                </a:solidFill>
              </a:rPr>
              <a:t>T-CY</a:t>
            </a:r>
            <a:r>
              <a:rPr lang="ka-GE" b="1" dirty="0" smtClean="0">
                <a:solidFill>
                  <a:schemeClr val="bg1">
                    <a:lumMod val="50000"/>
                  </a:schemeClr>
                </a:solidFill>
              </a:rPr>
              <a:t>-ის მე-9 პლენარულ სხდომაზე (2013 წლის ივნისი)</a:t>
            </a:r>
            <a:endParaRPr lang="ka-GE" b="1" dirty="0">
              <a:solidFill>
                <a:schemeClr val="bg1">
                  <a:lumMod val="5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143000"/>
            <a:ext cx="1685925" cy="1285875"/>
          </a:xfrm>
          <a:prstGeom prst="rect">
            <a:avLst/>
          </a:prstGeom>
        </p:spPr>
      </p:pic>
    </p:spTree>
    <p:extLst>
      <p:ext uri="{BB962C8B-B14F-4D97-AF65-F5344CB8AC3E}">
        <p14:creationId xmlns:p14="http://schemas.microsoft.com/office/powerpoint/2010/main" val="13964221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ka-GE" sz="2700" dirty="0">
                <a:solidFill>
                  <a:schemeClr val="bg1"/>
                </a:solidFill>
                <a:latin typeface="Verdana" panose="020B0604030504040204" pitchFamily="34" charset="0"/>
              </a:rPr>
              <a:t>მაგ. VoIP-ის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2" descr="Image result for voice over ip crime">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B1BD058-45E9-43D5-956C-5209B4D285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2" r="13536"/>
          <a:stretch/>
        </p:blipFill>
        <p:spPr bwMode="auto">
          <a:xfrm>
            <a:off x="2" y="1052513"/>
            <a:ext cx="9143998" cy="541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72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ka-GE" sz="2700" dirty="0">
                <a:solidFill>
                  <a:schemeClr val="bg1"/>
                </a:solidFill>
                <a:latin typeface="Verdana" panose="020B0604030504040204" pitchFamily="34" charset="0"/>
              </a:rPr>
              <a:t>მაგ. VoIP-ის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p:txBody>
      </p:sp>
      <p:sp>
        <p:nvSpPr>
          <p:cNvPr id="4"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39CC4E-6B81-41D5-8FBA-98E336DBC65F}"/>
              </a:ext>
            </a:extLst>
          </p:cNvPr>
          <p:cNvSpPr>
            <a:spLocks noChangeArrowheads="1"/>
          </p:cNvSpPr>
          <p:nvPr/>
        </p:nvSpPr>
        <p:spPr bwMode="auto">
          <a:xfrm>
            <a:off x="510407" y="1417285"/>
            <a:ext cx="799288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ka-GE" dirty="0">
                <a:latin typeface="+mn-lt"/>
              </a:rPr>
              <a:t>ბუდაპეშტის </a:t>
            </a:r>
            <a:r>
              <a:rPr lang="ka-GE" dirty="0" smtClean="0">
                <a:latin typeface="+mn-lt"/>
              </a:rPr>
              <a:t>კონვენციი</a:t>
            </a:r>
            <a:r>
              <a:rPr lang="ka-GE" dirty="0">
                <a:latin typeface="+mn-lt"/>
              </a:rPr>
              <a:t>თ</a:t>
            </a:r>
            <a:r>
              <a:rPr lang="ka-GE" dirty="0" smtClean="0">
                <a:latin typeface="+mn-lt"/>
              </a:rPr>
              <a:t> გათვალისწინებული დანაშაულები </a:t>
            </a:r>
            <a:r>
              <a:rPr lang="ka-GE" dirty="0">
                <a:latin typeface="+mn-lt"/>
              </a:rPr>
              <a:t>და საპროცესო დებულებები პლატფორმა-ნეიტრალურია.</a:t>
            </a: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smtClean="0">
                <a:latin typeface="+mn-lt"/>
              </a:rPr>
              <a:t>მუხლი </a:t>
            </a:r>
            <a:r>
              <a:rPr lang="ka-GE" dirty="0">
                <a:latin typeface="+mn-lt"/>
              </a:rPr>
              <a:t>21 („შინაარსობრივი მონაცემების გადაჭერა“) იძლევა ნებისმიერი სახის შინაარსობრივი მონაცემების გადაჭერის შესაძლებლობას და შეიძლება მოიცვას VoIP-მონაცემები</a:t>
            </a:r>
          </a:p>
          <a:p>
            <a:pPr marL="571500" indent="-571500" algn="just" eaLnBrk="1" hangingPunct="1">
              <a:buFont typeface="Arial" panose="020B0604020202020204" pitchFamily="34" charset="0"/>
              <a:buChar char="•"/>
              <a:defRPr/>
            </a:pPr>
            <a:endParaRPr lang="ka-GE"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dirty="0">
                <a:latin typeface="+mn-lt"/>
              </a:rPr>
              <a:t>განმარტება „მომსახურების მიმწოდებელი“ შეიძლება მოიცავდეს VoIP მომსახურების მიმწოდებლებს </a:t>
            </a:r>
          </a:p>
        </p:txBody>
      </p:sp>
    </p:spTree>
    <p:extLst>
      <p:ext uri="{BB962C8B-B14F-4D97-AF65-F5344CB8AC3E}">
        <p14:creationId xmlns:p14="http://schemas.microsoft.com/office/powerpoint/2010/main" val="29693157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pPr>
            <a:r>
              <a:rPr lang="ka-GE" sz="2700" dirty="0">
                <a:solidFill>
                  <a:schemeClr val="bg1"/>
                </a:solidFill>
                <a:latin typeface="Verdana" panose="020B0604030504040204" pitchFamily="34" charset="0"/>
              </a:rPr>
              <a:t>მაგ. VoIP-ის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a:p>
            <a:pPr algn="r">
              <a:spcBef>
                <a:spcPct val="0"/>
              </a:spcBef>
              <a:buFontTx/>
              <a:buNone/>
            </a:pPr>
            <a:endParaRPr lang="ka-GE" sz="2400" b="1" dirty="0">
              <a:solidFill>
                <a:schemeClr val="bg1"/>
              </a:solidFill>
              <a:latin typeface="Verdana" panose="020B0604030504040204" pitchFamily="34" charset="0"/>
            </a:endParaRPr>
          </a:p>
        </p:txBody>
      </p:sp>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22A5B6-C445-43E8-BA20-F364E6F573B6}"/>
              </a:ext>
            </a:extLst>
          </p:cNvPr>
          <p:cNvPicPr>
            <a:picLocks noChangeAspect="1"/>
          </p:cNvPicPr>
          <p:nvPr/>
        </p:nvPicPr>
        <p:blipFill>
          <a:blip r:embed="rId3"/>
          <a:stretch>
            <a:fillRect/>
          </a:stretch>
        </p:blipFill>
        <p:spPr>
          <a:xfrm>
            <a:off x="-7937" y="1045270"/>
            <a:ext cx="9144000" cy="5622229"/>
          </a:xfrm>
          <a:prstGeom prst="rect">
            <a:avLst/>
          </a:prstGeom>
        </p:spPr>
      </p:pic>
    </p:spTree>
    <p:extLst>
      <p:ext uri="{BB962C8B-B14F-4D97-AF65-F5344CB8AC3E}">
        <p14:creationId xmlns:p14="http://schemas.microsoft.com/office/powerpoint/2010/main" val="1027592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ka-GE" sz="2700" dirty="0">
                <a:solidFill>
                  <a:schemeClr val="bg1"/>
                </a:solidFill>
                <a:latin typeface="Verdana" panose="020B0604030504040204" pitchFamily="34" charset="0"/>
              </a:rPr>
              <a:t>მაგ. ტერორიზმის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5" name="Picture 2" descr="Image result for cyber terrorism">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37C83C-599A-4F72-B917-49AEE0222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79221" cy="553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34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ბუდაპეშტის კონვენცია: მოქმედების სფერო</a:t>
            </a:r>
            <a:endParaRPr lang="ka-GE" sz="2700" dirty="0">
              <a:solidFill>
                <a:schemeClr val="bg1"/>
              </a:solidFill>
              <a:latin typeface="Verdana" panose="020B0604030504040204" pitchFamily="34" charset="0"/>
              <a:ea typeface="Verdana" panose="020B0604030504040204" pitchFamily="34" charset="0"/>
              <a:cs typeface="Verdana" charset="0"/>
            </a:endParaRPr>
          </a:p>
        </p:txBody>
      </p:sp>
      <p:sp>
        <p:nvSpPr>
          <p:cNvPr id="20" name="Textfeld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2F3459-C909-4A75-8C50-90D04D3C4B22}"/>
              </a:ext>
            </a:extLst>
          </p:cNvPr>
          <p:cNvSpPr txBox="1"/>
          <p:nvPr/>
        </p:nvSpPr>
        <p:spPr>
          <a:xfrm>
            <a:off x="157142" y="1206554"/>
            <a:ext cx="2786062" cy="4832092"/>
          </a:xfrm>
          <a:prstGeom prst="rect">
            <a:avLst/>
          </a:prstGeom>
          <a:solidFill>
            <a:srgbClr val="FFFF00"/>
          </a:solidFill>
          <a:ln>
            <a:solidFill>
              <a:schemeClr val="bg1">
                <a:lumMod val="50000"/>
              </a:schemeClr>
            </a:solidFill>
          </a:ln>
        </p:spPr>
        <p:txBody>
          <a:bodyPr>
            <a:spAutoFit/>
          </a:bodyPr>
          <a:lstStyle/>
          <a:p>
            <a:pPr fontAlgn="auto">
              <a:spcBef>
                <a:spcPts val="0"/>
              </a:spcBef>
              <a:spcAft>
                <a:spcPts val="0"/>
              </a:spcAft>
              <a:defRPr/>
            </a:pPr>
            <a:r>
              <a:rPr lang="ka-GE" sz="1600" b="1" dirty="0"/>
              <a:t>ქმედების კრიმინალიზაცია</a:t>
            </a:r>
          </a:p>
          <a:p>
            <a:pPr marL="342900" indent="-342900" fontAlgn="auto">
              <a:spcBef>
                <a:spcPts val="0"/>
              </a:spcBef>
              <a:spcAft>
                <a:spcPts val="0"/>
              </a:spcAft>
              <a:buFont typeface="Wingdings" pitchFamily="2" charset="2"/>
              <a:buChar char="§"/>
              <a:defRPr/>
            </a:pPr>
            <a:r>
              <a:rPr lang="ka-GE" sz="1600" dirty="0"/>
              <a:t>უკანონო წვდომა</a:t>
            </a:r>
          </a:p>
          <a:p>
            <a:pPr marL="342900" indent="-342900" fontAlgn="auto">
              <a:spcBef>
                <a:spcPts val="0"/>
              </a:spcBef>
              <a:spcAft>
                <a:spcPts val="0"/>
              </a:spcAft>
              <a:buFont typeface="Wingdings" pitchFamily="2" charset="2"/>
              <a:buChar char="§"/>
              <a:defRPr/>
            </a:pPr>
            <a:r>
              <a:rPr lang="ka-GE" sz="1600" dirty="0"/>
              <a:t>უკანონო გადაჭერა</a:t>
            </a:r>
          </a:p>
          <a:p>
            <a:pPr marL="342900" indent="-342900" fontAlgn="auto">
              <a:spcBef>
                <a:spcPts val="0"/>
              </a:spcBef>
              <a:spcAft>
                <a:spcPts val="0"/>
              </a:spcAft>
              <a:buFont typeface="Wingdings" pitchFamily="2" charset="2"/>
              <a:buChar char="§"/>
              <a:defRPr/>
            </a:pPr>
            <a:r>
              <a:rPr lang="ka-GE" sz="1600" dirty="0"/>
              <a:t>მონაცემთა ხელყოფა</a:t>
            </a:r>
          </a:p>
          <a:p>
            <a:pPr marL="342900" indent="-342900" fontAlgn="auto">
              <a:spcBef>
                <a:spcPts val="0"/>
              </a:spcBef>
              <a:spcAft>
                <a:spcPts val="0"/>
              </a:spcAft>
              <a:buFont typeface="Wingdings" pitchFamily="2" charset="2"/>
              <a:buChar char="§"/>
              <a:defRPr/>
            </a:pPr>
            <a:r>
              <a:rPr lang="ka-GE" sz="1600" dirty="0"/>
              <a:t>სისტემაში ჩარევა</a:t>
            </a:r>
          </a:p>
          <a:p>
            <a:pPr marL="342900" indent="-342900" fontAlgn="auto">
              <a:spcBef>
                <a:spcPts val="0"/>
              </a:spcBef>
              <a:spcAft>
                <a:spcPts val="0"/>
              </a:spcAft>
              <a:buFont typeface="Wingdings" pitchFamily="2" charset="2"/>
              <a:buChar char="§"/>
              <a:defRPr/>
            </a:pPr>
            <a:r>
              <a:rPr lang="ka-GE" sz="1600" dirty="0"/>
              <a:t>მოწყობილობების ბოროტად გამოყენება</a:t>
            </a:r>
          </a:p>
          <a:p>
            <a:pPr marL="342900" indent="-342900" fontAlgn="auto">
              <a:spcBef>
                <a:spcPts val="0"/>
              </a:spcBef>
              <a:spcAft>
                <a:spcPts val="0"/>
              </a:spcAft>
              <a:buFont typeface="Wingdings" pitchFamily="2" charset="2"/>
              <a:buChar char="§"/>
              <a:defRPr/>
            </a:pPr>
            <a:r>
              <a:rPr lang="ka-GE" sz="1600" dirty="0"/>
              <a:t>თაღლითობა და გაყალბება</a:t>
            </a:r>
          </a:p>
          <a:p>
            <a:pPr marL="342900" indent="-342900" fontAlgn="auto">
              <a:spcBef>
                <a:spcPts val="0"/>
              </a:spcBef>
              <a:spcAft>
                <a:spcPts val="0"/>
              </a:spcAft>
              <a:buFont typeface="Wingdings" pitchFamily="2" charset="2"/>
              <a:buChar char="§"/>
              <a:defRPr/>
            </a:pPr>
            <a:r>
              <a:rPr lang="ka-GE" sz="1600" dirty="0"/>
              <a:t>ბავშვთა პორნოგრაფია</a:t>
            </a:r>
          </a:p>
          <a:p>
            <a:pPr marL="342900" indent="-342900" fontAlgn="auto">
              <a:spcBef>
                <a:spcPts val="0"/>
              </a:spcBef>
              <a:spcAft>
                <a:spcPts val="0"/>
              </a:spcAft>
              <a:buFont typeface="Wingdings" pitchFamily="2" charset="2"/>
              <a:buChar char="§"/>
              <a:defRPr/>
            </a:pPr>
            <a:r>
              <a:rPr lang="ka-GE" sz="1600" dirty="0"/>
              <a:t>ინტელექტუალური საკუთრების უფლების წინააღმდეგ მიმართული დანაშაულები</a:t>
            </a:r>
            <a:endParaRPr lang="ka-GE" sz="1600" dirty="0">
              <a:cs typeface="Verdana"/>
            </a:endParaRPr>
          </a:p>
          <a:p>
            <a:pPr marL="342900" indent="-342900" fontAlgn="auto">
              <a:spcBef>
                <a:spcPts val="0"/>
              </a:spcBef>
              <a:spcAft>
                <a:spcPts val="0"/>
              </a:spcAft>
              <a:buFont typeface="Wingdings" pitchFamily="2" charset="2"/>
              <a:buChar char="§"/>
              <a:defRPr/>
            </a:pPr>
            <a:r>
              <a:rPr lang="ka-GE" sz="1600" dirty="0"/>
              <a:t>მცდელობა, დახმარება და თანამონაწილეობა</a:t>
            </a:r>
          </a:p>
          <a:p>
            <a:pPr marL="342900" indent="-342900" fontAlgn="auto">
              <a:spcBef>
                <a:spcPts val="0"/>
              </a:spcBef>
              <a:spcAft>
                <a:spcPts val="0"/>
              </a:spcAft>
              <a:buFont typeface="Wingdings" pitchFamily="2" charset="2"/>
              <a:buChar char="§"/>
              <a:defRPr/>
            </a:pPr>
            <a:r>
              <a:rPr lang="ka-GE" sz="1600" dirty="0" smtClean="0"/>
              <a:t>კორპორა</a:t>
            </a:r>
            <a:r>
              <a:rPr lang="ka-GE" sz="1600" dirty="0"/>
              <a:t>ც</a:t>
            </a:r>
            <a:r>
              <a:rPr lang="ka-GE" sz="1600" dirty="0" smtClean="0"/>
              <a:t>იული </a:t>
            </a:r>
            <a:r>
              <a:rPr lang="ka-GE" sz="1600" dirty="0"/>
              <a:t>პასუხისმგებლობა</a:t>
            </a:r>
          </a:p>
        </p:txBody>
      </p:sp>
      <p:sp>
        <p:nvSpPr>
          <p:cNvPr id="21" name="Textfeld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16E88E6-EA52-4247-B5D5-047E57E73689}"/>
              </a:ext>
            </a:extLst>
          </p:cNvPr>
          <p:cNvSpPr txBox="1"/>
          <p:nvPr/>
        </p:nvSpPr>
        <p:spPr>
          <a:xfrm>
            <a:off x="6372201" y="1142663"/>
            <a:ext cx="2570163" cy="509370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ka-GE" sz="1300" b="1" dirty="0"/>
              <a:t>საერთაშორისო თანამშრომლობა</a:t>
            </a:r>
          </a:p>
          <a:p>
            <a:pPr marL="361950" indent="-361950" fontAlgn="auto">
              <a:spcBef>
                <a:spcPts val="0"/>
              </a:spcBef>
              <a:spcAft>
                <a:spcPts val="0"/>
              </a:spcAft>
              <a:buFont typeface="Wingdings" pitchFamily="2" charset="2"/>
              <a:buChar char="§"/>
              <a:defRPr/>
            </a:pPr>
            <a:r>
              <a:rPr lang="ka-GE" sz="1300" dirty="0"/>
              <a:t>ექსტრადიცია</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(MLA)</a:t>
            </a:r>
          </a:p>
          <a:p>
            <a:pPr marL="361950" indent="-361950" fontAlgn="auto">
              <a:spcBef>
                <a:spcPts val="0"/>
              </a:spcBef>
              <a:spcAft>
                <a:spcPts val="0"/>
              </a:spcAft>
              <a:buFont typeface="Wingdings" pitchFamily="2" charset="2"/>
              <a:buChar char="§"/>
              <a:defRPr/>
            </a:pPr>
            <a:r>
              <a:rPr lang="ka-GE" sz="1300" dirty="0"/>
              <a:t>სპონტანური ინფორმაცია</a:t>
            </a:r>
          </a:p>
          <a:p>
            <a:pPr marL="361950" indent="-361950" fontAlgn="auto">
              <a:spcBef>
                <a:spcPts val="0"/>
              </a:spcBef>
              <a:spcAft>
                <a:spcPts val="0"/>
              </a:spcAft>
              <a:buFont typeface="Wingdings" pitchFamily="2" charset="2"/>
              <a:buChar char="§"/>
              <a:defRPr/>
            </a:pPr>
            <a:r>
              <a:rPr lang="ka-GE" sz="1300" dirty="0"/>
              <a:t>დაჩქარებული დაცვა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ტრაფიკის მონაცემების დაჩქარებული გამჟღავნება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წვდომისთვის</a:t>
            </a:r>
          </a:p>
          <a:p>
            <a:pPr marL="361950" indent="-361950">
              <a:buFont typeface="Wingdings" pitchFamily="2" charset="2"/>
              <a:buChar char="§"/>
              <a:defRPr/>
            </a:pPr>
            <a:r>
              <a:rPr lang="ka-GE" sz="1300" dirty="0"/>
              <a:t>ტრანსსასაზღვრო წვდომა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რეალურ დროში ტრაფიკის მონაცემებისთვის</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მონაცემთა გადაჭერაში</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24-საათიან რეჟიმში მომუშავე საკონტაქტო პუნქტები</a:t>
            </a:r>
          </a:p>
        </p:txBody>
      </p:sp>
      <p:sp>
        <p:nvSpPr>
          <p:cNvPr id="22" name="Textfeld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sp>
        <p:nvSpPr>
          <p:cNvPr id="23" name="Textfeld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cxnSp>
        <p:nvCxnSpPr>
          <p:cNvPr id="24" name="Form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AD0CD19-4C49-4F41-86A9-7B7448FB4058}"/>
              </a:ext>
            </a:extLst>
          </p:cNvPr>
          <p:cNvCxnSpPr>
            <a:stCxn id="20" idx="2"/>
          </p:cNvCxnSpPr>
          <p:nvPr/>
        </p:nvCxnSpPr>
        <p:spPr>
          <a:xfrm rot="5400000" flipH="1" flipV="1">
            <a:off x="3831146" y="3497589"/>
            <a:ext cx="260084" cy="4822030"/>
          </a:xfrm>
          <a:prstGeom prst="bentConnector4">
            <a:avLst>
              <a:gd name="adj1" fmla="val -87895"/>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54E8C3C-7E2E-48EF-B26C-3D675EC5669B}"/>
              </a:ext>
            </a:extLst>
          </p:cNvPr>
          <p:cNvCxnSpPr/>
          <p:nvPr/>
        </p:nvCxnSpPr>
        <p:spPr>
          <a:xfrm>
            <a:off x="4586266" y="3994831"/>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E098AA4-0D98-4207-94EB-43432807C98D}"/>
              </a:ext>
            </a:extLst>
          </p:cNvPr>
          <p:cNvSpPr txBox="1"/>
          <p:nvPr/>
        </p:nvSpPr>
        <p:spPr>
          <a:xfrm>
            <a:off x="3443265" y="1271008"/>
            <a:ext cx="2428875" cy="4278094"/>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ka-GE" sz="1700" b="1" dirty="0"/>
              <a:t>საპროცესო ინსტრუმენტები</a:t>
            </a:r>
          </a:p>
          <a:p>
            <a:pPr marL="361950" indent="-361950" fontAlgn="auto">
              <a:spcBef>
                <a:spcPts val="0"/>
              </a:spcBef>
              <a:spcAft>
                <a:spcPts val="0"/>
              </a:spcAft>
              <a:buFont typeface="Wingdings" pitchFamily="2" charset="2"/>
              <a:buChar char="§"/>
              <a:defRPr/>
            </a:pPr>
            <a:r>
              <a:rPr lang="ka-GE" sz="1700" dirty="0"/>
              <a:t>დაჩქარებული დაცვა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მონაცემების გამჟღავნება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ჩხრეკა და ამოღება</a:t>
            </a:r>
          </a:p>
          <a:p>
            <a:pPr marL="361950" indent="-361950" fontAlgn="auto">
              <a:spcBef>
                <a:spcPts val="0"/>
              </a:spcBef>
              <a:spcAft>
                <a:spcPts val="0"/>
              </a:spcAft>
              <a:buFont typeface="Wingdings" pitchFamily="2" charset="2"/>
              <a:buChar char="§"/>
              <a:defRPr/>
            </a:pPr>
            <a:r>
              <a:rPr lang="ka-GE" sz="1700" dirty="0"/>
              <a:t>ინფორმაციის გაცემის ბრძანება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 რეალურ დროში</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კომპიუტერული მონაცემების გადაჭერა</a:t>
            </a:r>
            <a:endParaRPr lang="ka-GE" sz="1700" dirty="0">
              <a:cs typeface="Verdana"/>
            </a:endParaRPr>
          </a:p>
        </p:txBody>
      </p:sp>
      <p:sp>
        <p:nvSpPr>
          <p:cNvPr id="27" name="Textfeld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ka-GE" sz="1600" b="1" dirty="0">
                <a:solidFill>
                  <a:schemeClr val="tx1">
                    <a:lumMod val="65000"/>
                    <a:lumOff val="35000"/>
                  </a:schemeClr>
                </a:solidFill>
              </a:rPr>
              <a:t>ჰარმონიზაცია </a:t>
            </a:r>
          </a:p>
        </p:txBody>
      </p:sp>
    </p:spTree>
    <p:extLst>
      <p:ext uri="{BB962C8B-B14F-4D97-AF65-F5344CB8AC3E}">
        <p14:creationId xmlns:p14="http://schemas.microsoft.com/office/powerpoint/2010/main" val="1870094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ka-GE" sz="2700" dirty="0">
                <a:solidFill>
                  <a:schemeClr val="bg1"/>
                </a:solidFill>
                <a:latin typeface="Verdana" panose="020B0604030504040204" pitchFamily="34" charset="0"/>
              </a:rPr>
              <a:t>მაგ. ტერორიზმის მიმართ </a:t>
            </a:r>
            <a:r>
              <a:rPr lang="ka-GE" sz="2700" dirty="0" smtClean="0">
                <a:solidFill>
                  <a:schemeClr val="bg1"/>
                </a:solidFill>
                <a:latin typeface="Verdana" panose="020B0604030504040204" pitchFamily="34" charset="0"/>
              </a:rPr>
              <a:t>გამოყენებადობა</a:t>
            </a:r>
            <a:endParaRPr lang="ka-GE" sz="2700" dirty="0">
              <a:solidFill>
                <a:schemeClr val="bg1"/>
              </a:solidFill>
              <a:latin typeface="Verdana" panose="020B060403050404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 name="Rectangle 4"/>
          <p:cNvSpPr/>
          <p:nvPr/>
        </p:nvSpPr>
        <p:spPr>
          <a:xfrm>
            <a:off x="92367" y="1400175"/>
            <a:ext cx="8829672" cy="4708981"/>
          </a:xfrm>
          <a:prstGeom prst="rect">
            <a:avLst/>
          </a:prstGeom>
        </p:spPr>
        <p:txBody>
          <a:bodyPr wrap="square">
            <a:spAutoFit/>
          </a:bodyPr>
          <a:lstStyle/>
          <a:p>
            <a:r>
              <a:rPr lang="de-DE" sz="2000" b="1" dirty="0">
                <a:hlinkClick r:id="rId3"/>
              </a:rPr>
              <a:t>www.coe.int/TCY</a:t>
            </a:r>
            <a:endParaRPr lang="de-DE" sz="2000" b="1" dirty="0"/>
          </a:p>
          <a:p>
            <a:endParaRPr lang="ka-GE" sz="2000" dirty="0" smtClean="0"/>
          </a:p>
          <a:p>
            <a:endParaRPr lang="de-DE" sz="2000" dirty="0"/>
          </a:p>
          <a:p>
            <a:r>
              <a:rPr lang="ka-GE" sz="2000" dirty="0"/>
              <a:t>სტრასბურგი, </a:t>
            </a:r>
            <a:r>
              <a:rPr lang="ka-GE" sz="2000" dirty="0" smtClean="0"/>
              <a:t>2016 </a:t>
            </a:r>
            <a:r>
              <a:rPr lang="ka-GE" sz="2000" dirty="0"/>
              <a:t>წლის </a:t>
            </a:r>
            <a:r>
              <a:rPr lang="ka-GE" sz="2000" dirty="0" smtClean="0"/>
              <a:t>15 ნოემბერი</a:t>
            </a:r>
            <a:r>
              <a:rPr lang="ka-GE" sz="2000" dirty="0"/>
              <a:t>				</a:t>
            </a:r>
            <a:r>
              <a:rPr lang="ka-GE" sz="2000" dirty="0" smtClean="0"/>
              <a:t>	</a:t>
            </a:r>
            <a:r>
              <a:rPr lang="ka-GE" sz="2000" dirty="0"/>
              <a:t>	</a:t>
            </a:r>
            <a:r>
              <a:rPr lang="de-DE" sz="2000" dirty="0" smtClean="0"/>
              <a:t>T-C</a:t>
            </a:r>
            <a:r>
              <a:rPr lang="en-US" sz="2000" dirty="0" smtClean="0"/>
              <a:t>Y</a:t>
            </a:r>
            <a:r>
              <a:rPr lang="de-DE" sz="2000" dirty="0" smtClean="0"/>
              <a:t>(201</a:t>
            </a:r>
            <a:r>
              <a:rPr lang="ka-GE" sz="2000" dirty="0" smtClean="0"/>
              <a:t>6</a:t>
            </a:r>
            <a:r>
              <a:rPr lang="de-DE" sz="2000" dirty="0" smtClean="0"/>
              <a:t>)</a:t>
            </a:r>
            <a:r>
              <a:rPr lang="ka-GE" sz="2000" dirty="0" smtClean="0"/>
              <a:t>11</a:t>
            </a:r>
            <a:endParaRPr lang="ka-GE" sz="2000" dirty="0"/>
          </a:p>
          <a:p>
            <a:endParaRPr lang="ka-GE" sz="2000" dirty="0" smtClean="0"/>
          </a:p>
          <a:p>
            <a:endParaRPr lang="ka-GE" sz="2000" dirty="0"/>
          </a:p>
          <a:p>
            <a:endParaRPr lang="ka-GE" sz="2000" dirty="0"/>
          </a:p>
          <a:p>
            <a:pPr algn="ctr"/>
            <a:r>
              <a:rPr lang="ka-GE" sz="2000" b="1" dirty="0">
                <a:solidFill>
                  <a:schemeClr val="bg1">
                    <a:lumMod val="50000"/>
                  </a:schemeClr>
                </a:solidFill>
              </a:rPr>
              <a:t>კიბერდანაშაულის შესახებ კონვენციის კომიტეტი </a:t>
            </a:r>
            <a:r>
              <a:rPr lang="de-DE" sz="2000" b="1" dirty="0">
                <a:solidFill>
                  <a:schemeClr val="bg1">
                    <a:lumMod val="50000"/>
                  </a:schemeClr>
                </a:solidFill>
              </a:rPr>
              <a:t>(</a:t>
            </a:r>
            <a:r>
              <a:rPr lang="de-DE" sz="2000" b="1" dirty="0" smtClean="0">
                <a:solidFill>
                  <a:schemeClr val="bg1">
                    <a:lumMod val="50000"/>
                  </a:schemeClr>
                </a:solidFill>
              </a:rPr>
              <a:t>T-C</a:t>
            </a:r>
            <a:r>
              <a:rPr lang="en-US" sz="2000" b="1" dirty="0">
                <a:solidFill>
                  <a:schemeClr val="bg1">
                    <a:lumMod val="50000"/>
                  </a:schemeClr>
                </a:solidFill>
              </a:rPr>
              <a:t>Y</a:t>
            </a:r>
            <a:r>
              <a:rPr lang="de-DE" sz="2000" b="1" dirty="0" smtClean="0">
                <a:solidFill>
                  <a:schemeClr val="bg1">
                    <a:lumMod val="50000"/>
                  </a:schemeClr>
                </a:solidFill>
              </a:rPr>
              <a:t>)</a:t>
            </a:r>
            <a:endParaRPr lang="de-DE" sz="2000" b="1" dirty="0">
              <a:solidFill>
                <a:schemeClr val="bg1">
                  <a:lumMod val="50000"/>
                </a:schemeClr>
              </a:solidFill>
            </a:endParaRPr>
          </a:p>
          <a:p>
            <a:endParaRPr lang="de-DE" sz="2000" dirty="0"/>
          </a:p>
          <a:p>
            <a:pPr algn="ctr"/>
            <a:r>
              <a:rPr lang="de-DE" sz="2000" b="1" dirty="0" smtClean="0"/>
              <a:t>T-CY</a:t>
            </a:r>
            <a:r>
              <a:rPr lang="ka-GE" sz="2000" b="1" dirty="0" smtClean="0"/>
              <a:t>-ის </a:t>
            </a:r>
            <a:r>
              <a:rPr lang="ka-GE" sz="2000" b="1" dirty="0"/>
              <a:t>სახელმძღვანელო მითითება </a:t>
            </a:r>
            <a:r>
              <a:rPr lang="ka-GE" sz="2000" b="1" dirty="0" smtClean="0"/>
              <a:t>N11</a:t>
            </a:r>
            <a:endParaRPr lang="ka-GE" sz="2000" b="1" dirty="0"/>
          </a:p>
          <a:p>
            <a:pPr algn="ctr"/>
            <a:r>
              <a:rPr lang="ka-GE" sz="2000" b="1" dirty="0" smtClean="0"/>
              <a:t>ტერორიზმის ასპექტები, რომლებსაც მოიცავს ბუდაპეშტის კონვენცია</a:t>
            </a:r>
            <a:endParaRPr lang="ka-GE" sz="2000" b="1" dirty="0"/>
          </a:p>
          <a:p>
            <a:pPr algn="ctr"/>
            <a:endParaRPr lang="ka-GE" sz="2000" b="1" dirty="0"/>
          </a:p>
          <a:p>
            <a:pPr algn="ctr"/>
            <a:endParaRPr lang="ka-GE" sz="2000" b="1" dirty="0" smtClean="0"/>
          </a:p>
          <a:p>
            <a:pPr algn="ctr"/>
            <a:endParaRPr lang="ka-GE" sz="2000" b="1" dirty="0"/>
          </a:p>
          <a:p>
            <a:pPr algn="ctr"/>
            <a:r>
              <a:rPr lang="ka-GE" sz="2000" b="1" dirty="0">
                <a:solidFill>
                  <a:schemeClr val="bg1">
                    <a:lumMod val="50000"/>
                  </a:schemeClr>
                </a:solidFill>
              </a:rPr>
              <a:t>მიღებულია </a:t>
            </a:r>
            <a:r>
              <a:rPr lang="de-DE" sz="2000" b="1" dirty="0" smtClean="0">
                <a:solidFill>
                  <a:schemeClr val="bg1">
                    <a:lumMod val="50000"/>
                  </a:schemeClr>
                </a:solidFill>
              </a:rPr>
              <a:t>T-CY</a:t>
            </a:r>
            <a:r>
              <a:rPr lang="ka-GE" sz="2000" b="1" dirty="0" smtClean="0">
                <a:solidFill>
                  <a:schemeClr val="bg1">
                    <a:lumMod val="50000"/>
                  </a:schemeClr>
                </a:solidFill>
              </a:rPr>
              <a:t>-ის მე-16 </a:t>
            </a:r>
            <a:r>
              <a:rPr lang="ka-GE" sz="2000" b="1" dirty="0">
                <a:solidFill>
                  <a:schemeClr val="bg1">
                    <a:lumMod val="50000"/>
                  </a:schemeClr>
                </a:solidFill>
              </a:rPr>
              <a:t>პლენარულ სხდომაზე (</a:t>
            </a:r>
            <a:r>
              <a:rPr lang="ka-GE" sz="2000" b="1" dirty="0" smtClean="0">
                <a:solidFill>
                  <a:schemeClr val="bg1">
                    <a:lumMod val="50000"/>
                  </a:schemeClr>
                </a:solidFill>
              </a:rPr>
              <a:t>2016 წ. 14-15 ნოემბერი)</a:t>
            </a:r>
            <a:endParaRPr lang="ka-GE" sz="2000" b="1" dirty="0">
              <a:solidFill>
                <a:schemeClr val="bg1">
                  <a:lumMod val="5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125" y="957262"/>
            <a:ext cx="1685925" cy="1285875"/>
          </a:xfrm>
          <a:prstGeom prst="rect">
            <a:avLst/>
          </a:prstGeom>
        </p:spPr>
      </p:pic>
    </p:spTree>
    <p:extLst>
      <p:ext uri="{BB962C8B-B14F-4D97-AF65-F5344CB8AC3E}">
        <p14:creationId xmlns:p14="http://schemas.microsoft.com/office/powerpoint/2010/main" val="32583254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D27D9AC-4ADB-45D9-AFA6-8E0CDEC5466B}"/>
              </a:ext>
            </a:extLst>
          </p:cNvPr>
          <p:cNvSpPr>
            <a:spLocks noChangeArrowheads="1"/>
          </p:cNvSpPr>
          <p:nvPr/>
        </p:nvSpPr>
        <p:spPr bwMode="auto">
          <a:xfrm>
            <a:off x="467544" y="1231904"/>
            <a:ext cx="81369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ka-GE" sz="2800" b="1" dirty="0">
                <a:solidFill>
                  <a:srgbClr val="FF0000"/>
                </a:solidFill>
                <a:latin typeface="+mn-lt"/>
              </a:rPr>
              <a:t>მითი: </a:t>
            </a:r>
          </a:p>
          <a:p>
            <a:pPr algn="ctr" eaLnBrk="1" hangingPunct="1">
              <a:defRPr/>
            </a:pPr>
            <a:r>
              <a:rPr lang="ka-GE" sz="2800" dirty="0" smtClean="0">
                <a:latin typeface="+mn-lt"/>
              </a:rPr>
              <a:t>ბუდაპეშტის კონვენცია არის </a:t>
            </a:r>
            <a:r>
              <a:rPr lang="ka-GE" sz="2800" b="1" dirty="0" smtClean="0">
                <a:latin typeface="+mn-lt"/>
              </a:rPr>
              <a:t>მხოლოდ კიბერდანაშაულთან ბძოლის ხელშეკრულება</a:t>
            </a:r>
            <a:endParaRPr lang="ka-GE" sz="2800" b="1" dirty="0">
              <a:latin typeface="+mn-lt"/>
              <a:ea typeface="Verdana" panose="020B0604030504040204" pitchFamily="34" charset="0"/>
              <a:cs typeface="Verdana" panose="020B0604030504040204" pitchFamily="34" charset="0"/>
            </a:endParaRPr>
          </a:p>
        </p:txBody>
      </p:sp>
      <p:sp>
        <p:nvSpPr>
          <p:cNvPr id="1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მითი </a:t>
            </a:r>
          </a:p>
        </p:txBody>
      </p:sp>
      <p:pic>
        <p:nvPicPr>
          <p:cNvPr id="1026" name="Picture 2" descr="Big loopholes lurk in African cybercrime law – where it even exists">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53D5C2-773C-4E80-B62C-02145852D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091521"/>
            <a:ext cx="6552728" cy="31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2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
        <p:nvSpPr>
          <p:cNvPr id="11" name="Rectangle 2"/>
          <p:cNvSpPr>
            <a:spLocks noChangeArrowheads="1"/>
          </p:cNvSpPr>
          <p:nvPr/>
        </p:nvSpPr>
        <p:spPr bwMode="auto">
          <a:xfrm>
            <a:off x="467544" y="1988840"/>
            <a:ext cx="835292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ka-GE" sz="2000" dirty="0">
                <a:latin typeface="+mn-lt"/>
              </a:rPr>
              <a:t>ბუდაპეშტის კონვენცია არ არის </a:t>
            </a:r>
            <a:r>
              <a:rPr lang="ka-GE" sz="2000" dirty="0" smtClean="0">
                <a:latin typeface="+mn-lt"/>
              </a:rPr>
              <a:t>მხოლოდ კიბერდანაშაულთან </a:t>
            </a:r>
            <a:r>
              <a:rPr lang="ka-GE" sz="2000" dirty="0">
                <a:latin typeface="+mn-lt"/>
              </a:rPr>
              <a:t>ბძოლის ხელშეკრულება</a:t>
            </a:r>
            <a:endParaRPr lang="ka-GE" sz="20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ka-GE" sz="2000" dirty="0">
                <a:latin typeface="+mn-lt"/>
              </a:rPr>
              <a:t>ის </a:t>
            </a:r>
            <a:r>
              <a:rPr lang="ka-GE" sz="2000" dirty="0" smtClean="0">
                <a:latin typeface="+mn-lt"/>
              </a:rPr>
              <a:t>იძლევა </a:t>
            </a:r>
            <a:r>
              <a:rPr lang="ka-GE" sz="2000" dirty="0">
                <a:latin typeface="+mn-lt"/>
              </a:rPr>
              <a:t>საპროცესო დებულებების და საერთაშორისო თანამშრომლობის მექანიზმის განხორციელების საშუალებას შემდეგთან მიმართებით:</a:t>
            </a:r>
          </a:p>
          <a:p>
            <a:pPr algn="just" eaLnBrk="1" hangingPunct="1">
              <a:defRPr/>
            </a:pPr>
            <a:endParaRPr lang="ka-GE" sz="2000" dirty="0">
              <a:latin typeface="+mn-lt"/>
              <a:ea typeface="Verdana" panose="020B0604030504040204" pitchFamily="34" charset="0"/>
              <a:cs typeface="Verdana" panose="020B0604030504040204" pitchFamily="34" charset="0"/>
            </a:endParaRPr>
          </a:p>
          <a:p>
            <a:pPr marL="1314450" lvl="1" indent="-571500" algn="just" eaLnBrk="1" hangingPunct="1">
              <a:buFont typeface="Wingdings" panose="05000000000000000000" pitchFamily="2" charset="2"/>
              <a:buChar char="Ø"/>
              <a:defRPr/>
            </a:pPr>
            <a:r>
              <a:rPr lang="ka-GE" sz="2000" dirty="0">
                <a:latin typeface="+mn-lt"/>
              </a:rPr>
              <a:t>ბუდაპეშტის კონვენციის შესაბამისად დადგენილი დანაშაულები </a:t>
            </a:r>
          </a:p>
          <a:p>
            <a:pPr marL="1314450" lvl="1" indent="-571500" algn="just" eaLnBrk="1" hangingPunct="1">
              <a:buFont typeface="Wingdings" panose="05000000000000000000" pitchFamily="2" charset="2"/>
              <a:buChar char="Ø"/>
              <a:defRPr/>
            </a:pPr>
            <a:r>
              <a:rPr lang="ka-GE" sz="2000" dirty="0">
                <a:latin typeface="+mn-lt"/>
              </a:rPr>
              <a:t>კომპიუტერული სისტემის მეშვეობით ჩადენილი სხვა დანაშაულები</a:t>
            </a:r>
          </a:p>
          <a:p>
            <a:pPr marL="1314450" lvl="1" indent="-571500" algn="just" eaLnBrk="1" hangingPunct="1">
              <a:buFont typeface="Wingdings" panose="05000000000000000000" pitchFamily="2" charset="2"/>
              <a:buChar char="Ø"/>
              <a:defRPr/>
            </a:pPr>
            <a:r>
              <a:rPr lang="ka-GE" sz="2000" dirty="0">
                <a:latin typeface="+mn-lt"/>
              </a:rPr>
              <a:t>ელექტრონული ფორმით მტკიცებულებათა შეგროვება და გაცვლა, რომლებიც ეხება სისხლის სამართლის დანაშაულს </a:t>
            </a:r>
          </a:p>
        </p:txBody>
      </p:sp>
      <p:sp>
        <p:nvSpPr>
          <p:cNvPr id="5" name="Rectangle 4"/>
          <p:cNvSpPr/>
          <p:nvPr/>
        </p:nvSpPr>
        <p:spPr>
          <a:xfrm>
            <a:off x="2123029" y="1329095"/>
            <a:ext cx="5041958" cy="584775"/>
          </a:xfrm>
          <a:prstGeom prst="rect">
            <a:avLst/>
          </a:prstGeom>
        </p:spPr>
        <p:txBody>
          <a:bodyPr wrap="none">
            <a:spAutoFit/>
          </a:bodyPr>
          <a:lstStyle/>
          <a:p>
            <a:pPr lvl="0" algn="ctr" defTabSz="914400" fontAlgn="base">
              <a:spcBef>
                <a:spcPct val="0"/>
              </a:spcBef>
              <a:spcAft>
                <a:spcPct val="0"/>
              </a:spcAft>
              <a:defRPr/>
            </a:pPr>
            <a:r>
              <a:rPr lang="ka-GE" sz="3200" b="1" dirty="0">
                <a:solidFill>
                  <a:srgbClr val="FF0000"/>
                </a:solidFill>
              </a:rPr>
              <a:t>რეალობა </a:t>
            </a:r>
            <a:r>
              <a:rPr lang="ka-GE" sz="3200" b="1" dirty="0">
                <a:solidFill>
                  <a:prstClr val="black"/>
                </a:solidFill>
              </a:rPr>
              <a:t>შემდეგია</a:t>
            </a:r>
            <a:r>
              <a:rPr lang="ka-GE" b="1" dirty="0">
                <a:solidFill>
                  <a:prstClr val="black"/>
                </a:solidFill>
              </a:rPr>
              <a:t>:</a:t>
            </a:r>
            <a:endParaRPr lang="ka-GE" dirty="0">
              <a:solidFill>
                <a:prstClr val="black"/>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30003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ka-GE" sz="2000" kern="0" dirty="0">
              <a:solidFill>
                <a:srgbClr val="000000"/>
              </a:solidFill>
              <a:latin typeface="+mj-lt"/>
              <a:cs typeface="Arial" panose="020B0604020202020204" pitchFamily="34" charset="0"/>
            </a:endParaRPr>
          </a:p>
          <a:p>
            <a:pPr marL="0" indent="0" algn="ctr">
              <a:lnSpc>
                <a:spcPct val="90000"/>
              </a:lnSpc>
              <a:buNone/>
              <a:defRPr/>
            </a:pPr>
            <a:endParaRPr lang="ka-GE" sz="2000" kern="0" dirty="0">
              <a:solidFill>
                <a:srgbClr val="000000"/>
              </a:solidFill>
              <a:latin typeface="+mj-lt"/>
              <a:cs typeface="Arial" panose="020B0604020202020204" pitchFamily="34" charset="0"/>
            </a:endParaRPr>
          </a:p>
          <a:p>
            <a:pPr marL="0" indent="0" algn="just">
              <a:lnSpc>
                <a:spcPct val="90000"/>
              </a:lnSpc>
              <a:buNone/>
              <a:defRPr/>
            </a:pPr>
            <a:endParaRPr lang="ka-GE" sz="2000" kern="0" dirty="0">
              <a:solidFill>
                <a:srgbClr val="000000"/>
              </a:solidFill>
              <a:latin typeface="+mj-lt"/>
              <a:cs typeface="Arial" panose="020B0604020202020204" pitchFamily="34" charset="0"/>
            </a:endParaRPr>
          </a:p>
          <a:p>
            <a:pPr marL="0" indent="0" algn="ctr">
              <a:lnSpc>
                <a:spcPct val="90000"/>
              </a:lnSpc>
              <a:buNone/>
              <a:defRPr/>
            </a:pPr>
            <a:r>
              <a:rPr lang="ka-GE" sz="2400" b="1" kern="0" dirty="0">
                <a:solidFill>
                  <a:srgbClr val="000000"/>
                </a:solidFill>
              </a:rPr>
              <a:t>მუხლი 14 - მტკიცებულებების შეგროვება</a:t>
            </a:r>
          </a:p>
          <a:p>
            <a:pPr marL="0" indent="0" algn="just">
              <a:buNone/>
            </a:pPr>
            <a:endParaRPr lang="ka-GE" sz="2000" dirty="0">
              <a:cs typeface="Arial" panose="020B0604020202020204" pitchFamily="34" charset="0"/>
            </a:endParaRPr>
          </a:p>
          <a:p>
            <a:pPr marL="0" indent="0" algn="just">
              <a:buNone/>
            </a:pPr>
            <a:r>
              <a:rPr lang="ka-GE" sz="2000" dirty="0"/>
              <a:t>გარდა 21-ე მუხლით გათვალისწინებული შემთხვევებისა, ყველა მონაწილე სახელმწიფო ვალდებულია გამოიყენოს ამ მუხლის 1-ელ პუნქტში გათვალისწინებული უფლებამოსილება და პროცედურები შემდეგი </a:t>
            </a:r>
            <a:r>
              <a:rPr lang="ka-GE" sz="2000" dirty="0" smtClean="0"/>
              <a:t>მიზნებისთვის</a:t>
            </a:r>
            <a:r>
              <a:rPr lang="ka-GE" sz="2000" dirty="0"/>
              <a:t>:</a:t>
            </a:r>
          </a:p>
          <a:p>
            <a:pPr marL="0" indent="0" algn="just">
              <a:buNone/>
            </a:pPr>
            <a:endParaRPr lang="ka-GE" sz="2000" dirty="0">
              <a:cs typeface="Arial" panose="020B0604020202020204" pitchFamily="34" charset="0"/>
            </a:endParaRPr>
          </a:p>
          <a:p>
            <a:pPr marL="0" indent="0" algn="just">
              <a:buNone/>
            </a:pPr>
            <a:r>
              <a:rPr lang="ka-GE" sz="2000" b="1" dirty="0" smtClean="0"/>
              <a:t>(a) </a:t>
            </a:r>
            <a:r>
              <a:rPr lang="ka-GE" sz="2000" dirty="0" smtClean="0"/>
              <a:t>ამ კონვენციის მე-2-მე-11 მუხლებით </a:t>
            </a:r>
            <a:endParaRPr lang="ka-GE" sz="2000" dirty="0" smtClean="0">
              <a:cs typeface="Arial" panose="020B0604020202020204" pitchFamily="34" charset="0"/>
            </a:endParaRPr>
          </a:p>
          <a:p>
            <a:pPr marL="0" indent="0" algn="just">
              <a:buNone/>
            </a:pPr>
            <a:r>
              <a:rPr lang="ka-GE" sz="2000" dirty="0" smtClean="0"/>
              <a:t>გათვალისწინებული დანაშაულები;</a:t>
            </a:r>
            <a:endParaRPr lang="ka-GE" sz="2000" dirty="0">
              <a:cs typeface="Arial" panose="020B0604020202020204" pitchFamily="34" charset="0"/>
            </a:endParaRPr>
          </a:p>
          <a:p>
            <a:pPr marL="0" indent="0" algn="just">
              <a:buNone/>
            </a:pPr>
            <a:r>
              <a:rPr lang="ka-GE" sz="2000" dirty="0"/>
              <a:t> </a:t>
            </a:r>
            <a:endParaRPr lang="ka-GE" sz="2000" dirty="0">
              <a:cs typeface="Arial" panose="020B0604020202020204" pitchFamily="34" charset="0"/>
            </a:endParaRPr>
          </a:p>
          <a:p>
            <a:pPr marL="0" indent="0" algn="just">
              <a:buNone/>
            </a:pPr>
            <a:r>
              <a:rPr lang="ka-GE" sz="2000" b="1" dirty="0"/>
              <a:t>(b) </a:t>
            </a:r>
            <a:r>
              <a:rPr lang="ka-GE" sz="2000" dirty="0"/>
              <a:t>კომპიუტერული სისტემის საშუალებით ჩადენილი სხვა დანაშაულები; და</a:t>
            </a:r>
            <a:endParaRPr lang="ka-GE" sz="2000" dirty="0">
              <a:cs typeface="Arial" panose="020B0604020202020204" pitchFamily="34" charset="0"/>
            </a:endParaRPr>
          </a:p>
          <a:p>
            <a:pPr marL="0" indent="0" algn="just">
              <a:buNone/>
            </a:pPr>
            <a:endParaRPr lang="ka-GE" sz="2000" dirty="0">
              <a:cs typeface="Arial" panose="020B0604020202020204" pitchFamily="34" charset="0"/>
            </a:endParaRPr>
          </a:p>
          <a:p>
            <a:pPr marL="0" indent="0" algn="just">
              <a:buNone/>
            </a:pPr>
            <a:r>
              <a:rPr lang="ka-GE" sz="2000" b="1" dirty="0"/>
              <a:t>(c) </a:t>
            </a:r>
            <a:r>
              <a:rPr lang="ka-GE" sz="2000" dirty="0"/>
              <a:t>დანაშაულის მტკიცებულებათა ელექტრონული ფორმით შეგროვება.</a:t>
            </a:r>
            <a:endParaRPr lang="ka-GE" sz="2000" dirty="0">
              <a:cs typeface="Arial" panose="020B060402020202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12E78C0-96B6-48A3-A63B-942BCF568F78}"/>
              </a:ext>
            </a:extLst>
          </p:cNvPr>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 </a:t>
            </a:r>
          </a:p>
        </p:txBody>
      </p:sp>
    </p:spTree>
    <p:extLst>
      <p:ext uri="{BB962C8B-B14F-4D97-AF65-F5344CB8AC3E}">
        <p14:creationId xmlns:p14="http://schemas.microsoft.com/office/powerpoint/2010/main" val="41880160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9066" y="1243013"/>
            <a:ext cx="8856984" cy="47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r>
              <a:rPr lang="ka-GE" sz="2400" b="1" kern="0" dirty="0" smtClean="0">
                <a:solidFill>
                  <a:srgbClr val="000000"/>
                </a:solidFill>
              </a:rPr>
              <a:t>მუხლი </a:t>
            </a:r>
            <a:r>
              <a:rPr lang="ka-GE" sz="2400" b="1" kern="0" dirty="0">
                <a:solidFill>
                  <a:srgbClr val="000000"/>
                </a:solidFill>
              </a:rPr>
              <a:t>14 - მტკიცებულებების შეგროვება</a:t>
            </a:r>
          </a:p>
          <a:p>
            <a:pPr marL="0" indent="0" algn="just">
              <a:buNone/>
            </a:pPr>
            <a:endParaRPr lang="ka-GE" sz="2000" dirty="0">
              <a:cs typeface="Arial" panose="020B0604020202020204" pitchFamily="34" charset="0"/>
            </a:endParaRPr>
          </a:p>
          <a:p>
            <a:pPr marL="0" indent="0" algn="just">
              <a:buNone/>
            </a:pPr>
            <a:r>
              <a:rPr lang="ka-GE" sz="2000" dirty="0"/>
              <a:t>გარდა 21-ე მუხლით გათვალისწინებული შემთხვევებისა, ყველა მონაწილე სახელმწიფო ვალდებულია გამოიყენოს ამ მუხლის 1-ელ პუნქტში გათვალისწინებული უფლებამოსილება და პროცედურები შემდეგი </a:t>
            </a:r>
            <a:r>
              <a:rPr lang="ka-GE" sz="2000" dirty="0" smtClean="0"/>
              <a:t>მიზნებისთვის</a:t>
            </a:r>
            <a:r>
              <a:rPr lang="ka-GE" sz="2000" dirty="0"/>
              <a:t>:</a:t>
            </a:r>
          </a:p>
          <a:p>
            <a:pPr marL="0" indent="0" algn="just">
              <a:buNone/>
            </a:pPr>
            <a:endParaRPr lang="ka-GE" sz="2000" dirty="0">
              <a:cs typeface="Arial" panose="020B0604020202020204" pitchFamily="34" charset="0"/>
            </a:endParaRPr>
          </a:p>
          <a:p>
            <a:pPr marL="0" indent="0" algn="just">
              <a:buNone/>
            </a:pPr>
            <a:r>
              <a:rPr lang="ka-GE" sz="2000" b="1" dirty="0"/>
              <a:t>(a) </a:t>
            </a:r>
            <a:r>
              <a:rPr lang="ka-GE" sz="2000" dirty="0" smtClean="0"/>
              <a:t>ამ კონვენციის </a:t>
            </a:r>
            <a:r>
              <a:rPr lang="ka-GE" sz="2000" b="1" dirty="0" smtClean="0">
                <a:solidFill>
                  <a:srgbClr val="FF0000"/>
                </a:solidFill>
              </a:rPr>
              <a:t>მე-2-მე-11 მუხლებით </a:t>
            </a:r>
            <a:r>
              <a:rPr lang="ka-GE" sz="2000" b="1" dirty="0">
                <a:solidFill>
                  <a:srgbClr val="FF0000"/>
                </a:solidFill>
              </a:rPr>
              <a:t>გათვალისწინებული დანაშაულები;</a:t>
            </a:r>
            <a:endParaRPr lang="ka-GE" sz="2000" b="1" dirty="0">
              <a:solidFill>
                <a:srgbClr val="FF0000"/>
              </a:solidFill>
              <a:cs typeface="Arial" panose="020B0604020202020204" pitchFamily="34" charset="0"/>
            </a:endParaRPr>
          </a:p>
          <a:p>
            <a:pPr marL="0" indent="0" algn="just">
              <a:buNone/>
            </a:pPr>
            <a:r>
              <a:rPr lang="ka-GE" sz="2000" dirty="0"/>
              <a:t> </a:t>
            </a:r>
            <a:endParaRPr lang="ka-GE" sz="2000" dirty="0">
              <a:cs typeface="Arial" panose="020B0604020202020204" pitchFamily="34" charset="0"/>
            </a:endParaRPr>
          </a:p>
          <a:p>
            <a:pPr marL="0" indent="0" algn="just">
              <a:buNone/>
            </a:pPr>
            <a:r>
              <a:rPr lang="ka-GE" sz="2000" b="1" dirty="0"/>
              <a:t>(b) </a:t>
            </a:r>
            <a:r>
              <a:rPr lang="ka-GE" sz="2000" dirty="0"/>
              <a:t>კომპიუტერული სისტემის საშუალებით ჩადენილი სხვა დანაშაულები; და</a:t>
            </a:r>
            <a:endParaRPr lang="ka-GE" sz="2000" dirty="0">
              <a:cs typeface="Arial" panose="020B0604020202020204" pitchFamily="34" charset="0"/>
            </a:endParaRPr>
          </a:p>
          <a:p>
            <a:pPr marL="0" indent="0" algn="just">
              <a:buNone/>
            </a:pPr>
            <a:endParaRPr lang="ka-GE" sz="2000" dirty="0">
              <a:cs typeface="Arial" panose="020B0604020202020204" pitchFamily="34" charset="0"/>
            </a:endParaRPr>
          </a:p>
          <a:p>
            <a:pPr marL="0" indent="0" algn="just">
              <a:buNone/>
            </a:pPr>
            <a:r>
              <a:rPr lang="ka-GE" sz="2000" b="1" dirty="0"/>
              <a:t>(c) </a:t>
            </a:r>
            <a:r>
              <a:rPr lang="ka-GE" sz="2000" dirty="0"/>
              <a:t>დანაშაულის მტკიცებულებათა ელექტრონული ფორმით შეგროვება.</a:t>
            </a:r>
            <a:endParaRPr lang="ka-GE" sz="2000" dirty="0">
              <a:cs typeface="Arial" panose="020B060402020202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12E78C0-96B6-48A3-A63B-942BCF568F78}"/>
              </a:ext>
            </a:extLst>
          </p:cNvPr>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700" dirty="0">
                <a:solidFill>
                  <a:schemeClr val="bg1"/>
                </a:solidFill>
                <a:latin typeface="Verdana" panose="020B0604030504040204" pitchFamily="34" charset="0"/>
              </a:rPr>
              <a:t>რეალობა</a:t>
            </a:r>
            <a:endParaRPr lang="ka-GE" sz="27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1695333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92367" y="1200150"/>
            <a:ext cx="8856984" cy="509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r>
              <a:rPr lang="ka-GE" sz="2400" b="1" kern="0" dirty="0" smtClean="0">
                <a:solidFill>
                  <a:srgbClr val="000000"/>
                </a:solidFill>
              </a:rPr>
              <a:t>მუხლი </a:t>
            </a:r>
            <a:r>
              <a:rPr lang="ka-GE" sz="2400" b="1" kern="0" dirty="0">
                <a:solidFill>
                  <a:srgbClr val="000000"/>
                </a:solidFill>
              </a:rPr>
              <a:t>14 - მტკიცებულებების შეგროვება</a:t>
            </a:r>
          </a:p>
          <a:p>
            <a:pPr marL="0" indent="0" algn="just">
              <a:buNone/>
            </a:pPr>
            <a:endParaRPr lang="ka-GE" sz="2000" dirty="0">
              <a:cs typeface="Arial" panose="020B0604020202020204" pitchFamily="34" charset="0"/>
            </a:endParaRPr>
          </a:p>
          <a:p>
            <a:pPr marL="0" indent="0" algn="just">
              <a:buNone/>
            </a:pPr>
            <a:r>
              <a:rPr lang="ka-GE" sz="2000" dirty="0"/>
              <a:t>გარდა 21-ე მუხლით გათვალისწინებული შემთხვევებისა, ყველა მონაწილე სახელმწიფო ვალდებულია გამოიყენოს ამ მუხლის 1-ელ პუნქტში გათვალისწინებული უფლებამოსილება და პროცედურები შემდეგი </a:t>
            </a:r>
            <a:r>
              <a:rPr lang="ka-GE" sz="2000" dirty="0" smtClean="0"/>
              <a:t>მიზნებისთვის</a:t>
            </a:r>
            <a:r>
              <a:rPr lang="ka-GE" sz="2000" dirty="0"/>
              <a:t>:</a:t>
            </a:r>
          </a:p>
          <a:p>
            <a:pPr marL="0" indent="0" algn="just">
              <a:buNone/>
            </a:pPr>
            <a:endParaRPr lang="ka-GE" sz="2000" dirty="0">
              <a:cs typeface="Arial" panose="020B0604020202020204" pitchFamily="34" charset="0"/>
            </a:endParaRPr>
          </a:p>
          <a:p>
            <a:pPr marL="0" indent="0" algn="just">
              <a:buNone/>
            </a:pPr>
            <a:r>
              <a:rPr lang="ka-GE" sz="2000" b="1" dirty="0"/>
              <a:t>(a) </a:t>
            </a:r>
            <a:r>
              <a:rPr lang="ka-GE" sz="2000" dirty="0" smtClean="0"/>
              <a:t>ამ კონვენციის მე-2-მე-11 მუხლებით გათვალისწინებული დანაშაულები;</a:t>
            </a:r>
            <a:endParaRPr lang="ka-GE" sz="2000" dirty="0">
              <a:cs typeface="Arial" panose="020B0604020202020204" pitchFamily="34" charset="0"/>
            </a:endParaRPr>
          </a:p>
          <a:p>
            <a:pPr marL="0" indent="0" algn="just">
              <a:buNone/>
            </a:pPr>
            <a:r>
              <a:rPr lang="ka-GE" sz="2000" dirty="0"/>
              <a:t> </a:t>
            </a:r>
            <a:endParaRPr lang="ka-GE" sz="2000" dirty="0">
              <a:cs typeface="Arial" panose="020B0604020202020204" pitchFamily="34" charset="0"/>
            </a:endParaRPr>
          </a:p>
          <a:p>
            <a:pPr marL="0" indent="0" algn="just">
              <a:buNone/>
            </a:pPr>
            <a:r>
              <a:rPr lang="ka-GE" sz="2000" b="1" dirty="0"/>
              <a:t>(b) </a:t>
            </a:r>
            <a:r>
              <a:rPr lang="ka-GE" sz="2000" b="1" dirty="0">
                <a:solidFill>
                  <a:srgbClr val="FF0000"/>
                </a:solidFill>
              </a:rPr>
              <a:t>კომპიუტერული სისტემის საშუალებით ჩადენილი სხვა დანაშაულები; და</a:t>
            </a:r>
            <a:endParaRPr lang="ka-GE" sz="2000" dirty="0">
              <a:cs typeface="Arial" panose="020B0604020202020204" pitchFamily="34" charset="0"/>
            </a:endParaRPr>
          </a:p>
          <a:p>
            <a:pPr marL="0" indent="0" algn="just">
              <a:buNone/>
            </a:pPr>
            <a:endParaRPr lang="ka-GE" sz="2000" dirty="0">
              <a:cs typeface="Arial" panose="020B0604020202020204" pitchFamily="34" charset="0"/>
            </a:endParaRPr>
          </a:p>
          <a:p>
            <a:pPr marL="0" indent="0" algn="just">
              <a:buNone/>
            </a:pPr>
            <a:r>
              <a:rPr lang="ka-GE" sz="2000" b="1" dirty="0"/>
              <a:t>(c) </a:t>
            </a:r>
            <a:r>
              <a:rPr lang="ka-GE" sz="2000" dirty="0"/>
              <a:t>დანაშაულის მტკიცებულებათა ელექტრონული ფორმით შეგროვება.</a:t>
            </a:r>
            <a:endParaRPr lang="ka-GE" sz="2000" dirty="0">
              <a:cs typeface="Arial" panose="020B060402020202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12E78C0-96B6-48A3-A63B-942BCF568F78}"/>
              </a:ext>
            </a:extLst>
          </p:cNvPr>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800" dirty="0">
                <a:solidFill>
                  <a:schemeClr val="bg1"/>
                </a:solidFill>
                <a:latin typeface="Verdana" panose="020B0604030504040204" pitchFamily="34" charset="0"/>
              </a:rPr>
              <a:t>რეალობა</a:t>
            </a:r>
            <a:endParaRPr lang="ka-GE" sz="31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3517077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92367" y="1200150"/>
            <a:ext cx="8856984" cy="47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r>
              <a:rPr lang="ka-GE" sz="2400" b="1" kern="0" dirty="0" smtClean="0">
                <a:solidFill>
                  <a:srgbClr val="000000"/>
                </a:solidFill>
              </a:rPr>
              <a:t>მუხლი </a:t>
            </a:r>
            <a:r>
              <a:rPr lang="ka-GE" sz="2400" b="1" kern="0" dirty="0">
                <a:solidFill>
                  <a:srgbClr val="000000"/>
                </a:solidFill>
              </a:rPr>
              <a:t>14 - მტკიცებულებების შეგროვება</a:t>
            </a:r>
          </a:p>
          <a:p>
            <a:pPr marL="0" indent="0" algn="just">
              <a:buNone/>
            </a:pPr>
            <a:endParaRPr lang="ka-GE" sz="2000" dirty="0">
              <a:cs typeface="Arial" panose="020B0604020202020204" pitchFamily="34" charset="0"/>
            </a:endParaRPr>
          </a:p>
          <a:p>
            <a:pPr marL="0" indent="0" algn="just">
              <a:buNone/>
            </a:pPr>
            <a:r>
              <a:rPr lang="ka-GE" sz="2000" dirty="0"/>
              <a:t>გარდა 21-ე მუხლით გათვალისწინებული შემთხვევებისა, ყველა მონაწილე სახელმწიფო ვალდებულია გამოიყენოს ამ მუხლის 1-ელ პუნქტში გათვალისწინებული უფლებამოსილება და პროცედურები შემდეგი </a:t>
            </a:r>
            <a:r>
              <a:rPr lang="ka-GE" sz="2000" dirty="0" smtClean="0"/>
              <a:t>მიზნებისთვის</a:t>
            </a:r>
            <a:r>
              <a:rPr lang="ka-GE" sz="2000" dirty="0"/>
              <a:t>:</a:t>
            </a:r>
          </a:p>
          <a:p>
            <a:pPr marL="0" indent="0" algn="just">
              <a:buNone/>
            </a:pPr>
            <a:endParaRPr lang="ka-GE" sz="2000" dirty="0">
              <a:cs typeface="Arial" panose="020B0604020202020204" pitchFamily="34" charset="0"/>
            </a:endParaRPr>
          </a:p>
          <a:p>
            <a:pPr marL="0" indent="0" algn="just">
              <a:buNone/>
            </a:pPr>
            <a:r>
              <a:rPr lang="ka-GE" sz="2000" b="1" dirty="0"/>
              <a:t>(a) </a:t>
            </a:r>
            <a:r>
              <a:rPr lang="ka-GE" sz="2000" dirty="0" smtClean="0"/>
              <a:t>ამ კონვენციის მე-2-მე-11 მუხლებით გათვალისწინებული დანაშაულები;</a:t>
            </a:r>
            <a:endParaRPr lang="ka-GE" sz="2000" dirty="0">
              <a:cs typeface="Arial" panose="020B0604020202020204" pitchFamily="34" charset="0"/>
            </a:endParaRPr>
          </a:p>
          <a:p>
            <a:pPr marL="0" indent="0" algn="just">
              <a:buNone/>
            </a:pPr>
            <a:r>
              <a:rPr lang="ka-GE" sz="2000" dirty="0"/>
              <a:t> </a:t>
            </a:r>
            <a:endParaRPr lang="ka-GE" sz="2000" dirty="0">
              <a:cs typeface="Arial" panose="020B0604020202020204" pitchFamily="34" charset="0"/>
            </a:endParaRPr>
          </a:p>
          <a:p>
            <a:pPr marL="0" indent="0" algn="just">
              <a:buNone/>
            </a:pPr>
            <a:r>
              <a:rPr lang="ka-GE" sz="2000" b="1" dirty="0"/>
              <a:t>(b) </a:t>
            </a:r>
            <a:r>
              <a:rPr lang="ka-GE" sz="2000" dirty="0"/>
              <a:t>კომპიუტერული სისტემის საშუალებით ჩადენილი სხვა დანაშაულები; და</a:t>
            </a:r>
            <a:endParaRPr lang="ka-GE" sz="2000" dirty="0">
              <a:cs typeface="Arial" panose="020B0604020202020204" pitchFamily="34" charset="0"/>
            </a:endParaRPr>
          </a:p>
          <a:p>
            <a:pPr marL="0" indent="0" algn="just">
              <a:buNone/>
            </a:pPr>
            <a:endParaRPr lang="ka-GE" sz="2000" dirty="0">
              <a:cs typeface="Arial" panose="020B0604020202020204" pitchFamily="34" charset="0"/>
            </a:endParaRPr>
          </a:p>
          <a:p>
            <a:pPr marL="0" indent="0" algn="just">
              <a:buNone/>
            </a:pPr>
            <a:r>
              <a:rPr lang="ka-GE" sz="2000" b="1" dirty="0"/>
              <a:t>(c) </a:t>
            </a:r>
            <a:r>
              <a:rPr lang="ka-GE" sz="2000" b="1" dirty="0">
                <a:solidFill>
                  <a:srgbClr val="FF0000"/>
                </a:solidFill>
              </a:rPr>
              <a:t>დანაშაულის მტკიცებულებათა ელექტრონული ფორმით შეგროვება.</a:t>
            </a:r>
            <a:endParaRPr lang="ka-GE" sz="2000" dirty="0">
              <a:cs typeface="Arial" panose="020B0604020202020204" pitchFamily="34" charset="0"/>
            </a:endParaRPr>
          </a:p>
        </p:txBody>
      </p:sp>
      <p:sp>
        <p:nvSpPr>
          <p:cNvPr id="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12E78C0-96B6-48A3-A63B-942BCF568F78}"/>
              </a:ext>
            </a:extLst>
          </p:cNvPr>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ka-GE" sz="2800" dirty="0">
                <a:solidFill>
                  <a:schemeClr val="bg1"/>
                </a:solidFill>
                <a:latin typeface="Verdana" panose="020B0604030504040204" pitchFamily="34" charset="0"/>
              </a:rPr>
              <a:t>რეალობა</a:t>
            </a:r>
            <a:endParaRPr lang="ka-GE" sz="31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8034275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3972438074"/>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634099" y="1782167"/>
            <a:ext cx="1260704" cy="1260704"/>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761576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98300934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ka-GE" sz="2800" dirty="0">
                <a:solidFill>
                  <a:schemeClr val="bg1"/>
                </a:solidFill>
                <a:latin typeface="Verdana" panose="020B0604030504040204" pitchFamily="34" charset="0"/>
              </a:rPr>
              <a:t>კიბერდანაშაულის საერთაშორისო </a:t>
            </a:r>
          </a:p>
          <a:p>
            <a:pPr algn="r">
              <a:lnSpc>
                <a:spcPct val="80000"/>
              </a:lnSpc>
            </a:pPr>
            <a:r>
              <a:rPr lang="ka-GE" sz="2800" dirty="0">
                <a:solidFill>
                  <a:schemeClr val="bg1"/>
                </a:solidFill>
                <a:latin typeface="Verdana" panose="020B0604030504040204" pitchFamily="34" charset="0"/>
              </a:rPr>
              <a:t>განზომილება</a:t>
            </a:r>
            <a:endParaRPr lang="ka-GE" sz="2800" dirty="0">
              <a:solidFill>
                <a:schemeClr val="bg1"/>
              </a:solidFill>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605524" y="1718034"/>
            <a:ext cx="1260704" cy="1260704"/>
          </a:xfrm>
          <a:prstGeom prst="rect">
            <a:avLst/>
          </a:prstGeom>
        </p:spPr>
      </p:pic>
    </p:spTree>
    <p:extLst>
      <p:ext uri="{BB962C8B-B14F-4D97-AF65-F5344CB8AC3E}">
        <p14:creationId xmlns:p14="http://schemas.microsoft.com/office/powerpoint/2010/main" val="1878542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charset="0"/>
              </a:rPr>
              <a:t>სესიის ამოცანები</a:t>
            </a:r>
          </a:p>
        </p:txBody>
      </p:sp>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B18497-BF37-4A20-ABA6-353886C26CA1}"/>
              </a:ext>
            </a:extLst>
          </p:cNvPr>
          <p:cNvSpPr>
            <a:spLocks noGrp="1"/>
          </p:cNvSpPr>
          <p:nvPr>
            <p:ph idx="1"/>
          </p:nvPr>
        </p:nvSpPr>
        <p:spPr>
          <a:xfrm>
            <a:off x="215739" y="1355055"/>
            <a:ext cx="8712522" cy="4188495"/>
          </a:xfrm>
        </p:spPr>
        <p:txBody>
          <a:bodyPr>
            <a:normAutofit/>
          </a:bodyPr>
          <a:lstStyle/>
          <a:p>
            <a:pPr marL="0" indent="0" algn="just">
              <a:buNone/>
            </a:pPr>
            <a:r>
              <a:rPr lang="ka-GE" sz="2400" b="1" dirty="0">
                <a:latin typeface="+mn-lt"/>
              </a:rPr>
              <a:t>ამ სესიის ბოლოს დელეგატები შეძლებენ:</a:t>
            </a:r>
          </a:p>
          <a:p>
            <a:pPr marL="0" indent="0" algn="just">
              <a:buNone/>
            </a:pPr>
            <a:endParaRPr lang="ka-GE" sz="2400" dirty="0">
              <a:latin typeface="+mn-lt"/>
              <a:ea typeface="Verdana" panose="020B0604030504040204" pitchFamily="34" charset="0"/>
            </a:endParaRPr>
          </a:p>
          <a:p>
            <a:pPr algn="just">
              <a:buFont typeface="Wingdings" panose="05000000000000000000" pitchFamily="2" charset="2"/>
              <a:buChar char="Ø"/>
            </a:pPr>
            <a:r>
              <a:rPr lang="ka-GE" sz="2400" dirty="0">
                <a:latin typeface="+mn-lt"/>
              </a:rPr>
              <a:t>გაიაზრონ ბუდაპეშტის კონვენციის მოქმედების სფერო</a:t>
            </a:r>
          </a:p>
          <a:p>
            <a:pPr algn="just">
              <a:buFont typeface="Wingdings" panose="05000000000000000000" pitchFamily="2" charset="2"/>
              <a:buChar char="Ø"/>
            </a:pPr>
            <a:r>
              <a:rPr lang="ka-GE" sz="2400" dirty="0">
                <a:latin typeface="+mn-lt"/>
              </a:rPr>
              <a:t>გაიგონ, თუ რამდენი წევრი ჰყავს ბუდაპეშტის კონვენციას </a:t>
            </a:r>
          </a:p>
          <a:p>
            <a:pPr algn="just">
              <a:buFont typeface="Wingdings" panose="05000000000000000000" pitchFamily="2" charset="2"/>
              <a:buChar char="Ø"/>
            </a:pPr>
            <a:r>
              <a:rPr lang="ka-GE" sz="2400" dirty="0">
                <a:latin typeface="+mn-lt"/>
              </a:rPr>
              <a:t>გაიაზრონ კიბერდანაშაულის შესახებ ხელშეკრულების საფუძვლები </a:t>
            </a:r>
          </a:p>
          <a:p>
            <a:pPr algn="just">
              <a:buFont typeface="Wingdings" panose="05000000000000000000" pitchFamily="2" charset="2"/>
              <a:buChar char="Ø"/>
            </a:pPr>
            <a:r>
              <a:rPr lang="ka-GE" sz="2400" dirty="0">
                <a:latin typeface="+mn-lt"/>
              </a:rPr>
              <a:t>გაიაზრონ ბუდაპეშტის კონვენციის სარგებელი და განიხილონ არასწორი წარმოდგენები ბუდაპეშტის კონვენციის შესახებ</a:t>
            </a:r>
            <a:endParaRPr lang="ka-GE" sz="2400" dirty="0">
              <a:latin typeface="+mn-lt"/>
              <a:ea typeface="Verdana" panose="020B0604030504040204" pitchFamily="34" charset="0"/>
            </a:endParaRPr>
          </a:p>
        </p:txBody>
      </p:sp>
    </p:spTree>
    <p:extLst>
      <p:ext uri="{BB962C8B-B14F-4D97-AF65-F5344CB8AC3E}">
        <p14:creationId xmlns:p14="http://schemas.microsoft.com/office/powerpoint/2010/main" val="716352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ბუდაპეშტის კონვენცია: მოქმედების სფერო</a:t>
            </a:r>
            <a:endParaRPr lang="ka-GE" sz="2700" dirty="0">
              <a:solidFill>
                <a:schemeClr val="bg1"/>
              </a:solidFill>
              <a:latin typeface="Verdana" panose="020B0604030504040204" pitchFamily="34" charset="0"/>
              <a:ea typeface="Verdana" panose="020B0604030504040204" pitchFamily="34" charset="0"/>
              <a:cs typeface="Verdana" charset="0"/>
            </a:endParaRPr>
          </a:p>
        </p:txBody>
      </p:sp>
      <p:sp>
        <p:nvSpPr>
          <p:cNvPr id="20" name="Textfeld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2F3459-C909-4A75-8C50-90D04D3C4B22}"/>
              </a:ext>
            </a:extLst>
          </p:cNvPr>
          <p:cNvSpPr txBox="1"/>
          <p:nvPr/>
        </p:nvSpPr>
        <p:spPr>
          <a:xfrm>
            <a:off x="157142" y="1206554"/>
            <a:ext cx="2786062" cy="4832092"/>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ka-GE" sz="1600" b="1" dirty="0"/>
              <a:t>ქმედების კრიმინალიზაცია</a:t>
            </a:r>
          </a:p>
          <a:p>
            <a:pPr marL="342900" indent="-342900" fontAlgn="auto">
              <a:spcBef>
                <a:spcPts val="0"/>
              </a:spcBef>
              <a:spcAft>
                <a:spcPts val="0"/>
              </a:spcAft>
              <a:buFont typeface="Wingdings" pitchFamily="2" charset="2"/>
              <a:buChar char="§"/>
              <a:defRPr/>
            </a:pPr>
            <a:r>
              <a:rPr lang="ka-GE" sz="1600" dirty="0"/>
              <a:t>უკანონო წვდომა</a:t>
            </a:r>
          </a:p>
          <a:p>
            <a:pPr marL="342900" indent="-342900" fontAlgn="auto">
              <a:spcBef>
                <a:spcPts val="0"/>
              </a:spcBef>
              <a:spcAft>
                <a:spcPts val="0"/>
              </a:spcAft>
              <a:buFont typeface="Wingdings" pitchFamily="2" charset="2"/>
              <a:buChar char="§"/>
              <a:defRPr/>
            </a:pPr>
            <a:r>
              <a:rPr lang="ka-GE" sz="1600" dirty="0"/>
              <a:t>უკანონო გადაჭერა</a:t>
            </a:r>
          </a:p>
          <a:p>
            <a:pPr marL="342900" indent="-342900" fontAlgn="auto">
              <a:spcBef>
                <a:spcPts val="0"/>
              </a:spcBef>
              <a:spcAft>
                <a:spcPts val="0"/>
              </a:spcAft>
              <a:buFont typeface="Wingdings" pitchFamily="2" charset="2"/>
              <a:buChar char="§"/>
              <a:defRPr/>
            </a:pPr>
            <a:r>
              <a:rPr lang="ka-GE" sz="1600" dirty="0"/>
              <a:t>მონაცემთა ხელყოფა</a:t>
            </a:r>
          </a:p>
          <a:p>
            <a:pPr marL="342900" indent="-342900" fontAlgn="auto">
              <a:spcBef>
                <a:spcPts val="0"/>
              </a:spcBef>
              <a:spcAft>
                <a:spcPts val="0"/>
              </a:spcAft>
              <a:buFont typeface="Wingdings" pitchFamily="2" charset="2"/>
              <a:buChar char="§"/>
              <a:defRPr/>
            </a:pPr>
            <a:r>
              <a:rPr lang="ka-GE" sz="1600" dirty="0"/>
              <a:t>სისტემაში ჩარევა</a:t>
            </a:r>
          </a:p>
          <a:p>
            <a:pPr marL="342900" indent="-342900" fontAlgn="auto">
              <a:spcBef>
                <a:spcPts val="0"/>
              </a:spcBef>
              <a:spcAft>
                <a:spcPts val="0"/>
              </a:spcAft>
              <a:buFont typeface="Wingdings" pitchFamily="2" charset="2"/>
              <a:buChar char="§"/>
              <a:defRPr/>
            </a:pPr>
            <a:r>
              <a:rPr lang="ka-GE" sz="1600" dirty="0"/>
              <a:t>მოწყობილობების ბოროტად გამოყენება</a:t>
            </a:r>
          </a:p>
          <a:p>
            <a:pPr marL="342900" indent="-342900" fontAlgn="auto">
              <a:spcBef>
                <a:spcPts val="0"/>
              </a:spcBef>
              <a:spcAft>
                <a:spcPts val="0"/>
              </a:spcAft>
              <a:buFont typeface="Wingdings" pitchFamily="2" charset="2"/>
              <a:buChar char="§"/>
              <a:defRPr/>
            </a:pPr>
            <a:r>
              <a:rPr lang="ka-GE" sz="1600" dirty="0"/>
              <a:t>თაღლითობა და გაყალბება</a:t>
            </a:r>
          </a:p>
          <a:p>
            <a:pPr marL="342900" indent="-342900" fontAlgn="auto">
              <a:spcBef>
                <a:spcPts val="0"/>
              </a:spcBef>
              <a:spcAft>
                <a:spcPts val="0"/>
              </a:spcAft>
              <a:buFont typeface="Wingdings" pitchFamily="2" charset="2"/>
              <a:buChar char="§"/>
              <a:defRPr/>
            </a:pPr>
            <a:r>
              <a:rPr lang="ka-GE" sz="1600" dirty="0"/>
              <a:t>ბავშვთა პორნოგრაფია</a:t>
            </a:r>
          </a:p>
          <a:p>
            <a:pPr marL="342900" indent="-342900" fontAlgn="auto">
              <a:spcBef>
                <a:spcPts val="0"/>
              </a:spcBef>
              <a:spcAft>
                <a:spcPts val="0"/>
              </a:spcAft>
              <a:buFont typeface="Wingdings" pitchFamily="2" charset="2"/>
              <a:buChar char="§"/>
              <a:defRPr/>
            </a:pPr>
            <a:r>
              <a:rPr lang="ka-GE" sz="1600" dirty="0"/>
              <a:t>ინტელექტუალური საკუთრების უფლების წინააღმდეგ მიმართული დანაშაულები</a:t>
            </a:r>
            <a:endParaRPr lang="ka-GE" sz="1600" dirty="0">
              <a:cs typeface="Verdana"/>
            </a:endParaRPr>
          </a:p>
          <a:p>
            <a:pPr marL="342900" indent="-342900" fontAlgn="auto">
              <a:spcBef>
                <a:spcPts val="0"/>
              </a:spcBef>
              <a:spcAft>
                <a:spcPts val="0"/>
              </a:spcAft>
              <a:buFont typeface="Wingdings" pitchFamily="2" charset="2"/>
              <a:buChar char="§"/>
              <a:defRPr/>
            </a:pPr>
            <a:r>
              <a:rPr lang="ka-GE" sz="1600" dirty="0"/>
              <a:t>მცდელობა, დახმარება და თანამონაწილეობა</a:t>
            </a:r>
          </a:p>
          <a:p>
            <a:pPr marL="342900" indent="-342900" fontAlgn="auto">
              <a:spcBef>
                <a:spcPts val="0"/>
              </a:spcBef>
              <a:spcAft>
                <a:spcPts val="0"/>
              </a:spcAft>
              <a:buFont typeface="Wingdings" pitchFamily="2" charset="2"/>
              <a:buChar char="§"/>
              <a:defRPr/>
            </a:pPr>
            <a:r>
              <a:rPr lang="ka-GE" sz="1600" dirty="0" smtClean="0"/>
              <a:t>კორპორაციული </a:t>
            </a:r>
            <a:r>
              <a:rPr lang="ka-GE" sz="1600" dirty="0"/>
              <a:t>პასუხისმგებლობა</a:t>
            </a:r>
          </a:p>
        </p:txBody>
      </p:sp>
      <p:sp>
        <p:nvSpPr>
          <p:cNvPr id="21" name="Textfeld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16E88E6-EA52-4247-B5D5-047E57E73689}"/>
              </a:ext>
            </a:extLst>
          </p:cNvPr>
          <p:cNvSpPr txBox="1"/>
          <p:nvPr/>
        </p:nvSpPr>
        <p:spPr>
          <a:xfrm>
            <a:off x="6372201" y="1142663"/>
            <a:ext cx="2570163" cy="509370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ka-GE" sz="1300" b="1" dirty="0"/>
              <a:t>საერთაშორისო თანამშრომლობა</a:t>
            </a:r>
          </a:p>
          <a:p>
            <a:pPr marL="361950" indent="-361950" fontAlgn="auto">
              <a:spcBef>
                <a:spcPts val="0"/>
              </a:spcBef>
              <a:spcAft>
                <a:spcPts val="0"/>
              </a:spcAft>
              <a:buFont typeface="Wingdings" pitchFamily="2" charset="2"/>
              <a:buChar char="§"/>
              <a:defRPr/>
            </a:pPr>
            <a:r>
              <a:rPr lang="ka-GE" sz="1300" dirty="0"/>
              <a:t>ექსტრადიცია</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(MLA)</a:t>
            </a:r>
          </a:p>
          <a:p>
            <a:pPr marL="361950" indent="-361950" fontAlgn="auto">
              <a:spcBef>
                <a:spcPts val="0"/>
              </a:spcBef>
              <a:spcAft>
                <a:spcPts val="0"/>
              </a:spcAft>
              <a:buFont typeface="Wingdings" pitchFamily="2" charset="2"/>
              <a:buChar char="§"/>
              <a:defRPr/>
            </a:pPr>
            <a:r>
              <a:rPr lang="ka-GE" sz="1300" dirty="0"/>
              <a:t>სპონტანური ინფორმაცია</a:t>
            </a:r>
          </a:p>
          <a:p>
            <a:pPr marL="361950" indent="-361950" fontAlgn="auto">
              <a:spcBef>
                <a:spcPts val="0"/>
              </a:spcBef>
              <a:spcAft>
                <a:spcPts val="0"/>
              </a:spcAft>
              <a:buFont typeface="Wingdings" pitchFamily="2" charset="2"/>
              <a:buChar char="§"/>
              <a:defRPr/>
            </a:pPr>
            <a:r>
              <a:rPr lang="ka-GE" sz="1300" dirty="0"/>
              <a:t>დაჩქარებული დაცვა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ტრაფიკის მონაცემების დაჩქარებული გამჟღავნება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წვდომისთვის</a:t>
            </a:r>
          </a:p>
          <a:p>
            <a:pPr marL="361950" indent="-361950">
              <a:buFont typeface="Wingdings" pitchFamily="2" charset="2"/>
              <a:buChar char="§"/>
              <a:defRPr/>
            </a:pPr>
            <a:r>
              <a:rPr lang="ka-GE" sz="1300" dirty="0"/>
              <a:t>ტრანსსასაზღვრო წვდომა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რეალურ დროში ტრაფიკის მონაცემებისთვის</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მონაცემთა გადაჭერაში</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24-საათიან რეჟიმში მომუშავე საკონტაქტო პუნქტები</a:t>
            </a:r>
          </a:p>
        </p:txBody>
      </p:sp>
      <p:sp>
        <p:nvSpPr>
          <p:cNvPr id="22" name="Textfeld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sp>
        <p:nvSpPr>
          <p:cNvPr id="23" name="Textfeld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cxnSp>
        <p:nvCxnSpPr>
          <p:cNvPr id="24" name="Form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AD0CD19-4C49-4F41-86A9-7B7448FB4058}"/>
              </a:ext>
            </a:extLst>
          </p:cNvPr>
          <p:cNvCxnSpPr>
            <a:stCxn id="20" idx="2"/>
          </p:cNvCxnSpPr>
          <p:nvPr/>
        </p:nvCxnSpPr>
        <p:spPr>
          <a:xfrm rot="5400000" flipH="1" flipV="1">
            <a:off x="3831146" y="3497589"/>
            <a:ext cx="260084" cy="4822030"/>
          </a:xfrm>
          <a:prstGeom prst="bentConnector4">
            <a:avLst>
              <a:gd name="adj1" fmla="val -87895"/>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E098AA4-0D98-4207-94EB-43432807C98D}"/>
              </a:ext>
            </a:extLst>
          </p:cNvPr>
          <p:cNvSpPr txBox="1"/>
          <p:nvPr/>
        </p:nvSpPr>
        <p:spPr>
          <a:xfrm>
            <a:off x="3443265" y="1271008"/>
            <a:ext cx="2428875" cy="4278094"/>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ka-GE" sz="1700" b="1" dirty="0"/>
              <a:t>საპროცესო ინსტრუმენტები</a:t>
            </a:r>
          </a:p>
          <a:p>
            <a:pPr marL="361950" indent="-361950" fontAlgn="auto">
              <a:spcBef>
                <a:spcPts val="0"/>
              </a:spcBef>
              <a:spcAft>
                <a:spcPts val="0"/>
              </a:spcAft>
              <a:buFont typeface="Wingdings" pitchFamily="2" charset="2"/>
              <a:buChar char="§"/>
              <a:defRPr/>
            </a:pPr>
            <a:r>
              <a:rPr lang="ka-GE" sz="1700" dirty="0"/>
              <a:t>დაჩქარებული დაცვა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მონაცემების გამჟღავნება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ჩხრეკა და ამოღება</a:t>
            </a:r>
          </a:p>
          <a:p>
            <a:pPr marL="361950" indent="-361950" fontAlgn="auto">
              <a:spcBef>
                <a:spcPts val="0"/>
              </a:spcBef>
              <a:spcAft>
                <a:spcPts val="0"/>
              </a:spcAft>
              <a:buFont typeface="Wingdings" pitchFamily="2" charset="2"/>
              <a:buChar char="§"/>
              <a:defRPr/>
            </a:pPr>
            <a:r>
              <a:rPr lang="ka-GE" sz="1700" dirty="0"/>
              <a:t>ინფორმაციის გაცემის ბრძანება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 რეალურ დროში</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კომპიუტერული მონაცემების გადაჭერა</a:t>
            </a:r>
            <a:endParaRPr lang="ka-GE" sz="1700" dirty="0">
              <a:cs typeface="Verdana"/>
            </a:endParaRPr>
          </a:p>
        </p:txBody>
      </p:sp>
      <p:sp>
        <p:nvSpPr>
          <p:cNvPr id="27" name="Textfeld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ka-GE" sz="1600" b="1" dirty="0">
                <a:solidFill>
                  <a:schemeClr val="tx1">
                    <a:lumMod val="65000"/>
                    <a:lumOff val="35000"/>
                  </a:schemeClr>
                </a:solidFill>
              </a:rPr>
              <a:t>ჰარმონიზაცია </a:t>
            </a:r>
          </a:p>
        </p:txBody>
      </p:sp>
    </p:spTree>
    <p:extLst>
      <p:ext uri="{BB962C8B-B14F-4D97-AF65-F5344CB8AC3E}">
        <p14:creationId xmlns:p14="http://schemas.microsoft.com/office/powerpoint/2010/main" val="681564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92EA30-54CE-4062-B518-E86D1D7BEC69}"/>
              </a:ext>
            </a:extLst>
          </p:cNvPr>
          <p:cNvSpPr>
            <a:spLocks noChangeArrowheads="1"/>
          </p:cNvSpPr>
          <p:nvPr/>
        </p:nvSpPr>
        <p:spPr bwMode="auto">
          <a:xfrm>
            <a:off x="290513" y="2352650"/>
            <a:ext cx="859948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lvl="0" algn="ctr">
              <a:spcBef>
                <a:spcPct val="0"/>
              </a:spcBef>
              <a:buNone/>
              <a:tabLst/>
            </a:pPr>
            <a:r>
              <a:rPr lang="ka-GE" altLang="en-US" sz="1800" b="1" dirty="0">
                <a:solidFill>
                  <a:prstClr val="black"/>
                </a:solidFill>
                <a:latin typeface="+mn-lt"/>
              </a:rPr>
              <a:t>გმადლობთ</a:t>
            </a:r>
          </a:p>
          <a:p>
            <a:pPr lvl="0" algn="ctr">
              <a:spcBef>
                <a:spcPct val="0"/>
              </a:spcBef>
              <a:buNone/>
              <a:tabLst/>
            </a:pPr>
            <a:endParaRPr lang="ka-GE" altLang="en-US" sz="1200" b="1" dirty="0">
              <a:solidFill>
                <a:prstClr val="black"/>
              </a:solidFill>
              <a:latin typeface="+mn-lt"/>
              <a:ea typeface="+mn-ea"/>
            </a:endParaRPr>
          </a:p>
          <a:p>
            <a:pPr lvl="0" algn="ctr">
              <a:spcBef>
                <a:spcPct val="0"/>
              </a:spcBef>
              <a:buNone/>
              <a:tabLst/>
            </a:pPr>
            <a:endParaRPr lang="ka-GE" altLang="en-US" sz="1200" b="1" dirty="0">
              <a:solidFill>
                <a:prstClr val="black"/>
              </a:solidFill>
              <a:latin typeface="+mn-lt"/>
              <a:ea typeface="+mn-ea"/>
            </a:endParaRPr>
          </a:p>
          <a:p>
            <a:pPr lvl="0" algn="ctr">
              <a:spcBef>
                <a:spcPct val="0"/>
              </a:spcBef>
              <a:buNone/>
              <a:tabLst/>
            </a:pPr>
            <a:endParaRPr lang="ka-GE" altLang="en-US" sz="1200" b="1" dirty="0">
              <a:solidFill>
                <a:prstClr val="black"/>
              </a:solidFill>
              <a:latin typeface="+mn-lt"/>
              <a:ea typeface="+mn-ea"/>
            </a:endParaRPr>
          </a:p>
          <a:p>
            <a:pPr lvl="0" algn="ctr">
              <a:spcBef>
                <a:spcPct val="0"/>
              </a:spcBef>
              <a:buNone/>
              <a:tabLst/>
            </a:pPr>
            <a:endParaRPr lang="ka-GE" altLang="en-US" sz="1200" b="1" dirty="0">
              <a:solidFill>
                <a:prstClr val="black"/>
              </a:solidFill>
              <a:latin typeface="+mn-lt"/>
              <a:ea typeface="+mn-ea"/>
            </a:endParaRPr>
          </a:p>
          <a:p>
            <a:pPr lvl="0" algn="ctr">
              <a:spcBef>
                <a:spcPct val="0"/>
              </a:spcBef>
              <a:buNone/>
              <a:tabLst/>
            </a:pPr>
            <a:endParaRPr lang="ka-GE" altLang="en-US" sz="1600" b="1" dirty="0">
              <a:solidFill>
                <a:prstClr val="black"/>
              </a:solidFill>
              <a:latin typeface="+mn-lt"/>
              <a:ea typeface="+mn-ea"/>
            </a:endParaRPr>
          </a:p>
          <a:p>
            <a:pPr lvl="0" algn="ctr">
              <a:spcBef>
                <a:spcPct val="0"/>
              </a:spcBef>
              <a:buNone/>
              <a:tabLst/>
            </a:pPr>
            <a:r>
              <a:rPr lang="ka-GE" altLang="en-US" sz="1800" b="1" dirty="0">
                <a:solidFill>
                  <a:prstClr val="black"/>
                </a:solidFill>
                <a:latin typeface="+mn-lt"/>
              </a:rPr>
              <a:t>Xxxxx XXXXXXXX</a:t>
            </a:r>
          </a:p>
          <a:p>
            <a:pPr lvl="0" algn="ctr">
              <a:spcBef>
                <a:spcPct val="0"/>
              </a:spcBef>
              <a:buNone/>
              <a:tabLst/>
            </a:pPr>
            <a:endParaRPr lang="ka-GE" altLang="en-US" sz="600" dirty="0">
              <a:solidFill>
                <a:prstClr val="black"/>
              </a:solidFill>
              <a:latin typeface="+mn-lt"/>
              <a:ea typeface="+mn-ea"/>
            </a:endParaRPr>
          </a:p>
          <a:p>
            <a:pPr lvl="0" algn="ctr">
              <a:spcBef>
                <a:spcPct val="0"/>
              </a:spcBef>
              <a:buNone/>
              <a:tabLst/>
            </a:pPr>
            <a:r>
              <a:rPr lang="ka-GE" altLang="en-US" sz="1400" i="1" dirty="0">
                <a:solidFill>
                  <a:prstClr val="black"/>
                </a:solidFill>
                <a:latin typeface="+mn-lt"/>
              </a:rPr>
              <a:t>ევროპის საბჭო</a:t>
            </a:r>
          </a:p>
          <a:p>
            <a:pPr lvl="0" algn="ctr">
              <a:spcBef>
                <a:spcPct val="0"/>
              </a:spcBef>
              <a:buNone/>
              <a:tabLst/>
            </a:pPr>
            <a:endParaRPr lang="ka-GE" altLang="en-US" sz="1400" b="1" dirty="0">
              <a:solidFill>
                <a:srgbClr val="2F618F"/>
              </a:solidFill>
              <a:latin typeface="+mn-lt"/>
              <a:ea typeface="+mn-ea"/>
            </a:endParaRPr>
          </a:p>
          <a:p>
            <a:pPr lvl="0" algn="ctr">
              <a:spcBef>
                <a:spcPct val="0"/>
              </a:spcBef>
              <a:buNone/>
              <a:tabLst/>
            </a:pPr>
            <a:r>
              <a:rPr lang="ka-GE" altLang="en-US" sz="1600" b="1" dirty="0">
                <a:solidFill>
                  <a:srgbClr val="2F618F"/>
                </a:solidFill>
                <a:latin typeface="+mn-lt"/>
              </a:rPr>
              <a:t>ელ. ფოსტა</a:t>
            </a:r>
          </a:p>
          <a:p>
            <a:pPr lvl="0" algn="ctr">
              <a:spcBef>
                <a:spcPct val="0"/>
              </a:spcBef>
              <a:buNone/>
              <a:tabLst/>
            </a:pPr>
            <a:endParaRPr lang="ka-GE" altLang="en-US" sz="1600" b="1" dirty="0">
              <a:solidFill>
                <a:prstClr val="black"/>
              </a:solidFill>
              <a:latin typeface="+mn-lt"/>
              <a:ea typeface="+mn-ea"/>
            </a:endParaRPr>
          </a:p>
          <a:p>
            <a:pPr lvl="0" algn="ctr">
              <a:spcBef>
                <a:spcPct val="0"/>
              </a:spcBef>
              <a:buNone/>
              <a:tabLst/>
            </a:pPr>
            <a:endParaRPr lang="ka-GE" altLang="en-US" sz="1600" b="1" dirty="0">
              <a:solidFill>
                <a:prstClr val="black"/>
              </a:solidFill>
              <a:latin typeface="+mn-lt"/>
              <a:ea typeface="+mn-ea"/>
            </a:endParaRPr>
          </a:p>
          <a:p>
            <a:pPr lvl="0" algn="ctr">
              <a:spcBef>
                <a:spcPct val="0"/>
              </a:spcBef>
              <a:buNone/>
              <a:tabLst/>
            </a:pPr>
            <a:endParaRPr lang="ka-GE" altLang="en-US" sz="1400" b="1" dirty="0">
              <a:solidFill>
                <a:prstClr val="black"/>
              </a:solidFill>
              <a:latin typeface="+mn-lt"/>
              <a:ea typeface="+mn-ea"/>
            </a:endParaRPr>
          </a:p>
          <a:p>
            <a:pPr lvl="0" algn="ctr">
              <a:spcBef>
                <a:spcPct val="0"/>
              </a:spcBef>
              <a:buNone/>
              <a:tabLst/>
            </a:pPr>
            <a:r>
              <a:rPr lang="ka-GE" altLang="en-US" sz="1600" b="1" dirty="0">
                <a:solidFill>
                  <a:prstClr val="black"/>
                </a:solidFill>
                <a:latin typeface="+mn-lt"/>
              </a:rPr>
              <a:t>დდ თვე წწწწ</a:t>
            </a:r>
          </a:p>
        </p:txBody>
      </p:sp>
      <p:sp>
        <p:nvSpPr>
          <p:cNvPr id="10"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1503B2-B0B3-4330-9439-3D5954CA1625}"/>
              </a:ext>
            </a:extLst>
          </p:cNvPr>
          <p:cNvSpPr>
            <a:spLocks noChangeArrowheads="1"/>
          </p:cNvSpPr>
          <p:nvPr/>
        </p:nvSpPr>
        <p:spPr bwMode="auto">
          <a:xfrm>
            <a:off x="365125" y="1177588"/>
            <a:ext cx="8599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400" b="1"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400" i="1" dirty="0">
              <a:latin typeface="+mn-lt"/>
            </a:endParaRPr>
          </a:p>
        </p:txBody>
      </p:sp>
    </p:spTree>
    <p:extLst>
      <p:ext uri="{BB962C8B-B14F-4D97-AF65-F5344CB8AC3E}">
        <p14:creationId xmlns:p14="http://schemas.microsoft.com/office/powerpoint/2010/main" val="2469809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ბუდაპეშტის კონვენცია: მოქმედების სფერო</a:t>
            </a:r>
            <a:endParaRPr lang="ka-GE" sz="2700" dirty="0">
              <a:solidFill>
                <a:schemeClr val="bg1"/>
              </a:solidFill>
              <a:latin typeface="Verdana" panose="020B0604030504040204" pitchFamily="34" charset="0"/>
              <a:ea typeface="Verdana" panose="020B0604030504040204" pitchFamily="34" charset="0"/>
              <a:cs typeface="Verdana" charset="0"/>
            </a:endParaRPr>
          </a:p>
        </p:txBody>
      </p:sp>
      <p:sp>
        <p:nvSpPr>
          <p:cNvPr id="20" name="Textfeld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22F3459-C909-4A75-8C50-90D04D3C4B22}"/>
              </a:ext>
            </a:extLst>
          </p:cNvPr>
          <p:cNvSpPr txBox="1"/>
          <p:nvPr/>
        </p:nvSpPr>
        <p:spPr>
          <a:xfrm>
            <a:off x="157142" y="1206554"/>
            <a:ext cx="2786062" cy="4832092"/>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ka-GE" sz="1600" b="1" dirty="0"/>
              <a:t>ქმედების კრიმინალიზაცია</a:t>
            </a:r>
          </a:p>
          <a:p>
            <a:pPr marL="342900" indent="-342900" fontAlgn="auto">
              <a:spcBef>
                <a:spcPts val="0"/>
              </a:spcBef>
              <a:spcAft>
                <a:spcPts val="0"/>
              </a:spcAft>
              <a:buFont typeface="Wingdings" pitchFamily="2" charset="2"/>
              <a:buChar char="§"/>
              <a:defRPr/>
            </a:pPr>
            <a:r>
              <a:rPr lang="ka-GE" sz="1600" dirty="0"/>
              <a:t>უკანონო წვდომა</a:t>
            </a:r>
          </a:p>
          <a:p>
            <a:pPr marL="342900" indent="-342900" fontAlgn="auto">
              <a:spcBef>
                <a:spcPts val="0"/>
              </a:spcBef>
              <a:spcAft>
                <a:spcPts val="0"/>
              </a:spcAft>
              <a:buFont typeface="Wingdings" pitchFamily="2" charset="2"/>
              <a:buChar char="§"/>
              <a:defRPr/>
            </a:pPr>
            <a:r>
              <a:rPr lang="ka-GE" sz="1600" dirty="0"/>
              <a:t>უკანონო გადაჭერა</a:t>
            </a:r>
          </a:p>
          <a:p>
            <a:pPr marL="342900" indent="-342900" fontAlgn="auto">
              <a:spcBef>
                <a:spcPts val="0"/>
              </a:spcBef>
              <a:spcAft>
                <a:spcPts val="0"/>
              </a:spcAft>
              <a:buFont typeface="Wingdings" pitchFamily="2" charset="2"/>
              <a:buChar char="§"/>
              <a:defRPr/>
            </a:pPr>
            <a:r>
              <a:rPr lang="ka-GE" sz="1600" dirty="0"/>
              <a:t>მონაცემთა ხელყოფა</a:t>
            </a:r>
          </a:p>
          <a:p>
            <a:pPr marL="342900" indent="-342900" fontAlgn="auto">
              <a:spcBef>
                <a:spcPts val="0"/>
              </a:spcBef>
              <a:spcAft>
                <a:spcPts val="0"/>
              </a:spcAft>
              <a:buFont typeface="Wingdings" pitchFamily="2" charset="2"/>
              <a:buChar char="§"/>
              <a:defRPr/>
            </a:pPr>
            <a:r>
              <a:rPr lang="ka-GE" sz="1600" dirty="0"/>
              <a:t>სისტემაში ჩარევა</a:t>
            </a:r>
          </a:p>
          <a:p>
            <a:pPr marL="342900" indent="-342900" fontAlgn="auto">
              <a:spcBef>
                <a:spcPts val="0"/>
              </a:spcBef>
              <a:spcAft>
                <a:spcPts val="0"/>
              </a:spcAft>
              <a:buFont typeface="Wingdings" pitchFamily="2" charset="2"/>
              <a:buChar char="§"/>
              <a:defRPr/>
            </a:pPr>
            <a:r>
              <a:rPr lang="ka-GE" sz="1600" dirty="0"/>
              <a:t>მოწყობილობების ბოროტად გამოყენება</a:t>
            </a:r>
          </a:p>
          <a:p>
            <a:pPr marL="342900" indent="-342900" fontAlgn="auto">
              <a:spcBef>
                <a:spcPts val="0"/>
              </a:spcBef>
              <a:spcAft>
                <a:spcPts val="0"/>
              </a:spcAft>
              <a:buFont typeface="Wingdings" pitchFamily="2" charset="2"/>
              <a:buChar char="§"/>
              <a:defRPr/>
            </a:pPr>
            <a:r>
              <a:rPr lang="ka-GE" sz="1600" dirty="0"/>
              <a:t>თაღლითობა და გაყალბება</a:t>
            </a:r>
          </a:p>
          <a:p>
            <a:pPr marL="342900" indent="-342900" fontAlgn="auto">
              <a:spcBef>
                <a:spcPts val="0"/>
              </a:spcBef>
              <a:spcAft>
                <a:spcPts val="0"/>
              </a:spcAft>
              <a:buFont typeface="Wingdings" pitchFamily="2" charset="2"/>
              <a:buChar char="§"/>
              <a:defRPr/>
            </a:pPr>
            <a:r>
              <a:rPr lang="ka-GE" sz="1600" dirty="0"/>
              <a:t>ბავშვთა პორნოგრაფია</a:t>
            </a:r>
          </a:p>
          <a:p>
            <a:pPr marL="342900" indent="-342900" fontAlgn="auto">
              <a:spcBef>
                <a:spcPts val="0"/>
              </a:spcBef>
              <a:spcAft>
                <a:spcPts val="0"/>
              </a:spcAft>
              <a:buFont typeface="Wingdings" pitchFamily="2" charset="2"/>
              <a:buChar char="§"/>
              <a:defRPr/>
            </a:pPr>
            <a:r>
              <a:rPr lang="ka-GE" sz="1600" dirty="0"/>
              <a:t>ინტელექტუალური საკუთრების უფლების წინააღმდეგ მიმართული დანაშაულები</a:t>
            </a:r>
            <a:endParaRPr lang="ka-GE" sz="1600" dirty="0">
              <a:cs typeface="Verdana"/>
            </a:endParaRPr>
          </a:p>
          <a:p>
            <a:pPr marL="342900" indent="-342900" fontAlgn="auto">
              <a:spcBef>
                <a:spcPts val="0"/>
              </a:spcBef>
              <a:spcAft>
                <a:spcPts val="0"/>
              </a:spcAft>
              <a:buFont typeface="Wingdings" pitchFamily="2" charset="2"/>
              <a:buChar char="§"/>
              <a:defRPr/>
            </a:pPr>
            <a:r>
              <a:rPr lang="ka-GE" sz="1600" dirty="0"/>
              <a:t>მცდელობა, დახმარება და თანამონაწილეობა</a:t>
            </a:r>
          </a:p>
          <a:p>
            <a:pPr marL="342900" indent="-342900" fontAlgn="auto">
              <a:spcBef>
                <a:spcPts val="0"/>
              </a:spcBef>
              <a:spcAft>
                <a:spcPts val="0"/>
              </a:spcAft>
              <a:buFont typeface="Wingdings" pitchFamily="2" charset="2"/>
              <a:buChar char="§"/>
              <a:defRPr/>
            </a:pPr>
            <a:r>
              <a:rPr lang="ka-GE" sz="1600" dirty="0" smtClean="0"/>
              <a:t>კორპორაციული </a:t>
            </a:r>
            <a:r>
              <a:rPr lang="ka-GE" sz="1600" dirty="0"/>
              <a:t>პასუხისმგებლობა</a:t>
            </a:r>
          </a:p>
        </p:txBody>
      </p:sp>
      <p:sp>
        <p:nvSpPr>
          <p:cNvPr id="21" name="Textfeld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16E88E6-EA52-4247-B5D5-047E57E73689}"/>
              </a:ext>
            </a:extLst>
          </p:cNvPr>
          <p:cNvSpPr txBox="1"/>
          <p:nvPr/>
        </p:nvSpPr>
        <p:spPr>
          <a:xfrm>
            <a:off x="6372201" y="1142663"/>
            <a:ext cx="2570163" cy="5062924"/>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ka-GE" sz="1300" b="1" dirty="0"/>
              <a:t>საერთაშორისო თანამშრომლობა</a:t>
            </a:r>
          </a:p>
          <a:p>
            <a:pPr marL="361950" indent="-361950" fontAlgn="auto">
              <a:spcBef>
                <a:spcPts val="0"/>
              </a:spcBef>
              <a:spcAft>
                <a:spcPts val="0"/>
              </a:spcAft>
              <a:buFont typeface="Wingdings" pitchFamily="2" charset="2"/>
              <a:buChar char="§"/>
              <a:defRPr/>
            </a:pPr>
            <a:r>
              <a:rPr lang="ka-GE" sz="1300" dirty="0"/>
              <a:t>ექსტრადიცია</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(MLA)</a:t>
            </a:r>
          </a:p>
          <a:p>
            <a:pPr marL="361950" indent="-361950" fontAlgn="auto">
              <a:spcBef>
                <a:spcPts val="0"/>
              </a:spcBef>
              <a:spcAft>
                <a:spcPts val="0"/>
              </a:spcAft>
              <a:buFont typeface="Wingdings" pitchFamily="2" charset="2"/>
              <a:buChar char="§"/>
              <a:defRPr/>
            </a:pPr>
            <a:r>
              <a:rPr lang="ka-GE" sz="1300" dirty="0"/>
              <a:t>სპონტანური ინფორმაცია</a:t>
            </a:r>
          </a:p>
          <a:p>
            <a:pPr marL="361950" indent="-361950" fontAlgn="auto">
              <a:spcBef>
                <a:spcPts val="0"/>
              </a:spcBef>
              <a:spcAft>
                <a:spcPts val="0"/>
              </a:spcAft>
              <a:buFont typeface="Wingdings" pitchFamily="2" charset="2"/>
              <a:buChar char="§"/>
              <a:defRPr/>
            </a:pPr>
            <a:r>
              <a:rPr lang="ka-GE" sz="1300" dirty="0"/>
              <a:t>დაჩქარებული დაცვა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ტრაფიკის მონაცემების დაჩქარებული გამჟღავნება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წვდომისთვის</a:t>
            </a:r>
          </a:p>
          <a:p>
            <a:pPr marL="361950" indent="-361950">
              <a:buFont typeface="Wingdings" pitchFamily="2" charset="2"/>
              <a:buChar char="§"/>
              <a:defRPr/>
            </a:pPr>
            <a:r>
              <a:rPr lang="ka-GE" sz="1300" dirty="0"/>
              <a:t>ტრანსსასაზღვრო წვდომა</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რეალურ დროში ტრაფიკის მონაცემებისთვის</a:t>
            </a:r>
          </a:p>
          <a:p>
            <a:pPr marL="361950" indent="-361950" fontAlgn="auto">
              <a:spcBef>
                <a:spcPts val="0"/>
              </a:spcBef>
              <a:spcAft>
                <a:spcPts val="0"/>
              </a:spcAft>
              <a:buFont typeface="Wingdings" pitchFamily="2" charset="2"/>
              <a:buChar char="§"/>
              <a:defRPr/>
            </a:pPr>
            <a:r>
              <a:rPr lang="ka-GE" sz="1300" dirty="0"/>
              <a:t>სამართლებრივი ურთიერთდახმარება მონაცემთა გადაჭერაში</a:t>
            </a:r>
            <a:endParaRPr lang="ka-GE" sz="1300" dirty="0">
              <a:cs typeface="Verdana"/>
            </a:endParaRPr>
          </a:p>
          <a:p>
            <a:pPr marL="361950" indent="-361950" fontAlgn="auto">
              <a:spcBef>
                <a:spcPts val="0"/>
              </a:spcBef>
              <a:spcAft>
                <a:spcPts val="0"/>
              </a:spcAft>
              <a:buFont typeface="Wingdings" pitchFamily="2" charset="2"/>
              <a:buChar char="§"/>
              <a:defRPr/>
            </a:pPr>
            <a:r>
              <a:rPr lang="ka-GE" sz="1300" dirty="0"/>
              <a:t>24-საათიან რეჟიმში მომუშავე საკონტაქტო პუნქტები</a:t>
            </a:r>
          </a:p>
        </p:txBody>
      </p:sp>
      <p:sp>
        <p:nvSpPr>
          <p:cNvPr id="22" name="Textfeld 1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sp>
        <p:nvSpPr>
          <p:cNvPr id="23" name="Textfeld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dirty="0">
                <a:latin typeface="Verdana" charset="0"/>
              </a:rPr>
              <a:t>+</a:t>
            </a:r>
          </a:p>
        </p:txBody>
      </p:sp>
      <p:cxnSp>
        <p:nvCxnSpPr>
          <p:cNvPr id="24" name="Form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AD0CD19-4C49-4F41-86A9-7B7448FB4058}"/>
              </a:ext>
            </a:extLst>
          </p:cNvPr>
          <p:cNvCxnSpPr>
            <a:stCxn id="20" idx="2"/>
          </p:cNvCxnSpPr>
          <p:nvPr/>
        </p:nvCxnSpPr>
        <p:spPr>
          <a:xfrm rot="5400000" flipH="1" flipV="1">
            <a:off x="3831146" y="3497589"/>
            <a:ext cx="260084" cy="4822030"/>
          </a:xfrm>
          <a:prstGeom prst="bentConnector4">
            <a:avLst>
              <a:gd name="adj1" fmla="val -87895"/>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E098AA4-0D98-4207-94EB-43432807C98D}"/>
              </a:ext>
            </a:extLst>
          </p:cNvPr>
          <p:cNvSpPr txBox="1"/>
          <p:nvPr/>
        </p:nvSpPr>
        <p:spPr>
          <a:xfrm>
            <a:off x="3443265" y="1271008"/>
            <a:ext cx="2428875" cy="4278094"/>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ka-GE" sz="1700" b="1" dirty="0"/>
              <a:t>საპროცესო ინსტრუმენტები</a:t>
            </a:r>
          </a:p>
          <a:p>
            <a:pPr marL="361950" indent="-361950" fontAlgn="auto">
              <a:spcBef>
                <a:spcPts val="0"/>
              </a:spcBef>
              <a:spcAft>
                <a:spcPts val="0"/>
              </a:spcAft>
              <a:buFont typeface="Wingdings" pitchFamily="2" charset="2"/>
              <a:buChar char="§"/>
              <a:defRPr/>
            </a:pPr>
            <a:r>
              <a:rPr lang="ka-GE" sz="1700" dirty="0"/>
              <a:t>დაჩქარებული დაცვა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მონაცემების გამჟღავნება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ჩხრეკა და ამოღება</a:t>
            </a:r>
          </a:p>
          <a:p>
            <a:pPr marL="361950" indent="-361950" fontAlgn="auto">
              <a:spcBef>
                <a:spcPts val="0"/>
              </a:spcBef>
              <a:spcAft>
                <a:spcPts val="0"/>
              </a:spcAft>
              <a:buFont typeface="Wingdings" pitchFamily="2" charset="2"/>
              <a:buChar char="§"/>
              <a:defRPr/>
            </a:pPr>
            <a:r>
              <a:rPr lang="ka-GE" sz="1700" dirty="0"/>
              <a:t>ინფორმაციის გაცემის ბრძანება</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ტრაფიკის მონაცემები რეალურ დროში</a:t>
            </a:r>
            <a:endParaRPr lang="ka-GE" sz="1700" dirty="0">
              <a:cs typeface="Verdana"/>
            </a:endParaRPr>
          </a:p>
          <a:p>
            <a:pPr marL="361950" indent="-361950" fontAlgn="auto">
              <a:spcBef>
                <a:spcPts val="0"/>
              </a:spcBef>
              <a:spcAft>
                <a:spcPts val="0"/>
              </a:spcAft>
              <a:buFont typeface="Wingdings" pitchFamily="2" charset="2"/>
              <a:buChar char="§"/>
              <a:defRPr/>
            </a:pPr>
            <a:r>
              <a:rPr lang="ka-GE" sz="1700" dirty="0"/>
              <a:t>კომპიუტერული მონაცემების გადაჭერა</a:t>
            </a:r>
            <a:endParaRPr lang="ka-GE" sz="1700" dirty="0">
              <a:cs typeface="Verdana"/>
            </a:endParaRPr>
          </a:p>
        </p:txBody>
      </p:sp>
      <p:sp>
        <p:nvSpPr>
          <p:cNvPr id="27" name="Textfeld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ka-GE" sz="1600" b="1" dirty="0">
                <a:solidFill>
                  <a:schemeClr val="tx1">
                    <a:lumMod val="65000"/>
                    <a:lumOff val="35000"/>
                  </a:schemeClr>
                </a:solidFill>
              </a:rPr>
              <a:t>ჰარმონიზაცია </a:t>
            </a:r>
          </a:p>
        </p:txBody>
      </p:sp>
    </p:spTree>
    <p:extLst>
      <p:ext uri="{BB962C8B-B14F-4D97-AF65-F5344CB8AC3E}">
        <p14:creationId xmlns:p14="http://schemas.microsoft.com/office/powerpoint/2010/main" val="3150362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TotalTime>
  <Words>8278</Words>
  <Application>Microsoft Office PowerPoint</Application>
  <PresentationFormat>On-screen Show (4:3)</PresentationFormat>
  <Paragraphs>1272</Paragraphs>
  <Slides>80</Slides>
  <Notes>80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80</vt:i4>
      </vt:variant>
    </vt:vector>
  </HeadingPairs>
  <TitlesOfParts>
    <vt:vector size="95" baseType="lpstr">
      <vt:lpstr>ＭＳ Ｐゴシック</vt:lpstr>
      <vt:lpstr>ＭＳ Ｐゴシック</vt:lpstr>
      <vt:lpstr>Arial</vt:lpstr>
      <vt:lpstr>Arial Narrow</vt:lpstr>
      <vt:lpstr>Calibri</vt:lpstr>
      <vt:lpstr>Calibri (heading)</vt:lpstr>
      <vt:lpstr>Calibri Light</vt:lpstr>
      <vt:lpstr>Open Sans</vt:lpstr>
      <vt:lpstr>Segoe UI</vt:lpstr>
      <vt:lpstr>Sylfaen</vt:lpstr>
      <vt:lpstr>Times New Roman</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მითების მსხვრევა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242</cp:revision>
  <dcterms:created xsi:type="dcterms:W3CDTF">2020-10-07T11:36:01Z</dcterms:created>
  <dcterms:modified xsi:type="dcterms:W3CDTF">2021-03-20T08:25:19Z</dcterms:modified>
</cp:coreProperties>
</file>