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318" r:id="rId2"/>
    <p:sldId id="260" r:id="rId3"/>
    <p:sldId id="286" r:id="rId4"/>
    <p:sldId id="344" r:id="rId5"/>
    <p:sldId id="287" r:id="rId6"/>
    <p:sldId id="345" r:id="rId7"/>
    <p:sldId id="346" r:id="rId8"/>
    <p:sldId id="387" r:id="rId9"/>
  </p:sldIdLst>
  <p:sldSz cx="9144000" cy="6858000" type="screen4x3"/>
  <p:notesSz cx="6858000" cy="9144000"/>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61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68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F29C73-755D-4411-B93E-7B89D07D07FD}" type="datetimeFigureOut">
              <a:rPr lang="en-GB" smtClean="0"/>
              <a:t>14/11/2023</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45BA90-63B0-4A7F-A47F-4D5308E6771D}" type="slidenum">
              <a:rPr lang="en-GB" smtClean="0"/>
              <a:t>‹#›</a:t>
            </a:fld>
            <a:endParaRPr lang="en-GB" dirty="0"/>
          </a:p>
        </p:txBody>
      </p:sp>
    </p:spTree>
    <p:extLst>
      <p:ext uri="{BB962C8B-B14F-4D97-AF65-F5344CB8AC3E}">
        <p14:creationId xmlns:p14="http://schemas.microsoft.com/office/powerpoint/2010/main" val="1533301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3A0E9E8-AFEC-4552-BC27-2238F7C9FEF6}" type="slidenum">
              <a:rPr lang="es-ES" smtClean="0"/>
              <a:t>4</a:t>
            </a:fld>
            <a:endParaRPr lang="es-ES" dirty="0"/>
          </a:p>
        </p:txBody>
      </p:sp>
    </p:spTree>
    <p:extLst>
      <p:ext uri="{BB962C8B-B14F-4D97-AF65-F5344CB8AC3E}">
        <p14:creationId xmlns:p14="http://schemas.microsoft.com/office/powerpoint/2010/main" val="133353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630" y="2735035"/>
            <a:ext cx="6229350" cy="1820636"/>
          </a:xfrm>
        </p:spPr>
        <p:txBody>
          <a:bodyPr anchor="b">
            <a:normAutofit/>
          </a:bodyPr>
          <a:lstStyle>
            <a:lvl1pPr algn="ctr">
              <a:defRPr sz="3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30630" y="5216979"/>
            <a:ext cx="3077934" cy="791936"/>
          </a:xfrm>
        </p:spPr>
        <p:txBody>
          <a:bodyPr>
            <a:normAutofit/>
          </a:bodyPr>
          <a:lstStyle>
            <a:lvl1pPr marL="0" indent="0" algn="ctr">
              <a:buNone/>
              <a:defRPr sz="2000" b="1" i="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68090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045028"/>
            <a:ext cx="2949178" cy="1507671"/>
          </a:xfrm>
        </p:spPr>
        <p:txBody>
          <a:bodyPr anchor="b"/>
          <a:lstStyle>
            <a:lvl1pPr>
              <a:defRPr sz="3200" b="1">
                <a:solidFill>
                  <a:srgbClr val="005E8E"/>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45028"/>
            <a:ext cx="4629150" cy="5119008"/>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612570"/>
            <a:ext cx="2949178" cy="35514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3408474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963499"/>
            <a:ext cx="7886700" cy="1126670"/>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2179863"/>
            <a:ext cx="7886700" cy="3997099"/>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D7EA9C4C-AC6A-490B-A902-7E48F5BEA41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657279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111623"/>
            <a:ext cx="1971675" cy="5065339"/>
          </a:xfrm>
        </p:spPr>
        <p:txBody>
          <a:bodyPr vert="eaVert">
            <a:normAutofit/>
          </a:bodyPr>
          <a:lstStyle>
            <a:lvl1pPr>
              <a:defRPr sz="4000">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111623"/>
            <a:ext cx="5800725" cy="5065340"/>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CC09C25C-8921-4FF5-B354-D78C972E2AC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272884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845480"/>
          </a:xfrm>
        </p:spPr>
        <p:txBody>
          <a:bodyPr anchor="b">
            <a:normAutofit/>
          </a:bodyPr>
          <a:lstStyle>
            <a:lvl1pPr algn="ctr">
              <a:defRPr sz="4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143000" y="4261756"/>
            <a:ext cx="6858000" cy="996043"/>
          </a:xfrm>
        </p:spPr>
        <p:txBody>
          <a:bodyPr/>
          <a:lstStyle>
            <a:lvl1pPr marL="0" indent="0" algn="ctr">
              <a:buNone/>
              <a:defRPr sz="2400" b="1" i="1">
                <a:solidFill>
                  <a:srgbClr val="005E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Slide Number Placeholder 5">
            <a:extLst>
              <a:ext uri="{FF2B5EF4-FFF2-40B4-BE49-F238E27FC236}">
                <a16:creationId xmlns:a16="http://schemas.microsoft.com/office/drawing/2014/main" id="{0A38B994-6D08-4BA4-AE2D-186DFD1EE049}"/>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908079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064303"/>
            <a:ext cx="7886700" cy="10096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2253343"/>
            <a:ext cx="7886700" cy="3923620"/>
          </a:xfrm>
        </p:spPr>
        <p:txBody>
          <a:bodyPr/>
          <a:lstStyle>
            <a:lvl1pPr>
              <a:defRPr sz="2400" b="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2078849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1257579"/>
          </a:xfrm>
        </p:spPr>
        <p:txBody>
          <a:bodyPr anchor="b">
            <a:normAutofit/>
          </a:bodyPr>
          <a:lstStyle>
            <a:lvl1pPr>
              <a:defRPr sz="45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3110754"/>
            <a:ext cx="7886700" cy="2978898"/>
          </a:xfrm>
          <a:solidFill>
            <a:srgbClr val="005E8E"/>
          </a:solidFill>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Slide Number Placeholder 5">
            <a:extLst>
              <a:ext uri="{FF2B5EF4-FFF2-40B4-BE49-F238E27FC236}">
                <a16:creationId xmlns:a16="http://schemas.microsoft.com/office/drawing/2014/main" id="{48AE3919-D0EC-4ACD-A757-9B1CCECADEE4}"/>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4106343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111624"/>
            <a:ext cx="7886700" cy="898606"/>
          </a:xfrm>
          <a:custGeom>
            <a:avLst/>
            <a:gdLst>
              <a:gd name="connsiteX0" fmla="*/ 0 w 7886700"/>
              <a:gd name="connsiteY0" fmla="*/ 0 h 898606"/>
              <a:gd name="connsiteX1" fmla="*/ 578358 w 7886700"/>
              <a:gd name="connsiteY1" fmla="*/ 0 h 898606"/>
              <a:gd name="connsiteX2" fmla="*/ 1314450 w 7886700"/>
              <a:gd name="connsiteY2" fmla="*/ 0 h 898606"/>
              <a:gd name="connsiteX3" fmla="*/ 1813941 w 7886700"/>
              <a:gd name="connsiteY3" fmla="*/ 0 h 898606"/>
              <a:gd name="connsiteX4" fmla="*/ 2471166 w 7886700"/>
              <a:gd name="connsiteY4" fmla="*/ 0 h 898606"/>
              <a:gd name="connsiteX5" fmla="*/ 2891790 w 7886700"/>
              <a:gd name="connsiteY5" fmla="*/ 0 h 898606"/>
              <a:gd name="connsiteX6" fmla="*/ 3706749 w 7886700"/>
              <a:gd name="connsiteY6" fmla="*/ 0 h 898606"/>
              <a:gd name="connsiteX7" fmla="*/ 4127373 w 7886700"/>
              <a:gd name="connsiteY7" fmla="*/ 0 h 898606"/>
              <a:gd name="connsiteX8" fmla="*/ 4626864 w 7886700"/>
              <a:gd name="connsiteY8" fmla="*/ 0 h 898606"/>
              <a:gd name="connsiteX9" fmla="*/ 5284089 w 7886700"/>
              <a:gd name="connsiteY9" fmla="*/ 0 h 898606"/>
              <a:gd name="connsiteX10" fmla="*/ 6020181 w 7886700"/>
              <a:gd name="connsiteY10" fmla="*/ 0 h 898606"/>
              <a:gd name="connsiteX11" fmla="*/ 6598539 w 7886700"/>
              <a:gd name="connsiteY11" fmla="*/ 0 h 898606"/>
              <a:gd name="connsiteX12" fmla="*/ 7098030 w 7886700"/>
              <a:gd name="connsiteY12" fmla="*/ 0 h 898606"/>
              <a:gd name="connsiteX13" fmla="*/ 7886700 w 7886700"/>
              <a:gd name="connsiteY13" fmla="*/ 0 h 898606"/>
              <a:gd name="connsiteX14" fmla="*/ 7886700 w 7886700"/>
              <a:gd name="connsiteY14" fmla="*/ 449303 h 898606"/>
              <a:gd name="connsiteX15" fmla="*/ 7886700 w 7886700"/>
              <a:gd name="connsiteY15" fmla="*/ 898606 h 898606"/>
              <a:gd name="connsiteX16" fmla="*/ 7150608 w 7886700"/>
              <a:gd name="connsiteY16" fmla="*/ 898606 h 898606"/>
              <a:gd name="connsiteX17" fmla="*/ 6651117 w 7886700"/>
              <a:gd name="connsiteY17" fmla="*/ 898606 h 898606"/>
              <a:gd name="connsiteX18" fmla="*/ 6072759 w 7886700"/>
              <a:gd name="connsiteY18" fmla="*/ 898606 h 898606"/>
              <a:gd name="connsiteX19" fmla="*/ 5415534 w 7886700"/>
              <a:gd name="connsiteY19" fmla="*/ 898606 h 898606"/>
              <a:gd name="connsiteX20" fmla="*/ 4994910 w 7886700"/>
              <a:gd name="connsiteY20" fmla="*/ 898606 h 898606"/>
              <a:gd name="connsiteX21" fmla="*/ 4337685 w 7886700"/>
              <a:gd name="connsiteY21" fmla="*/ 898606 h 898606"/>
              <a:gd name="connsiteX22" fmla="*/ 3680460 w 7886700"/>
              <a:gd name="connsiteY22" fmla="*/ 898606 h 898606"/>
              <a:gd name="connsiteX23" fmla="*/ 3180969 w 7886700"/>
              <a:gd name="connsiteY23" fmla="*/ 898606 h 898606"/>
              <a:gd name="connsiteX24" fmla="*/ 2760345 w 7886700"/>
              <a:gd name="connsiteY24" fmla="*/ 898606 h 898606"/>
              <a:gd name="connsiteX25" fmla="*/ 2181987 w 7886700"/>
              <a:gd name="connsiteY25" fmla="*/ 898606 h 898606"/>
              <a:gd name="connsiteX26" fmla="*/ 1367028 w 7886700"/>
              <a:gd name="connsiteY26" fmla="*/ 898606 h 898606"/>
              <a:gd name="connsiteX27" fmla="*/ 788670 w 7886700"/>
              <a:gd name="connsiteY27" fmla="*/ 898606 h 898606"/>
              <a:gd name="connsiteX28" fmla="*/ 0 w 7886700"/>
              <a:gd name="connsiteY28" fmla="*/ 898606 h 898606"/>
              <a:gd name="connsiteX29" fmla="*/ 0 w 7886700"/>
              <a:gd name="connsiteY29" fmla="*/ 440317 h 898606"/>
              <a:gd name="connsiteX30" fmla="*/ 0 w 7886700"/>
              <a:gd name="connsiteY30" fmla="*/ 0 h 898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886700" h="898606" fill="none" extrusionOk="0">
                <a:moveTo>
                  <a:pt x="0" y="0"/>
                </a:moveTo>
                <a:cubicBezTo>
                  <a:pt x="195292" y="-21074"/>
                  <a:pt x="336224" y="12306"/>
                  <a:pt x="578358" y="0"/>
                </a:cubicBezTo>
                <a:cubicBezTo>
                  <a:pt x="820492" y="-12306"/>
                  <a:pt x="1021439" y="-3393"/>
                  <a:pt x="1314450" y="0"/>
                </a:cubicBezTo>
                <a:cubicBezTo>
                  <a:pt x="1607461" y="3393"/>
                  <a:pt x="1664131" y="10189"/>
                  <a:pt x="1813941" y="0"/>
                </a:cubicBezTo>
                <a:cubicBezTo>
                  <a:pt x="1963751" y="-10189"/>
                  <a:pt x="2181052" y="8295"/>
                  <a:pt x="2471166" y="0"/>
                </a:cubicBezTo>
                <a:cubicBezTo>
                  <a:pt x="2761280" y="-8295"/>
                  <a:pt x="2742339" y="-8290"/>
                  <a:pt x="2891790" y="0"/>
                </a:cubicBezTo>
                <a:cubicBezTo>
                  <a:pt x="3041241" y="8290"/>
                  <a:pt x="3426953" y="31820"/>
                  <a:pt x="3706749" y="0"/>
                </a:cubicBezTo>
                <a:cubicBezTo>
                  <a:pt x="3986545" y="-31820"/>
                  <a:pt x="3929874" y="-485"/>
                  <a:pt x="4127373" y="0"/>
                </a:cubicBezTo>
                <a:cubicBezTo>
                  <a:pt x="4324872" y="485"/>
                  <a:pt x="4497687" y="-2027"/>
                  <a:pt x="4626864" y="0"/>
                </a:cubicBezTo>
                <a:cubicBezTo>
                  <a:pt x="4756041" y="2027"/>
                  <a:pt x="5009808" y="-13914"/>
                  <a:pt x="5284089" y="0"/>
                </a:cubicBezTo>
                <a:cubicBezTo>
                  <a:pt x="5558370" y="13914"/>
                  <a:pt x="5682373" y="-15850"/>
                  <a:pt x="6020181" y="0"/>
                </a:cubicBezTo>
                <a:cubicBezTo>
                  <a:pt x="6357989" y="15850"/>
                  <a:pt x="6326190" y="6280"/>
                  <a:pt x="6598539" y="0"/>
                </a:cubicBezTo>
                <a:cubicBezTo>
                  <a:pt x="6870888" y="-6280"/>
                  <a:pt x="6920085" y="-2213"/>
                  <a:pt x="7098030" y="0"/>
                </a:cubicBezTo>
                <a:cubicBezTo>
                  <a:pt x="7275975" y="2213"/>
                  <a:pt x="7521648" y="29230"/>
                  <a:pt x="7886700" y="0"/>
                </a:cubicBezTo>
                <a:cubicBezTo>
                  <a:pt x="7884721" y="108245"/>
                  <a:pt x="7898948" y="338295"/>
                  <a:pt x="7886700" y="449303"/>
                </a:cubicBezTo>
                <a:cubicBezTo>
                  <a:pt x="7874452" y="560311"/>
                  <a:pt x="7866198" y="726180"/>
                  <a:pt x="7886700" y="898606"/>
                </a:cubicBezTo>
                <a:cubicBezTo>
                  <a:pt x="7678853" y="874656"/>
                  <a:pt x="7460024" y="887112"/>
                  <a:pt x="7150608" y="898606"/>
                </a:cubicBezTo>
                <a:cubicBezTo>
                  <a:pt x="6841192" y="910100"/>
                  <a:pt x="6825168" y="907546"/>
                  <a:pt x="6651117" y="898606"/>
                </a:cubicBezTo>
                <a:cubicBezTo>
                  <a:pt x="6477066" y="889666"/>
                  <a:pt x="6338245" y="897915"/>
                  <a:pt x="6072759" y="898606"/>
                </a:cubicBezTo>
                <a:cubicBezTo>
                  <a:pt x="5807273" y="899297"/>
                  <a:pt x="5675761" y="870279"/>
                  <a:pt x="5415534" y="898606"/>
                </a:cubicBezTo>
                <a:cubicBezTo>
                  <a:pt x="5155307" y="926933"/>
                  <a:pt x="5176474" y="877755"/>
                  <a:pt x="4994910" y="898606"/>
                </a:cubicBezTo>
                <a:cubicBezTo>
                  <a:pt x="4813346" y="919457"/>
                  <a:pt x="4501069" y="884830"/>
                  <a:pt x="4337685" y="898606"/>
                </a:cubicBezTo>
                <a:cubicBezTo>
                  <a:pt x="4174301" y="912382"/>
                  <a:pt x="3931716" y="884060"/>
                  <a:pt x="3680460" y="898606"/>
                </a:cubicBezTo>
                <a:cubicBezTo>
                  <a:pt x="3429205" y="913152"/>
                  <a:pt x="3338025" y="903618"/>
                  <a:pt x="3180969" y="898606"/>
                </a:cubicBezTo>
                <a:cubicBezTo>
                  <a:pt x="3023913" y="893594"/>
                  <a:pt x="2936236" y="907549"/>
                  <a:pt x="2760345" y="898606"/>
                </a:cubicBezTo>
                <a:cubicBezTo>
                  <a:pt x="2584454" y="889663"/>
                  <a:pt x="2356790" y="891915"/>
                  <a:pt x="2181987" y="898606"/>
                </a:cubicBezTo>
                <a:cubicBezTo>
                  <a:pt x="2007184" y="905297"/>
                  <a:pt x="1562870" y="863112"/>
                  <a:pt x="1367028" y="898606"/>
                </a:cubicBezTo>
                <a:cubicBezTo>
                  <a:pt x="1171186" y="934100"/>
                  <a:pt x="1069898" y="902727"/>
                  <a:pt x="788670" y="898606"/>
                </a:cubicBezTo>
                <a:cubicBezTo>
                  <a:pt x="507442" y="894485"/>
                  <a:pt x="223432" y="865317"/>
                  <a:pt x="0" y="898606"/>
                </a:cubicBezTo>
                <a:cubicBezTo>
                  <a:pt x="22844" y="752400"/>
                  <a:pt x="-9782" y="627885"/>
                  <a:pt x="0" y="440317"/>
                </a:cubicBezTo>
                <a:cubicBezTo>
                  <a:pt x="9782" y="252749"/>
                  <a:pt x="-3553" y="147521"/>
                  <a:pt x="0" y="0"/>
                </a:cubicBezTo>
                <a:close/>
              </a:path>
              <a:path w="7886700" h="898606" stroke="0" extrusionOk="0">
                <a:moveTo>
                  <a:pt x="0" y="0"/>
                </a:moveTo>
                <a:cubicBezTo>
                  <a:pt x="122704" y="14500"/>
                  <a:pt x="317424" y="3930"/>
                  <a:pt x="499491" y="0"/>
                </a:cubicBezTo>
                <a:cubicBezTo>
                  <a:pt x="681558" y="-3930"/>
                  <a:pt x="919994" y="31237"/>
                  <a:pt x="1314450" y="0"/>
                </a:cubicBezTo>
                <a:cubicBezTo>
                  <a:pt x="1708906" y="-31237"/>
                  <a:pt x="1647307" y="14438"/>
                  <a:pt x="1735074" y="0"/>
                </a:cubicBezTo>
                <a:cubicBezTo>
                  <a:pt x="1822841" y="-14438"/>
                  <a:pt x="2274496" y="6385"/>
                  <a:pt x="2550033" y="0"/>
                </a:cubicBezTo>
                <a:cubicBezTo>
                  <a:pt x="2825570" y="-6385"/>
                  <a:pt x="2990687" y="8444"/>
                  <a:pt x="3286125" y="0"/>
                </a:cubicBezTo>
                <a:cubicBezTo>
                  <a:pt x="3581563" y="-8444"/>
                  <a:pt x="3668821" y="21012"/>
                  <a:pt x="3785616" y="0"/>
                </a:cubicBezTo>
                <a:cubicBezTo>
                  <a:pt x="3902411" y="-21012"/>
                  <a:pt x="4194431" y="-25005"/>
                  <a:pt x="4363974" y="0"/>
                </a:cubicBezTo>
                <a:cubicBezTo>
                  <a:pt x="4533517" y="25005"/>
                  <a:pt x="4742928" y="-7804"/>
                  <a:pt x="4863465" y="0"/>
                </a:cubicBezTo>
                <a:cubicBezTo>
                  <a:pt x="4984002" y="7804"/>
                  <a:pt x="5316896" y="15003"/>
                  <a:pt x="5520690" y="0"/>
                </a:cubicBezTo>
                <a:cubicBezTo>
                  <a:pt x="5724485" y="-15003"/>
                  <a:pt x="5971797" y="7127"/>
                  <a:pt x="6335649" y="0"/>
                </a:cubicBezTo>
                <a:cubicBezTo>
                  <a:pt x="6699501" y="-7127"/>
                  <a:pt x="6649666" y="-6972"/>
                  <a:pt x="6756273" y="0"/>
                </a:cubicBezTo>
                <a:cubicBezTo>
                  <a:pt x="6862880" y="6972"/>
                  <a:pt x="7550410" y="-48378"/>
                  <a:pt x="7886700" y="0"/>
                </a:cubicBezTo>
                <a:cubicBezTo>
                  <a:pt x="7882019" y="111801"/>
                  <a:pt x="7876831" y="271665"/>
                  <a:pt x="7886700" y="422345"/>
                </a:cubicBezTo>
                <a:cubicBezTo>
                  <a:pt x="7896569" y="573026"/>
                  <a:pt x="7907020" y="694044"/>
                  <a:pt x="7886700" y="898606"/>
                </a:cubicBezTo>
                <a:cubicBezTo>
                  <a:pt x="7747996" y="930222"/>
                  <a:pt x="7472638" y="868425"/>
                  <a:pt x="7229475" y="898606"/>
                </a:cubicBezTo>
                <a:cubicBezTo>
                  <a:pt x="6986313" y="928787"/>
                  <a:pt x="6878421" y="880582"/>
                  <a:pt x="6572250" y="898606"/>
                </a:cubicBezTo>
                <a:cubicBezTo>
                  <a:pt x="6266079" y="916630"/>
                  <a:pt x="6274525" y="892700"/>
                  <a:pt x="6151626" y="898606"/>
                </a:cubicBezTo>
                <a:cubicBezTo>
                  <a:pt x="6028727" y="904512"/>
                  <a:pt x="5873470" y="891715"/>
                  <a:pt x="5652135" y="898606"/>
                </a:cubicBezTo>
                <a:cubicBezTo>
                  <a:pt x="5430800" y="905497"/>
                  <a:pt x="5370996" y="882266"/>
                  <a:pt x="5152644" y="898606"/>
                </a:cubicBezTo>
                <a:cubicBezTo>
                  <a:pt x="4934292" y="914946"/>
                  <a:pt x="4789638" y="923991"/>
                  <a:pt x="4574286" y="898606"/>
                </a:cubicBezTo>
                <a:cubicBezTo>
                  <a:pt x="4358934" y="873221"/>
                  <a:pt x="4277605" y="915043"/>
                  <a:pt x="4153662" y="898606"/>
                </a:cubicBezTo>
                <a:cubicBezTo>
                  <a:pt x="4029719" y="882169"/>
                  <a:pt x="3761634" y="913647"/>
                  <a:pt x="3575304" y="898606"/>
                </a:cubicBezTo>
                <a:cubicBezTo>
                  <a:pt x="3388974" y="883565"/>
                  <a:pt x="2977800" y="938274"/>
                  <a:pt x="2760345" y="898606"/>
                </a:cubicBezTo>
                <a:cubicBezTo>
                  <a:pt x="2542890" y="858938"/>
                  <a:pt x="2283708" y="876132"/>
                  <a:pt x="2103120" y="898606"/>
                </a:cubicBezTo>
                <a:cubicBezTo>
                  <a:pt x="1922533" y="921080"/>
                  <a:pt x="1782115" y="876537"/>
                  <a:pt x="1524762" y="898606"/>
                </a:cubicBezTo>
                <a:cubicBezTo>
                  <a:pt x="1267409" y="920675"/>
                  <a:pt x="1295275" y="906150"/>
                  <a:pt x="1104138" y="898606"/>
                </a:cubicBezTo>
                <a:cubicBezTo>
                  <a:pt x="913001" y="891062"/>
                  <a:pt x="367820" y="865925"/>
                  <a:pt x="0" y="898606"/>
                </a:cubicBezTo>
                <a:cubicBezTo>
                  <a:pt x="8530" y="790428"/>
                  <a:pt x="-19458" y="589111"/>
                  <a:pt x="0" y="476261"/>
                </a:cubicBezTo>
                <a:cubicBezTo>
                  <a:pt x="19458" y="363412"/>
                  <a:pt x="-7196" y="134630"/>
                  <a:pt x="0" y="0"/>
                </a:cubicBezTo>
                <a:close/>
              </a:path>
            </a:pathLst>
          </a:custGeom>
          <a:ln w="38100">
            <a:solidFill>
              <a:srgbClr val="005E8E"/>
            </a:solidFill>
            <a:extLst>
              <a:ext uri="{C807C97D-BFC1-408E-A445-0C87EB9F89A2}">
                <ask:lineSketchStyleProps xmlns:ask="http://schemas.microsoft.com/office/drawing/2018/sketchyshapes" sd="971909512">
                  <ask:type>
                    <ask:lineSketchFreehand/>
                  </ask:type>
                </ask:lineSketchStyleProps>
              </a:ext>
            </a:extLst>
          </a:ln>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2114549"/>
            <a:ext cx="3886200" cy="4062413"/>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114549"/>
            <a:ext cx="3886200" cy="4062414"/>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4D8427B9-7570-4D50-9A1B-571BB5D3B2A7}"/>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40094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8650" y="944221"/>
            <a:ext cx="7886700" cy="10223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7459" y="1966573"/>
            <a:ext cx="3868340"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873829"/>
            <a:ext cx="3868340" cy="3315834"/>
          </a:xfrm>
        </p:spPr>
        <p:txBody>
          <a:bodyPr/>
          <a:lstStyle>
            <a:lvl1pPr>
              <a:lnSpc>
                <a:spcPct val="100000"/>
              </a:lnSpc>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7959" y="1966573"/>
            <a:ext cx="3887391"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873827"/>
            <a:ext cx="3887391" cy="3315835"/>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25768BDF-CF8C-4E6A-B64D-4BAED37CF42E}"/>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109654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001941"/>
            <a:ext cx="7886700" cy="1325563"/>
          </a:xfrm>
        </p:spPr>
        <p:txBody>
          <a:bodyPr>
            <a:normAutofit/>
          </a:bodyPr>
          <a:lstStyle>
            <a:lvl1pPr>
              <a:defRPr sz="4000" b="1">
                <a:solidFill>
                  <a:srgbClr val="005E8E"/>
                </a:solidFill>
              </a:defRPr>
            </a:lvl1pPr>
          </a:lstStyle>
          <a:p>
            <a:r>
              <a:rPr lang="en-US"/>
              <a:t>Click to edit Master title style</a:t>
            </a:r>
            <a:endParaRPr lang="en-US" dirty="0"/>
          </a:p>
        </p:txBody>
      </p:sp>
      <p:sp>
        <p:nvSpPr>
          <p:cNvPr id="4" name="Slide Number Placeholder 5">
            <a:extLst>
              <a:ext uri="{FF2B5EF4-FFF2-40B4-BE49-F238E27FC236}">
                <a16:creationId xmlns:a16="http://schemas.microsoft.com/office/drawing/2014/main" id="{09BEDAF7-EDB4-4016-918B-530B329B1011}"/>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2522456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7CAF8D5-8C09-46D3-AF32-2EB2FE3A7DEF}"/>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3567208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7459" y="1048871"/>
            <a:ext cx="2949178" cy="1375922"/>
          </a:xfrm>
        </p:spPr>
        <p:txBody>
          <a:bodyPr anchor="b"/>
          <a:lstStyle>
            <a:lvl1pPr>
              <a:defRPr sz="32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3887391" y="1048871"/>
            <a:ext cx="4629150" cy="5090672"/>
          </a:xfrm>
        </p:spPr>
        <p:txBody>
          <a:bodyPr/>
          <a:lstStyle>
            <a:lvl1pPr>
              <a:defRPr sz="2400"/>
            </a:lvl1pPr>
            <a:lvl2pPr>
              <a:defRPr sz="24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582471"/>
            <a:ext cx="2949178" cy="3557072"/>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EA9B1BD2-9498-4D9E-A752-27AD4491298C}"/>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B46708E8-5933-45CE-A8E6-0870F4F0539D}" type="slidenum">
              <a:rPr lang="en-GB" smtClean="0"/>
              <a:t>‹#›</a:t>
            </a:fld>
            <a:endParaRPr lang="en-GB" dirty="0"/>
          </a:p>
        </p:txBody>
      </p:sp>
    </p:spTree>
    <p:extLst>
      <p:ext uri="{BB962C8B-B14F-4D97-AF65-F5344CB8AC3E}">
        <p14:creationId xmlns:p14="http://schemas.microsoft.com/office/powerpoint/2010/main" val="657353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45142"/>
            <a:ext cx="7886700" cy="10776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212521"/>
            <a:ext cx="7886700" cy="396444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E324CDE4-C7C6-433A-8DD4-DA42A6990985}"/>
              </a:ext>
            </a:extLst>
          </p:cNvPr>
          <p:cNvSpPr>
            <a:spLocks noGrp="1"/>
          </p:cNvSpPr>
          <p:nvPr>
            <p:ph type="sldNum" sz="quarter" idx="4"/>
          </p:nvPr>
        </p:nvSpPr>
        <p:spPr>
          <a:xfrm>
            <a:off x="3543300" y="6356351"/>
            <a:ext cx="2057400" cy="365125"/>
          </a:xfrm>
          <a:prstGeom prst="rect">
            <a:avLst/>
          </a:prstGeom>
        </p:spPr>
        <p:txBody>
          <a:bodyPr/>
          <a:lstStyle>
            <a:lvl1pPr algn="ctr">
              <a:defRPr>
                <a:solidFill>
                  <a:schemeClr val="bg1"/>
                </a:solidFill>
              </a:defRPr>
            </a:lvl1pPr>
          </a:lstStyle>
          <a:p>
            <a:fld id="{B46708E8-5933-45CE-A8E6-0870F4F0539D}" type="slidenum">
              <a:rPr lang="en-GB" smtClean="0"/>
              <a:t>‹#›</a:t>
            </a:fld>
            <a:endParaRPr lang="en-GB" dirty="0"/>
          </a:p>
        </p:txBody>
      </p:sp>
      <p:pic>
        <p:nvPicPr>
          <p:cNvPr id="6" name="Picture 5">
            <a:extLst>
              <a:ext uri="{FF2B5EF4-FFF2-40B4-BE49-F238E27FC236}">
                <a16:creationId xmlns:a16="http://schemas.microsoft.com/office/drawing/2014/main" id="{54EFE166-17E5-4CFB-9FA4-B8812DFA1D20}"/>
              </a:ext>
            </a:extLst>
          </p:cNvPr>
          <p:cNvPicPr>
            <a:picLocks noChangeAspect="1"/>
          </p:cNvPicPr>
          <p:nvPr userDrawn="1"/>
        </p:nvPicPr>
        <p:blipFill>
          <a:blip r:embed="rId15"/>
          <a:stretch>
            <a:fillRect/>
          </a:stretch>
        </p:blipFill>
        <p:spPr>
          <a:xfrm>
            <a:off x="0" y="0"/>
            <a:ext cx="9144000" cy="6858000"/>
          </a:xfrm>
          <a:prstGeom prst="rect">
            <a:avLst/>
          </a:prstGeom>
        </p:spPr>
      </p:pic>
    </p:spTree>
    <p:extLst>
      <p:ext uri="{BB962C8B-B14F-4D97-AF65-F5344CB8AC3E}">
        <p14:creationId xmlns:p14="http://schemas.microsoft.com/office/powerpoint/2010/main" val="16172020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hyperlink" Target="mailto:zvadach@tsmu.edu"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tags" Target="../tags/tag8.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8424" y="5189438"/>
            <a:ext cx="3117835" cy="843809"/>
          </a:xfrm>
        </p:spPr>
        <p:txBody>
          <a:bodyPr>
            <a:normAutofit fontScale="92500" lnSpcReduction="10000"/>
          </a:bodyPr>
          <a:lstStyle/>
          <a:p>
            <a:r>
              <a:rPr lang="en-US" sz="1800" dirty="0">
                <a:solidFill>
                  <a:srgbClr val="2F618F"/>
                </a:solidFill>
              </a:rPr>
              <a:t>Session 16-19</a:t>
            </a:r>
          </a:p>
          <a:p>
            <a:r>
              <a:rPr lang="en-US" sz="1800" dirty="0">
                <a:solidFill>
                  <a:srgbClr val="2F618F"/>
                </a:solidFill>
              </a:rPr>
              <a:t>Simulated Investigation Exercise</a:t>
            </a:r>
          </a:p>
          <a:p>
            <a:endParaRPr lang="en-US" sz="1800" dirty="0">
              <a:solidFill>
                <a:srgbClr val="2F618F"/>
              </a:solidFill>
            </a:endParaRPr>
          </a:p>
        </p:txBody>
      </p:sp>
      <p:sp>
        <p:nvSpPr>
          <p:cNvPr id="11" name="TextBox 10">
            <a:extLst>
              <a:ext uri="{FF2B5EF4-FFF2-40B4-BE49-F238E27FC236}">
                <a16:creationId xmlns:a16="http://schemas.microsoft.com/office/drawing/2014/main" id="{CB62D125-5B88-46CB-95F5-22AFF01313BE}"/>
              </a:ext>
            </a:extLst>
          </p:cNvPr>
          <p:cNvSpPr txBox="1"/>
          <p:nvPr/>
        </p:nvSpPr>
        <p:spPr>
          <a:xfrm>
            <a:off x="281354" y="2627985"/>
            <a:ext cx="6069204" cy="206210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5E8E"/>
                </a:solidFill>
                <a:effectLst/>
                <a:uLnTx/>
                <a:uFillTx/>
                <a:ea typeface="+mn-ea"/>
                <a:cs typeface="+mn-cs"/>
              </a:rPr>
              <a:t>First Responder training for Investigators on Cybercrime and Electronic Evidence </a:t>
            </a:r>
          </a:p>
        </p:txBody>
      </p:sp>
    </p:spTree>
    <p:extLst>
      <p:ext uri="{BB962C8B-B14F-4D97-AF65-F5344CB8AC3E}">
        <p14:creationId xmlns:p14="http://schemas.microsoft.com/office/powerpoint/2010/main" val="989543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a:spLocks noGrp="1"/>
          </p:cNvSpPr>
          <p:nvPr>
            <p:ph type="title"/>
          </p:nvPr>
        </p:nvSpPr>
        <p:spPr>
          <a:xfrm>
            <a:off x="987238" y="193863"/>
            <a:ext cx="7886700" cy="685800"/>
          </a:xfrm>
          <a:ln/>
        </p:spPr>
        <p:txBody>
          <a:bodyPr lIns="91440" tIns="45720" rIns="91440" bIns="45720" anchor="ctr">
            <a:normAutofit/>
          </a:bodyPr>
          <a:lstStyle/>
          <a:p>
            <a:pPr algn="r"/>
            <a:r>
              <a:rPr lang="en-US" sz="3600" dirty="0">
                <a:solidFill>
                  <a:srgbClr val="FFFFFF"/>
                </a:solidFill>
                <a:latin typeface="Helvetica" panose="020B0604020202020204" pitchFamily="34" charset="0"/>
              </a:rPr>
              <a:t>Session Objectives</a:t>
            </a:r>
          </a:p>
        </p:txBody>
      </p:sp>
      <p:sp>
        <p:nvSpPr>
          <p:cNvPr id="3" name="Content Placeholder 2"/>
          <p:cNvSpPr>
            <a:spLocks noGrp="1"/>
          </p:cNvSpPr>
          <p:nvPr>
            <p:ph idx="1"/>
          </p:nvPr>
        </p:nvSpPr>
        <p:spPr>
          <a:xfrm>
            <a:off x="479394" y="1783048"/>
            <a:ext cx="8069802" cy="3668825"/>
          </a:xfrm>
        </p:spPr>
        <p:txBody>
          <a:bodyPr>
            <a:noAutofit/>
          </a:bodyPr>
          <a:lstStyle/>
          <a:p>
            <a:pPr>
              <a:buNone/>
            </a:pPr>
            <a:r>
              <a:rPr lang="en-US" dirty="0">
                <a:solidFill>
                  <a:srgbClr val="0D0D0D"/>
                </a:solidFill>
              </a:rPr>
              <a:t>To undertake a simulated investigation exercise:</a:t>
            </a:r>
          </a:p>
          <a:p>
            <a:pPr marL="342900" indent="-342900"/>
            <a:r>
              <a:rPr lang="en-GB" dirty="0">
                <a:solidFill>
                  <a:srgbClr val="0D0D0D"/>
                </a:solidFill>
              </a:rPr>
              <a:t>The exercise will depend on your own knowledge and the learnings from this week’s course.</a:t>
            </a:r>
          </a:p>
          <a:p>
            <a:pPr marL="342900" indent="-342900"/>
            <a:r>
              <a:rPr lang="en-GB" dirty="0">
                <a:solidFill>
                  <a:srgbClr val="0D0D0D"/>
                </a:solidFill>
              </a:rPr>
              <a:t>The exercise will commence with a complaint of crime.</a:t>
            </a:r>
          </a:p>
          <a:p>
            <a:pPr marL="342900" indent="-342900"/>
            <a:r>
              <a:rPr lang="en-GB" dirty="0">
                <a:solidFill>
                  <a:srgbClr val="0D0D0D"/>
                </a:solidFill>
              </a:rPr>
              <a:t>Any requests for further information should be directed through Terry who will act as invigilator.</a:t>
            </a:r>
          </a:p>
          <a:p>
            <a:pPr marL="342900" indent="-342900"/>
            <a:r>
              <a:rPr lang="en-GB" dirty="0">
                <a:solidFill>
                  <a:srgbClr val="0D0D0D"/>
                </a:solidFill>
              </a:rPr>
              <a:t>Additional information will be forthcoming if you undertake the appropriate enquiries.</a:t>
            </a:r>
          </a:p>
        </p:txBody>
      </p:sp>
    </p:spTree>
    <p:custDataLst>
      <p:tags r:id="rId1"/>
    </p:custDataLst>
    <p:extLst>
      <p:ext uri="{BB962C8B-B14F-4D97-AF65-F5344CB8AC3E}">
        <p14:creationId xmlns:p14="http://schemas.microsoft.com/office/powerpoint/2010/main" val="3847656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7238" y="193863"/>
            <a:ext cx="7886700" cy="685800"/>
          </a:xfrm>
        </p:spPr>
        <p:txBody>
          <a:bodyPr>
            <a:normAutofit/>
          </a:bodyPr>
          <a:lstStyle/>
          <a:p>
            <a:pPr algn="r"/>
            <a:r>
              <a:rPr lang="en-US" sz="3600" dirty="0">
                <a:solidFill>
                  <a:schemeClr val="bg1"/>
                </a:solidFill>
              </a:rPr>
              <a:t>Scenario</a:t>
            </a:r>
            <a:endParaRPr lang="el-GR" sz="3600" dirty="0">
              <a:solidFill>
                <a:schemeClr val="bg1"/>
              </a:solidFill>
            </a:endParaRPr>
          </a:p>
        </p:txBody>
      </p:sp>
      <p:sp>
        <p:nvSpPr>
          <p:cNvPr id="3" name="Content Placeholder 2"/>
          <p:cNvSpPr>
            <a:spLocks noGrp="1"/>
          </p:cNvSpPr>
          <p:nvPr>
            <p:ph idx="1"/>
          </p:nvPr>
        </p:nvSpPr>
        <p:spPr>
          <a:xfrm>
            <a:off x="560614" y="1281793"/>
            <a:ext cx="8022772" cy="4885228"/>
          </a:xfrm>
        </p:spPr>
        <p:txBody>
          <a:bodyPr>
            <a:normAutofit/>
          </a:bodyPr>
          <a:lstStyle/>
          <a:p>
            <a:pPr algn="just">
              <a:lnSpc>
                <a:spcPts val="2550"/>
              </a:lnSpc>
            </a:pPr>
            <a:endParaRPr lang="en-GB" sz="2100" dirty="0">
              <a:solidFill>
                <a:srgbClr val="0D0D0D"/>
              </a:solidFill>
            </a:endParaRPr>
          </a:p>
          <a:p>
            <a:pPr algn="just">
              <a:lnSpc>
                <a:spcPts val="2550"/>
              </a:lnSpc>
              <a:spcAft>
                <a:spcPts val="1350"/>
              </a:spcAft>
            </a:pPr>
            <a:r>
              <a:rPr lang="en-GB" dirty="0">
                <a:solidFill>
                  <a:srgbClr val="0D0D0D"/>
                </a:solidFill>
              </a:rPr>
              <a:t>Today the Prosecutors Office received a written complaint for online extortion. </a:t>
            </a:r>
          </a:p>
          <a:p>
            <a:pPr algn="just">
              <a:lnSpc>
                <a:spcPts val="2550"/>
              </a:lnSpc>
              <a:spcAft>
                <a:spcPts val="1350"/>
              </a:spcAft>
            </a:pPr>
            <a:r>
              <a:rPr lang="en-US" dirty="0">
                <a:solidFill>
                  <a:srgbClr val="0D0D0D"/>
                </a:solidFill>
              </a:rPr>
              <a:t>The Director of Tbilisi State Medical University, 33 Vazha Pshavela Ave, Tbilisi, Georgia, has reported receiving an email from a hacking group CRYP70N1C stating that unless 5 Bitcoins are to be paid into an account within 12 hours, a ransomware virus will be activated on the hospital’s computer network.  The network is critical to the operations of the hospital and could have serious impact on patient’s health and very sensitive patient data. </a:t>
            </a:r>
            <a:endParaRPr lang="en-GB" dirty="0">
              <a:solidFill>
                <a:srgbClr val="0D0D0D"/>
              </a:solidFill>
            </a:endParaRPr>
          </a:p>
        </p:txBody>
      </p:sp>
    </p:spTree>
    <p:custDataLst>
      <p:tags r:id="rId1"/>
    </p:custDataLst>
    <p:extLst>
      <p:ext uri="{BB962C8B-B14F-4D97-AF65-F5344CB8AC3E}">
        <p14:creationId xmlns:p14="http://schemas.microsoft.com/office/powerpoint/2010/main" val="27902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7238" y="193863"/>
            <a:ext cx="7886700" cy="685800"/>
          </a:xfrm>
          <a:ln/>
        </p:spPr>
        <p:txBody>
          <a:bodyPr lIns="91440" tIns="45720" rIns="91440" bIns="45720" anchor="ctr">
            <a:normAutofit/>
          </a:bodyPr>
          <a:lstStyle/>
          <a:p>
            <a:pPr algn="r"/>
            <a:r>
              <a:rPr lang="en-US" sz="3600" dirty="0">
                <a:solidFill>
                  <a:srgbClr val="FFFFFF"/>
                </a:solidFill>
                <a:latin typeface="Helvetica" panose="020B0604020202020204" pitchFamily="34" charset="0"/>
              </a:rPr>
              <a:t>Scenario</a:t>
            </a:r>
            <a:endParaRPr lang="el-GR" sz="3600" dirty="0">
              <a:solidFill>
                <a:srgbClr val="FFFFFF"/>
              </a:solidFill>
              <a:latin typeface="Helvetica" panose="020B0604020202020204" pitchFamily="34" charset="0"/>
            </a:endParaRPr>
          </a:p>
        </p:txBody>
      </p:sp>
      <p:sp>
        <p:nvSpPr>
          <p:cNvPr id="3" name="Content Placeholder 2"/>
          <p:cNvSpPr>
            <a:spLocks noGrp="1"/>
          </p:cNvSpPr>
          <p:nvPr>
            <p:ph idx="1"/>
          </p:nvPr>
        </p:nvSpPr>
        <p:spPr>
          <a:xfrm>
            <a:off x="560614" y="1508216"/>
            <a:ext cx="8022772" cy="4295077"/>
          </a:xfrm>
        </p:spPr>
        <p:txBody>
          <a:bodyPr>
            <a:normAutofit/>
          </a:bodyPr>
          <a:lstStyle/>
          <a:p>
            <a:pPr algn="just">
              <a:lnSpc>
                <a:spcPts val="2550"/>
              </a:lnSpc>
            </a:pPr>
            <a:endParaRPr lang="en-GB" sz="2100" dirty="0">
              <a:solidFill>
                <a:srgbClr val="0D0D0D"/>
              </a:solidFill>
            </a:endParaRPr>
          </a:p>
          <a:p>
            <a:pPr algn="just">
              <a:lnSpc>
                <a:spcPts val="2550"/>
              </a:lnSpc>
            </a:pPr>
            <a:r>
              <a:rPr lang="en-US" dirty="0">
                <a:solidFill>
                  <a:srgbClr val="0D0D0D"/>
                </a:solidFill>
              </a:rPr>
              <a:t>5 Bitcoins = approx. 120,000 GEL   </a:t>
            </a:r>
          </a:p>
          <a:p>
            <a:pPr algn="just">
              <a:lnSpc>
                <a:spcPts val="2550"/>
              </a:lnSpc>
            </a:pPr>
            <a:r>
              <a:rPr lang="en-US" dirty="0">
                <a:solidFill>
                  <a:srgbClr val="0D0D0D"/>
                </a:solidFill>
              </a:rPr>
              <a:t>The hospitals IT team have immediately commenced analysis of the systems to establish whether they have been compromised/identify malware.</a:t>
            </a:r>
          </a:p>
          <a:p>
            <a:pPr algn="just">
              <a:lnSpc>
                <a:spcPts val="2550"/>
              </a:lnSpc>
            </a:pPr>
            <a:r>
              <a:rPr lang="en-US" dirty="0">
                <a:solidFill>
                  <a:srgbClr val="0D0D0D"/>
                </a:solidFill>
              </a:rPr>
              <a:t>Complainant: Director, Professor ZURA VADACH of Tbilisi State Medical University, 33 Vazha Pshavela Ave, Tbilisi, Georgia +995 32 254 24 39 </a:t>
            </a:r>
            <a:r>
              <a:rPr lang="en-US" dirty="0">
                <a:solidFill>
                  <a:srgbClr val="0D0D0D"/>
                </a:solidFill>
                <a:hlinkClick r:id="rId4"/>
              </a:rPr>
              <a:t>zvadach@tsmu.edu</a:t>
            </a:r>
            <a:r>
              <a:rPr lang="en-US" dirty="0">
                <a:solidFill>
                  <a:srgbClr val="0D0D0D"/>
                </a:solidFill>
              </a:rPr>
              <a:t>  </a:t>
            </a:r>
            <a:endParaRPr lang="el-GR" dirty="0">
              <a:solidFill>
                <a:srgbClr val="0D0D0D"/>
              </a:solidFill>
            </a:endParaRPr>
          </a:p>
        </p:txBody>
      </p:sp>
    </p:spTree>
    <p:custDataLst>
      <p:tags r:id="rId1"/>
    </p:custDataLst>
    <p:extLst>
      <p:ext uri="{BB962C8B-B14F-4D97-AF65-F5344CB8AC3E}">
        <p14:creationId xmlns:p14="http://schemas.microsoft.com/office/powerpoint/2010/main" val="607632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7238" y="193863"/>
            <a:ext cx="7886700" cy="685800"/>
          </a:xfrm>
          <a:ln/>
        </p:spPr>
        <p:txBody>
          <a:bodyPr lIns="91440" tIns="45720" rIns="91440" bIns="45720" anchor="ctr">
            <a:normAutofit/>
          </a:bodyPr>
          <a:lstStyle/>
          <a:p>
            <a:pPr algn="r"/>
            <a:r>
              <a:rPr lang="en-US" sz="3600" dirty="0">
                <a:solidFill>
                  <a:srgbClr val="FFFFFF"/>
                </a:solidFill>
                <a:latin typeface="Helvetica" panose="020B0604020202020204" pitchFamily="34" charset="0"/>
              </a:rPr>
              <a:t>Scenario</a:t>
            </a:r>
            <a:endParaRPr lang="el-GR" sz="3600" dirty="0">
              <a:solidFill>
                <a:srgbClr val="FFFFFF"/>
              </a:solidFill>
              <a:latin typeface="Helvetica" panose="020B0604020202020204" pitchFamily="34" charset="0"/>
            </a:endParaRPr>
          </a:p>
        </p:txBody>
      </p:sp>
      <p:sp>
        <p:nvSpPr>
          <p:cNvPr id="3" name="Content Placeholder 2"/>
          <p:cNvSpPr>
            <a:spLocks noGrp="1"/>
          </p:cNvSpPr>
          <p:nvPr>
            <p:ph idx="1"/>
          </p:nvPr>
        </p:nvSpPr>
        <p:spPr>
          <a:xfrm>
            <a:off x="849086" y="1764429"/>
            <a:ext cx="7445828" cy="3979586"/>
          </a:xfrm>
        </p:spPr>
        <p:txBody>
          <a:bodyPr>
            <a:noAutofit/>
          </a:bodyPr>
          <a:lstStyle/>
          <a:p>
            <a:pPr algn="just">
              <a:lnSpc>
                <a:spcPts val="2880"/>
              </a:lnSpc>
              <a:spcAft>
                <a:spcPts val="900"/>
              </a:spcAft>
            </a:pPr>
            <a:r>
              <a:rPr lang="en-GB" dirty="0">
                <a:solidFill>
                  <a:srgbClr val="0D0D0D"/>
                </a:solidFill>
              </a:rPr>
              <a:t>Your team has been allocated to undertake this investigation, to trace the suspect.</a:t>
            </a:r>
          </a:p>
          <a:p>
            <a:pPr algn="just">
              <a:lnSpc>
                <a:spcPts val="2880"/>
              </a:lnSpc>
              <a:spcAft>
                <a:spcPts val="900"/>
              </a:spcAft>
            </a:pPr>
            <a:r>
              <a:rPr lang="en-GB" dirty="0">
                <a:solidFill>
                  <a:srgbClr val="0D0D0D"/>
                </a:solidFill>
              </a:rPr>
              <a:t>A separate team in Tbilisi are dealing with the hospital concerning the technical issues.</a:t>
            </a:r>
          </a:p>
          <a:p>
            <a:pPr algn="just">
              <a:lnSpc>
                <a:spcPts val="2880"/>
              </a:lnSpc>
              <a:spcAft>
                <a:spcPts val="900"/>
              </a:spcAft>
            </a:pPr>
            <a:r>
              <a:rPr lang="en-GB" dirty="0">
                <a:solidFill>
                  <a:srgbClr val="0D0D0D"/>
                </a:solidFill>
              </a:rPr>
              <a:t>You have been provided with a copy of the complaint which includes the email with the extortion demand, and also an electronic version.</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custDataLst>
      <p:tags r:id="rId1"/>
    </p:custDataLst>
    <p:extLst>
      <p:ext uri="{BB962C8B-B14F-4D97-AF65-F5344CB8AC3E}">
        <p14:creationId xmlns:p14="http://schemas.microsoft.com/office/powerpoint/2010/main" val="2823862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7238" y="193863"/>
            <a:ext cx="7886700" cy="685800"/>
          </a:xfrm>
          <a:ln/>
        </p:spPr>
        <p:txBody>
          <a:bodyPr lIns="91440" tIns="45720" rIns="91440" bIns="45720" anchor="ctr">
            <a:normAutofit/>
          </a:bodyPr>
          <a:lstStyle/>
          <a:p>
            <a:pPr algn="r"/>
            <a:r>
              <a:rPr lang="en-US" sz="3600" dirty="0">
                <a:solidFill>
                  <a:srgbClr val="FFFFFF"/>
                </a:solidFill>
                <a:latin typeface="Helvetica" panose="020B0604020202020204" pitchFamily="34" charset="0"/>
              </a:rPr>
              <a:t>Scenario</a:t>
            </a:r>
            <a:endParaRPr lang="el-GR" sz="3600" dirty="0">
              <a:solidFill>
                <a:srgbClr val="FFFFFF"/>
              </a:solidFill>
              <a:latin typeface="Helvetica" panose="020B0604020202020204" pitchFamily="34" charset="0"/>
            </a:endParaRPr>
          </a:p>
        </p:txBody>
      </p:sp>
      <p:sp>
        <p:nvSpPr>
          <p:cNvPr id="3" name="Content Placeholder 2"/>
          <p:cNvSpPr>
            <a:spLocks noGrp="1"/>
          </p:cNvSpPr>
          <p:nvPr>
            <p:ph idx="1"/>
          </p:nvPr>
        </p:nvSpPr>
        <p:spPr>
          <a:xfrm>
            <a:off x="673976" y="1296545"/>
            <a:ext cx="7796048" cy="4264910"/>
          </a:xfrm>
        </p:spPr>
        <p:txBody>
          <a:bodyPr>
            <a:noAutofit/>
          </a:bodyPr>
          <a:lstStyle/>
          <a:p>
            <a:pPr algn="just">
              <a:lnSpc>
                <a:spcPts val="2880"/>
              </a:lnSpc>
              <a:spcAft>
                <a:spcPts val="900"/>
              </a:spcAft>
            </a:pPr>
            <a:r>
              <a:rPr lang="en-GB" dirty="0">
                <a:solidFill>
                  <a:srgbClr val="0D0D0D"/>
                </a:solidFill>
              </a:rPr>
              <a:t>Your team will consist only of the members of your group.</a:t>
            </a:r>
          </a:p>
          <a:p>
            <a:pPr algn="just">
              <a:lnSpc>
                <a:spcPts val="2880"/>
              </a:lnSpc>
              <a:spcAft>
                <a:spcPts val="900"/>
              </a:spcAft>
            </a:pPr>
            <a:r>
              <a:rPr lang="en-GB" dirty="0">
                <a:solidFill>
                  <a:srgbClr val="0D0D0D"/>
                </a:solidFill>
              </a:rPr>
              <a:t>Roles and responsibilities will need to be allocated as the exercise progresses.</a:t>
            </a:r>
          </a:p>
          <a:p>
            <a:pPr algn="just">
              <a:lnSpc>
                <a:spcPts val="2880"/>
              </a:lnSpc>
              <a:spcAft>
                <a:spcPts val="900"/>
              </a:spcAft>
            </a:pPr>
            <a:r>
              <a:rPr lang="en-GB" dirty="0">
                <a:solidFill>
                  <a:srgbClr val="0D0D0D"/>
                </a:solidFill>
              </a:rPr>
              <a:t>Records should be made of any actions undertaken and the reason for them.</a:t>
            </a:r>
          </a:p>
          <a:p>
            <a:pPr algn="just">
              <a:lnSpc>
                <a:spcPts val="2880"/>
              </a:lnSpc>
              <a:spcAft>
                <a:spcPts val="900"/>
              </a:spcAft>
            </a:pPr>
            <a:r>
              <a:rPr lang="en-GB" dirty="0">
                <a:solidFill>
                  <a:srgbClr val="0D0D0D"/>
                </a:solidFill>
              </a:rPr>
              <a:t>A report of the days investigations will need to be prepared for the prosecutor and senior managers, to be provided with a verbal presentation at the end of the exercise.</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custDataLst>
      <p:tags r:id="rId1"/>
    </p:custDataLst>
    <p:extLst>
      <p:ext uri="{BB962C8B-B14F-4D97-AF65-F5344CB8AC3E}">
        <p14:creationId xmlns:p14="http://schemas.microsoft.com/office/powerpoint/2010/main" val="346456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7238" y="193863"/>
            <a:ext cx="7886700" cy="685800"/>
          </a:xfrm>
          <a:ln/>
        </p:spPr>
        <p:txBody>
          <a:bodyPr lIns="91440" tIns="45720" rIns="91440" bIns="45720" anchor="ctr">
            <a:normAutofit/>
          </a:bodyPr>
          <a:lstStyle/>
          <a:p>
            <a:pPr algn="r"/>
            <a:r>
              <a:rPr lang="en-US" sz="3600" dirty="0">
                <a:solidFill>
                  <a:srgbClr val="FFFFFF"/>
                </a:solidFill>
                <a:latin typeface="Helvetica" panose="020B0604020202020204" pitchFamily="34" charset="0"/>
              </a:rPr>
              <a:t>Scenario</a:t>
            </a:r>
            <a:endParaRPr lang="el-GR" sz="3600" dirty="0">
              <a:solidFill>
                <a:srgbClr val="FFFFFF"/>
              </a:solidFill>
              <a:latin typeface="Helvetica" panose="020B0604020202020204" pitchFamily="34" charset="0"/>
            </a:endParaRPr>
          </a:p>
        </p:txBody>
      </p:sp>
      <p:sp>
        <p:nvSpPr>
          <p:cNvPr id="3" name="Content Placeholder 2"/>
          <p:cNvSpPr>
            <a:spLocks noGrp="1"/>
          </p:cNvSpPr>
          <p:nvPr>
            <p:ph idx="1"/>
          </p:nvPr>
        </p:nvSpPr>
        <p:spPr>
          <a:xfrm>
            <a:off x="673976" y="1400728"/>
            <a:ext cx="7796048" cy="4264910"/>
          </a:xfrm>
        </p:spPr>
        <p:txBody>
          <a:bodyPr>
            <a:noAutofit/>
          </a:bodyPr>
          <a:lstStyle/>
          <a:p>
            <a:pPr algn="just">
              <a:lnSpc>
                <a:spcPts val="2880"/>
              </a:lnSpc>
              <a:spcAft>
                <a:spcPts val="900"/>
              </a:spcAft>
            </a:pPr>
            <a:r>
              <a:rPr lang="en-US" dirty="0">
                <a:solidFill>
                  <a:srgbClr val="0D0D0D"/>
                </a:solidFill>
              </a:rPr>
              <a:t>Use your personal skills and the learning from this week to undertake this investigation.</a:t>
            </a:r>
          </a:p>
          <a:p>
            <a:pPr algn="just">
              <a:lnSpc>
                <a:spcPts val="2880"/>
              </a:lnSpc>
              <a:spcAft>
                <a:spcPts val="900"/>
              </a:spcAft>
            </a:pPr>
            <a:r>
              <a:rPr lang="en-US" dirty="0">
                <a:solidFill>
                  <a:srgbClr val="0D0D0D"/>
                </a:solidFill>
              </a:rPr>
              <a:t>You are three separate teams and there is an element of competition here, so please do not share your investigation findings with the other group until the end of the day briefing.</a:t>
            </a:r>
          </a:p>
          <a:p>
            <a:pPr algn="just">
              <a:lnSpc>
                <a:spcPts val="2880"/>
              </a:lnSpc>
              <a:spcAft>
                <a:spcPts val="900"/>
              </a:spcAft>
            </a:pPr>
            <a:r>
              <a:rPr lang="en-US" dirty="0">
                <a:solidFill>
                  <a:srgbClr val="0D0D0D"/>
                </a:solidFill>
              </a:rPr>
              <a:t>Coffee Breaks and Lunch will be at the normal time, but as in the work environment you may need to make small adjustments in order to complete the exercises.</a:t>
            </a:r>
          </a:p>
          <a:p>
            <a:pPr marL="0" indent="0" algn="just">
              <a:lnSpc>
                <a:spcPts val="2880"/>
              </a:lnSpc>
              <a:spcAft>
                <a:spcPts val="900"/>
              </a:spcAft>
              <a:buNone/>
            </a:pPr>
            <a:r>
              <a:rPr lang="en-GB" sz="2100" dirty="0">
                <a:solidFill>
                  <a:srgbClr val="0D0D0D"/>
                </a:solidFill>
              </a:rPr>
              <a:t> </a:t>
            </a:r>
            <a:endParaRPr lang="el-GR" sz="2100" dirty="0">
              <a:solidFill>
                <a:srgbClr val="0D0D0D"/>
              </a:solidFill>
            </a:endParaRPr>
          </a:p>
        </p:txBody>
      </p:sp>
    </p:spTree>
    <p:custDataLst>
      <p:tags r:id="rId1"/>
    </p:custDataLst>
    <p:extLst>
      <p:ext uri="{BB962C8B-B14F-4D97-AF65-F5344CB8AC3E}">
        <p14:creationId xmlns:p14="http://schemas.microsoft.com/office/powerpoint/2010/main" val="163292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Graphic 3" descr="Questions outline">
            <a:extLst>
              <a:ext uri="{FF2B5EF4-FFF2-40B4-BE49-F238E27FC236}">
                <a16:creationId xmlns:a16="http://schemas.microsoft.com/office/drawing/2014/main" id="{54A71C28-1851-4F24-AB21-5BF30DAA99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45492" y="2073955"/>
            <a:ext cx="4053015" cy="4053015"/>
          </a:xfrm>
          <a:prstGeom prst="rect">
            <a:avLst/>
          </a:prstGeom>
        </p:spPr>
      </p:pic>
      <p:sp>
        <p:nvSpPr>
          <p:cNvPr id="5" name="Title 50">
            <a:extLst>
              <a:ext uri="{FF2B5EF4-FFF2-40B4-BE49-F238E27FC236}">
                <a16:creationId xmlns:a16="http://schemas.microsoft.com/office/drawing/2014/main" id="{4FF9F8C8-896C-4BC8-BD37-F0A0A65A8769}"/>
              </a:ext>
            </a:extLst>
          </p:cNvPr>
          <p:cNvSpPr txBox="1">
            <a:spLocks/>
          </p:cNvSpPr>
          <p:nvPr/>
        </p:nvSpPr>
        <p:spPr>
          <a:xfrm>
            <a:off x="628650" y="1064303"/>
            <a:ext cx="7886700" cy="1009652"/>
          </a:xfrm>
          <a:prstGeom prst="rect">
            <a:avLst/>
          </a:prstGeom>
        </p:spPr>
        <p:txBody>
          <a:bodyPr/>
          <a:lst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a:lstStyle>
          <a:p>
            <a:pPr algn="ctr"/>
            <a:r>
              <a:rPr lang="en-US" dirty="0"/>
              <a:t>Questions</a:t>
            </a:r>
          </a:p>
        </p:txBody>
      </p:sp>
    </p:spTree>
    <p:custDataLst>
      <p:tags r:id="rId1"/>
    </p:custDataLst>
    <p:extLst>
      <p:ext uri="{BB962C8B-B14F-4D97-AF65-F5344CB8AC3E}">
        <p14:creationId xmlns:p14="http://schemas.microsoft.com/office/powerpoint/2010/main" val="38278569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PT_theme_v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Helvetic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theme_v7" id="{8CEAEF11-8DD7-42E4-8B50-E070E61E085B}" vid="{180C96AB-83AB-43A3-9AD5-620A1EA018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PPT_theme_v7</Template>
  <TotalTime>2</TotalTime>
  <Words>446</Words>
  <Application>Microsoft Office PowerPoint</Application>
  <PresentationFormat>On-screen Show (4:3)</PresentationFormat>
  <Paragraphs>36</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Georgia</vt:lpstr>
      <vt:lpstr>Helvetica</vt:lpstr>
      <vt:lpstr>PPT_theme_v7</vt:lpstr>
      <vt:lpstr>PowerPoint Presentation</vt:lpstr>
      <vt:lpstr>Session Objectives</vt:lpstr>
      <vt:lpstr>Scenario</vt:lpstr>
      <vt:lpstr>Scenario</vt:lpstr>
      <vt:lpstr>Scenario</vt:lpstr>
      <vt:lpstr>Scenario</vt:lpstr>
      <vt:lpstr>Scenario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 exercise</dc:title>
  <dc:creator>Terry Baker</dc:creator>
  <cp:lastModifiedBy>Hortensia Pasalau</cp:lastModifiedBy>
  <cp:revision>8</cp:revision>
  <dcterms:created xsi:type="dcterms:W3CDTF">2020-01-30T02:37:54Z</dcterms:created>
  <dcterms:modified xsi:type="dcterms:W3CDTF">2023-11-14T12:18:05Z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B4AB4512-7FC3-4250-8716-7C67E01046F4</vt:lpwstr>
  </property>
  <property fmtid="{D5CDD505-2E9C-101B-9397-08002B2CF9AE}" pid="3" name="ArticulatePath">
    <vt:lpwstr>Session 16 Exercise Briefing Final29Jan20</vt:lpwstr>
  </property>
</Properties>
</file>