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07" r:id="rId2"/>
    <p:sldId id="260" r:id="rId3"/>
    <p:sldId id="348" r:id="rId4"/>
    <p:sldId id="292" r:id="rId5"/>
    <p:sldId id="349" r:id="rId6"/>
    <p:sldId id="350" r:id="rId7"/>
    <p:sldId id="351" r:id="rId8"/>
    <p:sldId id="380" r:id="rId9"/>
    <p:sldId id="352" r:id="rId10"/>
    <p:sldId id="38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82" r:id="rId20"/>
    <p:sldId id="379" r:id="rId21"/>
    <p:sldId id="361" r:id="rId22"/>
    <p:sldId id="362" r:id="rId23"/>
    <p:sldId id="364" r:id="rId24"/>
    <p:sldId id="363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84" r:id="rId40"/>
    <p:sldId id="385" r:id="rId41"/>
    <p:sldId id="386" r:id="rId42"/>
    <p:sldId id="273" r:id="rId43"/>
    <p:sldId id="28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65" d="100"/>
          <a:sy n="65" d="100"/>
        </p:scale>
        <p:origin x="5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DFA3-BBF0-452A-8108-FC37B05C21F9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C548-C088-4104-8295-FC8AE2D419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4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Added for opening of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/>
            <a:fld id="{5827260C-95DC-194B-88B2-0B241DEC43BF}" type="slidenum">
              <a:rPr lang="en-US">
                <a:solidFill>
                  <a:prstClr val="black"/>
                </a:solidFill>
                <a:latin typeface="Calibri"/>
              </a:rPr>
              <a:pPr defTabSz="471145"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39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12D0252-6F4C-4E8C-9F55-C86E16F5A9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5E66F1E-DFA4-4B31-8CD3-498953BC98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flathead and crosshead, and manufacturer-specific, e.g., Hewlett Packard, Apple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hex-nut, star-type nut and secure-bit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standard and needle-nose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for removal of cable ties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F07AF8C-3D59-4189-8D60-16D21A6A3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238D10-62D3-4581-9DF3-49FD9D28E85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85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0190F79-34D5-460C-ADEE-DC434381F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C594E1E-3B6E-4C75-91B0-AFFE801C07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(property register)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(to mark and identify component parts of the system, including leads and sockets)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(tie-on and adhesive)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(to code and identify removed items)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(to photograph scene and any on-screen displays) – A certified photographer might be needed 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3B5052B-8A06-47D7-8DF8-03D264AE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908828-C9C7-4B4E-A365-5A27A004D13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842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AC7C93-EF76-4A56-907D-452F67AA3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20E6841-AB68-447E-A275-BB5295D6D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(for protection of equipment being removed such as circuit boards; materials that can produce static such as polythene bags should be avoided)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(for securing cables)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(materials that can produce static electricity such as Styrofoam or Styrofoam peanuts should be avoided)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(original packaging should be used whenever available)</a:t>
            </a: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0B3E662-B9B9-4AB9-8109-A728770DB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205D4-39E7-45D4-8737-345D1B01D26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88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F6B4FC9-F420-48CC-B78D-E2D573281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DAFF1AB-0B03-477F-B3DA-FC2F9EA04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(should not be used in the proximity of computer equipment)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(e.g., phone numbers of the specialist unit) </a:t>
            </a: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284AE80-57CB-4A86-BA82-6A79BBC74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83EFDE-450E-4E20-ABAE-9BCEE384D9F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76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B9C81CB-8C12-4478-8867-31561E9B62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2E85664-1121-40FD-8432-D82084DD5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l-GR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D03833D-A140-4CE2-AD2F-61D3EE989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1D1C7E-7CB1-4D5C-9435-7F3299893BC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36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4B61177-E512-4C3A-9E42-5AE33F85A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CB97BE7-51C0-41CB-BD9C-CADD7E005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(Twisted Pair and Crossover)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(e.g., some TB external HDDs)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(so triage evidence at your laptop)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(if trained to use it for forensic purposes)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(to and from the scene, for team members, seizure tools and equipment, and the seized evidence)</a:t>
            </a: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C9D12FC-2FAA-4526-8590-6E7A91BD8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45425B-6B9C-4E77-B086-81FBEB0904A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57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35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465F9E8-3AFB-4350-AAC0-06E83FD48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0388D-DAB5-4CD4-960D-5B04FD7DC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E.g.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</a:rPr>
              <a:t>15 persons instead of 1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</a:rPr>
              <a:t>2 Big Dogs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</a:rPr>
              <a:t>A newborn baby</a:t>
            </a:r>
          </a:p>
          <a:p>
            <a:pPr marL="228600" indent="-228600">
              <a:buFontTx/>
              <a:buAutoNum type="arabicPeriod"/>
              <a:defRPr/>
            </a:pPr>
            <a:endParaRPr lang="el-GR" dirty="0">
              <a:ea typeface="+mn-ea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9B773C6-3D38-4447-8776-6EFD2F848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018F9E-D6DB-4338-B1BA-D8C67B1C6D6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74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6B14E15-2C80-4920-9497-0741F3034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CC3B6A8-78CF-48E2-9B55-AC90F7C74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466A825-4D23-47B7-809E-3ACEDC837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AAE8A2-39C4-4F37-BCC1-9EB5D8E820C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687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83798CD-8C1A-4F2D-9219-1BEDB20351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B33DEB3-27B7-4D16-91E8-1134E10C5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(including equipment and power supply)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D8C8735-A38B-49EA-84E8-BF97C481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071343-D0F3-4F5D-AEC6-406D5F89F08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18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0E25E97-42D1-4D4C-9632-01A55AA28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D1A20DD-9D83-4827-B966-9B9DBEF9F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l-GR" altLang="en-US"/>
              <a:t>------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The information regarding electronic evidence might not be clear.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Careful with external specialists because they might be also involved or inform the suspect.</a:t>
            </a:r>
            <a:endParaRPr lang="el-G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0EA394A-8E46-440E-A46E-AC5BFF074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46C8CD-6443-454D-8061-D75C90955DD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9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5013F08-0FBA-4E06-BBAC-081373216F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487B715-CDE7-4C0E-9DA1-B08FADD4B5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07A30D7-365B-40E5-A779-C12EF2163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77B010-2A6C-4B48-85F9-01D355FAEFC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000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92DDB22-2F38-4B5F-92D6-07E52D436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0AA47DB-A3E2-438F-9B9D-F4AAA494E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10. (e.g., DNA, fingerprints, drugs, accelerants);(including equipment and power supply)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1.----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2.-----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	1. (since keyboards, computer mouse, diskettes, CDs, or other components may have latent fingerprints or other physical evidence that should be preserved);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	2. -----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A1BAD70-AD2F-4E64-8634-69A2D5EB5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924BFC-37BC-42C8-ADC8-FD1D1F8BF96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286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5BDF94A-502B-4845-8347-3B25BE9634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502042B0-C4DC-4101-B95A-A667873EE8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(most passwords are directly related to the personal environment, such as, e.g., licence plates, partners/children, phone numbers, hobbies, etc.)</a:t>
            </a:r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F99DB70-B83C-4F14-B0CF-BFA8BED1D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5A9A37-3144-48EA-8AE2-7F19182A335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290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F49FC0D-7583-42A2-A20F-61B696928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39EE30C-5EF4-48F8-AC33-AB0FEF08D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(witnesses, subjects, or others)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------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826676C-35A0-4F50-8BC2-77B1A4E81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AA72CF-CB75-4EE3-80E1-57620687482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5317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CE7B261-C7FD-4135-A78F-BA968BC7F5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4719CBE-0144-4A5A-8799-92C36BCD5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e.g., bookkeeping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(An individual may have multiple passwords, e.g., BIOS, system login, network or ISP, application files, encryption pass phrase such as for PGP or TrueCrypt, e-mail, access token, scheduler, or contact list.);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C49B39B-96F4-43FD-B0A7-C889ECC94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72C63B-6FE2-448A-B35D-F07E90C7CDF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957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60364F0-C3CC-4863-93ED-6EBD191F5B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C664FE5-6B1B-48C2-ACBE-A094316DA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l-GR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F05FCB3-D3F3-4071-8AE3-D2D895005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E69486-8A13-413E-A690-ACF002889CF6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0471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75A5585-262C-4FF4-A58F-20DB39625A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769E38C-0A9C-4CED-8099-859F269A9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(360 degrees of coverage, if possible)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F4DB244-0273-4D39-BB87-582EC534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848714-01D4-4D84-B3C2-53C42E53A1D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30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C4B26711-783F-4D31-A00E-C477F462B5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DC5C2EEC-E29C-4D13-ABAD-EC61C5FEB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e.g., make, model, serial number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(on, off, or in sleep mode)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(including connections to peripheral devices)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4C6258C-8752-4000-B982-7DCE57A17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E972EE-2240-4EE7-A5BB-15D5C0F97B02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128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256849F-7E5D-485D-8C01-F9615B463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1076DDD-3BE5-464B-8727-2721E567C5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E5355A4D-7A8F-4C67-BCA8-574761816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008620-CE30-401B-BEBA-AF37AF58FD8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93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BF945172-43EA-415B-B287-83310FB45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74ABD58-9FA9-496A-9A7C-488BCAB65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92FC6A7-18B4-4A62-8ED3-C331DD3C1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B000B0-6B32-42D2-A2E5-2E6B61BCF3A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30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E00400A-5E6D-415A-B1C9-3B7ED0DB5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0971018-24E6-4907-AD2B-6D5DC3D28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Such decision will be finalized at the scene (things are clearer)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However as much information we have is always better. </a:t>
            </a:r>
            <a:endParaRPr lang="el-GR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0ED02E5-A6C0-4321-9DAE-56B465C91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506237-B04D-4F2B-A837-93B1A103F08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07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665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36404988-FAAC-4A06-A923-E5764BC935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9FA40E1-7507-4738-8ADA-9A488FBA3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E935BF29-62B6-4B85-B32D-8EA6E58DF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F16321-FED6-402F-9ED1-703FE84955AC}" type="slidenum">
              <a:rPr lang="en-GB" altLang="en-US"/>
              <a:pPr>
                <a:spcBef>
                  <a:spcPct val="0"/>
                </a:spcBef>
              </a:pPr>
              <a:t>43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499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C7AC2F4-D1BA-42DF-A4C2-CD7EF705B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3A91F2F-CFF7-4648-B754-6634F244A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Communication and Network information </a:t>
            </a:r>
            <a:r>
              <a:rPr lang="en-US" altLang="en-US" dirty="0"/>
              <a:t>(ISP, phone, facsimile, modem, LAN network equipment, etc.)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Responsible </a:t>
            </a:r>
            <a:r>
              <a:rPr lang="en-US" altLang="en-US" dirty="0"/>
              <a:t>: ISP, phone, facsimile, modem, LAN network equipment, etc.)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E3BF002-FBCF-414E-90A9-34A8F78EF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642D74-E75F-439D-9B3D-F2E803A100F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41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FEDC4E9-F551-45D8-B131-A7B8D7E52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71EC2-F7E1-45CE-8EE3-DF4A2FF0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Warrant for Entrance, Search and Personal Data if necessary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As possible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Include external specialists if necessary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---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they should have passed the corresponding basic training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Digital Evidence Operation pack/bag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Remember that all activities should be in compliance with agency policy and state and local laws.</a:t>
            </a:r>
            <a:endParaRPr lang="el-GR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C611D7B-1937-4BD4-BB71-2CDDF7C70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3D82E7-8B08-4B48-866C-56EEFECB0D6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9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9F14566-0C3A-46EC-9ED2-47668B74D7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EDB35C8-2BB1-4C12-870D-9C6C6FB8EE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Backup Tasks should be assigned for everyone in case they are done with their work earlier or needed elsewhere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9F2F039-0182-4D9E-B82C-E5CD5673A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EBC8A3-44EE-49B4-8B05-B3A2F5E7AAE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6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4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9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6FF314C-0AEC-4A79-B723-E56DD7503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ABC1A1C-B436-4F0F-8B74-8EE9BA8815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Will see in detail next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Information prior the search would help us define if we need something extraordinary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E27F2D6-19A7-4BA2-8D1B-4B3CE7856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B790C3-DCAF-4BC8-BF54-B79ED95D5D6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414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93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0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41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1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6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53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4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3A59-0287-49DB-B623-F4C38F82B31F}" type="datetimeFigureOut">
              <a:rPr lang="en-GB" smtClean="0"/>
              <a:t>02/07/2021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C967E-00FD-486E-8858-706BEDB5B0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0842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25791A-369E-4E8E-8246-92C6E00B8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4" y="2680854"/>
            <a:ext cx="4732053" cy="28483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en-US" b="1" dirty="0"/>
              <a:t>CyberEast Project:</a:t>
            </a:r>
            <a:br>
              <a:rPr lang="en-US" altLang="en-US" sz="4000" b="1" dirty="0"/>
            </a:br>
            <a:endParaRPr lang="en-US" altLang="en-US" sz="4000" b="1" dirty="0"/>
          </a:p>
          <a:p>
            <a:pPr algn="l" defTabSz="914400">
              <a:lnSpc>
                <a:spcPct val="90000"/>
              </a:lnSpc>
            </a:pPr>
            <a:r>
              <a:rPr lang="en-US" altLang="en-US" sz="3600" b="1" dirty="0"/>
              <a:t>Action on Cybercrime for Cyber Resilience in the Eastern Partnership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9388D-66E3-4DDB-A4AB-83CFF44C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39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2B8735-DA72-43A2-9CCA-D13DCBBE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36011" cy="1939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6E8B5-1669-4D9C-8950-5FA166121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01" y="405546"/>
            <a:ext cx="6139787" cy="12064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84DB19-ACA5-441D-B5B7-48EF2A37D155}"/>
              </a:ext>
            </a:extLst>
          </p:cNvPr>
          <p:cNvSpPr/>
          <p:nvPr/>
        </p:nvSpPr>
        <p:spPr>
          <a:xfrm>
            <a:off x="5386471" y="2280654"/>
            <a:ext cx="3757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LEPL Academy of the Ministry of Finance of Georgia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3B905-D0EE-4950-9424-22652671FF13}"/>
              </a:ext>
            </a:extLst>
          </p:cNvPr>
          <p:cNvSpPr txBox="1"/>
          <p:nvPr/>
        </p:nvSpPr>
        <p:spPr>
          <a:xfrm>
            <a:off x="5362157" y="2172180"/>
            <a:ext cx="37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</a:rPr>
              <a:t>First Responder Training for Investigators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on Cybercrime and Electronic Evidence</a:t>
            </a:r>
          </a:p>
        </p:txBody>
      </p:sp>
    </p:spTree>
    <p:extLst>
      <p:ext uri="{BB962C8B-B14F-4D97-AF65-F5344CB8AC3E}">
        <p14:creationId xmlns:p14="http://schemas.microsoft.com/office/powerpoint/2010/main" val="127562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D80B311-B5A7-4C4F-B4E9-E5D309A3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FF7B5-E49E-42A6-9F79-B44DC13C96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762910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6"/>
                </a:solidFill>
              </a:rPr>
              <a:t>Preparation Phase - Exercise </a:t>
            </a:r>
            <a:endParaRPr lang="en-US" altLang="en-US" sz="4000" dirty="0">
              <a:solidFill>
                <a:schemeClr val="accent6"/>
              </a:solidFill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2012951"/>
            <a:ext cx="6604986" cy="47085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600" dirty="0"/>
              <a:t>In  groups list the equipment you would consider taking to a crime scene search when collecting electronic evidence?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04743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0122E66D-A8AB-4271-8715-25A6FC78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7F409B-C8D9-4897-B5B8-8C41B768BDF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27D79CC1-47A5-4DBE-8AF5-1309CF25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758755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Equipment and Basic Toolkit</a:t>
            </a:r>
            <a:endParaRPr lang="en-US" altLang="en-US" sz="4000" dirty="0"/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50757CB7-799C-492A-A87D-C68D8BF0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3423"/>
            <a:ext cx="8229600" cy="18526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Special tools and equipment may be needed to collect e-evidence.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Advances in technology may dictate changes in the tools and equipment required.</a:t>
            </a:r>
          </a:p>
        </p:txBody>
      </p:sp>
      <p:pic>
        <p:nvPicPr>
          <p:cNvPr id="19461" name="Picture 2" descr="C:\Users\Lemon\Desktop\BackUp\COE Training\Photos\tools 1.jpg">
            <a:extLst>
              <a:ext uri="{FF2B5EF4-FFF2-40B4-BE49-F238E27FC236}">
                <a16:creationId xmlns:a16="http://schemas.microsoft.com/office/drawing/2014/main" id="{95043467-7C13-47BF-8ADE-03AD7841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52" y="3777703"/>
            <a:ext cx="3930897" cy="294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6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C:\Users\Lemon\Desktop\BackUp\COE Training\Photos\screwdriver.jpg">
            <a:extLst>
              <a:ext uri="{FF2B5EF4-FFF2-40B4-BE49-F238E27FC236}">
                <a16:creationId xmlns:a16="http://schemas.microsoft.com/office/drawing/2014/main" id="{1F4544E5-53E7-428B-B1D8-7A35EE5F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223963"/>
            <a:ext cx="36655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67D5B76A-726B-4C59-A0CD-BA93B615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B37408-0664-424D-AF96-50B2F8EA9D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E42A7FD4-1AAB-43B9-905B-7154DEC7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664584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Disassembly and removal tools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A9651F44-0E93-4B2D-B2A8-E37A094D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8900"/>
            <a:ext cx="3987801" cy="4266137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Screwdrivers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Drivers</a:t>
            </a:r>
            <a:endParaRPr lang="el-GR" altLang="en-US" sz="36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Pliers</a:t>
            </a:r>
            <a:endParaRPr lang="el-GR" altLang="en-US" sz="36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Wire cutters</a:t>
            </a:r>
            <a:endParaRPr lang="el-GR" altLang="en-US" sz="36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Small tweezers</a:t>
            </a:r>
            <a:endParaRPr lang="el-GR" altLang="en-US" sz="3600" dirty="0"/>
          </a:p>
        </p:txBody>
      </p:sp>
      <p:pic>
        <p:nvPicPr>
          <p:cNvPr id="21510" name="Picture 3" descr="C:\Users\Lemon\Desktop\BackUp\COE Training\Photos\driver.jpg">
            <a:extLst>
              <a:ext uri="{FF2B5EF4-FFF2-40B4-BE49-F238E27FC236}">
                <a16:creationId xmlns:a16="http://schemas.microsoft.com/office/drawing/2014/main" id="{EF6712B0-D1CB-4D87-BD9B-1BBE39A9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747963"/>
            <a:ext cx="416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C:\Users\Lemon\Desktop\BackUp\COE Training\Photos\plier.jpg">
            <a:extLst>
              <a:ext uri="{FF2B5EF4-FFF2-40B4-BE49-F238E27FC236}">
                <a16:creationId xmlns:a16="http://schemas.microsoft.com/office/drawing/2014/main" id="{F89405C4-D647-4D54-A5BB-2D2C0521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6401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 descr="C:\Users\Lemon\Desktop\BackUp\COE Training\Photos\wire cutter.jpg">
            <a:extLst>
              <a:ext uri="{FF2B5EF4-FFF2-40B4-BE49-F238E27FC236}">
                <a16:creationId xmlns:a16="http://schemas.microsoft.com/office/drawing/2014/main" id="{D56A2D92-A6FB-4527-B84A-CE7AB45B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5024854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 descr="C:\Users\Lemon\Desktop\BackUp\COE Training\Photos\tweezers.jpg">
            <a:extLst>
              <a:ext uri="{FF2B5EF4-FFF2-40B4-BE49-F238E27FC236}">
                <a16:creationId xmlns:a16="http://schemas.microsoft.com/office/drawing/2014/main" id="{F0069114-BD8B-45C7-96B3-FB6A74C5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5783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5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3D3AD701-9555-4827-AFD6-9A2F1429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21065-0815-41DC-A0A8-ADCCD14545C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B2980FFE-16CE-451C-9B31-AB794609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1020362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EAAE-E514-44D7-B7FE-B7BC10A3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5688"/>
            <a:ext cx="7502525" cy="4030663"/>
          </a:xfrm>
        </p:spPr>
        <p:txBody>
          <a:bodyPr>
            <a:normAutofit fontScale="92500" lnSpcReduction="10000"/>
          </a:bodyPr>
          <a:lstStyle/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Search and seizure record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Labels and tape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Cable tags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Exhibit labels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Other necessary forms for completion at the scene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Indelible coloured marker pens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Camera and/or video camera</a:t>
            </a:r>
            <a:endParaRPr lang="el-GR" sz="3600" dirty="0">
              <a:ea typeface="+mn-ea"/>
            </a:endParaRPr>
          </a:p>
        </p:txBody>
      </p:sp>
      <p:pic>
        <p:nvPicPr>
          <p:cNvPr id="23557" name="Picture 2" descr="C:\Users\Lemon\Desktop\BackUp\COE Training\Photos\excibit label.jpg">
            <a:extLst>
              <a:ext uri="{FF2B5EF4-FFF2-40B4-BE49-F238E27FC236}">
                <a16:creationId xmlns:a16="http://schemas.microsoft.com/office/drawing/2014/main" id="{3F958895-7522-4DBC-86BC-57D87DEC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6129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9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090B37A5-8D3F-44E6-8672-39C3E5BC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75B28-EDEE-491E-AE9E-66602481E39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3E1BA2A6-D85A-4C8D-BAE4-27ED7B9D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073629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Package and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6AA8-3370-4358-9F86-5F4EB60B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325688"/>
            <a:ext cx="7296150" cy="4030663"/>
          </a:xfrm>
        </p:spPr>
        <p:txBody>
          <a:bodyPr>
            <a:normAutofit fontScale="85000" lnSpcReduction="20000"/>
          </a:bodyPr>
          <a:lstStyle/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Antistatic bags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Antistatic bubble wrap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Cable ties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Evidence bags and tape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Boxes for packaging external storage media such as USB devices DVDs, or CDs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Packing materials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Flat pack assembly boxes or sturdy boxes of various sizes</a:t>
            </a:r>
            <a:endParaRPr lang="el-GR" sz="3600" dirty="0">
              <a:ea typeface="+mn-ea"/>
            </a:endParaRPr>
          </a:p>
        </p:txBody>
      </p:sp>
      <p:pic>
        <p:nvPicPr>
          <p:cNvPr id="25605" name="Picture 2" descr="C:\Users\Lemon\Desktop\BackUp\COE Training\Photos\antistatic.jpg">
            <a:extLst>
              <a:ext uri="{FF2B5EF4-FFF2-40B4-BE49-F238E27FC236}">
                <a16:creationId xmlns:a16="http://schemas.microsoft.com/office/drawing/2014/main" id="{8791A775-AFE9-4BBC-A1D4-496DCF40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965200"/>
            <a:ext cx="34099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4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A16ED803-AA5C-43C3-91E9-F691F3E5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03890-8E82-49BD-988D-54F41AA5B69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451474EA-71F0-4691-8240-AC9584AD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869442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Communication tools</a:t>
            </a: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F78EE0CB-5CFB-4CF3-8BD6-A24E9C9E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864311"/>
            <a:ext cx="7296150" cy="2041863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200" dirty="0"/>
              <a:t>Mobile phone or other communication devices for obtaining advice.</a:t>
            </a:r>
            <a:endParaRPr lang="el-GR" altLang="en-US" sz="32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200" dirty="0"/>
              <a:t>Contact information for assistance.</a:t>
            </a:r>
            <a:endParaRPr lang="el-GR" altLang="en-US" sz="3200" dirty="0"/>
          </a:p>
        </p:txBody>
      </p:sp>
      <p:pic>
        <p:nvPicPr>
          <p:cNvPr id="27653" name="Picture 2" descr="C:\Users\Lemon\Desktop\BackUp\COE Training\Photos\help line.jpg">
            <a:extLst>
              <a:ext uri="{FF2B5EF4-FFF2-40B4-BE49-F238E27FC236}">
                <a16:creationId xmlns:a16="http://schemas.microsoft.com/office/drawing/2014/main" id="{ADDF1358-7610-49B8-BF03-B5C74909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054476"/>
            <a:ext cx="2725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1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8BCADE05-5336-4414-A18C-3FEC936A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65BCEB-CD23-4205-879E-D5B33CFE48D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B28B0413-796E-4CBE-84A7-A4C7825C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965200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Other items</a:t>
            </a:r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8E27EBC9-37D0-4524-B8EE-07B39635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141538"/>
            <a:ext cx="5516563" cy="3268663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Small torch with a bracket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Gloves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Hand truck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Large rubber bands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Magnifying glass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Printer paper</a:t>
            </a:r>
          </a:p>
        </p:txBody>
      </p:sp>
      <p:pic>
        <p:nvPicPr>
          <p:cNvPr id="29701" name="Picture 2" descr="C:\Users\Lemon\Desktop\BackUp\COE Training\Photos\hand track.jpg">
            <a:extLst>
              <a:ext uri="{FF2B5EF4-FFF2-40B4-BE49-F238E27FC236}">
                <a16:creationId xmlns:a16="http://schemas.microsoft.com/office/drawing/2014/main" id="{08406012-AD47-43C7-8097-D15B2F3B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65200"/>
            <a:ext cx="3098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C:\Users\Lemon\Desktop\BackUp\COE Training\Photos\gloves.jpg">
            <a:extLst>
              <a:ext uri="{FF2B5EF4-FFF2-40B4-BE49-F238E27FC236}">
                <a16:creationId xmlns:a16="http://schemas.microsoft.com/office/drawing/2014/main" id="{875B7D38-7A5A-43F6-B535-E480CB01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79825"/>
            <a:ext cx="27892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01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3" descr="C:\Users\Lemon\Desktop\BackUp\COE Training\Photos\van.jpg">
            <a:extLst>
              <a:ext uri="{FF2B5EF4-FFF2-40B4-BE49-F238E27FC236}">
                <a16:creationId xmlns:a16="http://schemas.microsoft.com/office/drawing/2014/main" id="{2CFADCE4-5433-4FA6-A5F3-E0443484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93" y="3756025"/>
            <a:ext cx="40751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3E5F22DA-D818-4F2F-849B-7633EB6F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84CC0-D682-47D7-8760-7D13032980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92BF06B0-2E85-4AE4-B08E-B16F0591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965200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Other items cont.</a:t>
            </a: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557F09EE-2E8B-4A18-AB13-8F745EE3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947169"/>
            <a:ext cx="5516563" cy="5137150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A laptop computer including all standard forensics tools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Network cables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Sufficient Hard-Drive capacity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Hardware Write-Blockers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Forensic Boot-DVDs</a:t>
            </a:r>
            <a:endParaRPr lang="en-US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Transport</a:t>
            </a:r>
            <a:endParaRPr lang="el-GR" altLang="en-US" sz="9600" dirty="0"/>
          </a:p>
        </p:txBody>
      </p:sp>
      <p:pic>
        <p:nvPicPr>
          <p:cNvPr id="31749" name="Picture 2" descr="C:\Users\Lemon\Desktop\BackUp\COE Training\Photos\laptop.jpg">
            <a:extLst>
              <a:ext uri="{FF2B5EF4-FFF2-40B4-BE49-F238E27FC236}">
                <a16:creationId xmlns:a16="http://schemas.microsoft.com/office/drawing/2014/main" id="{54D8D16B-0022-4486-B22C-01F9AF3F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965200"/>
            <a:ext cx="28638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6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F6865AB8-77FB-4AE2-A7CD-2182BBE6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11290-7B94-4512-BBCD-C9004F6AF87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pSp>
        <p:nvGrpSpPr>
          <p:cNvPr id="33795" name="Group 2">
            <a:extLst>
              <a:ext uri="{FF2B5EF4-FFF2-40B4-BE49-F238E27FC236}">
                <a16:creationId xmlns:a16="http://schemas.microsoft.com/office/drawing/2014/main" id="{9BA9F534-AF80-4563-88F0-13F0118C05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8925" y="941032"/>
            <a:ext cx="3673475" cy="5493105"/>
            <a:chOff x="1338" y="255"/>
            <a:chExt cx="3192" cy="3900"/>
          </a:xfrm>
        </p:grpSpPr>
        <p:sp>
          <p:nvSpPr>
            <p:cNvPr id="33797" name="AutoShape 3">
              <a:extLst>
                <a:ext uri="{FF2B5EF4-FFF2-40B4-BE49-F238E27FC236}">
                  <a16:creationId xmlns:a16="http://schemas.microsoft.com/office/drawing/2014/main" id="{3C7AF24E-5975-49EB-91D3-84ECE82A01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255"/>
              <a:ext cx="3192" cy="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DB1DBDA-6ADC-4E27-916F-EA7B75973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26"/>
              <a:ext cx="3188" cy="3614"/>
            </a:xfrm>
            <a:prstGeom prst="roundRect">
              <a:avLst>
                <a:gd name="adj" fmla="val 2463"/>
              </a:avLst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33799" name="AutoShape 5">
              <a:extLst>
                <a:ext uri="{FF2B5EF4-FFF2-40B4-BE49-F238E27FC236}">
                  <a16:creationId xmlns:a16="http://schemas.microsoft.com/office/drawing/2014/main" id="{1BF57557-48D1-4977-847D-27E809434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526"/>
              <a:ext cx="3053" cy="3585"/>
            </a:xfrm>
            <a:prstGeom prst="roundRect">
              <a:avLst>
                <a:gd name="adj" fmla="val 25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FED93FD-4983-4922-8280-FC6B01144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526"/>
              <a:ext cx="3047" cy="119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13" y="77"/>
                </a:cxn>
                <a:cxn ang="0">
                  <a:pos x="45" y="37"/>
                </a:cxn>
                <a:cxn ang="0">
                  <a:pos x="94" y="11"/>
                </a:cxn>
                <a:cxn ang="0">
                  <a:pos x="152" y="0"/>
                </a:cxn>
                <a:cxn ang="0">
                  <a:pos x="2896" y="0"/>
                </a:cxn>
                <a:cxn ang="0">
                  <a:pos x="2954" y="11"/>
                </a:cxn>
                <a:cxn ang="0">
                  <a:pos x="3003" y="37"/>
                </a:cxn>
                <a:cxn ang="0">
                  <a:pos x="3035" y="77"/>
                </a:cxn>
                <a:cxn ang="0">
                  <a:pos x="3048" y="124"/>
                </a:cxn>
                <a:cxn ang="0">
                  <a:pos x="2913" y="62"/>
                </a:cxn>
                <a:cxn ang="0">
                  <a:pos x="112" y="62"/>
                </a:cxn>
                <a:cxn ang="0">
                  <a:pos x="0" y="124"/>
                </a:cxn>
              </a:cxnLst>
              <a:rect l="0" t="0" r="r" b="b"/>
              <a:pathLst>
                <a:path w="3048" h="124">
                  <a:moveTo>
                    <a:pt x="0" y="124"/>
                  </a:moveTo>
                  <a:lnTo>
                    <a:pt x="13" y="77"/>
                  </a:lnTo>
                  <a:lnTo>
                    <a:pt x="45" y="37"/>
                  </a:lnTo>
                  <a:lnTo>
                    <a:pt x="94" y="11"/>
                  </a:lnTo>
                  <a:lnTo>
                    <a:pt x="152" y="0"/>
                  </a:lnTo>
                  <a:lnTo>
                    <a:pt x="2896" y="0"/>
                  </a:lnTo>
                  <a:lnTo>
                    <a:pt x="2954" y="11"/>
                  </a:lnTo>
                  <a:lnTo>
                    <a:pt x="3003" y="37"/>
                  </a:lnTo>
                  <a:lnTo>
                    <a:pt x="3035" y="77"/>
                  </a:lnTo>
                  <a:lnTo>
                    <a:pt x="3048" y="124"/>
                  </a:lnTo>
                  <a:lnTo>
                    <a:pt x="2913" y="62"/>
                  </a:lnTo>
                  <a:lnTo>
                    <a:pt x="112" y="6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33801" name="Rectangle 7">
              <a:extLst>
                <a:ext uri="{FF2B5EF4-FFF2-40B4-BE49-F238E27FC236}">
                  <a16:creationId xmlns:a16="http://schemas.microsoft.com/office/drawing/2014/main" id="{80C68BB3-68F0-4B0A-9DDE-BCB44E211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856"/>
              <a:ext cx="2667" cy="3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02" name="Freeform 8">
              <a:extLst>
                <a:ext uri="{FF2B5EF4-FFF2-40B4-BE49-F238E27FC236}">
                  <a16:creationId xmlns:a16="http://schemas.microsoft.com/office/drawing/2014/main" id="{E4DE36D6-0160-4CBA-8BE3-A144E228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0"/>
              <a:ext cx="1073" cy="421"/>
            </a:xfrm>
            <a:custGeom>
              <a:avLst/>
              <a:gdLst>
                <a:gd name="T0" fmla="*/ 359 w 1073"/>
                <a:gd name="T1" fmla="*/ 0 h 421"/>
                <a:gd name="T2" fmla="*/ 292 w 1073"/>
                <a:gd name="T3" fmla="*/ 7 h 421"/>
                <a:gd name="T4" fmla="*/ 224 w 1073"/>
                <a:gd name="T5" fmla="*/ 32 h 421"/>
                <a:gd name="T6" fmla="*/ 166 w 1073"/>
                <a:gd name="T7" fmla="*/ 65 h 421"/>
                <a:gd name="T8" fmla="*/ 112 w 1073"/>
                <a:gd name="T9" fmla="*/ 109 h 421"/>
                <a:gd name="T10" fmla="*/ 67 w 1073"/>
                <a:gd name="T11" fmla="*/ 157 h 421"/>
                <a:gd name="T12" fmla="*/ 31 w 1073"/>
                <a:gd name="T13" fmla="*/ 205 h 421"/>
                <a:gd name="T14" fmla="*/ 9 w 1073"/>
                <a:gd name="T15" fmla="*/ 252 h 421"/>
                <a:gd name="T16" fmla="*/ 0 w 1073"/>
                <a:gd name="T17" fmla="*/ 292 h 421"/>
                <a:gd name="T18" fmla="*/ 13 w 1073"/>
                <a:gd name="T19" fmla="*/ 340 h 421"/>
                <a:gd name="T20" fmla="*/ 45 w 1073"/>
                <a:gd name="T21" fmla="*/ 384 h 421"/>
                <a:gd name="T22" fmla="*/ 94 w 1073"/>
                <a:gd name="T23" fmla="*/ 410 h 421"/>
                <a:gd name="T24" fmla="*/ 126 w 1073"/>
                <a:gd name="T25" fmla="*/ 417 h 421"/>
                <a:gd name="T26" fmla="*/ 157 w 1073"/>
                <a:gd name="T27" fmla="*/ 421 h 421"/>
                <a:gd name="T28" fmla="*/ 916 w 1073"/>
                <a:gd name="T29" fmla="*/ 421 h 421"/>
                <a:gd name="T30" fmla="*/ 947 w 1073"/>
                <a:gd name="T31" fmla="*/ 417 h 421"/>
                <a:gd name="T32" fmla="*/ 974 w 1073"/>
                <a:gd name="T33" fmla="*/ 410 h 421"/>
                <a:gd name="T34" fmla="*/ 1028 w 1073"/>
                <a:gd name="T35" fmla="*/ 384 h 421"/>
                <a:gd name="T36" fmla="*/ 1060 w 1073"/>
                <a:gd name="T37" fmla="*/ 340 h 421"/>
                <a:gd name="T38" fmla="*/ 1068 w 1073"/>
                <a:gd name="T39" fmla="*/ 318 h 421"/>
                <a:gd name="T40" fmla="*/ 1073 w 1073"/>
                <a:gd name="T41" fmla="*/ 292 h 421"/>
                <a:gd name="T42" fmla="*/ 1064 w 1073"/>
                <a:gd name="T43" fmla="*/ 252 h 421"/>
                <a:gd name="T44" fmla="*/ 1037 w 1073"/>
                <a:gd name="T45" fmla="*/ 205 h 421"/>
                <a:gd name="T46" fmla="*/ 1001 w 1073"/>
                <a:gd name="T47" fmla="*/ 157 h 421"/>
                <a:gd name="T48" fmla="*/ 947 w 1073"/>
                <a:gd name="T49" fmla="*/ 109 h 421"/>
                <a:gd name="T50" fmla="*/ 889 w 1073"/>
                <a:gd name="T51" fmla="*/ 65 h 421"/>
                <a:gd name="T52" fmla="*/ 826 w 1073"/>
                <a:gd name="T53" fmla="*/ 32 h 421"/>
                <a:gd name="T54" fmla="*/ 754 w 1073"/>
                <a:gd name="T55" fmla="*/ 7 h 421"/>
                <a:gd name="T56" fmla="*/ 687 w 1073"/>
                <a:gd name="T57" fmla="*/ 0 h 421"/>
                <a:gd name="T58" fmla="*/ 359 w 1073"/>
                <a:gd name="T59" fmla="*/ 0 h 4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73"/>
                <a:gd name="T91" fmla="*/ 0 h 421"/>
                <a:gd name="T92" fmla="*/ 1073 w 1073"/>
                <a:gd name="T93" fmla="*/ 421 h 4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73" h="421">
                  <a:moveTo>
                    <a:pt x="359" y="0"/>
                  </a:moveTo>
                  <a:lnTo>
                    <a:pt x="292" y="7"/>
                  </a:lnTo>
                  <a:lnTo>
                    <a:pt x="224" y="32"/>
                  </a:lnTo>
                  <a:lnTo>
                    <a:pt x="166" y="65"/>
                  </a:lnTo>
                  <a:lnTo>
                    <a:pt x="112" y="109"/>
                  </a:lnTo>
                  <a:lnTo>
                    <a:pt x="67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6" y="417"/>
                  </a:lnTo>
                  <a:lnTo>
                    <a:pt x="157" y="421"/>
                  </a:lnTo>
                  <a:lnTo>
                    <a:pt x="916" y="421"/>
                  </a:lnTo>
                  <a:lnTo>
                    <a:pt x="947" y="417"/>
                  </a:lnTo>
                  <a:lnTo>
                    <a:pt x="974" y="410"/>
                  </a:lnTo>
                  <a:lnTo>
                    <a:pt x="1028" y="384"/>
                  </a:lnTo>
                  <a:lnTo>
                    <a:pt x="1060" y="340"/>
                  </a:lnTo>
                  <a:lnTo>
                    <a:pt x="1068" y="318"/>
                  </a:lnTo>
                  <a:lnTo>
                    <a:pt x="1073" y="292"/>
                  </a:lnTo>
                  <a:lnTo>
                    <a:pt x="1064" y="252"/>
                  </a:lnTo>
                  <a:lnTo>
                    <a:pt x="1037" y="205"/>
                  </a:lnTo>
                  <a:lnTo>
                    <a:pt x="1001" y="157"/>
                  </a:lnTo>
                  <a:lnTo>
                    <a:pt x="947" y="109"/>
                  </a:lnTo>
                  <a:lnTo>
                    <a:pt x="889" y="65"/>
                  </a:lnTo>
                  <a:lnTo>
                    <a:pt x="826" y="32"/>
                  </a:lnTo>
                  <a:lnTo>
                    <a:pt x="754" y="7"/>
                  </a:lnTo>
                  <a:lnTo>
                    <a:pt x="687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3" name="Freeform 9">
              <a:extLst>
                <a:ext uri="{FF2B5EF4-FFF2-40B4-BE49-F238E27FC236}">
                  <a16:creationId xmlns:a16="http://schemas.microsoft.com/office/drawing/2014/main" id="{D0F37601-E822-4B2B-AE78-01191837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0"/>
              <a:ext cx="1051" cy="421"/>
            </a:xfrm>
            <a:custGeom>
              <a:avLst/>
              <a:gdLst>
                <a:gd name="T0" fmla="*/ 355 w 1051"/>
                <a:gd name="T1" fmla="*/ 0 h 421"/>
                <a:gd name="T2" fmla="*/ 287 w 1051"/>
                <a:gd name="T3" fmla="*/ 7 h 421"/>
                <a:gd name="T4" fmla="*/ 220 w 1051"/>
                <a:gd name="T5" fmla="*/ 32 h 421"/>
                <a:gd name="T6" fmla="*/ 162 w 1051"/>
                <a:gd name="T7" fmla="*/ 65 h 421"/>
                <a:gd name="T8" fmla="*/ 108 w 1051"/>
                <a:gd name="T9" fmla="*/ 109 h 421"/>
                <a:gd name="T10" fmla="*/ 63 w 1051"/>
                <a:gd name="T11" fmla="*/ 157 h 421"/>
                <a:gd name="T12" fmla="*/ 31 w 1051"/>
                <a:gd name="T13" fmla="*/ 205 h 421"/>
                <a:gd name="T14" fmla="*/ 9 w 1051"/>
                <a:gd name="T15" fmla="*/ 252 h 421"/>
                <a:gd name="T16" fmla="*/ 0 w 1051"/>
                <a:gd name="T17" fmla="*/ 292 h 421"/>
                <a:gd name="T18" fmla="*/ 13 w 1051"/>
                <a:gd name="T19" fmla="*/ 340 h 421"/>
                <a:gd name="T20" fmla="*/ 45 w 1051"/>
                <a:gd name="T21" fmla="*/ 384 h 421"/>
                <a:gd name="T22" fmla="*/ 94 w 1051"/>
                <a:gd name="T23" fmla="*/ 410 h 421"/>
                <a:gd name="T24" fmla="*/ 121 w 1051"/>
                <a:gd name="T25" fmla="*/ 417 h 421"/>
                <a:gd name="T26" fmla="*/ 153 w 1051"/>
                <a:gd name="T27" fmla="*/ 421 h 421"/>
                <a:gd name="T28" fmla="*/ 898 w 1051"/>
                <a:gd name="T29" fmla="*/ 421 h 421"/>
                <a:gd name="T30" fmla="*/ 929 w 1051"/>
                <a:gd name="T31" fmla="*/ 417 h 421"/>
                <a:gd name="T32" fmla="*/ 956 w 1051"/>
                <a:gd name="T33" fmla="*/ 410 h 421"/>
                <a:gd name="T34" fmla="*/ 1006 w 1051"/>
                <a:gd name="T35" fmla="*/ 384 h 421"/>
                <a:gd name="T36" fmla="*/ 1037 w 1051"/>
                <a:gd name="T37" fmla="*/ 340 h 421"/>
                <a:gd name="T38" fmla="*/ 1051 w 1051"/>
                <a:gd name="T39" fmla="*/ 292 h 421"/>
                <a:gd name="T40" fmla="*/ 1042 w 1051"/>
                <a:gd name="T41" fmla="*/ 252 h 421"/>
                <a:gd name="T42" fmla="*/ 1019 w 1051"/>
                <a:gd name="T43" fmla="*/ 205 h 421"/>
                <a:gd name="T44" fmla="*/ 979 w 1051"/>
                <a:gd name="T45" fmla="*/ 157 h 421"/>
                <a:gd name="T46" fmla="*/ 929 w 1051"/>
                <a:gd name="T47" fmla="*/ 109 h 421"/>
                <a:gd name="T48" fmla="*/ 875 w 1051"/>
                <a:gd name="T49" fmla="*/ 65 h 421"/>
                <a:gd name="T50" fmla="*/ 808 w 1051"/>
                <a:gd name="T51" fmla="*/ 32 h 421"/>
                <a:gd name="T52" fmla="*/ 741 w 1051"/>
                <a:gd name="T53" fmla="*/ 7 h 421"/>
                <a:gd name="T54" fmla="*/ 673 w 1051"/>
                <a:gd name="T55" fmla="*/ 0 h 421"/>
                <a:gd name="T56" fmla="*/ 355 w 105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1"/>
                <a:gd name="T88" fmla="*/ 0 h 421"/>
                <a:gd name="T89" fmla="*/ 1051 w 105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1" h="421">
                  <a:moveTo>
                    <a:pt x="355" y="0"/>
                  </a:moveTo>
                  <a:lnTo>
                    <a:pt x="287" y="7"/>
                  </a:lnTo>
                  <a:lnTo>
                    <a:pt x="220" y="32"/>
                  </a:lnTo>
                  <a:lnTo>
                    <a:pt x="162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98" y="421"/>
                  </a:lnTo>
                  <a:lnTo>
                    <a:pt x="929" y="417"/>
                  </a:lnTo>
                  <a:lnTo>
                    <a:pt x="956" y="410"/>
                  </a:lnTo>
                  <a:lnTo>
                    <a:pt x="1006" y="384"/>
                  </a:lnTo>
                  <a:lnTo>
                    <a:pt x="1037" y="340"/>
                  </a:lnTo>
                  <a:lnTo>
                    <a:pt x="1051" y="292"/>
                  </a:lnTo>
                  <a:lnTo>
                    <a:pt x="1042" y="252"/>
                  </a:lnTo>
                  <a:lnTo>
                    <a:pt x="1019" y="205"/>
                  </a:lnTo>
                  <a:lnTo>
                    <a:pt x="979" y="157"/>
                  </a:lnTo>
                  <a:lnTo>
                    <a:pt x="929" y="109"/>
                  </a:lnTo>
                  <a:lnTo>
                    <a:pt x="875" y="65"/>
                  </a:lnTo>
                  <a:lnTo>
                    <a:pt x="808" y="32"/>
                  </a:lnTo>
                  <a:lnTo>
                    <a:pt x="741" y="7"/>
                  </a:lnTo>
                  <a:lnTo>
                    <a:pt x="67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4" name="Freeform 10">
              <a:extLst>
                <a:ext uri="{FF2B5EF4-FFF2-40B4-BE49-F238E27FC236}">
                  <a16:creationId xmlns:a16="http://schemas.microsoft.com/office/drawing/2014/main" id="{AD5A248D-62FE-4CA3-A2E2-49602C279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80"/>
              <a:ext cx="1033" cy="421"/>
            </a:xfrm>
            <a:custGeom>
              <a:avLst/>
              <a:gdLst>
                <a:gd name="T0" fmla="*/ 346 w 1033"/>
                <a:gd name="T1" fmla="*/ 0 h 421"/>
                <a:gd name="T2" fmla="*/ 278 w 1033"/>
                <a:gd name="T3" fmla="*/ 7 h 421"/>
                <a:gd name="T4" fmla="*/ 215 w 1033"/>
                <a:gd name="T5" fmla="*/ 32 h 421"/>
                <a:gd name="T6" fmla="*/ 157 w 1033"/>
                <a:gd name="T7" fmla="*/ 65 h 421"/>
                <a:gd name="T8" fmla="*/ 108 w 1033"/>
                <a:gd name="T9" fmla="*/ 109 h 421"/>
                <a:gd name="T10" fmla="*/ 63 w 1033"/>
                <a:gd name="T11" fmla="*/ 157 h 421"/>
                <a:gd name="T12" fmla="*/ 27 w 1033"/>
                <a:gd name="T13" fmla="*/ 205 h 421"/>
                <a:gd name="T14" fmla="*/ 9 w 1033"/>
                <a:gd name="T15" fmla="*/ 252 h 421"/>
                <a:gd name="T16" fmla="*/ 0 w 1033"/>
                <a:gd name="T17" fmla="*/ 292 h 421"/>
                <a:gd name="T18" fmla="*/ 13 w 1033"/>
                <a:gd name="T19" fmla="*/ 340 h 421"/>
                <a:gd name="T20" fmla="*/ 45 w 1033"/>
                <a:gd name="T21" fmla="*/ 384 h 421"/>
                <a:gd name="T22" fmla="*/ 94 w 1033"/>
                <a:gd name="T23" fmla="*/ 410 h 421"/>
                <a:gd name="T24" fmla="*/ 121 w 1033"/>
                <a:gd name="T25" fmla="*/ 417 h 421"/>
                <a:gd name="T26" fmla="*/ 153 w 1033"/>
                <a:gd name="T27" fmla="*/ 421 h 421"/>
                <a:gd name="T28" fmla="*/ 880 w 1033"/>
                <a:gd name="T29" fmla="*/ 421 h 421"/>
                <a:gd name="T30" fmla="*/ 911 w 1033"/>
                <a:gd name="T31" fmla="*/ 417 h 421"/>
                <a:gd name="T32" fmla="*/ 938 w 1033"/>
                <a:gd name="T33" fmla="*/ 410 h 421"/>
                <a:gd name="T34" fmla="*/ 988 w 1033"/>
                <a:gd name="T35" fmla="*/ 384 h 421"/>
                <a:gd name="T36" fmla="*/ 1019 w 1033"/>
                <a:gd name="T37" fmla="*/ 340 h 421"/>
                <a:gd name="T38" fmla="*/ 1033 w 1033"/>
                <a:gd name="T39" fmla="*/ 292 h 421"/>
                <a:gd name="T40" fmla="*/ 1024 w 1033"/>
                <a:gd name="T41" fmla="*/ 252 h 421"/>
                <a:gd name="T42" fmla="*/ 1001 w 1033"/>
                <a:gd name="T43" fmla="*/ 205 h 421"/>
                <a:gd name="T44" fmla="*/ 961 w 1033"/>
                <a:gd name="T45" fmla="*/ 157 h 421"/>
                <a:gd name="T46" fmla="*/ 916 w 1033"/>
                <a:gd name="T47" fmla="*/ 109 h 421"/>
                <a:gd name="T48" fmla="*/ 857 w 1033"/>
                <a:gd name="T49" fmla="*/ 65 h 421"/>
                <a:gd name="T50" fmla="*/ 795 w 1033"/>
                <a:gd name="T51" fmla="*/ 32 h 421"/>
                <a:gd name="T52" fmla="*/ 727 w 1033"/>
                <a:gd name="T53" fmla="*/ 7 h 421"/>
                <a:gd name="T54" fmla="*/ 660 w 1033"/>
                <a:gd name="T55" fmla="*/ 0 h 421"/>
                <a:gd name="T56" fmla="*/ 346 w 1033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3"/>
                <a:gd name="T88" fmla="*/ 0 h 421"/>
                <a:gd name="T89" fmla="*/ 1033 w 1033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3" h="421">
                  <a:moveTo>
                    <a:pt x="346" y="0"/>
                  </a:moveTo>
                  <a:lnTo>
                    <a:pt x="278" y="7"/>
                  </a:lnTo>
                  <a:lnTo>
                    <a:pt x="215" y="32"/>
                  </a:lnTo>
                  <a:lnTo>
                    <a:pt x="157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80" y="421"/>
                  </a:lnTo>
                  <a:lnTo>
                    <a:pt x="911" y="417"/>
                  </a:lnTo>
                  <a:lnTo>
                    <a:pt x="938" y="410"/>
                  </a:lnTo>
                  <a:lnTo>
                    <a:pt x="988" y="384"/>
                  </a:lnTo>
                  <a:lnTo>
                    <a:pt x="1019" y="340"/>
                  </a:lnTo>
                  <a:lnTo>
                    <a:pt x="1033" y="292"/>
                  </a:lnTo>
                  <a:lnTo>
                    <a:pt x="1024" y="252"/>
                  </a:lnTo>
                  <a:lnTo>
                    <a:pt x="1001" y="205"/>
                  </a:lnTo>
                  <a:lnTo>
                    <a:pt x="961" y="157"/>
                  </a:lnTo>
                  <a:lnTo>
                    <a:pt x="916" y="109"/>
                  </a:lnTo>
                  <a:lnTo>
                    <a:pt x="857" y="65"/>
                  </a:lnTo>
                  <a:lnTo>
                    <a:pt x="795" y="32"/>
                  </a:lnTo>
                  <a:lnTo>
                    <a:pt x="727" y="7"/>
                  </a:lnTo>
                  <a:lnTo>
                    <a:pt x="660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5" name="Freeform 11">
              <a:extLst>
                <a:ext uri="{FF2B5EF4-FFF2-40B4-BE49-F238E27FC236}">
                  <a16:creationId xmlns:a16="http://schemas.microsoft.com/office/drawing/2014/main" id="{A227FB47-3D0C-43B9-BBAD-675BFE7A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80"/>
              <a:ext cx="1020" cy="421"/>
            </a:xfrm>
            <a:custGeom>
              <a:avLst/>
              <a:gdLst>
                <a:gd name="T0" fmla="*/ 342 w 1020"/>
                <a:gd name="T1" fmla="*/ 0 h 421"/>
                <a:gd name="T2" fmla="*/ 279 w 1020"/>
                <a:gd name="T3" fmla="*/ 7 h 421"/>
                <a:gd name="T4" fmla="*/ 216 w 1020"/>
                <a:gd name="T5" fmla="*/ 32 h 421"/>
                <a:gd name="T6" fmla="*/ 158 w 1020"/>
                <a:gd name="T7" fmla="*/ 65 h 421"/>
                <a:gd name="T8" fmla="*/ 104 w 1020"/>
                <a:gd name="T9" fmla="*/ 109 h 421"/>
                <a:gd name="T10" fmla="*/ 63 w 1020"/>
                <a:gd name="T11" fmla="*/ 157 h 421"/>
                <a:gd name="T12" fmla="*/ 27 w 1020"/>
                <a:gd name="T13" fmla="*/ 205 h 421"/>
                <a:gd name="T14" fmla="*/ 9 w 1020"/>
                <a:gd name="T15" fmla="*/ 252 h 421"/>
                <a:gd name="T16" fmla="*/ 0 w 1020"/>
                <a:gd name="T17" fmla="*/ 292 h 421"/>
                <a:gd name="T18" fmla="*/ 14 w 1020"/>
                <a:gd name="T19" fmla="*/ 340 h 421"/>
                <a:gd name="T20" fmla="*/ 45 w 1020"/>
                <a:gd name="T21" fmla="*/ 384 h 421"/>
                <a:gd name="T22" fmla="*/ 95 w 1020"/>
                <a:gd name="T23" fmla="*/ 410 h 421"/>
                <a:gd name="T24" fmla="*/ 122 w 1020"/>
                <a:gd name="T25" fmla="*/ 417 h 421"/>
                <a:gd name="T26" fmla="*/ 153 w 1020"/>
                <a:gd name="T27" fmla="*/ 421 h 421"/>
                <a:gd name="T28" fmla="*/ 867 w 1020"/>
                <a:gd name="T29" fmla="*/ 421 h 421"/>
                <a:gd name="T30" fmla="*/ 898 w 1020"/>
                <a:gd name="T31" fmla="*/ 417 h 421"/>
                <a:gd name="T32" fmla="*/ 925 w 1020"/>
                <a:gd name="T33" fmla="*/ 410 h 421"/>
                <a:gd name="T34" fmla="*/ 975 w 1020"/>
                <a:gd name="T35" fmla="*/ 384 h 421"/>
                <a:gd name="T36" fmla="*/ 1006 w 1020"/>
                <a:gd name="T37" fmla="*/ 340 h 421"/>
                <a:gd name="T38" fmla="*/ 1020 w 1020"/>
                <a:gd name="T39" fmla="*/ 292 h 421"/>
                <a:gd name="T40" fmla="*/ 1011 w 1020"/>
                <a:gd name="T41" fmla="*/ 252 h 421"/>
                <a:gd name="T42" fmla="*/ 988 w 1020"/>
                <a:gd name="T43" fmla="*/ 205 h 421"/>
                <a:gd name="T44" fmla="*/ 948 w 1020"/>
                <a:gd name="T45" fmla="*/ 157 h 421"/>
                <a:gd name="T46" fmla="*/ 903 w 1020"/>
                <a:gd name="T47" fmla="*/ 109 h 421"/>
                <a:gd name="T48" fmla="*/ 844 w 1020"/>
                <a:gd name="T49" fmla="*/ 65 h 421"/>
                <a:gd name="T50" fmla="*/ 782 w 1020"/>
                <a:gd name="T51" fmla="*/ 32 h 421"/>
                <a:gd name="T52" fmla="*/ 719 w 1020"/>
                <a:gd name="T53" fmla="*/ 7 h 421"/>
                <a:gd name="T54" fmla="*/ 651 w 1020"/>
                <a:gd name="T55" fmla="*/ 0 h 421"/>
                <a:gd name="T56" fmla="*/ 342 w 1020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0"/>
                <a:gd name="T88" fmla="*/ 0 h 421"/>
                <a:gd name="T89" fmla="*/ 1020 w 1020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0" h="421">
                  <a:moveTo>
                    <a:pt x="342" y="0"/>
                  </a:moveTo>
                  <a:lnTo>
                    <a:pt x="279" y="7"/>
                  </a:lnTo>
                  <a:lnTo>
                    <a:pt x="216" y="32"/>
                  </a:lnTo>
                  <a:lnTo>
                    <a:pt x="158" y="65"/>
                  </a:lnTo>
                  <a:lnTo>
                    <a:pt x="104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5" y="410"/>
                  </a:lnTo>
                  <a:lnTo>
                    <a:pt x="122" y="417"/>
                  </a:lnTo>
                  <a:lnTo>
                    <a:pt x="153" y="421"/>
                  </a:lnTo>
                  <a:lnTo>
                    <a:pt x="867" y="421"/>
                  </a:lnTo>
                  <a:lnTo>
                    <a:pt x="898" y="417"/>
                  </a:lnTo>
                  <a:lnTo>
                    <a:pt x="925" y="410"/>
                  </a:lnTo>
                  <a:lnTo>
                    <a:pt x="975" y="384"/>
                  </a:lnTo>
                  <a:lnTo>
                    <a:pt x="1006" y="340"/>
                  </a:lnTo>
                  <a:lnTo>
                    <a:pt x="1020" y="292"/>
                  </a:lnTo>
                  <a:lnTo>
                    <a:pt x="1011" y="252"/>
                  </a:lnTo>
                  <a:lnTo>
                    <a:pt x="988" y="205"/>
                  </a:lnTo>
                  <a:lnTo>
                    <a:pt x="948" y="157"/>
                  </a:lnTo>
                  <a:lnTo>
                    <a:pt x="903" y="109"/>
                  </a:lnTo>
                  <a:lnTo>
                    <a:pt x="844" y="65"/>
                  </a:lnTo>
                  <a:lnTo>
                    <a:pt x="782" y="32"/>
                  </a:lnTo>
                  <a:lnTo>
                    <a:pt x="719" y="7"/>
                  </a:lnTo>
                  <a:lnTo>
                    <a:pt x="651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6" name="Freeform 12">
              <a:extLst>
                <a:ext uri="{FF2B5EF4-FFF2-40B4-BE49-F238E27FC236}">
                  <a16:creationId xmlns:a16="http://schemas.microsoft.com/office/drawing/2014/main" id="{567EE5F4-72F2-47A4-ABE0-47C75B216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380"/>
              <a:ext cx="997" cy="421"/>
            </a:xfrm>
            <a:custGeom>
              <a:avLst/>
              <a:gdLst>
                <a:gd name="T0" fmla="*/ 337 w 997"/>
                <a:gd name="T1" fmla="*/ 0 h 421"/>
                <a:gd name="T2" fmla="*/ 274 w 997"/>
                <a:gd name="T3" fmla="*/ 7 h 421"/>
                <a:gd name="T4" fmla="*/ 211 w 997"/>
                <a:gd name="T5" fmla="*/ 32 h 421"/>
                <a:gd name="T6" fmla="*/ 153 w 997"/>
                <a:gd name="T7" fmla="*/ 65 h 421"/>
                <a:gd name="T8" fmla="*/ 104 w 997"/>
                <a:gd name="T9" fmla="*/ 109 h 421"/>
                <a:gd name="T10" fmla="*/ 59 w 997"/>
                <a:gd name="T11" fmla="*/ 157 h 421"/>
                <a:gd name="T12" fmla="*/ 27 w 997"/>
                <a:gd name="T13" fmla="*/ 205 h 421"/>
                <a:gd name="T14" fmla="*/ 9 w 997"/>
                <a:gd name="T15" fmla="*/ 252 h 421"/>
                <a:gd name="T16" fmla="*/ 0 w 997"/>
                <a:gd name="T17" fmla="*/ 292 h 421"/>
                <a:gd name="T18" fmla="*/ 14 w 997"/>
                <a:gd name="T19" fmla="*/ 340 h 421"/>
                <a:gd name="T20" fmla="*/ 45 w 997"/>
                <a:gd name="T21" fmla="*/ 384 h 421"/>
                <a:gd name="T22" fmla="*/ 90 w 997"/>
                <a:gd name="T23" fmla="*/ 410 h 421"/>
                <a:gd name="T24" fmla="*/ 117 w 997"/>
                <a:gd name="T25" fmla="*/ 417 h 421"/>
                <a:gd name="T26" fmla="*/ 149 w 997"/>
                <a:gd name="T27" fmla="*/ 421 h 421"/>
                <a:gd name="T28" fmla="*/ 853 w 997"/>
                <a:gd name="T29" fmla="*/ 421 h 421"/>
                <a:gd name="T30" fmla="*/ 885 w 997"/>
                <a:gd name="T31" fmla="*/ 417 h 421"/>
                <a:gd name="T32" fmla="*/ 912 w 997"/>
                <a:gd name="T33" fmla="*/ 410 h 421"/>
                <a:gd name="T34" fmla="*/ 957 w 997"/>
                <a:gd name="T35" fmla="*/ 384 h 421"/>
                <a:gd name="T36" fmla="*/ 988 w 997"/>
                <a:gd name="T37" fmla="*/ 340 h 421"/>
                <a:gd name="T38" fmla="*/ 997 w 997"/>
                <a:gd name="T39" fmla="*/ 292 h 421"/>
                <a:gd name="T40" fmla="*/ 988 w 997"/>
                <a:gd name="T41" fmla="*/ 252 h 421"/>
                <a:gd name="T42" fmla="*/ 966 w 997"/>
                <a:gd name="T43" fmla="*/ 205 h 421"/>
                <a:gd name="T44" fmla="*/ 930 w 997"/>
                <a:gd name="T45" fmla="*/ 157 h 421"/>
                <a:gd name="T46" fmla="*/ 885 w 997"/>
                <a:gd name="T47" fmla="*/ 109 h 421"/>
                <a:gd name="T48" fmla="*/ 831 w 997"/>
                <a:gd name="T49" fmla="*/ 65 h 421"/>
                <a:gd name="T50" fmla="*/ 768 w 997"/>
                <a:gd name="T51" fmla="*/ 32 h 421"/>
                <a:gd name="T52" fmla="*/ 705 w 997"/>
                <a:gd name="T53" fmla="*/ 7 h 421"/>
                <a:gd name="T54" fmla="*/ 642 w 997"/>
                <a:gd name="T55" fmla="*/ 0 h 421"/>
                <a:gd name="T56" fmla="*/ 337 w 997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7"/>
                <a:gd name="T88" fmla="*/ 0 h 421"/>
                <a:gd name="T89" fmla="*/ 997 w 997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7" h="421">
                  <a:moveTo>
                    <a:pt x="337" y="0"/>
                  </a:moveTo>
                  <a:lnTo>
                    <a:pt x="274" y="7"/>
                  </a:lnTo>
                  <a:lnTo>
                    <a:pt x="211" y="32"/>
                  </a:lnTo>
                  <a:lnTo>
                    <a:pt x="153" y="65"/>
                  </a:lnTo>
                  <a:lnTo>
                    <a:pt x="104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0" y="410"/>
                  </a:lnTo>
                  <a:lnTo>
                    <a:pt x="117" y="417"/>
                  </a:lnTo>
                  <a:lnTo>
                    <a:pt x="149" y="421"/>
                  </a:lnTo>
                  <a:lnTo>
                    <a:pt x="853" y="421"/>
                  </a:lnTo>
                  <a:lnTo>
                    <a:pt x="885" y="417"/>
                  </a:lnTo>
                  <a:lnTo>
                    <a:pt x="912" y="410"/>
                  </a:lnTo>
                  <a:lnTo>
                    <a:pt x="957" y="384"/>
                  </a:lnTo>
                  <a:lnTo>
                    <a:pt x="988" y="340"/>
                  </a:lnTo>
                  <a:lnTo>
                    <a:pt x="997" y="292"/>
                  </a:lnTo>
                  <a:lnTo>
                    <a:pt x="988" y="252"/>
                  </a:lnTo>
                  <a:lnTo>
                    <a:pt x="966" y="205"/>
                  </a:lnTo>
                  <a:lnTo>
                    <a:pt x="930" y="157"/>
                  </a:lnTo>
                  <a:lnTo>
                    <a:pt x="885" y="109"/>
                  </a:lnTo>
                  <a:lnTo>
                    <a:pt x="831" y="65"/>
                  </a:lnTo>
                  <a:lnTo>
                    <a:pt x="768" y="32"/>
                  </a:lnTo>
                  <a:lnTo>
                    <a:pt x="705" y="7"/>
                  </a:lnTo>
                  <a:lnTo>
                    <a:pt x="642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7" name="Freeform 13">
              <a:extLst>
                <a:ext uri="{FF2B5EF4-FFF2-40B4-BE49-F238E27FC236}">
                  <a16:creationId xmlns:a16="http://schemas.microsoft.com/office/drawing/2014/main" id="{7038806B-CB84-44DB-B283-5DAAAD0A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80"/>
              <a:ext cx="979" cy="421"/>
            </a:xfrm>
            <a:custGeom>
              <a:avLst/>
              <a:gdLst>
                <a:gd name="T0" fmla="*/ 328 w 979"/>
                <a:gd name="T1" fmla="*/ 0 h 421"/>
                <a:gd name="T2" fmla="*/ 265 w 979"/>
                <a:gd name="T3" fmla="*/ 7 h 421"/>
                <a:gd name="T4" fmla="*/ 207 w 979"/>
                <a:gd name="T5" fmla="*/ 32 h 421"/>
                <a:gd name="T6" fmla="*/ 149 w 979"/>
                <a:gd name="T7" fmla="*/ 65 h 421"/>
                <a:gd name="T8" fmla="*/ 99 w 979"/>
                <a:gd name="T9" fmla="*/ 109 h 421"/>
                <a:gd name="T10" fmla="*/ 59 w 979"/>
                <a:gd name="T11" fmla="*/ 157 h 421"/>
                <a:gd name="T12" fmla="*/ 27 w 979"/>
                <a:gd name="T13" fmla="*/ 205 h 421"/>
                <a:gd name="T14" fmla="*/ 9 w 979"/>
                <a:gd name="T15" fmla="*/ 252 h 421"/>
                <a:gd name="T16" fmla="*/ 0 w 979"/>
                <a:gd name="T17" fmla="*/ 292 h 421"/>
                <a:gd name="T18" fmla="*/ 9 w 979"/>
                <a:gd name="T19" fmla="*/ 340 h 421"/>
                <a:gd name="T20" fmla="*/ 41 w 979"/>
                <a:gd name="T21" fmla="*/ 384 h 421"/>
                <a:gd name="T22" fmla="*/ 86 w 979"/>
                <a:gd name="T23" fmla="*/ 410 h 421"/>
                <a:gd name="T24" fmla="*/ 113 w 979"/>
                <a:gd name="T25" fmla="*/ 417 h 421"/>
                <a:gd name="T26" fmla="*/ 144 w 979"/>
                <a:gd name="T27" fmla="*/ 421 h 421"/>
                <a:gd name="T28" fmla="*/ 835 w 979"/>
                <a:gd name="T29" fmla="*/ 421 h 421"/>
                <a:gd name="T30" fmla="*/ 889 w 979"/>
                <a:gd name="T31" fmla="*/ 410 h 421"/>
                <a:gd name="T32" fmla="*/ 934 w 979"/>
                <a:gd name="T33" fmla="*/ 384 h 421"/>
                <a:gd name="T34" fmla="*/ 966 w 979"/>
                <a:gd name="T35" fmla="*/ 340 h 421"/>
                <a:gd name="T36" fmla="*/ 979 w 979"/>
                <a:gd name="T37" fmla="*/ 292 h 421"/>
                <a:gd name="T38" fmla="*/ 970 w 979"/>
                <a:gd name="T39" fmla="*/ 252 h 421"/>
                <a:gd name="T40" fmla="*/ 948 w 979"/>
                <a:gd name="T41" fmla="*/ 205 h 421"/>
                <a:gd name="T42" fmla="*/ 912 w 979"/>
                <a:gd name="T43" fmla="*/ 157 h 421"/>
                <a:gd name="T44" fmla="*/ 867 w 979"/>
                <a:gd name="T45" fmla="*/ 109 h 421"/>
                <a:gd name="T46" fmla="*/ 813 w 979"/>
                <a:gd name="T47" fmla="*/ 65 h 421"/>
                <a:gd name="T48" fmla="*/ 755 w 979"/>
                <a:gd name="T49" fmla="*/ 32 h 421"/>
                <a:gd name="T50" fmla="*/ 692 w 979"/>
                <a:gd name="T51" fmla="*/ 7 h 421"/>
                <a:gd name="T52" fmla="*/ 629 w 979"/>
                <a:gd name="T53" fmla="*/ 0 h 421"/>
                <a:gd name="T54" fmla="*/ 328 w 979"/>
                <a:gd name="T55" fmla="*/ 0 h 4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9"/>
                <a:gd name="T85" fmla="*/ 0 h 421"/>
                <a:gd name="T86" fmla="*/ 979 w 979"/>
                <a:gd name="T87" fmla="*/ 421 h 4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9" h="421">
                  <a:moveTo>
                    <a:pt x="328" y="0"/>
                  </a:moveTo>
                  <a:lnTo>
                    <a:pt x="265" y="7"/>
                  </a:lnTo>
                  <a:lnTo>
                    <a:pt x="207" y="32"/>
                  </a:lnTo>
                  <a:lnTo>
                    <a:pt x="149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4" y="421"/>
                  </a:lnTo>
                  <a:lnTo>
                    <a:pt x="835" y="421"/>
                  </a:lnTo>
                  <a:lnTo>
                    <a:pt x="889" y="410"/>
                  </a:lnTo>
                  <a:lnTo>
                    <a:pt x="934" y="384"/>
                  </a:lnTo>
                  <a:lnTo>
                    <a:pt x="966" y="340"/>
                  </a:lnTo>
                  <a:lnTo>
                    <a:pt x="979" y="292"/>
                  </a:lnTo>
                  <a:lnTo>
                    <a:pt x="970" y="252"/>
                  </a:lnTo>
                  <a:lnTo>
                    <a:pt x="948" y="205"/>
                  </a:lnTo>
                  <a:lnTo>
                    <a:pt x="912" y="157"/>
                  </a:lnTo>
                  <a:lnTo>
                    <a:pt x="867" y="109"/>
                  </a:lnTo>
                  <a:lnTo>
                    <a:pt x="813" y="65"/>
                  </a:lnTo>
                  <a:lnTo>
                    <a:pt x="755" y="32"/>
                  </a:lnTo>
                  <a:lnTo>
                    <a:pt x="692" y="7"/>
                  </a:lnTo>
                  <a:lnTo>
                    <a:pt x="629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8" name="Freeform 14">
              <a:extLst>
                <a:ext uri="{FF2B5EF4-FFF2-40B4-BE49-F238E27FC236}">
                  <a16:creationId xmlns:a16="http://schemas.microsoft.com/office/drawing/2014/main" id="{126E81CD-3BA7-47B1-B649-76D546D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80"/>
              <a:ext cx="961" cy="421"/>
            </a:xfrm>
            <a:custGeom>
              <a:avLst/>
              <a:gdLst>
                <a:gd name="T0" fmla="*/ 319 w 961"/>
                <a:gd name="T1" fmla="*/ 0 h 421"/>
                <a:gd name="T2" fmla="*/ 256 w 961"/>
                <a:gd name="T3" fmla="*/ 7 h 421"/>
                <a:gd name="T4" fmla="*/ 198 w 961"/>
                <a:gd name="T5" fmla="*/ 32 h 421"/>
                <a:gd name="T6" fmla="*/ 144 w 961"/>
                <a:gd name="T7" fmla="*/ 65 h 421"/>
                <a:gd name="T8" fmla="*/ 99 w 961"/>
                <a:gd name="T9" fmla="*/ 109 h 421"/>
                <a:gd name="T10" fmla="*/ 59 w 961"/>
                <a:gd name="T11" fmla="*/ 157 h 421"/>
                <a:gd name="T12" fmla="*/ 27 w 961"/>
                <a:gd name="T13" fmla="*/ 205 h 421"/>
                <a:gd name="T14" fmla="*/ 9 w 961"/>
                <a:gd name="T15" fmla="*/ 252 h 421"/>
                <a:gd name="T16" fmla="*/ 0 w 961"/>
                <a:gd name="T17" fmla="*/ 292 h 421"/>
                <a:gd name="T18" fmla="*/ 9 w 961"/>
                <a:gd name="T19" fmla="*/ 340 h 421"/>
                <a:gd name="T20" fmla="*/ 41 w 961"/>
                <a:gd name="T21" fmla="*/ 384 h 421"/>
                <a:gd name="T22" fmla="*/ 86 w 961"/>
                <a:gd name="T23" fmla="*/ 410 h 421"/>
                <a:gd name="T24" fmla="*/ 113 w 961"/>
                <a:gd name="T25" fmla="*/ 417 h 421"/>
                <a:gd name="T26" fmla="*/ 140 w 961"/>
                <a:gd name="T27" fmla="*/ 421 h 421"/>
                <a:gd name="T28" fmla="*/ 817 w 961"/>
                <a:gd name="T29" fmla="*/ 421 h 421"/>
                <a:gd name="T30" fmla="*/ 849 w 961"/>
                <a:gd name="T31" fmla="*/ 417 h 421"/>
                <a:gd name="T32" fmla="*/ 876 w 961"/>
                <a:gd name="T33" fmla="*/ 410 h 421"/>
                <a:gd name="T34" fmla="*/ 921 w 961"/>
                <a:gd name="T35" fmla="*/ 384 h 421"/>
                <a:gd name="T36" fmla="*/ 952 w 961"/>
                <a:gd name="T37" fmla="*/ 340 h 421"/>
                <a:gd name="T38" fmla="*/ 961 w 961"/>
                <a:gd name="T39" fmla="*/ 292 h 421"/>
                <a:gd name="T40" fmla="*/ 952 w 961"/>
                <a:gd name="T41" fmla="*/ 252 h 421"/>
                <a:gd name="T42" fmla="*/ 930 w 961"/>
                <a:gd name="T43" fmla="*/ 205 h 421"/>
                <a:gd name="T44" fmla="*/ 894 w 961"/>
                <a:gd name="T45" fmla="*/ 157 h 421"/>
                <a:gd name="T46" fmla="*/ 849 w 961"/>
                <a:gd name="T47" fmla="*/ 109 h 421"/>
                <a:gd name="T48" fmla="*/ 800 w 961"/>
                <a:gd name="T49" fmla="*/ 65 h 421"/>
                <a:gd name="T50" fmla="*/ 741 w 961"/>
                <a:gd name="T51" fmla="*/ 32 h 421"/>
                <a:gd name="T52" fmla="*/ 678 w 961"/>
                <a:gd name="T53" fmla="*/ 7 h 421"/>
                <a:gd name="T54" fmla="*/ 615 w 961"/>
                <a:gd name="T55" fmla="*/ 0 h 421"/>
                <a:gd name="T56" fmla="*/ 319 w 96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1"/>
                <a:gd name="T88" fmla="*/ 0 h 421"/>
                <a:gd name="T89" fmla="*/ 961 w 96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1" h="421">
                  <a:moveTo>
                    <a:pt x="319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0" y="421"/>
                  </a:lnTo>
                  <a:lnTo>
                    <a:pt x="817" y="421"/>
                  </a:lnTo>
                  <a:lnTo>
                    <a:pt x="849" y="417"/>
                  </a:lnTo>
                  <a:lnTo>
                    <a:pt x="876" y="410"/>
                  </a:lnTo>
                  <a:lnTo>
                    <a:pt x="921" y="384"/>
                  </a:lnTo>
                  <a:lnTo>
                    <a:pt x="952" y="340"/>
                  </a:lnTo>
                  <a:lnTo>
                    <a:pt x="961" y="292"/>
                  </a:lnTo>
                  <a:lnTo>
                    <a:pt x="952" y="252"/>
                  </a:lnTo>
                  <a:lnTo>
                    <a:pt x="930" y="205"/>
                  </a:lnTo>
                  <a:lnTo>
                    <a:pt x="894" y="157"/>
                  </a:lnTo>
                  <a:lnTo>
                    <a:pt x="849" y="109"/>
                  </a:lnTo>
                  <a:lnTo>
                    <a:pt x="800" y="65"/>
                  </a:lnTo>
                  <a:lnTo>
                    <a:pt x="741" y="32"/>
                  </a:lnTo>
                  <a:lnTo>
                    <a:pt x="678" y="7"/>
                  </a:lnTo>
                  <a:lnTo>
                    <a:pt x="61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09" name="Freeform 15">
              <a:extLst>
                <a:ext uri="{FF2B5EF4-FFF2-40B4-BE49-F238E27FC236}">
                  <a16:creationId xmlns:a16="http://schemas.microsoft.com/office/drawing/2014/main" id="{D717545F-6D3A-4F3D-ACE5-3F658648F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80"/>
              <a:ext cx="939" cy="421"/>
            </a:xfrm>
            <a:custGeom>
              <a:avLst/>
              <a:gdLst>
                <a:gd name="T0" fmla="*/ 315 w 939"/>
                <a:gd name="T1" fmla="*/ 0 h 421"/>
                <a:gd name="T2" fmla="*/ 256 w 939"/>
                <a:gd name="T3" fmla="*/ 7 h 421"/>
                <a:gd name="T4" fmla="*/ 198 w 939"/>
                <a:gd name="T5" fmla="*/ 32 h 421"/>
                <a:gd name="T6" fmla="*/ 144 w 939"/>
                <a:gd name="T7" fmla="*/ 65 h 421"/>
                <a:gd name="T8" fmla="*/ 99 w 939"/>
                <a:gd name="T9" fmla="*/ 109 h 421"/>
                <a:gd name="T10" fmla="*/ 59 w 939"/>
                <a:gd name="T11" fmla="*/ 157 h 421"/>
                <a:gd name="T12" fmla="*/ 27 w 939"/>
                <a:gd name="T13" fmla="*/ 205 h 421"/>
                <a:gd name="T14" fmla="*/ 9 w 939"/>
                <a:gd name="T15" fmla="*/ 252 h 421"/>
                <a:gd name="T16" fmla="*/ 0 w 939"/>
                <a:gd name="T17" fmla="*/ 292 h 421"/>
                <a:gd name="T18" fmla="*/ 9 w 939"/>
                <a:gd name="T19" fmla="*/ 340 h 421"/>
                <a:gd name="T20" fmla="*/ 41 w 939"/>
                <a:gd name="T21" fmla="*/ 384 h 421"/>
                <a:gd name="T22" fmla="*/ 81 w 939"/>
                <a:gd name="T23" fmla="*/ 410 h 421"/>
                <a:gd name="T24" fmla="*/ 108 w 939"/>
                <a:gd name="T25" fmla="*/ 417 h 421"/>
                <a:gd name="T26" fmla="*/ 135 w 939"/>
                <a:gd name="T27" fmla="*/ 421 h 421"/>
                <a:gd name="T28" fmla="*/ 804 w 939"/>
                <a:gd name="T29" fmla="*/ 421 h 421"/>
                <a:gd name="T30" fmla="*/ 831 w 939"/>
                <a:gd name="T31" fmla="*/ 417 h 421"/>
                <a:gd name="T32" fmla="*/ 858 w 939"/>
                <a:gd name="T33" fmla="*/ 410 h 421"/>
                <a:gd name="T34" fmla="*/ 898 w 939"/>
                <a:gd name="T35" fmla="*/ 384 h 421"/>
                <a:gd name="T36" fmla="*/ 930 w 939"/>
                <a:gd name="T37" fmla="*/ 340 h 421"/>
                <a:gd name="T38" fmla="*/ 939 w 939"/>
                <a:gd name="T39" fmla="*/ 292 h 421"/>
                <a:gd name="T40" fmla="*/ 930 w 939"/>
                <a:gd name="T41" fmla="*/ 252 h 421"/>
                <a:gd name="T42" fmla="*/ 907 w 939"/>
                <a:gd name="T43" fmla="*/ 205 h 421"/>
                <a:gd name="T44" fmla="*/ 876 w 939"/>
                <a:gd name="T45" fmla="*/ 157 h 421"/>
                <a:gd name="T46" fmla="*/ 831 w 939"/>
                <a:gd name="T47" fmla="*/ 109 h 421"/>
                <a:gd name="T48" fmla="*/ 782 w 939"/>
                <a:gd name="T49" fmla="*/ 65 h 421"/>
                <a:gd name="T50" fmla="*/ 723 w 939"/>
                <a:gd name="T51" fmla="*/ 32 h 421"/>
                <a:gd name="T52" fmla="*/ 665 w 939"/>
                <a:gd name="T53" fmla="*/ 7 h 421"/>
                <a:gd name="T54" fmla="*/ 602 w 939"/>
                <a:gd name="T55" fmla="*/ 0 h 421"/>
                <a:gd name="T56" fmla="*/ 315 w 939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9"/>
                <a:gd name="T88" fmla="*/ 0 h 421"/>
                <a:gd name="T89" fmla="*/ 939 w 939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9" h="421">
                  <a:moveTo>
                    <a:pt x="315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1" y="410"/>
                  </a:lnTo>
                  <a:lnTo>
                    <a:pt x="108" y="417"/>
                  </a:lnTo>
                  <a:lnTo>
                    <a:pt x="135" y="421"/>
                  </a:lnTo>
                  <a:lnTo>
                    <a:pt x="804" y="421"/>
                  </a:lnTo>
                  <a:lnTo>
                    <a:pt x="831" y="417"/>
                  </a:lnTo>
                  <a:lnTo>
                    <a:pt x="858" y="410"/>
                  </a:lnTo>
                  <a:lnTo>
                    <a:pt x="898" y="384"/>
                  </a:lnTo>
                  <a:lnTo>
                    <a:pt x="930" y="340"/>
                  </a:lnTo>
                  <a:lnTo>
                    <a:pt x="939" y="292"/>
                  </a:lnTo>
                  <a:lnTo>
                    <a:pt x="930" y="252"/>
                  </a:lnTo>
                  <a:lnTo>
                    <a:pt x="907" y="205"/>
                  </a:lnTo>
                  <a:lnTo>
                    <a:pt x="876" y="157"/>
                  </a:lnTo>
                  <a:lnTo>
                    <a:pt x="831" y="109"/>
                  </a:lnTo>
                  <a:lnTo>
                    <a:pt x="782" y="65"/>
                  </a:lnTo>
                  <a:lnTo>
                    <a:pt x="723" y="32"/>
                  </a:lnTo>
                  <a:lnTo>
                    <a:pt x="665" y="7"/>
                  </a:lnTo>
                  <a:lnTo>
                    <a:pt x="602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10" name="Oval 16">
              <a:extLst>
                <a:ext uri="{FF2B5EF4-FFF2-40B4-BE49-F238E27FC236}">
                  <a16:creationId xmlns:a16="http://schemas.microsoft.com/office/drawing/2014/main" id="{A90ED5E6-C7D7-47B2-8D3B-8D9480B60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29"/>
              <a:ext cx="135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1" name="Oval 17">
              <a:extLst>
                <a:ext uri="{FF2B5EF4-FFF2-40B4-BE49-F238E27FC236}">
                  <a16:creationId xmlns:a16="http://schemas.microsoft.com/office/drawing/2014/main" id="{1522F86B-3981-43B1-AB9F-8EC58610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35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2" name="Oval 18">
              <a:extLst>
                <a:ext uri="{FF2B5EF4-FFF2-40B4-BE49-F238E27FC236}">
                  <a16:creationId xmlns:a16="http://schemas.microsoft.com/office/drawing/2014/main" id="{2E8C20A1-3B57-44C7-BFC0-B449A1B75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3" name="Oval 19">
              <a:extLst>
                <a:ext uri="{FF2B5EF4-FFF2-40B4-BE49-F238E27FC236}">
                  <a16:creationId xmlns:a16="http://schemas.microsoft.com/office/drawing/2014/main" id="{7DEDFA52-96E9-4256-92A5-46A168649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4" name="Oval 20">
              <a:extLst>
                <a:ext uri="{FF2B5EF4-FFF2-40B4-BE49-F238E27FC236}">
                  <a16:creationId xmlns:a16="http://schemas.microsoft.com/office/drawing/2014/main" id="{3AA9B850-818C-41F6-8A59-8F8229625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5" name="Oval 21">
              <a:extLst>
                <a:ext uri="{FF2B5EF4-FFF2-40B4-BE49-F238E27FC236}">
                  <a16:creationId xmlns:a16="http://schemas.microsoft.com/office/drawing/2014/main" id="{8785A9EE-D6F8-4DCA-A456-4842C8170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2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6" name="Oval 22">
              <a:extLst>
                <a:ext uri="{FF2B5EF4-FFF2-40B4-BE49-F238E27FC236}">
                  <a16:creationId xmlns:a16="http://schemas.microsoft.com/office/drawing/2014/main" id="{32252C9C-E47C-4F65-A3EE-0AB0D27D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08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7" name="Oval 23">
              <a:extLst>
                <a:ext uri="{FF2B5EF4-FFF2-40B4-BE49-F238E27FC236}">
                  <a16:creationId xmlns:a16="http://schemas.microsoft.com/office/drawing/2014/main" id="{179E2BEE-8FF3-4466-9335-502BCAA4A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636"/>
              <a:ext cx="95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8" name="Oval 24">
              <a:extLst>
                <a:ext uri="{FF2B5EF4-FFF2-40B4-BE49-F238E27FC236}">
                  <a16:creationId xmlns:a16="http://schemas.microsoft.com/office/drawing/2014/main" id="{654D6EB1-D053-4473-81E7-F4926057F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29"/>
              <a:ext cx="140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19" name="Oval 25">
              <a:extLst>
                <a:ext uri="{FF2B5EF4-FFF2-40B4-BE49-F238E27FC236}">
                  <a16:creationId xmlns:a16="http://schemas.microsoft.com/office/drawing/2014/main" id="{69C00A32-F69D-4797-8805-9054B987F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32"/>
              <a:ext cx="131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0" name="Oval 26">
              <a:extLst>
                <a:ext uri="{FF2B5EF4-FFF2-40B4-BE49-F238E27FC236}">
                  <a16:creationId xmlns:a16="http://schemas.microsoft.com/office/drawing/2014/main" id="{D733882D-0166-4CC2-950C-8CC39C338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1" name="Oval 27">
              <a:extLst>
                <a:ext uri="{FF2B5EF4-FFF2-40B4-BE49-F238E27FC236}">
                  <a16:creationId xmlns:a16="http://schemas.microsoft.com/office/drawing/2014/main" id="{0CEA45CF-185B-4F56-9EFD-B54095D6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2" name="Oval 28">
              <a:extLst>
                <a:ext uri="{FF2B5EF4-FFF2-40B4-BE49-F238E27FC236}">
                  <a16:creationId xmlns:a16="http://schemas.microsoft.com/office/drawing/2014/main" id="{702E5D97-7FBD-4A3D-875D-A02F22FD6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3" name="Oval 29">
              <a:extLst>
                <a:ext uri="{FF2B5EF4-FFF2-40B4-BE49-F238E27FC236}">
                  <a16:creationId xmlns:a16="http://schemas.microsoft.com/office/drawing/2014/main" id="{0A0DAC33-8A8C-4312-9274-5554A4002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4" name="Oval 30">
              <a:extLst>
                <a:ext uri="{FF2B5EF4-FFF2-40B4-BE49-F238E27FC236}">
                  <a16:creationId xmlns:a16="http://schemas.microsoft.com/office/drawing/2014/main" id="{2D11047D-C46D-45AD-A285-077B87723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5" name="Oval 31">
              <a:extLst>
                <a:ext uri="{FF2B5EF4-FFF2-40B4-BE49-F238E27FC236}">
                  <a16:creationId xmlns:a16="http://schemas.microsoft.com/office/drawing/2014/main" id="{B38E858B-96CB-4476-9A16-9EAA60502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6"/>
              <a:ext cx="99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6" name="Freeform 32">
              <a:extLst>
                <a:ext uri="{FF2B5EF4-FFF2-40B4-BE49-F238E27FC236}">
                  <a16:creationId xmlns:a16="http://schemas.microsoft.com/office/drawing/2014/main" id="{679CF56C-27A5-400B-A2E4-92DB1BF9B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55"/>
              <a:ext cx="1562" cy="666"/>
            </a:xfrm>
            <a:custGeom>
              <a:avLst/>
              <a:gdLst>
                <a:gd name="T0" fmla="*/ 601 w 1562"/>
                <a:gd name="T1" fmla="*/ 0 h 666"/>
                <a:gd name="T2" fmla="*/ 493 w 1562"/>
                <a:gd name="T3" fmla="*/ 297 h 666"/>
                <a:gd name="T4" fmla="*/ 525 w 1562"/>
                <a:gd name="T5" fmla="*/ 527 h 666"/>
                <a:gd name="T6" fmla="*/ 49 w 1562"/>
                <a:gd name="T7" fmla="*/ 527 h 666"/>
                <a:gd name="T8" fmla="*/ 0 w 1562"/>
                <a:gd name="T9" fmla="*/ 666 h 666"/>
                <a:gd name="T10" fmla="*/ 1562 w 1562"/>
                <a:gd name="T11" fmla="*/ 666 h 666"/>
                <a:gd name="T12" fmla="*/ 1535 w 1562"/>
                <a:gd name="T13" fmla="*/ 527 h 666"/>
                <a:gd name="T14" fmla="*/ 1055 w 1562"/>
                <a:gd name="T15" fmla="*/ 527 h 666"/>
                <a:gd name="T16" fmla="*/ 1086 w 1562"/>
                <a:gd name="T17" fmla="*/ 297 h 666"/>
                <a:gd name="T18" fmla="*/ 974 w 1562"/>
                <a:gd name="T19" fmla="*/ 0 h 666"/>
                <a:gd name="T20" fmla="*/ 601 w 1562"/>
                <a:gd name="T21" fmla="*/ 0 h 6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2"/>
                <a:gd name="T34" fmla="*/ 0 h 666"/>
                <a:gd name="T35" fmla="*/ 1562 w 1562"/>
                <a:gd name="T36" fmla="*/ 666 h 6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2" h="666">
                  <a:moveTo>
                    <a:pt x="601" y="0"/>
                  </a:moveTo>
                  <a:lnTo>
                    <a:pt x="493" y="297"/>
                  </a:lnTo>
                  <a:lnTo>
                    <a:pt x="525" y="527"/>
                  </a:lnTo>
                  <a:lnTo>
                    <a:pt x="49" y="527"/>
                  </a:lnTo>
                  <a:lnTo>
                    <a:pt x="0" y="666"/>
                  </a:lnTo>
                  <a:lnTo>
                    <a:pt x="1562" y="666"/>
                  </a:lnTo>
                  <a:lnTo>
                    <a:pt x="1535" y="527"/>
                  </a:lnTo>
                  <a:lnTo>
                    <a:pt x="1055" y="527"/>
                  </a:lnTo>
                  <a:lnTo>
                    <a:pt x="1086" y="297"/>
                  </a:lnTo>
                  <a:lnTo>
                    <a:pt x="974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27" name="Rectangle 33">
              <a:extLst>
                <a:ext uri="{FF2B5EF4-FFF2-40B4-BE49-F238E27FC236}">
                  <a16:creationId xmlns:a16="http://schemas.microsoft.com/office/drawing/2014/main" id="{03154649-99BD-4995-8640-5945E7D4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914"/>
              <a:ext cx="1584" cy="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28" name="Freeform 34">
              <a:extLst>
                <a:ext uri="{FF2B5EF4-FFF2-40B4-BE49-F238E27FC236}">
                  <a16:creationId xmlns:a16="http://schemas.microsoft.com/office/drawing/2014/main" id="{928F9FD8-56AD-499F-AE0E-EBE0D1078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77"/>
              <a:ext cx="517" cy="286"/>
            </a:xfrm>
            <a:custGeom>
              <a:avLst/>
              <a:gdLst>
                <a:gd name="T0" fmla="*/ 0 w 517"/>
                <a:gd name="T1" fmla="*/ 286 h 286"/>
                <a:gd name="T2" fmla="*/ 95 w 517"/>
                <a:gd name="T3" fmla="*/ 0 h 286"/>
                <a:gd name="T4" fmla="*/ 427 w 517"/>
                <a:gd name="T5" fmla="*/ 4 h 286"/>
                <a:gd name="T6" fmla="*/ 517 w 517"/>
                <a:gd name="T7" fmla="*/ 282 h 286"/>
                <a:gd name="T8" fmla="*/ 395 w 517"/>
                <a:gd name="T9" fmla="*/ 44 h 286"/>
                <a:gd name="T10" fmla="*/ 113 w 517"/>
                <a:gd name="T11" fmla="*/ 44 h 286"/>
                <a:gd name="T12" fmla="*/ 0 w 517"/>
                <a:gd name="T13" fmla="*/ 286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7"/>
                <a:gd name="T22" fmla="*/ 0 h 286"/>
                <a:gd name="T23" fmla="*/ 517 w 51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7" h="286">
                  <a:moveTo>
                    <a:pt x="0" y="286"/>
                  </a:moveTo>
                  <a:lnTo>
                    <a:pt x="95" y="0"/>
                  </a:lnTo>
                  <a:lnTo>
                    <a:pt x="427" y="4"/>
                  </a:lnTo>
                  <a:lnTo>
                    <a:pt x="517" y="282"/>
                  </a:lnTo>
                  <a:lnTo>
                    <a:pt x="395" y="44"/>
                  </a:lnTo>
                  <a:lnTo>
                    <a:pt x="113" y="44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29" name="AutoShape 35">
              <a:extLst>
                <a:ext uri="{FF2B5EF4-FFF2-40B4-BE49-F238E27FC236}">
                  <a16:creationId xmlns:a16="http://schemas.microsoft.com/office/drawing/2014/main" id="{6812A4C7-09C5-4889-BCCD-D972688B7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69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0" name="AutoShape 36">
              <a:extLst>
                <a:ext uri="{FF2B5EF4-FFF2-40B4-BE49-F238E27FC236}">
                  <a16:creationId xmlns:a16="http://schemas.microsoft.com/office/drawing/2014/main" id="{ABABFA20-80B9-4FDB-A742-A1F0B102A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76"/>
              <a:ext cx="310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1" name="AutoShape 37">
              <a:extLst>
                <a:ext uri="{FF2B5EF4-FFF2-40B4-BE49-F238E27FC236}">
                  <a16:creationId xmlns:a16="http://schemas.microsoft.com/office/drawing/2014/main" id="{F03A839C-CCC6-40CE-9FA5-AD4EB5A83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16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2" name="AutoShape 38">
              <a:extLst>
                <a:ext uri="{FF2B5EF4-FFF2-40B4-BE49-F238E27FC236}">
                  <a16:creationId xmlns:a16="http://schemas.microsoft.com/office/drawing/2014/main" id="{3C182FF5-ABD5-42C1-8259-D3CE8650D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23"/>
              <a:ext cx="310" cy="19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3" name="AutoShape 39">
              <a:extLst>
                <a:ext uri="{FF2B5EF4-FFF2-40B4-BE49-F238E27FC236}">
                  <a16:creationId xmlns:a16="http://schemas.microsoft.com/office/drawing/2014/main" id="{9567A664-FB33-4F72-89B1-806735BE9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67"/>
              <a:ext cx="310" cy="30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4" name="AutoShape 40">
              <a:extLst>
                <a:ext uri="{FF2B5EF4-FFF2-40B4-BE49-F238E27FC236}">
                  <a16:creationId xmlns:a16="http://schemas.microsoft.com/office/drawing/2014/main" id="{A551E703-BAAC-4876-A1A8-D930AEA6E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75"/>
              <a:ext cx="310" cy="25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5" name="AutoShape 41">
              <a:extLst>
                <a:ext uri="{FF2B5EF4-FFF2-40B4-BE49-F238E27FC236}">
                  <a16:creationId xmlns:a16="http://schemas.microsoft.com/office/drawing/2014/main" id="{232C8A8D-ABF0-485A-8531-545A8E03B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19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6" name="AutoShape 42">
              <a:extLst>
                <a:ext uri="{FF2B5EF4-FFF2-40B4-BE49-F238E27FC236}">
                  <a16:creationId xmlns:a16="http://schemas.microsoft.com/office/drawing/2014/main" id="{BD828E42-D420-40A2-A4BD-37A56DC6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26"/>
              <a:ext cx="431" cy="26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7" name="AutoShape 43">
              <a:extLst>
                <a:ext uri="{FF2B5EF4-FFF2-40B4-BE49-F238E27FC236}">
                  <a16:creationId xmlns:a16="http://schemas.microsoft.com/office/drawing/2014/main" id="{563E78CD-C4C7-4CAD-B93C-5152ECD2B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77"/>
              <a:ext cx="431" cy="26"/>
            </a:xfrm>
            <a:prstGeom prst="roundRect">
              <a:avLst>
                <a:gd name="adj" fmla="val 42856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8" name="AutoShape 44">
              <a:extLst>
                <a:ext uri="{FF2B5EF4-FFF2-40B4-BE49-F238E27FC236}">
                  <a16:creationId xmlns:a16="http://schemas.microsoft.com/office/drawing/2014/main" id="{99DD1F4F-D560-4E55-B1F2-E9AAC507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85"/>
              <a:ext cx="431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39" name="AutoShape 45">
              <a:extLst>
                <a:ext uri="{FF2B5EF4-FFF2-40B4-BE49-F238E27FC236}">
                  <a16:creationId xmlns:a16="http://schemas.microsoft.com/office/drawing/2014/main" id="{21A2CCAF-444A-43B5-9A85-5CB416EB5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25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33840" name="AutoShape 46">
              <a:extLst>
                <a:ext uri="{FF2B5EF4-FFF2-40B4-BE49-F238E27FC236}">
                  <a16:creationId xmlns:a16="http://schemas.microsoft.com/office/drawing/2014/main" id="{70A9A07A-6613-4E4C-8357-CAE7AB417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32"/>
              <a:ext cx="431" cy="22"/>
            </a:xfrm>
            <a:prstGeom prst="roundRect">
              <a:avLst>
                <a:gd name="adj" fmla="val 41667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</p:grpSp>
      <p:sp>
        <p:nvSpPr>
          <p:cNvPr id="33796" name="TextBox 48">
            <a:extLst>
              <a:ext uri="{FF2B5EF4-FFF2-40B4-BE49-F238E27FC236}">
                <a16:creationId xmlns:a16="http://schemas.microsoft.com/office/drawing/2014/main" id="{BAD0564E-C0DA-4CBC-A72E-1F0D41C3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025775"/>
            <a:ext cx="3068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Securing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Scene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69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D80B311-B5A7-4C4F-B4E9-E5D309A3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FF7B5-E49E-42A6-9F79-B44DC13C96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762910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6"/>
                </a:solidFill>
              </a:rPr>
              <a:t>Preparation Phase - Exercise </a:t>
            </a:r>
            <a:endParaRPr lang="en-US" altLang="en-US" sz="4000" dirty="0">
              <a:solidFill>
                <a:schemeClr val="accent6"/>
              </a:solidFill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2012951"/>
            <a:ext cx="6684885" cy="47085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600" dirty="0"/>
              <a:t>In groups discuss what elements you would consider when undertaking a search to secure the crime scene when collecting electronic evidence?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36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600" dirty="0"/>
              <a:t>List the issues.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27759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8C49A45-8957-4E21-81E2-E2B17221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35F87-7649-4379-8DE0-AAD9E26A2AC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79B32A84-F8BD-4182-A12D-675285D9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01" y="1057276"/>
            <a:ext cx="8229600" cy="773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Session Objectives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40E04346-B656-4E51-96A1-707EA2F03F78}"/>
              </a:ext>
            </a:extLst>
          </p:cNvPr>
          <p:cNvSpPr>
            <a:spLocks/>
          </p:cNvSpPr>
          <p:nvPr/>
        </p:nvSpPr>
        <p:spPr bwMode="auto">
          <a:xfrm>
            <a:off x="457200" y="2264885"/>
            <a:ext cx="85121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At the end of this session participants will be able to:</a:t>
            </a:r>
            <a:endParaRPr lang="en-GB" altLang="en-US" sz="2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/>
              <a:t>Explain the proper planning and preparation of a search raid where digital evidence may be found.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List the tools and items maybe needed for a </a:t>
            </a:r>
            <a:r>
              <a:rPr lang="en-US" altLang="en-US" sz="2800" dirty="0"/>
              <a:t>search raid where digital evidence may be found.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Explain how they would secure and document a crime scene where digital evidence occur.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20887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E7B22302-8158-450F-8F3C-12442C02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25997C-6E89-4FF2-8B43-5EA329AE1ED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33E0988-2C76-4CCE-A5A4-8CC650A438DD}"/>
              </a:ext>
            </a:extLst>
          </p:cNvPr>
          <p:cNvSpPr txBox="1">
            <a:spLocks/>
          </p:cNvSpPr>
          <p:nvPr/>
        </p:nvSpPr>
        <p:spPr bwMode="auto">
          <a:xfrm>
            <a:off x="0" y="4587876"/>
            <a:ext cx="8226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dirty="0"/>
              <a:t>Things may not be as what we expect them to be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/>
              <a:t>Quickly – Readjust </a:t>
            </a:r>
          </a:p>
          <a:p>
            <a:pPr lvl="1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lvl="1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pic>
        <p:nvPicPr>
          <p:cNvPr id="34820" name="Picture 4" descr="C:\Users\User\Dropbox\COE - Personal\Session 1.3.3 Search and Seizure\Photos\stop.jpg">
            <a:extLst>
              <a:ext uri="{FF2B5EF4-FFF2-40B4-BE49-F238E27FC236}">
                <a16:creationId xmlns:a16="http://schemas.microsoft.com/office/drawing/2014/main" id="{550C4E08-7747-4607-946E-B21210B0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100215"/>
            <a:ext cx="34036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37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8E18A65C-F94B-4F43-AFBD-7EAB2C17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D3FBC-E7DB-41E6-8D7E-728C355EC04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2647E7C9-65DF-44B3-8541-4FF81ADC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897731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Securing the Scene</a:t>
            </a: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35667B23-6F39-4797-B6B4-73D5D4A7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820862"/>
            <a:ext cx="8226425" cy="2133600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Safety of persons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Integrity of all evidence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can be easily altered, deleted or destroyed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pic>
        <p:nvPicPr>
          <p:cNvPr id="36869" name="Picture 2" descr="C:\Users\Lemon\Desktop\BackUp\COE Training\Photos\crime scene.jpg">
            <a:extLst>
              <a:ext uri="{FF2B5EF4-FFF2-40B4-BE49-F238E27FC236}">
                <a16:creationId xmlns:a16="http://schemas.microsoft.com/office/drawing/2014/main" id="{6DFB03B1-A49B-4D30-959B-4FF2CC8A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352800"/>
            <a:ext cx="59023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57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C673B34B-0A9A-4E1F-87ED-FA21B241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1E2D02-5CAF-4CEA-8EF4-44BD5125EA4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8915" name="Title 1">
            <a:extLst>
              <a:ext uri="{FF2B5EF4-FFF2-40B4-BE49-F238E27FC236}">
                <a16:creationId xmlns:a16="http://schemas.microsoft.com/office/drawing/2014/main" id="{FE9D20C6-18C6-4FA2-910D-E9C5F99D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967097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Steps to Secure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D8D4-E88F-4FF3-98F0-2E5AD9E18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037147"/>
            <a:ext cx="8243888" cy="454621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Follow jurisdictional policy for securing the crime scene.</a:t>
            </a:r>
            <a:endParaRPr lang="el-GR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Move all persons away from the immediate area from which evidence is to be collected.</a:t>
            </a:r>
            <a:endParaRPr lang="el-GR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Secure all electronic devices including personal and portable devices.</a:t>
            </a:r>
            <a:endParaRPr lang="el-GR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Refuse offers of help or technical assistance from any unauthorized persons.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Leave a computer or electronic device off if it is already turned off.</a:t>
            </a:r>
            <a:endParaRPr lang="el-GR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279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AA0E9BDE-8627-4CEA-97DB-841DE08A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357A3-F7FB-4697-B3DD-8B751473D7E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0963" name="Title 1">
            <a:extLst>
              <a:ext uri="{FF2B5EF4-FFF2-40B4-BE49-F238E27FC236}">
                <a16:creationId xmlns:a16="http://schemas.microsoft.com/office/drawing/2014/main" id="{65464D44-AFBD-48D0-B38E-062F2183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4" y="1029240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Steps to Secure the Scene cont.</a:t>
            </a:r>
          </a:p>
        </p:txBody>
      </p:sp>
      <p:sp>
        <p:nvSpPr>
          <p:cNvPr id="40964" name="Content Placeholder 2">
            <a:extLst>
              <a:ext uri="{FF2B5EF4-FFF2-40B4-BE49-F238E27FC236}">
                <a16:creationId xmlns:a16="http://schemas.microsoft.com/office/drawing/2014/main" id="{E06FE185-3562-429F-9C28-253CBEBE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098089"/>
            <a:ext cx="8243888" cy="513715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US" altLang="en-US" dirty="0"/>
              <a:t>We will see later If a computer is on or the state cannot be determined</a:t>
            </a:r>
            <a:endParaRPr lang="el-GR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Protect volatile data physically and electronically</a:t>
            </a:r>
            <a:endParaRPr lang="el-GR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Identify and document related electronic components that will not be collected</a:t>
            </a:r>
            <a:endParaRPr lang="el-GR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Identify telephone and network lines attached to devices, document and label them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30840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F12FB9B8-8869-4EB9-BC02-055B6B03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45807-ED2A-4291-94AB-1D3450F70AF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3011" name="Title 1">
            <a:extLst>
              <a:ext uri="{FF2B5EF4-FFF2-40B4-BE49-F238E27FC236}">
                <a16:creationId xmlns:a16="http://schemas.microsoft.com/office/drawing/2014/main" id="{91E6E881-2DE7-493F-A10E-6526BB4B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239045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Steps to Secure the Scene cont.</a:t>
            </a: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48B88657-D745-4558-914B-353743DC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586361"/>
            <a:ext cx="8243888" cy="513715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10"/>
            </a:pPr>
            <a:r>
              <a:rPr lang="en-GB" altLang="en-US" dirty="0"/>
              <a:t> Decide if any other evidence is required from a device to be seized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If so, follow the general handling procedures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Postpone destructive techniques until </a:t>
            </a:r>
            <a:r>
              <a:rPr lang="en-GB" altLang="en-US" b="1" dirty="0"/>
              <a:t>after</a:t>
            </a:r>
            <a:r>
              <a:rPr lang="en-GB" altLang="en-US" dirty="0"/>
              <a:t> electronic evidence recovery is done</a:t>
            </a:r>
            <a:endParaRPr lang="el-GR" altLang="en-US" dirty="0"/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Collect latent prints </a:t>
            </a:r>
            <a:r>
              <a:rPr lang="en-GB" altLang="en-US" b="1" dirty="0"/>
              <a:t>after</a:t>
            </a:r>
            <a:r>
              <a:rPr lang="en-GB" altLang="en-US" dirty="0"/>
              <a:t> e-evidence recovery is complete</a:t>
            </a:r>
            <a:endParaRPr lang="el-GR" altLang="en-US" dirty="0"/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GB" altLang="en-US" b="1" dirty="0"/>
              <a:t>Do not</a:t>
            </a:r>
            <a:r>
              <a:rPr lang="en-GB" altLang="en-US" dirty="0"/>
              <a:t> use aluminium powder to collect fingerprints from the scene as this may damage equipment and data.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89484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3D835D5F-3228-4BE4-ABC8-EEC64021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F1167-B5FC-49A3-BB4A-6BA5EF3E3EC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FA4D85DF-0D1F-46A9-AF25-1F5351DB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9" y="967097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Scene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1E81-80AF-45BD-8F50-92C95A97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99" y="2106967"/>
            <a:ext cx="8243888" cy="51371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dirty="0">
                <a:ea typeface="+mn-ea"/>
              </a:rPr>
              <a:t>Search the scene for non-electronic but related evidence, such as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written passwords and other handwritten notes.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blank pads of paper with indented writing.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hardware and software manuals.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calendars or diaries.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text or graphical computer printouts.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photographs, or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information about personal interests that may be useful for later password /passphrase cracking.</a:t>
            </a:r>
            <a:endParaRPr lang="el-GR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1406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2429F9E1-2B36-4614-A48D-8DFE1335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0F1C4-EFEC-4D59-AAC2-3AE95C27B7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7107" name="Title 1">
            <a:extLst>
              <a:ext uri="{FF2B5EF4-FFF2-40B4-BE49-F238E27FC236}">
                <a16:creationId xmlns:a16="http://schemas.microsoft.com/office/drawing/2014/main" id="{4C9AAD55-E471-4008-99B3-0849DD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27" y="854384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Preliminary interviews</a:t>
            </a:r>
          </a:p>
        </p:txBody>
      </p:sp>
      <p:sp>
        <p:nvSpPr>
          <p:cNvPr id="47108" name="Content Placeholder 2">
            <a:extLst>
              <a:ext uri="{FF2B5EF4-FFF2-40B4-BE49-F238E27FC236}">
                <a16:creationId xmlns:a16="http://schemas.microsoft.com/office/drawing/2014/main" id="{57044A80-6C4B-4B56-AB1C-0AD9AC88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27" y="1588764"/>
            <a:ext cx="8655050" cy="1981200"/>
          </a:xfrm>
        </p:spPr>
        <p:txBody>
          <a:bodyPr/>
          <a:lstStyle/>
          <a:p>
            <a:pPr marL="57150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600" dirty="0"/>
              <a:t>Separate and identify all persons at the scene and record their location at time of entry</a:t>
            </a:r>
            <a:endParaRPr lang="el-GR" altLang="en-US" sz="2600" dirty="0"/>
          </a:p>
          <a:p>
            <a:pPr marL="57150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600" dirty="0"/>
              <a:t>Use a checklist to collect and record information from these individuals such as …..</a:t>
            </a:r>
            <a:endParaRPr lang="el-GR" altLang="en-US" sz="2600" dirty="0"/>
          </a:p>
        </p:txBody>
      </p:sp>
      <p:pic>
        <p:nvPicPr>
          <p:cNvPr id="47109" name="Picture 2" descr="C:\Users\Lemon\Desktop\BackUp\COE Training\Photos\interogation.jpg">
            <a:extLst>
              <a:ext uri="{FF2B5EF4-FFF2-40B4-BE49-F238E27FC236}">
                <a16:creationId xmlns:a16="http://schemas.microsoft.com/office/drawing/2014/main" id="{169C20DA-741B-44F3-83BB-CE156A60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7" y="3657601"/>
            <a:ext cx="5467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8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DC16E1B0-943A-4978-A38F-2C2F5156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B7FE6-5C85-45F1-93E6-1167A49027C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E84A35C7-F6E3-480C-9705-A964483C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31" y="893764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Preliminary interviews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1FBB-3603-430B-9DE3-1742E63F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720850"/>
            <a:ext cx="8655050" cy="5137150"/>
          </a:xfrm>
        </p:spPr>
        <p:txBody>
          <a:bodyPr>
            <a:normAutofit fontScale="92500" lnSpcReduction="20000"/>
          </a:bodyPr>
          <a:lstStyle/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Purpose of the device/system.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Owners and/or users of devices/systems found at the scene, as well as passwords (see below), user names, and Internet Service Provider.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passwords required to access the system, software, or data. 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unique security schemes or destructive devices.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MySpace, Facebook, or other online social networking Web site account information.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offsite data storage.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documentation explaining the hardware or software installed on the system.</a:t>
            </a:r>
            <a:endParaRPr lang="el-GR" sz="3100" dirty="0"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sz="3100" dirty="0">
                <a:ea typeface="+mn-ea"/>
              </a:rPr>
              <a:t>Any other relevant information.</a:t>
            </a:r>
            <a:endParaRPr lang="el-GR" sz="31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397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2E694877-BCE8-42EC-B6CD-54CB1E7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C39AB-03FE-4704-BF98-DE91FDEA74D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pSp>
        <p:nvGrpSpPr>
          <p:cNvPr id="51203" name="Group 2">
            <a:extLst>
              <a:ext uri="{FF2B5EF4-FFF2-40B4-BE49-F238E27FC236}">
                <a16:creationId xmlns:a16="http://schemas.microsoft.com/office/drawing/2014/main" id="{A7A97DAA-EA49-4615-B21A-CB45049B21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8925" y="949910"/>
            <a:ext cx="3673475" cy="5484227"/>
            <a:chOff x="1338" y="255"/>
            <a:chExt cx="3192" cy="3900"/>
          </a:xfrm>
        </p:grpSpPr>
        <p:sp>
          <p:nvSpPr>
            <p:cNvPr id="51205" name="AutoShape 3">
              <a:extLst>
                <a:ext uri="{FF2B5EF4-FFF2-40B4-BE49-F238E27FC236}">
                  <a16:creationId xmlns:a16="http://schemas.microsoft.com/office/drawing/2014/main" id="{44A7F2E8-01F7-4349-AC2A-293ECFD2DB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255"/>
              <a:ext cx="3192" cy="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CA859428-EAB9-42AD-9AF1-223CEA7F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26"/>
              <a:ext cx="3188" cy="3614"/>
            </a:xfrm>
            <a:prstGeom prst="roundRect">
              <a:avLst>
                <a:gd name="adj" fmla="val 2463"/>
              </a:avLst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51207" name="AutoShape 5">
              <a:extLst>
                <a:ext uri="{FF2B5EF4-FFF2-40B4-BE49-F238E27FC236}">
                  <a16:creationId xmlns:a16="http://schemas.microsoft.com/office/drawing/2014/main" id="{F8995E50-805D-4C25-B6F9-CB7EAE39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526"/>
              <a:ext cx="3053" cy="3585"/>
            </a:xfrm>
            <a:prstGeom prst="roundRect">
              <a:avLst>
                <a:gd name="adj" fmla="val 25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5FF39F2-8CAA-4B03-8D52-F5E23C564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526"/>
              <a:ext cx="3047" cy="119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13" y="77"/>
                </a:cxn>
                <a:cxn ang="0">
                  <a:pos x="45" y="37"/>
                </a:cxn>
                <a:cxn ang="0">
                  <a:pos x="94" y="11"/>
                </a:cxn>
                <a:cxn ang="0">
                  <a:pos x="152" y="0"/>
                </a:cxn>
                <a:cxn ang="0">
                  <a:pos x="2896" y="0"/>
                </a:cxn>
                <a:cxn ang="0">
                  <a:pos x="2954" y="11"/>
                </a:cxn>
                <a:cxn ang="0">
                  <a:pos x="3003" y="37"/>
                </a:cxn>
                <a:cxn ang="0">
                  <a:pos x="3035" y="77"/>
                </a:cxn>
                <a:cxn ang="0">
                  <a:pos x="3048" y="124"/>
                </a:cxn>
                <a:cxn ang="0">
                  <a:pos x="2913" y="62"/>
                </a:cxn>
                <a:cxn ang="0">
                  <a:pos x="112" y="62"/>
                </a:cxn>
                <a:cxn ang="0">
                  <a:pos x="0" y="124"/>
                </a:cxn>
              </a:cxnLst>
              <a:rect l="0" t="0" r="r" b="b"/>
              <a:pathLst>
                <a:path w="3048" h="124">
                  <a:moveTo>
                    <a:pt x="0" y="124"/>
                  </a:moveTo>
                  <a:lnTo>
                    <a:pt x="13" y="77"/>
                  </a:lnTo>
                  <a:lnTo>
                    <a:pt x="45" y="37"/>
                  </a:lnTo>
                  <a:lnTo>
                    <a:pt x="94" y="11"/>
                  </a:lnTo>
                  <a:lnTo>
                    <a:pt x="152" y="0"/>
                  </a:lnTo>
                  <a:lnTo>
                    <a:pt x="2896" y="0"/>
                  </a:lnTo>
                  <a:lnTo>
                    <a:pt x="2954" y="11"/>
                  </a:lnTo>
                  <a:lnTo>
                    <a:pt x="3003" y="37"/>
                  </a:lnTo>
                  <a:lnTo>
                    <a:pt x="3035" y="77"/>
                  </a:lnTo>
                  <a:lnTo>
                    <a:pt x="3048" y="124"/>
                  </a:lnTo>
                  <a:lnTo>
                    <a:pt x="2913" y="62"/>
                  </a:lnTo>
                  <a:lnTo>
                    <a:pt x="112" y="6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51209" name="Rectangle 7">
              <a:extLst>
                <a:ext uri="{FF2B5EF4-FFF2-40B4-BE49-F238E27FC236}">
                  <a16:creationId xmlns:a16="http://schemas.microsoft.com/office/drawing/2014/main" id="{F6A91D60-4399-40F5-8D01-F38FCD358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856"/>
              <a:ext cx="2667" cy="3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10" name="Freeform 8">
              <a:extLst>
                <a:ext uri="{FF2B5EF4-FFF2-40B4-BE49-F238E27FC236}">
                  <a16:creationId xmlns:a16="http://schemas.microsoft.com/office/drawing/2014/main" id="{548D00E3-00D1-46E9-96F8-C7DEE439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0"/>
              <a:ext cx="1073" cy="421"/>
            </a:xfrm>
            <a:custGeom>
              <a:avLst/>
              <a:gdLst>
                <a:gd name="T0" fmla="*/ 359 w 1073"/>
                <a:gd name="T1" fmla="*/ 0 h 421"/>
                <a:gd name="T2" fmla="*/ 292 w 1073"/>
                <a:gd name="T3" fmla="*/ 7 h 421"/>
                <a:gd name="T4" fmla="*/ 224 w 1073"/>
                <a:gd name="T5" fmla="*/ 32 h 421"/>
                <a:gd name="T6" fmla="*/ 166 w 1073"/>
                <a:gd name="T7" fmla="*/ 65 h 421"/>
                <a:gd name="T8" fmla="*/ 112 w 1073"/>
                <a:gd name="T9" fmla="*/ 109 h 421"/>
                <a:gd name="T10" fmla="*/ 67 w 1073"/>
                <a:gd name="T11" fmla="*/ 157 h 421"/>
                <a:gd name="T12" fmla="*/ 31 w 1073"/>
                <a:gd name="T13" fmla="*/ 205 h 421"/>
                <a:gd name="T14" fmla="*/ 9 w 1073"/>
                <a:gd name="T15" fmla="*/ 252 h 421"/>
                <a:gd name="T16" fmla="*/ 0 w 1073"/>
                <a:gd name="T17" fmla="*/ 292 h 421"/>
                <a:gd name="T18" fmla="*/ 13 w 1073"/>
                <a:gd name="T19" fmla="*/ 340 h 421"/>
                <a:gd name="T20" fmla="*/ 45 w 1073"/>
                <a:gd name="T21" fmla="*/ 384 h 421"/>
                <a:gd name="T22" fmla="*/ 94 w 1073"/>
                <a:gd name="T23" fmla="*/ 410 h 421"/>
                <a:gd name="T24" fmla="*/ 126 w 1073"/>
                <a:gd name="T25" fmla="*/ 417 h 421"/>
                <a:gd name="T26" fmla="*/ 157 w 1073"/>
                <a:gd name="T27" fmla="*/ 421 h 421"/>
                <a:gd name="T28" fmla="*/ 916 w 1073"/>
                <a:gd name="T29" fmla="*/ 421 h 421"/>
                <a:gd name="T30" fmla="*/ 947 w 1073"/>
                <a:gd name="T31" fmla="*/ 417 h 421"/>
                <a:gd name="T32" fmla="*/ 974 w 1073"/>
                <a:gd name="T33" fmla="*/ 410 h 421"/>
                <a:gd name="T34" fmla="*/ 1028 w 1073"/>
                <a:gd name="T35" fmla="*/ 384 h 421"/>
                <a:gd name="T36" fmla="*/ 1060 w 1073"/>
                <a:gd name="T37" fmla="*/ 340 h 421"/>
                <a:gd name="T38" fmla="*/ 1068 w 1073"/>
                <a:gd name="T39" fmla="*/ 318 h 421"/>
                <a:gd name="T40" fmla="*/ 1073 w 1073"/>
                <a:gd name="T41" fmla="*/ 292 h 421"/>
                <a:gd name="T42" fmla="*/ 1064 w 1073"/>
                <a:gd name="T43" fmla="*/ 252 h 421"/>
                <a:gd name="T44" fmla="*/ 1037 w 1073"/>
                <a:gd name="T45" fmla="*/ 205 h 421"/>
                <a:gd name="T46" fmla="*/ 1001 w 1073"/>
                <a:gd name="T47" fmla="*/ 157 h 421"/>
                <a:gd name="T48" fmla="*/ 947 w 1073"/>
                <a:gd name="T49" fmla="*/ 109 h 421"/>
                <a:gd name="T50" fmla="*/ 889 w 1073"/>
                <a:gd name="T51" fmla="*/ 65 h 421"/>
                <a:gd name="T52" fmla="*/ 826 w 1073"/>
                <a:gd name="T53" fmla="*/ 32 h 421"/>
                <a:gd name="T54" fmla="*/ 754 w 1073"/>
                <a:gd name="T55" fmla="*/ 7 h 421"/>
                <a:gd name="T56" fmla="*/ 687 w 1073"/>
                <a:gd name="T57" fmla="*/ 0 h 421"/>
                <a:gd name="T58" fmla="*/ 359 w 1073"/>
                <a:gd name="T59" fmla="*/ 0 h 4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73"/>
                <a:gd name="T91" fmla="*/ 0 h 421"/>
                <a:gd name="T92" fmla="*/ 1073 w 1073"/>
                <a:gd name="T93" fmla="*/ 421 h 4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73" h="421">
                  <a:moveTo>
                    <a:pt x="359" y="0"/>
                  </a:moveTo>
                  <a:lnTo>
                    <a:pt x="292" y="7"/>
                  </a:lnTo>
                  <a:lnTo>
                    <a:pt x="224" y="32"/>
                  </a:lnTo>
                  <a:lnTo>
                    <a:pt x="166" y="65"/>
                  </a:lnTo>
                  <a:lnTo>
                    <a:pt x="112" y="109"/>
                  </a:lnTo>
                  <a:lnTo>
                    <a:pt x="67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6" y="417"/>
                  </a:lnTo>
                  <a:lnTo>
                    <a:pt x="157" y="421"/>
                  </a:lnTo>
                  <a:lnTo>
                    <a:pt x="916" y="421"/>
                  </a:lnTo>
                  <a:lnTo>
                    <a:pt x="947" y="417"/>
                  </a:lnTo>
                  <a:lnTo>
                    <a:pt x="974" y="410"/>
                  </a:lnTo>
                  <a:lnTo>
                    <a:pt x="1028" y="384"/>
                  </a:lnTo>
                  <a:lnTo>
                    <a:pt x="1060" y="340"/>
                  </a:lnTo>
                  <a:lnTo>
                    <a:pt x="1068" y="318"/>
                  </a:lnTo>
                  <a:lnTo>
                    <a:pt x="1073" y="292"/>
                  </a:lnTo>
                  <a:lnTo>
                    <a:pt x="1064" y="252"/>
                  </a:lnTo>
                  <a:lnTo>
                    <a:pt x="1037" y="205"/>
                  </a:lnTo>
                  <a:lnTo>
                    <a:pt x="1001" y="157"/>
                  </a:lnTo>
                  <a:lnTo>
                    <a:pt x="947" y="109"/>
                  </a:lnTo>
                  <a:lnTo>
                    <a:pt x="889" y="65"/>
                  </a:lnTo>
                  <a:lnTo>
                    <a:pt x="826" y="32"/>
                  </a:lnTo>
                  <a:lnTo>
                    <a:pt x="754" y="7"/>
                  </a:lnTo>
                  <a:lnTo>
                    <a:pt x="687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1" name="Freeform 9">
              <a:extLst>
                <a:ext uri="{FF2B5EF4-FFF2-40B4-BE49-F238E27FC236}">
                  <a16:creationId xmlns:a16="http://schemas.microsoft.com/office/drawing/2014/main" id="{6E814888-33ED-42DB-9FB3-01D6F1AE6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0"/>
              <a:ext cx="1051" cy="421"/>
            </a:xfrm>
            <a:custGeom>
              <a:avLst/>
              <a:gdLst>
                <a:gd name="T0" fmla="*/ 355 w 1051"/>
                <a:gd name="T1" fmla="*/ 0 h 421"/>
                <a:gd name="T2" fmla="*/ 287 w 1051"/>
                <a:gd name="T3" fmla="*/ 7 h 421"/>
                <a:gd name="T4" fmla="*/ 220 w 1051"/>
                <a:gd name="T5" fmla="*/ 32 h 421"/>
                <a:gd name="T6" fmla="*/ 162 w 1051"/>
                <a:gd name="T7" fmla="*/ 65 h 421"/>
                <a:gd name="T8" fmla="*/ 108 w 1051"/>
                <a:gd name="T9" fmla="*/ 109 h 421"/>
                <a:gd name="T10" fmla="*/ 63 w 1051"/>
                <a:gd name="T11" fmla="*/ 157 h 421"/>
                <a:gd name="T12" fmla="*/ 31 w 1051"/>
                <a:gd name="T13" fmla="*/ 205 h 421"/>
                <a:gd name="T14" fmla="*/ 9 w 1051"/>
                <a:gd name="T15" fmla="*/ 252 h 421"/>
                <a:gd name="T16" fmla="*/ 0 w 1051"/>
                <a:gd name="T17" fmla="*/ 292 h 421"/>
                <a:gd name="T18" fmla="*/ 13 w 1051"/>
                <a:gd name="T19" fmla="*/ 340 h 421"/>
                <a:gd name="T20" fmla="*/ 45 w 1051"/>
                <a:gd name="T21" fmla="*/ 384 h 421"/>
                <a:gd name="T22" fmla="*/ 94 w 1051"/>
                <a:gd name="T23" fmla="*/ 410 h 421"/>
                <a:gd name="T24" fmla="*/ 121 w 1051"/>
                <a:gd name="T25" fmla="*/ 417 h 421"/>
                <a:gd name="T26" fmla="*/ 153 w 1051"/>
                <a:gd name="T27" fmla="*/ 421 h 421"/>
                <a:gd name="T28" fmla="*/ 898 w 1051"/>
                <a:gd name="T29" fmla="*/ 421 h 421"/>
                <a:gd name="T30" fmla="*/ 929 w 1051"/>
                <a:gd name="T31" fmla="*/ 417 h 421"/>
                <a:gd name="T32" fmla="*/ 956 w 1051"/>
                <a:gd name="T33" fmla="*/ 410 h 421"/>
                <a:gd name="T34" fmla="*/ 1006 w 1051"/>
                <a:gd name="T35" fmla="*/ 384 h 421"/>
                <a:gd name="T36" fmla="*/ 1037 w 1051"/>
                <a:gd name="T37" fmla="*/ 340 h 421"/>
                <a:gd name="T38" fmla="*/ 1051 w 1051"/>
                <a:gd name="T39" fmla="*/ 292 h 421"/>
                <a:gd name="T40" fmla="*/ 1042 w 1051"/>
                <a:gd name="T41" fmla="*/ 252 h 421"/>
                <a:gd name="T42" fmla="*/ 1019 w 1051"/>
                <a:gd name="T43" fmla="*/ 205 h 421"/>
                <a:gd name="T44" fmla="*/ 979 w 1051"/>
                <a:gd name="T45" fmla="*/ 157 h 421"/>
                <a:gd name="T46" fmla="*/ 929 w 1051"/>
                <a:gd name="T47" fmla="*/ 109 h 421"/>
                <a:gd name="T48" fmla="*/ 875 w 1051"/>
                <a:gd name="T49" fmla="*/ 65 h 421"/>
                <a:gd name="T50" fmla="*/ 808 w 1051"/>
                <a:gd name="T51" fmla="*/ 32 h 421"/>
                <a:gd name="T52" fmla="*/ 741 w 1051"/>
                <a:gd name="T53" fmla="*/ 7 h 421"/>
                <a:gd name="T54" fmla="*/ 673 w 1051"/>
                <a:gd name="T55" fmla="*/ 0 h 421"/>
                <a:gd name="T56" fmla="*/ 355 w 105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1"/>
                <a:gd name="T88" fmla="*/ 0 h 421"/>
                <a:gd name="T89" fmla="*/ 1051 w 105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1" h="421">
                  <a:moveTo>
                    <a:pt x="355" y="0"/>
                  </a:moveTo>
                  <a:lnTo>
                    <a:pt x="287" y="7"/>
                  </a:lnTo>
                  <a:lnTo>
                    <a:pt x="220" y="32"/>
                  </a:lnTo>
                  <a:lnTo>
                    <a:pt x="162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98" y="421"/>
                  </a:lnTo>
                  <a:lnTo>
                    <a:pt x="929" y="417"/>
                  </a:lnTo>
                  <a:lnTo>
                    <a:pt x="956" y="410"/>
                  </a:lnTo>
                  <a:lnTo>
                    <a:pt x="1006" y="384"/>
                  </a:lnTo>
                  <a:lnTo>
                    <a:pt x="1037" y="340"/>
                  </a:lnTo>
                  <a:lnTo>
                    <a:pt x="1051" y="292"/>
                  </a:lnTo>
                  <a:lnTo>
                    <a:pt x="1042" y="252"/>
                  </a:lnTo>
                  <a:lnTo>
                    <a:pt x="1019" y="205"/>
                  </a:lnTo>
                  <a:lnTo>
                    <a:pt x="979" y="157"/>
                  </a:lnTo>
                  <a:lnTo>
                    <a:pt x="929" y="109"/>
                  </a:lnTo>
                  <a:lnTo>
                    <a:pt x="875" y="65"/>
                  </a:lnTo>
                  <a:lnTo>
                    <a:pt x="808" y="32"/>
                  </a:lnTo>
                  <a:lnTo>
                    <a:pt x="741" y="7"/>
                  </a:lnTo>
                  <a:lnTo>
                    <a:pt x="67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2" name="Freeform 10">
              <a:extLst>
                <a:ext uri="{FF2B5EF4-FFF2-40B4-BE49-F238E27FC236}">
                  <a16:creationId xmlns:a16="http://schemas.microsoft.com/office/drawing/2014/main" id="{922CEFB3-C5B7-42F3-9EDA-334CF24C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80"/>
              <a:ext cx="1033" cy="421"/>
            </a:xfrm>
            <a:custGeom>
              <a:avLst/>
              <a:gdLst>
                <a:gd name="T0" fmla="*/ 346 w 1033"/>
                <a:gd name="T1" fmla="*/ 0 h 421"/>
                <a:gd name="T2" fmla="*/ 278 w 1033"/>
                <a:gd name="T3" fmla="*/ 7 h 421"/>
                <a:gd name="T4" fmla="*/ 215 w 1033"/>
                <a:gd name="T5" fmla="*/ 32 h 421"/>
                <a:gd name="T6" fmla="*/ 157 w 1033"/>
                <a:gd name="T7" fmla="*/ 65 h 421"/>
                <a:gd name="T8" fmla="*/ 108 w 1033"/>
                <a:gd name="T9" fmla="*/ 109 h 421"/>
                <a:gd name="T10" fmla="*/ 63 w 1033"/>
                <a:gd name="T11" fmla="*/ 157 h 421"/>
                <a:gd name="T12" fmla="*/ 27 w 1033"/>
                <a:gd name="T13" fmla="*/ 205 h 421"/>
                <a:gd name="T14" fmla="*/ 9 w 1033"/>
                <a:gd name="T15" fmla="*/ 252 h 421"/>
                <a:gd name="T16" fmla="*/ 0 w 1033"/>
                <a:gd name="T17" fmla="*/ 292 h 421"/>
                <a:gd name="T18" fmla="*/ 13 w 1033"/>
                <a:gd name="T19" fmla="*/ 340 h 421"/>
                <a:gd name="T20" fmla="*/ 45 w 1033"/>
                <a:gd name="T21" fmla="*/ 384 h 421"/>
                <a:gd name="T22" fmla="*/ 94 w 1033"/>
                <a:gd name="T23" fmla="*/ 410 h 421"/>
                <a:gd name="T24" fmla="*/ 121 w 1033"/>
                <a:gd name="T25" fmla="*/ 417 h 421"/>
                <a:gd name="T26" fmla="*/ 153 w 1033"/>
                <a:gd name="T27" fmla="*/ 421 h 421"/>
                <a:gd name="T28" fmla="*/ 880 w 1033"/>
                <a:gd name="T29" fmla="*/ 421 h 421"/>
                <a:gd name="T30" fmla="*/ 911 w 1033"/>
                <a:gd name="T31" fmla="*/ 417 h 421"/>
                <a:gd name="T32" fmla="*/ 938 w 1033"/>
                <a:gd name="T33" fmla="*/ 410 h 421"/>
                <a:gd name="T34" fmla="*/ 988 w 1033"/>
                <a:gd name="T35" fmla="*/ 384 h 421"/>
                <a:gd name="T36" fmla="*/ 1019 w 1033"/>
                <a:gd name="T37" fmla="*/ 340 h 421"/>
                <a:gd name="T38" fmla="*/ 1033 w 1033"/>
                <a:gd name="T39" fmla="*/ 292 h 421"/>
                <a:gd name="T40" fmla="*/ 1024 w 1033"/>
                <a:gd name="T41" fmla="*/ 252 h 421"/>
                <a:gd name="T42" fmla="*/ 1001 w 1033"/>
                <a:gd name="T43" fmla="*/ 205 h 421"/>
                <a:gd name="T44" fmla="*/ 961 w 1033"/>
                <a:gd name="T45" fmla="*/ 157 h 421"/>
                <a:gd name="T46" fmla="*/ 916 w 1033"/>
                <a:gd name="T47" fmla="*/ 109 h 421"/>
                <a:gd name="T48" fmla="*/ 857 w 1033"/>
                <a:gd name="T49" fmla="*/ 65 h 421"/>
                <a:gd name="T50" fmla="*/ 795 w 1033"/>
                <a:gd name="T51" fmla="*/ 32 h 421"/>
                <a:gd name="T52" fmla="*/ 727 w 1033"/>
                <a:gd name="T53" fmla="*/ 7 h 421"/>
                <a:gd name="T54" fmla="*/ 660 w 1033"/>
                <a:gd name="T55" fmla="*/ 0 h 421"/>
                <a:gd name="T56" fmla="*/ 346 w 1033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3"/>
                <a:gd name="T88" fmla="*/ 0 h 421"/>
                <a:gd name="T89" fmla="*/ 1033 w 1033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3" h="421">
                  <a:moveTo>
                    <a:pt x="346" y="0"/>
                  </a:moveTo>
                  <a:lnTo>
                    <a:pt x="278" y="7"/>
                  </a:lnTo>
                  <a:lnTo>
                    <a:pt x="215" y="32"/>
                  </a:lnTo>
                  <a:lnTo>
                    <a:pt x="157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80" y="421"/>
                  </a:lnTo>
                  <a:lnTo>
                    <a:pt x="911" y="417"/>
                  </a:lnTo>
                  <a:lnTo>
                    <a:pt x="938" y="410"/>
                  </a:lnTo>
                  <a:lnTo>
                    <a:pt x="988" y="384"/>
                  </a:lnTo>
                  <a:lnTo>
                    <a:pt x="1019" y="340"/>
                  </a:lnTo>
                  <a:lnTo>
                    <a:pt x="1033" y="292"/>
                  </a:lnTo>
                  <a:lnTo>
                    <a:pt x="1024" y="252"/>
                  </a:lnTo>
                  <a:lnTo>
                    <a:pt x="1001" y="205"/>
                  </a:lnTo>
                  <a:lnTo>
                    <a:pt x="961" y="157"/>
                  </a:lnTo>
                  <a:lnTo>
                    <a:pt x="916" y="109"/>
                  </a:lnTo>
                  <a:lnTo>
                    <a:pt x="857" y="65"/>
                  </a:lnTo>
                  <a:lnTo>
                    <a:pt x="795" y="32"/>
                  </a:lnTo>
                  <a:lnTo>
                    <a:pt x="727" y="7"/>
                  </a:lnTo>
                  <a:lnTo>
                    <a:pt x="660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3" name="Freeform 11">
              <a:extLst>
                <a:ext uri="{FF2B5EF4-FFF2-40B4-BE49-F238E27FC236}">
                  <a16:creationId xmlns:a16="http://schemas.microsoft.com/office/drawing/2014/main" id="{B7022214-CE0C-46F0-A6C8-F5055557E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80"/>
              <a:ext cx="1020" cy="421"/>
            </a:xfrm>
            <a:custGeom>
              <a:avLst/>
              <a:gdLst>
                <a:gd name="T0" fmla="*/ 342 w 1020"/>
                <a:gd name="T1" fmla="*/ 0 h 421"/>
                <a:gd name="T2" fmla="*/ 279 w 1020"/>
                <a:gd name="T3" fmla="*/ 7 h 421"/>
                <a:gd name="T4" fmla="*/ 216 w 1020"/>
                <a:gd name="T5" fmla="*/ 32 h 421"/>
                <a:gd name="T6" fmla="*/ 158 w 1020"/>
                <a:gd name="T7" fmla="*/ 65 h 421"/>
                <a:gd name="T8" fmla="*/ 104 w 1020"/>
                <a:gd name="T9" fmla="*/ 109 h 421"/>
                <a:gd name="T10" fmla="*/ 63 w 1020"/>
                <a:gd name="T11" fmla="*/ 157 h 421"/>
                <a:gd name="T12" fmla="*/ 27 w 1020"/>
                <a:gd name="T13" fmla="*/ 205 h 421"/>
                <a:gd name="T14" fmla="*/ 9 w 1020"/>
                <a:gd name="T15" fmla="*/ 252 h 421"/>
                <a:gd name="T16" fmla="*/ 0 w 1020"/>
                <a:gd name="T17" fmla="*/ 292 h 421"/>
                <a:gd name="T18" fmla="*/ 14 w 1020"/>
                <a:gd name="T19" fmla="*/ 340 h 421"/>
                <a:gd name="T20" fmla="*/ 45 w 1020"/>
                <a:gd name="T21" fmla="*/ 384 h 421"/>
                <a:gd name="T22" fmla="*/ 95 w 1020"/>
                <a:gd name="T23" fmla="*/ 410 h 421"/>
                <a:gd name="T24" fmla="*/ 122 w 1020"/>
                <a:gd name="T25" fmla="*/ 417 h 421"/>
                <a:gd name="T26" fmla="*/ 153 w 1020"/>
                <a:gd name="T27" fmla="*/ 421 h 421"/>
                <a:gd name="T28" fmla="*/ 867 w 1020"/>
                <a:gd name="T29" fmla="*/ 421 h 421"/>
                <a:gd name="T30" fmla="*/ 898 w 1020"/>
                <a:gd name="T31" fmla="*/ 417 h 421"/>
                <a:gd name="T32" fmla="*/ 925 w 1020"/>
                <a:gd name="T33" fmla="*/ 410 h 421"/>
                <a:gd name="T34" fmla="*/ 975 w 1020"/>
                <a:gd name="T35" fmla="*/ 384 h 421"/>
                <a:gd name="T36" fmla="*/ 1006 w 1020"/>
                <a:gd name="T37" fmla="*/ 340 h 421"/>
                <a:gd name="T38" fmla="*/ 1020 w 1020"/>
                <a:gd name="T39" fmla="*/ 292 h 421"/>
                <a:gd name="T40" fmla="*/ 1011 w 1020"/>
                <a:gd name="T41" fmla="*/ 252 h 421"/>
                <a:gd name="T42" fmla="*/ 988 w 1020"/>
                <a:gd name="T43" fmla="*/ 205 h 421"/>
                <a:gd name="T44" fmla="*/ 948 w 1020"/>
                <a:gd name="T45" fmla="*/ 157 h 421"/>
                <a:gd name="T46" fmla="*/ 903 w 1020"/>
                <a:gd name="T47" fmla="*/ 109 h 421"/>
                <a:gd name="T48" fmla="*/ 844 w 1020"/>
                <a:gd name="T49" fmla="*/ 65 h 421"/>
                <a:gd name="T50" fmla="*/ 782 w 1020"/>
                <a:gd name="T51" fmla="*/ 32 h 421"/>
                <a:gd name="T52" fmla="*/ 719 w 1020"/>
                <a:gd name="T53" fmla="*/ 7 h 421"/>
                <a:gd name="T54" fmla="*/ 651 w 1020"/>
                <a:gd name="T55" fmla="*/ 0 h 421"/>
                <a:gd name="T56" fmla="*/ 342 w 1020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0"/>
                <a:gd name="T88" fmla="*/ 0 h 421"/>
                <a:gd name="T89" fmla="*/ 1020 w 1020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0" h="421">
                  <a:moveTo>
                    <a:pt x="342" y="0"/>
                  </a:moveTo>
                  <a:lnTo>
                    <a:pt x="279" y="7"/>
                  </a:lnTo>
                  <a:lnTo>
                    <a:pt x="216" y="32"/>
                  </a:lnTo>
                  <a:lnTo>
                    <a:pt x="158" y="65"/>
                  </a:lnTo>
                  <a:lnTo>
                    <a:pt x="104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5" y="410"/>
                  </a:lnTo>
                  <a:lnTo>
                    <a:pt x="122" y="417"/>
                  </a:lnTo>
                  <a:lnTo>
                    <a:pt x="153" y="421"/>
                  </a:lnTo>
                  <a:lnTo>
                    <a:pt x="867" y="421"/>
                  </a:lnTo>
                  <a:lnTo>
                    <a:pt x="898" y="417"/>
                  </a:lnTo>
                  <a:lnTo>
                    <a:pt x="925" y="410"/>
                  </a:lnTo>
                  <a:lnTo>
                    <a:pt x="975" y="384"/>
                  </a:lnTo>
                  <a:lnTo>
                    <a:pt x="1006" y="340"/>
                  </a:lnTo>
                  <a:lnTo>
                    <a:pt x="1020" y="292"/>
                  </a:lnTo>
                  <a:lnTo>
                    <a:pt x="1011" y="252"/>
                  </a:lnTo>
                  <a:lnTo>
                    <a:pt x="988" y="205"/>
                  </a:lnTo>
                  <a:lnTo>
                    <a:pt x="948" y="157"/>
                  </a:lnTo>
                  <a:lnTo>
                    <a:pt x="903" y="109"/>
                  </a:lnTo>
                  <a:lnTo>
                    <a:pt x="844" y="65"/>
                  </a:lnTo>
                  <a:lnTo>
                    <a:pt x="782" y="32"/>
                  </a:lnTo>
                  <a:lnTo>
                    <a:pt x="719" y="7"/>
                  </a:lnTo>
                  <a:lnTo>
                    <a:pt x="651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4" name="Freeform 12">
              <a:extLst>
                <a:ext uri="{FF2B5EF4-FFF2-40B4-BE49-F238E27FC236}">
                  <a16:creationId xmlns:a16="http://schemas.microsoft.com/office/drawing/2014/main" id="{A5E07F8C-E3AB-43FE-8752-8EC164B3A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380"/>
              <a:ext cx="997" cy="421"/>
            </a:xfrm>
            <a:custGeom>
              <a:avLst/>
              <a:gdLst>
                <a:gd name="T0" fmla="*/ 337 w 997"/>
                <a:gd name="T1" fmla="*/ 0 h 421"/>
                <a:gd name="T2" fmla="*/ 274 w 997"/>
                <a:gd name="T3" fmla="*/ 7 h 421"/>
                <a:gd name="T4" fmla="*/ 211 w 997"/>
                <a:gd name="T5" fmla="*/ 32 h 421"/>
                <a:gd name="T6" fmla="*/ 153 w 997"/>
                <a:gd name="T7" fmla="*/ 65 h 421"/>
                <a:gd name="T8" fmla="*/ 104 w 997"/>
                <a:gd name="T9" fmla="*/ 109 h 421"/>
                <a:gd name="T10" fmla="*/ 59 w 997"/>
                <a:gd name="T11" fmla="*/ 157 h 421"/>
                <a:gd name="T12" fmla="*/ 27 w 997"/>
                <a:gd name="T13" fmla="*/ 205 h 421"/>
                <a:gd name="T14" fmla="*/ 9 w 997"/>
                <a:gd name="T15" fmla="*/ 252 h 421"/>
                <a:gd name="T16" fmla="*/ 0 w 997"/>
                <a:gd name="T17" fmla="*/ 292 h 421"/>
                <a:gd name="T18" fmla="*/ 14 w 997"/>
                <a:gd name="T19" fmla="*/ 340 h 421"/>
                <a:gd name="T20" fmla="*/ 45 w 997"/>
                <a:gd name="T21" fmla="*/ 384 h 421"/>
                <a:gd name="T22" fmla="*/ 90 w 997"/>
                <a:gd name="T23" fmla="*/ 410 h 421"/>
                <a:gd name="T24" fmla="*/ 117 w 997"/>
                <a:gd name="T25" fmla="*/ 417 h 421"/>
                <a:gd name="T26" fmla="*/ 149 w 997"/>
                <a:gd name="T27" fmla="*/ 421 h 421"/>
                <a:gd name="T28" fmla="*/ 853 w 997"/>
                <a:gd name="T29" fmla="*/ 421 h 421"/>
                <a:gd name="T30" fmla="*/ 885 w 997"/>
                <a:gd name="T31" fmla="*/ 417 h 421"/>
                <a:gd name="T32" fmla="*/ 912 w 997"/>
                <a:gd name="T33" fmla="*/ 410 h 421"/>
                <a:gd name="T34" fmla="*/ 957 w 997"/>
                <a:gd name="T35" fmla="*/ 384 h 421"/>
                <a:gd name="T36" fmla="*/ 988 w 997"/>
                <a:gd name="T37" fmla="*/ 340 h 421"/>
                <a:gd name="T38" fmla="*/ 997 w 997"/>
                <a:gd name="T39" fmla="*/ 292 h 421"/>
                <a:gd name="T40" fmla="*/ 988 w 997"/>
                <a:gd name="T41" fmla="*/ 252 h 421"/>
                <a:gd name="T42" fmla="*/ 966 w 997"/>
                <a:gd name="T43" fmla="*/ 205 h 421"/>
                <a:gd name="T44" fmla="*/ 930 w 997"/>
                <a:gd name="T45" fmla="*/ 157 h 421"/>
                <a:gd name="T46" fmla="*/ 885 w 997"/>
                <a:gd name="T47" fmla="*/ 109 h 421"/>
                <a:gd name="T48" fmla="*/ 831 w 997"/>
                <a:gd name="T49" fmla="*/ 65 h 421"/>
                <a:gd name="T50" fmla="*/ 768 w 997"/>
                <a:gd name="T51" fmla="*/ 32 h 421"/>
                <a:gd name="T52" fmla="*/ 705 w 997"/>
                <a:gd name="T53" fmla="*/ 7 h 421"/>
                <a:gd name="T54" fmla="*/ 642 w 997"/>
                <a:gd name="T55" fmla="*/ 0 h 421"/>
                <a:gd name="T56" fmla="*/ 337 w 997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7"/>
                <a:gd name="T88" fmla="*/ 0 h 421"/>
                <a:gd name="T89" fmla="*/ 997 w 997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7" h="421">
                  <a:moveTo>
                    <a:pt x="337" y="0"/>
                  </a:moveTo>
                  <a:lnTo>
                    <a:pt x="274" y="7"/>
                  </a:lnTo>
                  <a:lnTo>
                    <a:pt x="211" y="32"/>
                  </a:lnTo>
                  <a:lnTo>
                    <a:pt x="153" y="65"/>
                  </a:lnTo>
                  <a:lnTo>
                    <a:pt x="104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0" y="410"/>
                  </a:lnTo>
                  <a:lnTo>
                    <a:pt x="117" y="417"/>
                  </a:lnTo>
                  <a:lnTo>
                    <a:pt x="149" y="421"/>
                  </a:lnTo>
                  <a:lnTo>
                    <a:pt x="853" y="421"/>
                  </a:lnTo>
                  <a:lnTo>
                    <a:pt x="885" y="417"/>
                  </a:lnTo>
                  <a:lnTo>
                    <a:pt x="912" y="410"/>
                  </a:lnTo>
                  <a:lnTo>
                    <a:pt x="957" y="384"/>
                  </a:lnTo>
                  <a:lnTo>
                    <a:pt x="988" y="340"/>
                  </a:lnTo>
                  <a:lnTo>
                    <a:pt x="997" y="292"/>
                  </a:lnTo>
                  <a:lnTo>
                    <a:pt x="988" y="252"/>
                  </a:lnTo>
                  <a:lnTo>
                    <a:pt x="966" y="205"/>
                  </a:lnTo>
                  <a:lnTo>
                    <a:pt x="930" y="157"/>
                  </a:lnTo>
                  <a:lnTo>
                    <a:pt x="885" y="109"/>
                  </a:lnTo>
                  <a:lnTo>
                    <a:pt x="831" y="65"/>
                  </a:lnTo>
                  <a:lnTo>
                    <a:pt x="768" y="32"/>
                  </a:lnTo>
                  <a:lnTo>
                    <a:pt x="705" y="7"/>
                  </a:lnTo>
                  <a:lnTo>
                    <a:pt x="642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5" name="Freeform 13">
              <a:extLst>
                <a:ext uri="{FF2B5EF4-FFF2-40B4-BE49-F238E27FC236}">
                  <a16:creationId xmlns:a16="http://schemas.microsoft.com/office/drawing/2014/main" id="{21C09A79-CA99-486F-9490-0D4D5D6A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80"/>
              <a:ext cx="979" cy="421"/>
            </a:xfrm>
            <a:custGeom>
              <a:avLst/>
              <a:gdLst>
                <a:gd name="T0" fmla="*/ 328 w 979"/>
                <a:gd name="T1" fmla="*/ 0 h 421"/>
                <a:gd name="T2" fmla="*/ 265 w 979"/>
                <a:gd name="T3" fmla="*/ 7 h 421"/>
                <a:gd name="T4" fmla="*/ 207 w 979"/>
                <a:gd name="T5" fmla="*/ 32 h 421"/>
                <a:gd name="T6" fmla="*/ 149 w 979"/>
                <a:gd name="T7" fmla="*/ 65 h 421"/>
                <a:gd name="T8" fmla="*/ 99 w 979"/>
                <a:gd name="T9" fmla="*/ 109 h 421"/>
                <a:gd name="T10" fmla="*/ 59 w 979"/>
                <a:gd name="T11" fmla="*/ 157 h 421"/>
                <a:gd name="T12" fmla="*/ 27 w 979"/>
                <a:gd name="T13" fmla="*/ 205 h 421"/>
                <a:gd name="T14" fmla="*/ 9 w 979"/>
                <a:gd name="T15" fmla="*/ 252 h 421"/>
                <a:gd name="T16" fmla="*/ 0 w 979"/>
                <a:gd name="T17" fmla="*/ 292 h 421"/>
                <a:gd name="T18" fmla="*/ 9 w 979"/>
                <a:gd name="T19" fmla="*/ 340 h 421"/>
                <a:gd name="T20" fmla="*/ 41 w 979"/>
                <a:gd name="T21" fmla="*/ 384 h 421"/>
                <a:gd name="T22" fmla="*/ 86 w 979"/>
                <a:gd name="T23" fmla="*/ 410 h 421"/>
                <a:gd name="T24" fmla="*/ 113 w 979"/>
                <a:gd name="T25" fmla="*/ 417 h 421"/>
                <a:gd name="T26" fmla="*/ 144 w 979"/>
                <a:gd name="T27" fmla="*/ 421 h 421"/>
                <a:gd name="T28" fmla="*/ 835 w 979"/>
                <a:gd name="T29" fmla="*/ 421 h 421"/>
                <a:gd name="T30" fmla="*/ 889 w 979"/>
                <a:gd name="T31" fmla="*/ 410 h 421"/>
                <a:gd name="T32" fmla="*/ 934 w 979"/>
                <a:gd name="T33" fmla="*/ 384 h 421"/>
                <a:gd name="T34" fmla="*/ 966 w 979"/>
                <a:gd name="T35" fmla="*/ 340 h 421"/>
                <a:gd name="T36" fmla="*/ 979 w 979"/>
                <a:gd name="T37" fmla="*/ 292 h 421"/>
                <a:gd name="T38" fmla="*/ 970 w 979"/>
                <a:gd name="T39" fmla="*/ 252 h 421"/>
                <a:gd name="T40" fmla="*/ 948 w 979"/>
                <a:gd name="T41" fmla="*/ 205 h 421"/>
                <a:gd name="T42" fmla="*/ 912 w 979"/>
                <a:gd name="T43" fmla="*/ 157 h 421"/>
                <a:gd name="T44" fmla="*/ 867 w 979"/>
                <a:gd name="T45" fmla="*/ 109 h 421"/>
                <a:gd name="T46" fmla="*/ 813 w 979"/>
                <a:gd name="T47" fmla="*/ 65 h 421"/>
                <a:gd name="T48" fmla="*/ 755 w 979"/>
                <a:gd name="T49" fmla="*/ 32 h 421"/>
                <a:gd name="T50" fmla="*/ 692 w 979"/>
                <a:gd name="T51" fmla="*/ 7 h 421"/>
                <a:gd name="T52" fmla="*/ 629 w 979"/>
                <a:gd name="T53" fmla="*/ 0 h 421"/>
                <a:gd name="T54" fmla="*/ 328 w 979"/>
                <a:gd name="T55" fmla="*/ 0 h 4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9"/>
                <a:gd name="T85" fmla="*/ 0 h 421"/>
                <a:gd name="T86" fmla="*/ 979 w 979"/>
                <a:gd name="T87" fmla="*/ 421 h 4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9" h="421">
                  <a:moveTo>
                    <a:pt x="328" y="0"/>
                  </a:moveTo>
                  <a:lnTo>
                    <a:pt x="265" y="7"/>
                  </a:lnTo>
                  <a:lnTo>
                    <a:pt x="207" y="32"/>
                  </a:lnTo>
                  <a:lnTo>
                    <a:pt x="149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4" y="421"/>
                  </a:lnTo>
                  <a:lnTo>
                    <a:pt x="835" y="421"/>
                  </a:lnTo>
                  <a:lnTo>
                    <a:pt x="889" y="410"/>
                  </a:lnTo>
                  <a:lnTo>
                    <a:pt x="934" y="384"/>
                  </a:lnTo>
                  <a:lnTo>
                    <a:pt x="966" y="340"/>
                  </a:lnTo>
                  <a:lnTo>
                    <a:pt x="979" y="292"/>
                  </a:lnTo>
                  <a:lnTo>
                    <a:pt x="970" y="252"/>
                  </a:lnTo>
                  <a:lnTo>
                    <a:pt x="948" y="205"/>
                  </a:lnTo>
                  <a:lnTo>
                    <a:pt x="912" y="157"/>
                  </a:lnTo>
                  <a:lnTo>
                    <a:pt x="867" y="109"/>
                  </a:lnTo>
                  <a:lnTo>
                    <a:pt x="813" y="65"/>
                  </a:lnTo>
                  <a:lnTo>
                    <a:pt x="755" y="32"/>
                  </a:lnTo>
                  <a:lnTo>
                    <a:pt x="692" y="7"/>
                  </a:lnTo>
                  <a:lnTo>
                    <a:pt x="629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6" name="Freeform 14">
              <a:extLst>
                <a:ext uri="{FF2B5EF4-FFF2-40B4-BE49-F238E27FC236}">
                  <a16:creationId xmlns:a16="http://schemas.microsoft.com/office/drawing/2014/main" id="{0EB75584-C02B-4194-BB57-2DEE8003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80"/>
              <a:ext cx="961" cy="421"/>
            </a:xfrm>
            <a:custGeom>
              <a:avLst/>
              <a:gdLst>
                <a:gd name="T0" fmla="*/ 319 w 961"/>
                <a:gd name="T1" fmla="*/ 0 h 421"/>
                <a:gd name="T2" fmla="*/ 256 w 961"/>
                <a:gd name="T3" fmla="*/ 7 h 421"/>
                <a:gd name="T4" fmla="*/ 198 w 961"/>
                <a:gd name="T5" fmla="*/ 32 h 421"/>
                <a:gd name="T6" fmla="*/ 144 w 961"/>
                <a:gd name="T7" fmla="*/ 65 h 421"/>
                <a:gd name="T8" fmla="*/ 99 w 961"/>
                <a:gd name="T9" fmla="*/ 109 h 421"/>
                <a:gd name="T10" fmla="*/ 59 w 961"/>
                <a:gd name="T11" fmla="*/ 157 h 421"/>
                <a:gd name="T12" fmla="*/ 27 w 961"/>
                <a:gd name="T13" fmla="*/ 205 h 421"/>
                <a:gd name="T14" fmla="*/ 9 w 961"/>
                <a:gd name="T15" fmla="*/ 252 h 421"/>
                <a:gd name="T16" fmla="*/ 0 w 961"/>
                <a:gd name="T17" fmla="*/ 292 h 421"/>
                <a:gd name="T18" fmla="*/ 9 w 961"/>
                <a:gd name="T19" fmla="*/ 340 h 421"/>
                <a:gd name="T20" fmla="*/ 41 w 961"/>
                <a:gd name="T21" fmla="*/ 384 h 421"/>
                <a:gd name="T22" fmla="*/ 86 w 961"/>
                <a:gd name="T23" fmla="*/ 410 h 421"/>
                <a:gd name="T24" fmla="*/ 113 w 961"/>
                <a:gd name="T25" fmla="*/ 417 h 421"/>
                <a:gd name="T26" fmla="*/ 140 w 961"/>
                <a:gd name="T27" fmla="*/ 421 h 421"/>
                <a:gd name="T28" fmla="*/ 817 w 961"/>
                <a:gd name="T29" fmla="*/ 421 h 421"/>
                <a:gd name="T30" fmla="*/ 849 w 961"/>
                <a:gd name="T31" fmla="*/ 417 h 421"/>
                <a:gd name="T32" fmla="*/ 876 w 961"/>
                <a:gd name="T33" fmla="*/ 410 h 421"/>
                <a:gd name="T34" fmla="*/ 921 w 961"/>
                <a:gd name="T35" fmla="*/ 384 h 421"/>
                <a:gd name="T36" fmla="*/ 952 w 961"/>
                <a:gd name="T37" fmla="*/ 340 h 421"/>
                <a:gd name="T38" fmla="*/ 961 w 961"/>
                <a:gd name="T39" fmla="*/ 292 h 421"/>
                <a:gd name="T40" fmla="*/ 952 w 961"/>
                <a:gd name="T41" fmla="*/ 252 h 421"/>
                <a:gd name="T42" fmla="*/ 930 w 961"/>
                <a:gd name="T43" fmla="*/ 205 h 421"/>
                <a:gd name="T44" fmla="*/ 894 w 961"/>
                <a:gd name="T45" fmla="*/ 157 h 421"/>
                <a:gd name="T46" fmla="*/ 849 w 961"/>
                <a:gd name="T47" fmla="*/ 109 h 421"/>
                <a:gd name="T48" fmla="*/ 800 w 961"/>
                <a:gd name="T49" fmla="*/ 65 h 421"/>
                <a:gd name="T50" fmla="*/ 741 w 961"/>
                <a:gd name="T51" fmla="*/ 32 h 421"/>
                <a:gd name="T52" fmla="*/ 678 w 961"/>
                <a:gd name="T53" fmla="*/ 7 h 421"/>
                <a:gd name="T54" fmla="*/ 615 w 961"/>
                <a:gd name="T55" fmla="*/ 0 h 421"/>
                <a:gd name="T56" fmla="*/ 319 w 96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1"/>
                <a:gd name="T88" fmla="*/ 0 h 421"/>
                <a:gd name="T89" fmla="*/ 961 w 96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1" h="421">
                  <a:moveTo>
                    <a:pt x="319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0" y="421"/>
                  </a:lnTo>
                  <a:lnTo>
                    <a:pt x="817" y="421"/>
                  </a:lnTo>
                  <a:lnTo>
                    <a:pt x="849" y="417"/>
                  </a:lnTo>
                  <a:lnTo>
                    <a:pt x="876" y="410"/>
                  </a:lnTo>
                  <a:lnTo>
                    <a:pt x="921" y="384"/>
                  </a:lnTo>
                  <a:lnTo>
                    <a:pt x="952" y="340"/>
                  </a:lnTo>
                  <a:lnTo>
                    <a:pt x="961" y="292"/>
                  </a:lnTo>
                  <a:lnTo>
                    <a:pt x="952" y="252"/>
                  </a:lnTo>
                  <a:lnTo>
                    <a:pt x="930" y="205"/>
                  </a:lnTo>
                  <a:lnTo>
                    <a:pt x="894" y="157"/>
                  </a:lnTo>
                  <a:lnTo>
                    <a:pt x="849" y="109"/>
                  </a:lnTo>
                  <a:lnTo>
                    <a:pt x="800" y="65"/>
                  </a:lnTo>
                  <a:lnTo>
                    <a:pt x="741" y="32"/>
                  </a:lnTo>
                  <a:lnTo>
                    <a:pt x="678" y="7"/>
                  </a:lnTo>
                  <a:lnTo>
                    <a:pt x="61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7" name="Freeform 15">
              <a:extLst>
                <a:ext uri="{FF2B5EF4-FFF2-40B4-BE49-F238E27FC236}">
                  <a16:creationId xmlns:a16="http://schemas.microsoft.com/office/drawing/2014/main" id="{0741C29B-D681-4465-9B19-59FA3C6D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80"/>
              <a:ext cx="939" cy="421"/>
            </a:xfrm>
            <a:custGeom>
              <a:avLst/>
              <a:gdLst>
                <a:gd name="T0" fmla="*/ 315 w 939"/>
                <a:gd name="T1" fmla="*/ 0 h 421"/>
                <a:gd name="T2" fmla="*/ 256 w 939"/>
                <a:gd name="T3" fmla="*/ 7 h 421"/>
                <a:gd name="T4" fmla="*/ 198 w 939"/>
                <a:gd name="T5" fmla="*/ 32 h 421"/>
                <a:gd name="T6" fmla="*/ 144 w 939"/>
                <a:gd name="T7" fmla="*/ 65 h 421"/>
                <a:gd name="T8" fmla="*/ 99 w 939"/>
                <a:gd name="T9" fmla="*/ 109 h 421"/>
                <a:gd name="T10" fmla="*/ 59 w 939"/>
                <a:gd name="T11" fmla="*/ 157 h 421"/>
                <a:gd name="T12" fmla="*/ 27 w 939"/>
                <a:gd name="T13" fmla="*/ 205 h 421"/>
                <a:gd name="T14" fmla="*/ 9 w 939"/>
                <a:gd name="T15" fmla="*/ 252 h 421"/>
                <a:gd name="T16" fmla="*/ 0 w 939"/>
                <a:gd name="T17" fmla="*/ 292 h 421"/>
                <a:gd name="T18" fmla="*/ 9 w 939"/>
                <a:gd name="T19" fmla="*/ 340 h 421"/>
                <a:gd name="T20" fmla="*/ 41 w 939"/>
                <a:gd name="T21" fmla="*/ 384 h 421"/>
                <a:gd name="T22" fmla="*/ 81 w 939"/>
                <a:gd name="T23" fmla="*/ 410 h 421"/>
                <a:gd name="T24" fmla="*/ 108 w 939"/>
                <a:gd name="T25" fmla="*/ 417 h 421"/>
                <a:gd name="T26" fmla="*/ 135 w 939"/>
                <a:gd name="T27" fmla="*/ 421 h 421"/>
                <a:gd name="T28" fmla="*/ 804 w 939"/>
                <a:gd name="T29" fmla="*/ 421 h 421"/>
                <a:gd name="T30" fmla="*/ 831 w 939"/>
                <a:gd name="T31" fmla="*/ 417 h 421"/>
                <a:gd name="T32" fmla="*/ 858 w 939"/>
                <a:gd name="T33" fmla="*/ 410 h 421"/>
                <a:gd name="T34" fmla="*/ 898 w 939"/>
                <a:gd name="T35" fmla="*/ 384 h 421"/>
                <a:gd name="T36" fmla="*/ 930 w 939"/>
                <a:gd name="T37" fmla="*/ 340 h 421"/>
                <a:gd name="T38" fmla="*/ 939 w 939"/>
                <a:gd name="T39" fmla="*/ 292 h 421"/>
                <a:gd name="T40" fmla="*/ 930 w 939"/>
                <a:gd name="T41" fmla="*/ 252 h 421"/>
                <a:gd name="T42" fmla="*/ 907 w 939"/>
                <a:gd name="T43" fmla="*/ 205 h 421"/>
                <a:gd name="T44" fmla="*/ 876 w 939"/>
                <a:gd name="T45" fmla="*/ 157 h 421"/>
                <a:gd name="T46" fmla="*/ 831 w 939"/>
                <a:gd name="T47" fmla="*/ 109 h 421"/>
                <a:gd name="T48" fmla="*/ 782 w 939"/>
                <a:gd name="T49" fmla="*/ 65 h 421"/>
                <a:gd name="T50" fmla="*/ 723 w 939"/>
                <a:gd name="T51" fmla="*/ 32 h 421"/>
                <a:gd name="T52" fmla="*/ 665 w 939"/>
                <a:gd name="T53" fmla="*/ 7 h 421"/>
                <a:gd name="T54" fmla="*/ 602 w 939"/>
                <a:gd name="T55" fmla="*/ 0 h 421"/>
                <a:gd name="T56" fmla="*/ 315 w 939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9"/>
                <a:gd name="T88" fmla="*/ 0 h 421"/>
                <a:gd name="T89" fmla="*/ 939 w 939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9" h="421">
                  <a:moveTo>
                    <a:pt x="315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1" y="410"/>
                  </a:lnTo>
                  <a:lnTo>
                    <a:pt x="108" y="417"/>
                  </a:lnTo>
                  <a:lnTo>
                    <a:pt x="135" y="421"/>
                  </a:lnTo>
                  <a:lnTo>
                    <a:pt x="804" y="421"/>
                  </a:lnTo>
                  <a:lnTo>
                    <a:pt x="831" y="417"/>
                  </a:lnTo>
                  <a:lnTo>
                    <a:pt x="858" y="410"/>
                  </a:lnTo>
                  <a:lnTo>
                    <a:pt x="898" y="384"/>
                  </a:lnTo>
                  <a:lnTo>
                    <a:pt x="930" y="340"/>
                  </a:lnTo>
                  <a:lnTo>
                    <a:pt x="939" y="292"/>
                  </a:lnTo>
                  <a:lnTo>
                    <a:pt x="930" y="252"/>
                  </a:lnTo>
                  <a:lnTo>
                    <a:pt x="907" y="205"/>
                  </a:lnTo>
                  <a:lnTo>
                    <a:pt x="876" y="157"/>
                  </a:lnTo>
                  <a:lnTo>
                    <a:pt x="831" y="109"/>
                  </a:lnTo>
                  <a:lnTo>
                    <a:pt x="782" y="65"/>
                  </a:lnTo>
                  <a:lnTo>
                    <a:pt x="723" y="32"/>
                  </a:lnTo>
                  <a:lnTo>
                    <a:pt x="665" y="7"/>
                  </a:lnTo>
                  <a:lnTo>
                    <a:pt x="602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18" name="Oval 16">
              <a:extLst>
                <a:ext uri="{FF2B5EF4-FFF2-40B4-BE49-F238E27FC236}">
                  <a16:creationId xmlns:a16="http://schemas.microsoft.com/office/drawing/2014/main" id="{80B9D230-AC01-4B62-BC13-62CABF09B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29"/>
              <a:ext cx="135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19" name="Oval 17">
              <a:extLst>
                <a:ext uri="{FF2B5EF4-FFF2-40B4-BE49-F238E27FC236}">
                  <a16:creationId xmlns:a16="http://schemas.microsoft.com/office/drawing/2014/main" id="{CC2DAE3F-1E20-4CDB-B49F-27A952D26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35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0" name="Oval 18">
              <a:extLst>
                <a:ext uri="{FF2B5EF4-FFF2-40B4-BE49-F238E27FC236}">
                  <a16:creationId xmlns:a16="http://schemas.microsoft.com/office/drawing/2014/main" id="{841CD8D6-841B-4AD0-8B52-6756A00A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1" name="Oval 19">
              <a:extLst>
                <a:ext uri="{FF2B5EF4-FFF2-40B4-BE49-F238E27FC236}">
                  <a16:creationId xmlns:a16="http://schemas.microsoft.com/office/drawing/2014/main" id="{F1F79B78-42BE-4933-8CA2-E1DF1AC91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2" name="Oval 20">
              <a:extLst>
                <a:ext uri="{FF2B5EF4-FFF2-40B4-BE49-F238E27FC236}">
                  <a16:creationId xmlns:a16="http://schemas.microsoft.com/office/drawing/2014/main" id="{CCAE1A72-D941-4E93-9C33-81CC34B04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3" name="Oval 21">
              <a:extLst>
                <a:ext uri="{FF2B5EF4-FFF2-40B4-BE49-F238E27FC236}">
                  <a16:creationId xmlns:a16="http://schemas.microsoft.com/office/drawing/2014/main" id="{9060BBF8-ACB8-4C20-9427-8748DAC90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2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4" name="Oval 22">
              <a:extLst>
                <a:ext uri="{FF2B5EF4-FFF2-40B4-BE49-F238E27FC236}">
                  <a16:creationId xmlns:a16="http://schemas.microsoft.com/office/drawing/2014/main" id="{F3212DB6-05F6-4742-A06E-8E9754AC6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08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5" name="Oval 23">
              <a:extLst>
                <a:ext uri="{FF2B5EF4-FFF2-40B4-BE49-F238E27FC236}">
                  <a16:creationId xmlns:a16="http://schemas.microsoft.com/office/drawing/2014/main" id="{B08148B3-E484-45E4-ADAF-A6BD3BB6F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636"/>
              <a:ext cx="95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6" name="Oval 24">
              <a:extLst>
                <a:ext uri="{FF2B5EF4-FFF2-40B4-BE49-F238E27FC236}">
                  <a16:creationId xmlns:a16="http://schemas.microsoft.com/office/drawing/2014/main" id="{D0B696A1-6265-4C61-9B54-A46F8839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29"/>
              <a:ext cx="140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7" name="Oval 25">
              <a:extLst>
                <a:ext uri="{FF2B5EF4-FFF2-40B4-BE49-F238E27FC236}">
                  <a16:creationId xmlns:a16="http://schemas.microsoft.com/office/drawing/2014/main" id="{12672387-7B48-4E32-A71F-45A2C621B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32"/>
              <a:ext cx="131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8" name="Oval 26">
              <a:extLst>
                <a:ext uri="{FF2B5EF4-FFF2-40B4-BE49-F238E27FC236}">
                  <a16:creationId xmlns:a16="http://schemas.microsoft.com/office/drawing/2014/main" id="{B0288101-9FFE-412E-9D44-DF75D14F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29" name="Oval 27">
              <a:extLst>
                <a:ext uri="{FF2B5EF4-FFF2-40B4-BE49-F238E27FC236}">
                  <a16:creationId xmlns:a16="http://schemas.microsoft.com/office/drawing/2014/main" id="{30C16A83-3DAB-4F0F-B5EF-052EC3F4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0" name="Oval 28">
              <a:extLst>
                <a:ext uri="{FF2B5EF4-FFF2-40B4-BE49-F238E27FC236}">
                  <a16:creationId xmlns:a16="http://schemas.microsoft.com/office/drawing/2014/main" id="{CCE8F637-2111-4BF2-839D-21A048B78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1" name="Oval 29">
              <a:extLst>
                <a:ext uri="{FF2B5EF4-FFF2-40B4-BE49-F238E27FC236}">
                  <a16:creationId xmlns:a16="http://schemas.microsoft.com/office/drawing/2014/main" id="{FC590502-B269-40FE-AB1B-CEE7D7C34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2" name="Oval 30">
              <a:extLst>
                <a:ext uri="{FF2B5EF4-FFF2-40B4-BE49-F238E27FC236}">
                  <a16:creationId xmlns:a16="http://schemas.microsoft.com/office/drawing/2014/main" id="{3E5F37A6-CA00-454B-8C9B-EBA846B60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3" name="Oval 31">
              <a:extLst>
                <a:ext uri="{FF2B5EF4-FFF2-40B4-BE49-F238E27FC236}">
                  <a16:creationId xmlns:a16="http://schemas.microsoft.com/office/drawing/2014/main" id="{9557EEEF-C3E8-44B3-A33F-35D42BD8D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6"/>
              <a:ext cx="99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4" name="Freeform 32">
              <a:extLst>
                <a:ext uri="{FF2B5EF4-FFF2-40B4-BE49-F238E27FC236}">
                  <a16:creationId xmlns:a16="http://schemas.microsoft.com/office/drawing/2014/main" id="{DAD09E60-E77C-48A1-ABF4-7CBA0620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55"/>
              <a:ext cx="1562" cy="666"/>
            </a:xfrm>
            <a:custGeom>
              <a:avLst/>
              <a:gdLst>
                <a:gd name="T0" fmla="*/ 601 w 1562"/>
                <a:gd name="T1" fmla="*/ 0 h 666"/>
                <a:gd name="T2" fmla="*/ 493 w 1562"/>
                <a:gd name="T3" fmla="*/ 297 h 666"/>
                <a:gd name="T4" fmla="*/ 525 w 1562"/>
                <a:gd name="T5" fmla="*/ 527 h 666"/>
                <a:gd name="T6" fmla="*/ 49 w 1562"/>
                <a:gd name="T7" fmla="*/ 527 h 666"/>
                <a:gd name="T8" fmla="*/ 0 w 1562"/>
                <a:gd name="T9" fmla="*/ 666 h 666"/>
                <a:gd name="T10" fmla="*/ 1562 w 1562"/>
                <a:gd name="T11" fmla="*/ 666 h 666"/>
                <a:gd name="T12" fmla="*/ 1535 w 1562"/>
                <a:gd name="T13" fmla="*/ 527 h 666"/>
                <a:gd name="T14" fmla="*/ 1055 w 1562"/>
                <a:gd name="T15" fmla="*/ 527 h 666"/>
                <a:gd name="T16" fmla="*/ 1086 w 1562"/>
                <a:gd name="T17" fmla="*/ 297 h 666"/>
                <a:gd name="T18" fmla="*/ 974 w 1562"/>
                <a:gd name="T19" fmla="*/ 0 h 666"/>
                <a:gd name="T20" fmla="*/ 601 w 1562"/>
                <a:gd name="T21" fmla="*/ 0 h 6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2"/>
                <a:gd name="T34" fmla="*/ 0 h 666"/>
                <a:gd name="T35" fmla="*/ 1562 w 1562"/>
                <a:gd name="T36" fmla="*/ 666 h 6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2" h="666">
                  <a:moveTo>
                    <a:pt x="601" y="0"/>
                  </a:moveTo>
                  <a:lnTo>
                    <a:pt x="493" y="297"/>
                  </a:lnTo>
                  <a:lnTo>
                    <a:pt x="525" y="527"/>
                  </a:lnTo>
                  <a:lnTo>
                    <a:pt x="49" y="527"/>
                  </a:lnTo>
                  <a:lnTo>
                    <a:pt x="0" y="666"/>
                  </a:lnTo>
                  <a:lnTo>
                    <a:pt x="1562" y="666"/>
                  </a:lnTo>
                  <a:lnTo>
                    <a:pt x="1535" y="527"/>
                  </a:lnTo>
                  <a:lnTo>
                    <a:pt x="1055" y="527"/>
                  </a:lnTo>
                  <a:lnTo>
                    <a:pt x="1086" y="297"/>
                  </a:lnTo>
                  <a:lnTo>
                    <a:pt x="974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35" name="Rectangle 33">
              <a:extLst>
                <a:ext uri="{FF2B5EF4-FFF2-40B4-BE49-F238E27FC236}">
                  <a16:creationId xmlns:a16="http://schemas.microsoft.com/office/drawing/2014/main" id="{A49DE386-B7F7-4707-94BC-58CAD1B9C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914"/>
              <a:ext cx="1584" cy="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6" name="Freeform 34">
              <a:extLst>
                <a:ext uri="{FF2B5EF4-FFF2-40B4-BE49-F238E27FC236}">
                  <a16:creationId xmlns:a16="http://schemas.microsoft.com/office/drawing/2014/main" id="{99D6AD77-2FD5-4A3A-A19C-EFEF49F6C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77"/>
              <a:ext cx="517" cy="286"/>
            </a:xfrm>
            <a:custGeom>
              <a:avLst/>
              <a:gdLst>
                <a:gd name="T0" fmla="*/ 0 w 517"/>
                <a:gd name="T1" fmla="*/ 286 h 286"/>
                <a:gd name="T2" fmla="*/ 95 w 517"/>
                <a:gd name="T3" fmla="*/ 0 h 286"/>
                <a:gd name="T4" fmla="*/ 427 w 517"/>
                <a:gd name="T5" fmla="*/ 4 h 286"/>
                <a:gd name="T6" fmla="*/ 517 w 517"/>
                <a:gd name="T7" fmla="*/ 282 h 286"/>
                <a:gd name="T8" fmla="*/ 395 w 517"/>
                <a:gd name="T9" fmla="*/ 44 h 286"/>
                <a:gd name="T10" fmla="*/ 113 w 517"/>
                <a:gd name="T11" fmla="*/ 44 h 286"/>
                <a:gd name="T12" fmla="*/ 0 w 517"/>
                <a:gd name="T13" fmla="*/ 286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7"/>
                <a:gd name="T22" fmla="*/ 0 h 286"/>
                <a:gd name="T23" fmla="*/ 517 w 51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7" h="286">
                  <a:moveTo>
                    <a:pt x="0" y="286"/>
                  </a:moveTo>
                  <a:lnTo>
                    <a:pt x="95" y="0"/>
                  </a:lnTo>
                  <a:lnTo>
                    <a:pt x="427" y="4"/>
                  </a:lnTo>
                  <a:lnTo>
                    <a:pt x="517" y="282"/>
                  </a:lnTo>
                  <a:lnTo>
                    <a:pt x="395" y="44"/>
                  </a:lnTo>
                  <a:lnTo>
                    <a:pt x="113" y="44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237" name="AutoShape 35">
              <a:extLst>
                <a:ext uri="{FF2B5EF4-FFF2-40B4-BE49-F238E27FC236}">
                  <a16:creationId xmlns:a16="http://schemas.microsoft.com/office/drawing/2014/main" id="{56B98617-E586-4DE5-8EEA-E48292E6F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69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8" name="AutoShape 36">
              <a:extLst>
                <a:ext uri="{FF2B5EF4-FFF2-40B4-BE49-F238E27FC236}">
                  <a16:creationId xmlns:a16="http://schemas.microsoft.com/office/drawing/2014/main" id="{2C90A1BA-BE6B-4081-81D6-DADD9EAE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76"/>
              <a:ext cx="310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39" name="AutoShape 37">
              <a:extLst>
                <a:ext uri="{FF2B5EF4-FFF2-40B4-BE49-F238E27FC236}">
                  <a16:creationId xmlns:a16="http://schemas.microsoft.com/office/drawing/2014/main" id="{5EAA7536-4083-4A91-8088-FD5A5377E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16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0" name="AutoShape 38">
              <a:extLst>
                <a:ext uri="{FF2B5EF4-FFF2-40B4-BE49-F238E27FC236}">
                  <a16:creationId xmlns:a16="http://schemas.microsoft.com/office/drawing/2014/main" id="{DD49919C-8727-4F21-B645-DC4735117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23"/>
              <a:ext cx="310" cy="19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1" name="AutoShape 39">
              <a:extLst>
                <a:ext uri="{FF2B5EF4-FFF2-40B4-BE49-F238E27FC236}">
                  <a16:creationId xmlns:a16="http://schemas.microsoft.com/office/drawing/2014/main" id="{18477C00-6807-4A53-8973-3BFD2AAAB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67"/>
              <a:ext cx="310" cy="30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2" name="AutoShape 40">
              <a:extLst>
                <a:ext uri="{FF2B5EF4-FFF2-40B4-BE49-F238E27FC236}">
                  <a16:creationId xmlns:a16="http://schemas.microsoft.com/office/drawing/2014/main" id="{AC56F30C-BCFF-4909-B901-0B5CE3264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75"/>
              <a:ext cx="310" cy="25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3" name="AutoShape 41">
              <a:extLst>
                <a:ext uri="{FF2B5EF4-FFF2-40B4-BE49-F238E27FC236}">
                  <a16:creationId xmlns:a16="http://schemas.microsoft.com/office/drawing/2014/main" id="{BFC91850-1FAA-445B-BAFB-62A02CB6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19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4" name="AutoShape 42">
              <a:extLst>
                <a:ext uri="{FF2B5EF4-FFF2-40B4-BE49-F238E27FC236}">
                  <a16:creationId xmlns:a16="http://schemas.microsoft.com/office/drawing/2014/main" id="{0B23E8D8-44FD-4C4C-8F78-E78282E3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26"/>
              <a:ext cx="431" cy="26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5" name="AutoShape 43">
              <a:extLst>
                <a:ext uri="{FF2B5EF4-FFF2-40B4-BE49-F238E27FC236}">
                  <a16:creationId xmlns:a16="http://schemas.microsoft.com/office/drawing/2014/main" id="{23586B2C-FB23-4276-8B9E-CF9B223A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77"/>
              <a:ext cx="431" cy="26"/>
            </a:xfrm>
            <a:prstGeom prst="roundRect">
              <a:avLst>
                <a:gd name="adj" fmla="val 42856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6" name="AutoShape 44">
              <a:extLst>
                <a:ext uri="{FF2B5EF4-FFF2-40B4-BE49-F238E27FC236}">
                  <a16:creationId xmlns:a16="http://schemas.microsoft.com/office/drawing/2014/main" id="{7D1195EC-1D2D-4F97-865B-6209A3CD2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85"/>
              <a:ext cx="431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7" name="AutoShape 45">
              <a:extLst>
                <a:ext uri="{FF2B5EF4-FFF2-40B4-BE49-F238E27FC236}">
                  <a16:creationId xmlns:a16="http://schemas.microsoft.com/office/drawing/2014/main" id="{D8BBBBDD-9580-4B23-96C4-E4F7821EF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25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51248" name="AutoShape 46">
              <a:extLst>
                <a:ext uri="{FF2B5EF4-FFF2-40B4-BE49-F238E27FC236}">
                  <a16:creationId xmlns:a16="http://schemas.microsoft.com/office/drawing/2014/main" id="{87B181E7-4260-4384-A91D-C1C3E0329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32"/>
              <a:ext cx="431" cy="22"/>
            </a:xfrm>
            <a:prstGeom prst="roundRect">
              <a:avLst>
                <a:gd name="adj" fmla="val 41667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</p:grpSp>
      <p:sp>
        <p:nvSpPr>
          <p:cNvPr id="51204" name="TextBox 48">
            <a:extLst>
              <a:ext uri="{FF2B5EF4-FFF2-40B4-BE49-F238E27FC236}">
                <a16:creationId xmlns:a16="http://schemas.microsoft.com/office/drawing/2014/main" id="{253E3AEE-949C-44FE-A312-F7195C3F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025775"/>
            <a:ext cx="3068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22031"/>
                </a:solidFill>
              </a:rPr>
              <a:t>Documenting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22031"/>
                </a:solidFill>
              </a:rPr>
              <a:t>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22031"/>
                </a:solidFill>
              </a:rPr>
              <a:t>Scene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062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2" descr="C:\Users\Lemon\Desktop\BackUp\COE Training\Photos\documenting.jpg">
            <a:extLst>
              <a:ext uri="{FF2B5EF4-FFF2-40B4-BE49-F238E27FC236}">
                <a16:creationId xmlns:a16="http://schemas.microsoft.com/office/drawing/2014/main" id="{D6D9E8CD-AE4C-4066-A812-220942F6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19" y="2935288"/>
            <a:ext cx="36036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624A529D-AF96-49FA-BEB8-AD362E08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EA6D12-5FA5-431B-B053-C4B806C6A29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761706BA-3EAA-4617-89B3-BB424167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" y="979091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Documenting the Scene</a:t>
            </a:r>
          </a:p>
        </p:txBody>
      </p:sp>
      <p:sp>
        <p:nvSpPr>
          <p:cNvPr id="52228" name="Content Placeholder 2">
            <a:extLst>
              <a:ext uri="{FF2B5EF4-FFF2-40B4-BE49-F238E27FC236}">
                <a16:creationId xmlns:a16="http://schemas.microsoft.com/office/drawing/2014/main" id="{5F7F2CB6-71F9-40B4-87EA-5C36E4B9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1" y="2091531"/>
            <a:ext cx="8655050" cy="2674938"/>
          </a:xfrm>
        </p:spPr>
        <p:txBody>
          <a:bodyPr/>
          <a:lstStyle/>
          <a:p>
            <a:pPr marL="514350" lvl="1" indent="0" eaLnBrk="1" hangingPunct="1">
              <a:buFont typeface="Arial" panose="020B0604020202020204" pitchFamily="34" charset="0"/>
              <a:buNone/>
            </a:pPr>
            <a:r>
              <a:rPr lang="en-US" altLang="en-US" sz="3100" dirty="0"/>
              <a:t>Documenting starts and finishes with the search of: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700" dirty="0"/>
              <a:t>Physical Scene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700" dirty="0"/>
              <a:t>Electronic Evidence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700" dirty="0"/>
              <a:t>Persons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endParaRPr lang="el-G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2026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B5F626A-4D21-4CB9-8B4E-23113706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1B917D-0817-45E2-8214-A686FB357EB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pSp>
        <p:nvGrpSpPr>
          <p:cNvPr id="6147" name="Group 2">
            <a:extLst>
              <a:ext uri="{FF2B5EF4-FFF2-40B4-BE49-F238E27FC236}">
                <a16:creationId xmlns:a16="http://schemas.microsoft.com/office/drawing/2014/main" id="{C187B58E-FB55-4309-8461-BE4BD63543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8282" y="1023947"/>
            <a:ext cx="3501748" cy="5697529"/>
            <a:chOff x="1338" y="255"/>
            <a:chExt cx="3192" cy="3900"/>
          </a:xfrm>
        </p:grpSpPr>
        <p:sp>
          <p:nvSpPr>
            <p:cNvPr id="6149" name="AutoShape 3">
              <a:extLst>
                <a:ext uri="{FF2B5EF4-FFF2-40B4-BE49-F238E27FC236}">
                  <a16:creationId xmlns:a16="http://schemas.microsoft.com/office/drawing/2014/main" id="{EE3657C3-3FF9-4979-866E-40A233A8CE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255"/>
              <a:ext cx="3192" cy="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91CD4D5-97D5-4356-9819-F99D5BEA8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26"/>
              <a:ext cx="3188" cy="3614"/>
            </a:xfrm>
            <a:prstGeom prst="roundRect">
              <a:avLst>
                <a:gd name="adj" fmla="val 2463"/>
              </a:avLst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6151" name="AutoShape 5">
              <a:extLst>
                <a:ext uri="{FF2B5EF4-FFF2-40B4-BE49-F238E27FC236}">
                  <a16:creationId xmlns:a16="http://schemas.microsoft.com/office/drawing/2014/main" id="{BC925FE4-72FC-4422-918A-87BA42DEB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526"/>
              <a:ext cx="3053" cy="3585"/>
            </a:xfrm>
            <a:prstGeom prst="roundRect">
              <a:avLst>
                <a:gd name="adj" fmla="val 25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45D23A3-743B-4924-8990-957C431D7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526"/>
              <a:ext cx="3047" cy="119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13" y="77"/>
                </a:cxn>
                <a:cxn ang="0">
                  <a:pos x="45" y="37"/>
                </a:cxn>
                <a:cxn ang="0">
                  <a:pos x="94" y="11"/>
                </a:cxn>
                <a:cxn ang="0">
                  <a:pos x="152" y="0"/>
                </a:cxn>
                <a:cxn ang="0">
                  <a:pos x="2896" y="0"/>
                </a:cxn>
                <a:cxn ang="0">
                  <a:pos x="2954" y="11"/>
                </a:cxn>
                <a:cxn ang="0">
                  <a:pos x="3003" y="37"/>
                </a:cxn>
                <a:cxn ang="0">
                  <a:pos x="3035" y="77"/>
                </a:cxn>
                <a:cxn ang="0">
                  <a:pos x="3048" y="124"/>
                </a:cxn>
                <a:cxn ang="0">
                  <a:pos x="2913" y="62"/>
                </a:cxn>
                <a:cxn ang="0">
                  <a:pos x="112" y="62"/>
                </a:cxn>
                <a:cxn ang="0">
                  <a:pos x="0" y="124"/>
                </a:cxn>
              </a:cxnLst>
              <a:rect l="0" t="0" r="r" b="b"/>
              <a:pathLst>
                <a:path w="3048" h="124">
                  <a:moveTo>
                    <a:pt x="0" y="124"/>
                  </a:moveTo>
                  <a:lnTo>
                    <a:pt x="13" y="77"/>
                  </a:lnTo>
                  <a:lnTo>
                    <a:pt x="45" y="37"/>
                  </a:lnTo>
                  <a:lnTo>
                    <a:pt x="94" y="11"/>
                  </a:lnTo>
                  <a:lnTo>
                    <a:pt x="152" y="0"/>
                  </a:lnTo>
                  <a:lnTo>
                    <a:pt x="2896" y="0"/>
                  </a:lnTo>
                  <a:lnTo>
                    <a:pt x="2954" y="11"/>
                  </a:lnTo>
                  <a:lnTo>
                    <a:pt x="3003" y="37"/>
                  </a:lnTo>
                  <a:lnTo>
                    <a:pt x="3035" y="77"/>
                  </a:lnTo>
                  <a:lnTo>
                    <a:pt x="3048" y="124"/>
                  </a:lnTo>
                  <a:lnTo>
                    <a:pt x="2913" y="62"/>
                  </a:lnTo>
                  <a:lnTo>
                    <a:pt x="112" y="6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6153" name="Rectangle 7">
              <a:extLst>
                <a:ext uri="{FF2B5EF4-FFF2-40B4-BE49-F238E27FC236}">
                  <a16:creationId xmlns:a16="http://schemas.microsoft.com/office/drawing/2014/main" id="{4C12649D-D9E4-40E7-9D0F-5711BCBCA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856"/>
              <a:ext cx="2667" cy="3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54" name="Freeform 8">
              <a:extLst>
                <a:ext uri="{FF2B5EF4-FFF2-40B4-BE49-F238E27FC236}">
                  <a16:creationId xmlns:a16="http://schemas.microsoft.com/office/drawing/2014/main" id="{0E413747-DAFF-490C-88EB-486FC6DFA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0"/>
              <a:ext cx="1073" cy="421"/>
            </a:xfrm>
            <a:custGeom>
              <a:avLst/>
              <a:gdLst>
                <a:gd name="T0" fmla="*/ 359 w 1073"/>
                <a:gd name="T1" fmla="*/ 0 h 421"/>
                <a:gd name="T2" fmla="*/ 292 w 1073"/>
                <a:gd name="T3" fmla="*/ 7 h 421"/>
                <a:gd name="T4" fmla="*/ 224 w 1073"/>
                <a:gd name="T5" fmla="*/ 32 h 421"/>
                <a:gd name="T6" fmla="*/ 166 w 1073"/>
                <a:gd name="T7" fmla="*/ 65 h 421"/>
                <a:gd name="T8" fmla="*/ 112 w 1073"/>
                <a:gd name="T9" fmla="*/ 109 h 421"/>
                <a:gd name="T10" fmla="*/ 67 w 1073"/>
                <a:gd name="T11" fmla="*/ 157 h 421"/>
                <a:gd name="T12" fmla="*/ 31 w 1073"/>
                <a:gd name="T13" fmla="*/ 205 h 421"/>
                <a:gd name="T14" fmla="*/ 9 w 1073"/>
                <a:gd name="T15" fmla="*/ 252 h 421"/>
                <a:gd name="T16" fmla="*/ 0 w 1073"/>
                <a:gd name="T17" fmla="*/ 292 h 421"/>
                <a:gd name="T18" fmla="*/ 13 w 1073"/>
                <a:gd name="T19" fmla="*/ 340 h 421"/>
                <a:gd name="T20" fmla="*/ 45 w 1073"/>
                <a:gd name="T21" fmla="*/ 384 h 421"/>
                <a:gd name="T22" fmla="*/ 94 w 1073"/>
                <a:gd name="T23" fmla="*/ 410 h 421"/>
                <a:gd name="T24" fmla="*/ 126 w 1073"/>
                <a:gd name="T25" fmla="*/ 417 h 421"/>
                <a:gd name="T26" fmla="*/ 157 w 1073"/>
                <a:gd name="T27" fmla="*/ 421 h 421"/>
                <a:gd name="T28" fmla="*/ 916 w 1073"/>
                <a:gd name="T29" fmla="*/ 421 h 421"/>
                <a:gd name="T30" fmla="*/ 947 w 1073"/>
                <a:gd name="T31" fmla="*/ 417 h 421"/>
                <a:gd name="T32" fmla="*/ 974 w 1073"/>
                <a:gd name="T33" fmla="*/ 410 h 421"/>
                <a:gd name="T34" fmla="*/ 1028 w 1073"/>
                <a:gd name="T35" fmla="*/ 384 h 421"/>
                <a:gd name="T36" fmla="*/ 1060 w 1073"/>
                <a:gd name="T37" fmla="*/ 340 h 421"/>
                <a:gd name="T38" fmla="*/ 1068 w 1073"/>
                <a:gd name="T39" fmla="*/ 318 h 421"/>
                <a:gd name="T40" fmla="*/ 1073 w 1073"/>
                <a:gd name="T41" fmla="*/ 292 h 421"/>
                <a:gd name="T42" fmla="*/ 1064 w 1073"/>
                <a:gd name="T43" fmla="*/ 252 h 421"/>
                <a:gd name="T44" fmla="*/ 1037 w 1073"/>
                <a:gd name="T45" fmla="*/ 205 h 421"/>
                <a:gd name="T46" fmla="*/ 1001 w 1073"/>
                <a:gd name="T47" fmla="*/ 157 h 421"/>
                <a:gd name="T48" fmla="*/ 947 w 1073"/>
                <a:gd name="T49" fmla="*/ 109 h 421"/>
                <a:gd name="T50" fmla="*/ 889 w 1073"/>
                <a:gd name="T51" fmla="*/ 65 h 421"/>
                <a:gd name="T52" fmla="*/ 826 w 1073"/>
                <a:gd name="T53" fmla="*/ 32 h 421"/>
                <a:gd name="T54" fmla="*/ 754 w 1073"/>
                <a:gd name="T55" fmla="*/ 7 h 421"/>
                <a:gd name="T56" fmla="*/ 687 w 1073"/>
                <a:gd name="T57" fmla="*/ 0 h 421"/>
                <a:gd name="T58" fmla="*/ 359 w 1073"/>
                <a:gd name="T59" fmla="*/ 0 h 4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73"/>
                <a:gd name="T91" fmla="*/ 0 h 421"/>
                <a:gd name="T92" fmla="*/ 1073 w 1073"/>
                <a:gd name="T93" fmla="*/ 421 h 4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73" h="421">
                  <a:moveTo>
                    <a:pt x="359" y="0"/>
                  </a:moveTo>
                  <a:lnTo>
                    <a:pt x="292" y="7"/>
                  </a:lnTo>
                  <a:lnTo>
                    <a:pt x="224" y="32"/>
                  </a:lnTo>
                  <a:lnTo>
                    <a:pt x="166" y="65"/>
                  </a:lnTo>
                  <a:lnTo>
                    <a:pt x="112" y="109"/>
                  </a:lnTo>
                  <a:lnTo>
                    <a:pt x="67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6" y="417"/>
                  </a:lnTo>
                  <a:lnTo>
                    <a:pt x="157" y="421"/>
                  </a:lnTo>
                  <a:lnTo>
                    <a:pt x="916" y="421"/>
                  </a:lnTo>
                  <a:lnTo>
                    <a:pt x="947" y="417"/>
                  </a:lnTo>
                  <a:lnTo>
                    <a:pt x="974" y="410"/>
                  </a:lnTo>
                  <a:lnTo>
                    <a:pt x="1028" y="384"/>
                  </a:lnTo>
                  <a:lnTo>
                    <a:pt x="1060" y="340"/>
                  </a:lnTo>
                  <a:lnTo>
                    <a:pt x="1068" y="318"/>
                  </a:lnTo>
                  <a:lnTo>
                    <a:pt x="1073" y="292"/>
                  </a:lnTo>
                  <a:lnTo>
                    <a:pt x="1064" y="252"/>
                  </a:lnTo>
                  <a:lnTo>
                    <a:pt x="1037" y="205"/>
                  </a:lnTo>
                  <a:lnTo>
                    <a:pt x="1001" y="157"/>
                  </a:lnTo>
                  <a:lnTo>
                    <a:pt x="947" y="109"/>
                  </a:lnTo>
                  <a:lnTo>
                    <a:pt x="889" y="65"/>
                  </a:lnTo>
                  <a:lnTo>
                    <a:pt x="826" y="32"/>
                  </a:lnTo>
                  <a:lnTo>
                    <a:pt x="754" y="7"/>
                  </a:lnTo>
                  <a:lnTo>
                    <a:pt x="687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5" name="Freeform 9">
              <a:extLst>
                <a:ext uri="{FF2B5EF4-FFF2-40B4-BE49-F238E27FC236}">
                  <a16:creationId xmlns:a16="http://schemas.microsoft.com/office/drawing/2014/main" id="{33FED08F-3482-4B54-94D8-85A8F1430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0"/>
              <a:ext cx="1051" cy="421"/>
            </a:xfrm>
            <a:custGeom>
              <a:avLst/>
              <a:gdLst>
                <a:gd name="T0" fmla="*/ 355 w 1051"/>
                <a:gd name="T1" fmla="*/ 0 h 421"/>
                <a:gd name="T2" fmla="*/ 287 w 1051"/>
                <a:gd name="T3" fmla="*/ 7 h 421"/>
                <a:gd name="T4" fmla="*/ 220 w 1051"/>
                <a:gd name="T5" fmla="*/ 32 h 421"/>
                <a:gd name="T6" fmla="*/ 162 w 1051"/>
                <a:gd name="T7" fmla="*/ 65 h 421"/>
                <a:gd name="T8" fmla="*/ 108 w 1051"/>
                <a:gd name="T9" fmla="*/ 109 h 421"/>
                <a:gd name="T10" fmla="*/ 63 w 1051"/>
                <a:gd name="T11" fmla="*/ 157 h 421"/>
                <a:gd name="T12" fmla="*/ 31 w 1051"/>
                <a:gd name="T13" fmla="*/ 205 h 421"/>
                <a:gd name="T14" fmla="*/ 9 w 1051"/>
                <a:gd name="T15" fmla="*/ 252 h 421"/>
                <a:gd name="T16" fmla="*/ 0 w 1051"/>
                <a:gd name="T17" fmla="*/ 292 h 421"/>
                <a:gd name="T18" fmla="*/ 13 w 1051"/>
                <a:gd name="T19" fmla="*/ 340 h 421"/>
                <a:gd name="T20" fmla="*/ 45 w 1051"/>
                <a:gd name="T21" fmla="*/ 384 h 421"/>
                <a:gd name="T22" fmla="*/ 94 w 1051"/>
                <a:gd name="T23" fmla="*/ 410 h 421"/>
                <a:gd name="T24" fmla="*/ 121 w 1051"/>
                <a:gd name="T25" fmla="*/ 417 h 421"/>
                <a:gd name="T26" fmla="*/ 153 w 1051"/>
                <a:gd name="T27" fmla="*/ 421 h 421"/>
                <a:gd name="T28" fmla="*/ 898 w 1051"/>
                <a:gd name="T29" fmla="*/ 421 h 421"/>
                <a:gd name="T30" fmla="*/ 929 w 1051"/>
                <a:gd name="T31" fmla="*/ 417 h 421"/>
                <a:gd name="T32" fmla="*/ 956 w 1051"/>
                <a:gd name="T33" fmla="*/ 410 h 421"/>
                <a:gd name="T34" fmla="*/ 1006 w 1051"/>
                <a:gd name="T35" fmla="*/ 384 h 421"/>
                <a:gd name="T36" fmla="*/ 1037 w 1051"/>
                <a:gd name="T37" fmla="*/ 340 h 421"/>
                <a:gd name="T38" fmla="*/ 1051 w 1051"/>
                <a:gd name="T39" fmla="*/ 292 h 421"/>
                <a:gd name="T40" fmla="*/ 1042 w 1051"/>
                <a:gd name="T41" fmla="*/ 252 h 421"/>
                <a:gd name="T42" fmla="*/ 1019 w 1051"/>
                <a:gd name="T43" fmla="*/ 205 h 421"/>
                <a:gd name="T44" fmla="*/ 979 w 1051"/>
                <a:gd name="T45" fmla="*/ 157 h 421"/>
                <a:gd name="T46" fmla="*/ 929 w 1051"/>
                <a:gd name="T47" fmla="*/ 109 h 421"/>
                <a:gd name="T48" fmla="*/ 875 w 1051"/>
                <a:gd name="T49" fmla="*/ 65 h 421"/>
                <a:gd name="T50" fmla="*/ 808 w 1051"/>
                <a:gd name="T51" fmla="*/ 32 h 421"/>
                <a:gd name="T52" fmla="*/ 741 w 1051"/>
                <a:gd name="T53" fmla="*/ 7 h 421"/>
                <a:gd name="T54" fmla="*/ 673 w 1051"/>
                <a:gd name="T55" fmla="*/ 0 h 421"/>
                <a:gd name="T56" fmla="*/ 355 w 105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1"/>
                <a:gd name="T88" fmla="*/ 0 h 421"/>
                <a:gd name="T89" fmla="*/ 1051 w 105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1" h="421">
                  <a:moveTo>
                    <a:pt x="355" y="0"/>
                  </a:moveTo>
                  <a:lnTo>
                    <a:pt x="287" y="7"/>
                  </a:lnTo>
                  <a:lnTo>
                    <a:pt x="220" y="32"/>
                  </a:lnTo>
                  <a:lnTo>
                    <a:pt x="162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98" y="421"/>
                  </a:lnTo>
                  <a:lnTo>
                    <a:pt x="929" y="417"/>
                  </a:lnTo>
                  <a:lnTo>
                    <a:pt x="956" y="410"/>
                  </a:lnTo>
                  <a:lnTo>
                    <a:pt x="1006" y="384"/>
                  </a:lnTo>
                  <a:lnTo>
                    <a:pt x="1037" y="340"/>
                  </a:lnTo>
                  <a:lnTo>
                    <a:pt x="1051" y="292"/>
                  </a:lnTo>
                  <a:lnTo>
                    <a:pt x="1042" y="252"/>
                  </a:lnTo>
                  <a:lnTo>
                    <a:pt x="1019" y="205"/>
                  </a:lnTo>
                  <a:lnTo>
                    <a:pt x="979" y="157"/>
                  </a:lnTo>
                  <a:lnTo>
                    <a:pt x="929" y="109"/>
                  </a:lnTo>
                  <a:lnTo>
                    <a:pt x="875" y="65"/>
                  </a:lnTo>
                  <a:lnTo>
                    <a:pt x="808" y="32"/>
                  </a:lnTo>
                  <a:lnTo>
                    <a:pt x="741" y="7"/>
                  </a:lnTo>
                  <a:lnTo>
                    <a:pt x="67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6" name="Freeform 10">
              <a:extLst>
                <a:ext uri="{FF2B5EF4-FFF2-40B4-BE49-F238E27FC236}">
                  <a16:creationId xmlns:a16="http://schemas.microsoft.com/office/drawing/2014/main" id="{9EB38D78-78F9-4CCB-8FFD-F70A979D5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80"/>
              <a:ext cx="1033" cy="421"/>
            </a:xfrm>
            <a:custGeom>
              <a:avLst/>
              <a:gdLst>
                <a:gd name="T0" fmla="*/ 346 w 1033"/>
                <a:gd name="T1" fmla="*/ 0 h 421"/>
                <a:gd name="T2" fmla="*/ 278 w 1033"/>
                <a:gd name="T3" fmla="*/ 7 h 421"/>
                <a:gd name="T4" fmla="*/ 215 w 1033"/>
                <a:gd name="T5" fmla="*/ 32 h 421"/>
                <a:gd name="T6" fmla="*/ 157 w 1033"/>
                <a:gd name="T7" fmla="*/ 65 h 421"/>
                <a:gd name="T8" fmla="*/ 108 w 1033"/>
                <a:gd name="T9" fmla="*/ 109 h 421"/>
                <a:gd name="T10" fmla="*/ 63 w 1033"/>
                <a:gd name="T11" fmla="*/ 157 h 421"/>
                <a:gd name="T12" fmla="*/ 27 w 1033"/>
                <a:gd name="T13" fmla="*/ 205 h 421"/>
                <a:gd name="T14" fmla="*/ 9 w 1033"/>
                <a:gd name="T15" fmla="*/ 252 h 421"/>
                <a:gd name="T16" fmla="*/ 0 w 1033"/>
                <a:gd name="T17" fmla="*/ 292 h 421"/>
                <a:gd name="T18" fmla="*/ 13 w 1033"/>
                <a:gd name="T19" fmla="*/ 340 h 421"/>
                <a:gd name="T20" fmla="*/ 45 w 1033"/>
                <a:gd name="T21" fmla="*/ 384 h 421"/>
                <a:gd name="T22" fmla="*/ 94 w 1033"/>
                <a:gd name="T23" fmla="*/ 410 h 421"/>
                <a:gd name="T24" fmla="*/ 121 w 1033"/>
                <a:gd name="T25" fmla="*/ 417 h 421"/>
                <a:gd name="T26" fmla="*/ 153 w 1033"/>
                <a:gd name="T27" fmla="*/ 421 h 421"/>
                <a:gd name="T28" fmla="*/ 880 w 1033"/>
                <a:gd name="T29" fmla="*/ 421 h 421"/>
                <a:gd name="T30" fmla="*/ 911 w 1033"/>
                <a:gd name="T31" fmla="*/ 417 h 421"/>
                <a:gd name="T32" fmla="*/ 938 w 1033"/>
                <a:gd name="T33" fmla="*/ 410 h 421"/>
                <a:gd name="T34" fmla="*/ 988 w 1033"/>
                <a:gd name="T35" fmla="*/ 384 h 421"/>
                <a:gd name="T36" fmla="*/ 1019 w 1033"/>
                <a:gd name="T37" fmla="*/ 340 h 421"/>
                <a:gd name="T38" fmla="*/ 1033 w 1033"/>
                <a:gd name="T39" fmla="*/ 292 h 421"/>
                <a:gd name="T40" fmla="*/ 1024 w 1033"/>
                <a:gd name="T41" fmla="*/ 252 h 421"/>
                <a:gd name="T42" fmla="*/ 1001 w 1033"/>
                <a:gd name="T43" fmla="*/ 205 h 421"/>
                <a:gd name="T44" fmla="*/ 961 w 1033"/>
                <a:gd name="T45" fmla="*/ 157 h 421"/>
                <a:gd name="T46" fmla="*/ 916 w 1033"/>
                <a:gd name="T47" fmla="*/ 109 h 421"/>
                <a:gd name="T48" fmla="*/ 857 w 1033"/>
                <a:gd name="T49" fmla="*/ 65 h 421"/>
                <a:gd name="T50" fmla="*/ 795 w 1033"/>
                <a:gd name="T51" fmla="*/ 32 h 421"/>
                <a:gd name="T52" fmla="*/ 727 w 1033"/>
                <a:gd name="T53" fmla="*/ 7 h 421"/>
                <a:gd name="T54" fmla="*/ 660 w 1033"/>
                <a:gd name="T55" fmla="*/ 0 h 421"/>
                <a:gd name="T56" fmla="*/ 346 w 1033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3"/>
                <a:gd name="T88" fmla="*/ 0 h 421"/>
                <a:gd name="T89" fmla="*/ 1033 w 1033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3" h="421">
                  <a:moveTo>
                    <a:pt x="346" y="0"/>
                  </a:moveTo>
                  <a:lnTo>
                    <a:pt x="278" y="7"/>
                  </a:lnTo>
                  <a:lnTo>
                    <a:pt x="215" y="32"/>
                  </a:lnTo>
                  <a:lnTo>
                    <a:pt x="157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80" y="421"/>
                  </a:lnTo>
                  <a:lnTo>
                    <a:pt x="911" y="417"/>
                  </a:lnTo>
                  <a:lnTo>
                    <a:pt x="938" y="410"/>
                  </a:lnTo>
                  <a:lnTo>
                    <a:pt x="988" y="384"/>
                  </a:lnTo>
                  <a:lnTo>
                    <a:pt x="1019" y="340"/>
                  </a:lnTo>
                  <a:lnTo>
                    <a:pt x="1033" y="292"/>
                  </a:lnTo>
                  <a:lnTo>
                    <a:pt x="1024" y="252"/>
                  </a:lnTo>
                  <a:lnTo>
                    <a:pt x="1001" y="205"/>
                  </a:lnTo>
                  <a:lnTo>
                    <a:pt x="961" y="157"/>
                  </a:lnTo>
                  <a:lnTo>
                    <a:pt x="916" y="109"/>
                  </a:lnTo>
                  <a:lnTo>
                    <a:pt x="857" y="65"/>
                  </a:lnTo>
                  <a:lnTo>
                    <a:pt x="795" y="32"/>
                  </a:lnTo>
                  <a:lnTo>
                    <a:pt x="727" y="7"/>
                  </a:lnTo>
                  <a:lnTo>
                    <a:pt x="660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7" name="Freeform 11">
              <a:extLst>
                <a:ext uri="{FF2B5EF4-FFF2-40B4-BE49-F238E27FC236}">
                  <a16:creationId xmlns:a16="http://schemas.microsoft.com/office/drawing/2014/main" id="{295E7FDA-A327-477D-8D71-4A937B7BD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80"/>
              <a:ext cx="1020" cy="421"/>
            </a:xfrm>
            <a:custGeom>
              <a:avLst/>
              <a:gdLst>
                <a:gd name="T0" fmla="*/ 342 w 1020"/>
                <a:gd name="T1" fmla="*/ 0 h 421"/>
                <a:gd name="T2" fmla="*/ 279 w 1020"/>
                <a:gd name="T3" fmla="*/ 7 h 421"/>
                <a:gd name="T4" fmla="*/ 216 w 1020"/>
                <a:gd name="T5" fmla="*/ 32 h 421"/>
                <a:gd name="T6" fmla="*/ 158 w 1020"/>
                <a:gd name="T7" fmla="*/ 65 h 421"/>
                <a:gd name="T8" fmla="*/ 104 w 1020"/>
                <a:gd name="T9" fmla="*/ 109 h 421"/>
                <a:gd name="T10" fmla="*/ 63 w 1020"/>
                <a:gd name="T11" fmla="*/ 157 h 421"/>
                <a:gd name="T12" fmla="*/ 27 w 1020"/>
                <a:gd name="T13" fmla="*/ 205 h 421"/>
                <a:gd name="T14" fmla="*/ 9 w 1020"/>
                <a:gd name="T15" fmla="*/ 252 h 421"/>
                <a:gd name="T16" fmla="*/ 0 w 1020"/>
                <a:gd name="T17" fmla="*/ 292 h 421"/>
                <a:gd name="T18" fmla="*/ 14 w 1020"/>
                <a:gd name="T19" fmla="*/ 340 h 421"/>
                <a:gd name="T20" fmla="*/ 45 w 1020"/>
                <a:gd name="T21" fmla="*/ 384 h 421"/>
                <a:gd name="T22" fmla="*/ 95 w 1020"/>
                <a:gd name="T23" fmla="*/ 410 h 421"/>
                <a:gd name="T24" fmla="*/ 122 w 1020"/>
                <a:gd name="T25" fmla="*/ 417 h 421"/>
                <a:gd name="T26" fmla="*/ 153 w 1020"/>
                <a:gd name="T27" fmla="*/ 421 h 421"/>
                <a:gd name="T28" fmla="*/ 867 w 1020"/>
                <a:gd name="T29" fmla="*/ 421 h 421"/>
                <a:gd name="T30" fmla="*/ 898 w 1020"/>
                <a:gd name="T31" fmla="*/ 417 h 421"/>
                <a:gd name="T32" fmla="*/ 925 w 1020"/>
                <a:gd name="T33" fmla="*/ 410 h 421"/>
                <a:gd name="T34" fmla="*/ 975 w 1020"/>
                <a:gd name="T35" fmla="*/ 384 h 421"/>
                <a:gd name="T36" fmla="*/ 1006 w 1020"/>
                <a:gd name="T37" fmla="*/ 340 h 421"/>
                <a:gd name="T38" fmla="*/ 1020 w 1020"/>
                <a:gd name="T39" fmla="*/ 292 h 421"/>
                <a:gd name="T40" fmla="*/ 1011 w 1020"/>
                <a:gd name="T41" fmla="*/ 252 h 421"/>
                <a:gd name="T42" fmla="*/ 988 w 1020"/>
                <a:gd name="T43" fmla="*/ 205 h 421"/>
                <a:gd name="T44" fmla="*/ 948 w 1020"/>
                <a:gd name="T45" fmla="*/ 157 h 421"/>
                <a:gd name="T46" fmla="*/ 903 w 1020"/>
                <a:gd name="T47" fmla="*/ 109 h 421"/>
                <a:gd name="T48" fmla="*/ 844 w 1020"/>
                <a:gd name="T49" fmla="*/ 65 h 421"/>
                <a:gd name="T50" fmla="*/ 782 w 1020"/>
                <a:gd name="T51" fmla="*/ 32 h 421"/>
                <a:gd name="T52" fmla="*/ 719 w 1020"/>
                <a:gd name="T53" fmla="*/ 7 h 421"/>
                <a:gd name="T54" fmla="*/ 651 w 1020"/>
                <a:gd name="T55" fmla="*/ 0 h 421"/>
                <a:gd name="T56" fmla="*/ 342 w 1020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0"/>
                <a:gd name="T88" fmla="*/ 0 h 421"/>
                <a:gd name="T89" fmla="*/ 1020 w 1020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0" h="421">
                  <a:moveTo>
                    <a:pt x="342" y="0"/>
                  </a:moveTo>
                  <a:lnTo>
                    <a:pt x="279" y="7"/>
                  </a:lnTo>
                  <a:lnTo>
                    <a:pt x="216" y="32"/>
                  </a:lnTo>
                  <a:lnTo>
                    <a:pt x="158" y="65"/>
                  </a:lnTo>
                  <a:lnTo>
                    <a:pt x="104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5" y="410"/>
                  </a:lnTo>
                  <a:lnTo>
                    <a:pt x="122" y="417"/>
                  </a:lnTo>
                  <a:lnTo>
                    <a:pt x="153" y="421"/>
                  </a:lnTo>
                  <a:lnTo>
                    <a:pt x="867" y="421"/>
                  </a:lnTo>
                  <a:lnTo>
                    <a:pt x="898" y="417"/>
                  </a:lnTo>
                  <a:lnTo>
                    <a:pt x="925" y="410"/>
                  </a:lnTo>
                  <a:lnTo>
                    <a:pt x="975" y="384"/>
                  </a:lnTo>
                  <a:lnTo>
                    <a:pt x="1006" y="340"/>
                  </a:lnTo>
                  <a:lnTo>
                    <a:pt x="1020" y="292"/>
                  </a:lnTo>
                  <a:lnTo>
                    <a:pt x="1011" y="252"/>
                  </a:lnTo>
                  <a:lnTo>
                    <a:pt x="988" y="205"/>
                  </a:lnTo>
                  <a:lnTo>
                    <a:pt x="948" y="157"/>
                  </a:lnTo>
                  <a:lnTo>
                    <a:pt x="903" y="109"/>
                  </a:lnTo>
                  <a:lnTo>
                    <a:pt x="844" y="65"/>
                  </a:lnTo>
                  <a:lnTo>
                    <a:pt x="782" y="32"/>
                  </a:lnTo>
                  <a:lnTo>
                    <a:pt x="719" y="7"/>
                  </a:lnTo>
                  <a:lnTo>
                    <a:pt x="651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8" name="Freeform 12">
              <a:extLst>
                <a:ext uri="{FF2B5EF4-FFF2-40B4-BE49-F238E27FC236}">
                  <a16:creationId xmlns:a16="http://schemas.microsoft.com/office/drawing/2014/main" id="{39C93EF2-2C24-4B5E-9178-2412799C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380"/>
              <a:ext cx="997" cy="421"/>
            </a:xfrm>
            <a:custGeom>
              <a:avLst/>
              <a:gdLst>
                <a:gd name="T0" fmla="*/ 337 w 997"/>
                <a:gd name="T1" fmla="*/ 0 h 421"/>
                <a:gd name="T2" fmla="*/ 274 w 997"/>
                <a:gd name="T3" fmla="*/ 7 h 421"/>
                <a:gd name="T4" fmla="*/ 211 w 997"/>
                <a:gd name="T5" fmla="*/ 32 h 421"/>
                <a:gd name="T6" fmla="*/ 153 w 997"/>
                <a:gd name="T7" fmla="*/ 65 h 421"/>
                <a:gd name="T8" fmla="*/ 104 w 997"/>
                <a:gd name="T9" fmla="*/ 109 h 421"/>
                <a:gd name="T10" fmla="*/ 59 w 997"/>
                <a:gd name="T11" fmla="*/ 157 h 421"/>
                <a:gd name="T12" fmla="*/ 27 w 997"/>
                <a:gd name="T13" fmla="*/ 205 h 421"/>
                <a:gd name="T14" fmla="*/ 9 w 997"/>
                <a:gd name="T15" fmla="*/ 252 h 421"/>
                <a:gd name="T16" fmla="*/ 0 w 997"/>
                <a:gd name="T17" fmla="*/ 292 h 421"/>
                <a:gd name="T18" fmla="*/ 14 w 997"/>
                <a:gd name="T19" fmla="*/ 340 h 421"/>
                <a:gd name="T20" fmla="*/ 45 w 997"/>
                <a:gd name="T21" fmla="*/ 384 h 421"/>
                <a:gd name="T22" fmla="*/ 90 w 997"/>
                <a:gd name="T23" fmla="*/ 410 h 421"/>
                <a:gd name="T24" fmla="*/ 117 w 997"/>
                <a:gd name="T25" fmla="*/ 417 h 421"/>
                <a:gd name="T26" fmla="*/ 149 w 997"/>
                <a:gd name="T27" fmla="*/ 421 h 421"/>
                <a:gd name="T28" fmla="*/ 853 w 997"/>
                <a:gd name="T29" fmla="*/ 421 h 421"/>
                <a:gd name="T30" fmla="*/ 885 w 997"/>
                <a:gd name="T31" fmla="*/ 417 h 421"/>
                <a:gd name="T32" fmla="*/ 912 w 997"/>
                <a:gd name="T33" fmla="*/ 410 h 421"/>
                <a:gd name="T34" fmla="*/ 957 w 997"/>
                <a:gd name="T35" fmla="*/ 384 h 421"/>
                <a:gd name="T36" fmla="*/ 988 w 997"/>
                <a:gd name="T37" fmla="*/ 340 h 421"/>
                <a:gd name="T38" fmla="*/ 997 w 997"/>
                <a:gd name="T39" fmla="*/ 292 h 421"/>
                <a:gd name="T40" fmla="*/ 988 w 997"/>
                <a:gd name="T41" fmla="*/ 252 h 421"/>
                <a:gd name="T42" fmla="*/ 966 w 997"/>
                <a:gd name="T43" fmla="*/ 205 h 421"/>
                <a:gd name="T44" fmla="*/ 930 w 997"/>
                <a:gd name="T45" fmla="*/ 157 h 421"/>
                <a:gd name="T46" fmla="*/ 885 w 997"/>
                <a:gd name="T47" fmla="*/ 109 h 421"/>
                <a:gd name="T48" fmla="*/ 831 w 997"/>
                <a:gd name="T49" fmla="*/ 65 h 421"/>
                <a:gd name="T50" fmla="*/ 768 w 997"/>
                <a:gd name="T51" fmla="*/ 32 h 421"/>
                <a:gd name="T52" fmla="*/ 705 w 997"/>
                <a:gd name="T53" fmla="*/ 7 h 421"/>
                <a:gd name="T54" fmla="*/ 642 w 997"/>
                <a:gd name="T55" fmla="*/ 0 h 421"/>
                <a:gd name="T56" fmla="*/ 337 w 997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7"/>
                <a:gd name="T88" fmla="*/ 0 h 421"/>
                <a:gd name="T89" fmla="*/ 997 w 997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7" h="421">
                  <a:moveTo>
                    <a:pt x="337" y="0"/>
                  </a:moveTo>
                  <a:lnTo>
                    <a:pt x="274" y="7"/>
                  </a:lnTo>
                  <a:lnTo>
                    <a:pt x="211" y="32"/>
                  </a:lnTo>
                  <a:lnTo>
                    <a:pt x="153" y="65"/>
                  </a:lnTo>
                  <a:lnTo>
                    <a:pt x="104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0" y="410"/>
                  </a:lnTo>
                  <a:lnTo>
                    <a:pt x="117" y="417"/>
                  </a:lnTo>
                  <a:lnTo>
                    <a:pt x="149" y="421"/>
                  </a:lnTo>
                  <a:lnTo>
                    <a:pt x="853" y="421"/>
                  </a:lnTo>
                  <a:lnTo>
                    <a:pt x="885" y="417"/>
                  </a:lnTo>
                  <a:lnTo>
                    <a:pt x="912" y="410"/>
                  </a:lnTo>
                  <a:lnTo>
                    <a:pt x="957" y="384"/>
                  </a:lnTo>
                  <a:lnTo>
                    <a:pt x="988" y="340"/>
                  </a:lnTo>
                  <a:lnTo>
                    <a:pt x="997" y="292"/>
                  </a:lnTo>
                  <a:lnTo>
                    <a:pt x="988" y="252"/>
                  </a:lnTo>
                  <a:lnTo>
                    <a:pt x="966" y="205"/>
                  </a:lnTo>
                  <a:lnTo>
                    <a:pt x="930" y="157"/>
                  </a:lnTo>
                  <a:lnTo>
                    <a:pt x="885" y="109"/>
                  </a:lnTo>
                  <a:lnTo>
                    <a:pt x="831" y="65"/>
                  </a:lnTo>
                  <a:lnTo>
                    <a:pt x="768" y="32"/>
                  </a:lnTo>
                  <a:lnTo>
                    <a:pt x="705" y="7"/>
                  </a:lnTo>
                  <a:lnTo>
                    <a:pt x="642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9" name="Freeform 13">
              <a:extLst>
                <a:ext uri="{FF2B5EF4-FFF2-40B4-BE49-F238E27FC236}">
                  <a16:creationId xmlns:a16="http://schemas.microsoft.com/office/drawing/2014/main" id="{A25C5542-C234-46AF-B560-29C9860E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80"/>
              <a:ext cx="979" cy="421"/>
            </a:xfrm>
            <a:custGeom>
              <a:avLst/>
              <a:gdLst>
                <a:gd name="T0" fmla="*/ 328 w 979"/>
                <a:gd name="T1" fmla="*/ 0 h 421"/>
                <a:gd name="T2" fmla="*/ 265 w 979"/>
                <a:gd name="T3" fmla="*/ 7 h 421"/>
                <a:gd name="T4" fmla="*/ 207 w 979"/>
                <a:gd name="T5" fmla="*/ 32 h 421"/>
                <a:gd name="T6" fmla="*/ 149 w 979"/>
                <a:gd name="T7" fmla="*/ 65 h 421"/>
                <a:gd name="T8" fmla="*/ 99 w 979"/>
                <a:gd name="T9" fmla="*/ 109 h 421"/>
                <a:gd name="T10" fmla="*/ 59 w 979"/>
                <a:gd name="T11" fmla="*/ 157 h 421"/>
                <a:gd name="T12" fmla="*/ 27 w 979"/>
                <a:gd name="T13" fmla="*/ 205 h 421"/>
                <a:gd name="T14" fmla="*/ 9 w 979"/>
                <a:gd name="T15" fmla="*/ 252 h 421"/>
                <a:gd name="T16" fmla="*/ 0 w 979"/>
                <a:gd name="T17" fmla="*/ 292 h 421"/>
                <a:gd name="T18" fmla="*/ 9 w 979"/>
                <a:gd name="T19" fmla="*/ 340 h 421"/>
                <a:gd name="T20" fmla="*/ 41 w 979"/>
                <a:gd name="T21" fmla="*/ 384 h 421"/>
                <a:gd name="T22" fmla="*/ 86 w 979"/>
                <a:gd name="T23" fmla="*/ 410 h 421"/>
                <a:gd name="T24" fmla="*/ 113 w 979"/>
                <a:gd name="T25" fmla="*/ 417 h 421"/>
                <a:gd name="T26" fmla="*/ 144 w 979"/>
                <a:gd name="T27" fmla="*/ 421 h 421"/>
                <a:gd name="T28" fmla="*/ 835 w 979"/>
                <a:gd name="T29" fmla="*/ 421 h 421"/>
                <a:gd name="T30" fmla="*/ 889 w 979"/>
                <a:gd name="T31" fmla="*/ 410 h 421"/>
                <a:gd name="T32" fmla="*/ 934 w 979"/>
                <a:gd name="T33" fmla="*/ 384 h 421"/>
                <a:gd name="T34" fmla="*/ 966 w 979"/>
                <a:gd name="T35" fmla="*/ 340 h 421"/>
                <a:gd name="T36" fmla="*/ 979 w 979"/>
                <a:gd name="T37" fmla="*/ 292 h 421"/>
                <a:gd name="T38" fmla="*/ 970 w 979"/>
                <a:gd name="T39" fmla="*/ 252 h 421"/>
                <a:gd name="T40" fmla="*/ 948 w 979"/>
                <a:gd name="T41" fmla="*/ 205 h 421"/>
                <a:gd name="T42" fmla="*/ 912 w 979"/>
                <a:gd name="T43" fmla="*/ 157 h 421"/>
                <a:gd name="T44" fmla="*/ 867 w 979"/>
                <a:gd name="T45" fmla="*/ 109 h 421"/>
                <a:gd name="T46" fmla="*/ 813 w 979"/>
                <a:gd name="T47" fmla="*/ 65 h 421"/>
                <a:gd name="T48" fmla="*/ 755 w 979"/>
                <a:gd name="T49" fmla="*/ 32 h 421"/>
                <a:gd name="T50" fmla="*/ 692 w 979"/>
                <a:gd name="T51" fmla="*/ 7 h 421"/>
                <a:gd name="T52" fmla="*/ 629 w 979"/>
                <a:gd name="T53" fmla="*/ 0 h 421"/>
                <a:gd name="T54" fmla="*/ 328 w 979"/>
                <a:gd name="T55" fmla="*/ 0 h 4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9"/>
                <a:gd name="T85" fmla="*/ 0 h 421"/>
                <a:gd name="T86" fmla="*/ 979 w 979"/>
                <a:gd name="T87" fmla="*/ 421 h 4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9" h="421">
                  <a:moveTo>
                    <a:pt x="328" y="0"/>
                  </a:moveTo>
                  <a:lnTo>
                    <a:pt x="265" y="7"/>
                  </a:lnTo>
                  <a:lnTo>
                    <a:pt x="207" y="32"/>
                  </a:lnTo>
                  <a:lnTo>
                    <a:pt x="149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4" y="421"/>
                  </a:lnTo>
                  <a:lnTo>
                    <a:pt x="835" y="421"/>
                  </a:lnTo>
                  <a:lnTo>
                    <a:pt x="889" y="410"/>
                  </a:lnTo>
                  <a:lnTo>
                    <a:pt x="934" y="384"/>
                  </a:lnTo>
                  <a:lnTo>
                    <a:pt x="966" y="340"/>
                  </a:lnTo>
                  <a:lnTo>
                    <a:pt x="979" y="292"/>
                  </a:lnTo>
                  <a:lnTo>
                    <a:pt x="970" y="252"/>
                  </a:lnTo>
                  <a:lnTo>
                    <a:pt x="948" y="205"/>
                  </a:lnTo>
                  <a:lnTo>
                    <a:pt x="912" y="157"/>
                  </a:lnTo>
                  <a:lnTo>
                    <a:pt x="867" y="109"/>
                  </a:lnTo>
                  <a:lnTo>
                    <a:pt x="813" y="65"/>
                  </a:lnTo>
                  <a:lnTo>
                    <a:pt x="755" y="32"/>
                  </a:lnTo>
                  <a:lnTo>
                    <a:pt x="692" y="7"/>
                  </a:lnTo>
                  <a:lnTo>
                    <a:pt x="629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60" name="Freeform 14">
              <a:extLst>
                <a:ext uri="{FF2B5EF4-FFF2-40B4-BE49-F238E27FC236}">
                  <a16:creationId xmlns:a16="http://schemas.microsoft.com/office/drawing/2014/main" id="{7A93BF8C-9114-424B-A46B-D56A473D3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80"/>
              <a:ext cx="961" cy="421"/>
            </a:xfrm>
            <a:custGeom>
              <a:avLst/>
              <a:gdLst>
                <a:gd name="T0" fmla="*/ 319 w 961"/>
                <a:gd name="T1" fmla="*/ 0 h 421"/>
                <a:gd name="T2" fmla="*/ 256 w 961"/>
                <a:gd name="T3" fmla="*/ 7 h 421"/>
                <a:gd name="T4" fmla="*/ 198 w 961"/>
                <a:gd name="T5" fmla="*/ 32 h 421"/>
                <a:gd name="T6" fmla="*/ 144 w 961"/>
                <a:gd name="T7" fmla="*/ 65 h 421"/>
                <a:gd name="T8" fmla="*/ 99 w 961"/>
                <a:gd name="T9" fmla="*/ 109 h 421"/>
                <a:gd name="T10" fmla="*/ 59 w 961"/>
                <a:gd name="T11" fmla="*/ 157 h 421"/>
                <a:gd name="T12" fmla="*/ 27 w 961"/>
                <a:gd name="T13" fmla="*/ 205 h 421"/>
                <a:gd name="T14" fmla="*/ 9 w 961"/>
                <a:gd name="T15" fmla="*/ 252 h 421"/>
                <a:gd name="T16" fmla="*/ 0 w 961"/>
                <a:gd name="T17" fmla="*/ 292 h 421"/>
                <a:gd name="T18" fmla="*/ 9 w 961"/>
                <a:gd name="T19" fmla="*/ 340 h 421"/>
                <a:gd name="T20" fmla="*/ 41 w 961"/>
                <a:gd name="T21" fmla="*/ 384 h 421"/>
                <a:gd name="T22" fmla="*/ 86 w 961"/>
                <a:gd name="T23" fmla="*/ 410 h 421"/>
                <a:gd name="T24" fmla="*/ 113 w 961"/>
                <a:gd name="T25" fmla="*/ 417 h 421"/>
                <a:gd name="T26" fmla="*/ 140 w 961"/>
                <a:gd name="T27" fmla="*/ 421 h 421"/>
                <a:gd name="T28" fmla="*/ 817 w 961"/>
                <a:gd name="T29" fmla="*/ 421 h 421"/>
                <a:gd name="T30" fmla="*/ 849 w 961"/>
                <a:gd name="T31" fmla="*/ 417 h 421"/>
                <a:gd name="T32" fmla="*/ 876 w 961"/>
                <a:gd name="T33" fmla="*/ 410 h 421"/>
                <a:gd name="T34" fmla="*/ 921 w 961"/>
                <a:gd name="T35" fmla="*/ 384 h 421"/>
                <a:gd name="T36" fmla="*/ 952 w 961"/>
                <a:gd name="T37" fmla="*/ 340 h 421"/>
                <a:gd name="T38" fmla="*/ 961 w 961"/>
                <a:gd name="T39" fmla="*/ 292 h 421"/>
                <a:gd name="T40" fmla="*/ 952 w 961"/>
                <a:gd name="T41" fmla="*/ 252 h 421"/>
                <a:gd name="T42" fmla="*/ 930 w 961"/>
                <a:gd name="T43" fmla="*/ 205 h 421"/>
                <a:gd name="T44" fmla="*/ 894 w 961"/>
                <a:gd name="T45" fmla="*/ 157 h 421"/>
                <a:gd name="T46" fmla="*/ 849 w 961"/>
                <a:gd name="T47" fmla="*/ 109 h 421"/>
                <a:gd name="T48" fmla="*/ 800 w 961"/>
                <a:gd name="T49" fmla="*/ 65 h 421"/>
                <a:gd name="T50" fmla="*/ 741 w 961"/>
                <a:gd name="T51" fmla="*/ 32 h 421"/>
                <a:gd name="T52" fmla="*/ 678 w 961"/>
                <a:gd name="T53" fmla="*/ 7 h 421"/>
                <a:gd name="T54" fmla="*/ 615 w 961"/>
                <a:gd name="T55" fmla="*/ 0 h 421"/>
                <a:gd name="T56" fmla="*/ 319 w 96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1"/>
                <a:gd name="T88" fmla="*/ 0 h 421"/>
                <a:gd name="T89" fmla="*/ 961 w 96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1" h="421">
                  <a:moveTo>
                    <a:pt x="319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0" y="421"/>
                  </a:lnTo>
                  <a:lnTo>
                    <a:pt x="817" y="421"/>
                  </a:lnTo>
                  <a:lnTo>
                    <a:pt x="849" y="417"/>
                  </a:lnTo>
                  <a:lnTo>
                    <a:pt x="876" y="410"/>
                  </a:lnTo>
                  <a:lnTo>
                    <a:pt x="921" y="384"/>
                  </a:lnTo>
                  <a:lnTo>
                    <a:pt x="952" y="340"/>
                  </a:lnTo>
                  <a:lnTo>
                    <a:pt x="961" y="292"/>
                  </a:lnTo>
                  <a:lnTo>
                    <a:pt x="952" y="252"/>
                  </a:lnTo>
                  <a:lnTo>
                    <a:pt x="930" y="205"/>
                  </a:lnTo>
                  <a:lnTo>
                    <a:pt x="894" y="157"/>
                  </a:lnTo>
                  <a:lnTo>
                    <a:pt x="849" y="109"/>
                  </a:lnTo>
                  <a:lnTo>
                    <a:pt x="800" y="65"/>
                  </a:lnTo>
                  <a:lnTo>
                    <a:pt x="741" y="32"/>
                  </a:lnTo>
                  <a:lnTo>
                    <a:pt x="678" y="7"/>
                  </a:lnTo>
                  <a:lnTo>
                    <a:pt x="61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61" name="Freeform 15">
              <a:extLst>
                <a:ext uri="{FF2B5EF4-FFF2-40B4-BE49-F238E27FC236}">
                  <a16:creationId xmlns:a16="http://schemas.microsoft.com/office/drawing/2014/main" id="{8A043251-DEFC-4C00-B360-D8DBCE00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80"/>
              <a:ext cx="939" cy="421"/>
            </a:xfrm>
            <a:custGeom>
              <a:avLst/>
              <a:gdLst>
                <a:gd name="T0" fmla="*/ 315 w 939"/>
                <a:gd name="T1" fmla="*/ 0 h 421"/>
                <a:gd name="T2" fmla="*/ 256 w 939"/>
                <a:gd name="T3" fmla="*/ 7 h 421"/>
                <a:gd name="T4" fmla="*/ 198 w 939"/>
                <a:gd name="T5" fmla="*/ 32 h 421"/>
                <a:gd name="T6" fmla="*/ 144 w 939"/>
                <a:gd name="T7" fmla="*/ 65 h 421"/>
                <a:gd name="T8" fmla="*/ 99 w 939"/>
                <a:gd name="T9" fmla="*/ 109 h 421"/>
                <a:gd name="T10" fmla="*/ 59 w 939"/>
                <a:gd name="T11" fmla="*/ 157 h 421"/>
                <a:gd name="T12" fmla="*/ 27 w 939"/>
                <a:gd name="T13" fmla="*/ 205 h 421"/>
                <a:gd name="T14" fmla="*/ 9 w 939"/>
                <a:gd name="T15" fmla="*/ 252 h 421"/>
                <a:gd name="T16" fmla="*/ 0 w 939"/>
                <a:gd name="T17" fmla="*/ 292 h 421"/>
                <a:gd name="T18" fmla="*/ 9 w 939"/>
                <a:gd name="T19" fmla="*/ 340 h 421"/>
                <a:gd name="T20" fmla="*/ 41 w 939"/>
                <a:gd name="T21" fmla="*/ 384 h 421"/>
                <a:gd name="T22" fmla="*/ 81 w 939"/>
                <a:gd name="T23" fmla="*/ 410 h 421"/>
                <a:gd name="T24" fmla="*/ 108 w 939"/>
                <a:gd name="T25" fmla="*/ 417 h 421"/>
                <a:gd name="T26" fmla="*/ 135 w 939"/>
                <a:gd name="T27" fmla="*/ 421 h 421"/>
                <a:gd name="T28" fmla="*/ 804 w 939"/>
                <a:gd name="T29" fmla="*/ 421 h 421"/>
                <a:gd name="T30" fmla="*/ 831 w 939"/>
                <a:gd name="T31" fmla="*/ 417 h 421"/>
                <a:gd name="T32" fmla="*/ 858 w 939"/>
                <a:gd name="T33" fmla="*/ 410 h 421"/>
                <a:gd name="T34" fmla="*/ 898 w 939"/>
                <a:gd name="T35" fmla="*/ 384 h 421"/>
                <a:gd name="T36" fmla="*/ 930 w 939"/>
                <a:gd name="T37" fmla="*/ 340 h 421"/>
                <a:gd name="T38" fmla="*/ 939 w 939"/>
                <a:gd name="T39" fmla="*/ 292 h 421"/>
                <a:gd name="T40" fmla="*/ 930 w 939"/>
                <a:gd name="T41" fmla="*/ 252 h 421"/>
                <a:gd name="T42" fmla="*/ 907 w 939"/>
                <a:gd name="T43" fmla="*/ 205 h 421"/>
                <a:gd name="T44" fmla="*/ 876 w 939"/>
                <a:gd name="T45" fmla="*/ 157 h 421"/>
                <a:gd name="T46" fmla="*/ 831 w 939"/>
                <a:gd name="T47" fmla="*/ 109 h 421"/>
                <a:gd name="T48" fmla="*/ 782 w 939"/>
                <a:gd name="T49" fmla="*/ 65 h 421"/>
                <a:gd name="T50" fmla="*/ 723 w 939"/>
                <a:gd name="T51" fmla="*/ 32 h 421"/>
                <a:gd name="T52" fmla="*/ 665 w 939"/>
                <a:gd name="T53" fmla="*/ 7 h 421"/>
                <a:gd name="T54" fmla="*/ 602 w 939"/>
                <a:gd name="T55" fmla="*/ 0 h 421"/>
                <a:gd name="T56" fmla="*/ 315 w 939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9"/>
                <a:gd name="T88" fmla="*/ 0 h 421"/>
                <a:gd name="T89" fmla="*/ 939 w 939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9" h="421">
                  <a:moveTo>
                    <a:pt x="315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1" y="410"/>
                  </a:lnTo>
                  <a:lnTo>
                    <a:pt x="108" y="417"/>
                  </a:lnTo>
                  <a:lnTo>
                    <a:pt x="135" y="421"/>
                  </a:lnTo>
                  <a:lnTo>
                    <a:pt x="804" y="421"/>
                  </a:lnTo>
                  <a:lnTo>
                    <a:pt x="831" y="417"/>
                  </a:lnTo>
                  <a:lnTo>
                    <a:pt x="858" y="410"/>
                  </a:lnTo>
                  <a:lnTo>
                    <a:pt x="898" y="384"/>
                  </a:lnTo>
                  <a:lnTo>
                    <a:pt x="930" y="340"/>
                  </a:lnTo>
                  <a:lnTo>
                    <a:pt x="939" y="292"/>
                  </a:lnTo>
                  <a:lnTo>
                    <a:pt x="930" y="252"/>
                  </a:lnTo>
                  <a:lnTo>
                    <a:pt x="907" y="205"/>
                  </a:lnTo>
                  <a:lnTo>
                    <a:pt x="876" y="157"/>
                  </a:lnTo>
                  <a:lnTo>
                    <a:pt x="831" y="109"/>
                  </a:lnTo>
                  <a:lnTo>
                    <a:pt x="782" y="65"/>
                  </a:lnTo>
                  <a:lnTo>
                    <a:pt x="723" y="32"/>
                  </a:lnTo>
                  <a:lnTo>
                    <a:pt x="665" y="7"/>
                  </a:lnTo>
                  <a:lnTo>
                    <a:pt x="602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62" name="Oval 16">
              <a:extLst>
                <a:ext uri="{FF2B5EF4-FFF2-40B4-BE49-F238E27FC236}">
                  <a16:creationId xmlns:a16="http://schemas.microsoft.com/office/drawing/2014/main" id="{1347E34F-9C52-4FFE-85D3-9592F77EE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29"/>
              <a:ext cx="135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3" name="Oval 17">
              <a:extLst>
                <a:ext uri="{FF2B5EF4-FFF2-40B4-BE49-F238E27FC236}">
                  <a16:creationId xmlns:a16="http://schemas.microsoft.com/office/drawing/2014/main" id="{720DF71A-A577-4EBF-BF89-420130DF1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35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4" name="Oval 18">
              <a:extLst>
                <a:ext uri="{FF2B5EF4-FFF2-40B4-BE49-F238E27FC236}">
                  <a16:creationId xmlns:a16="http://schemas.microsoft.com/office/drawing/2014/main" id="{E0B004BE-45E5-4F73-BFB0-965147D9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5" name="Oval 19">
              <a:extLst>
                <a:ext uri="{FF2B5EF4-FFF2-40B4-BE49-F238E27FC236}">
                  <a16:creationId xmlns:a16="http://schemas.microsoft.com/office/drawing/2014/main" id="{2AE1ACCE-AD9E-4408-AF6D-1381FC297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6" name="Oval 20">
              <a:extLst>
                <a:ext uri="{FF2B5EF4-FFF2-40B4-BE49-F238E27FC236}">
                  <a16:creationId xmlns:a16="http://schemas.microsoft.com/office/drawing/2014/main" id="{86C5133C-5CEA-421D-B4FB-E1C47C749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7" name="Oval 21">
              <a:extLst>
                <a:ext uri="{FF2B5EF4-FFF2-40B4-BE49-F238E27FC236}">
                  <a16:creationId xmlns:a16="http://schemas.microsoft.com/office/drawing/2014/main" id="{AE61DF41-8678-4337-99E1-E229F5316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2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8" name="Oval 22">
              <a:extLst>
                <a:ext uri="{FF2B5EF4-FFF2-40B4-BE49-F238E27FC236}">
                  <a16:creationId xmlns:a16="http://schemas.microsoft.com/office/drawing/2014/main" id="{E6CF6141-7E42-48E4-923C-B9E93ACC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08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69" name="Oval 23">
              <a:extLst>
                <a:ext uri="{FF2B5EF4-FFF2-40B4-BE49-F238E27FC236}">
                  <a16:creationId xmlns:a16="http://schemas.microsoft.com/office/drawing/2014/main" id="{8F43AF4C-5680-487B-8DEA-B7436B50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636"/>
              <a:ext cx="95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0" name="Oval 24">
              <a:extLst>
                <a:ext uri="{FF2B5EF4-FFF2-40B4-BE49-F238E27FC236}">
                  <a16:creationId xmlns:a16="http://schemas.microsoft.com/office/drawing/2014/main" id="{0EFFA83B-C572-437A-B5DC-3EA93FD5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29"/>
              <a:ext cx="140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1" name="Oval 25">
              <a:extLst>
                <a:ext uri="{FF2B5EF4-FFF2-40B4-BE49-F238E27FC236}">
                  <a16:creationId xmlns:a16="http://schemas.microsoft.com/office/drawing/2014/main" id="{4E47F04C-D2ED-4D7A-B774-3FCFD2CA0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32"/>
              <a:ext cx="131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2" name="Oval 26">
              <a:extLst>
                <a:ext uri="{FF2B5EF4-FFF2-40B4-BE49-F238E27FC236}">
                  <a16:creationId xmlns:a16="http://schemas.microsoft.com/office/drawing/2014/main" id="{974085E1-6AB7-4637-8127-EA777661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3" name="Oval 27">
              <a:extLst>
                <a:ext uri="{FF2B5EF4-FFF2-40B4-BE49-F238E27FC236}">
                  <a16:creationId xmlns:a16="http://schemas.microsoft.com/office/drawing/2014/main" id="{180FFD05-E12F-4D5F-AE76-1776797E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4" name="Oval 28">
              <a:extLst>
                <a:ext uri="{FF2B5EF4-FFF2-40B4-BE49-F238E27FC236}">
                  <a16:creationId xmlns:a16="http://schemas.microsoft.com/office/drawing/2014/main" id="{30867017-58BD-4ADD-A495-77454049A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5" name="Oval 29">
              <a:extLst>
                <a:ext uri="{FF2B5EF4-FFF2-40B4-BE49-F238E27FC236}">
                  <a16:creationId xmlns:a16="http://schemas.microsoft.com/office/drawing/2014/main" id="{2690C130-715B-4628-A558-D505DAB4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6" name="Oval 30">
              <a:extLst>
                <a:ext uri="{FF2B5EF4-FFF2-40B4-BE49-F238E27FC236}">
                  <a16:creationId xmlns:a16="http://schemas.microsoft.com/office/drawing/2014/main" id="{4055C629-7959-4203-9C59-6FB8DDB5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7" name="Oval 31">
              <a:extLst>
                <a:ext uri="{FF2B5EF4-FFF2-40B4-BE49-F238E27FC236}">
                  <a16:creationId xmlns:a16="http://schemas.microsoft.com/office/drawing/2014/main" id="{1E6A1CF0-0B7E-41A3-925E-98576E98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6"/>
              <a:ext cx="99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78" name="Freeform 32">
              <a:extLst>
                <a:ext uri="{FF2B5EF4-FFF2-40B4-BE49-F238E27FC236}">
                  <a16:creationId xmlns:a16="http://schemas.microsoft.com/office/drawing/2014/main" id="{69AE7184-8141-405B-932E-A564D0CC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55"/>
              <a:ext cx="1562" cy="666"/>
            </a:xfrm>
            <a:custGeom>
              <a:avLst/>
              <a:gdLst>
                <a:gd name="T0" fmla="*/ 601 w 1562"/>
                <a:gd name="T1" fmla="*/ 0 h 666"/>
                <a:gd name="T2" fmla="*/ 493 w 1562"/>
                <a:gd name="T3" fmla="*/ 297 h 666"/>
                <a:gd name="T4" fmla="*/ 525 w 1562"/>
                <a:gd name="T5" fmla="*/ 527 h 666"/>
                <a:gd name="T6" fmla="*/ 49 w 1562"/>
                <a:gd name="T7" fmla="*/ 527 h 666"/>
                <a:gd name="T8" fmla="*/ 0 w 1562"/>
                <a:gd name="T9" fmla="*/ 666 h 666"/>
                <a:gd name="T10" fmla="*/ 1562 w 1562"/>
                <a:gd name="T11" fmla="*/ 666 h 666"/>
                <a:gd name="T12" fmla="*/ 1535 w 1562"/>
                <a:gd name="T13" fmla="*/ 527 h 666"/>
                <a:gd name="T14" fmla="*/ 1055 w 1562"/>
                <a:gd name="T15" fmla="*/ 527 h 666"/>
                <a:gd name="T16" fmla="*/ 1086 w 1562"/>
                <a:gd name="T17" fmla="*/ 297 h 666"/>
                <a:gd name="T18" fmla="*/ 974 w 1562"/>
                <a:gd name="T19" fmla="*/ 0 h 666"/>
                <a:gd name="T20" fmla="*/ 601 w 1562"/>
                <a:gd name="T21" fmla="*/ 0 h 6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2"/>
                <a:gd name="T34" fmla="*/ 0 h 666"/>
                <a:gd name="T35" fmla="*/ 1562 w 1562"/>
                <a:gd name="T36" fmla="*/ 666 h 6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2" h="666">
                  <a:moveTo>
                    <a:pt x="601" y="0"/>
                  </a:moveTo>
                  <a:lnTo>
                    <a:pt x="493" y="297"/>
                  </a:lnTo>
                  <a:lnTo>
                    <a:pt x="525" y="527"/>
                  </a:lnTo>
                  <a:lnTo>
                    <a:pt x="49" y="527"/>
                  </a:lnTo>
                  <a:lnTo>
                    <a:pt x="0" y="666"/>
                  </a:lnTo>
                  <a:lnTo>
                    <a:pt x="1562" y="666"/>
                  </a:lnTo>
                  <a:lnTo>
                    <a:pt x="1535" y="527"/>
                  </a:lnTo>
                  <a:lnTo>
                    <a:pt x="1055" y="527"/>
                  </a:lnTo>
                  <a:lnTo>
                    <a:pt x="1086" y="297"/>
                  </a:lnTo>
                  <a:lnTo>
                    <a:pt x="974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9" name="Rectangle 33">
              <a:extLst>
                <a:ext uri="{FF2B5EF4-FFF2-40B4-BE49-F238E27FC236}">
                  <a16:creationId xmlns:a16="http://schemas.microsoft.com/office/drawing/2014/main" id="{70309BD8-0F00-4F7F-9ED4-EA50FFD4B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914"/>
              <a:ext cx="1584" cy="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0" name="Freeform 34">
              <a:extLst>
                <a:ext uri="{FF2B5EF4-FFF2-40B4-BE49-F238E27FC236}">
                  <a16:creationId xmlns:a16="http://schemas.microsoft.com/office/drawing/2014/main" id="{CFE3A6DE-5105-4427-998A-16ABB7FD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77"/>
              <a:ext cx="517" cy="286"/>
            </a:xfrm>
            <a:custGeom>
              <a:avLst/>
              <a:gdLst>
                <a:gd name="T0" fmla="*/ 0 w 517"/>
                <a:gd name="T1" fmla="*/ 286 h 286"/>
                <a:gd name="T2" fmla="*/ 95 w 517"/>
                <a:gd name="T3" fmla="*/ 0 h 286"/>
                <a:gd name="T4" fmla="*/ 427 w 517"/>
                <a:gd name="T5" fmla="*/ 4 h 286"/>
                <a:gd name="T6" fmla="*/ 517 w 517"/>
                <a:gd name="T7" fmla="*/ 282 h 286"/>
                <a:gd name="T8" fmla="*/ 395 w 517"/>
                <a:gd name="T9" fmla="*/ 44 h 286"/>
                <a:gd name="T10" fmla="*/ 113 w 517"/>
                <a:gd name="T11" fmla="*/ 44 h 286"/>
                <a:gd name="T12" fmla="*/ 0 w 517"/>
                <a:gd name="T13" fmla="*/ 286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7"/>
                <a:gd name="T22" fmla="*/ 0 h 286"/>
                <a:gd name="T23" fmla="*/ 517 w 51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7" h="286">
                  <a:moveTo>
                    <a:pt x="0" y="286"/>
                  </a:moveTo>
                  <a:lnTo>
                    <a:pt x="95" y="0"/>
                  </a:lnTo>
                  <a:lnTo>
                    <a:pt x="427" y="4"/>
                  </a:lnTo>
                  <a:lnTo>
                    <a:pt x="517" y="282"/>
                  </a:lnTo>
                  <a:lnTo>
                    <a:pt x="395" y="44"/>
                  </a:lnTo>
                  <a:lnTo>
                    <a:pt x="113" y="44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1" name="AutoShape 35">
              <a:extLst>
                <a:ext uri="{FF2B5EF4-FFF2-40B4-BE49-F238E27FC236}">
                  <a16:creationId xmlns:a16="http://schemas.microsoft.com/office/drawing/2014/main" id="{8F948915-80EE-4E27-9C5B-806D0C18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69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2" name="AutoShape 36">
              <a:extLst>
                <a:ext uri="{FF2B5EF4-FFF2-40B4-BE49-F238E27FC236}">
                  <a16:creationId xmlns:a16="http://schemas.microsoft.com/office/drawing/2014/main" id="{134C977C-1BD7-4FF4-B0DE-B284FAF91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76"/>
              <a:ext cx="310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3" name="AutoShape 37">
              <a:extLst>
                <a:ext uri="{FF2B5EF4-FFF2-40B4-BE49-F238E27FC236}">
                  <a16:creationId xmlns:a16="http://schemas.microsoft.com/office/drawing/2014/main" id="{FF6C96E1-1A81-45DF-9461-215226277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16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4" name="AutoShape 38">
              <a:extLst>
                <a:ext uri="{FF2B5EF4-FFF2-40B4-BE49-F238E27FC236}">
                  <a16:creationId xmlns:a16="http://schemas.microsoft.com/office/drawing/2014/main" id="{580E47F5-858E-4342-91B7-CDF9E4236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23"/>
              <a:ext cx="310" cy="19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5" name="AutoShape 39">
              <a:extLst>
                <a:ext uri="{FF2B5EF4-FFF2-40B4-BE49-F238E27FC236}">
                  <a16:creationId xmlns:a16="http://schemas.microsoft.com/office/drawing/2014/main" id="{BF9B1E35-BE21-42E6-88B4-B08E6EA8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67"/>
              <a:ext cx="310" cy="30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6" name="AutoShape 40">
              <a:extLst>
                <a:ext uri="{FF2B5EF4-FFF2-40B4-BE49-F238E27FC236}">
                  <a16:creationId xmlns:a16="http://schemas.microsoft.com/office/drawing/2014/main" id="{7FB577B7-FD25-4ED4-BF18-B3313B493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75"/>
              <a:ext cx="310" cy="25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7" name="AutoShape 41">
              <a:extLst>
                <a:ext uri="{FF2B5EF4-FFF2-40B4-BE49-F238E27FC236}">
                  <a16:creationId xmlns:a16="http://schemas.microsoft.com/office/drawing/2014/main" id="{18B0D2AA-6785-4531-A753-77B3D08D6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19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8" name="AutoShape 42">
              <a:extLst>
                <a:ext uri="{FF2B5EF4-FFF2-40B4-BE49-F238E27FC236}">
                  <a16:creationId xmlns:a16="http://schemas.microsoft.com/office/drawing/2014/main" id="{84B77ADF-C78F-4C60-9FA9-BB866E70D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26"/>
              <a:ext cx="431" cy="26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89" name="AutoShape 43">
              <a:extLst>
                <a:ext uri="{FF2B5EF4-FFF2-40B4-BE49-F238E27FC236}">
                  <a16:creationId xmlns:a16="http://schemas.microsoft.com/office/drawing/2014/main" id="{0CC49E07-AB49-40F9-8C1B-FB7E45BC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77"/>
              <a:ext cx="431" cy="26"/>
            </a:xfrm>
            <a:prstGeom prst="roundRect">
              <a:avLst>
                <a:gd name="adj" fmla="val 42856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90" name="AutoShape 44">
              <a:extLst>
                <a:ext uri="{FF2B5EF4-FFF2-40B4-BE49-F238E27FC236}">
                  <a16:creationId xmlns:a16="http://schemas.microsoft.com/office/drawing/2014/main" id="{4319CFC2-152D-4878-B555-A17E2ECB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85"/>
              <a:ext cx="431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91" name="AutoShape 45">
              <a:extLst>
                <a:ext uri="{FF2B5EF4-FFF2-40B4-BE49-F238E27FC236}">
                  <a16:creationId xmlns:a16="http://schemas.microsoft.com/office/drawing/2014/main" id="{265C4DFB-0B1A-4A33-B93A-2E131DF9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25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192" name="AutoShape 46">
              <a:extLst>
                <a:ext uri="{FF2B5EF4-FFF2-40B4-BE49-F238E27FC236}">
                  <a16:creationId xmlns:a16="http://schemas.microsoft.com/office/drawing/2014/main" id="{38D8699C-D2B3-45F0-A397-71E4096D0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32"/>
              <a:ext cx="431" cy="22"/>
            </a:xfrm>
            <a:prstGeom prst="roundRect">
              <a:avLst>
                <a:gd name="adj" fmla="val 41667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</p:grpSp>
      <p:sp>
        <p:nvSpPr>
          <p:cNvPr id="6148" name="TextBox 48">
            <a:extLst>
              <a:ext uri="{FF2B5EF4-FFF2-40B4-BE49-F238E27FC236}">
                <a16:creationId xmlns:a16="http://schemas.microsoft.com/office/drawing/2014/main" id="{CB288FD1-AA2E-4C28-80DE-05E9C06D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025775"/>
            <a:ext cx="30686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Who and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to take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the scene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482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811515B2-1AB8-4428-A6AD-5CDE0074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1EA-8901-42DF-AB99-EE2753403C9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4275" name="Title 1">
            <a:extLst>
              <a:ext uri="{FF2B5EF4-FFF2-40B4-BE49-F238E27FC236}">
                <a16:creationId xmlns:a16="http://schemas.microsoft.com/office/drawing/2014/main" id="{DA2EA186-3BD3-400C-B1CC-E00D0754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931586"/>
            <a:ext cx="8655050" cy="6905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Physical Scene</a:t>
            </a:r>
          </a:p>
        </p:txBody>
      </p:sp>
      <p:sp>
        <p:nvSpPr>
          <p:cNvPr id="54276" name="Content Placeholder 2">
            <a:extLst>
              <a:ext uri="{FF2B5EF4-FFF2-40B4-BE49-F238E27FC236}">
                <a16:creationId xmlns:a16="http://schemas.microsoft.com/office/drawing/2014/main" id="{A4DD0E88-F85E-452D-8C8F-64ECC3B6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878807"/>
            <a:ext cx="8655050" cy="2997200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Draw a sketch plan of the system including, e.g., the position of the mouse and the location of the components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Photograph/video/document the entire scene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Computer systems and electronic components/devices/equipment</a:t>
            </a:r>
            <a:endParaRPr lang="el-GR" altLang="en-US" dirty="0"/>
          </a:p>
        </p:txBody>
      </p:sp>
      <p:graphicFrame>
        <p:nvGraphicFramePr>
          <p:cNvPr id="54277" name="Object 2">
            <a:extLst>
              <a:ext uri="{FF2B5EF4-FFF2-40B4-BE49-F238E27FC236}">
                <a16:creationId xmlns:a16="http://schemas.microsoft.com/office/drawing/2014/main" id="{48C5E220-9EAF-4070-8F9E-DCDE105A1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1863" y="3925888"/>
          <a:ext cx="32670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10600000" imgH="8638095" progId="">
                  <p:embed/>
                </p:oleObj>
              </mc:Choice>
              <mc:Fallback>
                <p:oleObj r:id="rId4" imgW="10600000" imgH="8638095" progId="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48C5E220-9EAF-4070-8F9E-DCDE105A1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925888"/>
                        <a:ext cx="32670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49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C6204723-50B9-4CD8-B6B4-A38182D4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9218D0-E348-4196-A58D-5E80A193AC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6323" name="Title 1">
            <a:extLst>
              <a:ext uri="{FF2B5EF4-FFF2-40B4-BE49-F238E27FC236}">
                <a16:creationId xmlns:a16="http://schemas.microsoft.com/office/drawing/2014/main" id="{DAFF9FB6-6A15-44E6-9CE6-9747A62C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002607"/>
            <a:ext cx="8655050" cy="690562"/>
          </a:xfrm>
        </p:spPr>
        <p:txBody>
          <a:bodyPr/>
          <a:lstStyle/>
          <a:p>
            <a:pPr marL="342900" indent="-342900" eaLnBrk="1" hangingPunct="1"/>
            <a:r>
              <a:rPr lang="en-US" altLang="en-US" sz="4000" b="1" dirty="0"/>
              <a:t>Electronic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3A66-7CE3-4292-BB5F-A0071ABB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059618"/>
            <a:ext cx="8655050" cy="429673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Details of all relevant equipment found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Condition and location of each computer system containing or presenting electronic evidence, including power status of the computer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Document all connections (cable or wireless) to and from the computer system or other devices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Label all ports and cables to allow for exact reassembly at a later time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Label unused connection ports as "unused." Identify laptop computer docking stations in an effort to identify other storage media.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l-GR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1739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BE293D4D-3C4A-46EC-85BD-2AEFBB48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62DAE-3087-4B01-8297-90CD6C7179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E54DFCFE-7C7A-43F2-86E1-0969B88C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153527"/>
            <a:ext cx="8655050" cy="690562"/>
          </a:xfrm>
        </p:spPr>
        <p:txBody>
          <a:bodyPr/>
          <a:lstStyle/>
          <a:p>
            <a:pPr marL="342900" indent="-342900" eaLnBrk="1" hangingPunct="1"/>
            <a:r>
              <a:rPr lang="en-US" altLang="en-US" sz="4000" b="1" dirty="0"/>
              <a:t>Electronic Evidence cont.</a:t>
            </a: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26E13DA3-D264-4BEC-BC84-4E6A1AEC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317072"/>
            <a:ext cx="8655050" cy="403927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Document the details of the monitor at the time of intervention.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Photograph the front of the computer as well as the monitor screen and other components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Make written notes of what appears on the monitor screen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Video active programs or create more extensive documentation of monitor screen activity.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Document relevant electronic components that will not be collected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432037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0181E92B-08EC-4166-AD61-7A2A96E8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18FA52-1972-4CFF-96AC-7947BEF799E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0419" name="Title 1">
            <a:extLst>
              <a:ext uri="{FF2B5EF4-FFF2-40B4-BE49-F238E27FC236}">
                <a16:creationId xmlns:a16="http://schemas.microsoft.com/office/drawing/2014/main" id="{6D47E361-AEAD-4509-8333-70506B4D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109139"/>
            <a:ext cx="8655050" cy="690562"/>
          </a:xfrm>
        </p:spPr>
        <p:txBody>
          <a:bodyPr/>
          <a:lstStyle/>
          <a:p>
            <a:pPr marL="342900" indent="-342900" eaLnBrk="1" hangingPunct="1"/>
            <a:r>
              <a:rPr lang="en-US" altLang="en-US" sz="4000" b="1" dirty="0"/>
              <a:t>Persons</a:t>
            </a:r>
          </a:p>
        </p:txBody>
      </p:sp>
      <p:sp>
        <p:nvSpPr>
          <p:cNvPr id="60420" name="Content Placeholder 2">
            <a:extLst>
              <a:ext uri="{FF2B5EF4-FFF2-40B4-BE49-F238E27FC236}">
                <a16:creationId xmlns:a16="http://schemas.microsoft.com/office/drawing/2014/main" id="{F9973731-B85C-4DF8-B10F-7F2DCE54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077374"/>
            <a:ext cx="8655050" cy="4278975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Details of all persons present on the premises searched.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Details of all persons who used the relevant computer system/equipment.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Remarks, comments, and information offered by the computer users/owners/witnesses.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Actions taken at the scene.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Create audit trail/seizure log with the description of the action taken and the exact date and time.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78138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CE89F2EE-5774-4C62-A8C6-D4629BCC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F8D09-54B5-47F0-A38D-25FDAD7731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2467" name="Grafik 13">
            <a:extLst>
              <a:ext uri="{FF2B5EF4-FFF2-40B4-BE49-F238E27FC236}">
                <a16:creationId xmlns:a16="http://schemas.microsoft.com/office/drawing/2014/main" id="{B6348C7A-D920-4DF7-BD5E-82D4BE1F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4359" r="1274" b="2637"/>
          <a:stretch>
            <a:fillRect/>
          </a:stretch>
        </p:blipFill>
        <p:spPr bwMode="auto">
          <a:xfrm>
            <a:off x="398463" y="0"/>
            <a:ext cx="8745537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16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05D188FE-3350-4C12-BD06-16B9FCFE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9C257-321C-4CAF-800A-FE1AF3B82A5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3491" name="Grafik 335">
            <a:extLst>
              <a:ext uri="{FF2B5EF4-FFF2-40B4-BE49-F238E27FC236}">
                <a16:creationId xmlns:a16="http://schemas.microsoft.com/office/drawing/2014/main" id="{567FF674-3A50-4A28-8A5F-F743BBA1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9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id="{2AAADB00-F357-4C69-A15A-7A53D8DB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A8CB8-D459-421D-9140-043CD6FA0B5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4515" name="Grafik 337">
            <a:extLst>
              <a:ext uri="{FF2B5EF4-FFF2-40B4-BE49-F238E27FC236}">
                <a16:creationId xmlns:a16="http://schemas.microsoft.com/office/drawing/2014/main" id="{445E26D4-E81C-44E7-AEDB-87AF7E5C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68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06FB05C9-0A63-48B3-9EC2-8B2275F9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B6FCE-A72B-407A-BE09-022D2CB29AC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5539" name="Grafik 1">
            <a:extLst>
              <a:ext uri="{FF2B5EF4-FFF2-40B4-BE49-F238E27FC236}">
                <a16:creationId xmlns:a16="http://schemas.microsoft.com/office/drawing/2014/main" id="{AC18BC88-A367-489B-A0CF-CA9EF6B6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0800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99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id="{E5CAB5CE-9336-4D49-B111-5D2D9105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6448D-EB61-475F-842E-8DBE4ADC39B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6563" name="Grafik 334">
            <a:extLst>
              <a:ext uri="{FF2B5EF4-FFF2-40B4-BE49-F238E27FC236}">
                <a16:creationId xmlns:a16="http://schemas.microsoft.com/office/drawing/2014/main" id="{D88AF6AC-0D99-43CD-962E-862111BC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2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51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D80B311-B5A7-4C4F-B4E9-E5D309A3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FF7B5-E49E-42A6-9F79-B44DC13C96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762910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6"/>
                </a:solidFill>
              </a:rPr>
              <a:t>Exercise </a:t>
            </a:r>
            <a:endParaRPr lang="en-US" altLang="en-US" sz="4000" dirty="0">
              <a:solidFill>
                <a:schemeClr val="accent6"/>
              </a:solidFill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2951"/>
            <a:ext cx="8115855" cy="4708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/>
              <a:t>You will be provided with handouts of a crime scene.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/>
              <a:t>In your groups view the scenarios and list: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/>
              <a:t> </a:t>
            </a:r>
          </a:p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3600" dirty="0"/>
              <a:t>The electronic evidence that is available.</a:t>
            </a:r>
          </a:p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3600" dirty="0"/>
              <a:t>The action you would consider or undertake.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3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14304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C362F41-6E84-4758-888F-7E0AB8A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BEF1F-E44A-46C7-80A3-DDA0439E55D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0AD06DF5-A038-4255-9568-C8C281E8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Planning and Preparing</a:t>
            </a:r>
            <a:endParaRPr lang="en-US" altLang="en-US" sz="4000" dirty="0"/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ABED778C-84FB-4665-ACC6-E25A1F239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30" y="2455940"/>
            <a:ext cx="7886700" cy="3092604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Head of the operation should identify the level of support needed.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local Digital Forensic Department should be informed.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Any other external specialist.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85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3B7D1A-D7F6-419C-903D-3124E5536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" y="0"/>
            <a:ext cx="9162341" cy="68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9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DF699E88-AF2A-4344-A036-E271F4601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1035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BE8A75E5-E746-417B-9B2B-902EB946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021F0C-40D1-412D-87EC-640F712E783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7587" name="Title 1">
            <a:extLst>
              <a:ext uri="{FF2B5EF4-FFF2-40B4-BE49-F238E27FC236}">
                <a16:creationId xmlns:a16="http://schemas.microsoft.com/office/drawing/2014/main" id="{CF2EC526-581A-4BA1-ABE1-9B28743D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8118"/>
            <a:ext cx="8229600" cy="773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Summary of Session Objectives</a:t>
            </a:r>
          </a:p>
        </p:txBody>
      </p:sp>
      <p:sp>
        <p:nvSpPr>
          <p:cNvPr id="67588" name="Content Placeholder 2">
            <a:extLst>
              <a:ext uri="{FF2B5EF4-FFF2-40B4-BE49-F238E27FC236}">
                <a16:creationId xmlns:a16="http://schemas.microsoft.com/office/drawing/2014/main" id="{AE2EF86F-9E0F-43B3-B69B-1493A0452F56}"/>
              </a:ext>
            </a:extLst>
          </p:cNvPr>
          <p:cNvSpPr>
            <a:spLocks/>
          </p:cNvSpPr>
          <p:nvPr/>
        </p:nvSpPr>
        <p:spPr bwMode="auto">
          <a:xfrm>
            <a:off x="457200" y="2201661"/>
            <a:ext cx="8512175" cy="39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At the end of this session participants will be able to:</a:t>
            </a:r>
            <a:endParaRPr lang="en-GB" altLang="en-US" sz="2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/>
              <a:t>Explain the proper planning and preparation of a search raid where digital evidence may be found.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List the tools and items maybe needed for a </a:t>
            </a:r>
            <a:r>
              <a:rPr lang="en-US" altLang="en-US" sz="2800" dirty="0"/>
              <a:t>search raid where digital evidence may be found.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Explain how they would secure and document a crime scene where digital evidence occur.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51953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980F05A6-1175-4B5B-B4FD-45A1F236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50929-954B-4737-8DF2-12703565648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8611" name="Picture 6" descr="Question Mark Clip Art">
            <a:hlinkClick r:id="rId3"/>
            <a:extLst>
              <a:ext uri="{FF2B5EF4-FFF2-40B4-BE49-F238E27FC236}">
                <a16:creationId xmlns:a16="http://schemas.microsoft.com/office/drawing/2014/main" id="{89E5E22C-699C-4B5D-B694-9A49A89C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57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3">
            <a:extLst>
              <a:ext uri="{FF2B5EF4-FFF2-40B4-BE49-F238E27FC236}">
                <a16:creationId xmlns:a16="http://schemas.microsoft.com/office/drawing/2014/main" id="{A807BF4C-BE35-4007-B826-48593160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500563"/>
            <a:ext cx="3081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344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110BECCE-DD98-4191-988B-C45588C2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C0C5E6-3EC7-4E5C-AF0B-2959352ACE9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C4AB9DB7-2E1D-4348-BFF1-08F9A26D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Types of seizure</a:t>
            </a:r>
            <a:endParaRPr lang="en-US" altLang="en-US" sz="4000" dirty="0"/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B92FD977-88C8-4983-9D0C-A167C54C0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There are three options regarding which type seizure should be performed: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Seizure of electronic evidence (Dead Box).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Live examination and/or capture of live data.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 combination of both.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53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0B06BC75-BC87-4571-A714-21833D81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900336-09BD-4766-A4F2-C8DD533C25A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BAF169E0-6306-4A19-A5F1-43FCCE97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718521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Examples of useful types of information</a:t>
            </a:r>
            <a:endParaRPr lang="en-US" altLang="en-US" sz="4000" dirty="0"/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732738A7-45D4-4EEF-8DCE-46EA5EAD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036795"/>
            <a:ext cx="8799342" cy="47085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Computer Hardware information.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Computer Software information.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Communication and Network information.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Who is responsible for the Computer System and network?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How much equipment is expected to be encountered?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How much data may be copied 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Is there a system backup available on storage media?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24180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733B2B0-BEE3-4523-BE4A-73F46C2B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6ECC13-DA9D-4E6C-814C-1B35F6826AF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4911ADFA-7D38-45E4-963E-5154D6F1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683010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Preparation Phase </a:t>
            </a:r>
            <a:endParaRPr lang="en-US" altLang="en-US" sz="4000" dirty="0"/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39E0E3DF-CA7D-4296-B67F-F6B828DB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9039"/>
            <a:ext cx="8229600" cy="47085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Ensure that the seizure of e-evidence is correctly authorised.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Obtain as much information as possible about the IT system.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Choose the team members.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Assign individual tasks to the team members.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Brief the team members about how to perform their tasks 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Supply the necessary seizure tools and equipment.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78836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6BA5B69-1CBC-403D-90BE-AA6E8C42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6765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Team Members Tasks</a:t>
            </a:r>
            <a:endParaRPr lang="el-GR" altLang="en-US" sz="4000" b="1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9855D8D-7171-4B9C-A2DD-CC9C0A9C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4686"/>
            <a:ext cx="8229600" cy="4938712"/>
          </a:xfrm>
        </p:spPr>
        <p:txBody>
          <a:bodyPr/>
          <a:lstStyle/>
          <a:p>
            <a:r>
              <a:rPr lang="en-US" altLang="en-US" dirty="0"/>
              <a:t>Team Leader</a:t>
            </a:r>
          </a:p>
          <a:p>
            <a:r>
              <a:rPr lang="en-US" altLang="en-US" dirty="0"/>
              <a:t>Exhibit officer</a:t>
            </a:r>
          </a:p>
          <a:p>
            <a:r>
              <a:rPr lang="en-US" altLang="en-US" dirty="0"/>
              <a:t>Event Logger</a:t>
            </a:r>
          </a:p>
          <a:p>
            <a:r>
              <a:rPr lang="en-US" altLang="en-US" dirty="0"/>
              <a:t>Photographer</a:t>
            </a:r>
          </a:p>
          <a:p>
            <a:r>
              <a:rPr lang="en-US" altLang="en-US" dirty="0"/>
              <a:t>Digital Evidence Examiners</a:t>
            </a:r>
          </a:p>
          <a:p>
            <a:r>
              <a:rPr lang="en-US" altLang="en-US" dirty="0"/>
              <a:t>Physical Evidence Examiners</a:t>
            </a:r>
          </a:p>
          <a:p>
            <a:r>
              <a:rPr lang="en-US" altLang="en-US" dirty="0"/>
              <a:t>Person(s) for Suspect(s)</a:t>
            </a:r>
          </a:p>
          <a:p>
            <a:r>
              <a:rPr lang="en-US" altLang="en-US" dirty="0"/>
              <a:t>Evidence carrier and safety</a:t>
            </a:r>
          </a:p>
          <a:p>
            <a:endParaRPr lang="el-GR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B918C4-DD63-476B-B076-614F1FB9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86E5E-1B53-49D3-B008-B788B9628E0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D80B311-B5A7-4C4F-B4E9-E5D309A3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FF7B5-E49E-42A6-9F79-B44DC13C96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762910"/>
            <a:ext cx="865505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Preparation Phase </a:t>
            </a:r>
            <a:endParaRPr lang="en-US" altLang="en-US" sz="4000" dirty="0"/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2951"/>
            <a:ext cx="8229600" cy="47085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necessary consult an independent specialist.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At least two-persons team for seizing electronic evidence.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might need special handling.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Specialist Unit contact information.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071631840"/>
      </p:ext>
    </p:extLst>
  </p:cSld>
  <p:clrMapOvr>
    <a:masterClrMapping/>
  </p:clrMapOvr>
</p:sld>
</file>

<file path=ppt/theme/theme1.xml><?xml version="1.0" encoding="utf-8"?>
<a:theme xmlns:a="http://schemas.openxmlformats.org/drawingml/2006/main" name="CyberEast them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East Template" id="{40A3B124-9129-4B9D-BC1A-B83ADD00B5B6}" vid="{129BBABC-C737-4432-8816-7CA6A819CD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CyberEast Template</Template>
  <TotalTime>111</TotalTime>
  <Words>2338</Words>
  <Application>Microsoft Office PowerPoint</Application>
  <PresentationFormat>On-screen Show (4:3)</PresentationFormat>
  <Paragraphs>395</Paragraphs>
  <Slides>43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CyberEast theme template</vt:lpstr>
      <vt:lpstr>CyberEast Project:  Action on Cybercrime for Cyber Resilience in the Eastern Partnership Region</vt:lpstr>
      <vt:lpstr>Session Objectives</vt:lpstr>
      <vt:lpstr>PowerPoint Presentation</vt:lpstr>
      <vt:lpstr>Planning and Preparing</vt:lpstr>
      <vt:lpstr>Types of seizure</vt:lpstr>
      <vt:lpstr>Examples of useful types of information</vt:lpstr>
      <vt:lpstr>Preparation Phase </vt:lpstr>
      <vt:lpstr>Team Members Tasks</vt:lpstr>
      <vt:lpstr>Preparation Phase </vt:lpstr>
      <vt:lpstr>Preparation Phase - Exercise </vt:lpstr>
      <vt:lpstr>Equipment and Basic Toolkit</vt:lpstr>
      <vt:lpstr>Disassembly and removal tools</vt:lpstr>
      <vt:lpstr>Documentation</vt:lpstr>
      <vt:lpstr>Package and transport</vt:lpstr>
      <vt:lpstr>Communication tools</vt:lpstr>
      <vt:lpstr>Other items</vt:lpstr>
      <vt:lpstr>Other items cont.</vt:lpstr>
      <vt:lpstr>PowerPoint Presentation</vt:lpstr>
      <vt:lpstr>Preparation Phase - Exercise </vt:lpstr>
      <vt:lpstr>PowerPoint Presentation</vt:lpstr>
      <vt:lpstr>Securing the Scene</vt:lpstr>
      <vt:lpstr>Steps to Secure the Scene</vt:lpstr>
      <vt:lpstr>Steps to Secure the Scene cont.</vt:lpstr>
      <vt:lpstr>Steps to Secure the Scene cont.</vt:lpstr>
      <vt:lpstr>Scene Search</vt:lpstr>
      <vt:lpstr>Preliminary interviews</vt:lpstr>
      <vt:lpstr>Preliminary interviews cont.</vt:lpstr>
      <vt:lpstr>PowerPoint Presentation</vt:lpstr>
      <vt:lpstr>Documenting the Scene</vt:lpstr>
      <vt:lpstr>Physical Scene</vt:lpstr>
      <vt:lpstr>Electronic Evidence</vt:lpstr>
      <vt:lpstr>Electronic Evidence cont.</vt:lpstr>
      <vt:lpstr>Persons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</vt:lpstr>
      <vt:lpstr>PowerPoint Presentation</vt:lpstr>
      <vt:lpstr>PowerPoint Presentation</vt:lpstr>
      <vt:lpstr>Summary of Session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Giorgi</cp:lastModifiedBy>
  <cp:revision>9</cp:revision>
  <dcterms:created xsi:type="dcterms:W3CDTF">2020-01-26T05:22:04Z</dcterms:created>
  <dcterms:modified xsi:type="dcterms:W3CDTF">2021-07-02T12:25:34Z</dcterms:modified>
</cp:coreProperties>
</file>