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theme/themeOverride1.xml" ContentType="application/vnd.openxmlformats-officedocument.themeOverride+xml"/>
  <Override PartName="/ppt/notesSlides/notesSlide23.xml" ContentType="application/vnd.openxmlformats-officedocument.presentationml.notesSlide+xml"/>
  <Override PartName="/ppt/theme/themeOverride2.xml" ContentType="application/vnd.openxmlformats-officedocument.themeOverr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6"/>
  </p:notesMasterIdLst>
  <p:sldIdLst>
    <p:sldId id="355" r:id="rId2"/>
    <p:sldId id="567" r:id="rId3"/>
    <p:sldId id="568" r:id="rId4"/>
    <p:sldId id="569" r:id="rId5"/>
    <p:sldId id="570" r:id="rId6"/>
    <p:sldId id="747" r:id="rId7"/>
    <p:sldId id="748" r:id="rId8"/>
    <p:sldId id="749" r:id="rId9"/>
    <p:sldId id="750" r:id="rId10"/>
    <p:sldId id="788" r:id="rId11"/>
    <p:sldId id="789" r:id="rId12"/>
    <p:sldId id="790" r:id="rId13"/>
    <p:sldId id="791" r:id="rId14"/>
    <p:sldId id="792" r:id="rId15"/>
    <p:sldId id="793" r:id="rId16"/>
    <p:sldId id="794" r:id="rId17"/>
    <p:sldId id="795" r:id="rId18"/>
    <p:sldId id="796" r:id="rId19"/>
    <p:sldId id="812" r:id="rId20"/>
    <p:sldId id="751" r:id="rId21"/>
    <p:sldId id="797" r:id="rId22"/>
    <p:sldId id="798" r:id="rId23"/>
    <p:sldId id="799" r:id="rId24"/>
    <p:sldId id="800" r:id="rId25"/>
    <p:sldId id="801" r:id="rId26"/>
    <p:sldId id="802" r:id="rId27"/>
    <p:sldId id="804" r:id="rId28"/>
    <p:sldId id="805" r:id="rId29"/>
    <p:sldId id="806" r:id="rId30"/>
    <p:sldId id="807" r:id="rId31"/>
    <p:sldId id="808" r:id="rId32"/>
    <p:sldId id="809" r:id="rId33"/>
    <p:sldId id="810" r:id="rId34"/>
    <p:sldId id="811" r:id="rId3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355"/>
          </p14:sldIdLst>
        </p14:section>
        <p14:section name="Introduction" id="{DEED0A68-EF9C-4733-ADAA-766A859E58BB}">
          <p14:sldIdLst>
            <p14:sldId id="567"/>
            <p14:sldId id="568"/>
          </p14:sldIdLst>
        </p14:section>
        <p14:section name="Section 1" id="{1F767E79-2A4A-4837-8114-C2475E36F49A}">
          <p14:sldIdLst>
            <p14:sldId id="569"/>
            <p14:sldId id="570"/>
            <p14:sldId id="747"/>
            <p14:sldId id="748"/>
          </p14:sldIdLst>
        </p14:section>
        <p14:section name="Section 2" id="{BD5EC4CA-CD48-49B6-88C4-D6600C17346B}">
          <p14:sldIdLst>
            <p14:sldId id="749"/>
            <p14:sldId id="750"/>
            <p14:sldId id="788"/>
            <p14:sldId id="789"/>
            <p14:sldId id="790"/>
            <p14:sldId id="791"/>
            <p14:sldId id="792"/>
            <p14:sldId id="793"/>
            <p14:sldId id="794"/>
            <p14:sldId id="795"/>
            <p14:sldId id="796"/>
          </p14:sldIdLst>
        </p14:section>
        <p14:section name="Section 3" id="{CF38BB39-4BC8-4F8B-A63B-4935EC255CA2}">
          <p14:sldIdLst>
            <p14:sldId id="812"/>
            <p14:sldId id="751"/>
            <p14:sldId id="797"/>
            <p14:sldId id="798"/>
            <p14:sldId id="799"/>
            <p14:sldId id="800"/>
            <p14:sldId id="801"/>
            <p14:sldId id="802"/>
            <p14:sldId id="804"/>
            <p14:sldId id="805"/>
          </p14:sldIdLst>
        </p14:section>
        <p14:section name="Section 4" id="{CDB77A57-E109-4FE7-B6FB-C5D48371E968}">
          <p14:sldIdLst>
            <p14:sldId id="806"/>
            <p14:sldId id="807"/>
            <p14:sldId id="808"/>
          </p14:sldIdLst>
        </p14:section>
        <p14:section name="Section 5" id="{E9822AB8-3008-4E5A-9FC0-397C6C814D67}">
          <p14:sldIdLst>
            <p14:sldId id="809"/>
            <p14:sldId id="810"/>
            <p14:sldId id="811"/>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ANDREA Andrei-Stefan" initials="CA" lastIdx="14" clrIdx="0">
    <p:extLst>
      <p:ext uri="{19B8F6BF-5375-455C-9EA6-DF929625EA0E}">
        <p15:presenceInfo xmlns:p15="http://schemas.microsoft.com/office/powerpoint/2012/main" userId="S::Andrei-Stefan.CANDREA@coe.int::076b47cf-5c95-4213-8990-00bd8775d9c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91A6B8"/>
    <a:srgbClr val="2F618F"/>
    <a:srgbClr val="4B6A90"/>
    <a:srgbClr val="91BE9E"/>
    <a:srgbClr val="0E3D8A"/>
    <a:srgbClr val="0E41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1037" autoAdjust="0"/>
  </p:normalViewPr>
  <p:slideViewPr>
    <p:cSldViewPr snapToGrid="0">
      <p:cViewPr varScale="1">
        <p:scale>
          <a:sx n="104" d="100"/>
          <a:sy n="104" d="100"/>
        </p:scale>
        <p:origin x="1806"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B38DFBC-BFF3-42BF-B8C1-E31DDD0A44C8}" type="doc">
      <dgm:prSet loTypeId="urn:microsoft.com/office/officeart/2005/8/layout/process2" loCatId="process" qsTypeId="urn:microsoft.com/office/officeart/2005/8/quickstyle/simple1" qsCatId="simple" csTypeId="urn:microsoft.com/office/officeart/2005/8/colors/accent1_2" csCatId="accent1" phldr="1"/>
      <dgm:spPr/>
    </dgm:pt>
    <dgm:pt modelId="{C3CD0C15-0BC7-4A9F-9FBB-4B8A38F83FD8}">
      <dgm:prSet phldrT="[Text]" custT="1"/>
      <dgm:spPr>
        <a:solidFill>
          <a:srgbClr val="002060"/>
        </a:solidFill>
      </dgm:spPr>
      <dgm:t>
        <a:bodyPr/>
        <a:lstStyle/>
        <a:p>
          <a:pPr algn="l" rtl="0"/>
          <a:r>
            <a:rPr lang="az" sz="3600" b="1" i="0" u="none" baseline="0"/>
            <a:t>1-ci qrupun hesabatı</a:t>
          </a:r>
          <a:endParaRPr lang="az" sz="3600" b="1" dirty="0"/>
        </a:p>
      </dgm:t>
    </dgm:pt>
    <dgm:pt modelId="{4452A92E-6A87-425F-B517-AB9CE957A365}" type="parTrans" cxnId="{ED9EC729-F374-4C49-95CC-427A18286CC7}">
      <dgm:prSet/>
      <dgm:spPr/>
      <dgm:t>
        <a:bodyPr/>
        <a:lstStyle/>
        <a:p>
          <a:endParaRPr lang="az"/>
        </a:p>
      </dgm:t>
    </dgm:pt>
    <dgm:pt modelId="{2C6CE583-76B3-410C-BBF1-3D2E817AEF00}" type="sibTrans" cxnId="{ED9EC729-F374-4C49-95CC-427A18286CC7}">
      <dgm:prSet custT="1"/>
      <dgm:spPr/>
      <dgm:t>
        <a:bodyPr/>
        <a:lstStyle/>
        <a:p>
          <a:endParaRPr lang="az" sz="3600" b="1"/>
        </a:p>
      </dgm:t>
    </dgm:pt>
    <dgm:pt modelId="{63228A14-9361-4C45-8F39-7A7B35276540}">
      <dgm:prSet phldrT="[Text]" custT="1"/>
      <dgm:spPr>
        <a:solidFill>
          <a:srgbClr val="00B0F0"/>
        </a:solidFill>
      </dgm:spPr>
      <dgm:t>
        <a:bodyPr/>
        <a:lstStyle/>
        <a:p>
          <a:pPr algn="l" rtl="0"/>
          <a:r>
            <a:rPr lang="az" sz="3600" b="1" i="0" u="none" baseline="0" dirty="0"/>
            <a:t>2-ci qrupun hesabatı</a:t>
          </a:r>
          <a:endParaRPr lang="az" sz="3600" b="1" dirty="0"/>
        </a:p>
      </dgm:t>
    </dgm:pt>
    <dgm:pt modelId="{9AD9BBAE-F1A9-49CF-ABA2-18C4FDDFF950}" type="parTrans" cxnId="{4A8FBA1D-FC63-4483-85EC-901231FFBA41}">
      <dgm:prSet/>
      <dgm:spPr/>
      <dgm:t>
        <a:bodyPr/>
        <a:lstStyle/>
        <a:p>
          <a:endParaRPr lang="az"/>
        </a:p>
      </dgm:t>
    </dgm:pt>
    <dgm:pt modelId="{B3F4F4F1-FD14-481E-8496-740D81DEB69A}" type="sibTrans" cxnId="{4A8FBA1D-FC63-4483-85EC-901231FFBA41}">
      <dgm:prSet custT="1"/>
      <dgm:spPr/>
      <dgm:t>
        <a:bodyPr/>
        <a:lstStyle/>
        <a:p>
          <a:endParaRPr lang="az" sz="3600" b="1"/>
        </a:p>
      </dgm:t>
    </dgm:pt>
    <dgm:pt modelId="{5F139E6C-D43C-419A-8148-295DA8EA8193}">
      <dgm:prSet phldrT="[Text]" custT="1"/>
      <dgm:spPr>
        <a:solidFill>
          <a:srgbClr val="FFC000"/>
        </a:solidFill>
      </dgm:spPr>
      <dgm:t>
        <a:bodyPr/>
        <a:lstStyle/>
        <a:p>
          <a:pPr algn="l" rtl="0"/>
          <a:r>
            <a:rPr lang="az" sz="3600" b="1" i="0" u="none" baseline="0"/>
            <a:t>3-cü qrupun hesabatı</a:t>
          </a:r>
          <a:endParaRPr lang="az" sz="3600" b="1" dirty="0"/>
        </a:p>
      </dgm:t>
    </dgm:pt>
    <dgm:pt modelId="{8F94D6B5-A31C-44A7-8B8A-BEDC4E8D589B}" type="parTrans" cxnId="{301265F1-23FF-47FC-BD75-F1D876100607}">
      <dgm:prSet/>
      <dgm:spPr/>
      <dgm:t>
        <a:bodyPr/>
        <a:lstStyle/>
        <a:p>
          <a:endParaRPr lang="az"/>
        </a:p>
      </dgm:t>
    </dgm:pt>
    <dgm:pt modelId="{B26C842E-46CC-4C93-AABF-5B1A56411510}" type="sibTrans" cxnId="{301265F1-23FF-47FC-BD75-F1D876100607}">
      <dgm:prSet custT="1"/>
      <dgm:spPr/>
      <dgm:t>
        <a:bodyPr/>
        <a:lstStyle/>
        <a:p>
          <a:endParaRPr lang="az" sz="3600" b="1"/>
        </a:p>
      </dgm:t>
    </dgm:pt>
    <dgm:pt modelId="{F0D29273-5B66-4419-8524-DBC370D94DDF}">
      <dgm:prSet phldrT="[Text]" custT="1"/>
      <dgm:spPr>
        <a:solidFill>
          <a:srgbClr val="FF0000"/>
        </a:solidFill>
      </dgm:spPr>
      <dgm:t>
        <a:bodyPr/>
        <a:lstStyle/>
        <a:p>
          <a:pPr algn="l" rtl="0"/>
          <a:r>
            <a:rPr lang="az" sz="3600" b="1" i="0" u="none" baseline="0"/>
            <a:t>4-cü qrupun hesabatı</a:t>
          </a:r>
          <a:endParaRPr lang="az" sz="3600" b="1" dirty="0"/>
        </a:p>
      </dgm:t>
    </dgm:pt>
    <dgm:pt modelId="{F7FAEE7F-0FC8-44BB-A550-396A4E4F637F}" type="parTrans" cxnId="{083B3940-8ED4-4934-8075-E85E5D83DDF5}">
      <dgm:prSet/>
      <dgm:spPr/>
      <dgm:t>
        <a:bodyPr/>
        <a:lstStyle/>
        <a:p>
          <a:endParaRPr lang="az"/>
        </a:p>
      </dgm:t>
    </dgm:pt>
    <dgm:pt modelId="{43BFC229-B56F-462E-9AC7-7D26FBDF2A65}" type="sibTrans" cxnId="{083B3940-8ED4-4934-8075-E85E5D83DDF5}">
      <dgm:prSet/>
      <dgm:spPr/>
      <dgm:t>
        <a:bodyPr/>
        <a:lstStyle/>
        <a:p>
          <a:endParaRPr lang="az"/>
        </a:p>
      </dgm:t>
    </dgm:pt>
    <dgm:pt modelId="{BD9319EC-C6D0-4671-8775-87AFACA6A516}" type="pres">
      <dgm:prSet presAssocID="{1B38DFBC-BFF3-42BF-B8C1-E31DDD0A44C8}" presName="linearFlow" presStyleCnt="0">
        <dgm:presLayoutVars>
          <dgm:resizeHandles val="exact"/>
        </dgm:presLayoutVars>
      </dgm:prSet>
      <dgm:spPr/>
    </dgm:pt>
    <dgm:pt modelId="{25FF0AF6-0F9B-4564-8F59-531EF8B4C838}" type="pres">
      <dgm:prSet presAssocID="{C3CD0C15-0BC7-4A9F-9FBB-4B8A38F83FD8}" presName="node" presStyleLbl="node1" presStyleIdx="0" presStyleCnt="4">
        <dgm:presLayoutVars>
          <dgm:bulletEnabled val="1"/>
        </dgm:presLayoutVars>
      </dgm:prSet>
      <dgm:spPr/>
      <dgm:t>
        <a:bodyPr/>
        <a:lstStyle/>
        <a:p>
          <a:endParaRPr lang="az"/>
        </a:p>
      </dgm:t>
    </dgm:pt>
    <dgm:pt modelId="{7E3EBF11-45EA-455A-A4AB-6FD193E2F19E}" type="pres">
      <dgm:prSet presAssocID="{2C6CE583-76B3-410C-BBF1-3D2E817AEF00}" presName="sibTrans" presStyleLbl="sibTrans2D1" presStyleIdx="0" presStyleCnt="3"/>
      <dgm:spPr/>
      <dgm:t>
        <a:bodyPr/>
        <a:lstStyle/>
        <a:p>
          <a:endParaRPr lang="az"/>
        </a:p>
      </dgm:t>
    </dgm:pt>
    <dgm:pt modelId="{9B0DE74E-5C59-48C0-810A-B02D690AC5F5}" type="pres">
      <dgm:prSet presAssocID="{2C6CE583-76B3-410C-BBF1-3D2E817AEF00}" presName="connectorText" presStyleLbl="sibTrans2D1" presStyleIdx="0" presStyleCnt="3"/>
      <dgm:spPr/>
      <dgm:t>
        <a:bodyPr/>
        <a:lstStyle/>
        <a:p>
          <a:endParaRPr lang="az"/>
        </a:p>
      </dgm:t>
    </dgm:pt>
    <dgm:pt modelId="{2EB2D00E-EF3D-4380-852E-C53664D906D5}" type="pres">
      <dgm:prSet presAssocID="{63228A14-9361-4C45-8F39-7A7B35276540}" presName="node" presStyleLbl="node1" presStyleIdx="1" presStyleCnt="4">
        <dgm:presLayoutVars>
          <dgm:bulletEnabled val="1"/>
        </dgm:presLayoutVars>
      </dgm:prSet>
      <dgm:spPr/>
      <dgm:t>
        <a:bodyPr/>
        <a:lstStyle/>
        <a:p>
          <a:endParaRPr lang="az"/>
        </a:p>
      </dgm:t>
    </dgm:pt>
    <dgm:pt modelId="{FC7770C3-5526-458A-BC2A-94CDDCCA40D9}" type="pres">
      <dgm:prSet presAssocID="{B3F4F4F1-FD14-481E-8496-740D81DEB69A}" presName="sibTrans" presStyleLbl="sibTrans2D1" presStyleIdx="1" presStyleCnt="3"/>
      <dgm:spPr/>
      <dgm:t>
        <a:bodyPr/>
        <a:lstStyle/>
        <a:p>
          <a:endParaRPr lang="az"/>
        </a:p>
      </dgm:t>
    </dgm:pt>
    <dgm:pt modelId="{772DF557-36CF-40E0-A18C-16756BDB9D4D}" type="pres">
      <dgm:prSet presAssocID="{B3F4F4F1-FD14-481E-8496-740D81DEB69A}" presName="connectorText" presStyleLbl="sibTrans2D1" presStyleIdx="1" presStyleCnt="3"/>
      <dgm:spPr/>
      <dgm:t>
        <a:bodyPr/>
        <a:lstStyle/>
        <a:p>
          <a:endParaRPr lang="az"/>
        </a:p>
      </dgm:t>
    </dgm:pt>
    <dgm:pt modelId="{4876D40E-5D08-40AA-9799-D741009083C6}" type="pres">
      <dgm:prSet presAssocID="{5F139E6C-D43C-419A-8148-295DA8EA8193}" presName="node" presStyleLbl="node1" presStyleIdx="2" presStyleCnt="4">
        <dgm:presLayoutVars>
          <dgm:bulletEnabled val="1"/>
        </dgm:presLayoutVars>
      </dgm:prSet>
      <dgm:spPr/>
      <dgm:t>
        <a:bodyPr/>
        <a:lstStyle/>
        <a:p>
          <a:endParaRPr lang="az"/>
        </a:p>
      </dgm:t>
    </dgm:pt>
    <dgm:pt modelId="{71815630-E4B9-4B38-9C0D-BA9E18304406}" type="pres">
      <dgm:prSet presAssocID="{B26C842E-46CC-4C93-AABF-5B1A56411510}" presName="sibTrans" presStyleLbl="sibTrans2D1" presStyleIdx="2" presStyleCnt="3"/>
      <dgm:spPr/>
      <dgm:t>
        <a:bodyPr/>
        <a:lstStyle/>
        <a:p>
          <a:endParaRPr lang="az"/>
        </a:p>
      </dgm:t>
    </dgm:pt>
    <dgm:pt modelId="{5186ACE6-5414-4C8C-82BE-8EEBBA0098A9}" type="pres">
      <dgm:prSet presAssocID="{B26C842E-46CC-4C93-AABF-5B1A56411510}" presName="connectorText" presStyleLbl="sibTrans2D1" presStyleIdx="2" presStyleCnt="3"/>
      <dgm:spPr/>
      <dgm:t>
        <a:bodyPr/>
        <a:lstStyle/>
        <a:p>
          <a:endParaRPr lang="az"/>
        </a:p>
      </dgm:t>
    </dgm:pt>
    <dgm:pt modelId="{3D5F3141-0B64-40AD-8ED1-62F8414D55B7}" type="pres">
      <dgm:prSet presAssocID="{F0D29273-5B66-4419-8524-DBC370D94DDF}" presName="node" presStyleLbl="node1" presStyleIdx="3" presStyleCnt="4">
        <dgm:presLayoutVars>
          <dgm:bulletEnabled val="1"/>
        </dgm:presLayoutVars>
      </dgm:prSet>
      <dgm:spPr/>
      <dgm:t>
        <a:bodyPr/>
        <a:lstStyle/>
        <a:p>
          <a:endParaRPr lang="az"/>
        </a:p>
      </dgm:t>
    </dgm:pt>
  </dgm:ptLst>
  <dgm:cxnLst>
    <dgm:cxn modelId="{B4ACFD8E-DD12-4E3F-8E6C-06ACD9830549}" type="presOf" srcId="{F0D29273-5B66-4419-8524-DBC370D94DDF}" destId="{3D5F3141-0B64-40AD-8ED1-62F8414D55B7}" srcOrd="0" destOrd="0" presId="urn:microsoft.com/office/officeart/2005/8/layout/process2"/>
    <dgm:cxn modelId="{EDFAD27A-8716-4755-A0DD-2B93DCCD213C}" type="presOf" srcId="{1B38DFBC-BFF3-42BF-B8C1-E31DDD0A44C8}" destId="{BD9319EC-C6D0-4671-8775-87AFACA6A516}" srcOrd="0" destOrd="0" presId="urn:microsoft.com/office/officeart/2005/8/layout/process2"/>
    <dgm:cxn modelId="{ED9EC729-F374-4C49-95CC-427A18286CC7}" srcId="{1B38DFBC-BFF3-42BF-B8C1-E31DDD0A44C8}" destId="{C3CD0C15-0BC7-4A9F-9FBB-4B8A38F83FD8}" srcOrd="0" destOrd="0" parTransId="{4452A92E-6A87-425F-B517-AB9CE957A365}" sibTransId="{2C6CE583-76B3-410C-BBF1-3D2E817AEF00}"/>
    <dgm:cxn modelId="{7C2D49CF-6C91-4C91-BFBE-C24B50052F7C}" type="presOf" srcId="{2C6CE583-76B3-410C-BBF1-3D2E817AEF00}" destId="{7E3EBF11-45EA-455A-A4AB-6FD193E2F19E}" srcOrd="0" destOrd="0" presId="urn:microsoft.com/office/officeart/2005/8/layout/process2"/>
    <dgm:cxn modelId="{4A8FBA1D-FC63-4483-85EC-901231FFBA41}" srcId="{1B38DFBC-BFF3-42BF-B8C1-E31DDD0A44C8}" destId="{63228A14-9361-4C45-8F39-7A7B35276540}" srcOrd="1" destOrd="0" parTransId="{9AD9BBAE-F1A9-49CF-ABA2-18C4FDDFF950}" sibTransId="{B3F4F4F1-FD14-481E-8496-740D81DEB69A}"/>
    <dgm:cxn modelId="{C83F6D2D-C60D-4384-AF9E-E383BCE1C081}" type="presOf" srcId="{B26C842E-46CC-4C93-AABF-5B1A56411510}" destId="{5186ACE6-5414-4C8C-82BE-8EEBBA0098A9}" srcOrd="1" destOrd="0" presId="urn:microsoft.com/office/officeart/2005/8/layout/process2"/>
    <dgm:cxn modelId="{301265F1-23FF-47FC-BD75-F1D876100607}" srcId="{1B38DFBC-BFF3-42BF-B8C1-E31DDD0A44C8}" destId="{5F139E6C-D43C-419A-8148-295DA8EA8193}" srcOrd="2" destOrd="0" parTransId="{8F94D6B5-A31C-44A7-8B8A-BEDC4E8D589B}" sibTransId="{B26C842E-46CC-4C93-AABF-5B1A56411510}"/>
    <dgm:cxn modelId="{E1DF14F9-80C4-47FA-847A-9D94976366EA}" type="presOf" srcId="{B26C842E-46CC-4C93-AABF-5B1A56411510}" destId="{71815630-E4B9-4B38-9C0D-BA9E18304406}" srcOrd="0" destOrd="0" presId="urn:microsoft.com/office/officeart/2005/8/layout/process2"/>
    <dgm:cxn modelId="{27C91ECB-760B-4B57-8A59-216AE06998A7}" type="presOf" srcId="{63228A14-9361-4C45-8F39-7A7B35276540}" destId="{2EB2D00E-EF3D-4380-852E-C53664D906D5}" srcOrd="0" destOrd="0" presId="urn:microsoft.com/office/officeart/2005/8/layout/process2"/>
    <dgm:cxn modelId="{0EB91C15-863C-47CC-83BF-5CA2EAC38597}" type="presOf" srcId="{2C6CE583-76B3-410C-BBF1-3D2E817AEF00}" destId="{9B0DE74E-5C59-48C0-810A-B02D690AC5F5}" srcOrd="1" destOrd="0" presId="urn:microsoft.com/office/officeart/2005/8/layout/process2"/>
    <dgm:cxn modelId="{BF1F5E7A-ED6C-4873-80DA-7B87CDE797C4}" type="presOf" srcId="{B3F4F4F1-FD14-481E-8496-740D81DEB69A}" destId="{772DF557-36CF-40E0-A18C-16756BDB9D4D}" srcOrd="1" destOrd="0" presId="urn:microsoft.com/office/officeart/2005/8/layout/process2"/>
    <dgm:cxn modelId="{083B3940-8ED4-4934-8075-E85E5D83DDF5}" srcId="{1B38DFBC-BFF3-42BF-B8C1-E31DDD0A44C8}" destId="{F0D29273-5B66-4419-8524-DBC370D94DDF}" srcOrd="3" destOrd="0" parTransId="{F7FAEE7F-0FC8-44BB-A550-396A4E4F637F}" sibTransId="{43BFC229-B56F-462E-9AC7-7D26FBDF2A65}"/>
    <dgm:cxn modelId="{5828DE7B-11BF-46A9-8D97-9E5B4151D05E}" type="presOf" srcId="{B3F4F4F1-FD14-481E-8496-740D81DEB69A}" destId="{FC7770C3-5526-458A-BC2A-94CDDCCA40D9}" srcOrd="0" destOrd="0" presId="urn:microsoft.com/office/officeart/2005/8/layout/process2"/>
    <dgm:cxn modelId="{7D5992F5-C155-4B9F-A30D-703F3E1A92F0}" type="presOf" srcId="{C3CD0C15-0BC7-4A9F-9FBB-4B8A38F83FD8}" destId="{25FF0AF6-0F9B-4564-8F59-531EF8B4C838}" srcOrd="0" destOrd="0" presId="urn:microsoft.com/office/officeart/2005/8/layout/process2"/>
    <dgm:cxn modelId="{38A6A03C-0974-471E-AB6F-B31597069A40}" type="presOf" srcId="{5F139E6C-D43C-419A-8148-295DA8EA8193}" destId="{4876D40E-5D08-40AA-9799-D741009083C6}" srcOrd="0" destOrd="0" presId="urn:microsoft.com/office/officeart/2005/8/layout/process2"/>
    <dgm:cxn modelId="{CEF83BE6-AF4C-426B-9A43-E32C5DE25CFA}" type="presParOf" srcId="{BD9319EC-C6D0-4671-8775-87AFACA6A516}" destId="{25FF0AF6-0F9B-4564-8F59-531EF8B4C838}" srcOrd="0" destOrd="0" presId="urn:microsoft.com/office/officeart/2005/8/layout/process2"/>
    <dgm:cxn modelId="{27A81330-3EF2-4372-9AAD-0D1CA1ACA73C}" type="presParOf" srcId="{BD9319EC-C6D0-4671-8775-87AFACA6A516}" destId="{7E3EBF11-45EA-455A-A4AB-6FD193E2F19E}" srcOrd="1" destOrd="0" presId="urn:microsoft.com/office/officeart/2005/8/layout/process2"/>
    <dgm:cxn modelId="{43361438-4CD1-4727-B6D1-8607C5B8E63D}" type="presParOf" srcId="{7E3EBF11-45EA-455A-A4AB-6FD193E2F19E}" destId="{9B0DE74E-5C59-48C0-810A-B02D690AC5F5}" srcOrd="0" destOrd="0" presId="urn:microsoft.com/office/officeart/2005/8/layout/process2"/>
    <dgm:cxn modelId="{3B0120B2-15D7-49D5-A83F-397BCABCBD92}" type="presParOf" srcId="{BD9319EC-C6D0-4671-8775-87AFACA6A516}" destId="{2EB2D00E-EF3D-4380-852E-C53664D906D5}" srcOrd="2" destOrd="0" presId="urn:microsoft.com/office/officeart/2005/8/layout/process2"/>
    <dgm:cxn modelId="{4EEE7A2D-6B22-4681-BBDB-E1689C314CAB}" type="presParOf" srcId="{BD9319EC-C6D0-4671-8775-87AFACA6A516}" destId="{FC7770C3-5526-458A-BC2A-94CDDCCA40D9}" srcOrd="3" destOrd="0" presId="urn:microsoft.com/office/officeart/2005/8/layout/process2"/>
    <dgm:cxn modelId="{B4DE594B-262C-4A72-B631-244E0B808BB2}" type="presParOf" srcId="{FC7770C3-5526-458A-BC2A-94CDDCCA40D9}" destId="{772DF557-36CF-40E0-A18C-16756BDB9D4D}" srcOrd="0" destOrd="0" presId="urn:microsoft.com/office/officeart/2005/8/layout/process2"/>
    <dgm:cxn modelId="{9F99344C-4BD4-4BC6-AAE1-88DEE323CD3A}" type="presParOf" srcId="{BD9319EC-C6D0-4671-8775-87AFACA6A516}" destId="{4876D40E-5D08-40AA-9799-D741009083C6}" srcOrd="4" destOrd="0" presId="urn:microsoft.com/office/officeart/2005/8/layout/process2"/>
    <dgm:cxn modelId="{7B7EAAD5-C28A-4FF4-884A-3CBCB6C30EB1}" type="presParOf" srcId="{BD9319EC-C6D0-4671-8775-87AFACA6A516}" destId="{71815630-E4B9-4B38-9C0D-BA9E18304406}" srcOrd="5" destOrd="0" presId="urn:microsoft.com/office/officeart/2005/8/layout/process2"/>
    <dgm:cxn modelId="{D6F46C82-8FCA-4891-92E4-887456C20BF8}" type="presParOf" srcId="{71815630-E4B9-4B38-9C0D-BA9E18304406}" destId="{5186ACE6-5414-4C8C-82BE-8EEBBA0098A9}" srcOrd="0" destOrd="0" presId="urn:microsoft.com/office/officeart/2005/8/layout/process2"/>
    <dgm:cxn modelId="{245CFCB1-84D8-495F-8818-6C82279BEFB6}" type="presParOf" srcId="{BD9319EC-C6D0-4671-8775-87AFACA6A516}" destId="{3D5F3141-0B64-40AD-8ED1-62F8414D55B7}" srcOrd="6" destOrd="0" presId="urn:microsoft.com/office/officeart/2005/8/layout/process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FF0AF6-0F9B-4564-8F59-531EF8B4C838}">
      <dsp:nvSpPr>
        <dsp:cNvPr id="0" name=""/>
        <dsp:cNvSpPr/>
      </dsp:nvSpPr>
      <dsp:spPr>
        <a:xfrm>
          <a:off x="1669067" y="4924"/>
          <a:ext cx="3661902" cy="915475"/>
        </a:xfrm>
        <a:prstGeom prst="roundRect">
          <a:avLst>
            <a:gd name="adj" fmla="val 10000"/>
          </a:avLst>
        </a:prstGeom>
        <a:solidFill>
          <a:srgbClr val="00206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az" sz="3600" b="1" i="0" u="none" kern="1200" baseline="0"/>
            <a:t>1-ci qrupun hesabatı</a:t>
          </a:r>
          <a:endParaRPr lang="az" sz="3600" b="1" kern="1200" dirty="0"/>
        </a:p>
      </dsp:txBody>
      <dsp:txXfrm>
        <a:off x="1695880" y="31737"/>
        <a:ext cx="3608276" cy="861849"/>
      </dsp:txXfrm>
    </dsp:sp>
    <dsp:sp modelId="{7E3EBF11-45EA-455A-A4AB-6FD193E2F19E}">
      <dsp:nvSpPr>
        <dsp:cNvPr id="0" name=""/>
        <dsp:cNvSpPr/>
      </dsp:nvSpPr>
      <dsp:spPr>
        <a:xfrm rot="5400000">
          <a:off x="3328366" y="943286"/>
          <a:ext cx="343303" cy="4119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az" sz="3600" b="1" kern="1200"/>
        </a:p>
      </dsp:txBody>
      <dsp:txXfrm rot="-5400000">
        <a:off x="3376429" y="977617"/>
        <a:ext cx="247178" cy="240312"/>
      </dsp:txXfrm>
    </dsp:sp>
    <dsp:sp modelId="{2EB2D00E-EF3D-4380-852E-C53664D906D5}">
      <dsp:nvSpPr>
        <dsp:cNvPr id="0" name=""/>
        <dsp:cNvSpPr/>
      </dsp:nvSpPr>
      <dsp:spPr>
        <a:xfrm>
          <a:off x="1669067" y="1378137"/>
          <a:ext cx="3661902" cy="915475"/>
        </a:xfrm>
        <a:prstGeom prst="roundRect">
          <a:avLst>
            <a:gd name="adj" fmla="val 10000"/>
          </a:avLst>
        </a:prstGeom>
        <a:solidFill>
          <a:srgbClr val="00B0F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az" sz="3600" b="1" i="0" u="none" kern="1200" baseline="0" dirty="0"/>
            <a:t>2-ci qrupun hesabatı</a:t>
          </a:r>
          <a:endParaRPr lang="az" sz="3600" b="1" kern="1200" dirty="0"/>
        </a:p>
      </dsp:txBody>
      <dsp:txXfrm>
        <a:off x="1695880" y="1404950"/>
        <a:ext cx="3608276" cy="861849"/>
      </dsp:txXfrm>
    </dsp:sp>
    <dsp:sp modelId="{FC7770C3-5526-458A-BC2A-94CDDCCA40D9}">
      <dsp:nvSpPr>
        <dsp:cNvPr id="0" name=""/>
        <dsp:cNvSpPr/>
      </dsp:nvSpPr>
      <dsp:spPr>
        <a:xfrm rot="5400000">
          <a:off x="3328366" y="2316500"/>
          <a:ext cx="343303" cy="4119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az" sz="3600" b="1" kern="1200"/>
        </a:p>
      </dsp:txBody>
      <dsp:txXfrm rot="-5400000">
        <a:off x="3376429" y="2350831"/>
        <a:ext cx="247178" cy="240312"/>
      </dsp:txXfrm>
    </dsp:sp>
    <dsp:sp modelId="{4876D40E-5D08-40AA-9799-D741009083C6}">
      <dsp:nvSpPr>
        <dsp:cNvPr id="0" name=""/>
        <dsp:cNvSpPr/>
      </dsp:nvSpPr>
      <dsp:spPr>
        <a:xfrm>
          <a:off x="1669067" y="2751351"/>
          <a:ext cx="3661902" cy="915475"/>
        </a:xfrm>
        <a:prstGeom prst="roundRect">
          <a:avLst>
            <a:gd name="adj" fmla="val 10000"/>
          </a:avLst>
        </a:prstGeom>
        <a:solidFill>
          <a:srgbClr val="FFC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az" sz="3600" b="1" i="0" u="none" kern="1200" baseline="0"/>
            <a:t>3-cü qrupun hesabatı</a:t>
          </a:r>
          <a:endParaRPr lang="az" sz="3600" b="1" kern="1200" dirty="0"/>
        </a:p>
      </dsp:txBody>
      <dsp:txXfrm>
        <a:off x="1695880" y="2778164"/>
        <a:ext cx="3608276" cy="861849"/>
      </dsp:txXfrm>
    </dsp:sp>
    <dsp:sp modelId="{71815630-E4B9-4B38-9C0D-BA9E18304406}">
      <dsp:nvSpPr>
        <dsp:cNvPr id="0" name=""/>
        <dsp:cNvSpPr/>
      </dsp:nvSpPr>
      <dsp:spPr>
        <a:xfrm rot="5400000">
          <a:off x="3328366" y="3689714"/>
          <a:ext cx="343303" cy="411964"/>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600200">
            <a:lnSpc>
              <a:spcPct val="90000"/>
            </a:lnSpc>
            <a:spcBef>
              <a:spcPct val="0"/>
            </a:spcBef>
            <a:spcAft>
              <a:spcPct val="35000"/>
            </a:spcAft>
          </a:pPr>
          <a:endParaRPr lang="az" sz="3600" b="1" kern="1200"/>
        </a:p>
      </dsp:txBody>
      <dsp:txXfrm rot="-5400000">
        <a:off x="3376429" y="3724045"/>
        <a:ext cx="247178" cy="240312"/>
      </dsp:txXfrm>
    </dsp:sp>
    <dsp:sp modelId="{3D5F3141-0B64-40AD-8ED1-62F8414D55B7}">
      <dsp:nvSpPr>
        <dsp:cNvPr id="0" name=""/>
        <dsp:cNvSpPr/>
      </dsp:nvSpPr>
      <dsp:spPr>
        <a:xfrm>
          <a:off x="1669067" y="4124564"/>
          <a:ext cx="3661902" cy="915475"/>
        </a:xfrm>
        <a:prstGeom prst="roundRect">
          <a:avLst>
            <a:gd name="adj" fmla="val 10000"/>
          </a:avLst>
        </a:prstGeom>
        <a:solidFill>
          <a:srgbClr val="FF0000"/>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lvl="0" algn="l" defTabSz="1600200" rtl="0">
            <a:lnSpc>
              <a:spcPct val="90000"/>
            </a:lnSpc>
            <a:spcBef>
              <a:spcPct val="0"/>
            </a:spcBef>
            <a:spcAft>
              <a:spcPct val="35000"/>
            </a:spcAft>
          </a:pPr>
          <a:r>
            <a:rPr lang="az" sz="3600" b="1" i="0" u="none" kern="1200" baseline="0"/>
            <a:t>4-cü qrupun hesabatı</a:t>
          </a:r>
          <a:endParaRPr lang="az" sz="3600" b="1" kern="1200" dirty="0"/>
        </a:p>
      </dsp:txBody>
      <dsp:txXfrm>
        <a:off x="1695880" y="4151377"/>
        <a:ext cx="3608276" cy="861849"/>
      </dsp:txXfrm>
    </dsp:sp>
  </dsp:spTree>
</dsp:drawing>
</file>

<file path=ppt/diagrams/layout1.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15/04/2021</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en-GB"/>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Sessiyanın gündəliyi. Nümayəndələr onun surətinə malik olmalıdırlar.</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a:t>
            </a:fld>
            <a:endParaRPr lang="az"/>
          </a:p>
        </p:txBody>
      </p:sp>
    </p:spTree>
    <p:extLst>
      <p:ext uri="{BB962C8B-B14F-4D97-AF65-F5344CB8AC3E}">
        <p14:creationId xmlns:p14="http://schemas.microsoft.com/office/powerpoint/2010/main" val="10389892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12</a:t>
            </a:fld>
            <a:endParaRPr lang="az"/>
          </a:p>
        </p:txBody>
      </p:sp>
    </p:spTree>
    <p:extLst>
      <p:ext uri="{BB962C8B-B14F-4D97-AF65-F5344CB8AC3E}">
        <p14:creationId xmlns:p14="http://schemas.microsoft.com/office/powerpoint/2010/main" val="31257391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2-ci qrup “Verilənləri izlə” mövzulu slaydlar üzərində işləməlidir.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13</a:t>
            </a:fld>
            <a:endParaRPr lang="az"/>
          </a:p>
        </p:txBody>
      </p:sp>
    </p:spTree>
    <p:extLst>
      <p:ext uri="{BB962C8B-B14F-4D97-AF65-F5344CB8AC3E}">
        <p14:creationId xmlns:p14="http://schemas.microsoft.com/office/powerpoint/2010/main" val="387312470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14</a:t>
            </a:fld>
            <a:endParaRPr lang="az"/>
          </a:p>
        </p:txBody>
      </p:sp>
    </p:spTree>
    <p:extLst>
      <p:ext uri="{BB962C8B-B14F-4D97-AF65-F5344CB8AC3E}">
        <p14:creationId xmlns:p14="http://schemas.microsoft.com/office/powerpoint/2010/main" val="24460780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3-cü qrup “Pulu izlə” mövzulu slaydlar üzərində işləməlidir.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15</a:t>
            </a:fld>
            <a:endParaRPr lang="az"/>
          </a:p>
        </p:txBody>
      </p:sp>
    </p:spTree>
    <p:extLst>
      <p:ext uri="{BB962C8B-B14F-4D97-AF65-F5344CB8AC3E}">
        <p14:creationId xmlns:p14="http://schemas.microsoft.com/office/powerpoint/2010/main" val="25060197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16</a:t>
            </a:fld>
            <a:endParaRPr lang="az"/>
          </a:p>
        </p:txBody>
      </p:sp>
    </p:spTree>
    <p:extLst>
      <p:ext uri="{BB962C8B-B14F-4D97-AF65-F5344CB8AC3E}">
        <p14:creationId xmlns:p14="http://schemas.microsoft.com/office/powerpoint/2010/main" val="34891158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4-cü qrup “Lideri izlə” mövzulu slaydlar üzərində işləməlidir.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17</a:t>
            </a:fld>
            <a:endParaRPr lang="az"/>
          </a:p>
        </p:txBody>
      </p:sp>
    </p:spTree>
    <p:extLst>
      <p:ext uri="{BB962C8B-B14F-4D97-AF65-F5344CB8AC3E}">
        <p14:creationId xmlns:p14="http://schemas.microsoft.com/office/powerpoint/2010/main" val="32764657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18</a:t>
            </a:fld>
            <a:endParaRPr lang="az"/>
          </a:p>
        </p:txBody>
      </p:sp>
    </p:spTree>
    <p:extLst>
      <p:ext uri="{BB962C8B-B14F-4D97-AF65-F5344CB8AC3E}">
        <p14:creationId xmlns:p14="http://schemas.microsoft.com/office/powerpoint/2010/main" val="24050930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19</a:t>
            </a:fld>
            <a:endParaRPr lang="az"/>
          </a:p>
        </p:txBody>
      </p:sp>
    </p:spTree>
    <p:extLst>
      <p:ext uri="{BB962C8B-B14F-4D97-AF65-F5344CB8AC3E}">
        <p14:creationId xmlns:p14="http://schemas.microsoft.com/office/powerpoint/2010/main" val="40300455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Bu slayd faktiki iş bölgüsünü izah edir. Mümkün olarsa, qruplar fiziki olaraq bölünə bilərlər, lakin bu, mütləq deyil.</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20</a:t>
            </a:fld>
            <a:endParaRPr lang="az"/>
          </a:p>
        </p:txBody>
      </p:sp>
    </p:spTree>
    <p:extLst>
      <p:ext uri="{BB962C8B-B14F-4D97-AF65-F5344CB8AC3E}">
        <p14:creationId xmlns:p14="http://schemas.microsoft.com/office/powerpoint/2010/main" val="11399626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Ekspert kazus barədə, qrupla iş zamanı araşdırılmalı olan əsas ideyaları təcəssüm etdirən əsas məsələləri təqdim etməlidir.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21</a:t>
            </a:fld>
            <a:endParaRPr lang="az"/>
          </a:p>
        </p:txBody>
      </p:sp>
    </p:spTree>
    <p:extLst>
      <p:ext uri="{BB962C8B-B14F-4D97-AF65-F5344CB8AC3E}">
        <p14:creationId xmlns:p14="http://schemas.microsoft.com/office/powerpoint/2010/main" val="20693737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az" b="0" i="0" u="none" baseline="0"/>
              <a:t>Sessiyanın məqsədləri Nümayəndələr sessiyanın sonunda nəyin hədəfləndiyi barədə məlumatlandırılmalıldırlar.</a:t>
            </a:r>
          </a:p>
          <a:p>
            <a:pPr marL="0" marR="0" lvl="0" indent="0" algn="just" defTabSz="457200" rtl="0" eaLnBrk="0" fontAlgn="base" latinLnBrk="0" hangingPunct="0">
              <a:lnSpc>
                <a:spcPct val="100000"/>
              </a:lnSpc>
              <a:spcBef>
                <a:spcPct val="30000"/>
              </a:spcBef>
              <a:spcAft>
                <a:spcPct val="0"/>
              </a:spcAft>
              <a:buClrTx/>
              <a:buSzTx/>
              <a:buFontTx/>
              <a:buNone/>
              <a:tabLst/>
              <a:defRPr/>
            </a:pPr>
            <a:endParaRPr lang="az" dirty="0"/>
          </a:p>
          <a:p>
            <a:pPr algn="just" rtl="0"/>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3</a:t>
            </a:fld>
            <a:endParaRPr lang="az"/>
          </a:p>
        </p:txBody>
      </p:sp>
    </p:spTree>
    <p:extLst>
      <p:ext uri="{BB962C8B-B14F-4D97-AF65-F5344CB8AC3E}">
        <p14:creationId xmlns:p14="http://schemas.microsoft.com/office/powerpoint/2010/main" val="151168163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Əsas suallar Kibercinayətkarlıq haqqında konvensiyanın bütün fəsillərini əhatə edir. Qənaətlərdə əsasən cinayət əməlləri, eləcə də kazusun təhlili üçün istifadə edilən prosessual və qarşılıqlı hüquqi yardım müddəalarına yer verilməlidir.</a:t>
            </a:r>
          </a:p>
          <a:p>
            <a:endParaRPr lang="az" dirty="0" smtClean="0"/>
          </a:p>
          <a:p>
            <a:pPr algn="l" rtl="0"/>
            <a:r>
              <a:rPr lang="az" b="0" i="0" u="none" baseline="0"/>
              <a:t>İş məhkəməyə təqdim edilməyə hazır deyil.</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22</a:t>
            </a:fld>
            <a:endParaRPr lang="az"/>
          </a:p>
        </p:txBody>
      </p:sp>
    </p:spTree>
    <p:extLst>
      <p:ext uri="{BB962C8B-B14F-4D97-AF65-F5344CB8AC3E}">
        <p14:creationId xmlns:p14="http://schemas.microsoft.com/office/powerpoint/2010/main" val="89335353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Cavablar:</a:t>
            </a:r>
          </a:p>
          <a:p>
            <a:pPr marL="171450" indent="-171450" algn="l" rtl="0">
              <a:buFontTx/>
              <a:buChar char="-"/>
            </a:pPr>
            <a:r>
              <a:rPr lang="az" b="0" i="0" u="none" baseline="0"/>
              <a:t>məlumatların qanunun tələbi əsasında saxlanması rejimi mövcud deyilsə, 16-cı maddə və daha sonra 18-ci maddə. Verilənlərin saxlanması rejimi mövcuddursa, məlumatların məzmunu ilə əlaqədar olaraq sosial media şəbəkəsinə münasibətdə 18-ci maddə.   Brendin baş ofisi ilə oyunla bağlı əlaqə saxlamaq;</a:t>
            </a:r>
          </a:p>
          <a:p>
            <a:pPr marL="171450" indent="-171450" algn="l" rtl="0">
              <a:buFontTx/>
              <a:buChar char="-"/>
            </a:pPr>
            <a:r>
              <a:rPr lang="az" b="0" i="0" u="none" baseline="0"/>
              <a:t>məlumatların qanunun tələbi əsasında saxlanması rejimi mövcud deyilsə, 16-cı maddə və daha sonra 18-ci maddə. Verilənlərin saxlanması rejimi mövcuddursa, abunəçi haqqında baza məlumat ilə əlaqədar olaraq sosial media şəbəkəsinə münasibətdə 18-ci maddə.</a:t>
            </a:r>
          </a:p>
          <a:p>
            <a:pPr marL="171450" indent="-171450" algn="l" rtl="0">
              <a:buFontTx/>
              <a:buChar char="-"/>
            </a:pPr>
            <a:r>
              <a:rPr lang="az" b="0" i="0" u="none" baseline="0"/>
              <a:t>şahidləri dindiirmək və bank hesabını yoxlamaq;</a:t>
            </a:r>
          </a:p>
          <a:p>
            <a:pPr marL="171450" indent="-171450" algn="l" rtl="0">
              <a:buFontTx/>
              <a:buChar char="-"/>
            </a:pPr>
            <a:r>
              <a:rPr lang="az" b="0" i="0" u="none" baseline="0"/>
              <a:t>Maddə 8:</a:t>
            </a:r>
          </a:p>
          <a:p>
            <a:pPr marL="171450" indent="-171450" algn="l" rtl="0">
              <a:buFontTx/>
              <a:buChar char="-"/>
            </a:pPr>
            <a:r>
              <a:rPr lang="az" b="0" i="0" u="none" baseline="0"/>
              <a:t>mükafat oyunu səhifələrini idarə edən şəxslərin müəyyənləşdirilməsi və onların dindirilməsi</a:t>
            </a:r>
          </a:p>
          <a:p>
            <a:pPr marL="0" indent="0" algn="l" rtl="0">
              <a:buFontTx/>
              <a:buNone/>
            </a:pPr>
            <a:endParaRPr lang="az" dirty="0" smtClean="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23</a:t>
            </a:fld>
            <a:endParaRPr lang="az"/>
          </a:p>
        </p:txBody>
      </p:sp>
    </p:spTree>
    <p:extLst>
      <p:ext uri="{BB962C8B-B14F-4D97-AF65-F5344CB8AC3E}">
        <p14:creationId xmlns:p14="http://schemas.microsoft.com/office/powerpoint/2010/main" val="40929227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Cavablar:</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az" b="0" i="0" u="none" baseline="0"/>
              <a:t>məlumatların qanunun tələbi əsasında saxlanması rejimi mövcud deyilsə, 16-cı maddə və daha sonra 18-ci maddə. Verilənlərin saxlanması rejimi mövcuddursa, abunəçi haqqında baza məlumat, trafik verilənləri və məlumatların məzmunu ilə əlaqədar olaraq sosial media şəbəkəsinə münasibətdə 18-ci maddə.</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az" b="0" i="0" u="none" baseline="0"/>
              <a:t>Kanalların administratorları tərəfindən istifadə edilən İP ünvanları, administratorların fəaliyyət jurnalları, şəxsi verilənlərin mübadiləsi ilə əlaqədar istifadəçi fəaliyyətləri jurnalı, pul axını və ünsiyyətlə əlaqədar digər sübutlar;</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az" b="0" i="0" u="none" baseline="0"/>
              <a:t>16-cı və 18-ci maddələrə əsasən əldə edilmiş İP ünvanları internet xidməti provayderlərinin abunəçiləri ilə onların abunə müqavilələri ilə əlaqələndiriləcək;</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az" b="0" i="0" u="none" baseline="0"/>
              <a:t>Şübhəlilərin verilənlərə malik olması, şübhəlilərin dindirilməsi, brend bank, sosial media və internet xidməti provayderlərinin nümayəndələrinin ifadələri və bunlarla əlaqədar əlavə verilənlərin əldə edilməsi, nümayəndələrin qaranlıq bazarla bağlı seçdiyi yoldan asılı olaraq, A ölkəsindəki qaranlıq bazar (provayderin bazarın mövcudluğundan xəbərdar olub-olmadığından asılı olmayaraq) üçün hostinq xidməti provayderinin müəyyən edilməsi ilə bağlı olaraq 19-cu maddə, şəxsi verilənlərin satıcılar və alıcılar arasında mübadiləsi barədə jurnal qeydlərinin təhlili və bunlarla əlaqədar əlavə sübutlar üçün 16, 18 və 19-cu maddələr. 20-ci və 21-ci maddələr İP ünvanlarının müəyyən edilməsi şərtilə verilənlərin satıcıları və alıcıları arasındakı verilənlərin toplanması və ələ keçirilməsi üçün tətbiq edilə bilər;</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az" b="0" i="0" u="none" baseline="0"/>
              <a:t>Şübhəlilərin kompüterlərində 19-cu maddənin tətbiqi bəzi brendlərin kompüterlərində orijinal kanallara giriş imkanı verən zərərli troyan proqramlarının quraşdırılması üçün kontrollerlərin olduğunu aşkara çıxardı;</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az" b="0" i="0" u="none" baseline="0"/>
              <a:t>19-cu maddənin tətbiqi ilə əldə edilən, şəxsi verilənlərin satıcı və alıcılarının kompüterləri haqqında, bank qeydlərini və kriptovalyuta kisələrini göstərəcək elektron sübutlar</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r>
              <a:rPr lang="az" b="0" i="0" u="none" baseline="0"/>
              <a:t>Brendlərin orijinal sosial media kanallarına giriş və dəyişdirilmə üçün 2-ci və 4-cü maddələr, Brend adından mükafat qazandıran oyunların sui-istifadəsi, Brendlərin loqotiplərindən və başqa ƏMH elementlərindən istifadə üçün 7-ci və 10-cu maddələr </a:t>
            </a:r>
          </a:p>
          <a:p>
            <a:pPr marL="171450" marR="0" lvl="0" indent="-171450" algn="l" defTabSz="457200" rtl="0" eaLnBrk="0" fontAlgn="base" latinLnBrk="0" hangingPunct="0">
              <a:lnSpc>
                <a:spcPct val="100000"/>
              </a:lnSpc>
              <a:spcBef>
                <a:spcPct val="30000"/>
              </a:spcBef>
              <a:spcAft>
                <a:spcPct val="0"/>
              </a:spcAft>
              <a:buClrTx/>
              <a:buSzTx/>
              <a:buFontTx/>
              <a:buChar char="-"/>
              <a:tabLst/>
              <a:defRPr/>
            </a:pPr>
            <a:endParaRPr lang="az" dirty="0" smtClean="0"/>
          </a:p>
          <a:p>
            <a:endParaRPr lang="az" dirty="0" smtClean="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24</a:t>
            </a:fld>
            <a:endParaRPr lang="az"/>
          </a:p>
        </p:txBody>
      </p:sp>
    </p:spTree>
    <p:extLst>
      <p:ext uri="{BB962C8B-B14F-4D97-AF65-F5344CB8AC3E}">
        <p14:creationId xmlns:p14="http://schemas.microsoft.com/office/powerpoint/2010/main" val="243290841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Cavablar:</a:t>
            </a:r>
          </a:p>
          <a:p>
            <a:pPr marL="171450" indent="-171450" algn="l" rtl="0">
              <a:buFontTx/>
              <a:buChar char="-"/>
            </a:pPr>
            <a:r>
              <a:rPr lang="az" b="0" i="0" u="none" baseline="0"/>
              <a:t>hesab qeydiyyat məlumatları və pul əməliyyatları;</a:t>
            </a:r>
          </a:p>
          <a:p>
            <a:pPr marL="171450" indent="-171450" algn="l" rtl="0">
              <a:buFontTx/>
              <a:buChar char="-"/>
            </a:pPr>
            <a:r>
              <a:rPr lang="az" b="0" i="0" u="none" baseline="0"/>
              <a:t>bəli, B ölkəsindəki onlayn ödəniş şirkəti (OLPC) könüllü əməkdaşlığı təsdiq edir, beləliklə, bunun üçün sorğu A ölkəsinin səlahiyyətli orqanı tərəfindən şirkət qaydaları əsasında göndərilməlidir;</a:t>
            </a:r>
          </a:p>
          <a:p>
            <a:pPr marL="171450" indent="-171450" algn="l" rtl="0">
              <a:buFontTx/>
              <a:buChar char="-"/>
            </a:pPr>
            <a:r>
              <a:rPr lang="az" b="0" i="0" u="none" baseline="0"/>
              <a:t>İstifadəçi hesabları ilə əlaqədar OLPC üçün Maddə 29 və 31, C ölkəsindəki onlayn mərc şirkəti (OLBC) ilə kommunikasiya verilənləri ilə əlaqədar olaraq Maddə 30</a:t>
            </a:r>
          </a:p>
          <a:p>
            <a:pPr marL="171450" indent="-171450" algn="l" rtl="0">
              <a:buFontTx/>
              <a:buChar char="-"/>
            </a:pPr>
            <a:r>
              <a:rPr lang="az" b="0" i="0" u="none" baseline="0"/>
              <a:t>C ölkəsi könüllü əməkdaşlığı təsdiq etmədiyinə görə onun üçün 29 və 31-ci maddələr hazırlana bilər, eyni zamanda hüquq mühafizə orqanları arasında sürətli mübadilə üçün 26-cı maddədən istifadə edilə bilər</a:t>
            </a:r>
          </a:p>
          <a:p>
            <a:pPr marL="171450" indent="-171450" algn="l" rtl="0">
              <a:buFontTx/>
              <a:buChar char="-"/>
            </a:pPr>
            <a:r>
              <a:rPr lang="az" b="0" i="0" u="none" baseline="0"/>
              <a:t>A, B və C ölkələri birlikdə A ölkəsi və B ölkəsinin onlayn ödəniş şirkəti və C ölkəsindəki onlayn mərc şirkəti hesablarının istifadəçiləri arasında 33 və 34-cü maddələrin tətbiqini təşkil edə bilərlər.</a:t>
            </a:r>
          </a:p>
          <a:p>
            <a:pPr marL="171450" indent="-171450" algn="l" rtl="0">
              <a:buFontTx/>
              <a:buChar char="-"/>
            </a:pPr>
            <a:endParaRPr lang="az" dirty="0" smtClean="0"/>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25</a:t>
            </a:fld>
            <a:endParaRPr lang="az"/>
          </a:p>
        </p:txBody>
      </p:sp>
    </p:spTree>
    <p:extLst>
      <p:ext uri="{BB962C8B-B14F-4D97-AF65-F5344CB8AC3E}">
        <p14:creationId xmlns:p14="http://schemas.microsoft.com/office/powerpoint/2010/main" val="198638634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rtl="0"/>
            <a:r>
              <a:rPr lang="az" b="0" i="0" u="none" baseline="0"/>
              <a:t>Cavablar:</a:t>
            </a:r>
          </a:p>
          <a:p>
            <a:pPr marL="171450" indent="-171450" algn="l" rtl="0">
              <a:buFontTx/>
              <a:buChar char="-"/>
            </a:pPr>
            <a:r>
              <a:rPr lang="az" b="0" i="0" u="none" baseline="0"/>
              <a:t>Onlayn ödəniş şirkətində hesab sahibi və hesabdan istifadə, əməliyyat qeydləri jurnalı, onlayn mərc şirkətindəki hesablarla ünsiyyətlə əlaqədar İP jurnal faylları, A ölkəsinin bankları ilə məlumat mübadiləsi barədə internet İP jurnal faylları və əvvəlki məlumat axını və mübadiləsi ilə əlaqədar olaraq 29, 30 və 31-ci maddələr</a:t>
            </a:r>
          </a:p>
          <a:p>
            <a:pPr marL="171450" indent="-171450" algn="l" rtl="0">
              <a:buFontTx/>
              <a:buChar char="-"/>
            </a:pPr>
            <a:r>
              <a:rPr lang="az" b="0" i="0" u="none" baseline="0"/>
              <a:t>Bəli, çünki, onlayn ödəniş şirkətinin olduğu ölkə könüllü əməkdaşlığı təsdiq edir, buna görə də maddələrin tətbiqindən əvvəl abunəçi haqqında baza məlumatlar və trafik verilənləri barədə sorğu göndərilə bilər;</a:t>
            </a:r>
          </a:p>
          <a:p>
            <a:pPr marL="171450" indent="-171450" algn="l" rtl="0">
              <a:buFontTx/>
              <a:buChar char="-"/>
            </a:pPr>
            <a:r>
              <a:rPr lang="az" b="0" i="0" u="none" baseline="0"/>
              <a:t>A ölkəsi indi diqqəti bank hesablarına ödəniş qəbul edən şəxslər üzərində cəmləşdirəcək;</a:t>
            </a:r>
          </a:p>
          <a:p>
            <a:pPr marL="171450" indent="-171450" algn="l" rtl="0">
              <a:buFontTx/>
              <a:buChar char="-"/>
            </a:pPr>
            <a:r>
              <a:rPr lang="az" b="0" i="0" u="none" baseline="0"/>
              <a:t>Bundan sonra A ölkəsi onlayn ödəniş şirkətindən yerli banklara vəsait köçürülməsi haqqında təlimatla əlaqədar olaraq 16, 18 və 19-cu maddələrə qayıdır, zəruri olarsa, əsas təqsirkar və kuryerlər  arasında trafik və məlumatların məzmununu üçün 20 və 21-ci maddə tətbiq oluna bilər.</a:t>
            </a:r>
          </a:p>
          <a:p>
            <a:pPr marL="171450" indent="-171450" algn="l" rtl="0">
              <a:buFontTx/>
              <a:buChar char="-"/>
            </a:pPr>
            <a:r>
              <a:rPr lang="az" b="0" i="0" u="none" baseline="0"/>
              <a:t>Abunəçi haqqında əvvəlki baza məlumatların təkrar yoxlanması məqsədilə sosial media üçün 16 və 18-ci maddələr, VOIP üçün 20 və 21-ci maddələr;</a:t>
            </a:r>
          </a:p>
          <a:p>
            <a:pPr marL="171450" indent="-171450" algn="l" rtl="0">
              <a:buFontTx/>
              <a:buChar char="-"/>
            </a:pPr>
            <a:r>
              <a:rPr lang="az" b="0" i="0" u="none" baseline="0"/>
              <a:t>Kazus təhlilinin sonu açıq qalır, 26-cı maddə istifadə edilməlidir və nümayəndələr əsas şübhəlinin E ölkəsində həbs edilməsini və ekstradisiya olunmasını xahiş etmək istəyirlərsə, 24-cü maddə tətbiq edilə bilər.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26</a:t>
            </a:fld>
            <a:endParaRPr lang="az"/>
          </a:p>
        </p:txBody>
      </p:sp>
    </p:spTree>
    <p:extLst>
      <p:ext uri="{BB962C8B-B14F-4D97-AF65-F5344CB8AC3E}">
        <p14:creationId xmlns:p14="http://schemas.microsoft.com/office/powerpoint/2010/main" val="61292959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Nümayəndələrin sualları üçün ayrılmış vaxt.</a:t>
            </a:r>
            <a:endParaRPr lang="az" dirty="0" smtClean="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27</a:t>
            </a:fld>
            <a:endParaRPr lang="az"/>
          </a:p>
        </p:txBody>
      </p:sp>
    </p:spTree>
    <p:extLst>
      <p:ext uri="{BB962C8B-B14F-4D97-AF65-F5344CB8AC3E}">
        <p14:creationId xmlns:p14="http://schemas.microsoft.com/office/powerpoint/2010/main" val="1196368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az-Latn-AZ" dirty="0" smtClean="0"/>
              <a:t>Gəlin başlayaq</a:t>
            </a:r>
            <a:endParaRPr lang="ru-RU" dirty="0"/>
          </a:p>
        </p:txBody>
      </p:sp>
      <p:sp>
        <p:nvSpPr>
          <p:cNvPr id="4" name="Номер слайда 3"/>
          <p:cNvSpPr>
            <a:spLocks noGrp="1"/>
          </p:cNvSpPr>
          <p:nvPr>
            <p:ph type="sldNum" sz="quarter" idx="10"/>
          </p:nvPr>
        </p:nvSpPr>
        <p:spPr/>
        <p:txBody>
          <a:bodyPr/>
          <a:lstStyle/>
          <a:p>
            <a:fld id="{09ADFBB1-7B02-4717-AEA4-A0D2A92F6065}" type="slidenum">
              <a:rPr lang="en-GB" smtClean="0"/>
              <a:t>28</a:t>
            </a:fld>
            <a:endParaRPr lang="en-GB"/>
          </a:p>
        </p:txBody>
      </p:sp>
    </p:spTree>
    <p:extLst>
      <p:ext uri="{BB962C8B-B14F-4D97-AF65-F5344CB8AC3E}">
        <p14:creationId xmlns:p14="http://schemas.microsoft.com/office/powerpoint/2010/main" val="3120018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Qruplar qrupun məruzəçisi vasitəsilə və ya bütün üzvləri ilə birlikdə aşkara çıxardıqları barədə məlumat verirlər. </a:t>
            </a:r>
            <a:endParaRPr lang="az" dirty="0" smtClean="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30</a:t>
            </a:fld>
            <a:endParaRPr lang="az"/>
          </a:p>
        </p:txBody>
      </p:sp>
    </p:spTree>
    <p:extLst>
      <p:ext uri="{BB962C8B-B14F-4D97-AF65-F5344CB8AC3E}">
        <p14:creationId xmlns:p14="http://schemas.microsoft.com/office/powerpoint/2010/main" val="162236096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Nümayəndələrin sualları üçün ayrılmış vaxt.</a:t>
            </a:r>
            <a:endParaRPr lang="az" dirty="0" smtClean="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31</a:t>
            </a:fld>
            <a:endParaRPr lang="az"/>
          </a:p>
        </p:txBody>
      </p:sp>
    </p:spTree>
    <p:extLst>
      <p:ext uri="{BB962C8B-B14F-4D97-AF65-F5344CB8AC3E}">
        <p14:creationId xmlns:p14="http://schemas.microsoft.com/office/powerpoint/2010/main" val="23348260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Sessiyanın məqsədləri Bundan sonra nümayəndələr təqdim edilənləri qəbul və icra etməyə hazır olmalıdırlar.</a:t>
            </a:r>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33</a:t>
            </a:fld>
            <a:endParaRPr lang="az"/>
          </a:p>
        </p:txBody>
      </p:sp>
    </p:spTree>
    <p:extLst>
      <p:ext uri="{BB962C8B-B14F-4D97-AF65-F5344CB8AC3E}">
        <p14:creationId xmlns:p14="http://schemas.microsoft.com/office/powerpoint/2010/main" val="707003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Bu slayd bu vaxta qədər əhatə olunmuş mövzular üçün qısa xatırlatma kimi istifadə edilə bilər.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5</a:t>
            </a:fld>
            <a:endParaRPr lang="az"/>
          </a:p>
        </p:txBody>
      </p:sp>
    </p:spTree>
    <p:extLst>
      <p:ext uri="{BB962C8B-B14F-4D97-AF65-F5344CB8AC3E}">
        <p14:creationId xmlns:p14="http://schemas.microsoft.com/office/powerpoint/2010/main" val="27228725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Nümayəndələrin sualları üçün ayrılmış vaxt.</a:t>
            </a:r>
            <a:endParaRPr lang="az" dirty="0" smtClean="0"/>
          </a:p>
          <a:p>
            <a:endParaRPr lang="az" dirty="0"/>
          </a:p>
        </p:txBody>
      </p:sp>
      <p:sp>
        <p:nvSpPr>
          <p:cNvPr id="4" name="Slide Number Placeholder 3"/>
          <p:cNvSpPr>
            <a:spLocks noGrp="1"/>
          </p:cNvSpPr>
          <p:nvPr>
            <p:ph type="sldNum" sz="quarter" idx="10"/>
          </p:nvPr>
        </p:nvSpPr>
        <p:spPr/>
        <p:txBody>
          <a:bodyPr/>
          <a:lstStyle/>
          <a:p>
            <a:pPr algn="l" rtl="0"/>
            <a:fld id="{09ADFBB1-7B02-4717-AEA4-A0D2A92F6065}" type="slidenum">
              <a:rPr/>
              <a:t>34</a:t>
            </a:fld>
            <a:endParaRPr lang="az"/>
          </a:p>
        </p:txBody>
      </p:sp>
    </p:spTree>
    <p:extLst>
      <p:ext uri="{BB962C8B-B14F-4D97-AF65-F5344CB8AC3E}">
        <p14:creationId xmlns:p14="http://schemas.microsoft.com/office/powerpoint/2010/main" val="14838551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Bu slayddan çalışmaya hazırlıq və onun texniki izahı üçün istifadə edilməlidir.</a:t>
            </a:r>
          </a:p>
          <a:p>
            <a:pPr algn="just" rtl="0"/>
            <a:endParaRPr lang="az" dirty="0" smtClean="0"/>
          </a:p>
          <a:p>
            <a:pPr algn="just" rtl="0"/>
            <a:r>
              <a:rPr lang="az" b="0" i="0" u="none" baseline="0"/>
              <a:t>Kaяusun təhlilinin modullar səciyyə daşıması gözlənilir, bu isə o deməkdir ki, çalışmalar müxtəlif cür təşkil edilə bilər. Kazus o cəhətdən modulardır ki, şəraitdən asılı olaraq bir, iki, dörd və ya fərqli sayda qrup onun üzərində işləyə bilər. Qrupların sayı birdən çox olduqda, hər bir qrupa kazusun bir hissəsi təqdim olunacaq. Hər bir qrup kazus hesabatının öz öhdəsinə düşən hissəsini hazırlayacaq. </a:t>
            </a:r>
          </a:p>
          <a:p>
            <a:pPr algn="just" rtl="0"/>
            <a:endParaRPr lang="az" dirty="0" smtClean="0"/>
          </a:p>
          <a:p>
            <a:pPr algn="just" rtl="0"/>
            <a:r>
              <a:rPr lang="az" b="0" i="0" u="none" baseline="0"/>
              <a:t>İdeal halda dörd qrup formalaşdırılmalı və hər bir qrupa öz hissəsi təqdim edilməlidir. 1-ci qrup “Mən kiməm?” slaydları, 2-ci qrup "Verilənləri izlə" slaydları, 3-cü qrup "Kimin üçün sərfəli olduğunu (pulu) izlə" slaydları, 4-cü qrup isə "Lideri izlə" başlıqlı slaydlar üzərində işləməlidir. Nümayəndələrin sayı fərqlidirsə, ekspert bu bölgünü uyğunlaşdırlmalıdır.</a:t>
            </a:r>
          </a:p>
          <a:p>
            <a:pPr algn="just" rtl="0"/>
            <a:endParaRPr lang="az" dirty="0" smtClean="0"/>
          </a:p>
          <a:p>
            <a:pPr algn="just" rtl="0"/>
            <a:r>
              <a:rPr lang="az" b="0" i="0" u="none" baseline="0"/>
              <a:t>Sonda hesabat verən zaman bütün qruplar hesabatlarını bir böyük hesabatda birləşdirəcək, işi birgə qənaətləri ilə həll edən zaman vahid bir iş üzərində işlədiklərini və vahid süjet xəttinə töhfə erdiklərini anlayacaqlar.</a:t>
            </a:r>
          </a:p>
          <a:p>
            <a:pPr algn="just" rtl="0"/>
            <a:endParaRPr lang="az" dirty="0" smtClean="0"/>
          </a:p>
          <a:p>
            <a:pPr algn="just" rtl="0"/>
            <a:r>
              <a:rPr lang="az" b="0" i="0" u="none" baseline="0"/>
              <a:t>Yerli şəraitdən asılı olaraq, nümayəndələrlə iş zamanı zəruri düzəlişləri etməlidirlər. Ətraflı kazus sinopsisi əlavə təlim materialı kimi təmin edilir.</a:t>
            </a:r>
          </a:p>
          <a:p>
            <a:pPr algn="just" rtl="0"/>
            <a:endParaRPr lang="az" dirty="0" smtClean="0"/>
          </a:p>
          <a:p>
            <a:pPr algn="just" rtl="0"/>
            <a:r>
              <a:rPr lang="az" b="0" i="0" u="none" baseline="0"/>
              <a:t>Təlimin onlayn versiyasında kazusun təhlili zamanı nümayəndələr bir qrupa aid edilə bilər, bu halda ekspert onları faktlar, suallar və həll yolları vasitəsilə yönləndirməli, onlarla birlikdə iş aparmalıdır. </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6</a:t>
            </a:fld>
            <a:endParaRPr lang="az"/>
          </a:p>
        </p:txBody>
      </p:sp>
    </p:spTree>
    <p:extLst>
      <p:ext uri="{BB962C8B-B14F-4D97-AF65-F5344CB8AC3E}">
        <p14:creationId xmlns:p14="http://schemas.microsoft.com/office/powerpoint/2010/main" val="38080752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z-Latn-AZ" dirty="0" smtClean="0"/>
              <a:t>Hazırsınızmı?</a:t>
            </a:r>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7</a:t>
            </a:fld>
            <a:endParaRPr lang="az"/>
          </a:p>
        </p:txBody>
      </p:sp>
    </p:spTree>
    <p:extLst>
      <p:ext uri="{BB962C8B-B14F-4D97-AF65-F5344CB8AC3E}">
        <p14:creationId xmlns:p14="http://schemas.microsoft.com/office/powerpoint/2010/main" val="3831681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8</a:t>
            </a:fld>
            <a:endParaRPr lang="az"/>
          </a:p>
        </p:txBody>
      </p:sp>
    </p:spTree>
    <p:extLst>
      <p:ext uri="{BB962C8B-B14F-4D97-AF65-F5344CB8AC3E}">
        <p14:creationId xmlns:p14="http://schemas.microsoft.com/office/powerpoint/2010/main" val="11592326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rtl="0"/>
            <a:r>
              <a:rPr lang="az" b="0" i="0" u="none" baseline="0"/>
              <a:t>Kazus təhlili Kibercinayətkarlıq haqqında konvensiyanın iştirakçısı olan tərəflərdən birində hələ də davam edən, faktiki nümunəyə əsaslanır. Bu nümunə çirkli pulların yuyulmasının sosial media, onlayn ödəniş və mərc sistemlərindən sui-istifadə vasitəsilə təşkil edilən yeni üsullarını təcəssüm etdirir.</a:t>
            </a:r>
          </a:p>
          <a:p>
            <a:pPr algn="just" rtl="0"/>
            <a:endParaRPr lang="az" dirty="0" smtClean="0"/>
          </a:p>
          <a:p>
            <a:pPr algn="just" rtl="0"/>
            <a:r>
              <a:rPr lang="az" b="0" i="0" u="none" baseline="0"/>
              <a:t>Lakin öz məğzi etibarilə bu nümunə maddi hüquq cəhətdən qeyri-qanuni daxilolma, verilənlərə müdaxilə, kompüter texnologiyasından istifadə etməklə saxtakarlıq, müəllif hüququ və və əlaqədar hüquqların pozulması kimi tanış termin və tərifləri əhatə edir.  </a:t>
            </a:r>
          </a:p>
          <a:p>
            <a:pPr algn="just" rtl="0"/>
            <a:endParaRPr lang="az" dirty="0" smtClean="0"/>
          </a:p>
          <a:p>
            <a:pPr algn="just" rtl="0"/>
            <a:r>
              <a:rPr lang="az" b="0" i="0" u="none" baseline="0"/>
              <a:t>Prosessual nöqteyi-nəzərədən </a:t>
            </a:r>
            <a:r>
              <a:rPr lang="az" sz="1200" b="0" i="0" u="none" baseline="0">
                <a:effectLst/>
                <a:latin typeface="+mn-lt"/>
              </a:rPr>
              <a:t>trafik verilənlərinin mühafizəsinin operativ təminatı və qismən açıqlanması, təqdimetmə haqqında göstəriş, saxlanılan kompüter verilənlərinin axtarışı və götürülməsi, trafik verilənlərinin real vaxt rejimində toplanması və  məlumatın məzmununun ələ keçirilməsi</a:t>
            </a:r>
            <a:r>
              <a:rPr lang="az" b="0" i="0" u="none" baseline="0"/>
              <a:t> kimi alətlərdən istifadə edilir.</a:t>
            </a:r>
          </a:p>
          <a:p>
            <a:pPr algn="just" rtl="0"/>
            <a:endParaRPr lang="az" sz="1200" b="0" dirty="0" smtClean="0">
              <a:effectLst/>
              <a:latin typeface="+mn-lt"/>
            </a:endParaRPr>
          </a:p>
          <a:p>
            <a:pPr algn="just" rtl="0"/>
            <a:r>
              <a:rPr lang="az" sz="1200" b="0" i="0" u="none" baseline="0">
                <a:effectLst/>
                <a:latin typeface="+mn-lt"/>
              </a:rPr>
              <a:t>Qarşılıqlı hüquqi yardım hissəsində ekstradisiya, trafik verilənlərinin mühafizəsinin operativ təminatı və qismən açıqlanması, saxlanan trafik verilənlərinin operativ açıqlanması, saxlanan kompüter verilənlərinə çıxış üçün qarşılıqlı yardım, trafik verilənlərinin real vaxt rejimində toplanması üçün qarşılıqlı yardım, məlumatın məzmunun ələ keçirilməsi üçün qarşılıqlı yardım və Budapeşt konvensiyasının 24/7 şəbəkəsi haqqındakı maddələrindən istifadə edilir.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9</a:t>
            </a:fld>
            <a:endParaRPr lang="az"/>
          </a:p>
        </p:txBody>
      </p:sp>
    </p:spTree>
    <p:extLst>
      <p:ext uri="{BB962C8B-B14F-4D97-AF65-F5344CB8AC3E}">
        <p14:creationId xmlns:p14="http://schemas.microsoft.com/office/powerpoint/2010/main" val="17026494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az" b="0" i="0" u="none" baseline="0"/>
              <a:t>1-ci qrup “Mən kiməm?” mövzulu slaydlar üzərində işləməlidir.</a:t>
            </a:r>
          </a:p>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10</a:t>
            </a:fld>
            <a:endParaRPr lang="az"/>
          </a:p>
        </p:txBody>
      </p:sp>
    </p:spTree>
    <p:extLst>
      <p:ext uri="{BB962C8B-B14F-4D97-AF65-F5344CB8AC3E}">
        <p14:creationId xmlns:p14="http://schemas.microsoft.com/office/powerpoint/2010/main" val="3175558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z" dirty="0"/>
          </a:p>
        </p:txBody>
      </p:sp>
      <p:sp>
        <p:nvSpPr>
          <p:cNvPr id="4" name="Slide Number Placeholder 3"/>
          <p:cNvSpPr>
            <a:spLocks noGrp="1"/>
          </p:cNvSpPr>
          <p:nvPr>
            <p:ph type="sldNum" sz="quarter" idx="5"/>
          </p:nvPr>
        </p:nvSpPr>
        <p:spPr/>
        <p:txBody>
          <a:bodyPr/>
          <a:lstStyle/>
          <a:p>
            <a:pPr algn="l" rtl="0">
              <a:defRPr/>
            </a:pPr>
            <a:fld id="{26CF4C01-59D1-40AC-ABAA-0AE036E9F18B}" type="slidenum">
              <a:rPr/>
              <a:pPr>
                <a:defRPr/>
              </a:pPr>
              <a:t>11</a:t>
            </a:fld>
            <a:endParaRPr lang="az"/>
          </a:p>
        </p:txBody>
      </p:sp>
    </p:spTree>
    <p:extLst>
      <p:ext uri="{BB962C8B-B14F-4D97-AF65-F5344CB8AC3E}">
        <p14:creationId xmlns:p14="http://schemas.microsoft.com/office/powerpoint/2010/main" val="230749784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985A80-396C-432A-AED1-BB91A46A9726}" type="datetime1">
              <a:rPr lang="en-US" smtClean="0"/>
              <a:t>4/15/2021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BAC3DF9-EB27-4BC5-A9AA-9B5C3DCB30A7}" type="slidenum">
              <a:rPr lang="en-US"/>
              <a:pPr>
                <a:defRPr/>
              </a:pPr>
              <a:t>‹#›</a:t>
            </a:fld>
            <a:endParaRPr lang="en-US"/>
          </a:p>
        </p:txBody>
      </p:sp>
    </p:spTree>
    <p:extLst>
      <p:ext uri="{BB962C8B-B14F-4D97-AF65-F5344CB8AC3E}">
        <p14:creationId xmlns:p14="http://schemas.microsoft.com/office/powerpoint/2010/main" val="258644234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BF79A50-A670-4F3D-AEBB-FB493323224A}" type="datetime1">
              <a:rPr lang="en-US" smtClean="0"/>
              <a:t>4/15/2021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0E1F2CE5-82EE-4D86-A1BA-A62E2F853B8E}" type="slidenum">
              <a:rPr lang="en-US"/>
              <a:pPr>
                <a:defRPr/>
              </a:pPr>
              <a:t>‹#›</a:t>
            </a:fld>
            <a:endParaRPr lang="en-US"/>
          </a:p>
        </p:txBody>
      </p:sp>
    </p:spTree>
    <p:extLst>
      <p:ext uri="{BB962C8B-B14F-4D97-AF65-F5344CB8AC3E}">
        <p14:creationId xmlns:p14="http://schemas.microsoft.com/office/powerpoint/2010/main" val="2961695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5" name="Slide Number Placeholder 4">
            <a:extLst>
              <a:ext uri="{FF2B5EF4-FFF2-40B4-BE49-F238E27FC236}">
                <a16:creationId xmlns=""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baseline="0" dirty="0">
                <a:solidFill>
                  <a:srgbClr val="FFFFFF"/>
                </a:solidFill>
                <a:latin typeface="Verdana" panose="020B0604030504040204" pitchFamily="34" charset="0"/>
              </a:rPr>
              <a:t>www.coe.int/cybercrime			</a:t>
            </a:r>
          </a:p>
        </p:txBody>
      </p:sp>
      <p:sp>
        <p:nvSpPr>
          <p:cNvPr id="15" name="Text Placeholder 11">
            <a:extLst>
              <a:ext uri="{FF2B5EF4-FFF2-40B4-BE49-F238E27FC236}">
                <a16:creationId xmlns=""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p:txBody>
          <a:bodyPr/>
          <a:lstStyle/>
          <a:p>
            <a:fld id="{49C04F3A-82BD-4011-AADB-1F79FD7DF4BC}" type="slidenum">
              <a:rPr lang="en-GB" smtClean="0"/>
              <a:pPr/>
              <a:t>‹#›</a:t>
            </a:fld>
            <a:endParaRPr lang="en-GB" dirty="0"/>
          </a:p>
        </p:txBody>
      </p:sp>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a16="http://schemas.microsoft.com/office/drawing/2014/main" id="{4840FB52-8F74-4C62-BC14-146E37352582}"/>
              </a:ext>
            </a:extLst>
          </p:cNvPr>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a:p>
        </p:txBody>
      </p:sp>
      <p:sp>
        <p:nvSpPr>
          <p:cNvPr id="10" name="Slide Number Placeholder 4">
            <a:extLst>
              <a:ext uri="{FF2B5EF4-FFF2-40B4-BE49-F238E27FC236}">
                <a16:creationId xmlns="" xmlns:a16="http://schemas.microsoft.com/office/drawing/2014/main" id="{EBA4F7ED-64F8-4CD2-BB1C-C9028DADE63E}"/>
              </a:ext>
            </a:extLst>
          </p:cNvPr>
          <p:cNvSpPr>
            <a:spLocks noGrp="1"/>
          </p:cNvSpPr>
          <p:nvPr>
            <p:ph type="sldNum" sz="quarter" idx="4"/>
          </p:nvPr>
        </p:nvSpPr>
        <p:spPr>
          <a:xfrm>
            <a:off x="7086600" y="6588125"/>
            <a:ext cx="2057400" cy="285810"/>
          </a:xfrm>
          <a:prstGeom prst="rect">
            <a:avLst/>
          </a:prstGeom>
        </p:spPr>
        <p:txBody>
          <a:bodyPr/>
          <a:lstStyle>
            <a:lvl1pPr algn="r">
              <a:defRPr sz="900" b="1" baseline="0">
                <a:solidFill>
                  <a:schemeClr val="bg1"/>
                </a:solidFill>
                <a:latin typeface="Verdana" panose="020B0604030504040204" pitchFamily="34" charset="0"/>
                <a:ea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en-US" altLang="en-US" sz="900" b="1" i="0" baseline="0" dirty="0">
                <a:solidFill>
                  <a:srgbClr val="FFFFFF"/>
                </a:solidFill>
                <a:latin typeface="Verdana" panose="020B0604030504040204" pitchFamily="34" charset="0"/>
                <a:ea typeface="Verdana" panose="020B0604030504040204" pitchFamily="34" charset="0"/>
              </a:rPr>
              <a:t>www.coe.int/cybercrime			</a:t>
            </a: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7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mailto:matteo.lucchetti@coe.int" TargetMode="Externa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9.xml"/><Relationship Id="rId1" Type="http://schemas.openxmlformats.org/officeDocument/2006/relationships/slideLayout" Target="../slideLayouts/slideLayout11.xml"/></Relationships>
</file>

<file path=ppt/slides/_rels/slide2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1.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2.xml"/><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1.xml"/><Relationship Id="rId1" Type="http://schemas.openxmlformats.org/officeDocument/2006/relationships/themeOverride" Target="../theme/themeOverride1.xml"/><Relationship Id="rId4" Type="http://schemas.openxmlformats.org/officeDocument/2006/relationships/image" Target="../media/image8.jpe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1.xml"/><Relationship Id="rId1" Type="http://schemas.openxmlformats.org/officeDocument/2006/relationships/themeOverride" Target="../theme/themeOverride2.xml"/><Relationship Id="rId4" Type="http://schemas.openxmlformats.org/officeDocument/2006/relationships/image" Target="../media/image8.jpeg"/></Relationships>
</file>

<file path=ppt/slides/_rels/slide2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234355" y="2228592"/>
            <a:ext cx="8750206" cy="3662541"/>
          </a:xfrm>
          <a:prstGeom prst="rect">
            <a:avLst/>
          </a:prstGeom>
          <a:ln>
            <a:noFill/>
          </a:ln>
        </p:spPr>
        <p:txBody>
          <a:bodyPr wrap="square">
            <a:spAutoFit/>
          </a:bodyPr>
          <a:lstStyle/>
          <a:p>
            <a:pPr algn="ctr" rtl="0">
              <a:defRPr/>
            </a:pPr>
            <a:r>
              <a:rPr lang="az" sz="3600" b="1" i="0" u="none" baseline="0">
                <a:ea typeface="MS PGothic" panose="020B0600070205080204" pitchFamily="34" charset="-128"/>
              </a:rPr>
              <a:t>Sessiya 3.x </a:t>
            </a:r>
          </a:p>
          <a:p>
            <a:pPr algn="ctr" rtl="0">
              <a:defRPr/>
            </a:pPr>
            <a:r>
              <a:rPr lang="az" sz="3600" b="1" i="0" u="none" baseline="0">
                <a:ea typeface="MS PGothic" panose="020B0600070205080204" pitchFamily="34" charset="-128"/>
              </a:rPr>
              <a:t>Kibercinayətkarlıqla mübarizə bacarıqlarının inkişaf etdirilməsi</a:t>
            </a:r>
          </a:p>
          <a:p>
            <a:pPr marL="0" indent="0" algn="ctr" rtl="0">
              <a:buFont typeface="Arial" charset="0"/>
              <a:buNone/>
              <a:defRPr/>
            </a:pPr>
            <a:endParaRPr lang="az" sz="1200" b="1" dirty="0">
              <a:ea typeface="MS PGothic" panose="020B0600070205080204" pitchFamily="34" charset="-128"/>
            </a:endParaRPr>
          </a:p>
          <a:p>
            <a:pPr marL="0" indent="0" algn="ctr" rtl="0">
              <a:buFont typeface="Arial" charset="0"/>
              <a:buNone/>
              <a:defRPr/>
            </a:pPr>
            <a:endParaRPr lang="az" sz="1200" b="1" dirty="0">
              <a:ea typeface="MS PGothic" panose="020B0600070205080204" pitchFamily="34" charset="-128"/>
            </a:endParaRPr>
          </a:p>
          <a:p>
            <a:pPr marL="0" indent="0" algn="ctr" rtl="0">
              <a:buFont typeface="Arial" charset="0"/>
              <a:buNone/>
              <a:defRPr/>
            </a:pPr>
            <a:endParaRPr lang="az" sz="1200" b="1" dirty="0">
              <a:ea typeface="MS PGothic" panose="020B0600070205080204" pitchFamily="34" charset="-128"/>
            </a:endParaRPr>
          </a:p>
          <a:p>
            <a:pPr algn="ctr" rtl="0">
              <a:spcBef>
                <a:spcPct val="0"/>
              </a:spcBef>
            </a:pPr>
            <a:r>
              <a:rPr lang="az" b="1" i="0" u="none" baseline="0"/>
              <a:t>Xxxxx XXXXXXXX</a:t>
            </a:r>
          </a:p>
          <a:p>
            <a:pPr algn="ctr" rtl="0">
              <a:spcBef>
                <a:spcPct val="0"/>
              </a:spcBef>
            </a:pPr>
            <a:endParaRPr lang="az" altLang="en-US" sz="800" dirty="0"/>
          </a:p>
          <a:p>
            <a:pPr algn="ctr" rtl="0">
              <a:spcBef>
                <a:spcPct val="0"/>
              </a:spcBef>
            </a:pPr>
            <a:r>
              <a:rPr lang="az" sz="1400" b="0" i="1" u="none" baseline="0"/>
              <a:t>Avropa Şurası</a:t>
            </a:r>
          </a:p>
          <a:p>
            <a:pPr algn="ctr" rtl="0">
              <a:spcBef>
                <a:spcPct val="0"/>
              </a:spcBef>
            </a:pPr>
            <a:endParaRPr lang="az" altLang="en-US" sz="1400" b="1" dirty="0">
              <a:solidFill>
                <a:srgbClr val="2F618F"/>
              </a:solidFill>
              <a:hlinkClick r:id="rId2"/>
            </a:endParaRPr>
          </a:p>
          <a:p>
            <a:pPr algn="ctr" rtl="0">
              <a:spcBef>
                <a:spcPct val="0"/>
              </a:spcBef>
            </a:pPr>
            <a:r>
              <a:rPr lang="az" sz="1200" b="1" i="0" u="none" baseline="0">
                <a:solidFill>
                  <a:srgbClr val="2F618F"/>
                </a:solidFill>
              </a:rPr>
              <a:t>e-poçt</a:t>
            </a:r>
          </a:p>
          <a:p>
            <a:pPr algn="ctr" rtl="0">
              <a:spcBef>
                <a:spcPct val="0"/>
              </a:spcBef>
            </a:pPr>
            <a:endParaRPr lang="az" altLang="en-US" sz="1400" b="1" dirty="0"/>
          </a:p>
          <a:p>
            <a:pPr algn="ctr" rtl="0">
              <a:spcBef>
                <a:spcPct val="0"/>
              </a:spcBef>
            </a:pPr>
            <a:endParaRPr lang="az" altLang="en-US" sz="1400" b="1" dirty="0"/>
          </a:p>
          <a:p>
            <a:pPr algn="ctr" rtl="0">
              <a:spcBef>
                <a:spcPct val="0"/>
              </a:spcBef>
            </a:pPr>
            <a:endParaRPr lang="az" altLang="en-US" sz="1400" b="1" dirty="0"/>
          </a:p>
          <a:p>
            <a:pPr algn="ctr" rtl="0">
              <a:spcBef>
                <a:spcPct val="0"/>
              </a:spcBef>
            </a:pPr>
            <a:r>
              <a:rPr lang="az" sz="1600" b="1" i="0" u="none" baseline="0"/>
              <a:t>GG Ay İİİİ</a:t>
            </a:r>
          </a:p>
        </p:txBody>
      </p:sp>
      <p:sp>
        <p:nvSpPr>
          <p:cNvPr id="20" name="TextBox 13">
            <a:extLst>
              <a:ext uri="{FF2B5EF4-FFF2-40B4-BE49-F238E27FC236}">
                <a16:creationId xmlns="" xmlns:a16="http://schemas.microsoft.com/office/drawing/2014/main" id="{E9D04F56-8666-F64D-B157-6DE9DDF12FF0}"/>
              </a:ext>
            </a:extLst>
          </p:cNvPr>
          <p:cNvSpPr txBox="1">
            <a:spLocks noChangeArrowheads="1"/>
          </p:cNvSpPr>
          <p:nvPr/>
        </p:nvSpPr>
        <p:spPr bwMode="auto">
          <a:xfrm>
            <a:off x="1278836" y="-11113"/>
            <a:ext cx="3817937"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l" rtl="0" eaLnBrk="1" hangingPunct="1">
              <a:spcBef>
                <a:spcPct val="0"/>
              </a:spcBef>
              <a:buFontTx/>
              <a:buNone/>
            </a:pPr>
            <a:endParaRPr lang="az" altLang="en-US" sz="1400" dirty="0">
              <a:solidFill>
                <a:schemeClr val="bg1"/>
              </a:solidFill>
              <a:ea typeface="MS PGothic" panose="020B0600070205080204" pitchFamily="34" charset="-128"/>
            </a:endParaRPr>
          </a:p>
          <a:p>
            <a:pPr algn="l" rtl="0" eaLnBrk="1" hangingPunct="1">
              <a:spcBef>
                <a:spcPct val="0"/>
              </a:spcBef>
              <a:buFontTx/>
              <a:buNone/>
            </a:pPr>
            <a:endParaRPr lang="az" altLang="en-US" sz="1600" b="1" dirty="0">
              <a:solidFill>
                <a:schemeClr val="bg1"/>
              </a:solidFill>
              <a:latin typeface="Arial Narrow" panose="020B0604020202020204" pitchFamily="34" charset="0"/>
              <a:ea typeface="MS PGothic" panose="020B0600070205080204" pitchFamily="34" charset="-128"/>
            </a:endParaRPr>
          </a:p>
        </p:txBody>
      </p:sp>
      <p:pic>
        <p:nvPicPr>
          <p:cNvPr id="21" name="Picture 8" descr="http://www.coe.int/documents/16695/995226/Funded+EU%2BCOE+-+Implemented+COE+dark+background.png/643b8f9d-517b-4fad-82f4-488bde2625b0?t=1375371137000?t=1375371137000">
            <a:extLst>
              <a:ext uri="{FF2B5EF4-FFF2-40B4-BE49-F238E27FC236}">
                <a16:creationId xmlns="" xmlns:a16="http://schemas.microsoft.com/office/drawing/2014/main" id="{5F39A16C-F9D3-2A4D-98FE-6E0DFED1E2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6748" y="211138"/>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2">
            <a:extLst>
              <a:ext uri="{FF2B5EF4-FFF2-40B4-BE49-F238E27FC236}">
                <a16:creationId xmlns="" xmlns:a16="http://schemas.microsoft.com/office/drawing/2014/main" id="{29075054-C764-4888-9887-6C6C44EF71CA}"/>
              </a:ext>
            </a:extLst>
          </p:cNvPr>
          <p:cNvSpPr>
            <a:spLocks noChangeArrowheads="1"/>
          </p:cNvSpPr>
          <p:nvPr/>
        </p:nvSpPr>
        <p:spPr bwMode="auto">
          <a:xfrm>
            <a:off x="365125" y="1177588"/>
            <a:ext cx="859948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rtl="0">
              <a:spcBef>
                <a:spcPct val="0"/>
              </a:spcBef>
              <a:buNone/>
            </a:pPr>
            <a:r>
              <a:rPr lang="az" sz="2400" b="1" i="0" u="none" baseline="0">
                <a:latin typeface="+mn-lt"/>
              </a:rPr>
              <a:t>Hakimlər və prokurorlar üçün kibercinayətkarlıqla ilkin tanışlıq təlimi</a:t>
            </a:r>
          </a:p>
        </p:txBody>
      </p:sp>
      <p:sp>
        <p:nvSpPr>
          <p:cNvPr id="17" name="Slide Number Placeholder 1">
            <a:extLst>
              <a:ext uri="{FF2B5EF4-FFF2-40B4-BE49-F238E27FC236}">
                <a16:creationId xmlns="" xmlns:a16="http://schemas.microsoft.com/office/drawing/2014/main" id="{6D84966C-22BC-4590-97F4-6937886B25E6}"/>
              </a:ext>
            </a:extLst>
          </p:cNvPr>
          <p:cNvSpPr>
            <a:spLocks noGrp="1"/>
          </p:cNvSpPr>
          <p:nvPr>
            <p:ph type="sldNum" sz="quarter" idx="12"/>
          </p:nvPr>
        </p:nvSpPr>
        <p:spPr>
          <a:xfrm>
            <a:off x="7086600" y="6588125"/>
            <a:ext cx="2057400" cy="285810"/>
          </a:xfrm>
        </p:spPr>
        <p:txBody>
          <a:bodyPr/>
          <a:lstStyle/>
          <a:p>
            <a:pPr algn="r" rtl="0"/>
            <a:fld id="{B517EF97-6CC0-48A9-BC0E-433EC7B55211}" type="slidenum">
              <a:rPr/>
              <a:pPr/>
              <a:t>1</a:t>
            </a:fld>
            <a:endParaRPr lang="az" dirty="0"/>
          </a:p>
        </p:txBody>
      </p:sp>
    </p:spTree>
    <p:extLst>
      <p:ext uri="{BB962C8B-B14F-4D97-AF65-F5344CB8AC3E}">
        <p14:creationId xmlns:p14="http://schemas.microsoft.com/office/powerpoint/2010/main" val="6423288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Mən kiməm?</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rtl="0">
              <a:buFont typeface="Wingdings" panose="05000000000000000000" pitchFamily="2" charset="2"/>
              <a:buChar char="Ø"/>
            </a:pPr>
            <a:r>
              <a:rPr lang="az" b="0" i="1" u="none" baseline="0"/>
              <a:t>Oyun kanalında kiçik viktorina formasında təqdim edilən az-çox alışılmış sualların cavablandırılmasından və kiçik iştirak haqqının ödənişindən sonra mükafata can atan insanlara mükafatı qazandıqları və mükafatı almaq üçün şəxsi məlumatlarını təqdim etməli olduqları haqqında məlumat verilir. </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Prosedur sadələşdirilib, brendin Mükafat şöbəsinə telefon zəngi və ya e-məktub göndərişi əvəzinə mükafatı qazanan şəxsin şəxsiyyət vəsiqəsinin ön və arxa hissələrini əlində tutmaqla şəklini çəkib göndərməsi kimliyin müəyyən edilməsi və mükafata iddia etmək üçün kifayətdir, bir şərtlə ki, bütün fərdi kimlik məlumatları aydın görünməli, şəxsiyyət vəsiqəsini tutan şəxsin siması və vəsiqədəki şəkil eyni olmalı və asanlıqla tanınmalıdır.</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Mükafatlar bahalı, suallar asandır, hər kəs qazanır, yüzlərlə, minlərlə insan sorğu-sualsız, sevinc içində şəxsiyyət vəsiqələri ilə şəkil çəkib göndərir.</a:t>
            </a:r>
          </a:p>
          <a:p>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10</a:t>
            </a:fld>
            <a:endParaRPr lang="az" dirty="0"/>
          </a:p>
        </p:txBody>
      </p:sp>
    </p:spTree>
    <p:extLst>
      <p:ext uri="{BB962C8B-B14F-4D97-AF65-F5344CB8AC3E}">
        <p14:creationId xmlns:p14="http://schemas.microsoft.com/office/powerpoint/2010/main" val="37534064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Mən kiməm?</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rtl="0">
              <a:buFont typeface="Wingdings" panose="05000000000000000000" pitchFamily="2" charset="2"/>
              <a:buChar char="Ø"/>
            </a:pPr>
            <a:r>
              <a:rPr lang="az" b="0" i="1" u="none" baseline="0"/>
              <a:t>Lakin nə isə düz deyil. Mükafatların xoşbəxt qalibləri hər şeyi təlimatlara uyğun olaraq yerinə yetirsələr də, nə Mükafat şöbəsi onlarla əlaqə saxlayır, nə də onlar adi poçt vasitəsilə mükafatlarını alırlar. Günlər ötür və suallar ortaya çıxır. </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Mükafat qazananların bəziləri şəxsi məlumatlarını paylaşdıqlarına görə narahat olmağa, bank və başqa maliyyə hesablarını yoxlamağa başlayırlar. Lakin hər şey qaydasında görünür: bir sent də oğurlanmayıb və ya qanunsuz olaraq köçürülməyib. İstifadə etdikləri başqa xidmətləri yoxlamağa başlayırlar və hər şey qaydasında görünür. Heç nə dəyişməyib.</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Vəziyyət əsəbləri tarıma çəkməyə başlayır. Heç nə oğurlanmayıb və ya götürülməyib və mükafatlar verilmir. Nə baş vermiş ola bilər? Mükafatın qalibləri bunu aydınlaşdırmaq üçün brendlərin ölkə daxilində yerləşən baş ofislərinə zəng vurmağa başlayırlar. </a:t>
            </a:r>
          </a:p>
          <a:p>
            <a:pPr marL="0" indent="0" algn="l" rtl="0">
              <a:buNone/>
            </a:pPr>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11</a:t>
            </a:fld>
            <a:endParaRPr lang="az" dirty="0"/>
          </a:p>
        </p:txBody>
      </p:sp>
    </p:spTree>
    <p:extLst>
      <p:ext uri="{BB962C8B-B14F-4D97-AF65-F5344CB8AC3E}">
        <p14:creationId xmlns:p14="http://schemas.microsoft.com/office/powerpoint/2010/main" val="263585630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Mən kiməm?</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rtl="0">
              <a:buFont typeface="Wingdings" panose="05000000000000000000" pitchFamily="2" charset="2"/>
              <a:buChar char="Ø"/>
            </a:pPr>
            <a:r>
              <a:rPr lang="az" b="0" i="1" u="none" baseline="0"/>
              <a:t>Brendlərin Müştəri xidmətləri zənglərə cavab verir və mükafatların qaliblərinə dərhal cavab verirlər: üzr istəyirik, hazırda heç bir mükafat oyunu təşkil edilməyib. Həmçinin belə oyunlar təşkil olunduqda, A ölkəsinin qumar oyunları haqqında, fərdi məlumatların qorunmasına zəmanət verən müvafiq qanununa əməl edilir, bu isə o deməkdir ki, sözügedən brend şəxsiyyət vəsiqəsinin ictimai şəkildə nümayiş etdirilməsini heç vaxt xahiş edə bilməzdi.</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Mükafatların qalibləri hansısa yolla aldadıqlarını başa düşürlər, amma necə, nə üçün aydın deyil. Bütün bank hesabları və başqa hesablar dəyişilməz qalıb çatışmayan heç nə yoxdur. Hələ ki görünən odur ki, yalnız şəxsi məlumatlar toplanıb və başqa heç nə məlum deyil. Bununla belə "mükafatların qalibləri" qəzəblidirlər, mükafatları almayıblar, kimsə şəxsi məlumatlarını, ondan pisi şəxsi sənədləri ilə birlikdə fotoşəkillərini əldə edib.  Onlar cavab istəyirlər və KİV diqqət yetirməyə başlayır.</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Polis ilkin istintaq başladır.</a:t>
            </a:r>
          </a:p>
          <a:p>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12</a:t>
            </a:fld>
            <a:endParaRPr lang="az" dirty="0"/>
          </a:p>
        </p:txBody>
      </p:sp>
    </p:spTree>
    <p:extLst>
      <p:ext uri="{BB962C8B-B14F-4D97-AF65-F5344CB8AC3E}">
        <p14:creationId xmlns:p14="http://schemas.microsoft.com/office/powerpoint/2010/main" val="3018976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Verilənləri izlə</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rtl="0">
              <a:buFont typeface="Wingdings" panose="05000000000000000000" pitchFamily="2" charset="2"/>
              <a:buChar char="Ø"/>
            </a:pPr>
            <a:r>
              <a:rPr lang="az" b="0" i="1" u="none" baseline="0"/>
              <a:t>Polis başa düşür ki, A ölkəsinin minlərlə vətəndaşı mükafat qazandıran hansısa oyunda iştirak edib. Brendlər fərqlidir, milli və ya əcnəbi, lakin hamısı müəyyən formada A ölkəsində fəaliyyət göstərirlər. Bankı hesabları və başqa maliyyə və əmlak hesabları yoxlanılır, doğrudan da, əksik heç nə yoxdur.</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Həm yerli, həm də beynəlxalq sosial media şəbəkələrindən istifadə edilib. Görünür, bununla bağlı heç bir qayda izlənilməmiş və yeganə şərt şəbəkənin populyarlığı olmuşdur.</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Şəbəkələrə müəyyən sual və tələblər ehtiva edən sorğular göndərilir. Nəticələr polis tərəfindən alınmağa başlayır və ilk ipucları ortaya çıxır. </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İnternet xidməti provayderləri istintaqa cəlb edilib və polisin müəyyən tədbirləri nəticə verməyə başlayıb. İlk şübhləlilər müəyyən edilib.</a:t>
            </a:r>
          </a:p>
          <a:p>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13</a:t>
            </a:fld>
            <a:endParaRPr lang="az" dirty="0"/>
          </a:p>
        </p:txBody>
      </p:sp>
    </p:spTree>
    <p:extLst>
      <p:ext uri="{BB962C8B-B14F-4D97-AF65-F5344CB8AC3E}">
        <p14:creationId xmlns:p14="http://schemas.microsoft.com/office/powerpoint/2010/main" val="180367993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Verilənləri izlə</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rtl="0">
              <a:buFont typeface="Wingdings" panose="05000000000000000000" pitchFamily="2" charset="2"/>
              <a:buChar char="Ø"/>
            </a:pPr>
            <a:r>
              <a:rPr lang="az" b="0" i="1" u="none" baseline="0"/>
              <a:t>Prokurorluq və məhkəmə tərəfindən müəyyən prosessual tədbir və qərarlara nail olunub və onlar icra olunmaqdadır.   Adi və ya elektron formada sübutlar əldə edilməyə başlayır. Cinayət törədildiyi barədə əsaslı şübhələr müəyyən edilmişdir.</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Sübutlar və dindirilmələr göstərir ki, mütləq surətdə bir-birləri ilə əlaqəli olmayan bir qrup şəxs brendin orijinal və ya saxta sosial media kanallarında mükafat qazandıran oyunlar haqqında məlumat paylaşır. Orijinal kanalları çıxış hesaba qeydiyyat məlumatlarının qeyri-qanuni ələ keçirilməsi nəticəsində mümkün olur. Kanallar saxtalaşdırıldığı halda isə brendin orijinal nişanlarından istifadə edilirdi.</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Saxtakarlıqla ələ keçirilən şəxsi məlumat faktiki olaraq əmtəədir. Onlar A ölkəsində qara bazarda keyfiyyətindən asılı olaraq hər fotoşəkil üçün 15-50 avro arası qiymətə satılır.  Pul vəsaiti bəzən bank hesablarına göndərilir, bəzən isə kriptovalyuta ilə ödənir.</a:t>
            </a:r>
          </a:p>
          <a:p>
            <a:pPr marL="0" indent="0" algn="l" rtl="0">
              <a:buNone/>
            </a:pPr>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14</a:t>
            </a:fld>
            <a:endParaRPr lang="az" dirty="0"/>
          </a:p>
        </p:txBody>
      </p:sp>
    </p:spTree>
    <p:extLst>
      <p:ext uri="{BB962C8B-B14F-4D97-AF65-F5344CB8AC3E}">
        <p14:creationId xmlns:p14="http://schemas.microsoft.com/office/powerpoint/2010/main" val="995452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Pulu izlə</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rtl="0">
              <a:buFont typeface="Wingdings" panose="05000000000000000000" pitchFamily="2" charset="2"/>
              <a:buChar char="Ø"/>
            </a:pPr>
            <a:r>
              <a:rPr lang="az" b="0" i="1" u="none" baseline="0"/>
              <a:t>Əlavə məlumat əldə edilib. Zəncirin növbəti şübhəliləri müəyyən edilir, prokurorluq və məhkəmə qərarları ilə əlavə tədbirlər görülür.</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Sübutedici fəaliyyət və tədbirlər öz nəticələrini verir. Elektron sübutlar və dindirilmələr göstərir ki, qaranlıq bazardan alınmış şəxsi məlumatlar faktiki olaraq, könüllü əməkdaşlığı tətbiq etmiş B ölkəsində yerləşən onlayn ödəniş şirkətində ödəniş hesabların açılması məqsədilə istifadə olunur. Ödəniş hesabları şəxsiyyəti vəsiqəsi və fotoşəkli istifadə edilən şəxsin adından açılır. Fotoşəkil hesabın açılması üçün tələb olunan şərtdir. </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Əlavə təhqiqat fəaliyyətləri göstərir ki, yeni açılan hesablara 24/48 saat ərzində kriptovalyuta ilə 1000 avro depozit köçürülür. Yüzlərlə və ya minlərlə hesabdan istifadə edildiyindən tezliklə  böyük məbləğlərin dövriyyədə olduğu aydınlaşır. </a:t>
            </a:r>
          </a:p>
          <a:p>
            <a:pPr marL="0" indent="0" algn="l" rtl="0">
              <a:buNone/>
            </a:pPr>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15</a:t>
            </a:fld>
            <a:endParaRPr lang="az" dirty="0"/>
          </a:p>
        </p:txBody>
      </p:sp>
    </p:spTree>
    <p:extLst>
      <p:ext uri="{BB962C8B-B14F-4D97-AF65-F5344CB8AC3E}">
        <p14:creationId xmlns:p14="http://schemas.microsoft.com/office/powerpoint/2010/main" val="377639385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Pulu izlə</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92500"/>
          </a:bodyPr>
          <a:lstStyle/>
          <a:p>
            <a:pPr algn="just" rtl="0">
              <a:buFont typeface="Wingdings" panose="05000000000000000000" pitchFamily="2" charset="2"/>
              <a:buChar char="Ø"/>
            </a:pPr>
            <a:r>
              <a:rPr lang="az" sz="2200" b="0" i="1" u="none" baseline="0"/>
              <a:t>Əlavə istintaq tədbirləri göstərir ki, B ölkəsindəki onlayn ödəniş hesabları könüllü əməkdaşlığı təsdiq etməmiş C ölkəsindəki onlayn mərc şirkəti ilə əlaqəlidir.  Görünür, C ölkəsində onlayn mərc hesablarının açılması üçün eyni adlardan və şəxsiyyət vəsiqələrindən istifadə edilir.</a:t>
            </a:r>
          </a:p>
          <a:p>
            <a:pPr algn="just" rtl="0">
              <a:buFont typeface="Wingdings" panose="05000000000000000000" pitchFamily="2" charset="2"/>
              <a:buChar char="Ø"/>
            </a:pPr>
            <a:endParaRPr lang="az" altLang="ja-JP" sz="2200" i="1" dirty="0"/>
          </a:p>
          <a:p>
            <a:pPr algn="just" rtl="0">
              <a:buFont typeface="Wingdings" panose="05000000000000000000" pitchFamily="2" charset="2"/>
              <a:buChar char="Ø"/>
            </a:pPr>
            <a:r>
              <a:rPr lang="az" sz="2200" b="0" i="1" u="none" baseline="0"/>
              <a:t>Əlavə təhqiqat fəaliyyətləri göstərir ki, B ölkəsində 1000 avroluq ilkin ödənişdən qısa müddət sonra həmin vəsait C ölkəsindəki mərc hesabına köçürülür. Net cash flow is full, meaning that nothing stays in the Country B and all the money is transferred to the Country C.</a:t>
            </a:r>
          </a:p>
          <a:p>
            <a:pPr algn="just" rtl="0">
              <a:buFont typeface="Wingdings" panose="05000000000000000000" pitchFamily="2" charset="2"/>
              <a:buChar char="Ø"/>
            </a:pPr>
            <a:endParaRPr lang="az" altLang="ja-JP" sz="2200" i="1" dirty="0"/>
          </a:p>
          <a:p>
            <a:pPr algn="just" rtl="0">
              <a:buFont typeface="Wingdings" panose="05000000000000000000" pitchFamily="2" charset="2"/>
              <a:buChar char="Ø"/>
            </a:pPr>
            <a:r>
              <a:rPr lang="az" sz="2200" b="0" i="1" u="none" baseline="0"/>
              <a:t>Növbəti istintaq tədbirləri görülür və nəticələr göstərir ki, pul, doğrudan da, C ölkəsindəki hesablara ödənir, lakin uzun müddətliyinə yox. 24-48 saat içində pul yenidən ilkin ödənişin edildiyi hesablara qaytarılır. Köçürülmədən sonra onlayn mərc şirkətindəki hesablar qapadılır və həmişəlik silinir.</a:t>
            </a:r>
          </a:p>
          <a:p>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16</a:t>
            </a:fld>
            <a:endParaRPr lang="az" dirty="0"/>
          </a:p>
        </p:txBody>
      </p:sp>
    </p:spTree>
    <p:extLst>
      <p:ext uri="{BB962C8B-B14F-4D97-AF65-F5344CB8AC3E}">
        <p14:creationId xmlns:p14="http://schemas.microsoft.com/office/powerpoint/2010/main" val="15172396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Lideri izlə</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rtl="0">
              <a:buFont typeface="Wingdings" panose="05000000000000000000" pitchFamily="2" charset="2"/>
              <a:buChar char="Ø"/>
            </a:pPr>
            <a:r>
              <a:rPr lang="az" b="0" i="1" u="none" baseline="0"/>
              <a:t>İstintaq yenə də B ölkəsinə və onlayn ödəniş şirkətindəki hesablara qayıdır. İlkin ödənişlərin edildiyi, boşaldılmış bütün hesablara A ölkəsindən "mükafat alan insanlar" adı altında təkrar 1000 avro ödəniş edilir.</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Sübutların əlavə təhlili göstərir ki, qısa müddət ərzində, bu dəfə onlayn ödəniş hesabları ilə A ölkəsindəki fərdlərin bank hesabları arasında əməliyyatlar həyata keçirilir. Köçürülmə tam həyata keçirilir və 1000 avro tam şəkildə göndərilir. Köçürülmə edildikdən sonra B ölkəsinin platformasındakı hesablar bağlanır və silinir. </a:t>
            </a:r>
          </a:p>
          <a:p>
            <a:pPr algn="just" rtl="0">
              <a:buFont typeface="Wingdings" panose="05000000000000000000" pitchFamily="2" charset="2"/>
              <a:buChar char="Ø"/>
            </a:pPr>
            <a:endParaRPr lang="az" altLang="ja-JP" i="1" dirty="0"/>
          </a:p>
          <a:p>
            <a:pPr algn="just" rtl="0">
              <a:buFont typeface="Wingdings" panose="05000000000000000000" pitchFamily="2" charset="2"/>
              <a:buChar char="Ø"/>
            </a:pPr>
            <a:r>
              <a:rPr lang="az" b="0" i="1" u="none" baseline="0"/>
              <a:t>A ölkəsinin polisi istintaqı davam etdirir. Əlavə məlumatlar və sübutlar toplanır və məlum olur ki, A ölkəsində B ölkəsindən ödənişlər alan müəyyən sayda insan var.  Belə görünür ki, onlar arasında müəyyən koordinasiya mövcuddur, çünki onlar eyni gündə ya banklara gedərək, ya da ATM-lərdən istifadə edərək demək olar ki, eyni məbləğdə vəsait çəkirlər.</a:t>
            </a:r>
          </a:p>
          <a:p>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17</a:t>
            </a:fld>
            <a:endParaRPr lang="az" dirty="0"/>
          </a:p>
        </p:txBody>
      </p:sp>
    </p:spTree>
    <p:extLst>
      <p:ext uri="{BB962C8B-B14F-4D97-AF65-F5344CB8AC3E}">
        <p14:creationId xmlns:p14="http://schemas.microsoft.com/office/powerpoint/2010/main" val="23334758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Lideri izlə</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92500"/>
          </a:bodyPr>
          <a:lstStyle/>
          <a:p>
            <a:pPr algn="just" rtl="0">
              <a:buFont typeface="Wingdings" panose="05000000000000000000" pitchFamily="2" charset="2"/>
              <a:buChar char="Ø"/>
            </a:pPr>
            <a:r>
              <a:rPr lang="az" sz="2200" b="0" i="1" u="none" baseline="0"/>
              <a:t>Maraqlı burasıdır ki, bəzi hesablarda vəsaitin hamısı çəkilmir və 5-10%-ə qədəri hesabda qalır. Lakin fərdlər arasındakı ünsiyyət hansısa formada davam edir, belə ki, bütün vəsait çəkilənə və ya müəyyən faiz qalana qədər belə hərəkətlər bir-birini izləyir.</a:t>
            </a:r>
          </a:p>
          <a:p>
            <a:pPr algn="just" rtl="0">
              <a:buFont typeface="Wingdings" panose="05000000000000000000" pitchFamily="2" charset="2"/>
              <a:buChar char="Ø"/>
            </a:pPr>
            <a:endParaRPr lang="az" altLang="ja-JP" sz="2200" i="1" dirty="0"/>
          </a:p>
          <a:p>
            <a:pPr algn="just" rtl="0">
              <a:buFont typeface="Wingdings" panose="05000000000000000000" pitchFamily="2" charset="2"/>
              <a:buChar char="Ø"/>
            </a:pPr>
            <a:r>
              <a:rPr lang="az" sz="2200" b="0" i="1" u="none" baseline="0"/>
              <a:t>Polis istintaqı davam etdirir. Əlavə prokurorluq və məhkəmə qərarları əldə edilib və əməliyyat günü təyin edilib. Yerlərdə aparılan əməliyyatlar nəticəsində bir sıra şəxslər həbs edilir, elektron və fiziki sübutlar toplanır. Belə görünür ki, əhəmiyyətli məbləğdə pul vəsaiti müsadirə edilməyib. Dindirilmə qeydləri göstərir ki, şübhəlilər E ölkəsində A ölkəsinin vətəndaşı olduğu güman edilən şəxslə əlaqə saxlamaq üçün sosial media və VOIP xidmətlərindən istifadə edirlər. </a:t>
            </a:r>
          </a:p>
          <a:p>
            <a:pPr algn="just" rtl="0">
              <a:buFont typeface="Wingdings" panose="05000000000000000000" pitchFamily="2" charset="2"/>
              <a:buChar char="Ø"/>
            </a:pPr>
            <a:endParaRPr lang="az" altLang="ja-JP" sz="2200" i="1" dirty="0"/>
          </a:p>
          <a:p>
            <a:pPr algn="just" rtl="0">
              <a:buFont typeface="Wingdings" panose="05000000000000000000" pitchFamily="2" charset="2"/>
              <a:buChar char="Ø"/>
            </a:pPr>
            <a:r>
              <a:rPr lang="az" sz="2200" b="0" i="1" u="none" baseline="0"/>
              <a:t>Bəzi mesajlar göstərir ki, şübhəlilər nağd pulu təhvil vermək üçün həmin şəxsin A ölkəsinə gəlişini və ya qonşu ölkə olan, 24/7 şəbəkəsinin fəaliyyət göstərdiyi E ölkəsinə səyahət etməyi gözləyirlər.</a:t>
            </a:r>
          </a:p>
          <a:p>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18</a:t>
            </a:fld>
            <a:endParaRPr lang="az" dirty="0"/>
          </a:p>
        </p:txBody>
      </p:sp>
    </p:spTree>
    <p:extLst>
      <p:ext uri="{BB962C8B-B14F-4D97-AF65-F5344CB8AC3E}">
        <p14:creationId xmlns:p14="http://schemas.microsoft.com/office/powerpoint/2010/main" val="5102610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Kibercinayətkarlıqla mübarizə bacarıqlarının inkişaf etdirilməsi</a:t>
            </a:r>
            <a:endParaRPr lang="az" sz="3200" dirty="0">
              <a:latin typeface="Verdana" panose="020B0604030504040204" pitchFamily="34" charset="0"/>
              <a:ea typeface="Verdana" panose="020B0604030504040204" pitchFamily="34" charset="0"/>
            </a:endParaRPr>
          </a:p>
        </p:txBody>
      </p:sp>
      <p:sp>
        <p:nvSpPr>
          <p:cNvPr id="12" name="Slide Number Placeholder 1">
            <a:extLst>
              <a:ext uri="{FF2B5EF4-FFF2-40B4-BE49-F238E27FC236}">
                <a16:creationId xmlns="" xmlns:a16="http://schemas.microsoft.com/office/drawing/2014/main" id="{5845ED87-4604-4B0E-B2FC-DA8406E3AE47}"/>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19</a:t>
            </a:fld>
            <a:endParaRPr lang="az" dirty="0"/>
          </a:p>
        </p:txBody>
      </p:sp>
      <p:sp>
        <p:nvSpPr>
          <p:cNvPr id="3" name="Rectangle 2"/>
          <p:cNvSpPr/>
          <p:nvPr/>
        </p:nvSpPr>
        <p:spPr>
          <a:xfrm>
            <a:off x="595423" y="3913633"/>
            <a:ext cx="4572000" cy="1323439"/>
          </a:xfrm>
          <a:prstGeom prst="rect">
            <a:avLst/>
          </a:prstGeom>
        </p:spPr>
        <p:txBody>
          <a:bodyPr>
            <a:spAutoFit/>
          </a:bodyPr>
          <a:lstStyle/>
          <a:p>
            <a:pPr algn="l" rtl="0"/>
            <a:r>
              <a:rPr lang="az" sz="4000" b="1" i="0" u="none" baseline="0">
                <a:latin typeface="+mj-lt"/>
              </a:rPr>
              <a:t>Üçüncü hissə</a:t>
            </a:r>
            <a:r>
              <a:rPr lang="az" sz="4000" b="1">
                <a:latin typeface="+mj-lt"/>
              </a:rPr>
              <a:t/>
            </a:r>
            <a:br>
              <a:rPr lang="az" sz="4000" b="1">
                <a:latin typeface="+mj-lt"/>
              </a:rPr>
            </a:br>
            <a:r>
              <a:rPr lang="az" sz="4000" b="1" i="0" u="none" baseline="0">
                <a:latin typeface="+mj-lt"/>
              </a:rPr>
              <a:t>Qrup işi</a:t>
            </a:r>
            <a:endParaRPr lang="az" sz="4000" b="1" dirty="0">
              <a:latin typeface="+mj-lt"/>
            </a:endParaRPr>
          </a:p>
        </p:txBody>
      </p:sp>
    </p:spTree>
    <p:extLst>
      <p:ext uri="{BB962C8B-B14F-4D97-AF65-F5344CB8AC3E}">
        <p14:creationId xmlns:p14="http://schemas.microsoft.com/office/powerpoint/2010/main" val="2320500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B517EF97-6CC0-48A9-BC0E-433EC7B55211}" type="slidenum">
              <a:rPr/>
              <a:pPr/>
              <a:t>2</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409350" y="106467"/>
            <a:ext cx="773465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solidFill>
                  <a:schemeClr val="bg1"/>
                </a:solidFill>
                <a:latin typeface="Verdana" charset="0"/>
                <a:cs typeface="Verdana" charset="0"/>
              </a:rPr>
              <a:t>Gündəlik</a:t>
            </a:r>
            <a:endParaRPr lang="az" sz="2000" dirty="0">
              <a:solidFill>
                <a:schemeClr val="bg1"/>
              </a:solidFill>
              <a:latin typeface="Verdana" charset="0"/>
              <a:cs typeface="Verdana" charset="0"/>
            </a:endParaRPr>
          </a:p>
        </p:txBody>
      </p:sp>
      <p:sp>
        <p:nvSpPr>
          <p:cNvPr id="6" name="Rectangle 5">
            <a:extLst>
              <a:ext uri="{FF2B5EF4-FFF2-40B4-BE49-F238E27FC236}">
                <a16:creationId xmlns="" xmlns:a16="http://schemas.microsoft.com/office/drawing/2014/main" id="{EA3FFC4F-A0C7-6241-A6A3-D4D1CB58E595}"/>
              </a:ext>
            </a:extLst>
          </p:cNvPr>
          <p:cNvSpPr/>
          <p:nvPr/>
        </p:nvSpPr>
        <p:spPr>
          <a:xfrm>
            <a:off x="4450456" y="1043731"/>
            <a:ext cx="4572000" cy="584775"/>
          </a:xfrm>
          <a:prstGeom prst="rect">
            <a:avLst/>
          </a:prstGeom>
        </p:spPr>
        <p:txBody>
          <a:bodyPr>
            <a:spAutoFit/>
          </a:bodyPr>
          <a:lstStyle/>
          <a:p>
            <a:pPr marL="0" indent="0" algn="l" rtl="0" eaLnBrk="1" hangingPunct="1">
              <a:lnSpc>
                <a:spcPct val="80000"/>
              </a:lnSpc>
              <a:buNone/>
            </a:pPr>
            <a:endParaRPr lang="az" sz="2000" dirty="0"/>
          </a:p>
          <a:p>
            <a:pPr marL="342900" indent="-342900" algn="l" rtl="0" eaLnBrk="1" hangingPunct="1">
              <a:lnSpc>
                <a:spcPct val="80000"/>
              </a:lnSpc>
              <a:buFont typeface="Wingdings" pitchFamily="2" charset="2"/>
              <a:buChar char="Ø"/>
            </a:pPr>
            <a:endParaRPr lang="az" sz="2000" i="1" dirty="0"/>
          </a:p>
        </p:txBody>
      </p:sp>
      <p:sp>
        <p:nvSpPr>
          <p:cNvPr id="7" name="Rectangle 6">
            <a:extLst>
              <a:ext uri="{FF2B5EF4-FFF2-40B4-BE49-F238E27FC236}">
                <a16:creationId xmlns="" xmlns:a16="http://schemas.microsoft.com/office/drawing/2014/main" id="{7FA81925-418B-D44C-9255-2AEBBFBC0ADA}"/>
              </a:ext>
            </a:extLst>
          </p:cNvPr>
          <p:cNvSpPr/>
          <p:nvPr/>
        </p:nvSpPr>
        <p:spPr>
          <a:xfrm>
            <a:off x="336287" y="1781632"/>
            <a:ext cx="3791244" cy="3884140"/>
          </a:xfrm>
          <a:prstGeom prst="rect">
            <a:avLst/>
          </a:prstGeom>
        </p:spPr>
        <p:txBody>
          <a:bodyPr wrap="square">
            <a:spAutoFit/>
          </a:bodyPr>
          <a:lstStyle/>
          <a:p>
            <a:pPr marL="342900" indent="-342900" algn="l" rtl="0" eaLnBrk="1" hangingPunct="1">
              <a:lnSpc>
                <a:spcPct val="80000"/>
              </a:lnSpc>
              <a:buFont typeface="Wingdings" pitchFamily="2" charset="2"/>
              <a:buChar char="Ø"/>
            </a:pPr>
            <a:r>
              <a:rPr lang="az" sz="2200" b="1" i="0" u="none" baseline="0"/>
              <a:t>Birinci hissə</a:t>
            </a:r>
          </a:p>
          <a:p>
            <a:pPr marL="342900" indent="-342900" algn="l" rtl="0" eaLnBrk="1" hangingPunct="1">
              <a:lnSpc>
                <a:spcPct val="80000"/>
              </a:lnSpc>
              <a:buFont typeface="Wingdings" pitchFamily="2" charset="2"/>
              <a:buChar char="ü"/>
            </a:pPr>
            <a:r>
              <a:rPr lang="az" sz="2200" b="0" i="1" u="none" baseline="0"/>
              <a:t>Giriş</a:t>
            </a:r>
          </a:p>
          <a:p>
            <a:pPr marL="0" indent="0" algn="l" rtl="0" eaLnBrk="1" hangingPunct="1">
              <a:lnSpc>
                <a:spcPct val="80000"/>
              </a:lnSpc>
              <a:buNone/>
            </a:pPr>
            <a:endParaRPr lang="az" sz="2200" dirty="0"/>
          </a:p>
          <a:p>
            <a:pPr marL="342900" indent="-342900" algn="l" rtl="0" eaLnBrk="1" hangingPunct="1">
              <a:lnSpc>
                <a:spcPct val="80000"/>
              </a:lnSpc>
              <a:buFont typeface="Wingdings" pitchFamily="2" charset="2"/>
              <a:buChar char="Ø"/>
            </a:pPr>
            <a:r>
              <a:rPr lang="az" sz="2200" b="1" i="0" u="none" baseline="0"/>
              <a:t>İkinci hissə</a:t>
            </a:r>
          </a:p>
          <a:p>
            <a:pPr marL="342900" indent="-342900" algn="l" rtl="0" eaLnBrk="1" hangingPunct="1">
              <a:lnSpc>
                <a:spcPct val="80000"/>
              </a:lnSpc>
              <a:buFont typeface="Wingdings" pitchFamily="2" charset="2"/>
              <a:buChar char="ü"/>
            </a:pPr>
            <a:r>
              <a:rPr lang="az" sz="2200" b="0" i="1" u="none" baseline="0"/>
              <a:t>Kazusların sinopsisi</a:t>
            </a:r>
          </a:p>
          <a:p>
            <a:pPr marL="0" indent="0" algn="l" rtl="0" eaLnBrk="1" hangingPunct="1">
              <a:lnSpc>
                <a:spcPct val="80000"/>
              </a:lnSpc>
              <a:buNone/>
            </a:pPr>
            <a:endParaRPr lang="az" sz="2200" dirty="0"/>
          </a:p>
          <a:p>
            <a:pPr marL="342900" indent="-342900" algn="l" rtl="0" eaLnBrk="1" hangingPunct="1">
              <a:lnSpc>
                <a:spcPct val="80000"/>
              </a:lnSpc>
              <a:buFont typeface="Wingdings" pitchFamily="2" charset="2"/>
              <a:buChar char="Ø"/>
            </a:pPr>
            <a:r>
              <a:rPr lang="az" sz="2200" b="1" i="0" u="none" baseline="0"/>
              <a:t>Üçüncü hissə</a:t>
            </a:r>
          </a:p>
          <a:p>
            <a:pPr marL="342900" indent="-342900" algn="l" rtl="0">
              <a:lnSpc>
                <a:spcPct val="80000"/>
              </a:lnSpc>
              <a:buFont typeface="Wingdings" pitchFamily="2" charset="2"/>
              <a:buChar char="ü"/>
            </a:pPr>
            <a:r>
              <a:rPr lang="az" sz="2200" b="0" i="1" u="none" baseline="0">
                <a:ea typeface="ＭＳ Ｐゴシック" charset="0"/>
                <a:cs typeface="ＭＳ Ｐゴシック" charset="0"/>
              </a:rPr>
              <a:t>Qrup işi</a:t>
            </a:r>
          </a:p>
          <a:p>
            <a:pPr marL="342900" indent="-342900" algn="l" rtl="0">
              <a:lnSpc>
                <a:spcPct val="80000"/>
              </a:lnSpc>
              <a:buFont typeface="Wingdings" pitchFamily="2" charset="2"/>
              <a:buChar char="ü"/>
            </a:pPr>
            <a:endParaRPr lang="az" sz="2200" i="1" dirty="0">
              <a:ea typeface="ＭＳ Ｐゴシック" charset="0"/>
            </a:endParaRPr>
          </a:p>
          <a:p>
            <a:pPr marL="342900" indent="-342900" algn="l" rtl="0" eaLnBrk="1" hangingPunct="1">
              <a:lnSpc>
                <a:spcPct val="80000"/>
              </a:lnSpc>
              <a:buFont typeface="Wingdings" pitchFamily="2" charset="2"/>
              <a:buChar char="Ø"/>
            </a:pPr>
            <a:r>
              <a:rPr lang="az" sz="2200" b="1" i="0" u="none" baseline="0"/>
              <a:t>Dördüncü hissə</a:t>
            </a:r>
          </a:p>
          <a:p>
            <a:pPr marL="342900" indent="-342900" algn="l" rtl="0">
              <a:lnSpc>
                <a:spcPct val="80000"/>
              </a:lnSpc>
              <a:buFont typeface="Wingdings" pitchFamily="2" charset="2"/>
              <a:buChar char="ü"/>
            </a:pPr>
            <a:r>
              <a:rPr lang="az" sz="2200" b="0" i="1" u="none" baseline="0"/>
              <a:t>Qrup hesabatı</a:t>
            </a:r>
          </a:p>
          <a:p>
            <a:pPr marL="342900" indent="-342900" algn="l" rtl="0">
              <a:lnSpc>
                <a:spcPct val="80000"/>
              </a:lnSpc>
              <a:buFont typeface="Wingdings" pitchFamily="2" charset="2"/>
              <a:buChar char="ü"/>
            </a:pPr>
            <a:endParaRPr lang="az" sz="2200" i="1" dirty="0"/>
          </a:p>
          <a:p>
            <a:pPr marL="342900" indent="-342900" algn="l" rtl="0">
              <a:lnSpc>
                <a:spcPct val="80000"/>
              </a:lnSpc>
              <a:buFont typeface="Wingdings" pitchFamily="2" charset="2"/>
              <a:buChar char="Ø"/>
            </a:pPr>
            <a:r>
              <a:rPr lang="az" sz="2200" b="1" i="0" u="none" baseline="0"/>
              <a:t>Beşinci hissə</a:t>
            </a:r>
            <a:endParaRPr lang="az" sz="2200" dirty="0"/>
          </a:p>
          <a:p>
            <a:pPr marL="342900" indent="-342900" algn="l" rtl="0">
              <a:lnSpc>
                <a:spcPct val="80000"/>
              </a:lnSpc>
              <a:buFont typeface="Wingdings" pitchFamily="2" charset="2"/>
              <a:buChar char="ü"/>
            </a:pPr>
            <a:r>
              <a:rPr lang="az" sz="2200" b="0" i="1" u="none" baseline="0"/>
              <a:t>Yekun qənaətlər</a:t>
            </a:r>
          </a:p>
        </p:txBody>
      </p:sp>
      <p:pic>
        <p:nvPicPr>
          <p:cNvPr id="8" name="Picture 7">
            <a:extLst>
              <a:ext uri="{FF2B5EF4-FFF2-40B4-BE49-F238E27FC236}">
                <a16:creationId xmlns="" xmlns:a16="http://schemas.microsoft.com/office/drawing/2014/main" id="{F1C6340C-3120-7B4F-8C6E-D20141E89477}"/>
              </a:ext>
            </a:extLst>
          </p:cNvPr>
          <p:cNvPicPr>
            <a:picLocks noChangeAspect="1"/>
          </p:cNvPicPr>
          <p:nvPr/>
        </p:nvPicPr>
        <p:blipFill>
          <a:blip r:embed="rId3"/>
          <a:stretch>
            <a:fillRect/>
          </a:stretch>
        </p:blipFill>
        <p:spPr>
          <a:xfrm>
            <a:off x="5063857" y="2607361"/>
            <a:ext cx="3345197" cy="2221992"/>
          </a:xfrm>
          <a:prstGeom prst="rect">
            <a:avLst/>
          </a:prstGeom>
        </p:spPr>
      </p:pic>
    </p:spTree>
    <p:extLst>
      <p:ext uri="{BB962C8B-B14F-4D97-AF65-F5344CB8AC3E}">
        <p14:creationId xmlns:p14="http://schemas.microsoft.com/office/powerpoint/2010/main" val="22972558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Kazus</a:t>
            </a:r>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20</a:t>
            </a:fld>
            <a:endParaRPr lang="az" dirty="0"/>
          </a:p>
        </p:txBody>
      </p:sp>
      <p:sp>
        <p:nvSpPr>
          <p:cNvPr id="8" name="Rectangle 7">
            <a:extLst>
              <a:ext uri="{FF2B5EF4-FFF2-40B4-BE49-F238E27FC236}">
                <a16:creationId xmlns="" xmlns:a16="http://schemas.microsoft.com/office/drawing/2014/main" id="{7FA81925-418B-D44C-9255-2AEBBFBC0ADA}"/>
              </a:ext>
            </a:extLst>
          </p:cNvPr>
          <p:cNvSpPr/>
          <p:nvPr/>
        </p:nvSpPr>
        <p:spPr>
          <a:xfrm>
            <a:off x="255210" y="1260380"/>
            <a:ext cx="4572000" cy="4478149"/>
          </a:xfrm>
          <a:prstGeom prst="rect">
            <a:avLst/>
          </a:prstGeom>
        </p:spPr>
        <p:txBody>
          <a:bodyPr>
            <a:spAutoFit/>
          </a:bodyPr>
          <a:lstStyle/>
          <a:p>
            <a:pPr marL="342900" indent="-342900" algn="just" rtl="0">
              <a:buFont typeface="Wingdings" pitchFamily="2" charset="2"/>
              <a:buChar char="Ø"/>
            </a:pPr>
            <a:r>
              <a:rPr lang="az" sz="1900" b="1" i="0" u="none" baseline="0" dirty="0">
                <a:solidFill>
                  <a:srgbClr val="FF0000"/>
                </a:solidFill>
              </a:rPr>
              <a:t>Tapşırıqların bölgüsü:</a:t>
            </a:r>
          </a:p>
          <a:p>
            <a:pPr marL="342900" indent="-342900" algn="just" rtl="0">
              <a:buFont typeface="Wingdings" pitchFamily="2" charset="2"/>
              <a:buChar char="Ø"/>
            </a:pPr>
            <a:endParaRPr lang="az" sz="1900" b="1" dirty="0"/>
          </a:p>
          <a:p>
            <a:pPr marL="342900" indent="-342900" algn="just" rtl="0">
              <a:buFont typeface="Wingdings" pitchFamily="2" charset="2"/>
              <a:buChar char="Ø"/>
            </a:pPr>
            <a:r>
              <a:rPr lang="az" sz="1900" b="1" i="0" u="none" baseline="0" dirty="0"/>
              <a:t>1-ci qrup </a:t>
            </a:r>
            <a:r>
              <a:rPr lang="az" sz="1900" b="1" i="0" u="none" baseline="0" dirty="0">
                <a:solidFill>
                  <a:srgbClr val="FF0000"/>
                </a:solidFill>
              </a:rPr>
              <a:t>“Mən kiməm?”</a:t>
            </a:r>
            <a:r>
              <a:rPr lang="az" sz="1900" b="1" i="0" u="none" baseline="0" dirty="0"/>
              <a:t> </a:t>
            </a:r>
            <a:r>
              <a:rPr lang="az" sz="1900" b="0" i="0" u="none" baseline="0" dirty="0"/>
              <a:t>slaydlarını təhlil edəcək</a:t>
            </a:r>
          </a:p>
          <a:p>
            <a:pPr marL="342900" indent="-342900" algn="just" rtl="0">
              <a:buFont typeface="Wingdings" pitchFamily="2" charset="2"/>
              <a:buChar char="Ø"/>
            </a:pPr>
            <a:r>
              <a:rPr lang="az" sz="1900" b="1" i="0" u="none" baseline="0" dirty="0"/>
              <a:t>2-ci qrup </a:t>
            </a:r>
            <a:r>
              <a:rPr lang="az" sz="1900" b="1" i="0" u="none" baseline="0" dirty="0">
                <a:solidFill>
                  <a:srgbClr val="FF0000"/>
                </a:solidFill>
              </a:rPr>
              <a:t>“Verilənləri izlə”</a:t>
            </a:r>
            <a:r>
              <a:rPr lang="az" sz="1900" b="0" i="0" u="none" baseline="0" dirty="0">
                <a:solidFill>
                  <a:srgbClr val="FF0000"/>
                </a:solidFill>
              </a:rPr>
              <a:t> </a:t>
            </a:r>
            <a:r>
              <a:rPr lang="az" sz="1900" b="0" i="0" u="none" baseline="0" dirty="0"/>
              <a:t>slaydlarını təhlil edəcək</a:t>
            </a:r>
          </a:p>
          <a:p>
            <a:pPr marL="342900" indent="-342900" algn="just" rtl="0">
              <a:buFont typeface="Wingdings" pitchFamily="2" charset="2"/>
              <a:buChar char="Ø"/>
            </a:pPr>
            <a:r>
              <a:rPr lang="az" sz="1900" b="1" i="0" u="none" baseline="0" dirty="0"/>
              <a:t>3-cü qrup </a:t>
            </a:r>
            <a:r>
              <a:rPr lang="az" sz="1900" b="1" i="0" u="none" baseline="0" dirty="0">
                <a:solidFill>
                  <a:srgbClr val="FF0000"/>
                </a:solidFill>
              </a:rPr>
              <a:t>“Pulu izlə”</a:t>
            </a:r>
            <a:r>
              <a:rPr lang="az" sz="1900" b="0" i="0" u="none" baseline="0" dirty="0">
                <a:solidFill>
                  <a:srgbClr val="FF0000"/>
                </a:solidFill>
              </a:rPr>
              <a:t> </a:t>
            </a:r>
            <a:r>
              <a:rPr lang="az" sz="1900" b="0" i="0" u="none" baseline="0" dirty="0"/>
              <a:t>slaydlarını təhlil edəcək</a:t>
            </a:r>
          </a:p>
          <a:p>
            <a:pPr marL="342900" indent="-342900" algn="just" rtl="0">
              <a:buFont typeface="Wingdings" pitchFamily="2" charset="2"/>
              <a:buChar char="Ø"/>
            </a:pPr>
            <a:r>
              <a:rPr lang="az" sz="1900" b="1" i="0" u="none" baseline="0" dirty="0"/>
              <a:t>4-cü qrup </a:t>
            </a:r>
            <a:r>
              <a:rPr lang="az" sz="1900" b="1" i="0" u="none" baseline="0" dirty="0">
                <a:solidFill>
                  <a:srgbClr val="FF0000"/>
                </a:solidFill>
              </a:rPr>
              <a:t>“Lideri izlə”</a:t>
            </a:r>
            <a:r>
              <a:rPr lang="az" sz="1900" b="0" i="0" u="none" baseline="0" dirty="0">
                <a:solidFill>
                  <a:srgbClr val="FF0000"/>
                </a:solidFill>
              </a:rPr>
              <a:t> </a:t>
            </a:r>
            <a:r>
              <a:rPr lang="az" sz="1900" b="0" i="0" u="none" baseline="0" dirty="0"/>
              <a:t>slaydlarını təhlil edəcək</a:t>
            </a:r>
          </a:p>
          <a:p>
            <a:pPr marL="342900" indent="-342900" algn="just" rtl="0">
              <a:buFont typeface="Wingdings" pitchFamily="2" charset="2"/>
              <a:buChar char="Ø"/>
            </a:pPr>
            <a:r>
              <a:rPr lang="az" sz="1900" b="0" i="0" u="none" baseline="0" dirty="0"/>
              <a:t>Kazus üzrə təhlilin aparılması və hesabatın hazırlanması üçün 40+ dəqiqə</a:t>
            </a:r>
          </a:p>
          <a:p>
            <a:pPr marL="342900" indent="-342900" algn="just" rtl="0">
              <a:buFont typeface="Wingdings" pitchFamily="2" charset="2"/>
              <a:buChar char="Ø"/>
            </a:pPr>
            <a:r>
              <a:rPr lang="az" sz="1900" b="0" i="0" u="none" baseline="0" dirty="0"/>
              <a:t>Qrupun qənaətlərinin qrupun məruzəçisi və ya bütövlükdə qrup tərəfindən təqdim edilməsi üçün 10-15 dəqiqə</a:t>
            </a:r>
          </a:p>
        </p:txBody>
      </p:sp>
      <p:pic>
        <p:nvPicPr>
          <p:cNvPr id="9" name="Picture 8">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182654" y="2877133"/>
            <a:ext cx="3961346" cy="1598043"/>
          </a:xfrm>
          <a:prstGeom prst="rect">
            <a:avLst/>
          </a:prstGeom>
        </p:spPr>
      </p:pic>
    </p:spTree>
    <p:extLst>
      <p:ext uri="{BB962C8B-B14F-4D97-AF65-F5344CB8AC3E}">
        <p14:creationId xmlns:p14="http://schemas.microsoft.com/office/powerpoint/2010/main" val="221309462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endParaRPr lang="az" sz="3200" dirty="0" smtClean="0">
              <a:latin typeface="Verdana" panose="020B0604030504040204" pitchFamily="34" charset="0"/>
              <a:ea typeface="Verdana" panose="020B0604030504040204" pitchFamily="34" charset="0"/>
            </a:endParaRPr>
          </a:p>
          <a:p>
            <a:pPr algn="r" rtl="0"/>
            <a:r>
              <a:rPr lang="az" sz="3200" b="0" i="0" u="none" baseline="0">
                <a:latin typeface="Verdana" panose="020B0604030504040204" pitchFamily="34" charset="0"/>
                <a:ea typeface="Verdana" panose="020B0604030504040204" pitchFamily="34" charset="0"/>
              </a:rPr>
              <a:t>Kazus</a:t>
            </a:r>
          </a:p>
          <a:p>
            <a:pPr algn="r" rtl="0"/>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21</a:t>
            </a:fld>
            <a:endParaRPr lang="az" dirty="0"/>
          </a:p>
        </p:txBody>
      </p:sp>
      <p:sp>
        <p:nvSpPr>
          <p:cNvPr id="7" name="Rectangle 6">
            <a:extLst>
              <a:ext uri="{FF2B5EF4-FFF2-40B4-BE49-F238E27FC236}">
                <a16:creationId xmlns="" xmlns:a16="http://schemas.microsoft.com/office/drawing/2014/main" id="{7FA81925-418B-D44C-9255-2AEBBFBC0ADA}"/>
              </a:ext>
            </a:extLst>
          </p:cNvPr>
          <p:cNvSpPr/>
          <p:nvPr/>
        </p:nvSpPr>
        <p:spPr>
          <a:xfrm>
            <a:off x="297412" y="1309818"/>
            <a:ext cx="5125193" cy="4708981"/>
          </a:xfrm>
          <a:prstGeom prst="rect">
            <a:avLst/>
          </a:prstGeom>
        </p:spPr>
        <p:txBody>
          <a:bodyPr wrap="square">
            <a:spAutoFit/>
          </a:bodyPr>
          <a:lstStyle/>
          <a:p>
            <a:pPr marL="342900" indent="-342900" algn="just" rtl="0">
              <a:buFont typeface="Wingdings" pitchFamily="2" charset="2"/>
              <a:buChar char="Ø"/>
            </a:pPr>
            <a:r>
              <a:rPr lang="az" sz="2800" b="1" i="0" u="none" baseline="0">
                <a:solidFill>
                  <a:srgbClr val="FF0000"/>
                </a:solidFill>
              </a:rPr>
              <a:t>Əsas məsələlər:</a:t>
            </a:r>
          </a:p>
          <a:p>
            <a:pPr marL="342900" indent="-342900" algn="just" rtl="0">
              <a:buFont typeface="Wingdings" pitchFamily="2" charset="2"/>
              <a:buChar char="Ø"/>
            </a:pPr>
            <a:endParaRPr lang="az" sz="2050" b="1" dirty="0"/>
          </a:p>
          <a:p>
            <a:pPr marL="342900" indent="-342900" algn="l" rtl="0">
              <a:buFont typeface="Arial" panose="020B0604020202020204" pitchFamily="34" charset="0"/>
              <a:buChar char="•"/>
            </a:pPr>
            <a:r>
              <a:rPr lang="az" sz="2000" b="0" i="1" u="none" baseline="0"/>
              <a:t>proqramın başladılması və təşkili</a:t>
            </a:r>
          </a:p>
          <a:p>
            <a:pPr marL="342900" indent="-342900" algn="l" rtl="0">
              <a:buFont typeface="Arial" panose="020B0604020202020204" pitchFamily="34" charset="0"/>
              <a:buChar char="•"/>
            </a:pPr>
            <a:r>
              <a:rPr lang="az" sz="2000" b="0" i="1" u="none" baseline="0"/>
              <a:t>elektron sübut</a:t>
            </a:r>
          </a:p>
          <a:p>
            <a:pPr marL="342900" indent="-342900" algn="l" rtl="0">
              <a:buFont typeface="Arial" panose="020B0604020202020204" pitchFamily="34" charset="0"/>
              <a:buChar char="•"/>
            </a:pPr>
            <a:r>
              <a:rPr lang="az" sz="2000" b="0" i="1" u="none" baseline="0"/>
              <a:t>dövlət və özəl sektor arasında əməkdaşlıq</a:t>
            </a:r>
          </a:p>
          <a:p>
            <a:pPr marL="342900" indent="-342900" algn="l" rtl="0">
              <a:buFont typeface="Arial" panose="020B0604020202020204" pitchFamily="34" charset="0"/>
              <a:buChar char="•"/>
            </a:pPr>
            <a:r>
              <a:rPr lang="az" sz="2000" b="0" i="1" u="none" baseline="0"/>
              <a:t>ödəniş və mərc şirkətləri</a:t>
            </a:r>
          </a:p>
          <a:p>
            <a:pPr marL="342900" indent="-342900" algn="l" rtl="0">
              <a:buFont typeface="Arial" panose="020B0604020202020204" pitchFamily="34" charset="0"/>
              <a:buChar char="•"/>
            </a:pPr>
            <a:r>
              <a:rPr lang="az" sz="2000" b="0" i="1" u="none" baseline="0"/>
              <a:t>İnternet xidməti provayderləri</a:t>
            </a:r>
          </a:p>
          <a:p>
            <a:pPr marL="342900" indent="-342900" algn="l" rtl="0">
              <a:buFont typeface="Arial" panose="020B0604020202020204" pitchFamily="34" charset="0"/>
              <a:buChar char="•"/>
            </a:pPr>
            <a:r>
              <a:rPr lang="az" sz="2000" b="0" i="1" u="none" baseline="0"/>
              <a:t>pul hesabları</a:t>
            </a:r>
          </a:p>
          <a:p>
            <a:pPr marL="342900" indent="-342900" algn="l" rtl="0">
              <a:buFont typeface="Arial" panose="020B0604020202020204" pitchFamily="34" charset="0"/>
              <a:buChar char="•"/>
            </a:pPr>
            <a:r>
              <a:rPr lang="az" sz="2000" b="0" i="1" u="none" baseline="0"/>
              <a:t>pul axını</a:t>
            </a:r>
          </a:p>
          <a:p>
            <a:pPr marL="342900" indent="-342900" algn="l" rtl="0">
              <a:buFont typeface="Arial" panose="020B0604020202020204" pitchFamily="34" charset="0"/>
              <a:buChar char="•"/>
            </a:pPr>
            <a:r>
              <a:rPr lang="az" sz="2000" b="0" i="1" u="none" baseline="0"/>
              <a:t>cinayətkarlar arasında ünsiyyət</a:t>
            </a:r>
          </a:p>
          <a:p>
            <a:pPr marL="342900" indent="-342900" algn="l" rtl="0">
              <a:buFont typeface="Arial" panose="020B0604020202020204" pitchFamily="34" charset="0"/>
              <a:buChar char="•"/>
            </a:pPr>
            <a:r>
              <a:rPr lang="az" sz="2000" b="0" i="1" u="none" baseline="0"/>
              <a:t>normativ-hüquqi  baza</a:t>
            </a:r>
          </a:p>
          <a:p>
            <a:pPr marL="342900" indent="-342900" algn="l" rtl="0">
              <a:buFont typeface="Arial" panose="020B0604020202020204" pitchFamily="34" charset="0"/>
              <a:buChar char="•"/>
            </a:pPr>
            <a:r>
              <a:rPr lang="az" sz="2000" b="0" i="1" u="none" baseline="0"/>
              <a:t>yurisdiksiya</a:t>
            </a:r>
          </a:p>
          <a:p>
            <a:pPr marL="342900" indent="-342900" algn="l" rtl="0">
              <a:buFont typeface="Arial" panose="020B0604020202020204" pitchFamily="34" charset="0"/>
              <a:buChar char="•"/>
            </a:pPr>
            <a:r>
              <a:rPr lang="az" sz="2000" b="0" i="1" u="none" baseline="0"/>
              <a:t>ölkədaxili və beynəlxalq əməkdaşlıq</a:t>
            </a:r>
          </a:p>
          <a:p>
            <a:pPr marL="342900" indent="-342900" algn="just" rtl="0">
              <a:buFont typeface="Wingdings" pitchFamily="2" charset="2"/>
              <a:buChar char="Ø"/>
            </a:pPr>
            <a:endParaRPr lang="az" sz="2050" b="1" dirty="0"/>
          </a:p>
        </p:txBody>
      </p:sp>
      <p:pic>
        <p:nvPicPr>
          <p:cNvPr id="10" name="Picture 9">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518298" y="2877133"/>
            <a:ext cx="3625702" cy="1598043"/>
          </a:xfrm>
          <a:prstGeom prst="rect">
            <a:avLst/>
          </a:prstGeom>
        </p:spPr>
      </p:pic>
    </p:spTree>
    <p:extLst>
      <p:ext uri="{BB962C8B-B14F-4D97-AF65-F5344CB8AC3E}">
        <p14:creationId xmlns:p14="http://schemas.microsoft.com/office/powerpoint/2010/main" val="360259698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endParaRPr lang="az" sz="3200" dirty="0" smtClean="0">
              <a:latin typeface="Verdana" panose="020B0604030504040204" pitchFamily="34" charset="0"/>
              <a:ea typeface="Verdana" panose="020B0604030504040204" pitchFamily="34" charset="0"/>
            </a:endParaRPr>
          </a:p>
          <a:p>
            <a:pPr algn="r" rtl="0"/>
            <a:r>
              <a:rPr lang="az" sz="3200" b="0" i="0" u="none" baseline="0">
                <a:latin typeface="Verdana" panose="020B0604030504040204" pitchFamily="34" charset="0"/>
                <a:ea typeface="Verdana" panose="020B0604030504040204" pitchFamily="34" charset="0"/>
              </a:rPr>
              <a:t>Kazus</a:t>
            </a:r>
          </a:p>
          <a:p>
            <a:pPr algn="r" rtl="0"/>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22</a:t>
            </a:fld>
            <a:endParaRPr lang="az" dirty="0"/>
          </a:p>
        </p:txBody>
      </p:sp>
      <p:sp>
        <p:nvSpPr>
          <p:cNvPr id="9" name="Rectangle 8">
            <a:extLst>
              <a:ext uri="{FF2B5EF4-FFF2-40B4-BE49-F238E27FC236}">
                <a16:creationId xmlns="" xmlns:a16="http://schemas.microsoft.com/office/drawing/2014/main" id="{7FA81925-418B-D44C-9255-2AEBBFBC0ADA}"/>
              </a:ext>
            </a:extLst>
          </p:cNvPr>
          <p:cNvSpPr/>
          <p:nvPr/>
        </p:nvSpPr>
        <p:spPr>
          <a:xfrm>
            <a:off x="253712" y="1428689"/>
            <a:ext cx="5317748" cy="4308872"/>
          </a:xfrm>
          <a:prstGeom prst="rect">
            <a:avLst/>
          </a:prstGeom>
        </p:spPr>
        <p:txBody>
          <a:bodyPr wrap="square">
            <a:spAutoFit/>
          </a:bodyPr>
          <a:lstStyle/>
          <a:p>
            <a:pPr marL="342900" indent="-342900" algn="just" rtl="0">
              <a:buFont typeface="Wingdings" pitchFamily="2" charset="2"/>
              <a:buChar char="Ø"/>
            </a:pPr>
            <a:r>
              <a:rPr lang="az" sz="2800" b="1" i="0" u="none" baseline="0">
                <a:solidFill>
                  <a:srgbClr val="FF0000"/>
                </a:solidFill>
              </a:rPr>
              <a:t>Əsas suallar:</a:t>
            </a:r>
          </a:p>
          <a:p>
            <a:pPr marL="342900" indent="-342900" algn="just" rtl="0">
              <a:buFont typeface="Wingdings" pitchFamily="2" charset="2"/>
              <a:buChar char="Ø"/>
            </a:pPr>
            <a:endParaRPr lang="az" sz="2050" b="1" dirty="0"/>
          </a:p>
          <a:p>
            <a:pPr marL="342900" indent="-342900" algn="l" rtl="0">
              <a:buFont typeface="Arial" panose="020B0604020202020204" pitchFamily="34" charset="0"/>
              <a:buChar char="•"/>
            </a:pPr>
            <a:r>
              <a:rPr lang="az" sz="2000" b="0" i="1" u="none" baseline="0"/>
              <a:t>Kibercinayətkarlıq haqqında konvensiyanın hansı maddi cinayət hüququ maddələri tətbiq edilə bilər və nə üçün?</a:t>
            </a:r>
          </a:p>
          <a:p>
            <a:pPr marL="342900" indent="-342900" algn="l" rtl="0">
              <a:buFont typeface="Arial" panose="020B0604020202020204" pitchFamily="34" charset="0"/>
              <a:buChar char="•"/>
            </a:pPr>
            <a:r>
              <a:rPr lang="az" sz="2000" b="0" i="1" u="none" baseline="0"/>
              <a:t>Kibercinayətkarlıq haqqında konvensiyanın hansı prosessual cinayət hüququ maddələri tətbiq edilə bilər və nə üçün?</a:t>
            </a:r>
          </a:p>
          <a:p>
            <a:pPr marL="342900" indent="-342900" algn="l" rtl="0">
              <a:buFont typeface="Arial" panose="020B0604020202020204" pitchFamily="34" charset="0"/>
              <a:buChar char="•"/>
            </a:pPr>
            <a:r>
              <a:rPr lang="az" sz="2000" b="0" i="1" u="none" baseline="0"/>
              <a:t>Kibercinayətkarlıq haqqında konvensiyanın beynəlxalq əməkdaşlığa aid olan hansı maddələri və nə üçün tətbiq oluna bilər?</a:t>
            </a:r>
          </a:p>
          <a:p>
            <a:pPr marL="342900" indent="-342900" algn="l" rtl="0">
              <a:buFont typeface="Arial" panose="020B0604020202020204" pitchFamily="34" charset="0"/>
              <a:buChar char="•"/>
            </a:pPr>
            <a:r>
              <a:rPr lang="az" sz="2000" b="0" i="1" u="none" baseline="0"/>
              <a:t>Kazus barədə əsas qənaətlər nədənibarətdir?</a:t>
            </a:r>
          </a:p>
          <a:p>
            <a:pPr marL="342900" indent="-342900" algn="l" rtl="0">
              <a:buFont typeface="Arial" panose="020B0604020202020204" pitchFamily="34" charset="0"/>
              <a:buChar char="•"/>
            </a:pPr>
            <a:r>
              <a:rPr lang="az" sz="2000" b="0" i="1" u="none" baseline="0"/>
              <a:t>Məhkəməyə təqdim edilməyə hazırdırmı?</a:t>
            </a:r>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571460" y="2877133"/>
            <a:ext cx="3572540" cy="1598043"/>
          </a:xfrm>
          <a:prstGeom prst="rect">
            <a:avLst/>
          </a:prstGeom>
        </p:spPr>
      </p:pic>
    </p:spTree>
    <p:extLst>
      <p:ext uri="{BB962C8B-B14F-4D97-AF65-F5344CB8AC3E}">
        <p14:creationId xmlns:p14="http://schemas.microsoft.com/office/powerpoint/2010/main" val="40275326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endParaRPr lang="az" sz="3200" dirty="0" smtClean="0">
              <a:latin typeface="Verdana" panose="020B0604030504040204" pitchFamily="34" charset="0"/>
              <a:ea typeface="Verdana" panose="020B0604030504040204" pitchFamily="34" charset="0"/>
            </a:endParaRPr>
          </a:p>
          <a:p>
            <a:pPr algn="r" rtl="0"/>
            <a:r>
              <a:rPr lang="az" sz="3200" b="0" i="0" u="none" baseline="0">
                <a:latin typeface="Verdana" panose="020B0604030504040204" pitchFamily="34" charset="0"/>
                <a:ea typeface="Verdana" panose="020B0604030504040204" pitchFamily="34" charset="0"/>
              </a:rPr>
              <a:t>Kazus</a:t>
            </a:r>
          </a:p>
          <a:p>
            <a:pPr algn="r" rtl="0"/>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23</a:t>
            </a:fld>
            <a:endParaRPr lang="az" dirty="0"/>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603358" y="2877133"/>
            <a:ext cx="3540642" cy="1598043"/>
          </a:xfrm>
          <a:prstGeom prst="rect">
            <a:avLst/>
          </a:prstGeom>
        </p:spPr>
      </p:pic>
      <p:sp>
        <p:nvSpPr>
          <p:cNvPr id="7" name="Rectangle 6">
            <a:extLst>
              <a:ext uri="{FF2B5EF4-FFF2-40B4-BE49-F238E27FC236}">
                <a16:creationId xmlns="" xmlns:a16="http://schemas.microsoft.com/office/drawing/2014/main" id="{7FA81925-418B-D44C-9255-2AEBBFBC0ADA}"/>
              </a:ext>
            </a:extLst>
          </p:cNvPr>
          <p:cNvSpPr/>
          <p:nvPr/>
        </p:nvSpPr>
        <p:spPr>
          <a:xfrm>
            <a:off x="317508" y="1170300"/>
            <a:ext cx="5285850" cy="5193729"/>
          </a:xfrm>
          <a:prstGeom prst="rect">
            <a:avLst/>
          </a:prstGeom>
        </p:spPr>
        <p:txBody>
          <a:bodyPr wrap="square">
            <a:spAutoFit/>
          </a:bodyPr>
          <a:lstStyle/>
          <a:p>
            <a:pPr marL="342900" indent="-342900" algn="just" rtl="0">
              <a:buFont typeface="Wingdings" pitchFamily="2" charset="2"/>
              <a:buChar char="Ø"/>
            </a:pPr>
            <a:r>
              <a:rPr lang="az" sz="2400" b="1" i="0" u="none" baseline="0">
                <a:solidFill>
                  <a:srgbClr val="FF0000"/>
                </a:solidFill>
              </a:rPr>
              <a:t>1-ci qrup üçün suallar:</a:t>
            </a:r>
          </a:p>
          <a:p>
            <a:pPr marL="342900" indent="-342900" algn="just" rtl="0">
              <a:buFont typeface="Wingdings" pitchFamily="2" charset="2"/>
              <a:buChar char="Ø"/>
            </a:pPr>
            <a:endParaRPr lang="az" sz="2050" b="1" dirty="0"/>
          </a:p>
          <a:p>
            <a:pPr marL="342900" indent="-342900" algn="l" rtl="0">
              <a:buFont typeface="Arial" panose="020B0604020202020204" pitchFamily="34" charset="0"/>
              <a:buChar char="•"/>
            </a:pPr>
            <a:r>
              <a:rPr lang="az" sz="2000" b="0" i="1" u="none" baseline="0"/>
              <a:t>mükafat qazandıran oyunlarin məzmunu və həqiqiliyi haqqında məlumat/sübut necə əldə edilməlidir?</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oyunun idarə edilməsi haqqında informasiya/sübut necə əldə edilməlidir?</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qurbanlara zərər verilib-verilmədiyi necə yoxlanmalıdır?</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mümkün ilkin cinayət hərəkəti məhdudiyyəti nə ola bilər?</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növbəti addımlar nədən ibarət olmalıdır?</a:t>
            </a:r>
          </a:p>
        </p:txBody>
      </p:sp>
    </p:spTree>
    <p:extLst>
      <p:ext uri="{BB962C8B-B14F-4D97-AF65-F5344CB8AC3E}">
        <p14:creationId xmlns:p14="http://schemas.microsoft.com/office/powerpoint/2010/main" val="211913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endParaRPr lang="az" sz="3200" dirty="0" smtClean="0">
              <a:latin typeface="Verdana" panose="020B0604030504040204" pitchFamily="34" charset="0"/>
              <a:ea typeface="Verdana" panose="020B0604030504040204" pitchFamily="34" charset="0"/>
            </a:endParaRPr>
          </a:p>
          <a:p>
            <a:pPr algn="r" rtl="0"/>
            <a:r>
              <a:rPr lang="az" sz="3200" b="0" i="0" u="none" baseline="0">
                <a:latin typeface="Verdana" panose="020B0604030504040204" pitchFamily="34" charset="0"/>
                <a:ea typeface="Verdana" panose="020B0604030504040204" pitchFamily="34" charset="0"/>
              </a:rPr>
              <a:t>Kazus</a:t>
            </a:r>
          </a:p>
          <a:p>
            <a:pPr algn="r" rtl="0"/>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24</a:t>
            </a:fld>
            <a:endParaRPr lang="az" dirty="0"/>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6198780" y="2887766"/>
            <a:ext cx="2945219" cy="1598043"/>
          </a:xfrm>
          <a:prstGeom prst="rect">
            <a:avLst/>
          </a:prstGeom>
        </p:spPr>
      </p:pic>
      <p:sp>
        <p:nvSpPr>
          <p:cNvPr id="8" name="Rectangle 7">
            <a:extLst>
              <a:ext uri="{FF2B5EF4-FFF2-40B4-BE49-F238E27FC236}">
                <a16:creationId xmlns="" xmlns:a16="http://schemas.microsoft.com/office/drawing/2014/main" id="{7FA81925-418B-D44C-9255-2AEBBFBC0ADA}"/>
              </a:ext>
            </a:extLst>
          </p:cNvPr>
          <p:cNvSpPr/>
          <p:nvPr/>
        </p:nvSpPr>
        <p:spPr>
          <a:xfrm>
            <a:off x="130982" y="748769"/>
            <a:ext cx="6163492" cy="5724644"/>
          </a:xfrm>
          <a:prstGeom prst="rect">
            <a:avLst/>
          </a:prstGeom>
        </p:spPr>
        <p:txBody>
          <a:bodyPr wrap="square">
            <a:spAutoFit/>
          </a:bodyPr>
          <a:lstStyle/>
          <a:p>
            <a:pPr marL="342900" indent="-342900" algn="just" rtl="0">
              <a:buFont typeface="Wingdings" pitchFamily="2" charset="2"/>
              <a:buChar char="Ø"/>
            </a:pPr>
            <a:endParaRPr lang="az" sz="2400" b="1" dirty="0" smtClean="0">
              <a:solidFill>
                <a:srgbClr val="FF0000"/>
              </a:solidFill>
            </a:endParaRPr>
          </a:p>
          <a:p>
            <a:pPr marL="342900" indent="-342900" algn="just" rtl="0">
              <a:buFont typeface="Wingdings" pitchFamily="2" charset="2"/>
              <a:buChar char="Ø"/>
            </a:pPr>
            <a:r>
              <a:rPr lang="az" sz="2400" b="1" i="0" u="none" baseline="0">
                <a:solidFill>
                  <a:srgbClr val="FF0000"/>
                </a:solidFill>
              </a:rPr>
              <a:t>2-ci qrup üçün suallar:</a:t>
            </a:r>
          </a:p>
          <a:p>
            <a:pPr marL="342900" indent="-342900" algn="just" rtl="0">
              <a:buFont typeface="Wingdings" pitchFamily="2" charset="2"/>
              <a:buChar char="Ø"/>
            </a:pPr>
            <a:endParaRPr lang="az" b="1" dirty="0"/>
          </a:p>
          <a:p>
            <a:pPr marL="342900" indent="-342900" algn="l" rtl="0">
              <a:buFont typeface="Arial" panose="020B0604020202020204" pitchFamily="34" charset="0"/>
              <a:buChar char="•"/>
            </a:pPr>
            <a:r>
              <a:rPr lang="az" sz="2000" b="0" i="1" u="none" baseline="0"/>
              <a:t>İnterneti xidməti provayderlərinə hansı sorğular göndərilməlidir?</a:t>
            </a:r>
            <a:endParaRPr lang="az" sz="2000" i="1" dirty="0"/>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hansı növ elektron sübutlar axtarılmalıdır?</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ilkin şübhəlilər necə müəyyən ediləcək?</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hansı əlavə istintaq tədbirləri görülməlidir?</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hesab qeydiyyat məlumatlarının əldə edilməsi?</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maliyyə əməliyyatları necə təsdiq ediləcək?</a:t>
            </a:r>
          </a:p>
          <a:p>
            <a:pPr marL="342900" indent="-342900" algn="l" rtl="0">
              <a:buFont typeface="Arial" panose="020B0604020202020204" pitchFamily="34" charset="0"/>
              <a:buChar char="•"/>
            </a:pPr>
            <a:endParaRPr lang="az" sz="2000" i="1" dirty="0"/>
          </a:p>
          <a:p>
            <a:pPr marL="342900" indent="-342900" algn="l" rtl="0">
              <a:buFont typeface="Arial" panose="020B0604020202020204" pitchFamily="34" charset="0"/>
              <a:buChar char="•"/>
            </a:pPr>
            <a:r>
              <a:rPr lang="az" sz="2000" b="0" i="1" u="none" baseline="0"/>
              <a:t>əlavə cinayət hərəkəti məhdudiyyəti nə olmalıdır?</a:t>
            </a:r>
          </a:p>
        </p:txBody>
      </p:sp>
    </p:spTree>
    <p:extLst>
      <p:ext uri="{BB962C8B-B14F-4D97-AF65-F5344CB8AC3E}">
        <p14:creationId xmlns:p14="http://schemas.microsoft.com/office/powerpoint/2010/main" val="22825154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endParaRPr lang="az" sz="3200" dirty="0" smtClean="0">
              <a:latin typeface="Verdana" panose="020B0604030504040204" pitchFamily="34" charset="0"/>
              <a:ea typeface="Verdana" panose="020B0604030504040204" pitchFamily="34" charset="0"/>
            </a:endParaRPr>
          </a:p>
          <a:p>
            <a:pPr algn="r" rtl="0"/>
            <a:r>
              <a:rPr lang="az" sz="3200" b="0" i="0" u="none" baseline="0">
                <a:latin typeface="Verdana" panose="020B0604030504040204" pitchFamily="34" charset="0"/>
                <a:ea typeface="Verdana" panose="020B0604030504040204" pitchFamily="34" charset="0"/>
              </a:rPr>
              <a:t>Kazus</a:t>
            </a:r>
          </a:p>
          <a:p>
            <a:pPr algn="r" rtl="0"/>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25</a:t>
            </a:fld>
            <a:endParaRPr lang="az" dirty="0"/>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4"/>
          <a:stretch>
            <a:fillRect/>
          </a:stretch>
        </p:blipFill>
        <p:spPr>
          <a:xfrm>
            <a:off x="5879804" y="2887766"/>
            <a:ext cx="3264195" cy="1598043"/>
          </a:xfrm>
          <a:prstGeom prst="rect">
            <a:avLst/>
          </a:prstGeom>
        </p:spPr>
      </p:pic>
      <p:sp>
        <p:nvSpPr>
          <p:cNvPr id="8" name="Rectangle 7">
            <a:extLst>
              <a:ext uri="{FF2B5EF4-FFF2-40B4-BE49-F238E27FC236}">
                <a16:creationId xmlns="" xmlns:a16="http://schemas.microsoft.com/office/drawing/2014/main" id="{7FA81925-418B-D44C-9255-2AEBBFBC0ADA}"/>
              </a:ext>
            </a:extLst>
          </p:cNvPr>
          <p:cNvSpPr/>
          <p:nvPr/>
        </p:nvSpPr>
        <p:spPr>
          <a:xfrm>
            <a:off x="103620" y="937235"/>
            <a:ext cx="6052630" cy="5324535"/>
          </a:xfrm>
          <a:prstGeom prst="rect">
            <a:avLst/>
          </a:prstGeom>
        </p:spPr>
        <p:txBody>
          <a:bodyPr wrap="square">
            <a:spAutoFit/>
          </a:bodyPr>
          <a:lstStyle/>
          <a:p>
            <a:pPr algn="just" rtl="0"/>
            <a:endParaRPr lang="az" b="1" dirty="0"/>
          </a:p>
          <a:p>
            <a:pPr marL="342900" indent="-342900" algn="just" rtl="0">
              <a:buFont typeface="Wingdings" pitchFamily="2" charset="2"/>
              <a:buChar char="Ø"/>
            </a:pPr>
            <a:r>
              <a:rPr lang="az" sz="2400" b="1" i="0" u="none" baseline="0" dirty="0" smtClean="0">
                <a:solidFill>
                  <a:srgbClr val="FF0000"/>
                </a:solidFill>
              </a:rPr>
              <a:t> 3</a:t>
            </a:r>
            <a:r>
              <a:rPr lang="az-Latn-AZ" sz="2400" b="1" i="0" u="none" baseline="0" dirty="0" smtClean="0">
                <a:solidFill>
                  <a:srgbClr val="FF0000"/>
                </a:solidFill>
              </a:rPr>
              <a:t>-</a:t>
            </a:r>
            <a:r>
              <a:rPr lang="az-Latn-AZ" sz="2400" b="1" i="0" u="none" baseline="0" dirty="0" err="1" smtClean="0">
                <a:solidFill>
                  <a:srgbClr val="FF0000"/>
                </a:solidFill>
              </a:rPr>
              <a:t>cü</a:t>
            </a:r>
            <a:r>
              <a:rPr lang="az-Latn-AZ" sz="2400" b="1" i="0" u="none" baseline="0" dirty="0" smtClean="0">
                <a:solidFill>
                  <a:srgbClr val="FF0000"/>
                </a:solidFill>
              </a:rPr>
              <a:t> qrup üçün</a:t>
            </a:r>
            <a:r>
              <a:rPr lang="az" sz="2400" b="1" i="0" u="none" baseline="0" dirty="0" smtClean="0">
                <a:solidFill>
                  <a:srgbClr val="FF0000"/>
                </a:solidFill>
              </a:rPr>
              <a:t> </a:t>
            </a:r>
            <a:r>
              <a:rPr lang="az" sz="2400" b="1" i="0" u="none" baseline="0" dirty="0">
                <a:solidFill>
                  <a:srgbClr val="FF0000"/>
                </a:solidFill>
              </a:rPr>
              <a:t>suallar:</a:t>
            </a:r>
          </a:p>
          <a:p>
            <a:pPr marL="342900" indent="-342900" algn="just" rtl="0">
              <a:buFont typeface="Wingdings" pitchFamily="2" charset="2"/>
              <a:buChar char="Ø"/>
            </a:pPr>
            <a:endParaRPr lang="az" b="1" dirty="0"/>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B ölkəsində hesabların mövcudluğunu hansı növ elektron sübut göstərə bilər?</a:t>
            </a:r>
          </a:p>
          <a:p>
            <a:pPr lvl="0" algn="l" rtl="0" fontAlgn="base">
              <a:spcBef>
                <a:spcPct val="0"/>
              </a:spcBef>
              <a:spcAft>
                <a:spcPct val="0"/>
              </a:spcAft>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Dövlət və özəl sektor arasında əməkdaşlıq imkanı varmı və necə?</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E ölkəsi hansı tədbirləri görməlidir və necə?</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C ölkəsində hesablar haqqında məlumatla nə edilməlidir?</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C ölkəsi hansı tədbirləri görməlidir və necə?</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A ölkəsi hansı tədbirləri görməlidir?</a:t>
            </a:r>
            <a:endParaRPr lang="az" sz="2000" i="1" dirty="0">
              <a:solidFill>
                <a:prstClr val="black"/>
              </a:solidFill>
              <a:ea typeface="ＭＳ Ｐゴシック" pitchFamily="34" charset="-128"/>
            </a:endParaRPr>
          </a:p>
        </p:txBody>
      </p:sp>
    </p:spTree>
    <p:extLst>
      <p:ext uri="{BB962C8B-B14F-4D97-AF65-F5344CB8AC3E}">
        <p14:creationId xmlns:p14="http://schemas.microsoft.com/office/powerpoint/2010/main" val="295024067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2" name="Rectangle 11">
            <a:extLst>
              <a:ext uri="{FF2B5EF4-FFF2-40B4-BE49-F238E27FC236}">
                <a16:creationId xmlns="" xmlns:a16="http://schemas.microsoft.com/office/drawing/2014/main" id="{28B79ACE-7D7E-4245-98AF-4CC314A291FB}"/>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endParaRPr lang="az" sz="3200" dirty="0" smtClean="0">
              <a:latin typeface="Verdana" panose="020B0604030504040204" pitchFamily="34" charset="0"/>
              <a:ea typeface="Verdana" panose="020B0604030504040204" pitchFamily="34" charset="0"/>
            </a:endParaRPr>
          </a:p>
          <a:p>
            <a:pPr algn="r" rtl="0"/>
            <a:r>
              <a:rPr lang="az" sz="3200" b="0" i="0" u="none" baseline="0">
                <a:latin typeface="Verdana" panose="020B0604030504040204" pitchFamily="34" charset="0"/>
                <a:ea typeface="Verdana" panose="020B0604030504040204" pitchFamily="34" charset="0"/>
              </a:rPr>
              <a:t>Kazus</a:t>
            </a:r>
          </a:p>
          <a:p>
            <a:pPr algn="r" rtl="0"/>
            <a:endParaRPr lang="az" sz="3200" dirty="0">
              <a:latin typeface="Verdana" panose="020B0604030504040204" pitchFamily="34" charset="0"/>
              <a:ea typeface="Verdana" panose="020B0604030504040204" pitchFamily="34" charset="0"/>
            </a:endParaRPr>
          </a:p>
        </p:txBody>
      </p:sp>
      <p:sp>
        <p:nvSpPr>
          <p:cNvPr id="16" name="Slide Number Placeholder 1">
            <a:extLst>
              <a:ext uri="{FF2B5EF4-FFF2-40B4-BE49-F238E27FC236}">
                <a16:creationId xmlns="" xmlns:a16="http://schemas.microsoft.com/office/drawing/2014/main" id="{A07D3C2B-9334-476F-B338-FF871817B691}"/>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26</a:t>
            </a:fld>
            <a:endParaRPr lang="az" dirty="0"/>
          </a:p>
        </p:txBody>
      </p:sp>
      <p:pic>
        <p:nvPicPr>
          <p:cNvPr id="11" name="Picture 10">
            <a:extLst>
              <a:ext uri="{FF2B5EF4-FFF2-40B4-BE49-F238E27FC236}">
                <a16:creationId xmlns="" xmlns:a16="http://schemas.microsoft.com/office/drawing/2014/main" id="{1039E094-4EB0-B34C-AC8A-850BF9448A2D}"/>
              </a:ext>
            </a:extLst>
          </p:cNvPr>
          <p:cNvPicPr>
            <a:picLocks noChangeAspect="1"/>
          </p:cNvPicPr>
          <p:nvPr/>
        </p:nvPicPr>
        <p:blipFill>
          <a:blip r:embed="rId4"/>
          <a:stretch>
            <a:fillRect/>
          </a:stretch>
        </p:blipFill>
        <p:spPr>
          <a:xfrm>
            <a:off x="5677786" y="2887766"/>
            <a:ext cx="3466214" cy="1598043"/>
          </a:xfrm>
          <a:prstGeom prst="rect">
            <a:avLst/>
          </a:prstGeom>
        </p:spPr>
      </p:pic>
      <p:sp>
        <p:nvSpPr>
          <p:cNvPr id="8" name="Rectangle 7">
            <a:extLst>
              <a:ext uri="{FF2B5EF4-FFF2-40B4-BE49-F238E27FC236}">
                <a16:creationId xmlns="" xmlns:a16="http://schemas.microsoft.com/office/drawing/2014/main" id="{7FA81925-418B-D44C-9255-2AEBBFBC0ADA}"/>
              </a:ext>
            </a:extLst>
          </p:cNvPr>
          <p:cNvSpPr/>
          <p:nvPr/>
        </p:nvSpPr>
        <p:spPr>
          <a:xfrm>
            <a:off x="130982" y="855242"/>
            <a:ext cx="5546804" cy="5355312"/>
          </a:xfrm>
          <a:prstGeom prst="rect">
            <a:avLst/>
          </a:prstGeom>
        </p:spPr>
        <p:txBody>
          <a:bodyPr wrap="square">
            <a:spAutoFit/>
          </a:bodyPr>
          <a:lstStyle/>
          <a:p>
            <a:pPr algn="just" rtl="0"/>
            <a:endParaRPr lang="az" b="1" dirty="0"/>
          </a:p>
          <a:p>
            <a:pPr marL="342900" lvl="0" indent="-342900" algn="just" rtl="0" fontAlgn="base">
              <a:spcBef>
                <a:spcPct val="0"/>
              </a:spcBef>
              <a:spcAft>
                <a:spcPct val="0"/>
              </a:spcAft>
              <a:buFont typeface="Wingdings" pitchFamily="2" charset="2"/>
              <a:buChar char="Ø"/>
            </a:pPr>
            <a:r>
              <a:rPr lang="az" sz="2400" b="1" i="0" u="none" baseline="0" dirty="0" smtClean="0">
                <a:solidFill>
                  <a:srgbClr val="FF0000"/>
                </a:solidFill>
                <a:ea typeface="ＭＳ Ｐゴシック" pitchFamily="34" charset="-128"/>
              </a:rPr>
              <a:t>4</a:t>
            </a:r>
            <a:r>
              <a:rPr lang="az-Latn-AZ" sz="2400" b="1" i="0" u="none" baseline="0" dirty="0" smtClean="0">
                <a:solidFill>
                  <a:srgbClr val="FF0000"/>
                </a:solidFill>
                <a:ea typeface="ＭＳ Ｐゴシック" pitchFamily="34" charset="-128"/>
              </a:rPr>
              <a:t>-</a:t>
            </a:r>
            <a:r>
              <a:rPr lang="az-Latn-AZ" sz="2400" b="1" i="0" u="none" baseline="0" dirty="0" err="1" smtClean="0">
                <a:solidFill>
                  <a:srgbClr val="FF0000"/>
                </a:solidFill>
                <a:ea typeface="ＭＳ Ｐゴシック" pitchFamily="34" charset="-128"/>
              </a:rPr>
              <a:t>cü</a:t>
            </a:r>
            <a:r>
              <a:rPr lang="az-Latn-AZ" sz="2400" b="1" i="0" u="none" dirty="0" smtClean="0">
                <a:solidFill>
                  <a:srgbClr val="FF0000"/>
                </a:solidFill>
                <a:ea typeface="ＭＳ Ｐゴシック" pitchFamily="34" charset="-128"/>
              </a:rPr>
              <a:t> qrup üçün</a:t>
            </a:r>
            <a:r>
              <a:rPr lang="az-Latn-AZ" sz="2400" b="1" dirty="0">
                <a:solidFill>
                  <a:srgbClr val="FF0000"/>
                </a:solidFill>
                <a:ea typeface="ＭＳ Ｐゴシック" pitchFamily="34" charset="-128"/>
              </a:rPr>
              <a:t> </a:t>
            </a:r>
            <a:r>
              <a:rPr lang="az" sz="2400" b="1" i="0" u="none" baseline="0" dirty="0" smtClean="0">
                <a:solidFill>
                  <a:srgbClr val="FF0000"/>
                </a:solidFill>
                <a:ea typeface="ＭＳ Ｐゴシック" pitchFamily="34" charset="-128"/>
              </a:rPr>
              <a:t>suallar</a:t>
            </a:r>
            <a:r>
              <a:rPr lang="az" sz="2400" b="1" i="0" u="none" baseline="0" dirty="0">
                <a:solidFill>
                  <a:srgbClr val="FF0000"/>
                </a:solidFill>
                <a:ea typeface="ＭＳ Ｐゴシック" pitchFamily="34" charset="-128"/>
              </a:rPr>
              <a:t>:</a:t>
            </a:r>
          </a:p>
          <a:p>
            <a:pPr marL="342900" lvl="0" indent="-342900" algn="just" rtl="0" fontAlgn="base">
              <a:spcBef>
                <a:spcPct val="0"/>
              </a:spcBef>
              <a:spcAft>
                <a:spcPct val="0"/>
              </a:spcAft>
              <a:buFont typeface="Wingdings" pitchFamily="2" charset="2"/>
              <a:buChar char="Ø"/>
            </a:pPr>
            <a:endParaRPr lang="az" sz="2000" b="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bundan sonra B ölkəsindən hansı elektron sübutlar tələb olunacaq?</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yenə də dövlət və özəl sektor arasında əməkdaşlıq imkanı varmı və necə?</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bundan sonra A ölkəsindəki istintaq hansı istiqamətə yönələcək?</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A ölkəsində hansı tədbirlər görüləcək və necə?</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sosial media  və VOIP sübut kimi?</a:t>
            </a:r>
          </a:p>
          <a:p>
            <a:pPr marL="342900" lvl="0" indent="-342900" algn="l" rtl="0" fontAlgn="base">
              <a:spcBef>
                <a:spcPct val="0"/>
              </a:spcBef>
              <a:spcAft>
                <a:spcPct val="0"/>
              </a:spcAft>
              <a:buFont typeface="Arial" panose="020B0604020202020204" pitchFamily="34" charset="0"/>
              <a:buChar char="•"/>
            </a:pPr>
            <a:endParaRPr lang="az" sz="2000" i="1" dirty="0">
              <a:solidFill>
                <a:prstClr val="black"/>
              </a:solidFill>
              <a:ea typeface="ＭＳ Ｐゴシック" pitchFamily="34" charset="-128"/>
            </a:endParaRPr>
          </a:p>
          <a:p>
            <a:pPr marL="342900" lvl="0" indent="-342900" algn="l" rtl="0" fontAlgn="base">
              <a:spcBef>
                <a:spcPct val="0"/>
              </a:spcBef>
              <a:spcAft>
                <a:spcPct val="0"/>
              </a:spcAft>
              <a:buFont typeface="Arial" panose="020B0604020202020204" pitchFamily="34" charset="0"/>
              <a:buChar char="•"/>
            </a:pPr>
            <a:r>
              <a:rPr lang="az" sz="2000" b="0" i="1" u="none" baseline="0" dirty="0">
                <a:solidFill>
                  <a:prstClr val="black"/>
                </a:solidFill>
                <a:ea typeface="ＭＳ Ｐゴシック" pitchFamily="34" charset="-128"/>
              </a:rPr>
              <a:t>E ölkəsi hansı tədbirləri görməlidir?</a:t>
            </a:r>
            <a:endParaRPr lang="az" sz="2000" i="1" dirty="0">
              <a:solidFill>
                <a:prstClr val="black"/>
              </a:solidFill>
              <a:ea typeface="ＭＳ Ｐゴシック" pitchFamily="34" charset="-128"/>
            </a:endParaRPr>
          </a:p>
        </p:txBody>
      </p:sp>
    </p:spTree>
    <p:extLst>
      <p:ext uri="{BB962C8B-B14F-4D97-AF65-F5344CB8AC3E}">
        <p14:creationId xmlns:p14="http://schemas.microsoft.com/office/powerpoint/2010/main" val="2922759849"/>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defRPr/>
            </a:pPr>
            <a:fld id="{0E1F2CE5-82EE-4D86-A1BA-A62E2F853B8E}" type="slidenum">
              <a:rPr/>
              <a:pPr>
                <a:defRPr/>
              </a:pPr>
              <a:t>27</a:t>
            </a:fld>
            <a:endParaRPr lang="az"/>
          </a:p>
        </p:txBody>
      </p:sp>
      <p:sp>
        <p:nvSpPr>
          <p:cNvPr id="4" name="Text Placeholder 3"/>
          <p:cNvSpPr>
            <a:spLocks noGrp="1"/>
          </p:cNvSpPr>
          <p:nvPr>
            <p:ph type="body" sz="quarter" idx="11"/>
          </p:nvPr>
        </p:nvSpPr>
        <p:spPr/>
        <p:txBody>
          <a:bodyPr/>
          <a:lstStyle/>
          <a:p>
            <a:pPr algn="r" rtl="0"/>
            <a:r>
              <a:rPr lang="az" b="0" i="0" u="none" baseline="0">
                <a:latin typeface="Verdana" panose="020B0604030504040204" pitchFamily="34" charset="0"/>
                <a:ea typeface="Verdana" panose="020B0604030504040204" pitchFamily="34" charset="0"/>
              </a:rPr>
              <a:t>Kazus</a:t>
            </a:r>
            <a:endParaRPr lang="az" dirty="0">
              <a:latin typeface="Verdana" panose="020B0604030504040204" pitchFamily="34" charset="0"/>
              <a:ea typeface="Verdana" panose="020B0604030504040204" pitchFamily="34" charset="0"/>
            </a:endParaRPr>
          </a:p>
        </p:txBody>
      </p:sp>
      <p:pic>
        <p:nvPicPr>
          <p:cNvPr id="3" name="Picture 2">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2396838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defRPr/>
            </a:pPr>
            <a:fld id="{0E1F2CE5-82EE-4D86-A1BA-A62E2F853B8E}" type="slidenum">
              <a:rPr/>
              <a:pPr>
                <a:defRPr/>
              </a:pPr>
              <a:t>28</a:t>
            </a:fld>
            <a:endParaRPr lang="az"/>
          </a:p>
        </p:txBody>
      </p:sp>
      <p:sp>
        <p:nvSpPr>
          <p:cNvPr id="4" name="Text Placeholder 3"/>
          <p:cNvSpPr>
            <a:spLocks noGrp="1"/>
          </p:cNvSpPr>
          <p:nvPr>
            <p:ph type="body" sz="quarter" idx="11"/>
          </p:nvPr>
        </p:nvSpPr>
        <p:spPr/>
        <p:txBody>
          <a:bodyPr/>
          <a:lstStyle/>
          <a:p>
            <a:pPr algn="r" rtl="0"/>
            <a:r>
              <a:rPr lang="az" b="0" i="0" u="none" baseline="0">
                <a:latin typeface="Verdana" panose="020B0604030504040204" pitchFamily="34" charset="0"/>
                <a:ea typeface="Verdana" panose="020B0604030504040204" pitchFamily="34" charset="0"/>
              </a:rPr>
              <a:t>Kazus</a:t>
            </a:r>
            <a:endParaRPr lang="az" dirty="0">
              <a:latin typeface="Verdana" panose="020B0604030504040204" pitchFamily="34" charset="0"/>
              <a:ea typeface="Verdana" panose="020B0604030504040204" pitchFamily="34" charset="0"/>
            </a:endParaRPr>
          </a:p>
        </p:txBody>
      </p:sp>
      <p:pic>
        <p:nvPicPr>
          <p:cNvPr id="5" name="Picture 4">
            <a:extLst>
              <a:ext uri="{FF2B5EF4-FFF2-40B4-BE49-F238E27FC236}">
                <a16:creationId xmlns="" xmlns:a16="http://schemas.microsoft.com/office/drawing/2014/main" id="{0F1DC6F3-4C07-9848-B296-763385A163DE}"/>
              </a:ext>
            </a:extLst>
          </p:cNvPr>
          <p:cNvPicPr>
            <a:picLocks noChangeAspect="1"/>
          </p:cNvPicPr>
          <p:nvPr/>
        </p:nvPicPr>
        <p:blipFill>
          <a:blip r:embed="rId3"/>
          <a:stretch>
            <a:fillRect/>
          </a:stretch>
        </p:blipFill>
        <p:spPr>
          <a:xfrm>
            <a:off x="2160563" y="2424234"/>
            <a:ext cx="4822874" cy="2009531"/>
          </a:xfrm>
          <a:prstGeom prst="rect">
            <a:avLst/>
          </a:prstGeom>
        </p:spPr>
      </p:pic>
    </p:spTree>
    <p:extLst>
      <p:ext uri="{BB962C8B-B14F-4D97-AF65-F5344CB8AC3E}">
        <p14:creationId xmlns:p14="http://schemas.microsoft.com/office/powerpoint/2010/main" val="317063554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r" rtl="0">
              <a:defRPr/>
            </a:pPr>
            <a:fld id="{0E1F2CE5-82EE-4D86-A1BA-A62E2F853B8E}" type="slidenum">
              <a:rPr/>
              <a:pPr>
                <a:defRPr/>
              </a:pPr>
              <a:t>29</a:t>
            </a:fld>
            <a:endParaRPr lang="az"/>
          </a:p>
        </p:txBody>
      </p:sp>
      <p:sp>
        <p:nvSpPr>
          <p:cNvPr id="11" name="Text Placeholder 3"/>
          <p:cNvSpPr>
            <a:spLocks noGrp="1"/>
          </p:cNvSpPr>
          <p:nvPr>
            <p:ph type="body" sz="quarter" idx="11"/>
          </p:nvPr>
        </p:nvSpPr>
        <p:spPr>
          <a:xfrm>
            <a:off x="2811463" y="0"/>
            <a:ext cx="6332537" cy="1035050"/>
          </a:xfrm>
        </p:spPr>
        <p:txBody>
          <a:bodyPr/>
          <a:lstStyle/>
          <a:p>
            <a:pPr algn="r" rtl="0"/>
            <a:r>
              <a:rPr lang="az" b="0" i="0" u="none" baseline="0">
                <a:latin typeface="Verdana" panose="020B0604030504040204" pitchFamily="34" charset="0"/>
                <a:ea typeface="Verdana" panose="020B0604030504040204" pitchFamily="34" charset="0"/>
              </a:rPr>
              <a:t>Kazus</a:t>
            </a:r>
            <a:endParaRPr lang="az" dirty="0">
              <a:latin typeface="Verdana" panose="020B0604030504040204" pitchFamily="34" charset="0"/>
              <a:ea typeface="Verdana" panose="020B0604030504040204" pitchFamily="34" charset="0"/>
            </a:endParaRPr>
          </a:p>
        </p:txBody>
      </p:sp>
      <p:sp>
        <p:nvSpPr>
          <p:cNvPr id="13" name="Rectangle 12"/>
          <p:cNvSpPr/>
          <p:nvPr/>
        </p:nvSpPr>
        <p:spPr>
          <a:xfrm>
            <a:off x="595423" y="3913633"/>
            <a:ext cx="4572000" cy="1323439"/>
          </a:xfrm>
          <a:prstGeom prst="rect">
            <a:avLst/>
          </a:prstGeom>
        </p:spPr>
        <p:txBody>
          <a:bodyPr>
            <a:spAutoFit/>
          </a:bodyPr>
          <a:lstStyle/>
          <a:p>
            <a:pPr algn="l" rtl="0"/>
            <a:r>
              <a:rPr lang="az" sz="4000" b="1" i="0" u="none" baseline="0">
                <a:latin typeface="+mj-lt"/>
              </a:rPr>
              <a:t>Dördüncü hissə</a:t>
            </a:r>
            <a:r>
              <a:rPr lang="az" sz="4000" b="1">
                <a:latin typeface="+mj-lt"/>
              </a:rPr>
              <a:t/>
            </a:r>
            <a:br>
              <a:rPr lang="az" sz="4000" b="1">
                <a:latin typeface="+mj-lt"/>
              </a:rPr>
            </a:br>
            <a:r>
              <a:rPr lang="az" sz="4000" b="1" i="0" u="none" baseline="0">
                <a:latin typeface="+mj-lt"/>
              </a:rPr>
              <a:t>Qrup hesabatı</a:t>
            </a:r>
            <a:endParaRPr lang="az" sz="4000" b="1" dirty="0">
              <a:latin typeface="+mj-lt"/>
            </a:endParaRPr>
          </a:p>
        </p:txBody>
      </p:sp>
    </p:spTree>
    <p:extLst>
      <p:ext uri="{BB962C8B-B14F-4D97-AF65-F5344CB8AC3E}">
        <p14:creationId xmlns:p14="http://schemas.microsoft.com/office/powerpoint/2010/main" val="114644585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fld id="{B517EF97-6CC0-48A9-BC0E-433EC7B55211}" type="slidenum">
              <a:rPr/>
              <a:pPr/>
              <a:t>3</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402080" y="82052"/>
            <a:ext cx="77419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Sessiyanın məqsədləri</a:t>
            </a:r>
          </a:p>
        </p:txBody>
      </p:sp>
      <p:sp>
        <p:nvSpPr>
          <p:cNvPr id="5" name="Rectangle 4">
            <a:extLst>
              <a:ext uri="{FF2B5EF4-FFF2-40B4-BE49-F238E27FC236}">
                <a16:creationId xmlns="" xmlns:a16="http://schemas.microsoft.com/office/drawing/2014/main" id="{7FA81925-418B-D44C-9255-2AEBBFBC0ADA}"/>
              </a:ext>
            </a:extLst>
          </p:cNvPr>
          <p:cNvSpPr/>
          <p:nvPr/>
        </p:nvSpPr>
        <p:spPr>
          <a:xfrm>
            <a:off x="106706" y="1327587"/>
            <a:ext cx="5842990" cy="3637919"/>
          </a:xfrm>
          <a:prstGeom prst="rect">
            <a:avLst/>
          </a:prstGeom>
        </p:spPr>
        <p:txBody>
          <a:bodyPr wrap="square">
            <a:spAutoFit/>
          </a:bodyPr>
          <a:lstStyle/>
          <a:p>
            <a:pPr marL="342900" indent="-342900" algn="l" rtl="0">
              <a:lnSpc>
                <a:spcPct val="80000"/>
              </a:lnSpc>
              <a:buFont typeface="Arial" panose="020B0604020202020204" pitchFamily="34" charset="0"/>
              <a:buChar char="•"/>
            </a:pPr>
            <a:endParaRPr lang="az" sz="2400" dirty="0" smtClean="0"/>
          </a:p>
          <a:p>
            <a:pPr marL="342900" indent="-342900" algn="l" rtl="0">
              <a:lnSpc>
                <a:spcPct val="80000"/>
              </a:lnSpc>
              <a:buFont typeface="Arial" panose="020B0604020202020204" pitchFamily="34" charset="0"/>
              <a:buChar char="•"/>
            </a:pPr>
            <a:r>
              <a:rPr lang="az" sz="2400" b="0" i="0" u="none" baseline="0"/>
              <a:t>Qrupla iş mühitində kazus sinopsisinin təhlil etmək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Məhkəmə əməkdaşlarının kibercinayətkarlıq üzrə baza təlimində əldə edilən bilikləri kazusun təhlilinə tətbiq etmək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Kazuslar barədə qənaətləri ifadə etmək</a:t>
            </a:r>
          </a:p>
          <a:p>
            <a:pPr marL="342900" indent="-342900" algn="l" rtl="0">
              <a:lnSpc>
                <a:spcPct val="80000"/>
              </a:lnSpc>
              <a:buFont typeface="Arial" panose="020B0604020202020204" pitchFamily="34" charset="0"/>
              <a:buChar char="•"/>
            </a:pPr>
            <a:endParaRPr lang="az" sz="2400" dirty="0"/>
          </a:p>
          <a:p>
            <a:pPr marL="342900" indent="-342900" algn="l" rtl="0">
              <a:lnSpc>
                <a:spcPct val="80000"/>
              </a:lnSpc>
              <a:buFont typeface="Arial" panose="020B0604020202020204" pitchFamily="34" charset="0"/>
              <a:buChar char="•"/>
            </a:pPr>
            <a:r>
              <a:rPr lang="az" sz="2400" b="0" i="0" u="none" baseline="0"/>
              <a:t>Bacarıqların formalaşdırılması üçün hansı növbəti addımların atılmalı olduğunu anlamaq</a:t>
            </a:r>
            <a:endParaRPr lang="az" sz="2400" dirty="0"/>
          </a:p>
        </p:txBody>
      </p:sp>
      <p:pic>
        <p:nvPicPr>
          <p:cNvPr id="7" name="Picture 6">
            <a:extLst>
              <a:ext uri="{FF2B5EF4-FFF2-40B4-BE49-F238E27FC236}">
                <a16:creationId xmlns="" xmlns:a16="http://schemas.microsoft.com/office/drawing/2014/main" id="{EF3A38F1-629E-D64F-8FB1-A26347BAB099}"/>
              </a:ext>
            </a:extLst>
          </p:cNvPr>
          <p:cNvPicPr>
            <a:picLocks noChangeAspect="1"/>
          </p:cNvPicPr>
          <p:nvPr/>
        </p:nvPicPr>
        <p:blipFill>
          <a:blip r:embed="rId3"/>
          <a:stretch>
            <a:fillRect/>
          </a:stretch>
        </p:blipFill>
        <p:spPr>
          <a:xfrm>
            <a:off x="6228977" y="2430730"/>
            <a:ext cx="2808317" cy="2150117"/>
          </a:xfrm>
          <a:prstGeom prst="rect">
            <a:avLst/>
          </a:prstGeom>
        </p:spPr>
      </p:pic>
    </p:spTree>
    <p:extLst>
      <p:ext uri="{BB962C8B-B14F-4D97-AF65-F5344CB8AC3E}">
        <p14:creationId xmlns:p14="http://schemas.microsoft.com/office/powerpoint/2010/main" val="13014096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593093" y="2893974"/>
            <a:ext cx="7886700" cy="1500187"/>
          </a:xfrm>
        </p:spPr>
        <p:txBody>
          <a:bodyPr/>
          <a:lstStyle/>
          <a:p>
            <a:pPr lvl="0" algn="ctr" defTabSz="457200" rtl="0" fontAlgn="base">
              <a:lnSpc>
                <a:spcPct val="80000"/>
              </a:lnSpc>
              <a:spcAft>
                <a:spcPct val="0"/>
              </a:spcAft>
            </a:pPr>
            <a:r>
              <a:rPr lang="az" sz="3200" cap="none">
                <a:solidFill>
                  <a:prstClr val="black"/>
                </a:solidFill>
                <a:latin typeface="Arial" pitchFamily="34" charset="0"/>
                <a:ea typeface="ＭＳ Ｐゴシック" pitchFamily="34" charset="-128"/>
                <a:cs typeface="+mn-cs"/>
              </a:rPr>
              <a:t/>
            </a:r>
            <a:br>
              <a:rPr lang="az" sz="3200" cap="none">
                <a:solidFill>
                  <a:prstClr val="black"/>
                </a:solidFill>
                <a:latin typeface="Arial" pitchFamily="34" charset="0"/>
                <a:ea typeface="ＭＳ Ｐゴシック" pitchFamily="34" charset="-128"/>
                <a:cs typeface="+mn-cs"/>
              </a:rPr>
            </a:br>
            <a:endParaRPr lang="az" dirty="0"/>
          </a:p>
        </p:txBody>
      </p:sp>
      <p:sp>
        <p:nvSpPr>
          <p:cNvPr id="2" name="Slide Number Placeholder 1"/>
          <p:cNvSpPr>
            <a:spLocks noGrp="1"/>
          </p:cNvSpPr>
          <p:nvPr>
            <p:ph type="sldNum" sz="quarter" idx="10"/>
          </p:nvPr>
        </p:nvSpPr>
        <p:spPr/>
        <p:txBody>
          <a:bodyPr/>
          <a:lstStyle/>
          <a:p>
            <a:pPr algn="r" rtl="0">
              <a:defRPr/>
            </a:pPr>
            <a:fld id="{0E1F2CE5-82EE-4D86-A1BA-A62E2F853B8E}" type="slidenum">
              <a:rPr/>
              <a:pPr>
                <a:defRPr/>
              </a:pPr>
              <a:t>30</a:t>
            </a:fld>
            <a:endParaRPr lang="az"/>
          </a:p>
        </p:txBody>
      </p:sp>
      <p:sp>
        <p:nvSpPr>
          <p:cNvPr id="11" name="Text Placeholder 3"/>
          <p:cNvSpPr>
            <a:spLocks noGrp="1"/>
          </p:cNvSpPr>
          <p:nvPr>
            <p:ph type="body" sz="quarter" idx="11"/>
          </p:nvPr>
        </p:nvSpPr>
        <p:spPr>
          <a:xfrm>
            <a:off x="2811463" y="0"/>
            <a:ext cx="6332537" cy="1035050"/>
          </a:xfrm>
        </p:spPr>
        <p:txBody>
          <a:bodyPr/>
          <a:lstStyle/>
          <a:p>
            <a:pPr algn="r" rtl="0"/>
            <a:r>
              <a:rPr lang="az" b="0" i="0" u="none" baseline="0">
                <a:latin typeface="Verdana" panose="020B0604030504040204" pitchFamily="34" charset="0"/>
                <a:ea typeface="Verdana" panose="020B0604030504040204" pitchFamily="34" charset="0"/>
              </a:rPr>
              <a:t>Kazus</a:t>
            </a:r>
            <a:endParaRPr lang="az" dirty="0">
              <a:latin typeface="Verdana" panose="020B0604030504040204" pitchFamily="34" charset="0"/>
              <a:ea typeface="Verdana" panose="020B0604030504040204" pitchFamily="34" charset="0"/>
            </a:endParaRPr>
          </a:p>
        </p:txBody>
      </p:sp>
      <p:graphicFrame>
        <p:nvGraphicFramePr>
          <p:cNvPr id="5" name="Diagram 4">
            <a:extLst>
              <a:ext uri="{FF2B5EF4-FFF2-40B4-BE49-F238E27FC236}">
                <a16:creationId xmlns="" xmlns:a16="http://schemas.microsoft.com/office/drawing/2014/main" id="{8DC8448A-50C6-47D4-949D-D903CF333351}"/>
              </a:ext>
            </a:extLst>
          </p:cNvPr>
          <p:cNvGraphicFramePr/>
          <p:nvPr>
            <p:extLst>
              <p:ext uri="{D42A27DB-BD31-4B8C-83A1-F6EECF244321}">
                <p14:modId xmlns:p14="http://schemas.microsoft.com/office/powerpoint/2010/main" val="2624858654"/>
              </p:ext>
            </p:extLst>
          </p:nvPr>
        </p:nvGraphicFramePr>
        <p:xfrm>
          <a:off x="1071981" y="1208690"/>
          <a:ext cx="7000037" cy="504496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0512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5">
                                            <p:graphicEl>
                                              <a:dgm id="{25FF0AF6-0F9B-4564-8F59-531EF8B4C838}"/>
                                            </p:graphicEl>
                                          </p:spTgt>
                                        </p:tgtEl>
                                        <p:attrNameLst>
                                          <p:attrName>style.visibility</p:attrName>
                                        </p:attrNameLst>
                                      </p:cBhvr>
                                      <p:to>
                                        <p:strVal val="visible"/>
                                      </p:to>
                                    </p:set>
                                    <p:anim calcmode="lin" valueType="num">
                                      <p:cBhvr additive="base">
                                        <p:cTn id="7" dur="500" fill="hold"/>
                                        <p:tgtEl>
                                          <p:spTgt spid="5">
                                            <p:graphicEl>
                                              <a:dgm id="{25FF0AF6-0F9B-4564-8F59-531EF8B4C838}"/>
                                            </p:graphicEl>
                                          </p:spTgt>
                                        </p:tgtEl>
                                        <p:attrNameLst>
                                          <p:attrName>ppt_x</p:attrName>
                                        </p:attrNameLst>
                                      </p:cBhvr>
                                      <p:tavLst>
                                        <p:tav tm="0">
                                          <p:val>
                                            <p:strVal val="#ppt_x"/>
                                          </p:val>
                                        </p:tav>
                                        <p:tav tm="100000">
                                          <p:val>
                                            <p:strVal val="#ppt_x"/>
                                          </p:val>
                                        </p:tav>
                                      </p:tavLst>
                                    </p:anim>
                                    <p:anim calcmode="lin" valueType="num">
                                      <p:cBhvr additive="base">
                                        <p:cTn id="8" dur="500" fill="hold"/>
                                        <p:tgtEl>
                                          <p:spTgt spid="5">
                                            <p:graphicEl>
                                              <a:dgm id="{25FF0AF6-0F9B-4564-8F59-531EF8B4C838}"/>
                                            </p:graphicEl>
                                          </p:spTgt>
                                        </p:tgtEl>
                                        <p:attrNameLst>
                                          <p:attrName>ppt_y</p:attrName>
                                        </p:attrNameLst>
                                      </p:cBhvr>
                                      <p:tavLst>
                                        <p:tav tm="0">
                                          <p:val>
                                            <p:strVal val="0-#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 fill="hold" grpId="0" nodeType="clickEffect">
                                  <p:stCondLst>
                                    <p:cond delay="0"/>
                                  </p:stCondLst>
                                  <p:childTnLst>
                                    <p:set>
                                      <p:cBhvr>
                                        <p:cTn id="12" dur="1" fill="hold">
                                          <p:stCondLst>
                                            <p:cond delay="0"/>
                                          </p:stCondLst>
                                        </p:cTn>
                                        <p:tgtEl>
                                          <p:spTgt spid="5">
                                            <p:graphicEl>
                                              <a:dgm id="{7E3EBF11-45EA-455A-A4AB-6FD193E2F19E}"/>
                                            </p:graphicEl>
                                          </p:spTgt>
                                        </p:tgtEl>
                                        <p:attrNameLst>
                                          <p:attrName>style.visibility</p:attrName>
                                        </p:attrNameLst>
                                      </p:cBhvr>
                                      <p:to>
                                        <p:strVal val="visible"/>
                                      </p:to>
                                    </p:set>
                                    <p:anim calcmode="lin" valueType="num">
                                      <p:cBhvr additive="base">
                                        <p:cTn id="13" dur="500" fill="hold"/>
                                        <p:tgtEl>
                                          <p:spTgt spid="5">
                                            <p:graphicEl>
                                              <a:dgm id="{7E3EBF11-45EA-455A-A4AB-6FD193E2F19E}"/>
                                            </p:graphic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graphicEl>
                                              <a:dgm id="{7E3EBF11-45EA-455A-A4AB-6FD193E2F19E}"/>
                                            </p:graphicEl>
                                          </p:spTgt>
                                        </p:tgtEl>
                                        <p:attrNameLst>
                                          <p:attrName>ppt_y</p:attrName>
                                        </p:attrNameLst>
                                      </p:cBhvr>
                                      <p:tavLst>
                                        <p:tav tm="0">
                                          <p:val>
                                            <p:strVal val="0-#ppt_h/2"/>
                                          </p:val>
                                        </p:tav>
                                        <p:tav tm="100000">
                                          <p:val>
                                            <p:strVal val="#ppt_y"/>
                                          </p:val>
                                        </p:tav>
                                      </p:tavLst>
                                    </p:anim>
                                  </p:childTnLst>
                                </p:cTn>
                              </p:par>
                              <p:par>
                                <p:cTn id="15" presetID="2" presetClass="entr" presetSubtype="1" fill="hold" grpId="0" nodeType="withEffect">
                                  <p:stCondLst>
                                    <p:cond delay="0"/>
                                  </p:stCondLst>
                                  <p:childTnLst>
                                    <p:set>
                                      <p:cBhvr>
                                        <p:cTn id="16" dur="1" fill="hold">
                                          <p:stCondLst>
                                            <p:cond delay="0"/>
                                          </p:stCondLst>
                                        </p:cTn>
                                        <p:tgtEl>
                                          <p:spTgt spid="5">
                                            <p:graphicEl>
                                              <a:dgm id="{2EB2D00E-EF3D-4380-852E-C53664D906D5}"/>
                                            </p:graphicEl>
                                          </p:spTgt>
                                        </p:tgtEl>
                                        <p:attrNameLst>
                                          <p:attrName>style.visibility</p:attrName>
                                        </p:attrNameLst>
                                      </p:cBhvr>
                                      <p:to>
                                        <p:strVal val="visible"/>
                                      </p:to>
                                    </p:set>
                                    <p:anim calcmode="lin" valueType="num">
                                      <p:cBhvr additive="base">
                                        <p:cTn id="17" dur="500" fill="hold"/>
                                        <p:tgtEl>
                                          <p:spTgt spid="5">
                                            <p:graphicEl>
                                              <a:dgm id="{2EB2D00E-EF3D-4380-852E-C53664D906D5}"/>
                                            </p:graphicEl>
                                          </p:spTgt>
                                        </p:tgtEl>
                                        <p:attrNameLst>
                                          <p:attrName>ppt_x</p:attrName>
                                        </p:attrNameLst>
                                      </p:cBhvr>
                                      <p:tavLst>
                                        <p:tav tm="0">
                                          <p:val>
                                            <p:strVal val="#ppt_x"/>
                                          </p:val>
                                        </p:tav>
                                        <p:tav tm="100000">
                                          <p:val>
                                            <p:strVal val="#ppt_x"/>
                                          </p:val>
                                        </p:tav>
                                      </p:tavLst>
                                    </p:anim>
                                    <p:anim calcmode="lin" valueType="num">
                                      <p:cBhvr additive="base">
                                        <p:cTn id="18" dur="500" fill="hold"/>
                                        <p:tgtEl>
                                          <p:spTgt spid="5">
                                            <p:graphicEl>
                                              <a:dgm id="{2EB2D00E-EF3D-4380-852E-C53664D906D5}"/>
                                            </p:graphicEl>
                                          </p:spTgt>
                                        </p:tgtEl>
                                        <p:attrNameLst>
                                          <p:attrName>ppt_y</p:attrName>
                                        </p:attrNameLst>
                                      </p:cBhvr>
                                      <p:tavLst>
                                        <p:tav tm="0">
                                          <p:val>
                                            <p:strVal val="0-#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1" fill="hold" grpId="0" nodeType="clickEffect">
                                  <p:stCondLst>
                                    <p:cond delay="0"/>
                                  </p:stCondLst>
                                  <p:childTnLst>
                                    <p:set>
                                      <p:cBhvr>
                                        <p:cTn id="22" dur="1" fill="hold">
                                          <p:stCondLst>
                                            <p:cond delay="0"/>
                                          </p:stCondLst>
                                        </p:cTn>
                                        <p:tgtEl>
                                          <p:spTgt spid="5">
                                            <p:graphicEl>
                                              <a:dgm id="{FC7770C3-5526-458A-BC2A-94CDDCCA40D9}"/>
                                            </p:graphicEl>
                                          </p:spTgt>
                                        </p:tgtEl>
                                        <p:attrNameLst>
                                          <p:attrName>style.visibility</p:attrName>
                                        </p:attrNameLst>
                                      </p:cBhvr>
                                      <p:to>
                                        <p:strVal val="visible"/>
                                      </p:to>
                                    </p:set>
                                    <p:anim calcmode="lin" valueType="num">
                                      <p:cBhvr additive="base">
                                        <p:cTn id="23" dur="500" fill="hold"/>
                                        <p:tgtEl>
                                          <p:spTgt spid="5">
                                            <p:graphicEl>
                                              <a:dgm id="{FC7770C3-5526-458A-BC2A-94CDDCCA40D9}"/>
                                            </p:graphicEl>
                                          </p:spTgt>
                                        </p:tgtEl>
                                        <p:attrNameLst>
                                          <p:attrName>ppt_x</p:attrName>
                                        </p:attrNameLst>
                                      </p:cBhvr>
                                      <p:tavLst>
                                        <p:tav tm="0">
                                          <p:val>
                                            <p:strVal val="#ppt_x"/>
                                          </p:val>
                                        </p:tav>
                                        <p:tav tm="100000">
                                          <p:val>
                                            <p:strVal val="#ppt_x"/>
                                          </p:val>
                                        </p:tav>
                                      </p:tavLst>
                                    </p:anim>
                                    <p:anim calcmode="lin" valueType="num">
                                      <p:cBhvr additive="base">
                                        <p:cTn id="24" dur="500" fill="hold"/>
                                        <p:tgtEl>
                                          <p:spTgt spid="5">
                                            <p:graphicEl>
                                              <a:dgm id="{FC7770C3-5526-458A-BC2A-94CDDCCA40D9}"/>
                                            </p:graphicEl>
                                          </p:spTgt>
                                        </p:tgtEl>
                                        <p:attrNameLst>
                                          <p:attrName>ppt_y</p:attrName>
                                        </p:attrNameLst>
                                      </p:cBhvr>
                                      <p:tavLst>
                                        <p:tav tm="0">
                                          <p:val>
                                            <p:strVal val="0-#ppt_h/2"/>
                                          </p:val>
                                        </p:tav>
                                        <p:tav tm="100000">
                                          <p:val>
                                            <p:strVal val="#ppt_y"/>
                                          </p:val>
                                        </p:tav>
                                      </p:tavLst>
                                    </p:anim>
                                  </p:childTnLst>
                                </p:cTn>
                              </p:par>
                              <p:par>
                                <p:cTn id="25" presetID="2" presetClass="entr" presetSubtype="1" fill="hold" grpId="0" nodeType="withEffect">
                                  <p:stCondLst>
                                    <p:cond delay="0"/>
                                  </p:stCondLst>
                                  <p:childTnLst>
                                    <p:set>
                                      <p:cBhvr>
                                        <p:cTn id="26" dur="1" fill="hold">
                                          <p:stCondLst>
                                            <p:cond delay="0"/>
                                          </p:stCondLst>
                                        </p:cTn>
                                        <p:tgtEl>
                                          <p:spTgt spid="5">
                                            <p:graphicEl>
                                              <a:dgm id="{4876D40E-5D08-40AA-9799-D741009083C6}"/>
                                            </p:graphicEl>
                                          </p:spTgt>
                                        </p:tgtEl>
                                        <p:attrNameLst>
                                          <p:attrName>style.visibility</p:attrName>
                                        </p:attrNameLst>
                                      </p:cBhvr>
                                      <p:to>
                                        <p:strVal val="visible"/>
                                      </p:to>
                                    </p:set>
                                    <p:anim calcmode="lin" valueType="num">
                                      <p:cBhvr additive="base">
                                        <p:cTn id="27" dur="500" fill="hold"/>
                                        <p:tgtEl>
                                          <p:spTgt spid="5">
                                            <p:graphicEl>
                                              <a:dgm id="{4876D40E-5D08-40AA-9799-D741009083C6}"/>
                                            </p:graphicEl>
                                          </p:spTgt>
                                        </p:tgtEl>
                                        <p:attrNameLst>
                                          <p:attrName>ppt_x</p:attrName>
                                        </p:attrNameLst>
                                      </p:cBhvr>
                                      <p:tavLst>
                                        <p:tav tm="0">
                                          <p:val>
                                            <p:strVal val="#ppt_x"/>
                                          </p:val>
                                        </p:tav>
                                        <p:tav tm="100000">
                                          <p:val>
                                            <p:strVal val="#ppt_x"/>
                                          </p:val>
                                        </p:tav>
                                      </p:tavLst>
                                    </p:anim>
                                    <p:anim calcmode="lin" valueType="num">
                                      <p:cBhvr additive="base">
                                        <p:cTn id="28" dur="500" fill="hold"/>
                                        <p:tgtEl>
                                          <p:spTgt spid="5">
                                            <p:graphicEl>
                                              <a:dgm id="{4876D40E-5D08-40AA-9799-D741009083C6}"/>
                                            </p:graphicEl>
                                          </p:spTgt>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1" fill="hold" grpId="0" nodeType="clickEffect">
                                  <p:stCondLst>
                                    <p:cond delay="0"/>
                                  </p:stCondLst>
                                  <p:childTnLst>
                                    <p:set>
                                      <p:cBhvr>
                                        <p:cTn id="32" dur="1" fill="hold">
                                          <p:stCondLst>
                                            <p:cond delay="0"/>
                                          </p:stCondLst>
                                        </p:cTn>
                                        <p:tgtEl>
                                          <p:spTgt spid="5">
                                            <p:graphicEl>
                                              <a:dgm id="{71815630-E4B9-4B38-9C0D-BA9E18304406}"/>
                                            </p:graphicEl>
                                          </p:spTgt>
                                        </p:tgtEl>
                                        <p:attrNameLst>
                                          <p:attrName>style.visibility</p:attrName>
                                        </p:attrNameLst>
                                      </p:cBhvr>
                                      <p:to>
                                        <p:strVal val="visible"/>
                                      </p:to>
                                    </p:set>
                                    <p:anim calcmode="lin" valueType="num">
                                      <p:cBhvr additive="base">
                                        <p:cTn id="33" dur="500" fill="hold"/>
                                        <p:tgtEl>
                                          <p:spTgt spid="5">
                                            <p:graphicEl>
                                              <a:dgm id="{71815630-E4B9-4B38-9C0D-BA9E18304406}"/>
                                            </p:graphicEl>
                                          </p:spTgt>
                                        </p:tgtEl>
                                        <p:attrNameLst>
                                          <p:attrName>ppt_x</p:attrName>
                                        </p:attrNameLst>
                                      </p:cBhvr>
                                      <p:tavLst>
                                        <p:tav tm="0">
                                          <p:val>
                                            <p:strVal val="#ppt_x"/>
                                          </p:val>
                                        </p:tav>
                                        <p:tav tm="100000">
                                          <p:val>
                                            <p:strVal val="#ppt_x"/>
                                          </p:val>
                                        </p:tav>
                                      </p:tavLst>
                                    </p:anim>
                                    <p:anim calcmode="lin" valueType="num">
                                      <p:cBhvr additive="base">
                                        <p:cTn id="34" dur="500" fill="hold"/>
                                        <p:tgtEl>
                                          <p:spTgt spid="5">
                                            <p:graphicEl>
                                              <a:dgm id="{71815630-E4B9-4B38-9C0D-BA9E18304406}"/>
                                            </p:graphicEl>
                                          </p:spTgt>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5">
                                            <p:graphicEl>
                                              <a:dgm id="{3D5F3141-0B64-40AD-8ED1-62F8414D55B7}"/>
                                            </p:graphicEl>
                                          </p:spTgt>
                                        </p:tgtEl>
                                        <p:attrNameLst>
                                          <p:attrName>style.visibility</p:attrName>
                                        </p:attrNameLst>
                                      </p:cBhvr>
                                      <p:to>
                                        <p:strVal val="visible"/>
                                      </p:to>
                                    </p:set>
                                    <p:anim calcmode="lin" valueType="num">
                                      <p:cBhvr additive="base">
                                        <p:cTn id="37" dur="500" fill="hold"/>
                                        <p:tgtEl>
                                          <p:spTgt spid="5">
                                            <p:graphicEl>
                                              <a:dgm id="{3D5F3141-0B64-40AD-8ED1-62F8414D55B7}"/>
                                            </p:graphic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graphicEl>
                                              <a:dgm id="{3D5F3141-0B64-40AD-8ED1-62F8414D55B7}"/>
                                            </p:graphic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Sub>
          <a:bldDgm bld="one"/>
        </p:bldSub>
      </p:bldGraphic>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defRPr/>
            </a:pPr>
            <a:fld id="{0E1F2CE5-82EE-4D86-A1BA-A62E2F853B8E}" type="slidenum">
              <a:rPr/>
              <a:pPr>
                <a:defRPr/>
              </a:pPr>
              <a:t>31</a:t>
            </a:fld>
            <a:endParaRPr lang="az"/>
          </a:p>
        </p:txBody>
      </p:sp>
      <p:sp>
        <p:nvSpPr>
          <p:cNvPr id="4" name="Text Placeholder 3"/>
          <p:cNvSpPr>
            <a:spLocks noGrp="1"/>
          </p:cNvSpPr>
          <p:nvPr>
            <p:ph type="body" sz="quarter" idx="11"/>
          </p:nvPr>
        </p:nvSpPr>
        <p:spPr/>
        <p:txBody>
          <a:bodyPr/>
          <a:lstStyle/>
          <a:p>
            <a:pPr algn="r" rtl="0"/>
            <a:r>
              <a:rPr lang="az" b="0" i="0" u="none" baseline="0">
                <a:latin typeface="Verdana" panose="020B0604030504040204" pitchFamily="34" charset="0"/>
                <a:ea typeface="Verdana" panose="020B0604030504040204" pitchFamily="34" charset="0"/>
              </a:rPr>
              <a:t>Kazus</a:t>
            </a:r>
            <a:endParaRPr lang="az" dirty="0">
              <a:latin typeface="Verdana" panose="020B0604030504040204" pitchFamily="34" charset="0"/>
              <a:ea typeface="Verdana" panose="020B0604030504040204" pitchFamily="34" charset="0"/>
            </a:endParaRPr>
          </a:p>
        </p:txBody>
      </p:sp>
      <p:pic>
        <p:nvPicPr>
          <p:cNvPr id="3" name="Picture 2">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288532124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algn="r" rtl="0"/>
            <a:fld id="{49C04F3A-82BD-4011-AADB-1F79FD7DF4BC}" type="slidenum">
              <a:rPr/>
              <a:pPr/>
              <a:t>32</a:t>
            </a:fld>
            <a:endParaRPr lang="az" dirty="0"/>
          </a:p>
        </p:txBody>
      </p:sp>
      <p:sp>
        <p:nvSpPr>
          <p:cNvPr id="6" name="Text Placeholder 5"/>
          <p:cNvSpPr>
            <a:spLocks noGrp="1"/>
          </p:cNvSpPr>
          <p:nvPr>
            <p:ph type="body" sz="quarter" idx="11"/>
          </p:nvPr>
        </p:nvSpPr>
        <p:spPr/>
        <p:txBody>
          <a:bodyPr>
            <a:normAutofit fontScale="77500" lnSpcReduction="20000"/>
          </a:bodyPr>
          <a:lstStyle/>
          <a:p>
            <a:endParaRPr lang="az" dirty="0" smtClean="0"/>
          </a:p>
          <a:p>
            <a:pPr algn="r" rtl="0"/>
            <a:r>
              <a:rPr lang="az" b="0" i="0" u="none" baseline="0">
                <a:latin typeface="Verdana" panose="020B0604030504040204" pitchFamily="34" charset="0"/>
                <a:ea typeface="Verdana" panose="020B0604030504040204" pitchFamily="34" charset="0"/>
              </a:rPr>
              <a:t>Kibercinayətkarlıqla mübarizə bacarıqlarının inkişaf etdirilməsi</a:t>
            </a:r>
          </a:p>
          <a:p>
            <a:endParaRPr lang="az" dirty="0"/>
          </a:p>
        </p:txBody>
      </p:sp>
      <p:sp>
        <p:nvSpPr>
          <p:cNvPr id="9" name="Rectangle 8"/>
          <p:cNvSpPr/>
          <p:nvPr/>
        </p:nvSpPr>
        <p:spPr>
          <a:xfrm>
            <a:off x="595423" y="3913633"/>
            <a:ext cx="4572000" cy="1323439"/>
          </a:xfrm>
          <a:prstGeom prst="rect">
            <a:avLst/>
          </a:prstGeom>
        </p:spPr>
        <p:txBody>
          <a:bodyPr>
            <a:spAutoFit/>
          </a:bodyPr>
          <a:lstStyle/>
          <a:p>
            <a:pPr algn="l" rtl="0"/>
            <a:r>
              <a:rPr lang="az" sz="4000" b="1" i="0" u="none" baseline="0">
                <a:latin typeface="+mj-lt"/>
              </a:rPr>
              <a:t>Beşinci hissə</a:t>
            </a:r>
            <a:r>
              <a:rPr lang="az" sz="4000" b="1">
                <a:latin typeface="+mj-lt"/>
              </a:rPr>
              <a:t/>
            </a:r>
            <a:br>
              <a:rPr lang="az" sz="4000" b="1">
                <a:latin typeface="+mj-lt"/>
              </a:rPr>
            </a:br>
            <a:r>
              <a:rPr lang="az" sz="4000" b="1" i="0" u="none" baseline="0">
                <a:latin typeface="+mj-lt"/>
              </a:rPr>
              <a:t>Qənaətlər</a:t>
            </a:r>
            <a:endParaRPr lang="az" sz="4000" b="1" dirty="0">
              <a:latin typeface="+mj-lt"/>
            </a:endParaRPr>
          </a:p>
        </p:txBody>
      </p:sp>
    </p:spTree>
    <p:extLst>
      <p:ext uri="{BB962C8B-B14F-4D97-AF65-F5344CB8AC3E}">
        <p14:creationId xmlns:p14="http://schemas.microsoft.com/office/powerpoint/2010/main" val="7898125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pPr algn="r" rtl="0"/>
            <a:fld id="{49C04F3A-82BD-4011-AADB-1F79FD7DF4BC}" type="slidenum">
              <a:rPr/>
              <a:pPr/>
              <a:t>33</a:t>
            </a:fld>
            <a:endParaRPr lang="az" dirty="0"/>
          </a:p>
        </p:txBody>
      </p:sp>
      <p:sp>
        <p:nvSpPr>
          <p:cNvPr id="5" name="Text Placeholder 4"/>
          <p:cNvSpPr>
            <a:spLocks noGrp="1"/>
          </p:cNvSpPr>
          <p:nvPr>
            <p:ph type="body" sz="quarter" idx="11"/>
          </p:nvPr>
        </p:nvSpPr>
        <p:spPr/>
        <p:txBody>
          <a:bodyPr>
            <a:normAutofit lnSpcReduction="10000"/>
          </a:bodyPr>
          <a:lstStyle/>
          <a:p>
            <a:endParaRPr lang="az" b="1" dirty="0" smtClean="0">
              <a:ea typeface="ＭＳ Ｐゴシック" pitchFamily="34" charset="-128"/>
            </a:endParaRPr>
          </a:p>
          <a:p>
            <a:pPr algn="r" rtl="0"/>
            <a:r>
              <a:rPr lang="az" b="0" i="0" u="none" baseline="0">
                <a:latin typeface="Verdana" panose="020B0604030504040204" pitchFamily="34" charset="0"/>
                <a:ea typeface="Verdana" panose="020B0604030504040204" pitchFamily="34" charset="0"/>
              </a:rPr>
              <a:t>Sessiyanın məqsədləri</a:t>
            </a:r>
          </a:p>
          <a:p>
            <a:endParaRPr lang="az" dirty="0"/>
          </a:p>
        </p:txBody>
      </p:sp>
      <p:sp>
        <p:nvSpPr>
          <p:cNvPr id="6" name="Rectangle 5">
            <a:extLst>
              <a:ext uri="{FF2B5EF4-FFF2-40B4-BE49-F238E27FC236}">
                <a16:creationId xmlns="" xmlns:a16="http://schemas.microsoft.com/office/drawing/2014/main" id="{7FA81925-418B-D44C-9255-2AEBBFBC0ADA}"/>
              </a:ext>
            </a:extLst>
          </p:cNvPr>
          <p:cNvSpPr/>
          <p:nvPr/>
        </p:nvSpPr>
        <p:spPr>
          <a:xfrm>
            <a:off x="253218" y="1781632"/>
            <a:ext cx="4677508" cy="3613297"/>
          </a:xfrm>
          <a:prstGeom prst="rect">
            <a:avLst/>
          </a:prstGeom>
        </p:spPr>
        <p:txBody>
          <a:bodyPr wrap="square">
            <a:spAutoFit/>
          </a:bodyPr>
          <a:lstStyle/>
          <a:p>
            <a:pPr marL="342900" indent="-342900" algn="l" rtl="0">
              <a:lnSpc>
                <a:spcPct val="80000"/>
              </a:lnSpc>
              <a:buFont typeface="Wingdings" pitchFamily="2" charset="2"/>
              <a:buChar char="ü"/>
            </a:pPr>
            <a:r>
              <a:rPr lang="az" sz="2200" b="0" i="1" u="none" baseline="0"/>
              <a:t>Qrupla iş mühitində kazus sinopsisinin təhlil etmək</a:t>
            </a:r>
          </a:p>
          <a:p>
            <a:pPr marL="342900" indent="-342900" algn="l" rtl="0">
              <a:lnSpc>
                <a:spcPct val="80000"/>
              </a:lnSpc>
              <a:buFont typeface="Wingdings" pitchFamily="2" charset="2"/>
              <a:buChar char="ü"/>
            </a:pPr>
            <a:endParaRPr lang="az" sz="2200" i="1" dirty="0"/>
          </a:p>
          <a:p>
            <a:pPr marL="342900" indent="-342900" algn="l" rtl="0">
              <a:lnSpc>
                <a:spcPct val="80000"/>
              </a:lnSpc>
              <a:buFont typeface="Wingdings" pitchFamily="2" charset="2"/>
              <a:buChar char="ü"/>
            </a:pPr>
            <a:r>
              <a:rPr lang="az" sz="2200" b="0" i="1" u="none" baseline="0"/>
              <a:t>Məhkəmə əməkdaşlarının kibercinayətkarlıq üzrə baza təlimində əldə edilən bilikləri kazusun təhlilinə tətbiq etmək</a:t>
            </a:r>
          </a:p>
          <a:p>
            <a:pPr marL="342900" indent="-342900" algn="l" rtl="0">
              <a:lnSpc>
                <a:spcPct val="80000"/>
              </a:lnSpc>
              <a:buFont typeface="Wingdings" pitchFamily="2" charset="2"/>
              <a:buChar char="ü"/>
            </a:pPr>
            <a:endParaRPr lang="az" sz="2200" i="1" dirty="0"/>
          </a:p>
          <a:p>
            <a:pPr marL="342900" indent="-342900" algn="l" rtl="0">
              <a:lnSpc>
                <a:spcPct val="80000"/>
              </a:lnSpc>
              <a:buFont typeface="Wingdings" pitchFamily="2" charset="2"/>
              <a:buChar char="ü"/>
            </a:pPr>
            <a:r>
              <a:rPr lang="az" sz="2200" b="0" i="1" u="none" baseline="0"/>
              <a:t>Kazuslar barədə qənaətləri ifadə etmək</a:t>
            </a:r>
          </a:p>
          <a:p>
            <a:pPr marL="342900" indent="-342900" algn="l" rtl="0">
              <a:lnSpc>
                <a:spcPct val="80000"/>
              </a:lnSpc>
              <a:buFont typeface="Wingdings" pitchFamily="2" charset="2"/>
              <a:buChar char="ü"/>
            </a:pPr>
            <a:endParaRPr lang="az" sz="2200" i="1" dirty="0"/>
          </a:p>
          <a:p>
            <a:pPr marL="342900" indent="-342900" algn="l" rtl="0">
              <a:lnSpc>
                <a:spcPct val="80000"/>
              </a:lnSpc>
              <a:buFont typeface="Wingdings" pitchFamily="2" charset="2"/>
              <a:buChar char="ü"/>
            </a:pPr>
            <a:r>
              <a:rPr lang="az" sz="2200" b="0" i="1" u="none" baseline="0"/>
              <a:t>Hansı çatışmazlıqların hələ də mövcud olduğunu və bu barədə nə edilməli olduğunu başa düşmək</a:t>
            </a:r>
          </a:p>
        </p:txBody>
      </p:sp>
      <p:pic>
        <p:nvPicPr>
          <p:cNvPr id="7" name="Picture 6">
            <a:extLst>
              <a:ext uri="{FF2B5EF4-FFF2-40B4-BE49-F238E27FC236}">
                <a16:creationId xmlns="" xmlns:a16="http://schemas.microsoft.com/office/drawing/2014/main" id="{51CBA50E-27D5-5243-9A0C-152F38DBF9E2}"/>
              </a:ext>
            </a:extLst>
          </p:cNvPr>
          <p:cNvPicPr>
            <a:picLocks noChangeAspect="1"/>
          </p:cNvPicPr>
          <p:nvPr/>
        </p:nvPicPr>
        <p:blipFill>
          <a:blip r:embed="rId3"/>
          <a:stretch>
            <a:fillRect/>
          </a:stretch>
        </p:blipFill>
        <p:spPr>
          <a:xfrm>
            <a:off x="5969131" y="2600972"/>
            <a:ext cx="2808317" cy="2150117"/>
          </a:xfrm>
          <a:prstGeom prst="rect">
            <a:avLst/>
          </a:prstGeom>
        </p:spPr>
      </p:pic>
    </p:spTree>
    <p:extLst>
      <p:ext uri="{BB962C8B-B14F-4D97-AF65-F5344CB8AC3E}">
        <p14:creationId xmlns:p14="http://schemas.microsoft.com/office/powerpoint/2010/main" val="238716231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pPr algn="r" rtl="0">
              <a:defRPr/>
            </a:pPr>
            <a:fld id="{0E1F2CE5-82EE-4D86-A1BA-A62E2F853B8E}" type="slidenum">
              <a:rPr/>
              <a:pPr>
                <a:defRPr/>
              </a:pPr>
              <a:t>34</a:t>
            </a:fld>
            <a:endParaRPr lang="az"/>
          </a:p>
        </p:txBody>
      </p:sp>
      <p:sp>
        <p:nvSpPr>
          <p:cNvPr id="4" name="Text Placeholder 3"/>
          <p:cNvSpPr>
            <a:spLocks noGrp="1"/>
          </p:cNvSpPr>
          <p:nvPr>
            <p:ph type="body" sz="quarter" idx="11"/>
          </p:nvPr>
        </p:nvSpPr>
        <p:spPr/>
        <p:txBody>
          <a:bodyPr>
            <a:normAutofit fontScale="92500"/>
          </a:bodyPr>
          <a:lstStyle/>
          <a:p>
            <a:pPr algn="r" rtl="0"/>
            <a:r>
              <a:rPr lang="az" b="0" i="0" u="none" baseline="0">
                <a:latin typeface="Verdana" panose="020B0604030504040204" pitchFamily="34" charset="0"/>
                <a:ea typeface="Verdana" panose="020B0604030504040204" pitchFamily="34" charset="0"/>
              </a:rPr>
              <a:t>Kibercinayətkarlıqla mübarizə bacarıqlarının inkişaf etdirilməsi</a:t>
            </a:r>
          </a:p>
        </p:txBody>
      </p:sp>
      <p:pic>
        <p:nvPicPr>
          <p:cNvPr id="3" name="Picture 2">
            <a:extLst>
              <a:ext uri="{FF2B5EF4-FFF2-40B4-BE49-F238E27FC236}">
                <a16:creationId xmlns="" xmlns:a16="http://schemas.microsoft.com/office/drawing/2014/main" id="{6C59456A-02DA-0F46-BF32-314184E697A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06029" y="2029522"/>
            <a:ext cx="3731941" cy="2798956"/>
          </a:xfrm>
          <a:prstGeom prst="rect">
            <a:avLst/>
          </a:prstGeom>
        </p:spPr>
      </p:pic>
    </p:spTree>
    <p:extLst>
      <p:ext uri="{BB962C8B-B14F-4D97-AF65-F5344CB8AC3E}">
        <p14:creationId xmlns:p14="http://schemas.microsoft.com/office/powerpoint/2010/main" val="37333899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7010400" y="6590093"/>
            <a:ext cx="2133600" cy="267907"/>
          </a:xfrm>
        </p:spPr>
        <p:txBody>
          <a:bodyPr/>
          <a:lstStyle/>
          <a:p>
            <a:pPr algn="r" rtl="0"/>
            <a:fld id="{B517EF97-6CC0-48A9-BC0E-433EC7B55211}" type="slidenum">
              <a:rPr/>
              <a:pPr/>
              <a:t>4</a:t>
            </a:fld>
            <a:endParaRPr lang="az" dirty="0"/>
          </a:p>
        </p:txBody>
      </p:sp>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889760" y="114659"/>
            <a:ext cx="725424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defRPr/>
            </a:pPr>
            <a:r>
              <a:rPr lang="az" sz="3200" b="0" i="0" u="none" baseline="0">
                <a:latin typeface="Verdana" panose="020B0604030504040204" pitchFamily="34" charset="0"/>
                <a:ea typeface="Verdana" panose="020B0604030504040204" pitchFamily="34" charset="0"/>
                <a:cs typeface="ＭＳ Ｐゴシック" charset="0"/>
              </a:rPr>
              <a:t>Kibercinayətkarlıqla mübarizə bacarıqlarının inkişaf etdirilməsi</a:t>
            </a:r>
          </a:p>
        </p:txBody>
      </p:sp>
      <p:sp>
        <p:nvSpPr>
          <p:cNvPr id="5" name="Rectangle 4">
            <a:extLst>
              <a:ext uri="{FF2B5EF4-FFF2-40B4-BE49-F238E27FC236}">
                <a16:creationId xmlns="" xmlns:a16="http://schemas.microsoft.com/office/drawing/2014/main" id="{7FA81925-418B-D44C-9255-2AEBBFBC0ADA}"/>
              </a:ext>
            </a:extLst>
          </p:cNvPr>
          <p:cNvSpPr/>
          <p:nvPr/>
        </p:nvSpPr>
        <p:spPr>
          <a:xfrm>
            <a:off x="469146" y="4115732"/>
            <a:ext cx="8933934" cy="1089529"/>
          </a:xfrm>
          <a:prstGeom prst="rect">
            <a:avLst/>
          </a:prstGeom>
        </p:spPr>
        <p:txBody>
          <a:bodyPr wrap="square">
            <a:spAutoFit/>
          </a:bodyPr>
          <a:lstStyle/>
          <a:p>
            <a:pPr algn="l" rtl="0">
              <a:lnSpc>
                <a:spcPct val="80000"/>
              </a:lnSpc>
            </a:pPr>
            <a:r>
              <a:rPr lang="az" sz="4000" b="1" i="0" u="none" baseline="0">
                <a:latin typeface="+mj-lt"/>
                <a:ea typeface="+mj-ea"/>
                <a:cs typeface="+mj-cs"/>
              </a:rPr>
              <a:t>Birinci hissə</a:t>
            </a:r>
            <a:r>
              <a:rPr lang="az" sz="4000" b="1">
                <a:latin typeface="+mj-lt"/>
                <a:ea typeface="+mj-ea"/>
                <a:cs typeface="+mj-cs"/>
              </a:rPr>
              <a:t/>
            </a:r>
            <a:br>
              <a:rPr lang="az" sz="4000" b="1">
                <a:latin typeface="+mj-lt"/>
                <a:ea typeface="+mj-ea"/>
                <a:cs typeface="+mj-cs"/>
              </a:rPr>
            </a:br>
            <a:r>
              <a:rPr lang="az" sz="4000" b="1" i="0" u="none" baseline="0">
                <a:latin typeface="+mj-lt"/>
                <a:ea typeface="+mj-ea"/>
                <a:cs typeface="+mj-cs"/>
              </a:rPr>
              <a:t>Giriş</a:t>
            </a:r>
          </a:p>
        </p:txBody>
      </p:sp>
    </p:spTree>
    <p:extLst>
      <p:ext uri="{BB962C8B-B14F-4D97-AF65-F5344CB8AC3E}">
        <p14:creationId xmlns:p14="http://schemas.microsoft.com/office/powerpoint/2010/main" val="27455300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987296" y="95343"/>
            <a:ext cx="715670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Giriş</a:t>
            </a:r>
            <a:endParaRPr lang="az" sz="3200" dirty="0">
              <a:latin typeface="Verdana" panose="020B0604030504040204" pitchFamily="34" charset="0"/>
              <a:ea typeface="Verdana" panose="020B0604030504040204" pitchFamily="34" charset="0"/>
            </a:endParaRPr>
          </a:p>
        </p:txBody>
      </p:sp>
      <p:sp>
        <p:nvSpPr>
          <p:cNvPr id="12" name="Slide Number Placeholder 1">
            <a:extLst>
              <a:ext uri="{FF2B5EF4-FFF2-40B4-BE49-F238E27FC236}">
                <a16:creationId xmlns="" xmlns:a16="http://schemas.microsoft.com/office/drawing/2014/main" id="{1E04AAF5-6949-481F-9B8D-6413519025D3}"/>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5</a:t>
            </a:fld>
            <a:endParaRPr lang="az" dirty="0"/>
          </a:p>
        </p:txBody>
      </p:sp>
      <p:sp>
        <p:nvSpPr>
          <p:cNvPr id="7" name="Rectangle 6">
            <a:extLst>
              <a:ext uri="{FF2B5EF4-FFF2-40B4-BE49-F238E27FC236}">
                <a16:creationId xmlns="" xmlns:a16="http://schemas.microsoft.com/office/drawing/2014/main" id="{7FA81925-418B-D44C-9255-2AEBBFBC0ADA}"/>
              </a:ext>
            </a:extLst>
          </p:cNvPr>
          <p:cNvSpPr/>
          <p:nvPr/>
        </p:nvSpPr>
        <p:spPr>
          <a:xfrm>
            <a:off x="110912" y="1419447"/>
            <a:ext cx="4572000" cy="5062924"/>
          </a:xfrm>
          <a:prstGeom prst="rect">
            <a:avLst/>
          </a:prstGeom>
        </p:spPr>
        <p:txBody>
          <a:bodyPr>
            <a:spAutoFit/>
          </a:bodyPr>
          <a:lstStyle/>
          <a:p>
            <a:pPr marL="342900" indent="-342900" algn="l" rtl="0">
              <a:buFont typeface="Wingdings" pitchFamily="2" charset="2"/>
              <a:buChar char="Ø"/>
            </a:pPr>
            <a:r>
              <a:rPr lang="az" sz="1900" b="1" i="0" u="none" baseline="0" dirty="0"/>
              <a:t>Bu vaxta qədər aşağıdakılarla tanış olmuşuq:</a:t>
            </a:r>
          </a:p>
          <a:p>
            <a:pPr marL="342900" indent="-342900" algn="l" rtl="0">
              <a:buFont typeface="Wingdings" pitchFamily="2" charset="2"/>
              <a:buChar char="ü"/>
            </a:pPr>
            <a:r>
              <a:rPr lang="az" sz="1900" b="0" i="1" u="none" baseline="0" dirty="0"/>
              <a:t>İnternetin əsasları</a:t>
            </a:r>
          </a:p>
          <a:p>
            <a:pPr marL="342900" indent="-342900" algn="l" rtl="0">
              <a:buFont typeface="Wingdings" pitchFamily="2" charset="2"/>
              <a:buChar char="ü"/>
            </a:pPr>
            <a:r>
              <a:rPr lang="az" sz="1900" b="0" i="1" u="none" baseline="0" dirty="0"/>
              <a:t>Kibercinayətkarlığın əsasları</a:t>
            </a:r>
          </a:p>
          <a:p>
            <a:pPr marL="342900" indent="-342900" algn="l" rtl="0">
              <a:buFont typeface="Wingdings" pitchFamily="2" charset="2"/>
              <a:buChar char="ü"/>
            </a:pPr>
            <a:r>
              <a:rPr lang="az" sz="1900" b="0" i="1" u="none" baseline="0" dirty="0"/>
              <a:t>Elektron sübutun əsasları</a:t>
            </a:r>
          </a:p>
          <a:p>
            <a:endParaRPr lang="az" sz="1900" b="1" dirty="0"/>
          </a:p>
          <a:p>
            <a:pPr marL="342900" indent="-342900" algn="l" rtl="0">
              <a:buFont typeface="Wingdings" pitchFamily="2" charset="2"/>
              <a:buChar char="Ø"/>
            </a:pPr>
            <a:r>
              <a:rPr lang="az" sz="1900" b="1" i="0" u="none" baseline="0" dirty="0"/>
              <a:t>Kibercinayətkarlıq haqqında öyrəndiklərimiz:</a:t>
            </a:r>
          </a:p>
          <a:p>
            <a:pPr marL="342900" indent="-342900" algn="l" rtl="0">
              <a:buFont typeface="Wingdings" pitchFamily="2" charset="2"/>
              <a:buChar char="ü"/>
            </a:pPr>
            <a:r>
              <a:rPr lang="az" sz="1900" b="0" i="1" u="none" baseline="0" dirty="0"/>
              <a:t>Maddi hüquq</a:t>
            </a:r>
          </a:p>
          <a:p>
            <a:pPr marL="342900" indent="-342900" algn="l" rtl="0">
              <a:buFont typeface="Wingdings" pitchFamily="2" charset="2"/>
              <a:buChar char="ü"/>
            </a:pPr>
            <a:r>
              <a:rPr lang="az" sz="1900" b="0" i="1" u="none" baseline="0" dirty="0"/>
              <a:t>Prosessual hüquq</a:t>
            </a:r>
          </a:p>
          <a:p>
            <a:pPr marL="342900" indent="-342900" algn="l" rtl="0">
              <a:buFont typeface="Wingdings" pitchFamily="2" charset="2"/>
              <a:buChar char="ü"/>
            </a:pPr>
            <a:r>
              <a:rPr lang="az" sz="1900" b="0" i="1" u="none" baseline="0" dirty="0"/>
              <a:t>Qarşılıqlı hüquqi yardım haqqında qanunun və təcrübənin əsasları</a:t>
            </a:r>
          </a:p>
          <a:p>
            <a:pPr marL="342900" indent="-342900" algn="l" rtl="0">
              <a:buFont typeface="Wingdings" pitchFamily="2" charset="2"/>
              <a:buChar char="ü"/>
            </a:pPr>
            <a:endParaRPr lang="az" sz="1900" i="1" dirty="0"/>
          </a:p>
          <a:p>
            <a:pPr marL="342900" indent="-342900" algn="l" rtl="0">
              <a:buFont typeface="Wingdings" pitchFamily="2" charset="2"/>
              <a:buChar char="Ø"/>
            </a:pPr>
            <a:r>
              <a:rPr lang="az" sz="1900" b="1" i="0" u="none" baseline="0" dirty="0"/>
              <a:t>Aşağıdakıları başa düşdük</a:t>
            </a:r>
            <a:r>
              <a:rPr lang="az" sz="1900" b="0" i="0" u="none" baseline="0" dirty="0"/>
              <a:t>:</a:t>
            </a:r>
          </a:p>
          <a:p>
            <a:pPr marL="342900" indent="-342900" algn="l" rtl="0">
              <a:buFont typeface="Wingdings" pitchFamily="2" charset="2"/>
              <a:buChar char="Ø"/>
            </a:pPr>
            <a:r>
              <a:rPr lang="az" sz="1900" b="0" i="1" u="none" baseline="0" dirty="0"/>
              <a:t>Kibercinayətkarlığın istintaqının əsas prinsipləri</a:t>
            </a:r>
          </a:p>
          <a:p>
            <a:pPr marL="342900" indent="-342900" algn="l" rtl="0">
              <a:buFont typeface="Wingdings" pitchFamily="2" charset="2"/>
              <a:buChar char="Ø"/>
            </a:pPr>
            <a:r>
              <a:rPr lang="az" sz="1900" b="0" i="1" u="none" baseline="0" dirty="0"/>
              <a:t>Ölkədaxili qanunvericiliyin imkanları</a:t>
            </a:r>
          </a:p>
        </p:txBody>
      </p:sp>
      <p:pic>
        <p:nvPicPr>
          <p:cNvPr id="9" name="Picture 8">
            <a:extLst>
              <a:ext uri="{FF2B5EF4-FFF2-40B4-BE49-F238E27FC236}">
                <a16:creationId xmlns="" xmlns:a16="http://schemas.microsoft.com/office/drawing/2014/main" id="{0335DF00-542D-424E-9B11-3FE1D686EC66}"/>
              </a:ext>
            </a:extLst>
          </p:cNvPr>
          <p:cNvPicPr>
            <a:picLocks noChangeAspect="1"/>
          </p:cNvPicPr>
          <p:nvPr/>
        </p:nvPicPr>
        <p:blipFill>
          <a:blip r:embed="rId3"/>
          <a:stretch>
            <a:fillRect/>
          </a:stretch>
        </p:blipFill>
        <p:spPr>
          <a:xfrm>
            <a:off x="4820783" y="2725995"/>
            <a:ext cx="4165070" cy="1900071"/>
          </a:xfrm>
          <a:prstGeom prst="rect">
            <a:avLst/>
          </a:prstGeom>
        </p:spPr>
      </p:pic>
    </p:spTree>
    <p:extLst>
      <p:ext uri="{BB962C8B-B14F-4D97-AF65-F5344CB8AC3E}">
        <p14:creationId xmlns:p14="http://schemas.microsoft.com/office/powerpoint/2010/main" val="40669289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633728" y="25932"/>
            <a:ext cx="7510272"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Kibercinayətkarlıqla mübarizə üzrə səlahiyyətli orqanlar</a:t>
            </a:r>
          </a:p>
        </p:txBody>
      </p:sp>
      <p:sp>
        <p:nvSpPr>
          <p:cNvPr id="12" name="Slide Number Placeholder 1">
            <a:extLst>
              <a:ext uri="{FF2B5EF4-FFF2-40B4-BE49-F238E27FC236}">
                <a16:creationId xmlns="" xmlns:a16="http://schemas.microsoft.com/office/drawing/2014/main" id="{AAAF0C46-B4B2-49D7-9529-AD237A6BD290}"/>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6</a:t>
            </a:fld>
            <a:endParaRPr lang="az" dirty="0"/>
          </a:p>
        </p:txBody>
      </p:sp>
      <p:sp>
        <p:nvSpPr>
          <p:cNvPr id="7" name="Rectangle 6">
            <a:extLst>
              <a:ext uri="{FF2B5EF4-FFF2-40B4-BE49-F238E27FC236}">
                <a16:creationId xmlns="" xmlns:a16="http://schemas.microsoft.com/office/drawing/2014/main" id="{7FA81925-418B-D44C-9255-2AEBBFBC0ADA}"/>
              </a:ext>
            </a:extLst>
          </p:cNvPr>
          <p:cNvSpPr/>
          <p:nvPr/>
        </p:nvSpPr>
        <p:spPr>
          <a:xfrm>
            <a:off x="176500" y="1559558"/>
            <a:ext cx="4572000" cy="5016758"/>
          </a:xfrm>
          <a:prstGeom prst="rect">
            <a:avLst/>
          </a:prstGeom>
        </p:spPr>
        <p:txBody>
          <a:bodyPr>
            <a:spAutoFit/>
          </a:bodyPr>
          <a:lstStyle/>
          <a:p>
            <a:pPr algn="just" rtl="0"/>
            <a:r>
              <a:rPr lang="az" sz="2000" b="0" i="0" u="none" baseline="0" dirty="0">
                <a:solidFill>
                  <a:srgbClr val="FF0000"/>
                </a:solidFill>
              </a:rPr>
              <a:t>İndisə bütün bu möhtəşəm bilikləri tətbiq edəcəyik!</a:t>
            </a:r>
          </a:p>
          <a:p>
            <a:pPr algn="just" rtl="0"/>
            <a:endParaRPr lang="az" sz="2000" dirty="0">
              <a:solidFill>
                <a:srgbClr val="FF0000"/>
              </a:solidFill>
            </a:endParaRPr>
          </a:p>
          <a:p>
            <a:pPr marL="342900" indent="-342900" algn="just" rtl="0">
              <a:buFont typeface="Wingdings" pitchFamily="2" charset="2"/>
              <a:buChar char="Ø"/>
            </a:pPr>
            <a:r>
              <a:rPr lang="az" sz="2000" b="0" i="0" u="none" baseline="0" dirty="0"/>
              <a:t>4-5 nümayəndədən ibarət qruplara bölünməliyik</a:t>
            </a:r>
          </a:p>
          <a:p>
            <a:pPr marL="342900" indent="-342900" algn="just" rtl="0">
              <a:buFont typeface="Wingdings" pitchFamily="2" charset="2"/>
              <a:buChar char="Ø"/>
            </a:pPr>
            <a:r>
              <a:rPr lang="az" sz="2000" b="0" i="0" u="none" baseline="0" dirty="0"/>
              <a:t>Nümayəndələr öz qruplarına qoşulmalıdırlar</a:t>
            </a:r>
          </a:p>
          <a:p>
            <a:pPr marL="342900" indent="-342900" algn="just" rtl="0">
              <a:buFont typeface="Wingdings" pitchFamily="2" charset="2"/>
              <a:buChar char="Ø"/>
            </a:pPr>
            <a:r>
              <a:rPr lang="az" sz="2000" b="0" i="0" u="none" baseline="0" dirty="0"/>
              <a:t>Hər bir qrupa kazus və ya onun bir hissəsi təqdim ediləcək</a:t>
            </a:r>
          </a:p>
          <a:p>
            <a:pPr marL="342900" indent="-342900" algn="just" rtl="0">
              <a:buFont typeface="Wingdings" pitchFamily="2" charset="2"/>
              <a:buChar char="Ø"/>
            </a:pPr>
            <a:r>
              <a:rPr lang="az" sz="2000" b="0" i="0" u="none" baseline="0" dirty="0"/>
              <a:t>Kazus üzrə təhlilin aparılması və hesabatın hazırlanması üçün 40+ dəqiqə</a:t>
            </a:r>
          </a:p>
          <a:p>
            <a:pPr marL="342900" indent="-342900" algn="just" rtl="0">
              <a:buFont typeface="Wingdings" pitchFamily="2" charset="2"/>
              <a:buChar char="Ø"/>
            </a:pPr>
            <a:r>
              <a:rPr lang="az" sz="2000" b="0" i="0" u="none" baseline="0" dirty="0"/>
              <a:t>Qrupun qənaətlərinin qrupun məruzəçisi və ya bütövlükdə qrup tərəfindən təqdim edilməsi üçün 10-15 dəqiqə</a:t>
            </a:r>
          </a:p>
        </p:txBody>
      </p:sp>
      <p:pic>
        <p:nvPicPr>
          <p:cNvPr id="8" name="Picture 7">
            <a:extLst>
              <a:ext uri="{FF2B5EF4-FFF2-40B4-BE49-F238E27FC236}">
                <a16:creationId xmlns="" xmlns:a16="http://schemas.microsoft.com/office/drawing/2014/main" id="{1039E094-4EB0-B34C-AC8A-850BF9448A2D}"/>
              </a:ext>
            </a:extLst>
          </p:cNvPr>
          <p:cNvPicPr>
            <a:picLocks noChangeAspect="1"/>
          </p:cNvPicPr>
          <p:nvPr/>
        </p:nvPicPr>
        <p:blipFill>
          <a:blip r:embed="rId3"/>
          <a:stretch>
            <a:fillRect/>
          </a:stretch>
        </p:blipFill>
        <p:spPr>
          <a:xfrm>
            <a:off x="5182654" y="2877133"/>
            <a:ext cx="3738062" cy="1598043"/>
          </a:xfrm>
          <a:prstGeom prst="rect">
            <a:avLst/>
          </a:prstGeom>
        </p:spPr>
      </p:pic>
    </p:spTree>
    <p:extLst>
      <p:ext uri="{BB962C8B-B14F-4D97-AF65-F5344CB8AC3E}">
        <p14:creationId xmlns:p14="http://schemas.microsoft.com/office/powerpoint/2010/main" val="261113225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1804416" y="79626"/>
            <a:ext cx="7339584"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Giriş</a:t>
            </a:r>
            <a:endParaRPr lang="az" sz="3200" dirty="0">
              <a:latin typeface="Verdana" panose="020B0604030504040204" pitchFamily="34" charset="0"/>
              <a:ea typeface="Verdana" panose="020B0604030504040204" pitchFamily="34" charset="0"/>
            </a:endParaRPr>
          </a:p>
        </p:txBody>
      </p:sp>
      <p:sp>
        <p:nvSpPr>
          <p:cNvPr id="12" name="Slide Number Placeholder 1">
            <a:extLst>
              <a:ext uri="{FF2B5EF4-FFF2-40B4-BE49-F238E27FC236}">
                <a16:creationId xmlns="" xmlns:a16="http://schemas.microsoft.com/office/drawing/2014/main" id="{E49A8BC6-ED03-446D-B47E-70B3DC2694C7}"/>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7</a:t>
            </a:fld>
            <a:endParaRPr lang="az" dirty="0"/>
          </a:p>
        </p:txBody>
      </p:sp>
      <p:pic>
        <p:nvPicPr>
          <p:cNvPr id="7" name="Picture 6">
            <a:extLst>
              <a:ext uri="{FF2B5EF4-FFF2-40B4-BE49-F238E27FC236}">
                <a16:creationId xmlns="" xmlns:a16="http://schemas.microsoft.com/office/drawing/2014/main" id="{9BD740DA-813B-CE40-8F0D-DCE7A7E8F321}"/>
              </a:ext>
            </a:extLst>
          </p:cNvPr>
          <p:cNvPicPr>
            <a:picLocks noChangeAspect="1"/>
          </p:cNvPicPr>
          <p:nvPr/>
        </p:nvPicPr>
        <p:blipFill>
          <a:blip r:embed="rId3"/>
          <a:stretch>
            <a:fillRect/>
          </a:stretch>
        </p:blipFill>
        <p:spPr>
          <a:xfrm>
            <a:off x="1325960" y="1968698"/>
            <a:ext cx="6492079" cy="3414665"/>
          </a:xfrm>
          <a:prstGeom prst="rect">
            <a:avLst/>
          </a:prstGeom>
        </p:spPr>
      </p:pic>
    </p:spTree>
    <p:extLst>
      <p:ext uri="{BB962C8B-B14F-4D97-AF65-F5344CB8AC3E}">
        <p14:creationId xmlns:p14="http://schemas.microsoft.com/office/powerpoint/2010/main" val="231602643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5" name="Rectangle 14"/>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Kibercinayətkarlıqla mübarizə bacarıqlarının inkişaf etdirilməsi</a:t>
            </a:r>
            <a:endParaRPr lang="az" sz="3200" dirty="0">
              <a:latin typeface="Verdana" panose="020B0604030504040204" pitchFamily="34" charset="0"/>
              <a:ea typeface="Verdana" panose="020B0604030504040204" pitchFamily="34" charset="0"/>
            </a:endParaRPr>
          </a:p>
        </p:txBody>
      </p:sp>
      <p:sp>
        <p:nvSpPr>
          <p:cNvPr id="12" name="Slide Number Placeholder 1">
            <a:extLst>
              <a:ext uri="{FF2B5EF4-FFF2-40B4-BE49-F238E27FC236}">
                <a16:creationId xmlns="" xmlns:a16="http://schemas.microsoft.com/office/drawing/2014/main" id="{5845ED87-4604-4B0E-B2FC-DA8406E3AE47}"/>
              </a:ext>
            </a:extLst>
          </p:cNvPr>
          <p:cNvSpPr>
            <a:spLocks noGrp="1"/>
          </p:cNvSpPr>
          <p:nvPr>
            <p:ph type="sldNum" sz="quarter" idx="12"/>
          </p:nvPr>
        </p:nvSpPr>
        <p:spPr>
          <a:xfrm>
            <a:off x="7010400" y="6590093"/>
            <a:ext cx="2133600" cy="267907"/>
          </a:xfrm>
        </p:spPr>
        <p:txBody>
          <a:bodyPr/>
          <a:lstStyle/>
          <a:p>
            <a:pPr algn="r" rtl="0"/>
            <a:fld id="{B517EF97-6CC0-48A9-BC0E-433EC7B55211}" type="slidenum">
              <a:rPr/>
              <a:pPr/>
              <a:t>8</a:t>
            </a:fld>
            <a:endParaRPr lang="az" dirty="0"/>
          </a:p>
        </p:txBody>
      </p:sp>
      <p:sp>
        <p:nvSpPr>
          <p:cNvPr id="3" name="Rectangle 2"/>
          <p:cNvSpPr/>
          <p:nvPr/>
        </p:nvSpPr>
        <p:spPr>
          <a:xfrm>
            <a:off x="595423" y="3913633"/>
            <a:ext cx="4572000" cy="1323439"/>
          </a:xfrm>
          <a:prstGeom prst="rect">
            <a:avLst/>
          </a:prstGeom>
        </p:spPr>
        <p:txBody>
          <a:bodyPr>
            <a:spAutoFit/>
          </a:bodyPr>
          <a:lstStyle/>
          <a:p>
            <a:pPr algn="l" rtl="0"/>
            <a:r>
              <a:rPr lang="az" sz="4000" b="1" i="0" u="none" baseline="0">
                <a:latin typeface="+mj-lt"/>
              </a:rPr>
              <a:t>İkinci hissə</a:t>
            </a:r>
            <a:r>
              <a:rPr lang="az" sz="4000" b="1">
                <a:latin typeface="+mj-lt"/>
              </a:rPr>
              <a:t/>
            </a:r>
            <a:br>
              <a:rPr lang="az" sz="4000" b="1">
                <a:latin typeface="+mj-lt"/>
              </a:rPr>
            </a:br>
            <a:r>
              <a:rPr lang="az" sz="4000" b="1" i="0" u="none" baseline="0">
                <a:latin typeface="+mj-lt"/>
              </a:rPr>
              <a:t>Kazus</a:t>
            </a:r>
          </a:p>
        </p:txBody>
      </p:sp>
    </p:spTree>
    <p:extLst>
      <p:ext uri="{BB962C8B-B14F-4D97-AF65-F5344CB8AC3E}">
        <p14:creationId xmlns:p14="http://schemas.microsoft.com/office/powerpoint/2010/main" val="174497855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az"/>
          </a:p>
        </p:txBody>
      </p:sp>
      <p:sp>
        <p:nvSpPr>
          <p:cNvPr id="16" name="Rectangle 15">
            <a:extLst>
              <a:ext uri="{FF2B5EF4-FFF2-40B4-BE49-F238E27FC236}">
                <a16:creationId xmlns="" xmlns:a16="http://schemas.microsoft.com/office/drawing/2014/main" id="{1AB647F1-1DB2-4F02-8864-DC4AD13AD00C}"/>
              </a:ext>
            </a:extLst>
          </p:cNvPr>
          <p:cNvSpPr/>
          <p:nvPr/>
        </p:nvSpPr>
        <p:spPr>
          <a:xfrm>
            <a:off x="2279904" y="67958"/>
            <a:ext cx="6864096"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rtl="0"/>
            <a:r>
              <a:rPr lang="az" sz="3200" b="0" i="0" u="none" baseline="0">
                <a:latin typeface="Verdana" panose="020B0604030504040204" pitchFamily="34" charset="0"/>
                <a:ea typeface="Verdana" panose="020B0604030504040204" pitchFamily="34" charset="0"/>
              </a:rPr>
              <a:t>Mən kiməm?</a:t>
            </a:r>
            <a:endParaRPr lang="az" sz="3200" dirty="0">
              <a:latin typeface="Verdana" panose="020B0604030504040204" pitchFamily="34" charset="0"/>
              <a:ea typeface="Verdana" panose="020B0604030504040204" pitchFamily="34" charset="0"/>
            </a:endParaRPr>
          </a:p>
        </p:txBody>
      </p:sp>
      <p:sp>
        <p:nvSpPr>
          <p:cNvPr id="2" name="Content Placeholder 1"/>
          <p:cNvSpPr>
            <a:spLocks noGrp="1"/>
          </p:cNvSpPr>
          <p:nvPr>
            <p:ph idx="1"/>
          </p:nvPr>
        </p:nvSpPr>
        <p:spPr>
          <a:xfrm>
            <a:off x="628650" y="1247242"/>
            <a:ext cx="7886700" cy="5153558"/>
          </a:xfrm>
        </p:spPr>
        <p:txBody>
          <a:bodyPr>
            <a:normAutofit fontScale="77500" lnSpcReduction="20000"/>
          </a:bodyPr>
          <a:lstStyle/>
          <a:p>
            <a:pPr algn="just" rtl="0">
              <a:buFont typeface="Wingdings" panose="05000000000000000000" pitchFamily="2" charset="2"/>
              <a:buChar char="Ø"/>
            </a:pPr>
            <a:r>
              <a:rPr lang="az" b="0" i="1" u="none" baseline="0"/>
              <a:t>A adlı ölkənin polis xidmətinə vətəndaşlardan sosial media şəbəkələrində müxtəlif kommersiya sahələrində fəaliyyət göstərən tanınmış brendlərin təşkil etdiyi mükafat qazandıran qəribə oyunlar haqqında çoxsaylı şikayətlər daxil olmağa başlayır.</a:t>
            </a:r>
          </a:p>
          <a:p>
            <a:pPr algn="just" rtl="0">
              <a:buFont typeface="Wingdings" panose="05000000000000000000" pitchFamily="2" charset="2"/>
              <a:buChar char="Ø"/>
            </a:pPr>
            <a:endParaRPr lang="az" i="1" dirty="0"/>
          </a:p>
          <a:p>
            <a:pPr algn="just" rtl="0">
              <a:buFont typeface="Wingdings" panose="05000000000000000000" pitchFamily="2" charset="2"/>
              <a:buChar char="Ø"/>
            </a:pPr>
            <a:r>
              <a:rPr lang="az" b="0" i="1" u="none" baseline="0"/>
              <a:t>Qazanılan mükafatlar müxtəlif və şirnikləndiricidir, endirim kuponlarından flaqman mobil telefonlara və ya bahalı noutbuklara qədər geniş çeşidliliyə malikdir.  </a:t>
            </a:r>
          </a:p>
          <a:p>
            <a:pPr algn="just" rtl="0">
              <a:buFont typeface="Wingdings" panose="05000000000000000000" pitchFamily="2" charset="2"/>
              <a:buChar char="Ø"/>
            </a:pPr>
            <a:endParaRPr lang="az" i="1" dirty="0"/>
          </a:p>
          <a:p>
            <a:pPr algn="just" rtl="0">
              <a:buFont typeface="Wingdings" panose="05000000000000000000" pitchFamily="2" charset="2"/>
              <a:buChar char="Ø"/>
            </a:pPr>
            <a:r>
              <a:rPr lang="az" b="0" i="1" u="none" baseline="0"/>
              <a:t>Oyunlar sosial media şəbəkələrində elə təşkil olunur ki, brendlərin marketinq komandaları populyar ümumi kommunikasiya kanallarında oyunlar və mükafatlar haqqında elanlar dərc edir, maraqlanan hər kəsi oyuna həsr olunmuş sosial media kanalına aparan keçidə klikləməklə oyunda iştirak etməyə dəvət edirlər. </a:t>
            </a:r>
          </a:p>
          <a:p>
            <a:pPr algn="just" rtl="0">
              <a:buFont typeface="Wingdings" panose="05000000000000000000" pitchFamily="2" charset="2"/>
              <a:buChar char="Ø"/>
            </a:pPr>
            <a:endParaRPr lang="az" i="1" dirty="0"/>
          </a:p>
          <a:p>
            <a:pPr algn="just" rtl="0">
              <a:buFont typeface="Wingdings" panose="05000000000000000000" pitchFamily="2" charset="2"/>
              <a:buChar char="Ø"/>
            </a:pPr>
            <a:r>
              <a:rPr lang="az" b="0" i="1" u="none" baseline="0"/>
              <a:t>Yüzlərlə, hətta minlərlə insan cəlb olunub, onlar keçidləri izləyir və oyunda iştirak etməyə başlayırlar.</a:t>
            </a:r>
          </a:p>
          <a:p>
            <a:endParaRPr lang="az" dirty="0"/>
          </a:p>
        </p:txBody>
      </p:sp>
      <p:sp>
        <p:nvSpPr>
          <p:cNvPr id="19" name="Slide Number Placeholder 1">
            <a:extLst>
              <a:ext uri="{FF2B5EF4-FFF2-40B4-BE49-F238E27FC236}">
                <a16:creationId xmlns="" xmlns:a16="http://schemas.microsoft.com/office/drawing/2014/main" id="{93F621E1-9ACD-4124-9918-27EDD9426654}"/>
              </a:ext>
            </a:extLst>
          </p:cNvPr>
          <p:cNvSpPr>
            <a:spLocks noGrp="1"/>
          </p:cNvSpPr>
          <p:nvPr>
            <p:ph type="sldNum" sz="quarter" idx="10"/>
          </p:nvPr>
        </p:nvSpPr>
        <p:spPr/>
        <p:txBody>
          <a:bodyPr/>
          <a:lstStyle/>
          <a:p>
            <a:pPr algn="r" rtl="0"/>
            <a:fld id="{B517EF97-6CC0-48A9-BC0E-433EC7B55211}" type="slidenum">
              <a:rPr/>
              <a:pPr/>
              <a:t>9</a:t>
            </a:fld>
            <a:endParaRPr lang="az" dirty="0"/>
          </a:p>
        </p:txBody>
      </p:sp>
    </p:spTree>
    <p:extLst>
      <p:ext uri="{BB962C8B-B14F-4D97-AF65-F5344CB8AC3E}">
        <p14:creationId xmlns:p14="http://schemas.microsoft.com/office/powerpoint/2010/main" val="326709124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1138</TotalTime>
  <Words>3348</Words>
  <Application>Microsoft Office PowerPoint</Application>
  <PresentationFormat>Экран (4:3)</PresentationFormat>
  <Paragraphs>381</Paragraphs>
  <Slides>34</Slides>
  <Notes>30</Notes>
  <HiddenSlides>0</HiddenSlides>
  <MMClips>0</MMClips>
  <ScaleCrop>false</ScaleCrop>
  <HeadingPairs>
    <vt:vector size="6" baseType="variant">
      <vt:variant>
        <vt:lpstr>Использованные шрифты</vt:lpstr>
      </vt:variant>
      <vt:variant>
        <vt:i4>10</vt:i4>
      </vt:variant>
      <vt:variant>
        <vt:lpstr>Тема</vt:lpstr>
      </vt:variant>
      <vt:variant>
        <vt:i4>1</vt:i4>
      </vt:variant>
      <vt:variant>
        <vt:lpstr>Заголовки слайдов</vt:lpstr>
      </vt:variant>
      <vt:variant>
        <vt:i4>34</vt:i4>
      </vt:variant>
    </vt:vector>
  </HeadingPairs>
  <TitlesOfParts>
    <vt:vector size="45" baseType="lpstr">
      <vt:lpstr>MS PGothic</vt:lpstr>
      <vt:lpstr>MS PGothic</vt:lpstr>
      <vt:lpstr>游ゴシック</vt:lpstr>
      <vt:lpstr>Arial</vt:lpstr>
      <vt:lpstr>Arial Narrow</vt:lpstr>
      <vt:lpstr>Calibri</vt:lpstr>
      <vt:lpstr>Calibri (heading)</vt:lpstr>
      <vt:lpstr>Calibri Light</vt:lpstr>
      <vt:lpstr>Verdana</vt:lpstr>
      <vt:lpstr>Wingdings</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 </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Пользователь Windows</cp:lastModifiedBy>
  <cp:revision>182</cp:revision>
  <dcterms:created xsi:type="dcterms:W3CDTF">2020-10-07T11:36:01Z</dcterms:created>
  <dcterms:modified xsi:type="dcterms:W3CDTF">2021-04-15T16:29:29Z</dcterms:modified>
</cp:coreProperties>
</file>