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51.xml" ContentType="application/vnd.openxmlformats-officedocument.presentationml.notesSlide+xml"/>
  <Override PartName="/ppt/tags/tag56.xml" ContentType="application/vnd.openxmlformats-officedocument.presentationml.tags+xml"/>
  <Override PartName="/ppt/notesSlides/notesSlide52.xml" ContentType="application/vnd.openxmlformats-officedocument.presentationml.notesSlide+xml"/>
  <Override PartName="/ppt/tags/tag57.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318" r:id="rId2"/>
    <p:sldId id="277" r:id="rId3"/>
    <p:sldId id="258" r:id="rId4"/>
    <p:sldId id="316" r:id="rId5"/>
    <p:sldId id="364" r:id="rId6"/>
    <p:sldId id="306" r:id="rId7"/>
    <p:sldId id="307" r:id="rId8"/>
    <p:sldId id="544" r:id="rId9"/>
    <p:sldId id="545" r:id="rId10"/>
    <p:sldId id="547" r:id="rId11"/>
    <p:sldId id="548" r:id="rId12"/>
    <p:sldId id="549" r:id="rId13"/>
    <p:sldId id="550" r:id="rId14"/>
    <p:sldId id="459" r:id="rId15"/>
    <p:sldId id="460" r:id="rId16"/>
    <p:sldId id="463" r:id="rId17"/>
    <p:sldId id="461" r:id="rId18"/>
    <p:sldId id="464" r:id="rId19"/>
    <p:sldId id="467" r:id="rId20"/>
    <p:sldId id="470" r:id="rId21"/>
    <p:sldId id="475" r:id="rId22"/>
    <p:sldId id="472" r:id="rId23"/>
    <p:sldId id="480" r:id="rId24"/>
    <p:sldId id="479" r:id="rId25"/>
    <p:sldId id="344" r:id="rId26"/>
    <p:sldId id="484" r:id="rId27"/>
    <p:sldId id="485" r:id="rId28"/>
    <p:sldId id="486" r:id="rId29"/>
    <p:sldId id="487" r:id="rId30"/>
    <p:sldId id="488" r:id="rId31"/>
    <p:sldId id="489" r:id="rId32"/>
    <p:sldId id="490" r:id="rId33"/>
    <p:sldId id="492" r:id="rId34"/>
    <p:sldId id="493" r:id="rId35"/>
    <p:sldId id="494" r:id="rId36"/>
    <p:sldId id="495" r:id="rId37"/>
    <p:sldId id="496" r:id="rId38"/>
    <p:sldId id="497" r:id="rId39"/>
    <p:sldId id="551" r:id="rId40"/>
    <p:sldId id="552" r:id="rId41"/>
    <p:sldId id="498" r:id="rId42"/>
    <p:sldId id="500" r:id="rId43"/>
    <p:sldId id="501" r:id="rId44"/>
    <p:sldId id="503" r:id="rId45"/>
    <p:sldId id="506" r:id="rId46"/>
    <p:sldId id="507" r:id="rId47"/>
    <p:sldId id="508" r:id="rId48"/>
    <p:sldId id="510" r:id="rId49"/>
    <p:sldId id="513" r:id="rId50"/>
    <p:sldId id="553" r:id="rId51"/>
    <p:sldId id="352" r:id="rId52"/>
    <p:sldId id="353" r:id="rId53"/>
    <p:sldId id="564" r:id="rId54"/>
    <p:sldId id="563" r:id="rId55"/>
    <p:sldId id="354" r:id="rId56"/>
    <p:sldId id="566" r:id="rId57"/>
    <p:sldId id="567" r:id="rId58"/>
    <p:sldId id="565" r:id="rId59"/>
  </p:sldIdLst>
  <p:sldSz cx="9144000" cy="6858000" type="screen4x3"/>
  <p:notesSz cx="6858000" cy="91440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6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15" autoAdjust="0"/>
  </p:normalViewPr>
  <p:slideViewPr>
    <p:cSldViewPr snapToGrid="0">
      <p:cViewPr varScale="1">
        <p:scale>
          <a:sx n="73" d="100"/>
          <a:sy n="73" d="100"/>
        </p:scale>
        <p:origin x="104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7F02F-F020-439A-A592-AF27BF8D08ED}" type="datetimeFigureOut">
              <a:rPr lang="en-GB" smtClean="0"/>
              <a:pPr/>
              <a:t>14/11/2023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DC035-BC4B-477E-89A6-9CFE624CFC35}" type="slidenum">
              <a:rPr lang="en-GB" smtClean="0"/>
              <a:pPr/>
              <a:t>‹#›</a:t>
            </a:fld>
            <a:endParaRPr lang="en-GB" dirty="0"/>
          </a:p>
        </p:txBody>
      </p:sp>
    </p:spTree>
    <p:extLst>
      <p:ext uri="{BB962C8B-B14F-4D97-AF65-F5344CB8AC3E}">
        <p14:creationId xmlns:p14="http://schemas.microsoft.com/office/powerpoint/2010/main" val="16619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pt-PT" sz="1200" b="1" kern="1200" dirty="0">
                <a:solidFill>
                  <a:schemeClr val="tx1"/>
                </a:solidFill>
                <a:effectLst/>
                <a:latin typeface="+mn-lt"/>
                <a:ea typeface="+mn-ea"/>
                <a:cs typeface="+mn-cs"/>
              </a:rPr>
              <a:t>Agenda</a:t>
            </a:r>
          </a:p>
          <a:p>
            <a:r>
              <a:rPr lang="en-GB" sz="1200" kern="1200" dirty="0">
                <a:solidFill>
                  <a:schemeClr val="tx1"/>
                </a:solidFill>
                <a:effectLst/>
                <a:latin typeface="+mn-lt"/>
                <a:ea typeface="+mn-ea"/>
                <a:cs typeface="+mn-cs"/>
              </a:rPr>
              <a:t>This presentation has four parts:</a:t>
            </a:r>
          </a:p>
          <a:p>
            <a:pPr lvl="0"/>
            <a:r>
              <a:rPr lang="en-US" sz="1200" kern="1200" dirty="0">
                <a:solidFill>
                  <a:schemeClr val="tx1"/>
                </a:solidFill>
                <a:effectLst/>
                <a:latin typeface="+mn-lt"/>
                <a:ea typeface="+mn-ea"/>
                <a:cs typeface="+mn-cs"/>
              </a:rPr>
              <a:t>Part One will refer to the procedural provisions of the Budapest Convention;</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Part Two will refer to conditions and</a:t>
            </a:r>
            <a:r>
              <a:rPr lang="en-US" sz="1200" kern="1200" baseline="0" dirty="0">
                <a:solidFill>
                  <a:schemeClr val="tx1"/>
                </a:solidFill>
                <a:effectLst/>
                <a:latin typeface="+mn-lt"/>
                <a:ea typeface="+mn-ea"/>
                <a:cs typeface="+mn-cs"/>
              </a:rPr>
              <a:t> safeguards;</a:t>
            </a:r>
            <a:r>
              <a:rPr lang="en-US" sz="1200" kern="1200" dirty="0">
                <a:solidFill>
                  <a:schemeClr val="tx1"/>
                </a:solidFill>
                <a:effectLst/>
                <a:latin typeface="+mn-lt"/>
                <a:ea typeface="+mn-ea"/>
                <a:cs typeface="+mn-cs"/>
              </a:rPr>
              <a:t> </a:t>
            </a:r>
          </a:p>
          <a:p>
            <a:pPr lvl="0"/>
            <a:r>
              <a:rPr lang="pt-PT" sz="1200" kern="1200" dirty="0" err="1">
                <a:solidFill>
                  <a:schemeClr val="tx1"/>
                </a:solidFill>
                <a:effectLst/>
                <a:latin typeface="+mn-lt"/>
                <a:ea typeface="+mn-ea"/>
                <a:cs typeface="+mn-cs"/>
              </a:rPr>
              <a:t>Part</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Three</a:t>
            </a:r>
            <a:r>
              <a:rPr lang="pt-PT" sz="1200" kern="1200" dirty="0">
                <a:solidFill>
                  <a:schemeClr val="tx1"/>
                </a:solidFill>
                <a:effectLst/>
                <a:latin typeface="+mn-lt"/>
                <a:ea typeface="+mn-ea"/>
                <a:cs typeface="+mn-cs"/>
              </a:rPr>
              <a:t> will propose a summary of the lesson.</a:t>
            </a:r>
            <a:endParaRPr lang="en-GB" sz="1200" kern="1200" dirty="0">
              <a:solidFill>
                <a:schemeClr val="tx1"/>
              </a:solidFill>
              <a:effectLst/>
              <a:latin typeface="+mn-lt"/>
              <a:ea typeface="+mn-ea"/>
              <a:cs typeface="+mn-cs"/>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906B95-5B9F-4F40-B1E2-7C662F517EA3}" type="slidenum">
              <a:rPr lang="en-US">
                <a:cs typeface="Arial" charset="0"/>
              </a:rPr>
              <a:pPr fontAlgn="base">
                <a:spcBef>
                  <a:spcPct val="0"/>
                </a:spcBef>
                <a:spcAft>
                  <a:spcPct val="0"/>
                </a:spcAft>
                <a:defRPr/>
              </a:pPr>
              <a:t>2</a:t>
            </a:fld>
            <a:endParaRPr lang="en-US" dirty="0">
              <a:cs typeface="Arial" charset="0"/>
            </a:endParaRPr>
          </a:p>
        </p:txBody>
      </p:sp>
    </p:spTree>
    <p:extLst>
      <p:ext uri="{BB962C8B-B14F-4D97-AF65-F5344CB8AC3E}">
        <p14:creationId xmlns:p14="http://schemas.microsoft.com/office/powerpoint/2010/main" val="196382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trainer should explain the</a:t>
            </a:r>
            <a:r>
              <a:rPr lang="en-US" baseline="0" dirty="0"/>
              <a:t> term “content data”. It may be useful for the trainer to focus on examples of content data so that participants are able to understand its scope. It is important that the trainer emphasise that content data is the most privacy-sensitive as it is not </a:t>
            </a:r>
            <a:r>
              <a:rPr lang="en-GB" baseline="0" noProof="0" dirty="0"/>
              <a:t>anonymised</a:t>
            </a:r>
            <a:r>
              <a:rPr lang="en-US" baseline="0" dirty="0"/>
              <a:t> data and it contains actual communication content and/or messages or information being conveyed.  This definition is relevant for the procedural power of interception of content data.</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12</a:t>
            </a:fld>
            <a:endParaRPr lang="en-US" dirty="0"/>
          </a:p>
        </p:txBody>
      </p:sp>
    </p:spTree>
    <p:extLst>
      <p:ext uri="{BB962C8B-B14F-4D97-AF65-F5344CB8AC3E}">
        <p14:creationId xmlns:p14="http://schemas.microsoft.com/office/powerpoint/2010/main" val="2198068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zervirano mjesto bilježaka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eaLnBrk="1" fontAlgn="auto" hangingPunct="1">
              <a:spcBef>
                <a:spcPts val="0"/>
              </a:spcBef>
              <a:spcAft>
                <a:spcPts val="0"/>
              </a:spcAft>
              <a:defRPr/>
            </a:pPr>
            <a:r>
              <a:rPr lang="en-GB" dirty="0"/>
              <a:t>Articles 16 and 17 describe </a:t>
            </a:r>
            <a:r>
              <a:rPr lang="en-US" dirty="0"/>
              <a:t>expeditious </a:t>
            </a:r>
            <a:r>
              <a:rPr lang="en-GB" dirty="0"/>
              <a:t>preservation of computer data and </a:t>
            </a:r>
            <a:r>
              <a:rPr lang="en-US" dirty="0"/>
              <a:t>expeditious </a:t>
            </a:r>
            <a:r>
              <a:rPr lang="en-GB" dirty="0"/>
              <a:t>preservation and disclosure of computer data. Both of the provisions are very innovative and extremely significant.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Traditional pieces of evidence will stay on the crime scene, eventually, for a long period of time, but digital data – electronic evidence -, is very volatile and may disappear very quickly : once lost or destroyed, it will be difficult to recover. </a:t>
            </a:r>
          </a:p>
          <a:p>
            <a:pPr eaLnBrk="1" fontAlgn="auto" hangingPunct="1">
              <a:spcBef>
                <a:spcPts val="0"/>
              </a:spcBef>
              <a:spcAft>
                <a:spcPts val="0"/>
              </a:spcAft>
              <a:defRPr/>
            </a:pPr>
            <a:endParaRPr lang="en-GB" i="1" dirty="0"/>
          </a:p>
          <a:p>
            <a:pPr eaLnBrk="1" fontAlgn="auto" hangingPunct="1">
              <a:spcBef>
                <a:spcPts val="0"/>
              </a:spcBef>
              <a:spcAft>
                <a:spcPts val="0"/>
              </a:spcAft>
              <a:defRPr/>
            </a:pPr>
            <a:r>
              <a:rPr lang="en-GB" i="0" dirty="0"/>
              <a:t>Traffic data, for example, is very</a:t>
            </a:r>
            <a:r>
              <a:rPr lang="en-US" i="0" dirty="0"/>
              <a:t> helpful to identify the perpetrator of a crime. But this type of information is not systematically available.</a:t>
            </a:r>
            <a:r>
              <a:rPr lang="en-US" i="0" baseline="0" dirty="0"/>
              <a:t> T</a:t>
            </a:r>
            <a:r>
              <a:rPr lang="en-US" i="0" dirty="0"/>
              <a:t>herefore, ensuring</a:t>
            </a:r>
            <a:r>
              <a:rPr lang="en-US" i="0" baseline="0" dirty="0"/>
              <a:t> its preservation implies the existence of </a:t>
            </a:r>
            <a:r>
              <a:rPr lang="en-GB" i="0" dirty="0"/>
              <a:t>a legal instrument allowing law enforcement agents to order the preservation of such volatile information and to communicate it to other services.</a:t>
            </a:r>
            <a:endParaRPr lang="en-US" i="0" dirty="0"/>
          </a:p>
          <a:p>
            <a:pPr eaLnBrk="1" fontAlgn="auto" hangingPunct="1">
              <a:spcBef>
                <a:spcPts val="0"/>
              </a:spcBef>
              <a:spcAft>
                <a:spcPts val="0"/>
              </a:spcAft>
              <a:defRPr/>
            </a:pPr>
            <a:endParaRPr lang="en-US" i="1" dirty="0"/>
          </a:p>
          <a:p>
            <a:pPr eaLnBrk="1" fontAlgn="auto" hangingPunct="1">
              <a:spcBef>
                <a:spcPts val="0"/>
              </a:spcBef>
              <a:spcAft>
                <a:spcPts val="0"/>
              </a:spcAft>
              <a:defRPr/>
            </a:pPr>
            <a:r>
              <a:rPr lang="en-US" i="1" dirty="0"/>
              <a:t>  Some countries implemented data retention legislation. Outside Europe, most counties did not yet implement such legislation. </a:t>
            </a:r>
            <a:r>
              <a:rPr lang="en-US" b="0" i="1" u="none" dirty="0">
                <a:solidFill>
                  <a:srgbClr val="FF0000"/>
                </a:solidFill>
              </a:rPr>
              <a:t>Inside the European Union, some data</a:t>
            </a:r>
            <a:r>
              <a:rPr lang="en-US" b="0" i="1" u="none" baseline="0" dirty="0">
                <a:solidFill>
                  <a:srgbClr val="FF0000"/>
                </a:solidFill>
              </a:rPr>
              <a:t> retention national legislations have been declared contrary to the local constitution because of a lack of appropriate safeguards (for ex. in Germany and in Slovenia), and the EU </a:t>
            </a:r>
            <a:r>
              <a:rPr lang="en-US" b="0" i="1" u="none" dirty="0">
                <a:solidFill>
                  <a:srgbClr val="FF0000"/>
                </a:solidFill>
              </a:rPr>
              <a:t>data retention directive itself has been ruled disproportionate by the European Court of Justice (due to a too large scope and a lack of safeguards) and therefore contrary to the EU</a:t>
            </a:r>
            <a:r>
              <a:rPr lang="en-US" b="0" i="1" u="none" baseline="0" dirty="0">
                <a:solidFill>
                  <a:srgbClr val="FF0000"/>
                </a:solidFill>
              </a:rPr>
              <a:t> Charter of Fundamental Rights and the European Convention on Human Rights </a:t>
            </a:r>
            <a:r>
              <a:rPr lang="en-US" b="0" i="1" u="none" dirty="0">
                <a:solidFill>
                  <a:srgbClr val="FF0000"/>
                </a:solidFill>
              </a:rPr>
              <a:t>(</a:t>
            </a:r>
            <a:r>
              <a:rPr lang="en-GB" sz="1200" b="0" i="1" u="none" kern="1200" dirty="0">
                <a:solidFill>
                  <a:srgbClr val="FF0000"/>
                </a:solidFill>
                <a:effectLst/>
                <a:latin typeface="+mn-lt"/>
                <a:ea typeface="+mn-ea"/>
                <a:cs typeface="+mn-cs"/>
              </a:rPr>
              <a:t>Judgment of the Court, 8 April 2014, joined cases C-293/12 and C-594/12,</a:t>
            </a:r>
            <a:r>
              <a:rPr lang="en-GB" sz="1200" b="0" i="1" u="none" kern="1200" baseline="0" dirty="0">
                <a:solidFill>
                  <a:srgbClr val="FF0000"/>
                </a:solidFill>
                <a:effectLst/>
                <a:latin typeface="+mn-lt"/>
                <a:ea typeface="+mn-ea"/>
                <a:cs typeface="+mn-cs"/>
              </a:rPr>
              <a:t> c</a:t>
            </a:r>
            <a:r>
              <a:rPr lang="en-GB" sz="1200" b="0" i="1" u="none" kern="1200" dirty="0">
                <a:solidFill>
                  <a:srgbClr val="FF0000"/>
                </a:solidFill>
                <a:effectLst/>
                <a:latin typeface="+mn-lt"/>
                <a:ea typeface="+mn-ea"/>
                <a:cs typeface="+mn-cs"/>
              </a:rPr>
              <a:t>ase "Digital Rights Ireland Ltd“</a:t>
            </a:r>
            <a:r>
              <a:rPr lang="en-US" b="0" i="1" u="none" dirty="0">
                <a:solidFill>
                  <a:srgbClr val="FF0000"/>
                </a:solidFill>
              </a:rPr>
              <a:t>). This</a:t>
            </a:r>
            <a:r>
              <a:rPr lang="en-US" b="0" i="1" u="none" baseline="0" dirty="0">
                <a:solidFill>
                  <a:srgbClr val="FF0000"/>
                </a:solidFill>
              </a:rPr>
              <a:t> situation provides a first overview of the importance of Article 15 of the Budapest Convention on conditions and safeguards, which will be considered in Part II</a:t>
            </a:r>
            <a:r>
              <a:rPr lang="en-US" b="0" i="1" u="none" dirty="0">
                <a:solidFill>
                  <a:srgbClr val="FF0000"/>
                </a:solidFill>
              </a:rPr>
              <a:t>. </a:t>
            </a:r>
          </a:p>
          <a:p>
            <a:pPr eaLnBrk="1" fontAlgn="auto" hangingPunct="1">
              <a:spcBef>
                <a:spcPts val="0"/>
              </a:spcBef>
              <a:spcAft>
                <a:spcPts val="0"/>
              </a:spcAf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The Budapest Convention </a:t>
            </a:r>
            <a:r>
              <a:rPr lang="en-GB" sz="1200" kern="1200" dirty="0">
                <a:solidFill>
                  <a:schemeClr val="tx1"/>
                </a:solidFill>
                <a:effectLst/>
                <a:latin typeface="+mn-lt"/>
                <a:ea typeface="+mn-ea"/>
                <a:cs typeface="+mn-cs"/>
              </a:rPr>
              <a:t>does not have a data retention provision. Articles 16 and 17 refer to specific data needed in a specific investigation or proceeding. The do not apply</a:t>
            </a:r>
            <a:r>
              <a:rPr lang="en-GB" sz="1200" kern="1200" baseline="0" dirty="0">
                <a:solidFill>
                  <a:schemeClr val="tx1"/>
                </a:solidFill>
                <a:effectLst/>
                <a:latin typeface="+mn-lt"/>
                <a:ea typeface="+mn-ea"/>
                <a:cs typeface="+mn-cs"/>
              </a:rPr>
              <a:t> to the real-time collection and retention of future traffic data or real-time access to content data.</a:t>
            </a:r>
            <a:r>
              <a:rPr lang="en-GB" sz="1200" kern="1200" dirty="0">
                <a:solidFill>
                  <a:schemeClr val="tx1"/>
                </a:solidFill>
                <a:effectLst/>
                <a:latin typeface="+mn-lt"/>
                <a:ea typeface="+mn-ea"/>
                <a:cs typeface="+mn-cs"/>
              </a:rPr>
              <a:t> These articles organise </a:t>
            </a:r>
            <a:r>
              <a:rPr lang="en-GB" dirty="0"/>
              <a:t>“expedited preservation” as an immediate provisional measure to keep evidence and give time to obtain judicial orders for the seizure or disclosure of the data. Article 16 relates to traffic data and content data. Article 17 relates more specifically to traffic data.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Notes</a:t>
            </a:r>
            <a:r>
              <a:rPr lang="en-GB" baseline="0" dirty="0"/>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baseline="0" dirty="0"/>
              <a:t>T</a:t>
            </a:r>
            <a:r>
              <a:rPr lang="en-GB" dirty="0"/>
              <a:t>he distinction</a:t>
            </a:r>
            <a:r>
              <a:rPr lang="en-GB" baseline="0" dirty="0"/>
              <a:t> between traffic data and content data is justified by the fact that content data are more sensitive;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baseline="0" dirty="0"/>
              <a:t>P</a:t>
            </a:r>
            <a:r>
              <a:rPr lang="en-GB" dirty="0"/>
              <a:t>arties of the Convention can go further than the minimum levels described here.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23962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95DF85FF-EEC7-419B-981B-AF66FDD8CC38}" type="slidenum">
              <a:rPr lang="en-US" altLang="en-US" smtClean="0">
                <a:cs typeface="Arial" charset="0"/>
              </a:rPr>
              <a:pPr>
                <a:spcBef>
                  <a:spcPct val="0"/>
                </a:spcBef>
              </a:pPr>
              <a:t>13</a:t>
            </a:fld>
            <a:endParaRPr lang="en-US" altLang="en-US" dirty="0">
              <a:cs typeface="Arial" charset="0"/>
            </a:endParaRPr>
          </a:p>
        </p:txBody>
      </p:sp>
    </p:spTree>
    <p:extLst>
      <p:ext uri="{BB962C8B-B14F-4D97-AF65-F5344CB8AC3E}">
        <p14:creationId xmlns:p14="http://schemas.microsoft.com/office/powerpoint/2010/main" val="221560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a:t>
            </a:r>
            <a:r>
              <a:rPr lang="en-US" baseline="0" dirty="0"/>
              <a:t> the possible mediums through which the expedited preservation of stored computer data may be exercised. The Budapest Convention is flexible and enables parties to specify in their domestic legislation the means through which the power to expeditiously preserve stored computer data is to be exercised.</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14</a:t>
            </a:fld>
            <a:endParaRPr lang="en-US" dirty="0"/>
          </a:p>
        </p:txBody>
      </p:sp>
    </p:spTree>
    <p:extLst>
      <p:ext uri="{BB962C8B-B14F-4D97-AF65-F5344CB8AC3E}">
        <p14:creationId xmlns:p14="http://schemas.microsoft.com/office/powerpoint/2010/main" val="25035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Expeditious preservation is one of the key procedural powers</a:t>
            </a:r>
            <a:r>
              <a:rPr lang="en-US" baseline="0" dirty="0"/>
              <a:t> in matters related to electronic evidence. Given the volatility of computer data and the ease with which it may be deleted, modified or altered, and given the fact that many service providers and persons do not retain for long periods of time computer data, it is necessary that there be a procedural power to ensure expeditious preservation.  The use of this power protects against deleting, altering, modifying or otherwise changing the condition or quality of computer data.</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15</a:t>
            </a:fld>
            <a:endParaRPr lang="en-US" dirty="0"/>
          </a:p>
        </p:txBody>
      </p:sp>
    </p:spTree>
    <p:extLst>
      <p:ext uri="{BB962C8B-B14F-4D97-AF65-F5344CB8AC3E}">
        <p14:creationId xmlns:p14="http://schemas.microsoft.com/office/powerpoint/2010/main" val="71187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to order or similarly</a:t>
            </a:r>
            <a:r>
              <a:rPr lang="en-US" baseline="0" dirty="0"/>
              <a:t> obtain </a:t>
            </a:r>
            <a:r>
              <a:rPr lang="en-US" dirty="0"/>
              <a:t>expeditious preservation of data is not equivalent to</a:t>
            </a:r>
            <a:r>
              <a:rPr lang="en-US" baseline="0" dirty="0"/>
              <a:t> the concept of data retention, and thus it is necessary that the competent authority that orders or similarly obtains expeditious preservation of stored computer data be allowed to do the same with respect to only specified data, and not generally impose an obligation for persons to retain unspecified data.</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16</a:t>
            </a:fld>
            <a:endParaRPr lang="en-US" dirty="0"/>
          </a:p>
        </p:txBody>
      </p:sp>
    </p:spTree>
    <p:extLst>
      <p:ext uri="{BB962C8B-B14F-4D97-AF65-F5344CB8AC3E}">
        <p14:creationId xmlns:p14="http://schemas.microsoft.com/office/powerpoint/2010/main" val="1320022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procedural power cannot be used to obligate any person to preserve data that does not already exist; or has not been stored by means of a computer system.  This again distinguishes from the obligation to retain data, which may apply to data that does not exist.</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17</a:t>
            </a:fld>
            <a:endParaRPr lang="en-US" dirty="0"/>
          </a:p>
        </p:txBody>
      </p:sp>
    </p:spTree>
    <p:extLst>
      <p:ext uri="{BB962C8B-B14F-4D97-AF65-F5344CB8AC3E}">
        <p14:creationId xmlns:p14="http://schemas.microsoft.com/office/powerpoint/2010/main" val="36169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jurisdictions, </a:t>
            </a:r>
            <a:r>
              <a:rPr lang="en-US" baseline="0" dirty="0"/>
              <a:t>law enforcement officials are required to satisfy competent authorities that the stored computer data with respect to which expeditious preservation is being sought is vulnerable to loss or modification. This includes both vulnerability to intended loss/modification of computer data, and unintended loss/modification as a result of insecure storage of computer data.</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18</a:t>
            </a:fld>
            <a:endParaRPr lang="en-US" dirty="0"/>
          </a:p>
        </p:txBody>
      </p:sp>
    </p:spTree>
    <p:extLst>
      <p:ext uri="{BB962C8B-B14F-4D97-AF65-F5344CB8AC3E}">
        <p14:creationId xmlns:p14="http://schemas.microsoft.com/office/powerpoint/2010/main" val="2422658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The</a:t>
            </a:r>
            <a:r>
              <a:rPr lang="en-GB" baseline="0" dirty="0"/>
              <a:t> competent authority may only order a person to preserve stored computer data where such specified computer data is in either the possession or the control of such person. This slide distinguishes between possession (i.e. physical possession) and control (i.e. free control over the data, even if it may not be in their physical possession). </a:t>
            </a:r>
            <a:endParaRPr lang="en-GB"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19</a:t>
            </a:fld>
            <a:endParaRPr lang="en-US" dirty="0"/>
          </a:p>
        </p:txBody>
      </p:sp>
    </p:spTree>
    <p:extLst>
      <p:ext uri="{BB962C8B-B14F-4D97-AF65-F5344CB8AC3E}">
        <p14:creationId xmlns:p14="http://schemas.microsoft.com/office/powerpoint/2010/main" val="297948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It is important to recognize</a:t>
            </a:r>
            <a:r>
              <a:rPr lang="en-US" baseline="0" dirty="0"/>
              <a:t> that preservation is a temporary power; and does not enable law enforcement officials to order persons to preserve data indefinitely. It is merely a temporary measure that aims not to frustrate exercise of other procedural powers, namely the production of computer data or search and seizure of computer data. The Budapest Convention requires that Parties provide a maximum period of 90 days for which preservation can be ordered, while the specific period for a particular case must be specified in the order for preservation.</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20</a:t>
            </a:fld>
            <a:endParaRPr lang="en-US" dirty="0"/>
          </a:p>
        </p:txBody>
      </p:sp>
    </p:spTree>
    <p:extLst>
      <p:ext uri="{BB962C8B-B14F-4D97-AF65-F5344CB8AC3E}">
        <p14:creationId xmlns:p14="http://schemas.microsoft.com/office/powerpoint/2010/main" val="2569077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vital that the undertaking of preservation measures is kept confidential by the subject of the production order, or else the measure may be frustrated.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21</a:t>
            </a:fld>
            <a:endParaRPr lang="en-US" dirty="0"/>
          </a:p>
        </p:txBody>
      </p:sp>
    </p:spTree>
    <p:extLst>
      <p:ext uri="{BB962C8B-B14F-4D97-AF65-F5344CB8AC3E}">
        <p14:creationId xmlns:p14="http://schemas.microsoft.com/office/powerpoint/2010/main" val="197341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sz="1400" b="1"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Objectives:</a:t>
            </a:r>
            <a:endPar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objective of this session is to provide all the necessary information and background to judges and prosecutors to enable them to effectively use the procedural provisions in the local legislation to prosecute and adjudicate cases of cybercrime. By the end of the session the participants will be able to identify and explain :</a:t>
            </a:r>
          </a:p>
          <a:p>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the procedural provisions of the Budapest Convention,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noProof="0" dirty="0">
                <a:latin typeface="Verdana" panose="020B0604030504040204" pitchFamily="34" charset="0"/>
                <a:ea typeface="Verdana" panose="020B0604030504040204" pitchFamily="34" charset="0"/>
                <a:cs typeface="Verdana" panose="020B0604030504040204" pitchFamily="34" charset="0"/>
              </a:rPr>
              <a:t>the importance of conditions and safeguards and have an idea of the way they can be determined.</a:t>
            </a:r>
            <a:endPar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More precisely, delegate will be able to identify and explain the provisions in the Budapest Convention pertaining to:</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scope of the procedural rules </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--Expedited preservation and disclosure of computer data</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--Production orders</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--Search and seizure</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--Real-time Collection of Traffic Data</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--Interception of content data</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--Conditions and safeguards.</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5FE1D5-F471-4C03-BE67-DC8136D58668}" type="slidenum">
              <a:rPr lang="en-GB">
                <a:cs typeface="Arial" charset="0"/>
              </a:rPr>
              <a:pPr fontAlgn="base">
                <a:spcBef>
                  <a:spcPct val="0"/>
                </a:spcBef>
                <a:spcAft>
                  <a:spcPct val="0"/>
                </a:spcAft>
                <a:defRPr/>
              </a:pPr>
              <a:t>3</a:t>
            </a:fld>
            <a:endParaRPr lang="en-GB" dirty="0">
              <a:cs typeface="Arial" charset="0"/>
            </a:endParaRPr>
          </a:p>
        </p:txBody>
      </p:sp>
    </p:spTree>
    <p:extLst>
      <p:ext uri="{BB962C8B-B14F-4D97-AF65-F5344CB8AC3E}">
        <p14:creationId xmlns:p14="http://schemas.microsoft.com/office/powerpoint/2010/main" val="1538550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usually more than once service provider involved in the chain</a:t>
            </a:r>
            <a:r>
              <a:rPr lang="en-US" baseline="0" dirty="0"/>
              <a:t> of transmission of a communication.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22</a:t>
            </a:fld>
            <a:endParaRPr lang="en-US" dirty="0"/>
          </a:p>
        </p:txBody>
      </p:sp>
    </p:spTree>
    <p:extLst>
      <p:ext uri="{BB962C8B-B14F-4D97-AF65-F5344CB8AC3E}">
        <p14:creationId xmlns:p14="http://schemas.microsoft.com/office/powerpoint/2010/main" val="2197085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Given that there is usually more than one service provider involved in the chain of transmission of any communication, it is difficult for law enforcement agencies to identify each service provider involved in the chain of transmission to be able to exercise other powers (including production orders; search &amp; seizures) on each service provider. Thus Article 18 of the Budapest Convention provides legal mandate to competent authorities to seek partial disclosure of traffic data to enable identification of the service providers involved in the chain. </a:t>
            </a:r>
          </a:p>
          <a:p>
            <a:endParaRPr lang="en-US" baseline="0" dirty="0"/>
          </a:p>
          <a:p>
            <a:r>
              <a:rPr lang="en-US" baseline="0" dirty="0"/>
              <a:t>This slide also provides the various ways in which orders can be served on multiple service providers (e.g. separate orders as each subsequent service provider involved in the chain of transmission is identified; single order that is served sequentially on each subsequent service provider as it is identified; or a single order served on a single service provider that is obligated through the order to notify the next service provider involved in the chain of transmission).</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23</a:t>
            </a:fld>
            <a:endParaRPr lang="en-US" dirty="0"/>
          </a:p>
        </p:txBody>
      </p:sp>
    </p:spTree>
    <p:extLst>
      <p:ext uri="{BB962C8B-B14F-4D97-AF65-F5344CB8AC3E}">
        <p14:creationId xmlns:p14="http://schemas.microsoft.com/office/powerpoint/2010/main" val="1285035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important that the subject of the order for partial disclosure of traffic data be mandated with disclosing sufficient traffic data to be able to identify other service providers involved in the transmission of the communication. In the absence of this power, it would be highly challenging to identify the different service providers involved and thus exercise the appropriate powers accordingly.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24</a:t>
            </a:fld>
            <a:endParaRPr lang="en-US" dirty="0"/>
          </a:p>
        </p:txBody>
      </p:sp>
    </p:spTree>
    <p:extLst>
      <p:ext uri="{BB962C8B-B14F-4D97-AF65-F5344CB8AC3E}">
        <p14:creationId xmlns:p14="http://schemas.microsoft.com/office/powerpoint/2010/main" val="3141314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GB" dirty="0"/>
              <a:t>The provision of Article 18 is also very interesting. According to it, each Party must adopt legislative measures to empower its law enforcement authorities (LEA) with the possibility of giving “production orders”. This judicial order can be issued by law enforcement agencies to citizens and to Internet service providers, ordering them to provide the competent authorities with data stored in a computer system, under their responsibilities or provide subscribers data.</a:t>
            </a:r>
          </a:p>
          <a:p>
            <a:pPr eaLnBrk="1" fontAlgn="auto" hangingPunct="1">
              <a:spcBef>
                <a:spcPts val="0"/>
              </a:spcBef>
              <a:spcAft>
                <a:spcPts val="0"/>
              </a:spcAft>
              <a:defRPr/>
            </a:pPr>
            <a:r>
              <a:rPr lang="en-GB"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According to the Convention, the production order must specify the nature and extent of the required data: it is very clear that the data required by the investigation must be previously determined, and that </a:t>
            </a:r>
            <a:r>
              <a:rPr lang="en-GB" i="1" dirty="0"/>
              <a:t>fishing expeditions</a:t>
            </a:r>
            <a:r>
              <a:rPr lang="en-GB" dirty="0"/>
              <a:t> are therefore prohibited. The purpose of this legal limit is to impose an important safeguard for the protection of human rights and liberties</a:t>
            </a:r>
            <a:r>
              <a:rPr lang="en-GB" baseline="0" dirty="0"/>
              <a:t> in the exercise </a:t>
            </a:r>
            <a:r>
              <a:rPr lang="en-GB" dirty="0"/>
              <a:t>of these investigative powers by law enforcement agents; it ensures that the search and seizure of information is restricted to information directly related to a case under investigation. This limitation is even more important than similar limitations that</a:t>
            </a:r>
            <a:r>
              <a:rPr lang="en-GB" baseline="0" dirty="0"/>
              <a:t> frame search and seizure in the real world, where these operations have most of the time a limited practical scope. </a:t>
            </a:r>
            <a:r>
              <a:rPr lang="en-GB" dirty="0"/>
              <a:t>In the digital world, if the rule was the complete permission of access to the whole information that comes with a piece of hardware, it would be permitted to access all kinds of information stored on that computer, often unrelated to the crime under investigation and (e.g. in the case of email communication) involving also third parties.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As it was already mentioned, Article 16 can create the obligation, to a service provider, to preserve computer data. The disclosure of traffic data to law enforcement agencies is organised by Article 17, just allows disclosure of traffic data. The possibility to disclose to LEA </a:t>
            </a:r>
            <a:r>
              <a:rPr lang="en-US" dirty="0"/>
              <a:t>any other type of information stored in a digital medium is organised by Article 18,</a:t>
            </a:r>
            <a:r>
              <a:rPr lang="en-US" baseline="0" dirty="0"/>
              <a:t> </a:t>
            </a:r>
            <a:r>
              <a:rPr lang="en-US" dirty="0"/>
              <a:t>pursuant or not a preservation order issued on the basis of Article 16. </a:t>
            </a:r>
            <a:endParaRPr lang="en-GB" dirty="0"/>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9B9A6E-D87B-4D15-9080-CF743934CFCD}" type="slidenum">
              <a:rPr lang="en-US">
                <a:cs typeface="Arial" charset="0"/>
              </a:rPr>
              <a:pPr fontAlgn="base">
                <a:spcBef>
                  <a:spcPct val="0"/>
                </a:spcBef>
                <a:spcAft>
                  <a:spcPct val="0"/>
                </a:spcAft>
                <a:defRPr/>
              </a:pPr>
              <a:t>25</a:t>
            </a:fld>
            <a:endParaRPr lang="en-US" dirty="0">
              <a:cs typeface="Arial" charset="0"/>
            </a:endParaRPr>
          </a:p>
        </p:txBody>
      </p:sp>
    </p:spTree>
    <p:extLst>
      <p:ext uri="{BB962C8B-B14F-4D97-AF65-F5344CB8AC3E}">
        <p14:creationId xmlns:p14="http://schemas.microsoft.com/office/powerpoint/2010/main" val="4239808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Budapest</a:t>
            </a:r>
            <a:r>
              <a:rPr lang="en-US" baseline="0" dirty="0"/>
              <a:t> Convention uses the term “competent authorities” to provide a certain level of flexibility to parties to empower the appropriate authorities depending on their legal systems.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26</a:t>
            </a:fld>
            <a:endParaRPr lang="en-US" dirty="0"/>
          </a:p>
        </p:txBody>
      </p:sp>
    </p:spTree>
    <p:extLst>
      <p:ext uri="{BB962C8B-B14F-4D97-AF65-F5344CB8AC3E}">
        <p14:creationId xmlns:p14="http://schemas.microsoft.com/office/powerpoint/2010/main" val="336409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a:t>
            </a:r>
            <a:r>
              <a:rPr lang="en-US" baseline="0" dirty="0"/>
              <a:t> 18,1,a applies to persons in the territory of the Party. Thus while it does not require that the computer data that is the subject of a production order be located in the territory, the person to whom the order is made is required to be physically present in the territory. The term person is broad and it includes both natural persons and legal persons, including service providers.</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27</a:t>
            </a:fld>
            <a:endParaRPr lang="en-US" dirty="0"/>
          </a:p>
        </p:txBody>
      </p:sp>
    </p:spTree>
    <p:extLst>
      <p:ext uri="{BB962C8B-B14F-4D97-AF65-F5344CB8AC3E}">
        <p14:creationId xmlns:p14="http://schemas.microsoft.com/office/powerpoint/2010/main" val="627508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It is necessary that the competent authority that orders production of computer data be allowed to do the same with respect to only specified data, and not generally request large volumes of data indiscriminately. Thus a production order to a person to produce all data stored in their computer system would not be allowed under Article 18.</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28</a:t>
            </a:fld>
            <a:endParaRPr lang="en-US" dirty="0"/>
          </a:p>
        </p:txBody>
      </p:sp>
    </p:spTree>
    <p:extLst>
      <p:ext uri="{BB962C8B-B14F-4D97-AF65-F5344CB8AC3E}">
        <p14:creationId xmlns:p14="http://schemas.microsoft.com/office/powerpoint/2010/main" val="2528026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The</a:t>
            </a:r>
            <a:r>
              <a:rPr lang="en-GB" baseline="0" dirty="0"/>
              <a:t> competent authority may only order a person to produce computer data where such specified computer data is in either the possession or the control of such person. This slide distinguishes between possession (i.e. physical possession) and control (i.e. free control over the data, even if it may not be in their physical possession). </a:t>
            </a:r>
            <a:endParaRPr lang="en-GB"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29</a:t>
            </a:fld>
            <a:endParaRPr lang="en-US" dirty="0"/>
          </a:p>
        </p:txBody>
      </p:sp>
    </p:spTree>
    <p:extLst>
      <p:ext uri="{BB962C8B-B14F-4D97-AF65-F5344CB8AC3E}">
        <p14:creationId xmlns:p14="http://schemas.microsoft.com/office/powerpoint/2010/main" val="2507636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Production</a:t>
            </a:r>
            <a:r>
              <a:rPr lang="en-US" baseline="0" dirty="0"/>
              <a:t> orders can only be made with respect to existing data that is either in a computer system or a computer-data storage medium. It cannot be used to order a person to retain data; or to produce data that will come into existence at a future date.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30</a:t>
            </a:fld>
            <a:endParaRPr lang="en-US" dirty="0"/>
          </a:p>
        </p:txBody>
      </p:sp>
    </p:spTree>
    <p:extLst>
      <p:ext uri="{BB962C8B-B14F-4D97-AF65-F5344CB8AC3E}">
        <p14:creationId xmlns:p14="http://schemas.microsoft.com/office/powerpoint/2010/main" val="60782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provides an explanation of the definition of service provider under Article 1 of the Budapest Convention.</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31</a:t>
            </a:fld>
            <a:endParaRPr lang="en-US" dirty="0"/>
          </a:p>
        </p:txBody>
      </p:sp>
    </p:spTree>
    <p:extLst>
      <p:ext uri="{BB962C8B-B14F-4D97-AF65-F5344CB8AC3E}">
        <p14:creationId xmlns:p14="http://schemas.microsoft.com/office/powerpoint/2010/main" val="92540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The trainer should give participants an opportunity to ask any questions that they may have in relation to previous slides.</a:t>
            </a:r>
          </a:p>
          <a:p>
            <a:pPr eaLnBrk="1" hangingPunct="1">
              <a:spcBef>
                <a:spcPct val="0"/>
              </a:spcBef>
            </a:pPr>
            <a:endParaRPr lang="en-GB" dirty="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BF2BA1-D7B6-438D-9DE4-F59F16A815D9}" type="slidenum">
              <a:rPr lang="en-GB">
                <a:cs typeface="Arial" charset="0"/>
              </a:rPr>
              <a:pPr fontAlgn="base">
                <a:spcBef>
                  <a:spcPct val="0"/>
                </a:spcBef>
                <a:spcAft>
                  <a:spcPct val="0"/>
                </a:spcAft>
                <a:defRPr/>
              </a:pPr>
              <a:t>4</a:t>
            </a:fld>
            <a:endParaRPr lang="en-GB" dirty="0">
              <a:cs typeface="Arial" charset="0"/>
            </a:endParaRPr>
          </a:p>
        </p:txBody>
      </p:sp>
    </p:spTree>
    <p:extLst>
      <p:ext uri="{BB962C8B-B14F-4D97-AF65-F5344CB8AC3E}">
        <p14:creationId xmlns:p14="http://schemas.microsoft.com/office/powerpoint/2010/main" val="3653660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Article 18,1,b</a:t>
            </a:r>
            <a:r>
              <a:rPr lang="en-US" baseline="0" dirty="0"/>
              <a:t> has a more limited scope as compared to Article 18,1,a, in the sense that it applies only to service providers; and thus does not apply to any natural or legal persons that do not fall under the definition of service providers.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However, it is not limited in terms of physical location of the service provider, and applies so long as the service provider is offering services in the territory of the Party.</a:t>
            </a:r>
            <a:endParaRPr lang="en-US" sz="1200" kern="1200" dirty="0">
              <a:solidFill>
                <a:schemeClr val="tx1"/>
              </a:solidFill>
              <a:effectLst/>
              <a:latin typeface="+mn-lt"/>
              <a:ea typeface="+mn-ea"/>
              <a:cs typeface="+mn-cs"/>
            </a:endParaRPr>
          </a:p>
          <a:p>
            <a:endParaRPr lang="en-US" dirty="0"/>
          </a:p>
          <a:p>
            <a:r>
              <a:rPr lang="en-US" dirty="0"/>
              <a:t>The</a:t>
            </a:r>
            <a:r>
              <a:rPr lang="en-US" baseline="0" dirty="0"/>
              <a:t> slide lists some of the determining factors to be taken into account when gauging whether a service provider is offering services in a particular territory.</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32</a:t>
            </a:fld>
            <a:endParaRPr lang="en-US" dirty="0"/>
          </a:p>
        </p:txBody>
      </p:sp>
    </p:spTree>
    <p:extLst>
      <p:ext uri="{BB962C8B-B14F-4D97-AF65-F5344CB8AC3E}">
        <p14:creationId xmlns:p14="http://schemas.microsoft.com/office/powerpoint/2010/main" val="2833926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a:t>
            </a:r>
            <a:r>
              <a:rPr lang="en-US" baseline="0" dirty="0"/>
              <a:t> provides an explanation of the definition of subscriber information under Article 18 of the Budapest Convention. It is important to note that subscriber information may not necessarily be in the form of computer data; and thus includes physical records held by service providers in relation to their subscribers.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33</a:t>
            </a:fld>
            <a:endParaRPr lang="en-US" dirty="0"/>
          </a:p>
        </p:txBody>
      </p:sp>
    </p:spTree>
    <p:extLst>
      <p:ext uri="{BB962C8B-B14F-4D97-AF65-F5344CB8AC3E}">
        <p14:creationId xmlns:p14="http://schemas.microsoft.com/office/powerpoint/2010/main" val="1702845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a:t>
            </a:r>
            <a:r>
              <a:rPr lang="en-US" baseline="0" dirty="0"/>
              <a:t> provides an explanation of the definition of subscriber information under Article 18 of the Budapest Convention. It lists various heads of information that would fall under the category of subscriber information.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34</a:t>
            </a:fld>
            <a:endParaRPr lang="en-US" dirty="0"/>
          </a:p>
        </p:txBody>
      </p:sp>
    </p:spTree>
    <p:extLst>
      <p:ext uri="{BB962C8B-B14F-4D97-AF65-F5344CB8AC3E}">
        <p14:creationId xmlns:p14="http://schemas.microsoft.com/office/powerpoint/2010/main" val="516922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limits the</a:t>
            </a:r>
            <a:r>
              <a:rPr lang="en-US" baseline="0" dirty="0"/>
              <a:t> scope of subscriber information that may the subject of a production order to such subscriber information that is related to the services being offered by a service provider in the territory.</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35</a:t>
            </a:fld>
            <a:endParaRPr lang="en-US" dirty="0"/>
          </a:p>
        </p:txBody>
      </p:sp>
    </p:spTree>
    <p:extLst>
      <p:ext uri="{BB962C8B-B14F-4D97-AF65-F5344CB8AC3E}">
        <p14:creationId xmlns:p14="http://schemas.microsoft.com/office/powerpoint/2010/main" val="2480171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The</a:t>
            </a:r>
            <a:r>
              <a:rPr lang="en-GB" baseline="0" dirty="0"/>
              <a:t> competent authority may only order a service provider to produce subscriber information where such subscriber information is in either the possession or the control of such service provider. This slide distinguishes between possession (i.e. physical possession) and control (i.e. free control over the information, even if it may not be in their physical possession). </a:t>
            </a:r>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36</a:t>
            </a:fld>
            <a:endParaRPr lang="en-US" dirty="0"/>
          </a:p>
        </p:txBody>
      </p:sp>
    </p:spTree>
    <p:extLst>
      <p:ext uri="{BB962C8B-B14F-4D97-AF65-F5344CB8AC3E}">
        <p14:creationId xmlns:p14="http://schemas.microsoft.com/office/powerpoint/2010/main" val="1535838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summarizes the differences in the territorial and extra-territorial application of Article 18.1.a. and Article 18.1.b of the Budapest Convention.</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37</a:t>
            </a:fld>
            <a:endParaRPr lang="en-US" dirty="0"/>
          </a:p>
        </p:txBody>
      </p:sp>
    </p:spTree>
    <p:extLst>
      <p:ext uri="{BB962C8B-B14F-4D97-AF65-F5344CB8AC3E}">
        <p14:creationId xmlns:p14="http://schemas.microsoft.com/office/powerpoint/2010/main" val="236134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slide</a:t>
            </a:r>
            <a:r>
              <a:rPr lang="en-US" baseline="0" dirty="0"/>
              <a:t> summarizes the differences in Article 18.1.a. and Article 18.1.b of the Budapest Convention. The inner circle depicts Article 18.1a. while the outer circle depicts Article 18.1.b.</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38</a:t>
            </a:fld>
            <a:endParaRPr lang="en-US" dirty="0"/>
          </a:p>
        </p:txBody>
      </p:sp>
    </p:spTree>
    <p:extLst>
      <p:ext uri="{BB962C8B-B14F-4D97-AF65-F5344CB8AC3E}">
        <p14:creationId xmlns:p14="http://schemas.microsoft.com/office/powerpoint/2010/main" val="1511871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eaLnBrk="1" hangingPunct="1">
              <a:spcBef>
                <a:spcPct val="0"/>
              </a:spcBef>
            </a:pPr>
            <a:r>
              <a:rPr lang="en-GB" dirty="0"/>
              <a:t>Search and seizure are described by Article 19 of Budapest Convention. </a:t>
            </a:r>
          </a:p>
          <a:p>
            <a:pPr eaLnBrk="1" hangingPunct="1">
              <a:spcBef>
                <a:spcPct val="0"/>
              </a:spcBef>
            </a:pPr>
            <a:endParaRPr lang="en-GB" dirty="0"/>
          </a:p>
          <a:p>
            <a:pPr eaLnBrk="1" hangingPunct="1">
              <a:spcBef>
                <a:spcPct val="0"/>
              </a:spcBef>
            </a:pPr>
            <a:r>
              <a:rPr lang="en-GB" dirty="0"/>
              <a:t>Most of national procedural rules include general regulations for search and seizure, but not all of them have specific rules governing computer search and computer seizure. Many jurisdictions can live well just with traditional searches and seizures. However, the real world teaches that digital investigations face challenges previously unknown caused, for example, by the interconnectedness of computer systems.</a:t>
            </a:r>
          </a:p>
          <a:p>
            <a:pPr eaLnBrk="1" hangingPunct="1">
              <a:spcBef>
                <a:spcPct val="0"/>
              </a:spcBef>
            </a:pPr>
            <a:endParaRPr lang="en-GB" dirty="0"/>
          </a:p>
          <a:p>
            <a:pPr marL="0" marR="0" lvl="1" indent="0" algn="l" defTabSz="457200" rtl="0" eaLnBrk="1" fontAlgn="base" latinLnBrk="0" hangingPunct="1">
              <a:lnSpc>
                <a:spcPct val="100000"/>
              </a:lnSpc>
              <a:spcBef>
                <a:spcPct val="0"/>
              </a:spcBef>
              <a:spcAft>
                <a:spcPct val="0"/>
              </a:spcAft>
              <a:buClrTx/>
              <a:buSzTx/>
              <a:buFontTx/>
              <a:buNone/>
              <a:tabLst/>
              <a:defRPr/>
            </a:pPr>
            <a:r>
              <a:rPr lang="en-GB" dirty="0"/>
              <a:t>Enfacing that kind a new questions, the Budapest Convention created specific rules to deal with searches and seizures in the digital world. As a result, it organises the possibility to search in a computer system, in a storage medium, and in a computer system available</a:t>
            </a:r>
            <a:r>
              <a:rPr lang="en-GB" baseline="0" dirty="0"/>
              <a:t> from the initial one. This latter possibility enables the authority to </a:t>
            </a:r>
            <a:r>
              <a:rPr lang="en-GB" dirty="0"/>
              <a:t>“expeditiously” extend the search to an other system when, </a:t>
            </a:r>
            <a:r>
              <a:rPr lang="en-GB" sz="3000" kern="1200" dirty="0">
                <a:solidFill>
                  <a:schemeClr val="tx1"/>
                </a:solidFill>
                <a:latin typeface="+mn-lt"/>
                <a:ea typeface="+mn-ea"/>
                <a:cs typeface="+mn-cs"/>
              </a:rPr>
              <a:t>during a lawful search to a specific computer system or part of it, this authority </a:t>
            </a:r>
            <a:r>
              <a:rPr lang="en-GB" sz="3200" dirty="0"/>
              <a:t>forms a reasonable belief that the data sought are stored in another computer system in its territory. </a:t>
            </a:r>
          </a:p>
          <a:p>
            <a:pPr marL="0" marR="0" lvl="1" indent="0" algn="l" defTabSz="457200" rtl="0" eaLnBrk="1" fontAlgn="base" latinLnBrk="0" hangingPunct="1">
              <a:lnSpc>
                <a:spcPct val="100000"/>
              </a:lnSpc>
              <a:spcBef>
                <a:spcPct val="0"/>
              </a:spcBef>
              <a:spcAft>
                <a:spcPct val="0"/>
              </a:spcAft>
              <a:buClrTx/>
              <a:buSzTx/>
              <a:buFontTx/>
              <a:buNone/>
              <a:tabLst/>
              <a:defRPr/>
            </a:pPr>
            <a:endParaRPr lang="en-GB" sz="3200" kern="1200" dirty="0">
              <a:solidFill>
                <a:schemeClr val="tx1"/>
              </a:solidFill>
              <a:latin typeface="+mn-lt"/>
              <a:ea typeface="+mn-ea"/>
              <a:cs typeface="+mn-cs"/>
            </a:endParaRPr>
          </a:p>
          <a:p>
            <a:pPr eaLnBrk="1" hangingPunct="1">
              <a:spcBef>
                <a:spcPct val="0"/>
              </a:spcBef>
            </a:pPr>
            <a:r>
              <a:rPr lang="en-GB" dirty="0"/>
              <a:t>Regarding investigative powers, Article 19 requires that investigators are empowered to “seize or similarly secure” accessed computer data, and to </a:t>
            </a:r>
            <a:r>
              <a:rPr lang="en-GB" sz="1200" dirty="0"/>
              <a:t>order any person who has knowledge about the functioning of the computer system or measures applied to protect the computer data therein to provide, as is reasonable, the necessary information, to enable search</a:t>
            </a:r>
            <a:r>
              <a:rPr lang="en-GB" sz="1200" baseline="0" dirty="0"/>
              <a:t> and</a:t>
            </a:r>
            <a:r>
              <a:rPr lang="en-GB" sz="1200" dirty="0"/>
              <a:t> seizure.</a:t>
            </a:r>
            <a:endParaRPr lang="en-GB" dirty="0"/>
          </a:p>
          <a:p>
            <a:pPr eaLnBrk="1" hangingPunct="1">
              <a:spcBef>
                <a:spcPct val="0"/>
              </a:spcBef>
            </a:pPr>
            <a:endParaRPr lang="en-GB" dirty="0"/>
          </a:p>
          <a:p>
            <a:pPr eaLnBrk="1" hangingPunct="1">
              <a:spcBef>
                <a:spcPct val="0"/>
              </a:spcBef>
            </a:pPr>
            <a:r>
              <a:rPr lang="en-GB" dirty="0"/>
              <a:t>Given the various possibilities and more efficient ways that are available to seize computer data, the Budapest Convention provides a list of basic actions that investigators must be empowered to perform… (next slide)</a:t>
            </a:r>
          </a:p>
          <a:p>
            <a:pPr eaLnBrk="1" hangingPunct="1">
              <a:spcBef>
                <a:spcPct val="0"/>
              </a:spcBef>
            </a:pPr>
            <a:endParaRPr lang="en-GB" dirty="0"/>
          </a:p>
          <a:p>
            <a:pPr eaLnBrk="1" hangingPunct="1">
              <a:spcBef>
                <a:spcPct val="0"/>
              </a:spcBef>
            </a:pPr>
            <a:endParaRPr lang="en-GB" dirty="0"/>
          </a:p>
          <a:p>
            <a:pPr eaLnBrk="1" hangingPunct="1">
              <a:spcBef>
                <a:spcPct val="0"/>
              </a:spcBef>
            </a:pPr>
            <a:endParaRPr lang="en-US" dirty="0"/>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9B9A6E-D87B-4D15-9080-CF743934CFCD}" type="slidenum">
              <a:rPr lang="en-US">
                <a:cs typeface="Arial" charset="0"/>
              </a:rPr>
              <a:pPr fontAlgn="base">
                <a:spcBef>
                  <a:spcPct val="0"/>
                </a:spcBef>
                <a:spcAft>
                  <a:spcPct val="0"/>
                </a:spcAft>
                <a:defRPr/>
              </a:pPr>
              <a:t>39</a:t>
            </a:fld>
            <a:endParaRPr lang="en-US" dirty="0">
              <a:cs typeface="Arial" charset="0"/>
            </a:endParaRPr>
          </a:p>
        </p:txBody>
      </p:sp>
    </p:spTree>
    <p:extLst>
      <p:ext uri="{BB962C8B-B14F-4D97-AF65-F5344CB8AC3E}">
        <p14:creationId xmlns:p14="http://schemas.microsoft.com/office/powerpoint/2010/main" val="1394031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spcBef>
                <a:spcPct val="0"/>
              </a:spcBef>
            </a:pPr>
            <a:r>
              <a:rPr lang="en-GB" dirty="0"/>
              <a:t>Basic actions that investigators must be empowered by law to perform </a:t>
            </a:r>
            <a:r>
              <a:rPr lang="en-US" dirty="0"/>
              <a:t>during the process of a lawful seizure of computer data,</a:t>
            </a:r>
            <a:r>
              <a:rPr lang="en-US" baseline="0" dirty="0"/>
              <a:t> according to the Budapest Convention, are the following:</a:t>
            </a:r>
          </a:p>
          <a:p>
            <a:pPr eaLnBrk="1" hangingPunct="1">
              <a:spcBef>
                <a:spcPct val="0"/>
              </a:spcBef>
            </a:pPr>
            <a:endParaRPr lang="en-GB" dirty="0"/>
          </a:p>
          <a:p>
            <a:pPr eaLnBrk="1" hangingPunct="1">
              <a:spcBef>
                <a:spcPct val="0"/>
              </a:spcBef>
            </a:pPr>
            <a:r>
              <a:rPr lang="en-US" dirty="0"/>
              <a:t>a) seize physically a computer system,</a:t>
            </a:r>
            <a:endParaRPr lang="en-GB" dirty="0"/>
          </a:p>
          <a:p>
            <a:pPr eaLnBrk="1" hangingPunct="1">
              <a:spcBef>
                <a:spcPct val="0"/>
              </a:spcBef>
            </a:pPr>
            <a:endParaRPr lang="en-US" dirty="0"/>
          </a:p>
          <a:p>
            <a:pPr eaLnBrk="1" hangingPunct="1">
              <a:spcBef>
                <a:spcPct val="0"/>
              </a:spcBef>
            </a:pPr>
            <a:r>
              <a:rPr lang="en-US" dirty="0"/>
              <a:t>b) make and retain a copy of those computer data (which is important in case the data is stored on a major server, where physical removal is impossible, and also when physical seizure would interfere too significantly with the rights of other people who have access rights to that machine – for instance the a big company’s server)</a:t>
            </a:r>
            <a:endParaRPr lang="en-GB" dirty="0"/>
          </a:p>
          <a:p>
            <a:pPr eaLnBrk="1" hangingPunct="1">
              <a:spcBef>
                <a:spcPct val="0"/>
              </a:spcBef>
            </a:pPr>
            <a:endParaRPr lang="en-US" dirty="0"/>
          </a:p>
          <a:p>
            <a:pPr eaLnBrk="1" hangingPunct="1">
              <a:spcBef>
                <a:spcPct val="0"/>
              </a:spcBef>
            </a:pPr>
            <a:r>
              <a:rPr lang="en-US" dirty="0"/>
              <a:t>c) maintain the integrity of the relevant stored computer data and, finally, to </a:t>
            </a:r>
            <a:endParaRPr lang="en-GB" dirty="0"/>
          </a:p>
          <a:p>
            <a:pPr eaLnBrk="1" hangingPunct="1">
              <a:spcBef>
                <a:spcPct val="0"/>
              </a:spcBef>
            </a:pPr>
            <a:endParaRPr lang="en-US" dirty="0"/>
          </a:p>
          <a:p>
            <a:pPr eaLnBrk="1" hangingPunct="1">
              <a:spcBef>
                <a:spcPct val="0"/>
              </a:spcBef>
            </a:pPr>
            <a:r>
              <a:rPr lang="en-US" dirty="0"/>
              <a:t>d) render inaccessible or remove those computer data in the accessed computer system.</a:t>
            </a:r>
            <a:endParaRPr lang="en-GB" dirty="0"/>
          </a:p>
          <a:p>
            <a:pPr eaLnBrk="1" hangingPunct="1">
              <a:spcBef>
                <a:spcPct val="0"/>
              </a:spcBef>
            </a:pPr>
            <a:endParaRPr lang="en-US" dirty="0"/>
          </a:p>
          <a:p>
            <a:pPr eaLnBrk="1" hangingPunct="1">
              <a:spcBef>
                <a:spcPct val="0"/>
              </a:spcBef>
            </a:pPr>
            <a:r>
              <a:rPr lang="en-US" dirty="0"/>
              <a:t>This last provision is relevant for instance when physical seizure is impossible, but real harm could occur</a:t>
            </a:r>
            <a:r>
              <a:rPr lang="en-US" baseline="0" dirty="0"/>
              <a:t> </a:t>
            </a:r>
            <a:r>
              <a:rPr lang="en-US" dirty="0"/>
              <a:t>if a third party got access to the data.  </a:t>
            </a:r>
            <a:endParaRPr lang="en-GB" dirty="0"/>
          </a:p>
          <a:p>
            <a:pPr eaLnBrk="1" hangingPunct="1">
              <a:spcBef>
                <a:spcPct val="0"/>
              </a:spcBef>
            </a:pPr>
            <a:r>
              <a:rPr lang="en-GB" dirty="0"/>
              <a:t>With the exception of the mere seizure of data in its own and original record, all these procedural possibilities are specific measures in the digital environment.</a:t>
            </a:r>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9B9A6E-D87B-4D15-9080-CF743934CFCD}" type="slidenum">
              <a:rPr lang="en-US">
                <a:cs typeface="Arial" charset="0"/>
              </a:rPr>
              <a:pPr fontAlgn="base">
                <a:spcBef>
                  <a:spcPct val="0"/>
                </a:spcBef>
                <a:spcAft>
                  <a:spcPct val="0"/>
                </a:spcAft>
                <a:defRPr/>
              </a:pPr>
              <a:t>40</a:t>
            </a:fld>
            <a:endParaRPr lang="en-US" dirty="0">
              <a:cs typeface="Arial" charset="0"/>
            </a:endParaRPr>
          </a:p>
        </p:txBody>
      </p:sp>
    </p:spTree>
    <p:extLst>
      <p:ext uri="{BB962C8B-B14F-4D97-AF65-F5344CB8AC3E}">
        <p14:creationId xmlns:p14="http://schemas.microsoft.com/office/powerpoint/2010/main" val="1717026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Budapest</a:t>
            </a:r>
            <a:r>
              <a:rPr lang="en-US" baseline="0" dirty="0"/>
              <a:t> Convention uses the term “competent authorities” to provide a certain level of flexibility to parties to empower the appropriate authorities depending on their legal systems.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41</a:t>
            </a:fld>
            <a:endParaRPr lang="en-US" dirty="0"/>
          </a:p>
        </p:txBody>
      </p:sp>
    </p:spTree>
    <p:extLst>
      <p:ext uri="{BB962C8B-B14F-4D97-AF65-F5344CB8AC3E}">
        <p14:creationId xmlns:p14="http://schemas.microsoft.com/office/powerpoint/2010/main" val="198636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Part</a:t>
            </a:r>
            <a:r>
              <a:rPr lang="en-GB" baseline="0" dirty="0"/>
              <a:t> One will present the procedural provisions of the Budapest Convention. </a:t>
            </a:r>
            <a:r>
              <a:rPr lang="en-GB" sz="1200" kern="1200" dirty="0">
                <a:solidFill>
                  <a:schemeClr val="tx1"/>
                </a:solidFill>
                <a:effectLst/>
                <a:latin typeface="+mn-lt"/>
                <a:ea typeface="+mn-ea"/>
                <a:cs typeface="+mn-cs"/>
              </a:rPr>
              <a:t>One of the most important aspects of the Convention, which must be strongly underlined, is its procedural dimension</a:t>
            </a:r>
          </a:p>
          <a:p>
            <a:endParaRPr lang="en-GB" baseline="0" dirty="0"/>
          </a:p>
          <a:p>
            <a:r>
              <a:rPr lang="en-GB" baseline="0" dirty="0"/>
              <a:t>Article 15 relating to conditions and safeguards, which belongs to the Section on procedural law, will not be presented in this part but will be the subject of Part Two.</a:t>
            </a:r>
            <a:endParaRPr lang="en-GB" dirty="0"/>
          </a:p>
        </p:txBody>
      </p:sp>
      <p:sp>
        <p:nvSpPr>
          <p:cNvPr id="4" name="Espace réservé du numéro de diapositive 3"/>
          <p:cNvSpPr>
            <a:spLocks noGrp="1"/>
          </p:cNvSpPr>
          <p:nvPr>
            <p:ph type="sldNum" sz="quarter" idx="10"/>
          </p:nvPr>
        </p:nvSpPr>
        <p:spPr/>
        <p:txBody>
          <a:bodyPr/>
          <a:lstStyle/>
          <a:p>
            <a:pPr>
              <a:defRPr/>
            </a:pPr>
            <a:fld id="{8088F57B-6717-4775-B66F-4AFB743CA85B}" type="slidenum">
              <a:rPr lang="en-US" smtClean="0"/>
              <a:pPr>
                <a:defRPr/>
              </a:pPr>
              <a:t>5</a:t>
            </a:fld>
            <a:endParaRPr lang="en-US" dirty="0"/>
          </a:p>
        </p:txBody>
      </p:sp>
    </p:spTree>
    <p:extLst>
      <p:ext uri="{BB962C8B-B14F-4D97-AF65-F5344CB8AC3E}">
        <p14:creationId xmlns:p14="http://schemas.microsoft.com/office/powerpoint/2010/main" val="3715095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Budapest Convention uses</a:t>
            </a:r>
            <a:r>
              <a:rPr lang="en-US" baseline="0" dirty="0"/>
              <a:t> both traditional and more specific language for computer systems so that its language may be technology-neutral and appropriate for all legal systems.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42</a:t>
            </a:fld>
            <a:endParaRPr lang="en-US" dirty="0"/>
          </a:p>
        </p:txBody>
      </p:sp>
    </p:spTree>
    <p:extLst>
      <p:ext uri="{BB962C8B-B14F-4D97-AF65-F5344CB8AC3E}">
        <p14:creationId xmlns:p14="http://schemas.microsoft.com/office/powerpoint/2010/main" val="1259988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to search and similarly access</a:t>
            </a:r>
            <a:r>
              <a:rPr lang="en-US" baseline="0" dirty="0"/>
              <a:t> under Article 19 of Budapest Convention extends to computer systems, parts of computer systems ad computer-data storage mediums. This slide explains the scope of the Article.</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43</a:t>
            </a:fld>
            <a:endParaRPr lang="en-US" dirty="0"/>
          </a:p>
        </p:txBody>
      </p:sp>
    </p:spTree>
    <p:extLst>
      <p:ext uri="{BB962C8B-B14F-4D97-AF65-F5344CB8AC3E}">
        <p14:creationId xmlns:p14="http://schemas.microsoft.com/office/powerpoint/2010/main" val="1447523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often discovered by law enforcement officials during a search or similar accessing that other computer systems or other parts of the same computer system may contain data that is required. The Budapest Convention allows for extension of the search or similar accessing; however the same may be subject to independent </a:t>
            </a:r>
            <a:r>
              <a:rPr lang="en-GB" baseline="0" noProof="0" dirty="0"/>
              <a:t>authorisation</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44</a:t>
            </a:fld>
            <a:endParaRPr lang="en-US" dirty="0"/>
          </a:p>
        </p:txBody>
      </p:sp>
    </p:spTree>
    <p:extLst>
      <p:ext uri="{BB962C8B-B14F-4D97-AF65-F5344CB8AC3E}">
        <p14:creationId xmlns:p14="http://schemas.microsoft.com/office/powerpoint/2010/main" val="1176897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Budapest Convention uses</a:t>
            </a:r>
            <a:r>
              <a:rPr lang="en-US" baseline="0" dirty="0"/>
              <a:t> both traditional and more specific language for computer systems so that its language may be technology-neutral and appropriate for all legal systems. Seizing or similarly securing data is one of the ways in which this power can be exercised.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45</a:t>
            </a:fld>
            <a:endParaRPr lang="en-US" dirty="0"/>
          </a:p>
        </p:txBody>
      </p:sp>
    </p:spTree>
    <p:extLst>
      <p:ext uri="{BB962C8B-B14F-4D97-AF65-F5344CB8AC3E}">
        <p14:creationId xmlns:p14="http://schemas.microsoft.com/office/powerpoint/2010/main" val="4238986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Making or retaining a copy of the computer</a:t>
            </a:r>
            <a:r>
              <a:rPr lang="en-US" baseline="0" dirty="0"/>
              <a:t> data required is another way that seizing or similarly securing computer data may be actualized. This may prevent having to undertake the expensive, burdensome and invasive measure of physically taking computer data and computer systems into custody.</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46</a:t>
            </a:fld>
            <a:endParaRPr lang="en-US" dirty="0"/>
          </a:p>
        </p:txBody>
      </p:sp>
    </p:spTree>
    <p:extLst>
      <p:ext uri="{BB962C8B-B14F-4D97-AF65-F5344CB8AC3E}">
        <p14:creationId xmlns:p14="http://schemas.microsoft.com/office/powerpoint/2010/main" val="1576187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any data</a:t>
            </a:r>
            <a:r>
              <a:rPr lang="en-US" baseline="0" dirty="0"/>
              <a:t> that the integrity of any seized data be maintained so that it is not altered or modified in any way from the condition in which it was found at the time of its seizure or similar access.</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47</a:t>
            </a:fld>
            <a:endParaRPr lang="en-US" dirty="0"/>
          </a:p>
        </p:txBody>
      </p:sp>
    </p:spTree>
    <p:extLst>
      <p:ext uri="{BB962C8B-B14F-4D97-AF65-F5344CB8AC3E}">
        <p14:creationId xmlns:p14="http://schemas.microsoft.com/office/powerpoint/2010/main" val="2094608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This is another measure that may be undertaken</a:t>
            </a:r>
            <a:r>
              <a:rPr lang="en-US" baseline="0" dirty="0"/>
              <a:t> with the effect of seizing data. Data is rendered inaccessible or removed usual when such data poses danger or social harm. </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48</a:t>
            </a:fld>
            <a:endParaRPr lang="en-US" dirty="0"/>
          </a:p>
        </p:txBody>
      </p:sp>
    </p:spTree>
    <p:extLst>
      <p:ext uri="{BB962C8B-B14F-4D97-AF65-F5344CB8AC3E}">
        <p14:creationId xmlns:p14="http://schemas.microsoft.com/office/powerpoint/2010/main" val="1563138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Budapest Convention recognizes that it is often burdensome for law enforcement to undertake searches, seizures and similar measures without assistance from system administrators who are more familiar with the location and means to access such data. Article 18.4 provides legal basis for cooperating with system administrators and other persons who have knowledge about the functioning of a computer system.</a:t>
            </a:r>
            <a:endParaRPr lang="en-US" dirty="0"/>
          </a:p>
        </p:txBody>
      </p:sp>
      <p:sp>
        <p:nvSpPr>
          <p:cNvPr id="4" name="Slide Number Placeholder 3"/>
          <p:cNvSpPr>
            <a:spLocks noGrp="1"/>
          </p:cNvSpPr>
          <p:nvPr>
            <p:ph type="sldNum" sz="quarter" idx="10"/>
          </p:nvPr>
        </p:nvSpPr>
        <p:spPr/>
        <p:txBody>
          <a:bodyPr/>
          <a:lstStyle/>
          <a:p>
            <a:pPr>
              <a:defRPr/>
            </a:pPr>
            <a:fld id="{8088F57B-6717-4775-B66F-4AFB743CA85B}" type="slidenum">
              <a:rPr lang="en-US" smtClean="0"/>
              <a:pPr>
                <a:defRPr/>
              </a:pPr>
              <a:t>49</a:t>
            </a:fld>
            <a:endParaRPr lang="en-US" dirty="0"/>
          </a:p>
        </p:txBody>
      </p:sp>
    </p:spTree>
    <p:extLst>
      <p:ext uri="{BB962C8B-B14F-4D97-AF65-F5344CB8AC3E}">
        <p14:creationId xmlns:p14="http://schemas.microsoft.com/office/powerpoint/2010/main" val="2993154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spcBef>
                <a:spcPct val="0"/>
              </a:spcBef>
            </a:pPr>
            <a:r>
              <a:rPr lang="en-GB" dirty="0"/>
              <a:t>Sometimes, the investigator needs more fresh information, rather than that information provided by the search or seizure of stored data. </a:t>
            </a:r>
          </a:p>
          <a:p>
            <a:pPr eaLnBrk="1" hangingPunct="1">
              <a:spcBef>
                <a:spcPct val="0"/>
              </a:spcBef>
            </a:pPr>
            <a:endParaRPr lang="en-GB" i="1" dirty="0"/>
          </a:p>
          <a:p>
            <a:pPr eaLnBrk="1" hangingPunct="1">
              <a:spcBef>
                <a:spcPct val="0"/>
              </a:spcBef>
            </a:pPr>
            <a:r>
              <a:rPr lang="en-US" i="1" dirty="0"/>
              <a:t>Real-time </a:t>
            </a:r>
            <a:r>
              <a:rPr lang="en-US" dirty="0"/>
              <a:t>collection of computer data allows alive investigations and is described in Article 20 of Budapest Convention. Such kind of intrusive measure requires proper legislation to allow law enforcement authorities to collect or record, through technical means, data in real time, and also the power to compel service providers to collect or record data from their costumers, within its normal activity, in real time.</a:t>
            </a:r>
          </a:p>
          <a:p>
            <a:pPr eaLnBrk="1" hangingPunct="1">
              <a:spcBef>
                <a:spcPct val="0"/>
              </a:spcBef>
            </a:pPr>
            <a:endParaRPr lang="en-US" dirty="0"/>
          </a:p>
          <a:p>
            <a:pPr eaLnBrk="1" hangingPunct="1">
              <a:spcBef>
                <a:spcPct val="0"/>
              </a:spcBef>
            </a:pPr>
            <a:r>
              <a:rPr lang="en-US" dirty="0"/>
              <a:t>This kind of investigative tool can be very important, for example, to establish the source of a communication, in view of identifying a perpetrator, in real time.</a:t>
            </a:r>
          </a:p>
          <a:p>
            <a:pPr eaLnBrk="1" hangingPunct="1">
              <a:spcBef>
                <a:spcPct val="0"/>
              </a:spcBef>
            </a:pPr>
            <a:endParaRPr lang="en-US" dirty="0"/>
          </a:p>
          <a:p>
            <a:r>
              <a:rPr lang="en-US" dirty="0"/>
              <a:t>To be noted that §3 of</a:t>
            </a:r>
            <a:r>
              <a:rPr lang="en-US" baseline="0" dirty="0"/>
              <a:t> Article 20 imposes to </a:t>
            </a:r>
            <a:r>
              <a:rPr lang="en-GB" sz="1200" kern="1200" dirty="0">
                <a:solidFill>
                  <a:schemeClr val="tx1"/>
                </a:solidFill>
                <a:effectLst/>
                <a:latin typeface="+mn-lt"/>
                <a:ea typeface="+mn-ea"/>
                <a:cs typeface="+mn-cs"/>
              </a:rPr>
              <a:t>Parties to adopt such legislative and other measures as may be necessary to oblige service providers to keep confidential the fact of the execution of any power provided for in this article and any information relating to it.</a:t>
            </a:r>
          </a:p>
          <a:p>
            <a:r>
              <a:rPr lang="en-GB" sz="1200" kern="1200" dirty="0">
                <a:solidFill>
                  <a:schemeClr val="tx1"/>
                </a:solidFill>
                <a:effectLst/>
                <a:latin typeface="+mn-lt"/>
                <a:ea typeface="+mn-ea"/>
                <a:cs typeface="+mn-cs"/>
              </a:rPr>
              <a:t> </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a:t>This slide displays the full text of Article 20,</a:t>
            </a:r>
            <a:r>
              <a:rPr lang="en-US" baseline="0" dirty="0"/>
              <a:t> </a:t>
            </a:r>
            <a:r>
              <a:rPr lang="en-US" u="none" baseline="0" dirty="0">
                <a:solidFill>
                  <a:srgbClr val="FF0000"/>
                </a:solidFill>
              </a:rPr>
              <a:t>§1.</a:t>
            </a:r>
            <a:endParaRPr lang="en-GB" sz="1200" kern="1200" dirty="0">
              <a:solidFill>
                <a:schemeClr val="tx1"/>
              </a:solidFill>
              <a:effectLst/>
              <a:latin typeface="+mn-lt"/>
              <a:ea typeface="+mn-ea"/>
              <a:cs typeface="+mn-cs"/>
            </a:endParaRPr>
          </a:p>
          <a:p>
            <a:pPr eaLnBrk="1" hangingPunct="1">
              <a:spcBef>
                <a:spcPct val="0"/>
              </a:spcBef>
            </a:pPr>
            <a:endParaRPr lang="en-US" dirty="0"/>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9B9A6E-D87B-4D15-9080-CF743934CFCD}" type="slidenum">
              <a:rPr lang="en-US">
                <a:cs typeface="Arial" charset="0"/>
              </a:rPr>
              <a:pPr fontAlgn="base">
                <a:spcBef>
                  <a:spcPct val="0"/>
                </a:spcBef>
                <a:spcAft>
                  <a:spcPct val="0"/>
                </a:spcAft>
                <a:defRPr/>
              </a:pPr>
              <a:t>50</a:t>
            </a:fld>
            <a:endParaRPr lang="en-US" dirty="0">
              <a:cs typeface="Arial" charset="0"/>
            </a:endParaRPr>
          </a:p>
        </p:txBody>
      </p:sp>
    </p:spTree>
    <p:extLst>
      <p:ext uri="{BB962C8B-B14F-4D97-AF65-F5344CB8AC3E}">
        <p14:creationId xmlns:p14="http://schemas.microsoft.com/office/powerpoint/2010/main" val="23996139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US" dirty="0"/>
              <a:t>Last, but not least Article 21 describes interception of content data. </a:t>
            </a:r>
          </a:p>
          <a:p>
            <a:pPr eaLnBrk="1" hangingPunct="1">
              <a:spcBef>
                <a:spcPct val="0"/>
              </a:spcBef>
            </a:pPr>
            <a:r>
              <a:rPr lang="en-US" dirty="0"/>
              <a:t>Besides of traffic data, sometimes, law enforcement authorities might need to know the real content of communications between suspects of a crime. Some countries already have provisions on telephone interceptions, but not all of them allow the authorities to, specifically, intercept communications, other than by telephone.</a:t>
            </a:r>
            <a:endParaRPr lang="en-GB" dirty="0"/>
          </a:p>
          <a:p>
            <a:pPr eaLnBrk="1" hangingPunct="1">
              <a:spcBef>
                <a:spcPct val="0"/>
              </a:spcBef>
            </a:pPr>
            <a:endParaRPr lang="en-US" dirty="0"/>
          </a:p>
          <a:p>
            <a:pPr eaLnBrk="1" hangingPunct="1">
              <a:spcBef>
                <a:spcPct val="0"/>
              </a:spcBef>
            </a:pPr>
            <a:r>
              <a:rPr lang="en-US" dirty="0"/>
              <a:t>That is the reason why, on Article 21, specifically, Budapest Convention includes provisions that enable investigators to intercept and record data communications.</a:t>
            </a:r>
          </a:p>
          <a:p>
            <a:pPr eaLnBrk="1" hangingPunct="1">
              <a:spcBef>
                <a:spcPct val="0"/>
              </a:spcBef>
            </a:pPr>
            <a:endParaRPr lang="en-GB" dirty="0"/>
          </a:p>
          <a:p>
            <a:pPr eaLnBrk="1" hangingPunct="1">
              <a:spcBef>
                <a:spcPct val="0"/>
              </a:spcBef>
            </a:pPr>
            <a:r>
              <a:rPr lang="en-US" dirty="0"/>
              <a:t>Besides being a very powerful investigative tool, the interception of communications is also a very intrusive measure and is only allowed, by the terms of the Convention, in relation to a range of serious offences to be determined by national laws.</a:t>
            </a:r>
          </a:p>
          <a:p>
            <a:pPr eaLnBrk="1" hangingPunct="1">
              <a:spcBef>
                <a:spcPct val="0"/>
              </a:spcBef>
            </a:pPr>
            <a:endParaRPr lang="en-US" dirty="0"/>
          </a:p>
          <a:p>
            <a:r>
              <a:rPr lang="en-US" dirty="0"/>
              <a:t>For</a:t>
            </a:r>
            <a:r>
              <a:rPr lang="en-US" baseline="0" dirty="0"/>
              <a:t> additional safeguards regarding covert surveillance (including interception of content data) that need to be put in place in the national legislation by the Parties to the European Convention of Human Rights see a compilation of the relevant case-law of the European Court of Human Rights developed on the basis of Article 8 (</a:t>
            </a:r>
            <a:r>
              <a:rPr lang="en-GB" sz="1200" kern="1200" dirty="0">
                <a:solidFill>
                  <a:schemeClr val="tx1"/>
                </a:solidFill>
                <a:effectLst/>
                <a:latin typeface="+mn-lt"/>
                <a:ea typeface="+mn-ea"/>
                <a:cs typeface="+mn-cs"/>
              </a:rPr>
              <a:t>right to respect for private and family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life, home and correspondence</a:t>
            </a:r>
            <a:r>
              <a:rPr lang="en-US" baseline="0" dirty="0"/>
              <a:t>): </a:t>
            </a:r>
            <a:r>
              <a:rPr lang="en-US" dirty="0"/>
              <a:t>http://www.echr.coe.int/Documents/FS_Mass_surveillance_ENG.pdf</a:t>
            </a:r>
          </a:p>
          <a:p>
            <a:pPr eaLnBrk="1" hangingPunct="1">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en-US" dirty="0"/>
              <a:t>To be noted that §3 of</a:t>
            </a:r>
            <a:r>
              <a:rPr lang="en-US" baseline="0" dirty="0"/>
              <a:t> Article 21 imposes to </a:t>
            </a:r>
            <a:r>
              <a:rPr lang="en-GB" sz="1200" kern="1200" dirty="0">
                <a:solidFill>
                  <a:schemeClr val="tx1"/>
                </a:solidFill>
                <a:effectLst/>
                <a:latin typeface="+mn-lt"/>
                <a:ea typeface="+mn-ea"/>
                <a:cs typeface="+mn-cs"/>
              </a:rPr>
              <a:t>Parties to adopt such legislative and other measures as may be necessary to oblige service providers to keep confidential the fact of the execution of any power provided for in this article and any information relating to it.</a:t>
            </a:r>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4DB0A3-9752-41B1-B719-1061CEBAF326}" type="slidenum">
              <a:rPr lang="en-US">
                <a:cs typeface="Arial" charset="0"/>
              </a:rPr>
              <a:pPr fontAlgn="base">
                <a:spcBef>
                  <a:spcPct val="0"/>
                </a:spcBef>
                <a:spcAft>
                  <a:spcPct val="0"/>
                </a:spcAft>
                <a:defRPr/>
              </a:pPr>
              <a:t>51</a:t>
            </a:fld>
            <a:endParaRPr lang="en-US" dirty="0">
              <a:cs typeface="Arial" charset="0"/>
            </a:endParaRPr>
          </a:p>
        </p:txBody>
      </p:sp>
    </p:spTree>
    <p:extLst>
      <p:ext uri="{BB962C8B-B14F-4D97-AF65-F5344CB8AC3E}">
        <p14:creationId xmlns:p14="http://schemas.microsoft.com/office/powerpoint/2010/main" val="8863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zervirano mjesto slike slajda 1">
            <a:extLst>
              <a:ext uri="{FF2B5EF4-FFF2-40B4-BE49-F238E27FC236}">
                <a16:creationId xmlns:a16="http://schemas.microsoft.com/office/drawing/2014/main" id="{A7A89F3A-1B82-49E6-944B-6A3B38366A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zervirano mjesto bilježaka 2">
            <a:extLst>
              <a:ext uri="{FF2B5EF4-FFF2-40B4-BE49-F238E27FC236}">
                <a16:creationId xmlns:a16="http://schemas.microsoft.com/office/drawing/2014/main" id="{1192F314-88AE-49F6-8322-F19D03B75860}"/>
              </a:ext>
            </a:extLst>
          </p:cNvPr>
          <p:cNvSpPr>
            <a:spLocks noGrp="1"/>
          </p:cNvSpPr>
          <p:nvPr>
            <p:ph type="body" idx="1"/>
          </p:nvPr>
        </p:nvSpPr>
        <p:spPr/>
        <p:txBody>
          <a:bodyPr>
            <a:normAutofit fontScale="92500" lnSpcReduction="20000"/>
          </a:bodyPr>
          <a:lstStyle/>
          <a:p>
            <a:pPr>
              <a:defRPr/>
            </a:pPr>
            <a:r>
              <a:rPr lang="en-GB" dirty="0">
                <a:ea typeface="ＭＳ Ｐゴシック" pitchFamily="34" charset="-128"/>
              </a:rPr>
              <a:t>The treaty is open to accession by any State that is prepared to implement it into domestic law and to engage in cooperation.</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a:p>
            <a:pPr>
              <a:defRPr/>
            </a:pPr>
            <a:r>
              <a:rPr lang="en-GB" dirty="0">
                <a:ea typeface="ＭＳ Ｐゴシック" pitchFamily="34" charset="-128"/>
              </a:rPr>
              <a:t>The Convention requires States to do the following:</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a:p>
            <a:pPr>
              <a:defRPr/>
            </a:pPr>
            <a:r>
              <a:rPr lang="en-GB" dirty="0">
                <a:ea typeface="ＭＳ Ｐゴシック" pitchFamily="34" charset="-128"/>
              </a:rPr>
              <a:t>To criminalise offences against computer systems (illegal access, illegal interception, data and systems interference etc.) and offences by means of computers (such as fraud, child pornography and IPR offences). Important: the treaty is technology-neutral and covers conduct not technology or techniques (fraud and not phishing, illegal access and not hacking, system interference and not distributed denial of service attacks etc.)</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a:p>
            <a:pPr>
              <a:defRPr/>
            </a:pPr>
            <a:r>
              <a:rPr lang="en-GB" dirty="0">
                <a:ea typeface="ＭＳ Ｐゴシック" pitchFamily="34" charset="-128"/>
              </a:rPr>
              <a:t>To provide law enforcement with tools to secure electronic evidence (search and seizure, expedited preservation etc.). Important: </a:t>
            </a:r>
            <a:r>
              <a:rPr lang="en-GB" b="1" dirty="0">
                <a:ea typeface="ＭＳ Ｐゴシック" pitchFamily="34" charset="-128"/>
              </a:rPr>
              <a:t>these measures apply not only to cybercrime but to any crime involving electronic evidence on a computer system</a:t>
            </a:r>
            <a:r>
              <a:rPr lang="en-GB" dirty="0">
                <a:ea typeface="ＭＳ Ｐゴシック" pitchFamily="34" charset="-128"/>
              </a:rPr>
              <a:t>.</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a:p>
            <a:pPr>
              <a:defRPr/>
            </a:pPr>
            <a:r>
              <a:rPr lang="en-GB" dirty="0">
                <a:ea typeface="ＭＳ Ｐゴシック" pitchFamily="34" charset="-128"/>
              </a:rPr>
              <a:t>To engage in efficient international cooperation through a combination of immediate, provisional measures and formal mutual assistance as well as 24/7 points of contact.</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a:p>
            <a:pPr>
              <a:defRPr/>
            </a:pPr>
            <a:r>
              <a:rPr lang="en-GB" dirty="0">
                <a:ea typeface="ＭＳ Ｐゴシック" pitchFamily="34" charset="-128"/>
              </a:rPr>
              <a:t>All these measures – in particular the procedural law tools – are to meet human rights and rule of law requirements. Article 15 (conditions and safeguards) is therefore particularly important.</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a:p>
            <a:pPr>
              <a:defRPr/>
            </a:pPr>
            <a:r>
              <a:rPr lang="en-GB" dirty="0">
                <a:ea typeface="ＭＳ Ｐゴシック" pitchFamily="34" charset="-128"/>
              </a:rPr>
              <a:t>Overall, the Budapest Convention allows Governments to meet the positive obligation of protecting individuals against (cyber)</a:t>
            </a:r>
            <a:r>
              <a:rPr lang="hr-HR" dirty="0">
                <a:ea typeface="ＭＳ Ｐゴシック" pitchFamily="34" charset="-128"/>
              </a:rPr>
              <a:t> </a:t>
            </a:r>
            <a:r>
              <a:rPr lang="en-GB" dirty="0">
                <a:ea typeface="ＭＳ Ｐゴシック" pitchFamily="34" charset="-128"/>
              </a:rPr>
              <a:t>crime and at the same time to respect the rights of individuals when taking action against cybercrime.</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p:txBody>
      </p:sp>
      <p:sp>
        <p:nvSpPr>
          <p:cNvPr id="70660" name="Rezervirano mjesto broja slajda 3">
            <a:extLst>
              <a:ext uri="{FF2B5EF4-FFF2-40B4-BE49-F238E27FC236}">
                <a16:creationId xmlns:a16="http://schemas.microsoft.com/office/drawing/2014/main" id="{CCF8EBB3-8113-433A-BE6A-2CE8471D00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11BB6AE-01AE-4217-9351-D59638912A1F}" type="slidenum">
              <a:rPr lang="en-US" altLang="en-US" smtClean="0"/>
              <a:pPr>
                <a:spcBef>
                  <a:spcPct val="0"/>
                </a:spcBef>
              </a:pPr>
              <a:t>6</a:t>
            </a:fld>
            <a:endParaRPr lang="en-US" altLang="en-US" dirty="0"/>
          </a:p>
        </p:txBody>
      </p:sp>
    </p:spTree>
    <p:extLst>
      <p:ext uri="{BB962C8B-B14F-4D97-AF65-F5344CB8AC3E}">
        <p14:creationId xmlns:p14="http://schemas.microsoft.com/office/powerpoint/2010/main" val="21521123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The trainer should give participants an opportunity to ask any questions that they may have in relation to part One of the lesson.</a:t>
            </a:r>
          </a:p>
          <a:p>
            <a:pPr eaLnBrk="1" hangingPunct="1">
              <a:spcBef>
                <a:spcPct val="0"/>
              </a:spcBef>
            </a:pPr>
            <a:endParaRPr lang="en-GB" dirty="0"/>
          </a:p>
        </p:txBody>
      </p:sp>
      <p:sp>
        <p:nvSpPr>
          <p:cNvPr id="144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8C9903-7113-4620-9A12-B83EADD40D0E}" type="slidenum">
              <a:rPr lang="en-GB">
                <a:cs typeface="Arial" charset="0"/>
              </a:rPr>
              <a:pPr fontAlgn="base">
                <a:spcBef>
                  <a:spcPct val="0"/>
                </a:spcBef>
                <a:spcAft>
                  <a:spcPct val="0"/>
                </a:spcAft>
                <a:defRPr/>
              </a:pPr>
              <a:t>52</a:t>
            </a:fld>
            <a:endParaRPr lang="en-GB" dirty="0">
              <a:cs typeface="Arial" charset="0"/>
            </a:endParaRPr>
          </a:p>
        </p:txBody>
      </p:sp>
    </p:spTree>
    <p:extLst>
      <p:ext uri="{BB962C8B-B14F-4D97-AF65-F5344CB8AC3E}">
        <p14:creationId xmlns:p14="http://schemas.microsoft.com/office/powerpoint/2010/main" val="36606882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pt-PT" sz="1200" b="1" kern="1200" dirty="0">
                <a:solidFill>
                  <a:schemeClr val="tx1"/>
                </a:solidFill>
                <a:effectLst/>
                <a:latin typeface="+mn-lt"/>
                <a:ea typeface="+mn-ea"/>
                <a:cs typeface="+mn-cs"/>
              </a:rPr>
              <a:t>Agenda</a:t>
            </a:r>
          </a:p>
          <a:p>
            <a:r>
              <a:rPr lang="en-GB" sz="1200" kern="1200" dirty="0">
                <a:solidFill>
                  <a:schemeClr val="tx1"/>
                </a:solidFill>
                <a:effectLst/>
                <a:latin typeface="+mn-lt"/>
                <a:ea typeface="+mn-ea"/>
                <a:cs typeface="+mn-cs"/>
              </a:rPr>
              <a:t>This presentation has four parts:</a:t>
            </a:r>
          </a:p>
          <a:p>
            <a:pPr lvl="0"/>
            <a:r>
              <a:rPr lang="en-US" sz="1200" kern="1200" dirty="0">
                <a:solidFill>
                  <a:schemeClr val="tx1"/>
                </a:solidFill>
                <a:effectLst/>
                <a:latin typeface="+mn-lt"/>
                <a:ea typeface="+mn-ea"/>
                <a:cs typeface="+mn-cs"/>
              </a:rPr>
              <a:t>Part One will refer to the procedural provisions of the Budapest Convention;</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Part Two will refer to conditions and</a:t>
            </a:r>
            <a:r>
              <a:rPr lang="en-US" sz="1200" kern="1200" baseline="0" dirty="0">
                <a:solidFill>
                  <a:schemeClr val="tx1"/>
                </a:solidFill>
                <a:effectLst/>
                <a:latin typeface="+mn-lt"/>
                <a:ea typeface="+mn-ea"/>
                <a:cs typeface="+mn-cs"/>
              </a:rPr>
              <a:t> safeguards;</a:t>
            </a:r>
            <a:r>
              <a:rPr lang="en-US" sz="1200" kern="1200" dirty="0">
                <a:solidFill>
                  <a:schemeClr val="tx1"/>
                </a:solidFill>
                <a:effectLst/>
                <a:latin typeface="+mn-lt"/>
                <a:ea typeface="+mn-ea"/>
                <a:cs typeface="+mn-cs"/>
              </a:rPr>
              <a:t> </a:t>
            </a:r>
          </a:p>
          <a:p>
            <a:pPr lvl="0"/>
            <a:r>
              <a:rPr lang="pt-PT" sz="1200" kern="1200" dirty="0" err="1">
                <a:solidFill>
                  <a:schemeClr val="tx1"/>
                </a:solidFill>
                <a:effectLst/>
                <a:latin typeface="+mn-lt"/>
                <a:ea typeface="+mn-ea"/>
                <a:cs typeface="+mn-cs"/>
              </a:rPr>
              <a:t>Part</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Three</a:t>
            </a:r>
            <a:r>
              <a:rPr lang="pt-PT" sz="1200" kern="1200" dirty="0">
                <a:solidFill>
                  <a:schemeClr val="tx1"/>
                </a:solidFill>
                <a:effectLst/>
                <a:latin typeface="+mn-lt"/>
                <a:ea typeface="+mn-ea"/>
                <a:cs typeface="+mn-cs"/>
              </a:rPr>
              <a:t> will propose a summary of the lesson.</a:t>
            </a:r>
            <a:endParaRPr lang="en-GB" sz="1200" kern="1200" dirty="0">
              <a:solidFill>
                <a:schemeClr val="tx1"/>
              </a:solidFill>
              <a:effectLst/>
              <a:latin typeface="+mn-lt"/>
              <a:ea typeface="+mn-ea"/>
              <a:cs typeface="+mn-cs"/>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906B95-5B9F-4F40-B1E2-7C662F517EA3}" type="slidenum">
              <a:rPr lang="en-US">
                <a:cs typeface="Arial" charset="0"/>
              </a:rPr>
              <a:pPr fontAlgn="base">
                <a:spcBef>
                  <a:spcPct val="0"/>
                </a:spcBef>
                <a:spcAft>
                  <a:spcPct val="0"/>
                </a:spcAft>
                <a:defRPr/>
              </a:pPr>
              <a:t>56</a:t>
            </a:fld>
            <a:endParaRPr lang="en-US" dirty="0">
              <a:cs typeface="Arial" charset="0"/>
            </a:endParaRPr>
          </a:p>
        </p:txBody>
      </p:sp>
    </p:spTree>
    <p:extLst>
      <p:ext uri="{BB962C8B-B14F-4D97-AF65-F5344CB8AC3E}">
        <p14:creationId xmlns:p14="http://schemas.microsoft.com/office/powerpoint/2010/main" val="13861035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sz="1400" b="1"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Objectives:</a:t>
            </a:r>
            <a:endPar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objective of this session is to provide all the necessary information and background to judges and prosecutors to enable them to effectively use the procedural provisions in the local legislation to prosecute and adjudicate cases of cybercrime. By the end of the session the participants will be able to identify and explain :</a:t>
            </a:r>
          </a:p>
          <a:p>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the procedural provisions of the Budapest Convention,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noProof="0" dirty="0">
                <a:latin typeface="Verdana" panose="020B0604030504040204" pitchFamily="34" charset="0"/>
                <a:ea typeface="Verdana" panose="020B0604030504040204" pitchFamily="34" charset="0"/>
                <a:cs typeface="Verdana" panose="020B0604030504040204" pitchFamily="34" charset="0"/>
              </a:rPr>
              <a:t>the importance of conditions and safeguards and have an idea of the way they can be determined.</a:t>
            </a:r>
            <a:endPar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More precisely, delegate will be able to identify and explain the provisions in the Budapest Convention pertaining to:</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scope of the procedural rules </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--Expedited preservation and disclosure of computer data</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--Production orders</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--Search and seizure</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--Real-time Collection of Traffic Data</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--Interception of content data</a:t>
            </a:r>
          </a:p>
          <a:p>
            <a:pPr lvl="0"/>
            <a:r>
              <a:rPr lang="en-US" sz="140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--Conditions and safeguards.</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5FE1D5-F471-4C03-BE67-DC8136D58668}" type="slidenum">
              <a:rPr lang="en-GB">
                <a:cs typeface="Arial" charset="0"/>
              </a:rPr>
              <a:pPr fontAlgn="base">
                <a:spcBef>
                  <a:spcPct val="0"/>
                </a:spcBef>
                <a:spcAft>
                  <a:spcPct val="0"/>
                </a:spcAft>
                <a:defRPr/>
              </a:pPr>
              <a:t>57</a:t>
            </a:fld>
            <a:endParaRPr lang="en-GB" dirty="0">
              <a:cs typeface="Arial" charset="0"/>
            </a:endParaRPr>
          </a:p>
        </p:txBody>
      </p:sp>
    </p:spTree>
    <p:extLst>
      <p:ext uri="{BB962C8B-B14F-4D97-AF65-F5344CB8AC3E}">
        <p14:creationId xmlns:p14="http://schemas.microsoft.com/office/powerpoint/2010/main" val="3802138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The trainer should give participants an opportunity to ask any questions that they may have in relation to the lesson.</a:t>
            </a:r>
          </a:p>
          <a:p>
            <a:pPr marL="0" marR="0" indent="0" algn="l" defTabSz="457200" rtl="0" eaLnBrk="1" fontAlgn="base" latinLnBrk="0" hangingPunct="1">
              <a:lnSpc>
                <a:spcPct val="100000"/>
              </a:lnSpc>
              <a:spcBef>
                <a:spcPct val="0"/>
              </a:spcBef>
              <a:spcAft>
                <a:spcPct val="0"/>
              </a:spcAft>
              <a:buClrTx/>
              <a:buSzTx/>
              <a:buFontTx/>
              <a:buNone/>
              <a:tabLst/>
              <a:defRPr/>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Practical Exercises (if applicable)</a:t>
            </a:r>
          </a:p>
          <a:p>
            <a:r>
              <a:rPr lang="en-GB" sz="1200" kern="1200" dirty="0">
                <a:solidFill>
                  <a:schemeClr val="tx1"/>
                </a:solidFill>
                <a:effectLst/>
                <a:latin typeface="+mn-lt"/>
                <a:ea typeface="+mn-ea"/>
                <a:cs typeface="+mn-cs"/>
              </a:rPr>
              <a:t>No practical exercises are prepared for this session</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Knowledge Check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trainer should check knowledge by asking relevant questions from each of the session aspects.</a:t>
            </a:r>
          </a:p>
          <a:p>
            <a:pPr eaLnBrk="1" hangingPunct="1">
              <a:spcBef>
                <a:spcPct val="0"/>
              </a:spcBef>
            </a:pPr>
            <a:endParaRPr lang="en-GB" dirty="0"/>
          </a:p>
          <a:p>
            <a:pPr eaLnBrk="1" hangingPunct="1">
              <a:spcBef>
                <a:spcPct val="0"/>
              </a:spcBef>
            </a:pPr>
            <a:endParaRPr lang="en-GB" dirty="0"/>
          </a:p>
        </p:txBody>
      </p:sp>
      <p:sp>
        <p:nvSpPr>
          <p:cNvPr id="148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228875-48AB-4064-881C-57EB98FFB372}" type="slidenum">
              <a:rPr lang="en-GB">
                <a:cs typeface="Arial" charset="0"/>
              </a:rPr>
              <a:pPr fontAlgn="base">
                <a:spcBef>
                  <a:spcPct val="0"/>
                </a:spcBef>
                <a:spcAft>
                  <a:spcPct val="0"/>
                </a:spcAft>
                <a:defRPr/>
              </a:pPr>
              <a:t>58</a:t>
            </a:fld>
            <a:endParaRPr lang="en-GB" dirty="0">
              <a:cs typeface="Arial" charset="0"/>
            </a:endParaRPr>
          </a:p>
        </p:txBody>
      </p:sp>
    </p:spTree>
    <p:extLst>
      <p:ext uri="{BB962C8B-B14F-4D97-AF65-F5344CB8AC3E}">
        <p14:creationId xmlns:p14="http://schemas.microsoft.com/office/powerpoint/2010/main" val="414507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DB06508-4E7E-4376-9035-E08905FDE4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F1BEF889-FD4C-440C-B1E0-0FF2C0FE7056}"/>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The achievements to date are:</a:t>
            </a:r>
            <a:endParaRPr lang="hr-HR" altLang="en-US" dirty="0"/>
          </a:p>
          <a:p>
            <a:r>
              <a:rPr lang="en-GB" altLang="en-US" dirty="0"/>
              <a:t> </a:t>
            </a:r>
            <a:endParaRPr lang="hr-HR" altLang="en-US" dirty="0"/>
          </a:p>
          <a:p>
            <a:r>
              <a:rPr lang="en-GB" altLang="en-US" dirty="0"/>
              <a:t>Process of legislative reforms worldwide </a:t>
            </a:r>
            <a:endParaRPr lang="hr-HR" altLang="en-US" dirty="0"/>
          </a:p>
          <a:p>
            <a:r>
              <a:rPr lang="en-GB" altLang="en-US" dirty="0"/>
              <a:t>Increased criminal justice measures </a:t>
            </a:r>
            <a:endParaRPr lang="hr-HR" altLang="en-US" dirty="0"/>
          </a:p>
          <a:p>
            <a:r>
              <a:rPr lang="en-GB" altLang="en-US" dirty="0"/>
              <a:t>Increased trust and cooperation between parties</a:t>
            </a:r>
            <a:endParaRPr lang="hr-HR" altLang="en-US" dirty="0"/>
          </a:p>
          <a:p>
            <a:r>
              <a:rPr lang="en-GB" altLang="en-US" dirty="0"/>
              <a:t>Global outreach, global impact: 55 countries ratified, 4 signed, 10+ were invited to accede; Cooperation with at least another 50 countries</a:t>
            </a:r>
            <a:endParaRPr lang="hr-HR" altLang="en-US" dirty="0"/>
          </a:p>
          <a:p>
            <a:r>
              <a:rPr lang="en-GB" altLang="en-US" dirty="0"/>
              <a:t>Catalyst for capacity building</a:t>
            </a:r>
            <a:endParaRPr lang="hr-HR" altLang="en-US" dirty="0"/>
          </a:p>
          <a:p>
            <a:r>
              <a:rPr lang="en-GB" altLang="en-US" dirty="0"/>
              <a:t>Increased  legal certainty and trust by private sector </a:t>
            </a:r>
            <a:endParaRPr lang="hr-HR" altLang="en-US" dirty="0"/>
          </a:p>
          <a:p>
            <a:r>
              <a:rPr lang="en-GB" altLang="en-US" dirty="0"/>
              <a:t>An essential element of norms of behaviour for cyberspace</a:t>
            </a:r>
            <a:endParaRPr lang="hr-HR" altLang="en-US" dirty="0"/>
          </a:p>
          <a:p>
            <a:r>
              <a:rPr lang="en-GB" altLang="en-US" dirty="0"/>
              <a:t>Contribution to human rights and the rule of law in cyberspace</a:t>
            </a:r>
            <a:endParaRPr lang="hr-HR" altLang="en-US" dirty="0"/>
          </a:p>
          <a:p>
            <a:r>
              <a:rPr lang="en-GB" altLang="en-US" dirty="0"/>
              <a:t>Protecting you and your rights</a:t>
            </a:r>
            <a:endParaRPr lang="hr-HR" altLang="en-US" dirty="0"/>
          </a:p>
          <a:p>
            <a:endParaRPr lang="hr-HR" altLang="en-US" dirty="0"/>
          </a:p>
          <a:p>
            <a:pPr eaLnBrk="1" hangingPunct="1"/>
            <a:endParaRPr lang="pt-PT" altLang="sr-Latn-RS" dirty="0"/>
          </a:p>
        </p:txBody>
      </p:sp>
    </p:spTree>
    <p:extLst>
      <p:ext uri="{BB962C8B-B14F-4D97-AF65-F5344CB8AC3E}">
        <p14:creationId xmlns:p14="http://schemas.microsoft.com/office/powerpoint/2010/main" val="209555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aseline="0" dirty="0"/>
              <a:t>Many of the procedural powers under the Budapest Convention either enable cooperation with or mandate cooperation of service providers with law enforcement officials. This slide provides the definition of the term Service Provider in Article 1 of the Budapest Convention. The trainer should emphasise the importance of understanding the concept of service provider, including referring to the various provisions in domestic law that provide procedural powers to be exercised in relation to service providers (e.g. interception of content data, production orders). Explanation of the definition is provided on the next slide.</a:t>
            </a:r>
          </a:p>
        </p:txBody>
      </p:sp>
      <p:sp>
        <p:nvSpPr>
          <p:cNvPr id="4" name="Slide Number Placeholder 3"/>
          <p:cNvSpPr>
            <a:spLocks noGrp="1"/>
          </p:cNvSpPr>
          <p:nvPr>
            <p:ph type="sldNum" sz="quarter" idx="10"/>
          </p:nvPr>
        </p:nvSpPr>
        <p:spPr/>
        <p:txBody>
          <a:bodyPr/>
          <a:lstStyle/>
          <a:p>
            <a:fld id="{B2221978-7AB2-D644-A1FF-AF545A1745C1}" type="slidenum">
              <a:rPr lang="en-US" smtClean="0"/>
              <a:pPr/>
              <a:t>8</a:t>
            </a:fld>
            <a:endParaRPr lang="en-US" dirty="0"/>
          </a:p>
        </p:txBody>
      </p:sp>
    </p:spTree>
    <p:extLst>
      <p:ext uri="{BB962C8B-B14F-4D97-AF65-F5344CB8AC3E}">
        <p14:creationId xmlns:p14="http://schemas.microsoft.com/office/powerpoint/2010/main" val="18572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US" b="1" dirty="0"/>
              <a:t>Discuss re Georgia as system different but highlight other countries have the following model</a:t>
            </a:r>
            <a:r>
              <a:rPr lang="en-US" dirty="0"/>
              <a:t>. The</a:t>
            </a:r>
            <a:r>
              <a:rPr lang="en-US" baseline="0" dirty="0"/>
              <a:t> trainer should explain subscriber information </a:t>
            </a:r>
            <a:r>
              <a:rPr lang="en-US" dirty="0"/>
              <a:t>as information to identify user of specific IPs or IPs used by specific persons (including data from registrars on domain registrants).</a:t>
            </a:r>
            <a:r>
              <a:rPr lang="en-US" baseline="0" dirty="0"/>
              <a:t> The trainer should use examples of subscriber information (such as subscriber name, address, billing information etc.) to explain the scope of subscriber information.  At this stage, the trainer should also highlight the importance of subscriber information for the purposes of investigation. At a preliminary stage of an investigation, subscriber information is essential for the purposes of identifying and gaining information about potential suspects. Article 18 (Production orders) provides for a specific procedural power that relates to subscriber information. </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10</a:t>
            </a:fld>
            <a:endParaRPr lang="en-US" dirty="0"/>
          </a:p>
        </p:txBody>
      </p:sp>
    </p:spTree>
    <p:extLst>
      <p:ext uri="{BB962C8B-B14F-4D97-AF65-F5344CB8AC3E}">
        <p14:creationId xmlns:p14="http://schemas.microsoft.com/office/powerpoint/2010/main" val="210606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defTabSz="457200" rtl="0" eaLnBrk="1" fontAlgn="auto" latinLnBrk="0" hangingPunct="1">
              <a:lnSpc>
                <a:spcPct val="100000"/>
              </a:lnSpc>
              <a:spcBef>
                <a:spcPts val="0"/>
              </a:spcBef>
              <a:spcAft>
                <a:spcPts val="0"/>
              </a:spcAft>
              <a:buClrTx/>
              <a:buSzTx/>
              <a:buFontTx/>
              <a:buNone/>
              <a:tabLst/>
              <a:defRPr/>
            </a:pPr>
            <a:r>
              <a:rPr lang="en-US" dirty="0"/>
              <a:t>The trainer </a:t>
            </a:r>
            <a:r>
              <a:rPr lang="en-US" baseline="0" dirty="0"/>
              <a:t>should explain the meaning of the term “traffic data” - </a:t>
            </a:r>
            <a:r>
              <a:rPr lang="en-US" dirty="0"/>
              <a:t>traffic data are</a:t>
            </a:r>
            <a:r>
              <a:rPr lang="en-US" baseline="0" dirty="0"/>
              <a:t> anonymous log files that record activities of operating system of computer systems or of communication between computer systems.</a:t>
            </a:r>
            <a:r>
              <a:rPr lang="en-US" dirty="0"/>
              <a:t> The trainer</a:t>
            </a:r>
            <a:r>
              <a:rPr lang="en-US" baseline="0" dirty="0"/>
              <a:t> should also emphasise the importance of traffic data for the purposes of investigation and the procedural powers in domestic law specific to traffic data (e.g. expedited preservation and partial disclosure of traffic data and real-time collection of traffic data). It is important that the participants understand that traffic data is log data that indicates certain details regarding the communication (i.e. origin, destination, route, time, date, size, duration or type of underlying service).</a:t>
            </a:r>
            <a:endParaRPr lang="en-US" dirty="0"/>
          </a:p>
        </p:txBody>
      </p:sp>
      <p:sp>
        <p:nvSpPr>
          <p:cNvPr id="4" name="Slide Number Placeholder 3"/>
          <p:cNvSpPr>
            <a:spLocks noGrp="1"/>
          </p:cNvSpPr>
          <p:nvPr>
            <p:ph type="sldNum" sz="quarter" idx="10"/>
          </p:nvPr>
        </p:nvSpPr>
        <p:spPr/>
        <p:txBody>
          <a:bodyPr/>
          <a:lstStyle/>
          <a:p>
            <a:fld id="{B2221978-7AB2-D644-A1FF-AF545A1745C1}" type="slidenum">
              <a:rPr lang="en-US" smtClean="0"/>
              <a:pPr/>
              <a:t>11</a:t>
            </a:fld>
            <a:endParaRPr lang="en-US" dirty="0"/>
          </a:p>
        </p:txBody>
      </p:sp>
    </p:spTree>
    <p:extLst>
      <p:ext uri="{BB962C8B-B14F-4D97-AF65-F5344CB8AC3E}">
        <p14:creationId xmlns:p14="http://schemas.microsoft.com/office/powerpoint/2010/main" val="1236106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6155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46708E8-5933-45CE-A8E6-0870F4F0539D}" type="slidenum">
              <a:rPr lang="en-GB" smtClean="0"/>
              <a:pPr/>
              <a:t>‹#›</a:t>
            </a:fld>
            <a:endParaRPr lang="en-GB" dirty="0"/>
          </a:p>
        </p:txBody>
      </p:sp>
    </p:spTree>
    <p:extLst>
      <p:ext uri="{BB962C8B-B14F-4D97-AF65-F5344CB8AC3E}">
        <p14:creationId xmlns:p14="http://schemas.microsoft.com/office/powerpoint/2010/main" val="233527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pPr/>
              <a:t>‹#›</a:t>
            </a:fld>
            <a:endParaRPr lang="en-GB" dirty="0"/>
          </a:p>
        </p:txBody>
      </p:sp>
    </p:spTree>
    <p:extLst>
      <p:ext uri="{BB962C8B-B14F-4D97-AF65-F5344CB8AC3E}">
        <p14:creationId xmlns:p14="http://schemas.microsoft.com/office/powerpoint/2010/main" val="2851965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pPr/>
              <a:t>‹#›</a:t>
            </a:fld>
            <a:endParaRPr lang="en-GB" dirty="0"/>
          </a:p>
        </p:txBody>
      </p:sp>
    </p:spTree>
    <p:extLst>
      <p:ext uri="{BB962C8B-B14F-4D97-AF65-F5344CB8AC3E}">
        <p14:creationId xmlns:p14="http://schemas.microsoft.com/office/powerpoint/2010/main" val="314498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pPr/>
              <a:t>‹#›</a:t>
            </a:fld>
            <a:endParaRPr lang="en-GB" dirty="0"/>
          </a:p>
        </p:txBody>
      </p:sp>
    </p:spTree>
    <p:extLst>
      <p:ext uri="{BB962C8B-B14F-4D97-AF65-F5344CB8AC3E}">
        <p14:creationId xmlns:p14="http://schemas.microsoft.com/office/powerpoint/2010/main" val="38119879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pPr/>
              <a:t>‹#›</a:t>
            </a:fld>
            <a:endParaRPr lang="en-GB" dirty="0"/>
          </a:p>
        </p:txBody>
      </p:sp>
    </p:spTree>
    <p:extLst>
      <p:ext uri="{BB962C8B-B14F-4D97-AF65-F5344CB8AC3E}">
        <p14:creationId xmlns:p14="http://schemas.microsoft.com/office/powerpoint/2010/main" val="168426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pPr/>
              <a:t>‹#›</a:t>
            </a:fld>
            <a:endParaRPr lang="en-GB" dirty="0"/>
          </a:p>
        </p:txBody>
      </p:sp>
    </p:spTree>
    <p:extLst>
      <p:ext uri="{BB962C8B-B14F-4D97-AF65-F5344CB8AC3E}">
        <p14:creationId xmlns:p14="http://schemas.microsoft.com/office/powerpoint/2010/main" val="218474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pPr/>
              <a:t>‹#›</a:t>
            </a:fld>
            <a:endParaRPr lang="en-GB" dirty="0"/>
          </a:p>
        </p:txBody>
      </p:sp>
    </p:spTree>
    <p:extLst>
      <p:ext uri="{BB962C8B-B14F-4D97-AF65-F5344CB8AC3E}">
        <p14:creationId xmlns:p14="http://schemas.microsoft.com/office/powerpoint/2010/main" val="164604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pPr/>
              <a:t>‹#›</a:t>
            </a:fld>
            <a:endParaRPr lang="en-GB" dirty="0"/>
          </a:p>
        </p:txBody>
      </p:sp>
    </p:spTree>
    <p:extLst>
      <p:ext uri="{BB962C8B-B14F-4D97-AF65-F5344CB8AC3E}">
        <p14:creationId xmlns:p14="http://schemas.microsoft.com/office/powerpoint/2010/main" val="358653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pPr/>
              <a:t>‹#›</a:t>
            </a:fld>
            <a:endParaRPr lang="en-GB" dirty="0"/>
          </a:p>
        </p:txBody>
      </p:sp>
    </p:spTree>
    <p:extLst>
      <p:ext uri="{BB962C8B-B14F-4D97-AF65-F5344CB8AC3E}">
        <p14:creationId xmlns:p14="http://schemas.microsoft.com/office/powerpoint/2010/main" val="3946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pPr/>
              <a:t>‹#›</a:t>
            </a:fld>
            <a:endParaRPr lang="en-GB" dirty="0"/>
          </a:p>
        </p:txBody>
      </p:sp>
    </p:spTree>
    <p:extLst>
      <p:ext uri="{BB962C8B-B14F-4D97-AF65-F5344CB8AC3E}">
        <p14:creationId xmlns:p14="http://schemas.microsoft.com/office/powerpoint/2010/main" val="150206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pPr/>
              <a:t>‹#›</a:t>
            </a:fld>
            <a:endParaRPr lang="en-GB" dirty="0"/>
          </a:p>
        </p:txBody>
      </p:sp>
    </p:spTree>
    <p:extLst>
      <p:ext uri="{BB962C8B-B14F-4D97-AF65-F5344CB8AC3E}">
        <p14:creationId xmlns:p14="http://schemas.microsoft.com/office/powerpoint/2010/main" val="384311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B46708E8-5933-45CE-A8E6-0870F4F0539D}" type="slidenum">
              <a:rPr lang="en-GB" smtClean="0"/>
              <a:pPr/>
              <a:t>‹#›</a:t>
            </a:fld>
            <a:endParaRPr lang="en-GB" dirty="0"/>
          </a:p>
        </p:txBody>
      </p:sp>
      <p:pic>
        <p:nvPicPr>
          <p:cNvPr id="6" name="Picture 5">
            <a:extLst>
              <a:ext uri="{FF2B5EF4-FFF2-40B4-BE49-F238E27FC236}">
                <a16:creationId xmlns:a16="http://schemas.microsoft.com/office/drawing/2014/main" id="{A4C2D05C-D4A7-4669-9AC8-DE9F73DDDD15}"/>
              </a:ext>
            </a:extLst>
          </p:cNvPr>
          <p:cNvPicPr>
            <a:picLocks noChangeAspect="1"/>
          </p:cNvPicPr>
          <p:nvPr userDrawn="1"/>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11721407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5.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52.xml"/><Relationship Id="rId5" Type="http://schemas.openxmlformats.org/officeDocument/2006/relationships/image" Target="../media/image5.sv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5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18" y="5207627"/>
            <a:ext cx="3289738" cy="856843"/>
          </a:xfrm>
        </p:spPr>
        <p:txBody>
          <a:bodyPr>
            <a:normAutofit fontScale="85000" lnSpcReduction="10000"/>
          </a:bodyPr>
          <a:lstStyle/>
          <a:p>
            <a:r>
              <a:rPr lang="en-US" dirty="0">
                <a:solidFill>
                  <a:srgbClr val="2F618F"/>
                </a:solidFill>
              </a:rPr>
              <a:t>Sessions 11</a:t>
            </a:r>
          </a:p>
          <a:p>
            <a:r>
              <a:rPr lang="en-US" dirty="0">
                <a:solidFill>
                  <a:srgbClr val="2F618F"/>
                </a:solidFill>
              </a:rPr>
              <a:t>Procedural Rules under the Budapest Convention</a:t>
            </a:r>
          </a:p>
        </p:txBody>
      </p:sp>
      <p:sp>
        <p:nvSpPr>
          <p:cNvPr id="11" name="TextBox 10">
            <a:extLst>
              <a:ext uri="{FF2B5EF4-FFF2-40B4-BE49-F238E27FC236}">
                <a16:creationId xmlns:a16="http://schemas.microsoft.com/office/drawing/2014/main" id="{E9A21A3D-BA42-4AA4-9896-F5455E5340F8}"/>
              </a:ext>
            </a:extLst>
          </p:cNvPr>
          <p:cNvSpPr txBox="1"/>
          <p:nvPr/>
        </p:nvSpPr>
        <p:spPr>
          <a:xfrm>
            <a:off x="281354" y="2627985"/>
            <a:ext cx="6069204"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E8E"/>
                </a:solidFill>
                <a:effectLst/>
                <a:uLnTx/>
                <a:uFillTx/>
                <a:ea typeface="+mn-ea"/>
                <a:cs typeface="+mn-cs"/>
              </a:rPr>
              <a:t>First Responder training for Investigators on Cybercrime and Electronic Evidence </a:t>
            </a:r>
          </a:p>
        </p:txBody>
      </p:sp>
    </p:spTree>
    <p:extLst>
      <p:ext uri="{BB962C8B-B14F-4D97-AF65-F5344CB8AC3E}">
        <p14:creationId xmlns:p14="http://schemas.microsoft.com/office/powerpoint/2010/main" val="98954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Subscriber Information</a:t>
            </a:r>
          </a:p>
        </p:txBody>
      </p:sp>
      <p:sp>
        <p:nvSpPr>
          <p:cNvPr id="3" name="Content Placeholder 2"/>
          <p:cNvSpPr>
            <a:spLocks noGrp="1"/>
          </p:cNvSpPr>
          <p:nvPr>
            <p:ph idx="1"/>
          </p:nvPr>
        </p:nvSpPr>
        <p:spPr>
          <a:xfrm>
            <a:off x="309501" y="1362915"/>
            <a:ext cx="8246043" cy="5124538"/>
          </a:xfrm>
        </p:spPr>
        <p:txBody>
          <a:bodyPr>
            <a:normAutofit/>
          </a:bodyPr>
          <a:lstStyle/>
          <a:p>
            <a:pPr algn="just">
              <a:spcBef>
                <a:spcPts val="600"/>
              </a:spcBef>
              <a:spcAft>
                <a:spcPts val="1200"/>
              </a:spcAft>
            </a:pPr>
            <a:r>
              <a:rPr lang="en-US" sz="2800" b="1" u="sng" dirty="0"/>
              <a:t>Information </a:t>
            </a:r>
            <a:r>
              <a:rPr lang="en-US" sz="2800" dirty="0"/>
              <a:t>in form of computer data/any other form held by a service provider </a:t>
            </a:r>
            <a:r>
              <a:rPr lang="en-US" sz="2800" b="1" u="sng" dirty="0"/>
              <a:t>relating to subscribers</a:t>
            </a:r>
            <a:r>
              <a:rPr lang="en-US" sz="2800" b="1" dirty="0"/>
              <a:t> </a:t>
            </a:r>
            <a:r>
              <a:rPr lang="en-US" sz="2800" dirty="0"/>
              <a:t>of its services (other than content data and traffic data)</a:t>
            </a:r>
          </a:p>
          <a:p>
            <a:pPr algn="just">
              <a:spcBef>
                <a:spcPts val="600"/>
              </a:spcBef>
              <a:spcAft>
                <a:spcPts val="1200"/>
              </a:spcAft>
            </a:pPr>
            <a:r>
              <a:rPr lang="en-US" sz="2800" b="1" u="sng" dirty="0"/>
              <a:t>Most often sought information</a:t>
            </a:r>
            <a:r>
              <a:rPr lang="en-US" sz="2800" b="1" dirty="0"/>
              <a:t> </a:t>
            </a:r>
            <a:r>
              <a:rPr lang="en-US" sz="2800" dirty="0"/>
              <a:t>in criminal investigations</a:t>
            </a:r>
          </a:p>
          <a:p>
            <a:pPr algn="just">
              <a:spcBef>
                <a:spcPts val="600"/>
              </a:spcBef>
              <a:spcAft>
                <a:spcPts val="1200"/>
              </a:spcAft>
            </a:pPr>
            <a:r>
              <a:rPr lang="en-US" sz="2800" b="1" u="sng" dirty="0"/>
              <a:t>Less privacy sensitive </a:t>
            </a:r>
            <a:r>
              <a:rPr lang="en-US" sz="2800" dirty="0"/>
              <a:t>than traffic data and content data</a:t>
            </a:r>
          </a:p>
          <a:p>
            <a:pPr algn="just">
              <a:spcBef>
                <a:spcPts val="600"/>
              </a:spcBef>
              <a:spcAft>
                <a:spcPts val="1200"/>
              </a:spcAft>
            </a:pPr>
            <a:r>
              <a:rPr lang="en-US" sz="2800" dirty="0"/>
              <a:t>Usually </a:t>
            </a:r>
            <a:r>
              <a:rPr lang="en-US" sz="2800" b="1" u="sng" dirty="0"/>
              <a:t>held by private sector service providers</a:t>
            </a:r>
            <a:r>
              <a:rPr lang="en-US" sz="2800" dirty="0"/>
              <a:t>, obtained through production orders</a:t>
            </a:r>
          </a:p>
        </p:txBody>
      </p:sp>
    </p:spTree>
    <p:custDataLst>
      <p:tags r:id="rId1"/>
    </p:custDataLst>
    <p:extLst>
      <p:ext uri="{BB962C8B-B14F-4D97-AF65-F5344CB8AC3E}">
        <p14:creationId xmlns:p14="http://schemas.microsoft.com/office/powerpoint/2010/main" val="73648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Traffic Data</a:t>
            </a:r>
          </a:p>
        </p:txBody>
      </p:sp>
      <p:sp>
        <p:nvSpPr>
          <p:cNvPr id="3" name="Content Placeholder 2"/>
          <p:cNvSpPr>
            <a:spLocks noGrp="1"/>
          </p:cNvSpPr>
          <p:nvPr>
            <p:ph idx="1"/>
          </p:nvPr>
        </p:nvSpPr>
        <p:spPr>
          <a:xfrm>
            <a:off x="548263" y="1843892"/>
            <a:ext cx="7779657" cy="3738736"/>
          </a:xfrm>
        </p:spPr>
        <p:txBody>
          <a:bodyPr>
            <a:normAutofit/>
          </a:bodyPr>
          <a:lstStyle/>
          <a:p>
            <a:pPr algn="just">
              <a:spcBef>
                <a:spcPts val="600"/>
              </a:spcBef>
              <a:spcAft>
                <a:spcPts val="1200"/>
              </a:spcAft>
            </a:pPr>
            <a:r>
              <a:rPr lang="en-US" dirty="0"/>
              <a:t>Computer data </a:t>
            </a:r>
            <a:r>
              <a:rPr lang="en-US" b="1" u="sng" dirty="0"/>
              <a:t>relating to communication</a:t>
            </a:r>
            <a:r>
              <a:rPr lang="en-US" dirty="0"/>
              <a:t> by means of computer </a:t>
            </a:r>
            <a:r>
              <a:rPr lang="en-US" b="1" u="sng" dirty="0"/>
              <a:t>generated by a computer that formed a part in the chain of communication</a:t>
            </a:r>
          </a:p>
          <a:p>
            <a:pPr algn="just">
              <a:spcBef>
                <a:spcPts val="600"/>
              </a:spcBef>
              <a:spcAft>
                <a:spcPts val="1200"/>
              </a:spcAft>
            </a:pPr>
            <a:endParaRPr lang="en-US" b="1" u="sng" dirty="0"/>
          </a:p>
          <a:p>
            <a:pPr algn="just">
              <a:spcBef>
                <a:spcPts val="600"/>
              </a:spcBef>
              <a:spcAft>
                <a:spcPts val="1200"/>
              </a:spcAft>
            </a:pPr>
            <a:r>
              <a:rPr lang="en-US" dirty="0"/>
              <a:t>Indicates communication’s </a:t>
            </a:r>
            <a:r>
              <a:rPr lang="en-US" b="1" u="sng" dirty="0"/>
              <a:t>origin</a:t>
            </a:r>
            <a:r>
              <a:rPr lang="en-US" dirty="0"/>
              <a:t>, </a:t>
            </a:r>
            <a:r>
              <a:rPr lang="en-US" b="1" u="sng" dirty="0"/>
              <a:t>destination</a:t>
            </a:r>
            <a:r>
              <a:rPr lang="en-US" dirty="0"/>
              <a:t>, </a:t>
            </a:r>
            <a:r>
              <a:rPr lang="en-US" b="1" u="sng" dirty="0"/>
              <a:t>route</a:t>
            </a:r>
            <a:r>
              <a:rPr lang="en-US" dirty="0"/>
              <a:t>, </a:t>
            </a:r>
            <a:r>
              <a:rPr lang="en-US" b="1" u="sng" dirty="0"/>
              <a:t>time</a:t>
            </a:r>
            <a:r>
              <a:rPr lang="en-US" dirty="0"/>
              <a:t>, </a:t>
            </a:r>
            <a:r>
              <a:rPr lang="en-US" b="1" u="sng" dirty="0"/>
              <a:t>date</a:t>
            </a:r>
            <a:r>
              <a:rPr lang="en-US" dirty="0"/>
              <a:t>, </a:t>
            </a:r>
            <a:r>
              <a:rPr lang="en-US" b="1" u="sng" dirty="0"/>
              <a:t>size</a:t>
            </a:r>
            <a:r>
              <a:rPr lang="en-US" dirty="0"/>
              <a:t>, </a:t>
            </a:r>
            <a:r>
              <a:rPr lang="en-US" b="1" u="sng" dirty="0"/>
              <a:t>duration</a:t>
            </a:r>
            <a:r>
              <a:rPr lang="en-US" dirty="0"/>
              <a:t>, or </a:t>
            </a:r>
            <a:r>
              <a:rPr lang="en-US" b="1" u="sng" dirty="0"/>
              <a:t>type of underlying service</a:t>
            </a:r>
            <a:r>
              <a:rPr lang="en-US" dirty="0"/>
              <a:t>.</a:t>
            </a:r>
          </a:p>
        </p:txBody>
      </p:sp>
    </p:spTree>
    <p:custDataLst>
      <p:tags r:id="rId1"/>
    </p:custDataLst>
    <p:extLst>
      <p:ext uri="{BB962C8B-B14F-4D97-AF65-F5344CB8AC3E}">
        <p14:creationId xmlns:p14="http://schemas.microsoft.com/office/powerpoint/2010/main" val="287916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Content data</a:t>
            </a:r>
          </a:p>
        </p:txBody>
      </p:sp>
      <p:sp>
        <p:nvSpPr>
          <p:cNvPr id="3" name="Content Placeholder 2"/>
          <p:cNvSpPr>
            <a:spLocks noGrp="1"/>
          </p:cNvSpPr>
          <p:nvPr>
            <p:ph idx="1"/>
          </p:nvPr>
        </p:nvSpPr>
        <p:spPr>
          <a:xfrm>
            <a:off x="515814" y="1428343"/>
            <a:ext cx="8338457" cy="4433660"/>
          </a:xfrm>
        </p:spPr>
        <p:txBody>
          <a:bodyPr>
            <a:normAutofit fontScale="92500"/>
          </a:bodyPr>
          <a:lstStyle/>
          <a:p>
            <a:pPr marL="342900" lvl="1" indent="-342900">
              <a:spcBef>
                <a:spcPts val="600"/>
              </a:spcBef>
              <a:spcAft>
                <a:spcPts val="1200"/>
              </a:spcAft>
              <a:buFont typeface="Arial"/>
              <a:buChar char="•"/>
            </a:pPr>
            <a:r>
              <a:rPr lang="en-US" sz="3200" b="1" u="sng" dirty="0"/>
              <a:t>Communication content</a:t>
            </a:r>
            <a:r>
              <a:rPr lang="en-US" sz="3200" dirty="0"/>
              <a:t> of the communication, i.e., the meaning or purport of the communication, or the </a:t>
            </a:r>
            <a:r>
              <a:rPr lang="en-US" sz="3200" b="1" u="sng" dirty="0"/>
              <a:t>message or information being conveyed</a:t>
            </a:r>
            <a:r>
              <a:rPr lang="en-US" sz="3200" b="1" dirty="0"/>
              <a:t> </a:t>
            </a:r>
            <a:r>
              <a:rPr lang="en-US" sz="3200" dirty="0"/>
              <a:t>by the communication (other than traffic data)</a:t>
            </a:r>
          </a:p>
          <a:p>
            <a:pPr marL="342900" lvl="1" indent="-342900">
              <a:spcBef>
                <a:spcPts val="600"/>
              </a:spcBef>
              <a:spcAft>
                <a:spcPts val="1200"/>
              </a:spcAft>
              <a:buFont typeface="Arial"/>
              <a:buChar char="•"/>
            </a:pPr>
            <a:r>
              <a:rPr lang="en-US" sz="3200" dirty="0"/>
              <a:t>Includes </a:t>
            </a:r>
            <a:r>
              <a:rPr lang="en-US" sz="3200" b="1" u="sng" dirty="0"/>
              <a:t>stored content</a:t>
            </a:r>
            <a:r>
              <a:rPr lang="en-US" sz="3200" b="1" dirty="0"/>
              <a:t> </a:t>
            </a:r>
            <a:r>
              <a:rPr lang="en-US" sz="3200" dirty="0"/>
              <a:t>and </a:t>
            </a:r>
            <a:r>
              <a:rPr lang="en-US" sz="3200" b="1" u="sng" dirty="0"/>
              <a:t>future content</a:t>
            </a:r>
          </a:p>
          <a:p>
            <a:pPr marL="342900" lvl="1" indent="-342900">
              <a:spcBef>
                <a:spcPts val="600"/>
              </a:spcBef>
              <a:spcAft>
                <a:spcPts val="1200"/>
              </a:spcAft>
              <a:buFont typeface="Arial"/>
              <a:buChar char="•"/>
            </a:pPr>
            <a:r>
              <a:rPr lang="en-US" sz="3200" dirty="0"/>
              <a:t>E.g. </a:t>
            </a:r>
            <a:r>
              <a:rPr lang="en-US" sz="3200" b="1" u="sng" dirty="0"/>
              <a:t>emails, images, movies, music</a:t>
            </a:r>
            <a:r>
              <a:rPr lang="en-US" sz="3200" dirty="0"/>
              <a:t> and other files</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t>
            </a:r>
            <a:fld id="{CBD56858-EB0B-D04D-B23C-7A827FD60C9F}" type="slidenum">
              <a:rPr lang="en-US" smtClean="0"/>
              <a:pPr/>
              <a:t>12</a:t>
            </a:fld>
            <a:endParaRPr lang="en-US" dirty="0"/>
          </a:p>
        </p:txBody>
      </p:sp>
    </p:spTree>
    <p:custDataLst>
      <p:tags r:id="rId1"/>
    </p:custDataLst>
    <p:extLst>
      <p:ext uri="{BB962C8B-B14F-4D97-AF65-F5344CB8AC3E}">
        <p14:creationId xmlns:p14="http://schemas.microsoft.com/office/powerpoint/2010/main" val="214049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3"/>
          <p:cNvSpPr>
            <a:spLocks noGrp="1"/>
          </p:cNvSpPr>
          <p:nvPr>
            <p:ph idx="1"/>
          </p:nvPr>
        </p:nvSpPr>
        <p:spPr>
          <a:xfrm>
            <a:off x="312057" y="1125414"/>
            <a:ext cx="8519885" cy="5184951"/>
          </a:xfrm>
          <a:ln w="38100">
            <a:solidFill>
              <a:srgbClr val="FF0000"/>
            </a:solidFill>
          </a:ln>
        </p:spPr>
        <p:txBody>
          <a:bodyPr>
            <a:normAutofit/>
          </a:bodyPr>
          <a:lstStyle/>
          <a:p>
            <a:pPr marL="0" indent="0" algn="ctr" eaLnBrk="1" hangingPunct="1">
              <a:lnSpc>
                <a:spcPct val="80000"/>
              </a:lnSpc>
              <a:spcBef>
                <a:spcPts val="600"/>
              </a:spcBef>
              <a:spcAft>
                <a:spcPts val="1200"/>
              </a:spcAft>
              <a:buFont typeface="Arial" pitchFamily="34" charset="0"/>
              <a:buNone/>
              <a:defRPr/>
            </a:pPr>
            <a:r>
              <a:rPr lang="en-GB" altLang="x-none" sz="2800" b="1" i="1" dirty="0">
                <a:ea typeface="ＭＳ Ｐゴシック" pitchFamily="34" charset="-128"/>
              </a:rPr>
              <a:t>Expedited preservation of computer data </a:t>
            </a:r>
          </a:p>
          <a:p>
            <a:pPr marL="0" indent="0" algn="ctr" eaLnBrk="1" hangingPunct="1">
              <a:lnSpc>
                <a:spcPct val="80000"/>
              </a:lnSpc>
              <a:spcBef>
                <a:spcPts val="600"/>
              </a:spcBef>
              <a:spcAft>
                <a:spcPts val="1200"/>
              </a:spcAft>
              <a:buFont typeface="Arial" pitchFamily="34" charset="0"/>
              <a:buNone/>
              <a:defRPr/>
            </a:pPr>
            <a:r>
              <a:rPr lang="en-GB" altLang="x-none" sz="2800" b="1" i="1" dirty="0">
                <a:ea typeface="ＭＳ Ｐゴシック" pitchFamily="34" charset="-128"/>
              </a:rPr>
              <a:t>Expedited preservation and disclosure of computer data</a:t>
            </a:r>
          </a:p>
          <a:p>
            <a:pPr marL="0" indent="0" algn="ctr" eaLnBrk="1" hangingPunct="1">
              <a:lnSpc>
                <a:spcPct val="80000"/>
              </a:lnSpc>
              <a:spcBef>
                <a:spcPts val="600"/>
              </a:spcBef>
              <a:spcAft>
                <a:spcPts val="1200"/>
              </a:spcAft>
              <a:buFont typeface="Arial" pitchFamily="34" charset="0"/>
              <a:buNone/>
              <a:defRPr/>
            </a:pPr>
            <a:r>
              <a:rPr lang="en-GB" altLang="x-none" sz="2800" b="1" i="1" dirty="0">
                <a:ea typeface="ＭＳ Ｐゴシック" pitchFamily="34" charset="-128"/>
              </a:rPr>
              <a:t>(Articles 16 and 17 – Budapest Convention)</a:t>
            </a:r>
          </a:p>
          <a:p>
            <a:pPr algn="ctr" eaLnBrk="1" hangingPunct="1">
              <a:lnSpc>
                <a:spcPct val="80000"/>
              </a:lnSpc>
              <a:spcBef>
                <a:spcPts val="600"/>
              </a:spcBef>
              <a:spcAft>
                <a:spcPts val="1200"/>
              </a:spcAft>
              <a:defRPr/>
            </a:pPr>
            <a:r>
              <a:rPr lang="en-GB" altLang="x-none" sz="2000" i="1" dirty="0">
                <a:ea typeface="ＭＳ Ｐゴシック" pitchFamily="34" charset="-128"/>
              </a:rPr>
              <a:t>Very innovative and extremely significant </a:t>
            </a:r>
          </a:p>
          <a:p>
            <a:pPr algn="ctr" eaLnBrk="1" hangingPunct="1">
              <a:lnSpc>
                <a:spcPct val="80000"/>
              </a:lnSpc>
              <a:spcBef>
                <a:spcPts val="600"/>
              </a:spcBef>
              <a:spcAft>
                <a:spcPts val="1200"/>
              </a:spcAft>
              <a:defRPr/>
            </a:pPr>
            <a:r>
              <a:rPr lang="en-GB" altLang="x-none" sz="2000" i="1" dirty="0">
                <a:ea typeface="ＭＳ Ｐゴシック" pitchFamily="34" charset="-128"/>
              </a:rPr>
              <a:t>Different focus </a:t>
            </a:r>
            <a:endParaRPr lang="en-GB" altLang="x-none" sz="2000" dirty="0">
              <a:ea typeface="ＭＳ Ｐゴシック" pitchFamily="34" charset="-128"/>
            </a:endParaRPr>
          </a:p>
          <a:p>
            <a:pPr eaLnBrk="1" hangingPunct="1">
              <a:lnSpc>
                <a:spcPct val="80000"/>
              </a:lnSpc>
              <a:spcBef>
                <a:spcPts val="600"/>
              </a:spcBef>
              <a:spcAft>
                <a:spcPts val="1200"/>
              </a:spcAft>
              <a:defRPr/>
            </a:pPr>
            <a:r>
              <a:rPr lang="en-GB" altLang="x-none" sz="2000" i="1" dirty="0">
                <a:ea typeface="ＭＳ Ｐゴシック" pitchFamily="34" charset="-128"/>
              </a:rPr>
              <a:t>Both of them are expedited to correspond to the speed of the circulation of information in the digital environment</a:t>
            </a:r>
          </a:p>
          <a:p>
            <a:pPr eaLnBrk="1" hangingPunct="1">
              <a:lnSpc>
                <a:spcPct val="80000"/>
              </a:lnSpc>
              <a:spcBef>
                <a:spcPts val="600"/>
              </a:spcBef>
              <a:spcAft>
                <a:spcPts val="1200"/>
              </a:spcAft>
              <a:defRPr/>
            </a:pPr>
            <a:r>
              <a:rPr lang="en-GB" altLang="x-none" sz="2000" i="1" dirty="0">
                <a:ea typeface="ＭＳ Ｐゴシック" pitchFamily="34" charset="-128"/>
              </a:rPr>
              <a:t>Their intrusiveness level is not very high</a:t>
            </a:r>
          </a:p>
          <a:p>
            <a:pPr eaLnBrk="1" hangingPunct="1">
              <a:lnSpc>
                <a:spcPct val="80000"/>
              </a:lnSpc>
              <a:spcBef>
                <a:spcPts val="600"/>
              </a:spcBef>
              <a:spcAft>
                <a:spcPts val="1200"/>
              </a:spcAft>
              <a:defRPr/>
            </a:pPr>
            <a:r>
              <a:rPr lang="en-GB" altLang="x-none" sz="2000" i="1" dirty="0">
                <a:ea typeface="ＭＳ Ｐゴシック" pitchFamily="34" charset="-128"/>
              </a:rPr>
              <a:t>Concerning traffic data there is also a provision allowing expedited disclosure</a:t>
            </a:r>
          </a:p>
        </p:txBody>
      </p:sp>
    </p:spTree>
    <p:custDataLst>
      <p:tags r:id="rId1"/>
    </p:custDataLst>
    <p:extLst>
      <p:ext uri="{BB962C8B-B14F-4D97-AF65-F5344CB8AC3E}">
        <p14:creationId xmlns:p14="http://schemas.microsoft.com/office/powerpoint/2010/main" val="414781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Order or similarly obtain</a:t>
            </a:r>
          </a:p>
        </p:txBody>
      </p:sp>
      <p:sp>
        <p:nvSpPr>
          <p:cNvPr id="3" name="Content Placeholder 2"/>
          <p:cNvSpPr>
            <a:spLocks noGrp="1"/>
          </p:cNvSpPr>
          <p:nvPr>
            <p:ph idx="1"/>
          </p:nvPr>
        </p:nvSpPr>
        <p:spPr>
          <a:xfrm>
            <a:off x="628650" y="1886206"/>
            <a:ext cx="7886700" cy="3878984"/>
          </a:xfrm>
        </p:spPr>
        <p:txBody>
          <a:bodyPr>
            <a:normAutofit/>
          </a:bodyPr>
          <a:lstStyle/>
          <a:p>
            <a:r>
              <a:rPr lang="en-US" dirty="0"/>
              <a:t>May be exercised through:</a:t>
            </a:r>
          </a:p>
          <a:p>
            <a:pPr lvl="1"/>
            <a:r>
              <a:rPr lang="en-US" sz="2800" dirty="0"/>
              <a:t>Judicial order;</a:t>
            </a:r>
          </a:p>
          <a:p>
            <a:pPr lvl="1"/>
            <a:r>
              <a:rPr lang="en-US" sz="2800" dirty="0"/>
              <a:t>Administrative order;</a:t>
            </a:r>
          </a:p>
          <a:p>
            <a:pPr lvl="1"/>
            <a:r>
              <a:rPr lang="en-US" sz="2800" dirty="0"/>
              <a:t>Directive;</a:t>
            </a:r>
          </a:p>
          <a:p>
            <a:pPr lvl="1"/>
            <a:r>
              <a:rPr lang="en-US" sz="2800" dirty="0"/>
              <a:t>Search &amp; seizure; or</a:t>
            </a:r>
          </a:p>
          <a:p>
            <a:pPr lvl="1"/>
            <a:r>
              <a:rPr lang="en-US" sz="2800" dirty="0"/>
              <a:t>Production order</a:t>
            </a:r>
          </a:p>
        </p:txBody>
      </p:sp>
    </p:spTree>
    <p:custDataLst>
      <p:tags r:id="rId1"/>
    </p:custDataLst>
    <p:extLst>
      <p:ext uri="{BB962C8B-B14F-4D97-AF65-F5344CB8AC3E}">
        <p14:creationId xmlns:p14="http://schemas.microsoft.com/office/powerpoint/2010/main" val="349885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Expeditious preservation</a:t>
            </a:r>
          </a:p>
        </p:txBody>
      </p:sp>
      <p:sp>
        <p:nvSpPr>
          <p:cNvPr id="3" name="Content Placeholder 2"/>
          <p:cNvSpPr>
            <a:spLocks noGrp="1"/>
          </p:cNvSpPr>
          <p:nvPr>
            <p:ph idx="1"/>
          </p:nvPr>
        </p:nvSpPr>
        <p:spPr>
          <a:xfrm>
            <a:off x="457200" y="1662950"/>
            <a:ext cx="8229600" cy="4525963"/>
          </a:xfrm>
        </p:spPr>
        <p:txBody>
          <a:bodyPr/>
          <a:lstStyle/>
          <a:p>
            <a:pPr algn="just">
              <a:spcBef>
                <a:spcPts val="600"/>
              </a:spcBef>
              <a:spcAft>
                <a:spcPts val="1200"/>
              </a:spcAft>
            </a:pPr>
            <a:r>
              <a:rPr lang="en-US" sz="2800" dirty="0"/>
              <a:t>Manner of preservation may be determined by Parties</a:t>
            </a:r>
          </a:p>
          <a:p>
            <a:pPr algn="just">
              <a:spcBef>
                <a:spcPts val="600"/>
              </a:spcBef>
              <a:spcAft>
                <a:spcPts val="1200"/>
              </a:spcAft>
            </a:pPr>
            <a:r>
              <a:rPr lang="en-US" sz="2800" dirty="0"/>
              <a:t>Power enables protection of existing stored data from anything that would cause its current quality or condition to change or deteriorate</a:t>
            </a:r>
          </a:p>
          <a:p>
            <a:pPr algn="just">
              <a:spcBef>
                <a:spcPts val="600"/>
              </a:spcBef>
              <a:spcAft>
                <a:spcPts val="1200"/>
              </a:spcAft>
            </a:pPr>
            <a:r>
              <a:rPr lang="en-US" sz="2800" dirty="0"/>
              <a:t>Does not necessarily require:</a:t>
            </a:r>
          </a:p>
          <a:p>
            <a:pPr lvl="1" algn="just">
              <a:spcBef>
                <a:spcPts val="600"/>
              </a:spcBef>
              <a:spcAft>
                <a:spcPts val="1200"/>
              </a:spcAft>
            </a:pPr>
            <a:r>
              <a:rPr lang="en-US" sz="2400" dirty="0"/>
              <a:t>rendering preserved data inaccessible </a:t>
            </a:r>
          </a:p>
          <a:p>
            <a:pPr lvl="1" algn="just">
              <a:spcBef>
                <a:spcPts val="600"/>
              </a:spcBef>
              <a:spcAft>
                <a:spcPts val="1200"/>
              </a:spcAft>
            </a:pPr>
            <a:r>
              <a:rPr lang="en-US" sz="2400" dirty="0"/>
              <a:t>Preventing use of copy of data by legitimate users</a:t>
            </a:r>
          </a:p>
          <a:p>
            <a:pPr marL="457200" lvl="1" indent="0" algn="just">
              <a:spcBef>
                <a:spcPts val="600"/>
              </a:spcBef>
              <a:spcAft>
                <a:spcPts val="1200"/>
              </a:spcAft>
              <a:buNone/>
            </a:pPr>
            <a:endParaRPr lang="en-US" sz="2400" dirty="0"/>
          </a:p>
        </p:txBody>
      </p:sp>
    </p:spTree>
    <p:custDataLst>
      <p:tags r:id="rId1"/>
    </p:custDataLst>
    <p:extLst>
      <p:ext uri="{BB962C8B-B14F-4D97-AF65-F5344CB8AC3E}">
        <p14:creationId xmlns:p14="http://schemas.microsoft.com/office/powerpoint/2010/main" val="15781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Specified Computer Data</a:t>
            </a:r>
          </a:p>
        </p:txBody>
      </p:sp>
      <p:sp>
        <p:nvSpPr>
          <p:cNvPr id="3" name="Content Placeholder 2"/>
          <p:cNvSpPr>
            <a:spLocks noGrp="1"/>
          </p:cNvSpPr>
          <p:nvPr>
            <p:ph idx="1"/>
          </p:nvPr>
        </p:nvSpPr>
        <p:spPr>
          <a:xfrm>
            <a:off x="628650" y="1703562"/>
            <a:ext cx="7886700" cy="4351338"/>
          </a:xfrm>
        </p:spPr>
        <p:txBody>
          <a:bodyPr>
            <a:normAutofit/>
          </a:bodyPr>
          <a:lstStyle/>
          <a:p>
            <a:pPr algn="just">
              <a:spcBef>
                <a:spcPts val="600"/>
              </a:spcBef>
              <a:spcAft>
                <a:spcPts val="1200"/>
              </a:spcAft>
            </a:pPr>
            <a:r>
              <a:rPr lang="en-US" dirty="0"/>
              <a:t>Any kind of stored computer data including:</a:t>
            </a:r>
          </a:p>
          <a:p>
            <a:pPr lvl="1" algn="just">
              <a:spcBef>
                <a:spcPts val="600"/>
              </a:spcBef>
              <a:spcAft>
                <a:spcPts val="1200"/>
              </a:spcAft>
            </a:pPr>
            <a:r>
              <a:rPr lang="en-US" sz="2800" dirty="0"/>
              <a:t>Business, health, personal or other records</a:t>
            </a:r>
          </a:p>
          <a:p>
            <a:pPr lvl="1" algn="just">
              <a:spcBef>
                <a:spcPts val="600"/>
              </a:spcBef>
              <a:spcAft>
                <a:spcPts val="1200"/>
              </a:spcAft>
            </a:pPr>
            <a:r>
              <a:rPr lang="en-US" sz="2800" dirty="0"/>
              <a:t>Traffic data</a:t>
            </a:r>
          </a:p>
          <a:p>
            <a:pPr algn="just">
              <a:spcBef>
                <a:spcPts val="600"/>
              </a:spcBef>
              <a:spcAft>
                <a:spcPts val="1200"/>
              </a:spcAft>
            </a:pPr>
            <a:r>
              <a:rPr lang="en-US" dirty="0"/>
              <a:t>Measures may be applied to investigation in a particular case</a:t>
            </a:r>
          </a:p>
          <a:p>
            <a:pPr algn="just">
              <a:spcBef>
                <a:spcPts val="600"/>
              </a:spcBef>
              <a:spcAft>
                <a:spcPts val="1200"/>
              </a:spcAft>
            </a:pPr>
            <a:r>
              <a:rPr lang="en-US" dirty="0"/>
              <a:t>May not be used to order preservation generally and not with respect to specifically identified data</a:t>
            </a:r>
          </a:p>
        </p:txBody>
      </p:sp>
    </p:spTree>
    <p:custDataLst>
      <p:tags r:id="rId1"/>
    </p:custDataLst>
    <p:extLst>
      <p:ext uri="{BB962C8B-B14F-4D97-AF65-F5344CB8AC3E}">
        <p14:creationId xmlns:p14="http://schemas.microsoft.com/office/powerpoint/2010/main" val="170553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8302" y="130174"/>
            <a:ext cx="8229600" cy="860425"/>
          </a:xfrm>
          <a:ln/>
        </p:spPr>
        <p:txBody>
          <a:bodyPr lIns="91440" tIns="45720" rIns="91440" bIns="45720" anchor="ctr">
            <a:noAutofit/>
          </a:bodyPr>
          <a:lstStyle/>
          <a:p>
            <a:pPr algn="r"/>
            <a:r>
              <a:rPr lang="en-US" sz="3200" dirty="0">
                <a:solidFill>
                  <a:srgbClr val="FFFFFF"/>
                </a:solidFill>
                <a:latin typeface="Helvetica" panose="020B0604020202020204" pitchFamily="34" charset="0"/>
              </a:rPr>
              <a:t>Stored by means of computer system</a:t>
            </a:r>
          </a:p>
        </p:txBody>
      </p:sp>
      <p:sp>
        <p:nvSpPr>
          <p:cNvPr id="3" name="Content Placeholder 2"/>
          <p:cNvSpPr>
            <a:spLocks noGrp="1"/>
          </p:cNvSpPr>
          <p:nvPr>
            <p:ph idx="1"/>
          </p:nvPr>
        </p:nvSpPr>
        <p:spPr>
          <a:xfrm>
            <a:off x="457200" y="1727463"/>
            <a:ext cx="8229600" cy="3687762"/>
          </a:xfrm>
        </p:spPr>
        <p:txBody>
          <a:bodyPr/>
          <a:lstStyle/>
          <a:p>
            <a:pPr algn="just"/>
            <a:r>
              <a:rPr lang="en-US" dirty="0"/>
              <a:t>Not general data retention obligation</a:t>
            </a:r>
          </a:p>
          <a:p>
            <a:pPr algn="just"/>
            <a:endParaRPr lang="en-US" dirty="0"/>
          </a:p>
          <a:p>
            <a:pPr algn="just"/>
            <a:r>
              <a:rPr lang="en-US" dirty="0"/>
              <a:t>Data to be preserved must:</a:t>
            </a:r>
          </a:p>
          <a:p>
            <a:pPr lvl="1" algn="just"/>
            <a:r>
              <a:rPr lang="en-US" sz="3200" dirty="0"/>
              <a:t>Already exist</a:t>
            </a:r>
          </a:p>
          <a:p>
            <a:pPr lvl="1" algn="just"/>
            <a:r>
              <a:rPr lang="en-US" sz="3200" dirty="0"/>
              <a:t>Already have been collected and is stored</a:t>
            </a:r>
          </a:p>
          <a:p>
            <a:pPr marL="0" indent="0" algn="just">
              <a:buNone/>
            </a:pPr>
            <a:endParaRPr lang="en-US" dirty="0"/>
          </a:p>
          <a:p>
            <a:pPr algn="just"/>
            <a:endParaRPr lang="en-US" dirty="0"/>
          </a:p>
        </p:txBody>
      </p:sp>
    </p:spTree>
    <p:custDataLst>
      <p:tags r:id="rId1"/>
    </p:custDataLst>
    <p:extLst>
      <p:ext uri="{BB962C8B-B14F-4D97-AF65-F5344CB8AC3E}">
        <p14:creationId xmlns:p14="http://schemas.microsoft.com/office/powerpoint/2010/main" val="112015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Vulnerable to loss or modification</a:t>
            </a:r>
          </a:p>
        </p:txBody>
      </p:sp>
      <p:sp>
        <p:nvSpPr>
          <p:cNvPr id="3" name="Content Placeholder 2"/>
          <p:cNvSpPr>
            <a:spLocks noGrp="1"/>
          </p:cNvSpPr>
          <p:nvPr>
            <p:ph idx="1"/>
          </p:nvPr>
        </p:nvSpPr>
        <p:spPr>
          <a:xfrm>
            <a:off x="457200" y="1740249"/>
            <a:ext cx="8229600" cy="4195762"/>
          </a:xfrm>
        </p:spPr>
        <p:txBody>
          <a:bodyPr/>
          <a:lstStyle/>
          <a:p>
            <a:pPr algn="just"/>
            <a:r>
              <a:rPr lang="en-US" dirty="0"/>
              <a:t>Grounds to believe computer data is particularly vulnerable to loss or modification</a:t>
            </a:r>
          </a:p>
          <a:p>
            <a:pPr algn="just"/>
            <a:endParaRPr lang="en-US" dirty="0"/>
          </a:p>
          <a:p>
            <a:pPr algn="just"/>
            <a:r>
              <a:rPr lang="en-US" dirty="0"/>
              <a:t>Examples:</a:t>
            </a:r>
          </a:p>
          <a:p>
            <a:pPr lvl="1" algn="just"/>
            <a:r>
              <a:rPr lang="en-US" sz="2800" dirty="0"/>
              <a:t>Policy to delete data after xx days</a:t>
            </a:r>
          </a:p>
          <a:p>
            <a:pPr lvl="1" algn="just"/>
            <a:r>
              <a:rPr lang="en-US" sz="2800" dirty="0"/>
              <a:t>Data stored in insecure manner</a:t>
            </a:r>
          </a:p>
          <a:p>
            <a:pPr lvl="1" algn="just"/>
            <a:r>
              <a:rPr lang="en-US" sz="2800" dirty="0"/>
              <a:t>Untrustworthy custodian of data</a:t>
            </a:r>
          </a:p>
          <a:p>
            <a:pPr marL="0" indent="0" algn="just">
              <a:buNone/>
            </a:pPr>
            <a:endParaRPr lang="en-US" dirty="0"/>
          </a:p>
        </p:txBody>
      </p:sp>
    </p:spTree>
    <p:custDataLst>
      <p:tags r:id="rId1"/>
    </p:custDataLst>
    <p:extLst>
      <p:ext uri="{BB962C8B-B14F-4D97-AF65-F5344CB8AC3E}">
        <p14:creationId xmlns:p14="http://schemas.microsoft.com/office/powerpoint/2010/main" val="353107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Possession or control</a:t>
            </a:r>
          </a:p>
        </p:txBody>
      </p:sp>
      <p:sp>
        <p:nvSpPr>
          <p:cNvPr id="3" name="Content Placeholder 2"/>
          <p:cNvSpPr>
            <a:spLocks noGrp="1"/>
          </p:cNvSpPr>
          <p:nvPr>
            <p:ph idx="1"/>
          </p:nvPr>
        </p:nvSpPr>
        <p:spPr>
          <a:xfrm>
            <a:off x="457200" y="1808679"/>
            <a:ext cx="8229600" cy="3992562"/>
          </a:xfrm>
        </p:spPr>
        <p:txBody>
          <a:bodyPr/>
          <a:lstStyle/>
          <a:p>
            <a:pPr algn="just">
              <a:spcBef>
                <a:spcPts val="600"/>
              </a:spcBef>
              <a:spcAft>
                <a:spcPts val="1200"/>
              </a:spcAft>
            </a:pPr>
            <a:r>
              <a:rPr lang="en-US" dirty="0"/>
              <a:t>Physical possession of data concerned; OR</a:t>
            </a:r>
          </a:p>
          <a:p>
            <a:pPr algn="just">
              <a:spcBef>
                <a:spcPts val="600"/>
              </a:spcBef>
              <a:spcAft>
                <a:spcPts val="1200"/>
              </a:spcAft>
            </a:pPr>
            <a:r>
              <a:rPr lang="en-US" dirty="0"/>
              <a:t>Free control over data concerned  (“constructive possession”)</a:t>
            </a:r>
          </a:p>
          <a:p>
            <a:pPr algn="just">
              <a:spcBef>
                <a:spcPts val="600"/>
              </a:spcBef>
              <a:spcAft>
                <a:spcPts val="1200"/>
              </a:spcAft>
            </a:pPr>
            <a:r>
              <a:rPr lang="en-US" dirty="0"/>
              <a:t>Does not include technical ability to access remotely stored data not within legitimate control</a:t>
            </a:r>
          </a:p>
          <a:p>
            <a:pPr algn="just">
              <a:spcBef>
                <a:spcPts val="600"/>
              </a:spcBef>
              <a:spcAft>
                <a:spcPts val="1200"/>
              </a:spcAft>
            </a:pPr>
            <a:endParaRPr lang="en-US" dirty="0"/>
          </a:p>
        </p:txBody>
      </p:sp>
    </p:spTree>
    <p:custDataLst>
      <p:tags r:id="rId1"/>
    </p:custDataLst>
    <p:extLst>
      <p:ext uri="{BB962C8B-B14F-4D97-AF65-F5344CB8AC3E}">
        <p14:creationId xmlns:p14="http://schemas.microsoft.com/office/powerpoint/2010/main" val="2919256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itle 1"/>
          <p:cNvSpPr>
            <a:spLocks noGrp="1"/>
          </p:cNvSpPr>
          <p:nvPr>
            <p:ph type="title"/>
          </p:nvPr>
        </p:nvSpPr>
        <p:spPr>
          <a:xfrm>
            <a:off x="748205" y="73572"/>
            <a:ext cx="8229600" cy="860425"/>
          </a:xfrm>
        </p:spPr>
        <p:txBody>
          <a:bodyPr>
            <a:normAutofit/>
          </a:bodyPr>
          <a:lstStyle/>
          <a:p>
            <a:pPr algn="r" eaLnBrk="1" hangingPunct="1"/>
            <a:r>
              <a:rPr lang="en-US" sz="3600" b="1" dirty="0">
                <a:solidFill>
                  <a:schemeClr val="bg1"/>
                </a:solidFill>
              </a:rPr>
              <a:t>Agenda</a:t>
            </a:r>
          </a:p>
        </p:txBody>
      </p:sp>
      <p:sp>
        <p:nvSpPr>
          <p:cNvPr id="3" name="Content Placeholder 2"/>
          <p:cNvSpPr>
            <a:spLocks noGrp="1"/>
          </p:cNvSpPr>
          <p:nvPr>
            <p:ph idx="1"/>
          </p:nvPr>
        </p:nvSpPr>
        <p:spPr>
          <a:xfrm>
            <a:off x="235509" y="1549192"/>
            <a:ext cx="8513763" cy="5494337"/>
          </a:xfrm>
        </p:spPr>
        <p:txBody>
          <a:bodyPr>
            <a:normAutofit/>
          </a:bodyPr>
          <a:lstStyle/>
          <a:p>
            <a:pPr eaLnBrk="1" hangingPunct="1">
              <a:lnSpc>
                <a:spcPct val="90000"/>
              </a:lnSpc>
            </a:pPr>
            <a:endParaRPr lang="en-US" sz="2800" dirty="0"/>
          </a:p>
          <a:p>
            <a:pPr eaLnBrk="1" hangingPunct="1">
              <a:lnSpc>
                <a:spcPct val="90000"/>
              </a:lnSpc>
            </a:pPr>
            <a:r>
              <a:rPr lang="en-US" sz="2800" b="1" dirty="0"/>
              <a:t>Part One:</a:t>
            </a:r>
            <a:r>
              <a:rPr lang="en-US" sz="2800" dirty="0"/>
              <a:t> Procedural provisions of the Budapest Convention</a:t>
            </a:r>
          </a:p>
          <a:p>
            <a:pPr marL="0" indent="0" eaLnBrk="1" hangingPunct="1">
              <a:lnSpc>
                <a:spcPct val="90000"/>
              </a:lnSpc>
              <a:buNone/>
            </a:pPr>
            <a:endParaRPr lang="en-US" sz="2800" dirty="0"/>
          </a:p>
          <a:p>
            <a:pPr eaLnBrk="1" hangingPunct="1">
              <a:lnSpc>
                <a:spcPct val="90000"/>
              </a:lnSpc>
            </a:pPr>
            <a:r>
              <a:rPr lang="en-US" sz="2800" b="1" dirty="0"/>
              <a:t>Part Two:</a:t>
            </a:r>
            <a:r>
              <a:rPr lang="en-US" sz="2800" dirty="0"/>
              <a:t> National Legislation</a:t>
            </a:r>
          </a:p>
          <a:p>
            <a:pPr eaLnBrk="1" hangingPunct="1">
              <a:lnSpc>
                <a:spcPct val="90000"/>
              </a:lnSpc>
            </a:pPr>
            <a:endParaRPr lang="en-US" dirty="0"/>
          </a:p>
          <a:p>
            <a:pPr eaLnBrk="1" hangingPunct="1">
              <a:lnSpc>
                <a:spcPct val="90000"/>
              </a:lnSpc>
            </a:pPr>
            <a:r>
              <a:rPr lang="en-US" sz="2800" b="1" dirty="0"/>
              <a:t>Part Three:</a:t>
            </a:r>
            <a:r>
              <a:rPr lang="en-US" sz="2800" dirty="0"/>
              <a:t> Summary</a:t>
            </a:r>
          </a:p>
          <a:p>
            <a:pPr lvl="2" eaLnBrk="1" hangingPunct="1">
              <a:lnSpc>
                <a:spcPct val="90000"/>
              </a:lnSpc>
            </a:pPr>
            <a:endParaRPr lang="en-US" sz="2000" dirty="0"/>
          </a:p>
          <a:p>
            <a:pPr lvl="2" eaLnBrk="1" hangingPunct="1">
              <a:lnSpc>
                <a:spcPct val="90000"/>
              </a:lnSpc>
            </a:pPr>
            <a:endParaRPr lang="en-US" sz="2000" dirty="0"/>
          </a:p>
        </p:txBody>
      </p:sp>
    </p:spTree>
    <p:custDataLst>
      <p:tags r:id="rId1"/>
    </p:custDataLst>
    <p:extLst>
      <p:ext uri="{BB962C8B-B14F-4D97-AF65-F5344CB8AC3E}">
        <p14:creationId xmlns:p14="http://schemas.microsoft.com/office/powerpoint/2010/main" val="395134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Time period</a:t>
            </a:r>
          </a:p>
        </p:txBody>
      </p:sp>
      <p:sp>
        <p:nvSpPr>
          <p:cNvPr id="3" name="Content Placeholder 2"/>
          <p:cNvSpPr>
            <a:spLocks noGrp="1"/>
          </p:cNvSpPr>
          <p:nvPr>
            <p:ph idx="1"/>
          </p:nvPr>
        </p:nvSpPr>
        <p:spPr>
          <a:xfrm>
            <a:off x="554613" y="1556266"/>
            <a:ext cx="8229600" cy="4525963"/>
          </a:xfrm>
        </p:spPr>
        <p:txBody>
          <a:bodyPr>
            <a:normAutofit/>
          </a:bodyPr>
          <a:lstStyle/>
          <a:p>
            <a:pPr algn="just">
              <a:spcBef>
                <a:spcPts val="600"/>
              </a:spcBef>
              <a:spcAft>
                <a:spcPts val="1200"/>
              </a:spcAft>
            </a:pPr>
            <a:r>
              <a:rPr lang="en-US" dirty="0"/>
              <a:t>Preservation is temporary power to enable competent authorities to seek:</a:t>
            </a:r>
          </a:p>
          <a:p>
            <a:pPr lvl="1" algn="just">
              <a:spcBef>
                <a:spcPts val="600"/>
              </a:spcBef>
              <a:spcAft>
                <a:spcPts val="1200"/>
              </a:spcAft>
            </a:pPr>
            <a:r>
              <a:rPr lang="en-US" sz="2800" dirty="0"/>
              <a:t>Production of data; or</a:t>
            </a:r>
          </a:p>
          <a:p>
            <a:pPr lvl="1" algn="just">
              <a:spcBef>
                <a:spcPts val="600"/>
              </a:spcBef>
              <a:spcAft>
                <a:spcPts val="1200"/>
              </a:spcAft>
            </a:pPr>
            <a:r>
              <a:rPr lang="en-US" sz="2800" dirty="0"/>
              <a:t>Search &amp; seizure</a:t>
            </a:r>
          </a:p>
          <a:p>
            <a:pPr algn="just">
              <a:spcBef>
                <a:spcPts val="600"/>
              </a:spcBef>
              <a:spcAft>
                <a:spcPts val="1200"/>
              </a:spcAft>
            </a:pPr>
            <a:r>
              <a:rPr lang="en-US" dirty="0"/>
              <a:t>Law to provide maximum period (maximum 90 days)</a:t>
            </a:r>
          </a:p>
          <a:p>
            <a:pPr algn="just">
              <a:spcBef>
                <a:spcPts val="600"/>
              </a:spcBef>
              <a:spcAft>
                <a:spcPts val="1200"/>
              </a:spcAft>
            </a:pPr>
            <a:r>
              <a:rPr lang="en-US" dirty="0"/>
              <a:t>Order must specify exact time period</a:t>
            </a:r>
          </a:p>
          <a:p>
            <a:pPr algn="just">
              <a:spcBef>
                <a:spcPts val="600"/>
              </a:spcBef>
              <a:spcAft>
                <a:spcPts val="1200"/>
              </a:spcAft>
            </a:pPr>
            <a:r>
              <a:rPr lang="en-US" dirty="0"/>
              <a:t>Time period in order may be renewed</a:t>
            </a:r>
          </a:p>
        </p:txBody>
      </p:sp>
    </p:spTree>
    <p:custDataLst>
      <p:tags r:id="rId1"/>
    </p:custDataLst>
    <p:extLst>
      <p:ext uri="{BB962C8B-B14F-4D97-AF65-F5344CB8AC3E}">
        <p14:creationId xmlns:p14="http://schemas.microsoft.com/office/powerpoint/2010/main" val="2693945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Autofit/>
          </a:bodyPr>
          <a:lstStyle/>
          <a:p>
            <a:pPr algn="r"/>
            <a:r>
              <a:rPr lang="en-US" sz="3200" dirty="0">
                <a:solidFill>
                  <a:srgbClr val="FFFFFF"/>
                </a:solidFill>
                <a:latin typeface="Helvetica" panose="020B0604020202020204" pitchFamily="34" charset="0"/>
              </a:rPr>
              <a:t>Keep confidential undertaking of procedures</a:t>
            </a:r>
          </a:p>
        </p:txBody>
      </p:sp>
      <p:sp>
        <p:nvSpPr>
          <p:cNvPr id="3" name="Content Placeholder 2"/>
          <p:cNvSpPr>
            <a:spLocks noGrp="1"/>
          </p:cNvSpPr>
          <p:nvPr>
            <p:ph idx="1"/>
          </p:nvPr>
        </p:nvSpPr>
        <p:spPr>
          <a:xfrm>
            <a:off x="306614" y="1495176"/>
            <a:ext cx="8530771" cy="4525963"/>
          </a:xfrm>
        </p:spPr>
        <p:txBody>
          <a:bodyPr>
            <a:normAutofit lnSpcReduction="10000"/>
          </a:bodyPr>
          <a:lstStyle/>
          <a:p>
            <a:pPr algn="just">
              <a:spcBef>
                <a:spcPts val="600"/>
              </a:spcBef>
              <a:spcAft>
                <a:spcPts val="1200"/>
              </a:spcAft>
            </a:pPr>
            <a:r>
              <a:rPr lang="en-US" dirty="0"/>
              <a:t>Obligation on person ordered to preserve data</a:t>
            </a:r>
          </a:p>
          <a:p>
            <a:pPr algn="just">
              <a:spcBef>
                <a:spcPts val="600"/>
              </a:spcBef>
              <a:spcAft>
                <a:spcPts val="1200"/>
              </a:spcAft>
            </a:pPr>
            <a:r>
              <a:rPr lang="en-US" dirty="0"/>
              <a:t>Order to specify time period of confidentiality</a:t>
            </a:r>
          </a:p>
          <a:p>
            <a:pPr algn="just">
              <a:spcBef>
                <a:spcPts val="600"/>
              </a:spcBef>
              <a:spcAft>
                <a:spcPts val="1200"/>
              </a:spcAft>
            </a:pPr>
            <a:r>
              <a:rPr lang="en-US" dirty="0"/>
              <a:t>Purpose:</a:t>
            </a:r>
          </a:p>
          <a:p>
            <a:pPr lvl="1" algn="just">
              <a:spcBef>
                <a:spcPts val="600"/>
              </a:spcBef>
              <a:spcAft>
                <a:spcPts val="600"/>
              </a:spcAft>
            </a:pPr>
            <a:r>
              <a:rPr lang="en-US" sz="2800" dirty="0"/>
              <a:t>Ensures suspects do not become aware of investigation</a:t>
            </a:r>
          </a:p>
          <a:p>
            <a:pPr lvl="1" algn="just">
              <a:spcBef>
                <a:spcPts val="600"/>
              </a:spcBef>
              <a:spcAft>
                <a:spcPts val="600"/>
              </a:spcAft>
            </a:pPr>
            <a:r>
              <a:rPr lang="en-US" sz="2800" dirty="0"/>
              <a:t>Protects right to privacy</a:t>
            </a:r>
          </a:p>
          <a:p>
            <a:pPr lvl="1" algn="just">
              <a:spcBef>
                <a:spcPts val="600"/>
              </a:spcBef>
              <a:spcAft>
                <a:spcPts val="600"/>
              </a:spcAft>
            </a:pPr>
            <a:r>
              <a:rPr lang="en-US" sz="2800" dirty="0"/>
              <a:t>Preservation is preliminary measure</a:t>
            </a:r>
          </a:p>
          <a:p>
            <a:pPr lvl="1" algn="just">
              <a:spcBef>
                <a:spcPts val="600"/>
              </a:spcBef>
              <a:spcAft>
                <a:spcPts val="600"/>
              </a:spcAft>
            </a:pPr>
            <a:r>
              <a:rPr lang="en-US" sz="2800" dirty="0"/>
              <a:t>Prevents tampering/deleting data by other persons</a:t>
            </a:r>
          </a:p>
        </p:txBody>
      </p:sp>
    </p:spTree>
    <p:custDataLst>
      <p:tags r:id="rId1"/>
    </p:custDataLst>
    <p:extLst>
      <p:ext uri="{BB962C8B-B14F-4D97-AF65-F5344CB8AC3E}">
        <p14:creationId xmlns:p14="http://schemas.microsoft.com/office/powerpoint/2010/main" val="134061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One or more service providers</a:t>
            </a:r>
          </a:p>
        </p:txBody>
      </p:sp>
      <p:sp>
        <p:nvSpPr>
          <p:cNvPr id="3" name="Content Placeholder 2"/>
          <p:cNvSpPr>
            <a:spLocks noGrp="1"/>
          </p:cNvSpPr>
          <p:nvPr>
            <p:ph idx="1"/>
          </p:nvPr>
        </p:nvSpPr>
        <p:spPr>
          <a:xfrm>
            <a:off x="457200" y="1625267"/>
            <a:ext cx="8229600" cy="4525963"/>
          </a:xfrm>
        </p:spPr>
        <p:txBody>
          <a:bodyPr>
            <a:normAutofit/>
          </a:bodyPr>
          <a:lstStyle/>
          <a:p>
            <a:pPr algn="just"/>
            <a:r>
              <a:rPr lang="en-US" dirty="0"/>
              <a:t>Multiple service providers usually involved in transmissions of communications</a:t>
            </a:r>
          </a:p>
          <a:p>
            <a:pPr algn="just"/>
            <a:r>
              <a:rPr lang="en-US" dirty="0"/>
              <a:t>Traffic data often shared between service providers for commercial, security or technical purposes</a:t>
            </a:r>
          </a:p>
          <a:p>
            <a:pPr algn="just"/>
            <a:r>
              <a:rPr lang="en-US" dirty="0"/>
              <a:t>Each service provider may possess traffic data that is:</a:t>
            </a:r>
          </a:p>
          <a:p>
            <a:pPr lvl="1" algn="just"/>
            <a:r>
              <a:rPr lang="en-US" sz="2800" dirty="0"/>
              <a:t>Generated and retained by that service provider</a:t>
            </a:r>
          </a:p>
          <a:p>
            <a:pPr lvl="1" algn="just"/>
            <a:r>
              <a:rPr lang="en-US" sz="2800" dirty="0"/>
              <a:t>Provided by another service provider </a:t>
            </a:r>
          </a:p>
        </p:txBody>
      </p:sp>
    </p:spTree>
    <p:custDataLst>
      <p:tags r:id="rId1"/>
    </p:custDataLst>
    <p:extLst>
      <p:ext uri="{BB962C8B-B14F-4D97-AF65-F5344CB8AC3E}">
        <p14:creationId xmlns:p14="http://schemas.microsoft.com/office/powerpoint/2010/main" val="912256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One or more service providers</a:t>
            </a:r>
          </a:p>
        </p:txBody>
      </p:sp>
      <p:sp>
        <p:nvSpPr>
          <p:cNvPr id="3" name="Content Placeholder 2"/>
          <p:cNvSpPr>
            <a:spLocks noGrp="1"/>
          </p:cNvSpPr>
          <p:nvPr>
            <p:ph idx="1"/>
          </p:nvPr>
        </p:nvSpPr>
        <p:spPr>
          <a:xfrm>
            <a:off x="368300" y="1442732"/>
            <a:ext cx="8407400" cy="4525963"/>
          </a:xfrm>
        </p:spPr>
        <p:txBody>
          <a:bodyPr>
            <a:normAutofit lnSpcReduction="10000"/>
          </a:bodyPr>
          <a:lstStyle/>
          <a:p>
            <a:pPr algn="just">
              <a:spcBef>
                <a:spcPts val="600"/>
              </a:spcBef>
              <a:spcAft>
                <a:spcPts val="1200"/>
              </a:spcAft>
            </a:pPr>
            <a:r>
              <a:rPr lang="en-US" sz="2800" dirty="0"/>
              <a:t>Usually no single service provider possesses enough crucial traffic data to determine source &amp; destination of communication</a:t>
            </a:r>
          </a:p>
          <a:p>
            <a:pPr algn="just">
              <a:spcBef>
                <a:spcPts val="600"/>
              </a:spcBef>
              <a:spcAft>
                <a:spcPts val="1200"/>
              </a:spcAft>
            </a:pPr>
            <a:r>
              <a:rPr lang="en-US" sz="2800" dirty="0"/>
              <a:t>Each service provider possesses part of puzzle</a:t>
            </a:r>
          </a:p>
          <a:p>
            <a:pPr algn="just">
              <a:spcBef>
                <a:spcPts val="600"/>
              </a:spcBef>
              <a:spcAft>
                <a:spcPts val="1200"/>
              </a:spcAft>
            </a:pPr>
            <a:r>
              <a:rPr lang="en-US" sz="2800" dirty="0"/>
              <a:t>Ordering multiple service providers:</a:t>
            </a:r>
          </a:p>
          <a:p>
            <a:pPr lvl="1" algn="just">
              <a:spcBef>
                <a:spcPts val="600"/>
              </a:spcBef>
              <a:spcAft>
                <a:spcPts val="600"/>
              </a:spcAft>
            </a:pPr>
            <a:r>
              <a:rPr lang="en-US" sz="2400" dirty="0"/>
              <a:t>Separate orders on each service provider</a:t>
            </a:r>
          </a:p>
          <a:p>
            <a:pPr lvl="1" algn="just">
              <a:spcBef>
                <a:spcPts val="600"/>
              </a:spcBef>
              <a:spcAft>
                <a:spcPts val="600"/>
              </a:spcAft>
            </a:pPr>
            <a:r>
              <a:rPr lang="en-US" sz="2400" dirty="0"/>
              <a:t>Single order on all service providers; served sequentially as next service provider is identified </a:t>
            </a:r>
          </a:p>
          <a:p>
            <a:pPr lvl="1" algn="just">
              <a:spcBef>
                <a:spcPts val="600"/>
              </a:spcBef>
              <a:spcAft>
                <a:spcPts val="600"/>
              </a:spcAft>
            </a:pPr>
            <a:r>
              <a:rPr lang="en-US" sz="2400" dirty="0"/>
              <a:t>Single order on one service provider; which is obligated to notify next service provider involved</a:t>
            </a:r>
          </a:p>
        </p:txBody>
      </p:sp>
    </p:spTree>
    <p:custDataLst>
      <p:tags r:id="rId1"/>
    </p:custDataLst>
    <p:extLst>
      <p:ext uri="{BB962C8B-B14F-4D97-AF65-F5344CB8AC3E}">
        <p14:creationId xmlns:p14="http://schemas.microsoft.com/office/powerpoint/2010/main" val="2785496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Autofit/>
          </a:bodyPr>
          <a:lstStyle/>
          <a:p>
            <a:pPr algn="r"/>
            <a:r>
              <a:rPr lang="en-US" sz="3200" dirty="0">
                <a:solidFill>
                  <a:srgbClr val="FFFFFF"/>
                </a:solidFill>
                <a:latin typeface="Helvetica" panose="020B0604020202020204" pitchFamily="34" charset="0"/>
              </a:rPr>
              <a:t>Expeditious disclosure  of sufficient traffic data</a:t>
            </a:r>
          </a:p>
        </p:txBody>
      </p:sp>
      <p:sp>
        <p:nvSpPr>
          <p:cNvPr id="3" name="Content Placeholder 2"/>
          <p:cNvSpPr>
            <a:spLocks noGrp="1"/>
          </p:cNvSpPr>
          <p:nvPr>
            <p:ph idx="1"/>
          </p:nvPr>
        </p:nvSpPr>
        <p:spPr>
          <a:xfrm>
            <a:off x="457200" y="2053492"/>
            <a:ext cx="8229600" cy="3919991"/>
          </a:xfrm>
        </p:spPr>
        <p:txBody>
          <a:bodyPr/>
          <a:lstStyle/>
          <a:p>
            <a:pPr algn="just"/>
            <a:r>
              <a:rPr lang="en-US" dirty="0"/>
              <a:t>Disclosure of enough data to enable law enforcement to identify other service providers involved in transmission of communication </a:t>
            </a:r>
          </a:p>
          <a:p>
            <a:pPr algn="just"/>
            <a:endParaRPr lang="en-US" dirty="0"/>
          </a:p>
          <a:p>
            <a:pPr algn="just"/>
            <a:r>
              <a:rPr lang="en-US" dirty="0"/>
              <a:t>Purpose to enable identification of source and destination of communication</a:t>
            </a:r>
          </a:p>
        </p:txBody>
      </p:sp>
    </p:spTree>
    <p:custDataLst>
      <p:tags r:id="rId1"/>
    </p:custDataLst>
    <p:extLst>
      <p:ext uri="{BB962C8B-B14F-4D97-AF65-F5344CB8AC3E}">
        <p14:creationId xmlns:p14="http://schemas.microsoft.com/office/powerpoint/2010/main" val="2385529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p:cNvSpPr>
          <p:nvPr/>
        </p:nvSpPr>
        <p:spPr bwMode="auto">
          <a:xfrm>
            <a:off x="312057" y="1155559"/>
            <a:ext cx="8519885" cy="5084467"/>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en-GB" altLang="x-none" sz="2000" b="1" i="1" dirty="0">
                <a:ea typeface="ＭＳ Ｐゴシック" pitchFamily="34" charset="-128"/>
              </a:rPr>
              <a:t>Production Orders</a:t>
            </a:r>
          </a:p>
          <a:p>
            <a:pPr marL="0" indent="0" algn="ctr" eaLnBrk="1" hangingPunct="1">
              <a:lnSpc>
                <a:spcPct val="80000"/>
              </a:lnSpc>
              <a:spcBef>
                <a:spcPts val="600"/>
              </a:spcBef>
              <a:spcAft>
                <a:spcPts val="1200"/>
              </a:spcAft>
              <a:buFont typeface="Arial" pitchFamily="34" charset="0"/>
              <a:buNone/>
              <a:defRPr/>
            </a:pPr>
            <a:r>
              <a:rPr lang="en-GB" altLang="x-none" sz="2000" b="1" i="1" dirty="0">
                <a:ea typeface="ＭＳ Ｐゴシック" pitchFamily="34" charset="-128"/>
              </a:rPr>
              <a:t>(Article 18 – Budapest Convention)</a:t>
            </a:r>
          </a:p>
          <a:p>
            <a:pPr algn="ctr" eaLnBrk="1" hangingPunct="1">
              <a:lnSpc>
                <a:spcPct val="80000"/>
              </a:lnSpc>
              <a:spcBef>
                <a:spcPts val="600"/>
              </a:spcBef>
              <a:spcAft>
                <a:spcPts val="1200"/>
              </a:spcAft>
              <a:defRPr/>
            </a:pPr>
            <a:r>
              <a:rPr lang="en-GB" altLang="x-none" sz="1800" i="1" dirty="0">
                <a:ea typeface="ＭＳ Ｐゴシック" pitchFamily="34" charset="-128"/>
              </a:rPr>
              <a:t>Also very innovative</a:t>
            </a:r>
          </a:p>
          <a:p>
            <a:pPr marL="539750" defTabSz="365125" eaLnBrk="1" hangingPunct="1">
              <a:lnSpc>
                <a:spcPct val="80000"/>
              </a:lnSpc>
              <a:spcBef>
                <a:spcPts val="600"/>
              </a:spcBef>
              <a:spcAft>
                <a:spcPts val="1200"/>
              </a:spcAft>
              <a:defRPr/>
            </a:pPr>
            <a:r>
              <a:rPr lang="en-GB" altLang="x-none" sz="1800" i="1" dirty="0">
                <a:ea typeface="ＭＳ Ｐゴシック" pitchFamily="34" charset="-128"/>
              </a:rPr>
              <a:t>To empower law enforcement authorities to issue production orders </a:t>
            </a:r>
          </a:p>
          <a:p>
            <a:pPr marL="539750" defTabSz="365125" eaLnBrk="1" hangingPunct="1">
              <a:lnSpc>
                <a:spcPct val="80000"/>
              </a:lnSpc>
              <a:spcBef>
                <a:spcPts val="600"/>
              </a:spcBef>
              <a:spcAft>
                <a:spcPts val="1200"/>
              </a:spcAft>
              <a:defRPr/>
            </a:pPr>
            <a:r>
              <a:rPr lang="en-GB" altLang="x-none" sz="1800" i="1" dirty="0">
                <a:ea typeface="ＭＳ Ｐゴシック" pitchFamily="34" charset="-128"/>
              </a:rPr>
              <a:t>This order can be issued by law enforcement agencies to individuals and to Service Providers</a:t>
            </a:r>
          </a:p>
          <a:p>
            <a:pPr marL="539750" defTabSz="365125" eaLnBrk="1" hangingPunct="1">
              <a:lnSpc>
                <a:spcPct val="80000"/>
              </a:lnSpc>
              <a:spcBef>
                <a:spcPts val="600"/>
              </a:spcBef>
              <a:spcAft>
                <a:spcPts val="1200"/>
              </a:spcAft>
              <a:defRPr/>
            </a:pPr>
            <a:r>
              <a:rPr lang="en-GB" altLang="x-none" sz="1800" i="1" dirty="0">
                <a:ea typeface="ＭＳ Ｐゴシック" pitchFamily="34" charset="-128"/>
              </a:rPr>
              <a:t>Order to provide </a:t>
            </a:r>
          </a:p>
          <a:p>
            <a:pPr marL="939800" lvl="1" defTabSz="365125" eaLnBrk="1" hangingPunct="1">
              <a:lnSpc>
                <a:spcPct val="80000"/>
              </a:lnSpc>
              <a:spcBef>
                <a:spcPts val="600"/>
              </a:spcBef>
              <a:spcAft>
                <a:spcPts val="1200"/>
              </a:spcAft>
              <a:defRPr/>
            </a:pPr>
            <a:r>
              <a:rPr lang="en-GB" altLang="x-none" sz="1800" i="1" dirty="0">
                <a:ea typeface="ＭＳ Ｐゴシック" pitchFamily="34" charset="-128"/>
              </a:rPr>
              <a:t>data stored in a computer system under their responsibilities </a:t>
            </a:r>
          </a:p>
          <a:p>
            <a:pPr marL="939800" lvl="1" defTabSz="365125" eaLnBrk="1" hangingPunct="1">
              <a:lnSpc>
                <a:spcPct val="80000"/>
              </a:lnSpc>
              <a:spcBef>
                <a:spcPts val="600"/>
              </a:spcBef>
              <a:spcAft>
                <a:spcPts val="1200"/>
              </a:spcAft>
              <a:defRPr/>
            </a:pPr>
            <a:r>
              <a:rPr lang="en-GB" altLang="x-none" sz="1800" i="1" dirty="0">
                <a:ea typeface="ＭＳ Ｐゴシック" pitchFamily="34" charset="-128"/>
              </a:rPr>
              <a:t>subscriber information</a:t>
            </a:r>
          </a:p>
          <a:p>
            <a:pPr marL="539750" defTabSz="365125" eaLnBrk="1" hangingPunct="1">
              <a:lnSpc>
                <a:spcPct val="80000"/>
              </a:lnSpc>
              <a:spcBef>
                <a:spcPts val="600"/>
              </a:spcBef>
              <a:spcAft>
                <a:spcPts val="1200"/>
              </a:spcAft>
              <a:defRPr/>
            </a:pPr>
            <a:r>
              <a:rPr lang="en-GB" altLang="x-none" sz="1800" i="1" dirty="0">
                <a:ea typeface="ＭＳ Ｐゴシック" pitchFamily="34" charset="-128"/>
              </a:rPr>
              <a:t>Production order must specify the nature and extent of the required data </a:t>
            </a:r>
          </a:p>
          <a:p>
            <a:pPr marL="539750" defTabSz="365125" eaLnBrk="1" hangingPunct="1">
              <a:lnSpc>
                <a:spcPct val="80000"/>
              </a:lnSpc>
              <a:spcBef>
                <a:spcPts val="600"/>
              </a:spcBef>
              <a:spcAft>
                <a:spcPts val="1200"/>
              </a:spcAft>
              <a:defRPr/>
            </a:pPr>
            <a:r>
              <a:rPr lang="en-GB" altLang="x-none" sz="1800" i="1" dirty="0">
                <a:ea typeface="ＭＳ Ｐゴシック" pitchFamily="34" charset="-128"/>
              </a:rPr>
              <a:t>The data required by the investigation must be previously determi</a:t>
            </a:r>
            <a:r>
              <a:rPr lang="en-GB" altLang="x-none" sz="1600" i="1" dirty="0">
                <a:ea typeface="ＭＳ Ｐゴシック" pitchFamily="34" charset="-128"/>
              </a:rPr>
              <a:t>ned</a:t>
            </a:r>
          </a:p>
        </p:txBody>
      </p:sp>
    </p:spTree>
    <p:custDataLst>
      <p:tags r:id="rId1"/>
    </p:custDataLst>
    <p:extLst>
      <p:ext uri="{BB962C8B-B14F-4D97-AF65-F5344CB8AC3E}">
        <p14:creationId xmlns:p14="http://schemas.microsoft.com/office/powerpoint/2010/main" val="1302216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Competent authorities</a:t>
            </a:r>
          </a:p>
        </p:txBody>
      </p:sp>
      <p:sp>
        <p:nvSpPr>
          <p:cNvPr id="3" name="Content Placeholder 2"/>
          <p:cNvSpPr>
            <a:spLocks noGrp="1"/>
          </p:cNvSpPr>
          <p:nvPr>
            <p:ph idx="1"/>
          </p:nvPr>
        </p:nvSpPr>
        <p:spPr>
          <a:xfrm>
            <a:off x="622300" y="1830388"/>
            <a:ext cx="8229600" cy="4525963"/>
          </a:xfrm>
        </p:spPr>
        <p:txBody>
          <a:bodyPr/>
          <a:lstStyle/>
          <a:p>
            <a:pPr algn="just"/>
            <a:r>
              <a:rPr lang="en-US" dirty="0"/>
              <a:t>May be:</a:t>
            </a:r>
          </a:p>
          <a:p>
            <a:pPr lvl="1" algn="just"/>
            <a:r>
              <a:rPr lang="en-US" dirty="0"/>
              <a:t>Law enforcement officer</a:t>
            </a:r>
          </a:p>
          <a:p>
            <a:pPr lvl="1" algn="just"/>
            <a:r>
              <a:rPr lang="en-US" dirty="0"/>
              <a:t>Judicial officer</a:t>
            </a:r>
          </a:p>
          <a:p>
            <a:pPr lvl="1" algn="just"/>
            <a:r>
              <a:rPr lang="en-US" dirty="0"/>
              <a:t>Prosecutor or judge</a:t>
            </a:r>
          </a:p>
          <a:p>
            <a:pPr lvl="1" algn="just"/>
            <a:r>
              <a:rPr lang="en-US" dirty="0"/>
              <a:t>Administrative officer</a:t>
            </a:r>
          </a:p>
          <a:p>
            <a:pPr lvl="1" algn="just"/>
            <a:endParaRPr lang="en-US" dirty="0"/>
          </a:p>
          <a:p>
            <a:pPr algn="just"/>
            <a:r>
              <a:rPr lang="en-US" dirty="0"/>
              <a:t>May vary depending on type of computer data involved </a:t>
            </a:r>
          </a:p>
        </p:txBody>
      </p:sp>
    </p:spTree>
    <p:custDataLst>
      <p:tags r:id="rId1"/>
    </p:custDataLst>
    <p:extLst>
      <p:ext uri="{BB962C8B-B14F-4D97-AF65-F5344CB8AC3E}">
        <p14:creationId xmlns:p14="http://schemas.microsoft.com/office/powerpoint/2010/main" val="760852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Person in its territory</a:t>
            </a:r>
          </a:p>
        </p:txBody>
      </p:sp>
      <p:sp>
        <p:nvSpPr>
          <p:cNvPr id="3" name="Content Placeholder 2"/>
          <p:cNvSpPr>
            <a:spLocks noGrp="1"/>
          </p:cNvSpPr>
          <p:nvPr>
            <p:ph idx="1"/>
          </p:nvPr>
        </p:nvSpPr>
        <p:spPr>
          <a:xfrm>
            <a:off x="589280" y="2012950"/>
            <a:ext cx="8051800" cy="4525963"/>
          </a:xfrm>
        </p:spPr>
        <p:txBody>
          <a:bodyPr/>
          <a:lstStyle/>
          <a:p>
            <a:pPr algn="just">
              <a:spcBef>
                <a:spcPts val="600"/>
              </a:spcBef>
              <a:spcAft>
                <a:spcPts val="1200"/>
              </a:spcAft>
            </a:pPr>
            <a:r>
              <a:rPr lang="en-US" dirty="0"/>
              <a:t>Person must be physically present in territory</a:t>
            </a:r>
          </a:p>
          <a:p>
            <a:pPr algn="just">
              <a:spcBef>
                <a:spcPts val="600"/>
              </a:spcBef>
              <a:spcAft>
                <a:spcPts val="1200"/>
              </a:spcAft>
            </a:pPr>
            <a:endParaRPr lang="en-US" dirty="0"/>
          </a:p>
          <a:p>
            <a:pPr algn="just">
              <a:spcBef>
                <a:spcPts val="600"/>
              </a:spcBef>
              <a:spcAft>
                <a:spcPts val="1200"/>
              </a:spcAft>
            </a:pPr>
            <a:r>
              <a:rPr lang="en-US" dirty="0"/>
              <a:t>Data does not need to physically be present in territory</a:t>
            </a:r>
          </a:p>
          <a:p>
            <a:pPr algn="just">
              <a:spcBef>
                <a:spcPts val="600"/>
              </a:spcBef>
              <a:spcAft>
                <a:spcPts val="1200"/>
              </a:spcAft>
            </a:pPr>
            <a:endParaRPr lang="en-US" dirty="0"/>
          </a:p>
          <a:p>
            <a:pPr algn="just">
              <a:spcBef>
                <a:spcPts val="600"/>
              </a:spcBef>
              <a:spcAft>
                <a:spcPts val="1200"/>
              </a:spcAft>
            </a:pPr>
            <a:r>
              <a:rPr lang="en-US" dirty="0"/>
              <a:t>Person includes natural &amp; legal persons including service providers</a:t>
            </a:r>
          </a:p>
        </p:txBody>
      </p:sp>
    </p:spTree>
    <p:custDataLst>
      <p:tags r:id="rId1"/>
    </p:custDataLst>
    <p:extLst>
      <p:ext uri="{BB962C8B-B14F-4D97-AF65-F5344CB8AC3E}">
        <p14:creationId xmlns:p14="http://schemas.microsoft.com/office/powerpoint/2010/main" val="2751490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Specified computer data</a:t>
            </a:r>
          </a:p>
        </p:txBody>
      </p:sp>
      <p:sp>
        <p:nvSpPr>
          <p:cNvPr id="3" name="Content Placeholder 2"/>
          <p:cNvSpPr>
            <a:spLocks noGrp="1"/>
          </p:cNvSpPr>
          <p:nvPr>
            <p:ph idx="1"/>
          </p:nvPr>
        </p:nvSpPr>
        <p:spPr>
          <a:xfrm>
            <a:off x="599440" y="1451237"/>
            <a:ext cx="7945120" cy="4618672"/>
          </a:xfrm>
        </p:spPr>
        <p:txBody>
          <a:bodyPr/>
          <a:lstStyle/>
          <a:p>
            <a:pPr algn="just">
              <a:spcBef>
                <a:spcPts val="600"/>
              </a:spcBef>
              <a:spcAft>
                <a:spcPts val="1200"/>
              </a:spcAft>
            </a:pPr>
            <a:r>
              <a:rPr lang="en-US" sz="2800" dirty="0"/>
              <a:t>Power may be exercised in </a:t>
            </a:r>
            <a:r>
              <a:rPr lang="en-US" sz="2800" i="1" dirty="0"/>
              <a:t>individual cases</a:t>
            </a:r>
            <a:r>
              <a:rPr lang="en-US" sz="2800" dirty="0"/>
              <a:t> concerning </a:t>
            </a:r>
            <a:r>
              <a:rPr lang="en-US" sz="2800" i="1" dirty="0"/>
              <a:t>specific persons </a:t>
            </a:r>
            <a:endParaRPr lang="en-US" sz="2800" dirty="0"/>
          </a:p>
          <a:p>
            <a:pPr algn="just">
              <a:spcBef>
                <a:spcPts val="600"/>
              </a:spcBef>
              <a:spcAft>
                <a:spcPts val="1200"/>
              </a:spcAft>
            </a:pPr>
            <a:r>
              <a:rPr lang="en-US" sz="2800" dirty="0"/>
              <a:t>Does not authorize issuance of orders requiring indiscriminate [ANY] data</a:t>
            </a:r>
          </a:p>
          <a:p>
            <a:pPr lvl="1" algn="just">
              <a:spcBef>
                <a:spcPts val="600"/>
              </a:spcBef>
              <a:spcAft>
                <a:spcPts val="1200"/>
              </a:spcAft>
            </a:pPr>
            <a:r>
              <a:rPr lang="en-US" sz="2400" dirty="0"/>
              <a:t>Allowed: production of email address associated with a particular name</a:t>
            </a:r>
          </a:p>
          <a:p>
            <a:pPr lvl="1" algn="just">
              <a:spcBef>
                <a:spcPts val="600"/>
              </a:spcBef>
              <a:spcAft>
                <a:spcPts val="1200"/>
              </a:spcAft>
            </a:pPr>
            <a:r>
              <a:rPr lang="en-US" sz="2400" dirty="0"/>
              <a:t>Not allowed: production of ALL email communications during last three years associated with a particular name</a:t>
            </a:r>
            <a:endParaRPr lang="en-US" sz="2800" dirty="0"/>
          </a:p>
          <a:p>
            <a:pPr algn="just">
              <a:spcBef>
                <a:spcPts val="600"/>
              </a:spcBef>
              <a:spcAft>
                <a:spcPts val="1200"/>
              </a:spcAft>
            </a:pPr>
            <a:r>
              <a:rPr lang="en-US" sz="2800" dirty="0"/>
              <a:t>Less intrusive than search &amp; seizure</a:t>
            </a:r>
          </a:p>
        </p:txBody>
      </p:sp>
      <p:sp>
        <p:nvSpPr>
          <p:cNvPr id="4" name="Slide Number Placeholder 3"/>
          <p:cNvSpPr>
            <a:spLocks noGrp="1"/>
          </p:cNvSpPr>
          <p:nvPr>
            <p:ph type="sldNum" sz="quarter" idx="12"/>
          </p:nvPr>
        </p:nvSpPr>
        <p:spPr>
          <a:xfrm>
            <a:off x="6568190" y="6356350"/>
            <a:ext cx="2133600" cy="365125"/>
          </a:xfrm>
        </p:spPr>
        <p:txBody>
          <a:bodyPr/>
          <a:lstStyle/>
          <a:p>
            <a:pPr>
              <a:defRPr/>
            </a:pPr>
            <a:r>
              <a:rPr lang="en-US" dirty="0">
                <a:solidFill>
                  <a:schemeClr val="tx1"/>
                </a:solidFill>
              </a:rPr>
              <a:t>!</a:t>
            </a:r>
            <a:fld id="{A966BBF2-DA90-4DEB-8CEB-816DABC85824}" type="slidenum">
              <a:rPr lang="en-US" smtClean="0">
                <a:solidFill>
                  <a:schemeClr val="tx1"/>
                </a:solidFill>
              </a:rPr>
              <a:pPr>
                <a:defRPr/>
              </a:pPr>
              <a:t>28</a:t>
            </a:fld>
            <a:endParaRPr lang="en-US" dirty="0">
              <a:solidFill>
                <a:schemeClr val="tx1"/>
              </a:solidFill>
            </a:endParaRPr>
          </a:p>
        </p:txBody>
      </p:sp>
    </p:spTree>
    <p:custDataLst>
      <p:tags r:id="rId1"/>
    </p:custDataLst>
    <p:extLst>
      <p:ext uri="{BB962C8B-B14F-4D97-AF65-F5344CB8AC3E}">
        <p14:creationId xmlns:p14="http://schemas.microsoft.com/office/powerpoint/2010/main" val="634983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Possession or control</a:t>
            </a:r>
          </a:p>
        </p:txBody>
      </p:sp>
      <p:sp>
        <p:nvSpPr>
          <p:cNvPr id="3" name="Content Placeholder 2"/>
          <p:cNvSpPr>
            <a:spLocks noGrp="1"/>
          </p:cNvSpPr>
          <p:nvPr>
            <p:ph idx="1"/>
          </p:nvPr>
        </p:nvSpPr>
        <p:spPr>
          <a:xfrm>
            <a:off x="548263" y="1693096"/>
            <a:ext cx="8229600" cy="4525963"/>
          </a:xfrm>
        </p:spPr>
        <p:txBody>
          <a:bodyPr/>
          <a:lstStyle/>
          <a:p>
            <a:pPr algn="just"/>
            <a:r>
              <a:rPr lang="en-US" dirty="0"/>
              <a:t>Physical possession of data concerned; OR</a:t>
            </a:r>
          </a:p>
          <a:p>
            <a:pPr algn="just"/>
            <a:endParaRPr lang="en-US" dirty="0"/>
          </a:p>
          <a:p>
            <a:pPr algn="just"/>
            <a:r>
              <a:rPr lang="en-US" dirty="0"/>
              <a:t>Free control over production of data concerned  (“constructive possession”) whether or not within territory</a:t>
            </a:r>
          </a:p>
          <a:p>
            <a:pPr algn="just"/>
            <a:endParaRPr lang="en-US" dirty="0"/>
          </a:p>
          <a:p>
            <a:pPr algn="just"/>
            <a:r>
              <a:rPr lang="en-US" dirty="0"/>
              <a:t>Does not include technical ability to access remotely stored data not within legitimate control</a:t>
            </a:r>
          </a:p>
          <a:p>
            <a:pPr algn="just"/>
            <a:endParaRPr lang="en-US" dirty="0"/>
          </a:p>
        </p:txBody>
      </p:sp>
    </p:spTree>
    <p:custDataLst>
      <p:tags r:id="rId1"/>
    </p:custDataLst>
    <p:extLst>
      <p:ext uri="{BB962C8B-B14F-4D97-AF65-F5344CB8AC3E}">
        <p14:creationId xmlns:p14="http://schemas.microsoft.com/office/powerpoint/2010/main" val="344595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1"/>
          <p:cNvSpPr>
            <a:spLocks noGrp="1"/>
          </p:cNvSpPr>
          <p:nvPr>
            <p:ph type="title"/>
          </p:nvPr>
        </p:nvSpPr>
        <p:spPr>
          <a:xfrm>
            <a:off x="748205" y="73572"/>
            <a:ext cx="8229600" cy="860425"/>
          </a:xfrm>
          <a:ln/>
        </p:spPr>
        <p:txBody>
          <a:bodyPr lIns="91440" tIns="45720" rIns="91440" bIns="45720" anchor="ctr">
            <a:normAutofit/>
          </a:bodyPr>
          <a:lstStyle/>
          <a:p>
            <a:pPr algn="r" eaLnBrk="1" hangingPunct="1"/>
            <a:r>
              <a:rPr lang="en-GB" sz="3600" dirty="0">
                <a:solidFill>
                  <a:srgbClr val="FFFFFF"/>
                </a:solidFill>
                <a:latin typeface="Helvetica" panose="020B0604020202020204" pitchFamily="34" charset="0"/>
              </a:rPr>
              <a:t>Session Objectives</a:t>
            </a:r>
          </a:p>
        </p:txBody>
      </p:sp>
      <p:sp>
        <p:nvSpPr>
          <p:cNvPr id="16386" name="Content Placeholder 2"/>
          <p:cNvSpPr>
            <a:spLocks noGrp="1"/>
          </p:cNvSpPr>
          <p:nvPr>
            <p:ph idx="1"/>
          </p:nvPr>
        </p:nvSpPr>
        <p:spPr>
          <a:xfrm>
            <a:off x="457200" y="1370013"/>
            <a:ext cx="8229600" cy="4933950"/>
          </a:xfrm>
        </p:spPr>
        <p:txBody>
          <a:bodyPr>
            <a:normAutofit/>
          </a:bodyPr>
          <a:lstStyle/>
          <a:p>
            <a:pPr eaLnBrk="1" hangingPunct="1">
              <a:lnSpc>
                <a:spcPct val="80000"/>
              </a:lnSpc>
              <a:buFont typeface="Arial" charset="0"/>
              <a:buNone/>
            </a:pPr>
            <a:endParaRPr lang="en-GB" sz="2700" dirty="0"/>
          </a:p>
          <a:p>
            <a:pPr eaLnBrk="1" hangingPunct="1">
              <a:lnSpc>
                <a:spcPct val="80000"/>
              </a:lnSpc>
              <a:buFont typeface="Arial" charset="0"/>
              <a:buNone/>
            </a:pPr>
            <a:r>
              <a:rPr lang="en-GB" sz="2700" dirty="0"/>
              <a:t>By the end of this session delegates will be able to:</a:t>
            </a:r>
          </a:p>
          <a:p>
            <a:pPr eaLnBrk="1" hangingPunct="1">
              <a:lnSpc>
                <a:spcPct val="80000"/>
              </a:lnSpc>
            </a:pPr>
            <a:endParaRPr lang="en-GB" sz="2700" dirty="0"/>
          </a:p>
          <a:p>
            <a:pPr eaLnBrk="1" hangingPunct="1">
              <a:lnSpc>
                <a:spcPct val="80000"/>
              </a:lnSpc>
            </a:pPr>
            <a:r>
              <a:rPr lang="en-GB" sz="2700" dirty="0"/>
              <a:t>Explain the procedural provisions of the Budapest Convention. </a:t>
            </a:r>
          </a:p>
          <a:p>
            <a:pPr eaLnBrk="1" hangingPunct="1">
              <a:lnSpc>
                <a:spcPct val="80000"/>
              </a:lnSpc>
            </a:pPr>
            <a:r>
              <a:rPr lang="en-GB" sz="2700" dirty="0"/>
              <a:t>Explain the importance of conditions and safeguards and the way they can be determined.</a:t>
            </a:r>
          </a:p>
          <a:p>
            <a:pPr eaLnBrk="1" hangingPunct="1">
              <a:lnSpc>
                <a:spcPct val="80000"/>
              </a:lnSpc>
            </a:pPr>
            <a:r>
              <a:rPr lang="en-GB" sz="2700" dirty="0"/>
              <a:t>Identify the Budapest Cybercrime Convention Articles in national legislation.</a:t>
            </a:r>
          </a:p>
          <a:p>
            <a:pPr eaLnBrk="1" hangingPunct="1">
              <a:lnSpc>
                <a:spcPct val="80000"/>
              </a:lnSpc>
            </a:pPr>
            <a:endParaRPr lang="en-GB" sz="2700" dirty="0"/>
          </a:p>
        </p:txBody>
      </p:sp>
    </p:spTree>
    <p:custDataLst>
      <p:tags r:id="rId1"/>
    </p:custDataLst>
    <p:extLst>
      <p:ext uri="{BB962C8B-B14F-4D97-AF65-F5344CB8AC3E}">
        <p14:creationId xmlns:p14="http://schemas.microsoft.com/office/powerpoint/2010/main" val="266946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Stored in computer system</a:t>
            </a:r>
          </a:p>
        </p:txBody>
      </p:sp>
      <p:sp>
        <p:nvSpPr>
          <p:cNvPr id="3" name="Content Placeholder 2"/>
          <p:cNvSpPr>
            <a:spLocks noGrp="1"/>
          </p:cNvSpPr>
          <p:nvPr>
            <p:ph idx="1"/>
          </p:nvPr>
        </p:nvSpPr>
        <p:spPr>
          <a:xfrm>
            <a:off x="628650" y="2086120"/>
            <a:ext cx="8229600" cy="4525963"/>
          </a:xfrm>
        </p:spPr>
        <p:txBody>
          <a:bodyPr/>
          <a:lstStyle/>
          <a:p>
            <a:pPr algn="just"/>
            <a:r>
              <a:rPr lang="en-US" dirty="0"/>
              <a:t>Production only of stored (existing) data, either in:</a:t>
            </a:r>
          </a:p>
          <a:p>
            <a:pPr lvl="1" algn="just"/>
            <a:r>
              <a:rPr lang="en-US" dirty="0"/>
              <a:t>Computer system</a:t>
            </a:r>
          </a:p>
          <a:p>
            <a:pPr lvl="1" algn="just"/>
            <a:r>
              <a:rPr lang="en-US" dirty="0"/>
              <a:t>Computer-data storage medium</a:t>
            </a:r>
          </a:p>
          <a:p>
            <a:pPr lvl="1" algn="just"/>
            <a:endParaRPr lang="en-US" dirty="0"/>
          </a:p>
          <a:p>
            <a:pPr algn="just"/>
            <a:r>
              <a:rPr lang="en-US" dirty="0"/>
              <a:t>Does not impose obligation to retain data</a:t>
            </a:r>
          </a:p>
          <a:p>
            <a:pPr algn="just"/>
            <a:endParaRPr lang="en-US" dirty="0"/>
          </a:p>
          <a:p>
            <a:pPr algn="just"/>
            <a:r>
              <a:rPr lang="en-US" dirty="0"/>
              <a:t>However retention necessary for power to be effective</a:t>
            </a:r>
          </a:p>
        </p:txBody>
      </p:sp>
    </p:spTree>
    <p:custDataLst>
      <p:tags r:id="rId1"/>
    </p:custDataLst>
    <p:extLst>
      <p:ext uri="{BB962C8B-B14F-4D97-AF65-F5344CB8AC3E}">
        <p14:creationId xmlns:p14="http://schemas.microsoft.com/office/powerpoint/2010/main" val="230333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Service Provider</a:t>
            </a:r>
          </a:p>
        </p:txBody>
      </p:sp>
      <p:sp>
        <p:nvSpPr>
          <p:cNvPr id="3" name="Content Placeholder 2"/>
          <p:cNvSpPr>
            <a:spLocks noGrp="1"/>
          </p:cNvSpPr>
          <p:nvPr>
            <p:ph idx="1"/>
          </p:nvPr>
        </p:nvSpPr>
        <p:spPr>
          <a:xfrm>
            <a:off x="568360" y="1641074"/>
            <a:ext cx="8229600" cy="4525963"/>
          </a:xfrm>
        </p:spPr>
        <p:txBody>
          <a:bodyPr/>
          <a:lstStyle/>
          <a:p>
            <a:pPr algn="just">
              <a:spcBef>
                <a:spcPts val="600"/>
              </a:spcBef>
              <a:spcAft>
                <a:spcPts val="1200"/>
              </a:spcAft>
            </a:pPr>
            <a:r>
              <a:rPr lang="en-US" sz="2800" dirty="0"/>
              <a:t>Includes any private or public entity that:</a:t>
            </a:r>
          </a:p>
          <a:p>
            <a:pPr lvl="1" algn="just">
              <a:spcBef>
                <a:spcPts val="600"/>
              </a:spcBef>
              <a:spcAft>
                <a:spcPts val="1200"/>
              </a:spcAft>
            </a:pPr>
            <a:r>
              <a:rPr lang="en-US" sz="2400" dirty="0"/>
              <a:t>Provides ability to communicate by means of computer system; OR</a:t>
            </a:r>
          </a:p>
          <a:p>
            <a:pPr lvl="1" algn="just">
              <a:spcBef>
                <a:spcPts val="600"/>
              </a:spcBef>
              <a:spcAft>
                <a:spcPts val="1200"/>
              </a:spcAft>
            </a:pPr>
            <a:r>
              <a:rPr lang="en-US" sz="2400" dirty="0"/>
              <a:t>Possesses or stores computer data on behalf of such entities </a:t>
            </a:r>
          </a:p>
          <a:p>
            <a:pPr algn="just">
              <a:spcBef>
                <a:spcPts val="600"/>
              </a:spcBef>
              <a:spcAft>
                <a:spcPts val="1200"/>
              </a:spcAft>
            </a:pPr>
            <a:r>
              <a:rPr lang="en-US" sz="2800" dirty="0"/>
              <a:t>May offer services:</a:t>
            </a:r>
          </a:p>
          <a:p>
            <a:pPr lvl="1" algn="just">
              <a:spcBef>
                <a:spcPts val="600"/>
              </a:spcBef>
              <a:spcAft>
                <a:spcPts val="1200"/>
              </a:spcAft>
            </a:pPr>
            <a:r>
              <a:rPr lang="en-US" sz="2400" dirty="0"/>
              <a:t>To closed group or to public </a:t>
            </a:r>
          </a:p>
          <a:p>
            <a:pPr lvl="1" algn="just">
              <a:spcBef>
                <a:spcPts val="600"/>
              </a:spcBef>
              <a:spcAft>
                <a:spcPts val="1200"/>
              </a:spcAft>
            </a:pPr>
            <a:r>
              <a:rPr lang="en-US" sz="2400" dirty="0"/>
              <a:t>Free of charge or for fee</a:t>
            </a:r>
          </a:p>
        </p:txBody>
      </p:sp>
    </p:spTree>
    <p:custDataLst>
      <p:tags r:id="rId1"/>
    </p:custDataLst>
    <p:extLst>
      <p:ext uri="{BB962C8B-B14F-4D97-AF65-F5344CB8AC3E}">
        <p14:creationId xmlns:p14="http://schemas.microsoft.com/office/powerpoint/2010/main" val="2688363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Offering services in territory</a:t>
            </a:r>
          </a:p>
        </p:txBody>
      </p:sp>
      <p:sp>
        <p:nvSpPr>
          <p:cNvPr id="3" name="Content Placeholder 2"/>
          <p:cNvSpPr>
            <a:spLocks noGrp="1"/>
          </p:cNvSpPr>
          <p:nvPr>
            <p:ph idx="1"/>
          </p:nvPr>
        </p:nvSpPr>
        <p:spPr>
          <a:xfrm>
            <a:off x="457200" y="1488744"/>
            <a:ext cx="8229600" cy="4525963"/>
          </a:xfrm>
        </p:spPr>
        <p:txBody>
          <a:bodyPr>
            <a:normAutofit lnSpcReduction="10000"/>
          </a:bodyPr>
          <a:lstStyle/>
          <a:p>
            <a:pPr algn="just">
              <a:spcBef>
                <a:spcPts val="600"/>
              </a:spcBef>
              <a:spcAft>
                <a:spcPts val="1200"/>
              </a:spcAft>
            </a:pPr>
            <a:r>
              <a:rPr lang="en-US" sz="2800" dirty="0"/>
              <a:t>Service provider enables persons to subscribe to its services in territory (e.g. does not block services); and</a:t>
            </a:r>
          </a:p>
          <a:p>
            <a:pPr algn="just">
              <a:spcBef>
                <a:spcPts val="600"/>
              </a:spcBef>
              <a:spcAft>
                <a:spcPts val="1200"/>
              </a:spcAft>
            </a:pPr>
            <a:r>
              <a:rPr lang="en-US" sz="2800" dirty="0"/>
              <a:t>Service provider has established real and  substantial connection to the Party - e.g.:</a:t>
            </a:r>
          </a:p>
          <a:p>
            <a:pPr lvl="1" algn="just">
              <a:spcBef>
                <a:spcPts val="600"/>
              </a:spcBef>
              <a:spcAft>
                <a:spcPts val="600"/>
              </a:spcAft>
            </a:pPr>
            <a:r>
              <a:rPr lang="en-US" sz="2400" dirty="0"/>
              <a:t>Local advertising and local language advertising</a:t>
            </a:r>
          </a:p>
          <a:p>
            <a:pPr lvl="1" algn="just">
              <a:spcBef>
                <a:spcPts val="600"/>
              </a:spcBef>
              <a:spcAft>
                <a:spcPts val="600"/>
              </a:spcAft>
            </a:pPr>
            <a:r>
              <a:rPr lang="en-US" sz="2400" dirty="0"/>
              <a:t>Using local subscriber information or associated traffic data in course of its activities</a:t>
            </a:r>
          </a:p>
          <a:p>
            <a:pPr lvl="1" algn="just">
              <a:spcBef>
                <a:spcPts val="600"/>
              </a:spcBef>
              <a:spcAft>
                <a:spcPts val="600"/>
              </a:spcAft>
            </a:pPr>
            <a:r>
              <a:rPr lang="en-US" sz="2400" dirty="0"/>
              <a:t>Interacts with local subscribers</a:t>
            </a:r>
          </a:p>
          <a:p>
            <a:pPr lvl="1" algn="just">
              <a:spcBef>
                <a:spcPts val="600"/>
              </a:spcBef>
              <a:spcAft>
                <a:spcPts val="600"/>
              </a:spcAft>
            </a:pPr>
            <a:r>
              <a:rPr lang="en-US" sz="2400" dirty="0"/>
              <a:t>Is otherwise considered established locally</a:t>
            </a:r>
          </a:p>
          <a:p>
            <a:pPr lvl="1" algn="just">
              <a:spcBef>
                <a:spcPts val="600"/>
              </a:spcBef>
              <a:spcAft>
                <a:spcPts val="1200"/>
              </a:spcAft>
            </a:pPr>
            <a:endParaRPr lang="en-US" sz="2400" dirty="0"/>
          </a:p>
          <a:p>
            <a:pPr algn="just">
              <a:spcBef>
                <a:spcPts val="600"/>
              </a:spcBef>
              <a:spcAft>
                <a:spcPts val="1200"/>
              </a:spcAft>
            </a:pPr>
            <a:endParaRPr lang="en-US" sz="2800" dirty="0"/>
          </a:p>
        </p:txBody>
      </p:sp>
    </p:spTree>
    <p:custDataLst>
      <p:tags r:id="rId1"/>
    </p:custDataLst>
    <p:extLst>
      <p:ext uri="{BB962C8B-B14F-4D97-AF65-F5344CB8AC3E}">
        <p14:creationId xmlns:p14="http://schemas.microsoft.com/office/powerpoint/2010/main" val="3428962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Subscriber information</a:t>
            </a:r>
          </a:p>
        </p:txBody>
      </p:sp>
      <p:sp>
        <p:nvSpPr>
          <p:cNvPr id="3" name="Content Placeholder 2"/>
          <p:cNvSpPr>
            <a:spLocks noGrp="1"/>
          </p:cNvSpPr>
          <p:nvPr>
            <p:ph idx="1"/>
          </p:nvPr>
        </p:nvSpPr>
        <p:spPr>
          <a:xfrm>
            <a:off x="628650" y="1775993"/>
            <a:ext cx="8229600" cy="4525963"/>
          </a:xfrm>
        </p:spPr>
        <p:txBody>
          <a:bodyPr/>
          <a:lstStyle/>
          <a:p>
            <a:pPr algn="just"/>
            <a:r>
              <a:rPr lang="en-US" dirty="0"/>
              <a:t>Information:</a:t>
            </a:r>
          </a:p>
          <a:p>
            <a:pPr lvl="1" algn="just"/>
            <a:r>
              <a:rPr lang="en-US" sz="3200" dirty="0"/>
              <a:t>In form of computer data;</a:t>
            </a:r>
          </a:p>
          <a:p>
            <a:pPr lvl="1" algn="just"/>
            <a:r>
              <a:rPr lang="en-US" sz="3200" dirty="0"/>
              <a:t>In any other form;</a:t>
            </a:r>
          </a:p>
          <a:p>
            <a:pPr lvl="1" algn="just"/>
            <a:r>
              <a:rPr lang="en-US" sz="3200" dirty="0"/>
              <a:t>Relating to subscribers of services;</a:t>
            </a:r>
          </a:p>
          <a:p>
            <a:pPr lvl="1" algn="just"/>
            <a:r>
              <a:rPr lang="en-US" sz="3200" dirty="0"/>
              <a:t>Other than content data and traffic data </a:t>
            </a:r>
          </a:p>
          <a:p>
            <a:pPr algn="just"/>
            <a:r>
              <a:rPr lang="en-US" dirty="0"/>
              <a:t>Most frequently required in criminal investigations </a:t>
            </a:r>
          </a:p>
          <a:p>
            <a:pPr algn="just"/>
            <a:r>
              <a:rPr lang="en-US" dirty="0"/>
              <a:t>Obtained through production orders</a:t>
            </a:r>
          </a:p>
        </p:txBody>
      </p:sp>
    </p:spTree>
    <p:custDataLst>
      <p:tags r:id="rId1"/>
    </p:custDataLst>
    <p:extLst>
      <p:ext uri="{BB962C8B-B14F-4D97-AF65-F5344CB8AC3E}">
        <p14:creationId xmlns:p14="http://schemas.microsoft.com/office/powerpoint/2010/main" val="3796780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Subscriber information</a:t>
            </a:r>
          </a:p>
        </p:txBody>
      </p:sp>
      <p:sp>
        <p:nvSpPr>
          <p:cNvPr id="3" name="Content Placeholder 2"/>
          <p:cNvSpPr>
            <a:spLocks noGrp="1"/>
          </p:cNvSpPr>
          <p:nvPr>
            <p:ph idx="1"/>
          </p:nvPr>
        </p:nvSpPr>
        <p:spPr>
          <a:xfrm>
            <a:off x="648747" y="1508840"/>
            <a:ext cx="8229600" cy="4525963"/>
          </a:xfrm>
        </p:spPr>
        <p:txBody>
          <a:bodyPr/>
          <a:lstStyle/>
          <a:p>
            <a:pPr algn="just"/>
            <a:r>
              <a:rPr lang="en-US" sz="2600" dirty="0"/>
              <a:t>Subscriber information enables establishment of:</a:t>
            </a:r>
          </a:p>
          <a:p>
            <a:pPr lvl="1" algn="just"/>
            <a:r>
              <a:rPr lang="en-US" sz="2600" dirty="0"/>
              <a:t>Type of communication service used;</a:t>
            </a:r>
          </a:p>
          <a:p>
            <a:pPr lvl="1" algn="just"/>
            <a:r>
              <a:rPr lang="en-US" sz="2600" dirty="0"/>
              <a:t>Period of service;</a:t>
            </a:r>
          </a:p>
          <a:p>
            <a:pPr lvl="1" algn="just"/>
            <a:r>
              <a:rPr lang="en-US" sz="2600" dirty="0"/>
              <a:t>Subscriber’s:</a:t>
            </a:r>
          </a:p>
          <a:p>
            <a:pPr lvl="2" algn="just"/>
            <a:r>
              <a:rPr lang="en-US" dirty="0"/>
              <a:t>Identity</a:t>
            </a:r>
          </a:p>
          <a:p>
            <a:pPr lvl="2" algn="just"/>
            <a:r>
              <a:rPr lang="en-US" dirty="0"/>
              <a:t>Postal address</a:t>
            </a:r>
          </a:p>
          <a:p>
            <a:pPr lvl="2" algn="just"/>
            <a:r>
              <a:rPr lang="en-US" dirty="0"/>
              <a:t>Telephone number</a:t>
            </a:r>
          </a:p>
          <a:p>
            <a:pPr lvl="2" algn="just"/>
            <a:r>
              <a:rPr lang="en-US" dirty="0"/>
              <a:t>Billing information </a:t>
            </a:r>
          </a:p>
          <a:p>
            <a:pPr lvl="2" algn="just"/>
            <a:r>
              <a:rPr lang="en-US" dirty="0"/>
              <a:t>Payment information</a:t>
            </a:r>
          </a:p>
          <a:p>
            <a:pPr lvl="1" algn="just"/>
            <a:r>
              <a:rPr lang="en-US" sz="2600" dirty="0"/>
              <a:t>Other information on site of communication equipment </a:t>
            </a:r>
          </a:p>
        </p:txBody>
      </p:sp>
    </p:spTree>
    <p:custDataLst>
      <p:tags r:id="rId1"/>
    </p:custDataLst>
    <p:extLst>
      <p:ext uri="{BB962C8B-B14F-4D97-AF65-F5344CB8AC3E}">
        <p14:creationId xmlns:p14="http://schemas.microsoft.com/office/powerpoint/2010/main" val="3889060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Relating to such services</a:t>
            </a:r>
          </a:p>
        </p:txBody>
      </p:sp>
      <p:sp>
        <p:nvSpPr>
          <p:cNvPr id="3" name="Content Placeholder 2"/>
          <p:cNvSpPr>
            <a:spLocks noGrp="1"/>
          </p:cNvSpPr>
          <p:nvPr>
            <p:ph idx="1"/>
          </p:nvPr>
        </p:nvSpPr>
        <p:spPr>
          <a:xfrm>
            <a:off x="635000" y="1905000"/>
            <a:ext cx="7838440" cy="4038601"/>
          </a:xfrm>
        </p:spPr>
        <p:txBody>
          <a:bodyPr/>
          <a:lstStyle/>
          <a:p>
            <a:pPr algn="just"/>
            <a:r>
              <a:rPr lang="en-US" sz="2600" dirty="0"/>
              <a:t>Production order can be made to obtain subscriber information relating to services being offered in territory</a:t>
            </a:r>
          </a:p>
          <a:p>
            <a:pPr algn="just"/>
            <a:endParaRPr lang="en-US" sz="2600" dirty="0"/>
          </a:p>
          <a:p>
            <a:pPr algn="just"/>
            <a:r>
              <a:rPr lang="en-US" sz="2600" dirty="0"/>
              <a:t>Does not apply to subscriber information relating to services offered solely outside the territory of the ordering party</a:t>
            </a:r>
          </a:p>
        </p:txBody>
      </p:sp>
    </p:spTree>
    <p:custDataLst>
      <p:tags r:id="rId1"/>
    </p:custDataLst>
    <p:extLst>
      <p:ext uri="{BB962C8B-B14F-4D97-AF65-F5344CB8AC3E}">
        <p14:creationId xmlns:p14="http://schemas.microsoft.com/office/powerpoint/2010/main" val="3072247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Possession or control</a:t>
            </a:r>
          </a:p>
        </p:txBody>
      </p:sp>
      <p:sp>
        <p:nvSpPr>
          <p:cNvPr id="3" name="Content Placeholder 2"/>
          <p:cNvSpPr>
            <a:spLocks noGrp="1"/>
          </p:cNvSpPr>
          <p:nvPr>
            <p:ph idx="1"/>
          </p:nvPr>
        </p:nvSpPr>
        <p:spPr>
          <a:xfrm>
            <a:off x="628650" y="1554164"/>
            <a:ext cx="7945120" cy="4938712"/>
          </a:xfrm>
        </p:spPr>
        <p:txBody>
          <a:bodyPr/>
          <a:lstStyle/>
          <a:p>
            <a:pPr algn="just"/>
            <a:r>
              <a:rPr lang="en-US" dirty="0"/>
              <a:t>Includes</a:t>
            </a:r>
            <a:r>
              <a:rPr lang="en-US" sz="2800" dirty="0"/>
              <a:t>:</a:t>
            </a:r>
          </a:p>
          <a:p>
            <a:pPr lvl="1" algn="just"/>
            <a:r>
              <a:rPr lang="en-US" sz="2600" dirty="0"/>
              <a:t>Subscriber information in physical possession of service provider</a:t>
            </a:r>
          </a:p>
          <a:p>
            <a:pPr lvl="1" algn="just"/>
            <a:r>
              <a:rPr lang="en-US" sz="2600" dirty="0"/>
              <a:t>Locally or remotely stored subscriber information in control of service provider</a:t>
            </a:r>
          </a:p>
          <a:p>
            <a:pPr algn="just"/>
            <a:endParaRPr lang="en-US" sz="3000" dirty="0"/>
          </a:p>
          <a:p>
            <a:pPr algn="just"/>
            <a:r>
              <a:rPr lang="en-US" dirty="0"/>
              <a:t>Does not include</a:t>
            </a:r>
            <a:r>
              <a:rPr lang="en-US" sz="3000" dirty="0"/>
              <a:t>:</a:t>
            </a:r>
          </a:p>
          <a:p>
            <a:pPr lvl="1" algn="just"/>
            <a:r>
              <a:rPr lang="en-US" sz="2600" dirty="0"/>
              <a:t>Data not within legitimate control of service provider which service provider merely has technical ability to access</a:t>
            </a:r>
          </a:p>
          <a:p>
            <a:pPr lvl="1" algn="just"/>
            <a:endParaRPr lang="en-US" sz="2400" dirty="0"/>
          </a:p>
        </p:txBody>
      </p:sp>
    </p:spTree>
    <p:custDataLst>
      <p:tags r:id="rId1"/>
    </p:custDataLst>
    <p:extLst>
      <p:ext uri="{BB962C8B-B14F-4D97-AF65-F5344CB8AC3E}">
        <p14:creationId xmlns:p14="http://schemas.microsoft.com/office/powerpoint/2010/main" val="2116374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999621" y="1029353"/>
            <a:ext cx="5898383" cy="5331406"/>
          </a:xfrm>
          <a:prstGeom prst="rect">
            <a:avLst/>
          </a:prstGeom>
        </p:spPr>
      </p:pic>
    </p:spTree>
    <p:custDataLst>
      <p:tags r:id="rId1"/>
    </p:custDataLst>
    <p:extLst>
      <p:ext uri="{BB962C8B-B14F-4D97-AF65-F5344CB8AC3E}">
        <p14:creationId xmlns:p14="http://schemas.microsoft.com/office/powerpoint/2010/main" val="866163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813208" y="1066990"/>
            <a:ext cx="5517584" cy="5301458"/>
          </a:xfrm>
          <a:prstGeom prst="rect">
            <a:avLst/>
          </a:prstGeom>
        </p:spPr>
      </p:pic>
    </p:spTree>
    <p:custDataLst>
      <p:tags r:id="rId1"/>
    </p:custDataLst>
    <p:extLst>
      <p:ext uri="{BB962C8B-B14F-4D97-AF65-F5344CB8AC3E}">
        <p14:creationId xmlns:p14="http://schemas.microsoft.com/office/powerpoint/2010/main" val="204518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p:cNvSpPr>
          <p:nvPr/>
        </p:nvSpPr>
        <p:spPr bwMode="auto">
          <a:xfrm>
            <a:off x="348344" y="1105318"/>
            <a:ext cx="8519885" cy="5205047"/>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en-GB" altLang="x-none" sz="2400" b="1" i="1" dirty="0">
                <a:ea typeface="ＭＳ Ｐゴシック" pitchFamily="34" charset="-128"/>
              </a:rPr>
              <a:t>Search and Seizure of stored computer data</a:t>
            </a:r>
          </a:p>
          <a:p>
            <a:pPr marL="0" indent="0" algn="ctr" eaLnBrk="1" hangingPunct="1">
              <a:lnSpc>
                <a:spcPct val="80000"/>
              </a:lnSpc>
              <a:spcBef>
                <a:spcPts val="600"/>
              </a:spcBef>
              <a:spcAft>
                <a:spcPts val="1200"/>
              </a:spcAft>
              <a:buFont typeface="Arial" pitchFamily="34" charset="0"/>
              <a:buNone/>
              <a:defRPr/>
            </a:pPr>
            <a:r>
              <a:rPr lang="en-GB" altLang="x-none" sz="2400" b="1" i="1" dirty="0">
                <a:ea typeface="ＭＳ Ｐゴシック" pitchFamily="34" charset="-128"/>
              </a:rPr>
              <a:t>(Article 19 – Budapest Convention)</a:t>
            </a:r>
          </a:p>
          <a:p>
            <a:pPr eaLnBrk="1" hangingPunct="1">
              <a:lnSpc>
                <a:spcPct val="80000"/>
              </a:lnSpc>
              <a:spcBef>
                <a:spcPts val="600"/>
              </a:spcBef>
              <a:spcAft>
                <a:spcPts val="1200"/>
              </a:spcAft>
              <a:defRPr/>
            </a:pPr>
            <a:endParaRPr lang="en-GB" altLang="x-none" sz="1600" dirty="0">
              <a:ea typeface="ＭＳ Ｐゴシック" pitchFamily="34" charset="-128"/>
            </a:endParaRPr>
          </a:p>
          <a:p>
            <a:pPr eaLnBrk="1" hangingPunct="1">
              <a:lnSpc>
                <a:spcPct val="80000"/>
              </a:lnSpc>
              <a:spcBef>
                <a:spcPts val="600"/>
              </a:spcBef>
              <a:spcAft>
                <a:spcPts val="1200"/>
              </a:spcAft>
              <a:defRPr/>
            </a:pPr>
            <a:r>
              <a:rPr lang="en-GB" altLang="x-none" sz="2000" b="1" i="1" dirty="0">
                <a:ea typeface="ＭＳ Ｐゴシック" pitchFamily="34" charset="-128"/>
              </a:rPr>
              <a:t>Where</a:t>
            </a:r>
            <a:r>
              <a:rPr lang="en-GB" altLang="x-none" sz="2000" i="1" dirty="0">
                <a:ea typeface="ＭＳ Ｐゴシック" pitchFamily="34" charset="-128"/>
              </a:rPr>
              <a:t>:</a:t>
            </a:r>
          </a:p>
          <a:p>
            <a:pPr lvl="1" eaLnBrk="1" hangingPunct="1">
              <a:lnSpc>
                <a:spcPct val="80000"/>
              </a:lnSpc>
              <a:spcBef>
                <a:spcPts val="600"/>
              </a:spcBef>
              <a:spcAft>
                <a:spcPts val="1200"/>
              </a:spcAft>
              <a:defRPr/>
            </a:pPr>
            <a:r>
              <a:rPr lang="en-GB" altLang="x-none" sz="2000" i="1" dirty="0">
                <a:ea typeface="ＭＳ Ｐゴシック" pitchFamily="34" charset="-128"/>
              </a:rPr>
              <a:t>In a computer system or part of it</a:t>
            </a:r>
          </a:p>
          <a:p>
            <a:pPr lvl="1" eaLnBrk="1" hangingPunct="1">
              <a:lnSpc>
                <a:spcPct val="80000"/>
              </a:lnSpc>
              <a:spcBef>
                <a:spcPts val="600"/>
              </a:spcBef>
              <a:spcAft>
                <a:spcPts val="1200"/>
              </a:spcAft>
              <a:defRPr/>
            </a:pPr>
            <a:r>
              <a:rPr lang="en-GB" altLang="x-none" sz="2000" i="1" dirty="0">
                <a:ea typeface="ＭＳ Ｐゴシック" pitchFamily="34" charset="-128"/>
              </a:rPr>
              <a:t>In a storage medium </a:t>
            </a:r>
          </a:p>
          <a:p>
            <a:pPr lvl="1" eaLnBrk="1" hangingPunct="1">
              <a:lnSpc>
                <a:spcPct val="80000"/>
              </a:lnSpc>
              <a:spcBef>
                <a:spcPts val="600"/>
              </a:spcBef>
              <a:spcAft>
                <a:spcPts val="1200"/>
              </a:spcAft>
              <a:defRPr/>
            </a:pPr>
            <a:r>
              <a:rPr lang="en-GB" altLang="x-none" sz="2000" i="1" dirty="0">
                <a:ea typeface="ＭＳ Ｐゴシック" pitchFamily="34" charset="-128"/>
              </a:rPr>
              <a:t>In a computer system accessible from the initial one (expeditious extension of the search)</a:t>
            </a:r>
          </a:p>
          <a:p>
            <a:pPr eaLnBrk="1" hangingPunct="1">
              <a:lnSpc>
                <a:spcPct val="80000"/>
              </a:lnSpc>
              <a:spcBef>
                <a:spcPts val="600"/>
              </a:spcBef>
              <a:spcAft>
                <a:spcPts val="1200"/>
              </a:spcAft>
              <a:defRPr/>
            </a:pPr>
            <a:r>
              <a:rPr lang="en-GB" altLang="x-none" sz="2000" b="1" i="1" dirty="0">
                <a:ea typeface="ＭＳ Ｐゴシック" pitchFamily="34" charset="-128"/>
              </a:rPr>
              <a:t>What</a:t>
            </a:r>
            <a:r>
              <a:rPr lang="en-GB" altLang="x-none" sz="2000" i="1" dirty="0">
                <a:ea typeface="ＭＳ Ｐゴシック" pitchFamily="34" charset="-128"/>
              </a:rPr>
              <a:t>: </a:t>
            </a:r>
          </a:p>
          <a:p>
            <a:pPr lvl="1" eaLnBrk="1" hangingPunct="1">
              <a:lnSpc>
                <a:spcPct val="80000"/>
              </a:lnSpc>
              <a:spcBef>
                <a:spcPts val="600"/>
              </a:spcBef>
              <a:spcAft>
                <a:spcPts val="1200"/>
              </a:spcAft>
              <a:defRPr/>
            </a:pPr>
            <a:r>
              <a:rPr lang="en-GB" altLang="x-none" sz="2000" i="1" dirty="0">
                <a:ea typeface="ＭＳ Ｐゴシック" pitchFamily="34" charset="-128"/>
              </a:rPr>
              <a:t>Seize or similarly secure accessed computer data</a:t>
            </a:r>
          </a:p>
          <a:p>
            <a:pPr lvl="1" eaLnBrk="1" hangingPunct="1">
              <a:lnSpc>
                <a:spcPct val="80000"/>
              </a:lnSpc>
              <a:spcBef>
                <a:spcPts val="600"/>
              </a:spcBef>
              <a:spcAft>
                <a:spcPts val="1200"/>
              </a:spcAft>
              <a:defRPr/>
            </a:pPr>
            <a:r>
              <a:rPr lang="en-GB" altLang="x-none" sz="2000" i="1" dirty="0">
                <a:ea typeface="ＭＳ Ｐゴシック" pitchFamily="34" charset="-128"/>
              </a:rPr>
              <a:t>Power  to require the necessary information to understand the functioning of the system</a:t>
            </a:r>
          </a:p>
        </p:txBody>
      </p:sp>
    </p:spTree>
    <p:custDataLst>
      <p:tags r:id="rId1"/>
    </p:custDataLst>
    <p:extLst>
      <p:ext uri="{BB962C8B-B14F-4D97-AF65-F5344CB8AC3E}">
        <p14:creationId xmlns:p14="http://schemas.microsoft.com/office/powerpoint/2010/main" val="321504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phic 2" descr="Questions outline">
            <a:extLst>
              <a:ext uri="{FF2B5EF4-FFF2-40B4-BE49-F238E27FC236}">
                <a16:creationId xmlns:a16="http://schemas.microsoft.com/office/drawing/2014/main" id="{2D5272EA-C0BB-44AE-AC03-B79DDF64A3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4" name="Title 50">
            <a:extLst>
              <a:ext uri="{FF2B5EF4-FFF2-40B4-BE49-F238E27FC236}">
                <a16:creationId xmlns:a16="http://schemas.microsoft.com/office/drawing/2014/main" id="{D1898A1C-01A9-4B5B-A299-C0C524662E9B}"/>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3066112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p:cNvSpPr>
          <p:nvPr/>
        </p:nvSpPr>
        <p:spPr bwMode="auto">
          <a:xfrm>
            <a:off x="348344" y="1173480"/>
            <a:ext cx="8519885" cy="5136885"/>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en-GB" altLang="x-none" b="1" i="1" dirty="0">
                <a:ea typeface="ＭＳ Ｐゴシック" pitchFamily="34" charset="-128"/>
              </a:rPr>
              <a:t>Seize or similarly secure accessed computer data</a:t>
            </a:r>
          </a:p>
          <a:p>
            <a:pPr eaLnBrk="1" hangingPunct="1">
              <a:lnSpc>
                <a:spcPct val="80000"/>
              </a:lnSpc>
              <a:spcBef>
                <a:spcPts val="600"/>
              </a:spcBef>
              <a:spcAft>
                <a:spcPts val="1200"/>
              </a:spcAft>
              <a:defRPr/>
            </a:pPr>
            <a:endParaRPr lang="en-GB" altLang="x-none" sz="1800" dirty="0">
              <a:ea typeface="ＭＳ Ｐゴシック" pitchFamily="34" charset="-128"/>
            </a:endParaRPr>
          </a:p>
          <a:p>
            <a:pPr algn="ctr" eaLnBrk="1" hangingPunct="1">
              <a:lnSpc>
                <a:spcPct val="80000"/>
              </a:lnSpc>
              <a:spcBef>
                <a:spcPts val="600"/>
              </a:spcBef>
              <a:spcAft>
                <a:spcPts val="1200"/>
              </a:spcAft>
              <a:defRPr/>
            </a:pPr>
            <a:r>
              <a:rPr lang="en-GB" altLang="x-none" sz="2800" i="1" dirty="0">
                <a:ea typeface="ＭＳ Ｐゴシック" pitchFamily="34" charset="-128"/>
              </a:rPr>
              <a:t>Physical seizure</a:t>
            </a:r>
          </a:p>
          <a:p>
            <a:pPr algn="ctr" eaLnBrk="1" hangingPunct="1">
              <a:lnSpc>
                <a:spcPct val="80000"/>
              </a:lnSpc>
              <a:spcBef>
                <a:spcPts val="600"/>
              </a:spcBef>
              <a:spcAft>
                <a:spcPts val="1200"/>
              </a:spcAft>
              <a:defRPr/>
            </a:pPr>
            <a:r>
              <a:rPr lang="en-GB" altLang="x-none" sz="2800" i="1" dirty="0">
                <a:ea typeface="ＭＳ Ｐゴシック" pitchFamily="34" charset="-128"/>
              </a:rPr>
              <a:t>Seizure by simply making a copy of the data</a:t>
            </a:r>
          </a:p>
          <a:p>
            <a:pPr algn="ctr" eaLnBrk="1" hangingPunct="1">
              <a:lnSpc>
                <a:spcPct val="80000"/>
              </a:lnSpc>
              <a:spcBef>
                <a:spcPts val="600"/>
              </a:spcBef>
              <a:spcAft>
                <a:spcPts val="1200"/>
              </a:spcAft>
              <a:defRPr/>
            </a:pPr>
            <a:r>
              <a:rPr lang="en-GB" altLang="x-none" sz="2800" i="1" dirty="0">
                <a:ea typeface="ＭＳ Ｐゴシック" pitchFamily="34" charset="-128"/>
              </a:rPr>
              <a:t>Seizure as the maintenance of the integrity of those data, keeping the data in the computer where they are stored</a:t>
            </a:r>
          </a:p>
          <a:p>
            <a:pPr algn="ctr" eaLnBrk="1" hangingPunct="1">
              <a:lnSpc>
                <a:spcPct val="80000"/>
              </a:lnSpc>
              <a:spcBef>
                <a:spcPts val="600"/>
              </a:spcBef>
              <a:spcAft>
                <a:spcPts val="1200"/>
              </a:spcAft>
              <a:defRPr/>
            </a:pPr>
            <a:r>
              <a:rPr lang="en-GB" altLang="x-none" sz="2800" i="1" dirty="0">
                <a:ea typeface="ＭＳ Ｐゴシック" pitchFamily="34" charset="-128"/>
              </a:rPr>
              <a:t>Seizure, by imposing the impossibility of access to data, or even removal of specified data from a specified computer or computer system</a:t>
            </a:r>
          </a:p>
        </p:txBody>
      </p:sp>
    </p:spTree>
    <p:custDataLst>
      <p:tags r:id="rId1"/>
    </p:custDataLst>
    <p:extLst>
      <p:ext uri="{BB962C8B-B14F-4D97-AF65-F5344CB8AC3E}">
        <p14:creationId xmlns:p14="http://schemas.microsoft.com/office/powerpoint/2010/main" val="3882157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Competent authorities</a:t>
            </a:r>
          </a:p>
        </p:txBody>
      </p:sp>
      <p:sp>
        <p:nvSpPr>
          <p:cNvPr id="3" name="Content Placeholder 2"/>
          <p:cNvSpPr>
            <a:spLocks noGrp="1"/>
          </p:cNvSpPr>
          <p:nvPr>
            <p:ph idx="1"/>
          </p:nvPr>
        </p:nvSpPr>
        <p:spPr>
          <a:xfrm>
            <a:off x="622300" y="2106903"/>
            <a:ext cx="8229600" cy="3950998"/>
          </a:xfrm>
        </p:spPr>
        <p:txBody>
          <a:bodyPr/>
          <a:lstStyle/>
          <a:p>
            <a:pPr algn="just"/>
            <a:r>
              <a:rPr lang="en-US" dirty="0"/>
              <a:t>May be:</a:t>
            </a:r>
          </a:p>
          <a:p>
            <a:pPr lvl="1" algn="just"/>
            <a:r>
              <a:rPr lang="en-US" dirty="0"/>
              <a:t>Law enforcement officer</a:t>
            </a:r>
          </a:p>
          <a:p>
            <a:pPr lvl="1" algn="just"/>
            <a:r>
              <a:rPr lang="en-US" dirty="0"/>
              <a:t>Judicial officer</a:t>
            </a:r>
          </a:p>
          <a:p>
            <a:pPr lvl="1" algn="just"/>
            <a:r>
              <a:rPr lang="en-US" dirty="0"/>
              <a:t>Prosecutor or judge</a:t>
            </a:r>
          </a:p>
          <a:p>
            <a:pPr lvl="1" algn="just"/>
            <a:r>
              <a:rPr lang="en-US" dirty="0"/>
              <a:t>Administrative officer</a:t>
            </a:r>
          </a:p>
          <a:p>
            <a:pPr lvl="1" algn="just"/>
            <a:endParaRPr lang="en-US" dirty="0"/>
          </a:p>
          <a:p>
            <a:pPr algn="just"/>
            <a:r>
              <a:rPr lang="en-US" dirty="0"/>
              <a:t>May vary depending on type of computer data involved </a:t>
            </a:r>
          </a:p>
        </p:txBody>
      </p:sp>
    </p:spTree>
    <p:custDataLst>
      <p:tags r:id="rId1"/>
    </p:custDataLst>
    <p:extLst>
      <p:ext uri="{BB962C8B-B14F-4D97-AF65-F5344CB8AC3E}">
        <p14:creationId xmlns:p14="http://schemas.microsoft.com/office/powerpoint/2010/main" val="3785961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Search or similarly access</a:t>
            </a:r>
          </a:p>
        </p:txBody>
      </p:sp>
      <p:sp>
        <p:nvSpPr>
          <p:cNvPr id="3" name="Content Placeholder 2"/>
          <p:cNvSpPr>
            <a:spLocks noGrp="1"/>
          </p:cNvSpPr>
          <p:nvPr>
            <p:ph idx="1"/>
          </p:nvPr>
        </p:nvSpPr>
        <p:spPr>
          <a:xfrm>
            <a:off x="617220" y="2056708"/>
            <a:ext cx="7868920" cy="4389121"/>
          </a:xfrm>
        </p:spPr>
        <p:txBody>
          <a:bodyPr/>
          <a:lstStyle/>
          <a:p>
            <a:pPr marL="0" indent="0" algn="just">
              <a:buNone/>
            </a:pPr>
            <a:r>
              <a:rPr lang="en-US" b="1" dirty="0"/>
              <a:t>Search: </a:t>
            </a:r>
          </a:p>
          <a:p>
            <a:pPr algn="just"/>
            <a:r>
              <a:rPr lang="en-US" dirty="0"/>
              <a:t>seek, read, review, examine or inspect data</a:t>
            </a:r>
          </a:p>
          <a:p>
            <a:pPr algn="just"/>
            <a:endParaRPr lang="en-US" dirty="0"/>
          </a:p>
          <a:p>
            <a:pPr marL="0" indent="0" algn="just">
              <a:buNone/>
            </a:pPr>
            <a:r>
              <a:rPr lang="en-US" b="1" dirty="0"/>
              <a:t>Access: </a:t>
            </a:r>
          </a:p>
          <a:p>
            <a:pPr algn="just"/>
            <a:r>
              <a:rPr lang="en-US" dirty="0"/>
              <a:t>more appropriate term for computer data</a:t>
            </a:r>
          </a:p>
          <a:p>
            <a:pPr algn="just"/>
            <a:endParaRPr lang="en-US" dirty="0"/>
          </a:p>
          <a:p>
            <a:pPr marL="0" indent="0" algn="just">
              <a:buNone/>
            </a:pPr>
            <a:r>
              <a:rPr lang="en-US" dirty="0"/>
              <a:t>Both terms used as Article 19 is technology-neutral </a:t>
            </a:r>
          </a:p>
        </p:txBody>
      </p:sp>
    </p:spTree>
    <p:custDataLst>
      <p:tags r:id="rId1"/>
    </p:custDataLst>
    <p:extLst>
      <p:ext uri="{BB962C8B-B14F-4D97-AF65-F5344CB8AC3E}">
        <p14:creationId xmlns:p14="http://schemas.microsoft.com/office/powerpoint/2010/main" val="193622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Autofit/>
          </a:bodyPr>
          <a:lstStyle/>
          <a:p>
            <a:pPr algn="r"/>
            <a:r>
              <a:rPr lang="en-US" sz="3200" dirty="0">
                <a:solidFill>
                  <a:srgbClr val="FFFFFF"/>
                </a:solidFill>
                <a:latin typeface="Helvetica" panose="020B0604020202020204" pitchFamily="34" charset="0"/>
              </a:rPr>
              <a:t>Computer system or computer-data storage medium</a:t>
            </a:r>
          </a:p>
        </p:txBody>
      </p:sp>
      <p:sp>
        <p:nvSpPr>
          <p:cNvPr id="3" name="Content Placeholder 2"/>
          <p:cNvSpPr>
            <a:spLocks noGrp="1"/>
          </p:cNvSpPr>
          <p:nvPr>
            <p:ph idx="1"/>
          </p:nvPr>
        </p:nvSpPr>
        <p:spPr>
          <a:xfrm>
            <a:off x="748205" y="1713192"/>
            <a:ext cx="7929880" cy="4525963"/>
          </a:xfrm>
        </p:spPr>
        <p:txBody>
          <a:bodyPr/>
          <a:lstStyle/>
          <a:p>
            <a:pPr algn="just"/>
            <a:r>
              <a:rPr lang="en-US" sz="2800" dirty="0"/>
              <a:t>Law enforcement may search and access computer data that is:</a:t>
            </a:r>
          </a:p>
          <a:p>
            <a:pPr lvl="1" algn="just"/>
            <a:r>
              <a:rPr lang="en-US" sz="2400" dirty="0"/>
              <a:t>Within a computer system</a:t>
            </a:r>
          </a:p>
          <a:p>
            <a:pPr lvl="1" algn="just"/>
            <a:r>
              <a:rPr lang="en-US" sz="2400" dirty="0"/>
              <a:t>Within part of computer system (e.g. connected data storage device)</a:t>
            </a:r>
          </a:p>
          <a:p>
            <a:pPr lvl="1" algn="just"/>
            <a:r>
              <a:rPr lang="en-US" sz="2400" dirty="0"/>
              <a:t>On independent data storage medium (e.g. diskette)</a:t>
            </a:r>
          </a:p>
          <a:p>
            <a:pPr algn="just"/>
            <a:endParaRPr lang="en-US" sz="2800" dirty="0"/>
          </a:p>
          <a:p>
            <a:pPr algn="just"/>
            <a:r>
              <a:rPr lang="en-US" sz="2800" dirty="0"/>
              <a:t>May or may not include data in transfer (e.g. unopened email message in mailbox of ISP until addressee downloads</a:t>
            </a:r>
          </a:p>
        </p:txBody>
      </p:sp>
    </p:spTree>
    <p:custDataLst>
      <p:tags r:id="rId1"/>
    </p:custDataLst>
    <p:extLst>
      <p:ext uri="{BB962C8B-B14F-4D97-AF65-F5344CB8AC3E}">
        <p14:creationId xmlns:p14="http://schemas.microsoft.com/office/powerpoint/2010/main" val="2327865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Autofit/>
          </a:bodyPr>
          <a:lstStyle/>
          <a:p>
            <a:pPr algn="r"/>
            <a:r>
              <a:rPr lang="en-US" sz="3600" dirty="0">
                <a:solidFill>
                  <a:srgbClr val="FFFFFF"/>
                </a:solidFill>
                <a:latin typeface="Helvetica" panose="020B0604020202020204" pitchFamily="34" charset="0"/>
              </a:rPr>
              <a:t>Extending search or similar accessing</a:t>
            </a:r>
          </a:p>
        </p:txBody>
      </p:sp>
      <p:sp>
        <p:nvSpPr>
          <p:cNvPr id="3" name="Content Placeholder 2"/>
          <p:cNvSpPr>
            <a:spLocks noGrp="1"/>
          </p:cNvSpPr>
          <p:nvPr>
            <p:ph idx="1"/>
          </p:nvPr>
        </p:nvSpPr>
        <p:spPr>
          <a:xfrm>
            <a:off x="638698" y="1564977"/>
            <a:ext cx="8051800" cy="4525963"/>
          </a:xfrm>
        </p:spPr>
        <p:txBody>
          <a:bodyPr/>
          <a:lstStyle/>
          <a:p>
            <a:pPr algn="just"/>
            <a:r>
              <a:rPr lang="en-US" sz="2800" dirty="0"/>
              <a:t>Extend search or similar access to other computer system or part of it if:</a:t>
            </a:r>
          </a:p>
          <a:p>
            <a:pPr lvl="1" algn="just"/>
            <a:r>
              <a:rPr lang="en-US" sz="2400" dirty="0"/>
              <a:t>Grounds to believe that data required is in that computer system or part of it</a:t>
            </a:r>
          </a:p>
          <a:p>
            <a:pPr lvl="1" algn="just"/>
            <a:r>
              <a:rPr lang="en-US" sz="2400" dirty="0"/>
              <a:t>The other computer system or part of it is also in the territory</a:t>
            </a:r>
          </a:p>
          <a:p>
            <a:pPr algn="just"/>
            <a:r>
              <a:rPr lang="en-US" sz="2800" dirty="0"/>
              <a:t>Extension may be subject to conditions (e.g. authorization by judicial or other authority)</a:t>
            </a:r>
          </a:p>
          <a:p>
            <a:pPr algn="just"/>
            <a:r>
              <a:rPr lang="en-US" sz="2800" dirty="0"/>
              <a:t>Data that is subject of extension must be lawfully accessible from/available to initial computer system</a:t>
            </a:r>
          </a:p>
        </p:txBody>
      </p:sp>
    </p:spTree>
    <p:custDataLst>
      <p:tags r:id="rId1"/>
    </p:custDataLst>
    <p:extLst>
      <p:ext uri="{BB962C8B-B14F-4D97-AF65-F5344CB8AC3E}">
        <p14:creationId xmlns:p14="http://schemas.microsoft.com/office/powerpoint/2010/main" val="3660307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Seize or similarly secure</a:t>
            </a:r>
          </a:p>
        </p:txBody>
      </p:sp>
      <p:sp>
        <p:nvSpPr>
          <p:cNvPr id="3" name="Content Placeholder 2"/>
          <p:cNvSpPr>
            <a:spLocks noGrp="1"/>
          </p:cNvSpPr>
          <p:nvPr>
            <p:ph idx="1"/>
          </p:nvPr>
        </p:nvSpPr>
        <p:spPr>
          <a:xfrm>
            <a:off x="396240" y="1551108"/>
            <a:ext cx="8351520" cy="4525963"/>
          </a:xfrm>
        </p:spPr>
        <p:txBody>
          <a:bodyPr/>
          <a:lstStyle/>
          <a:p>
            <a:pPr marL="0" indent="0" algn="just">
              <a:spcBef>
                <a:spcPts val="600"/>
              </a:spcBef>
              <a:spcAft>
                <a:spcPts val="600"/>
              </a:spcAft>
              <a:buNone/>
            </a:pPr>
            <a:r>
              <a:rPr lang="en-US" b="1" dirty="0"/>
              <a:t>Seize: </a:t>
            </a:r>
          </a:p>
          <a:p>
            <a:pPr algn="just">
              <a:spcBef>
                <a:spcPts val="0"/>
              </a:spcBef>
              <a:spcAft>
                <a:spcPts val="1200"/>
              </a:spcAft>
            </a:pPr>
            <a:r>
              <a:rPr lang="en-US" sz="2800" dirty="0"/>
              <a:t>taking away physical medium upon which data or information is recorded, or to make and retain copy of such information</a:t>
            </a:r>
          </a:p>
          <a:p>
            <a:pPr marL="0" indent="0" algn="just">
              <a:spcBef>
                <a:spcPts val="600"/>
              </a:spcBef>
              <a:spcAft>
                <a:spcPts val="600"/>
              </a:spcAft>
              <a:buNone/>
            </a:pPr>
            <a:r>
              <a:rPr lang="en-US" b="1" dirty="0"/>
              <a:t>Similarly secure: </a:t>
            </a:r>
          </a:p>
          <a:p>
            <a:pPr algn="just">
              <a:spcBef>
                <a:spcPts val="0"/>
              </a:spcBef>
              <a:spcAft>
                <a:spcPts val="1200"/>
              </a:spcAft>
            </a:pPr>
            <a:r>
              <a:rPr lang="en-US" sz="2800" dirty="0"/>
              <a:t>other means by which intangible data is removed, rendered inaccessible</a:t>
            </a:r>
          </a:p>
          <a:p>
            <a:pPr algn="just">
              <a:spcBef>
                <a:spcPts val="0"/>
              </a:spcBef>
              <a:spcAft>
                <a:spcPts val="1200"/>
              </a:spcAft>
            </a:pPr>
            <a:endParaRPr lang="en-US" sz="1100" dirty="0"/>
          </a:p>
          <a:p>
            <a:pPr marL="0" indent="0" algn="just">
              <a:spcBef>
                <a:spcPts val="600"/>
              </a:spcBef>
              <a:spcAft>
                <a:spcPts val="1200"/>
              </a:spcAft>
              <a:buNone/>
            </a:pPr>
            <a:r>
              <a:rPr lang="en-US" dirty="0"/>
              <a:t>Both terms used, Article 19 is technology-neutral </a:t>
            </a:r>
          </a:p>
        </p:txBody>
      </p:sp>
    </p:spTree>
    <p:custDataLst>
      <p:tags r:id="rId1"/>
    </p:custDataLst>
    <p:extLst>
      <p:ext uri="{BB962C8B-B14F-4D97-AF65-F5344CB8AC3E}">
        <p14:creationId xmlns:p14="http://schemas.microsoft.com/office/powerpoint/2010/main" val="1950067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Make or retain copy</a:t>
            </a:r>
          </a:p>
        </p:txBody>
      </p:sp>
      <p:sp>
        <p:nvSpPr>
          <p:cNvPr id="3" name="Content Placeholder 2"/>
          <p:cNvSpPr>
            <a:spLocks noGrp="1"/>
          </p:cNvSpPr>
          <p:nvPr>
            <p:ph idx="1"/>
          </p:nvPr>
        </p:nvSpPr>
        <p:spPr>
          <a:xfrm>
            <a:off x="628650" y="2256472"/>
            <a:ext cx="8051800" cy="4282441"/>
          </a:xfrm>
        </p:spPr>
        <p:txBody>
          <a:bodyPr/>
          <a:lstStyle/>
          <a:p>
            <a:pPr algn="just"/>
            <a:r>
              <a:rPr lang="en-US" dirty="0"/>
              <a:t>Seizure does not necessarily entail measure of physically taking computer systems or computer data storage mediums</a:t>
            </a:r>
          </a:p>
          <a:p>
            <a:pPr algn="just"/>
            <a:endParaRPr lang="en-US" dirty="0"/>
          </a:p>
          <a:p>
            <a:pPr algn="just"/>
            <a:r>
              <a:rPr lang="en-US" dirty="0"/>
              <a:t>Where it is possible, law enforcement officials may make or retain a copy of relevant data</a:t>
            </a:r>
          </a:p>
        </p:txBody>
      </p:sp>
    </p:spTree>
    <p:custDataLst>
      <p:tags r:id="rId1"/>
    </p:custDataLst>
    <p:extLst>
      <p:ext uri="{BB962C8B-B14F-4D97-AF65-F5344CB8AC3E}">
        <p14:creationId xmlns:p14="http://schemas.microsoft.com/office/powerpoint/2010/main" val="1324172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Maintain the integrity</a:t>
            </a:r>
          </a:p>
        </p:txBody>
      </p:sp>
      <p:sp>
        <p:nvSpPr>
          <p:cNvPr id="3" name="Content Placeholder 2"/>
          <p:cNvSpPr>
            <a:spLocks noGrp="1"/>
          </p:cNvSpPr>
          <p:nvPr>
            <p:ph idx="1"/>
          </p:nvPr>
        </p:nvSpPr>
        <p:spPr>
          <a:xfrm>
            <a:off x="562264" y="2163387"/>
            <a:ext cx="8051800" cy="4282441"/>
          </a:xfrm>
        </p:spPr>
        <p:txBody>
          <a:bodyPr/>
          <a:lstStyle/>
          <a:p>
            <a:pPr algn="just"/>
            <a:r>
              <a:rPr lang="en-US" dirty="0"/>
              <a:t>Data which is copied or removed is maintained in the same state in which they were found at the time of seizure</a:t>
            </a:r>
          </a:p>
          <a:p>
            <a:pPr algn="just"/>
            <a:endParaRPr lang="en-US" dirty="0"/>
          </a:p>
          <a:p>
            <a:pPr algn="just"/>
            <a:r>
              <a:rPr lang="en-US" dirty="0"/>
              <a:t>Data which is copied or removed is to remain unchanged during time of criminal proceedings</a:t>
            </a:r>
          </a:p>
        </p:txBody>
      </p:sp>
    </p:spTree>
    <p:custDataLst>
      <p:tags r:id="rId1"/>
    </p:custDataLst>
    <p:extLst>
      <p:ext uri="{BB962C8B-B14F-4D97-AF65-F5344CB8AC3E}">
        <p14:creationId xmlns:p14="http://schemas.microsoft.com/office/powerpoint/2010/main" val="2602081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200" dirty="0">
                <a:solidFill>
                  <a:srgbClr val="FFFFFF"/>
                </a:solidFill>
                <a:latin typeface="Helvetica" panose="020B0604020202020204" pitchFamily="34" charset="0"/>
              </a:rPr>
              <a:t>Render inaccessible or remove data</a:t>
            </a:r>
          </a:p>
        </p:txBody>
      </p:sp>
      <p:sp>
        <p:nvSpPr>
          <p:cNvPr id="3" name="Content Placeholder 2"/>
          <p:cNvSpPr>
            <a:spLocks noGrp="1"/>
          </p:cNvSpPr>
          <p:nvPr>
            <p:ph idx="1"/>
          </p:nvPr>
        </p:nvSpPr>
        <p:spPr>
          <a:xfrm>
            <a:off x="599440" y="1874967"/>
            <a:ext cx="7945120" cy="4348481"/>
          </a:xfrm>
        </p:spPr>
        <p:txBody>
          <a:bodyPr>
            <a:normAutofit lnSpcReduction="10000"/>
          </a:bodyPr>
          <a:lstStyle/>
          <a:p>
            <a:pPr algn="just"/>
            <a:r>
              <a:rPr lang="en-US" sz="2800" dirty="0"/>
              <a:t>Data may be rendered inaccessible through any technical measure including encryption</a:t>
            </a:r>
          </a:p>
          <a:p>
            <a:pPr marL="0" indent="0" algn="just">
              <a:buNone/>
            </a:pPr>
            <a:endParaRPr lang="en-US" sz="2800" dirty="0"/>
          </a:p>
          <a:p>
            <a:pPr algn="just"/>
            <a:r>
              <a:rPr lang="en-US" sz="2800" dirty="0"/>
              <a:t>To be applied where danger or social harm is involved (e.g. instructions on making bombs, child pornography) </a:t>
            </a:r>
          </a:p>
          <a:p>
            <a:pPr algn="just"/>
            <a:endParaRPr lang="en-US" sz="2800" dirty="0"/>
          </a:p>
          <a:p>
            <a:pPr algn="just"/>
            <a:r>
              <a:rPr lang="en-US" sz="2800" dirty="0"/>
              <a:t>Removal and rendering inaccessible data is temporary measure whereby suspect is temporarily deprived of data</a:t>
            </a:r>
          </a:p>
        </p:txBody>
      </p:sp>
    </p:spTree>
    <p:custDataLst>
      <p:tags r:id="rId1"/>
    </p:custDataLst>
    <p:extLst>
      <p:ext uri="{BB962C8B-B14F-4D97-AF65-F5344CB8AC3E}">
        <p14:creationId xmlns:p14="http://schemas.microsoft.com/office/powerpoint/2010/main" val="2732147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Ordering persons to protect data</a:t>
            </a:r>
          </a:p>
        </p:txBody>
      </p:sp>
      <p:sp>
        <p:nvSpPr>
          <p:cNvPr id="3" name="Content Placeholder 2"/>
          <p:cNvSpPr>
            <a:spLocks noGrp="1"/>
          </p:cNvSpPr>
          <p:nvPr>
            <p:ph idx="1"/>
          </p:nvPr>
        </p:nvSpPr>
        <p:spPr>
          <a:xfrm>
            <a:off x="546100" y="1589094"/>
            <a:ext cx="8051800" cy="4206241"/>
          </a:xfrm>
        </p:spPr>
        <p:txBody>
          <a:bodyPr>
            <a:normAutofit fontScale="92500" lnSpcReduction="10000"/>
          </a:bodyPr>
          <a:lstStyle/>
          <a:p>
            <a:pPr algn="just">
              <a:spcBef>
                <a:spcPts val="600"/>
              </a:spcBef>
              <a:spcAft>
                <a:spcPts val="1200"/>
              </a:spcAft>
            </a:pPr>
            <a:r>
              <a:rPr lang="en-US" sz="2800" dirty="0"/>
              <a:t>System administrators often need to be consulted concerning technical modalities on how search should be conducted</a:t>
            </a:r>
          </a:p>
          <a:p>
            <a:pPr algn="just">
              <a:spcBef>
                <a:spcPts val="600"/>
              </a:spcBef>
              <a:spcAft>
                <a:spcPts val="1200"/>
              </a:spcAft>
            </a:pPr>
            <a:r>
              <a:rPr lang="en-US" sz="2800" dirty="0"/>
              <a:t>Prevents economic burden on legitimate businesses by giving them legal basis to cooperate with law enforcement looking to conduct search and seizures</a:t>
            </a:r>
          </a:p>
          <a:p>
            <a:pPr algn="just">
              <a:spcBef>
                <a:spcPts val="600"/>
              </a:spcBef>
              <a:spcAft>
                <a:spcPts val="1200"/>
              </a:spcAft>
            </a:pPr>
            <a:r>
              <a:rPr lang="en-US" sz="2800" dirty="0"/>
              <a:t>Increases effectiveness and improves cost efficiency of measure </a:t>
            </a:r>
          </a:p>
          <a:p>
            <a:pPr algn="just">
              <a:spcBef>
                <a:spcPts val="600"/>
              </a:spcBef>
              <a:spcAft>
                <a:spcPts val="1200"/>
              </a:spcAft>
            </a:pPr>
            <a:r>
              <a:rPr lang="en-US" sz="2800" dirty="0"/>
              <a:t>Measures must be reasonable and not unreasonably threaten privacy</a:t>
            </a:r>
          </a:p>
        </p:txBody>
      </p:sp>
    </p:spTree>
    <p:custDataLst>
      <p:tags r:id="rId1"/>
    </p:custDataLst>
    <p:extLst>
      <p:ext uri="{BB962C8B-B14F-4D97-AF65-F5344CB8AC3E}">
        <p14:creationId xmlns:p14="http://schemas.microsoft.com/office/powerpoint/2010/main" val="179610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3181176"/>
          </a:xfrm>
          <a:ln/>
        </p:spPr>
        <p:txBody>
          <a:bodyPr lIns="91440" tIns="45720" rIns="91440" bIns="45720" anchor="ctr">
            <a:noAutofit/>
          </a:bodyPr>
          <a:lstStyle/>
          <a:p>
            <a:pPr algn="ctr" eaLnBrk="1" hangingPunct="1"/>
            <a:r>
              <a:rPr lang="en-GB" sz="3200" dirty="0">
                <a:solidFill>
                  <a:srgbClr val="2F618F"/>
                </a:solidFill>
                <a:latin typeface="Helvetica" panose="020B0604020202020204" pitchFamily="34" charset="0"/>
              </a:rPr>
              <a:t>Part One</a:t>
            </a:r>
            <a:br>
              <a:rPr lang="en-GB" sz="3200" dirty="0">
                <a:solidFill>
                  <a:srgbClr val="2F618F"/>
                </a:solidFill>
                <a:latin typeface="Helvetica" panose="020B0604020202020204" pitchFamily="34" charset="0"/>
              </a:rPr>
            </a:br>
            <a:br>
              <a:rPr lang="en-GB" sz="3200" dirty="0">
                <a:solidFill>
                  <a:srgbClr val="2F618F"/>
                </a:solidFill>
                <a:latin typeface="Helvetica" panose="020B0604020202020204" pitchFamily="34" charset="0"/>
              </a:rPr>
            </a:br>
            <a:r>
              <a:rPr lang="en-GB" sz="3200" dirty="0">
                <a:solidFill>
                  <a:srgbClr val="2F618F"/>
                </a:solidFill>
                <a:latin typeface="Helvetica" panose="020B0604020202020204" pitchFamily="34" charset="0"/>
              </a:rPr>
              <a:t>Procedural provisions of the Budapest Convention </a:t>
            </a:r>
          </a:p>
        </p:txBody>
      </p:sp>
      <p:pic>
        <p:nvPicPr>
          <p:cNvPr id="151555" name="Picture 3"/>
          <p:cNvPicPr>
            <a:picLocks noGrp="1" noChangeAspect="1" noChangeArrowheads="1"/>
          </p:cNvPicPr>
          <p:nvPr>
            <p:ph sz="quarter" idx="4294967295"/>
          </p:nvPr>
        </p:nvPicPr>
        <p:blipFill>
          <a:blip r:embed="rId4"/>
          <a:srcRect/>
          <a:stretch>
            <a:fillRect/>
          </a:stretch>
        </p:blipFill>
        <p:spPr>
          <a:xfrm>
            <a:off x="3590925" y="4183117"/>
            <a:ext cx="1962150" cy="1766887"/>
          </a:xfrm>
        </p:spPr>
      </p:pic>
    </p:spTree>
    <p:custDataLst>
      <p:tags r:id="rId1"/>
    </p:custDataLst>
    <p:extLst>
      <p:ext uri="{BB962C8B-B14F-4D97-AF65-F5344CB8AC3E}">
        <p14:creationId xmlns:p14="http://schemas.microsoft.com/office/powerpoint/2010/main" val="3223571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p:cNvSpPr>
          <p:nvPr/>
        </p:nvSpPr>
        <p:spPr bwMode="auto">
          <a:xfrm>
            <a:off x="348344" y="1125414"/>
            <a:ext cx="8519885" cy="5074419"/>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en-GB" altLang="x-none" sz="2400" b="1" i="1" dirty="0">
                <a:ea typeface="ＭＳ Ｐゴシック" pitchFamily="34" charset="-128"/>
              </a:rPr>
              <a:t>Real-time Collection of Traffic Data</a:t>
            </a:r>
          </a:p>
          <a:p>
            <a:pPr marL="0" indent="0" algn="ctr" eaLnBrk="1" hangingPunct="1">
              <a:lnSpc>
                <a:spcPct val="80000"/>
              </a:lnSpc>
              <a:spcBef>
                <a:spcPts val="600"/>
              </a:spcBef>
              <a:spcAft>
                <a:spcPts val="1200"/>
              </a:spcAft>
              <a:buFont typeface="Arial" pitchFamily="34" charset="0"/>
              <a:buNone/>
              <a:defRPr/>
            </a:pPr>
            <a:r>
              <a:rPr lang="en-GB" altLang="x-none" sz="2400" b="1" i="1" dirty="0">
                <a:ea typeface="ＭＳ Ｐゴシック" pitchFamily="34" charset="-128"/>
              </a:rPr>
              <a:t>(Article 20 – Budapest Convention)</a:t>
            </a:r>
          </a:p>
          <a:p>
            <a:pPr marL="0" indent="0" algn="ctr" eaLnBrk="1" hangingPunct="1">
              <a:lnSpc>
                <a:spcPct val="80000"/>
              </a:lnSpc>
              <a:spcBef>
                <a:spcPts val="600"/>
              </a:spcBef>
              <a:spcAft>
                <a:spcPts val="1200"/>
              </a:spcAft>
              <a:buFont typeface="Arial" pitchFamily="34" charset="0"/>
              <a:buNone/>
              <a:defRPr/>
            </a:pPr>
            <a:endParaRPr lang="en-GB" altLang="x-none" sz="2400" b="1" i="1" dirty="0">
              <a:ea typeface="ＭＳ Ｐゴシック" pitchFamily="34" charset="-128"/>
            </a:endParaRPr>
          </a:p>
          <a:p>
            <a:pPr algn="ctr" eaLnBrk="1" hangingPunct="1">
              <a:lnSpc>
                <a:spcPct val="80000"/>
              </a:lnSpc>
              <a:spcBef>
                <a:spcPts val="600"/>
              </a:spcBef>
              <a:spcAft>
                <a:spcPts val="1200"/>
              </a:spcAft>
              <a:defRPr/>
            </a:pPr>
            <a:r>
              <a:rPr lang="en-GB" altLang="x-none" sz="2400" i="1" dirty="0">
                <a:ea typeface="ＭＳ Ｐゴシック" pitchFamily="34" charset="-128"/>
              </a:rPr>
              <a:t>Allows alive investigations</a:t>
            </a:r>
          </a:p>
          <a:p>
            <a:pPr algn="ctr" eaLnBrk="1" hangingPunct="1">
              <a:lnSpc>
                <a:spcPct val="80000"/>
              </a:lnSpc>
              <a:spcBef>
                <a:spcPts val="600"/>
              </a:spcBef>
              <a:spcAft>
                <a:spcPts val="1200"/>
              </a:spcAft>
              <a:defRPr/>
            </a:pPr>
            <a:r>
              <a:rPr lang="en-GB" altLang="x-none" sz="2400" i="1" dirty="0">
                <a:ea typeface="ＭＳ Ｐゴシック" pitchFamily="34" charset="-128"/>
              </a:rPr>
              <a:t>Intrusive measure, requires proper legislation </a:t>
            </a:r>
          </a:p>
          <a:p>
            <a:pPr algn="ctr" eaLnBrk="1" hangingPunct="1">
              <a:lnSpc>
                <a:spcPct val="80000"/>
              </a:lnSpc>
              <a:spcBef>
                <a:spcPts val="600"/>
              </a:spcBef>
              <a:spcAft>
                <a:spcPts val="1200"/>
              </a:spcAft>
              <a:defRPr/>
            </a:pPr>
            <a:r>
              <a:rPr lang="en-GB" altLang="x-none" sz="2400" i="1" dirty="0">
                <a:ea typeface="ＭＳ Ｐゴシック" pitchFamily="34" charset="-128"/>
              </a:rPr>
              <a:t>Law enforcement authorities to collect or record, through technical means, data in real time, and </a:t>
            </a:r>
          </a:p>
          <a:p>
            <a:pPr algn="ctr" eaLnBrk="1" hangingPunct="1">
              <a:lnSpc>
                <a:spcPct val="80000"/>
              </a:lnSpc>
              <a:spcBef>
                <a:spcPts val="600"/>
              </a:spcBef>
              <a:spcAft>
                <a:spcPts val="1200"/>
              </a:spcAft>
              <a:defRPr/>
            </a:pPr>
            <a:r>
              <a:rPr lang="en-GB" altLang="x-none" sz="2400" i="1" dirty="0">
                <a:ea typeface="ＭＳ Ｐゴシック" pitchFamily="34" charset="-128"/>
              </a:rPr>
              <a:t>Power to compel service providers to collect or record data from their costumers, in real time.</a:t>
            </a:r>
          </a:p>
        </p:txBody>
      </p:sp>
    </p:spTree>
    <p:custDataLst>
      <p:tags r:id="rId1"/>
    </p:custDataLst>
    <p:extLst>
      <p:ext uri="{BB962C8B-B14F-4D97-AF65-F5344CB8AC3E}">
        <p14:creationId xmlns:p14="http://schemas.microsoft.com/office/powerpoint/2010/main" val="1835273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p:cNvSpPr>
          <p:nvPr/>
        </p:nvSpPr>
        <p:spPr bwMode="auto">
          <a:xfrm>
            <a:off x="312057" y="1413300"/>
            <a:ext cx="8519885" cy="463804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en-GB" altLang="x-none" b="1" i="1" dirty="0">
                <a:ea typeface="ＭＳ Ｐゴシック" pitchFamily="34" charset="-128"/>
              </a:rPr>
              <a:t>Interception of Content Data</a:t>
            </a:r>
          </a:p>
          <a:p>
            <a:pPr marL="0" indent="0" algn="ctr" eaLnBrk="1" hangingPunct="1">
              <a:lnSpc>
                <a:spcPct val="80000"/>
              </a:lnSpc>
              <a:spcBef>
                <a:spcPts val="600"/>
              </a:spcBef>
              <a:spcAft>
                <a:spcPts val="1200"/>
              </a:spcAft>
              <a:buFont typeface="Arial" pitchFamily="34" charset="0"/>
              <a:buNone/>
              <a:defRPr/>
            </a:pPr>
            <a:r>
              <a:rPr lang="en-GB" altLang="x-none" b="1" i="1" dirty="0">
                <a:ea typeface="ＭＳ Ｐゴシック" pitchFamily="34" charset="-128"/>
              </a:rPr>
              <a:t>(Article 21 – Budapest Convention)</a:t>
            </a:r>
          </a:p>
          <a:p>
            <a:pPr algn="ctr" eaLnBrk="1" hangingPunct="1">
              <a:lnSpc>
                <a:spcPct val="80000"/>
              </a:lnSpc>
              <a:spcBef>
                <a:spcPts val="600"/>
              </a:spcBef>
              <a:spcAft>
                <a:spcPts val="1200"/>
              </a:spcAft>
              <a:defRPr/>
            </a:pPr>
            <a:endParaRPr lang="en-GB" altLang="x-none" sz="2800" i="1" dirty="0">
              <a:ea typeface="ＭＳ Ｐゴシック" pitchFamily="34" charset="-128"/>
            </a:endParaRPr>
          </a:p>
          <a:p>
            <a:pPr algn="ctr" eaLnBrk="1" hangingPunct="1">
              <a:lnSpc>
                <a:spcPct val="80000"/>
              </a:lnSpc>
              <a:spcBef>
                <a:spcPts val="600"/>
              </a:spcBef>
              <a:spcAft>
                <a:spcPts val="1200"/>
              </a:spcAft>
              <a:defRPr/>
            </a:pPr>
            <a:r>
              <a:rPr lang="en-GB" altLang="x-none" sz="2800" i="1" dirty="0">
                <a:ea typeface="ＭＳ Ｐゴシック" pitchFamily="34" charset="-128"/>
              </a:rPr>
              <a:t>Very powerful investigative tool, but also very intrusive </a:t>
            </a:r>
          </a:p>
          <a:p>
            <a:pPr algn="ctr" eaLnBrk="1" hangingPunct="1">
              <a:lnSpc>
                <a:spcPct val="80000"/>
              </a:lnSpc>
              <a:spcBef>
                <a:spcPts val="600"/>
              </a:spcBef>
              <a:spcAft>
                <a:spcPts val="1200"/>
              </a:spcAft>
              <a:defRPr/>
            </a:pPr>
            <a:r>
              <a:rPr lang="en-GB" altLang="x-none" sz="2800" i="1" dirty="0">
                <a:ea typeface="ＭＳ Ｐゴシック" pitchFamily="34" charset="-128"/>
              </a:rPr>
              <a:t>It is only allowed in relation to a range of serious offences to be determined by national laws</a:t>
            </a:r>
          </a:p>
          <a:p>
            <a:pPr algn="ctr" eaLnBrk="1" hangingPunct="1">
              <a:lnSpc>
                <a:spcPct val="80000"/>
              </a:lnSpc>
              <a:spcBef>
                <a:spcPts val="600"/>
              </a:spcBef>
              <a:spcAft>
                <a:spcPts val="1200"/>
              </a:spcAft>
              <a:defRPr/>
            </a:pPr>
            <a:r>
              <a:rPr lang="en-GB" altLang="x-none" sz="2800" i="1" dirty="0">
                <a:ea typeface="ＭＳ Ｐゴシック" pitchFamily="34" charset="-128"/>
              </a:rPr>
              <a:t>Adequate safeguards need to be put in place</a:t>
            </a:r>
          </a:p>
        </p:txBody>
      </p:sp>
    </p:spTree>
    <p:custDataLst>
      <p:tags r:id="rId1"/>
    </p:custDataLst>
    <p:extLst>
      <p:ext uri="{BB962C8B-B14F-4D97-AF65-F5344CB8AC3E}">
        <p14:creationId xmlns:p14="http://schemas.microsoft.com/office/powerpoint/2010/main" val="2153335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descr="Questions outline">
            <a:extLst>
              <a:ext uri="{FF2B5EF4-FFF2-40B4-BE49-F238E27FC236}">
                <a16:creationId xmlns:a16="http://schemas.microsoft.com/office/drawing/2014/main" id="{61462D25-4681-4198-99B8-1B43543A76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5" name="Title 50">
            <a:extLst>
              <a:ext uri="{FF2B5EF4-FFF2-40B4-BE49-F238E27FC236}">
                <a16:creationId xmlns:a16="http://schemas.microsoft.com/office/drawing/2014/main" id="{7767BCAE-3514-4B16-8F52-FF95D0C46A16}"/>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4058869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2760762"/>
          </a:xfrm>
          <a:ln/>
        </p:spPr>
        <p:txBody>
          <a:bodyPr lIns="91440" tIns="45720" rIns="91440" bIns="45720" anchor="ctr">
            <a:normAutofit/>
          </a:bodyPr>
          <a:lstStyle/>
          <a:p>
            <a:pPr algn="ctr"/>
            <a:r>
              <a:rPr lang="en-US" sz="3600" dirty="0">
                <a:solidFill>
                  <a:srgbClr val="2F618F"/>
                </a:solidFill>
                <a:latin typeface="Helvetica" panose="020B0604020202020204" pitchFamily="34" charset="0"/>
              </a:rPr>
              <a:t>National implementation</a:t>
            </a:r>
            <a:endParaRPr lang="en-GB" sz="3600" dirty="0">
              <a:solidFill>
                <a:srgbClr val="2F618F"/>
              </a:solidFill>
              <a:latin typeface="Helvetica" panose="020B0604020202020204" pitchFamily="34" charset="0"/>
            </a:endParaRPr>
          </a:p>
        </p:txBody>
      </p:sp>
      <p:pic>
        <p:nvPicPr>
          <p:cNvPr id="145410" name="Picture 3"/>
          <p:cNvPicPr>
            <a:picLocks noGrp="1" noChangeAspect="1" noChangeArrowheads="1"/>
          </p:cNvPicPr>
          <p:nvPr>
            <p:ph idx="4294967295"/>
          </p:nvPr>
        </p:nvPicPr>
        <p:blipFill>
          <a:blip r:embed="rId2"/>
          <a:stretch>
            <a:fillRect/>
          </a:stretch>
        </p:blipFill>
        <p:spPr>
          <a:xfrm>
            <a:off x="3590925" y="3910232"/>
            <a:ext cx="1962150" cy="1765300"/>
          </a:xfrm>
        </p:spPr>
      </p:pic>
    </p:spTree>
    <p:extLst>
      <p:ext uri="{BB962C8B-B14F-4D97-AF65-F5344CB8AC3E}">
        <p14:creationId xmlns:p14="http://schemas.microsoft.com/office/powerpoint/2010/main" val="1642382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C904E-D1B3-4CDF-A98E-D641B8B10A46}"/>
              </a:ext>
            </a:extLst>
          </p:cNvPr>
          <p:cNvSpPr>
            <a:spLocks noGrp="1"/>
          </p:cNvSpPr>
          <p:nvPr>
            <p:ph idx="1"/>
          </p:nvPr>
        </p:nvSpPr>
        <p:spPr>
          <a:xfrm>
            <a:off x="281354" y="1275158"/>
            <a:ext cx="8727178" cy="4927471"/>
          </a:xfrm>
        </p:spPr>
        <p:txBody>
          <a:bodyPr>
            <a:noAutofit/>
          </a:bodyPr>
          <a:lstStyle/>
          <a:p>
            <a:pPr marL="0" indent="0">
              <a:spcBef>
                <a:spcPts val="100"/>
              </a:spcBef>
              <a:spcAft>
                <a:spcPts val="1200"/>
              </a:spcAft>
              <a:buFont typeface="Wingdings" pitchFamily="2" charset="2"/>
              <a:buChar char="Ø"/>
            </a:pPr>
            <a:r>
              <a:rPr lang="en-US" sz="2800" dirty="0"/>
              <a:t>Initiate discussion on identifying the Articles in the national legislation corresponding to Art. 16 – 19 of the Budapest Convention</a:t>
            </a:r>
            <a:endParaRPr lang="en-US" sz="2000" dirty="0"/>
          </a:p>
          <a:p>
            <a:pPr marL="0" indent="0">
              <a:spcBef>
                <a:spcPts val="100"/>
              </a:spcBef>
              <a:spcAft>
                <a:spcPts val="1200"/>
              </a:spcAft>
              <a:buFont typeface="Wingdings" pitchFamily="2" charset="2"/>
              <a:buChar char="Ø"/>
            </a:pPr>
            <a:r>
              <a:rPr lang="en-US" sz="2800" dirty="0"/>
              <a:t>Discuss practical problems in application of these powers (how much time is needed to perform, difficulties in process, cooperation with other authorities, cooperation with private providers, etc.).</a:t>
            </a:r>
          </a:p>
          <a:p>
            <a:pPr marL="0" indent="0">
              <a:spcBef>
                <a:spcPts val="100"/>
              </a:spcBef>
              <a:spcAft>
                <a:spcPts val="1200"/>
              </a:spcAft>
              <a:buFont typeface="Wingdings" pitchFamily="2" charset="2"/>
              <a:buChar char="Ø"/>
            </a:pPr>
            <a:r>
              <a:rPr lang="en-US" sz="2800" dirty="0"/>
              <a:t>Discuss how much experts are being involved and actually needed in the performance of these powers.</a:t>
            </a:r>
          </a:p>
          <a:p>
            <a:pPr marL="0" indent="0">
              <a:spcBef>
                <a:spcPts val="100"/>
              </a:spcBef>
              <a:spcAft>
                <a:spcPts val="1200"/>
              </a:spcAft>
              <a:buFont typeface="Wingdings" pitchFamily="2" charset="2"/>
              <a:buChar char="Ø"/>
            </a:pPr>
            <a:endParaRPr lang="en-US" sz="2800" dirty="0"/>
          </a:p>
        </p:txBody>
      </p:sp>
    </p:spTree>
    <p:custDataLst>
      <p:tags r:id="rId1"/>
    </p:custDataLst>
    <p:extLst>
      <p:ext uri="{BB962C8B-B14F-4D97-AF65-F5344CB8AC3E}">
        <p14:creationId xmlns:p14="http://schemas.microsoft.com/office/powerpoint/2010/main" val="4084482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3149645"/>
          </a:xfrm>
          <a:ln/>
        </p:spPr>
        <p:txBody>
          <a:bodyPr lIns="91440" tIns="45720" rIns="91440" bIns="45720" anchor="ctr">
            <a:noAutofit/>
          </a:bodyPr>
          <a:lstStyle/>
          <a:p>
            <a:pPr algn="ctr" eaLnBrk="1" hangingPunct="1"/>
            <a:r>
              <a:rPr lang="en-GB" sz="3200" dirty="0">
                <a:solidFill>
                  <a:srgbClr val="2F618F"/>
                </a:solidFill>
                <a:latin typeface="Helvetica" panose="020B0604020202020204" pitchFamily="34" charset="0"/>
              </a:rPr>
              <a:t>Part Three</a:t>
            </a:r>
            <a:br>
              <a:rPr lang="en-GB" sz="3200" dirty="0">
                <a:solidFill>
                  <a:srgbClr val="2F618F"/>
                </a:solidFill>
                <a:latin typeface="Helvetica" panose="020B0604020202020204" pitchFamily="34" charset="0"/>
              </a:rPr>
            </a:br>
            <a:br>
              <a:rPr lang="en-GB" sz="3200" dirty="0">
                <a:solidFill>
                  <a:srgbClr val="2F618F"/>
                </a:solidFill>
                <a:latin typeface="Helvetica" panose="020B0604020202020204" pitchFamily="34" charset="0"/>
              </a:rPr>
            </a:br>
            <a:r>
              <a:rPr lang="en-GB" sz="3200" dirty="0">
                <a:solidFill>
                  <a:srgbClr val="2F618F"/>
                </a:solidFill>
                <a:latin typeface="Helvetica" panose="020B0604020202020204" pitchFamily="34" charset="0"/>
              </a:rPr>
              <a:t>Summary</a:t>
            </a:r>
          </a:p>
        </p:txBody>
      </p:sp>
      <p:pic>
        <p:nvPicPr>
          <p:cNvPr id="145410" name="Picture 3"/>
          <p:cNvPicPr>
            <a:picLocks noGrp="1" noChangeAspect="1" noChangeArrowheads="1"/>
          </p:cNvPicPr>
          <p:nvPr>
            <p:ph idx="4294967295"/>
          </p:nvPr>
        </p:nvPicPr>
        <p:blipFill>
          <a:blip r:embed="rId3"/>
          <a:stretch>
            <a:fillRect/>
          </a:stretch>
        </p:blipFill>
        <p:spPr>
          <a:xfrm>
            <a:off x="3590925" y="4090759"/>
            <a:ext cx="1962150" cy="1765300"/>
          </a:xfrm>
        </p:spPr>
      </p:pic>
    </p:spTree>
    <p:custDataLst>
      <p:tags r:id="rId1"/>
    </p:custDataLst>
    <p:extLst>
      <p:ext uri="{BB962C8B-B14F-4D97-AF65-F5344CB8AC3E}">
        <p14:creationId xmlns:p14="http://schemas.microsoft.com/office/powerpoint/2010/main" val="2157013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itle 1"/>
          <p:cNvSpPr>
            <a:spLocks noGrp="1"/>
          </p:cNvSpPr>
          <p:nvPr>
            <p:ph type="title"/>
          </p:nvPr>
        </p:nvSpPr>
        <p:spPr>
          <a:xfrm>
            <a:off x="748205" y="73572"/>
            <a:ext cx="8229600" cy="860425"/>
          </a:xfrm>
          <a:ln/>
        </p:spPr>
        <p:txBody>
          <a:bodyPr lIns="91440" tIns="45720" rIns="91440" bIns="45720" anchor="ctr">
            <a:normAutofit/>
          </a:bodyPr>
          <a:lstStyle/>
          <a:p>
            <a:pPr algn="r" eaLnBrk="1" hangingPunct="1"/>
            <a:r>
              <a:rPr lang="en-US" sz="3600" dirty="0">
                <a:solidFill>
                  <a:srgbClr val="FFFFFF"/>
                </a:solidFill>
                <a:latin typeface="Helvetica" panose="020B0604020202020204" pitchFamily="34" charset="0"/>
              </a:rPr>
              <a:t>Agenda</a:t>
            </a:r>
          </a:p>
        </p:txBody>
      </p:sp>
      <p:sp>
        <p:nvSpPr>
          <p:cNvPr id="3" name="Content Placeholder 2"/>
          <p:cNvSpPr>
            <a:spLocks noGrp="1"/>
          </p:cNvSpPr>
          <p:nvPr>
            <p:ph idx="1"/>
          </p:nvPr>
        </p:nvSpPr>
        <p:spPr>
          <a:xfrm>
            <a:off x="285750" y="1880788"/>
            <a:ext cx="8513763" cy="5494337"/>
          </a:xfrm>
        </p:spPr>
        <p:txBody>
          <a:bodyPr>
            <a:normAutofit/>
          </a:bodyPr>
          <a:lstStyle/>
          <a:p>
            <a:pPr eaLnBrk="1" hangingPunct="1">
              <a:lnSpc>
                <a:spcPct val="90000"/>
              </a:lnSpc>
            </a:pPr>
            <a:endParaRPr lang="en-US" sz="2800" dirty="0"/>
          </a:p>
          <a:p>
            <a:pPr eaLnBrk="1" hangingPunct="1">
              <a:lnSpc>
                <a:spcPct val="90000"/>
              </a:lnSpc>
            </a:pPr>
            <a:r>
              <a:rPr lang="en-US" sz="2800" b="1" dirty="0"/>
              <a:t>Part One:</a:t>
            </a:r>
            <a:r>
              <a:rPr lang="en-US" sz="2800" dirty="0"/>
              <a:t> Procedural provisions of the Budapest Convention</a:t>
            </a:r>
          </a:p>
          <a:p>
            <a:pPr marL="0" indent="0" eaLnBrk="1" hangingPunct="1">
              <a:lnSpc>
                <a:spcPct val="90000"/>
              </a:lnSpc>
              <a:buNone/>
            </a:pPr>
            <a:endParaRPr lang="en-US" sz="2800" dirty="0"/>
          </a:p>
          <a:p>
            <a:pPr eaLnBrk="1" hangingPunct="1">
              <a:lnSpc>
                <a:spcPct val="90000"/>
              </a:lnSpc>
            </a:pPr>
            <a:r>
              <a:rPr lang="en-US" sz="2800" b="1" dirty="0"/>
              <a:t>Part Two:</a:t>
            </a:r>
            <a:r>
              <a:rPr lang="en-US" sz="2800" dirty="0"/>
              <a:t> National Legislation</a:t>
            </a:r>
          </a:p>
          <a:p>
            <a:pPr eaLnBrk="1" hangingPunct="1">
              <a:lnSpc>
                <a:spcPct val="90000"/>
              </a:lnSpc>
            </a:pPr>
            <a:endParaRPr lang="en-US" dirty="0"/>
          </a:p>
          <a:p>
            <a:pPr eaLnBrk="1" hangingPunct="1">
              <a:lnSpc>
                <a:spcPct val="90000"/>
              </a:lnSpc>
            </a:pPr>
            <a:r>
              <a:rPr lang="en-US" sz="2800" b="1" dirty="0"/>
              <a:t>Part Three:</a:t>
            </a:r>
            <a:r>
              <a:rPr lang="en-US" sz="2800" dirty="0"/>
              <a:t> Summary</a:t>
            </a:r>
          </a:p>
          <a:p>
            <a:pPr lvl="2" eaLnBrk="1" hangingPunct="1">
              <a:lnSpc>
                <a:spcPct val="90000"/>
              </a:lnSpc>
            </a:pPr>
            <a:endParaRPr lang="en-US" sz="2000" dirty="0"/>
          </a:p>
          <a:p>
            <a:pPr lvl="2" eaLnBrk="1" hangingPunct="1">
              <a:lnSpc>
                <a:spcPct val="90000"/>
              </a:lnSpc>
            </a:pPr>
            <a:endParaRPr lang="en-US" sz="2000" dirty="0"/>
          </a:p>
        </p:txBody>
      </p:sp>
    </p:spTree>
    <p:custDataLst>
      <p:tags r:id="rId1"/>
    </p:custDataLst>
    <p:extLst>
      <p:ext uri="{BB962C8B-B14F-4D97-AF65-F5344CB8AC3E}">
        <p14:creationId xmlns:p14="http://schemas.microsoft.com/office/powerpoint/2010/main" val="9161825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1"/>
          <p:cNvSpPr>
            <a:spLocks noGrp="1"/>
          </p:cNvSpPr>
          <p:nvPr>
            <p:ph type="title"/>
          </p:nvPr>
        </p:nvSpPr>
        <p:spPr>
          <a:xfrm>
            <a:off x="748205" y="73572"/>
            <a:ext cx="8229600" cy="860425"/>
          </a:xfrm>
          <a:ln/>
        </p:spPr>
        <p:txBody>
          <a:bodyPr lIns="91440" tIns="45720" rIns="91440" bIns="45720" anchor="ctr">
            <a:normAutofit/>
          </a:bodyPr>
          <a:lstStyle/>
          <a:p>
            <a:pPr algn="r" eaLnBrk="1" hangingPunct="1"/>
            <a:r>
              <a:rPr lang="en-GB" sz="3600" dirty="0">
                <a:solidFill>
                  <a:srgbClr val="FFFFFF"/>
                </a:solidFill>
                <a:latin typeface="Helvetica" panose="020B0604020202020204" pitchFamily="34" charset="0"/>
              </a:rPr>
              <a:t>Session Summary</a:t>
            </a:r>
          </a:p>
        </p:txBody>
      </p:sp>
      <p:sp>
        <p:nvSpPr>
          <p:cNvPr id="16386" name="Content Placeholder 2"/>
          <p:cNvSpPr>
            <a:spLocks noGrp="1"/>
          </p:cNvSpPr>
          <p:nvPr>
            <p:ph idx="1"/>
          </p:nvPr>
        </p:nvSpPr>
        <p:spPr>
          <a:xfrm>
            <a:off x="457200" y="1370013"/>
            <a:ext cx="8229600" cy="4933950"/>
          </a:xfrm>
        </p:spPr>
        <p:txBody>
          <a:bodyPr>
            <a:normAutofit/>
          </a:bodyPr>
          <a:lstStyle/>
          <a:p>
            <a:pPr eaLnBrk="1" hangingPunct="1">
              <a:lnSpc>
                <a:spcPct val="80000"/>
              </a:lnSpc>
              <a:buFont typeface="Arial" charset="0"/>
              <a:buNone/>
            </a:pPr>
            <a:endParaRPr lang="en-GB" sz="2700" dirty="0"/>
          </a:p>
          <a:p>
            <a:pPr eaLnBrk="1" hangingPunct="1">
              <a:lnSpc>
                <a:spcPct val="100000"/>
              </a:lnSpc>
              <a:buFont typeface="Arial" charset="0"/>
              <a:buNone/>
            </a:pPr>
            <a:r>
              <a:rPr lang="en-GB" sz="2700" dirty="0"/>
              <a:t>By the end of this session delegates will be able to:</a:t>
            </a:r>
          </a:p>
          <a:p>
            <a:pPr eaLnBrk="1" hangingPunct="1">
              <a:lnSpc>
                <a:spcPct val="100000"/>
              </a:lnSpc>
            </a:pPr>
            <a:endParaRPr lang="en-GB" sz="2700" dirty="0"/>
          </a:p>
          <a:p>
            <a:pPr eaLnBrk="1" hangingPunct="1">
              <a:lnSpc>
                <a:spcPct val="100000"/>
              </a:lnSpc>
            </a:pPr>
            <a:r>
              <a:rPr lang="en-GB" sz="2700" dirty="0"/>
              <a:t>Understand the procedural provisions Articles 16-21 of the Budapest Convention. </a:t>
            </a:r>
          </a:p>
          <a:p>
            <a:pPr eaLnBrk="1" hangingPunct="1">
              <a:lnSpc>
                <a:spcPct val="100000"/>
              </a:lnSpc>
            </a:pPr>
            <a:r>
              <a:rPr lang="en-GB" sz="2700" dirty="0"/>
              <a:t>Explain the importance of conditions and safeguards and the way they can be determined.</a:t>
            </a:r>
          </a:p>
          <a:p>
            <a:pPr>
              <a:lnSpc>
                <a:spcPct val="100000"/>
              </a:lnSpc>
            </a:pPr>
            <a:r>
              <a:rPr lang="en-GB" sz="2700" dirty="0"/>
              <a:t>Recognise these Articles in national legislation relating to the Criminal Code and Criminal Procedure Code.</a:t>
            </a:r>
          </a:p>
          <a:p>
            <a:pPr eaLnBrk="1" hangingPunct="1">
              <a:lnSpc>
                <a:spcPct val="80000"/>
              </a:lnSpc>
            </a:pPr>
            <a:endParaRPr lang="en-GB" sz="2700" dirty="0"/>
          </a:p>
          <a:p>
            <a:pPr eaLnBrk="1" hangingPunct="1">
              <a:lnSpc>
                <a:spcPct val="80000"/>
              </a:lnSpc>
            </a:pPr>
            <a:endParaRPr lang="en-GB" sz="2700" dirty="0"/>
          </a:p>
        </p:txBody>
      </p:sp>
    </p:spTree>
    <p:custDataLst>
      <p:tags r:id="rId1"/>
    </p:custDataLst>
    <p:extLst>
      <p:ext uri="{BB962C8B-B14F-4D97-AF65-F5344CB8AC3E}">
        <p14:creationId xmlns:p14="http://schemas.microsoft.com/office/powerpoint/2010/main" val="3077571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descr="Questions outline">
            <a:extLst>
              <a:ext uri="{FF2B5EF4-FFF2-40B4-BE49-F238E27FC236}">
                <a16:creationId xmlns:a16="http://schemas.microsoft.com/office/drawing/2014/main" id="{F61ECC74-F576-4014-B8ED-DC90BB82E0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5" name="Title 50">
            <a:extLst>
              <a:ext uri="{FF2B5EF4-FFF2-40B4-BE49-F238E27FC236}">
                <a16:creationId xmlns:a16="http://schemas.microsoft.com/office/drawing/2014/main" id="{D1248F75-A677-4E1F-A9E9-74CB4E3D0D02}"/>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244651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2C8923D-1BD5-4772-8337-641CA3588134}"/>
              </a:ext>
            </a:extLst>
          </p:cNvPr>
          <p:cNvSpPr>
            <a:spLocks noGrp="1"/>
          </p:cNvSpPr>
          <p:nvPr>
            <p:ph type="title"/>
          </p:nvPr>
        </p:nvSpPr>
        <p:spPr>
          <a:xfrm>
            <a:off x="748205" y="73572"/>
            <a:ext cx="8229600" cy="860425"/>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Budapest Convention: Scope</a:t>
            </a:r>
          </a:p>
        </p:txBody>
      </p:sp>
      <p:sp>
        <p:nvSpPr>
          <p:cNvPr id="14" name="Textfeld 12">
            <a:extLst>
              <a:ext uri="{FF2B5EF4-FFF2-40B4-BE49-F238E27FC236}">
                <a16:creationId xmlns:a16="http://schemas.microsoft.com/office/drawing/2014/main" id="{7C0AC4AE-EE52-4CD4-A311-E12EBDFA09D8}"/>
              </a:ext>
            </a:extLst>
          </p:cNvPr>
          <p:cNvSpPr txBox="1"/>
          <p:nvPr/>
        </p:nvSpPr>
        <p:spPr>
          <a:xfrm>
            <a:off x="130969" y="1504157"/>
            <a:ext cx="2784475" cy="3170099"/>
          </a:xfrm>
          <a:prstGeom prst="rect">
            <a:avLst/>
          </a:prstGeom>
          <a:solidFill>
            <a:schemeClr val="bg1"/>
          </a:solidFill>
          <a:ln>
            <a:solidFill>
              <a:schemeClr val="bg1">
                <a:lumMod val="50000"/>
              </a:schemeClr>
            </a:solid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pPr fontAlgn="auto">
              <a:spcBef>
                <a:spcPts val="0"/>
              </a:spcBef>
              <a:spcAft>
                <a:spcPts val="0"/>
              </a:spcAft>
              <a:defRPr/>
            </a:pPr>
            <a:r>
              <a:rPr lang="en-GB" sz="2000" b="1" dirty="0">
                <a:latin typeface="+mn-lt"/>
                <a:cs typeface="Verdana"/>
              </a:rPr>
              <a:t>Criminalising conduct</a:t>
            </a:r>
          </a:p>
          <a:p>
            <a:pPr marL="342900" indent="-342900" fontAlgn="auto">
              <a:spcBef>
                <a:spcPts val="0"/>
              </a:spcBef>
              <a:spcAft>
                <a:spcPts val="0"/>
              </a:spcAft>
              <a:buFont typeface="Wingdings" pitchFamily="2" charset="2"/>
              <a:buChar char="§"/>
              <a:defRPr/>
            </a:pPr>
            <a:r>
              <a:rPr lang="en-GB" sz="2000" dirty="0">
                <a:latin typeface="+mn-lt"/>
                <a:cs typeface="Verdana"/>
              </a:rPr>
              <a:t>Illegal access</a:t>
            </a:r>
          </a:p>
          <a:p>
            <a:pPr marL="342900" indent="-342900" fontAlgn="auto">
              <a:spcBef>
                <a:spcPts val="0"/>
              </a:spcBef>
              <a:spcAft>
                <a:spcPts val="0"/>
              </a:spcAft>
              <a:buFont typeface="Wingdings" pitchFamily="2" charset="2"/>
              <a:buChar char="§"/>
              <a:defRPr/>
            </a:pPr>
            <a:r>
              <a:rPr lang="en-GB" sz="2000" dirty="0">
                <a:latin typeface="+mn-lt"/>
                <a:cs typeface="Verdana"/>
              </a:rPr>
              <a:t>Illegal interception</a:t>
            </a:r>
          </a:p>
          <a:p>
            <a:pPr marL="342900" indent="-342900" fontAlgn="auto">
              <a:spcBef>
                <a:spcPts val="0"/>
              </a:spcBef>
              <a:spcAft>
                <a:spcPts val="0"/>
              </a:spcAft>
              <a:buFont typeface="Wingdings" pitchFamily="2" charset="2"/>
              <a:buChar char="§"/>
              <a:defRPr/>
            </a:pPr>
            <a:r>
              <a:rPr lang="en-GB" sz="2000" dirty="0">
                <a:latin typeface="+mn-lt"/>
                <a:cs typeface="Verdana"/>
              </a:rPr>
              <a:t>Data interference</a:t>
            </a:r>
          </a:p>
          <a:p>
            <a:pPr marL="342900" indent="-342900" fontAlgn="auto">
              <a:spcBef>
                <a:spcPts val="0"/>
              </a:spcBef>
              <a:spcAft>
                <a:spcPts val="0"/>
              </a:spcAft>
              <a:buFont typeface="Wingdings" pitchFamily="2" charset="2"/>
              <a:buChar char="§"/>
              <a:defRPr/>
            </a:pPr>
            <a:r>
              <a:rPr lang="en-GB" sz="2000" dirty="0">
                <a:latin typeface="+mn-lt"/>
                <a:cs typeface="Verdana"/>
              </a:rPr>
              <a:t>System interference</a:t>
            </a:r>
          </a:p>
          <a:p>
            <a:pPr marL="342900" indent="-342900" fontAlgn="auto">
              <a:spcBef>
                <a:spcPts val="0"/>
              </a:spcBef>
              <a:spcAft>
                <a:spcPts val="0"/>
              </a:spcAft>
              <a:buFont typeface="Wingdings" pitchFamily="2" charset="2"/>
              <a:buChar char="§"/>
              <a:defRPr/>
            </a:pPr>
            <a:r>
              <a:rPr lang="en-GB" sz="2000" dirty="0">
                <a:latin typeface="+mn-lt"/>
                <a:cs typeface="Verdana"/>
              </a:rPr>
              <a:t>Misuse of devices</a:t>
            </a:r>
          </a:p>
          <a:p>
            <a:pPr marL="342900" indent="-342900" fontAlgn="auto">
              <a:spcBef>
                <a:spcPts val="0"/>
              </a:spcBef>
              <a:spcAft>
                <a:spcPts val="0"/>
              </a:spcAft>
              <a:buFont typeface="Wingdings" pitchFamily="2" charset="2"/>
              <a:buChar char="§"/>
              <a:defRPr/>
            </a:pPr>
            <a:r>
              <a:rPr lang="en-GB" sz="2000" dirty="0">
                <a:latin typeface="+mn-lt"/>
                <a:cs typeface="Verdana"/>
              </a:rPr>
              <a:t>Fraud and forgery</a:t>
            </a:r>
          </a:p>
          <a:p>
            <a:pPr marL="342900" indent="-342900" fontAlgn="auto">
              <a:spcBef>
                <a:spcPts val="0"/>
              </a:spcBef>
              <a:spcAft>
                <a:spcPts val="0"/>
              </a:spcAft>
              <a:buFont typeface="Wingdings" pitchFamily="2" charset="2"/>
              <a:buChar char="§"/>
              <a:defRPr/>
            </a:pPr>
            <a:r>
              <a:rPr lang="en-GB" sz="2000" dirty="0">
                <a:latin typeface="+mn-lt"/>
                <a:cs typeface="Verdana"/>
              </a:rPr>
              <a:t>Child pornography</a:t>
            </a:r>
          </a:p>
          <a:p>
            <a:pPr marL="342900" indent="-342900" fontAlgn="auto">
              <a:spcBef>
                <a:spcPts val="0"/>
              </a:spcBef>
              <a:spcAft>
                <a:spcPts val="0"/>
              </a:spcAft>
              <a:buFont typeface="Wingdings" pitchFamily="2" charset="2"/>
              <a:buChar char="§"/>
              <a:defRPr/>
            </a:pPr>
            <a:r>
              <a:rPr lang="en-GB" sz="2000" dirty="0">
                <a:latin typeface="+mn-lt"/>
                <a:cs typeface="Verdana"/>
              </a:rPr>
              <a:t>IPR-offence</a:t>
            </a:r>
            <a:r>
              <a:rPr lang="de-DE" sz="2000" dirty="0">
                <a:latin typeface="+mn-lt"/>
                <a:cs typeface="Verdana"/>
              </a:rPr>
              <a:t>s</a:t>
            </a:r>
          </a:p>
        </p:txBody>
      </p:sp>
      <p:sp>
        <p:nvSpPr>
          <p:cNvPr id="15" name="Textfeld 4">
            <a:extLst>
              <a:ext uri="{FF2B5EF4-FFF2-40B4-BE49-F238E27FC236}">
                <a16:creationId xmlns:a16="http://schemas.microsoft.com/office/drawing/2014/main" id="{F4FFD8FE-3553-47CA-B056-BAEEF214A9C7}"/>
              </a:ext>
            </a:extLst>
          </p:cNvPr>
          <p:cNvSpPr txBox="1"/>
          <p:nvPr/>
        </p:nvSpPr>
        <p:spPr>
          <a:xfrm>
            <a:off x="6334125" y="1504157"/>
            <a:ext cx="2571750" cy="4708981"/>
          </a:xfrm>
          <a:prstGeom prst="rect">
            <a:avLst/>
          </a:prstGeom>
          <a:noFill/>
          <a:ln>
            <a:solidFill>
              <a:schemeClr val="bg1">
                <a:lumMod val="50000"/>
              </a:schemeClr>
            </a:solidFill>
          </a:ln>
        </p:spPr>
        <p:txBody>
          <a:bodyPr>
            <a:spAutoFit/>
          </a:bodyPr>
          <a:lstStyle>
            <a:defPPr>
              <a:defRPr lang="en-US"/>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pPr fontAlgn="auto">
              <a:spcBef>
                <a:spcPts val="0"/>
              </a:spcBef>
              <a:spcAft>
                <a:spcPts val="0"/>
              </a:spcAft>
              <a:defRPr/>
            </a:pPr>
            <a:r>
              <a:rPr lang="en-GB" sz="2000" b="1" dirty="0">
                <a:latin typeface="+mn-lt"/>
                <a:cs typeface="Verdana"/>
              </a:rPr>
              <a:t>International cooperation</a:t>
            </a:r>
          </a:p>
          <a:p>
            <a:pPr marL="361950" indent="-361950" fontAlgn="auto">
              <a:spcBef>
                <a:spcPts val="0"/>
              </a:spcBef>
              <a:spcAft>
                <a:spcPts val="0"/>
              </a:spcAft>
              <a:buFont typeface="Wingdings" pitchFamily="2" charset="2"/>
              <a:buChar char="§"/>
              <a:defRPr/>
            </a:pPr>
            <a:r>
              <a:rPr lang="en-GB" sz="2000" dirty="0">
                <a:latin typeface="+mn-lt"/>
                <a:cs typeface="Verdana"/>
              </a:rPr>
              <a:t>Extradition</a:t>
            </a:r>
          </a:p>
          <a:p>
            <a:pPr marL="361950" indent="-361950" fontAlgn="auto">
              <a:spcBef>
                <a:spcPts val="0"/>
              </a:spcBef>
              <a:spcAft>
                <a:spcPts val="0"/>
              </a:spcAft>
              <a:buFont typeface="Wingdings" pitchFamily="2" charset="2"/>
              <a:buChar char="§"/>
              <a:defRPr/>
            </a:pPr>
            <a:r>
              <a:rPr lang="en-GB" sz="2000" dirty="0">
                <a:latin typeface="+mn-lt"/>
                <a:cs typeface="Verdana"/>
              </a:rPr>
              <a:t>MLA</a:t>
            </a:r>
          </a:p>
          <a:p>
            <a:pPr marL="361950" indent="-361950" fontAlgn="auto">
              <a:spcBef>
                <a:spcPts val="0"/>
              </a:spcBef>
              <a:spcAft>
                <a:spcPts val="0"/>
              </a:spcAft>
              <a:buFont typeface="Wingdings" pitchFamily="2" charset="2"/>
              <a:buChar char="§"/>
              <a:defRPr/>
            </a:pPr>
            <a:r>
              <a:rPr lang="en-GB" sz="2000" dirty="0">
                <a:latin typeface="+mn-lt"/>
                <a:cs typeface="Verdana"/>
              </a:rPr>
              <a:t>Spontaneous information</a:t>
            </a:r>
          </a:p>
          <a:p>
            <a:pPr marL="361950" indent="-361950" fontAlgn="auto">
              <a:spcBef>
                <a:spcPts val="0"/>
              </a:spcBef>
              <a:spcAft>
                <a:spcPts val="0"/>
              </a:spcAft>
              <a:buFont typeface="Wingdings" pitchFamily="2" charset="2"/>
              <a:buChar char="§"/>
              <a:defRPr/>
            </a:pPr>
            <a:r>
              <a:rPr lang="en-GB" sz="2000" dirty="0">
                <a:latin typeface="+mn-lt"/>
                <a:cs typeface="Verdana"/>
              </a:rPr>
              <a:t>Expedited preservation</a:t>
            </a:r>
          </a:p>
          <a:p>
            <a:pPr marL="361950" indent="-361950" fontAlgn="auto">
              <a:spcBef>
                <a:spcPts val="0"/>
              </a:spcBef>
              <a:spcAft>
                <a:spcPts val="0"/>
              </a:spcAft>
              <a:buFont typeface="Wingdings" pitchFamily="2" charset="2"/>
              <a:buChar char="§"/>
              <a:defRPr/>
            </a:pPr>
            <a:r>
              <a:rPr lang="en-GB" sz="2000" dirty="0">
                <a:latin typeface="+mn-lt"/>
                <a:cs typeface="Verdana"/>
              </a:rPr>
              <a:t>MLA for accessing computer data</a:t>
            </a:r>
          </a:p>
          <a:p>
            <a:pPr marL="361950" indent="-361950" fontAlgn="auto">
              <a:spcBef>
                <a:spcPts val="0"/>
              </a:spcBef>
              <a:spcAft>
                <a:spcPts val="0"/>
              </a:spcAft>
              <a:buFont typeface="Wingdings" pitchFamily="2" charset="2"/>
              <a:buChar char="§"/>
              <a:defRPr/>
            </a:pPr>
            <a:r>
              <a:rPr lang="en-GB" sz="2000" dirty="0">
                <a:latin typeface="+mn-lt"/>
                <a:cs typeface="Verdana"/>
              </a:rPr>
              <a:t>MLA for interception</a:t>
            </a:r>
          </a:p>
          <a:p>
            <a:pPr marL="361950" indent="-361950" fontAlgn="auto">
              <a:spcBef>
                <a:spcPts val="0"/>
              </a:spcBef>
              <a:spcAft>
                <a:spcPts val="0"/>
              </a:spcAft>
              <a:buFont typeface="Wingdings" pitchFamily="2" charset="2"/>
              <a:buChar char="§"/>
              <a:defRPr/>
            </a:pPr>
            <a:r>
              <a:rPr lang="en-GB" sz="2000" dirty="0">
                <a:latin typeface="+mn-lt"/>
                <a:cs typeface="Verdana"/>
              </a:rPr>
              <a:t>24/7 points of contact</a:t>
            </a:r>
          </a:p>
        </p:txBody>
      </p:sp>
      <p:sp>
        <p:nvSpPr>
          <p:cNvPr id="69638" name="Textfeld 16">
            <a:extLst>
              <a:ext uri="{FF2B5EF4-FFF2-40B4-BE49-F238E27FC236}">
                <a16:creationId xmlns:a16="http://schemas.microsoft.com/office/drawing/2014/main" id="{93CF7577-2611-4686-A30B-3ED25A3DA731}"/>
              </a:ext>
            </a:extLst>
          </p:cNvPr>
          <p:cNvSpPr txBox="1">
            <a:spLocks noChangeArrowheads="1"/>
          </p:cNvSpPr>
          <p:nvPr/>
        </p:nvSpPr>
        <p:spPr bwMode="auto">
          <a:xfrm>
            <a:off x="2891932" y="1338757"/>
            <a:ext cx="6413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en-US" sz="4400" b="1" dirty="0">
                <a:latin typeface="+mn-lt"/>
                <a:cs typeface="Arial" panose="020B0604020202020204" pitchFamily="34" charset="0"/>
              </a:rPr>
              <a:t>+</a:t>
            </a:r>
          </a:p>
        </p:txBody>
      </p:sp>
      <p:sp>
        <p:nvSpPr>
          <p:cNvPr id="69639" name="Textfeld 17">
            <a:extLst>
              <a:ext uri="{FF2B5EF4-FFF2-40B4-BE49-F238E27FC236}">
                <a16:creationId xmlns:a16="http://schemas.microsoft.com/office/drawing/2014/main" id="{A6D44AAC-93D7-4F12-9F57-2661A6122E4E}"/>
              </a:ext>
            </a:extLst>
          </p:cNvPr>
          <p:cNvSpPr txBox="1">
            <a:spLocks noChangeArrowheads="1"/>
          </p:cNvSpPr>
          <p:nvPr/>
        </p:nvSpPr>
        <p:spPr bwMode="auto">
          <a:xfrm>
            <a:off x="5848448" y="1386549"/>
            <a:ext cx="6445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en-US" sz="4400" b="1" dirty="0">
                <a:latin typeface="+mn-lt"/>
                <a:cs typeface="Arial" panose="020B0604020202020204" pitchFamily="34" charset="0"/>
              </a:rPr>
              <a:t>+</a:t>
            </a:r>
          </a:p>
        </p:txBody>
      </p:sp>
      <p:sp>
        <p:nvSpPr>
          <p:cNvPr id="18" name="Textfeld 18">
            <a:extLst>
              <a:ext uri="{FF2B5EF4-FFF2-40B4-BE49-F238E27FC236}">
                <a16:creationId xmlns:a16="http://schemas.microsoft.com/office/drawing/2014/main" id="{E4C6CA08-6306-4552-B8B0-5D50CDC2E9C3}"/>
              </a:ext>
            </a:extLst>
          </p:cNvPr>
          <p:cNvSpPr txBox="1"/>
          <p:nvPr/>
        </p:nvSpPr>
        <p:spPr>
          <a:xfrm>
            <a:off x="3389287" y="5987018"/>
            <a:ext cx="2727734" cy="461665"/>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pPr algn="ctr" fontAlgn="auto">
              <a:spcBef>
                <a:spcPts val="0"/>
              </a:spcBef>
              <a:spcAft>
                <a:spcPts val="0"/>
              </a:spcAft>
              <a:defRPr/>
            </a:pPr>
            <a:r>
              <a:rPr lang="en-GB" sz="2400" b="1" dirty="0">
                <a:solidFill>
                  <a:schemeClr val="tx1">
                    <a:lumMod val="65000"/>
                    <a:lumOff val="35000"/>
                  </a:schemeClr>
                </a:solidFill>
                <a:latin typeface="+mn-lt"/>
                <a:cs typeface="Verdana"/>
              </a:rPr>
              <a:t>Harmonisation </a:t>
            </a:r>
          </a:p>
        </p:txBody>
      </p:sp>
      <p:cxnSp>
        <p:nvCxnSpPr>
          <p:cNvPr id="19" name="Form 20">
            <a:extLst>
              <a:ext uri="{FF2B5EF4-FFF2-40B4-BE49-F238E27FC236}">
                <a16:creationId xmlns:a16="http://schemas.microsoft.com/office/drawing/2014/main" id="{86D5D90B-1EEF-4446-9E26-0B52E435D799}"/>
              </a:ext>
            </a:extLst>
          </p:cNvPr>
          <p:cNvCxnSpPr>
            <a:cxnSpLocks/>
          </p:cNvCxnSpPr>
          <p:nvPr/>
        </p:nvCxnSpPr>
        <p:spPr>
          <a:xfrm>
            <a:off x="1471448" y="5873727"/>
            <a:ext cx="4858161" cy="12700"/>
          </a:xfrm>
          <a:prstGeom prst="bentConnector3">
            <a:avLst>
              <a:gd name="adj1" fmla="val 50000"/>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27">
            <a:extLst>
              <a:ext uri="{FF2B5EF4-FFF2-40B4-BE49-F238E27FC236}">
                <a16:creationId xmlns:a16="http://schemas.microsoft.com/office/drawing/2014/main" id="{A7631F5A-8F55-4937-BBAF-B2B171B9D636}"/>
              </a:ext>
            </a:extLst>
          </p:cNvPr>
          <p:cNvCxnSpPr>
            <a:cxnSpLocks/>
            <a:stCxn id="21" idx="2"/>
          </p:cNvCxnSpPr>
          <p:nvPr/>
        </p:nvCxnSpPr>
        <p:spPr>
          <a:xfrm flipH="1">
            <a:off x="4608515" y="4463678"/>
            <a:ext cx="68990" cy="1410049"/>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feld 3">
            <a:extLst>
              <a:ext uri="{FF2B5EF4-FFF2-40B4-BE49-F238E27FC236}">
                <a16:creationId xmlns:a16="http://schemas.microsoft.com/office/drawing/2014/main" id="{1A501C07-DD13-46AF-95AA-C75DAF47CA61}"/>
              </a:ext>
            </a:extLst>
          </p:cNvPr>
          <p:cNvSpPr txBox="1"/>
          <p:nvPr/>
        </p:nvSpPr>
        <p:spPr>
          <a:xfrm>
            <a:off x="3463067" y="1601356"/>
            <a:ext cx="2428875" cy="2862322"/>
          </a:xfrm>
          <a:prstGeom prst="rect">
            <a:avLst/>
          </a:prstGeom>
          <a:solidFill>
            <a:srgbClr val="FFFFFF"/>
          </a:solidFill>
          <a:ln>
            <a:solidFill>
              <a:schemeClr val="bg1">
                <a:lumMod val="50000"/>
              </a:schemeClr>
            </a:solidFill>
          </a:ln>
        </p:spPr>
        <p:txBody>
          <a:bodyPr>
            <a:spAutoFit/>
          </a:bodyPr>
          <a:lstStyle>
            <a:defPPr>
              <a:defRPr lang="en-US"/>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pPr fontAlgn="auto">
              <a:spcBef>
                <a:spcPts val="0"/>
              </a:spcBef>
              <a:spcAft>
                <a:spcPts val="0"/>
              </a:spcAft>
              <a:defRPr/>
            </a:pPr>
            <a:r>
              <a:rPr lang="en-GB" sz="2000" b="1" dirty="0">
                <a:latin typeface="+mn-lt"/>
                <a:cs typeface="Verdana"/>
              </a:rPr>
              <a:t>Procedural tools</a:t>
            </a:r>
          </a:p>
          <a:p>
            <a:pPr marL="361950" indent="-361950" fontAlgn="auto">
              <a:spcBef>
                <a:spcPts val="0"/>
              </a:spcBef>
              <a:spcAft>
                <a:spcPts val="0"/>
              </a:spcAft>
              <a:buFont typeface="Wingdings" pitchFamily="2" charset="2"/>
              <a:buChar char="§"/>
              <a:defRPr/>
            </a:pPr>
            <a:r>
              <a:rPr lang="en-GB" sz="2000" dirty="0">
                <a:latin typeface="+mn-lt"/>
                <a:cs typeface="Verdana"/>
              </a:rPr>
              <a:t>Expedited preservation</a:t>
            </a:r>
          </a:p>
          <a:p>
            <a:pPr marL="361950" indent="-361950" fontAlgn="auto">
              <a:spcBef>
                <a:spcPts val="0"/>
              </a:spcBef>
              <a:spcAft>
                <a:spcPts val="0"/>
              </a:spcAft>
              <a:buFont typeface="Wingdings" pitchFamily="2" charset="2"/>
              <a:buChar char="§"/>
              <a:defRPr/>
            </a:pPr>
            <a:r>
              <a:rPr lang="en-GB" sz="2000" dirty="0">
                <a:latin typeface="+mn-lt"/>
                <a:cs typeface="Verdana"/>
              </a:rPr>
              <a:t>Search and seizure</a:t>
            </a:r>
          </a:p>
          <a:p>
            <a:pPr marL="361950" indent="-361950" fontAlgn="auto">
              <a:spcBef>
                <a:spcPts val="0"/>
              </a:spcBef>
              <a:spcAft>
                <a:spcPts val="0"/>
              </a:spcAft>
              <a:buFont typeface="Wingdings" pitchFamily="2" charset="2"/>
              <a:buChar char="§"/>
              <a:defRPr/>
            </a:pPr>
            <a:r>
              <a:rPr lang="en-GB" sz="2000" dirty="0">
                <a:latin typeface="+mn-lt"/>
                <a:cs typeface="Verdana"/>
              </a:rPr>
              <a:t>Production order</a:t>
            </a:r>
          </a:p>
          <a:p>
            <a:pPr marL="361950" indent="-361950" fontAlgn="auto">
              <a:spcBef>
                <a:spcPts val="0"/>
              </a:spcBef>
              <a:spcAft>
                <a:spcPts val="0"/>
              </a:spcAft>
              <a:buFont typeface="Wingdings" pitchFamily="2" charset="2"/>
              <a:buChar char="§"/>
              <a:defRPr/>
            </a:pPr>
            <a:r>
              <a:rPr lang="en-GB" sz="2000" dirty="0">
                <a:latin typeface="+mn-lt"/>
                <a:cs typeface="Verdana"/>
              </a:rPr>
              <a:t>Interception of computer data</a:t>
            </a:r>
          </a:p>
        </p:txBody>
      </p:sp>
      <p:cxnSp>
        <p:nvCxnSpPr>
          <p:cNvPr id="12" name="Gerade Verbindung 27">
            <a:extLst>
              <a:ext uri="{FF2B5EF4-FFF2-40B4-BE49-F238E27FC236}">
                <a16:creationId xmlns:a16="http://schemas.microsoft.com/office/drawing/2014/main" id="{3CBBDDFD-ED2C-4D44-8F55-16990E9CBB7B}"/>
              </a:ext>
            </a:extLst>
          </p:cNvPr>
          <p:cNvCxnSpPr>
            <a:cxnSpLocks/>
          </p:cNvCxnSpPr>
          <p:nvPr/>
        </p:nvCxnSpPr>
        <p:spPr>
          <a:xfrm>
            <a:off x="1324303" y="4366479"/>
            <a:ext cx="142629" cy="1538883"/>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5980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A0A6926-B03D-483D-B1BC-016B7033B35D}"/>
              </a:ext>
            </a:extLst>
          </p:cNvPr>
          <p:cNvSpPr>
            <a:spLocks noGrp="1"/>
          </p:cNvSpPr>
          <p:nvPr>
            <p:ph type="title"/>
          </p:nvPr>
        </p:nvSpPr>
        <p:spPr>
          <a:xfrm>
            <a:off x="748205" y="73572"/>
            <a:ext cx="8229600" cy="860425"/>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Budapest Convention: results</a:t>
            </a:r>
          </a:p>
        </p:txBody>
      </p:sp>
      <p:sp>
        <p:nvSpPr>
          <p:cNvPr id="5" name="TextBox 4">
            <a:extLst>
              <a:ext uri="{FF2B5EF4-FFF2-40B4-BE49-F238E27FC236}">
                <a16:creationId xmlns:a16="http://schemas.microsoft.com/office/drawing/2014/main" id="{15C7B302-1109-49FC-A977-0D57C758E373}"/>
              </a:ext>
            </a:extLst>
          </p:cNvPr>
          <p:cNvSpPr txBox="1"/>
          <p:nvPr/>
        </p:nvSpPr>
        <p:spPr>
          <a:xfrm>
            <a:off x="398955" y="1232679"/>
            <a:ext cx="8578850" cy="4785926"/>
          </a:xfrm>
          <a:prstGeom prst="rect">
            <a:avLst/>
          </a:prstGeom>
          <a:noFill/>
          <a:ln>
            <a:noFill/>
          </a:ln>
        </p:spPr>
        <p:txBody>
          <a:bodyPr>
            <a:spAutoFit/>
          </a:bodyPr>
          <a:lstStyle/>
          <a:p>
            <a:pPr marL="360363" indent="-360363" eaLnBrk="1" hangingPunct="1">
              <a:spcAft>
                <a:spcPts val="600"/>
              </a:spcAft>
              <a:buFont typeface="Arial" pitchFamily="34" charset="0"/>
              <a:buChar char="•"/>
              <a:defRPr/>
            </a:pPr>
            <a:r>
              <a:rPr lang="en-US" sz="2000" b="1" dirty="0">
                <a:latin typeface="+mn-lt"/>
                <a:ea typeface="ＭＳ Ｐゴシック" pitchFamily="34" charset="-128"/>
              </a:rPr>
              <a:t>Process of legislative reforms worldwide </a:t>
            </a:r>
            <a:endParaRPr lang="de-DE" sz="2000" b="1" dirty="0">
              <a:latin typeface="+mn-lt"/>
              <a:ea typeface="ＭＳ Ｐゴシック" pitchFamily="34" charset="-128"/>
            </a:endParaRPr>
          </a:p>
          <a:p>
            <a:pPr marL="360363" indent="-360363" eaLnBrk="1" hangingPunct="1">
              <a:spcAft>
                <a:spcPts val="600"/>
              </a:spcAft>
              <a:buFont typeface="Arial" pitchFamily="34" charset="0"/>
              <a:buChar char="•"/>
              <a:defRPr/>
            </a:pPr>
            <a:r>
              <a:rPr lang="en-US" sz="2000" b="1" dirty="0">
                <a:latin typeface="+mn-lt"/>
                <a:ea typeface="ＭＳ Ｐゴシック" pitchFamily="34" charset="-128"/>
              </a:rPr>
              <a:t>Increased criminal justice measures </a:t>
            </a:r>
            <a:endParaRPr lang="de-DE" sz="2000" b="1" dirty="0">
              <a:latin typeface="+mn-lt"/>
              <a:ea typeface="ＭＳ Ｐゴシック" pitchFamily="34" charset="-128"/>
            </a:endParaRPr>
          </a:p>
          <a:p>
            <a:pPr marL="360363" indent="-360363" eaLnBrk="1" hangingPunct="1">
              <a:spcAft>
                <a:spcPts val="600"/>
              </a:spcAft>
              <a:buFont typeface="Arial" pitchFamily="34" charset="0"/>
              <a:buChar char="•"/>
              <a:defRPr/>
            </a:pPr>
            <a:r>
              <a:rPr lang="en-US" sz="2000" b="1" dirty="0">
                <a:latin typeface="+mn-lt"/>
                <a:ea typeface="ＭＳ Ｐゴシック" pitchFamily="34" charset="-128"/>
              </a:rPr>
              <a:t>Increased trust and cooperation between parties</a:t>
            </a:r>
            <a:endParaRPr lang="de-DE" sz="2000" b="1" dirty="0">
              <a:latin typeface="+mn-lt"/>
              <a:ea typeface="ＭＳ Ｐゴシック" pitchFamily="34" charset="-128"/>
            </a:endParaRPr>
          </a:p>
          <a:p>
            <a:pPr marL="360363" indent="-360363" eaLnBrk="1" hangingPunct="1">
              <a:spcAft>
                <a:spcPts val="600"/>
              </a:spcAft>
              <a:buFont typeface="Arial" pitchFamily="34" charset="0"/>
              <a:buChar char="•"/>
              <a:defRPr/>
            </a:pPr>
            <a:r>
              <a:rPr lang="en-US" sz="2000" b="1" dirty="0">
                <a:latin typeface="+mn-lt"/>
                <a:ea typeface="ＭＳ Ｐゴシック" pitchFamily="34" charset="-128"/>
              </a:rPr>
              <a:t>Global outreach, global impact: </a:t>
            </a:r>
            <a:r>
              <a:rPr lang="en-US" sz="2000" dirty="0">
                <a:latin typeface="+mn-lt"/>
                <a:ea typeface="ＭＳ Ｐゴシック" pitchFamily="34" charset="-128"/>
              </a:rPr>
              <a:t>65 countries ratified, 3 signed, several invited to accede; Cooperation with at least another 50 countries</a:t>
            </a:r>
            <a:endParaRPr lang="de-DE" sz="2000" dirty="0">
              <a:latin typeface="+mn-lt"/>
              <a:ea typeface="ＭＳ Ｐゴシック" pitchFamily="34" charset="-128"/>
            </a:endParaRPr>
          </a:p>
          <a:p>
            <a:pPr marL="360363" indent="-360363" eaLnBrk="1" hangingPunct="1">
              <a:spcAft>
                <a:spcPts val="600"/>
              </a:spcAft>
              <a:buFont typeface="Arial" pitchFamily="34" charset="0"/>
              <a:buChar char="•"/>
              <a:defRPr/>
            </a:pPr>
            <a:r>
              <a:rPr lang="en-US" sz="2000" b="1" dirty="0">
                <a:latin typeface="+mn-lt"/>
                <a:ea typeface="ＭＳ Ｐゴシック" pitchFamily="34" charset="-128"/>
              </a:rPr>
              <a:t>Catalyst for capacity building</a:t>
            </a:r>
            <a:endParaRPr lang="de-DE" sz="2000" b="1" dirty="0">
              <a:latin typeface="+mn-lt"/>
              <a:ea typeface="ＭＳ Ｐゴシック" pitchFamily="34" charset="-128"/>
            </a:endParaRPr>
          </a:p>
          <a:p>
            <a:pPr marL="360363" indent="-360363" eaLnBrk="1" hangingPunct="1">
              <a:spcAft>
                <a:spcPts val="600"/>
              </a:spcAft>
              <a:buFont typeface="Arial" pitchFamily="34" charset="0"/>
              <a:buChar char="•"/>
              <a:defRPr/>
            </a:pPr>
            <a:r>
              <a:rPr lang="en-US" sz="2000" b="1" dirty="0">
                <a:latin typeface="+mn-lt"/>
                <a:ea typeface="ＭＳ Ｐゴシック" pitchFamily="34" charset="-128"/>
              </a:rPr>
              <a:t>Increased  legal certainty and trust by private sector </a:t>
            </a:r>
            <a:endParaRPr lang="de-DE" sz="2000" b="1" dirty="0">
              <a:latin typeface="+mn-lt"/>
              <a:ea typeface="ＭＳ Ｐゴシック" pitchFamily="34" charset="-128"/>
            </a:endParaRPr>
          </a:p>
          <a:p>
            <a:pPr marL="360363" indent="-360363" eaLnBrk="1" hangingPunct="1">
              <a:spcAft>
                <a:spcPts val="600"/>
              </a:spcAft>
              <a:buFont typeface="Arial" pitchFamily="34" charset="0"/>
              <a:buChar char="•"/>
              <a:defRPr/>
            </a:pPr>
            <a:r>
              <a:rPr lang="en-US" sz="2000" b="1" dirty="0">
                <a:latin typeface="+mn-lt"/>
                <a:ea typeface="ＭＳ Ｐゴシック" pitchFamily="34" charset="-128"/>
              </a:rPr>
              <a:t>An essential element of norms of </a:t>
            </a:r>
            <a:r>
              <a:rPr lang="en-GB" sz="2000" b="1" dirty="0">
                <a:latin typeface="+mn-lt"/>
                <a:ea typeface="ＭＳ Ｐゴシック" pitchFamily="34" charset="-128"/>
              </a:rPr>
              <a:t>behaviour</a:t>
            </a:r>
            <a:r>
              <a:rPr lang="en-US" sz="2000" b="1" dirty="0">
                <a:latin typeface="+mn-lt"/>
                <a:ea typeface="ＭＳ Ｐゴシック" pitchFamily="34" charset="-128"/>
              </a:rPr>
              <a:t> for cyberspace</a:t>
            </a:r>
            <a:endParaRPr lang="de-DE" sz="2000" b="1" dirty="0">
              <a:latin typeface="+mn-lt"/>
              <a:ea typeface="ＭＳ Ｐゴシック" pitchFamily="34" charset="-128"/>
            </a:endParaRPr>
          </a:p>
          <a:p>
            <a:pPr marL="360363" indent="-360363" eaLnBrk="1" hangingPunct="1">
              <a:spcAft>
                <a:spcPts val="600"/>
              </a:spcAft>
              <a:buFont typeface="Arial" pitchFamily="34" charset="0"/>
              <a:buChar char="•"/>
              <a:defRPr/>
            </a:pPr>
            <a:r>
              <a:rPr lang="en-US" sz="2000" b="1" dirty="0">
                <a:latin typeface="+mn-lt"/>
                <a:ea typeface="ＭＳ Ｐゴシック" pitchFamily="34" charset="-128"/>
              </a:rPr>
              <a:t>Contribution to human rights and the rule of law in cyberspace</a:t>
            </a:r>
            <a:endParaRPr lang="de-DE" sz="2000" b="1" dirty="0">
              <a:latin typeface="+mn-lt"/>
              <a:ea typeface="ＭＳ Ｐゴシック" pitchFamily="34" charset="-128"/>
            </a:endParaRPr>
          </a:p>
          <a:p>
            <a:pPr marL="360363" indent="-360363" eaLnBrk="1" hangingPunct="1">
              <a:spcAft>
                <a:spcPts val="600"/>
              </a:spcAft>
              <a:buFont typeface="Arial" pitchFamily="34" charset="0"/>
              <a:buChar char="•"/>
              <a:defRPr/>
            </a:pPr>
            <a:r>
              <a:rPr lang="en-US" sz="2000" b="1" dirty="0">
                <a:latin typeface="+mn-lt"/>
                <a:ea typeface="ＭＳ Ｐゴシック" pitchFamily="34" charset="-128"/>
              </a:rPr>
              <a:t>Protecting you and your rights</a:t>
            </a:r>
          </a:p>
          <a:p>
            <a:pPr marL="342900" indent="-342900" eaLnBrk="1" hangingPunct="1">
              <a:spcAft>
                <a:spcPts val="600"/>
              </a:spcAft>
              <a:buFont typeface="Arial" pitchFamily="34" charset="0"/>
              <a:buChar char="•"/>
              <a:defRPr/>
            </a:pPr>
            <a:endParaRPr lang="en-US" sz="2000" b="1" dirty="0">
              <a:solidFill>
                <a:srgbClr val="0000FF"/>
              </a:solidFill>
              <a:latin typeface="+mn-lt"/>
              <a:ea typeface="ＭＳ Ｐゴシック" pitchFamily="34" charset="-128"/>
            </a:endParaRPr>
          </a:p>
        </p:txBody>
      </p:sp>
    </p:spTree>
    <p:custDataLst>
      <p:tags r:id="rId1"/>
    </p:custDataLst>
    <p:extLst>
      <p:ext uri="{BB962C8B-B14F-4D97-AF65-F5344CB8AC3E}">
        <p14:creationId xmlns:p14="http://schemas.microsoft.com/office/powerpoint/2010/main" val="265988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Service Provider</a:t>
            </a:r>
          </a:p>
        </p:txBody>
      </p:sp>
      <p:sp>
        <p:nvSpPr>
          <p:cNvPr id="3" name="Content Placeholder 2"/>
          <p:cNvSpPr>
            <a:spLocks noGrp="1"/>
          </p:cNvSpPr>
          <p:nvPr>
            <p:ph idx="1"/>
          </p:nvPr>
        </p:nvSpPr>
        <p:spPr>
          <a:xfrm>
            <a:off x="494268" y="1590635"/>
            <a:ext cx="8229600" cy="4563033"/>
          </a:xfrm>
        </p:spPr>
        <p:txBody>
          <a:bodyPr>
            <a:noAutofit/>
          </a:bodyPr>
          <a:lstStyle/>
          <a:p>
            <a:pPr marL="0" indent="0">
              <a:spcBef>
                <a:spcPts val="600"/>
              </a:spcBef>
              <a:spcAft>
                <a:spcPts val="1200"/>
              </a:spcAft>
              <a:buNone/>
            </a:pPr>
            <a:r>
              <a:rPr lang="en-US" sz="2800" dirty="0"/>
              <a:t>Budapest Convention:</a:t>
            </a:r>
          </a:p>
          <a:p>
            <a:pPr marL="0" indent="0">
              <a:spcBef>
                <a:spcPts val="600"/>
              </a:spcBef>
              <a:spcAft>
                <a:spcPts val="1200"/>
              </a:spcAft>
              <a:buNone/>
            </a:pPr>
            <a:r>
              <a:rPr lang="en-US" sz="2800" b="1" dirty="0"/>
              <a:t>"service provider" </a:t>
            </a:r>
            <a:r>
              <a:rPr lang="en-US" sz="2800" dirty="0"/>
              <a:t>means:</a:t>
            </a:r>
          </a:p>
          <a:p>
            <a:pPr marL="571500" indent="-571500">
              <a:spcBef>
                <a:spcPts val="600"/>
              </a:spcBef>
              <a:spcAft>
                <a:spcPts val="1200"/>
              </a:spcAft>
              <a:buFont typeface="+mj-lt"/>
              <a:buAutoNum type="romanUcPeriod"/>
            </a:pPr>
            <a:r>
              <a:rPr lang="en-US" sz="2800" dirty="0"/>
              <a:t>any public or private entity that provides to users of its service the ability to communicate by means of a computer system, and</a:t>
            </a:r>
          </a:p>
          <a:p>
            <a:pPr marL="571500" indent="-571500">
              <a:spcBef>
                <a:spcPts val="600"/>
              </a:spcBef>
              <a:spcAft>
                <a:spcPts val="1200"/>
              </a:spcAft>
              <a:buFont typeface="+mj-lt"/>
              <a:buAutoNum type="romanUcPeriod"/>
            </a:pPr>
            <a:r>
              <a:rPr lang="en-US" sz="2800" dirty="0"/>
              <a:t>any other entity that processes or stores computer data on behalf of such communication service or users of such service.</a:t>
            </a:r>
          </a:p>
        </p:txBody>
      </p:sp>
    </p:spTree>
    <p:custDataLst>
      <p:tags r:id="rId1"/>
    </p:custDataLst>
    <p:extLst>
      <p:ext uri="{BB962C8B-B14F-4D97-AF65-F5344CB8AC3E}">
        <p14:creationId xmlns:p14="http://schemas.microsoft.com/office/powerpoint/2010/main" val="318309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8205" y="73572"/>
            <a:ext cx="8229600" cy="860425"/>
          </a:xfrm>
          <a:ln/>
        </p:spPr>
        <p:txBody>
          <a:bodyPr lIns="91440" tIns="45720" rIns="91440" bIns="45720" anchor="ctr">
            <a:normAutofit/>
          </a:bodyPr>
          <a:lstStyle/>
          <a:p>
            <a:pPr algn="r"/>
            <a:r>
              <a:rPr lang="en-US" sz="3600" dirty="0">
                <a:solidFill>
                  <a:srgbClr val="FFFFFF"/>
                </a:solidFill>
                <a:latin typeface="Helvetica" panose="020B0604020202020204" pitchFamily="34" charset="0"/>
              </a:rPr>
              <a:t>Service Provider</a:t>
            </a:r>
          </a:p>
        </p:txBody>
      </p:sp>
      <p:sp>
        <p:nvSpPr>
          <p:cNvPr id="3" name="Content Placeholder 2"/>
          <p:cNvSpPr>
            <a:spLocks noGrp="1"/>
          </p:cNvSpPr>
          <p:nvPr>
            <p:ph idx="1"/>
          </p:nvPr>
        </p:nvSpPr>
        <p:spPr>
          <a:xfrm>
            <a:off x="500742" y="1443237"/>
            <a:ext cx="8229600" cy="5191154"/>
          </a:xfrm>
        </p:spPr>
        <p:txBody>
          <a:bodyPr>
            <a:normAutofit/>
          </a:bodyPr>
          <a:lstStyle/>
          <a:p>
            <a:pPr algn="just">
              <a:spcBef>
                <a:spcPts val="600"/>
              </a:spcBef>
              <a:spcAft>
                <a:spcPts val="1200"/>
              </a:spcAft>
            </a:pPr>
            <a:r>
              <a:rPr lang="en-US" dirty="0"/>
              <a:t>Includes:	</a:t>
            </a:r>
          </a:p>
          <a:p>
            <a:pPr lvl="1" algn="just">
              <a:spcBef>
                <a:spcPts val="600"/>
              </a:spcBef>
              <a:spcAft>
                <a:spcPts val="1200"/>
              </a:spcAft>
            </a:pPr>
            <a:r>
              <a:rPr lang="en-US" sz="2000" dirty="0"/>
              <a:t>Entities that </a:t>
            </a:r>
            <a:r>
              <a:rPr lang="en-US" sz="2000" b="1" u="sng" dirty="0"/>
              <a:t>provide ability to communicate </a:t>
            </a:r>
            <a:r>
              <a:rPr lang="en-US" sz="2000" dirty="0"/>
              <a:t>by means of computer system</a:t>
            </a:r>
          </a:p>
          <a:p>
            <a:pPr lvl="1" algn="just">
              <a:spcBef>
                <a:spcPts val="600"/>
              </a:spcBef>
              <a:spcAft>
                <a:spcPts val="1200"/>
              </a:spcAft>
            </a:pPr>
            <a:r>
              <a:rPr lang="en-US" sz="2000" dirty="0"/>
              <a:t>Any entity that </a:t>
            </a:r>
            <a:r>
              <a:rPr lang="en-US" sz="2000" b="1" u="sng" dirty="0"/>
              <a:t>processes/stores computer data</a:t>
            </a:r>
            <a:r>
              <a:rPr lang="en-US" sz="2000" dirty="0"/>
              <a:t> on behalf of such entities</a:t>
            </a:r>
          </a:p>
          <a:p>
            <a:pPr algn="just">
              <a:spcBef>
                <a:spcPts val="600"/>
              </a:spcBef>
              <a:spcAft>
                <a:spcPts val="1200"/>
              </a:spcAft>
            </a:pPr>
            <a:r>
              <a:rPr lang="en-US" dirty="0"/>
              <a:t>Includes both </a:t>
            </a:r>
            <a:r>
              <a:rPr lang="en-US" b="1" u="sng" dirty="0"/>
              <a:t>private </a:t>
            </a:r>
            <a:r>
              <a:rPr lang="en-US" dirty="0"/>
              <a:t>and </a:t>
            </a:r>
            <a:r>
              <a:rPr lang="en-US" b="1" u="sng" dirty="0"/>
              <a:t>public </a:t>
            </a:r>
            <a:r>
              <a:rPr lang="en-US" dirty="0"/>
              <a:t>entities</a:t>
            </a:r>
          </a:p>
          <a:p>
            <a:pPr algn="just">
              <a:spcBef>
                <a:spcPts val="600"/>
              </a:spcBef>
              <a:spcAft>
                <a:spcPts val="1200"/>
              </a:spcAft>
            </a:pPr>
            <a:r>
              <a:rPr lang="en-US" dirty="0"/>
              <a:t>Irrelevant whether </a:t>
            </a:r>
            <a:r>
              <a:rPr lang="en-US" b="1" u="sng" dirty="0"/>
              <a:t>users form closed group </a:t>
            </a:r>
            <a:r>
              <a:rPr lang="en-US" dirty="0"/>
              <a:t>or whether </a:t>
            </a:r>
            <a:r>
              <a:rPr lang="en-US" b="1" u="sng" dirty="0"/>
              <a:t>providers offer services to public</a:t>
            </a:r>
          </a:p>
          <a:p>
            <a:pPr algn="just">
              <a:spcBef>
                <a:spcPts val="600"/>
              </a:spcBef>
              <a:spcAft>
                <a:spcPts val="1200"/>
              </a:spcAft>
            </a:pPr>
            <a:r>
              <a:rPr lang="en-US" dirty="0"/>
              <a:t>Irrelevant whether services provided </a:t>
            </a:r>
            <a:r>
              <a:rPr lang="en-US" b="1" u="sng" dirty="0"/>
              <a:t>free of charge </a:t>
            </a:r>
            <a:r>
              <a:rPr lang="en-US" dirty="0"/>
              <a:t>or </a:t>
            </a:r>
            <a:r>
              <a:rPr lang="en-US" b="1" u="sng" dirty="0"/>
              <a:t>for fee</a:t>
            </a:r>
          </a:p>
        </p:txBody>
      </p:sp>
    </p:spTree>
    <p:custDataLst>
      <p:tags r:id="rId1"/>
    </p:custDataLst>
    <p:extLst>
      <p:ext uri="{BB962C8B-B14F-4D97-AF65-F5344CB8AC3E}">
        <p14:creationId xmlns:p14="http://schemas.microsoft.com/office/powerpoint/2010/main" val="2271611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175</TotalTime>
  <Words>7311</Words>
  <Application>Microsoft Office PowerPoint</Application>
  <PresentationFormat>On-screen Show (4:3)</PresentationFormat>
  <Paragraphs>578</Paragraphs>
  <Slides>58</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Georgia</vt:lpstr>
      <vt:lpstr>Helvetica</vt:lpstr>
      <vt:lpstr>Verdana</vt:lpstr>
      <vt:lpstr>Wingdings</vt:lpstr>
      <vt:lpstr>PPT_theme_v7</vt:lpstr>
      <vt:lpstr>PowerPoint Presentation</vt:lpstr>
      <vt:lpstr>Agenda</vt:lpstr>
      <vt:lpstr>Session Objectives</vt:lpstr>
      <vt:lpstr>PowerPoint Presentation</vt:lpstr>
      <vt:lpstr>Part One  Procedural provisions of the Budapest Convention </vt:lpstr>
      <vt:lpstr>Budapest Convention: Scope</vt:lpstr>
      <vt:lpstr>Budapest Convention: results</vt:lpstr>
      <vt:lpstr>Service Provider</vt:lpstr>
      <vt:lpstr>Service Provider</vt:lpstr>
      <vt:lpstr>Subscriber Information</vt:lpstr>
      <vt:lpstr>Traffic Data</vt:lpstr>
      <vt:lpstr>Content data</vt:lpstr>
      <vt:lpstr>PowerPoint Presentation</vt:lpstr>
      <vt:lpstr>Order or similarly obtain</vt:lpstr>
      <vt:lpstr>Expeditious preservation</vt:lpstr>
      <vt:lpstr>Specified Computer Data</vt:lpstr>
      <vt:lpstr>Stored by means of computer system</vt:lpstr>
      <vt:lpstr>Vulnerable to loss or modification</vt:lpstr>
      <vt:lpstr>Possession or control</vt:lpstr>
      <vt:lpstr>Time period</vt:lpstr>
      <vt:lpstr>Keep confidential undertaking of procedures</vt:lpstr>
      <vt:lpstr>One or more service providers</vt:lpstr>
      <vt:lpstr>One or more service providers</vt:lpstr>
      <vt:lpstr>Expeditious disclosure  of sufficient traffic data</vt:lpstr>
      <vt:lpstr>PowerPoint Presentation</vt:lpstr>
      <vt:lpstr>Competent authorities</vt:lpstr>
      <vt:lpstr>Person in its territory</vt:lpstr>
      <vt:lpstr>Specified computer data</vt:lpstr>
      <vt:lpstr>Possession or control</vt:lpstr>
      <vt:lpstr>Stored in computer system</vt:lpstr>
      <vt:lpstr>Service Provider</vt:lpstr>
      <vt:lpstr>Offering services in territory</vt:lpstr>
      <vt:lpstr>Subscriber information</vt:lpstr>
      <vt:lpstr>Subscriber information</vt:lpstr>
      <vt:lpstr>Relating to such services</vt:lpstr>
      <vt:lpstr>Possession or control</vt:lpstr>
      <vt:lpstr>PowerPoint Presentation</vt:lpstr>
      <vt:lpstr>PowerPoint Presentation</vt:lpstr>
      <vt:lpstr>PowerPoint Presentation</vt:lpstr>
      <vt:lpstr>PowerPoint Presentation</vt:lpstr>
      <vt:lpstr>Competent authorities</vt:lpstr>
      <vt:lpstr>Search or similarly access</vt:lpstr>
      <vt:lpstr>Computer system or computer-data storage medium</vt:lpstr>
      <vt:lpstr>Extending search or similar accessing</vt:lpstr>
      <vt:lpstr>Seize or similarly secure</vt:lpstr>
      <vt:lpstr>Make or retain copy</vt:lpstr>
      <vt:lpstr>Maintain the integrity</vt:lpstr>
      <vt:lpstr>Render inaccessible or remove data</vt:lpstr>
      <vt:lpstr>Ordering persons to protect data</vt:lpstr>
      <vt:lpstr>PowerPoint Presentation</vt:lpstr>
      <vt:lpstr>PowerPoint Presentation</vt:lpstr>
      <vt:lpstr>PowerPoint Presentation</vt:lpstr>
      <vt:lpstr>National implementation</vt:lpstr>
      <vt:lpstr>PowerPoint Presentation</vt:lpstr>
      <vt:lpstr>Part Three  Summary</vt:lpstr>
      <vt:lpstr>Agenda</vt:lpstr>
      <vt:lpstr>Session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Terry Baker</dc:creator>
  <cp:lastModifiedBy>Hortensia Pasalau</cp:lastModifiedBy>
  <cp:revision>27</cp:revision>
  <dcterms:created xsi:type="dcterms:W3CDTF">2020-01-28T06:12:24Z</dcterms:created>
  <dcterms:modified xsi:type="dcterms:W3CDTF">2023-11-14T10:58:31Z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BB880C9F-A580-4DEC-805B-5C247F922903</vt:lpwstr>
  </property>
  <property fmtid="{D5CDD505-2E9C-101B-9397-08002B2CF9AE}" pid="3" name="ArticulatePath">
    <vt:lpwstr>Session 11 Procedural Rules under the Budapest Convention Final 30Jan20</vt:lpwstr>
  </property>
</Properties>
</file>