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sldIdLst>
    <p:sldId id="355" r:id="rId2"/>
    <p:sldId id="567" r:id="rId3"/>
    <p:sldId id="568" r:id="rId4"/>
    <p:sldId id="735" r:id="rId5"/>
    <p:sldId id="574" r:id="rId6"/>
    <p:sldId id="878" r:id="rId7"/>
    <p:sldId id="1118" r:id="rId8"/>
    <p:sldId id="1129" r:id="rId9"/>
    <p:sldId id="856" r:id="rId10"/>
    <p:sldId id="874" r:id="rId11"/>
    <p:sldId id="872" r:id="rId12"/>
    <p:sldId id="875" r:id="rId13"/>
    <p:sldId id="873" r:id="rId14"/>
    <p:sldId id="876" r:id="rId15"/>
    <p:sldId id="877" r:id="rId16"/>
    <p:sldId id="879" r:id="rId17"/>
    <p:sldId id="880" r:id="rId18"/>
    <p:sldId id="881" r:id="rId19"/>
    <p:sldId id="1120" r:id="rId20"/>
    <p:sldId id="1130" r:id="rId21"/>
    <p:sldId id="883" r:id="rId22"/>
    <p:sldId id="884" r:id="rId23"/>
    <p:sldId id="886" r:id="rId24"/>
    <p:sldId id="887" r:id="rId25"/>
    <p:sldId id="896" r:id="rId26"/>
    <p:sldId id="888" r:id="rId27"/>
    <p:sldId id="889" r:id="rId28"/>
    <p:sldId id="890" r:id="rId29"/>
    <p:sldId id="891" r:id="rId30"/>
    <p:sldId id="897" r:id="rId31"/>
    <p:sldId id="893" r:id="rId32"/>
    <p:sldId id="894" r:id="rId33"/>
    <p:sldId id="899" r:id="rId34"/>
    <p:sldId id="900" r:id="rId35"/>
    <p:sldId id="895" r:id="rId36"/>
    <p:sldId id="907" r:id="rId37"/>
    <p:sldId id="1121" r:id="rId38"/>
    <p:sldId id="1131" r:id="rId39"/>
    <p:sldId id="586" r:id="rId40"/>
    <p:sldId id="587" r:id="rId41"/>
    <p:sldId id="912" r:id="rId42"/>
    <p:sldId id="870" r:id="rId43"/>
    <p:sldId id="871" r:id="rId44"/>
    <p:sldId id="908" r:id="rId45"/>
    <p:sldId id="909" r:id="rId46"/>
    <p:sldId id="910" r:id="rId47"/>
    <p:sldId id="915" r:id="rId48"/>
    <p:sldId id="916" r:id="rId49"/>
    <p:sldId id="913" r:id="rId50"/>
    <p:sldId id="914" r:id="rId51"/>
    <p:sldId id="918" r:id="rId52"/>
    <p:sldId id="917" r:id="rId53"/>
    <p:sldId id="1123" r:id="rId54"/>
    <p:sldId id="919" r:id="rId55"/>
    <p:sldId id="920" r:id="rId56"/>
    <p:sldId id="921" r:id="rId57"/>
    <p:sldId id="922" r:id="rId58"/>
    <p:sldId id="923" r:id="rId59"/>
    <p:sldId id="826" r:id="rId60"/>
    <p:sldId id="847" r:id="rId61"/>
    <p:sldId id="848" r:id="rId62"/>
    <p:sldId id="827" r:id="rId63"/>
    <p:sldId id="849" r:id="rId64"/>
    <p:sldId id="1125" r:id="rId65"/>
    <p:sldId id="1132" r:id="rId66"/>
    <p:sldId id="924" r:id="rId67"/>
    <p:sldId id="928" r:id="rId68"/>
    <p:sldId id="929" r:id="rId69"/>
    <p:sldId id="930" r:id="rId70"/>
    <p:sldId id="925" r:id="rId71"/>
    <p:sldId id="931" r:id="rId72"/>
    <p:sldId id="932" r:id="rId73"/>
    <p:sldId id="1128" r:id="rId74"/>
    <p:sldId id="1133" r:id="rId75"/>
    <p:sldId id="926" r:id="rId76"/>
    <p:sldId id="933" r:id="rId77"/>
    <p:sldId id="934" r:id="rId78"/>
    <p:sldId id="927" r:id="rId79"/>
    <p:sldId id="935" r:id="rId80"/>
    <p:sldId id="590" r:id="rId81"/>
    <p:sldId id="811" r:id="rId82"/>
    <p:sldId id="937" r:id="rId83"/>
    <p:sldId id="938" r:id="rId84"/>
    <p:sldId id="911" r:id="rId85"/>
    <p:sldId id="939" r:id="rId86"/>
    <p:sldId id="940" r:id="rId87"/>
    <p:sldId id="941" r:id="rId88"/>
    <p:sldId id="942" r:id="rId89"/>
    <p:sldId id="943" r:id="rId90"/>
    <p:sldId id="944" r:id="rId91"/>
    <p:sldId id="945" r:id="rId92"/>
    <p:sldId id="946" r:id="rId93"/>
    <p:sldId id="947" r:id="rId94"/>
    <p:sldId id="948" r:id="rId95"/>
    <p:sldId id="949" r:id="rId96"/>
    <p:sldId id="950" r:id="rId97"/>
    <p:sldId id="951" r:id="rId98"/>
    <p:sldId id="952" r:id="rId99"/>
    <p:sldId id="953" r:id="rId100"/>
    <p:sldId id="813" r:id="rId101"/>
    <p:sldId id="609" r:id="rId102"/>
    <p:sldId id="610" r:id="rId103"/>
    <p:sldId id="853" r:id="rId104"/>
    <p:sldId id="854" r:id="rId105"/>
    <p:sldId id="469" r:id="rId106"/>
    <p:sldId id="470" r:id="rId107"/>
    <p:sldId id="857" r:id="rId108"/>
    <p:sldId id="868" r:id="rId109"/>
    <p:sldId id="869" r:id="rId110"/>
    <p:sldId id="472" r:id="rId111"/>
    <p:sldId id="864" r:id="rId112"/>
    <p:sldId id="865" r:id="rId113"/>
    <p:sldId id="866" r:id="rId114"/>
    <p:sldId id="867" r:id="rId115"/>
    <p:sldId id="851" r:id="rId116"/>
    <p:sldId id="616" r:id="rId117"/>
    <p:sldId id="1135" r:id="rId118"/>
    <p:sldId id="852" r:id="rId1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8" autoAdjust="0"/>
    <p:restoredTop sz="56030" autoAdjust="0"/>
  </p:normalViewPr>
  <p:slideViewPr>
    <p:cSldViewPr snapToGrid="0" snapToObjects="1">
      <p:cViewPr varScale="1">
        <p:scale>
          <a:sx n="78" d="100"/>
          <a:sy n="78" d="100"/>
        </p:scale>
        <p:origin x="381" y="38"/>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Za koje od sledećih dela bi Budimpeštanska konvencija omogućila međunarodnu saradnju</a:t>
          </a:r>
          <a:r>
            <a:rPr lang="en-US" sz="2600" b="1" dirty="0" smtClean="0"/>
            <a:t>?</a:t>
          </a:r>
          <a:endParaRPr lang="en-US" sz="26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1" dirty="0"/>
            <a:t>a) </a:t>
          </a:r>
          <a:r>
            <a:rPr lang="sr-Latn-RS" b="1" dirty="0" smtClean="0"/>
            <a:t>Hakovanje</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1" dirty="0"/>
            <a:t>b) </a:t>
          </a:r>
          <a:r>
            <a:rPr lang="sr-Latn-RS" b="1" dirty="0" smtClean="0"/>
            <a:t>Politički delikt</a:t>
          </a:r>
          <a:r>
            <a:rPr lang="en-US" b="1" dirty="0" smtClean="0"/>
            <a:t> </a:t>
          </a:r>
          <a:endParaRPr lang="en-US"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1" dirty="0"/>
            <a:t>c) </a:t>
          </a:r>
          <a:r>
            <a:rPr lang="sr-Latn-RS" b="1" dirty="0" smtClean="0"/>
            <a:t>Falsifikovanje u vezi s računarima </a:t>
          </a:r>
          <a:endParaRPr lang="en-US" b="1" dirty="0"/>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1" dirty="0"/>
            <a:t>d) </a:t>
          </a:r>
          <a:r>
            <a:rPr lang="sr-Latn-RS" b="1" dirty="0" smtClean="0"/>
            <a:t>DDoS napad (distribuirano uskraćivanje usluge)?</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1" dirty="0"/>
            <a:t>e) </a:t>
          </a:r>
          <a:r>
            <a:rPr lang="sr-Latn-RS" b="1" dirty="0" smtClean="0"/>
            <a:t>Posedovanje dečije pornografije na USB fleš memoriji?</a:t>
          </a:r>
          <a:endParaRPr lang="en-US" b="1" dirty="0"/>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Strana odbija da drugoj Strani obezbedi uzajamnu pomoć u vezi sa presretanjem podataka iz sadržaja, jer domaći zakoni to ne dopuštaju. Strana je prekršila  član 34. Budimpeštanske konvencije.</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Strana odbija da drugoj Strani obezbedi uzajamnu pomoć u vezi sa presretanjem podataka iz sadržaja, jer domaći zakoni to ne dopuštaju. Strana je prekršila  član 34. Budimpeštanske konvencije.</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Za koje od sledećih dela bi Budimpeštanska konvencija omogućila međunarodnu saradnju</a:t>
          </a:r>
          <a:r>
            <a:rPr lang="en-US" sz="2600" b="1" dirty="0" smtClean="0"/>
            <a:t>?</a:t>
          </a:r>
          <a:endParaRPr lang="en-US" sz="26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1" dirty="0">
              <a:solidFill>
                <a:srgbClr val="FF0000"/>
              </a:solidFill>
            </a:rPr>
            <a:t>a)</a:t>
          </a:r>
          <a:r>
            <a:rPr lang="en-US" b="1" dirty="0"/>
            <a:t> </a:t>
          </a:r>
          <a:r>
            <a:rPr lang="sr-Latn-RS" b="1" dirty="0" smtClean="0">
              <a:solidFill>
                <a:srgbClr val="FF0000"/>
              </a:solidFill>
            </a:rPr>
            <a:t>Hakovanje</a:t>
          </a:r>
          <a:endParaRPr lang="en-US" b="1" dirty="0">
            <a:solidFill>
              <a:srgbClr val="FF0000"/>
            </a:solidFill>
          </a:endParaRPr>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1" dirty="0"/>
            <a:t>b) </a:t>
          </a:r>
          <a:r>
            <a:rPr lang="sr-Latn-RS" b="1" dirty="0" smtClean="0"/>
            <a:t>Politički delikt</a:t>
          </a:r>
          <a:r>
            <a:rPr lang="en-US" b="1" dirty="0" smtClean="0"/>
            <a:t> </a:t>
          </a:r>
          <a:endParaRPr lang="en-US"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1" dirty="0">
              <a:solidFill>
                <a:srgbClr val="FF0000"/>
              </a:solidFill>
            </a:rPr>
            <a:t>c) </a:t>
          </a:r>
          <a:r>
            <a:rPr lang="sr-Latn-RS" b="1" dirty="0" smtClean="0">
              <a:solidFill>
                <a:srgbClr val="FF0000"/>
              </a:solidFill>
            </a:rPr>
            <a:t>Falsifikovanje u vezi s računarima </a:t>
          </a:r>
          <a:endParaRPr lang="en-US" b="1" dirty="0">
            <a:solidFill>
              <a:srgbClr val="FF0000"/>
            </a:solidFill>
          </a:endParaRPr>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1" dirty="0">
              <a:solidFill>
                <a:srgbClr val="FF0000"/>
              </a:solidFill>
            </a:rPr>
            <a:t>d) </a:t>
          </a:r>
          <a:r>
            <a:rPr lang="sr-Latn-RS" b="1" dirty="0" smtClean="0">
              <a:solidFill>
                <a:srgbClr val="FF0000"/>
              </a:solidFill>
            </a:rPr>
            <a:t>DDoS napad (distribuirano uskraćivanje usluge)?</a:t>
          </a:r>
          <a:endParaRPr lang="en-US" b="1" dirty="0">
            <a:solidFill>
              <a:srgbClr val="FF0000"/>
            </a:solidFill>
          </a:endParaRPr>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1" dirty="0"/>
            <a:t>e</a:t>
          </a:r>
          <a:r>
            <a:rPr lang="en-US" b="1" dirty="0">
              <a:solidFill>
                <a:srgbClr val="FF0000"/>
              </a:solidFill>
            </a:rPr>
            <a:t>) </a:t>
          </a:r>
          <a:r>
            <a:rPr lang="sr-Latn-RS" b="1" dirty="0" smtClean="0">
              <a:solidFill>
                <a:srgbClr val="FF0000"/>
              </a:solidFill>
            </a:rPr>
            <a:t>Posedovanje dečije pornografije na USB fleš memoriji?</a:t>
          </a:r>
          <a:endParaRPr lang="en-US" b="1" dirty="0">
            <a:solidFill>
              <a:srgbClr val="FF0000"/>
            </a:solidFill>
          </a:endParaRP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Budimpeštanska konvencija dozvoljava Strani da odbije pružanje pomoći ukoliko druga Strana koristi različitu terminologiju kako bi definisala delo, čak i kada je radnja koja čini osnov dela krivično delo u obe zemlje. Tačno ili netačno</a:t>
          </a:r>
          <a:r>
            <a:rPr lang="en-US" sz="3400" b="1" dirty="0" smtClean="0">
              <a:solidFill>
                <a:schemeClr val="tx1"/>
              </a:solidFill>
            </a:rPr>
            <a:t>?</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Budimpeštanska konvencija dozvoljava Strani da odbije pružanje pomoći ukoliko druga Strana koristi različitu terminologiju kako bi definisala delo, čak i kada je radnja koja čini osnov dela krivično delo u obe zemlje. Tačno ili netačno</a:t>
          </a:r>
          <a:r>
            <a:rPr lang="en-US" sz="3400" b="1" dirty="0" smtClean="0">
              <a:solidFill>
                <a:schemeClr val="tx1"/>
              </a:solidFill>
            </a:rPr>
            <a:t>?</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Budimpeštanska konencija stavlja van snage procesne i odredbe o tajnosti postojećih dogovora koji se odnose na uzajamnu pomoć u krivičnim stvarima među državama?</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Budimpeštanska konencija stavlja van snage procesne i odredbe o tajnosti postojećih dogovora koji se odnose na uzajamnu pomoć u krivičnim stvarima među državama?</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Strane nisu obavezne da podnesu zahtev za uzajamnu pomoć u svrhu otkrivanja podataka o saobraćaju koje je prikupila druga Strana u skladu sa zahtevom za zaštitu podataka. Ta druga strana mora otkriti relevantne podatke o saobraćaju bez zahteva.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rgbClr val="FF0000"/>
              </a:solidFill>
            </a:rPr>
            <a:t>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100" b="1" dirty="0" smtClean="0"/>
            <a:t>U kojim situacijama Budimpeštanska konvencija dopušta Strani da pristupi podacima u drugoj jurisdikciji bez saglasnosti druge Strane</a:t>
          </a:r>
          <a:r>
            <a:rPr lang="en-US" sz="3100" b="1" dirty="0" smtClean="0"/>
            <a:t>?</a:t>
          </a:r>
          <a:endParaRPr lang="en-US" sz="31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1" dirty="0"/>
            <a:t>a) </a:t>
          </a:r>
          <a:r>
            <a:rPr lang="sr-Latn-RS" b="1" dirty="0" smtClean="0"/>
            <a:t>Privatni podaci</a:t>
          </a:r>
          <a:r>
            <a:rPr lang="en-US" b="1" dirty="0" smtClean="0"/>
            <a:t> </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1" dirty="0"/>
            <a:t>b) </a:t>
          </a:r>
          <a:r>
            <a:rPr lang="sr-Latn-RS" b="1" dirty="0" smtClean="0"/>
            <a:t>Podaci dostupni javnost</a:t>
          </a:r>
          <a:endParaRPr lang="en-US"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1" dirty="0"/>
            <a:t>c) </a:t>
          </a:r>
          <a:r>
            <a:rPr lang="sr-Latn-RS" b="1" dirty="0" smtClean="0"/>
            <a:t>Svi sačuvani podaci uz zakonsku ili dobrovoljnu saglasnost lica ovlašćenog da date podatke otkrije</a:t>
          </a:r>
          <a:endParaRPr lang="en-US" b="1" dirty="0"/>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1" dirty="0"/>
            <a:t>d) </a:t>
          </a:r>
          <a:r>
            <a:rPr lang="sr-Latn-RS" b="1" dirty="0" smtClean="0"/>
            <a:t>Podaci o saobraćaju</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1" dirty="0"/>
            <a:t>e) </a:t>
          </a:r>
          <a:r>
            <a:rPr lang="sr-Latn-RS" b="1" dirty="0" smtClean="0"/>
            <a:t>Podaci iz sadržaja</a:t>
          </a:r>
          <a:r>
            <a:rPr lang="en-US" b="1" dirty="0" smtClean="0"/>
            <a:t> </a:t>
          </a:r>
          <a:endParaRPr lang="en-US" b="1" dirty="0"/>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130152" custLinFactNeighborX="4150" custLinFactNeighborY="2410"/>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100" b="1" dirty="0" smtClean="0"/>
            <a:t>U kojim situacijama Budimpeštanska konvencija dopušta Strani da pristupi podacima u drugoj jurisdikciji bez saglasnosti druge Strane</a:t>
          </a:r>
          <a:r>
            <a:rPr lang="en-US" sz="3100" b="1" dirty="0" smtClean="0"/>
            <a:t>?</a:t>
          </a:r>
          <a:endParaRPr lang="en-US" sz="31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1" dirty="0"/>
            <a:t>a) </a:t>
          </a:r>
          <a:r>
            <a:rPr lang="sr-Latn-RS" b="1" dirty="0" smtClean="0"/>
            <a:t>Privatni podaci</a:t>
          </a:r>
          <a:r>
            <a:rPr lang="en-US" b="1" dirty="0" smtClean="0"/>
            <a:t> </a:t>
          </a:r>
          <a:endParaRPr lang="en-US"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1" dirty="0">
              <a:solidFill>
                <a:srgbClr val="FF0000"/>
              </a:solidFill>
            </a:rPr>
            <a:t>b) </a:t>
          </a:r>
          <a:r>
            <a:rPr lang="sr-Latn-RS" b="1" dirty="0" smtClean="0">
              <a:solidFill>
                <a:srgbClr val="FF0000"/>
              </a:solidFill>
            </a:rPr>
            <a:t>Podaci dostupni javnost</a:t>
          </a:r>
          <a:endParaRPr lang="en-US" b="1" dirty="0">
            <a:solidFill>
              <a:srgbClr val="FF0000"/>
            </a:solidFill>
          </a:endParaRPr>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1" dirty="0">
              <a:solidFill>
                <a:srgbClr val="FF0000"/>
              </a:solidFill>
            </a:rPr>
            <a:t>c) </a:t>
          </a:r>
          <a:r>
            <a:rPr lang="sr-Latn-RS" b="1" dirty="0" smtClean="0">
              <a:solidFill>
                <a:srgbClr val="FF0000"/>
              </a:solidFill>
            </a:rPr>
            <a:t>Svi sačuvani podaci uz zakonsku ili dobrovoljnu saglasnost lica ovlašćenog da date podatke otkrije</a:t>
          </a:r>
          <a:endParaRPr lang="en-US" b="1" dirty="0">
            <a:solidFill>
              <a:srgbClr val="FF0000"/>
            </a:solidFill>
          </a:endParaRPr>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1" dirty="0"/>
            <a:t>d) </a:t>
          </a:r>
          <a:r>
            <a:rPr lang="sr-Latn-RS" b="1" dirty="0" smtClean="0"/>
            <a:t>Podaci o saobraćaju</a:t>
          </a:r>
          <a:endParaRPr lang="en-US" b="1" dirty="0"/>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1" dirty="0"/>
            <a:t>e) </a:t>
          </a:r>
          <a:r>
            <a:rPr lang="sr-Latn-RS" b="1" dirty="0" smtClean="0"/>
            <a:t>Podaci iz sadržaja</a:t>
          </a:r>
          <a:r>
            <a:rPr lang="en-US" b="1" dirty="0" smtClean="0"/>
            <a:t> </a:t>
          </a:r>
          <a:endParaRPr lang="en-US" b="1" dirty="0"/>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130152" custLinFactNeighborX="4150" custLinFactNeighborY="2410"/>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Za koje od sledećih dela bi Budimpeštanska konvencija omogućila međunarodnu saradnju</a:t>
          </a:r>
          <a:r>
            <a:rPr lang="en-US" sz="2600" b="1" kern="1200" dirty="0" smtClean="0"/>
            <a:t>?</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a) </a:t>
          </a:r>
          <a:r>
            <a:rPr lang="sr-Latn-RS" sz="2600" b="1" kern="1200" dirty="0" smtClean="0"/>
            <a:t>Hakovanje</a:t>
          </a:r>
          <a:endParaRPr lang="en-US" sz="2600" b="1" kern="1200" dirty="0"/>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b) </a:t>
          </a:r>
          <a:r>
            <a:rPr lang="sr-Latn-RS" sz="2600" b="1" kern="1200" dirty="0" smtClean="0"/>
            <a:t>Politički delikt</a:t>
          </a:r>
          <a:r>
            <a:rPr lang="en-US" sz="2600" b="1" kern="1200" dirty="0" smtClean="0"/>
            <a:t> </a:t>
          </a:r>
          <a:endParaRPr lang="en-US" sz="2600" b="1" kern="1200" dirty="0"/>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c) </a:t>
          </a:r>
          <a:r>
            <a:rPr lang="sr-Latn-RS" sz="2600" b="1" kern="1200" dirty="0" smtClean="0"/>
            <a:t>Falsifikovanje u vezi s računarima </a:t>
          </a:r>
          <a:endParaRPr lang="en-US" sz="2600" b="1" kern="1200" dirty="0"/>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d) </a:t>
          </a:r>
          <a:r>
            <a:rPr lang="sr-Latn-RS" sz="2600" b="1" kern="1200" dirty="0" smtClean="0"/>
            <a:t>DDoS napad (distribuirano uskraćivanje usluge)?</a:t>
          </a:r>
          <a:endParaRPr lang="en-US" sz="2600" b="1" kern="1200" dirty="0"/>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e) </a:t>
          </a:r>
          <a:r>
            <a:rPr lang="sr-Latn-RS" sz="2600" b="1" kern="1200" dirty="0" smtClean="0"/>
            <a:t>Posedovanje dečije pornografije na USB fleš memoriji?</a:t>
          </a:r>
          <a:endParaRPr lang="en-US" sz="2600" b="1" kern="1200" dirty="0"/>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Strana odbija da drugoj Strani obezbedi uzajamnu pomoć u vezi sa presretanjem podataka iz sadržaja, jer domaći zakoni to ne dopuštaju. Strana je prekršila  član 34. Budimpeštanske konvencije.</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Strana odbija da drugoj Strani obezbedi uzajamnu pomoć u vezi sa presretanjem podataka iz sadržaja, jer domaći zakoni to ne dopuštaju. Strana je prekršila  član 34. Budimpeštanske konvencije.</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Za koje od sledećih dela bi Budimpeštanska konvencija omogućila međunarodnu saradnju</a:t>
          </a:r>
          <a:r>
            <a:rPr lang="en-US" sz="2600" b="1" kern="1200" dirty="0" smtClean="0"/>
            <a:t>?</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solidFill>
                <a:srgbClr val="FF0000"/>
              </a:solidFill>
            </a:rPr>
            <a:t>a)</a:t>
          </a:r>
          <a:r>
            <a:rPr lang="en-US" sz="2600" b="1" kern="1200" dirty="0"/>
            <a:t> </a:t>
          </a:r>
          <a:r>
            <a:rPr lang="sr-Latn-RS" sz="2600" b="1" kern="1200" dirty="0" smtClean="0">
              <a:solidFill>
                <a:srgbClr val="FF0000"/>
              </a:solidFill>
            </a:rPr>
            <a:t>Hakovanje</a:t>
          </a:r>
          <a:endParaRPr lang="en-US" sz="2600" b="1" kern="1200" dirty="0">
            <a:solidFill>
              <a:srgbClr val="FF0000"/>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b) </a:t>
          </a:r>
          <a:r>
            <a:rPr lang="sr-Latn-RS" sz="2600" b="1" kern="1200" dirty="0" smtClean="0"/>
            <a:t>Politički delikt</a:t>
          </a:r>
          <a:r>
            <a:rPr lang="en-US" sz="2600" b="1" kern="1200" dirty="0" smtClean="0"/>
            <a:t> </a:t>
          </a:r>
          <a:endParaRPr lang="en-US" sz="2600" b="1" kern="1200" dirty="0"/>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solidFill>
                <a:srgbClr val="FF0000"/>
              </a:solidFill>
            </a:rPr>
            <a:t>c) </a:t>
          </a:r>
          <a:r>
            <a:rPr lang="sr-Latn-RS" sz="2600" b="1" kern="1200" dirty="0" smtClean="0">
              <a:solidFill>
                <a:srgbClr val="FF0000"/>
              </a:solidFill>
            </a:rPr>
            <a:t>Falsifikovanje u vezi s računarima </a:t>
          </a:r>
          <a:endParaRPr lang="en-US" sz="26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solidFill>
                <a:srgbClr val="FF0000"/>
              </a:solidFill>
            </a:rPr>
            <a:t>d) </a:t>
          </a:r>
          <a:r>
            <a:rPr lang="sr-Latn-RS" sz="2600" b="1" kern="1200" dirty="0" smtClean="0">
              <a:solidFill>
                <a:srgbClr val="FF0000"/>
              </a:solidFill>
            </a:rPr>
            <a:t>DDoS napad (distribuirano uskraćivanje usluge)?</a:t>
          </a:r>
          <a:endParaRPr lang="en-US" sz="2600" b="1" kern="1200" dirty="0">
            <a:solidFill>
              <a:srgbClr val="FF0000"/>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e</a:t>
          </a:r>
          <a:r>
            <a:rPr lang="en-US" sz="2600" b="1" kern="1200" dirty="0">
              <a:solidFill>
                <a:srgbClr val="FF0000"/>
              </a:solidFill>
            </a:rPr>
            <a:t>) </a:t>
          </a:r>
          <a:r>
            <a:rPr lang="sr-Latn-RS" sz="2600" b="1" kern="1200" dirty="0" smtClean="0">
              <a:solidFill>
                <a:srgbClr val="FF0000"/>
              </a:solidFill>
            </a:rPr>
            <a:t>Posedovanje dečije pornografije na USB fleš memoriji?</a:t>
          </a:r>
          <a:endParaRPr lang="en-US" sz="2600" b="1" kern="1200" dirty="0">
            <a:solidFill>
              <a:srgbClr val="FF0000"/>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Budimpeštanska konvencija dozvoljava Strani da odbije pružanje pomoći ukoliko druga Strana koristi različitu terminologiju kako bi definisala delo, čak i kada je radnja koja čini osnov dela krivično delo u obe zemlje. Tačno ili netačno</a:t>
          </a:r>
          <a:r>
            <a:rPr lang="en-US" sz="3400" b="1" kern="1200" dirty="0" smtClean="0">
              <a:solidFill>
                <a:schemeClr val="tx1"/>
              </a:solidFill>
            </a:rPr>
            <a:t>?</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Budimpeštanska konvencija dozvoljava Strani da odbije pružanje pomoći ukoliko druga Strana koristi različitu terminologiju kako bi definisala delo, čak i kada je radnja koja čini osnov dela krivično delo u obe zemlje. Tačno ili netačno</a:t>
          </a:r>
          <a:r>
            <a:rPr lang="en-US" sz="3400" b="1" kern="1200" dirty="0" smtClean="0">
              <a:solidFill>
                <a:schemeClr val="tx1"/>
              </a:solidFill>
            </a:rPr>
            <a:t>?</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Budimpeštanska konencija stavlja van snage procesne i odredbe o tajnosti postojećih dogovora koji se odnose na uzajamnu pomoć u krivičnim stvarima među državama?</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Budimpeštanska konencija stavlja van snage procesne i odredbe o tajnosti postojećih dogovora koji se odnose na uzajamnu pomoć u krivičnim stvarima među državama?</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Strane nisu obavezne da podnesu zahtev za uzajamnu pomoć u svrhu otkrivanja podataka o saobraćaju koje je prikupila druga Strana u skladu sa zahtevom za zaštitu podataka. Ta druga strana mora otkriti relevantne podatke o saobraćaju bez zahteva.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34963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a:lnSpc>
              <a:spcPct val="90000"/>
            </a:lnSpc>
            <a:spcBef>
              <a:spcPct val="0"/>
            </a:spcBef>
            <a:spcAft>
              <a:spcPct val="35000"/>
            </a:spcAft>
          </a:pPr>
          <a:r>
            <a:rPr lang="sr-Latn-RS" sz="3100" b="1" kern="1200" dirty="0" smtClean="0"/>
            <a:t>U kojim situacijama Budimpeštanska konvencija dopušta Strani da pristupi podacima u drugoj jurisdikciji bez saglasnosti druge Strane</a:t>
          </a:r>
          <a:r>
            <a:rPr lang="en-US" sz="3100" b="1" kern="1200" dirty="0" smtClean="0"/>
            <a:t>?</a:t>
          </a:r>
          <a:endParaRPr lang="en-US" sz="3100" b="1" kern="1200" dirty="0"/>
        </a:p>
      </dsp:txBody>
      <dsp:txXfrm>
        <a:off x="0" y="2466"/>
        <a:ext cx="3349636" cy="5052045"/>
      </dsp:txXfrm>
    </dsp:sp>
    <dsp:sp modelId="{5D9EDF3F-7B20-8E47-A431-F9F24450F874}">
      <dsp:nvSpPr>
        <dsp:cNvPr id="0" name=""/>
        <dsp:cNvSpPr/>
      </dsp:nvSpPr>
      <dsp:spPr>
        <a:xfrm>
          <a:off x="3427984" y="49982"/>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a) </a:t>
          </a:r>
          <a:r>
            <a:rPr lang="sr-Latn-RS" sz="1900" b="1" kern="1200" dirty="0" smtClean="0"/>
            <a:t>Privatni podaci</a:t>
          </a:r>
          <a:r>
            <a:rPr lang="en-US" sz="1900" b="1" kern="1200" dirty="0" smtClean="0"/>
            <a:t> </a:t>
          </a:r>
          <a:endParaRPr lang="en-US" sz="1900" b="1" kern="1200" dirty="0"/>
        </a:p>
      </dsp:txBody>
      <dsp:txXfrm>
        <a:off x="3427984" y="49982"/>
        <a:ext cx="4100197" cy="950329"/>
      </dsp:txXfrm>
    </dsp:sp>
    <dsp:sp modelId="{EB798B99-5590-864A-A2C1-F553D99D3FAA}">
      <dsp:nvSpPr>
        <dsp:cNvPr id="0" name=""/>
        <dsp:cNvSpPr/>
      </dsp:nvSpPr>
      <dsp:spPr>
        <a:xfrm>
          <a:off x="3349636" y="1000312"/>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27984" y="1047828"/>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b) </a:t>
          </a:r>
          <a:r>
            <a:rPr lang="sr-Latn-RS" sz="1900" b="1" kern="1200" dirty="0" smtClean="0"/>
            <a:t>Podaci dostupni javnost</a:t>
          </a:r>
          <a:endParaRPr lang="en-US" sz="1900" b="1" kern="1200" dirty="0"/>
        </a:p>
      </dsp:txBody>
      <dsp:txXfrm>
        <a:off x="3427984" y="1047828"/>
        <a:ext cx="4100197" cy="950329"/>
      </dsp:txXfrm>
    </dsp:sp>
    <dsp:sp modelId="{1E88F2A9-FC8F-2A4F-ABF4-2C5837CA76E5}">
      <dsp:nvSpPr>
        <dsp:cNvPr id="0" name=""/>
        <dsp:cNvSpPr/>
      </dsp:nvSpPr>
      <dsp:spPr>
        <a:xfrm>
          <a:off x="3349636" y="1998158"/>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431605" y="2068577"/>
          <a:ext cx="5336489"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c) </a:t>
          </a:r>
          <a:r>
            <a:rPr lang="sr-Latn-RS" sz="1900" b="1" kern="1200" dirty="0" smtClean="0"/>
            <a:t>Svi sačuvani podaci uz zakonsku ili dobrovoljnu saglasnost lica ovlašćenog da date podatke otkrije</a:t>
          </a:r>
          <a:endParaRPr lang="en-US" sz="1900" b="1" kern="1200" dirty="0"/>
        </a:p>
      </dsp:txBody>
      <dsp:txXfrm>
        <a:off x="3431605" y="2068577"/>
        <a:ext cx="5336489" cy="950329"/>
      </dsp:txXfrm>
    </dsp:sp>
    <dsp:sp modelId="{45167FBC-5EE3-4C8A-A94C-30BB5DE89AD6}">
      <dsp:nvSpPr>
        <dsp:cNvPr id="0" name=""/>
        <dsp:cNvSpPr/>
      </dsp:nvSpPr>
      <dsp:spPr>
        <a:xfrm>
          <a:off x="3349636" y="2996004"/>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456931" y="3043520"/>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d) </a:t>
          </a:r>
          <a:r>
            <a:rPr lang="sr-Latn-RS" sz="1900" b="1" kern="1200" dirty="0" smtClean="0"/>
            <a:t>Podaci o saobraćaju</a:t>
          </a:r>
          <a:endParaRPr lang="en-US" sz="1900" b="1" kern="1200" dirty="0"/>
        </a:p>
      </dsp:txBody>
      <dsp:txXfrm>
        <a:off x="3456931" y="3043520"/>
        <a:ext cx="4100197" cy="950329"/>
      </dsp:txXfrm>
    </dsp:sp>
    <dsp:sp modelId="{41DAB04F-B76E-41A3-BF92-19D36F058A9E}">
      <dsp:nvSpPr>
        <dsp:cNvPr id="0" name=""/>
        <dsp:cNvSpPr/>
      </dsp:nvSpPr>
      <dsp:spPr>
        <a:xfrm>
          <a:off x="3349636" y="3993850"/>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427984" y="4041366"/>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e) </a:t>
          </a:r>
          <a:r>
            <a:rPr lang="sr-Latn-RS" sz="1900" b="1" kern="1200" dirty="0" smtClean="0"/>
            <a:t>Podaci iz sadržaja</a:t>
          </a:r>
          <a:r>
            <a:rPr lang="en-US" sz="1900" b="1" kern="1200" dirty="0" smtClean="0"/>
            <a:t> </a:t>
          </a:r>
          <a:endParaRPr lang="en-US" sz="1900" b="1" kern="1200" dirty="0"/>
        </a:p>
      </dsp:txBody>
      <dsp:txXfrm>
        <a:off x="3427984" y="4041366"/>
        <a:ext cx="4100197" cy="950329"/>
      </dsp:txXfrm>
    </dsp:sp>
    <dsp:sp modelId="{9B1E8AEA-2A8D-4500-8486-4DCED5C7B4CD}">
      <dsp:nvSpPr>
        <dsp:cNvPr id="0" name=""/>
        <dsp:cNvSpPr/>
      </dsp:nvSpPr>
      <dsp:spPr>
        <a:xfrm>
          <a:off x="3349636" y="4991696"/>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34963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a:lnSpc>
              <a:spcPct val="90000"/>
            </a:lnSpc>
            <a:spcBef>
              <a:spcPct val="0"/>
            </a:spcBef>
            <a:spcAft>
              <a:spcPct val="35000"/>
            </a:spcAft>
          </a:pPr>
          <a:r>
            <a:rPr lang="sr-Latn-RS" sz="3100" b="1" kern="1200" dirty="0" smtClean="0"/>
            <a:t>U kojim situacijama Budimpeštanska konvencija dopušta Strani da pristupi podacima u drugoj jurisdikciji bez saglasnosti druge Strane</a:t>
          </a:r>
          <a:r>
            <a:rPr lang="en-US" sz="3100" b="1" kern="1200" dirty="0" smtClean="0"/>
            <a:t>?</a:t>
          </a:r>
          <a:endParaRPr lang="en-US" sz="3100" b="1" kern="1200" dirty="0"/>
        </a:p>
      </dsp:txBody>
      <dsp:txXfrm>
        <a:off x="0" y="2466"/>
        <a:ext cx="3349636" cy="5052045"/>
      </dsp:txXfrm>
    </dsp:sp>
    <dsp:sp modelId="{5D9EDF3F-7B20-8E47-A431-F9F24450F874}">
      <dsp:nvSpPr>
        <dsp:cNvPr id="0" name=""/>
        <dsp:cNvSpPr/>
      </dsp:nvSpPr>
      <dsp:spPr>
        <a:xfrm>
          <a:off x="3427984" y="49982"/>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a) </a:t>
          </a:r>
          <a:r>
            <a:rPr lang="sr-Latn-RS" sz="1900" b="1" kern="1200" dirty="0" smtClean="0"/>
            <a:t>Privatni podaci</a:t>
          </a:r>
          <a:r>
            <a:rPr lang="en-US" sz="1900" b="1" kern="1200" dirty="0" smtClean="0"/>
            <a:t> </a:t>
          </a:r>
          <a:endParaRPr lang="en-US" sz="1900" b="1" kern="1200" dirty="0"/>
        </a:p>
      </dsp:txBody>
      <dsp:txXfrm>
        <a:off x="3427984" y="49982"/>
        <a:ext cx="4100197" cy="950329"/>
      </dsp:txXfrm>
    </dsp:sp>
    <dsp:sp modelId="{EB798B99-5590-864A-A2C1-F553D99D3FAA}">
      <dsp:nvSpPr>
        <dsp:cNvPr id="0" name=""/>
        <dsp:cNvSpPr/>
      </dsp:nvSpPr>
      <dsp:spPr>
        <a:xfrm>
          <a:off x="3349636" y="1000312"/>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27984" y="1047828"/>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solidFill>
                <a:srgbClr val="FF0000"/>
              </a:solidFill>
            </a:rPr>
            <a:t>b) </a:t>
          </a:r>
          <a:r>
            <a:rPr lang="sr-Latn-RS" sz="1900" b="1" kern="1200" dirty="0" smtClean="0">
              <a:solidFill>
                <a:srgbClr val="FF0000"/>
              </a:solidFill>
            </a:rPr>
            <a:t>Podaci dostupni javnost</a:t>
          </a:r>
          <a:endParaRPr lang="en-US" sz="1900" b="1" kern="1200" dirty="0">
            <a:solidFill>
              <a:srgbClr val="FF0000"/>
            </a:solidFill>
          </a:endParaRPr>
        </a:p>
      </dsp:txBody>
      <dsp:txXfrm>
        <a:off x="3427984" y="1047828"/>
        <a:ext cx="4100197" cy="950329"/>
      </dsp:txXfrm>
    </dsp:sp>
    <dsp:sp modelId="{1E88F2A9-FC8F-2A4F-ABF4-2C5837CA76E5}">
      <dsp:nvSpPr>
        <dsp:cNvPr id="0" name=""/>
        <dsp:cNvSpPr/>
      </dsp:nvSpPr>
      <dsp:spPr>
        <a:xfrm>
          <a:off x="3349636" y="1998158"/>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431605" y="2068577"/>
          <a:ext cx="5336489"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solidFill>
                <a:srgbClr val="FF0000"/>
              </a:solidFill>
            </a:rPr>
            <a:t>c) </a:t>
          </a:r>
          <a:r>
            <a:rPr lang="sr-Latn-RS" sz="1900" b="1" kern="1200" dirty="0" smtClean="0">
              <a:solidFill>
                <a:srgbClr val="FF0000"/>
              </a:solidFill>
            </a:rPr>
            <a:t>Svi sačuvani podaci uz zakonsku ili dobrovoljnu saglasnost lica ovlašćenog da date podatke otkrije</a:t>
          </a:r>
          <a:endParaRPr lang="en-US" sz="1900" b="1" kern="1200" dirty="0">
            <a:solidFill>
              <a:srgbClr val="FF0000"/>
            </a:solidFill>
          </a:endParaRPr>
        </a:p>
      </dsp:txBody>
      <dsp:txXfrm>
        <a:off x="3431605" y="2068577"/>
        <a:ext cx="5336489" cy="950329"/>
      </dsp:txXfrm>
    </dsp:sp>
    <dsp:sp modelId="{45167FBC-5EE3-4C8A-A94C-30BB5DE89AD6}">
      <dsp:nvSpPr>
        <dsp:cNvPr id="0" name=""/>
        <dsp:cNvSpPr/>
      </dsp:nvSpPr>
      <dsp:spPr>
        <a:xfrm>
          <a:off x="3349636" y="2996004"/>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456931" y="3043520"/>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d) </a:t>
          </a:r>
          <a:r>
            <a:rPr lang="sr-Latn-RS" sz="1900" b="1" kern="1200" dirty="0" smtClean="0"/>
            <a:t>Podaci o saobraćaju</a:t>
          </a:r>
          <a:endParaRPr lang="en-US" sz="1900" b="1" kern="1200" dirty="0"/>
        </a:p>
      </dsp:txBody>
      <dsp:txXfrm>
        <a:off x="3456931" y="3043520"/>
        <a:ext cx="4100197" cy="950329"/>
      </dsp:txXfrm>
    </dsp:sp>
    <dsp:sp modelId="{41DAB04F-B76E-41A3-BF92-19D36F058A9E}">
      <dsp:nvSpPr>
        <dsp:cNvPr id="0" name=""/>
        <dsp:cNvSpPr/>
      </dsp:nvSpPr>
      <dsp:spPr>
        <a:xfrm>
          <a:off x="3349636" y="3993850"/>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427984" y="4041366"/>
          <a:ext cx="4100197"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a:t>e) </a:t>
          </a:r>
          <a:r>
            <a:rPr lang="sr-Latn-RS" sz="1900" b="1" kern="1200" dirty="0" smtClean="0"/>
            <a:t>Podaci iz sadržaja</a:t>
          </a:r>
          <a:r>
            <a:rPr lang="en-US" sz="1900" b="1" kern="1200" dirty="0" smtClean="0"/>
            <a:t> </a:t>
          </a:r>
          <a:endParaRPr lang="en-US" sz="1900" b="1" kern="1200" dirty="0"/>
        </a:p>
      </dsp:txBody>
      <dsp:txXfrm>
        <a:off x="3427984" y="4041366"/>
        <a:ext cx="4100197" cy="950329"/>
      </dsp:txXfrm>
    </dsp:sp>
    <dsp:sp modelId="{9B1E8AEA-2A8D-4500-8486-4DCED5C7B4CD}">
      <dsp:nvSpPr>
        <dsp:cNvPr id="0" name=""/>
        <dsp:cNvSpPr/>
      </dsp:nvSpPr>
      <dsp:spPr>
        <a:xfrm>
          <a:off x="3349636" y="4991696"/>
          <a:ext cx="4178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dirty="0" smtClean="0"/>
              <a:t>Ova sesija je podeljena na pet delova.</a:t>
            </a:r>
            <a:endParaRPr lang="en-GB" sz="1200" dirty="0"/>
          </a:p>
          <a:p>
            <a:pPr algn="just"/>
            <a:r>
              <a:rPr lang="sr-Latn-RS" sz="1200" dirty="0" smtClean="0"/>
              <a:t>U</a:t>
            </a:r>
            <a:r>
              <a:rPr lang="sr-Latn-RS" sz="1200" baseline="0" dirty="0" smtClean="0"/>
              <a:t> prvom delu će biti dat pregled opštih odredbi Budimpeštanske konvencije koje se odnose na  međunarodnu saradnju i uzajamnu pomoć. </a:t>
            </a:r>
          </a:p>
          <a:p>
            <a:pPr algn="just"/>
            <a:r>
              <a:rPr lang="sr-Latn-RS" sz="1200" baseline="0" dirty="0" smtClean="0"/>
              <a:t>U drugom delu će se razmatrati </a:t>
            </a:r>
            <a:r>
              <a:rPr lang="sr-Latn-RS" sz="1200" baseline="0" dirty="0" smtClean="0">
                <a:solidFill>
                  <a:srgbClr val="FF0000"/>
                </a:solidFill>
              </a:rPr>
              <a:t>određene </a:t>
            </a:r>
            <a:r>
              <a:rPr lang="sr-Latn-RS" sz="1200" baseline="0" dirty="0" smtClean="0"/>
              <a:t>odredbe Konvencije koje se odnose na  međunarodnu saradnju i uzajamnu pomoć. </a:t>
            </a:r>
          </a:p>
          <a:p>
            <a:pPr algn="just"/>
            <a:r>
              <a:rPr lang="sr-Latn-RS" sz="1200" baseline="0" dirty="0" smtClean="0"/>
              <a:t>U trećem delu će se razmatrati neke od odredbi nacrta Drugog dodatnog protokola uz Budimpeštansku konvenciju. </a:t>
            </a:r>
          </a:p>
          <a:p>
            <a:pPr algn="just"/>
            <a:r>
              <a:rPr lang="sr-Latn-RS" sz="1200" baseline="0" dirty="0" smtClean="0"/>
              <a:t>Tokom četvtog dela učesnici će se upoznati sa šablonima za formulare za uzajamnu pravnu pomoć.</a:t>
            </a:r>
          </a:p>
          <a:p>
            <a:pPr algn="just"/>
            <a:r>
              <a:rPr lang="sr-Latn-RS" sz="1200" baseline="0" dirty="0" smtClean="0"/>
              <a:t>U petom će se rezimirati ciljevi sesije.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306995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a:t>
            </a:r>
            <a:r>
              <a:rPr lang="sr-Latn-RS" b="0" dirty="0" smtClean="0">
                <a:solidFill>
                  <a:srgbClr val="FF0000"/>
                </a:solidFill>
              </a:rPr>
              <a:t>nema ugovor o ekstradiciji</a:t>
            </a:r>
            <a:r>
              <a:rPr lang="sr-Latn-RS" b="0" dirty="0" smtClean="0"/>
              <a:t>, ona </a:t>
            </a:r>
            <a:r>
              <a:rPr lang="sr-Latn-RS" b="0" dirty="0" smtClean="0">
                <a:solidFill>
                  <a:srgbClr val="FF0000"/>
                </a:solidFill>
              </a:rPr>
              <a:t>može da smatra ovu konvenciju pravnim osnovom za ekstradiciju </a:t>
            </a:r>
            <a:r>
              <a:rPr lang="sr-Latn-RS" b="0" dirty="0" smtClean="0"/>
              <a:t>za </a:t>
            </a:r>
            <a:r>
              <a:rPr lang="sr-Latn-RS" b="0" dirty="0" smtClean="0">
                <a:solidFill>
                  <a:srgbClr val="FF0000"/>
                </a:solidFill>
              </a:rPr>
              <a:t>svako krivično delo navedeno u stavu 1. ovog člana </a:t>
            </a:r>
            <a:r>
              <a:rPr lang="sr-Latn-RS" baseline="0" dirty="0" smtClean="0"/>
              <a:t>“</a:t>
            </a:r>
            <a:r>
              <a:rPr lang="en-US" dirty="0" smtClean="0"/>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sr-Latn-RS" sz="1200" dirty="0" smtClean="0"/>
              <a:t>Ovom</a:t>
            </a:r>
            <a:r>
              <a:rPr lang="sr-Latn-RS" sz="1200" baseline="0" dirty="0" smtClean="0"/>
              <a:t> odredbom se ekstradicija omogućava u odnosu na krivična dela ustanovljenja u skladu sa Budimpeštanskom konvencijom, čak i u odsustvu ugovora o ekstradiciji </a:t>
            </a:r>
            <a:r>
              <a:rPr lang="en-150" sz="1200" baseline="0" dirty="0" smtClean="0"/>
              <a:t>–</a:t>
            </a:r>
            <a:r>
              <a:rPr lang="sr-Latn-RS" sz="1200" baseline="0" dirty="0" smtClean="0"/>
              <a:t> pod uslovom da ako Strana zahteva pravni osnov za izručenje, Budimpeštanska konvencija će se smatrati odgovarajućim pravnim osnovom u odnosu na ta krivična dela. U ovom ograničenom scenariju, sama Budimpeštanska konvencija vrši funkciju ugovora o ekstradiciji.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309966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101</a:t>
            </a:fld>
            <a:endParaRPr lang="en-US"/>
          </a:p>
        </p:txBody>
      </p:sp>
    </p:spTree>
    <p:extLst>
      <p:ext uri="{BB962C8B-B14F-4D97-AF65-F5344CB8AC3E}">
        <p14:creationId xmlns:p14="http://schemas.microsoft.com/office/powerpoint/2010/main" val="2888477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U četvrtom delu će biti razmotreni neki šabloni za formulare za uzajamnu pravnu pomoć.</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val="25740853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Na ovom slajdu nalazi se skrinšot </a:t>
            </a:r>
            <a:r>
              <a:rPr lang="en-US" dirty="0" smtClean="0"/>
              <a:t>(</a:t>
            </a:r>
            <a:r>
              <a:rPr lang="sr-Latn-RS" noProof="0" dirty="0" smtClean="0"/>
              <a:t>engl.</a:t>
            </a:r>
            <a:r>
              <a:rPr lang="sr-Latn-RS" baseline="0" noProof="0" dirty="0" smtClean="0"/>
              <a:t> s</a:t>
            </a:r>
            <a:r>
              <a:rPr lang="sr-Latn-RS" noProof="0" dirty="0" smtClean="0"/>
              <a:t>creenshot, snimak ekrana</a:t>
            </a:r>
            <a:r>
              <a:rPr lang="en-US" dirty="0" smtClean="0"/>
              <a:t>) </a:t>
            </a:r>
            <a:r>
              <a:rPr lang="sr-Latn-RS" dirty="0" smtClean="0"/>
              <a:t>Standardnog formulara za zahtev koji se upućuje</a:t>
            </a:r>
            <a:r>
              <a:rPr lang="sr-Latn-RS" baseline="0" dirty="0" smtClean="0"/>
              <a:t> Posebnom administrativnom regionu Hong Kongu za pomoć u krivičnoj stvari. To je deo Smernica za prijavljivanje u skladu sa Dekretom za uzajamnu pravnu pomoć u krivičnim stvarima, koji je objavilo Minstarstvo pravde Hong Konga. </a:t>
            </a:r>
          </a:p>
          <a:p>
            <a:pPr algn="just"/>
            <a:endParaRPr lang="sr-Latn-RS" baseline="0" dirty="0" smtClean="0"/>
          </a:p>
          <a:p>
            <a:pPr algn="just"/>
            <a:r>
              <a:rPr lang="sr-Latn-RS" baseline="0" dirty="0" smtClean="0"/>
              <a:t>On obuhvata sledeće: </a:t>
            </a:r>
          </a:p>
          <a:p>
            <a:pPr marL="228600" indent="-228600" algn="just">
              <a:buAutoNum type="alphaLcParenR"/>
            </a:pPr>
            <a:r>
              <a:rPr lang="sr-Latn-RS" baseline="0" dirty="0" smtClean="0"/>
              <a:t>Predstavljanje lica ili službe koja upućuje zahtev; </a:t>
            </a:r>
          </a:p>
          <a:p>
            <a:pPr marL="228600" indent="-228600" algn="just">
              <a:buAutoNum type="alphaLcParenR"/>
            </a:pPr>
            <a:r>
              <a:rPr lang="sr-Latn-RS" baseline="0" dirty="0" smtClean="0"/>
              <a:t>Obavezna uveravanja u pogledu prirode zahteva (t.j. da se on ne upućuje u vezi sa političkim deliktom, na štetu nekog lica na </a:t>
            </a:r>
            <a:r>
              <a:rPr lang="sr-Latn-RS" b="0" i="0" baseline="0" dirty="0" smtClean="0"/>
              <a:t>osnovu zaštićenih karakteristika</a:t>
            </a:r>
            <a:r>
              <a:rPr lang="sr-Latn-RS" b="1" i="1" baseline="0" dirty="0" smtClean="0"/>
              <a:t> </a:t>
            </a:r>
            <a:r>
              <a:rPr lang="sr-Latn-RS" baseline="0" dirty="0" smtClean="0"/>
              <a:t>tog lica, da ne uključuje ponovno suđenje za isto krivično delo i da nije u pitanju prevashodno fiskalno delo). </a:t>
            </a:r>
          </a:p>
          <a:p>
            <a:pPr marL="228600" indent="-228600" algn="just">
              <a:buAutoNum type="alphaLcParenR"/>
            </a:pPr>
            <a:r>
              <a:rPr lang="sr-Latn-RS" baseline="0" dirty="0" smtClean="0"/>
              <a:t>Kratak prikaz činjenica</a:t>
            </a:r>
          </a:p>
          <a:p>
            <a:pPr marL="228600" indent="-228600" algn="just">
              <a:buAutoNum type="alphaLcParenR"/>
            </a:pPr>
            <a:r>
              <a:rPr lang="sr-Latn-RS" dirty="0" smtClean="0"/>
              <a:t>Opis pomoći koja se zahteva.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22666245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smtClean="0"/>
          </a:p>
          <a:p>
            <a:pPr algn="just"/>
            <a:r>
              <a:rPr lang="sr-Latn-RS" dirty="0" smtClean="0"/>
              <a:t>Na ovom slajdu prikazan je skrinšot „Zahteva za uzajamnu</a:t>
            </a:r>
            <a:r>
              <a:rPr lang="sr-Latn-RS" baseline="0" dirty="0" smtClean="0"/>
              <a:t> pravnu pomoć u krivičnim stvarima </a:t>
            </a:r>
            <a:r>
              <a:rPr lang="en-150" baseline="0" dirty="0" smtClean="0"/>
              <a:t>–</a:t>
            </a:r>
            <a:r>
              <a:rPr lang="sr-Latn-RS" baseline="0" dirty="0" smtClean="0"/>
              <a:t> Smernice za organe izvan Velike Britanije </a:t>
            </a:r>
            <a:r>
              <a:rPr lang="en-150" baseline="0" dirty="0" smtClean="0"/>
              <a:t>–</a:t>
            </a:r>
            <a:r>
              <a:rPr lang="sr-Latn-RS" baseline="0" dirty="0" smtClean="0"/>
              <a:t> 2015“, objavilo Ministarstvo unutrašnjih poslova Velike Britanije (UK Home Office). Trener može podeliti URL na slajdu kako bi zainteresovani učesnici mogli da vide Smernice.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5223544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Trener može upoznati učesnike sa šablonima Saveta Evrope za zahtev za zaštitu podataka u skladu sa članovima 29. i 31. Budimpeštanske konvencije.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Trener može objasniti zašto je Savet Evrope pripremio član 29/30 – uglavnom da bi se na minimum svelo vreme za pripremu zahteva, obezbedile smernice za uspostavljena i nova mesta za kontakt, a dugoročno posmatrano, kako bi se ustanovila konzistentnja praksa da se sa zahtevima za zaštitu nastavi. Kao deo napora za izgradnju kapaciteta u okviru projekta Cybercrime &amp; EAP, inicijalni šabloni za članove 29. i 31. Budimpeštanske konvencije testirani su i usavršeni u nekoliko država.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T</a:t>
            </a:r>
            <a:r>
              <a:rPr lang="sr-Latn-RS" sz="1200" kern="1200" baseline="0" dirty="0" smtClean="0">
                <a:solidFill>
                  <a:schemeClr val="tx1"/>
                </a:solidFill>
                <a:effectLst/>
                <a:latin typeface="+mn-lt"/>
                <a:ea typeface="ＭＳ Ｐゴシック" pitchFamily="-65" charset="-128"/>
                <a:cs typeface="ＭＳ Ｐゴシック" pitchFamily="-65" charset="-128"/>
              </a:rPr>
              <a:t>i šabloni</a:t>
            </a:r>
            <a:r>
              <a:rPr lang="sr-Latn-RS" sz="1200" kern="1200" dirty="0" smtClean="0">
                <a:solidFill>
                  <a:schemeClr val="tx1"/>
                </a:solidFill>
                <a:effectLst/>
                <a:latin typeface="+mn-lt"/>
                <a:ea typeface="ＭＳ Ｐゴシック" pitchFamily="-65" charset="-128"/>
                <a:cs typeface="ＭＳ Ｐゴシック" pitchFamily="-65" charset="-128"/>
              </a:rPr>
              <a:t> su predstavljeni i revidirani na prvom sastanku kontakt tačaka 24/7 u Hagu, septembra 2017,</a:t>
            </a:r>
            <a:r>
              <a:rPr lang="sr-Latn-RS" sz="1200" kern="1200" baseline="0" dirty="0" smtClean="0">
                <a:solidFill>
                  <a:schemeClr val="tx1"/>
                </a:solidFill>
                <a:effectLst/>
                <a:latin typeface="+mn-lt"/>
                <a:ea typeface="ＭＳ Ｐゴシック" pitchFamily="-65" charset="-128"/>
                <a:cs typeface="ＭＳ Ｐゴシック" pitchFamily="-65" charset="-128"/>
              </a:rPr>
              <a:t> a o</a:t>
            </a:r>
            <a:r>
              <a:rPr lang="sr-Latn-RS" sz="1200" kern="1200" dirty="0" smtClean="0">
                <a:solidFill>
                  <a:schemeClr val="tx1"/>
                </a:solidFill>
                <a:effectLst/>
                <a:latin typeface="+mn-lt"/>
                <a:ea typeface="ＭＳ Ｐゴシック" pitchFamily="-65" charset="-128"/>
                <a:cs typeface="ＭＳ Ｐゴシック" pitchFamily="-65" charset="-128"/>
              </a:rPr>
              <a:t>brazac je usvojen kao neobavezujući dokument.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Nakon dodatnih priloga i diskusija preko mejling liste i Biroa T-CY tokom 2017. i 2018, revidirana verzija je usvojena na 19. plenarnom zasedanju T-CY, 9. i 10. jula 2018</a:t>
            </a:r>
            <a:r>
              <a:rPr lang="en-GB" dirty="0" smtClean="0">
                <a:latin typeface="Arial Narrow" panose="020B0606020202030204" pitchFamily="34" charset="0"/>
              </a:rPr>
              <a:t>.</a:t>
            </a:r>
            <a:endParaRPr lang="en-US"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5189070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ovom slajdu nalaze se glavne karakteristike</a:t>
            </a:r>
            <a:r>
              <a:rPr lang="sr-Latn-RS" baseline="0" dirty="0" smtClean="0"/>
              <a:t> </a:t>
            </a:r>
            <a:r>
              <a:rPr lang="sr-Latn-RS" baseline="0" dirty="0" smtClean="0">
                <a:solidFill>
                  <a:srgbClr val="FF0000"/>
                </a:solidFill>
              </a:rPr>
              <a:t>obrasca za član </a:t>
            </a:r>
            <a:r>
              <a:rPr lang="en-US" dirty="0" smtClean="0">
                <a:solidFill>
                  <a:srgbClr val="FF0000"/>
                </a:solidFill>
              </a:rPr>
              <a:t>29/30</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4400314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slajdovima su skrinšotovi kompletnog obrasca za zahtev za zaštitu</a:t>
            </a:r>
            <a:r>
              <a:rPr lang="sr-Latn-RS" baseline="0" dirty="0" smtClean="0"/>
              <a:t> podat</a:t>
            </a:r>
            <a:r>
              <a:rPr lang="sr-Latn-RS" dirty="0" smtClean="0"/>
              <a:t>aka u skladu sa čl. </a:t>
            </a:r>
            <a:r>
              <a:rPr lang="en-US" dirty="0" smtClean="0"/>
              <a:t>29/30</a:t>
            </a:r>
            <a:r>
              <a:rPr lang="sr-Latn-RS" baseline="0" dirty="0" smtClean="0"/>
              <a:t> Budimpeštanske konvencije.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35771380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slajdovima su skrinšotovi kompletnog obrasca za zahtev za zaštitu</a:t>
            </a:r>
            <a:r>
              <a:rPr lang="sr-Latn-RS" baseline="0" dirty="0" smtClean="0"/>
              <a:t> podat</a:t>
            </a:r>
            <a:r>
              <a:rPr lang="sr-Latn-RS" dirty="0" smtClean="0"/>
              <a:t>aka u skladu sa čl. </a:t>
            </a:r>
            <a:r>
              <a:rPr lang="en-US" dirty="0" smtClean="0"/>
              <a:t>29/30</a:t>
            </a:r>
            <a:r>
              <a:rPr lang="sr-Latn-RS" baseline="0" dirty="0" smtClean="0"/>
              <a:t> Budimpeštanske konvencije</a:t>
            </a:r>
            <a:r>
              <a:rPr lang="en-US" dirty="0" smtClean="0"/>
              <a:t>.</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28747952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slajdovima su skrinšotovi kompletnog obrasca za zahtev za zaštitu</a:t>
            </a:r>
            <a:r>
              <a:rPr lang="sr-Latn-RS" baseline="0" dirty="0" smtClean="0"/>
              <a:t> podat</a:t>
            </a:r>
            <a:r>
              <a:rPr lang="sr-Latn-RS" dirty="0" smtClean="0"/>
              <a:t>aka u skladu sa čl. </a:t>
            </a:r>
            <a:r>
              <a:rPr lang="en-US" dirty="0" smtClean="0"/>
              <a:t>29/30</a:t>
            </a:r>
            <a:r>
              <a:rPr lang="sr-Latn-RS" baseline="0" dirty="0" smtClean="0"/>
              <a:t> Budimpeštanske konvencije</a:t>
            </a:r>
            <a:r>
              <a:rPr lang="en-US" dirty="0" smtClean="0"/>
              <a:t>.</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31204948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ovom slajdu se nalaze</a:t>
            </a:r>
            <a:r>
              <a:rPr lang="sr-Latn-RS" baseline="0" dirty="0" smtClean="0"/>
              <a:t> osnovne karakteritistike obrasca za zahtev za podatke o pretplatniku na osnovu člana 31 (u daljem tekstu: obrazac „Član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182845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a:t>
            </a:r>
            <a:r>
              <a:rPr lang="sr-Latn-RS" b="0" dirty="0" smtClean="0">
                <a:solidFill>
                  <a:srgbClr val="FF0000"/>
                </a:solidFill>
              </a:rPr>
              <a:t>koje ekstradiciju ne uslovljavaju postojanjem ugovora smatraće...delima koja podležu međusobnoj ekstradiciji</a:t>
            </a:r>
            <a:r>
              <a:rPr lang="sr-Latn-RS" baseline="0" dirty="0" smtClean="0"/>
              <a:t>“</a:t>
            </a:r>
            <a:r>
              <a:rPr lang="en-US" dirty="0" smtClean="0"/>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indent="0" algn="just">
              <a:buFont typeface="Wingdings" pitchFamily="2" charset="2"/>
              <a:buNone/>
            </a:pPr>
            <a:r>
              <a:rPr lang="sr-Latn-RS" sz="1200" dirty="0" smtClean="0"/>
              <a:t>Ovom</a:t>
            </a:r>
            <a:r>
              <a:rPr lang="sr-Latn-RS" sz="1200" baseline="0" dirty="0" smtClean="0"/>
              <a:t> odredbom se ekstradicija omogućava u odnosu na krivična dela ustanovljenja u skladu sa Budimpeštanskom konvencijom, čak i u odsustvu ugovora o ekstradiciji </a:t>
            </a:r>
            <a:r>
              <a:rPr lang="en-150" sz="1200" baseline="0" dirty="0" smtClean="0"/>
              <a:t>–</a:t>
            </a:r>
            <a:r>
              <a:rPr lang="sr-Latn-RS" sz="1200" baseline="0" dirty="0" smtClean="0"/>
              <a:t> pod uslovom da ako Strana zahteva pravni osnov za izručenje, Budimpeštanska konvencija će se smatrati odgovarajućim pravnim osnovom u odnosu na ta krivična dela. U ovom ograničenom scenariju, sama Budimpeštanska konvencija vrši funkciju ugovora o ekstradiciji</a:t>
            </a:r>
            <a:r>
              <a:rPr lang="en-US" sz="1200" dirty="0" smtClean="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3926572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ovim slajdovima su skrinšotovi</a:t>
            </a:r>
            <a:r>
              <a:rPr lang="sr-Latn-RS" baseline="0" dirty="0" smtClean="0"/>
              <a:t> kompletnog obrasca za Član 31.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7029945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ovim slajdovima su skrinšotovi</a:t>
            </a:r>
            <a:r>
              <a:rPr lang="sr-Latn-RS" baseline="0" dirty="0" smtClean="0"/>
              <a:t> kompletnog obrasca za Član 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16682978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ovim slajdovima su skrinšotovi</a:t>
            </a:r>
            <a:r>
              <a:rPr lang="sr-Latn-RS" baseline="0" dirty="0" smtClean="0"/>
              <a:t> kompletnog obrasca za Član 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23821196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ovim slajdovima su skrinšotovi</a:t>
            </a:r>
            <a:r>
              <a:rPr lang="sr-Latn-RS" baseline="0" dirty="0" smtClean="0"/>
              <a:t> kompletnog obrasca za Član 31</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17563740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PREVOD</a:t>
            </a:r>
            <a:r>
              <a:rPr lang="en-US" b="1" i="1" u="sng" baseline="0" dirty="0" smtClean="0"/>
              <a:t> TEKSTA NA SLICI: PITANJA</a:t>
            </a:r>
            <a:endParaRPr lang="en-US" b="1" i="1" u="sng"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115</a:t>
            </a:fld>
            <a:endParaRPr lang="en-US"/>
          </a:p>
        </p:txBody>
      </p:sp>
    </p:spTree>
    <p:extLst>
      <p:ext uri="{BB962C8B-B14F-4D97-AF65-F5344CB8AC3E}">
        <p14:creationId xmlns:p14="http://schemas.microsoft.com/office/powerpoint/2010/main" val="5914299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slajdu</a:t>
            </a:r>
            <a:r>
              <a:rPr lang="sr-Latn-RS" sz="1200" baseline="0" dirty="0" smtClean="0"/>
              <a:t> se navode ciljevi sesije. Naglašava se ono što učesnici mogu da očekuju da će naučiti iz narednih slajdova. Učesnicima treba reći da će se vratiti na ovaj isti slajd na kraju sesije, kako bi se procenilo da li su ciljevi ostvareni.</a:t>
            </a:r>
            <a:r>
              <a:rPr lang="en-GB" sz="1200" dirty="0" smtClean="0"/>
              <a:t> </a:t>
            </a:r>
            <a:endParaRPr lang="en-GB" sz="1200" dirty="0"/>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val="42379636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118</a:t>
            </a:fld>
            <a:endParaRPr lang="en-US"/>
          </a:p>
        </p:txBody>
      </p:sp>
    </p:spTree>
    <p:extLst>
      <p:ext uri="{BB962C8B-B14F-4D97-AF65-F5344CB8AC3E}">
        <p14:creationId xmlns:p14="http://schemas.microsoft.com/office/powerpoint/2010/main" val="117175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a:t>
            </a:r>
            <a:r>
              <a:rPr lang="sr-Latn-RS" b="0" dirty="0" smtClean="0">
                <a:solidFill>
                  <a:srgbClr val="FF0000"/>
                </a:solidFill>
              </a:rPr>
              <a:t>primenjuju uslovi koji su predviđeni zakonima zamoljene Strane...ugovorima o ekstradiciji</a:t>
            </a:r>
            <a:r>
              <a:rPr lang="sr-Latn-RS" b="0" dirty="0" smtClean="0">
                <a:solidFill>
                  <a:schemeClr val="tx1"/>
                </a:solidFill>
              </a:rPr>
              <a:t>...</a:t>
            </a:r>
            <a:r>
              <a:rPr lang="sr-Latn-RS" b="0" dirty="0" smtClean="0">
                <a:solidFill>
                  <a:srgbClr val="FF0000"/>
                </a:solidFill>
              </a:rPr>
              <a:t>odbije ekstradiciju</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Odredbe o ekstradiciji</a:t>
            </a:r>
            <a:r>
              <a:rPr lang="sr-Latn-RS" baseline="0" dirty="0" smtClean="0"/>
              <a:t> Budimpeštanske konvencije ne stavljaju van snage uslove koji postoje u ugovorima o ekstradiciji </a:t>
            </a:r>
            <a:r>
              <a:rPr lang="en-150" baseline="0" dirty="0" smtClean="0"/>
              <a:t>–</a:t>
            </a:r>
            <a:r>
              <a:rPr lang="sr-Latn-RS" baseline="0" dirty="0" smtClean="0"/>
              <a:t> uključujući i osnove koje zamoljenoj Strani omogućavaju da ekstradiciju odbije. To znači da Strane i dalje zadržavaju fleksibilnost, na osnovu postojećih ugovora o ekstradiciji, u smislu prihvatanja ili odbijanja ekstradicije na osnovu uzajamno prihvaćenih uslova.</a:t>
            </a:r>
            <a:r>
              <a:rPr lang="en-US" sz="1200" dirty="0" smtClean="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80813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a:t>
            </a:r>
            <a:r>
              <a:rPr lang="sr-Latn-RS" b="0" dirty="0" smtClean="0">
                <a:solidFill>
                  <a:srgbClr val="FF0000"/>
                </a:solidFill>
              </a:rPr>
              <a:t>odbije samo na osnovu državljanstva...zamoljena Strana smatra da ima nadležnost...zamoljena Strana </a:t>
            </a:r>
            <a:r>
              <a:rPr lang="sr-Latn-RS" b="0" baseline="0" dirty="0" smtClean="0"/>
              <a:t>“</a:t>
            </a:r>
            <a:r>
              <a:rPr lang="en-US" b="0" dirty="0" smtClean="0"/>
              <a:t>.</a:t>
            </a: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sr-Latn-RS" sz="1200" dirty="0" smtClean="0"/>
              <a:t>Ukoliko zamoljena Strana odbije ekstradiciju na osnovu državljanstva lica ili smatra da</a:t>
            </a:r>
            <a:r>
              <a:rPr lang="sr-Latn-RS" sz="1200" baseline="0" dirty="0" smtClean="0"/>
              <a:t> poseduje</a:t>
            </a:r>
            <a:r>
              <a:rPr lang="sr-Latn-RS" sz="1200" dirty="0" smtClean="0"/>
              <a:t> nadležnost za dato</a:t>
            </a:r>
            <a:r>
              <a:rPr lang="sr-Latn-RS" sz="1200" baseline="0" dirty="0" smtClean="0"/>
              <a:t> delo, krivično će goniti dato lice i Stranu molilju obavestiti o ishodu gonjenja. Zamoljena strana, međutim, mora sprovesti istragu i gonjenje na isti način kao i za uporedivo delo u skladu sa svojim zakonima.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3623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25. Budimpeštanske konvencije s markiranim elementom „</a:t>
            </a:r>
            <a:r>
              <a:rPr lang="sr-Latn-RS" sz="1200" b="0" dirty="0" smtClean="0">
                <a:solidFill>
                  <a:srgbClr val="FF0000"/>
                </a:solidFill>
              </a:rPr>
              <a:t>najširem mogućem obimu...dela u vezi sa računarskim sistemima i podacima...prikupljanje dokaza u elektronskom obliku za bilo koje krivično delo</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Iako se Budimpeštanska konvencija mahom smatra konvencijom o visokotehnološkom kriminalu koja omogućava međunarodnu saradnju u oblasti visokotehnološkog kriminala,</a:t>
            </a:r>
            <a:r>
              <a:rPr lang="sr-Latn-RS" altLang="sr-Latn-RS" baseline="0" dirty="0" smtClean="0"/>
              <a:t> njen opseg je zapravo daleko širi. Markirani elementi pokazuju da Budimpeštanska konvencija omogućava i nalaže međunarodnu saradnju i za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baseline="0" dirty="0" smtClean="0"/>
              <a:t>a) dela koja se odnose na računarske sisteme i podatke (dela u oblasti visokotehnološkog kriminala) i za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baseline="0" dirty="0" smtClean="0"/>
              <a:t>b) prikupljanje dokaza za bilo koje krivično delo (u oblasti visokotehnološkog kriminala ili izvan nje).</a:t>
            </a:r>
            <a:endParaRPr lang="en-U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To znači da Budimpeštanska konvencija</a:t>
            </a:r>
            <a:r>
              <a:rPr lang="sr-Latn-RS" altLang="sr-Latn-RS" baseline="0" dirty="0" smtClean="0"/>
              <a:t> omogućava saradnju u pogledu razmene elektronskih dokaza, nezavisno od toga da li je delo pod istragom delo u oblasti visokotehnološkog kriminala ili ne</a:t>
            </a:r>
            <a:r>
              <a:rPr lang="en-US" altLang="sr-Latn-RS" dirty="0" smtClean="0"/>
              <a:t>. </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48021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25. Budimpeštanske konvencije s markiranim elementom „</a:t>
            </a:r>
            <a:r>
              <a:rPr lang="sr-Latn-RS" sz="1200" b="0" dirty="0" smtClean="0">
                <a:solidFill>
                  <a:srgbClr val="FF0000"/>
                </a:solidFill>
              </a:rPr>
              <a:t>u hitnim slučajevima...brzim sredstvima komunikacije...faks...elektronsku poštu...bezbednosti</a:t>
            </a:r>
            <a:r>
              <a:rPr lang="sr-Latn-RS" sz="1200" b="0" dirty="0" smtClean="0"/>
              <a:t> i </a:t>
            </a:r>
            <a:r>
              <a:rPr lang="sr-Latn-RS" sz="1200" b="0" dirty="0" smtClean="0">
                <a:solidFill>
                  <a:srgbClr val="FF0000"/>
                </a:solidFill>
              </a:rPr>
              <a:t>autentičnosti</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Računarski podaci su vrlo promenjivi. Pritiskom</a:t>
            </a:r>
            <a:r>
              <a:rPr lang="sr-Latn-RS" baseline="0" dirty="0" smtClean="0"/>
              <a:t> na nekoliko tastera na tastaturi, ili aktiviranjem automatskih programa, oni mogu biti izbrisani, pa više nije moguće slediti trag do počinioca krivičnog dela, ili je kritičan dokaz krivice uništen. Neke forme računarskih podataka se samo kratko čuvaju pre brisanja. U nekim drugim situacijama, može doći do značajne povrede lica i stvari ukoliko se dokazi ne prikupe dovljno brzo. U takvim hitnim slučajevima, ne samo da zahtev treba uložiti što pre, već i reakcija mora biti brza. Zato, kao što markirani delovi pokazuju, Budimpeštanska konvencija omogućava korišćenje brzih sredstava komunikacije (koja obuhvataju, ali nisu ograničena na) faks ili elektronsku poštu) za zahteve za uzajamnu pomoć u hitnim okolnostima. Ta ekspeditivnija sredstva komunikacije bila bi praćena tradicionalnim, pisanim, zapečaćenim dokumentima koji se šalju kao diplomatske pošiljke ili putem sistema dostave pošiljki, ukoliko zamoljena Strana to zahteva.</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sz="1800" baseline="0" dirty="0" smtClean="0">
              <a:solidFill>
                <a:srgbClr val="000000"/>
              </a:solidFill>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800" baseline="0" dirty="0" smtClean="0">
                <a:solidFill>
                  <a:srgbClr val="000000"/>
                </a:solidFill>
                <a:latin typeface="Arial" panose="020B0604020202020204" pitchFamily="34" charset="0"/>
              </a:rPr>
              <a:t>Pored toga što omogućava brza sredstva komunikacije, Budimpeštanska konvencija dozvoljava Stranama da među sobom odluče na koji način će osigurati autentičnost komunikacija i da li postoji potreba za posebnim vrstama bezbednosne zaštite (uključujući i šifrovanje), što može biti neophodno u nekom posebno osetljivom predmetu.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0065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25. Budimpeštanske konvencije s markiranim elementom „</a:t>
            </a:r>
            <a:r>
              <a:rPr lang="sr-Latn-RS" sz="1200" b="0" dirty="0" smtClean="0">
                <a:solidFill>
                  <a:srgbClr val="FF0000"/>
                </a:solidFill>
              </a:rPr>
              <a:t>uzajamnu pomoć primenjuju se uslovi...zakonima zamoljene Strane...</a:t>
            </a:r>
            <a:r>
              <a:rPr lang="sr-Latn-RS" sz="1200" b="0" dirty="0" smtClean="0"/>
              <a:t> </a:t>
            </a:r>
            <a:r>
              <a:rPr lang="sr-Latn-RS" sz="1200" b="0" dirty="0" smtClean="0">
                <a:solidFill>
                  <a:srgbClr val="FF0000"/>
                </a:solidFill>
              </a:rPr>
              <a:t>zamoljena Strana može da odbije saradnju...</a:t>
            </a:r>
            <a:r>
              <a:rPr lang="sr-Latn-RS" sz="1200" b="0" dirty="0" smtClean="0"/>
              <a:t> </a:t>
            </a:r>
            <a:r>
              <a:rPr lang="sr-Latn-RS" sz="1200" b="0" dirty="0" smtClean="0">
                <a:solidFill>
                  <a:srgbClr val="FF0000"/>
                </a:solidFill>
              </a:rPr>
              <a:t>fiskalnim delom </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Mit o Budimpeštanskoj konvenciji</a:t>
            </a:r>
            <a:r>
              <a:rPr lang="sr-Latn-RS" altLang="sr-Latn-RS" baseline="0" dirty="0" smtClean="0"/>
              <a:t> jeste da ona dopušta neometan pristup podacima neke zemlje. U stvari, Konvencija jasno kaže da je svaka uzajamna pomoć predmet uslova predviđenih ugovorima o UPP ili domaćim zakonima zamoljene Strane. To uključuje i osnove za odbijanje pomoći. Konvencija zabranjuje da Strana odbije uzajamnu pomoć isključivo na osnu toga što se zahtev odnosi na delo koje ona smatra fiskalnim delom.</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41525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baseline="0" dirty="0" smtClean="0"/>
              <a:t>S  leve</a:t>
            </a:r>
            <a:r>
              <a:rPr lang="sr-Latn-RS" dirty="0" smtClean="0"/>
              <a:t> strane slajda prikazan</a:t>
            </a:r>
            <a:r>
              <a:rPr lang="sr-Latn-RS" baseline="0" dirty="0" smtClean="0"/>
              <a:t> je tekst člana 25. Budimpeštanske konvencije s markiranim elementom „</a:t>
            </a:r>
            <a:r>
              <a:rPr lang="sr-Latn-RS" sz="1200" b="0" dirty="0" smtClean="0">
                <a:solidFill>
                  <a:srgbClr val="FF0000"/>
                </a:solidFill>
              </a:rPr>
              <a:t>uslovi postojanjem dvostrane kažnjivosti</a:t>
            </a:r>
            <a:r>
              <a:rPr lang="sr-Latn-RS" sz="1200" b="0" dirty="0" smtClean="0">
                <a:solidFill>
                  <a:schemeClr val="tx1"/>
                </a:solidFill>
              </a:rPr>
              <a:t>...</a:t>
            </a:r>
            <a:r>
              <a:rPr lang="sr-Latn-RS" sz="1200" b="0" dirty="0" smtClean="0">
                <a:solidFill>
                  <a:srgbClr val="FF0000"/>
                </a:solidFill>
              </a:rPr>
              <a:t>bez obzira da li...istu kategoriju...istim terminima...</a:t>
            </a:r>
            <a:r>
              <a:rPr lang="sr-Latn-RS" sz="1200" b="0" dirty="0" smtClean="0"/>
              <a:t> </a:t>
            </a:r>
            <a:r>
              <a:rPr lang="sr-Latn-RS" sz="1200" b="0" dirty="0" smtClean="0">
                <a:solidFill>
                  <a:srgbClr val="FF0000"/>
                </a:solidFill>
              </a:rPr>
              <a:t>radnja koja je osnova dela </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Na ovom slajdu je,</a:t>
            </a:r>
            <a:r>
              <a:rPr lang="sr-Latn-RS" altLang="sr-Latn-RS" baseline="0" dirty="0" smtClean="0"/>
              <a:t> zapravo, prikazana definicija dvostrane kažnjivosti. Kako je naglašeno u Eksplanatornom izveštaju uz Budipmeštansku konvenciju: „Smatraće se da dvostrana kažnjivost postoji ukoliko je radnja koja čini osnov dela za koje se pomoć traži krivično delo i po zakonima zamoljene Strane, čak i kada njeni zakoni dato delo smeštaju u drugu kategoriju dela, ili koriste drugačiju terminologiju da delo označe. Smatralo se da je ova odredba neophodna, kako bi se obezbedilo da zamoljene Strane ne usvoje isuviše rigidan test kada primenjuju dvostranu kažnjivost. Imajući u vidu razlike u nacionalnim pravnim sistemima, neizbežne su varijacije u terminologiji i kategorizaciji krivičnih dela. Ukoliko radnja predstavlja povredu krivičnog zakona u oba sistema, takve tehničke razlike ne bi trebalo da ometaju pružanje pomoći. Zapravo, u stvarima u kojima se primenjuje standard dvostruke kažnjivosti, njega treba primenjivati na fleksibilan način tako da se pružanje pomoći olakša.“ (stav 259).</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r>
              <a:rPr lang="sr-Latn-RS" dirty="0" smtClean="0"/>
              <a:t>Strane mogu postaviti dvostranu kažnjivost kao uslov za sve oblike uzajamne pomoći, osim u određenim</a:t>
            </a:r>
            <a:r>
              <a:rPr lang="sr-Latn-RS" baseline="0" dirty="0" smtClean="0"/>
              <a:t> slučajevima, kada se radi o zaštiti podataka prema članu 29. stavu 4. Konvencije.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71084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Netačno</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dirty="0" smtClean="0"/>
              <a:t>Iako</a:t>
            </a:r>
            <a:r>
              <a:rPr lang="sr-Latn-RS" b="0" baseline="0" dirty="0" smtClean="0"/>
              <a:t> Budimpeštanska konvencija dozvoljava Stranama da odbiju saradnju u odsustvu dvostrane kažnjivosti, ona meri postojanje dvostrane kažnjivosti u odnosu na to da li je radnja koja čini osnov dela inkriminisana u obe zemlje, nezavisno od terminologije koju koriste. Drugim rečima, čak i kada Strane koriste različitu terminologiju kako bi definisale delo, ukoliko je predmetna radnja inkriminisana u obe zemlje, ne može se pozivati na odsustvo dvostrane kažnjivosti. </a:t>
            </a:r>
            <a:endParaRPr lang="en-US" b="0"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Netačno</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dirty="0" smtClean="0"/>
              <a:t>Iako</a:t>
            </a:r>
            <a:r>
              <a:rPr lang="sr-Latn-RS" b="0" baseline="0" dirty="0" smtClean="0"/>
              <a:t> Budimpeštanska konvencija dozvoljava Stranama da odbiju saradnju u odsustvu dvostrane kažnjivosti, ona meri postojanje dvostrane kažnjivosti u odnosu na to da li je radnja koja čini osnov dela inkriminisana u obe zemlje, nezavisno od terminologije koju koriste. Drugim rečima, čak i kada Strane koriste različitu terminologiju kako bi definisale delo, ukoliko je predmetna radnja inkriminisana u obe zemlje, ne može se pozivati na odsustvo dvostrane kažnjivosti. </a:t>
            </a:r>
            <a:endParaRPr lang="en-US" b="0"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3302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slajdu</a:t>
            </a:r>
            <a:r>
              <a:rPr lang="sr-Latn-RS" sz="1200" baseline="0" dirty="0" smtClean="0"/>
              <a:t> se navode ciljevi sesije. Naglašava se ono što učesnici mogu da očekuju da će naučiti iz narednih slajdova. Učesnicima treba reći da će se vratiti na ovaj isti slajd na kraju sesije, kako bi se procenilo da li su ciljevi ostvareni.</a:t>
            </a:r>
            <a:r>
              <a:rPr lang="en-GB" sz="1200" dirty="0" smtClean="0"/>
              <a:t> </a:t>
            </a:r>
            <a:endParaRPr lang="en-GB" sz="1200" dirty="0"/>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67847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aseline="0" dirty="0" smtClean="0"/>
              <a:t>S  leve</a:t>
            </a:r>
            <a:r>
              <a:rPr lang="sr-Latn-RS" dirty="0" smtClean="0"/>
              <a:t> strane slajda prikazan</a:t>
            </a:r>
            <a:r>
              <a:rPr lang="sr-Latn-RS" baseline="0" dirty="0" smtClean="0"/>
              <a:t> je tekst člana 26 Budimpeštanske konvencije s markiranim elementom „</a:t>
            </a:r>
            <a:r>
              <a:rPr lang="sr-Latn-RS" sz="1200" b="0" dirty="0" smtClean="0">
                <a:solidFill>
                  <a:srgbClr val="FF0000"/>
                </a:solidFill>
              </a:rPr>
              <a:t>bez prethodnog zahteva...drugoj Strani ugovornici prosledi informacije...ukoliko smatra da bi otkrivanje takvih informacija moglo da pomogne Strani ugovornici koja ih prima</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Nije neuobičajeno da zemlja poseduje dragocene</a:t>
            </a:r>
            <a:r>
              <a:rPr lang="sr-Latn-RS" baseline="0" dirty="0" smtClean="0"/>
              <a:t> informacije za koje veruje da mogu biti od pomoći drugoj </a:t>
            </a:r>
            <a:r>
              <a:rPr lang="sr-Latn-RS" b="0" i="0" u="none" baseline="0" dirty="0" smtClean="0"/>
              <a:t>u krivičnoj </a:t>
            </a:r>
            <a:r>
              <a:rPr lang="sr-Latn-RS" baseline="0" dirty="0" smtClean="0"/>
              <a:t>istrazi ili postupku, a za koju ta druga zemlja, koja sprovodi istragu ili vodi krivični postupak, ne zna da postoji. U takvim slučajevima se ne očekuje zahtev za uzajamnu pomoć. Budimpeštanska konvencija, poput mnogih drugih međunarodnih konvencija, ovlašćuje zemlju koja poseduje datu informaciju da je prosledi drugoj bez prethodnog zahteva. To je naročito korisno kada je državama potreban </a:t>
            </a:r>
            <a:r>
              <a:rPr lang="sr-Latn-RS" b="0" i="0" u="none" baseline="0" dirty="0" smtClean="0"/>
              <a:t>pozitivno-pravni osnov ili ovlašćenje </a:t>
            </a:r>
            <a:r>
              <a:rPr lang="sr-Latn-RS" baseline="0" dirty="0" smtClean="0"/>
              <a:t>da drugoj zemlji pošalje informacije. </a:t>
            </a:r>
            <a:r>
              <a:rPr lang="sr-Latn-RS" b="0" i="0" u="none" baseline="0" dirty="0" smtClean="0"/>
              <a:t>Ova odredba ne uspostavlja pravni mandat za saradnju. </a:t>
            </a:r>
            <a:endParaRPr lang="sr-Latn-RS" b="0" i="0" u="none" dirty="0" smtClean="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37570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aseline="0" dirty="0" smtClean="0"/>
              <a:t>S  leve</a:t>
            </a:r>
            <a:r>
              <a:rPr lang="sr-Latn-RS" dirty="0" smtClean="0"/>
              <a:t> strane slajda prikazan</a:t>
            </a:r>
            <a:r>
              <a:rPr lang="sr-Latn-RS" baseline="0" dirty="0" smtClean="0"/>
              <a:t> je tekst člana 26. Budimpeštanske konvencije s markiranim elementom „</a:t>
            </a:r>
            <a:r>
              <a:rPr lang="sr-Latn-RS" sz="1200" b="0" dirty="0" smtClean="0">
                <a:solidFill>
                  <a:srgbClr val="FF0000"/>
                </a:solidFill>
              </a:rPr>
              <a:t>u tajnosti...koristiti samo pod određenim uslovima...Strana ugovornica koja prima informacije...</a:t>
            </a:r>
            <a:r>
              <a:rPr lang="sr-Latn-RS" sz="1200" b="0" dirty="0" smtClean="0"/>
              <a:t> </a:t>
            </a:r>
            <a:r>
              <a:rPr lang="sr-Latn-RS" sz="1200" b="0" dirty="0" smtClean="0">
                <a:solidFill>
                  <a:srgbClr val="FF0000"/>
                </a:solidFill>
              </a:rPr>
              <a:t>za nju obavezujući </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Kada je reč o osetljivim informacijama, zemlje koje šalju informacije mogu zahtevati da se one ili čuvaju u tajnosti, ili da se koriste</a:t>
            </a:r>
            <a:r>
              <a:rPr lang="sr-Latn-RS" altLang="sr-Latn-RS" baseline="0" dirty="0" smtClean="0"/>
              <a:t> pod određenim posebnim uslovima. Budimpeštanska konvencija dozvoljava Stranama da traže da se informacija koja će biti </a:t>
            </a:r>
            <a:r>
              <a:rPr lang="sr-Latn-RS" altLang="sr-Latn-RS" b="0" i="0" u="none" baseline="0" dirty="0" smtClean="0"/>
              <a:t>spontano</a:t>
            </a:r>
            <a:r>
              <a:rPr lang="sr-Latn-RS" altLang="sr-Latn-RS" baseline="0" dirty="0" smtClean="0"/>
              <a:t> prosleđena čuva u tajnosti, ili da se koristi pod takvim uslovima. Ukoliko zemlja koja je prima prihvati te uslove, oni će za nju biti obavezujući. Ipak, ona će imati mogućnost da obavesti drugu zemlju da ne može da ispuni date uslove, kada zemlja koja informaciju pruža ima priliku da ponovo proceni da li želi da datu informaciju dostavi bez uslova na koje je prigovoreno.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68400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a:t>
            </a:r>
            <a:r>
              <a:rPr lang="sr-Latn-RS" sz="1200" b="0" dirty="0" smtClean="0">
                <a:solidFill>
                  <a:srgbClr val="FF0000"/>
                </a:solidFill>
              </a:rPr>
              <a:t>postoji važeći ugovor ili dogovor</a:t>
            </a:r>
            <a:r>
              <a:rPr lang="sr-Latn-RS" sz="1200" b="0" dirty="0" smtClean="0">
                <a:solidFill>
                  <a:schemeClr val="tx1"/>
                </a:solidFill>
              </a:rPr>
              <a:t>...</a:t>
            </a:r>
            <a:r>
              <a:rPr lang="sr-Latn-RS" sz="1200" b="1" dirty="0" smtClean="0">
                <a:solidFill>
                  <a:srgbClr val="FF0000"/>
                </a:solidFill>
              </a:rPr>
              <a:t> </a:t>
            </a:r>
            <a:r>
              <a:rPr lang="sr-Latn-RS" sz="1200" b="0" dirty="0" smtClean="0">
                <a:solidFill>
                  <a:srgbClr val="FF0000"/>
                </a:solidFill>
              </a:rPr>
              <a:t>primenjuju se odredbe</a:t>
            </a:r>
            <a:r>
              <a:rPr lang="sr-Latn-RS" sz="1200" b="0" dirty="0" smtClean="0"/>
              <a:t> </a:t>
            </a:r>
            <a:r>
              <a:rPr lang="sr-Latn-RS" sz="1200" b="0" dirty="0" smtClean="0">
                <a:solidFill>
                  <a:srgbClr val="FF0000"/>
                </a:solidFill>
              </a:rPr>
              <a:t>ovog člana</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endParaRPr lang="sr-Latn-RS" dirty="0" smtClean="0"/>
          </a:p>
          <a:p>
            <a:pPr algn="just"/>
            <a:r>
              <a:rPr lang="sr-Latn-RS" dirty="0" smtClean="0"/>
              <a:t>Iako Budimpeštanska</a:t>
            </a:r>
            <a:r>
              <a:rPr lang="sr-Latn-RS" baseline="0" dirty="0" smtClean="0"/>
              <a:t> konvencija prevashodno nastoji da joj uporište bude u postojećim kanalima za uzajamnu pomoć (kao što su ugovori za uzajamnu pomoć ili drugi primenjivi međunarodni aranžmani). Član 27. predviđa postupak koji se odnosi na uzajamnu pomoć u slučajevima gde Strane nemaju ugovor za UPP, niti međunarodne sporazume koji bi omogućuli primenu Budimpeštanske konvencije.</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87454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„centralni organ...slanje i odgovaranje na zahteve...izvršavanje...prosleđivanje...komuniciraju direktno</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Budimpeštanska konvencija nalaže uspostavljanje centralnog</a:t>
            </a:r>
            <a:r>
              <a:rPr lang="sr-Latn-RS" baseline="0" dirty="0" smtClean="0"/>
              <a:t> organa ili više njih koji će biti odgovorni za slanje i odgovaranje na zahteve za pomoć. Institucija centralnih organa je zajednička crta ugovora za uzajamnu pomoć u krivičnim stvarima. Posebno imajući na umu prirodu saradnje u odnosu na dokaze u elektronskom obliku, korisno je imati organ koji može da sprovede brzu i efikasnu komunikaciju i obezbedi da se i zahtevi koji se primaju, kao i oni koji se šalju, s dužnom pažnjom obrađuju, da se partnerskim organima za zaštitu poretka u inostranstvu dâ savet kako da na najbolji način zadovolje pravne uslove u zamoljenoj državi, kao i da se sa posebno hitnim i osetljivim zahtevima postupa kako treba.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Država može imati i više od jednog centralnog organa u svom pravnom sistemu, ukoliko je podesno, iako je obično delotvornije imati jedno centralno telo.</a:t>
            </a:r>
            <a:r>
              <a:rPr lang="en-US" dirty="0" smtClean="0"/>
              <a:t> </a:t>
            </a:r>
            <a:endParaRPr lang="en-US" dirty="0"/>
          </a:p>
          <a:p>
            <a:pPr algn="just"/>
            <a:endParaRPr lang="sr-Latn-RS" dirty="0" smtClean="0"/>
          </a:p>
          <a:p>
            <a:pPr algn="just"/>
            <a:r>
              <a:rPr lang="sr-Latn-RS" dirty="0" smtClean="0"/>
              <a:t>Važno</a:t>
            </a:r>
            <a:r>
              <a:rPr lang="sr-Latn-RS" baseline="0" dirty="0" smtClean="0"/>
              <a:t> je da ti centralni organi poseduju ovlašćenje i kapacitet da direktno komuniciraju međusobno, kako bi se obezbedio njihov efikasan rad.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109269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27 Budimpeštanske konvencije s markiranim elementom „</a:t>
            </a:r>
            <a:r>
              <a:rPr lang="sr-Latn-RS" b="0" dirty="0" smtClean="0">
                <a:solidFill>
                  <a:srgbClr val="FF0000"/>
                </a:solidFill>
              </a:rPr>
              <a:t>postupcima koje odredi Strana molilja, izuzev ukoliko su u suprotnosti sa zakonima zamoljene Strane</a:t>
            </a:r>
            <a:r>
              <a:rPr lang="sr-Latn-RS" b="0" baseline="0" dirty="0" smtClean="0"/>
              <a:t>“</a:t>
            </a:r>
            <a:r>
              <a:rPr lang="en-US" b="0" dirty="0" smtClean="0"/>
              <a:t>.</a:t>
            </a: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r>
              <a:rPr lang="sr-Latn-RS" dirty="0" smtClean="0"/>
              <a:t>Kako je primarna</a:t>
            </a:r>
            <a:r>
              <a:rPr lang="sr-Latn-RS" baseline="0" dirty="0" smtClean="0"/>
              <a:t> svrha traženja uzajamne pomoći u skladu sa Budimpeštanskom konvencijom dobijanje dokaza u elektronskom obliku koji će se koristiti u krivičnom postupku, važno je da se dokazi prikupljaju u skladu sa postupcima koje odredi Strana molilja, tako da ih ona može iskoristiti u krivičnom postupku na sudu. Zamoljena strana, međutim, ne mora da primeni postupak koji je odredila Strana molilja ukoliko je u suprotnosti sa njenim domaćim zakonima.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66041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„odbije pomoć...političkim deliktom..suverenitet, bezbednost, javni poredak...suštinski interesi</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Budimpeštanska konvencija dozvoljava odbijanje zahteva,</a:t>
            </a:r>
            <a:r>
              <a:rPr lang="sr-Latn-RS" altLang="sr-Latn-RS" baseline="0" dirty="0" smtClean="0"/>
              <a:t> osim na osnovu razloga </a:t>
            </a:r>
            <a:r>
              <a:rPr lang="sr-Latn-RS" altLang="sr-Latn-RS" dirty="0" smtClean="0"/>
              <a:t>koji su utvrđeni domaćim zakonima</a:t>
            </a:r>
            <a:r>
              <a:rPr lang="sr-Latn-RS" altLang="sr-Latn-RS" baseline="0" dirty="0" smtClean="0"/>
              <a:t> ili ugovorima za UPP, i na sledećim osnovama: </a:t>
            </a:r>
            <a:endParaRPr lang="en-US" altLang="sr-Latn-RS" dirty="0"/>
          </a:p>
          <a:p>
            <a:pPr marL="228600" marR="0" lvl="0"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Delo u</a:t>
            </a:r>
            <a:r>
              <a:rPr lang="sr-Latn-RS" altLang="sr-Latn-RS" baseline="0" dirty="0" smtClean="0"/>
              <a:t> pitanju je politički delikt; </a:t>
            </a:r>
            <a:r>
              <a:rPr lang="en-US" altLang="sr-Latn-RS" dirty="0" smtClean="0"/>
              <a:t> </a:t>
            </a:r>
            <a:endParaRPr lang="en-US" altLang="sr-Latn-RS" dirty="0"/>
          </a:p>
          <a:p>
            <a:pPr marL="228600" marR="0" lvl="0"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Postoji</a:t>
            </a:r>
            <a:r>
              <a:rPr lang="sr-Latn-RS" altLang="sr-Latn-RS" baseline="0" dirty="0" smtClean="0"/>
              <a:t> verovatnoća da će izvršenje zahteva dovesti u pitanje</a:t>
            </a:r>
            <a:endParaRPr lang="en-US" altLang="sr-Latn-RS" dirty="0"/>
          </a:p>
          <a:p>
            <a:pPr marL="685800" marR="0" lvl="1"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suverenitet</a:t>
            </a:r>
            <a:endParaRPr lang="en-US" altLang="sr-Latn-RS" dirty="0"/>
          </a:p>
          <a:p>
            <a:pPr marL="685800" marR="0" lvl="1"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bezbednost</a:t>
            </a:r>
            <a:endParaRPr lang="en-US" altLang="sr-Latn-RS" dirty="0"/>
          </a:p>
          <a:p>
            <a:pPr marL="685800" marR="0" lvl="1"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javni</a:t>
            </a:r>
            <a:r>
              <a:rPr lang="sr-Latn-RS" altLang="sr-Latn-RS" baseline="0" dirty="0" smtClean="0"/>
              <a:t> poredak</a:t>
            </a:r>
            <a:endParaRPr lang="en-US" altLang="sr-Latn-RS" dirty="0"/>
          </a:p>
          <a:p>
            <a:pPr marL="685800" marR="0" lvl="1" indent="-228600" algn="just" defTabSz="457200" rtl="0" eaLnBrk="0" fontAlgn="base" latinLnBrk="0" hangingPunct="0">
              <a:lnSpc>
                <a:spcPct val="100000"/>
              </a:lnSpc>
              <a:spcBef>
                <a:spcPct val="30000"/>
              </a:spcBef>
              <a:spcAft>
                <a:spcPct val="0"/>
              </a:spcAft>
              <a:buClrTx/>
              <a:buSzTx/>
              <a:buFontTx/>
              <a:buAutoNum type="alphaLcParenR"/>
              <a:tabLst/>
              <a:defRPr/>
            </a:pPr>
            <a:r>
              <a:rPr lang="sr-Latn-RS" altLang="sr-Latn-RS" dirty="0" smtClean="0"/>
              <a:t>druge suštinske</a:t>
            </a:r>
            <a:r>
              <a:rPr lang="sr-Latn-RS" altLang="sr-Latn-RS" baseline="0" dirty="0" smtClean="0"/>
              <a:t> interese.</a:t>
            </a: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Očekuje</a:t>
            </a:r>
            <a:r>
              <a:rPr lang="sr-Latn-RS" altLang="sr-Latn-RS" baseline="0" dirty="0" smtClean="0"/>
              <a:t> se da će zemlje primeniti usko tumačenje ovih osnova i restriktivno ih primenjivati</a:t>
            </a:r>
            <a:r>
              <a:rPr lang="en-US" altLang="sr-Latn-RS" dirty="0" smtClean="0"/>
              <a:t>.</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73012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„odloži postupanje</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Budimpeštanska konvencija</a:t>
            </a:r>
            <a:r>
              <a:rPr lang="sr-Latn-RS" altLang="sr-Latn-RS" baseline="0" dirty="0" smtClean="0"/>
              <a:t> dopušta zamoljenoj Strani da odloži, umesto da odbije pomoć kada trenutno postupanje po zahtevu dovodi u pitanje istrage ili postupke u zamoljenoj državi. Na primer, kada Strana molilja nastoji da dobije dokaze ili iskaz svedoka za svrhe istrage ili suđenja, a isti dokazi ili svedok su potrebni za suđenje koje treba da započne u zamoljenoj državi, opravdano je da zamoljena Strana odloži pružanje pomoći.</a:t>
            </a:r>
            <a:r>
              <a:rPr lang="en-US" sz="1800" dirty="0" smtClean="0">
                <a:solidFill>
                  <a:srgbClr val="000000"/>
                </a:solidFill>
                <a:latin typeface="Arial" panose="020B0604020202020204" pitchFamily="34" charset="0"/>
              </a:rPr>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96828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a:t>
            </a:r>
            <a:r>
              <a:rPr lang="sr-Latn-RS" sz="1200" b="0" dirty="0" smtClean="0">
                <a:solidFill>
                  <a:srgbClr val="FF0000"/>
                </a:solidFill>
              </a:rPr>
              <a:t>udovolji delimično ili će izvršenje zahteva vezati za ispunjenje određenih uslova </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r>
              <a:rPr lang="sr-Latn-RS" sz="1200" dirty="0" smtClean="0">
                <a:solidFill>
                  <a:srgbClr val="000000"/>
                </a:solidFill>
                <a:latin typeface="Arial" panose="020B0604020202020204" pitchFamily="34" charset="0"/>
              </a:rPr>
              <a:t>Budimpeštanska konvencija dopušta zamoljenoj</a:t>
            </a:r>
            <a:r>
              <a:rPr lang="sr-Latn-RS" sz="1200" baseline="0" dirty="0" smtClean="0">
                <a:solidFill>
                  <a:srgbClr val="000000"/>
                </a:solidFill>
                <a:latin typeface="Arial" panose="020B0604020202020204" pitchFamily="34" charset="0"/>
              </a:rPr>
              <a:t> Strani da razmotri da li nekom zahtevu može da udovolji delimično ili uz uslove, pre nego što zahtev odbilje ili ga odloži. To može učiniti putem konsultacija sa Stranom moliljom.</a:t>
            </a:r>
            <a:r>
              <a:rPr lang="en-US" sz="1200" dirty="0" smtClean="0">
                <a:solidFill>
                  <a:srgbClr val="000000"/>
                </a:solidFill>
                <a:latin typeface="Arial" panose="020B0604020202020204" pitchFamily="34" charset="0"/>
              </a:rPr>
              <a:t>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34657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a:t>
            </a:r>
            <a:r>
              <a:rPr lang="sr-Latn-RS" sz="1200" b="0" dirty="0" smtClean="0">
                <a:solidFill>
                  <a:srgbClr val="FF0000"/>
                </a:solidFill>
              </a:rPr>
              <a:t>odmah obaveštava...o ishodu izvršenja...Razlozi... svakom razlogu koji onemogućava izvršenje zahteva</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r>
              <a:rPr lang="sr-Latn-RS" sz="1200" dirty="0" smtClean="0">
                <a:solidFill>
                  <a:srgbClr val="000000"/>
                </a:solidFill>
                <a:latin typeface="Arial" panose="020B0604020202020204" pitchFamily="34" charset="0"/>
              </a:rPr>
              <a:t>Strana</a:t>
            </a:r>
            <a:r>
              <a:rPr lang="sr-Latn-RS" sz="1200" baseline="0" dirty="0" smtClean="0">
                <a:solidFill>
                  <a:srgbClr val="000000"/>
                </a:solidFill>
                <a:latin typeface="Arial" panose="020B0604020202020204" pitchFamily="34" charset="0"/>
              </a:rPr>
              <a:t> molilja mora biti obaveštena o ishodu zahteva i njoj se moraju dati razlozi ukoliko je pomoć odbijena ili odložena. Navođenjem razloga se, između ostalog, pomaže Strani molilji da razume na koji način zamoljena Strana tumači uslove iz ovog člana, pruža se i osnov za konsultacije kako bi uzajamna pomoć ubuduće bila efikasnija, a Strani molilji omogućava uvid u prethodno nepoznate činjenice o dostupnosti ili stanju svedoka ili dokaza.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1886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27. Budimpeštanske konvencije s markiranim elementom „</a:t>
            </a:r>
            <a:r>
              <a:rPr lang="sr-Latn-RS" sz="1200" b="0" dirty="0" smtClean="0">
                <a:solidFill>
                  <a:srgbClr val="FF0000"/>
                </a:solidFill>
              </a:rPr>
              <a:t>čuva u tajnosti postojanje zahteva...do stepena koji je neophodan da bi zahtev mogao da se izvrši </a:t>
            </a:r>
            <a:r>
              <a:rPr lang="sr-Latn-RS" b="0" baseline="0" dirty="0" smtClean="0"/>
              <a:t>“</a:t>
            </a:r>
            <a:r>
              <a:rPr lang="en-US" b="0" dirty="0" smtClean="0"/>
              <a:t>.</a:t>
            </a: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Strana molilja u</a:t>
            </a:r>
            <a:r>
              <a:rPr lang="sr-Latn-RS" altLang="sr-Latn-RS" baseline="0" dirty="0" smtClean="0"/>
              <a:t> skladu sa Budimpeštanskom konvencijom ima pravo da zahteva da se postojanje zahteva čuva u tajnosti. To je naročito značajno kada su u pitanju osetljivi predmeti, gde obelodanjivanje zahteva javnosti može ugroziti istragu. To ne ograničava obelodanjivanje koje je neophodno da bi se zahtev izvršio, što uključuje uslove navedene na slajdu. </a:t>
            </a:r>
            <a:endParaRPr lang="en-US" altLang="sr-Latn-RS" dirty="0"/>
          </a:p>
          <a:p>
            <a:pPr algn="just"/>
            <a:endParaRPr lang="sr-Latn-RS" sz="1200" dirty="0" smtClean="0">
              <a:solidFill>
                <a:srgbClr val="000000"/>
              </a:solidFill>
              <a:latin typeface="Arial" panose="020B0604020202020204" pitchFamily="34" charset="0"/>
            </a:endParaRPr>
          </a:p>
          <a:p>
            <a:pPr algn="just"/>
            <a:endParaRPr lang="sr-Latn-RS" sz="1200" dirty="0" smtClean="0">
              <a:solidFill>
                <a:srgbClr val="000000"/>
              </a:solidFill>
              <a:latin typeface="Arial" panose="020B0604020202020204" pitchFamily="34" charset="0"/>
            </a:endParaRPr>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40059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U</a:t>
            </a:r>
            <a:r>
              <a:rPr lang="sr-Latn-RS" baseline="0" dirty="0" smtClean="0"/>
              <a:t> prvom delu dat je pregled opštih odredbi Budimpeštanske konvencije koje se odnose na međunarodnu saradnju i uzajamnu pomoć.</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378339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27. Budimpeštanske konvencije s markiranim elementom „</a:t>
            </a:r>
            <a:r>
              <a:rPr lang="sr-Latn-RS" sz="1200" b="0" dirty="0" smtClean="0">
                <a:solidFill>
                  <a:srgbClr val="FF0000"/>
                </a:solidFill>
              </a:rPr>
              <a:t>hitnim slučajevima... pravosudni organi Strane molilje mogu direktno da pošalju... kopiju... centralnom organu...zahtev ili obaveštenje... preko...Interpola...ne povlače mere prinude... direktno upute nadležnim organima.</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Dok Budimpeštanska konvencija nalaže formiranje centralnih organa</a:t>
            </a:r>
            <a:r>
              <a:rPr lang="sr-Latn-RS" altLang="sr-Latn-RS" baseline="0" dirty="0" smtClean="0"/>
              <a:t> koji ostvaruju direktnu međusobnu komunikaciju kada je reč o zahtevima za uzajamnu pomoć, u hitnim slučajevima, sudije i tužioci Strane molilje mogu te zahteve slati direktno sudijama i tužiocima zamoljene Strane. Sudija ili tužilac koji sprovodi taj postupak mora, isto tako, kopiju zahteva uputiti i sopstvenom centralnom organu, koji ga upućuje centralnom organu zamoljene Strane. Budimpeštanska komisija omogućava i slanje zahteva i drugih obaveštenja putem Interpola. Zahtevi se mogu upućivati i direktno, bez intervencije centralnih organa, čak i kada nije u pitanju hitan slučaj, sve dok nadležni organ zamoljene Strane može uvodoljiti zahtevu bez primene mera prinude. </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4537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a:t>
            </a:r>
            <a:r>
              <a:rPr lang="sr-Latn-RS" sz="1200" b="0" dirty="0" smtClean="0">
                <a:solidFill>
                  <a:srgbClr val="FF0000"/>
                </a:solidFill>
              </a:rPr>
              <a:t>ne postoji važeći ugovor ili dogovor o uzajamnoj pomoći</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Kao</a:t>
            </a:r>
            <a:r>
              <a:rPr lang="sr-Latn-RS" baseline="0" dirty="0" smtClean="0"/>
              <a:t> i član 27, član 28. se primenjuje samo kada ne postoji drugi ugovor ili dogovor o uzajamnoj pomoći, koji dopušta uzajamnu pomoć predviđenu Budimpeštanskom konvencijom. Ukoliko takav ugovor ili aranžman postoji, primenjuju se odredbe takvog ugovora ili aranžmana koje se odnose na tajnost i ograničenje korišćenja, ukoliko se Strane drugačije ne sporazumeju. Ovim se Stranama omogućava da koriste već uspostavljene režime koje dobro razumeju, umesto da se uspostave dva konkurentna, a moguće i kontradiktorna instrumenta.</a:t>
            </a:r>
            <a:r>
              <a:rPr lang="en-US" altLang="sr-Latn-RS" dirty="0" smtClean="0"/>
              <a:t> </a:t>
            </a:r>
            <a:endParaRPr lang="en-US"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931005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a:t>
            </a:r>
            <a:r>
              <a:rPr lang="sr-Latn-RS" sz="1200" b="0" dirty="0" smtClean="0">
                <a:solidFill>
                  <a:srgbClr val="FF0000"/>
                </a:solidFill>
              </a:rPr>
              <a:t>ne postoji važeći ugovor ili dogovor o uzajamnoj pomoći</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Zamoljena Strana, kada</a:t>
            </a:r>
            <a:r>
              <a:rPr lang="sr-Latn-RS" altLang="sr-Latn-RS" baseline="0" dirty="0" smtClean="0"/>
              <a:t> odgovara na zahtev za uzajamu pomoć, može postaviti dve vrste uslova. Prvi uslov, naglašen na slajdu, dozvoljava zamoljenoj Strani da zahteva da se dostavljena informacija ili materijal čuva u tajnosti kada se zahtevu ne može udovoljiti u odsustvu tog uslova (kada se, na primer, radi o imenu poverljivog izvora). Nije primereno zahtevati apsolutnu tajnost kada je zamoljena Strana obavezna da pruži traženu pomoć, jer bi to, u mnogim situacijama, onemogućilo Stranu molilju da uspešno sprovede istragu ili goni krivično delo, npr. korišćenjem datog dokaza u suđenju koje je javno</a:t>
            </a:r>
            <a:r>
              <a:rPr lang="sr-Latn-RS" altLang="sr-Latn-RS" b="0" i="0" u="none" baseline="0" dirty="0" smtClean="0">
                <a:solidFill>
                  <a:schemeClr val="tx1"/>
                </a:solidFill>
              </a:rPr>
              <a:t> </a:t>
            </a:r>
            <a:r>
              <a:rPr lang="sr-Latn-RS" altLang="sr-Latn-RS" baseline="0" dirty="0" smtClean="0"/>
              <a:t>(uključujući i obavezno obelodanjivanje).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4345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„uslovi...ne koriste za druge...osim onih koji su navedeni u zahtevu</a:t>
            </a:r>
            <a:r>
              <a:rPr lang="sr-Latn-RS" sz="1200" b="0"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Zamoljena Strana,</a:t>
            </a:r>
            <a:r>
              <a:rPr lang="sr-Latn-RS" altLang="sr-Latn-RS" baseline="0" dirty="0" smtClean="0"/>
              <a:t> kada odgovara na zahtev o uzajamnoj pomoći, može postaviti dve vrste uslova. Drugi uslov, naglašen na slajdu, dopušta zamoljenoj Strani da zahteva da se dostavljena informacija ili materijal ne koristi za druge istrage ili postupke, osim onih koji su navedeni u zahtevu. Kako bi se taj uslov sproveo, na njega se zamoljena Strana mora izričito pozvati, jer u suprotnom, takvog ograničenja korišćenja od strane države molilje nema. Kada se na taj uslov pozove, on obezbeđuje da se data informacija ili materijal koristi isključivo u svrhe predviđene zahtevom, isključujući korišćenje tog materijala u druge svrhe, bez saglasnosti zamoljene Strane.</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655266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a:t>
            </a:r>
            <a:r>
              <a:rPr lang="sr-Latn-RS" sz="1200" b="0" dirty="0" smtClean="0">
                <a:solidFill>
                  <a:srgbClr val="FF0000"/>
                </a:solidFill>
              </a:rPr>
              <a:t>ne može da ispuni neki od uslova...odmah obaveštava...</a:t>
            </a:r>
            <a:r>
              <a:rPr lang="sr-Latn-RS" sz="1200" b="0" dirty="0" smtClean="0"/>
              <a:t> </a:t>
            </a:r>
            <a:r>
              <a:rPr lang="sr-Latn-RS" sz="1200" b="0" dirty="0" smtClean="0">
                <a:solidFill>
                  <a:srgbClr val="FF0000"/>
                </a:solidFill>
              </a:rPr>
              <a:t>prihvati uslov</a:t>
            </a:r>
            <a:r>
              <a:rPr lang="sr-Latn-RS" sz="1200" b="0" dirty="0" smtClean="0"/>
              <a:t>, </a:t>
            </a:r>
            <a:r>
              <a:rPr lang="sr-Latn-RS" sz="1200" b="0" dirty="0" smtClean="0">
                <a:solidFill>
                  <a:srgbClr val="FF0000"/>
                </a:solidFill>
              </a:rPr>
              <a:t>obavezna je da ga ispuni</a:t>
            </a:r>
            <a:r>
              <a:rPr lang="sr-Latn-RS" sz="1200" b="1"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Ukoliko Strana kojoj je informacija</a:t>
            </a:r>
            <a:r>
              <a:rPr lang="sr-Latn-RS" altLang="sr-Latn-RS" baseline="0" dirty="0" smtClean="0"/>
              <a:t> prosleđena ne može da ispuni postavljeni uslov, od nje se zahteva da obavesti Stranu koja informaciju dostavlja, a ona onda ima mogućnost da informaciju ne obezbedi. Ukoliko se Strana koja prima informaciju sa datim uslovom saglasi, mora ga i ispuniti.</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03214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„može da zahteva...obrazloži u koju će svrhu</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algn="just"/>
            <a:r>
              <a:rPr lang="sr-Latn-RS" dirty="0" smtClean="0"/>
              <a:t>Od</a:t>
            </a:r>
            <a:r>
              <a:rPr lang="sr-Latn-RS" baseline="0" dirty="0" smtClean="0"/>
              <a:t> Strane molilje se može zahtevati da objasni na koji način je upotrebljena informacija ili materijal koji je dobila pod određenim uslovima, kako bi zamoljena Strana mogla da utvrdi da li su njeni uslovi i ispunjeni. Dogovoreno je da zamoljena Strana ne treba da traži isuviše zahtevno izveštavanje, da se, na primer, navede svaki put kada je datom materijalu ili informaciji pristupljeno. </a:t>
            </a:r>
            <a:endParaRPr lang="sr-Latn-RS" dirty="0" smtClean="0"/>
          </a:p>
          <a:p>
            <a:endParaRPr lang="sr-Latn-RS"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197696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dirty="0" smtClean="0"/>
              <a:t>Budimpeštanska</a:t>
            </a:r>
            <a:r>
              <a:rPr lang="sr-Latn-RS" b="0" baseline="0" dirty="0" smtClean="0"/>
              <a:t> konvencija poštuje procesne i odredbe o tajnosti u postojećim sporazumima. Član 27. Konvencije predviđa postupak koji se primenjuje jedino u odsustvu postojećih aranžmana, dok član 28. Konvencije navodi uslove tajnosti koji se primenjuju jedino u odsustvu postojećih aranžmana</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693057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Budimpeštanska</a:t>
            </a:r>
            <a:r>
              <a:rPr lang="sr-Latn-RS" b="0" baseline="0" dirty="0" smtClean="0"/>
              <a:t> konvencija poštuje procesne i odredbe o tajnosti u postojećim sporazumima. Član 27. Konvencije predviđa postupak koji se primenjuje jedino u odsustvu postojećih aranžmana, dok član 28. Konvencije navodi uslove tajnosti koji se primenjuju jedino u odsustvu postojećih aranžmana</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981464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105849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baseline="0" dirty="0" smtClean="0"/>
              <a:t>U drugom delu će se razmatrati posebne odredbe Konvencije koje se odnose na  međunarodnu saradnju i uzajamnu pomoć</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63852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23. Budimpeštanske konvencije s markiranim elementom „odgovarajućih međunarodnih instrumenata...dogovora usaglašenih na osnovu jednoobraznih ili recipročnih propisa i domaćih zakona“</a:t>
            </a:r>
            <a:r>
              <a:rPr lang="en-US" dirty="0" smtClean="0"/>
              <a:t>.</a:t>
            </a:r>
            <a:endParaRPr lang="en-US"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Budimpeštanska konvencija priznaje druge međunarodne i bilateralne instrumente, kao i domaće zakone koji</a:t>
            </a:r>
            <a:r>
              <a:rPr lang="sr-Latn-RS" altLang="sr-Latn-RS" baseline="0" dirty="0" smtClean="0"/>
              <a:t> se odnose na međunarodnu saradnju i omogućavaju je. Konvencija nalaže korišćenje tih instrumenata i domaćih zakona u svrhe međunarodne saradnje u krivičnim stvarima. </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98555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 slajdu je dat kratak prikaz ključnih crta</a:t>
            </a:r>
            <a:r>
              <a:rPr lang="sr-Latn-RS" baseline="0" dirty="0" smtClean="0"/>
              <a:t> člana 29. Budimpeštanske konvencije, koji se odnosi na hitnu zaštitu sačuvanih računarskih podataka u drugoj jurisdikciji. To je međunarodni ekvivalent domaćem ovlašćenju prema članu 16. Konvencije.</a:t>
            </a:r>
            <a:r>
              <a:rPr lang="en-US" sz="1200" dirty="0" smtClean="0">
                <a:ea typeface="+mn-ea"/>
                <a:cs typeface="Arial" panose="020B0604020202020204" pitchFamily="34" charset="0"/>
              </a:rPr>
              <a:t> </a:t>
            </a:r>
            <a:endParaRPr lang="en-US" sz="1200" dirty="0">
              <a:ea typeface="+mn-ea"/>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921240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28. Budimpeštanske konvencije s markiranim elementom „</a:t>
            </a:r>
            <a:r>
              <a:rPr lang="sr-Latn-RS" sz="1200" b="0" dirty="0" smtClean="0">
                <a:solidFill>
                  <a:srgbClr val="FF0000"/>
                </a:solidFill>
              </a:rPr>
              <a:t>u vezi sa kojim Strana molilja namerava da traži uzajamnu pomoć</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sr-Latn-RS" dirty="0" smtClean="0"/>
          </a:p>
          <a:p>
            <a:pPr algn="just"/>
            <a:r>
              <a:rPr lang="sr-Latn-RS" dirty="0" smtClean="0"/>
              <a:t>Ovlašćenje</a:t>
            </a:r>
            <a:r>
              <a:rPr lang="sr-Latn-RS" baseline="0" dirty="0" smtClean="0"/>
              <a:t> da se traži zaštita jeste privremena mera s ciljem da se omogući hitna zaštita promenjivih elektronskih dokaza dok Strana molilja ne podnese zahtev za odavanje tih podataka, sporijim kanalima za uzajamnu pomoć. Konvencija, dakle, zahteva nameru Strane molilje da podnese zahtev za uzajamnu pomoć u svrhu otrkivanja podataka (u skladu sa članom 31), kao bi tražila zaštitu u odnosu na predmetne podatke.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32246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sz="1200" b="0" dirty="0" smtClean="0">
                <a:solidFill>
                  <a:srgbClr val="FF0000"/>
                </a:solidFill>
              </a:rPr>
              <a:t>u vezi sa kojim Strana molilja namerava da traži uzajamnu pomoć</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r>
              <a:rPr lang="sr-Latn-RS" dirty="0" smtClean="0"/>
              <a:t>Na slajdu je prikazan okvirni</a:t>
            </a:r>
            <a:r>
              <a:rPr lang="sr-Latn-RS" baseline="0" dirty="0" smtClean="0"/>
              <a:t> sadržaj zahteva za zaštitu, koji obuhvata minimum informacija koje se moraju dostaviti. Lista informacija je na slajdu.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775474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sz="1200" b="0" dirty="0" smtClean="0">
                <a:solidFill>
                  <a:srgbClr val="FF0000"/>
                </a:solidFill>
              </a:rPr>
              <a:t>sve odgovarajuće mere da bi se hitno...zaštitili traženi podaci...ne može da se zahteva postojanje dvostrane kažnjivosti</a:t>
            </a:r>
            <a:r>
              <a:rPr lang="sr-Latn-RS" sz="1200" b="1"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Na slajdu se navodi da je opšte pravilo Budimpeštanske konvencije da, za razliku od drugih odredbi Konvencije koje se odnose na uzajamnu pomoć, dvostruku kažnjivost ne treba zahtevati kao preduslov za pružanje zaštite. Razlog za to je što ovlašćenje zaštite ne obuhvata i otkrivanje podataka, te nije intruzivno. Obično je potrebno vreme da se sa sigurnošću utvrdi da li dvostrana kažnjivost postoji ili ne, što stvara rizik da dokaz za koji se traži zaštita bude izbrisan pre nego što se zaštita sprovede.</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2683938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sz="1200" b="0" dirty="0" smtClean="0">
                <a:solidFill>
                  <a:srgbClr val="FF0000"/>
                </a:solidFill>
              </a:rPr>
              <a:t>Strana ugovornica koja zahteva dvostranu kažnjivost kao uslov za odgovor na zahtev za uzajamnu pomoć...zadrži pravo da odbije zahtev za zaštitu...</a:t>
            </a:r>
            <a:r>
              <a:rPr lang="sr-Latn-RS" sz="1200" b="0" dirty="0" smtClean="0"/>
              <a:t> </a:t>
            </a:r>
            <a:r>
              <a:rPr lang="sr-Latn-RS" sz="1200" b="0" dirty="0" smtClean="0">
                <a:solidFill>
                  <a:srgbClr val="FF0000"/>
                </a:solidFill>
              </a:rPr>
              <a:t>uslov dvostrane kažnjivosti ne može da se ispuni</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sr-Latn-RS" dirty="0" smtClean="0"/>
          </a:p>
          <a:p>
            <a:pPr algn="just"/>
            <a:r>
              <a:rPr lang="sr-Latn-RS" dirty="0" smtClean="0"/>
              <a:t>Iako</a:t>
            </a:r>
            <a:r>
              <a:rPr lang="sr-Latn-RS" baseline="0" dirty="0" smtClean="0"/>
              <a:t> dvostranu kažnjivost ne treba zahtevati kao preduslov za pružanje zaštite, Strana može odbiti zahtev za zaštitu u slučaju da (i) ona zahteva dvostranu kažnjivost kao uslov za uzajamnu pomoć u svrhu pretrage ili sličnog pristupa, zaplene ili sličnog obezbeđenja, ili otkrivanja podatka i (ii) ima razloge da veruje da uslov dvostrane kažnjivosti ne može bit zadovoljen u trenutku otkrivanja podataka. To je jedan ograničen izuzetak od opšteg pravila da hitnu zaštitu ne treba uskratiti zbog odsustva dvostrane kažnjivosti.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11941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sz="1200" b="0" dirty="0" smtClean="0">
                <a:solidFill>
                  <a:srgbClr val="FF0000"/>
                </a:solidFill>
              </a:rPr>
              <a:t>može da se odbije...političkim deliktom...može da ugrozi njen suverenitet, bezbednost, javni poredak ili druge suštinske interese</a:t>
            </a:r>
            <a:r>
              <a:rPr lang="sr-Latn-RS" sz="1200" b="1"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r>
              <a:rPr lang="sr-Latn-RS" dirty="0" smtClean="0"/>
              <a:t>Na slajdu se navode ograničene osnove koje dopuštaju da hitna zaštita bude odbijena.</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707923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b="0" dirty="0" smtClean="0">
                <a:solidFill>
                  <a:srgbClr val="FF0000"/>
                </a:solidFill>
              </a:rPr>
              <a:t>neće da obezbedi buduću dostupnost...ugrožava tajnost...ugrožava istragu koju vodi Strana molilja</a:t>
            </a:r>
            <a:r>
              <a:rPr lang="sr-Latn-RS" b="0" dirty="0" smtClean="0"/>
              <a:t>, </a:t>
            </a:r>
            <a:r>
              <a:rPr lang="sr-Latn-RS" b="0" dirty="0" smtClean="0">
                <a:solidFill>
                  <a:srgbClr val="FF0000"/>
                </a:solidFill>
              </a:rPr>
              <a:t>o tome odmah obaveštava</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algn="just"/>
            <a:r>
              <a:rPr lang="sr-Latn-RS" dirty="0" smtClean="0"/>
              <a:t>Ukoliko zamoljena Strana dođe</a:t>
            </a:r>
            <a:r>
              <a:rPr lang="sr-Latn-RS" baseline="0" dirty="0" smtClean="0"/>
              <a:t> do zaključka da postoji verovatnoća da će posednik podataka delovati na način da ugrozi tajnost, ili na drugi način dovede u pitanje istragu Strane molilje (na primer, kada podatke koje treba zaštiti poseduje davalac usluga kojeg kontroliše kriminalna grupa, ili sam predmet istrage), u takvoj situaciji, Strana molilja mora biti odmah obaveštena, tako da može da proceni da li da preuzme rizik koji nosi odluka da ostane pri zahtevu za zaštitom, ili da traži intruzivniju ali bezbedniju formu uzajamne pomoći, kao što izdavanje naredbe, pretraga i zaplena. </a:t>
            </a:r>
            <a:endParaRPr lang="sr-Latn-RS" dirty="0" smtClean="0"/>
          </a:p>
          <a:p>
            <a:endParaRPr lang="sr-Latn-RS"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331590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29. Budimpeštanske konvencije s markiranim elementom „</a:t>
            </a:r>
            <a:r>
              <a:rPr lang="sr-Latn-RS" b="0" dirty="0" smtClean="0">
                <a:solidFill>
                  <a:srgbClr val="FF0000"/>
                </a:solidFill>
              </a:rPr>
              <a:t>u roku ne manjem od 60 dana...zaštita podataka nastaviće se, u očekivanju odluke po zahtevu</a:t>
            </a:r>
            <a:r>
              <a:rPr lang="sr-Latn-RS" b="1"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sr-Latn-RS" dirty="0" smtClean="0"/>
          </a:p>
          <a:p>
            <a:pPr algn="just"/>
            <a:r>
              <a:rPr lang="sr-Latn-RS" dirty="0" smtClean="0"/>
              <a:t>Svrha ovlašćenja hitne zaštite jeste da Strani molilji dâ dovoljno vremena da podnese zahtev za otkrivanje podataka. Minimalni period zaštite</a:t>
            </a:r>
            <a:r>
              <a:rPr lang="sr-Latn-RS" baseline="0" dirty="0" smtClean="0"/>
              <a:t> je iz tog razloga 60 dana, što je dovoljno vremena za podnošenje zahteva za pretragu ili sličan pristup, zaplenu ili slično obezbeđivanje, ili otkrivanje podataka. Kada je takav zahtev podnet, podaci se moraju zaštiti dok se po zahtevu ne donese konačna odluka. Time se obezbeđuje da su podaci adekvatno zaštićeni i da će biti na raspolaganju za otkrivanje, ukoliko zamoljena Strana prihvati zahtev.</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4177907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 slajdu se daje kratak</a:t>
            </a:r>
            <a:r>
              <a:rPr lang="sr-Latn-RS" baseline="0" dirty="0" smtClean="0"/>
              <a:t> prikaz ključnih crta člana 30. Budimpeštanske konvencije, koji se odnosi na otkrivanje podataka o saobraćaju u drugoj jurisdikciji. To je međunarodni ekvivlalent domaćem ovlašćenju u skladu sa članom 17. Konvencije.</a:t>
            </a:r>
            <a:r>
              <a:rPr lang="en-US" sz="1200" dirty="0" smtClean="0">
                <a:ea typeface="+mn-ea"/>
                <a:cs typeface="Arial" panose="020B0604020202020204" pitchFamily="34" charset="0"/>
              </a:rPr>
              <a:t> </a:t>
            </a:r>
            <a:endParaRPr lang="en-US" sz="1200" dirty="0">
              <a:ea typeface="+mn-ea"/>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670626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sr-Latn-RS" baseline="0" dirty="0" smtClean="0"/>
              <a:t>S  leve</a:t>
            </a:r>
            <a:r>
              <a:rPr lang="sr-Latn-RS" dirty="0" smtClean="0"/>
              <a:t> strane slajda prikazan</a:t>
            </a:r>
            <a:r>
              <a:rPr lang="sr-Latn-RS" baseline="0" dirty="0" smtClean="0"/>
              <a:t> je tekst člana 30. Budimpeštanske konvencije s markiranim elementom „</a:t>
            </a:r>
            <a:r>
              <a:rPr lang="sr-Latn-RS" sz="1200" b="0" dirty="0" smtClean="0">
                <a:solidFill>
                  <a:srgbClr val="FF0000"/>
                </a:solidFill>
              </a:rPr>
              <a:t>tokom izvršenja zahteva podnetog u skladu sa članom 29...</a:t>
            </a:r>
            <a:r>
              <a:rPr lang="sr-Latn-RS" sz="1200" b="0" dirty="0" smtClean="0"/>
              <a:t> </a:t>
            </a:r>
            <a:r>
              <a:rPr lang="sr-Latn-RS" sz="1200" b="0" dirty="0" smtClean="0">
                <a:solidFill>
                  <a:srgbClr val="FF0000"/>
                </a:solidFill>
              </a:rPr>
              <a:t>zamoljena Strana otkrije da je davalac usluga u drugoj državi umešan...zamoljena Strana treba hitno da otkrije</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algn="just"/>
            <a:r>
              <a:rPr lang="sr-Latn-RS" dirty="0" smtClean="0"/>
              <a:t>Za razliku</a:t>
            </a:r>
            <a:r>
              <a:rPr lang="sr-Latn-RS" baseline="0" dirty="0" smtClean="0"/>
              <a:t> od većine drugih odredbi Budimpeštanske konvencije koje se odnose na uzajamnu pomoć, član 30. ne zahteva da Strana podnese zahtev drugoj Strani. Umesto toga, Konvencija utvrđuje obavezu da Strana koja izvršava zahtev za zaštitu u skladu sa članom 29, automatski i bez zahteva hitno otkrije podatke o saobraćaju drugoj Strani, ukoliko otkrije da je davalac usluga u drugoj jurisdikciji bio umešan u dati prenos predmetne komunikacije. To Strani koja je zahtevala zaštitu omogućava da hitno traži zaštitu podataka u posedu takvih davalaca usluga u drugim jurisdikcijama. Ovo je važno ovlašćenje koje pomaže da se obezbedi da se čitav </a:t>
            </a:r>
            <a:r>
              <a:rPr lang="sr-Latn-RS" b="0" i="0" u="none" baseline="0" dirty="0" smtClean="0"/>
              <a:t>trag </a:t>
            </a:r>
            <a:r>
              <a:rPr lang="sr-Latn-RS" baseline="0" dirty="0" smtClean="0"/>
              <a:t>dokaza koji se odnose na neku komunikaciju od interesa identifikuje i sačuva.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92395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dirty="0" smtClean="0"/>
              <a:t>S</a:t>
            </a:r>
            <a:r>
              <a:rPr lang="sr-Latn-RS" baseline="0" dirty="0" smtClean="0"/>
              <a:t> leve</a:t>
            </a:r>
            <a:r>
              <a:rPr lang="sr-Latn-RS" dirty="0" smtClean="0"/>
              <a:t> strane slajda prikazan</a:t>
            </a:r>
            <a:r>
              <a:rPr lang="sr-Latn-RS" baseline="0" dirty="0" smtClean="0"/>
              <a:t> je tekst člana 23. Budimpeštanske konvencije s markiranim elementom „u najširem mogućem obimu...krivična dela u vezi sa računarskim sistemima i podacima...prikupljanja dokaza u elektronskom obliku za bilo koje krivično delo “</a:t>
            </a:r>
            <a:r>
              <a:rPr lang="en-US" dirty="0" smtClean="0"/>
              <a:t>.</a:t>
            </a:r>
          </a:p>
          <a:p>
            <a:pPr algn="just"/>
            <a:endParaRPr lang="en-U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Iako se Budimpeštanska konvencija mahom smatra konvencijom o visokotehnološkom kriminalu koja omogućava međunarodnu saradnju u oblasti visokotehnološkog kriminala,</a:t>
            </a:r>
            <a:r>
              <a:rPr lang="sr-Latn-RS" altLang="sr-Latn-RS" baseline="0" dirty="0" smtClean="0"/>
              <a:t> njen opseg je zapravo daleko širi. Markirani elementi pokazuju da Budimpeštanska konvencija omogućava i nalaže međunarodnu saradnju i za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baseline="0" dirty="0" smtClean="0"/>
              <a:t>a) dela koja se odnose na računarske sisteme i podatke (dela u oblasti visokotehnološkog kriminala) i za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baseline="0" dirty="0" smtClean="0"/>
              <a:t>b) prikupljanje dokaza za bilo koje krivično delo (u oblasti visokotehnološkog kriminala ili izvan nje).</a:t>
            </a:r>
            <a:endParaRPr lang="en-US"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To znači da Budimpeštanska konvencija</a:t>
            </a:r>
            <a:r>
              <a:rPr lang="sr-Latn-RS" altLang="sr-Latn-RS" baseline="0" dirty="0" smtClean="0"/>
              <a:t> omogućava saradnju u pogledu razmene elektronskih dokaza, nezavisno od toga da li je delo pod istragom delo u oblasti visokotehnološkog kriminala ili ne.</a:t>
            </a:r>
            <a:r>
              <a:rPr lang="en-US" altLang="sr-Latn-RS" dirty="0" smtClean="0"/>
              <a:t> </a:t>
            </a:r>
            <a:endParaRPr lang="en-US" altLang="sr-Latn-R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679333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30. Budimpeštanske konvencije s markiranim elementom „</a:t>
            </a:r>
            <a:r>
              <a:rPr lang="sr-Latn-RS" sz="1200" b="0" dirty="0" smtClean="0">
                <a:solidFill>
                  <a:srgbClr val="FF0000"/>
                </a:solidFill>
              </a:rPr>
              <a:t>količinu podataka o saobraćaju koja je dovoljna </a:t>
            </a:r>
            <a:r>
              <a:rPr lang="sr-Latn-RS" sz="1200" b="0" dirty="0" smtClean="0"/>
              <a:t>za </a:t>
            </a:r>
            <a:r>
              <a:rPr lang="sr-Latn-RS" sz="1200" b="0" dirty="0" smtClean="0">
                <a:solidFill>
                  <a:srgbClr val="FF0000"/>
                </a:solidFill>
              </a:rPr>
              <a:t>identifikaciju davaoca usluge </a:t>
            </a:r>
            <a:r>
              <a:rPr lang="sr-Latn-RS" sz="1200" b="0" dirty="0" smtClean="0"/>
              <a:t>i </a:t>
            </a:r>
            <a:r>
              <a:rPr lang="sr-Latn-RS" sz="1200" b="0" dirty="0" smtClean="0">
                <a:solidFill>
                  <a:srgbClr val="FF0000"/>
                </a:solidFill>
              </a:rPr>
              <a:t>putanje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algn="just"/>
            <a:r>
              <a:rPr lang="sr-Latn-RS" dirty="0" smtClean="0"/>
              <a:t>Strana koja otkrije umešanost</a:t>
            </a:r>
            <a:r>
              <a:rPr lang="sr-Latn-RS" baseline="0" dirty="0" smtClean="0"/>
              <a:t> davaoca usluga u drugoj jurisdikciji u prenos neke komunikacije treba da otkrije dovoljno podataka o saobraćaju kako bi se omogućilo identifikovanje</a:t>
            </a:r>
            <a:r>
              <a:rPr lang="en-US" dirty="0" smtClean="0"/>
              <a:t>: </a:t>
            </a:r>
            <a:endParaRPr lang="en-US" dirty="0"/>
          </a:p>
          <a:p>
            <a:pPr marL="800100" lvl="1" indent="-342900" algn="just">
              <a:buFont typeface="Wingdings" panose="05000000000000000000" pitchFamily="2" charset="2"/>
              <a:buChar char="Ø"/>
              <a:defRPr/>
            </a:pPr>
            <a:r>
              <a:rPr lang="sr-Latn-RS" sz="1200" dirty="0" smtClean="0"/>
              <a:t>Davaoca usluga u drugoj</a:t>
            </a:r>
            <a:r>
              <a:rPr lang="sr-Latn-RS" sz="1200" baseline="0" dirty="0" smtClean="0"/>
              <a:t> jurisdikciji koji je umešan u prenos komunikacije; </a:t>
            </a:r>
          </a:p>
          <a:p>
            <a:pPr marL="800100" lvl="1" indent="-342900" algn="just">
              <a:buFont typeface="Wingdings" panose="05000000000000000000" pitchFamily="2" charset="2"/>
              <a:buChar char="Ø"/>
              <a:defRPr/>
            </a:pPr>
            <a:r>
              <a:rPr lang="sr-Latn-RS" sz="1200" baseline="0" dirty="0" smtClean="0"/>
              <a:t>Putanja kojom je komunikacija preneta. </a:t>
            </a:r>
            <a:r>
              <a:rPr lang="en-US" sz="1200" dirty="0" smtClean="0"/>
              <a:t> </a:t>
            </a:r>
            <a:endParaRPr lang="en-US"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614891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sr-Latn-RS" baseline="0" dirty="0" smtClean="0"/>
              <a:t>S  leve</a:t>
            </a:r>
            <a:r>
              <a:rPr lang="sr-Latn-RS" dirty="0" smtClean="0"/>
              <a:t> strane slajda prikazan</a:t>
            </a:r>
            <a:r>
              <a:rPr lang="sr-Latn-RS" baseline="0" dirty="0" smtClean="0"/>
              <a:t> je tekst člana 30. Budimpeštanske konvencije s markiranim elementom „</a:t>
            </a:r>
            <a:r>
              <a:rPr lang="sr-Latn-RS" sz="1200" b="0" dirty="0" smtClean="0">
                <a:solidFill>
                  <a:srgbClr val="FF0000"/>
                </a:solidFill>
              </a:rPr>
              <a:t>odbije...političkim deliktom... suverenitet, bezbednost, javni poredak ili druge suštinske interese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algn="just"/>
            <a:endParaRPr lang="en-US" dirty="0"/>
          </a:p>
          <a:p>
            <a:pPr algn="just"/>
            <a:r>
              <a:rPr lang="sr-Latn-RS" dirty="0" smtClean="0"/>
              <a:t>Na slajdu se navode ograničene okolnosti pod kojima</a:t>
            </a:r>
            <a:r>
              <a:rPr lang="sr-Latn-RS" baseline="0" dirty="0" smtClean="0"/>
              <a:t> Strana može odbiti da otkrije podatke koje je obavezna da otkrije u skladu sa članom 30.</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944586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en-US" b="1" dirty="0" smtClean="0"/>
              <a:t>T</a:t>
            </a:r>
            <a:r>
              <a:rPr lang="sr-Latn-RS" b="1" dirty="0" smtClean="0"/>
              <a:t>ačno.</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U skladu sa članom 30. Konvencije,</a:t>
            </a:r>
            <a:r>
              <a:rPr lang="sr-Latn-RS" baseline="0" dirty="0" smtClean="0"/>
              <a:t> od Strana se zahteva da otkriju podatke o saobraćaju koje je prikupila druga Strana u skladu sa zahtevom za zaštitu podataka, kojim se identifikuju davaoci usluga izvan njene nadležnosti, automatski i bez zahteva druge Strane.</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3276356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 slajdu je kratak</a:t>
            </a:r>
            <a:r>
              <a:rPr lang="sr-Latn-RS" baseline="0" dirty="0" smtClean="0"/>
              <a:t> prikaz nekih ključnih odlika člana 31. Budimpeštanske konvencije, koji se odnose na uzajamnu pomoć u odnosu na pretragu ili sličan pristup, zaplenu, ili slično obezbeđivanje, i otkrivanje podataka putem računarskog sistema u drugoj jurisdikciji. U pitanju je međunarodni ekvivalent domaćeg ovlašćenja u skladu sa članom 19. Konvencije.</a:t>
            </a:r>
            <a:r>
              <a:rPr lang="en-US" sz="1200" dirty="0" smtClean="0">
                <a:ea typeface="+mn-ea"/>
                <a:cs typeface="Arial" panose="020B0604020202020204" pitchFamily="34" charset="0"/>
              </a:rPr>
              <a:t> </a:t>
            </a:r>
            <a:endParaRPr lang="en-US" sz="1200" dirty="0">
              <a:ea typeface="+mn-ea"/>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130795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31. Budimpeštanske konvencije s markiranim elementom „</a:t>
            </a:r>
            <a:r>
              <a:rPr lang="sr-Latn-RS" sz="1200" b="0" dirty="0" smtClean="0">
                <a:solidFill>
                  <a:srgbClr val="FF0000"/>
                </a:solidFill>
              </a:rPr>
              <a:t>pretraži ili slično pristupi, zapleni ili slično obezbedi i otkrije podatke...uključujući i podatke koji su zaštićeni u skladu sa članom 29</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marL="0" indent="0" algn="just">
              <a:buFont typeface="Wingdings" panose="05000000000000000000" pitchFamily="2" charset="2"/>
              <a:buNone/>
              <a:defRPr/>
            </a:pPr>
            <a:r>
              <a:rPr lang="sr-Latn-RS" sz="1200" dirty="0" smtClean="0">
                <a:ea typeface="+mn-ea"/>
                <a:cs typeface="Arial" panose="020B0604020202020204" pitchFamily="34" charset="0"/>
              </a:rPr>
              <a:t>Član 31.</a:t>
            </a:r>
            <a:r>
              <a:rPr lang="sr-Latn-RS" sz="1200" baseline="0" dirty="0" smtClean="0">
                <a:ea typeface="+mn-ea"/>
                <a:cs typeface="Arial" panose="020B0604020202020204" pitchFamily="34" charset="0"/>
              </a:rPr>
              <a:t> omogućava Stranama da upućuju zahteve za petragu ili sličan pristup, zaplenu, ili slično obezbeđivanje i otkrivanje računarskih podataka sačuvanih u računarskom sistemu lociranom na teritoriji druge Strane, uključujući i podatke zaštićene u skladu sa članom 29. Budimpeštanske konvencije. To je međunarodni ekvivalent </a:t>
            </a:r>
            <a:r>
              <a:rPr lang="sr-Latn-RS" sz="1200" b="0" i="0" u="none" baseline="0" dirty="0" smtClean="0">
                <a:ea typeface="+mn-ea"/>
                <a:cs typeface="Arial" panose="020B0604020202020204" pitchFamily="34" charset="0"/>
              </a:rPr>
              <a:t>domaćeg ovlašćenja </a:t>
            </a:r>
            <a:r>
              <a:rPr lang="sr-Latn-RS" sz="1200" baseline="0" dirty="0" smtClean="0">
                <a:ea typeface="+mn-ea"/>
                <a:cs typeface="Arial" panose="020B0604020202020204" pitchFamily="34" charset="0"/>
              </a:rPr>
              <a:t>u skladu sa članom 19. Konvencije.</a:t>
            </a:r>
          </a:p>
          <a:p>
            <a:pPr marL="0" indent="0" algn="just">
              <a:buFont typeface="Wingdings" panose="05000000000000000000" pitchFamily="2" charset="2"/>
              <a:buNone/>
              <a:defRPr/>
            </a:pPr>
            <a:endParaRPr lang="sr-Latn-RS" sz="1200" baseline="0" dirty="0" smtClean="0">
              <a:ea typeface="+mn-ea"/>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56078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31. Budimpeštanske konvencije s markiranim elementom „</a:t>
            </a:r>
            <a:r>
              <a:rPr lang="sr-Latn-RS" sz="1200" b="0" dirty="0" smtClean="0">
                <a:solidFill>
                  <a:srgbClr val="FF0000"/>
                </a:solidFill>
              </a:rPr>
              <a:t>pretraži ili slično pristupi, zapleni ili slično obezbedi i otkrije podatke...uključujući i podatke koji su zaštićeni u skladu sa članom 29</a:t>
            </a:r>
            <a:r>
              <a:rPr lang="sr-Latn-RS" sz="1200" b="1" dirty="0" smtClean="0">
                <a:solidFill>
                  <a:srgbClr val="FF0000"/>
                </a:solidFill>
              </a:rPr>
              <a:t>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marL="0" marR="0" lvl="0" indent="0" algn="just"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sr-Latn-RS" sz="1200" dirty="0" smtClean="0">
                <a:ea typeface="+mn-ea"/>
                <a:cs typeface="Arial" panose="020B0604020202020204" pitchFamily="34" charset="0"/>
              </a:rPr>
              <a:t>Uslovi</a:t>
            </a:r>
            <a:r>
              <a:rPr lang="sr-Latn-RS" sz="1200" baseline="0" dirty="0" smtClean="0">
                <a:ea typeface="+mn-ea"/>
                <a:cs typeface="Arial" panose="020B0604020202020204" pitchFamily="34" charset="0"/>
              </a:rPr>
              <a:t> i odredbe za pružanje uzajamne pomoći shodno članu 30. Konvencije biće oni navedeni u važećim ugovorima, dobovorima i domaćim propisima koji regulišu uzajamnu pravnu pomoć, a u njihovom odsustvu, primenjuju se članovi 27. i 28. Budimpeštanske konvencije.</a:t>
            </a:r>
            <a:endParaRPr lang="en-GB" sz="1200" dirty="0">
              <a:ea typeface="+mn-ea"/>
              <a:cs typeface="Arial" panose="020B0604020202020204" pitchFamily="34" charset="0"/>
            </a:endParaRPr>
          </a:p>
          <a:p>
            <a:pPr marL="0" indent="0" algn="just">
              <a:buFont typeface="Wingdings" panose="05000000000000000000" pitchFamily="2" charset="2"/>
              <a:buNone/>
              <a:defRPr/>
            </a:pPr>
            <a:endParaRPr lang="en-US" sz="1200" dirty="0">
              <a:ea typeface="+mn-ea"/>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505400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31. Budimpeštanske konvencije s markiranim elementom „hitno odgovara... podaci naročito podložni gubitku ili izmeni..nalažu brzu saradnju</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endParaRPr lang="en-US" dirty="0"/>
          </a:p>
          <a:p>
            <a:pPr marL="0" marR="0" lvl="0" indent="0" algn="just"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sr-Latn-RS" sz="1200" dirty="0" smtClean="0">
                <a:ea typeface="+mn-ea"/>
                <a:cs typeface="Arial" panose="020B0604020202020204" pitchFamily="34" charset="0"/>
              </a:rPr>
              <a:t>U skladu</a:t>
            </a:r>
            <a:r>
              <a:rPr lang="sr-Latn-RS" sz="1200" baseline="0" dirty="0" smtClean="0">
                <a:ea typeface="+mn-ea"/>
                <a:cs typeface="Arial" panose="020B0604020202020204" pitchFamily="34" charset="0"/>
              </a:rPr>
              <a:t> sa </a:t>
            </a:r>
            <a:r>
              <a:rPr lang="sr-Latn-RS" sz="1200" dirty="0" smtClean="0">
                <a:ea typeface="+mn-ea"/>
                <a:cs typeface="Arial" panose="020B0604020202020204" pitchFamily="34" charset="0"/>
              </a:rPr>
              <a:t>članom 31.</a:t>
            </a:r>
            <a:r>
              <a:rPr lang="sr-Latn-RS" sz="1200" baseline="0" dirty="0" smtClean="0">
                <a:ea typeface="+mn-ea"/>
                <a:cs typeface="Arial" panose="020B0604020202020204" pitchFamily="34" charset="0"/>
              </a:rPr>
              <a:t> </a:t>
            </a:r>
            <a:r>
              <a:rPr lang="sr-Latn-RS" sz="1200" dirty="0" smtClean="0">
                <a:ea typeface="+mn-ea"/>
                <a:cs typeface="Arial" panose="020B0604020202020204" pitchFamily="34" charset="0"/>
              </a:rPr>
              <a:t>Konvencije, na zahtev se mora hitno odgovoriti ukoliko</a:t>
            </a:r>
            <a:r>
              <a:rPr lang="sr-Latn-RS" sz="1200" baseline="0" dirty="0" smtClean="0">
                <a:ea typeface="+mn-ea"/>
                <a:cs typeface="Arial" panose="020B0604020202020204" pitchFamily="34" charset="0"/>
              </a:rPr>
              <a:t> </a:t>
            </a:r>
            <a:r>
              <a:rPr lang="en-US" sz="1200" dirty="0" smtClean="0">
                <a:ea typeface="+mn-ea"/>
                <a:cs typeface="Arial" panose="020B0604020202020204" pitchFamily="34" charset="0"/>
              </a:rPr>
              <a:t>(</a:t>
            </a:r>
            <a:r>
              <a:rPr lang="en-US" sz="1200" dirty="0">
                <a:ea typeface="+mn-ea"/>
                <a:cs typeface="Arial" panose="020B0604020202020204" pitchFamily="34" charset="0"/>
              </a:rPr>
              <a:t>1) </a:t>
            </a:r>
            <a:r>
              <a:rPr lang="sr-Latn-RS" sz="1200" dirty="0" smtClean="0">
                <a:ea typeface="+mn-ea"/>
                <a:cs typeface="Arial" panose="020B0604020202020204" pitchFamily="34" charset="0"/>
              </a:rPr>
              <a:t>ima osnova da se veruje da su relevantni podaci naročito podložni gubitku ili izmeni, ili </a:t>
            </a:r>
            <a:r>
              <a:rPr lang="en-US" sz="1200" dirty="0" smtClean="0">
                <a:ea typeface="+mn-ea"/>
                <a:cs typeface="Arial" panose="020B0604020202020204" pitchFamily="34" charset="0"/>
              </a:rPr>
              <a:t>(</a:t>
            </a:r>
            <a:r>
              <a:rPr lang="en-US" sz="1200" dirty="0">
                <a:ea typeface="+mn-ea"/>
                <a:cs typeface="Arial" panose="020B0604020202020204" pitchFamily="34" charset="0"/>
              </a:rPr>
              <a:t>2) </a:t>
            </a:r>
            <a:r>
              <a:rPr lang="sr-Latn-RS" sz="1200" dirty="0" smtClean="0">
                <a:ea typeface="+mn-ea"/>
                <a:cs typeface="Arial" panose="020B0604020202020204" pitchFamily="34" charset="0"/>
              </a:rPr>
              <a:t>kada odgovarajući</a:t>
            </a:r>
            <a:r>
              <a:rPr lang="sr-Latn-RS" sz="1200" baseline="0" dirty="0" smtClean="0">
                <a:ea typeface="+mn-ea"/>
                <a:cs typeface="Arial" panose="020B0604020202020204" pitchFamily="34" charset="0"/>
              </a:rPr>
              <a:t> ugovori, dogovori ili zakoni to i inače nalažu.</a:t>
            </a:r>
            <a:endParaRPr lang="en-GB" sz="1200" dirty="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369302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 ovom slajdu je kratak prikaz ključnih</a:t>
            </a:r>
            <a:r>
              <a:rPr lang="sr-Latn-RS" baseline="0" dirty="0" smtClean="0"/>
              <a:t> crta člana 32. Budimpeštanske konvencije, koji se odnosi na prekogranični pristup računarskim podacima, kada su oni javno dostupni, ili uz saglasnost.</a:t>
            </a:r>
            <a:r>
              <a:rPr lang="en-US" dirty="0" smtClean="0"/>
              <a:t> </a:t>
            </a:r>
            <a:endParaRPr lang="en-US" sz="1200" dirty="0">
              <a:ea typeface="+mn-ea"/>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400961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32. Budimpeštanske konvencije s markiranim elementom „</a:t>
            </a:r>
            <a:r>
              <a:rPr lang="sr-Latn-RS" b="0" dirty="0" smtClean="0">
                <a:solidFill>
                  <a:srgbClr val="FF0000"/>
                </a:solidFill>
              </a:rPr>
              <a:t>bez dozvole druge Strane ugovornice</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pPr algn="just"/>
            <a:endParaRPr lang="en-US" b="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baseline="0" dirty="0"/>
          </a:p>
          <a:p>
            <a:pPr algn="just"/>
            <a:r>
              <a:rPr lang="sr-Latn-RS" baseline="0" dirty="0" smtClean="0"/>
              <a:t>Trener treba da naglasi da iako većina odredbi Budimpeštanske konvencije koje se odnose na međunarodnu saradnju zahteva dozvolu druge družave, član 32. se razlikuje utoliko što se može koristiti za dobijanje dokaza u elektronskom obliku iz druge jurisdikcije, čak i ako država gde se ti dokazi nalaze ne dâ dozvolu.</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3223896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32. Budimpeštanske konvencije s markiranim elementom „</a:t>
            </a:r>
            <a:r>
              <a:rPr lang="sr-Latn-RS" sz="1200" b="0" dirty="0" smtClean="0">
                <a:solidFill>
                  <a:srgbClr val="FF0000"/>
                </a:solidFill>
              </a:rPr>
              <a:t>dostupni javnosti (otvorenog izvora),</a:t>
            </a:r>
            <a:r>
              <a:rPr lang="sr-Latn-RS" sz="1200" b="0" dirty="0" smtClean="0"/>
              <a:t> </a:t>
            </a:r>
            <a:r>
              <a:rPr lang="sr-Latn-RS" sz="1200" b="0" dirty="0" smtClean="0">
                <a:solidFill>
                  <a:srgbClr val="FF0000"/>
                </a:solidFill>
              </a:rPr>
              <a:t>bez obzira gde se podaci</a:t>
            </a:r>
            <a:r>
              <a:rPr lang="sr-Latn-RS" sz="1200" b="0" dirty="0" smtClean="0">
                <a:solidFill>
                  <a:schemeClr val="tx1"/>
                </a:solidFill>
              </a:rPr>
              <a:t>...</a:t>
            </a:r>
            <a:r>
              <a:rPr lang="sr-Latn-RS" sz="1200" b="0" dirty="0" smtClean="0">
                <a:solidFill>
                  <a:srgbClr val="FF0000"/>
                </a:solidFill>
              </a:rPr>
              <a:t>nalaze</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baseline="0" dirty="0"/>
          </a:p>
          <a:p>
            <a:endParaRPr lang="en-US" baseline="0" dirty="0"/>
          </a:p>
          <a:p>
            <a:pPr algn="just"/>
            <a:r>
              <a:rPr lang="sr-Latn-RS" dirty="0" smtClean="0"/>
              <a:t>To je jedan od uslova koji omogućavaju</a:t>
            </a:r>
            <a:r>
              <a:rPr lang="sr-Latn-RS" baseline="0" dirty="0" smtClean="0"/>
              <a:t> prekogranični pristup podacima bez dozvole Strane u kojoj su podaci sačuvani, odnosno, kada su podaci dostupni javnosti (otvorenog izvora). Na slajdu se objašnjava da ukoliko deo nekog vebsajta nije dostupan široj javnosti, on se ne smatra javno dostupnim u svrhe člana 32. tačke a). Geografski položaj podataka nije od značaja kada se pristupa podacima koji su dostupni javnosti, dakle, nije bitno da li su podaci sačuvani unutar države potpisnice Konvencije, ili izvan nje. </a:t>
            </a:r>
          </a:p>
          <a:p>
            <a:endParaRPr lang="sr-Latn-RS" baseline="0" dirty="0" smtClean="0"/>
          </a:p>
          <a:p>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6192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Tačni odgovori su </a:t>
            </a:r>
            <a:r>
              <a:rPr lang="en-US" dirty="0" smtClean="0"/>
              <a:t>a</a:t>
            </a:r>
            <a:r>
              <a:rPr lang="en-US" dirty="0"/>
              <a:t>) </a:t>
            </a:r>
            <a:r>
              <a:rPr lang="sr-Latn-RS" dirty="0" smtClean="0"/>
              <a:t>Hakovanje </a:t>
            </a:r>
            <a:r>
              <a:rPr lang="en-US" dirty="0" smtClean="0"/>
              <a:t>(c</a:t>
            </a:r>
            <a:r>
              <a:rPr lang="en-US" dirty="0"/>
              <a:t>) </a:t>
            </a:r>
            <a:r>
              <a:rPr lang="sr-Latn-RS" dirty="0" smtClean="0"/>
              <a:t>Falsifikovanje u vezi s računarima</a:t>
            </a:r>
            <a:r>
              <a:rPr lang="en-US" dirty="0" smtClean="0"/>
              <a:t> </a:t>
            </a:r>
            <a:r>
              <a:rPr lang="en-US" dirty="0"/>
              <a:t>(</a:t>
            </a:r>
            <a:r>
              <a:rPr lang="en-US" dirty="0" smtClean="0"/>
              <a:t>d</a:t>
            </a:r>
            <a:r>
              <a:rPr lang="sr-Latn-RS" noProof="0" dirty="0" smtClean="0"/>
              <a:t>) DDoS </a:t>
            </a:r>
            <a:r>
              <a:rPr lang="sr-Latn-RS" dirty="0" smtClean="0"/>
              <a:t>napad</a:t>
            </a:r>
            <a:r>
              <a:rPr lang="en-US" dirty="0" smtClean="0"/>
              <a:t> </a:t>
            </a:r>
            <a:r>
              <a:rPr lang="en-US" dirty="0"/>
              <a:t>(e) </a:t>
            </a:r>
            <a:r>
              <a:rPr lang="sr-Latn-RS" dirty="0" smtClean="0"/>
              <a:t>Posedovanje dečije pornografije na USB fleš memoriji.</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684728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31. Budimpeštanske konvencije s markiranim elementom „</a:t>
            </a:r>
            <a:r>
              <a:rPr lang="sr-Latn-RS" sz="1200" b="0" dirty="0" smtClean="0">
                <a:solidFill>
                  <a:srgbClr val="FF0000"/>
                </a:solidFill>
              </a:rPr>
              <a:t>sačuvane računarske podatke koji se nalaze u drugoj državi ugovornici </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baseline="0" dirty="0"/>
          </a:p>
          <a:p>
            <a:endParaRPr lang="en-US" baseline="0" dirty="0"/>
          </a:p>
          <a:p>
            <a:pPr algn="just"/>
            <a:r>
              <a:rPr lang="sr-Latn-RS" dirty="0" smtClean="0"/>
              <a:t>Za razliku od ovlašćenja za pristup podacima</a:t>
            </a:r>
            <a:r>
              <a:rPr lang="sr-Latn-RS" baseline="0" dirty="0" smtClean="0"/>
              <a:t> dostupnim javnosti, koje se može vršiti u odnosu na podatke koji se nalaze bilo gde, ovlašćenje za pristup podacima uz saglasnost na raspolaganju je samo kada se traženi podaci nalaze u drugoj državi ugovornici Konvencije.</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2371658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32. Budimpeštanske konvencije s markiranim elementom „</a:t>
            </a:r>
            <a:r>
              <a:rPr lang="sr-Latn-RS" sz="1200" b="0" dirty="0" smtClean="0">
                <a:solidFill>
                  <a:srgbClr val="FF0000"/>
                </a:solidFill>
              </a:rPr>
              <a:t>zakonsku i dobrovoljnu saglasnost</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baseline="0" dirty="0"/>
          </a:p>
          <a:p>
            <a:endParaRPr lang="sr-Latn-RS" baseline="0" dirty="0" smtClean="0"/>
          </a:p>
          <a:p>
            <a:pPr algn="just"/>
            <a:r>
              <a:rPr lang="sr-Latn-RS" baseline="0" dirty="0" smtClean="0"/>
              <a:t>Ovlašćenje za prekogranični pristup podacima može se vršiti na osnovu zakonite i dobrovoljne saglasnosti, koju daje lice ovlašćeno da otkrije podatke. Na slajdu je prikazan domet pojma „zakonit i dobrovoljni pristup“ i kako se može koristiti u cilju pribavljanja podataka od stranih davaoca usluga tako da se ne koriste kanali uzajamne pomoći. Važno je napomenuti da se u brojnim juridikcijama saglasnost sa „opštim uslovima i odredbama“ davaoca usluga ne smatra konkretnom, izričitim saglasnošću kakva je potrebna za odavanje informacija vlastima druge države</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29573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32. Budimpeštanske konvencije s markiranim elementom „</a:t>
            </a:r>
            <a:r>
              <a:rPr lang="sr-Latn-RS" sz="1200" b="0" dirty="0" smtClean="0">
                <a:solidFill>
                  <a:srgbClr val="FF0000"/>
                </a:solidFill>
              </a:rPr>
              <a:t>lica koje ima zakonsko ovlašćenje da otkrije podatke</a:t>
            </a:r>
            <a:r>
              <a:rPr lang="sr-Latn-RS" sz="1200" b="0" dirty="0" smtClean="0">
                <a:solidFill>
                  <a:schemeClr val="tx1"/>
                </a:solidFill>
              </a:rPr>
              <a:t>“</a:t>
            </a:r>
            <a:r>
              <a:rPr lang="sr-Latn-RS" sz="1200" b="0" dirty="0" smtClean="0">
                <a:solidFill>
                  <a:srgbClr val="FF0000"/>
                </a:solidFill>
              </a:rPr>
              <a:t>.</a:t>
            </a:r>
            <a:endParaRPr lang="en-US" b="0" dirty="0" smtClean="0">
              <a:solidFill>
                <a:srgbClr val="FF0000"/>
              </a:solidFill>
            </a:endParaRP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p>
          <a:p>
            <a:endParaRPr lang="en-US" dirty="0"/>
          </a:p>
          <a:p>
            <a:pPr algn="just"/>
            <a:r>
              <a:rPr lang="sr-Latn-RS" dirty="0" smtClean="0"/>
              <a:t>Ko je lice koje „ima zakonsko ovlašćenje“ da otkriva</a:t>
            </a:r>
            <a:r>
              <a:rPr lang="sr-Latn-RS" baseline="0" dirty="0" smtClean="0"/>
              <a:t> podatke zavisi od okolnosti, svojstava datog lica i važećeg zakona. Na primer, davalac usluga može čuvati nečiji mejl u drugoj zemlji, ili neko lice može namerno čuvati podatke u drugoj zemlji. Ta lica mogu preuzeti te podatke i, pod uslovom da imaju zakonsko ovlašćenje, dobrovoljno ih otkriti pripadnicima organa za zaštitu pravnog poretka ili im dopustiti da tim podacima pristupe, kako je predviđeno članom 32. </a:t>
            </a:r>
          </a:p>
          <a:p>
            <a:endParaRPr lang="sr-Latn-RS" baseline="0"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1870485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Tačni odgovori su</a:t>
            </a:r>
            <a:r>
              <a:rPr lang="en-US" dirty="0" smtClean="0"/>
              <a:t>: </a:t>
            </a:r>
            <a:r>
              <a:rPr lang="en-US" dirty="0"/>
              <a:t>b) </a:t>
            </a:r>
            <a:r>
              <a:rPr lang="sr-Latn-RS" dirty="0" smtClean="0"/>
              <a:t>Podaci dostupni javnosti</a:t>
            </a:r>
            <a:r>
              <a:rPr lang="en-US" dirty="0" smtClean="0"/>
              <a:t> </a:t>
            </a:r>
            <a:r>
              <a:rPr lang="en-US" dirty="0"/>
              <a:t>(c) </a:t>
            </a:r>
            <a:r>
              <a:rPr lang="sr-Latn-RS" b="0" dirty="0" smtClean="0"/>
              <a:t>Svi sačuvani podaci uz zakonsku ili dobrovoljnu saglasnost lica ovlašćenog da date podatke otkrije</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 su ovlašćenja</a:t>
            </a:r>
            <a:r>
              <a:rPr lang="sr-Latn-RS" baseline="0" dirty="0" smtClean="0"/>
              <a:t> na raspolaganju u skladu sa članom 32. Budimpeštanske konvencije.</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3933203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Tačni odgovori su</a:t>
            </a:r>
            <a:r>
              <a:rPr lang="en-US" dirty="0" smtClean="0"/>
              <a:t>: </a:t>
            </a:r>
            <a:r>
              <a:rPr lang="en-US" dirty="0"/>
              <a:t>b) </a:t>
            </a:r>
            <a:r>
              <a:rPr lang="sr-Latn-RS" dirty="0" smtClean="0"/>
              <a:t>Podaci dostupni javnosti</a:t>
            </a:r>
            <a:r>
              <a:rPr lang="en-US" dirty="0" smtClean="0"/>
              <a:t> </a:t>
            </a:r>
            <a:r>
              <a:rPr lang="en-US" dirty="0"/>
              <a:t>(c) </a:t>
            </a:r>
            <a:r>
              <a:rPr lang="sr-Latn-RS" b="0" dirty="0" smtClean="0"/>
              <a:t>Svi sačuvani podaci uz zakonsku ili dobrovoljnu saglasnost lica ovlašćenog da date podatke otkrije</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 su ovlašćenja</a:t>
            </a:r>
            <a:r>
              <a:rPr lang="sr-Latn-RS" baseline="0" dirty="0" smtClean="0"/>
              <a:t> na raspolaganju u skladu sa članom 32. Budimpeštanske konvencije.</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603092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33. Budimpeštanske konvencije s markiranim elementom „</a:t>
            </a:r>
            <a:r>
              <a:rPr lang="sr-Latn-RS" b="0" dirty="0" smtClean="0">
                <a:solidFill>
                  <a:srgbClr val="FF0000"/>
                </a:solidFill>
              </a:rPr>
              <a:t>prikupljanja podataka o saobraćaju u realnom vremenu.“</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indent="0" algn="just">
              <a:buFont typeface="Wingdings" pitchFamily="2" charset="2"/>
              <a:buNone/>
            </a:pPr>
            <a:endParaRPr lang="sr-Latn-RS" sz="1200" dirty="0" smtClean="0"/>
          </a:p>
          <a:p>
            <a:pPr marL="0" indent="0" algn="just">
              <a:buFont typeface="Wingdings" pitchFamily="2" charset="2"/>
              <a:buNone/>
            </a:pPr>
            <a:r>
              <a:rPr lang="sr-Latn-RS" sz="1200" dirty="0" smtClean="0"/>
              <a:t>Ovom odredbom se istražnim organima</a:t>
            </a:r>
            <a:r>
              <a:rPr lang="sr-Latn-RS" sz="1200" baseline="0" dirty="0" smtClean="0"/>
              <a:t> daje mogućnost da u realnom vremenu dobiju podatke o saobraćaju koji se odnose na komunikacije koje se odvijaju putem računarskog sistema u drugim državama ugovornicama. To je međunarodni ekvivalent domaćeg zakonskog ovlašćenja predviđenog članom 20. Konvencije. Ovo ovlašćenje je značajno imajući na umu da komunikacije uobičajeno teku preko teritorijalnih granica.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4018407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33. Budimpeštanske konvencije s markiranim elementom „određenim komunikacijama</a:t>
            </a:r>
            <a:r>
              <a:rPr lang="sr-Latn-RS" b="0" dirty="0" smtClean="0">
                <a:solidFill>
                  <a:srgbClr val="FF0000"/>
                </a:solidFill>
              </a:rPr>
              <a:t>.“</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indent="0" algn="just">
              <a:buFont typeface="Wingdings" pitchFamily="2" charset="2"/>
              <a:buNone/>
            </a:pPr>
            <a:r>
              <a:rPr lang="sr-Latn-RS" sz="1200" dirty="0" smtClean="0"/>
              <a:t>Kako</a:t>
            </a:r>
            <a:r>
              <a:rPr lang="sr-Latn-RS" sz="1200" baseline="0" dirty="0" smtClean="0"/>
              <a:t> se navodi na slajdu, zahtevi za prikupljanje podataka o saobraćaju podnetih u skladu sa članom 33. moraju se odnositi na konkretne komunikacije koje su države molilje identifikovale. Imajući u vidu pitanja privatnosti koja se odnose na prikupljanje podataka o saobraćaju u realnom vremenu, zahtev je da se svako vršenje ovlašćenja u skladu s ovim članom odnosi na određene komunikacije, umesto da se nadležnim organima daju opšta i neselektivna ovlašćenja za nadzor.</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3713089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33. Budimpeštanske konvencije s markiranim elementom „</a:t>
            </a:r>
            <a:r>
              <a:rPr lang="sr-Latn-RS" b="0" dirty="0" smtClean="0">
                <a:solidFill>
                  <a:srgbClr val="FF0000"/>
                </a:solidFill>
              </a:rPr>
              <a:t>pomoć...regulisana</a:t>
            </a:r>
            <a:r>
              <a:rPr lang="sr-Latn-RS" b="0" dirty="0" smtClean="0"/>
              <a:t> </a:t>
            </a:r>
            <a:r>
              <a:rPr lang="sr-Latn-RS" b="0" dirty="0" smtClean="0">
                <a:solidFill>
                  <a:srgbClr val="FF0000"/>
                </a:solidFill>
              </a:rPr>
              <a:t>uslovima i postupcima...domaćim pravom.“</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indent="0" algn="just">
              <a:buFont typeface="Wingdings" pitchFamily="2" charset="2"/>
              <a:buNone/>
            </a:pPr>
            <a:endParaRPr lang="sr-Latn-RS" sz="1200" dirty="0"/>
          </a:p>
          <a:p>
            <a:pPr marL="0" indent="0" algn="just">
              <a:buFont typeface="Wingdings" pitchFamily="2" charset="2"/>
              <a:buNone/>
            </a:pPr>
            <a:r>
              <a:rPr lang="sr-Latn-RS" sz="1200" dirty="0" smtClean="0"/>
              <a:t>Pružanje</a:t>
            </a:r>
            <a:r>
              <a:rPr lang="sr-Latn-RS" sz="1200" baseline="0" dirty="0" smtClean="0"/>
              <a:t> uzajamne pomoći predviđeno članom 33. zamoljena Strana sprovodi u skladu sa važećim uslovima i postupcima propisanim njenim domaćim zakonima (tj. ona ovlašćenja koja su utvrđena u skladu sa članom 20. Budimpeštanske konvencije).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3061461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S  leve</a:t>
            </a:r>
            <a:r>
              <a:rPr lang="sr-Latn-RS" dirty="0" smtClean="0"/>
              <a:t> strane slajda prikazan</a:t>
            </a:r>
            <a:r>
              <a:rPr lang="sr-Latn-RS" baseline="0" dirty="0" smtClean="0"/>
              <a:t> je tekst člana 33. Budimpeštanske konvencije s markiranim elementom „u namanju ruku...u sličnom domaćem predmetu</a:t>
            </a:r>
            <a:r>
              <a:rPr lang="sr-Latn-RS" b="0" dirty="0" smtClean="0">
                <a:solidFill>
                  <a:srgbClr val="FF0000"/>
                </a:solidFill>
              </a:rPr>
              <a:t>.“</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indent="0" algn="just">
              <a:buFont typeface="Wingdings" pitchFamily="2" charset="2"/>
              <a:buNone/>
            </a:pPr>
            <a:endParaRPr lang="sr-Latn-RS" sz="1200" dirty="0" smtClean="0"/>
          </a:p>
          <a:p>
            <a:pPr marL="0" indent="0" algn="just">
              <a:buFont typeface="Wingdings" pitchFamily="2" charset="2"/>
              <a:buNone/>
            </a:pPr>
            <a:r>
              <a:rPr lang="sr-Latn-RS" sz="1200" dirty="0" smtClean="0"/>
              <a:t>Od strana se</a:t>
            </a:r>
            <a:r>
              <a:rPr lang="sr-Latn-RS" sz="1200" baseline="0" dirty="0" smtClean="0"/>
              <a:t> traži da obezbede uzajamnu pomoć u skladu sa članom 33. u najmanju ruku za ona dela za koja bi isto ovlašćenje (ekvivalentno članu 20. Budimpeštanske konvencije) bilo na raspolaganju u predmetu pred domaćim organima. </a:t>
            </a:r>
            <a:endParaRPr lang="en-US" sz="1200" dirty="0"/>
          </a:p>
          <a:p>
            <a:pPr marL="0" indent="0" algn="just">
              <a:buFont typeface="Wingdings" pitchFamily="2" charset="2"/>
              <a:buNone/>
            </a:pP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8537321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34. Budimpeštanske konvencije s markiranim elementom „</a:t>
            </a:r>
            <a:r>
              <a:rPr lang="sr-Latn-RS" sz="1200" b="0" dirty="0" smtClean="0">
                <a:solidFill>
                  <a:srgbClr val="FF0000"/>
                </a:solidFill>
              </a:rPr>
              <a:t>prikupljanja ili snimanja u realnom vremenu podataka iz sadržaja</a:t>
            </a:r>
            <a:r>
              <a:rPr lang="en-US" dirty="0" smtClean="0"/>
              <a:t>.</a:t>
            </a:r>
            <a:r>
              <a:rPr lang="sr-Latn-RS" dirty="0" smtClean="0"/>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p>
          <a:p>
            <a:pPr marL="0" indent="0" algn="just">
              <a:buFont typeface="Wingdings" pitchFamily="2" charset="2"/>
              <a:buNone/>
            </a:pPr>
            <a:endParaRPr lang="sr-Latn-R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endParaRPr lang="en-US" dirty="0"/>
          </a:p>
          <a:p>
            <a:pPr marL="0" indent="0" algn="just">
              <a:buFont typeface="Wingdings" pitchFamily="2" charset="2"/>
              <a:buNone/>
            </a:pPr>
            <a:r>
              <a:rPr lang="sr-Latn-RS" sz="1200" dirty="0" smtClean="0"/>
              <a:t>Ovom odredbom se istražnim organima omogućava da dobiju podatke iz sadržaja određenih komunikacija prenetih putem računarskog sistema u drugim državama ugovornicama. U pitanju je međunarodni</a:t>
            </a:r>
            <a:r>
              <a:rPr lang="sr-Latn-RS" sz="1200" baseline="0" dirty="0" smtClean="0"/>
              <a:t> ekvivalent ovlašćenja u domaćem pravu predviđenim članom 21. Budimpeštanske konvencije. Ovo ovlašćenje je značajno imajući u vidu da komunikacije uobičajeno teku preko teritorijalnih granica.</a:t>
            </a:r>
            <a:r>
              <a:rPr lang="en-US" sz="1200" dirty="0" smtClean="0"/>
              <a:t> </a:t>
            </a: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6172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Tačni odgovori su </a:t>
            </a:r>
            <a:r>
              <a:rPr lang="en-US" dirty="0" smtClean="0"/>
              <a:t>a</a:t>
            </a:r>
            <a:r>
              <a:rPr lang="en-US" dirty="0"/>
              <a:t>) </a:t>
            </a:r>
            <a:r>
              <a:rPr lang="sr-Latn-RS" dirty="0" smtClean="0"/>
              <a:t>Hakovanje </a:t>
            </a:r>
            <a:r>
              <a:rPr lang="en-US" dirty="0" smtClean="0"/>
              <a:t>(c</a:t>
            </a:r>
            <a:r>
              <a:rPr lang="en-US" dirty="0"/>
              <a:t>) </a:t>
            </a:r>
            <a:r>
              <a:rPr lang="sr-Latn-RS" dirty="0" smtClean="0"/>
              <a:t>Falsifikovanje u vezi s računarima</a:t>
            </a:r>
            <a:r>
              <a:rPr lang="en-US" dirty="0" smtClean="0"/>
              <a:t> </a:t>
            </a:r>
            <a:r>
              <a:rPr lang="en-US" dirty="0"/>
              <a:t>(</a:t>
            </a:r>
            <a:r>
              <a:rPr lang="en-US" dirty="0" smtClean="0"/>
              <a:t>d</a:t>
            </a:r>
            <a:r>
              <a:rPr lang="sr-Latn-RS" noProof="0" dirty="0" smtClean="0"/>
              <a:t>) DDoS </a:t>
            </a:r>
            <a:r>
              <a:rPr lang="sr-Latn-RS" dirty="0" smtClean="0"/>
              <a:t>napad</a:t>
            </a:r>
            <a:r>
              <a:rPr lang="en-US" dirty="0" smtClean="0"/>
              <a:t> </a:t>
            </a:r>
            <a:r>
              <a:rPr lang="en-US" dirty="0"/>
              <a:t>(e) </a:t>
            </a:r>
            <a:r>
              <a:rPr lang="sr-Latn-RS" dirty="0" smtClean="0"/>
              <a:t>Posedovanje dečije pornografije na USB fleš memoriji.</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5604553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34. Budimpeštanske konvencije s markiranim elementom „</a:t>
            </a:r>
            <a:r>
              <a:rPr lang="sr-Latn-RS" b="0" dirty="0" smtClean="0">
                <a:solidFill>
                  <a:srgbClr val="FF0000"/>
                </a:solidFill>
              </a:rPr>
              <a:t>određenih komunikacija</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Kako je navedeno na slajdu, zahtevi</a:t>
            </a:r>
            <a:r>
              <a:rPr lang="sr-Latn-RS" baseline="0" dirty="0" smtClean="0"/>
              <a:t> za snimanje ili prikupljanje podataka iz sadržaja podneti u skladu sa članom 34. moraju se odnositi na konkretne komunikacije koje su Strane molilje identikovale. Imajući u vidu značajna pitanja privatnosti u vezi s ovim ovlašćenjem, neophodno je da se svako vršenje ovlašćenja u skladu s ovim članom odnosi na određene komunikacije kao i da</a:t>
            </a:r>
            <a:r>
              <a:rPr lang="sr-Latn-RS" sz="1200" baseline="0" dirty="0" smtClean="0"/>
              <a:t> se nadležnim organima ne mogu davati opšta i neselektivna ovlašćenja za nadzor.</a:t>
            </a:r>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32083280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34. Budimpeštanske konvencije s markiranim elementom „</a:t>
            </a:r>
            <a:r>
              <a:rPr lang="sr-Latn-RS" sz="1200" b="0" dirty="0" smtClean="0">
                <a:solidFill>
                  <a:srgbClr val="FF0000"/>
                </a:solidFill>
              </a:rPr>
              <a:t>do granice koju dozvoljavaju međusobno važeći ugovori i domaće pravo</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sz="120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200" dirty="0" smtClean="0"/>
              <a:t>Od</a:t>
            </a:r>
            <a:r>
              <a:rPr lang="sr-Latn-RS" sz="1200" baseline="0" dirty="0" smtClean="0"/>
              <a:t> Strana se zahteva da obezbede uzajamnu pomoć u skladu sa članom 34. u meri koju dopuštaju njihovi domaći zakoni. Kako je u pitanju vrlo intruzivna mera, Strane mogu po slobodnoj proceni ograničiti opseg uzajamne pomoći koju su spremne da pruže u smislu presretanja podataka iz sadržaja.</a:t>
            </a:r>
            <a:r>
              <a:rPr lang="en-US" sz="1200" dirty="0" smtClean="0"/>
              <a:t> </a:t>
            </a: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14147385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Član 34 Budimpeštanske</a:t>
            </a:r>
            <a:r>
              <a:rPr lang="sr-Latn-RS" baseline="0" dirty="0" smtClean="0"/>
              <a:t> konvencije dozvoljava Stranama ugovornicama da odbiju da drugoj Strani pruže uzajamnu pomoć u vezi sa presretanjem podataka iz sadržaja člana</a:t>
            </a:r>
            <a:r>
              <a:rPr lang="en-US" dirty="0" smtClean="0"/>
              <a:t> 34</a:t>
            </a:r>
            <a:r>
              <a:rPr lang="sr-Latn-RS" dirty="0" smtClean="0"/>
              <a:t>.</a:t>
            </a:r>
            <a:r>
              <a:rPr lang="en-US" dirty="0" smtClean="0"/>
              <a:t> </a:t>
            </a:r>
            <a:r>
              <a:rPr lang="sr-Latn-RS" dirty="0" smtClean="0"/>
              <a:t>na osnovu</a:t>
            </a:r>
            <a:r>
              <a:rPr lang="sr-Latn-RS" baseline="0" dirty="0" smtClean="0"/>
              <a:t> toga što domaći zakoni to ne dopuštaju.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493411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Član 34 Budimpeštanske</a:t>
            </a:r>
            <a:r>
              <a:rPr lang="sr-Latn-RS" baseline="0" dirty="0" smtClean="0"/>
              <a:t> konvencije dozvoljava Stranama ugovornicama da odbiju da drugoj Strani pruže uzajamnu pomoć u vezi sa presretanjem podataka iz sadržaja člana</a:t>
            </a:r>
            <a:r>
              <a:rPr lang="en-US" dirty="0" smtClean="0"/>
              <a:t> </a:t>
            </a:r>
            <a:r>
              <a:rPr lang="en-US" dirty="0"/>
              <a:t>34 </a:t>
            </a:r>
            <a:r>
              <a:rPr lang="sr-Latn-RS" dirty="0" smtClean="0"/>
              <a:t>na osnovu</a:t>
            </a:r>
            <a:r>
              <a:rPr lang="sr-Latn-RS" baseline="0" dirty="0" smtClean="0"/>
              <a:t> toga što domaći zakoni to ne dopuštaju.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25837826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RS" baseline="0" dirty="0" smtClean="0"/>
              <a:t>S  leve</a:t>
            </a:r>
            <a:r>
              <a:rPr lang="sr-Latn-RS" dirty="0" smtClean="0"/>
              <a:t> strane slajda prikazan</a:t>
            </a:r>
            <a:r>
              <a:rPr lang="sr-Latn-RS" baseline="0" dirty="0" smtClean="0"/>
              <a:t> je tekst člana 34. Budimpeštanske konvencije s markiranim elementom „mesto za kontakt...24 sata, sedam dana u nedelji...pružanje trenuntne pomoći</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Kao što se</a:t>
            </a:r>
            <a:r>
              <a:rPr lang="sr-Latn-RS" baseline="0" dirty="0" smtClean="0"/>
              <a:t> napominje u Eksplanatornom izveštaju uz Budimpeštansku konvenciju, „</a:t>
            </a:r>
            <a:r>
              <a:rPr lang="sr-Latn-RS" sz="1200" kern="1200" dirty="0" smtClean="0">
                <a:solidFill>
                  <a:schemeClr val="tx1"/>
                </a:solidFill>
                <a:effectLst/>
                <a:latin typeface="+mn-lt"/>
                <a:ea typeface="ＭＳ Ｐゴシック" pitchFamily="-65" charset="-128"/>
                <a:cs typeface="ＭＳ Ｐゴシック" pitchFamily="-65" charset="-128"/>
              </a:rPr>
              <a:t>delotvorno suzbijanje krivičnih dela izvršenih korišćenjem računarskih sistema i delotvorno prikupljanje dokaza u elektronskom obliku zahtevaju vrlo brz odgovor. Uz to, dovoljno je nekoliko komandina tastaturi da radnja izvršena na jednom kraju sveta ima momentalne posledice hiljadama kilometara i mnogo vremenskih zona dalje. Iz tog razloga, postojeća policijska saradnja i modaliteti uzajamne pomoći iziskuju dodatne kanale kako bi se efikasno odgovorilo na izazove računarskog doba. Kanal koji se uspostavlja ovim članom temelji se na iskustvu koje je stečeno u okviru već operativne mreže, stvorene pod okriljem grupe država G8.“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sz="1200" kern="1200" dirty="0" smtClean="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sz="120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200" dirty="0" smtClean="0"/>
              <a:t>U tom</a:t>
            </a:r>
            <a:r>
              <a:rPr lang="sr-Latn-RS" sz="1200" baseline="0" dirty="0" smtClean="0"/>
              <a:t> smislu, član 35. zahteva da Strane odrede mesto za kontakt dostupno 24 sata dnevno, sedam dana u nedelji, kako bi se obezbedila trenutna pomoć u istragama i postupcima u delokrugu Poglavlja III Konvencije.</a:t>
            </a:r>
            <a:r>
              <a:rPr lang="en-US" sz="1200"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278464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34. Budimpeštanske konvencije s markiranim elementom „</a:t>
            </a:r>
            <a:r>
              <a:rPr lang="sr-Latn-RS" sz="1200" b="0" dirty="0" smtClean="0">
                <a:solidFill>
                  <a:srgbClr val="FF0000"/>
                </a:solidFill>
              </a:rPr>
              <a:t>istragama</a:t>
            </a:r>
            <a:r>
              <a:rPr lang="sr-Latn-RS" sz="1200" b="0" dirty="0" smtClean="0"/>
              <a:t> ili </a:t>
            </a:r>
            <a:r>
              <a:rPr lang="sr-Latn-RS" sz="1200" b="0" dirty="0" smtClean="0">
                <a:solidFill>
                  <a:srgbClr val="FF0000"/>
                </a:solidFill>
              </a:rPr>
              <a:t>postupcima...odnose na računarske sisteme i podatke...prikupljanja dokaza u elektronskom obliku o krivičnom delu</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Svrha Mreže</a:t>
            </a:r>
            <a:r>
              <a:rPr lang="sr-Latn-RS" sz="1200" baseline="0" dirty="0" smtClean="0"/>
              <a:t> 24/7 jeste da pruži trenutnu pomoć u svrhe istraga ili postupaka koji se odnose na</a:t>
            </a:r>
            <a:r>
              <a:rPr lang="en-US" sz="1200" dirty="0" smtClean="0"/>
              <a:t>:</a:t>
            </a:r>
            <a:endParaRPr lang="en-US" sz="120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sz="1200" dirty="0"/>
              <a:t>a) </a:t>
            </a:r>
            <a:r>
              <a:rPr lang="sr-Latn-RS" sz="1200" dirty="0" smtClean="0"/>
              <a:t>krivična dela u vezi sa računarskim sistemima i podacima</a:t>
            </a:r>
            <a:r>
              <a:rPr lang="sr-Latn-RS" sz="1200" baseline="0" dirty="0" smtClean="0"/>
              <a:t>; </a:t>
            </a:r>
            <a:endParaRPr lang="en-US" sz="1200" dirty="0"/>
          </a:p>
          <a:p>
            <a:r>
              <a:rPr lang="en-US" dirty="0"/>
              <a:t>b) </a:t>
            </a:r>
            <a:r>
              <a:rPr lang="sr-Latn-RS" dirty="0" smtClean="0"/>
              <a:t>prikupljanje podataka u elektronskom obliku za bilo koje krivično delo.</a:t>
            </a:r>
            <a:r>
              <a:rPr lang="sr-Latn-RS" baseline="0" dirty="0" smtClean="0"/>
              <a:t> </a:t>
            </a:r>
            <a:endParaRPr lang="en-US" dirty="0"/>
          </a:p>
          <a:p>
            <a:endParaRPr lang="en-US" dirty="0"/>
          </a:p>
          <a:p>
            <a:r>
              <a:rPr lang="sr-Latn-RS" dirty="0" smtClean="0"/>
              <a:t>To znači</a:t>
            </a:r>
            <a:r>
              <a:rPr lang="sr-Latn-RS" baseline="0" dirty="0" smtClean="0"/>
              <a:t> da poput drugih oblika međunarodne saradnje i uzajamne pomoći predviđenih Budimpeštanskom konvencijom, član 35 se ne odnosi samo na visokotehnološki kriminal, već šire, na elektronske dokaze.</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val="673238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aseline="0" dirty="0" smtClean="0"/>
              <a:t>S  leve</a:t>
            </a:r>
            <a:r>
              <a:rPr lang="sr-Latn-RS" dirty="0" smtClean="0"/>
              <a:t> strane slajda prikazan</a:t>
            </a:r>
            <a:r>
              <a:rPr lang="sr-Latn-RS" baseline="0" dirty="0" smtClean="0"/>
              <a:t> je tekst člana 34. Budimpeštanske konvencije s markiranim elementom „olakšavanje...ukoliko to domaće pravo dozvoljava...neposredno sprovođenje...tehničkih saveta...zaštitu...prikupljanje dokaza...informacije pravne prirode...lociranje osumnjičenih</a:t>
            </a:r>
            <a:r>
              <a:rPr lang="en-US" dirty="0" smtClean="0"/>
              <a:t>.</a:t>
            </a:r>
            <a:r>
              <a:rPr lang="sr-Latn-RS" dirty="0" smtClean="0"/>
              <a:t>“</a:t>
            </a:r>
            <a:endParaRPr lang="en-US" dirty="0" smtClean="0"/>
          </a:p>
          <a:p>
            <a:pPr algn="just"/>
            <a:endParaRPr lang="en-U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200" dirty="0" smtClean="0"/>
              <a:t>Na slajdu se navode primeri tipa</a:t>
            </a:r>
            <a:r>
              <a:rPr lang="sr-Latn-RS" sz="1200" baseline="0" dirty="0" smtClean="0"/>
              <a:t> pomoći koju Mreža 24/7 može pružiti. Spisak na slajdu nije konačan.</a:t>
            </a:r>
            <a:r>
              <a:rPr lang="en-US" sz="1200" dirty="0" smtClean="0"/>
              <a:t>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val="4748565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34. Budimpeštanske konvencije s markiranim elementom „</a:t>
            </a:r>
            <a:r>
              <a:rPr lang="sr-Latn-RS" sz="1200" b="0" dirty="0" smtClean="0">
                <a:solidFill>
                  <a:srgbClr val="FF0000"/>
                </a:solidFill>
              </a:rPr>
              <a:t>mogućnostima dovoljnim da može brzo da razmenjuje poruke... mora da se obezbedi da mesto za kontakt može brzo da sarađuje sa tim organima</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ovom slajdu dat je okvir</a:t>
            </a:r>
            <a:r>
              <a:rPr lang="sr-Latn-RS" sz="1200" baseline="0" dirty="0" smtClean="0"/>
              <a:t> kapaciteta koje Mreža </a:t>
            </a:r>
            <a:r>
              <a:rPr lang="en-US" sz="1200" dirty="0" smtClean="0"/>
              <a:t>24/7 </a:t>
            </a:r>
            <a:r>
              <a:rPr lang="sr-Latn-RS" sz="1200" baseline="0" dirty="0" smtClean="0"/>
              <a:t>treba da poseduje. </a:t>
            </a: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3884311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dirty="0" smtClean="0"/>
              <a:t>S  leve</a:t>
            </a:r>
            <a:r>
              <a:rPr lang="sr-Latn-RS" dirty="0" smtClean="0"/>
              <a:t> strane slajda prikazan</a:t>
            </a:r>
            <a:r>
              <a:rPr lang="sr-Latn-RS" baseline="0" dirty="0" smtClean="0"/>
              <a:t> je tekst člana 34. Budimpeštanske konvencije s markiranim elementom „</a:t>
            </a:r>
            <a:r>
              <a:rPr lang="sr-Latn-RS" b="0" dirty="0" smtClean="0">
                <a:solidFill>
                  <a:srgbClr val="FF0000"/>
                </a:solidFill>
              </a:rPr>
              <a:t>obučeno</a:t>
            </a:r>
            <a:r>
              <a:rPr lang="sr-Latn-RS" b="0" dirty="0" smtClean="0"/>
              <a:t> i </a:t>
            </a:r>
            <a:r>
              <a:rPr lang="sr-Latn-RS" b="0" dirty="0" smtClean="0">
                <a:solidFill>
                  <a:srgbClr val="FF0000"/>
                </a:solidFill>
              </a:rPr>
              <a:t>opremljeno osoblje</a:t>
            </a:r>
            <a:r>
              <a:rPr lang="en-US" dirty="0" smtClean="0"/>
              <a:t>.</a:t>
            </a:r>
            <a:r>
              <a:rPr lang="sr-Latn-RS" dirty="0" smtClean="0"/>
              <a:t>“</a:t>
            </a:r>
            <a:endParaRPr lang="en-US" dirty="0" smtClean="0"/>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ovom slajdu dat je okvir</a:t>
            </a:r>
            <a:r>
              <a:rPr lang="sr-Latn-RS" sz="1200" baseline="0" dirty="0" smtClean="0"/>
              <a:t> kapaciteta koje Mreža </a:t>
            </a:r>
            <a:r>
              <a:rPr lang="en-US" sz="1200" dirty="0" smtClean="0"/>
              <a:t>24/7 </a:t>
            </a:r>
            <a:r>
              <a:rPr lang="sr-Latn-RS" sz="1200" baseline="0" dirty="0" smtClean="0"/>
              <a:t>treba da poseduje</a:t>
            </a:r>
            <a:r>
              <a:rPr lang="en-US" sz="1200"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8807687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Treći</a:t>
            </a:r>
            <a:r>
              <a:rPr lang="sr-Latn-RS" baseline="0" dirty="0" smtClean="0"/>
              <a:t> deo sadrži činjenični kontekst i pregled odredbi nacrta Drugog dodatnog protokola uz Budimpeštansku konvenciju.</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30166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„u kažnjiva...najmanje godinu dana...težom kaznom...različita minimalna kazna“</a:t>
            </a:r>
            <a:r>
              <a:rPr lang="en-US" dirty="0" smtClean="0"/>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endParaRPr lang="sr-Latn-RS" sz="1200" dirty="0" smtClean="0"/>
          </a:p>
          <a:p>
            <a:pPr marL="0" indent="0" algn="just">
              <a:buFont typeface="Wingdings" pitchFamily="2" charset="2"/>
              <a:buNone/>
            </a:pPr>
            <a:r>
              <a:rPr lang="sr-Latn-RS" sz="1200" dirty="0" smtClean="0"/>
              <a:t>Budimpeštanska konvencija, strogo uzev, nije ugovor o ekstradiciji, ali zahteva od Strana da izruče</a:t>
            </a:r>
            <a:r>
              <a:rPr lang="sr-Latn-RS" sz="1200" baseline="0" dirty="0" smtClean="0"/>
              <a:t> osumnjičene učinioce krivičnih dela pod određenim okolnostima vezano za krivična dela utvrđena u skladu sa Konvencijom. Dato krivično delo mora biti kažnjivo u obe zemlje zatvorskom kaznom od najmanje godinu dana, mada se Strane mogu saglasiti i sa drugačijom kaznom na osnovu propisa ili ugovora o ekstradiciji.</a:t>
            </a:r>
            <a:r>
              <a:rPr lang="en-GB" sz="1200"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991028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sr-Latn-RS" sz="1200" b="1" kern="1200" dirty="0" smtClean="0">
                <a:solidFill>
                  <a:schemeClr val="tx1"/>
                </a:solidFill>
                <a:effectLst/>
                <a:latin typeface="+mn-lt"/>
                <a:ea typeface="ＭＳ Ｐゴシック" pitchFamily="-65" charset="-128"/>
                <a:cs typeface="ＭＳ Ｐゴシック" pitchFamily="-65" charset="-128"/>
              </a:rPr>
              <a:t>Jezik zahteva:</a:t>
            </a:r>
            <a:r>
              <a:rPr lang="sr-Latn-RS" sz="1200" kern="1200" dirty="0" smtClean="0">
                <a:solidFill>
                  <a:schemeClr val="tx1"/>
                </a:solidFill>
                <a:effectLst/>
                <a:latin typeface="+mn-lt"/>
                <a:ea typeface="ＭＳ Ｐゴシック" pitchFamily="-65" charset="-128"/>
                <a:cs typeface="ＭＳ Ｐゴシック" pitchFamily="-65" charset="-128"/>
              </a:rPr>
              <a:t> Ovaj član obezbeđuje okvir za jezike koji se mogu koristiti u obraćanju Stranama i davaocima usluga. Čak i kada su u praksi Strane u mogućnosti da rade na jezicima koji nisu njihovi zvanični jezici, domaći zakoni ili ugovori možda ne predviđaju takvu mogućnost. Cilj ovog člana je da u skladu sa Protokolom omogući dodatnu fleksibilnost.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Video konferencije</a:t>
            </a:r>
            <a:r>
              <a:rPr lang="sr-Latn-RS" sz="1200" kern="1200" dirty="0" smtClean="0">
                <a:solidFill>
                  <a:schemeClr val="tx1"/>
                </a:solidFill>
                <a:effectLst/>
                <a:latin typeface="+mn-lt"/>
                <a:ea typeface="ＭＳ Ｐゴシック" pitchFamily="-65" charset="-128"/>
                <a:cs typeface="ＭＳ Ｐゴシック" pitchFamily="-65" charset="-128"/>
              </a:rPr>
              <a:t>: Ovaj član se primarno bavi korišćenjem video-konferencijske tehnologije u uzimanju izjava ili svedočenja. Ovaj oblik saradnje može biti predviđen i postojećim bilateralnim i multilateralnim ugovorima za uzajamnu pomoć, npr. ETS 182 (Drugi dodatni protokol uz Evropsku konvenciju o međusobnom pružanju pravne pomoći u krivičnim stvarima). Kako ne bi stavio van snage odredbe posebno osmišljene da zadovolje zahteve strana ugovornica tih ugovora ili konvencija, član </a:t>
            </a:r>
            <a:r>
              <a:rPr lang="en-US" sz="1200" kern="1200" dirty="0" smtClean="0">
                <a:solidFill>
                  <a:schemeClr val="tx1"/>
                </a:solidFill>
                <a:effectLst/>
                <a:latin typeface="+mn-lt"/>
                <a:ea typeface="ＭＳ Ｐゴシック" pitchFamily="-65" charset="-128"/>
                <a:cs typeface="ＭＳ Ｐゴシック" pitchFamily="-65" charset="-128"/>
              </a:rPr>
              <a:t>[ ], </a:t>
            </a:r>
            <a:r>
              <a:rPr lang="sr-Latn-RS" sz="1200" kern="1200" dirty="0" smtClean="0">
                <a:solidFill>
                  <a:schemeClr val="tx1"/>
                </a:solidFill>
                <a:effectLst/>
                <a:latin typeface="+mn-lt"/>
                <a:ea typeface="ＭＳ Ｐゴシック" pitchFamily="-65" charset="-128"/>
                <a:cs typeface="ＭＳ Ｐゴシック" pitchFamily="-65" charset="-128"/>
              </a:rPr>
              <a:t>kao i nekoliko drugih članova ovog protokola, primenjuje se u odsustvu ugovora o uzajamnoj pravnoj pomoći, ili dogovora na osnovu jednoobraznih ili recipročnih propisa, koji su na snazi između zamoljene Strane i Strane molilje. Takvi članovi slede isti pristup kao u članu 27. Budimpeštanske konvencije.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Zajednički istražni timovi i zajedničke istrage</a:t>
            </a:r>
            <a:r>
              <a:rPr lang="sr-Latn-RS" sz="1200" kern="1200" dirty="0" smtClean="0">
                <a:solidFill>
                  <a:schemeClr val="tx1"/>
                </a:solidFill>
                <a:effectLst/>
                <a:latin typeface="+mn-lt"/>
                <a:ea typeface="ＭＳ Ｐゴシック" pitchFamily="-65" charset="-128"/>
                <a:cs typeface="ＭＳ Ｐゴシック" pitchFamily="-65" charset="-128"/>
              </a:rPr>
              <a:t>: Imajući na umu prekograničnu prirodu visokotehnološkog kriminala i dokaza u elektronskom obliku, istrage i gonjenja koji se odnose na visokotehnološki kriminal i elektronske dokaze obično su povezani s drugim državama. Zajednički istražni timovi (ZIT) mogu biti delotvorno sredstvo operativne saradnje ili koordinacije između dve ili više država. Član </a:t>
            </a:r>
            <a:r>
              <a:rPr lang="en-US" sz="1200" kern="1200" dirty="0" smtClean="0">
                <a:solidFill>
                  <a:schemeClr val="tx1"/>
                </a:solidFill>
                <a:effectLst/>
                <a:latin typeface="+mn-lt"/>
                <a:ea typeface="ＭＳ Ｐゴシック" pitchFamily="-65" charset="-128"/>
                <a:cs typeface="ＭＳ Ｐゴシック" pitchFamily="-65" charset="-128"/>
              </a:rPr>
              <a:t>[ ] </a:t>
            </a:r>
            <a:r>
              <a:rPr lang="sr-Latn-RS" sz="1200" kern="1200" dirty="0" smtClean="0">
                <a:solidFill>
                  <a:schemeClr val="tx1"/>
                </a:solidFill>
                <a:effectLst/>
                <a:latin typeface="+mn-lt"/>
                <a:ea typeface="ＭＳ Ｐゴシック" pitchFamily="-65" charset="-128"/>
                <a:cs typeface="ＭＳ Ｐゴシック" pitchFamily="-65" charset="-128"/>
              </a:rPr>
              <a:t>pruža osnov za te oblike saradnje.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Uzajamna pomoć</a:t>
            </a:r>
            <a:r>
              <a:rPr lang="sr-Latn-RS" sz="1200" b="1" kern="1200" baseline="0" dirty="0" smtClean="0">
                <a:solidFill>
                  <a:schemeClr val="tx1"/>
                </a:solidFill>
                <a:effectLst/>
                <a:latin typeface="+mn-lt"/>
                <a:ea typeface="ＭＳ Ｐゴシック" pitchFamily="-65" charset="-128"/>
                <a:cs typeface="ＭＳ Ｐゴシック" pitchFamily="-65" charset="-128"/>
              </a:rPr>
              <a:t> u kriznim situacijama</a:t>
            </a:r>
            <a:r>
              <a:rPr lang="sr-Latn-RS" sz="1200" kern="1200" dirty="0" smtClean="0">
                <a:solidFill>
                  <a:schemeClr val="tx1"/>
                </a:solidFill>
                <a:effectLst/>
                <a:latin typeface="+mn-lt"/>
                <a:ea typeface="ＭＳ Ｐゴシック" pitchFamily="-65" charset="-128"/>
                <a:cs typeface="ＭＳ Ｐゴシック" pitchFamily="-65" charset="-128"/>
              </a:rPr>
              <a:t>: Ovaj član osmišljen je da omogući maksimalno ubrzan postupak po zahtevu za uzajamnu pomoć u </a:t>
            </a:r>
            <a:r>
              <a:rPr lang="sr-Latn-RS" sz="1200" b="0" i="0" u="none" kern="1200" dirty="0" smtClean="0">
                <a:solidFill>
                  <a:schemeClr val="tx1"/>
                </a:solidFill>
                <a:effectLst/>
                <a:latin typeface="+mn-lt"/>
                <a:ea typeface="ＭＳ Ｐゴシック" pitchFamily="-65" charset="-128"/>
                <a:cs typeface="ＭＳ Ｐゴシック" pitchFamily="-65" charset="-128"/>
              </a:rPr>
              <a:t>kriznim situacijama</a:t>
            </a:r>
            <a:r>
              <a:rPr lang="sr-Latn-RS" sz="1200" kern="1200" dirty="0" smtClean="0">
                <a:solidFill>
                  <a:schemeClr val="tx1"/>
                </a:solidFill>
                <a:effectLst/>
                <a:latin typeface="+mn-lt"/>
                <a:ea typeface="ＭＳ Ｐゴシック" pitchFamily="-65" charset="-128"/>
                <a:cs typeface="ＭＳ Ｐゴシック" pitchFamily="-65" charset="-128"/>
              </a:rPr>
              <a:t>. Krizna situacija definisana je u stavu 1. kao ona u kojoj postoji </a:t>
            </a:r>
            <a:r>
              <a:rPr lang="sr-Latn-RS" sz="1200" b="0" i="0" u="none" kern="1200" dirty="0" smtClean="0">
                <a:solidFill>
                  <a:schemeClr val="tx1"/>
                </a:solidFill>
                <a:effectLst/>
                <a:latin typeface="+mn-lt"/>
                <a:ea typeface="ＭＳ Ｐゴシック" pitchFamily="-65" charset="-128"/>
                <a:cs typeface="ＭＳ Ｐゴシック" pitchFamily="-65" charset="-128"/>
              </a:rPr>
              <a:t>značajna i neposredna opasnost</a:t>
            </a:r>
            <a:r>
              <a:rPr lang="sr-Latn-RS" sz="1200" kern="1200" dirty="0" smtClean="0">
                <a:solidFill>
                  <a:schemeClr val="tx1"/>
                </a:solidFill>
                <a:effectLst/>
                <a:latin typeface="+mn-lt"/>
                <a:ea typeface="ＭＳ Ｐゴシック" pitchFamily="-65" charset="-128"/>
                <a:cs typeface="ＭＳ Ｐゴシック" pitchFamily="-65" charset="-128"/>
              </a:rPr>
              <a:t> po život ili bezbednost fizičkog lica. Svrha definicije je da obuhvati situacije u kojima je opasnost neposredna, što znači da ona ne uključuje situacije u kojima je opasnost po život ili bezbednost lica već prošla, niti one u kojima se može javiti neka buduća opasnost, koja nije neposredna. Razlog za ovu vrlo preciznu definiciju jeste da se ovim članom i  zamoljenoj i Strani molilji nameće radno intenzivna obaveza da vrlo ubrzano reaguju u kriznim situacijama, što, shodno tome, iziskuje da krizni zahtevi imaju viši prioritet u odnosu na druge značajne, ali donekle manje urgentne predmete, iako su za njih zahtevi podneti ranije.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Direktno otkrivanje podataka o pretplatniku</a:t>
            </a:r>
            <a:r>
              <a:rPr lang="sr-Latn-RS" sz="1200" kern="1200" dirty="0" smtClean="0">
                <a:solidFill>
                  <a:schemeClr val="tx1"/>
                </a:solidFill>
                <a:effectLst/>
                <a:latin typeface="+mn-lt"/>
                <a:ea typeface="ＭＳ Ｐゴシック" pitchFamily="-65" charset="-128"/>
                <a:cs typeface="ＭＳ Ｐゴシック" pitchFamily="-65" charset="-128"/>
              </a:rPr>
              <a:t>: Ovim članom se utvrđuje postupak koji omogućava direktnu saradnju vlasti jedne Strane i davaoca usluga na teritoriji druge u pogledu dobijanja podataka o pretplatniku. Postupak se temelji na zaključcima Grupe za pristup dokazima u oblaku Komiteta za Budimpeštansku konvenciju i Smernici za član 18. Konvencije, prepoznajući značaj blagovremenog prekograničnog pristupa elektronskim dokazima u krivićnim istragama</a:t>
            </a:r>
            <a:r>
              <a:rPr lang="sr-Latn-RS" sz="1200" kern="1200" baseline="0" dirty="0" smtClean="0">
                <a:solidFill>
                  <a:schemeClr val="tx1"/>
                </a:solidFill>
                <a:effectLst/>
                <a:latin typeface="+mn-lt"/>
                <a:ea typeface="ＭＳ Ｐゴシック" pitchFamily="-65" charset="-128"/>
                <a:cs typeface="ＭＳ Ｐゴシック" pitchFamily="-65" charset="-128"/>
              </a:rPr>
              <a:t> i postupcima</a:t>
            </a:r>
            <a:r>
              <a:rPr lang="sr-Latn-RS" sz="1200" kern="1200" dirty="0" smtClean="0">
                <a:solidFill>
                  <a:schemeClr val="tx1"/>
                </a:solidFill>
                <a:effectLst/>
                <a:latin typeface="+mn-lt"/>
                <a:ea typeface="ＭＳ Ｐゴシック" pitchFamily="-65" charset="-128"/>
                <a:cs typeface="ＭＳ Ｐゴシック" pitchFamily="-65" charset="-128"/>
              </a:rPr>
              <a:t>, imajući u vidu izazove koje proizvode postojeći postupci za dobijanje elektronskih dokaza od davaoca usluga u drugim zemljama.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kern="1200" dirty="0" smtClean="0">
                <a:solidFill>
                  <a:schemeClr val="tx1"/>
                </a:solidFill>
                <a:effectLst/>
                <a:latin typeface="+mn-lt"/>
                <a:ea typeface="ＭＳ Ｐゴシック" pitchFamily="-65" charset="-128"/>
                <a:cs typeface="ＭＳ Ｐゴシック" pitchFamily="-65" charset="-128"/>
              </a:rPr>
              <a:t>Izvršenje naredbi</a:t>
            </a:r>
            <a:r>
              <a:rPr lang="sr-Latn-RS" sz="1200" kern="1200" dirty="0" smtClean="0">
                <a:solidFill>
                  <a:schemeClr val="tx1"/>
                </a:solidFill>
                <a:effectLst/>
                <a:latin typeface="+mn-lt"/>
                <a:ea typeface="ＭＳ Ｐゴシック" pitchFamily="-65" charset="-128"/>
                <a:cs typeface="ＭＳ Ｐゴシック" pitchFamily="-65" charset="-128"/>
              </a:rPr>
              <a:t>: Svrha ovog člana jeste da Strana molilja ima mogućnost da izda </a:t>
            </a:r>
            <a:r>
              <a:rPr lang="sr-Latn-RS" sz="1200" b="0" i="0" u="none" kern="1200" dirty="0" smtClean="0">
                <a:solidFill>
                  <a:schemeClr val="tx1"/>
                </a:solidFill>
                <a:effectLst/>
                <a:latin typeface="+mn-lt"/>
                <a:ea typeface="ＭＳ Ｐゴシック" pitchFamily="-65" charset="-128"/>
                <a:cs typeface="ＭＳ Ｐゴシック" pitchFamily="-65" charset="-128"/>
              </a:rPr>
              <a:t>naredbu</a:t>
            </a:r>
            <a:r>
              <a:rPr lang="sr-Latn-RS" sz="1200" kern="1200" dirty="0" smtClean="0">
                <a:solidFill>
                  <a:schemeClr val="tx1"/>
                </a:solidFill>
                <a:effectLst/>
                <a:latin typeface="+mn-lt"/>
                <a:ea typeface="ＭＳ Ｐゴシック" pitchFamily="-65" charset="-128"/>
                <a:cs typeface="ＭＳ Ｐゴシック" pitchFamily="-65" charset="-128"/>
              </a:rPr>
              <a:t> koja će biti podneta zamoljenoj Strani, a da zamoljena Strana ima mogućnost da izvrši tu naredbu obavezujući davaoca usluga na svojoj teritoriji da preda podatke o pretplatniku ili podatke o saobraćaju koje poseduje ili kontroliše.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5908405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b="1" kern="1200" dirty="0" smtClean="0">
                <a:solidFill>
                  <a:schemeClr val="tx1"/>
                </a:solidFill>
                <a:effectLst/>
                <a:latin typeface="+mn-lt"/>
                <a:ea typeface="ＭＳ Ｐゴシック" pitchFamily="-65" charset="-128"/>
                <a:cs typeface="ＭＳ Ｐゴシック" pitchFamily="-65" charset="-128"/>
              </a:rPr>
              <a:t>Jezik zahteva</a:t>
            </a:r>
            <a:r>
              <a:rPr lang="sr-Latn-RS" sz="1200" kern="1200" dirty="0" smtClean="0">
                <a:solidFill>
                  <a:schemeClr val="tx1"/>
                </a:solidFill>
                <a:effectLst/>
                <a:latin typeface="+mn-lt"/>
                <a:ea typeface="ＭＳ Ｐゴシック" pitchFamily="-65" charset="-128"/>
                <a:cs typeface="ＭＳ Ｐゴシック" pitchFamily="-65" charset="-128"/>
              </a:rPr>
              <a:t>: Ovaj član obezbeđuje okvir za jezike koji se mogu koristiti u obraćanju Stranama i davaocima usluga. Čak i kada su u praksi Strane u mogućnosti da rade na jezicima koji nisu njihovi zvanični jezici, domaći zakoni ili ugovori možda ne predviđaju takvu mogućnost. Cilj ovog člana je da u skladu sa Protokolom omogući dodatnu fleksibilnost.</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Netačni ili skupi prevodi zahteva za uzajamnu pomoć koji se odnose na krivična dela koja uključuju elektronske dokaze već su hronična primedba koja zahteva neodložnu pažnju. To je prepreka koja narušava legitimne procese pribavljanja podataka i zaštite javne bezbednosti. Ista pitanja prevazilaze okvire tradicionalne uzajamne pomoći, kao kada, na primer, Strana direktno prosledi naredbu davaocu usluga na teritoriji druge Strane u skladu sa članom [ ], ili zahteve da se izvrši naredba u skladu sa članom [ ]. Iako se očekuje da se mogućnosti mašinskog prevođenja unaprede, u ovom trenutku one su nezadovoljavajuće. Iz tih razloga, problem prevoda se iznova ponavlja u predlozima članova koje treba uključiti u protokol</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36036829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Ovaj član se primarno bavi korišćenjem video-konferencijske tehnologije u uzimanju svedočenja ili izjava. Ovaj oblik saradnje može biti predviđen i postojećim bilateralnim i multilateralnim ugovorima za uzajamnu pomoć, npr. ETS 182 (Drugi dodatni protokol uz Evropsku konvenciju o međusobnom pružanju pravne pomoći u krivičnim stvarima). Kako ne bi stavio van snage odredbe posebno osmišljene da zadovolje zahteve strana ugovornica tih ugovora ili konvencija, član </a:t>
            </a:r>
            <a:r>
              <a:rPr lang="en-US" sz="1200" kern="1200" dirty="0" smtClean="0">
                <a:solidFill>
                  <a:schemeClr val="tx1"/>
                </a:solidFill>
                <a:effectLst/>
                <a:latin typeface="+mn-lt"/>
                <a:ea typeface="ＭＳ Ｐゴシック" pitchFamily="-65" charset="-128"/>
                <a:cs typeface="ＭＳ Ｐゴシック" pitchFamily="-65" charset="-128"/>
              </a:rPr>
              <a:t>[ ], </a:t>
            </a:r>
            <a:r>
              <a:rPr lang="sr-Latn-RS" sz="1200" kern="1200" dirty="0" smtClean="0">
                <a:solidFill>
                  <a:schemeClr val="tx1"/>
                </a:solidFill>
                <a:effectLst/>
                <a:latin typeface="+mn-lt"/>
                <a:ea typeface="ＭＳ Ｐゴシック" pitchFamily="-65" charset="-128"/>
                <a:cs typeface="ＭＳ Ｐゴシック" pitchFamily="-65" charset="-128"/>
              </a:rPr>
              <a:t>kao i nekoliko drugih članova ovog protokola, primenjivaće se u odsustvu ugovora o uzajamnoj pravnoj pomoći, ili dogovora na osnovu jednoobraznih ili recipročnih propisa, koji su na snazi između zamoljene Strane i Strane molilje. Takvi članovi slede isti pristup kao u članu 27. Budimpeštanske konvencije</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a:solidFill>
                <a:schemeClr val="tx1"/>
              </a:solidFill>
              <a:effectLst/>
              <a:latin typeface="+mn-lt"/>
              <a:ea typeface="ＭＳ Ｐゴシック" pitchFamily="-65" charset="-128"/>
              <a:cs typeface="ＭＳ Ｐゴシック" pitchFamily="-65" charset="-128"/>
            </a:endParaRPr>
          </a:p>
          <a:p>
            <a:endParaRPr lang="en-US" sz="1200" kern="1200" dirty="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Uz to, član [ ] ima isti materijalni opseg kao i u članu 25. Budimpeštanske konvencije, odnosno, na raspolaganju je u svrhu „istraga i postupaka koji se odnose na krivična dela u vezi sa računarskim sistemima i podacima, ili prikupljanja dokaza u elektronskom obliku za bilo</a:t>
            </a:r>
            <a:r>
              <a:rPr lang="sr-Latn-RS" sz="1200" kern="1200" baseline="0" dirty="0" smtClean="0">
                <a:solidFill>
                  <a:schemeClr val="tx1"/>
                </a:solidFill>
                <a:effectLst/>
                <a:latin typeface="+mn-lt"/>
                <a:ea typeface="ＭＳ Ｐゴシック" pitchFamily="-65" charset="-128"/>
                <a:cs typeface="ＭＳ Ｐゴシック" pitchFamily="-65" charset="-128"/>
              </a:rPr>
              <a:t> koje</a:t>
            </a:r>
            <a:r>
              <a:rPr lang="sr-Latn-RS" sz="1200" kern="1200" dirty="0" smtClean="0">
                <a:solidFill>
                  <a:schemeClr val="tx1"/>
                </a:solidFill>
                <a:effectLst/>
                <a:latin typeface="+mn-lt"/>
                <a:ea typeface="ＭＳ Ｐゴシック" pitchFamily="-65" charset="-128"/>
                <a:cs typeface="ＭＳ Ｐゴシック" pitchFamily="-65" charset="-128"/>
              </a:rPr>
              <a:t> krivično delo.“ Kako se navodi u stavu 253. Eksplanatornog izveštaja uz Budimpeštansku konvenciju, „krivična dela koja se odnose na računarske sisteme i podatke“ podrazumevaju „dela obuhvaćena članom 14, stavom 2, tačkama a) i b) Budimpeštanske konvencije,“ odnosno „krivična dela utvrđena u skladu sa članovima 2. do 11. ove Konvencije“ i „druga krivična dela počinjena putem računarskog sistema</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35090007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928909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3837571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Iskustvo pokazuje da kada država istražuje krivično delo u oblasti visokotehnološkog</a:t>
            </a:r>
            <a:r>
              <a:rPr lang="sr-Latn-RS" sz="1200" kern="1200" baseline="0" dirty="0" smtClean="0">
                <a:solidFill>
                  <a:schemeClr val="tx1"/>
                </a:solidFill>
                <a:effectLst/>
                <a:latin typeface="+mn-lt"/>
                <a:ea typeface="ＭＳ Ｐゴシック" pitchFamily="-65" charset="-128"/>
                <a:cs typeface="ＭＳ Ｐゴシック" pitchFamily="-65" charset="-128"/>
              </a:rPr>
              <a:t> kriminala </a:t>
            </a:r>
            <a:r>
              <a:rPr lang="sr-Latn-RS" sz="1200" kern="1200" dirty="0" smtClean="0">
                <a:solidFill>
                  <a:schemeClr val="tx1"/>
                </a:solidFill>
                <a:effectLst/>
                <a:latin typeface="+mn-lt"/>
                <a:ea typeface="ＭＳ Ｐゴシック" pitchFamily="-65" charset="-128"/>
                <a:cs typeface="ＭＳ Ｐゴシック" pitchFamily="-65" charset="-128"/>
              </a:rPr>
              <a:t>s prekograničnom dimenzijom, odnosno delo za koje je potrebno pribaviti elektronske dokaze, za istragu može biti vrlo korisno učešće nadležnih organa drugih država koje sprovode istragu istih ili srodnih radnji, ili gde je koordinacija na drugi način korisna.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Kako se navodi u članu [opšti principi u vezi sa ovim poglavljem] ovog protokola i stavovima u eksplanatornom izveštaju [od x do y] odredbe ovog člana se ne primenjuju ukoliko postoji ugovor ili dogovor o uzajamnoj pomoći na osnovu jednoobraznih ili recipročnih propisa koji je na snazi između Strane molilje i zamoljene Strane, osim ako se dotične Strane ne sporazumeju da umesto njega primene ovaj član, delimično ili u celosti.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14960243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18188173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Ovaj član osmišljen je da omogući maksimalno ubrzan postupak po zahtevu za uzajamnu pomoć u </a:t>
            </a:r>
            <a:r>
              <a:rPr lang="sr-Latn-RS" sz="1200" b="0" i="0" u="none" kern="1200" dirty="0" smtClean="0">
                <a:solidFill>
                  <a:schemeClr val="tx1"/>
                </a:solidFill>
                <a:effectLst/>
                <a:latin typeface="+mn-lt"/>
                <a:ea typeface="ＭＳ Ｐゴシック" pitchFamily="-65" charset="-128"/>
                <a:cs typeface="ＭＳ Ｐゴシック" pitchFamily="-65" charset="-128"/>
              </a:rPr>
              <a:t>kriznim situacijama</a:t>
            </a:r>
            <a:r>
              <a:rPr lang="sr-Latn-RS" sz="1200" kern="1200" dirty="0" smtClean="0">
                <a:solidFill>
                  <a:schemeClr val="tx1"/>
                </a:solidFill>
                <a:effectLst/>
                <a:latin typeface="+mn-lt"/>
                <a:ea typeface="ＭＳ Ｐゴシック" pitchFamily="-65" charset="-128"/>
                <a:cs typeface="ＭＳ Ｐゴシック" pitchFamily="-65" charset="-128"/>
              </a:rPr>
              <a:t>. Krizna situacija definisana je u stavu 1. kao ona u kojoj postoji značajna i neposredna opasnost po život ili bezbednost fizičkog lica. Svrha definicije je da obuhvati situacije u kojima je opasnost neposredna, što znači da ona ne uključuje situacije u kojima je opasnost po život ili bezbednost lica već prošla, niti one u kojima se može javiti neka buduća</a:t>
            </a:r>
            <a:r>
              <a:rPr lang="sr-Latn-RS" sz="1200" kern="1200" baseline="0" dirty="0" smtClean="0">
                <a:solidFill>
                  <a:schemeClr val="tx1"/>
                </a:solidFill>
                <a:effectLst/>
                <a:latin typeface="+mn-lt"/>
                <a:ea typeface="ＭＳ Ｐゴシック" pitchFamily="-65" charset="-128"/>
                <a:cs typeface="ＭＳ Ｐゴシック" pitchFamily="-65" charset="-128"/>
              </a:rPr>
              <a:t> opasnost</a:t>
            </a:r>
            <a:r>
              <a:rPr lang="sr-Latn-RS" sz="1200" kern="1200" dirty="0" smtClean="0">
                <a:solidFill>
                  <a:schemeClr val="tx1"/>
                </a:solidFill>
                <a:effectLst/>
                <a:latin typeface="+mn-lt"/>
                <a:ea typeface="ＭＳ Ｐゴシック" pitchFamily="-65" charset="-128"/>
                <a:cs typeface="ＭＳ Ｐゴシック" pitchFamily="-65" charset="-128"/>
              </a:rPr>
              <a:t>, koja nije neposredna. Razlog za ovu vrlo preciznu definiciju jeste da se ovim članom i  zamoljenoj i Strani molilji nameće radno intenzivna obaveza da vrlo ubrzano reaguju u kriznim situacijama, što, shodno tome, iziskuje da krizni zahtevi imaju viši prioritet u odnosu na druge značajne, ali donekle manje urgentne predmete, iako su za njih zahtevi podneti ranije</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sz="1200" kern="1200" dirty="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Kako je član [ ] Protokola ograničen na okolnosti koje opravdavaju tako hitno ubrzano delovanje, on se razlikuje od člana 25. stava 3. Konvencije, koji predviđa da se zahtevi za uzajamnu pomoć mogu podneti brzim sredstvima komunikacije u hitnim slučajevima koji ne dosežu do nivoa krzne situacije, kako je definisana. Drugim rečima, delokrug člana 25. stava 3. širi je od člana [ ] Protokola utoliko što član 25. stav 3 pokriva situacije koje član [ ] Protokola ne obuhvata, kao što su tekuće opasnosti koje nisu neposredne u pogledu života ili bezbednosti ljudi, mogućnost da dokazi budu uništeni zbog odlaganja, ili zato što se datum početka suđenja brzo približava, ili neke druge vrste urgentne situacije. Iako mehanizam predviđen članom 25. stavom 3. Konvencije predviđa brži metod dostavljanja i odgovora na zahtev, obaveze u slučaju krizne situacije u skladu sa članom [ ] Protokola su veće, npr. kada se UPP zahteva kako bi se sprečila značajna i neposredna opasnost po život i bezbednost, te bi</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proces trebalo da bude još ubrzaniji.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Krizne situacije koje uključuju značajnu i neposrednu opasnost po život ili bezbednost lica često uključuju talačke situacije, gde postoji uverljiv rizik od neposrednog gubitka života, teških fizičkih povreda ili druge </a:t>
            </a:r>
            <a:r>
              <a:rPr lang="sr-Latn-RS" sz="1200" b="0" i="0" u="none" kern="1200" dirty="0" smtClean="0">
                <a:solidFill>
                  <a:schemeClr val="tx1"/>
                </a:solidFill>
                <a:effectLst/>
                <a:latin typeface="+mn-lt"/>
                <a:ea typeface="ＭＳ Ｐゴシック" pitchFamily="-65" charset="-128"/>
                <a:cs typeface="ＭＳ Ｐゴシック" pitchFamily="-65" charset="-128"/>
              </a:rPr>
              <a:t>povrede</a:t>
            </a:r>
            <a:r>
              <a:rPr lang="sr-Latn-RS" sz="1200" kern="1200" dirty="0" smtClean="0">
                <a:solidFill>
                  <a:schemeClr val="tx1"/>
                </a:solidFill>
                <a:effectLst/>
                <a:latin typeface="+mn-lt"/>
                <a:ea typeface="ＭＳ Ｐゴシック" pitchFamily="-65" charset="-128"/>
                <a:cs typeface="ＭＳ Ｐゴシック" pitchFamily="-65" charset="-128"/>
              </a:rPr>
              <a:t> u odnosu na žrtvu, a osumnjičeni pregovara o otkupu putem mejla ili društvenih mreža, tako da se žrtva može locirati putem podataka koje čuva davalac usluga;</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zatim seksualnu zloupotrebu deteta, za koje je dokaz otkriće nedavno proizvedenog materijala na kome je prikazano seksualno iskorišćavanje ili zloupotreba deteta, ili druge indicije zloupotreba;</a:t>
            </a:r>
            <a:r>
              <a:rPr lang="sr-Latn-RS" sz="1200" kern="1200" baseline="0" dirty="0" smtClean="0">
                <a:solidFill>
                  <a:schemeClr val="tx1"/>
                </a:solidFill>
                <a:effectLst/>
                <a:latin typeface="+mn-lt"/>
                <a:ea typeface="ＭＳ Ｐゴシック" pitchFamily="-65" charset="-128"/>
                <a:cs typeface="ＭＳ Ｐゴシック" pitchFamily="-65" charset="-128"/>
              </a:rPr>
              <a:t> ili </a:t>
            </a:r>
            <a:r>
              <a:rPr lang="sr-Latn-RS" sz="1200" kern="1200" dirty="0" smtClean="0">
                <a:solidFill>
                  <a:schemeClr val="tx1"/>
                </a:solidFill>
                <a:effectLst/>
                <a:latin typeface="+mn-lt"/>
                <a:ea typeface="ＭＳ Ｐゴシック" pitchFamily="-65" charset="-128"/>
                <a:cs typeface="ＭＳ Ｐゴシック" pitchFamily="-65" charset="-128"/>
              </a:rPr>
              <a:t>scenariji odmah nakon terorističkog napada, gde vlasti nastoje da utvrde s kim su napadači komunicirali, kako bi utvrdili da li predstoje novi napadi;</a:t>
            </a:r>
            <a:r>
              <a:rPr lang="sr-Latn-RS" sz="1200" kern="1200" baseline="0" dirty="0" smtClean="0">
                <a:solidFill>
                  <a:schemeClr val="tx1"/>
                </a:solidFill>
                <a:effectLst/>
                <a:latin typeface="+mn-lt"/>
                <a:ea typeface="ＭＳ Ｐゴシック" pitchFamily="-65" charset="-128"/>
                <a:cs typeface="ＭＳ Ｐゴシック" pitchFamily="-65" charset="-128"/>
              </a:rPr>
              <a:t> ili </a:t>
            </a:r>
            <a:r>
              <a:rPr lang="sr-Latn-RS" sz="1200" kern="1200" dirty="0" smtClean="0">
                <a:solidFill>
                  <a:schemeClr val="tx1"/>
                </a:solidFill>
                <a:effectLst/>
                <a:latin typeface="+mn-lt"/>
                <a:ea typeface="ＭＳ Ｐゴシック" pitchFamily="-65" charset="-128"/>
                <a:cs typeface="ＭＳ Ｐゴシック" pitchFamily="-65" charset="-128"/>
              </a:rPr>
              <a:t> pretnje usmerene na bezbednost ključne infrastrukture, gde postoji značajan i neposredan rizik po život i bezbednost fizičkog lica</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40682447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32225154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Ovim članom se utvrđuje postupak koji obezbeđuje direktnu saradnju između organa jedne Strane i davaoca usluga na teritorij druge Strane kako bi se dobili podaci o pretplatniku. Ovaj se postupak temelji na zaključcima Grupe za pristup dokazima u oblaku</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Komiteta za Konvenciju o visokotehnološkom kriminalu i Smernici za član 18. Konvencije, prepoznajući značaj blagovremenog prekograničnog pristupa elektronskim dokazima u krivičnoj istrazi i postupku, imajući u vidu izazove koje proizvode postojeći postupci za dobijanje elektronskih dokaza od davaoca usluga u drugim zemljama</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a:solidFill>
                <a:schemeClr val="tx1"/>
              </a:solidFill>
              <a:effectLst/>
              <a:latin typeface="+mn-lt"/>
              <a:ea typeface="ＭＳ Ｐゴシック" pitchFamily="-65" charset="-128"/>
              <a:cs typeface="ＭＳ Ｐゴシック" pitchFamily="-65" charset="-128"/>
            </a:endParaRPr>
          </a:p>
          <a:p>
            <a:pPr algn="just"/>
            <a:endParaRPr lang="en-US" sz="1200" kern="1200" dirty="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Rastući broj krivičnih istraga i postupaka zahteva pristup elektronskim dokazima kod davalaca usluga u drugim zemljama. Čak i za krivična dela koja su po prirodi u potpunosti domaća, tj. kada su krivično delo, žrtva i počinilac u istoj zemlju u kojoj je i istražni organ – elektronski dokazi mogu biti u posedu davaoca usluga na terioriji druge zemlje. U brojnim situacijama, organi uključeni u istragu krivičnog dela treba da koriste postupke međunarodne saradnje, poput uzajamne pomoći, koji ne mogu uvek pružiti pomoć dovoljno brzo ili efikasno u odnosu na potrebe date istrage ili postupka, zbog kontinuiranog rasta obima zahteva za elektronskim dokazima</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36138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a:t>
            </a:r>
            <a:r>
              <a:rPr lang="sr-Latn-RS" dirty="0" smtClean="0"/>
              <a:t> strane slajda prikazan</a:t>
            </a:r>
            <a:r>
              <a:rPr lang="sr-Latn-RS" baseline="0" dirty="0" smtClean="0"/>
              <a:t> je tekst člana 24. Budimpeštanske konvencije s markiranim elementom „krivična dela...smatra se da spadaju u grupu dela koja podležu ekstradiciji u svakom ugovoru o ekstradiciji“</a:t>
            </a:r>
            <a:r>
              <a:rPr lang="en-US" dirty="0" smtClean="0"/>
              <a:t>.</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a:t>
            </a:r>
            <a:r>
              <a:rPr lang="sr-Latn-RS" baseline="0" dirty="0" smtClean="0"/>
              <a:t>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sr-Latn-RS" sz="1200" dirty="0" smtClean="0"/>
              <a:t>Budimpeštanska konvencija, uobičajeno, ne predstavlja ugovor o ekstradiciji,</a:t>
            </a:r>
            <a:r>
              <a:rPr lang="sr-Latn-RS" sz="1200" baseline="0" dirty="0" smtClean="0"/>
              <a:t> pa umesto da propiše konkretan postupak za ekstradiciju, ona nalaže da se smatra da su dela utvrđena u skladu sa Konvencijom uključena u svaki ugovor u ekstradiciji kao dela koja podležu ekstradiciji. To znači da će se postojeći postupci koje je svaka Strana prihvatila primenjivati u odnosu na dela utvrđena u skladu sa Konvencijom.</a:t>
            </a:r>
            <a:r>
              <a:rPr lang="en-US" sz="1200"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91701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33695314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2629211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1291414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0057252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Svrha ovog člana za Stranu molilju jeste da ima mogućnost da izda naredbu koja će biti podneta zamoljenoj Strani, a za zamoljenu Stranu da ima mogućnost da izvrši tu naredbu tako što će obavezati davaoca usluga na svojoj teritoriji da preda podatke o pretplatniku ili podatke o saobraćaju koje on poseduje ili kontroliše.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Ovim članom se uspostavlja mehanizam koji dopunjuje odredbe Konvencije o uzajamnoj pomoći. Osmišljen je tako da bude usklađeniji nego što je to trenutno uzajamna pomoć, utoliko što je informacija koju Strana molilja mora da obezbedi ograničenija, a proces dobijanja podataka brži. Član dopunjava, te, stoga, ne dovodi u pitanje, druge procese uzajamne pomoći predviđene Konvencijom, ili druge multilateralne ili bilateralne sporazume, na koje je Strana slobodna da se poziva. Štaviše, u situacijama u kojima Strana molilja želi da traži podatke od Strane koja izražava rezerve u pogledu tog aspekta ovog člana, Strana molilja može koristiti drugi postupak uzajamn pomoći. Kada se dogodi, a često je slučaj, da se podaci o pretplatniku, podaci o saobraćaju i sačuvani podaci iz sadržaja, traže istovremeno, može biti efikasnije da se traže sve tri forme podataka za isti nalog putem jednog tradicionalnog zahteva za uzajamnu pomoć, umesto da da se neke forme podataka traže metodom koji predviđa ovaj član, a druge putem zasebnog zahteva za uzajamnu pomoć</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14890722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1603247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3674964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7469216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25446346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Grupa za pripremu nacrta Protokola nastavila je sa onlajn sastancima</a:t>
            </a:r>
            <a:r>
              <a:rPr lang="sr-Latn-RS" baseline="0" dirty="0" smtClean="0"/>
              <a:t> i tokom pandemije virusa COVID 19. Različite diskusije o poboljšanjima su u toku, zajedno sa diskusijama o </a:t>
            </a:r>
            <a:r>
              <a:rPr lang="sr-Latn-RS" b="0" i="0" u="none" baseline="0" dirty="0" smtClean="0"/>
              <a:t>izvodljivosti</a:t>
            </a:r>
            <a:r>
              <a:rPr lang="sr-Latn-RS" baseline="0" dirty="0" smtClean="0"/>
              <a:t> elementa međunarodne saradnje u tajnim istragama. </a:t>
            </a:r>
            <a:endParaRPr lang="sr-Latn-RS" dirty="0" smtClean="0"/>
          </a:p>
          <a:p>
            <a:endParaRPr lang="sr-Latn-RS" dirty="0" smtClean="0"/>
          </a:p>
          <a:p>
            <a:r>
              <a:rPr lang="sr-Latn-RS" sz="1200" kern="1200" dirty="0" smtClean="0">
                <a:solidFill>
                  <a:schemeClr val="tx1"/>
                </a:solidFill>
                <a:effectLst/>
                <a:latin typeface="+mn-lt"/>
                <a:ea typeface="ＭＳ Ｐゴシック" pitchFamily="-65" charset="-128"/>
                <a:cs typeface="ＭＳ Ｐゴシック" pitchFamily="-65" charset="-128"/>
              </a:rPr>
              <a:t>Kako rad na usvajanju nacrta odredbi napreduje, ovaj i prethodni slajd</a:t>
            </a:r>
            <a:r>
              <a:rPr lang="sr-Latn-RS" sz="1200" kern="1200" baseline="0" dirty="0" smtClean="0">
                <a:solidFill>
                  <a:schemeClr val="tx1"/>
                </a:solidFill>
                <a:effectLst/>
                <a:latin typeface="+mn-lt"/>
                <a:ea typeface="ＭＳ Ｐゴシック" pitchFamily="-65" charset="-128"/>
                <a:cs typeface="ＭＳ Ｐゴシック" pitchFamily="-65" charset="-128"/>
              </a:rPr>
              <a:t> treba u tom smislu ažurirati. </a:t>
            </a:r>
            <a:endParaRPr lang="en-US" sz="1200" kern="1200" dirty="0">
              <a:solidFill>
                <a:schemeClr val="tx1"/>
              </a:solidFill>
              <a:effectLst/>
              <a:latin typeface="+mn-lt"/>
              <a:ea typeface="ＭＳ Ｐゴシック" pitchFamily="-65" charset="-128"/>
              <a:cs typeface="ＭＳ Ｐゴシック" pitchFamily="-65" charset="-128"/>
            </a:endParaRPr>
          </a:p>
          <a:p>
            <a:endParaRPr lang="en-US" sz="1200" kern="1200" dirty="0">
              <a:solidFill>
                <a:schemeClr val="tx1"/>
              </a:solidFill>
              <a:effectLst/>
              <a:latin typeface="+mn-lt"/>
              <a:ea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17979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doj.gov.hk/lawdoc/mla.pdf"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ov.uk/government/uploads/system/uploads/attachment_data/file/415038/MLA_Guidelines_2015.pdf"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6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sr-Latn-RS" sz="3600" b="1" i="1" dirty="0" smtClean="0">
                <a:solidFill>
                  <a:schemeClr val="tx2"/>
                </a:solidFill>
              </a:rPr>
              <a:t>Specijalizovani pravosudni kurs o međunarodnoj saradnji </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sr-Latn-RS" sz="3200" b="1" dirty="0" smtClean="0">
                <a:solidFill>
                  <a:schemeClr val="tx2"/>
                </a:solidFill>
              </a:rPr>
              <a:t>Sesija </a:t>
            </a:r>
            <a:r>
              <a:rPr lang="en-GB" sz="3200" b="1" dirty="0" smtClean="0">
                <a:solidFill>
                  <a:schemeClr val="tx2"/>
                </a:solidFill>
              </a:rPr>
              <a:t>2.1</a:t>
            </a:r>
            <a:endParaRPr lang="en-GB" sz="3200" b="1" dirty="0">
              <a:solidFill>
                <a:schemeClr val="tx2"/>
              </a:solidFill>
            </a:endParaRPr>
          </a:p>
          <a:p>
            <a:pPr marL="0" indent="0" algn="ctr">
              <a:buFont typeface="Arial" charset="0"/>
              <a:buNone/>
              <a:defRPr/>
            </a:pPr>
            <a:r>
              <a:rPr lang="sr-Latn-RS" sz="3200" b="1" dirty="0" smtClean="0">
                <a:solidFill>
                  <a:schemeClr val="tx2"/>
                </a:solidFill>
              </a:rPr>
              <a:t>Mehanizmi </a:t>
            </a:r>
            <a:r>
              <a:rPr lang="en-US" sz="3200" b="1" dirty="0" smtClean="0">
                <a:solidFill>
                  <a:schemeClr val="tx2"/>
                </a:solidFill>
              </a:rPr>
              <a:t>u </a:t>
            </a:r>
            <a:r>
              <a:rPr lang="sr-Latn-RS" sz="3200" b="1" dirty="0" smtClean="0">
                <a:solidFill>
                  <a:schemeClr val="tx2"/>
                </a:solidFill>
              </a:rPr>
              <a:t>skladu</a:t>
            </a:r>
            <a:r>
              <a:rPr lang="en-US" sz="3200" b="1" dirty="0" smtClean="0">
                <a:solidFill>
                  <a:schemeClr val="tx2"/>
                </a:solidFill>
              </a:rPr>
              <a:t> </a:t>
            </a:r>
            <a:r>
              <a:rPr lang="sr-Latn-RS" sz="3200" b="1" dirty="0" smtClean="0">
                <a:solidFill>
                  <a:schemeClr val="tx2"/>
                </a:solidFill>
              </a:rPr>
              <a:t>sa</a:t>
            </a:r>
            <a:r>
              <a:rPr lang="en-US" sz="3200" b="1" dirty="0" smtClean="0">
                <a:solidFill>
                  <a:schemeClr val="tx2"/>
                </a:solidFill>
              </a:rPr>
              <a:t> </a:t>
            </a:r>
            <a:r>
              <a:rPr lang="sr-Latn-RS" sz="3200" b="1" dirty="0" smtClean="0">
                <a:solidFill>
                  <a:schemeClr val="tx2"/>
                </a:solidFill>
              </a:rPr>
              <a:t>Budimpeštanskom konvencijom</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24 </a:t>
            </a:r>
            <a:r>
              <a:rPr lang="sr-Latn-RS" sz="3200" b="1" dirty="0" smtClean="0"/>
              <a:t>-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58073"/>
            <a:ext cx="4476172" cy="5909310"/>
          </a:xfrm>
          <a:prstGeom prst="rect">
            <a:avLst/>
          </a:prstGeom>
        </p:spPr>
        <p:txBody>
          <a:bodyPr wrap="square">
            <a:spAutoFit/>
          </a:bodyPr>
          <a:lstStyle/>
          <a:p>
            <a:pPr marL="342900" indent="-342900" algn="just">
              <a:buFont typeface="Wingdings" pitchFamily="2" charset="2"/>
              <a:buChar char="Ø"/>
            </a:pPr>
            <a:r>
              <a:rPr lang="sr-Latn-RS" dirty="0" smtClean="0"/>
              <a:t>2 Za </a:t>
            </a:r>
            <a:r>
              <a:rPr lang="sr-Latn-RS" b="1" dirty="0" smtClean="0">
                <a:solidFill>
                  <a:srgbClr val="FF0000"/>
                </a:solidFill>
              </a:rPr>
              <a:t>krivična dela </a:t>
            </a:r>
            <a:r>
              <a:rPr lang="sr-Latn-RS" dirty="0" smtClean="0"/>
              <a:t>opisana u stavu 1. ovog člana </a:t>
            </a:r>
            <a:r>
              <a:rPr lang="sr-Latn-RS" b="1" dirty="0" smtClean="0">
                <a:solidFill>
                  <a:srgbClr val="FF0000"/>
                </a:solidFill>
              </a:rPr>
              <a:t>smatra se da spadaju u grupu dela koja podležu ekstradiciji u svakom ugovoru o ekstradiciji</a:t>
            </a:r>
            <a:r>
              <a:rPr lang="sr-Latn-RS" dirty="0" smtClean="0"/>
              <a:t> koji postoji između dve ili više Strana ugovornica. Strane ugovornice se obavezuju da u svaki ugovor o ekstradiciji, koji zaključuju dve ili više Strana ugovornica, ta dela uključe kao dela koja podležu ekstradiciji. </a:t>
            </a:r>
            <a:endParaRPr lang="sr-Latn-RS" b="1" dirty="0" smtClean="0">
              <a:solidFill>
                <a:srgbClr val="FF0000"/>
              </a:solidFill>
            </a:endParaRP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3 Kad Strana ugovornica koja ekstradiciju uslovljava postojanjem ugovora primi zahtev za ekstradiciju od druge Strane ugovornice, sa kojom nema ugovor o ekstradiciji, ona može da smatra ovu konvenciju pravnim osnovom za ekstradiciju za svako krivično delo navedeno u stavu 1. ovog člana.</a:t>
            </a:r>
          </a:p>
          <a:p>
            <a:pPr marL="342900" indent="-342900" algn="just">
              <a:buFont typeface="Wingdings" pitchFamily="2" charset="2"/>
              <a:buChar char="Ø"/>
            </a:pP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a:spAutoFit/>
          </a:bodyPr>
          <a:lstStyle/>
          <a:p>
            <a:pPr marL="342900" indent="-342900" algn="just">
              <a:buFont typeface="Wingdings" pitchFamily="2" charset="2"/>
              <a:buChar char="ü"/>
            </a:pPr>
            <a:r>
              <a:rPr lang="sr-Latn-RS" sz="2200" dirty="0" smtClean="0"/>
              <a:t>Budimpeštanska konvencija, uobičajeno, nije ugovor o ekstradiciji.</a:t>
            </a:r>
          </a:p>
          <a:p>
            <a:pPr algn="just"/>
            <a:endParaRPr lang="en-GB" sz="2200" dirty="0"/>
          </a:p>
          <a:p>
            <a:pPr marL="342900" indent="-342900" algn="just">
              <a:buFont typeface="Wingdings" pitchFamily="2" charset="2"/>
              <a:buChar char="ü"/>
            </a:pPr>
            <a:r>
              <a:rPr lang="sr-Latn-RS" sz="2200" dirty="0" smtClean="0"/>
              <a:t>Dela utvrđena u skladu sa Budimpeštanskom konvencijom smatraju se delima podložnim ekstradiciji prema važećim ugovorima između Strana. </a:t>
            </a:r>
            <a:endParaRPr lang="en-GB" sz="2200" dirty="0"/>
          </a:p>
        </p:txBody>
      </p:sp>
    </p:spTree>
    <p:extLst>
      <p:ext uri="{BB962C8B-B14F-4D97-AF65-F5344CB8AC3E}">
        <p14:creationId xmlns:p14="http://schemas.microsoft.com/office/powerpoint/2010/main" val="2888152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Grupa za pripremu nacrta Protokola</a:t>
            </a:r>
            <a:endParaRPr lang="en-GB" sz="3200" b="1" dirty="0" smtClean="0"/>
          </a:p>
          <a:p>
            <a:pPr algn="r"/>
            <a:r>
              <a:rPr lang="sr-Latn-RS" sz="3200" b="1" dirty="0" smtClean="0"/>
              <a:t>Nacrti članova u pripremi </a:t>
            </a:r>
            <a:r>
              <a:rPr lang="en-GB" sz="3200" b="1" dirty="0" smtClean="0"/>
              <a:t>(2020)</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342600" cy="5170646"/>
          </a:xfrm>
          <a:prstGeom prst="rect">
            <a:avLst/>
          </a:prstGeom>
        </p:spPr>
        <p:txBody>
          <a:bodyPr wrap="square">
            <a:spAutoFit/>
          </a:bodyPr>
          <a:lstStyle/>
          <a:p>
            <a:pPr marL="342900" indent="-342900">
              <a:buFont typeface="Wingdings" pitchFamily="2" charset="2"/>
              <a:buChar char="Ø"/>
            </a:pPr>
            <a:r>
              <a:rPr lang="sr-Latn-RS" sz="2200" dirty="0" smtClean="0"/>
              <a:t>Zajedničke odredbe</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Uslovi i ograničenja</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Proširenje pretraživanja na povezani računar</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Tajne istrage preko računarskog sistema</a:t>
            </a:r>
            <a:r>
              <a:rPr lang="en-GB" sz="2200" dirty="0" smtClean="0"/>
              <a:t> (</a:t>
            </a:r>
            <a:r>
              <a:rPr lang="sr-Latn-RS" sz="2200" dirty="0" smtClean="0"/>
              <a:t>domaći nivo</a:t>
            </a:r>
            <a:r>
              <a:rPr lang="en-GB" sz="2200" dirty="0" smtClean="0"/>
              <a:t>)</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Tajne istrage</a:t>
            </a:r>
            <a:r>
              <a:rPr lang="en-GB" sz="2200" dirty="0" smtClean="0"/>
              <a:t> (</a:t>
            </a:r>
            <a:r>
              <a:rPr lang="sr-Latn-RS" sz="2200" dirty="0" smtClean="0"/>
              <a:t>međunarodni nivo</a:t>
            </a:r>
            <a:r>
              <a:rPr lang="en-GB" sz="2200" dirty="0" smtClean="0"/>
              <a:t>)</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Opšti principi</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4493538"/>
          </a:xfrm>
          <a:prstGeom prst="rect">
            <a:avLst/>
          </a:prstGeom>
        </p:spPr>
        <p:txBody>
          <a:bodyPr wrap="square">
            <a:spAutoFit/>
          </a:bodyPr>
          <a:lstStyle/>
          <a:p>
            <a:pPr marL="342900" indent="-342900">
              <a:buFont typeface="Wingdings" pitchFamily="2" charset="2"/>
              <a:buChar char="Ø"/>
            </a:pPr>
            <a:r>
              <a:rPr lang="sr-Latn-RS" sz="2200" dirty="0" smtClean="0"/>
              <a:t>Direktna zaštita podataka koju vrše davaoci usluga</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Otkrivanje podataka u kriznim situacijama</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Pristup informacijama koje se odnose na registrovane internet domene </a:t>
            </a:r>
            <a:r>
              <a:rPr lang="en-150" sz="2200" dirty="0" smtClean="0"/>
              <a:t>–</a:t>
            </a:r>
            <a:r>
              <a:rPr lang="sr-Latn-RS" sz="2200" dirty="0" smtClean="0"/>
              <a:t> Zahtev za informacije o registraciji imena domena </a:t>
            </a:r>
            <a:r>
              <a:rPr lang="en-GB" sz="2200" dirty="0" smtClean="0"/>
              <a:t>[</a:t>
            </a:r>
            <a:r>
              <a:rPr lang="en-GB" sz="2200" dirty="0"/>
              <a:t>WHOIS]</a:t>
            </a:r>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Završne odredbe</a:t>
            </a:r>
            <a:endParaRPr lang="en-GB" sz="2200" dirty="0"/>
          </a:p>
        </p:txBody>
      </p:sp>
    </p:spTree>
    <p:extLst>
      <p:ext uri="{BB962C8B-B14F-4D97-AF65-F5344CB8AC3E}">
        <p14:creationId xmlns:p14="http://schemas.microsoft.com/office/powerpoint/2010/main" val="4114995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krus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krus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IV</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Šabloni za formulare za uzajamnu pravnu pomoć </a:t>
            </a: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103</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103</a:t>
            </a:fld>
            <a:endParaRPr lang="en-GB" dirty="0"/>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dirty="0">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Hong Kong</a:t>
            </a:r>
            <a:endParaRPr lang="fr-FR" sz="3200" b="1" dirty="0">
              <a:solidFill>
                <a:schemeClr val="bg1"/>
              </a:solidFill>
            </a:endParaRP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7E8C42C6-8FFB-475E-8246-A94ABE46ED19}"/>
              </a:ext>
            </a:extLst>
          </p:cNvPr>
          <p:cNvPicPr>
            <a:picLocks noChangeAspect="1"/>
          </p:cNvPicPr>
          <p:nvPr/>
        </p:nvPicPr>
        <p:blipFill rotWithShape="1">
          <a:blip r:embed="rId4"/>
          <a:srcRect l="22881" t="7344" r="22881" b="-2072"/>
          <a:stretch/>
        </p:blipFill>
        <p:spPr>
          <a:xfrm>
            <a:off x="0" y="894204"/>
            <a:ext cx="2415153" cy="2951664"/>
          </a:xfrm>
          <a:prstGeom prst="rect">
            <a:avLst/>
          </a:prstGeom>
        </p:spPr>
      </p:pic>
      <p:pic>
        <p:nvPicPr>
          <p:cNvPr id="17" name="Picture 16">
            <a:extLst>
              <a:ext uri="{FF2B5EF4-FFF2-40B4-BE49-F238E27FC236}">
                <a16:creationId xmlns:a16="http://schemas.microsoft.com/office/drawing/2014/main" id="{08A743B8-DC44-434F-912F-23735B617CDE}"/>
              </a:ext>
            </a:extLst>
          </p:cNvPr>
          <p:cNvPicPr>
            <a:picLocks noChangeAspect="1"/>
          </p:cNvPicPr>
          <p:nvPr/>
        </p:nvPicPr>
        <p:blipFill rotWithShape="1">
          <a:blip r:embed="rId5"/>
          <a:srcRect l="25422" t="11299" r="24860" b="-3012"/>
          <a:stretch/>
        </p:blipFill>
        <p:spPr>
          <a:xfrm>
            <a:off x="1588576" y="2145868"/>
            <a:ext cx="4210373" cy="5519454"/>
          </a:xfrm>
          <a:prstGeom prst="rect">
            <a:avLst/>
          </a:prstGeom>
        </p:spPr>
      </p:pic>
      <p:pic>
        <p:nvPicPr>
          <p:cNvPr id="19" name="Picture 18">
            <a:extLst>
              <a:ext uri="{FF2B5EF4-FFF2-40B4-BE49-F238E27FC236}">
                <a16:creationId xmlns:a16="http://schemas.microsoft.com/office/drawing/2014/main" id="{7BF5E73E-3A24-4325-A847-D977AF3A9892}"/>
              </a:ext>
            </a:extLst>
          </p:cNvPr>
          <p:cNvPicPr>
            <a:picLocks noChangeAspect="1"/>
          </p:cNvPicPr>
          <p:nvPr/>
        </p:nvPicPr>
        <p:blipFill rotWithShape="1">
          <a:blip r:embed="rId6"/>
          <a:srcRect l="26695" t="8475" r="25283"/>
          <a:stretch/>
        </p:blipFill>
        <p:spPr>
          <a:xfrm>
            <a:off x="5189222" y="1332205"/>
            <a:ext cx="3954778" cy="5295255"/>
          </a:xfrm>
          <a:prstGeom prst="rect">
            <a:avLst/>
          </a:prstGeom>
        </p:spPr>
      </p:pic>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604653"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GB" sz="2400" b="1" dirty="0">
                <a:hlinkClick r:id="rId7"/>
              </a:rPr>
              <a:t>http://www.doj.gov.hk/lawdoc/mla.pdf</a:t>
            </a:r>
            <a:endParaRPr lang="en-US" sz="2400" b="1" dirty="0"/>
          </a:p>
          <a:p>
            <a:pPr marL="0" indent="0" algn="ctr">
              <a:buFont typeface="Arial" pitchFamily="34" charset="0"/>
              <a:buNone/>
            </a:pPr>
            <a:endParaRPr lang="en-US" sz="2000" b="1" dirty="0"/>
          </a:p>
          <a:p>
            <a:pPr marL="0" indent="0" algn="ctr">
              <a:buFont typeface="Arial" pitchFamily="34" charset="0"/>
              <a:buNone/>
            </a:pPr>
            <a:endParaRPr lang="en-US" sz="2000" b="1" dirty="0"/>
          </a:p>
        </p:txBody>
      </p:sp>
    </p:spTree>
    <p:extLst>
      <p:ext uri="{BB962C8B-B14F-4D97-AF65-F5344CB8AC3E}">
        <p14:creationId xmlns:p14="http://schemas.microsoft.com/office/powerpoint/2010/main" val="2301467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104</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104</a:t>
            </a:fld>
            <a:endParaRPr lang="en-GB" dirty="0"/>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dirty="0">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Velika Britanija</a:t>
            </a:r>
            <a:endParaRPr lang="fr-FR" sz="3200" b="1" dirty="0">
              <a:solidFill>
                <a:schemeClr val="bg1"/>
              </a:solidFill>
            </a:endParaRP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215039"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dirty="0">
                <a:hlinkClick r:id="rId4"/>
              </a:rPr>
              <a:t>https://www.gov.uk/government/uploads/system/uploads/attachment_data/file/415038/MLA_Guidelines_2015.pdf</a:t>
            </a:r>
            <a:endParaRPr lang="en-US" sz="2400" b="1" dirty="0"/>
          </a:p>
        </p:txBody>
      </p:sp>
      <p:pic>
        <p:nvPicPr>
          <p:cNvPr id="3" name="Picture 2">
            <a:extLst>
              <a:ext uri="{FF2B5EF4-FFF2-40B4-BE49-F238E27FC236}">
                <a16:creationId xmlns:a16="http://schemas.microsoft.com/office/drawing/2014/main" id="{6E0A357F-EB73-4F96-8CE7-27E701FE095A}"/>
              </a:ext>
            </a:extLst>
          </p:cNvPr>
          <p:cNvPicPr>
            <a:picLocks noChangeAspect="1"/>
          </p:cNvPicPr>
          <p:nvPr/>
        </p:nvPicPr>
        <p:blipFill rotWithShape="1">
          <a:blip r:embed="rId5"/>
          <a:srcRect l="23305" t="1507" r="23164" b="4520"/>
          <a:stretch/>
        </p:blipFill>
        <p:spPr>
          <a:xfrm>
            <a:off x="65278" y="1853558"/>
            <a:ext cx="3384236" cy="4455762"/>
          </a:xfrm>
          <a:prstGeom prst="rect">
            <a:avLst/>
          </a:prstGeom>
        </p:spPr>
      </p:pic>
      <p:pic>
        <p:nvPicPr>
          <p:cNvPr id="4" name="Picture 3">
            <a:extLst>
              <a:ext uri="{FF2B5EF4-FFF2-40B4-BE49-F238E27FC236}">
                <a16:creationId xmlns:a16="http://schemas.microsoft.com/office/drawing/2014/main" id="{9472174A-DF34-4A4D-B7CB-715F3FA0AF1A}"/>
              </a:ext>
            </a:extLst>
          </p:cNvPr>
          <p:cNvPicPr>
            <a:picLocks noChangeAspect="1"/>
          </p:cNvPicPr>
          <p:nvPr/>
        </p:nvPicPr>
        <p:blipFill rotWithShape="1">
          <a:blip r:embed="rId6"/>
          <a:srcRect l="23729" t="9913" r="23446"/>
          <a:stretch/>
        </p:blipFill>
        <p:spPr>
          <a:xfrm>
            <a:off x="3096181" y="1853558"/>
            <a:ext cx="6367220" cy="5168920"/>
          </a:xfrm>
          <a:prstGeom prst="rect">
            <a:avLst/>
          </a:prstGeom>
        </p:spPr>
      </p:pic>
    </p:spTree>
    <p:extLst>
      <p:ext uri="{BB962C8B-B14F-4D97-AF65-F5344CB8AC3E}">
        <p14:creationId xmlns:p14="http://schemas.microsoft.com/office/powerpoint/2010/main" val="35434673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dirty="0">
              <a:solidFill>
                <a:schemeClr val="tx1"/>
              </a:solidFill>
            </a:endParaRPr>
          </a:p>
        </p:txBody>
      </p:sp>
      <p:sp>
        <p:nvSpPr>
          <p:cNvPr id="5" name="TextBox 4"/>
          <p:cNvSpPr txBox="1"/>
          <p:nvPr/>
        </p:nvSpPr>
        <p:spPr>
          <a:xfrm>
            <a:off x="88522" y="1011207"/>
            <a:ext cx="8933934" cy="5278368"/>
          </a:xfrm>
          <a:prstGeom prst="rect">
            <a:avLst/>
          </a:prstGeom>
          <a:noFill/>
        </p:spPr>
        <p:txBody>
          <a:bodyPr wrap="square" rtlCol="0">
            <a:spAutoFit/>
          </a:bodyPr>
          <a:lstStyle/>
          <a:p>
            <a:r>
              <a:rPr lang="sr-Latn-RS" b="1" dirty="0" smtClean="0">
                <a:solidFill>
                  <a:schemeClr val="tx2"/>
                </a:solidFill>
                <a:latin typeface="Verdana" panose="020B0604030504040204" pitchFamily="34" charset="0"/>
                <a:ea typeface="Verdana" panose="020B0604030504040204" pitchFamily="34" charset="0"/>
              </a:rPr>
              <a:t>Činjenični kontekst</a:t>
            </a:r>
          </a:p>
          <a:p>
            <a:endParaRPr lang="en-GB" b="1"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Razlozi za obrazac zahteva za zaštitu podataka na osnovu člana 29/30</a:t>
            </a:r>
            <a:r>
              <a:rPr lang="en-GB" dirty="0" smtClean="0">
                <a:latin typeface="Verdana" panose="020B0604030504040204" pitchFamily="34" charset="0"/>
                <a:ea typeface="Verdana" panose="020B0604030504040204" pitchFamily="34" charset="0"/>
              </a:rPr>
              <a:t>:</a:t>
            </a:r>
            <a:endParaRPr lang="en-GB" dirty="0">
              <a:latin typeface="Verdana" panose="020B0604030504040204" pitchFamily="34" charset="0"/>
              <a:ea typeface="Verdana" panose="020B0604030504040204" pitchFamily="34" charset="0"/>
            </a:endParaRPr>
          </a:p>
          <a:p>
            <a:pPr marL="914400" lvl="1"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Tekst člana 35. Konvencije uzet je kao nacrt za obavezna polja;</a:t>
            </a:r>
            <a:endParaRPr lang="en-GB" dirty="0">
              <a:latin typeface="Verdana" panose="020B0604030504040204" pitchFamily="34" charset="0"/>
              <a:ea typeface="Verdana" panose="020B0604030504040204" pitchFamily="34" charset="0"/>
            </a:endParaRPr>
          </a:p>
          <a:p>
            <a:pPr marL="914400" lvl="1"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Minimizacija inputa, manje vremena za obradu; </a:t>
            </a:r>
            <a:endParaRPr lang="en-GB" dirty="0">
              <a:latin typeface="Verdana" panose="020B0604030504040204" pitchFamily="34" charset="0"/>
              <a:ea typeface="Verdana" panose="020B0604030504040204" pitchFamily="34" charset="0"/>
            </a:endParaRPr>
          </a:p>
          <a:p>
            <a:pPr marL="914400" lvl="1"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Smernice za novouspostavljene ili buduće kontakt tačke</a:t>
            </a:r>
            <a:r>
              <a:rPr lang="en-GB" dirty="0" smtClean="0">
                <a:latin typeface="Verdana" panose="020B0604030504040204" pitchFamily="34" charset="0"/>
                <a:ea typeface="Verdana" panose="020B0604030504040204" pitchFamily="34" charset="0"/>
              </a:rPr>
              <a:t>;</a:t>
            </a:r>
            <a:endParaRPr lang="en-GB" dirty="0">
              <a:latin typeface="Verdana" panose="020B0604030504040204" pitchFamily="34" charset="0"/>
              <a:ea typeface="Verdana" panose="020B0604030504040204" pitchFamily="34" charset="0"/>
            </a:endParaRPr>
          </a:p>
          <a:p>
            <a:pPr marL="914400" lvl="1"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Konzistentnija praksa zahteva za zaštitu u različitim jurisdikcijama.</a:t>
            </a:r>
            <a:endParaRPr lang="en-GB"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Aktivnosti za izgradnju kapaciteta</a:t>
            </a:r>
            <a:r>
              <a:rPr lang="en-GB" dirty="0" smtClean="0">
                <a:latin typeface="Verdana" panose="020B0604030504040204" pitchFamily="34" charset="0"/>
                <a:ea typeface="Verdana" panose="020B0604030504040204" pitchFamily="34" charset="0"/>
              </a:rPr>
              <a:t> (</a:t>
            </a:r>
            <a:r>
              <a:rPr lang="sr-Latn-RS" dirty="0" smtClean="0">
                <a:latin typeface="Verdana" panose="020B0604030504040204" pitchFamily="34" charset="0"/>
                <a:ea typeface="Verdana" panose="020B0604030504040204" pitchFamily="34" charset="0"/>
              </a:rPr>
              <a:t>regionalni sastanci, obuka</a:t>
            </a:r>
            <a:r>
              <a:rPr lang="en-GB" dirty="0" smtClean="0">
                <a:latin typeface="Verdana" panose="020B0604030504040204" pitchFamily="34" charset="0"/>
                <a:ea typeface="Verdana" panose="020B0604030504040204" pitchFamily="34" charset="0"/>
              </a:rPr>
              <a:t>) 2016</a:t>
            </a:r>
            <a:r>
              <a:rPr lang="sr-Latn-RS" dirty="0" smtClean="0">
                <a:latin typeface="Verdana" panose="020B0604030504040204" pitchFamily="34" charset="0"/>
                <a:ea typeface="Verdana" panose="020B0604030504040204" pitchFamily="34" charset="0"/>
              </a:rPr>
              <a:t>.</a:t>
            </a:r>
            <a:r>
              <a:rPr lang="en-GB" dirty="0" smtClean="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and </a:t>
            </a:r>
            <a:r>
              <a:rPr lang="en-GB" dirty="0" smtClean="0">
                <a:latin typeface="Verdana" panose="020B0604030504040204" pitchFamily="34" charset="0"/>
                <a:ea typeface="Verdana" panose="020B0604030504040204" pitchFamily="34" charset="0"/>
              </a:rPr>
              <a:t>2017;</a:t>
            </a:r>
            <a:endParaRPr lang="en-US"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Inicijalni šabloni </a:t>
            </a:r>
            <a:r>
              <a:rPr lang="en-GB" dirty="0" smtClean="0">
                <a:latin typeface="Verdana" panose="020B0604030504040204" pitchFamily="34" charset="0"/>
                <a:ea typeface="Verdana" panose="020B0604030504040204" pitchFamily="34" charset="0"/>
              </a:rPr>
              <a:t>(</a:t>
            </a:r>
            <a:r>
              <a:rPr lang="sr-Latn-RS" dirty="0" smtClean="0">
                <a:latin typeface="Verdana" panose="020B0604030504040204" pitchFamily="34" charset="0"/>
                <a:ea typeface="Verdana" panose="020B0604030504040204" pitchFamily="34" charset="0"/>
              </a:rPr>
              <a:t>članovi </a:t>
            </a:r>
            <a:r>
              <a:rPr lang="en-GB" dirty="0" smtClean="0">
                <a:latin typeface="Verdana" panose="020B0604030504040204" pitchFamily="34" charset="0"/>
                <a:ea typeface="Verdana" panose="020B0604030504040204" pitchFamily="34" charset="0"/>
              </a:rPr>
              <a:t>29 </a:t>
            </a:r>
            <a:r>
              <a:rPr lang="sr-Latn-RS" dirty="0" smtClean="0">
                <a:latin typeface="Verdana" panose="020B0604030504040204" pitchFamily="34" charset="0"/>
                <a:ea typeface="Verdana" panose="020B0604030504040204" pitchFamily="34" charset="0"/>
              </a:rPr>
              <a:t>i </a:t>
            </a:r>
            <a:r>
              <a:rPr lang="en-GB" dirty="0" smtClean="0">
                <a:latin typeface="Verdana" panose="020B0604030504040204" pitchFamily="34" charset="0"/>
                <a:ea typeface="Verdana" panose="020B0604030504040204" pitchFamily="34" charset="0"/>
              </a:rPr>
              <a:t>31 B</a:t>
            </a:r>
            <a:r>
              <a:rPr lang="sr-Latn-RS" dirty="0" smtClean="0">
                <a:latin typeface="Verdana" panose="020B0604030504040204" pitchFamily="34" charset="0"/>
                <a:ea typeface="Verdana" panose="020B0604030504040204" pitchFamily="34" charset="0"/>
              </a:rPr>
              <a:t>udimpeštanske konvencije) testirani u nekoliko država</a:t>
            </a:r>
            <a:r>
              <a:rPr lang="en-GB" dirty="0" smtClean="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Dalji prilozi i diskusije putem mejling liste i Biroa T-CY</a:t>
            </a:r>
            <a:r>
              <a:rPr lang="en-GB" dirty="0" smtClean="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a:t>
            </a:r>
            <a:r>
              <a:rPr lang="en-GB" dirty="0" smtClean="0">
                <a:latin typeface="Verdana" panose="020B0604030504040204" pitchFamily="34" charset="0"/>
                <a:ea typeface="Verdana" panose="020B0604030504040204" pitchFamily="34" charset="0"/>
              </a:rPr>
              <a:t>2017</a:t>
            </a:r>
            <a:r>
              <a:rPr lang="sr-Latn-RS" dirty="0" smtClean="0">
                <a:latin typeface="Verdana" panose="020B0604030504040204" pitchFamily="34" charset="0"/>
                <a:ea typeface="Verdana" panose="020B0604030504040204" pitchFamily="34" charset="0"/>
              </a:rPr>
              <a:t>.</a:t>
            </a:r>
            <a:r>
              <a:rPr lang="en-GB" dirty="0" smtClean="0">
                <a:latin typeface="Verdana" panose="020B0604030504040204" pitchFamily="34" charset="0"/>
                <a:ea typeface="Verdana" panose="020B0604030504040204" pitchFamily="34" charset="0"/>
              </a:rPr>
              <a:t> </a:t>
            </a:r>
            <a:r>
              <a:rPr lang="sr-Latn-RS" dirty="0" smtClean="0">
                <a:latin typeface="Verdana" panose="020B0604030504040204" pitchFamily="34" charset="0"/>
                <a:ea typeface="Verdana" panose="020B0604030504040204" pitchFamily="34" charset="0"/>
              </a:rPr>
              <a:t>i </a:t>
            </a:r>
            <a:r>
              <a:rPr lang="en-GB" dirty="0" smtClean="0">
                <a:latin typeface="Verdana" panose="020B0604030504040204" pitchFamily="34" charset="0"/>
                <a:ea typeface="Verdana" panose="020B0604030504040204" pitchFamily="34" charset="0"/>
              </a:rPr>
              <a:t>2018</a:t>
            </a:r>
            <a:r>
              <a:rPr lang="en-GB" dirty="0">
                <a:latin typeface="Verdana" panose="020B0604030504040204" pitchFamily="34" charset="0"/>
                <a:ea typeface="Verdana" panose="020B0604030504040204" pitchFamily="34" charset="0"/>
              </a:rPr>
              <a:t>);</a:t>
            </a:r>
          </a:p>
          <a:p>
            <a:pPr marL="457200" lvl="0" indent="-457200">
              <a:spcBef>
                <a:spcPts val="600"/>
              </a:spcBef>
              <a:spcAft>
                <a:spcPts val="600"/>
              </a:spcAft>
              <a:buFont typeface="Arial" pitchFamily="34" charset="0"/>
              <a:buChar char="•"/>
            </a:pPr>
            <a:r>
              <a:rPr lang="sr-Latn-RS" dirty="0" smtClean="0">
                <a:latin typeface="Verdana" panose="020B0604030504040204" pitchFamily="34" charset="0"/>
                <a:ea typeface="Verdana" panose="020B0604030504040204" pitchFamily="34" charset="0"/>
              </a:rPr>
              <a:t>Konačna verzija revidirana i usvojena na 19. plenarnom zasedanju </a:t>
            </a:r>
            <a:r>
              <a:rPr lang="en-GB" dirty="0" smtClean="0">
                <a:latin typeface="Verdana" panose="020B0604030504040204" pitchFamily="34" charset="0"/>
                <a:ea typeface="Verdana" panose="020B0604030504040204" pitchFamily="34" charset="0"/>
              </a:rPr>
              <a:t>T-CY </a:t>
            </a:r>
            <a:r>
              <a:rPr lang="en-GB" dirty="0">
                <a:latin typeface="Verdana" panose="020B0604030504040204" pitchFamily="34" charset="0"/>
                <a:ea typeface="Verdana" panose="020B0604030504040204" pitchFamily="34" charset="0"/>
              </a:rPr>
              <a:t>(</a:t>
            </a:r>
            <a:r>
              <a:rPr lang="en-GB" dirty="0" smtClean="0">
                <a:latin typeface="Verdana" panose="020B0604030504040204" pitchFamily="34" charset="0"/>
                <a:ea typeface="Verdana" panose="020B0604030504040204" pitchFamily="34" charset="0"/>
              </a:rPr>
              <a:t>9</a:t>
            </a:r>
            <a:r>
              <a:rPr lang="sr-Latn-RS" dirty="0" smtClean="0">
                <a:latin typeface="Verdana" panose="020B0604030504040204" pitchFamily="34" charset="0"/>
                <a:ea typeface="Verdana" panose="020B0604030504040204" pitchFamily="34" charset="0"/>
              </a:rPr>
              <a:t>. i </a:t>
            </a:r>
            <a:r>
              <a:rPr lang="en-GB" dirty="0" smtClean="0">
                <a:latin typeface="Verdana" panose="020B0604030504040204" pitchFamily="34" charset="0"/>
                <a:ea typeface="Verdana" panose="020B0604030504040204" pitchFamily="34" charset="0"/>
              </a:rPr>
              <a:t>10</a:t>
            </a:r>
            <a:r>
              <a:rPr lang="sr-Latn-RS" dirty="0" smtClean="0">
                <a:latin typeface="Verdana" panose="020B0604030504040204" pitchFamily="34" charset="0"/>
                <a:ea typeface="Verdana" panose="020B0604030504040204" pitchFamily="34" charset="0"/>
              </a:rPr>
              <a:t>. jula</a:t>
            </a:r>
            <a:r>
              <a:rPr lang="en-GB" dirty="0" smtClean="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2018).</a:t>
            </a:r>
            <a:endParaRPr lang="en-US" dirty="0">
              <a:latin typeface="Verdana" panose="020B0604030504040204" pitchFamily="34" charset="0"/>
              <a:ea typeface="Verdana" panose="020B0604030504040204" pitchFamily="34" charset="0"/>
            </a:endParaRPr>
          </a:p>
        </p:txBody>
      </p:sp>
      <p:sp>
        <p:nvSpPr>
          <p:cNvPr id="12" name="Rectangle 11"/>
          <p:cNvSpPr/>
          <p:nvPr/>
        </p:nvSpPr>
        <p:spPr>
          <a:xfrm>
            <a:off x="0" y="6588125"/>
            <a:ext cx="9144000" cy="296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FFFFF"/>
                </a:solidFill>
                <a:latin typeface="Arial Narrow" panose="020B0606020202030204" pitchFamily="34" charset="0"/>
                <a:cs typeface="Verdana" charset="0"/>
              </a:rPr>
              <a:t>www.coe.int/cybercrime</a:t>
            </a:r>
            <a:endParaRPr lang="en-GB" dirty="0"/>
          </a:p>
        </p:txBody>
      </p:sp>
      <p:sp>
        <p:nvSpPr>
          <p:cNvPr id="6" name="Rectangle 4">
            <a:extLst>
              <a:ext uri="{FF2B5EF4-FFF2-40B4-BE49-F238E27FC236}">
                <a16:creationId xmlns:a16="http://schemas.microsoft.com/office/drawing/2014/main" id="{C88053CA-270D-410B-9EE3-CE117A0E46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A2D56477-F1A4-4CAA-8455-82A0B63ABF5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smtClean="0">
                <a:solidFill>
                  <a:schemeClr val="bg1"/>
                </a:solidFill>
              </a:rPr>
              <a:t>Šabloni obrazaca Saveta Evrope: Činjenični kontekst</a:t>
            </a:r>
            <a:endParaRPr lang="fr-FR" sz="2800" b="1" dirty="0">
              <a:solidFill>
                <a:schemeClr val="bg1"/>
              </a:solidFill>
            </a:endParaRPr>
          </a:p>
        </p:txBody>
      </p:sp>
      <p:pic>
        <p:nvPicPr>
          <p:cNvPr id="8" name="Picture 4">
            <a:extLst>
              <a:ext uri="{FF2B5EF4-FFF2-40B4-BE49-F238E27FC236}">
                <a16:creationId xmlns:a16="http://schemas.microsoft.com/office/drawing/2014/main" id="{7806AF4A-3E52-420F-9625-BE2358578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520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00755"/>
            <a:ext cx="8933934" cy="5093702"/>
          </a:xfrm>
          <a:prstGeom prst="rect">
            <a:avLst/>
          </a:prstGeom>
          <a:noFill/>
        </p:spPr>
        <p:txBody>
          <a:bodyPr wrap="square" rtlCol="0">
            <a:spAutoFit/>
          </a:bodyPr>
          <a:lstStyle/>
          <a:p>
            <a:pPr>
              <a:spcAft>
                <a:spcPts val="600"/>
              </a:spcAft>
            </a:pPr>
            <a:r>
              <a:rPr lang="sr-Latn-RS" sz="1700" b="1" dirty="0" smtClean="0">
                <a:solidFill>
                  <a:schemeClr val="tx2"/>
                </a:solidFill>
                <a:latin typeface="Verdana" panose="020B0604030504040204" pitchFamily="34" charset="0"/>
                <a:ea typeface="Verdana" panose="020B0604030504040204" pitchFamily="34" charset="0"/>
              </a:rPr>
              <a:t>Obrazac „Član </a:t>
            </a:r>
            <a:r>
              <a:rPr lang="en-GB" sz="1700" b="1" dirty="0" smtClean="0">
                <a:solidFill>
                  <a:schemeClr val="tx2"/>
                </a:solidFill>
                <a:latin typeface="Verdana" panose="020B0604030504040204" pitchFamily="34" charset="0"/>
                <a:ea typeface="Verdana" panose="020B0604030504040204" pitchFamily="34" charset="0"/>
              </a:rPr>
              <a:t>29/30</a:t>
            </a:r>
            <a:r>
              <a:rPr lang="sr-Latn-RS" sz="1700" b="1" dirty="0" smtClean="0">
                <a:solidFill>
                  <a:schemeClr val="tx2"/>
                </a:solidFill>
                <a:latin typeface="Verdana" panose="020B0604030504040204" pitchFamily="34" charset="0"/>
                <a:ea typeface="Verdana" panose="020B0604030504040204" pitchFamily="34" charset="0"/>
              </a:rPr>
              <a:t>“</a:t>
            </a:r>
            <a:r>
              <a:rPr lang="en-GB" sz="1700" b="1" dirty="0" smtClean="0">
                <a:solidFill>
                  <a:schemeClr val="tx2"/>
                </a:solidFill>
                <a:latin typeface="Verdana" panose="020B0604030504040204" pitchFamily="34" charset="0"/>
                <a:ea typeface="Verdana" panose="020B0604030504040204" pitchFamily="34" charset="0"/>
              </a:rPr>
              <a:t> </a:t>
            </a:r>
            <a:r>
              <a:rPr lang="en-GB" sz="1700" b="1" dirty="0">
                <a:solidFill>
                  <a:schemeClr val="tx2"/>
                </a:solidFill>
                <a:latin typeface="Verdana" panose="020B0604030504040204" pitchFamily="34" charset="0"/>
                <a:ea typeface="Verdana" panose="020B0604030504040204" pitchFamily="34" charset="0"/>
              </a:rPr>
              <a:t>– </a:t>
            </a:r>
            <a:r>
              <a:rPr lang="sr-Latn-RS" sz="1700" b="1" dirty="0" smtClean="0">
                <a:solidFill>
                  <a:schemeClr val="tx2"/>
                </a:solidFill>
                <a:latin typeface="Verdana" panose="020B0604030504040204" pitchFamily="34" charset="0"/>
                <a:ea typeface="Verdana" panose="020B0604030504040204" pitchFamily="34" charset="0"/>
              </a:rPr>
              <a:t>osnovne karakteristike</a:t>
            </a:r>
            <a:r>
              <a:rPr lang="en-GB" sz="1700" b="1" dirty="0" smtClean="0">
                <a:solidFill>
                  <a:schemeClr val="tx2"/>
                </a:solidFill>
                <a:latin typeface="Verdana" panose="020B0604030504040204" pitchFamily="34" charset="0"/>
                <a:ea typeface="Verdana" panose="020B0604030504040204" pitchFamily="34" charset="0"/>
              </a:rPr>
              <a:t>:</a:t>
            </a:r>
            <a:endParaRPr lang="en-GB" sz="1700" b="1" dirty="0">
              <a:solidFill>
                <a:schemeClr val="tx2"/>
              </a:solidFill>
              <a:latin typeface="Verdana" panose="020B0604030504040204" pitchFamily="34" charset="0"/>
              <a:ea typeface="Verdana" panose="020B0604030504040204" pitchFamily="34" charset="0"/>
            </a:endParaRPr>
          </a:p>
          <a:p>
            <a:pPr>
              <a:spcAft>
                <a:spcPts val="600"/>
              </a:spcAft>
            </a:pPr>
            <a:endParaRPr lang="en-GB" sz="1700" b="1" dirty="0">
              <a:solidFill>
                <a:schemeClr val="tx2"/>
              </a:solidFill>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Obeležavanje obaveznih polja zvezdicom</a:t>
            </a:r>
            <a:r>
              <a:rPr lang="en-GB" sz="1700" dirty="0" smtClean="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zahtevi čl. </a:t>
            </a:r>
            <a:r>
              <a:rPr lang="en-GB" sz="1700" dirty="0" smtClean="0">
                <a:latin typeface="Verdana" panose="020B0604030504040204" pitchFamily="34" charset="0"/>
                <a:ea typeface="Verdana" panose="020B0604030504040204" pitchFamily="34" charset="0"/>
              </a:rPr>
              <a:t>35);</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Broj/status predmeta</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Manje podataka</a:t>
            </a:r>
            <a:r>
              <a:rPr lang="en-GB" sz="1700" dirty="0" smtClean="0">
                <a:latin typeface="Verdana" panose="020B0604030504040204" pitchFamily="34" charset="0"/>
                <a:ea typeface="Verdana" panose="020B0604030504040204" pitchFamily="34" charset="0"/>
              </a:rPr>
              <a:t> </a:t>
            </a:r>
            <a:r>
              <a:rPr lang="en-GB" sz="1700" dirty="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više podataka o organu moliocu</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Podaci o organima odgovornim za istragu i krivični postupak (odvojeno</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Podaci osobe za kontakt za dodatnu potvrdu</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Izbor načina odgovora</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Mogućnost da se priloži zahtev za uzajamnu pravnu pomoć</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Usklađeni odeljak „krivična dela“</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Opis traženih podataka</a:t>
            </a:r>
            <a:r>
              <a:rPr lang="en-GB" sz="1700" dirty="0" smtClean="0">
                <a:latin typeface="Verdana" panose="020B0604030504040204" pitchFamily="34" charset="0"/>
                <a:ea typeface="Verdana" panose="020B0604030504040204" pitchFamily="34" charset="0"/>
              </a:rPr>
              <a:t> </a:t>
            </a:r>
            <a:r>
              <a:rPr lang="en-GB" sz="1700" dirty="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aneks </a:t>
            </a:r>
            <a:r>
              <a:rPr lang="en-GB" sz="1700" dirty="0" smtClean="0">
                <a:latin typeface="Verdana" panose="020B0604030504040204" pitchFamily="34" charset="0"/>
                <a:ea typeface="Verdana" panose="020B0604030504040204" pitchFamily="34" charset="0"/>
              </a:rPr>
              <a:t>(</a:t>
            </a:r>
            <a:r>
              <a:rPr lang="sr-Latn-RS" sz="1700" dirty="0" smtClean="0">
                <a:latin typeface="Verdana" panose="020B0604030504040204" pitchFamily="34" charset="0"/>
                <a:ea typeface="Verdana" panose="020B0604030504040204" pitchFamily="34" charset="0"/>
              </a:rPr>
              <a:t>obrazac za specifikacije); </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Informacije za identifikovanje lica ili organizacije</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Pozivanje na član 30</a:t>
            </a:r>
            <a:r>
              <a:rPr lang="en-GB" sz="1700" dirty="0" smtClean="0">
                <a:latin typeface="Verdana" panose="020B0604030504040204" pitchFamily="34" charset="0"/>
                <a:ea typeface="Verdana" panose="020B0604030504040204" pitchFamily="34" charset="0"/>
              </a:rPr>
              <a:t>;</a:t>
            </a:r>
            <a:endParaRPr lang="en-GB" sz="17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Status predmeta</a:t>
            </a:r>
            <a:r>
              <a:rPr lang="en-GB" sz="1700" dirty="0" smtClean="0">
                <a:latin typeface="Verdana" panose="020B0604030504040204" pitchFamily="34" charset="0"/>
                <a:ea typeface="Verdana" panose="020B0604030504040204" pitchFamily="34" charset="0"/>
              </a:rPr>
              <a:t> </a:t>
            </a:r>
            <a:r>
              <a:rPr lang="en-GB" sz="1700" dirty="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urgentnost</a:t>
            </a:r>
            <a:r>
              <a:rPr lang="en-GB" sz="1700" dirty="0" smtClean="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unapred definisane stavke</a:t>
            </a:r>
            <a:r>
              <a:rPr lang="en-GB" sz="1700" dirty="0" smtClean="0">
                <a:latin typeface="Verdana" panose="020B0604030504040204" pitchFamily="34" charset="0"/>
                <a:ea typeface="Verdana" panose="020B0604030504040204" pitchFamily="34" charset="0"/>
              </a:rPr>
              <a:t>) </a:t>
            </a:r>
            <a:r>
              <a:rPr lang="en-GB" sz="1700" dirty="0">
                <a:latin typeface="Verdana" panose="020B0604030504040204" pitchFamily="34" charset="0"/>
                <a:ea typeface="Verdana" panose="020B0604030504040204" pitchFamily="34" charset="0"/>
              </a:rPr>
              <a:t>/ </a:t>
            </a:r>
            <a:r>
              <a:rPr lang="sr-Latn-RS" sz="1700" dirty="0" smtClean="0">
                <a:latin typeface="Verdana" panose="020B0604030504040204" pitchFamily="34" charset="0"/>
                <a:ea typeface="Verdana" panose="020B0604030504040204" pitchFamily="34" charset="0"/>
              </a:rPr>
              <a:t>poverljivost</a:t>
            </a:r>
            <a:r>
              <a:rPr lang="en-GB" sz="1700" dirty="0" smtClean="0">
                <a:latin typeface="Verdana" panose="020B0604030504040204" pitchFamily="34" charset="0"/>
                <a:ea typeface="Verdana" panose="020B0604030504040204" pitchFamily="34" charset="0"/>
              </a:rPr>
              <a:t>;</a:t>
            </a:r>
            <a:endParaRPr lang="sr-Latn-RS" sz="1700" dirty="0" smtClean="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700" dirty="0" smtClean="0">
                <a:latin typeface="Verdana" panose="020B0604030504040204" pitchFamily="34" charset="0"/>
                <a:ea typeface="Verdana" panose="020B0604030504040204" pitchFamily="34" charset="0"/>
              </a:rPr>
              <a:t>Opcije za potvrđivanje/obaveštenja</a:t>
            </a:r>
            <a:r>
              <a:rPr lang="en-GB" sz="1700" dirty="0" smtClean="0">
                <a:latin typeface="Arial Narrow" panose="020B0606020202030204" pitchFamily="34" charset="0"/>
              </a:rPr>
              <a:t>.</a:t>
            </a:r>
            <a:endParaRPr lang="en-GB" sz="1700" dirty="0">
              <a:latin typeface="Arial Narrow" panose="020B0606020202030204" pitchFamily="34" charset="0"/>
            </a:endParaRPr>
          </a:p>
        </p:txBody>
      </p:sp>
      <p:sp>
        <p:nvSpPr>
          <p:cNvPr id="9" name="Slide Number Placeholder 1">
            <a:extLst>
              <a:ext uri="{FF2B5EF4-FFF2-40B4-BE49-F238E27FC236}">
                <a16:creationId xmlns:a16="http://schemas.microsoft.com/office/drawing/2014/main" id="{CBEEFD16-46E2-4732-BBFC-C085508B06B1}"/>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dirty="0"/>
          </a:p>
        </p:txBody>
      </p:sp>
      <p:sp>
        <p:nvSpPr>
          <p:cNvPr id="10" name="TextBox 9">
            <a:extLst>
              <a:ext uri="{FF2B5EF4-FFF2-40B4-BE49-F238E27FC236}">
                <a16:creationId xmlns:a16="http://schemas.microsoft.com/office/drawing/2014/main" id="{51B8798A-0019-4545-9A12-131724C55B9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1" name="Slide Number Placeholder 4">
            <a:extLst>
              <a:ext uri="{FF2B5EF4-FFF2-40B4-BE49-F238E27FC236}">
                <a16:creationId xmlns:a16="http://schemas.microsoft.com/office/drawing/2014/main" id="{40F22D54-68B0-4E70-9EF6-B2B192F8334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dirty="0">
              <a:solidFill>
                <a:schemeClr val="tx1"/>
              </a:solidFill>
            </a:endParaRPr>
          </a:p>
        </p:txBody>
      </p:sp>
      <p:sp>
        <p:nvSpPr>
          <p:cNvPr id="13" name="Rectangle 12">
            <a:extLst>
              <a:ext uri="{FF2B5EF4-FFF2-40B4-BE49-F238E27FC236}">
                <a16:creationId xmlns:a16="http://schemas.microsoft.com/office/drawing/2014/main" id="{312C2593-7C60-46C1-91B2-377889D21D4E}"/>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4">
            <a:extLst>
              <a:ext uri="{FF2B5EF4-FFF2-40B4-BE49-F238E27FC236}">
                <a16:creationId xmlns:a16="http://schemas.microsoft.com/office/drawing/2014/main" id="{61FE5FAA-D5B9-4BAA-B107-AF34C01FFE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5D3DE080-A417-415F-91A9-A71615912EF9}"/>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smtClean="0">
                <a:solidFill>
                  <a:schemeClr val="bg1"/>
                </a:solidFill>
              </a:rPr>
              <a:t>Obrazac „Član 29/30“ </a:t>
            </a:r>
            <a:r>
              <a:rPr lang="en-GB" sz="2800" b="1" dirty="0" smtClean="0">
                <a:solidFill>
                  <a:schemeClr val="bg1"/>
                </a:solidFill>
              </a:rPr>
              <a:t> </a:t>
            </a:r>
            <a:r>
              <a:rPr lang="sr-Latn-RS" sz="2800" b="1" dirty="0" smtClean="0">
                <a:solidFill>
                  <a:schemeClr val="bg1"/>
                </a:solidFill>
              </a:rPr>
              <a:t>- UPP zahtev za zaštitu </a:t>
            </a:r>
          </a:p>
          <a:p>
            <a:pPr algn="r"/>
            <a:endParaRPr lang="fr-FR" sz="2800" b="1" dirty="0">
              <a:solidFill>
                <a:schemeClr val="bg1"/>
              </a:solidFill>
            </a:endParaRPr>
          </a:p>
        </p:txBody>
      </p:sp>
      <p:pic>
        <p:nvPicPr>
          <p:cNvPr id="17" name="Picture 4">
            <a:extLst>
              <a:ext uri="{FF2B5EF4-FFF2-40B4-BE49-F238E27FC236}">
                <a16:creationId xmlns:a16="http://schemas.microsoft.com/office/drawing/2014/main" id="{4D73E5F6-2FA0-440C-A9BA-3233BA207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39E63EE2-FAFE-40D7-9581-D2538CA7E641}"/>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4772535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107</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107</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41445"/>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7" name="Picture 16">
            <a:extLst>
              <a:ext uri="{FF2B5EF4-FFF2-40B4-BE49-F238E27FC236}">
                <a16:creationId xmlns:a16="http://schemas.microsoft.com/office/drawing/2014/main" id="{6BD1C26D-1F22-4B98-A214-032715ED6FBB}"/>
              </a:ext>
            </a:extLst>
          </p:cNvPr>
          <p:cNvPicPr>
            <a:picLocks noChangeAspect="1"/>
          </p:cNvPicPr>
          <p:nvPr/>
        </p:nvPicPr>
        <p:blipFill>
          <a:blip r:embed="rId4"/>
          <a:stretch>
            <a:fillRect/>
          </a:stretch>
        </p:blipFill>
        <p:spPr>
          <a:xfrm>
            <a:off x="5229" y="558835"/>
            <a:ext cx="4592499" cy="5962377"/>
          </a:xfrm>
          <a:prstGeom prst="rect">
            <a:avLst/>
          </a:prstGeom>
        </p:spPr>
      </p:pic>
      <p:pic>
        <p:nvPicPr>
          <p:cNvPr id="18" name="Picture 17">
            <a:extLst>
              <a:ext uri="{FF2B5EF4-FFF2-40B4-BE49-F238E27FC236}">
                <a16:creationId xmlns:a16="http://schemas.microsoft.com/office/drawing/2014/main" id="{4EE12ACF-86D3-4F3A-813D-61C197F27D57}"/>
              </a:ext>
            </a:extLst>
          </p:cNvPr>
          <p:cNvPicPr>
            <a:picLocks noChangeAspect="1"/>
          </p:cNvPicPr>
          <p:nvPr/>
        </p:nvPicPr>
        <p:blipFill>
          <a:blip r:embed="rId5"/>
          <a:stretch>
            <a:fillRect/>
          </a:stretch>
        </p:blipFill>
        <p:spPr>
          <a:xfrm>
            <a:off x="4597728" y="558835"/>
            <a:ext cx="4546272" cy="5998447"/>
          </a:xfrm>
          <a:prstGeom prst="rect">
            <a:avLst/>
          </a:prstGeom>
        </p:spPr>
      </p:pic>
    </p:spTree>
    <p:extLst>
      <p:ext uri="{BB962C8B-B14F-4D97-AF65-F5344CB8AC3E}">
        <p14:creationId xmlns:p14="http://schemas.microsoft.com/office/powerpoint/2010/main" val="315161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108</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108</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10A514D6-C5F9-4F10-9260-560C136ACD23}"/>
              </a:ext>
            </a:extLst>
          </p:cNvPr>
          <p:cNvPicPr>
            <a:picLocks noChangeAspect="1"/>
          </p:cNvPicPr>
          <p:nvPr/>
        </p:nvPicPr>
        <p:blipFill>
          <a:blip r:embed="rId4"/>
          <a:stretch>
            <a:fillRect/>
          </a:stretch>
        </p:blipFill>
        <p:spPr>
          <a:xfrm>
            <a:off x="0" y="564647"/>
            <a:ext cx="4597727" cy="5994747"/>
          </a:xfrm>
          <a:prstGeom prst="rect">
            <a:avLst/>
          </a:prstGeom>
        </p:spPr>
      </p:pic>
      <p:pic>
        <p:nvPicPr>
          <p:cNvPr id="4" name="Picture 3">
            <a:extLst>
              <a:ext uri="{FF2B5EF4-FFF2-40B4-BE49-F238E27FC236}">
                <a16:creationId xmlns:a16="http://schemas.microsoft.com/office/drawing/2014/main" id="{53CB7484-BBEF-41A1-91C0-C44710C4363D}"/>
              </a:ext>
            </a:extLst>
          </p:cNvPr>
          <p:cNvPicPr>
            <a:picLocks noChangeAspect="1"/>
          </p:cNvPicPr>
          <p:nvPr/>
        </p:nvPicPr>
        <p:blipFill>
          <a:blip r:embed="rId5"/>
          <a:stretch>
            <a:fillRect/>
          </a:stretch>
        </p:blipFill>
        <p:spPr>
          <a:xfrm>
            <a:off x="4572000" y="600280"/>
            <a:ext cx="4450476" cy="5920932"/>
          </a:xfrm>
          <a:prstGeom prst="rect">
            <a:avLst/>
          </a:prstGeom>
        </p:spPr>
      </p:pic>
    </p:spTree>
    <p:extLst>
      <p:ext uri="{BB962C8B-B14F-4D97-AF65-F5344CB8AC3E}">
        <p14:creationId xmlns:p14="http://schemas.microsoft.com/office/powerpoint/2010/main" val="3814574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109</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109</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29/30“</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4" name="Picture 13">
            <a:extLst>
              <a:ext uri="{FF2B5EF4-FFF2-40B4-BE49-F238E27FC236}">
                <a16:creationId xmlns:a16="http://schemas.microsoft.com/office/drawing/2014/main" id="{D39A2F3C-8579-4334-938F-99D4C1479C6D}"/>
              </a:ext>
            </a:extLst>
          </p:cNvPr>
          <p:cNvPicPr>
            <a:picLocks noChangeAspect="1"/>
          </p:cNvPicPr>
          <p:nvPr/>
        </p:nvPicPr>
        <p:blipFill>
          <a:blip r:embed="rId4"/>
          <a:stretch>
            <a:fillRect/>
          </a:stretch>
        </p:blipFill>
        <p:spPr>
          <a:xfrm>
            <a:off x="36563" y="586219"/>
            <a:ext cx="4535437" cy="5966981"/>
          </a:xfrm>
          <a:prstGeom prst="rect">
            <a:avLst/>
          </a:prstGeom>
        </p:spPr>
      </p:pic>
      <p:pic>
        <p:nvPicPr>
          <p:cNvPr id="15" name="Picture 14">
            <a:extLst>
              <a:ext uri="{FF2B5EF4-FFF2-40B4-BE49-F238E27FC236}">
                <a16:creationId xmlns:a16="http://schemas.microsoft.com/office/drawing/2014/main" id="{9BB72623-5C38-4BAE-BB08-361AACEC5F14}"/>
              </a:ext>
            </a:extLst>
          </p:cNvPr>
          <p:cNvPicPr>
            <a:picLocks noChangeAspect="1"/>
          </p:cNvPicPr>
          <p:nvPr/>
        </p:nvPicPr>
        <p:blipFill>
          <a:blip r:embed="rId5"/>
          <a:stretch>
            <a:fillRect/>
          </a:stretch>
        </p:blipFill>
        <p:spPr>
          <a:xfrm>
            <a:off x="4662928" y="558835"/>
            <a:ext cx="4474346" cy="5994365"/>
          </a:xfrm>
          <a:prstGeom prst="rect">
            <a:avLst/>
          </a:prstGeom>
        </p:spPr>
      </p:pic>
    </p:spTree>
    <p:extLst>
      <p:ext uri="{BB962C8B-B14F-4D97-AF65-F5344CB8AC3E}">
        <p14:creationId xmlns:p14="http://schemas.microsoft.com/office/powerpoint/2010/main" val="76262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24 </a:t>
            </a:r>
            <a:r>
              <a:rPr lang="sr-Latn-RS" sz="3200" b="1" dirty="0" smtClean="0"/>
              <a:t>-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58073"/>
            <a:ext cx="4476172" cy="5909310"/>
          </a:xfrm>
          <a:prstGeom prst="rect">
            <a:avLst/>
          </a:prstGeom>
        </p:spPr>
        <p:txBody>
          <a:bodyPr wrap="square">
            <a:spAutoFit/>
          </a:bodyPr>
          <a:lstStyle/>
          <a:p>
            <a:pPr marL="342900" indent="-342900" algn="just">
              <a:buFont typeface="Wingdings" pitchFamily="2" charset="2"/>
              <a:buChar char="Ø"/>
            </a:pPr>
            <a:r>
              <a:rPr lang="sr-Latn-RS" dirty="0"/>
              <a:t>2 Za krivična dela opisana u stavu 1. ovog člana smatra se da spadaju u grupu dela koja podležu ekstradiciji u svakom ugovoru o ekstradiciji koji postoji između dve ili više Strana ugovornica. Strane ugovornice se obavezuju da u svaki ugovor o ekstradiciji, koji zaključuju dve ili više Strana ugovornica, ta dela uključe kao dela koja podležu ekstradiciji. </a:t>
            </a:r>
            <a:endParaRPr lang="sr-Latn-RS" b="1" dirty="0">
              <a:solidFill>
                <a:srgbClr val="FF0000"/>
              </a:solidFill>
            </a:endParaRP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3 Kad Strana ugovornica koja ekstradiciju uslovljava postojanjem ugovora primi zahtev za ekstradiciju od druge Strane ugovornice, sa kojom </a:t>
            </a:r>
            <a:r>
              <a:rPr lang="sr-Latn-RS" b="1" dirty="0">
                <a:solidFill>
                  <a:srgbClr val="FF0000"/>
                </a:solidFill>
              </a:rPr>
              <a:t>nema ugovor o ekstradiciji</a:t>
            </a:r>
            <a:r>
              <a:rPr lang="sr-Latn-RS" dirty="0"/>
              <a:t>, ona </a:t>
            </a:r>
            <a:r>
              <a:rPr lang="sr-Latn-RS" b="1" dirty="0">
                <a:solidFill>
                  <a:srgbClr val="FF0000"/>
                </a:solidFill>
              </a:rPr>
              <a:t>može da smatra ovu konvenciju pravnim osnovom za ekstradiciju </a:t>
            </a:r>
            <a:r>
              <a:rPr lang="sr-Latn-RS" dirty="0"/>
              <a:t>za </a:t>
            </a:r>
            <a:r>
              <a:rPr lang="sr-Latn-RS" b="1" dirty="0">
                <a:solidFill>
                  <a:srgbClr val="FF0000"/>
                </a:solidFill>
              </a:rPr>
              <a:t>svako krivično delo navedeno u stavu 1. ovog člana</a:t>
            </a:r>
            <a:r>
              <a:rPr lang="en-US" dirty="0" smtClean="0"/>
              <a:t>.</a:t>
            </a:r>
          </a:p>
          <a:p>
            <a:pPr marL="342900" indent="-342900" algn="just">
              <a:buFont typeface="Wingdings" pitchFamily="2" charset="2"/>
              <a:buChar char="Ø"/>
            </a:pP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a:spAutoFit/>
          </a:bodyPr>
          <a:lstStyle/>
          <a:p>
            <a:pPr marL="342900" indent="-342900" algn="just">
              <a:buFont typeface="Wingdings" pitchFamily="2" charset="2"/>
              <a:buChar char="ü"/>
            </a:pPr>
            <a:r>
              <a:rPr lang="sr-Latn-RS" sz="2200" dirty="0" smtClean="0"/>
              <a:t>Ukoliko je ekstradicija uslovljena ugovorom, a Strana nema ugovor o izručenju s drugom Stranom, ona može da koristi Budimpeštansku konvenciju kao osnov za izručenje kada je reč o delima utvrđenim u skladu sa Konvencijom. </a:t>
            </a:r>
            <a:endParaRPr lang="en-GB" sz="2200" dirty="0"/>
          </a:p>
        </p:txBody>
      </p:sp>
    </p:spTree>
    <p:extLst>
      <p:ext uri="{BB962C8B-B14F-4D97-AF65-F5344CB8AC3E}">
        <p14:creationId xmlns:p14="http://schemas.microsoft.com/office/powerpoint/2010/main" val="51545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22" y="961736"/>
            <a:ext cx="8933934" cy="4708981"/>
          </a:xfrm>
          <a:prstGeom prst="rect">
            <a:avLst/>
          </a:prstGeom>
          <a:noFill/>
        </p:spPr>
        <p:txBody>
          <a:bodyPr wrap="square" rtlCol="0">
            <a:spAutoFit/>
          </a:bodyPr>
          <a:lstStyle/>
          <a:p>
            <a:pPr>
              <a:spcAft>
                <a:spcPts val="600"/>
              </a:spcAft>
            </a:pPr>
            <a:r>
              <a:rPr lang="sr-Latn-RS" sz="1500" b="1" dirty="0" smtClean="0">
                <a:solidFill>
                  <a:schemeClr val="tx2"/>
                </a:solidFill>
                <a:latin typeface="Verdana" panose="020B0604030504040204" pitchFamily="34" charset="0"/>
                <a:ea typeface="Verdana" panose="020B0604030504040204" pitchFamily="34" charset="0"/>
              </a:rPr>
              <a:t>Obrazac „Član </a:t>
            </a:r>
            <a:r>
              <a:rPr lang="en-GB" sz="1500" b="1" dirty="0" smtClean="0">
                <a:solidFill>
                  <a:schemeClr val="tx2"/>
                </a:solidFill>
                <a:latin typeface="Verdana" panose="020B0604030504040204" pitchFamily="34" charset="0"/>
                <a:ea typeface="Verdana" panose="020B0604030504040204" pitchFamily="34" charset="0"/>
              </a:rPr>
              <a:t>31</a:t>
            </a:r>
            <a:r>
              <a:rPr lang="sr-Latn-RS" sz="1500" b="1" dirty="0" smtClean="0">
                <a:solidFill>
                  <a:schemeClr val="tx2"/>
                </a:solidFill>
                <a:latin typeface="Verdana" panose="020B0604030504040204" pitchFamily="34" charset="0"/>
                <a:ea typeface="Verdana" panose="020B0604030504040204" pitchFamily="34" charset="0"/>
              </a:rPr>
              <a:t>“</a:t>
            </a:r>
            <a:r>
              <a:rPr lang="en-GB" sz="1500" b="1" dirty="0" smtClean="0">
                <a:solidFill>
                  <a:schemeClr val="tx2"/>
                </a:solidFill>
                <a:latin typeface="Verdana" panose="020B0604030504040204" pitchFamily="34" charset="0"/>
                <a:ea typeface="Verdana" panose="020B0604030504040204" pitchFamily="34" charset="0"/>
              </a:rPr>
              <a:t> </a:t>
            </a:r>
            <a:r>
              <a:rPr lang="en-150" sz="1500" b="1" dirty="0" smtClean="0">
                <a:solidFill>
                  <a:schemeClr val="tx2"/>
                </a:solidFill>
                <a:latin typeface="Verdana" panose="020B0604030504040204" pitchFamily="34" charset="0"/>
                <a:ea typeface="Verdana" panose="020B0604030504040204" pitchFamily="34" charset="0"/>
              </a:rPr>
              <a:t>–</a:t>
            </a:r>
            <a:r>
              <a:rPr lang="en-GB" sz="1500" b="1" dirty="0" smtClean="0">
                <a:solidFill>
                  <a:schemeClr val="tx2"/>
                </a:solidFill>
                <a:latin typeface="Verdana" panose="020B0604030504040204" pitchFamily="34" charset="0"/>
                <a:ea typeface="Verdana" panose="020B0604030504040204" pitchFamily="34" charset="0"/>
              </a:rPr>
              <a:t> </a:t>
            </a:r>
            <a:r>
              <a:rPr lang="sr-Latn-RS" sz="1500" b="1" dirty="0" smtClean="0">
                <a:solidFill>
                  <a:schemeClr val="tx2"/>
                </a:solidFill>
                <a:latin typeface="Verdana" panose="020B0604030504040204" pitchFamily="34" charset="0"/>
                <a:ea typeface="Verdana" panose="020B0604030504040204" pitchFamily="34" charset="0"/>
              </a:rPr>
              <a:t>Zahtev uzajamne pravne pomoći za podatke o pretplatniku </a:t>
            </a:r>
            <a:endParaRPr lang="en-GB" sz="1500" b="1" dirty="0">
              <a:solidFill>
                <a:schemeClr val="tx2"/>
              </a:solidFill>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Sinhronizovan sa primenjivim sadržajem obrasca „Član 29/30“</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Usmeren isključivo na podatke o pretplatniku; </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Bez konkretno obavezujućih stavki, što dopušta veću fleksibilnost</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Podaci o prethodnim zahtevima za UPP ili zaštitu</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Usklađena lista krivičnih dela</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Poseban odeljak za domaći pravni osnov</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Fokus je na informacijama za identifikovanje davaoca usluga</a:t>
            </a:r>
            <a:r>
              <a:rPr lang="en-GB" sz="1500" dirty="0" smtClean="0">
                <a:latin typeface="Verdana" panose="020B0604030504040204" pitchFamily="34" charset="0"/>
                <a:ea typeface="Verdana" panose="020B0604030504040204" pitchFamily="34" charset="0"/>
              </a:rPr>
              <a:t>; </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Posebni aneksi za podatke o pretplatniku potrebne za iP adrese i za podatke o pretplatniku potrebne za naloge</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Budući izgled</a:t>
            </a:r>
            <a:r>
              <a:rPr lang="en-GB" sz="1500" dirty="0" smtClean="0">
                <a:latin typeface="Verdana" panose="020B0604030504040204" pitchFamily="34" charset="0"/>
                <a:ea typeface="Verdana" panose="020B0604030504040204" pitchFamily="34" charset="0"/>
              </a:rPr>
              <a:t>: </a:t>
            </a:r>
            <a:endParaRPr lang="en-GB" sz="1500" dirty="0">
              <a:latin typeface="Verdana" panose="020B0604030504040204" pitchFamily="34" charset="0"/>
              <a:ea typeface="Verdana" panose="020B0604030504040204" pitchFamily="34" charset="0"/>
            </a:endParaRPr>
          </a:p>
          <a:p>
            <a:pPr marL="914400" lvl="1"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Obrasci za UPP treba da budu višejezični radi uštede vremena za prevod i obradu</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914400" lvl="1"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Obrazac treba da bude elektronski </a:t>
            </a:r>
            <a:r>
              <a:rPr lang="en-GB" sz="1500" dirty="0" smtClean="0">
                <a:latin typeface="Verdana" panose="020B0604030504040204" pitchFamily="34" charset="0"/>
                <a:ea typeface="Verdana" panose="020B0604030504040204" pitchFamily="34" charset="0"/>
              </a:rPr>
              <a:t>/ </a:t>
            </a:r>
            <a:r>
              <a:rPr lang="sr-Latn-RS" sz="1500" dirty="0" smtClean="0">
                <a:latin typeface="Verdana" panose="020B0604030504040204" pitchFamily="34" charset="0"/>
                <a:ea typeface="Verdana" panose="020B0604030504040204" pitchFamily="34" charset="0"/>
              </a:rPr>
              <a:t>sada je to PDF dokument čiji se sadržaj može uređivati</a:t>
            </a:r>
            <a:r>
              <a:rPr lang="en-GB" sz="1500" dirty="0" smtClean="0">
                <a:latin typeface="Verdana" panose="020B0604030504040204" pitchFamily="34" charset="0"/>
                <a:ea typeface="Verdana" panose="020B0604030504040204" pitchFamily="34" charset="0"/>
              </a:rPr>
              <a:t>;</a:t>
            </a:r>
            <a:endParaRPr lang="en-GB" sz="1500" dirty="0">
              <a:latin typeface="Verdana" panose="020B0604030504040204" pitchFamily="34" charset="0"/>
              <a:ea typeface="Verdana" panose="020B0604030504040204" pitchFamily="34" charset="0"/>
            </a:endParaRPr>
          </a:p>
          <a:p>
            <a:pPr marL="914400" lvl="1" indent="-457200">
              <a:spcAft>
                <a:spcPts val="600"/>
              </a:spcAft>
              <a:buFont typeface="Arial" pitchFamily="34" charset="0"/>
              <a:buChar char="•"/>
            </a:pPr>
            <a:r>
              <a:rPr lang="sr-Latn-RS" sz="1500" dirty="0" smtClean="0">
                <a:latin typeface="Verdana" panose="020B0604030504040204" pitchFamily="34" charset="0"/>
                <a:ea typeface="Verdana" panose="020B0604030504040204" pitchFamily="34" charset="0"/>
              </a:rPr>
              <a:t>Identifikacija </a:t>
            </a:r>
            <a:r>
              <a:rPr lang="en-GB" sz="1500" dirty="0" smtClean="0">
                <a:latin typeface="Verdana" panose="020B0604030504040204" pitchFamily="34" charset="0"/>
                <a:ea typeface="Verdana" panose="020B0604030504040204" pitchFamily="34" charset="0"/>
              </a:rPr>
              <a:t>/ </a:t>
            </a:r>
            <a:r>
              <a:rPr lang="sr-Latn-RS" sz="1500" dirty="0" smtClean="0">
                <a:latin typeface="Verdana" panose="020B0604030504040204" pitchFamily="34" charset="0"/>
                <a:ea typeface="Verdana" panose="020B0604030504040204" pitchFamily="34" charset="0"/>
              </a:rPr>
              <a:t>potpis </a:t>
            </a:r>
            <a:r>
              <a:rPr lang="en-GB" sz="1500" dirty="0" smtClean="0">
                <a:latin typeface="Verdana" panose="020B0604030504040204" pitchFamily="34" charset="0"/>
                <a:ea typeface="Verdana" panose="020B0604030504040204" pitchFamily="34" charset="0"/>
              </a:rPr>
              <a:t>(</a:t>
            </a:r>
            <a:r>
              <a:rPr lang="sr-Latn-RS" sz="1500" dirty="0" smtClean="0">
                <a:latin typeface="Verdana" panose="020B0604030504040204" pitchFamily="34" charset="0"/>
                <a:ea typeface="Verdana" panose="020B0604030504040204" pitchFamily="34" charset="0"/>
              </a:rPr>
              <a:t>može se uporediti sa Mrežom </a:t>
            </a:r>
            <a:r>
              <a:rPr lang="en-GB" sz="1500" dirty="0" smtClean="0">
                <a:latin typeface="Verdana" panose="020B0604030504040204" pitchFamily="34" charset="0"/>
                <a:ea typeface="Verdana" panose="020B0604030504040204" pitchFamily="34" charset="0"/>
              </a:rPr>
              <a:t>24/7).</a:t>
            </a:r>
            <a:endParaRPr lang="en-GB" sz="1500" dirty="0">
              <a:latin typeface="Verdana" panose="020B0604030504040204" pitchFamily="34" charset="0"/>
              <a:ea typeface="Verdana" panose="020B0604030504040204" pitchFamily="34" charset="0"/>
            </a:endParaRPr>
          </a:p>
        </p:txBody>
      </p:sp>
      <p:sp>
        <p:nvSpPr>
          <p:cNvPr id="19" name="Slide Number Placeholder 1">
            <a:extLst>
              <a:ext uri="{FF2B5EF4-FFF2-40B4-BE49-F238E27FC236}">
                <a16:creationId xmlns:a16="http://schemas.microsoft.com/office/drawing/2014/main" id="{CBA86D5C-9A17-4181-AB57-DB705070B1E2}"/>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dirty="0"/>
          </a:p>
        </p:txBody>
      </p:sp>
      <p:sp>
        <p:nvSpPr>
          <p:cNvPr id="20" name="TextBox 19">
            <a:extLst>
              <a:ext uri="{FF2B5EF4-FFF2-40B4-BE49-F238E27FC236}">
                <a16:creationId xmlns:a16="http://schemas.microsoft.com/office/drawing/2014/main" id="{D68F6C8B-9755-4CEF-A975-484422E3F9A9}"/>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21" name="Slide Number Placeholder 4">
            <a:extLst>
              <a:ext uri="{FF2B5EF4-FFF2-40B4-BE49-F238E27FC236}">
                <a16:creationId xmlns:a16="http://schemas.microsoft.com/office/drawing/2014/main" id="{523E7629-9AC2-4AF2-89E6-65293C7C280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dirty="0">
              <a:solidFill>
                <a:schemeClr val="tx1"/>
              </a:solidFill>
            </a:endParaRPr>
          </a:p>
        </p:txBody>
      </p:sp>
      <p:sp>
        <p:nvSpPr>
          <p:cNvPr id="22" name="Rectangle 21">
            <a:extLst>
              <a:ext uri="{FF2B5EF4-FFF2-40B4-BE49-F238E27FC236}">
                <a16:creationId xmlns:a16="http://schemas.microsoft.com/office/drawing/2014/main" id="{CC2238F6-4243-40B8-83DB-193C09FF9BD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4">
            <a:extLst>
              <a:ext uri="{FF2B5EF4-FFF2-40B4-BE49-F238E27FC236}">
                <a16:creationId xmlns:a16="http://schemas.microsoft.com/office/drawing/2014/main" id="{E8BC2B71-582D-46D8-B4C4-8C452E00A8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6">
            <a:extLst>
              <a:ext uri="{FF2B5EF4-FFF2-40B4-BE49-F238E27FC236}">
                <a16:creationId xmlns:a16="http://schemas.microsoft.com/office/drawing/2014/main" id="{FF34D282-F752-4725-8F2A-0D1CCAAD444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Obrazac „Član </a:t>
            </a:r>
            <a:r>
              <a:rPr lang="en-GB" sz="3200" b="1" dirty="0" smtClean="0">
                <a:solidFill>
                  <a:schemeClr val="bg1"/>
                </a:solidFill>
              </a:rPr>
              <a:t> 31</a:t>
            </a:r>
            <a:r>
              <a:rPr lang="sr-Latn-RS" sz="3200" b="1" dirty="0" smtClean="0">
                <a:solidFill>
                  <a:schemeClr val="bg1"/>
                </a:solidFill>
              </a:rPr>
              <a:t>“</a:t>
            </a:r>
            <a:r>
              <a:rPr lang="en-GB" sz="3200" b="1" dirty="0" smtClean="0">
                <a:solidFill>
                  <a:schemeClr val="bg1"/>
                </a:solidFill>
              </a:rPr>
              <a:t> </a:t>
            </a:r>
            <a:r>
              <a:rPr lang="en-GB" sz="3200" b="1" dirty="0">
                <a:solidFill>
                  <a:schemeClr val="bg1"/>
                </a:solidFill>
              </a:rPr>
              <a:t>– </a:t>
            </a:r>
            <a:r>
              <a:rPr lang="sr-Latn-RS" sz="3200" b="1" dirty="0" smtClean="0">
                <a:solidFill>
                  <a:schemeClr val="bg1"/>
                </a:solidFill>
              </a:rPr>
              <a:t>UPP zahtev za podatke o pretplatniku</a:t>
            </a:r>
            <a:r>
              <a:rPr lang="en-GB" sz="3200" b="1" dirty="0" smtClean="0">
                <a:solidFill>
                  <a:schemeClr val="bg1"/>
                </a:solidFill>
              </a:rPr>
              <a:t> </a:t>
            </a:r>
            <a:endParaRPr lang="fr-FR" sz="3200" b="1" dirty="0">
              <a:solidFill>
                <a:schemeClr val="bg1"/>
              </a:solidFill>
            </a:endParaRPr>
          </a:p>
        </p:txBody>
      </p:sp>
      <p:pic>
        <p:nvPicPr>
          <p:cNvPr id="28" name="Picture 4">
            <a:extLst>
              <a:ext uri="{FF2B5EF4-FFF2-40B4-BE49-F238E27FC236}">
                <a16:creationId xmlns:a16="http://schemas.microsoft.com/office/drawing/2014/main" id="{BF285362-B678-4178-83C1-EF22EA7BA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4B238654-FB1C-418A-B995-11E9ED90F0D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499246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111</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111</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Obrazac „Član </a:t>
            </a:r>
            <a:r>
              <a:rPr lang="en-GB" sz="3200" b="1" dirty="0" smtClean="0">
                <a:solidFill>
                  <a:schemeClr val="bg1"/>
                </a:solidFill>
              </a:rPr>
              <a:t>31</a:t>
            </a:r>
            <a:r>
              <a:rPr lang="sr-Latn-RS" sz="3200" b="1" dirty="0" smtClean="0">
                <a:solidFill>
                  <a:schemeClr val="bg1"/>
                </a:solidFill>
              </a:rPr>
              <a:t>“</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198C62AB-3921-4492-A72B-2AC1A07B4F0A}"/>
              </a:ext>
            </a:extLst>
          </p:cNvPr>
          <p:cNvPicPr>
            <a:picLocks noChangeAspect="1"/>
          </p:cNvPicPr>
          <p:nvPr/>
        </p:nvPicPr>
        <p:blipFill>
          <a:blip r:embed="rId4"/>
          <a:stretch>
            <a:fillRect/>
          </a:stretch>
        </p:blipFill>
        <p:spPr>
          <a:xfrm>
            <a:off x="-2654" y="600280"/>
            <a:ext cx="4554102" cy="5952919"/>
          </a:xfrm>
          <a:prstGeom prst="rect">
            <a:avLst/>
          </a:prstGeom>
        </p:spPr>
      </p:pic>
      <p:pic>
        <p:nvPicPr>
          <p:cNvPr id="16" name="Picture 15">
            <a:extLst>
              <a:ext uri="{FF2B5EF4-FFF2-40B4-BE49-F238E27FC236}">
                <a16:creationId xmlns:a16="http://schemas.microsoft.com/office/drawing/2014/main" id="{93A874A7-F9C3-49D2-B88F-1DC6014AB941}"/>
              </a:ext>
            </a:extLst>
          </p:cNvPr>
          <p:cNvPicPr>
            <a:picLocks noChangeAspect="1"/>
          </p:cNvPicPr>
          <p:nvPr/>
        </p:nvPicPr>
        <p:blipFill>
          <a:blip r:embed="rId5"/>
          <a:stretch>
            <a:fillRect/>
          </a:stretch>
        </p:blipFill>
        <p:spPr>
          <a:xfrm>
            <a:off x="4760315" y="550424"/>
            <a:ext cx="4337538" cy="6002772"/>
          </a:xfrm>
          <a:prstGeom prst="rect">
            <a:avLst/>
          </a:prstGeom>
        </p:spPr>
      </p:pic>
    </p:spTree>
    <p:extLst>
      <p:ext uri="{BB962C8B-B14F-4D97-AF65-F5344CB8AC3E}">
        <p14:creationId xmlns:p14="http://schemas.microsoft.com/office/powerpoint/2010/main" val="1191006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112</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112</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a:t>
            </a:r>
            <a:r>
              <a:rPr lang="en-GB" sz="3200" b="1" dirty="0">
                <a:solidFill>
                  <a:schemeClr val="bg1"/>
                </a:solidFill>
              </a:rPr>
              <a:t>31</a:t>
            </a:r>
            <a:r>
              <a:rPr lang="sr-Latn-RS" sz="3200" b="1" dirty="0">
                <a:solidFill>
                  <a:schemeClr val="bg1"/>
                </a:solidFill>
              </a:rPr>
              <a:t>“</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DFE457A1-3B6E-46D6-A77B-E70BCD439BD2}"/>
              </a:ext>
            </a:extLst>
          </p:cNvPr>
          <p:cNvPicPr>
            <a:picLocks noChangeAspect="1"/>
          </p:cNvPicPr>
          <p:nvPr/>
        </p:nvPicPr>
        <p:blipFill>
          <a:blip r:embed="rId4"/>
          <a:stretch>
            <a:fillRect/>
          </a:stretch>
        </p:blipFill>
        <p:spPr>
          <a:xfrm>
            <a:off x="-10355" y="558835"/>
            <a:ext cx="4661640" cy="5954306"/>
          </a:xfrm>
          <a:prstGeom prst="rect">
            <a:avLst/>
          </a:prstGeom>
        </p:spPr>
      </p:pic>
      <p:pic>
        <p:nvPicPr>
          <p:cNvPr id="4" name="Picture 3">
            <a:extLst>
              <a:ext uri="{FF2B5EF4-FFF2-40B4-BE49-F238E27FC236}">
                <a16:creationId xmlns:a16="http://schemas.microsoft.com/office/drawing/2014/main" id="{6EA6DBFC-3F39-4757-B156-4AA9C435722C}"/>
              </a:ext>
            </a:extLst>
          </p:cNvPr>
          <p:cNvPicPr>
            <a:picLocks noChangeAspect="1"/>
          </p:cNvPicPr>
          <p:nvPr/>
        </p:nvPicPr>
        <p:blipFill>
          <a:blip r:embed="rId5"/>
          <a:stretch>
            <a:fillRect/>
          </a:stretch>
        </p:blipFill>
        <p:spPr>
          <a:xfrm>
            <a:off x="4744150" y="588646"/>
            <a:ext cx="4306984" cy="5940941"/>
          </a:xfrm>
          <a:prstGeom prst="rect">
            <a:avLst/>
          </a:prstGeom>
        </p:spPr>
      </p:pic>
    </p:spTree>
    <p:extLst>
      <p:ext uri="{BB962C8B-B14F-4D97-AF65-F5344CB8AC3E}">
        <p14:creationId xmlns:p14="http://schemas.microsoft.com/office/powerpoint/2010/main" val="736092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113</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113</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a:t>
            </a:r>
            <a:r>
              <a:rPr lang="en-GB" sz="3200" b="1" dirty="0">
                <a:solidFill>
                  <a:schemeClr val="bg1"/>
                </a:solidFill>
              </a:rPr>
              <a:t>31</a:t>
            </a:r>
            <a:r>
              <a:rPr lang="sr-Latn-RS" sz="3200" b="1" dirty="0">
                <a:solidFill>
                  <a:schemeClr val="bg1"/>
                </a:solidFill>
              </a:rPr>
              <a:t>“</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3" name="Picture 12">
            <a:extLst>
              <a:ext uri="{FF2B5EF4-FFF2-40B4-BE49-F238E27FC236}">
                <a16:creationId xmlns:a16="http://schemas.microsoft.com/office/drawing/2014/main" id="{247949AA-96DB-4699-A77A-31787E4E28E9}"/>
              </a:ext>
            </a:extLst>
          </p:cNvPr>
          <p:cNvPicPr>
            <a:picLocks noChangeAspect="1"/>
          </p:cNvPicPr>
          <p:nvPr/>
        </p:nvPicPr>
        <p:blipFill>
          <a:blip r:embed="rId4"/>
          <a:stretch>
            <a:fillRect/>
          </a:stretch>
        </p:blipFill>
        <p:spPr>
          <a:xfrm>
            <a:off x="1" y="572897"/>
            <a:ext cx="4572000" cy="5922384"/>
          </a:xfrm>
          <a:prstGeom prst="rect">
            <a:avLst/>
          </a:prstGeom>
        </p:spPr>
      </p:pic>
      <p:pic>
        <p:nvPicPr>
          <p:cNvPr id="14" name="Picture 13">
            <a:extLst>
              <a:ext uri="{FF2B5EF4-FFF2-40B4-BE49-F238E27FC236}">
                <a16:creationId xmlns:a16="http://schemas.microsoft.com/office/drawing/2014/main" id="{B6B02872-75A1-411D-84D7-3582E6E88586}"/>
              </a:ext>
            </a:extLst>
          </p:cNvPr>
          <p:cNvPicPr>
            <a:picLocks noChangeAspect="1"/>
          </p:cNvPicPr>
          <p:nvPr/>
        </p:nvPicPr>
        <p:blipFill>
          <a:blip r:embed="rId5"/>
          <a:stretch>
            <a:fillRect/>
          </a:stretch>
        </p:blipFill>
        <p:spPr>
          <a:xfrm>
            <a:off x="4573380" y="600280"/>
            <a:ext cx="4570619" cy="5889124"/>
          </a:xfrm>
          <a:prstGeom prst="rect">
            <a:avLst/>
          </a:prstGeom>
        </p:spPr>
      </p:pic>
    </p:spTree>
    <p:extLst>
      <p:ext uri="{BB962C8B-B14F-4D97-AF65-F5344CB8AC3E}">
        <p14:creationId xmlns:p14="http://schemas.microsoft.com/office/powerpoint/2010/main" val="20558141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114</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114</a:t>
            </a:fld>
            <a:endParaRPr lang="en-GB" dirty="0"/>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dirty="0">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Obrazac „Član </a:t>
            </a:r>
            <a:r>
              <a:rPr lang="en-GB" sz="3200" b="1" dirty="0">
                <a:solidFill>
                  <a:schemeClr val="bg1"/>
                </a:solidFill>
              </a:rPr>
              <a:t>31</a:t>
            </a:r>
            <a:r>
              <a:rPr lang="sr-Latn-RS" sz="3200" b="1" dirty="0">
                <a:solidFill>
                  <a:schemeClr val="bg1"/>
                </a:solidFill>
              </a:rPr>
              <a:t>“</a:t>
            </a:r>
            <a:endParaRPr lang="fr-FR" sz="3200" b="1" dirty="0">
              <a:solidFill>
                <a:schemeClr val="bg1"/>
              </a:solidFill>
            </a:endParaRP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3F92EE19-E334-4A5D-A751-826E4E7BD712}"/>
              </a:ext>
            </a:extLst>
          </p:cNvPr>
          <p:cNvPicPr>
            <a:picLocks noChangeAspect="1"/>
          </p:cNvPicPr>
          <p:nvPr/>
        </p:nvPicPr>
        <p:blipFill>
          <a:blip r:embed="rId4"/>
          <a:stretch>
            <a:fillRect/>
          </a:stretch>
        </p:blipFill>
        <p:spPr>
          <a:xfrm>
            <a:off x="2271633" y="585413"/>
            <a:ext cx="4281567" cy="5971869"/>
          </a:xfrm>
          <a:prstGeom prst="rect">
            <a:avLst/>
          </a:prstGeom>
        </p:spPr>
      </p:pic>
    </p:spTree>
    <p:extLst>
      <p:ext uri="{BB962C8B-B14F-4D97-AF65-F5344CB8AC3E}">
        <p14:creationId xmlns:p14="http://schemas.microsoft.com/office/powerpoint/2010/main" val="37715144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99622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V</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sr-Latn-RS" sz="3200" b="1" dirty="0" smtClean="0">
                <a:ea typeface="ＭＳ Ｐゴシック" charset="0"/>
              </a:rPr>
              <a:t>Rezime</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3613297"/>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Pregled opštih odredbi Budimpeštanske konvencije koje se odnose na međunarodnu saradnju i uzajamnu pomoć; </a:t>
            </a:r>
            <a:r>
              <a:rPr lang="en-GB" sz="2200" i="1" dirty="0" smtClean="0"/>
              <a:t> </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Pregled </a:t>
            </a:r>
            <a:r>
              <a:rPr lang="sr-Latn-RS" sz="2200" i="1" dirty="0" smtClean="0"/>
              <a:t>posebnih odredbi </a:t>
            </a:r>
            <a:r>
              <a:rPr lang="sr-Latn-RS" sz="2200" i="1" dirty="0"/>
              <a:t>Budimpeštanske konvencije koje se odnose na međunarodnu saradnju i uzajamnu </a:t>
            </a:r>
            <a:r>
              <a:rPr lang="sr-Latn-RS" sz="2200" i="1" dirty="0" smtClean="0"/>
              <a:t>pomoć; </a:t>
            </a:r>
          </a:p>
          <a:p>
            <a:pPr algn="just">
              <a:lnSpc>
                <a:spcPct val="80000"/>
              </a:lnSpc>
            </a:pPr>
            <a:endParaRPr lang="en-GB" sz="2200" i="1" dirty="0"/>
          </a:p>
          <a:p>
            <a:pPr marL="342900" indent="-342900" algn="just">
              <a:lnSpc>
                <a:spcPct val="80000"/>
              </a:lnSpc>
              <a:buFont typeface="Wingdings" pitchFamily="2" charset="2"/>
              <a:buChar char="ü"/>
            </a:pPr>
            <a:r>
              <a:rPr lang="sr-Latn-RS" sz="2200" i="1" dirty="0" smtClean="0"/>
              <a:t>Razmotriti odredbe Drugog dodatnog protokola Budimpeštanske konvencije; </a:t>
            </a:r>
            <a:r>
              <a:rPr lang="en-GB" sz="2200" i="1" dirty="0" smtClean="0"/>
              <a:t> </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976849" y="1193778"/>
            <a:ext cx="4045607" cy="2529923"/>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Razumeti kako se različiti </a:t>
            </a:r>
            <a:r>
              <a:rPr lang="sr-Latn-RS" sz="2200" i="1" dirty="0"/>
              <a:t>mehanizmi koriste u </a:t>
            </a:r>
            <a:r>
              <a:rPr lang="sr-Latn-RS" sz="2200" i="1" dirty="0" smtClean="0"/>
              <a:t>skladu sa Budimpeštanskom konvencijom radi traženja saradnje;  </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smtClean="0"/>
              <a:t>Upoznati se sa različitim </a:t>
            </a:r>
            <a:r>
              <a:rPr lang="sr-Latn-RS" sz="2200" i="1" dirty="0" smtClean="0"/>
              <a:t>obrascima</a:t>
            </a:r>
            <a:r>
              <a:rPr lang="sr-Latn-RS" sz="2200" i="1" dirty="0" smtClean="0"/>
              <a:t> </a:t>
            </a:r>
            <a:r>
              <a:rPr lang="sr-Latn-RS" sz="2200" i="1" dirty="0" smtClean="0"/>
              <a:t>za zahteve za UPP.</a:t>
            </a:r>
            <a:endParaRPr lang="en-GB" sz="2200" i="1" dirty="0"/>
          </a:p>
        </p:txBody>
      </p:sp>
    </p:spTree>
    <p:extLst>
      <p:ext uri="{BB962C8B-B14F-4D97-AF65-F5344CB8AC3E}">
        <p14:creationId xmlns:p14="http://schemas.microsoft.com/office/powerpoint/2010/main" val="27117517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24 </a:t>
            </a:r>
            <a:r>
              <a:rPr lang="sr-Latn-RS" sz="3200" b="1" dirty="0" smtClean="0"/>
              <a:t>-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247317"/>
          </a:xfrm>
          <a:prstGeom prst="rect">
            <a:avLst/>
          </a:prstGeom>
        </p:spPr>
        <p:txBody>
          <a:bodyPr wrap="square">
            <a:spAutoFit/>
          </a:bodyPr>
          <a:lstStyle/>
          <a:p>
            <a:pPr marL="342900" indent="-342900" algn="just">
              <a:buFont typeface="Wingdings" pitchFamily="2" charset="2"/>
              <a:buChar char="Ø"/>
            </a:pPr>
            <a:r>
              <a:rPr lang="sr-Latn-RS" dirty="0" smtClean="0"/>
              <a:t>4 Strane ugovornice </a:t>
            </a:r>
            <a:r>
              <a:rPr lang="sr-Latn-RS" b="1" dirty="0" smtClean="0">
                <a:solidFill>
                  <a:srgbClr val="FF0000"/>
                </a:solidFill>
              </a:rPr>
              <a:t>koje ekstradiciju ne uslovljavaju postojanjem ugovora smatraće</a:t>
            </a:r>
            <a:r>
              <a:rPr lang="sr-Latn-RS" dirty="0" smtClean="0"/>
              <a:t> krivična dela navedena u stavu 1. ovog člana </a:t>
            </a:r>
            <a:r>
              <a:rPr lang="sr-Latn-RS" b="1" dirty="0" smtClean="0">
                <a:solidFill>
                  <a:srgbClr val="FF0000"/>
                </a:solidFill>
              </a:rPr>
              <a:t>delima koja podležu međusobnoj ekstradiciji</a:t>
            </a:r>
            <a:r>
              <a:rPr lang="sr-Latn-RS" dirty="0" smtClean="0"/>
              <a:t>.</a:t>
            </a: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5 Na ekstradiciju se primenjuju uslovi koji su predviđeni zakonima zamoljene Strane ili važećim ugovorima o ekstradiciji, uključujući i razloge na osnovu kojih zamoljena Strana može da odbije ekstradiciju. </a:t>
            </a:r>
          </a:p>
          <a:p>
            <a:pPr marL="342900" indent="-342900" algn="just">
              <a:buFont typeface="Wingdings" pitchFamily="2" charset="2"/>
              <a:buChar char="Ø"/>
            </a:pPr>
            <a:endParaRPr lang="sr-Latn-RS" dirty="0" smtClean="0"/>
          </a:p>
          <a:p>
            <a:pPr algn="just"/>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462213"/>
          </a:xfrm>
          <a:prstGeom prst="rect">
            <a:avLst/>
          </a:prstGeom>
        </p:spPr>
        <p:txBody>
          <a:bodyPr wrap="square">
            <a:spAutoFit/>
          </a:bodyPr>
          <a:lstStyle/>
          <a:p>
            <a:pPr marL="342900" indent="-342900" algn="just">
              <a:buFont typeface="Wingdings" pitchFamily="2" charset="2"/>
              <a:buChar char="ü"/>
            </a:pPr>
            <a:r>
              <a:rPr lang="sr-Latn-RS" sz="2200" dirty="0" smtClean="0"/>
              <a:t>Ukoliko ekstradicija nije uslovljena ugovorom, Strane mogu smatrati dela utvrđena na osnovu Budimpeštanske konvencije delima koja podležu ekstradiciji. </a:t>
            </a:r>
            <a:endParaRPr lang="en-GB" sz="2200" dirty="0"/>
          </a:p>
          <a:p>
            <a:pPr algn="just"/>
            <a:endParaRPr lang="en-GB" sz="2200" dirty="0"/>
          </a:p>
        </p:txBody>
      </p:sp>
    </p:spTree>
    <p:extLst>
      <p:ext uri="{BB962C8B-B14F-4D97-AF65-F5344CB8AC3E}">
        <p14:creationId xmlns:p14="http://schemas.microsoft.com/office/powerpoint/2010/main" val="416377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24 </a:t>
            </a:r>
            <a:r>
              <a:rPr lang="sr-Latn-RS" sz="3200" b="1" dirty="0" smtClean="0"/>
              <a:t>-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3970318"/>
          </a:xfrm>
          <a:prstGeom prst="rect">
            <a:avLst/>
          </a:prstGeom>
        </p:spPr>
        <p:txBody>
          <a:bodyPr wrap="square">
            <a:spAutoFit/>
          </a:bodyPr>
          <a:lstStyle/>
          <a:p>
            <a:pPr marL="342900" indent="-342900" algn="just">
              <a:buFont typeface="Wingdings" pitchFamily="2" charset="2"/>
              <a:buChar char="Ø"/>
            </a:pPr>
            <a:r>
              <a:rPr lang="sr-Latn-RS" dirty="0"/>
              <a:t>4 Strane ugovornice koje ekstradiciju ne uslovljavaju postojanjem ugovora smatraće krivična dela navedena u stavu 1. ovog člana delima koja podležu međusobnoj ekstradiciji.</a:t>
            </a: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5 Na ekstradiciju se </a:t>
            </a:r>
            <a:r>
              <a:rPr lang="sr-Latn-RS" b="1" dirty="0">
                <a:solidFill>
                  <a:srgbClr val="FF0000"/>
                </a:solidFill>
              </a:rPr>
              <a:t>primenjuju uslovi koji su predviđeni zakonima zamoljene Strane</a:t>
            </a:r>
            <a:r>
              <a:rPr lang="sr-Latn-RS" dirty="0"/>
              <a:t> ili važećim </a:t>
            </a:r>
            <a:r>
              <a:rPr lang="sr-Latn-RS" b="1" dirty="0">
                <a:solidFill>
                  <a:srgbClr val="FF0000"/>
                </a:solidFill>
              </a:rPr>
              <a:t>ugovorima o ekstradiciji</a:t>
            </a:r>
            <a:r>
              <a:rPr lang="sr-Latn-RS" dirty="0"/>
              <a:t>, uključujući i razloge na osnovu kojih zamoljena Strana može da </a:t>
            </a:r>
            <a:r>
              <a:rPr lang="sr-Latn-RS" b="1" dirty="0">
                <a:solidFill>
                  <a:srgbClr val="FF0000"/>
                </a:solidFill>
              </a:rPr>
              <a:t>odbije ekstradiciju</a:t>
            </a:r>
            <a:r>
              <a:rPr lang="en-US" dirty="0" smtClean="0"/>
              <a:t>. </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a:spAutoFit/>
          </a:bodyPr>
          <a:lstStyle/>
          <a:p>
            <a:pPr marL="342900" indent="-342900" algn="just">
              <a:buFont typeface="Wingdings" pitchFamily="2" charset="2"/>
              <a:buChar char="ü"/>
            </a:pPr>
            <a:r>
              <a:rPr lang="sr-Latn-RS" sz="2200" dirty="0" smtClean="0"/>
              <a:t>Svi zahtevi za ekstradiciju su predmet uslova predviđenih ugovorima o ekstradiciji ili zakonima zamoljene Strane;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Takvi ugovori ili zakoni zamoljene Strane mogu, isto tako, odrediti osnov za odbijanje. </a:t>
            </a:r>
            <a:r>
              <a:rPr lang="en-GB" sz="2200" dirty="0" smtClean="0"/>
              <a:t> </a:t>
            </a:r>
            <a:endParaRPr lang="en-GB" sz="2200" dirty="0"/>
          </a:p>
        </p:txBody>
      </p:sp>
    </p:spTree>
    <p:extLst>
      <p:ext uri="{BB962C8B-B14F-4D97-AF65-F5344CB8AC3E}">
        <p14:creationId xmlns:p14="http://schemas.microsoft.com/office/powerpoint/2010/main" val="185298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24 </a:t>
            </a:r>
            <a:r>
              <a:rPr lang="sr-Latn-RS" sz="3200" b="1" dirty="0" smtClean="0"/>
              <a:t>-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524315"/>
          </a:xfrm>
          <a:prstGeom prst="rect">
            <a:avLst/>
          </a:prstGeom>
        </p:spPr>
        <p:txBody>
          <a:bodyPr wrap="square">
            <a:spAutoFit/>
          </a:bodyPr>
          <a:lstStyle/>
          <a:p>
            <a:pPr marL="342900" indent="-342900" algn="just">
              <a:buFont typeface="Wingdings" pitchFamily="2" charset="2"/>
              <a:buChar char="Ø"/>
            </a:pPr>
            <a:r>
              <a:rPr lang="sr-Latn-RS" dirty="0" smtClean="0"/>
              <a:t>Ukoliko se ekstradicija za krivično delo navedeno u stavu 1. ovog člana </a:t>
            </a:r>
            <a:r>
              <a:rPr lang="sr-Latn-RS" b="1" dirty="0" smtClean="0">
                <a:solidFill>
                  <a:srgbClr val="FF0000"/>
                </a:solidFill>
              </a:rPr>
              <a:t>odbije samo na osnovu državljanstva</a:t>
            </a:r>
            <a:r>
              <a:rPr lang="sr-Latn-RS" dirty="0" smtClean="0"/>
              <a:t> lica koje se traži ili zato što </a:t>
            </a:r>
            <a:r>
              <a:rPr lang="sr-Latn-RS" b="1" dirty="0" smtClean="0">
                <a:solidFill>
                  <a:srgbClr val="FF0000"/>
                </a:solidFill>
              </a:rPr>
              <a:t>zamoljena Strana smatra da ima nadležnost </a:t>
            </a:r>
            <a:r>
              <a:rPr lang="sr-Latn-RS" dirty="0" smtClean="0"/>
              <a:t>za to delo, </a:t>
            </a:r>
            <a:r>
              <a:rPr lang="sr-Latn-RS" b="1" dirty="0" smtClean="0">
                <a:solidFill>
                  <a:srgbClr val="FF0000"/>
                </a:solidFill>
              </a:rPr>
              <a:t>zamoljena Strana</a:t>
            </a:r>
            <a:r>
              <a:rPr lang="sr-Latn-RS" dirty="0" smtClean="0"/>
              <a:t>, na zahtev Strane ugovornice koja podnosi zahtev, dostavlja predmet svojim nadležnim organima radi gonjenja i blagovremeno Strani ugovornici koja traži ekstradiciju saopštava krajnji ishod. Nadležni organi donose odluku, sprovode istrage i postupke, kao u slučaju bilo kog drugog dela slične prirode, u skladu sa svojim zakonima.</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sr-Latn-RS" sz="2200" dirty="0" smtClean="0"/>
              <a:t>Ukoliko zamoljena Strana odbije ekstradiciju na osnovu državljanstva lica, ili se smatra nadležnom za dato delo, ona će to lice krivično goniti i Stranu molilju obavestiti o ishodu gonjenja.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Istraga i gonjenje moraju se sprovesti na isti način kao za uporedivo delo u skladu sa lokalnim propisima. </a:t>
            </a:r>
            <a:endParaRPr lang="en-GB" sz="2200" dirty="0"/>
          </a:p>
        </p:txBody>
      </p:sp>
    </p:spTree>
    <p:extLst>
      <p:ext uri="{BB962C8B-B14F-4D97-AF65-F5344CB8AC3E}">
        <p14:creationId xmlns:p14="http://schemas.microsoft.com/office/powerpoint/2010/main" val="23290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a:t>
            </a:r>
            <a:r>
              <a:rPr lang="sr-Latn-RS" sz="3200" b="1" dirty="0"/>
              <a:t> </a:t>
            </a:r>
            <a:r>
              <a:rPr lang="en-GB" sz="3200" b="1" dirty="0" smtClean="0"/>
              <a:t>25 </a:t>
            </a:r>
            <a:r>
              <a:rPr lang="en-GB" sz="3200" b="1" dirty="0"/>
              <a:t>– </a:t>
            </a:r>
            <a:r>
              <a:rPr lang="sr-Latn-RS" sz="3200" b="1" dirty="0" smtClean="0"/>
              <a:t>Opšta načela u vezi sa </a:t>
            </a:r>
          </a:p>
          <a:p>
            <a:pPr algn="r"/>
            <a:r>
              <a:rPr lang="sr-Latn-RS" sz="3200" b="1" dirty="0" smtClean="0"/>
              <a:t>uzajamnom pomoći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262979"/>
          </a:xfrm>
          <a:prstGeom prst="rect">
            <a:avLst/>
          </a:prstGeom>
        </p:spPr>
        <p:txBody>
          <a:bodyPr wrap="square">
            <a:spAutoFit/>
          </a:bodyPr>
          <a:lstStyle/>
          <a:p>
            <a:pPr marL="342900" indent="-342900" algn="just">
              <a:buFont typeface="Wingdings" pitchFamily="2" charset="2"/>
              <a:buChar char="Ø"/>
            </a:pPr>
            <a:r>
              <a:rPr lang="sr-Latn-RS" sz="1600" dirty="0" smtClean="0"/>
              <a:t>1 Strane ugovornice jedna drugoj pružaju uzajamnu pomoć u </a:t>
            </a:r>
            <a:r>
              <a:rPr lang="sr-Latn-RS" sz="1600" b="1" dirty="0" smtClean="0">
                <a:solidFill>
                  <a:srgbClr val="FF0000"/>
                </a:solidFill>
              </a:rPr>
              <a:t>najširem mogućem obimu </a:t>
            </a:r>
            <a:r>
              <a:rPr lang="sr-Latn-RS" sz="1600" dirty="0" smtClean="0"/>
              <a:t>u svrhu istraga ili postupaka koji se odnose na krivična </a:t>
            </a:r>
            <a:r>
              <a:rPr lang="sr-Latn-RS" sz="1600" b="1" dirty="0" smtClean="0">
                <a:solidFill>
                  <a:srgbClr val="FF0000"/>
                </a:solidFill>
              </a:rPr>
              <a:t>dela u vezi sa računarskim sistemima i podacima</a:t>
            </a:r>
            <a:r>
              <a:rPr lang="sr-Latn-RS" sz="1600" dirty="0" smtClean="0"/>
              <a:t>, ili </a:t>
            </a:r>
            <a:r>
              <a:rPr lang="sr-Latn-RS" sz="1600" b="1" dirty="0" smtClean="0">
                <a:solidFill>
                  <a:srgbClr val="FF0000"/>
                </a:solidFill>
              </a:rPr>
              <a:t>prikupljanje dokaza u elektronskom obliku za bilo koje krivično delo</a:t>
            </a:r>
            <a:r>
              <a:rPr lang="sr-Latn-RS" sz="1600" dirty="0" smtClean="0"/>
              <a:t>.</a:t>
            </a:r>
          </a:p>
          <a:p>
            <a:pPr marL="342900" indent="-342900" algn="just">
              <a:buFont typeface="Wingdings" pitchFamily="2" charset="2"/>
              <a:buChar char="Ø"/>
            </a:pPr>
            <a:endParaRPr lang="sr-Latn-RS" sz="1600" dirty="0" smtClean="0"/>
          </a:p>
          <a:p>
            <a:pPr marL="342900" indent="-342900" algn="just">
              <a:buFont typeface="Wingdings" pitchFamily="2" charset="2"/>
              <a:buChar char="Ø"/>
            </a:pPr>
            <a:r>
              <a:rPr lang="sr-Latn-RS" sz="1600" dirty="0" smtClean="0"/>
              <a:t>3 Svaka Strana ugovornica može, u hitnim slučajevima, da podnese zahteve za uzajamnu pomoć ili obaveštenja u vezi sa tim, koristeći se brzim sredstvima komunikacije, uključujući faks ili elektronsku poštu, u meri u kojoj ova sredstva obezbeđuju odgovarajuće nivoe bezbednosti i autentičnosti (uključujući korišćenje šifri, kada je potrebno), uz naknadnu zvaničnu potvrdu, ako zamoljena Strana to zahteva. Zamoljena Strana prihvata i odgovara na zahtev, bilo kojim brzim sredstvom komunikacije.</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sr-Latn-RS" sz="2200" dirty="0" smtClean="0"/>
              <a:t>Budimpeštanska konvencija omogućava uzajamnu pomoć u odnosu na</a:t>
            </a:r>
            <a:r>
              <a:rPr lang="en-GB" sz="2200" dirty="0" smtClean="0"/>
              <a:t>:</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sr-Latn-RS" sz="2200" dirty="0" smtClean="0"/>
              <a:t>Dela koja se odnose na računarske sisteme i podatke; </a:t>
            </a:r>
            <a:r>
              <a:rPr lang="en-GB" sz="2200" dirty="0" smtClean="0"/>
              <a:t> </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sr-Latn-RS" sz="2200" dirty="0" smtClean="0"/>
              <a:t>Prikupljanje dokaza za </a:t>
            </a:r>
            <a:r>
              <a:rPr lang="sr-Latn-RS" sz="2200" u="sng" dirty="0" smtClean="0"/>
              <a:t>bilo koje</a:t>
            </a:r>
            <a:r>
              <a:rPr lang="sr-Latn-RS" sz="2200" dirty="0" smtClean="0"/>
              <a:t> krivično delo. </a:t>
            </a:r>
            <a:endParaRPr lang="en-GB" sz="2200" dirty="0"/>
          </a:p>
          <a:p>
            <a:pPr lvl="1" algn="just"/>
            <a:endParaRPr lang="en-GB" sz="2200" dirty="0"/>
          </a:p>
          <a:p>
            <a:pPr marL="342900" indent="-342900" algn="just">
              <a:buFont typeface="Wingdings" pitchFamily="2" charset="2"/>
              <a:buChar char="ü"/>
            </a:pPr>
            <a:r>
              <a:rPr lang="sr-Latn-RS" sz="2200" dirty="0" smtClean="0"/>
              <a:t>Uzajamna pomoć se pruža u najširem mogućem obimu.</a:t>
            </a:r>
            <a:r>
              <a:rPr lang="en-GB" sz="2200" dirty="0" smtClean="0"/>
              <a:t> </a:t>
            </a:r>
            <a:endParaRPr lang="en-GB" sz="2200" dirty="0"/>
          </a:p>
          <a:p>
            <a:pPr algn="just"/>
            <a:endParaRPr lang="en-GB" sz="2200" dirty="0"/>
          </a:p>
        </p:txBody>
      </p:sp>
    </p:spTree>
    <p:extLst>
      <p:ext uri="{BB962C8B-B14F-4D97-AF65-F5344CB8AC3E}">
        <p14:creationId xmlns:p14="http://schemas.microsoft.com/office/powerpoint/2010/main" val="28990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25 – </a:t>
            </a:r>
            <a:r>
              <a:rPr lang="sr-Latn-RS" sz="3200" b="1" dirty="0"/>
              <a:t>Opšta načela u vezi sa </a:t>
            </a:r>
          </a:p>
          <a:p>
            <a:pPr algn="r"/>
            <a:r>
              <a:rPr lang="sr-Latn-RS" sz="3200" b="1" dirty="0"/>
              <a:t>uzajamnom pomoći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262979"/>
          </a:xfrm>
          <a:prstGeom prst="rect">
            <a:avLst/>
          </a:prstGeom>
        </p:spPr>
        <p:txBody>
          <a:bodyPr wrap="square">
            <a:spAutoFit/>
          </a:bodyPr>
          <a:lstStyle/>
          <a:p>
            <a:pPr marL="342900" indent="-342900" algn="just">
              <a:buFont typeface="Wingdings" pitchFamily="2" charset="2"/>
              <a:buChar char="Ø"/>
            </a:pPr>
            <a:r>
              <a:rPr lang="sr-Latn-RS" sz="1600" dirty="0"/>
              <a:t>1 Strane ugovornice jedna drugoj pružaju uzajamnu pomoć u najširem mogućem obimu u svrhu istraga ili postupaka koji se odnose na krivična dela u vezi sa računarskim sistemima i podacima, ili prikupljanje dokaza u elektronskom obliku za </a:t>
            </a:r>
            <a:r>
              <a:rPr lang="sr-Latn-RS" sz="1600" dirty="0" smtClean="0"/>
              <a:t>bilo koje </a:t>
            </a:r>
            <a:r>
              <a:rPr lang="sr-Latn-RS" sz="1600" dirty="0"/>
              <a:t>krivično delo.</a:t>
            </a:r>
          </a:p>
          <a:p>
            <a:pPr marL="342900" indent="-342900" algn="just">
              <a:buFont typeface="Wingdings" pitchFamily="2" charset="2"/>
              <a:buChar char="Ø"/>
            </a:pPr>
            <a:endParaRPr lang="sr-Latn-RS" sz="1600" dirty="0"/>
          </a:p>
          <a:p>
            <a:pPr marL="342900" indent="-342900" algn="just">
              <a:buFont typeface="Wingdings" pitchFamily="2" charset="2"/>
              <a:buChar char="Ø"/>
            </a:pPr>
            <a:r>
              <a:rPr lang="sr-Latn-RS" sz="1600" dirty="0"/>
              <a:t>3 Svaka Strana ugovornica može, </a:t>
            </a:r>
            <a:r>
              <a:rPr lang="sr-Latn-RS" sz="1600" b="1" dirty="0">
                <a:solidFill>
                  <a:srgbClr val="FF0000"/>
                </a:solidFill>
              </a:rPr>
              <a:t>u hitnim slučajevima</a:t>
            </a:r>
            <a:r>
              <a:rPr lang="sr-Latn-RS" sz="1600" dirty="0"/>
              <a:t>, da podnese zahteve za uzajamnu pomoć ili obaveštenja u vezi sa tim, koristeći se </a:t>
            </a:r>
            <a:r>
              <a:rPr lang="sr-Latn-RS" sz="1600" b="1" dirty="0">
                <a:solidFill>
                  <a:srgbClr val="FF0000"/>
                </a:solidFill>
              </a:rPr>
              <a:t>brzim sredstvima komunikacije</a:t>
            </a:r>
            <a:r>
              <a:rPr lang="sr-Latn-RS" sz="1600" dirty="0"/>
              <a:t>, uključujući </a:t>
            </a:r>
            <a:r>
              <a:rPr lang="sr-Latn-RS" sz="1600" b="1" dirty="0">
                <a:solidFill>
                  <a:srgbClr val="FF0000"/>
                </a:solidFill>
              </a:rPr>
              <a:t>faks</a:t>
            </a:r>
            <a:r>
              <a:rPr lang="sr-Latn-RS" sz="1600" dirty="0"/>
              <a:t> ili </a:t>
            </a:r>
            <a:r>
              <a:rPr lang="sr-Latn-RS" sz="1600" b="1" dirty="0">
                <a:solidFill>
                  <a:srgbClr val="FF0000"/>
                </a:solidFill>
              </a:rPr>
              <a:t>elektronsku poštu</a:t>
            </a:r>
            <a:r>
              <a:rPr lang="sr-Latn-RS" sz="1600" dirty="0"/>
              <a:t>, u meri u kojoj ova sredstva obezbeđuju odgovarajuće nivoe </a:t>
            </a:r>
            <a:r>
              <a:rPr lang="sr-Latn-RS" sz="1600" b="1" dirty="0">
                <a:solidFill>
                  <a:srgbClr val="FF0000"/>
                </a:solidFill>
              </a:rPr>
              <a:t>bezbednosti</a:t>
            </a:r>
            <a:r>
              <a:rPr lang="sr-Latn-RS" sz="1600" dirty="0"/>
              <a:t> i </a:t>
            </a:r>
            <a:r>
              <a:rPr lang="sr-Latn-RS" sz="1600" b="1" dirty="0">
                <a:solidFill>
                  <a:srgbClr val="FF0000"/>
                </a:solidFill>
              </a:rPr>
              <a:t>autentičnosti</a:t>
            </a:r>
            <a:r>
              <a:rPr lang="sr-Latn-RS" sz="1600" dirty="0"/>
              <a:t> (uključujući korišćenje šifri, kada je potrebno), uz naknadnu zvaničnu potvrdu, ako zamoljena Strana to zahteva. Zamoljena Strana prihvata i odgovara na zahtev, bilo kojim brzim sredstvom komunikacije</a:t>
            </a:r>
            <a:r>
              <a:rPr lang="en-US" sz="1600" dirty="0" smtClean="0"/>
              <a:t>.</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016758"/>
          </a:xfrm>
          <a:prstGeom prst="rect">
            <a:avLst/>
          </a:prstGeom>
        </p:spPr>
        <p:txBody>
          <a:bodyPr wrap="square">
            <a:spAutoFit/>
          </a:bodyPr>
          <a:lstStyle/>
          <a:p>
            <a:pPr marL="342900" indent="-342900" algn="just">
              <a:buFont typeface="Wingdings" pitchFamily="2" charset="2"/>
              <a:buChar char="ü"/>
            </a:pPr>
            <a:r>
              <a:rPr lang="sr-Latn-RS" sz="2000" dirty="0" smtClean="0"/>
              <a:t>Tradicionalni zahtevi za uzajamnu pomoć često su slati kao pisani, zapečaćeni dokumenti, kao diplomatske pošiljke ili putem sistema dostave pošiljki; </a:t>
            </a:r>
            <a:endParaRPr lang="en-US" sz="2000" dirty="0"/>
          </a:p>
          <a:p>
            <a:pPr algn="just"/>
            <a:endParaRPr lang="en-US" sz="2000" dirty="0"/>
          </a:p>
          <a:p>
            <a:pPr marL="342900" indent="-342900" algn="just">
              <a:buFont typeface="Wingdings" pitchFamily="2" charset="2"/>
              <a:buChar char="ü"/>
            </a:pPr>
            <a:r>
              <a:rPr lang="sr-Latn-RS" sz="2000" dirty="0" smtClean="0"/>
              <a:t>Budimpeštanska konvencija prepoznaje činjenicu da su računarski podaci promenjivi i da je neke zahteve neophodno poslati hitno;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Strane mogu koristiti brza sredstva komunikacije, koja uključuju (ali se ne ograničavaju na) faks i elektronsku poštu. </a:t>
            </a:r>
            <a:endParaRPr lang="en-GB" sz="2000" dirty="0"/>
          </a:p>
        </p:txBody>
      </p:sp>
    </p:spTree>
    <p:extLst>
      <p:ext uri="{BB962C8B-B14F-4D97-AF65-F5344CB8AC3E}">
        <p14:creationId xmlns:p14="http://schemas.microsoft.com/office/powerpoint/2010/main" val="107976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25 – </a:t>
            </a:r>
            <a:r>
              <a:rPr lang="sr-Latn-RS" sz="3200" b="1" dirty="0"/>
              <a:t>Opšta načela u vezi sa </a:t>
            </a:r>
          </a:p>
          <a:p>
            <a:pPr algn="r"/>
            <a:r>
              <a:rPr lang="sr-Latn-RS" sz="3200" b="1" dirty="0"/>
              <a:t>uzajamnom pomoći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401479"/>
          </a:xfrm>
          <a:prstGeom prst="rect">
            <a:avLst/>
          </a:prstGeom>
        </p:spPr>
        <p:txBody>
          <a:bodyPr wrap="square">
            <a:spAutoFit/>
          </a:bodyPr>
          <a:lstStyle/>
          <a:p>
            <a:pPr marL="342900" indent="-342900" algn="just">
              <a:buFont typeface="Wingdings" pitchFamily="2" charset="2"/>
              <a:buChar char="Ø"/>
            </a:pPr>
            <a:r>
              <a:rPr lang="sr-Latn-RS" sz="1500" dirty="0" smtClean="0"/>
              <a:t>4 Izuzev ako nije drukčije određeno članovima ovog poglavlja, na </a:t>
            </a:r>
            <a:r>
              <a:rPr lang="sr-Latn-RS" sz="1500" b="1" dirty="0" smtClean="0">
                <a:solidFill>
                  <a:srgbClr val="FF0000"/>
                </a:solidFill>
              </a:rPr>
              <a:t>uzajamnu pomoć primenjuju se uslovi</a:t>
            </a:r>
            <a:r>
              <a:rPr lang="sr-Latn-RS" sz="1500" dirty="0" smtClean="0"/>
              <a:t> predviđeni </a:t>
            </a:r>
            <a:r>
              <a:rPr lang="sr-Latn-RS" sz="1500" b="1" dirty="0" smtClean="0">
                <a:solidFill>
                  <a:srgbClr val="FF0000"/>
                </a:solidFill>
              </a:rPr>
              <a:t>zakonima zamoljene Strane</a:t>
            </a:r>
            <a:r>
              <a:rPr lang="sr-Latn-RS" sz="1500" dirty="0" smtClean="0"/>
              <a:t>, ili važećim ugovorima o uzajamnoj pomoći, uključujući i razloge na osnovu kojih </a:t>
            </a:r>
            <a:r>
              <a:rPr lang="sr-Latn-RS" sz="1500" b="1" dirty="0" smtClean="0">
                <a:solidFill>
                  <a:srgbClr val="FF0000"/>
                </a:solidFill>
              </a:rPr>
              <a:t>zamoljena Strana može da odbije saradnju</a:t>
            </a:r>
            <a:r>
              <a:rPr lang="sr-Latn-RS" sz="1500" dirty="0" smtClean="0"/>
              <a:t>. Zamoljena Strana neće da koristi svoje pravo da odbije uzajamnu pomoć za dela predviđena članovima 2. do 11, samo na osnovu toga što se zahtev odnosi na delo koje ona smatra </a:t>
            </a:r>
            <a:r>
              <a:rPr lang="sr-Latn-RS" sz="1500" b="1" dirty="0" smtClean="0">
                <a:solidFill>
                  <a:srgbClr val="FF0000"/>
                </a:solidFill>
              </a:rPr>
              <a:t>fiskalnim delom</a:t>
            </a:r>
            <a:r>
              <a:rPr lang="sr-Latn-RS" sz="1500" dirty="0" smtClean="0"/>
              <a:t>.</a:t>
            </a:r>
          </a:p>
          <a:p>
            <a:pPr marL="342900" indent="-342900" algn="just">
              <a:buFont typeface="Wingdings" pitchFamily="2" charset="2"/>
              <a:buChar char="Ø"/>
            </a:pPr>
            <a:endParaRPr lang="sr-Latn-RS" sz="1500" dirty="0" smtClean="0"/>
          </a:p>
          <a:p>
            <a:pPr marL="342900" indent="-342900" algn="just">
              <a:buFont typeface="Wingdings" pitchFamily="2" charset="2"/>
              <a:buChar char="Ø"/>
            </a:pPr>
            <a:r>
              <a:rPr lang="sr-Latn-RS" sz="1500" dirty="0" smtClean="0"/>
              <a:t>5 Kada je, u skladu sa odredbama ovog poglavlja, zamoljenoj Strani dozvoljeno da uzajamnu saradnju uslovi postojanjem dvostrane kažnjivosti, smatra se da je taj uslov ispunjen, bez obzira da li zakoni zamoljene Strane stavljaju to delo u istu vrstu ili ga označavaju istim terminima kao i Strana molilja, ako je radnja koja je osnova dela u vezi za koje se uzajamna pomoć zahteva, kvalifikovana kao krivično delo i po njenim zakonima.</a:t>
            </a:r>
            <a:endParaRPr lang="sr-Latn-RS"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68625"/>
            <a:ext cx="4450456" cy="4939814"/>
          </a:xfrm>
          <a:prstGeom prst="rect">
            <a:avLst/>
          </a:prstGeom>
        </p:spPr>
        <p:txBody>
          <a:bodyPr wrap="square">
            <a:spAutoFit/>
          </a:bodyPr>
          <a:lstStyle/>
          <a:p>
            <a:pPr marL="342900" indent="-342900" algn="just">
              <a:buFont typeface="Wingdings" pitchFamily="2" charset="2"/>
              <a:buChar char="ü"/>
            </a:pPr>
            <a:r>
              <a:rPr lang="sr-Latn-RS" sz="2100" dirty="0" smtClean="0"/>
              <a:t>Uzajamna pomoć (uključujući i osnove za odbijanje) predmet je Ugovora o UPP i domaćih zakona;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To se pravo, međutim, ne koristi kada se Strane ugovornice  Budimpeštanskom konvencijom obavezuju na saradnju (npr. zaštita, prikupljanje podataka u realnom vremenu, pretraživanje i zaplena i održavanje mreže 24/7</a:t>
            </a:r>
            <a:r>
              <a:rPr lang="en-US" sz="2100" dirty="0" smtClean="0"/>
              <a:t>)</a:t>
            </a:r>
            <a:r>
              <a:rPr lang="sr-Latn-RS" sz="2100" dirty="0" smtClean="0"/>
              <a:t>, samo na osnovu toga što zamoljena Strana delo smatra fiskalnim delom. </a:t>
            </a:r>
            <a:endParaRPr lang="en-US" sz="2100" dirty="0"/>
          </a:p>
        </p:txBody>
      </p:sp>
    </p:spTree>
    <p:extLst>
      <p:ext uri="{BB962C8B-B14F-4D97-AF65-F5344CB8AC3E}">
        <p14:creationId xmlns:p14="http://schemas.microsoft.com/office/powerpoint/2010/main" val="350762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25 – </a:t>
            </a:r>
            <a:r>
              <a:rPr lang="sr-Latn-RS" sz="3200" b="1" dirty="0"/>
              <a:t>Opšta načela u vezi sa </a:t>
            </a:r>
          </a:p>
          <a:p>
            <a:pPr algn="r"/>
            <a:r>
              <a:rPr lang="sr-Latn-RS" sz="3200" b="1" dirty="0"/>
              <a:t>uzajamnom pomoći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632311"/>
          </a:xfrm>
          <a:prstGeom prst="rect">
            <a:avLst/>
          </a:prstGeom>
        </p:spPr>
        <p:txBody>
          <a:bodyPr wrap="square">
            <a:spAutoFit/>
          </a:bodyPr>
          <a:lstStyle/>
          <a:p>
            <a:pPr marL="342900" indent="-342900" algn="just">
              <a:buFont typeface="Wingdings" pitchFamily="2" charset="2"/>
              <a:buChar char="Ø"/>
            </a:pPr>
            <a:r>
              <a:rPr lang="sr-Latn-RS" sz="1500" dirty="0"/>
              <a:t>4 Izuzev ako nije drukčije određeno članovima ovog poglavlja, na uzajamnu pomoć primenjuju se uslovi predviđeni zakonima zamoljene Strane, ili važećim ugovorima o uzajamnoj pomoći, uključujući i razloge na osnovu kojih zamoljena Strana može da odbije saradnju. Zamoljena Strana neće da koristi svoje pravo da odbije uzajamnu pomoć za dela predviđena članovima 2. do 11, samo na osnovu toga što se zahtev odnosi na delo koje ona smatra fiskalnim delom.</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5 Kada je, u skladu sa odredbama ovog poglavlja, zamoljenoj Strani dozvoljeno da uzajamnu saradnju </a:t>
            </a:r>
            <a:r>
              <a:rPr lang="sr-Latn-RS" sz="1500" b="1" dirty="0">
                <a:solidFill>
                  <a:srgbClr val="FF0000"/>
                </a:solidFill>
              </a:rPr>
              <a:t>uslovi postojanjem dvostrane kažnjivosti</a:t>
            </a:r>
            <a:r>
              <a:rPr lang="sr-Latn-RS" sz="1500" dirty="0"/>
              <a:t>, smatra se da je taj uslov ispunjen, </a:t>
            </a:r>
            <a:r>
              <a:rPr lang="sr-Latn-RS" sz="1500" b="1" dirty="0">
                <a:solidFill>
                  <a:srgbClr val="FF0000"/>
                </a:solidFill>
              </a:rPr>
              <a:t>bez obzira da li</a:t>
            </a:r>
            <a:r>
              <a:rPr lang="sr-Latn-RS" sz="1500" dirty="0"/>
              <a:t> zakoni zamoljene Strane stavljaju to delo u </a:t>
            </a:r>
            <a:r>
              <a:rPr lang="sr-Latn-RS" sz="1500" b="1" dirty="0">
                <a:solidFill>
                  <a:srgbClr val="FF0000"/>
                </a:solidFill>
              </a:rPr>
              <a:t>istu </a:t>
            </a:r>
            <a:r>
              <a:rPr lang="sr-Latn-RS" sz="1500" b="1" dirty="0" smtClean="0">
                <a:solidFill>
                  <a:srgbClr val="FF0000"/>
                </a:solidFill>
              </a:rPr>
              <a:t>kategoriju </a:t>
            </a:r>
            <a:r>
              <a:rPr lang="sr-Latn-RS" sz="1500" dirty="0" smtClean="0"/>
              <a:t>dela ili </a:t>
            </a:r>
            <a:r>
              <a:rPr lang="sr-Latn-RS" sz="1500" dirty="0"/>
              <a:t>ga označavaju </a:t>
            </a:r>
            <a:r>
              <a:rPr lang="sr-Latn-RS" sz="1500" b="1" dirty="0">
                <a:solidFill>
                  <a:srgbClr val="FF0000"/>
                </a:solidFill>
              </a:rPr>
              <a:t>istim terminima </a:t>
            </a:r>
            <a:r>
              <a:rPr lang="sr-Latn-RS" sz="1500" dirty="0"/>
              <a:t>kao i Strana molilja, ako je </a:t>
            </a:r>
            <a:r>
              <a:rPr lang="sr-Latn-RS" sz="1500" b="1" dirty="0">
                <a:solidFill>
                  <a:srgbClr val="FF0000"/>
                </a:solidFill>
              </a:rPr>
              <a:t>radnja koja je osnova dela </a:t>
            </a:r>
            <a:r>
              <a:rPr lang="sr-Latn-RS" sz="1500" dirty="0" smtClean="0"/>
              <a:t>za </a:t>
            </a:r>
            <a:r>
              <a:rPr lang="sr-Latn-RS" sz="1500" dirty="0"/>
              <a:t>koje se uzajamna pomoć zahteva, kvalifikovana kao krivično delo i po njenim zakonima.</a:t>
            </a:r>
          </a:p>
          <a:p>
            <a:pPr marL="342900" indent="-342900" algn="just">
              <a:buFont typeface="Wingdings" pitchFamily="2" charset="2"/>
              <a:buChar char="Ø"/>
            </a:pPr>
            <a:r>
              <a:rPr lang="en-US" sz="1500" dirty="0" smtClean="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a:spAutoFit/>
          </a:bodyPr>
          <a:lstStyle/>
          <a:p>
            <a:pPr marL="342900" indent="-342900" algn="just">
              <a:buFont typeface="Wingdings" pitchFamily="2" charset="2"/>
              <a:buChar char="ü"/>
            </a:pPr>
            <a:r>
              <a:rPr lang="sr-Latn-RS" sz="2200" dirty="0" smtClean="0"/>
              <a:t>Definicija dvostrane kažnjivosti prema Budimpeštanskoj konvenciji</a:t>
            </a:r>
            <a:r>
              <a:rPr lang="en-US" sz="2200" dirty="0" smtClean="0"/>
              <a:t>: </a:t>
            </a:r>
            <a:endParaRPr lang="en-US" sz="2200" dirty="0"/>
          </a:p>
          <a:p>
            <a:pPr marL="800100" lvl="1" indent="-342900" algn="just">
              <a:buFont typeface="Wingdings" pitchFamily="2" charset="2"/>
              <a:buChar char="ü"/>
            </a:pPr>
            <a:r>
              <a:rPr lang="sr-Latn-RS" sz="2200" dirty="0" smtClean="0"/>
              <a:t>Radnja koja čini osnov dela mora se smatrati krivičnim delom u obe zemlje; </a:t>
            </a:r>
            <a:endParaRPr lang="en-GB" sz="2200" dirty="0"/>
          </a:p>
          <a:p>
            <a:pPr marL="800100" lvl="1" indent="-342900" algn="just">
              <a:buFont typeface="Wingdings" pitchFamily="2" charset="2"/>
              <a:buChar char="ü"/>
            </a:pPr>
            <a:r>
              <a:rPr lang="sr-Latn-RS" sz="2200" dirty="0" smtClean="0"/>
              <a:t>Da li delo spada u istu kategoriju dela i da li je korišćena terminologija ista, nema značaja. </a:t>
            </a:r>
            <a:r>
              <a:rPr lang="en-GB" sz="2200" dirty="0" smtClean="0"/>
              <a:t> </a:t>
            </a:r>
            <a:endParaRPr lang="en-GB" sz="2200" dirty="0"/>
          </a:p>
        </p:txBody>
      </p:sp>
    </p:spTree>
    <p:extLst>
      <p:ext uri="{BB962C8B-B14F-4D97-AF65-F5344CB8AC3E}">
        <p14:creationId xmlns:p14="http://schemas.microsoft.com/office/powerpoint/2010/main" val="122096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94477023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664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Program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043731"/>
            <a:ext cx="3791244" cy="2308324"/>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sr-Latn-RS" sz="2000" b="1" dirty="0" smtClean="0"/>
              <a:t>Deo I</a:t>
            </a:r>
            <a:endParaRPr lang="en-GB" sz="2000" b="1" dirty="0"/>
          </a:p>
          <a:p>
            <a:pPr marL="342900" indent="-342900" algn="just" eaLnBrk="1" hangingPunct="1">
              <a:lnSpc>
                <a:spcPct val="80000"/>
              </a:lnSpc>
              <a:buFont typeface="Wingdings" pitchFamily="2" charset="2"/>
              <a:buChar char="ü"/>
            </a:pPr>
            <a:r>
              <a:rPr lang="sr-Latn-RS" sz="2000" i="1" dirty="0" smtClean="0"/>
              <a:t>Opšte odredbe</a:t>
            </a:r>
            <a:endParaRPr lang="en-GB" sz="2000" i="1" dirty="0"/>
          </a:p>
          <a:p>
            <a:pPr marL="342900" indent="-342900" algn="just" eaLnBrk="1" hangingPunct="1">
              <a:lnSpc>
                <a:spcPct val="80000"/>
              </a:lnSpc>
              <a:buFont typeface="Wingdings" pitchFamily="2" charset="2"/>
              <a:buChar char="ü"/>
            </a:pPr>
            <a:endParaRPr lang="en-GB" sz="2000" dirty="0"/>
          </a:p>
          <a:p>
            <a:pPr marL="342900" indent="-342900" algn="just" eaLnBrk="1" hangingPunct="1">
              <a:lnSpc>
                <a:spcPct val="80000"/>
              </a:lnSpc>
              <a:buFont typeface="Wingdings" pitchFamily="2" charset="2"/>
              <a:buChar char="Ø"/>
            </a:pPr>
            <a:r>
              <a:rPr lang="sr-Latn-RS" sz="2000" b="1" dirty="0" smtClean="0"/>
              <a:t>Deo II</a:t>
            </a:r>
            <a:endParaRPr lang="en-GB" sz="2000" b="1" dirty="0"/>
          </a:p>
          <a:p>
            <a:pPr marL="342900" indent="-342900" algn="just">
              <a:lnSpc>
                <a:spcPct val="80000"/>
              </a:lnSpc>
              <a:buFont typeface="Wingdings" pitchFamily="2" charset="2"/>
              <a:buChar char="ü"/>
            </a:pPr>
            <a:r>
              <a:rPr lang="sr-Latn-RS" sz="2000" i="1" dirty="0" smtClean="0"/>
              <a:t>Posebne odredbe</a:t>
            </a:r>
            <a:r>
              <a:rPr lang="en-GB" sz="2000" i="1" dirty="0" smtClean="0"/>
              <a:t> </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r-Latn-RS" sz="2000" b="1" dirty="0" smtClean="0"/>
              <a:t>Deo III</a:t>
            </a:r>
            <a:endParaRPr lang="en-GB" sz="2000" b="1" dirty="0"/>
          </a:p>
          <a:p>
            <a:pPr marL="342900" indent="-342900" algn="just">
              <a:lnSpc>
                <a:spcPct val="80000"/>
              </a:lnSpc>
              <a:buFont typeface="Wingdings" pitchFamily="2" charset="2"/>
              <a:buChar char="ü"/>
            </a:pPr>
            <a:r>
              <a:rPr lang="sr-Latn-RS" sz="2000" i="1" dirty="0" smtClean="0"/>
              <a:t>Odredbe nacrta Drugog dodatnog protokola</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357254" cy="1815882"/>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sr-Latn-RS" sz="2000" b="1" dirty="0" smtClean="0"/>
              <a:t>Deo IV</a:t>
            </a:r>
            <a:endParaRPr lang="en-GB" sz="2000" b="1" dirty="0"/>
          </a:p>
          <a:p>
            <a:pPr marL="342900" indent="-342900" algn="just">
              <a:lnSpc>
                <a:spcPct val="80000"/>
              </a:lnSpc>
              <a:buFont typeface="Wingdings" pitchFamily="2" charset="2"/>
              <a:buChar char="ü"/>
            </a:pPr>
            <a:r>
              <a:rPr lang="sr-Latn-RS" sz="2000" i="1" dirty="0" smtClean="0"/>
              <a:t>Šabloni za formulare za uzajamnu pravnu pomoć</a:t>
            </a:r>
            <a:r>
              <a:rPr lang="en-GB" sz="2000" i="1" dirty="0" smtClean="0"/>
              <a:t> </a:t>
            </a:r>
            <a:endParaRPr lang="en-GB" sz="2000" i="1" dirty="0"/>
          </a:p>
          <a:p>
            <a:pPr marL="342900" indent="-342900" algn="just">
              <a:lnSpc>
                <a:spcPct val="80000"/>
              </a:lnSpc>
              <a:buFont typeface="Wingdings" pitchFamily="2" charset="2"/>
              <a:buChar char="ü"/>
            </a:pPr>
            <a:endParaRPr lang="en-GB" sz="2000" i="1" dirty="0"/>
          </a:p>
          <a:p>
            <a:pPr marL="342900" indent="-342900" algn="just" eaLnBrk="1" hangingPunct="1">
              <a:lnSpc>
                <a:spcPct val="80000"/>
              </a:lnSpc>
              <a:buFont typeface="Wingdings" pitchFamily="2" charset="2"/>
              <a:buChar char="Ø"/>
            </a:pPr>
            <a:r>
              <a:rPr lang="sr-Latn-RS" sz="2000" b="1" dirty="0" smtClean="0"/>
              <a:t>Deo V</a:t>
            </a:r>
            <a:endParaRPr lang="en-GB" sz="2000" b="1" dirty="0"/>
          </a:p>
          <a:p>
            <a:pPr marL="342900" indent="-342900" algn="just">
              <a:lnSpc>
                <a:spcPct val="80000"/>
              </a:lnSpc>
              <a:buFont typeface="Wingdings" pitchFamily="2" charset="2"/>
              <a:buChar char="ü"/>
            </a:pPr>
            <a:r>
              <a:rPr lang="sr-Latn-RS" sz="2000" i="1" dirty="0" smtClean="0"/>
              <a:t>Rezime</a:t>
            </a:r>
            <a:endParaRPr lang="en-GB" sz="2000" i="1" dirty="0"/>
          </a:p>
          <a:p>
            <a:pPr algn="just">
              <a:lnSpc>
                <a:spcPct val="80000"/>
              </a:lnSpc>
            </a:pPr>
            <a:endParaRPr lang="en-GB"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6539840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47909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26 </a:t>
            </a:r>
            <a:r>
              <a:rPr lang="en-GB" sz="3200" b="1" dirty="0"/>
              <a:t>– </a:t>
            </a:r>
            <a:r>
              <a:rPr lang="en-GB" sz="3200" b="1" dirty="0" smtClean="0"/>
              <a:t>S</a:t>
            </a:r>
            <a:r>
              <a:rPr lang="sr-Latn-RS" sz="3200" b="1" dirty="0" smtClean="0"/>
              <a:t>lučajne informacije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262979"/>
          </a:xfrm>
          <a:prstGeom prst="rect">
            <a:avLst/>
          </a:prstGeom>
        </p:spPr>
        <p:txBody>
          <a:bodyPr wrap="square">
            <a:spAutoFit/>
          </a:bodyPr>
          <a:lstStyle/>
          <a:p>
            <a:pPr marL="342900" indent="-342900" algn="just">
              <a:buFont typeface="Wingdings" pitchFamily="2" charset="2"/>
              <a:buChar char="Ø"/>
            </a:pPr>
            <a:r>
              <a:rPr lang="sr-Latn-RS" sz="1400" dirty="0" smtClean="0"/>
              <a:t>1 Strana ugovornica može, u granicama domaćeg prava i </a:t>
            </a:r>
            <a:r>
              <a:rPr lang="sr-Latn-RS" sz="1400" b="1" dirty="0" smtClean="0">
                <a:solidFill>
                  <a:srgbClr val="FF0000"/>
                </a:solidFill>
              </a:rPr>
              <a:t>bez prethodnog zahteva</a:t>
            </a:r>
            <a:r>
              <a:rPr lang="sr-Latn-RS" sz="1400" dirty="0" smtClean="0"/>
              <a:t>, da </a:t>
            </a:r>
            <a:r>
              <a:rPr lang="sr-Latn-RS" sz="1400" b="1" dirty="0" smtClean="0">
                <a:solidFill>
                  <a:srgbClr val="FF0000"/>
                </a:solidFill>
              </a:rPr>
              <a:t>drugoj Strani ugovornici prosledi informacije</a:t>
            </a:r>
            <a:r>
              <a:rPr lang="sr-Latn-RS" sz="1400" dirty="0" smtClean="0"/>
              <a:t> do kojih je došla u okviru sopstvenih istraga, </a:t>
            </a:r>
            <a:r>
              <a:rPr lang="sr-Latn-RS" sz="1400" b="1" dirty="0" smtClean="0">
                <a:solidFill>
                  <a:srgbClr val="FF0000"/>
                </a:solidFill>
              </a:rPr>
              <a:t>ukoliko smatra da bi otkrivanje takvih informacija moglo da pomogne Strani ugovornici koja ih prima</a:t>
            </a:r>
            <a:r>
              <a:rPr lang="sr-Latn-RS" sz="1400" dirty="0" smtClean="0"/>
              <a:t>, u pokretanju ili vođenju istraga ili postupaka u vezi krivičnih dela propisanih u skladu sa ovom konvencijom, ili kada bi te informacije mogle da vode upućivanju zahteva te Strane ugovornice za uzajamnu saradnju, na osnovu ovog poglavlja.</a:t>
            </a:r>
          </a:p>
          <a:p>
            <a:pPr marL="342900" indent="-342900" algn="just">
              <a:buFont typeface="Wingdings" pitchFamily="2" charset="2"/>
              <a:buChar char="Ø"/>
            </a:pPr>
            <a:endParaRPr lang="sr-Latn-RS" sz="1400" dirty="0" smtClean="0"/>
          </a:p>
          <a:p>
            <a:pPr marL="342900" indent="-342900" algn="just">
              <a:buFont typeface="Wingdings" pitchFamily="2" charset="2"/>
              <a:buChar char="Ø"/>
            </a:pPr>
            <a:r>
              <a:rPr lang="sr-Latn-RS" sz="1400" dirty="0" smtClean="0"/>
              <a:t>2 Pre nego što dostavi takve informacije, Strana ugovornica koja ih dostavlja može zahtevati da one budu čuvane u tajnosti ili da se mogu koristiti samo pod određenim uslovima. Ukoliko Strana ugovornica koja prima informacije ne može da prihvati takav zahtev, o tome mora da obavesti stranu ugovornicu koja dostavlja informacije, koja nakon toga odlučuje da li će ipak da prosledi te informacije. </a:t>
            </a:r>
            <a:r>
              <a:rPr lang="sr-Latn-RS" sz="1400" dirty="0"/>
              <a:t>Ukoliko Strana ugovornica koja prima informacije njih prihvati  pod određenim uslovima, ti uslovi su za nju </a:t>
            </a:r>
            <a:r>
              <a:rPr lang="sr-Latn-RS" sz="1400" dirty="0" smtClean="0"/>
              <a:t>obavezujući.</a:t>
            </a:r>
            <a:endParaRPr lang="sr-Latn-R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01205"/>
          </a:xfrm>
          <a:prstGeom prst="rect">
            <a:avLst/>
          </a:prstGeom>
        </p:spPr>
        <p:txBody>
          <a:bodyPr wrap="square">
            <a:spAutoFit/>
          </a:bodyPr>
          <a:lstStyle/>
          <a:p>
            <a:pPr marL="342900" indent="-342900" algn="just">
              <a:buFont typeface="Wingdings" pitchFamily="2" charset="2"/>
              <a:buChar char="ü"/>
            </a:pPr>
            <a:r>
              <a:rPr lang="sr-Latn-RS" sz="2000" dirty="0" smtClean="0"/>
              <a:t>Neke zemlje zahtevaju davanje važećeg zakonskog ovlašćenja</a:t>
            </a:r>
            <a:r>
              <a:rPr lang="en-US" sz="2000" dirty="0" smtClean="0"/>
              <a:t> </a:t>
            </a:r>
            <a:r>
              <a:rPr lang="sr-Latn-RS" sz="2000" dirty="0" smtClean="0"/>
              <a:t>kako bi s drugim zemljama delile informacije;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Ovom odredbom se ne nameće obaveza da se informacije spontano prosleđuju drugim stranama </a:t>
            </a:r>
            <a:r>
              <a:rPr lang="en-150" sz="2000" dirty="0" smtClean="0"/>
              <a:t>–</a:t>
            </a:r>
            <a:r>
              <a:rPr lang="sr-Latn-RS" sz="2000" dirty="0" smtClean="0"/>
              <a:t> odluka je diskreciona. </a:t>
            </a:r>
            <a:r>
              <a:rPr lang="en-US" sz="2000" dirty="0" smtClean="0"/>
              <a:t>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Odavanje informacije ne isprečava Stranu koja je dostavila da vodi istragu ili postupak na osnovu obelodanjenih činjenica. </a:t>
            </a:r>
            <a:endParaRPr lang="en-GB" sz="2000" dirty="0"/>
          </a:p>
        </p:txBody>
      </p:sp>
    </p:spTree>
    <p:extLst>
      <p:ext uri="{BB962C8B-B14F-4D97-AF65-F5344CB8AC3E}">
        <p14:creationId xmlns:p14="http://schemas.microsoft.com/office/powerpoint/2010/main" val="10356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26 – S</a:t>
            </a:r>
            <a:r>
              <a:rPr lang="sr-Latn-RS" sz="3200" b="1" dirty="0"/>
              <a:t>lučajne informacije</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262979"/>
          </a:xfrm>
          <a:prstGeom prst="rect">
            <a:avLst/>
          </a:prstGeom>
        </p:spPr>
        <p:txBody>
          <a:bodyPr wrap="square">
            <a:spAutoFit/>
          </a:bodyPr>
          <a:lstStyle/>
          <a:p>
            <a:pPr marL="342900" indent="-342900" algn="just">
              <a:buFont typeface="Wingdings" pitchFamily="2" charset="2"/>
              <a:buChar char="Ø"/>
            </a:pPr>
            <a:r>
              <a:rPr lang="sr-Latn-RS" sz="1400" dirty="0"/>
              <a:t>1 Strana ugovornica može, u granicama domaćeg prava i bez prethodnog zahteva, da drugoj Strani ugovornici prosledi informacije do kojih je došla u okviru sopstvenih istraga, ukoliko smatra da bi otkrivanje takvih informacija moglo da pomogne Strani ugovornici koja ih prima, u pokretanju ili vođenju istraga ili postupaka u vezi krivičnih dela propisanih u skladu sa ovom konvencijom, ili kada bi te informacije mogle da vode upućivanju zahteva te Strane ugovornice za uzajamnu saradnju, na osnovu ovog poglavlja.</a:t>
            </a:r>
          </a:p>
          <a:p>
            <a:pPr marL="342900" indent="-342900" algn="just">
              <a:buFont typeface="Wingdings" pitchFamily="2" charset="2"/>
              <a:buChar char="Ø"/>
            </a:pPr>
            <a:endParaRPr lang="sr-Latn-RS" sz="1400" dirty="0"/>
          </a:p>
          <a:p>
            <a:pPr marL="342900" indent="-342900" algn="just">
              <a:buFont typeface="Wingdings" pitchFamily="2" charset="2"/>
              <a:buChar char="Ø"/>
            </a:pPr>
            <a:r>
              <a:rPr lang="sr-Latn-RS" sz="1400" dirty="0"/>
              <a:t>2 Pre nego što dostavi takve informacije, Strana ugovornica koja ih dostavlja može zahtevati da one budu čuvane </a:t>
            </a:r>
            <a:r>
              <a:rPr lang="sr-Latn-RS" sz="1400" b="1" dirty="0">
                <a:solidFill>
                  <a:srgbClr val="FF0000"/>
                </a:solidFill>
              </a:rPr>
              <a:t>u tajnosti </a:t>
            </a:r>
            <a:r>
              <a:rPr lang="sr-Latn-RS" sz="1400" dirty="0"/>
              <a:t>ili da se mogu </a:t>
            </a:r>
            <a:r>
              <a:rPr lang="sr-Latn-RS" sz="1400" b="1" dirty="0">
                <a:solidFill>
                  <a:srgbClr val="FF0000"/>
                </a:solidFill>
              </a:rPr>
              <a:t>koristiti samo pod određenim uslovima</a:t>
            </a:r>
            <a:r>
              <a:rPr lang="sr-Latn-RS" sz="1400" dirty="0"/>
              <a:t>. Ukoliko Strana ugovornica koja prima informacije ne može da prihvati takav zahtev, o tome mora da obavesti stranu ugovornicu koja dostavlja informacije, koja nakon toga odlučuje da li će ipak da prosledi te informacije. Ukoliko </a:t>
            </a:r>
            <a:r>
              <a:rPr lang="sr-Latn-RS" sz="1400" b="1" dirty="0">
                <a:solidFill>
                  <a:srgbClr val="FF0000"/>
                </a:solidFill>
              </a:rPr>
              <a:t>Strana ugovornica </a:t>
            </a:r>
            <a:r>
              <a:rPr lang="sr-Latn-RS" sz="1400" b="1" dirty="0" smtClean="0">
                <a:solidFill>
                  <a:srgbClr val="FF0000"/>
                </a:solidFill>
              </a:rPr>
              <a:t>koja prima informacije</a:t>
            </a:r>
            <a:r>
              <a:rPr lang="sr-Latn-RS" sz="1400" dirty="0" smtClean="0"/>
              <a:t> njih prihvati  </a:t>
            </a:r>
            <a:r>
              <a:rPr lang="sr-Latn-RS" sz="1400" dirty="0"/>
              <a:t>pod određenim uslovima, ti uslovi su </a:t>
            </a:r>
            <a:r>
              <a:rPr lang="sr-Latn-RS" sz="1400" b="1" dirty="0">
                <a:solidFill>
                  <a:srgbClr val="FF0000"/>
                </a:solidFill>
              </a:rPr>
              <a:t>za nju obavezujući</a:t>
            </a:r>
            <a:r>
              <a:rPr lang="en-US" sz="1400" dirty="0" smtClean="0"/>
              <a:t>.</a:t>
            </a:r>
            <a:endParaRPr lang="en-GB"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564694" y="1040990"/>
            <a:ext cx="4450456" cy="5016758"/>
          </a:xfrm>
          <a:prstGeom prst="rect">
            <a:avLst/>
          </a:prstGeom>
        </p:spPr>
        <p:txBody>
          <a:bodyPr wrap="square">
            <a:spAutoFit/>
          </a:bodyPr>
          <a:lstStyle/>
          <a:p>
            <a:pPr marL="342900" indent="-342900" algn="just">
              <a:buFont typeface="Wingdings" pitchFamily="2" charset="2"/>
              <a:buChar char="ü"/>
            </a:pPr>
            <a:r>
              <a:rPr lang="sr-Latn-RS" sz="2000" dirty="0" smtClean="0"/>
              <a:t>Strana koja dostavlja informacije ima pravo da zahteva da se informacija koju prosleđuje čuva u tajnosti, ili da se koristi pod određenim uslovima. Ti uslovi su obavezujući, ukoliko ih Strana koja prima informacije prihvati. </a:t>
            </a:r>
            <a:endParaRPr lang="en-US" sz="2000" dirty="0"/>
          </a:p>
          <a:p>
            <a:pPr marL="342900" indent="-342900" algn="just">
              <a:buFont typeface="Wingdings" pitchFamily="2" charset="2"/>
              <a:buChar char="ü"/>
            </a:pPr>
            <a:r>
              <a:rPr lang="sr-Latn-RS" sz="2000" dirty="0" smtClean="0"/>
              <a:t>Ukoliko Strana koja prima informacije ne može da zadovoji neki uslov (na primer, ne može informaciju da čuva u tajnosti jer se ona mora upotrebiti u javnom suđenju)</a:t>
            </a:r>
            <a:r>
              <a:rPr lang="en-US" sz="2000" dirty="0" smtClean="0"/>
              <a:t>, </a:t>
            </a:r>
            <a:r>
              <a:rPr lang="sr-Latn-RS" sz="2000" dirty="0" smtClean="0"/>
              <a:t>ona mora obavestiti Stranu koja dostavlja informacije, koja onda može da odluči da li da informaciju obezbedi. </a:t>
            </a:r>
            <a:endParaRPr lang="en-GB" sz="2000" dirty="0"/>
          </a:p>
        </p:txBody>
      </p:sp>
    </p:spTree>
    <p:extLst>
      <p:ext uri="{BB962C8B-B14F-4D97-AF65-F5344CB8AC3E}">
        <p14:creationId xmlns:p14="http://schemas.microsoft.com/office/powerpoint/2010/main" val="31661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b="1" dirty="0" smtClean="0"/>
              <a:t>						ČLAN 27 – Postupci koji se odnose na zahteve za uzajamnu 							pomoć u slučaju nepostojanja važećih međunarodnih sporazuma</a:t>
            </a:r>
            <a:endParaRPr lang="sr-Latn-RS"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22"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4385816"/>
          </a:xfrm>
          <a:prstGeom prst="rect">
            <a:avLst/>
          </a:prstGeom>
        </p:spPr>
        <p:txBody>
          <a:bodyPr wrap="square">
            <a:spAutoFit/>
          </a:bodyPr>
          <a:lstStyle/>
          <a:p>
            <a:pPr marL="342900" indent="-342900" algn="just">
              <a:buFont typeface="Wingdings" pitchFamily="2" charset="2"/>
              <a:buChar char="Ø"/>
            </a:pPr>
            <a:r>
              <a:rPr lang="en-US" sz="1900" dirty="0">
                <a:solidFill>
                  <a:schemeClr val="accent1">
                    <a:lumMod val="50000"/>
                  </a:schemeClr>
                </a:solidFill>
                <a:ea typeface="+mn-ea"/>
                <a:cs typeface="Arial" panose="020B0604020202020204" pitchFamily="34" charset="0"/>
              </a:rPr>
              <a:t>1 </a:t>
            </a:r>
            <a:r>
              <a:rPr lang="sr-Latn-RS" sz="2000" dirty="0" smtClean="0"/>
              <a:t>Ako između Strane molilje i zamoljene Strane ne </a:t>
            </a:r>
            <a:r>
              <a:rPr lang="sr-Latn-RS" sz="2000" b="1" dirty="0" smtClean="0">
                <a:solidFill>
                  <a:srgbClr val="FF0000"/>
                </a:solidFill>
              </a:rPr>
              <a:t>postoji važeći ugovor ili dogovor</a:t>
            </a:r>
            <a:r>
              <a:rPr lang="sr-Latn-RS" sz="2000" dirty="0" smtClean="0"/>
              <a:t> o uzajamnoj pomoći na osnovu jednoobraznog ili recipročnog prava, </a:t>
            </a:r>
            <a:r>
              <a:rPr lang="sr-Latn-RS" sz="2000" b="1" dirty="0" smtClean="0">
                <a:solidFill>
                  <a:srgbClr val="FF0000"/>
                </a:solidFill>
              </a:rPr>
              <a:t>primenjuju se odredbe </a:t>
            </a:r>
            <a:r>
              <a:rPr lang="sr-Latn-RS" sz="2000" dirty="0" smtClean="0"/>
              <a:t>stavova 2. do 9. </a:t>
            </a:r>
            <a:r>
              <a:rPr lang="sr-Latn-RS" sz="2000" b="1" dirty="0" smtClean="0">
                <a:solidFill>
                  <a:srgbClr val="FF0000"/>
                </a:solidFill>
              </a:rPr>
              <a:t>ovog člana</a:t>
            </a:r>
            <a:r>
              <a:rPr lang="sr-Latn-RS" sz="2000" dirty="0" smtClean="0"/>
              <a:t>. Odredbe ovog člana ne primenjuju se ukoliko postoji takav ugovor, dogovor ili propis, osim ako se Strane ugovornice saglase da primenjuju ovaj član ili neki njegov deo</a:t>
            </a:r>
            <a:r>
              <a:rPr lang="sr-Latn-RS" sz="1900" dirty="0" smtClean="0">
                <a:solidFill>
                  <a:schemeClr val="accent1">
                    <a:lumMod val="50000"/>
                  </a:schemeClr>
                </a:solidFill>
                <a:ea typeface="+mn-ea"/>
                <a:cs typeface="Arial" panose="020B0604020202020204" pitchFamily="34" charset="0"/>
              </a:rPr>
              <a:t>.</a:t>
            </a:r>
            <a:endParaRPr lang="sr-Latn-RS" sz="1900" dirty="0" smtClean="0">
              <a:cs typeface="Arial" panose="020B0604020202020204" pitchFamily="34" charset="0"/>
            </a:endParaRPr>
          </a:p>
          <a:p>
            <a:pPr algn="just"/>
            <a:endParaRPr lang="sr-Latn-R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a:spAutoFit/>
          </a:bodyPr>
          <a:lstStyle/>
          <a:p>
            <a:pPr marL="342900" indent="-342900" algn="just">
              <a:buFont typeface="Wingdings" pitchFamily="2" charset="2"/>
              <a:buChar char="ü"/>
            </a:pPr>
            <a:r>
              <a:rPr lang="sr-Latn-RS" sz="2200" dirty="0" smtClean="0"/>
              <a:t>Budimpeštanska konvencija daje prioritet postojećim procesima u skladu sa ugovorima o UPP i drugim aranžmanima. </a:t>
            </a:r>
            <a:endParaRPr lang="en-GB"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Ova odredba se primenjuje samo ukoliko ne postoji ugovor o UPP ili neki drugi aranžman o uzajamnoj pomoći između Strana.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Ova odredba pruža okvirni postupak koji treba usvojiti za zahteve za UPP.</a:t>
            </a:r>
            <a:endParaRPr lang="en-GB" sz="2200" dirty="0"/>
          </a:p>
        </p:txBody>
      </p:sp>
    </p:spTree>
    <p:extLst>
      <p:ext uri="{BB962C8B-B14F-4D97-AF65-F5344CB8AC3E}">
        <p14:creationId xmlns:p14="http://schemas.microsoft.com/office/powerpoint/2010/main" val="24273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sr-Latn-RS" b="1" dirty="0"/>
              <a:t>27 – Postupci koji se odnose na zahteve za </a:t>
            </a:r>
            <a:r>
              <a:rPr lang="sr-Latn-RS" b="1" dirty="0" smtClean="0"/>
              <a:t>uzajamnu pomoć </a:t>
            </a:r>
            <a:r>
              <a:rPr lang="sr-Latn-RS" b="1" dirty="0"/>
              <a:t>u slučaju </a:t>
            </a:r>
            <a:r>
              <a:rPr lang="sr-Latn-RS" b="1" dirty="0" smtClean="0"/>
              <a:t>nepostojanja 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5" y="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278368"/>
          </a:xfrm>
          <a:prstGeom prst="rect">
            <a:avLst/>
          </a:prstGeom>
        </p:spPr>
        <p:txBody>
          <a:bodyPr wrap="square">
            <a:spAutoFit/>
          </a:bodyPr>
          <a:lstStyle/>
          <a:p>
            <a:pPr marL="342900" indent="-342900" algn="just">
              <a:buFont typeface="Wingdings" pitchFamily="2" charset="2"/>
              <a:buChar char="Ø"/>
            </a:pPr>
            <a:r>
              <a:rPr lang="sr-Latn-RS" sz="1850" dirty="0" smtClean="0">
                <a:solidFill>
                  <a:schemeClr val="accent1">
                    <a:lumMod val="50000"/>
                  </a:schemeClr>
                </a:solidFill>
                <a:ea typeface="+mn-ea"/>
                <a:cs typeface="Arial" panose="020B0604020202020204" pitchFamily="34" charset="0"/>
              </a:rPr>
              <a:t>2 a	 </a:t>
            </a:r>
            <a:r>
              <a:rPr lang="sr-Latn-RS" sz="2000" dirty="0" smtClean="0"/>
              <a:t>Svaka Strana ugovornica imenuje </a:t>
            </a:r>
            <a:r>
              <a:rPr lang="sr-Latn-RS" sz="2000" b="1" dirty="0" smtClean="0">
                <a:solidFill>
                  <a:srgbClr val="FF0000"/>
                </a:solidFill>
              </a:rPr>
              <a:t>centralni organ </a:t>
            </a:r>
            <a:r>
              <a:rPr lang="sr-Latn-RS" sz="2000" dirty="0" smtClean="0"/>
              <a:t>ili organe odgovorne za </a:t>
            </a:r>
            <a:r>
              <a:rPr lang="sr-Latn-RS" sz="2000" b="1" dirty="0" smtClean="0">
                <a:solidFill>
                  <a:srgbClr val="FF0000"/>
                </a:solidFill>
              </a:rPr>
              <a:t>slanje i odgovaranje na zahteve</a:t>
            </a:r>
            <a:r>
              <a:rPr lang="sr-Latn-RS" sz="2000" dirty="0" smtClean="0"/>
              <a:t> za uzajamnu pomoć, </a:t>
            </a:r>
            <a:r>
              <a:rPr lang="sr-Latn-RS" sz="2000" b="1" dirty="0" smtClean="0">
                <a:solidFill>
                  <a:srgbClr val="FF0000"/>
                </a:solidFill>
              </a:rPr>
              <a:t>izvršavanje</a:t>
            </a:r>
            <a:r>
              <a:rPr lang="sr-Latn-RS" sz="2000" dirty="0" smtClean="0"/>
              <a:t> ili </a:t>
            </a:r>
            <a:r>
              <a:rPr lang="sr-Latn-RS" sz="2000" b="1" dirty="0" smtClean="0">
                <a:solidFill>
                  <a:srgbClr val="FF0000"/>
                </a:solidFill>
              </a:rPr>
              <a:t>prosleđivanje</a:t>
            </a:r>
            <a:r>
              <a:rPr lang="sr-Latn-RS" sz="2000" dirty="0" smtClean="0"/>
              <a:t> organima nadležnim za njihovo izvršenje</a:t>
            </a:r>
            <a:r>
              <a:rPr lang="sr-Latn-RS" sz="1850" dirty="0" smtClean="0">
                <a:solidFill>
                  <a:schemeClr val="accent1">
                    <a:lumMod val="50000"/>
                  </a:schemeClr>
                </a:solidFill>
                <a:ea typeface="+mn-ea"/>
                <a:cs typeface="Arial" panose="020B0604020202020204" pitchFamily="34" charset="0"/>
              </a:rPr>
              <a:t>.</a:t>
            </a:r>
          </a:p>
          <a:p>
            <a:pPr marL="342900" indent="-342900" algn="ctr">
              <a:buFont typeface="Wingdings" pitchFamily="2" charset="2"/>
              <a:buChar char="Ø"/>
            </a:pPr>
            <a:endParaRPr lang="sr-Latn-RS" sz="1850" dirty="0" smtClean="0">
              <a:solidFill>
                <a:schemeClr val="accent1">
                  <a:lumMod val="50000"/>
                </a:schemeClr>
              </a:solidFill>
              <a:ea typeface="+mn-ea"/>
              <a:cs typeface="Arial" panose="020B0604020202020204" pitchFamily="34" charset="0"/>
            </a:endParaRPr>
          </a:p>
          <a:p>
            <a:pPr marL="342900" indent="-342900" algn="just">
              <a:buFont typeface="Wingdings" pitchFamily="2" charset="2"/>
              <a:buChar char="Ø"/>
            </a:pPr>
            <a:r>
              <a:rPr lang="sr-Latn-RS" sz="1850" dirty="0" smtClean="0">
                <a:cs typeface="Arial" panose="020B0604020202020204" pitchFamily="34" charset="0"/>
              </a:rPr>
              <a:t>b </a:t>
            </a:r>
            <a:r>
              <a:rPr lang="sr-Latn-RS" sz="2000" dirty="0" smtClean="0"/>
              <a:t>Centralni organi međusobno </a:t>
            </a:r>
            <a:r>
              <a:rPr lang="sr-Latn-RS" sz="2000" b="1" dirty="0" smtClean="0">
                <a:solidFill>
                  <a:srgbClr val="FF0000"/>
                </a:solidFill>
              </a:rPr>
              <a:t>komuniciraju direktno</a:t>
            </a:r>
            <a:r>
              <a:rPr lang="sr-Latn-RS" sz="1850" dirty="0" smtClean="0">
                <a:cs typeface="Arial" panose="020B0604020202020204" pitchFamily="34" charset="0"/>
              </a:rPr>
              <a:t>.</a:t>
            </a:r>
          </a:p>
          <a:p>
            <a:pPr algn="just"/>
            <a:endParaRPr lang="sr-Latn-RS" sz="1850" dirty="0" smtClean="0">
              <a:cs typeface="Arial" panose="020B0604020202020204" pitchFamily="34" charset="0"/>
            </a:endParaRPr>
          </a:p>
          <a:p>
            <a:pPr marL="342900" indent="-342900" algn="just">
              <a:buFont typeface="Wingdings" pitchFamily="2" charset="2"/>
              <a:buChar char="Ø"/>
            </a:pPr>
            <a:r>
              <a:rPr lang="sr-Latn-RS" sz="1850" dirty="0" smtClean="0">
                <a:cs typeface="Arial" panose="020B0604020202020204" pitchFamily="34" charset="0"/>
              </a:rPr>
              <a:t>3 </a:t>
            </a:r>
            <a:r>
              <a:rPr lang="sr-Latn-RS" sz="2000" dirty="0" smtClean="0"/>
              <a:t>Zahtevi za uzajamnu pomoć na osnovu ovog člana, izvršavaju se u skladu sa postupcima koje odredi Strana molilja, izuzev ukoliko su u suprotnosti sa zakonima zamoljene Strane</a:t>
            </a:r>
            <a:r>
              <a:rPr lang="sr-Latn-RS" sz="1850" dirty="0" smtClean="0">
                <a:cs typeface="Arial" panose="020B0604020202020204" pitchFamily="34" charset="0"/>
              </a:rPr>
              <a:t>.</a:t>
            </a:r>
            <a:endParaRPr lang="sr-Latn-RS" sz="185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sr-Latn-RS" sz="2200" dirty="0" smtClean="0"/>
              <a:t>Centralni organ treba da</a:t>
            </a:r>
            <a:r>
              <a:rPr lang="en-US" sz="2200" dirty="0" smtClean="0"/>
              <a:t>:</a:t>
            </a:r>
            <a:endParaRPr lang="en-US" sz="2200" dirty="0"/>
          </a:p>
          <a:p>
            <a:pPr marL="800100" lvl="1" indent="-342900" algn="just">
              <a:buFont typeface="Wingdings" pitchFamily="2" charset="2"/>
              <a:buChar char="ü"/>
            </a:pPr>
            <a:r>
              <a:rPr lang="sr-Latn-RS" sz="2200" dirty="0"/>
              <a:t>š</a:t>
            </a:r>
            <a:r>
              <a:rPr lang="sr-Latn-RS" sz="2200" dirty="0" smtClean="0"/>
              <a:t>alje zahteve; </a:t>
            </a:r>
            <a:endParaRPr lang="en-US" sz="2200" dirty="0"/>
          </a:p>
          <a:p>
            <a:pPr marL="800100" lvl="1" indent="-342900" algn="just">
              <a:buFont typeface="Wingdings" pitchFamily="2" charset="2"/>
              <a:buChar char="ü"/>
            </a:pPr>
            <a:r>
              <a:rPr lang="sr-Latn-RS" sz="2200" dirty="0" smtClean="0"/>
              <a:t>odgovara na zahteve; </a:t>
            </a:r>
            <a:endParaRPr lang="en-US" sz="2200" dirty="0"/>
          </a:p>
          <a:p>
            <a:pPr marL="800100" lvl="1" indent="-342900" algn="just">
              <a:buFont typeface="Wingdings" pitchFamily="2" charset="2"/>
              <a:buChar char="ü"/>
            </a:pPr>
            <a:r>
              <a:rPr lang="sr-Latn-RS" sz="2200" dirty="0"/>
              <a:t>i</a:t>
            </a:r>
            <a:r>
              <a:rPr lang="sr-Latn-RS" sz="2200" dirty="0" smtClean="0"/>
              <a:t>zvršava zahteve; </a:t>
            </a:r>
          </a:p>
          <a:p>
            <a:pPr marL="800100" lvl="1" indent="-342900" algn="just">
              <a:buFont typeface="Wingdings" pitchFamily="2" charset="2"/>
              <a:buChar char="ü"/>
            </a:pPr>
            <a:r>
              <a:rPr lang="sr-Latn-RS" sz="2200" dirty="0" smtClean="0"/>
              <a:t>prosleđuje zahteve nadležnim organima za izvršenje u zemlji; </a:t>
            </a:r>
            <a:endParaRPr lang="en-US" sz="2200" dirty="0"/>
          </a:p>
          <a:p>
            <a:pPr marL="800100" lvl="1" indent="-342900" algn="just">
              <a:buFont typeface="Wingdings" pitchFamily="2" charset="2"/>
              <a:buChar char="ü"/>
            </a:pPr>
            <a:r>
              <a:rPr lang="sr-Latn-RS" sz="2200" dirty="0"/>
              <a:t>k</a:t>
            </a:r>
            <a:r>
              <a:rPr lang="sr-Latn-RS" sz="2200" dirty="0" smtClean="0"/>
              <a:t>omunicira direktno sa drugim centralnim organima. </a:t>
            </a:r>
            <a:r>
              <a:rPr lang="en-US" sz="2200" dirty="0" smtClean="0"/>
              <a:t> </a:t>
            </a:r>
            <a:endParaRPr lang="en-US" sz="2200" dirty="0"/>
          </a:p>
          <a:p>
            <a:pPr marL="800100" lvl="1"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Očekuje se da centralni organi budu brži od diplomatskih kanala. </a:t>
            </a:r>
            <a:endParaRPr lang="en-GB" sz="2200" dirty="0"/>
          </a:p>
        </p:txBody>
      </p:sp>
    </p:spTree>
    <p:extLst>
      <p:ext uri="{BB962C8B-B14F-4D97-AF65-F5344CB8AC3E}">
        <p14:creationId xmlns:p14="http://schemas.microsoft.com/office/powerpoint/2010/main" val="33694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a:t>ČLAN 27 – Postupci koji se odnose na zahteve za uzajamnu </a:t>
            </a:r>
            <a:r>
              <a:rPr lang="sr-Latn-RS" b="1" dirty="0" smtClean="0"/>
              <a:t>pomoć </a:t>
            </a:r>
          </a:p>
          <a:p>
            <a:pPr algn="r"/>
            <a:r>
              <a:rPr lang="sr-Latn-RS" b="1" dirty="0" smtClean="0"/>
              <a:t>u </a:t>
            </a:r>
            <a:r>
              <a:rPr lang="sr-Latn-RS" b="1" dirty="0"/>
              <a:t>slučaju </a:t>
            </a:r>
            <a:r>
              <a:rPr lang="sr-Latn-RS" b="1" dirty="0" smtClean="0"/>
              <a:t>nepostojanja 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4532010"/>
          </a:xfrm>
          <a:prstGeom prst="rect">
            <a:avLst/>
          </a:prstGeom>
        </p:spPr>
        <p:txBody>
          <a:bodyPr wrap="square">
            <a:spAutoFit/>
          </a:bodyPr>
          <a:lstStyle/>
          <a:p>
            <a:pPr marL="342900" indent="-342900" algn="just">
              <a:buFont typeface="Wingdings" pitchFamily="2" charset="2"/>
              <a:buChar char="Ø"/>
            </a:pPr>
            <a:r>
              <a:rPr lang="sr-Latn-RS" dirty="0">
                <a:solidFill>
                  <a:schemeClr val="accent1">
                    <a:lumMod val="50000"/>
                  </a:schemeClr>
                </a:solidFill>
                <a:cs typeface="Arial" panose="020B0604020202020204" pitchFamily="34" charset="0"/>
              </a:rPr>
              <a:t>2 a	 </a:t>
            </a:r>
            <a:r>
              <a:rPr lang="sr-Latn-RS" dirty="0"/>
              <a:t>Svaka Strana ugovornica imenuje centralni organ ili organe odgovorne za slanje i odgovaranje na zahteve za uzajamnu pomoć, izvršavanje ili prosleđivanje organima nadležnim za njihovo izvršenje</a:t>
            </a:r>
            <a:r>
              <a:rPr lang="sr-Latn-RS" dirty="0">
                <a:cs typeface="Arial" panose="020B0604020202020204" pitchFamily="34" charset="0"/>
              </a:rPr>
              <a:t>.</a:t>
            </a:r>
          </a:p>
          <a:p>
            <a:pPr marL="342900" indent="-342900" algn="ctr">
              <a:buFont typeface="Wingdings" pitchFamily="2" charset="2"/>
              <a:buChar char="Ø"/>
            </a:pPr>
            <a:endParaRPr lang="sr-Latn-RS" dirty="0">
              <a:cs typeface="Arial" panose="020B0604020202020204" pitchFamily="34" charset="0"/>
            </a:endParaRPr>
          </a:p>
          <a:p>
            <a:pPr marL="342900" indent="-342900" algn="just">
              <a:buFont typeface="Wingdings" pitchFamily="2" charset="2"/>
              <a:buChar char="Ø"/>
            </a:pPr>
            <a:r>
              <a:rPr lang="sr-Latn-RS" dirty="0">
                <a:cs typeface="Arial" panose="020B0604020202020204" pitchFamily="34" charset="0"/>
              </a:rPr>
              <a:t>b </a:t>
            </a:r>
            <a:r>
              <a:rPr lang="sr-Latn-RS" dirty="0"/>
              <a:t>Centralni organi međusobno komuniciraju direktno</a:t>
            </a:r>
            <a:r>
              <a:rPr lang="sr-Latn-RS" dirty="0">
                <a:cs typeface="Arial" panose="020B0604020202020204" pitchFamily="34" charset="0"/>
              </a:rPr>
              <a:t>.</a:t>
            </a:r>
          </a:p>
          <a:p>
            <a:pPr algn="just"/>
            <a:endParaRPr lang="sr-Latn-RS" dirty="0">
              <a:cs typeface="Arial" panose="020B0604020202020204" pitchFamily="34" charset="0"/>
            </a:endParaRPr>
          </a:p>
          <a:p>
            <a:pPr marL="342900" indent="-342900" algn="just">
              <a:buFont typeface="Wingdings" pitchFamily="2" charset="2"/>
              <a:buChar char="Ø"/>
            </a:pPr>
            <a:r>
              <a:rPr lang="sr-Latn-RS" dirty="0">
                <a:cs typeface="Arial" panose="020B0604020202020204" pitchFamily="34" charset="0"/>
              </a:rPr>
              <a:t>3 </a:t>
            </a:r>
            <a:r>
              <a:rPr lang="sr-Latn-RS" dirty="0"/>
              <a:t>Zahtevi za uzajamnu pomoć na osnovu ovog člana, izvršavaju se u skladu sa </a:t>
            </a:r>
            <a:r>
              <a:rPr lang="sr-Latn-RS" b="1" dirty="0">
                <a:solidFill>
                  <a:srgbClr val="FF0000"/>
                </a:solidFill>
              </a:rPr>
              <a:t>postupcima koje odredi Strana molilja, izuzev ukoliko su u suprotnosti sa zakonima zamoljene Strane</a:t>
            </a:r>
            <a:r>
              <a:rPr lang="en-US" sz="1850" dirty="0" smtClean="0">
                <a:cs typeface="Arial" panose="020B0604020202020204" pitchFamily="34" charset="0"/>
              </a:rPr>
              <a:t>.</a:t>
            </a:r>
            <a:endParaRPr lang="en-US" sz="185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157399"/>
            <a:ext cx="4450456" cy="3693319"/>
          </a:xfrm>
          <a:prstGeom prst="rect">
            <a:avLst/>
          </a:prstGeom>
        </p:spPr>
        <p:txBody>
          <a:bodyPr wrap="square">
            <a:spAutoFit/>
          </a:bodyPr>
          <a:lstStyle/>
          <a:p>
            <a:pPr marL="342900" indent="-342900" algn="just">
              <a:buFont typeface="Wingdings" pitchFamily="2" charset="2"/>
              <a:buChar char="ü"/>
            </a:pPr>
            <a:r>
              <a:rPr lang="sr-Latn-RS" dirty="0" smtClean="0"/>
              <a:t>Imperativ je da država molilja  dokaze primi na način koji je u skladu sa njenim lokalnim dokaznim pretpostavkama.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sr-Latn-RS" dirty="0" smtClean="0"/>
              <a:t>Strana molilja može precizirati procesne uslove u svom zahtevu </a:t>
            </a:r>
            <a:r>
              <a:rPr lang="en-150" dirty="0" smtClean="0"/>
              <a:t>–</a:t>
            </a:r>
            <a:r>
              <a:rPr lang="sr-Latn-RS" dirty="0" smtClean="0"/>
              <a:t> oni se moraju prihvatiti, izuzev ukoliko su u suprotnosti sa pravnim principima zamoljene strane.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sr-Latn-RS" dirty="0" smtClean="0"/>
              <a:t>Osnovna procesna zaštita zamoljene Strane i dalje se primenjuje. </a:t>
            </a:r>
            <a:endParaRPr lang="en-GB" dirty="0"/>
          </a:p>
        </p:txBody>
      </p:sp>
    </p:spTree>
    <p:extLst>
      <p:ext uri="{BB962C8B-B14F-4D97-AF65-F5344CB8AC3E}">
        <p14:creationId xmlns:p14="http://schemas.microsoft.com/office/powerpoint/2010/main" val="312164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sr-Latn-RS" b="1" dirty="0"/>
              <a:t>27 – Postupci koji se odnose na zahteve za uzajamnu 							pomoć u slučaju nepostojanja </a:t>
            </a:r>
            <a:endParaRPr lang="sr-Latn-RS" b="1" dirty="0" smtClean="0"/>
          </a:p>
          <a:p>
            <a:pPr algn="r"/>
            <a:r>
              <a:rPr lang="sr-Latn-RS" b="1" dirty="0" smtClean="0"/>
              <a:t>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1" y="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4985980"/>
          </a:xfrm>
          <a:prstGeom prst="rect">
            <a:avLst/>
          </a:prstGeom>
        </p:spPr>
        <p:txBody>
          <a:bodyPr wrap="square">
            <a:spAutoFit/>
          </a:bodyPr>
          <a:lstStyle/>
          <a:p>
            <a:pPr marL="342900" indent="-342900" algn="just">
              <a:buFont typeface="Wingdings" pitchFamily="2" charset="2"/>
              <a:buChar char="Ø"/>
            </a:pPr>
            <a:r>
              <a:rPr lang="sr-Latn-RS" sz="1900" dirty="0" smtClean="0">
                <a:ea typeface="+mn-ea"/>
                <a:cs typeface="Arial" panose="020B0604020202020204" pitchFamily="34" charset="0"/>
              </a:rPr>
              <a:t>4 </a:t>
            </a:r>
            <a:r>
              <a:rPr lang="sr-Latn-RS" sz="2000" dirty="0" smtClean="0"/>
              <a:t>Zamoljena Strana može da, pored osnova za odbijanje propisanih u članu 25. stav 4, </a:t>
            </a:r>
            <a:r>
              <a:rPr lang="sr-Latn-RS" sz="2000" b="1" dirty="0" smtClean="0">
                <a:solidFill>
                  <a:srgbClr val="FF0000"/>
                </a:solidFill>
              </a:rPr>
              <a:t>odbije pomoć </a:t>
            </a:r>
            <a:r>
              <a:rPr lang="sr-Latn-RS" sz="2000" dirty="0" smtClean="0"/>
              <a:t>u slučajevima</a:t>
            </a:r>
            <a:r>
              <a:rPr lang="sr-Latn-RS" sz="1900" dirty="0" smtClean="0">
                <a:ea typeface="+mn-ea"/>
                <a:cs typeface="Arial" panose="020B0604020202020204" pitchFamily="34" charset="0"/>
              </a:rPr>
              <a:t>: </a:t>
            </a:r>
          </a:p>
          <a:p>
            <a:pPr marL="800100" lvl="1" indent="-342900" algn="just">
              <a:buFont typeface="Wingdings" pitchFamily="2" charset="2"/>
              <a:buChar char="Ø"/>
            </a:pPr>
            <a:endParaRPr lang="sr-Latn-RS" sz="1900" dirty="0" smtClean="0">
              <a:ea typeface="+mn-ea"/>
              <a:cs typeface="Arial" panose="020B0604020202020204" pitchFamily="34" charset="0"/>
            </a:endParaRPr>
          </a:p>
          <a:p>
            <a:pPr marL="800100" lvl="1" indent="-342900" algn="just">
              <a:buFont typeface="Wingdings" pitchFamily="2" charset="2"/>
              <a:buChar char="Ø"/>
            </a:pPr>
            <a:r>
              <a:rPr lang="sr-Latn-RS" sz="2000" dirty="0" smtClean="0"/>
              <a:t>ako se zahtev odnosi na delo koje zamoljena Strana smatra </a:t>
            </a:r>
            <a:r>
              <a:rPr lang="sr-Latn-RS" sz="2000" b="1" dirty="0" smtClean="0">
                <a:solidFill>
                  <a:srgbClr val="FF0000"/>
                </a:solidFill>
              </a:rPr>
              <a:t>političkim deliktom </a:t>
            </a:r>
            <a:r>
              <a:rPr lang="sr-Latn-RS" sz="2000" dirty="0" smtClean="0"/>
              <a:t>ili delom koje je povezano sa političkim deliktom</a:t>
            </a:r>
            <a:r>
              <a:rPr lang="sr-Latn-RS" sz="1900" dirty="0" smtClean="0">
                <a:ea typeface="+mn-ea"/>
                <a:cs typeface="Arial" panose="020B0604020202020204" pitchFamily="34" charset="0"/>
              </a:rPr>
              <a:t>, ili </a:t>
            </a:r>
          </a:p>
          <a:p>
            <a:pPr marL="800100" lvl="1" indent="-342900" algn="just">
              <a:buFont typeface="Wingdings" pitchFamily="2" charset="2"/>
              <a:buChar char="Ø"/>
            </a:pPr>
            <a:endParaRPr lang="sr-Latn-RS" sz="1900" dirty="0" smtClean="0">
              <a:ea typeface="+mn-ea"/>
              <a:cs typeface="Arial" panose="020B0604020202020204" pitchFamily="34" charset="0"/>
            </a:endParaRPr>
          </a:p>
          <a:p>
            <a:pPr marL="800100" lvl="1" indent="-342900" algn="just">
              <a:buFont typeface="Wingdings" pitchFamily="2" charset="2"/>
              <a:buChar char="Ø"/>
            </a:pPr>
            <a:r>
              <a:rPr lang="sr-Latn-RS" sz="1900" dirty="0" smtClean="0">
                <a:ea typeface="+mn-ea"/>
                <a:cs typeface="Arial" panose="020B0604020202020204" pitchFamily="34" charset="0"/>
              </a:rPr>
              <a:t>b </a:t>
            </a:r>
            <a:r>
              <a:rPr lang="sr-Latn-RS" sz="2000" dirty="0" smtClean="0"/>
              <a:t>ako smatra da izvršenje zahteva verovatno može da ugrozi njen </a:t>
            </a:r>
            <a:r>
              <a:rPr lang="sr-Latn-RS" sz="2000" b="1" dirty="0" smtClean="0">
                <a:solidFill>
                  <a:srgbClr val="FF0000"/>
                </a:solidFill>
              </a:rPr>
              <a:t>suverenitet, bezbednost, javni poredak </a:t>
            </a:r>
            <a:r>
              <a:rPr lang="sr-Latn-RS" sz="2000" dirty="0" smtClean="0"/>
              <a:t>ili druge </a:t>
            </a:r>
            <a:r>
              <a:rPr lang="sr-Latn-RS" sz="2000" b="1" dirty="0" smtClean="0">
                <a:solidFill>
                  <a:srgbClr val="FF0000"/>
                </a:solidFill>
              </a:rPr>
              <a:t>suštinske interese</a:t>
            </a:r>
            <a:r>
              <a:rPr lang="sr-Latn-RS" sz="2000" dirty="0" smtClean="0"/>
              <a:t>.</a:t>
            </a:r>
            <a:endParaRPr lang="sr-Latn-R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64694" y="1001915"/>
            <a:ext cx="4450456" cy="5586145"/>
          </a:xfrm>
          <a:prstGeom prst="rect">
            <a:avLst/>
          </a:prstGeom>
        </p:spPr>
        <p:txBody>
          <a:bodyPr wrap="square">
            <a:spAutoFit/>
          </a:bodyPr>
          <a:lstStyle/>
          <a:p>
            <a:pPr marL="342900" indent="-342900" algn="just">
              <a:buFont typeface="Wingdings" pitchFamily="2" charset="2"/>
              <a:buChar char="ü"/>
            </a:pPr>
            <a:r>
              <a:rPr lang="sr-Latn-RS" sz="2100" dirty="0" smtClean="0"/>
              <a:t>Ovim se obezbeđuju osnove za odbijanje osim onih koje predviđa pravo zamoljene Strane;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Utvrđene osnove za odbijanje treba da budu uske i restriktivno primenjivane.</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Isključena je, na primer, široka, kategorična ili sistematska primena principa zaštite podataka za odbijanje saradnje. </a:t>
            </a:r>
          </a:p>
          <a:p>
            <a:pPr algn="just"/>
            <a:endParaRPr lang="en-US" sz="2100" dirty="0"/>
          </a:p>
          <a:p>
            <a:pPr marL="342900" indent="-342900" algn="just">
              <a:buFont typeface="Wingdings" pitchFamily="2" charset="2"/>
              <a:buChar char="ü"/>
            </a:pPr>
            <a:r>
              <a:rPr lang="sr-Latn-RS" sz="2100" dirty="0" smtClean="0"/>
              <a:t>Strane treba da nastoje da uspostavljaju uslove, umesto da odbijaju saradnju. </a:t>
            </a:r>
            <a:r>
              <a:rPr lang="en-US" sz="2100" dirty="0" smtClean="0"/>
              <a:t> </a:t>
            </a:r>
            <a:endParaRPr lang="en-GB" sz="2100" dirty="0"/>
          </a:p>
        </p:txBody>
      </p:sp>
    </p:spTree>
    <p:extLst>
      <p:ext uri="{BB962C8B-B14F-4D97-AF65-F5344CB8AC3E}">
        <p14:creationId xmlns:p14="http://schemas.microsoft.com/office/powerpoint/2010/main" val="229621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sr-Latn-RS" b="1" dirty="0"/>
              <a:t>27 – Postupci koji se odnose na zahteve za uzajamnu 							pomoć u slučaju </a:t>
            </a:r>
            <a:r>
              <a:rPr lang="sr-Latn-RS" b="1" dirty="0" smtClean="0"/>
              <a:t>nepostojanjav važećih 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777"/>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401205"/>
          </a:xfrm>
          <a:prstGeom prst="rect">
            <a:avLst/>
          </a:prstGeom>
        </p:spPr>
        <p:txBody>
          <a:bodyPr wrap="square">
            <a:spAutoFit/>
          </a:bodyPr>
          <a:lstStyle/>
          <a:p>
            <a:pPr marL="342900" indent="-342900" algn="just">
              <a:buFont typeface="Wingdings" panose="05000000000000000000" pitchFamily="2" charset="2"/>
              <a:buChar char="Ø"/>
            </a:pPr>
            <a:r>
              <a:rPr lang="sr-Latn-RS" sz="2000" dirty="0" smtClean="0"/>
              <a:t>5 Zamoljena Strana može da </a:t>
            </a:r>
            <a:r>
              <a:rPr lang="sr-Latn-RS" sz="2000" b="1" dirty="0" smtClean="0">
                <a:solidFill>
                  <a:srgbClr val="FF0000"/>
                </a:solidFill>
              </a:rPr>
              <a:t>odloži postupanje </a:t>
            </a:r>
            <a:r>
              <a:rPr lang="sr-Latn-RS" sz="2000" dirty="0" smtClean="0"/>
              <a:t>po zahtevu ukoliko bi ono ugrozilo krivične istrage ili postupke koje sprovode njeni nadležni organi.</a:t>
            </a:r>
          </a:p>
          <a:p>
            <a:pPr marL="342900" indent="-342900" algn="just">
              <a:buFont typeface="Wingdings" panose="05000000000000000000" pitchFamily="2" charset="2"/>
              <a:buChar char="Ø"/>
            </a:pPr>
            <a:endParaRPr lang="sr-Latn-RS" sz="2000" dirty="0" smtClean="0"/>
          </a:p>
          <a:p>
            <a:pPr marL="342900" indent="-342900" algn="just">
              <a:buFont typeface="Wingdings" panose="05000000000000000000" pitchFamily="2" charset="2"/>
              <a:buChar char="Ø"/>
            </a:pPr>
            <a:r>
              <a:rPr lang="sr-Latn-RS" sz="2000" dirty="0" smtClean="0"/>
              <a:t>6 Pre odbijanja ili odlaganja pomoći, zamoljena Strana, nakon konsultacije sa Stranom moliljom kada je to celishodno, razmatra da li zahtevu može da udovolji delimično ili će izvršenje zahteva vezati za ispunjenje određenih uslova, koje smatra neophodnim.</a:t>
            </a:r>
            <a:endParaRPr lang="sr-Latn-R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sr-Latn-RS" sz="2200" dirty="0" smtClean="0"/>
              <a:t>Moguće su situacije u kojima neposredno pružanje pomoći može dovesti u pitanje lokalne istrage i postupke;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Na primer, Zemlja A od Zemlje B traži iskaz svedoka za suđenje u Zemlji A. Isti iskaz je potreban za suđenje koje treba da počne u Zemlji B. Zemlja B može odložiti pružanje pomoći. </a:t>
            </a:r>
            <a:r>
              <a:rPr lang="en-US" sz="2200" dirty="0" smtClean="0"/>
              <a:t> </a:t>
            </a:r>
            <a:endParaRPr lang="en-GB" sz="2200" dirty="0"/>
          </a:p>
        </p:txBody>
      </p:sp>
    </p:spTree>
    <p:extLst>
      <p:ext uri="{BB962C8B-B14F-4D97-AF65-F5344CB8AC3E}">
        <p14:creationId xmlns:p14="http://schemas.microsoft.com/office/powerpoint/2010/main" val="39043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en-GB" b="1" dirty="0" smtClean="0"/>
              <a:t> </a:t>
            </a:r>
            <a:r>
              <a:rPr lang="en-GB" b="1" dirty="0"/>
              <a:t>27 – </a:t>
            </a:r>
            <a:r>
              <a:rPr lang="sr-Latn-RS" b="1" dirty="0"/>
              <a:t>Postupci koji se odnose na zahteve za </a:t>
            </a:r>
            <a:r>
              <a:rPr lang="sr-Latn-RS" b="1" dirty="0" smtClean="0"/>
              <a:t>uzajamnu</a:t>
            </a:r>
            <a:r>
              <a:rPr lang="sr-Latn-RS" b="1" dirty="0"/>
              <a:t>	pomoć u slučaju </a:t>
            </a:r>
            <a:r>
              <a:rPr lang="sr-Latn-RS" b="1" dirty="0" smtClean="0"/>
              <a:t>nepostojanja 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708981"/>
          </a:xfrm>
          <a:prstGeom prst="rect">
            <a:avLst/>
          </a:prstGeom>
        </p:spPr>
        <p:txBody>
          <a:bodyPr wrap="square">
            <a:spAutoFit/>
          </a:bodyPr>
          <a:lstStyle/>
          <a:p>
            <a:pPr marL="342900" indent="-342900" algn="just">
              <a:buFont typeface="Wingdings" panose="05000000000000000000" pitchFamily="2" charset="2"/>
              <a:buChar char="Ø"/>
            </a:pPr>
            <a:r>
              <a:rPr lang="sr-Latn-RS" sz="2000" dirty="0"/>
              <a:t>5 Zamoljena Strana može da odloži postupanje po zahtevu ukoliko bi ono ugrozilo krivične istrage ili postupke koje sprovode njeni nadležni organi.</a:t>
            </a:r>
          </a:p>
          <a:p>
            <a:pPr marL="342900" indent="-342900" algn="just">
              <a:buFont typeface="Wingdings" panose="05000000000000000000" pitchFamily="2" charset="2"/>
              <a:buChar char="Ø"/>
            </a:pPr>
            <a:endParaRPr lang="sr-Latn-RS" sz="2000" dirty="0"/>
          </a:p>
          <a:p>
            <a:pPr marL="342900" indent="-342900" algn="just">
              <a:buFont typeface="Wingdings" panose="05000000000000000000" pitchFamily="2" charset="2"/>
              <a:buChar char="Ø"/>
            </a:pPr>
            <a:r>
              <a:rPr lang="sr-Latn-RS" sz="2000" dirty="0"/>
              <a:t>6 Pre odbijanja ili odlaganja pomoći, zamoljena Strana, nakon konsultacije sa Stranom moliljom kada je to celishodno, razmatra da li zahtevu može da </a:t>
            </a:r>
            <a:r>
              <a:rPr lang="sr-Latn-RS" sz="2000" b="1" dirty="0">
                <a:solidFill>
                  <a:srgbClr val="FF0000"/>
                </a:solidFill>
              </a:rPr>
              <a:t>udovolji delimično ili će izvršenje zahteva vezati za ispunjenje određenih uslova</a:t>
            </a:r>
            <a:r>
              <a:rPr lang="sr-Latn-RS" sz="2000" dirty="0"/>
              <a:t>, koje smatra neophodnim</a:t>
            </a:r>
            <a:r>
              <a:rPr lang="en-US" sz="2000" dirty="0" smtClean="0"/>
              <a:t>.</a:t>
            </a: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a:spAutoFit/>
          </a:bodyPr>
          <a:lstStyle/>
          <a:p>
            <a:pPr marL="342900" indent="-342900" algn="just">
              <a:buFont typeface="Wingdings" pitchFamily="2" charset="2"/>
              <a:buChar char="ü"/>
            </a:pPr>
            <a:r>
              <a:rPr lang="sr-Latn-RS" sz="2200" dirty="0" smtClean="0"/>
              <a:t>Ako bi pomoć inače bila odbijena ili odložena, zamoljena Strana može ponuditi pomoć uz ispunjenje uslova;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Zamoljena Strana može uspostaviti bilo koje uslove, ali u tome mora pokazati uzdržanost. </a:t>
            </a:r>
            <a:endParaRPr lang="en-GB" sz="2200" dirty="0"/>
          </a:p>
        </p:txBody>
      </p:sp>
    </p:spTree>
    <p:extLst>
      <p:ext uri="{BB962C8B-B14F-4D97-AF65-F5344CB8AC3E}">
        <p14:creationId xmlns:p14="http://schemas.microsoft.com/office/powerpoint/2010/main" val="608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en-GB" b="1" dirty="0" smtClean="0"/>
              <a:t> </a:t>
            </a:r>
            <a:r>
              <a:rPr lang="en-GB" b="1" dirty="0"/>
              <a:t>27 – </a:t>
            </a:r>
            <a:r>
              <a:rPr lang="sr-Latn-RS" b="1" dirty="0"/>
              <a:t>Postupci koji se odnose na zahteve za </a:t>
            </a:r>
            <a:r>
              <a:rPr lang="sr-Latn-RS" b="1" dirty="0" smtClean="0"/>
              <a:t>uzajamnu</a:t>
            </a:r>
            <a:r>
              <a:rPr lang="sr-Latn-RS" b="1" dirty="0"/>
              <a:t>						pomoć u slučaju </a:t>
            </a:r>
            <a:r>
              <a:rPr lang="sr-Latn-RS" b="1" dirty="0" smtClean="0"/>
              <a:t>nepostojanjavažećih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5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4809009"/>
          </a:xfrm>
          <a:prstGeom prst="rect">
            <a:avLst/>
          </a:prstGeom>
        </p:spPr>
        <p:txBody>
          <a:bodyPr wrap="square">
            <a:spAutoFit/>
          </a:bodyPr>
          <a:lstStyle/>
          <a:p>
            <a:pPr marL="342900" indent="-342900" algn="just">
              <a:buFont typeface="Wingdings" panose="05000000000000000000" pitchFamily="2" charset="2"/>
              <a:buChar char="Ø"/>
            </a:pPr>
            <a:r>
              <a:rPr lang="sr-Latn-RS" sz="1650" dirty="0" smtClean="0"/>
              <a:t>7 </a:t>
            </a:r>
            <a:r>
              <a:rPr lang="sr-Latn-RS" sz="1600" dirty="0" smtClean="0"/>
              <a:t>Zamoljena Strana </a:t>
            </a:r>
            <a:r>
              <a:rPr lang="sr-Latn-RS" sz="1600" b="1" dirty="0" smtClean="0">
                <a:solidFill>
                  <a:srgbClr val="FF0000"/>
                </a:solidFill>
              </a:rPr>
              <a:t>odmah obaveštava </a:t>
            </a:r>
            <a:r>
              <a:rPr lang="sr-Latn-RS" sz="1600" dirty="0" smtClean="0"/>
              <a:t>Stranu molilju </a:t>
            </a:r>
            <a:r>
              <a:rPr lang="sr-Latn-RS" sz="1600" b="1" dirty="0" smtClean="0">
                <a:solidFill>
                  <a:srgbClr val="FF0000"/>
                </a:solidFill>
              </a:rPr>
              <a:t>o ishodu izvršenja </a:t>
            </a:r>
            <a:r>
              <a:rPr lang="sr-Latn-RS" sz="1600" dirty="0" smtClean="0"/>
              <a:t>zahteva za pomoć. </a:t>
            </a:r>
            <a:r>
              <a:rPr lang="sr-Latn-RS" sz="1600" b="1" dirty="0" smtClean="0">
                <a:solidFill>
                  <a:srgbClr val="FF0000"/>
                </a:solidFill>
              </a:rPr>
              <a:t>Razlozi</a:t>
            </a:r>
            <a:r>
              <a:rPr lang="sr-Latn-RS" sz="1600" dirty="0" smtClean="0"/>
              <a:t> za odbijanje ili odlaganje moraju se navesti. Zamoljena Strana obaveštava Stranu molilju i o </a:t>
            </a:r>
            <a:r>
              <a:rPr lang="sr-Latn-RS" sz="1600" b="1" dirty="0" smtClean="0">
                <a:solidFill>
                  <a:srgbClr val="FF0000"/>
                </a:solidFill>
              </a:rPr>
              <a:t>svakom razlogu koji onemogućava izvršenje zahteva </a:t>
            </a:r>
            <a:r>
              <a:rPr lang="sr-Latn-RS" sz="1600" dirty="0" smtClean="0"/>
              <a:t>ili verovatno u značajnoj meri odlaže izvršenje</a:t>
            </a:r>
            <a:r>
              <a:rPr lang="sr-Latn-RS" sz="1650" dirty="0" smtClean="0"/>
              <a:t>.</a:t>
            </a:r>
          </a:p>
          <a:p>
            <a:pPr marL="342900" indent="-342900" algn="just">
              <a:buFont typeface="Wingdings" panose="05000000000000000000" pitchFamily="2" charset="2"/>
              <a:buChar char="Ø"/>
            </a:pPr>
            <a:endParaRPr lang="sr-Latn-RS" sz="1650" dirty="0" smtClean="0"/>
          </a:p>
          <a:p>
            <a:pPr marL="342900" indent="-342900" algn="just">
              <a:buFont typeface="Wingdings" panose="05000000000000000000" pitchFamily="2" charset="2"/>
              <a:buChar char="Ø"/>
            </a:pPr>
            <a:r>
              <a:rPr lang="sr-Latn-RS" sz="1650" dirty="0" smtClean="0"/>
              <a:t>8 </a:t>
            </a:r>
            <a:r>
              <a:rPr lang="sr-Latn-RS" sz="1600" dirty="0" smtClean="0"/>
              <a:t>Strana molilja može da traži da zamoljena Strana čuva u tajnosti postojanje zahteva kao i sadržaj zahteva, koji je podnet u skladu sa ovim poglavljem, do stepena koji je neophodan da bi zahtev mogao da se izvrši. Ukoliko zamoljena Strana ne može da ispuni zahtev za tajnošću, o tome odmah obaveštava Stranu molilju, koja zatim odlučuje da li će, uprkos tome, da uputi zahtev na izvršenje.</a:t>
            </a:r>
            <a:endParaRPr lang="sr-Latn-RS" sz="165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4708981"/>
          </a:xfrm>
          <a:prstGeom prst="rect">
            <a:avLst/>
          </a:prstGeom>
        </p:spPr>
        <p:txBody>
          <a:bodyPr wrap="square">
            <a:spAutoFit/>
          </a:bodyPr>
          <a:lstStyle/>
          <a:p>
            <a:pPr marL="342900" indent="-342900" algn="just">
              <a:buFont typeface="Wingdings" pitchFamily="2" charset="2"/>
              <a:buChar char="ü"/>
            </a:pPr>
            <a:r>
              <a:rPr lang="sr-Latn-RS" sz="2000" dirty="0" smtClean="0"/>
              <a:t>Zamoljena strana mora Stranu molilju informisati o ishodu zahteva, odnosno, navesti razloge za odbijanje;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Zamoljena strana treba da dostavi sve prethodno nepoznate konketne informacije o dostupnosti svedoka ili dokaza i njihovom stanju. </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sr-Latn-RS" sz="2000" dirty="0" smtClean="0"/>
              <a:t>Zamoljena strana može, isto tako, obezbediti konsultacije, kako bi poboljšala efikasnost uzajamne pomoći u budućnosti. </a:t>
            </a:r>
            <a:endParaRPr lang="en-GB" sz="2000" dirty="0"/>
          </a:p>
        </p:txBody>
      </p:sp>
    </p:spTree>
    <p:extLst>
      <p:ext uri="{BB962C8B-B14F-4D97-AF65-F5344CB8AC3E}">
        <p14:creationId xmlns:p14="http://schemas.microsoft.com/office/powerpoint/2010/main" val="14207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3613297"/>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Pregled opštih odredbi Budimpeštanske konvencije koje se odnose na međunarodnu saradnju i uzajamnu pomoć; </a:t>
            </a:r>
            <a:r>
              <a:rPr lang="en-GB" sz="2200" i="1" dirty="0" smtClean="0"/>
              <a:t> </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Pregled </a:t>
            </a:r>
            <a:r>
              <a:rPr lang="sr-Latn-RS" sz="2200" i="1" dirty="0" smtClean="0"/>
              <a:t>posebnih odredbi </a:t>
            </a:r>
            <a:r>
              <a:rPr lang="sr-Latn-RS" sz="2200" i="1" dirty="0"/>
              <a:t>Budimpeštanske konvencije koje se odnose na međunarodnu saradnju i uzajamnu </a:t>
            </a:r>
            <a:r>
              <a:rPr lang="sr-Latn-RS" sz="2200" i="1" dirty="0" smtClean="0"/>
              <a:t>pomoć; </a:t>
            </a:r>
          </a:p>
          <a:p>
            <a:pPr algn="just">
              <a:lnSpc>
                <a:spcPct val="80000"/>
              </a:lnSpc>
            </a:pPr>
            <a:endParaRPr lang="en-GB" sz="2200" i="1" dirty="0"/>
          </a:p>
          <a:p>
            <a:pPr marL="342900" indent="-342900" algn="just">
              <a:lnSpc>
                <a:spcPct val="80000"/>
              </a:lnSpc>
              <a:buFont typeface="Wingdings" pitchFamily="2" charset="2"/>
              <a:buChar char="ü"/>
            </a:pPr>
            <a:r>
              <a:rPr lang="sr-Latn-RS" sz="2200" i="1" dirty="0" smtClean="0"/>
              <a:t>Razmotriti odredbe Drugog dodatnog protokola Budimpeštanske konvencije; </a:t>
            </a:r>
            <a:r>
              <a:rPr lang="en-GB" sz="2200" i="1" dirty="0" smtClean="0"/>
              <a:t> </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976849" y="1193778"/>
            <a:ext cx="4045607" cy="2529923"/>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Razumeti kako se različiti </a:t>
            </a:r>
            <a:r>
              <a:rPr lang="sr-Latn-RS" sz="2200" i="1" dirty="0"/>
              <a:t>mehanizmi koriste u </a:t>
            </a:r>
            <a:r>
              <a:rPr lang="sr-Latn-RS" sz="2200" i="1" dirty="0" smtClean="0"/>
              <a:t>skladu sa Budimpeštanskom konvencijom radi traženja saradnje;  </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smtClean="0"/>
              <a:t>Upoznati se sa različitim </a:t>
            </a:r>
            <a:r>
              <a:rPr lang="sr-Latn-RS" sz="2200" i="1" dirty="0" smtClean="0"/>
              <a:t>obrascima </a:t>
            </a:r>
            <a:r>
              <a:rPr lang="sr-Latn-RS" sz="2200" i="1" dirty="0" smtClean="0"/>
              <a:t>za zahteve za UPP.</a:t>
            </a: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en-GB" b="1" dirty="0" smtClean="0"/>
              <a:t> </a:t>
            </a:r>
            <a:r>
              <a:rPr lang="en-GB" b="1" dirty="0"/>
              <a:t>27 – </a:t>
            </a:r>
            <a:r>
              <a:rPr lang="sr-Latn-RS" b="1" dirty="0"/>
              <a:t>Postupci koji se odnose na zahteve za uzajamnu 							pomoć u slučaju </a:t>
            </a:r>
            <a:r>
              <a:rPr lang="sr-Latn-RS" b="1" dirty="0" smtClean="0"/>
              <a:t>nepostojanja važećih 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5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600" dirty="0"/>
              <a:t>7 Zamoljena Strana odmah obaveštava Stranu molilju o ishodu izvršenja zahteva za pomoć. Razlozi za odbijanje ili odlaganje moraju se navesti. Zamoljena Strana obaveštava Stranu molilju i o svakom razlogu koji onemogućava izvršenje zahteva ili verovatno u značajnoj meri odlaže izvršenje.</a:t>
            </a:r>
          </a:p>
          <a:p>
            <a:pPr marL="342900" indent="-342900" algn="just">
              <a:buFont typeface="Wingdings" panose="05000000000000000000" pitchFamily="2" charset="2"/>
              <a:buChar char="Ø"/>
            </a:pPr>
            <a:endParaRPr lang="sr-Latn-RS" sz="1600" dirty="0"/>
          </a:p>
          <a:p>
            <a:pPr marL="342900" indent="-342900" algn="just">
              <a:buFont typeface="Wingdings" panose="05000000000000000000" pitchFamily="2" charset="2"/>
              <a:buChar char="Ø"/>
            </a:pPr>
            <a:r>
              <a:rPr lang="sr-Latn-RS" sz="1600" dirty="0"/>
              <a:t>8 Strana molilja može da traži da zamoljena Strana </a:t>
            </a:r>
            <a:r>
              <a:rPr lang="sr-Latn-RS" sz="1600" b="1" dirty="0">
                <a:solidFill>
                  <a:srgbClr val="FF0000"/>
                </a:solidFill>
              </a:rPr>
              <a:t>čuva u tajnosti postojanje zahteva </a:t>
            </a:r>
            <a:r>
              <a:rPr lang="sr-Latn-RS" sz="1600" dirty="0"/>
              <a:t>kao i sadržaj zahteva, koji je podnet u skladu sa ovim poglavljem, </a:t>
            </a:r>
            <a:r>
              <a:rPr lang="sr-Latn-RS" sz="1600" b="1" dirty="0">
                <a:solidFill>
                  <a:srgbClr val="FF0000"/>
                </a:solidFill>
              </a:rPr>
              <a:t>do stepena koji je neophodan da bi zahtev mogao da se izvrši</a:t>
            </a:r>
            <a:r>
              <a:rPr lang="sr-Latn-RS" sz="1600" dirty="0"/>
              <a:t>. Ukoliko zamoljena Strana ne može da ispuni zahtev za tajnošću, o tome odmah obaveštava Stranu molilju, koja zatim odlučuje da li će, uprkos tome, da uputi zahtev na izvršenje</a:t>
            </a:r>
            <a:r>
              <a:rPr lang="en-U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5016758"/>
          </a:xfrm>
          <a:prstGeom prst="rect">
            <a:avLst/>
          </a:prstGeom>
        </p:spPr>
        <p:txBody>
          <a:bodyPr wrap="square">
            <a:spAutoFit/>
          </a:bodyPr>
          <a:lstStyle/>
          <a:p>
            <a:pPr marL="342900" indent="-342900" algn="just">
              <a:buFont typeface="Wingdings" pitchFamily="2" charset="2"/>
              <a:buChar char="ü"/>
            </a:pPr>
            <a:r>
              <a:rPr lang="sr-Latn-RS" sz="2000" dirty="0" smtClean="0"/>
              <a:t>Neki osetljivi predmeti bi mogli biti dovedeni u pitanje ukoliko bi postojanje i predmet zahteva bili preuranjeno obelodanjeni;  </a:t>
            </a:r>
            <a:r>
              <a:rPr lang="en-US" sz="2000" dirty="0" smtClean="0"/>
              <a:t>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Strana molilja može da traži da se postojanje i predmet zahteva čuvaju u tajnosti; </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sr-Latn-RS" sz="2000" dirty="0" smtClean="0"/>
              <a:t>Tajnost ne ograničava obelodanjivanje koje je neophodno za izvršenje zahteva u odnosu na</a:t>
            </a:r>
            <a:r>
              <a:rPr lang="en-GB" sz="2000" dirty="0" smtClean="0"/>
              <a:t>:</a:t>
            </a:r>
            <a:endParaRPr lang="en-GB" sz="2000" dirty="0"/>
          </a:p>
          <a:p>
            <a:pPr marL="800100" lvl="1" indent="-342900" algn="just">
              <a:buFont typeface="Wingdings" pitchFamily="2" charset="2"/>
              <a:buChar char="ü"/>
            </a:pPr>
            <a:r>
              <a:rPr lang="sr-Latn-RS" sz="2000" dirty="0"/>
              <a:t>f</a:t>
            </a:r>
            <a:r>
              <a:rPr lang="sr-Latn-RS" sz="2000" dirty="0" smtClean="0"/>
              <a:t>izička lica koja poseduju dokaze i na</a:t>
            </a:r>
            <a:endParaRPr lang="en-GB" sz="2000" dirty="0"/>
          </a:p>
          <a:p>
            <a:pPr marL="800100" lvl="1" indent="-342900" algn="just">
              <a:buFont typeface="Wingdings" pitchFamily="2" charset="2"/>
              <a:buChar char="ü"/>
            </a:pPr>
            <a:r>
              <a:rPr lang="sr-Latn-RS" sz="2000" dirty="0" smtClean="0"/>
              <a:t>sud, radi dobijanja sudskog naloga; </a:t>
            </a:r>
            <a:endParaRPr lang="en-GB" sz="2000" dirty="0"/>
          </a:p>
        </p:txBody>
      </p:sp>
    </p:spTree>
    <p:extLst>
      <p:ext uri="{BB962C8B-B14F-4D97-AF65-F5344CB8AC3E}">
        <p14:creationId xmlns:p14="http://schemas.microsoft.com/office/powerpoint/2010/main" val="286689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b="1" dirty="0" smtClean="0"/>
              <a:t>							Član </a:t>
            </a:r>
            <a:r>
              <a:rPr lang="en-GB" b="1" dirty="0" smtClean="0"/>
              <a:t> </a:t>
            </a:r>
            <a:r>
              <a:rPr lang="en-GB" b="1" dirty="0"/>
              <a:t>27 – </a:t>
            </a:r>
            <a:r>
              <a:rPr lang="sr-Latn-RS" b="1" dirty="0"/>
              <a:t>Postupci koji se odnose na zahteve za </a:t>
            </a:r>
            <a:r>
              <a:rPr lang="sr-Latn-RS" b="1" dirty="0" smtClean="0"/>
              <a:t>uzajamnu</a:t>
            </a:r>
            <a:r>
              <a:rPr lang="sr-Latn-RS" b="1" dirty="0"/>
              <a:t>						pomoć u slučaju </a:t>
            </a:r>
            <a:r>
              <a:rPr lang="sr-Latn-RS" b="1" dirty="0" smtClean="0"/>
              <a:t>nepostojanja važećih </a:t>
            </a:r>
            <a:r>
              <a:rPr lang="sr-Latn-RS" b="1" dirty="0"/>
              <a:t>međunarodnih sporazuma</a:t>
            </a:r>
            <a:endParaRPr lang="en-GB"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1069133"/>
            <a:ext cx="4476172" cy="5478423"/>
          </a:xfrm>
          <a:prstGeom prst="rect">
            <a:avLst/>
          </a:prstGeom>
        </p:spPr>
        <p:txBody>
          <a:bodyPr wrap="square">
            <a:spAutoFit/>
          </a:bodyPr>
          <a:lstStyle/>
          <a:p>
            <a:pPr algn="just">
              <a:buNone/>
            </a:pPr>
            <a:r>
              <a:rPr lang="sr-Latn-RS" sz="1400" dirty="0" smtClean="0"/>
              <a:t>9 a U </a:t>
            </a:r>
            <a:r>
              <a:rPr lang="sr-Latn-RS" sz="1400" b="1" dirty="0" smtClean="0">
                <a:solidFill>
                  <a:srgbClr val="FF0000"/>
                </a:solidFill>
              </a:rPr>
              <a:t>hitnim slučajevima</a:t>
            </a:r>
            <a:r>
              <a:rPr lang="sr-Latn-RS" sz="1400" dirty="0" smtClean="0"/>
              <a:t>, zahtev za uzajamnu pomoć ili obaveštenja u vezi sa njim, </a:t>
            </a:r>
            <a:r>
              <a:rPr lang="sr-Latn-RS" sz="1400" b="1" dirty="0" smtClean="0">
                <a:solidFill>
                  <a:srgbClr val="FF0000"/>
                </a:solidFill>
              </a:rPr>
              <a:t>pravosudni organi Strane molilje mogu direktno da pošalju </a:t>
            </a:r>
            <a:r>
              <a:rPr lang="sr-Latn-RS" sz="1400" dirty="0" smtClean="0"/>
              <a:t>odgovarajućim nadležnim organima zamoljene Strane. U svim takvim slučajevima preko centralnog organa Strane molilje treba istovremeno poslati </a:t>
            </a:r>
            <a:r>
              <a:rPr lang="sr-Latn-RS" sz="1400" b="1" dirty="0" smtClean="0">
                <a:solidFill>
                  <a:srgbClr val="FF0000"/>
                </a:solidFill>
              </a:rPr>
              <a:t>kopiju</a:t>
            </a:r>
            <a:r>
              <a:rPr lang="sr-Latn-RS" sz="1400" dirty="0" smtClean="0"/>
              <a:t> zahteva </a:t>
            </a:r>
            <a:r>
              <a:rPr lang="sr-Latn-RS" sz="1400" b="1" dirty="0" smtClean="0">
                <a:solidFill>
                  <a:srgbClr val="FF0000"/>
                </a:solidFill>
              </a:rPr>
              <a:t>centralnom organu </a:t>
            </a:r>
            <a:r>
              <a:rPr lang="sr-Latn-RS" sz="1400" dirty="0" smtClean="0"/>
              <a:t>zamoljene Strane.</a:t>
            </a:r>
          </a:p>
          <a:p>
            <a:pPr algn="just">
              <a:buNone/>
            </a:pPr>
            <a:r>
              <a:rPr lang="sr-Latn-RS" sz="1400" dirty="0" smtClean="0"/>
              <a:t>b Svaki </a:t>
            </a:r>
            <a:r>
              <a:rPr lang="sr-Latn-RS" sz="1400" b="1" dirty="0" smtClean="0">
                <a:solidFill>
                  <a:srgbClr val="FF0000"/>
                </a:solidFill>
              </a:rPr>
              <a:t>zahtev ili obaveštenje </a:t>
            </a:r>
            <a:r>
              <a:rPr lang="sr-Latn-RS" sz="1400" dirty="0" smtClean="0"/>
              <a:t>iz ovog stava može da se sprovede </a:t>
            </a:r>
            <a:r>
              <a:rPr lang="sr-Latn-RS" sz="1400" b="1" dirty="0" smtClean="0">
                <a:solidFill>
                  <a:srgbClr val="FF0000"/>
                </a:solidFill>
              </a:rPr>
              <a:t>preko</a:t>
            </a:r>
            <a:r>
              <a:rPr lang="sr-Latn-RS" sz="1400" dirty="0" smtClean="0"/>
              <a:t> Međunarodne organizacije kriminalističke policije (</a:t>
            </a:r>
            <a:r>
              <a:rPr lang="sr-Latn-RS" sz="1400" b="1" dirty="0" smtClean="0">
                <a:solidFill>
                  <a:srgbClr val="FF0000"/>
                </a:solidFill>
              </a:rPr>
              <a:t>Interpola</a:t>
            </a:r>
            <a:r>
              <a:rPr lang="sr-Latn-RS" sz="1400" dirty="0" smtClean="0"/>
              <a:t>).</a:t>
            </a:r>
          </a:p>
          <a:p>
            <a:pPr algn="just">
              <a:buNone/>
            </a:pPr>
            <a:r>
              <a:rPr lang="sr-Latn-RS" sz="1400" dirty="0" smtClean="0"/>
              <a:t>v Ako je zahtev podnet u skladu sa tačkom a) ovog člana, organu koji nije nadležan da postupi po zahtevu, on zahtev prosleđuje nadležnom domaćem organu i o tome direktno obaveštava Stranu molil.</a:t>
            </a:r>
          </a:p>
          <a:p>
            <a:pPr algn="just">
              <a:buNone/>
            </a:pPr>
            <a:r>
              <a:rPr lang="sr-Latn-RS" sz="1400" dirty="0" smtClean="0"/>
              <a:t>g Zahteve ili obaveštenja iz ovog stava koji za sobom </a:t>
            </a:r>
            <a:r>
              <a:rPr lang="sr-Latn-RS" sz="1400" b="1" dirty="0" smtClean="0">
                <a:solidFill>
                  <a:srgbClr val="FF0000"/>
                </a:solidFill>
              </a:rPr>
              <a:t>ne povlače mere prinude</a:t>
            </a:r>
            <a:r>
              <a:rPr lang="sr-Latn-RS" sz="1400" dirty="0" smtClean="0"/>
              <a:t>, nadležni organi Strane molilje mogu da </a:t>
            </a:r>
            <a:r>
              <a:rPr lang="sr-Latn-RS" sz="1400" b="1" dirty="0" smtClean="0">
                <a:solidFill>
                  <a:srgbClr val="FF0000"/>
                </a:solidFill>
              </a:rPr>
              <a:t>direktno upute nadležnim organima </a:t>
            </a:r>
            <a:r>
              <a:rPr lang="sr-Latn-RS" sz="1400" dirty="0" smtClean="0"/>
              <a:t>zamoljene Strane.</a:t>
            </a:r>
          </a:p>
          <a:p>
            <a:pPr algn="just">
              <a:buNone/>
            </a:pPr>
            <a:r>
              <a:rPr lang="sr-Latn-RS" sz="1400" dirty="0" smtClean="0"/>
              <a:t>d Svaka Strana ugovornica može da, prilikom potpisivanja ili deponovanja instrumenata o potvrđivanju, prihvatanju, odobravanju ili pristupanju, obavesti Generalnog sekretara Saveta Evrope da, zbog efikasnosti, zahtevi učinjeni na osnovu ovog stava, moraju da se upute njenom centralnom nadležnom organu.</a:t>
            </a:r>
            <a:endParaRPr lang="sr-Latn-R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sr-Latn-RS" sz="2200" dirty="0" smtClean="0"/>
              <a:t>Član </a:t>
            </a:r>
            <a:r>
              <a:rPr lang="en-US" sz="2200" dirty="0" smtClean="0"/>
              <a:t>27 </a:t>
            </a:r>
            <a:r>
              <a:rPr lang="sr-Latn-RS" sz="2200" dirty="0" smtClean="0"/>
              <a:t>omogućava</a:t>
            </a:r>
            <a:r>
              <a:rPr lang="en-US" sz="2200" dirty="0" smtClean="0"/>
              <a:t>:</a:t>
            </a:r>
            <a:endParaRPr lang="en-US" sz="2200" dirty="0"/>
          </a:p>
          <a:p>
            <a:pPr marL="800100" lvl="1" indent="-342900" algn="just">
              <a:buFont typeface="Wingdings" pitchFamily="2" charset="2"/>
              <a:buChar char="ü"/>
            </a:pPr>
            <a:r>
              <a:rPr lang="sr-Latn-RS" sz="2200" dirty="0" smtClean="0"/>
              <a:t>Pravosudnim organima jedne zemlje da drugoj šalju zahteve (uz kopiju za centralne organe) </a:t>
            </a:r>
            <a:r>
              <a:rPr lang="sr-Latn-RS" sz="2200" u="sng" dirty="0" smtClean="0"/>
              <a:t>kada hitnost postoji</a:t>
            </a:r>
            <a:r>
              <a:rPr lang="sr-Latn-RS" sz="2200" dirty="0" smtClean="0"/>
              <a:t>; </a:t>
            </a:r>
            <a:endParaRPr lang="en-US" sz="2200" u="sng" dirty="0"/>
          </a:p>
          <a:p>
            <a:pPr marL="800100" lvl="1" indent="-342900" algn="just">
              <a:buFont typeface="Wingdings" pitchFamily="2" charset="2"/>
              <a:buChar char="ü"/>
            </a:pPr>
            <a:r>
              <a:rPr lang="sr-Latn-RS" sz="2200" dirty="0" smtClean="0"/>
              <a:t>Slanje zahteva putem Interpola; </a:t>
            </a:r>
            <a:r>
              <a:rPr lang="en-US" sz="2200" dirty="0" smtClean="0"/>
              <a:t> </a:t>
            </a:r>
            <a:endParaRPr lang="en-US" sz="2200" dirty="0"/>
          </a:p>
          <a:p>
            <a:pPr marL="800100" lvl="1" indent="-342900" algn="just">
              <a:buFont typeface="Wingdings" pitchFamily="2" charset="2"/>
              <a:buChar char="ü"/>
            </a:pPr>
            <a:r>
              <a:rPr lang="sr-Latn-RS" sz="2200" dirty="0" smtClean="0"/>
              <a:t>Nadležnom telu jedne zemlje da pošalje zahtev direktno nadležnom telu druge, kada on </a:t>
            </a:r>
            <a:r>
              <a:rPr lang="sr-Latn-RS" sz="2200" u="sng" dirty="0" smtClean="0"/>
              <a:t>ne povlači za sobom mere prinude.</a:t>
            </a:r>
            <a:endParaRPr lang="en-US" sz="2200" u="sng" dirty="0"/>
          </a:p>
        </p:txBody>
      </p:sp>
    </p:spTree>
    <p:extLst>
      <p:ext uri="{BB962C8B-B14F-4D97-AF65-F5344CB8AC3E}">
        <p14:creationId xmlns:p14="http://schemas.microsoft.com/office/powerpoint/2010/main" val="137793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400" b="1" dirty="0" smtClean="0"/>
              <a:t>Član</a:t>
            </a:r>
            <a:r>
              <a:rPr lang="en-US" sz="2400" b="1" dirty="0" smtClean="0"/>
              <a:t> </a:t>
            </a:r>
            <a:r>
              <a:rPr lang="en-US" sz="2400" b="1" dirty="0"/>
              <a:t>28 – </a:t>
            </a:r>
            <a:r>
              <a:rPr lang="sr-Latn-RS" sz="2400" b="1" dirty="0" smtClean="0"/>
              <a:t>Tajnost i ograničenja korišćenja </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355312"/>
          </a:xfrm>
          <a:prstGeom prst="rect">
            <a:avLst/>
          </a:prstGeom>
        </p:spPr>
        <p:txBody>
          <a:bodyPr wrap="square">
            <a:spAutoFit/>
          </a:bodyPr>
          <a:lstStyle/>
          <a:p>
            <a:pPr marL="342900" indent="-342900" algn="just">
              <a:buFont typeface="Wingdings" panose="05000000000000000000" pitchFamily="2" charset="2"/>
              <a:buChar char="Ø"/>
            </a:pPr>
            <a:r>
              <a:rPr lang="sr-Latn-RS" sz="1600" dirty="0" smtClean="0"/>
              <a:t>1 Kada između Strane molilje i zamoljene Strane </a:t>
            </a:r>
            <a:r>
              <a:rPr lang="sr-Latn-RS" sz="1600" b="1" dirty="0" smtClean="0">
                <a:solidFill>
                  <a:srgbClr val="FF0000"/>
                </a:solidFill>
              </a:rPr>
              <a:t>ne postoji važeći ugovor ili dogovor o uzajamnoj pomoći</a:t>
            </a:r>
            <a:r>
              <a:rPr lang="sr-Latn-RS" sz="1600" dirty="0" smtClean="0"/>
              <a:t> na osnovu jednoobraznog ili recipročnog prava, primenjuju se odredbe ovog člana. Odredbe ovog člana se ne primenjuju ukoliko takav ugovor, dogovor ili propis postoji, osim ako se strane ugovornice saglase da primenjuju ovaj član ili neki njegov deo.</a:t>
            </a:r>
          </a:p>
          <a:p>
            <a:pPr marL="342900" indent="-342900" algn="just">
              <a:buFont typeface="Wingdings" panose="05000000000000000000" pitchFamily="2" charset="2"/>
              <a:buChar char="Ø"/>
            </a:pPr>
            <a:endParaRPr lang="sr-Latn-RS" sz="1600" dirty="0" smtClean="0"/>
          </a:p>
          <a:p>
            <a:pPr marL="342900" indent="-342900" algn="just">
              <a:buFont typeface="Wingdings" panose="05000000000000000000" pitchFamily="2" charset="2"/>
              <a:buChar char="Ø"/>
            </a:pPr>
            <a:r>
              <a:rPr lang="sr-Latn-RS" sz="1600" dirty="0" smtClean="0"/>
              <a:t>2 Zamoljena Strana može traženu dostavu informacija ili materijala da uslovi:</a:t>
            </a:r>
          </a:p>
          <a:p>
            <a:pPr lvl="1" algn="just"/>
            <a:r>
              <a:rPr lang="sr-Latn-RS" sz="1600" dirty="0" smtClean="0"/>
              <a:t>a čuvanjem tajnosti zahteva, kada zahtevu za uzajamnu pravnu pomoć ne može da se udovolji bez tog uslova; </a:t>
            </a:r>
          </a:p>
          <a:p>
            <a:pPr lvl="1" algn="just"/>
            <a:r>
              <a:rPr lang="sr-Latn-RS" sz="1600" dirty="0" smtClean="0"/>
              <a:t>b da se ne koriste za druge istrage ili postupke, osim onih koji su navedeni u zahtevu.</a:t>
            </a:r>
          </a:p>
          <a:p>
            <a:pPr marL="342900" indent="-342900" algn="just">
              <a:buFont typeface="Wingdings" panose="05000000000000000000" pitchFamily="2" charset="2"/>
              <a:buChar char="Ø"/>
            </a:pPr>
            <a:endParaRPr lang="sr-Latn-RS" sz="1600" dirty="0" smtClean="0"/>
          </a:p>
          <a:p>
            <a:pPr marL="342900" indent="-342900" algn="just">
              <a:buFont typeface="Wingdings" panose="05000000000000000000" pitchFamily="2" charset="2"/>
              <a:buChar char="Ø"/>
            </a:pP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708981"/>
          </a:xfrm>
          <a:prstGeom prst="rect">
            <a:avLst/>
          </a:prstGeom>
        </p:spPr>
        <p:txBody>
          <a:bodyPr wrap="square">
            <a:spAutoFit/>
          </a:bodyPr>
          <a:lstStyle/>
          <a:p>
            <a:pPr marL="342900" indent="-342900" algn="just">
              <a:buFont typeface="Wingdings" pitchFamily="2" charset="2"/>
              <a:buChar char="ü"/>
            </a:pPr>
            <a:r>
              <a:rPr lang="sr-Latn-RS" sz="2000" dirty="0" smtClean="0"/>
              <a:t>Budimpeštanska konvencija daje prioritet postojećim procesima u skladu sa ugovorima o UPP ili drugim aranžmanima; </a:t>
            </a:r>
            <a:endParaRPr lang="en-GB"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Ova odredba se primenjuje jedino kada između Strana ne postoji ugovor o UPP ili drugi aranžman za uzajmnu pomoć;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Ova odredba daje okvirnu mogućnost Stranama da uspostavljaju uslove tajnosti i ograničenja korišćenja podataka dobijenih putem UPP. </a:t>
            </a:r>
            <a:endParaRPr lang="en-GB" sz="2000" dirty="0"/>
          </a:p>
        </p:txBody>
      </p:sp>
    </p:spTree>
    <p:extLst>
      <p:ext uri="{BB962C8B-B14F-4D97-AF65-F5344CB8AC3E}">
        <p14:creationId xmlns:p14="http://schemas.microsoft.com/office/powerpoint/2010/main" val="20605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400" b="1" dirty="0"/>
              <a:t>Član</a:t>
            </a:r>
            <a:r>
              <a:rPr lang="en-US" sz="2400" b="1" dirty="0"/>
              <a:t> 28 – </a:t>
            </a:r>
            <a:r>
              <a:rPr lang="sr-Latn-RS" sz="2400" b="1" dirty="0"/>
              <a:t>Tajnost i ograničenja korišćenja </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262979"/>
          </a:xfrm>
          <a:prstGeom prst="rect">
            <a:avLst/>
          </a:prstGeom>
        </p:spPr>
        <p:txBody>
          <a:bodyPr wrap="square">
            <a:spAutoFit/>
          </a:bodyPr>
          <a:lstStyle/>
          <a:p>
            <a:pPr marL="342900" indent="-342900" algn="just">
              <a:buFont typeface="Wingdings" panose="05000000000000000000" pitchFamily="2" charset="2"/>
              <a:buChar char="Ø"/>
            </a:pPr>
            <a:r>
              <a:rPr lang="sr-Latn-RS" sz="1600" dirty="0"/>
              <a:t>1 Kada između Strane molilje i zamoljene Strane ne postoji važeći ugovor ili dogovor o uzajamnoj pomoći na osnovu jednoobraznog ili recipročnog prava, primenjuju se odredbe ovog člana. Odredbe ovog člana se ne primenjuju ukoliko takav ugovor, dogovor ili propis postoji, osim ako se strane ugovornice saglase da primenjuju ovaj član ili neki njegov deo.</a:t>
            </a:r>
          </a:p>
          <a:p>
            <a:pPr marL="342900" indent="-342900" algn="just">
              <a:buFont typeface="Wingdings" panose="05000000000000000000" pitchFamily="2" charset="2"/>
              <a:buChar char="Ø"/>
            </a:pPr>
            <a:endParaRPr lang="sr-Latn-RS" sz="1600" dirty="0"/>
          </a:p>
          <a:p>
            <a:pPr marL="342900" indent="-342900" algn="just">
              <a:buFont typeface="Wingdings" panose="05000000000000000000" pitchFamily="2" charset="2"/>
              <a:buChar char="Ø"/>
            </a:pPr>
            <a:r>
              <a:rPr lang="sr-Latn-RS" sz="1600" dirty="0"/>
              <a:t>2 Zamoljena Strana može traženu dostavu informacija ili materijala da </a:t>
            </a:r>
            <a:r>
              <a:rPr lang="sr-Latn-RS" sz="1600" b="1" dirty="0">
                <a:solidFill>
                  <a:srgbClr val="FF0000"/>
                </a:solidFill>
              </a:rPr>
              <a:t>uslovi</a:t>
            </a:r>
            <a:r>
              <a:rPr lang="sr-Latn-RS" sz="1600" dirty="0"/>
              <a:t>:</a:t>
            </a:r>
          </a:p>
          <a:p>
            <a:pPr lvl="1" algn="just"/>
            <a:r>
              <a:rPr lang="sr-Latn-RS" sz="1600" dirty="0"/>
              <a:t>a čuvanjem </a:t>
            </a:r>
            <a:r>
              <a:rPr lang="sr-Latn-RS" sz="1600" b="1" dirty="0">
                <a:solidFill>
                  <a:srgbClr val="FF0000"/>
                </a:solidFill>
              </a:rPr>
              <a:t>tajnosti</a:t>
            </a:r>
            <a:r>
              <a:rPr lang="sr-Latn-RS" sz="1600" dirty="0"/>
              <a:t> zahteva, kada zahtevu za uzajamnu pravnu pomoć </a:t>
            </a:r>
            <a:r>
              <a:rPr lang="sr-Latn-RS" sz="1600" b="1" dirty="0">
                <a:solidFill>
                  <a:srgbClr val="FF0000"/>
                </a:solidFill>
              </a:rPr>
              <a:t>ne može da se udovolji bez tog uslova</a:t>
            </a:r>
            <a:r>
              <a:rPr lang="sr-Latn-RS" sz="1600" dirty="0"/>
              <a:t>; </a:t>
            </a:r>
          </a:p>
          <a:p>
            <a:pPr lvl="1" algn="just"/>
            <a:r>
              <a:rPr lang="sr-Latn-RS" sz="1600" dirty="0"/>
              <a:t>b da se ne koriste za druge istrage ili postupke, osim onih koji su navedeni u zahtevu</a:t>
            </a:r>
            <a:r>
              <a:rPr lang="en-US" sz="1600" dirty="0" smtClean="0"/>
              <a:t>.</a:t>
            </a:r>
            <a:endParaRPr lang="en-US" sz="1600" dirty="0"/>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sr-Latn-RS" sz="2200" dirty="0" smtClean="0"/>
              <a:t>Prvi uslov je tajnost;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Ovaj uslov tajnosti može se postaviti kada se zahtevu ne može udovoljiti u odsustvu tajnosti (npr. kada se radi o imenu poverljivog izvora);</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Nije prikladno zahtevati apsolutnu tajnost, jer Strana molilja ne može da koristi dokaz na sudu (što iziskuje javno obelodanjivanje); </a:t>
            </a:r>
            <a:endParaRPr lang="en-US" sz="2200" dirty="0"/>
          </a:p>
        </p:txBody>
      </p:sp>
    </p:spTree>
    <p:extLst>
      <p:ext uri="{BB962C8B-B14F-4D97-AF65-F5344CB8AC3E}">
        <p14:creationId xmlns:p14="http://schemas.microsoft.com/office/powerpoint/2010/main" val="410488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31132" y="489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400" b="1" dirty="0"/>
              <a:t>Član</a:t>
            </a:r>
            <a:r>
              <a:rPr lang="en-US" sz="2400" b="1" dirty="0"/>
              <a:t> 28 – </a:t>
            </a:r>
            <a:r>
              <a:rPr lang="sr-Latn-RS" sz="2400" b="1" dirty="0"/>
              <a:t>Tajnost i ograničenja korišćenja </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262979"/>
          </a:xfrm>
          <a:prstGeom prst="rect">
            <a:avLst/>
          </a:prstGeom>
        </p:spPr>
        <p:txBody>
          <a:bodyPr wrap="square">
            <a:spAutoFit/>
          </a:bodyPr>
          <a:lstStyle/>
          <a:p>
            <a:pPr marL="342900" indent="-342900" algn="just">
              <a:buFont typeface="Wingdings" panose="05000000000000000000" pitchFamily="2" charset="2"/>
              <a:buChar char="Ø"/>
            </a:pPr>
            <a:r>
              <a:rPr lang="sr-Latn-RS" sz="1600" dirty="0"/>
              <a:t>1 Kada između Strane molilje i zamoljene Strane ne postoji važeći ugovor ili dogovor o uzajamnoj pomoći na osnovu jednoobraznog ili recipročnog prava, primenjuju se odredbe ovog člana. Odredbe ovog člana se ne primenjuju ukoliko takav ugovor, dogovor ili propis postoji, osim ako se strane ugovornice saglase da primenjuju ovaj član ili neki njegov deo.</a:t>
            </a:r>
          </a:p>
          <a:p>
            <a:pPr marL="342900" indent="-342900" algn="just">
              <a:buFont typeface="Wingdings" panose="05000000000000000000" pitchFamily="2" charset="2"/>
              <a:buChar char="Ø"/>
            </a:pPr>
            <a:endParaRPr lang="sr-Latn-RS" sz="1600" dirty="0"/>
          </a:p>
          <a:p>
            <a:pPr marL="342900" indent="-342900" algn="just">
              <a:buFont typeface="Wingdings" panose="05000000000000000000" pitchFamily="2" charset="2"/>
              <a:buChar char="Ø"/>
            </a:pPr>
            <a:r>
              <a:rPr lang="sr-Latn-RS" sz="1600" dirty="0"/>
              <a:t>2 Zamoljena Strana može traženu dostavu informacija ili materijala da </a:t>
            </a:r>
            <a:r>
              <a:rPr lang="sr-Latn-RS" sz="1600" b="1" dirty="0">
                <a:solidFill>
                  <a:srgbClr val="FF0000"/>
                </a:solidFill>
              </a:rPr>
              <a:t>uslovi</a:t>
            </a:r>
            <a:r>
              <a:rPr lang="sr-Latn-RS" sz="1600" dirty="0"/>
              <a:t>:</a:t>
            </a:r>
          </a:p>
          <a:p>
            <a:pPr lvl="1" algn="just"/>
            <a:r>
              <a:rPr lang="sr-Latn-RS" sz="1600" dirty="0"/>
              <a:t>a čuvanjem tajnosti zahteva, kada zahtevu za uzajamnu pravnu pomoć ne može da se udovolji bez tog uslova; </a:t>
            </a:r>
          </a:p>
          <a:p>
            <a:pPr lvl="1" algn="just"/>
            <a:r>
              <a:rPr lang="sr-Latn-RS" sz="1600" dirty="0"/>
              <a:t>b da se </a:t>
            </a:r>
            <a:r>
              <a:rPr lang="sr-Latn-RS" sz="1600" b="1" dirty="0">
                <a:solidFill>
                  <a:srgbClr val="FF0000"/>
                </a:solidFill>
              </a:rPr>
              <a:t>ne koriste za druge</a:t>
            </a:r>
            <a:r>
              <a:rPr lang="sr-Latn-RS" sz="1600" dirty="0"/>
              <a:t> istrage ili postupke, </a:t>
            </a:r>
            <a:r>
              <a:rPr lang="sr-Latn-RS" sz="1600" b="1" dirty="0">
                <a:solidFill>
                  <a:srgbClr val="FF0000"/>
                </a:solidFill>
              </a:rPr>
              <a:t>osim onih koji su navedeni u zahtevu</a:t>
            </a:r>
            <a:r>
              <a:rPr lang="sr-Latn-RS" sz="1600" dirty="0" smtClean="0"/>
              <a:t>. </a:t>
            </a:r>
            <a:endParaRPr lang="en-US" sz="1600" b="1" dirty="0">
              <a:solidFill>
                <a:srgbClr val="FF0000"/>
              </a:solidFill>
            </a:endParaRP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800767"/>
          </a:xfrm>
          <a:prstGeom prst="rect">
            <a:avLst/>
          </a:prstGeom>
        </p:spPr>
        <p:txBody>
          <a:bodyPr wrap="square">
            <a:spAutoFit/>
          </a:bodyPr>
          <a:lstStyle/>
          <a:p>
            <a:pPr marL="342900" indent="-342900" algn="just">
              <a:buFont typeface="Wingdings" pitchFamily="2" charset="2"/>
              <a:buChar char="ü"/>
            </a:pPr>
            <a:r>
              <a:rPr lang="sr-Latn-RS" sz="2200" dirty="0" smtClean="0"/>
              <a:t>Drugi uslov je ograničenje korišćenja;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Na ovaj uslov se zamoljena Strana mora eksplicitno pozvati. </a:t>
            </a:r>
            <a:endParaRPr lang="en-US" sz="2200" dirty="0"/>
          </a:p>
          <a:p>
            <a:pPr marL="342900" indent="-342900" algn="just">
              <a:buFont typeface="Wingdings" pitchFamily="2" charset="2"/>
              <a:buChar char="ü"/>
            </a:pPr>
            <a:endParaRPr lang="en-US" sz="2200" dirty="0"/>
          </a:p>
          <a:p>
            <a:pPr algn="just"/>
            <a:endParaRPr lang="en-US" sz="2200" dirty="0"/>
          </a:p>
        </p:txBody>
      </p:sp>
    </p:spTree>
    <p:extLst>
      <p:ext uri="{BB962C8B-B14F-4D97-AF65-F5344CB8AC3E}">
        <p14:creationId xmlns:p14="http://schemas.microsoft.com/office/powerpoint/2010/main" val="311240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400" b="1" dirty="0"/>
              <a:t>Član</a:t>
            </a:r>
            <a:r>
              <a:rPr lang="en-US" sz="2400" b="1" dirty="0"/>
              <a:t> 28 – </a:t>
            </a:r>
            <a:r>
              <a:rPr lang="sr-Latn-RS" sz="2400" b="1" dirty="0"/>
              <a:t>Tajnost i ograničenja korišćenja </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940088"/>
          </a:xfrm>
          <a:prstGeom prst="rect">
            <a:avLst/>
          </a:prstGeom>
        </p:spPr>
        <p:txBody>
          <a:bodyPr wrap="square">
            <a:spAutoFit/>
          </a:bodyPr>
          <a:lstStyle/>
          <a:p>
            <a:pPr marL="342900" indent="-342900" algn="just">
              <a:buFont typeface="Wingdings" panose="05000000000000000000" pitchFamily="2" charset="2"/>
              <a:buChar char="Ø"/>
            </a:pPr>
            <a:r>
              <a:rPr lang="sr-Latn-RS" sz="2000" dirty="0" smtClean="0"/>
              <a:t>3 Ukoliko Strana molilja </a:t>
            </a:r>
            <a:r>
              <a:rPr lang="sr-Latn-RS" sz="2000" b="1" dirty="0" smtClean="0">
                <a:solidFill>
                  <a:srgbClr val="FF0000"/>
                </a:solidFill>
              </a:rPr>
              <a:t>ne može da ispuni neki od uslova</a:t>
            </a:r>
            <a:r>
              <a:rPr lang="sr-Latn-RS" sz="2000" dirty="0" smtClean="0"/>
              <a:t> iz stava 2. ovog člana, o tome </a:t>
            </a:r>
            <a:r>
              <a:rPr lang="sr-Latn-RS" sz="2000" b="1" dirty="0" smtClean="0">
                <a:solidFill>
                  <a:srgbClr val="FF0000"/>
                </a:solidFill>
              </a:rPr>
              <a:t>odmah obaveštava</a:t>
            </a:r>
            <a:r>
              <a:rPr lang="sr-Latn-RS" sz="2000" dirty="0" smtClean="0"/>
              <a:t> drugu Stranu ugovornicu, koja zatim odlučuje da li će, uprkos tome, da dostavi informacije. Ako Strana molilja </a:t>
            </a:r>
            <a:r>
              <a:rPr lang="sr-Latn-RS" sz="2000" b="1" dirty="0" smtClean="0">
                <a:solidFill>
                  <a:srgbClr val="FF0000"/>
                </a:solidFill>
              </a:rPr>
              <a:t>prihvati uslov</a:t>
            </a:r>
            <a:r>
              <a:rPr lang="sr-Latn-RS" sz="2000" dirty="0" smtClean="0"/>
              <a:t>, </a:t>
            </a:r>
            <a:r>
              <a:rPr lang="sr-Latn-RS" sz="2000" b="1" dirty="0" smtClean="0">
                <a:solidFill>
                  <a:srgbClr val="FF0000"/>
                </a:solidFill>
              </a:rPr>
              <a:t>obavezna je da ga ispuni</a:t>
            </a:r>
            <a:r>
              <a:rPr lang="sr-Latn-RS" sz="2000" dirty="0" smtClean="0"/>
              <a:t>.</a:t>
            </a:r>
          </a:p>
          <a:p>
            <a:pPr marL="342900" indent="-342900" algn="just">
              <a:buFont typeface="Wingdings" panose="05000000000000000000" pitchFamily="2" charset="2"/>
              <a:buChar char="Ø"/>
            </a:pPr>
            <a:endParaRPr lang="sr-Latn-RS" sz="2000" dirty="0" smtClean="0"/>
          </a:p>
          <a:p>
            <a:pPr marL="342900" indent="-342900" algn="just">
              <a:buFont typeface="Wingdings" panose="05000000000000000000" pitchFamily="2" charset="2"/>
              <a:buChar char="Ø"/>
            </a:pPr>
            <a:r>
              <a:rPr lang="sr-Latn-RS" sz="2000" dirty="0" smtClean="0"/>
              <a:t>4 Svaka Strana ugovornica koja dostavlja informacije ili materijale pod uslovom navedenim u stavu 2. ovog člana, može da zahteva od druge Strane ugovornice da joj, u vezi sa tim uslovom, obrazloži u koju će svrhu te informacije ili materijale da upotrebi.</a:t>
            </a:r>
          </a:p>
          <a:p>
            <a:pPr marL="342900" indent="-342900" algn="just">
              <a:buFont typeface="Wingdings" panose="05000000000000000000" pitchFamily="2" charset="2"/>
              <a:buChar char="Ø"/>
            </a:pPr>
            <a:endParaRPr lang="sr-Latn-R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sr-Latn-RS" sz="2200" dirty="0" smtClean="0"/>
              <a:t>Ukoliko Strana molilja ne može da ispuni neki od uslova koji su postavljeni, mora obavestiti zamoljenu Stranu;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Zamoljena Strana može da utvrdi da li će obezbediti ili odbiti saradnju;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Ukoliko Strana molilja prihvati dati uslov, mora ga ispuniti. </a:t>
            </a:r>
            <a:endParaRPr lang="en-GB" sz="2200" dirty="0"/>
          </a:p>
        </p:txBody>
      </p:sp>
    </p:spTree>
    <p:extLst>
      <p:ext uri="{BB962C8B-B14F-4D97-AF65-F5344CB8AC3E}">
        <p14:creationId xmlns:p14="http://schemas.microsoft.com/office/powerpoint/2010/main" val="333241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400" b="1" dirty="0"/>
              <a:t>Član</a:t>
            </a:r>
            <a:r>
              <a:rPr lang="en-US" sz="2400" b="1" dirty="0"/>
              <a:t> 28 – </a:t>
            </a:r>
            <a:r>
              <a:rPr lang="sr-Latn-RS" sz="2400" b="1" dirty="0"/>
              <a:t>Tajnost i ograničenja korišćenja </a:t>
            </a:r>
            <a:endParaRPr lang="en-GB" sz="24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940088"/>
          </a:xfrm>
          <a:prstGeom prst="rect">
            <a:avLst/>
          </a:prstGeom>
        </p:spPr>
        <p:txBody>
          <a:bodyPr wrap="square">
            <a:spAutoFit/>
          </a:bodyPr>
          <a:lstStyle/>
          <a:p>
            <a:pPr marL="342900" indent="-342900" algn="just">
              <a:buFont typeface="Wingdings" panose="05000000000000000000" pitchFamily="2" charset="2"/>
              <a:buChar char="Ø"/>
            </a:pPr>
            <a:r>
              <a:rPr lang="sr-Latn-RS" sz="2000" dirty="0"/>
              <a:t>3 Ukoliko Strana molilja ne može da ispuni neki od uslova iz stava 2. ovog člana, o tome odmah obaveštava drugu Stranu ugovornicu, koja zatim odlučuje da li će, uprkos tome, da dostavi informacije. Ako Strana molilja prihvati uslov, obavezna je da ga ispuni.</a:t>
            </a:r>
          </a:p>
          <a:p>
            <a:pPr marL="342900" indent="-342900" algn="just">
              <a:buFont typeface="Wingdings" panose="05000000000000000000" pitchFamily="2" charset="2"/>
              <a:buChar char="Ø"/>
            </a:pPr>
            <a:endParaRPr lang="sr-Latn-RS" sz="2000" dirty="0"/>
          </a:p>
          <a:p>
            <a:pPr marL="342900" indent="-342900" algn="just">
              <a:buFont typeface="Wingdings" panose="05000000000000000000" pitchFamily="2" charset="2"/>
              <a:buChar char="Ø"/>
            </a:pPr>
            <a:r>
              <a:rPr lang="sr-Latn-RS" sz="2000" dirty="0"/>
              <a:t>4 Svaka Strana ugovornica koja dostavlja informacije ili materijale pod uslovom navedenim u stavu 2. ovog člana, </a:t>
            </a:r>
            <a:r>
              <a:rPr lang="sr-Latn-RS" sz="2000" b="1" dirty="0">
                <a:solidFill>
                  <a:srgbClr val="FF0000"/>
                </a:solidFill>
              </a:rPr>
              <a:t>može da zahteva </a:t>
            </a:r>
            <a:r>
              <a:rPr lang="sr-Latn-RS" sz="2000" dirty="0"/>
              <a:t>od druge Strane ugovornice da joj, u vezi sa tim uslovom, </a:t>
            </a:r>
            <a:r>
              <a:rPr lang="sr-Latn-RS" sz="2000" b="1" dirty="0">
                <a:solidFill>
                  <a:srgbClr val="FF0000"/>
                </a:solidFill>
              </a:rPr>
              <a:t>obrazloži</a:t>
            </a:r>
            <a:r>
              <a:rPr lang="sr-Latn-RS" sz="2000" dirty="0"/>
              <a:t> </a:t>
            </a:r>
            <a:r>
              <a:rPr lang="sr-Latn-RS" sz="2000" b="1" dirty="0">
                <a:solidFill>
                  <a:srgbClr val="FF0000"/>
                </a:solidFill>
              </a:rPr>
              <a:t>u koju će svrhu</a:t>
            </a:r>
            <a:r>
              <a:rPr lang="sr-Latn-RS" sz="2000" dirty="0"/>
              <a:t> te informacije ili materijale da upotrebi</a:t>
            </a:r>
            <a:r>
              <a:rPr lang="en-US" sz="2000" dirty="0" smtClean="0"/>
              <a:t>.</a:t>
            </a:r>
            <a:endParaRPr lang="en-US" sz="2000" dirty="0"/>
          </a:p>
          <a:p>
            <a:pPr marL="342900" indent="-342900" algn="just">
              <a:buFont typeface="Wingdings" panose="05000000000000000000" pitchFamily="2" charset="2"/>
              <a:buChar char="Ø"/>
            </a:pP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a:spAutoFit/>
          </a:bodyPr>
          <a:lstStyle/>
          <a:p>
            <a:pPr marL="342900" indent="-342900" algn="just">
              <a:buFont typeface="Wingdings" pitchFamily="2" charset="2"/>
              <a:buChar char="ü"/>
            </a:pPr>
            <a:r>
              <a:rPr lang="sr-Latn-RS" sz="2200" dirty="0" smtClean="0"/>
              <a:t>Od Strane molilje se može tražiti da obrazloži u koju svrhu će se upotrebiti uslovljena informacija koju je dobila, tako da zamoljena Strana može da utvrdi da li su uslovi ispunjeni;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Obrazloženje koje se traži ne treba da iziskuje isuviše zahtevno izveštavanje.</a:t>
            </a:r>
            <a:r>
              <a:rPr lang="en-US" sz="2200" dirty="0" smtClean="0"/>
              <a:t> </a:t>
            </a:r>
            <a:endParaRPr lang="en-GB" sz="2200" dirty="0"/>
          </a:p>
        </p:txBody>
      </p:sp>
    </p:spTree>
    <p:extLst>
      <p:ext uri="{BB962C8B-B14F-4D97-AF65-F5344CB8AC3E}">
        <p14:creationId xmlns:p14="http://schemas.microsoft.com/office/powerpoint/2010/main" val="3206600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356652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89531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07983503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76004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a:t>
            </a:r>
            <a:endParaRPr lang="en-GB" sz="3200" b="1" dirty="0">
              <a:ea typeface="ＭＳ Ｐゴシック" charset="0"/>
              <a:cs typeface="ＭＳ Ｐゴシック" charset="0"/>
            </a:endParaRPr>
          </a:p>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Opšte odredbe</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a:t>
            </a:r>
          </a:p>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Posebne odredbe</a:t>
            </a:r>
            <a:r>
              <a:rPr lang="en-GB" sz="3200" b="1" dirty="0" smtClean="0"/>
              <a:t> </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29 </a:t>
            </a:r>
            <a:r>
              <a:rPr lang="en-GB" sz="3200" b="1" dirty="0"/>
              <a:t>– </a:t>
            </a:r>
            <a:r>
              <a:rPr lang="sr-Latn-RS" sz="3200" b="1" dirty="0" smtClean="0"/>
              <a:t>Hitna zaštita</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4708981"/>
          </a:xfrm>
          <a:prstGeom prst="rect">
            <a:avLst/>
          </a:prstGeom>
        </p:spPr>
        <p:txBody>
          <a:bodyPr wrap="square">
            <a:spAutoFit/>
          </a:bodyPr>
          <a:lstStyle/>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Hitna zaštita podataka koji se čuvaju u računarskom sistemu; </a:t>
            </a:r>
            <a:endParaRPr lang="en-US"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Pareleni okvir interne odredbe dopušta jednoj Strani da od druge traži hitnu zaštitu podataka ukoliko istovremeno izrazi nameru da pošalje zvanični zahtev za pomoć u svrhu pretrage, zaplene ili druge slične mere; </a:t>
            </a:r>
          </a:p>
          <a:p>
            <a:pPr algn="just"/>
            <a:endParaRPr lang="en-US"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Zamoljena Strana mora delovati s dužnom pažnjom kako bi zaštitila tražene podatke, u skladu sa svojim nacionalnim zakonima;  </a:t>
            </a:r>
            <a:endParaRPr lang="en-US" sz="2000" dirty="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B3A8DE-CAA7-46E1-96C8-6203F1982BD2}"/>
              </a:ext>
            </a:extLst>
          </p:cNvPr>
          <p:cNvSpPr/>
          <p:nvPr/>
        </p:nvSpPr>
        <p:spPr>
          <a:xfrm>
            <a:off x="4475991" y="1190914"/>
            <a:ext cx="4572000" cy="2554545"/>
          </a:xfrm>
          <a:prstGeom prst="rect">
            <a:avLst/>
          </a:prstGeom>
        </p:spPr>
        <p:txBody>
          <a:bodyPr>
            <a:spAutoFit/>
          </a:bodyPr>
          <a:lstStyle/>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Zamoljena Strana ne može zahtevati dvostranu kažnjivost kao uslov za zaštitu podataka (osim za krivična dela koja nisu predviđena članovima 2. do 11, odnosno politički delikt, ugrožavanje suvereniteta, javnog poretka ili drugih suštinskih interesa).</a:t>
            </a:r>
            <a:endParaRPr lang="en-GB" sz="2000" dirty="0">
              <a:ea typeface="Verdana" panose="020B0604030504040204" pitchFamily="34" charset="0"/>
              <a:cs typeface="Arial" panose="020B0604020202020204" pitchFamily="34" charset="0"/>
            </a:endParaRPr>
          </a:p>
        </p:txBody>
      </p:sp>
      <p:pic>
        <p:nvPicPr>
          <p:cNvPr id="5" name="Picture 2" descr="Image result for data preservation cartoon">
            <a:extLst>
              <a:ext uri="{FF2B5EF4-FFF2-40B4-BE49-F238E27FC236}">
                <a16:creationId xmlns:a16="http://schemas.microsoft.com/office/drawing/2014/main" id="{C2CCE09C-8029-464A-9CFE-9ABBC65EE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466" y="3696683"/>
            <a:ext cx="2430493" cy="281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6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047536"/>
          </a:xfrm>
          <a:prstGeom prst="rect">
            <a:avLst/>
          </a:prstGeom>
        </p:spPr>
        <p:txBody>
          <a:bodyPr wrap="square">
            <a:spAutoFit/>
          </a:bodyPr>
          <a:lstStyle/>
          <a:p>
            <a:pPr algn="just">
              <a:buNone/>
            </a:pPr>
            <a:r>
              <a:rPr lang="sr-Latn-RS" sz="1400" dirty="0" smtClean="0"/>
              <a:t>1 Strana ugovornica može od druge Strane ugovornice da zahteva da naredi ili na drugi način obezbedi hitnu zaštitu podataka sačuvanih preko računarskog sistema koji se nalazi na teritoriji druge Strane ugovornice i </a:t>
            </a:r>
            <a:r>
              <a:rPr lang="sr-Latn-RS" sz="1400" b="1" dirty="0" smtClean="0">
                <a:solidFill>
                  <a:srgbClr val="FF0000"/>
                </a:solidFill>
              </a:rPr>
              <a:t>u vezi sa kojim Strana molilja namerava da traži uzajamnu pomoć </a:t>
            </a:r>
            <a:r>
              <a:rPr lang="sr-Latn-RS" sz="1400" dirty="0" smtClean="0"/>
              <a:t>u svrhu pretrage ili sličnog pristupa, zaplene ili sličnog obezbeđenja ili otkrivanja podataka.</a:t>
            </a:r>
          </a:p>
          <a:p>
            <a:pPr algn="just">
              <a:buNone/>
            </a:pPr>
            <a:endParaRPr lang="sr-Latn-RS" sz="1400" dirty="0" smtClean="0"/>
          </a:p>
          <a:p>
            <a:pPr algn="just">
              <a:buNone/>
            </a:pPr>
            <a:r>
              <a:rPr lang="sr-Latn-RS" sz="1400" dirty="0" smtClean="0"/>
              <a:t>2 Zahtev za zaštitu podataka, podnet na osnovu stava 1. ovog člana, treba da sadrži:</a:t>
            </a:r>
          </a:p>
          <a:p>
            <a:pPr algn="just">
              <a:buNone/>
            </a:pPr>
            <a:r>
              <a:rPr lang="sr-Latn-RS" sz="1400" dirty="0" smtClean="0"/>
              <a:t>a naziv organa koji zahteva zaštitu;</a:t>
            </a:r>
          </a:p>
          <a:p>
            <a:pPr algn="just">
              <a:buNone/>
            </a:pPr>
            <a:r>
              <a:rPr lang="sr-Latn-RS" sz="1400" dirty="0" smtClean="0"/>
              <a:t>b delo koje je predmet krivične istrage ili postupaka i sažet opis činjenica u vezi sa tim;</a:t>
            </a:r>
          </a:p>
          <a:p>
            <a:pPr algn="just">
              <a:buNone/>
            </a:pPr>
            <a:r>
              <a:rPr lang="sr-Latn-RS" sz="1400" dirty="0" smtClean="0"/>
              <a:t>v koji sačuvani računarski podaci treba da se zaštite i njihovu povezanost sa delom;</a:t>
            </a:r>
          </a:p>
          <a:p>
            <a:pPr algn="just">
              <a:buNone/>
            </a:pPr>
            <a:r>
              <a:rPr lang="sr-Latn-RS" sz="1400" dirty="0" smtClean="0"/>
              <a:t>g sve raspoložive informacije koje identifikuju lice koje poseduje sačuvane računarske podatke ili podatke o mestu gde se nalazi računarski sistem;</a:t>
            </a:r>
          </a:p>
          <a:p>
            <a:pPr algn="just">
              <a:buNone/>
            </a:pPr>
            <a:r>
              <a:rPr lang="sr-Latn-RS" sz="1400" dirty="0" smtClean="0"/>
              <a:t>d razlog zbog kojeg je neophodno da se podaci zaštite; I</a:t>
            </a:r>
          </a:p>
          <a:p>
            <a:pPr algn="just">
              <a:buNone/>
            </a:pPr>
            <a:r>
              <a:rPr lang="sr-Latn-RS" sz="1400" dirty="0" smtClean="0"/>
              <a:t>đ navode da Strana ugovornica namerava da podnese zahtev za uzajamnu pomoć u svrhu pretrage ili sličnog pristupa, zaplene ili sličnog obezbeđenja ili otkrivanja sačuvanih računarskih podataka.</a:t>
            </a:r>
            <a:endParaRPr lang="sr-Latn-R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998128" y="1276964"/>
            <a:ext cx="4050044" cy="3785652"/>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Zaštita je ograničena, privremena mera kojom se podaci štite od izmena i brisanja dok Strana ne podnese zahtev za pretraživanje/sličan pristup, zaplenu/slično obezbeđenje ili otkrivanje podataka; </a:t>
            </a: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Zaštita s ciljem da bude brža od izvršenja drugih zahteva za uzajamnu pomoć.</a:t>
            </a:r>
            <a:r>
              <a:rPr lang="en-GB" sz="2000" dirty="0" smtClean="0">
                <a:ea typeface="+mn-ea"/>
                <a:cs typeface="Arial" panose="020B0604020202020204" pitchFamily="34" charset="0"/>
              </a:rPr>
              <a:t> </a:t>
            </a:r>
            <a:endParaRPr lang="en-GB" sz="2000" dirty="0">
              <a:ea typeface="+mn-ea"/>
              <a:cs typeface="Arial" panose="020B0604020202020204" pitchFamily="34" charset="0"/>
            </a:endParaRPr>
          </a:p>
        </p:txBody>
      </p:sp>
    </p:spTree>
    <p:extLst>
      <p:ext uri="{BB962C8B-B14F-4D97-AF65-F5344CB8AC3E}">
        <p14:creationId xmlns:p14="http://schemas.microsoft.com/office/powerpoint/2010/main" val="414132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170646"/>
          </a:xfrm>
          <a:prstGeom prst="rect">
            <a:avLst/>
          </a:prstGeom>
        </p:spPr>
        <p:txBody>
          <a:bodyPr wrap="square">
            <a:spAutoFit/>
          </a:bodyPr>
          <a:lstStyle/>
          <a:p>
            <a:pPr algn="just">
              <a:buNone/>
            </a:pPr>
            <a:r>
              <a:rPr lang="sr-Latn-RS" sz="1400" dirty="0"/>
              <a:t>1 Strana ugovornica može od druge Strane ugovornice da zahteva da naredi ili na drugi način obezbedi hitnu zaštitu podataka sačuvanih preko računarskog sistema koji se nalazi na teritoriji druge Strane ugovornice i u vezi sa kojim Strana molilja namerava da traži uzajamnu pomoć u svrhu pretrage ili sličnog pristupa, zaplene ili sličnog obezbeđenja ili otkrivanja podataka.</a:t>
            </a:r>
          </a:p>
          <a:p>
            <a:pPr algn="just">
              <a:buNone/>
            </a:pPr>
            <a:endParaRPr lang="sr-Latn-RS" sz="1400" dirty="0"/>
          </a:p>
          <a:p>
            <a:pPr algn="just">
              <a:buNone/>
            </a:pPr>
            <a:r>
              <a:rPr lang="sr-Latn-RS" sz="1400" dirty="0"/>
              <a:t>2 Zahtev za zaštitu podataka, podnet na osnovu stava 1. ovog člana, treba da </a:t>
            </a:r>
            <a:r>
              <a:rPr lang="sr-Latn-RS" sz="1400" b="1" dirty="0">
                <a:solidFill>
                  <a:srgbClr val="FF0000"/>
                </a:solidFill>
              </a:rPr>
              <a:t>sadrži</a:t>
            </a:r>
            <a:r>
              <a:rPr lang="sr-Latn-RS" sz="1400" dirty="0"/>
              <a:t>:</a:t>
            </a:r>
          </a:p>
          <a:p>
            <a:pPr algn="just">
              <a:buNone/>
            </a:pPr>
            <a:r>
              <a:rPr lang="sr-Latn-RS" sz="1400" dirty="0"/>
              <a:t>a </a:t>
            </a:r>
            <a:r>
              <a:rPr lang="sr-Latn-RS" sz="1400" b="1" dirty="0">
                <a:solidFill>
                  <a:srgbClr val="FF0000"/>
                </a:solidFill>
              </a:rPr>
              <a:t>naziv organa </a:t>
            </a:r>
            <a:r>
              <a:rPr lang="sr-Latn-RS" sz="1400" dirty="0"/>
              <a:t>koji zahteva zaštitu;</a:t>
            </a:r>
          </a:p>
          <a:p>
            <a:pPr algn="just">
              <a:buNone/>
            </a:pPr>
            <a:r>
              <a:rPr lang="sr-Latn-RS" sz="1400" dirty="0"/>
              <a:t>b </a:t>
            </a:r>
            <a:r>
              <a:rPr lang="sr-Latn-RS" sz="1400" b="1" dirty="0">
                <a:solidFill>
                  <a:srgbClr val="FF0000"/>
                </a:solidFill>
              </a:rPr>
              <a:t>delo</a:t>
            </a:r>
            <a:r>
              <a:rPr lang="sr-Latn-RS" sz="1400" dirty="0"/>
              <a:t> koje je predmet krivične istrage ili postupaka i sažet opis </a:t>
            </a:r>
            <a:r>
              <a:rPr lang="sr-Latn-RS" sz="1400" b="1" dirty="0">
                <a:solidFill>
                  <a:srgbClr val="FF0000"/>
                </a:solidFill>
              </a:rPr>
              <a:t>činjenica </a:t>
            </a:r>
            <a:r>
              <a:rPr lang="sr-Latn-RS" sz="1400" dirty="0"/>
              <a:t>u vezi sa tim;</a:t>
            </a:r>
          </a:p>
          <a:p>
            <a:pPr algn="just">
              <a:buNone/>
            </a:pPr>
            <a:r>
              <a:rPr lang="sr-Latn-RS" sz="1400" dirty="0"/>
              <a:t>v koji </a:t>
            </a:r>
            <a:r>
              <a:rPr lang="sr-Latn-RS" sz="1400" b="1" dirty="0">
                <a:solidFill>
                  <a:srgbClr val="FF0000"/>
                </a:solidFill>
              </a:rPr>
              <a:t>sačuvani računarski podaci </a:t>
            </a:r>
            <a:r>
              <a:rPr lang="sr-Latn-RS" sz="1400" dirty="0"/>
              <a:t>treba da se zaštite i njihovu povezanost sa delom;</a:t>
            </a:r>
          </a:p>
          <a:p>
            <a:pPr algn="just">
              <a:buNone/>
            </a:pPr>
            <a:r>
              <a:rPr lang="sr-Latn-RS" sz="1400" dirty="0"/>
              <a:t>g sve </a:t>
            </a:r>
            <a:r>
              <a:rPr lang="sr-Latn-RS" sz="1400" b="1" dirty="0">
                <a:solidFill>
                  <a:srgbClr val="FF0000"/>
                </a:solidFill>
              </a:rPr>
              <a:t>raspoložive informacije koje identifikuju lice koje poseduje </a:t>
            </a:r>
            <a:r>
              <a:rPr lang="sr-Latn-RS" sz="1400" dirty="0"/>
              <a:t>sačuvane računarske podatke ili </a:t>
            </a:r>
            <a:r>
              <a:rPr lang="sr-Latn-RS" sz="1400" b="1" dirty="0">
                <a:solidFill>
                  <a:srgbClr val="FF0000"/>
                </a:solidFill>
              </a:rPr>
              <a:t>podatke o mestu</a:t>
            </a:r>
            <a:r>
              <a:rPr lang="sr-Latn-RS" sz="1400" dirty="0"/>
              <a:t> gde se nalazi računarski sistem;</a:t>
            </a:r>
          </a:p>
          <a:p>
            <a:pPr algn="just">
              <a:buNone/>
            </a:pPr>
            <a:r>
              <a:rPr lang="sr-Latn-RS" sz="1400" dirty="0"/>
              <a:t>d razlog zbog kojeg je </a:t>
            </a:r>
            <a:r>
              <a:rPr lang="sr-Latn-RS" sz="1400" b="1" dirty="0">
                <a:solidFill>
                  <a:srgbClr val="FF0000"/>
                </a:solidFill>
              </a:rPr>
              <a:t>neophodno</a:t>
            </a:r>
            <a:r>
              <a:rPr lang="sr-Latn-RS" sz="1400" dirty="0"/>
              <a:t> da se podaci zaštite; I</a:t>
            </a:r>
          </a:p>
          <a:p>
            <a:pPr algn="just">
              <a:buNone/>
            </a:pPr>
            <a:r>
              <a:rPr lang="sr-Latn-RS" sz="1400" dirty="0"/>
              <a:t>đ navode da Strana ugovornica </a:t>
            </a:r>
            <a:r>
              <a:rPr lang="sr-Latn-RS" sz="1400" b="1" dirty="0">
                <a:solidFill>
                  <a:srgbClr val="FF0000"/>
                </a:solidFill>
              </a:rPr>
              <a:t>namerava da podnese zahtev za uzajamnu pomoć </a:t>
            </a:r>
            <a:r>
              <a:rPr lang="sr-Latn-RS" sz="1400" dirty="0"/>
              <a:t>u svrhu pretrage ili sličnog pristupa, zaplene ili sličnog obezbeđenja ili otkrivanja sačuvanih računarskih podataka</a:t>
            </a:r>
            <a:r>
              <a:rPr lang="en-US" sz="1400" dirty="0" smtClean="0"/>
              <a:t>.</a:t>
            </a: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909351" y="1109462"/>
            <a:ext cx="4138821" cy="5355312"/>
          </a:xfrm>
          <a:prstGeom prst="rect">
            <a:avLst/>
          </a:prstGeom>
        </p:spPr>
        <p:txBody>
          <a:bodyPr wrap="square">
            <a:spAutoFit/>
          </a:bodyPr>
          <a:lstStyle/>
          <a:p>
            <a:pPr marL="342900" indent="-342900" algn="just">
              <a:buFont typeface="Wingdings" panose="05000000000000000000" pitchFamily="2" charset="2"/>
              <a:buChar char="Ø"/>
              <a:defRPr/>
            </a:pPr>
            <a:r>
              <a:rPr lang="sr-Latn-RS" dirty="0" smtClean="0">
                <a:ea typeface="+mn-ea"/>
                <a:cs typeface="Arial" panose="020B0604020202020204" pitchFamily="34" charset="0"/>
              </a:rPr>
              <a:t>Sadržaj zahteva za zaštitu; </a:t>
            </a:r>
            <a:r>
              <a:rPr lang="en-GB" dirty="0" smtClean="0">
                <a:ea typeface="+mn-ea"/>
                <a:cs typeface="Arial" panose="020B0604020202020204" pitchFamily="34" charset="0"/>
              </a:rPr>
              <a:t> </a:t>
            </a:r>
            <a:endParaRPr lang="en-GB" dirty="0">
              <a:ea typeface="+mn-ea"/>
              <a:cs typeface="Arial" panose="020B0604020202020204" pitchFamily="34" charset="0"/>
            </a:endParaRP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sr-Latn-RS" dirty="0" smtClean="0">
                <a:ea typeface="+mn-ea"/>
                <a:cs typeface="Arial" panose="020B0604020202020204" pitchFamily="34" charset="0"/>
              </a:rPr>
              <a:t>Informacije treba da budu sažete u minimum koji je neophodan da bi se omogućila zaštiat podataka; </a:t>
            </a:r>
            <a:endParaRPr lang="en-GB" dirty="0">
              <a:ea typeface="+mn-ea"/>
              <a:cs typeface="Arial" panose="020B0604020202020204" pitchFamily="34" charset="0"/>
            </a:endParaRP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sr-Latn-RS" dirty="0" smtClean="0">
                <a:ea typeface="+mn-ea"/>
                <a:cs typeface="Arial" panose="020B0604020202020204" pitchFamily="34" charset="0"/>
              </a:rPr>
              <a:t>U zahtevu se mora navesti</a:t>
            </a:r>
            <a:r>
              <a:rPr lang="en-GB" dirty="0" smtClean="0">
                <a:ea typeface="+mn-ea"/>
                <a:cs typeface="Arial" panose="020B0604020202020204" pitchFamily="34" charset="0"/>
              </a:rPr>
              <a:t>:</a:t>
            </a:r>
            <a:endParaRPr lang="en-GB" dirty="0">
              <a:ea typeface="+mn-ea"/>
              <a:cs typeface="Arial" panose="020B0604020202020204" pitchFamily="34" charset="0"/>
            </a:endParaRP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Organ koji traži zaštitu;</a:t>
            </a: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Delo; </a:t>
            </a:r>
            <a:r>
              <a:rPr lang="en-GB" dirty="0" smtClean="0">
                <a:ea typeface="+mn-ea"/>
                <a:cs typeface="Arial" panose="020B0604020202020204" pitchFamily="34" charset="0"/>
              </a:rPr>
              <a:t> </a:t>
            </a:r>
            <a:endParaRPr lang="en-GB" dirty="0">
              <a:ea typeface="+mn-ea"/>
              <a:cs typeface="Arial" panose="020B0604020202020204" pitchFamily="34" charset="0"/>
            </a:endParaRP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Sažet opis činjenica;</a:t>
            </a:r>
            <a:endParaRPr lang="en-GB" dirty="0">
              <a:ea typeface="+mn-ea"/>
              <a:cs typeface="Arial" panose="020B0604020202020204" pitchFamily="34" charset="0"/>
            </a:endParaRP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Dovoljno informacija da se identifikuju podaci i njihova mesto gde se nalaze; </a:t>
            </a:r>
            <a:endParaRPr lang="en-GB" dirty="0">
              <a:ea typeface="+mn-ea"/>
              <a:cs typeface="Arial" panose="020B0604020202020204" pitchFamily="34" charset="0"/>
            </a:endParaRP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Značaj podataka; </a:t>
            </a:r>
            <a:endParaRPr lang="en-GB" dirty="0">
              <a:ea typeface="+mn-ea"/>
              <a:cs typeface="Arial" panose="020B0604020202020204" pitchFamily="34" charset="0"/>
            </a:endParaRP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Razlog zbog kojeg ih je neophodno zaštiti; </a:t>
            </a:r>
          </a:p>
          <a:p>
            <a:pPr marL="800100" lvl="1" indent="-342900" algn="just">
              <a:buFont typeface="Wingdings" panose="05000000000000000000" pitchFamily="2" charset="2"/>
              <a:buChar char="Ø"/>
              <a:defRPr/>
            </a:pPr>
            <a:r>
              <a:rPr lang="sr-Latn-RS" dirty="0" smtClean="0">
                <a:ea typeface="+mn-ea"/>
                <a:cs typeface="Arial" panose="020B0604020202020204" pitchFamily="34" charset="0"/>
              </a:rPr>
              <a:t>Prihvatanje obaveze da se podnese zahtev za uzajamnu pravnu pomoć; </a:t>
            </a:r>
            <a:endParaRPr lang="en-GB" dirty="0">
              <a:ea typeface="+mn-ea"/>
              <a:cs typeface="Arial" panose="020B0604020202020204" pitchFamily="34" charset="0"/>
            </a:endParaRPr>
          </a:p>
        </p:txBody>
      </p:sp>
    </p:spTree>
    <p:extLst>
      <p:ext uri="{BB962C8B-B14F-4D97-AF65-F5344CB8AC3E}">
        <p14:creationId xmlns:p14="http://schemas.microsoft.com/office/powerpoint/2010/main" val="298507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693866"/>
          </a:xfrm>
          <a:prstGeom prst="rect">
            <a:avLst/>
          </a:prstGeom>
        </p:spPr>
        <p:txBody>
          <a:bodyPr wrap="square">
            <a:spAutoFit/>
          </a:bodyPr>
          <a:lstStyle/>
          <a:p>
            <a:pPr algn="just">
              <a:buNone/>
            </a:pPr>
            <a:r>
              <a:rPr lang="sr-Latn-RS" sz="1400" dirty="0" smtClean="0"/>
              <a:t>3 Nakon prijema zahteva druge Strane ugovornice, zamoljena Strana treba da preduzme </a:t>
            </a:r>
            <a:r>
              <a:rPr lang="sr-Latn-RS" sz="1400" b="1" dirty="0" smtClean="0">
                <a:solidFill>
                  <a:srgbClr val="FF0000"/>
                </a:solidFill>
              </a:rPr>
              <a:t>sve odgovarajuće mere da bi se hitno, </a:t>
            </a:r>
            <a:r>
              <a:rPr lang="sr-Latn-RS" sz="1400" dirty="0" smtClean="0"/>
              <a:t>u skladu sa domaćim pravom, </a:t>
            </a:r>
            <a:r>
              <a:rPr lang="sr-Latn-RS" sz="1400" b="1" dirty="0" smtClean="0">
                <a:solidFill>
                  <a:srgbClr val="FF0000"/>
                </a:solidFill>
              </a:rPr>
              <a:t>zaštitili traženi podaci</a:t>
            </a:r>
            <a:r>
              <a:rPr lang="sr-Latn-RS" sz="1400" dirty="0" smtClean="0"/>
              <a:t>. U odgovoru na zahtev </a:t>
            </a:r>
            <a:r>
              <a:rPr lang="sr-Latn-RS" sz="1400" b="1" dirty="0" smtClean="0">
                <a:solidFill>
                  <a:srgbClr val="FF0000"/>
                </a:solidFill>
              </a:rPr>
              <a:t>ne može da se zahteva postojanje dvostrane kažnjivosti</a:t>
            </a:r>
            <a:r>
              <a:rPr lang="sr-Latn-RS" sz="1400" dirty="0" smtClean="0"/>
              <a:t>, kao uslov za obezbeđenje zaštite podataka.</a:t>
            </a:r>
          </a:p>
          <a:p>
            <a:pPr algn="just">
              <a:buNone/>
            </a:pPr>
            <a:endParaRPr lang="sr-Latn-RS" sz="1400" dirty="0" smtClean="0"/>
          </a:p>
          <a:p>
            <a:pPr algn="just">
              <a:buNone/>
            </a:pPr>
            <a:r>
              <a:rPr lang="sr-Latn-RS" sz="1400" dirty="0" smtClean="0"/>
              <a:t>4 Strana ugovornica koja zahteva dvostranu kažnjivost kao uslov za odgovor na zahtev za uzajamnu pomoć, u svrhu pretrage ili sličnog pristupa, zaplene ili sličnog obezbeđenja ili otkrivanja sačuvanih podataka može da, u vezi sa drugim delima, osim onih propisanih u skladu sa čl. 2. do 11. ove konvencije, zadrži pravo da odbije zahtev za zaštitu u skladu sa ovim članom, u slučajevima u kojima ima osnova da veruje da u vreme otkrivanja, uslov dvostrane kažnjivosti ne može da se ispuni.</a:t>
            </a:r>
          </a:p>
          <a:p>
            <a:pPr algn="just">
              <a:buNone/>
            </a:pPr>
            <a:endParaRPr lang="sr-Latn-RS" sz="1400" dirty="0" smtClean="0"/>
          </a:p>
          <a:p>
            <a:pPr algn="just">
              <a:buNone/>
            </a:pPr>
            <a:r>
              <a:rPr lang="sr-Latn-RS" sz="1400" dirty="0" smtClean="0"/>
              <a:t>5 Osim toga, zahtev za zaštitu podataka može da se odbije samo :</a:t>
            </a:r>
          </a:p>
          <a:p>
            <a:pPr algn="just">
              <a:buNone/>
            </a:pPr>
            <a:r>
              <a:rPr lang="sr-Latn-RS" sz="1400" dirty="0" smtClean="0"/>
              <a:t>a ako se zahtev odnosi na delo koje zamoljena Strana smatra političkim deliktom ili delom koje je povezano sa političkim deliktom, ili </a:t>
            </a:r>
          </a:p>
          <a:p>
            <a:pPr algn="just">
              <a:buNone/>
            </a:pPr>
            <a:r>
              <a:rPr lang="sr-Latn-RS" sz="1400" dirty="0" smtClean="0"/>
              <a:t>b ako zamoljena Strana smatra da izvršenje zahteva verovatno može da ugrozi njen suverenitet, bezbednost, javni poredak ili druge suštinske interese.</a:t>
            </a:r>
          </a:p>
          <a:p>
            <a:pPr algn="just">
              <a:buNone/>
            </a:pPr>
            <a:endParaRPr lang="sr-Latn-R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016758"/>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Dvostrana kažnjivost ne zahteva se kao uslov da se obezbedi zaštita; </a:t>
            </a: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Sve prisutniji globalni trend je da se dvostrana kažnjivost zahteva samo za intruzivna ovlašćenja </a:t>
            </a:r>
            <a:r>
              <a:rPr lang="en-150" sz="2000" dirty="0" smtClean="0">
                <a:ea typeface="+mn-ea"/>
                <a:cs typeface="Arial" panose="020B0604020202020204" pitchFamily="34" charset="0"/>
              </a:rPr>
              <a:t>–</a:t>
            </a:r>
            <a:r>
              <a:rPr lang="sr-Latn-RS" sz="2000" dirty="0" smtClean="0">
                <a:ea typeface="+mn-ea"/>
                <a:cs typeface="Arial" panose="020B0604020202020204" pitchFamily="34" charset="0"/>
              </a:rPr>
              <a:t> zaštita nije intruzivna, jer ne obuhvata otkrivanje podataka; </a:t>
            </a: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Da se sa sigurnošću utvrdi postojanje dvostrane kažnjivosti traje isuviše dugo, te je moguće da do tada promenjivi podaci budu izmenjeni ili izbrisani. </a:t>
            </a:r>
            <a:endParaRPr lang="en-GB" sz="2000" dirty="0">
              <a:ea typeface="+mn-ea"/>
              <a:cs typeface="Arial" panose="020B0604020202020204" pitchFamily="34" charset="0"/>
            </a:endParaRPr>
          </a:p>
        </p:txBody>
      </p:sp>
    </p:spTree>
    <p:extLst>
      <p:ext uri="{BB962C8B-B14F-4D97-AF65-F5344CB8AC3E}">
        <p14:creationId xmlns:p14="http://schemas.microsoft.com/office/powerpoint/2010/main" val="8577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909310"/>
          </a:xfrm>
          <a:prstGeom prst="rect">
            <a:avLst/>
          </a:prstGeom>
        </p:spPr>
        <p:txBody>
          <a:bodyPr wrap="square">
            <a:spAutoFit/>
          </a:bodyPr>
          <a:lstStyle/>
          <a:p>
            <a:pPr algn="just">
              <a:buNone/>
            </a:pPr>
            <a:r>
              <a:rPr lang="sr-Latn-RS" sz="1400" dirty="0"/>
              <a:t>3 Nakon prijema zahteva druge Strane ugovornice, zamoljena Strana treba da preduzme sve odgovarajuće mere da bi se hitno, u skladu sa domaćim pravom, zaštitili traženi podaci. U odgovoru na zahtev ne može da se zahteva postojanje dvostrane kažnjivosti, kao uslov za obezbeđenje zaštite podataka.</a:t>
            </a:r>
          </a:p>
          <a:p>
            <a:pPr algn="just">
              <a:buNone/>
            </a:pPr>
            <a:endParaRPr lang="sr-Latn-RS" sz="1400" dirty="0"/>
          </a:p>
          <a:p>
            <a:pPr algn="just">
              <a:buNone/>
            </a:pPr>
            <a:r>
              <a:rPr lang="sr-Latn-RS" sz="1400" dirty="0"/>
              <a:t>4 </a:t>
            </a:r>
            <a:r>
              <a:rPr lang="sr-Latn-RS" sz="1400" b="1" dirty="0">
                <a:solidFill>
                  <a:srgbClr val="FF0000"/>
                </a:solidFill>
              </a:rPr>
              <a:t>Strana ugovornica koja zahteva dvostranu kažnjivost kao uslov za odgovor na zahtev za uzajamnu pomoć</a:t>
            </a:r>
            <a:r>
              <a:rPr lang="sr-Latn-RS" sz="1400" dirty="0"/>
              <a:t>, u svrhu pretrage ili sličnog pristupa, zaplene ili sličnog obezbeđenja ili otkrivanja sačuvanih podataka može da, u vezi sa drugim delima, osim onih propisanih u skladu sa čl. 2. do 11. ove konvencije</a:t>
            </a:r>
            <a:r>
              <a:rPr lang="sr-Latn-RS" sz="1400" b="1" dirty="0">
                <a:solidFill>
                  <a:srgbClr val="FF0000"/>
                </a:solidFill>
              </a:rPr>
              <a:t>, zadrži pravo da odbije zahtev za zaštitu</a:t>
            </a:r>
            <a:r>
              <a:rPr lang="sr-Latn-RS" sz="1400" dirty="0"/>
              <a:t> u skladu sa ovim članom, u slučajevima u kojima ima osnova da veruje da u vreme otkrivanja, </a:t>
            </a:r>
            <a:r>
              <a:rPr lang="sr-Latn-RS" sz="1400" b="1" dirty="0">
                <a:solidFill>
                  <a:srgbClr val="FF0000"/>
                </a:solidFill>
              </a:rPr>
              <a:t>uslov dvostrane kažnjivosti ne može da se ispuni</a:t>
            </a:r>
            <a:r>
              <a:rPr lang="sr-Latn-RS" sz="1400" dirty="0"/>
              <a:t>.</a:t>
            </a:r>
          </a:p>
          <a:p>
            <a:pPr algn="just">
              <a:buNone/>
            </a:pPr>
            <a:endParaRPr lang="sr-Latn-RS" sz="1400" dirty="0"/>
          </a:p>
          <a:p>
            <a:pPr algn="just">
              <a:buNone/>
            </a:pPr>
            <a:r>
              <a:rPr lang="sr-Latn-RS" sz="1400" dirty="0"/>
              <a:t>5 Osim toga, zahtev za zaštitu podataka može da se odbije samo :</a:t>
            </a:r>
          </a:p>
          <a:p>
            <a:pPr algn="just">
              <a:buNone/>
            </a:pPr>
            <a:r>
              <a:rPr lang="sr-Latn-RS" sz="1400" dirty="0"/>
              <a:t>a ako se zahtev odnosi na delo koje zamoljena Strana smatra političkim deliktom ili delom koje je povezano sa političkim deliktom, ili </a:t>
            </a:r>
          </a:p>
          <a:p>
            <a:pPr algn="just">
              <a:buNone/>
            </a:pPr>
            <a:r>
              <a:rPr lang="sr-Latn-RS" sz="1400" dirty="0"/>
              <a:t>b ako zamoljena Strana smatra da izvršenje zahteva verovatno može da ugrozi njen suverenitet, bezbednost, javni poredak ili druge suštinske interese</a:t>
            </a:r>
            <a:r>
              <a:rPr lang="en-US" sz="1400" dirty="0" smtClean="0"/>
              <a:t>.</a:t>
            </a:r>
            <a:endParaRPr lang="en-US" sz="1400" dirty="0"/>
          </a:p>
          <a:p>
            <a:pPr algn="just">
              <a:buNone/>
            </a:pP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332229"/>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Ograničen izuzetak koji dopušta odbijanje zahteva za zaštitu u odsustvu dvostrane kažnjivosti; </a:t>
            </a:r>
            <a:r>
              <a:rPr lang="en-GB" sz="2000" dirty="0" smtClean="0">
                <a:ea typeface="+mn-ea"/>
                <a:cs typeface="Arial" panose="020B0604020202020204" pitchFamily="34" charset="0"/>
              </a:rPr>
              <a:t> </a:t>
            </a: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en-GB" sz="2000" dirty="0" smtClean="0">
                <a:ea typeface="+mn-ea"/>
                <a:cs typeface="Arial" panose="020B0604020202020204" pitchFamily="34" charset="0"/>
              </a:rPr>
              <a:t>T</a:t>
            </a:r>
            <a:r>
              <a:rPr lang="sr-Latn-RS" sz="2000" dirty="0" smtClean="0">
                <a:ea typeface="+mn-ea"/>
                <a:cs typeface="Arial" panose="020B0604020202020204" pitchFamily="34" charset="0"/>
              </a:rPr>
              <a:t>o je moguće ostvariti samo</a:t>
            </a:r>
            <a:endParaRPr lang="en-GB" sz="20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850" dirty="0" smtClean="0">
                <a:ea typeface="+mn-ea"/>
                <a:cs typeface="Arial" panose="020B0604020202020204" pitchFamily="34" charset="0"/>
              </a:rPr>
              <a:t>u odnosu na dela koja nisu dela predviđena Budimpeštanskom konvencijom; </a:t>
            </a:r>
            <a:endParaRPr lang="en-GB" sz="185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850" dirty="0" smtClean="0">
                <a:ea typeface="+mn-ea"/>
                <a:cs typeface="Arial" panose="020B0604020202020204" pitchFamily="34" charset="0"/>
              </a:rPr>
              <a:t>ukoliko zamoljena Strana zahteva dvostranu kažnjivost kao uslov za zahtev za UPP u svrhu otkrivanja; </a:t>
            </a:r>
            <a:r>
              <a:rPr lang="en-GB" sz="1850" dirty="0" smtClean="0">
                <a:ea typeface="+mn-ea"/>
                <a:cs typeface="Arial" panose="020B0604020202020204" pitchFamily="34" charset="0"/>
              </a:rPr>
              <a:t> </a:t>
            </a:r>
            <a:endParaRPr lang="en-GB" sz="185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850" dirty="0">
                <a:ea typeface="+mn-ea"/>
                <a:cs typeface="Arial" panose="020B0604020202020204" pitchFamily="34" charset="0"/>
              </a:rPr>
              <a:t>u</a:t>
            </a:r>
            <a:r>
              <a:rPr lang="sr-Latn-RS" sz="1850" dirty="0" smtClean="0">
                <a:ea typeface="+mn-ea"/>
                <a:cs typeface="Arial" panose="020B0604020202020204" pitchFamily="34" charset="0"/>
              </a:rPr>
              <a:t>koliko zamoljena Strana ima razlog da veruje da uslov dvostrane kažnjivosti neće biti zadovoljen u trenutku otkrivanja. </a:t>
            </a:r>
            <a:endParaRPr lang="en-GB" sz="1850" dirty="0">
              <a:ea typeface="+mn-ea"/>
              <a:cs typeface="Arial" panose="020B0604020202020204" pitchFamily="34" charset="0"/>
            </a:endParaRPr>
          </a:p>
        </p:txBody>
      </p:sp>
    </p:spTree>
    <p:extLst>
      <p:ext uri="{BB962C8B-B14F-4D97-AF65-F5344CB8AC3E}">
        <p14:creationId xmlns:p14="http://schemas.microsoft.com/office/powerpoint/2010/main" val="3527944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909310"/>
          </a:xfrm>
          <a:prstGeom prst="rect">
            <a:avLst/>
          </a:prstGeom>
        </p:spPr>
        <p:txBody>
          <a:bodyPr wrap="square">
            <a:spAutoFit/>
          </a:bodyPr>
          <a:lstStyle/>
          <a:p>
            <a:pPr algn="just">
              <a:buNone/>
            </a:pPr>
            <a:r>
              <a:rPr lang="sr-Latn-RS" sz="1400" dirty="0"/>
              <a:t>3 Nakon prijema zahteva druge Strane ugovornice, zamoljena Strana treba da preduzme sve odgovarajuće mere da bi se hitno, u skladu sa domaćim pravom, zaštitili traženi podaci. U odgovoru na zahtev ne može da se zahteva postojanje dvostrane kažnjivosti, kao uslov za obezbeđenje zaštite podataka.</a:t>
            </a:r>
          </a:p>
          <a:p>
            <a:pPr algn="just">
              <a:buNone/>
            </a:pPr>
            <a:endParaRPr lang="sr-Latn-RS" sz="1400" dirty="0"/>
          </a:p>
          <a:p>
            <a:pPr algn="just">
              <a:buNone/>
            </a:pPr>
            <a:r>
              <a:rPr lang="sr-Latn-RS" sz="1400" dirty="0"/>
              <a:t>4 Strana ugovornica koja zahteva dvostranu kažnjivost kao uslov za odgovor na zahtev za uzajamnu pomoć, u svrhu pretrage ili sličnog pristupa, zaplene ili sličnog obezbeđenja ili otkrivanja sačuvanih podataka može da, u vezi sa drugim delima, osim onih propisanih u skladu sa čl. 2. do 11. ove konvencije, zadrži pravo da odbije zahtev za zaštitu u skladu sa ovim članom, u slučajevima u kojima ima osnova da veruje da u vreme otkrivanja, uslov dvostrane kažnjivosti ne može da se ispuni.</a:t>
            </a:r>
          </a:p>
          <a:p>
            <a:pPr algn="just">
              <a:buNone/>
            </a:pPr>
            <a:endParaRPr lang="sr-Latn-RS" sz="1400" dirty="0"/>
          </a:p>
          <a:p>
            <a:pPr algn="just">
              <a:buNone/>
            </a:pPr>
            <a:r>
              <a:rPr lang="sr-Latn-RS" sz="1400" dirty="0"/>
              <a:t>5 Osim toga, zahtev za zaštitu podataka </a:t>
            </a:r>
            <a:r>
              <a:rPr lang="sr-Latn-RS" sz="1400" b="1" dirty="0">
                <a:solidFill>
                  <a:srgbClr val="FF0000"/>
                </a:solidFill>
              </a:rPr>
              <a:t>može da se odbije </a:t>
            </a:r>
            <a:r>
              <a:rPr lang="sr-Latn-RS" sz="1400" dirty="0"/>
              <a:t>samo :</a:t>
            </a:r>
          </a:p>
          <a:p>
            <a:pPr algn="just">
              <a:buNone/>
            </a:pPr>
            <a:r>
              <a:rPr lang="sr-Latn-RS" sz="1400" dirty="0"/>
              <a:t>a ako se zahtev odnosi na delo koje zamoljena Strana smatra </a:t>
            </a:r>
            <a:r>
              <a:rPr lang="sr-Latn-RS" sz="1400" b="1" dirty="0">
                <a:solidFill>
                  <a:srgbClr val="FF0000"/>
                </a:solidFill>
              </a:rPr>
              <a:t>političkim deliktom</a:t>
            </a:r>
            <a:r>
              <a:rPr lang="sr-Latn-RS" sz="1400" dirty="0"/>
              <a:t> ili delom koje je povezano sa političkim deliktom, ili </a:t>
            </a:r>
          </a:p>
          <a:p>
            <a:pPr algn="just">
              <a:buNone/>
            </a:pPr>
            <a:r>
              <a:rPr lang="sr-Latn-RS" sz="1400" dirty="0"/>
              <a:t>b ako </a:t>
            </a:r>
            <a:r>
              <a:rPr lang="sr-Latn-RS" sz="1400" dirty="0" smtClean="0"/>
              <a:t>zamoljena</a:t>
            </a:r>
            <a:r>
              <a:rPr lang="en-US" sz="1400" dirty="0" smtClean="0"/>
              <a:t>.</a:t>
            </a:r>
            <a:r>
              <a:rPr lang="sr-Latn-RS" sz="1400" dirty="0" smtClean="0"/>
              <a:t> </a:t>
            </a:r>
            <a:r>
              <a:rPr lang="sr-Latn-RS" sz="1400" dirty="0"/>
              <a:t>Strana smatra da izvršenje zahteva verovatno </a:t>
            </a:r>
            <a:r>
              <a:rPr lang="sr-Latn-RS" sz="1400" b="1" dirty="0">
                <a:solidFill>
                  <a:srgbClr val="FF0000"/>
                </a:solidFill>
              </a:rPr>
              <a:t>može da ugrozi njen suverenitet, bezbednost, javni poredak ili druge suštinske </a:t>
            </a:r>
            <a:r>
              <a:rPr lang="sr-Latn-RS" sz="1400" b="1" dirty="0" smtClean="0">
                <a:solidFill>
                  <a:srgbClr val="FF0000"/>
                </a:solidFill>
              </a:rPr>
              <a:t>interese</a:t>
            </a:r>
            <a:r>
              <a:rPr lang="sr-Latn-RS" sz="1400" b="1" dirty="0" smtClean="0"/>
              <a:t>.</a:t>
            </a:r>
            <a:endParaRPr lang="en-US" sz="1400" b="1" dirty="0"/>
          </a:p>
          <a:p>
            <a:pPr algn="just">
              <a:buNone/>
            </a:pPr>
            <a:endParaRPr lang="en-U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355312"/>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Ograničene osnove za odbijanje zahteva za zaštitu:</a:t>
            </a:r>
          </a:p>
          <a:p>
            <a:pPr algn="just">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Strana ga može odbiti samo ako</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900" dirty="0" smtClean="0">
                <a:ea typeface="+mn-ea"/>
                <a:cs typeface="Arial" panose="020B0604020202020204" pitchFamily="34" charset="0"/>
              </a:rPr>
              <a:t>veruje da izvršenje zahteva dovodi u pitanje njen suverenitet, bezbednost, javni poredak i druge suštinske interese; </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900" dirty="0" smtClean="0">
                <a:ea typeface="+mn-ea"/>
                <a:cs typeface="Arial" panose="020B0604020202020204" pitchFamily="34" charset="0"/>
              </a:rPr>
              <a:t>se delo smatra političkim deliktom ili delom povezanim s političkim deliktom; </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Kako je zaštita ključna za istrage i gonjenje dela koja uključuju elektronske dokaze, druge osnove za odbijanje nisu na raspolaganju. </a:t>
            </a:r>
            <a:r>
              <a:rPr lang="en-GB" sz="1900" dirty="0" smtClean="0">
                <a:ea typeface="+mn-ea"/>
                <a:cs typeface="Arial" panose="020B0604020202020204" pitchFamily="34" charset="0"/>
              </a:rPr>
              <a:t> </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9218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355312"/>
          </a:xfrm>
          <a:prstGeom prst="rect">
            <a:avLst/>
          </a:prstGeom>
        </p:spPr>
        <p:txBody>
          <a:bodyPr wrap="square">
            <a:spAutoFit/>
          </a:bodyPr>
          <a:lstStyle/>
          <a:p>
            <a:pPr marL="285750" indent="-285750" algn="just">
              <a:buFont typeface="Wingdings" panose="05000000000000000000" pitchFamily="2" charset="2"/>
              <a:buChar char="Ø"/>
            </a:pPr>
            <a:r>
              <a:rPr lang="sr-Latn-RS" dirty="0" smtClean="0"/>
              <a:t>6 Kada zamoljena Strana veruje da zaštita </a:t>
            </a:r>
            <a:r>
              <a:rPr lang="sr-Latn-RS" b="1" dirty="0" smtClean="0">
                <a:solidFill>
                  <a:srgbClr val="FF0000"/>
                </a:solidFill>
              </a:rPr>
              <a:t>neće da obezbedi buduću dostupnost </a:t>
            </a:r>
            <a:r>
              <a:rPr lang="sr-Latn-RS" dirty="0" smtClean="0"/>
              <a:t>podataka ili </a:t>
            </a:r>
            <a:r>
              <a:rPr lang="sr-Latn-RS" b="1" dirty="0" smtClean="0">
                <a:solidFill>
                  <a:srgbClr val="FF0000"/>
                </a:solidFill>
              </a:rPr>
              <a:t>ugrožava tajnost </a:t>
            </a:r>
            <a:r>
              <a:rPr lang="sr-Latn-RS" dirty="0" smtClean="0"/>
              <a:t>ili na drugi način </a:t>
            </a:r>
            <a:r>
              <a:rPr lang="sr-Latn-RS" b="1" dirty="0" smtClean="0">
                <a:solidFill>
                  <a:srgbClr val="FF0000"/>
                </a:solidFill>
              </a:rPr>
              <a:t>ugrožava istragu koju vodi Strana molilja</a:t>
            </a:r>
            <a:r>
              <a:rPr lang="sr-Latn-RS" dirty="0" smtClean="0"/>
              <a:t>, </a:t>
            </a:r>
            <a:r>
              <a:rPr lang="sr-Latn-RS" b="1" dirty="0" smtClean="0">
                <a:solidFill>
                  <a:srgbClr val="FF0000"/>
                </a:solidFill>
              </a:rPr>
              <a:t>o tome odmah obaveštava </a:t>
            </a:r>
            <a:r>
              <a:rPr lang="sr-Latn-RS" dirty="0" smtClean="0"/>
              <a:t>Stranu molilju, koja zatim odlučuje da li će, uprkos tome, da uputi zahtev na izvršenje. </a:t>
            </a:r>
          </a:p>
          <a:p>
            <a:pPr marL="285750" indent="-285750" algn="just">
              <a:buFont typeface="Wingdings" panose="05000000000000000000" pitchFamily="2" charset="2"/>
              <a:buChar char="Ø"/>
            </a:pPr>
            <a:endParaRPr lang="sr-Latn-RS" dirty="0" smtClean="0"/>
          </a:p>
          <a:p>
            <a:pPr marL="285750" indent="-285750" algn="just">
              <a:buFont typeface="Wingdings" panose="05000000000000000000" pitchFamily="2" charset="2"/>
              <a:buChar char="Ø"/>
            </a:pPr>
            <a:r>
              <a:rPr lang="sr-Latn-RS" dirty="0" smtClean="0"/>
              <a:t>7 Svaka zaštita obavljena na zahtev naveden u stavu 1. ovog člana, izvršiće se u roku ne manjem od 60 dana, da bi se Strani molilji omogućilo da podnese zahtev za pretragu ili sličan pristup, zaplenu ili slično obezbeđenje ili otkrivanje podataka. Nakon prijema takvog zahteva, zaštita podataka nastaviće se, u očekivanju odluke po zahtevu.</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4708981"/>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Ukoliko zamoljena Strana smatra da posednik podataka može preduzeti nešto što će uticati na tajnost ili na drugi način dovesti u pitanje istragu  Strane molilje, ona je o tome mora obavestiti, a onda Strana molilja može da odluči da li zahtev treba izvršiti; </a:t>
            </a: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Na primer</a:t>
            </a:r>
            <a:r>
              <a:rPr lang="en-US" sz="2000" dirty="0" smtClean="0">
                <a:ea typeface="+mn-ea"/>
                <a:cs typeface="Arial" panose="020B0604020202020204" pitchFamily="34" charset="0"/>
              </a:rPr>
              <a:t> </a:t>
            </a:r>
            <a:r>
              <a:rPr lang="en-US" sz="2000" dirty="0">
                <a:ea typeface="+mn-ea"/>
                <a:cs typeface="Arial" panose="020B0604020202020204" pitchFamily="34" charset="0"/>
              </a:rPr>
              <a:t>– </a:t>
            </a:r>
            <a:r>
              <a:rPr lang="sr-Latn-RS" sz="2000" dirty="0" smtClean="0">
                <a:ea typeface="+mn-ea"/>
                <a:cs typeface="Arial" panose="020B0604020202020204" pitchFamily="34" charset="0"/>
              </a:rPr>
              <a:t>podatke za koje se traži zaštita poseduje davalac usluga pod kontrolom kriminalne grupe. </a:t>
            </a: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p:txBody>
      </p:sp>
    </p:spTree>
    <p:extLst>
      <p:ext uri="{BB962C8B-B14F-4D97-AF65-F5344CB8AC3E}">
        <p14:creationId xmlns:p14="http://schemas.microsoft.com/office/powerpoint/2010/main" val="2855974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29 – </a:t>
            </a:r>
            <a:r>
              <a:rPr lang="sr-Latn-RS" sz="3200" b="1" dirty="0"/>
              <a:t>Hitna zaštita</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632311"/>
          </a:xfrm>
          <a:prstGeom prst="rect">
            <a:avLst/>
          </a:prstGeom>
        </p:spPr>
        <p:txBody>
          <a:bodyPr wrap="square">
            <a:spAutoFit/>
          </a:bodyPr>
          <a:lstStyle/>
          <a:p>
            <a:pPr marL="285750" indent="-285750" algn="just">
              <a:buFont typeface="Wingdings" panose="05000000000000000000" pitchFamily="2" charset="2"/>
              <a:buChar char="Ø"/>
            </a:pPr>
            <a:r>
              <a:rPr lang="sr-Latn-RS" dirty="0"/>
              <a:t>6 Kada zamoljena Strana veruje da zaštita neće da obezbedi buduću dostupnost podataka ili ugrožava tajnost ili na drugi način ugrožava istragu koju vodi Strana molilja, o tome odmah obaveštava Stranu molilju, koja zatim odlučuje da li će, uprkos tome, da uputi zahtev na izvršenje. </a:t>
            </a:r>
          </a:p>
          <a:p>
            <a:pPr marL="285750" indent="-285750" algn="just">
              <a:buFont typeface="Wingdings" panose="05000000000000000000" pitchFamily="2" charset="2"/>
              <a:buChar char="Ø"/>
            </a:pPr>
            <a:endParaRPr lang="sr-Latn-RS" dirty="0"/>
          </a:p>
          <a:p>
            <a:pPr marL="285750" indent="-285750" algn="just">
              <a:buFont typeface="Wingdings" panose="05000000000000000000" pitchFamily="2" charset="2"/>
              <a:buChar char="Ø"/>
            </a:pPr>
            <a:r>
              <a:rPr lang="sr-Latn-RS" dirty="0"/>
              <a:t>7 Svaka zaštita obavljena na zahtev naveden u stavu 1. ovog člana, izvršiće se </a:t>
            </a:r>
            <a:r>
              <a:rPr lang="sr-Latn-RS" b="1" dirty="0">
                <a:solidFill>
                  <a:srgbClr val="FF0000"/>
                </a:solidFill>
              </a:rPr>
              <a:t>u roku ne manjem od 60 dana</a:t>
            </a:r>
            <a:r>
              <a:rPr lang="sr-Latn-RS" dirty="0"/>
              <a:t>, da bi se Strani molilji omogućilo da podnese zahtev za pretragu ili sličan pristup, zaplenu ili slično obezbeđenje ili otkrivanje podataka. Nakon prijema takvog zahteva, </a:t>
            </a:r>
            <a:r>
              <a:rPr lang="sr-Latn-RS" b="1" dirty="0">
                <a:solidFill>
                  <a:srgbClr val="FF0000"/>
                </a:solidFill>
              </a:rPr>
              <a:t>zaštita podataka nastaviće se, u </a:t>
            </a:r>
            <a:r>
              <a:rPr lang="sr-Latn-RS" b="1" dirty="0" smtClean="0">
                <a:solidFill>
                  <a:srgbClr val="FF0000"/>
                </a:solidFill>
              </a:rPr>
              <a:t>očekivanju </a:t>
            </a:r>
            <a:r>
              <a:rPr lang="sr-Latn-RS" b="1" dirty="0">
                <a:solidFill>
                  <a:srgbClr val="FF0000"/>
                </a:solidFill>
              </a:rPr>
              <a:t>odluke po zahtevu.</a:t>
            </a:r>
          </a:p>
          <a:p>
            <a:pPr algn="just"/>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3785652"/>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Svrha hitne zaštite jeste da dâ vreme Strani molilji da uloži zahtev za zaplenu/otkrivanje; </a:t>
            </a:r>
          </a:p>
          <a:p>
            <a:pPr algn="just">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Minimalni period zaštite</a:t>
            </a:r>
            <a:r>
              <a:rPr lang="en-US" sz="2000" dirty="0" smtClean="0">
                <a:ea typeface="+mn-ea"/>
                <a:cs typeface="Arial" panose="020B0604020202020204" pitchFamily="34" charset="0"/>
              </a:rPr>
              <a:t>: </a:t>
            </a:r>
            <a:r>
              <a:rPr lang="en-US" sz="2000" dirty="0">
                <a:ea typeface="+mn-ea"/>
                <a:cs typeface="Arial" panose="020B0604020202020204" pitchFamily="34" charset="0"/>
              </a:rPr>
              <a:t>60 </a:t>
            </a:r>
            <a:r>
              <a:rPr lang="sr-Latn-RS" sz="2000" dirty="0" smtClean="0">
                <a:ea typeface="+mn-ea"/>
                <a:cs typeface="Arial" panose="020B0604020202020204" pitchFamily="34" charset="0"/>
              </a:rPr>
              <a:t>dana; </a:t>
            </a: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sr-Latn-RS" sz="2000" dirty="0" smtClean="0">
                <a:ea typeface="+mn-ea"/>
                <a:cs typeface="Arial" panose="020B0604020202020204" pitchFamily="34" charset="0"/>
              </a:rPr>
              <a:t>Kada se zahtev za zaplenu/otkrivanje podnese, podaci će i dalje biti zaštićeni, dok se ne donese odluka po zahtevu. </a:t>
            </a:r>
            <a:r>
              <a:rPr lang="en-US" sz="2000" dirty="0" smtClean="0">
                <a:ea typeface="+mn-ea"/>
                <a:cs typeface="Arial" panose="020B0604020202020204" pitchFamily="34" charset="0"/>
              </a:rPr>
              <a:t> </a:t>
            </a:r>
            <a:endParaRPr lang="en-GB" sz="2000" dirty="0">
              <a:ea typeface="+mn-ea"/>
              <a:cs typeface="Arial" panose="020B0604020202020204" pitchFamily="34" charset="0"/>
            </a:endParaRPr>
          </a:p>
        </p:txBody>
      </p:sp>
    </p:spTree>
    <p:extLst>
      <p:ext uri="{BB962C8B-B14F-4D97-AF65-F5344CB8AC3E}">
        <p14:creationId xmlns:p14="http://schemas.microsoft.com/office/powerpoint/2010/main" val="2956001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30 </a:t>
            </a:r>
            <a:r>
              <a:rPr lang="en-GB" sz="3200" b="1" dirty="0"/>
              <a:t>– </a:t>
            </a:r>
            <a:r>
              <a:rPr lang="sr-Latn-RS" sz="3200" b="1" dirty="0" smtClean="0"/>
              <a:t>Otkrivanje podatka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4832092"/>
          </a:xfrm>
          <a:prstGeom prst="rect">
            <a:avLst/>
          </a:prstGeom>
        </p:spPr>
        <p:txBody>
          <a:bodyPr wrap="square">
            <a:spAutoFit/>
          </a:bodyPr>
          <a:lstStyle/>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Otkrivanje dovoljne količine podataka o saobraćaju kako bi se utvrdio identitet davaoca usluge i putanja komunikacije; </a:t>
            </a: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Otkrivanje podataka se može uskratiti</a:t>
            </a:r>
            <a:r>
              <a:rPr lang="en-US" sz="2200" dirty="0" smtClean="0">
                <a:ea typeface="Verdana" panose="020B0604030504040204" pitchFamily="34" charset="0"/>
                <a:cs typeface="Arial" panose="020B0604020202020204" pitchFamily="34" charset="0"/>
              </a:rPr>
              <a:t>: </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Ukoliko je zahtev u vezi sa političkim deliktom; </a:t>
            </a:r>
            <a:r>
              <a:rPr lang="en-US" sz="2200" dirty="0" smtClean="0">
                <a:ea typeface="Verdana" panose="020B0604030504040204" pitchFamily="34" charset="0"/>
                <a:cs typeface="Arial" panose="020B0604020202020204" pitchFamily="34" charset="0"/>
              </a:rPr>
              <a:t> </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Ukoliko izvršenje zahteva dovodi u pitanje suverenitet, bezbednost, javni poredak i druge suštinske interese. </a:t>
            </a:r>
            <a:endParaRPr lang="en-US" sz="2200" dirty="0">
              <a:ea typeface="Verdana" panose="020B0604030504040204" pitchFamily="34" charset="0"/>
              <a:cs typeface="Arial" panose="020B0604020202020204" pitchFamily="34" charset="0"/>
            </a:endParaRPr>
          </a:p>
        </p:txBody>
      </p:sp>
      <p:pic>
        <p:nvPicPr>
          <p:cNvPr id="5" name="Picture 2" descr="http://research.dyn.com/wp-content/uploads/2013/11/jim_blog_nov_2013_path1_wired-01.jpg">
            <a:extLst>
              <a:ext uri="{FF2B5EF4-FFF2-40B4-BE49-F238E27FC236}">
                <a16:creationId xmlns:a16="http://schemas.microsoft.com/office/drawing/2014/main" id="{77FA6447-7365-490A-A606-08E196807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039" y="1179839"/>
            <a:ext cx="4261282" cy="2066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nternational &quot;traffic data&quot;">
            <a:extLst>
              <a:ext uri="{FF2B5EF4-FFF2-40B4-BE49-F238E27FC236}">
                <a16:creationId xmlns:a16="http://schemas.microsoft.com/office/drawing/2014/main" id="{72BB1A86-B64D-448C-B19A-F08E149DAD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02" b="30692"/>
          <a:stretch/>
        </p:blipFill>
        <p:spPr bwMode="auto">
          <a:xfrm>
            <a:off x="4738296" y="3546718"/>
            <a:ext cx="4210650" cy="268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 23 – </a:t>
            </a:r>
            <a:r>
              <a:rPr lang="sr-Latn-RS" sz="3200" b="1" dirty="0" smtClean="0"/>
              <a:t>Opšta načela u vezi sa </a:t>
            </a:r>
          </a:p>
          <a:p>
            <a:pPr algn="r"/>
            <a:r>
              <a:rPr lang="sr-Latn-RS" sz="3200" b="1" dirty="0" smtClean="0"/>
              <a:t>međunarodnom saradnjom</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324535"/>
          </a:xfrm>
          <a:prstGeom prst="rect">
            <a:avLst/>
          </a:prstGeom>
        </p:spPr>
        <p:txBody>
          <a:bodyPr wrap="square">
            <a:spAutoFit/>
          </a:bodyPr>
          <a:lstStyle/>
          <a:p>
            <a:pPr marL="342900" indent="-342900" algn="just">
              <a:buFont typeface="Wingdings" pitchFamily="2" charset="2"/>
              <a:buChar char="Ø"/>
            </a:pPr>
            <a:r>
              <a:rPr lang="sr-Latn-RS" sz="2000" dirty="0" smtClean="0"/>
              <a:t>Strane ugovornice međusobno sarađuju u najširem mogućem obimu, u skladu sa odredbama ovog poglavlja i putem primene </a:t>
            </a:r>
            <a:r>
              <a:rPr lang="sr-Latn-RS" sz="2000" b="1" dirty="0" smtClean="0">
                <a:solidFill>
                  <a:srgbClr val="FF0000"/>
                </a:solidFill>
              </a:rPr>
              <a:t>odgovarajućih</a:t>
            </a:r>
            <a:r>
              <a:rPr lang="sr-Latn-RS" sz="2000" dirty="0" smtClean="0">
                <a:solidFill>
                  <a:srgbClr val="FF0000"/>
                </a:solidFill>
              </a:rPr>
              <a:t> </a:t>
            </a:r>
            <a:r>
              <a:rPr lang="sr-Latn-RS" sz="2000" b="1" dirty="0" smtClean="0">
                <a:solidFill>
                  <a:srgbClr val="FF0000"/>
                </a:solidFill>
              </a:rPr>
              <a:t>međunarodnih instrumenata</a:t>
            </a:r>
            <a:r>
              <a:rPr lang="sr-Latn-RS" sz="2000" dirty="0" smtClean="0"/>
              <a:t> za međunarodnu saradnju u krivičnim stvarima, </a:t>
            </a:r>
            <a:r>
              <a:rPr lang="sr-Latn-RS" sz="2000" b="1" dirty="0" smtClean="0">
                <a:solidFill>
                  <a:srgbClr val="FF0000"/>
                </a:solidFill>
              </a:rPr>
              <a:t>dogovora usaglašenih na osnovu jednoobraznih ili recipročnih propisa i domaćih zakona</a:t>
            </a:r>
            <a:r>
              <a:rPr lang="sr-Latn-RS" sz="2000" dirty="0" smtClean="0"/>
              <a:t>, u svrhu istraga ili postupaka koji se odnose na krivična dela u vezi sa računarskim sistemima i podacima, ili u svrhu prikupljanja dokaza u elektronskom obliku za bilo koje krivično delo. </a:t>
            </a:r>
            <a:endParaRPr lang="sr-Latn-R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sr-Latn-RS" sz="2200" dirty="0" smtClean="0"/>
              <a:t>Nalaže međunarodnu saradnju putem:</a:t>
            </a:r>
            <a:endParaRPr lang="en-GB" sz="2200" dirty="0"/>
          </a:p>
          <a:p>
            <a:pPr marL="800100" lvl="1" indent="-342900" algn="just">
              <a:buFont typeface="Wingdings" pitchFamily="2" charset="2"/>
              <a:buChar char="ü"/>
            </a:pPr>
            <a:r>
              <a:rPr lang="sr-Latn-RS" sz="2200" dirty="0" smtClean="0"/>
              <a:t>Primene odgovarajućih međunarodnih instrumenata za saradnju u krivičnim stvarima </a:t>
            </a:r>
            <a:r>
              <a:rPr lang="en-GB" sz="2200" dirty="0" smtClean="0"/>
              <a:t>(UNCAC</a:t>
            </a:r>
            <a:r>
              <a:rPr lang="en-GB" sz="2200" dirty="0"/>
              <a:t>, UNTOC, </a:t>
            </a:r>
            <a:r>
              <a:rPr lang="sr-Latn-RS" sz="2200" dirty="0" smtClean="0"/>
              <a:t>itd.</a:t>
            </a:r>
            <a:r>
              <a:rPr lang="en-GB" sz="2200" dirty="0" smtClean="0"/>
              <a:t>)</a:t>
            </a:r>
            <a:r>
              <a:rPr lang="sr-Latn-RS" sz="2200" dirty="0" smtClean="0"/>
              <a:t>;</a:t>
            </a:r>
            <a:endParaRPr lang="en-GB" sz="2200" dirty="0"/>
          </a:p>
          <a:p>
            <a:pPr marL="800100" lvl="1" indent="-342900" algn="just">
              <a:buFont typeface="Wingdings" pitchFamily="2" charset="2"/>
              <a:buChar char="ü"/>
            </a:pPr>
            <a:r>
              <a:rPr lang="sr-Latn-RS" sz="2200" dirty="0" smtClean="0"/>
              <a:t>Dogovora usaglašenih na osnovu jednoobraznih ili recipročnih propisa</a:t>
            </a:r>
            <a:r>
              <a:rPr lang="en-GB" sz="2200" dirty="0" smtClean="0"/>
              <a:t> (</a:t>
            </a:r>
            <a:r>
              <a:rPr lang="sr-Latn-RS" sz="2200" dirty="0" smtClean="0"/>
              <a:t>tj. bilateralnih  sporazuma</a:t>
            </a:r>
            <a:r>
              <a:rPr lang="en-GB" sz="2200" dirty="0" smtClean="0"/>
              <a:t>)</a:t>
            </a:r>
            <a:r>
              <a:rPr lang="sr-Latn-RS" sz="2200" dirty="0" smtClean="0"/>
              <a:t>; </a:t>
            </a:r>
            <a:endParaRPr lang="en-GB" sz="2200" dirty="0"/>
          </a:p>
          <a:p>
            <a:pPr marL="800100" lvl="1" indent="-342900" algn="just">
              <a:buFont typeface="Wingdings" pitchFamily="2" charset="2"/>
              <a:buChar char="ü"/>
            </a:pPr>
            <a:r>
              <a:rPr lang="sr-Latn-RS" sz="2200" dirty="0" smtClean="0"/>
              <a:t>Domaćih zakona.</a:t>
            </a:r>
            <a:r>
              <a:rPr lang="en-GB" sz="2200" dirty="0" smtClean="0"/>
              <a:t> </a:t>
            </a:r>
            <a:endParaRPr lang="en-GB" sz="2200" dirty="0"/>
          </a:p>
        </p:txBody>
      </p:sp>
    </p:spTree>
    <p:extLst>
      <p:ext uri="{BB962C8B-B14F-4D97-AF65-F5344CB8AC3E}">
        <p14:creationId xmlns:p14="http://schemas.microsoft.com/office/powerpoint/2010/main" val="118904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30 – </a:t>
            </a:r>
            <a:r>
              <a:rPr lang="sr-Latn-RS" sz="3200" b="1" dirty="0"/>
              <a:t>Otkrivanje podatka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742502" cy="5232202"/>
          </a:xfrm>
          <a:prstGeom prst="rect">
            <a:avLst/>
          </a:prstGeom>
        </p:spPr>
        <p:txBody>
          <a:bodyPr wrap="square">
            <a:spAutoFit/>
          </a:bodyPr>
          <a:lstStyle/>
          <a:p>
            <a:pPr algn="just">
              <a:buNone/>
            </a:pPr>
            <a:r>
              <a:rPr lang="sr-Latn-RS" sz="1700" dirty="0" smtClean="0"/>
              <a:t>1 K</a:t>
            </a:r>
            <a:r>
              <a:rPr lang="sr-Latn-RS" sz="1600" dirty="0" smtClean="0"/>
              <a:t>ada </a:t>
            </a:r>
            <a:r>
              <a:rPr lang="sr-Latn-RS" sz="1600" b="1" dirty="0" smtClean="0">
                <a:solidFill>
                  <a:srgbClr val="FF0000"/>
                </a:solidFill>
              </a:rPr>
              <a:t>tokom izvršenja zahteva podnetog u skladu sa članom 29</a:t>
            </a:r>
            <a:r>
              <a:rPr lang="sr-Latn-RS" sz="1600" dirty="0" smtClean="0"/>
              <a:t>, radi zaštite podataka o saobraćaju koji se odnose na određenu komunikaciju, </a:t>
            </a:r>
            <a:r>
              <a:rPr lang="sr-Latn-RS" sz="1600" b="1" dirty="0" smtClean="0">
                <a:solidFill>
                  <a:srgbClr val="FF0000"/>
                </a:solidFill>
              </a:rPr>
              <a:t>zamoljena Strana otkrije da je davalac usluga u drugoj državi umešan </a:t>
            </a:r>
            <a:r>
              <a:rPr lang="sr-Latn-RS" sz="1600" dirty="0" smtClean="0"/>
              <a:t>u prenos takve komunikacije, </a:t>
            </a:r>
            <a:r>
              <a:rPr lang="sr-Latn-RS" sz="1600" b="1" dirty="0" smtClean="0">
                <a:solidFill>
                  <a:srgbClr val="FF0000"/>
                </a:solidFill>
              </a:rPr>
              <a:t>zamoljena Strana treba hitno da otkrije</a:t>
            </a:r>
            <a:r>
              <a:rPr lang="sr-Latn-RS" sz="1600" dirty="0" smtClean="0"/>
              <a:t> drugoj Strani ugovornici količinu podataka o saobraćaju koja je dovoljna za identifikaciju davaoca usluge i putanje kojom je saobraćaj izvršen</a:t>
            </a:r>
            <a:r>
              <a:rPr lang="sr-Latn-RS" sz="1700" dirty="0" smtClean="0"/>
              <a:t>. </a:t>
            </a:r>
          </a:p>
          <a:p>
            <a:pPr algn="just">
              <a:buNone/>
            </a:pPr>
            <a:endParaRPr lang="sr-Latn-RS" sz="1700" dirty="0" smtClean="0"/>
          </a:p>
          <a:p>
            <a:pPr algn="just">
              <a:buNone/>
            </a:pPr>
            <a:r>
              <a:rPr lang="sr-Latn-RS" sz="1700" dirty="0" smtClean="0"/>
              <a:t>2 </a:t>
            </a:r>
            <a:r>
              <a:rPr lang="sr-Latn-RS" sz="1600" dirty="0" smtClean="0"/>
              <a:t>Otkrivanje podataka o saobraćaju u skladu sa stavom 1. ovog člana može da se odbije samo</a:t>
            </a:r>
            <a:r>
              <a:rPr lang="sr-Latn-RS" sz="1700" dirty="0" smtClean="0"/>
              <a:t>: </a:t>
            </a:r>
          </a:p>
          <a:p>
            <a:pPr algn="just">
              <a:buNone/>
            </a:pPr>
            <a:r>
              <a:rPr lang="sr-Latn-RS" sz="1700" dirty="0" smtClean="0"/>
              <a:t>a </a:t>
            </a:r>
            <a:r>
              <a:rPr lang="sr-Latn-RS" sz="1600" dirty="0" smtClean="0"/>
              <a:t>ako se zahtev odnosi na delo koje zamoljena Strana smatra političkim deliktom ili delom koje je povezano sa političkim deliktom, ili</a:t>
            </a:r>
            <a:endParaRPr lang="sr-Latn-RS" sz="1700" dirty="0" smtClean="0"/>
          </a:p>
          <a:p>
            <a:pPr algn="just">
              <a:buNone/>
            </a:pPr>
            <a:r>
              <a:rPr lang="sr-Latn-RS" sz="1700" dirty="0" smtClean="0"/>
              <a:t>b </a:t>
            </a:r>
            <a:r>
              <a:rPr lang="sr-Latn-RS" sz="1600" dirty="0" smtClean="0"/>
              <a:t>ako zamoljena Strana smatra da izvršenje zahteva verovatno može da ugrozi njen suverenitet, bezbednost, javni poredak ili druge suštinske interese</a:t>
            </a:r>
            <a:r>
              <a:rPr lang="sr-Latn-RS" sz="1700" dirty="0" smtClean="0"/>
              <a:t>.</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4770537"/>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Otkrivanje podataka o saobraćaju ne iziskuje zahtev za uzajamnu pomoć; </a:t>
            </a: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Strana koja izvršava zahtev  u skladu sa članom 29. mora hitno (bez zahteva) da otkrije podatke o saobraćaju, ukoliko otkrije da je davalac usluga u drugoj zemlji umešan u prenos komunikacije; </a:t>
            </a: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Time se Strani koja je zahtevala zaštitu u skladu sa članom 29. omogućava da hitno traži zaštitu podataka u posedu davaoca usluga u drugim jurisdikcijama.</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1403421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30 – </a:t>
            </a:r>
            <a:r>
              <a:rPr lang="sr-Latn-RS" sz="3200" b="1" dirty="0"/>
              <a:t>Otkrivanje podatka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36262"/>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742502" cy="5016758"/>
          </a:xfrm>
          <a:prstGeom prst="rect">
            <a:avLst/>
          </a:prstGeom>
        </p:spPr>
        <p:txBody>
          <a:bodyPr wrap="square">
            <a:spAutoFit/>
          </a:bodyPr>
          <a:lstStyle/>
          <a:p>
            <a:pPr algn="just">
              <a:buNone/>
            </a:pPr>
            <a:r>
              <a:rPr lang="sr-Latn-RS" sz="1600" dirty="0"/>
              <a:t>1 Kada tokom izvršenja zahteva podnetog u skladu sa članom 29, radi zaštite podataka o saobraćaju koji se odnose na određenu komunikaciju, zamoljena Strana otkrije da je davalac usluga u drugoj državi umešan u prenos takve komunikacije, zamoljena Strana treba hitno da otkrije drugoj Strani ugovornici </a:t>
            </a:r>
            <a:r>
              <a:rPr lang="sr-Latn-RS" sz="1600" b="1" dirty="0">
                <a:solidFill>
                  <a:srgbClr val="FF0000"/>
                </a:solidFill>
              </a:rPr>
              <a:t>količinu podataka o saobraćaju koja je dovoljna </a:t>
            </a:r>
            <a:r>
              <a:rPr lang="sr-Latn-RS" sz="1600" dirty="0"/>
              <a:t>za </a:t>
            </a:r>
            <a:r>
              <a:rPr lang="sr-Latn-RS" sz="1600" b="1" dirty="0">
                <a:solidFill>
                  <a:srgbClr val="FF0000"/>
                </a:solidFill>
              </a:rPr>
              <a:t>identifikaciju davaoca usluge </a:t>
            </a:r>
            <a:r>
              <a:rPr lang="sr-Latn-RS" sz="1600" dirty="0"/>
              <a:t>i </a:t>
            </a:r>
            <a:r>
              <a:rPr lang="sr-Latn-RS" sz="1600" b="1" dirty="0">
                <a:solidFill>
                  <a:srgbClr val="FF0000"/>
                </a:solidFill>
              </a:rPr>
              <a:t>putanje</a:t>
            </a:r>
            <a:r>
              <a:rPr lang="sr-Latn-RS" sz="1600" dirty="0"/>
              <a:t> kojom je saobraćaj izvršen. </a:t>
            </a:r>
          </a:p>
          <a:p>
            <a:pPr algn="just">
              <a:buNone/>
            </a:pPr>
            <a:endParaRPr lang="sr-Latn-RS" sz="1600" dirty="0"/>
          </a:p>
          <a:p>
            <a:pPr algn="just">
              <a:buNone/>
            </a:pPr>
            <a:r>
              <a:rPr lang="sr-Latn-RS" sz="1600" dirty="0"/>
              <a:t>2 Otkrivanje podataka o saobraćaju u skladu sa stavom 1. ovog člana može da se odbije samo: </a:t>
            </a:r>
          </a:p>
          <a:p>
            <a:pPr algn="just">
              <a:buNone/>
            </a:pPr>
            <a:r>
              <a:rPr lang="sr-Latn-RS" sz="1600" dirty="0"/>
              <a:t>a ako se zahtev odnosi na delo koje zamoljena Strana smatra političkim deliktom ili delom koje je povezano sa političkim deliktom, ili</a:t>
            </a:r>
          </a:p>
          <a:p>
            <a:pPr algn="just">
              <a:buNone/>
            </a:pPr>
            <a:r>
              <a:rPr lang="sr-Latn-RS" sz="1600" dirty="0"/>
              <a:t>b ako zamoljena Strana smatra da izvršenje zahteva verovatno može da ugrozi njen suverenitet, bezbednost, javni poredak ili druge suštinske interese</a:t>
            </a:r>
            <a:r>
              <a:rPr lang="en-U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477875"/>
          </a:xfrm>
          <a:prstGeom prst="rect">
            <a:avLst/>
          </a:prstGeom>
        </p:spPr>
        <p:txBody>
          <a:bodyPr wrap="square">
            <a:spAutoFit/>
          </a:bodyPr>
          <a:lstStyle/>
          <a:p>
            <a:pPr marL="342900" indent="-342900" algn="just">
              <a:buFont typeface="Wingdings" panose="05000000000000000000" pitchFamily="2" charset="2"/>
              <a:buChar char="Ø"/>
              <a:defRPr/>
            </a:pPr>
            <a:r>
              <a:rPr lang="sr-Latn-RS" sz="2000" dirty="0" smtClean="0"/>
              <a:t>Otkrivanje podataka o saobraćaju mora biti dovoljno kako bi se omogućilo utvrđivanje</a:t>
            </a:r>
            <a:r>
              <a:rPr lang="en-US" sz="2000" dirty="0" smtClean="0"/>
              <a:t>:</a:t>
            </a:r>
            <a:endParaRPr lang="en-US" sz="2000" dirty="0"/>
          </a:p>
          <a:p>
            <a:pPr marL="800100" lvl="1" indent="-342900" algn="just">
              <a:buFont typeface="Wingdings" panose="05000000000000000000" pitchFamily="2" charset="2"/>
              <a:buChar char="Ø"/>
              <a:defRPr/>
            </a:pPr>
            <a:r>
              <a:rPr lang="sr-Latn-RS" sz="2000" dirty="0"/>
              <a:t>i</a:t>
            </a:r>
            <a:r>
              <a:rPr lang="sr-Latn-RS" sz="2000" dirty="0" smtClean="0"/>
              <a:t>dentiteta davaoca usluga u drugoj jurisdikciji koji je umešan u prenos komunikacije; </a:t>
            </a:r>
            <a:endParaRPr lang="en-US" sz="2000" dirty="0"/>
          </a:p>
          <a:p>
            <a:pPr marL="800100" lvl="1" indent="-342900" algn="just">
              <a:buFont typeface="Wingdings" panose="05000000000000000000" pitchFamily="2" charset="2"/>
              <a:buChar char="Ø"/>
              <a:defRPr/>
            </a:pPr>
            <a:r>
              <a:rPr lang="sr-Latn-RS" sz="2000" dirty="0" smtClean="0"/>
              <a:t>Putanje kojom se komunikacija prenosila. </a:t>
            </a:r>
            <a:r>
              <a:rPr lang="en-US" sz="2000" dirty="0" smtClean="0"/>
              <a:t> </a:t>
            </a:r>
            <a:endParaRPr lang="en-US" sz="2000" dirty="0"/>
          </a:p>
          <a:p>
            <a:pPr algn="just">
              <a:defRPr/>
            </a:pPr>
            <a:endParaRPr lang="en-US" sz="2000" dirty="0">
              <a:ea typeface="+mn-ea"/>
              <a:cs typeface="Arial" panose="020B0604020202020204" pitchFamily="34" charset="0"/>
            </a:endParaRPr>
          </a:p>
        </p:txBody>
      </p:sp>
    </p:spTree>
    <p:extLst>
      <p:ext uri="{BB962C8B-B14F-4D97-AF65-F5344CB8AC3E}">
        <p14:creationId xmlns:p14="http://schemas.microsoft.com/office/powerpoint/2010/main" val="153349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30 – </a:t>
            </a:r>
            <a:r>
              <a:rPr lang="sr-Latn-RS" sz="3200" b="1" dirty="0"/>
              <a:t>Otkrivanje podatka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902300" cy="4770537"/>
          </a:xfrm>
          <a:prstGeom prst="rect">
            <a:avLst/>
          </a:prstGeom>
        </p:spPr>
        <p:txBody>
          <a:bodyPr wrap="square">
            <a:spAutoFit/>
          </a:bodyPr>
          <a:lstStyle/>
          <a:p>
            <a:pPr algn="just">
              <a:buNone/>
            </a:pPr>
            <a:r>
              <a:rPr lang="sr-Latn-RS" sz="1600" dirty="0"/>
              <a:t>1 Kada tokom izvršenja zahteva podnetog u skladu sa članom 29, radi zaštite podataka o saobraćaju koji se odnose na određenu komunikaciju, zamoljena Strana otkrije da je davalac usluga u drugoj državi umešan u prenos takve komunikacije, zamoljena Strana treba hitno da otkrije drugoj Strani ugovornici količinu podataka o saobraćaju koja je dovoljna za identifikaciju davaoca usluge i putanje kojom je saobraćaj izvršen. </a:t>
            </a:r>
          </a:p>
          <a:p>
            <a:pPr algn="just">
              <a:buNone/>
            </a:pPr>
            <a:endParaRPr lang="sr-Latn-RS" sz="1600" dirty="0"/>
          </a:p>
          <a:p>
            <a:pPr algn="just">
              <a:buNone/>
            </a:pPr>
            <a:r>
              <a:rPr lang="sr-Latn-RS" sz="1600" dirty="0"/>
              <a:t>2 Otkrivanje podataka o saobraćaju u skladu sa stavom 1. ovog člana može da se </a:t>
            </a:r>
            <a:r>
              <a:rPr lang="sr-Latn-RS" sz="1600" b="1" dirty="0">
                <a:solidFill>
                  <a:srgbClr val="FF0000"/>
                </a:solidFill>
              </a:rPr>
              <a:t>odbije </a:t>
            </a:r>
            <a:r>
              <a:rPr lang="sr-Latn-RS" sz="1600" dirty="0"/>
              <a:t>samo: </a:t>
            </a:r>
          </a:p>
          <a:p>
            <a:pPr algn="just">
              <a:buNone/>
            </a:pPr>
            <a:r>
              <a:rPr lang="sr-Latn-RS" sz="1600" dirty="0"/>
              <a:t>a ako se zahtev odnosi na delo koje zamoljena Strana smatra </a:t>
            </a:r>
            <a:r>
              <a:rPr lang="sr-Latn-RS" sz="1600" b="1" dirty="0">
                <a:solidFill>
                  <a:srgbClr val="FF0000"/>
                </a:solidFill>
              </a:rPr>
              <a:t>političkim deliktom </a:t>
            </a:r>
            <a:r>
              <a:rPr lang="sr-Latn-RS" sz="1600" dirty="0"/>
              <a:t>ili delom koje je povezano sa političkim deliktom, ili</a:t>
            </a:r>
          </a:p>
          <a:p>
            <a:pPr algn="just">
              <a:buNone/>
            </a:pPr>
            <a:r>
              <a:rPr lang="sr-Latn-RS" sz="1600" dirty="0"/>
              <a:t>b ako zamoljena Strana smatra da izvršenje zahteva </a:t>
            </a:r>
            <a:r>
              <a:rPr lang="sr-Latn-RS" sz="1600" dirty="0" smtClean="0"/>
              <a:t>verovatno može da ugrozi njen </a:t>
            </a:r>
            <a:r>
              <a:rPr lang="sr-Latn-RS" sz="1600" b="1" dirty="0" smtClean="0">
                <a:solidFill>
                  <a:srgbClr val="FF0000"/>
                </a:solidFill>
              </a:rPr>
              <a:t>suverenitet</a:t>
            </a:r>
            <a:r>
              <a:rPr lang="sr-Latn-RS" sz="1600" b="1" dirty="0">
                <a:solidFill>
                  <a:srgbClr val="FF0000"/>
                </a:solidFill>
              </a:rPr>
              <a:t>, bezbednost, javni poredak ili druge suštinske </a:t>
            </a:r>
            <a:r>
              <a:rPr lang="sr-Latn-RS" sz="1600" b="1" dirty="0" smtClean="0">
                <a:solidFill>
                  <a:srgbClr val="FF0000"/>
                </a:solidFill>
              </a:rPr>
              <a:t>interese</a:t>
            </a:r>
            <a:r>
              <a:rPr lang="en-U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276964"/>
            <a:ext cx="4050044" cy="3616375"/>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Strana može da odbije otkrivanje podataka samo</a:t>
            </a:r>
            <a:r>
              <a:rPr lang="en-GB" sz="1900" dirty="0" smtClean="0">
                <a:ea typeface="+mn-ea"/>
                <a:cs typeface="Arial" panose="020B0604020202020204" pitchFamily="34" charset="0"/>
              </a:rPr>
              <a:t>:</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900" dirty="0" smtClean="0">
                <a:ea typeface="+mn-ea"/>
                <a:cs typeface="Arial" panose="020B0604020202020204" pitchFamily="34" charset="0"/>
              </a:rPr>
              <a:t>ukoliko veruje da će izvršenje podataka dovesti u pitanje njen suverenitet, bezbednost, javni poredak ili druge suštinske interese; </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900" dirty="0" smtClean="0">
                <a:ea typeface="+mn-ea"/>
                <a:cs typeface="Arial" panose="020B0604020202020204" pitchFamily="34" charset="0"/>
              </a:rPr>
              <a:t>ukoliko se delo smatra političkim deliktom ili delom povezanim sa političkim deliktom. </a:t>
            </a: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p:txBody>
      </p:sp>
    </p:spTree>
    <p:extLst>
      <p:ext uri="{BB962C8B-B14F-4D97-AF65-F5344CB8AC3E}">
        <p14:creationId xmlns:p14="http://schemas.microsoft.com/office/powerpoint/2010/main" val="254968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2821814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58483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smtClean="0"/>
              <a:t>Član </a:t>
            </a:r>
            <a:r>
              <a:rPr lang="en-GB" sz="2800" b="1" dirty="0" smtClean="0"/>
              <a:t>31 </a:t>
            </a:r>
            <a:r>
              <a:rPr lang="en-GB" sz="2800" b="1" dirty="0"/>
              <a:t>– </a:t>
            </a:r>
            <a:r>
              <a:rPr lang="sr-Latn-RS" sz="2800" b="1" dirty="0" smtClean="0"/>
              <a:t>Uzajamna pomoć u odnosu na pristupanje sačuvanim računarskim podacima</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3816429"/>
          </a:xfrm>
          <a:prstGeom prst="rect">
            <a:avLst/>
          </a:prstGeom>
        </p:spPr>
        <p:txBody>
          <a:bodyPr wrap="square">
            <a:spAutoFit/>
          </a:bodyPr>
          <a:lstStyle/>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Zahtev drugoj državi da pretraži ili zapleni (i otkrije) podatke sačuvane putem računarskog sistema </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koji se nalazi na teritoriji zamoljene države, </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a:ea typeface="Verdana" panose="020B0604030504040204" pitchFamily="34" charset="0"/>
                <a:cs typeface="Arial" panose="020B0604020202020204" pitchFamily="34" charset="0"/>
              </a:rPr>
              <a:t>u</a:t>
            </a:r>
            <a:r>
              <a:rPr lang="sr-Latn-RS" sz="2200" dirty="0" smtClean="0">
                <a:ea typeface="Verdana" panose="020B0604030504040204" pitchFamily="34" charset="0"/>
                <a:cs typeface="Arial" panose="020B0604020202020204" pitchFamily="34" charset="0"/>
              </a:rPr>
              <a:t>ključujući i podatke koji su zaštićeni u skladu sa članom 29.</a:t>
            </a: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p:txBody>
      </p:sp>
      <p:pic>
        <p:nvPicPr>
          <p:cNvPr id="8" name="Picture 2" descr="https://www.diplomacy.edu/sites/default/files/Cybercrime%20illustration%20-%20L.jpg">
            <a:extLst>
              <a:ext uri="{FF2B5EF4-FFF2-40B4-BE49-F238E27FC236}">
                <a16:creationId xmlns:a16="http://schemas.microsoft.com/office/drawing/2014/main" id="{FB0247E3-8926-4208-9737-DFE6CF3C1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00" b="7716"/>
          <a:stretch/>
        </p:blipFill>
        <p:spPr bwMode="auto">
          <a:xfrm>
            <a:off x="4824449" y="1868835"/>
            <a:ext cx="4198007" cy="313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0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 </a:t>
            </a:r>
            <a:r>
              <a:rPr lang="en-GB" sz="2800" b="1" dirty="0"/>
              <a:t>31 – </a:t>
            </a:r>
            <a:r>
              <a:rPr lang="sr-Latn-RS" sz="2800" b="1" dirty="0"/>
              <a:t>Uzajamna pomoć u odnosu </a:t>
            </a:r>
            <a:r>
              <a:rPr lang="sr-Latn-RS" sz="2800" b="1" dirty="0" smtClean="0"/>
              <a:t>na pristupanje </a:t>
            </a:r>
            <a:r>
              <a:rPr lang="sr-Latn-RS" sz="2800" b="1" dirty="0"/>
              <a:t>sačuvanim računarskim podacima</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4139595"/>
          </a:xfrm>
          <a:prstGeom prst="rect">
            <a:avLst/>
          </a:prstGeom>
        </p:spPr>
        <p:txBody>
          <a:bodyPr wrap="square">
            <a:spAutoFit/>
          </a:bodyPr>
          <a:lstStyle/>
          <a:p>
            <a:pPr algn="just">
              <a:buNone/>
            </a:pPr>
            <a:r>
              <a:rPr lang="sr-Latn-RS" sz="1700" dirty="0" smtClean="0"/>
              <a:t>1 </a:t>
            </a:r>
            <a:r>
              <a:rPr lang="sr-Latn-RS" sz="1600" dirty="0" smtClean="0"/>
              <a:t>Strana ugovornica može da zahteva od druge Strane ugovornice da </a:t>
            </a:r>
            <a:r>
              <a:rPr lang="sr-Latn-RS" sz="1600" b="1" dirty="0" smtClean="0">
                <a:solidFill>
                  <a:srgbClr val="FF0000"/>
                </a:solidFill>
              </a:rPr>
              <a:t>pretraži ili slično pristupi, zapleni ili slično obezbedi i otkrije podatke </a:t>
            </a:r>
            <a:r>
              <a:rPr lang="sr-Latn-RS" sz="1600" dirty="0" smtClean="0"/>
              <a:t>sačuvane preko računarskog sistema, koji se nalazi na teritoriji zamoljene Strane ugovornice, </a:t>
            </a:r>
            <a:r>
              <a:rPr lang="sr-Latn-RS" sz="1600" b="1" dirty="0" smtClean="0">
                <a:solidFill>
                  <a:srgbClr val="FF0000"/>
                </a:solidFill>
              </a:rPr>
              <a:t>uključujući i podatke koji su zaštićeni u skladu sa članom 29</a:t>
            </a:r>
            <a:r>
              <a:rPr lang="sr-Latn-RS" sz="1700" dirty="0" smtClean="0"/>
              <a:t>. </a:t>
            </a:r>
          </a:p>
          <a:p>
            <a:pPr algn="just">
              <a:buNone/>
            </a:pPr>
            <a:r>
              <a:rPr lang="sr-Latn-RS" sz="1700" dirty="0" smtClean="0"/>
              <a:t>2 </a:t>
            </a:r>
            <a:r>
              <a:rPr lang="sr-Latn-RS" sz="1600" dirty="0" smtClean="0"/>
              <a:t>Zamoljena Strana treba da odgovori na zahtev primenom međunarodnih instrumenata, dogovora i zakona navedenih u članu 23. i u skladu sa ostalim odgovarajućim odredbama ovog poglavlja</a:t>
            </a:r>
            <a:r>
              <a:rPr lang="sr-Latn-RS" sz="1700" dirty="0" smtClean="0"/>
              <a:t>. </a:t>
            </a:r>
          </a:p>
          <a:p>
            <a:pPr algn="just">
              <a:buNone/>
            </a:pPr>
            <a:r>
              <a:rPr lang="sr-Latn-RS" sz="1700" dirty="0" smtClean="0"/>
              <a:t>3 </a:t>
            </a:r>
            <a:r>
              <a:rPr lang="sr-Latn-RS" sz="1600" dirty="0" smtClean="0"/>
              <a:t>Na zahtev se hitno odgovora ako </a:t>
            </a:r>
            <a:r>
              <a:rPr lang="sr-Latn-RS" sz="1700" dirty="0" smtClean="0"/>
              <a:t>: </a:t>
            </a:r>
          </a:p>
          <a:p>
            <a:pPr algn="just">
              <a:buNone/>
            </a:pPr>
            <a:r>
              <a:rPr lang="sr-Latn-RS" sz="1700" dirty="0" smtClean="0"/>
              <a:t>a </a:t>
            </a:r>
            <a:r>
              <a:rPr lang="sr-Latn-RS" sz="1600" dirty="0" smtClean="0"/>
              <a:t>ima osnova da se veruje da su odgovarajući podaci naročito podložni gubitku ili izmeni, ili </a:t>
            </a:r>
          </a:p>
          <a:p>
            <a:pPr algn="just">
              <a:buNone/>
            </a:pPr>
            <a:r>
              <a:rPr lang="sr-Latn-RS" sz="1600" dirty="0" smtClean="0"/>
              <a:t>b instrumenti, dogovori i zakoni navedeni u stavu 2. ovog člana i inače nalažu brzu saradnju.</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600986"/>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Strane mogu uputit zahteve za pretragu ili slično pritupanje, zaplenu, ili slično obezbeđivanje i otkrivanje računarskih podataka. </a:t>
            </a:r>
            <a:r>
              <a:rPr lang="en-US" sz="1900" dirty="0" smtClean="0">
                <a:ea typeface="+mn-ea"/>
                <a:cs typeface="Arial" panose="020B0604020202020204" pitchFamily="34" charset="0"/>
              </a:rPr>
              <a:t> </a:t>
            </a: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en-US" sz="1900" dirty="0" smtClean="0">
                <a:ea typeface="+mn-ea"/>
                <a:cs typeface="Arial" panose="020B0604020202020204" pitchFamily="34" charset="0"/>
              </a:rPr>
              <a:t>T</a:t>
            </a:r>
            <a:r>
              <a:rPr lang="sr-Latn-RS" sz="1900" dirty="0" smtClean="0">
                <a:ea typeface="+mn-ea"/>
                <a:cs typeface="Arial" panose="020B0604020202020204" pitchFamily="34" charset="0"/>
              </a:rPr>
              <a:t>aj zahtev se može odnositi na podatke sačuvane u računarskom sistemu u drugoj zemlji, uključujući i podatke zaštićene u skladu sa članom 29. </a:t>
            </a:r>
            <a:r>
              <a:rPr lang="en-US" sz="1900" dirty="0" smtClean="0">
                <a:ea typeface="+mn-ea"/>
                <a:cs typeface="Arial" panose="020B0604020202020204" pitchFamily="34" charset="0"/>
              </a:rPr>
              <a:t> </a:t>
            </a:r>
            <a:endParaRPr lang="en-US" sz="1900" dirty="0">
              <a:ea typeface="+mn-ea"/>
              <a:cs typeface="Arial" panose="020B0604020202020204" pitchFamily="34" charset="0"/>
            </a:endParaRPr>
          </a:p>
        </p:txBody>
      </p:sp>
    </p:spTree>
    <p:extLst>
      <p:ext uri="{BB962C8B-B14F-4D97-AF65-F5344CB8AC3E}">
        <p14:creationId xmlns:p14="http://schemas.microsoft.com/office/powerpoint/2010/main" val="1896628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 </a:t>
            </a:r>
            <a:r>
              <a:rPr lang="en-GB" sz="2800" b="1" dirty="0"/>
              <a:t>31 – </a:t>
            </a:r>
            <a:r>
              <a:rPr lang="sr-Latn-RS" sz="2800" b="1" dirty="0"/>
              <a:t>Uzajamna pomoć u odnosu </a:t>
            </a:r>
            <a:r>
              <a:rPr lang="sr-Latn-RS" sz="2800" b="1" dirty="0" smtClean="0"/>
              <a:t>na pristupanje </a:t>
            </a:r>
            <a:r>
              <a:rPr lang="sr-Latn-RS" sz="2800" b="1" dirty="0"/>
              <a:t>sačuvanim računarskim podacima</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4031873"/>
          </a:xfrm>
          <a:prstGeom prst="rect">
            <a:avLst/>
          </a:prstGeom>
        </p:spPr>
        <p:txBody>
          <a:bodyPr wrap="square">
            <a:spAutoFit/>
          </a:bodyPr>
          <a:lstStyle/>
          <a:p>
            <a:pPr algn="just">
              <a:buNone/>
            </a:pPr>
            <a:r>
              <a:rPr lang="sr-Latn-RS" sz="1600" dirty="0"/>
              <a:t>1 Strana ugovornica može da zahteva od druge Strane ugovornice da </a:t>
            </a:r>
            <a:r>
              <a:rPr lang="sr-Latn-RS" sz="1600" b="1" dirty="0">
                <a:solidFill>
                  <a:srgbClr val="FF0000"/>
                </a:solidFill>
              </a:rPr>
              <a:t>pretraži ili slično pristupi, zapleni ili slično obezbedi i otkrije podatke </a:t>
            </a:r>
            <a:r>
              <a:rPr lang="sr-Latn-RS" sz="1600" dirty="0"/>
              <a:t>sačuvane preko računarskog sistema, koji se nalazi na teritoriji zamoljene Strane ugovornice, </a:t>
            </a:r>
            <a:r>
              <a:rPr lang="sr-Latn-RS" sz="1600" b="1" dirty="0">
                <a:solidFill>
                  <a:srgbClr val="FF0000"/>
                </a:solidFill>
              </a:rPr>
              <a:t>uključujući i podatke koji su zaštićeni u skladu sa članom 29</a:t>
            </a:r>
            <a:r>
              <a:rPr lang="sr-Latn-RS" sz="1600" dirty="0"/>
              <a:t>. </a:t>
            </a:r>
          </a:p>
          <a:p>
            <a:pPr algn="just">
              <a:buNone/>
            </a:pPr>
            <a:r>
              <a:rPr lang="sr-Latn-RS" sz="1600" dirty="0"/>
              <a:t>2 Zamoljena Strana treba da odgovori na zahtev primenom međunarodnih instrumenata, dogovora i zakona navedenih u članu 23. i u skladu sa ostalim odgovarajućim odredbama ovog poglavlja. </a:t>
            </a:r>
          </a:p>
          <a:p>
            <a:pPr algn="just">
              <a:buNone/>
            </a:pPr>
            <a:r>
              <a:rPr lang="sr-Latn-RS" sz="1600" dirty="0"/>
              <a:t>3 Na zahtev se hitno </a:t>
            </a:r>
            <a:r>
              <a:rPr lang="sr-Latn-RS" sz="1600" dirty="0" smtClean="0"/>
              <a:t>odgovara </a:t>
            </a:r>
            <a:r>
              <a:rPr lang="sr-Latn-RS" sz="1600" dirty="0"/>
              <a:t>ako : </a:t>
            </a:r>
          </a:p>
          <a:p>
            <a:pPr algn="just">
              <a:buNone/>
            </a:pPr>
            <a:r>
              <a:rPr lang="sr-Latn-RS" sz="1600" dirty="0"/>
              <a:t>a ima osnova da se veruje da su odgovarajući podaci naročito podložni gubitku ili izmeni, ili </a:t>
            </a:r>
          </a:p>
          <a:p>
            <a:pPr algn="just">
              <a:buNone/>
            </a:pPr>
            <a:r>
              <a:rPr lang="sr-Latn-RS" sz="1600" dirty="0"/>
              <a:t>b instrumenti, dogovori i zakoni navedeni u stavu 2. ovog člana i inače nalažu brzu </a:t>
            </a:r>
            <a:r>
              <a:rPr lang="sr-Latn-RS" sz="1600" dirty="0" smtClean="0"/>
              <a:t>saradnju.</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893374"/>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Od Strana se traži da odgovore na zahteve za pretraživanjem ili sličnim pristupom, zaplenom ili slučnim obezbeđivanjem i otkrivanjem računarskih podataka. </a:t>
            </a:r>
            <a:r>
              <a:rPr lang="en-US" sz="1900" dirty="0" smtClean="0">
                <a:ea typeface="+mn-ea"/>
                <a:cs typeface="Arial" panose="020B0604020202020204" pitchFamily="34" charset="0"/>
              </a:rPr>
              <a:t> </a:t>
            </a: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Uslovi i odredbe za pružanje takve uzajamne pomoći biće oni koji postoje u važećim ugovorima, dogovorima i domaćim zakonima koji regulišu uzajamnu pravnu pomoć. </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427906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1299"/>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 </a:t>
            </a:r>
            <a:r>
              <a:rPr lang="en-GB" sz="2800" b="1" dirty="0"/>
              <a:t>31 – </a:t>
            </a:r>
            <a:r>
              <a:rPr lang="sr-Latn-RS" sz="2800" b="1" dirty="0"/>
              <a:t>Uzajamna pomoć u </a:t>
            </a:r>
            <a:r>
              <a:rPr lang="sr-Latn-RS" sz="2800" b="1"/>
              <a:t>odnosu </a:t>
            </a:r>
            <a:r>
              <a:rPr lang="sr-Latn-RS" sz="2800" b="1" smtClean="0"/>
              <a:t>na pristupanje </a:t>
            </a:r>
            <a:r>
              <a:rPr lang="sr-Latn-RS" sz="2800" b="1" dirty="0"/>
              <a:t>sačuvanim računarskim podacima</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4031873"/>
          </a:xfrm>
          <a:prstGeom prst="rect">
            <a:avLst/>
          </a:prstGeom>
        </p:spPr>
        <p:txBody>
          <a:bodyPr wrap="square">
            <a:spAutoFit/>
          </a:bodyPr>
          <a:lstStyle/>
          <a:p>
            <a:pPr algn="just">
              <a:buNone/>
            </a:pPr>
            <a:r>
              <a:rPr lang="sr-Latn-RS" sz="1600" dirty="0"/>
              <a:t>1 Strana ugovornica može da zahteva od druge Strane ugovornice da pretraži ili slično pristupi, zapleni ili slično obezbedi i otkrije podatke sačuvane preko računarskog sistema, koji se nalazi na teritoriji zamoljene Strane ugovornice, uključujući i podatke koji su zaštićeni u skladu sa članom 29. </a:t>
            </a:r>
          </a:p>
          <a:p>
            <a:pPr algn="just">
              <a:buNone/>
            </a:pPr>
            <a:r>
              <a:rPr lang="sr-Latn-RS" sz="1600" dirty="0"/>
              <a:t>2 Zamoljena Strana treba da odgovori na zahtev primenom međunarodnih instrumenata, dogovora i zakona navedenih u članu 23. i u skladu sa ostalim odgovarajućim odredbama ovog poglavlja. </a:t>
            </a:r>
          </a:p>
          <a:p>
            <a:pPr algn="just">
              <a:buNone/>
            </a:pPr>
            <a:r>
              <a:rPr lang="sr-Latn-RS" sz="1600" dirty="0"/>
              <a:t>3 Na zahtev se </a:t>
            </a:r>
            <a:r>
              <a:rPr lang="sr-Latn-RS" sz="1600" b="1" dirty="0">
                <a:solidFill>
                  <a:srgbClr val="FF0000"/>
                </a:solidFill>
              </a:rPr>
              <a:t>hitno </a:t>
            </a:r>
            <a:r>
              <a:rPr lang="sr-Latn-RS" sz="1600" b="1" dirty="0" smtClean="0">
                <a:solidFill>
                  <a:srgbClr val="FF0000"/>
                </a:solidFill>
              </a:rPr>
              <a:t>odgovara </a:t>
            </a:r>
            <a:r>
              <a:rPr lang="sr-Latn-RS" sz="1600" dirty="0"/>
              <a:t>ako : </a:t>
            </a:r>
          </a:p>
          <a:p>
            <a:pPr algn="just">
              <a:buNone/>
            </a:pPr>
            <a:r>
              <a:rPr lang="sr-Latn-RS" sz="1600" dirty="0"/>
              <a:t>a ima osnova da se veruje da su odgovarajući </a:t>
            </a:r>
            <a:r>
              <a:rPr lang="sr-Latn-RS" sz="1600" b="1" dirty="0">
                <a:solidFill>
                  <a:srgbClr val="FF0000"/>
                </a:solidFill>
              </a:rPr>
              <a:t>podaci naročito podložni gubitku ili izmeni</a:t>
            </a:r>
            <a:r>
              <a:rPr lang="sr-Latn-RS" sz="1600" dirty="0"/>
              <a:t>, ili </a:t>
            </a:r>
          </a:p>
          <a:p>
            <a:pPr algn="just">
              <a:buNone/>
            </a:pPr>
            <a:r>
              <a:rPr lang="sr-Latn-RS" sz="1600" dirty="0"/>
              <a:t>b instrumenti, dogovori i zakoni navedeni u stavu 2. ovog člana i inače </a:t>
            </a:r>
            <a:r>
              <a:rPr lang="sr-Latn-RS" sz="1600" b="1" dirty="0">
                <a:solidFill>
                  <a:srgbClr val="FF0000"/>
                </a:solidFill>
              </a:rPr>
              <a:t>nalažu brzu saradnju</a:t>
            </a:r>
            <a:r>
              <a:rPr lang="sr-Latn-R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2431435"/>
          </a:xfrm>
          <a:prstGeom prst="rect">
            <a:avLst/>
          </a:prstGeom>
        </p:spPr>
        <p:txBody>
          <a:bodyPr wrap="square">
            <a:spAutoFit/>
          </a:bodyPr>
          <a:lstStyle/>
          <a:p>
            <a:pPr marL="342900" indent="-342900" algn="just">
              <a:buFont typeface="Wingdings" panose="05000000000000000000" pitchFamily="2" charset="2"/>
              <a:buChar char="Ø"/>
              <a:defRPr/>
            </a:pPr>
            <a:r>
              <a:rPr lang="sr-Latn-RS" sz="1900" dirty="0" smtClean="0">
                <a:ea typeface="+mn-ea"/>
                <a:cs typeface="Arial" panose="020B0604020202020204" pitchFamily="34" charset="0"/>
              </a:rPr>
              <a:t>Na zahteve se mora hitno odgovoriti kada </a:t>
            </a:r>
            <a:r>
              <a:rPr lang="en-US" sz="1900" dirty="0" smtClean="0">
                <a:ea typeface="+mn-ea"/>
                <a:cs typeface="Arial" panose="020B0604020202020204" pitchFamily="34" charset="0"/>
              </a:rPr>
              <a:t> </a:t>
            </a:r>
            <a:endParaRPr lang="en-US" sz="1900" dirty="0">
              <a:ea typeface="+mn-ea"/>
              <a:cs typeface="Arial" panose="020B0604020202020204" pitchFamily="34" charset="0"/>
            </a:endParaRPr>
          </a:p>
          <a:p>
            <a:pPr marL="800100" lvl="1" indent="-342900" algn="just">
              <a:buFont typeface="Wingdings" panose="05000000000000000000" pitchFamily="2" charset="2"/>
              <a:buChar char="Ø"/>
              <a:defRPr/>
            </a:pPr>
            <a:r>
              <a:rPr lang="sr-Latn-RS" sz="1900" dirty="0" smtClean="0">
                <a:ea typeface="+mn-ea"/>
                <a:cs typeface="Arial" panose="020B0604020202020204" pitchFamily="34" charset="0"/>
              </a:rPr>
              <a:t>Postoje osnove da se veruje da su odgovarajući podaci naročito podložni gubitku ili izmeni, ili </a:t>
            </a:r>
          </a:p>
          <a:p>
            <a:pPr marL="800100" lvl="1" indent="-342900" algn="just">
              <a:buFont typeface="Wingdings" panose="05000000000000000000" pitchFamily="2" charset="2"/>
              <a:buChar char="Ø"/>
              <a:defRPr/>
            </a:pPr>
            <a:r>
              <a:rPr lang="sr-Latn-RS" sz="1900" dirty="0">
                <a:ea typeface="+mn-ea"/>
                <a:cs typeface="Arial" panose="020B0604020202020204" pitchFamily="34" charset="0"/>
              </a:rPr>
              <a:t>u</a:t>
            </a:r>
            <a:r>
              <a:rPr lang="sr-Latn-RS" sz="1900" dirty="0" smtClean="0">
                <a:ea typeface="+mn-ea"/>
                <a:cs typeface="Arial" panose="020B0604020202020204" pitchFamily="34" charset="0"/>
              </a:rPr>
              <a:t>govori, dogovori ili zakoni to i inače nalažu.</a:t>
            </a:r>
            <a:endParaRPr lang="en-GB" sz="1900" dirty="0">
              <a:ea typeface="+mn-ea"/>
              <a:cs typeface="Arial" panose="020B0604020202020204" pitchFamily="34" charset="0"/>
            </a:endParaRPr>
          </a:p>
        </p:txBody>
      </p:sp>
    </p:spTree>
    <p:extLst>
      <p:ext uri="{BB962C8B-B14F-4D97-AF65-F5344CB8AC3E}">
        <p14:creationId xmlns:p14="http://schemas.microsoft.com/office/powerpoint/2010/main" val="539935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32 </a:t>
            </a:r>
            <a:r>
              <a:rPr lang="en-150" sz="3200" b="1" dirty="0"/>
              <a:t>–</a:t>
            </a:r>
            <a:r>
              <a:rPr lang="en-GB" sz="3200" b="1" dirty="0"/>
              <a:t> </a:t>
            </a:r>
            <a:r>
              <a:rPr lang="sr-Latn-RS" sz="3200" b="1" dirty="0"/>
              <a:t>Prekogranični pristup</a:t>
            </a:r>
            <a:endParaRPr lang="en-GB" sz="3200" b="1" dirty="0"/>
          </a:p>
          <a:p>
            <a:pPr algn="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88522" y="1166842"/>
            <a:ext cx="4572000" cy="5016758"/>
          </a:xfrm>
          <a:prstGeom prst="rect">
            <a:avLst/>
          </a:prstGeom>
        </p:spPr>
        <p:txBody>
          <a:bodyPr>
            <a:spAutoFit/>
          </a:bodyPr>
          <a:lstStyle/>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Moguće ga je dati organima za zaštitu pravnog poretka Strane za pribavljanje dokaza sačuvanih na računaru fizički lociranom na teritoriji druge Strane; </a:t>
            </a:r>
            <a:endParaRPr lang="en-US"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Bez zahteva za međunarodnom saradnjom ukoliko je, tokom konkretne istrage, nadležnim službenicima potrebno da</a:t>
            </a: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000" dirty="0" smtClean="0">
                <a:ea typeface="Verdana" panose="020B0604030504040204" pitchFamily="34" charset="0"/>
                <a:cs typeface="Arial" panose="020B0604020202020204" pitchFamily="34" charset="0"/>
              </a:rPr>
              <a:t>dobiju informaciju dostupnu javnosti iz računara koji se nalazi u stranoj državi; ili </a:t>
            </a:r>
          </a:p>
          <a:p>
            <a:pPr marL="800100" lvl="1" indent="-342900" algn="just">
              <a:buFont typeface="Wingdings" panose="05000000000000000000" pitchFamily="2" charset="2"/>
              <a:buChar char="Ø"/>
            </a:pPr>
            <a:r>
              <a:rPr lang="sr-Latn-RS" sz="2000" dirty="0">
                <a:ea typeface="Verdana" panose="020B0604030504040204" pitchFamily="34" charset="0"/>
                <a:cs typeface="Arial" panose="020B0604020202020204" pitchFamily="34" charset="0"/>
              </a:rPr>
              <a:t>p</a:t>
            </a:r>
            <a:r>
              <a:rPr lang="sr-Latn-RS" sz="2000" dirty="0" smtClean="0">
                <a:ea typeface="Verdana" panose="020B0604030504040204" pitchFamily="34" charset="0"/>
                <a:cs typeface="Arial" panose="020B0604020202020204" pitchFamily="34" charset="0"/>
              </a:rPr>
              <a:t>ristupe podacima uz zakonsku i dobrovoljnu saglasnost zakonski ovlašćenog lica. </a:t>
            </a:r>
            <a:endParaRPr lang="en-GB" sz="20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041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a:t>
            </a:r>
            <a:r>
              <a:rPr lang="en-GB" sz="3200" b="1" dirty="0" smtClean="0"/>
              <a:t> </a:t>
            </a:r>
            <a:r>
              <a:rPr lang="en-GB" sz="3200" b="1" dirty="0"/>
              <a:t>32 </a:t>
            </a:r>
            <a:r>
              <a:rPr lang="en-150" sz="3200" b="1" dirty="0" smtClean="0"/>
              <a:t>–</a:t>
            </a:r>
            <a:r>
              <a:rPr lang="en-GB" sz="3200" b="1" dirty="0" smtClean="0"/>
              <a:t> </a:t>
            </a:r>
            <a:r>
              <a:rPr lang="sr-Latn-RS" sz="3200" b="1" dirty="0" smtClean="0"/>
              <a:t>Prekogranični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b="1" dirty="0" smtClean="0"/>
              <a:t>Član 32 – Prekogranični pristup sačuvanim računarskim podacima uz saglasnost ili kada su dostupni javnosti</a:t>
            </a:r>
          </a:p>
          <a:p>
            <a:pPr algn="just"/>
            <a:r>
              <a:rPr lang="sr-Latn-RS" dirty="0" smtClean="0"/>
              <a:t>Strana ugovornica može, </a:t>
            </a:r>
            <a:r>
              <a:rPr lang="sr-Latn-RS" b="1" dirty="0" smtClean="0">
                <a:solidFill>
                  <a:srgbClr val="FF0000"/>
                </a:solidFill>
              </a:rPr>
              <a:t>bez dozvole druge Strane ugovornice</a:t>
            </a:r>
            <a:r>
              <a:rPr lang="sr-Latn-RS" dirty="0" smtClean="0"/>
              <a:t>:  </a:t>
            </a:r>
          </a:p>
          <a:p>
            <a:pPr algn="just"/>
            <a:endParaRPr lang="sr-Latn-RS" dirty="0" smtClean="0"/>
          </a:p>
          <a:p>
            <a:pPr algn="just"/>
            <a:r>
              <a:rPr lang="sr-Latn-RS" dirty="0" smtClean="0"/>
              <a:t>a da pristupi sačuvanim računarskim podacima koji su dostupni javnosti, bez obzira gde se podaci geografski nalaze, ili</a:t>
            </a:r>
          </a:p>
          <a:p>
            <a:pPr algn="just"/>
            <a:endParaRPr lang="sr-Latn-RS" dirty="0" smtClean="0"/>
          </a:p>
          <a:p>
            <a:pPr algn="just"/>
            <a:r>
              <a:rPr lang="sr-Latn-RS" dirty="0" smtClean="0"/>
              <a:t>b a pristupi ili primi, preko računarskog sistema na svojoj teritoriji, sačuvane računarske podatke koji se nalaze u drugoj Strani ugovornici, ukoliko pribavi zakonsku i dobrovoljnu saglasnost od lica koje ima zakonsko ovlašćenje da joj otkrije podatke preko tog računarskog sistema.</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40661" cy="2800767"/>
          </a:xfrm>
          <a:prstGeom prst="rect">
            <a:avLst/>
          </a:prstGeom>
        </p:spPr>
        <p:txBody>
          <a:bodyPr wrap="square">
            <a:spAutoFit/>
          </a:bodyPr>
          <a:lstStyle/>
          <a:p>
            <a:pPr marL="342900" indent="-342900" algn="just">
              <a:buFont typeface="Wingdings" pitchFamily="2" charset="2"/>
              <a:buChar char="ü"/>
            </a:pPr>
            <a:r>
              <a:rPr lang="sr-Latn-RS" sz="2200" dirty="0" smtClean="0"/>
              <a:t>Ne iziskuje zahtev za uzajamnu pomoć državi u kojoj se nalazi davalac usluga;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Ne nalaže obaveštavanje države u kojoj se nalazi davalac usluga.</a:t>
            </a:r>
            <a:endParaRPr lang="en-GB"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40099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 23 – </a:t>
            </a:r>
            <a:r>
              <a:rPr lang="sr-Latn-RS" sz="3200" b="1" dirty="0"/>
              <a:t>Opšta načela u vezi sa </a:t>
            </a:r>
          </a:p>
          <a:p>
            <a:pPr algn="r"/>
            <a:r>
              <a:rPr lang="sr-Latn-RS" sz="3200" b="1" dirty="0"/>
              <a:t>međunarodnom saradnjom</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16758"/>
          </a:xfrm>
          <a:prstGeom prst="rect">
            <a:avLst/>
          </a:prstGeom>
        </p:spPr>
        <p:txBody>
          <a:bodyPr wrap="square">
            <a:spAutoFit/>
          </a:bodyPr>
          <a:lstStyle/>
          <a:p>
            <a:pPr marL="342900" indent="-342900" algn="just">
              <a:buFont typeface="Wingdings" pitchFamily="2" charset="2"/>
              <a:buChar char="Ø"/>
            </a:pPr>
            <a:r>
              <a:rPr lang="sr-Latn-RS" sz="2000" dirty="0"/>
              <a:t>Strane ugovornice međusobno sarađuju </a:t>
            </a:r>
            <a:r>
              <a:rPr lang="sr-Latn-RS" sz="2000" b="1" dirty="0">
                <a:solidFill>
                  <a:srgbClr val="FF0000"/>
                </a:solidFill>
              </a:rPr>
              <a:t>u najširem mogućem obimu</a:t>
            </a:r>
            <a:r>
              <a:rPr lang="sr-Latn-RS" sz="2000" dirty="0"/>
              <a:t>, u skladu sa odredbama ovog poglavlja i putem primene odgovarajućih međunarodnih instrumenata za međunarodnu saradnju u krivičnim stvarima, dogovora usaglašenih na osnovu jednoobraznih ili recipročnih propisa i domaćih zakona, u svrhu istraga ili postupaka koji se odnose na </a:t>
            </a:r>
            <a:r>
              <a:rPr lang="sr-Latn-RS" sz="2000" b="1" dirty="0">
                <a:solidFill>
                  <a:srgbClr val="FF0000"/>
                </a:solidFill>
              </a:rPr>
              <a:t>krivična dela u vezi sa računarskim sistemima i podacima</a:t>
            </a:r>
            <a:r>
              <a:rPr lang="sr-Latn-RS" sz="2000" dirty="0"/>
              <a:t>, ili u svrhu </a:t>
            </a:r>
            <a:r>
              <a:rPr lang="sr-Latn-RS" sz="2000" b="1" dirty="0">
                <a:solidFill>
                  <a:srgbClr val="FF0000"/>
                </a:solidFill>
              </a:rPr>
              <a:t>prikupljanja dokaza u elektronskom obliku </a:t>
            </a:r>
            <a:r>
              <a:rPr lang="sr-Latn-RS" sz="2000" b="1" dirty="0" smtClean="0">
                <a:solidFill>
                  <a:srgbClr val="FF0000"/>
                </a:solidFill>
              </a:rPr>
              <a:t>za bilo koje krivično delo</a:t>
            </a:r>
            <a:r>
              <a:rPr lang="sr-Latn-RS" sz="2000" dirty="0" smtClean="0"/>
              <a:t>. </a:t>
            </a:r>
            <a:endParaRPr lang="en-GB"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sr-Latn-RS" sz="2200" dirty="0" smtClean="0"/>
              <a:t>Budimpeštanska konvencija omogućava međunarodnu saradnju u pogledu</a:t>
            </a:r>
            <a:r>
              <a:rPr lang="en-GB" sz="2200" dirty="0" smtClean="0"/>
              <a:t>:</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sr-Latn-RS" sz="2200" dirty="0" smtClean="0"/>
              <a:t>Dela koja se odnose na računarske sisteme i podatke; </a:t>
            </a:r>
            <a:r>
              <a:rPr lang="en-GB" sz="2200" dirty="0" smtClean="0"/>
              <a:t> </a:t>
            </a:r>
            <a:endParaRPr lang="en-GB" sz="2200" dirty="0"/>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sr-Latn-RS" sz="2200" dirty="0" smtClean="0"/>
              <a:t>Prikupljanja dokaza za </a:t>
            </a:r>
            <a:r>
              <a:rPr lang="sr-Latn-RS" sz="2200" u="sng" dirty="0" smtClean="0"/>
              <a:t>bilo koje</a:t>
            </a:r>
            <a:r>
              <a:rPr lang="sr-Latn-RS" sz="2200" dirty="0" smtClean="0"/>
              <a:t> krivično delo. </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Međunarodna saradnja se mora sprovoditi u najširem mogućem obimu. </a:t>
            </a:r>
            <a:endParaRPr lang="en-GB" sz="2200" dirty="0"/>
          </a:p>
        </p:txBody>
      </p:sp>
    </p:spTree>
    <p:extLst>
      <p:ext uri="{BB962C8B-B14F-4D97-AF65-F5344CB8AC3E}">
        <p14:creationId xmlns:p14="http://schemas.microsoft.com/office/powerpoint/2010/main" val="400905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32 </a:t>
            </a:r>
            <a:r>
              <a:rPr lang="en-150" sz="3200" b="1" dirty="0"/>
              <a:t>–</a:t>
            </a:r>
            <a:r>
              <a:rPr lang="en-GB" sz="3200" b="1" dirty="0"/>
              <a:t> </a:t>
            </a:r>
            <a:r>
              <a:rPr lang="sr-Latn-RS" sz="3200" b="1" dirty="0"/>
              <a:t>Prekogranični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itchFamily="2" charset="2"/>
              <a:buChar char="Ø"/>
            </a:pPr>
            <a:r>
              <a:rPr lang="sr-Latn-RS" sz="1700" b="1" dirty="0"/>
              <a:t>Član 32 – Prekogranični pristup sačuvanim računarskim podacima uz saglasnost ili kada su dostupni </a:t>
            </a:r>
            <a:r>
              <a:rPr lang="sr-Latn-RS" sz="1700" b="1" dirty="0" smtClean="0"/>
              <a:t>javnosti</a:t>
            </a:r>
            <a:endParaRPr lang="en-US" sz="1700" b="1" dirty="0" smtClean="0"/>
          </a:p>
          <a:p>
            <a:pPr algn="just"/>
            <a:endParaRPr lang="sr-Latn-RS" sz="1700" b="1" dirty="0"/>
          </a:p>
          <a:p>
            <a:pPr algn="just"/>
            <a:r>
              <a:rPr lang="sr-Latn-RS" sz="1700" dirty="0"/>
              <a:t>Strana ugovornica može, bez dozvole druge Strane ugovornice:  </a:t>
            </a:r>
          </a:p>
          <a:p>
            <a:pPr algn="just"/>
            <a:endParaRPr lang="sr-Latn-RS" sz="1700" dirty="0"/>
          </a:p>
          <a:p>
            <a:pPr algn="just"/>
            <a:r>
              <a:rPr lang="sr-Latn-RS" sz="1700" dirty="0"/>
              <a:t>a da pristupi sačuvanim računarskim podacima koji su </a:t>
            </a:r>
            <a:r>
              <a:rPr lang="sr-Latn-RS" sz="1700" b="1" dirty="0">
                <a:solidFill>
                  <a:srgbClr val="FF0000"/>
                </a:solidFill>
              </a:rPr>
              <a:t>dostupni </a:t>
            </a:r>
            <a:r>
              <a:rPr lang="sr-Latn-RS" sz="1700" b="1" dirty="0" smtClean="0">
                <a:solidFill>
                  <a:srgbClr val="FF0000"/>
                </a:solidFill>
              </a:rPr>
              <a:t>javnosti (otvorenog izvora),</a:t>
            </a:r>
            <a:r>
              <a:rPr lang="sr-Latn-RS" sz="1700" dirty="0" smtClean="0"/>
              <a:t> </a:t>
            </a:r>
            <a:r>
              <a:rPr lang="sr-Latn-RS" sz="1700" b="1" dirty="0">
                <a:solidFill>
                  <a:srgbClr val="FF0000"/>
                </a:solidFill>
              </a:rPr>
              <a:t>bez obzira gde se podaci</a:t>
            </a:r>
            <a:r>
              <a:rPr lang="sr-Latn-RS" sz="1700" dirty="0"/>
              <a:t> geografski </a:t>
            </a:r>
            <a:r>
              <a:rPr lang="sr-Latn-RS" sz="1700" b="1" dirty="0">
                <a:solidFill>
                  <a:srgbClr val="FF0000"/>
                </a:solidFill>
              </a:rPr>
              <a:t>nalaze</a:t>
            </a:r>
            <a:r>
              <a:rPr lang="sr-Latn-RS" sz="1700" dirty="0"/>
              <a:t>, ili</a:t>
            </a:r>
          </a:p>
          <a:p>
            <a:pPr algn="just"/>
            <a:endParaRPr lang="sr-Latn-RS" sz="1700" dirty="0"/>
          </a:p>
          <a:p>
            <a:pPr algn="just"/>
            <a:r>
              <a:rPr lang="sr-Latn-RS" sz="1700" dirty="0"/>
              <a:t>b a pristupi ili primi, preko računarskog sistema na svojoj teritoriji, sačuvane računarske podatke koji se nalaze u drugoj Strani ugovornici, ukoliko pribavi zakonsku i dobrovoljnu saglasnost od lica koje ima zakonsko ovlašćenje da joj </a:t>
            </a:r>
            <a:r>
              <a:rPr lang="sr-Latn-RS" sz="1700" dirty="0" smtClean="0"/>
              <a:t>otkrije </a:t>
            </a:r>
            <a:r>
              <a:rPr lang="sr-Latn-RS" sz="1700" dirty="0"/>
              <a:t>podatke preko tog računarskog sistema</a:t>
            </a:r>
            <a:r>
              <a:rPr lang="en-US" sz="1600" dirty="0" smtClean="0"/>
              <a:t>.</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3816429"/>
          </a:xfrm>
          <a:prstGeom prst="rect">
            <a:avLst/>
          </a:prstGeom>
        </p:spPr>
        <p:txBody>
          <a:bodyPr wrap="square">
            <a:spAutoFit/>
          </a:bodyPr>
          <a:lstStyle/>
          <a:p>
            <a:pPr marL="342900" indent="-342900" algn="just">
              <a:buFont typeface="Wingdings" pitchFamily="2" charset="2"/>
              <a:buChar char="ü"/>
            </a:pPr>
            <a:r>
              <a:rPr lang="sr-Latn-RS" sz="2200" dirty="0" smtClean="0"/>
              <a:t>Dopušta pristup podacima koji su dostupni javnosti;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Ukoliko je deo vebsajta zatvoren za javnost, on nije javno dostupan;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Mesto gde se podaci nalaze nije od značaja (u državi ugovornici Budimpeštanske konvencije ili ne</a:t>
            </a:r>
            <a:r>
              <a:rPr lang="en-GB" sz="2200" dirty="0" smtClean="0"/>
              <a:t>)</a:t>
            </a:r>
            <a:r>
              <a:rPr lang="sr-Latn-RS" sz="2200" dirty="0" smtClean="0"/>
              <a:t>.</a:t>
            </a:r>
            <a:endParaRPr lang="en-GB" sz="2200" dirty="0"/>
          </a:p>
        </p:txBody>
      </p:sp>
    </p:spTree>
    <p:extLst>
      <p:ext uri="{BB962C8B-B14F-4D97-AF65-F5344CB8AC3E}">
        <p14:creationId xmlns:p14="http://schemas.microsoft.com/office/powerpoint/2010/main" val="4202532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32 </a:t>
            </a:r>
            <a:r>
              <a:rPr lang="en-150" sz="3200" b="1" dirty="0"/>
              <a:t>–</a:t>
            </a:r>
            <a:r>
              <a:rPr lang="en-GB" sz="3200" b="1" dirty="0"/>
              <a:t> </a:t>
            </a:r>
            <a:r>
              <a:rPr lang="sr-Latn-RS" sz="3200" b="1" dirty="0"/>
              <a:t>Prekogranični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itchFamily="2" charset="2"/>
              <a:buChar char="Ø"/>
            </a:pPr>
            <a:r>
              <a:rPr lang="sr-Latn-RS" sz="1700" b="1" dirty="0"/>
              <a:t>Član 32 – Prekogranični pristup sačuvanim računarskim podacima uz saglasnost ili kada su dostupni javnosti</a:t>
            </a:r>
            <a:endParaRPr lang="en-US" sz="1700" b="1" dirty="0"/>
          </a:p>
          <a:p>
            <a:pPr algn="just"/>
            <a:endParaRPr lang="sr-Latn-RS" sz="1700" b="1" dirty="0"/>
          </a:p>
          <a:p>
            <a:pPr algn="just"/>
            <a:r>
              <a:rPr lang="sr-Latn-RS" sz="1700" dirty="0"/>
              <a:t>Strana ugovornica može, bez dozvole druge Strane ugovornice:  </a:t>
            </a:r>
          </a:p>
          <a:p>
            <a:pPr algn="just"/>
            <a:endParaRPr lang="sr-Latn-RS" sz="1700" dirty="0"/>
          </a:p>
          <a:p>
            <a:pPr algn="just"/>
            <a:r>
              <a:rPr lang="sr-Latn-RS" sz="1700" dirty="0"/>
              <a:t>a da pristupi sačuvanim računarskim podacima koji su dostupni javnosti (otvorenog izvora), bez obzira gde se podaci geografski nalaze, ili</a:t>
            </a:r>
          </a:p>
          <a:p>
            <a:pPr algn="just"/>
            <a:endParaRPr lang="sr-Latn-RS" sz="1700" dirty="0"/>
          </a:p>
          <a:p>
            <a:pPr algn="just"/>
            <a:r>
              <a:rPr lang="sr-Latn-RS" sz="1700" dirty="0"/>
              <a:t>b a pristupi ili primi, preko računarskog sistema na svojoj teritoriji, </a:t>
            </a:r>
            <a:r>
              <a:rPr lang="sr-Latn-RS" sz="1700" b="1" dirty="0">
                <a:solidFill>
                  <a:srgbClr val="FF0000"/>
                </a:solidFill>
              </a:rPr>
              <a:t>sačuvane računarske podatke koji se nalaze u drugoj </a:t>
            </a:r>
            <a:r>
              <a:rPr lang="sr-Latn-RS" sz="1700" b="1" dirty="0" smtClean="0">
                <a:solidFill>
                  <a:srgbClr val="FF0000"/>
                </a:solidFill>
              </a:rPr>
              <a:t>državi </a:t>
            </a:r>
            <a:r>
              <a:rPr lang="sr-Latn-RS" sz="1700" b="1" dirty="0">
                <a:solidFill>
                  <a:srgbClr val="FF0000"/>
                </a:solidFill>
              </a:rPr>
              <a:t>ugovornici</a:t>
            </a:r>
            <a:r>
              <a:rPr lang="sr-Latn-RS" sz="1700" dirty="0"/>
              <a:t>, ukoliko pribavi zakonsku i dobrovoljnu saglasnost od lica koje ima zakonsko ovlašćenje da joj </a:t>
            </a:r>
            <a:r>
              <a:rPr lang="sr-Latn-RS" sz="1700" dirty="0" smtClean="0"/>
              <a:t>otkrije </a:t>
            </a:r>
            <a:r>
              <a:rPr lang="sr-Latn-RS" sz="1700" dirty="0"/>
              <a:t>podatke preko tog računarskog sistema</a:t>
            </a:r>
            <a:r>
              <a:rPr lang="en-US" sz="1700" dirty="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572000" cy="1107996"/>
          </a:xfrm>
          <a:prstGeom prst="rect">
            <a:avLst/>
          </a:prstGeom>
        </p:spPr>
        <p:txBody>
          <a:bodyPr>
            <a:spAutoFit/>
          </a:bodyPr>
          <a:lstStyle/>
          <a:p>
            <a:pPr marL="342900" indent="-342900" algn="just">
              <a:buFont typeface="Wingdings" pitchFamily="2" charset="2"/>
              <a:buChar char="ü"/>
            </a:pPr>
            <a:r>
              <a:rPr lang="sr-Latn-RS" sz="2200" dirty="0" smtClean="0"/>
              <a:t>Podaci moraju biti u drugoj državi ugovornici Budimpeštanske konvencije. </a:t>
            </a:r>
            <a:endParaRPr lang="en-GB" sz="2200" dirty="0"/>
          </a:p>
        </p:txBody>
      </p:sp>
    </p:spTree>
    <p:extLst>
      <p:ext uri="{BB962C8B-B14F-4D97-AF65-F5344CB8AC3E}">
        <p14:creationId xmlns:p14="http://schemas.microsoft.com/office/powerpoint/2010/main" val="3258273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32 </a:t>
            </a:r>
            <a:r>
              <a:rPr lang="en-150" sz="3200" b="1" dirty="0"/>
              <a:t>–</a:t>
            </a:r>
            <a:r>
              <a:rPr lang="en-GB" sz="3200" b="1" dirty="0"/>
              <a:t> </a:t>
            </a:r>
            <a:r>
              <a:rPr lang="sr-Latn-RS" sz="3200" b="1" dirty="0"/>
              <a:t>Prekogranični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itchFamily="2" charset="2"/>
              <a:buChar char="Ø"/>
            </a:pPr>
            <a:r>
              <a:rPr lang="sr-Latn-RS" sz="1700" b="1" dirty="0"/>
              <a:t>Član 32 – Prekogranični pristup sačuvanim računarskim podacima uz saglasnost ili kada su dostupni javnosti</a:t>
            </a:r>
            <a:endParaRPr lang="en-US" sz="1700" b="1" dirty="0"/>
          </a:p>
          <a:p>
            <a:pPr algn="just"/>
            <a:endParaRPr lang="sr-Latn-RS" sz="1700" b="1" dirty="0"/>
          </a:p>
          <a:p>
            <a:pPr algn="just"/>
            <a:r>
              <a:rPr lang="sr-Latn-RS" sz="1700" dirty="0"/>
              <a:t>Strana ugovornica može, bez dozvole druge Strane ugovornice:  </a:t>
            </a:r>
          </a:p>
          <a:p>
            <a:pPr algn="just"/>
            <a:endParaRPr lang="sr-Latn-RS" sz="1700" dirty="0"/>
          </a:p>
          <a:p>
            <a:pPr algn="just"/>
            <a:r>
              <a:rPr lang="sr-Latn-RS" sz="1700" dirty="0"/>
              <a:t>a da pristupi sačuvanim računarskim podacima koji su dostupni javnosti (otvorenog izvora), bez obzira gde se podaci geografski nalaze, ili</a:t>
            </a:r>
          </a:p>
          <a:p>
            <a:pPr algn="just"/>
            <a:endParaRPr lang="sr-Latn-RS" sz="1700" dirty="0"/>
          </a:p>
          <a:p>
            <a:pPr algn="just"/>
            <a:r>
              <a:rPr lang="sr-Latn-RS" sz="1700" dirty="0"/>
              <a:t>b a pristupi ili primi, preko računarskog sistema na svojoj teritoriji, sačuvane računarske podatke koji se nalaze u drugoj državi ugovornici, ukoliko pribavi </a:t>
            </a:r>
            <a:r>
              <a:rPr lang="sr-Latn-RS" sz="1700" b="1" dirty="0">
                <a:solidFill>
                  <a:srgbClr val="FF0000"/>
                </a:solidFill>
              </a:rPr>
              <a:t>zakonsku i dobrovoljnu saglasnost</a:t>
            </a:r>
            <a:r>
              <a:rPr lang="sr-Latn-RS" sz="1700" dirty="0"/>
              <a:t> od lica koje ima zakonsko ovlašćenje da joj </a:t>
            </a:r>
            <a:r>
              <a:rPr lang="sr-Latn-RS" sz="1700" dirty="0" smtClean="0"/>
              <a:t>otkrije </a:t>
            </a:r>
            <a:r>
              <a:rPr lang="sr-Latn-RS" sz="1700" dirty="0"/>
              <a:t>podatke preko tog računarskog sistema</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832092"/>
          </a:xfrm>
          <a:prstGeom prst="rect">
            <a:avLst/>
          </a:prstGeom>
        </p:spPr>
        <p:txBody>
          <a:bodyPr wrap="square">
            <a:spAutoFit/>
          </a:bodyPr>
          <a:lstStyle/>
          <a:p>
            <a:pPr marL="342900" indent="-342900" algn="just">
              <a:buFont typeface="Wingdings" pitchFamily="2" charset="2"/>
              <a:buChar char="ü"/>
            </a:pPr>
            <a:r>
              <a:rPr lang="sr-Latn-RS" sz="2200" dirty="0" smtClean="0"/>
              <a:t>Podacima se može pristupiti na osnovu zakonite i dobrovoljne saglasnosti;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Zakonitost saglasnosti temelji se na lokalnom pravu (npr. maloletnici i lica s mentalnim smetnjama možda je ne mogu dati);</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Saglasnost sa opštim uslovima i odredbama ne smatra se konkretnom, izričitom saglasnošću; </a:t>
            </a:r>
            <a:endParaRPr lang="en-GB" sz="2200" dirty="0"/>
          </a:p>
        </p:txBody>
      </p:sp>
    </p:spTree>
    <p:extLst>
      <p:ext uri="{BB962C8B-B14F-4D97-AF65-F5344CB8AC3E}">
        <p14:creationId xmlns:p14="http://schemas.microsoft.com/office/powerpoint/2010/main" val="2999657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32 </a:t>
            </a:r>
            <a:r>
              <a:rPr lang="en-150" sz="3200" b="1" dirty="0"/>
              <a:t>–</a:t>
            </a:r>
            <a:r>
              <a:rPr lang="en-GB" sz="3200" b="1" dirty="0"/>
              <a:t> </a:t>
            </a:r>
            <a:r>
              <a:rPr lang="sr-Latn-RS" sz="3200" b="1" dirty="0"/>
              <a:t>Prekogranični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itchFamily="2" charset="2"/>
              <a:buChar char="Ø"/>
            </a:pPr>
            <a:r>
              <a:rPr lang="sr-Latn-RS" sz="1700" b="1" dirty="0"/>
              <a:t>Član 32 – Prekogranični pristup sačuvanim računarskim podacima uz saglasnost ili kada su dostupni javnosti</a:t>
            </a:r>
            <a:endParaRPr lang="en-US" sz="1700" b="1" dirty="0"/>
          </a:p>
          <a:p>
            <a:pPr algn="just"/>
            <a:endParaRPr lang="sr-Latn-RS" sz="1700" b="1" dirty="0"/>
          </a:p>
          <a:p>
            <a:pPr algn="just"/>
            <a:r>
              <a:rPr lang="sr-Latn-RS" sz="1700" dirty="0"/>
              <a:t>Strana ugovornica može, bez dozvole druge Strane ugovornice:  </a:t>
            </a:r>
          </a:p>
          <a:p>
            <a:pPr algn="just"/>
            <a:endParaRPr lang="sr-Latn-RS" sz="1700" dirty="0"/>
          </a:p>
          <a:p>
            <a:pPr algn="just"/>
            <a:r>
              <a:rPr lang="sr-Latn-RS" sz="1700" dirty="0"/>
              <a:t>a da pristupi sačuvanim računarskim podacima koji su dostupni javnosti (otvorenog izvora), bez obzira gde se podaci geografski nalaze, ili</a:t>
            </a:r>
          </a:p>
          <a:p>
            <a:pPr algn="just"/>
            <a:endParaRPr lang="sr-Latn-RS" sz="1700" dirty="0"/>
          </a:p>
          <a:p>
            <a:pPr algn="just"/>
            <a:r>
              <a:rPr lang="sr-Latn-RS" sz="1700" dirty="0"/>
              <a:t>b a pristupi ili primi, preko računarskog sistema na svojoj teritoriji, sačuvane računarske podatke koji se nalaze u drugoj državi ugovornici, ukoliko pribavi zakonsku i dobrovoljnu saglasnost od </a:t>
            </a:r>
            <a:r>
              <a:rPr lang="sr-Latn-RS" sz="1700" b="1" dirty="0">
                <a:solidFill>
                  <a:srgbClr val="FF0000"/>
                </a:solidFill>
              </a:rPr>
              <a:t>lica koje ima zakonsko ovlašćenje </a:t>
            </a:r>
            <a:r>
              <a:rPr lang="sr-Latn-RS" sz="1700" b="1" dirty="0" smtClean="0">
                <a:solidFill>
                  <a:srgbClr val="FF0000"/>
                </a:solidFill>
              </a:rPr>
              <a:t>da </a:t>
            </a:r>
            <a:r>
              <a:rPr lang="sr-Latn-RS" sz="1700" dirty="0" smtClean="0"/>
              <a:t>joj</a:t>
            </a:r>
            <a:r>
              <a:rPr lang="sr-Latn-RS" sz="1700" b="1" dirty="0" smtClean="0">
                <a:solidFill>
                  <a:srgbClr val="FF0000"/>
                </a:solidFill>
              </a:rPr>
              <a:t> otkrije </a:t>
            </a:r>
            <a:r>
              <a:rPr lang="sr-Latn-RS" sz="1700" b="1" dirty="0">
                <a:solidFill>
                  <a:srgbClr val="FF0000"/>
                </a:solidFill>
              </a:rPr>
              <a:t>podatke</a:t>
            </a:r>
            <a:r>
              <a:rPr lang="sr-Latn-RS" sz="1700" dirty="0"/>
              <a:t> preko tog računarskog sistema</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247317"/>
          </a:xfrm>
          <a:prstGeom prst="rect">
            <a:avLst/>
          </a:prstGeom>
        </p:spPr>
        <p:txBody>
          <a:bodyPr wrap="square">
            <a:spAutoFit/>
          </a:bodyPr>
          <a:lstStyle/>
          <a:p>
            <a:pPr marL="342900" indent="-342900" algn="just">
              <a:buFont typeface="Wingdings" pitchFamily="2" charset="2"/>
              <a:buChar char="ü"/>
            </a:pPr>
            <a:r>
              <a:rPr lang="sr-Latn-RS" dirty="0" smtClean="0"/>
              <a:t>Saglasnost mora dati lice koje poseduje zakonsko obvlašćenje da date podatke otkrije; </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sr-Latn-RS" dirty="0" smtClean="0"/>
              <a:t>To zavisi od okolnosti, svojstava date osobe i važećih zakona; </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sr-Latn-RS" dirty="0" smtClean="0"/>
              <a:t>Na primer, lice može pripadniku organa za zaštitu pravnog poretka omogućiti pristup svom ličnom imejlu koji se čuva u inostranstvu.</a:t>
            </a:r>
          </a:p>
          <a:p>
            <a:pPr algn="just"/>
            <a:endParaRPr lang="en-US" dirty="0"/>
          </a:p>
          <a:p>
            <a:pPr marL="342900" indent="-342900" algn="just">
              <a:buFont typeface="Wingdings" pitchFamily="2" charset="2"/>
              <a:buChar char="ü"/>
            </a:pPr>
            <a:r>
              <a:rPr lang="sr-Latn-RS" dirty="0" smtClean="0"/>
              <a:t>Davaoci usluga obično nemaju zakonsko ovlašćenje da otkrivaju podatke o pretplatniku.</a:t>
            </a:r>
            <a:endParaRPr lang="en-GB" dirty="0"/>
          </a:p>
        </p:txBody>
      </p:sp>
    </p:spTree>
    <p:extLst>
      <p:ext uri="{BB962C8B-B14F-4D97-AF65-F5344CB8AC3E}">
        <p14:creationId xmlns:p14="http://schemas.microsoft.com/office/powerpoint/2010/main" val="282725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dirty="0" smtClean="0"/>
              <a:t>Anketno pitanje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59602240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05814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dirty="0" smtClean="0"/>
              <a:t>Anketno pitanje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5230261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472878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smtClean="0"/>
              <a:t>Član</a:t>
            </a:r>
            <a:r>
              <a:rPr lang="en-US" sz="2800" b="1" dirty="0" smtClean="0"/>
              <a:t> </a:t>
            </a:r>
            <a:r>
              <a:rPr lang="en-US" sz="2800" b="1" dirty="0"/>
              <a:t>33 – </a:t>
            </a:r>
            <a:r>
              <a:rPr lang="sr-Latn-RS" sz="2800" b="1" dirty="0" smtClean="0"/>
              <a:t>Uzajamna pomoć u prikupljanju podataka o saobraćaju u realnom vremenu</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78313"/>
          </a:xfrm>
          <a:prstGeom prst="rect">
            <a:avLst/>
          </a:prstGeom>
        </p:spPr>
        <p:txBody>
          <a:bodyPr wrap="square">
            <a:spAutoFit/>
          </a:bodyPr>
          <a:lstStyle/>
          <a:p>
            <a:pPr marL="342900" indent="-342900" algn="just">
              <a:buFont typeface="Wingdings" pitchFamily="2" charset="2"/>
              <a:buChar char="Ø"/>
            </a:pPr>
            <a:r>
              <a:rPr lang="sr-Latn-RS" dirty="0" smtClean="0"/>
              <a:t>1 Strane ugovornice treba da obezbede uzajamnu pomoć u cilju </a:t>
            </a:r>
            <a:r>
              <a:rPr lang="sr-Latn-RS" b="1" dirty="0" smtClean="0">
                <a:solidFill>
                  <a:srgbClr val="FF0000"/>
                </a:solidFill>
              </a:rPr>
              <a:t>prikupljanja u realnom vremenu podataka o saobraćaju</a:t>
            </a:r>
            <a:r>
              <a:rPr lang="sr-Latn-RS" dirty="0" smtClean="0"/>
              <a:t> povezanih sa određenim komunikacijama na njihovoj teritoriji, prenetih putem  računarskog sistema. Na osnovu odredbi stava 2. ovog člana, ova pomoć </a:t>
            </a:r>
            <a:r>
              <a:rPr lang="sr-Latn-RS" dirty="0"/>
              <a:t>je regulisana</a:t>
            </a:r>
            <a:r>
              <a:rPr lang="sr-Latn-RS" dirty="0" smtClean="0"/>
              <a:t> uslovima i postupcima propisanim domaćim pravom. </a:t>
            </a: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2 Svaka Strana ugovornica treba da pruži takvu pomoć, </a:t>
            </a:r>
            <a:r>
              <a:rPr lang="sr-Latn-RS" dirty="0"/>
              <a:t>u najmanju ruku kada se radi o krivičnim delima </a:t>
            </a:r>
            <a:r>
              <a:rPr lang="sr-Latn-RS" dirty="0" smtClean="0"/>
              <a:t>za koje bi prikupljanje podataka o saobraćaju u realnom vremenu bilo na raspolaganju i u sličnom domaćem predmetu.</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154984"/>
          </a:xfrm>
          <a:prstGeom prst="rect">
            <a:avLst/>
          </a:prstGeom>
        </p:spPr>
        <p:txBody>
          <a:bodyPr wrap="square">
            <a:spAutoFit/>
          </a:bodyPr>
          <a:lstStyle/>
          <a:p>
            <a:pPr marL="342900" indent="-342900" algn="just">
              <a:buFont typeface="Wingdings" pitchFamily="2" charset="2"/>
              <a:buChar char="ü"/>
            </a:pPr>
            <a:r>
              <a:rPr lang="sr-Latn-RS" sz="2200" dirty="0" smtClean="0"/>
              <a:t>Ovom odredbom se istražiteljima omogućava da u realnom vremenu dobiju podatke o saobraćaju koji se odnose na komunikacije koje teku u računarskom sistemu drugih Strana.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Ovo je važno imajući u vidu da se komunikacije uobičajeno odvijaju preko teritorijalnih granica. </a:t>
            </a:r>
            <a:r>
              <a:rPr lang="en-US" sz="2200" dirty="0" smtClean="0"/>
              <a:t> </a:t>
            </a:r>
            <a:endParaRPr lang="en-GB" sz="2200" dirty="0"/>
          </a:p>
        </p:txBody>
      </p:sp>
    </p:spTree>
    <p:extLst>
      <p:ext uri="{BB962C8B-B14F-4D97-AF65-F5344CB8AC3E}">
        <p14:creationId xmlns:p14="http://schemas.microsoft.com/office/powerpoint/2010/main" val="3627688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a:t>
            </a:r>
            <a:r>
              <a:rPr lang="en-US" sz="2800" b="1" dirty="0"/>
              <a:t> 33 – </a:t>
            </a:r>
            <a:r>
              <a:rPr lang="sr-Latn-RS" sz="2800" b="1" dirty="0"/>
              <a:t>Uzajamna pomoć u prikupljanju podataka o saobraćaju u realnom vremenu</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dirty="0" smtClean="0"/>
              <a:t>1</a:t>
            </a:r>
            <a:r>
              <a:rPr lang="sr-Latn-RS" dirty="0" smtClean="0"/>
              <a:t> </a:t>
            </a:r>
            <a:r>
              <a:rPr lang="sr-Latn-RS" dirty="0"/>
              <a:t>Strane ugovornice treba da obezbede uzajamnu pomoć u cilju prikupljanja u realnom vremenu podataka o saobraćaju povezanih sa </a:t>
            </a:r>
            <a:r>
              <a:rPr lang="sr-Latn-RS" b="1" dirty="0">
                <a:solidFill>
                  <a:srgbClr val="FF0000"/>
                </a:solidFill>
              </a:rPr>
              <a:t>određenim komunikacijama </a:t>
            </a:r>
            <a:r>
              <a:rPr lang="sr-Latn-RS" dirty="0"/>
              <a:t>na njihovoj teritoriji, prenetih putem  računarskog sistema. Na osnovu odredbi stava 2. ovog člana, ova pomoć je regulisana </a:t>
            </a:r>
            <a:r>
              <a:rPr lang="sr-Latn-RS" dirty="0" smtClean="0"/>
              <a:t>uslovima </a:t>
            </a:r>
            <a:r>
              <a:rPr lang="sr-Latn-RS" dirty="0"/>
              <a:t>i postupcima propisanim domaćim pravom. </a:t>
            </a: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2 Svaka Strana ugovornica treba da pruži takvu pomoć, u najmanju ruku kada se radi o krivičnim delima </a:t>
            </a:r>
            <a:r>
              <a:rPr lang="sr-Latn-RS" dirty="0" smtClean="0"/>
              <a:t>za </a:t>
            </a:r>
            <a:r>
              <a:rPr lang="sr-Latn-RS" dirty="0"/>
              <a:t>koje bi prikupljanje podataka o saobraćaju u realnom vremenu bilo na raspolaganju i u sličnom domaćem predmetu</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477875"/>
          </a:xfrm>
          <a:prstGeom prst="rect">
            <a:avLst/>
          </a:prstGeom>
        </p:spPr>
        <p:txBody>
          <a:bodyPr wrap="square">
            <a:spAutoFit/>
          </a:bodyPr>
          <a:lstStyle/>
          <a:p>
            <a:pPr marL="342900" indent="-342900" algn="just">
              <a:buFont typeface="Wingdings" pitchFamily="2" charset="2"/>
              <a:buChar char="ü"/>
            </a:pPr>
            <a:r>
              <a:rPr lang="sr-Latn-RS" sz="2200" dirty="0" smtClean="0"/>
              <a:t>Zahtevi za prikupljanje podataka o saobraćaju moraju se odnositi na konkretne komunikacije koje su Strane molilje identifikovale.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Nedopušteni su zahtevi za opšti, neselektivni nadzor ili prikupljanje velikih količina podataka o saobraćaju. </a:t>
            </a:r>
            <a:r>
              <a:rPr lang="en-US" sz="2200" dirty="0" smtClean="0"/>
              <a:t> </a:t>
            </a:r>
            <a:endParaRPr lang="en-US" sz="2200" dirty="0"/>
          </a:p>
        </p:txBody>
      </p:sp>
    </p:spTree>
    <p:extLst>
      <p:ext uri="{BB962C8B-B14F-4D97-AF65-F5344CB8AC3E}">
        <p14:creationId xmlns:p14="http://schemas.microsoft.com/office/powerpoint/2010/main" val="3737004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a:t>
            </a:r>
            <a:r>
              <a:rPr lang="en-US" sz="2800" b="1" dirty="0"/>
              <a:t> 33 – </a:t>
            </a:r>
            <a:r>
              <a:rPr lang="sr-Latn-RS" sz="2800" b="1" dirty="0"/>
              <a:t>Uzajamna pomoć u prikupljanju podataka o saobraćaju u realnom vremenu</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78313"/>
          </a:xfrm>
          <a:prstGeom prst="rect">
            <a:avLst/>
          </a:prstGeom>
        </p:spPr>
        <p:txBody>
          <a:bodyPr wrap="square">
            <a:spAutoFit/>
          </a:bodyPr>
          <a:lstStyle/>
          <a:p>
            <a:pPr marL="342900" indent="-342900" algn="just">
              <a:buFont typeface="Wingdings" pitchFamily="2" charset="2"/>
              <a:buChar char="Ø"/>
            </a:pPr>
            <a:r>
              <a:rPr lang="en-US" dirty="0"/>
              <a:t>1</a:t>
            </a:r>
            <a:r>
              <a:rPr lang="sr-Latn-RS" dirty="0"/>
              <a:t> Strane ugovornice treba da obezbede uzajamnu pomoć u cilju prikupljanja u realnom vremenu podataka o saobraćaju povezanih sa određenim komunikacijama na njihovoj teritoriji, prenetih putem  računarskog sistema. Na osnovu odredbi stava 2. ovog člana, ova </a:t>
            </a:r>
            <a:r>
              <a:rPr lang="sr-Latn-RS" b="1" dirty="0">
                <a:solidFill>
                  <a:srgbClr val="FF0000"/>
                </a:solidFill>
              </a:rPr>
              <a:t>pomoć</a:t>
            </a:r>
            <a:r>
              <a:rPr lang="sr-Latn-RS" dirty="0"/>
              <a:t> </a:t>
            </a:r>
            <a:r>
              <a:rPr lang="sr-Latn-RS" dirty="0" smtClean="0"/>
              <a:t>je </a:t>
            </a:r>
            <a:r>
              <a:rPr lang="sr-Latn-RS" b="1" dirty="0" smtClean="0">
                <a:solidFill>
                  <a:srgbClr val="FF0000"/>
                </a:solidFill>
              </a:rPr>
              <a:t>regulisana</a:t>
            </a:r>
            <a:r>
              <a:rPr lang="sr-Latn-RS" dirty="0" smtClean="0"/>
              <a:t> </a:t>
            </a:r>
            <a:r>
              <a:rPr lang="sr-Latn-RS" b="1" dirty="0" smtClean="0">
                <a:solidFill>
                  <a:srgbClr val="FF0000"/>
                </a:solidFill>
              </a:rPr>
              <a:t>uslovima </a:t>
            </a:r>
            <a:r>
              <a:rPr lang="sr-Latn-RS" b="1" dirty="0">
                <a:solidFill>
                  <a:srgbClr val="FF0000"/>
                </a:solidFill>
              </a:rPr>
              <a:t>i postupcima </a:t>
            </a:r>
            <a:r>
              <a:rPr lang="sr-Latn-RS" dirty="0"/>
              <a:t>propisanim </a:t>
            </a:r>
            <a:r>
              <a:rPr lang="sr-Latn-RS" b="1" dirty="0">
                <a:solidFill>
                  <a:srgbClr val="FF0000"/>
                </a:solidFill>
              </a:rPr>
              <a:t>domaćim pravom</a:t>
            </a:r>
            <a:r>
              <a:rPr lang="sr-Latn-RS" dirty="0"/>
              <a:t>. </a:t>
            </a: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2 Svaka Strana ugovornica treba da pruži takvu pomoć, </a:t>
            </a:r>
            <a:r>
              <a:rPr lang="sr-Latn-RS" dirty="0" smtClean="0"/>
              <a:t>u najmanju ruku kada se radi o krivičnim delima za </a:t>
            </a:r>
            <a:r>
              <a:rPr lang="sr-Latn-RS" dirty="0"/>
              <a:t>koje bi prikupljanje podataka o saobraćaju u realnom vremenu bilo na raspolaganju i u sličnom domaćem predmetu</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154984"/>
          </a:xfrm>
          <a:prstGeom prst="rect">
            <a:avLst/>
          </a:prstGeom>
        </p:spPr>
        <p:txBody>
          <a:bodyPr wrap="square">
            <a:spAutoFit/>
          </a:bodyPr>
          <a:lstStyle/>
          <a:p>
            <a:pPr marL="342900" indent="-342900" algn="just">
              <a:buFont typeface="Wingdings" pitchFamily="2" charset="2"/>
              <a:buChar char="ü"/>
            </a:pPr>
            <a:r>
              <a:rPr lang="sr-Latn-RS" sz="2200" dirty="0" smtClean="0"/>
              <a:t>Važeći uslovi i postupci propisani domaćim zakonima zamoljene Strane regulisaće pružanje pomoći;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Uslovi i odredbe kojima se obezbeđuje takva saradnja jesu, uopšte uzev, oni koji su propisani važećim ugovorima, dogovorima i zakonima kojima se reguliše uzajamna pravna pomoć u krivičnim stvarima. </a:t>
            </a:r>
            <a:endParaRPr lang="en-GB" sz="2200" dirty="0"/>
          </a:p>
        </p:txBody>
      </p:sp>
    </p:spTree>
    <p:extLst>
      <p:ext uri="{BB962C8B-B14F-4D97-AF65-F5344CB8AC3E}">
        <p14:creationId xmlns:p14="http://schemas.microsoft.com/office/powerpoint/2010/main" val="1112797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800" b="1" dirty="0"/>
              <a:t>Član</a:t>
            </a:r>
            <a:r>
              <a:rPr lang="en-US" sz="2800" b="1" dirty="0"/>
              <a:t> 33 – </a:t>
            </a:r>
            <a:r>
              <a:rPr lang="sr-Latn-RS" sz="2800" b="1" dirty="0"/>
              <a:t>Uzajamna pomoć u prikupljanju podataka o saobraćaju u realnom vremenu</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78313"/>
          </a:xfrm>
          <a:prstGeom prst="rect">
            <a:avLst/>
          </a:prstGeom>
        </p:spPr>
        <p:txBody>
          <a:bodyPr wrap="square">
            <a:spAutoFit/>
          </a:bodyPr>
          <a:lstStyle/>
          <a:p>
            <a:pPr marL="342900" indent="-342900" algn="just">
              <a:buFont typeface="Wingdings" pitchFamily="2" charset="2"/>
              <a:buChar char="Ø"/>
            </a:pPr>
            <a:r>
              <a:rPr lang="en-US" dirty="0"/>
              <a:t>1</a:t>
            </a:r>
            <a:r>
              <a:rPr lang="sr-Latn-RS" dirty="0"/>
              <a:t> Strane ugovornice treba da obezbede uzajamnu pomoć u cilju prikupljanja u realnom vremenu podataka o saobraćaju povezanih sa određenim komunikacijama na njihovoj teritoriji, prenetih putem  računarskog sistema. Na osnovu odredbi stava 2. ovog člana, ova pomoć je regulisana uslovima i postupcima propisanim domaćim pravom. </a:t>
            </a: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2 Svaka Strana ugovornica treba da pruži takvu pomoć, </a:t>
            </a:r>
            <a:r>
              <a:rPr lang="sr-Latn-RS" b="1" dirty="0">
                <a:solidFill>
                  <a:srgbClr val="FF0000"/>
                </a:solidFill>
              </a:rPr>
              <a:t>u najmanju ruku </a:t>
            </a:r>
            <a:r>
              <a:rPr lang="sr-Latn-RS" dirty="0"/>
              <a:t>kada se radi o krivičnim delima za koje bi prikupljanje podataka o saobraćaju u realnom vremenu bilo na raspolaganju i </a:t>
            </a:r>
            <a:r>
              <a:rPr lang="sr-Latn-RS" b="1" dirty="0">
                <a:solidFill>
                  <a:srgbClr val="FF0000"/>
                </a:solidFill>
              </a:rPr>
              <a:t>u sličnom domaćem predmetu</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816429"/>
          </a:xfrm>
          <a:prstGeom prst="rect">
            <a:avLst/>
          </a:prstGeom>
        </p:spPr>
        <p:txBody>
          <a:bodyPr wrap="square">
            <a:spAutoFit/>
          </a:bodyPr>
          <a:lstStyle/>
          <a:p>
            <a:pPr marL="342900" indent="-342900" algn="just">
              <a:buFont typeface="Wingdings" pitchFamily="2" charset="2"/>
              <a:buChar char="ü"/>
            </a:pPr>
            <a:r>
              <a:rPr lang="sr-Latn-RS" sz="2200" dirty="0" smtClean="0"/>
              <a:t>Prikupljanje podataka u realnom vremenu je intruzivna mera, te Strane imaju izvesno diskreciono pravo</a:t>
            </a:r>
            <a:r>
              <a:rPr lang="sr-Latn-RS" sz="2200" dirty="0" smtClean="0">
                <a:solidFill>
                  <a:srgbClr val="FF0000"/>
                </a:solidFill>
              </a:rPr>
              <a:t> </a:t>
            </a:r>
            <a:r>
              <a:rPr lang="sr-Latn-RS" sz="2200" dirty="0" smtClean="0"/>
              <a:t>da ograniče delokrug saradnje;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Međutim, opseg dela ni u kom slučaju ne može biti uži od opsega dela za koje takva mera postoji na domaćem nivou. </a:t>
            </a:r>
            <a:r>
              <a:rPr lang="en-US" sz="2200" dirty="0" smtClean="0"/>
              <a:t> </a:t>
            </a:r>
            <a:endParaRPr lang="en-GB" sz="2200" dirty="0"/>
          </a:p>
        </p:txBody>
      </p:sp>
    </p:spTree>
    <p:extLst>
      <p:ext uri="{BB962C8B-B14F-4D97-AF65-F5344CB8AC3E}">
        <p14:creationId xmlns:p14="http://schemas.microsoft.com/office/powerpoint/2010/main" val="33470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dirty="0" smtClean="0"/>
              <a:t>Anketno pitanje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9742243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77324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US" sz="3200" b="1" dirty="0" smtClean="0"/>
              <a:t>34 </a:t>
            </a:r>
            <a:r>
              <a:rPr lang="en-US" sz="3200" b="1" dirty="0"/>
              <a:t>– </a:t>
            </a:r>
            <a:r>
              <a:rPr lang="sr-Latn-RS" sz="3200" b="1" dirty="0" smtClean="0"/>
              <a:t>Uzajamna pomoć u presretanju </a:t>
            </a:r>
          </a:p>
          <a:p>
            <a:pPr algn="r"/>
            <a:r>
              <a:rPr lang="sr-Latn-RS" sz="3200" b="1" dirty="0" smtClean="0"/>
              <a:t>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862322"/>
          </a:xfrm>
          <a:prstGeom prst="rect">
            <a:avLst/>
          </a:prstGeom>
        </p:spPr>
        <p:txBody>
          <a:bodyPr wrap="square">
            <a:spAutoFit/>
          </a:bodyPr>
          <a:lstStyle/>
          <a:p>
            <a:pPr marL="342900" indent="-342900" algn="just">
              <a:buFont typeface="Wingdings" pitchFamily="2" charset="2"/>
              <a:buChar char="Ø"/>
            </a:pPr>
            <a:r>
              <a:rPr lang="sr-Latn-RS" sz="2000" dirty="0" smtClean="0"/>
              <a:t>Strane ugovornice treba da obezbede uzajamnu pomoć u cilju </a:t>
            </a:r>
            <a:r>
              <a:rPr lang="sr-Latn-RS" sz="2000" b="1" dirty="0" smtClean="0">
                <a:solidFill>
                  <a:srgbClr val="FF0000"/>
                </a:solidFill>
              </a:rPr>
              <a:t>prikupljanja ili snimanja u realnom vremenu podataka iz sadržaja </a:t>
            </a:r>
            <a:r>
              <a:rPr lang="sr-Latn-RS" sz="2000" dirty="0" smtClean="0"/>
              <a:t>određenih komunikacija, prenetih preko računarskog sistema, do granice koju dozvoljavaju međusobno važeći ugovori i domaće pravo.</a:t>
            </a:r>
            <a:endParaRPr lang="sr-Latn-R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2462213"/>
          </a:xfrm>
          <a:prstGeom prst="rect">
            <a:avLst/>
          </a:prstGeom>
        </p:spPr>
        <p:txBody>
          <a:bodyPr wrap="square">
            <a:spAutoFit/>
          </a:bodyPr>
          <a:lstStyle/>
          <a:p>
            <a:pPr marL="342900" indent="-342900" algn="just">
              <a:buFont typeface="Wingdings" pitchFamily="2" charset="2"/>
              <a:buChar char="ü"/>
            </a:pPr>
            <a:r>
              <a:rPr lang="sr-Latn-RS" sz="2200" dirty="0" smtClean="0"/>
              <a:t>Ovom odredbom se istražnim organima omogućava da dobiju podatke iz sadržaja određenih komunikacija prenetih putem računarskog sistema u drugoj državi ugovornici. </a:t>
            </a:r>
            <a:r>
              <a:rPr lang="en-US" sz="2200" dirty="0" smtClean="0"/>
              <a:t> </a:t>
            </a:r>
            <a:endParaRPr lang="en-GB" sz="2200" dirty="0"/>
          </a:p>
        </p:txBody>
      </p:sp>
    </p:spTree>
    <p:extLst>
      <p:ext uri="{BB962C8B-B14F-4D97-AF65-F5344CB8AC3E}">
        <p14:creationId xmlns:p14="http://schemas.microsoft.com/office/powerpoint/2010/main" val="1591958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34 – </a:t>
            </a:r>
            <a:r>
              <a:rPr lang="sr-Latn-RS" sz="3200" b="1" dirty="0"/>
              <a:t>Uzajamna pomoć u presretanju </a:t>
            </a:r>
          </a:p>
          <a:p>
            <a:pPr algn="r"/>
            <a:r>
              <a:rPr lang="sr-Latn-RS" sz="3200" b="1" dirty="0"/>
              <a:t>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323713"/>
          </a:xfrm>
          <a:prstGeom prst="rect">
            <a:avLst/>
          </a:prstGeom>
        </p:spPr>
        <p:txBody>
          <a:bodyPr wrap="square">
            <a:spAutoFit/>
          </a:bodyPr>
          <a:lstStyle/>
          <a:p>
            <a:pPr marL="342900" indent="-342900" algn="just">
              <a:buFont typeface="Wingdings" pitchFamily="2" charset="2"/>
              <a:buChar char="Ø"/>
            </a:pPr>
            <a:r>
              <a:rPr lang="sr-Latn-RS" dirty="0"/>
              <a:t>Strane ugovornice treba da obezbede uzajamnu pomoć u cilju prikupljanja ili snimanja u realnom vremenu podataka iz sadržaja </a:t>
            </a:r>
            <a:r>
              <a:rPr lang="sr-Latn-RS" b="1" dirty="0">
                <a:solidFill>
                  <a:srgbClr val="FF0000"/>
                </a:solidFill>
              </a:rPr>
              <a:t>određenih komunikacija</a:t>
            </a:r>
            <a:r>
              <a:rPr lang="sr-Latn-RS" dirty="0"/>
              <a:t>, prenetih preko računarskog sistema, do granice koju dozvoljavaju međusobno važeći ugovori i domaće pravo</a:t>
            </a:r>
            <a:r>
              <a:rPr lang="en-US" sz="1900" dirty="0" smtClean="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477875"/>
          </a:xfrm>
          <a:prstGeom prst="rect">
            <a:avLst/>
          </a:prstGeom>
        </p:spPr>
        <p:txBody>
          <a:bodyPr wrap="square">
            <a:spAutoFit/>
          </a:bodyPr>
          <a:lstStyle/>
          <a:p>
            <a:pPr marL="342900" indent="-342900" algn="just">
              <a:buFont typeface="Wingdings" pitchFamily="2" charset="2"/>
              <a:buChar char="ü"/>
            </a:pPr>
            <a:r>
              <a:rPr lang="sr-Latn-RS" sz="2200" dirty="0"/>
              <a:t>Zahtevi za </a:t>
            </a:r>
            <a:r>
              <a:rPr lang="sr-Latn-RS" sz="2200" dirty="0" smtClean="0"/>
              <a:t>presretanje podataka iz sadržaja </a:t>
            </a:r>
            <a:r>
              <a:rPr lang="sr-Latn-RS" sz="2200" dirty="0"/>
              <a:t>moraju se odnositi na konkretne komunikacije koje su Strane molilje identifikovale.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a:t>Nedopušteni su zahtevi za opšti, neselektivni nadzor ili prikupljanje velikih količina podataka </a:t>
            </a:r>
            <a:r>
              <a:rPr lang="sr-Latn-RS" sz="2200" dirty="0" smtClean="0"/>
              <a:t>iz saobraćaja.</a:t>
            </a:r>
            <a:endParaRPr lang="en-GB" sz="2200" dirty="0"/>
          </a:p>
        </p:txBody>
      </p:sp>
    </p:spTree>
    <p:extLst>
      <p:ext uri="{BB962C8B-B14F-4D97-AF65-F5344CB8AC3E}">
        <p14:creationId xmlns:p14="http://schemas.microsoft.com/office/powerpoint/2010/main" val="1404182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34 – </a:t>
            </a:r>
            <a:r>
              <a:rPr lang="sr-Latn-RS" sz="3200" b="1" dirty="0"/>
              <a:t>Uzajamna pomoć u presretanju </a:t>
            </a:r>
          </a:p>
          <a:p>
            <a:pPr algn="r"/>
            <a:r>
              <a:rPr lang="sr-Latn-RS" sz="3200" b="1" dirty="0"/>
              <a:t>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3216265"/>
          </a:xfrm>
          <a:prstGeom prst="rect">
            <a:avLst/>
          </a:prstGeom>
        </p:spPr>
        <p:txBody>
          <a:bodyPr wrap="square">
            <a:spAutoFit/>
          </a:bodyPr>
          <a:lstStyle/>
          <a:p>
            <a:pPr marL="342900" indent="-342900" algn="just">
              <a:buFont typeface="Wingdings" pitchFamily="2" charset="2"/>
              <a:buChar char="Ø"/>
            </a:pPr>
            <a:r>
              <a:rPr lang="sr-Latn-RS" sz="2000" dirty="0"/>
              <a:t>Strane ugovornice treba da obezbede uzajamnu pomoć u cilju prikupljanja ili snimanja u realnom vremenu podataka iz sadržaja određenih komunikacija, prenetih preko računarskog sistema, </a:t>
            </a:r>
            <a:r>
              <a:rPr lang="sr-Latn-RS" sz="2000" b="1" dirty="0">
                <a:solidFill>
                  <a:srgbClr val="FF0000"/>
                </a:solidFill>
              </a:rPr>
              <a:t>do granice koju dozvoljavaju međusobno važeći ugovori i domaće pravo</a:t>
            </a:r>
            <a:r>
              <a:rPr lang="en-US" sz="2400" dirty="0"/>
              <a:t>.</a:t>
            </a:r>
            <a:endParaRPr lang="en-GB" sz="2400" dirty="0"/>
          </a:p>
          <a:p>
            <a:pPr marL="342900" indent="-342900" algn="just">
              <a:buFont typeface="Wingdings" pitchFamily="2" charset="2"/>
              <a:buChar char="Ø"/>
            </a:pP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2800767"/>
          </a:xfrm>
          <a:prstGeom prst="rect">
            <a:avLst/>
          </a:prstGeom>
        </p:spPr>
        <p:txBody>
          <a:bodyPr wrap="square">
            <a:spAutoFit/>
          </a:bodyPr>
          <a:lstStyle/>
          <a:p>
            <a:pPr marL="342900" indent="-342900" algn="just">
              <a:buFont typeface="Wingdings" pitchFamily="2" charset="2"/>
              <a:buChar char="ü"/>
            </a:pPr>
            <a:r>
              <a:rPr lang="sr-Latn-RS" sz="2200" dirty="0" smtClean="0"/>
              <a:t>Presretanje je visoko intruzivna mera i Strane mogu po slobodnoj proceni ograničiti delokrug saradnje;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Obim saradnje se može ograničiti domaćim pravom i važećim ugovorima.</a:t>
            </a:r>
            <a:r>
              <a:rPr lang="en-US" sz="2200" dirty="0" smtClean="0"/>
              <a:t> </a:t>
            </a:r>
            <a:endParaRPr lang="en-GB" sz="2200" dirty="0"/>
          </a:p>
        </p:txBody>
      </p:sp>
    </p:spTree>
    <p:extLst>
      <p:ext uri="{BB962C8B-B14F-4D97-AF65-F5344CB8AC3E}">
        <p14:creationId xmlns:p14="http://schemas.microsoft.com/office/powerpoint/2010/main" val="2653908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4194125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824581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315442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922122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US" sz="3200" b="1" dirty="0" smtClean="0"/>
              <a:t>35 </a:t>
            </a:r>
            <a:r>
              <a:rPr lang="en-US" sz="3200" b="1" dirty="0"/>
              <a:t>– </a:t>
            </a:r>
            <a:r>
              <a:rPr lang="sr-Latn-RS" sz="3200" b="1" dirty="0" smtClean="0"/>
              <a:t>Mreža </a:t>
            </a:r>
            <a:r>
              <a:rPr lang="en-US" sz="3200" b="1" dirty="0" smtClean="0"/>
              <a:t>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16594"/>
          </a:xfrm>
          <a:prstGeom prst="rect">
            <a:avLst/>
          </a:prstGeom>
        </p:spPr>
        <p:txBody>
          <a:bodyPr wrap="square">
            <a:spAutoFit/>
          </a:bodyPr>
          <a:lstStyle/>
          <a:p>
            <a:pPr marL="342900" indent="-342900" algn="just">
              <a:buFont typeface="Wingdings" pitchFamily="2" charset="2"/>
              <a:buChar char="Ø"/>
            </a:pPr>
            <a:r>
              <a:rPr lang="sr-Latn-RS" sz="1600" dirty="0" smtClean="0"/>
              <a:t>Svaka Strana ugovornica treba da odredi </a:t>
            </a:r>
            <a:r>
              <a:rPr lang="sr-Latn-RS" sz="1600" b="1" dirty="0" smtClean="0">
                <a:solidFill>
                  <a:srgbClr val="FF0000"/>
                </a:solidFill>
              </a:rPr>
              <a:t>mesto za kontakt</a:t>
            </a:r>
            <a:r>
              <a:rPr lang="sr-Latn-RS" sz="1600" dirty="0" smtClean="0"/>
              <a:t>, koje je dostupno </a:t>
            </a:r>
            <a:r>
              <a:rPr lang="sr-Latn-RS" sz="1600" b="1" dirty="0" smtClean="0">
                <a:solidFill>
                  <a:srgbClr val="FF0000"/>
                </a:solidFill>
              </a:rPr>
              <a:t>24 sata, 7 dana u nedelji</a:t>
            </a:r>
            <a:r>
              <a:rPr lang="sr-Latn-RS" sz="1600" dirty="0" smtClean="0"/>
              <a:t>, da bi omogućila pružanje </a:t>
            </a:r>
            <a:r>
              <a:rPr lang="sr-Latn-RS" sz="1600" b="1" dirty="0" smtClean="0">
                <a:solidFill>
                  <a:srgbClr val="FF0000"/>
                </a:solidFill>
              </a:rPr>
              <a:t>trenutne pomoći </a:t>
            </a:r>
            <a:r>
              <a:rPr lang="sr-Latn-RS" sz="1600" dirty="0" smtClean="0"/>
              <a:t>istragama ili postupcima u vezi sa krivičnim delima koja se odnose na računarske sisteme i podatke, ili radi prikupljanja dokaza u elektronskom obliku o krivičnom delu. Takva pomoć treba da obuhvati olakšavanje ili, ukoliko to domaće pravo i praksa dozvoljavaju, neposredno sprovođenje sledećih mera</a:t>
            </a:r>
            <a:r>
              <a:rPr lang="sr-Latn-RS" sz="1750" dirty="0" smtClean="0"/>
              <a:t>: </a:t>
            </a:r>
          </a:p>
          <a:p>
            <a:pPr lvl="1" algn="just"/>
            <a:r>
              <a:rPr lang="sr-Latn-RS" sz="1750" dirty="0" smtClean="0"/>
              <a:t>a </a:t>
            </a:r>
            <a:r>
              <a:rPr lang="sr-Latn-RS" sz="1600" dirty="0" smtClean="0"/>
              <a:t>davanje tehničkih saveta</a:t>
            </a:r>
            <a:r>
              <a:rPr lang="sr-Latn-RS" sz="1750" dirty="0" smtClean="0"/>
              <a:t>; </a:t>
            </a:r>
          </a:p>
          <a:p>
            <a:pPr lvl="1" algn="just"/>
            <a:r>
              <a:rPr lang="sr-Latn-RS" sz="1750" dirty="0" smtClean="0"/>
              <a:t>b </a:t>
            </a:r>
            <a:r>
              <a:rPr lang="sr-Latn-RS" sz="1600" dirty="0" smtClean="0"/>
              <a:t>zaštitu podataka u skladu sa čl. 29. i 30, i </a:t>
            </a:r>
            <a:r>
              <a:rPr lang="sr-Latn-RS" sz="1750" dirty="0" smtClean="0"/>
              <a:t> </a:t>
            </a:r>
          </a:p>
          <a:p>
            <a:pPr lvl="1" algn="just"/>
            <a:r>
              <a:rPr lang="sr-Latn-RS" sz="1750" dirty="0" smtClean="0"/>
              <a:t>v </a:t>
            </a:r>
            <a:r>
              <a:rPr lang="sr-Latn-RS" sz="1600" dirty="0" smtClean="0"/>
              <a:t>prikupljanje dokaza, davanje informacija pravne prirode i lociranje osumnjičenih</a:t>
            </a:r>
            <a:r>
              <a:rPr lang="sr-Latn-RS" sz="1750" dirty="0" smtClean="0"/>
              <a:t>.</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832092"/>
          </a:xfrm>
          <a:prstGeom prst="rect">
            <a:avLst/>
          </a:prstGeom>
        </p:spPr>
        <p:txBody>
          <a:bodyPr wrap="square">
            <a:spAutoFit/>
          </a:bodyPr>
          <a:lstStyle/>
          <a:p>
            <a:pPr marL="342900" indent="-342900" algn="just">
              <a:buFont typeface="Wingdings" pitchFamily="2" charset="2"/>
              <a:buChar char="ü"/>
            </a:pPr>
            <a:r>
              <a:rPr lang="sr-Latn-RS" sz="2200" dirty="0" smtClean="0"/>
              <a:t>Delotvorno prikupljanje dokaza u elektronskom obliku iziskuje brzi odgovor;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Postojeći modaliteti uzajamne pomoći zahtevaju dodatne kanale za trenutnu pomoć;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Budimpeštanska konvencija zahteva da svaka Strana uspostavi ovu dodatnu tačku za kontakt, koja je </a:t>
            </a:r>
            <a:r>
              <a:rPr lang="sr-Latn-RS" sz="2200" dirty="0"/>
              <a:t>za pružanje trenutne pomoći dostupna </a:t>
            </a:r>
            <a:r>
              <a:rPr lang="sr-Latn-RS" sz="2200" dirty="0" smtClean="0"/>
              <a:t>24 sata, sedam dana u nedelji;   </a:t>
            </a:r>
            <a:endParaRPr lang="en-GB" sz="2200" dirty="0"/>
          </a:p>
        </p:txBody>
      </p:sp>
    </p:spTree>
    <p:extLst>
      <p:ext uri="{BB962C8B-B14F-4D97-AF65-F5344CB8AC3E}">
        <p14:creationId xmlns:p14="http://schemas.microsoft.com/office/powerpoint/2010/main" val="547681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35 – </a:t>
            </a:r>
            <a:r>
              <a:rPr lang="sr-Latn-RS" sz="3200" b="1" dirty="0"/>
              <a:t>Mreža </a:t>
            </a:r>
            <a:r>
              <a:rPr lang="en-US" sz="3200" b="1" dirty="0"/>
              <a:t>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170372"/>
          </a:xfrm>
          <a:prstGeom prst="rect">
            <a:avLst/>
          </a:prstGeom>
        </p:spPr>
        <p:txBody>
          <a:bodyPr wrap="square">
            <a:spAutoFit/>
          </a:bodyPr>
          <a:lstStyle/>
          <a:p>
            <a:pPr marL="342900" indent="-342900" algn="just">
              <a:buFont typeface="Wingdings" pitchFamily="2" charset="2"/>
              <a:buChar char="Ø"/>
            </a:pPr>
            <a:r>
              <a:rPr lang="sr-Latn-RS" sz="1600" dirty="0"/>
              <a:t>Svaka Strana ugovornica treba da odredi mesto za kontakt, koje je dostupno 24 sata, 7 dana u nedelji, da bi omogućila pružanje trenutne pomoći </a:t>
            </a:r>
            <a:r>
              <a:rPr lang="sr-Latn-RS" sz="1600" b="1" dirty="0">
                <a:solidFill>
                  <a:srgbClr val="FF0000"/>
                </a:solidFill>
              </a:rPr>
              <a:t>istragama</a:t>
            </a:r>
            <a:r>
              <a:rPr lang="sr-Latn-RS" sz="1600" dirty="0"/>
              <a:t> ili </a:t>
            </a:r>
            <a:r>
              <a:rPr lang="sr-Latn-RS" sz="1600" b="1" dirty="0">
                <a:solidFill>
                  <a:srgbClr val="FF0000"/>
                </a:solidFill>
              </a:rPr>
              <a:t>postupcima</a:t>
            </a:r>
            <a:r>
              <a:rPr lang="sr-Latn-RS" sz="1600" dirty="0"/>
              <a:t> u vezi sa krivičnim delima koja se </a:t>
            </a:r>
            <a:r>
              <a:rPr lang="sr-Latn-RS" sz="1600" b="1" dirty="0">
                <a:solidFill>
                  <a:srgbClr val="FF0000"/>
                </a:solidFill>
              </a:rPr>
              <a:t>odnose na računarske sisteme i podatke</a:t>
            </a:r>
            <a:r>
              <a:rPr lang="sr-Latn-RS" sz="1600" dirty="0"/>
              <a:t>, ili radi </a:t>
            </a:r>
            <a:r>
              <a:rPr lang="sr-Latn-RS" sz="1600" b="1" dirty="0">
                <a:solidFill>
                  <a:srgbClr val="FF0000"/>
                </a:solidFill>
              </a:rPr>
              <a:t>prikupljanja dokaza u elektronskom obliku o krivičnom delu</a:t>
            </a:r>
            <a:r>
              <a:rPr lang="sr-Latn-RS" sz="1600" dirty="0"/>
              <a:t>. Takva pomoć treba da obuhvati olakšavanje ili, ukoliko to domaće pravo i praksa dozvoljavaju, neposredno sprovođenje sledećih mera</a:t>
            </a:r>
            <a:r>
              <a:rPr lang="sr-Latn-RS" sz="1750" dirty="0"/>
              <a:t>: </a:t>
            </a:r>
          </a:p>
          <a:p>
            <a:pPr lvl="1" algn="just"/>
            <a:r>
              <a:rPr lang="sr-Latn-RS" sz="1750" dirty="0"/>
              <a:t>a </a:t>
            </a:r>
            <a:r>
              <a:rPr lang="sr-Latn-RS" sz="1600" dirty="0"/>
              <a:t>davanje tehničkih saveta</a:t>
            </a:r>
            <a:r>
              <a:rPr lang="sr-Latn-RS" sz="1750" dirty="0"/>
              <a:t>; </a:t>
            </a:r>
          </a:p>
          <a:p>
            <a:pPr lvl="1" algn="just"/>
            <a:r>
              <a:rPr lang="sr-Latn-RS" sz="1750" dirty="0"/>
              <a:t>b </a:t>
            </a:r>
            <a:r>
              <a:rPr lang="sr-Latn-RS" sz="1600" dirty="0"/>
              <a:t>zaštitu podataka u skladu sa čl. 29. i 30, i </a:t>
            </a:r>
            <a:r>
              <a:rPr lang="sr-Latn-RS" sz="1750" dirty="0"/>
              <a:t> </a:t>
            </a:r>
          </a:p>
          <a:p>
            <a:pPr lvl="1" algn="just"/>
            <a:r>
              <a:rPr lang="sr-Latn-RS" sz="1750" dirty="0"/>
              <a:t>v </a:t>
            </a:r>
            <a:r>
              <a:rPr lang="sr-Latn-RS" sz="1600" dirty="0"/>
              <a:t>prikupljanje dokaza, davanje informacija pravne prirode i lociranje osumnjičenih</a:t>
            </a:r>
            <a:r>
              <a:rPr lang="en-US" sz="1750" dirty="0" smtClean="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a:spAutoFit/>
          </a:bodyPr>
          <a:lstStyle/>
          <a:p>
            <a:pPr marL="342900" indent="-342900" algn="just">
              <a:buFont typeface="Wingdings" pitchFamily="2" charset="2"/>
              <a:buChar char="ü"/>
            </a:pPr>
            <a:r>
              <a:rPr lang="sr-Latn-RS" sz="2200" dirty="0" smtClean="0"/>
              <a:t>Mreže </a:t>
            </a:r>
            <a:r>
              <a:rPr lang="en-GB" sz="2200" dirty="0" smtClean="0"/>
              <a:t>24/7 </a:t>
            </a:r>
            <a:r>
              <a:rPr lang="sr-Latn-RS" sz="2200" dirty="0" smtClean="0"/>
              <a:t>treba da pruže trenutnu pomoć u vezi sa</a:t>
            </a:r>
            <a:r>
              <a:rPr lang="en-GB" sz="2200" dirty="0" smtClean="0"/>
              <a:t>:</a:t>
            </a:r>
            <a:endParaRPr lang="en-GB" sz="2200" dirty="0"/>
          </a:p>
          <a:p>
            <a:pPr marL="800100" lvl="1" indent="-342900" algn="just">
              <a:buFont typeface="Wingdings" pitchFamily="2" charset="2"/>
              <a:buChar char="ü"/>
            </a:pPr>
            <a:r>
              <a:rPr lang="sr-Latn-RS" sz="2200" dirty="0"/>
              <a:t>d</a:t>
            </a:r>
            <a:r>
              <a:rPr lang="sr-Latn-RS" sz="2200" dirty="0" smtClean="0"/>
              <a:t>elima koja se odnose na računarske sisteme i podatke; </a:t>
            </a:r>
            <a:r>
              <a:rPr lang="en-GB" sz="2200" dirty="0" smtClean="0"/>
              <a:t> </a:t>
            </a:r>
            <a:endParaRPr lang="en-GB" sz="2200" dirty="0"/>
          </a:p>
          <a:p>
            <a:pPr marL="800100" lvl="1" indent="-342900" algn="just">
              <a:buFont typeface="Wingdings" pitchFamily="2" charset="2"/>
              <a:buChar char="ü"/>
            </a:pPr>
            <a:r>
              <a:rPr lang="sr-Latn-RS" sz="2200" dirty="0"/>
              <a:t>p</a:t>
            </a:r>
            <a:r>
              <a:rPr lang="sr-Latn-RS" sz="2200" dirty="0" smtClean="0"/>
              <a:t>rikupljanjem podataka za </a:t>
            </a:r>
            <a:r>
              <a:rPr lang="sr-Latn-RS" sz="2200" u="sng" dirty="0" smtClean="0"/>
              <a:t>bilo koje </a:t>
            </a:r>
            <a:r>
              <a:rPr lang="sr-Latn-RS" sz="2200" dirty="0" smtClean="0"/>
              <a:t>krivično delo.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Strane mogu da odrede lokaciju Mreže </a:t>
            </a:r>
            <a:r>
              <a:rPr lang="en-GB" sz="2200" dirty="0" smtClean="0"/>
              <a:t>24/7 </a:t>
            </a:r>
            <a:r>
              <a:rPr lang="sr-Latn-RS" sz="2200" dirty="0" smtClean="0"/>
              <a:t>u svojoj jurisdikciji (u okviru centralnog organa, policije ili na drugom mestu).</a:t>
            </a:r>
            <a:endParaRPr lang="en-GB" sz="2200" dirty="0"/>
          </a:p>
        </p:txBody>
      </p:sp>
    </p:spTree>
    <p:extLst>
      <p:ext uri="{BB962C8B-B14F-4D97-AF65-F5344CB8AC3E}">
        <p14:creationId xmlns:p14="http://schemas.microsoft.com/office/powerpoint/2010/main" val="4020374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3055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35 – </a:t>
            </a:r>
            <a:r>
              <a:rPr lang="sr-Latn-RS" sz="3200" b="1" dirty="0"/>
              <a:t>Mreža </a:t>
            </a:r>
            <a:r>
              <a:rPr lang="en-US" sz="3200" b="1" dirty="0"/>
              <a:t>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16594"/>
          </a:xfrm>
          <a:prstGeom prst="rect">
            <a:avLst/>
          </a:prstGeom>
        </p:spPr>
        <p:txBody>
          <a:bodyPr wrap="square">
            <a:spAutoFit/>
          </a:bodyPr>
          <a:lstStyle/>
          <a:p>
            <a:pPr marL="342900" indent="-342900" algn="just">
              <a:buFont typeface="Wingdings" pitchFamily="2" charset="2"/>
              <a:buChar char="Ø"/>
            </a:pPr>
            <a:r>
              <a:rPr lang="sr-Latn-RS" sz="1600" dirty="0"/>
              <a:t>Svaka Strana ugovornica treba da odredi mesto za kontakt, koje je dostupno 24 sata, 7 dana u nedelji, da bi omogućila pružanje trenutne pomoći istragama ili postupcima u vezi sa krivičnim delima koja se odnose na računarske sisteme i podatke, ili radi prikupljanja dokaza u elektronskom obliku o krivičnom delu. Takva pomoć treba da obuhvati </a:t>
            </a:r>
            <a:r>
              <a:rPr lang="sr-Latn-RS" sz="1600" b="1" dirty="0">
                <a:solidFill>
                  <a:srgbClr val="FF0000"/>
                </a:solidFill>
              </a:rPr>
              <a:t>olakšavanje</a:t>
            </a:r>
            <a:r>
              <a:rPr lang="sr-Latn-RS" sz="1600" dirty="0"/>
              <a:t> ili, </a:t>
            </a:r>
            <a:r>
              <a:rPr lang="sr-Latn-RS" sz="1600" b="1" dirty="0">
                <a:solidFill>
                  <a:srgbClr val="FF0000"/>
                </a:solidFill>
              </a:rPr>
              <a:t>ukoliko to domaće pravo </a:t>
            </a:r>
            <a:r>
              <a:rPr lang="sr-Latn-RS" sz="1600" dirty="0"/>
              <a:t>i praksa </a:t>
            </a:r>
            <a:r>
              <a:rPr lang="sr-Latn-RS" sz="1600" b="1" dirty="0">
                <a:solidFill>
                  <a:srgbClr val="FF0000"/>
                </a:solidFill>
              </a:rPr>
              <a:t>dozvoljava</a:t>
            </a:r>
            <a:r>
              <a:rPr lang="sr-Latn-RS" sz="1600" dirty="0"/>
              <a:t>ju, </a:t>
            </a:r>
            <a:r>
              <a:rPr lang="sr-Latn-RS" sz="1600" b="1" dirty="0">
                <a:solidFill>
                  <a:srgbClr val="FF0000"/>
                </a:solidFill>
              </a:rPr>
              <a:t>neposredno sprovođenje</a:t>
            </a:r>
            <a:r>
              <a:rPr lang="sr-Latn-RS" sz="1600" dirty="0"/>
              <a:t> sledećih mera</a:t>
            </a:r>
            <a:r>
              <a:rPr lang="sr-Latn-RS" sz="1750" dirty="0"/>
              <a:t>: </a:t>
            </a:r>
          </a:p>
          <a:p>
            <a:pPr lvl="1" algn="just"/>
            <a:r>
              <a:rPr lang="sr-Latn-RS" sz="1750" dirty="0"/>
              <a:t>a </a:t>
            </a:r>
            <a:r>
              <a:rPr lang="sr-Latn-RS" sz="1600" dirty="0"/>
              <a:t>davanje </a:t>
            </a:r>
            <a:r>
              <a:rPr lang="sr-Latn-RS" sz="1600" b="1" dirty="0">
                <a:solidFill>
                  <a:srgbClr val="FF0000"/>
                </a:solidFill>
              </a:rPr>
              <a:t>tehničkih saveta</a:t>
            </a:r>
            <a:r>
              <a:rPr lang="sr-Latn-RS" sz="1750" dirty="0"/>
              <a:t>; </a:t>
            </a:r>
          </a:p>
          <a:p>
            <a:pPr lvl="1" algn="just"/>
            <a:r>
              <a:rPr lang="sr-Latn-RS" sz="1750" dirty="0"/>
              <a:t>b </a:t>
            </a:r>
            <a:r>
              <a:rPr lang="sr-Latn-RS" sz="1600" b="1" dirty="0">
                <a:solidFill>
                  <a:srgbClr val="FF0000"/>
                </a:solidFill>
              </a:rPr>
              <a:t>zaštitu</a:t>
            </a:r>
            <a:r>
              <a:rPr lang="sr-Latn-RS" sz="1600" dirty="0"/>
              <a:t> podataka u skladu sa čl. 29. i 30, i </a:t>
            </a:r>
            <a:r>
              <a:rPr lang="sr-Latn-RS" sz="1750" dirty="0"/>
              <a:t> </a:t>
            </a:r>
          </a:p>
          <a:p>
            <a:pPr lvl="1" algn="just"/>
            <a:r>
              <a:rPr lang="sr-Latn-RS" sz="1750" dirty="0"/>
              <a:t>v </a:t>
            </a:r>
            <a:r>
              <a:rPr lang="sr-Latn-RS" sz="1600" b="1" dirty="0">
                <a:solidFill>
                  <a:srgbClr val="FF0000"/>
                </a:solidFill>
              </a:rPr>
              <a:t>prikupljanje dokaza</a:t>
            </a:r>
            <a:r>
              <a:rPr lang="sr-Latn-RS" sz="1600" dirty="0"/>
              <a:t>, davanje </a:t>
            </a:r>
            <a:r>
              <a:rPr lang="sr-Latn-RS" sz="1600" b="1" dirty="0">
                <a:solidFill>
                  <a:srgbClr val="FF0000"/>
                </a:solidFill>
              </a:rPr>
              <a:t>informacija pravne prirode </a:t>
            </a:r>
            <a:r>
              <a:rPr lang="sr-Latn-RS" sz="1600" dirty="0"/>
              <a:t>i </a:t>
            </a:r>
            <a:r>
              <a:rPr lang="sr-Latn-RS" sz="1600" b="1" dirty="0">
                <a:solidFill>
                  <a:srgbClr val="FF0000"/>
                </a:solidFill>
              </a:rPr>
              <a:t>lociranje osumnjičenih</a:t>
            </a:r>
            <a:r>
              <a:rPr lang="en-US" sz="1750" dirty="0" smtClean="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355312"/>
          </a:xfrm>
          <a:prstGeom prst="rect">
            <a:avLst/>
          </a:prstGeom>
        </p:spPr>
        <p:txBody>
          <a:bodyPr wrap="square">
            <a:spAutoFit/>
          </a:bodyPr>
          <a:lstStyle/>
          <a:p>
            <a:pPr marL="342900" indent="-342900" algn="just">
              <a:buFont typeface="Wingdings" pitchFamily="2" charset="2"/>
              <a:buChar char="ü"/>
            </a:pPr>
            <a:r>
              <a:rPr lang="sr-Latn-RS" sz="1900" dirty="0" smtClean="0"/>
              <a:t>Mreže 24/7 mogu olakšati, ili, ukoliko je dopušteno domaćim pravom, neposredno pružiti pomoć.</a:t>
            </a:r>
            <a:endParaRPr lang="en-US" sz="1900" dirty="0"/>
          </a:p>
          <a:p>
            <a:pPr marL="342900" indent="-342900" algn="just">
              <a:buFont typeface="Wingdings" pitchFamily="2" charset="2"/>
              <a:buChar char="ü"/>
            </a:pPr>
            <a:r>
              <a:rPr lang="sr-Latn-RS" sz="1900" dirty="0" smtClean="0"/>
              <a:t>Pomoć se može odnositi na:</a:t>
            </a:r>
            <a:endParaRPr lang="en-US" sz="1900" dirty="0"/>
          </a:p>
          <a:p>
            <a:pPr marL="800100" lvl="1" indent="-342900" algn="just">
              <a:buFont typeface="Wingdings" pitchFamily="2" charset="2"/>
              <a:buChar char="ü"/>
            </a:pPr>
            <a:r>
              <a:rPr lang="sr-Latn-RS" sz="1900" dirty="0" smtClean="0"/>
              <a:t>Davanje tehničkih saveta kako bi se napad zaustavio ili locirao; </a:t>
            </a:r>
            <a:endParaRPr lang="en-US" sz="1900" dirty="0"/>
          </a:p>
          <a:p>
            <a:pPr marL="800100" lvl="1" indent="-342900" algn="just">
              <a:buFont typeface="Wingdings" pitchFamily="2" charset="2"/>
              <a:buChar char="ü"/>
            </a:pPr>
            <a:r>
              <a:rPr lang="sr-Latn-RS" sz="1900" dirty="0" smtClean="0"/>
              <a:t>Zaštitu podataka u skladu sa zahtevom (kako bi se obezbedila ekspeditivnija zaštita nego putem centralnog organa);</a:t>
            </a:r>
            <a:endParaRPr lang="en-US" sz="1900" dirty="0"/>
          </a:p>
          <a:p>
            <a:pPr marL="800100" lvl="1" indent="-342900" algn="just">
              <a:buFont typeface="Wingdings" pitchFamily="2" charset="2"/>
              <a:buChar char="ü"/>
            </a:pPr>
            <a:r>
              <a:rPr lang="sr-Latn-RS" sz="1900" dirty="0" smtClean="0"/>
              <a:t>Prikupljanje dokaza; </a:t>
            </a:r>
            <a:r>
              <a:rPr lang="en-US" sz="1900" dirty="0" smtClean="0"/>
              <a:t> </a:t>
            </a:r>
            <a:endParaRPr lang="en-US" sz="1900" dirty="0"/>
          </a:p>
          <a:p>
            <a:pPr marL="800100" lvl="1" indent="-342900" algn="just">
              <a:buFont typeface="Wingdings" pitchFamily="2" charset="2"/>
              <a:buChar char="ü"/>
            </a:pPr>
            <a:r>
              <a:rPr lang="sr-Latn-RS" sz="1900" dirty="0" smtClean="0"/>
              <a:t>Davanje informacija pravne prirode (o, na primer, pravnim preduslovima za obezbeđivanje pomoći); </a:t>
            </a:r>
            <a:endParaRPr lang="en-US" sz="1900" dirty="0"/>
          </a:p>
          <a:p>
            <a:pPr marL="800100" lvl="1" indent="-342900" algn="just">
              <a:buFont typeface="Wingdings" pitchFamily="2" charset="2"/>
              <a:buChar char="ü"/>
            </a:pPr>
            <a:r>
              <a:rPr lang="sr-Latn-RS" sz="1900" dirty="0" smtClean="0"/>
              <a:t>Lociranje osumnjičenih. </a:t>
            </a:r>
            <a:r>
              <a:rPr lang="en-US" sz="1900" dirty="0" smtClean="0"/>
              <a:t> </a:t>
            </a:r>
            <a:endParaRPr lang="en-US" sz="1900" dirty="0"/>
          </a:p>
          <a:p>
            <a:pPr marL="800100" lvl="1" indent="-342900" algn="just">
              <a:buFont typeface="Wingdings" pitchFamily="2" charset="2"/>
              <a:buChar char="ü"/>
            </a:pPr>
            <a:endParaRPr lang="en-GB" sz="1900" dirty="0"/>
          </a:p>
        </p:txBody>
      </p:sp>
    </p:spTree>
    <p:extLst>
      <p:ext uri="{BB962C8B-B14F-4D97-AF65-F5344CB8AC3E}">
        <p14:creationId xmlns:p14="http://schemas.microsoft.com/office/powerpoint/2010/main" val="1225272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35 – </a:t>
            </a:r>
            <a:r>
              <a:rPr lang="sr-Latn-RS" sz="3200" b="1" dirty="0"/>
              <a:t>Mreža </a:t>
            </a:r>
            <a:r>
              <a:rPr lang="en-US" sz="3200" b="1" dirty="0"/>
              <a:t>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62760"/>
          </a:xfrm>
          <a:prstGeom prst="rect">
            <a:avLst/>
          </a:prstGeom>
        </p:spPr>
        <p:txBody>
          <a:bodyPr wrap="square">
            <a:spAutoFit/>
          </a:bodyPr>
          <a:lstStyle/>
          <a:p>
            <a:pPr marL="342900" indent="-342900" algn="just">
              <a:buFont typeface="Wingdings" pitchFamily="2" charset="2"/>
              <a:buChar char="Ø"/>
            </a:pPr>
            <a:r>
              <a:rPr lang="sr-Latn-RS" sz="1750" dirty="0" smtClean="0"/>
              <a:t>2 a </a:t>
            </a:r>
            <a:r>
              <a:rPr lang="sr-Latn-RS" sz="1600" dirty="0" smtClean="0"/>
              <a:t>Mesto za kontakte strane ugovornice treba da raspolaže </a:t>
            </a:r>
            <a:r>
              <a:rPr lang="sr-Latn-RS" sz="1600" b="1" dirty="0" smtClean="0">
                <a:solidFill>
                  <a:srgbClr val="FF0000"/>
                </a:solidFill>
              </a:rPr>
              <a:t>mogućnostima dovoljnim da može brzo da razmenjuje poruke</a:t>
            </a:r>
            <a:r>
              <a:rPr lang="sr-Latn-RS" sz="1600" dirty="0" smtClean="0"/>
              <a:t> sa mestom kontakta druge Strane ugovornice</a:t>
            </a:r>
            <a:r>
              <a:rPr lang="sr-Latn-RS" sz="1750" dirty="0" smtClean="0"/>
              <a:t>. </a:t>
            </a:r>
          </a:p>
          <a:p>
            <a:pPr algn="just"/>
            <a:endParaRPr lang="sr-Latn-RS" sz="1750" dirty="0" smtClean="0"/>
          </a:p>
          <a:p>
            <a:pPr marL="342900" indent="-342900" algn="just">
              <a:buFont typeface="Wingdings" pitchFamily="2" charset="2"/>
              <a:buChar char="Ø"/>
            </a:pPr>
            <a:r>
              <a:rPr lang="sr-Latn-RS" sz="1750" dirty="0" smtClean="0"/>
              <a:t>b </a:t>
            </a:r>
            <a:r>
              <a:rPr lang="sr-Latn-RS" sz="1600" dirty="0" smtClean="0"/>
              <a:t>Ukoliko mesto za kontakt koje je odredila Strana ugovornica nije deo njenih državnih organa ili organa nadležnih za međunarodnu uzajamnu pomoć ili ekstradiciju, </a:t>
            </a:r>
            <a:r>
              <a:rPr lang="sr-Latn-RS" sz="1600" b="1" dirty="0" smtClean="0">
                <a:solidFill>
                  <a:srgbClr val="FF0000"/>
                </a:solidFill>
              </a:rPr>
              <a:t>mora da se obezbedi da mesto za kontakt može brzo da sarađuje sa tim organima</a:t>
            </a:r>
            <a:r>
              <a:rPr lang="sr-Latn-RS" sz="1750" dirty="0" smtClean="0"/>
              <a:t>. </a:t>
            </a:r>
          </a:p>
          <a:p>
            <a:pPr marL="342900" indent="-342900" algn="just">
              <a:buFont typeface="Wingdings" pitchFamily="2" charset="2"/>
              <a:buChar char="Ø"/>
            </a:pPr>
            <a:endParaRPr lang="sr-Latn-RS" sz="1750" dirty="0" smtClean="0"/>
          </a:p>
          <a:p>
            <a:pPr marL="342900" indent="-342900" algn="just">
              <a:buFont typeface="Wingdings" pitchFamily="2" charset="2"/>
              <a:buChar char="Ø"/>
            </a:pPr>
            <a:r>
              <a:rPr lang="sr-Latn-RS" sz="1750" dirty="0" smtClean="0"/>
              <a:t>3 </a:t>
            </a:r>
            <a:r>
              <a:rPr lang="sr-Latn-RS" sz="1600" dirty="0" smtClean="0"/>
              <a:t>Da bi rad mreže bio olakšan, svaka Strana ugovornica treba da obezbedi obučeno i opremljeno osoblje</a:t>
            </a:r>
            <a:r>
              <a:rPr lang="sr-Latn-RS" sz="1750" dirty="0" smtClean="0"/>
              <a:t>.</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6186309"/>
          </a:xfrm>
          <a:prstGeom prst="rect">
            <a:avLst/>
          </a:prstGeom>
        </p:spPr>
        <p:txBody>
          <a:bodyPr wrap="square">
            <a:spAutoFit/>
          </a:bodyPr>
          <a:lstStyle/>
          <a:p>
            <a:pPr marL="342900" indent="-342900" algn="just">
              <a:buFont typeface="Wingdings" pitchFamily="2" charset="2"/>
              <a:buChar char="ü"/>
            </a:pPr>
            <a:r>
              <a:rPr lang="sr-Latn-RS" sz="2200" dirty="0" smtClean="0"/>
              <a:t>Mreža </a:t>
            </a:r>
            <a:r>
              <a:rPr lang="en-US" sz="2200" dirty="0" smtClean="0"/>
              <a:t>24/7 </a:t>
            </a:r>
            <a:r>
              <a:rPr lang="sr-Latn-RS" sz="2200" dirty="0" smtClean="0"/>
              <a:t>mora da raspolaže mogućnostima za brzu komunikaciju sa drugim Mrežama </a:t>
            </a:r>
            <a:r>
              <a:rPr lang="en-US" sz="2200" dirty="0" smtClean="0"/>
              <a:t>24/7</a:t>
            </a:r>
            <a:r>
              <a:rPr lang="sr-Latn-RS" sz="2200" dirty="0" smtClean="0"/>
              <a:t>; </a:t>
            </a:r>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Mreža </a:t>
            </a:r>
            <a:r>
              <a:rPr lang="en-US" sz="2200" dirty="0" smtClean="0"/>
              <a:t>24/7 </a:t>
            </a:r>
            <a:r>
              <a:rPr lang="sr-Latn-RS" sz="2200" dirty="0" smtClean="0"/>
              <a:t>mora imati i mogućnost da komunicira sa odgovarajućim nadležnim organima (npr. policijom, tužiocem, Ministarstvom inostranih poslova, itd.) u svojoj jurisdikciji, kako bi ekspeditivno izvršila zahteve (</a:t>
            </a:r>
            <a:r>
              <a:rPr lang="en-US" sz="2200" dirty="0" smtClean="0"/>
              <a:t>24/7</a:t>
            </a:r>
            <a:r>
              <a:rPr lang="sr-Latn-R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311727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US" sz="3200" b="1" dirty="0"/>
              <a:t>35 – </a:t>
            </a:r>
            <a:r>
              <a:rPr lang="sr-Latn-RS" sz="3200" b="1" dirty="0"/>
              <a:t>Mreža </a:t>
            </a:r>
            <a:r>
              <a:rPr lang="en-US" sz="3200" b="1" dirty="0"/>
              <a:t>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139"/>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16758"/>
          </a:xfrm>
          <a:prstGeom prst="rect">
            <a:avLst/>
          </a:prstGeom>
        </p:spPr>
        <p:txBody>
          <a:bodyPr wrap="square">
            <a:spAutoFit/>
          </a:bodyPr>
          <a:lstStyle/>
          <a:p>
            <a:pPr marL="342900" indent="-342900" algn="just">
              <a:buFont typeface="Wingdings" pitchFamily="2" charset="2"/>
              <a:buChar char="Ø"/>
            </a:pPr>
            <a:r>
              <a:rPr lang="sr-Latn-RS" sz="2000" dirty="0"/>
              <a:t>2 a </a:t>
            </a:r>
            <a:r>
              <a:rPr lang="sr-Latn-RS" dirty="0"/>
              <a:t>Mesto za kontakte strane ugovornice treba da raspolaže mogućnostima dovoljnim da može brzo da razmenjuje poruke sa mestom kontakta druge Strane ugovornice</a:t>
            </a:r>
            <a:r>
              <a:rPr lang="sr-Latn-RS" sz="2000" dirty="0"/>
              <a:t>. </a:t>
            </a:r>
          </a:p>
          <a:p>
            <a:pPr algn="just"/>
            <a:endParaRPr lang="sr-Latn-RS" sz="2000" dirty="0"/>
          </a:p>
          <a:p>
            <a:pPr marL="342900" indent="-342900" algn="just">
              <a:buFont typeface="Wingdings" pitchFamily="2" charset="2"/>
              <a:buChar char="Ø"/>
            </a:pPr>
            <a:r>
              <a:rPr lang="sr-Latn-RS" sz="2000" dirty="0"/>
              <a:t>b </a:t>
            </a:r>
            <a:r>
              <a:rPr lang="sr-Latn-RS" dirty="0"/>
              <a:t>Ukoliko mesto za kontakt koje je odredila Strana ugovornica nije deo njenih državnih organa ili organa nadležnih za međunarodnu uzajamnu pomoć ili ekstradiciju, mora da se obezbedi da mesto za kontakt može brzo da sarađuje sa tim organima</a:t>
            </a:r>
            <a:r>
              <a:rPr lang="sr-Latn-RS" sz="2000" dirty="0"/>
              <a:t>. </a:t>
            </a:r>
          </a:p>
          <a:p>
            <a:pPr marL="342900" indent="-342900" algn="just">
              <a:buFont typeface="Wingdings" pitchFamily="2" charset="2"/>
              <a:buChar char="Ø"/>
            </a:pPr>
            <a:endParaRPr lang="sr-Latn-RS" sz="2000" dirty="0"/>
          </a:p>
          <a:p>
            <a:pPr marL="342900" indent="-342900" algn="just">
              <a:buFont typeface="Wingdings" pitchFamily="2" charset="2"/>
              <a:buChar char="Ø"/>
            </a:pPr>
            <a:r>
              <a:rPr lang="sr-Latn-RS" sz="2000" dirty="0"/>
              <a:t>3 </a:t>
            </a:r>
            <a:r>
              <a:rPr lang="sr-Latn-RS" dirty="0"/>
              <a:t>Da bi rad mreže bio olakšan, svaka Strana ugovornica treba da obezbedi </a:t>
            </a:r>
            <a:r>
              <a:rPr lang="sr-Latn-RS" b="1" dirty="0">
                <a:solidFill>
                  <a:srgbClr val="FF0000"/>
                </a:solidFill>
              </a:rPr>
              <a:t>obučeno</a:t>
            </a:r>
            <a:r>
              <a:rPr lang="sr-Latn-RS" dirty="0"/>
              <a:t> i </a:t>
            </a:r>
            <a:r>
              <a:rPr lang="sr-Latn-RS" b="1" dirty="0">
                <a:solidFill>
                  <a:srgbClr val="FF0000"/>
                </a:solidFill>
              </a:rPr>
              <a:t>opremljeno osoblje</a:t>
            </a:r>
            <a:r>
              <a:rPr lang="en-US" sz="1750" dirty="0" smtClean="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847755"/>
          </a:xfrm>
          <a:prstGeom prst="rect">
            <a:avLst/>
          </a:prstGeom>
        </p:spPr>
        <p:txBody>
          <a:bodyPr wrap="square">
            <a:spAutoFit/>
          </a:bodyPr>
          <a:lstStyle/>
          <a:p>
            <a:pPr marL="342900" indent="-342900" algn="just">
              <a:buFont typeface="Wingdings" pitchFamily="2" charset="2"/>
              <a:buChar char="ü"/>
            </a:pPr>
            <a:r>
              <a:rPr lang="sr-Latn-RS" sz="2200" dirty="0" smtClean="0"/>
              <a:t>Mreža </a:t>
            </a:r>
            <a:r>
              <a:rPr lang="en-US" sz="2200" dirty="0" smtClean="0"/>
              <a:t>24/7 </a:t>
            </a:r>
            <a:r>
              <a:rPr lang="sr-Latn-RS" sz="2200" dirty="0" smtClean="0"/>
              <a:t>mora imati adekvatnu opremu, koja obuhvata</a:t>
            </a:r>
            <a:r>
              <a:rPr lang="en-US" sz="2200" dirty="0" smtClean="0"/>
              <a:t>:</a:t>
            </a:r>
            <a:endParaRPr lang="en-US" sz="2200" dirty="0"/>
          </a:p>
          <a:p>
            <a:pPr marL="800100" lvl="1" indent="-342900" algn="just">
              <a:buFont typeface="Wingdings" pitchFamily="2" charset="2"/>
              <a:buChar char="ü"/>
            </a:pPr>
            <a:r>
              <a:rPr lang="sr-Latn-RS" sz="2200" dirty="0"/>
              <a:t>m</a:t>
            </a:r>
            <a:r>
              <a:rPr lang="sr-Latn-RS" sz="2200" dirty="0" smtClean="0"/>
              <a:t>oderan telefon; </a:t>
            </a:r>
            <a:endParaRPr lang="en-US" sz="2200" dirty="0"/>
          </a:p>
          <a:p>
            <a:pPr marL="800100" lvl="1" indent="-342900" algn="just">
              <a:buFont typeface="Wingdings" pitchFamily="2" charset="2"/>
              <a:buChar char="ü"/>
            </a:pPr>
            <a:r>
              <a:rPr lang="sr-Latn-RS" sz="2200" dirty="0"/>
              <a:t>f</a:t>
            </a:r>
            <a:r>
              <a:rPr lang="en-US" sz="2200" dirty="0" smtClean="0"/>
              <a:t>a</a:t>
            </a:r>
            <a:r>
              <a:rPr lang="sr-Latn-RS" sz="2200" dirty="0" smtClean="0"/>
              <a:t>ks; </a:t>
            </a:r>
            <a:endParaRPr lang="en-US" sz="2200" dirty="0"/>
          </a:p>
          <a:p>
            <a:pPr marL="800100" lvl="1" indent="-342900" algn="just">
              <a:buFont typeface="Wingdings" pitchFamily="2" charset="2"/>
              <a:buChar char="ü"/>
            </a:pPr>
            <a:r>
              <a:rPr lang="sr-Latn-RS" sz="2200" dirty="0" smtClean="0"/>
              <a:t>računarsku opremu; </a:t>
            </a:r>
            <a:endParaRPr lang="en-US" sz="2200" dirty="0"/>
          </a:p>
          <a:p>
            <a:pPr marL="800100" lvl="1" indent="-342900" algn="just">
              <a:buFont typeface="Wingdings" pitchFamily="2" charset="2"/>
              <a:buChar char="ü"/>
            </a:pPr>
            <a:r>
              <a:rPr lang="sr-Latn-RS" sz="2200" dirty="0" smtClean="0"/>
              <a:t>druge forme komunikacije; </a:t>
            </a:r>
            <a:endParaRPr lang="en-US" sz="2200" dirty="0"/>
          </a:p>
          <a:p>
            <a:pPr marL="800100" lvl="1" indent="-342900" algn="just">
              <a:buFont typeface="Wingdings" pitchFamily="2" charset="2"/>
              <a:buChar char="ü"/>
            </a:pPr>
            <a:r>
              <a:rPr lang="sr-Latn-RS" sz="2200" dirty="0" smtClean="0"/>
              <a:t>analitičku opremu. </a:t>
            </a:r>
            <a:endParaRPr lang="en-US" sz="2200" dirty="0"/>
          </a:p>
          <a:p>
            <a:pPr marL="800100" lvl="1"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Mreža </a:t>
            </a:r>
            <a:r>
              <a:rPr lang="en-US" sz="2200" dirty="0" smtClean="0"/>
              <a:t>24/7 </a:t>
            </a:r>
            <a:r>
              <a:rPr lang="sr-Latn-RS" sz="2200" dirty="0" smtClean="0"/>
              <a:t>mora imati propisno obučeno osoblje u pogledu visokotehnološkog kriminala i elektronskih dokaza, koje, isto tako, treba da zna kako da efikasno odgovori na zahteve. </a:t>
            </a:r>
            <a:r>
              <a:rPr lang="en-US" sz="2200" dirty="0" smtClean="0"/>
              <a:t> </a:t>
            </a:r>
            <a:endParaRPr lang="en-US" sz="2200" dirty="0"/>
          </a:p>
          <a:p>
            <a:pPr marL="800100" lvl="1" indent="-342900" algn="just">
              <a:buFont typeface="Wingdings" pitchFamily="2" charset="2"/>
              <a:buChar char="ü"/>
            </a:pPr>
            <a:endParaRPr lang="en-GB" sz="2200" dirty="0"/>
          </a:p>
        </p:txBody>
      </p:sp>
    </p:spTree>
    <p:extLst>
      <p:ext uri="{BB962C8B-B14F-4D97-AF65-F5344CB8AC3E}">
        <p14:creationId xmlns:p14="http://schemas.microsoft.com/office/powerpoint/2010/main" val="9184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dirty="0" smtClean="0"/>
              <a:t>Anketno pitanje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6814409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518305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Odredbe nacrta Drugog dodatnog protokola</a:t>
            </a:r>
            <a:r>
              <a:rPr lang="en-GB" sz="3200" b="1" dirty="0" smtClean="0"/>
              <a:t> </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Grupa za pripremu nacrta Protokola</a:t>
            </a:r>
          </a:p>
          <a:p>
            <a:pPr algn="r"/>
            <a:r>
              <a:rPr lang="sr-Latn-RS" sz="3200" b="1" dirty="0" smtClean="0"/>
              <a:t>Usvojeni nacrti članova</a:t>
            </a:r>
            <a:r>
              <a:rPr lang="en-GB" sz="3200" b="1" dirty="0" smtClean="0"/>
              <a:t> (</a:t>
            </a:r>
            <a:r>
              <a:rPr lang="sr-Latn-RS" sz="3200" b="1" dirty="0" smtClean="0"/>
              <a:t>maj 2020</a:t>
            </a:r>
            <a:r>
              <a:rPr lang="en-GB" sz="3200" b="1" dirty="0" smtClean="0"/>
              <a:t>)</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sr-Latn-RS" sz="2200" dirty="0" smtClean="0"/>
              <a:t>Jezik zahteva</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Video konferencije (za uzimanje svedočenja ili izjava svedoka)</a:t>
            </a:r>
            <a:r>
              <a:rPr lang="en-US" sz="2200" dirty="0" smtClean="0"/>
              <a:t>)</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Zajednički istražni timovi i zajedničke istrage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a:t>U</a:t>
            </a:r>
            <a:r>
              <a:rPr lang="sr-Latn-RS" sz="2200" dirty="0" smtClean="0"/>
              <a:t>zajamna pomoć u kriznim situacijama</a:t>
            </a:r>
            <a:endParaRPr lang="en-GB" sz="2200" dirty="0"/>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1785104"/>
          </a:xfrm>
          <a:prstGeom prst="rect">
            <a:avLst/>
          </a:prstGeom>
        </p:spPr>
        <p:txBody>
          <a:bodyPr wrap="square">
            <a:spAutoFit/>
          </a:bodyPr>
          <a:lstStyle/>
          <a:p>
            <a:pPr marL="342900" indent="-342900">
              <a:buFont typeface="Wingdings" pitchFamily="2" charset="2"/>
              <a:buChar char="Ø"/>
            </a:pPr>
            <a:r>
              <a:rPr lang="sr-Latn-RS" sz="2200" dirty="0" smtClean="0"/>
              <a:t>Direktno otkrivanje informacija o pretplatniku</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Izvršenje naredbi druge Strane za hitno predavanje podataka</a:t>
            </a:r>
            <a:endParaRPr lang="en-GB" sz="2200" dirty="0"/>
          </a:p>
        </p:txBody>
      </p:sp>
    </p:spTree>
    <p:extLst>
      <p:ext uri="{BB962C8B-B14F-4D97-AF65-F5344CB8AC3E}">
        <p14:creationId xmlns:p14="http://schemas.microsoft.com/office/powerpoint/2010/main" val="1394395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00500" y="1065071"/>
            <a:ext cx="4572000" cy="4093428"/>
          </a:xfrm>
          <a:prstGeom prst="rect">
            <a:avLst/>
          </a:prstGeom>
        </p:spPr>
        <p:txBody>
          <a:bodyPr>
            <a:spAutoFit/>
          </a:bodyPr>
          <a:lstStyle/>
          <a:p>
            <a:pPr marL="342900" indent="-342900">
              <a:buFont typeface="Wingdings" pitchFamily="2" charset="2"/>
              <a:buChar char="Ø"/>
            </a:pPr>
            <a:r>
              <a:rPr lang="sr-Latn-RS" sz="2200" b="1" dirty="0" smtClean="0"/>
              <a:t>Jezik zahteva</a:t>
            </a:r>
            <a:r>
              <a:rPr lang="sr-Latn-RS" sz="2200" dirty="0" smtClean="0"/>
              <a:t>:</a:t>
            </a:r>
          </a:p>
          <a:p>
            <a:pPr marL="342900" indent="-342900">
              <a:buFont typeface="Wingdings" pitchFamily="2" charset="2"/>
              <a:buChar char="Ø"/>
            </a:pPr>
            <a:endParaRPr lang="sr-Latn-RS" sz="2200" b="1" dirty="0" smtClean="0"/>
          </a:p>
          <a:p>
            <a:pPr algn="just"/>
            <a:r>
              <a:rPr lang="sr-Latn-RS" dirty="0" smtClean="0"/>
              <a:t>Zahtevi, naredbe i prateće informacije koje se dostavljaju Strani na jeziku su koji je prihvatljiv za zamoljenu Stranu ili Stranu obaveštenu u skladu sa članom [direktno otkrivanje], ili će uz njih biti priložen prevod na taj jezik. </a:t>
            </a:r>
          </a:p>
          <a:p>
            <a:pPr algn="just"/>
            <a:endParaRPr lang="sr-Latn-RS" dirty="0" smtClean="0"/>
          </a:p>
          <a:p>
            <a:pPr algn="just"/>
            <a:r>
              <a:rPr lang="sr-Latn-RS" dirty="0" smtClean="0"/>
              <a:t>U svrhe članova [direktno otkrivanje], [zaštita] i [hitno otkrivanje], naredba [ili zahtev]</a:t>
            </a:r>
            <a:r>
              <a:rPr lang="sr-Latn-RS" sz="800" dirty="0" smtClean="0"/>
              <a:t>3 </a:t>
            </a:r>
            <a:r>
              <a:rPr lang="sr-Latn-RS" dirty="0" smtClean="0"/>
              <a:t>i prateće informacije</a:t>
            </a:r>
            <a:r>
              <a:rPr lang="sr-Latn-RS" sz="800" dirty="0" smtClean="0"/>
              <a:t>4 </a:t>
            </a:r>
            <a:r>
              <a:rPr lang="sr-Latn-RS" dirty="0" smtClean="0"/>
              <a:t>podnete direktno davaocu usluga na teritoriji druge Strane: </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5081551" y="1819124"/>
            <a:ext cx="3940905" cy="3416320"/>
          </a:xfrm>
          <a:prstGeom prst="rect">
            <a:avLst/>
          </a:prstGeom>
        </p:spPr>
        <p:txBody>
          <a:bodyPr wrap="square">
            <a:spAutoFit/>
          </a:bodyPr>
          <a:lstStyle/>
          <a:p>
            <a:pPr lvl="1" algn="just"/>
            <a:r>
              <a:rPr lang="sr-Latn-RS" dirty="0" smtClean="0"/>
              <a:t>Podnose se na jeziku te druge Strane, gde davalac usluga prihvata uporediv domaći proces</a:t>
            </a:r>
            <a:r>
              <a:rPr lang="en-US" dirty="0" smtClean="0"/>
              <a:t>; </a:t>
            </a:r>
            <a:endParaRPr lang="en-US" dirty="0"/>
          </a:p>
          <a:p>
            <a:pPr lvl="1" algn="just"/>
            <a:endParaRPr lang="en-US" dirty="0"/>
          </a:p>
          <a:p>
            <a:pPr lvl="1" algn="just"/>
            <a:r>
              <a:rPr lang="sr-Latn-RS" dirty="0" smtClean="0"/>
              <a:t>Podnose se na drugom jeziku koji je prihvatljiv za davaoca usluga, ili</a:t>
            </a:r>
            <a:r>
              <a:rPr lang="en-US" dirty="0" smtClean="0"/>
              <a:t> </a:t>
            </a:r>
            <a:endParaRPr lang="en-US" dirty="0"/>
          </a:p>
          <a:p>
            <a:pPr lvl="1" algn="just"/>
            <a:endParaRPr lang="en-US" dirty="0"/>
          </a:p>
          <a:p>
            <a:pPr lvl="1" algn="just"/>
            <a:r>
              <a:rPr lang="sr-Latn-RS" dirty="0" smtClean="0"/>
              <a:t>Uz priložen prevod na jedan od jezika predviđenih tačkama </a:t>
            </a:r>
            <a:r>
              <a:rPr lang="en-US" dirty="0" smtClean="0"/>
              <a:t>(</a:t>
            </a:r>
            <a:r>
              <a:rPr lang="en-US" dirty="0"/>
              <a:t>a) </a:t>
            </a:r>
            <a:r>
              <a:rPr lang="sr-Latn-RS" dirty="0" smtClean="0"/>
              <a:t>ili</a:t>
            </a:r>
            <a:r>
              <a:rPr lang="en-US" dirty="0" smtClean="0"/>
              <a:t> </a:t>
            </a:r>
            <a:r>
              <a:rPr lang="en-US" dirty="0"/>
              <a:t>(b). </a:t>
            </a:r>
          </a:p>
        </p:txBody>
      </p:sp>
    </p:spTree>
    <p:extLst>
      <p:ext uri="{BB962C8B-B14F-4D97-AF65-F5344CB8AC3E}">
        <p14:creationId xmlns:p14="http://schemas.microsoft.com/office/powerpoint/2010/main" val="897775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770537"/>
          </a:xfrm>
          <a:prstGeom prst="rect">
            <a:avLst/>
          </a:prstGeom>
        </p:spPr>
        <p:txBody>
          <a:bodyPr>
            <a:spAutoFit/>
          </a:bodyPr>
          <a:lstStyle/>
          <a:p>
            <a:pPr marL="342900" indent="-342900">
              <a:buFont typeface="Wingdings" pitchFamily="2" charset="2"/>
              <a:buChar char="Ø"/>
            </a:pPr>
            <a:r>
              <a:rPr lang="sr-Latn-RS" sz="1600" b="1" dirty="0" smtClean="0"/>
              <a:t>Video konferencije:</a:t>
            </a:r>
            <a:endParaRPr lang="sr-Latn-RS" sz="1600" dirty="0" smtClean="0"/>
          </a:p>
          <a:p>
            <a:pPr marL="342900" indent="-342900">
              <a:buFont typeface="Wingdings" pitchFamily="2" charset="2"/>
              <a:buChar char="Ø"/>
            </a:pPr>
            <a:endParaRPr lang="sr-Latn-RS" sz="1600" b="1" dirty="0" smtClean="0"/>
          </a:p>
          <a:p>
            <a:pPr algn="just"/>
            <a:r>
              <a:rPr lang="sr-Latn-RS" sz="1600" dirty="0"/>
              <a:t>Strana molilja može da zahteva, a zamoljena Stana da dozvoli, da se svedočenja i </a:t>
            </a:r>
            <a:r>
              <a:rPr lang="sr-Latn-RS" sz="1600" dirty="0" smtClean="0"/>
              <a:t>izjave svedoka </a:t>
            </a:r>
            <a:r>
              <a:rPr lang="sr-Latn-RS" sz="1600" dirty="0"/>
              <a:t>ili veštaka </a:t>
            </a:r>
            <a:r>
              <a:rPr lang="sr-Latn-RS" sz="1600" dirty="0" smtClean="0"/>
              <a:t>uzmu putem </a:t>
            </a:r>
            <a:r>
              <a:rPr lang="sr-Latn-RS" sz="1600" dirty="0"/>
              <a:t>video </a:t>
            </a:r>
            <a:r>
              <a:rPr lang="sr-Latn-RS" sz="1600" dirty="0" smtClean="0"/>
              <a:t>konferencije</a:t>
            </a:r>
            <a:r>
              <a:rPr lang="sr-Latn-RS" sz="1600" dirty="0"/>
              <a:t>. Strana molilja i zamoljena Strana će se konsultovati kako bi se olakšalo rešavanje svakog pitanja koje se može javiti u vezi sa izvršenjem zahteva, uključujući, na način kako je primenjivo: koja Strana predsedava; prisutni organi ili lica; da li će jedna ili obe Strane primeniti određene zakletve, izdati upozorenja ili uputstva svedoku ili veštaku; način ispitivanja svedoka ili veštaka; način da se obezbedi dužno poštovanje prava svedoka ili veštaka; postupak u odnosu na pozivanje na privilegije ili imunitet; postupak u odnosu na prigovore na pitanja ili odgovore; i da li jedna ili obe Strane obezbeđuju usluge prevoda i transkripcije</a:t>
            </a:r>
            <a:r>
              <a:rPr lang="sr-Latn-RS" sz="1600" dirty="0" smtClean="0"/>
              <a:t>. </a:t>
            </a:r>
            <a:endParaRPr lang="sr-Latn-RS" sz="1600" dirty="0"/>
          </a:p>
        </p:txBody>
      </p:sp>
    </p:spTree>
    <p:extLst>
      <p:ext uri="{BB962C8B-B14F-4D97-AF65-F5344CB8AC3E}">
        <p14:creationId xmlns:p14="http://schemas.microsoft.com/office/powerpoint/2010/main" val="2320157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69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60127" y="1122990"/>
            <a:ext cx="4223409" cy="4708981"/>
          </a:xfrm>
          <a:prstGeom prst="rect">
            <a:avLst/>
          </a:prstGeom>
        </p:spPr>
        <p:txBody>
          <a:bodyPr wrap="square">
            <a:spAutoFit/>
          </a:bodyPr>
          <a:lstStyle/>
          <a:p>
            <a:pPr marL="342900" indent="-342900" algn="just">
              <a:buFont typeface="Wingdings" pitchFamily="2" charset="2"/>
              <a:buChar char="Ø"/>
            </a:pPr>
            <a:r>
              <a:rPr lang="en-US" sz="1500" b="1" dirty="0"/>
              <a:t>Video </a:t>
            </a:r>
            <a:r>
              <a:rPr lang="sr-Latn-RS" sz="1500" b="1" dirty="0" smtClean="0"/>
              <a:t>konferencije</a:t>
            </a:r>
            <a:r>
              <a:rPr lang="en-US" sz="1500" dirty="0" smtClean="0"/>
              <a:t>:</a:t>
            </a:r>
            <a:endParaRPr lang="en-US" sz="1500" dirty="0"/>
          </a:p>
          <a:p>
            <a:pPr marL="342900" indent="-342900" algn="just">
              <a:buFont typeface="Wingdings" pitchFamily="2" charset="2"/>
              <a:buChar char="Ø"/>
            </a:pPr>
            <a:endParaRPr lang="en-US" sz="1500" b="1" dirty="0"/>
          </a:p>
          <a:p>
            <a:pPr algn="just"/>
            <a:r>
              <a:rPr lang="sr-Latn-RS" sz="1500" dirty="0"/>
              <a:t>Zamoljena Strana koja pruža pomoć u skladu s ovim članom </a:t>
            </a:r>
            <a:r>
              <a:rPr lang="sr-Latn-RS" sz="1500" dirty="0" smtClean="0"/>
              <a:t>nastojaće </a:t>
            </a:r>
            <a:r>
              <a:rPr lang="sr-Latn-RS" sz="1500" dirty="0"/>
              <a:t>da obezbedi prisustvo </a:t>
            </a:r>
            <a:r>
              <a:rPr lang="sr-Latn-RS" sz="1500" dirty="0" smtClean="0"/>
              <a:t>lica </a:t>
            </a:r>
            <a:r>
              <a:rPr lang="sr-Latn-RS" sz="1500" dirty="0"/>
              <a:t>čije svedočenje ili </a:t>
            </a:r>
            <a:r>
              <a:rPr lang="sr-Latn-RS" sz="1500" dirty="0" smtClean="0"/>
              <a:t>izjava se </a:t>
            </a:r>
            <a:r>
              <a:rPr lang="sr-Latn-RS" sz="1500" dirty="0"/>
              <a:t>traži. Po mogućstvu, zamoljena Strana može, u granicama dozvoljenim sopstvenim zakonima, da preduzme neophodne mere kako bi obavezala svedoka ili veštaka da se pojavi u zamoljenoj državi u određeno vreme i na određenom mestu. </a:t>
            </a:r>
            <a:endParaRPr lang="en-US" sz="1500" dirty="0"/>
          </a:p>
          <a:p>
            <a:pPr algn="just"/>
            <a:r>
              <a:rPr lang="sr-Latn-RS" sz="1500" dirty="0"/>
              <a:t> </a:t>
            </a:r>
            <a:endParaRPr lang="en-US" sz="1500" dirty="0"/>
          </a:p>
          <a:p>
            <a:pPr algn="just"/>
            <a:r>
              <a:rPr lang="sr-Latn-RS" sz="1500" dirty="0"/>
              <a:t>Slede se postupci sprovođenja video konferencije koje određuje Strana molilja, osim kada su u suprotnosti sa zakonima zamoljene Strane. Ukoliko su postupci nekompatibilni, ili u meri u kojoj postupak nije preciziran, zamoljena Strana primenjuje postupak u skladu sa svojim zakonima, osim ukoliko se Strana molilja i zamoljena Strana drugačije ne sporazumeju</a:t>
            </a:r>
            <a:r>
              <a:rPr lang="en-US" sz="1500" dirty="0" smtClean="0"/>
              <a:t>. </a:t>
            </a:r>
            <a:endParaRPr lang="en-US" sz="1500" dirty="0"/>
          </a:p>
        </p:txBody>
      </p:sp>
      <p:sp>
        <p:nvSpPr>
          <p:cNvPr id="6" name="Rectangle 5">
            <a:extLst>
              <a:ext uri="{FF2B5EF4-FFF2-40B4-BE49-F238E27FC236}">
                <a16:creationId xmlns:a16="http://schemas.microsoft.com/office/drawing/2014/main" id="{CFDAA0EB-C1B6-964C-82FD-BE8059D8D2F0}"/>
              </a:ext>
            </a:extLst>
          </p:cNvPr>
          <p:cNvSpPr/>
          <p:nvPr/>
        </p:nvSpPr>
        <p:spPr>
          <a:xfrm>
            <a:off x="4488239" y="1012012"/>
            <a:ext cx="4576420" cy="4278094"/>
          </a:xfrm>
          <a:prstGeom prst="rect">
            <a:avLst/>
          </a:prstGeom>
        </p:spPr>
        <p:txBody>
          <a:bodyPr wrap="square">
            <a:spAutoFit/>
          </a:bodyPr>
          <a:lstStyle/>
          <a:p>
            <a:pPr algn="just"/>
            <a:r>
              <a:rPr lang="sr-Latn-RS" sz="1700" dirty="0" smtClean="0"/>
              <a:t>Ne </a:t>
            </a:r>
            <a:r>
              <a:rPr lang="sr-Latn-RS" sz="1700" dirty="0"/>
              <a:t>dovodeći u pitanje bilo koju nadležnost prema zakonima Strane molilje, kada tokom video konferencije, svedok ili </a:t>
            </a:r>
            <a:r>
              <a:rPr lang="sr-Latn-RS" sz="1700" dirty="0" smtClean="0"/>
              <a:t>veštak</a:t>
            </a:r>
          </a:p>
          <a:p>
            <a:pPr algn="just"/>
            <a:endParaRPr lang="sr-Latn-RS" sz="1700" dirty="0"/>
          </a:p>
          <a:p>
            <a:pPr algn="just"/>
            <a:r>
              <a:rPr lang="sr-Latn-RS" sz="1700" dirty="0" smtClean="0"/>
              <a:t>1</a:t>
            </a:r>
            <a:r>
              <a:rPr lang="sr-Latn-RS" sz="1700" dirty="0"/>
              <a:t>. namerno </a:t>
            </a:r>
            <a:r>
              <a:rPr lang="sr-Latn-RS" sz="1700" dirty="0" smtClean="0"/>
              <a:t>dâ </a:t>
            </a:r>
            <a:r>
              <a:rPr lang="sr-Latn-RS" sz="1700" dirty="0"/>
              <a:t>lažan iskaz kada zamoljena Strana, u skladu sa svojim zakonima, to lice obaveže da svedoči istinito; ili</a:t>
            </a:r>
            <a:endParaRPr lang="en-US" sz="1700" dirty="0"/>
          </a:p>
          <a:p>
            <a:pPr algn="just"/>
            <a:r>
              <a:rPr lang="sr-Latn-RS" sz="1700" dirty="0"/>
              <a:t>2. </a:t>
            </a:r>
            <a:r>
              <a:rPr lang="sr-Latn-RS" sz="1700" dirty="0" smtClean="0"/>
              <a:t>odbije </a:t>
            </a:r>
            <a:r>
              <a:rPr lang="sr-Latn-RS" sz="1700" dirty="0"/>
              <a:t>da </a:t>
            </a:r>
            <a:r>
              <a:rPr lang="sr-Latn-RS" sz="1700" dirty="0" smtClean="0"/>
              <a:t>svedoči </a:t>
            </a:r>
            <a:r>
              <a:rPr lang="sr-Latn-RS" sz="1700" dirty="0"/>
              <a:t>kada zamoljena Strana, u skladu sa svojim zakonima, to lice obaveže da svedoči; ili </a:t>
            </a:r>
            <a:endParaRPr lang="en-US" sz="1700" dirty="0"/>
          </a:p>
          <a:p>
            <a:pPr algn="just"/>
            <a:r>
              <a:rPr lang="sr-Latn-RS" sz="1700" dirty="0"/>
              <a:t>3. počini drugi prestup zabranjen zakonima zamoljene Strane tokom tog </a:t>
            </a:r>
            <a:r>
              <a:rPr lang="sr-Latn-RS" sz="1700" dirty="0" smtClean="0"/>
              <a:t>postupka</a:t>
            </a:r>
            <a:r>
              <a:rPr lang="sr-Latn-RS" sz="1700" dirty="0"/>
              <a:t>,</a:t>
            </a:r>
            <a:endParaRPr lang="en-US" sz="1700" dirty="0"/>
          </a:p>
          <a:p>
            <a:pPr algn="just"/>
            <a:r>
              <a:rPr lang="sr-Latn-RS" sz="1700" dirty="0"/>
              <a:t> </a:t>
            </a:r>
            <a:endParaRPr lang="en-US" sz="1700" dirty="0"/>
          </a:p>
          <a:p>
            <a:pPr algn="just"/>
            <a:r>
              <a:rPr lang="sr-Latn-RS" sz="1700" dirty="0" smtClean="0"/>
              <a:t>to će lice </a:t>
            </a:r>
            <a:r>
              <a:rPr lang="sr-Latn-RS" sz="1700" dirty="0"/>
              <a:t>biti podložno sankcijama zamoljene Strane na isti način kao da je </a:t>
            </a:r>
            <a:r>
              <a:rPr lang="sr-Latn-RS" sz="1700" dirty="0" smtClean="0"/>
              <a:t>predmetna </a:t>
            </a:r>
            <a:r>
              <a:rPr lang="sr-Latn-RS" sz="1700" dirty="0"/>
              <a:t>radnja učinjena tokom domaćeg postupka</a:t>
            </a:r>
            <a:r>
              <a:rPr lang="en-US" sz="1700" dirty="0" smtClean="0"/>
              <a:t>. </a:t>
            </a:r>
            <a:endParaRPr lang="en-US" sz="1700" dirty="0"/>
          </a:p>
        </p:txBody>
      </p:sp>
    </p:spTree>
    <p:extLst>
      <p:ext uri="{BB962C8B-B14F-4D97-AF65-F5344CB8AC3E}">
        <p14:creationId xmlns:p14="http://schemas.microsoft.com/office/powerpoint/2010/main" val="1070589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3856" y="1013221"/>
            <a:ext cx="4572000" cy="5262979"/>
          </a:xfrm>
          <a:prstGeom prst="rect">
            <a:avLst/>
          </a:prstGeom>
        </p:spPr>
        <p:txBody>
          <a:bodyPr>
            <a:spAutoFit/>
          </a:bodyPr>
          <a:lstStyle/>
          <a:p>
            <a:pPr marL="342900" indent="-342900" algn="just">
              <a:buFont typeface="Wingdings" pitchFamily="2" charset="2"/>
              <a:buChar char="Ø"/>
            </a:pPr>
            <a:r>
              <a:rPr lang="en-US" sz="2200" b="1" dirty="0"/>
              <a:t>Video </a:t>
            </a:r>
            <a:r>
              <a:rPr lang="sr-Latn-RS" sz="2200" b="1" dirty="0" smtClean="0"/>
              <a:t>konferencije</a:t>
            </a:r>
            <a:r>
              <a:rPr lang="en-US" sz="2200" dirty="0" smtClean="0"/>
              <a:t>:</a:t>
            </a:r>
            <a:endParaRPr lang="en-US" sz="2200" dirty="0"/>
          </a:p>
          <a:p>
            <a:pPr marL="342900" indent="-342900" algn="just">
              <a:buFont typeface="Wingdings" pitchFamily="2" charset="2"/>
              <a:buChar char="Ø"/>
            </a:pPr>
            <a:endParaRPr lang="en-US" sz="2200" dirty="0"/>
          </a:p>
          <a:p>
            <a:pPr algn="just"/>
            <a:r>
              <a:rPr lang="sr-Latn-RS" dirty="0"/>
              <a:t>Ukoliko se zamoljena Strana i Strana molilja nisu drugačije saglasile, zamoljena Strana snosi sve troškove vezane za izvršenje zahteva u skladu s ovim članom, osim </a:t>
            </a:r>
            <a:endParaRPr lang="en-US" dirty="0"/>
          </a:p>
          <a:p>
            <a:pPr algn="just"/>
            <a:r>
              <a:rPr lang="sr-Latn-RS" dirty="0"/>
              <a:t> </a:t>
            </a:r>
            <a:endParaRPr lang="en-US" dirty="0"/>
          </a:p>
          <a:p>
            <a:pPr algn="just"/>
            <a:r>
              <a:rPr lang="sr-Latn-RS" dirty="0"/>
              <a:t>naknada veštaka; </a:t>
            </a:r>
            <a:endParaRPr lang="en-US" dirty="0"/>
          </a:p>
          <a:p>
            <a:pPr algn="just"/>
            <a:r>
              <a:rPr lang="sr-Latn-RS" dirty="0"/>
              <a:t>troškova pismenog i usmenog prevoda i transkripcije; i </a:t>
            </a:r>
            <a:endParaRPr lang="en-US" dirty="0"/>
          </a:p>
          <a:p>
            <a:pPr algn="just"/>
            <a:r>
              <a:rPr lang="sr-Latn-RS" dirty="0" smtClean="0"/>
              <a:t>Troškova vanredne prirode</a:t>
            </a:r>
            <a:r>
              <a:rPr lang="en-US" dirty="0" smtClean="0"/>
              <a:t>. </a:t>
            </a:r>
            <a:endParaRPr lang="en-US" dirty="0"/>
          </a:p>
          <a:p>
            <a:pPr indent="-342900" algn="just">
              <a:buFont typeface="Wingdings" pitchFamily="2" charset="2"/>
              <a:buChar char="Ø"/>
            </a:pPr>
            <a:endParaRPr lang="en-US" sz="2200" b="1" dirty="0"/>
          </a:p>
          <a:p>
            <a:pPr algn="just"/>
            <a:r>
              <a:rPr lang="sr-Latn-RS" dirty="0"/>
              <a:t>Ukoliko izvršenje zahteva povlači za sobom </a:t>
            </a:r>
            <a:r>
              <a:rPr lang="sr-Latn-RS" dirty="0" smtClean="0"/>
              <a:t>troškove vanredne prirode, </a:t>
            </a:r>
            <a:r>
              <a:rPr lang="sr-Latn-RS" dirty="0"/>
              <a:t>Strana molilja i zamoljena Strana se konsultuju kako bi utvrdile uslove pod kojima će se zahtev izvršiti</a:t>
            </a:r>
            <a:r>
              <a:rPr lang="en-US" dirty="0" smtClean="0"/>
              <a:t>.</a:t>
            </a:r>
            <a:endParaRPr lang="en-US" dirty="0"/>
          </a:p>
        </p:txBody>
      </p:sp>
      <p:sp>
        <p:nvSpPr>
          <p:cNvPr id="6" name="Rectangle 5">
            <a:extLst>
              <a:ext uri="{FF2B5EF4-FFF2-40B4-BE49-F238E27FC236}">
                <a16:creationId xmlns:a16="http://schemas.microsoft.com/office/drawing/2014/main" id="{CFDAA0EB-C1B6-964C-82FD-BE8059D8D2F0}"/>
              </a:ext>
            </a:extLst>
          </p:cNvPr>
          <p:cNvSpPr/>
          <p:nvPr/>
        </p:nvSpPr>
        <p:spPr>
          <a:xfrm>
            <a:off x="4675856" y="907546"/>
            <a:ext cx="4572000" cy="5078313"/>
          </a:xfrm>
          <a:prstGeom prst="rect">
            <a:avLst/>
          </a:prstGeom>
        </p:spPr>
        <p:txBody>
          <a:bodyPr>
            <a:spAutoFit/>
          </a:bodyPr>
          <a:lstStyle/>
          <a:p>
            <a:pPr algn="just"/>
            <a:r>
              <a:rPr lang="sr-Latn-RS" dirty="0" smtClean="0"/>
              <a:t>Po </a:t>
            </a:r>
            <a:r>
              <a:rPr lang="sr-Latn-RS" dirty="0"/>
              <a:t>uzajamnom dogovoru Strane molilje i zamoljene Strane:</a:t>
            </a:r>
            <a:endParaRPr lang="en-US" dirty="0"/>
          </a:p>
          <a:p>
            <a:pPr algn="just"/>
            <a:endParaRPr lang="sr-Latn-RS" dirty="0" smtClean="0"/>
          </a:p>
          <a:p>
            <a:pPr algn="just"/>
            <a:r>
              <a:rPr lang="sr-Latn-RS" dirty="0" smtClean="0"/>
              <a:t>Odredbe </a:t>
            </a:r>
            <a:r>
              <a:rPr lang="sr-Latn-RS" dirty="0"/>
              <a:t>ovog člana mogu se primeniti u svrhe sprovođenja audio konferencije; </a:t>
            </a:r>
            <a:endParaRPr lang="en-US" dirty="0"/>
          </a:p>
          <a:p>
            <a:pPr algn="just"/>
            <a:endParaRPr lang="sr-Latn-RS" dirty="0" smtClean="0"/>
          </a:p>
          <a:p>
            <a:pPr algn="just"/>
            <a:r>
              <a:rPr lang="sr-Latn-RS" dirty="0" smtClean="0"/>
              <a:t>Video-konferencjska </a:t>
            </a:r>
            <a:r>
              <a:rPr lang="sr-Latn-RS" dirty="0"/>
              <a:t>tehnologija može se koristiti u druge svrhe, ili </a:t>
            </a:r>
            <a:r>
              <a:rPr lang="sr-Latn-RS" dirty="0" smtClean="0"/>
              <a:t>saslušanja</a:t>
            </a:r>
            <a:r>
              <a:rPr lang="sr-Latn-RS" dirty="0"/>
              <a:t>, osim onih opisanih u stavu 1, uključujući i svrhe </a:t>
            </a:r>
            <a:r>
              <a:rPr lang="sr-Latn-RS" dirty="0" smtClean="0"/>
              <a:t>identifikovanja </a:t>
            </a:r>
            <a:r>
              <a:rPr lang="sr-Latn-RS" dirty="0"/>
              <a:t>lica ili predmeta. </a:t>
            </a:r>
            <a:endParaRPr lang="sr-Latn-RS" dirty="0" smtClean="0"/>
          </a:p>
          <a:p>
            <a:pPr algn="just"/>
            <a:endParaRPr lang="en-US" dirty="0"/>
          </a:p>
          <a:p>
            <a:pPr algn="just"/>
            <a:r>
              <a:rPr lang="sr-Latn-RS" dirty="0"/>
              <a:t>Kada zamoljena Strana odluči da dozvoli saslušanje osumnjičenog ili optuženog lica, ona može zahtevati posebne uslove i zaštitne mere u odnosu na </a:t>
            </a:r>
            <a:r>
              <a:rPr lang="sr-Latn-RS" dirty="0" smtClean="0"/>
              <a:t>uzimanje svedočenja </a:t>
            </a:r>
            <a:r>
              <a:rPr lang="sr-Latn-RS" dirty="0"/>
              <a:t>ili izjave tog lica</a:t>
            </a:r>
            <a:r>
              <a:rPr lang="sr-Latn-RS" dirty="0" smtClean="0"/>
              <a:t>, dostaviti </a:t>
            </a:r>
            <a:r>
              <a:rPr lang="sr-Latn-RS" dirty="0"/>
              <a:t>obaveštenja ili na </a:t>
            </a:r>
            <a:r>
              <a:rPr lang="sr-Latn-RS" dirty="0" smtClean="0"/>
              <a:t>to lice </a:t>
            </a:r>
            <a:r>
              <a:rPr lang="sr-Latn-RS" dirty="0"/>
              <a:t>primeniti procesne mere</a:t>
            </a:r>
            <a:r>
              <a:rPr lang="en-US" dirty="0" smtClean="0"/>
              <a:t>. </a:t>
            </a:r>
            <a:endParaRPr lang="en-US" dirty="0"/>
          </a:p>
        </p:txBody>
      </p:sp>
    </p:spTree>
    <p:extLst>
      <p:ext uri="{BB962C8B-B14F-4D97-AF65-F5344CB8AC3E}">
        <p14:creationId xmlns:p14="http://schemas.microsoft.com/office/powerpoint/2010/main" val="30497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997228"/>
            <a:ext cx="4572000" cy="5539978"/>
          </a:xfrm>
          <a:prstGeom prst="rect">
            <a:avLst/>
          </a:prstGeom>
        </p:spPr>
        <p:txBody>
          <a:bodyPr>
            <a:spAutoFit/>
          </a:bodyPr>
          <a:lstStyle/>
          <a:p>
            <a:pPr marL="342900" indent="-342900" algn="just">
              <a:buFont typeface="Wingdings" pitchFamily="2" charset="2"/>
              <a:buChar char="Ø"/>
            </a:pPr>
            <a:r>
              <a:rPr lang="sr-Latn-RS" sz="2200" b="1" dirty="0" smtClean="0"/>
              <a:t>Zajednički istražni timovi i zajedničke istrage</a:t>
            </a:r>
            <a:r>
              <a:rPr lang="en-US" sz="2200" dirty="0" smtClean="0"/>
              <a:t>:</a:t>
            </a:r>
            <a:endParaRPr lang="en-US" sz="2200" dirty="0"/>
          </a:p>
          <a:p>
            <a:pPr marL="342900" indent="-342900" algn="just">
              <a:buFont typeface="Wingdings" pitchFamily="2" charset="2"/>
              <a:buChar char="Ø"/>
            </a:pPr>
            <a:endParaRPr lang="en-US" sz="2200" dirty="0"/>
          </a:p>
          <a:p>
            <a:pPr algn="just"/>
            <a:r>
              <a:rPr lang="sr-Latn-RS" sz="1600" dirty="0"/>
              <a:t>Međusobnim sporazumom, nadležni organi dve ili više Strana mogu da formiraju i vode zajednički istražni tim na svojim teritorijama, kako bi olakšali istrage ili krivična gonjenja gde se ojačana koordinacija smatra naročito korisnom. Nadležne organe određuju dotične zainteresovane Strane.</a:t>
            </a:r>
            <a:endParaRPr lang="en-US" sz="1600" dirty="0"/>
          </a:p>
          <a:p>
            <a:pPr algn="just"/>
            <a:r>
              <a:rPr lang="sr-Latn-RS" sz="1600" dirty="0"/>
              <a:t> </a:t>
            </a:r>
            <a:endParaRPr lang="en-US" sz="1600" dirty="0"/>
          </a:p>
          <a:p>
            <a:pPr algn="just"/>
            <a:r>
              <a:rPr lang="sr-Latn-RS" sz="1600" dirty="0"/>
              <a:t>Postupci i uslovi kojima se reguliše </a:t>
            </a:r>
            <a:r>
              <a:rPr lang="sr-Latn-RS" sz="1600" dirty="0" smtClean="0"/>
              <a:t>funkcionisanje </a:t>
            </a:r>
            <a:r>
              <a:rPr lang="sr-Latn-RS" sz="1600" dirty="0"/>
              <a:t>zajedničkih istražnih timova, poput njihove konkretne svrhe; sastava; funkcija; trajanja i perioda produženja; lokacije; organizacije; okupljanja; prenošenja i korišćenja informacija ili dokaza; i uslova angažovanja nadležnih organa Strane koji čine deo tima u istražnim aktivnostima koje se odvijaju na teritoriji druge Strane, utvrđuju se </a:t>
            </a:r>
            <a:r>
              <a:rPr lang="sr-Latn-RS" sz="1600" dirty="0" smtClean="0"/>
              <a:t>dogovorom </a:t>
            </a:r>
            <a:r>
              <a:rPr lang="sr-Latn-RS" sz="1600" dirty="0"/>
              <a:t>između tih nadležnih </a:t>
            </a:r>
            <a:r>
              <a:rPr lang="sr-Latn-RS" sz="1600" dirty="0" smtClean="0"/>
              <a:t>organa.</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18704" y="989546"/>
            <a:ext cx="4572000" cy="4539704"/>
          </a:xfrm>
          <a:prstGeom prst="rect">
            <a:avLst/>
          </a:prstGeom>
        </p:spPr>
        <p:txBody>
          <a:bodyPr>
            <a:spAutoFit/>
          </a:bodyPr>
          <a:lstStyle/>
          <a:p>
            <a:pPr algn="just"/>
            <a:r>
              <a:rPr lang="sr-Latn-RS" sz="1700" dirty="0"/>
              <a:t>N</a:t>
            </a:r>
            <a:r>
              <a:rPr lang="sr-Latn-RS" sz="1700" dirty="0" smtClean="0"/>
              <a:t>adležni organi </a:t>
            </a:r>
            <a:r>
              <a:rPr lang="sr-Latn-RS" sz="1700" dirty="0"/>
              <a:t>koji učestvuju u zajedničkim istražnim timovima komuniciraće direktno, osim ukoliko se Strane sporazumeju o drugim odgovarajućim kanalima komunikacije, kada izuzetne okolnosti zahtevaju jaču centralnu koordinaciju</a:t>
            </a:r>
            <a:r>
              <a:rPr lang="sr-Latn-RS" sz="1700" dirty="0" smtClean="0"/>
              <a:t>.</a:t>
            </a:r>
          </a:p>
          <a:p>
            <a:pPr algn="just"/>
            <a:endParaRPr lang="en-US" sz="1700" dirty="0"/>
          </a:p>
          <a:p>
            <a:pPr algn="just"/>
            <a:r>
              <a:rPr lang="sr-Latn-RS" sz="1700" dirty="0"/>
              <a:t>Kada se istražne mere sprovode na teritoriji jedne od zainteresovanih Strana,  organi učesnici te Strane mogu od sopstvenih nadležnih tela zahtevati da preduzmu te mere, pri čemu druge Strane ne moraju da podnose zahtev za uzajamnu pomoć. Te mere sprovode nadležni organi te Strane na svojoj teritoriji, pod uslovima koji se u skladu sa domaćim zakonodavstvom primenjuju u nacionalnoj istrazi</a:t>
            </a:r>
            <a:r>
              <a:rPr lang="en-US" sz="1600" dirty="0" smtClean="0"/>
              <a:t>. </a:t>
            </a:r>
            <a:endParaRPr lang="en-US" sz="1600" dirty="0"/>
          </a:p>
        </p:txBody>
      </p:sp>
    </p:spTree>
    <p:extLst>
      <p:ext uri="{BB962C8B-B14F-4D97-AF65-F5344CB8AC3E}">
        <p14:creationId xmlns:p14="http://schemas.microsoft.com/office/powerpoint/2010/main" val="3049901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4524315"/>
          </a:xfrm>
          <a:prstGeom prst="rect">
            <a:avLst/>
          </a:prstGeom>
        </p:spPr>
        <p:txBody>
          <a:bodyPr>
            <a:spAutoFit/>
          </a:bodyPr>
          <a:lstStyle/>
          <a:p>
            <a:pPr marL="342900" indent="-342900" algn="just">
              <a:buFont typeface="Wingdings" pitchFamily="2" charset="2"/>
              <a:buChar char="Ø"/>
            </a:pPr>
            <a:r>
              <a:rPr lang="sr-Latn-RS" sz="1600" b="1" dirty="0" smtClean="0"/>
              <a:t>Zajednički istražni timovi i zajedničke istrage</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Korišćenje informacija ili dokaza koje obezbeđuju organi učesnici jedne Strane organima učesnicima druge zainteresovane Strane može biti odbijeno ili ograničeno na način predviđen sporazumom iz stavova 1. i 2. Ukoliko taj sporazum ne navodi uslove za odbijanje ili ograničavanje upotrebe, Strane mogu koristiti date informacije i dokaze kako sledi</a:t>
            </a:r>
            <a:r>
              <a:rPr lang="sr-Latn-RS" sz="1600" dirty="0" smtClean="0"/>
              <a:t>:</a:t>
            </a:r>
          </a:p>
          <a:p>
            <a:pPr algn="just"/>
            <a:endParaRPr lang="sr-Latn-RS" sz="1600" dirty="0"/>
          </a:p>
          <a:p>
            <a:pPr algn="just"/>
            <a:r>
              <a:rPr lang="sr-Latn-RS" sz="1600" dirty="0" smtClean="0"/>
              <a:t>U </a:t>
            </a:r>
            <a:r>
              <a:rPr lang="sr-Latn-RS" sz="1600" dirty="0"/>
              <a:t>svrhe zbog kojih je sporazum i zaključen; </a:t>
            </a:r>
            <a:endParaRPr lang="sr-Latn-RS" sz="1600" dirty="0" smtClean="0"/>
          </a:p>
          <a:p>
            <a:pPr algn="just"/>
            <a:endParaRPr lang="en-US" sz="1600" dirty="0"/>
          </a:p>
          <a:p>
            <a:pPr algn="just"/>
            <a:r>
              <a:rPr lang="sr-Latn-RS" sz="1600" dirty="0"/>
              <a:t>Za otkrivanje, istragu i krivično gonjenje drugih krivičnih dela osim onih zbog kojih je sporazum zaključen, uz prethodnu saglasnost organa koji obezbeđuju date informacije ili dokaze</a:t>
            </a:r>
            <a:r>
              <a:rPr lang="en-US" sz="1600" dirty="0" smtClean="0"/>
              <a:t>.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776822" y="920318"/>
            <a:ext cx="3850647" cy="5170646"/>
          </a:xfrm>
          <a:prstGeom prst="rect">
            <a:avLst/>
          </a:prstGeom>
        </p:spPr>
        <p:txBody>
          <a:bodyPr wrap="square">
            <a:spAutoFit/>
          </a:bodyPr>
          <a:lstStyle/>
          <a:p>
            <a:pPr algn="just"/>
            <a:r>
              <a:rPr lang="sr-Latn-RS" sz="1500" dirty="0"/>
              <a:t>Saglasnost se, međutim, ne zahteva ukoliko temeljni pravni principi Strane koja koristi informacije ili dokaze iziskuju da ona te informacije ili dokaze obelodani kako bi zaštitila prava lica optuženog u krivičnom postupku. U tom slučaju, ti organi obaveštavaju organe koji su obezbedili informacije ili dokaze bez nepotrebnog odlaganja; ili kako bi oni sprečili situaciju u kojoj postoji značajna i neposredna pretnja po život ili bezbednost fizičkog lica. U tom slučaju, organi učesnici koji su primili informacije ili dokaze bez odlaganja obaveštavaju organe učesnike koji su te informacije ili dokaze obezbedili, osim ukoliko je zajednički utvrđeno drugačije. </a:t>
            </a:r>
            <a:endParaRPr lang="sr-Latn-RS" sz="1500" dirty="0" smtClean="0"/>
          </a:p>
          <a:p>
            <a:pPr algn="just"/>
            <a:endParaRPr lang="en-US" sz="1500" dirty="0"/>
          </a:p>
          <a:p>
            <a:pPr algn="just"/>
            <a:r>
              <a:rPr lang="sr-Latn-RS" sz="1500" dirty="0"/>
              <a:t>U odsustvu sporazuma iz stavova 1. i 2, zajedničke istrage mogu se sprovoditi pod zajednički dogovorenim uslovima od slučaja do slučaja [i u skladu sa važećim domaćim uslovima i jemstvima</a:t>
            </a:r>
            <a:r>
              <a:rPr lang="en-US" sz="1500" dirty="0"/>
              <a:t>].</a:t>
            </a:r>
          </a:p>
        </p:txBody>
      </p:sp>
    </p:spTree>
    <p:extLst>
      <p:ext uri="{BB962C8B-B14F-4D97-AF65-F5344CB8AC3E}">
        <p14:creationId xmlns:p14="http://schemas.microsoft.com/office/powerpoint/2010/main" val="42814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1272" y="894132"/>
            <a:ext cx="4420728" cy="4016484"/>
          </a:xfrm>
          <a:prstGeom prst="rect">
            <a:avLst/>
          </a:prstGeom>
        </p:spPr>
        <p:txBody>
          <a:bodyPr wrap="square">
            <a:spAutoFit/>
          </a:bodyPr>
          <a:lstStyle/>
          <a:p>
            <a:pPr marL="342900" indent="-342900" algn="just">
              <a:buFont typeface="Wingdings" pitchFamily="2" charset="2"/>
              <a:buChar char="Ø"/>
            </a:pPr>
            <a:r>
              <a:rPr lang="sr-Latn-RS" sz="1500" b="1" dirty="0"/>
              <a:t>U</a:t>
            </a:r>
            <a:r>
              <a:rPr lang="sr-Latn-RS" sz="1500" b="1" dirty="0" smtClean="0"/>
              <a:t>zajamna pomoć</a:t>
            </a:r>
            <a:r>
              <a:rPr lang="sr-Latn-RS" sz="1500" dirty="0"/>
              <a:t> </a:t>
            </a:r>
            <a:r>
              <a:rPr lang="sr-Latn-RS" sz="1500" b="1" dirty="0" smtClean="0"/>
              <a:t>u kriznim situacijama:</a:t>
            </a:r>
            <a:endParaRPr lang="sr-Latn-RS" sz="1500" dirty="0" smtClean="0"/>
          </a:p>
          <a:p>
            <a:pPr marL="342900" indent="-342900" algn="just">
              <a:buFont typeface="Wingdings" pitchFamily="2" charset="2"/>
              <a:buChar char="Ø"/>
            </a:pPr>
            <a:endParaRPr lang="sr-Latn-RS" sz="1500" dirty="0" smtClean="0"/>
          </a:p>
          <a:p>
            <a:pPr algn="just"/>
            <a:r>
              <a:rPr lang="sr-Latn-RS" sz="1500" dirty="0"/>
              <a:t>Za potrebe ovog člana, </a:t>
            </a:r>
            <a:r>
              <a:rPr lang="sr-Latn-RS" sz="1500" dirty="0" smtClean="0"/>
              <a:t>krizna </a:t>
            </a:r>
            <a:r>
              <a:rPr lang="sr-Latn-RS" sz="1500" dirty="0"/>
              <a:t>je ona situacija u kojoj postoji </a:t>
            </a:r>
            <a:r>
              <a:rPr lang="sr-Latn-RS" sz="1500" dirty="0" smtClean="0"/>
              <a:t>značajna </a:t>
            </a:r>
            <a:r>
              <a:rPr lang="sr-Latn-RS" sz="1500" dirty="0"/>
              <a:t>i </a:t>
            </a:r>
            <a:r>
              <a:rPr lang="sr-Latn-RS" sz="1500" dirty="0" smtClean="0"/>
              <a:t>neposredna opasnost </a:t>
            </a:r>
            <a:r>
              <a:rPr lang="sr-Latn-RS" sz="1500" dirty="0"/>
              <a:t>po život ili bezbednost fizičkog lica. </a:t>
            </a:r>
            <a:endParaRPr lang="sr-Latn-RS" sz="1500" dirty="0" smtClean="0"/>
          </a:p>
          <a:p>
            <a:pPr algn="just"/>
            <a:endParaRPr lang="en-US" sz="1500" dirty="0"/>
          </a:p>
          <a:p>
            <a:pPr algn="just"/>
            <a:r>
              <a:rPr lang="sr-Latn-RS" sz="1500" dirty="0"/>
              <a:t>Svaka Strana može tražiti uzajamnu pomoć po </a:t>
            </a:r>
            <a:r>
              <a:rPr lang="sr-Latn-RS" sz="1500" dirty="0" smtClean="0"/>
              <a:t>hitno </a:t>
            </a:r>
            <a:r>
              <a:rPr lang="sr-Latn-RS" sz="1500" dirty="0"/>
              <a:t>ubrzanom postupku </a:t>
            </a:r>
            <a:r>
              <a:rPr lang="sr-Latn-RS" sz="1500" dirty="0" smtClean="0"/>
              <a:t>ukoliko </a:t>
            </a:r>
            <a:r>
              <a:rPr lang="sr-Latn-RS" sz="1500" dirty="0"/>
              <a:t>smatra da je u pitanju  </a:t>
            </a:r>
            <a:r>
              <a:rPr lang="sr-Latn-RS" sz="1500" dirty="0" smtClean="0"/>
              <a:t>krizna situacija. </a:t>
            </a:r>
            <a:r>
              <a:rPr lang="sr-Latn-RS" sz="1500" dirty="0"/>
              <a:t>Zahtev u skladu sa ovim članom uključuje, uz ostali traženi sadržaj, opis činjenica koje pokazuju da </a:t>
            </a:r>
            <a:r>
              <a:rPr lang="sr-Latn-RS" sz="1500" dirty="0" smtClean="0"/>
              <a:t>krizna </a:t>
            </a:r>
            <a:r>
              <a:rPr lang="sr-Latn-RS" sz="1500" dirty="0"/>
              <a:t>situacija postoji i kako se pomoć na tu situaciju odnosi. </a:t>
            </a:r>
            <a:endParaRPr lang="sr-Latn-RS" sz="1500" dirty="0" smtClean="0"/>
          </a:p>
          <a:p>
            <a:pPr algn="just"/>
            <a:endParaRPr lang="en-US" sz="1500" dirty="0"/>
          </a:p>
          <a:p>
            <a:pPr algn="just"/>
            <a:r>
              <a:rPr lang="sr-Latn-RS" sz="1500" dirty="0"/>
              <a:t>Zamoljena Strana takav zahtev prihvata u elektronskoj formi. To, međutim, može iziskivati odgovarajuće nivoe bezbednosti i autentikacije pre prihvatanja zahteva</a:t>
            </a:r>
            <a:r>
              <a:rPr lang="sr-Latn-RS" sz="1500" dirty="0" smtClean="0"/>
              <a:t>. </a:t>
            </a:r>
            <a:endParaRPr lang="sr-Latn-RS" sz="1500" dirty="0"/>
          </a:p>
        </p:txBody>
      </p:sp>
      <p:sp>
        <p:nvSpPr>
          <p:cNvPr id="6" name="Rectangle 5">
            <a:extLst>
              <a:ext uri="{FF2B5EF4-FFF2-40B4-BE49-F238E27FC236}">
                <a16:creationId xmlns:a16="http://schemas.microsoft.com/office/drawing/2014/main" id="{CFDAA0EB-C1B6-964C-82FD-BE8059D8D2F0}"/>
              </a:ext>
            </a:extLst>
          </p:cNvPr>
          <p:cNvSpPr/>
          <p:nvPr/>
        </p:nvSpPr>
        <p:spPr>
          <a:xfrm>
            <a:off x="4623206" y="1469286"/>
            <a:ext cx="4572000" cy="4770537"/>
          </a:xfrm>
          <a:prstGeom prst="rect">
            <a:avLst/>
          </a:prstGeom>
        </p:spPr>
        <p:txBody>
          <a:bodyPr>
            <a:spAutoFit/>
          </a:bodyPr>
          <a:lstStyle/>
          <a:p>
            <a:pPr algn="just"/>
            <a:r>
              <a:rPr lang="sr-Latn-RS" sz="1600" dirty="0"/>
              <a:t>Zamoljena strana može tražiti, po </a:t>
            </a:r>
            <a:r>
              <a:rPr lang="sr-Latn-RS" sz="1600" dirty="0" smtClean="0"/>
              <a:t>hitno  </a:t>
            </a:r>
            <a:r>
              <a:rPr lang="sr-Latn-RS" sz="1600" dirty="0"/>
              <a:t>ubrzanom postupku, dodatne informacije za procenu zahteva. Strana molilja će takve dodatne informacije dostaviti po </a:t>
            </a:r>
            <a:r>
              <a:rPr lang="sr-Latn-RS" sz="1600" dirty="0" smtClean="0"/>
              <a:t>najhitnije moguće ubrzanom postupku</a:t>
            </a:r>
            <a:r>
              <a:rPr lang="sr-Latn-RS" sz="1600" dirty="0"/>
              <a:t>. </a:t>
            </a:r>
            <a:endParaRPr lang="en-US" sz="1600" dirty="0"/>
          </a:p>
          <a:p>
            <a:pPr algn="just"/>
            <a:r>
              <a:rPr lang="sr-Latn-RS" sz="1600" dirty="0"/>
              <a:t> </a:t>
            </a:r>
            <a:endParaRPr lang="en-US" sz="1600" dirty="0"/>
          </a:p>
          <a:p>
            <a:pPr algn="just"/>
            <a:r>
              <a:rPr lang="sr-Latn-RS" sz="1600" dirty="0"/>
              <a:t>Kada utvrdi da </a:t>
            </a:r>
            <a:r>
              <a:rPr lang="sr-Latn-RS" sz="1600" dirty="0" smtClean="0"/>
              <a:t>krizna situacija </a:t>
            </a:r>
            <a:r>
              <a:rPr lang="sr-Latn-RS" sz="1600" dirty="0"/>
              <a:t>postoji i da su ostali uslovi za uzajamnu pomoć ispunjeni, zamoljena Strana odgovara na zahtev po </a:t>
            </a:r>
            <a:r>
              <a:rPr lang="sr-Latn-RS" sz="1600" dirty="0" smtClean="0"/>
              <a:t>najhitnije moguće ubrzanom postupku.</a:t>
            </a:r>
          </a:p>
          <a:p>
            <a:pPr algn="just"/>
            <a:r>
              <a:rPr lang="sr-Latn-RS" sz="1600" dirty="0" smtClean="0"/>
              <a:t> </a:t>
            </a:r>
            <a:endParaRPr lang="en-US" sz="1600" dirty="0"/>
          </a:p>
          <a:p>
            <a:pPr algn="just"/>
            <a:r>
              <a:rPr lang="sr-Latn-RS" sz="1600" dirty="0"/>
              <a:t>Svaka Strana će se postarati da lice iz njenog organa odgovornog za </a:t>
            </a:r>
            <a:r>
              <a:rPr lang="sr-Latn-RS" sz="1600" dirty="0" smtClean="0"/>
              <a:t>odgovore </a:t>
            </a:r>
            <a:r>
              <a:rPr lang="sr-Latn-RS" sz="1600" dirty="0"/>
              <a:t>na zahteve za uzajamnu pomoć u skladu sa članovima 25. do 27. Konvencije bude </a:t>
            </a:r>
            <a:r>
              <a:rPr lang="sr-Latn-RS" sz="1600" dirty="0" smtClean="0"/>
              <a:t>dostupno </a:t>
            </a:r>
            <a:r>
              <a:rPr lang="sr-Latn-RS" sz="1600" dirty="0"/>
              <a:t>24 sata na dan, sedam dana u nedelji, u svrhu odgovora na zahtev u skladu sa ovim članom</a:t>
            </a:r>
            <a:r>
              <a:rPr lang="en-US" sz="1600" dirty="0" smtClean="0"/>
              <a:t>. </a:t>
            </a:r>
            <a:endParaRPr lang="en-US" sz="1600" dirty="0"/>
          </a:p>
          <a:p>
            <a:pPr algn="just"/>
            <a:endParaRPr lang="en-US" sz="1600" dirty="0"/>
          </a:p>
          <a:p>
            <a:pPr algn="just"/>
            <a:endParaRPr lang="en-US" sz="1600" dirty="0"/>
          </a:p>
        </p:txBody>
      </p:sp>
    </p:spTree>
    <p:extLst>
      <p:ext uri="{BB962C8B-B14F-4D97-AF65-F5344CB8AC3E}">
        <p14:creationId xmlns:p14="http://schemas.microsoft.com/office/powerpoint/2010/main" val="198291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016758"/>
          </a:xfrm>
          <a:prstGeom prst="rect">
            <a:avLst/>
          </a:prstGeom>
        </p:spPr>
        <p:txBody>
          <a:bodyPr>
            <a:spAutoFit/>
          </a:bodyPr>
          <a:lstStyle/>
          <a:p>
            <a:pPr marL="342900" indent="-342900" algn="just">
              <a:buFont typeface="Wingdings" pitchFamily="2" charset="2"/>
              <a:buChar char="Ø"/>
            </a:pPr>
            <a:r>
              <a:rPr lang="sr-Latn-RS" sz="1600" b="1" dirty="0" smtClean="0"/>
              <a:t>Uzajamna pomoć u kriznim situacijama</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Nadležni organi odgovorni za uzajamnu pomoć Strane molilje i zamoljene Strane mogu se sporazumeti da obezbede da rezultati izvršenja zahteva u skladu s ovim članom, ili prvi primerak, budu dostavljeni Strani molilji putem alternativnih kanala, drugačijih od onog koji je korišćen u zahtevu</a:t>
            </a:r>
            <a:r>
              <a:rPr lang="en-US" sz="1600" dirty="0" smtClean="0"/>
              <a:t>. </a:t>
            </a:r>
            <a:endParaRPr lang="en-US" sz="1600" dirty="0"/>
          </a:p>
          <a:p>
            <a:pPr algn="just"/>
            <a:r>
              <a:rPr lang="en-US" sz="1600" dirty="0"/>
              <a:t>8. a. </a:t>
            </a:r>
          </a:p>
          <a:p>
            <a:pPr algn="just"/>
            <a:endParaRPr lang="en-US" sz="1600" dirty="0"/>
          </a:p>
          <a:p>
            <a:pPr algn="just"/>
            <a:r>
              <a:rPr lang="sr-Latn-RS" sz="1600" dirty="0"/>
              <a:t>U slučaju krizne situacije, pravosudni organi Strane molilje mogu zahteve upućivati direktno pravosudnim organima zamoljene Strane, ili putem Interpola, ili putem mesta za kontakt 24/7 utvrđenog na osnovu člana 35. Konvencije. U svakom takvom slučaju, kopija se istovremeno šalje centralnom organu zamoljene Strane putem centralnog organa Strane molilje</a:t>
            </a:r>
            <a:r>
              <a:rPr lang="en-US" sz="1600" dirty="0" smtClean="0"/>
              <a:t>.</a:t>
            </a:r>
            <a:endParaRPr lang="en-US" sz="1600" dirty="0"/>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23206" y="1459215"/>
            <a:ext cx="4572000" cy="3323987"/>
          </a:xfrm>
          <a:prstGeom prst="rect">
            <a:avLst/>
          </a:prstGeom>
        </p:spPr>
        <p:txBody>
          <a:bodyPr>
            <a:spAutoFit/>
          </a:bodyPr>
          <a:lstStyle/>
          <a:p>
            <a:pPr algn="just"/>
            <a:r>
              <a:rPr lang="sr-Latn-RS" sz="1600" dirty="0" smtClean="0"/>
              <a:t>Kada se zahtev šalje direktno pravosudnom organu zamoljene Strane, a taj organ nije nadležan da se bavi datim zahtevom, on će uputiti taj zahtev nadležnom nacionalnom telu i o tome direktno obavestiti Stranu molilju.</a:t>
            </a:r>
            <a:r>
              <a:rPr lang="en-US" sz="1600" dirty="0" smtClean="0"/>
              <a:t> </a:t>
            </a:r>
            <a:endParaRPr lang="en-US" sz="1600" dirty="0"/>
          </a:p>
          <a:p>
            <a:pPr algn="just"/>
            <a:endParaRPr lang="en-US" sz="1600" dirty="0"/>
          </a:p>
          <a:p>
            <a:pPr algn="just"/>
            <a:r>
              <a:rPr lang="sr-Latn-RS" sz="1600" dirty="0"/>
              <a:t>Svaka Strana može, u trenutku potpisivanja ili predaje svog ratifikacionog instrumenta, prihvatanja, odobravanja ili pristupanja, obavestiti generalnog sekretara Saveta Evrope da, iz razloga efikasnosti, zahteve koji se </a:t>
            </a:r>
            <a:r>
              <a:rPr lang="sr-Latn-RS" sz="1600" dirty="0" smtClean="0"/>
              <a:t>podnose </a:t>
            </a:r>
            <a:r>
              <a:rPr lang="sr-Latn-RS" sz="1600" dirty="0"/>
              <a:t>na osnovu ovog stava treba </a:t>
            </a:r>
            <a:r>
              <a:rPr lang="sr-Latn-RS" sz="1600" dirty="0" smtClean="0"/>
              <a:t>uputiti samo njenom centralnom organu</a:t>
            </a:r>
            <a:r>
              <a:rPr lang="sr-Latn-RS" dirty="0" smtClean="0"/>
              <a:t>.</a:t>
            </a:r>
            <a:r>
              <a:rPr lang="en-US" sz="1600" dirty="0" smtClean="0"/>
              <a:t> </a:t>
            </a:r>
            <a:endParaRPr lang="en-US" sz="1600" dirty="0"/>
          </a:p>
        </p:txBody>
      </p:sp>
    </p:spTree>
    <p:extLst>
      <p:ext uri="{BB962C8B-B14F-4D97-AF65-F5344CB8AC3E}">
        <p14:creationId xmlns:p14="http://schemas.microsoft.com/office/powerpoint/2010/main" val="76624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24 - Ekstradicija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78313"/>
          </a:xfrm>
          <a:prstGeom prst="rect">
            <a:avLst/>
          </a:prstGeom>
        </p:spPr>
        <p:txBody>
          <a:bodyPr wrap="square">
            <a:spAutoFit/>
          </a:bodyPr>
          <a:lstStyle/>
          <a:p>
            <a:pPr marL="342900" indent="-342900" algn="just">
              <a:buFont typeface="Wingdings" pitchFamily="2" charset="2"/>
              <a:buChar char="Ø"/>
            </a:pPr>
            <a:r>
              <a:rPr lang="sr-Latn-RS" dirty="0" smtClean="0"/>
              <a:t>1a Ovaj član primenjuje se na ekstradiciju između Strana ugovornica za krivična dela propisana u skladu sa ...ove konvencije, pod uslovom da su ona po zakonima obe strane ugovornice </a:t>
            </a:r>
            <a:r>
              <a:rPr lang="sr-Latn-RS" b="1" dirty="0" smtClean="0">
                <a:solidFill>
                  <a:srgbClr val="FF0000"/>
                </a:solidFill>
              </a:rPr>
              <a:t>kažnjiva</a:t>
            </a:r>
            <a:r>
              <a:rPr lang="sr-Latn-RS" dirty="0" smtClean="0"/>
              <a:t> zatvorskom kaznom od </a:t>
            </a:r>
            <a:r>
              <a:rPr lang="sr-Latn-RS" b="1" dirty="0" smtClean="0">
                <a:solidFill>
                  <a:srgbClr val="FF0000"/>
                </a:solidFill>
              </a:rPr>
              <a:t>najmanje godinu dana </a:t>
            </a:r>
            <a:r>
              <a:rPr lang="sr-Latn-RS" dirty="0" smtClean="0"/>
              <a:t>ili </a:t>
            </a:r>
            <a:r>
              <a:rPr lang="sr-Latn-RS" b="1" dirty="0" smtClean="0">
                <a:solidFill>
                  <a:srgbClr val="FF0000"/>
                </a:solidFill>
              </a:rPr>
              <a:t>težom kaznom</a:t>
            </a:r>
            <a:r>
              <a:rPr lang="sr-Latn-RS" dirty="0" smtClean="0"/>
              <a:t>.</a:t>
            </a:r>
            <a:r>
              <a:rPr lang="sr-Latn-RS" b="1" dirty="0" smtClean="0">
                <a:solidFill>
                  <a:srgbClr val="FF0000"/>
                </a:solidFill>
              </a:rPr>
              <a:t> </a:t>
            </a: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b U slučaju kada treba da se primeni  </a:t>
            </a:r>
            <a:r>
              <a:rPr lang="sr-Latn-RS" b="1" dirty="0" smtClean="0">
                <a:solidFill>
                  <a:srgbClr val="FF0000"/>
                </a:solidFill>
              </a:rPr>
              <a:t>različita minimalna kazna </a:t>
            </a:r>
            <a:r>
              <a:rPr lang="sr-Latn-RS" dirty="0" smtClean="0"/>
              <a:t>na osnovu dogovora usaglašenog na osnovu jednoobraznih ili recipročnih propisa ili ugovora o ekstradiciji... koji se može primeniti između dve ili više Strana ugovornica, primenjuje se minimalna kazna predviđena takvim dogovorom ili ugovorom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sr-Latn-RS" sz="2200" dirty="0" smtClean="0"/>
              <a:t>Član 24. se odnosi na dela utvrđena u skladu sa Budimpeštanskom konvencijom;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Preduslov za ekstradiciju</a:t>
            </a:r>
            <a:r>
              <a:rPr lang="en-GB" sz="2200" dirty="0" smtClean="0"/>
              <a:t>: </a:t>
            </a:r>
            <a:r>
              <a:rPr lang="sr-Latn-RS" sz="2200" dirty="0" smtClean="0"/>
              <a:t>Delo mora biti kažnjivo u obe zemlje zatvorskom kaznom od najmanje godinu dana;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Strane se mogu saglasiti sa različitom minimalnom kaznom na osnovu važećeg dogovora ili ugovora o ekstradiciji. </a:t>
            </a:r>
            <a:endParaRPr lang="en-GB" sz="2200" dirty="0"/>
          </a:p>
        </p:txBody>
      </p:sp>
    </p:spTree>
    <p:extLst>
      <p:ext uri="{BB962C8B-B14F-4D97-AF65-F5344CB8AC3E}">
        <p14:creationId xmlns:p14="http://schemas.microsoft.com/office/powerpoint/2010/main" val="40046383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309045" cy="4339650"/>
          </a:xfrm>
          <a:prstGeom prst="rect">
            <a:avLst/>
          </a:prstGeom>
        </p:spPr>
        <p:txBody>
          <a:bodyPr wrap="square">
            <a:spAutoFit/>
          </a:bodyPr>
          <a:lstStyle/>
          <a:p>
            <a:pPr marL="342900" indent="-342900" algn="just">
              <a:buFont typeface="Wingdings" pitchFamily="2" charset="2"/>
              <a:buChar char="Ø"/>
            </a:pPr>
            <a:r>
              <a:rPr lang="sr-Latn-RS" sz="2000" b="1" dirty="0" smtClean="0"/>
              <a:t>Direktno otkrivanje podataka o pretplatniku</a:t>
            </a:r>
            <a:r>
              <a:rPr lang="en-US" sz="2000" dirty="0" smtClean="0"/>
              <a:t>:</a:t>
            </a:r>
            <a:endParaRPr lang="en-US" sz="2000" dirty="0"/>
          </a:p>
          <a:p>
            <a:pPr marL="342900" indent="-342900" algn="just">
              <a:buFont typeface="Wingdings" pitchFamily="2" charset="2"/>
              <a:buChar char="Ø"/>
            </a:pPr>
            <a:endParaRPr lang="en-US" sz="2200" dirty="0"/>
          </a:p>
          <a:p>
            <a:pPr algn="just"/>
            <a:r>
              <a:rPr lang="sr-Latn-RS" dirty="0"/>
              <a:t>Svaka Strana usvaja zakonodavne i druge mere neophodne da bi svoje nadležne organe ovlastila da mogu da izdaju naredbu koja će se direktno podneti davaocu usluga na teritoriji druge Strane, kako bi postigla otkrivanje konkretnih, sačuvanih podataka o pretplatniku koje dati davalac usluga poseduje ili kontroliše, kada je ta informacija porebna za započinjanje krivične istrage ili postupka Strane</a:t>
            </a:r>
            <a:r>
              <a:rPr lang="en-US" dirty="0" smtClean="0"/>
              <a:t>. </a:t>
            </a:r>
            <a:endParaRPr lang="en-US" sz="1600" dirty="0"/>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18141" y="1134223"/>
            <a:ext cx="4572000" cy="4524315"/>
          </a:xfrm>
          <a:prstGeom prst="rect">
            <a:avLst/>
          </a:prstGeom>
        </p:spPr>
        <p:txBody>
          <a:bodyPr>
            <a:spAutoFit/>
          </a:bodyPr>
          <a:lstStyle/>
          <a:p>
            <a:pPr algn="just"/>
            <a:r>
              <a:rPr lang="sr-Latn-RS" dirty="0" smtClean="0"/>
              <a:t>a. Svaka </a:t>
            </a:r>
            <a:r>
              <a:rPr lang="sr-Latn-RS" dirty="0"/>
              <a:t>strana usvaja zakonodavne i druge mere neophodne da davalac usluga na njenoj teritoriji otkrije podatke o pretplatniku u odgovor na naredbu iz stava 1</a:t>
            </a:r>
            <a:r>
              <a:rPr lang="en-US" dirty="0" smtClean="0"/>
              <a:t>. </a:t>
            </a:r>
            <a:endParaRPr lang="sr-Latn-RS" dirty="0" smtClean="0"/>
          </a:p>
          <a:p>
            <a:pPr algn="just"/>
            <a:r>
              <a:rPr lang="sr-Latn-RS" dirty="0" smtClean="0"/>
              <a:t> </a:t>
            </a:r>
            <a:endParaRPr lang="en-US" dirty="0"/>
          </a:p>
          <a:p>
            <a:pPr algn="just"/>
            <a:r>
              <a:rPr lang="sr-Latn-RS" dirty="0" smtClean="0"/>
              <a:t>b. U </a:t>
            </a:r>
            <a:r>
              <a:rPr lang="sr-Latn-RS" dirty="0"/>
              <a:t>trenutku potpisivanja ili predaje svog ratifikacionog instrumenta, prihvatanja, odobravanja ili pristupanja Strana može, u odnosu na naredbe koje se izdaju davaocima usluga na njenoj teritoriji – dati izjavu sledeće sadržine: „Naredbu iz člana [ ] stava 1. može izdati, ili njeno izdavanje nadzirati, tužilac ili drugi pravosudni organ, ili se ona može izdati na drugi način pod nezavisnim </a:t>
            </a:r>
            <a:r>
              <a:rPr lang="sr-Latn-RS" dirty="0" smtClean="0"/>
              <a:t>nadzorom.“</a:t>
            </a:r>
            <a:r>
              <a:rPr lang="en-US" dirty="0" smtClean="0"/>
              <a:t> </a:t>
            </a:r>
            <a:endParaRPr lang="en-US" dirty="0"/>
          </a:p>
        </p:txBody>
      </p:sp>
    </p:spTree>
    <p:extLst>
      <p:ext uri="{BB962C8B-B14F-4D97-AF65-F5344CB8AC3E}">
        <p14:creationId xmlns:p14="http://schemas.microsoft.com/office/powerpoint/2010/main" val="3463788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262979"/>
          </a:xfrm>
          <a:prstGeom prst="rect">
            <a:avLst/>
          </a:prstGeom>
        </p:spPr>
        <p:txBody>
          <a:bodyPr>
            <a:spAutoFit/>
          </a:bodyPr>
          <a:lstStyle/>
          <a:p>
            <a:pPr marL="342900" indent="-342900" algn="just">
              <a:buFont typeface="Wingdings" pitchFamily="2" charset="2"/>
              <a:buChar char="Ø"/>
            </a:pPr>
            <a:r>
              <a:rPr lang="sr-Latn-RS" sz="1600" b="1" dirty="0"/>
              <a:t>Direktno otkrivanje podataka o pretplatniku </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Naredba iz stava 1. sadrži sledeće </a:t>
            </a:r>
            <a:r>
              <a:rPr lang="en-US" sz="1600" dirty="0" smtClean="0"/>
              <a:t>:  </a:t>
            </a:r>
          </a:p>
          <a:p>
            <a:pPr algn="just"/>
            <a:endParaRPr lang="en-US" sz="1600" dirty="0" smtClean="0"/>
          </a:p>
          <a:p>
            <a:pPr marL="285750" indent="-285750" algn="just">
              <a:buFont typeface="Arial" panose="020B0604020202020204" pitchFamily="34" charset="0"/>
              <a:buChar char="•"/>
            </a:pPr>
            <a:r>
              <a:rPr lang="sr-Latn-RS" sz="1600" dirty="0"/>
              <a:t>Naziv organa koji izdaje naredbu i datum izdavanja</a:t>
            </a:r>
            <a:r>
              <a:rPr lang="en-US" sz="1600" dirty="0" smtClean="0"/>
              <a:t>; </a:t>
            </a:r>
          </a:p>
          <a:p>
            <a:pPr marL="285750" indent="-285750" algn="just">
              <a:buFont typeface="Arial" panose="020B0604020202020204" pitchFamily="34" charset="0"/>
              <a:buChar char="•"/>
            </a:pPr>
            <a:r>
              <a:rPr lang="sr-Latn-RS" sz="1600" dirty="0" smtClean="0"/>
              <a:t>Izjavu </a:t>
            </a:r>
            <a:r>
              <a:rPr lang="sr-Latn-RS" sz="1600" dirty="0"/>
              <a:t>da je naredba izdata u skladu sa ovim Protokolom; </a:t>
            </a:r>
            <a:endParaRPr lang="en-US" sz="1600" dirty="0" smtClean="0"/>
          </a:p>
          <a:p>
            <a:pPr marL="285750" indent="-285750" algn="just">
              <a:buFont typeface="Arial" panose="020B0604020202020204" pitchFamily="34" charset="0"/>
              <a:buChar char="•"/>
            </a:pPr>
            <a:r>
              <a:rPr lang="sr-Latn-RS" sz="1600" dirty="0"/>
              <a:t>Ime i </a:t>
            </a:r>
            <a:r>
              <a:rPr lang="sr-Latn-RS" sz="1600" dirty="0" smtClean="0"/>
              <a:t>adresu </a:t>
            </a:r>
            <a:r>
              <a:rPr lang="sr-Latn-RS" sz="1600" dirty="0"/>
              <a:t>davaoca (davalaca) usluga </a:t>
            </a:r>
            <a:r>
              <a:rPr lang="sr-Latn-RS" sz="1600" dirty="0" smtClean="0"/>
              <a:t>kojem (kojima) </a:t>
            </a:r>
            <a:r>
              <a:rPr lang="sr-Latn-RS" sz="1600" dirty="0"/>
              <a:t>se naredba uručuje</a:t>
            </a:r>
            <a:r>
              <a:rPr lang="en-US" sz="1600" dirty="0" smtClean="0"/>
              <a:t>; </a:t>
            </a:r>
          </a:p>
          <a:p>
            <a:pPr marL="285750" indent="-285750" algn="just">
              <a:buFont typeface="Arial" panose="020B0604020202020204" pitchFamily="34" charset="0"/>
              <a:buChar char="•"/>
            </a:pPr>
            <a:r>
              <a:rPr lang="sr-Latn-RS" sz="1600" dirty="0"/>
              <a:t>Krivično delo (dela) koje je (su) predmet krivične istrage ili postupka</a:t>
            </a:r>
            <a:r>
              <a:rPr lang="en-US" sz="1600" dirty="0" smtClean="0"/>
              <a:t>; </a:t>
            </a:r>
          </a:p>
          <a:p>
            <a:pPr marL="285750" indent="-285750" algn="just">
              <a:buFont typeface="Arial" panose="020B0604020202020204" pitchFamily="34" charset="0"/>
              <a:buChar char="•"/>
            </a:pPr>
            <a:r>
              <a:rPr lang="sr-Latn-RS" sz="1600" dirty="0"/>
              <a:t>Naziv organa koji traži konkretne podatke o pretplatniku, ukoliko to nije organ koji izdaje naredbu</a:t>
            </a:r>
            <a:r>
              <a:rPr lang="en-US" sz="1600" dirty="0" smtClean="0"/>
              <a:t>; </a:t>
            </a:r>
            <a:r>
              <a:rPr lang="sr-Latn-RS" sz="1600" dirty="0" smtClean="0"/>
              <a:t>i</a:t>
            </a:r>
            <a:r>
              <a:rPr lang="en-US" sz="1600" dirty="0" smtClean="0"/>
              <a:t> </a:t>
            </a:r>
          </a:p>
          <a:p>
            <a:pPr marL="285750" indent="-285750" algn="just">
              <a:buFont typeface="Arial" panose="020B0604020202020204" pitchFamily="34" charset="0"/>
              <a:buChar char="•"/>
            </a:pPr>
            <a:r>
              <a:rPr lang="sr-Latn-RS" sz="1600" dirty="0"/>
              <a:t>Detaljan opis podataka o pretplatniku koji se traže</a:t>
            </a:r>
            <a:r>
              <a:rPr lang="en-US" sz="1600" dirty="0" smtClean="0"/>
              <a:t>. </a:t>
            </a:r>
          </a:p>
          <a:p>
            <a:pPr marL="285750" indent="-285750" algn="just">
              <a:buFont typeface="Arial" panose="020B0604020202020204" pitchFamily="34" charset="0"/>
              <a:buChar char="•"/>
            </a:pPr>
            <a:endParaRPr lang="en-US" sz="1600" dirty="0"/>
          </a:p>
          <a:p>
            <a:pPr algn="just"/>
            <a:r>
              <a:rPr lang="sr-Latn-RS" sz="1600" dirty="0"/>
              <a:t>Uz naredbu iz stava 1 prilažu se sledeće dopunske </a:t>
            </a:r>
            <a:r>
              <a:rPr lang="sr-Latn-RS" sz="1600" dirty="0" smtClean="0"/>
              <a:t>informacije</a:t>
            </a:r>
            <a:r>
              <a:rPr lang="sr-Latn-RS" sz="1600" dirty="0"/>
              <a:t>:</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52064" y="1010245"/>
            <a:ext cx="4191789" cy="5262979"/>
          </a:xfrm>
          <a:prstGeom prst="rect">
            <a:avLst/>
          </a:prstGeom>
        </p:spPr>
        <p:txBody>
          <a:bodyPr wrap="square">
            <a:spAutoFit/>
          </a:bodyPr>
          <a:lstStyle/>
          <a:p>
            <a:pPr algn="just"/>
            <a:endParaRPr lang="en-US" sz="1600" dirty="0"/>
          </a:p>
          <a:p>
            <a:pPr algn="just"/>
            <a:endParaRPr lang="en-US" sz="1600" dirty="0"/>
          </a:p>
          <a:p>
            <a:pPr marL="285750" indent="-285750" algn="just">
              <a:buFont typeface="Arial" panose="020B0604020202020204" pitchFamily="34" charset="0"/>
              <a:buChar char="•"/>
            </a:pPr>
            <a:r>
              <a:rPr lang="sr-Latn-RS" sz="1600" dirty="0"/>
              <a:t>d</a:t>
            </a:r>
            <a:r>
              <a:rPr lang="sr-Latn-RS" sz="1600" dirty="0" smtClean="0"/>
              <a:t>omaći </a:t>
            </a:r>
            <a:r>
              <a:rPr lang="sr-Latn-RS" sz="1600" dirty="0"/>
              <a:t>pravni osnov  kojim se dati organ ovlašćuje da izda </a:t>
            </a:r>
            <a:r>
              <a:rPr lang="sr-Latn-RS" sz="1600" dirty="0" smtClean="0"/>
              <a:t>naredbu</a:t>
            </a:r>
            <a:r>
              <a:rPr lang="en-US" sz="1600" dirty="0" smtClean="0"/>
              <a:t>; </a:t>
            </a:r>
            <a:endParaRPr lang="en-US" sz="1600" dirty="0"/>
          </a:p>
          <a:p>
            <a:pPr marL="285750" indent="-285750" algn="just">
              <a:buFont typeface="Arial" panose="020B0604020202020204" pitchFamily="34" charset="0"/>
              <a:buChar char="•"/>
            </a:pPr>
            <a:r>
              <a:rPr lang="sr-Latn-RS" sz="1600" dirty="0"/>
              <a:t>n</a:t>
            </a:r>
            <a:r>
              <a:rPr lang="sr-Latn-RS" sz="1600" dirty="0" smtClean="0"/>
              <a:t>avodi </a:t>
            </a:r>
            <a:r>
              <a:rPr lang="sr-Latn-RS" sz="1600" dirty="0"/>
              <a:t>pravnih odredba i primenjivih kazni za krivično delo koje je predmet istrage ili krivičnog postupka</a:t>
            </a:r>
            <a:r>
              <a:rPr lang="en-US" sz="1600" dirty="0" smtClean="0"/>
              <a:t>; </a:t>
            </a:r>
            <a:endParaRPr lang="en-US" sz="1600" dirty="0"/>
          </a:p>
          <a:p>
            <a:pPr marL="285750" indent="-285750" algn="just">
              <a:buFont typeface="Arial" panose="020B0604020202020204" pitchFamily="34" charset="0"/>
              <a:buChar char="•"/>
            </a:pPr>
            <a:r>
              <a:rPr lang="sr-Latn-RS" sz="1600" dirty="0"/>
              <a:t>k</a:t>
            </a:r>
            <a:r>
              <a:rPr lang="sr-Latn-RS" sz="1600" dirty="0" smtClean="0"/>
              <a:t>ontakt </a:t>
            </a:r>
            <a:r>
              <a:rPr lang="sr-Latn-RS" sz="1600" dirty="0"/>
              <a:t>podaci organa kojem davalac usluga daje podatke o pretplatniku, od koga traži dodatne informacije ili kome odgovara na drugi način</a:t>
            </a:r>
            <a:r>
              <a:rPr lang="en-US" sz="1600" dirty="0" smtClean="0"/>
              <a:t>; </a:t>
            </a:r>
            <a:endParaRPr lang="en-US" sz="1600" dirty="0"/>
          </a:p>
          <a:p>
            <a:pPr marL="285750" indent="-285750" algn="just">
              <a:buFont typeface="Arial" panose="020B0604020202020204" pitchFamily="34" charset="0"/>
              <a:buChar char="•"/>
            </a:pPr>
            <a:r>
              <a:rPr lang="sr-Latn-RS" sz="1600" dirty="0"/>
              <a:t>v</a:t>
            </a:r>
            <a:r>
              <a:rPr lang="sr-Latn-RS" sz="1600" dirty="0" smtClean="0"/>
              <a:t>reme </a:t>
            </a:r>
            <a:r>
              <a:rPr lang="sr-Latn-RS" sz="1600" dirty="0"/>
              <a:t>i način na koji se upućuju podaci o pretplatniku</a:t>
            </a:r>
            <a:r>
              <a:rPr lang="en-US" sz="1600" dirty="0" smtClean="0"/>
              <a:t>; </a:t>
            </a:r>
            <a:endParaRPr lang="en-US" sz="1600" dirty="0"/>
          </a:p>
          <a:p>
            <a:pPr marL="285750" indent="-285750" algn="just">
              <a:buFont typeface="Arial" panose="020B0604020202020204" pitchFamily="34" charset="0"/>
              <a:buChar char="•"/>
            </a:pPr>
            <a:r>
              <a:rPr lang="sr-Latn-RS" sz="1600" dirty="0"/>
              <a:t>d</a:t>
            </a:r>
            <a:r>
              <a:rPr lang="sr-Latn-RS" sz="1600" dirty="0" smtClean="0"/>
              <a:t>a </a:t>
            </a:r>
            <a:r>
              <a:rPr lang="sr-Latn-RS" sz="1600" dirty="0"/>
              <a:t>li je zaštita podataka već tražena, uključujući datum zaštite i broj akta koji se </a:t>
            </a:r>
            <a:r>
              <a:rPr lang="sr-Latn-RS" sz="1600" dirty="0" smtClean="0"/>
              <a:t>primenjuje; </a:t>
            </a:r>
          </a:p>
          <a:p>
            <a:pPr marL="285750" indent="-285750" algn="just">
              <a:buFont typeface="Arial" panose="020B0604020202020204" pitchFamily="34" charset="0"/>
              <a:buChar char="•"/>
            </a:pPr>
            <a:r>
              <a:rPr lang="sr-Latn-RS" sz="1600" dirty="0"/>
              <a:t>b</a:t>
            </a:r>
            <a:r>
              <a:rPr lang="sr-Latn-RS" sz="1600" dirty="0" smtClean="0"/>
              <a:t>ilo </a:t>
            </a:r>
            <a:r>
              <a:rPr lang="sr-Latn-RS" sz="1600" dirty="0"/>
              <a:t>koja posebna procesna uputstva</a:t>
            </a:r>
            <a:r>
              <a:rPr lang="en-US" sz="1600" dirty="0" smtClean="0"/>
              <a:t>; </a:t>
            </a:r>
            <a:r>
              <a:rPr lang="sr-Latn-RS" sz="1600" dirty="0" smtClean="0"/>
              <a:t>i</a:t>
            </a:r>
            <a:endParaRPr lang="en-US" sz="1600" dirty="0"/>
          </a:p>
          <a:p>
            <a:pPr marL="285750" indent="-285750" algn="just">
              <a:buFont typeface="Arial" panose="020B0604020202020204" pitchFamily="34" charset="0"/>
              <a:buChar char="•"/>
            </a:pPr>
            <a:r>
              <a:rPr lang="sr-Latn-RS" sz="1600" dirty="0"/>
              <a:t>b</a:t>
            </a:r>
            <a:r>
              <a:rPr lang="sr-Latn-RS" sz="1600" dirty="0" smtClean="0"/>
              <a:t>ilo </a:t>
            </a:r>
            <a:r>
              <a:rPr lang="sr-Latn-RS" sz="1600" dirty="0"/>
              <a:t>koja informacija koja može pomoći da se postigne otkrivanje podataka o pretplatniku</a:t>
            </a:r>
            <a:r>
              <a:rPr lang="en-US" sz="1600" dirty="0" smtClean="0"/>
              <a:t>. </a:t>
            </a:r>
            <a:endParaRPr lang="en-US" sz="1600" dirty="0"/>
          </a:p>
          <a:p>
            <a:pPr algn="just"/>
            <a:endParaRPr lang="en-US" sz="1600" dirty="0"/>
          </a:p>
        </p:txBody>
      </p:sp>
    </p:spTree>
    <p:extLst>
      <p:ext uri="{BB962C8B-B14F-4D97-AF65-F5344CB8AC3E}">
        <p14:creationId xmlns:p14="http://schemas.microsoft.com/office/powerpoint/2010/main" val="2562986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794978"/>
            <a:ext cx="4572000" cy="5878532"/>
          </a:xfrm>
          <a:prstGeom prst="rect">
            <a:avLst/>
          </a:prstGeom>
        </p:spPr>
        <p:txBody>
          <a:bodyPr>
            <a:spAutoFit/>
          </a:bodyPr>
          <a:lstStyle/>
          <a:p>
            <a:pPr marL="342900" indent="-342900" algn="just">
              <a:buFont typeface="Wingdings" pitchFamily="2" charset="2"/>
              <a:buChar char="Ø"/>
            </a:pPr>
            <a:r>
              <a:rPr lang="sr-Latn-RS" sz="2000" b="1" dirty="0"/>
              <a:t>Direktno otkrivanje podataka o pretplatniku </a:t>
            </a:r>
            <a:endParaRPr lang="sr-Latn-RS" sz="2000" b="1" dirty="0" smtClean="0"/>
          </a:p>
          <a:p>
            <a:pPr marL="342900" indent="-342900" algn="just">
              <a:buFont typeface="Wingdings" pitchFamily="2" charset="2"/>
              <a:buChar char="Ø"/>
            </a:pPr>
            <a:r>
              <a:rPr lang="sr-Latn-RS" sz="1600" dirty="0"/>
              <a:t>U trenutku potpisivanja ili predaje svog ratifikacionog instrumenta, prihvatanja, odobravanja ili pristupanja Strana može u izjavi upućenoj generalnom sekretaru Saveta Evrope navesti da, kada je naredba izdata davaocu usluga na njenoj teritoriji prema stavu 1, ona zahteva da bude istovremeno obaveštena, u svakom slučaju ili u utvrđenim okolnostima, o naredbi, pratećim informacijama i činjenicama koje se odnose na istragu ili postupak</a:t>
            </a:r>
            <a:r>
              <a:rPr lang="en-US" sz="1600" dirty="0" smtClean="0"/>
              <a:t>. </a:t>
            </a:r>
            <a:endParaRPr lang="en-US" sz="1600" dirty="0"/>
          </a:p>
          <a:p>
            <a:pPr algn="just"/>
            <a:endParaRPr lang="en-US" sz="1600" dirty="0"/>
          </a:p>
          <a:p>
            <a:pPr algn="just"/>
            <a:r>
              <a:rPr lang="sr-Latn-RS" sz="1600" dirty="0"/>
              <a:t>Bilo da Strana zahteva obaveštenje u skladu sa stavom 5. tačkom a) ili ne, ona može zahtevati od davaoca usluga da konsultuje njene nadležne organe u utvrđenim okolnostima, pre otkrivanja podataka o pretplatniku. Nadležni organi obavešteni prema stavu 5. tački a), ili konsultovani prema stavu 5. tački b), mogu, bez odlaganja, naložiti davaocu usluga da ne otkrije date podatke ukoliko</a:t>
            </a:r>
            <a:r>
              <a:rPr lang="en-US" sz="1600" dirty="0" smtClean="0"/>
              <a:t>: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278368"/>
          </a:xfrm>
          <a:prstGeom prst="rect">
            <a:avLst/>
          </a:prstGeom>
        </p:spPr>
        <p:txBody>
          <a:bodyPr>
            <a:spAutoFit/>
          </a:bodyPr>
          <a:lstStyle/>
          <a:p>
            <a:pPr marL="285750" lvl="1" indent="-285750" algn="just">
              <a:buFont typeface="Arial" panose="020B0604020202020204" pitchFamily="34" charset="0"/>
              <a:buChar char="•"/>
            </a:pPr>
            <a:r>
              <a:rPr lang="sr-Latn-RS" sz="1600" dirty="0"/>
              <a:t>o</a:t>
            </a:r>
            <a:r>
              <a:rPr lang="sr-Latn-RS" sz="1600" dirty="0" smtClean="0"/>
              <a:t>tkrivanje podataka može dovesti u pitanje krivične istrage ili postupke Strane koja te podatke dobija</a:t>
            </a:r>
            <a:r>
              <a:rPr lang="en-US" sz="1600" dirty="0" smtClean="0"/>
              <a:t>; </a:t>
            </a:r>
            <a:r>
              <a:rPr lang="sr-Latn-RS" sz="1600" dirty="0" smtClean="0"/>
              <a:t>ili</a:t>
            </a:r>
            <a:endParaRPr lang="en-US" sz="1600" dirty="0"/>
          </a:p>
          <a:p>
            <a:pPr marL="0" lvl="1" algn="just"/>
            <a:endParaRPr lang="en-US" sz="1600" dirty="0"/>
          </a:p>
          <a:p>
            <a:pPr marL="285750" lvl="1" indent="-285750" algn="just">
              <a:buFont typeface="Arial" panose="020B0604020202020204" pitchFamily="34" charset="0"/>
              <a:buChar char="•"/>
            </a:pPr>
            <a:r>
              <a:rPr lang="sr-Latn-RS" sz="1600" dirty="0" smtClean="0"/>
              <a:t>se primenjuju uslovi ili osnove za odbijanje u skladu sa članom 25. stavom 4, i članom 27. stavom 4. Konvencije, ako se podaci o pretplatniku traže putem uzajamne pomoći.</a:t>
            </a:r>
            <a:r>
              <a:rPr lang="en-US" sz="1600" dirty="0" smtClean="0"/>
              <a:t> </a:t>
            </a:r>
            <a:endParaRPr lang="en-US" sz="1600" dirty="0"/>
          </a:p>
          <a:p>
            <a:pPr lvl="1" algn="just"/>
            <a:endParaRPr lang="en-US" sz="1600" dirty="0"/>
          </a:p>
          <a:p>
            <a:pPr algn="just"/>
            <a:r>
              <a:rPr lang="sr-Latn-RS" sz="1600" dirty="0" smtClean="0"/>
              <a:t>Organi obavešteni prema stavu 5, tački a) ili konsultovani prema stavu 5, tački b)</a:t>
            </a:r>
            <a:r>
              <a:rPr lang="en-US" sz="1600" dirty="0" smtClean="0"/>
              <a:t>: </a:t>
            </a:r>
            <a:endParaRPr lang="en-US" sz="1600" dirty="0"/>
          </a:p>
          <a:p>
            <a:pPr algn="just"/>
            <a:endParaRPr lang="en-US" sz="1600" dirty="0"/>
          </a:p>
          <a:p>
            <a:pPr marL="285750" indent="-285750" algn="just">
              <a:buFont typeface="Arial" panose="020B0604020202020204" pitchFamily="34" charset="0"/>
              <a:buChar char="•"/>
            </a:pPr>
            <a:r>
              <a:rPr lang="sr-Latn-RS" sz="1600" dirty="0" smtClean="0"/>
              <a:t>mogu zahtevati dodatne informacije od Strane koja izdaje naredbu u svrhe primene stava 5, tačke c)</a:t>
            </a:r>
            <a:r>
              <a:rPr lang="en-US" sz="1600" dirty="0" smtClean="0"/>
              <a:t>; </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sr-Latn-RS" sz="1600" dirty="0"/>
              <a:t>o</a:t>
            </a:r>
            <a:r>
              <a:rPr lang="sr-Latn-RS" sz="1600" dirty="0" smtClean="0"/>
              <a:t>dmah obaveštavaju Stranu koja izdaje naredbu ukoliko je davaocu usluge naloženo da ne otkrije date podatke i to obrazlažu. </a:t>
            </a:r>
            <a:endParaRPr lang="en-US" sz="1600" dirty="0"/>
          </a:p>
          <a:p>
            <a:pPr lvl="1" algn="just"/>
            <a:endParaRPr lang="en-US" sz="1600" dirty="0"/>
          </a:p>
          <a:p>
            <a:pPr algn="just"/>
            <a:endParaRPr lang="en-US" sz="1700" dirty="0"/>
          </a:p>
        </p:txBody>
      </p:sp>
    </p:spTree>
    <p:extLst>
      <p:ext uri="{BB962C8B-B14F-4D97-AF65-F5344CB8AC3E}">
        <p14:creationId xmlns:p14="http://schemas.microsoft.com/office/powerpoint/2010/main" val="3273696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837746"/>
            <a:ext cx="4572000" cy="5016758"/>
          </a:xfrm>
          <a:prstGeom prst="rect">
            <a:avLst/>
          </a:prstGeom>
        </p:spPr>
        <p:txBody>
          <a:bodyPr>
            <a:spAutoFit/>
          </a:bodyPr>
          <a:lstStyle/>
          <a:p>
            <a:pPr marL="342900" indent="-342900" algn="just">
              <a:buFont typeface="Wingdings" pitchFamily="2" charset="2"/>
              <a:buChar char="Ø"/>
            </a:pPr>
            <a:r>
              <a:rPr lang="sr-Latn-RS" sz="1600" b="1" dirty="0"/>
              <a:t>Direktno otkrivanje podataka o pretplatniku </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U svrhe stava 5, Strana određuje jedno telo koje će primiti obaveštenje u skladu sa stavom 5, tačkom a) i sprovesti dužnosti koje se odnose na konsultacije navedene u stavu 5, tačka c) i stavu 5, tačka d). U trenutku potpisivanja ili predaje svog ratifikacionog instrumenta, prihvatanja, odobravanja ili pristupanja, Strana upućuje  generalnom sekretaru Saveta Evrope kontaktne informacije o datom organu.</a:t>
            </a:r>
            <a:endParaRPr lang="en-US" sz="1600" dirty="0"/>
          </a:p>
          <a:p>
            <a:pPr algn="just"/>
            <a:r>
              <a:rPr lang="sr-Latn-RS" sz="1600" dirty="0"/>
              <a:t> </a:t>
            </a:r>
            <a:endParaRPr lang="en-US" sz="1600" dirty="0"/>
          </a:p>
          <a:p>
            <a:pPr algn="just"/>
            <a:r>
              <a:rPr lang="sr-Latn-RS" sz="1600" dirty="0"/>
              <a:t>Generalni sekretar Saveta Evrope osniva i ažurira registar organa koje su Strane odredile u skladu sa stavom 5, tačkom e) i da li, i pod kojim uslovima, one zahtevaju obaveštenje kako je predviđeno članom 5, tačkom </a:t>
            </a:r>
            <a:r>
              <a:rPr lang="sr-Latn-RS" sz="1600" dirty="0" smtClean="0"/>
              <a:t>a). </a:t>
            </a:r>
            <a:r>
              <a:rPr lang="sr-Latn-RS" sz="1600" dirty="0"/>
              <a:t>Svaka Strana se stara da su podaci u registru u </a:t>
            </a:r>
            <a:r>
              <a:rPr lang="sr-Latn-RS" sz="1600" dirty="0" smtClean="0"/>
              <a:t>svakom </a:t>
            </a:r>
            <a:r>
              <a:rPr lang="sr-Latn-RS" sz="1600" dirty="0"/>
              <a:t>trenutku tačni</a:t>
            </a:r>
            <a:r>
              <a:rPr lang="en-US" sz="1600" dirty="0" smtClean="0"/>
              <a:t>. </a:t>
            </a:r>
            <a:endParaRPr lang="en-US" sz="1600" dirty="0"/>
          </a:p>
        </p:txBody>
      </p:sp>
    </p:spTree>
    <p:extLst>
      <p:ext uri="{BB962C8B-B14F-4D97-AF65-F5344CB8AC3E}">
        <p14:creationId xmlns:p14="http://schemas.microsoft.com/office/powerpoint/2010/main" val="4203298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262979"/>
          </a:xfrm>
          <a:prstGeom prst="rect">
            <a:avLst/>
          </a:prstGeom>
        </p:spPr>
        <p:txBody>
          <a:bodyPr>
            <a:spAutoFit/>
          </a:bodyPr>
          <a:lstStyle/>
          <a:p>
            <a:pPr marL="342900" indent="-342900" algn="just">
              <a:buFont typeface="Wingdings" pitchFamily="2" charset="2"/>
              <a:buChar char="Ø"/>
            </a:pPr>
            <a:r>
              <a:rPr lang="sr-Latn-RS" sz="1600" b="1" dirty="0"/>
              <a:t>Direktno otkrivanje podataka o pretplatniku </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Strana može podneti naredbu u skladu sa stavom 1, dodatne informacije u skladu sa stavom </a:t>
            </a:r>
            <a:r>
              <a:rPr lang="sr-Latn-RS" sz="1600" dirty="0" smtClean="0"/>
              <a:t>4. </a:t>
            </a:r>
            <a:r>
              <a:rPr lang="sr-Latn-RS" sz="1600" dirty="0"/>
              <a:t>i obaveštenje u skladu sa stavom </a:t>
            </a:r>
            <a:r>
              <a:rPr lang="sr-Latn-RS" sz="1600" dirty="0" smtClean="0"/>
              <a:t>5. </a:t>
            </a:r>
            <a:r>
              <a:rPr lang="sr-Latn-RS" sz="1600" dirty="0"/>
              <a:t>u elektronskom obliku. Mogu se, međutim, zahtevati odgovarajući nivoi bezbednosti i autentikacije. </a:t>
            </a:r>
            <a:endParaRPr lang="en-US" sz="1600" dirty="0"/>
          </a:p>
          <a:p>
            <a:pPr algn="just"/>
            <a:r>
              <a:rPr lang="sr-Latn-RS" sz="1600" dirty="0"/>
              <a:t>Ukoliko davalac usluga obavesti organ iz stava </a:t>
            </a:r>
            <a:r>
              <a:rPr lang="sr-Latn-RS" sz="1600" dirty="0" smtClean="0"/>
              <a:t>4. </a:t>
            </a:r>
            <a:r>
              <a:rPr lang="sr-Latn-RS" sz="1600" dirty="0"/>
              <a:t>tačke c) da neće otkriti tražene podatke o pretplatniku, ili ukoliko davalac usluga ne otkrije podatke o pretplatniku u odgovor na naredbu iz stava 1. u roku od 30 dana po prijemu naredbe, odnosno u vremenskom roku predviđenom u stavu 4. tački </a:t>
            </a:r>
            <a:r>
              <a:rPr lang="sr-Latn-RS" sz="1600" dirty="0" smtClean="0"/>
              <a:t>d), </a:t>
            </a:r>
            <a:r>
              <a:rPr lang="sr-Latn-RS" sz="1600" dirty="0"/>
              <a:t>koji god od ta dva roka da je duži, nadležni organi Strane koja je izdala naredbu </a:t>
            </a:r>
            <a:r>
              <a:rPr lang="sr-Latn-RS" sz="1600" dirty="0" smtClean="0"/>
              <a:t>mogu </a:t>
            </a:r>
            <a:r>
              <a:rPr lang="sr-Latn-RS" sz="1600" dirty="0"/>
              <a:t>tražiti izvršenje naredbe samo putem člana </a:t>
            </a:r>
            <a:r>
              <a:rPr lang="sr-Latn-RS" sz="1600" dirty="0" smtClean="0"/>
              <a:t>[Izvršenje </a:t>
            </a:r>
            <a:r>
              <a:rPr lang="sr-Latn-RS" sz="1600" dirty="0"/>
              <a:t>naredbi druge Strane za hitno predavanje podataka] ili drugim vidovima uzajamne pomoći</a:t>
            </a:r>
            <a:r>
              <a:rPr lang="en-US" sz="1600" dirty="0" smtClean="0"/>
              <a:t>.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770811"/>
          </a:xfrm>
          <a:prstGeom prst="rect">
            <a:avLst/>
          </a:prstGeom>
        </p:spPr>
        <p:txBody>
          <a:bodyPr>
            <a:spAutoFit/>
          </a:bodyPr>
          <a:lstStyle/>
          <a:p>
            <a:pPr algn="just"/>
            <a:r>
              <a:rPr lang="sr-Latn-RS" sz="1600" dirty="0" smtClean="0"/>
              <a:t>Strane mogu zahtevati da davalac usluga obrazloži zašto ne otkriva podatke o pretplatniku tražene na osnovu naredbe.</a:t>
            </a:r>
            <a:endParaRPr lang="en-US" sz="1600" dirty="0"/>
          </a:p>
          <a:p>
            <a:pPr algn="just"/>
            <a:endParaRPr lang="en-US" sz="1600" dirty="0"/>
          </a:p>
          <a:p>
            <a:pPr algn="just"/>
            <a:r>
              <a:rPr lang="sr-Latn-RS" sz="1600" dirty="0"/>
              <a:t>Strana može da izjavi da druga strana traži otkrivanje podataka o pretplatniku od davaoca usluga pre nego što </a:t>
            </a:r>
            <a:r>
              <a:rPr lang="sr-Latn-RS" sz="1600" dirty="0" smtClean="0"/>
              <a:t>ih </a:t>
            </a:r>
            <a:r>
              <a:rPr lang="sr-Latn-RS" sz="1600" dirty="0"/>
              <a:t>zatraži u skladu sa članom </a:t>
            </a:r>
            <a:r>
              <a:rPr lang="sr-Latn-RS" sz="1600" dirty="0" smtClean="0"/>
              <a:t>[</a:t>
            </a:r>
            <a:r>
              <a:rPr lang="sr-Latn-RS" sz="1600" dirty="0"/>
              <a:t>Izvršenje naredbi druge Strane za hitno predavanje podataka], osim ukoliko Strana koja je izdala naredbu pruži razumno obrazloženje za to nečinjenje</a:t>
            </a:r>
            <a:r>
              <a:rPr lang="en-US" sz="1600" dirty="0" smtClean="0"/>
              <a:t>. </a:t>
            </a:r>
            <a:endParaRPr lang="en-US" sz="1600" dirty="0"/>
          </a:p>
          <a:p>
            <a:pPr algn="just"/>
            <a:endParaRPr lang="en-US" sz="1600" dirty="0"/>
          </a:p>
          <a:p>
            <a:pPr algn="just"/>
            <a:r>
              <a:rPr lang="sr-Latn-RS" sz="1600" dirty="0" smtClean="0"/>
              <a:t>Strana može</a:t>
            </a:r>
            <a:r>
              <a:rPr lang="en-US" sz="1600" dirty="0" smtClean="0"/>
              <a:t>: </a:t>
            </a:r>
            <a:endParaRPr lang="en-US" sz="1600" dirty="0"/>
          </a:p>
          <a:p>
            <a:pPr algn="just"/>
            <a:endParaRPr lang="en-US" sz="1600" dirty="0"/>
          </a:p>
          <a:p>
            <a:pPr marL="285750" indent="-285750" algn="just">
              <a:buFont typeface="Arial" panose="020B0604020202020204" pitchFamily="34" charset="0"/>
              <a:buChar char="•"/>
            </a:pPr>
            <a:r>
              <a:rPr lang="sr-Latn-RS" sz="1600" dirty="0"/>
              <a:t>z</a:t>
            </a:r>
            <a:r>
              <a:rPr lang="sr-Latn-RS" sz="1600" dirty="0" smtClean="0"/>
              <a:t>adržati pravo da ne primeni ovaj član</a:t>
            </a:r>
            <a:r>
              <a:rPr lang="en-US" sz="1600" dirty="0" smtClean="0"/>
              <a:t>; </a:t>
            </a:r>
            <a:r>
              <a:rPr lang="sr-Latn-RS" sz="1600" dirty="0" smtClean="0"/>
              <a:t>ili</a:t>
            </a:r>
            <a:r>
              <a:rPr lang="en-US" sz="1600" dirty="0" smtClean="0"/>
              <a:t> </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sr-Latn-RS" sz="1600" dirty="0"/>
              <a:t>u</a:t>
            </a:r>
            <a:r>
              <a:rPr lang="sr-Latn-RS" sz="1600" dirty="0" smtClean="0"/>
              <a:t>koliko </a:t>
            </a:r>
            <a:r>
              <a:rPr lang="sr-Latn-RS" sz="1600" dirty="0"/>
              <a:t>je otkrivanje određene vrste pristupnih brojeva u skladu s ovim članom u suprotnosti sa temeljnim principima njenog domaćeg pravnog sistema, može da zadrži pravo da na te brojeve ne primeni ovaj član</a:t>
            </a:r>
            <a:r>
              <a:rPr lang="en-US" sz="1600" dirty="0" smtClean="0"/>
              <a:t>. </a:t>
            </a:r>
            <a:endParaRPr lang="en-US" sz="1600" dirty="0"/>
          </a:p>
          <a:p>
            <a:pPr lvl="1" algn="just"/>
            <a:endParaRPr lang="en-US" sz="1600" dirty="0"/>
          </a:p>
          <a:p>
            <a:pPr algn="just"/>
            <a:endParaRPr lang="en-US" sz="1700" dirty="0"/>
          </a:p>
        </p:txBody>
      </p:sp>
    </p:spTree>
    <p:extLst>
      <p:ext uri="{BB962C8B-B14F-4D97-AF65-F5344CB8AC3E}">
        <p14:creationId xmlns:p14="http://schemas.microsoft.com/office/powerpoint/2010/main" val="4212446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4278094"/>
          </a:xfrm>
          <a:prstGeom prst="rect">
            <a:avLst/>
          </a:prstGeom>
        </p:spPr>
        <p:txBody>
          <a:bodyPr>
            <a:spAutoFit/>
          </a:bodyPr>
          <a:lstStyle/>
          <a:p>
            <a:pPr marL="342900" indent="-342900" algn="just">
              <a:buFont typeface="Wingdings" pitchFamily="2" charset="2"/>
              <a:buChar char="Ø"/>
            </a:pPr>
            <a:r>
              <a:rPr lang="sr-Latn-RS" sz="1600" b="1" dirty="0" smtClean="0"/>
              <a:t>Izvršenje naredbe druge Strane za hitno  predavanje podataka:</a:t>
            </a:r>
            <a:endParaRPr lang="en-US" sz="1600" dirty="0"/>
          </a:p>
          <a:p>
            <a:pPr marL="342900" indent="-342900" algn="just">
              <a:buFont typeface="Wingdings" pitchFamily="2" charset="2"/>
              <a:buChar char="Ø"/>
            </a:pPr>
            <a:endParaRPr lang="en-US" sz="1600" dirty="0"/>
          </a:p>
          <a:p>
            <a:pPr algn="just"/>
            <a:r>
              <a:rPr lang="sr-Latn-RS" sz="1600" dirty="0"/>
              <a:t>Svaka Strana treba da usvoji zakonodavne i druge mere neophodne da bi svoje nadležne organe ovlastila da izdaju naredbu koja će se </a:t>
            </a:r>
            <a:r>
              <a:rPr lang="sr-Latn-RS" sz="1600" dirty="0" smtClean="0"/>
              <a:t>podneti drugoj </a:t>
            </a:r>
            <a:r>
              <a:rPr lang="sr-Latn-RS" sz="1600" dirty="0"/>
              <a:t>Strani (zamoljena Strana) u svrhu obavezivanja davaoca usluga na teritoriji zamoljene Strane da preda određene </a:t>
            </a:r>
            <a:r>
              <a:rPr lang="sr-Latn-RS" sz="1600" dirty="0" smtClean="0"/>
              <a:t>sačuvane</a:t>
            </a:r>
          </a:p>
          <a:p>
            <a:pPr algn="just"/>
            <a:endParaRPr lang="en-US" sz="1600" dirty="0"/>
          </a:p>
          <a:p>
            <a:pPr marL="285750" indent="-285750" algn="just">
              <a:buFont typeface="Arial" panose="020B0604020202020204" pitchFamily="34" charset="0"/>
              <a:buChar char="•"/>
            </a:pPr>
            <a:r>
              <a:rPr lang="sr-Latn-RS" sz="1600" dirty="0"/>
              <a:t>p</a:t>
            </a:r>
            <a:r>
              <a:rPr lang="sr-Latn-RS" sz="1600" dirty="0" smtClean="0"/>
              <a:t>odatke o pretplatniku</a:t>
            </a:r>
            <a:r>
              <a:rPr lang="en-US" sz="1600" dirty="0" smtClean="0"/>
              <a:t>,</a:t>
            </a:r>
            <a:endParaRPr lang="en-US" sz="1600" dirty="0"/>
          </a:p>
          <a:p>
            <a:pPr marL="285750" indent="-285750" algn="just">
              <a:buFont typeface="Arial" panose="020B0604020202020204" pitchFamily="34" charset="0"/>
              <a:buChar char="•"/>
            </a:pPr>
            <a:r>
              <a:rPr lang="sr-Latn-RS" sz="1600" dirty="0"/>
              <a:t>p</a:t>
            </a:r>
            <a:r>
              <a:rPr lang="sr-Latn-RS" sz="1600" dirty="0" smtClean="0"/>
              <a:t>odatke o saobraćaju</a:t>
            </a:r>
            <a:endParaRPr lang="en-US" sz="1600" dirty="0"/>
          </a:p>
          <a:p>
            <a:pPr algn="just"/>
            <a:endParaRPr lang="en-US" sz="1600" dirty="0"/>
          </a:p>
          <a:p>
            <a:pPr algn="just"/>
            <a:r>
              <a:rPr lang="sr-Latn-RS" sz="1600" dirty="0" smtClean="0"/>
              <a:t>koje taj davalac </a:t>
            </a:r>
            <a:r>
              <a:rPr lang="sr-Latn-RS" sz="1600" dirty="0"/>
              <a:t>usluga poseduje ili kontroliše, a koje su dotičnoj Strani potrebne u svrhe konkretnih krivičnih istraga ili postupaka</a:t>
            </a:r>
            <a:r>
              <a:rPr lang="en-US" sz="1600" dirty="0" smtClean="0"/>
              <a:t>. </a:t>
            </a:r>
            <a:endParaRPr lang="en-US" sz="1600" dirty="0"/>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911183"/>
            <a:ext cx="4572000" cy="5632311"/>
          </a:xfrm>
          <a:prstGeom prst="rect">
            <a:avLst/>
          </a:prstGeom>
        </p:spPr>
        <p:txBody>
          <a:bodyPr>
            <a:spAutoFit/>
          </a:bodyPr>
          <a:lstStyle/>
          <a:p>
            <a:r>
              <a:rPr lang="sr-Latn-RS" sz="1500" dirty="0"/>
              <a:t>Svaka Strana treba da usvoji zakonodavne i druge mere neophodne da bi se izvršila naredba u skladu sa stavom 1, koju je podnela druga Strana (Strana molilja). </a:t>
            </a:r>
            <a:endParaRPr lang="sr-Latn-RS" sz="1500" dirty="0" smtClean="0"/>
          </a:p>
          <a:p>
            <a:endParaRPr lang="en-US" sz="1500" dirty="0"/>
          </a:p>
          <a:p>
            <a:r>
              <a:rPr lang="sr-Latn-RS" sz="1500" dirty="0"/>
              <a:t>Strana molilja podnosi naredbu iz stava 1, prateće informacije i bilo koja posebna procesna uputstva zamoljenoj Strani. </a:t>
            </a:r>
            <a:endParaRPr lang="en-US" sz="1500" dirty="0"/>
          </a:p>
          <a:p>
            <a:pPr algn="just"/>
            <a:endParaRPr lang="en-US" sz="1500" dirty="0"/>
          </a:p>
          <a:p>
            <a:pPr algn="just"/>
            <a:r>
              <a:rPr lang="sr-Latn-RS" sz="1500" dirty="0" smtClean="0"/>
              <a:t>Naredba sadrži sledeće</a:t>
            </a:r>
            <a:r>
              <a:rPr lang="en-US" sz="1500" dirty="0" smtClean="0"/>
              <a:t>: </a:t>
            </a:r>
            <a:endParaRPr lang="en-US" sz="1500" dirty="0"/>
          </a:p>
          <a:p>
            <a:pPr marL="285750" indent="-285750" algn="just">
              <a:buFont typeface="Arial" panose="020B0604020202020204" pitchFamily="34" charset="0"/>
              <a:buChar char="•"/>
            </a:pPr>
            <a:r>
              <a:rPr lang="sr-Latn-RS" sz="1500" dirty="0"/>
              <a:t>Naziv organa koji izdaje naredbu i datum izdavanja</a:t>
            </a:r>
            <a:r>
              <a:rPr lang="en-US" sz="1500" dirty="0"/>
              <a:t>; </a:t>
            </a:r>
          </a:p>
          <a:p>
            <a:pPr marL="285750" indent="-285750" algn="just">
              <a:buFont typeface="Arial" panose="020B0604020202020204" pitchFamily="34" charset="0"/>
              <a:buChar char="•"/>
            </a:pPr>
            <a:r>
              <a:rPr lang="sr-Latn-RS" sz="1500" dirty="0" smtClean="0"/>
              <a:t>Izjavu </a:t>
            </a:r>
            <a:r>
              <a:rPr lang="sr-Latn-RS" sz="1500" dirty="0"/>
              <a:t>da je naredba izdata u skladu sa ovim Protokolom; </a:t>
            </a:r>
            <a:endParaRPr lang="en-US" sz="1500" dirty="0"/>
          </a:p>
          <a:p>
            <a:pPr marL="285750" indent="-285750" algn="just">
              <a:buFont typeface="Arial" panose="020B0604020202020204" pitchFamily="34" charset="0"/>
              <a:buChar char="•"/>
            </a:pPr>
            <a:r>
              <a:rPr lang="sr-Latn-RS" sz="1500" dirty="0"/>
              <a:t>Ime i </a:t>
            </a:r>
            <a:r>
              <a:rPr lang="sr-Latn-RS" sz="1500" dirty="0" smtClean="0"/>
              <a:t>adresu </a:t>
            </a:r>
            <a:r>
              <a:rPr lang="sr-Latn-RS" sz="1500" dirty="0"/>
              <a:t>davaoca (davalaca) usluga kojima se naredba uručuje</a:t>
            </a:r>
            <a:r>
              <a:rPr lang="en-US" sz="1500" dirty="0"/>
              <a:t>; </a:t>
            </a:r>
          </a:p>
          <a:p>
            <a:pPr marL="285750" indent="-285750" algn="just">
              <a:buFont typeface="Arial" panose="020B0604020202020204" pitchFamily="34" charset="0"/>
              <a:buChar char="•"/>
            </a:pPr>
            <a:r>
              <a:rPr lang="sr-Latn-RS" sz="1500" dirty="0"/>
              <a:t>Krivično delo (dela) koje je (su) predmet krivične istrage ili postupka</a:t>
            </a:r>
            <a:r>
              <a:rPr lang="en-US" sz="1500" dirty="0"/>
              <a:t>; </a:t>
            </a:r>
          </a:p>
          <a:p>
            <a:pPr marL="285750" indent="-285750" algn="just">
              <a:buFont typeface="Arial" panose="020B0604020202020204" pitchFamily="34" charset="0"/>
              <a:buChar char="•"/>
            </a:pPr>
            <a:r>
              <a:rPr lang="sr-Latn-RS" sz="1500" dirty="0"/>
              <a:t>Naziv organa koji traži </a:t>
            </a:r>
            <a:r>
              <a:rPr lang="sr-Latn-RS" sz="1500" dirty="0" smtClean="0"/>
              <a:t>date informacije ili podatke, ukoliko </a:t>
            </a:r>
            <a:r>
              <a:rPr lang="sr-Latn-RS" sz="1500" dirty="0"/>
              <a:t>to nije organ koji izdaje naredbu</a:t>
            </a:r>
            <a:r>
              <a:rPr lang="en-US" sz="1500" dirty="0"/>
              <a:t>; </a:t>
            </a:r>
            <a:r>
              <a:rPr lang="sr-Latn-RS" sz="1500" dirty="0"/>
              <a:t>i</a:t>
            </a:r>
            <a:r>
              <a:rPr lang="en-US" sz="1500" dirty="0"/>
              <a:t> </a:t>
            </a:r>
          </a:p>
          <a:p>
            <a:pPr marL="285750" indent="-285750" algn="just">
              <a:buFont typeface="Arial" panose="020B0604020202020204" pitchFamily="34" charset="0"/>
              <a:buChar char="•"/>
            </a:pPr>
            <a:r>
              <a:rPr lang="sr-Latn-RS" sz="1500" dirty="0"/>
              <a:t>Detaljan opis </a:t>
            </a:r>
            <a:r>
              <a:rPr lang="sr-Latn-RS" sz="1500" dirty="0" smtClean="0"/>
              <a:t>konkretnih informacija ili podataka koji </a:t>
            </a:r>
            <a:r>
              <a:rPr lang="sr-Latn-RS" sz="1500" dirty="0"/>
              <a:t>se traže</a:t>
            </a:r>
            <a:r>
              <a:rPr lang="en-US" sz="1500" dirty="0"/>
              <a:t>. </a:t>
            </a:r>
          </a:p>
          <a:p>
            <a:endParaRPr lang="en-US" sz="1500" dirty="0"/>
          </a:p>
        </p:txBody>
      </p:sp>
    </p:spTree>
    <p:extLst>
      <p:ext uri="{BB962C8B-B14F-4D97-AF65-F5344CB8AC3E}">
        <p14:creationId xmlns:p14="http://schemas.microsoft.com/office/powerpoint/2010/main" val="378310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4770537"/>
          </a:xfrm>
          <a:prstGeom prst="rect">
            <a:avLst/>
          </a:prstGeom>
        </p:spPr>
        <p:txBody>
          <a:bodyPr>
            <a:spAutoFit/>
          </a:bodyPr>
          <a:lstStyle/>
          <a:p>
            <a:pPr marL="342900" indent="-342900" algn="just">
              <a:buFont typeface="Wingdings" pitchFamily="2" charset="2"/>
              <a:buChar char="Ø"/>
            </a:pPr>
            <a:r>
              <a:rPr lang="sr-Latn-RS" sz="1600" b="1" dirty="0"/>
              <a:t>Izvršenje naredbe druge Strane za </a:t>
            </a:r>
            <a:r>
              <a:rPr lang="sr-Latn-RS" sz="1600" b="1" dirty="0" smtClean="0"/>
              <a:t>hitno </a:t>
            </a:r>
            <a:r>
              <a:rPr lang="sr-Latn-RS" sz="1600" b="1" dirty="0"/>
              <a:t>predavanje </a:t>
            </a:r>
            <a:r>
              <a:rPr lang="sr-Latn-RS" sz="1600" b="1" dirty="0" smtClean="0"/>
              <a:t>podataka</a:t>
            </a:r>
            <a:r>
              <a:rPr lang="en-US" sz="1600" dirty="0" smtClean="0"/>
              <a:t>:</a:t>
            </a:r>
            <a:endParaRPr lang="en-US" sz="1600" dirty="0"/>
          </a:p>
          <a:p>
            <a:pPr marL="342900" indent="-342900" algn="just">
              <a:buFont typeface="Wingdings" pitchFamily="2" charset="2"/>
              <a:buChar char="Ø"/>
            </a:pPr>
            <a:endParaRPr lang="en-US" sz="1600" dirty="0"/>
          </a:p>
          <a:p>
            <a:r>
              <a:rPr lang="sr-Latn-RS" sz="1600" dirty="0"/>
              <a:t>Prateće informacije, koje se obezbeđuju kako bi se pomoglo zamoljenoj Strani da izvrši naredbu, a koje neće biti otkrivene davaocu usluga bez saglasnosti Strane molilje, pružaju sledeće: </a:t>
            </a:r>
            <a:endParaRPr lang="en-US" sz="1600" dirty="0"/>
          </a:p>
          <a:p>
            <a:pPr marL="285750" lvl="0" indent="-285750">
              <a:buFont typeface="Arial" panose="020B0604020202020204" pitchFamily="34" charset="0"/>
              <a:buChar char="•"/>
            </a:pPr>
            <a:r>
              <a:rPr lang="sr-Latn-RS" sz="1600" dirty="0" smtClean="0"/>
              <a:t>Domaći </a:t>
            </a:r>
            <a:r>
              <a:rPr lang="sr-Latn-RS" sz="1600" dirty="0"/>
              <a:t>pravni osnov kojim se organ ovlašćuje da izda naredbu; zakonske odredbe i predviđene kazne za krivično delo (dela) koje je (koja su) predmet istrage ili krivičnog postupka; </a:t>
            </a:r>
            <a:endParaRPr lang="en-US" sz="1600" dirty="0"/>
          </a:p>
          <a:p>
            <a:pPr marL="285750" lvl="0" indent="-285750">
              <a:buFont typeface="Arial" panose="020B0604020202020204" pitchFamily="34" charset="0"/>
              <a:buChar char="•"/>
            </a:pPr>
            <a:r>
              <a:rPr lang="sr-Latn-RS" sz="1600" dirty="0" smtClean="0"/>
              <a:t>Razlog </a:t>
            </a:r>
            <a:r>
              <a:rPr lang="sr-Latn-RS" sz="1600" dirty="0"/>
              <a:t>na osnovu koga Strana molilja veruje da dati davalac usluga poseduje ili kontroliše te podatke; </a:t>
            </a:r>
            <a:endParaRPr lang="en-US" sz="1600" dirty="0"/>
          </a:p>
          <a:p>
            <a:pPr marL="285750" lvl="0" indent="-285750">
              <a:buFont typeface="Arial" panose="020B0604020202020204" pitchFamily="34" charset="0"/>
              <a:buChar char="•"/>
            </a:pPr>
            <a:r>
              <a:rPr lang="sr-Latn-RS" sz="1600" dirty="0" smtClean="0"/>
              <a:t>Kratak </a:t>
            </a:r>
            <a:r>
              <a:rPr lang="sr-Latn-RS" sz="1600" dirty="0"/>
              <a:t>pregled činjenica koje se odnose na datu istragu ili postupak; </a:t>
            </a:r>
            <a:endParaRPr lang="en-US" sz="1600" dirty="0"/>
          </a:p>
          <a:p>
            <a:pPr marL="285750" indent="-285750">
              <a:buFont typeface="Arial" panose="020B0604020202020204" pitchFamily="34" charset="0"/>
              <a:buChar char="•"/>
            </a:pPr>
            <a:r>
              <a:rPr lang="sr-Latn-RS" sz="1600" dirty="0" smtClean="0"/>
              <a:t>Značaj </a:t>
            </a:r>
            <a:r>
              <a:rPr lang="sr-Latn-RS" sz="1600" dirty="0"/>
              <a:t>datih informacija ili podataka za istragu ili postupak;</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4770537"/>
          </a:xfrm>
          <a:prstGeom prst="rect">
            <a:avLst/>
          </a:prstGeom>
        </p:spPr>
        <p:txBody>
          <a:bodyPr>
            <a:spAutoFit/>
          </a:bodyPr>
          <a:lstStyle/>
          <a:p>
            <a:pPr marL="285750" indent="-285750" algn="just">
              <a:buFont typeface="Arial" panose="020B0604020202020204" pitchFamily="34" charset="0"/>
              <a:buChar char="•"/>
            </a:pPr>
            <a:r>
              <a:rPr lang="sr-Latn-RS" sz="1600" dirty="0"/>
              <a:t>Kontaktne informacije organa, ili više njih, za pružanje daljih inform</a:t>
            </a:r>
            <a:r>
              <a:rPr lang="en-US" sz="1600" dirty="0" smtClean="0"/>
              <a:t>; </a:t>
            </a:r>
            <a:endParaRPr lang="en-US" sz="1600" dirty="0"/>
          </a:p>
          <a:p>
            <a:pPr marL="285750" lvl="0" indent="-285750">
              <a:buFont typeface="Arial" panose="020B0604020202020204" pitchFamily="34" charset="0"/>
              <a:buChar char="•"/>
            </a:pPr>
            <a:r>
              <a:rPr lang="sr-Latn-RS" sz="1600" dirty="0"/>
              <a:t>Da li je već tražena zaštita informacija ili podataka, uključujući i datum zaštite i bilo koji broj akta koji treba primeniti; i </a:t>
            </a:r>
            <a:endParaRPr lang="en-US" sz="1600" dirty="0"/>
          </a:p>
          <a:p>
            <a:pPr marL="285750" indent="-285750" algn="just">
              <a:buFont typeface="Arial" panose="020B0604020202020204" pitchFamily="34" charset="0"/>
              <a:buChar char="•"/>
            </a:pPr>
            <a:r>
              <a:rPr lang="sr-Latn-RS" sz="1600" dirty="0"/>
              <a:t>Da li su ti podaci već traženi drugim putem, i na koji način</a:t>
            </a:r>
            <a:r>
              <a:rPr lang="en-US" sz="1600" dirty="0" smtClean="0"/>
              <a:t>. </a:t>
            </a:r>
            <a:endParaRPr lang="en-US" sz="1600" dirty="0"/>
          </a:p>
          <a:p>
            <a:pPr marL="285750" indent="-285750" algn="just">
              <a:buFont typeface="Arial" panose="020B0604020202020204" pitchFamily="34" charset="0"/>
              <a:buChar char="•"/>
            </a:pPr>
            <a:endParaRPr lang="en-US" sz="1600" dirty="0"/>
          </a:p>
          <a:p>
            <a:pPr algn="just"/>
            <a:r>
              <a:rPr lang="sr-Latn-RS" sz="1600" dirty="0"/>
              <a:t>Strana molilja može da zahteva da zamoljena Strana sprovede posebna procesna uputstva. </a:t>
            </a:r>
            <a:endParaRPr lang="sr-Latn-RS" sz="1600" dirty="0" smtClean="0"/>
          </a:p>
          <a:p>
            <a:pPr algn="just"/>
            <a:endParaRPr lang="en-US" sz="1600" dirty="0"/>
          </a:p>
          <a:p>
            <a:pPr algn="just"/>
            <a:r>
              <a:rPr lang="sr-Latn-RS" sz="1600" dirty="0"/>
              <a:t>U trenutku potpisivanja ili predaje svog ratifikacionog instrumenta, prihvatanja, odobravanja ili pristupanja, kao i u svakom drugom trenutku, Strana može dati izjavu da su dodatne prateće informacije neophodne za izvršenje naredbe u skladu sa stavom 1</a:t>
            </a:r>
            <a:r>
              <a:rPr lang="en-US" sz="1600" dirty="0" smtClean="0"/>
              <a:t>. </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2489968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278834" cy="5262979"/>
          </a:xfrm>
          <a:prstGeom prst="rect">
            <a:avLst/>
          </a:prstGeom>
        </p:spPr>
        <p:txBody>
          <a:bodyPr wrap="square">
            <a:spAutoFit/>
          </a:bodyPr>
          <a:lstStyle/>
          <a:p>
            <a:pPr marL="342900" indent="-342900" algn="just">
              <a:buFont typeface="Wingdings" pitchFamily="2" charset="2"/>
              <a:buChar char="Ø"/>
            </a:pPr>
            <a:r>
              <a:rPr lang="sr-Latn-RS" sz="1600" b="1" dirty="0"/>
              <a:t>Izvršenje naredbe druge Strane za </a:t>
            </a:r>
            <a:r>
              <a:rPr lang="sr-Latn-RS" sz="1600" b="1" dirty="0" smtClean="0"/>
              <a:t>hitno </a:t>
            </a:r>
            <a:r>
              <a:rPr lang="sr-Latn-RS" sz="1600" b="1" dirty="0"/>
              <a:t>predavanje </a:t>
            </a:r>
            <a:r>
              <a:rPr lang="sr-Latn-RS" sz="1600" b="1" dirty="0" smtClean="0"/>
              <a:t>podataka:</a:t>
            </a:r>
            <a:endParaRPr lang="en-US" sz="1600" dirty="0"/>
          </a:p>
          <a:p>
            <a:pPr algn="just"/>
            <a:endParaRPr lang="en-US" sz="1600" dirty="0"/>
          </a:p>
          <a:p>
            <a:pPr algn="just"/>
            <a:r>
              <a:rPr lang="sr-Latn-RS" sz="1600" dirty="0"/>
              <a:t>Prateće informacije, koje se obezbeđuju kako bi se pomoglo zamoljenoj Strani da izvrši naredbu, a koje neće biti otkrivene davaocu usluga bez saglasnosti Strane molilje, pružaju sledeće: </a:t>
            </a:r>
            <a:endParaRPr lang="en-US" sz="1600" dirty="0"/>
          </a:p>
          <a:p>
            <a:pPr marL="285750" lvl="0" indent="-285750" algn="just">
              <a:buFont typeface="Arial" panose="020B0604020202020204" pitchFamily="34" charset="0"/>
              <a:buChar char="•"/>
            </a:pPr>
            <a:r>
              <a:rPr lang="sr-Latn-RS" sz="1600" dirty="0"/>
              <a:t>Domaći pravni osnov kojim se organ ovlašćuje da izda naredbu; zakonske odredbe i predviđene kazne za krivično delo (dela) koje je (koja su) predmet istrage ili krivičnog postupka; </a:t>
            </a:r>
            <a:endParaRPr lang="en-US" sz="1600" dirty="0"/>
          </a:p>
          <a:p>
            <a:pPr marL="285750" lvl="0" indent="-285750" algn="just">
              <a:buFont typeface="Arial" panose="020B0604020202020204" pitchFamily="34" charset="0"/>
              <a:buChar char="•"/>
            </a:pPr>
            <a:r>
              <a:rPr lang="sr-Latn-RS" sz="1600" dirty="0"/>
              <a:t>Razlog na osnovu koga Strana molilja veruje da dati davalac usluga poseduje ili kontroliše te podatke; </a:t>
            </a:r>
            <a:endParaRPr lang="en-US" sz="1600" dirty="0"/>
          </a:p>
          <a:p>
            <a:pPr marL="285750" lvl="0" indent="-285750" algn="just">
              <a:buFont typeface="Arial" panose="020B0604020202020204" pitchFamily="34" charset="0"/>
              <a:buChar char="•"/>
            </a:pPr>
            <a:r>
              <a:rPr lang="sr-Latn-RS" sz="1600" dirty="0"/>
              <a:t>Kratak pregled činjenica koje se odnose na datu istragu ili postupak; </a:t>
            </a:r>
            <a:endParaRPr lang="en-US" sz="1600" dirty="0"/>
          </a:p>
          <a:p>
            <a:pPr marL="285750" indent="-285750" algn="just">
              <a:buFont typeface="Arial" panose="020B0604020202020204" pitchFamily="34" charset="0"/>
              <a:buChar char="•"/>
            </a:pPr>
            <a:r>
              <a:rPr lang="sr-Latn-RS" sz="1600" dirty="0"/>
              <a:t>Značaj datih informacija ili podataka za istragu ili postupak</a:t>
            </a:r>
            <a:r>
              <a:rPr lang="en-US" sz="1600" dirty="0" smtClean="0"/>
              <a:t>; </a:t>
            </a:r>
            <a:endParaRPr lang="en-US" sz="1600" dirty="0"/>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4770537"/>
          </a:xfrm>
          <a:prstGeom prst="rect">
            <a:avLst/>
          </a:prstGeom>
        </p:spPr>
        <p:txBody>
          <a:bodyPr>
            <a:spAutoFit/>
          </a:bodyPr>
          <a:lstStyle/>
          <a:p>
            <a:pPr marL="285750" indent="-285750" algn="just">
              <a:buFont typeface="Arial" panose="020B0604020202020204" pitchFamily="34" charset="0"/>
              <a:buChar char="•"/>
            </a:pPr>
            <a:r>
              <a:rPr lang="sr-Latn-RS" sz="1600" dirty="0"/>
              <a:t>Kontaktne informacije organa, ili više njih, za pružanje daljih inform</a:t>
            </a:r>
            <a:r>
              <a:rPr lang="en-US" sz="1600" dirty="0"/>
              <a:t>; </a:t>
            </a:r>
          </a:p>
          <a:p>
            <a:pPr marL="285750" lvl="0" indent="-285750">
              <a:buFont typeface="Arial" panose="020B0604020202020204" pitchFamily="34" charset="0"/>
              <a:buChar char="•"/>
            </a:pPr>
            <a:r>
              <a:rPr lang="sr-Latn-RS" sz="1600" dirty="0"/>
              <a:t>Da li je već tražena zaštita informacija ili podataka, uključujući i datum zaštite i bilo koji broj akta koji treba primeniti; i </a:t>
            </a:r>
            <a:endParaRPr lang="en-US" sz="1600" dirty="0"/>
          </a:p>
          <a:p>
            <a:pPr marL="285750" indent="-285750" algn="just">
              <a:buFont typeface="Arial" panose="020B0604020202020204" pitchFamily="34" charset="0"/>
              <a:buChar char="•"/>
            </a:pPr>
            <a:r>
              <a:rPr lang="sr-Latn-RS" sz="1600" dirty="0"/>
              <a:t>Da li su ti podaci već traženi drugim putem, i na koji način</a:t>
            </a:r>
            <a:r>
              <a:rPr lang="en-US" sz="1600" dirty="0"/>
              <a:t>. </a:t>
            </a:r>
          </a:p>
          <a:p>
            <a:pPr marL="285750" indent="-285750" algn="just">
              <a:buFont typeface="Arial" panose="020B0604020202020204" pitchFamily="34" charset="0"/>
              <a:buChar char="•"/>
            </a:pPr>
            <a:endParaRPr lang="en-US" sz="1600" dirty="0"/>
          </a:p>
          <a:p>
            <a:pPr algn="just"/>
            <a:r>
              <a:rPr lang="sr-Latn-RS" sz="1600" dirty="0"/>
              <a:t>Strana molilja može da zahteva da zamoljena Strana sprovede posebna procesna uputstva. </a:t>
            </a:r>
          </a:p>
          <a:p>
            <a:pPr algn="just"/>
            <a:endParaRPr lang="en-US" sz="1600" dirty="0"/>
          </a:p>
          <a:p>
            <a:pPr algn="just"/>
            <a:r>
              <a:rPr lang="sr-Latn-RS" sz="1600" dirty="0"/>
              <a:t>U trenutku potpisivanja ili predaje svog ratifikacionog instrumenta, prihvatanja, odobravanja ili pristupanja, kao i u svakom drugom trenutku, Strana može dati izjavu da su dodatne prateće informacije neophodne za izvršenje naredbe u skladu sa stavom 1</a:t>
            </a:r>
            <a:r>
              <a:rPr lang="en-US" sz="1600" dirty="0" smtClean="0"/>
              <a:t>. </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39388316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8183" y="952123"/>
            <a:ext cx="4248373" cy="5509200"/>
          </a:xfrm>
          <a:prstGeom prst="rect">
            <a:avLst/>
          </a:prstGeom>
        </p:spPr>
        <p:txBody>
          <a:bodyPr wrap="square">
            <a:spAutoFit/>
          </a:bodyPr>
          <a:lstStyle/>
          <a:p>
            <a:pPr marL="342900" indent="-342900" algn="just">
              <a:buFont typeface="Wingdings" pitchFamily="2" charset="2"/>
              <a:buChar char="Ø"/>
            </a:pPr>
            <a:r>
              <a:rPr lang="sr-Latn-RS" sz="1600" b="1" dirty="0"/>
              <a:t>Izvršenje naredbe druge Strane za </a:t>
            </a:r>
            <a:r>
              <a:rPr lang="sr-Latn-RS" sz="1600" b="1" dirty="0" smtClean="0"/>
              <a:t>hitno predavanje podataka</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Zamoljena Strana prihvata zahteve u elektronskom obliku. Ona može, međutim, zahtevati odgovarajuće nivoe bezbednosti i autentikacije pre nego što takav zahtev prihvati. </a:t>
            </a:r>
            <a:endParaRPr lang="en-US" sz="1600" dirty="0"/>
          </a:p>
          <a:p>
            <a:pPr algn="just"/>
            <a:r>
              <a:rPr lang="sr-Latn-RS" sz="1600" dirty="0"/>
              <a:t> </a:t>
            </a:r>
            <a:endParaRPr lang="en-US" sz="1600" dirty="0"/>
          </a:p>
          <a:p>
            <a:pPr algn="just"/>
            <a:r>
              <a:rPr lang="sr-Latn-RS" sz="1600" dirty="0"/>
              <a:t>Zamoljena Strana, od datuma prijema svih informacija navedenih u stavovima 3. i 4. učiniće razuman napor da davaocu usluga uruči</a:t>
            </a:r>
            <a:r>
              <a:rPr lang="sr-Latn-RS" sz="1600" b="1" dirty="0"/>
              <a:t> </a:t>
            </a:r>
            <a:r>
              <a:rPr lang="sr-Latn-RS" sz="1600" dirty="0"/>
              <a:t>zahtev u roku od 45 dana, ako ne i ranije, i narediće da joj obaveštenje o izvršenju bude upućeno u roku od </a:t>
            </a:r>
            <a:endParaRPr lang="sr-Latn-RS" sz="1600" dirty="0" smtClean="0"/>
          </a:p>
          <a:p>
            <a:pPr algn="just"/>
            <a:endParaRPr lang="en-US" sz="1600" dirty="0"/>
          </a:p>
          <a:p>
            <a:pPr marL="285750" lvl="0" indent="-285750" algn="just">
              <a:buFont typeface="Arial" panose="020B0604020202020204" pitchFamily="34" charset="0"/>
              <a:buChar char="•"/>
            </a:pPr>
            <a:r>
              <a:rPr lang="sr-Latn-RS" sz="1600" dirty="0"/>
              <a:t>20 dana za podatke o pretplatniku; i </a:t>
            </a:r>
            <a:endParaRPr lang="en-US" sz="1600" dirty="0"/>
          </a:p>
          <a:p>
            <a:pPr marL="285750" lvl="0" indent="-285750" algn="just">
              <a:buFont typeface="Arial" panose="020B0604020202020204" pitchFamily="34" charset="0"/>
              <a:buChar char="•"/>
            </a:pPr>
            <a:r>
              <a:rPr lang="sr-Latn-RS" sz="1600" dirty="0"/>
              <a:t>45 dana za podatke o saobraćaju. </a:t>
            </a:r>
            <a:endParaRPr lang="sr-Latn-RS" sz="1600" dirty="0" smtClean="0"/>
          </a:p>
          <a:p>
            <a:pPr lvl="0" algn="just"/>
            <a:endParaRPr lang="en-US" sz="1600" dirty="0"/>
          </a:p>
          <a:p>
            <a:pPr algn="just"/>
            <a:r>
              <a:rPr lang="sr-Latn-RS" sz="1600" dirty="0"/>
              <a:t>Zamoljena Strana obezbeđuje upućivanje predatih informacija ili podataka Strani molilji bez odlaganja</a:t>
            </a:r>
            <a:r>
              <a:rPr lang="en-US" sz="1600" dirty="0" smtClean="0"/>
              <a:t>.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788384" y="1038800"/>
            <a:ext cx="4355615" cy="5262979"/>
          </a:xfrm>
          <a:prstGeom prst="rect">
            <a:avLst/>
          </a:prstGeom>
        </p:spPr>
        <p:txBody>
          <a:bodyPr wrap="square">
            <a:spAutoFit/>
          </a:bodyPr>
          <a:lstStyle/>
          <a:p>
            <a:pPr algn="just"/>
            <a:r>
              <a:rPr lang="sr-Latn-RS" sz="1600" dirty="0"/>
              <a:t>Ukoliko zamoljena Strana ne može da sprovede uputstva iz stava 3, tačke c) na traženi način, odmah obaveštava Stranu molilju i, po mogućstvu, navodi bilo koje uslove pod kojima bi ih mogla sprovesti, nakon čega Strana molilja određuje da li bi zahtev ipak trebalo izvršiti. </a:t>
            </a:r>
            <a:endParaRPr lang="sr-Latn-RS" sz="1600" dirty="0" smtClean="0"/>
          </a:p>
          <a:p>
            <a:pPr algn="just"/>
            <a:endParaRPr lang="en-US" sz="1600" dirty="0"/>
          </a:p>
          <a:p>
            <a:pPr algn="just"/>
            <a:r>
              <a:rPr lang="sr-Latn-RS" sz="1600" dirty="0"/>
              <a:t>Zamoljena Strana može da odbije ili uspostavi uslove i odredbe u odnosu na izvršenje zahteva na osnovama utvrđenim članom 25. stavom 4. i članom 27. stavom 4. Konvencije. Zamoljena Strana može da odloži izvršenje zahteva na osnovu razloga utvrđenih članom 27, stavom 5. U oba slučaja, zamoljena Strana obaveštava Stranu molilju čim je moguće o odbijanju, uslovima i odredbama ili odlaganju. Zamoljena Strana, isto gako, obaveštava Stranu molilju o drugim okolnostima koje verovatno značajno odlažu izvršenje zahteva</a:t>
            </a:r>
            <a:r>
              <a:rPr lang="en-US" sz="1600" dirty="0" smtClean="0"/>
              <a:t>. </a:t>
            </a:r>
            <a:endParaRPr lang="en-US" sz="1600" dirty="0"/>
          </a:p>
        </p:txBody>
      </p:sp>
    </p:spTree>
    <p:extLst>
      <p:ext uri="{BB962C8B-B14F-4D97-AF65-F5344CB8AC3E}">
        <p14:creationId xmlns:p14="http://schemas.microsoft.com/office/powerpoint/2010/main" val="411075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Grupa za pripremu nacrta Protokola</a:t>
            </a:r>
          </a:p>
          <a:p>
            <a:pPr algn="r"/>
            <a:r>
              <a:rPr lang="sr-Latn-RS" sz="3200" b="1" dirty="0"/>
              <a:t>Usvojeni nacrti članova</a:t>
            </a:r>
            <a:r>
              <a:rPr lang="en-GB" sz="3200" b="1" dirty="0"/>
              <a:t> (</a:t>
            </a:r>
            <a:r>
              <a:rPr lang="sr-Latn-RS" sz="3200" b="1" dirty="0"/>
              <a:t>maj 2020</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4770537"/>
          </a:xfrm>
          <a:prstGeom prst="rect">
            <a:avLst/>
          </a:prstGeom>
        </p:spPr>
        <p:txBody>
          <a:bodyPr>
            <a:spAutoFit/>
          </a:bodyPr>
          <a:lstStyle/>
          <a:p>
            <a:pPr marL="342900" indent="-342900" algn="just">
              <a:buFont typeface="Wingdings" pitchFamily="2" charset="2"/>
              <a:buChar char="Ø"/>
            </a:pPr>
            <a:r>
              <a:rPr lang="sr-Latn-RS" sz="1600" b="1" dirty="0"/>
              <a:t>Izvršenje naredbe druge Strane za </a:t>
            </a:r>
            <a:r>
              <a:rPr lang="sr-Latn-RS" sz="1600" b="1" dirty="0" smtClean="0"/>
              <a:t>hitno predavanje podataka</a:t>
            </a:r>
            <a:r>
              <a:rPr lang="en-US" sz="1600" dirty="0" smtClean="0"/>
              <a:t>:</a:t>
            </a:r>
            <a:endParaRPr lang="en-US" sz="1600" dirty="0"/>
          </a:p>
          <a:p>
            <a:pPr marL="342900" indent="-342900" algn="just">
              <a:buFont typeface="Wingdings" pitchFamily="2" charset="2"/>
              <a:buChar char="Ø"/>
            </a:pPr>
            <a:endParaRPr lang="en-US" sz="1600" dirty="0"/>
          </a:p>
          <a:p>
            <a:pPr algn="just"/>
            <a:r>
              <a:rPr lang="sr-Latn-RS" sz="1600" dirty="0"/>
              <a:t>U trenutku potpisivanja ili predaje svog ratifikacionog instrumenta, prihvatanja, odobravanja ili pristupanja, Strana može dostaviti generalnom sekretaru Saveta Evrope i ažurirati kontaktne informacije organa određenih da</a:t>
            </a:r>
            <a:endParaRPr lang="en-US" sz="1600" dirty="0"/>
          </a:p>
          <a:p>
            <a:pPr marL="285750" lvl="0" indent="-285750" algn="just">
              <a:buFont typeface="Arial" panose="020B0604020202020204" pitchFamily="34" charset="0"/>
              <a:buChar char="•"/>
            </a:pPr>
            <a:r>
              <a:rPr lang="sr-Latn-RS" sz="1600" dirty="0"/>
              <a:t> podnesu naredbu u skladu sa ovim članom i</a:t>
            </a:r>
            <a:endParaRPr lang="en-US" sz="1600" dirty="0"/>
          </a:p>
          <a:p>
            <a:pPr marL="285750" lvl="0" indent="-285750" algn="just">
              <a:buFont typeface="Arial" panose="020B0604020202020204" pitchFamily="34" charset="0"/>
              <a:buChar char="•"/>
            </a:pPr>
            <a:r>
              <a:rPr lang="sr-Latn-RS" sz="1600" dirty="0"/>
              <a:t>prime naredbu u skladu sa ovim članom.</a:t>
            </a:r>
            <a:endParaRPr lang="en-US" sz="1600" dirty="0"/>
          </a:p>
          <a:p>
            <a:pPr algn="just"/>
            <a:r>
              <a:rPr lang="sr-Latn-RS" sz="1600" dirty="0"/>
              <a:t> </a:t>
            </a:r>
            <a:endParaRPr lang="en-US" sz="1600" dirty="0"/>
          </a:p>
          <a:p>
            <a:pPr algn="just"/>
            <a:r>
              <a:rPr lang="sr-Latn-RS" sz="1600" dirty="0"/>
              <a:t>U trenutku potpisivanja ili predaje svog ratifikacionog instrumenta, prihvatanja, odobravanja ili pristupanja, Strana može da izjavi da zahteva da zahteve u skladu sa ovim članom dostavlja centralni organ ili organi zamoljene Strane, ili drugi organ, kako su se zainteresovane Strane sporazumele</a:t>
            </a:r>
            <a:r>
              <a:rPr lang="en-US" sz="1600" dirty="0" smtClean="0"/>
              <a:t>.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1072815"/>
            <a:ext cx="4572000" cy="2062103"/>
          </a:xfrm>
          <a:prstGeom prst="rect">
            <a:avLst/>
          </a:prstGeom>
        </p:spPr>
        <p:txBody>
          <a:bodyPr>
            <a:spAutoFit/>
          </a:bodyPr>
          <a:lstStyle/>
          <a:p>
            <a:pPr algn="just"/>
            <a:r>
              <a:rPr lang="sr-Latn-RS" sz="1600" dirty="0"/>
              <a:t>Generalni sekretar Saveta Evrope uspostavlja i ažurira registar organa koje su Strane odredile u skladu sa stavom 9. Svaka Strana se stara da su podaci koji se čuvaju u registru u svakom trenutku ispravni. </a:t>
            </a:r>
            <a:endParaRPr lang="sr-Latn-RS" sz="1600" dirty="0" smtClean="0"/>
          </a:p>
          <a:p>
            <a:pPr algn="just"/>
            <a:endParaRPr lang="en-US" sz="1600" dirty="0"/>
          </a:p>
          <a:p>
            <a:pPr algn="just"/>
            <a:r>
              <a:rPr lang="sr-Latn-RS" sz="1600" dirty="0"/>
              <a:t>Strana može zadržati pravo da ovaj član ne primenjuje na podatke o saobraćaju</a:t>
            </a:r>
            <a:r>
              <a:rPr lang="en-US" sz="1600" dirty="0" smtClean="0"/>
              <a:t>. </a:t>
            </a:r>
            <a:endParaRPr lang="en-US" sz="1600" dirty="0"/>
          </a:p>
        </p:txBody>
      </p:sp>
    </p:spTree>
    <p:extLst>
      <p:ext uri="{BB962C8B-B14F-4D97-AF65-F5344CB8AC3E}">
        <p14:creationId xmlns:p14="http://schemas.microsoft.com/office/powerpoint/2010/main" val="93871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17727</TotalTime>
  <Words>24660</Words>
  <Application>Microsoft Office PowerPoint</Application>
  <PresentationFormat>On-screen Show (4:3)</PresentationFormat>
  <Paragraphs>2070</Paragraphs>
  <Slides>118</Slides>
  <Notes>116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118</vt:i4>
      </vt:variant>
    </vt:vector>
  </HeadingPairs>
  <TitlesOfParts>
    <vt:vector size="128" baseType="lpstr">
      <vt:lpstr>ＭＳ Ｐゴシック</vt:lpstr>
      <vt:lpstr>ＭＳ Ｐゴシック</vt:lpstr>
      <vt:lpstr>Arial</vt:lpstr>
      <vt:lpstr>Arial Narrow</vt:lpstr>
      <vt:lpstr>Calibri</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user</cp:lastModifiedBy>
  <cp:revision>642</cp:revision>
  <dcterms:created xsi:type="dcterms:W3CDTF">2012-01-25T15:22:10Z</dcterms:created>
  <dcterms:modified xsi:type="dcterms:W3CDTF">2021-04-02T16:20:36Z</dcterms:modified>
</cp:coreProperties>
</file>