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355" r:id="rId2"/>
    <p:sldId id="567" r:id="rId3"/>
    <p:sldId id="568" r:id="rId4"/>
    <p:sldId id="569" r:id="rId5"/>
    <p:sldId id="1013" r:id="rId6"/>
    <p:sldId id="1014" r:id="rId7"/>
    <p:sldId id="1015" r:id="rId8"/>
    <p:sldId id="1016" r:id="rId9"/>
    <p:sldId id="1018" r:id="rId10"/>
    <p:sldId id="1019" r:id="rId11"/>
    <p:sldId id="1011" r:id="rId12"/>
    <p:sldId id="1038" r:id="rId13"/>
    <p:sldId id="1022" r:id="rId14"/>
    <p:sldId id="1024" r:id="rId15"/>
    <p:sldId id="1025" r:id="rId16"/>
    <p:sldId id="1026" r:id="rId17"/>
    <p:sldId id="1027" r:id="rId18"/>
    <p:sldId id="1023" r:id="rId19"/>
    <p:sldId id="1028" r:id="rId20"/>
    <p:sldId id="1029" r:id="rId21"/>
    <p:sldId id="1030" r:id="rId22"/>
    <p:sldId id="1031" r:id="rId23"/>
    <p:sldId id="1032" r:id="rId24"/>
    <p:sldId id="1033" r:id="rId25"/>
    <p:sldId id="1035" r:id="rId26"/>
    <p:sldId id="1034" r:id="rId27"/>
    <p:sldId id="1036" r:id="rId28"/>
    <p:sldId id="616" r:id="rId29"/>
    <p:sldId id="1000" r:id="rId30"/>
    <p:sldId id="619" r:id="rId31"/>
  </p:sldIdLst>
  <p:sldSz cx="9144000" cy="6858000" type="screen4x3"/>
  <p:notesSz cx="6858000" cy="9144000"/>
  <p:custDataLst>
    <p:tags r:id="rId3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35" autoAdjust="0"/>
    <p:restoredTop sz="73492" autoAdjust="0"/>
  </p:normalViewPr>
  <p:slideViewPr>
    <p:cSldViewPr snapToGrid="0" snapToObjects="1">
      <p:cViewPr varScale="1">
        <p:scale>
          <a:sx n="62" d="100"/>
          <a:sy n="62" d="100"/>
        </p:scale>
        <p:origin x="1718" y="5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4 parts.</a:t>
            </a:r>
          </a:p>
          <a:p>
            <a:r>
              <a:rPr lang="en-GB" sz="1200" dirty="0"/>
              <a:t>The first part of the session will provide an overview of C-PROC and the work it is conducting. </a:t>
            </a:r>
          </a:p>
          <a:p>
            <a:r>
              <a:rPr lang="en-GB" sz="1200" dirty="0"/>
              <a:t>The second part of the session will look at the structure of the Specialized Judicial Course on International Cooperation.</a:t>
            </a:r>
          </a:p>
          <a:p>
            <a:r>
              <a:rPr lang="en-GB" sz="1200" dirty="0"/>
              <a:t>The third part of the session will provide an opportunity for the participants to introduce themselves.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fourth part of the session will summarise the session objectives.</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1799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provides information about the Cybercrime Program Office (C-PROC). This is the main body responsible for promoting the approach of the Council of Europe to support capacity building in terms of criminal justice capabilities on cybercrime and electronic evidence. </a:t>
            </a: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11</a:t>
            </a:fld>
            <a:endParaRPr lang="en-US"/>
          </a:p>
        </p:txBody>
      </p:sp>
    </p:spTree>
    <p:extLst>
      <p:ext uri="{BB962C8B-B14F-4D97-AF65-F5344CB8AC3E}">
        <p14:creationId xmlns:p14="http://schemas.microsoft.com/office/powerpoint/2010/main" val="231850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GB" sz="1200" kern="1200" dirty="0">
                <a:solidFill>
                  <a:schemeClr val="tx1"/>
                </a:solidFill>
                <a:latin typeface="+mn-lt"/>
                <a:ea typeface="MS PGothic" pitchFamily="34" charset="-128"/>
                <a:cs typeface="ＭＳ Ｐゴシック" charset="0"/>
              </a:rPr>
              <a:t>This slide lists different ongoing projects being run by the Cybercrime Program Office (C-PROC). The trainer can explain that since C-PROC became operational in April 2014, it has initiated a number of projects – many of which have been concluded. The trainer can explain that the current ongoing projects. The trainer may share details of the programmes listed on the slide:</a:t>
            </a:r>
          </a:p>
          <a:p>
            <a:endParaRPr lang="en-GB" sz="1200" kern="1200" dirty="0">
              <a:solidFill>
                <a:schemeClr val="tx1"/>
              </a:solidFill>
              <a:latin typeface="+mn-lt"/>
              <a:ea typeface="MS PGothic" pitchFamily="34" charset="-128"/>
              <a:cs typeface="ＭＳ Ｐゴシック" charset="0"/>
            </a:endParaRPr>
          </a:p>
          <a:p>
            <a:r>
              <a:rPr lang="en-US" b="1" dirty="0">
                <a:effectLst/>
                <a:latin typeface="Open Sans"/>
              </a:rPr>
              <a:t>GLACY+ </a:t>
            </a:r>
            <a:r>
              <a:rPr lang="en-US" dirty="0">
                <a:effectLst/>
                <a:latin typeface="Open Sans"/>
              </a:rPr>
              <a:t>is a Joint project of the European Union (Instrument Contributing to Peace and Stability) and the Council of Europe.</a:t>
            </a:r>
          </a:p>
          <a:p>
            <a:r>
              <a:rPr lang="en-US" dirty="0">
                <a:effectLst/>
                <a:latin typeface="Open Sans"/>
              </a:rPr>
              <a:t>GLACY+ is intended to extend the experience of the </a:t>
            </a:r>
            <a:r>
              <a:rPr lang="en-US" u="none" strike="noStrike" dirty="0">
                <a:solidFill>
                  <a:srgbClr val="007BC8"/>
                </a:solidFill>
                <a:effectLst/>
                <a:latin typeface="Open Sans"/>
                <a:hlinkClick r:id="rId3"/>
              </a:rPr>
              <a:t>GLACY project</a:t>
            </a:r>
            <a:r>
              <a:rPr lang="en-US" dirty="0">
                <a:effectLst/>
                <a:latin typeface="Open Sans"/>
              </a:rPr>
              <a:t> (2013 – 2016) and supports fifteen priority and hub countries in Africa, Asia-Pacific and Latin America and the Caribbean region – Benin, Burkina Faso, Cabo Verde, Chile, Costa Rica, Dominican Republic, Ghana, Mauritius, Morocco, Nigeria, Paraguay, Philippines, Senegal, Sri Lanka and Tonga. These countries may serve as hubs to share their experience within their respective regions.</a:t>
            </a:r>
          </a:p>
          <a:p>
            <a:r>
              <a:rPr lang="en-US" b="0" dirty="0">
                <a:effectLst/>
                <a:latin typeface="Open Sans"/>
              </a:rPr>
              <a:t>Objectives:</a:t>
            </a:r>
          </a:p>
          <a:p>
            <a:r>
              <a:rPr lang="en-US" dirty="0">
                <a:effectLst/>
                <a:latin typeface="Open Sans"/>
              </a:rPr>
              <a:t>To strengthen the capacities of States worldwide to apply legislation on cybercrime and electronic evidence and enhance their abilities for effective international cooperation in this area.</a:t>
            </a:r>
          </a:p>
          <a:p>
            <a:pPr>
              <a:buFont typeface="+mj-lt"/>
              <a:buAutoNum type="arabicPeriod"/>
            </a:pPr>
            <a:r>
              <a:rPr lang="en-US" dirty="0">
                <a:effectLst/>
              </a:rPr>
              <a:t>To promote consistent cybercrime legislation, policies and strategies;</a:t>
            </a:r>
          </a:p>
          <a:p>
            <a:pPr>
              <a:buFont typeface="+mj-lt"/>
              <a:buAutoNum type="arabicPeriod"/>
            </a:pPr>
            <a:r>
              <a:rPr lang="en-US" dirty="0">
                <a:effectLst/>
              </a:rPr>
              <a:t>To strengthen the capacity of police authorities to investigate cybercrime and engage in effective police-to-police cooperation with each other as well as with cybercrime units in Europe and other regions;</a:t>
            </a:r>
          </a:p>
          <a:p>
            <a:pPr>
              <a:buFont typeface="+mj-lt"/>
              <a:buAutoNum type="arabicPeriod"/>
            </a:pPr>
            <a:r>
              <a:rPr lang="en-US" dirty="0">
                <a:effectLst/>
              </a:rPr>
              <a:t>To enable criminal justice authorities to apply legislation and prosecute and adjudicate cases of cybercrime and electronic evidence and engage in international cooperation.</a:t>
            </a:r>
          </a:p>
          <a:p>
            <a:br>
              <a:rPr lang="en-US" b="0" i="0" dirty="0">
                <a:solidFill>
                  <a:srgbClr val="161616"/>
                </a:solidFill>
                <a:effectLst/>
                <a:latin typeface="Open Sans"/>
              </a:rPr>
            </a:br>
            <a:r>
              <a:rPr lang="en-US" sz="1200" b="1" kern="1200" dirty="0" err="1">
                <a:solidFill>
                  <a:schemeClr val="tx1"/>
                </a:solidFill>
                <a:latin typeface="+mn-lt"/>
                <a:ea typeface="MS PGothic" pitchFamily="34" charset="-128"/>
                <a:cs typeface="ＭＳ Ｐゴシック" charset="0"/>
              </a:rPr>
              <a:t>CyberEast</a:t>
            </a:r>
            <a:r>
              <a:rPr lang="en-US" sz="1200" b="1" kern="1200" dirty="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is a joint project of the European Union and the Council of Europe, implemented in the Eastern Partnership region by the Council of Europe under the European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East Instrument (ENI). </a:t>
            </a:r>
          </a:p>
          <a:p>
            <a:r>
              <a:rPr lang="en-US" sz="1200" kern="1200" dirty="0">
                <a:solidFill>
                  <a:schemeClr val="tx1"/>
                </a:solidFill>
                <a:latin typeface="+mn-lt"/>
                <a:ea typeface="MS PGothic" pitchFamily="34" charset="-128"/>
                <a:cs typeface="ＭＳ Ｐゴシック" charset="0"/>
              </a:rPr>
              <a:t>Participating countries: Armenia, Azerbaijan, Belarus, Georgia, Moldova and Ukraine. </a:t>
            </a:r>
          </a:p>
          <a:p>
            <a:r>
              <a:rPr lang="en-US" sz="1200" kern="1200" dirty="0">
                <a:solidFill>
                  <a:schemeClr val="tx1"/>
                </a:solidFill>
                <a:latin typeface="+mn-lt"/>
                <a:ea typeface="MS PGothic" pitchFamily="34" charset="-128"/>
                <a:cs typeface="ＭＳ Ｐゴシック" charset="0"/>
              </a:rPr>
              <a:t>The project aims at adopting legislative and policy frameworks compliant to the Budapest Convention on Cybercrime and related instruments, reinforcing the capacities of judicial and law enforcement authorities and interagency cooperation, and increasing efficient international cooperation and trust on criminal justice, cybercrime and electronic evidence, including between service providers and law enforcement.</a:t>
            </a:r>
          </a:p>
          <a:p>
            <a:endParaRPr lang="en-US" sz="1200" kern="1200" dirty="0">
              <a:solidFill>
                <a:schemeClr val="tx1"/>
              </a:solidFill>
              <a:latin typeface="+mn-lt"/>
              <a:ea typeface="MS PGothic" pitchFamily="34" charset="-128"/>
              <a:cs typeface="ＭＳ Ｐゴシック" charset="0"/>
            </a:endParaRPr>
          </a:p>
          <a:p>
            <a:r>
              <a:rPr lang="en-US" sz="1200" b="1" kern="1200" dirty="0" err="1">
                <a:solidFill>
                  <a:schemeClr val="tx1"/>
                </a:solidFill>
                <a:latin typeface="+mn-lt"/>
                <a:ea typeface="MS PGothic" pitchFamily="34" charset="-128"/>
                <a:cs typeface="ＭＳ Ｐゴシック" charset="0"/>
              </a:rPr>
              <a:t>iPROCEEDS</a:t>
            </a:r>
            <a:r>
              <a:rPr lang="en-US" sz="1200" b="1" kern="1200" dirty="0">
                <a:solidFill>
                  <a:schemeClr val="tx1"/>
                </a:solidFill>
                <a:latin typeface="+mn-lt"/>
                <a:ea typeface="MS PGothic" pitchFamily="34" charset="-128"/>
                <a:cs typeface="ＭＳ Ｐゴシック" charset="0"/>
              </a:rPr>
              <a:t> – 2: </a:t>
            </a:r>
            <a:r>
              <a:rPr lang="en-US" sz="1200" kern="1200" dirty="0">
                <a:solidFill>
                  <a:schemeClr val="tx1"/>
                </a:solidFill>
                <a:latin typeface="+mn-lt"/>
                <a:ea typeface="MS PGothic" pitchFamily="34" charset="-128"/>
                <a:cs typeface="ＭＳ Ｐゴシック" charset="0"/>
              </a:rPr>
              <a:t>Cooperation on Cybercrime under the Instrument of Pre-accession Assistance (IPA) – is a Joint project of the European Union and the Council of Europe. Participating countries/areas: Albania, Bosnia and Herzegovina, Montenegro, North Macedonia, Serbia, Turkey and Kosovo* Objective: To further strengthen the capacity of authorities in project countries and areas to search, seize and confiscate cybercrime proceeds and prevent money laundering on the Internet and to secure electronic evidence. *This designation is without prejudice to positions on status, and is in line with UNSC 1244 and the ICJ Opinion on the Kosovo Declaration of Independence. </a:t>
            </a:r>
          </a:p>
          <a:p>
            <a:endParaRPr lang="en-US" sz="1200" kern="1200" dirty="0">
              <a:solidFill>
                <a:schemeClr val="tx1"/>
              </a:solidFill>
              <a:latin typeface="+mn-lt"/>
              <a:ea typeface="MS PGothic" pitchFamily="34" charset="-128"/>
              <a:cs typeface="ＭＳ Ｐゴシック" charset="0"/>
            </a:endParaRPr>
          </a:p>
          <a:p>
            <a:r>
              <a:rPr lang="en-US" sz="1200" b="1" kern="1200" dirty="0" err="1">
                <a:solidFill>
                  <a:schemeClr val="tx1"/>
                </a:solidFill>
                <a:latin typeface="+mn-lt"/>
                <a:ea typeface="MS PGothic" pitchFamily="34" charset="-128"/>
                <a:cs typeface="ＭＳ Ｐゴシック" charset="0"/>
              </a:rPr>
              <a:t>CyberSouth</a:t>
            </a:r>
            <a:r>
              <a:rPr lang="en-US" sz="1200" b="1" kern="1200" dirty="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is a joint project of the European Union (European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Instrument) and the Council of Europe. </a:t>
            </a:r>
            <a:r>
              <a:rPr lang="en-US" sz="1200" kern="1200" dirty="0" err="1">
                <a:solidFill>
                  <a:schemeClr val="tx1"/>
                </a:solidFill>
                <a:latin typeface="+mn-lt"/>
                <a:ea typeface="MS PGothic" pitchFamily="34" charset="-128"/>
                <a:cs typeface="ＭＳ Ｐゴシック" charset="0"/>
              </a:rPr>
              <a:t>CyberSouth</a:t>
            </a:r>
            <a:r>
              <a:rPr lang="en-US" sz="1200" kern="1200" dirty="0">
                <a:solidFill>
                  <a:schemeClr val="tx1"/>
                </a:solidFill>
                <a:latin typeface="+mn-lt"/>
                <a:ea typeface="MS PGothic" pitchFamily="34" charset="-128"/>
                <a:cs typeface="ＭＳ Ｐゴシック" charset="0"/>
              </a:rPr>
              <a:t> aims to strengthen legislation and institutional capacities on cybercrime and electronic evidence in the region of the Southern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in line with human rights and rule of law requirements. </a:t>
            </a:r>
          </a:p>
          <a:p>
            <a:r>
              <a:rPr lang="en-US" sz="1200" kern="1200" dirty="0">
                <a:solidFill>
                  <a:schemeClr val="tx1"/>
                </a:solidFill>
                <a:latin typeface="+mn-lt"/>
                <a:ea typeface="MS PGothic" pitchFamily="34" charset="-128"/>
                <a:cs typeface="ＭＳ Ｐゴシック" charset="0"/>
              </a:rPr>
              <a:t>Project area: Southern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region </a:t>
            </a:r>
          </a:p>
          <a:p>
            <a:r>
              <a:rPr lang="en-US" sz="1200" kern="1200" dirty="0">
                <a:solidFill>
                  <a:schemeClr val="tx1"/>
                </a:solidFill>
                <a:latin typeface="+mn-lt"/>
                <a:ea typeface="MS PGothic" pitchFamily="34" charset="-128"/>
                <a:cs typeface="ＭＳ Ｐゴシック" charset="0"/>
              </a:rPr>
              <a:t>Initial priority areas: Algeria, Jordan, Lebanon, Morocco and Tunisia </a:t>
            </a:r>
          </a:p>
          <a:p>
            <a:r>
              <a:rPr lang="en-US" sz="1200" kern="1200" dirty="0">
                <a:solidFill>
                  <a:schemeClr val="tx1"/>
                </a:solidFill>
                <a:latin typeface="+mn-lt"/>
                <a:ea typeface="MS PGothic" pitchFamily="34" charset="-128"/>
                <a:cs typeface="ＭＳ Ｐゴシック" charset="0"/>
              </a:rPr>
              <a:t>Objectives: </a:t>
            </a:r>
          </a:p>
          <a:p>
            <a:pPr marL="228600" indent="-228600">
              <a:buAutoNum type="arabicPeriod"/>
            </a:pPr>
            <a:r>
              <a:rPr lang="en-US" sz="1200" kern="1200" dirty="0">
                <a:solidFill>
                  <a:schemeClr val="tx1"/>
                </a:solidFill>
                <a:latin typeface="+mn-lt"/>
                <a:ea typeface="MS PGothic" pitchFamily="34" charset="-128"/>
                <a:cs typeface="ＭＳ Ｐゴシック" charset="0"/>
              </a:rPr>
              <a:t>Legislation </a:t>
            </a:r>
          </a:p>
          <a:p>
            <a:pPr marL="228600" indent="-228600">
              <a:buAutoNum type="arabicPeriod"/>
            </a:pPr>
            <a:r>
              <a:rPr lang="en-US" sz="1200" kern="1200" dirty="0" err="1">
                <a:solidFill>
                  <a:schemeClr val="tx1"/>
                </a:solidFill>
                <a:latin typeface="+mn-lt"/>
                <a:ea typeface="MS PGothic" pitchFamily="34" charset="-128"/>
                <a:cs typeface="ＭＳ Ｐゴシック" charset="0"/>
              </a:rPr>
              <a:t>Specialised</a:t>
            </a:r>
            <a:r>
              <a:rPr lang="en-US" sz="1200" kern="1200" dirty="0">
                <a:solidFill>
                  <a:schemeClr val="tx1"/>
                </a:solidFill>
                <a:latin typeface="+mn-lt"/>
                <a:ea typeface="MS PGothic" pitchFamily="34" charset="-128"/>
                <a:cs typeface="ＭＳ Ｐゴシック" charset="0"/>
              </a:rPr>
              <a:t> services and interagency as well as public/private cooperation </a:t>
            </a:r>
          </a:p>
          <a:p>
            <a:pPr marL="228600" indent="-228600">
              <a:buAutoNum type="arabicPeriod"/>
            </a:pPr>
            <a:r>
              <a:rPr lang="en-US" sz="1200" kern="1200" dirty="0">
                <a:solidFill>
                  <a:schemeClr val="tx1"/>
                </a:solidFill>
                <a:latin typeface="+mn-lt"/>
                <a:ea typeface="MS PGothic" pitchFamily="34" charset="-128"/>
                <a:cs typeface="ＭＳ Ｐゴシック" charset="0"/>
              </a:rPr>
              <a:t>Judicial training </a:t>
            </a:r>
          </a:p>
          <a:p>
            <a:pPr marL="228600" indent="-228600">
              <a:buAutoNum type="arabicPeriod"/>
            </a:pPr>
            <a:r>
              <a:rPr lang="en-US" sz="1200" kern="1200" dirty="0">
                <a:solidFill>
                  <a:schemeClr val="tx1"/>
                </a:solidFill>
                <a:latin typeface="+mn-lt"/>
                <a:ea typeface="MS PGothic" pitchFamily="34" charset="-128"/>
                <a:cs typeface="ＭＳ Ｐゴシック" charset="0"/>
              </a:rPr>
              <a:t>International cooperation </a:t>
            </a:r>
          </a:p>
          <a:p>
            <a:pPr marL="228600" indent="-228600">
              <a:buAutoNum type="arabicPeriod"/>
            </a:pPr>
            <a:r>
              <a:rPr lang="en-US" sz="1200" kern="1200" dirty="0">
                <a:solidFill>
                  <a:schemeClr val="tx1"/>
                </a:solidFill>
                <a:latin typeface="+mn-lt"/>
                <a:ea typeface="MS PGothic" pitchFamily="34" charset="-128"/>
                <a:cs typeface="ＭＳ Ｐゴシック" charset="0"/>
              </a:rPr>
              <a:t>Strategic priorities on cybercrime and electronic evidence</a:t>
            </a:r>
          </a:p>
          <a:p>
            <a:pPr marL="228600" indent="-228600">
              <a:buAutoNum type="arabicPeriod"/>
            </a:pPr>
            <a:endParaRPr lang="en-US" sz="1200" kern="1200" dirty="0">
              <a:solidFill>
                <a:schemeClr val="tx1"/>
              </a:solidFill>
              <a:latin typeface="+mn-lt"/>
              <a:ea typeface="MS PGothic" pitchFamily="34" charset="-128"/>
              <a:cs typeface="ＭＳ Ｐゴシック" charset="0"/>
            </a:endParaRPr>
          </a:p>
          <a:p>
            <a:pPr marL="0" indent="0">
              <a:buNone/>
            </a:pPr>
            <a:r>
              <a:rPr lang="en-US" sz="1200" b="1" kern="1200" dirty="0">
                <a:solidFill>
                  <a:schemeClr val="tx1"/>
                </a:solidFill>
                <a:latin typeface="+mn-lt"/>
                <a:ea typeface="MS PGothic" pitchFamily="34" charset="-128"/>
                <a:cs typeface="ＭＳ Ｐゴシック" charset="0"/>
              </a:rPr>
              <a:t>End Online Child Sexual Exploitation and </a:t>
            </a:r>
            <a:r>
              <a:rPr lang="en-US" sz="1200" b="1" kern="1200" dirty="0" err="1">
                <a:solidFill>
                  <a:schemeClr val="tx1"/>
                </a:solidFill>
                <a:latin typeface="+mn-lt"/>
                <a:ea typeface="MS PGothic" pitchFamily="34" charset="-128"/>
                <a:cs typeface="ＭＳ Ｐゴシック" charset="0"/>
              </a:rPr>
              <a:t>Abuse@Europe</a:t>
            </a:r>
            <a:r>
              <a:rPr lang="en-US" sz="1200" b="1" kern="1200" dirty="0">
                <a:solidFill>
                  <a:schemeClr val="tx1"/>
                </a:solidFill>
                <a:latin typeface="+mn-lt"/>
                <a:ea typeface="MS PGothic" pitchFamily="34" charset="-128"/>
                <a:cs typeface="ＭＳ Ｐゴシック" charset="0"/>
              </a:rPr>
              <a:t> (</a:t>
            </a:r>
            <a:r>
              <a:rPr lang="en-US" sz="1200" b="1" kern="1200" dirty="0" err="1">
                <a:solidFill>
                  <a:schemeClr val="tx1"/>
                </a:solidFill>
                <a:latin typeface="+mn-lt"/>
                <a:ea typeface="MS PGothic" pitchFamily="34" charset="-128"/>
                <a:cs typeface="ＭＳ Ｐゴシック" charset="0"/>
              </a:rPr>
              <a:t>EndOCSEA@Europe</a:t>
            </a:r>
            <a:r>
              <a:rPr lang="en-US" sz="1200" b="1" kern="1200" dirty="0">
                <a:solidFill>
                  <a:schemeClr val="tx1"/>
                </a:solidFill>
                <a:latin typeface="+mn-lt"/>
                <a:ea typeface="MS PGothic" pitchFamily="34" charset="-128"/>
                <a:cs typeface="ＭＳ Ｐゴシック" charset="0"/>
              </a:rPr>
              <a:t>) </a:t>
            </a:r>
            <a:r>
              <a:rPr lang="en-US" sz="1200" b="0" kern="1200" dirty="0">
                <a:solidFill>
                  <a:schemeClr val="tx1"/>
                </a:solidFill>
                <a:latin typeface="+mn-lt"/>
                <a:ea typeface="MS PGothic" pitchFamily="34" charset="-128"/>
                <a:cs typeface="ＭＳ Ｐゴシック" charset="0"/>
              </a:rPr>
              <a:t>is implemented by the Children’s Rights Division of the Council of Europe, in co-operation with the Cybercrime Office (C-PROC) in Bucharest, Romania.  </a:t>
            </a:r>
          </a:p>
          <a:p>
            <a:pPr marL="0" indent="0">
              <a:buNone/>
            </a:pPr>
            <a:r>
              <a:rPr lang="en-US" sz="1200" b="0" kern="1200" dirty="0">
                <a:solidFill>
                  <a:schemeClr val="tx1"/>
                </a:solidFill>
                <a:latin typeface="+mn-lt"/>
                <a:ea typeface="MS PGothic" pitchFamily="34" charset="-128"/>
                <a:cs typeface="ＭＳ Ｐゴシック" charset="0"/>
              </a:rPr>
              <a:t>Objective: </a:t>
            </a:r>
          </a:p>
          <a:p>
            <a:pPr marL="0" indent="0">
              <a:buNone/>
            </a:pPr>
            <a:r>
              <a:rPr lang="en-US" sz="1200" b="0" kern="1200" dirty="0">
                <a:solidFill>
                  <a:schemeClr val="tx1"/>
                </a:solidFill>
                <a:latin typeface="+mn-lt"/>
                <a:ea typeface="MS PGothic" pitchFamily="34" charset="-128"/>
                <a:cs typeface="ＭＳ Ｐゴシック" charset="0"/>
              </a:rPr>
              <a:t>The primary objective of this project is to ensure that the rights of children are protected through effective multi-national, interdisciplinary and cross-sectorial cooperation and child-friendly measures to prevent and combat child sexual exploitation and abuse facilitated by ICTs (OCSEA) at pan-European level. </a:t>
            </a:r>
          </a:p>
          <a:p>
            <a:pPr marL="0" indent="0">
              <a:buNone/>
            </a:pPr>
            <a:r>
              <a:rPr lang="en-US" sz="1200" b="0" kern="1200" dirty="0">
                <a:solidFill>
                  <a:schemeClr val="tx1"/>
                </a:solidFill>
                <a:latin typeface="+mn-lt"/>
                <a:ea typeface="MS PGothic" pitchFamily="34" charset="-128"/>
                <a:cs typeface="ＭＳ Ｐゴシック" charset="0"/>
              </a:rPr>
              <a:t>The project includes 3 mutually reinforcing components, each aimed at: </a:t>
            </a:r>
          </a:p>
          <a:p>
            <a:pPr marL="228600" indent="-228600">
              <a:buAutoNum type="arabicPeriod"/>
            </a:pPr>
            <a:r>
              <a:rPr lang="en-US" sz="1200" b="0" kern="1200" dirty="0">
                <a:solidFill>
                  <a:schemeClr val="tx1"/>
                </a:solidFill>
                <a:latin typeface="+mn-lt"/>
                <a:ea typeface="MS PGothic" pitchFamily="34" charset="-128"/>
                <a:cs typeface="ＭＳ Ｐゴシック" charset="0"/>
              </a:rPr>
              <a:t>setting up enabling environments for cross-sector, multidisciplinary collaboration at national and regional levels, through strengthening national governance structures and conducting situation analysis of OCSEA risks and responses in national and pan-European  contexts;</a:t>
            </a:r>
          </a:p>
          <a:p>
            <a:pPr marL="228600" indent="-228600">
              <a:buAutoNum type="arabicPeriod"/>
            </a:pPr>
            <a:r>
              <a:rPr lang="en-US" sz="1200" b="0" kern="1200" dirty="0">
                <a:solidFill>
                  <a:schemeClr val="tx1"/>
                </a:solidFill>
                <a:latin typeface="+mn-lt"/>
                <a:ea typeface="MS PGothic" pitchFamily="34" charset="-128"/>
                <a:cs typeface="ＭＳ Ｐゴシック" charset="0"/>
              </a:rPr>
              <a:t>supporting legislative and procedural reforms, training and improved capacities of law enforcement officials, judiciary and prosecutors and promoting multi-disciplinary interagency cooperation for end-to-end support for victims; </a:t>
            </a:r>
          </a:p>
          <a:p>
            <a:pPr marL="228600" indent="-228600">
              <a:buAutoNum type="arabicPeriod"/>
            </a:pPr>
            <a:r>
              <a:rPr lang="en-US" sz="1200" b="0" kern="1200" dirty="0">
                <a:solidFill>
                  <a:schemeClr val="tx1"/>
                </a:solidFill>
                <a:latin typeface="+mn-lt"/>
                <a:ea typeface="MS PGothic" pitchFamily="34" charset="-128"/>
                <a:cs typeface="ＭＳ Ｐゴシック" charset="0"/>
              </a:rPr>
              <a:t>addressing societal capabilities with emphasis on awareness-raising, education of  key targets groups and empowerment of children.</a:t>
            </a:r>
          </a:p>
          <a:p>
            <a:pPr marL="0" indent="0">
              <a:buNone/>
            </a:pPr>
            <a:r>
              <a:rPr lang="en-US" sz="1200" b="0" kern="1200" dirty="0">
                <a:solidFill>
                  <a:schemeClr val="tx1"/>
                </a:solidFill>
                <a:latin typeface="+mn-lt"/>
                <a:ea typeface="MS PGothic" pitchFamily="34" charset="-128"/>
                <a:cs typeface="ＭＳ Ｐゴシック" charset="0"/>
              </a:rPr>
              <a:t>This project, which  is implemented in the framework  of the  Council of Europe Strategy for the Rights of the Child (2016-2021), will support the implementation of relevant international and European standards, in particular the Council of Europe Convention on the Protection of Children against Sexual Exploitation and Sexual Abuse (Lanzarote Convention), and 8 of the capabilities identified in the </a:t>
            </a:r>
            <a:r>
              <a:rPr lang="en-US" sz="1200" b="0" kern="1200" dirty="0" err="1">
                <a:solidFill>
                  <a:schemeClr val="tx1"/>
                </a:solidFill>
                <a:latin typeface="+mn-lt"/>
                <a:ea typeface="MS PGothic" pitchFamily="34" charset="-128"/>
                <a:cs typeface="ＭＳ Ｐゴシック" charset="0"/>
              </a:rPr>
              <a:t>WePROTECT</a:t>
            </a:r>
            <a:r>
              <a:rPr lang="en-US" sz="1200" b="0" kern="1200" dirty="0">
                <a:solidFill>
                  <a:schemeClr val="tx1"/>
                </a:solidFill>
                <a:latin typeface="+mn-lt"/>
                <a:ea typeface="MS PGothic" pitchFamily="34" charset="-128"/>
                <a:cs typeface="ＭＳ Ｐゴシック" charset="0"/>
              </a:rPr>
              <a:t> Model National Response.</a:t>
            </a:r>
          </a:p>
          <a:p>
            <a:pPr marL="0" indent="0">
              <a:buNone/>
            </a:pPr>
            <a:r>
              <a:rPr lang="en-US" sz="1200" b="0" kern="1200" dirty="0">
                <a:solidFill>
                  <a:schemeClr val="tx1"/>
                </a:solidFill>
                <a:latin typeface="+mn-lt"/>
                <a:ea typeface="MS PGothic" pitchFamily="34" charset="-128"/>
                <a:cs typeface="ＭＳ Ｐゴシック" charset="0"/>
              </a:rPr>
              <a:t>Beneficiaries: </a:t>
            </a:r>
          </a:p>
          <a:p>
            <a:pPr marL="0" indent="0">
              <a:buNone/>
            </a:pPr>
            <a:r>
              <a:rPr lang="en-US" sz="1200" b="0" kern="1200" dirty="0">
                <a:solidFill>
                  <a:schemeClr val="tx1"/>
                </a:solidFill>
                <a:latin typeface="+mn-lt"/>
                <a:ea typeface="MS PGothic" pitchFamily="34" charset="-128"/>
                <a:cs typeface="ＭＳ Ｐゴシック" charset="0"/>
              </a:rPr>
              <a:t>All 47 member states of the Council of Europe, especially Albania, Armenia, Azerbaijan, Bosnia and Herzegovina, Georgia, Republic of Moldova, Montenegro, Serbia, Turkey, Ukraine</a:t>
            </a: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r>
              <a:rPr lang="en-US" sz="1200" b="1" kern="1200" dirty="0" err="1">
                <a:solidFill>
                  <a:schemeClr val="tx1"/>
                </a:solidFill>
                <a:latin typeface="+mn-lt"/>
                <a:ea typeface="MS PGothic" pitchFamily="34" charset="-128"/>
                <a:cs typeface="ＭＳ Ｐゴシック" charset="0"/>
              </a:rPr>
              <a:t>Cybercrime@Octopus</a:t>
            </a:r>
            <a:r>
              <a:rPr lang="en-US" sz="1200" b="1" kern="1200" dirty="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is a Council of Europe project based on voluntary contributions aimed at assisting countries worldwide to implement the Budapest Convention on Cybercrime and strengthen data protection and rule of law safeguards </a:t>
            </a:r>
          </a:p>
          <a:p>
            <a:pPr marL="0" indent="0">
              <a:buNone/>
            </a:pPr>
            <a:r>
              <a:rPr lang="en-US" sz="1200" kern="1200" dirty="0">
                <a:solidFill>
                  <a:schemeClr val="tx1"/>
                </a:solidFill>
                <a:latin typeface="+mn-lt"/>
                <a:ea typeface="MS PGothic" pitchFamily="34" charset="-128"/>
                <a:cs typeface="ＭＳ Ｐゴシック" charset="0"/>
              </a:rPr>
              <a:t>Results are expected in the following areas: </a:t>
            </a:r>
          </a:p>
          <a:p>
            <a:pPr marL="228600" indent="-228600">
              <a:buAutoNum type="arabicPeriod"/>
            </a:pPr>
            <a:r>
              <a:rPr lang="en-US" sz="1200" kern="1200" dirty="0">
                <a:solidFill>
                  <a:schemeClr val="tx1"/>
                </a:solidFill>
                <a:latin typeface="+mn-lt"/>
                <a:ea typeface="MS PGothic" pitchFamily="34" charset="-128"/>
                <a:cs typeface="ＭＳ Ｐゴシック" charset="0"/>
              </a:rPr>
              <a:t>To ensure the </a:t>
            </a:r>
            <a:r>
              <a:rPr lang="en-US" sz="1200" kern="1200" dirty="0" err="1">
                <a:solidFill>
                  <a:schemeClr val="tx1"/>
                </a:solidFill>
                <a:latin typeface="+mn-lt"/>
                <a:ea typeface="MS PGothic" pitchFamily="34" charset="-128"/>
                <a:cs typeface="ＭＳ Ｐゴシック" charset="0"/>
              </a:rPr>
              <a:t>organisation</a:t>
            </a:r>
            <a:r>
              <a:rPr lang="en-US" sz="1200" kern="1200" dirty="0">
                <a:solidFill>
                  <a:schemeClr val="tx1"/>
                </a:solidFill>
                <a:latin typeface="+mn-lt"/>
                <a:ea typeface="MS PGothic" pitchFamily="34" charset="-128"/>
                <a:cs typeface="ＭＳ Ｐゴシック" charset="0"/>
              </a:rPr>
              <a:t> of the annual Octopus conferences</a:t>
            </a:r>
          </a:p>
          <a:p>
            <a:pPr marL="228600" indent="-228600">
              <a:buAutoNum type="arabicPeriod"/>
            </a:pPr>
            <a:r>
              <a:rPr lang="en-US" sz="1200" kern="1200" dirty="0">
                <a:solidFill>
                  <a:schemeClr val="tx1"/>
                </a:solidFill>
                <a:latin typeface="+mn-lt"/>
                <a:ea typeface="MS PGothic" pitchFamily="34" charset="-128"/>
                <a:cs typeface="ＭＳ Ｐゴシック" charset="0"/>
              </a:rPr>
              <a:t>To co-fund and support the functioning of the Cybercrime Convention Committee with its enlarged membership, functions and number of meetings</a:t>
            </a:r>
          </a:p>
          <a:p>
            <a:pPr marL="228600" indent="-228600">
              <a:buAutoNum type="arabicPeriod"/>
            </a:pPr>
            <a:r>
              <a:rPr lang="en-US" sz="1200" kern="1200" dirty="0">
                <a:solidFill>
                  <a:schemeClr val="tx1"/>
                </a:solidFill>
                <a:latin typeface="+mn-lt"/>
                <a:ea typeface="MS PGothic" pitchFamily="34" charset="-128"/>
                <a:cs typeface="ＭＳ Ｐゴシック" charset="0"/>
              </a:rPr>
              <a:t>To provide advice and other assistance to countries which are prepared to implement the Budapest Convention and related instruments on data protection and the protection of children. </a:t>
            </a:r>
          </a:p>
          <a:p>
            <a:pPr marL="0" indent="0">
              <a:buNone/>
            </a:pPr>
            <a:r>
              <a:rPr lang="en-US" sz="1200" kern="1200" dirty="0">
                <a:solidFill>
                  <a:schemeClr val="tx1"/>
                </a:solidFill>
                <a:latin typeface="+mn-lt"/>
                <a:ea typeface="MS PGothic" pitchFamily="34" charset="-128"/>
                <a:cs typeface="ＭＳ Ｐゴシック" charset="0"/>
              </a:rPr>
              <a:t>Duration of the project: 1 January 2014 – 31 December 2020.</a:t>
            </a: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12</a:t>
            </a:fld>
            <a:endParaRPr lang="en-US"/>
          </a:p>
        </p:txBody>
      </p:sp>
    </p:spTree>
    <p:extLst>
      <p:ext uri="{BB962C8B-B14F-4D97-AF65-F5344CB8AC3E}">
        <p14:creationId xmlns:p14="http://schemas.microsoft.com/office/powerpoint/2010/main" val="626880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second part will provide an </a:t>
            </a:r>
            <a:r>
              <a:rPr lang="en-GB" sz="1200" dirty="0"/>
              <a:t>overview of the structure of the course.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941613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should go through the structure of the course. This slide identifies the courses that will be covered on Day 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176797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should go through the structure of the course. This slide identifies the courses that will be covered on Day 2.</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868492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should go through the structure of the course. This slide identifies the courses that will be covered on Day 3.</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096004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third part will provide an opportunity for the delegates to introduce themselves and for the trainer to assess the level of knowledge of the participants and their particular interests.</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725441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should ask each of the participants to introduce themselves one by one.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1525068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can ask 3-4 participants what they expect out of the course.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773367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ask 1-2 participants which treaties they are familiar with.</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421796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49985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ask 1-2 participants whether they have ever used a mutual legal assistance treaty to obtain electronic evidence from another jurisdiction.</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89376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ask 1-2 participants the questions outlined on the slide.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285666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ask 1-2 participants the questions outlined on the slide.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668306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ask 1-2 participants the questions outlined on the slide.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4291661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025372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first part will provide an </a:t>
            </a:r>
            <a:r>
              <a:rPr lang="en-GB" sz="1200" dirty="0"/>
              <a:t>overview of C-PROC and the work it is conducting under its various projects. It will also provide an overview on the reach and scope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60895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some of the key challenges that cybercrime poses to the criminal justice system.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1841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identifies some of the key challenges that cybercrime poses to the criminal justice system.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44598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a high-level overview of the Budapest Convention. The trainer should emphasize that these provisions, in particular its international cooperation provisions, will be covered in significant detail in this course.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233812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different states that have ratified the Budapest Convention, that have signed the Budapest Convention, that have been invited to accede the Budapest Convention and countries that have used the Budapest Convention as a guideline for developing domestic legislation. The trainer can use this slide to demonstrate that the Budapest Convention is truly a global treaty.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23408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37, 1 of the Budapest Convention allows states which are not members of the Council of Europe to accede to the Budapest Convention. </a:t>
            </a:r>
            <a:r>
              <a:rPr lang="en-US" i="1" dirty="0"/>
              <a:t>“After the entry into force of this Convention, the Committee of Ministers of the Council of Europe, after consulting with and obtaining the unanimous consent of the Contracting States to the Convention, may invite any State which is not a member of the Council and which has not participated in its elaboration to accede to this Convention. The decision shall be taken by the majority provided for in Article 20.d. of the Statute of the Council of Europe and by the unanimous vote of the representatives of the Contracting States entitled to sit on the Committee of Ministers.”</a:t>
            </a:r>
          </a:p>
          <a:p>
            <a:endParaRPr lang="en-US" dirty="0"/>
          </a:p>
          <a:p>
            <a:r>
              <a:rPr lang="en-US" dirty="0"/>
              <a:t>This slide lays out the process by which such states can accede to the Budapest Convention. </a:t>
            </a:r>
          </a:p>
          <a:p>
            <a:endParaRPr lang="en-US" dirty="0"/>
          </a:p>
          <a:p>
            <a:r>
              <a:rPr lang="en-US" dirty="0"/>
              <a:t>Step 1: The state must submit an expression of interest to the Council of Europe</a:t>
            </a:r>
          </a:p>
          <a:p>
            <a:r>
              <a:rPr lang="en-US" dirty="0"/>
              <a:t>Step 2: The Council of Europe will conduct an analysis of the state’s legislation and of relevant context</a:t>
            </a:r>
          </a:p>
          <a:p>
            <a:r>
              <a:rPr lang="en-US" dirty="0"/>
              <a:t>Step 3: The Council of Europe will conduct an advisory mission on cybercrime legislation to assist countries in bringing their legislation into compliance with the requirements of the Budapest Convention.</a:t>
            </a:r>
          </a:p>
          <a:p>
            <a:r>
              <a:rPr lang="en-US" dirty="0"/>
              <a:t>Step 4: The state must then bring its legislation in line with the provisions of the Budapest Convention. </a:t>
            </a:r>
          </a:p>
          <a:p>
            <a:r>
              <a:rPr lang="en-US" dirty="0"/>
              <a:t>Step 5: The state must submit to the Council of Europe a formal request to join the Budapest Convention</a:t>
            </a:r>
          </a:p>
          <a:p>
            <a:r>
              <a:rPr lang="en-US" dirty="0"/>
              <a:t>Step 6: The Treaty Office will conduct an analysis of the request and the Cybercrime Convention Committee (T-CY) </a:t>
            </a:r>
          </a:p>
          <a:p>
            <a:r>
              <a:rPr lang="en-US" dirty="0"/>
              <a:t>Step 7: The state is invited to join the Budapest Convention </a:t>
            </a:r>
          </a:p>
          <a:p>
            <a:r>
              <a:rPr lang="en-US" dirty="0"/>
              <a:t>Step 8: The state deposits the ratification and instruments of accession in Strasbourg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5587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kern="1200" dirty="0">
                <a:solidFill>
                  <a:schemeClr val="tx1"/>
                </a:solidFill>
                <a:latin typeface="+mn-lt"/>
                <a:ea typeface="MS PGothic" pitchFamily="34" charset="-128"/>
                <a:cs typeface="ＭＳ Ｐゴシック" charset="0"/>
              </a:rPr>
              <a:t>This slide shows the three-pronged approach adopted by the Council of Europe for its goal of “protecting you and your rights in cyberspace”. The trainer should explain each of these three goals:</a:t>
            </a:r>
          </a:p>
          <a:p>
            <a:pPr marL="228600" indent="-228600">
              <a:buAutoNum type="arabicPeriod"/>
            </a:pPr>
            <a:r>
              <a:rPr lang="en-GB" sz="1200" kern="1200" dirty="0">
                <a:solidFill>
                  <a:schemeClr val="tx1"/>
                </a:solidFill>
                <a:latin typeface="+mn-lt"/>
                <a:ea typeface="MS PGothic" pitchFamily="34" charset="-128"/>
                <a:cs typeface="ＭＳ Ｐゴシック" charset="0"/>
              </a:rPr>
              <a:t>The first approach relates to the promotion of common standards for cybercrime legislation globally.  The trainer can explain that this is done through the Budapest Convention, which sets minimum standards that serve as guidance for countries to develop harmonised legislations that are consistent with international best practice. Due to the transnational nature of cybercrime, it is important that all jurisdictions adopt common standards to enable a unified approach to combatting cybercrime.</a:t>
            </a:r>
          </a:p>
          <a:p>
            <a:pPr marL="228600" indent="-228600">
              <a:buAutoNum type="arabicPeriod"/>
            </a:pPr>
            <a:endParaRPr lang="en-GB" sz="1200" kern="1200" dirty="0">
              <a:solidFill>
                <a:schemeClr val="tx1"/>
              </a:solidFill>
              <a:latin typeface="+mn-lt"/>
              <a:ea typeface="MS PGothic" pitchFamily="34" charset="-128"/>
              <a:cs typeface="ＭＳ Ｐゴシック" charset="0"/>
            </a:endParaRPr>
          </a:p>
          <a:p>
            <a:pPr marL="228600" indent="-228600">
              <a:buAutoNum type="arabicPeriod"/>
            </a:pPr>
            <a:r>
              <a:rPr lang="en-GB" sz="1200" kern="1200" dirty="0">
                <a:solidFill>
                  <a:schemeClr val="tx1"/>
                </a:solidFill>
                <a:latin typeface="+mn-lt"/>
                <a:ea typeface="MS PGothic" pitchFamily="34" charset="-128"/>
                <a:cs typeface="ＭＳ Ｐゴシック" charset="0"/>
              </a:rPr>
              <a:t>The second approach relates to follow up and assessments. This is led by the Cybercrime Convention Committee (T-CY), which plays an important role in assessing the effectiveness of the provisions of the Budapest Convention and working towards its improvement. The trainer can provide the examples the role played by T-CY in formulating the </a:t>
            </a:r>
            <a:r>
              <a:rPr lang="en-US" sz="1200" kern="1200" dirty="0">
                <a:solidFill>
                  <a:schemeClr val="tx1"/>
                </a:solidFill>
                <a:latin typeface="+mn-lt"/>
                <a:ea typeface="MS PGothic" pitchFamily="34" charset="-128"/>
                <a:cs typeface="ＭＳ Ｐゴシック" charset="0"/>
              </a:rPr>
              <a:t>Additional Protocol to the Convention on Cybercrime, concerning the </a:t>
            </a:r>
            <a:r>
              <a:rPr lang="en-US" sz="1200" kern="1200" dirty="0" err="1">
                <a:solidFill>
                  <a:schemeClr val="tx1"/>
                </a:solidFill>
                <a:latin typeface="+mn-lt"/>
                <a:ea typeface="MS PGothic" pitchFamily="34" charset="-128"/>
                <a:cs typeface="ＭＳ Ｐゴシック" charset="0"/>
              </a:rPr>
              <a:t>criminalisation</a:t>
            </a:r>
            <a:r>
              <a:rPr lang="en-US" sz="1200" kern="1200" dirty="0">
                <a:solidFill>
                  <a:schemeClr val="tx1"/>
                </a:solidFill>
                <a:latin typeface="+mn-lt"/>
                <a:ea typeface="MS PGothic" pitchFamily="34" charset="-128"/>
                <a:cs typeface="ＭＳ Ｐゴシック" charset="0"/>
              </a:rPr>
              <a:t> of acts of a racist and xenophobic nature committed through computer systems, and also the ongoing work on the Second Additional Protocol on International </a:t>
            </a:r>
            <a:r>
              <a:rPr lang="en-US" sz="1200" kern="1200" dirty="0" err="1">
                <a:solidFill>
                  <a:schemeClr val="tx1"/>
                </a:solidFill>
                <a:latin typeface="+mn-lt"/>
                <a:ea typeface="MS PGothic" pitchFamily="34" charset="-128"/>
                <a:cs typeface="ＭＳ Ｐゴシック" charset="0"/>
              </a:rPr>
              <a:t>Cooepration</a:t>
            </a:r>
            <a:r>
              <a:rPr lang="en-US" sz="1200" kern="1200" dirty="0">
                <a:solidFill>
                  <a:schemeClr val="tx1"/>
                </a:solidFill>
                <a:latin typeface="+mn-lt"/>
                <a:ea typeface="MS PGothic" pitchFamily="34" charset="-128"/>
                <a:cs typeface="ＭＳ Ｐゴシック" charset="0"/>
              </a:rPr>
              <a:t>.  The trainer can also give the example of </a:t>
            </a:r>
            <a:r>
              <a:rPr lang="en-GB" sz="1200" kern="1200" dirty="0">
                <a:solidFill>
                  <a:schemeClr val="tx1"/>
                </a:solidFill>
                <a:latin typeface="+mn-lt"/>
                <a:ea typeface="MS PGothic" pitchFamily="34" charset="-128"/>
                <a:cs typeface="ＭＳ Ｐゴシック" charset="0"/>
              </a:rPr>
              <a:t>various Guidance Notes which have been issued by the T-CY, namely: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1 on Computer system</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2 on Botnets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3 on Transborder access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4 on Identity theft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5 on  DDOS attacks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6 on  Critical infrastructure attacks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7 on  Malware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8 on Spam</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9 on Election Interference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10 on  Production orders for subscriber information</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11 on Terrorism </a:t>
            </a:r>
            <a:endParaRPr lang="en-GB" sz="1200" kern="1200" dirty="0">
              <a:solidFill>
                <a:schemeClr val="tx1"/>
              </a:solidFill>
              <a:latin typeface="+mn-lt"/>
              <a:ea typeface="MS PGothic" pitchFamily="34" charset="-128"/>
              <a:cs typeface="Verdana" panose="020B0604030504040204" pitchFamily="34" charset="0"/>
            </a:endParaRPr>
          </a:p>
          <a:p>
            <a:pPr marL="1200150" lvl="1" indent="-457200" algn="just" eaLnBrk="1" hangingPunct="1">
              <a:buFont typeface="+mj-lt"/>
              <a:buAutoNum type="arabicPeriod"/>
              <a:defRPr/>
            </a:pPr>
            <a:endParaRPr lang="en-GB" sz="1200" kern="1200" dirty="0">
              <a:solidFill>
                <a:schemeClr val="tx1"/>
              </a:solidFill>
              <a:latin typeface="+mn-lt"/>
              <a:ea typeface="MS PGothic" pitchFamily="34" charset="-128"/>
              <a:cs typeface="Verdana" panose="020B0604030504040204" pitchFamily="34" charset="0"/>
            </a:endParaRPr>
          </a:p>
          <a:p>
            <a:pPr marL="742950" lvl="0" indent="-457200" algn="just" eaLnBrk="1" hangingPunct="1">
              <a:buFont typeface="+mj-lt"/>
              <a:buAutoNum type="arabicPeriod"/>
              <a:defRPr/>
            </a:pPr>
            <a:r>
              <a:rPr lang="en-GB" sz="1200" kern="1200" dirty="0">
                <a:solidFill>
                  <a:schemeClr val="tx1"/>
                </a:solidFill>
                <a:latin typeface="+mn-lt"/>
                <a:ea typeface="MS PGothic" pitchFamily="34" charset="-128"/>
                <a:cs typeface="ＭＳ Ｐゴシック" charset="0"/>
              </a:rPr>
              <a:t>The third approach relates to capacity building. This is led by the Cybercrime Program Office (C-PROC) </a:t>
            </a:r>
            <a:r>
              <a:rPr lang="en-US" sz="1200" kern="1200" dirty="0">
                <a:solidFill>
                  <a:schemeClr val="tx1"/>
                </a:solidFill>
                <a:latin typeface="+mn-lt"/>
                <a:ea typeface="MS PGothic" pitchFamily="34" charset="-128"/>
                <a:cs typeface="ＭＳ Ｐゴシック" charset="0"/>
              </a:rPr>
              <a:t>which is implemented through technical cooperation programs.  The trainer can move to the next slides, which describe the work of the C-PROC and its different programs. </a:t>
            </a:r>
            <a:endParaRPr lang="en-GB" sz="1200" kern="1200" dirty="0">
              <a:solidFill>
                <a:schemeClr val="tx1"/>
              </a:solidFill>
              <a:latin typeface="+mn-lt"/>
              <a:ea typeface="MS PGothic" pitchFamily="34" charset="-128"/>
              <a:cs typeface="Verdana" panose="020B060403050404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29552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96293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790481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928175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301809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04437346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1829584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217717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92377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79123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4087726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383106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1834347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4413645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14.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image" Target="../media/image8.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21.xml"/><Relationship Id="rId5" Type="http://schemas.openxmlformats.org/officeDocument/2006/relationships/image" Target="../media/image10.sv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22.xml"/><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3.xml"/><Relationship Id="rId5" Type="http://schemas.openxmlformats.org/officeDocument/2006/relationships/image" Target="../media/image14.sv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4.xml"/><Relationship Id="rId5" Type="http://schemas.openxmlformats.org/officeDocument/2006/relationships/image" Target="../media/image16.sv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28.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31.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9.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9512" y="2786078"/>
            <a:ext cx="6088941"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endParaRPr lang="fr-FR" sz="3200" b="1" dirty="0">
              <a:solidFill>
                <a:srgbClr val="005E8E"/>
              </a:solidFill>
            </a:endParaRPr>
          </a:p>
        </p:txBody>
      </p:sp>
      <p:sp>
        <p:nvSpPr>
          <p:cNvPr id="3" name="Rectangle 2">
            <a:extLst>
              <a:ext uri="{FF2B5EF4-FFF2-40B4-BE49-F238E27FC236}">
                <a16:creationId xmlns:a16="http://schemas.microsoft.com/office/drawing/2014/main" id="{0E9F7F13-1F44-498E-869B-C8D1BCA51741}"/>
              </a:ext>
            </a:extLst>
          </p:cNvPr>
          <p:cNvSpPr/>
          <p:nvPr/>
        </p:nvSpPr>
        <p:spPr>
          <a:xfrm>
            <a:off x="179512" y="5128432"/>
            <a:ext cx="3057959" cy="1015663"/>
          </a:xfrm>
          <a:prstGeom prst="rect">
            <a:avLst/>
          </a:prstGeom>
          <a:ln>
            <a:noFill/>
          </a:ln>
        </p:spPr>
        <p:txBody>
          <a:bodyPr wrap="square">
            <a:spAutoFit/>
          </a:bodyPr>
          <a:lstStyle/>
          <a:p>
            <a:pPr marL="0" indent="0" algn="ctr">
              <a:buFont typeface="Arial" charset="0"/>
              <a:buNone/>
              <a:defRPr/>
            </a:pPr>
            <a:r>
              <a:rPr lang="en-GB" sz="2000" b="1" i="1" dirty="0">
                <a:solidFill>
                  <a:srgbClr val="005E8E"/>
                </a:solidFill>
              </a:rPr>
              <a:t>Session 1.1</a:t>
            </a:r>
          </a:p>
          <a:p>
            <a:pPr marL="0" indent="0" algn="ctr">
              <a:buFont typeface="Arial" charset="0"/>
              <a:buNone/>
              <a:defRPr/>
            </a:pPr>
            <a:r>
              <a:rPr lang="en-US" sz="2000" b="1" i="1" dirty="0">
                <a:solidFill>
                  <a:srgbClr val="005E8E"/>
                </a:solidFill>
              </a:rPr>
              <a:t>Introduction to the Course </a:t>
            </a:r>
            <a:endParaRPr lang="en-GB" sz="2000" b="1" i="1" dirty="0">
              <a:solidFill>
                <a:srgbClr val="005E8E"/>
              </a:solidFill>
            </a:endParaRPr>
          </a:p>
        </p:txBody>
      </p:sp>
    </p:spTree>
    <p:custDataLst>
      <p:tags r:id="rId1"/>
    </p:custDataLst>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solidFill>
                  <a:schemeClr val="bg1"/>
                </a:solidFill>
                <a:latin typeface="+mj-lt"/>
                <a:cs typeface="Arial" panose="020B0604020202020204" pitchFamily="34" charset="0"/>
              </a:rPr>
              <a:t>The Approach of the Council of Europe</a:t>
            </a:r>
          </a:p>
        </p:txBody>
      </p:sp>
      <p:sp>
        <p:nvSpPr>
          <p:cNvPr id="16" name="Isosceles Triangle 15">
            <a:extLst>
              <a:ext uri="{FF2B5EF4-FFF2-40B4-BE49-F238E27FC236}">
                <a16:creationId xmlns:a16="http://schemas.microsoft.com/office/drawing/2014/main" id="{E58818D9-E243-4E48-AEAB-F3B6BD13F567}"/>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19" name="TextBox 12">
            <a:extLst>
              <a:ext uri="{FF2B5EF4-FFF2-40B4-BE49-F238E27FC236}">
                <a16:creationId xmlns:a16="http://schemas.microsoft.com/office/drawing/2014/main" id="{999EA554-4E3F-4FB2-9CD8-4EF6BA7CCFBB}"/>
              </a:ext>
            </a:extLst>
          </p:cNvPr>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GB" sz="1800" b="1" dirty="0">
                <a:solidFill>
                  <a:schemeClr val="bg1"/>
                </a:solidFill>
                <a:latin typeface="+mn-lt"/>
                <a:cs typeface="Arial" panose="020B0604020202020204" pitchFamily="34" charset="0"/>
              </a:rPr>
              <a:t>“Protecting you and your rights in cyberspace”</a:t>
            </a:r>
          </a:p>
        </p:txBody>
      </p:sp>
      <p:sp>
        <p:nvSpPr>
          <p:cNvPr id="20" name="TextBox 13">
            <a:extLst>
              <a:ext uri="{FF2B5EF4-FFF2-40B4-BE49-F238E27FC236}">
                <a16:creationId xmlns:a16="http://schemas.microsoft.com/office/drawing/2014/main" id="{8124BEA4-2864-4287-8544-2561552B6E50}"/>
              </a:ext>
            </a:extLst>
          </p:cNvPr>
          <p:cNvSpPr txBox="1">
            <a:spLocks noChangeArrowheads="1"/>
          </p:cNvSpPr>
          <p:nvPr/>
        </p:nvSpPr>
        <p:spPr bwMode="auto">
          <a:xfrm>
            <a:off x="1547813" y="1144588"/>
            <a:ext cx="5832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GB" sz="1800" b="1" dirty="0">
                <a:latin typeface="+mn-lt"/>
                <a:cs typeface="Arial" panose="020B0604020202020204" pitchFamily="34" charset="0"/>
              </a:rPr>
              <a:t>1 Common standards: Budapest Convention on Cybercrime and relates standards</a:t>
            </a:r>
          </a:p>
        </p:txBody>
      </p:sp>
      <p:sp>
        <p:nvSpPr>
          <p:cNvPr id="21" name="TextBox 15">
            <a:extLst>
              <a:ext uri="{FF2B5EF4-FFF2-40B4-BE49-F238E27FC236}">
                <a16:creationId xmlns:a16="http://schemas.microsoft.com/office/drawing/2014/main" id="{A9A5CF14-C84B-4A45-85E4-9E25158628D5}"/>
              </a:ext>
            </a:extLst>
          </p:cNvPr>
          <p:cNvSpPr txBox="1">
            <a:spLocks noChangeArrowheads="1"/>
          </p:cNvSpPr>
          <p:nvPr/>
        </p:nvSpPr>
        <p:spPr bwMode="auto">
          <a:xfrm>
            <a:off x="107950" y="4184873"/>
            <a:ext cx="237648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mn-lt"/>
                <a:cs typeface="Arial" panose="020B0604020202020204" pitchFamily="34" charset="0"/>
              </a:rPr>
              <a:t>2 Follow up and assessments:</a:t>
            </a:r>
          </a:p>
          <a:p>
            <a:r>
              <a:rPr lang="en-GB" sz="1800" b="1" dirty="0">
                <a:latin typeface="+mn-lt"/>
                <a:cs typeface="Arial" panose="020B0604020202020204" pitchFamily="34" charset="0"/>
              </a:rPr>
              <a:t>Cybercrime Convention Committee (T-CY)</a:t>
            </a:r>
          </a:p>
        </p:txBody>
      </p:sp>
      <p:cxnSp>
        <p:nvCxnSpPr>
          <p:cNvPr id="22" name="Straight Arrow Connector 21">
            <a:extLst>
              <a:ext uri="{FF2B5EF4-FFF2-40B4-BE49-F238E27FC236}">
                <a16:creationId xmlns:a16="http://schemas.microsoft.com/office/drawing/2014/main" id="{A0AB8322-D4CC-44DB-8C9D-8D94DF7FC787}"/>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255B26-CDAC-4A5C-9C1B-406506019FCD}"/>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57D7F9B-0DC1-4EAB-889B-224945161722}"/>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5" name="TextBox 19">
            <a:extLst>
              <a:ext uri="{FF2B5EF4-FFF2-40B4-BE49-F238E27FC236}">
                <a16:creationId xmlns:a16="http://schemas.microsoft.com/office/drawing/2014/main" id="{97D3F667-6A24-4DB2-9BDC-B6DAB12B94D4}"/>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mn-lt"/>
                <a:cs typeface="Arial" panose="020B0604020202020204" pitchFamily="34" charset="0"/>
              </a:rPr>
              <a:t>3 Capacity building:</a:t>
            </a:r>
          </a:p>
          <a:p>
            <a:r>
              <a:rPr lang="en-GB" sz="1800" b="1" dirty="0">
                <a:latin typeface="+mn-lt"/>
                <a:cs typeface="Arial" panose="020B0604020202020204" pitchFamily="34" charset="0"/>
              </a:rPr>
              <a:t>C-PROC </a:t>
            </a:r>
            <a:r>
              <a:rPr lang="en-GB" sz="1800" b="1" dirty="0">
                <a:latin typeface="+mn-lt"/>
                <a:cs typeface="Arial" panose="020B0604020202020204" pitchFamily="34" charset="0"/>
                <a:sym typeface="Wingdings 3" charset="0"/>
              </a:rPr>
              <a:t></a:t>
            </a:r>
            <a:endParaRPr lang="en-GB" sz="1800" b="1" dirty="0">
              <a:latin typeface="+mn-lt"/>
              <a:cs typeface="Arial" panose="020B0604020202020204" pitchFamily="34" charset="0"/>
            </a:endParaRPr>
          </a:p>
          <a:p>
            <a:r>
              <a:rPr lang="en-GB" sz="1800" b="1" dirty="0">
                <a:latin typeface="+mn-lt"/>
                <a:cs typeface="Arial" panose="020B0604020202020204" pitchFamily="34" charset="0"/>
              </a:rPr>
              <a:t>Technical cooperation programmes</a:t>
            </a:r>
          </a:p>
        </p:txBody>
      </p:sp>
    </p:spTree>
    <p:custDataLst>
      <p:tags r:id="rId1"/>
    </p:custDataLst>
    <p:extLst>
      <p:ext uri="{BB962C8B-B14F-4D97-AF65-F5344CB8AC3E}">
        <p14:creationId xmlns:p14="http://schemas.microsoft.com/office/powerpoint/2010/main" val="2313900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9" name="TextBox 13"/>
          <p:cNvSpPr txBox="1">
            <a:spLocks noChangeArrowheads="1"/>
          </p:cNvSpPr>
          <p:nvPr/>
        </p:nvSpPr>
        <p:spPr bwMode="auto">
          <a:xfrm>
            <a:off x="250825" y="1874812"/>
            <a:ext cx="8720138" cy="2554545"/>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en-US" sz="2000" b="1" dirty="0">
                <a:latin typeface="+mn-lt"/>
                <a:cs typeface="Arial" panose="020B0604020202020204" pitchFamily="34" charset="0"/>
              </a:rPr>
              <a:t>Committee of Ministers decision October 2013</a:t>
            </a:r>
          </a:p>
          <a:p>
            <a:pPr>
              <a:spcAft>
                <a:spcPts val="1200"/>
              </a:spcAft>
              <a:buFont typeface="Wingdings" charset="0"/>
              <a:buChar char="§"/>
            </a:pPr>
            <a:r>
              <a:rPr lang="en-US" sz="2000" b="1" dirty="0">
                <a:latin typeface="+mn-lt"/>
                <a:cs typeface="Arial" panose="020B0604020202020204" pitchFamily="34" charset="0"/>
              </a:rPr>
              <a:t>Operational as from April 2014</a:t>
            </a:r>
          </a:p>
          <a:p>
            <a:pPr>
              <a:spcAft>
                <a:spcPts val="1200"/>
              </a:spcAft>
              <a:buFont typeface="Wingdings" charset="0"/>
              <a:buChar char="§"/>
            </a:pPr>
            <a:r>
              <a:rPr lang="en-US" sz="2000" b="1" dirty="0">
                <a:latin typeface="+mn-lt"/>
                <a:cs typeface="Arial" panose="020B0604020202020204" pitchFamily="34" charset="0"/>
              </a:rPr>
              <a:t>Currently 6 ongoing projects</a:t>
            </a:r>
          </a:p>
          <a:p>
            <a:pPr>
              <a:spcAft>
                <a:spcPts val="1200"/>
              </a:spcAft>
              <a:buFont typeface="Wingdings" charset="0"/>
              <a:buChar char="§"/>
            </a:pPr>
            <a:endParaRPr lang="en-US" sz="2000" b="1" dirty="0">
              <a:latin typeface="+mn-lt"/>
              <a:cs typeface="Arial" panose="020B0604020202020204" pitchFamily="34" charset="0"/>
            </a:endParaRPr>
          </a:p>
          <a:p>
            <a:pPr>
              <a:spcAft>
                <a:spcPts val="1200"/>
              </a:spcAft>
              <a:buFont typeface="Wingdings" charset="0"/>
              <a:buChar char="§"/>
            </a:pPr>
            <a:r>
              <a:rPr lang="en-US" sz="2000" b="1" dirty="0">
                <a:latin typeface="+mn-lt"/>
                <a:cs typeface="Arial" panose="020B0604020202020204" pitchFamily="34" charset="0"/>
              </a:rPr>
              <a:t>Task: Support to countries worldwide to strengthen criminal justice capacities on cybercrime and electronic evidence</a:t>
            </a:r>
          </a:p>
        </p:txBody>
      </p:sp>
      <p:sp>
        <p:nvSpPr>
          <p:cNvPr id="14" name="Rectangle 4">
            <a:extLst>
              <a:ext uri="{FF2B5EF4-FFF2-40B4-BE49-F238E27FC236}">
                <a16:creationId xmlns:a16="http://schemas.microsoft.com/office/drawing/2014/main" id="{F6E4E475-B2E3-4777-8E46-2874C09A644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a:extLst>
              <a:ext uri="{FF2B5EF4-FFF2-40B4-BE49-F238E27FC236}">
                <a16:creationId xmlns:a16="http://schemas.microsoft.com/office/drawing/2014/main" id="{41F11137-4F91-4AF2-9B75-9FD73CED5F54}"/>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bg1"/>
                </a:solidFill>
                <a:latin typeface="+mj-lt"/>
                <a:cs typeface="Arial" panose="020B0604020202020204" pitchFamily="34" charset="0"/>
              </a:rPr>
              <a:t>Cybercrime Programme Office of the </a:t>
            </a:r>
          </a:p>
          <a:p>
            <a:pPr algn="r"/>
            <a:r>
              <a:rPr lang="en-GB" sz="2400" b="1" dirty="0">
                <a:solidFill>
                  <a:schemeClr val="bg1"/>
                </a:solidFill>
                <a:latin typeface="+mj-lt"/>
                <a:cs typeface="Arial" panose="020B0604020202020204" pitchFamily="34" charset="0"/>
              </a:rPr>
              <a:t>Council of Europe in Bucharest (C-PROC)</a:t>
            </a:r>
            <a:endParaRPr lang="en-GB" sz="1600" b="1" dirty="0">
              <a:solidFill>
                <a:schemeClr val="bg1"/>
              </a:solidFill>
              <a:latin typeface="+mj-lt"/>
              <a:cs typeface="Arial" panose="020B0604020202020204" pitchFamily="34" charset="0"/>
            </a:endParaRPr>
          </a:p>
        </p:txBody>
      </p:sp>
    </p:spTree>
    <p:custDataLst>
      <p:tags r:id="rId1"/>
    </p:custDataLst>
    <p:extLst>
      <p:ext uri="{BB962C8B-B14F-4D97-AF65-F5344CB8AC3E}">
        <p14:creationId xmlns:p14="http://schemas.microsoft.com/office/powerpoint/2010/main" val="34425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2" name="Picture 12"/>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360096" y="5059454"/>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323850" y="1181100"/>
            <a:ext cx="8461375" cy="50332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sp>
        <p:nvSpPr>
          <p:cNvPr id="55304" name="TextBox 14"/>
          <p:cNvSpPr txBox="1">
            <a:spLocks noChangeArrowheads="1"/>
          </p:cNvSpPr>
          <p:nvPr/>
        </p:nvSpPr>
        <p:spPr bwMode="auto">
          <a:xfrm>
            <a:off x="303212" y="3002312"/>
            <a:ext cx="7874000"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a:latin typeface="+mn-lt"/>
                <a:cs typeface="Arial" panose="020B0604020202020204" pitchFamily="34" charset="0"/>
              </a:rPr>
              <a:t>GLACY+ </a:t>
            </a:r>
            <a:r>
              <a:rPr lang="en-GB" sz="1400" dirty="0">
                <a:latin typeface="+mn-lt"/>
                <a:cs typeface="Arial" panose="020B0604020202020204" pitchFamily="34" charset="0"/>
              </a:rPr>
              <a:t>EU/COE Joint Project on Global Action on Cybercrime</a:t>
            </a:r>
          </a:p>
        </p:txBody>
      </p:sp>
      <p:sp>
        <p:nvSpPr>
          <p:cNvPr id="55305" name="TextBox 15"/>
          <p:cNvSpPr txBox="1">
            <a:spLocks noChangeArrowheads="1"/>
          </p:cNvSpPr>
          <p:nvPr/>
        </p:nvSpPr>
        <p:spPr bwMode="auto">
          <a:xfrm>
            <a:off x="323850" y="2425643"/>
            <a:ext cx="778986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err="1">
                <a:latin typeface="+mn-lt"/>
                <a:cs typeface="Arial" panose="020B0604020202020204" pitchFamily="34" charset="0"/>
              </a:rPr>
              <a:t>CyberEast</a:t>
            </a:r>
            <a:r>
              <a:rPr lang="en-GB" dirty="0">
                <a:latin typeface="+mn-lt"/>
                <a:cs typeface="Arial" panose="020B0604020202020204" pitchFamily="34" charset="0"/>
              </a:rPr>
              <a:t> </a:t>
            </a:r>
            <a:r>
              <a:rPr lang="en-GB" sz="1400" dirty="0">
                <a:latin typeface="+mn-lt"/>
                <a:cs typeface="Arial" panose="020B0604020202020204" pitchFamily="34" charset="0"/>
              </a:rPr>
              <a:t>EU/COE Eastern Partnership  </a:t>
            </a:r>
          </a:p>
        </p:txBody>
      </p:sp>
      <p:sp>
        <p:nvSpPr>
          <p:cNvPr id="55307" name="TextBox 17"/>
          <p:cNvSpPr txBox="1">
            <a:spLocks noChangeArrowheads="1"/>
          </p:cNvSpPr>
          <p:nvPr/>
        </p:nvSpPr>
        <p:spPr bwMode="auto">
          <a:xfrm>
            <a:off x="323850" y="3558555"/>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a:latin typeface="+mn-lt"/>
                <a:cs typeface="Arial" panose="020B0604020202020204" pitchFamily="34" charset="0"/>
              </a:rPr>
              <a:t>iPROCEEDS-2 </a:t>
            </a:r>
            <a:r>
              <a:rPr lang="en-GB" sz="1400" dirty="0">
                <a:latin typeface="+mn-lt"/>
                <a:cs typeface="Arial" panose="020B0604020202020204" pitchFamily="34" charset="0"/>
              </a:rPr>
              <a:t>EU/COE Targeting crime proceeds on the Internet </a:t>
            </a:r>
          </a:p>
        </p:txBody>
      </p:sp>
      <p:sp>
        <p:nvSpPr>
          <p:cNvPr id="55308" name="TextBox 18"/>
          <p:cNvSpPr txBox="1">
            <a:spLocks noChangeArrowheads="1"/>
          </p:cNvSpPr>
          <p:nvPr/>
        </p:nvSpPr>
        <p:spPr bwMode="auto">
          <a:xfrm>
            <a:off x="323850" y="5501904"/>
            <a:ext cx="7762875" cy="59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en-GB" dirty="0" err="1">
                <a:latin typeface="+mn-lt"/>
                <a:cs typeface="Arial" panose="020B0604020202020204" pitchFamily="34" charset="0"/>
              </a:rPr>
              <a:t>CyberCrime@Octopus</a:t>
            </a:r>
            <a:r>
              <a:rPr lang="en-GB" sz="1800" dirty="0">
                <a:latin typeface="+mn-lt"/>
                <a:cs typeface="Arial" panose="020B0604020202020204" pitchFamily="34" charset="0"/>
              </a:rPr>
              <a:t> </a:t>
            </a:r>
            <a:r>
              <a:rPr lang="en-GB" sz="1400" dirty="0">
                <a:latin typeface="+mn-lt"/>
                <a:cs typeface="Arial" panose="020B0604020202020204" pitchFamily="34" charset="0"/>
              </a:rPr>
              <a:t>(voluntary contribution funded) </a:t>
            </a:r>
          </a:p>
        </p:txBody>
      </p:sp>
      <p:pic>
        <p:nvPicPr>
          <p:cNvPr id="55309" name="Picture 19"/>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7"/>
          <p:cNvSpPr txBox="1">
            <a:spLocks noChangeArrowheads="1"/>
          </p:cNvSpPr>
          <p:nvPr/>
        </p:nvSpPr>
        <p:spPr bwMode="auto">
          <a:xfrm>
            <a:off x="323528" y="4077181"/>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err="1">
                <a:latin typeface="+mn-lt"/>
                <a:cs typeface="Arial" panose="020B0604020202020204" pitchFamily="34" charset="0"/>
              </a:rPr>
              <a:t>CyberSouth</a:t>
            </a:r>
            <a:r>
              <a:rPr lang="en-GB" dirty="0">
                <a:latin typeface="+mn-lt"/>
                <a:cs typeface="Arial" panose="020B0604020202020204" pitchFamily="34" charset="0"/>
              </a:rPr>
              <a:t> </a:t>
            </a:r>
            <a:r>
              <a:rPr lang="en-GB" sz="1400" dirty="0">
                <a:latin typeface="+mn-lt"/>
                <a:cs typeface="Arial" panose="020B0604020202020204" pitchFamily="34" charset="0"/>
              </a:rPr>
              <a:t>EU/COE Joint Project on Cybercrime and Electronic Evidence</a:t>
            </a:r>
          </a:p>
        </p:txBody>
      </p:sp>
      <p:sp>
        <p:nvSpPr>
          <p:cNvPr id="22" name="Rectangle 4">
            <a:extLst>
              <a:ext uri="{FF2B5EF4-FFF2-40B4-BE49-F238E27FC236}">
                <a16:creationId xmlns:a16="http://schemas.microsoft.com/office/drawing/2014/main" id="{182FB8F0-18B7-4E07-A897-D820D65F380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23" name="Rectangle 22">
            <a:extLst>
              <a:ext uri="{FF2B5EF4-FFF2-40B4-BE49-F238E27FC236}">
                <a16:creationId xmlns:a16="http://schemas.microsoft.com/office/drawing/2014/main" id="{9669AB9D-540C-4FA4-B301-7F61956A80F0}"/>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cs typeface="Arial" panose="020B0604020202020204" pitchFamily="34" charset="0"/>
              </a:rPr>
              <a:t>Current capacity building programmes</a:t>
            </a:r>
          </a:p>
        </p:txBody>
      </p:sp>
      <p:sp>
        <p:nvSpPr>
          <p:cNvPr id="2" name="TextBox 18">
            <a:extLst>
              <a:ext uri="{FF2B5EF4-FFF2-40B4-BE49-F238E27FC236}">
                <a16:creationId xmlns:a16="http://schemas.microsoft.com/office/drawing/2014/main" id="{CB4EFE07-E816-4514-A17F-CCDE597BBFBF}"/>
              </a:ext>
            </a:extLst>
          </p:cNvPr>
          <p:cNvSpPr txBox="1">
            <a:spLocks noChangeArrowheads="1"/>
          </p:cNvSpPr>
          <p:nvPr/>
        </p:nvSpPr>
        <p:spPr bwMode="auto">
          <a:xfrm>
            <a:off x="323528" y="4594191"/>
            <a:ext cx="8057048" cy="100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en-US" dirty="0">
                <a:latin typeface="+mn-lt"/>
                <a:cs typeface="Arial" panose="020B0604020202020204" pitchFamily="34" charset="0"/>
              </a:rPr>
              <a:t>End Online Child Sexual Exploitation and </a:t>
            </a:r>
            <a:r>
              <a:rPr lang="en-US" dirty="0" err="1">
                <a:latin typeface="+mn-lt"/>
                <a:cs typeface="Arial" panose="020B0604020202020204" pitchFamily="34" charset="0"/>
              </a:rPr>
              <a:t>Abuse@Europe</a:t>
            </a:r>
            <a:r>
              <a:rPr lang="en-US" dirty="0">
                <a:latin typeface="+mn-lt"/>
                <a:cs typeface="Arial" panose="020B0604020202020204" pitchFamily="34" charset="0"/>
              </a:rPr>
              <a:t> (</a:t>
            </a:r>
            <a:r>
              <a:rPr lang="en-US" dirty="0" err="1">
                <a:latin typeface="+mn-lt"/>
                <a:cs typeface="Arial" panose="020B0604020202020204" pitchFamily="34" charset="0"/>
              </a:rPr>
              <a:t>EndOCSEA@Europe</a:t>
            </a:r>
            <a:r>
              <a:rPr lang="en-US" dirty="0">
                <a:latin typeface="+mn-lt"/>
                <a:cs typeface="Arial" panose="020B0604020202020204" pitchFamily="34" charset="0"/>
              </a:rPr>
              <a:t>)</a:t>
            </a:r>
            <a:r>
              <a:rPr lang="en-GB" sz="1800" dirty="0">
                <a:latin typeface="+mn-lt"/>
                <a:cs typeface="Arial" panose="020B0604020202020204" pitchFamily="34" charset="0"/>
              </a:rPr>
              <a:t> </a:t>
            </a:r>
            <a:r>
              <a:rPr lang="en-GB" sz="1400" dirty="0">
                <a:latin typeface="+mn-lt"/>
                <a:cs typeface="Arial" panose="020B0604020202020204" pitchFamily="34" charset="0"/>
              </a:rPr>
              <a:t>(</a:t>
            </a:r>
            <a:r>
              <a:rPr lang="en-US" sz="1400" dirty="0">
                <a:latin typeface="+mn-lt"/>
                <a:cs typeface="Arial" panose="020B0604020202020204" pitchFamily="34" charset="0"/>
              </a:rPr>
              <a:t>Fund to End Violence Against Children.</a:t>
            </a:r>
            <a:r>
              <a:rPr lang="en-GB" sz="1400" dirty="0">
                <a:latin typeface="+mn-lt"/>
                <a:cs typeface="Arial" panose="020B0604020202020204" pitchFamily="34" charset="0"/>
              </a:rPr>
              <a:t>) </a:t>
            </a:r>
          </a:p>
        </p:txBody>
      </p:sp>
    </p:spTree>
    <p:custDataLst>
      <p:tags r:id="rId1"/>
    </p:custDataLst>
    <p:extLst>
      <p:ext uri="{BB962C8B-B14F-4D97-AF65-F5344CB8AC3E}">
        <p14:creationId xmlns:p14="http://schemas.microsoft.com/office/powerpoint/2010/main" val="1528820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9317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2800" b="1" dirty="0">
                <a:latin typeface="+mj-lt"/>
                <a:ea typeface="ＭＳ Ｐゴシック" charset="0"/>
                <a:cs typeface="ＭＳ Ｐゴシック" charset="0"/>
              </a:rPr>
              <a:t>The Council of Europe and the Cybercrime Programme Office (C-PROC)</a:t>
            </a:r>
            <a:endParaRPr lang="en-GB" sz="2800" dirty="0">
              <a:latin typeface="+mj-lt"/>
            </a:endParaRPr>
          </a:p>
        </p:txBody>
      </p:sp>
      <p:pic>
        <p:nvPicPr>
          <p:cNvPr id="5" name="Graphic 4" descr="Questions outline">
            <a:extLst>
              <a:ext uri="{FF2B5EF4-FFF2-40B4-BE49-F238E27FC236}">
                <a16:creationId xmlns:a16="http://schemas.microsoft.com/office/drawing/2014/main" id="{90B7B557-09CB-469A-9D40-3BCF93838D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5B4B0DE4-3A0D-47FF-89D0-2D8A49121E4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69487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Structure of the Course </a:t>
            </a:r>
            <a:endParaRPr lang="en-GB" sz="3200" dirty="0">
              <a:solidFill>
                <a:srgbClr val="005E8E"/>
              </a:solidFill>
            </a:endParaRPr>
          </a:p>
        </p:txBody>
      </p:sp>
    </p:spTree>
    <p:custDataLst>
      <p:tags r:id="rId1"/>
    </p:custDataLst>
    <p:extLst>
      <p:ext uri="{BB962C8B-B14F-4D97-AF65-F5344CB8AC3E}">
        <p14:creationId xmlns:p14="http://schemas.microsoft.com/office/powerpoint/2010/main" val="312455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74"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Course Structure </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4832092"/>
          </a:xfrm>
          <a:prstGeom prst="rect">
            <a:avLst/>
          </a:prstGeom>
        </p:spPr>
        <p:txBody>
          <a:bodyPr wrap="square">
            <a:spAutoFit/>
          </a:bodyPr>
          <a:lstStyle/>
          <a:p>
            <a:pPr algn="just"/>
            <a:r>
              <a:rPr lang="en-US" sz="2200" b="1" dirty="0">
                <a:ea typeface="Verdana" panose="020B0604030504040204" pitchFamily="34" charset="0"/>
                <a:cs typeface="Arial" panose="020B0604020202020204" pitchFamily="34" charset="0"/>
              </a:rPr>
              <a:t>Day 1:</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1.1 – Introduction to the Course</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1.2 – International Cooperation in a Global Economy</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1.3 – Overview of Legal Basis for International Cooperation in Relation to Cybercrime and Electronic Evidence </a:t>
            </a: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785104"/>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1.4 – Mutual Legal Assistance Practice and Procedure </a:t>
            </a:r>
          </a:p>
        </p:txBody>
      </p:sp>
    </p:spTree>
    <p:custDataLst>
      <p:tags r:id="rId1"/>
    </p:custDataLst>
    <p:extLst>
      <p:ext uri="{BB962C8B-B14F-4D97-AF65-F5344CB8AC3E}">
        <p14:creationId xmlns:p14="http://schemas.microsoft.com/office/powerpoint/2010/main" val="327096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Course Structure </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4160968" cy="5170646"/>
          </a:xfrm>
          <a:prstGeom prst="rect">
            <a:avLst/>
          </a:prstGeom>
        </p:spPr>
        <p:txBody>
          <a:bodyPr wrap="square">
            <a:spAutoFit/>
          </a:bodyPr>
          <a:lstStyle/>
          <a:p>
            <a:pPr algn="just"/>
            <a:r>
              <a:rPr lang="en-US" sz="2200" b="1" dirty="0">
                <a:ea typeface="Verdana" panose="020B0604030504040204" pitchFamily="34" charset="0"/>
                <a:cs typeface="Arial" panose="020B0604020202020204" pitchFamily="34" charset="0"/>
              </a:rPr>
              <a:t>Day 2:</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2.1 – Mechanisms under the Budapest Convention to Facilitate International Cooperation </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2.2 – Informal Methods of International Cooperation </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2.3 – </a:t>
            </a:r>
            <a:r>
              <a:rPr lang="en-US" sz="2200" dirty="0" err="1">
                <a:ea typeface="Verdana" panose="020B0604030504040204" pitchFamily="34" charset="0"/>
                <a:cs typeface="Arial" panose="020B0604020202020204" pitchFamily="34" charset="0"/>
              </a:rPr>
              <a:t>Utilising</a:t>
            </a:r>
            <a:r>
              <a:rPr lang="en-US" sz="2200" dirty="0">
                <a:ea typeface="Verdana" panose="020B0604030504040204" pitchFamily="34" charset="0"/>
                <a:cs typeface="Arial" panose="020B0604020202020204" pitchFamily="34" charset="0"/>
              </a:rPr>
              <a:t> Digital Evidence Acquisition Through International Cooperation Mechanisms</a:t>
            </a: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446550"/>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2.4 – Challenges Faced</a:t>
            </a:r>
          </a:p>
        </p:txBody>
      </p:sp>
    </p:spTree>
    <p:custDataLst>
      <p:tags r:id="rId1"/>
    </p:custDataLst>
    <p:extLst>
      <p:ext uri="{BB962C8B-B14F-4D97-AF65-F5344CB8AC3E}">
        <p14:creationId xmlns:p14="http://schemas.microsoft.com/office/powerpoint/2010/main" val="202864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Course Structure </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4493538"/>
          </a:xfrm>
          <a:prstGeom prst="rect">
            <a:avLst/>
          </a:prstGeom>
        </p:spPr>
        <p:txBody>
          <a:bodyPr wrap="square">
            <a:spAutoFit/>
          </a:bodyPr>
          <a:lstStyle/>
          <a:p>
            <a:pPr algn="just"/>
            <a:r>
              <a:rPr lang="en-US" sz="2200" b="1" dirty="0">
                <a:ea typeface="Verdana" panose="020B0604030504040204" pitchFamily="34" charset="0"/>
                <a:cs typeface="Arial" panose="020B0604020202020204" pitchFamily="34" charset="0"/>
              </a:rPr>
              <a:t>Day 3:</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3.1 – Public Private Partnership / Cooperation </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3.2 – Skills Building in Cybercrime</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3.3 – Skills Building in Cybercrime (Group Report)</a:t>
            </a:r>
            <a:endParaRPr lang="en-GB"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785104"/>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Session 3.4 – Open Forum</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64629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Structure of the Course</a:t>
            </a:r>
            <a:endParaRPr lang="fr-FR" sz="32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7E9C0BBC-65D6-4CE0-A4DD-CA1731CA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596D7C83-35C6-4D53-AD38-D9BD2B0D600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386277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2506" y="386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Introductions</a:t>
            </a:r>
            <a:endParaRPr lang="en-GB" sz="3200" dirty="0">
              <a:solidFill>
                <a:srgbClr val="005E8E"/>
              </a:solidFill>
            </a:endParaRPr>
          </a:p>
        </p:txBody>
      </p:sp>
    </p:spTree>
    <p:custDataLst>
      <p:tags r:id="rId1"/>
    </p:custDataLst>
    <p:extLst>
      <p:ext uri="{BB962C8B-B14F-4D97-AF65-F5344CB8AC3E}">
        <p14:creationId xmlns:p14="http://schemas.microsoft.com/office/powerpoint/2010/main" val="1397693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9463"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36290" y="1096158"/>
            <a:ext cx="8387580" cy="5576270"/>
          </a:xfrm>
          <a:prstGeom prst="rect">
            <a:avLst/>
          </a:prstGeom>
        </p:spPr>
        <p:txBody>
          <a:bodyPr wrap="square">
            <a:spAutoFit/>
          </a:bodyPr>
          <a:lstStyle/>
          <a:p>
            <a:pPr marL="342900" indent="-342900" algn="just" eaLnBrk="1" hangingPunct="1">
              <a:lnSpc>
                <a:spcPct val="150000"/>
              </a:lnSpc>
              <a:buFont typeface="Wingdings" pitchFamily="2" charset="2"/>
              <a:buChar char="Ø"/>
            </a:pPr>
            <a:r>
              <a:rPr lang="en-GB" sz="2000" b="1" dirty="0"/>
              <a:t>Part One</a:t>
            </a:r>
          </a:p>
          <a:p>
            <a:pPr marL="342900" indent="-342900" algn="just" eaLnBrk="1" hangingPunct="1">
              <a:lnSpc>
                <a:spcPct val="150000"/>
              </a:lnSpc>
              <a:buFont typeface="Wingdings" pitchFamily="2" charset="2"/>
              <a:buChar char="ü"/>
            </a:pPr>
            <a:r>
              <a:rPr lang="en-GB" sz="2000" i="1" dirty="0"/>
              <a:t>The Council of Europe and Cybercrime Programme Office (C-PROC)</a:t>
            </a:r>
          </a:p>
          <a:p>
            <a:pPr marL="0" indent="0" algn="just" eaLnBrk="1" hangingPunct="1">
              <a:lnSpc>
                <a:spcPct val="150000"/>
              </a:lnSpc>
              <a:buNone/>
            </a:pPr>
            <a:endParaRPr lang="en-GB" sz="2000" dirty="0"/>
          </a:p>
          <a:p>
            <a:pPr marL="342900" indent="-342900" algn="just" eaLnBrk="1" hangingPunct="1">
              <a:lnSpc>
                <a:spcPct val="150000"/>
              </a:lnSpc>
              <a:buFont typeface="Wingdings" pitchFamily="2" charset="2"/>
              <a:buChar char="Ø"/>
            </a:pPr>
            <a:r>
              <a:rPr lang="en-GB" sz="2000" b="1" dirty="0"/>
              <a:t>Part Two</a:t>
            </a:r>
          </a:p>
          <a:p>
            <a:pPr marL="342900" indent="-342900" algn="just" eaLnBrk="1" hangingPunct="1">
              <a:lnSpc>
                <a:spcPct val="150000"/>
              </a:lnSpc>
              <a:buFont typeface="Wingdings" pitchFamily="2" charset="2"/>
              <a:buChar char="ü"/>
            </a:pPr>
            <a:r>
              <a:rPr lang="en-GB" sz="2000" i="1" dirty="0"/>
              <a:t>Structure of the course </a:t>
            </a:r>
          </a:p>
          <a:p>
            <a:pPr marL="0" indent="0" algn="just" eaLnBrk="1" hangingPunct="1">
              <a:lnSpc>
                <a:spcPct val="150000"/>
              </a:lnSpc>
              <a:buNone/>
            </a:pPr>
            <a:endParaRPr lang="en-GB" sz="2000" dirty="0"/>
          </a:p>
          <a:p>
            <a:pPr marL="342900" indent="-342900" algn="just" eaLnBrk="1" hangingPunct="1">
              <a:lnSpc>
                <a:spcPct val="150000"/>
              </a:lnSpc>
              <a:buFont typeface="Wingdings" pitchFamily="2" charset="2"/>
              <a:buChar char="Ø"/>
            </a:pPr>
            <a:r>
              <a:rPr lang="en-GB" sz="2000" b="1" dirty="0"/>
              <a:t>Part Three</a:t>
            </a:r>
          </a:p>
          <a:p>
            <a:pPr marL="342900" indent="-342900" algn="just">
              <a:lnSpc>
                <a:spcPct val="150000"/>
              </a:lnSpc>
              <a:buFont typeface="Wingdings" pitchFamily="2" charset="2"/>
              <a:buChar char="ü"/>
            </a:pPr>
            <a:r>
              <a:rPr lang="en-GB" sz="2000" i="1" dirty="0"/>
              <a:t>Introductions</a:t>
            </a:r>
          </a:p>
          <a:p>
            <a:pPr marL="342900" indent="-342900" algn="just">
              <a:lnSpc>
                <a:spcPct val="150000"/>
              </a:lnSpc>
              <a:buFont typeface="Wingdings" pitchFamily="2" charset="2"/>
              <a:buChar char="ü"/>
            </a:pPr>
            <a:endParaRPr lang="en-GB" sz="2000" i="1" dirty="0"/>
          </a:p>
          <a:p>
            <a:pPr marL="342900" indent="-342900" algn="just" eaLnBrk="1" hangingPunct="1">
              <a:lnSpc>
                <a:spcPct val="150000"/>
              </a:lnSpc>
              <a:buFont typeface="Wingdings" pitchFamily="2" charset="2"/>
              <a:buChar char="Ø"/>
            </a:pPr>
            <a:r>
              <a:rPr lang="en-GB" sz="2000" b="1" dirty="0"/>
              <a:t>Part Four</a:t>
            </a:r>
          </a:p>
          <a:p>
            <a:pPr marL="342900" indent="-342900" algn="just">
              <a:lnSpc>
                <a:spcPct val="150000"/>
              </a:lnSpc>
              <a:buFont typeface="Wingdings" pitchFamily="2" charset="2"/>
              <a:buChar char="ü"/>
            </a:pPr>
            <a:r>
              <a:rPr lang="en-GB" sz="2000" i="1" dirty="0"/>
              <a:t>Summary</a:t>
            </a:r>
            <a:endParaRPr lang="en-US" sz="2000" i="1" dirty="0"/>
          </a:p>
          <a:p>
            <a:pPr marL="342900" indent="-342900" algn="just">
              <a:lnSpc>
                <a:spcPct val="150000"/>
              </a:lnSpc>
              <a:buFont typeface="Wingdings" pitchFamily="2" charset="2"/>
              <a:buChar char="ü"/>
            </a:pPr>
            <a:endParaRPr lang="en-GB" sz="2000" i="1" dirty="0"/>
          </a:p>
        </p:txBody>
      </p:sp>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16568"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Questions </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Please introduce yourselves</a:t>
            </a:r>
            <a:endParaRPr lang="en-GB" sz="3200" dirty="0">
              <a:solidFill>
                <a:srgbClr val="005E8E"/>
              </a:solidFill>
            </a:endParaRPr>
          </a:p>
        </p:txBody>
      </p:sp>
      <p:pic>
        <p:nvPicPr>
          <p:cNvPr id="3" name="Graphic 2" descr="Group success outline">
            <a:extLst>
              <a:ext uri="{FF2B5EF4-FFF2-40B4-BE49-F238E27FC236}">
                <a16:creationId xmlns:a16="http://schemas.microsoft.com/office/drawing/2014/main" id="{C70D2804-11C1-440E-8E8D-A4698B553A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39762" y="3429000"/>
            <a:ext cx="3064475" cy="3064475"/>
          </a:xfrm>
          <a:prstGeom prst="rect">
            <a:avLst/>
          </a:prstGeom>
        </p:spPr>
      </p:pic>
    </p:spTree>
    <p:custDataLst>
      <p:tags r:id="rId1"/>
    </p:custDataLst>
    <p:extLst>
      <p:ext uri="{BB962C8B-B14F-4D97-AF65-F5344CB8AC3E}">
        <p14:creationId xmlns:p14="http://schemas.microsoft.com/office/powerpoint/2010/main" val="2361690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2348"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Questions </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What do you expect out of this course? </a:t>
            </a:r>
            <a:endParaRPr lang="en-GB" sz="3200" dirty="0">
              <a:solidFill>
                <a:srgbClr val="005E8E"/>
              </a:solidFill>
            </a:endParaRPr>
          </a:p>
        </p:txBody>
      </p:sp>
      <p:pic>
        <p:nvPicPr>
          <p:cNvPr id="3" name="Graphic 2" descr="Dandelion outline">
            <a:extLst>
              <a:ext uri="{FF2B5EF4-FFF2-40B4-BE49-F238E27FC236}">
                <a16:creationId xmlns:a16="http://schemas.microsoft.com/office/drawing/2014/main" id="{8131F1A4-B747-43B1-951D-912ED11FFB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79124" y="3691714"/>
            <a:ext cx="2749378" cy="2749378"/>
          </a:xfrm>
          <a:prstGeom prst="rect">
            <a:avLst/>
          </a:prstGeom>
        </p:spPr>
      </p:pic>
    </p:spTree>
    <p:custDataLst>
      <p:tags r:id="rId1"/>
    </p:custDataLst>
    <p:extLst>
      <p:ext uri="{BB962C8B-B14F-4D97-AF65-F5344CB8AC3E}">
        <p14:creationId xmlns:p14="http://schemas.microsoft.com/office/powerpoint/2010/main" val="2141194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9017"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Questions </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880241"/>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Are you familiar with any mutual legal assistance treaties?</a:t>
            </a:r>
            <a:endParaRPr lang="en-GB" sz="3200" dirty="0">
              <a:solidFill>
                <a:srgbClr val="005E8E"/>
              </a:solidFill>
            </a:endParaRPr>
          </a:p>
        </p:txBody>
      </p:sp>
      <p:pic>
        <p:nvPicPr>
          <p:cNvPr id="3" name="Graphic 2" descr="Person with idea outline">
            <a:extLst>
              <a:ext uri="{FF2B5EF4-FFF2-40B4-BE49-F238E27FC236}">
                <a16:creationId xmlns:a16="http://schemas.microsoft.com/office/drawing/2014/main" id="{447DE6EB-E2E5-4CD1-8CD6-00D712339E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78992" y="3926724"/>
            <a:ext cx="2586016" cy="2586016"/>
          </a:xfrm>
          <a:prstGeom prst="rect">
            <a:avLst/>
          </a:prstGeom>
        </p:spPr>
      </p:pic>
    </p:spTree>
    <p:custDataLst>
      <p:tags r:id="rId1"/>
    </p:custDataLst>
    <p:extLst>
      <p:ext uri="{BB962C8B-B14F-4D97-AF65-F5344CB8AC3E}">
        <p14:creationId xmlns:p14="http://schemas.microsoft.com/office/powerpoint/2010/main" val="4293306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4379"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Questions </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Have you ever used a mutual legal assistance treaty to obtain electronic evidence from another jurisdiction?  </a:t>
            </a:r>
            <a:endParaRPr lang="en-GB" sz="3200" dirty="0">
              <a:solidFill>
                <a:srgbClr val="005E8E"/>
              </a:solidFill>
            </a:endParaRPr>
          </a:p>
        </p:txBody>
      </p:sp>
      <p:pic>
        <p:nvPicPr>
          <p:cNvPr id="3" name="Graphic 2" descr="Remote work outline">
            <a:extLst>
              <a:ext uri="{FF2B5EF4-FFF2-40B4-BE49-F238E27FC236}">
                <a16:creationId xmlns:a16="http://schemas.microsoft.com/office/drawing/2014/main" id="{4230522B-32B4-4496-8A19-B265305A65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23968" y="3924718"/>
            <a:ext cx="2594919" cy="2594919"/>
          </a:xfrm>
          <a:prstGeom prst="rect">
            <a:avLst/>
          </a:prstGeom>
        </p:spPr>
      </p:pic>
    </p:spTree>
    <p:custDataLst>
      <p:tags r:id="rId1"/>
    </p:custDataLst>
    <p:extLst>
      <p:ext uri="{BB962C8B-B14F-4D97-AF65-F5344CB8AC3E}">
        <p14:creationId xmlns:p14="http://schemas.microsoft.com/office/powerpoint/2010/main" val="1905239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641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Questions </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1894530"/>
            <a:ext cx="8525021" cy="363791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How do you cooperate and exchange evidence when there is no mutual legal assistance treaty?</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Have you ever done so?</a:t>
            </a:r>
          </a:p>
          <a:p>
            <a:pPr algn="ctr" eaLnBrk="1" hangingPunct="1">
              <a:lnSpc>
                <a:spcPct val="80000"/>
              </a:lnSpc>
            </a:pPr>
            <a:r>
              <a:rPr lang="en-GB" sz="3200" b="1" dirty="0">
                <a:solidFill>
                  <a:srgbClr val="005E8E"/>
                </a:solidFill>
                <a:ea typeface="ＭＳ Ｐゴシック" charset="0"/>
              </a:rPr>
              <a:t> </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What challenges did you encounter…?</a:t>
            </a:r>
          </a:p>
        </p:txBody>
      </p:sp>
    </p:spTree>
    <p:custDataLst>
      <p:tags r:id="rId1"/>
    </p:custDataLst>
    <p:extLst>
      <p:ext uri="{BB962C8B-B14F-4D97-AF65-F5344CB8AC3E}">
        <p14:creationId xmlns:p14="http://schemas.microsoft.com/office/powerpoint/2010/main" val="2972698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73" y="1589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Questions </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1627431"/>
            <a:ext cx="8525021" cy="4031873"/>
          </a:xfrm>
          <a:prstGeom prst="rect">
            <a:avLst/>
          </a:prstGeom>
        </p:spPr>
        <p:txBody>
          <a:bodyPr wrap="square">
            <a:spAutoFit/>
          </a:bodyPr>
          <a:lstStyle/>
          <a:p>
            <a:pPr algn="ctr" eaLnBrk="1" hangingPunct="1">
              <a:lnSpc>
                <a:spcPct val="80000"/>
              </a:lnSpc>
            </a:pPr>
            <a:r>
              <a:rPr lang="en-US" sz="3200" b="1" dirty="0">
                <a:solidFill>
                  <a:srgbClr val="005E8E"/>
                </a:solidFill>
                <a:ea typeface="ＭＳ Ｐゴシック" charset="0"/>
              </a:rPr>
              <a:t>Have you ever proved electronic evidence in court? </a:t>
            </a:r>
          </a:p>
          <a:p>
            <a:pPr algn="ctr" eaLnBrk="1" hangingPunct="1">
              <a:lnSpc>
                <a:spcPct val="80000"/>
              </a:lnSpc>
            </a:pPr>
            <a:endParaRPr lang="en-US" sz="3200" b="1" dirty="0">
              <a:solidFill>
                <a:srgbClr val="005E8E"/>
              </a:solidFill>
              <a:ea typeface="ＭＳ Ｐゴシック" charset="0"/>
            </a:endParaRPr>
          </a:p>
          <a:p>
            <a:pPr algn="ctr" eaLnBrk="1" hangingPunct="1">
              <a:lnSpc>
                <a:spcPct val="80000"/>
              </a:lnSpc>
            </a:pPr>
            <a:endParaRPr lang="en-US" sz="3200" b="1" dirty="0">
              <a:solidFill>
                <a:srgbClr val="005E8E"/>
              </a:solidFill>
              <a:ea typeface="ＭＳ Ｐゴシック" charset="0"/>
            </a:endParaRPr>
          </a:p>
          <a:p>
            <a:pPr algn="ctr" eaLnBrk="1" hangingPunct="1">
              <a:lnSpc>
                <a:spcPct val="80000"/>
              </a:lnSpc>
            </a:pPr>
            <a:r>
              <a:rPr lang="en-US" sz="3200" b="1" dirty="0">
                <a:solidFill>
                  <a:srgbClr val="005E8E"/>
                </a:solidFill>
                <a:ea typeface="ＭＳ Ｐゴシック" charset="0"/>
              </a:rPr>
              <a:t>What if this evidence has been obtained from another jurisdictions? </a:t>
            </a:r>
          </a:p>
          <a:p>
            <a:pPr algn="ctr" eaLnBrk="1" hangingPunct="1">
              <a:lnSpc>
                <a:spcPct val="80000"/>
              </a:lnSpc>
            </a:pPr>
            <a:endParaRPr lang="en-US" sz="3200" b="1" dirty="0">
              <a:solidFill>
                <a:srgbClr val="005E8E"/>
              </a:solidFill>
              <a:ea typeface="ＭＳ Ｐゴシック" charset="0"/>
            </a:endParaRPr>
          </a:p>
          <a:p>
            <a:pPr algn="ctr" eaLnBrk="1" hangingPunct="1">
              <a:lnSpc>
                <a:spcPct val="80000"/>
              </a:lnSpc>
            </a:pPr>
            <a:endParaRPr lang="en-US" sz="3200" b="1" dirty="0">
              <a:solidFill>
                <a:srgbClr val="005E8E"/>
              </a:solidFill>
              <a:ea typeface="ＭＳ Ｐゴシック" charset="0"/>
            </a:endParaRPr>
          </a:p>
          <a:p>
            <a:pPr algn="ctr" eaLnBrk="1" hangingPunct="1">
              <a:lnSpc>
                <a:spcPct val="80000"/>
              </a:lnSpc>
            </a:pPr>
            <a:r>
              <a:rPr lang="en-US" sz="3200" b="1" dirty="0">
                <a:solidFill>
                  <a:srgbClr val="005E8E"/>
                </a:solidFill>
                <a:ea typeface="ＭＳ Ｐゴシック" charset="0"/>
              </a:rPr>
              <a:t>What formalities and evidential proof do you need?</a:t>
            </a:r>
            <a:endParaRPr lang="en-GB" sz="3200" b="1" dirty="0">
              <a:solidFill>
                <a:srgbClr val="005E8E"/>
              </a:solidFill>
              <a:ea typeface="ＭＳ Ｐゴシック" charset="0"/>
            </a:endParaRPr>
          </a:p>
        </p:txBody>
      </p:sp>
    </p:spTree>
    <p:custDataLst>
      <p:tags r:id="rId1"/>
    </p:custDataLst>
    <p:extLst>
      <p:ext uri="{BB962C8B-B14F-4D97-AF65-F5344CB8AC3E}">
        <p14:creationId xmlns:p14="http://schemas.microsoft.com/office/powerpoint/2010/main" val="1062532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962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Questions </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rPr>
              <a:t>Have you heard of the EGMONT Group?</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Have you ever exchanged information through this network?</a:t>
            </a:r>
          </a:p>
        </p:txBody>
      </p:sp>
    </p:spTree>
    <p:custDataLst>
      <p:tags r:id="rId1"/>
    </p:custDataLst>
    <p:extLst>
      <p:ext uri="{BB962C8B-B14F-4D97-AF65-F5344CB8AC3E}">
        <p14:creationId xmlns:p14="http://schemas.microsoft.com/office/powerpoint/2010/main" val="1884063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84220"/>
            <a:ext cx="9144000" cy="80998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Specialized Judicial Course on </a:t>
            </a:r>
          </a:p>
          <a:p>
            <a:pPr algn="r" eaLnBrk="1" hangingPunct="1">
              <a:lnSpc>
                <a:spcPct val="80000"/>
              </a:lnSpc>
            </a:pPr>
            <a:r>
              <a:rPr lang="en-GB" sz="3200" b="1" dirty="0">
                <a:latin typeface="+mj-lt"/>
              </a:rPr>
              <a:t>International Cooperation</a:t>
            </a:r>
          </a:p>
        </p:txBody>
      </p:sp>
      <p:pic>
        <p:nvPicPr>
          <p:cNvPr id="5" name="Graphic 4" descr="Questions outline">
            <a:extLst>
              <a:ext uri="{FF2B5EF4-FFF2-40B4-BE49-F238E27FC236}">
                <a16:creationId xmlns:a16="http://schemas.microsoft.com/office/drawing/2014/main" id="{68EE8A85-A1A5-45C8-AAF2-57875312A3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E844699F-480F-4BE8-AC6E-FD5FB453BC6C}"/>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463857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20316"/>
            <a:ext cx="9023684" cy="7738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Summary</a:t>
            </a:r>
            <a:endParaRPr lang="en-GB" sz="3200" b="1" dirty="0">
              <a:solidFill>
                <a:srgbClr val="005E8E"/>
              </a:solidFill>
            </a:endParaRP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67691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4537"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Summary</a:t>
            </a:r>
            <a:endParaRPr lang="en-GB" sz="3200" dirty="0">
              <a:latin typeface="+mj-lt"/>
            </a:endParaRPr>
          </a:p>
        </p:txBody>
      </p:sp>
      <p:sp>
        <p:nvSpPr>
          <p:cNvPr id="10" name="Rectangle 9">
            <a:extLst>
              <a:ext uri="{FF2B5EF4-FFF2-40B4-BE49-F238E27FC236}">
                <a16:creationId xmlns:a16="http://schemas.microsoft.com/office/drawing/2014/main" id="{6073A521-F9C6-4E31-AEB1-7A413E034870}"/>
              </a:ext>
            </a:extLst>
          </p:cNvPr>
          <p:cNvSpPr/>
          <p:nvPr/>
        </p:nvSpPr>
        <p:spPr>
          <a:xfrm>
            <a:off x="513601" y="1463117"/>
            <a:ext cx="8321480" cy="4601196"/>
          </a:xfrm>
          <a:prstGeom prst="rect">
            <a:avLst/>
          </a:prstGeom>
        </p:spPr>
        <p:txBody>
          <a:bodyPr wrap="square">
            <a:spAutoFit/>
          </a:bodyPr>
          <a:lstStyle/>
          <a:p>
            <a:pPr marL="342900" indent="-342900" algn="just">
              <a:lnSpc>
                <a:spcPct val="150000"/>
              </a:lnSpc>
              <a:buFont typeface="Wingdings" pitchFamily="2" charset="2"/>
              <a:buChar char="ü"/>
            </a:pPr>
            <a:r>
              <a:rPr lang="en-GB" sz="2200" i="1" dirty="0"/>
              <a:t>Understand the scope and work of the Council of Europe and the Cybercrime Programme Office (C-PROC)</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Review the structure, aims and objectives of this course</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Share any concerns or expected outcomes of the course</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Discuss basic concepts that will be covered in the course </a:t>
            </a:r>
          </a:p>
          <a:p>
            <a:pPr algn="just">
              <a:lnSpc>
                <a:spcPct val="150000"/>
              </a:lnSpc>
            </a:pPr>
            <a:endParaRPr lang="en-GB" sz="2200" i="1" dirty="0"/>
          </a:p>
        </p:txBody>
      </p:sp>
    </p:spTree>
    <p:custDataLst>
      <p:tags r:id="rId1"/>
    </p:custDataLst>
    <p:extLst>
      <p:ext uri="{BB962C8B-B14F-4D97-AF65-F5344CB8AC3E}">
        <p14:creationId xmlns:p14="http://schemas.microsoft.com/office/powerpoint/2010/main" val="124746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191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11015" y="1463117"/>
            <a:ext cx="8608132" cy="4601196"/>
          </a:xfrm>
          <a:prstGeom prst="rect">
            <a:avLst/>
          </a:prstGeom>
        </p:spPr>
        <p:txBody>
          <a:bodyPr wrap="square">
            <a:spAutoFit/>
          </a:bodyPr>
          <a:lstStyle/>
          <a:p>
            <a:pPr marL="342900" indent="-342900" algn="just">
              <a:lnSpc>
                <a:spcPct val="150000"/>
              </a:lnSpc>
              <a:buFont typeface="Wingdings" pitchFamily="2" charset="2"/>
              <a:buChar char="ü"/>
            </a:pPr>
            <a:r>
              <a:rPr lang="en-GB" sz="2200" i="1" dirty="0"/>
              <a:t>Understand the scope and work of the Council of Europe and the Cybercrime Programme Office (C-PROC)</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Review the structure, aims and objectives of this course</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Share any concerns or expected outcomes of the course</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Discuss basic concepts that will be covered in the course </a:t>
            </a:r>
          </a:p>
          <a:p>
            <a:pPr algn="just">
              <a:lnSpc>
                <a:spcPct val="150000"/>
              </a:lnSpc>
            </a:pPr>
            <a:endParaRPr lang="en-GB" sz="2200" i="1" dirty="0"/>
          </a:p>
        </p:txBody>
      </p:sp>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6252" y="5531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Specialized Judicial Course on </a:t>
            </a:r>
          </a:p>
          <a:p>
            <a:pPr algn="r" eaLnBrk="1" hangingPunct="1">
              <a:lnSpc>
                <a:spcPct val="80000"/>
              </a:lnSpc>
            </a:pPr>
            <a:r>
              <a:rPr lang="en-GB" sz="3200" b="1" dirty="0">
                <a:latin typeface="+mj-lt"/>
              </a:rPr>
              <a:t>International Cooperation</a:t>
            </a:r>
          </a:p>
        </p:txBody>
      </p:sp>
      <p:pic>
        <p:nvPicPr>
          <p:cNvPr id="5" name="Graphic 4" descr="Questions outline">
            <a:extLst>
              <a:ext uri="{FF2B5EF4-FFF2-40B4-BE49-F238E27FC236}">
                <a16:creationId xmlns:a16="http://schemas.microsoft.com/office/drawing/2014/main" id="{FCF73A63-AEB6-4AC0-9A9B-2F26FB3AF9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2C10EB83-7317-45FE-9770-65AB754FDC8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8391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365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1680525"/>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The Council of Europe and the Cybercrime Programme Office (C-PROC)</a:t>
            </a:r>
            <a:endParaRPr lang="en-GB" sz="3200" dirty="0">
              <a:solidFill>
                <a:srgbClr val="005E8E"/>
              </a:solidFill>
            </a:endParaRPr>
          </a:p>
        </p:txBody>
      </p:sp>
      <p:pic>
        <p:nvPicPr>
          <p:cNvPr id="3" name="Picture 2">
            <a:extLst>
              <a:ext uri="{FF2B5EF4-FFF2-40B4-BE49-F238E27FC236}">
                <a16:creationId xmlns:a16="http://schemas.microsoft.com/office/drawing/2014/main" id="{33F38A5E-0AF8-41E1-B9BC-35C0D6FD6EDF}"/>
              </a:ext>
            </a:extLst>
          </p:cNvPr>
          <p:cNvPicPr>
            <a:picLocks noChangeAspect="1"/>
          </p:cNvPicPr>
          <p:nvPr/>
        </p:nvPicPr>
        <p:blipFill>
          <a:blip r:embed="rId4"/>
          <a:stretch>
            <a:fillRect/>
          </a:stretch>
        </p:blipFill>
        <p:spPr>
          <a:xfrm>
            <a:off x="2202935" y="3686174"/>
            <a:ext cx="4738130" cy="2665199"/>
          </a:xfrm>
          <a:prstGeom prst="rect">
            <a:avLst/>
          </a:prstGeom>
        </p:spPr>
      </p:pic>
    </p:spTree>
    <p:custDataLst>
      <p:tags r:id="rId1"/>
    </p:custDataLst>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60160" y="2074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cs typeface="Arial" panose="020B0604020202020204" pitchFamily="34" charset="0"/>
              </a:rPr>
              <a:t> Cybercrime as a criminal justice matter – </a:t>
            </a:r>
          </a:p>
          <a:p>
            <a:pPr algn="r"/>
            <a:r>
              <a:rPr lang="en-GB" sz="3000" b="1" dirty="0">
                <a:solidFill>
                  <a:schemeClr val="bg1"/>
                </a:solidFill>
                <a:latin typeface="+mj-lt"/>
                <a:cs typeface="Arial" panose="020B0604020202020204" pitchFamily="34" charset="0"/>
              </a:rPr>
              <a:t>Main Challenges</a:t>
            </a:r>
          </a:p>
        </p:txBody>
      </p:sp>
      <p:sp>
        <p:nvSpPr>
          <p:cNvPr id="12" name="Content Placeholder 2">
            <a:extLst>
              <a:ext uri="{FF2B5EF4-FFF2-40B4-BE49-F238E27FC236}">
                <a16:creationId xmlns:a16="http://schemas.microsoft.com/office/drawing/2014/main" id="{AAA86FD6-2D9F-462F-A3CA-0DF322E36466}"/>
              </a:ext>
            </a:extLst>
          </p:cNvPr>
          <p:cNvSpPr txBox="1">
            <a:spLocks/>
          </p:cNvSpPr>
          <p:nvPr/>
        </p:nvSpPr>
        <p:spPr>
          <a:xfrm>
            <a:off x="532469" y="1099426"/>
            <a:ext cx="8352928" cy="5184576"/>
          </a:xfrm>
          <a:prstGeom prst="rect">
            <a:avLst/>
          </a:prstGeom>
        </p:spPr>
        <p:txBody>
          <a:bodyPr>
            <a:normAutofit fontScale="550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en-US" b="1" dirty="0">
                <a:cs typeface="Arial" panose="020B0604020202020204" pitchFamily="34" charset="0"/>
              </a:rPr>
              <a:t>Lack of common understanding </a:t>
            </a:r>
            <a:r>
              <a:rPr lang="en-US" dirty="0">
                <a:cs typeface="Arial" panose="020B0604020202020204" pitchFamily="34" charset="0"/>
              </a:rPr>
              <a:t>on cybercrime amongst the criminal justice authorities</a:t>
            </a:r>
          </a:p>
          <a:p>
            <a:pPr>
              <a:lnSpc>
                <a:spcPct val="120000"/>
              </a:lnSpc>
              <a:defRPr/>
            </a:pPr>
            <a:endParaRPr lang="en-US" dirty="0">
              <a:cs typeface="Arial" panose="020B0604020202020204" pitchFamily="34" charset="0"/>
            </a:endParaRPr>
          </a:p>
          <a:p>
            <a:pPr>
              <a:lnSpc>
                <a:spcPct val="120000"/>
              </a:lnSpc>
              <a:defRPr/>
            </a:pPr>
            <a:r>
              <a:rPr lang="en-US" b="1" dirty="0">
                <a:ea typeface="Verdana" panose="020B0604030504040204" pitchFamily="34" charset="0"/>
                <a:cs typeface="Arial" panose="020B0604020202020204" pitchFamily="34" charset="0"/>
              </a:rPr>
              <a:t>Cybercrime legislation – Harmonization</a:t>
            </a:r>
          </a:p>
          <a:p>
            <a:pPr lvl="1">
              <a:lnSpc>
                <a:spcPct val="120000"/>
              </a:lnSpc>
              <a:defRPr/>
            </a:pPr>
            <a:r>
              <a:rPr lang="en-US" sz="2700" dirty="0">
                <a:ea typeface="Verdana" panose="020B0604030504040204" pitchFamily="34" charset="0"/>
                <a:cs typeface="Arial" panose="020B0604020202020204" pitchFamily="34" charset="0"/>
              </a:rPr>
              <a:t>Definition of cybercrimes</a:t>
            </a:r>
          </a:p>
          <a:p>
            <a:pPr lvl="1">
              <a:lnSpc>
                <a:spcPct val="120000"/>
              </a:lnSpc>
              <a:defRPr/>
            </a:pPr>
            <a:r>
              <a:rPr lang="en-US" sz="2700" dirty="0">
                <a:ea typeface="Verdana" panose="020B0604030504040204" pitchFamily="34" charset="0"/>
                <a:cs typeface="Arial" panose="020B0604020202020204" pitchFamily="34" charset="0"/>
              </a:rPr>
              <a:t>Where was Crime Committed? </a:t>
            </a:r>
            <a:r>
              <a:rPr lang="en-US" altLang="en-US" sz="2700" dirty="0">
                <a:ea typeface="Verdana" panose="020B0604030504040204" pitchFamily="34" charset="0"/>
                <a:cs typeface="Arial" panose="020B0604020202020204" pitchFamily="34" charset="0"/>
              </a:rPr>
              <a:t>Which Country has jurisdiction?</a:t>
            </a:r>
            <a:endParaRPr lang="en-US" sz="2700" dirty="0">
              <a:ea typeface="Verdana" panose="020B0604030504040204" pitchFamily="34" charset="0"/>
              <a:cs typeface="Arial" panose="020B0604020202020204" pitchFamily="34" charset="0"/>
            </a:endParaRPr>
          </a:p>
          <a:p>
            <a:pPr lvl="1">
              <a:lnSpc>
                <a:spcPct val="120000"/>
              </a:lnSpc>
              <a:defRPr/>
            </a:pPr>
            <a:r>
              <a:rPr lang="en-US" sz="2700" dirty="0">
                <a:ea typeface="Verdana" panose="020B0604030504040204" pitchFamily="34" charset="0"/>
                <a:cs typeface="Arial" panose="020B0604020202020204" pitchFamily="34" charset="0"/>
              </a:rPr>
              <a:t>Need to adopt global standards, International Treaties – UN Treaty – Status?</a:t>
            </a:r>
          </a:p>
          <a:p>
            <a:pPr>
              <a:lnSpc>
                <a:spcPct val="120000"/>
              </a:lnSpc>
              <a:defRPr/>
            </a:pPr>
            <a:endParaRPr lang="en-US" dirty="0">
              <a:ea typeface="Verdana" panose="020B0604030504040204" pitchFamily="34" charset="0"/>
              <a:cs typeface="Arial" panose="020B0604020202020204" pitchFamily="34" charset="0"/>
            </a:endParaRPr>
          </a:p>
          <a:p>
            <a:pPr>
              <a:lnSpc>
                <a:spcPct val="120000"/>
              </a:lnSpc>
              <a:defRPr/>
            </a:pPr>
            <a:r>
              <a:rPr lang="en-US" dirty="0">
                <a:cs typeface="Arial" panose="020B0604020202020204" pitchFamily="34" charset="0"/>
              </a:rPr>
              <a:t>Coping with </a:t>
            </a:r>
            <a:r>
              <a:rPr lang="en-US" b="1" dirty="0">
                <a:cs typeface="Arial" panose="020B0604020202020204" pitchFamily="34" charset="0"/>
              </a:rPr>
              <a:t>new technological paradigms</a:t>
            </a:r>
          </a:p>
          <a:p>
            <a:pPr lvl="1">
              <a:lnSpc>
                <a:spcPct val="120000"/>
              </a:lnSpc>
              <a:defRPr/>
            </a:pPr>
            <a:r>
              <a:rPr lang="en-US" sz="2700" dirty="0">
                <a:cs typeface="Arial" panose="020B0604020202020204" pitchFamily="34" charset="0"/>
              </a:rPr>
              <a:t>Cloud Computing – “Evidence in the Cloud”</a:t>
            </a:r>
          </a:p>
          <a:p>
            <a:pPr lvl="1">
              <a:lnSpc>
                <a:spcPct val="120000"/>
              </a:lnSpc>
              <a:defRPr/>
            </a:pPr>
            <a:r>
              <a:rPr lang="en-US" sz="2700" dirty="0">
                <a:cs typeface="Arial" panose="020B0604020202020204" pitchFamily="34" charset="0"/>
              </a:rPr>
              <a:t>Darknet and virtual currencies</a:t>
            </a:r>
          </a:p>
          <a:p>
            <a:pPr lvl="1">
              <a:lnSpc>
                <a:spcPct val="120000"/>
              </a:lnSpc>
              <a:defRPr/>
            </a:pPr>
            <a:r>
              <a:rPr lang="en-US" sz="2700" dirty="0">
                <a:cs typeface="Arial" panose="020B0604020202020204" pitchFamily="34" charset="0"/>
              </a:rPr>
              <a:t>Internet of Things</a:t>
            </a:r>
          </a:p>
          <a:p>
            <a:pPr>
              <a:lnSpc>
                <a:spcPct val="120000"/>
              </a:lnSpc>
              <a:defRPr/>
            </a:pPr>
            <a:endParaRPr lang="en-US" b="1" dirty="0">
              <a:cs typeface="Arial" panose="020B0604020202020204" pitchFamily="34" charset="0"/>
            </a:endParaRPr>
          </a:p>
          <a:p>
            <a:pPr>
              <a:lnSpc>
                <a:spcPct val="120000"/>
              </a:lnSpc>
              <a:defRPr/>
            </a:pPr>
            <a:r>
              <a:rPr lang="en-US" b="1" dirty="0">
                <a:cs typeface="Arial" panose="020B0604020202020204" pitchFamily="34" charset="0"/>
              </a:rPr>
              <a:t>Dimension of the phenomenon </a:t>
            </a:r>
            <a:r>
              <a:rPr lang="en-US" dirty="0">
                <a:cs typeface="Arial" panose="020B0604020202020204" pitchFamily="34" charset="0"/>
              </a:rPr>
              <a:t>not measurable due to unavailability of reliable statistics</a:t>
            </a:r>
          </a:p>
          <a:p>
            <a:pPr lvl="1">
              <a:lnSpc>
                <a:spcPct val="120000"/>
              </a:lnSpc>
              <a:defRPr/>
            </a:pPr>
            <a:r>
              <a:rPr lang="en-US" dirty="0">
                <a:cs typeface="Arial" panose="020B0604020202020204" pitchFamily="34" charset="0"/>
              </a:rPr>
              <a:t>Reported, Investigated, Prosecuted, Adjudicated Cases</a:t>
            </a:r>
          </a:p>
          <a:p>
            <a:pPr lvl="1">
              <a:lnSpc>
                <a:spcPct val="120000"/>
              </a:lnSpc>
              <a:defRPr/>
            </a:pPr>
            <a:r>
              <a:rPr lang="en-US" dirty="0">
                <a:cs typeface="Arial" panose="020B0604020202020204" pitchFamily="34" charset="0"/>
              </a:rPr>
              <a:t>Number and types of electronic evidences extracted, devices </a:t>
            </a:r>
            <a:r>
              <a:rPr lang="en-US" dirty="0" err="1">
                <a:cs typeface="Arial" panose="020B0604020202020204" pitchFamily="34" charset="0"/>
              </a:rPr>
              <a:t>analysed</a:t>
            </a:r>
            <a:endParaRPr lang="en-US" dirty="0">
              <a:cs typeface="Arial" panose="020B0604020202020204" pitchFamily="34" charset="0"/>
            </a:endParaRPr>
          </a:p>
        </p:txBody>
      </p:sp>
    </p:spTree>
    <p:custDataLst>
      <p:tags r:id="rId1"/>
    </p:custDataLst>
    <p:extLst>
      <p:ext uri="{BB962C8B-B14F-4D97-AF65-F5344CB8AC3E}">
        <p14:creationId xmlns:p14="http://schemas.microsoft.com/office/powerpoint/2010/main" val="337054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cs typeface="Arial" panose="020B0604020202020204" pitchFamily="34" charset="0"/>
              </a:rPr>
              <a:t> Crime as a criminal justice matter – </a:t>
            </a:r>
          </a:p>
          <a:p>
            <a:pPr algn="r"/>
            <a:r>
              <a:rPr lang="en-GB" sz="3000" b="1" dirty="0" err="1">
                <a:solidFill>
                  <a:schemeClr val="bg1"/>
                </a:solidFill>
                <a:latin typeface="+mj-lt"/>
                <a:cs typeface="Arial" panose="020B0604020202020204" pitchFamily="34" charset="0"/>
              </a:rPr>
              <a:t>ybercMain</a:t>
            </a:r>
            <a:r>
              <a:rPr lang="en-GB" sz="3000" b="1" dirty="0">
                <a:solidFill>
                  <a:schemeClr val="bg1"/>
                </a:solidFill>
                <a:latin typeface="+mj-lt"/>
                <a:cs typeface="Arial" panose="020B0604020202020204" pitchFamily="34" charset="0"/>
              </a:rPr>
              <a:t> Challenges</a:t>
            </a:r>
          </a:p>
        </p:txBody>
      </p:sp>
      <p:sp>
        <p:nvSpPr>
          <p:cNvPr id="11" name="Content Placeholder 2">
            <a:extLst>
              <a:ext uri="{FF2B5EF4-FFF2-40B4-BE49-F238E27FC236}">
                <a16:creationId xmlns:a16="http://schemas.microsoft.com/office/drawing/2014/main" id="{CF5246E5-C2E1-45A7-A318-037541CE9643}"/>
              </a:ext>
            </a:extLst>
          </p:cNvPr>
          <p:cNvSpPr txBox="1">
            <a:spLocks/>
          </p:cNvSpPr>
          <p:nvPr/>
        </p:nvSpPr>
        <p:spPr>
          <a:xfrm>
            <a:off x="395536" y="1484784"/>
            <a:ext cx="8363272" cy="4824536"/>
          </a:xfrm>
          <a:prstGeom prst="rect">
            <a:avLst/>
          </a:prstGeom>
        </p:spPr>
        <p:txBody>
          <a:bodyPr>
            <a:normAutofit fontScale="550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en-US" dirty="0">
                <a:cs typeface="Arial" panose="020B0604020202020204" pitchFamily="34" charset="0"/>
              </a:rPr>
              <a:t>Cybercrime investigation units are usually understaffed and not </a:t>
            </a:r>
            <a:r>
              <a:rPr lang="en-US" b="1" dirty="0">
                <a:cs typeface="Arial" panose="020B0604020202020204" pitchFamily="34" charset="0"/>
              </a:rPr>
              <a:t>adequately trained/ skilled</a:t>
            </a:r>
          </a:p>
          <a:p>
            <a:pPr lvl="1">
              <a:lnSpc>
                <a:spcPct val="120000"/>
              </a:lnSpc>
              <a:defRPr/>
            </a:pPr>
            <a:r>
              <a:rPr lang="en-US" dirty="0">
                <a:cs typeface="Arial" panose="020B0604020202020204" pitchFamily="34" charset="0"/>
              </a:rPr>
              <a:t>Use of VPN/ Tunneling and Proxy/ Use of darknets and virtual currencies</a:t>
            </a:r>
          </a:p>
          <a:p>
            <a:pPr lvl="1">
              <a:lnSpc>
                <a:spcPct val="120000"/>
              </a:lnSpc>
              <a:defRPr/>
            </a:pPr>
            <a:r>
              <a:rPr lang="en-US" dirty="0">
                <a:cs typeface="Arial" panose="020B0604020202020204" pitchFamily="34" charset="0"/>
              </a:rPr>
              <a:t>Understanding of the Modus Operandi/ Evidence to collect</a:t>
            </a:r>
          </a:p>
          <a:p>
            <a:pPr lvl="1">
              <a:lnSpc>
                <a:spcPct val="120000"/>
              </a:lnSpc>
              <a:defRPr/>
            </a:pPr>
            <a:r>
              <a:rPr lang="en-US" dirty="0">
                <a:cs typeface="Arial" panose="020B0604020202020204" pitchFamily="34" charset="0"/>
              </a:rPr>
              <a:t>Investigation into possible forms of Organized Crime vs. Single criminal</a:t>
            </a:r>
          </a:p>
          <a:p>
            <a:pPr>
              <a:lnSpc>
                <a:spcPct val="120000"/>
              </a:lnSpc>
              <a:defRPr/>
            </a:pPr>
            <a:endParaRPr lang="en-US" dirty="0">
              <a:cs typeface="Arial" panose="020B0604020202020204" pitchFamily="34" charset="0"/>
            </a:endParaRPr>
          </a:p>
          <a:p>
            <a:pPr>
              <a:lnSpc>
                <a:spcPct val="120000"/>
              </a:lnSpc>
              <a:defRPr/>
            </a:pPr>
            <a:r>
              <a:rPr lang="en-US" b="1" dirty="0">
                <a:cs typeface="Arial" panose="020B0604020202020204" pitchFamily="34" charset="0"/>
              </a:rPr>
              <a:t>Limited technical capabilities</a:t>
            </a:r>
            <a:r>
              <a:rPr lang="en-US" dirty="0">
                <a:cs typeface="Arial" panose="020B0604020202020204" pitchFamily="34" charset="0"/>
              </a:rPr>
              <a:t> to support a successful investigation</a:t>
            </a:r>
          </a:p>
          <a:p>
            <a:pPr lvl="1">
              <a:lnSpc>
                <a:spcPct val="120000"/>
              </a:lnSpc>
              <a:defRPr/>
            </a:pPr>
            <a:r>
              <a:rPr lang="en-US" dirty="0">
                <a:cs typeface="Arial" panose="020B0604020202020204" pitchFamily="34" charset="0"/>
              </a:rPr>
              <a:t>Data/ mobile forensics laboratories outdated</a:t>
            </a:r>
          </a:p>
          <a:p>
            <a:pPr lvl="1">
              <a:lnSpc>
                <a:spcPct val="120000"/>
              </a:lnSpc>
              <a:defRPr/>
            </a:pPr>
            <a:r>
              <a:rPr lang="en-US" dirty="0">
                <a:cs typeface="Arial" panose="020B0604020202020204" pitchFamily="34" charset="0"/>
              </a:rPr>
              <a:t>Malware forensics and reverse engineering capacities</a:t>
            </a:r>
          </a:p>
          <a:p>
            <a:pPr lvl="1">
              <a:lnSpc>
                <a:spcPct val="120000"/>
              </a:lnSpc>
              <a:defRPr/>
            </a:pPr>
            <a:r>
              <a:rPr lang="en-US" dirty="0">
                <a:cs typeface="Arial" panose="020B0604020202020204" pitchFamily="34" charset="0"/>
              </a:rPr>
              <a:t>Collaboration with local telecommunication service providers</a:t>
            </a:r>
          </a:p>
          <a:p>
            <a:pPr>
              <a:lnSpc>
                <a:spcPct val="120000"/>
              </a:lnSpc>
              <a:defRPr/>
            </a:pPr>
            <a:endParaRPr lang="en-US" dirty="0">
              <a:cs typeface="Arial" panose="020B0604020202020204" pitchFamily="34" charset="0"/>
            </a:endParaRPr>
          </a:p>
          <a:p>
            <a:pPr>
              <a:lnSpc>
                <a:spcPct val="120000"/>
              </a:lnSpc>
              <a:defRPr/>
            </a:pPr>
            <a:r>
              <a:rPr lang="en-US" b="1" dirty="0">
                <a:cs typeface="Arial" panose="020B0604020202020204" pitchFamily="34" charset="0"/>
              </a:rPr>
              <a:t>International cooperation </a:t>
            </a:r>
          </a:p>
          <a:p>
            <a:pPr lvl="1">
              <a:lnSpc>
                <a:spcPct val="120000"/>
              </a:lnSpc>
              <a:defRPr/>
            </a:pPr>
            <a:r>
              <a:rPr lang="en-US" dirty="0">
                <a:cs typeface="Arial" panose="020B0604020202020204" pitchFamily="34" charset="0"/>
              </a:rPr>
              <a:t>Police to Police</a:t>
            </a:r>
          </a:p>
          <a:p>
            <a:pPr lvl="1">
              <a:lnSpc>
                <a:spcPct val="120000"/>
              </a:lnSpc>
              <a:defRPr/>
            </a:pPr>
            <a:r>
              <a:rPr lang="en-US" dirty="0">
                <a:cs typeface="Arial" panose="020B0604020202020204" pitchFamily="34" charset="0"/>
              </a:rPr>
              <a:t>International Judicial Cooperation</a:t>
            </a:r>
          </a:p>
          <a:p>
            <a:pPr lvl="1">
              <a:lnSpc>
                <a:spcPct val="120000"/>
              </a:lnSpc>
              <a:defRPr/>
            </a:pPr>
            <a:r>
              <a:rPr lang="en-US" dirty="0">
                <a:cs typeface="Arial" panose="020B0604020202020204" pitchFamily="34" charset="0"/>
              </a:rPr>
              <a:t>Interactions with international large service providers (Social Networks, etc.)</a:t>
            </a:r>
          </a:p>
          <a:p>
            <a:pPr lvl="1">
              <a:lnSpc>
                <a:spcPct val="120000"/>
              </a:lnSpc>
              <a:defRPr/>
            </a:pPr>
            <a:endParaRPr lang="en-US" dirty="0">
              <a:cs typeface="Arial" panose="020B0604020202020204" pitchFamily="34" charset="0"/>
            </a:endParaRPr>
          </a:p>
        </p:txBody>
      </p:sp>
    </p:spTree>
    <p:custDataLst>
      <p:tags r:id="rId1"/>
    </p:custDataLst>
    <p:extLst>
      <p:ext uri="{BB962C8B-B14F-4D97-AF65-F5344CB8AC3E}">
        <p14:creationId xmlns:p14="http://schemas.microsoft.com/office/powerpoint/2010/main" val="33411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600" b="1" dirty="0">
                <a:solidFill>
                  <a:schemeClr val="bg1"/>
                </a:solidFill>
                <a:latin typeface="+mj-lt"/>
                <a:cs typeface="Arial" panose="020B0604020202020204" pitchFamily="34" charset="0"/>
              </a:rPr>
              <a:t>Council of Europe’s Convention on Cybercrime</a:t>
            </a:r>
          </a:p>
          <a:p>
            <a:pPr algn="r"/>
            <a:r>
              <a:rPr lang="en-US" sz="2600" b="1" dirty="0">
                <a:solidFill>
                  <a:schemeClr val="bg1"/>
                </a:solidFill>
                <a:latin typeface="+mj-lt"/>
                <a:cs typeface="Arial" panose="020B0604020202020204" pitchFamily="34" charset="0"/>
              </a:rPr>
              <a:t>The Budapest Convention</a:t>
            </a:r>
          </a:p>
        </p:txBody>
      </p:sp>
      <p:sp>
        <p:nvSpPr>
          <p:cNvPr id="5" name="Content Placeholder 2">
            <a:extLst>
              <a:ext uri="{FF2B5EF4-FFF2-40B4-BE49-F238E27FC236}">
                <a16:creationId xmlns:a16="http://schemas.microsoft.com/office/drawing/2014/main" id="{5AC8533C-0FEE-4437-BD19-21B88068C45C}"/>
              </a:ext>
            </a:extLst>
          </p:cNvPr>
          <p:cNvSpPr txBox="1">
            <a:spLocks/>
          </p:cNvSpPr>
          <p:nvPr/>
        </p:nvSpPr>
        <p:spPr>
          <a:xfrm>
            <a:off x="323528" y="1340768"/>
            <a:ext cx="8435280" cy="4968552"/>
          </a:xfrm>
          <a:prstGeom prst="rect">
            <a:avLst/>
          </a:prstGeom>
        </p:spPr>
        <p:txBody>
          <a:bodyPr>
            <a:normAutofit fontScale="9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defRPr/>
            </a:pPr>
            <a:r>
              <a:rPr lang="en-US" sz="1800" dirty="0">
                <a:cs typeface="Arial" panose="020B0604020202020204" pitchFamily="34" charset="0"/>
              </a:rPr>
              <a:t>Opened for signature November 2001 in Budapest</a:t>
            </a:r>
          </a:p>
          <a:p>
            <a:pPr>
              <a:lnSpc>
                <a:spcPct val="120000"/>
              </a:lnSpc>
              <a:spcBef>
                <a:spcPts val="600"/>
              </a:spcBef>
              <a:spcAft>
                <a:spcPts val="600"/>
              </a:spcAft>
              <a:defRPr/>
            </a:pPr>
            <a:r>
              <a:rPr lang="en-US" sz="1800" dirty="0">
                <a:cs typeface="Arial" panose="020B0604020202020204" pitchFamily="34" charset="0"/>
              </a:rPr>
              <a:t>Followed by Cybercrime Convention Committee (T-CY) </a:t>
            </a:r>
          </a:p>
          <a:p>
            <a:pPr>
              <a:lnSpc>
                <a:spcPct val="120000"/>
              </a:lnSpc>
              <a:spcBef>
                <a:spcPts val="600"/>
              </a:spcBef>
              <a:spcAft>
                <a:spcPts val="600"/>
              </a:spcAft>
              <a:defRPr/>
            </a:pPr>
            <a:r>
              <a:rPr lang="en-US" sz="1800" dirty="0">
                <a:cs typeface="Arial" panose="020B0604020202020204" pitchFamily="34" charset="0"/>
              </a:rPr>
              <a:t>Open for accession by any State</a:t>
            </a:r>
          </a:p>
          <a:p>
            <a:pPr>
              <a:lnSpc>
                <a:spcPct val="120000"/>
              </a:lnSpc>
              <a:spcBef>
                <a:spcPts val="600"/>
              </a:spcBef>
              <a:spcAft>
                <a:spcPts val="600"/>
              </a:spcAft>
              <a:defRPr/>
            </a:pPr>
            <a:r>
              <a:rPr lang="en-US" sz="1800" dirty="0">
                <a:cs typeface="Arial" panose="020B0604020202020204" pitchFamily="34" charset="0"/>
              </a:rPr>
              <a:t>As of today, the only </a:t>
            </a:r>
            <a:r>
              <a:rPr lang="en-US" sz="1800" b="1" dirty="0">
                <a:cs typeface="Arial" panose="020B0604020202020204" pitchFamily="34" charset="0"/>
              </a:rPr>
              <a:t>international Treaty on cybercrime and electronic evidence</a:t>
            </a:r>
          </a:p>
          <a:p>
            <a:pPr>
              <a:lnSpc>
                <a:spcPct val="120000"/>
              </a:lnSpc>
              <a:spcBef>
                <a:spcPts val="600"/>
              </a:spcBef>
              <a:spcAft>
                <a:spcPts val="600"/>
              </a:spcAft>
              <a:defRPr/>
            </a:pPr>
            <a:r>
              <a:rPr lang="en-US" sz="1800" dirty="0">
                <a:cs typeface="Arial" panose="020B0604020202020204" pitchFamily="34" charset="0"/>
              </a:rPr>
              <a:t>It gives high-level, technology-neutral definitions of cybercrime offences</a:t>
            </a:r>
          </a:p>
          <a:p>
            <a:pPr>
              <a:lnSpc>
                <a:spcPct val="120000"/>
              </a:lnSpc>
              <a:spcBef>
                <a:spcPts val="600"/>
              </a:spcBef>
              <a:spcAft>
                <a:spcPts val="600"/>
              </a:spcAft>
              <a:defRPr/>
            </a:pPr>
            <a:r>
              <a:rPr lang="en-US" sz="1800" dirty="0">
                <a:cs typeface="Arial" panose="020B0604020202020204" pitchFamily="34" charset="0"/>
              </a:rPr>
              <a:t>It sets standard procedures for investigation and prosecution on the national level, and puts relevant obligations on involved parties</a:t>
            </a:r>
          </a:p>
          <a:p>
            <a:pPr>
              <a:lnSpc>
                <a:spcPct val="120000"/>
              </a:lnSpc>
              <a:spcBef>
                <a:spcPts val="600"/>
              </a:spcBef>
              <a:spcAft>
                <a:spcPts val="600"/>
              </a:spcAft>
              <a:defRPr/>
            </a:pPr>
            <a:r>
              <a:rPr lang="en-US" sz="1800" dirty="0">
                <a:cs typeface="Arial" panose="020B0604020202020204" pitchFamily="34" charset="0"/>
              </a:rPr>
              <a:t>It defines procedural provisions for international cooperation, police-to-police and judicial</a:t>
            </a:r>
          </a:p>
          <a:p>
            <a:pPr>
              <a:lnSpc>
                <a:spcPct val="120000"/>
              </a:lnSpc>
              <a:spcBef>
                <a:spcPts val="600"/>
              </a:spcBef>
              <a:spcAft>
                <a:spcPts val="600"/>
              </a:spcAft>
              <a:defRPr/>
            </a:pPr>
            <a:r>
              <a:rPr lang="en-US" sz="1800" dirty="0">
                <a:cs typeface="Arial" panose="020B0604020202020204" pitchFamily="34" charset="0"/>
              </a:rPr>
              <a:t>It provides conditions and safeguards to meet the rule of law</a:t>
            </a:r>
          </a:p>
          <a:p>
            <a:pPr>
              <a:lnSpc>
                <a:spcPct val="120000"/>
              </a:lnSpc>
              <a:spcBef>
                <a:spcPts val="600"/>
              </a:spcBef>
              <a:spcAft>
                <a:spcPts val="600"/>
              </a:spcAft>
              <a:defRPr/>
            </a:pPr>
            <a:r>
              <a:rPr lang="en-US" sz="1800" b="1" dirty="0">
                <a:cs typeface="Arial" panose="020B0604020202020204" pitchFamily="34" charset="0"/>
              </a:rPr>
              <a:t>Guidance notes </a:t>
            </a:r>
            <a:r>
              <a:rPr lang="en-US" sz="1800" dirty="0">
                <a:cs typeface="Arial" panose="020B0604020202020204" pitchFamily="34" charset="0"/>
              </a:rPr>
              <a:t>are published by T-CY to interpret BC provisions in the light of new threats and new technological paradigms</a:t>
            </a:r>
          </a:p>
        </p:txBody>
      </p:sp>
    </p:spTree>
    <p:custDataLst>
      <p:tags r:id="rId1"/>
    </p:custDataLst>
    <p:extLst>
      <p:ext uri="{BB962C8B-B14F-4D97-AF65-F5344CB8AC3E}">
        <p14:creationId xmlns:p14="http://schemas.microsoft.com/office/powerpoint/2010/main" val="3519789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solidFill>
                  <a:schemeClr val="bg1"/>
                </a:solidFill>
                <a:latin typeface="+mj-lt"/>
                <a:cs typeface="Arial" panose="020B0604020202020204" pitchFamily="34" charset="0"/>
              </a:rPr>
              <a:t>Reach of the Budapest Convention</a:t>
            </a:r>
          </a:p>
        </p:txBody>
      </p:sp>
      <p:sp>
        <p:nvSpPr>
          <p:cNvPr id="156" name="TextBox 143">
            <a:extLst>
              <a:ext uri="{FF2B5EF4-FFF2-40B4-BE49-F238E27FC236}">
                <a16:creationId xmlns:a16="http://schemas.microsoft.com/office/drawing/2014/main" id="{A5535D03-9713-4021-9030-D1C1FD4C4F5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Verdana" charset="0"/>
                <a:cs typeface="Verdana" charset="0"/>
              </a:rPr>
              <a:t>130</a:t>
            </a:r>
            <a:r>
              <a:rPr lang="en-GB" sz="4000" b="1" dirty="0">
                <a:latin typeface="Verdana" charset="0"/>
                <a:cs typeface="Verdana" charset="0"/>
              </a:rPr>
              <a:t>+</a:t>
            </a:r>
          </a:p>
        </p:txBody>
      </p:sp>
      <p:grpSp>
        <p:nvGrpSpPr>
          <p:cNvPr id="157" name="Group 156">
            <a:extLst>
              <a:ext uri="{FF2B5EF4-FFF2-40B4-BE49-F238E27FC236}">
                <a16:creationId xmlns:a16="http://schemas.microsoft.com/office/drawing/2014/main" id="{7043C83C-872A-4F02-96A3-FB00C5BE0ADB}"/>
              </a:ext>
            </a:extLst>
          </p:cNvPr>
          <p:cNvGrpSpPr>
            <a:grpSpLocks/>
          </p:cNvGrpSpPr>
          <p:nvPr/>
        </p:nvGrpSpPr>
        <p:grpSpPr bwMode="auto">
          <a:xfrm>
            <a:off x="359569" y="1180646"/>
            <a:ext cx="8424862" cy="3757613"/>
            <a:chOff x="-30650" y="0"/>
            <a:chExt cx="9372924" cy="4653136"/>
          </a:xfrm>
        </p:grpSpPr>
        <p:pic>
          <p:nvPicPr>
            <p:cNvPr id="158" name="Picture 157">
              <a:extLst>
                <a:ext uri="{FF2B5EF4-FFF2-40B4-BE49-F238E27FC236}">
                  <a16:creationId xmlns:a16="http://schemas.microsoft.com/office/drawing/2014/main" id="{11027F92-9876-4FBD-8219-33B781259BA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59" name="Oval 158">
              <a:extLst>
                <a:ext uri="{FF2B5EF4-FFF2-40B4-BE49-F238E27FC236}">
                  <a16:creationId xmlns:a16="http://schemas.microsoft.com/office/drawing/2014/main" id="{C2F5ED15-F71B-42C0-822A-78F3D5924E2E}"/>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0" name="Oval 159">
              <a:extLst>
                <a:ext uri="{FF2B5EF4-FFF2-40B4-BE49-F238E27FC236}">
                  <a16:creationId xmlns:a16="http://schemas.microsoft.com/office/drawing/2014/main" id="{D36570DD-D6AE-4E5B-8312-AEB4FACC358F}"/>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1" name="Oval 160">
              <a:extLst>
                <a:ext uri="{FF2B5EF4-FFF2-40B4-BE49-F238E27FC236}">
                  <a16:creationId xmlns:a16="http://schemas.microsoft.com/office/drawing/2014/main" id="{65D89256-677E-427A-9B8C-2B2C1D952EE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2" name="Oval 161">
              <a:extLst>
                <a:ext uri="{FF2B5EF4-FFF2-40B4-BE49-F238E27FC236}">
                  <a16:creationId xmlns:a16="http://schemas.microsoft.com/office/drawing/2014/main" id="{452BFF0E-B8D5-4B41-8ABC-7A662B9BA1F6}"/>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3" name="Oval 162">
              <a:extLst>
                <a:ext uri="{FF2B5EF4-FFF2-40B4-BE49-F238E27FC236}">
                  <a16:creationId xmlns:a16="http://schemas.microsoft.com/office/drawing/2014/main" id="{4E9CE6FA-12B8-4553-BDE2-CBE3B0DFAFFE}"/>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4" name="Oval 163">
              <a:extLst>
                <a:ext uri="{FF2B5EF4-FFF2-40B4-BE49-F238E27FC236}">
                  <a16:creationId xmlns:a16="http://schemas.microsoft.com/office/drawing/2014/main" id="{5249D32B-5A60-436A-AE92-FE42CD89934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5" name="Oval 164">
              <a:extLst>
                <a:ext uri="{FF2B5EF4-FFF2-40B4-BE49-F238E27FC236}">
                  <a16:creationId xmlns:a16="http://schemas.microsoft.com/office/drawing/2014/main" id="{05F839AB-D44E-49B6-A781-A2F8723F36E5}"/>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6" name="Oval 165">
              <a:extLst>
                <a:ext uri="{FF2B5EF4-FFF2-40B4-BE49-F238E27FC236}">
                  <a16:creationId xmlns:a16="http://schemas.microsoft.com/office/drawing/2014/main" id="{00BAD024-8482-4A55-A269-F463A1CC087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7" name="Oval 166">
              <a:extLst>
                <a:ext uri="{FF2B5EF4-FFF2-40B4-BE49-F238E27FC236}">
                  <a16:creationId xmlns:a16="http://schemas.microsoft.com/office/drawing/2014/main" id="{3FE8050C-D7E7-4AE3-8777-F654A480DD33}"/>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8" name="Oval 167">
              <a:extLst>
                <a:ext uri="{FF2B5EF4-FFF2-40B4-BE49-F238E27FC236}">
                  <a16:creationId xmlns:a16="http://schemas.microsoft.com/office/drawing/2014/main" id="{242904D1-A265-4403-9270-70CAF535952A}"/>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9" name="Oval 168">
              <a:extLst>
                <a:ext uri="{FF2B5EF4-FFF2-40B4-BE49-F238E27FC236}">
                  <a16:creationId xmlns:a16="http://schemas.microsoft.com/office/drawing/2014/main" id="{19628BD1-A68E-4421-BAD0-2248EC6A8CFF}"/>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0" name="Oval 169">
              <a:extLst>
                <a:ext uri="{FF2B5EF4-FFF2-40B4-BE49-F238E27FC236}">
                  <a16:creationId xmlns:a16="http://schemas.microsoft.com/office/drawing/2014/main" id="{F173A920-8C4B-4F83-95F1-C17EC6A93014}"/>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1" name="Oval 170">
              <a:extLst>
                <a:ext uri="{FF2B5EF4-FFF2-40B4-BE49-F238E27FC236}">
                  <a16:creationId xmlns:a16="http://schemas.microsoft.com/office/drawing/2014/main" id="{2E7F794E-3AE4-4F5D-A6EB-3956BA73C203}"/>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2" name="Oval 171">
              <a:extLst>
                <a:ext uri="{FF2B5EF4-FFF2-40B4-BE49-F238E27FC236}">
                  <a16:creationId xmlns:a16="http://schemas.microsoft.com/office/drawing/2014/main" id="{593FB721-CA4F-43AF-9577-DA9375A622B5}"/>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3" name="Oval 172">
              <a:extLst>
                <a:ext uri="{FF2B5EF4-FFF2-40B4-BE49-F238E27FC236}">
                  <a16:creationId xmlns:a16="http://schemas.microsoft.com/office/drawing/2014/main" id="{780D759C-52C6-496F-9AF5-19DEAFAAB1D8}"/>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4" name="Oval 173">
              <a:extLst>
                <a:ext uri="{FF2B5EF4-FFF2-40B4-BE49-F238E27FC236}">
                  <a16:creationId xmlns:a16="http://schemas.microsoft.com/office/drawing/2014/main" id="{74F0134B-4CA7-4392-853C-BDD9AD10DF59}"/>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5" name="Oval 174">
              <a:extLst>
                <a:ext uri="{FF2B5EF4-FFF2-40B4-BE49-F238E27FC236}">
                  <a16:creationId xmlns:a16="http://schemas.microsoft.com/office/drawing/2014/main" id="{DC04ACF4-5592-4959-ABCB-376280A5A21A}"/>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6" name="Oval 175">
              <a:extLst>
                <a:ext uri="{FF2B5EF4-FFF2-40B4-BE49-F238E27FC236}">
                  <a16:creationId xmlns:a16="http://schemas.microsoft.com/office/drawing/2014/main" id="{FCE994D3-7F9F-4562-86F6-260E807F9E45}"/>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7" name="Oval 176">
              <a:extLst>
                <a:ext uri="{FF2B5EF4-FFF2-40B4-BE49-F238E27FC236}">
                  <a16:creationId xmlns:a16="http://schemas.microsoft.com/office/drawing/2014/main" id="{352B21C2-93D4-48D3-87BA-77CC793ED829}"/>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8" name="Oval 177">
              <a:extLst>
                <a:ext uri="{FF2B5EF4-FFF2-40B4-BE49-F238E27FC236}">
                  <a16:creationId xmlns:a16="http://schemas.microsoft.com/office/drawing/2014/main" id="{067B3CE4-2737-4878-800D-62E1B5FD8A91}"/>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9" name="Oval 178">
              <a:extLst>
                <a:ext uri="{FF2B5EF4-FFF2-40B4-BE49-F238E27FC236}">
                  <a16:creationId xmlns:a16="http://schemas.microsoft.com/office/drawing/2014/main" id="{0081E758-3FC5-4875-BCAC-DE9412B9CD40}"/>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0" name="Oval 179">
              <a:extLst>
                <a:ext uri="{FF2B5EF4-FFF2-40B4-BE49-F238E27FC236}">
                  <a16:creationId xmlns:a16="http://schemas.microsoft.com/office/drawing/2014/main" id="{5279ACDB-35B6-440B-80A7-CCABD651C0BC}"/>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1" name="Oval 180">
              <a:extLst>
                <a:ext uri="{FF2B5EF4-FFF2-40B4-BE49-F238E27FC236}">
                  <a16:creationId xmlns:a16="http://schemas.microsoft.com/office/drawing/2014/main" id="{34486118-0FAE-4D31-84DE-2C89AF20556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2" name="Oval 181">
              <a:extLst>
                <a:ext uri="{FF2B5EF4-FFF2-40B4-BE49-F238E27FC236}">
                  <a16:creationId xmlns:a16="http://schemas.microsoft.com/office/drawing/2014/main" id="{4B845411-5474-4EF1-A60F-DF4EC802FAD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3" name="Oval 182">
              <a:extLst>
                <a:ext uri="{FF2B5EF4-FFF2-40B4-BE49-F238E27FC236}">
                  <a16:creationId xmlns:a16="http://schemas.microsoft.com/office/drawing/2014/main" id="{C570A16D-AEFF-441C-9205-2238004B7BA4}"/>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4" name="Oval 183">
              <a:extLst>
                <a:ext uri="{FF2B5EF4-FFF2-40B4-BE49-F238E27FC236}">
                  <a16:creationId xmlns:a16="http://schemas.microsoft.com/office/drawing/2014/main" id="{5BFEA4C7-67D0-4081-8B83-35C54FC03EC7}"/>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5" name="Oval 184">
              <a:extLst>
                <a:ext uri="{FF2B5EF4-FFF2-40B4-BE49-F238E27FC236}">
                  <a16:creationId xmlns:a16="http://schemas.microsoft.com/office/drawing/2014/main" id="{F2339610-1A1E-40EC-841B-DB483466A58D}"/>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6" name="Oval 185">
              <a:extLst>
                <a:ext uri="{FF2B5EF4-FFF2-40B4-BE49-F238E27FC236}">
                  <a16:creationId xmlns:a16="http://schemas.microsoft.com/office/drawing/2014/main" id="{6D577286-A7EC-450E-B284-690D1888E1DB}"/>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7" name="Oval 186">
              <a:extLst>
                <a:ext uri="{FF2B5EF4-FFF2-40B4-BE49-F238E27FC236}">
                  <a16:creationId xmlns:a16="http://schemas.microsoft.com/office/drawing/2014/main" id="{801D04DA-9B60-418B-841B-9E617CC0A1F3}"/>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8" name="Oval 187">
              <a:extLst>
                <a:ext uri="{FF2B5EF4-FFF2-40B4-BE49-F238E27FC236}">
                  <a16:creationId xmlns:a16="http://schemas.microsoft.com/office/drawing/2014/main" id="{A50D4ADD-62F4-46DE-B04A-4606EB08E150}"/>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9" name="Oval 188">
              <a:extLst>
                <a:ext uri="{FF2B5EF4-FFF2-40B4-BE49-F238E27FC236}">
                  <a16:creationId xmlns:a16="http://schemas.microsoft.com/office/drawing/2014/main" id="{78758E1A-5BA1-4663-8A1A-4FEE89815763}"/>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0" name="Oval 189">
              <a:extLst>
                <a:ext uri="{FF2B5EF4-FFF2-40B4-BE49-F238E27FC236}">
                  <a16:creationId xmlns:a16="http://schemas.microsoft.com/office/drawing/2014/main" id="{E8942A67-DA12-4581-A0B3-2FA6FDB7CB3F}"/>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1" name="Oval 190">
              <a:extLst>
                <a:ext uri="{FF2B5EF4-FFF2-40B4-BE49-F238E27FC236}">
                  <a16:creationId xmlns:a16="http://schemas.microsoft.com/office/drawing/2014/main" id="{51AA2C41-9A09-4697-AF84-0554C481D576}"/>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2" name="Oval 191">
              <a:extLst>
                <a:ext uri="{FF2B5EF4-FFF2-40B4-BE49-F238E27FC236}">
                  <a16:creationId xmlns:a16="http://schemas.microsoft.com/office/drawing/2014/main" id="{2B5A8CE7-9E8A-408A-9AF0-E9B480D5262C}"/>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3" name="Oval 192">
              <a:extLst>
                <a:ext uri="{FF2B5EF4-FFF2-40B4-BE49-F238E27FC236}">
                  <a16:creationId xmlns:a16="http://schemas.microsoft.com/office/drawing/2014/main" id="{F1D749C4-79C1-431B-9075-110CFB7EC734}"/>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4" name="Oval 193">
              <a:extLst>
                <a:ext uri="{FF2B5EF4-FFF2-40B4-BE49-F238E27FC236}">
                  <a16:creationId xmlns:a16="http://schemas.microsoft.com/office/drawing/2014/main" id="{E74515D5-B53D-4B1A-8462-F60D4D9E26EC}"/>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5" name="Oval 194">
              <a:extLst>
                <a:ext uri="{FF2B5EF4-FFF2-40B4-BE49-F238E27FC236}">
                  <a16:creationId xmlns:a16="http://schemas.microsoft.com/office/drawing/2014/main" id="{DEDA2E91-F147-4F07-9850-EA5F5ACC56D1}"/>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6" name="Oval 195">
              <a:extLst>
                <a:ext uri="{FF2B5EF4-FFF2-40B4-BE49-F238E27FC236}">
                  <a16:creationId xmlns:a16="http://schemas.microsoft.com/office/drawing/2014/main" id="{DA8CC775-95E3-4B5E-AA82-5B14E763D4D6}"/>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7" name="Oval 196">
              <a:extLst>
                <a:ext uri="{FF2B5EF4-FFF2-40B4-BE49-F238E27FC236}">
                  <a16:creationId xmlns:a16="http://schemas.microsoft.com/office/drawing/2014/main" id="{56C9C345-C095-47A9-8A50-A7A146FC9B18}"/>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8" name="Oval 197">
              <a:extLst>
                <a:ext uri="{FF2B5EF4-FFF2-40B4-BE49-F238E27FC236}">
                  <a16:creationId xmlns:a16="http://schemas.microsoft.com/office/drawing/2014/main" id="{43D861C6-CA75-4711-A5C0-2330F682FFDA}"/>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9" name="Oval 198">
              <a:extLst>
                <a:ext uri="{FF2B5EF4-FFF2-40B4-BE49-F238E27FC236}">
                  <a16:creationId xmlns:a16="http://schemas.microsoft.com/office/drawing/2014/main" id="{947AC189-0954-4535-A736-7868DAD0AAA0}"/>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0" name="Oval 199">
              <a:extLst>
                <a:ext uri="{FF2B5EF4-FFF2-40B4-BE49-F238E27FC236}">
                  <a16:creationId xmlns:a16="http://schemas.microsoft.com/office/drawing/2014/main" id="{357F1B48-A5E0-44C8-855F-332A8C4D0F3C}"/>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1" name="Oval 200">
              <a:extLst>
                <a:ext uri="{FF2B5EF4-FFF2-40B4-BE49-F238E27FC236}">
                  <a16:creationId xmlns:a16="http://schemas.microsoft.com/office/drawing/2014/main" id="{E3EB9187-1E46-4444-86D2-93BA2246E610}"/>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2" name="Oval 201">
              <a:extLst>
                <a:ext uri="{FF2B5EF4-FFF2-40B4-BE49-F238E27FC236}">
                  <a16:creationId xmlns:a16="http://schemas.microsoft.com/office/drawing/2014/main" id="{AC651C7F-C9D3-4469-8363-0CE5A9CFF70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3" name="Oval 202">
              <a:extLst>
                <a:ext uri="{FF2B5EF4-FFF2-40B4-BE49-F238E27FC236}">
                  <a16:creationId xmlns:a16="http://schemas.microsoft.com/office/drawing/2014/main" id="{843A1379-FF79-4F80-9008-FBBF44C04860}"/>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4" name="Oval 203">
              <a:extLst>
                <a:ext uri="{FF2B5EF4-FFF2-40B4-BE49-F238E27FC236}">
                  <a16:creationId xmlns:a16="http://schemas.microsoft.com/office/drawing/2014/main" id="{14D25A9F-0BD4-4C5E-8048-C9D89B57D6E2}"/>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5" name="Oval 204">
              <a:extLst>
                <a:ext uri="{FF2B5EF4-FFF2-40B4-BE49-F238E27FC236}">
                  <a16:creationId xmlns:a16="http://schemas.microsoft.com/office/drawing/2014/main" id="{99917810-548C-452F-AB73-964064F84F13}"/>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6" name="Oval 205">
              <a:extLst>
                <a:ext uri="{FF2B5EF4-FFF2-40B4-BE49-F238E27FC236}">
                  <a16:creationId xmlns:a16="http://schemas.microsoft.com/office/drawing/2014/main" id="{0F6006B4-A551-4EC2-9D00-6F361FCA739D}"/>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7" name="Oval 206">
              <a:extLst>
                <a:ext uri="{FF2B5EF4-FFF2-40B4-BE49-F238E27FC236}">
                  <a16:creationId xmlns:a16="http://schemas.microsoft.com/office/drawing/2014/main" id="{EE8DA2C6-9383-4FF6-AC45-0A49F23585AF}"/>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8" name="Oval 207">
              <a:extLst>
                <a:ext uri="{FF2B5EF4-FFF2-40B4-BE49-F238E27FC236}">
                  <a16:creationId xmlns:a16="http://schemas.microsoft.com/office/drawing/2014/main" id="{97AA50C7-4B65-43FB-8CC7-4C3A9A3DC2D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9" name="Oval 208">
              <a:extLst>
                <a:ext uri="{FF2B5EF4-FFF2-40B4-BE49-F238E27FC236}">
                  <a16:creationId xmlns:a16="http://schemas.microsoft.com/office/drawing/2014/main" id="{68E99C77-0C0F-47A3-9CB2-84FFFE7ABCC1}"/>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0" name="Oval 209">
              <a:extLst>
                <a:ext uri="{FF2B5EF4-FFF2-40B4-BE49-F238E27FC236}">
                  <a16:creationId xmlns:a16="http://schemas.microsoft.com/office/drawing/2014/main" id="{B123E2A7-7C1C-4579-88B3-CB3086597B4D}"/>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1" name="Oval 210">
              <a:extLst>
                <a:ext uri="{FF2B5EF4-FFF2-40B4-BE49-F238E27FC236}">
                  <a16:creationId xmlns:a16="http://schemas.microsoft.com/office/drawing/2014/main" id="{46B8D3AA-4EAE-492D-8FC1-4942BA0CC992}"/>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2" name="Oval 211">
              <a:extLst>
                <a:ext uri="{FF2B5EF4-FFF2-40B4-BE49-F238E27FC236}">
                  <a16:creationId xmlns:a16="http://schemas.microsoft.com/office/drawing/2014/main" id="{418B8038-6961-455A-9F82-3A145AE1AD19}"/>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3" name="Oval 212">
              <a:extLst>
                <a:ext uri="{FF2B5EF4-FFF2-40B4-BE49-F238E27FC236}">
                  <a16:creationId xmlns:a16="http://schemas.microsoft.com/office/drawing/2014/main" id="{F6799559-D65C-4BC0-ADC9-09C61EFAE0CE}"/>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4" name="Oval 213">
              <a:extLst>
                <a:ext uri="{FF2B5EF4-FFF2-40B4-BE49-F238E27FC236}">
                  <a16:creationId xmlns:a16="http://schemas.microsoft.com/office/drawing/2014/main" id="{9EC7DDA9-A76F-4C2B-A9D2-91A7A4AD32B8}"/>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5" name="Oval 214">
              <a:extLst>
                <a:ext uri="{FF2B5EF4-FFF2-40B4-BE49-F238E27FC236}">
                  <a16:creationId xmlns:a16="http://schemas.microsoft.com/office/drawing/2014/main" id="{67BC6C70-9C16-4026-84F4-F5A012A928BB}"/>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6" name="Oval 215">
              <a:extLst>
                <a:ext uri="{FF2B5EF4-FFF2-40B4-BE49-F238E27FC236}">
                  <a16:creationId xmlns:a16="http://schemas.microsoft.com/office/drawing/2014/main" id="{B1099DB9-E335-4ED3-AAEE-16CEDDD0889C}"/>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7" name="Oval 216">
              <a:extLst>
                <a:ext uri="{FF2B5EF4-FFF2-40B4-BE49-F238E27FC236}">
                  <a16:creationId xmlns:a16="http://schemas.microsoft.com/office/drawing/2014/main" id="{40937832-7F0E-4102-8798-2A4F78A6D1A8}"/>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8" name="Oval 217">
              <a:extLst>
                <a:ext uri="{FF2B5EF4-FFF2-40B4-BE49-F238E27FC236}">
                  <a16:creationId xmlns:a16="http://schemas.microsoft.com/office/drawing/2014/main" id="{8DEF2324-A0F4-45DA-95CA-ADDF96FAA7C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9" name="Oval 218">
              <a:extLst>
                <a:ext uri="{FF2B5EF4-FFF2-40B4-BE49-F238E27FC236}">
                  <a16:creationId xmlns:a16="http://schemas.microsoft.com/office/drawing/2014/main" id="{004A041E-42E9-4143-9F28-9F2A646407F6}"/>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0" name="Oval 219">
              <a:extLst>
                <a:ext uri="{FF2B5EF4-FFF2-40B4-BE49-F238E27FC236}">
                  <a16:creationId xmlns:a16="http://schemas.microsoft.com/office/drawing/2014/main" id="{FB6A55B0-FFD5-4C60-96DE-6E689104AB98}"/>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1" name="Oval 220">
              <a:extLst>
                <a:ext uri="{FF2B5EF4-FFF2-40B4-BE49-F238E27FC236}">
                  <a16:creationId xmlns:a16="http://schemas.microsoft.com/office/drawing/2014/main" id="{D8A433E2-C5D4-4FF5-9D04-658F53992F21}"/>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2" name="Oval 221">
              <a:extLst>
                <a:ext uri="{FF2B5EF4-FFF2-40B4-BE49-F238E27FC236}">
                  <a16:creationId xmlns:a16="http://schemas.microsoft.com/office/drawing/2014/main" id="{006BB177-8E82-4684-A6FA-AACDD43908E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3" name="Oval 222">
              <a:extLst>
                <a:ext uri="{FF2B5EF4-FFF2-40B4-BE49-F238E27FC236}">
                  <a16:creationId xmlns:a16="http://schemas.microsoft.com/office/drawing/2014/main" id="{22B804ED-8182-47C9-803A-078913A17AD2}"/>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4" name="Oval 223">
              <a:extLst>
                <a:ext uri="{FF2B5EF4-FFF2-40B4-BE49-F238E27FC236}">
                  <a16:creationId xmlns:a16="http://schemas.microsoft.com/office/drawing/2014/main" id="{FBB0C07B-36D8-4D13-9E36-F7B812675B3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5" name="Oval 224">
              <a:extLst>
                <a:ext uri="{FF2B5EF4-FFF2-40B4-BE49-F238E27FC236}">
                  <a16:creationId xmlns:a16="http://schemas.microsoft.com/office/drawing/2014/main" id="{09EA2047-D2D7-406D-8268-E5CBCE90D2AD}"/>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6" name="Oval 225">
              <a:extLst>
                <a:ext uri="{FF2B5EF4-FFF2-40B4-BE49-F238E27FC236}">
                  <a16:creationId xmlns:a16="http://schemas.microsoft.com/office/drawing/2014/main" id="{F7F904B4-5770-4CE7-8667-E039B18DAFA1}"/>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7" name="Oval 226">
              <a:extLst>
                <a:ext uri="{FF2B5EF4-FFF2-40B4-BE49-F238E27FC236}">
                  <a16:creationId xmlns:a16="http://schemas.microsoft.com/office/drawing/2014/main" id="{7F35954E-F044-416C-95D3-9D60DEAB3FB4}"/>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8" name="Oval 227">
              <a:extLst>
                <a:ext uri="{FF2B5EF4-FFF2-40B4-BE49-F238E27FC236}">
                  <a16:creationId xmlns:a16="http://schemas.microsoft.com/office/drawing/2014/main" id="{A5EC08C7-FC2E-4082-B7A1-3CF75D309FF3}"/>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9" name="Oval 228">
              <a:extLst>
                <a:ext uri="{FF2B5EF4-FFF2-40B4-BE49-F238E27FC236}">
                  <a16:creationId xmlns:a16="http://schemas.microsoft.com/office/drawing/2014/main" id="{BF08B9AD-5044-4E1E-80F3-D4619CBEAD62}"/>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0" name="Oval 229">
              <a:extLst>
                <a:ext uri="{FF2B5EF4-FFF2-40B4-BE49-F238E27FC236}">
                  <a16:creationId xmlns:a16="http://schemas.microsoft.com/office/drawing/2014/main" id="{4CA09E23-390D-4A39-96A4-C9578872D803}"/>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1" name="Oval 230">
              <a:extLst>
                <a:ext uri="{FF2B5EF4-FFF2-40B4-BE49-F238E27FC236}">
                  <a16:creationId xmlns:a16="http://schemas.microsoft.com/office/drawing/2014/main" id="{65B76F48-0260-48B5-A59F-9C100C60D41F}"/>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2" name="Oval 231">
              <a:extLst>
                <a:ext uri="{FF2B5EF4-FFF2-40B4-BE49-F238E27FC236}">
                  <a16:creationId xmlns:a16="http://schemas.microsoft.com/office/drawing/2014/main" id="{5B470EA3-F786-486F-A8BC-F6223C185BBE}"/>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3" name="Oval 232">
              <a:extLst>
                <a:ext uri="{FF2B5EF4-FFF2-40B4-BE49-F238E27FC236}">
                  <a16:creationId xmlns:a16="http://schemas.microsoft.com/office/drawing/2014/main" id="{C6AC99CC-AFFA-4FDB-BD6C-7F59B00CD5B1}"/>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4" name="Oval 233">
              <a:extLst>
                <a:ext uri="{FF2B5EF4-FFF2-40B4-BE49-F238E27FC236}">
                  <a16:creationId xmlns:a16="http://schemas.microsoft.com/office/drawing/2014/main" id="{43FD2EDF-FC66-4417-B9E5-B7824DFB64DC}"/>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5" name="Oval 234">
              <a:extLst>
                <a:ext uri="{FF2B5EF4-FFF2-40B4-BE49-F238E27FC236}">
                  <a16:creationId xmlns:a16="http://schemas.microsoft.com/office/drawing/2014/main" id="{F5A2A25F-210A-4A4F-9EE5-BAB53A5143C9}"/>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6" name="Oval 235">
              <a:extLst>
                <a:ext uri="{FF2B5EF4-FFF2-40B4-BE49-F238E27FC236}">
                  <a16:creationId xmlns:a16="http://schemas.microsoft.com/office/drawing/2014/main" id="{F09C3E5C-AC5D-4F29-9C68-48C8099622F0}"/>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7" name="Oval 236">
              <a:extLst>
                <a:ext uri="{FF2B5EF4-FFF2-40B4-BE49-F238E27FC236}">
                  <a16:creationId xmlns:a16="http://schemas.microsoft.com/office/drawing/2014/main" id="{C57C79F8-42CA-42AB-93A9-6119D924B020}"/>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8" name="Oval 237">
              <a:extLst>
                <a:ext uri="{FF2B5EF4-FFF2-40B4-BE49-F238E27FC236}">
                  <a16:creationId xmlns:a16="http://schemas.microsoft.com/office/drawing/2014/main" id="{ADCDF7C2-67BE-4DEE-B22F-46E7EE7DBD5B}"/>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9" name="Oval 238">
              <a:extLst>
                <a:ext uri="{FF2B5EF4-FFF2-40B4-BE49-F238E27FC236}">
                  <a16:creationId xmlns:a16="http://schemas.microsoft.com/office/drawing/2014/main" id="{74DF6394-37A5-4A36-A7EB-98498FF1A966}"/>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0" name="Oval 239">
              <a:extLst>
                <a:ext uri="{FF2B5EF4-FFF2-40B4-BE49-F238E27FC236}">
                  <a16:creationId xmlns:a16="http://schemas.microsoft.com/office/drawing/2014/main" id="{D7EBC812-BBE7-4F03-93D0-B21959DB0920}"/>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1" name="Oval 240">
              <a:extLst>
                <a:ext uri="{FF2B5EF4-FFF2-40B4-BE49-F238E27FC236}">
                  <a16:creationId xmlns:a16="http://schemas.microsoft.com/office/drawing/2014/main" id="{E2AEF502-D2B2-4024-A8EA-890B3C0C782D}"/>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2" name="Oval 241">
              <a:extLst>
                <a:ext uri="{FF2B5EF4-FFF2-40B4-BE49-F238E27FC236}">
                  <a16:creationId xmlns:a16="http://schemas.microsoft.com/office/drawing/2014/main" id="{7EB53800-0F46-43D7-817F-2746F9432AA7}"/>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3" name="Oval 242">
              <a:extLst>
                <a:ext uri="{FF2B5EF4-FFF2-40B4-BE49-F238E27FC236}">
                  <a16:creationId xmlns:a16="http://schemas.microsoft.com/office/drawing/2014/main" id="{15C148C4-DF7E-439B-9C1E-DB1DD4867650}"/>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4" name="Oval 243">
              <a:extLst>
                <a:ext uri="{FF2B5EF4-FFF2-40B4-BE49-F238E27FC236}">
                  <a16:creationId xmlns:a16="http://schemas.microsoft.com/office/drawing/2014/main" id="{BA30FF41-9DAB-4752-9BF3-C24FEB33C7A5}"/>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5" name="Oval 244">
              <a:extLst>
                <a:ext uri="{FF2B5EF4-FFF2-40B4-BE49-F238E27FC236}">
                  <a16:creationId xmlns:a16="http://schemas.microsoft.com/office/drawing/2014/main" id="{A8B7C1AB-4413-4CD9-B0A8-61D76EEEF91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6" name="Oval 245">
              <a:extLst>
                <a:ext uri="{FF2B5EF4-FFF2-40B4-BE49-F238E27FC236}">
                  <a16:creationId xmlns:a16="http://schemas.microsoft.com/office/drawing/2014/main" id="{07FB796C-C634-419A-8CA4-C1B89CA5E9A0}"/>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7" name="Oval 246">
              <a:extLst>
                <a:ext uri="{FF2B5EF4-FFF2-40B4-BE49-F238E27FC236}">
                  <a16:creationId xmlns:a16="http://schemas.microsoft.com/office/drawing/2014/main" id="{04D322D1-80F6-4E4B-A1C9-660ED63D28B7}"/>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8" name="Oval 247">
              <a:extLst>
                <a:ext uri="{FF2B5EF4-FFF2-40B4-BE49-F238E27FC236}">
                  <a16:creationId xmlns:a16="http://schemas.microsoft.com/office/drawing/2014/main" id="{F53F274D-F848-4477-B152-5C094C6C479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9" name="Oval 248">
              <a:extLst>
                <a:ext uri="{FF2B5EF4-FFF2-40B4-BE49-F238E27FC236}">
                  <a16:creationId xmlns:a16="http://schemas.microsoft.com/office/drawing/2014/main" id="{A2F460F8-6401-442D-8F72-7EBB49F43699}"/>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0" name="Oval 249">
              <a:extLst>
                <a:ext uri="{FF2B5EF4-FFF2-40B4-BE49-F238E27FC236}">
                  <a16:creationId xmlns:a16="http://schemas.microsoft.com/office/drawing/2014/main" id="{35EB19B4-317C-4D56-953F-F4B692A7C60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1" name="Oval 250">
              <a:extLst>
                <a:ext uri="{FF2B5EF4-FFF2-40B4-BE49-F238E27FC236}">
                  <a16:creationId xmlns:a16="http://schemas.microsoft.com/office/drawing/2014/main" id="{3C21C4E8-FE60-4389-B3DF-2871E10E0852}"/>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2" name="Oval 251">
              <a:extLst>
                <a:ext uri="{FF2B5EF4-FFF2-40B4-BE49-F238E27FC236}">
                  <a16:creationId xmlns:a16="http://schemas.microsoft.com/office/drawing/2014/main" id="{6BD6CF37-DEB2-4660-A324-656B7D55FB12}"/>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3" name="Oval 252">
              <a:extLst>
                <a:ext uri="{FF2B5EF4-FFF2-40B4-BE49-F238E27FC236}">
                  <a16:creationId xmlns:a16="http://schemas.microsoft.com/office/drawing/2014/main" id="{29B94810-41A4-49D1-A4A0-8FAAF1E8D43E}"/>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4" name="Oval 253">
              <a:extLst>
                <a:ext uri="{FF2B5EF4-FFF2-40B4-BE49-F238E27FC236}">
                  <a16:creationId xmlns:a16="http://schemas.microsoft.com/office/drawing/2014/main" id="{F52E403F-13F1-4AE2-94C7-FDA309984EB2}"/>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5" name="Oval 254">
              <a:extLst>
                <a:ext uri="{FF2B5EF4-FFF2-40B4-BE49-F238E27FC236}">
                  <a16:creationId xmlns:a16="http://schemas.microsoft.com/office/drawing/2014/main" id="{0F32E47F-A870-4F36-B49C-DD699A47606B}"/>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6" name="Oval 255">
              <a:extLst>
                <a:ext uri="{FF2B5EF4-FFF2-40B4-BE49-F238E27FC236}">
                  <a16:creationId xmlns:a16="http://schemas.microsoft.com/office/drawing/2014/main" id="{DA8E6E2E-6FD4-4B42-B652-5391D818B03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7" name="Oval 256">
              <a:extLst>
                <a:ext uri="{FF2B5EF4-FFF2-40B4-BE49-F238E27FC236}">
                  <a16:creationId xmlns:a16="http://schemas.microsoft.com/office/drawing/2014/main" id="{B16FF088-DA92-4EC8-A7A0-CDF2A2A08CCA}"/>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8" name="Oval 257">
              <a:extLst>
                <a:ext uri="{FF2B5EF4-FFF2-40B4-BE49-F238E27FC236}">
                  <a16:creationId xmlns:a16="http://schemas.microsoft.com/office/drawing/2014/main" id="{7F01D978-8A8D-48BF-9EE1-7961997399F4}"/>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9" name="Oval 258">
              <a:extLst>
                <a:ext uri="{FF2B5EF4-FFF2-40B4-BE49-F238E27FC236}">
                  <a16:creationId xmlns:a16="http://schemas.microsoft.com/office/drawing/2014/main" id="{E19CFDAA-8EA9-4B92-BFCF-0E084226F624}"/>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0" name="Oval 259">
              <a:extLst>
                <a:ext uri="{FF2B5EF4-FFF2-40B4-BE49-F238E27FC236}">
                  <a16:creationId xmlns:a16="http://schemas.microsoft.com/office/drawing/2014/main" id="{75562719-217D-4B10-94F9-E1EA66B07981}"/>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1" name="Oval 260">
              <a:extLst>
                <a:ext uri="{FF2B5EF4-FFF2-40B4-BE49-F238E27FC236}">
                  <a16:creationId xmlns:a16="http://schemas.microsoft.com/office/drawing/2014/main" id="{79544C62-A309-474B-811F-52AE1F0E21D6}"/>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2" name="Oval 261">
              <a:extLst>
                <a:ext uri="{FF2B5EF4-FFF2-40B4-BE49-F238E27FC236}">
                  <a16:creationId xmlns:a16="http://schemas.microsoft.com/office/drawing/2014/main" id="{D49EE9D9-A776-415C-8C49-B6ECFC92178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3" name="Oval 262">
              <a:extLst>
                <a:ext uri="{FF2B5EF4-FFF2-40B4-BE49-F238E27FC236}">
                  <a16:creationId xmlns:a16="http://schemas.microsoft.com/office/drawing/2014/main" id="{5A888D46-3943-47B5-B147-68CAE9170200}"/>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4" name="Oval 263">
              <a:extLst>
                <a:ext uri="{FF2B5EF4-FFF2-40B4-BE49-F238E27FC236}">
                  <a16:creationId xmlns:a16="http://schemas.microsoft.com/office/drawing/2014/main" id="{FB1E1049-D3C5-491B-96C3-C78151F49886}"/>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5" name="Oval 264">
              <a:extLst>
                <a:ext uri="{FF2B5EF4-FFF2-40B4-BE49-F238E27FC236}">
                  <a16:creationId xmlns:a16="http://schemas.microsoft.com/office/drawing/2014/main" id="{5A1375B8-9CD1-4CB0-A04C-803254E26F75}"/>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6" name="Oval 265">
              <a:extLst>
                <a:ext uri="{FF2B5EF4-FFF2-40B4-BE49-F238E27FC236}">
                  <a16:creationId xmlns:a16="http://schemas.microsoft.com/office/drawing/2014/main" id="{42950462-D9A1-4696-B1EB-3E2F098973CF}"/>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7" name="Oval 266">
              <a:extLst>
                <a:ext uri="{FF2B5EF4-FFF2-40B4-BE49-F238E27FC236}">
                  <a16:creationId xmlns:a16="http://schemas.microsoft.com/office/drawing/2014/main" id="{E4D7FACC-2E48-4494-978F-CB98B5D3E8DD}"/>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8" name="Oval 267">
              <a:extLst>
                <a:ext uri="{FF2B5EF4-FFF2-40B4-BE49-F238E27FC236}">
                  <a16:creationId xmlns:a16="http://schemas.microsoft.com/office/drawing/2014/main" id="{91D9C619-E394-4F58-9866-F96B2D7AC977}"/>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9" name="Oval 268">
              <a:extLst>
                <a:ext uri="{FF2B5EF4-FFF2-40B4-BE49-F238E27FC236}">
                  <a16:creationId xmlns:a16="http://schemas.microsoft.com/office/drawing/2014/main" id="{4E4AA0C0-D537-4921-926F-F65895CAEAEB}"/>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0" name="Oval 269">
              <a:extLst>
                <a:ext uri="{FF2B5EF4-FFF2-40B4-BE49-F238E27FC236}">
                  <a16:creationId xmlns:a16="http://schemas.microsoft.com/office/drawing/2014/main" id="{9A4F83E5-2BB9-477A-977F-091B0777FAA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1" name="Oval 270">
              <a:extLst>
                <a:ext uri="{FF2B5EF4-FFF2-40B4-BE49-F238E27FC236}">
                  <a16:creationId xmlns:a16="http://schemas.microsoft.com/office/drawing/2014/main" id="{D3552CE4-E0D8-4B46-B676-E34BDAD51B00}"/>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2" name="Oval 271">
              <a:extLst>
                <a:ext uri="{FF2B5EF4-FFF2-40B4-BE49-F238E27FC236}">
                  <a16:creationId xmlns:a16="http://schemas.microsoft.com/office/drawing/2014/main" id="{DFDE22DA-C295-4F8E-B16A-5AC350DC337D}"/>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3" name="Oval 272">
              <a:extLst>
                <a:ext uri="{FF2B5EF4-FFF2-40B4-BE49-F238E27FC236}">
                  <a16:creationId xmlns:a16="http://schemas.microsoft.com/office/drawing/2014/main" id="{7EC8D846-0BC3-4FF4-96D2-5B1AD6F123C1}"/>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4" name="Oval 273">
              <a:extLst>
                <a:ext uri="{FF2B5EF4-FFF2-40B4-BE49-F238E27FC236}">
                  <a16:creationId xmlns:a16="http://schemas.microsoft.com/office/drawing/2014/main" id="{A8911ED3-E9F9-4DA1-A506-42D8FF7AA6ED}"/>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5" name="Oval 274">
              <a:extLst>
                <a:ext uri="{FF2B5EF4-FFF2-40B4-BE49-F238E27FC236}">
                  <a16:creationId xmlns:a16="http://schemas.microsoft.com/office/drawing/2014/main" id="{18685FD3-EAE2-49E8-AA9F-E660EE533A3A}"/>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6" name="Oval 275">
              <a:extLst>
                <a:ext uri="{FF2B5EF4-FFF2-40B4-BE49-F238E27FC236}">
                  <a16:creationId xmlns:a16="http://schemas.microsoft.com/office/drawing/2014/main" id="{AF896776-A827-4CE6-A5BA-EF58D70D8024}"/>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77" name="TextBox 134">
            <a:extLst>
              <a:ext uri="{FF2B5EF4-FFF2-40B4-BE49-F238E27FC236}">
                <a16:creationId xmlns:a16="http://schemas.microsoft.com/office/drawing/2014/main" id="{007A98AF-2096-43E6-9C12-9914C4EC1198}"/>
              </a:ext>
            </a:extLst>
          </p:cNvPr>
          <p:cNvSpPr txBox="1">
            <a:spLocks noChangeArrowheads="1"/>
          </p:cNvSpPr>
          <p:nvPr/>
        </p:nvSpPr>
        <p:spPr bwMode="auto">
          <a:xfrm>
            <a:off x="277018" y="4906038"/>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Budapest Convention</a:t>
            </a:r>
          </a:p>
          <a:p>
            <a:r>
              <a:rPr lang="en-GB" sz="1400" b="1" dirty="0">
                <a:latin typeface="+mn-lt"/>
                <a:cs typeface="Verdana" charset="0"/>
              </a:rPr>
              <a:t>Ratified/acceded: </a:t>
            </a:r>
            <a:r>
              <a:rPr lang="en-GB" sz="2800" b="1" dirty="0">
                <a:solidFill>
                  <a:srgbClr val="FF0000"/>
                </a:solidFill>
                <a:latin typeface="+mn-lt"/>
                <a:cs typeface="Verdana" charset="0"/>
              </a:rPr>
              <a:t>65</a:t>
            </a:r>
          </a:p>
        </p:txBody>
      </p:sp>
      <p:sp>
        <p:nvSpPr>
          <p:cNvPr id="278" name="TextBox 135">
            <a:extLst>
              <a:ext uri="{FF2B5EF4-FFF2-40B4-BE49-F238E27FC236}">
                <a16:creationId xmlns:a16="http://schemas.microsoft.com/office/drawing/2014/main" id="{AAE0504E-B95A-4588-B262-710CE58472E8}"/>
              </a:ext>
            </a:extLst>
          </p:cNvPr>
          <p:cNvSpPr txBox="1">
            <a:spLocks noChangeArrowheads="1"/>
          </p:cNvSpPr>
          <p:nvPr/>
        </p:nvSpPr>
        <p:spPr bwMode="auto">
          <a:xfrm>
            <a:off x="294480" y="5647871"/>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Signed: 3</a:t>
            </a:r>
          </a:p>
        </p:txBody>
      </p:sp>
      <p:sp>
        <p:nvSpPr>
          <p:cNvPr id="279" name="TextBox 136">
            <a:extLst>
              <a:ext uri="{FF2B5EF4-FFF2-40B4-BE49-F238E27FC236}">
                <a16:creationId xmlns:a16="http://schemas.microsoft.com/office/drawing/2014/main" id="{B064B17D-C0A7-4157-95EA-C11CC3B1E897}"/>
              </a:ext>
            </a:extLst>
          </p:cNvPr>
          <p:cNvSpPr txBox="1">
            <a:spLocks noChangeArrowheads="1"/>
          </p:cNvSpPr>
          <p:nvPr/>
        </p:nvSpPr>
        <p:spPr bwMode="auto">
          <a:xfrm>
            <a:off x="277018" y="6056305"/>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Invited to accede:  9</a:t>
            </a:r>
          </a:p>
        </p:txBody>
      </p:sp>
      <p:sp>
        <p:nvSpPr>
          <p:cNvPr id="280" name="TextBox 137">
            <a:extLst>
              <a:ext uri="{FF2B5EF4-FFF2-40B4-BE49-F238E27FC236}">
                <a16:creationId xmlns:a16="http://schemas.microsoft.com/office/drawing/2014/main" id="{28DF8872-DF93-465C-AFF6-2774EE9AE504}"/>
              </a:ext>
            </a:extLst>
          </p:cNvPr>
          <p:cNvSpPr txBox="1">
            <a:spLocks noChangeArrowheads="1"/>
          </p:cNvSpPr>
          <p:nvPr/>
        </p:nvSpPr>
        <p:spPr bwMode="auto">
          <a:xfrm>
            <a:off x="3759994" y="5206546"/>
            <a:ext cx="4556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Other States with laws/draft laws largely in line with Budapest Convention = 20</a:t>
            </a:r>
          </a:p>
        </p:txBody>
      </p:sp>
      <p:sp>
        <p:nvSpPr>
          <p:cNvPr id="281" name="Oval 280">
            <a:extLst>
              <a:ext uri="{FF2B5EF4-FFF2-40B4-BE49-F238E27FC236}">
                <a16:creationId xmlns:a16="http://schemas.microsoft.com/office/drawing/2014/main" id="{F38AAE3A-A171-46A6-AFE0-39A16F72AA54}"/>
              </a:ext>
            </a:extLst>
          </p:cNvPr>
          <p:cNvSpPr/>
          <p:nvPr/>
        </p:nvSpPr>
        <p:spPr>
          <a:xfrm>
            <a:off x="2940843" y="5571994"/>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2" name="Oval 281">
            <a:extLst>
              <a:ext uri="{FF2B5EF4-FFF2-40B4-BE49-F238E27FC236}">
                <a16:creationId xmlns:a16="http://schemas.microsoft.com/office/drawing/2014/main" id="{2E4F6651-E8BF-483C-9DDD-FFCF9754A257}"/>
              </a:ext>
            </a:extLst>
          </p:cNvPr>
          <p:cNvSpPr/>
          <p:nvPr/>
        </p:nvSpPr>
        <p:spPr>
          <a:xfrm>
            <a:off x="2940843" y="5118986"/>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3" name="Oval 282">
            <a:extLst>
              <a:ext uri="{FF2B5EF4-FFF2-40B4-BE49-F238E27FC236}">
                <a16:creationId xmlns:a16="http://schemas.microsoft.com/office/drawing/2014/main" id="{90BF7D76-FF65-4CDE-8141-BF6DC50860D3}"/>
              </a:ext>
            </a:extLst>
          </p:cNvPr>
          <p:cNvSpPr/>
          <p:nvPr/>
        </p:nvSpPr>
        <p:spPr>
          <a:xfrm>
            <a:off x="2940843" y="6003720"/>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4" name="Oval 283">
            <a:extLst>
              <a:ext uri="{FF2B5EF4-FFF2-40B4-BE49-F238E27FC236}">
                <a16:creationId xmlns:a16="http://schemas.microsoft.com/office/drawing/2014/main" id="{393E2274-386F-450D-9FF8-580DABC34300}"/>
              </a:ext>
            </a:extLst>
          </p:cNvPr>
          <p:cNvSpPr/>
          <p:nvPr/>
        </p:nvSpPr>
        <p:spPr>
          <a:xfrm>
            <a:off x="8352631" y="5306765"/>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5" name="TextBox 142">
            <a:extLst>
              <a:ext uri="{FF2B5EF4-FFF2-40B4-BE49-F238E27FC236}">
                <a16:creationId xmlns:a16="http://schemas.microsoft.com/office/drawing/2014/main" id="{407E8751-FB1B-4A8D-AC5F-4BD75DE8516A}"/>
              </a:ext>
            </a:extLst>
          </p:cNvPr>
          <p:cNvSpPr txBox="1">
            <a:spLocks noChangeArrowheads="1"/>
          </p:cNvSpPr>
          <p:nvPr/>
        </p:nvSpPr>
        <p:spPr bwMode="auto">
          <a:xfrm>
            <a:off x="3796506" y="5801859"/>
            <a:ext cx="44545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Further States drawing on Budapest Convention for legislation = 50+</a:t>
            </a:r>
          </a:p>
        </p:txBody>
      </p:sp>
      <p:sp>
        <p:nvSpPr>
          <p:cNvPr id="286" name="Oval 285">
            <a:extLst>
              <a:ext uri="{FF2B5EF4-FFF2-40B4-BE49-F238E27FC236}">
                <a16:creationId xmlns:a16="http://schemas.microsoft.com/office/drawing/2014/main" id="{430BEF88-8793-48F2-A373-ED69B32F3D28}"/>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6C875117-E6BD-4139-A58B-DDDB7B9DC5F3}"/>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541A807B-8922-40C7-90B5-370A2A87077F}"/>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E3B2F6EB-2CC0-4D7D-9E45-0AF8FFB28758}"/>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C8127321-509D-4B8F-9530-DC0CD734072B}"/>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EF4679F0-531B-401B-BEEC-5C4C77ECF784}"/>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39EE60B3-6120-462C-8BD2-03A11B6AF992}"/>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F9398CEF-5430-467D-BCF9-5AC20DBF3C64}"/>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179BBD7-DB28-43C2-AA69-B289267D7886}"/>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3F5B3EBC-D101-48A8-9011-245B1227BF97}"/>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582EEB7B-3869-4933-BFC6-74DB7C2379A6}"/>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TextBox 282">
            <a:extLst>
              <a:ext uri="{FF2B5EF4-FFF2-40B4-BE49-F238E27FC236}">
                <a16:creationId xmlns:a16="http://schemas.microsoft.com/office/drawing/2014/main" id="{634636A8-EAC3-4402-8950-6CEBA6D96B85}"/>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ea typeface="Verdana" panose="020B0604030504040204" pitchFamily="34" charset="0"/>
              </a:rPr>
              <a:t>150+</a:t>
            </a:r>
          </a:p>
        </p:txBody>
      </p:sp>
    </p:spTree>
    <p:custDataLst>
      <p:tags r:id="rId1"/>
    </p:custDataLst>
    <p:extLst>
      <p:ext uri="{BB962C8B-B14F-4D97-AF65-F5344CB8AC3E}">
        <p14:creationId xmlns:p14="http://schemas.microsoft.com/office/powerpoint/2010/main" val="1991183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solidFill>
                  <a:schemeClr val="bg1"/>
                </a:solidFill>
                <a:latin typeface="+mj-lt"/>
                <a:cs typeface="Arial" panose="020B0604020202020204" pitchFamily="34" charset="0"/>
              </a:rPr>
              <a:t>The Accession Process</a:t>
            </a:r>
          </a:p>
        </p:txBody>
      </p:sp>
      <p:sp>
        <p:nvSpPr>
          <p:cNvPr id="6" name="Content Placeholder 2">
            <a:extLst>
              <a:ext uri="{FF2B5EF4-FFF2-40B4-BE49-F238E27FC236}">
                <a16:creationId xmlns:a16="http://schemas.microsoft.com/office/drawing/2014/main" id="{07DD1915-02FE-4841-97F9-5C35390869CD}"/>
              </a:ext>
            </a:extLst>
          </p:cNvPr>
          <p:cNvSpPr txBox="1">
            <a:spLocks/>
          </p:cNvSpPr>
          <p:nvPr/>
        </p:nvSpPr>
        <p:spPr>
          <a:xfrm>
            <a:off x="323528" y="1268760"/>
            <a:ext cx="8435280" cy="5112568"/>
          </a:xfrm>
          <a:prstGeom prst="rect">
            <a:avLst/>
          </a:prstGeom>
        </p:spPr>
        <p:txBody>
          <a:bodyPr>
            <a:normAutofit fontScale="6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Expression of interest</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Analysis of the legislation and of the context</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Advisory mission on cybercrime legislation</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Legislation in line with the provisions of the Budapest Convention</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Request to join the BC, formalized by the Government and sent to the Council of Europe</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Analysis of the request from the Treaty Office and decision from the Cybercrime Convention Committee</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Invitation for the Country to join the BC</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Ratification and instruments of accession deposited in Strasbourg</a:t>
            </a:r>
          </a:p>
        </p:txBody>
      </p:sp>
      <p:sp>
        <p:nvSpPr>
          <p:cNvPr id="7" name="Rounded Rectangle 1">
            <a:extLst>
              <a:ext uri="{FF2B5EF4-FFF2-40B4-BE49-F238E27FC236}">
                <a16:creationId xmlns:a16="http://schemas.microsoft.com/office/drawing/2014/main" id="{9DC4FF4E-1B71-4657-AA41-52944EAE3822}"/>
              </a:ext>
            </a:extLst>
          </p:cNvPr>
          <p:cNvSpPr/>
          <p:nvPr/>
        </p:nvSpPr>
        <p:spPr>
          <a:xfrm>
            <a:off x="107504" y="2564904"/>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ounded Rectangle 10">
            <a:extLst>
              <a:ext uri="{FF2B5EF4-FFF2-40B4-BE49-F238E27FC236}">
                <a16:creationId xmlns:a16="http://schemas.microsoft.com/office/drawing/2014/main" id="{2C857D2B-5A3C-4597-8539-B3BBFD7C0BD0}"/>
              </a:ext>
            </a:extLst>
          </p:cNvPr>
          <p:cNvSpPr/>
          <p:nvPr/>
        </p:nvSpPr>
        <p:spPr>
          <a:xfrm>
            <a:off x="107504" y="3356992"/>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11">
            <a:extLst>
              <a:ext uri="{FF2B5EF4-FFF2-40B4-BE49-F238E27FC236}">
                <a16:creationId xmlns:a16="http://schemas.microsoft.com/office/drawing/2014/main" id="{29151DA5-5ABE-4ABA-A8B4-10B45D26E159}"/>
              </a:ext>
            </a:extLst>
          </p:cNvPr>
          <p:cNvSpPr/>
          <p:nvPr/>
        </p:nvSpPr>
        <p:spPr>
          <a:xfrm>
            <a:off x="107504" y="4869160"/>
            <a:ext cx="8928546"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ounded Rectangle 12">
            <a:extLst>
              <a:ext uri="{FF2B5EF4-FFF2-40B4-BE49-F238E27FC236}">
                <a16:creationId xmlns:a16="http://schemas.microsoft.com/office/drawing/2014/main" id="{AA07272E-4439-46E9-B529-AC893B205E40}"/>
              </a:ext>
            </a:extLst>
          </p:cNvPr>
          <p:cNvSpPr/>
          <p:nvPr/>
        </p:nvSpPr>
        <p:spPr>
          <a:xfrm>
            <a:off x="107504" y="5373216"/>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341411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14543</TotalTime>
  <Words>3334</Words>
  <Application>Microsoft Office PowerPoint</Application>
  <PresentationFormat>On-screen Show (4:3)</PresentationFormat>
  <Paragraphs>326</Paragraphs>
  <Slides>30</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Georgia</vt:lpstr>
      <vt:lpstr>Helvetica</vt:lpstr>
      <vt:lpstr>Open Sans</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359</cp:revision>
  <dcterms:created xsi:type="dcterms:W3CDTF">2012-01-25T15:22:10Z</dcterms:created>
  <dcterms:modified xsi:type="dcterms:W3CDTF">2023-11-13T13:28:16Z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020B6BB6-7968-4832-94E6-3E5A0B01F11E</vt:lpwstr>
  </property>
  <property fmtid="{D5CDD505-2E9C-101B-9397-08002B2CF9AE}" pid="3" name="ArticulatePath">
    <vt:lpwstr>1.1 Introduction to the Course - offline</vt:lpwstr>
  </property>
</Properties>
</file>