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4" r:id="rId3"/>
    <p:sldId id="296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317" r:id="rId15"/>
    <p:sldId id="295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5" r:id="rId34"/>
    <p:sldId id="314" r:id="rId35"/>
    <p:sldId id="316" r:id="rId36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80A9F1-EE01-47FA-9622-4E0D966CDB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F27565-63C2-43E9-AF13-3DCA88AE7C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CC732B-9103-4FC6-B4F9-461E9CDA6F87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F996F6-A366-443B-B4E5-CF591B1AF6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BD7D2-06F3-4B90-B464-FB0ADD3B0A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1EF69E9-7D4C-401F-9615-9B82F55B67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A8822D-98B9-4621-A715-9082108D00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666C9B-2100-4736-887E-7683FB7238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263111-8A48-486B-95E2-E47E7CD6A188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1DD4B95-3062-4B88-BD36-FEB3885A6D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5118C0F-4356-48BE-887E-C2C6715BB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46875-F6C1-4481-98D4-472BF6B2B5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401D3-5398-4134-AEA2-12CD5CC0F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98EA35-5248-4256-83FE-B7F0600209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92833E1C-A096-4F42-80A2-C6184CCA1E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138E1B37-5D78-45C0-8558-3C7896CB7D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82693178-D15D-43EA-835B-DD7AE8752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0779F96-7727-4FF6-A67E-046298D10DEE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0DF1BEB2-4E5D-4F27-ADD2-7BBED0A91B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81203E90-9A52-46E1-B06A-130BA54E99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2F6F54D4-640A-4C2D-AC0E-30C5C4CF5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C189217-D92D-474B-86C0-8B2E087D9733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5321165B-B6ED-4E20-9970-00C1959BFE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2DDEEF16-AAC5-4E88-9BB5-DFA1171D9C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4017285B-F9A2-4F54-90F0-CAB728B36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8DE3052-7F91-4FD6-98D0-3FA3F4AF6C29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91469FD2-349E-4292-A3DD-006F63BCF1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934D569E-DE5C-4EF4-8335-1ED8145477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B338A51E-2D65-430E-9936-7E96472087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DF411D1-34D6-4734-815E-886E88937B98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19F5C8BC-D01F-4C91-9496-9B42A7D784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37A74EAC-484A-4975-BD57-3BA4E139DF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FE620724-97CA-405C-B36E-45E950316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8F00547-95CD-47B8-8CC4-940DD8B315D3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FB1B9A7B-3CAA-462C-9652-C61DFA6EA5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B6114E09-21AB-40E8-B4BC-F7360C6CA7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AAB6417B-6E0A-4ED2-8247-890F3DB0D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E2F2C9-6547-4ADB-95F1-CEF678E29ECD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4DD705A9-2019-4D35-9F7F-334757EC41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AD742251-E0D0-4976-AF98-83538385C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DD655491-0710-49BC-AE81-21C88C9DB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93670ED-3FC4-42B5-BA49-8B3C55B5E6BC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DF122911-EBAC-46DA-91CB-E4101E8046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28F0D15D-5A4A-4371-A57D-C3730A334E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AAF7FA78-F058-44A3-91E8-E8F5CD2B4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AB3E212-8BE0-47CA-9818-71CFECE2C9D2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9FE40416-9AF0-418C-B04D-114E9983A2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624A466-073F-4D75-90E0-2B161A3185C0}" type="slidenum">
              <a:rPr lang="en-GB" altLang="en-US" sz="1200"/>
              <a:pPr/>
              <a:t>21</a:t>
            </a:fld>
            <a:endParaRPr lang="en-GB" altLang="en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D3DC329C-A361-4BF8-9E1A-00D2C5D07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55963" y="506413"/>
            <a:ext cx="3357562" cy="251777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0CD14FC-5921-4A88-92A7-C440F76D8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16038" y="3194050"/>
            <a:ext cx="7239000" cy="3025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DB50F858-F101-4CFB-8A44-C78253FE72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6A63C22F-45E0-492A-8D87-26FB6D7D7B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18E5AC6F-8C62-471C-B1AC-9E7E501A0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C921755-808E-49CD-994D-1D62095B83BA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5305AC5B-AB1C-4962-B398-3A1E23D79A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916463C5-AED1-4DF1-9829-C875A658A6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B03D5617-9F41-4F6F-B990-4869E27D6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755CA41-D4B6-46D6-98E5-01F845B38919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FA4B3D8E-69B3-4921-9A6C-3E2D26FD32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3AE08B05-7167-41B3-B3EB-62350277F5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DD017212-F393-4F44-830A-21642B5ED3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5E175E4-3EE5-4119-AD63-7EBF2DA2E66B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A5303703-6CB2-48C0-8028-83C62C3964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F132E9FC-04A0-4C6B-8A0B-53A27F4F95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459C3389-160A-4352-A04C-176D9B02A3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B25F8E9-6DCA-40FB-914A-0B5B0EC9D139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884B867B-5034-40A3-B575-AAE2146F58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385C72CC-08DF-4498-A691-A966209954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4EC4E0B7-A857-406B-9BB9-C645290F2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2C140A2-E432-434D-BA50-0A9FD80E902C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4B00A834-630E-4736-9661-81733206E2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0EBA1DC5-1253-4AAD-A2E5-46CEA543C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BA92B6C0-3BA4-48BC-BF52-8A1E63FC1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244453-AC16-41F7-8EE1-1FB04F88AB75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E27E7C87-9EC0-4809-B735-CB52AC2176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38BD842D-28F2-4590-BE65-F4C24E6A7E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526723D5-A6F9-4AB6-B242-EEB136D56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E429EFC-2907-467D-BF5F-9746159862E4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1699624F-8328-406E-A5C3-B25C076477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5DBBEA6C-C9BC-476E-85E1-8389A07DC1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09079A33-D168-42DF-A079-4BAF4C27E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BC5C1C9-B4AD-4066-A692-C64D4DC7C065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0EB20BDE-DDAA-46FE-94D4-209B68D732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1B9844F4-A13A-4C61-89BA-F866974972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EB644DD1-AD32-410B-8644-F90FAB084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5291202-3E63-4092-BAFA-43188CB05D20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>
            <a:extLst>
              <a:ext uri="{FF2B5EF4-FFF2-40B4-BE49-F238E27FC236}">
                <a16:creationId xmlns:a16="http://schemas.microsoft.com/office/drawing/2014/main" id="{8B0CF1AE-1B90-4949-97E0-921AEF8537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2" name="Notes Placeholder 2">
            <a:extLst>
              <a:ext uri="{FF2B5EF4-FFF2-40B4-BE49-F238E27FC236}">
                <a16:creationId xmlns:a16="http://schemas.microsoft.com/office/drawing/2014/main" id="{6078F441-6232-4F29-9163-67A2A7BF0D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1683" name="Slide Number Placeholder 3">
            <a:extLst>
              <a:ext uri="{FF2B5EF4-FFF2-40B4-BE49-F238E27FC236}">
                <a16:creationId xmlns:a16="http://schemas.microsoft.com/office/drawing/2014/main" id="{D1FA1F3E-CBA2-4318-A366-67DAC3E24E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F5167D-1822-47DF-91DE-33B9561F8400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>
            <a:extLst>
              <a:ext uri="{FF2B5EF4-FFF2-40B4-BE49-F238E27FC236}">
                <a16:creationId xmlns:a16="http://schemas.microsoft.com/office/drawing/2014/main" id="{CD9743FE-07FF-44D2-8717-260B4E27DA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0" name="Notes Placeholder 2">
            <a:extLst>
              <a:ext uri="{FF2B5EF4-FFF2-40B4-BE49-F238E27FC236}">
                <a16:creationId xmlns:a16="http://schemas.microsoft.com/office/drawing/2014/main" id="{C46883A3-FA4E-4866-A23D-8D1DB70941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640B1578-1449-4D4B-A7C5-10366CC4A1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4EA17BF-15B5-4E7A-9146-94A36B18F73C}" type="slidenum">
              <a:rPr lang="en-US" altLang="en-US" sz="1200"/>
              <a:pPr/>
              <a:t>31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>
            <a:extLst>
              <a:ext uri="{FF2B5EF4-FFF2-40B4-BE49-F238E27FC236}">
                <a16:creationId xmlns:a16="http://schemas.microsoft.com/office/drawing/2014/main" id="{6156D64C-D294-4FC4-9A22-D2055B6561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8" name="Notes Placeholder 2">
            <a:extLst>
              <a:ext uri="{FF2B5EF4-FFF2-40B4-BE49-F238E27FC236}">
                <a16:creationId xmlns:a16="http://schemas.microsoft.com/office/drawing/2014/main" id="{410E6184-4263-4F2C-BCC1-8006FC0B87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5779" name="Slide Number Placeholder 3">
            <a:extLst>
              <a:ext uri="{FF2B5EF4-FFF2-40B4-BE49-F238E27FC236}">
                <a16:creationId xmlns:a16="http://schemas.microsoft.com/office/drawing/2014/main" id="{EB1DAF63-3A1B-46EF-B3ED-1A5585DB0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2A171BE-E3A5-4341-ABAF-E205537DA8DD}" type="slidenum">
              <a:rPr lang="en-US" altLang="en-US" sz="1200"/>
              <a:pPr/>
              <a:t>32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C261DCC2-F52F-4D1B-A028-1907DB9FCC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DD979CF0-0047-468A-A64B-74C766B986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B1D54A41-E44F-4EA8-BEE9-3BE2DD971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E412033-EA9E-4C14-9579-393196F0D131}" type="slidenum">
              <a:rPr lang="en-US" altLang="en-US" sz="1200"/>
              <a:pPr/>
              <a:t>34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ABE1B723-E115-4456-994A-98C94BDB5F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AC66E454-B0BB-4BD6-BC60-7312072454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AAAADB20-8D52-4A0D-872A-058776D066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24DE860-9304-40F8-BD82-101E0110C9EE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A755DF54-2306-4105-AA59-DF8EAF2FF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FB282B32-229A-4ED2-9FC7-0383DAA855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DE1A93B6-387C-4C97-8582-ABF197642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ECD8A94-FB40-4E83-84DE-547132849ACC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77D5698-20E8-4714-85FE-415F9FEB44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1362547E-9FDF-4EED-B2AC-A149DD5964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510CA32A-1F22-40BA-AEAF-EA00781B5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EA3D80E-9D89-4CB9-B199-473BF739F0B9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DA6E4CBB-5641-4E40-B07F-6FC1EDD081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9822FFF5-7DA1-425A-A996-A0CD913F85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447E8FAD-62B6-40ED-88D6-1EF00CB79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B96AF94-2F3C-49D9-809A-BF2F7077BF66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A81921F3-93AB-4840-BC48-D460332013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443212AD-BEFC-484A-AEBE-DCF536C329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002112F1-5BD1-4A51-9F4E-2E8DD836F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6B773D3-E993-4677-8E61-4CE04A22DE78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37336798-C83F-4295-A28A-6BA100EF55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B6940FA1-B99A-423E-9D0B-8439A40575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C1F3DCEE-4FA0-40D7-946B-4D04F40B9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E987F09-4E4B-4A25-B58E-FF982101FF16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0CD43D2F-A636-475F-B424-A167911BD1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B241BF30-2339-4C94-9191-1402EDDE4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EBBC7E2D-31E7-4C1D-8699-178535E2E0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305C2A2-86A7-4380-8518-44A87C8A9E3B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9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B280447-FB3A-4FFB-BDE6-699EAF16EE4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59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AA8952C-4A36-46AE-BF34-84A22B16F0C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1134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5CDC08-EBAF-4275-8650-AB78FA0047C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7155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F09B925-0A7F-40E7-BB4C-F80B23273AD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094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F1D0D6CF-5438-44B0-BFB5-2438B8DB757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9398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F02C912B-1DA9-44B3-B0CC-2EF27C7D0CB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394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58FD4BA-6700-45BA-8509-0AFB80337C2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315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DF29DE8-CFC4-4CE0-86AC-F0E3B3030C3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316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4D8F4A3-0F5A-4D90-8B95-ECE6F1B36F6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219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9060748-3212-42CD-8681-B5593D632F7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595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F2AB0B6A-5B51-400D-BFBD-AFCC2A1A3BC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729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F09B925-0A7F-40E7-BB4C-F80B23273AD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34844D-D194-48EB-87F1-16CE03768059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886A78B-CD4D-420B-8CDF-C2EF31B509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5B6CFD90-6F6B-467E-B27C-239AAB4890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4E43A0B5-23C7-43CB-878D-B136754120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72A38F9F-3DEA-4325-9438-803C53F1D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8AC13EF5-41D7-4A7F-B626-75EAA1C05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2F618F"/>
                </a:solidFill>
              </a:rPr>
              <a:t>Session 1.1.5 </a:t>
            </a:r>
          </a:p>
          <a:p>
            <a:r>
              <a:rPr lang="en-US" altLang="en-US" dirty="0">
                <a:solidFill>
                  <a:srgbClr val="2F618F"/>
                </a:solidFill>
              </a:rPr>
              <a:t>Identifying Suspects on the Internet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1840C155-67F8-46C3-B2AB-9E4462BE3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570379"/>
          </a:xfrm>
        </p:spPr>
        <p:txBody>
          <a:bodyPr>
            <a:normAutofit fontScale="90000"/>
          </a:bodyPr>
          <a:lstStyle/>
          <a:p>
            <a:r>
              <a:rPr lang="en-US" altLang="en-US" sz="3600" dirty="0"/>
              <a:t>Basic Course on the Search, Seizure and Confiscation of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0D1BB2F9-E950-45C4-9509-7A17C81C3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Another Question</a:t>
            </a:r>
            <a:r>
              <a:rPr lang="is-IS" altLang="en-US"/>
              <a:t>…</a:t>
            </a:r>
            <a:endParaRPr lang="en-US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743CF-6195-4396-8C61-96C281BB1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endParaRPr lang="en-US" dirty="0"/>
          </a:p>
          <a:p>
            <a:pPr marL="0" indent="0" algn="ctr">
              <a:buFont typeface="Arial" charset="0"/>
              <a:buNone/>
              <a:defRPr/>
            </a:pPr>
            <a:endParaRPr lang="en-US" dirty="0"/>
          </a:p>
          <a:p>
            <a:pPr marL="0" indent="0" algn="ctr">
              <a:lnSpc>
                <a:spcPct val="150000"/>
              </a:lnSpc>
              <a:buFont typeface="Arial" charset="0"/>
              <a:buNone/>
              <a:defRPr/>
            </a:pPr>
            <a:r>
              <a:rPr lang="en-US" i="1" dirty="0"/>
              <a:t>How will the shared infrastructure know how to get information from our </a:t>
            </a:r>
            <a:r>
              <a:rPr lang="en-US" i="1" dirty="0" err="1"/>
              <a:t>organisation</a:t>
            </a:r>
            <a:r>
              <a:rPr lang="en-US" i="1" dirty="0"/>
              <a:t> to Google?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835D5AE0-B98E-4C58-A7CC-D7D03A90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Internet Traffic Forwarding</a:t>
            </a:r>
          </a:p>
        </p:txBody>
      </p:sp>
      <p:pic>
        <p:nvPicPr>
          <p:cNvPr id="31746" name="Picture 3" descr="True internet">
            <a:extLst>
              <a:ext uri="{FF2B5EF4-FFF2-40B4-BE49-F238E27FC236}">
                <a16:creationId xmlns:a16="http://schemas.microsoft.com/office/drawing/2014/main" id="{77215E02-6EE6-4968-A9B4-9B9A2B71D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11" y="2073955"/>
            <a:ext cx="6552778" cy="431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61BC2654-8072-42EE-9F0E-7FE91425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IP Address (version 4)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B7F9A19D-3E50-4227-AAB5-01A10C96A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IP address consists of four numbers between 0 and 255, separated by full-stops/periods.</a:t>
            </a:r>
          </a:p>
          <a:p>
            <a:r>
              <a:rPr lang="en-US" altLang="en-US" dirty="0"/>
              <a:t>E.g. </a:t>
            </a:r>
          </a:p>
          <a:p>
            <a:pPr lvl="1"/>
            <a:r>
              <a:rPr lang="en-US" altLang="en-US" dirty="0"/>
              <a:t>1.2.3.4</a:t>
            </a:r>
          </a:p>
          <a:p>
            <a:pPr lvl="1"/>
            <a:r>
              <a:rPr lang="en-US" altLang="en-US" dirty="0"/>
              <a:t>200.4.0.188</a:t>
            </a:r>
          </a:p>
          <a:p>
            <a:r>
              <a:rPr lang="en-US" altLang="en-US" dirty="0"/>
              <a:t>There is also a newer form of IP addresses (version 6) which will not be discussed here.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D975B3AE-23FA-4DFA-941E-9DB8BDD17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IP Address = Specific Person?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2FD278F1-CA03-4A60-9FB2-2DB5F1A47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Not necessarily!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IP address might allow identification of: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Internet Service Provider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Geolocation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However, not always accurate.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Also, not always traceable to a specific person: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Static vs. Dynamic IP addresses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Network Address Translation (NAT)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708862-1004-487B-95C3-1E7E09D7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939551"/>
            <a:ext cx="7886700" cy="2978898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endParaRPr lang="en-US" b="1" dirty="0"/>
          </a:p>
          <a:p>
            <a:pPr algn="ctr">
              <a:buFont typeface="Arial" charset="0"/>
              <a:buNone/>
              <a:defRPr/>
            </a:pPr>
            <a:r>
              <a:rPr lang="en-US" b="1" dirty="0"/>
              <a:t>Exercise: </a:t>
            </a:r>
          </a:p>
          <a:p>
            <a:pPr algn="ctr">
              <a:buFont typeface="Arial" charset="0"/>
              <a:buNone/>
              <a:defRPr/>
            </a:pPr>
            <a:endParaRPr lang="en-US" dirty="0"/>
          </a:p>
          <a:p>
            <a:pPr algn="ctr">
              <a:buFont typeface="Arial" charset="0"/>
              <a:buNone/>
              <a:defRPr/>
            </a:pPr>
            <a:r>
              <a:rPr lang="en-US" i="1" dirty="0"/>
              <a:t>What is your IP address? </a:t>
            </a:r>
          </a:p>
          <a:p>
            <a:pPr algn="ctr">
              <a:buFont typeface="Arial" charset="0"/>
              <a:buNone/>
              <a:defRPr/>
            </a:pPr>
            <a:r>
              <a:rPr lang="en-US" i="1" dirty="0"/>
              <a:t>What can you find out about it?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8272C-1FA5-409E-84C1-874CC160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0737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/>
              <a:t>Identifying Suspect IP Address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4CCBDB30-D5A3-4E4A-A294-E7DCAB3CE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Online Activity</a:t>
            </a:r>
          </a:p>
        </p:txBody>
      </p:sp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id="{71BC52C8-5045-4E74-AED0-6E261CC42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 user’s online activity might generate records.</a:t>
            </a:r>
          </a:p>
          <a:p>
            <a:r>
              <a:rPr lang="en-US" altLang="en-US" dirty="0"/>
              <a:t>These records might contain the IP address of the user’s communication.</a:t>
            </a:r>
          </a:p>
          <a:p>
            <a:r>
              <a:rPr lang="en-US" altLang="en-US" dirty="0"/>
              <a:t>This can be an important piece of information for identifying a suspect.</a:t>
            </a:r>
          </a:p>
          <a:p>
            <a:pPr lvl="1"/>
            <a:r>
              <a:rPr lang="en-US" altLang="en-US" b="1" dirty="0"/>
              <a:t>NOTE: </a:t>
            </a:r>
            <a:r>
              <a:rPr lang="en-US" altLang="en-US" dirty="0"/>
              <a:t>Necessary but not sufficient!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AA58A37D-0BF1-42CB-B64D-0AFB67AA4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Case Study: Web Browsing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C307E-728C-4C52-A53F-C72CD748C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Web browsing activity involves a user sending requests to a web server and the web server sending responses back to the user.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The format of the requests and responses is described using a protocol known as Hypertext Transfer Protocol (HTTP).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By default, a web server will log all incoming requests, including the IP address from which the request was received. 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CDFA9668-92FC-4078-9B46-6B416A69B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Case Study: Web Browsing Activity</a:t>
            </a:r>
          </a:p>
        </p:txBody>
      </p:sp>
      <p:sp>
        <p:nvSpPr>
          <p:cNvPr id="46082" name="Text Box 5">
            <a:extLst>
              <a:ext uri="{FF2B5EF4-FFF2-40B4-BE49-F238E27FC236}">
                <a16:creationId xmlns:a16="http://schemas.microsoft.com/office/drawing/2014/main" id="{41C3281A-ADA3-4931-97CC-AE21C5F2B0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512" y="1844824"/>
            <a:ext cx="8784976" cy="4608441"/>
          </a:xfrm>
          <a:noFill/>
        </p:spPr>
        <p:txBody>
          <a:bodyPr wrap="square">
            <a:spAutoFit/>
          </a:bodyPr>
          <a:lstStyle/>
          <a:p>
            <a:r>
              <a:rPr lang="en-GB" altLang="en-US" sz="1200" dirty="0">
                <a:latin typeface="Tahoma" panose="020B0604030504040204" pitchFamily="34" charset="0"/>
              </a:rPr>
              <a:t>192.220.98.177 - - [23/Sep/2006:21:09:27 -0400] "GET / HTTP/1.0" 206 1729 "-" "</a:t>
            </a:r>
            <a:r>
              <a:rPr lang="en-GB" altLang="en-US" sz="1200" dirty="0" err="1">
                <a:latin typeface="Tahoma" panose="020B0604030504040204" pitchFamily="34" charset="0"/>
              </a:rPr>
              <a:t>Servmon</a:t>
            </a:r>
            <a:r>
              <a:rPr lang="en-GB" altLang="en-US" sz="1200" dirty="0">
                <a:latin typeface="Tahoma" panose="020B0604030504040204" pitchFamily="34" charset="0"/>
              </a:rPr>
              <a:t>::Monitor::</a:t>
            </a:r>
            <a:r>
              <a:rPr lang="en-GB" altLang="en-US" sz="1200" dirty="0" err="1">
                <a:latin typeface="Tahoma" panose="020B0604030504040204" pitchFamily="34" charset="0"/>
              </a:rPr>
              <a:t>apache</a:t>
            </a:r>
            <a:r>
              <a:rPr lang="en-GB" altLang="en-US" sz="1200" dirty="0">
                <a:latin typeface="Tahoma" panose="020B0604030504040204" pitchFamily="34" charset="0"/>
              </a:rPr>
              <a:t>/1.03" </a:t>
            </a:r>
          </a:p>
          <a:p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216.128.130.126 - - [23/Sep/2006:21:30:02 -0400] "GET 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pgp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 HTTP/1.0" 200 1871 "http://dir.yahoo.com/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Computers_and_Internet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Security_and_Encryption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/PGP___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Pretty_Good_Privacy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/" "Mozilla/4.0 (compatible; MSIE 6.0 [</a:t>
            </a:r>
            <a:r>
              <a:rPr lang="en-GB" altLang="en-US" sz="1200" b="1" dirty="0" err="1">
                <a:solidFill>
                  <a:srgbClr val="FF0000"/>
                </a:solidFill>
                <a:latin typeface="Tahoma" panose="020B0604030504040204" pitchFamily="34" charset="0"/>
              </a:rPr>
              <a:t>en</a:t>
            </a:r>
            <a:r>
              <a:rPr lang="en-GB" altLang="en-US" sz="1200" b="1" dirty="0">
                <a:solidFill>
                  <a:srgbClr val="FF0000"/>
                </a:solidFill>
                <a:latin typeface="Tahoma" panose="020B0604030504040204" pitchFamily="34" charset="0"/>
              </a:rPr>
              <a:t>] Win NT 5.1; U)"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66.196.73.20 - - [23/Sep/2006:21:33:35 -0400]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pgp</a:t>
            </a:r>
            <a:r>
              <a:rPr lang="en-GB" altLang="en-US" sz="1200" dirty="0">
                <a:latin typeface="Tahoma" panose="020B0604030504040204" pitchFamily="34" charset="0"/>
              </a:rPr>
              <a:t>/pgpdoc2/pgpdoc2_65.html HTTP/1.0" 200 7185 "-" "Mozilla/5.0 (Slurp/cat; slurp@inktomi.com; http://www.inktomi.com/slurp.html)"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63.229.162.177 - - [23/Sep/2006:21:34:31 -0400]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stephen</a:t>
            </a:r>
            <a:r>
              <a:rPr lang="en-GB" altLang="en-US" sz="1200" dirty="0">
                <a:latin typeface="Tahoma" panose="020B0604030504040204" pitchFamily="34" charset="0"/>
              </a:rPr>
              <a:t>/singers/ HTTP/1.1" 200 1936 "http://www.dosado.com/callers/default.htm " "Mozilla/4.0 (compatible; MSIE 5.5; Windows 98; Win 9x 4.90)"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138.162.0.41 - - [23/Sep/2006:21:36:27 -0400] "GET /gallery/Colorado02?&amp;page=2 HTTP/1.0" 200 19649 "http://www.google.com/search?q=st+malo+chapel+colorado&amp;hl=en&amp;lr=&amp;ie=UTF-8&amp;start=20&amp;sa=N" "Mozilla/4.76 [</a:t>
            </a:r>
            <a:r>
              <a:rPr lang="en-GB" altLang="en-US" sz="1200" dirty="0" err="1">
                <a:latin typeface="Tahoma" panose="020B0604030504040204" pitchFamily="34" charset="0"/>
              </a:rPr>
              <a:t>en</a:t>
            </a:r>
            <a:r>
              <a:rPr lang="en-GB" altLang="en-US" sz="1200" dirty="0">
                <a:latin typeface="Tahoma" panose="020B0604030504040204" pitchFamily="34" charset="0"/>
              </a:rPr>
              <a:t>] (Windows NT 5.0; U)"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12.255.212.29 - - [23/Sep/2006:21:51:42 -0400]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cgi</a:t>
            </a:r>
            <a:r>
              <a:rPr lang="en-GB" altLang="en-US" sz="1200" dirty="0">
                <a:latin typeface="Tahoma" panose="020B0604030504040204" pitchFamily="34" charset="0"/>
              </a:rPr>
              <a:t>- bin/</a:t>
            </a:r>
            <a:r>
              <a:rPr lang="en-GB" altLang="en-US" sz="1200" dirty="0" err="1">
                <a:latin typeface="Tahoma" panose="020B0604030504040204" pitchFamily="34" charset="0"/>
              </a:rPr>
              <a:t>formmail.cgi?recipient</a:t>
            </a:r>
            <a:r>
              <a:rPr lang="en-GB" altLang="en-US" sz="1200" dirty="0">
                <a:latin typeface="Tahoma" panose="020B0604030504040204" pitchFamily="34" charset="0"/>
              </a:rPr>
              <a:t>=lharleyren49@aol.com&amp;subject= http://www.gildea.com/cgi-bin/formmail.cgi&amp;body=48462427&amp;email=uqizakzbi@aol.com HTTP/1.1" 404 291 "-" "Mozilla/4.0 (compatible; MSIE 5.0; Windows 98; </a:t>
            </a:r>
            <a:r>
              <a:rPr lang="en-GB" altLang="en-US" sz="1200" dirty="0" err="1">
                <a:latin typeface="Tahoma" panose="020B0604030504040204" pitchFamily="34" charset="0"/>
              </a:rPr>
              <a:t>DigExt</a:t>
            </a:r>
            <a:r>
              <a:rPr lang="en-GB" altLang="en-US" sz="1200" dirty="0">
                <a:latin typeface="Tahoma" panose="020B0604030504040204" pitchFamily="34" charset="0"/>
              </a:rPr>
              <a:t>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64.156.198.78 - - [23/Sep/2006:21:52:53 -0400] "GET /wang-</a:t>
            </a:r>
            <a:r>
              <a:rPr lang="en-GB" altLang="en-US" sz="1200" dirty="0" err="1">
                <a:latin typeface="Tahoma" panose="020B0604030504040204" pitchFamily="34" charset="0"/>
              </a:rPr>
              <a:t>center</a:t>
            </a:r>
            <a:r>
              <a:rPr lang="en-GB" altLang="en-US" sz="1200" dirty="0">
                <a:latin typeface="Tahoma" panose="020B0604030504040204" pitchFamily="34" charset="0"/>
              </a:rPr>
              <a:t>/schedules/wang.html HTTP/1.1" 200 1438 "-" "Mozilla/5.0 (X11; Linux i686; </a:t>
            </a:r>
            <a:r>
              <a:rPr lang="en-GB" altLang="en-US" sz="1200" dirty="0" err="1">
                <a:latin typeface="Tahoma" panose="020B0604030504040204" pitchFamily="34" charset="0"/>
              </a:rPr>
              <a:t>en</a:t>
            </a:r>
            <a:r>
              <a:rPr lang="en-GB" altLang="en-US" sz="1200" dirty="0">
                <a:latin typeface="Tahoma" panose="020B0604030504040204" pitchFamily="34" charset="0"/>
              </a:rPr>
              <a:t>-US; rv:1.0rc5; OBJR)"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163.139.58.174 - - [23/Sep/2006:21:54:29 -0400] "GET /</a:t>
            </a:r>
            <a:r>
              <a:rPr lang="en-GB" altLang="en-US" sz="1200" dirty="0" err="1">
                <a:latin typeface="Tahoma" panose="020B0604030504040204" pitchFamily="34" charset="0"/>
              </a:rPr>
              <a:t>sd</a:t>
            </a:r>
            <a:r>
              <a:rPr lang="en-GB" altLang="en-US" sz="1200" dirty="0">
                <a:latin typeface="Tahoma" panose="020B0604030504040204" pitchFamily="34" charset="0"/>
              </a:rPr>
              <a:t>/ HTTP/1.1" 304 - "-" "Mozilla/4.0 (compatible; MSIE 6.0; Windows NT 5.1; .NET CLR 1.0.3705)" </a:t>
            </a:r>
          </a:p>
          <a:p>
            <a:r>
              <a:rPr lang="en-GB" altLang="en-US" sz="1200" dirty="0">
                <a:latin typeface="Tahoma" panose="020B0604030504040204" pitchFamily="34" charset="0"/>
              </a:rPr>
              <a:t>205.188.209.51 - - [23/Sep/2006:21:57:23 -0400] "GET / HTTP/1.0" 200 1729 "http://aolsearch.aol.com/</a:t>
            </a:r>
            <a:r>
              <a:rPr lang="en-GB" altLang="en-US" sz="1200" dirty="0" err="1">
                <a:latin typeface="Tahoma" panose="020B0604030504040204" pitchFamily="34" charset="0"/>
              </a:rPr>
              <a:t>dirsearch.adp?query</a:t>
            </a:r>
            <a:r>
              <a:rPr lang="en-GB" altLang="en-US" sz="1200" dirty="0">
                <a:latin typeface="Tahoma" panose="020B0604030504040204" pitchFamily="34" charset="0"/>
              </a:rPr>
              <a:t>=Gildea"</a:t>
            </a:r>
            <a:endParaRPr lang="en-US" altLang="en-US" sz="12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E6AA56AD-DE3B-435D-8EEE-7B7B26CA8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48130" name="Content Placeholder 2">
            <a:extLst>
              <a:ext uri="{FF2B5EF4-FFF2-40B4-BE49-F238E27FC236}">
                <a16:creationId xmlns:a16="http://schemas.microsoft.com/office/drawing/2014/main" id="{C394B1A2-C420-4390-A380-D07FABD18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700" dirty="0"/>
              <a:t>Email is not sent directly from one person to another. 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Rather, a technique known as “store and forward” is used. 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Records of the storing and forwarding of a particular email message are associated with that message.</a:t>
            </a:r>
          </a:p>
          <a:p>
            <a:pPr>
              <a:lnSpc>
                <a:spcPct val="90000"/>
              </a:lnSpc>
            </a:pPr>
            <a:r>
              <a:rPr lang="en-US" altLang="en-US" sz="2700" dirty="0"/>
              <a:t>Each person has an incoming and an outgoing mail server and email is sent and delivered as shown on the next slide.</a:t>
            </a:r>
          </a:p>
          <a:p>
            <a:pPr>
              <a:lnSpc>
                <a:spcPct val="90000"/>
              </a:lnSpc>
            </a:pPr>
            <a:endParaRPr lang="en-US" altLang="en-US" sz="2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31AEDAC0-971F-4924-96AE-5A579BD41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A2F3C976-40A4-4CC3-B618-95ACA8429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important Internet terminology.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Know what is an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find a suspect IP address.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Describe how you can associate a suspect IP address with a real person.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List three technical challenges to identification of suspects on the Internet.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873247BD-659F-4A3A-8598-356381EF4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9ECB72C0-8D85-4105-A5CC-5A17893AC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Email is not sent directly from one person to another. </a:t>
            </a:r>
          </a:p>
          <a:p>
            <a:r>
              <a:rPr lang="en-US" altLang="en-US"/>
              <a:t>Rather, a technique known as “store and forward” is used. </a:t>
            </a:r>
          </a:p>
          <a:p>
            <a:r>
              <a:rPr lang="en-US" altLang="en-US"/>
              <a:t>Each person has an incoming and an outgoing mail server and email is sent and delivered as shown on the next slide.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Line 2">
            <a:extLst>
              <a:ext uri="{FF2B5EF4-FFF2-40B4-BE49-F238E27FC236}">
                <a16:creationId xmlns:a16="http://schemas.microsoft.com/office/drawing/2014/main" id="{AB383B6C-7D42-4995-873E-D1D8050BD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8487" y="3860453"/>
            <a:ext cx="574675" cy="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7" name="Line 3">
            <a:extLst>
              <a:ext uri="{FF2B5EF4-FFF2-40B4-BE49-F238E27FC236}">
                <a16:creationId xmlns:a16="http://schemas.microsoft.com/office/drawing/2014/main" id="{7771CD47-9A47-4F70-AB49-9C85007A1D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03350" y="4149378"/>
            <a:ext cx="935037" cy="8636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8" name="Line 4">
            <a:extLst>
              <a:ext uri="{FF2B5EF4-FFF2-40B4-BE49-F238E27FC236}">
                <a16:creationId xmlns:a16="http://schemas.microsoft.com/office/drawing/2014/main" id="{960E452E-FC39-4DD9-80D2-C8F019CC06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1775" y="2925416"/>
            <a:ext cx="792162" cy="646112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29" name="Line 5">
            <a:extLst>
              <a:ext uri="{FF2B5EF4-FFF2-40B4-BE49-F238E27FC236}">
                <a16:creationId xmlns:a16="http://schemas.microsoft.com/office/drawing/2014/main" id="{FFC23DA2-6888-41B2-BF2A-58F4C95110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1137" y="2707928"/>
            <a:ext cx="863600" cy="79375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30" name="Line 6">
            <a:extLst>
              <a:ext uri="{FF2B5EF4-FFF2-40B4-BE49-F238E27FC236}">
                <a16:creationId xmlns:a16="http://schemas.microsoft.com/office/drawing/2014/main" id="{D272A298-D7D3-4D96-BEE1-942EF372DB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56550" y="4149378"/>
            <a:ext cx="0" cy="6477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0" name="Rectangle 7">
            <a:extLst>
              <a:ext uri="{FF2B5EF4-FFF2-40B4-BE49-F238E27FC236}">
                <a16:creationId xmlns:a16="http://schemas.microsoft.com/office/drawing/2014/main" id="{1F833064-C279-4FDB-9AB2-7C379E7FB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3428653"/>
            <a:ext cx="10080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 useBgFill="1">
        <p:nvSpPr>
          <p:cNvPr id="21512" name="Cloud">
            <a:extLst>
              <a:ext uri="{FF2B5EF4-FFF2-40B4-BE49-F238E27FC236}">
                <a16:creationId xmlns:a16="http://schemas.microsoft.com/office/drawing/2014/main" id="{1559EF8A-2440-4DFE-840B-A3794A180CD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2987675" y="1073478"/>
            <a:ext cx="3030288" cy="2031325"/>
          </a:xfrm>
          <a:custGeom>
            <a:avLst/>
            <a:gdLst>
              <a:gd name="T0" fmla="*/ 211540981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117447560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/>
          <a:lstStyle/>
          <a:p>
            <a:pPr algn="ctr">
              <a:defRPr/>
            </a:pPr>
            <a:endParaRPr lang="en-GB" sz="2400" b="1" dirty="0">
              <a:ea typeface="MS PGothic" charset="0"/>
              <a:cs typeface="Arial" charset="0"/>
            </a:endParaRPr>
          </a:p>
          <a:p>
            <a:pPr algn="ctr">
              <a:defRPr/>
            </a:pPr>
            <a:r>
              <a:rPr lang="en-GB" sz="3200" b="1" dirty="0">
                <a:solidFill>
                  <a:srgbClr val="FF0000"/>
                </a:solidFill>
                <a:ea typeface="MS PGothic" charset="0"/>
                <a:cs typeface="Arial" charset="0"/>
              </a:rPr>
              <a:t>Internet</a:t>
            </a:r>
          </a:p>
        </p:txBody>
      </p:sp>
      <p:sp>
        <p:nvSpPr>
          <p:cNvPr id="52232" name="computr2">
            <a:extLst>
              <a:ext uri="{FF2B5EF4-FFF2-40B4-BE49-F238E27FC236}">
                <a16:creationId xmlns:a16="http://schemas.microsoft.com/office/drawing/2014/main" id="{8584658A-36B2-433D-92A6-ED06706B7745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11187" y="4797078"/>
            <a:ext cx="1800225" cy="15128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3" name="computr2">
            <a:extLst>
              <a:ext uri="{FF2B5EF4-FFF2-40B4-BE49-F238E27FC236}">
                <a16:creationId xmlns:a16="http://schemas.microsoft.com/office/drawing/2014/main" id="{12A716C0-B9A2-472F-B39F-DAEEEE78EFA1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946900" y="4797078"/>
            <a:ext cx="1800225" cy="15113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4" name="Rectangle 12">
            <a:extLst>
              <a:ext uri="{FF2B5EF4-FFF2-40B4-BE49-F238E27FC236}">
                <a16:creationId xmlns:a16="http://schemas.microsoft.com/office/drawing/2014/main" id="{ADDCCBFB-4E15-416F-AFE9-060126959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7" y="3428653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52235" name="Rectangle 13">
            <a:extLst>
              <a:ext uri="{FF2B5EF4-FFF2-40B4-BE49-F238E27FC236}">
                <a16:creationId xmlns:a16="http://schemas.microsoft.com/office/drawing/2014/main" id="{D0A97591-5596-4401-92A9-7735A6D1C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3162" y="3500091"/>
            <a:ext cx="1008063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POP3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52236" name="Rectangle 14">
            <a:extLst>
              <a:ext uri="{FF2B5EF4-FFF2-40B4-BE49-F238E27FC236}">
                <a16:creationId xmlns:a16="http://schemas.microsoft.com/office/drawing/2014/main" id="{79F20ADD-646A-46DF-A2C0-8BD0ECE70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500091"/>
            <a:ext cx="1008062" cy="72072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SMTP</a:t>
            </a:r>
          </a:p>
          <a:p>
            <a:pPr algn="ctr"/>
            <a:r>
              <a:rPr lang="en-GB" altLang="en-US" sz="1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103439" name="Text Box 15">
            <a:extLst>
              <a:ext uri="{FF2B5EF4-FFF2-40B4-BE49-F238E27FC236}">
                <a16:creationId xmlns:a16="http://schemas.microsoft.com/office/drawing/2014/main" id="{DAF434A3-618B-4BC1-9914-CB4A990DE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4" y="4298931"/>
            <a:ext cx="2282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dirty="0">
                <a:latin typeface="+mn-lt"/>
                <a:cs typeface="Arial" panose="020B0604020202020204" pitchFamily="34" charset="0"/>
              </a:rPr>
              <a:t>When Alice presses SEND her E-mail is moved from her computer to her Internet Service Providers outgoing mail server</a:t>
            </a:r>
          </a:p>
        </p:txBody>
      </p:sp>
      <p:sp>
        <p:nvSpPr>
          <p:cNvPr id="103440" name="Text Box 16">
            <a:extLst>
              <a:ext uri="{FF2B5EF4-FFF2-40B4-BE49-F238E27FC236}">
                <a16:creationId xmlns:a16="http://schemas.microsoft.com/office/drawing/2014/main" id="{F6E7761E-5E12-48AE-A96E-DD54D8F6D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106" y="2336572"/>
            <a:ext cx="28082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dirty="0">
                <a:latin typeface="+mn-lt"/>
                <a:cs typeface="Arial" panose="020B0604020202020204" pitchFamily="34" charset="0"/>
              </a:rPr>
              <a:t>Alice’s ISP then forwards the E-mail out onto the Internet</a:t>
            </a:r>
          </a:p>
        </p:txBody>
      </p:sp>
      <p:sp>
        <p:nvSpPr>
          <p:cNvPr id="103441" name="Text Box 17">
            <a:extLst>
              <a:ext uri="{FF2B5EF4-FFF2-40B4-BE49-F238E27FC236}">
                <a16:creationId xmlns:a16="http://schemas.microsoft.com/office/drawing/2014/main" id="{DFE5B689-8984-44EB-A04F-B6E1D3BD5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9112" y="2067515"/>
            <a:ext cx="22748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dirty="0">
                <a:latin typeface="+mn-lt"/>
                <a:cs typeface="Arial" panose="020B0604020202020204" pitchFamily="34" charset="0"/>
              </a:rPr>
              <a:t>The mail is forwarded to the incoming (POP3) mail server of Bob’s ISP</a:t>
            </a:r>
          </a:p>
        </p:txBody>
      </p:sp>
      <p:sp>
        <p:nvSpPr>
          <p:cNvPr id="103442" name="Text Box 18">
            <a:extLst>
              <a:ext uri="{FF2B5EF4-FFF2-40B4-BE49-F238E27FC236}">
                <a16:creationId xmlns:a16="http://schemas.microsoft.com/office/drawing/2014/main" id="{06777BBB-6E19-41A6-8B00-C7FFF950B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1597" y="4479232"/>
            <a:ext cx="18669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1800" dirty="0">
                <a:latin typeface="+mn-lt"/>
                <a:cs typeface="Arial" panose="020B0604020202020204" pitchFamily="34" charset="0"/>
              </a:rPr>
              <a:t>The next time Bob connects to his ISP the E-mail is downloaded to his computer</a:t>
            </a:r>
          </a:p>
        </p:txBody>
      </p:sp>
      <p:sp>
        <p:nvSpPr>
          <p:cNvPr id="52241" name="Rectangle 19">
            <a:extLst>
              <a:ext uri="{FF2B5EF4-FFF2-40B4-BE49-F238E27FC236}">
                <a16:creationId xmlns:a16="http://schemas.microsoft.com/office/drawing/2014/main" id="{D0BC8365-57F5-4294-B926-5EDA8CA3C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4941541"/>
            <a:ext cx="792162" cy="5762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2000" b="1">
                <a:latin typeface="+mn-lt"/>
              </a:rPr>
              <a:t>ALICE</a:t>
            </a:r>
          </a:p>
        </p:txBody>
      </p:sp>
      <p:sp>
        <p:nvSpPr>
          <p:cNvPr id="52242" name="Rectangle 20">
            <a:extLst>
              <a:ext uri="{FF2B5EF4-FFF2-40B4-BE49-F238E27FC236}">
                <a16:creationId xmlns:a16="http://schemas.microsoft.com/office/drawing/2014/main" id="{E7A160D7-ACDC-4FEA-9A49-EF02D131F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4941541"/>
            <a:ext cx="792162" cy="5762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2000" b="1">
                <a:solidFill>
                  <a:schemeClr val="bg1"/>
                </a:solidFill>
                <a:latin typeface="+mn-lt"/>
              </a:rPr>
              <a:t>BOB</a:t>
            </a:r>
          </a:p>
        </p:txBody>
      </p:sp>
      <p:sp>
        <p:nvSpPr>
          <p:cNvPr id="52244" name="TextBox 1">
            <a:extLst>
              <a:ext uri="{FF2B5EF4-FFF2-40B4-BE49-F238E27FC236}">
                <a16:creationId xmlns:a16="http://schemas.microsoft.com/office/drawing/2014/main" id="{4C79BB03-1D13-49ED-BCFE-3ECB30A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8412" y="4017616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sz="18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9" grpId="0"/>
      <p:bldP spid="103440" grpId="0"/>
      <p:bldP spid="103441" grpId="0"/>
      <p:bldP spid="1034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6651B188-BD43-4524-AC18-62DDBECB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Email Activity</a:t>
            </a:r>
          </a:p>
        </p:txBody>
      </p:sp>
      <p:sp>
        <p:nvSpPr>
          <p:cNvPr id="54274" name="Content Placeholder 2">
            <a:extLst>
              <a:ext uri="{FF2B5EF4-FFF2-40B4-BE49-F238E27FC236}">
                <a16:creationId xmlns:a16="http://schemas.microsoft.com/office/drawing/2014/main" id="{8D77C50B-0365-461F-B534-74E38D4D4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An email consists of two parts</a:t>
            </a:r>
          </a:p>
          <a:p>
            <a:endParaRPr lang="en-US" altLang="en-US" dirty="0"/>
          </a:p>
          <a:p>
            <a:pPr lvl="1"/>
            <a:r>
              <a:rPr lang="en-US" altLang="en-US" b="1" dirty="0"/>
              <a:t>Header: </a:t>
            </a:r>
            <a:r>
              <a:rPr lang="en-US" altLang="en-US" dirty="0"/>
              <a:t>Contains information about who the message is from, who it is for, subject, date etc..</a:t>
            </a:r>
          </a:p>
          <a:p>
            <a:pPr lvl="2"/>
            <a:r>
              <a:rPr lang="is-IS" altLang="en-US" dirty="0"/>
              <a:t>…</a:t>
            </a:r>
            <a:r>
              <a:rPr lang="en-US" altLang="en-US" dirty="0"/>
              <a:t>and how it has been stored/forwarded!</a:t>
            </a:r>
          </a:p>
          <a:p>
            <a:pPr lvl="1"/>
            <a:r>
              <a:rPr lang="en-US" altLang="en-US" b="1" dirty="0"/>
              <a:t>Body: </a:t>
            </a:r>
            <a:r>
              <a:rPr lang="en-US" altLang="en-US" dirty="0"/>
              <a:t>The actual content of the email message.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An example email with headers is shown on the next slide.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>
            <a:extLst>
              <a:ext uri="{FF2B5EF4-FFF2-40B4-BE49-F238E27FC236}">
                <a16:creationId xmlns:a16="http://schemas.microsoft.com/office/drawing/2014/main" id="{8D134AA0-ED42-4DCE-8E12-F960BB16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052737"/>
            <a:ext cx="8712968" cy="518457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b="1" dirty="0"/>
              <a:t>Microsoft Mail Internet Headers Version 2.0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from xproxy.gmail.com ([66.249.82.197]) by exchange1.trl.org with Microsoft SMTPSVC(6.0.3790.0); Tue, 27 Mar 2007 09:44:54 +0100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xproxy.gmail.com with SMTP id h28so988094wxd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for &lt;Jim.Stark@trl.org&gt;; Tue, 27 Mar 2007 00:44:31 -0800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 err="1"/>
              <a:t>DomainKey</a:t>
            </a:r>
            <a:r>
              <a:rPr lang="en-GB" altLang="en-US" sz="1400" dirty="0"/>
              <a:t>-Signature: a=rsa-sha1; q=</a:t>
            </a:r>
            <a:r>
              <a:rPr lang="en-GB" altLang="en-US" sz="1400" dirty="0" err="1"/>
              <a:t>dns</a:t>
            </a:r>
            <a:r>
              <a:rPr lang="en-GB" altLang="en-US" sz="1400" dirty="0"/>
              <a:t>; c=</a:t>
            </a:r>
            <a:r>
              <a:rPr lang="en-GB" altLang="en-US" sz="1400" dirty="0" err="1"/>
              <a:t>nofws</a:t>
            </a:r>
            <a:r>
              <a:rPr lang="en-GB" altLang="en-US" sz="1400" dirty="0"/>
              <a:t>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s=beta; d=gmail.com;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        h=received:message-id:date:from:to:subject:in-reply-to:mime-version:content-type:references;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	b=RY8mK69lgiScvczLvTJmfvlXoZa1zUskwWsukAn3jlzblALGzxF/pzpDKyrEnIDyZrKp8VnthCyCgyHOfi7KCHhaseAXG4UAQO8zIbSFDxw6uVN0jUVYQx0a60pjkFBxmdzL/PCDEllSFEExVQB+m0WD/lcGQEgGmecYV1nRmy8=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10.70.100.14 with SMTP id x14mr6330299wxb; Tue, 27 Mar 2007 00:44:30 -0800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Received: by 10.70.122.16 with HTTP; Tue, 27 Mar 2007 00:44:30 -0800 (PST)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Message-ID: &lt;95ecf0550603280044n7a18048fs8e37cf2c2ea3a3d8@mail.gmail.com&gt;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Date: Tue, 27 Mar 2007 09:44:30 +0100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From: "Jim Stark" &lt;jc.stark@gmail.com&gt;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To: "Jim Stark" &lt;Jim.Stark@trl.org&gt;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Subject: Re: test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In-Reply-To: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MIME-Version: 1.0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Content-Type: multipart/alternative;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	boundary="----=_Part_21605_28805312.1143535470923"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References: &lt;42675D880C511048AE555539A210615627A281@exchange1.trl.org&gt;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Return-Path: jc.stark@gmail.com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GB" altLang="en-US" sz="1400" dirty="0"/>
              <a:t>X-</a:t>
            </a:r>
            <a:r>
              <a:rPr lang="en-GB" altLang="en-US" sz="1400" dirty="0" err="1"/>
              <a:t>OriginalArrivalTime</a:t>
            </a:r>
            <a:r>
              <a:rPr lang="en-GB" altLang="en-US" sz="1400" dirty="0"/>
              <a:t>: 27 Mar 2007 08:44:54.0322 (UTC) FILETIME=[E283E920:01C65243]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5DBD04D6-379B-4F09-9E49-9E0782800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Services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id="{C5F21AEC-4E20-445B-A32A-079C67A1A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Many other online services will keep records of IP addresses used to communicate with them.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Which others can you think of?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7E69BB0-481A-41F7-B71D-2F94B506F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793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/>
              <a:t>Associating IP Address to Real World Identity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0A368588-2353-4615-A27B-AD1995BD7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Remember</a:t>
            </a:r>
            <a:r>
              <a:rPr lang="is-IS" altLang="en-US"/>
              <a:t>…</a:t>
            </a:r>
            <a:endParaRPr lang="en-US" altLang="en-US"/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EF21AB1A-0128-4750-89AB-C3CD1DAA1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Recall: IP Address != Specific Person.</a:t>
            </a:r>
          </a:p>
          <a:p>
            <a:endParaRPr lang="en-US" altLang="en-US" dirty="0"/>
          </a:p>
          <a:p>
            <a:r>
              <a:rPr lang="en-US" altLang="en-US" dirty="0"/>
              <a:t>For example:</a:t>
            </a:r>
          </a:p>
          <a:p>
            <a:pPr lvl="1"/>
            <a:r>
              <a:rPr lang="en-US" altLang="en-US" dirty="0"/>
              <a:t>Static vs. Dynamic IP addresses</a:t>
            </a:r>
          </a:p>
          <a:p>
            <a:pPr lvl="1"/>
            <a:r>
              <a:rPr lang="en-US" altLang="en-US" dirty="0"/>
              <a:t>Network Address Translation (NAT)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01759DA2-ED7A-4DDD-A959-FB21A37C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ISP Records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0B189215-F9D2-499B-A1F2-6581D39C2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Internet Service Providers will typically keep records of which subscriber was using a particular IP address at a particular time.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How long these records are retained for will depend on national legislation.</a:t>
            </a:r>
          </a:p>
          <a:p>
            <a:endParaRPr lang="en-US" altLang="en-US" dirty="0"/>
          </a:p>
          <a:p>
            <a:r>
              <a:rPr lang="ga-IE" altLang="en-US" dirty="0"/>
              <a:t>How to get access to these records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D3D799BF-25C2-416C-88B1-12C81CA6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en-US"/>
            </a:br>
            <a:r>
              <a:rPr lang="en-US" altLang="en-US"/>
              <a:t>Multinational Service Provider Records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57F315F2-427A-48B4-BA67-9C7BD36BB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r>
              <a:rPr lang="ga-IE" altLang="en-US" dirty="0"/>
              <a:t>Multinational Service Providers (Facebook, Google. Etc.) will also typically keep records of which subscriber was using a particular IP address at a particular time.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International cooperation typically required.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C0D48DE7-7EA7-4852-BAA4-7DB7748C0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Corporations 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B14A99C6-0E00-4482-B59F-7091C04A8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Corporations using Network Address Translation (NAT) may have the records to be able to assocaite suspect activity with a specific internal IP address.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How engagement with the company takes place will depend on national legislation.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A5A126-BE5D-4A60-B97C-1FCB8510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0737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/>
              <a:t>Internet Terminology and </a:t>
            </a:r>
            <a:br>
              <a:rPr lang="en-US" dirty="0"/>
            </a:br>
            <a:r>
              <a:rPr lang="en-US" dirty="0"/>
              <a:t>IP Addresses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7CCFB5-05A6-4AD4-9F6A-CF1B75246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5379387"/>
          </a:xfrm>
        </p:spPr>
        <p:txBody>
          <a:bodyPr/>
          <a:lstStyle/>
          <a:p>
            <a:pPr algn="ctr">
              <a:defRPr/>
            </a:pPr>
            <a:r>
              <a:rPr lang="en-US" dirty="0"/>
              <a:t>Technical Challenges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id="{FC3CE075-2EDD-4A24-80F5-6DA190201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Challenges</a:t>
            </a:r>
          </a:p>
        </p:txBody>
      </p:sp>
      <p:sp>
        <p:nvSpPr>
          <p:cNvPr id="72706" name="Content Placeholder 2">
            <a:extLst>
              <a:ext uri="{FF2B5EF4-FFF2-40B4-BE49-F238E27FC236}">
                <a16:creationId xmlns:a16="http://schemas.microsoft.com/office/drawing/2014/main" id="{4130B9A9-ED8B-4F4B-B172-FA1C698C4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Both intentional and unintentional obfuscation may take place.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Some example will be discussed.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>
            <a:extLst>
              <a:ext uri="{FF2B5EF4-FFF2-40B4-BE49-F238E27FC236}">
                <a16:creationId xmlns:a16="http://schemas.microsoft.com/office/drawing/2014/main" id="{4377A2D8-72A7-4D0B-B49C-4CCCC7F15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Anonymising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AA82C-7F79-4C92-B227-90611ABAE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ga-IE" dirty="0"/>
              <a:t>Both paid and free services are available to conceal online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web proxies specifically conceal the source of web browsing activity.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email providers specifically conceal the sender of email.</a:t>
            </a:r>
          </a:p>
          <a:p>
            <a:pPr>
              <a:buFont typeface="Arial" charset="0"/>
              <a:buChar char="•"/>
              <a:defRPr/>
            </a:pPr>
            <a:r>
              <a:rPr lang="ga-IE" dirty="0"/>
              <a:t>Anonymising IP proxies conceal all the source of all Internet traffic.</a:t>
            </a:r>
          </a:p>
          <a:p>
            <a:pPr lvl="1">
              <a:buFont typeface="Arial" charset="0"/>
              <a:buChar char="–"/>
              <a:defRPr/>
            </a:pPr>
            <a:r>
              <a:rPr lang="ga-IE" dirty="0"/>
              <a:t>Example: TOR 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5" descr="scl8">
            <a:extLst>
              <a:ext uri="{FF2B5EF4-FFF2-40B4-BE49-F238E27FC236}">
                <a16:creationId xmlns:a16="http://schemas.microsoft.com/office/drawing/2014/main" id="{4CB74D77-AC4B-4553-B889-35E508215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53" y="1052736"/>
            <a:ext cx="7141293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id="{F1FC1379-CA66-4BAA-AAC8-8AF635F8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Carrier Grade NAT</a:t>
            </a:r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9281439D-02E5-423C-815C-F9F9EAFB7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a-IE" altLang="en-US" dirty="0"/>
              <a:t>A technique for associating a very large number of users with a single IP address.</a:t>
            </a:r>
            <a:endParaRPr lang="en-US" altLang="en-US" dirty="0"/>
          </a:p>
          <a:p>
            <a:endParaRPr lang="ga-IE" altLang="en-US" dirty="0"/>
          </a:p>
          <a:p>
            <a:r>
              <a:rPr lang="ga-IE" altLang="en-US" dirty="0"/>
              <a:t>Commonly used for Internet connectivity on mobile phone networks.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8DBB79C0-5E14-419C-AB63-2D1F50E79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26691DED-CE27-4613-B90E-9A4AAA1ACACE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7F2CAF63-C2FF-47B3-9F93-A857BC73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is the Internet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9FDE6D5-CD7B-4FAA-BB6F-23DEDDC6C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word </a:t>
            </a:r>
            <a:r>
              <a:rPr lang="en-US" altLang="en-US" b="1" dirty="0">
                <a:solidFill>
                  <a:srgbClr val="FF0000"/>
                </a:solidFill>
              </a:rPr>
              <a:t>“Internet” </a:t>
            </a:r>
            <a:r>
              <a:rPr lang="en-US" altLang="en-US" dirty="0"/>
              <a:t>is a contraction of the words “</a:t>
            </a:r>
            <a:r>
              <a:rPr lang="en-US" altLang="en-US" b="1" dirty="0">
                <a:solidFill>
                  <a:srgbClr val="FF0000"/>
                </a:solidFill>
              </a:rPr>
              <a:t>Inter</a:t>
            </a:r>
            <a:r>
              <a:rPr lang="en-US" altLang="en-US" dirty="0"/>
              <a:t>connected </a:t>
            </a:r>
            <a:r>
              <a:rPr lang="en-US" altLang="en-US" b="1" dirty="0">
                <a:solidFill>
                  <a:srgbClr val="FF0000"/>
                </a:solidFill>
              </a:rPr>
              <a:t>Net</a:t>
            </a:r>
            <a:r>
              <a:rPr lang="en-US" altLang="en-US" dirty="0"/>
              <a:t>works”.</a:t>
            </a:r>
          </a:p>
          <a:p>
            <a:endParaRPr lang="en-US" altLang="en-US" dirty="0"/>
          </a:p>
          <a:p>
            <a:r>
              <a:rPr lang="en-US" altLang="en-US" dirty="0"/>
              <a:t>As the name suggests, it is the name given to a set of technologies used for connecting different, smaller networks together.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0FD2F44B-E702-4752-B8E3-0DCBAD4E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BE046-698B-4E4C-B91C-4D9012C2F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/>
              <a:t>When you connect your PC or laptop to your office network, you are connecting to a Local Area Network, or LAN.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r>
              <a:rPr lang="en-US" dirty="0"/>
              <a:t>Generally speaking, the characteristics of a LAN are: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The networking infrastructure is owned and managed by the </a:t>
            </a:r>
            <a:r>
              <a:rPr lang="en-US" dirty="0" err="1"/>
              <a:t>organisation</a:t>
            </a:r>
            <a:r>
              <a:rPr lang="en-US" dirty="0"/>
              <a:t> that uses the network.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The network is geographically limited in extent (e.g. one building).</a:t>
            </a:r>
          </a:p>
          <a:p>
            <a:pPr lvl="1">
              <a:lnSpc>
                <a:spcPct val="110000"/>
              </a:lnSpc>
              <a:buFont typeface="Arial" charset="0"/>
              <a:buChar char="–"/>
              <a:defRPr/>
            </a:pPr>
            <a:r>
              <a:rPr lang="en-US" dirty="0"/>
              <a:t>One or more of a small number of possible networking communication protocols are used (typically Ethernet (for wired connections) and/or Wi-Fi (for wireless connections)).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FA74218C-527E-4466-8CB8-E011AD324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Wide Area Networks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2440C44C-1F80-41BC-88AB-F0804AAB5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2276475"/>
            <a:ext cx="8229600" cy="3384550"/>
          </a:xfrm>
        </p:spPr>
        <p:txBody>
          <a:bodyPr/>
          <a:lstStyle/>
          <a:p>
            <a:r>
              <a:rPr lang="en-US" altLang="en-US" sz="2800" dirty="0"/>
              <a:t>If an </a:t>
            </a:r>
            <a:r>
              <a:rPr lang="en-US" altLang="en-US" sz="2800" dirty="0" err="1"/>
              <a:t>organisation</a:t>
            </a:r>
            <a:r>
              <a:rPr lang="en-US" altLang="en-US" sz="2800" dirty="0"/>
              <a:t> has more than one location (e.g. more than one building) they might want to connect the two local networks together.</a:t>
            </a:r>
          </a:p>
          <a:p>
            <a:r>
              <a:rPr lang="en-US" altLang="en-US" sz="2800" dirty="0"/>
              <a:t>The most common technique for doing this is to lease a connection from a telecommunications provider (known as a leased line).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8F9663F1-80CA-4651-B4DF-DDFBA9356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Wide Area Networks: Case Study</a:t>
            </a:r>
          </a:p>
        </p:txBody>
      </p:sp>
      <p:pic>
        <p:nvPicPr>
          <p:cNvPr id="23554" name="Picture 3" descr="2000px-EPN_Leased_Line_and_dial-up_Network.svg.png">
            <a:extLst>
              <a:ext uri="{FF2B5EF4-FFF2-40B4-BE49-F238E27FC236}">
                <a16:creationId xmlns:a16="http://schemas.microsoft.com/office/drawing/2014/main" id="{60B04325-3517-4E9E-AB31-5B5628BCA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695" y="1772816"/>
            <a:ext cx="6526610" cy="461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EA1E8125-E664-4C66-8125-441FCC40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Networking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C6E73-E58A-4384-90C9-302A4366C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Bandwidth</a:t>
            </a:r>
            <a:r>
              <a:rPr lang="en-US" dirty="0"/>
              <a:t>: The name given to how much information per second can be transferred across a particular connection. </a:t>
            </a:r>
          </a:p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Router</a:t>
            </a:r>
            <a:r>
              <a:rPr lang="en-US" dirty="0"/>
              <a:t>: The piece of hardware that decides which connection to transfer information along next.</a:t>
            </a:r>
          </a:p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Hub or Switch</a:t>
            </a:r>
            <a:r>
              <a:rPr lang="en-US" dirty="0"/>
              <a:t>: The pieces of hardware that connect PCs to a network.</a:t>
            </a:r>
          </a:p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Network Interface Card (NIC): </a:t>
            </a:r>
            <a:r>
              <a:rPr lang="en-US" dirty="0"/>
              <a:t>The piece of hardware inside your PC or laptop that sends and receives information on the network.  </a:t>
            </a:r>
          </a:p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Media Access Control (MAC) address</a:t>
            </a:r>
            <a:r>
              <a:rPr lang="en-US" dirty="0"/>
              <a:t>: A unique identifier used to identify your Network Interface Card (NIC) address on the network. This ID is only used on the Local Area Network.</a:t>
            </a:r>
          </a:p>
          <a:p>
            <a:pPr>
              <a:lnSpc>
                <a:spcPct val="120000"/>
              </a:lnSpc>
              <a:buFont typeface="Arial" charset="0"/>
              <a:buChar char="•"/>
              <a:defRPr/>
            </a:pPr>
            <a:r>
              <a:rPr lang="en-US" b="1" dirty="0"/>
              <a:t>Server</a:t>
            </a:r>
            <a:r>
              <a:rPr lang="en-US" dirty="0"/>
              <a:t>: A computer that provides information or services on a network.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F81B6238-0A4D-4AED-8F00-09A3A3834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61518-2E12-4862-8A95-8F4A7D06C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Font typeface="Arial" charset="0"/>
              <a:buNone/>
              <a:defRPr/>
            </a:pPr>
            <a:endParaRPr lang="en-US" dirty="0"/>
          </a:p>
          <a:p>
            <a:pPr marL="0" indent="0" algn="ctr">
              <a:lnSpc>
                <a:spcPct val="150000"/>
              </a:lnSpc>
              <a:buFont typeface="Arial" charset="0"/>
              <a:buNone/>
              <a:defRPr/>
            </a:pPr>
            <a:r>
              <a:rPr lang="en-US" i="1" dirty="0"/>
              <a:t>What if two </a:t>
            </a:r>
            <a:r>
              <a:rPr lang="en-US" i="1" dirty="0" err="1"/>
              <a:t>organisations</a:t>
            </a:r>
            <a:r>
              <a:rPr lang="en-US" i="1" dirty="0"/>
              <a:t> want to connect their networks and share information or provide services to each other?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44707</TotalTime>
  <Words>2040</Words>
  <Application>Microsoft Office PowerPoint</Application>
  <PresentationFormat>On-screen Show (4:3)</PresentationFormat>
  <Paragraphs>206</Paragraphs>
  <Slides>35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Narrow</vt:lpstr>
      <vt:lpstr>Calibri</vt:lpstr>
      <vt:lpstr>Georgia</vt:lpstr>
      <vt:lpstr>Helvetica</vt:lpstr>
      <vt:lpstr>Tahoma</vt:lpstr>
      <vt:lpstr>PPT_theme_v7</vt:lpstr>
      <vt:lpstr>Basic Course on the Search, Seizure and Confiscation of Online Crime Proceeds</vt:lpstr>
      <vt:lpstr>Session Objectives</vt:lpstr>
      <vt:lpstr>Internet Terminology and  IP Addresses</vt:lpstr>
      <vt:lpstr>What is the Internet</vt:lpstr>
      <vt:lpstr>Local Networks</vt:lpstr>
      <vt:lpstr>Wide Area Networks</vt:lpstr>
      <vt:lpstr>Wide Area Networks: Case Study</vt:lpstr>
      <vt:lpstr>Networking Terminology</vt:lpstr>
      <vt:lpstr>Question</vt:lpstr>
      <vt:lpstr>Another Question…</vt:lpstr>
      <vt:lpstr>Internet Traffic Forwarding</vt:lpstr>
      <vt:lpstr>IP Address (version 4)</vt:lpstr>
      <vt:lpstr>IP Address = Specific Person?</vt:lpstr>
      <vt:lpstr>PowerPoint Presentation</vt:lpstr>
      <vt:lpstr>Identifying Suspect IP Address</vt:lpstr>
      <vt:lpstr>Online Activity</vt:lpstr>
      <vt:lpstr>Case Study: Web Browsing Activity</vt:lpstr>
      <vt:lpstr>Case Study: Web Browsing Activity</vt:lpstr>
      <vt:lpstr>Case Study: Email Activity</vt:lpstr>
      <vt:lpstr>Case Study: Email Activity</vt:lpstr>
      <vt:lpstr>PowerPoint Presentation</vt:lpstr>
      <vt:lpstr>Case Study: Email Activity</vt:lpstr>
      <vt:lpstr>PowerPoint Presentation</vt:lpstr>
      <vt:lpstr>Other Services</vt:lpstr>
      <vt:lpstr>Associating IP Address to Real World Identity</vt:lpstr>
      <vt:lpstr>Remember…</vt:lpstr>
      <vt:lpstr>ISP Records</vt:lpstr>
      <vt:lpstr> Multinational Service Provider Records</vt:lpstr>
      <vt:lpstr>Corporations </vt:lpstr>
      <vt:lpstr>Technical Challenges</vt:lpstr>
      <vt:lpstr>Challenges</vt:lpstr>
      <vt:lpstr>Anonymising Services</vt:lpstr>
      <vt:lpstr>PowerPoint Presentation</vt:lpstr>
      <vt:lpstr>Carrier Grade NAT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286</cp:revision>
  <cp:lastPrinted>2016-05-18T07:38:13Z</cp:lastPrinted>
  <dcterms:created xsi:type="dcterms:W3CDTF">2013-06-24T06:40:18Z</dcterms:created>
  <dcterms:modified xsi:type="dcterms:W3CDTF">2023-11-13T15:25:38Z</dcterms:modified>
</cp:coreProperties>
</file>