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678" r:id="rId2"/>
    <p:sldId id="679" r:id="rId3"/>
    <p:sldId id="680" r:id="rId4"/>
    <p:sldId id="529" r:id="rId5"/>
    <p:sldId id="530" r:id="rId6"/>
    <p:sldId id="533" r:id="rId7"/>
    <p:sldId id="677" r:id="rId8"/>
    <p:sldId id="531" r:id="rId9"/>
    <p:sldId id="462" r:id="rId10"/>
    <p:sldId id="463" r:id="rId11"/>
    <p:sldId id="464" r:id="rId12"/>
    <p:sldId id="465" r:id="rId13"/>
    <p:sldId id="466" r:id="rId14"/>
    <p:sldId id="467" r:id="rId15"/>
    <p:sldId id="468" r:id="rId16"/>
    <p:sldId id="469" r:id="rId17"/>
    <p:sldId id="470" r:id="rId18"/>
    <p:sldId id="471" r:id="rId19"/>
    <p:sldId id="472" r:id="rId20"/>
    <p:sldId id="473" r:id="rId21"/>
    <p:sldId id="474" r:id="rId22"/>
    <p:sldId id="475" r:id="rId23"/>
    <p:sldId id="476" r:id="rId24"/>
    <p:sldId id="477" r:id="rId25"/>
    <p:sldId id="478" r:id="rId26"/>
    <p:sldId id="479" r:id="rId27"/>
    <p:sldId id="480" r:id="rId28"/>
    <p:sldId id="681" r:id="rId29"/>
  </p:sldIdLst>
  <p:sldSz cx="9144000" cy="6858000" type="screen4x3"/>
  <p:notesSz cx="9874250" cy="6724650"/>
  <p:defaultTextStyle>
    <a:defPPr>
      <a:defRPr lang="en-US"/>
    </a:defPPr>
    <a:lvl1pPr algn="l" rtl="0" eaLnBrk="0" fontAlgn="base" hangingPunct="0">
      <a:spcBef>
        <a:spcPct val="0"/>
      </a:spcBef>
      <a:spcAft>
        <a:spcPct val="0"/>
      </a:spcAft>
      <a:defRPr kern="1200">
        <a:solidFill>
          <a:schemeClr val="tx1"/>
        </a:solidFill>
        <a:latin typeface="Calibri" charset="0"/>
        <a:ea typeface="MS PGothic" charset="0"/>
        <a:cs typeface="MS PGothic" charset="0"/>
      </a:defRPr>
    </a:lvl1pPr>
    <a:lvl2pPr marL="457200" algn="l" rtl="0" eaLnBrk="0" fontAlgn="base" hangingPunct="0">
      <a:spcBef>
        <a:spcPct val="0"/>
      </a:spcBef>
      <a:spcAft>
        <a:spcPct val="0"/>
      </a:spcAft>
      <a:defRPr kern="1200">
        <a:solidFill>
          <a:schemeClr val="tx1"/>
        </a:solidFill>
        <a:latin typeface="Calibri" charset="0"/>
        <a:ea typeface="MS PGothic" charset="0"/>
        <a:cs typeface="MS PGothic" charset="0"/>
      </a:defRPr>
    </a:lvl2pPr>
    <a:lvl3pPr marL="914400" algn="l" rtl="0" eaLnBrk="0" fontAlgn="base" hangingPunct="0">
      <a:spcBef>
        <a:spcPct val="0"/>
      </a:spcBef>
      <a:spcAft>
        <a:spcPct val="0"/>
      </a:spcAft>
      <a:defRPr kern="1200">
        <a:solidFill>
          <a:schemeClr val="tx1"/>
        </a:solidFill>
        <a:latin typeface="Calibri" charset="0"/>
        <a:ea typeface="MS PGothic" charset="0"/>
        <a:cs typeface="MS PGothic" charset="0"/>
      </a:defRPr>
    </a:lvl3pPr>
    <a:lvl4pPr marL="1371600" algn="l" rtl="0" eaLnBrk="0" fontAlgn="base" hangingPunct="0">
      <a:spcBef>
        <a:spcPct val="0"/>
      </a:spcBef>
      <a:spcAft>
        <a:spcPct val="0"/>
      </a:spcAft>
      <a:defRPr kern="1200">
        <a:solidFill>
          <a:schemeClr val="tx1"/>
        </a:solidFill>
        <a:latin typeface="Calibri" charset="0"/>
        <a:ea typeface="MS PGothic" charset="0"/>
        <a:cs typeface="MS PGothic" charset="0"/>
      </a:defRPr>
    </a:lvl4pPr>
    <a:lvl5pPr marL="1828800" algn="l" rtl="0" eaLnBrk="0" fontAlgn="base" hangingPunct="0">
      <a:spcBef>
        <a:spcPct val="0"/>
      </a:spcBef>
      <a:spcAft>
        <a:spcPct val="0"/>
      </a:spcAft>
      <a:defRPr kern="1200">
        <a:solidFill>
          <a:schemeClr val="tx1"/>
        </a:solidFill>
        <a:latin typeface="Calibri" charset="0"/>
        <a:ea typeface="MS PGothic" charset="0"/>
        <a:cs typeface="MS PGothic" charset="0"/>
      </a:defRPr>
    </a:lvl5pPr>
    <a:lvl6pPr marL="2286000" algn="l" defTabSz="457200" rtl="0" eaLnBrk="1" latinLnBrk="0" hangingPunct="1">
      <a:defRPr kern="1200">
        <a:solidFill>
          <a:schemeClr val="tx1"/>
        </a:solidFill>
        <a:latin typeface="Calibri" charset="0"/>
        <a:ea typeface="MS PGothic" charset="0"/>
        <a:cs typeface="MS PGothic" charset="0"/>
      </a:defRPr>
    </a:lvl6pPr>
    <a:lvl7pPr marL="2743200" algn="l" defTabSz="457200" rtl="0" eaLnBrk="1" latinLnBrk="0" hangingPunct="1">
      <a:defRPr kern="1200">
        <a:solidFill>
          <a:schemeClr val="tx1"/>
        </a:solidFill>
        <a:latin typeface="Calibri" charset="0"/>
        <a:ea typeface="MS PGothic" charset="0"/>
        <a:cs typeface="MS PGothic" charset="0"/>
      </a:defRPr>
    </a:lvl7pPr>
    <a:lvl8pPr marL="3200400" algn="l" defTabSz="457200" rtl="0" eaLnBrk="1" latinLnBrk="0" hangingPunct="1">
      <a:defRPr kern="1200">
        <a:solidFill>
          <a:schemeClr val="tx1"/>
        </a:solidFill>
        <a:latin typeface="Calibri" charset="0"/>
        <a:ea typeface="MS PGothic" charset="0"/>
        <a:cs typeface="MS PGothic" charset="0"/>
      </a:defRPr>
    </a:lvl8pPr>
    <a:lvl9pPr marL="3657600" algn="l" defTabSz="457200" rtl="0" eaLnBrk="1" latinLnBrk="0" hangingPunct="1">
      <a:defRPr kern="1200">
        <a:solidFill>
          <a:schemeClr val="tx1"/>
        </a:solidFill>
        <a:latin typeface="Calibri" charset="0"/>
        <a:ea typeface="MS PGothic" charset="0"/>
        <a:cs typeface="MS PGothic"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618F"/>
    <a:srgbClr val="81ADD5"/>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4"/>
    <p:restoredTop sz="51750" autoAdjust="0"/>
  </p:normalViewPr>
  <p:slideViewPr>
    <p:cSldViewPr>
      <p:cViewPr varScale="1">
        <p:scale>
          <a:sx n="36" d="100"/>
          <a:sy n="36" d="100"/>
        </p:scale>
        <p:origin x="2146" y="43"/>
      </p:cViewPr>
      <p:guideLst>
        <p:guide orient="horz" pos="2160"/>
        <p:guide pos="2880"/>
      </p:guideLst>
    </p:cSldViewPr>
  </p:slideViewPr>
  <p:notesTextViewPr>
    <p:cViewPr>
      <p:scale>
        <a:sx n="1" d="1"/>
        <a:sy n="1" d="1"/>
      </p:scale>
      <p:origin x="0" y="0"/>
    </p:cViewPr>
  </p:notesTextViewPr>
  <p:sorterViewPr>
    <p:cViewPr>
      <p:scale>
        <a:sx n="100" d="100"/>
        <a:sy n="100" d="100"/>
      </p:scale>
      <p:origin x="0" y="1047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78313" cy="336550"/>
          </a:xfrm>
          <a:prstGeom prst="rect">
            <a:avLst/>
          </a:prstGeom>
        </p:spPr>
        <p:txBody>
          <a:bodyPr vert="horz" lIns="91440" tIns="45720" rIns="91440" bIns="45720" rtlCol="0"/>
          <a:lstStyle>
            <a:lvl1pPr algn="l">
              <a:defRPr sz="1200">
                <a:latin typeface="Calibri" pitchFamily="34" charset="0"/>
                <a:ea typeface="MS PGothic" pitchFamily="34" charset="-128"/>
                <a:cs typeface="+mn-cs"/>
              </a:defRPr>
            </a:lvl1pPr>
          </a:lstStyle>
          <a:p>
            <a:pPr>
              <a:defRPr/>
            </a:pPr>
            <a:endParaRPr lang="en-US"/>
          </a:p>
        </p:txBody>
      </p:sp>
      <p:sp>
        <p:nvSpPr>
          <p:cNvPr id="3" name="Date Placeholder 2"/>
          <p:cNvSpPr>
            <a:spLocks noGrp="1"/>
          </p:cNvSpPr>
          <p:nvPr>
            <p:ph type="dt" sz="quarter" idx="1"/>
          </p:nvPr>
        </p:nvSpPr>
        <p:spPr>
          <a:xfrm>
            <a:off x="5592763" y="0"/>
            <a:ext cx="4279900" cy="33655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A171FF2D-09AC-AE47-A729-F5E48D9A54D3}" type="datetimeFigureOut">
              <a:rPr lang="en-US"/>
              <a:pPr>
                <a:defRPr/>
              </a:pPr>
              <a:t>5/31/2018</a:t>
            </a:fld>
            <a:endParaRPr lang="en-US"/>
          </a:p>
        </p:txBody>
      </p:sp>
      <p:sp>
        <p:nvSpPr>
          <p:cNvPr id="4" name="Footer Placeholder 3"/>
          <p:cNvSpPr>
            <a:spLocks noGrp="1"/>
          </p:cNvSpPr>
          <p:nvPr>
            <p:ph type="ftr" sz="quarter" idx="2"/>
          </p:nvPr>
        </p:nvSpPr>
        <p:spPr>
          <a:xfrm>
            <a:off x="0" y="6386513"/>
            <a:ext cx="4278313" cy="336550"/>
          </a:xfrm>
          <a:prstGeom prst="rect">
            <a:avLst/>
          </a:prstGeom>
        </p:spPr>
        <p:txBody>
          <a:bodyPr vert="horz" lIns="91440" tIns="45720" rIns="91440" bIns="45720" rtlCol="0" anchor="b"/>
          <a:lstStyle>
            <a:lvl1pPr algn="l">
              <a:defRPr sz="1200">
                <a:latin typeface="Calibri" pitchFamily="34" charset="0"/>
                <a:ea typeface="MS PGothic" pitchFamily="34" charset="-128"/>
                <a:cs typeface="+mn-cs"/>
              </a:defRPr>
            </a:lvl1pPr>
          </a:lstStyle>
          <a:p>
            <a:pPr>
              <a:defRPr/>
            </a:pPr>
            <a:endParaRPr lang="en-US"/>
          </a:p>
        </p:txBody>
      </p:sp>
      <p:sp>
        <p:nvSpPr>
          <p:cNvPr id="5" name="Slide Number Placeholder 4"/>
          <p:cNvSpPr>
            <a:spLocks noGrp="1"/>
          </p:cNvSpPr>
          <p:nvPr>
            <p:ph type="sldNum" sz="quarter" idx="3"/>
          </p:nvPr>
        </p:nvSpPr>
        <p:spPr>
          <a:xfrm>
            <a:off x="5592763" y="6386513"/>
            <a:ext cx="4279900" cy="33655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625BF90D-8C24-9649-93BA-49780E40A799}" type="slidenum">
              <a:rPr lang="en-US"/>
              <a:pPr>
                <a:defRPr/>
              </a:pPr>
              <a:t>‹N°›</a:t>
            </a:fld>
            <a:endParaRPr lang="en-US"/>
          </a:p>
        </p:txBody>
      </p:sp>
    </p:spTree>
    <p:extLst>
      <p:ext uri="{BB962C8B-B14F-4D97-AF65-F5344CB8AC3E}">
        <p14:creationId xmlns:p14="http://schemas.microsoft.com/office/powerpoint/2010/main" val="1483485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78313" cy="33655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5592763" y="0"/>
            <a:ext cx="4279900" cy="336550"/>
          </a:xfrm>
          <a:prstGeom prst="rect">
            <a:avLst/>
          </a:prstGeom>
        </p:spPr>
        <p:txBody>
          <a:bodyPr vert="horz" lIns="91440" tIns="45720" rIns="91440" bIns="45720" rtlCol="0"/>
          <a:lstStyle>
            <a:lvl1pPr algn="r">
              <a:defRPr sz="1200"/>
            </a:lvl1pPr>
          </a:lstStyle>
          <a:p>
            <a:pPr>
              <a:defRPr/>
            </a:pPr>
            <a:fld id="{1245186B-82BE-B84F-91DB-E093B01A9425}" type="datetimeFigureOut">
              <a:rPr lang="en-US"/>
              <a:pPr>
                <a:defRPr/>
              </a:pPr>
              <a:t>5/31/2018</a:t>
            </a:fld>
            <a:endParaRPr lang="en-US"/>
          </a:p>
        </p:txBody>
      </p:sp>
      <p:sp>
        <p:nvSpPr>
          <p:cNvPr id="4" name="Slide Image Placeholder 3"/>
          <p:cNvSpPr>
            <a:spLocks noGrp="1" noRot="1" noChangeAspect="1"/>
          </p:cNvSpPr>
          <p:nvPr>
            <p:ph type="sldImg" idx="2"/>
          </p:nvPr>
        </p:nvSpPr>
        <p:spPr>
          <a:xfrm>
            <a:off x="3255963" y="504825"/>
            <a:ext cx="3362325" cy="25209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987425" y="3194050"/>
            <a:ext cx="7899400" cy="3025775"/>
          </a:xfrm>
          <a:prstGeom prst="rect">
            <a:avLst/>
          </a:prstGeom>
        </p:spPr>
        <p:txBody>
          <a:bodyPr vert="horz" lIns="91440" tIns="45720" rIns="91440" bIns="45720" rtlCol="0"/>
          <a:lstStyle/>
          <a:p>
            <a:pPr lvl="0"/>
            <a:r>
              <a:rPr lang="it-IT" noProof="0"/>
              <a:t>Click to edit Master text styles</a:t>
            </a:r>
          </a:p>
          <a:p>
            <a:pPr lvl="1"/>
            <a:r>
              <a:rPr lang="it-IT" noProof="0"/>
              <a:t>Second level</a:t>
            </a:r>
          </a:p>
          <a:p>
            <a:pPr lvl="2"/>
            <a:r>
              <a:rPr lang="it-IT" noProof="0"/>
              <a:t>Third level</a:t>
            </a:r>
          </a:p>
          <a:p>
            <a:pPr lvl="3"/>
            <a:r>
              <a:rPr lang="it-IT" noProof="0"/>
              <a:t>Fourth level</a:t>
            </a:r>
          </a:p>
          <a:p>
            <a:pPr lvl="4"/>
            <a:r>
              <a:rPr lang="it-IT" noProof="0"/>
              <a:t>Fifth level</a:t>
            </a:r>
            <a:endParaRPr lang="en-US" noProof="0"/>
          </a:p>
        </p:txBody>
      </p:sp>
      <p:sp>
        <p:nvSpPr>
          <p:cNvPr id="6" name="Footer Placeholder 5"/>
          <p:cNvSpPr>
            <a:spLocks noGrp="1"/>
          </p:cNvSpPr>
          <p:nvPr>
            <p:ph type="ftr" sz="quarter" idx="4"/>
          </p:nvPr>
        </p:nvSpPr>
        <p:spPr>
          <a:xfrm>
            <a:off x="0" y="6386513"/>
            <a:ext cx="4278313" cy="33655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5592763" y="6386513"/>
            <a:ext cx="4279900" cy="336550"/>
          </a:xfrm>
          <a:prstGeom prst="rect">
            <a:avLst/>
          </a:prstGeom>
        </p:spPr>
        <p:txBody>
          <a:bodyPr vert="horz" lIns="91440" tIns="45720" rIns="91440" bIns="45720" rtlCol="0" anchor="b"/>
          <a:lstStyle>
            <a:lvl1pPr algn="r">
              <a:defRPr sz="1200"/>
            </a:lvl1pPr>
          </a:lstStyle>
          <a:p>
            <a:pPr>
              <a:defRPr/>
            </a:pPr>
            <a:fld id="{0A9CA34D-D136-324F-8C5C-F0F921B45548}" type="slidenum">
              <a:rPr lang="en-US"/>
              <a:pPr>
                <a:defRPr/>
              </a:pPr>
              <a:t>‹N°›</a:t>
            </a:fld>
            <a:endParaRPr lang="en-US"/>
          </a:p>
        </p:txBody>
      </p:sp>
    </p:spTree>
    <p:extLst>
      <p:ext uri="{BB962C8B-B14F-4D97-AF65-F5344CB8AC3E}">
        <p14:creationId xmlns:p14="http://schemas.microsoft.com/office/powerpoint/2010/main" val="1410882654"/>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GB" sz="1200" kern="1200" dirty="0">
              <a:solidFill>
                <a:schemeClr val="tx1"/>
              </a:solidFill>
              <a:effectLst/>
              <a:latin typeface="+mn-lt"/>
              <a:ea typeface="+mn-ea"/>
              <a:cs typeface="+mn-cs"/>
            </a:endParaRPr>
          </a:p>
          <a:p>
            <a:r>
              <a:rPr lang="fr-FR" sz="1200" b="1">
                <a:solidFill>
                  <a:schemeClr val="tx1"/>
                </a:solidFill>
                <a:latin typeface="+mn-lt"/>
                <a:ea typeface="+mn-ea"/>
                <a:cs typeface="+mn-cs"/>
              </a:rPr>
              <a:t>PowerPoint (ou autre type de présentation)</a:t>
            </a:r>
          </a:p>
          <a:p>
            <a:pPr marL="0" marR="0" lvl="0" indent="0" algn="l" defTabSz="457200" rtl="0" eaLnBrk="0" fontAlgn="base" latinLnBrk="0" hangingPunct="0">
              <a:lnSpc>
                <a:spcPct val="100000"/>
              </a:lnSpc>
              <a:spcBef>
                <a:spcPct val="30000"/>
              </a:spcBef>
              <a:spcAft>
                <a:spcPct val="0"/>
              </a:spcAft>
              <a:buClrTx/>
              <a:buSzTx/>
              <a:buFontTx/>
              <a:buNone/>
              <a:tabLst/>
              <a:defRPr/>
            </a:pPr>
            <a:r>
              <a:rPr lang="fr-FR" sz="1200" kern="1200" smtClean="0">
                <a:solidFill>
                  <a:schemeClr val="tx1"/>
                </a:solidFill>
                <a:latin typeface="+mn-lt"/>
                <a:ea typeface="ＭＳ Ｐゴシック" charset="0"/>
                <a:cs typeface="ＭＳ Ｐゴシック" charset="0"/>
              </a:rPr>
              <a:t>Une présentation PowerPoint a été préparée pour cette session.  Il s’agit d’une présentation générale</a:t>
            </a:r>
            <a:r>
              <a:rPr lang="fr-FR" sz="1200" kern="1200" baseline="0" smtClean="0">
                <a:solidFill>
                  <a:schemeClr val="tx1"/>
                </a:solidFill>
                <a:latin typeface="+mn-lt"/>
                <a:ea typeface="ＭＳ Ｐゴシック" charset="0"/>
                <a:cs typeface="ＭＳ Ｐゴシック" charset="0"/>
              </a:rPr>
              <a:t> </a:t>
            </a:r>
            <a:r>
              <a:rPr lang="fr-FR" sz="1200" kern="1200" smtClean="0">
                <a:solidFill>
                  <a:schemeClr val="tx1"/>
                </a:solidFill>
                <a:latin typeface="+mn-lt"/>
                <a:ea typeface="ＭＳ Ｐゴシック" charset="0"/>
                <a:cs typeface="ＭＳ Ｐゴシック" charset="0"/>
              </a:rPr>
              <a:t>qui ne tient pas compte des problématiques locales;</a:t>
            </a:r>
            <a:r>
              <a:rPr lang="fr-FR" sz="1200" kern="1200" baseline="0" smtClean="0">
                <a:solidFill>
                  <a:schemeClr val="tx1"/>
                </a:solidFill>
                <a:latin typeface="+mn-lt"/>
                <a:ea typeface="ＭＳ Ｐゴシック" charset="0"/>
                <a:cs typeface="ＭＳ Ｐゴシック" charset="0"/>
              </a:rPr>
              <a:t> celles-ci pourraient être traitées</a:t>
            </a:r>
            <a:r>
              <a:rPr lang="fr-FR" sz="1200" kern="1200" smtClean="0">
                <a:solidFill>
                  <a:schemeClr val="tx1"/>
                </a:solidFill>
                <a:latin typeface="+mn-lt"/>
                <a:ea typeface="ＭＳ Ｐゴシック" charset="0"/>
                <a:cs typeface="ＭＳ Ｐゴシック" charset="0"/>
              </a:rPr>
              <a:t> lorsque cette formation sera dispensée au niveau national.  Le formateur veillera à ce que les informations présentées à ce stade correspondent aux spécificités du lieu où se déroule la formation.</a:t>
            </a:r>
          </a:p>
        </p:txBody>
      </p:sp>
      <p:sp>
        <p:nvSpPr>
          <p:cNvPr id="4" name="Espace réservé du numéro de diapositive 3"/>
          <p:cNvSpPr>
            <a:spLocks noGrp="1"/>
          </p:cNvSpPr>
          <p:nvPr>
            <p:ph type="sldNum" sz="quarter" idx="10"/>
          </p:nvPr>
        </p:nvSpPr>
        <p:spPr/>
        <p:txBody>
          <a:bodyPr/>
          <a:lstStyle/>
          <a:p>
            <a:fld id="{5827260C-95DC-194B-88B2-0B241DEC43BF}" type="slidenum">
              <a:rPr lang="en-US" smtClean="0"/>
              <a:pPr/>
              <a:t>1</a:t>
            </a:fld>
            <a:endParaRPr lang="en-US" smtClean="0"/>
          </a:p>
        </p:txBody>
      </p:sp>
    </p:spTree>
    <p:extLst>
      <p:ext uri="{BB962C8B-B14F-4D97-AF65-F5344CB8AC3E}">
        <p14:creationId xmlns:p14="http://schemas.microsoft.com/office/powerpoint/2010/main" val="13951983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A9CA34D-D136-324F-8C5C-F0F921B45548}" type="slidenum">
              <a:rPr lang="en-US" smtClean="0"/>
              <a:pPr>
                <a:defRPr/>
              </a:pPr>
              <a:t>10</a:t>
            </a:fld>
            <a:endParaRPr lang="en-US" smtClean="0"/>
          </a:p>
        </p:txBody>
      </p:sp>
    </p:spTree>
    <p:extLst>
      <p:ext uri="{BB962C8B-B14F-4D97-AF65-F5344CB8AC3E}">
        <p14:creationId xmlns:p14="http://schemas.microsoft.com/office/powerpoint/2010/main" val="9505639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A9CA34D-D136-324F-8C5C-F0F921B45548}" type="slidenum">
              <a:rPr lang="en-US" smtClean="0"/>
              <a:pPr>
                <a:defRPr/>
              </a:pPr>
              <a:t>11</a:t>
            </a:fld>
            <a:endParaRPr lang="en-US" smtClean="0"/>
          </a:p>
        </p:txBody>
      </p:sp>
    </p:spTree>
    <p:extLst>
      <p:ext uri="{BB962C8B-B14F-4D97-AF65-F5344CB8AC3E}">
        <p14:creationId xmlns:p14="http://schemas.microsoft.com/office/powerpoint/2010/main" val="12099831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A9CA34D-D136-324F-8C5C-F0F921B45548}" type="slidenum">
              <a:rPr lang="en-US" smtClean="0"/>
              <a:pPr>
                <a:defRPr/>
              </a:pPr>
              <a:t>12</a:t>
            </a:fld>
            <a:endParaRPr lang="en-US" smtClean="0"/>
          </a:p>
        </p:txBody>
      </p:sp>
    </p:spTree>
    <p:extLst>
      <p:ext uri="{BB962C8B-B14F-4D97-AF65-F5344CB8AC3E}">
        <p14:creationId xmlns:p14="http://schemas.microsoft.com/office/powerpoint/2010/main" val="22336993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A9CA34D-D136-324F-8C5C-F0F921B45548}" type="slidenum">
              <a:rPr lang="en-US" smtClean="0"/>
              <a:pPr>
                <a:defRPr/>
              </a:pPr>
              <a:t>13</a:t>
            </a:fld>
            <a:endParaRPr lang="en-US" smtClean="0"/>
          </a:p>
        </p:txBody>
      </p:sp>
    </p:spTree>
    <p:extLst>
      <p:ext uri="{BB962C8B-B14F-4D97-AF65-F5344CB8AC3E}">
        <p14:creationId xmlns:p14="http://schemas.microsoft.com/office/powerpoint/2010/main" val="10781238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A9CA34D-D136-324F-8C5C-F0F921B45548}" type="slidenum">
              <a:rPr lang="en-US" smtClean="0"/>
              <a:pPr>
                <a:defRPr/>
              </a:pPr>
              <a:t>14</a:t>
            </a:fld>
            <a:endParaRPr lang="en-US" smtClean="0"/>
          </a:p>
        </p:txBody>
      </p:sp>
    </p:spTree>
    <p:extLst>
      <p:ext uri="{BB962C8B-B14F-4D97-AF65-F5344CB8AC3E}">
        <p14:creationId xmlns:p14="http://schemas.microsoft.com/office/powerpoint/2010/main" val="34381673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A9CA34D-D136-324F-8C5C-F0F921B45548}" type="slidenum">
              <a:rPr lang="en-US" smtClean="0"/>
              <a:pPr>
                <a:defRPr/>
              </a:pPr>
              <a:t>15</a:t>
            </a:fld>
            <a:endParaRPr lang="en-US" smtClean="0"/>
          </a:p>
        </p:txBody>
      </p:sp>
    </p:spTree>
    <p:extLst>
      <p:ext uri="{BB962C8B-B14F-4D97-AF65-F5344CB8AC3E}">
        <p14:creationId xmlns:p14="http://schemas.microsoft.com/office/powerpoint/2010/main" val="35861252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A9CA34D-D136-324F-8C5C-F0F921B45548}" type="slidenum">
              <a:rPr lang="en-US" smtClean="0"/>
              <a:pPr>
                <a:defRPr/>
              </a:pPr>
              <a:t>16</a:t>
            </a:fld>
            <a:endParaRPr lang="en-US" smtClean="0"/>
          </a:p>
        </p:txBody>
      </p:sp>
    </p:spTree>
    <p:extLst>
      <p:ext uri="{BB962C8B-B14F-4D97-AF65-F5344CB8AC3E}">
        <p14:creationId xmlns:p14="http://schemas.microsoft.com/office/powerpoint/2010/main" val="34589493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A9CA34D-D136-324F-8C5C-F0F921B45548}" type="slidenum">
              <a:rPr lang="en-US" smtClean="0"/>
              <a:pPr>
                <a:defRPr/>
              </a:pPr>
              <a:t>17</a:t>
            </a:fld>
            <a:endParaRPr lang="en-US" smtClean="0"/>
          </a:p>
        </p:txBody>
      </p:sp>
    </p:spTree>
    <p:extLst>
      <p:ext uri="{BB962C8B-B14F-4D97-AF65-F5344CB8AC3E}">
        <p14:creationId xmlns:p14="http://schemas.microsoft.com/office/powerpoint/2010/main" val="30339448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A9CA34D-D136-324F-8C5C-F0F921B45548}" type="slidenum">
              <a:rPr lang="en-US" smtClean="0"/>
              <a:pPr>
                <a:defRPr/>
              </a:pPr>
              <a:t>18</a:t>
            </a:fld>
            <a:endParaRPr lang="en-US" smtClean="0"/>
          </a:p>
        </p:txBody>
      </p:sp>
    </p:spTree>
    <p:extLst>
      <p:ext uri="{BB962C8B-B14F-4D97-AF65-F5344CB8AC3E}">
        <p14:creationId xmlns:p14="http://schemas.microsoft.com/office/powerpoint/2010/main" val="369552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A9CA34D-D136-324F-8C5C-F0F921B45548}" type="slidenum">
              <a:rPr lang="en-US" smtClean="0"/>
              <a:pPr>
                <a:defRPr/>
              </a:pPr>
              <a:t>19</a:t>
            </a:fld>
            <a:endParaRPr lang="en-US" smtClean="0"/>
          </a:p>
        </p:txBody>
      </p:sp>
    </p:spTree>
    <p:extLst>
      <p:ext uri="{BB962C8B-B14F-4D97-AF65-F5344CB8AC3E}">
        <p14:creationId xmlns:p14="http://schemas.microsoft.com/office/powerpoint/2010/main" val="34195968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kern="1200" smtClean="0">
                <a:solidFill>
                  <a:schemeClr val="tx1"/>
                </a:solidFill>
                <a:latin typeface="+mn-lt"/>
                <a:ea typeface="ＭＳ Ｐゴシック" charset="0"/>
                <a:cs typeface="ＭＳ Ｐゴシック" charset="0"/>
              </a:rPr>
              <a:t>Les questions d'hygiène et de sécurité sont traitées dans cette diapositive.  Elles varient selon le lieu de la formation. Le formateur doit veiller à ce que les informations communiquées</a:t>
            </a:r>
            <a:r>
              <a:rPr lang="fr-FR" sz="1200" kern="1200" baseline="0" smtClean="0">
                <a:solidFill>
                  <a:schemeClr val="tx1"/>
                </a:solidFill>
                <a:latin typeface="+mn-lt"/>
                <a:ea typeface="ＭＳ Ｐゴシック" charset="0"/>
                <a:cs typeface="ＭＳ Ｐゴシック" charset="0"/>
              </a:rPr>
              <a:t> </a:t>
            </a:r>
            <a:r>
              <a:rPr lang="fr-FR" sz="1200" kern="1200" smtClean="0">
                <a:solidFill>
                  <a:schemeClr val="tx1"/>
                </a:solidFill>
                <a:latin typeface="+mn-lt"/>
                <a:ea typeface="ＭＳ Ｐゴシック" charset="0"/>
                <a:cs typeface="ＭＳ Ｐゴシック" charset="0"/>
              </a:rPr>
              <a:t>soient correctes.</a:t>
            </a:r>
            <a:endParaRPr lang="fr-FR" sz="1200" kern="1200">
              <a:solidFill>
                <a:schemeClr val="tx1"/>
              </a:solidFill>
              <a:latin typeface="+mn-lt"/>
              <a:ea typeface="ＭＳ Ｐゴシック" charset="0"/>
              <a:cs typeface="ＭＳ Ｐゴシック" charset="0"/>
            </a:endParaRPr>
          </a:p>
        </p:txBody>
      </p:sp>
      <p:sp>
        <p:nvSpPr>
          <p:cNvPr id="4" name="Espace réservé du numéro de diapositive 3"/>
          <p:cNvSpPr>
            <a:spLocks noGrp="1"/>
          </p:cNvSpPr>
          <p:nvPr>
            <p:ph type="sldNum" sz="quarter" idx="10"/>
          </p:nvPr>
        </p:nvSpPr>
        <p:spPr/>
        <p:txBody>
          <a:bodyPr/>
          <a:lstStyle/>
          <a:p>
            <a:fld id="{5827260C-95DC-194B-88B2-0B241DEC43BF}" type="slidenum">
              <a:rPr lang="en-US" smtClean="0"/>
              <a:pPr/>
              <a:t>2</a:t>
            </a:fld>
            <a:endParaRPr lang="en-US" smtClean="0"/>
          </a:p>
        </p:txBody>
      </p:sp>
    </p:spTree>
    <p:extLst>
      <p:ext uri="{BB962C8B-B14F-4D97-AF65-F5344CB8AC3E}">
        <p14:creationId xmlns:p14="http://schemas.microsoft.com/office/powerpoint/2010/main" val="141462892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A9CA34D-D136-324F-8C5C-F0F921B45548}" type="slidenum">
              <a:rPr lang="en-US" smtClean="0"/>
              <a:pPr>
                <a:defRPr/>
              </a:pPr>
              <a:t>20</a:t>
            </a:fld>
            <a:endParaRPr lang="en-US" smtClean="0"/>
          </a:p>
        </p:txBody>
      </p:sp>
    </p:spTree>
    <p:extLst>
      <p:ext uri="{BB962C8B-B14F-4D97-AF65-F5344CB8AC3E}">
        <p14:creationId xmlns:p14="http://schemas.microsoft.com/office/powerpoint/2010/main" val="299767759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A9CA34D-D136-324F-8C5C-F0F921B45548}" type="slidenum">
              <a:rPr lang="en-US" smtClean="0"/>
              <a:pPr>
                <a:defRPr/>
              </a:pPr>
              <a:t>21</a:t>
            </a:fld>
            <a:endParaRPr lang="en-US" smtClean="0"/>
          </a:p>
        </p:txBody>
      </p:sp>
    </p:spTree>
    <p:extLst>
      <p:ext uri="{BB962C8B-B14F-4D97-AF65-F5344CB8AC3E}">
        <p14:creationId xmlns:p14="http://schemas.microsoft.com/office/powerpoint/2010/main" val="146942491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A9CA34D-D136-324F-8C5C-F0F921B45548}" type="slidenum">
              <a:rPr lang="en-US" smtClean="0"/>
              <a:pPr>
                <a:defRPr/>
              </a:pPr>
              <a:t>22</a:t>
            </a:fld>
            <a:endParaRPr lang="en-US" smtClean="0"/>
          </a:p>
        </p:txBody>
      </p:sp>
    </p:spTree>
    <p:extLst>
      <p:ext uri="{BB962C8B-B14F-4D97-AF65-F5344CB8AC3E}">
        <p14:creationId xmlns:p14="http://schemas.microsoft.com/office/powerpoint/2010/main" val="247699368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A9CA34D-D136-324F-8C5C-F0F921B45548}" type="slidenum">
              <a:rPr lang="en-US" smtClean="0"/>
              <a:pPr>
                <a:defRPr/>
              </a:pPr>
              <a:t>23</a:t>
            </a:fld>
            <a:endParaRPr lang="en-US" smtClean="0"/>
          </a:p>
        </p:txBody>
      </p:sp>
    </p:spTree>
    <p:extLst>
      <p:ext uri="{BB962C8B-B14F-4D97-AF65-F5344CB8AC3E}">
        <p14:creationId xmlns:p14="http://schemas.microsoft.com/office/powerpoint/2010/main" val="408010545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A9CA34D-D136-324F-8C5C-F0F921B45548}" type="slidenum">
              <a:rPr lang="en-US" smtClean="0"/>
              <a:pPr>
                <a:defRPr/>
              </a:pPr>
              <a:t>24</a:t>
            </a:fld>
            <a:endParaRPr lang="en-US" smtClean="0"/>
          </a:p>
        </p:txBody>
      </p:sp>
    </p:spTree>
    <p:extLst>
      <p:ext uri="{BB962C8B-B14F-4D97-AF65-F5344CB8AC3E}">
        <p14:creationId xmlns:p14="http://schemas.microsoft.com/office/powerpoint/2010/main" val="321825866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A9CA34D-D136-324F-8C5C-F0F921B45548}" type="slidenum">
              <a:rPr lang="en-US" smtClean="0"/>
              <a:pPr>
                <a:defRPr/>
              </a:pPr>
              <a:t>25</a:t>
            </a:fld>
            <a:endParaRPr lang="en-US" smtClean="0"/>
          </a:p>
        </p:txBody>
      </p:sp>
    </p:spTree>
    <p:extLst>
      <p:ext uri="{BB962C8B-B14F-4D97-AF65-F5344CB8AC3E}">
        <p14:creationId xmlns:p14="http://schemas.microsoft.com/office/powerpoint/2010/main" val="356873442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A9CA34D-D136-324F-8C5C-F0F921B45548}" type="slidenum">
              <a:rPr lang="en-US" smtClean="0"/>
              <a:pPr>
                <a:defRPr/>
              </a:pPr>
              <a:t>26</a:t>
            </a:fld>
            <a:endParaRPr lang="en-US" smtClean="0"/>
          </a:p>
        </p:txBody>
      </p:sp>
    </p:spTree>
    <p:extLst>
      <p:ext uri="{BB962C8B-B14F-4D97-AF65-F5344CB8AC3E}">
        <p14:creationId xmlns:p14="http://schemas.microsoft.com/office/powerpoint/2010/main" val="426734204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A9CA34D-D136-324F-8C5C-F0F921B45548}" type="slidenum">
              <a:rPr lang="en-US" smtClean="0"/>
              <a:pPr>
                <a:defRPr/>
              </a:pPr>
              <a:t>27</a:t>
            </a:fld>
            <a:endParaRPr lang="en-US" smtClean="0"/>
          </a:p>
        </p:txBody>
      </p:sp>
    </p:spTree>
    <p:extLst>
      <p:ext uri="{BB962C8B-B14F-4D97-AF65-F5344CB8AC3E}">
        <p14:creationId xmlns:p14="http://schemas.microsoft.com/office/powerpoint/2010/main" val="214785998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fr-FR" sz="1200">
                <a:solidFill>
                  <a:schemeClr val="tx1"/>
                </a:solidFill>
                <a:latin typeface="+mn-lt"/>
                <a:ea typeface="+mn-ea"/>
                <a:cs typeface="+mn-cs"/>
              </a:rPr>
              <a:t>Le formateur devrait donner aux participants la possibilité de poser </a:t>
            </a:r>
            <a:r>
              <a:rPr lang="fr-FR" sz="1200" smtClean="0">
                <a:solidFill>
                  <a:schemeClr val="tx1"/>
                </a:solidFill>
                <a:latin typeface="+mn-lt"/>
                <a:ea typeface="+mn-ea"/>
                <a:cs typeface="+mn-cs"/>
              </a:rPr>
              <a:t>des </a:t>
            </a:r>
            <a:r>
              <a:rPr lang="fr-FR" sz="1200">
                <a:solidFill>
                  <a:schemeClr val="tx1"/>
                </a:solidFill>
                <a:latin typeface="+mn-lt"/>
                <a:ea typeface="+mn-ea"/>
                <a:cs typeface="+mn-cs"/>
              </a:rPr>
              <a:t>questions </a:t>
            </a:r>
            <a:r>
              <a:rPr lang="fr-FR" sz="1200" smtClean="0">
                <a:solidFill>
                  <a:schemeClr val="tx1"/>
                </a:solidFill>
                <a:latin typeface="+mn-lt"/>
                <a:ea typeface="+mn-ea"/>
                <a:cs typeface="+mn-cs"/>
              </a:rPr>
              <a:t>sur </a:t>
            </a:r>
            <a:r>
              <a:rPr lang="fr-FR" sz="1200">
                <a:solidFill>
                  <a:schemeClr val="tx1"/>
                </a:solidFill>
                <a:latin typeface="+mn-lt"/>
                <a:ea typeface="+mn-ea"/>
                <a:cs typeface="+mn-cs"/>
              </a:rPr>
              <a:t>la première partie du cours.</a:t>
            </a:r>
          </a:p>
          <a:p>
            <a:endParaRPr lang="en-GB" sz="1200" b="1" kern="1200" dirty="0">
              <a:solidFill>
                <a:schemeClr val="tx1"/>
              </a:solidFill>
              <a:effectLst/>
              <a:latin typeface="+mn-lt"/>
              <a:ea typeface="+mn-ea"/>
              <a:cs typeface="+mn-cs"/>
            </a:endParaRPr>
          </a:p>
          <a:p>
            <a:r>
              <a:rPr lang="fr-FR" sz="1200" b="1">
                <a:solidFill>
                  <a:schemeClr val="tx1"/>
                </a:solidFill>
                <a:latin typeface="+mn-lt"/>
                <a:ea typeface="+mn-ea"/>
                <a:cs typeface="+mn-cs"/>
              </a:rPr>
              <a:t>Exercices pratiques (le cas échéant)</a:t>
            </a:r>
          </a:p>
          <a:p>
            <a:r>
              <a:rPr lang="fr-FR" sz="1200">
                <a:solidFill>
                  <a:schemeClr val="tx1"/>
                </a:solidFill>
                <a:latin typeface="+mn-lt"/>
                <a:ea typeface="+mn-ea"/>
                <a:cs typeface="+mn-cs"/>
              </a:rPr>
              <a:t>Le seul exercice pratique de cette session est le tour de table </a:t>
            </a:r>
            <a:r>
              <a:rPr lang="fr-FR" sz="1200" smtClean="0">
                <a:solidFill>
                  <a:schemeClr val="tx1"/>
                </a:solidFill>
                <a:latin typeface="+mn-lt"/>
                <a:ea typeface="+mn-ea"/>
                <a:cs typeface="+mn-cs"/>
              </a:rPr>
              <a:t>permettant aux </a:t>
            </a:r>
            <a:r>
              <a:rPr lang="fr-FR" sz="1200">
                <a:solidFill>
                  <a:schemeClr val="tx1"/>
                </a:solidFill>
                <a:latin typeface="+mn-lt"/>
                <a:ea typeface="+mn-ea"/>
                <a:cs typeface="+mn-cs"/>
              </a:rPr>
              <a:t>participants et </a:t>
            </a:r>
            <a:r>
              <a:rPr lang="fr-FR" sz="1200" smtClean="0">
                <a:solidFill>
                  <a:schemeClr val="tx1"/>
                </a:solidFill>
                <a:latin typeface="+mn-lt"/>
                <a:ea typeface="+mn-ea"/>
                <a:cs typeface="+mn-cs"/>
              </a:rPr>
              <a:t>aux formateurs de se présenter et de faire connaissance. On </a:t>
            </a:r>
            <a:r>
              <a:rPr lang="fr-FR" sz="1200">
                <a:solidFill>
                  <a:schemeClr val="tx1"/>
                </a:solidFill>
                <a:latin typeface="+mn-lt"/>
                <a:ea typeface="+mn-ea"/>
                <a:cs typeface="+mn-cs"/>
              </a:rPr>
              <a:t>trouvera les modalités de cet exercice dans la section précédente.</a:t>
            </a:r>
          </a:p>
          <a:p>
            <a:r>
              <a:rPr lang="fr-FR" sz="1200">
                <a:solidFill>
                  <a:schemeClr val="tx1"/>
                </a:solidFill>
                <a:latin typeface="+mn-lt"/>
                <a:ea typeface="+mn-ea"/>
                <a:cs typeface="+mn-cs"/>
              </a:rPr>
              <a:t> </a:t>
            </a:r>
          </a:p>
          <a:p>
            <a:r>
              <a:rPr lang="fr-FR" sz="1200" b="1">
                <a:solidFill>
                  <a:schemeClr val="tx1"/>
                </a:solidFill>
                <a:latin typeface="+mn-lt"/>
                <a:ea typeface="+mn-ea"/>
                <a:cs typeface="+mn-cs"/>
              </a:rPr>
              <a:t>Contrôle des connaissances</a:t>
            </a:r>
          </a:p>
          <a:p>
            <a:r>
              <a:rPr lang="fr-FR" sz="1200">
                <a:solidFill>
                  <a:schemeClr val="tx1"/>
                </a:solidFill>
                <a:latin typeface="+mn-lt"/>
                <a:ea typeface="+mn-ea"/>
                <a:cs typeface="+mn-cs"/>
              </a:rPr>
              <a:t>Aucun contrôle des connaissances </a:t>
            </a:r>
            <a:r>
              <a:rPr lang="fr-FR" sz="1200" smtClean="0">
                <a:solidFill>
                  <a:schemeClr val="tx1"/>
                </a:solidFill>
                <a:latin typeface="+mn-lt"/>
                <a:ea typeface="+mn-ea"/>
                <a:cs typeface="+mn-cs"/>
              </a:rPr>
              <a:t>n’est prévue pour </a:t>
            </a:r>
            <a:r>
              <a:rPr lang="fr-FR" sz="1200">
                <a:solidFill>
                  <a:schemeClr val="tx1"/>
                </a:solidFill>
                <a:latin typeface="+mn-lt"/>
                <a:ea typeface="+mn-ea"/>
                <a:cs typeface="+mn-cs"/>
              </a:rPr>
              <a:t>cette session.</a:t>
            </a:r>
          </a:p>
          <a:p>
            <a:endParaRPr lang="en-GB" dirty="0"/>
          </a:p>
        </p:txBody>
      </p:sp>
      <p:sp>
        <p:nvSpPr>
          <p:cNvPr id="4" name="Slide Number Placeholder 3"/>
          <p:cNvSpPr>
            <a:spLocks noGrp="1"/>
          </p:cNvSpPr>
          <p:nvPr>
            <p:ph type="sldNum" sz="quarter" idx="10"/>
          </p:nvPr>
        </p:nvSpPr>
        <p:spPr/>
        <p:txBody>
          <a:bodyPr/>
          <a:lstStyle/>
          <a:p>
            <a:fld id="{D4504A11-3BA0-4461-A1C5-454F02F9540C}" type="slidenum">
              <a:rPr lang="en-GB" smtClean="0"/>
              <a:pPr/>
              <a:t>28</a:t>
            </a:fld>
            <a:endParaRPr lang="en-GB" smtClean="0"/>
          </a:p>
        </p:txBody>
      </p:sp>
    </p:spTree>
    <p:extLst>
      <p:ext uri="{BB962C8B-B14F-4D97-AF65-F5344CB8AC3E}">
        <p14:creationId xmlns:p14="http://schemas.microsoft.com/office/powerpoint/2010/main" val="25590770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a:solidFill>
                  <a:schemeClr val="tx1"/>
                </a:solidFill>
                <a:latin typeface="+mn-lt"/>
                <a:ea typeface="+mn-ea"/>
                <a:cs typeface="+mn-cs"/>
              </a:rPr>
              <a:t>Les objectifs </a:t>
            </a:r>
            <a:r>
              <a:rPr lang="fr-FR" sz="1200" smtClean="0">
                <a:solidFill>
                  <a:schemeClr val="tx1"/>
                </a:solidFill>
                <a:latin typeface="+mn-lt"/>
                <a:ea typeface="+mn-ea"/>
                <a:cs typeface="+mn-cs"/>
              </a:rPr>
              <a:t>correspondent</a:t>
            </a:r>
            <a:r>
              <a:rPr lang="fr-FR" sz="1200" baseline="0" smtClean="0">
                <a:solidFill>
                  <a:schemeClr val="tx1"/>
                </a:solidFill>
                <a:latin typeface="+mn-lt"/>
                <a:ea typeface="+mn-ea"/>
                <a:cs typeface="+mn-cs"/>
              </a:rPr>
              <a:t> au savoir que les </a:t>
            </a:r>
            <a:r>
              <a:rPr lang="fr-FR" sz="1200" smtClean="0">
                <a:solidFill>
                  <a:schemeClr val="tx1"/>
                </a:solidFill>
                <a:latin typeface="+mn-lt"/>
                <a:ea typeface="+mn-ea"/>
                <a:cs typeface="+mn-cs"/>
              </a:rPr>
              <a:t>participants sont censés avoir acquis à </a:t>
            </a:r>
            <a:r>
              <a:rPr lang="fr-FR" sz="1200">
                <a:solidFill>
                  <a:schemeClr val="tx1"/>
                </a:solidFill>
                <a:latin typeface="+mn-lt"/>
                <a:ea typeface="+mn-ea"/>
                <a:cs typeface="+mn-cs"/>
              </a:rPr>
              <a:t>la fin de la session.  Ces objectifs peuvent être utilisés pour tester les connaissances que les </a:t>
            </a:r>
            <a:r>
              <a:rPr lang="fr-FR" sz="1200" smtClean="0">
                <a:solidFill>
                  <a:schemeClr val="tx1"/>
                </a:solidFill>
                <a:latin typeface="+mn-lt"/>
                <a:ea typeface="+mn-ea"/>
                <a:cs typeface="+mn-cs"/>
              </a:rPr>
              <a:t>participants </a:t>
            </a:r>
            <a:r>
              <a:rPr lang="fr-FR" sz="1200">
                <a:solidFill>
                  <a:schemeClr val="tx1"/>
                </a:solidFill>
                <a:latin typeface="+mn-lt"/>
                <a:ea typeface="+mn-ea"/>
                <a:cs typeface="+mn-cs"/>
              </a:rPr>
              <a:t>ont obtenues et permettre </a:t>
            </a:r>
            <a:r>
              <a:rPr lang="fr-FR" sz="1200" smtClean="0">
                <a:solidFill>
                  <a:schemeClr val="tx1"/>
                </a:solidFill>
                <a:latin typeface="+mn-lt"/>
                <a:ea typeface="+mn-ea"/>
                <a:cs typeface="+mn-cs"/>
              </a:rPr>
              <a:t>à ceux-ci d'évaluer </a:t>
            </a:r>
            <a:r>
              <a:rPr lang="fr-FR" sz="1200">
                <a:solidFill>
                  <a:schemeClr val="tx1"/>
                </a:solidFill>
                <a:latin typeface="+mn-lt"/>
                <a:ea typeface="+mn-ea"/>
                <a:cs typeface="+mn-cs"/>
              </a:rPr>
              <a:t>la formation.  À la fin de cette session les participants devraient pouvoir:</a:t>
            </a:r>
          </a:p>
          <a:p>
            <a:pPr marL="171450" lvl="0" indent="-171450">
              <a:buFont typeface="Arial" panose="020B0604020202020204" pitchFamily="34" charset="0"/>
              <a:buChar char="•"/>
            </a:pPr>
            <a:r>
              <a:rPr lang="fr-FR"/>
              <a:t>identifier les formateurs et les autres participants</a:t>
            </a:r>
          </a:p>
          <a:p>
            <a:pPr marL="171450" lvl="0" indent="-171450">
              <a:buFont typeface="Arial" panose="020B0604020202020204" pitchFamily="34" charset="0"/>
              <a:buChar char="•"/>
            </a:pPr>
            <a:r>
              <a:rPr lang="fr-FR"/>
              <a:t>discuter du but général de la formation</a:t>
            </a:r>
          </a:p>
          <a:p>
            <a:pPr marL="171450" lvl="0" indent="-171450">
              <a:buFont typeface="Arial" panose="020B0604020202020204" pitchFamily="34" charset="0"/>
              <a:buChar char="•"/>
            </a:pPr>
            <a:r>
              <a:rPr lang="fr-FR"/>
              <a:t>expliquer pourquoi cette formation est nécessaire</a:t>
            </a:r>
          </a:p>
          <a:p>
            <a:pPr marL="171450" lvl="0" indent="-171450">
              <a:buFont typeface="Arial" panose="020B0604020202020204" pitchFamily="34" charset="0"/>
              <a:buChar char="•"/>
            </a:pPr>
            <a:r>
              <a:rPr lang="fr-FR"/>
              <a:t>dresser la liste des éléments constitutifs du plan de cours et des activités</a:t>
            </a:r>
          </a:p>
          <a:p>
            <a:pPr marL="171450" indent="-171450">
              <a:buFont typeface="Arial" panose="020B0604020202020204" pitchFamily="34" charset="0"/>
              <a:buChar char="•"/>
            </a:pPr>
            <a:r>
              <a:rPr lang="fr-FR"/>
              <a:t>donner la liste des procédures liées à la santé et à la sécurité concernant le lieu de la formation.</a:t>
            </a:r>
          </a:p>
        </p:txBody>
      </p:sp>
      <p:sp>
        <p:nvSpPr>
          <p:cNvPr id="4" name="Espace réservé du numéro de diapositive 3"/>
          <p:cNvSpPr>
            <a:spLocks noGrp="1"/>
          </p:cNvSpPr>
          <p:nvPr>
            <p:ph type="sldNum" sz="quarter" idx="10"/>
          </p:nvPr>
        </p:nvSpPr>
        <p:spPr/>
        <p:txBody>
          <a:bodyPr/>
          <a:lstStyle/>
          <a:p>
            <a:fld id="{5827260C-95DC-194B-88B2-0B241DEC43BF}" type="slidenum">
              <a:rPr lang="en-US" smtClean="0"/>
              <a:pPr/>
              <a:t>3</a:t>
            </a:fld>
            <a:endParaRPr lang="en-US" smtClean="0"/>
          </a:p>
        </p:txBody>
      </p:sp>
    </p:spTree>
    <p:extLst>
      <p:ext uri="{BB962C8B-B14F-4D97-AF65-F5344CB8AC3E}">
        <p14:creationId xmlns:p14="http://schemas.microsoft.com/office/powerpoint/2010/main" val="5734250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A9CA34D-D136-324F-8C5C-F0F921B45548}" type="slidenum">
              <a:rPr lang="en-US" smtClean="0"/>
              <a:pPr>
                <a:defRPr/>
              </a:pPr>
              <a:t>4</a:t>
            </a:fld>
            <a:endParaRPr lang="en-US" smtClean="0"/>
          </a:p>
        </p:txBody>
      </p:sp>
    </p:spTree>
    <p:extLst>
      <p:ext uri="{BB962C8B-B14F-4D97-AF65-F5344CB8AC3E}">
        <p14:creationId xmlns:p14="http://schemas.microsoft.com/office/powerpoint/2010/main" val="40794970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A9CA34D-D136-324F-8C5C-F0F921B45548}" type="slidenum">
              <a:rPr lang="en-US" smtClean="0"/>
              <a:pPr>
                <a:defRPr/>
              </a:pPr>
              <a:t>5</a:t>
            </a:fld>
            <a:endParaRPr lang="en-US" smtClean="0"/>
          </a:p>
        </p:txBody>
      </p:sp>
    </p:spTree>
    <p:extLst>
      <p:ext uri="{BB962C8B-B14F-4D97-AF65-F5344CB8AC3E}">
        <p14:creationId xmlns:p14="http://schemas.microsoft.com/office/powerpoint/2010/main" val="25341043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1506"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buFontTx/>
              <a:buChar char="•"/>
            </a:pPr>
            <a:r>
              <a:rPr lang="fr-FR" sz="1000">
                <a:latin typeface="Calibri" charset="0"/>
              </a:rPr>
              <a:t>L’accès intentionnel et sans droit à tout ou partie d'un système informatique</a:t>
            </a:r>
          </a:p>
          <a:p>
            <a:pPr marL="171450" indent="-171450" eaLnBrk="1" hangingPunct="1">
              <a:spcBef>
                <a:spcPct val="0"/>
              </a:spcBef>
              <a:buFontTx/>
              <a:buChar char="•"/>
            </a:pPr>
            <a:r>
              <a:rPr lang="fr-FR" sz="1000">
                <a:latin typeface="Calibri" charset="0"/>
              </a:rPr>
              <a:t>Transmission non publique de données informatiques en provenance ou à l’intérieur d'un système informatique</a:t>
            </a:r>
          </a:p>
          <a:p>
            <a:pPr marL="171450" indent="-171450" eaLnBrk="1" hangingPunct="1">
              <a:spcBef>
                <a:spcPct val="0"/>
              </a:spcBef>
              <a:buFontTx/>
              <a:buChar char="•"/>
            </a:pPr>
            <a:r>
              <a:rPr lang="fr-FR" sz="1000">
                <a:latin typeface="Calibri" charset="0"/>
              </a:rPr>
              <a:t>Dégradation, détérioration, altération ou suppression de données informatiques</a:t>
            </a:r>
          </a:p>
          <a:p>
            <a:pPr marL="171450" indent="-171450" eaLnBrk="1" hangingPunct="1">
              <a:spcBef>
                <a:spcPct val="0"/>
              </a:spcBef>
              <a:buFontTx/>
              <a:buChar char="•"/>
            </a:pPr>
            <a:r>
              <a:rPr lang="fr-FR" sz="1000">
                <a:latin typeface="Calibri" charset="0"/>
              </a:rPr>
              <a:t>L'entrave au fonctionnement d'un système informatique par l’introduction, la transmission, l’endommagement, l’effacement, la détérioration, l’altération ou la suppression de données informatiques</a:t>
            </a:r>
          </a:p>
          <a:p>
            <a:pPr marL="171450" indent="-171450" eaLnBrk="1" hangingPunct="1">
              <a:spcBef>
                <a:spcPct val="0"/>
              </a:spcBef>
              <a:buFontTx/>
              <a:buChar char="•"/>
            </a:pPr>
            <a:r>
              <a:rPr lang="fr-FR" sz="1000">
                <a:latin typeface="Calibri" charset="0"/>
              </a:rPr>
              <a:t>La production et la possession de systèmes informatiques qui font ce qui précède</a:t>
            </a:r>
          </a:p>
          <a:p>
            <a:pPr marL="171450" indent="-171450" eaLnBrk="1" hangingPunct="1">
              <a:spcBef>
                <a:spcPct val="0"/>
              </a:spcBef>
              <a:buFontTx/>
              <a:buChar char="•"/>
            </a:pPr>
            <a:r>
              <a:rPr lang="fr-FR" sz="1000">
                <a:latin typeface="Calibri" charset="0"/>
              </a:rPr>
              <a:t>Données non authentiques dans l'intention qu'elles soient prises en compte ou utilisées à des fins légales, comme si elles étaient authentiques</a:t>
            </a:r>
          </a:p>
          <a:p>
            <a:pPr marL="171450" indent="-171450" eaLnBrk="1" hangingPunct="1">
              <a:spcBef>
                <a:spcPct val="0"/>
              </a:spcBef>
              <a:buFontTx/>
              <a:buChar char="•"/>
            </a:pPr>
            <a:r>
              <a:rPr lang="fr-FR">
                <a:latin typeface="Calibri" charset="0"/>
              </a:rPr>
              <a:t>Toute introduction ou interférence dans l'intention, frauduleuse ou délictueuse, d'obtenir un bénéfice économique</a:t>
            </a:r>
          </a:p>
          <a:p>
            <a:pPr marL="171450" indent="-171450" eaLnBrk="1" hangingPunct="1">
              <a:spcBef>
                <a:spcPct val="0"/>
              </a:spcBef>
              <a:buFontTx/>
              <a:buChar char="•"/>
            </a:pPr>
            <a:r>
              <a:rPr lang="fr-FR">
                <a:latin typeface="Calibri" charset="0"/>
              </a:rPr>
              <a:t>Produire, offrir, diffuser, se procurer ou posséder</a:t>
            </a:r>
          </a:p>
          <a:p>
            <a:pPr marL="171450" indent="-171450" eaLnBrk="1" hangingPunct="1">
              <a:spcBef>
                <a:spcPct val="0"/>
              </a:spcBef>
              <a:buFontTx/>
              <a:buChar char="•"/>
            </a:pPr>
            <a:r>
              <a:rPr lang="fr-FR">
                <a:latin typeface="Calibri" charset="0"/>
              </a:rPr>
              <a:t>Droits de propriété intellectuelle</a:t>
            </a:r>
          </a:p>
          <a:p>
            <a:pPr marL="171450" indent="-171450" eaLnBrk="1" hangingPunct="1">
              <a:spcBef>
                <a:spcPct val="0"/>
              </a:spcBef>
              <a:buFontTx/>
              <a:buChar char="•"/>
            </a:pPr>
            <a:endParaRPr lang="it-IT">
              <a:latin typeface="Calibri" charset="0"/>
            </a:endParaRPr>
          </a:p>
          <a:p>
            <a:pPr marL="171450" indent="-171450" eaLnBrk="1" hangingPunct="1">
              <a:spcBef>
                <a:spcPct val="0"/>
              </a:spcBef>
              <a:buFontTx/>
              <a:buChar char="•"/>
            </a:pPr>
            <a:r>
              <a:rPr lang="fr-FR">
                <a:latin typeface="Calibri" charset="0"/>
              </a:rPr>
              <a:t>Conservation accélérée de données informatiques et de données relatives au trafic</a:t>
            </a:r>
          </a:p>
          <a:p>
            <a:pPr marL="171450" indent="-171450" eaLnBrk="1" hangingPunct="1">
              <a:spcBef>
                <a:spcPct val="0"/>
              </a:spcBef>
              <a:buFontTx/>
              <a:buChar char="•"/>
            </a:pPr>
            <a:r>
              <a:rPr lang="fr-FR">
                <a:latin typeface="Calibri" charset="0"/>
              </a:rPr>
              <a:t>Divulgation partielle des données relatives au trafic pour détecter le fournisseur et le chemin</a:t>
            </a:r>
          </a:p>
          <a:p>
            <a:pPr marL="171450" indent="-171450" eaLnBrk="1" hangingPunct="1">
              <a:spcBef>
                <a:spcPct val="0"/>
              </a:spcBef>
              <a:buFontTx/>
              <a:buChar char="•"/>
            </a:pPr>
            <a:r>
              <a:rPr lang="fr-FR">
                <a:latin typeface="Calibri" charset="0"/>
              </a:rPr>
              <a:t>Injonction de produire aux personnes (données informatiques) et aux fournisseurs de services (informations sur les abonnés)</a:t>
            </a:r>
          </a:p>
          <a:p>
            <a:pPr marL="171450" indent="-171450" eaLnBrk="1" hangingPunct="1">
              <a:spcBef>
                <a:spcPct val="0"/>
              </a:spcBef>
              <a:buFontTx/>
              <a:buChar char="•"/>
            </a:pPr>
            <a:r>
              <a:rPr lang="fr-FR">
                <a:latin typeface="Calibri" charset="0"/>
              </a:rPr>
              <a:t>Recherche et saisie de données informatiques (ordinateur et dispositif de stockage)</a:t>
            </a:r>
          </a:p>
          <a:p>
            <a:pPr marL="171450" indent="-171450" eaLnBrk="1" hangingPunct="1">
              <a:spcBef>
                <a:spcPct val="0"/>
              </a:spcBef>
              <a:buFontTx/>
              <a:buChar char="•"/>
            </a:pPr>
            <a:r>
              <a:rPr lang="fr-FR">
                <a:latin typeface="Calibri" charset="0"/>
              </a:rPr>
              <a:t>Collecte en temps réel des données relatives au trafic et interception de données informatiques</a:t>
            </a:r>
          </a:p>
          <a:p>
            <a:pPr marL="171450" indent="-171450" eaLnBrk="1" hangingPunct="1">
              <a:spcBef>
                <a:spcPct val="0"/>
              </a:spcBef>
              <a:buFontTx/>
              <a:buChar char="•"/>
            </a:pPr>
            <a:endParaRPr lang="en-US">
              <a:latin typeface="Calibri" charset="0"/>
            </a:endParaRPr>
          </a:p>
          <a:p>
            <a:pPr marL="171450" indent="-171450" eaLnBrk="1" hangingPunct="1">
              <a:spcBef>
                <a:spcPct val="0"/>
              </a:spcBef>
              <a:buFontTx/>
              <a:buChar char="•"/>
            </a:pPr>
            <a:r>
              <a:rPr lang="fr-FR">
                <a:latin typeface="Calibri" charset="0"/>
              </a:rPr>
              <a:t>Infractions pénales considérées comme incluses en tant qu’infractions pouvant donner lieu à extradition </a:t>
            </a:r>
          </a:p>
          <a:p>
            <a:pPr marL="171450" indent="-171450" eaLnBrk="1" hangingPunct="1">
              <a:spcBef>
                <a:spcPct val="0"/>
              </a:spcBef>
              <a:buFontTx/>
              <a:buChar char="•"/>
            </a:pPr>
            <a:r>
              <a:rPr lang="fr-FR">
                <a:latin typeface="Calibri" charset="0"/>
              </a:rPr>
              <a:t>Entraide judiciaire: entraide la plus large possible aux fins d'investigations ou de procédures concernant les infractions pénales liées à des systèmes et à des données informatiques, ou afin de recueillir les preuves sous forme électronique d’une infraction pénale</a:t>
            </a:r>
          </a:p>
          <a:p>
            <a:pPr marL="171450" indent="-171450" eaLnBrk="1" hangingPunct="1">
              <a:spcBef>
                <a:spcPct val="0"/>
              </a:spcBef>
              <a:buFontTx/>
              <a:buChar char="•"/>
            </a:pPr>
            <a:r>
              <a:rPr lang="fr-FR">
                <a:latin typeface="Calibri" charset="0"/>
              </a:rPr>
              <a:t>Communication volontaire</a:t>
            </a:r>
          </a:p>
          <a:p>
            <a:pPr marL="171450" indent="-171450" eaLnBrk="1" hangingPunct="1">
              <a:spcBef>
                <a:spcPct val="0"/>
              </a:spcBef>
              <a:buFontTx/>
              <a:buChar char="•"/>
            </a:pPr>
            <a:r>
              <a:rPr lang="fr-FR">
                <a:latin typeface="Calibri" charset="0"/>
              </a:rPr>
              <a:t>Divulgation rapide de données conservées, divulgation de données de trafic conservées</a:t>
            </a:r>
          </a:p>
          <a:p>
            <a:pPr marL="171450" indent="-171450" eaLnBrk="1" hangingPunct="1">
              <a:spcBef>
                <a:spcPct val="0"/>
              </a:spcBef>
              <a:buFontTx/>
              <a:buChar char="•"/>
            </a:pPr>
            <a:r>
              <a:rPr lang="fr-FR">
                <a:latin typeface="Calibri" charset="0"/>
              </a:rPr>
              <a:t>Entraide judiciaire pour demander une saisie, pas d'autorisation pour accéder à des systèmes informatiques à partir du domicile (article 32)</a:t>
            </a:r>
          </a:p>
          <a:p>
            <a:pPr marL="171450" indent="-171450" eaLnBrk="1" hangingPunct="1">
              <a:spcBef>
                <a:spcPct val="0"/>
              </a:spcBef>
              <a:buFontTx/>
              <a:buChar char="•"/>
            </a:pPr>
            <a:r>
              <a:rPr lang="fr-FR">
                <a:latin typeface="Calibri" charset="0"/>
              </a:rPr>
              <a:t>Points de contact 24/7 (un, à des fins d'enquête, 24/7, collaboration et préparation rapides à des demandes, personnel qualifié)</a:t>
            </a:r>
          </a:p>
          <a:p>
            <a:pPr marL="171450" indent="-171450" eaLnBrk="1" hangingPunct="1">
              <a:spcBef>
                <a:spcPct val="0"/>
              </a:spcBef>
              <a:buFontTx/>
              <a:buChar char="•"/>
            </a:pPr>
            <a:endParaRPr lang="it-IT">
              <a:latin typeface="Calibri" charset="0"/>
            </a:endParaRPr>
          </a:p>
          <a:p>
            <a:pPr marL="171450" indent="-171450" eaLnBrk="1" hangingPunct="1">
              <a:spcBef>
                <a:spcPct val="0"/>
              </a:spcBef>
              <a:buFontTx/>
              <a:buChar char="•"/>
            </a:pPr>
            <a:endParaRPr lang="en-US">
              <a:latin typeface="Calibri" charset="0"/>
            </a:endParaRPr>
          </a:p>
        </p:txBody>
      </p:sp>
      <p:sp>
        <p:nvSpPr>
          <p:cNvPr id="21507"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fld id="{AF832C6B-BDA8-DE4D-980B-63A4BC844782}" type="slidenum">
              <a:rPr lang="fr-FR" sz="1200"/>
              <a:pPr/>
              <a:t>6</a:t>
            </a:fld>
            <a:endParaRPr lang="fr-FR" sz="1200"/>
          </a:p>
        </p:txBody>
      </p:sp>
    </p:spTree>
    <p:extLst>
      <p:ext uri="{BB962C8B-B14F-4D97-AF65-F5344CB8AC3E}">
        <p14:creationId xmlns:p14="http://schemas.microsoft.com/office/powerpoint/2010/main" val="19482586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20000"/>
              </a:lnSpc>
              <a:spcBef>
                <a:spcPts val="600"/>
              </a:spcBef>
              <a:spcAft>
                <a:spcPts val="600"/>
              </a:spcAft>
              <a:defRPr/>
            </a:pPr>
            <a:r>
              <a:rPr lang="fr-FR">
                <a:latin typeface="Verdana"/>
                <a:cs typeface="Verdana"/>
              </a:rPr>
              <a:t>Ouverture à la signature en novembre 2001 à Budapest</a:t>
            </a:r>
          </a:p>
          <a:p>
            <a:pPr>
              <a:lnSpc>
                <a:spcPct val="120000"/>
              </a:lnSpc>
              <a:spcBef>
                <a:spcPts val="600"/>
              </a:spcBef>
              <a:spcAft>
                <a:spcPts val="600"/>
              </a:spcAft>
              <a:defRPr/>
            </a:pPr>
            <a:r>
              <a:rPr lang="fr-FR">
                <a:latin typeface="Verdana"/>
                <a:cs typeface="Verdana"/>
              </a:rPr>
              <a:t>Suivie du Comité de la Convention sur la cybercriminalité (T-CY) </a:t>
            </a:r>
          </a:p>
          <a:p>
            <a:pPr>
              <a:lnSpc>
                <a:spcPct val="120000"/>
              </a:lnSpc>
              <a:spcBef>
                <a:spcPts val="600"/>
              </a:spcBef>
              <a:spcAft>
                <a:spcPts val="600"/>
              </a:spcAft>
              <a:defRPr/>
            </a:pPr>
            <a:r>
              <a:rPr lang="fr-FR">
                <a:latin typeface="Verdana"/>
                <a:cs typeface="Verdana"/>
              </a:rPr>
              <a:t>Ouverte à l'adhésion de tous les États.</a:t>
            </a:r>
          </a:p>
          <a:p>
            <a:pPr>
              <a:lnSpc>
                <a:spcPct val="120000"/>
              </a:lnSpc>
              <a:spcBef>
                <a:spcPts val="600"/>
              </a:spcBef>
              <a:spcAft>
                <a:spcPts val="600"/>
              </a:spcAft>
              <a:defRPr/>
            </a:pPr>
            <a:r>
              <a:rPr lang="fr-FR">
                <a:latin typeface="Verdana"/>
                <a:cs typeface="Verdana"/>
              </a:rPr>
              <a:t>Il s’agit à ce jour du seul </a:t>
            </a:r>
            <a:r>
              <a:rPr lang="fr-FR" b="1">
                <a:latin typeface="Verdana"/>
                <a:cs typeface="Verdana"/>
              </a:rPr>
              <a:t>traité international sur la cybercriminalité et les preuves électroniques</a:t>
            </a:r>
          </a:p>
          <a:p>
            <a:pPr>
              <a:lnSpc>
                <a:spcPct val="120000"/>
              </a:lnSpc>
              <a:spcBef>
                <a:spcPts val="600"/>
              </a:spcBef>
              <a:spcAft>
                <a:spcPts val="600"/>
              </a:spcAft>
              <a:defRPr/>
            </a:pPr>
            <a:r>
              <a:rPr lang="fr-FR">
                <a:latin typeface="Verdana"/>
                <a:cs typeface="Verdana"/>
              </a:rPr>
              <a:t>La Convention donne des définitions de haut niveau, neutres sur le plan technologique, des infractions liées à la cybercriminalité</a:t>
            </a:r>
          </a:p>
          <a:p>
            <a:pPr>
              <a:lnSpc>
                <a:spcPct val="120000"/>
              </a:lnSpc>
              <a:spcBef>
                <a:spcPts val="600"/>
              </a:spcBef>
              <a:spcAft>
                <a:spcPts val="600"/>
              </a:spcAft>
              <a:defRPr/>
            </a:pPr>
            <a:r>
              <a:rPr lang="fr-FR">
                <a:latin typeface="Verdana"/>
                <a:cs typeface="Verdana"/>
              </a:rPr>
              <a:t>Elle établit des procédures normalisées pour les enquêtes et les poursuites au niveau national et impose aux parties concernées des obligations pertinentes.</a:t>
            </a:r>
          </a:p>
          <a:p>
            <a:pPr>
              <a:lnSpc>
                <a:spcPct val="120000"/>
              </a:lnSpc>
              <a:spcBef>
                <a:spcPts val="600"/>
              </a:spcBef>
              <a:spcAft>
                <a:spcPts val="600"/>
              </a:spcAft>
              <a:defRPr/>
            </a:pPr>
            <a:r>
              <a:rPr lang="fr-FR">
                <a:latin typeface="Verdana"/>
                <a:cs typeface="Verdana"/>
              </a:rPr>
              <a:t>Elle définit les dispositions procédurales relatives à la coopération internationale, à la police et à la justice</a:t>
            </a:r>
          </a:p>
          <a:p>
            <a:pPr>
              <a:lnSpc>
                <a:spcPct val="120000"/>
              </a:lnSpc>
              <a:spcBef>
                <a:spcPts val="600"/>
              </a:spcBef>
              <a:spcAft>
                <a:spcPts val="600"/>
              </a:spcAft>
              <a:defRPr/>
            </a:pPr>
            <a:r>
              <a:rPr lang="fr-FR">
                <a:latin typeface="Verdana"/>
                <a:cs typeface="Verdana"/>
              </a:rPr>
              <a:t>Des notes d'orientation sont publiées par T-CY pour interpréter les dispositions de la Convention à la lumière des nouvelles menaces et des nouveaux paradigmes technologiques</a:t>
            </a:r>
          </a:p>
          <a:p>
            <a:endParaRPr lang="en-US" dirty="0"/>
          </a:p>
        </p:txBody>
      </p:sp>
      <p:sp>
        <p:nvSpPr>
          <p:cNvPr id="4" name="Slide Number Placeholder 3"/>
          <p:cNvSpPr>
            <a:spLocks noGrp="1"/>
          </p:cNvSpPr>
          <p:nvPr>
            <p:ph type="sldNum" sz="quarter" idx="10"/>
          </p:nvPr>
        </p:nvSpPr>
        <p:spPr/>
        <p:txBody>
          <a:bodyPr/>
          <a:lstStyle/>
          <a:p>
            <a:pPr>
              <a:defRPr/>
            </a:pPr>
            <a:fld id="{0A9CA34D-D136-324F-8C5C-F0F921B45548}" type="slidenum">
              <a:rPr lang="en-US" smtClean="0"/>
              <a:pPr>
                <a:defRPr/>
              </a:pPr>
              <a:t>7</a:t>
            </a:fld>
            <a:endParaRPr lang="en-US" smtClean="0"/>
          </a:p>
        </p:txBody>
      </p:sp>
    </p:spTree>
    <p:extLst>
      <p:ext uri="{BB962C8B-B14F-4D97-AF65-F5344CB8AC3E}">
        <p14:creationId xmlns:p14="http://schemas.microsoft.com/office/powerpoint/2010/main" val="6406638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1506"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buFontTx/>
              <a:buChar char="•"/>
            </a:pPr>
            <a:r>
              <a:rPr lang="fr-FR" sz="1000">
                <a:latin typeface="Calibri" charset="0"/>
              </a:rPr>
              <a:t>L’accès intentionnel et sans droit à tout ou partie d'un système informatique</a:t>
            </a:r>
          </a:p>
          <a:p>
            <a:pPr marL="171450" indent="-171450" eaLnBrk="1" hangingPunct="1">
              <a:spcBef>
                <a:spcPct val="0"/>
              </a:spcBef>
              <a:buFontTx/>
              <a:buChar char="•"/>
            </a:pPr>
            <a:r>
              <a:rPr lang="fr-FR" sz="1000">
                <a:latin typeface="Calibri" charset="0"/>
              </a:rPr>
              <a:t>Transmission non publique de données informatiques en provenance ou à l’intérieur d'un système informatique</a:t>
            </a:r>
          </a:p>
          <a:p>
            <a:pPr marL="171450" indent="-171450" eaLnBrk="1" hangingPunct="1">
              <a:spcBef>
                <a:spcPct val="0"/>
              </a:spcBef>
              <a:buFontTx/>
              <a:buChar char="•"/>
            </a:pPr>
            <a:r>
              <a:rPr lang="fr-FR" sz="1000">
                <a:latin typeface="Calibri" charset="0"/>
              </a:rPr>
              <a:t>Dégradation, détérioration, altération ou suppression de données informatiques</a:t>
            </a:r>
          </a:p>
          <a:p>
            <a:pPr marL="171450" indent="-171450" eaLnBrk="1" hangingPunct="1">
              <a:spcBef>
                <a:spcPct val="0"/>
              </a:spcBef>
              <a:buFontTx/>
              <a:buChar char="•"/>
            </a:pPr>
            <a:r>
              <a:rPr lang="fr-FR" sz="1000">
                <a:latin typeface="Calibri" charset="0"/>
              </a:rPr>
              <a:t>L'entrave au fonctionnement d'un système informatique par l’introduction, la transmission, l’endommagement, l’effacement, la détérioration, l’altération ou la suppression de données informatiques</a:t>
            </a:r>
          </a:p>
          <a:p>
            <a:pPr marL="171450" indent="-171450" eaLnBrk="1" hangingPunct="1">
              <a:spcBef>
                <a:spcPct val="0"/>
              </a:spcBef>
              <a:buFontTx/>
              <a:buChar char="•"/>
            </a:pPr>
            <a:r>
              <a:rPr lang="fr-FR" sz="1000">
                <a:latin typeface="Calibri" charset="0"/>
              </a:rPr>
              <a:t>La production et la possession de systèmes informatiques qui font ce qui précède</a:t>
            </a:r>
          </a:p>
          <a:p>
            <a:pPr marL="171450" indent="-171450" eaLnBrk="1" hangingPunct="1">
              <a:spcBef>
                <a:spcPct val="0"/>
              </a:spcBef>
              <a:buFontTx/>
              <a:buChar char="•"/>
            </a:pPr>
            <a:r>
              <a:rPr lang="fr-FR" sz="1000">
                <a:latin typeface="Calibri" charset="0"/>
              </a:rPr>
              <a:t>Données non authentiques dans l'intention qu'elles soient prises en compte ou utilisées à des fins légales, comme si elles étaient authentiques</a:t>
            </a:r>
          </a:p>
          <a:p>
            <a:pPr marL="171450" indent="-171450" eaLnBrk="1" hangingPunct="1">
              <a:spcBef>
                <a:spcPct val="0"/>
              </a:spcBef>
              <a:buFontTx/>
              <a:buChar char="•"/>
            </a:pPr>
            <a:r>
              <a:rPr lang="fr-FR">
                <a:latin typeface="Calibri" charset="0"/>
              </a:rPr>
              <a:t>Toute introduction ou interférence dans l'intention, frauduleuse ou délictueuse, d'obtenir un bénéfice économique</a:t>
            </a:r>
          </a:p>
          <a:p>
            <a:pPr marL="171450" indent="-171450" eaLnBrk="1" hangingPunct="1">
              <a:spcBef>
                <a:spcPct val="0"/>
              </a:spcBef>
              <a:buFontTx/>
              <a:buChar char="•"/>
            </a:pPr>
            <a:r>
              <a:rPr lang="fr-FR">
                <a:latin typeface="Calibri" charset="0"/>
              </a:rPr>
              <a:t>Produire, offrir, diffuser, se procurer ou posséder</a:t>
            </a:r>
          </a:p>
          <a:p>
            <a:pPr marL="171450" indent="-171450" eaLnBrk="1" hangingPunct="1">
              <a:spcBef>
                <a:spcPct val="0"/>
              </a:spcBef>
              <a:buFontTx/>
              <a:buChar char="•"/>
            </a:pPr>
            <a:r>
              <a:rPr lang="fr-FR">
                <a:latin typeface="Calibri" charset="0"/>
              </a:rPr>
              <a:t>Droits de propriété intellectuelle</a:t>
            </a:r>
          </a:p>
          <a:p>
            <a:pPr marL="171450" indent="-171450" eaLnBrk="1" hangingPunct="1">
              <a:spcBef>
                <a:spcPct val="0"/>
              </a:spcBef>
              <a:buFontTx/>
              <a:buChar char="•"/>
            </a:pPr>
            <a:endParaRPr lang="it-IT">
              <a:latin typeface="Calibri" charset="0"/>
            </a:endParaRPr>
          </a:p>
          <a:p>
            <a:pPr marL="171450" indent="-171450" eaLnBrk="1" hangingPunct="1">
              <a:spcBef>
                <a:spcPct val="0"/>
              </a:spcBef>
              <a:buFontTx/>
              <a:buChar char="•"/>
            </a:pPr>
            <a:r>
              <a:rPr lang="fr-FR">
                <a:latin typeface="Calibri" charset="0"/>
              </a:rPr>
              <a:t>Conservation accélérée de données informatiques et de données relatives au trafic</a:t>
            </a:r>
          </a:p>
          <a:p>
            <a:pPr marL="171450" indent="-171450" eaLnBrk="1" hangingPunct="1">
              <a:spcBef>
                <a:spcPct val="0"/>
              </a:spcBef>
              <a:buFontTx/>
              <a:buChar char="•"/>
            </a:pPr>
            <a:r>
              <a:rPr lang="fr-FR">
                <a:latin typeface="Calibri" charset="0"/>
              </a:rPr>
              <a:t>Divulgation partielle des données relatives au trafic pour détecter le fournisseur et le chemin</a:t>
            </a:r>
          </a:p>
          <a:p>
            <a:pPr marL="171450" indent="-171450" eaLnBrk="1" hangingPunct="1">
              <a:spcBef>
                <a:spcPct val="0"/>
              </a:spcBef>
              <a:buFontTx/>
              <a:buChar char="•"/>
            </a:pPr>
            <a:r>
              <a:rPr lang="fr-FR">
                <a:latin typeface="Calibri" charset="0"/>
              </a:rPr>
              <a:t>Injonction de produire aux personnes (données informatiques) et aux fournisseurs de services (informations sur les abonnés)</a:t>
            </a:r>
          </a:p>
          <a:p>
            <a:pPr marL="171450" indent="-171450" eaLnBrk="1" hangingPunct="1">
              <a:spcBef>
                <a:spcPct val="0"/>
              </a:spcBef>
              <a:buFontTx/>
              <a:buChar char="•"/>
            </a:pPr>
            <a:r>
              <a:rPr lang="fr-FR">
                <a:latin typeface="Calibri" charset="0"/>
              </a:rPr>
              <a:t>Recherche et saisie de données informatiques (ordinateur et dispositif de stockage)</a:t>
            </a:r>
          </a:p>
          <a:p>
            <a:pPr marL="171450" indent="-171450" eaLnBrk="1" hangingPunct="1">
              <a:spcBef>
                <a:spcPct val="0"/>
              </a:spcBef>
              <a:buFontTx/>
              <a:buChar char="•"/>
            </a:pPr>
            <a:r>
              <a:rPr lang="fr-FR">
                <a:latin typeface="Calibri" charset="0"/>
              </a:rPr>
              <a:t>Collecte en temps réel des données relatives au trafic et interception de données informatiques</a:t>
            </a:r>
          </a:p>
          <a:p>
            <a:pPr marL="171450" indent="-171450" eaLnBrk="1" hangingPunct="1">
              <a:spcBef>
                <a:spcPct val="0"/>
              </a:spcBef>
              <a:buFontTx/>
              <a:buChar char="•"/>
            </a:pPr>
            <a:endParaRPr lang="en-US">
              <a:latin typeface="Calibri" charset="0"/>
            </a:endParaRPr>
          </a:p>
          <a:p>
            <a:pPr marL="171450" indent="-171450" eaLnBrk="1" hangingPunct="1">
              <a:spcBef>
                <a:spcPct val="0"/>
              </a:spcBef>
              <a:buFontTx/>
              <a:buChar char="•"/>
            </a:pPr>
            <a:r>
              <a:rPr lang="fr-FR">
                <a:latin typeface="Calibri" charset="0"/>
              </a:rPr>
              <a:t>Infractions pénales considérées comme incluses en tant qu’infractions pouvant donner lieu à extradition</a:t>
            </a:r>
          </a:p>
          <a:p>
            <a:pPr marL="171450" indent="-171450" eaLnBrk="1" hangingPunct="1">
              <a:spcBef>
                <a:spcPct val="0"/>
              </a:spcBef>
              <a:buFontTx/>
              <a:buChar char="•"/>
            </a:pPr>
            <a:r>
              <a:rPr lang="fr-FR">
                <a:latin typeface="Calibri" charset="0"/>
              </a:rPr>
              <a:t>Entraide judiciaire: entraide la plus large possible aux fins d'investigations ou de procédures concernant les infractions pénales liées à des systèmes et à des données informatiques, ou afin de recueillir les preuves sous forme électronique d’une infraction pénale</a:t>
            </a:r>
          </a:p>
          <a:p>
            <a:pPr marL="171450" indent="-171450" eaLnBrk="1" hangingPunct="1">
              <a:spcBef>
                <a:spcPct val="0"/>
              </a:spcBef>
              <a:buFontTx/>
              <a:buChar char="•"/>
            </a:pPr>
            <a:r>
              <a:rPr lang="fr-FR">
                <a:latin typeface="Calibri" charset="0"/>
              </a:rPr>
              <a:t>Communication volontaire</a:t>
            </a:r>
          </a:p>
          <a:p>
            <a:pPr marL="171450" indent="-171450" eaLnBrk="1" hangingPunct="1">
              <a:spcBef>
                <a:spcPct val="0"/>
              </a:spcBef>
              <a:buFontTx/>
              <a:buChar char="•"/>
            </a:pPr>
            <a:r>
              <a:rPr lang="fr-FR">
                <a:latin typeface="Calibri" charset="0"/>
              </a:rPr>
              <a:t>Divulgation rapide de données conservées, divulgation de données de trafic conservées</a:t>
            </a:r>
          </a:p>
          <a:p>
            <a:pPr marL="171450" indent="-171450" eaLnBrk="1" hangingPunct="1">
              <a:spcBef>
                <a:spcPct val="0"/>
              </a:spcBef>
              <a:buFontTx/>
              <a:buChar char="•"/>
            </a:pPr>
            <a:r>
              <a:rPr lang="fr-FR">
                <a:latin typeface="Calibri" charset="0"/>
              </a:rPr>
              <a:t>Entraide judiciaire pour demander une saisie, pas d'autorisation pour accéder à des systèmes informatiques à partir du domicile (article 32)</a:t>
            </a:r>
          </a:p>
          <a:p>
            <a:pPr marL="171450" indent="-171450" eaLnBrk="1" hangingPunct="1">
              <a:spcBef>
                <a:spcPct val="0"/>
              </a:spcBef>
              <a:buFontTx/>
              <a:buChar char="•"/>
            </a:pPr>
            <a:r>
              <a:rPr lang="fr-FR">
                <a:latin typeface="Calibri" charset="0"/>
              </a:rPr>
              <a:t>Points de contact 24/7 (un, à des fins d'enquête, 24/7, collaboration et préparation rapides à des demandes, personnel qualifié)</a:t>
            </a:r>
          </a:p>
          <a:p>
            <a:pPr marL="171450" indent="-171450" eaLnBrk="1" hangingPunct="1">
              <a:spcBef>
                <a:spcPct val="0"/>
              </a:spcBef>
              <a:buFontTx/>
              <a:buChar char="•"/>
            </a:pPr>
            <a:endParaRPr lang="it-IT">
              <a:latin typeface="Calibri" charset="0"/>
            </a:endParaRPr>
          </a:p>
          <a:p>
            <a:pPr marL="171450" indent="-171450" eaLnBrk="1" hangingPunct="1">
              <a:spcBef>
                <a:spcPct val="0"/>
              </a:spcBef>
              <a:buFontTx/>
              <a:buChar char="•"/>
            </a:pPr>
            <a:endParaRPr lang="en-US">
              <a:latin typeface="Calibri" charset="0"/>
            </a:endParaRPr>
          </a:p>
        </p:txBody>
      </p:sp>
      <p:sp>
        <p:nvSpPr>
          <p:cNvPr id="21507"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fld id="{AF832C6B-BDA8-DE4D-980B-63A4BC844782}" type="slidenum">
              <a:rPr lang="fr-FR" sz="1200"/>
              <a:pPr/>
              <a:t>8</a:t>
            </a:fld>
            <a:endParaRPr lang="fr-FR" sz="1200"/>
          </a:p>
        </p:txBody>
      </p:sp>
    </p:spTree>
    <p:extLst>
      <p:ext uri="{BB962C8B-B14F-4D97-AF65-F5344CB8AC3E}">
        <p14:creationId xmlns:p14="http://schemas.microsoft.com/office/powerpoint/2010/main" val="36904376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A9CA34D-D136-324F-8C5C-F0F921B45548}" type="slidenum">
              <a:rPr lang="en-US" smtClean="0"/>
              <a:pPr>
                <a:defRPr/>
              </a:pPr>
              <a:t>9</a:t>
            </a:fld>
            <a:endParaRPr lang="en-US" smtClean="0"/>
          </a:p>
        </p:txBody>
      </p:sp>
    </p:spTree>
    <p:extLst>
      <p:ext uri="{BB962C8B-B14F-4D97-AF65-F5344CB8AC3E}">
        <p14:creationId xmlns:p14="http://schemas.microsoft.com/office/powerpoint/2010/main" val="8749318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3A9503A1-91A1-5F4C-8701-FD77CD13ACE2}" type="datetimeFigureOut">
              <a:rPr lang="en-GB"/>
              <a:pPr>
                <a:defRPr/>
              </a:pPr>
              <a:t>31/05/2018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D9F15836-6A49-5F42-BACD-B257189485CF}" type="slidenum">
              <a:rPr lang="en-GB"/>
              <a:pPr>
                <a:defRPr/>
              </a:pPr>
              <a:t>‹N°›</a:t>
            </a:fld>
            <a:endParaRPr lang="en-GB"/>
          </a:p>
        </p:txBody>
      </p:sp>
    </p:spTree>
    <p:extLst>
      <p:ext uri="{BB962C8B-B14F-4D97-AF65-F5344CB8AC3E}">
        <p14:creationId xmlns:p14="http://schemas.microsoft.com/office/powerpoint/2010/main" val="17594713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7C3E9523-9B85-3E49-8962-D8935B3DFA91}" type="datetimeFigureOut">
              <a:rPr lang="en-GB"/>
              <a:pPr>
                <a:defRPr/>
              </a:pPr>
              <a:t>31/05/2018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A13DCB60-1418-844E-87CE-BE1F7579A62A}" type="slidenum">
              <a:rPr lang="en-GB"/>
              <a:pPr>
                <a:defRPr/>
              </a:pPr>
              <a:t>‹N°›</a:t>
            </a:fld>
            <a:endParaRPr lang="en-GB"/>
          </a:p>
        </p:txBody>
      </p:sp>
    </p:spTree>
    <p:extLst>
      <p:ext uri="{BB962C8B-B14F-4D97-AF65-F5344CB8AC3E}">
        <p14:creationId xmlns:p14="http://schemas.microsoft.com/office/powerpoint/2010/main" val="41774439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900E2E4F-54E0-B94F-A769-C5CA890F6810}" type="datetimeFigureOut">
              <a:rPr lang="en-GB"/>
              <a:pPr>
                <a:defRPr/>
              </a:pPr>
              <a:t>31/05/2018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2F650E5B-F315-2940-B411-5C5B376A6125}" type="slidenum">
              <a:rPr lang="en-GB"/>
              <a:pPr>
                <a:defRPr/>
              </a:pPr>
              <a:t>‹N°›</a:t>
            </a:fld>
            <a:endParaRPr lang="en-GB"/>
          </a:p>
        </p:txBody>
      </p:sp>
    </p:spTree>
    <p:extLst>
      <p:ext uri="{BB962C8B-B14F-4D97-AF65-F5344CB8AC3E}">
        <p14:creationId xmlns:p14="http://schemas.microsoft.com/office/powerpoint/2010/main" val="2498788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72B832BE-61CD-FC44-8B43-FDA6C0F98138}" type="datetimeFigureOut">
              <a:rPr lang="en-GB"/>
              <a:pPr>
                <a:defRPr/>
              </a:pPr>
              <a:t>31/05/2018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340F30E3-BDA8-9441-B5F9-FCF5F2F843A1}" type="slidenum">
              <a:rPr lang="en-GB"/>
              <a:pPr>
                <a:defRPr/>
              </a:pPr>
              <a:t>‹N°›</a:t>
            </a:fld>
            <a:endParaRPr lang="en-GB"/>
          </a:p>
        </p:txBody>
      </p:sp>
    </p:spTree>
    <p:extLst>
      <p:ext uri="{BB962C8B-B14F-4D97-AF65-F5344CB8AC3E}">
        <p14:creationId xmlns:p14="http://schemas.microsoft.com/office/powerpoint/2010/main" val="23510474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13C05714-B413-6946-BFFF-FF8346F010A5}" type="datetimeFigureOut">
              <a:rPr lang="en-GB"/>
              <a:pPr>
                <a:defRPr/>
              </a:pPr>
              <a:t>31/05/2018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3B805DEE-E8CF-4D4D-841C-43C1CE9D5797}" type="slidenum">
              <a:rPr lang="en-GB"/>
              <a:pPr>
                <a:defRPr/>
              </a:pPr>
              <a:t>‹N°›</a:t>
            </a:fld>
            <a:endParaRPr lang="en-GB"/>
          </a:p>
        </p:txBody>
      </p:sp>
    </p:spTree>
    <p:extLst>
      <p:ext uri="{BB962C8B-B14F-4D97-AF65-F5344CB8AC3E}">
        <p14:creationId xmlns:p14="http://schemas.microsoft.com/office/powerpoint/2010/main" val="3904322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p:cNvSpPr>
            <a:spLocks noGrp="1"/>
          </p:cNvSpPr>
          <p:nvPr>
            <p:ph type="dt" sz="half" idx="10"/>
          </p:nvPr>
        </p:nvSpPr>
        <p:spPr/>
        <p:txBody>
          <a:bodyPr/>
          <a:lstStyle>
            <a:lvl1pPr>
              <a:defRPr/>
            </a:lvl1pPr>
          </a:lstStyle>
          <a:p>
            <a:pPr>
              <a:defRPr/>
            </a:pPr>
            <a:fld id="{4736EE87-5B00-7C4B-BC94-BF1EACDB7EF1}" type="datetimeFigureOut">
              <a:rPr lang="en-GB"/>
              <a:pPr>
                <a:defRPr/>
              </a:pPr>
              <a:t>31/05/2018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9F02B3DA-0675-2841-8D4D-2CD6E1BDF2A9}" type="slidenum">
              <a:rPr lang="en-GB"/>
              <a:pPr>
                <a:defRPr/>
              </a:pPr>
              <a:t>‹N°›</a:t>
            </a:fld>
            <a:endParaRPr lang="en-GB"/>
          </a:p>
        </p:txBody>
      </p:sp>
    </p:spTree>
    <p:extLst>
      <p:ext uri="{BB962C8B-B14F-4D97-AF65-F5344CB8AC3E}">
        <p14:creationId xmlns:p14="http://schemas.microsoft.com/office/powerpoint/2010/main" val="2867640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p:cNvSpPr>
            <a:spLocks noGrp="1"/>
          </p:cNvSpPr>
          <p:nvPr>
            <p:ph type="dt" sz="half" idx="10"/>
          </p:nvPr>
        </p:nvSpPr>
        <p:spPr/>
        <p:txBody>
          <a:bodyPr/>
          <a:lstStyle>
            <a:lvl1pPr>
              <a:defRPr/>
            </a:lvl1pPr>
          </a:lstStyle>
          <a:p>
            <a:pPr>
              <a:defRPr/>
            </a:pPr>
            <a:fld id="{F11A88CE-3282-3F45-9FA0-D64F14C66B6B}" type="datetimeFigureOut">
              <a:rPr lang="en-GB"/>
              <a:pPr>
                <a:defRPr/>
              </a:pPr>
              <a:t>31/05/2018</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16A593CE-7E3C-4A4A-A75A-FCE45893F3EE}" type="slidenum">
              <a:rPr lang="en-GB"/>
              <a:pPr>
                <a:defRPr/>
              </a:pPr>
              <a:t>‹N°›</a:t>
            </a:fld>
            <a:endParaRPr lang="en-GB"/>
          </a:p>
        </p:txBody>
      </p:sp>
    </p:spTree>
    <p:extLst>
      <p:ext uri="{BB962C8B-B14F-4D97-AF65-F5344CB8AC3E}">
        <p14:creationId xmlns:p14="http://schemas.microsoft.com/office/powerpoint/2010/main" val="9129395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EF77F804-C88E-AA46-BD27-FBCF46ECBB79}" type="datetimeFigureOut">
              <a:rPr lang="en-GB"/>
              <a:pPr>
                <a:defRPr/>
              </a:pPr>
              <a:t>31/05/2018</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064F0016-9ECD-5D4E-96A1-F38A6AE0D4A6}" type="slidenum">
              <a:rPr lang="en-GB"/>
              <a:pPr>
                <a:defRPr/>
              </a:pPr>
              <a:t>‹N°›</a:t>
            </a:fld>
            <a:endParaRPr lang="en-GB"/>
          </a:p>
        </p:txBody>
      </p:sp>
    </p:spTree>
    <p:extLst>
      <p:ext uri="{BB962C8B-B14F-4D97-AF65-F5344CB8AC3E}">
        <p14:creationId xmlns:p14="http://schemas.microsoft.com/office/powerpoint/2010/main" val="22301100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C76E2C3-21CC-6441-99FF-77D8185D3CB8}" type="datetimeFigureOut">
              <a:rPr lang="en-GB"/>
              <a:pPr>
                <a:defRPr/>
              </a:pPr>
              <a:t>31/05/2018</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3F059184-73AC-F04F-B81E-2EE31F82823D}" type="slidenum">
              <a:rPr lang="en-GB"/>
              <a:pPr>
                <a:defRPr/>
              </a:pPr>
              <a:t>‹N°›</a:t>
            </a:fld>
            <a:endParaRPr lang="en-GB"/>
          </a:p>
        </p:txBody>
      </p:sp>
    </p:spTree>
    <p:extLst>
      <p:ext uri="{BB962C8B-B14F-4D97-AF65-F5344CB8AC3E}">
        <p14:creationId xmlns:p14="http://schemas.microsoft.com/office/powerpoint/2010/main" val="2721299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07264158-6AB6-E94E-BEAC-01C1400CEC05}" type="datetimeFigureOut">
              <a:rPr lang="en-GB"/>
              <a:pPr>
                <a:defRPr/>
              </a:pPr>
              <a:t>31/05/2018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46908AC0-CD13-E04A-A5F7-633FABB4F643}" type="slidenum">
              <a:rPr lang="en-GB"/>
              <a:pPr>
                <a:defRPr/>
              </a:pPr>
              <a:t>‹N°›</a:t>
            </a:fld>
            <a:endParaRPr lang="en-GB"/>
          </a:p>
        </p:txBody>
      </p:sp>
    </p:spTree>
    <p:extLst>
      <p:ext uri="{BB962C8B-B14F-4D97-AF65-F5344CB8AC3E}">
        <p14:creationId xmlns:p14="http://schemas.microsoft.com/office/powerpoint/2010/main" val="27665215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CC749AE0-E3CA-2944-85DE-1113A79DBDE8}" type="datetimeFigureOut">
              <a:rPr lang="en-GB"/>
              <a:pPr>
                <a:defRPr/>
              </a:pPr>
              <a:t>31/05/2018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1281D11C-E289-314B-A610-3BC5AC08439C}" type="slidenum">
              <a:rPr lang="en-GB"/>
              <a:pPr>
                <a:defRPr/>
              </a:pPr>
              <a:t>‹N°›</a:t>
            </a:fld>
            <a:endParaRPr lang="en-GB"/>
          </a:p>
        </p:txBody>
      </p:sp>
    </p:spTree>
    <p:extLst>
      <p:ext uri="{BB962C8B-B14F-4D97-AF65-F5344CB8AC3E}">
        <p14:creationId xmlns:p14="http://schemas.microsoft.com/office/powerpoint/2010/main" val="6783012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endParaRPr lang="en-GB"/>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pPr>
              <a:defRPr/>
            </a:pPr>
            <a:fld id="{7E8E0F86-8703-4946-8C65-F61D4D7B933D}" type="datetimeFigureOut">
              <a:rPr lang="en-GB"/>
              <a:pPr>
                <a:defRPr/>
              </a:pPr>
              <a:t>31/05/2018</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2D32B077-5BA3-7640-94DF-BAF671DF5F43}" type="slidenum">
              <a:rPr lang="en-GB"/>
              <a:pPr>
                <a:defRPr/>
              </a:pPr>
              <a:t>‹N°›</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4400">
          <a:solidFill>
            <a:schemeClr val="tx1"/>
          </a:solidFill>
          <a:latin typeface="Calibri" charset="0"/>
          <a:ea typeface="MS PGothic" pitchFamily="34" charset="-128"/>
          <a:cs typeface="MS PGothic" charset="0"/>
        </a:defRPr>
      </a:lvl2pPr>
      <a:lvl3pPr algn="ctr" rtl="0" eaLnBrk="0" fontAlgn="base" hangingPunct="0">
        <a:spcBef>
          <a:spcPct val="0"/>
        </a:spcBef>
        <a:spcAft>
          <a:spcPct val="0"/>
        </a:spcAft>
        <a:defRPr sz="4400">
          <a:solidFill>
            <a:schemeClr val="tx1"/>
          </a:solidFill>
          <a:latin typeface="Calibri" charset="0"/>
          <a:ea typeface="MS PGothic" pitchFamily="34" charset="-128"/>
          <a:cs typeface="MS PGothic" charset="0"/>
        </a:defRPr>
      </a:lvl3pPr>
      <a:lvl4pPr algn="ctr" rtl="0" eaLnBrk="0" fontAlgn="base" hangingPunct="0">
        <a:spcBef>
          <a:spcPct val="0"/>
        </a:spcBef>
        <a:spcAft>
          <a:spcPct val="0"/>
        </a:spcAft>
        <a:defRPr sz="4400">
          <a:solidFill>
            <a:schemeClr val="tx1"/>
          </a:solidFill>
          <a:latin typeface="Calibri" charset="0"/>
          <a:ea typeface="MS PGothic" pitchFamily="34" charset="-128"/>
          <a:cs typeface="MS PGothic" charset="0"/>
        </a:defRPr>
      </a:lvl4pPr>
      <a:lvl5pPr algn="ctr" rtl="0" eaLnBrk="0" fontAlgn="base" hangingPunct="0">
        <a:spcBef>
          <a:spcPct val="0"/>
        </a:spcBef>
        <a:spcAft>
          <a:spcPct val="0"/>
        </a:spcAft>
        <a:defRPr sz="4400">
          <a:solidFill>
            <a:schemeClr val="tx1"/>
          </a:solidFill>
          <a:latin typeface="Calibri" charset="0"/>
          <a:ea typeface="MS PGothic" pitchFamily="34" charset="-128"/>
          <a:cs typeface="MS PGothic" charset="0"/>
        </a:defRPr>
      </a:lvl5pPr>
      <a:lvl6pPr marL="457200" algn="ctr" rtl="0" fontAlgn="base">
        <a:spcBef>
          <a:spcPct val="0"/>
        </a:spcBef>
        <a:spcAft>
          <a:spcPct val="0"/>
        </a:spcAft>
        <a:defRPr sz="4400">
          <a:solidFill>
            <a:schemeClr val="tx1"/>
          </a:solidFill>
          <a:latin typeface="Calibri" charset="0"/>
          <a:ea typeface="ＭＳ Ｐゴシック" charset="0"/>
        </a:defRPr>
      </a:lvl6pPr>
      <a:lvl7pPr marL="914400" algn="ctr" rtl="0" fontAlgn="base">
        <a:spcBef>
          <a:spcPct val="0"/>
        </a:spcBef>
        <a:spcAft>
          <a:spcPct val="0"/>
        </a:spcAft>
        <a:defRPr sz="4400">
          <a:solidFill>
            <a:schemeClr val="tx1"/>
          </a:solidFill>
          <a:latin typeface="Calibri" charset="0"/>
          <a:ea typeface="ＭＳ Ｐゴシック" charset="0"/>
        </a:defRPr>
      </a:lvl7pPr>
      <a:lvl8pPr marL="1371600" algn="ctr" rtl="0" fontAlgn="base">
        <a:spcBef>
          <a:spcPct val="0"/>
        </a:spcBef>
        <a:spcAft>
          <a:spcPct val="0"/>
        </a:spcAft>
        <a:defRPr sz="4400">
          <a:solidFill>
            <a:schemeClr val="tx1"/>
          </a:solidFill>
          <a:latin typeface="Calibri" charset="0"/>
          <a:ea typeface="ＭＳ Ｐゴシック" charset="0"/>
        </a:defRPr>
      </a:lvl8pPr>
      <a:lvl9pPr marL="1828800" algn="ctr" rtl="0" fontAlgn="base">
        <a:spcBef>
          <a:spcPct val="0"/>
        </a:spcBef>
        <a:spcAft>
          <a:spcPct val="0"/>
        </a:spcAft>
        <a:defRPr sz="4400">
          <a:solidFill>
            <a:schemeClr val="tx1"/>
          </a:solidFill>
          <a:latin typeface="Calibri" charset="0"/>
          <a:ea typeface="ＭＳ Ｐゴシック"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S PGothic" pitchFamily="34" charset="-128"/>
          <a:cs typeface="MS PGothic" charset="0"/>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S PGothic" pitchFamily="34" charset="-128"/>
          <a:cs typeface="MS PGothic" charset="0"/>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ec.europa.eu/competition/ecn/ecn_recommendation_09122013_digital_evidence_en.pdf"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clker.com/clipart-10842.html"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humanrightshouse.org/Articles/11059.html"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r-FR"/>
              <a:t>Cybercriminalité – Formation </a:t>
            </a:r>
            <a:r>
              <a:rPr lang="fr-FR" smtClean="0"/>
              <a:t>avancée pour </a:t>
            </a:r>
            <a:r>
              <a:rPr lang="fr-FR"/>
              <a:t>les juges et les procureurs</a:t>
            </a:r>
          </a:p>
        </p:txBody>
      </p:sp>
      <p:sp>
        <p:nvSpPr>
          <p:cNvPr id="3" name="Subtitle 2"/>
          <p:cNvSpPr>
            <a:spLocks noGrp="1"/>
          </p:cNvSpPr>
          <p:nvPr>
            <p:ph type="subTitle" idx="1"/>
          </p:nvPr>
        </p:nvSpPr>
        <p:spPr>
          <a:xfrm>
            <a:off x="323528" y="3886200"/>
            <a:ext cx="8496944" cy="2855168"/>
          </a:xfrm>
        </p:spPr>
        <p:txBody>
          <a:bodyPr/>
          <a:lstStyle/>
          <a:p>
            <a:r>
              <a:rPr lang="fr-FR">
                <a:solidFill>
                  <a:schemeClr val="bg1">
                    <a:lumMod val="65000"/>
                  </a:schemeClr>
                </a:solidFill>
              </a:rPr>
              <a:t>Session 2.1.2</a:t>
            </a:r>
          </a:p>
          <a:p>
            <a:r>
              <a:rPr lang="fr-FR" smtClean="0">
                <a:solidFill>
                  <a:schemeClr val="bg1">
                    <a:lumMod val="65000"/>
                  </a:schemeClr>
                </a:solidFill>
              </a:rPr>
              <a:t>Mise à jour des connaissances sur la </a:t>
            </a:r>
            <a:r>
              <a:rPr lang="fr-FR" smtClean="0">
                <a:solidFill>
                  <a:schemeClr val="bg1">
                    <a:lumMod val="65000"/>
                  </a:schemeClr>
                </a:solidFill>
              </a:rPr>
              <a:t>Convention </a:t>
            </a:r>
            <a:r>
              <a:rPr lang="fr-FR">
                <a:solidFill>
                  <a:schemeClr val="bg1">
                    <a:lumMod val="65000"/>
                  </a:schemeClr>
                </a:solidFill>
              </a:rPr>
              <a:t>de Budapest</a:t>
            </a:r>
          </a:p>
          <a:p>
            <a:r>
              <a:rPr lang="fr-FR">
                <a:solidFill>
                  <a:schemeClr val="bg1">
                    <a:lumMod val="65000"/>
                  </a:schemeClr>
                </a:solidFill>
              </a:rPr>
              <a:t>Accès aux preuves dans le </a:t>
            </a:r>
            <a:r>
              <a:rPr lang="fr-FR" smtClean="0">
                <a:solidFill>
                  <a:schemeClr val="bg1">
                    <a:lumMod val="65000"/>
                  </a:schemeClr>
                </a:solidFill>
              </a:rPr>
              <a:t>« cloud » et </a:t>
            </a:r>
            <a:r>
              <a:rPr lang="fr-FR">
                <a:solidFill>
                  <a:schemeClr val="bg1">
                    <a:lumMod val="65000"/>
                  </a:schemeClr>
                </a:solidFill>
              </a:rPr>
              <a:t>au protocole additionnel</a:t>
            </a:r>
          </a:p>
        </p:txBody>
      </p:sp>
      <p:pic>
        <p:nvPicPr>
          <p:cNvPr id="5" name="Picture 4"/>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2405856" y="443764"/>
            <a:ext cx="4332287" cy="86144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571245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GB"/>
          </a:p>
        </p:txBody>
      </p:sp>
      <p:sp>
        <p:nvSpPr>
          <p:cNvPr id="7" name="Rectangle 6"/>
          <p:cNvSpPr/>
          <p:nvPr/>
        </p:nvSpPr>
        <p:spPr>
          <a:xfrm>
            <a:off x="-36513" y="-26988"/>
            <a:ext cx="9180513" cy="1079501"/>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1683" name="TextBox 7"/>
          <p:cNvSpPr txBox="1">
            <a:spLocks noChangeArrowheads="1"/>
          </p:cNvSpPr>
          <p:nvPr/>
        </p:nvSpPr>
        <p:spPr bwMode="auto">
          <a:xfrm>
            <a:off x="971600" y="188913"/>
            <a:ext cx="8064450" cy="461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fr-FR">
                <a:solidFill>
                  <a:schemeClr val="bg1"/>
                </a:solidFill>
                <a:latin typeface="Verdana" charset="0"/>
                <a:cs typeface="Verdana" charset="0"/>
              </a:rPr>
              <a:t>Groupe sur les </a:t>
            </a:r>
            <a:r>
              <a:rPr lang="fr-FR" smtClean="0">
                <a:solidFill>
                  <a:schemeClr val="bg1"/>
                </a:solidFill>
                <a:latin typeface="Verdana" charset="0"/>
                <a:cs typeface="Verdana" charset="0"/>
              </a:rPr>
              <a:t>preuves </a:t>
            </a:r>
            <a:r>
              <a:rPr lang="fr-FR">
                <a:solidFill>
                  <a:schemeClr val="bg1"/>
                </a:solidFill>
                <a:latin typeface="Verdana" charset="0"/>
                <a:cs typeface="Verdana" charset="0"/>
              </a:rPr>
              <a:t>dans le </a:t>
            </a:r>
            <a:r>
              <a:rPr lang="fr-FR" smtClean="0">
                <a:solidFill>
                  <a:schemeClr val="bg1"/>
                </a:solidFill>
                <a:latin typeface="Verdana" charset="0"/>
                <a:cs typeface="Verdana" charset="0"/>
              </a:rPr>
              <a:t>cloud (T-CY) </a:t>
            </a:r>
            <a:endParaRPr lang="fr-FR">
              <a:solidFill>
                <a:schemeClr val="bg1"/>
              </a:solidFill>
              <a:latin typeface="Verdana" charset="0"/>
              <a:cs typeface="Verdana" charset="0"/>
            </a:endParaRPr>
          </a:p>
        </p:txBody>
      </p:sp>
      <p:pic>
        <p:nvPicPr>
          <p:cNvPr id="71684" name="Picture 4"/>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6513" y="-26988"/>
            <a:ext cx="1322388" cy="107950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12" name="Content Placeholder 11"/>
          <p:cNvSpPr txBox="1">
            <a:spLocks noGrp="1"/>
          </p:cNvSpPr>
          <p:nvPr>
            <p:ph idx="1"/>
          </p:nvPr>
        </p:nvSpPr>
        <p:spPr>
          <a:xfrm>
            <a:off x="107504" y="1600200"/>
            <a:ext cx="8928546" cy="5047536"/>
          </a:xfrm>
          <a:ln>
            <a:solidFill>
              <a:schemeClr val="accent1"/>
            </a:solidFill>
          </a:ln>
        </p:spPr>
        <p:txBody>
          <a:bodyPr wrap="square" rtlCol="0">
            <a:spAutoFit/>
          </a:bodyPr>
          <a:lstStyle/>
          <a:p>
            <a:pPr marL="0" indent="0">
              <a:spcAft>
                <a:spcPts val="2400"/>
              </a:spcAft>
              <a:buFont typeface="Arial" charset="0"/>
              <a:buNone/>
              <a:defRPr/>
            </a:pPr>
            <a:r>
              <a:rPr lang="fr-FR" sz="1800" b="1">
                <a:solidFill>
                  <a:srgbClr val="2F618F"/>
                </a:solidFill>
                <a:latin typeface="Verdana"/>
                <a:cs typeface="Verdana"/>
              </a:rPr>
              <a:t>Comment assurer l'état de droit dans le cyberespace grâce à un accès plus efficace aux preuves électroniques à des fins de justice pénale?</a:t>
            </a:r>
          </a:p>
          <a:p>
            <a:pPr>
              <a:spcAft>
                <a:spcPts val="1200"/>
              </a:spcAft>
              <a:buFont typeface="Wingdings" panose="05000000000000000000" pitchFamily="2" charset="2"/>
              <a:buChar char="§"/>
              <a:defRPr/>
            </a:pPr>
            <a:r>
              <a:rPr lang="fr-FR" sz="1600">
                <a:latin typeface="Verdana"/>
                <a:cs typeface="Verdana"/>
                <a:sym typeface="Wingdings"/>
              </a:rPr>
              <a:t>Évaluation des dispositions relatives à l'entraide judiciaire  24 recommandations visant à rendre l'entraide judiciaire plus efficace (décembre 2014)</a:t>
            </a:r>
          </a:p>
          <a:p>
            <a:pPr>
              <a:spcAft>
                <a:spcPts val="1200"/>
              </a:spcAft>
              <a:buFont typeface="Wingdings" panose="05000000000000000000" pitchFamily="2" charset="2"/>
              <a:buChar char="§"/>
              <a:defRPr/>
            </a:pPr>
            <a:r>
              <a:rPr lang="fr-FR" sz="1600">
                <a:latin typeface="Verdana"/>
                <a:cs typeface="Verdana"/>
              </a:rPr>
              <a:t>Accès </a:t>
            </a:r>
            <a:r>
              <a:rPr lang="fr-FR" sz="1600" smtClean="0">
                <a:latin typeface="Verdana"/>
                <a:cs typeface="Verdana"/>
              </a:rPr>
              <a:t>transfrontalier </a:t>
            </a:r>
            <a:r>
              <a:rPr lang="fr-FR" sz="1600">
                <a:latin typeface="Verdana"/>
                <a:cs typeface="Verdana"/>
              </a:rPr>
              <a:t>aux données (groupe ad hoc du T-CY sur l'accès transfrontalier 2012-2014)</a:t>
            </a:r>
          </a:p>
          <a:p>
            <a:pPr marL="800100" lvl="1" indent="-342900">
              <a:spcAft>
                <a:spcPts val="1200"/>
              </a:spcAft>
              <a:buFont typeface="Arial" panose="020B0604020202020204" pitchFamily="34" charset="0"/>
              <a:buChar char="•"/>
              <a:defRPr/>
            </a:pPr>
            <a:r>
              <a:rPr lang="fr-FR" sz="1600">
                <a:latin typeface="Verdana"/>
                <a:cs typeface="Verdana"/>
                <a:sym typeface="Wingdings"/>
              </a:rPr>
              <a:t>Clarification de l'article </a:t>
            </a:r>
            <a:r>
              <a:rPr lang="fr-FR" sz="1600" smtClean="0">
                <a:latin typeface="Verdana"/>
                <a:cs typeface="Verdana"/>
                <a:sym typeface="Wingdings"/>
              </a:rPr>
              <a:t>32b </a:t>
            </a:r>
            <a:r>
              <a:rPr lang="fr-FR" sz="1600">
                <a:latin typeface="Verdana"/>
                <a:cs typeface="Verdana"/>
                <a:sym typeface="Wingdings"/>
              </a:rPr>
              <a:t>de la Convention de Budapest  </a:t>
            </a:r>
            <a:r>
              <a:rPr lang="fr-FR" sz="1600" smtClean="0">
                <a:latin typeface="Verdana"/>
                <a:cs typeface="Verdana"/>
                <a:sym typeface="Wingdings"/>
              </a:rPr>
              <a:t>Note d’orientation (décembre </a:t>
            </a:r>
            <a:r>
              <a:rPr lang="fr-FR" sz="1600">
                <a:latin typeface="Verdana"/>
                <a:cs typeface="Verdana"/>
                <a:sym typeface="Wingdings"/>
              </a:rPr>
              <a:t>2014)</a:t>
            </a:r>
          </a:p>
          <a:p>
            <a:pPr marL="800100" lvl="1" indent="-342900">
              <a:spcAft>
                <a:spcPts val="1200"/>
              </a:spcAft>
              <a:buFont typeface="Arial" panose="020B0604020202020204" pitchFamily="34" charset="0"/>
              <a:buChar char="•"/>
              <a:defRPr/>
            </a:pPr>
            <a:r>
              <a:rPr lang="fr-FR" sz="1600">
                <a:latin typeface="Verdana"/>
                <a:cs typeface="Verdana"/>
                <a:sym typeface="Wingdings"/>
              </a:rPr>
              <a:t>Des options supplémentaires pour l'accès transfrontalier  sont nécessaires mais politiquement irréalisables en 2014. (Risque d'une action unilatérale accrue)</a:t>
            </a:r>
          </a:p>
          <a:p>
            <a:pPr>
              <a:spcAft>
                <a:spcPts val="1200"/>
              </a:spcAft>
              <a:buFont typeface="Wingdings" panose="05000000000000000000" pitchFamily="2" charset="2"/>
              <a:buChar char="§"/>
              <a:defRPr/>
            </a:pPr>
            <a:r>
              <a:rPr lang="fr-FR" sz="1600">
                <a:latin typeface="Verdana"/>
                <a:cs typeface="Verdana"/>
              </a:rPr>
              <a:t>Groupe ad hoc du T-CY sur les preuves dans le cloud(2015-2016): </a:t>
            </a:r>
            <a:r>
              <a:rPr lang="fr-FR" sz="1600" smtClean="0">
                <a:latin typeface="Verdana"/>
                <a:cs typeface="Verdana"/>
              </a:rPr>
              <a:t>propositions </a:t>
            </a:r>
            <a:r>
              <a:rPr lang="fr-FR" sz="1600">
                <a:latin typeface="Verdana"/>
                <a:cs typeface="Verdana"/>
              </a:rPr>
              <a:t>soumises au Comité de la Convention sur la cybercriminalité en novembre 2016</a:t>
            </a:r>
          </a:p>
        </p:txBody>
      </p:sp>
      <p:sp>
        <p:nvSpPr>
          <p:cNvPr id="13" name="Rectangle 12"/>
          <p:cNvSpPr/>
          <p:nvPr/>
        </p:nvSpPr>
        <p:spPr>
          <a:xfrm>
            <a:off x="-34925" y="6588125"/>
            <a:ext cx="9215438" cy="29686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1687" name="Rectangle 13"/>
          <p:cNvSpPr>
            <a:spLocks noChangeArrowheads="1"/>
          </p:cNvSpPr>
          <p:nvPr/>
        </p:nvSpPr>
        <p:spPr bwMode="auto">
          <a:xfrm>
            <a:off x="7938" y="6597650"/>
            <a:ext cx="9136062" cy="276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r>
              <a:rPr lang="fr-FR" sz="1200" b="1">
                <a:solidFill>
                  <a:srgbClr val="FFFFFF"/>
                </a:solidFill>
                <a:latin typeface="Verdana" charset="0"/>
                <a:cs typeface="Verdana" charset="0"/>
              </a:rPr>
              <a:t>Groupe sur les Preuves dans le cloud, www.coe.int/cybercrime				                      -</a:t>
            </a:r>
            <a:fld id="{82EDB556-AB37-7C49-8980-5EF480433A13}" type="slidenum">
              <a:rPr lang="en-US" sz="1200" b="1">
                <a:solidFill>
                  <a:srgbClr val="FFFFFF"/>
                </a:solidFill>
                <a:latin typeface="Verdana" charset="0"/>
                <a:cs typeface="Verdana" charset="0"/>
              </a:rPr>
              <a:pPr/>
              <a:t>10</a:t>
            </a:fld>
            <a:r>
              <a:rPr lang="fr-FR" sz="1200" b="1">
                <a:solidFill>
                  <a:srgbClr val="FFFFFF"/>
                </a:solidFill>
                <a:latin typeface="Verdana" charset="0"/>
                <a:cs typeface="Verdana" charset="0"/>
              </a:rPr>
              <a:t> -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GB"/>
          </a:p>
        </p:txBody>
      </p:sp>
      <p:sp>
        <p:nvSpPr>
          <p:cNvPr id="7" name="Rectangle 6"/>
          <p:cNvSpPr/>
          <p:nvPr/>
        </p:nvSpPr>
        <p:spPr>
          <a:xfrm>
            <a:off x="-36513" y="-26988"/>
            <a:ext cx="9180513" cy="1079501"/>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2707" name="TextBox 7"/>
          <p:cNvSpPr txBox="1">
            <a:spLocks noChangeArrowheads="1"/>
          </p:cNvSpPr>
          <p:nvPr/>
        </p:nvSpPr>
        <p:spPr bwMode="auto">
          <a:xfrm>
            <a:off x="1403350" y="190500"/>
            <a:ext cx="7632700"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fr-FR">
                <a:solidFill>
                  <a:schemeClr val="bg1"/>
                </a:solidFill>
                <a:latin typeface="Verdana" charset="0"/>
                <a:cs typeface="Verdana" charset="0"/>
              </a:rPr>
              <a:t>Groupe sur les preuves dans le cloud: problèmes constatés</a:t>
            </a:r>
          </a:p>
        </p:txBody>
      </p:sp>
      <p:pic>
        <p:nvPicPr>
          <p:cNvPr id="72708" name="Picture 4"/>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6513" y="-26988"/>
            <a:ext cx="1322388" cy="107950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72709" name="Content Placeholder 12"/>
          <p:cNvSpPr>
            <a:spLocks noGrp="1"/>
          </p:cNvSpPr>
          <p:nvPr>
            <p:ph idx="1"/>
          </p:nvPr>
        </p:nvSpPr>
        <p:spPr>
          <a:xfrm>
            <a:off x="457200" y="1722438"/>
            <a:ext cx="8229600" cy="4154984"/>
          </a:xfrm>
          <a:ln>
            <a:solidFill>
              <a:schemeClr val="accent1"/>
            </a:solidFill>
            <a:miter lim="800000"/>
            <a:headEnd/>
            <a:tailEnd/>
          </a:ln>
        </p:spPr>
        <p:txBody>
          <a:bodyPr>
            <a:spAutoFit/>
          </a:bodyPr>
          <a:lstStyle/>
          <a:p>
            <a:pPr marL="544513" indent="-544513">
              <a:spcBef>
                <a:spcPts val="1200"/>
              </a:spcBef>
              <a:spcAft>
                <a:spcPts val="1200"/>
              </a:spcAft>
              <a:buFont typeface="Calibri" charset="0"/>
              <a:buAutoNum type="arabicPeriod"/>
            </a:pPr>
            <a:r>
              <a:rPr lang="fr-FR" sz="1600">
                <a:latin typeface="Verdana" charset="0"/>
                <a:ea typeface="MS PGothic" charset="0"/>
                <a:cs typeface="Verdana" charset="0"/>
              </a:rPr>
              <a:t>Distinguer</a:t>
            </a:r>
            <a:r>
              <a:rPr lang="fr-FR" sz="1600" b="1">
                <a:latin typeface="Verdana" charset="0"/>
                <a:ea typeface="MS PGothic" charset="0"/>
                <a:cs typeface="Verdana" charset="0"/>
              </a:rPr>
              <a:t> les informations sur les abonnés/le trafic/les contenus</a:t>
            </a:r>
          </a:p>
          <a:p>
            <a:pPr marL="544513" indent="-544513">
              <a:spcBef>
                <a:spcPts val="1200"/>
              </a:spcBef>
              <a:spcAft>
                <a:spcPts val="1200"/>
              </a:spcAft>
              <a:buFont typeface="Calibri" charset="0"/>
              <a:buAutoNum type="arabicPeriod"/>
            </a:pPr>
            <a:r>
              <a:rPr lang="fr-FR" sz="1600" b="1">
                <a:latin typeface="Verdana" charset="0"/>
                <a:ea typeface="MS PGothic" charset="0"/>
                <a:cs typeface="Verdana" charset="0"/>
              </a:rPr>
              <a:t>Efficacité de l'entraide judiciaire</a:t>
            </a:r>
          </a:p>
          <a:p>
            <a:pPr marL="544513" indent="-544513">
              <a:spcBef>
                <a:spcPts val="1200"/>
              </a:spcBef>
              <a:spcAft>
                <a:spcPts val="1200"/>
              </a:spcAft>
              <a:buFont typeface="Calibri" charset="0"/>
              <a:buAutoNum type="arabicPeriod"/>
            </a:pPr>
            <a:r>
              <a:rPr lang="fr-FR" sz="1600" b="1" smtClean="0">
                <a:latin typeface="Verdana" charset="0"/>
                <a:ea typeface="MS PGothic" charset="0"/>
                <a:cs typeface="Verdana" charset="0"/>
              </a:rPr>
              <a:t>« Disparition du lieu » </a:t>
            </a:r>
            <a:r>
              <a:rPr lang="fr-FR" sz="1600">
                <a:latin typeface="Verdana" charset="0"/>
                <a:ea typeface="MS PGothic" charset="0"/>
                <a:cs typeface="Verdana" charset="0"/>
              </a:rPr>
              <a:t>et jungle que représente l'accès transfrontalier</a:t>
            </a:r>
          </a:p>
          <a:p>
            <a:pPr marL="544513" indent="-544513">
              <a:spcBef>
                <a:spcPts val="1200"/>
              </a:spcBef>
              <a:spcAft>
                <a:spcPts val="1200"/>
              </a:spcAft>
              <a:buFont typeface="Calibri" charset="0"/>
              <a:buAutoNum type="arabicPeriod"/>
            </a:pPr>
            <a:r>
              <a:rPr lang="fr-FR" sz="1600" b="1">
                <a:latin typeface="Verdana" charset="0"/>
                <a:ea typeface="MS PGothic" charset="0"/>
                <a:cs typeface="Verdana" charset="0"/>
              </a:rPr>
              <a:t>Le fournisseur présente ou offre des prestations sur le territoire d’une Partie</a:t>
            </a:r>
          </a:p>
          <a:p>
            <a:pPr marL="544513" indent="-544513">
              <a:spcBef>
                <a:spcPts val="1200"/>
              </a:spcBef>
              <a:spcAft>
                <a:spcPts val="1200"/>
              </a:spcAft>
              <a:buFont typeface="Calibri" charset="0"/>
              <a:buAutoNum type="arabicPeriod"/>
            </a:pPr>
            <a:r>
              <a:rPr lang="fr-FR" sz="1600" b="1">
                <a:latin typeface="Verdana" charset="0"/>
                <a:ea typeface="MS PGothic" charset="0"/>
                <a:cs typeface="Verdana" charset="0"/>
              </a:rPr>
              <a:t>Divulgation volontaire </a:t>
            </a:r>
            <a:r>
              <a:rPr lang="fr-FR" sz="1600">
                <a:latin typeface="Verdana" charset="0"/>
                <a:ea typeface="MS PGothic" charset="0"/>
                <a:cs typeface="Verdana" charset="0"/>
              </a:rPr>
              <a:t>par des entités du secteur privé (fournisseurs américains)</a:t>
            </a:r>
          </a:p>
          <a:p>
            <a:pPr marL="544513" indent="-544513">
              <a:spcBef>
                <a:spcPts val="1200"/>
              </a:spcBef>
              <a:spcAft>
                <a:spcPts val="1200"/>
              </a:spcAft>
              <a:buFont typeface="Calibri" charset="0"/>
              <a:buAutoNum type="arabicPeriod"/>
            </a:pPr>
            <a:r>
              <a:rPr lang="fr-FR" sz="1600">
                <a:latin typeface="Verdana" charset="0"/>
                <a:ea typeface="MS PGothic" charset="0"/>
                <a:cs typeface="Verdana" charset="0"/>
              </a:rPr>
              <a:t>Procédures</a:t>
            </a:r>
            <a:r>
              <a:rPr lang="fr-FR" sz="1600" b="1">
                <a:latin typeface="Verdana" charset="0"/>
                <a:ea typeface="MS PGothic" charset="0"/>
                <a:cs typeface="Verdana" charset="0"/>
              </a:rPr>
              <a:t> d'urgence</a:t>
            </a:r>
          </a:p>
          <a:p>
            <a:pPr marL="544513" indent="-544513">
              <a:spcBef>
                <a:spcPts val="1200"/>
              </a:spcBef>
              <a:spcAft>
                <a:spcPts val="1200"/>
              </a:spcAft>
              <a:buFont typeface="Calibri" charset="0"/>
              <a:buAutoNum type="arabicPeriod"/>
            </a:pPr>
            <a:r>
              <a:rPr lang="fr-FR" sz="1600" b="1">
                <a:latin typeface="Verdana" charset="0"/>
                <a:ea typeface="MS PGothic" charset="0"/>
                <a:cs typeface="Verdana" charset="0"/>
              </a:rPr>
              <a:t>Protection des données</a:t>
            </a:r>
          </a:p>
        </p:txBody>
      </p:sp>
      <p:sp>
        <p:nvSpPr>
          <p:cNvPr id="14" name="Rectangle 13"/>
          <p:cNvSpPr/>
          <p:nvPr/>
        </p:nvSpPr>
        <p:spPr>
          <a:xfrm>
            <a:off x="-34925" y="6588125"/>
            <a:ext cx="9215438" cy="29686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2711" name="Rectangle 14"/>
          <p:cNvSpPr>
            <a:spLocks noChangeArrowheads="1"/>
          </p:cNvSpPr>
          <p:nvPr/>
        </p:nvSpPr>
        <p:spPr bwMode="auto">
          <a:xfrm>
            <a:off x="7938" y="6597650"/>
            <a:ext cx="9136062" cy="276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r>
              <a:rPr lang="fr-FR" sz="1200" b="1">
                <a:solidFill>
                  <a:srgbClr val="FFFFFF"/>
                </a:solidFill>
                <a:latin typeface="Verdana" charset="0"/>
                <a:cs typeface="Verdana" charset="0"/>
              </a:rPr>
              <a:t>Groupe sur les Preuves dans le cloud, www.coe.int/cybercrime				                      -</a:t>
            </a:r>
            <a:fld id="{604D7FDE-B50C-6646-BBCF-D9DA0A356FA5}" type="slidenum">
              <a:rPr lang="en-US" sz="1200" b="1">
                <a:solidFill>
                  <a:srgbClr val="FFFFFF"/>
                </a:solidFill>
                <a:latin typeface="Verdana" charset="0"/>
                <a:cs typeface="Verdana" charset="0"/>
              </a:rPr>
              <a:pPr/>
              <a:t>11</a:t>
            </a:fld>
            <a:r>
              <a:rPr lang="fr-FR" sz="1200" b="1">
                <a:solidFill>
                  <a:srgbClr val="FFFFFF"/>
                </a:solidFill>
                <a:latin typeface="Verdana" charset="0"/>
                <a:cs typeface="Verdana" charset="0"/>
              </a:rPr>
              <a:t> -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GB"/>
          </a:p>
        </p:txBody>
      </p:sp>
      <p:sp>
        <p:nvSpPr>
          <p:cNvPr id="7" name="Rectangle 6"/>
          <p:cNvSpPr/>
          <p:nvPr/>
        </p:nvSpPr>
        <p:spPr>
          <a:xfrm>
            <a:off x="-36513" y="-26988"/>
            <a:ext cx="9180513" cy="1079501"/>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3731" name="TextBox 7"/>
          <p:cNvSpPr txBox="1">
            <a:spLocks noChangeArrowheads="1"/>
          </p:cNvSpPr>
          <p:nvPr/>
        </p:nvSpPr>
        <p:spPr bwMode="auto">
          <a:xfrm>
            <a:off x="971600" y="188913"/>
            <a:ext cx="8064450"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fr-FR">
                <a:solidFill>
                  <a:schemeClr val="bg1"/>
                </a:solidFill>
                <a:latin typeface="Verdana" charset="0"/>
                <a:cs typeface="Verdana" charset="0"/>
              </a:rPr>
              <a:t>I.1. Informations sur les abonnés/le trafic/les contenus</a:t>
            </a:r>
          </a:p>
        </p:txBody>
      </p:sp>
      <p:pic>
        <p:nvPicPr>
          <p:cNvPr id="73732" name="Picture 4"/>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6513" y="-26988"/>
            <a:ext cx="1322388" cy="107950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73733" name="Content Placeholder 12"/>
          <p:cNvSpPr>
            <a:spLocks noGrp="1"/>
          </p:cNvSpPr>
          <p:nvPr>
            <p:ph idx="1"/>
          </p:nvPr>
        </p:nvSpPr>
        <p:spPr>
          <a:xfrm>
            <a:off x="457200" y="2130425"/>
            <a:ext cx="8229600" cy="3785652"/>
          </a:xfrm>
          <a:ln>
            <a:solidFill>
              <a:schemeClr val="accent1"/>
            </a:solidFill>
            <a:miter lim="800000"/>
            <a:headEnd/>
            <a:tailEnd/>
          </a:ln>
        </p:spPr>
        <p:txBody>
          <a:bodyPr>
            <a:spAutoFit/>
          </a:bodyPr>
          <a:lstStyle/>
          <a:p>
            <a:pPr>
              <a:spcBef>
                <a:spcPts val="1200"/>
              </a:spcBef>
              <a:spcAft>
                <a:spcPts val="1200"/>
              </a:spcAft>
              <a:buFont typeface="Wingdings" charset="0"/>
              <a:buChar char="§"/>
            </a:pPr>
            <a:r>
              <a:rPr lang="fr-FR" sz="1800">
                <a:latin typeface="Verdana" charset="0"/>
                <a:ea typeface="MS PGothic" charset="0"/>
                <a:cs typeface="Verdana" charset="0"/>
              </a:rPr>
              <a:t>Les </a:t>
            </a:r>
            <a:r>
              <a:rPr lang="fr-FR" sz="1800" b="1">
                <a:latin typeface="Verdana" charset="0"/>
                <a:ea typeface="MS PGothic" charset="0"/>
                <a:cs typeface="Verdana" charset="0"/>
              </a:rPr>
              <a:t>informations sur les abonnés sont les plus demandées </a:t>
            </a:r>
            <a:r>
              <a:rPr lang="fr-FR" sz="1800">
                <a:latin typeface="Verdana" charset="0"/>
                <a:ea typeface="MS PGothic" charset="0"/>
                <a:cs typeface="Verdana" charset="0"/>
              </a:rPr>
              <a:t>dans les enquêtes criminelles</a:t>
            </a:r>
          </a:p>
          <a:p>
            <a:pPr>
              <a:spcBef>
                <a:spcPts val="1200"/>
              </a:spcBef>
              <a:spcAft>
                <a:spcPts val="1200"/>
              </a:spcAft>
              <a:buFont typeface="Wingdings" charset="0"/>
              <a:buChar char="§"/>
            </a:pPr>
            <a:r>
              <a:rPr lang="fr-FR" sz="1800" b="1">
                <a:latin typeface="Verdana" charset="0"/>
                <a:ea typeface="MS PGothic" charset="0"/>
                <a:cs typeface="Verdana" charset="0"/>
              </a:rPr>
              <a:t>Elles ont un impact moindre sur la vie privée que les données sur le trafic ou le contenu</a:t>
            </a:r>
          </a:p>
          <a:p>
            <a:pPr>
              <a:spcBef>
                <a:spcPts val="1200"/>
              </a:spcBef>
              <a:spcAft>
                <a:spcPts val="1200"/>
              </a:spcAft>
              <a:buFont typeface="Wingdings" charset="0"/>
              <a:buChar char="§"/>
            </a:pPr>
            <a:r>
              <a:rPr lang="fr-FR" sz="1800">
                <a:latin typeface="Verdana" charset="0"/>
                <a:ea typeface="MS PGothic" charset="0"/>
                <a:cs typeface="Verdana" charset="0"/>
              </a:rPr>
              <a:t>Les règles d'accès aux informations d'abonné ne sont pas harmonisées</a:t>
            </a:r>
          </a:p>
          <a:p>
            <a:pPr>
              <a:spcBef>
                <a:spcPts val="1200"/>
              </a:spcBef>
              <a:spcAft>
                <a:spcPts val="1200"/>
              </a:spcAft>
              <a:buFont typeface="Wingdings" charset="0"/>
              <a:buChar char="§"/>
            </a:pPr>
            <a:r>
              <a:rPr lang="fr-FR" sz="1800">
                <a:latin typeface="Verdana" charset="0"/>
                <a:ea typeface="MS PGothic" charset="0"/>
                <a:cs typeface="Verdana" charset="0"/>
                <a:sym typeface="Wingdings" charset="0"/>
              </a:rPr>
              <a:t>Renseignements sur les abonnés détenus par les fournisseurs de services et </a:t>
            </a:r>
            <a:r>
              <a:rPr lang="fr-FR" sz="1800" b="1">
                <a:latin typeface="Verdana" charset="0"/>
                <a:ea typeface="MS PGothic" charset="0"/>
                <a:cs typeface="Verdana" charset="0"/>
                <a:sym typeface="Wingdings" charset="0"/>
              </a:rPr>
              <a:t>obtenus par des injonctions de </a:t>
            </a:r>
            <a:r>
              <a:rPr lang="fr-FR" sz="1800" b="1" smtClean="0">
                <a:latin typeface="Verdana" charset="0"/>
                <a:ea typeface="MS PGothic" charset="0"/>
                <a:cs typeface="Verdana" charset="0"/>
                <a:sym typeface="Wingdings" charset="0"/>
              </a:rPr>
              <a:t>produire</a:t>
            </a:r>
            <a:r>
              <a:rPr lang="fr-FR" sz="1800" smtClean="0">
                <a:latin typeface="Verdana" charset="0"/>
                <a:ea typeface="MS PGothic" charset="0"/>
                <a:cs typeface="Verdana" charset="0"/>
                <a:sym typeface="Wingdings" charset="0"/>
              </a:rPr>
              <a:t> </a:t>
            </a:r>
            <a:r>
              <a:rPr lang="fr-FR" sz="1800">
                <a:latin typeface="Verdana" charset="0"/>
                <a:ea typeface="MS PGothic" charset="0"/>
                <a:cs typeface="Verdana" charset="0"/>
                <a:sym typeface="Wingdings" charset="0"/>
              </a:rPr>
              <a:t> Ingérence moindre dans les droits que les perquisitions et les saisies</a:t>
            </a:r>
          </a:p>
        </p:txBody>
      </p:sp>
      <p:sp>
        <p:nvSpPr>
          <p:cNvPr id="12" name="Rectangle 11"/>
          <p:cNvSpPr/>
          <p:nvPr/>
        </p:nvSpPr>
        <p:spPr>
          <a:xfrm>
            <a:off x="-34925" y="6588125"/>
            <a:ext cx="9215438" cy="29686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3735" name="Rectangle 13"/>
          <p:cNvSpPr>
            <a:spLocks noChangeArrowheads="1"/>
          </p:cNvSpPr>
          <p:nvPr/>
        </p:nvSpPr>
        <p:spPr bwMode="auto">
          <a:xfrm>
            <a:off x="7938" y="6597650"/>
            <a:ext cx="9136062" cy="276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r>
              <a:rPr lang="fr-FR" sz="1200" b="1">
                <a:solidFill>
                  <a:srgbClr val="FFFFFF"/>
                </a:solidFill>
                <a:latin typeface="Verdana" charset="0"/>
                <a:cs typeface="Verdana" charset="0"/>
              </a:rPr>
              <a:t>Groupe sur les Preuves dans le cloud, www.coe.int/cybercrime				                      -</a:t>
            </a:r>
            <a:fld id="{3A96712E-42D2-0249-94C5-CCD8EEBC8140}" type="slidenum">
              <a:rPr lang="en-US" sz="1200" b="1">
                <a:solidFill>
                  <a:srgbClr val="FFFFFF"/>
                </a:solidFill>
                <a:latin typeface="Verdana" charset="0"/>
                <a:cs typeface="Verdana" charset="0"/>
              </a:rPr>
              <a:pPr/>
              <a:t>12</a:t>
            </a:fld>
            <a:r>
              <a:rPr lang="fr-FR" sz="1200" b="1">
                <a:solidFill>
                  <a:srgbClr val="FFFFFF"/>
                </a:solidFill>
                <a:latin typeface="Verdana" charset="0"/>
                <a:cs typeface="Verdana" charset="0"/>
              </a:rPr>
              <a:t> -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GB"/>
          </a:p>
        </p:txBody>
      </p:sp>
      <p:sp>
        <p:nvSpPr>
          <p:cNvPr id="7" name="Rectangle 6"/>
          <p:cNvSpPr/>
          <p:nvPr/>
        </p:nvSpPr>
        <p:spPr>
          <a:xfrm>
            <a:off x="-36513" y="-26988"/>
            <a:ext cx="9180513" cy="1079501"/>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4755" name="TextBox 7"/>
          <p:cNvSpPr txBox="1">
            <a:spLocks noChangeArrowheads="1"/>
          </p:cNvSpPr>
          <p:nvPr/>
        </p:nvSpPr>
        <p:spPr bwMode="auto">
          <a:xfrm>
            <a:off x="1403350" y="188913"/>
            <a:ext cx="7632700" cy="5222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fr-FR" sz="2800">
                <a:solidFill>
                  <a:schemeClr val="bg1"/>
                </a:solidFill>
                <a:latin typeface="Verdana" charset="0"/>
                <a:cs typeface="Verdana" charset="0"/>
              </a:rPr>
              <a:t>I.2. Entraide judiciaire</a:t>
            </a:r>
          </a:p>
        </p:txBody>
      </p:sp>
      <p:pic>
        <p:nvPicPr>
          <p:cNvPr id="74756" name="Picture 4"/>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6513" y="-26988"/>
            <a:ext cx="1322388" cy="107950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74757" name="Content Placeholder 12"/>
          <p:cNvSpPr>
            <a:spLocks noGrp="1"/>
          </p:cNvSpPr>
          <p:nvPr>
            <p:ph idx="1"/>
          </p:nvPr>
        </p:nvSpPr>
        <p:spPr>
          <a:xfrm>
            <a:off x="457200" y="2130425"/>
            <a:ext cx="8229600" cy="3508653"/>
          </a:xfrm>
          <a:ln>
            <a:solidFill>
              <a:schemeClr val="accent1"/>
            </a:solidFill>
            <a:miter lim="800000"/>
            <a:headEnd/>
            <a:tailEnd/>
          </a:ln>
        </p:spPr>
        <p:txBody>
          <a:bodyPr>
            <a:spAutoFit/>
          </a:bodyPr>
          <a:lstStyle/>
          <a:p>
            <a:pPr>
              <a:spcBef>
                <a:spcPts val="1200"/>
              </a:spcBef>
              <a:spcAft>
                <a:spcPts val="1200"/>
              </a:spcAft>
              <a:buFont typeface="Wingdings" charset="0"/>
              <a:buChar char="§"/>
            </a:pPr>
            <a:r>
              <a:rPr lang="fr-FR" sz="1800">
                <a:latin typeface="Verdana" charset="0"/>
                <a:ea typeface="MS PGothic" charset="0"/>
                <a:cs typeface="Verdana" charset="0"/>
              </a:rPr>
              <a:t>L'entraide judiciaire demeure un moyen fondamental d'obtenir des preuves électroniques à des fins de justice pénale.</a:t>
            </a:r>
          </a:p>
          <a:p>
            <a:pPr>
              <a:spcBef>
                <a:spcPts val="1200"/>
              </a:spcBef>
              <a:spcAft>
                <a:spcPts val="1200"/>
              </a:spcAft>
              <a:buFont typeface="Wingdings" charset="0"/>
              <a:buChar char="§"/>
            </a:pPr>
            <a:r>
              <a:rPr lang="fr-FR" sz="1800" b="1" smtClean="0">
                <a:latin typeface="Verdana" charset="0"/>
                <a:ea typeface="MS PGothic" charset="0"/>
                <a:cs typeface="Verdana" charset="0"/>
              </a:rPr>
              <a:t>L‘efficacité de l’entraide </a:t>
            </a:r>
            <a:r>
              <a:rPr lang="fr-FR" sz="1800" b="1">
                <a:latin typeface="Verdana" charset="0"/>
                <a:ea typeface="MS PGothic" charset="0"/>
                <a:cs typeface="Verdana" charset="0"/>
              </a:rPr>
              <a:t>judiciaire doit être </a:t>
            </a:r>
            <a:r>
              <a:rPr lang="fr-FR" sz="1800" b="1" smtClean="0">
                <a:latin typeface="Verdana" charset="0"/>
                <a:ea typeface="MS PGothic" charset="0"/>
                <a:cs typeface="Verdana" charset="0"/>
              </a:rPr>
              <a:t>améliorée</a:t>
            </a:r>
            <a:endParaRPr lang="fr-FR" sz="1800" b="1">
              <a:latin typeface="Verdana" charset="0"/>
              <a:ea typeface="MS PGothic" charset="0"/>
              <a:cs typeface="Verdana" charset="0"/>
            </a:endParaRPr>
          </a:p>
          <a:p>
            <a:pPr>
              <a:spcBef>
                <a:spcPts val="1200"/>
              </a:spcBef>
              <a:spcAft>
                <a:spcPts val="1200"/>
              </a:spcAft>
              <a:buFont typeface="Wingdings" charset="0"/>
              <a:buChar char="§"/>
            </a:pPr>
            <a:r>
              <a:rPr lang="fr-FR" sz="1800">
                <a:latin typeface="Verdana" charset="0"/>
                <a:ea typeface="MS PGothic" charset="0"/>
                <a:cs typeface="Verdana" charset="0"/>
              </a:rPr>
              <a:t>Souvent</a:t>
            </a:r>
            <a:r>
              <a:rPr lang="fr-FR" sz="1800" b="1">
                <a:latin typeface="Verdana" charset="0"/>
                <a:ea typeface="MS PGothic" charset="0"/>
                <a:cs typeface="Verdana" charset="0"/>
              </a:rPr>
              <a:t>, </a:t>
            </a:r>
            <a:r>
              <a:rPr lang="fr-FR" sz="1800" b="1" smtClean="0">
                <a:latin typeface="Verdana" charset="0"/>
                <a:ea typeface="MS PGothic" charset="0"/>
                <a:cs typeface="Verdana" charset="0"/>
              </a:rPr>
              <a:t>des </a:t>
            </a:r>
            <a:r>
              <a:rPr lang="fr-FR" sz="1800" b="1">
                <a:latin typeface="Verdana" charset="0"/>
                <a:ea typeface="MS PGothic" charset="0"/>
                <a:cs typeface="Verdana" charset="0"/>
              </a:rPr>
              <a:t>informations sur les abonné ou </a:t>
            </a:r>
            <a:r>
              <a:rPr lang="fr-FR" sz="1800" b="1" smtClean="0">
                <a:latin typeface="Verdana" charset="0"/>
                <a:ea typeface="MS PGothic" charset="0"/>
                <a:cs typeface="Verdana" charset="0"/>
              </a:rPr>
              <a:t>des </a:t>
            </a:r>
            <a:r>
              <a:rPr lang="fr-FR" sz="1800" b="1">
                <a:latin typeface="Verdana" charset="0"/>
                <a:ea typeface="MS PGothic" charset="0"/>
                <a:cs typeface="Verdana" charset="0"/>
              </a:rPr>
              <a:t>données de trafic sont demandées en premier pour </a:t>
            </a:r>
            <a:r>
              <a:rPr lang="fr-FR" sz="1800">
                <a:latin typeface="Verdana" charset="0"/>
                <a:ea typeface="MS PGothic" charset="0"/>
                <a:cs typeface="Verdana" charset="0"/>
              </a:rPr>
              <a:t>étayer ou traiter une demande d’entraide judiciaire</a:t>
            </a:r>
          </a:p>
          <a:p>
            <a:pPr>
              <a:spcBef>
                <a:spcPts val="1200"/>
              </a:spcBef>
              <a:spcAft>
                <a:spcPts val="1200"/>
              </a:spcAft>
              <a:buFont typeface="Wingdings" charset="0"/>
              <a:buChar char="§"/>
            </a:pPr>
            <a:r>
              <a:rPr lang="fr-FR" sz="1800" b="1" smtClean="0">
                <a:latin typeface="Verdana" charset="0"/>
                <a:ea typeface="MS PGothic" charset="0"/>
                <a:cs typeface="Verdana" charset="0"/>
              </a:rPr>
              <a:t>Souvent, l'entraide </a:t>
            </a:r>
            <a:r>
              <a:rPr lang="fr-FR" sz="1800" b="1">
                <a:latin typeface="Verdana" charset="0"/>
                <a:ea typeface="MS PGothic" charset="0"/>
                <a:cs typeface="Verdana" charset="0"/>
              </a:rPr>
              <a:t>judiciaire n'est </a:t>
            </a:r>
            <a:r>
              <a:rPr lang="fr-FR" sz="1800" b="1" smtClean="0">
                <a:latin typeface="Verdana" charset="0"/>
                <a:ea typeface="MS PGothic" charset="0"/>
                <a:cs typeface="Verdana" charset="0"/>
              </a:rPr>
              <a:t>pas possible lorsqu’il </a:t>
            </a:r>
            <a:r>
              <a:rPr lang="fr-FR" sz="1800" b="1">
                <a:latin typeface="Verdana" charset="0"/>
                <a:ea typeface="MS PGothic" charset="0"/>
                <a:cs typeface="Verdana" charset="0"/>
              </a:rPr>
              <a:t>s’agit d’obtenir des preuves volatiles dans des juridictions inconnues ou multiples </a:t>
            </a:r>
          </a:p>
        </p:txBody>
      </p:sp>
      <p:sp>
        <p:nvSpPr>
          <p:cNvPr id="10" name="Rectangle 9"/>
          <p:cNvSpPr/>
          <p:nvPr/>
        </p:nvSpPr>
        <p:spPr>
          <a:xfrm>
            <a:off x="-34925" y="6588125"/>
            <a:ext cx="9215438" cy="29686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4759" name="Rectangle 11"/>
          <p:cNvSpPr>
            <a:spLocks noChangeArrowheads="1"/>
          </p:cNvSpPr>
          <p:nvPr/>
        </p:nvSpPr>
        <p:spPr bwMode="auto">
          <a:xfrm>
            <a:off x="7938" y="6597650"/>
            <a:ext cx="9136062" cy="276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r>
              <a:rPr lang="fr-FR" sz="1200" b="1">
                <a:solidFill>
                  <a:srgbClr val="FFFFFF"/>
                </a:solidFill>
                <a:latin typeface="Verdana" charset="0"/>
                <a:cs typeface="Verdana" charset="0"/>
              </a:rPr>
              <a:t>Groupe sur les Preuves dans le cloud, www.coe.int/cybercrime				                      -</a:t>
            </a:r>
            <a:fld id="{1E438C01-E360-2746-B121-625D10BD54B9}" type="slidenum">
              <a:rPr lang="en-US" sz="1200" b="1">
                <a:solidFill>
                  <a:srgbClr val="FFFFFF"/>
                </a:solidFill>
                <a:latin typeface="Verdana" charset="0"/>
                <a:cs typeface="Verdana" charset="0"/>
              </a:rPr>
              <a:pPr/>
              <a:t>13</a:t>
            </a:fld>
            <a:r>
              <a:rPr lang="fr-FR" sz="1200" b="1">
                <a:solidFill>
                  <a:srgbClr val="FFFFFF"/>
                </a:solidFill>
                <a:latin typeface="Verdana" charset="0"/>
                <a:cs typeface="Verdana" charset="0"/>
              </a:rPr>
              <a:t> -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GB"/>
          </a:p>
        </p:txBody>
      </p:sp>
      <p:sp>
        <p:nvSpPr>
          <p:cNvPr id="7" name="Rectangle 6"/>
          <p:cNvSpPr/>
          <p:nvPr/>
        </p:nvSpPr>
        <p:spPr>
          <a:xfrm>
            <a:off x="-36513" y="-26988"/>
            <a:ext cx="9180513" cy="1079501"/>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5779" name="TextBox 7"/>
          <p:cNvSpPr txBox="1">
            <a:spLocks noChangeArrowheads="1"/>
          </p:cNvSpPr>
          <p:nvPr/>
        </p:nvSpPr>
        <p:spPr bwMode="auto">
          <a:xfrm>
            <a:off x="1403350" y="188913"/>
            <a:ext cx="7632700" cy="5222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fr-FR" sz="2800">
                <a:solidFill>
                  <a:schemeClr val="bg1"/>
                </a:solidFill>
                <a:latin typeface="Verdana" charset="0"/>
                <a:cs typeface="Verdana" charset="0"/>
              </a:rPr>
              <a:t>I.3. </a:t>
            </a:r>
            <a:r>
              <a:rPr lang="fr-FR" sz="2800" smtClean="0">
                <a:solidFill>
                  <a:schemeClr val="bg1"/>
                </a:solidFill>
                <a:latin typeface="Verdana" charset="0"/>
                <a:cs typeface="Verdana" charset="0"/>
              </a:rPr>
              <a:t>« Disparition </a:t>
            </a:r>
            <a:r>
              <a:rPr lang="fr-FR" sz="2800">
                <a:solidFill>
                  <a:schemeClr val="bg1"/>
                </a:solidFill>
                <a:latin typeface="Verdana" charset="0"/>
                <a:cs typeface="Verdana" charset="0"/>
              </a:rPr>
              <a:t>du lieu » (1/2)</a:t>
            </a:r>
          </a:p>
        </p:txBody>
      </p:sp>
      <p:pic>
        <p:nvPicPr>
          <p:cNvPr id="75780" name="Picture 4"/>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6513" y="-26988"/>
            <a:ext cx="1322388" cy="107950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75781" name="Content Placeholder 12"/>
          <p:cNvSpPr>
            <a:spLocks noGrp="1"/>
          </p:cNvSpPr>
          <p:nvPr>
            <p:ph idx="1"/>
          </p:nvPr>
        </p:nvSpPr>
        <p:spPr>
          <a:xfrm>
            <a:off x="457200" y="1936750"/>
            <a:ext cx="8229600" cy="4616648"/>
          </a:xfrm>
          <a:ln>
            <a:solidFill>
              <a:schemeClr val="accent1"/>
            </a:solidFill>
            <a:miter lim="800000"/>
            <a:headEnd/>
            <a:tailEnd/>
          </a:ln>
        </p:spPr>
        <p:txBody>
          <a:bodyPr>
            <a:spAutoFit/>
          </a:bodyPr>
          <a:lstStyle/>
          <a:p>
            <a:pPr>
              <a:spcBef>
                <a:spcPts val="1200"/>
              </a:spcBef>
              <a:spcAft>
                <a:spcPts val="1200"/>
              </a:spcAft>
              <a:buFont typeface="Wingdings" charset="0"/>
              <a:buChar char="§"/>
            </a:pPr>
            <a:r>
              <a:rPr lang="fr-FR" sz="1800">
                <a:latin typeface="Verdana" charset="0"/>
                <a:ea typeface="MS PGothic" charset="0"/>
                <a:cs typeface="Verdana" charset="0"/>
                <a:sym typeface="Wingdings" charset="0"/>
              </a:rPr>
              <a:t>Dans des situations de « disparition du lieu » (source </a:t>
            </a:r>
            <a:r>
              <a:rPr lang="fr-FR" sz="1800" smtClean="0">
                <a:latin typeface="Verdana" charset="0"/>
                <a:ea typeface="MS PGothic" charset="0"/>
                <a:cs typeface="Verdana" charset="0"/>
                <a:sym typeface="Wingdings" charset="0"/>
              </a:rPr>
              <a:t>de l'attaque inconnue, </a:t>
            </a:r>
            <a:r>
              <a:rPr lang="fr-FR" sz="1800">
                <a:latin typeface="Verdana" charset="0"/>
                <a:ea typeface="MS PGothic" charset="0"/>
                <a:cs typeface="Verdana" charset="0"/>
                <a:sym typeface="Wingdings" charset="0"/>
              </a:rPr>
              <a:t>serveurs dans des endroits multiples ou changeants, analyse forensique en temps réel, etc.), l’entraide judiciaire n’est pas réalisable  le </a:t>
            </a:r>
            <a:r>
              <a:rPr lang="fr-FR" sz="1800" b="1">
                <a:latin typeface="Verdana" charset="0"/>
                <a:ea typeface="MS PGothic" charset="0"/>
                <a:cs typeface="Verdana" charset="0"/>
                <a:sym typeface="Wingdings" charset="0"/>
              </a:rPr>
              <a:t>principe de territorialité n’est pas toujours applicable</a:t>
            </a:r>
          </a:p>
          <a:p>
            <a:pPr>
              <a:spcBef>
                <a:spcPts val="1200"/>
              </a:spcBef>
              <a:spcAft>
                <a:spcPts val="1200"/>
              </a:spcAft>
              <a:buFont typeface="Wingdings" charset="0"/>
              <a:buChar char="§"/>
            </a:pPr>
            <a:r>
              <a:rPr lang="fr-FR" sz="1800" b="1">
                <a:latin typeface="Verdana" charset="0"/>
                <a:ea typeface="MS PGothic" charset="0"/>
                <a:cs typeface="Verdana" charset="0"/>
              </a:rPr>
              <a:t>L'accès direct </a:t>
            </a:r>
            <a:r>
              <a:rPr lang="fr-FR" sz="1800" b="1" smtClean="0">
                <a:latin typeface="Verdana" charset="0"/>
                <a:ea typeface="MS PGothic" charset="0"/>
                <a:cs typeface="Verdana" charset="0"/>
              </a:rPr>
              <a:t>transfrontalier </a:t>
            </a:r>
            <a:r>
              <a:rPr lang="fr-FR" sz="1800" b="1">
                <a:latin typeface="Verdana" charset="0"/>
                <a:ea typeface="MS PGothic" charset="0"/>
                <a:cs typeface="Verdana" charset="0"/>
              </a:rPr>
              <a:t>aux données peut </a:t>
            </a:r>
            <a:r>
              <a:rPr lang="fr-FR" sz="1800">
                <a:latin typeface="Verdana" charset="0"/>
                <a:ea typeface="MS PGothic" charset="0"/>
                <a:cs typeface="Verdana" charset="0"/>
              </a:rPr>
              <a:t>être nécessaire. Dans quelles </a:t>
            </a:r>
            <a:r>
              <a:rPr lang="fr-FR" sz="1800" b="1">
                <a:latin typeface="Verdana" charset="0"/>
                <a:ea typeface="MS PGothic" charset="0"/>
                <a:cs typeface="Verdana" charset="0"/>
              </a:rPr>
              <a:t>conditions et avec quelles garanties</a:t>
            </a:r>
            <a:r>
              <a:rPr lang="fr-FR" sz="1800">
                <a:latin typeface="Verdana" charset="0"/>
                <a:ea typeface="MS PGothic" charset="0"/>
                <a:cs typeface="Verdana" charset="0"/>
              </a:rPr>
              <a:t>? </a:t>
            </a:r>
          </a:p>
          <a:p>
            <a:pPr>
              <a:spcBef>
                <a:spcPts val="1200"/>
              </a:spcBef>
              <a:spcAft>
                <a:spcPts val="1200"/>
              </a:spcAft>
              <a:buFont typeface="Wingdings" charset="0"/>
              <a:buChar char="§"/>
            </a:pPr>
            <a:r>
              <a:rPr lang="fr-FR" sz="1800">
                <a:latin typeface="Verdana" charset="0"/>
                <a:ea typeface="MS PGothic" charset="0"/>
                <a:cs typeface="Verdana" charset="0"/>
                <a:sym typeface="Wingdings" charset="0"/>
              </a:rPr>
              <a:t>L’article 32b de la Convention de Budapest est limité  </a:t>
            </a:r>
            <a:r>
              <a:rPr lang="fr-FR" sz="1800" b="1">
                <a:latin typeface="Verdana" charset="0"/>
                <a:ea typeface="MS PGothic" charset="0"/>
                <a:cs typeface="Verdana" charset="0"/>
                <a:sym typeface="Wingdings" charset="0"/>
              </a:rPr>
              <a:t>Absence de cadre juridique international pour l'accès transfrontalier licite</a:t>
            </a:r>
          </a:p>
          <a:p>
            <a:pPr>
              <a:spcBef>
                <a:spcPts val="1200"/>
              </a:spcBef>
              <a:spcAft>
                <a:spcPts val="1200"/>
              </a:spcAft>
              <a:buFont typeface="Wingdings" charset="0"/>
              <a:buChar char="§"/>
            </a:pPr>
            <a:r>
              <a:rPr lang="fr-FR" sz="1800" b="1">
                <a:latin typeface="Verdana" charset="0"/>
                <a:ea typeface="MS PGothic" charset="0"/>
                <a:cs typeface="Verdana" charset="0"/>
                <a:sym typeface="Wingdings" charset="0"/>
              </a:rPr>
              <a:t>Solutions unilatérales par les gouvernements</a:t>
            </a:r>
            <a:r>
              <a:rPr lang="fr-FR" sz="1800">
                <a:latin typeface="Verdana" charset="0"/>
                <a:ea typeface="MS PGothic" charset="0"/>
                <a:cs typeface="Verdana" charset="0"/>
                <a:sym typeface="Wingdings" charset="0"/>
              </a:rPr>
              <a:t> </a:t>
            </a:r>
            <a:r>
              <a:rPr lang="fr-FR" sz="1800" smtClean="0">
                <a:latin typeface="Verdana" charset="0"/>
                <a:ea typeface="MS PGothic" charset="0"/>
                <a:cs typeface="Verdana" charset="0"/>
                <a:sym typeface="Wingdings" charset="0"/>
              </a:rPr>
              <a:t>/ risques </a:t>
            </a:r>
            <a:r>
              <a:rPr lang="fr-FR" sz="1800">
                <a:latin typeface="Verdana" charset="0"/>
                <a:ea typeface="MS PGothic" charset="0"/>
                <a:cs typeface="Verdana" charset="0"/>
                <a:sym typeface="Wingdings" charset="0"/>
              </a:rPr>
              <a:t>de jungle  pour les droits des personnes et les relations interétatiques</a:t>
            </a:r>
          </a:p>
        </p:txBody>
      </p:sp>
      <p:sp>
        <p:nvSpPr>
          <p:cNvPr id="10" name="Rectangle 9"/>
          <p:cNvSpPr/>
          <p:nvPr/>
        </p:nvSpPr>
        <p:spPr>
          <a:xfrm>
            <a:off x="-34925" y="6588125"/>
            <a:ext cx="9215438" cy="29686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5783" name="Rectangle 11"/>
          <p:cNvSpPr>
            <a:spLocks noChangeArrowheads="1"/>
          </p:cNvSpPr>
          <p:nvPr/>
        </p:nvSpPr>
        <p:spPr bwMode="auto">
          <a:xfrm>
            <a:off x="7938" y="6597650"/>
            <a:ext cx="9136062" cy="276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r>
              <a:rPr lang="fr-FR" sz="1200" b="1">
                <a:solidFill>
                  <a:srgbClr val="FFFFFF"/>
                </a:solidFill>
                <a:latin typeface="Verdana" charset="0"/>
                <a:cs typeface="Verdana" charset="0"/>
              </a:rPr>
              <a:t>Groupe du T-CY sur les Preuves dans le cloud, www.coe.int/cybercrime				                      -</a:t>
            </a:r>
            <a:fld id="{3D93D4F1-15E7-B849-9F50-973DAE734D33}" type="slidenum">
              <a:rPr lang="en-US" sz="1200" b="1">
                <a:solidFill>
                  <a:srgbClr val="FFFFFF"/>
                </a:solidFill>
                <a:latin typeface="Verdana" charset="0"/>
                <a:cs typeface="Verdana" charset="0"/>
              </a:rPr>
              <a:pPr/>
              <a:t>14</a:t>
            </a:fld>
            <a:r>
              <a:rPr lang="fr-FR" sz="1200" b="1">
                <a:solidFill>
                  <a:srgbClr val="FFFFFF"/>
                </a:solidFill>
                <a:latin typeface="Verdana" charset="0"/>
                <a:cs typeface="Verdana" charset="0"/>
              </a:rPr>
              <a:t> -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GB"/>
          </a:p>
        </p:txBody>
      </p:sp>
      <p:sp>
        <p:nvSpPr>
          <p:cNvPr id="7" name="Rectangle 6"/>
          <p:cNvSpPr/>
          <p:nvPr/>
        </p:nvSpPr>
        <p:spPr>
          <a:xfrm>
            <a:off x="-36513" y="-26988"/>
            <a:ext cx="9180513" cy="1079501"/>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6803" name="TextBox 7"/>
          <p:cNvSpPr txBox="1">
            <a:spLocks noChangeArrowheads="1"/>
          </p:cNvSpPr>
          <p:nvPr/>
        </p:nvSpPr>
        <p:spPr bwMode="auto">
          <a:xfrm>
            <a:off x="1403350" y="188913"/>
            <a:ext cx="7632700" cy="5222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fr-FR" sz="2800">
                <a:solidFill>
                  <a:schemeClr val="bg1"/>
                </a:solidFill>
                <a:latin typeface="Verdana" charset="0"/>
                <a:cs typeface="Verdana" charset="0"/>
              </a:rPr>
              <a:t>I.3. Disparition du lieu (</a:t>
            </a:r>
            <a:r>
              <a:rPr lang="fr-FR" sz="2800" smtClean="0">
                <a:solidFill>
                  <a:schemeClr val="bg1"/>
                </a:solidFill>
                <a:latin typeface="Verdana" charset="0"/>
                <a:cs typeface="Verdana" charset="0"/>
              </a:rPr>
              <a:t>2/2)</a:t>
            </a:r>
            <a:endParaRPr lang="fr-FR" sz="2800">
              <a:solidFill>
                <a:schemeClr val="bg1"/>
              </a:solidFill>
              <a:latin typeface="Verdana" charset="0"/>
              <a:cs typeface="Verdana" charset="0"/>
            </a:endParaRPr>
          </a:p>
        </p:txBody>
      </p:sp>
      <p:pic>
        <p:nvPicPr>
          <p:cNvPr id="76804" name="Picture 4"/>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6513" y="-26988"/>
            <a:ext cx="1322388" cy="107950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76805" name="Content Placeholder 12"/>
          <p:cNvSpPr>
            <a:spLocks noGrp="1"/>
          </p:cNvSpPr>
          <p:nvPr>
            <p:ph idx="1"/>
          </p:nvPr>
        </p:nvSpPr>
        <p:spPr>
          <a:xfrm>
            <a:off x="7938" y="1268413"/>
            <a:ext cx="9028112" cy="5339923"/>
          </a:xfrm>
          <a:ln>
            <a:solidFill>
              <a:schemeClr val="accent1"/>
            </a:solidFill>
            <a:miter lim="800000"/>
            <a:headEnd/>
            <a:tailEnd/>
          </a:ln>
        </p:spPr>
        <p:txBody>
          <a:bodyPr wrap="square">
            <a:spAutoFit/>
          </a:bodyPr>
          <a:lstStyle/>
          <a:p>
            <a:pPr>
              <a:spcBef>
                <a:spcPts val="1200"/>
              </a:spcBef>
              <a:spcAft>
                <a:spcPts val="1200"/>
              </a:spcAft>
              <a:buFont typeface="Wingdings" charset="0"/>
              <a:buChar char="§"/>
            </a:pPr>
            <a:r>
              <a:rPr lang="fr-FR" sz="1600" b="1">
                <a:latin typeface="Verdana" charset="0"/>
                <a:ea typeface="MS PGothic" charset="0"/>
                <a:cs typeface="Verdana" charset="0"/>
              </a:rPr>
              <a:t>Note d'orientation T-CY sur l'accès transfrontalier aux données</a:t>
            </a:r>
            <a:r>
              <a:rPr lang="fr-FR" sz="1600">
                <a:latin typeface="Verdana" charset="0"/>
                <a:ea typeface="MS PGothic" charset="0"/>
                <a:cs typeface="Verdana" charset="0"/>
              </a:rPr>
              <a:t> (article 32), décembre 2014</a:t>
            </a:r>
          </a:p>
          <a:p>
            <a:pPr lvl="1">
              <a:spcBef>
                <a:spcPts val="1200"/>
              </a:spcBef>
              <a:spcAft>
                <a:spcPts val="1200"/>
              </a:spcAft>
              <a:buFont typeface="Wingdings" charset="0"/>
              <a:buChar char="§"/>
            </a:pPr>
            <a:r>
              <a:rPr lang="fr-FR" sz="1200">
                <a:latin typeface="Verdana" charset="0"/>
                <a:ea typeface="ＭＳ Ｐゴシック" charset="0"/>
              </a:rPr>
              <a:t>Concernant l’article 32b, on peut envisager les situations caractéristiques suivantes :</a:t>
            </a:r>
            <a:br>
              <a:rPr lang="fr-FR" sz="1200">
                <a:latin typeface="Verdana" charset="0"/>
                <a:ea typeface="ＭＳ Ｐゴシック" charset="0"/>
              </a:rPr>
            </a:br>
            <a:r>
              <a:rPr lang="fr-FR" sz="1200">
                <a:latin typeface="Verdana" charset="0"/>
                <a:ea typeface="ＭＳ Ｐゴシック" charset="0"/>
              </a:rPr>
              <a:t/>
            </a:r>
            <a:br>
              <a:rPr lang="fr-FR" sz="1200">
                <a:latin typeface="Verdana" charset="0"/>
                <a:ea typeface="ＭＳ Ｐゴシック" charset="0"/>
              </a:rPr>
            </a:br>
            <a:r>
              <a:rPr lang="fr-FR" sz="1200">
                <a:latin typeface="Verdana" charset="0"/>
                <a:ea typeface="ＭＳ Ｐゴシック" charset="0"/>
              </a:rPr>
              <a:t>« Un individu suspecté de trafic de drogues est arrêté dans les règles alors que son courrier électronique est ouvert sur sa tablette, son smartphone ou un autre appareil, révélant éventuellement des preuves de délit. Si le suspect autorise de son propre gré la police à accéder à son compte et si celle-ci est certaine que les données sont localisées dans un autre Etat partie, elle peut y avoir accès en vertu de l’article 32b. »</a:t>
            </a:r>
          </a:p>
          <a:p>
            <a:pPr>
              <a:spcBef>
                <a:spcPts val="1200"/>
              </a:spcBef>
              <a:spcAft>
                <a:spcPts val="1200"/>
              </a:spcAft>
              <a:buFont typeface="Wingdings" charset="0"/>
              <a:buChar char="§"/>
            </a:pPr>
            <a:r>
              <a:rPr lang="fr-FR" sz="1600" b="1">
                <a:latin typeface="Verdana" charset="0"/>
                <a:ea typeface="MS PGothic" charset="0"/>
                <a:cs typeface="Verdana" charset="0"/>
              </a:rPr>
              <a:t>Doctrine à long terme de la législation antitrust de l'UE </a:t>
            </a:r>
            <a:r>
              <a:rPr lang="fr-FR" sz="1600">
                <a:latin typeface="Verdana" charset="0"/>
                <a:ea typeface="MS PGothic" charset="0"/>
                <a:cs typeface="Verdana" charset="0"/>
              </a:rPr>
              <a:t>(Affaires ICI 48/69 et Woodpulp 89/85)</a:t>
            </a:r>
          </a:p>
          <a:p>
            <a:pPr lvl="1">
              <a:spcBef>
                <a:spcPts val="1200"/>
              </a:spcBef>
              <a:spcAft>
                <a:spcPts val="1200"/>
              </a:spcAft>
              <a:buFont typeface="Wingdings" charset="0"/>
              <a:buChar char="§"/>
            </a:pPr>
            <a:r>
              <a:rPr lang="fr-FR" sz="1200">
                <a:latin typeface="Verdana" charset="0"/>
                <a:ea typeface="ＭＳ Ｐゴシック" charset="0"/>
                <a:cs typeface="ＭＳ Ｐゴシック" charset="0"/>
              </a:rPr>
              <a:t>la Commission européenne recommande que </a:t>
            </a:r>
            <a:r>
              <a:rPr lang="fr-FR" sz="1200" b="1">
                <a:latin typeface="Verdana" charset="0"/>
                <a:ea typeface="ＭＳ Ｐゴシック" charset="0"/>
                <a:cs typeface="ＭＳ Ｐゴシック" charset="0"/>
              </a:rPr>
              <a:t>les autorités de l’Union européenne aient la possibilité d’accéder à des serveurs situés n’importe où dans le monde afin de collecter des éléments de preuve dans le cadre de procédures antitrust</a:t>
            </a:r>
            <a:r>
              <a:rPr lang="fr-FR" sz="1200">
                <a:latin typeface="Verdana" charset="0"/>
                <a:ea typeface="ＭＳ Ｐゴシック" charset="0"/>
                <a:cs typeface="ＭＳ Ｐゴシック" charset="0"/>
              </a:rPr>
              <a:t>: </a:t>
            </a:r>
            <a:br>
              <a:rPr lang="fr-FR" sz="1200">
                <a:latin typeface="Verdana" charset="0"/>
                <a:ea typeface="ＭＳ Ｐゴシック" charset="0"/>
                <a:cs typeface="ＭＳ Ｐゴシック" charset="0"/>
              </a:rPr>
            </a:br>
            <a:r>
              <a:rPr lang="fr-FR" sz="1200">
                <a:latin typeface="Verdana" charset="0"/>
                <a:ea typeface="ＭＳ Ｐゴシック" charset="0"/>
                <a:cs typeface="ＭＳ Ｐゴシック" charset="0"/>
              </a:rPr>
              <a:t/>
            </a:r>
            <a:br>
              <a:rPr lang="fr-FR" sz="1200">
                <a:latin typeface="Verdana" charset="0"/>
                <a:ea typeface="ＭＳ Ｐゴシック" charset="0"/>
                <a:cs typeface="ＭＳ Ｐゴシック" charset="0"/>
              </a:rPr>
            </a:br>
            <a:r>
              <a:rPr lang="fr-FR" sz="1200">
                <a:latin typeface="Verdana" charset="0"/>
                <a:ea typeface="ＭＳ Ｐゴシック" charset="0"/>
                <a:cs typeface="ＭＳ Ｐゴシック" charset="0"/>
              </a:rPr>
              <a:t>« Pour être habilitées à collecter des éléments de preuve électroniques, il est important pour les autorités d’être habilitées à </a:t>
            </a:r>
            <a:r>
              <a:rPr lang="fr-FR" sz="1200" smtClean="0">
                <a:latin typeface="Verdana" charset="0"/>
                <a:ea typeface="ＭＳ Ｐゴシック" charset="0"/>
                <a:cs typeface="ＭＳ Ｐゴシック" charset="0"/>
              </a:rPr>
              <a:t>collecter, </a:t>
            </a:r>
            <a:r>
              <a:rPr lang="fr-FR" sz="1200">
                <a:latin typeface="Verdana" charset="0"/>
                <a:ea typeface="ＭＳ Ｐゴシック" charset="0"/>
                <a:cs typeface="ＭＳ Ｐゴシック" charset="0"/>
              </a:rPr>
              <a:t>au cours de leur inspection, des informations numériques auxquelles l’entreprise ou la personne dont les locaux sont inspectés a accès, quel que soit le lieu où elles sont stockées, y compris sur des serveurs ou d’autres dispositifs de stockage se trouvant hors du territoire sur lequel l’autorité de la concurrence est compétente ou à l’extérieur de l’Union européenne. » </a:t>
            </a:r>
            <a:br>
              <a:rPr lang="fr-FR" sz="1200">
                <a:latin typeface="Verdana" charset="0"/>
                <a:ea typeface="ＭＳ Ｐゴシック" charset="0"/>
                <a:cs typeface="ＭＳ Ｐゴシック" charset="0"/>
              </a:rPr>
            </a:br>
            <a:r>
              <a:rPr lang="fr-FR" sz="700">
                <a:latin typeface="Verdana" charset="0"/>
                <a:ea typeface="ＭＳ Ｐゴシック" charset="0"/>
                <a:cs typeface="ＭＳ Ｐゴシック" charset="0"/>
              </a:rPr>
              <a:t/>
            </a:r>
            <a:br>
              <a:rPr lang="fr-FR" sz="700">
                <a:latin typeface="Verdana" charset="0"/>
                <a:ea typeface="ＭＳ Ｐゴシック" charset="0"/>
                <a:cs typeface="ＭＳ Ｐゴシック" charset="0"/>
              </a:rPr>
            </a:br>
            <a:r>
              <a:rPr lang="fr-FR" sz="900">
                <a:latin typeface="Verdana" charset="0"/>
                <a:ea typeface="ＭＳ Ｐゴシック" charset="0"/>
                <a:cs typeface="ＭＳ Ｐゴシック" charset="0"/>
              </a:rPr>
              <a:t>Source : Recommandation du </a:t>
            </a:r>
            <a:r>
              <a:rPr lang="fr-FR" sz="900" i="1">
                <a:latin typeface="Verdana" charset="0"/>
                <a:ea typeface="ＭＳ Ｐゴシック" charset="0"/>
                <a:cs typeface="ＭＳ Ｐゴシック" charset="0"/>
              </a:rPr>
              <a:t>European Competition </a:t>
            </a:r>
            <a:r>
              <a:rPr lang="fr-FR" sz="900" i="1" smtClean="0">
                <a:latin typeface="Verdana" charset="0"/>
                <a:ea typeface="ＭＳ Ｐゴシック" charset="0"/>
                <a:cs typeface="ＭＳ Ｐゴシック" charset="0"/>
              </a:rPr>
              <a:t>Network </a:t>
            </a:r>
            <a:r>
              <a:rPr lang="fr-FR" sz="900" smtClean="0">
                <a:latin typeface="Verdana" charset="0"/>
                <a:ea typeface="ＭＳ Ｐゴシック" charset="0"/>
                <a:cs typeface="ＭＳ Ｐゴシック" charset="0"/>
              </a:rPr>
              <a:t>sur </a:t>
            </a:r>
            <a:r>
              <a:rPr lang="fr-FR" sz="900">
                <a:latin typeface="Verdana" charset="0"/>
                <a:ea typeface="ＭＳ Ｐゴシック" charset="0"/>
                <a:cs typeface="ＭＳ Ｐゴシック" charset="0"/>
              </a:rPr>
              <a:t>la capacité de collecter des éléments de preuves numériques, y compris grâce à l’analyse forensique (en anglais) </a:t>
            </a:r>
            <a:r>
              <a:rPr lang="fr-FR" sz="900">
                <a:latin typeface="Verdana" charset="0"/>
                <a:ea typeface="ＭＳ Ｐゴシック" charset="0"/>
                <a:cs typeface="ＭＳ Ｐゴシック" charset="0"/>
                <a:hlinkClick r:id="rId4"/>
              </a:rPr>
              <a:t>http://ec.europa.eu/competition/ecn/ecn_recommendation_09122013_digital_evidence_en.pdf</a:t>
            </a:r>
            <a:r>
              <a:rPr lang="fr-FR" sz="900">
                <a:latin typeface="Verdana" charset="0"/>
                <a:ea typeface="ＭＳ Ｐゴシック" charset="0"/>
                <a:cs typeface="ＭＳ Ｐゴシック" charset="0"/>
              </a:rPr>
              <a:t> </a:t>
            </a:r>
          </a:p>
        </p:txBody>
      </p:sp>
      <p:sp>
        <p:nvSpPr>
          <p:cNvPr id="10" name="Rectangle 9"/>
          <p:cNvSpPr/>
          <p:nvPr/>
        </p:nvSpPr>
        <p:spPr>
          <a:xfrm>
            <a:off x="-34925" y="6588125"/>
            <a:ext cx="9215438" cy="29686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6807" name="Rectangle 11"/>
          <p:cNvSpPr>
            <a:spLocks noChangeArrowheads="1"/>
          </p:cNvSpPr>
          <p:nvPr/>
        </p:nvSpPr>
        <p:spPr bwMode="auto">
          <a:xfrm>
            <a:off x="7938" y="6597650"/>
            <a:ext cx="9136062" cy="276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r>
              <a:rPr lang="fr-FR" sz="1200" b="1">
                <a:solidFill>
                  <a:srgbClr val="FFFFFF"/>
                </a:solidFill>
                <a:latin typeface="Verdana" charset="0"/>
                <a:cs typeface="Verdana" charset="0"/>
              </a:rPr>
              <a:t>Groupe sur les Preuves dans le cloud, www.coe.int/cybercrime				                      -</a:t>
            </a:r>
            <a:fld id="{E5812696-0863-2A4F-9F7A-54A5ABAC3B36}" type="slidenum">
              <a:rPr lang="en-US" sz="1200" b="1">
                <a:solidFill>
                  <a:srgbClr val="FFFFFF"/>
                </a:solidFill>
                <a:latin typeface="Verdana" charset="0"/>
                <a:cs typeface="Verdana" charset="0"/>
              </a:rPr>
              <a:pPr/>
              <a:t>15</a:t>
            </a:fld>
            <a:r>
              <a:rPr lang="fr-FR" sz="1200" b="1">
                <a:solidFill>
                  <a:srgbClr val="FFFFFF"/>
                </a:solidFill>
                <a:latin typeface="Verdana" charset="0"/>
                <a:cs typeface="Verdana" charset="0"/>
              </a:rPr>
              <a:t> -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GB"/>
          </a:p>
        </p:txBody>
      </p:sp>
      <p:sp>
        <p:nvSpPr>
          <p:cNvPr id="7" name="Rectangle 6"/>
          <p:cNvSpPr/>
          <p:nvPr/>
        </p:nvSpPr>
        <p:spPr>
          <a:xfrm>
            <a:off x="-36513" y="-26988"/>
            <a:ext cx="9180513" cy="1079501"/>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7827" name="TextBox 7"/>
          <p:cNvSpPr txBox="1">
            <a:spLocks noChangeArrowheads="1"/>
          </p:cNvSpPr>
          <p:nvPr/>
        </p:nvSpPr>
        <p:spPr bwMode="auto">
          <a:xfrm>
            <a:off x="1403350" y="44450"/>
            <a:ext cx="7632700" cy="9540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fr-FR" sz="2800">
                <a:solidFill>
                  <a:schemeClr val="bg1"/>
                </a:solidFill>
                <a:latin typeface="Verdana" charset="0"/>
                <a:cs typeface="Verdana" charset="0"/>
              </a:rPr>
              <a:t>I.4. Fournisseur offrant des prestations sur le territoire d’un </a:t>
            </a:r>
            <a:r>
              <a:rPr lang="fr-FR" sz="2800" smtClean="0">
                <a:solidFill>
                  <a:schemeClr val="bg1"/>
                </a:solidFill>
                <a:latin typeface="Verdana" charset="0"/>
                <a:cs typeface="Verdana" charset="0"/>
              </a:rPr>
              <a:t>État </a:t>
            </a:r>
            <a:r>
              <a:rPr lang="fr-FR" sz="2800">
                <a:solidFill>
                  <a:schemeClr val="bg1"/>
                </a:solidFill>
                <a:latin typeface="Verdana" charset="0"/>
                <a:cs typeface="Verdana" charset="0"/>
              </a:rPr>
              <a:t>Partie</a:t>
            </a:r>
          </a:p>
        </p:txBody>
      </p:sp>
      <p:pic>
        <p:nvPicPr>
          <p:cNvPr id="77828" name="Picture 4"/>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6513" y="-26988"/>
            <a:ext cx="1322388" cy="107950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77829" name="Rectangle 10"/>
          <p:cNvSpPr>
            <a:spLocks noChangeArrowheads="1"/>
          </p:cNvSpPr>
          <p:nvPr/>
        </p:nvSpPr>
        <p:spPr bwMode="auto">
          <a:xfrm>
            <a:off x="7938" y="6524625"/>
            <a:ext cx="9136062"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r>
              <a:rPr lang="fr-FR" sz="1600" b="1"/>
              <a:t>									     </a:t>
            </a:r>
            <a:r>
              <a:rPr lang="fr-FR" sz="1600" b="1">
                <a:solidFill>
                  <a:schemeClr val="bg1"/>
                </a:solidFill>
              </a:rPr>
              <a:t> - </a:t>
            </a:r>
            <a:fld id="{E7D587B5-DFFD-CF4C-86B1-708710CF80D2}" type="slidenum">
              <a:rPr lang="en-US" sz="1600" b="1">
                <a:solidFill>
                  <a:schemeClr val="bg1"/>
                </a:solidFill>
              </a:rPr>
              <a:pPr/>
              <a:t>16</a:t>
            </a:fld>
            <a:r>
              <a:rPr lang="fr-FR" sz="1600" b="1">
                <a:solidFill>
                  <a:schemeClr val="bg1"/>
                </a:solidFill>
              </a:rPr>
              <a:t> -</a:t>
            </a:r>
          </a:p>
        </p:txBody>
      </p:sp>
      <p:sp>
        <p:nvSpPr>
          <p:cNvPr id="13" name="Content Placeholder 12"/>
          <p:cNvSpPr txBox="1">
            <a:spLocks noGrp="1"/>
          </p:cNvSpPr>
          <p:nvPr>
            <p:ph idx="1"/>
          </p:nvPr>
        </p:nvSpPr>
        <p:spPr>
          <a:xfrm>
            <a:off x="7938" y="1936750"/>
            <a:ext cx="9028112" cy="3539430"/>
          </a:xfrm>
          <a:ln>
            <a:solidFill>
              <a:schemeClr val="accent1"/>
            </a:solidFill>
          </a:ln>
        </p:spPr>
        <p:txBody>
          <a:bodyPr wrap="square" rtlCol="0">
            <a:spAutoFit/>
          </a:bodyPr>
          <a:lstStyle/>
          <a:p>
            <a:pPr>
              <a:spcBef>
                <a:spcPts val="1200"/>
              </a:spcBef>
              <a:spcAft>
                <a:spcPts val="1200"/>
              </a:spcAft>
              <a:buFont typeface="Wingdings" panose="05000000000000000000" pitchFamily="2" charset="2"/>
              <a:buChar char="§"/>
              <a:defRPr/>
            </a:pPr>
            <a:r>
              <a:rPr lang="fr-FR" sz="1800">
                <a:latin typeface="Verdana"/>
                <a:cs typeface="Verdana"/>
              </a:rPr>
              <a:t>Quand est-ce qu’un fournisseur de services</a:t>
            </a:r>
          </a:p>
          <a:p>
            <a:pPr marL="900113">
              <a:spcBef>
                <a:spcPts val="1200"/>
              </a:spcBef>
              <a:spcAft>
                <a:spcPts val="1200"/>
              </a:spcAft>
              <a:buFont typeface="Wingdings" panose="05000000000000000000" pitchFamily="2" charset="2"/>
              <a:buChar char="§"/>
              <a:defRPr/>
            </a:pPr>
            <a:r>
              <a:rPr lang="fr-FR" sz="1800">
                <a:latin typeface="Verdana"/>
                <a:cs typeface="Verdana"/>
              </a:rPr>
              <a:t>est </a:t>
            </a:r>
            <a:r>
              <a:rPr lang="fr-FR" sz="1800" b="1">
                <a:latin typeface="Verdana"/>
                <a:cs typeface="Verdana"/>
              </a:rPr>
              <a:t>« présent</a:t>
            </a:r>
            <a:r>
              <a:rPr lang="fr-FR" sz="1800">
                <a:latin typeface="Verdana"/>
                <a:cs typeface="Verdana"/>
              </a:rPr>
              <a:t> » sur le territoire d'un État?</a:t>
            </a:r>
          </a:p>
          <a:p>
            <a:pPr marL="900113">
              <a:spcBef>
                <a:spcPts val="1200"/>
              </a:spcBef>
              <a:spcAft>
                <a:spcPts val="1200"/>
              </a:spcAft>
              <a:buFont typeface="Wingdings" panose="05000000000000000000" pitchFamily="2" charset="2"/>
              <a:buChar char="§"/>
              <a:defRPr/>
            </a:pPr>
            <a:r>
              <a:rPr lang="fr-FR" sz="1800">
                <a:latin typeface="Verdana"/>
                <a:cs typeface="Verdana"/>
              </a:rPr>
              <a:t>« </a:t>
            </a:r>
            <a:r>
              <a:rPr lang="fr-FR" sz="1800" b="1">
                <a:latin typeface="Verdana"/>
                <a:cs typeface="Verdana"/>
              </a:rPr>
              <a:t>offre des prestations</a:t>
            </a:r>
            <a:r>
              <a:rPr lang="fr-FR" sz="1800">
                <a:latin typeface="Verdana"/>
                <a:cs typeface="Verdana"/>
              </a:rPr>
              <a:t> » sur le territoire d’un Etat?</a:t>
            </a:r>
          </a:p>
          <a:p>
            <a:pPr>
              <a:spcBef>
                <a:spcPts val="1200"/>
              </a:spcBef>
              <a:spcAft>
                <a:spcPts val="1200"/>
              </a:spcAft>
              <a:buFont typeface="Wingdings" panose="05000000000000000000" pitchFamily="2" charset="2"/>
              <a:buChar char="§"/>
              <a:defRPr/>
            </a:pPr>
            <a:r>
              <a:rPr lang="fr-FR" sz="1800">
                <a:latin typeface="Verdana"/>
                <a:cs typeface="Verdana"/>
              </a:rPr>
              <a:t>Par conséquent</a:t>
            </a:r>
            <a:r>
              <a:rPr lang="fr-FR" sz="1800" b="1">
                <a:latin typeface="Verdana"/>
                <a:cs typeface="Verdana"/>
              </a:rPr>
              <a:t>, quand </a:t>
            </a:r>
            <a:r>
              <a:rPr lang="fr-FR" sz="1800" b="1" smtClean="0">
                <a:latin typeface="Verdana"/>
                <a:cs typeface="Verdana"/>
              </a:rPr>
              <a:t>est-ce qu’un </a:t>
            </a:r>
            <a:r>
              <a:rPr lang="fr-FR" sz="1800" b="1">
                <a:latin typeface="Verdana"/>
                <a:cs typeface="Verdana"/>
              </a:rPr>
              <a:t>fournisseur de services </a:t>
            </a:r>
            <a:r>
              <a:rPr lang="fr-FR" sz="1800" b="1" smtClean="0">
                <a:latin typeface="Verdana"/>
                <a:cs typeface="Verdana"/>
              </a:rPr>
              <a:t>est contraint d’obéir </a:t>
            </a:r>
            <a:r>
              <a:rPr lang="fr-FR" sz="1800" b="1">
                <a:latin typeface="Verdana"/>
                <a:cs typeface="Verdana"/>
              </a:rPr>
              <a:t>à une injonction nationale de produire ou à un autre type </a:t>
            </a:r>
            <a:r>
              <a:rPr lang="fr-FR" sz="1800" b="1" smtClean="0">
                <a:latin typeface="Verdana"/>
                <a:cs typeface="Verdana"/>
              </a:rPr>
              <a:t>d'ordonnance coercitive</a:t>
            </a:r>
            <a:r>
              <a:rPr lang="fr-FR" sz="1800" smtClean="0">
                <a:latin typeface="Verdana"/>
                <a:cs typeface="Verdana"/>
              </a:rPr>
              <a:t>? </a:t>
            </a:r>
            <a:endParaRPr lang="fr-FR" sz="1800">
              <a:latin typeface="Verdana"/>
              <a:cs typeface="Verdana"/>
            </a:endParaRPr>
          </a:p>
          <a:p>
            <a:pPr>
              <a:spcBef>
                <a:spcPts val="1200"/>
              </a:spcBef>
              <a:spcAft>
                <a:spcPts val="1200"/>
              </a:spcAft>
              <a:buFont typeface="Wingdings" panose="05000000000000000000" pitchFamily="2" charset="2"/>
              <a:buChar char="§"/>
              <a:defRPr/>
            </a:pPr>
            <a:r>
              <a:rPr lang="fr-FR" sz="1800">
                <a:latin typeface="Verdana"/>
                <a:cs typeface="Verdana"/>
                <a:sym typeface="Wingdings"/>
              </a:rPr>
              <a:t>Les injonctions nationales de produire des informations sur les abonnés  réduisent la pression sur le système </a:t>
            </a:r>
            <a:r>
              <a:rPr lang="fr-FR" sz="1800" smtClean="0">
                <a:latin typeface="Verdana"/>
                <a:cs typeface="Verdana"/>
                <a:sym typeface="Wingdings"/>
              </a:rPr>
              <a:t>d’entraide judiciaire</a:t>
            </a:r>
            <a:endParaRPr lang="fr-FR" sz="1800">
              <a:latin typeface="Verdana"/>
              <a:cs typeface="Verdana"/>
              <a:sym typeface="Wingdings"/>
            </a:endParaRPr>
          </a:p>
        </p:txBody>
      </p:sp>
      <p:sp>
        <p:nvSpPr>
          <p:cNvPr id="10" name="Rectangle 9"/>
          <p:cNvSpPr/>
          <p:nvPr/>
        </p:nvSpPr>
        <p:spPr>
          <a:xfrm>
            <a:off x="-34925" y="6588125"/>
            <a:ext cx="9215438" cy="29686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7832" name="Rectangle 11"/>
          <p:cNvSpPr>
            <a:spLocks noChangeArrowheads="1"/>
          </p:cNvSpPr>
          <p:nvPr/>
        </p:nvSpPr>
        <p:spPr bwMode="auto">
          <a:xfrm>
            <a:off x="7938" y="6597650"/>
            <a:ext cx="9136062" cy="276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r>
              <a:rPr lang="fr-FR" sz="1200" b="1">
                <a:solidFill>
                  <a:srgbClr val="FFFFFF"/>
                </a:solidFill>
                <a:latin typeface="Verdana" charset="0"/>
                <a:cs typeface="Verdana" charset="0"/>
              </a:rPr>
              <a:t>Groupe du T-CY sur les Preuves dans le cloud, www.coe.int/cybercrime				                      -</a:t>
            </a:r>
            <a:fld id="{02B87B4B-AB59-6B46-9459-B0DCB89718BE}" type="slidenum">
              <a:rPr lang="en-US" sz="1200" b="1">
                <a:solidFill>
                  <a:srgbClr val="FFFFFF"/>
                </a:solidFill>
                <a:latin typeface="Verdana" charset="0"/>
                <a:cs typeface="Verdana" charset="0"/>
              </a:rPr>
              <a:pPr/>
              <a:t>16</a:t>
            </a:fld>
            <a:r>
              <a:rPr lang="fr-FR" sz="1200" b="1">
                <a:solidFill>
                  <a:srgbClr val="FFFFFF"/>
                </a:solidFill>
                <a:latin typeface="Verdana" charset="0"/>
                <a:cs typeface="Verdana" charset="0"/>
              </a:rPr>
              <a:t> -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GB"/>
          </a:p>
        </p:txBody>
      </p:sp>
      <p:sp>
        <p:nvSpPr>
          <p:cNvPr id="7" name="Rectangle 6"/>
          <p:cNvSpPr/>
          <p:nvPr/>
        </p:nvSpPr>
        <p:spPr>
          <a:xfrm>
            <a:off x="-36513" y="-26988"/>
            <a:ext cx="9180513" cy="1079501"/>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8851" name="TextBox 7"/>
          <p:cNvSpPr txBox="1">
            <a:spLocks noChangeArrowheads="1"/>
          </p:cNvSpPr>
          <p:nvPr/>
        </p:nvSpPr>
        <p:spPr bwMode="auto">
          <a:xfrm>
            <a:off x="1403350" y="44450"/>
            <a:ext cx="7632700" cy="9540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fr-FR" sz="2800">
                <a:solidFill>
                  <a:schemeClr val="bg1"/>
                </a:solidFill>
                <a:latin typeface="Verdana" charset="0"/>
                <a:cs typeface="Verdana" charset="0"/>
              </a:rPr>
              <a:t>I.5. Divulgation « volontaire » par des entités du secteur privé</a:t>
            </a:r>
          </a:p>
        </p:txBody>
      </p:sp>
      <p:pic>
        <p:nvPicPr>
          <p:cNvPr id="78852" name="Picture 4"/>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6513" y="-26988"/>
            <a:ext cx="1322388" cy="107950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78853" name="Content Placeholder 12"/>
          <p:cNvSpPr>
            <a:spLocks noGrp="1"/>
          </p:cNvSpPr>
          <p:nvPr>
            <p:ph idx="1"/>
          </p:nvPr>
        </p:nvSpPr>
        <p:spPr>
          <a:xfrm>
            <a:off x="7938" y="1384300"/>
            <a:ext cx="9028112" cy="4708525"/>
          </a:xfrm>
          <a:ln>
            <a:solidFill>
              <a:schemeClr val="accent1"/>
            </a:solidFill>
            <a:miter lim="800000"/>
            <a:headEnd/>
            <a:tailEnd/>
          </a:ln>
        </p:spPr>
        <p:txBody>
          <a:bodyPr wrap="square">
            <a:spAutoFit/>
          </a:bodyPr>
          <a:lstStyle/>
          <a:p>
            <a:pPr>
              <a:spcBef>
                <a:spcPts val="1200"/>
              </a:spcBef>
              <a:spcAft>
                <a:spcPts val="1200"/>
              </a:spcAft>
              <a:buFont typeface="Wingdings" charset="0"/>
              <a:buChar char="§"/>
            </a:pPr>
            <a:r>
              <a:rPr lang="fr-FR" sz="1800">
                <a:latin typeface="Verdana" charset="0"/>
                <a:ea typeface="MS PGothic" charset="0"/>
                <a:cs typeface="Verdana" charset="0"/>
              </a:rPr>
              <a:t>Plus de 100 000 demandes par an adressées par les États européens aux principaux fournisseurs américains. Principalement liées à la divulgation des données d'abonné ou de trafic (environ 60%)</a:t>
            </a:r>
          </a:p>
          <a:p>
            <a:pPr>
              <a:spcBef>
                <a:spcPts val="1200"/>
              </a:spcBef>
              <a:spcAft>
                <a:spcPts val="1200"/>
              </a:spcAft>
              <a:buFont typeface="Wingdings" charset="0"/>
              <a:buChar char="§"/>
            </a:pPr>
            <a:r>
              <a:rPr lang="fr-FR" sz="1800" b="1">
                <a:latin typeface="Verdana" charset="0"/>
                <a:ea typeface="MS PGothic" charset="0"/>
                <a:cs typeface="Verdana" charset="0"/>
              </a:rPr>
              <a:t>Les fournisseurs décident s'ils répondent ou non </a:t>
            </a:r>
            <a:r>
              <a:rPr lang="fr-FR" sz="1800">
                <a:latin typeface="Verdana" charset="0"/>
                <a:ea typeface="MS PGothic" charset="0"/>
                <a:cs typeface="Verdana" charset="0"/>
              </a:rPr>
              <a:t>à des demandes légales </a:t>
            </a:r>
            <a:r>
              <a:rPr lang="fr-FR" sz="1800" b="1">
                <a:latin typeface="Verdana" charset="0"/>
                <a:ea typeface="MS PGothic" charset="0"/>
                <a:cs typeface="Verdana" charset="0"/>
              </a:rPr>
              <a:t>et s'ils doivent aviser les clients</a:t>
            </a:r>
          </a:p>
          <a:p>
            <a:pPr lvl="1">
              <a:spcBef>
                <a:spcPts val="1200"/>
              </a:spcBef>
              <a:spcAft>
                <a:spcPts val="1200"/>
              </a:spcAft>
              <a:buFont typeface="Wingdings" charset="0"/>
              <a:buChar char="§"/>
            </a:pPr>
            <a:r>
              <a:rPr lang="fr-FR" sz="1400">
                <a:latin typeface="Verdana" charset="0"/>
                <a:ea typeface="ＭＳ Ｐゴシック" charset="0"/>
              </a:rPr>
              <a:t>Volatilité des politiques/pratiques des fournisseurs </a:t>
            </a:r>
          </a:p>
          <a:p>
            <a:pPr>
              <a:spcBef>
                <a:spcPts val="1200"/>
              </a:spcBef>
              <a:spcAft>
                <a:spcPts val="1200"/>
              </a:spcAft>
              <a:buFont typeface="Wingdings" charset="0"/>
              <a:buChar char="§"/>
            </a:pPr>
            <a:r>
              <a:rPr lang="fr-FR" sz="1800">
                <a:latin typeface="Verdana" charset="0"/>
                <a:ea typeface="MS PGothic" charset="0"/>
                <a:cs typeface="Verdana" charset="0"/>
              </a:rPr>
              <a:t>Préoccupations concernant la protection des données</a:t>
            </a:r>
          </a:p>
          <a:p>
            <a:pPr>
              <a:spcBef>
                <a:spcPts val="1200"/>
              </a:spcBef>
              <a:spcAft>
                <a:spcPts val="1200"/>
              </a:spcAft>
              <a:buFont typeface="Wingdings" charset="0"/>
              <a:buChar char="§"/>
            </a:pPr>
            <a:r>
              <a:rPr lang="fr-FR" sz="1800" b="1">
                <a:latin typeface="Verdana" charset="0"/>
                <a:ea typeface="MS PGothic" charset="0"/>
                <a:cs typeface="Verdana" charset="0"/>
              </a:rPr>
              <a:t>Pas de divulgation par les fournisseurs européens</a:t>
            </a:r>
          </a:p>
          <a:p>
            <a:pPr>
              <a:spcBef>
                <a:spcPts val="1200"/>
              </a:spcBef>
              <a:spcAft>
                <a:spcPts val="1200"/>
              </a:spcAft>
              <a:buFont typeface="Wingdings" charset="0"/>
              <a:buChar char="§"/>
            </a:pPr>
            <a:r>
              <a:rPr lang="fr-FR" sz="1800" b="1">
                <a:latin typeface="Verdana" charset="0"/>
                <a:ea typeface="MS PGothic" charset="0"/>
                <a:cs typeface="Verdana" charset="0"/>
              </a:rPr>
              <a:t>Inadmissibilité des données reçues dans certains États</a:t>
            </a:r>
          </a:p>
          <a:p>
            <a:pPr>
              <a:spcBef>
                <a:spcPts val="1200"/>
              </a:spcBef>
              <a:spcAft>
                <a:spcPts val="1200"/>
              </a:spcAft>
              <a:buFont typeface="Wingdings" charset="0"/>
              <a:buChar char="§"/>
            </a:pPr>
            <a:r>
              <a:rPr lang="fr-FR" sz="1800" b="1">
                <a:latin typeface="Verdana" charset="0"/>
                <a:ea typeface="MS PGothic" charset="0"/>
                <a:cs typeface="Verdana" charset="0"/>
              </a:rPr>
              <a:t>Cadre plus clair/plus stable requis</a:t>
            </a:r>
          </a:p>
        </p:txBody>
      </p:sp>
      <p:sp>
        <p:nvSpPr>
          <p:cNvPr id="10" name="Rectangle 9"/>
          <p:cNvSpPr/>
          <p:nvPr/>
        </p:nvSpPr>
        <p:spPr>
          <a:xfrm>
            <a:off x="-34925" y="6588125"/>
            <a:ext cx="9215438" cy="29686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8855" name="Rectangle 11"/>
          <p:cNvSpPr>
            <a:spLocks noChangeArrowheads="1"/>
          </p:cNvSpPr>
          <p:nvPr/>
        </p:nvSpPr>
        <p:spPr bwMode="auto">
          <a:xfrm>
            <a:off x="7938" y="6597650"/>
            <a:ext cx="9136062" cy="276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r>
              <a:rPr lang="fr-FR" sz="1200" b="1">
                <a:solidFill>
                  <a:srgbClr val="FFFFFF"/>
                </a:solidFill>
                <a:latin typeface="Verdana" charset="0"/>
                <a:cs typeface="Verdana" charset="0"/>
              </a:rPr>
              <a:t>Groupe sur les Preuves dans le cloud, www.coe.int/cybercrime				                      -</a:t>
            </a:r>
            <a:fld id="{DA65A3B4-D34A-3344-953F-D0DC9453EC97}" type="slidenum">
              <a:rPr lang="en-US" sz="1200" b="1">
                <a:solidFill>
                  <a:srgbClr val="FFFFFF"/>
                </a:solidFill>
                <a:latin typeface="Verdana" charset="0"/>
                <a:cs typeface="Verdana" charset="0"/>
              </a:rPr>
              <a:pPr/>
              <a:t>17</a:t>
            </a:fld>
            <a:r>
              <a:rPr lang="fr-FR" sz="1200" b="1">
                <a:solidFill>
                  <a:srgbClr val="FFFFFF"/>
                </a:solidFill>
                <a:latin typeface="Verdana" charset="0"/>
                <a:cs typeface="Verdana" charset="0"/>
              </a:rPr>
              <a:t> -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GB"/>
          </a:p>
        </p:txBody>
      </p:sp>
      <p:sp>
        <p:nvSpPr>
          <p:cNvPr id="7" name="Rectangle 6"/>
          <p:cNvSpPr/>
          <p:nvPr/>
        </p:nvSpPr>
        <p:spPr>
          <a:xfrm>
            <a:off x="-36513" y="-26988"/>
            <a:ext cx="9180513" cy="1079501"/>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9875" name="TextBox 7"/>
          <p:cNvSpPr txBox="1">
            <a:spLocks noChangeArrowheads="1"/>
          </p:cNvSpPr>
          <p:nvPr/>
        </p:nvSpPr>
        <p:spPr bwMode="auto">
          <a:xfrm>
            <a:off x="1403350" y="44450"/>
            <a:ext cx="7632700" cy="9540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fr-FR" sz="2800">
                <a:solidFill>
                  <a:schemeClr val="bg1"/>
                </a:solidFill>
                <a:latin typeface="Verdana" charset="0"/>
                <a:cs typeface="Verdana" charset="0"/>
              </a:rPr>
              <a:t>I.5. Divulgation « volontaire » par des entités du secteur privé</a:t>
            </a:r>
          </a:p>
        </p:txBody>
      </p:sp>
      <p:pic>
        <p:nvPicPr>
          <p:cNvPr id="79876" name="Picture 4"/>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6513" y="-26988"/>
            <a:ext cx="1322388" cy="107950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graphicFrame>
        <p:nvGraphicFramePr>
          <p:cNvPr id="12" name="Tableau 4"/>
          <p:cNvGraphicFramePr>
            <a:graphicFrameLocks noGrp="1"/>
          </p:cNvGraphicFramePr>
          <p:nvPr>
            <p:ph idx="1"/>
          </p:nvPr>
        </p:nvGraphicFramePr>
        <p:xfrm>
          <a:off x="395288" y="1341438"/>
          <a:ext cx="8353425" cy="5225174"/>
        </p:xfrm>
        <a:graphic>
          <a:graphicData uri="http://schemas.openxmlformats.org/drawingml/2006/table">
            <a:tbl>
              <a:tblPr firstRow="1" firstCol="1" bandRow="1">
                <a:tableStyleId>{5C22544A-7EE6-4342-B048-85BDC9FD1C3A}</a:tableStyleId>
              </a:tblPr>
              <a:tblGrid>
                <a:gridCol w="2386750">
                  <a:extLst>
                    <a:ext uri="{9D8B030D-6E8A-4147-A177-3AD203B41FA5}">
                      <a16:colId xmlns:a16="http://schemas.microsoft.com/office/drawing/2014/main" xmlns="" val="20000"/>
                    </a:ext>
                  </a:extLst>
                </a:gridCol>
                <a:gridCol w="1944332">
                  <a:extLst>
                    <a:ext uri="{9D8B030D-6E8A-4147-A177-3AD203B41FA5}">
                      <a16:colId xmlns:a16="http://schemas.microsoft.com/office/drawing/2014/main" xmlns="" val="20001"/>
                    </a:ext>
                  </a:extLst>
                </a:gridCol>
                <a:gridCol w="2376405">
                  <a:extLst>
                    <a:ext uri="{9D8B030D-6E8A-4147-A177-3AD203B41FA5}">
                      <a16:colId xmlns:a16="http://schemas.microsoft.com/office/drawing/2014/main" xmlns="" val="20002"/>
                    </a:ext>
                  </a:extLst>
                </a:gridCol>
                <a:gridCol w="1645938">
                  <a:extLst>
                    <a:ext uri="{9D8B030D-6E8A-4147-A177-3AD203B41FA5}">
                      <a16:colId xmlns:a16="http://schemas.microsoft.com/office/drawing/2014/main" xmlns="" val="20003"/>
                    </a:ext>
                  </a:extLst>
                </a:gridCol>
              </a:tblGrid>
              <a:tr h="532561">
                <a:tc>
                  <a:txBody>
                    <a:bodyPr/>
                    <a:lstStyle/>
                    <a:p>
                      <a:pPr algn="l" rtl="0">
                        <a:lnSpc>
                          <a:spcPct val="100000"/>
                        </a:lnSpc>
                      </a:pPr>
                      <a:endParaRPr lang="en-GB" sz="1400" dirty="0">
                        <a:effectLst/>
                        <a:latin typeface="Verdana"/>
                        <a:cs typeface="Verdana"/>
                      </a:endParaRPr>
                    </a:p>
                  </a:txBody>
                  <a:tcPr marL="68584" marR="68584" marT="0" marB="0" anchor="b">
                    <a:solidFill>
                      <a:srgbClr val="2F618F"/>
                    </a:solidFill>
                  </a:tcPr>
                </a:tc>
                <a:tc gridSpan="3">
                  <a:txBody>
                    <a:bodyPr/>
                    <a:lstStyle/>
                    <a:p>
                      <a:pPr algn="l">
                        <a:lnSpc>
                          <a:spcPct val="100000"/>
                        </a:lnSpc>
                        <a:spcAft>
                          <a:spcPts val="0"/>
                        </a:spcAft>
                      </a:pPr>
                      <a:r>
                        <a:rPr lang="fr-FR" sz="1400">
                          <a:latin typeface="Verdana"/>
                          <a:cs typeface="Verdana"/>
                        </a:rPr>
                        <a:t>Demandes de données envoyées à Apple, Facebook, Google, Microsoft, Twitter et Yahoo en 2015</a:t>
                      </a:r>
                    </a:p>
                  </a:txBody>
                  <a:tcPr marL="68584" marR="68584" marT="0" marB="0" anchor="b">
                    <a:solidFill>
                      <a:srgbClr val="2F618F"/>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xmlns="" val="10000"/>
                  </a:ext>
                </a:extLst>
              </a:tr>
              <a:tr h="523009">
                <a:tc>
                  <a:txBody>
                    <a:bodyPr/>
                    <a:lstStyle/>
                    <a:p>
                      <a:pPr algn="l">
                        <a:lnSpc>
                          <a:spcPct val="100000"/>
                        </a:lnSpc>
                        <a:spcAft>
                          <a:spcPts val="0"/>
                        </a:spcAft>
                      </a:pPr>
                      <a:r>
                        <a:rPr lang="fr-FR" sz="1400">
                          <a:latin typeface="Verdana"/>
                          <a:cs typeface="Verdana"/>
                        </a:rPr>
                        <a:t>Parties</a:t>
                      </a:r>
                    </a:p>
                  </a:txBody>
                  <a:tcPr marL="68584" marR="68584" marT="0" marB="0" anchor="b">
                    <a:solidFill>
                      <a:srgbClr val="2F618F"/>
                    </a:solidFill>
                  </a:tcPr>
                </a:tc>
                <a:tc>
                  <a:txBody>
                    <a:bodyPr/>
                    <a:lstStyle/>
                    <a:p>
                      <a:pPr algn="ctr">
                        <a:lnSpc>
                          <a:spcPct val="100000"/>
                        </a:lnSpc>
                        <a:spcAft>
                          <a:spcPts val="0"/>
                        </a:spcAft>
                      </a:pPr>
                      <a:r>
                        <a:rPr lang="fr-FR" sz="1400">
                          <a:latin typeface="Verdana"/>
                          <a:cs typeface="Verdana"/>
                        </a:rPr>
                        <a:t>Reçues</a:t>
                      </a:r>
                    </a:p>
                  </a:txBody>
                  <a:tcPr marL="68584" marR="68584" marT="0" marB="0" anchor="ctr"/>
                </a:tc>
                <a:tc>
                  <a:txBody>
                    <a:bodyPr/>
                    <a:lstStyle/>
                    <a:p>
                      <a:pPr algn="ctr">
                        <a:lnSpc>
                          <a:spcPct val="100000"/>
                        </a:lnSpc>
                        <a:spcAft>
                          <a:spcPts val="0"/>
                        </a:spcAft>
                      </a:pPr>
                      <a:r>
                        <a:rPr lang="fr-FR" sz="1400">
                          <a:latin typeface="Verdana"/>
                          <a:cs typeface="Verdana"/>
                        </a:rPr>
                        <a:t>Communication</a:t>
                      </a:r>
                    </a:p>
                  </a:txBody>
                  <a:tcPr marL="68584" marR="68584" marT="0" marB="0" anchor="ctr"/>
                </a:tc>
                <a:tc>
                  <a:txBody>
                    <a:bodyPr/>
                    <a:lstStyle/>
                    <a:p>
                      <a:pPr algn="ctr">
                        <a:lnSpc>
                          <a:spcPct val="100000"/>
                        </a:lnSpc>
                        <a:spcAft>
                          <a:spcPts val="0"/>
                        </a:spcAft>
                      </a:pPr>
                      <a:r>
                        <a:rPr lang="fr-FR" sz="1400">
                          <a:latin typeface="Verdana"/>
                          <a:cs typeface="Verdana"/>
                        </a:rPr>
                        <a:t>%</a:t>
                      </a:r>
                    </a:p>
                  </a:txBody>
                  <a:tcPr marL="68584" marR="68584" marT="0" marB="0" anchor="ctr"/>
                </a:tc>
                <a:extLst>
                  <a:ext uri="{0D108BD9-81ED-4DB2-BD59-A6C34878D82A}">
                    <a16:rowId xmlns:a16="http://schemas.microsoft.com/office/drawing/2014/main" xmlns="" val="10001"/>
                  </a:ext>
                </a:extLst>
              </a:tr>
              <a:tr h="276347">
                <a:tc>
                  <a:txBody>
                    <a:bodyPr/>
                    <a:lstStyle/>
                    <a:p>
                      <a:pPr algn="l">
                        <a:lnSpc>
                          <a:spcPct val="100000"/>
                        </a:lnSpc>
                        <a:spcAft>
                          <a:spcPts val="0"/>
                        </a:spcAft>
                      </a:pPr>
                      <a:r>
                        <a:rPr lang="fr-FR" sz="1400">
                          <a:latin typeface="Verdana"/>
                          <a:cs typeface="Verdana"/>
                        </a:rPr>
                        <a:t>Autriche</a:t>
                      </a:r>
                    </a:p>
                  </a:txBody>
                  <a:tcPr marL="68584" marR="68584" marT="0" marB="0" anchor="ctr">
                    <a:solidFill>
                      <a:srgbClr val="2F618F"/>
                    </a:solidFill>
                  </a:tcPr>
                </a:tc>
                <a:tc>
                  <a:txBody>
                    <a:bodyPr/>
                    <a:lstStyle/>
                    <a:p>
                      <a:pPr algn="ctr">
                        <a:lnSpc>
                          <a:spcPct val="100000"/>
                        </a:lnSpc>
                        <a:spcAft>
                          <a:spcPts val="0"/>
                        </a:spcAft>
                      </a:pPr>
                      <a:r>
                        <a:rPr lang="fr-FR" sz="1400">
                          <a:latin typeface="Verdana"/>
                          <a:cs typeface="Verdana"/>
                        </a:rPr>
                        <a:t>         254 </a:t>
                      </a:r>
                    </a:p>
                  </a:txBody>
                  <a:tcPr marL="68584" marR="68584" marT="0" marB="0" anchor="ctr"/>
                </a:tc>
                <a:tc>
                  <a:txBody>
                    <a:bodyPr/>
                    <a:lstStyle/>
                    <a:p>
                      <a:pPr algn="ctr">
                        <a:lnSpc>
                          <a:spcPct val="100000"/>
                        </a:lnSpc>
                        <a:spcAft>
                          <a:spcPts val="0"/>
                        </a:spcAft>
                      </a:pPr>
                      <a:r>
                        <a:rPr lang="fr-FR" sz="1400">
                          <a:latin typeface="Verdana"/>
                          <a:cs typeface="Verdana"/>
                        </a:rPr>
                        <a:t>        119 </a:t>
                      </a:r>
                    </a:p>
                  </a:txBody>
                  <a:tcPr marL="68584" marR="68584" marT="0" marB="0" anchor="ctr"/>
                </a:tc>
                <a:tc>
                  <a:txBody>
                    <a:bodyPr/>
                    <a:lstStyle/>
                    <a:p>
                      <a:pPr algn="ctr">
                        <a:lnSpc>
                          <a:spcPct val="100000"/>
                        </a:lnSpc>
                        <a:spcAft>
                          <a:spcPts val="0"/>
                        </a:spcAft>
                      </a:pPr>
                      <a:r>
                        <a:rPr lang="fr-FR" sz="1400">
                          <a:latin typeface="Verdana"/>
                          <a:cs typeface="Verdana"/>
                        </a:rPr>
                        <a:t>47 %</a:t>
                      </a:r>
                    </a:p>
                  </a:txBody>
                  <a:tcPr marL="68584" marR="68584" marT="0" marB="0" anchor="ctr"/>
                </a:tc>
                <a:extLst>
                  <a:ext uri="{0D108BD9-81ED-4DB2-BD59-A6C34878D82A}">
                    <a16:rowId xmlns:a16="http://schemas.microsoft.com/office/drawing/2014/main" xmlns="" val="10002"/>
                  </a:ext>
                </a:extLst>
              </a:tr>
              <a:tr h="276347">
                <a:tc>
                  <a:txBody>
                    <a:bodyPr/>
                    <a:lstStyle/>
                    <a:p>
                      <a:pPr algn="l">
                        <a:lnSpc>
                          <a:spcPct val="100000"/>
                        </a:lnSpc>
                        <a:spcAft>
                          <a:spcPts val="0"/>
                        </a:spcAft>
                      </a:pPr>
                      <a:r>
                        <a:rPr lang="fr-FR" sz="1400">
                          <a:latin typeface="Verdana"/>
                          <a:cs typeface="Verdana"/>
                        </a:rPr>
                        <a:t>Belgique</a:t>
                      </a:r>
                    </a:p>
                  </a:txBody>
                  <a:tcPr marL="68584" marR="68584" marT="0" marB="0" anchor="ctr">
                    <a:solidFill>
                      <a:srgbClr val="2F618F"/>
                    </a:solidFill>
                  </a:tcPr>
                </a:tc>
                <a:tc>
                  <a:txBody>
                    <a:bodyPr/>
                    <a:lstStyle/>
                    <a:p>
                      <a:pPr algn="ctr">
                        <a:lnSpc>
                          <a:spcPct val="100000"/>
                        </a:lnSpc>
                        <a:spcAft>
                          <a:spcPts val="0"/>
                        </a:spcAft>
                      </a:pPr>
                      <a:r>
                        <a:rPr lang="fr-FR" sz="1400">
                          <a:latin typeface="Verdana"/>
                          <a:cs typeface="Verdana"/>
                        </a:rPr>
                        <a:t>      1 992 </a:t>
                      </a:r>
                    </a:p>
                  </a:txBody>
                  <a:tcPr marL="68584" marR="68584" marT="0" marB="0" anchor="ctr"/>
                </a:tc>
                <a:tc>
                  <a:txBody>
                    <a:bodyPr/>
                    <a:lstStyle/>
                    <a:p>
                      <a:pPr algn="ctr">
                        <a:lnSpc>
                          <a:spcPct val="100000"/>
                        </a:lnSpc>
                        <a:spcAft>
                          <a:spcPts val="0"/>
                        </a:spcAft>
                      </a:pPr>
                      <a:r>
                        <a:rPr lang="fr-FR" sz="1400">
                          <a:latin typeface="Verdana"/>
                          <a:cs typeface="Verdana"/>
                        </a:rPr>
                        <a:t>      1 453 </a:t>
                      </a:r>
                    </a:p>
                  </a:txBody>
                  <a:tcPr marL="68584" marR="68584" marT="0" marB="0" anchor="ctr"/>
                </a:tc>
                <a:tc>
                  <a:txBody>
                    <a:bodyPr/>
                    <a:lstStyle/>
                    <a:p>
                      <a:pPr algn="ctr">
                        <a:lnSpc>
                          <a:spcPct val="100000"/>
                        </a:lnSpc>
                        <a:spcAft>
                          <a:spcPts val="0"/>
                        </a:spcAft>
                      </a:pPr>
                      <a:r>
                        <a:rPr lang="fr-FR" sz="1400">
                          <a:latin typeface="Verdana"/>
                          <a:cs typeface="Verdana"/>
                        </a:rPr>
                        <a:t>73%</a:t>
                      </a:r>
                    </a:p>
                  </a:txBody>
                  <a:tcPr marL="68584" marR="68584" marT="0" marB="0" anchor="ctr"/>
                </a:tc>
                <a:extLst>
                  <a:ext uri="{0D108BD9-81ED-4DB2-BD59-A6C34878D82A}">
                    <a16:rowId xmlns:a16="http://schemas.microsoft.com/office/drawing/2014/main" xmlns="" val="10003"/>
                  </a:ext>
                </a:extLst>
              </a:tr>
              <a:tr h="276347">
                <a:tc>
                  <a:txBody>
                    <a:bodyPr/>
                    <a:lstStyle/>
                    <a:p>
                      <a:pPr algn="l">
                        <a:lnSpc>
                          <a:spcPct val="100000"/>
                        </a:lnSpc>
                        <a:spcAft>
                          <a:spcPts val="0"/>
                        </a:spcAft>
                      </a:pPr>
                      <a:r>
                        <a:rPr lang="fr-FR" sz="1400">
                          <a:latin typeface="Verdana"/>
                          <a:cs typeface="Verdana"/>
                        </a:rPr>
                        <a:t>Canada</a:t>
                      </a:r>
                    </a:p>
                  </a:txBody>
                  <a:tcPr marL="68584" marR="68584" marT="0" marB="0" anchor="ctr">
                    <a:solidFill>
                      <a:srgbClr val="2F618F"/>
                    </a:solidFill>
                  </a:tcPr>
                </a:tc>
                <a:tc>
                  <a:txBody>
                    <a:bodyPr/>
                    <a:lstStyle/>
                    <a:p>
                      <a:pPr algn="ctr">
                        <a:lnSpc>
                          <a:spcPct val="100000"/>
                        </a:lnSpc>
                        <a:spcAft>
                          <a:spcPts val="0"/>
                        </a:spcAft>
                      </a:pPr>
                      <a:r>
                        <a:rPr lang="fr-FR" sz="1400">
                          <a:latin typeface="Verdana"/>
                          <a:cs typeface="Verdana"/>
                        </a:rPr>
                        <a:t>      1 157 </a:t>
                      </a:r>
                    </a:p>
                  </a:txBody>
                  <a:tcPr marL="68584" marR="68584" marT="0" marB="0" anchor="ctr"/>
                </a:tc>
                <a:tc>
                  <a:txBody>
                    <a:bodyPr/>
                    <a:lstStyle/>
                    <a:p>
                      <a:pPr algn="ctr">
                        <a:lnSpc>
                          <a:spcPct val="100000"/>
                        </a:lnSpc>
                        <a:spcAft>
                          <a:spcPts val="0"/>
                        </a:spcAft>
                      </a:pPr>
                      <a:r>
                        <a:rPr lang="fr-FR" sz="1400">
                          <a:latin typeface="Verdana"/>
                          <a:cs typeface="Verdana"/>
                        </a:rPr>
                        <a:t>        884 </a:t>
                      </a:r>
                    </a:p>
                  </a:txBody>
                  <a:tcPr marL="68584" marR="68584" marT="0" marB="0" anchor="ctr"/>
                </a:tc>
                <a:tc>
                  <a:txBody>
                    <a:bodyPr/>
                    <a:lstStyle/>
                    <a:p>
                      <a:pPr algn="ctr">
                        <a:lnSpc>
                          <a:spcPct val="100000"/>
                        </a:lnSpc>
                        <a:spcAft>
                          <a:spcPts val="0"/>
                        </a:spcAft>
                      </a:pPr>
                      <a:r>
                        <a:rPr lang="fr-FR" sz="1400">
                          <a:latin typeface="Verdana"/>
                          <a:cs typeface="Verdana"/>
                        </a:rPr>
                        <a:t>76%</a:t>
                      </a:r>
                    </a:p>
                  </a:txBody>
                  <a:tcPr marL="68584" marR="68584" marT="0" marB="0" anchor="ctr"/>
                </a:tc>
                <a:extLst>
                  <a:ext uri="{0D108BD9-81ED-4DB2-BD59-A6C34878D82A}">
                    <a16:rowId xmlns:a16="http://schemas.microsoft.com/office/drawing/2014/main" xmlns="" val="10004"/>
                  </a:ext>
                </a:extLst>
              </a:tr>
              <a:tr h="276347">
                <a:tc>
                  <a:txBody>
                    <a:bodyPr/>
                    <a:lstStyle/>
                    <a:p>
                      <a:pPr algn="l">
                        <a:lnSpc>
                          <a:spcPct val="100000"/>
                        </a:lnSpc>
                        <a:spcAft>
                          <a:spcPts val="0"/>
                        </a:spcAft>
                      </a:pPr>
                      <a:r>
                        <a:rPr lang="fr-FR" sz="1400">
                          <a:latin typeface="Verdana"/>
                          <a:cs typeface="Verdana"/>
                        </a:rPr>
                        <a:t>France</a:t>
                      </a:r>
                    </a:p>
                  </a:txBody>
                  <a:tcPr marL="68584" marR="68584" marT="0" marB="0" anchor="ctr">
                    <a:solidFill>
                      <a:srgbClr val="2F618F"/>
                    </a:solidFill>
                  </a:tcPr>
                </a:tc>
                <a:tc>
                  <a:txBody>
                    <a:bodyPr/>
                    <a:lstStyle/>
                    <a:p>
                      <a:pPr algn="ctr">
                        <a:lnSpc>
                          <a:spcPct val="100000"/>
                        </a:lnSpc>
                        <a:spcAft>
                          <a:spcPts val="0"/>
                        </a:spcAft>
                      </a:pPr>
                      <a:r>
                        <a:rPr lang="fr-FR" sz="1400">
                          <a:latin typeface="Verdana"/>
                          <a:cs typeface="Verdana"/>
                        </a:rPr>
                        <a:t>     27 213 </a:t>
                      </a:r>
                    </a:p>
                  </a:txBody>
                  <a:tcPr marL="68584" marR="68584" marT="0" marB="0" anchor="ctr"/>
                </a:tc>
                <a:tc>
                  <a:txBody>
                    <a:bodyPr/>
                    <a:lstStyle/>
                    <a:p>
                      <a:pPr algn="ctr">
                        <a:lnSpc>
                          <a:spcPct val="100000"/>
                        </a:lnSpc>
                        <a:spcAft>
                          <a:spcPts val="0"/>
                        </a:spcAft>
                      </a:pPr>
                      <a:r>
                        <a:rPr lang="fr-FR" sz="1400">
                          <a:latin typeface="Verdana"/>
                          <a:cs typeface="Verdana"/>
                        </a:rPr>
                        <a:t>    14 746 </a:t>
                      </a:r>
                    </a:p>
                  </a:txBody>
                  <a:tcPr marL="68584" marR="68584" marT="0" marB="0" anchor="ctr"/>
                </a:tc>
                <a:tc>
                  <a:txBody>
                    <a:bodyPr/>
                    <a:lstStyle/>
                    <a:p>
                      <a:pPr algn="ctr">
                        <a:lnSpc>
                          <a:spcPct val="100000"/>
                        </a:lnSpc>
                        <a:spcAft>
                          <a:spcPts val="0"/>
                        </a:spcAft>
                      </a:pPr>
                      <a:r>
                        <a:rPr lang="fr-FR" sz="1400">
                          <a:latin typeface="Verdana"/>
                          <a:cs typeface="Verdana"/>
                        </a:rPr>
                        <a:t>54%</a:t>
                      </a:r>
                    </a:p>
                  </a:txBody>
                  <a:tcPr marL="68584" marR="68584" marT="0" marB="0" anchor="ctr"/>
                </a:tc>
                <a:extLst>
                  <a:ext uri="{0D108BD9-81ED-4DB2-BD59-A6C34878D82A}">
                    <a16:rowId xmlns:a16="http://schemas.microsoft.com/office/drawing/2014/main" xmlns="" val="10005"/>
                  </a:ext>
                </a:extLst>
              </a:tr>
              <a:tr h="276347">
                <a:tc>
                  <a:txBody>
                    <a:bodyPr/>
                    <a:lstStyle/>
                    <a:p>
                      <a:pPr algn="l">
                        <a:lnSpc>
                          <a:spcPct val="100000"/>
                        </a:lnSpc>
                        <a:spcAft>
                          <a:spcPts val="0"/>
                        </a:spcAft>
                      </a:pPr>
                      <a:r>
                        <a:rPr lang="fr-FR" sz="1400">
                          <a:latin typeface="Verdana"/>
                          <a:cs typeface="Verdana"/>
                        </a:rPr>
                        <a:t>Allemagne</a:t>
                      </a:r>
                    </a:p>
                  </a:txBody>
                  <a:tcPr marL="68584" marR="68584" marT="0" marB="0" anchor="ctr">
                    <a:solidFill>
                      <a:srgbClr val="2F618F"/>
                    </a:solidFill>
                  </a:tcPr>
                </a:tc>
                <a:tc>
                  <a:txBody>
                    <a:bodyPr/>
                    <a:lstStyle/>
                    <a:p>
                      <a:pPr algn="ctr">
                        <a:lnSpc>
                          <a:spcPct val="100000"/>
                        </a:lnSpc>
                        <a:spcAft>
                          <a:spcPts val="0"/>
                        </a:spcAft>
                      </a:pPr>
                      <a:r>
                        <a:rPr lang="fr-FR" sz="1400">
                          <a:latin typeface="Verdana"/>
                          <a:cs typeface="Verdana"/>
                        </a:rPr>
                        <a:t>     29 092 </a:t>
                      </a:r>
                    </a:p>
                  </a:txBody>
                  <a:tcPr marL="68584" marR="68584" marT="0" marB="0" anchor="ctr"/>
                </a:tc>
                <a:tc>
                  <a:txBody>
                    <a:bodyPr/>
                    <a:lstStyle/>
                    <a:p>
                      <a:pPr algn="ctr">
                        <a:lnSpc>
                          <a:spcPct val="100000"/>
                        </a:lnSpc>
                        <a:spcAft>
                          <a:spcPts val="0"/>
                        </a:spcAft>
                      </a:pPr>
                      <a:r>
                        <a:rPr lang="fr-FR" sz="1400">
                          <a:latin typeface="Verdana"/>
                          <a:cs typeface="Verdana"/>
                        </a:rPr>
                        <a:t>    15 469 </a:t>
                      </a:r>
                    </a:p>
                  </a:txBody>
                  <a:tcPr marL="68584" marR="68584" marT="0" marB="0" anchor="ctr"/>
                </a:tc>
                <a:tc>
                  <a:txBody>
                    <a:bodyPr/>
                    <a:lstStyle/>
                    <a:p>
                      <a:pPr algn="ctr">
                        <a:lnSpc>
                          <a:spcPct val="100000"/>
                        </a:lnSpc>
                        <a:spcAft>
                          <a:spcPts val="0"/>
                        </a:spcAft>
                      </a:pPr>
                      <a:r>
                        <a:rPr lang="fr-FR" sz="1400">
                          <a:latin typeface="Verdana"/>
                          <a:cs typeface="Verdana"/>
                        </a:rPr>
                        <a:t>53%</a:t>
                      </a:r>
                    </a:p>
                  </a:txBody>
                  <a:tcPr marL="68584" marR="68584" marT="0" marB="0" anchor="ctr"/>
                </a:tc>
                <a:extLst>
                  <a:ext uri="{0D108BD9-81ED-4DB2-BD59-A6C34878D82A}">
                    <a16:rowId xmlns:a16="http://schemas.microsoft.com/office/drawing/2014/main" xmlns="" val="10006"/>
                  </a:ext>
                </a:extLst>
              </a:tr>
              <a:tr h="276347">
                <a:tc>
                  <a:txBody>
                    <a:bodyPr/>
                    <a:lstStyle/>
                    <a:p>
                      <a:pPr algn="l">
                        <a:lnSpc>
                          <a:spcPct val="100000"/>
                        </a:lnSpc>
                        <a:spcAft>
                          <a:spcPts val="0"/>
                        </a:spcAft>
                      </a:pPr>
                      <a:r>
                        <a:rPr lang="fr-FR" sz="1400">
                          <a:latin typeface="Verdana"/>
                          <a:cs typeface="Verdana"/>
                        </a:rPr>
                        <a:t>Italie</a:t>
                      </a:r>
                    </a:p>
                  </a:txBody>
                  <a:tcPr marL="68584" marR="68584" marT="0" marB="0" anchor="ctr">
                    <a:solidFill>
                      <a:srgbClr val="2F618F"/>
                    </a:solidFill>
                  </a:tcPr>
                </a:tc>
                <a:tc>
                  <a:txBody>
                    <a:bodyPr/>
                    <a:lstStyle/>
                    <a:p>
                      <a:pPr algn="ctr">
                        <a:lnSpc>
                          <a:spcPct val="100000"/>
                        </a:lnSpc>
                        <a:spcAft>
                          <a:spcPts val="0"/>
                        </a:spcAft>
                      </a:pPr>
                      <a:r>
                        <a:rPr lang="fr-FR" sz="1400">
                          <a:latin typeface="Verdana"/>
                          <a:cs typeface="Verdana"/>
                        </a:rPr>
                        <a:t>      7 847 </a:t>
                      </a:r>
                    </a:p>
                  </a:txBody>
                  <a:tcPr marL="68584" marR="68584" marT="0" marB="0" anchor="ctr"/>
                </a:tc>
                <a:tc>
                  <a:txBody>
                    <a:bodyPr/>
                    <a:lstStyle/>
                    <a:p>
                      <a:pPr algn="ctr">
                        <a:lnSpc>
                          <a:spcPct val="100000"/>
                        </a:lnSpc>
                        <a:spcAft>
                          <a:spcPts val="0"/>
                        </a:spcAft>
                      </a:pPr>
                      <a:r>
                        <a:rPr lang="fr-FR" sz="1400">
                          <a:latin typeface="Verdana"/>
                          <a:cs typeface="Verdana"/>
                        </a:rPr>
                        <a:t>      3 591 </a:t>
                      </a:r>
                    </a:p>
                  </a:txBody>
                  <a:tcPr marL="68584" marR="68584" marT="0" marB="0" anchor="ctr"/>
                </a:tc>
                <a:tc>
                  <a:txBody>
                    <a:bodyPr/>
                    <a:lstStyle/>
                    <a:p>
                      <a:pPr algn="ctr">
                        <a:lnSpc>
                          <a:spcPct val="100000"/>
                        </a:lnSpc>
                        <a:spcAft>
                          <a:spcPts val="0"/>
                        </a:spcAft>
                      </a:pPr>
                      <a:r>
                        <a:rPr lang="fr-FR" sz="1400">
                          <a:latin typeface="Verdana"/>
                          <a:cs typeface="Verdana"/>
                        </a:rPr>
                        <a:t>46%</a:t>
                      </a:r>
                    </a:p>
                  </a:txBody>
                  <a:tcPr marL="68584" marR="68584" marT="0" marB="0" anchor="ctr"/>
                </a:tc>
                <a:extLst>
                  <a:ext uri="{0D108BD9-81ED-4DB2-BD59-A6C34878D82A}">
                    <a16:rowId xmlns:a16="http://schemas.microsoft.com/office/drawing/2014/main" xmlns="" val="10007"/>
                  </a:ext>
                </a:extLst>
              </a:tr>
              <a:tr h="276347">
                <a:tc>
                  <a:txBody>
                    <a:bodyPr/>
                    <a:lstStyle/>
                    <a:p>
                      <a:pPr algn="l">
                        <a:lnSpc>
                          <a:spcPct val="100000"/>
                        </a:lnSpc>
                        <a:spcAft>
                          <a:spcPts val="0"/>
                        </a:spcAft>
                      </a:pPr>
                      <a:r>
                        <a:rPr lang="fr-FR" sz="1400">
                          <a:latin typeface="Verdana"/>
                          <a:cs typeface="Verdana"/>
                        </a:rPr>
                        <a:t>Pays-Bas</a:t>
                      </a:r>
                    </a:p>
                  </a:txBody>
                  <a:tcPr marL="68584" marR="68584" marT="0" marB="0" anchor="ctr">
                    <a:solidFill>
                      <a:srgbClr val="2F618F"/>
                    </a:solidFill>
                  </a:tcPr>
                </a:tc>
                <a:tc>
                  <a:txBody>
                    <a:bodyPr/>
                    <a:lstStyle/>
                    <a:p>
                      <a:pPr algn="ctr">
                        <a:lnSpc>
                          <a:spcPct val="100000"/>
                        </a:lnSpc>
                        <a:spcAft>
                          <a:spcPts val="0"/>
                        </a:spcAft>
                      </a:pPr>
                      <a:r>
                        <a:rPr lang="fr-FR" sz="1400">
                          <a:latin typeface="Verdana"/>
                          <a:cs typeface="Verdana"/>
                        </a:rPr>
                        <a:t>      1 605 </a:t>
                      </a:r>
                    </a:p>
                  </a:txBody>
                  <a:tcPr marL="68584" marR="68584" marT="0" marB="0" anchor="ctr"/>
                </a:tc>
                <a:tc>
                  <a:txBody>
                    <a:bodyPr/>
                    <a:lstStyle/>
                    <a:p>
                      <a:pPr algn="ctr">
                        <a:lnSpc>
                          <a:spcPct val="100000"/>
                        </a:lnSpc>
                        <a:spcAft>
                          <a:spcPts val="0"/>
                        </a:spcAft>
                      </a:pPr>
                      <a:r>
                        <a:rPr lang="fr-FR" sz="1400">
                          <a:latin typeface="Verdana"/>
                          <a:cs typeface="Verdana"/>
                        </a:rPr>
                        <a:t>      1 213 </a:t>
                      </a:r>
                    </a:p>
                  </a:txBody>
                  <a:tcPr marL="68584" marR="68584" marT="0" marB="0" anchor="ctr"/>
                </a:tc>
                <a:tc>
                  <a:txBody>
                    <a:bodyPr/>
                    <a:lstStyle/>
                    <a:p>
                      <a:pPr algn="ctr">
                        <a:lnSpc>
                          <a:spcPct val="100000"/>
                        </a:lnSpc>
                        <a:spcAft>
                          <a:spcPts val="0"/>
                        </a:spcAft>
                      </a:pPr>
                      <a:r>
                        <a:rPr lang="fr-FR" sz="1400">
                          <a:latin typeface="Verdana"/>
                          <a:cs typeface="Verdana"/>
                        </a:rPr>
                        <a:t>76%</a:t>
                      </a:r>
                    </a:p>
                  </a:txBody>
                  <a:tcPr marL="68584" marR="68584" marT="0" marB="0" anchor="ctr"/>
                </a:tc>
                <a:extLst>
                  <a:ext uri="{0D108BD9-81ED-4DB2-BD59-A6C34878D82A}">
                    <a16:rowId xmlns:a16="http://schemas.microsoft.com/office/drawing/2014/main" xmlns="" val="10008"/>
                  </a:ext>
                </a:extLst>
              </a:tr>
              <a:tr h="276347">
                <a:tc>
                  <a:txBody>
                    <a:bodyPr/>
                    <a:lstStyle/>
                    <a:p>
                      <a:pPr algn="l">
                        <a:lnSpc>
                          <a:spcPct val="100000"/>
                        </a:lnSpc>
                        <a:spcAft>
                          <a:spcPts val="0"/>
                        </a:spcAft>
                      </a:pPr>
                      <a:r>
                        <a:rPr lang="fr-FR" sz="1400">
                          <a:latin typeface="Verdana"/>
                          <a:cs typeface="Verdana"/>
                        </a:rPr>
                        <a:t>Pologne</a:t>
                      </a:r>
                    </a:p>
                  </a:txBody>
                  <a:tcPr marL="68584" marR="68584" marT="0" marB="0" anchor="ctr">
                    <a:solidFill>
                      <a:srgbClr val="2F618F"/>
                    </a:solidFill>
                  </a:tcPr>
                </a:tc>
                <a:tc>
                  <a:txBody>
                    <a:bodyPr/>
                    <a:lstStyle/>
                    <a:p>
                      <a:pPr algn="ctr">
                        <a:lnSpc>
                          <a:spcPct val="100000"/>
                        </a:lnSpc>
                        <a:spcAft>
                          <a:spcPts val="0"/>
                        </a:spcAft>
                      </a:pPr>
                      <a:r>
                        <a:rPr lang="fr-FR" sz="1400">
                          <a:latin typeface="Verdana"/>
                          <a:cs typeface="Verdana"/>
                        </a:rPr>
                        <a:t>      2 378 </a:t>
                      </a:r>
                    </a:p>
                  </a:txBody>
                  <a:tcPr marL="68584" marR="68584" marT="0" marB="0" anchor="ctr"/>
                </a:tc>
                <a:tc>
                  <a:txBody>
                    <a:bodyPr/>
                    <a:lstStyle/>
                    <a:p>
                      <a:pPr algn="ctr">
                        <a:lnSpc>
                          <a:spcPct val="100000"/>
                        </a:lnSpc>
                        <a:spcAft>
                          <a:spcPts val="0"/>
                        </a:spcAft>
                      </a:pPr>
                      <a:r>
                        <a:rPr lang="fr-FR" sz="1400">
                          <a:latin typeface="Verdana"/>
                          <a:cs typeface="Verdana"/>
                        </a:rPr>
                        <a:t>        820 </a:t>
                      </a:r>
                    </a:p>
                  </a:txBody>
                  <a:tcPr marL="68584" marR="68584" marT="0" marB="0" anchor="ctr"/>
                </a:tc>
                <a:tc>
                  <a:txBody>
                    <a:bodyPr/>
                    <a:lstStyle/>
                    <a:p>
                      <a:pPr algn="ctr">
                        <a:lnSpc>
                          <a:spcPct val="100000"/>
                        </a:lnSpc>
                        <a:spcAft>
                          <a:spcPts val="0"/>
                        </a:spcAft>
                      </a:pPr>
                      <a:r>
                        <a:rPr lang="fr-FR" sz="1400">
                          <a:latin typeface="Verdana"/>
                          <a:cs typeface="Verdana"/>
                        </a:rPr>
                        <a:t>34%</a:t>
                      </a:r>
                    </a:p>
                  </a:txBody>
                  <a:tcPr marL="68584" marR="68584" marT="0" marB="0" anchor="ctr"/>
                </a:tc>
                <a:extLst>
                  <a:ext uri="{0D108BD9-81ED-4DB2-BD59-A6C34878D82A}">
                    <a16:rowId xmlns:a16="http://schemas.microsoft.com/office/drawing/2014/main" xmlns="" val="10009"/>
                  </a:ext>
                </a:extLst>
              </a:tr>
              <a:tr h="276347">
                <a:tc>
                  <a:txBody>
                    <a:bodyPr/>
                    <a:lstStyle/>
                    <a:p>
                      <a:pPr algn="l">
                        <a:lnSpc>
                          <a:spcPct val="100000"/>
                        </a:lnSpc>
                        <a:spcAft>
                          <a:spcPts val="0"/>
                        </a:spcAft>
                      </a:pPr>
                      <a:r>
                        <a:rPr lang="fr-FR" sz="1400">
                          <a:latin typeface="Verdana"/>
                          <a:cs typeface="Verdana"/>
                        </a:rPr>
                        <a:t>Portugal</a:t>
                      </a:r>
                    </a:p>
                  </a:txBody>
                  <a:tcPr marL="68584" marR="68584" marT="0" marB="0" anchor="ctr">
                    <a:solidFill>
                      <a:srgbClr val="2F618F"/>
                    </a:solidFill>
                  </a:tcPr>
                </a:tc>
                <a:tc>
                  <a:txBody>
                    <a:bodyPr/>
                    <a:lstStyle/>
                    <a:p>
                      <a:pPr algn="ctr">
                        <a:lnSpc>
                          <a:spcPct val="100000"/>
                        </a:lnSpc>
                        <a:spcAft>
                          <a:spcPts val="0"/>
                        </a:spcAft>
                      </a:pPr>
                      <a:r>
                        <a:rPr lang="fr-FR" sz="1400">
                          <a:latin typeface="Verdana"/>
                          <a:cs typeface="Verdana"/>
                        </a:rPr>
                        <a:t>      3 255 </a:t>
                      </a:r>
                    </a:p>
                  </a:txBody>
                  <a:tcPr marL="68584" marR="68584" marT="0" marB="0" anchor="ctr"/>
                </a:tc>
                <a:tc>
                  <a:txBody>
                    <a:bodyPr/>
                    <a:lstStyle/>
                    <a:p>
                      <a:pPr algn="ctr">
                        <a:lnSpc>
                          <a:spcPct val="100000"/>
                        </a:lnSpc>
                        <a:spcAft>
                          <a:spcPts val="0"/>
                        </a:spcAft>
                      </a:pPr>
                      <a:r>
                        <a:rPr lang="fr-FR" sz="1400">
                          <a:latin typeface="Verdana"/>
                          <a:cs typeface="Verdana"/>
                        </a:rPr>
                        <a:t>      1 751 </a:t>
                      </a:r>
                    </a:p>
                  </a:txBody>
                  <a:tcPr marL="68584" marR="68584" marT="0" marB="0" anchor="ctr"/>
                </a:tc>
                <a:tc>
                  <a:txBody>
                    <a:bodyPr/>
                    <a:lstStyle/>
                    <a:p>
                      <a:pPr algn="ctr">
                        <a:lnSpc>
                          <a:spcPct val="100000"/>
                        </a:lnSpc>
                        <a:spcAft>
                          <a:spcPts val="0"/>
                        </a:spcAft>
                      </a:pPr>
                      <a:r>
                        <a:rPr lang="fr-FR" sz="1400">
                          <a:latin typeface="Verdana"/>
                          <a:cs typeface="Verdana"/>
                        </a:rPr>
                        <a:t>54%</a:t>
                      </a:r>
                    </a:p>
                  </a:txBody>
                  <a:tcPr marL="68584" marR="68584" marT="0" marB="0" anchor="ctr"/>
                </a:tc>
                <a:extLst>
                  <a:ext uri="{0D108BD9-81ED-4DB2-BD59-A6C34878D82A}">
                    <a16:rowId xmlns:a16="http://schemas.microsoft.com/office/drawing/2014/main" xmlns="" val="10010"/>
                  </a:ext>
                </a:extLst>
              </a:tr>
              <a:tr h="276347">
                <a:tc>
                  <a:txBody>
                    <a:bodyPr/>
                    <a:lstStyle/>
                    <a:p>
                      <a:pPr algn="l">
                        <a:lnSpc>
                          <a:spcPct val="100000"/>
                        </a:lnSpc>
                        <a:spcAft>
                          <a:spcPts val="0"/>
                        </a:spcAft>
                      </a:pPr>
                      <a:r>
                        <a:rPr lang="fr-FR" sz="1400">
                          <a:latin typeface="Verdana"/>
                          <a:cs typeface="Verdana"/>
                        </a:rPr>
                        <a:t>Espagne</a:t>
                      </a:r>
                    </a:p>
                  </a:txBody>
                  <a:tcPr marL="68584" marR="68584" marT="0" marB="0" anchor="ctr">
                    <a:solidFill>
                      <a:srgbClr val="2F618F"/>
                    </a:solidFill>
                  </a:tcPr>
                </a:tc>
                <a:tc>
                  <a:txBody>
                    <a:bodyPr/>
                    <a:lstStyle/>
                    <a:p>
                      <a:pPr algn="ctr">
                        <a:lnSpc>
                          <a:spcPct val="100000"/>
                        </a:lnSpc>
                        <a:spcAft>
                          <a:spcPts val="0"/>
                        </a:spcAft>
                      </a:pPr>
                      <a:r>
                        <a:rPr lang="fr-FR" sz="1400">
                          <a:latin typeface="Verdana"/>
                          <a:cs typeface="Verdana"/>
                        </a:rPr>
                        <a:t>      4 151 </a:t>
                      </a:r>
                    </a:p>
                  </a:txBody>
                  <a:tcPr marL="68584" marR="68584" marT="0" marB="0" anchor="ctr"/>
                </a:tc>
                <a:tc>
                  <a:txBody>
                    <a:bodyPr/>
                    <a:lstStyle/>
                    <a:p>
                      <a:pPr algn="ctr">
                        <a:lnSpc>
                          <a:spcPct val="100000"/>
                        </a:lnSpc>
                        <a:spcAft>
                          <a:spcPts val="0"/>
                        </a:spcAft>
                      </a:pPr>
                      <a:r>
                        <a:rPr lang="fr-FR" sz="1400">
                          <a:latin typeface="Verdana"/>
                          <a:cs typeface="Verdana"/>
                        </a:rPr>
                        <a:t>      2 092 </a:t>
                      </a:r>
                    </a:p>
                  </a:txBody>
                  <a:tcPr marL="68584" marR="68584" marT="0" marB="0" anchor="ctr"/>
                </a:tc>
                <a:tc>
                  <a:txBody>
                    <a:bodyPr/>
                    <a:lstStyle/>
                    <a:p>
                      <a:pPr algn="ctr">
                        <a:lnSpc>
                          <a:spcPct val="100000"/>
                        </a:lnSpc>
                        <a:spcAft>
                          <a:spcPts val="0"/>
                        </a:spcAft>
                      </a:pPr>
                      <a:r>
                        <a:rPr lang="fr-FR" sz="1400">
                          <a:latin typeface="Verdana"/>
                          <a:cs typeface="Verdana"/>
                        </a:rPr>
                        <a:t>50%</a:t>
                      </a:r>
                    </a:p>
                  </a:txBody>
                  <a:tcPr marL="68584" marR="68584" marT="0" marB="0" anchor="ctr"/>
                </a:tc>
                <a:extLst>
                  <a:ext uri="{0D108BD9-81ED-4DB2-BD59-A6C34878D82A}">
                    <a16:rowId xmlns:a16="http://schemas.microsoft.com/office/drawing/2014/main" xmlns="" val="10011"/>
                  </a:ext>
                </a:extLst>
              </a:tr>
              <a:tr h="276347">
                <a:tc>
                  <a:txBody>
                    <a:bodyPr/>
                    <a:lstStyle/>
                    <a:p>
                      <a:pPr algn="l">
                        <a:lnSpc>
                          <a:spcPct val="100000"/>
                        </a:lnSpc>
                        <a:spcAft>
                          <a:spcPts val="0"/>
                        </a:spcAft>
                      </a:pPr>
                      <a:r>
                        <a:rPr lang="fr-FR" sz="1400">
                          <a:latin typeface="Verdana"/>
                          <a:cs typeface="Verdana"/>
                        </a:rPr>
                        <a:t>Royaume-Uni</a:t>
                      </a:r>
                    </a:p>
                  </a:txBody>
                  <a:tcPr marL="68584" marR="68584" marT="0" marB="0" anchor="ctr">
                    <a:solidFill>
                      <a:srgbClr val="2F618F"/>
                    </a:solidFill>
                  </a:tcPr>
                </a:tc>
                <a:tc>
                  <a:txBody>
                    <a:bodyPr/>
                    <a:lstStyle/>
                    <a:p>
                      <a:pPr algn="ctr">
                        <a:lnSpc>
                          <a:spcPct val="100000"/>
                        </a:lnSpc>
                        <a:spcAft>
                          <a:spcPts val="0"/>
                        </a:spcAft>
                      </a:pPr>
                      <a:r>
                        <a:rPr lang="fr-FR" sz="1400">
                          <a:latin typeface="Verdana"/>
                          <a:cs typeface="Verdana"/>
                        </a:rPr>
                        <a:t>     29 937 </a:t>
                      </a:r>
                    </a:p>
                  </a:txBody>
                  <a:tcPr marL="68584" marR="68584" marT="0" marB="0" anchor="ctr"/>
                </a:tc>
                <a:tc>
                  <a:txBody>
                    <a:bodyPr/>
                    <a:lstStyle/>
                    <a:p>
                      <a:pPr algn="ctr">
                        <a:lnSpc>
                          <a:spcPct val="100000"/>
                        </a:lnSpc>
                        <a:spcAft>
                          <a:spcPts val="0"/>
                        </a:spcAft>
                      </a:pPr>
                      <a:r>
                        <a:rPr lang="fr-FR" sz="1400">
                          <a:latin typeface="Verdana"/>
                          <a:cs typeface="Verdana"/>
                        </a:rPr>
                        <a:t>    21 075 </a:t>
                      </a:r>
                    </a:p>
                  </a:txBody>
                  <a:tcPr marL="68584" marR="68584" marT="0" marB="0" anchor="ctr"/>
                </a:tc>
                <a:tc>
                  <a:txBody>
                    <a:bodyPr/>
                    <a:lstStyle/>
                    <a:p>
                      <a:pPr algn="ctr">
                        <a:lnSpc>
                          <a:spcPct val="100000"/>
                        </a:lnSpc>
                        <a:spcAft>
                          <a:spcPts val="0"/>
                        </a:spcAft>
                      </a:pPr>
                      <a:r>
                        <a:rPr lang="fr-FR" sz="1400">
                          <a:latin typeface="Verdana"/>
                          <a:cs typeface="Verdana"/>
                        </a:rPr>
                        <a:t>70%</a:t>
                      </a:r>
                    </a:p>
                  </a:txBody>
                  <a:tcPr marL="68584" marR="68584" marT="0" marB="0" anchor="ctr"/>
                </a:tc>
                <a:extLst>
                  <a:ext uri="{0D108BD9-81ED-4DB2-BD59-A6C34878D82A}">
                    <a16:rowId xmlns:a16="http://schemas.microsoft.com/office/drawing/2014/main" xmlns="" val="10012"/>
                  </a:ext>
                </a:extLst>
              </a:tr>
              <a:tr h="276347">
                <a:tc>
                  <a:txBody>
                    <a:bodyPr/>
                    <a:lstStyle/>
                    <a:p>
                      <a:pPr algn="l">
                        <a:lnSpc>
                          <a:spcPct val="100000"/>
                        </a:lnSpc>
                        <a:spcAft>
                          <a:spcPts val="0"/>
                        </a:spcAft>
                      </a:pPr>
                      <a:r>
                        <a:rPr lang="fr-FR" sz="1400">
                          <a:latin typeface="Verdana"/>
                          <a:cs typeface="Verdana"/>
                        </a:rPr>
                        <a:t>USA</a:t>
                      </a:r>
                    </a:p>
                  </a:txBody>
                  <a:tcPr marL="68584" marR="68584" marT="0" marB="0" anchor="ctr">
                    <a:solidFill>
                      <a:srgbClr val="2F618F"/>
                    </a:solidFill>
                  </a:tcPr>
                </a:tc>
                <a:tc>
                  <a:txBody>
                    <a:bodyPr/>
                    <a:lstStyle/>
                    <a:p>
                      <a:pPr algn="ctr">
                        <a:lnSpc>
                          <a:spcPct val="100000"/>
                        </a:lnSpc>
                        <a:spcAft>
                          <a:spcPts val="0"/>
                        </a:spcAft>
                      </a:pPr>
                      <a:r>
                        <a:rPr lang="fr-FR" sz="1400">
                          <a:latin typeface="Verdana"/>
                          <a:cs typeface="Verdana"/>
                        </a:rPr>
                        <a:t>     89 350 </a:t>
                      </a:r>
                    </a:p>
                  </a:txBody>
                  <a:tcPr marL="68584" marR="68584" marT="0" marB="0" anchor="ctr"/>
                </a:tc>
                <a:tc>
                  <a:txBody>
                    <a:bodyPr/>
                    <a:lstStyle/>
                    <a:p>
                      <a:pPr algn="ctr">
                        <a:lnSpc>
                          <a:spcPct val="100000"/>
                        </a:lnSpc>
                        <a:spcAft>
                          <a:spcPts val="0"/>
                        </a:spcAft>
                      </a:pPr>
                      <a:r>
                        <a:rPr lang="fr-FR" sz="1400">
                          <a:latin typeface="Verdana"/>
                          <a:cs typeface="Verdana"/>
                        </a:rPr>
                        <a:t>    70 116 </a:t>
                      </a:r>
                    </a:p>
                  </a:txBody>
                  <a:tcPr marL="68584" marR="68584" marT="0" marB="0" anchor="ctr"/>
                </a:tc>
                <a:tc>
                  <a:txBody>
                    <a:bodyPr/>
                    <a:lstStyle/>
                    <a:p>
                      <a:pPr algn="ctr">
                        <a:lnSpc>
                          <a:spcPct val="100000"/>
                        </a:lnSpc>
                        <a:spcAft>
                          <a:spcPts val="0"/>
                        </a:spcAft>
                      </a:pPr>
                      <a:r>
                        <a:rPr lang="fr-FR" sz="1400">
                          <a:latin typeface="Verdana"/>
                          <a:cs typeface="Verdana"/>
                        </a:rPr>
                        <a:t>78%</a:t>
                      </a:r>
                    </a:p>
                  </a:txBody>
                  <a:tcPr marL="68584" marR="68584" marT="0" marB="0" anchor="ctr"/>
                </a:tc>
                <a:extLst>
                  <a:ext uri="{0D108BD9-81ED-4DB2-BD59-A6C34878D82A}">
                    <a16:rowId xmlns:a16="http://schemas.microsoft.com/office/drawing/2014/main" xmlns="" val="10013"/>
                  </a:ext>
                </a:extLst>
              </a:tr>
              <a:tr h="276347">
                <a:tc>
                  <a:txBody>
                    <a:bodyPr/>
                    <a:lstStyle/>
                    <a:p>
                      <a:pPr algn="l">
                        <a:lnSpc>
                          <a:spcPct val="100000"/>
                        </a:lnSpc>
                        <a:spcAft>
                          <a:spcPts val="0"/>
                        </a:spcAft>
                      </a:pPr>
                      <a:r>
                        <a:rPr lang="fr-FR" sz="1400">
                          <a:latin typeface="Verdana"/>
                          <a:cs typeface="Verdana"/>
                        </a:rPr>
                        <a:t>Total hors États-Unis d’Amérique</a:t>
                      </a:r>
                    </a:p>
                  </a:txBody>
                  <a:tcPr marL="68584" marR="68584" marT="0" marB="0" anchor="ctr">
                    <a:solidFill>
                      <a:srgbClr val="2F618F"/>
                    </a:solidFill>
                  </a:tcPr>
                </a:tc>
                <a:tc>
                  <a:txBody>
                    <a:bodyPr/>
                    <a:lstStyle/>
                    <a:p>
                      <a:pPr algn="ctr">
                        <a:lnSpc>
                          <a:spcPct val="100000"/>
                        </a:lnSpc>
                        <a:spcAft>
                          <a:spcPts val="0"/>
                        </a:spcAft>
                      </a:pPr>
                      <a:r>
                        <a:rPr lang="fr-FR" sz="1400" b="1">
                          <a:latin typeface="Verdana"/>
                          <a:cs typeface="Verdana"/>
                        </a:rPr>
                        <a:t>   138 612 </a:t>
                      </a:r>
                    </a:p>
                  </a:txBody>
                  <a:tcPr marL="68584" marR="68584" marT="0" marB="0" anchor="ctr"/>
                </a:tc>
                <a:tc>
                  <a:txBody>
                    <a:bodyPr/>
                    <a:lstStyle/>
                    <a:p>
                      <a:pPr algn="ctr">
                        <a:lnSpc>
                          <a:spcPct val="100000"/>
                        </a:lnSpc>
                        <a:spcAft>
                          <a:spcPts val="0"/>
                        </a:spcAft>
                      </a:pPr>
                      <a:r>
                        <a:rPr lang="fr-FR" sz="1400" b="1">
                          <a:latin typeface="Verdana"/>
                          <a:cs typeface="Verdana"/>
                        </a:rPr>
                        <a:t>    82 529 </a:t>
                      </a:r>
                    </a:p>
                  </a:txBody>
                  <a:tcPr marL="68584" marR="68584" marT="0" marB="0" anchor="ctr"/>
                </a:tc>
                <a:tc>
                  <a:txBody>
                    <a:bodyPr/>
                    <a:lstStyle/>
                    <a:p>
                      <a:pPr algn="ctr">
                        <a:lnSpc>
                          <a:spcPct val="100000"/>
                        </a:lnSpc>
                        <a:spcAft>
                          <a:spcPts val="0"/>
                        </a:spcAft>
                      </a:pPr>
                      <a:r>
                        <a:rPr lang="fr-FR" sz="1400" b="1">
                          <a:latin typeface="Verdana"/>
                          <a:cs typeface="Verdana"/>
                        </a:rPr>
                        <a:t>60%</a:t>
                      </a:r>
                    </a:p>
                  </a:txBody>
                  <a:tcPr marL="68584" marR="68584" marT="0" marB="0" anchor="ctr"/>
                </a:tc>
                <a:extLst>
                  <a:ext uri="{0D108BD9-81ED-4DB2-BD59-A6C34878D82A}">
                    <a16:rowId xmlns:a16="http://schemas.microsoft.com/office/drawing/2014/main" xmlns="" val="10014"/>
                  </a:ext>
                </a:extLst>
              </a:tr>
              <a:tr h="276347">
                <a:tc>
                  <a:txBody>
                    <a:bodyPr/>
                    <a:lstStyle/>
                    <a:p>
                      <a:pPr algn="l">
                        <a:lnSpc>
                          <a:spcPct val="100000"/>
                        </a:lnSpc>
                        <a:spcAft>
                          <a:spcPts val="0"/>
                        </a:spcAft>
                      </a:pPr>
                      <a:r>
                        <a:rPr lang="fr-FR" sz="1400">
                          <a:latin typeface="Verdana"/>
                          <a:cs typeface="Verdana"/>
                        </a:rPr>
                        <a:t>Total, y compris les Etats-Unis d’Amérique</a:t>
                      </a:r>
                    </a:p>
                  </a:txBody>
                  <a:tcPr marL="68584" marR="68584" marT="0" marB="0" anchor="ctr">
                    <a:solidFill>
                      <a:srgbClr val="2F618F"/>
                    </a:solidFill>
                  </a:tcPr>
                </a:tc>
                <a:tc>
                  <a:txBody>
                    <a:bodyPr/>
                    <a:lstStyle/>
                    <a:p>
                      <a:pPr algn="ctr">
                        <a:lnSpc>
                          <a:spcPct val="100000"/>
                        </a:lnSpc>
                        <a:spcAft>
                          <a:spcPts val="0"/>
                        </a:spcAft>
                      </a:pPr>
                      <a:r>
                        <a:rPr lang="fr-FR" sz="1400">
                          <a:latin typeface="Verdana"/>
                          <a:cs typeface="Verdana"/>
                        </a:rPr>
                        <a:t>   227 962 </a:t>
                      </a:r>
                    </a:p>
                  </a:txBody>
                  <a:tcPr marL="68584" marR="68584" marT="0" marB="0" anchor="ctr"/>
                </a:tc>
                <a:tc>
                  <a:txBody>
                    <a:bodyPr/>
                    <a:lstStyle/>
                    <a:p>
                      <a:pPr algn="ctr">
                        <a:lnSpc>
                          <a:spcPct val="100000"/>
                        </a:lnSpc>
                        <a:spcAft>
                          <a:spcPts val="0"/>
                        </a:spcAft>
                      </a:pPr>
                      <a:r>
                        <a:rPr lang="fr-FR" sz="1400">
                          <a:latin typeface="Verdana"/>
                          <a:cs typeface="Verdana"/>
                        </a:rPr>
                        <a:t>  152 644 </a:t>
                      </a:r>
                    </a:p>
                  </a:txBody>
                  <a:tcPr marL="68584" marR="68584" marT="0" marB="0" anchor="ctr"/>
                </a:tc>
                <a:tc>
                  <a:txBody>
                    <a:bodyPr/>
                    <a:lstStyle/>
                    <a:p>
                      <a:pPr algn="ctr">
                        <a:lnSpc>
                          <a:spcPct val="100000"/>
                        </a:lnSpc>
                        <a:spcAft>
                          <a:spcPts val="0"/>
                        </a:spcAft>
                      </a:pPr>
                      <a:r>
                        <a:rPr lang="fr-FR" sz="1400">
                          <a:latin typeface="Verdana"/>
                          <a:cs typeface="Verdana"/>
                        </a:rPr>
                        <a:t>67%</a:t>
                      </a:r>
                    </a:p>
                  </a:txBody>
                  <a:tcPr marL="68584" marR="68584" marT="0" marB="0" anchor="ctr"/>
                </a:tc>
                <a:extLst>
                  <a:ext uri="{0D108BD9-81ED-4DB2-BD59-A6C34878D82A}">
                    <a16:rowId xmlns:a16="http://schemas.microsoft.com/office/drawing/2014/main" xmlns="" val="10015"/>
                  </a:ext>
                </a:extLst>
              </a:tr>
            </a:tbl>
          </a:graphicData>
        </a:graphic>
      </p:graphicFrame>
      <p:sp>
        <p:nvSpPr>
          <p:cNvPr id="14" name="Rectangle 13"/>
          <p:cNvSpPr/>
          <p:nvPr/>
        </p:nvSpPr>
        <p:spPr>
          <a:xfrm>
            <a:off x="-34925" y="6588125"/>
            <a:ext cx="9215438" cy="29686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9963" name="Rectangle 14"/>
          <p:cNvSpPr>
            <a:spLocks noChangeArrowheads="1"/>
          </p:cNvSpPr>
          <p:nvPr/>
        </p:nvSpPr>
        <p:spPr bwMode="auto">
          <a:xfrm>
            <a:off x="7938" y="6597650"/>
            <a:ext cx="9136062" cy="276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r>
              <a:rPr lang="fr-FR" sz="1200" b="1">
                <a:solidFill>
                  <a:srgbClr val="FFFFFF"/>
                </a:solidFill>
                <a:latin typeface="Verdana" charset="0"/>
                <a:cs typeface="Verdana" charset="0"/>
              </a:rPr>
              <a:t>Groupe sur les Preuves dans le cloud, www.coe.int/cybercrime				                      -</a:t>
            </a:r>
            <a:fld id="{A30D53C4-1484-774A-B536-242934A3CEA2}" type="slidenum">
              <a:rPr lang="en-US" sz="1200" b="1">
                <a:solidFill>
                  <a:srgbClr val="FFFFFF"/>
                </a:solidFill>
                <a:latin typeface="Verdana" charset="0"/>
                <a:cs typeface="Verdana" charset="0"/>
              </a:rPr>
              <a:pPr/>
              <a:t>18</a:t>
            </a:fld>
            <a:r>
              <a:rPr lang="fr-FR" sz="1200" b="1">
                <a:solidFill>
                  <a:srgbClr val="FFFFFF"/>
                </a:solidFill>
                <a:latin typeface="Verdana" charset="0"/>
                <a:cs typeface="Verdana" charset="0"/>
              </a:rPr>
              <a:t> -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GB"/>
          </a:p>
        </p:txBody>
      </p:sp>
      <p:sp>
        <p:nvSpPr>
          <p:cNvPr id="7" name="Rectangle 6"/>
          <p:cNvSpPr/>
          <p:nvPr/>
        </p:nvSpPr>
        <p:spPr>
          <a:xfrm>
            <a:off x="-36513" y="-26988"/>
            <a:ext cx="9180513" cy="1079501"/>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0899" name="TextBox 7"/>
          <p:cNvSpPr txBox="1">
            <a:spLocks noChangeArrowheads="1"/>
          </p:cNvSpPr>
          <p:nvPr/>
        </p:nvSpPr>
        <p:spPr bwMode="auto">
          <a:xfrm>
            <a:off x="1403350" y="241300"/>
            <a:ext cx="7632700" cy="523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fr-FR" sz="2800">
                <a:solidFill>
                  <a:schemeClr val="bg1"/>
                </a:solidFill>
                <a:latin typeface="Verdana" charset="0"/>
                <a:cs typeface="Verdana" charset="0"/>
              </a:rPr>
              <a:t>I.6. Procédures d'urgence</a:t>
            </a:r>
          </a:p>
        </p:txBody>
      </p:sp>
      <p:pic>
        <p:nvPicPr>
          <p:cNvPr id="80900" name="Picture 4"/>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6513" y="-26988"/>
            <a:ext cx="1322388" cy="107950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80901" name="Rectangle 10"/>
          <p:cNvSpPr>
            <a:spLocks noChangeArrowheads="1"/>
          </p:cNvSpPr>
          <p:nvPr/>
        </p:nvSpPr>
        <p:spPr bwMode="auto">
          <a:xfrm>
            <a:off x="7938" y="6524625"/>
            <a:ext cx="9136062"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r>
              <a:rPr lang="fr-FR" sz="1600" b="1"/>
              <a:t>									     </a:t>
            </a:r>
            <a:r>
              <a:rPr lang="fr-FR" sz="1600" b="1">
                <a:solidFill>
                  <a:schemeClr val="bg1"/>
                </a:solidFill>
              </a:rPr>
              <a:t> - </a:t>
            </a:r>
            <a:fld id="{272D1F03-599D-AF4D-8A02-E74BFF08146B}" type="slidenum">
              <a:rPr lang="en-US" sz="1600" b="1">
                <a:solidFill>
                  <a:schemeClr val="bg1"/>
                </a:solidFill>
              </a:rPr>
              <a:pPr/>
              <a:t>19</a:t>
            </a:fld>
            <a:r>
              <a:rPr lang="fr-FR" sz="1600" b="1">
                <a:solidFill>
                  <a:schemeClr val="bg1"/>
                </a:solidFill>
              </a:rPr>
              <a:t> -</a:t>
            </a:r>
          </a:p>
        </p:txBody>
      </p:sp>
      <p:sp>
        <p:nvSpPr>
          <p:cNvPr id="80902" name="Content Placeholder 12"/>
          <p:cNvSpPr>
            <a:spLocks noGrp="1"/>
          </p:cNvSpPr>
          <p:nvPr>
            <p:ph idx="1"/>
          </p:nvPr>
        </p:nvSpPr>
        <p:spPr>
          <a:xfrm>
            <a:off x="457200" y="2693988"/>
            <a:ext cx="8229600" cy="2092881"/>
          </a:xfrm>
          <a:ln>
            <a:solidFill>
              <a:schemeClr val="accent1"/>
            </a:solidFill>
            <a:miter lim="800000"/>
            <a:headEnd/>
            <a:tailEnd/>
          </a:ln>
        </p:spPr>
        <p:txBody>
          <a:bodyPr>
            <a:spAutoFit/>
          </a:bodyPr>
          <a:lstStyle/>
          <a:p>
            <a:pPr>
              <a:spcBef>
                <a:spcPts val="1200"/>
              </a:spcBef>
              <a:spcAft>
                <a:spcPts val="1200"/>
              </a:spcAft>
              <a:buFont typeface="Wingdings" charset="0"/>
              <a:buChar char="§"/>
            </a:pPr>
            <a:r>
              <a:rPr lang="fr-FR" sz="1800">
                <a:latin typeface="Verdana" charset="0"/>
                <a:ea typeface="MS PGothic" charset="0"/>
                <a:cs typeface="Verdana" charset="0"/>
              </a:rPr>
              <a:t>Procédures d'urgence nécessaires pour obtenir des éléments de preuve situés dans des juridictions étrangères </a:t>
            </a:r>
            <a:r>
              <a:rPr lang="fr-FR" sz="1800" smtClean="0">
                <a:latin typeface="Verdana" charset="0"/>
                <a:ea typeface="MS PGothic" charset="0"/>
                <a:cs typeface="Verdana" charset="0"/>
              </a:rPr>
              <a:t>par les moyens suivants:</a:t>
            </a:r>
            <a:endParaRPr lang="fr-FR" sz="1800">
              <a:latin typeface="Verdana" charset="0"/>
              <a:ea typeface="MS PGothic" charset="0"/>
              <a:cs typeface="Verdana" charset="0"/>
            </a:endParaRPr>
          </a:p>
          <a:p>
            <a:pPr>
              <a:spcBef>
                <a:spcPts val="1200"/>
              </a:spcBef>
              <a:spcAft>
                <a:spcPts val="1200"/>
              </a:spcAft>
              <a:buFont typeface="Wingdings" charset="0"/>
              <a:buChar char="§"/>
            </a:pPr>
            <a:r>
              <a:rPr lang="fr-FR" sz="1800" b="1">
                <a:latin typeface="Verdana" charset="0"/>
                <a:ea typeface="MS PGothic" charset="0"/>
                <a:cs typeface="Verdana" charset="0"/>
              </a:rPr>
              <a:t>Entraide judiciaire</a:t>
            </a:r>
          </a:p>
          <a:p>
            <a:pPr>
              <a:spcBef>
                <a:spcPts val="1200"/>
              </a:spcBef>
              <a:spcAft>
                <a:spcPts val="1200"/>
              </a:spcAft>
              <a:buFont typeface="Wingdings" charset="0"/>
              <a:buChar char="§"/>
            </a:pPr>
            <a:r>
              <a:rPr lang="fr-FR" sz="1800" b="1">
                <a:latin typeface="Verdana" charset="0"/>
                <a:ea typeface="MS PGothic" charset="0"/>
                <a:cs typeface="Verdana" charset="0"/>
              </a:rPr>
              <a:t>Coopération directe avec un prestataire de services</a:t>
            </a:r>
          </a:p>
        </p:txBody>
      </p:sp>
      <p:sp>
        <p:nvSpPr>
          <p:cNvPr id="9" name="Rectangle 8"/>
          <p:cNvSpPr/>
          <p:nvPr/>
        </p:nvSpPr>
        <p:spPr>
          <a:xfrm>
            <a:off x="-34925" y="6588125"/>
            <a:ext cx="9215438" cy="29686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0904" name="Rectangle 9"/>
          <p:cNvSpPr>
            <a:spLocks noChangeArrowheads="1"/>
          </p:cNvSpPr>
          <p:nvPr/>
        </p:nvSpPr>
        <p:spPr bwMode="auto">
          <a:xfrm>
            <a:off x="7938" y="6597650"/>
            <a:ext cx="9136062" cy="276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r>
              <a:rPr lang="fr-FR" sz="1200" b="1">
                <a:solidFill>
                  <a:srgbClr val="FFFFFF"/>
                </a:solidFill>
                <a:latin typeface="Verdana" charset="0"/>
                <a:cs typeface="Verdana" charset="0"/>
              </a:rPr>
              <a:t>Groupe de T-CY sur les preuves dans le cloud, www.coe.int/cybercrime				                      -</a:t>
            </a:r>
            <a:fld id="{CC5F72AC-E54C-8749-9F98-3665D1DC2CB0}" type="slidenum">
              <a:rPr lang="en-US" sz="1200" b="1">
                <a:solidFill>
                  <a:srgbClr val="FFFFFF"/>
                </a:solidFill>
                <a:latin typeface="Verdana" charset="0"/>
                <a:cs typeface="Verdana" charset="0"/>
              </a:rPr>
              <a:pPr/>
              <a:t>19</a:t>
            </a:fld>
            <a:r>
              <a:rPr lang="fr-FR" sz="1200" b="1">
                <a:solidFill>
                  <a:srgbClr val="FFFFFF"/>
                </a:solidFill>
                <a:latin typeface="Verdana" charset="0"/>
                <a:cs typeface="Verdana" charset="0"/>
              </a:rPr>
              <a:t> -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70952"/>
          </a:xfrm>
        </p:spPr>
        <p:txBody>
          <a:bodyPr/>
          <a:lstStyle/>
          <a:p>
            <a:r>
              <a:rPr lang="fr-FR" b="1"/>
              <a:t>Programme</a:t>
            </a:r>
          </a:p>
        </p:txBody>
      </p:sp>
      <p:sp>
        <p:nvSpPr>
          <p:cNvPr id="4" name="Rectangle 3"/>
          <p:cNvSpPr>
            <a:spLocks noGrp="1" noChangeArrowheads="1"/>
          </p:cNvSpPr>
          <p:nvPr>
            <p:ph idx="1"/>
          </p:nvPr>
        </p:nvSpPr>
        <p:spPr/>
        <p:txBody>
          <a:bodyPr>
            <a:normAutofit fontScale="92500"/>
          </a:bodyPr>
          <a:lstStyle/>
          <a:p>
            <a:pPr>
              <a:lnSpc>
                <a:spcPct val="150000"/>
              </a:lnSpc>
              <a:spcBef>
                <a:spcPts val="0"/>
              </a:spcBef>
            </a:pPr>
            <a:r>
              <a:rPr lang="fr-FR"/>
              <a:t>Partie I</a:t>
            </a:r>
          </a:p>
          <a:p>
            <a:pPr lvl="1">
              <a:lnSpc>
                <a:spcPct val="150000"/>
              </a:lnSpc>
              <a:spcBef>
                <a:spcPts val="0"/>
              </a:spcBef>
            </a:pPr>
            <a:r>
              <a:rPr lang="fr-FR"/>
              <a:t>La Convention de Budapest sur la cybercriminalité</a:t>
            </a:r>
          </a:p>
          <a:p>
            <a:pPr>
              <a:lnSpc>
                <a:spcPct val="150000"/>
              </a:lnSpc>
              <a:spcBef>
                <a:spcPts val="0"/>
              </a:spcBef>
            </a:pPr>
            <a:r>
              <a:rPr lang="fr-FR"/>
              <a:t>Partie II</a:t>
            </a:r>
          </a:p>
          <a:p>
            <a:pPr lvl="1">
              <a:lnSpc>
                <a:spcPct val="150000"/>
              </a:lnSpc>
              <a:spcBef>
                <a:spcPts val="0"/>
              </a:spcBef>
            </a:pPr>
            <a:r>
              <a:rPr lang="fr-FR"/>
              <a:t>Accès aux preuves dans le cloud</a:t>
            </a:r>
          </a:p>
          <a:p>
            <a:pPr lvl="1">
              <a:lnSpc>
                <a:spcPct val="150000"/>
              </a:lnSpc>
              <a:spcBef>
                <a:spcPts val="0"/>
              </a:spcBef>
            </a:pPr>
            <a:r>
              <a:rPr lang="fr-FR"/>
              <a:t>Problèmes constatés</a:t>
            </a:r>
          </a:p>
          <a:p>
            <a:pPr lvl="1">
              <a:lnSpc>
                <a:spcPct val="150000"/>
              </a:lnSpc>
              <a:spcBef>
                <a:spcPts val="0"/>
              </a:spcBef>
            </a:pPr>
            <a:r>
              <a:rPr lang="fr-FR"/>
              <a:t>Solutions proposées</a:t>
            </a:r>
          </a:p>
          <a:p>
            <a:pPr lvl="1">
              <a:lnSpc>
                <a:spcPct val="150000"/>
              </a:lnSpc>
              <a:spcBef>
                <a:spcPts val="0"/>
              </a:spcBef>
            </a:pPr>
            <a:r>
              <a:rPr lang="fr-FR"/>
              <a:t>Protocole additionnel à la Convention de Budapest</a:t>
            </a:r>
          </a:p>
        </p:txBody>
      </p:sp>
    </p:spTree>
    <p:extLst>
      <p:ext uri="{BB962C8B-B14F-4D97-AF65-F5344CB8AC3E}">
        <p14:creationId xmlns:p14="http://schemas.microsoft.com/office/powerpoint/2010/main" val="12225405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GB"/>
          </a:p>
        </p:txBody>
      </p:sp>
      <p:sp>
        <p:nvSpPr>
          <p:cNvPr id="7" name="Rectangle 6"/>
          <p:cNvSpPr/>
          <p:nvPr/>
        </p:nvSpPr>
        <p:spPr>
          <a:xfrm>
            <a:off x="-36513" y="-26988"/>
            <a:ext cx="9180513" cy="1079501"/>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1923" name="TextBox 7"/>
          <p:cNvSpPr txBox="1">
            <a:spLocks noChangeArrowheads="1"/>
          </p:cNvSpPr>
          <p:nvPr/>
        </p:nvSpPr>
        <p:spPr bwMode="auto">
          <a:xfrm>
            <a:off x="1403350" y="44450"/>
            <a:ext cx="7632700" cy="9540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fr-FR" sz="2800">
                <a:solidFill>
                  <a:schemeClr val="bg1"/>
                </a:solidFill>
                <a:latin typeface="Verdana" charset="0"/>
                <a:cs typeface="Verdana" charset="0"/>
              </a:rPr>
              <a:t>I.7. Protection des données et autres garanties</a:t>
            </a:r>
          </a:p>
        </p:txBody>
      </p:sp>
      <p:pic>
        <p:nvPicPr>
          <p:cNvPr id="81924" name="Picture 4"/>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6513" y="-26988"/>
            <a:ext cx="1322388" cy="107950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81925" name="Content Placeholder 12"/>
          <p:cNvSpPr>
            <a:spLocks noGrp="1"/>
          </p:cNvSpPr>
          <p:nvPr>
            <p:ph idx="1"/>
          </p:nvPr>
        </p:nvSpPr>
        <p:spPr>
          <a:xfrm>
            <a:off x="107504" y="1412875"/>
            <a:ext cx="8928546" cy="4339650"/>
          </a:xfrm>
          <a:ln>
            <a:solidFill>
              <a:schemeClr val="accent1"/>
            </a:solidFill>
            <a:miter lim="800000"/>
            <a:headEnd/>
            <a:tailEnd/>
          </a:ln>
        </p:spPr>
        <p:txBody>
          <a:bodyPr wrap="square">
            <a:spAutoFit/>
          </a:bodyPr>
          <a:lstStyle/>
          <a:p>
            <a:pPr>
              <a:spcBef>
                <a:spcPts val="1200"/>
              </a:spcBef>
              <a:spcAft>
                <a:spcPts val="1200"/>
              </a:spcAft>
              <a:buFont typeface="Wingdings" charset="0"/>
              <a:buChar char="§"/>
            </a:pPr>
            <a:r>
              <a:rPr lang="fr-FR" sz="1600">
                <a:latin typeface="Verdana" charset="0"/>
                <a:ea typeface="MS PGothic" charset="0"/>
                <a:cs typeface="Verdana" charset="0"/>
              </a:rPr>
              <a:t>Les </a:t>
            </a:r>
            <a:r>
              <a:rPr lang="fr-FR" sz="1600" smtClean="0">
                <a:latin typeface="Verdana" charset="0"/>
                <a:ea typeface="MS PGothic" charset="0"/>
                <a:cs typeface="Verdana" charset="0"/>
              </a:rPr>
              <a:t>obligations en </a:t>
            </a:r>
            <a:r>
              <a:rPr lang="fr-FR" sz="1600">
                <a:latin typeface="Verdana" charset="0"/>
                <a:ea typeface="MS PGothic" charset="0"/>
                <a:cs typeface="Verdana" charset="0"/>
              </a:rPr>
              <a:t>matière de protection des données </a:t>
            </a:r>
            <a:r>
              <a:rPr lang="fr-FR" sz="1600" b="1">
                <a:latin typeface="Verdana" charset="0"/>
                <a:ea typeface="MS PGothic" charset="0"/>
                <a:cs typeface="Verdana" charset="0"/>
              </a:rPr>
              <a:t>sont normalement respectées </a:t>
            </a:r>
            <a:r>
              <a:rPr lang="fr-FR" sz="1600">
                <a:latin typeface="Verdana" charset="0"/>
                <a:ea typeface="MS PGothic" charset="0"/>
                <a:cs typeface="Verdana" charset="0"/>
              </a:rPr>
              <a:t>si les pouvoirs d'obtenir des données sont définis dans le droit interne (procédure pénale) et/ou dans les accords d'entraide judiciaire.</a:t>
            </a:r>
          </a:p>
          <a:p>
            <a:pPr>
              <a:spcBef>
                <a:spcPts val="1200"/>
              </a:spcBef>
              <a:spcAft>
                <a:spcPts val="1200"/>
              </a:spcAft>
              <a:buFont typeface="Wingdings" charset="0"/>
              <a:buChar char="§"/>
            </a:pPr>
            <a:r>
              <a:rPr lang="fr-FR" sz="1600">
                <a:latin typeface="Verdana" charset="0"/>
                <a:ea typeface="MS PGothic" charset="0"/>
                <a:cs typeface="Verdana" charset="0"/>
              </a:rPr>
              <a:t>L’entraide judiciaire n'est pas toujours possible</a:t>
            </a:r>
          </a:p>
          <a:p>
            <a:pPr>
              <a:spcBef>
                <a:spcPts val="1200"/>
              </a:spcBef>
              <a:spcAft>
                <a:spcPts val="1200"/>
              </a:spcAft>
              <a:buFont typeface="Wingdings" charset="0"/>
              <a:buChar char="§"/>
            </a:pPr>
            <a:r>
              <a:rPr lang="fr-FR" sz="1600">
                <a:latin typeface="Verdana" charset="0"/>
                <a:ea typeface="MS PGothic" charset="0"/>
                <a:cs typeface="Verdana" charset="0"/>
              </a:rPr>
              <a:t>Augmentation de la divulgation « asymétrique » de données transfrontières</a:t>
            </a:r>
          </a:p>
          <a:p>
            <a:pPr>
              <a:spcBef>
                <a:spcPts val="1200"/>
              </a:spcBef>
              <a:spcAft>
                <a:spcPts val="1200"/>
              </a:spcAft>
              <a:buFont typeface="Wingdings" charset="0"/>
              <a:buChar char="§"/>
            </a:pPr>
            <a:r>
              <a:rPr lang="fr-FR" sz="1600" smtClean="0">
                <a:latin typeface="Verdana" charset="0"/>
                <a:ea typeface="MS PGothic" charset="0"/>
                <a:cs typeface="Verdana" charset="0"/>
                <a:sym typeface="Wingdings" charset="0"/>
              </a:rPr>
              <a:t>Des services répressifs au fournisseur </a:t>
            </a:r>
            <a:r>
              <a:rPr lang="fr-FR" sz="1600">
                <a:latin typeface="Verdana" charset="0"/>
                <a:ea typeface="MS PGothic" charset="0"/>
                <a:cs typeface="Verdana" charset="0"/>
                <a:sym typeface="Wingdings" charset="0"/>
              </a:rPr>
              <a:t>de services  autorisé </a:t>
            </a:r>
            <a:r>
              <a:rPr lang="fr-FR" sz="1600" smtClean="0">
                <a:latin typeface="Verdana" charset="0"/>
                <a:ea typeface="MS PGothic" charset="0"/>
                <a:cs typeface="Verdana" charset="0"/>
                <a:sym typeface="Wingdings" charset="0"/>
              </a:rPr>
              <a:t>sous conditions</a:t>
            </a:r>
            <a:endParaRPr lang="fr-FR" sz="1600">
              <a:latin typeface="Verdana" charset="0"/>
              <a:ea typeface="MS PGothic" charset="0"/>
              <a:cs typeface="Verdana" charset="0"/>
              <a:sym typeface="Wingdings" charset="0"/>
            </a:endParaRPr>
          </a:p>
          <a:p>
            <a:pPr>
              <a:spcBef>
                <a:spcPts val="1200"/>
              </a:spcBef>
              <a:spcAft>
                <a:spcPts val="1200"/>
              </a:spcAft>
              <a:buFont typeface="Wingdings" charset="0"/>
              <a:buChar char="§"/>
            </a:pPr>
            <a:r>
              <a:rPr lang="fr-FR" sz="1600">
                <a:latin typeface="Verdana" charset="0"/>
                <a:ea typeface="MS PGothic" charset="0"/>
                <a:cs typeface="Verdana" charset="0"/>
                <a:sym typeface="Wingdings" charset="0"/>
              </a:rPr>
              <a:t>Du prestataire de services </a:t>
            </a:r>
            <a:r>
              <a:rPr lang="fr-FR" sz="1600" smtClean="0">
                <a:latin typeface="Verdana" charset="0"/>
                <a:ea typeface="MS PGothic" charset="0"/>
                <a:cs typeface="Verdana" charset="0"/>
                <a:sym typeface="Wingdings" charset="0"/>
              </a:rPr>
              <a:t>aux services répressifs  </a:t>
            </a:r>
            <a:r>
              <a:rPr lang="fr-FR" sz="1600">
                <a:latin typeface="Verdana" charset="0"/>
                <a:ea typeface="MS PGothic" charset="0"/>
                <a:cs typeface="Verdana" charset="0"/>
                <a:sym typeface="Wingdings" charset="0"/>
              </a:rPr>
              <a:t>fondements juridiques flous  les fournisseurs doivent évaluer la légalité, l’intérêt légitime  le risque d'être tenu responsable ainsi que les exigences de confidentialité </a:t>
            </a:r>
          </a:p>
          <a:p>
            <a:pPr>
              <a:spcBef>
                <a:spcPts val="1200"/>
              </a:spcBef>
              <a:spcAft>
                <a:spcPts val="1200"/>
              </a:spcAft>
              <a:buFont typeface="Wingdings" charset="0"/>
              <a:buChar char="§"/>
            </a:pPr>
            <a:r>
              <a:rPr lang="fr-FR" sz="1600" b="1">
                <a:latin typeface="Verdana" charset="0"/>
                <a:ea typeface="MS PGothic" charset="0"/>
                <a:cs typeface="Verdana" charset="0"/>
              </a:rPr>
              <a:t>Une cadre plus clair est nécessaire pour le transfert transfrontalier de données publiques ou privées</a:t>
            </a:r>
          </a:p>
        </p:txBody>
      </p:sp>
      <p:sp>
        <p:nvSpPr>
          <p:cNvPr id="9" name="Rectangle 8"/>
          <p:cNvSpPr/>
          <p:nvPr/>
        </p:nvSpPr>
        <p:spPr>
          <a:xfrm>
            <a:off x="-34925" y="6588125"/>
            <a:ext cx="9215438" cy="29686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1927" name="Rectangle 9"/>
          <p:cNvSpPr>
            <a:spLocks noChangeArrowheads="1"/>
          </p:cNvSpPr>
          <p:nvPr/>
        </p:nvSpPr>
        <p:spPr bwMode="auto">
          <a:xfrm>
            <a:off x="7938" y="6597650"/>
            <a:ext cx="9136062" cy="276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r>
              <a:rPr lang="fr-FR" sz="1200" b="1">
                <a:solidFill>
                  <a:srgbClr val="FFFFFF"/>
                </a:solidFill>
                <a:latin typeface="Verdana" charset="0"/>
                <a:cs typeface="Verdana" charset="0"/>
              </a:rPr>
              <a:t>Groupe sur les Preuves dans le cloud, www.coe.int/cybercrime				                      -</a:t>
            </a:r>
            <a:fld id="{46282638-B521-4543-AB97-ACB167278130}" type="slidenum">
              <a:rPr lang="en-US" sz="1200" b="1">
                <a:solidFill>
                  <a:srgbClr val="FFFFFF"/>
                </a:solidFill>
                <a:latin typeface="Verdana" charset="0"/>
                <a:cs typeface="Verdana" charset="0"/>
              </a:rPr>
              <a:pPr/>
              <a:t>20</a:t>
            </a:fld>
            <a:r>
              <a:rPr lang="fr-FR" sz="1200" b="1">
                <a:solidFill>
                  <a:srgbClr val="FFFFFF"/>
                </a:solidFill>
                <a:latin typeface="Verdana" charset="0"/>
                <a:cs typeface="Verdana" charset="0"/>
              </a:rPr>
              <a:t> -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GB"/>
          </a:p>
        </p:txBody>
      </p:sp>
      <p:sp>
        <p:nvSpPr>
          <p:cNvPr id="7" name="Rectangle 6"/>
          <p:cNvSpPr/>
          <p:nvPr/>
        </p:nvSpPr>
        <p:spPr>
          <a:xfrm>
            <a:off x="-36513" y="-26988"/>
            <a:ext cx="9180513" cy="1079501"/>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2947" name="TextBox 7"/>
          <p:cNvSpPr txBox="1">
            <a:spLocks noChangeArrowheads="1"/>
          </p:cNvSpPr>
          <p:nvPr/>
        </p:nvSpPr>
        <p:spPr bwMode="auto">
          <a:xfrm>
            <a:off x="1403350" y="190500"/>
            <a:ext cx="7632700" cy="95410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fr-FR" sz="2800">
                <a:solidFill>
                  <a:schemeClr val="bg1"/>
                </a:solidFill>
                <a:latin typeface="Verdana" charset="0"/>
                <a:cs typeface="Verdana" charset="0"/>
              </a:rPr>
              <a:t>Groupe sur les preuves dans le cloud – </a:t>
            </a:r>
            <a:r>
              <a:rPr lang="fr-FR" sz="2800" smtClean="0">
                <a:solidFill>
                  <a:schemeClr val="bg1"/>
                </a:solidFill>
                <a:latin typeface="Verdana" charset="0"/>
                <a:cs typeface="Verdana" charset="0"/>
              </a:rPr>
              <a:t>solutions </a:t>
            </a:r>
            <a:r>
              <a:rPr lang="fr-FR" sz="2800">
                <a:solidFill>
                  <a:schemeClr val="bg1"/>
                </a:solidFill>
                <a:latin typeface="Verdana" charset="0"/>
                <a:cs typeface="Verdana" charset="0"/>
              </a:rPr>
              <a:t>identifiées</a:t>
            </a:r>
          </a:p>
        </p:txBody>
      </p:sp>
      <p:pic>
        <p:nvPicPr>
          <p:cNvPr id="82948" name="Picture 4"/>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6513" y="-26988"/>
            <a:ext cx="1322388" cy="107950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13" name="Content Placeholder 12"/>
          <p:cNvSpPr txBox="1">
            <a:spLocks noGrp="1"/>
          </p:cNvSpPr>
          <p:nvPr>
            <p:ph idx="1"/>
          </p:nvPr>
        </p:nvSpPr>
        <p:spPr>
          <a:xfrm>
            <a:off x="457200" y="1895475"/>
            <a:ext cx="8229600" cy="3970318"/>
          </a:xfrm>
          <a:ln>
            <a:solidFill>
              <a:schemeClr val="accent1"/>
            </a:solidFill>
          </a:ln>
        </p:spPr>
        <p:txBody>
          <a:bodyPr rtlCol="0">
            <a:spAutoFit/>
          </a:bodyPr>
          <a:lstStyle/>
          <a:p>
            <a:pPr marL="0" indent="0">
              <a:buFont typeface="Arial" charset="0"/>
              <a:buNone/>
              <a:defRPr/>
            </a:pPr>
            <a:r>
              <a:rPr lang="fr-FR" sz="1800" b="1">
                <a:latin typeface="Verdana"/>
                <a:cs typeface="Verdana"/>
              </a:rPr>
              <a:t>Cinq options à suivre en parallèle:</a:t>
            </a:r>
          </a:p>
          <a:p>
            <a:pPr>
              <a:defRPr/>
            </a:pPr>
            <a:endParaRPr lang="en-GB" sz="1800" b="1" dirty="0">
              <a:latin typeface="Verdana"/>
              <a:cs typeface="Verdana"/>
            </a:endParaRPr>
          </a:p>
          <a:p>
            <a:pPr>
              <a:buFont typeface="+mj-lt"/>
              <a:buAutoNum type="arabicPeriod"/>
              <a:defRPr/>
            </a:pPr>
            <a:r>
              <a:rPr lang="fr-FR" sz="1800" b="1">
                <a:latin typeface="Verdana"/>
                <a:cs typeface="Verdana"/>
              </a:rPr>
              <a:t>Une entraide judiciaire plus efficace</a:t>
            </a:r>
          </a:p>
          <a:p>
            <a:pPr>
              <a:buFont typeface="+mj-lt"/>
              <a:buAutoNum type="arabicPeriod"/>
              <a:defRPr/>
            </a:pPr>
            <a:endParaRPr lang="en-GB" sz="1800" b="1" dirty="0">
              <a:latin typeface="Verdana"/>
              <a:cs typeface="Verdana"/>
            </a:endParaRPr>
          </a:p>
          <a:p>
            <a:pPr>
              <a:buFont typeface="+mj-lt"/>
              <a:buAutoNum type="arabicPeriod"/>
              <a:defRPr/>
            </a:pPr>
            <a:r>
              <a:rPr lang="fr-FR" sz="1800" b="1">
                <a:latin typeface="Verdana"/>
                <a:cs typeface="Verdana"/>
              </a:rPr>
              <a:t>Note d’orientation relative à l’article 18</a:t>
            </a:r>
          </a:p>
          <a:p>
            <a:pPr>
              <a:buFont typeface="+mj-lt"/>
              <a:buAutoNum type="arabicPeriod"/>
              <a:defRPr/>
            </a:pPr>
            <a:endParaRPr lang="en-GB" sz="1800" b="1" dirty="0">
              <a:latin typeface="Verdana"/>
              <a:cs typeface="Verdana"/>
            </a:endParaRPr>
          </a:p>
          <a:p>
            <a:pPr>
              <a:buFont typeface="+mj-lt"/>
              <a:buAutoNum type="arabicPeriod"/>
              <a:defRPr/>
            </a:pPr>
            <a:r>
              <a:rPr lang="fr-FR" sz="1800" b="1">
                <a:latin typeface="Verdana"/>
                <a:cs typeface="Verdana"/>
              </a:rPr>
              <a:t>Règles nationales relatives aux injonctions de produire (article 18)</a:t>
            </a:r>
          </a:p>
          <a:p>
            <a:pPr>
              <a:buFont typeface="+mj-lt"/>
              <a:buAutoNum type="arabicPeriod"/>
              <a:defRPr/>
            </a:pPr>
            <a:endParaRPr lang="en-GB" sz="1800" b="1" dirty="0">
              <a:latin typeface="Verdana"/>
              <a:cs typeface="Verdana"/>
            </a:endParaRPr>
          </a:p>
          <a:p>
            <a:pPr>
              <a:buFont typeface="+mj-lt"/>
              <a:buAutoNum type="arabicPeriod"/>
              <a:defRPr/>
            </a:pPr>
            <a:r>
              <a:rPr lang="fr-FR" sz="1800" b="1">
                <a:latin typeface="Verdana"/>
                <a:cs typeface="Verdana"/>
              </a:rPr>
              <a:t>Coopération avec les prestataires: mesures pratiques</a:t>
            </a:r>
          </a:p>
          <a:p>
            <a:pPr>
              <a:buFont typeface="+mj-lt"/>
              <a:buAutoNum type="arabicPeriod"/>
              <a:defRPr/>
            </a:pPr>
            <a:endParaRPr lang="en-GB" sz="1800" b="1" dirty="0">
              <a:latin typeface="Verdana"/>
              <a:cs typeface="Verdana"/>
            </a:endParaRPr>
          </a:p>
          <a:p>
            <a:pPr>
              <a:buFont typeface="+mj-lt"/>
              <a:buAutoNum type="arabicPeriod"/>
              <a:defRPr/>
            </a:pPr>
            <a:r>
              <a:rPr lang="fr-FR" sz="1800" b="1">
                <a:latin typeface="Verdana"/>
                <a:cs typeface="Verdana"/>
              </a:rPr>
              <a:t>Protocole à la </a:t>
            </a:r>
            <a:r>
              <a:rPr lang="fr-FR" sz="1800" b="1" smtClean="0">
                <a:latin typeface="Verdana"/>
                <a:cs typeface="Verdana"/>
              </a:rPr>
              <a:t>Convention de Budapest</a:t>
            </a:r>
            <a:endParaRPr lang="fr-FR" sz="1800" b="1">
              <a:latin typeface="Verdana"/>
              <a:cs typeface="Verdana"/>
            </a:endParaRPr>
          </a:p>
        </p:txBody>
      </p:sp>
      <p:sp>
        <p:nvSpPr>
          <p:cNvPr id="14" name="Rectangle 13"/>
          <p:cNvSpPr/>
          <p:nvPr/>
        </p:nvSpPr>
        <p:spPr>
          <a:xfrm>
            <a:off x="-34925" y="6588125"/>
            <a:ext cx="9215438" cy="29686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2951" name="Rectangle 14"/>
          <p:cNvSpPr>
            <a:spLocks noChangeArrowheads="1"/>
          </p:cNvSpPr>
          <p:nvPr/>
        </p:nvSpPr>
        <p:spPr bwMode="auto">
          <a:xfrm>
            <a:off x="7938" y="6597650"/>
            <a:ext cx="9136062" cy="276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r>
              <a:rPr lang="fr-FR" sz="1200" b="1">
                <a:solidFill>
                  <a:srgbClr val="FFFFFF"/>
                </a:solidFill>
                <a:latin typeface="Verdana" charset="0"/>
                <a:cs typeface="Verdana" charset="0"/>
              </a:rPr>
              <a:t>Groupe du T-CY sur les Preuves dans le cloud, www.coe.int/cybercrime				                      -</a:t>
            </a:r>
            <a:fld id="{9118E828-FAD9-7D48-9092-E67EEB13D39C}" type="slidenum">
              <a:rPr lang="en-US" sz="1200" b="1">
                <a:solidFill>
                  <a:srgbClr val="FFFFFF"/>
                </a:solidFill>
                <a:latin typeface="Verdana" charset="0"/>
                <a:cs typeface="Verdana" charset="0"/>
              </a:rPr>
              <a:pPr/>
              <a:t>21</a:t>
            </a:fld>
            <a:r>
              <a:rPr lang="fr-FR" sz="1200" b="1">
                <a:solidFill>
                  <a:srgbClr val="FFFFFF"/>
                </a:solidFill>
                <a:latin typeface="Verdana" charset="0"/>
                <a:cs typeface="Verdana" charset="0"/>
              </a:rPr>
              <a:t> -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GB"/>
          </a:p>
        </p:txBody>
      </p:sp>
      <p:sp>
        <p:nvSpPr>
          <p:cNvPr id="7" name="Rectangle 6"/>
          <p:cNvSpPr/>
          <p:nvPr/>
        </p:nvSpPr>
        <p:spPr>
          <a:xfrm>
            <a:off x="-36513" y="-26988"/>
            <a:ext cx="9180513" cy="1079501"/>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3971" name="TextBox 7"/>
          <p:cNvSpPr txBox="1">
            <a:spLocks noChangeArrowheads="1"/>
          </p:cNvSpPr>
          <p:nvPr/>
        </p:nvSpPr>
        <p:spPr bwMode="auto">
          <a:xfrm>
            <a:off x="1403350" y="188913"/>
            <a:ext cx="7632700" cy="5222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fr-FR" sz="2800">
                <a:solidFill>
                  <a:schemeClr val="bg1"/>
                </a:solidFill>
                <a:latin typeface="Verdana" charset="0"/>
                <a:cs typeface="Verdana" charset="0"/>
              </a:rPr>
              <a:t>S.1. Une entraide judiciaire plus efficace</a:t>
            </a:r>
          </a:p>
        </p:txBody>
      </p:sp>
      <p:pic>
        <p:nvPicPr>
          <p:cNvPr id="83972" name="Picture 4"/>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6513" y="-26988"/>
            <a:ext cx="1322388" cy="107950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83973" name="Content Placeholder 12"/>
          <p:cNvSpPr>
            <a:spLocks noGrp="1"/>
          </p:cNvSpPr>
          <p:nvPr>
            <p:ph idx="1"/>
          </p:nvPr>
        </p:nvSpPr>
        <p:spPr>
          <a:xfrm>
            <a:off x="179512" y="1773238"/>
            <a:ext cx="8856538" cy="4401205"/>
          </a:xfrm>
          <a:ln>
            <a:solidFill>
              <a:schemeClr val="accent1"/>
            </a:solidFill>
            <a:miter lim="800000"/>
            <a:headEnd/>
            <a:tailEnd/>
          </a:ln>
        </p:spPr>
        <p:txBody>
          <a:bodyPr wrap="square">
            <a:spAutoFit/>
          </a:bodyPr>
          <a:lstStyle/>
          <a:p>
            <a:pPr>
              <a:spcBef>
                <a:spcPts val="1200"/>
              </a:spcBef>
              <a:spcAft>
                <a:spcPts val="1200"/>
              </a:spcAft>
              <a:buFont typeface="Wingdings" charset="0"/>
              <a:buChar char="§"/>
            </a:pPr>
            <a:r>
              <a:rPr lang="fr-FR" sz="1800">
                <a:latin typeface="Verdana" charset="0"/>
                <a:ea typeface="MS PGothic" charset="0"/>
                <a:cs typeface="Verdana" charset="0"/>
                <a:sym typeface="Wingdings" charset="0"/>
              </a:rPr>
              <a:t>Mettre en œuvre des mesures juridiques et pratiques  Recommandations 1 à 15 du rapport d'évaluation du T-CY sur l'entraide judiciaire au niveau national</a:t>
            </a:r>
          </a:p>
          <a:p>
            <a:pPr lvl="1">
              <a:spcBef>
                <a:spcPts val="600"/>
              </a:spcBef>
              <a:spcAft>
                <a:spcPts val="600"/>
              </a:spcAft>
            </a:pPr>
            <a:r>
              <a:rPr lang="fr-FR" sz="1400">
                <a:latin typeface="Verdana" charset="0"/>
                <a:ea typeface="ＭＳ Ｐゴシック" charset="0"/>
              </a:rPr>
              <a:t>Davantage de ressources et de formation</a:t>
            </a:r>
          </a:p>
          <a:p>
            <a:pPr lvl="1">
              <a:spcBef>
                <a:spcPts val="600"/>
              </a:spcBef>
              <a:spcAft>
                <a:spcPts val="600"/>
              </a:spcAft>
            </a:pPr>
            <a:r>
              <a:rPr lang="fr-FR" sz="1400">
                <a:latin typeface="Verdana" charset="0"/>
                <a:ea typeface="ＭＳ Ｐゴシック" charset="0"/>
              </a:rPr>
              <a:t>Transmission électronique des demandes</a:t>
            </a:r>
          </a:p>
          <a:p>
            <a:pPr lvl="1">
              <a:spcBef>
                <a:spcPts val="600"/>
              </a:spcBef>
              <a:spcAft>
                <a:spcPts val="600"/>
              </a:spcAft>
            </a:pPr>
            <a:r>
              <a:rPr lang="fr-FR" sz="1400">
                <a:latin typeface="Verdana" charset="0"/>
                <a:ea typeface="ＭＳ Ｐゴシック" charset="0"/>
              </a:rPr>
              <a:t>Rationalisation des procédures </a:t>
            </a:r>
          </a:p>
          <a:p>
            <a:pPr lvl="1">
              <a:spcBef>
                <a:spcPts val="600"/>
              </a:spcBef>
              <a:spcAft>
                <a:spcPts val="600"/>
              </a:spcAft>
            </a:pPr>
            <a:r>
              <a:rPr lang="fr-FR" sz="1400">
                <a:latin typeface="Verdana" charset="0"/>
                <a:ea typeface="ＭＳ Ｐゴシック" charset="0"/>
              </a:rPr>
              <a:t>Etc.</a:t>
            </a:r>
          </a:p>
          <a:p>
            <a:pPr>
              <a:spcBef>
                <a:spcPts val="1200"/>
              </a:spcBef>
              <a:spcAft>
                <a:spcPts val="1200"/>
              </a:spcAft>
              <a:buFont typeface="Wingdings" charset="0"/>
              <a:buChar char="§"/>
            </a:pPr>
            <a:r>
              <a:rPr lang="fr-FR" sz="1800">
                <a:latin typeface="Verdana" charset="0"/>
                <a:ea typeface="MS PGothic" charset="0"/>
                <a:cs typeface="Verdana" charset="0"/>
              </a:rPr>
              <a:t>Les Parties doivent mettre en place des procédures d'urgence pour l'obtention de données dans leurs systèmes d’entraide judiciaire</a:t>
            </a:r>
          </a:p>
          <a:p>
            <a:pPr>
              <a:spcBef>
                <a:spcPts val="1200"/>
              </a:spcBef>
              <a:spcAft>
                <a:spcPts val="1200"/>
              </a:spcAft>
              <a:buFont typeface="Wingdings" charset="0"/>
              <a:buChar char="§"/>
            </a:pPr>
            <a:r>
              <a:rPr lang="fr-FR" sz="1800">
                <a:latin typeface="Verdana" charset="0"/>
                <a:ea typeface="MS PGothic" charset="0"/>
                <a:cs typeface="Verdana" charset="0"/>
              </a:rPr>
              <a:t>Les </a:t>
            </a:r>
            <a:r>
              <a:rPr lang="fr-FR" sz="1800" b="1">
                <a:latin typeface="Verdana" charset="0"/>
                <a:ea typeface="MS PGothic" charset="0"/>
                <a:cs typeface="Verdana" charset="0"/>
              </a:rPr>
              <a:t>Parties doivent faciliter l'accès aux informations sur les abonnés dans la législation nationale </a:t>
            </a:r>
            <a:r>
              <a:rPr lang="fr-FR" sz="1800">
                <a:latin typeface="Verdana" charset="0"/>
                <a:ea typeface="MS PGothic" charset="0"/>
                <a:cs typeface="Verdana" charset="0"/>
              </a:rPr>
              <a:t>(application intégrale de l'article 18 de la Convention de Budapest)</a:t>
            </a:r>
          </a:p>
        </p:txBody>
      </p:sp>
      <p:sp>
        <p:nvSpPr>
          <p:cNvPr id="10" name="Rectangle 9"/>
          <p:cNvSpPr/>
          <p:nvPr/>
        </p:nvSpPr>
        <p:spPr>
          <a:xfrm>
            <a:off x="-34925" y="6588125"/>
            <a:ext cx="9215438" cy="29686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3975" name="Rectangle 11"/>
          <p:cNvSpPr>
            <a:spLocks noChangeArrowheads="1"/>
          </p:cNvSpPr>
          <p:nvPr/>
        </p:nvSpPr>
        <p:spPr bwMode="auto">
          <a:xfrm>
            <a:off x="7938" y="6597650"/>
            <a:ext cx="9136062" cy="276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r>
              <a:rPr lang="fr-FR" sz="1200" b="1">
                <a:solidFill>
                  <a:srgbClr val="FFFFFF"/>
                </a:solidFill>
                <a:latin typeface="Verdana" charset="0"/>
                <a:cs typeface="Verdana" charset="0"/>
              </a:rPr>
              <a:t>Groupe sur les Preuves dans le cloud, www.coe.int/cybercrime				                      -</a:t>
            </a:r>
            <a:fld id="{D1B745BC-1DBC-0F4A-815D-C0BD4E3DE53F}" type="slidenum">
              <a:rPr lang="en-US" sz="1200" b="1">
                <a:solidFill>
                  <a:srgbClr val="FFFFFF"/>
                </a:solidFill>
                <a:latin typeface="Verdana" charset="0"/>
                <a:cs typeface="Verdana" charset="0"/>
              </a:rPr>
              <a:pPr/>
              <a:t>22</a:t>
            </a:fld>
            <a:r>
              <a:rPr lang="fr-FR" sz="1200" b="1">
                <a:solidFill>
                  <a:srgbClr val="FFFFFF"/>
                </a:solidFill>
                <a:latin typeface="Verdana" charset="0"/>
                <a:cs typeface="Verdana" charset="0"/>
              </a:rPr>
              <a:t> -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GB"/>
          </a:p>
        </p:txBody>
      </p:sp>
      <p:sp>
        <p:nvSpPr>
          <p:cNvPr id="7" name="Rectangle 6"/>
          <p:cNvSpPr/>
          <p:nvPr/>
        </p:nvSpPr>
        <p:spPr>
          <a:xfrm>
            <a:off x="-36513" y="-26988"/>
            <a:ext cx="9180513" cy="1079501"/>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4995" name="TextBox 7"/>
          <p:cNvSpPr txBox="1">
            <a:spLocks noChangeArrowheads="1"/>
          </p:cNvSpPr>
          <p:nvPr/>
        </p:nvSpPr>
        <p:spPr bwMode="auto">
          <a:xfrm>
            <a:off x="1403350" y="188913"/>
            <a:ext cx="7632700" cy="5222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fr-FR" sz="2800">
                <a:solidFill>
                  <a:schemeClr val="bg1"/>
                </a:solidFill>
                <a:latin typeface="Verdana" charset="0"/>
                <a:cs typeface="Verdana" charset="0"/>
              </a:rPr>
              <a:t>S.2. Note d’orientation relative à l’article 18 </a:t>
            </a:r>
          </a:p>
        </p:txBody>
      </p:sp>
      <p:pic>
        <p:nvPicPr>
          <p:cNvPr id="84996" name="Picture 4"/>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6513" y="-26988"/>
            <a:ext cx="1322388" cy="107950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13" name="Content Placeholder 12"/>
          <p:cNvSpPr txBox="1">
            <a:spLocks noGrp="1"/>
          </p:cNvSpPr>
          <p:nvPr>
            <p:ph idx="1"/>
          </p:nvPr>
        </p:nvSpPr>
        <p:spPr>
          <a:xfrm>
            <a:off x="7938" y="2028825"/>
            <a:ext cx="9028112" cy="3200400"/>
          </a:xfrm>
          <a:ln>
            <a:solidFill>
              <a:schemeClr val="accent1"/>
            </a:solidFill>
          </a:ln>
        </p:spPr>
        <p:txBody>
          <a:bodyPr wrap="square" rtlCol="0">
            <a:spAutoFit/>
          </a:bodyPr>
          <a:lstStyle/>
          <a:p>
            <a:pPr>
              <a:spcBef>
                <a:spcPts val="1200"/>
              </a:spcBef>
              <a:spcAft>
                <a:spcPts val="1200"/>
              </a:spcAft>
              <a:buFont typeface="Wingdings" panose="05000000000000000000" pitchFamily="2" charset="2"/>
              <a:buChar char="§"/>
              <a:defRPr/>
            </a:pPr>
            <a:r>
              <a:rPr lang="fr-FR" sz="1800">
                <a:latin typeface="Verdana"/>
                <a:cs typeface="Verdana"/>
              </a:rPr>
              <a:t>Interprétation par le T-CY de l’article 18 de la Convention de Budapest en ce qui concerne les informations sur les abonnés</a:t>
            </a:r>
          </a:p>
          <a:p>
            <a:pPr marL="809625">
              <a:spcBef>
                <a:spcPts val="1200"/>
              </a:spcBef>
              <a:spcAft>
                <a:spcPts val="1200"/>
              </a:spcAft>
              <a:buFont typeface="Wingdings" panose="05000000000000000000" pitchFamily="2" charset="2"/>
              <a:buChar char="§"/>
              <a:defRPr/>
            </a:pPr>
            <a:r>
              <a:rPr lang="fr-FR" sz="1800">
                <a:latin typeface="Verdana"/>
                <a:cs typeface="Verdana"/>
              </a:rPr>
              <a:t>Injonctions de produire nationales </a:t>
            </a:r>
            <a:r>
              <a:rPr lang="fr-FR" sz="1800" b="1">
                <a:latin typeface="Verdana"/>
                <a:cs typeface="Verdana"/>
              </a:rPr>
              <a:t>si un fournisseur se trouve sur le territoire d'une Partie, même si les données sont stockées dans une autre juridiction </a:t>
            </a:r>
            <a:r>
              <a:rPr lang="fr-FR" sz="1800">
                <a:latin typeface="Verdana"/>
                <a:cs typeface="Verdana"/>
              </a:rPr>
              <a:t>(article 18.1.a)</a:t>
            </a:r>
          </a:p>
          <a:p>
            <a:pPr marL="809625">
              <a:spcBef>
                <a:spcPts val="1200"/>
              </a:spcBef>
              <a:spcAft>
                <a:spcPts val="1200"/>
              </a:spcAft>
              <a:buFont typeface="Wingdings" panose="05000000000000000000" pitchFamily="2" charset="2"/>
              <a:buChar char="§"/>
              <a:defRPr/>
            </a:pPr>
            <a:r>
              <a:rPr lang="fr-FR" sz="1800">
                <a:latin typeface="Verdana"/>
                <a:cs typeface="Verdana"/>
              </a:rPr>
              <a:t>Injonctions de produire nationales concernant les informations sur les abonnés </a:t>
            </a:r>
            <a:r>
              <a:rPr lang="fr-FR" sz="1800" b="1">
                <a:latin typeface="Verdana"/>
                <a:cs typeface="Verdana"/>
              </a:rPr>
              <a:t>si un fournisseur n'est PAS nécessairement sur le territoire d'une Partie mais offre des prestations sur le territoire de la Partie </a:t>
            </a:r>
            <a:r>
              <a:rPr lang="fr-FR" sz="1800" smtClean="0">
                <a:latin typeface="Verdana"/>
                <a:cs typeface="Verdana"/>
              </a:rPr>
              <a:t>(article </a:t>
            </a:r>
            <a:r>
              <a:rPr lang="fr-FR" sz="1800">
                <a:latin typeface="Verdana"/>
                <a:cs typeface="Verdana"/>
              </a:rPr>
              <a:t>18.1.b)</a:t>
            </a:r>
          </a:p>
        </p:txBody>
      </p:sp>
      <p:sp>
        <p:nvSpPr>
          <p:cNvPr id="10" name="Rectangle 9"/>
          <p:cNvSpPr/>
          <p:nvPr/>
        </p:nvSpPr>
        <p:spPr>
          <a:xfrm>
            <a:off x="-34925" y="6588125"/>
            <a:ext cx="9215438" cy="29686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4999" name="Rectangle 11"/>
          <p:cNvSpPr>
            <a:spLocks noChangeArrowheads="1"/>
          </p:cNvSpPr>
          <p:nvPr/>
        </p:nvSpPr>
        <p:spPr bwMode="auto">
          <a:xfrm>
            <a:off x="7938" y="6597650"/>
            <a:ext cx="9136062" cy="276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r>
              <a:rPr lang="fr-FR" sz="1200" b="1">
                <a:solidFill>
                  <a:srgbClr val="FFFFFF"/>
                </a:solidFill>
                <a:latin typeface="Verdana" charset="0"/>
                <a:cs typeface="Verdana" charset="0"/>
              </a:rPr>
              <a:t>Groupe sur les Preuves dans le cloud, www.coe.int/cybercrime				                      -</a:t>
            </a:r>
            <a:fld id="{B805A223-A6AD-6C4F-B17C-019B8AE10AD3}" type="slidenum">
              <a:rPr lang="en-US" sz="1200" b="1">
                <a:solidFill>
                  <a:srgbClr val="FFFFFF"/>
                </a:solidFill>
                <a:latin typeface="Verdana" charset="0"/>
                <a:cs typeface="Verdana" charset="0"/>
              </a:rPr>
              <a:pPr/>
              <a:t>23</a:t>
            </a:fld>
            <a:r>
              <a:rPr lang="fr-FR" sz="1200" b="1">
                <a:solidFill>
                  <a:srgbClr val="FFFFFF"/>
                </a:solidFill>
                <a:latin typeface="Verdana" charset="0"/>
                <a:cs typeface="Verdana" charset="0"/>
              </a:rPr>
              <a:t> -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GB"/>
          </a:p>
        </p:txBody>
      </p:sp>
      <p:sp>
        <p:nvSpPr>
          <p:cNvPr id="7" name="Rectangle 6"/>
          <p:cNvSpPr/>
          <p:nvPr/>
        </p:nvSpPr>
        <p:spPr>
          <a:xfrm>
            <a:off x="-36513" y="-26988"/>
            <a:ext cx="9180513" cy="1079501"/>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6019" name="TextBox 7"/>
          <p:cNvSpPr txBox="1">
            <a:spLocks noChangeArrowheads="1"/>
          </p:cNvSpPr>
          <p:nvPr/>
        </p:nvSpPr>
        <p:spPr bwMode="auto">
          <a:xfrm>
            <a:off x="1403350" y="188913"/>
            <a:ext cx="7632700" cy="5222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fr-FR" sz="2800">
                <a:solidFill>
                  <a:schemeClr val="bg1"/>
                </a:solidFill>
                <a:latin typeface="Verdana" charset="0"/>
                <a:cs typeface="Verdana" charset="0"/>
              </a:rPr>
              <a:t>S.3. Règles nationales relatives aux injonctions de produire </a:t>
            </a:r>
          </a:p>
        </p:txBody>
      </p:sp>
      <p:pic>
        <p:nvPicPr>
          <p:cNvPr id="86020" name="Picture 4"/>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6513" y="-26988"/>
            <a:ext cx="1322388" cy="107950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86021" name="Content Placeholder 12"/>
          <p:cNvSpPr>
            <a:spLocks noGrp="1"/>
          </p:cNvSpPr>
          <p:nvPr>
            <p:ph idx="1"/>
          </p:nvPr>
        </p:nvSpPr>
        <p:spPr>
          <a:xfrm>
            <a:off x="457200" y="2693988"/>
            <a:ext cx="8229600" cy="1814512"/>
          </a:xfrm>
          <a:ln>
            <a:solidFill>
              <a:schemeClr val="accent1"/>
            </a:solidFill>
            <a:miter lim="800000"/>
            <a:headEnd/>
            <a:tailEnd/>
          </a:ln>
        </p:spPr>
        <p:txBody>
          <a:bodyPr>
            <a:spAutoFit/>
          </a:bodyPr>
          <a:lstStyle/>
          <a:p>
            <a:pPr>
              <a:spcBef>
                <a:spcPts val="1200"/>
              </a:spcBef>
              <a:spcAft>
                <a:spcPts val="1200"/>
              </a:spcAft>
              <a:buFont typeface="Wingdings" charset="0"/>
              <a:buChar char="§"/>
            </a:pPr>
            <a:r>
              <a:rPr lang="fr-FR" sz="1800">
                <a:latin typeface="Verdana" charset="0"/>
                <a:ea typeface="MS PGothic" charset="0"/>
                <a:cs typeface="Verdana" charset="0"/>
              </a:rPr>
              <a:t>Application correcte de l'article 18 au niveau national</a:t>
            </a:r>
          </a:p>
          <a:p>
            <a:pPr>
              <a:spcBef>
                <a:spcPts val="1200"/>
              </a:spcBef>
              <a:spcAft>
                <a:spcPts val="1200"/>
              </a:spcAft>
              <a:buFont typeface="Wingdings" charset="0"/>
              <a:buChar char="§"/>
            </a:pPr>
            <a:r>
              <a:rPr lang="fr-FR" sz="1800">
                <a:latin typeface="Verdana" charset="0"/>
                <a:ea typeface="MS PGothic" charset="0"/>
                <a:cs typeface="Verdana" charset="0"/>
              </a:rPr>
              <a:t>La</a:t>
            </a:r>
            <a:r>
              <a:rPr lang="fr-FR" sz="1800" b="1">
                <a:latin typeface="Verdana" charset="0"/>
                <a:ea typeface="MS PGothic" charset="0"/>
                <a:cs typeface="Verdana" charset="0"/>
              </a:rPr>
              <a:t> production d'informations sur les abonnés est un système plus léger </a:t>
            </a:r>
            <a:r>
              <a:rPr lang="fr-FR" sz="1800">
                <a:latin typeface="Verdana" charset="0"/>
                <a:ea typeface="MS PGothic" charset="0"/>
                <a:cs typeface="Verdana" charset="0"/>
              </a:rPr>
              <a:t>(par rapport aux données de trafic et de contenu)</a:t>
            </a:r>
          </a:p>
          <a:p>
            <a:pPr>
              <a:spcBef>
                <a:spcPts val="1200"/>
              </a:spcBef>
              <a:spcAft>
                <a:spcPts val="1200"/>
              </a:spcAft>
              <a:buFont typeface="Wingdings" charset="0"/>
              <a:buChar char="§"/>
            </a:pPr>
            <a:r>
              <a:rPr lang="fr-FR" sz="1800">
                <a:latin typeface="Verdana" charset="0"/>
                <a:ea typeface="MS PGothic" charset="0"/>
                <a:cs typeface="Verdana" charset="0"/>
              </a:rPr>
              <a:t>Utilisation de l'information obtenue comme preuve dans les procédures pénales</a:t>
            </a:r>
          </a:p>
        </p:txBody>
      </p:sp>
      <p:sp>
        <p:nvSpPr>
          <p:cNvPr id="10" name="Rectangle 9"/>
          <p:cNvSpPr/>
          <p:nvPr/>
        </p:nvSpPr>
        <p:spPr>
          <a:xfrm>
            <a:off x="-34925" y="6588125"/>
            <a:ext cx="9215438" cy="29686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6023" name="Rectangle 11"/>
          <p:cNvSpPr>
            <a:spLocks noChangeArrowheads="1"/>
          </p:cNvSpPr>
          <p:nvPr/>
        </p:nvSpPr>
        <p:spPr bwMode="auto">
          <a:xfrm>
            <a:off x="7938" y="6597650"/>
            <a:ext cx="9136062" cy="276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r>
              <a:rPr lang="fr-FR" sz="1200" b="1">
                <a:solidFill>
                  <a:srgbClr val="FFFFFF"/>
                </a:solidFill>
                <a:latin typeface="Verdana" charset="0"/>
                <a:cs typeface="Verdana" charset="0"/>
              </a:rPr>
              <a:t>Groupe sur les Preuves dans le cloud, www.coe.int/cybercrime				                      -</a:t>
            </a:r>
            <a:fld id="{87044967-BDA1-C946-9635-D77A72C44381}" type="slidenum">
              <a:rPr lang="en-US" sz="1200" b="1">
                <a:solidFill>
                  <a:srgbClr val="FFFFFF"/>
                </a:solidFill>
                <a:latin typeface="Verdana" charset="0"/>
                <a:cs typeface="Verdana" charset="0"/>
              </a:rPr>
              <a:pPr/>
              <a:t>24</a:t>
            </a:fld>
            <a:r>
              <a:rPr lang="fr-FR" sz="1200" b="1">
                <a:solidFill>
                  <a:srgbClr val="FFFFFF"/>
                </a:solidFill>
                <a:latin typeface="Verdana" charset="0"/>
                <a:cs typeface="Verdana" charset="0"/>
              </a:rPr>
              <a:t> -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GB"/>
          </a:p>
        </p:txBody>
      </p:sp>
      <p:sp>
        <p:nvSpPr>
          <p:cNvPr id="7" name="Rectangle 6"/>
          <p:cNvSpPr/>
          <p:nvPr/>
        </p:nvSpPr>
        <p:spPr>
          <a:xfrm>
            <a:off x="-36513" y="-26988"/>
            <a:ext cx="9180513" cy="1079501"/>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7043" name="TextBox 7"/>
          <p:cNvSpPr txBox="1">
            <a:spLocks noChangeArrowheads="1"/>
          </p:cNvSpPr>
          <p:nvPr/>
        </p:nvSpPr>
        <p:spPr bwMode="auto">
          <a:xfrm>
            <a:off x="1403350" y="188913"/>
            <a:ext cx="7632700" cy="5222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fr-FR" sz="2800">
                <a:solidFill>
                  <a:schemeClr val="bg1"/>
                </a:solidFill>
                <a:latin typeface="Verdana" charset="0"/>
                <a:cs typeface="Verdana" charset="0"/>
              </a:rPr>
              <a:t>S.4. Coopération avec les prestataires</a:t>
            </a:r>
          </a:p>
        </p:txBody>
      </p:sp>
      <p:pic>
        <p:nvPicPr>
          <p:cNvPr id="87044" name="Picture 4"/>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6513" y="-26988"/>
            <a:ext cx="1322388" cy="107950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13" name="Content Placeholder 12"/>
          <p:cNvSpPr txBox="1">
            <a:spLocks noGrp="1"/>
          </p:cNvSpPr>
          <p:nvPr>
            <p:ph idx="1"/>
          </p:nvPr>
        </p:nvSpPr>
        <p:spPr>
          <a:xfrm>
            <a:off x="457200" y="1905000"/>
            <a:ext cx="8229600" cy="4093428"/>
          </a:xfrm>
          <a:ln>
            <a:solidFill>
              <a:schemeClr val="accent1"/>
            </a:solidFill>
          </a:ln>
        </p:spPr>
        <p:txBody>
          <a:bodyPr rtlCol="0">
            <a:spAutoFit/>
          </a:bodyPr>
          <a:lstStyle/>
          <a:p>
            <a:pPr marL="0" indent="0">
              <a:spcBef>
                <a:spcPts val="1200"/>
              </a:spcBef>
              <a:spcAft>
                <a:spcPts val="1200"/>
              </a:spcAft>
              <a:buFont typeface="Arial" charset="0"/>
              <a:buNone/>
              <a:defRPr/>
            </a:pPr>
            <a:r>
              <a:rPr lang="fr-FR" sz="1800" smtClean="0">
                <a:latin typeface="Verdana"/>
                <a:cs typeface="Verdana"/>
              </a:rPr>
              <a:t>Dans l’attente </a:t>
            </a:r>
            <a:r>
              <a:rPr lang="fr-FR" sz="1800">
                <a:latin typeface="Verdana"/>
                <a:cs typeface="Verdana"/>
              </a:rPr>
              <a:t>de solutions à long terme:</a:t>
            </a:r>
          </a:p>
          <a:p>
            <a:pPr>
              <a:spcBef>
                <a:spcPts val="1200"/>
              </a:spcBef>
              <a:spcAft>
                <a:spcPts val="1200"/>
              </a:spcAft>
              <a:buFont typeface="Wingdings" panose="05000000000000000000" pitchFamily="2" charset="2"/>
              <a:buChar char="§"/>
              <a:defRPr/>
            </a:pPr>
            <a:r>
              <a:rPr lang="fr-FR" sz="1800">
                <a:latin typeface="Verdana"/>
                <a:cs typeface="Verdana"/>
              </a:rPr>
              <a:t>Mesures pratiques visant à </a:t>
            </a:r>
            <a:r>
              <a:rPr lang="fr-FR" sz="1800" b="1">
                <a:latin typeface="Verdana"/>
                <a:cs typeface="Verdana"/>
              </a:rPr>
              <a:t>favoriser la coopération transfrontière entre les fournisseurs de services et les autorités judiciaires</a:t>
            </a:r>
          </a:p>
          <a:p>
            <a:pPr>
              <a:spcBef>
                <a:spcPts val="1200"/>
              </a:spcBef>
              <a:spcAft>
                <a:spcPts val="1200"/>
              </a:spcAft>
              <a:buFont typeface="Wingdings" panose="05000000000000000000" pitchFamily="2" charset="2"/>
              <a:buChar char="§"/>
              <a:defRPr/>
            </a:pPr>
            <a:r>
              <a:rPr lang="fr-FR" sz="1800">
                <a:latin typeface="Verdana"/>
                <a:cs typeface="Verdana"/>
              </a:rPr>
              <a:t>A</a:t>
            </a:r>
            <a:r>
              <a:rPr lang="fr-FR" sz="1800" smtClean="0">
                <a:latin typeface="Verdana"/>
                <a:cs typeface="Verdana"/>
              </a:rPr>
              <a:t>ccent mis sur </a:t>
            </a:r>
            <a:r>
              <a:rPr lang="fr-FR" sz="1800">
                <a:latin typeface="Verdana"/>
                <a:cs typeface="Verdana"/>
              </a:rPr>
              <a:t>la divulgation de renseignements sur les abonnés </a:t>
            </a:r>
            <a:r>
              <a:rPr lang="fr-FR" sz="1800" smtClean="0">
                <a:latin typeface="Verdana"/>
                <a:cs typeface="Verdana"/>
              </a:rPr>
              <a:t>dans le cadre des </a:t>
            </a:r>
            <a:r>
              <a:rPr lang="fr-FR" sz="1800">
                <a:latin typeface="Verdana"/>
                <a:cs typeface="Verdana"/>
              </a:rPr>
              <a:t>demandes licites </a:t>
            </a:r>
            <a:r>
              <a:rPr lang="fr-FR" sz="1800" smtClean="0">
                <a:latin typeface="Verdana"/>
                <a:cs typeface="Verdana"/>
              </a:rPr>
              <a:t>formulées dans </a:t>
            </a:r>
            <a:r>
              <a:rPr lang="fr-FR" sz="1800">
                <a:latin typeface="Verdana"/>
                <a:cs typeface="Verdana"/>
              </a:rPr>
              <a:t>des enquêtes criminelles spécifiques</a:t>
            </a:r>
          </a:p>
          <a:p>
            <a:pPr>
              <a:spcBef>
                <a:spcPts val="1200"/>
              </a:spcBef>
              <a:spcAft>
                <a:spcPts val="1200"/>
              </a:spcAft>
              <a:buFont typeface="Wingdings" panose="05000000000000000000" pitchFamily="2" charset="2"/>
              <a:buChar char="§"/>
              <a:defRPr/>
            </a:pPr>
            <a:r>
              <a:rPr lang="fr-FR" sz="1800" smtClean="0">
                <a:latin typeface="Verdana"/>
                <a:cs typeface="Verdana"/>
              </a:rPr>
              <a:t>Situations </a:t>
            </a:r>
            <a:r>
              <a:rPr lang="fr-FR" sz="1800">
                <a:latin typeface="Verdana"/>
                <a:cs typeface="Verdana"/>
              </a:rPr>
              <a:t>d'urgence</a:t>
            </a:r>
          </a:p>
          <a:p>
            <a:pPr>
              <a:spcBef>
                <a:spcPts val="1200"/>
              </a:spcBef>
              <a:spcAft>
                <a:spcPts val="1200"/>
              </a:spcAft>
              <a:buFont typeface="Wingdings" panose="05000000000000000000" pitchFamily="2" charset="2"/>
              <a:buChar char="§"/>
              <a:defRPr/>
            </a:pPr>
            <a:r>
              <a:rPr lang="fr-FR" sz="1800">
                <a:latin typeface="Verdana"/>
                <a:cs typeface="Verdana"/>
              </a:rPr>
              <a:t>Examen des </a:t>
            </a:r>
            <a:r>
              <a:rPr lang="fr-FR" sz="1800" b="1">
                <a:latin typeface="Verdana"/>
                <a:cs typeface="Verdana"/>
              </a:rPr>
              <a:t>intérêts légitimes et des </a:t>
            </a:r>
            <a:r>
              <a:rPr lang="fr-FR" sz="1800" b="1" smtClean="0">
                <a:latin typeface="Verdana"/>
                <a:cs typeface="Verdana"/>
              </a:rPr>
              <a:t>obligations en </a:t>
            </a:r>
            <a:r>
              <a:rPr lang="fr-FR" sz="1800" b="1">
                <a:latin typeface="Verdana"/>
                <a:cs typeface="Verdana"/>
              </a:rPr>
              <a:t>matière de protection des données </a:t>
            </a:r>
          </a:p>
        </p:txBody>
      </p:sp>
      <p:sp>
        <p:nvSpPr>
          <p:cNvPr id="10" name="Rectangle 9"/>
          <p:cNvSpPr/>
          <p:nvPr/>
        </p:nvSpPr>
        <p:spPr>
          <a:xfrm>
            <a:off x="-34925" y="6588125"/>
            <a:ext cx="9215438" cy="29686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7047" name="Rectangle 11"/>
          <p:cNvSpPr>
            <a:spLocks noChangeArrowheads="1"/>
          </p:cNvSpPr>
          <p:nvPr/>
        </p:nvSpPr>
        <p:spPr bwMode="auto">
          <a:xfrm>
            <a:off x="7938" y="6597650"/>
            <a:ext cx="9136062" cy="276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r>
              <a:rPr lang="fr-FR" sz="1200" b="1">
                <a:solidFill>
                  <a:srgbClr val="FFFFFF"/>
                </a:solidFill>
                <a:latin typeface="Verdana" charset="0"/>
                <a:cs typeface="Verdana" charset="0"/>
              </a:rPr>
              <a:t>Groupe sur les Preuves dans le cloud, www.coe.int/cybercrime				                      -</a:t>
            </a:r>
            <a:fld id="{B51662E3-81A8-7647-A93B-3462761657BB}" type="slidenum">
              <a:rPr lang="en-US" sz="1200" b="1">
                <a:solidFill>
                  <a:srgbClr val="FFFFFF"/>
                </a:solidFill>
                <a:latin typeface="Verdana" charset="0"/>
                <a:cs typeface="Verdana" charset="0"/>
              </a:rPr>
              <a:pPr/>
              <a:t>25</a:t>
            </a:fld>
            <a:r>
              <a:rPr lang="fr-FR" sz="1200" b="1">
                <a:solidFill>
                  <a:srgbClr val="FFFFFF"/>
                </a:solidFill>
                <a:latin typeface="Verdana" charset="0"/>
                <a:cs typeface="Verdana" charset="0"/>
              </a:rPr>
              <a:t> -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GB"/>
          </a:p>
        </p:txBody>
      </p:sp>
      <p:sp>
        <p:nvSpPr>
          <p:cNvPr id="7" name="Rectangle 6"/>
          <p:cNvSpPr/>
          <p:nvPr/>
        </p:nvSpPr>
        <p:spPr>
          <a:xfrm>
            <a:off x="-36513" y="-26988"/>
            <a:ext cx="9180513" cy="1079501"/>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8067" name="TextBox 7"/>
          <p:cNvSpPr txBox="1">
            <a:spLocks noChangeArrowheads="1"/>
          </p:cNvSpPr>
          <p:nvPr/>
        </p:nvSpPr>
        <p:spPr bwMode="auto">
          <a:xfrm>
            <a:off x="1403350" y="44450"/>
            <a:ext cx="7632700" cy="9540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fr-FR" sz="2800">
                <a:solidFill>
                  <a:schemeClr val="bg1"/>
                </a:solidFill>
                <a:latin typeface="Verdana" charset="0"/>
                <a:cs typeface="Verdana" charset="0"/>
              </a:rPr>
              <a:t>S.5. Protocole à la Convention de Budapest(1/2)</a:t>
            </a:r>
          </a:p>
        </p:txBody>
      </p:sp>
      <p:pic>
        <p:nvPicPr>
          <p:cNvPr id="88068" name="Picture 4"/>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6513" y="-26988"/>
            <a:ext cx="1322388" cy="107950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88069" name="Content Placeholder 12"/>
          <p:cNvSpPr>
            <a:spLocks noGrp="1"/>
          </p:cNvSpPr>
          <p:nvPr>
            <p:ph idx="1"/>
          </p:nvPr>
        </p:nvSpPr>
        <p:spPr>
          <a:xfrm>
            <a:off x="179512" y="1196975"/>
            <a:ext cx="8856538" cy="5493812"/>
          </a:xfrm>
          <a:ln>
            <a:solidFill>
              <a:srgbClr val="2F618F"/>
            </a:solidFill>
            <a:miter lim="800000"/>
            <a:headEnd/>
            <a:tailEnd/>
          </a:ln>
        </p:spPr>
        <p:txBody>
          <a:bodyPr wrap="square">
            <a:spAutoFit/>
          </a:bodyPr>
          <a:lstStyle/>
          <a:p>
            <a:pPr marL="0" indent="0">
              <a:spcBef>
                <a:spcPts val="1200"/>
              </a:spcBef>
              <a:spcAft>
                <a:spcPts val="1200"/>
              </a:spcAft>
              <a:buFont typeface="Arial" charset="0"/>
              <a:buNone/>
            </a:pPr>
            <a:r>
              <a:rPr lang="fr-FR" sz="1600">
                <a:latin typeface="Verdana" charset="0"/>
                <a:ea typeface="MS PGothic" charset="0"/>
                <a:cs typeface="Verdana" charset="0"/>
              </a:rPr>
              <a:t>A. Dispositions visant à </a:t>
            </a:r>
            <a:r>
              <a:rPr lang="fr-FR" sz="1600" b="1">
                <a:latin typeface="Verdana" charset="0"/>
                <a:ea typeface="MS PGothic" charset="0"/>
                <a:cs typeface="Verdana" charset="0"/>
              </a:rPr>
              <a:t>améliorer l'efficacité de l'entraide judiciaire</a:t>
            </a:r>
          </a:p>
          <a:p>
            <a:pPr lvl="1">
              <a:spcBef>
                <a:spcPts val="600"/>
              </a:spcBef>
              <a:spcAft>
                <a:spcPts val="600"/>
              </a:spcAft>
            </a:pPr>
            <a:r>
              <a:rPr lang="fr-FR" sz="1200">
                <a:latin typeface="Verdana" charset="0"/>
                <a:ea typeface="ＭＳ Ｐゴシック" charset="0"/>
              </a:rPr>
              <a:t>Injonctions de produire internationales </a:t>
            </a:r>
          </a:p>
          <a:p>
            <a:pPr lvl="1">
              <a:spcBef>
                <a:spcPts val="600"/>
              </a:spcBef>
              <a:spcAft>
                <a:spcPts val="600"/>
              </a:spcAft>
            </a:pPr>
            <a:r>
              <a:rPr lang="fr-FR" sz="1200">
                <a:latin typeface="Verdana" charset="0"/>
                <a:ea typeface="ＭＳ Ｐゴシック" charset="0"/>
              </a:rPr>
              <a:t>Entraide judiciaire simplifiée pour les informations sur les abonnés</a:t>
            </a:r>
          </a:p>
          <a:p>
            <a:pPr lvl="1">
              <a:spcBef>
                <a:spcPts val="600"/>
              </a:spcBef>
              <a:spcAft>
                <a:spcPts val="600"/>
              </a:spcAft>
            </a:pPr>
            <a:r>
              <a:rPr lang="fr-FR" sz="1200">
                <a:latin typeface="Verdana" charset="0"/>
                <a:ea typeface="ＭＳ Ｐゴシック" charset="0"/>
              </a:rPr>
              <a:t>Coopération directe entre </a:t>
            </a:r>
            <a:r>
              <a:rPr lang="fr-FR" sz="1200" smtClean="0">
                <a:latin typeface="Verdana" charset="0"/>
                <a:ea typeface="ＭＳ Ｐゴシック" charset="0"/>
              </a:rPr>
              <a:t>les autorités </a:t>
            </a:r>
            <a:r>
              <a:rPr lang="fr-FR" sz="1200">
                <a:latin typeface="Verdana" charset="0"/>
                <a:ea typeface="ＭＳ Ｐゴシック" charset="0"/>
              </a:rPr>
              <a:t>judiciaires dans le cadre d’une entraide judiciaire</a:t>
            </a:r>
          </a:p>
          <a:p>
            <a:pPr lvl="1">
              <a:spcBef>
                <a:spcPts val="600"/>
              </a:spcBef>
              <a:spcAft>
                <a:spcPts val="600"/>
              </a:spcAft>
            </a:pPr>
            <a:r>
              <a:rPr lang="fr-FR" sz="1200">
                <a:latin typeface="Verdana" charset="0"/>
                <a:ea typeface="ＭＳ Ｐゴシック" charset="0"/>
              </a:rPr>
              <a:t>Enquêtes conjointes et équipes communes d’enquête</a:t>
            </a:r>
          </a:p>
          <a:p>
            <a:pPr lvl="1">
              <a:spcBef>
                <a:spcPts val="600"/>
              </a:spcBef>
              <a:spcAft>
                <a:spcPts val="600"/>
              </a:spcAft>
            </a:pPr>
            <a:r>
              <a:rPr lang="fr-FR" sz="1200">
                <a:latin typeface="Verdana" charset="0"/>
                <a:ea typeface="ＭＳ Ｐゴシック" charset="0"/>
              </a:rPr>
              <a:t>Demandes en </a:t>
            </a:r>
            <a:r>
              <a:rPr lang="fr-FR" sz="1200" smtClean="0">
                <a:latin typeface="Verdana" charset="0"/>
                <a:ea typeface="ＭＳ Ｐゴシック" charset="0"/>
              </a:rPr>
              <a:t>anglais ; auditions par audio-vidéo</a:t>
            </a:r>
            <a:endParaRPr lang="fr-FR" sz="1200">
              <a:latin typeface="Verdana" charset="0"/>
              <a:ea typeface="ＭＳ Ｐゴシック" charset="0"/>
            </a:endParaRPr>
          </a:p>
          <a:p>
            <a:pPr lvl="1">
              <a:spcBef>
                <a:spcPts val="600"/>
              </a:spcBef>
              <a:spcAft>
                <a:spcPts val="600"/>
              </a:spcAft>
            </a:pPr>
            <a:r>
              <a:rPr lang="fr-FR" sz="1200">
                <a:latin typeface="Verdana" charset="0"/>
                <a:ea typeface="ＭＳ Ｐゴシック" charset="0"/>
              </a:rPr>
              <a:t>Procédures d'urgence</a:t>
            </a:r>
          </a:p>
          <a:p>
            <a:pPr marL="0" indent="0">
              <a:spcBef>
                <a:spcPts val="1200"/>
              </a:spcBef>
              <a:spcAft>
                <a:spcPts val="1200"/>
              </a:spcAft>
              <a:buFont typeface="Arial" charset="0"/>
              <a:buNone/>
            </a:pPr>
            <a:r>
              <a:rPr lang="fr-FR" sz="1600">
                <a:latin typeface="Verdana" charset="0"/>
                <a:ea typeface="MS PGothic" charset="0"/>
                <a:cs typeface="Verdana" charset="0"/>
              </a:rPr>
              <a:t>B. Dispositions permettant la coopération directe avec les fournisseurs de services d’autres juridictions</a:t>
            </a:r>
          </a:p>
          <a:p>
            <a:pPr lvl="1">
              <a:spcBef>
                <a:spcPts val="600"/>
              </a:spcBef>
              <a:spcAft>
                <a:spcPts val="600"/>
              </a:spcAft>
            </a:pPr>
            <a:r>
              <a:rPr lang="fr-FR" sz="1200">
                <a:latin typeface="Verdana" charset="0"/>
                <a:ea typeface="ＭＳ Ｐゴシック" charset="0"/>
                <a:cs typeface="ＭＳ Ｐゴシック" charset="0"/>
              </a:rPr>
              <a:t>Des services d’enquête transfèrent des données à un prestataire de services à l'étranger dans des situations spécifiques</a:t>
            </a:r>
          </a:p>
          <a:p>
            <a:pPr lvl="1">
              <a:spcBef>
                <a:spcPts val="600"/>
              </a:spcBef>
              <a:spcAft>
                <a:spcPts val="600"/>
              </a:spcAft>
            </a:pPr>
            <a:r>
              <a:rPr lang="fr-FR" sz="1200">
                <a:latin typeface="Verdana" charset="0"/>
                <a:ea typeface="ＭＳ Ｐゴシック" charset="0"/>
                <a:cs typeface="ＭＳ Ｐゴシック" charset="0"/>
              </a:rPr>
              <a:t>Des fournisseurs de services transfèrent des d’informations sur les abonnés à des services d’enquête à l'étranger, avec des conditions et des garanties</a:t>
            </a:r>
          </a:p>
          <a:p>
            <a:pPr lvl="1">
              <a:spcBef>
                <a:spcPts val="600"/>
              </a:spcBef>
              <a:spcAft>
                <a:spcPts val="600"/>
              </a:spcAft>
            </a:pPr>
            <a:r>
              <a:rPr lang="fr-FR" sz="1200">
                <a:latin typeface="Verdana" charset="0"/>
                <a:ea typeface="ＭＳ Ｐゴシック" charset="0"/>
                <a:cs typeface="ＭＳ Ｐゴシック" charset="0"/>
              </a:rPr>
              <a:t>Demandes de conservation adressée directement aux fournisseurs à l'étranger</a:t>
            </a:r>
          </a:p>
          <a:p>
            <a:pPr lvl="1">
              <a:spcBef>
                <a:spcPts val="600"/>
              </a:spcBef>
              <a:spcAft>
                <a:spcPts val="600"/>
              </a:spcAft>
            </a:pPr>
            <a:r>
              <a:rPr lang="fr-FR" sz="1200">
                <a:latin typeface="Verdana" charset="0"/>
                <a:ea typeface="ＭＳ Ｐゴシック" charset="0"/>
                <a:cs typeface="ＭＳ Ｐゴシック" charset="0"/>
              </a:rPr>
              <a:t>Recevabilité des données obtenues directement dans </a:t>
            </a:r>
            <a:r>
              <a:rPr lang="fr-FR" sz="1200" smtClean="0">
                <a:latin typeface="Verdana" charset="0"/>
                <a:ea typeface="ＭＳ Ｐゴシック" charset="0"/>
                <a:cs typeface="ＭＳ Ｐゴシック" charset="0"/>
              </a:rPr>
              <a:t>le cadre de procédures nationales</a:t>
            </a:r>
            <a:endParaRPr lang="fr-FR" sz="1200">
              <a:latin typeface="Verdana" charset="0"/>
              <a:ea typeface="ＭＳ Ｐゴシック" charset="0"/>
              <a:cs typeface="ＭＳ Ｐゴシック" charset="0"/>
            </a:endParaRPr>
          </a:p>
          <a:p>
            <a:pPr lvl="1">
              <a:spcBef>
                <a:spcPts val="600"/>
              </a:spcBef>
              <a:spcAft>
                <a:spcPts val="600"/>
              </a:spcAft>
            </a:pPr>
            <a:r>
              <a:rPr lang="fr-FR" sz="1200">
                <a:latin typeface="Verdana" charset="0"/>
                <a:ea typeface="ＭＳ Ｐゴシック" charset="0"/>
                <a:cs typeface="ＭＳ Ｐゴシック" charset="0"/>
              </a:rPr>
              <a:t>Procédures d'urgence</a:t>
            </a:r>
          </a:p>
        </p:txBody>
      </p:sp>
      <p:sp>
        <p:nvSpPr>
          <p:cNvPr id="10" name="Rectangle 9"/>
          <p:cNvSpPr/>
          <p:nvPr/>
        </p:nvSpPr>
        <p:spPr>
          <a:xfrm>
            <a:off x="-34925" y="6588125"/>
            <a:ext cx="9215438" cy="29686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8071" name="Rectangle 11"/>
          <p:cNvSpPr>
            <a:spLocks noChangeArrowheads="1"/>
          </p:cNvSpPr>
          <p:nvPr/>
        </p:nvSpPr>
        <p:spPr bwMode="auto">
          <a:xfrm>
            <a:off x="7938" y="6597650"/>
            <a:ext cx="9136062" cy="276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r>
              <a:rPr lang="fr-FR" sz="1200" b="1">
                <a:solidFill>
                  <a:srgbClr val="FFFFFF"/>
                </a:solidFill>
                <a:latin typeface="Verdana" charset="0"/>
                <a:cs typeface="Verdana" charset="0"/>
              </a:rPr>
              <a:t>Groupe sur les Preuves dans le cloud, www.coe.int/cybercrime				                      -</a:t>
            </a:r>
            <a:fld id="{1093B941-060C-D541-81E4-ED65AE44D0C7}" type="slidenum">
              <a:rPr lang="en-US" sz="1200" b="1">
                <a:solidFill>
                  <a:srgbClr val="FFFFFF"/>
                </a:solidFill>
                <a:latin typeface="Verdana" charset="0"/>
                <a:cs typeface="Verdana" charset="0"/>
              </a:rPr>
              <a:pPr/>
              <a:t>26</a:t>
            </a:fld>
            <a:r>
              <a:rPr lang="fr-FR" sz="1200" b="1">
                <a:solidFill>
                  <a:srgbClr val="FFFFFF"/>
                </a:solidFill>
                <a:latin typeface="Verdana" charset="0"/>
                <a:cs typeface="Verdana" charset="0"/>
              </a:rPr>
              <a:t> -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GB"/>
          </a:p>
        </p:txBody>
      </p:sp>
      <p:sp>
        <p:nvSpPr>
          <p:cNvPr id="7" name="Rectangle 6"/>
          <p:cNvSpPr/>
          <p:nvPr/>
        </p:nvSpPr>
        <p:spPr>
          <a:xfrm>
            <a:off x="-36513" y="-26988"/>
            <a:ext cx="9180513" cy="1079501"/>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9091" name="TextBox 7"/>
          <p:cNvSpPr txBox="1">
            <a:spLocks noChangeArrowheads="1"/>
          </p:cNvSpPr>
          <p:nvPr/>
        </p:nvSpPr>
        <p:spPr bwMode="auto">
          <a:xfrm>
            <a:off x="1403350" y="26988"/>
            <a:ext cx="7632700" cy="9540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fr-FR" sz="2800">
                <a:solidFill>
                  <a:schemeClr val="bg1"/>
                </a:solidFill>
                <a:latin typeface="Verdana" charset="0"/>
                <a:cs typeface="Verdana" charset="0"/>
              </a:rPr>
              <a:t>S.5. Protocole à la Convention de </a:t>
            </a:r>
            <a:r>
              <a:rPr lang="fr-FR" sz="2800" smtClean="0">
                <a:solidFill>
                  <a:schemeClr val="bg1"/>
                </a:solidFill>
                <a:latin typeface="Verdana" charset="0"/>
                <a:cs typeface="Verdana" charset="0"/>
              </a:rPr>
              <a:t>Budapest(2/2</a:t>
            </a:r>
            <a:r>
              <a:rPr lang="fr-FR" sz="2800">
                <a:solidFill>
                  <a:schemeClr val="bg1"/>
                </a:solidFill>
                <a:latin typeface="Verdana" charset="0"/>
                <a:cs typeface="Verdana" charset="0"/>
              </a:rPr>
              <a:t>)</a:t>
            </a:r>
          </a:p>
        </p:txBody>
      </p:sp>
      <p:pic>
        <p:nvPicPr>
          <p:cNvPr id="89092" name="Picture 4"/>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6513" y="-26988"/>
            <a:ext cx="1322388" cy="107950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89093" name="Content Placeholder 12"/>
          <p:cNvSpPr>
            <a:spLocks noGrp="1"/>
          </p:cNvSpPr>
          <p:nvPr>
            <p:ph idx="1"/>
          </p:nvPr>
        </p:nvSpPr>
        <p:spPr>
          <a:xfrm>
            <a:off x="179512" y="1350963"/>
            <a:ext cx="8856538" cy="3585597"/>
          </a:xfrm>
          <a:ln>
            <a:solidFill>
              <a:srgbClr val="2F618F"/>
            </a:solidFill>
            <a:miter lim="800000"/>
            <a:headEnd/>
            <a:tailEnd/>
          </a:ln>
        </p:spPr>
        <p:txBody>
          <a:bodyPr wrap="square">
            <a:spAutoFit/>
          </a:bodyPr>
          <a:lstStyle/>
          <a:p>
            <a:pPr marL="0" indent="0">
              <a:spcBef>
                <a:spcPts val="1200"/>
              </a:spcBef>
              <a:spcAft>
                <a:spcPts val="1200"/>
              </a:spcAft>
              <a:buFont typeface="Arial" charset="0"/>
              <a:buNone/>
            </a:pPr>
            <a:r>
              <a:rPr lang="fr-FR" sz="1800">
                <a:latin typeface="Verdana" charset="0"/>
                <a:ea typeface="MS PGothic" charset="0"/>
                <a:cs typeface="Verdana" charset="0"/>
              </a:rPr>
              <a:t>C. Un cadre et des garanties appliqués aux pratiques actuelles en matière d’accès </a:t>
            </a:r>
            <a:r>
              <a:rPr lang="fr-FR" sz="1800" b="1">
                <a:latin typeface="Verdana" charset="0"/>
                <a:ea typeface="MS PGothic" charset="0"/>
                <a:cs typeface="Verdana" charset="0"/>
              </a:rPr>
              <a:t>transfrontalier aux données</a:t>
            </a:r>
            <a:r>
              <a:rPr lang="fr-FR" sz="1800">
                <a:latin typeface="Verdana" charset="0"/>
                <a:ea typeface="MS PGothic" charset="0"/>
                <a:cs typeface="Verdana" charset="0"/>
              </a:rPr>
              <a:t> </a:t>
            </a:r>
          </a:p>
          <a:p>
            <a:pPr lvl="1">
              <a:spcBef>
                <a:spcPts val="600"/>
              </a:spcBef>
              <a:spcAft>
                <a:spcPts val="600"/>
              </a:spcAft>
            </a:pPr>
            <a:r>
              <a:rPr lang="fr-FR" sz="1400">
                <a:latin typeface="Verdana" charset="0"/>
                <a:ea typeface="ＭＳ Ｐゴシック" charset="0"/>
              </a:rPr>
              <a:t>Accès transfrontalier aux données </a:t>
            </a:r>
            <a:r>
              <a:rPr lang="fr-FR" sz="1400" b="1">
                <a:latin typeface="Verdana" charset="0"/>
                <a:ea typeface="ＭＳ Ｐゴシック" charset="0"/>
              </a:rPr>
              <a:t>par des moyens obtenus légalement</a:t>
            </a:r>
          </a:p>
          <a:p>
            <a:pPr lvl="1">
              <a:spcBef>
                <a:spcPts val="600"/>
              </a:spcBef>
              <a:spcAft>
                <a:spcPts val="600"/>
              </a:spcAft>
            </a:pPr>
            <a:r>
              <a:rPr lang="fr-FR" sz="1400">
                <a:latin typeface="Verdana" charset="0"/>
                <a:ea typeface="ＭＳ Ｐゴシック" charset="0"/>
              </a:rPr>
              <a:t>Accès transfrontalier </a:t>
            </a:r>
            <a:r>
              <a:rPr lang="fr-FR" sz="1400" b="1">
                <a:latin typeface="Verdana" charset="0"/>
                <a:ea typeface="ＭＳ Ｐゴシック" charset="0"/>
              </a:rPr>
              <a:t>de bonne foi </a:t>
            </a:r>
            <a:r>
              <a:rPr lang="fr-FR" sz="1400">
                <a:latin typeface="Verdana" charset="0"/>
                <a:ea typeface="ＭＳ Ｐゴシック" charset="0"/>
              </a:rPr>
              <a:t>ou dans des situations urgentes</a:t>
            </a:r>
          </a:p>
          <a:p>
            <a:pPr lvl="1">
              <a:spcBef>
                <a:spcPts val="600"/>
              </a:spcBef>
              <a:spcAft>
                <a:spcPts val="600"/>
              </a:spcAft>
            </a:pPr>
            <a:r>
              <a:rPr lang="fr-FR" sz="1400">
                <a:latin typeface="Verdana" charset="0"/>
                <a:ea typeface="ＭＳ Ｐゴシック" charset="0"/>
              </a:rPr>
              <a:t>Le « pouvoir d’utilisation » comme critère de légalité des recherches  </a:t>
            </a:r>
          </a:p>
          <a:p>
            <a:pPr marL="0" indent="0">
              <a:spcBef>
                <a:spcPts val="1200"/>
              </a:spcBef>
              <a:spcAft>
                <a:spcPts val="1200"/>
              </a:spcAft>
              <a:buFont typeface="Arial" charset="0"/>
              <a:buNone/>
            </a:pPr>
            <a:r>
              <a:rPr lang="fr-FR" sz="1800" smtClean="0">
                <a:latin typeface="Verdana" charset="0"/>
                <a:ea typeface="MS PGothic" charset="0"/>
                <a:cs typeface="Verdana" charset="0"/>
              </a:rPr>
              <a:t>D</a:t>
            </a:r>
            <a:r>
              <a:rPr lang="fr-FR" sz="1800">
                <a:latin typeface="Verdana" charset="0"/>
                <a:ea typeface="MS PGothic" charset="0"/>
                <a:cs typeface="Verdana" charset="0"/>
              </a:rPr>
              <a:t>. </a:t>
            </a:r>
            <a:r>
              <a:rPr lang="fr-FR" sz="1800" b="1">
                <a:latin typeface="Verdana" charset="0"/>
                <a:ea typeface="MS PGothic" charset="0"/>
                <a:cs typeface="Verdana" charset="0"/>
              </a:rPr>
              <a:t>Protection des données</a:t>
            </a:r>
          </a:p>
          <a:p>
            <a:pPr lvl="1">
              <a:spcBef>
                <a:spcPts val="600"/>
              </a:spcBef>
              <a:spcAft>
                <a:spcPts val="600"/>
              </a:spcAft>
            </a:pPr>
            <a:r>
              <a:rPr lang="fr-FR" sz="1400">
                <a:latin typeface="Verdana" charset="0"/>
                <a:ea typeface="ＭＳ Ｐゴシック" charset="0"/>
                <a:cs typeface="ＭＳ Ｐゴシック" charset="0"/>
              </a:rPr>
              <a:t>Obligations imposées aux services d’enquête qui transfèrent des données à un prestataire de services à </a:t>
            </a:r>
            <a:r>
              <a:rPr lang="fr-FR" sz="1400" smtClean="0">
                <a:latin typeface="Verdana" charset="0"/>
                <a:ea typeface="ＭＳ Ｐゴシック" charset="0"/>
                <a:cs typeface="ＭＳ Ｐゴシック" charset="0"/>
              </a:rPr>
              <a:t>l'étranger</a:t>
            </a:r>
            <a:endParaRPr lang="fr-FR" sz="1400">
              <a:latin typeface="Verdana" charset="0"/>
              <a:ea typeface="ＭＳ Ｐゴシック" charset="0"/>
              <a:cs typeface="ＭＳ Ｐゴシック" charset="0"/>
            </a:endParaRPr>
          </a:p>
          <a:p>
            <a:pPr lvl="1">
              <a:spcBef>
                <a:spcPts val="600"/>
              </a:spcBef>
              <a:spcAft>
                <a:spcPts val="600"/>
              </a:spcAft>
            </a:pPr>
            <a:r>
              <a:rPr lang="fr-FR" sz="1400">
                <a:latin typeface="Verdana" charset="0"/>
                <a:ea typeface="ＭＳ Ｐゴシック" charset="0"/>
                <a:cs typeface="ＭＳ Ｐゴシック" charset="0"/>
              </a:rPr>
              <a:t>Obligations imposées aux fournisseurs de services qui transfèrent des d’informations sur les abonnés à des services d’enquête à l'étranger</a:t>
            </a:r>
          </a:p>
        </p:txBody>
      </p:sp>
      <p:sp>
        <p:nvSpPr>
          <p:cNvPr id="10" name="Rectangle 9"/>
          <p:cNvSpPr/>
          <p:nvPr/>
        </p:nvSpPr>
        <p:spPr>
          <a:xfrm>
            <a:off x="-34925" y="6588125"/>
            <a:ext cx="9215438" cy="29686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9095" name="Rectangle 11"/>
          <p:cNvSpPr>
            <a:spLocks noChangeArrowheads="1"/>
          </p:cNvSpPr>
          <p:nvPr/>
        </p:nvSpPr>
        <p:spPr bwMode="auto">
          <a:xfrm>
            <a:off x="7938" y="6597650"/>
            <a:ext cx="9136062" cy="276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r>
              <a:rPr lang="fr-FR" sz="1200" b="1">
                <a:solidFill>
                  <a:srgbClr val="FFFFFF"/>
                </a:solidFill>
                <a:latin typeface="Verdana" charset="0"/>
                <a:cs typeface="Verdana" charset="0"/>
              </a:rPr>
              <a:t>Groupe sur les Preuves dans le cloud, www.coe.int/cybercrime				                      -</a:t>
            </a:r>
            <a:fld id="{E5A3EFE0-AF9A-3D42-8245-78E52D6DD6A1}" type="slidenum">
              <a:rPr lang="en-US" sz="1200" b="1">
                <a:solidFill>
                  <a:srgbClr val="FFFFFF"/>
                </a:solidFill>
                <a:latin typeface="Verdana" charset="0"/>
                <a:cs typeface="Verdana" charset="0"/>
              </a:rPr>
              <a:pPr/>
              <a:t>27</a:t>
            </a:fld>
            <a:r>
              <a:rPr lang="fr-FR" sz="1200" b="1">
                <a:solidFill>
                  <a:srgbClr val="FFFFFF"/>
                </a:solidFill>
                <a:latin typeface="Verdana" charset="0"/>
                <a:cs typeface="Verdana" charset="0"/>
              </a:rPr>
              <a:t> - -</a:t>
            </a:r>
          </a:p>
        </p:txBody>
      </p:sp>
      <p:sp>
        <p:nvSpPr>
          <p:cNvPr id="89096" name="Rectangle 1"/>
          <p:cNvSpPr>
            <a:spLocks noChangeArrowheads="1"/>
          </p:cNvSpPr>
          <p:nvPr/>
        </p:nvSpPr>
        <p:spPr bwMode="auto">
          <a:xfrm>
            <a:off x="539750" y="5373216"/>
            <a:ext cx="8064500" cy="90794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marL="342900" indent="-342900">
              <a:spcAft>
                <a:spcPts val="600"/>
              </a:spcAft>
              <a:buFont typeface="Arial Narrow" charset="0"/>
              <a:buChar char="►"/>
            </a:pPr>
            <a:r>
              <a:rPr lang="fr-FR" sz="1600" b="1" smtClean="0">
                <a:latin typeface="Verdana" charset="0"/>
                <a:cs typeface="Verdana" charset="0"/>
              </a:rPr>
              <a:t>La première </a:t>
            </a:r>
            <a:r>
              <a:rPr lang="fr-FR" sz="1600" b="1">
                <a:latin typeface="Verdana" charset="0"/>
                <a:cs typeface="Verdana" charset="0"/>
              </a:rPr>
              <a:t>réunion du Groupe de travail sur la rédaction du Protocole </a:t>
            </a:r>
            <a:r>
              <a:rPr lang="fr-FR" sz="1600" b="1" smtClean="0">
                <a:latin typeface="Verdana" charset="0"/>
                <a:cs typeface="Verdana" charset="0"/>
              </a:rPr>
              <a:t>aura lieu en </a:t>
            </a:r>
            <a:r>
              <a:rPr lang="fr-FR" sz="1600" b="1">
                <a:latin typeface="Verdana" charset="0"/>
                <a:cs typeface="Verdana" charset="0"/>
              </a:rPr>
              <a:t>septembre 2017</a:t>
            </a:r>
          </a:p>
          <a:p>
            <a:pPr marL="342900" indent="-342900">
              <a:spcAft>
                <a:spcPts val="600"/>
              </a:spcAft>
              <a:buFont typeface="Arial Narrow" charset="0"/>
              <a:buChar char="►"/>
            </a:pPr>
            <a:r>
              <a:rPr lang="fr-FR" sz="1600" b="1" smtClean="0">
                <a:latin typeface="Verdana" charset="0"/>
                <a:cs typeface="Verdana" charset="0"/>
              </a:rPr>
              <a:t>La négociation </a:t>
            </a:r>
            <a:r>
              <a:rPr lang="fr-FR" sz="1600" b="1">
                <a:latin typeface="Verdana" charset="0"/>
                <a:cs typeface="Verdana" charset="0"/>
              </a:rPr>
              <a:t>devrait être conclue d'ici décembre 2019</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4" name="Picture 6" descr="Question Mark Clip Art">
            <a:hlinkClick r:id="rId3"/>
          </p:cNvPr>
          <p:cNvPicPr>
            <a:picLocks noChangeAspect="1" noChangeArrowheads="1"/>
          </p:cNvPicPr>
          <p:nvPr/>
        </p:nvPicPr>
        <p:blipFill>
          <a:blip r:embed="rId4" cstate="print"/>
          <a:srcRect/>
          <a:stretch>
            <a:fillRect/>
          </a:stretch>
        </p:blipFill>
        <p:spPr bwMode="auto">
          <a:xfrm>
            <a:off x="3143240" y="1357298"/>
            <a:ext cx="2857500" cy="2857500"/>
          </a:xfrm>
          <a:prstGeom prst="rect">
            <a:avLst/>
          </a:prstGeom>
          <a:noFill/>
        </p:spPr>
      </p:pic>
      <p:sp>
        <p:nvSpPr>
          <p:cNvPr id="4" name="TextBox 3"/>
          <p:cNvSpPr txBox="1"/>
          <p:nvPr/>
        </p:nvSpPr>
        <p:spPr>
          <a:xfrm>
            <a:off x="3071802" y="4500570"/>
            <a:ext cx="3081793" cy="923330"/>
          </a:xfrm>
          <a:prstGeom prst="rect">
            <a:avLst/>
          </a:prstGeom>
          <a:noFill/>
        </p:spPr>
        <p:txBody>
          <a:bodyPr wrap="none" rtlCol="0">
            <a:spAutoFit/>
          </a:bodyPr>
          <a:lstStyle/>
          <a:p>
            <a:r>
              <a:rPr lang="fr-FR" sz="5400" b="1"/>
              <a:t>Questions</a:t>
            </a:r>
          </a:p>
        </p:txBody>
      </p:sp>
    </p:spTree>
    <p:extLst>
      <p:ext uri="{BB962C8B-B14F-4D97-AF65-F5344CB8AC3E}">
        <p14:creationId xmlns:p14="http://schemas.microsoft.com/office/powerpoint/2010/main" val="12225773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28800"/>
            <a:ext cx="8512512" cy="4497363"/>
          </a:xfrm>
        </p:spPr>
        <p:txBody>
          <a:bodyPr>
            <a:normAutofit/>
          </a:bodyPr>
          <a:lstStyle/>
          <a:p>
            <a:pPr>
              <a:buNone/>
            </a:pPr>
            <a:r>
              <a:rPr lang="fr-FR" sz="2800"/>
              <a:t>À la fin de cette session, les participants pourront </a:t>
            </a:r>
            <a:r>
              <a:rPr lang="fr-FR" sz="2800" smtClean="0"/>
              <a:t>:</a:t>
            </a:r>
          </a:p>
          <a:p>
            <a:r>
              <a:rPr lang="fr-FR" sz="2600"/>
              <a:t>	Faire le point sur le champ d’application de </a:t>
            </a:r>
            <a:r>
              <a:rPr lang="fr-FR" sz="2600"/>
              <a:t>la </a:t>
            </a:r>
            <a:r>
              <a:rPr lang="fr-FR" sz="2600" smtClean="0"/>
              <a:t>	Convention </a:t>
            </a:r>
            <a:r>
              <a:rPr lang="fr-FR" sz="2600"/>
              <a:t>de Budapest</a:t>
            </a:r>
          </a:p>
          <a:p>
            <a:pPr lvl="0"/>
            <a:r>
              <a:rPr lang="fr-FR" sz="2600"/>
              <a:t>	Énumérer les principaux problèmes rencontrés </a:t>
            </a:r>
            <a:r>
              <a:rPr lang="fr-FR" sz="2600"/>
              <a:t>pour </a:t>
            </a:r>
            <a:r>
              <a:rPr lang="fr-FR" sz="2600" smtClean="0"/>
              <a:t>	accéder </a:t>
            </a:r>
            <a:r>
              <a:rPr lang="fr-FR" sz="2600"/>
              <a:t>aux preuves électroniques sur le « cloud »</a:t>
            </a:r>
          </a:p>
          <a:p>
            <a:pPr lvl="0"/>
            <a:r>
              <a:rPr lang="fr-FR" sz="2600"/>
              <a:t>	Expliquer les solutions qui sont actuellement mises </a:t>
            </a:r>
            <a:r>
              <a:rPr lang="fr-FR" sz="2600"/>
              <a:t>en </a:t>
            </a:r>
            <a:r>
              <a:rPr lang="fr-FR" sz="2600" smtClean="0"/>
              <a:t>	œuvre </a:t>
            </a:r>
            <a:r>
              <a:rPr lang="fr-FR" sz="2600"/>
              <a:t>dans le contexte de la législation internationale</a:t>
            </a:r>
          </a:p>
          <a:p>
            <a:pPr>
              <a:buFont typeface="Wingdings" charset="2"/>
              <a:buChar char="²"/>
            </a:pPr>
            <a:endParaRPr lang="en-US" sz="2600" dirty="0"/>
          </a:p>
        </p:txBody>
      </p:sp>
      <p:sp>
        <p:nvSpPr>
          <p:cNvPr id="4" name="Title 1"/>
          <p:cNvSpPr>
            <a:spLocks noGrp="1"/>
          </p:cNvSpPr>
          <p:nvPr>
            <p:ph type="title"/>
          </p:nvPr>
        </p:nvSpPr>
        <p:spPr>
          <a:xfrm>
            <a:off x="457200" y="274638"/>
            <a:ext cx="8229600" cy="773266"/>
          </a:xfrm>
        </p:spPr>
        <p:txBody>
          <a:bodyPr/>
          <a:lstStyle/>
          <a:p>
            <a:r>
              <a:rPr lang="fr-FR" b="1"/>
              <a:t>Objectifs de la session</a:t>
            </a:r>
          </a:p>
        </p:txBody>
      </p:sp>
    </p:spTree>
    <p:extLst>
      <p:ext uri="{BB962C8B-B14F-4D97-AF65-F5344CB8AC3E}">
        <p14:creationId xmlns:p14="http://schemas.microsoft.com/office/powerpoint/2010/main" val="38958433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40768"/>
            <a:ext cx="8229600" cy="4968552"/>
          </a:xfrm>
        </p:spPr>
        <p:txBody>
          <a:bodyPr>
            <a:normAutofit fontScale="47500" lnSpcReduction="20000"/>
          </a:bodyPr>
          <a:lstStyle/>
          <a:p>
            <a:pPr>
              <a:lnSpc>
                <a:spcPct val="120000"/>
              </a:lnSpc>
              <a:defRPr/>
            </a:pPr>
            <a:r>
              <a:rPr lang="fr-FR" b="1">
                <a:latin typeface="Verdana"/>
                <a:cs typeface="Verdana"/>
              </a:rPr>
              <a:t>Absence </a:t>
            </a:r>
            <a:r>
              <a:rPr lang="fr-FR" b="1" smtClean="0">
                <a:latin typeface="Verdana"/>
                <a:cs typeface="Verdana"/>
              </a:rPr>
              <a:t>d’une interprétation commune </a:t>
            </a:r>
            <a:r>
              <a:rPr lang="fr-FR" smtClean="0">
                <a:latin typeface="Verdana"/>
                <a:cs typeface="Verdana"/>
              </a:rPr>
              <a:t>de la </a:t>
            </a:r>
            <a:r>
              <a:rPr lang="fr-FR">
                <a:latin typeface="Verdana"/>
                <a:cs typeface="Verdana"/>
              </a:rPr>
              <a:t>cybercriminalité </a:t>
            </a:r>
            <a:r>
              <a:rPr lang="fr-FR" smtClean="0">
                <a:latin typeface="Verdana"/>
                <a:cs typeface="Verdana"/>
              </a:rPr>
              <a:t>parmi les </a:t>
            </a:r>
            <a:r>
              <a:rPr lang="fr-FR">
                <a:latin typeface="Verdana"/>
                <a:cs typeface="Verdana"/>
              </a:rPr>
              <a:t>autorités chargées de la justice pénale</a:t>
            </a:r>
          </a:p>
          <a:p>
            <a:pPr>
              <a:lnSpc>
                <a:spcPct val="120000"/>
              </a:lnSpc>
              <a:defRPr/>
            </a:pPr>
            <a:endParaRPr lang="en-US" dirty="0">
              <a:latin typeface="Verdana"/>
              <a:cs typeface="Verdana"/>
            </a:endParaRPr>
          </a:p>
          <a:p>
            <a:pPr>
              <a:lnSpc>
                <a:spcPct val="120000"/>
              </a:lnSpc>
              <a:defRPr/>
            </a:pPr>
            <a:r>
              <a:rPr lang="fr-FR">
                <a:latin typeface="Verdana"/>
                <a:cs typeface="Verdana"/>
              </a:rPr>
              <a:t>La législation sur la cybercriminalité n’est en vigueur que dans quelques pays; </a:t>
            </a:r>
            <a:r>
              <a:rPr lang="fr-FR" b="1">
                <a:latin typeface="Verdana"/>
                <a:cs typeface="Verdana"/>
              </a:rPr>
              <a:t>le</a:t>
            </a:r>
            <a:r>
              <a:rPr lang="fr-FR">
                <a:latin typeface="Verdana"/>
                <a:cs typeface="Verdana"/>
              </a:rPr>
              <a:t> </a:t>
            </a:r>
            <a:r>
              <a:rPr lang="fr-FR" b="1">
                <a:latin typeface="Verdana"/>
                <a:cs typeface="Verdana"/>
              </a:rPr>
              <a:t>cadre législatif est hétérogène</a:t>
            </a:r>
          </a:p>
          <a:p>
            <a:pPr lvl="1">
              <a:lnSpc>
                <a:spcPct val="120000"/>
              </a:lnSpc>
              <a:defRPr/>
            </a:pPr>
            <a:r>
              <a:rPr lang="fr-FR">
                <a:latin typeface="Verdana"/>
                <a:cs typeface="Verdana"/>
              </a:rPr>
              <a:t>Définition des cybercrimes</a:t>
            </a:r>
          </a:p>
          <a:p>
            <a:pPr lvl="1">
              <a:lnSpc>
                <a:spcPct val="120000"/>
              </a:lnSpc>
              <a:defRPr/>
            </a:pPr>
            <a:r>
              <a:rPr lang="fr-FR" b="1">
                <a:latin typeface="Verdana"/>
                <a:cs typeface="Verdana"/>
              </a:rPr>
              <a:t>Double incrimination</a:t>
            </a:r>
          </a:p>
          <a:p>
            <a:pPr>
              <a:lnSpc>
                <a:spcPct val="120000"/>
              </a:lnSpc>
              <a:defRPr/>
            </a:pPr>
            <a:endParaRPr lang="en-US" dirty="0">
              <a:latin typeface="Verdana"/>
              <a:cs typeface="Verdana"/>
            </a:endParaRPr>
          </a:p>
          <a:p>
            <a:pPr>
              <a:lnSpc>
                <a:spcPct val="120000"/>
              </a:lnSpc>
              <a:defRPr/>
            </a:pPr>
            <a:r>
              <a:rPr lang="fr-FR">
                <a:latin typeface="Verdana"/>
                <a:cs typeface="Verdana"/>
              </a:rPr>
              <a:t>Faire face aux </a:t>
            </a:r>
            <a:r>
              <a:rPr lang="fr-FR" b="1">
                <a:latin typeface="Verdana"/>
                <a:cs typeface="Verdana"/>
              </a:rPr>
              <a:t>nouveaux paradigmes technologiques</a:t>
            </a:r>
          </a:p>
          <a:p>
            <a:pPr lvl="1">
              <a:lnSpc>
                <a:spcPct val="120000"/>
              </a:lnSpc>
              <a:defRPr/>
            </a:pPr>
            <a:r>
              <a:rPr lang="fr-FR" smtClean="0">
                <a:latin typeface="Verdana"/>
                <a:cs typeface="Verdana"/>
              </a:rPr>
              <a:t>Informatique dématérialisée </a:t>
            </a:r>
            <a:r>
              <a:rPr lang="fr-FR">
                <a:latin typeface="Verdana"/>
                <a:cs typeface="Verdana"/>
              </a:rPr>
              <a:t>(le cloud)</a:t>
            </a:r>
          </a:p>
          <a:p>
            <a:pPr lvl="1">
              <a:lnSpc>
                <a:spcPct val="120000"/>
              </a:lnSpc>
              <a:defRPr/>
            </a:pPr>
            <a:r>
              <a:rPr lang="fr-FR" smtClean="0">
                <a:latin typeface="Verdana"/>
                <a:cs typeface="Verdana"/>
              </a:rPr>
              <a:t>Darknet </a:t>
            </a:r>
            <a:r>
              <a:rPr lang="fr-FR">
                <a:latin typeface="Verdana"/>
                <a:cs typeface="Verdana"/>
              </a:rPr>
              <a:t>et </a:t>
            </a:r>
            <a:r>
              <a:rPr lang="fr-FR" smtClean="0">
                <a:latin typeface="Verdana"/>
                <a:cs typeface="Verdana"/>
              </a:rPr>
              <a:t>monnaies </a:t>
            </a:r>
            <a:r>
              <a:rPr lang="fr-FR">
                <a:latin typeface="Verdana"/>
                <a:cs typeface="Verdana"/>
              </a:rPr>
              <a:t>virtuelles</a:t>
            </a:r>
          </a:p>
          <a:p>
            <a:pPr lvl="1">
              <a:lnSpc>
                <a:spcPct val="120000"/>
              </a:lnSpc>
              <a:defRPr/>
            </a:pPr>
            <a:r>
              <a:rPr lang="fr-FR">
                <a:latin typeface="Verdana"/>
                <a:cs typeface="Verdana"/>
              </a:rPr>
              <a:t>Internet des objets</a:t>
            </a:r>
          </a:p>
          <a:p>
            <a:pPr>
              <a:lnSpc>
                <a:spcPct val="120000"/>
              </a:lnSpc>
              <a:defRPr/>
            </a:pPr>
            <a:endParaRPr lang="en-US" b="1" dirty="0">
              <a:latin typeface="Verdana"/>
              <a:cs typeface="Verdana"/>
            </a:endParaRPr>
          </a:p>
          <a:p>
            <a:pPr>
              <a:lnSpc>
                <a:spcPct val="120000"/>
              </a:lnSpc>
              <a:defRPr/>
            </a:pPr>
            <a:r>
              <a:rPr lang="fr-FR">
                <a:latin typeface="Verdana"/>
                <a:cs typeface="Verdana"/>
              </a:rPr>
              <a:t>Il n’y a pas encore de </a:t>
            </a:r>
            <a:r>
              <a:rPr lang="fr-FR" b="1">
                <a:latin typeface="Verdana"/>
                <a:cs typeface="Verdana"/>
              </a:rPr>
              <a:t>statistiques fiables </a:t>
            </a:r>
            <a:r>
              <a:rPr lang="fr-FR">
                <a:latin typeface="Verdana"/>
                <a:cs typeface="Verdana"/>
              </a:rPr>
              <a:t>entièrement disponibles</a:t>
            </a:r>
          </a:p>
          <a:p>
            <a:pPr lvl="1">
              <a:lnSpc>
                <a:spcPct val="120000"/>
              </a:lnSpc>
              <a:defRPr/>
            </a:pPr>
            <a:r>
              <a:rPr lang="fr-FR">
                <a:latin typeface="Verdana"/>
                <a:cs typeface="Verdana"/>
              </a:rPr>
              <a:t>Affaires déclarées qui ont fait l’objet d’une enquête et de poursuites et qui ont été jugées</a:t>
            </a:r>
          </a:p>
          <a:p>
            <a:pPr lvl="1">
              <a:lnSpc>
                <a:spcPct val="120000"/>
              </a:lnSpc>
              <a:defRPr/>
            </a:pPr>
            <a:r>
              <a:rPr lang="fr-FR">
                <a:latin typeface="Verdana"/>
                <a:cs typeface="Verdana"/>
              </a:rPr>
              <a:t>Nombre et types de preuves électroniques extraites, dispositifs analysés</a:t>
            </a:r>
          </a:p>
        </p:txBody>
      </p:sp>
      <p:sp>
        <p:nvSpPr>
          <p:cNvPr id="18434"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GB"/>
          </a:p>
        </p:txBody>
      </p:sp>
      <p:sp>
        <p:nvSpPr>
          <p:cNvPr id="7" name="Rectangle 6"/>
          <p:cNvSpPr/>
          <p:nvPr/>
        </p:nvSpPr>
        <p:spPr>
          <a:xfrm>
            <a:off x="-36513" y="-26988"/>
            <a:ext cx="9180513" cy="1079501"/>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8436" name="TextBox 7"/>
          <p:cNvSpPr txBox="1">
            <a:spLocks noChangeArrowheads="1"/>
          </p:cNvSpPr>
          <p:nvPr/>
        </p:nvSpPr>
        <p:spPr bwMode="auto">
          <a:xfrm>
            <a:off x="1403350" y="-27384"/>
            <a:ext cx="7632700" cy="107721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fr-FR" sz="3200">
                <a:solidFill>
                  <a:schemeClr val="bg1"/>
                </a:solidFill>
                <a:latin typeface="Verdana" charset="0"/>
                <a:cs typeface="Verdana" charset="0"/>
              </a:rPr>
              <a:t> La cybercriminalité en tant que matière pénale – </a:t>
            </a:r>
            <a:r>
              <a:rPr lang="fr-FR" sz="3200" smtClean="0">
                <a:solidFill>
                  <a:schemeClr val="bg1"/>
                </a:solidFill>
                <a:latin typeface="Verdana" charset="0"/>
                <a:cs typeface="Verdana" charset="0"/>
              </a:rPr>
              <a:t>principaux </a:t>
            </a:r>
            <a:r>
              <a:rPr lang="fr-FR" sz="3200">
                <a:solidFill>
                  <a:schemeClr val="bg1"/>
                </a:solidFill>
                <a:latin typeface="Verdana" charset="0"/>
                <a:cs typeface="Verdana" charset="0"/>
              </a:rPr>
              <a:t>défis</a:t>
            </a:r>
          </a:p>
        </p:txBody>
      </p:sp>
      <p:pic>
        <p:nvPicPr>
          <p:cNvPr id="18437" name="Picture 4"/>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6513" y="-26988"/>
            <a:ext cx="1322388" cy="107950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9" name="Rectangle 8"/>
          <p:cNvSpPr/>
          <p:nvPr/>
        </p:nvSpPr>
        <p:spPr>
          <a:xfrm>
            <a:off x="-34925" y="6588125"/>
            <a:ext cx="9215438" cy="29686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0" name="Rectangle 11"/>
          <p:cNvSpPr>
            <a:spLocks noChangeArrowheads="1"/>
          </p:cNvSpPr>
          <p:nvPr/>
        </p:nvSpPr>
        <p:spPr bwMode="auto">
          <a:xfrm>
            <a:off x="7938" y="6597650"/>
            <a:ext cx="9136062" cy="276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r>
              <a:rPr lang="fr-FR" sz="1200" b="1">
                <a:solidFill>
                  <a:srgbClr val="FFFFFF"/>
                </a:solidFill>
                <a:latin typeface="Verdana" charset="0"/>
                <a:cs typeface="Verdana" charset="0"/>
              </a:rPr>
              <a:t>www.coe.int/cybercrime						                      - </a:t>
            </a:r>
            <a:fld id="{F50FF694-912A-834E-AD45-B984C7BF2CE4}" type="slidenum">
              <a:rPr lang="en-US" sz="1200" b="1">
                <a:solidFill>
                  <a:srgbClr val="FFFFFF"/>
                </a:solidFill>
                <a:latin typeface="Verdana" charset="0"/>
                <a:cs typeface="Verdana" charset="0"/>
              </a:rPr>
              <a:pPr/>
              <a:t>4</a:t>
            </a:fld>
            <a:r>
              <a:rPr lang="fr-FR" sz="1200" b="1">
                <a:solidFill>
                  <a:srgbClr val="FFFFFF"/>
                </a:solidFill>
                <a:latin typeface="Verdana" charset="0"/>
                <a:cs typeface="Verdana" charset="0"/>
              </a:rPr>
              <a:t> -</a:t>
            </a:r>
          </a:p>
        </p:txBody>
      </p:sp>
    </p:spTree>
    <p:extLst>
      <p:ext uri="{BB962C8B-B14F-4D97-AF65-F5344CB8AC3E}">
        <p14:creationId xmlns:p14="http://schemas.microsoft.com/office/powerpoint/2010/main" val="10286472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68760"/>
            <a:ext cx="8229600" cy="5184576"/>
          </a:xfrm>
        </p:spPr>
        <p:txBody>
          <a:bodyPr>
            <a:normAutofit fontScale="47500" lnSpcReduction="20000"/>
          </a:bodyPr>
          <a:lstStyle/>
          <a:p>
            <a:pPr>
              <a:lnSpc>
                <a:spcPct val="120000"/>
              </a:lnSpc>
              <a:defRPr/>
            </a:pPr>
            <a:r>
              <a:rPr lang="fr-FR">
                <a:latin typeface="Verdana"/>
                <a:cs typeface="Verdana"/>
              </a:rPr>
              <a:t>Les unités d'enquête sur la cybercriminalité manquent généralement de personnel et ne </a:t>
            </a:r>
            <a:r>
              <a:rPr lang="fr-FR" b="1">
                <a:latin typeface="Verdana"/>
                <a:cs typeface="Verdana"/>
              </a:rPr>
              <a:t>sont pas suffisamment formées/qualifiées</a:t>
            </a:r>
          </a:p>
          <a:p>
            <a:pPr lvl="1">
              <a:lnSpc>
                <a:spcPct val="120000"/>
              </a:lnSpc>
              <a:defRPr/>
            </a:pPr>
            <a:r>
              <a:rPr lang="fr-FR">
                <a:latin typeface="Verdana"/>
                <a:cs typeface="Verdana"/>
              </a:rPr>
              <a:t>Utilisation de VPN/ « </a:t>
            </a:r>
            <a:r>
              <a:rPr lang="fr-FR" smtClean="0">
                <a:latin typeface="Verdana"/>
                <a:cs typeface="Verdana"/>
              </a:rPr>
              <a:t>tunnels</a:t>
            </a:r>
            <a:r>
              <a:rPr lang="fr-FR">
                <a:latin typeface="Verdana"/>
                <a:cs typeface="Verdana"/>
              </a:rPr>
              <a:t> » et proxy/utilisation de darknets et de monnaies virtuelles</a:t>
            </a:r>
          </a:p>
          <a:p>
            <a:pPr lvl="1">
              <a:lnSpc>
                <a:spcPct val="120000"/>
              </a:lnSpc>
              <a:defRPr/>
            </a:pPr>
            <a:r>
              <a:rPr lang="fr-FR">
                <a:latin typeface="Verdana"/>
                <a:cs typeface="Verdana"/>
              </a:rPr>
              <a:t>Compréhension du mode opératoire/éléments de preuve à collecter</a:t>
            </a:r>
          </a:p>
          <a:p>
            <a:pPr lvl="1">
              <a:lnSpc>
                <a:spcPct val="120000"/>
              </a:lnSpc>
              <a:defRPr/>
            </a:pPr>
            <a:r>
              <a:rPr lang="fr-FR">
                <a:latin typeface="Verdana"/>
                <a:cs typeface="Verdana"/>
              </a:rPr>
              <a:t>Enquêtes sur les formes possibles de criminalité organisée par rapport aux enquêtes contre un criminel unique</a:t>
            </a:r>
          </a:p>
          <a:p>
            <a:pPr>
              <a:lnSpc>
                <a:spcPct val="120000"/>
              </a:lnSpc>
              <a:defRPr/>
            </a:pPr>
            <a:endParaRPr lang="en-US" dirty="0">
              <a:latin typeface="Verdana"/>
              <a:cs typeface="Verdana"/>
            </a:endParaRPr>
          </a:p>
          <a:p>
            <a:pPr>
              <a:lnSpc>
                <a:spcPct val="120000"/>
              </a:lnSpc>
              <a:defRPr/>
            </a:pPr>
            <a:r>
              <a:rPr lang="fr-FR" b="1">
                <a:latin typeface="Verdana"/>
                <a:cs typeface="Verdana"/>
              </a:rPr>
              <a:t>Capacités techniques trop limitées</a:t>
            </a:r>
            <a:r>
              <a:rPr lang="fr-FR">
                <a:latin typeface="Verdana"/>
                <a:cs typeface="Verdana"/>
              </a:rPr>
              <a:t> pour soutenir une enquête réussie</a:t>
            </a:r>
          </a:p>
          <a:p>
            <a:pPr lvl="1">
              <a:lnSpc>
                <a:spcPct val="120000"/>
              </a:lnSpc>
              <a:defRPr/>
            </a:pPr>
            <a:r>
              <a:rPr lang="fr-FR">
                <a:latin typeface="Verdana"/>
                <a:cs typeface="Verdana"/>
              </a:rPr>
              <a:t>Laboratoires </a:t>
            </a:r>
            <a:r>
              <a:rPr lang="fr-FR" smtClean="0">
                <a:latin typeface="Verdana"/>
                <a:cs typeface="Verdana"/>
              </a:rPr>
              <a:t>d’analyse de </a:t>
            </a:r>
            <a:r>
              <a:rPr lang="fr-FR">
                <a:latin typeface="Verdana"/>
                <a:cs typeface="Verdana"/>
              </a:rPr>
              <a:t>données/services mobiles de criminalistique périmés</a:t>
            </a:r>
          </a:p>
          <a:p>
            <a:pPr lvl="1">
              <a:lnSpc>
                <a:spcPct val="120000"/>
              </a:lnSpc>
              <a:defRPr/>
            </a:pPr>
            <a:r>
              <a:rPr lang="fr-FR" smtClean="0">
                <a:latin typeface="Verdana"/>
                <a:cs typeface="Verdana"/>
              </a:rPr>
              <a:t>Capacités d’analyse forensique et de rétro-ingénierie face aux logiciels malveillants</a:t>
            </a:r>
            <a:endParaRPr lang="fr-FR">
              <a:latin typeface="Verdana"/>
              <a:cs typeface="Verdana"/>
            </a:endParaRPr>
          </a:p>
          <a:p>
            <a:pPr lvl="1">
              <a:lnSpc>
                <a:spcPct val="120000"/>
              </a:lnSpc>
              <a:defRPr/>
            </a:pPr>
            <a:r>
              <a:rPr lang="fr-FR">
                <a:latin typeface="Verdana"/>
                <a:cs typeface="Verdana"/>
              </a:rPr>
              <a:t>Collaboration avec les fournisseurs locaux de services de télécommunication</a:t>
            </a:r>
          </a:p>
          <a:p>
            <a:pPr>
              <a:lnSpc>
                <a:spcPct val="120000"/>
              </a:lnSpc>
              <a:defRPr/>
            </a:pPr>
            <a:endParaRPr lang="en-US" dirty="0">
              <a:latin typeface="Verdana"/>
              <a:cs typeface="Verdana"/>
            </a:endParaRPr>
          </a:p>
          <a:p>
            <a:pPr>
              <a:lnSpc>
                <a:spcPct val="120000"/>
              </a:lnSpc>
              <a:defRPr/>
            </a:pPr>
            <a:r>
              <a:rPr lang="fr-FR" b="1">
                <a:latin typeface="Verdana"/>
                <a:cs typeface="Verdana"/>
              </a:rPr>
              <a:t>Coopération internationale </a:t>
            </a:r>
          </a:p>
          <a:p>
            <a:pPr lvl="1">
              <a:lnSpc>
                <a:spcPct val="120000"/>
              </a:lnSpc>
              <a:defRPr/>
            </a:pPr>
            <a:r>
              <a:rPr lang="fr-FR">
                <a:latin typeface="Verdana"/>
                <a:cs typeface="Verdana"/>
              </a:rPr>
              <a:t>Entre </a:t>
            </a:r>
            <a:r>
              <a:rPr lang="fr-FR" smtClean="0">
                <a:latin typeface="Verdana"/>
                <a:cs typeface="Verdana"/>
              </a:rPr>
              <a:t>services </a:t>
            </a:r>
            <a:r>
              <a:rPr lang="fr-FR">
                <a:latin typeface="Verdana"/>
                <a:cs typeface="Verdana"/>
              </a:rPr>
              <a:t>de police</a:t>
            </a:r>
          </a:p>
          <a:p>
            <a:pPr lvl="1">
              <a:lnSpc>
                <a:spcPct val="120000"/>
              </a:lnSpc>
              <a:defRPr/>
            </a:pPr>
            <a:r>
              <a:rPr lang="fr-FR">
                <a:latin typeface="Verdana"/>
                <a:cs typeface="Verdana"/>
              </a:rPr>
              <a:t>Coopération judiciaire internationale</a:t>
            </a:r>
          </a:p>
          <a:p>
            <a:pPr lvl="1">
              <a:lnSpc>
                <a:spcPct val="120000"/>
              </a:lnSpc>
              <a:defRPr/>
            </a:pPr>
            <a:r>
              <a:rPr lang="fr-FR">
                <a:latin typeface="Verdana"/>
                <a:cs typeface="Verdana"/>
              </a:rPr>
              <a:t>Interactions avec les grands fournisseurs de services internationaux (réseaux sociaux, etc.)</a:t>
            </a:r>
          </a:p>
          <a:p>
            <a:pPr lvl="1">
              <a:lnSpc>
                <a:spcPct val="120000"/>
              </a:lnSpc>
              <a:defRPr/>
            </a:pPr>
            <a:endParaRPr lang="en-US" dirty="0">
              <a:latin typeface="Verdana"/>
              <a:cs typeface="Verdana"/>
            </a:endParaRPr>
          </a:p>
        </p:txBody>
      </p:sp>
      <p:sp>
        <p:nvSpPr>
          <p:cNvPr id="9"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GB"/>
          </a:p>
        </p:txBody>
      </p:sp>
      <p:sp>
        <p:nvSpPr>
          <p:cNvPr id="10" name="Rectangle 9"/>
          <p:cNvSpPr/>
          <p:nvPr/>
        </p:nvSpPr>
        <p:spPr>
          <a:xfrm>
            <a:off x="-36513" y="-26988"/>
            <a:ext cx="9180513" cy="1079501"/>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1" name="TextBox 7"/>
          <p:cNvSpPr txBox="1">
            <a:spLocks noChangeArrowheads="1"/>
          </p:cNvSpPr>
          <p:nvPr/>
        </p:nvSpPr>
        <p:spPr bwMode="auto">
          <a:xfrm>
            <a:off x="1403350" y="-27384"/>
            <a:ext cx="7632700" cy="107721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fr-FR" sz="3200">
                <a:solidFill>
                  <a:schemeClr val="bg1"/>
                </a:solidFill>
                <a:latin typeface="Verdana" charset="0"/>
                <a:cs typeface="Verdana" charset="0"/>
              </a:rPr>
              <a:t> La cybercriminalité en tant que matière pénale – Principaux défis</a:t>
            </a:r>
          </a:p>
        </p:txBody>
      </p:sp>
      <p:pic>
        <p:nvPicPr>
          <p:cNvPr id="12" name="Picture 4"/>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6513" y="-26988"/>
            <a:ext cx="1322388" cy="107950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13" name="Rectangle 12"/>
          <p:cNvSpPr/>
          <p:nvPr/>
        </p:nvSpPr>
        <p:spPr>
          <a:xfrm>
            <a:off x="-34925" y="6588125"/>
            <a:ext cx="9215438" cy="29686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4" name="Rectangle 11"/>
          <p:cNvSpPr>
            <a:spLocks noChangeArrowheads="1"/>
          </p:cNvSpPr>
          <p:nvPr/>
        </p:nvSpPr>
        <p:spPr bwMode="auto">
          <a:xfrm>
            <a:off x="7938" y="6597650"/>
            <a:ext cx="9136062" cy="276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r>
              <a:rPr lang="fr-FR" sz="1200" b="1">
                <a:solidFill>
                  <a:srgbClr val="FFFFFF"/>
                </a:solidFill>
                <a:latin typeface="Verdana" charset="0"/>
                <a:cs typeface="Verdana" charset="0"/>
              </a:rPr>
              <a:t>www.coe.int/cybercrime						                      - </a:t>
            </a:r>
            <a:fld id="{F50FF694-912A-834E-AD45-B984C7BF2CE4}" type="slidenum">
              <a:rPr lang="en-US" sz="1200" b="1">
                <a:solidFill>
                  <a:srgbClr val="FFFFFF"/>
                </a:solidFill>
                <a:latin typeface="Verdana" charset="0"/>
                <a:cs typeface="Verdana" charset="0"/>
              </a:rPr>
              <a:pPr/>
              <a:t>5</a:t>
            </a:fld>
            <a:r>
              <a:rPr lang="fr-FR" sz="1200" b="1">
                <a:solidFill>
                  <a:srgbClr val="FFFFFF"/>
                </a:solidFill>
                <a:latin typeface="Verdana" charset="0"/>
                <a:cs typeface="Verdana" charset="0"/>
              </a:rPr>
              <a:t> -</a:t>
            </a:r>
          </a:p>
        </p:txBody>
      </p:sp>
    </p:spTree>
    <p:extLst>
      <p:ext uri="{BB962C8B-B14F-4D97-AF65-F5344CB8AC3E}">
        <p14:creationId xmlns:p14="http://schemas.microsoft.com/office/powerpoint/2010/main" val="13469076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GB"/>
          </a:p>
        </p:txBody>
      </p:sp>
      <p:sp>
        <p:nvSpPr>
          <p:cNvPr id="27" name="Rectangle 26"/>
          <p:cNvSpPr/>
          <p:nvPr/>
        </p:nvSpPr>
        <p:spPr>
          <a:xfrm>
            <a:off x="-36513" y="-26988"/>
            <a:ext cx="9180513" cy="1079501"/>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pic>
        <p:nvPicPr>
          <p:cNvPr id="20483" name="Picture 4"/>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6513" y="-26988"/>
            <a:ext cx="1322388" cy="107950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20484"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GB"/>
          </a:p>
        </p:txBody>
      </p:sp>
      <p:sp>
        <p:nvSpPr>
          <p:cNvPr id="20485" name="TextBox 15"/>
          <p:cNvSpPr txBox="1">
            <a:spLocks noChangeArrowheads="1"/>
          </p:cNvSpPr>
          <p:nvPr/>
        </p:nvSpPr>
        <p:spPr bwMode="auto">
          <a:xfrm>
            <a:off x="1258888" y="44624"/>
            <a:ext cx="7777162" cy="95410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fr-FR" sz="2800">
                <a:solidFill>
                  <a:schemeClr val="bg1"/>
                </a:solidFill>
                <a:latin typeface="Verdana" charset="0"/>
                <a:cs typeface="Verdana" charset="0"/>
              </a:rPr>
              <a:t>Convention du Conseil de l'Europe sur la cybercriminalité.</a:t>
            </a:r>
          </a:p>
        </p:txBody>
      </p:sp>
      <p:sp>
        <p:nvSpPr>
          <p:cNvPr id="17" name="Content Placeholder 2"/>
          <p:cNvSpPr txBox="1">
            <a:spLocks/>
          </p:cNvSpPr>
          <p:nvPr/>
        </p:nvSpPr>
        <p:spPr>
          <a:xfrm>
            <a:off x="323528" y="1268760"/>
            <a:ext cx="8435280" cy="5112568"/>
          </a:xfrm>
          <a:prstGeom prst="rect">
            <a:avLst/>
          </a:prstGeom>
        </p:spPr>
        <p:txBody>
          <a:bodyPr>
            <a:normAutofit fontScale="47500" lnSpcReduction="20000"/>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S PGothic" pitchFamily="34" charset="-128"/>
                <a:cs typeface="MS PGothic" charset="0"/>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S PGothic" pitchFamily="34" charset="-128"/>
                <a:cs typeface="MS PGothic" charset="0"/>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20000"/>
              </a:lnSpc>
              <a:spcBef>
                <a:spcPts val="600"/>
              </a:spcBef>
              <a:spcAft>
                <a:spcPts val="600"/>
              </a:spcAft>
              <a:defRPr/>
            </a:pPr>
            <a:r>
              <a:rPr lang="fr-FR">
                <a:latin typeface="Verdana"/>
                <a:cs typeface="Verdana"/>
              </a:rPr>
              <a:t>Ouverture à la signature en novembre 2001 à Budapest</a:t>
            </a:r>
          </a:p>
          <a:p>
            <a:pPr>
              <a:lnSpc>
                <a:spcPct val="120000"/>
              </a:lnSpc>
              <a:spcBef>
                <a:spcPts val="600"/>
              </a:spcBef>
              <a:spcAft>
                <a:spcPts val="600"/>
              </a:spcAft>
              <a:defRPr/>
            </a:pPr>
            <a:r>
              <a:rPr lang="fr-FR">
                <a:latin typeface="Verdana"/>
                <a:cs typeface="Verdana"/>
              </a:rPr>
              <a:t>Suivie du Comité de la Convention sur la cybercriminalité (T-CY) </a:t>
            </a:r>
          </a:p>
          <a:p>
            <a:pPr>
              <a:lnSpc>
                <a:spcPct val="120000"/>
              </a:lnSpc>
              <a:spcBef>
                <a:spcPts val="600"/>
              </a:spcBef>
              <a:spcAft>
                <a:spcPts val="600"/>
              </a:spcAft>
              <a:defRPr/>
            </a:pPr>
            <a:r>
              <a:rPr lang="fr-FR">
                <a:latin typeface="Verdana"/>
                <a:cs typeface="Verdana"/>
              </a:rPr>
              <a:t>Ouverte à l'adhésion de tous les États.</a:t>
            </a:r>
          </a:p>
          <a:p>
            <a:pPr>
              <a:lnSpc>
                <a:spcPct val="120000"/>
              </a:lnSpc>
              <a:spcBef>
                <a:spcPts val="600"/>
              </a:spcBef>
              <a:spcAft>
                <a:spcPts val="600"/>
              </a:spcAft>
              <a:defRPr/>
            </a:pPr>
            <a:r>
              <a:rPr lang="fr-FR">
                <a:latin typeface="Verdana"/>
                <a:cs typeface="Verdana"/>
              </a:rPr>
              <a:t>Il s’agit à ce jour du seul </a:t>
            </a:r>
            <a:r>
              <a:rPr lang="fr-FR" b="1">
                <a:latin typeface="Verdana"/>
                <a:cs typeface="Verdana"/>
              </a:rPr>
              <a:t>traité international sur la cybercriminalité et les preuves électroniques</a:t>
            </a:r>
          </a:p>
          <a:p>
            <a:pPr>
              <a:lnSpc>
                <a:spcPct val="120000"/>
              </a:lnSpc>
              <a:spcBef>
                <a:spcPts val="600"/>
              </a:spcBef>
              <a:spcAft>
                <a:spcPts val="600"/>
              </a:spcAft>
              <a:defRPr/>
            </a:pPr>
            <a:r>
              <a:rPr lang="fr-FR">
                <a:latin typeface="Verdana"/>
                <a:cs typeface="Verdana"/>
              </a:rPr>
              <a:t>La Convention donne des définitions de haut niveau, neutres sur le plan technologique, des infractions liées à la cybercriminalité</a:t>
            </a:r>
          </a:p>
          <a:p>
            <a:pPr>
              <a:lnSpc>
                <a:spcPct val="120000"/>
              </a:lnSpc>
              <a:spcBef>
                <a:spcPts val="600"/>
              </a:spcBef>
              <a:spcAft>
                <a:spcPts val="600"/>
              </a:spcAft>
              <a:defRPr/>
            </a:pPr>
            <a:r>
              <a:rPr lang="fr-FR">
                <a:latin typeface="Verdana"/>
                <a:cs typeface="Verdana"/>
              </a:rPr>
              <a:t>Elle établit des procédures normalisées pour les enquêtes et les poursuites au niveau national et impose aux parties concernées des obligations pertinentes.</a:t>
            </a:r>
          </a:p>
          <a:p>
            <a:pPr>
              <a:lnSpc>
                <a:spcPct val="120000"/>
              </a:lnSpc>
              <a:spcBef>
                <a:spcPts val="600"/>
              </a:spcBef>
              <a:spcAft>
                <a:spcPts val="600"/>
              </a:spcAft>
              <a:defRPr/>
            </a:pPr>
            <a:r>
              <a:rPr lang="fr-FR">
                <a:latin typeface="Verdana"/>
                <a:cs typeface="Verdana"/>
              </a:rPr>
              <a:t>Elle définit les dispositions procédurales relatives à la coopération internationale, à la police et à la justice</a:t>
            </a:r>
          </a:p>
          <a:p>
            <a:pPr>
              <a:lnSpc>
                <a:spcPct val="120000"/>
              </a:lnSpc>
              <a:spcBef>
                <a:spcPts val="600"/>
              </a:spcBef>
              <a:spcAft>
                <a:spcPts val="600"/>
              </a:spcAft>
              <a:defRPr/>
            </a:pPr>
            <a:r>
              <a:rPr lang="fr-FR">
                <a:latin typeface="Verdana"/>
                <a:cs typeface="Verdana"/>
              </a:rPr>
              <a:t>Des notes d'orientation sont publiées par T-CY pour interpréter les dispositions de la Convention à la lumière des nouvelles menaces et des nouveaux paradigmes technologiques</a:t>
            </a:r>
          </a:p>
        </p:txBody>
      </p:sp>
      <p:sp>
        <p:nvSpPr>
          <p:cNvPr id="22" name="Rectangle 21"/>
          <p:cNvSpPr/>
          <p:nvPr/>
        </p:nvSpPr>
        <p:spPr>
          <a:xfrm>
            <a:off x="-34925" y="6588125"/>
            <a:ext cx="9215438" cy="29686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23" name="Rectangle 11"/>
          <p:cNvSpPr>
            <a:spLocks noChangeArrowheads="1"/>
          </p:cNvSpPr>
          <p:nvPr/>
        </p:nvSpPr>
        <p:spPr bwMode="auto">
          <a:xfrm>
            <a:off x="7938" y="6597650"/>
            <a:ext cx="9136062" cy="276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r>
              <a:rPr lang="fr-FR" sz="1200" b="1">
                <a:solidFill>
                  <a:srgbClr val="FFFFFF"/>
                </a:solidFill>
                <a:latin typeface="Verdana" charset="0"/>
                <a:cs typeface="Verdana" charset="0"/>
              </a:rPr>
              <a:t>www.coe.int/cybercrime						                      - </a:t>
            </a:r>
            <a:fld id="{F50FF694-912A-834E-AD45-B984C7BF2CE4}" type="slidenum">
              <a:rPr lang="en-US" sz="1200" b="1">
                <a:solidFill>
                  <a:srgbClr val="FFFFFF"/>
                </a:solidFill>
                <a:latin typeface="Verdana" charset="0"/>
                <a:cs typeface="Verdana" charset="0"/>
              </a:rPr>
              <a:pPr/>
              <a:t>6</a:t>
            </a:fld>
            <a:r>
              <a:rPr lang="fr-FR" sz="1200" b="1">
                <a:solidFill>
                  <a:srgbClr val="FFFFFF"/>
                </a:solidFill>
                <a:latin typeface="Verdana" charset="0"/>
                <a:cs typeface="Verdana" charset="0"/>
              </a:rPr>
              <a:t> -</a:t>
            </a:r>
          </a:p>
        </p:txBody>
      </p:sp>
    </p:spTree>
    <p:extLst>
      <p:ext uri="{BB962C8B-B14F-4D97-AF65-F5344CB8AC3E}">
        <p14:creationId xmlns:p14="http://schemas.microsoft.com/office/powerpoint/2010/main" val="12364415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GB"/>
          </a:p>
        </p:txBody>
      </p:sp>
      <p:sp>
        <p:nvSpPr>
          <p:cNvPr id="7" name="Rectangle 6"/>
          <p:cNvSpPr/>
          <p:nvPr/>
        </p:nvSpPr>
        <p:spPr>
          <a:xfrm>
            <a:off x="-36513" y="-26988"/>
            <a:ext cx="9180513" cy="1079501"/>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3251" name="TextBox 7"/>
          <p:cNvSpPr txBox="1">
            <a:spLocks noChangeArrowheads="1"/>
          </p:cNvSpPr>
          <p:nvPr/>
        </p:nvSpPr>
        <p:spPr bwMode="auto">
          <a:xfrm>
            <a:off x="1357313" y="190500"/>
            <a:ext cx="7678737" cy="461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fr-FR" smtClean="0">
                <a:solidFill>
                  <a:schemeClr val="bg1"/>
                </a:solidFill>
                <a:latin typeface="Verdana" charset="0"/>
                <a:cs typeface="Verdana" charset="0"/>
              </a:rPr>
              <a:t>Portée de </a:t>
            </a:r>
            <a:r>
              <a:rPr lang="fr-FR">
                <a:solidFill>
                  <a:schemeClr val="bg1"/>
                </a:solidFill>
                <a:latin typeface="Verdana" charset="0"/>
                <a:cs typeface="Verdana" charset="0"/>
              </a:rPr>
              <a:t>la Convention de Budapest</a:t>
            </a:r>
          </a:p>
        </p:txBody>
      </p:sp>
      <p:pic>
        <p:nvPicPr>
          <p:cNvPr id="53252" name="Picture 4"/>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6513" y="-26988"/>
            <a:ext cx="1322388" cy="107950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11" name="Rectangle 10"/>
          <p:cNvSpPr/>
          <p:nvPr/>
        </p:nvSpPr>
        <p:spPr>
          <a:xfrm>
            <a:off x="-34925" y="6588125"/>
            <a:ext cx="9215438" cy="29686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3254" name="Rectangle 11"/>
          <p:cNvSpPr>
            <a:spLocks noChangeArrowheads="1"/>
          </p:cNvSpPr>
          <p:nvPr/>
        </p:nvSpPr>
        <p:spPr bwMode="auto">
          <a:xfrm>
            <a:off x="7938" y="6597650"/>
            <a:ext cx="9136062" cy="276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r>
              <a:rPr lang="fr-FR" sz="1200" b="1">
                <a:solidFill>
                  <a:srgbClr val="FFFFFF"/>
                </a:solidFill>
                <a:latin typeface="Verdana" charset="0"/>
                <a:cs typeface="Verdana" charset="0"/>
              </a:rPr>
              <a:t>www.coe.int/cybercrime						                      - </a:t>
            </a:r>
            <a:fld id="{F50FF694-912A-834E-AD45-B984C7BF2CE4}" type="slidenum">
              <a:rPr lang="en-US" sz="1200" b="1">
                <a:solidFill>
                  <a:srgbClr val="FFFFFF"/>
                </a:solidFill>
                <a:latin typeface="Verdana" charset="0"/>
                <a:cs typeface="Verdana" charset="0"/>
              </a:rPr>
              <a:pPr/>
              <a:t>7</a:t>
            </a:fld>
            <a:r>
              <a:rPr lang="fr-FR" sz="1200" b="1">
                <a:solidFill>
                  <a:srgbClr val="FFFFFF"/>
                </a:solidFill>
                <a:latin typeface="Verdana" charset="0"/>
                <a:cs typeface="Verdana" charset="0"/>
              </a:rPr>
              <a:t> -</a:t>
            </a:r>
          </a:p>
        </p:txBody>
      </p:sp>
      <p:grpSp>
        <p:nvGrpSpPr>
          <p:cNvPr id="53255" name="Group 13"/>
          <p:cNvGrpSpPr>
            <a:grpSpLocks/>
          </p:cNvGrpSpPr>
          <p:nvPr/>
        </p:nvGrpSpPr>
        <p:grpSpPr bwMode="auto">
          <a:xfrm>
            <a:off x="395288" y="1184275"/>
            <a:ext cx="8424862" cy="3757613"/>
            <a:chOff x="-30650" y="0"/>
            <a:chExt cx="9372924" cy="4653136"/>
          </a:xfrm>
        </p:grpSpPr>
        <p:pic>
          <p:nvPicPr>
            <p:cNvPr id="53275" name="Picture 14" descr="C:\Users\alexander\Documents\as maps\large-size-blank-world-map.png"/>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30650" y="0"/>
              <a:ext cx="9372924" cy="4653136"/>
            </a:xfrm>
            <a:prstGeom prst="rect">
              <a:avLst/>
            </a:prstGeom>
            <a:solidFill>
              <a:srgbClr val="FFFFFF"/>
            </a:solidFill>
            <a:ln w="3175">
              <a:solidFill>
                <a:schemeClr val="tx1"/>
              </a:solidFill>
              <a:miter lim="800000"/>
              <a:headEnd/>
              <a:tailEnd/>
            </a:ln>
          </p:spPr>
        </p:pic>
        <p:sp>
          <p:nvSpPr>
            <p:cNvPr id="16" name="Oval 15"/>
            <p:cNvSpPr/>
            <p:nvPr/>
          </p:nvSpPr>
          <p:spPr>
            <a:xfrm>
              <a:off x="3741833" y="1262067"/>
              <a:ext cx="72411"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7" name="Oval 16"/>
            <p:cNvSpPr/>
            <p:nvPr/>
          </p:nvSpPr>
          <p:spPr>
            <a:xfrm>
              <a:off x="3563452" y="1299419"/>
              <a:ext cx="72412" cy="72735"/>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8" name="Oval 17"/>
            <p:cNvSpPr/>
            <p:nvPr/>
          </p:nvSpPr>
          <p:spPr>
            <a:xfrm>
              <a:off x="3860164" y="1053688"/>
              <a:ext cx="72412"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9" name="Oval 18"/>
            <p:cNvSpPr/>
            <p:nvPr/>
          </p:nvSpPr>
          <p:spPr>
            <a:xfrm>
              <a:off x="4087997" y="1171639"/>
              <a:ext cx="72411" cy="72737"/>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20" name="Oval 19"/>
            <p:cNvSpPr/>
            <p:nvPr/>
          </p:nvSpPr>
          <p:spPr>
            <a:xfrm>
              <a:off x="3743599" y="837446"/>
              <a:ext cx="72412"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21" name="Oval 20"/>
            <p:cNvSpPr/>
            <p:nvPr/>
          </p:nvSpPr>
          <p:spPr>
            <a:xfrm>
              <a:off x="3420395" y="548469"/>
              <a:ext cx="70646" cy="72735"/>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22" name="Oval 21"/>
            <p:cNvSpPr/>
            <p:nvPr/>
          </p:nvSpPr>
          <p:spPr>
            <a:xfrm>
              <a:off x="3923745" y="908217"/>
              <a:ext cx="72412" cy="72737"/>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23" name="Oval 22"/>
            <p:cNvSpPr/>
            <p:nvPr/>
          </p:nvSpPr>
          <p:spPr>
            <a:xfrm>
              <a:off x="3895487" y="945568"/>
              <a:ext cx="72412"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24" name="Oval 23"/>
            <p:cNvSpPr/>
            <p:nvPr/>
          </p:nvSpPr>
          <p:spPr>
            <a:xfrm>
              <a:off x="4042077" y="908217"/>
              <a:ext cx="72411" cy="72737"/>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25" name="Oval 24"/>
            <p:cNvSpPr/>
            <p:nvPr/>
          </p:nvSpPr>
          <p:spPr>
            <a:xfrm>
              <a:off x="3996158" y="1057620"/>
              <a:ext cx="72411"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26" name="Oval 25"/>
            <p:cNvSpPr/>
            <p:nvPr/>
          </p:nvSpPr>
          <p:spPr>
            <a:xfrm>
              <a:off x="4619606" y="1016338"/>
              <a:ext cx="72412" cy="72735"/>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27" name="Oval 26"/>
            <p:cNvSpPr/>
            <p:nvPr/>
          </p:nvSpPr>
          <p:spPr>
            <a:xfrm>
              <a:off x="5004625" y="1267965"/>
              <a:ext cx="70646" cy="72735"/>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28" name="Oval 27"/>
            <p:cNvSpPr/>
            <p:nvPr/>
          </p:nvSpPr>
          <p:spPr>
            <a:xfrm>
              <a:off x="4859801" y="1197195"/>
              <a:ext cx="72412"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29" name="Oval 28"/>
            <p:cNvSpPr/>
            <p:nvPr/>
          </p:nvSpPr>
          <p:spPr>
            <a:xfrm>
              <a:off x="4932214" y="1244375"/>
              <a:ext cx="72411"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30" name="Oval 29"/>
            <p:cNvSpPr/>
            <p:nvPr/>
          </p:nvSpPr>
          <p:spPr>
            <a:xfrm>
              <a:off x="4428862" y="1100869"/>
              <a:ext cx="70646"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31" name="Oval 30"/>
            <p:cNvSpPr/>
            <p:nvPr/>
          </p:nvSpPr>
          <p:spPr>
            <a:xfrm>
              <a:off x="4497742" y="1059587"/>
              <a:ext cx="70646"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32" name="Oval 31"/>
            <p:cNvSpPr/>
            <p:nvPr/>
          </p:nvSpPr>
          <p:spPr>
            <a:xfrm>
              <a:off x="4421798" y="1195229"/>
              <a:ext cx="72412" cy="72737"/>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33" name="Oval 32"/>
            <p:cNvSpPr/>
            <p:nvPr/>
          </p:nvSpPr>
          <p:spPr>
            <a:xfrm>
              <a:off x="4349386" y="1224717"/>
              <a:ext cx="72411" cy="72735"/>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34" name="Oval 33"/>
            <p:cNvSpPr/>
            <p:nvPr/>
          </p:nvSpPr>
          <p:spPr>
            <a:xfrm>
              <a:off x="4211627" y="1136254"/>
              <a:ext cx="72411" cy="72737"/>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35" name="Oval 34"/>
            <p:cNvSpPr/>
            <p:nvPr/>
          </p:nvSpPr>
          <p:spPr>
            <a:xfrm>
              <a:off x="4148046" y="1093005"/>
              <a:ext cx="72411"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36" name="Oval 35"/>
            <p:cNvSpPr/>
            <p:nvPr/>
          </p:nvSpPr>
          <p:spPr>
            <a:xfrm>
              <a:off x="4314063" y="1144117"/>
              <a:ext cx="72411" cy="72737"/>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37" name="Oval 36"/>
            <p:cNvSpPr/>
            <p:nvPr/>
          </p:nvSpPr>
          <p:spPr>
            <a:xfrm>
              <a:off x="4125086" y="1051723"/>
              <a:ext cx="72412" cy="72735"/>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38" name="Oval 37"/>
            <p:cNvSpPr/>
            <p:nvPr/>
          </p:nvSpPr>
          <p:spPr>
            <a:xfrm>
              <a:off x="4276974" y="992748"/>
              <a:ext cx="72412" cy="72735"/>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39" name="Oval 38"/>
            <p:cNvSpPr/>
            <p:nvPr/>
          </p:nvSpPr>
          <p:spPr>
            <a:xfrm>
              <a:off x="4276974" y="1053688"/>
              <a:ext cx="72412"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40" name="Oval 39"/>
            <p:cNvSpPr/>
            <p:nvPr/>
          </p:nvSpPr>
          <p:spPr>
            <a:xfrm>
              <a:off x="4268144" y="1189332"/>
              <a:ext cx="72411" cy="72735"/>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41" name="Oval 40"/>
            <p:cNvSpPr/>
            <p:nvPr/>
          </p:nvSpPr>
          <p:spPr>
            <a:xfrm>
              <a:off x="4308764" y="1244375"/>
              <a:ext cx="72412"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42" name="Oval 41"/>
            <p:cNvSpPr/>
            <p:nvPr/>
          </p:nvSpPr>
          <p:spPr>
            <a:xfrm>
              <a:off x="4020884" y="621204"/>
              <a:ext cx="70646"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43" name="Oval 42"/>
            <p:cNvSpPr/>
            <p:nvPr/>
          </p:nvSpPr>
          <p:spPr>
            <a:xfrm>
              <a:off x="4386475" y="613341"/>
              <a:ext cx="70646"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44" name="Oval 43"/>
            <p:cNvSpPr/>
            <p:nvPr/>
          </p:nvSpPr>
          <p:spPr>
            <a:xfrm>
              <a:off x="4391774" y="699838"/>
              <a:ext cx="72411"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45" name="Oval 44"/>
            <p:cNvSpPr/>
            <p:nvPr/>
          </p:nvSpPr>
          <p:spPr>
            <a:xfrm>
              <a:off x="4388242" y="760779"/>
              <a:ext cx="70646" cy="72735"/>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46" name="Oval 45"/>
            <p:cNvSpPr/>
            <p:nvPr/>
          </p:nvSpPr>
          <p:spPr>
            <a:xfrm>
              <a:off x="4342322" y="780438"/>
              <a:ext cx="72411"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47" name="Oval 46"/>
            <p:cNvSpPr/>
            <p:nvPr/>
          </p:nvSpPr>
          <p:spPr>
            <a:xfrm>
              <a:off x="4020884" y="770608"/>
              <a:ext cx="70646" cy="72737"/>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48" name="Oval 47"/>
            <p:cNvSpPr/>
            <p:nvPr/>
          </p:nvSpPr>
          <p:spPr>
            <a:xfrm>
              <a:off x="4254015" y="872831"/>
              <a:ext cx="70646" cy="72737"/>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49" name="Oval 48"/>
            <p:cNvSpPr/>
            <p:nvPr/>
          </p:nvSpPr>
          <p:spPr>
            <a:xfrm>
              <a:off x="4163941" y="957363"/>
              <a:ext cx="72412" cy="70770"/>
            </a:xfrm>
            <a:prstGeom prst="ellipse">
              <a:avLst/>
            </a:prstGeom>
            <a:solidFill>
              <a:srgbClr val="6699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50" name="Oval 49"/>
            <p:cNvSpPr/>
            <p:nvPr/>
          </p:nvSpPr>
          <p:spPr>
            <a:xfrm>
              <a:off x="4148046" y="648726"/>
              <a:ext cx="72411" cy="72737"/>
            </a:xfrm>
            <a:prstGeom prst="ellipse">
              <a:avLst/>
            </a:prstGeom>
            <a:solidFill>
              <a:srgbClr val="6699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51" name="Oval 50"/>
            <p:cNvSpPr/>
            <p:nvPr/>
          </p:nvSpPr>
          <p:spPr>
            <a:xfrm>
              <a:off x="3600541" y="870866"/>
              <a:ext cx="70646" cy="72735"/>
            </a:xfrm>
            <a:prstGeom prst="ellipse">
              <a:avLst/>
            </a:prstGeom>
            <a:solidFill>
              <a:srgbClr val="6699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52" name="Oval 51"/>
            <p:cNvSpPr/>
            <p:nvPr/>
          </p:nvSpPr>
          <p:spPr>
            <a:xfrm>
              <a:off x="4658461" y="1317111"/>
              <a:ext cx="70646" cy="70770"/>
            </a:xfrm>
            <a:prstGeom prst="ellipse">
              <a:avLst/>
            </a:prstGeom>
            <a:solidFill>
              <a:srgbClr val="0000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53" name="Oval 52"/>
            <p:cNvSpPr/>
            <p:nvPr/>
          </p:nvSpPr>
          <p:spPr>
            <a:xfrm>
              <a:off x="1115577" y="1317111"/>
              <a:ext cx="72412" cy="70770"/>
            </a:xfrm>
            <a:prstGeom prst="ellipse">
              <a:avLst/>
            </a:prstGeom>
            <a:solidFill>
              <a:srgbClr val="000099"/>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54" name="Oval 53"/>
            <p:cNvSpPr/>
            <p:nvPr/>
          </p:nvSpPr>
          <p:spPr>
            <a:xfrm>
              <a:off x="1763752" y="1989427"/>
              <a:ext cx="72411"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55" name="Oval 54"/>
            <p:cNvSpPr/>
            <p:nvPr/>
          </p:nvSpPr>
          <p:spPr>
            <a:xfrm>
              <a:off x="7452500" y="1413437"/>
              <a:ext cx="72412"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56" name="Oval 55"/>
            <p:cNvSpPr/>
            <p:nvPr/>
          </p:nvSpPr>
          <p:spPr>
            <a:xfrm>
              <a:off x="7480759" y="3357649"/>
              <a:ext cx="70646"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57" name="Oval 56"/>
            <p:cNvSpPr/>
            <p:nvPr/>
          </p:nvSpPr>
          <p:spPr>
            <a:xfrm>
              <a:off x="4428862" y="3501156"/>
              <a:ext cx="70646" cy="72735"/>
            </a:xfrm>
            <a:prstGeom prst="ellipse">
              <a:avLst/>
            </a:prstGeom>
            <a:solidFill>
              <a:srgbClr val="6699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58" name="Oval 57"/>
            <p:cNvSpPr/>
            <p:nvPr/>
          </p:nvSpPr>
          <p:spPr>
            <a:xfrm>
              <a:off x="1260400" y="796164"/>
              <a:ext cx="70646" cy="72735"/>
            </a:xfrm>
            <a:prstGeom prst="ellipse">
              <a:avLst/>
            </a:prstGeom>
            <a:solidFill>
              <a:srgbClr val="000099"/>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59" name="Oval 58"/>
            <p:cNvSpPr/>
            <p:nvPr/>
          </p:nvSpPr>
          <p:spPr>
            <a:xfrm>
              <a:off x="3932576" y="980953"/>
              <a:ext cx="72411" cy="72735"/>
            </a:xfrm>
            <a:prstGeom prst="ellipse">
              <a:avLst/>
            </a:prstGeom>
            <a:solidFill>
              <a:srgbClr val="0000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60" name="Oval 59"/>
            <p:cNvSpPr/>
            <p:nvPr/>
          </p:nvSpPr>
          <p:spPr>
            <a:xfrm>
              <a:off x="4359983" y="1317111"/>
              <a:ext cx="72411" cy="70770"/>
            </a:xfrm>
            <a:prstGeom prst="ellipse">
              <a:avLst/>
            </a:prstGeom>
            <a:solidFill>
              <a:srgbClr val="6699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61" name="Oval 60"/>
            <p:cNvSpPr/>
            <p:nvPr/>
          </p:nvSpPr>
          <p:spPr>
            <a:xfrm>
              <a:off x="970753" y="1952076"/>
              <a:ext cx="72412" cy="72735"/>
            </a:xfrm>
            <a:prstGeom prst="ellipse">
              <a:avLst/>
            </a:prstGeom>
            <a:solidFill>
              <a:srgbClr val="9966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62" name="Oval 61"/>
            <p:cNvSpPr/>
            <p:nvPr/>
          </p:nvSpPr>
          <p:spPr>
            <a:xfrm>
              <a:off x="1475870" y="2290200"/>
              <a:ext cx="72412" cy="72735"/>
            </a:xfrm>
            <a:prstGeom prst="ellipse">
              <a:avLst/>
            </a:prstGeom>
            <a:solidFill>
              <a:srgbClr val="9966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63" name="Oval 62"/>
            <p:cNvSpPr/>
            <p:nvPr/>
          </p:nvSpPr>
          <p:spPr>
            <a:xfrm>
              <a:off x="1339878" y="2254815"/>
              <a:ext cx="72411" cy="72735"/>
            </a:xfrm>
            <a:prstGeom prst="ellipse">
              <a:avLst/>
            </a:prstGeom>
            <a:solidFill>
              <a:srgbClr val="9966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64" name="Oval 63"/>
            <p:cNvSpPr/>
            <p:nvPr/>
          </p:nvSpPr>
          <p:spPr>
            <a:xfrm>
              <a:off x="2051633" y="3788168"/>
              <a:ext cx="72412" cy="72735"/>
            </a:xfrm>
            <a:prstGeom prst="ellipse">
              <a:avLst/>
            </a:prstGeom>
            <a:solidFill>
              <a:srgbClr val="9966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65" name="Oval 64"/>
            <p:cNvSpPr/>
            <p:nvPr/>
          </p:nvSpPr>
          <p:spPr>
            <a:xfrm>
              <a:off x="1836163" y="3829450"/>
              <a:ext cx="72412" cy="72737"/>
            </a:xfrm>
            <a:prstGeom prst="ellipse">
              <a:avLst/>
            </a:prstGeom>
            <a:solidFill>
              <a:srgbClr val="9966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66" name="Oval 65"/>
            <p:cNvSpPr/>
            <p:nvPr/>
          </p:nvSpPr>
          <p:spPr>
            <a:xfrm>
              <a:off x="3563452" y="1556943"/>
              <a:ext cx="72412" cy="72737"/>
            </a:xfrm>
            <a:prstGeom prst="ellipse">
              <a:avLst/>
            </a:prstGeom>
            <a:solidFill>
              <a:srgbClr val="9966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67" name="Oval 66"/>
            <p:cNvSpPr/>
            <p:nvPr/>
          </p:nvSpPr>
          <p:spPr>
            <a:xfrm>
              <a:off x="3275571" y="2132933"/>
              <a:ext cx="72411" cy="72735"/>
            </a:xfrm>
            <a:prstGeom prst="ellipse">
              <a:avLst/>
            </a:prstGeom>
            <a:solidFill>
              <a:srgbClr val="9966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68" name="Oval 67"/>
            <p:cNvSpPr/>
            <p:nvPr/>
          </p:nvSpPr>
          <p:spPr>
            <a:xfrm>
              <a:off x="7164619" y="2097548"/>
              <a:ext cx="72411" cy="70770"/>
            </a:xfrm>
            <a:prstGeom prst="ellipse">
              <a:avLst/>
            </a:prstGeom>
            <a:solidFill>
              <a:srgbClr val="9966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69" name="Oval 68"/>
            <p:cNvSpPr/>
            <p:nvPr/>
          </p:nvSpPr>
          <p:spPr>
            <a:xfrm>
              <a:off x="1982754" y="2058232"/>
              <a:ext cx="72411" cy="72735"/>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70" name="Oval 69"/>
            <p:cNvSpPr/>
            <p:nvPr/>
          </p:nvSpPr>
          <p:spPr>
            <a:xfrm>
              <a:off x="1912108" y="1987461"/>
              <a:ext cx="70646" cy="72735"/>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71" name="Oval 70"/>
            <p:cNvSpPr/>
            <p:nvPr/>
          </p:nvSpPr>
          <p:spPr>
            <a:xfrm>
              <a:off x="1979222" y="2014983"/>
              <a:ext cx="72411" cy="72735"/>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72" name="Oval 71"/>
            <p:cNvSpPr/>
            <p:nvPr/>
          </p:nvSpPr>
          <p:spPr>
            <a:xfrm>
              <a:off x="5940681" y="1843955"/>
              <a:ext cx="70646" cy="72737"/>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73" name="Oval 72"/>
            <p:cNvSpPr/>
            <p:nvPr/>
          </p:nvSpPr>
          <p:spPr>
            <a:xfrm>
              <a:off x="1982754" y="2138830"/>
              <a:ext cx="72411" cy="7077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74" name="Oval 73"/>
            <p:cNvSpPr/>
            <p:nvPr/>
          </p:nvSpPr>
          <p:spPr>
            <a:xfrm>
              <a:off x="1551815" y="2022847"/>
              <a:ext cx="72411" cy="7077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75" name="Oval 74"/>
            <p:cNvSpPr/>
            <p:nvPr/>
          </p:nvSpPr>
          <p:spPr>
            <a:xfrm>
              <a:off x="5652800" y="1627713"/>
              <a:ext cx="70646" cy="7077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76" name="Oval 75"/>
            <p:cNvSpPr/>
            <p:nvPr/>
          </p:nvSpPr>
          <p:spPr>
            <a:xfrm>
              <a:off x="7019796" y="2419946"/>
              <a:ext cx="72411" cy="72735"/>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77" name="Oval 76"/>
            <p:cNvSpPr/>
            <p:nvPr/>
          </p:nvSpPr>
          <p:spPr>
            <a:xfrm>
              <a:off x="2124045" y="3345854"/>
              <a:ext cx="72411" cy="70770"/>
            </a:xfrm>
            <a:prstGeom prst="ellipse">
              <a:avLst/>
            </a:prstGeom>
            <a:solidFill>
              <a:srgbClr val="9966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78" name="Oval 77"/>
            <p:cNvSpPr/>
            <p:nvPr/>
          </p:nvSpPr>
          <p:spPr>
            <a:xfrm>
              <a:off x="6731914" y="2708923"/>
              <a:ext cx="72412" cy="72737"/>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79" name="Oval 78"/>
            <p:cNvSpPr/>
            <p:nvPr/>
          </p:nvSpPr>
          <p:spPr>
            <a:xfrm>
              <a:off x="4425330" y="3282947"/>
              <a:ext cx="72412" cy="7077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80" name="Oval 79"/>
            <p:cNvSpPr/>
            <p:nvPr/>
          </p:nvSpPr>
          <p:spPr>
            <a:xfrm>
              <a:off x="6083739" y="2341312"/>
              <a:ext cx="72411" cy="72735"/>
            </a:xfrm>
            <a:prstGeom prst="ellipse">
              <a:avLst/>
            </a:prstGeom>
            <a:solidFill>
              <a:srgbClr val="000099"/>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81" name="Oval 80"/>
            <p:cNvSpPr/>
            <p:nvPr/>
          </p:nvSpPr>
          <p:spPr>
            <a:xfrm>
              <a:off x="6588857" y="2130967"/>
              <a:ext cx="70646" cy="7077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82" name="Oval 81"/>
            <p:cNvSpPr/>
            <p:nvPr/>
          </p:nvSpPr>
          <p:spPr>
            <a:xfrm>
              <a:off x="6696591" y="2482852"/>
              <a:ext cx="72412" cy="72735"/>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83" name="Oval 82"/>
            <p:cNvSpPr/>
            <p:nvPr/>
          </p:nvSpPr>
          <p:spPr>
            <a:xfrm>
              <a:off x="6659502" y="2394389"/>
              <a:ext cx="72411" cy="7077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84" name="Oval 83"/>
            <p:cNvSpPr/>
            <p:nvPr/>
          </p:nvSpPr>
          <p:spPr>
            <a:xfrm>
              <a:off x="3729469" y="2321654"/>
              <a:ext cx="70646" cy="72735"/>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85" name="Oval 84"/>
            <p:cNvSpPr/>
            <p:nvPr/>
          </p:nvSpPr>
          <p:spPr>
            <a:xfrm>
              <a:off x="8316145" y="3919878"/>
              <a:ext cx="72411" cy="7077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86" name="Oval 85"/>
            <p:cNvSpPr/>
            <p:nvPr/>
          </p:nvSpPr>
          <p:spPr>
            <a:xfrm>
              <a:off x="4084465" y="2447467"/>
              <a:ext cx="72411" cy="7077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87" name="Oval 86"/>
            <p:cNvSpPr/>
            <p:nvPr/>
          </p:nvSpPr>
          <p:spPr>
            <a:xfrm>
              <a:off x="3948471" y="2087719"/>
              <a:ext cx="72412"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88" name="Oval 87"/>
            <p:cNvSpPr/>
            <p:nvPr/>
          </p:nvSpPr>
          <p:spPr>
            <a:xfrm>
              <a:off x="3842503" y="1594294"/>
              <a:ext cx="70646"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89" name="Oval 88"/>
            <p:cNvSpPr/>
            <p:nvPr/>
          </p:nvSpPr>
          <p:spPr>
            <a:xfrm>
              <a:off x="6625945" y="1963871"/>
              <a:ext cx="70646"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90" name="Oval 89"/>
            <p:cNvSpPr/>
            <p:nvPr/>
          </p:nvSpPr>
          <p:spPr>
            <a:xfrm>
              <a:off x="1703703" y="1963871"/>
              <a:ext cx="72411"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91" name="Oval 90"/>
            <p:cNvSpPr/>
            <p:nvPr/>
          </p:nvSpPr>
          <p:spPr>
            <a:xfrm>
              <a:off x="8173087" y="2744308"/>
              <a:ext cx="70646"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92" name="Oval 91"/>
            <p:cNvSpPr/>
            <p:nvPr/>
          </p:nvSpPr>
          <p:spPr>
            <a:xfrm>
              <a:off x="4580751" y="1698483"/>
              <a:ext cx="70646"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93" name="Oval 92"/>
            <p:cNvSpPr/>
            <p:nvPr/>
          </p:nvSpPr>
          <p:spPr>
            <a:xfrm>
              <a:off x="1260400" y="2146694"/>
              <a:ext cx="72412"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94" name="Oval 93"/>
            <p:cNvSpPr/>
            <p:nvPr/>
          </p:nvSpPr>
          <p:spPr>
            <a:xfrm>
              <a:off x="1346942" y="2166352"/>
              <a:ext cx="70646"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95" name="Oval 94"/>
            <p:cNvSpPr/>
            <p:nvPr/>
          </p:nvSpPr>
          <p:spPr>
            <a:xfrm>
              <a:off x="2267102" y="3644661"/>
              <a:ext cx="72412"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96" name="Oval 95"/>
            <p:cNvSpPr/>
            <p:nvPr/>
          </p:nvSpPr>
          <p:spPr>
            <a:xfrm>
              <a:off x="6371620" y="1089074"/>
              <a:ext cx="72412"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97" name="Oval 96"/>
            <p:cNvSpPr/>
            <p:nvPr/>
          </p:nvSpPr>
          <p:spPr>
            <a:xfrm>
              <a:off x="3588178" y="2341312"/>
              <a:ext cx="72412" cy="70770"/>
            </a:xfrm>
            <a:prstGeom prst="ellipse">
              <a:avLst/>
            </a:prstGeom>
            <a:solidFill>
              <a:srgbClr val="339933"/>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98" name="Oval 97"/>
            <p:cNvSpPr/>
            <p:nvPr/>
          </p:nvSpPr>
          <p:spPr>
            <a:xfrm>
              <a:off x="6094336" y="1663098"/>
              <a:ext cx="72411"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99" name="Oval 98"/>
            <p:cNvSpPr/>
            <p:nvPr/>
          </p:nvSpPr>
          <p:spPr>
            <a:xfrm>
              <a:off x="5239523" y="1800706"/>
              <a:ext cx="70646"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00" name="Oval 99"/>
            <p:cNvSpPr/>
            <p:nvPr/>
          </p:nvSpPr>
          <p:spPr>
            <a:xfrm>
              <a:off x="4967537" y="1529421"/>
              <a:ext cx="72411"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01" name="Oval 100"/>
            <p:cNvSpPr/>
            <p:nvPr/>
          </p:nvSpPr>
          <p:spPr>
            <a:xfrm>
              <a:off x="8243733" y="2862258"/>
              <a:ext cx="72412"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02" name="Oval 101"/>
            <p:cNvSpPr/>
            <p:nvPr/>
          </p:nvSpPr>
          <p:spPr>
            <a:xfrm>
              <a:off x="8388556" y="2925165"/>
              <a:ext cx="72412"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03" name="Oval 102"/>
            <p:cNvSpPr/>
            <p:nvPr/>
          </p:nvSpPr>
          <p:spPr>
            <a:xfrm>
              <a:off x="4693784" y="2555588"/>
              <a:ext cx="72412"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04" name="Oval 103"/>
            <p:cNvSpPr/>
            <p:nvPr/>
          </p:nvSpPr>
          <p:spPr>
            <a:xfrm>
              <a:off x="3397434" y="2231225"/>
              <a:ext cx="72412" cy="72735"/>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05" name="Oval 104"/>
            <p:cNvSpPr/>
            <p:nvPr/>
          </p:nvSpPr>
          <p:spPr>
            <a:xfrm>
              <a:off x="8280822" y="2744308"/>
              <a:ext cx="72411"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06" name="Oval 105"/>
            <p:cNvSpPr/>
            <p:nvPr/>
          </p:nvSpPr>
          <p:spPr>
            <a:xfrm>
              <a:off x="4199264" y="3273119"/>
              <a:ext cx="70646" cy="72735"/>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07" name="Oval 106"/>
            <p:cNvSpPr/>
            <p:nvPr/>
          </p:nvSpPr>
          <p:spPr>
            <a:xfrm>
              <a:off x="7878141" y="2791488"/>
              <a:ext cx="72411"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08" name="Oval 107"/>
            <p:cNvSpPr/>
            <p:nvPr/>
          </p:nvSpPr>
          <p:spPr>
            <a:xfrm>
              <a:off x="6809624" y="2101480"/>
              <a:ext cx="72412" cy="72735"/>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09" name="Oval 108"/>
            <p:cNvSpPr/>
            <p:nvPr/>
          </p:nvSpPr>
          <p:spPr>
            <a:xfrm>
              <a:off x="4838608" y="2590973"/>
              <a:ext cx="70646"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10" name="Oval 109"/>
            <p:cNvSpPr/>
            <p:nvPr/>
          </p:nvSpPr>
          <p:spPr>
            <a:xfrm>
              <a:off x="7812794" y="2172250"/>
              <a:ext cx="72412" cy="72735"/>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11" name="Oval 110"/>
            <p:cNvSpPr/>
            <p:nvPr/>
          </p:nvSpPr>
          <p:spPr>
            <a:xfrm>
              <a:off x="4211627" y="1663098"/>
              <a:ext cx="72411"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12" name="Oval 111"/>
            <p:cNvSpPr/>
            <p:nvPr/>
          </p:nvSpPr>
          <p:spPr>
            <a:xfrm>
              <a:off x="4766196" y="1492071"/>
              <a:ext cx="72411" cy="72735"/>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13" name="Oval 112"/>
            <p:cNvSpPr/>
            <p:nvPr/>
          </p:nvSpPr>
          <p:spPr>
            <a:xfrm>
              <a:off x="5940681" y="2465159"/>
              <a:ext cx="70646"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14" name="Oval 113"/>
            <p:cNvSpPr/>
            <p:nvPr/>
          </p:nvSpPr>
          <p:spPr>
            <a:xfrm>
              <a:off x="7380089" y="2852430"/>
              <a:ext cx="72411" cy="72735"/>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15" name="Oval 114"/>
            <p:cNvSpPr/>
            <p:nvPr/>
          </p:nvSpPr>
          <p:spPr>
            <a:xfrm>
              <a:off x="4766196" y="1440959"/>
              <a:ext cx="72411" cy="72735"/>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16" name="Oval 115"/>
            <p:cNvSpPr/>
            <p:nvPr/>
          </p:nvSpPr>
          <p:spPr>
            <a:xfrm>
              <a:off x="9107377" y="3033287"/>
              <a:ext cx="72411"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17" name="Oval 116"/>
            <p:cNvSpPr/>
            <p:nvPr/>
          </p:nvSpPr>
          <p:spPr>
            <a:xfrm>
              <a:off x="3805414" y="2317722"/>
              <a:ext cx="72411" cy="72735"/>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18" name="Oval 117"/>
            <p:cNvSpPr/>
            <p:nvPr/>
          </p:nvSpPr>
          <p:spPr>
            <a:xfrm>
              <a:off x="3959068" y="2296097"/>
              <a:ext cx="72412" cy="72737"/>
            </a:xfrm>
            <a:prstGeom prst="ellipse">
              <a:avLst/>
            </a:prstGeom>
            <a:solidFill>
              <a:srgbClr val="339933"/>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19" name="Oval 118"/>
            <p:cNvSpPr/>
            <p:nvPr/>
          </p:nvSpPr>
          <p:spPr>
            <a:xfrm>
              <a:off x="1548282" y="2781659"/>
              <a:ext cx="70646" cy="70770"/>
            </a:xfrm>
            <a:prstGeom prst="ellipse">
              <a:avLst/>
            </a:prstGeom>
            <a:solidFill>
              <a:srgbClr val="CC66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20" name="Oval 119"/>
            <p:cNvSpPr/>
            <p:nvPr/>
          </p:nvSpPr>
          <p:spPr>
            <a:xfrm>
              <a:off x="5274846" y="1521558"/>
              <a:ext cx="72411"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21" name="Oval 120"/>
            <p:cNvSpPr/>
            <p:nvPr/>
          </p:nvSpPr>
          <p:spPr>
            <a:xfrm>
              <a:off x="1276296" y="2073958"/>
              <a:ext cx="72411" cy="70770"/>
            </a:xfrm>
            <a:prstGeom prst="ellipse">
              <a:avLst/>
            </a:prstGeom>
            <a:solidFill>
              <a:srgbClr val="0000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22" name="Oval 121"/>
            <p:cNvSpPr/>
            <p:nvPr/>
          </p:nvSpPr>
          <p:spPr>
            <a:xfrm>
              <a:off x="4464185" y="884626"/>
              <a:ext cx="72412"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23" name="Oval 122"/>
            <p:cNvSpPr/>
            <p:nvPr/>
          </p:nvSpPr>
          <p:spPr>
            <a:xfrm>
              <a:off x="6588857" y="1529421"/>
              <a:ext cx="72411"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24" name="Oval 123"/>
            <p:cNvSpPr/>
            <p:nvPr/>
          </p:nvSpPr>
          <p:spPr>
            <a:xfrm>
              <a:off x="2411926" y="2997902"/>
              <a:ext cx="72412"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25" name="Oval 124"/>
            <p:cNvSpPr/>
            <p:nvPr/>
          </p:nvSpPr>
          <p:spPr>
            <a:xfrm>
              <a:off x="4591347" y="3237734"/>
              <a:ext cx="72412"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26" name="Oval 125"/>
            <p:cNvSpPr/>
            <p:nvPr/>
          </p:nvSpPr>
          <p:spPr>
            <a:xfrm>
              <a:off x="3717107" y="2184045"/>
              <a:ext cx="70646"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27" name="Oval 126"/>
            <p:cNvSpPr/>
            <p:nvPr/>
          </p:nvSpPr>
          <p:spPr>
            <a:xfrm>
              <a:off x="4015585" y="1446856"/>
              <a:ext cx="72412"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28" name="Oval 127"/>
            <p:cNvSpPr/>
            <p:nvPr/>
          </p:nvSpPr>
          <p:spPr>
            <a:xfrm>
              <a:off x="3907850" y="2561486"/>
              <a:ext cx="72411" cy="72735"/>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29" name="Oval 128"/>
            <p:cNvSpPr/>
            <p:nvPr/>
          </p:nvSpPr>
          <p:spPr>
            <a:xfrm>
              <a:off x="7199942" y="1413437"/>
              <a:ext cx="72411" cy="7077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30" name="Oval 129"/>
            <p:cNvSpPr/>
            <p:nvPr/>
          </p:nvSpPr>
          <p:spPr>
            <a:xfrm>
              <a:off x="8748850" y="3172860"/>
              <a:ext cx="72412" cy="70770"/>
            </a:xfrm>
            <a:prstGeom prst="ellipse">
              <a:avLst/>
            </a:prstGeom>
            <a:solidFill>
              <a:srgbClr val="6666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31" name="Oval 130"/>
            <p:cNvSpPr/>
            <p:nvPr/>
          </p:nvSpPr>
          <p:spPr>
            <a:xfrm>
              <a:off x="4218692" y="1444891"/>
              <a:ext cx="72411"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32" name="Oval 131"/>
            <p:cNvSpPr/>
            <p:nvPr/>
          </p:nvSpPr>
          <p:spPr>
            <a:xfrm>
              <a:off x="4651396" y="1458651"/>
              <a:ext cx="72412" cy="72737"/>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33" name="Oval 132"/>
            <p:cNvSpPr/>
            <p:nvPr/>
          </p:nvSpPr>
          <p:spPr>
            <a:xfrm>
              <a:off x="3943173" y="1167707"/>
              <a:ext cx="72411" cy="72737"/>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34" name="Oval 133"/>
            <p:cNvSpPr/>
            <p:nvPr/>
          </p:nvSpPr>
          <p:spPr>
            <a:xfrm>
              <a:off x="3805414" y="1193263"/>
              <a:ext cx="72411" cy="7077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grpSp>
      <p:sp>
        <p:nvSpPr>
          <p:cNvPr id="53256" name="TextBox 134"/>
          <p:cNvSpPr txBox="1">
            <a:spLocks noChangeArrowheads="1"/>
          </p:cNvSpPr>
          <p:nvPr/>
        </p:nvSpPr>
        <p:spPr bwMode="auto">
          <a:xfrm>
            <a:off x="179388" y="5067300"/>
            <a:ext cx="2759075" cy="523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r>
              <a:rPr lang="fr-FR" sz="1400" b="1">
                <a:latin typeface="Verdana" charset="0"/>
                <a:cs typeface="Verdana" charset="0"/>
              </a:rPr>
              <a:t>Convention de Budapest</a:t>
            </a:r>
          </a:p>
          <a:p>
            <a:r>
              <a:rPr lang="fr-FR" sz="1400" b="1">
                <a:latin typeface="Verdana" charset="0"/>
                <a:cs typeface="Verdana" charset="0"/>
              </a:rPr>
              <a:t>Ratification/adhésion: 56</a:t>
            </a:r>
          </a:p>
        </p:txBody>
      </p:sp>
      <p:sp>
        <p:nvSpPr>
          <p:cNvPr id="53257" name="TextBox 135"/>
          <p:cNvSpPr txBox="1">
            <a:spLocks noChangeArrowheads="1"/>
          </p:cNvSpPr>
          <p:nvPr/>
        </p:nvSpPr>
        <p:spPr bwMode="auto">
          <a:xfrm>
            <a:off x="179388" y="5641975"/>
            <a:ext cx="2759075"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r>
              <a:rPr lang="fr-FR" sz="1400" b="1">
                <a:latin typeface="Verdana" charset="0"/>
                <a:cs typeface="Verdana" charset="0"/>
              </a:rPr>
              <a:t>Signée par : 4</a:t>
            </a:r>
          </a:p>
        </p:txBody>
      </p:sp>
      <p:sp>
        <p:nvSpPr>
          <p:cNvPr id="53258" name="TextBox 136"/>
          <p:cNvSpPr txBox="1">
            <a:spLocks noChangeArrowheads="1"/>
          </p:cNvSpPr>
          <p:nvPr/>
        </p:nvSpPr>
        <p:spPr bwMode="auto">
          <a:xfrm>
            <a:off x="179388" y="5978525"/>
            <a:ext cx="2759075" cy="523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r>
              <a:rPr lang="fr-FR" sz="1400" b="1">
                <a:latin typeface="Verdana" charset="0"/>
                <a:cs typeface="Verdana" charset="0"/>
              </a:rPr>
              <a:t>Invités à adhérer:  9</a:t>
            </a:r>
          </a:p>
          <a:p>
            <a:r>
              <a:rPr lang="fr-FR" sz="1400" b="1">
                <a:latin typeface="Verdana" charset="0"/>
                <a:cs typeface="Verdana" charset="0"/>
              </a:rPr>
              <a:t>= 69</a:t>
            </a:r>
          </a:p>
        </p:txBody>
      </p:sp>
      <p:sp>
        <p:nvSpPr>
          <p:cNvPr id="53259" name="TextBox 137"/>
          <p:cNvSpPr txBox="1">
            <a:spLocks noChangeArrowheads="1"/>
          </p:cNvSpPr>
          <p:nvPr/>
        </p:nvSpPr>
        <p:spPr bwMode="auto">
          <a:xfrm>
            <a:off x="3795713" y="5210175"/>
            <a:ext cx="4981575" cy="522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r>
              <a:rPr lang="fr-FR" sz="1400" b="1">
                <a:latin typeface="Verdana" charset="0"/>
                <a:cs typeface="Verdana" charset="0"/>
              </a:rPr>
              <a:t>Autres États ayant des lois/projets de loi en grande partie conformes à la Convention de Budapest = 20</a:t>
            </a:r>
          </a:p>
        </p:txBody>
      </p:sp>
      <p:sp>
        <p:nvSpPr>
          <p:cNvPr id="139" name="Oval 138"/>
          <p:cNvSpPr/>
          <p:nvPr/>
        </p:nvSpPr>
        <p:spPr>
          <a:xfrm>
            <a:off x="2843213" y="5589588"/>
            <a:ext cx="360362" cy="360362"/>
          </a:xfrm>
          <a:prstGeom prst="ellipse">
            <a:avLst/>
          </a:prstGeom>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40" name="Oval 139"/>
          <p:cNvSpPr/>
          <p:nvPr/>
        </p:nvSpPr>
        <p:spPr>
          <a:xfrm>
            <a:off x="2843213" y="5135563"/>
            <a:ext cx="360362" cy="381000"/>
          </a:xfrm>
          <a:prstGeom prst="ellipse">
            <a:avLst/>
          </a:prstGeom>
          <a:solidFill>
            <a:srgbClr val="0000CC"/>
          </a:solid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41" name="Oval 140"/>
          <p:cNvSpPr/>
          <p:nvPr/>
        </p:nvSpPr>
        <p:spPr>
          <a:xfrm>
            <a:off x="2843213" y="6021388"/>
            <a:ext cx="366712" cy="360362"/>
          </a:xfrm>
          <a:prstGeom prst="ellipse">
            <a:avLst/>
          </a:prstGeom>
          <a:solidFill>
            <a:srgbClr val="9933FF"/>
          </a:solid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42" name="Oval 141"/>
          <p:cNvSpPr/>
          <p:nvPr/>
        </p:nvSpPr>
        <p:spPr>
          <a:xfrm>
            <a:off x="8388350" y="5318125"/>
            <a:ext cx="354013" cy="384175"/>
          </a:xfrm>
          <a:prstGeom prst="ellipse">
            <a:avLst/>
          </a:prstGeom>
          <a:solidFill>
            <a:srgbClr val="00B050"/>
          </a:solid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53264" name="TextBox 142"/>
          <p:cNvSpPr txBox="1">
            <a:spLocks noChangeArrowheads="1"/>
          </p:cNvSpPr>
          <p:nvPr/>
        </p:nvSpPr>
        <p:spPr bwMode="auto">
          <a:xfrm>
            <a:off x="3832225" y="5805488"/>
            <a:ext cx="4981575" cy="5222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r>
              <a:rPr lang="fr-FR" sz="1400" b="1">
                <a:latin typeface="Verdana" charset="0"/>
                <a:cs typeface="Verdana" charset="0"/>
              </a:rPr>
              <a:t>Autres États s'inspirant de la Convention de Budapest pour la législation = </a:t>
            </a:r>
            <a:r>
              <a:rPr lang="fr-FR" sz="1400" b="1" smtClean="0">
                <a:latin typeface="Verdana" charset="0"/>
                <a:cs typeface="Verdana" charset="0"/>
              </a:rPr>
              <a:t>+ de 45</a:t>
            </a:r>
            <a:endParaRPr lang="fr-FR" sz="1400" b="1">
              <a:latin typeface="Verdana" charset="0"/>
              <a:cs typeface="Verdana" charset="0"/>
            </a:endParaRPr>
          </a:p>
        </p:txBody>
      </p:sp>
      <p:sp>
        <p:nvSpPr>
          <p:cNvPr id="53265" name="TextBox 143"/>
          <p:cNvSpPr txBox="1">
            <a:spLocks noChangeArrowheads="1"/>
          </p:cNvSpPr>
          <p:nvPr/>
        </p:nvSpPr>
        <p:spPr bwMode="auto">
          <a:xfrm>
            <a:off x="323850" y="3625850"/>
            <a:ext cx="2195513" cy="8318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r>
              <a:rPr lang="fr-FR" sz="4800" b="1">
                <a:latin typeface="Verdana" charset="0"/>
                <a:cs typeface="Verdana" charset="0"/>
              </a:rPr>
              <a:t>130</a:t>
            </a:r>
            <a:r>
              <a:rPr lang="fr-FR" sz="4000" b="1">
                <a:latin typeface="Verdana" charset="0"/>
                <a:cs typeface="Verdana" charset="0"/>
              </a:rPr>
              <a:t>+</a:t>
            </a:r>
          </a:p>
        </p:txBody>
      </p:sp>
      <p:sp>
        <p:nvSpPr>
          <p:cNvPr id="145" name="Oval 144"/>
          <p:cNvSpPr/>
          <p:nvPr/>
        </p:nvSpPr>
        <p:spPr>
          <a:xfrm>
            <a:off x="8388350" y="5886450"/>
            <a:ext cx="354013" cy="358775"/>
          </a:xfrm>
          <a:prstGeom prst="ellipse">
            <a:avLst/>
          </a:prstGeom>
          <a:solidFill>
            <a:srgbClr val="FFFF00"/>
          </a:solid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46" name="Oval 145"/>
          <p:cNvSpPr/>
          <p:nvPr/>
        </p:nvSpPr>
        <p:spPr>
          <a:xfrm>
            <a:off x="1901825" y="2868613"/>
            <a:ext cx="65088" cy="57150"/>
          </a:xfrm>
          <a:prstGeom prst="ellipse">
            <a:avLst/>
          </a:prstGeom>
          <a:solidFill>
            <a:srgbClr val="9966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47" name="Oval 146"/>
          <p:cNvSpPr/>
          <p:nvPr/>
        </p:nvSpPr>
        <p:spPr>
          <a:xfrm>
            <a:off x="5235575" y="3492500"/>
            <a:ext cx="63500" cy="57150"/>
          </a:xfrm>
          <a:prstGeom prst="ellipse">
            <a:avLst/>
          </a:prstGeom>
          <a:solidFill>
            <a:srgbClr val="000099"/>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48" name="Oval 147"/>
          <p:cNvSpPr/>
          <p:nvPr/>
        </p:nvSpPr>
        <p:spPr>
          <a:xfrm>
            <a:off x="4070350" y="1719263"/>
            <a:ext cx="63500" cy="5715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49" name="Oval 148"/>
          <p:cNvSpPr/>
          <p:nvPr/>
        </p:nvSpPr>
        <p:spPr>
          <a:xfrm>
            <a:off x="4675188" y="2044700"/>
            <a:ext cx="63500" cy="57150"/>
          </a:xfrm>
          <a:prstGeom prst="ellipse">
            <a:avLst/>
          </a:prstGeom>
          <a:solidFill>
            <a:srgbClr val="9966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50" name="Oval 149"/>
          <p:cNvSpPr/>
          <p:nvPr/>
        </p:nvSpPr>
        <p:spPr>
          <a:xfrm>
            <a:off x="4676775" y="3092450"/>
            <a:ext cx="65088" cy="5715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51" name="Oval 150"/>
          <p:cNvSpPr/>
          <p:nvPr/>
        </p:nvSpPr>
        <p:spPr>
          <a:xfrm>
            <a:off x="6465888" y="2635250"/>
            <a:ext cx="65087" cy="5715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52" name="Oval 151"/>
          <p:cNvSpPr/>
          <p:nvPr/>
        </p:nvSpPr>
        <p:spPr>
          <a:xfrm>
            <a:off x="3498850" y="2420938"/>
            <a:ext cx="65088" cy="58737"/>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
        <p:nvSpPr>
          <p:cNvPr id="153" name="Oval 152"/>
          <p:cNvSpPr/>
          <p:nvPr/>
        </p:nvSpPr>
        <p:spPr>
          <a:xfrm>
            <a:off x="5435600" y="2074863"/>
            <a:ext cx="65088" cy="58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100">
              <a:latin typeface="Verdana"/>
              <a:cs typeface="Verdana"/>
            </a:endParaRPr>
          </a:p>
        </p:txBody>
      </p:sp>
    </p:spTree>
    <p:extLst>
      <p:ext uri="{BB962C8B-B14F-4D97-AF65-F5344CB8AC3E}">
        <p14:creationId xmlns:p14="http://schemas.microsoft.com/office/powerpoint/2010/main" val="6879636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GB"/>
          </a:p>
        </p:txBody>
      </p:sp>
      <p:sp>
        <p:nvSpPr>
          <p:cNvPr id="27" name="Rectangle 26"/>
          <p:cNvSpPr/>
          <p:nvPr/>
        </p:nvSpPr>
        <p:spPr>
          <a:xfrm>
            <a:off x="-36513" y="-26988"/>
            <a:ext cx="9180513" cy="1079501"/>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pic>
        <p:nvPicPr>
          <p:cNvPr id="20483" name="Picture 4"/>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6513" y="-26988"/>
            <a:ext cx="1322388" cy="107950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20484"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GB"/>
          </a:p>
        </p:txBody>
      </p:sp>
      <p:sp>
        <p:nvSpPr>
          <p:cNvPr id="20485" name="TextBox 15"/>
          <p:cNvSpPr txBox="1">
            <a:spLocks noChangeArrowheads="1"/>
          </p:cNvSpPr>
          <p:nvPr/>
        </p:nvSpPr>
        <p:spPr bwMode="auto">
          <a:xfrm>
            <a:off x="1258888" y="179388"/>
            <a:ext cx="7777162"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fr-FR" smtClean="0">
                <a:solidFill>
                  <a:schemeClr val="bg1"/>
                </a:solidFill>
                <a:latin typeface="Verdana" charset="0"/>
                <a:cs typeface="Verdana" charset="0"/>
              </a:rPr>
              <a:t>Champ d’application de la Convention </a:t>
            </a:r>
            <a:r>
              <a:rPr lang="fr-FR">
                <a:solidFill>
                  <a:schemeClr val="bg1"/>
                </a:solidFill>
                <a:latin typeface="Verdana" charset="0"/>
                <a:cs typeface="Verdana" charset="0"/>
              </a:rPr>
              <a:t>de Budapest</a:t>
            </a:r>
          </a:p>
        </p:txBody>
      </p:sp>
      <p:sp>
        <p:nvSpPr>
          <p:cNvPr id="19" name="Textfeld 12"/>
          <p:cNvSpPr txBox="1"/>
          <p:nvPr/>
        </p:nvSpPr>
        <p:spPr>
          <a:xfrm>
            <a:off x="107951" y="1231225"/>
            <a:ext cx="2786062" cy="5355312"/>
          </a:xfrm>
          <a:prstGeom prst="rect">
            <a:avLst/>
          </a:prstGeom>
          <a:noFill/>
          <a:ln>
            <a:solidFill>
              <a:schemeClr val="bg1">
                <a:lumMod val="50000"/>
              </a:schemeClr>
            </a:solidFill>
          </a:ln>
        </p:spPr>
        <p:txBody>
          <a:bodyPr>
            <a:spAutoFit/>
          </a:bodyPr>
          <a:lstStyle/>
          <a:p>
            <a:pPr fontAlgn="auto">
              <a:spcBef>
                <a:spcPts val="0"/>
              </a:spcBef>
              <a:spcAft>
                <a:spcPts val="0"/>
              </a:spcAft>
              <a:defRPr/>
            </a:pPr>
            <a:r>
              <a:rPr lang="fr-FR" b="1">
                <a:latin typeface="Verdana"/>
                <a:cs typeface="Verdana"/>
              </a:rPr>
              <a:t>Criminaliser les comportements</a:t>
            </a:r>
          </a:p>
          <a:p>
            <a:pPr marL="342900" indent="-342900" fontAlgn="auto">
              <a:spcBef>
                <a:spcPts val="0"/>
              </a:spcBef>
              <a:spcAft>
                <a:spcPts val="0"/>
              </a:spcAft>
              <a:buFont typeface="Wingdings" pitchFamily="2" charset="2"/>
              <a:buChar char="§"/>
              <a:defRPr/>
            </a:pPr>
            <a:r>
              <a:rPr lang="fr-FR">
                <a:latin typeface="Verdana"/>
                <a:cs typeface="Verdana"/>
              </a:rPr>
              <a:t>Accès illégal</a:t>
            </a:r>
          </a:p>
          <a:p>
            <a:pPr marL="342900" indent="-342900" fontAlgn="auto">
              <a:spcBef>
                <a:spcPts val="0"/>
              </a:spcBef>
              <a:spcAft>
                <a:spcPts val="0"/>
              </a:spcAft>
              <a:buFont typeface="Wingdings" pitchFamily="2" charset="2"/>
              <a:buChar char="§"/>
              <a:defRPr/>
            </a:pPr>
            <a:r>
              <a:rPr lang="fr-FR">
                <a:latin typeface="Verdana"/>
                <a:cs typeface="Verdana"/>
              </a:rPr>
              <a:t>Interception illégale</a:t>
            </a:r>
          </a:p>
          <a:p>
            <a:pPr marL="342900" indent="-342900" fontAlgn="auto">
              <a:spcBef>
                <a:spcPts val="0"/>
              </a:spcBef>
              <a:spcAft>
                <a:spcPts val="0"/>
              </a:spcAft>
              <a:buFont typeface="Wingdings" pitchFamily="2" charset="2"/>
              <a:buChar char="§"/>
              <a:defRPr/>
            </a:pPr>
            <a:r>
              <a:rPr lang="fr-FR">
                <a:latin typeface="Verdana"/>
                <a:cs typeface="Verdana"/>
              </a:rPr>
              <a:t>Atteinte à l'intégrité des données</a:t>
            </a:r>
          </a:p>
          <a:p>
            <a:pPr marL="342900" indent="-342900" fontAlgn="auto">
              <a:spcBef>
                <a:spcPts val="0"/>
              </a:spcBef>
              <a:spcAft>
                <a:spcPts val="0"/>
              </a:spcAft>
              <a:buFont typeface="Wingdings" pitchFamily="2" charset="2"/>
              <a:buChar char="§"/>
              <a:defRPr/>
            </a:pPr>
            <a:r>
              <a:rPr lang="fr-FR">
                <a:latin typeface="Verdana"/>
                <a:cs typeface="Verdana"/>
              </a:rPr>
              <a:t>Atteinte à l'intégrité d'un système</a:t>
            </a:r>
          </a:p>
          <a:p>
            <a:pPr marL="342900" indent="-342900" fontAlgn="auto">
              <a:spcBef>
                <a:spcPts val="0"/>
              </a:spcBef>
              <a:spcAft>
                <a:spcPts val="0"/>
              </a:spcAft>
              <a:buFont typeface="Wingdings" pitchFamily="2" charset="2"/>
              <a:buChar char="§"/>
              <a:defRPr/>
            </a:pPr>
            <a:r>
              <a:rPr lang="fr-FR" smtClean="0">
                <a:latin typeface="Verdana"/>
                <a:cs typeface="Verdana"/>
              </a:rPr>
              <a:t>Abus </a:t>
            </a:r>
            <a:r>
              <a:rPr lang="fr-FR">
                <a:latin typeface="Verdana"/>
                <a:cs typeface="Verdana"/>
              </a:rPr>
              <a:t>de dispositifs</a:t>
            </a:r>
          </a:p>
          <a:p>
            <a:pPr marL="342900" indent="-342900" fontAlgn="auto">
              <a:spcBef>
                <a:spcPts val="0"/>
              </a:spcBef>
              <a:spcAft>
                <a:spcPts val="0"/>
              </a:spcAft>
              <a:buFont typeface="Wingdings" pitchFamily="2" charset="2"/>
              <a:buChar char="§"/>
              <a:defRPr/>
            </a:pPr>
            <a:r>
              <a:rPr lang="fr-FR">
                <a:latin typeface="Verdana"/>
                <a:cs typeface="Verdana"/>
              </a:rPr>
              <a:t>Fraude et contrefaçon</a:t>
            </a:r>
          </a:p>
          <a:p>
            <a:pPr marL="342900" indent="-342900" fontAlgn="auto">
              <a:spcBef>
                <a:spcPts val="0"/>
              </a:spcBef>
              <a:spcAft>
                <a:spcPts val="0"/>
              </a:spcAft>
              <a:buFont typeface="Wingdings" pitchFamily="2" charset="2"/>
              <a:buChar char="§"/>
              <a:defRPr/>
            </a:pPr>
            <a:r>
              <a:rPr lang="fr-FR">
                <a:latin typeface="Verdana"/>
                <a:cs typeface="Verdana"/>
              </a:rPr>
              <a:t>Pornographie infantile</a:t>
            </a:r>
          </a:p>
          <a:p>
            <a:pPr marL="342900" indent="-342900" fontAlgn="auto">
              <a:spcBef>
                <a:spcPts val="0"/>
              </a:spcBef>
              <a:spcAft>
                <a:spcPts val="0"/>
              </a:spcAft>
              <a:buFont typeface="Wingdings" pitchFamily="2" charset="2"/>
              <a:buChar char="§"/>
              <a:defRPr/>
            </a:pPr>
            <a:r>
              <a:rPr lang="fr-FR">
                <a:latin typeface="Verdana"/>
                <a:cs typeface="Verdana"/>
              </a:rPr>
              <a:t>Violation des droits de propriété intellectuelle</a:t>
            </a:r>
          </a:p>
        </p:txBody>
      </p:sp>
      <p:sp>
        <p:nvSpPr>
          <p:cNvPr id="21" name="Textfeld 4"/>
          <p:cNvSpPr txBox="1"/>
          <p:nvPr/>
        </p:nvSpPr>
        <p:spPr>
          <a:xfrm>
            <a:off x="6309518" y="1258234"/>
            <a:ext cx="2726531" cy="5970865"/>
          </a:xfrm>
          <a:prstGeom prst="rect">
            <a:avLst/>
          </a:prstGeom>
          <a:noFill/>
          <a:ln>
            <a:solidFill>
              <a:schemeClr val="bg1">
                <a:lumMod val="50000"/>
              </a:schemeClr>
            </a:solidFill>
          </a:ln>
        </p:spPr>
        <p:txBody>
          <a:bodyPr wrap="square">
            <a:spAutoFit/>
          </a:bodyPr>
          <a:lstStyle/>
          <a:p>
            <a:pPr fontAlgn="auto">
              <a:spcBef>
                <a:spcPts val="0"/>
              </a:spcBef>
              <a:spcAft>
                <a:spcPts val="0"/>
              </a:spcAft>
              <a:defRPr/>
            </a:pPr>
            <a:r>
              <a:rPr lang="fr-FR" sz="2000" b="1">
                <a:latin typeface="Verdana"/>
                <a:cs typeface="Verdana"/>
              </a:rPr>
              <a:t>Coopération internationale</a:t>
            </a:r>
          </a:p>
          <a:p>
            <a:pPr marL="361950" indent="-361950" fontAlgn="auto">
              <a:spcBef>
                <a:spcPts val="0"/>
              </a:spcBef>
              <a:spcAft>
                <a:spcPts val="0"/>
              </a:spcAft>
              <a:buFont typeface="Wingdings" pitchFamily="2" charset="2"/>
              <a:buChar char="§"/>
              <a:defRPr/>
            </a:pPr>
            <a:r>
              <a:rPr lang="fr-FR">
                <a:latin typeface="Verdana"/>
                <a:cs typeface="Verdana"/>
              </a:rPr>
              <a:t>Extradition</a:t>
            </a:r>
          </a:p>
          <a:p>
            <a:pPr marL="361950" indent="-361950" fontAlgn="auto">
              <a:spcBef>
                <a:spcPts val="0"/>
              </a:spcBef>
              <a:spcAft>
                <a:spcPts val="0"/>
              </a:spcAft>
              <a:buFont typeface="Wingdings" pitchFamily="2" charset="2"/>
              <a:buChar char="§"/>
              <a:defRPr/>
            </a:pPr>
            <a:r>
              <a:rPr lang="fr-FR">
                <a:latin typeface="Verdana"/>
                <a:cs typeface="Verdana"/>
              </a:rPr>
              <a:t>Entraide judiciaire</a:t>
            </a:r>
          </a:p>
          <a:p>
            <a:pPr marL="361950" indent="-361950" fontAlgn="auto">
              <a:spcBef>
                <a:spcPts val="0"/>
              </a:spcBef>
              <a:spcAft>
                <a:spcPts val="0"/>
              </a:spcAft>
              <a:buFont typeface="Wingdings" pitchFamily="2" charset="2"/>
              <a:buChar char="§"/>
              <a:defRPr/>
            </a:pPr>
            <a:r>
              <a:rPr lang="fr-FR">
                <a:latin typeface="Verdana"/>
                <a:cs typeface="Verdana"/>
              </a:rPr>
              <a:t>Communication </a:t>
            </a:r>
            <a:r>
              <a:rPr lang="fr-FR" smtClean="0">
                <a:latin typeface="Verdana"/>
                <a:cs typeface="Verdana"/>
              </a:rPr>
              <a:t>spontanée </a:t>
            </a:r>
            <a:r>
              <a:rPr lang="fr-FR">
                <a:latin typeface="Verdana"/>
                <a:cs typeface="Verdana"/>
              </a:rPr>
              <a:t>de renseignements ´</a:t>
            </a:r>
          </a:p>
          <a:p>
            <a:pPr marL="361950" indent="-361950" fontAlgn="auto">
              <a:spcBef>
                <a:spcPts val="0"/>
              </a:spcBef>
              <a:spcAft>
                <a:spcPts val="0"/>
              </a:spcAft>
              <a:buFont typeface="Wingdings" pitchFamily="2" charset="2"/>
              <a:buChar char="§"/>
              <a:defRPr/>
            </a:pPr>
            <a:r>
              <a:rPr lang="fr-FR">
                <a:latin typeface="Verdana"/>
                <a:cs typeface="Verdana"/>
              </a:rPr>
              <a:t>Conservation rapide de données</a:t>
            </a:r>
          </a:p>
          <a:p>
            <a:pPr marL="361950" indent="-361950" fontAlgn="auto">
              <a:spcBef>
                <a:spcPts val="0"/>
              </a:spcBef>
              <a:spcAft>
                <a:spcPts val="0"/>
              </a:spcAft>
              <a:buFont typeface="Wingdings" pitchFamily="2" charset="2"/>
              <a:buChar char="§"/>
              <a:defRPr/>
            </a:pPr>
            <a:r>
              <a:rPr lang="fr-FR">
                <a:latin typeface="Verdana"/>
                <a:cs typeface="Verdana"/>
              </a:rPr>
              <a:t>Demande d’entraide judiciaire pour accéder aux données informatiques</a:t>
            </a:r>
          </a:p>
          <a:p>
            <a:pPr marL="361950" indent="-361950" fontAlgn="auto">
              <a:spcBef>
                <a:spcPts val="0"/>
              </a:spcBef>
              <a:spcAft>
                <a:spcPts val="0"/>
              </a:spcAft>
              <a:buFont typeface="Wingdings" pitchFamily="2" charset="2"/>
              <a:buChar char="§"/>
              <a:defRPr/>
            </a:pPr>
            <a:r>
              <a:rPr lang="fr-FR">
                <a:latin typeface="Verdana"/>
                <a:cs typeface="Verdana"/>
              </a:rPr>
              <a:t>Demande d’entraide judiciaire pour une interception</a:t>
            </a:r>
          </a:p>
          <a:p>
            <a:pPr marL="361950" indent="-361950" fontAlgn="auto">
              <a:spcBef>
                <a:spcPts val="0"/>
              </a:spcBef>
              <a:spcAft>
                <a:spcPts val="0"/>
              </a:spcAft>
              <a:buFont typeface="Wingdings" pitchFamily="2" charset="2"/>
              <a:buChar char="§"/>
              <a:defRPr/>
            </a:pPr>
            <a:r>
              <a:rPr lang="fr-FR">
                <a:latin typeface="Verdana"/>
                <a:cs typeface="Verdana"/>
              </a:rPr>
              <a:t>Points de contact disponibles 24/7</a:t>
            </a:r>
          </a:p>
        </p:txBody>
      </p:sp>
      <p:sp>
        <p:nvSpPr>
          <p:cNvPr id="20489" name="Textfeld 16"/>
          <p:cNvSpPr txBox="1">
            <a:spLocks noChangeArrowheads="1"/>
          </p:cNvSpPr>
          <p:nvPr/>
        </p:nvSpPr>
        <p:spPr bwMode="auto">
          <a:xfrm>
            <a:off x="2894013" y="1433513"/>
            <a:ext cx="642937" cy="7699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eaLnBrk="1" hangingPunct="1"/>
            <a:r>
              <a:rPr lang="fr-FR" sz="4400" b="1">
                <a:latin typeface="Verdana" charset="0"/>
                <a:cs typeface="Verdana" charset="0"/>
              </a:rPr>
              <a:t>+</a:t>
            </a:r>
          </a:p>
        </p:txBody>
      </p:sp>
      <p:sp>
        <p:nvSpPr>
          <p:cNvPr id="20490" name="Textfeld 17"/>
          <p:cNvSpPr txBox="1">
            <a:spLocks noChangeArrowheads="1"/>
          </p:cNvSpPr>
          <p:nvPr/>
        </p:nvSpPr>
        <p:spPr bwMode="auto">
          <a:xfrm>
            <a:off x="5822950" y="1433513"/>
            <a:ext cx="642938" cy="7699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eaLnBrk="1" hangingPunct="1"/>
            <a:r>
              <a:rPr lang="fr-FR" sz="4400" b="1">
                <a:latin typeface="Verdana" charset="0"/>
                <a:cs typeface="Verdana" charset="0"/>
              </a:rPr>
              <a:t>+</a:t>
            </a:r>
          </a:p>
        </p:txBody>
      </p:sp>
      <p:sp>
        <p:nvSpPr>
          <p:cNvPr id="24" name="Textfeld 18"/>
          <p:cNvSpPr txBox="1"/>
          <p:nvPr/>
        </p:nvSpPr>
        <p:spPr>
          <a:xfrm>
            <a:off x="3184525" y="5681663"/>
            <a:ext cx="1963738" cy="339725"/>
          </a:xfrm>
          <a:prstGeom prst="rect">
            <a:avLst/>
          </a:prstGeom>
          <a:noFill/>
        </p:spPr>
        <p:txBody>
          <a:bodyPr>
            <a:spAutoFit/>
          </a:bodyPr>
          <a:lstStyle/>
          <a:p>
            <a:pPr fontAlgn="auto">
              <a:spcBef>
                <a:spcPts val="0"/>
              </a:spcBef>
              <a:spcAft>
                <a:spcPts val="0"/>
              </a:spcAft>
              <a:defRPr/>
            </a:pPr>
            <a:r>
              <a:rPr lang="fr-FR" sz="1600" b="1">
                <a:solidFill>
                  <a:schemeClr val="tx1">
                    <a:lumMod val="65000"/>
                    <a:lumOff val="35000"/>
                  </a:schemeClr>
                </a:solidFill>
                <a:latin typeface="Verdana"/>
                <a:cs typeface="Verdana"/>
              </a:rPr>
              <a:t>Harmonisation </a:t>
            </a:r>
          </a:p>
        </p:txBody>
      </p:sp>
      <p:cxnSp>
        <p:nvCxnSpPr>
          <p:cNvPr id="25" name="Form 20"/>
          <p:cNvCxnSpPr>
            <a:stCxn id="19" idx="2"/>
          </p:cNvCxnSpPr>
          <p:nvPr/>
        </p:nvCxnSpPr>
        <p:spPr>
          <a:xfrm rot="5400000" flipH="1" flipV="1">
            <a:off x="3520341" y="3783867"/>
            <a:ext cx="783311" cy="4822030"/>
          </a:xfrm>
          <a:prstGeom prst="bentConnector4">
            <a:avLst>
              <a:gd name="adj1" fmla="val -29184"/>
              <a:gd name="adj2" fmla="val 64444"/>
            </a:avLst>
          </a:prstGeom>
          <a:ln>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6" name="Gerade Verbindung 27"/>
          <p:cNvCxnSpPr/>
          <p:nvPr/>
        </p:nvCxnSpPr>
        <p:spPr>
          <a:xfrm>
            <a:off x="4608513" y="4073525"/>
            <a:ext cx="0" cy="2003425"/>
          </a:xfrm>
          <a:prstGeom prst="line">
            <a:avLst/>
          </a:prstGeom>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34925" y="6588125"/>
            <a:ext cx="9215438" cy="29686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22" name="Rectangle 11"/>
          <p:cNvSpPr>
            <a:spLocks noChangeArrowheads="1"/>
          </p:cNvSpPr>
          <p:nvPr/>
        </p:nvSpPr>
        <p:spPr bwMode="auto">
          <a:xfrm>
            <a:off x="7938" y="6597650"/>
            <a:ext cx="9136062" cy="276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r>
              <a:rPr lang="fr-FR" sz="1200" b="1">
                <a:solidFill>
                  <a:srgbClr val="FFFFFF"/>
                </a:solidFill>
                <a:latin typeface="Verdana" charset="0"/>
                <a:cs typeface="Verdana" charset="0"/>
              </a:rPr>
              <a:t>www.coe.int/cybercrime						                      - </a:t>
            </a:r>
            <a:fld id="{F50FF694-912A-834E-AD45-B984C7BF2CE4}" type="slidenum">
              <a:rPr lang="en-US" sz="1200" b="1">
                <a:solidFill>
                  <a:srgbClr val="FFFFFF"/>
                </a:solidFill>
                <a:latin typeface="Verdana" charset="0"/>
                <a:cs typeface="Verdana" charset="0"/>
              </a:rPr>
              <a:pPr/>
              <a:t>8</a:t>
            </a:fld>
            <a:r>
              <a:rPr lang="fr-FR" sz="1200" b="1">
                <a:solidFill>
                  <a:srgbClr val="FFFFFF"/>
                </a:solidFill>
                <a:latin typeface="Verdana" charset="0"/>
                <a:cs typeface="Verdana" charset="0"/>
              </a:rPr>
              <a:t> -</a:t>
            </a:r>
          </a:p>
        </p:txBody>
      </p:sp>
      <p:sp>
        <p:nvSpPr>
          <p:cNvPr id="20" name="Textfeld 3"/>
          <p:cNvSpPr txBox="1"/>
          <p:nvPr/>
        </p:nvSpPr>
        <p:spPr>
          <a:xfrm>
            <a:off x="3447257" y="1258234"/>
            <a:ext cx="2428875" cy="3477875"/>
          </a:xfrm>
          <a:prstGeom prst="rect">
            <a:avLst/>
          </a:prstGeom>
          <a:solidFill>
            <a:srgbClr val="FFFFFF"/>
          </a:solidFill>
          <a:ln>
            <a:solidFill>
              <a:schemeClr val="bg1">
                <a:lumMod val="50000"/>
              </a:schemeClr>
            </a:solidFill>
          </a:ln>
        </p:spPr>
        <p:txBody>
          <a:bodyPr>
            <a:spAutoFit/>
          </a:bodyPr>
          <a:lstStyle/>
          <a:p>
            <a:pPr fontAlgn="auto">
              <a:spcBef>
                <a:spcPts val="0"/>
              </a:spcBef>
              <a:spcAft>
                <a:spcPts val="0"/>
              </a:spcAft>
              <a:defRPr/>
            </a:pPr>
            <a:r>
              <a:rPr lang="fr-FR" sz="2000" b="1">
                <a:latin typeface="Verdana"/>
                <a:cs typeface="Verdana"/>
              </a:rPr>
              <a:t>Outils de procédure</a:t>
            </a:r>
          </a:p>
          <a:p>
            <a:pPr marL="361950" indent="-361950" fontAlgn="auto">
              <a:spcBef>
                <a:spcPts val="0"/>
              </a:spcBef>
              <a:spcAft>
                <a:spcPts val="0"/>
              </a:spcAft>
              <a:buFont typeface="Wingdings" pitchFamily="2" charset="2"/>
              <a:buChar char="§"/>
              <a:defRPr/>
            </a:pPr>
            <a:r>
              <a:rPr lang="fr-FR">
                <a:latin typeface="Verdana"/>
                <a:cs typeface="Verdana"/>
              </a:rPr>
              <a:t>Conservation rapide de données</a:t>
            </a:r>
          </a:p>
          <a:p>
            <a:pPr marL="361950" indent="-361950" fontAlgn="auto">
              <a:spcBef>
                <a:spcPts val="0"/>
              </a:spcBef>
              <a:spcAft>
                <a:spcPts val="0"/>
              </a:spcAft>
              <a:buFont typeface="Wingdings" pitchFamily="2" charset="2"/>
              <a:buChar char="§"/>
              <a:defRPr/>
            </a:pPr>
            <a:r>
              <a:rPr lang="fr-FR">
                <a:latin typeface="Verdana"/>
                <a:cs typeface="Verdana"/>
              </a:rPr>
              <a:t>Saisie et perquisition</a:t>
            </a:r>
          </a:p>
          <a:p>
            <a:pPr marL="361950" indent="-361950" fontAlgn="auto">
              <a:spcBef>
                <a:spcPts val="0"/>
              </a:spcBef>
              <a:spcAft>
                <a:spcPts val="0"/>
              </a:spcAft>
              <a:buFont typeface="Wingdings" pitchFamily="2" charset="2"/>
              <a:buChar char="§"/>
              <a:defRPr/>
            </a:pPr>
            <a:r>
              <a:rPr lang="fr-FR">
                <a:latin typeface="Verdana"/>
                <a:cs typeface="Verdana"/>
              </a:rPr>
              <a:t>Injonction de produire</a:t>
            </a:r>
          </a:p>
          <a:p>
            <a:pPr marL="361950" indent="-361950" fontAlgn="auto">
              <a:spcBef>
                <a:spcPts val="0"/>
              </a:spcBef>
              <a:spcAft>
                <a:spcPts val="0"/>
              </a:spcAft>
              <a:buFont typeface="Wingdings" pitchFamily="2" charset="2"/>
              <a:buChar char="§"/>
              <a:defRPr/>
            </a:pPr>
            <a:r>
              <a:rPr lang="fr-FR">
                <a:latin typeface="Verdana"/>
                <a:cs typeface="Verdana"/>
              </a:rPr>
              <a:t>Interception de données </a:t>
            </a:r>
            <a:r>
              <a:rPr lang="fr-FR" smtClean="0">
                <a:latin typeface="Verdana"/>
                <a:cs typeface="Verdana"/>
              </a:rPr>
              <a:t>informatiques</a:t>
            </a:r>
            <a:endParaRPr lang="fr-FR">
              <a:latin typeface="Verdana"/>
              <a:cs typeface="Verdana"/>
            </a:endParaRPr>
          </a:p>
        </p:txBody>
      </p:sp>
    </p:spTree>
    <p:extLst>
      <p:ext uri="{BB962C8B-B14F-4D97-AF65-F5344CB8AC3E}">
        <p14:creationId xmlns:p14="http://schemas.microsoft.com/office/powerpoint/2010/main" val="13893625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Content Placeholder 2"/>
          <p:cNvSpPr>
            <a:spLocks noGrp="1"/>
          </p:cNvSpPr>
          <p:nvPr>
            <p:ph idx="1"/>
          </p:nvPr>
        </p:nvSpPr>
        <p:spPr>
          <a:ln>
            <a:solidFill>
              <a:srgbClr val="4F81BD"/>
            </a:solidFill>
            <a:miter lim="800000"/>
            <a:headEnd/>
            <a:tailEnd/>
          </a:ln>
        </p:spPr>
        <p:txBody>
          <a:bodyPr/>
          <a:lstStyle/>
          <a:p>
            <a:pPr>
              <a:spcBef>
                <a:spcPts val="600"/>
              </a:spcBef>
              <a:spcAft>
                <a:spcPts val="600"/>
              </a:spcAft>
            </a:pPr>
            <a:r>
              <a:rPr lang="fr-FR" sz="1800">
                <a:latin typeface="Verdana" charset="0"/>
                <a:ea typeface="MS PGothic" charset="0"/>
                <a:cs typeface="Verdana" charset="0"/>
              </a:rPr>
              <a:t>Convention de Budapest: Traité international sur la justice pénale</a:t>
            </a:r>
          </a:p>
          <a:p>
            <a:pPr>
              <a:spcBef>
                <a:spcPts val="600"/>
              </a:spcBef>
              <a:spcAft>
                <a:spcPts val="600"/>
              </a:spcAft>
            </a:pPr>
            <a:r>
              <a:rPr lang="fr-FR" sz="1800">
                <a:latin typeface="Verdana" charset="0"/>
                <a:ea typeface="MS PGothic" charset="0"/>
                <a:cs typeface="Verdana" charset="0"/>
              </a:rPr>
              <a:t>Cybercriminalité </a:t>
            </a:r>
            <a:r>
              <a:rPr lang="fr-FR" sz="1800" smtClean="0">
                <a:latin typeface="Verdana" charset="0"/>
                <a:ea typeface="MS PGothic" charset="0"/>
                <a:cs typeface="Verdana" charset="0"/>
              </a:rPr>
              <a:t>ET </a:t>
            </a:r>
            <a:r>
              <a:rPr lang="fr-FR" sz="1800">
                <a:latin typeface="Verdana" charset="0"/>
                <a:ea typeface="MS PGothic" charset="0"/>
                <a:cs typeface="Verdana" charset="0"/>
              </a:rPr>
              <a:t>preuves électroniques</a:t>
            </a:r>
          </a:p>
          <a:p>
            <a:pPr>
              <a:spcBef>
                <a:spcPts val="600"/>
              </a:spcBef>
              <a:spcAft>
                <a:spcPts val="600"/>
              </a:spcAft>
            </a:pPr>
            <a:r>
              <a:rPr lang="fr-FR" sz="1800" b="1">
                <a:latin typeface="Verdana" charset="0"/>
                <a:ea typeface="MS PGothic" charset="0"/>
                <a:cs typeface="Verdana" charset="0"/>
                <a:sym typeface="Wingdings" charset="0"/>
              </a:rPr>
              <a:t>Preuves électroniques dématérialisées (« cloud »)</a:t>
            </a:r>
            <a:r>
              <a:rPr lang="fr-FR" sz="1800">
                <a:latin typeface="Verdana" charset="0"/>
                <a:ea typeface="MS PGothic" charset="0"/>
                <a:cs typeface="Verdana" charset="0"/>
                <a:sym typeface="Wingdings" charset="0"/>
              </a:rPr>
              <a:t> sur des serveurs localisés dans des juridictions étrangères, inconnues, multiples ou itinérantes</a:t>
            </a:r>
          </a:p>
          <a:p>
            <a:pPr>
              <a:spcBef>
                <a:spcPts val="600"/>
              </a:spcBef>
              <a:spcAft>
                <a:spcPts val="600"/>
              </a:spcAft>
            </a:pPr>
            <a:r>
              <a:rPr lang="fr-FR" sz="1800" b="1">
                <a:latin typeface="Verdana" charset="0"/>
                <a:ea typeface="MS PGothic" charset="0"/>
                <a:cs typeface="Verdana" charset="0"/>
                <a:sym typeface="Wingdings" charset="0"/>
              </a:rPr>
              <a:t>Pas de données  pas de preuves  pas de poursuites  pas de justice  pas </a:t>
            </a:r>
            <a:r>
              <a:rPr lang="fr-FR" sz="1800" b="1" smtClean="0">
                <a:latin typeface="Verdana" charset="0"/>
                <a:ea typeface="MS PGothic" charset="0"/>
                <a:cs typeface="Verdana" charset="0"/>
                <a:sym typeface="Wingdings" charset="0"/>
              </a:rPr>
              <a:t>d’état de </a:t>
            </a:r>
            <a:r>
              <a:rPr lang="fr-FR" sz="1800" b="1">
                <a:latin typeface="Verdana" charset="0"/>
                <a:ea typeface="MS PGothic" charset="0"/>
                <a:cs typeface="Verdana" charset="0"/>
                <a:sym typeface="Wingdings" charset="0"/>
              </a:rPr>
              <a:t>droit</a:t>
            </a:r>
          </a:p>
          <a:p>
            <a:pPr>
              <a:spcBef>
                <a:spcPts val="600"/>
              </a:spcBef>
              <a:spcAft>
                <a:spcPts val="600"/>
              </a:spcAft>
            </a:pPr>
            <a:r>
              <a:rPr lang="fr-FR" sz="1800">
                <a:latin typeface="Verdana" charset="0"/>
                <a:ea typeface="MS PGothic" charset="0"/>
                <a:cs typeface="Verdana" charset="0"/>
                <a:sym typeface="Wingdings" charset="0"/>
              </a:rPr>
              <a:t>Moins de 1% des cybercrimes finissent par être jugés Comment promouvoir l'état de droit dans le cyberespace? Les gouvernements sont-ils tenus de protéger? </a:t>
            </a:r>
            <a:br>
              <a:rPr lang="fr-FR" sz="1800">
                <a:latin typeface="Verdana" charset="0"/>
                <a:ea typeface="MS PGothic" charset="0"/>
                <a:cs typeface="Verdana" charset="0"/>
                <a:sym typeface="Wingdings" charset="0"/>
              </a:rPr>
            </a:br>
            <a:r>
              <a:rPr lang="fr-FR" sz="1400">
                <a:latin typeface="Verdana" charset="0"/>
                <a:ea typeface="MS PGothic" charset="0"/>
                <a:cs typeface="Verdana" charset="0"/>
                <a:sym typeface="Wingdings" charset="0"/>
              </a:rPr>
              <a:t>(voir, par exemple, l’affaire K.U. c. Finlande - </a:t>
            </a:r>
            <a:r>
              <a:rPr lang="fr-FR" sz="1400">
                <a:latin typeface="Verdana" charset="0"/>
                <a:ea typeface="MS PGothic" charset="0"/>
                <a:cs typeface="Verdana" charset="0"/>
                <a:sym typeface="Wingdings" charset="0"/>
                <a:hlinkClick r:id="rId3"/>
              </a:rPr>
              <a:t>http://humanrightshouse.org/Articles/11059.html</a:t>
            </a:r>
            <a:r>
              <a:rPr lang="fr-FR" sz="1400">
                <a:latin typeface="Verdana" charset="0"/>
                <a:ea typeface="MS PGothic" charset="0"/>
                <a:cs typeface="Verdana" charset="0"/>
                <a:sym typeface="Wingdings" charset="0"/>
              </a:rPr>
              <a:t>) </a:t>
            </a:r>
          </a:p>
          <a:p>
            <a:pPr>
              <a:spcBef>
                <a:spcPts val="600"/>
              </a:spcBef>
              <a:spcAft>
                <a:spcPts val="600"/>
              </a:spcAft>
            </a:pPr>
            <a:r>
              <a:rPr lang="fr-FR" sz="1800" smtClean="0">
                <a:latin typeface="Verdana" charset="0"/>
                <a:ea typeface="MS PGothic" charset="0"/>
                <a:cs typeface="Verdana" charset="0"/>
              </a:rPr>
              <a:t>Questions</a:t>
            </a:r>
            <a:r>
              <a:rPr lang="fr-FR" sz="1800">
                <a:latin typeface="Verdana" charset="0"/>
                <a:ea typeface="MS PGothic" charset="0"/>
                <a:cs typeface="Verdana" charset="0"/>
              </a:rPr>
              <a:t>, solutions et recommandations proposées par </a:t>
            </a:r>
            <a:r>
              <a:rPr lang="fr-FR" sz="1800" b="1">
                <a:latin typeface="Verdana" charset="0"/>
                <a:ea typeface="MS PGothic" charset="0"/>
                <a:cs typeface="Verdana" charset="0"/>
              </a:rPr>
              <a:t>le Groupe sur les </a:t>
            </a:r>
            <a:r>
              <a:rPr lang="fr-FR" sz="1800" b="1" smtClean="0">
                <a:latin typeface="Verdana" charset="0"/>
                <a:ea typeface="MS PGothic" charset="0"/>
                <a:cs typeface="Verdana" charset="0"/>
              </a:rPr>
              <a:t>preuves </a:t>
            </a:r>
            <a:r>
              <a:rPr lang="fr-FR" sz="1800" b="1">
                <a:latin typeface="Verdana" charset="0"/>
                <a:ea typeface="MS PGothic" charset="0"/>
                <a:cs typeface="Verdana" charset="0"/>
              </a:rPr>
              <a:t>dans le </a:t>
            </a:r>
            <a:r>
              <a:rPr lang="fr-FR" sz="1800" b="1" smtClean="0">
                <a:latin typeface="Verdana" charset="0"/>
                <a:ea typeface="MS PGothic" charset="0"/>
                <a:cs typeface="Verdana" charset="0"/>
              </a:rPr>
              <a:t>cloud</a:t>
            </a:r>
            <a:endParaRPr lang="fr-FR" sz="1800" b="1">
              <a:latin typeface="Verdana" charset="0"/>
              <a:ea typeface="MS PGothic" charset="0"/>
              <a:cs typeface="Verdana" charset="0"/>
            </a:endParaRPr>
          </a:p>
        </p:txBody>
      </p:sp>
      <p:sp>
        <p:nvSpPr>
          <p:cNvPr id="5" name="Rectangle 4"/>
          <p:cNvSpPr/>
          <p:nvPr/>
        </p:nvSpPr>
        <p:spPr>
          <a:xfrm>
            <a:off x="-34925" y="6588125"/>
            <a:ext cx="9215438" cy="29686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0659"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GB"/>
          </a:p>
        </p:txBody>
      </p:sp>
      <p:sp>
        <p:nvSpPr>
          <p:cNvPr id="7" name="Rectangle 6"/>
          <p:cNvSpPr/>
          <p:nvPr/>
        </p:nvSpPr>
        <p:spPr>
          <a:xfrm>
            <a:off x="-36513" y="-26988"/>
            <a:ext cx="9180513" cy="1079501"/>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0661" name="TextBox 7"/>
          <p:cNvSpPr txBox="1">
            <a:spLocks noChangeArrowheads="1"/>
          </p:cNvSpPr>
          <p:nvPr/>
        </p:nvSpPr>
        <p:spPr bwMode="auto">
          <a:xfrm>
            <a:off x="251520" y="190500"/>
            <a:ext cx="8784530"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fr-FR">
                <a:solidFill>
                  <a:schemeClr val="bg1"/>
                </a:solidFill>
                <a:latin typeface="Verdana" charset="0"/>
                <a:cs typeface="Verdana" charset="0"/>
              </a:rPr>
              <a:t>Preuves électroniques dans le « cloud</a:t>
            </a:r>
            <a:r>
              <a:rPr lang="fr-FR" sz="3200">
                <a:solidFill>
                  <a:schemeClr val="bg1"/>
                </a:solidFill>
                <a:latin typeface="Verdana" charset="0"/>
                <a:cs typeface="Verdana" charset="0"/>
              </a:rPr>
              <a:t> »</a:t>
            </a:r>
          </a:p>
        </p:txBody>
      </p:sp>
      <p:pic>
        <p:nvPicPr>
          <p:cNvPr id="70662" name="Picture 4"/>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36513" y="-26988"/>
            <a:ext cx="1322388" cy="107950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70663" name="Rectangle 10"/>
          <p:cNvSpPr>
            <a:spLocks noChangeArrowheads="1"/>
          </p:cNvSpPr>
          <p:nvPr/>
        </p:nvSpPr>
        <p:spPr bwMode="auto">
          <a:xfrm>
            <a:off x="7938" y="6597650"/>
            <a:ext cx="9136062" cy="276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r>
              <a:rPr lang="fr-FR" sz="1200" b="1">
                <a:solidFill>
                  <a:srgbClr val="FFFFFF"/>
                </a:solidFill>
                <a:latin typeface="Verdana" charset="0"/>
                <a:cs typeface="Verdana" charset="0"/>
              </a:rPr>
              <a:t>Groupe sur les Preuves dans le cloud, www.coe.int/cybercrime				                      -</a:t>
            </a:r>
            <a:fld id="{310E33CB-465E-F743-B962-E0BB77F73E08}" type="slidenum">
              <a:rPr lang="en-US" sz="1200" b="1">
                <a:solidFill>
                  <a:srgbClr val="FFFFFF"/>
                </a:solidFill>
                <a:latin typeface="Verdana" charset="0"/>
                <a:cs typeface="Verdana" charset="0"/>
              </a:rPr>
              <a:pPr/>
              <a:t>9</a:t>
            </a:fld>
            <a:r>
              <a:rPr lang="fr-FR" sz="1200" b="1">
                <a:solidFill>
                  <a:srgbClr val="FFFFFF"/>
                </a:solidFill>
                <a:latin typeface="Verdana" charset="0"/>
                <a:cs typeface="Verdana" charset="0"/>
              </a:rPr>
              <a:t> -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27109</TotalTime>
  <Words>3010</Words>
  <Application>Microsoft Office PowerPoint</Application>
  <PresentationFormat>Affichage à l'écran (4:3)</PresentationFormat>
  <Paragraphs>402</Paragraphs>
  <Slides>28</Slides>
  <Notes>28</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28</vt:i4>
      </vt:variant>
    </vt:vector>
  </HeadingPairs>
  <TitlesOfParts>
    <vt:vector size="36" baseType="lpstr">
      <vt:lpstr>MS PGothic</vt:lpstr>
      <vt:lpstr>MS PGothic</vt:lpstr>
      <vt:lpstr>Arial</vt:lpstr>
      <vt:lpstr>Arial Narrow</vt:lpstr>
      <vt:lpstr>Calibri</vt:lpstr>
      <vt:lpstr>Verdana</vt:lpstr>
      <vt:lpstr>Wingdings</vt:lpstr>
      <vt:lpstr>Office Theme</vt:lpstr>
      <vt:lpstr>Cybercriminalité – Formation avancée pour les juges et les procureurs</vt:lpstr>
      <vt:lpstr>Programme</vt:lpstr>
      <vt:lpstr>Objectifs de la session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Manager/>
  <Company>Council of Europe</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matteo</dc:creator>
  <cp:keywords/>
  <dc:description/>
  <cp:lastModifiedBy>rozeboom.christian</cp:lastModifiedBy>
  <cp:revision>464</cp:revision>
  <cp:lastPrinted>2016-05-18T07:38:13Z</cp:lastPrinted>
  <dcterms:created xsi:type="dcterms:W3CDTF">2013-06-24T06:40:18Z</dcterms:created>
  <dcterms:modified xsi:type="dcterms:W3CDTF">2018-05-31T16:02:45Z</dcterms:modified>
  <cp:category/>
</cp:coreProperties>
</file>