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0"/>
  </p:notesMasterIdLst>
  <p:sldIdLst>
    <p:sldId id="418" r:id="rId2"/>
    <p:sldId id="1435" r:id="rId3"/>
    <p:sldId id="1436" r:id="rId4"/>
    <p:sldId id="1437" r:id="rId5"/>
    <p:sldId id="456" r:id="rId6"/>
    <p:sldId id="1438" r:id="rId7"/>
    <p:sldId id="1439" r:id="rId8"/>
    <p:sldId id="1493" r:id="rId9"/>
    <p:sldId id="1494" r:id="rId10"/>
    <p:sldId id="1442" r:id="rId11"/>
    <p:sldId id="1443" r:id="rId12"/>
    <p:sldId id="1444" r:id="rId13"/>
    <p:sldId id="1445" r:id="rId14"/>
    <p:sldId id="1446" r:id="rId15"/>
    <p:sldId id="1447" r:id="rId16"/>
    <p:sldId id="1448" r:id="rId17"/>
    <p:sldId id="1449" r:id="rId18"/>
    <p:sldId id="1450" r:id="rId19"/>
    <p:sldId id="1490" r:id="rId20"/>
    <p:sldId id="1491" r:id="rId21"/>
    <p:sldId id="263" r:id="rId22"/>
    <p:sldId id="457" r:id="rId23"/>
    <p:sldId id="1451" r:id="rId24"/>
    <p:sldId id="1452" r:id="rId25"/>
    <p:sldId id="1453" r:id="rId26"/>
    <p:sldId id="1454" r:id="rId27"/>
    <p:sldId id="1455" r:id="rId28"/>
    <p:sldId id="1456" r:id="rId29"/>
    <p:sldId id="1457" r:id="rId30"/>
    <p:sldId id="1458" r:id="rId31"/>
    <p:sldId id="1459" r:id="rId32"/>
    <p:sldId id="1460" r:id="rId33"/>
    <p:sldId id="571" r:id="rId34"/>
    <p:sldId id="458" r:id="rId35"/>
    <p:sldId id="1076" r:id="rId36"/>
    <p:sldId id="1495" r:id="rId37"/>
    <p:sldId id="1077" r:id="rId38"/>
    <p:sldId id="1079" r:id="rId39"/>
    <p:sldId id="1080" r:id="rId40"/>
    <p:sldId id="1081" r:id="rId41"/>
    <p:sldId id="1087" r:id="rId42"/>
    <p:sldId id="1082" r:id="rId43"/>
    <p:sldId id="1083" r:id="rId44"/>
    <p:sldId id="1084" r:id="rId45"/>
    <p:sldId id="1085" r:id="rId46"/>
    <p:sldId id="1086" r:id="rId47"/>
    <p:sldId id="1492" r:id="rId48"/>
    <p:sldId id="1095" r:id="rId49"/>
    <p:sldId id="1054" r:id="rId50"/>
    <p:sldId id="1090" r:id="rId51"/>
    <p:sldId id="1091" r:id="rId52"/>
    <p:sldId id="1092" r:id="rId53"/>
    <p:sldId id="1088" r:id="rId54"/>
    <p:sldId id="1093" r:id="rId55"/>
    <p:sldId id="1094" r:id="rId56"/>
    <p:sldId id="1432" r:id="rId57"/>
    <p:sldId id="1039" r:id="rId58"/>
    <p:sldId id="455"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u" id="{2CD8423E-0CCD-48E0-A715-3EC094151D76}">
          <p14:sldIdLst>
            <p14:sldId id="418"/>
          </p14:sldIdLst>
        </p14:section>
        <p14:section name="Introducere" id="{DEED0A68-EF9C-4733-ADAA-766A859E58BB}">
          <p14:sldIdLst>
            <p14:sldId id="1435"/>
            <p14:sldId id="1436"/>
            <p14:sldId id="1437"/>
          </p14:sldIdLst>
        </p14:section>
        <p14:section name="Secțiunea 1" id="{1F767E79-2A4A-4837-8114-C2475E36F49A}">
          <p14:sldIdLst>
            <p14:sldId id="456"/>
            <p14:sldId id="1438"/>
            <p14:sldId id="1439"/>
            <p14:sldId id="1493"/>
            <p14:sldId id="1494"/>
            <p14:sldId id="1442"/>
            <p14:sldId id="1443"/>
            <p14:sldId id="1444"/>
            <p14:sldId id="1445"/>
            <p14:sldId id="1446"/>
            <p14:sldId id="1447"/>
            <p14:sldId id="1448"/>
            <p14:sldId id="1449"/>
            <p14:sldId id="1450"/>
            <p14:sldId id="1490"/>
            <p14:sldId id="1491"/>
            <p14:sldId id="263"/>
          </p14:sldIdLst>
        </p14:section>
        <p14:section name="Secțiunea 2" id="{64A33C99-CD85-476B-80AE-285978042B74}">
          <p14:sldIdLst>
            <p14:sldId id="457"/>
            <p14:sldId id="1451"/>
            <p14:sldId id="1452"/>
            <p14:sldId id="1453"/>
            <p14:sldId id="1454"/>
            <p14:sldId id="1455"/>
            <p14:sldId id="1456"/>
            <p14:sldId id="1457"/>
            <p14:sldId id="1458"/>
            <p14:sldId id="1459"/>
            <p14:sldId id="1460"/>
            <p14:sldId id="571"/>
          </p14:sldIdLst>
        </p14:section>
        <p14:section name="Secțiunea 3" id="{308D822E-C220-4295-A91C-5C781A5093DF}">
          <p14:sldIdLst>
            <p14:sldId id="458"/>
            <p14:sldId id="1076"/>
            <p14:sldId id="1495"/>
            <p14:sldId id="1077"/>
            <p14:sldId id="1079"/>
            <p14:sldId id="1080"/>
            <p14:sldId id="1081"/>
            <p14:sldId id="1087"/>
            <p14:sldId id="1082"/>
            <p14:sldId id="1083"/>
            <p14:sldId id="1084"/>
            <p14:sldId id="1085"/>
            <p14:sldId id="1086"/>
            <p14:sldId id="1492"/>
            <p14:sldId id="1095"/>
            <p14:sldId id="1054"/>
            <p14:sldId id="1090"/>
            <p14:sldId id="1091"/>
            <p14:sldId id="1092"/>
            <p14:sldId id="1088"/>
            <p14:sldId id="1093"/>
            <p14:sldId id="1094"/>
            <p14:sldId id="1432"/>
          </p14:sldIdLst>
        </p14:section>
        <p14:section name="Concluzii:" id="{AD901706-933A-4282-831D-2F305081F9D7}">
          <p14:sldIdLst>
            <p14:sldId id="1039"/>
            <p14:sldId id="4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76968" autoAdjust="0"/>
  </p:normalViewPr>
  <p:slideViewPr>
    <p:cSldViewPr snapToGrid="0">
      <p:cViewPr varScale="1">
        <p:scale>
          <a:sx n="44" d="100"/>
          <a:sy n="44" d="100"/>
        </p:scale>
        <p:origin x="610" y="58"/>
      </p:cViewPr>
      <p:guideLst/>
    </p:cSldViewPr>
  </p:slideViewPr>
  <p:notesTextViewPr>
    <p:cViewPr>
      <p:scale>
        <a:sx n="1" d="1"/>
        <a:sy n="1" d="1"/>
      </p:scale>
      <p:origin x="0" y="-1171"/>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28/03/2021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en-GB"/>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Aceast</a:t>
            </a:r>
            <a:r>
              <a:rPr lang="ro-RO" dirty="0"/>
              <a:t>ă</a:t>
            </a:r>
            <a:r>
              <a:rPr lang="en-GB" dirty="0"/>
              <a:t> </a:t>
            </a:r>
            <a:r>
              <a:rPr lang="en-GB" dirty="0" err="1"/>
              <a:t>sesiune</a:t>
            </a:r>
            <a:r>
              <a:rPr lang="en-GB" dirty="0"/>
              <a:t> </a:t>
            </a:r>
            <a:r>
              <a:rPr lang="en-GB" dirty="0" err="1"/>
              <a:t>dureaz</a:t>
            </a:r>
            <a:r>
              <a:rPr lang="ro-RO" dirty="0"/>
              <a:t>ă</a:t>
            </a:r>
            <a:r>
              <a:rPr lang="en-GB" dirty="0"/>
              <a:t> 90 </a:t>
            </a:r>
            <a:r>
              <a:rPr lang="ro-RO" dirty="0"/>
              <a:t>de </a:t>
            </a:r>
            <a:r>
              <a:rPr lang="en-GB" dirty="0"/>
              <a:t>minute</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a:t>
            </a:fld>
            <a:endParaRPr lang="en-US" altLang="en-US"/>
          </a:p>
        </p:txBody>
      </p:sp>
    </p:spTree>
    <p:extLst>
      <p:ext uri="{BB962C8B-B14F-4D97-AF65-F5344CB8AC3E}">
        <p14:creationId xmlns:p14="http://schemas.microsoft.com/office/powerpoint/2010/main" val="157566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en-US" dirty="0"/>
              <a:t> </a:t>
            </a:r>
            <a:r>
              <a:rPr lang="en-US" dirty="0" err="1"/>
              <a:t>arată</a:t>
            </a:r>
            <a:r>
              <a:rPr lang="en-US" dirty="0"/>
              <a:t> </a:t>
            </a:r>
            <a:r>
              <a:rPr lang="en-US" dirty="0" err="1"/>
              <a:t>textul</a:t>
            </a:r>
            <a:r>
              <a:rPr lang="en-US" dirty="0"/>
              <a:t> </a:t>
            </a:r>
            <a:r>
              <a:rPr lang="ro-RO" dirty="0"/>
              <a:t>A</a:t>
            </a:r>
            <a:r>
              <a:rPr lang="en-US" dirty="0" err="1"/>
              <a:t>rticolului</a:t>
            </a:r>
            <a:r>
              <a:rPr lang="en-US" dirty="0"/>
              <a:t> 19 din </a:t>
            </a:r>
            <a:r>
              <a:rPr lang="en-US" dirty="0" err="1"/>
              <a:t>Convenția</a:t>
            </a:r>
            <a:r>
              <a:rPr lang="en-US" dirty="0"/>
              <a:t> de la </a:t>
            </a:r>
            <a:r>
              <a:rPr lang="en-US" dirty="0" err="1"/>
              <a:t>Budapesta</a:t>
            </a:r>
            <a:r>
              <a:rPr lang="en-US" dirty="0"/>
              <a:t> cu un element („</a:t>
            </a:r>
            <a:r>
              <a:rPr lang="ro-RO" dirty="0"/>
              <a:t>percheziție </a:t>
            </a:r>
            <a:r>
              <a:rPr lang="en-US" dirty="0" err="1"/>
              <a:t>sau</a:t>
            </a:r>
            <a:r>
              <a:rPr lang="en-US" dirty="0"/>
              <a:t> </a:t>
            </a:r>
            <a:r>
              <a:rPr lang="en-US" dirty="0" err="1"/>
              <a:t>acces</a:t>
            </a:r>
            <a:r>
              <a:rPr lang="ro-RO" dirty="0"/>
              <a:t>are</a:t>
            </a:r>
            <a:r>
              <a:rPr lang="en-US" dirty="0"/>
              <a:t> </a:t>
            </a:r>
            <a:r>
              <a:rPr lang="en-US" dirty="0" err="1"/>
              <a:t>în</a:t>
            </a:r>
            <a:r>
              <a:rPr lang="en-US" dirty="0"/>
              <a:t> mod similar") </a:t>
            </a:r>
            <a:r>
              <a:rPr lang="en-US" dirty="0" err="1"/>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În</a:t>
            </a:r>
            <a:r>
              <a:rPr lang="en-US" dirty="0"/>
              <a:t> </a:t>
            </a:r>
            <a:r>
              <a:rPr lang="en-US" dirty="0" err="1"/>
              <a:t>partea</a:t>
            </a:r>
            <a:r>
              <a:rPr lang="en-US" dirty="0"/>
              <a:t> </a:t>
            </a:r>
            <a:r>
              <a:rPr lang="en-US" dirty="0" err="1"/>
              <a:t>dreaptă</a:t>
            </a:r>
            <a:r>
              <a:rPr lang="en-US" dirty="0"/>
              <a:t>, </a:t>
            </a:r>
            <a:r>
              <a:rPr lang="en-US" dirty="0" err="1"/>
              <a:t>acest</a:t>
            </a:r>
            <a:r>
              <a:rPr lang="en-US" dirty="0"/>
              <a:t> </a:t>
            </a:r>
            <a:r>
              <a:rPr lang="ro-RO" dirty="0" err="1"/>
              <a:t>slide</a:t>
            </a:r>
            <a:r>
              <a:rPr lang="en-US" dirty="0"/>
              <a:t> </a:t>
            </a:r>
            <a:r>
              <a:rPr lang="en-US" dirty="0" err="1"/>
              <a:t>oferă</a:t>
            </a:r>
            <a:r>
              <a:rPr lang="en-US" dirty="0"/>
              <a:t> o </a:t>
            </a:r>
            <a:r>
              <a:rPr lang="en-US" dirty="0" err="1"/>
              <a:t>explicație</a:t>
            </a:r>
            <a:r>
              <a:rPr lang="en-US" dirty="0"/>
              <a:t> a </a:t>
            </a:r>
            <a:r>
              <a:rPr lang="en-US" dirty="0" err="1"/>
              <a:t>elementului</a:t>
            </a:r>
            <a:r>
              <a:rPr lang="en-US" dirty="0"/>
              <a:t> </a:t>
            </a:r>
            <a:r>
              <a:rPr lang="en-US" dirty="0" err="1"/>
              <a:t>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Convenția</a:t>
            </a:r>
            <a:r>
              <a:rPr lang="en-US" dirty="0"/>
              <a:t> de la </a:t>
            </a:r>
            <a:r>
              <a:rPr lang="en-US" dirty="0" err="1"/>
              <a:t>Budapesta</a:t>
            </a:r>
            <a:r>
              <a:rPr lang="en-US" dirty="0"/>
              <a:t> </a:t>
            </a:r>
            <a:r>
              <a:rPr lang="en-US" dirty="0" err="1"/>
              <a:t>utilizează</a:t>
            </a:r>
            <a:r>
              <a:rPr lang="en-US" dirty="0"/>
              <a:t> </a:t>
            </a:r>
            <a:r>
              <a:rPr lang="en-US" dirty="0" err="1"/>
              <a:t>limbajul</a:t>
            </a:r>
            <a:r>
              <a:rPr lang="en-US" dirty="0"/>
              <a:t> </a:t>
            </a:r>
            <a:r>
              <a:rPr lang="en-US" dirty="0" err="1"/>
              <a:t>tradițional</a:t>
            </a:r>
            <a:r>
              <a:rPr lang="en-US" dirty="0"/>
              <a:t> </a:t>
            </a:r>
            <a:r>
              <a:rPr lang="en-US" dirty="0" err="1"/>
              <a:t>și</a:t>
            </a:r>
            <a:r>
              <a:rPr lang="en-US" dirty="0"/>
              <a:t> </a:t>
            </a:r>
            <a:r>
              <a:rPr lang="en-US" dirty="0" err="1"/>
              <a:t>mai</a:t>
            </a:r>
            <a:r>
              <a:rPr lang="en-US" dirty="0"/>
              <a:t> specific </a:t>
            </a:r>
            <a:r>
              <a:rPr lang="en-US" dirty="0" err="1"/>
              <a:t>pentru</a:t>
            </a:r>
            <a:r>
              <a:rPr lang="en-US" dirty="0"/>
              <a:t> </a:t>
            </a:r>
            <a:r>
              <a:rPr lang="en-US" dirty="0" err="1"/>
              <a:t>sistemele</a:t>
            </a:r>
            <a:r>
              <a:rPr lang="en-US" dirty="0"/>
              <a:t> </a:t>
            </a:r>
            <a:r>
              <a:rPr lang="en-US" dirty="0" err="1"/>
              <a:t>informatice</a:t>
            </a:r>
            <a:r>
              <a:rPr lang="en-US" dirty="0"/>
              <a:t>, </a:t>
            </a:r>
            <a:r>
              <a:rPr lang="en-US" dirty="0" err="1"/>
              <a:t>astfel</a:t>
            </a:r>
            <a:r>
              <a:rPr lang="en-US" dirty="0"/>
              <a:t> </a:t>
            </a:r>
            <a:r>
              <a:rPr lang="en-US" dirty="0" err="1"/>
              <a:t>încât</a:t>
            </a:r>
            <a:r>
              <a:rPr lang="en-US" dirty="0"/>
              <a:t> </a:t>
            </a:r>
            <a:r>
              <a:rPr lang="en-US" dirty="0" err="1"/>
              <a:t>limba</a:t>
            </a:r>
            <a:r>
              <a:rPr lang="ro-RO" dirty="0" err="1"/>
              <a:t>jul</a:t>
            </a:r>
            <a:r>
              <a:rPr lang="en-US" dirty="0"/>
              <a:t> </a:t>
            </a:r>
            <a:r>
              <a:rPr lang="ro-RO" dirty="0"/>
              <a:t>acesteia</a:t>
            </a:r>
            <a:r>
              <a:rPr lang="en-US" dirty="0"/>
              <a:t> </a:t>
            </a:r>
            <a:r>
              <a:rPr lang="en-US" dirty="0" err="1"/>
              <a:t>să</a:t>
            </a:r>
            <a:r>
              <a:rPr lang="en-US" dirty="0"/>
              <a:t> fi</a:t>
            </a:r>
            <a:r>
              <a:rPr lang="ro-RO" dirty="0"/>
              <a:t>e</a:t>
            </a:r>
            <a:r>
              <a:rPr lang="en-US" dirty="0"/>
              <a:t> </a:t>
            </a:r>
            <a:r>
              <a:rPr lang="ro-RO" dirty="0"/>
              <a:t>tehnologic </a:t>
            </a:r>
            <a:r>
              <a:rPr lang="en-US" dirty="0" err="1"/>
              <a:t>neutr</a:t>
            </a:r>
            <a:r>
              <a:rPr lang="ro-RO" dirty="0"/>
              <a:t>u </a:t>
            </a:r>
            <a:r>
              <a:rPr lang="en-US" dirty="0" err="1"/>
              <a:t>și</a:t>
            </a:r>
            <a:r>
              <a:rPr lang="en-US" dirty="0"/>
              <a:t> </a:t>
            </a:r>
            <a:r>
              <a:rPr lang="en-US" dirty="0" err="1"/>
              <a:t>adecvat</a:t>
            </a:r>
            <a:r>
              <a:rPr lang="en-US" dirty="0"/>
              <a:t> </a:t>
            </a:r>
            <a:r>
              <a:rPr lang="en-US" dirty="0" err="1"/>
              <a:t>pentru</a:t>
            </a:r>
            <a:r>
              <a:rPr lang="en-US" dirty="0"/>
              <a:t> </a:t>
            </a:r>
            <a:r>
              <a:rPr lang="en-US" dirty="0" err="1"/>
              <a:t>toate</a:t>
            </a:r>
            <a:r>
              <a:rPr lang="en-US" dirty="0"/>
              <a:t> </a:t>
            </a:r>
            <a:r>
              <a:rPr lang="en-US" dirty="0" err="1"/>
              <a:t>sistemele</a:t>
            </a:r>
            <a:r>
              <a:rPr lang="en-US" dirty="0"/>
              <a:t> </a:t>
            </a:r>
            <a:r>
              <a:rPr lang="en-US" dirty="0" err="1"/>
              <a:t>juridice</a:t>
            </a:r>
            <a:r>
              <a:rPr lang="en-US" baseline="0" dirty="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3354291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silide</a:t>
            </a:r>
            <a:r>
              <a:rPr lang="en-US" dirty="0"/>
              <a:t> </a:t>
            </a:r>
            <a:r>
              <a:rPr lang="ro-RO" dirty="0"/>
              <a:t>ofer</a:t>
            </a:r>
            <a:r>
              <a:rPr lang="en-US" dirty="0"/>
              <a:t>ă </a:t>
            </a:r>
            <a:r>
              <a:rPr lang="en-US" dirty="0" err="1"/>
              <a:t>textul</a:t>
            </a:r>
            <a:r>
              <a:rPr lang="en-US" dirty="0"/>
              <a:t> </a:t>
            </a:r>
            <a:r>
              <a:rPr lang="ro-RO" dirty="0"/>
              <a:t>A</a:t>
            </a:r>
            <a:r>
              <a:rPr lang="en-US" dirty="0" err="1"/>
              <a:t>rticolului</a:t>
            </a:r>
            <a:r>
              <a:rPr lang="en-US" dirty="0"/>
              <a:t> 19 din </a:t>
            </a:r>
            <a:r>
              <a:rPr lang="en-US" dirty="0" err="1"/>
              <a:t>Convenția</a:t>
            </a:r>
            <a:r>
              <a:rPr lang="en-US" dirty="0"/>
              <a:t> de la </a:t>
            </a:r>
            <a:r>
              <a:rPr lang="en-US" dirty="0" err="1"/>
              <a:t>Budapesta</a:t>
            </a:r>
            <a:r>
              <a:rPr lang="en-US" dirty="0"/>
              <a:t> cu </a:t>
            </a:r>
            <a:r>
              <a:rPr lang="en-US" dirty="0" err="1"/>
              <a:t>elemen</a:t>
            </a:r>
            <a:r>
              <a:rPr lang="ro-RO" dirty="0"/>
              <a:t>te </a:t>
            </a:r>
            <a:r>
              <a:rPr lang="en-US" b="0" dirty="0"/>
              <a:t>(“</a:t>
            </a:r>
            <a:r>
              <a:rPr lang="en-US" sz="1200" b="0" dirty="0">
                <a:solidFill>
                  <a:srgbClr val="FF0000"/>
                </a:solidFill>
                <a:latin typeface="+mj-lt"/>
              </a:rPr>
              <a:t>s</a:t>
            </a:r>
            <a:r>
              <a:rPr lang="ro-RO" sz="1200" b="0" dirty="0">
                <a:solidFill>
                  <a:srgbClr val="FF0000"/>
                </a:solidFill>
                <a:latin typeface="+mj-lt"/>
              </a:rPr>
              <a:t>i</a:t>
            </a:r>
            <a:r>
              <a:rPr lang="en-US" sz="1200" b="0" dirty="0">
                <a:solidFill>
                  <a:srgbClr val="FF0000"/>
                </a:solidFill>
                <a:latin typeface="+mj-lt"/>
              </a:rPr>
              <a:t>stem</a:t>
            </a:r>
            <a:r>
              <a:rPr lang="ro-RO" sz="1200" b="0" dirty="0">
                <a:solidFill>
                  <a:srgbClr val="FF0000"/>
                </a:solidFill>
                <a:latin typeface="+mj-lt"/>
              </a:rPr>
              <a:t> informatic</a:t>
            </a:r>
            <a:r>
              <a:rPr lang="en-US" sz="1200" b="0" dirty="0">
                <a:solidFill>
                  <a:srgbClr val="FF0000"/>
                </a:solidFill>
                <a:latin typeface="+mj-lt"/>
              </a:rPr>
              <a:t>… part</a:t>
            </a:r>
            <a:r>
              <a:rPr lang="ro-RO" sz="1200" b="0" dirty="0">
                <a:solidFill>
                  <a:srgbClr val="FF0000"/>
                </a:solidFill>
                <a:latin typeface="+mj-lt"/>
              </a:rPr>
              <a:t>a </a:t>
            </a:r>
            <a:r>
              <a:rPr lang="ro-RO" sz="1200" b="0" dirty="0" err="1">
                <a:solidFill>
                  <a:srgbClr val="FF0000"/>
                </a:solidFill>
                <a:latin typeface="+mj-lt"/>
              </a:rPr>
              <a:t>a</a:t>
            </a:r>
            <a:r>
              <a:rPr lang="ro-RO" sz="1200" b="0" dirty="0">
                <a:solidFill>
                  <a:srgbClr val="FF0000"/>
                </a:solidFill>
                <a:latin typeface="+mj-lt"/>
              </a:rPr>
              <a:t> acestuia</a:t>
            </a:r>
            <a:r>
              <a:rPr lang="en-US" sz="1200" b="0" dirty="0">
                <a:solidFill>
                  <a:srgbClr val="FF0000"/>
                </a:solidFill>
                <a:latin typeface="+mj-lt"/>
              </a:rPr>
              <a:t>.. </a:t>
            </a:r>
            <a:r>
              <a:rPr lang="ro-RO" sz="1200" b="0" dirty="0">
                <a:solidFill>
                  <a:srgbClr val="FF0000"/>
                </a:solidFill>
                <a:latin typeface="+mj-lt"/>
              </a:rPr>
              <a:t>Date informatice </a:t>
            </a:r>
            <a:r>
              <a:rPr lang="ro-RO" sz="1200" b="0" dirty="0" err="1">
                <a:solidFill>
                  <a:srgbClr val="FF0000"/>
                </a:solidFill>
                <a:latin typeface="+mj-lt"/>
              </a:rPr>
              <a:t>stocatepe</a:t>
            </a:r>
            <a:r>
              <a:rPr lang="ro-RO" sz="1200" b="0" dirty="0">
                <a:solidFill>
                  <a:srgbClr val="FF0000"/>
                </a:solidFill>
                <a:latin typeface="+mj-lt"/>
              </a:rPr>
              <a:t> acesta</a:t>
            </a:r>
            <a:r>
              <a:rPr lang="en-US" sz="1200" b="0" dirty="0">
                <a:solidFill>
                  <a:srgbClr val="FF0000"/>
                </a:solidFill>
                <a:latin typeface="+mj-lt"/>
              </a:rPr>
              <a:t>…. </a:t>
            </a:r>
            <a:r>
              <a:rPr lang="ro-RO" sz="1200" b="0" dirty="0">
                <a:solidFill>
                  <a:srgbClr val="FF0000"/>
                </a:solidFill>
                <a:latin typeface="+mj-lt"/>
              </a:rPr>
              <a:t>Mediu de stocare date informatice</a:t>
            </a:r>
            <a:r>
              <a:rPr lang="en-US" dirty="0"/>
              <a:t>”) </a:t>
            </a:r>
            <a:r>
              <a:rPr lang="ro-RO" dirty="0"/>
              <a:t>evidențiate</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În</a:t>
            </a:r>
            <a:r>
              <a:rPr lang="en-US" dirty="0"/>
              <a:t> </a:t>
            </a:r>
            <a:r>
              <a:rPr lang="en-US" dirty="0" err="1"/>
              <a:t>partea</a:t>
            </a:r>
            <a:r>
              <a:rPr lang="en-US" dirty="0"/>
              <a:t> </a:t>
            </a:r>
            <a:r>
              <a:rPr lang="en-US" dirty="0" err="1"/>
              <a:t>dreaptă</a:t>
            </a:r>
            <a:r>
              <a:rPr lang="en-US" dirty="0"/>
              <a:t>, </a:t>
            </a:r>
            <a:r>
              <a:rPr lang="en-US" dirty="0" err="1"/>
              <a:t>acest</a:t>
            </a:r>
            <a:r>
              <a:rPr lang="en-US" dirty="0"/>
              <a:t> </a:t>
            </a:r>
            <a:r>
              <a:rPr lang="ro-RO" dirty="0" err="1"/>
              <a:t>slide</a:t>
            </a:r>
            <a:r>
              <a:rPr lang="en-US" dirty="0"/>
              <a:t> </a:t>
            </a:r>
            <a:r>
              <a:rPr lang="en-US" dirty="0" err="1"/>
              <a:t>oferă</a:t>
            </a:r>
            <a:r>
              <a:rPr lang="en-US" dirty="0"/>
              <a:t> o </a:t>
            </a:r>
            <a:r>
              <a:rPr lang="en-US" dirty="0" err="1"/>
              <a:t>explicație</a:t>
            </a:r>
            <a:r>
              <a:rPr lang="en-US" dirty="0"/>
              <a:t> a </a:t>
            </a:r>
            <a:r>
              <a:rPr lang="en-US" dirty="0" err="1"/>
              <a:t>elementului</a:t>
            </a:r>
            <a:r>
              <a:rPr lang="en-US" dirty="0"/>
              <a:t> </a:t>
            </a:r>
            <a:r>
              <a:rPr lang="en-US" dirty="0" err="1"/>
              <a:t>evidențiat</a:t>
            </a:r>
            <a:r>
              <a:rPr lang="en-US" dirty="0"/>
              <a:t>.</a:t>
            </a:r>
            <a:endParaRPr lang="ro-RO"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r>
              <a:rPr lang="en-US" dirty="0" err="1"/>
              <a:t>Puterea</a:t>
            </a:r>
            <a:r>
              <a:rPr lang="en-US" dirty="0"/>
              <a:t> de a </a:t>
            </a:r>
            <a:r>
              <a:rPr lang="ro-RO" dirty="0"/>
              <a:t>percheziționa</a:t>
            </a:r>
            <a:r>
              <a:rPr lang="en-US" dirty="0"/>
              <a:t> </a:t>
            </a:r>
            <a:r>
              <a:rPr lang="en-US" dirty="0" err="1"/>
              <a:t>și</a:t>
            </a:r>
            <a:r>
              <a:rPr lang="en-US" dirty="0"/>
              <a:t> de a </a:t>
            </a:r>
            <a:r>
              <a:rPr lang="en-US" dirty="0" err="1"/>
              <a:t>avea</a:t>
            </a:r>
            <a:r>
              <a:rPr lang="en-US" dirty="0"/>
              <a:t> </a:t>
            </a:r>
            <a:r>
              <a:rPr lang="en-US" dirty="0" err="1"/>
              <a:t>acces</a:t>
            </a:r>
            <a:r>
              <a:rPr lang="en-US" dirty="0"/>
              <a:t> similar </a:t>
            </a:r>
            <a:r>
              <a:rPr lang="en-US" dirty="0" err="1"/>
              <a:t>în</a:t>
            </a:r>
            <a:r>
              <a:rPr lang="en-US" dirty="0"/>
              <a:t> </a:t>
            </a:r>
            <a:r>
              <a:rPr lang="en-US" dirty="0" err="1"/>
              <a:t>conformitate</a:t>
            </a:r>
            <a:r>
              <a:rPr lang="en-US" dirty="0"/>
              <a:t> cu </a:t>
            </a:r>
            <a:r>
              <a:rPr lang="ro-RO" dirty="0"/>
              <a:t>A</a:t>
            </a:r>
            <a:r>
              <a:rPr lang="en-US" dirty="0" err="1"/>
              <a:t>rticolul</a:t>
            </a:r>
            <a:r>
              <a:rPr lang="en-US" dirty="0"/>
              <a:t> 19 din </a:t>
            </a:r>
            <a:r>
              <a:rPr lang="en-US" dirty="0" err="1"/>
              <a:t>Convenția</a:t>
            </a:r>
            <a:r>
              <a:rPr lang="en-US" dirty="0"/>
              <a:t> de la </a:t>
            </a:r>
            <a:r>
              <a:rPr lang="en-US" dirty="0" err="1"/>
              <a:t>Budapesta</a:t>
            </a:r>
            <a:r>
              <a:rPr lang="en-US" dirty="0"/>
              <a:t> se </a:t>
            </a:r>
            <a:r>
              <a:rPr lang="en-US" dirty="0" err="1"/>
              <a:t>extinde</a:t>
            </a:r>
            <a:r>
              <a:rPr lang="en-US" dirty="0"/>
              <a:t> la </a:t>
            </a:r>
            <a:r>
              <a:rPr lang="en-US" dirty="0" err="1"/>
              <a:t>sistemele</a:t>
            </a:r>
            <a:r>
              <a:rPr lang="en-US" dirty="0"/>
              <a:t> </a:t>
            </a:r>
            <a:r>
              <a:rPr lang="en-US" dirty="0" err="1"/>
              <a:t>informatice</a:t>
            </a:r>
            <a:r>
              <a:rPr lang="en-US" dirty="0"/>
              <a:t>, </a:t>
            </a:r>
            <a:r>
              <a:rPr lang="en-US" dirty="0" err="1"/>
              <a:t>părți</a:t>
            </a:r>
            <a:r>
              <a:rPr lang="en-US" dirty="0"/>
              <a:t> ale </a:t>
            </a:r>
            <a:r>
              <a:rPr lang="en-US" dirty="0" err="1"/>
              <a:t>mediilor</a:t>
            </a:r>
            <a:r>
              <a:rPr lang="en-US" dirty="0"/>
              <a:t> de </a:t>
            </a:r>
            <a:r>
              <a:rPr lang="en-US" dirty="0" err="1"/>
              <a:t>stocare</a:t>
            </a:r>
            <a:r>
              <a:rPr lang="en-US" dirty="0"/>
              <a:t> a </a:t>
            </a:r>
            <a:r>
              <a:rPr lang="en-US" dirty="0" err="1"/>
              <a:t>datelor</a:t>
            </a:r>
            <a:r>
              <a:rPr lang="en-US" dirty="0"/>
              <a:t> </a:t>
            </a:r>
            <a:r>
              <a:rPr lang="en-US" dirty="0" err="1"/>
              <a:t>informatice</a:t>
            </a:r>
            <a:r>
              <a:rPr lang="en-US" dirty="0"/>
              <a:t> ale </a:t>
            </a:r>
            <a:r>
              <a:rPr lang="en-US" dirty="0" err="1"/>
              <a:t>sistemelor</a:t>
            </a:r>
            <a:r>
              <a:rPr lang="en-US" dirty="0"/>
              <a:t> </a:t>
            </a:r>
            <a:r>
              <a:rPr lang="en-US" dirty="0" err="1"/>
              <a:t>informatice</a:t>
            </a:r>
            <a:r>
              <a:rPr lang="en-US" dirty="0"/>
              <a:t>. </a:t>
            </a:r>
            <a:r>
              <a:rPr lang="en-US" dirty="0" err="1"/>
              <a:t>Acest</a:t>
            </a:r>
            <a:r>
              <a:rPr lang="en-US" dirty="0"/>
              <a:t> </a:t>
            </a:r>
            <a:r>
              <a:rPr lang="en-US" dirty="0" err="1"/>
              <a:t>diapozitiv</a:t>
            </a:r>
            <a:r>
              <a:rPr lang="en-US" dirty="0"/>
              <a:t> </a:t>
            </a:r>
            <a:r>
              <a:rPr lang="en-US" dirty="0" err="1"/>
              <a:t>explică</a:t>
            </a:r>
            <a:r>
              <a:rPr lang="en-US" dirty="0"/>
              <a:t> </a:t>
            </a:r>
            <a:r>
              <a:rPr lang="en-US" dirty="0" err="1"/>
              <a:t>domeniul</a:t>
            </a:r>
            <a:r>
              <a:rPr lang="en-US" dirty="0"/>
              <a:t> de </a:t>
            </a:r>
            <a:r>
              <a:rPr lang="en-US" dirty="0" err="1"/>
              <a:t>aplicare</a:t>
            </a:r>
            <a:r>
              <a:rPr lang="en-US" dirty="0"/>
              <a:t> al </a:t>
            </a:r>
            <a:r>
              <a:rPr lang="en-US" dirty="0" err="1"/>
              <a:t>articolului</a:t>
            </a:r>
            <a:r>
              <a:rPr lang="en-US" baseline="0" dirty="0"/>
              <a:t>.</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270853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en-US" dirty="0"/>
              <a:t> </a:t>
            </a:r>
            <a:r>
              <a:rPr lang="en-US" dirty="0" err="1"/>
              <a:t>arată</a:t>
            </a:r>
            <a:r>
              <a:rPr lang="en-US" dirty="0"/>
              <a:t> </a:t>
            </a:r>
            <a:r>
              <a:rPr lang="en-US" dirty="0" err="1"/>
              <a:t>textul</a:t>
            </a:r>
            <a:r>
              <a:rPr lang="en-US" dirty="0"/>
              <a:t> </a:t>
            </a:r>
            <a:r>
              <a:rPr lang="ro-RO" dirty="0"/>
              <a:t>A</a:t>
            </a:r>
            <a:r>
              <a:rPr lang="en-US" dirty="0" err="1"/>
              <a:t>rticolului</a:t>
            </a:r>
            <a:r>
              <a:rPr lang="en-US" dirty="0"/>
              <a:t> 19 din </a:t>
            </a:r>
            <a:r>
              <a:rPr lang="en-US" dirty="0" err="1"/>
              <a:t>Convenția</a:t>
            </a:r>
            <a:r>
              <a:rPr lang="en-US" dirty="0"/>
              <a:t> de la </a:t>
            </a:r>
            <a:r>
              <a:rPr lang="en-US" dirty="0" err="1"/>
              <a:t>Budapesta</a:t>
            </a:r>
            <a:r>
              <a:rPr lang="en-US" dirty="0"/>
              <a:t> cu un element</a:t>
            </a:r>
            <a:r>
              <a:rPr lang="ro-RO" dirty="0"/>
              <a:t> </a:t>
            </a:r>
            <a:r>
              <a:rPr lang="en-US" b="0" dirty="0"/>
              <a:t>(“</a:t>
            </a:r>
            <a:r>
              <a:rPr kumimoji="0" lang="ro-RO" sz="1400" b="0" i="0" u="none" strike="noStrike" kern="1200" cap="none" spc="0" normalizeH="0" baseline="0" noProof="0" dirty="0">
                <a:ln>
                  <a:noFill/>
                </a:ln>
                <a:solidFill>
                  <a:srgbClr val="C00000"/>
                </a:solidFill>
                <a:effectLst/>
                <a:highlight>
                  <a:srgbClr val="FFFFFF"/>
                </a:highlight>
                <a:uLnTx/>
                <a:uFillTx/>
                <a:latin typeface="Calibri" panose="020F0502020204030204"/>
                <a:ea typeface="+mn-ea"/>
                <a:cs typeface="+mn-cs"/>
              </a:rPr>
              <a:t>un anumit sistem informatic</a:t>
            </a:r>
            <a:r>
              <a:rPr kumimoji="0" lang="ro-RO" sz="1400" b="0" i="0" u="none" strike="noStrike" kern="1200" cap="none" spc="0" normalizeH="0" baseline="0" noProof="0" dirty="0">
                <a:ln>
                  <a:noFill/>
                </a:ln>
                <a:solidFill>
                  <a:prstClr val="black"/>
                </a:solidFill>
                <a:effectLst/>
                <a:highlight>
                  <a:srgbClr val="FFFFFF"/>
                </a:highlight>
                <a:uLnTx/>
                <a:uFillTx/>
                <a:latin typeface="Calibri" panose="020F0502020204030204"/>
                <a:ea typeface="+mn-ea"/>
                <a:cs typeface="+mn-cs"/>
              </a:rPr>
              <a:t> </a:t>
            </a:r>
            <a:r>
              <a:rPr lang="en-US" b="0" dirty="0"/>
              <a:t>…</a:t>
            </a:r>
            <a:r>
              <a:rPr lang="ro-RO" sz="1200" b="0" dirty="0">
                <a:solidFill>
                  <a:srgbClr val="C00000"/>
                </a:solidFill>
                <a:highlight>
                  <a:srgbClr val="FFFFFF"/>
                </a:highlight>
              </a:rPr>
              <a:t>accesibile legal de la sau disponibile pentru sistemul inițial...</a:t>
            </a:r>
            <a:r>
              <a:rPr lang="en-US" sz="1200" b="0" dirty="0">
                <a:solidFill>
                  <a:srgbClr val="FF0000"/>
                </a:solidFill>
                <a:latin typeface="+mj-lt"/>
              </a:rPr>
              <a:t> </a:t>
            </a:r>
            <a:r>
              <a:rPr lang="ro-RO" sz="1200" b="0" dirty="0">
                <a:solidFill>
                  <a:srgbClr val="C00000"/>
                </a:solidFill>
                <a:highlight>
                  <a:srgbClr val="FFFFFF"/>
                </a:highlight>
              </a:rPr>
              <a:t>extinde rapid percheziția sau accesul similar </a:t>
            </a:r>
            <a:r>
              <a:rPr lang="en-US" sz="1200" b="0" dirty="0">
                <a:solidFill>
                  <a:srgbClr val="FF0000"/>
                </a:solidFill>
                <a:latin typeface="+mj-lt"/>
              </a:rPr>
              <a:t>…</a:t>
            </a:r>
            <a:r>
              <a:rPr lang="en-US" dirty="0"/>
              <a:t>”) </a:t>
            </a:r>
            <a:r>
              <a:rPr lang="en-US" dirty="0" err="1"/>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În</a:t>
            </a:r>
            <a:r>
              <a:rPr lang="en-US" dirty="0"/>
              <a:t> </a:t>
            </a:r>
            <a:r>
              <a:rPr lang="en-US" dirty="0" err="1"/>
              <a:t>partea</a:t>
            </a:r>
            <a:r>
              <a:rPr lang="en-US" dirty="0"/>
              <a:t> </a:t>
            </a:r>
            <a:r>
              <a:rPr lang="en-US" dirty="0" err="1"/>
              <a:t>dreaptă</a:t>
            </a:r>
            <a:r>
              <a:rPr lang="en-US" dirty="0"/>
              <a:t>, </a:t>
            </a:r>
            <a:r>
              <a:rPr lang="en-US" dirty="0" err="1"/>
              <a:t>acest</a:t>
            </a:r>
            <a:r>
              <a:rPr lang="en-US" dirty="0"/>
              <a:t> </a:t>
            </a:r>
            <a:r>
              <a:rPr lang="ro-RO" dirty="0" err="1"/>
              <a:t>slide</a:t>
            </a:r>
            <a:r>
              <a:rPr lang="en-US" dirty="0"/>
              <a:t> </a:t>
            </a:r>
            <a:r>
              <a:rPr lang="en-US" dirty="0" err="1"/>
              <a:t>oferă</a:t>
            </a:r>
            <a:r>
              <a:rPr lang="en-US" dirty="0"/>
              <a:t> o </a:t>
            </a:r>
            <a:r>
              <a:rPr lang="en-US" dirty="0" err="1"/>
              <a:t>explicație</a:t>
            </a:r>
            <a:r>
              <a:rPr lang="en-US" dirty="0"/>
              <a:t> a </a:t>
            </a:r>
            <a:r>
              <a:rPr lang="en-US" dirty="0" err="1"/>
              <a:t>elementului</a:t>
            </a:r>
            <a:r>
              <a:rPr lang="en-US" dirty="0"/>
              <a:t> </a:t>
            </a:r>
            <a:r>
              <a:rPr lang="en-US" dirty="0" err="1"/>
              <a:t>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r>
              <a:rPr lang="en-US" dirty="0" err="1"/>
              <a:t>Puterea</a:t>
            </a:r>
            <a:r>
              <a:rPr lang="en-US" dirty="0"/>
              <a:t> de a </a:t>
            </a:r>
            <a:r>
              <a:rPr lang="en-US" dirty="0" err="1"/>
              <a:t>efectua</a:t>
            </a:r>
            <a:r>
              <a:rPr lang="en-US" dirty="0"/>
              <a:t> o </a:t>
            </a:r>
            <a:r>
              <a:rPr lang="ro-RO" dirty="0"/>
              <a:t>percheziție</a:t>
            </a:r>
            <a:r>
              <a:rPr lang="en-US" dirty="0"/>
              <a:t> se </a:t>
            </a:r>
            <a:r>
              <a:rPr lang="en-US" dirty="0" err="1"/>
              <a:t>referă</a:t>
            </a:r>
            <a:r>
              <a:rPr lang="en-US" dirty="0"/>
              <a:t> la un </a:t>
            </a:r>
            <a:r>
              <a:rPr lang="en-US" dirty="0" err="1"/>
              <a:t>sistem</a:t>
            </a:r>
            <a:r>
              <a:rPr lang="en-US" dirty="0"/>
              <a:t> informatic specific - </a:t>
            </a:r>
            <a:r>
              <a:rPr lang="en-US" dirty="0" err="1"/>
              <a:t>prin</a:t>
            </a:r>
            <a:r>
              <a:rPr lang="en-US" dirty="0"/>
              <a:t> </a:t>
            </a:r>
            <a:r>
              <a:rPr lang="en-US" dirty="0" err="1"/>
              <a:t>urmare</a:t>
            </a:r>
            <a:r>
              <a:rPr lang="en-US" dirty="0"/>
              <a:t> </a:t>
            </a:r>
            <a:r>
              <a:rPr lang="en-US" dirty="0" err="1"/>
              <a:t>permisiunea</a:t>
            </a:r>
            <a:r>
              <a:rPr lang="en-US" dirty="0"/>
              <a:t> de a </a:t>
            </a:r>
            <a:r>
              <a:rPr lang="en-US" dirty="0" err="1"/>
              <a:t>efectua</a:t>
            </a:r>
            <a:r>
              <a:rPr lang="en-US" dirty="0"/>
              <a:t> o </a:t>
            </a:r>
            <a:r>
              <a:rPr lang="ro-RO" dirty="0"/>
              <a:t>percheziție</a:t>
            </a:r>
            <a:r>
              <a:rPr lang="en-US" dirty="0"/>
              <a:t> nu </a:t>
            </a:r>
            <a:r>
              <a:rPr lang="en-US" dirty="0" err="1"/>
              <a:t>poate</a:t>
            </a:r>
            <a:r>
              <a:rPr lang="en-US" dirty="0"/>
              <a:t> fi </a:t>
            </a:r>
            <a:r>
              <a:rPr lang="en-US" dirty="0" err="1"/>
              <a:t>în</a:t>
            </a:r>
            <a:r>
              <a:rPr lang="en-US" dirty="0"/>
              <a:t> </a:t>
            </a:r>
            <a:r>
              <a:rPr lang="en-US" dirty="0" err="1"/>
              <a:t>legătură</a:t>
            </a:r>
            <a:r>
              <a:rPr lang="en-US" dirty="0"/>
              <a:t> cu un </a:t>
            </a:r>
            <a:r>
              <a:rPr lang="en-US" dirty="0" err="1"/>
              <a:t>număr</a:t>
            </a:r>
            <a:r>
              <a:rPr lang="en-US" dirty="0"/>
              <a:t> </a:t>
            </a:r>
            <a:r>
              <a:rPr lang="en-US" dirty="0" err="1"/>
              <a:t>nespecificat</a:t>
            </a:r>
            <a:r>
              <a:rPr lang="en-US" dirty="0"/>
              <a:t> de </a:t>
            </a:r>
            <a:r>
              <a:rPr lang="en-US" dirty="0" err="1"/>
              <a:t>sisteme</a:t>
            </a:r>
            <a:r>
              <a:rPr lang="en-US" dirty="0"/>
              <a:t> </a:t>
            </a:r>
            <a:r>
              <a:rPr lang="en-US" dirty="0" err="1"/>
              <a:t>informatice</a:t>
            </a:r>
            <a:r>
              <a:rPr lang="en-US" dirty="0"/>
              <a:t>. </a:t>
            </a:r>
          </a:p>
          <a:p>
            <a:endParaRPr lang="en-US" dirty="0"/>
          </a:p>
          <a:p>
            <a:r>
              <a:rPr lang="en-US" dirty="0"/>
              <a:t>Este </a:t>
            </a:r>
            <a:r>
              <a:rPr lang="en-US" dirty="0" err="1"/>
              <a:t>adesea</a:t>
            </a:r>
            <a:r>
              <a:rPr lang="en-US" dirty="0"/>
              <a:t> </a:t>
            </a:r>
            <a:r>
              <a:rPr lang="en-US" dirty="0" err="1"/>
              <a:t>descoperit</a:t>
            </a:r>
            <a:r>
              <a:rPr lang="en-US" dirty="0"/>
              <a:t> de </a:t>
            </a:r>
            <a:r>
              <a:rPr lang="en-US" dirty="0" err="1"/>
              <a:t>către</a:t>
            </a:r>
            <a:r>
              <a:rPr lang="en-US" dirty="0"/>
              <a:t> </a:t>
            </a:r>
            <a:r>
              <a:rPr lang="en-US" dirty="0" err="1"/>
              <a:t>oficialii</a:t>
            </a:r>
            <a:r>
              <a:rPr lang="en-US" dirty="0"/>
              <a:t> de </a:t>
            </a:r>
            <a:r>
              <a:rPr lang="en-US" dirty="0" err="1"/>
              <a:t>aplicare</a:t>
            </a:r>
            <a:r>
              <a:rPr lang="en-US" dirty="0"/>
              <a:t> a </a:t>
            </a:r>
            <a:r>
              <a:rPr lang="en-US" dirty="0" err="1"/>
              <a:t>legii</a:t>
            </a:r>
            <a:r>
              <a:rPr lang="en-US" dirty="0"/>
              <a:t> </a:t>
            </a:r>
            <a:r>
              <a:rPr lang="en-US" dirty="0" err="1"/>
              <a:t>în</a:t>
            </a:r>
            <a:r>
              <a:rPr lang="en-US" dirty="0"/>
              <a:t> </a:t>
            </a:r>
            <a:r>
              <a:rPr lang="en-US" dirty="0" err="1"/>
              <a:t>timpul</a:t>
            </a:r>
            <a:r>
              <a:rPr lang="en-US" dirty="0"/>
              <a:t> </a:t>
            </a:r>
            <a:r>
              <a:rPr lang="en-US" dirty="0" err="1"/>
              <a:t>unei</a:t>
            </a:r>
            <a:r>
              <a:rPr lang="en-US" dirty="0"/>
              <a:t> </a:t>
            </a:r>
            <a:r>
              <a:rPr lang="ro-RO" dirty="0"/>
              <a:t>percheziții</a:t>
            </a:r>
            <a:r>
              <a:rPr lang="en-US" dirty="0"/>
              <a:t> </a:t>
            </a:r>
            <a:r>
              <a:rPr lang="en-US" dirty="0" err="1"/>
              <a:t>sau</a:t>
            </a:r>
            <a:r>
              <a:rPr lang="en-US" dirty="0"/>
              <a:t> </a:t>
            </a:r>
            <a:r>
              <a:rPr lang="ro-RO" dirty="0"/>
              <a:t>al </a:t>
            </a:r>
            <a:r>
              <a:rPr lang="en-US" dirty="0" err="1"/>
              <a:t>accesul</a:t>
            </a:r>
            <a:r>
              <a:rPr lang="ro-RO" dirty="0"/>
              <a:t>ui</a:t>
            </a:r>
            <a:r>
              <a:rPr lang="en-US" dirty="0"/>
              <a:t> similar </a:t>
            </a:r>
            <a:r>
              <a:rPr lang="en-US" dirty="0" err="1"/>
              <a:t>că</a:t>
            </a:r>
            <a:r>
              <a:rPr lang="en-US" dirty="0"/>
              <a:t> </a:t>
            </a:r>
            <a:r>
              <a:rPr lang="en-US" dirty="0" err="1"/>
              <a:t>alte</a:t>
            </a:r>
            <a:r>
              <a:rPr lang="en-US" dirty="0"/>
              <a:t> </a:t>
            </a:r>
            <a:r>
              <a:rPr lang="en-US" dirty="0" err="1"/>
              <a:t>sisteme</a:t>
            </a:r>
            <a:r>
              <a:rPr lang="en-US" dirty="0"/>
              <a:t> </a:t>
            </a:r>
            <a:r>
              <a:rPr lang="en-US" dirty="0" err="1"/>
              <a:t>informatice</a:t>
            </a:r>
            <a:r>
              <a:rPr lang="en-US" dirty="0"/>
              <a:t> </a:t>
            </a:r>
            <a:r>
              <a:rPr lang="en-US" dirty="0" err="1"/>
              <a:t>sau</a:t>
            </a:r>
            <a:r>
              <a:rPr lang="en-US" dirty="0"/>
              <a:t> </a:t>
            </a:r>
            <a:r>
              <a:rPr lang="en-US" dirty="0" err="1"/>
              <a:t>alte</a:t>
            </a:r>
            <a:r>
              <a:rPr lang="en-US" dirty="0"/>
              <a:t> </a:t>
            </a:r>
            <a:r>
              <a:rPr lang="en-US" dirty="0" err="1"/>
              <a:t>părți</a:t>
            </a:r>
            <a:r>
              <a:rPr lang="en-US" dirty="0"/>
              <a:t> ale </a:t>
            </a:r>
            <a:r>
              <a:rPr lang="en-US" dirty="0" err="1"/>
              <a:t>aceluiași</a:t>
            </a:r>
            <a:r>
              <a:rPr lang="en-US" dirty="0"/>
              <a:t> </a:t>
            </a:r>
            <a:r>
              <a:rPr lang="en-US" dirty="0" err="1"/>
              <a:t>sistem</a:t>
            </a:r>
            <a:r>
              <a:rPr lang="en-US" dirty="0"/>
              <a:t> informatic pot </a:t>
            </a:r>
            <a:r>
              <a:rPr lang="en-US" dirty="0" err="1"/>
              <a:t>conține</a:t>
            </a:r>
            <a:r>
              <a:rPr lang="en-US" dirty="0"/>
              <a:t> date care sunt </a:t>
            </a:r>
            <a:r>
              <a:rPr lang="en-US" dirty="0" err="1"/>
              <a:t>necesare</a:t>
            </a:r>
            <a:r>
              <a:rPr lang="en-US" dirty="0"/>
              <a:t>. </a:t>
            </a:r>
            <a:r>
              <a:rPr lang="en-US" dirty="0" err="1"/>
              <a:t>Convenția</a:t>
            </a:r>
            <a:r>
              <a:rPr lang="en-US" dirty="0"/>
              <a:t> de la </a:t>
            </a:r>
            <a:r>
              <a:rPr lang="en-US" dirty="0" err="1"/>
              <a:t>Budapesta</a:t>
            </a:r>
            <a:r>
              <a:rPr lang="en-US" dirty="0"/>
              <a:t> </a:t>
            </a:r>
            <a:r>
              <a:rPr lang="en-US" dirty="0" err="1"/>
              <a:t>permite</a:t>
            </a:r>
            <a:r>
              <a:rPr lang="en-US" dirty="0"/>
              <a:t> </a:t>
            </a:r>
            <a:r>
              <a:rPr lang="en-US" dirty="0" err="1"/>
              <a:t>extinderea</a:t>
            </a:r>
            <a:r>
              <a:rPr lang="en-US" dirty="0"/>
              <a:t> </a:t>
            </a:r>
            <a:r>
              <a:rPr lang="ro-RO" dirty="0"/>
              <a:t>percheziției</a:t>
            </a:r>
            <a:r>
              <a:rPr lang="en-US" dirty="0"/>
              <a:t> </a:t>
            </a:r>
            <a:r>
              <a:rPr lang="en-US" dirty="0" err="1"/>
              <a:t>sau</a:t>
            </a:r>
            <a:r>
              <a:rPr lang="en-US" dirty="0"/>
              <a:t> a </a:t>
            </a:r>
            <a:r>
              <a:rPr lang="en-US" dirty="0" err="1"/>
              <a:t>accesului</a:t>
            </a:r>
            <a:r>
              <a:rPr lang="en-US" dirty="0"/>
              <a:t> similar; Cu </a:t>
            </a:r>
            <a:r>
              <a:rPr lang="en-US" dirty="0" err="1"/>
              <a:t>toate</a:t>
            </a:r>
            <a:r>
              <a:rPr lang="en-US" dirty="0"/>
              <a:t> </a:t>
            </a:r>
            <a:r>
              <a:rPr lang="en-US" dirty="0" err="1"/>
              <a:t>acestea</a:t>
            </a:r>
            <a:r>
              <a:rPr lang="en-US" dirty="0"/>
              <a:t>, </a:t>
            </a:r>
            <a:r>
              <a:rPr lang="en-US" dirty="0" err="1"/>
              <a:t>același</a:t>
            </a:r>
            <a:r>
              <a:rPr lang="en-US" dirty="0"/>
              <a:t> </a:t>
            </a:r>
            <a:r>
              <a:rPr lang="en-US" dirty="0" err="1"/>
              <a:t>lucru</a:t>
            </a:r>
            <a:r>
              <a:rPr lang="en-US" dirty="0"/>
              <a:t> </a:t>
            </a:r>
            <a:r>
              <a:rPr lang="en-US" dirty="0" err="1"/>
              <a:t>poate</a:t>
            </a:r>
            <a:r>
              <a:rPr lang="en-US" dirty="0"/>
              <a:t> fi </a:t>
            </a:r>
            <a:r>
              <a:rPr lang="en-US" dirty="0" err="1"/>
              <a:t>supus</a:t>
            </a:r>
            <a:r>
              <a:rPr lang="en-US" dirty="0"/>
              <a:t> </a:t>
            </a:r>
            <a:r>
              <a:rPr lang="en-US" dirty="0" err="1"/>
              <a:t>unei</a:t>
            </a:r>
            <a:r>
              <a:rPr lang="en-US" dirty="0"/>
              <a:t> </a:t>
            </a:r>
            <a:r>
              <a:rPr lang="en-US" dirty="0" err="1"/>
              <a:t>autoriz</a:t>
            </a:r>
            <a:r>
              <a:rPr lang="ro-RO" dirty="0" err="1"/>
              <a:t>ări</a:t>
            </a:r>
            <a:r>
              <a:rPr lang="en-US" dirty="0"/>
              <a:t> </a:t>
            </a:r>
            <a:r>
              <a:rPr lang="en-US" dirty="0" err="1"/>
              <a:t>independente</a:t>
            </a:r>
            <a:r>
              <a:rPr lang="en-US" baseline="0" dirty="0"/>
              <a:t>.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187477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19 din </a:t>
            </a:r>
            <a:r>
              <a:rPr lang="en-US" dirty="0" err="1"/>
              <a:t>Convenția</a:t>
            </a:r>
            <a:r>
              <a:rPr lang="en-US" dirty="0"/>
              <a:t> de la </a:t>
            </a:r>
            <a:r>
              <a:rPr lang="en-US" dirty="0" err="1"/>
              <a:t>Budapesta</a:t>
            </a:r>
            <a:r>
              <a:rPr lang="en-US" dirty="0"/>
              <a:t> cu un element</a:t>
            </a:r>
            <a:r>
              <a:rPr lang="en-US" b="0" dirty="0"/>
              <a:t>(“</a:t>
            </a:r>
            <a:r>
              <a:rPr lang="ro-RO" sz="1200" b="0" dirty="0">
                <a:solidFill>
                  <a:srgbClr val="C00000"/>
                </a:solidFill>
              </a:rPr>
              <a:t>sechestra sau securiza în mod  similar </a:t>
            </a:r>
            <a:r>
              <a:rPr lang="en-US" dirty="0"/>
              <a:t>”) </a:t>
            </a:r>
            <a:r>
              <a:rPr lang="ro-RO"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În</a:t>
            </a:r>
            <a:r>
              <a:rPr lang="en-US" dirty="0"/>
              <a:t> </a:t>
            </a:r>
            <a:r>
              <a:rPr lang="en-US" dirty="0" err="1"/>
              <a:t>partea</a:t>
            </a:r>
            <a:r>
              <a:rPr lang="en-US" dirty="0"/>
              <a:t> </a:t>
            </a:r>
            <a:r>
              <a:rPr lang="en-US" dirty="0" err="1"/>
              <a:t>dreaptă</a:t>
            </a:r>
            <a:r>
              <a:rPr lang="en-US" dirty="0"/>
              <a:t>, </a:t>
            </a:r>
            <a:r>
              <a:rPr lang="en-US" dirty="0" err="1"/>
              <a:t>acest</a:t>
            </a:r>
            <a:r>
              <a:rPr lang="en-US" dirty="0"/>
              <a:t> </a:t>
            </a:r>
            <a:r>
              <a:rPr lang="ro-RO" dirty="0" err="1"/>
              <a:t>slide</a:t>
            </a:r>
            <a:r>
              <a:rPr lang="en-US" dirty="0"/>
              <a:t> </a:t>
            </a:r>
            <a:r>
              <a:rPr lang="en-US" dirty="0" err="1"/>
              <a:t>oferă</a:t>
            </a:r>
            <a:r>
              <a:rPr lang="en-US" dirty="0"/>
              <a:t> o </a:t>
            </a:r>
            <a:r>
              <a:rPr lang="en-US" dirty="0" err="1"/>
              <a:t>explicație</a:t>
            </a:r>
            <a:r>
              <a:rPr lang="en-US" dirty="0"/>
              <a:t> a </a:t>
            </a:r>
            <a:r>
              <a:rPr lang="en-US" dirty="0" err="1"/>
              <a:t>elementului</a:t>
            </a:r>
            <a:r>
              <a:rPr lang="en-US" dirty="0"/>
              <a:t> </a:t>
            </a:r>
            <a:r>
              <a:rPr lang="en-US" dirty="0" err="1"/>
              <a:t>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err="1"/>
              <a:t>Convenția</a:t>
            </a:r>
            <a:r>
              <a:rPr lang="en-US" dirty="0"/>
              <a:t> de la </a:t>
            </a:r>
            <a:r>
              <a:rPr lang="en-US" dirty="0" err="1"/>
              <a:t>Budapesta</a:t>
            </a:r>
            <a:r>
              <a:rPr lang="en-US" dirty="0"/>
              <a:t> </a:t>
            </a:r>
            <a:r>
              <a:rPr lang="en-US" dirty="0" err="1"/>
              <a:t>utilizează</a:t>
            </a:r>
            <a:r>
              <a:rPr lang="en-US" dirty="0"/>
              <a:t> </a:t>
            </a:r>
            <a:r>
              <a:rPr lang="ro-RO" dirty="0"/>
              <a:t>un </a:t>
            </a:r>
            <a:r>
              <a:rPr lang="en-US" dirty="0" err="1"/>
              <a:t>limbaj</a:t>
            </a:r>
            <a:r>
              <a:rPr lang="en-US" dirty="0"/>
              <a:t> </a:t>
            </a:r>
            <a:r>
              <a:rPr lang="en-US" dirty="0" err="1"/>
              <a:t>tradițional</a:t>
            </a:r>
            <a:r>
              <a:rPr lang="en-US" dirty="0"/>
              <a:t> </a:t>
            </a:r>
            <a:r>
              <a:rPr lang="en-US" dirty="0" err="1"/>
              <a:t>și</a:t>
            </a:r>
            <a:r>
              <a:rPr lang="en-US" dirty="0"/>
              <a:t> </a:t>
            </a:r>
            <a:r>
              <a:rPr lang="en-US" dirty="0" err="1"/>
              <a:t>mai</a:t>
            </a:r>
            <a:r>
              <a:rPr lang="en-US" dirty="0"/>
              <a:t> specific </a:t>
            </a:r>
            <a:r>
              <a:rPr lang="en-US" dirty="0" err="1"/>
              <a:t>pentru</a:t>
            </a:r>
            <a:r>
              <a:rPr lang="en-US" dirty="0"/>
              <a:t> </a:t>
            </a:r>
            <a:r>
              <a:rPr lang="en-US" dirty="0" err="1"/>
              <a:t>sistemele</a:t>
            </a:r>
            <a:r>
              <a:rPr lang="en-US" dirty="0"/>
              <a:t> </a:t>
            </a:r>
            <a:r>
              <a:rPr lang="en-US" dirty="0" err="1"/>
              <a:t>informatice</a:t>
            </a:r>
            <a:r>
              <a:rPr lang="en-US" dirty="0"/>
              <a:t>, </a:t>
            </a:r>
            <a:r>
              <a:rPr lang="en-US" dirty="0" err="1"/>
              <a:t>astfel</a:t>
            </a:r>
            <a:r>
              <a:rPr lang="en-US" dirty="0"/>
              <a:t> </a:t>
            </a:r>
            <a:r>
              <a:rPr lang="en-US" dirty="0" err="1"/>
              <a:t>încât</a:t>
            </a:r>
            <a:r>
              <a:rPr lang="en-US" dirty="0"/>
              <a:t> </a:t>
            </a:r>
            <a:r>
              <a:rPr lang="en-US" dirty="0" err="1"/>
              <a:t>limba</a:t>
            </a:r>
            <a:r>
              <a:rPr lang="ro-RO" dirty="0" err="1"/>
              <a:t>jul</a:t>
            </a:r>
            <a:r>
              <a:rPr lang="en-US" dirty="0"/>
              <a:t> </a:t>
            </a:r>
            <a:r>
              <a:rPr lang="en-US" dirty="0" err="1"/>
              <a:t>să</a:t>
            </a:r>
            <a:r>
              <a:rPr lang="en-US" dirty="0"/>
              <a:t> fi </a:t>
            </a:r>
            <a:r>
              <a:rPr lang="en-US" dirty="0" err="1"/>
              <a:t>neutr</a:t>
            </a:r>
            <a:r>
              <a:rPr lang="ro-RO" dirty="0"/>
              <a:t>u</a:t>
            </a:r>
            <a:r>
              <a:rPr lang="en-US" dirty="0"/>
              <a:t> din </a:t>
            </a:r>
            <a:r>
              <a:rPr lang="en-US" dirty="0" err="1"/>
              <a:t>punct</a:t>
            </a:r>
            <a:r>
              <a:rPr lang="en-US" dirty="0"/>
              <a:t> de </a:t>
            </a:r>
            <a:r>
              <a:rPr lang="en-US" dirty="0" err="1"/>
              <a:t>vedere</a:t>
            </a:r>
            <a:r>
              <a:rPr lang="en-US" dirty="0"/>
              <a:t> </a:t>
            </a:r>
            <a:r>
              <a:rPr lang="en-US" dirty="0" err="1"/>
              <a:t>tehnologic</a:t>
            </a:r>
            <a:r>
              <a:rPr lang="en-US" dirty="0"/>
              <a:t> </a:t>
            </a:r>
            <a:r>
              <a:rPr lang="en-US" dirty="0" err="1"/>
              <a:t>și</a:t>
            </a:r>
            <a:r>
              <a:rPr lang="en-US" dirty="0"/>
              <a:t> </a:t>
            </a:r>
            <a:r>
              <a:rPr lang="en-US" dirty="0" err="1"/>
              <a:t>adecvat</a:t>
            </a:r>
            <a:r>
              <a:rPr lang="en-US" dirty="0"/>
              <a:t> </a:t>
            </a:r>
            <a:r>
              <a:rPr lang="en-US" dirty="0" err="1"/>
              <a:t>pentru</a:t>
            </a:r>
            <a:r>
              <a:rPr lang="en-US" dirty="0"/>
              <a:t> </a:t>
            </a:r>
            <a:r>
              <a:rPr lang="en-US" dirty="0" err="1"/>
              <a:t>toate</a:t>
            </a:r>
            <a:r>
              <a:rPr lang="en-US" dirty="0"/>
              <a:t> </a:t>
            </a:r>
            <a:r>
              <a:rPr lang="en-US" dirty="0" err="1"/>
              <a:t>sistemele</a:t>
            </a:r>
            <a:r>
              <a:rPr lang="en-US" dirty="0"/>
              <a:t> </a:t>
            </a:r>
            <a:r>
              <a:rPr lang="en-US" dirty="0" err="1"/>
              <a:t>juridice</a:t>
            </a:r>
            <a:r>
              <a:rPr lang="en-US" dirty="0"/>
              <a:t>. </a:t>
            </a:r>
            <a:r>
              <a:rPr lang="ro-RO" dirty="0" err="1"/>
              <a:t>Sechestr</a:t>
            </a:r>
            <a:r>
              <a:rPr lang="en-US" dirty="0"/>
              <a:t>area </a:t>
            </a:r>
            <a:r>
              <a:rPr lang="en-US" dirty="0" err="1"/>
              <a:t>sau</a:t>
            </a:r>
            <a:r>
              <a:rPr lang="en-US" dirty="0"/>
              <a:t> </a:t>
            </a:r>
            <a:r>
              <a:rPr lang="en-US" dirty="0" err="1"/>
              <a:t>asigurarea</a:t>
            </a:r>
            <a:r>
              <a:rPr lang="en-US" dirty="0"/>
              <a:t> </a:t>
            </a:r>
            <a:r>
              <a:rPr lang="en-US" dirty="0" err="1"/>
              <a:t>datelor</a:t>
            </a:r>
            <a:r>
              <a:rPr lang="en-US" dirty="0"/>
              <a:t> </a:t>
            </a:r>
            <a:r>
              <a:rPr lang="en-US" dirty="0" err="1"/>
              <a:t>în</a:t>
            </a:r>
            <a:r>
              <a:rPr lang="en-US" dirty="0"/>
              <a:t> mod similar </a:t>
            </a:r>
            <a:r>
              <a:rPr lang="en-US" dirty="0" err="1"/>
              <a:t>este</a:t>
            </a:r>
            <a:r>
              <a:rPr lang="en-US" dirty="0"/>
              <a:t> una </a:t>
            </a:r>
            <a:r>
              <a:rPr lang="en-US" dirty="0" err="1"/>
              <a:t>dintre</a:t>
            </a:r>
            <a:r>
              <a:rPr lang="en-US" dirty="0"/>
              <a:t> </a:t>
            </a:r>
            <a:r>
              <a:rPr lang="en-US" dirty="0" err="1"/>
              <a:t>modalitățile</a:t>
            </a:r>
            <a:r>
              <a:rPr lang="en-US" dirty="0"/>
              <a:t> </a:t>
            </a:r>
            <a:r>
              <a:rPr lang="en-US" dirty="0" err="1"/>
              <a:t>în</a:t>
            </a:r>
            <a:r>
              <a:rPr lang="en-US" dirty="0"/>
              <a:t> care </a:t>
            </a:r>
            <a:r>
              <a:rPr lang="en-US" dirty="0" err="1"/>
              <a:t>această</a:t>
            </a:r>
            <a:r>
              <a:rPr lang="en-US" dirty="0"/>
              <a:t> </a:t>
            </a:r>
            <a:r>
              <a:rPr lang="en-US" dirty="0" err="1"/>
              <a:t>putere</a:t>
            </a:r>
            <a:r>
              <a:rPr lang="en-US" dirty="0"/>
              <a:t> </a:t>
            </a:r>
            <a:r>
              <a:rPr lang="en-US" dirty="0" err="1"/>
              <a:t>poate</a:t>
            </a:r>
            <a:r>
              <a:rPr lang="en-US" dirty="0"/>
              <a:t> fi </a:t>
            </a:r>
            <a:r>
              <a:rPr lang="en-US" dirty="0" err="1"/>
              <a:t>exercitată</a:t>
            </a:r>
            <a:r>
              <a:rPr lang="en-US" baseline="0" dirty="0"/>
              <a:t>.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2768062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19 din </a:t>
            </a:r>
            <a:r>
              <a:rPr lang="en-US" dirty="0" err="1"/>
              <a:t>Convenția</a:t>
            </a:r>
            <a:r>
              <a:rPr lang="en-US" dirty="0"/>
              <a:t> de la </a:t>
            </a:r>
            <a:r>
              <a:rPr lang="en-US" dirty="0" err="1"/>
              <a:t>Budapesta</a:t>
            </a:r>
            <a:r>
              <a:rPr lang="en-US" dirty="0"/>
              <a:t> cu un element</a:t>
            </a:r>
            <a:r>
              <a:rPr lang="ro-RO" dirty="0"/>
              <a:t> </a:t>
            </a:r>
            <a:r>
              <a:rPr lang="en-US" b="0" dirty="0"/>
              <a:t>(“</a:t>
            </a:r>
            <a:r>
              <a:rPr lang="ro-RO" sz="1200" b="0" dirty="0">
                <a:solidFill>
                  <a:srgbClr val="C00000"/>
                </a:solidFill>
              </a:rPr>
              <a:t>să facă și să păstreze o copie</a:t>
            </a:r>
            <a:r>
              <a:rPr lang="ro-RO" sz="1200" b="0" dirty="0"/>
              <a:t> </a:t>
            </a:r>
            <a:r>
              <a:rPr lang="en-US" dirty="0"/>
              <a:t>”) </a:t>
            </a:r>
            <a:r>
              <a:rPr lang="ro-RO"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În</a:t>
            </a:r>
            <a:r>
              <a:rPr lang="en-US" dirty="0"/>
              <a:t> </a:t>
            </a:r>
            <a:r>
              <a:rPr lang="en-US" dirty="0" err="1"/>
              <a:t>partea</a:t>
            </a:r>
            <a:r>
              <a:rPr lang="en-US" dirty="0"/>
              <a:t> </a:t>
            </a:r>
            <a:r>
              <a:rPr lang="en-US" dirty="0" err="1"/>
              <a:t>dreaptă</a:t>
            </a:r>
            <a:r>
              <a:rPr lang="en-US" dirty="0"/>
              <a:t>, </a:t>
            </a:r>
            <a:r>
              <a:rPr lang="en-US" dirty="0" err="1"/>
              <a:t>acest</a:t>
            </a:r>
            <a:r>
              <a:rPr lang="en-US" dirty="0"/>
              <a:t> </a:t>
            </a:r>
            <a:r>
              <a:rPr lang="ro-RO" dirty="0" err="1"/>
              <a:t>slide</a:t>
            </a:r>
            <a:r>
              <a:rPr lang="en-US" dirty="0"/>
              <a:t> </a:t>
            </a:r>
            <a:r>
              <a:rPr lang="en-US" dirty="0" err="1"/>
              <a:t>oferă</a:t>
            </a:r>
            <a:r>
              <a:rPr lang="en-US" dirty="0"/>
              <a:t> o </a:t>
            </a:r>
            <a:r>
              <a:rPr lang="en-US" dirty="0" err="1"/>
              <a:t>explicație</a:t>
            </a:r>
            <a:r>
              <a:rPr lang="en-US" dirty="0"/>
              <a:t> a </a:t>
            </a:r>
            <a:r>
              <a:rPr lang="en-US" dirty="0" err="1"/>
              <a:t>elementului</a:t>
            </a:r>
            <a:r>
              <a:rPr lang="en-US" dirty="0"/>
              <a:t> </a:t>
            </a:r>
            <a:r>
              <a:rPr lang="en-US" dirty="0" err="1"/>
              <a:t>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Efectuarea</a:t>
            </a:r>
            <a:r>
              <a:rPr lang="en-US" dirty="0"/>
              <a:t> </a:t>
            </a:r>
            <a:r>
              <a:rPr lang="en-US" dirty="0" err="1"/>
              <a:t>sau</a:t>
            </a:r>
            <a:r>
              <a:rPr lang="en-US" dirty="0"/>
              <a:t> </a:t>
            </a:r>
            <a:r>
              <a:rPr lang="en-US" dirty="0" err="1"/>
              <a:t>reținerea</a:t>
            </a:r>
            <a:r>
              <a:rPr lang="en-US" dirty="0"/>
              <a:t> </a:t>
            </a:r>
            <a:r>
              <a:rPr lang="en-US" dirty="0" err="1"/>
              <a:t>unei</a:t>
            </a:r>
            <a:r>
              <a:rPr lang="en-US" dirty="0"/>
              <a:t> </a:t>
            </a:r>
            <a:r>
              <a:rPr lang="en-US" dirty="0" err="1"/>
              <a:t>copii</a:t>
            </a:r>
            <a:r>
              <a:rPr lang="en-US" dirty="0"/>
              <a:t> a </a:t>
            </a:r>
            <a:r>
              <a:rPr lang="en-US" dirty="0" err="1"/>
              <a:t>datelor</a:t>
            </a:r>
            <a:r>
              <a:rPr lang="en-US" dirty="0"/>
              <a:t> </a:t>
            </a:r>
            <a:r>
              <a:rPr lang="ro-RO" dirty="0"/>
              <a:t>informatice</a:t>
            </a:r>
            <a:r>
              <a:rPr lang="en-US" dirty="0"/>
              <a:t> </a:t>
            </a:r>
            <a:r>
              <a:rPr lang="en-US" dirty="0" err="1"/>
              <a:t>necesare</a:t>
            </a:r>
            <a:r>
              <a:rPr lang="en-US" dirty="0"/>
              <a:t> </a:t>
            </a:r>
            <a:r>
              <a:rPr lang="en-US" dirty="0" err="1"/>
              <a:t>este</a:t>
            </a:r>
            <a:r>
              <a:rPr lang="en-US" dirty="0"/>
              <a:t> un alt mod </a:t>
            </a:r>
            <a:r>
              <a:rPr lang="en-US" dirty="0" err="1"/>
              <a:t>în</a:t>
            </a:r>
            <a:r>
              <a:rPr lang="en-US" dirty="0"/>
              <a:t> care pot fi </a:t>
            </a:r>
            <a:r>
              <a:rPr lang="ro-RO" dirty="0" err="1"/>
              <a:t>sechestr</a:t>
            </a:r>
            <a:r>
              <a:rPr lang="en-US" dirty="0"/>
              <a:t>ate </a:t>
            </a:r>
            <a:r>
              <a:rPr lang="en-US" dirty="0" err="1"/>
              <a:t>sau</a:t>
            </a:r>
            <a:r>
              <a:rPr lang="en-US" dirty="0"/>
              <a:t> </a:t>
            </a:r>
            <a:r>
              <a:rPr lang="en-US" dirty="0" err="1"/>
              <a:t>în</a:t>
            </a:r>
            <a:r>
              <a:rPr lang="en-US" dirty="0"/>
              <a:t> mod similar </a:t>
            </a:r>
            <a:r>
              <a:rPr lang="en-US" dirty="0" err="1"/>
              <a:t>asigura</a:t>
            </a:r>
            <a:r>
              <a:rPr lang="ro-RO" dirty="0"/>
              <a:t>t</a:t>
            </a:r>
            <a:r>
              <a:rPr lang="en-US" dirty="0"/>
              <a:t>e </a:t>
            </a:r>
            <a:r>
              <a:rPr lang="en-US" dirty="0" err="1"/>
              <a:t>datelor</a:t>
            </a:r>
            <a:r>
              <a:rPr lang="en-US" dirty="0"/>
              <a:t> </a:t>
            </a:r>
            <a:r>
              <a:rPr lang="ro-RO" dirty="0"/>
              <a:t>informatice</a:t>
            </a:r>
            <a:r>
              <a:rPr lang="en-US" dirty="0"/>
              <a:t>. </a:t>
            </a:r>
            <a:r>
              <a:rPr lang="en-US" dirty="0" err="1"/>
              <a:t>Acest</a:t>
            </a:r>
            <a:r>
              <a:rPr lang="en-US" dirty="0"/>
              <a:t> </a:t>
            </a:r>
            <a:r>
              <a:rPr lang="en-US" dirty="0" err="1"/>
              <a:t>lucru</a:t>
            </a:r>
            <a:r>
              <a:rPr lang="en-US" dirty="0"/>
              <a:t> </a:t>
            </a:r>
            <a:r>
              <a:rPr lang="en-US" dirty="0" err="1"/>
              <a:t>poate</a:t>
            </a:r>
            <a:r>
              <a:rPr lang="en-US" dirty="0"/>
              <a:t> </a:t>
            </a:r>
            <a:r>
              <a:rPr lang="ro-RO" dirty="0"/>
              <a:t>evita</a:t>
            </a:r>
            <a:r>
              <a:rPr lang="en-US" dirty="0"/>
              <a:t> </a:t>
            </a:r>
            <a:r>
              <a:rPr lang="en-US" dirty="0" err="1"/>
              <a:t>necesitatea</a:t>
            </a:r>
            <a:r>
              <a:rPr lang="en-US" dirty="0"/>
              <a:t> de a </a:t>
            </a:r>
            <a:r>
              <a:rPr lang="ro-RO" dirty="0"/>
              <a:t>l</a:t>
            </a:r>
            <a:r>
              <a:rPr lang="en-US" dirty="0" err="1"/>
              <a:t>ua</a:t>
            </a:r>
            <a:r>
              <a:rPr lang="en-US" dirty="0"/>
              <a:t> </a:t>
            </a:r>
            <a:r>
              <a:rPr lang="en-US" dirty="0" err="1"/>
              <a:t>măsura</a:t>
            </a:r>
            <a:r>
              <a:rPr lang="en-US" dirty="0"/>
              <a:t> </a:t>
            </a:r>
            <a:r>
              <a:rPr lang="en-US" dirty="0" err="1"/>
              <a:t>costisitoare</a:t>
            </a:r>
            <a:r>
              <a:rPr lang="en-US" dirty="0"/>
              <a:t>, </a:t>
            </a:r>
            <a:r>
              <a:rPr lang="en-US" dirty="0" err="1"/>
              <a:t>împovărătoare</a:t>
            </a:r>
            <a:r>
              <a:rPr lang="en-US" dirty="0"/>
              <a:t> </a:t>
            </a:r>
            <a:r>
              <a:rPr lang="en-US" dirty="0" err="1"/>
              <a:t>și</a:t>
            </a:r>
            <a:r>
              <a:rPr lang="en-US" dirty="0"/>
              <a:t> </a:t>
            </a:r>
            <a:r>
              <a:rPr lang="en-US" dirty="0" err="1"/>
              <a:t>invazivă</a:t>
            </a:r>
            <a:r>
              <a:rPr lang="en-US" dirty="0"/>
              <a:t> a </a:t>
            </a:r>
            <a:r>
              <a:rPr lang="en-US" dirty="0" err="1"/>
              <a:t>preluării</a:t>
            </a:r>
            <a:r>
              <a:rPr lang="en-US" dirty="0"/>
              <a:t> </a:t>
            </a:r>
            <a:r>
              <a:rPr lang="en-US" dirty="0" err="1"/>
              <a:t>fizice</a:t>
            </a:r>
            <a:r>
              <a:rPr lang="en-US" dirty="0"/>
              <a:t> a </a:t>
            </a:r>
            <a:r>
              <a:rPr lang="en-US" dirty="0" err="1"/>
              <a:t>datelor</a:t>
            </a:r>
            <a:r>
              <a:rPr lang="en-US" dirty="0"/>
              <a:t> de calculator </a:t>
            </a:r>
            <a:r>
              <a:rPr lang="en-US" dirty="0" err="1"/>
              <a:t>și</a:t>
            </a:r>
            <a:r>
              <a:rPr lang="en-US" dirty="0"/>
              <a:t> a </a:t>
            </a:r>
            <a:r>
              <a:rPr lang="en-US" dirty="0" err="1"/>
              <a:t>sistemelor</a:t>
            </a:r>
            <a:r>
              <a:rPr lang="en-US" dirty="0"/>
              <a:t> </a:t>
            </a:r>
            <a:r>
              <a:rPr lang="en-US" dirty="0" err="1"/>
              <a:t>informatice</a:t>
            </a:r>
            <a:r>
              <a:rPr lang="en-US" dirty="0"/>
              <a:t> </a:t>
            </a:r>
            <a:r>
              <a:rPr lang="en-US" dirty="0" err="1"/>
              <a:t>în</a:t>
            </a:r>
            <a:r>
              <a:rPr lang="en-US" dirty="0"/>
              <a:t> </a:t>
            </a:r>
            <a:r>
              <a:rPr lang="en-US" dirty="0" err="1"/>
              <a:t>custodie</a:t>
            </a:r>
            <a:r>
              <a:rPr lang="en-US" baseline="0" dirty="0"/>
              <a:t>.</a:t>
            </a:r>
            <a:endParaRPr lang="en-US"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3113104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19 din </a:t>
            </a:r>
            <a:r>
              <a:rPr lang="en-US" dirty="0" err="1"/>
              <a:t>Convenția</a:t>
            </a:r>
            <a:r>
              <a:rPr lang="en-US" dirty="0"/>
              <a:t> de la </a:t>
            </a:r>
            <a:r>
              <a:rPr lang="en-US" dirty="0" err="1"/>
              <a:t>Budapesta</a:t>
            </a:r>
            <a:r>
              <a:rPr lang="en-US" dirty="0"/>
              <a:t> cu un element</a:t>
            </a:r>
            <a:r>
              <a:rPr lang="en-US" b="0" dirty="0"/>
              <a:t>(“</a:t>
            </a:r>
            <a:r>
              <a:rPr lang="en-US" sz="1200" b="0" dirty="0">
                <a:solidFill>
                  <a:srgbClr val="FF0000"/>
                </a:solidFill>
                <a:latin typeface="+mj-lt"/>
              </a:rPr>
              <a:t>m</a:t>
            </a:r>
            <a:r>
              <a:rPr lang="ro-RO" sz="1200" b="0" dirty="0" err="1">
                <a:solidFill>
                  <a:srgbClr val="FF0000"/>
                </a:solidFill>
                <a:latin typeface="+mj-lt"/>
              </a:rPr>
              <a:t>enține</a:t>
            </a:r>
            <a:r>
              <a:rPr lang="ro-RO" sz="1200" b="0" dirty="0">
                <a:solidFill>
                  <a:srgbClr val="FF0000"/>
                </a:solidFill>
                <a:latin typeface="+mj-lt"/>
              </a:rPr>
              <a:t> i</a:t>
            </a:r>
            <a:r>
              <a:rPr lang="en-US" sz="1200" b="0" dirty="0" err="1">
                <a:solidFill>
                  <a:srgbClr val="FF0000"/>
                </a:solidFill>
                <a:latin typeface="+mj-lt"/>
              </a:rPr>
              <a:t>ntegrit</a:t>
            </a:r>
            <a:r>
              <a:rPr lang="ro-RO" sz="1200" b="0" dirty="0" err="1">
                <a:solidFill>
                  <a:srgbClr val="FF0000"/>
                </a:solidFill>
                <a:latin typeface="+mj-lt"/>
              </a:rPr>
              <a:t>atea</a:t>
            </a:r>
            <a:r>
              <a:rPr lang="en-US" dirty="0"/>
              <a:t>”) </a:t>
            </a:r>
            <a:r>
              <a:rPr lang="ro-RO"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În</a:t>
            </a:r>
            <a:r>
              <a:rPr lang="en-US" dirty="0"/>
              <a:t> </a:t>
            </a:r>
            <a:r>
              <a:rPr lang="en-US" dirty="0" err="1"/>
              <a:t>partea</a:t>
            </a:r>
            <a:r>
              <a:rPr lang="en-US" dirty="0"/>
              <a:t> </a:t>
            </a:r>
            <a:r>
              <a:rPr lang="en-US" dirty="0" err="1"/>
              <a:t>dreaptă</a:t>
            </a:r>
            <a:r>
              <a:rPr lang="en-US" dirty="0"/>
              <a:t>, </a:t>
            </a:r>
            <a:r>
              <a:rPr lang="en-US" dirty="0" err="1"/>
              <a:t>acest</a:t>
            </a:r>
            <a:r>
              <a:rPr lang="en-US" dirty="0"/>
              <a:t> </a:t>
            </a:r>
            <a:r>
              <a:rPr lang="ro-RO" dirty="0" err="1"/>
              <a:t>slide</a:t>
            </a:r>
            <a:r>
              <a:rPr lang="en-US" dirty="0"/>
              <a:t> </a:t>
            </a:r>
            <a:r>
              <a:rPr lang="en-US" dirty="0" err="1"/>
              <a:t>oferă</a:t>
            </a:r>
            <a:r>
              <a:rPr lang="en-US" dirty="0"/>
              <a:t> o </a:t>
            </a:r>
            <a:r>
              <a:rPr lang="en-US" dirty="0" err="1"/>
              <a:t>explicație</a:t>
            </a:r>
            <a:r>
              <a:rPr lang="en-US" dirty="0"/>
              <a:t> a </a:t>
            </a:r>
            <a:r>
              <a:rPr lang="en-US" dirty="0" err="1"/>
              <a:t>elementului</a:t>
            </a:r>
            <a:r>
              <a:rPr lang="en-US" dirty="0"/>
              <a:t> </a:t>
            </a:r>
            <a:r>
              <a:rPr lang="en-US" dirty="0" err="1"/>
              <a:t>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Este important ca </a:t>
            </a:r>
            <a:r>
              <a:rPr lang="en-US" dirty="0" err="1"/>
              <a:t>integritatea</a:t>
            </a:r>
            <a:r>
              <a:rPr lang="en-US" dirty="0"/>
              <a:t> </a:t>
            </a:r>
            <a:r>
              <a:rPr lang="en-US" dirty="0" err="1"/>
              <a:t>oricăror</a:t>
            </a:r>
            <a:r>
              <a:rPr lang="en-US" dirty="0"/>
              <a:t> date </a:t>
            </a:r>
            <a:r>
              <a:rPr lang="ro-RO" dirty="0" err="1"/>
              <a:t>sechestr</a:t>
            </a:r>
            <a:r>
              <a:rPr lang="en-US" dirty="0"/>
              <a:t>ate </a:t>
            </a:r>
            <a:r>
              <a:rPr lang="en-US" dirty="0" err="1"/>
              <a:t>să</a:t>
            </a:r>
            <a:r>
              <a:rPr lang="en-US" dirty="0"/>
              <a:t> fie </a:t>
            </a:r>
            <a:r>
              <a:rPr lang="en-US" dirty="0" err="1"/>
              <a:t>menținut</a:t>
            </a:r>
            <a:r>
              <a:rPr lang="ro-RO" dirty="0"/>
              <a:t>ă</a:t>
            </a:r>
            <a:r>
              <a:rPr lang="en-US" dirty="0"/>
              <a:t> </a:t>
            </a:r>
            <a:r>
              <a:rPr lang="en-US" dirty="0" err="1"/>
              <a:t>astfel</a:t>
            </a:r>
            <a:r>
              <a:rPr lang="en-US" dirty="0"/>
              <a:t> </a:t>
            </a:r>
            <a:r>
              <a:rPr lang="en-US" dirty="0" err="1"/>
              <a:t>încât</a:t>
            </a:r>
            <a:r>
              <a:rPr lang="en-US" dirty="0"/>
              <a:t> </a:t>
            </a:r>
            <a:r>
              <a:rPr lang="en-US" dirty="0" err="1"/>
              <a:t>să</a:t>
            </a:r>
            <a:r>
              <a:rPr lang="en-US" dirty="0"/>
              <a:t> nu fie </a:t>
            </a:r>
            <a:r>
              <a:rPr lang="ro-RO" dirty="0"/>
              <a:t>schimb</a:t>
            </a:r>
            <a:r>
              <a:rPr lang="en-US" dirty="0"/>
              <a:t>ate </a:t>
            </a:r>
            <a:r>
              <a:rPr lang="en-US" dirty="0" err="1"/>
              <a:t>sau</a:t>
            </a:r>
            <a:r>
              <a:rPr lang="en-US" dirty="0"/>
              <a:t> </a:t>
            </a:r>
            <a:r>
              <a:rPr lang="en-US" dirty="0" err="1"/>
              <a:t>modificate</a:t>
            </a:r>
            <a:r>
              <a:rPr lang="en-US" dirty="0"/>
              <a:t> </a:t>
            </a:r>
            <a:r>
              <a:rPr lang="en-US" dirty="0" err="1"/>
              <a:t>în</a:t>
            </a:r>
            <a:r>
              <a:rPr lang="en-US" dirty="0"/>
              <a:t> </a:t>
            </a:r>
            <a:r>
              <a:rPr lang="en-US" dirty="0" err="1"/>
              <a:t>nici</a:t>
            </a:r>
            <a:r>
              <a:rPr lang="en-US" dirty="0"/>
              <a:t> un </a:t>
            </a:r>
            <a:r>
              <a:rPr lang="en-US" dirty="0" err="1"/>
              <a:t>fel</a:t>
            </a:r>
            <a:r>
              <a:rPr lang="en-US" dirty="0"/>
              <a:t> din </a:t>
            </a:r>
            <a:r>
              <a:rPr lang="en-US" dirty="0" err="1"/>
              <a:t>starea</a:t>
            </a:r>
            <a:r>
              <a:rPr lang="en-US" dirty="0"/>
              <a:t> </a:t>
            </a:r>
            <a:r>
              <a:rPr lang="en-US" dirty="0" err="1"/>
              <a:t>în</a:t>
            </a:r>
            <a:r>
              <a:rPr lang="en-US" dirty="0"/>
              <a:t> care a</a:t>
            </a:r>
            <a:r>
              <a:rPr lang="ro-RO" dirty="0"/>
              <a:t>u</a:t>
            </a:r>
            <a:r>
              <a:rPr lang="en-US" dirty="0"/>
              <a:t> </a:t>
            </a:r>
            <a:r>
              <a:rPr lang="en-US" dirty="0" err="1"/>
              <a:t>fost</a:t>
            </a:r>
            <a:r>
              <a:rPr lang="en-US" dirty="0"/>
              <a:t> </a:t>
            </a:r>
            <a:r>
              <a:rPr lang="en-US" dirty="0" err="1"/>
              <a:t>găsit</a:t>
            </a:r>
            <a:r>
              <a:rPr lang="ro-RO" dirty="0"/>
              <a:t>e</a:t>
            </a:r>
            <a:r>
              <a:rPr lang="en-US" dirty="0"/>
              <a:t> </a:t>
            </a:r>
            <a:r>
              <a:rPr lang="en-US" dirty="0" err="1"/>
              <a:t>în</a:t>
            </a:r>
            <a:r>
              <a:rPr lang="en-US" dirty="0"/>
              <a:t> </a:t>
            </a:r>
            <a:r>
              <a:rPr lang="en-US" dirty="0" err="1"/>
              <a:t>momentul</a:t>
            </a:r>
            <a:r>
              <a:rPr lang="en-US" dirty="0"/>
              <a:t> </a:t>
            </a:r>
            <a:r>
              <a:rPr lang="ro-RO" dirty="0" err="1"/>
              <a:t>sechestr</a:t>
            </a:r>
            <a:r>
              <a:rPr lang="en-US" dirty="0" err="1"/>
              <a:t>rii</a:t>
            </a:r>
            <a:r>
              <a:rPr lang="en-US" dirty="0"/>
              <a:t> </a:t>
            </a:r>
            <a:r>
              <a:rPr lang="en-US" dirty="0" err="1"/>
              <a:t>sau</a:t>
            </a:r>
            <a:r>
              <a:rPr lang="en-US" dirty="0"/>
              <a:t> a </a:t>
            </a:r>
            <a:r>
              <a:rPr lang="en-US" dirty="0" err="1"/>
              <a:t>unui</a:t>
            </a:r>
            <a:r>
              <a:rPr lang="en-US" dirty="0"/>
              <a:t> </a:t>
            </a:r>
            <a:r>
              <a:rPr lang="en-US" dirty="0" err="1"/>
              <a:t>acces</a:t>
            </a:r>
            <a:r>
              <a:rPr lang="en-US" dirty="0"/>
              <a:t> similar</a:t>
            </a:r>
            <a:r>
              <a:rPr lang="en-US" baseline="0" dirty="0"/>
              <a:t>.</a:t>
            </a:r>
            <a:endParaRPr lang="en-US"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715638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19 din </a:t>
            </a:r>
            <a:r>
              <a:rPr lang="en-US" dirty="0" err="1"/>
              <a:t>Convenția</a:t>
            </a:r>
            <a:r>
              <a:rPr lang="en-US" dirty="0"/>
              <a:t> de la </a:t>
            </a:r>
            <a:r>
              <a:rPr lang="en-US" dirty="0" err="1"/>
              <a:t>Budapesta</a:t>
            </a:r>
            <a:r>
              <a:rPr lang="en-US" dirty="0"/>
              <a:t> cu un element</a:t>
            </a:r>
            <a:r>
              <a:rPr lang="en-US" b="0" dirty="0"/>
              <a:t>(“</a:t>
            </a:r>
            <a:r>
              <a:rPr lang="ro-RO" sz="1200" b="0" dirty="0">
                <a:solidFill>
                  <a:srgbClr val="C00000"/>
                </a:solidFill>
              </a:rPr>
              <a:t>face inaccesibile </a:t>
            </a:r>
            <a:r>
              <a:rPr lang="en-US" dirty="0"/>
              <a:t>”) </a:t>
            </a:r>
            <a:r>
              <a:rPr lang="ro-RO"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În</a:t>
            </a:r>
            <a:r>
              <a:rPr lang="en-US" dirty="0"/>
              <a:t> </a:t>
            </a:r>
            <a:r>
              <a:rPr lang="en-US" dirty="0" err="1"/>
              <a:t>partea</a:t>
            </a:r>
            <a:r>
              <a:rPr lang="en-US" dirty="0"/>
              <a:t> </a:t>
            </a:r>
            <a:r>
              <a:rPr lang="en-US" dirty="0" err="1"/>
              <a:t>dreaptă</a:t>
            </a:r>
            <a:r>
              <a:rPr lang="en-US" dirty="0"/>
              <a:t>, </a:t>
            </a:r>
            <a:r>
              <a:rPr lang="en-US" dirty="0" err="1"/>
              <a:t>acest</a:t>
            </a:r>
            <a:r>
              <a:rPr lang="en-US" dirty="0"/>
              <a:t> </a:t>
            </a:r>
            <a:r>
              <a:rPr lang="ro-RO" dirty="0" err="1"/>
              <a:t>slide</a:t>
            </a:r>
            <a:r>
              <a:rPr lang="en-US" dirty="0"/>
              <a:t> </a:t>
            </a:r>
            <a:r>
              <a:rPr lang="en-US" dirty="0" err="1"/>
              <a:t>oferă</a:t>
            </a:r>
            <a:r>
              <a:rPr lang="en-US" dirty="0"/>
              <a:t> o </a:t>
            </a:r>
            <a:r>
              <a:rPr lang="en-US" dirty="0" err="1"/>
              <a:t>explicație</a:t>
            </a:r>
            <a:r>
              <a:rPr lang="en-US" dirty="0"/>
              <a:t> a </a:t>
            </a:r>
            <a:r>
              <a:rPr lang="en-US" dirty="0" err="1"/>
              <a:t>elementului</a:t>
            </a:r>
            <a:r>
              <a:rPr lang="en-US" dirty="0"/>
              <a:t> </a:t>
            </a:r>
            <a:r>
              <a:rPr lang="en-US" dirty="0" err="1"/>
              <a:t>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Aceasta</a:t>
            </a:r>
            <a:r>
              <a:rPr lang="en-US" dirty="0"/>
              <a:t> </a:t>
            </a:r>
            <a:r>
              <a:rPr lang="en-US" dirty="0" err="1"/>
              <a:t>este</a:t>
            </a:r>
            <a:r>
              <a:rPr lang="en-US" dirty="0"/>
              <a:t> o </a:t>
            </a:r>
            <a:r>
              <a:rPr lang="en-US" dirty="0" err="1"/>
              <a:t>altă</a:t>
            </a:r>
            <a:r>
              <a:rPr lang="en-US" dirty="0"/>
              <a:t> </a:t>
            </a:r>
            <a:r>
              <a:rPr lang="en-US" dirty="0" err="1"/>
              <a:t>măsură</a:t>
            </a:r>
            <a:r>
              <a:rPr lang="en-US" dirty="0"/>
              <a:t> care </a:t>
            </a:r>
            <a:r>
              <a:rPr lang="en-US" dirty="0" err="1"/>
              <a:t>poate</a:t>
            </a:r>
            <a:r>
              <a:rPr lang="en-US" dirty="0"/>
              <a:t> fi </a:t>
            </a:r>
            <a:r>
              <a:rPr lang="ro-RO" dirty="0"/>
              <a:t>l</a:t>
            </a:r>
            <a:r>
              <a:rPr lang="en-US" dirty="0" err="1"/>
              <a:t>uată</a:t>
            </a:r>
            <a:r>
              <a:rPr lang="en-US" dirty="0"/>
              <a:t> c</a:t>
            </a:r>
            <a:r>
              <a:rPr lang="ro-RO" dirty="0"/>
              <a:t>a</a:t>
            </a:r>
            <a:r>
              <a:rPr lang="en-US" dirty="0"/>
              <a:t> </a:t>
            </a:r>
            <a:r>
              <a:rPr lang="en-US" dirty="0" err="1"/>
              <a:t>efectul</a:t>
            </a:r>
            <a:r>
              <a:rPr lang="en-US" dirty="0"/>
              <a:t> </a:t>
            </a:r>
            <a:r>
              <a:rPr lang="ro-RO" dirty="0"/>
              <a:t> a sechestrării</a:t>
            </a:r>
            <a:r>
              <a:rPr lang="en-US" dirty="0"/>
              <a:t> </a:t>
            </a:r>
            <a:r>
              <a:rPr lang="en-US" dirty="0" err="1"/>
              <a:t>datelor</a:t>
            </a:r>
            <a:r>
              <a:rPr lang="en-US" dirty="0"/>
              <a:t>. </a:t>
            </a:r>
            <a:r>
              <a:rPr lang="en-US" dirty="0" err="1"/>
              <a:t>Datele</a:t>
            </a:r>
            <a:r>
              <a:rPr lang="en-US" dirty="0"/>
              <a:t> sunt </a:t>
            </a:r>
            <a:r>
              <a:rPr lang="ro-RO" dirty="0"/>
              <a:t>făcu</a:t>
            </a:r>
            <a:r>
              <a:rPr lang="en-US" dirty="0" err="1"/>
              <a:t>te</a:t>
            </a:r>
            <a:r>
              <a:rPr lang="en-US" dirty="0"/>
              <a:t> </a:t>
            </a:r>
            <a:r>
              <a:rPr lang="en-US" dirty="0" err="1"/>
              <a:t>inaccesibile</a:t>
            </a:r>
            <a:r>
              <a:rPr lang="en-US" dirty="0"/>
              <a:t> </a:t>
            </a:r>
            <a:r>
              <a:rPr lang="en-US" dirty="0" err="1"/>
              <a:t>sau</a:t>
            </a:r>
            <a:r>
              <a:rPr lang="en-US" dirty="0"/>
              <a:t> eliminate, de </a:t>
            </a:r>
            <a:r>
              <a:rPr lang="en-US" dirty="0" err="1"/>
              <a:t>obicei</a:t>
            </a:r>
            <a:r>
              <a:rPr lang="en-US" dirty="0"/>
              <a:t>, </a:t>
            </a:r>
            <a:r>
              <a:rPr lang="en-US" dirty="0" err="1"/>
              <a:t>atunci</a:t>
            </a:r>
            <a:r>
              <a:rPr lang="en-US" dirty="0"/>
              <a:t> </a:t>
            </a:r>
            <a:r>
              <a:rPr lang="en-US" dirty="0" err="1"/>
              <a:t>când</a:t>
            </a:r>
            <a:r>
              <a:rPr lang="en-US" dirty="0"/>
              <a:t> </a:t>
            </a:r>
            <a:r>
              <a:rPr lang="en-US" dirty="0" err="1"/>
              <a:t>astfel</a:t>
            </a:r>
            <a:r>
              <a:rPr lang="en-US" dirty="0"/>
              <a:t> de date </a:t>
            </a:r>
            <a:r>
              <a:rPr lang="en-US" dirty="0" err="1"/>
              <a:t>prezintă</a:t>
            </a:r>
            <a:r>
              <a:rPr lang="en-US" dirty="0"/>
              <a:t> </a:t>
            </a:r>
            <a:r>
              <a:rPr lang="en-US" dirty="0" err="1"/>
              <a:t>pericol</a:t>
            </a:r>
            <a:r>
              <a:rPr lang="en-US" dirty="0"/>
              <a:t> </a:t>
            </a:r>
            <a:r>
              <a:rPr lang="en-US" dirty="0" err="1"/>
              <a:t>sau</a:t>
            </a:r>
            <a:r>
              <a:rPr lang="en-US" dirty="0"/>
              <a:t> </a:t>
            </a:r>
            <a:r>
              <a:rPr lang="en-US" dirty="0" err="1"/>
              <a:t>rău</a:t>
            </a:r>
            <a:r>
              <a:rPr lang="en-US" dirty="0"/>
              <a:t> </a:t>
            </a:r>
            <a:r>
              <a:rPr lang="en-US" dirty="0" err="1"/>
              <a:t>socială</a:t>
            </a:r>
            <a:r>
              <a:rPr lang="en-US" baseline="0" dirty="0"/>
              <a:t>.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3798148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19 din </a:t>
            </a:r>
            <a:r>
              <a:rPr lang="en-US" dirty="0" err="1"/>
              <a:t>Convenția</a:t>
            </a:r>
            <a:r>
              <a:rPr lang="en-US" dirty="0"/>
              <a:t> de la </a:t>
            </a:r>
            <a:r>
              <a:rPr lang="en-US" dirty="0" err="1"/>
              <a:t>Budapesta</a:t>
            </a:r>
            <a:r>
              <a:rPr lang="en-US" dirty="0"/>
              <a:t> cu un element</a:t>
            </a:r>
            <a:r>
              <a:rPr lang="en-US" b="0" dirty="0"/>
              <a:t>(“</a:t>
            </a:r>
            <a:r>
              <a:rPr lang="ro-RO" b="0" dirty="0">
                <a:solidFill>
                  <a:srgbClr val="C00000"/>
                </a:solidFill>
              </a:rPr>
              <a:t>persoană care are cunoștință de funcționarea sistemului informatic sau a măsurilor aplicate pentru a proteja datele informatice </a:t>
            </a:r>
            <a:r>
              <a:rPr lang="en-US" sz="1200" b="0" dirty="0">
                <a:latin typeface="+mj-lt"/>
              </a:rPr>
              <a:t> … </a:t>
            </a:r>
            <a:r>
              <a:rPr lang="ro-RO" b="0" dirty="0">
                <a:solidFill>
                  <a:srgbClr val="C00000"/>
                </a:solidFill>
              </a:rPr>
              <a:t>în măsură rezonabilă</a:t>
            </a:r>
            <a:r>
              <a:rPr lang="en-US" sz="1200" b="0" dirty="0">
                <a:latin typeface="+mj-lt"/>
              </a:rPr>
              <a:t>,</a:t>
            </a:r>
            <a:r>
              <a:rPr lang="en-US" b="0" dirty="0"/>
              <a:t>”) </a:t>
            </a:r>
            <a:r>
              <a:rPr lang="ro-RO"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În</a:t>
            </a:r>
            <a:r>
              <a:rPr lang="en-US" dirty="0"/>
              <a:t> </a:t>
            </a:r>
            <a:r>
              <a:rPr lang="en-US" dirty="0" err="1"/>
              <a:t>partea</a:t>
            </a:r>
            <a:r>
              <a:rPr lang="en-US" dirty="0"/>
              <a:t> </a:t>
            </a:r>
            <a:r>
              <a:rPr lang="en-US" dirty="0" err="1"/>
              <a:t>dreaptă</a:t>
            </a:r>
            <a:r>
              <a:rPr lang="en-US" dirty="0"/>
              <a:t>, </a:t>
            </a:r>
            <a:r>
              <a:rPr lang="en-US" dirty="0" err="1"/>
              <a:t>acest</a:t>
            </a:r>
            <a:r>
              <a:rPr lang="en-US" dirty="0"/>
              <a:t> </a:t>
            </a:r>
            <a:r>
              <a:rPr lang="ro-RO" dirty="0" err="1"/>
              <a:t>slide</a:t>
            </a:r>
            <a:r>
              <a:rPr lang="en-US" dirty="0"/>
              <a:t> </a:t>
            </a:r>
            <a:r>
              <a:rPr lang="en-US" dirty="0" err="1"/>
              <a:t>oferă</a:t>
            </a:r>
            <a:r>
              <a:rPr lang="en-US" dirty="0"/>
              <a:t> o </a:t>
            </a:r>
            <a:r>
              <a:rPr lang="en-US" dirty="0" err="1"/>
              <a:t>explicație</a:t>
            </a:r>
            <a:r>
              <a:rPr lang="en-US" dirty="0"/>
              <a:t> a </a:t>
            </a:r>
            <a:r>
              <a:rPr lang="en-US" dirty="0" err="1"/>
              <a:t>elementului</a:t>
            </a:r>
            <a:r>
              <a:rPr lang="en-US" dirty="0"/>
              <a:t> </a:t>
            </a:r>
            <a:r>
              <a:rPr lang="en-US" dirty="0" err="1"/>
              <a:t>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Convenția</a:t>
            </a:r>
            <a:r>
              <a:rPr lang="en-US" dirty="0"/>
              <a:t> d</a:t>
            </a:r>
            <a:r>
              <a:rPr lang="ro-RO" dirty="0"/>
              <a:t>e la</a:t>
            </a:r>
            <a:r>
              <a:rPr lang="en-US" dirty="0"/>
              <a:t> </a:t>
            </a:r>
            <a:r>
              <a:rPr lang="en-US" dirty="0" err="1"/>
              <a:t>Budapesta</a:t>
            </a:r>
            <a:r>
              <a:rPr lang="en-US" dirty="0"/>
              <a:t> </a:t>
            </a:r>
            <a:r>
              <a:rPr lang="en-US" dirty="0" err="1"/>
              <a:t>recunoaște</a:t>
            </a:r>
            <a:r>
              <a:rPr lang="en-US" dirty="0"/>
              <a:t> </a:t>
            </a:r>
            <a:r>
              <a:rPr lang="en-US" dirty="0" err="1"/>
              <a:t>că</a:t>
            </a:r>
            <a:r>
              <a:rPr lang="en-US" dirty="0"/>
              <a:t> </a:t>
            </a:r>
            <a:r>
              <a:rPr lang="en-US" dirty="0" err="1"/>
              <a:t>este</a:t>
            </a:r>
            <a:r>
              <a:rPr lang="en-US" dirty="0"/>
              <a:t> </a:t>
            </a:r>
            <a:r>
              <a:rPr lang="en-US" dirty="0" err="1"/>
              <a:t>adesea</a:t>
            </a:r>
            <a:r>
              <a:rPr lang="en-US" dirty="0"/>
              <a:t> </a:t>
            </a:r>
            <a:r>
              <a:rPr lang="en-US" dirty="0" err="1"/>
              <a:t>împovărătoare</a:t>
            </a:r>
            <a:r>
              <a:rPr lang="en-US" dirty="0"/>
              <a:t> </a:t>
            </a:r>
            <a:r>
              <a:rPr lang="en-US" dirty="0" err="1"/>
              <a:t>pentru</a:t>
            </a:r>
            <a:r>
              <a:rPr lang="en-US" dirty="0"/>
              <a:t> </a:t>
            </a:r>
            <a:r>
              <a:rPr lang="ro-RO" dirty="0"/>
              <a:t>organele de </a:t>
            </a:r>
            <a:r>
              <a:rPr lang="en-US" dirty="0" err="1"/>
              <a:t>aplicare</a:t>
            </a:r>
            <a:r>
              <a:rPr lang="ro-RO" dirty="0"/>
              <a:t> </a:t>
            </a:r>
            <a:r>
              <a:rPr lang="en-US" dirty="0"/>
              <a:t>a </a:t>
            </a:r>
            <a:r>
              <a:rPr lang="en-US" dirty="0" err="1"/>
              <a:t>legii</a:t>
            </a:r>
            <a:r>
              <a:rPr lang="en-US" dirty="0"/>
              <a:t> </a:t>
            </a:r>
            <a:r>
              <a:rPr lang="en-US" dirty="0" err="1"/>
              <a:t>pentru</a:t>
            </a:r>
            <a:r>
              <a:rPr lang="en-US" dirty="0"/>
              <a:t> </a:t>
            </a:r>
            <a:r>
              <a:rPr lang="en-US" dirty="0" err="1"/>
              <a:t>efectua</a:t>
            </a:r>
            <a:r>
              <a:rPr lang="ro-RO" dirty="0"/>
              <a:t>rea</a:t>
            </a:r>
            <a:r>
              <a:rPr lang="en-US" dirty="0"/>
              <a:t> </a:t>
            </a:r>
            <a:r>
              <a:rPr lang="ro-RO" dirty="0"/>
              <a:t>percheziției</a:t>
            </a:r>
            <a:r>
              <a:rPr lang="en-US" dirty="0"/>
              <a:t>, </a:t>
            </a:r>
            <a:r>
              <a:rPr lang="ro-RO" dirty="0"/>
              <a:t>sechestrării</a:t>
            </a:r>
            <a:r>
              <a:rPr lang="en-US" dirty="0"/>
              <a:t> </a:t>
            </a:r>
            <a:r>
              <a:rPr lang="en-US" dirty="0" err="1"/>
              <a:t>și</a:t>
            </a:r>
            <a:r>
              <a:rPr lang="en-US" dirty="0"/>
              <a:t> </a:t>
            </a:r>
            <a:r>
              <a:rPr lang="ro-RO" dirty="0"/>
              <a:t>luarea unor </a:t>
            </a:r>
            <a:r>
              <a:rPr lang="en-US" dirty="0" err="1"/>
              <a:t>măsuri</a:t>
            </a:r>
            <a:r>
              <a:rPr lang="en-US" dirty="0"/>
              <a:t> </a:t>
            </a:r>
            <a:r>
              <a:rPr lang="en-US" dirty="0" err="1"/>
              <a:t>similare</a:t>
            </a:r>
            <a:r>
              <a:rPr lang="en-US" dirty="0"/>
              <a:t> </a:t>
            </a:r>
            <a:r>
              <a:rPr lang="en-US" dirty="0" err="1"/>
              <a:t>fără</a:t>
            </a:r>
            <a:r>
              <a:rPr lang="en-US" dirty="0"/>
              <a:t> </a:t>
            </a:r>
            <a:r>
              <a:rPr lang="en-US" dirty="0" err="1"/>
              <a:t>asistență</a:t>
            </a:r>
            <a:r>
              <a:rPr lang="en-US" dirty="0"/>
              <a:t> din </a:t>
            </a:r>
            <a:r>
              <a:rPr lang="en-US" dirty="0" err="1"/>
              <a:t>partea</a:t>
            </a:r>
            <a:r>
              <a:rPr lang="en-US" dirty="0"/>
              <a:t> </a:t>
            </a:r>
            <a:r>
              <a:rPr lang="en-US" dirty="0" err="1"/>
              <a:t>administratorilor</a:t>
            </a:r>
            <a:r>
              <a:rPr lang="en-US" dirty="0"/>
              <a:t> de </a:t>
            </a:r>
            <a:r>
              <a:rPr lang="en-US" dirty="0" err="1"/>
              <a:t>sistem</a:t>
            </a:r>
            <a:r>
              <a:rPr lang="en-US" dirty="0"/>
              <a:t> care sunt </a:t>
            </a:r>
            <a:r>
              <a:rPr lang="en-US" dirty="0" err="1"/>
              <a:t>mai</a:t>
            </a:r>
            <a:r>
              <a:rPr lang="en-US" dirty="0"/>
              <a:t> </a:t>
            </a:r>
            <a:r>
              <a:rPr lang="en-US" dirty="0" err="1"/>
              <a:t>familiarizați</a:t>
            </a:r>
            <a:r>
              <a:rPr lang="en-US" dirty="0"/>
              <a:t> cu </a:t>
            </a:r>
            <a:r>
              <a:rPr lang="en-US" dirty="0" err="1"/>
              <a:t>locația</a:t>
            </a:r>
            <a:r>
              <a:rPr lang="en-US" dirty="0"/>
              <a:t> </a:t>
            </a:r>
            <a:r>
              <a:rPr lang="en-US" dirty="0" err="1"/>
              <a:t>și</a:t>
            </a:r>
            <a:r>
              <a:rPr lang="en-US" dirty="0"/>
              <a:t> </a:t>
            </a:r>
            <a:r>
              <a:rPr lang="en-US" dirty="0" err="1"/>
              <a:t>mijloacele</a:t>
            </a:r>
            <a:r>
              <a:rPr lang="en-US" dirty="0"/>
              <a:t> de </a:t>
            </a:r>
            <a:r>
              <a:rPr lang="en-US" dirty="0" err="1"/>
              <a:t>accesare</a:t>
            </a:r>
            <a:r>
              <a:rPr lang="en-US" dirty="0"/>
              <a:t> a </a:t>
            </a:r>
            <a:r>
              <a:rPr lang="en-US" dirty="0" err="1"/>
              <a:t>acestor</a:t>
            </a:r>
            <a:r>
              <a:rPr lang="en-US" dirty="0"/>
              <a:t> date. </a:t>
            </a:r>
            <a:r>
              <a:rPr lang="en-US" dirty="0" err="1"/>
              <a:t>Articolul</a:t>
            </a:r>
            <a:r>
              <a:rPr lang="en-US" dirty="0"/>
              <a:t> 18.4 </a:t>
            </a:r>
            <a:r>
              <a:rPr lang="en-US" dirty="0" err="1"/>
              <a:t>oferă</a:t>
            </a:r>
            <a:r>
              <a:rPr lang="en-US" dirty="0"/>
              <a:t> </a:t>
            </a:r>
            <a:r>
              <a:rPr lang="en-US" dirty="0" err="1"/>
              <a:t>temei</a:t>
            </a:r>
            <a:r>
              <a:rPr lang="en-US" dirty="0"/>
              <a:t> juridic </a:t>
            </a:r>
            <a:r>
              <a:rPr lang="en-US" dirty="0" err="1"/>
              <a:t>pentru</a:t>
            </a:r>
            <a:r>
              <a:rPr lang="en-US" dirty="0"/>
              <a:t> </a:t>
            </a:r>
            <a:r>
              <a:rPr lang="en-US" dirty="0" err="1"/>
              <a:t>cooperarea</a:t>
            </a:r>
            <a:r>
              <a:rPr lang="en-US" dirty="0"/>
              <a:t> cu </a:t>
            </a:r>
            <a:r>
              <a:rPr lang="en-US" dirty="0" err="1"/>
              <a:t>administratorii</a:t>
            </a:r>
            <a:r>
              <a:rPr lang="en-US" dirty="0"/>
              <a:t> de </a:t>
            </a:r>
            <a:r>
              <a:rPr lang="en-US" dirty="0" err="1"/>
              <a:t>sisteme</a:t>
            </a:r>
            <a:r>
              <a:rPr lang="en-US" dirty="0"/>
              <a:t> </a:t>
            </a:r>
            <a:r>
              <a:rPr lang="en-US" dirty="0" err="1"/>
              <a:t>și</a:t>
            </a:r>
            <a:r>
              <a:rPr lang="en-US" dirty="0"/>
              <a:t> </a:t>
            </a:r>
            <a:r>
              <a:rPr lang="en-US" dirty="0" err="1"/>
              <a:t>alte</a:t>
            </a:r>
            <a:r>
              <a:rPr lang="en-US" dirty="0"/>
              <a:t> </a:t>
            </a:r>
            <a:r>
              <a:rPr lang="en-US" dirty="0" err="1"/>
              <a:t>persoane</a:t>
            </a:r>
            <a:r>
              <a:rPr lang="en-US" dirty="0"/>
              <a:t> care au </a:t>
            </a:r>
            <a:r>
              <a:rPr lang="en-US" dirty="0" err="1"/>
              <a:t>cunoștințe</a:t>
            </a:r>
            <a:r>
              <a:rPr lang="en-US" dirty="0"/>
              <a:t> </a:t>
            </a:r>
            <a:r>
              <a:rPr lang="en-US" dirty="0" err="1"/>
              <a:t>despre</a:t>
            </a:r>
            <a:r>
              <a:rPr lang="en-US" dirty="0"/>
              <a:t> </a:t>
            </a:r>
            <a:r>
              <a:rPr lang="en-US" dirty="0" err="1"/>
              <a:t>funcționarea</a:t>
            </a:r>
            <a:r>
              <a:rPr lang="en-US" dirty="0"/>
              <a:t> </a:t>
            </a:r>
            <a:r>
              <a:rPr lang="en-US" dirty="0" err="1"/>
              <a:t>unui</a:t>
            </a:r>
            <a:r>
              <a:rPr lang="en-US" dirty="0"/>
              <a:t> </a:t>
            </a:r>
            <a:r>
              <a:rPr lang="en-US" dirty="0" err="1"/>
              <a:t>sistem</a:t>
            </a:r>
            <a:r>
              <a:rPr lang="en-US" dirty="0"/>
              <a:t> informatic</a:t>
            </a:r>
            <a:r>
              <a:rPr lang="en-US" baseline="0" dirty="0"/>
              <a:t>.</a:t>
            </a:r>
            <a:endParaRPr lang="en-US"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1763360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19 din </a:t>
            </a:r>
            <a:r>
              <a:rPr lang="en-US" dirty="0" err="1"/>
              <a:t>Convenția</a:t>
            </a:r>
            <a:r>
              <a:rPr lang="en-US" dirty="0"/>
              <a:t> de la </a:t>
            </a:r>
            <a:r>
              <a:rPr lang="en-US" dirty="0" err="1"/>
              <a:t>Budapesta</a:t>
            </a:r>
            <a:r>
              <a:rPr lang="en-US" dirty="0"/>
              <a:t> cu un element</a:t>
            </a:r>
            <a:r>
              <a:rPr lang="en-US" b="0" dirty="0"/>
              <a:t>(“</a:t>
            </a:r>
            <a:r>
              <a:rPr lang="ro-RO" b="0" dirty="0">
                <a:solidFill>
                  <a:srgbClr val="C00000"/>
                </a:solidFill>
              </a:rPr>
              <a:t>obiectul articolelor 14 și 15</a:t>
            </a:r>
            <a:r>
              <a:rPr lang="ro-RO" b="0"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În</a:t>
            </a:r>
            <a:r>
              <a:rPr lang="en-US" dirty="0"/>
              <a:t> </a:t>
            </a:r>
            <a:r>
              <a:rPr lang="en-US" dirty="0" err="1"/>
              <a:t>partea</a:t>
            </a:r>
            <a:r>
              <a:rPr lang="en-US" dirty="0"/>
              <a:t> </a:t>
            </a:r>
            <a:r>
              <a:rPr lang="en-US" dirty="0" err="1"/>
              <a:t>dreaptă</a:t>
            </a:r>
            <a:r>
              <a:rPr lang="en-US" dirty="0"/>
              <a:t>, </a:t>
            </a:r>
            <a:r>
              <a:rPr lang="en-US" dirty="0" err="1"/>
              <a:t>acest</a:t>
            </a:r>
            <a:r>
              <a:rPr lang="en-US" dirty="0"/>
              <a:t> </a:t>
            </a:r>
            <a:r>
              <a:rPr lang="ro-RO" dirty="0" err="1"/>
              <a:t>slide</a:t>
            </a:r>
            <a:r>
              <a:rPr lang="en-US" dirty="0"/>
              <a:t> </a:t>
            </a:r>
            <a:r>
              <a:rPr lang="en-US" dirty="0" err="1"/>
              <a:t>oferă</a:t>
            </a:r>
            <a:r>
              <a:rPr lang="en-US" dirty="0"/>
              <a:t> o </a:t>
            </a:r>
            <a:r>
              <a:rPr lang="en-US" dirty="0" err="1"/>
              <a:t>explicație</a:t>
            </a:r>
            <a:r>
              <a:rPr lang="en-US" dirty="0"/>
              <a:t> a </a:t>
            </a:r>
            <a:r>
              <a:rPr lang="en-US" dirty="0" err="1"/>
              <a:t>elementului</a:t>
            </a:r>
            <a:r>
              <a:rPr lang="en-US" dirty="0"/>
              <a:t> </a:t>
            </a:r>
            <a:r>
              <a:rPr lang="en-US" dirty="0" err="1"/>
              <a:t>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Ca </a:t>
            </a:r>
            <a:r>
              <a:rPr lang="en-US" dirty="0" err="1"/>
              <a:t>toate</a:t>
            </a:r>
            <a:r>
              <a:rPr lang="en-US" dirty="0"/>
              <a:t> </a:t>
            </a:r>
            <a:r>
              <a:rPr lang="en-US" dirty="0" err="1"/>
              <a:t>puterile</a:t>
            </a:r>
            <a:r>
              <a:rPr lang="en-US" dirty="0"/>
              <a:t> </a:t>
            </a:r>
            <a:r>
              <a:rPr lang="en-US" dirty="0" err="1"/>
              <a:t>stabilite</a:t>
            </a:r>
            <a:r>
              <a:rPr lang="en-US" dirty="0"/>
              <a:t> </a:t>
            </a:r>
            <a:r>
              <a:rPr lang="en-US" dirty="0" err="1"/>
              <a:t>în</a:t>
            </a:r>
            <a:r>
              <a:rPr lang="en-US" dirty="0"/>
              <a:t> </a:t>
            </a:r>
            <a:r>
              <a:rPr lang="en-US" dirty="0" err="1"/>
              <a:t>conformitate</a:t>
            </a:r>
            <a:r>
              <a:rPr lang="en-US" dirty="0"/>
              <a:t> cu </a:t>
            </a:r>
            <a:r>
              <a:rPr lang="en-US" dirty="0" err="1"/>
              <a:t>Convenția</a:t>
            </a:r>
            <a:r>
              <a:rPr lang="en-US" dirty="0"/>
              <a:t> de la </a:t>
            </a:r>
            <a:r>
              <a:rPr lang="en-US" dirty="0" err="1"/>
              <a:t>Budapesta</a:t>
            </a:r>
            <a:r>
              <a:rPr lang="en-US" dirty="0"/>
              <a:t>, </a:t>
            </a:r>
            <a:r>
              <a:rPr lang="en-US" dirty="0" err="1"/>
              <a:t>această</a:t>
            </a:r>
            <a:r>
              <a:rPr lang="en-US" dirty="0"/>
              <a:t> </a:t>
            </a:r>
            <a:r>
              <a:rPr lang="en-US" dirty="0" err="1"/>
              <a:t>putere</a:t>
            </a:r>
            <a:r>
              <a:rPr lang="en-US" dirty="0"/>
              <a:t> </a:t>
            </a:r>
            <a:r>
              <a:rPr lang="en-US" dirty="0" err="1"/>
              <a:t>procedurală</a:t>
            </a:r>
            <a:r>
              <a:rPr lang="en-US" dirty="0"/>
              <a:t> </a:t>
            </a:r>
            <a:r>
              <a:rPr lang="en-US" dirty="0" err="1"/>
              <a:t>este</a:t>
            </a:r>
            <a:r>
              <a:rPr lang="en-US" dirty="0"/>
              <a:t>, de </a:t>
            </a:r>
            <a:r>
              <a:rPr lang="en-US" dirty="0" err="1"/>
              <a:t>asemenea</a:t>
            </a:r>
            <a:r>
              <a:rPr lang="en-US" dirty="0"/>
              <a:t>, </a:t>
            </a:r>
            <a:r>
              <a:rPr lang="en-US" dirty="0" err="1"/>
              <a:t>supusă</a:t>
            </a:r>
            <a:r>
              <a:rPr lang="en-US" dirty="0"/>
              <a:t> </a:t>
            </a:r>
            <a:r>
              <a:rPr lang="en-US" dirty="0" err="1"/>
              <a:t>condițiilor</a:t>
            </a:r>
            <a:r>
              <a:rPr lang="en-US" dirty="0"/>
              <a:t> </a:t>
            </a:r>
            <a:r>
              <a:rPr lang="en-US" dirty="0" err="1"/>
              <a:t>și</a:t>
            </a:r>
            <a:r>
              <a:rPr lang="en-US" dirty="0"/>
              <a:t> </a:t>
            </a:r>
            <a:r>
              <a:rPr lang="en-US" dirty="0" err="1"/>
              <a:t>garanțiilor</a:t>
            </a:r>
            <a:r>
              <a:rPr lang="en-US" dirty="0"/>
              <a:t>. </a:t>
            </a:r>
            <a:r>
              <a:rPr lang="en-US" dirty="0" err="1"/>
              <a:t>Posibile</a:t>
            </a:r>
            <a:r>
              <a:rPr lang="en-US" dirty="0"/>
              <a:t> </a:t>
            </a:r>
            <a:r>
              <a:rPr lang="en-US" dirty="0" err="1"/>
              <a:t>garanții</a:t>
            </a:r>
            <a:r>
              <a:rPr lang="en-US" dirty="0"/>
              <a:t> </a:t>
            </a:r>
            <a:r>
              <a:rPr lang="en-US" dirty="0" err="1"/>
              <a:t>relevante</a:t>
            </a:r>
            <a:r>
              <a:rPr lang="en-US" dirty="0"/>
              <a:t> au </a:t>
            </a:r>
            <a:r>
              <a:rPr lang="en-US" dirty="0" err="1"/>
              <a:t>fost</a:t>
            </a:r>
            <a:r>
              <a:rPr lang="en-US" dirty="0"/>
              <a:t> enumerate pe </a:t>
            </a:r>
            <a:r>
              <a:rPr lang="ro-RO" dirty="0" err="1"/>
              <a:t>slide</a:t>
            </a:r>
            <a:r>
              <a:rPr lang="en-US" dirty="0"/>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2415361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o-RO" sz="2000" b="0" i="0" u="none" strike="noStrike" kern="1200" cap="none" spc="0" normalizeH="0" baseline="0" noProof="0" dirty="0">
                <a:ln>
                  <a:noFill/>
                </a:ln>
                <a:solidFill>
                  <a:prstClr val="white"/>
                </a:solidFill>
                <a:effectLst/>
                <a:uLnTx/>
                <a:uFillTx/>
                <a:latin typeface="Calibri Light" panose="020F0302020204030204"/>
                <a:ea typeface="+mn-ea"/>
                <a:cs typeface="+mn-cs"/>
              </a:rPr>
              <a:t>Răspunsul corect este b) NU - pragul pentru percheziție și sechestrare este mai ridicat decât cel pentru ordinul de divulgare și acesta are o putere intruzivă mai mare decât ordinul </a:t>
            </a:r>
            <a:r>
              <a:rPr kumimoji="0" lang="ro-RO" sz="2000" b="0" i="0" u="none" strike="noStrike" kern="1200" cap="none" spc="0" normalizeH="0" baseline="0" noProof="0">
                <a:ln>
                  <a:noFill/>
                </a:ln>
                <a:solidFill>
                  <a:prstClr val="white"/>
                </a:solidFill>
                <a:effectLst/>
                <a:uLnTx/>
                <a:uFillTx/>
                <a:latin typeface="Calibri Light" panose="020F0302020204030204"/>
                <a:ea typeface="+mn-ea"/>
                <a:cs typeface="+mn-cs"/>
              </a:rPr>
              <a:t>de divulgare</a:t>
            </a:r>
            <a:r>
              <a:rPr lang="en-US" sz="1200" b="0" dirty="0">
                <a:solidFill>
                  <a:srgbClr val="FF0000"/>
                </a:solidFill>
              </a:rPr>
              <a:t>. </a:t>
            </a:r>
            <a:endParaRPr lang="x-es-XL" b="0" dirty="0"/>
          </a:p>
          <a:p>
            <a:endParaRPr lang="en-US"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418837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 xmlns:a16="http://schemas.microsoft.com/office/drawing/2014/main" id="{B15714A6-B05B-47A5-B92B-D727BD3A45D0}"/>
              </a:ext>
            </a:extLst>
          </p:cNvPr>
          <p:cNvSpPr>
            <a:spLocks noGrp="1"/>
          </p:cNvSpPr>
          <p:nvPr>
            <p:ph type="body" idx="1"/>
          </p:nvPr>
        </p:nvSpPr>
        <p:spPr/>
        <p:txBody>
          <a:bodyPr/>
          <a:lstStyle/>
          <a:p>
            <a:r>
              <a:rPr lang="ro-RO" sz="3600" dirty="0"/>
              <a:t>Această sesiune va fi împărțită în 4 părți. </a:t>
            </a:r>
            <a:endParaRPr lang="en-GB" sz="3600" dirty="0"/>
          </a:p>
          <a:p>
            <a:r>
              <a:rPr lang="ro-RO" sz="3600" dirty="0"/>
              <a:t>Prima parte a sesiunii se va ocupa de prerogativele procedurale de percheziționare și sechestrare a datelor stocate într-un sistem informatic în temeiul Articolului 19 al Convenției de la </a:t>
            </a:r>
            <a:r>
              <a:rPr lang="en-GB" sz="3600" dirty="0"/>
              <a:t>Budapest.</a:t>
            </a:r>
          </a:p>
          <a:p>
            <a:r>
              <a:rPr lang="ro-RO" sz="3600" dirty="0"/>
              <a:t>A doua parte a sesiunii se va ocupa de </a:t>
            </a:r>
            <a:r>
              <a:rPr kumimoji="0" lang="ro-RO" sz="3600" b="0" i="0" u="none" strike="noStrike" kern="1200" cap="none" spc="0" normalizeH="0" baseline="0" noProof="0" dirty="0">
                <a:ln>
                  <a:noFill/>
                </a:ln>
                <a:solidFill>
                  <a:prstClr val="black"/>
                </a:solidFill>
                <a:effectLst/>
                <a:uLnTx/>
                <a:uFillTx/>
                <a:latin typeface="Calibri" panose="020F0502020204030204"/>
                <a:ea typeface="+mn-ea"/>
                <a:cs typeface="+mn-cs"/>
              </a:rPr>
              <a:t>prerogativele procedurale de colectare în timp real a datelor de trafic în temeiul Articolului 20 al Convenției de la Budapesta. </a:t>
            </a:r>
            <a:endParaRPr lang="en-GB" sz="3600" dirty="0"/>
          </a:p>
          <a:p>
            <a:r>
              <a:rPr kumimoji="0" lang="ro-RO" sz="3600" b="0" i="0" u="none" strike="noStrike" kern="1200" cap="none" spc="0" normalizeH="0" baseline="0" noProof="0" dirty="0">
                <a:ln>
                  <a:noFill/>
                </a:ln>
                <a:solidFill>
                  <a:prstClr val="black"/>
                </a:solidFill>
                <a:effectLst/>
                <a:uLnTx/>
                <a:uFillTx/>
                <a:latin typeface="Calibri" panose="020F0502020204030204"/>
                <a:ea typeface="+mn-ea"/>
                <a:cs typeface="+mn-cs"/>
              </a:rPr>
              <a:t>A treia parte a sesiunii se va ocupa de prerogativele procedurale de interceptare a datelor de conținut în temeiul Articolului 21 al Convenției de la </a:t>
            </a:r>
            <a:r>
              <a:rPr lang="en-GB" sz="3600" dirty="0"/>
              <a:t>Budapest</a:t>
            </a:r>
            <a:r>
              <a:rPr lang="ro-RO" sz="3600" dirty="0"/>
              <a:t>a</a:t>
            </a:r>
            <a:r>
              <a:rPr lang="en-GB" sz="3600" dirty="0"/>
              <a:t>.</a:t>
            </a: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ro-RO" sz="3600" b="0" i="0" u="none" strike="noStrike" kern="1200" cap="none" spc="0" normalizeH="0" baseline="0" noProof="0" dirty="0">
                <a:ln>
                  <a:noFill/>
                </a:ln>
                <a:solidFill>
                  <a:prstClr val="black"/>
                </a:solidFill>
                <a:effectLst/>
                <a:uLnTx/>
                <a:uFillTx/>
                <a:latin typeface="Calibri" panose="020F0502020204030204"/>
                <a:ea typeface="+mn-ea"/>
                <a:cs typeface="+mn-cs"/>
              </a:rPr>
              <a:t>A patra parte a sesiunii se va ocupa de domeniul de competență al Convenției de la </a:t>
            </a:r>
            <a:r>
              <a:rPr lang="en-GB" sz="3600" dirty="0"/>
              <a:t>Budapest</a:t>
            </a:r>
            <a:r>
              <a:rPr lang="ro-RO" sz="3600" dirty="0"/>
              <a:t>a în temeiul </a:t>
            </a:r>
            <a:r>
              <a:rPr lang="en-GB" sz="3600" dirty="0"/>
              <a:t>Artic</a:t>
            </a:r>
            <a:r>
              <a:rPr lang="ro-RO" sz="3600" dirty="0"/>
              <a:t>o</a:t>
            </a:r>
            <a:r>
              <a:rPr lang="en-GB" sz="3600" dirty="0"/>
              <a:t>l</a:t>
            </a:r>
            <a:r>
              <a:rPr lang="ro-RO" sz="3600" dirty="0"/>
              <a:t>ului</a:t>
            </a:r>
            <a:r>
              <a:rPr lang="en-GB" sz="3600" dirty="0"/>
              <a:t> 22 </a:t>
            </a:r>
            <a:r>
              <a:rPr lang="ro-RO" sz="3600" dirty="0"/>
              <a:t>al Convenției de la </a:t>
            </a:r>
            <a:r>
              <a:rPr lang="en-GB" sz="3600" dirty="0"/>
              <a:t> Budapest</a:t>
            </a:r>
            <a:r>
              <a:rPr lang="ro-RO" sz="3600" dirty="0"/>
              <a:t>a</a:t>
            </a:r>
            <a:r>
              <a:rPr lang="en-GB" sz="3600" dirty="0"/>
              <a:t>.</a:t>
            </a:r>
          </a:p>
        </p:txBody>
      </p:sp>
    </p:spTree>
    <p:extLst>
      <p:ext uri="{BB962C8B-B14F-4D97-AF65-F5344CB8AC3E}">
        <p14:creationId xmlns:p14="http://schemas.microsoft.com/office/powerpoint/2010/main" val="2643461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dirty="0">
                <a:solidFill>
                  <a:schemeClr val="bg1"/>
                </a:solidFill>
                <a:latin typeface="+mj-lt"/>
              </a:rPr>
              <a:t>Răspunsul corect este b) Nu - competența de a percheziționa poate fi exercitată numai asupra unor sisteme informatice specificate</a:t>
            </a:r>
          </a:p>
          <a:p>
            <a:endParaRPr lang="en-US"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2044234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Înainte</a:t>
            </a:r>
            <a:r>
              <a:rPr lang="en-GB" dirty="0"/>
              <a:t> de a </a:t>
            </a:r>
            <a:r>
              <a:rPr lang="ro-RO" dirty="0"/>
              <a:t>trece la</a:t>
            </a:r>
            <a:r>
              <a:rPr lang="en-GB" dirty="0"/>
              <a:t> Internet, </a:t>
            </a:r>
            <a:r>
              <a:rPr lang="en-GB" dirty="0" err="1"/>
              <a:t>trebuie</a:t>
            </a:r>
            <a:r>
              <a:rPr lang="en-GB" dirty="0"/>
              <a:t> </a:t>
            </a:r>
            <a:r>
              <a:rPr lang="en-GB" dirty="0" err="1"/>
              <a:t>să</a:t>
            </a:r>
            <a:r>
              <a:rPr lang="en-GB" dirty="0"/>
              <a:t> </a:t>
            </a:r>
            <a:r>
              <a:rPr lang="ro-RO" dirty="0" err="1"/>
              <a:t>descri</a:t>
            </a:r>
            <a:r>
              <a:rPr lang="en-GB" dirty="0" err="1"/>
              <a:t>em</a:t>
            </a:r>
            <a:r>
              <a:rPr lang="en-GB" dirty="0"/>
              <a:t> </a:t>
            </a:r>
            <a:r>
              <a:rPr lang="ro-RO" dirty="0"/>
              <a:t>pe scurt</a:t>
            </a:r>
            <a:r>
              <a:rPr lang="en-GB" dirty="0"/>
              <a:t> </a:t>
            </a:r>
            <a:r>
              <a:rPr lang="en-GB" dirty="0" err="1"/>
              <a:t>ce</a:t>
            </a:r>
            <a:r>
              <a:rPr lang="en-GB" dirty="0"/>
              <a:t> </a:t>
            </a:r>
            <a:r>
              <a:rPr lang="en-GB" dirty="0" err="1"/>
              <a:t>este</a:t>
            </a:r>
            <a:r>
              <a:rPr lang="en-GB" dirty="0"/>
              <a:t> o </a:t>
            </a:r>
            <a:r>
              <a:rPr lang="en-GB" dirty="0" err="1"/>
              <a:t>rețea</a:t>
            </a:r>
            <a:r>
              <a:rPr lang="en-GB" dirty="0"/>
              <a:t> </a:t>
            </a:r>
            <a:r>
              <a:rPr lang="en-GB" dirty="0" err="1"/>
              <a:t>și</a:t>
            </a:r>
            <a:r>
              <a:rPr lang="en-GB" dirty="0"/>
              <a:t> </a:t>
            </a:r>
            <a:r>
              <a:rPr lang="en-GB" dirty="0" err="1"/>
              <a:t>ce</a:t>
            </a:r>
            <a:r>
              <a:rPr lang="en-GB" dirty="0"/>
              <a:t> face un </a:t>
            </a:r>
            <a:r>
              <a:rPr lang="ro-RO" dirty="0"/>
              <a:t>I</a:t>
            </a:r>
            <a:r>
              <a:rPr lang="en-GB" dirty="0"/>
              <a:t>P - care sunt </a:t>
            </a:r>
            <a:r>
              <a:rPr lang="en-GB" dirty="0" err="1"/>
              <a:t>importante</a:t>
            </a:r>
            <a:r>
              <a:rPr lang="en-GB" dirty="0"/>
              <a:t> </a:t>
            </a:r>
            <a:r>
              <a:rPr lang="en-GB" dirty="0" err="1"/>
              <a:t>pentru</a:t>
            </a:r>
            <a:r>
              <a:rPr lang="en-GB" dirty="0"/>
              <a:t> a </a:t>
            </a:r>
            <a:r>
              <a:rPr lang="en-GB" dirty="0" err="1"/>
              <a:t>permite</a:t>
            </a:r>
            <a:r>
              <a:rPr lang="en-GB" dirty="0"/>
              <a:t> </a:t>
            </a:r>
            <a:r>
              <a:rPr lang="en-GB" dirty="0" err="1"/>
              <a:t>înțelegerea</a:t>
            </a:r>
            <a:r>
              <a:rPr lang="en-GB" dirty="0"/>
              <a:t> </a:t>
            </a:r>
            <a:r>
              <a:rPr lang="en-GB" dirty="0" err="1"/>
              <a:t>modului</a:t>
            </a:r>
            <a:r>
              <a:rPr lang="en-GB" dirty="0"/>
              <a:t> </a:t>
            </a:r>
            <a:r>
              <a:rPr lang="en-GB" dirty="0" err="1"/>
              <a:t>în</a:t>
            </a:r>
            <a:r>
              <a:rPr lang="en-GB" dirty="0"/>
              <a:t> care </a:t>
            </a:r>
            <a:r>
              <a:rPr lang="en-GB" dirty="0" err="1"/>
              <a:t>funcționează</a:t>
            </a:r>
            <a:r>
              <a:rPr lang="en-GB" dirty="0"/>
              <a:t> </a:t>
            </a:r>
            <a:r>
              <a:rPr lang="en-GB" dirty="0" err="1"/>
              <a:t>Internetul</a:t>
            </a:r>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22</a:t>
            </a:fld>
            <a:endParaRPr lang="en-US" altLang="en-US"/>
          </a:p>
        </p:txBody>
      </p:sp>
    </p:spTree>
    <p:extLst>
      <p:ext uri="{BB962C8B-B14F-4D97-AF65-F5344CB8AC3E}">
        <p14:creationId xmlns:p14="http://schemas.microsoft.com/office/powerpoint/2010/main" val="601493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err="1"/>
              <a:t>Uneori</a:t>
            </a:r>
            <a:r>
              <a:rPr lang="en-GB" dirty="0"/>
              <a:t>, </a:t>
            </a:r>
            <a:r>
              <a:rPr lang="en-GB" dirty="0" err="1"/>
              <a:t>investigatorul</a:t>
            </a:r>
            <a:r>
              <a:rPr lang="en-GB" dirty="0"/>
              <a:t> are </a:t>
            </a:r>
            <a:r>
              <a:rPr lang="en-GB" dirty="0" err="1"/>
              <a:t>nevoie</a:t>
            </a:r>
            <a:r>
              <a:rPr lang="en-GB" dirty="0"/>
              <a:t> de </a:t>
            </a:r>
            <a:r>
              <a:rPr lang="en-GB" dirty="0" err="1"/>
              <a:t>informații</a:t>
            </a:r>
            <a:r>
              <a:rPr lang="en-GB" dirty="0"/>
              <a:t> </a:t>
            </a:r>
            <a:r>
              <a:rPr lang="en-GB" dirty="0" err="1"/>
              <a:t>mai</a:t>
            </a:r>
            <a:r>
              <a:rPr lang="en-GB" dirty="0"/>
              <a:t> </a:t>
            </a:r>
            <a:r>
              <a:rPr lang="en-GB" dirty="0" err="1"/>
              <a:t>proaspete</a:t>
            </a:r>
            <a:r>
              <a:rPr lang="en-GB" dirty="0"/>
              <a:t>, </a:t>
            </a:r>
            <a:r>
              <a:rPr lang="ro-RO" dirty="0"/>
              <a:t>pe lângă</a:t>
            </a:r>
            <a:r>
              <a:rPr lang="en-GB" dirty="0"/>
              <a:t> </a:t>
            </a:r>
            <a:r>
              <a:rPr lang="en-GB" dirty="0" err="1"/>
              <a:t>informațiile</a:t>
            </a:r>
            <a:r>
              <a:rPr lang="en-GB" dirty="0"/>
              <a:t> </a:t>
            </a:r>
            <a:r>
              <a:rPr lang="en-GB" dirty="0" err="1"/>
              <a:t>furnizate</a:t>
            </a:r>
            <a:r>
              <a:rPr lang="en-GB" dirty="0"/>
              <a:t> de </a:t>
            </a:r>
            <a:r>
              <a:rPr lang="ro-RO" dirty="0"/>
              <a:t>percheziționarea</a:t>
            </a:r>
            <a:r>
              <a:rPr lang="en-GB" dirty="0"/>
              <a:t> </a:t>
            </a:r>
            <a:r>
              <a:rPr lang="en-GB" dirty="0" err="1"/>
              <a:t>sau</a:t>
            </a:r>
            <a:r>
              <a:rPr lang="en-GB" dirty="0"/>
              <a:t> </a:t>
            </a:r>
            <a:r>
              <a:rPr lang="ro-RO" dirty="0" err="1"/>
              <a:t>sechestr</a:t>
            </a:r>
            <a:r>
              <a:rPr lang="en-GB" dirty="0"/>
              <a:t>area </a:t>
            </a:r>
            <a:r>
              <a:rPr lang="en-GB" dirty="0" err="1"/>
              <a:t>datelor</a:t>
            </a:r>
            <a:r>
              <a:rPr lang="en-GB" dirty="0"/>
              <a:t> </a:t>
            </a:r>
            <a:r>
              <a:rPr lang="en-GB" dirty="0" err="1"/>
              <a:t>stocate</a:t>
            </a:r>
            <a:r>
              <a:rPr lang="en-GB" dirty="0"/>
              <a:t>. </a:t>
            </a:r>
          </a:p>
          <a:p>
            <a:pPr eaLnBrk="1" hangingPunct="1">
              <a:spcBef>
                <a:spcPct val="0"/>
              </a:spcBef>
            </a:pPr>
            <a:endParaRPr lang="en-GB" i="1" dirty="0"/>
          </a:p>
          <a:p>
            <a:pPr eaLnBrk="1" hangingPunct="1">
              <a:spcBef>
                <a:spcPct val="0"/>
              </a:spcBef>
            </a:pPr>
            <a:r>
              <a:rPr lang="en-US" i="0" dirty="0" err="1"/>
              <a:t>Colectarea</a:t>
            </a:r>
            <a:r>
              <a:rPr lang="en-US" i="1" dirty="0"/>
              <a:t> </a:t>
            </a:r>
            <a:r>
              <a:rPr lang="en-US" i="1" dirty="0" err="1"/>
              <a:t>în</a:t>
            </a:r>
            <a:r>
              <a:rPr lang="en-US" i="1" dirty="0"/>
              <a:t> </a:t>
            </a:r>
            <a:r>
              <a:rPr lang="en-US" i="1" dirty="0" err="1"/>
              <a:t>timp</a:t>
            </a:r>
            <a:r>
              <a:rPr lang="en-US" i="1" dirty="0"/>
              <a:t> real </a:t>
            </a:r>
            <a:r>
              <a:rPr lang="en-US" i="0" dirty="0"/>
              <a:t>a </a:t>
            </a:r>
            <a:r>
              <a:rPr lang="en-US" i="0" dirty="0" err="1"/>
              <a:t>datelor</a:t>
            </a:r>
            <a:r>
              <a:rPr lang="en-US" i="0" dirty="0"/>
              <a:t> de calculator </a:t>
            </a:r>
            <a:r>
              <a:rPr lang="en-US" i="0" dirty="0" err="1"/>
              <a:t>permite</a:t>
            </a:r>
            <a:r>
              <a:rPr lang="en-US" i="0" dirty="0"/>
              <a:t> </a:t>
            </a:r>
            <a:r>
              <a:rPr lang="en-US" i="0" dirty="0" err="1"/>
              <a:t>investiga</a:t>
            </a:r>
            <a:r>
              <a:rPr lang="ro-RO" i="0" dirty="0"/>
              <a:t>rea în timp real </a:t>
            </a:r>
            <a:r>
              <a:rPr lang="en-US" i="0" dirty="0" err="1"/>
              <a:t>și</a:t>
            </a:r>
            <a:r>
              <a:rPr lang="en-US" i="0" dirty="0"/>
              <a:t> </a:t>
            </a:r>
            <a:r>
              <a:rPr lang="en-US" i="0" dirty="0" err="1"/>
              <a:t>este</a:t>
            </a:r>
            <a:r>
              <a:rPr lang="en-US" i="0" dirty="0"/>
              <a:t> </a:t>
            </a:r>
            <a:r>
              <a:rPr lang="en-US" i="0" dirty="0" err="1"/>
              <a:t>descrisă</a:t>
            </a:r>
            <a:r>
              <a:rPr lang="en-US" i="0" dirty="0"/>
              <a:t> </a:t>
            </a:r>
            <a:r>
              <a:rPr lang="ro-RO" i="0" dirty="0"/>
              <a:t>în</a:t>
            </a:r>
            <a:r>
              <a:rPr lang="en-US" i="0" dirty="0"/>
              <a:t> </a:t>
            </a:r>
            <a:r>
              <a:rPr lang="ro-RO" i="0" dirty="0"/>
              <a:t>A</a:t>
            </a:r>
            <a:r>
              <a:rPr lang="en-US" i="0" dirty="0" err="1"/>
              <a:t>rticolul</a:t>
            </a:r>
            <a:r>
              <a:rPr lang="en-US" i="0" dirty="0"/>
              <a:t> 20 din </a:t>
            </a:r>
            <a:r>
              <a:rPr lang="en-US" i="0" dirty="0" err="1"/>
              <a:t>Convenți</a:t>
            </a:r>
            <a:r>
              <a:rPr lang="ro-RO" i="0" dirty="0"/>
              <a:t>ei</a:t>
            </a:r>
            <a:r>
              <a:rPr lang="en-US" i="0" dirty="0"/>
              <a:t> de la </a:t>
            </a:r>
            <a:r>
              <a:rPr lang="en-US" i="0" dirty="0" err="1"/>
              <a:t>Budapesta</a:t>
            </a:r>
            <a:r>
              <a:rPr lang="en-US" i="0" dirty="0"/>
              <a:t>. O </a:t>
            </a:r>
            <a:r>
              <a:rPr lang="en-US" i="0" dirty="0" err="1"/>
              <a:t>astfel</a:t>
            </a:r>
            <a:r>
              <a:rPr lang="en-US" i="0" dirty="0"/>
              <a:t> de </a:t>
            </a:r>
            <a:r>
              <a:rPr lang="en-US" i="0" dirty="0" err="1"/>
              <a:t>măsură</a:t>
            </a:r>
            <a:r>
              <a:rPr lang="en-US" i="0" dirty="0"/>
              <a:t> </a:t>
            </a:r>
            <a:r>
              <a:rPr lang="en-US" i="0" dirty="0" err="1"/>
              <a:t>intruzivă</a:t>
            </a:r>
            <a:r>
              <a:rPr lang="en-US" i="0" dirty="0"/>
              <a:t> </a:t>
            </a:r>
            <a:r>
              <a:rPr lang="en-US" i="0" dirty="0" err="1"/>
              <a:t>necesită</a:t>
            </a:r>
            <a:r>
              <a:rPr lang="en-US" i="0" dirty="0"/>
              <a:t> o </a:t>
            </a:r>
            <a:r>
              <a:rPr lang="en-US" i="0" dirty="0" err="1"/>
              <a:t>legislație</a:t>
            </a:r>
            <a:r>
              <a:rPr lang="en-US" i="0" dirty="0"/>
              <a:t> </a:t>
            </a:r>
            <a:r>
              <a:rPr lang="en-US" i="0" dirty="0" err="1"/>
              <a:t>adecvată</a:t>
            </a:r>
            <a:r>
              <a:rPr lang="en-US" i="0" dirty="0"/>
              <a:t> </a:t>
            </a:r>
            <a:r>
              <a:rPr lang="en-US" i="0" dirty="0" err="1"/>
              <a:t>pentru</a:t>
            </a:r>
            <a:r>
              <a:rPr lang="en-US" i="0" dirty="0"/>
              <a:t> a </a:t>
            </a:r>
            <a:r>
              <a:rPr lang="en-US" i="0" dirty="0" err="1"/>
              <a:t>permite</a:t>
            </a:r>
            <a:r>
              <a:rPr lang="en-US" i="0" dirty="0"/>
              <a:t> </a:t>
            </a:r>
            <a:r>
              <a:rPr lang="en-US" i="0" dirty="0" err="1"/>
              <a:t>autorităților</a:t>
            </a:r>
            <a:r>
              <a:rPr lang="en-US" i="0" dirty="0"/>
              <a:t> de </a:t>
            </a:r>
            <a:r>
              <a:rPr lang="en-US" i="0" dirty="0" err="1"/>
              <a:t>aplicare</a:t>
            </a:r>
            <a:r>
              <a:rPr lang="en-US" i="0" dirty="0"/>
              <a:t> a </a:t>
            </a:r>
            <a:r>
              <a:rPr lang="en-US" i="0" dirty="0" err="1"/>
              <a:t>legii</a:t>
            </a:r>
            <a:r>
              <a:rPr lang="en-US" i="0" dirty="0"/>
              <a:t> </a:t>
            </a:r>
            <a:r>
              <a:rPr lang="en-US" i="0" dirty="0" err="1"/>
              <a:t>să</a:t>
            </a:r>
            <a:r>
              <a:rPr lang="en-US" i="0" dirty="0"/>
              <a:t> </a:t>
            </a:r>
            <a:r>
              <a:rPr lang="en-US" i="0" dirty="0" err="1"/>
              <a:t>colecteze</a:t>
            </a:r>
            <a:r>
              <a:rPr lang="en-US" i="0" dirty="0"/>
              <a:t> </a:t>
            </a:r>
            <a:r>
              <a:rPr lang="en-US" i="0" dirty="0" err="1"/>
              <a:t>sau</a:t>
            </a:r>
            <a:r>
              <a:rPr lang="en-US" i="0" dirty="0"/>
              <a:t> </a:t>
            </a:r>
            <a:r>
              <a:rPr lang="en-US" i="0" dirty="0" err="1"/>
              <a:t>să</a:t>
            </a:r>
            <a:r>
              <a:rPr lang="en-US" i="0" dirty="0"/>
              <a:t> </a:t>
            </a:r>
            <a:r>
              <a:rPr lang="en-US" i="0" dirty="0" err="1"/>
              <a:t>înregistreze</a:t>
            </a:r>
            <a:r>
              <a:rPr lang="en-US" i="0" dirty="0"/>
              <a:t>, </a:t>
            </a:r>
            <a:r>
              <a:rPr lang="en-US" i="0" dirty="0" err="1"/>
              <a:t>prin</a:t>
            </a:r>
            <a:r>
              <a:rPr lang="en-US" i="0" dirty="0"/>
              <a:t> </a:t>
            </a:r>
            <a:r>
              <a:rPr lang="en-US" i="0" dirty="0" err="1"/>
              <a:t>mijloace</a:t>
            </a:r>
            <a:r>
              <a:rPr lang="en-US" i="0" dirty="0"/>
              <a:t> </a:t>
            </a:r>
            <a:r>
              <a:rPr lang="en-US" i="0" dirty="0" err="1"/>
              <a:t>tehnice</a:t>
            </a:r>
            <a:r>
              <a:rPr lang="en-US" i="0" dirty="0"/>
              <a:t>, date</a:t>
            </a:r>
            <a:r>
              <a:rPr lang="ro-RO" i="0" dirty="0"/>
              <a:t>,</a:t>
            </a:r>
            <a:r>
              <a:rPr lang="en-US" i="0" dirty="0"/>
              <a:t> </a:t>
            </a:r>
            <a:r>
              <a:rPr lang="en-US" i="0" dirty="0" err="1"/>
              <a:t>în</a:t>
            </a:r>
            <a:r>
              <a:rPr lang="en-US" i="0" dirty="0"/>
              <a:t> </a:t>
            </a:r>
            <a:r>
              <a:rPr lang="en-US" i="0" dirty="0" err="1"/>
              <a:t>timp</a:t>
            </a:r>
            <a:r>
              <a:rPr lang="en-US" i="0" dirty="0"/>
              <a:t> real, precum </a:t>
            </a:r>
            <a:r>
              <a:rPr lang="en-US" i="0" dirty="0" err="1"/>
              <a:t>și</a:t>
            </a:r>
            <a:r>
              <a:rPr lang="en-US" i="0" dirty="0"/>
              <a:t> </a:t>
            </a:r>
            <a:r>
              <a:rPr lang="en-US" i="0" dirty="0" err="1"/>
              <a:t>puterea</a:t>
            </a:r>
            <a:r>
              <a:rPr lang="en-US" i="0" dirty="0"/>
              <a:t> de a </a:t>
            </a:r>
            <a:r>
              <a:rPr lang="en-US" i="0" dirty="0" err="1"/>
              <a:t>obliga</a:t>
            </a:r>
            <a:r>
              <a:rPr lang="en-US" i="0" dirty="0"/>
              <a:t> </a:t>
            </a:r>
            <a:r>
              <a:rPr lang="en-US" i="0" dirty="0" err="1"/>
              <a:t>furnizorii</a:t>
            </a:r>
            <a:r>
              <a:rPr lang="en-US" i="0" dirty="0"/>
              <a:t> de </a:t>
            </a:r>
            <a:r>
              <a:rPr lang="en-US" i="0" dirty="0" err="1"/>
              <a:t>servicii</a:t>
            </a:r>
            <a:r>
              <a:rPr lang="en-US" i="0" dirty="0"/>
              <a:t> </a:t>
            </a:r>
            <a:r>
              <a:rPr lang="en-US" i="0" dirty="0" err="1"/>
              <a:t>să</a:t>
            </a:r>
            <a:r>
              <a:rPr lang="en-US" i="0" dirty="0"/>
              <a:t> </a:t>
            </a:r>
            <a:r>
              <a:rPr lang="en-US" i="0" dirty="0" err="1"/>
              <a:t>colecteze</a:t>
            </a:r>
            <a:r>
              <a:rPr lang="en-US" i="0" dirty="0"/>
              <a:t> </a:t>
            </a:r>
            <a:r>
              <a:rPr lang="en-US" i="0" dirty="0" err="1"/>
              <a:t>sau</a:t>
            </a:r>
            <a:r>
              <a:rPr lang="en-US" i="0" dirty="0"/>
              <a:t> </a:t>
            </a:r>
            <a:r>
              <a:rPr lang="en-US" i="0" dirty="0" err="1"/>
              <a:t>să</a:t>
            </a:r>
            <a:r>
              <a:rPr lang="en-US" i="0" dirty="0"/>
              <a:t> </a:t>
            </a:r>
            <a:r>
              <a:rPr lang="en-US" i="0" dirty="0" err="1"/>
              <a:t>înregistreze</a:t>
            </a:r>
            <a:r>
              <a:rPr lang="en-US" i="0" dirty="0"/>
              <a:t> date de la </a:t>
            </a:r>
            <a:r>
              <a:rPr lang="en-US" i="0" dirty="0" err="1"/>
              <a:t>clienții</a:t>
            </a:r>
            <a:r>
              <a:rPr lang="en-US" i="0" dirty="0"/>
              <a:t> lor, </a:t>
            </a:r>
            <a:r>
              <a:rPr lang="en-US" i="0" dirty="0" err="1"/>
              <a:t>în</a:t>
            </a:r>
            <a:r>
              <a:rPr lang="en-US" i="0" dirty="0"/>
              <a:t> </a:t>
            </a:r>
            <a:r>
              <a:rPr lang="en-US" i="0" dirty="0" err="1"/>
              <a:t>cadrul</a:t>
            </a:r>
            <a:r>
              <a:rPr lang="en-US" i="0" dirty="0"/>
              <a:t> </a:t>
            </a:r>
            <a:r>
              <a:rPr lang="en-US" i="0" dirty="0" err="1"/>
              <a:t>activității</a:t>
            </a:r>
            <a:r>
              <a:rPr lang="en-US" i="0" dirty="0"/>
              <a:t> </a:t>
            </a:r>
            <a:r>
              <a:rPr lang="ro-RO" i="0" dirty="0"/>
              <a:t>lor</a:t>
            </a:r>
            <a:r>
              <a:rPr lang="en-US" i="0" dirty="0"/>
              <a:t> </a:t>
            </a:r>
            <a:r>
              <a:rPr lang="en-US" i="0" dirty="0" err="1"/>
              <a:t>normale</a:t>
            </a:r>
            <a:r>
              <a:rPr lang="en-US" i="0" dirty="0"/>
              <a:t> </a:t>
            </a:r>
            <a:r>
              <a:rPr lang="ro-RO" i="0" dirty="0"/>
              <a:t>în </a:t>
            </a:r>
            <a:r>
              <a:rPr lang="en-US" i="0" dirty="0" err="1"/>
              <a:t>timp</a:t>
            </a:r>
            <a:r>
              <a:rPr lang="en-US" i="0" dirty="0"/>
              <a:t> rea</a:t>
            </a:r>
            <a:r>
              <a:rPr lang="ro-RO" i="0" dirty="0"/>
              <a:t>l. </a:t>
            </a:r>
            <a:endParaRPr lang="en-US" dirty="0"/>
          </a:p>
          <a:p>
            <a:pPr eaLnBrk="1" hangingPunct="1">
              <a:spcBef>
                <a:spcPct val="0"/>
              </a:spcBef>
            </a:pPr>
            <a:endParaRPr lang="en-US" dirty="0"/>
          </a:p>
          <a:p>
            <a:pPr eaLnBrk="1" hangingPunct="1">
              <a:spcBef>
                <a:spcPct val="0"/>
              </a:spcBef>
            </a:pPr>
            <a:r>
              <a:rPr lang="en-US" dirty="0" err="1"/>
              <a:t>Acest</a:t>
            </a:r>
            <a:r>
              <a:rPr lang="en-US" dirty="0"/>
              <a:t> tip de instrument de </a:t>
            </a:r>
            <a:r>
              <a:rPr lang="en-US" dirty="0" err="1"/>
              <a:t>investigație</a:t>
            </a:r>
            <a:r>
              <a:rPr lang="en-US" dirty="0"/>
              <a:t> </a:t>
            </a:r>
            <a:r>
              <a:rPr lang="en-US" dirty="0" err="1"/>
              <a:t>poate</a:t>
            </a:r>
            <a:r>
              <a:rPr lang="en-US" dirty="0"/>
              <a:t> fi </a:t>
            </a:r>
            <a:r>
              <a:rPr lang="en-US" dirty="0" err="1"/>
              <a:t>foarte</a:t>
            </a:r>
            <a:r>
              <a:rPr lang="en-US" dirty="0"/>
              <a:t> important, de </a:t>
            </a:r>
            <a:r>
              <a:rPr lang="en-US" dirty="0" err="1"/>
              <a:t>exemplu</a:t>
            </a:r>
            <a:r>
              <a:rPr lang="en-US" dirty="0"/>
              <a:t>, </a:t>
            </a:r>
            <a:r>
              <a:rPr lang="en-US" dirty="0" err="1"/>
              <a:t>pentru</a:t>
            </a:r>
            <a:r>
              <a:rPr lang="en-US" dirty="0"/>
              <a:t> a </a:t>
            </a:r>
            <a:r>
              <a:rPr lang="en-US" dirty="0" err="1"/>
              <a:t>stabili</a:t>
            </a:r>
            <a:r>
              <a:rPr lang="en-US" dirty="0"/>
              <a:t> </a:t>
            </a:r>
            <a:r>
              <a:rPr lang="en-US" dirty="0" err="1"/>
              <a:t>sursa</a:t>
            </a:r>
            <a:r>
              <a:rPr lang="en-US" dirty="0"/>
              <a:t> </a:t>
            </a:r>
            <a:r>
              <a:rPr lang="en-US" dirty="0" err="1"/>
              <a:t>unei</a:t>
            </a:r>
            <a:r>
              <a:rPr lang="en-US" dirty="0"/>
              <a:t> </a:t>
            </a:r>
            <a:r>
              <a:rPr lang="en-US" dirty="0" err="1"/>
              <a:t>comunicări</a:t>
            </a:r>
            <a:r>
              <a:rPr lang="en-US" dirty="0"/>
              <a:t>, </a:t>
            </a:r>
            <a:r>
              <a:rPr lang="en-US" dirty="0" err="1"/>
              <a:t>în</a:t>
            </a:r>
            <a:r>
              <a:rPr lang="en-US" dirty="0"/>
              <a:t> </a:t>
            </a:r>
            <a:r>
              <a:rPr lang="en-US" dirty="0" err="1"/>
              <a:t>vederea</a:t>
            </a:r>
            <a:r>
              <a:rPr lang="en-US" dirty="0"/>
              <a:t> </a:t>
            </a:r>
            <a:r>
              <a:rPr lang="en-US" dirty="0" err="1"/>
              <a:t>identificării</a:t>
            </a:r>
            <a:r>
              <a:rPr lang="en-US" dirty="0"/>
              <a:t> </a:t>
            </a:r>
            <a:r>
              <a:rPr lang="en-US" dirty="0" err="1"/>
              <a:t>unui</a:t>
            </a:r>
            <a:r>
              <a:rPr lang="en-US" dirty="0"/>
              <a:t> </a:t>
            </a:r>
            <a:r>
              <a:rPr lang="en-US" dirty="0" err="1"/>
              <a:t>făptuitor</a:t>
            </a:r>
            <a:r>
              <a:rPr lang="en-US" dirty="0"/>
              <a:t>, </a:t>
            </a:r>
            <a:r>
              <a:rPr lang="en-US" dirty="0" err="1"/>
              <a:t>în</a:t>
            </a:r>
            <a:r>
              <a:rPr lang="en-US" dirty="0"/>
              <a:t> </a:t>
            </a:r>
            <a:r>
              <a:rPr lang="en-US" dirty="0" err="1"/>
              <a:t>timp</a:t>
            </a:r>
            <a:r>
              <a:rPr lang="en-US" dirty="0"/>
              <a:t> real.</a:t>
            </a:r>
          </a:p>
          <a:p>
            <a:pPr eaLnBrk="1" hangingPunct="1">
              <a:spcBef>
                <a:spcPct val="0"/>
              </a:spcBef>
            </a:pPr>
            <a:endParaRPr lang="en-US" dirty="0"/>
          </a:p>
          <a:p>
            <a:r>
              <a:rPr lang="ro-RO" dirty="0"/>
              <a:t>De notat </a:t>
            </a:r>
            <a:r>
              <a:rPr lang="en-US" dirty="0" err="1"/>
              <a:t>că</a:t>
            </a:r>
            <a:r>
              <a:rPr lang="en-US" dirty="0"/>
              <a:t> </a:t>
            </a:r>
            <a:r>
              <a:rPr lang="ro-RO" dirty="0"/>
              <a:t>par. 3 </a:t>
            </a:r>
            <a:r>
              <a:rPr lang="en-US" dirty="0"/>
              <a:t>din </a:t>
            </a:r>
            <a:r>
              <a:rPr lang="en-US" dirty="0" err="1"/>
              <a:t>articolul</a:t>
            </a:r>
            <a:r>
              <a:rPr lang="en-US" dirty="0"/>
              <a:t> 20 </a:t>
            </a:r>
            <a:r>
              <a:rPr lang="en-US" dirty="0" err="1"/>
              <a:t>impune</a:t>
            </a:r>
            <a:r>
              <a:rPr lang="en-US" dirty="0"/>
              <a:t> </a:t>
            </a:r>
            <a:r>
              <a:rPr lang="en-US" dirty="0" err="1"/>
              <a:t>părților</a:t>
            </a:r>
            <a:r>
              <a:rPr lang="en-US" dirty="0"/>
              <a:t> </a:t>
            </a:r>
            <a:r>
              <a:rPr lang="en-US" dirty="0" err="1"/>
              <a:t>să</a:t>
            </a:r>
            <a:r>
              <a:rPr lang="en-US" dirty="0"/>
              <a:t> </a:t>
            </a:r>
            <a:r>
              <a:rPr lang="en-US" dirty="0" err="1"/>
              <a:t>adopte</a:t>
            </a:r>
            <a:r>
              <a:rPr lang="en-US" dirty="0"/>
              <a:t> </a:t>
            </a:r>
            <a:r>
              <a:rPr lang="en-US" dirty="0" err="1"/>
              <a:t>măsuri</a:t>
            </a:r>
            <a:r>
              <a:rPr lang="en-US" dirty="0"/>
              <a:t> legislative </a:t>
            </a:r>
            <a:r>
              <a:rPr lang="en-US" dirty="0" err="1"/>
              <a:t>și</a:t>
            </a:r>
            <a:r>
              <a:rPr lang="en-US" dirty="0"/>
              <a:t> </a:t>
            </a:r>
            <a:r>
              <a:rPr lang="en-US" dirty="0" err="1"/>
              <a:t>alte</a:t>
            </a:r>
            <a:r>
              <a:rPr lang="en-US" dirty="0"/>
              <a:t> </a:t>
            </a:r>
            <a:r>
              <a:rPr lang="en-US" dirty="0" err="1"/>
              <a:t>măsuri</a:t>
            </a:r>
            <a:r>
              <a:rPr lang="en-US" dirty="0"/>
              <a:t> </a:t>
            </a:r>
            <a:r>
              <a:rPr lang="en-US" dirty="0" err="1"/>
              <a:t>necesare</a:t>
            </a:r>
            <a:r>
              <a:rPr lang="en-US" dirty="0"/>
              <a:t> </a:t>
            </a:r>
            <a:r>
              <a:rPr lang="en-US" dirty="0" err="1"/>
              <a:t>pentru</a:t>
            </a:r>
            <a:r>
              <a:rPr lang="en-US" dirty="0"/>
              <a:t> a </a:t>
            </a:r>
            <a:r>
              <a:rPr lang="en-US" dirty="0" err="1"/>
              <a:t>obliga</a:t>
            </a:r>
            <a:r>
              <a:rPr lang="en-US" dirty="0"/>
              <a:t> </a:t>
            </a:r>
            <a:r>
              <a:rPr lang="en-US" dirty="0" err="1"/>
              <a:t>furnizorii</a:t>
            </a:r>
            <a:r>
              <a:rPr lang="en-US" dirty="0"/>
              <a:t> de </a:t>
            </a:r>
            <a:r>
              <a:rPr lang="en-US" dirty="0" err="1"/>
              <a:t>servicii</a:t>
            </a:r>
            <a:r>
              <a:rPr lang="en-US" dirty="0"/>
              <a:t> </a:t>
            </a:r>
            <a:r>
              <a:rPr lang="en-US" dirty="0" err="1"/>
              <a:t>să</a:t>
            </a:r>
            <a:r>
              <a:rPr lang="en-US" dirty="0"/>
              <a:t> </a:t>
            </a:r>
            <a:r>
              <a:rPr lang="en-US" dirty="0" err="1"/>
              <a:t>păstreze</a:t>
            </a:r>
            <a:r>
              <a:rPr lang="en-US" dirty="0"/>
              <a:t> </a:t>
            </a:r>
            <a:r>
              <a:rPr lang="en-US" dirty="0" err="1"/>
              <a:t>confidențialitatea</a:t>
            </a:r>
            <a:r>
              <a:rPr lang="en-US" dirty="0"/>
              <a:t> </a:t>
            </a:r>
            <a:r>
              <a:rPr lang="en-US" dirty="0" err="1"/>
              <a:t>executării</a:t>
            </a:r>
            <a:r>
              <a:rPr lang="en-US" dirty="0"/>
              <a:t> </a:t>
            </a:r>
            <a:r>
              <a:rPr lang="en-US" dirty="0" err="1"/>
              <a:t>oricărei</a:t>
            </a:r>
            <a:r>
              <a:rPr lang="en-US" dirty="0"/>
              <a:t> </a:t>
            </a:r>
            <a:r>
              <a:rPr lang="en-US" dirty="0" err="1"/>
              <a:t>puteri</a:t>
            </a:r>
            <a:r>
              <a:rPr lang="en-US" dirty="0"/>
              <a:t> </a:t>
            </a:r>
            <a:r>
              <a:rPr lang="en-US" dirty="0" err="1"/>
              <a:t>prevăzute</a:t>
            </a:r>
            <a:r>
              <a:rPr lang="en-US" dirty="0"/>
              <a:t> </a:t>
            </a:r>
            <a:r>
              <a:rPr lang="en-US" dirty="0" err="1"/>
              <a:t>în</a:t>
            </a:r>
            <a:r>
              <a:rPr lang="en-US" dirty="0"/>
              <a:t> </a:t>
            </a:r>
            <a:r>
              <a:rPr lang="en-US" dirty="0" err="1"/>
              <a:t>prezentul</a:t>
            </a:r>
            <a:r>
              <a:rPr lang="en-US" dirty="0"/>
              <a:t> </a:t>
            </a:r>
            <a:r>
              <a:rPr lang="en-US" dirty="0" err="1"/>
              <a:t>articol</a:t>
            </a:r>
            <a:r>
              <a:rPr lang="en-US" dirty="0"/>
              <a:t> </a:t>
            </a:r>
            <a:r>
              <a:rPr lang="en-US" dirty="0" err="1"/>
              <a:t>și</a:t>
            </a:r>
            <a:r>
              <a:rPr lang="en-US" dirty="0"/>
              <a:t> </a:t>
            </a:r>
            <a:r>
              <a:rPr lang="en-US" dirty="0" err="1"/>
              <a:t>orice</a:t>
            </a:r>
            <a:r>
              <a:rPr lang="en-US" dirty="0"/>
              <a:t> </a:t>
            </a:r>
            <a:r>
              <a:rPr lang="en-US" dirty="0" err="1"/>
              <a:t>informație</a:t>
            </a:r>
            <a:r>
              <a:rPr lang="en-US" dirty="0"/>
              <a:t> </a:t>
            </a:r>
            <a:r>
              <a:rPr lang="en-US" dirty="0" err="1"/>
              <a:t>referitoare</a:t>
            </a:r>
            <a:r>
              <a:rPr lang="en-US" dirty="0"/>
              <a:t> la </a:t>
            </a:r>
            <a:r>
              <a:rPr lang="en-US" dirty="0" err="1"/>
              <a:t>aceasta</a:t>
            </a:r>
            <a:r>
              <a:rPr lang="en-US" dirty="0"/>
              <a:t>.</a:t>
            </a:r>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142757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20</a:t>
            </a:r>
            <a:r>
              <a:rPr lang="en-US" dirty="0"/>
              <a:t> din </a:t>
            </a:r>
            <a:r>
              <a:rPr lang="en-US" dirty="0" err="1"/>
              <a:t>Convenția</a:t>
            </a:r>
            <a:r>
              <a:rPr lang="en-US" dirty="0"/>
              <a:t> de la </a:t>
            </a:r>
            <a:r>
              <a:rPr lang="en-US" dirty="0" err="1"/>
              <a:t>Budapesta</a:t>
            </a:r>
            <a:r>
              <a:rPr lang="en-US" dirty="0"/>
              <a:t> cu un </a:t>
            </a:r>
            <a:r>
              <a:rPr lang="en-US" dirty="0" err="1"/>
              <a:t>elemen</a:t>
            </a:r>
            <a:r>
              <a:rPr lang="ro-RO" dirty="0"/>
              <a:t> </a:t>
            </a:r>
            <a:r>
              <a:rPr lang="en-US" dirty="0"/>
              <a:t>t</a:t>
            </a:r>
            <a:r>
              <a:rPr lang="en-US" b="0" dirty="0"/>
              <a:t>(“</a:t>
            </a:r>
            <a:r>
              <a:rPr lang="ro-RO" b="0" dirty="0"/>
              <a:t>să </a:t>
            </a:r>
            <a:r>
              <a:rPr lang="ro-RO" b="0" dirty="0">
                <a:solidFill>
                  <a:srgbClr val="C00000"/>
                </a:solidFill>
              </a:rPr>
              <a:t>colecteze sau să </a:t>
            </a:r>
            <a:r>
              <a:rPr lang="ro-RO" b="0" dirty="0" err="1">
                <a:solidFill>
                  <a:srgbClr val="C00000"/>
                </a:solidFill>
              </a:rPr>
              <a:t>înregistreze..să</a:t>
            </a:r>
            <a:r>
              <a:rPr lang="ro-RO" b="0" dirty="0">
                <a:solidFill>
                  <a:srgbClr val="C00000"/>
                </a:solidFill>
              </a:rPr>
              <a:t> oblige un furnizor de servicii</a:t>
            </a:r>
            <a:r>
              <a:rPr lang="ro-RO" b="0" dirty="0"/>
              <a:t> </a:t>
            </a:r>
            <a:r>
              <a:rPr lang="en-US" sz="1200" b="0" dirty="0">
                <a:solidFill>
                  <a:srgbClr val="FF0000"/>
                </a:solidFill>
                <a:latin typeface="+mj-lt"/>
              </a:rPr>
              <a:t>…. </a:t>
            </a:r>
            <a:r>
              <a:rPr lang="ro-RO" sz="1200" b="0" dirty="0">
                <a:solidFill>
                  <a:srgbClr val="FF0000"/>
                </a:solidFill>
                <a:latin typeface="+mj-lt"/>
              </a:rPr>
              <a:t>Să </a:t>
            </a:r>
            <a:r>
              <a:rPr lang="ro-RO" b="0" dirty="0">
                <a:solidFill>
                  <a:srgbClr val="C00000"/>
                </a:solidFill>
              </a:rPr>
              <a:t>colecteze sau să înregistreze </a:t>
            </a:r>
            <a:r>
              <a:rPr lang="en-US" sz="1200" b="0" dirty="0">
                <a:solidFill>
                  <a:srgbClr val="FF0000"/>
                </a:solidFill>
                <a:latin typeface="+mj-lt"/>
              </a:rPr>
              <a:t>…. </a:t>
            </a:r>
            <a:r>
              <a:rPr lang="ro-RO" b="0" dirty="0">
                <a:solidFill>
                  <a:srgbClr val="C00000"/>
                </a:solidFill>
              </a:rPr>
              <a:t>să coopereze cu și să asiste</a:t>
            </a:r>
            <a:r>
              <a:rPr lang="ro-RO" b="1" dirty="0">
                <a:solidFill>
                  <a:srgbClr val="C00000"/>
                </a:solidFill>
              </a:rPr>
              <a:t> </a:t>
            </a:r>
            <a:r>
              <a:rPr lang="en-US" b="0" dirty="0"/>
              <a:t>”) </a:t>
            </a:r>
            <a:r>
              <a:rPr lang="ro-RO" b="0"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În</a:t>
            </a:r>
            <a:r>
              <a:rPr lang="en-US" dirty="0"/>
              <a:t> </a:t>
            </a:r>
            <a:r>
              <a:rPr lang="en-US" dirty="0" err="1"/>
              <a:t>partea</a:t>
            </a:r>
            <a:r>
              <a:rPr lang="en-US" dirty="0"/>
              <a:t> </a:t>
            </a:r>
            <a:r>
              <a:rPr lang="en-US" dirty="0" err="1"/>
              <a:t>dreaptă</a:t>
            </a:r>
            <a:r>
              <a:rPr lang="en-US" dirty="0"/>
              <a:t>, </a:t>
            </a:r>
            <a:r>
              <a:rPr lang="en-US" dirty="0" err="1"/>
              <a:t>acest</a:t>
            </a:r>
            <a:r>
              <a:rPr lang="en-US" dirty="0"/>
              <a:t> </a:t>
            </a:r>
            <a:r>
              <a:rPr lang="ro-RO" dirty="0" err="1"/>
              <a:t>slide</a:t>
            </a:r>
            <a:r>
              <a:rPr lang="en-US" dirty="0"/>
              <a:t> </a:t>
            </a:r>
            <a:r>
              <a:rPr lang="en-US" dirty="0" err="1"/>
              <a:t>oferă</a:t>
            </a:r>
            <a:r>
              <a:rPr lang="en-US" dirty="0"/>
              <a:t> o </a:t>
            </a:r>
            <a:r>
              <a:rPr lang="en-US" dirty="0" err="1"/>
              <a:t>explicație</a:t>
            </a:r>
            <a:r>
              <a:rPr lang="en-US" dirty="0"/>
              <a:t> a </a:t>
            </a:r>
            <a:r>
              <a:rPr lang="en-US" dirty="0" err="1"/>
              <a:t>elementului</a:t>
            </a:r>
            <a:r>
              <a:rPr lang="en-US" dirty="0"/>
              <a:t> </a:t>
            </a:r>
            <a:r>
              <a:rPr lang="en-US" dirty="0" err="1"/>
              <a:t>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en-US" dirty="0" err="1"/>
              <a:t>Autoritățile</a:t>
            </a:r>
            <a:r>
              <a:rPr lang="en-US" dirty="0"/>
              <a:t> </a:t>
            </a:r>
            <a:r>
              <a:rPr lang="en-US" dirty="0" err="1"/>
              <a:t>competente</a:t>
            </a:r>
            <a:r>
              <a:rPr lang="en-US" dirty="0"/>
              <a:t> pot </a:t>
            </a:r>
            <a:r>
              <a:rPr lang="en-US" dirty="0" err="1"/>
              <a:t>utiliza</a:t>
            </a:r>
            <a:r>
              <a:rPr lang="en-US" dirty="0"/>
              <a:t> </a:t>
            </a:r>
            <a:r>
              <a:rPr lang="en-US" dirty="0" err="1"/>
              <a:t>în</a:t>
            </a:r>
            <a:r>
              <a:rPr lang="en-US" dirty="0"/>
              <a:t> mod direct </a:t>
            </a:r>
            <a:r>
              <a:rPr lang="en-US" dirty="0" err="1"/>
              <a:t>mijloacele</a:t>
            </a:r>
            <a:r>
              <a:rPr lang="en-US" dirty="0"/>
              <a:t> </a:t>
            </a:r>
            <a:r>
              <a:rPr lang="en-US" dirty="0" err="1"/>
              <a:t>tehnice</a:t>
            </a:r>
            <a:r>
              <a:rPr lang="en-US" dirty="0"/>
              <a:t> </a:t>
            </a:r>
            <a:r>
              <a:rPr lang="en-US" dirty="0" err="1"/>
              <a:t>pentru</a:t>
            </a:r>
            <a:r>
              <a:rPr lang="en-US" dirty="0"/>
              <a:t> </a:t>
            </a:r>
            <a:r>
              <a:rPr lang="en-US" dirty="0" err="1"/>
              <a:t>colectarea</a:t>
            </a:r>
            <a:r>
              <a:rPr lang="en-US" dirty="0"/>
              <a:t> </a:t>
            </a:r>
            <a:r>
              <a:rPr lang="en-US" dirty="0" err="1"/>
              <a:t>datelor</a:t>
            </a:r>
            <a:r>
              <a:rPr lang="en-US" dirty="0"/>
              <a:t> de </a:t>
            </a:r>
            <a:r>
              <a:rPr lang="en-US" dirty="0" err="1"/>
              <a:t>trafic</a:t>
            </a:r>
            <a:r>
              <a:rPr lang="en-US" dirty="0"/>
              <a:t>. </a:t>
            </a:r>
            <a:r>
              <a:rPr lang="en-US" dirty="0" err="1"/>
              <a:t>Autoritățile</a:t>
            </a:r>
            <a:r>
              <a:rPr lang="en-US" dirty="0"/>
              <a:t> </a:t>
            </a:r>
            <a:r>
              <a:rPr lang="en-US" dirty="0" err="1"/>
              <a:t>competente</a:t>
            </a:r>
            <a:r>
              <a:rPr lang="en-US" dirty="0"/>
              <a:t> pot, de </a:t>
            </a:r>
            <a:r>
              <a:rPr lang="en-US" dirty="0" err="1"/>
              <a:t>asemenea</a:t>
            </a:r>
            <a:r>
              <a:rPr lang="en-US" dirty="0"/>
              <a:t>, </a:t>
            </a:r>
            <a:r>
              <a:rPr lang="en-US" dirty="0" err="1"/>
              <a:t>să</a:t>
            </a:r>
            <a:r>
              <a:rPr lang="en-US" dirty="0"/>
              <a:t> </a:t>
            </a:r>
            <a:r>
              <a:rPr lang="ro-RO" dirty="0"/>
              <a:t>oblige </a:t>
            </a:r>
            <a:r>
              <a:rPr lang="en-US" dirty="0"/>
              <a:t>un </a:t>
            </a:r>
            <a:r>
              <a:rPr lang="en-US" dirty="0" err="1"/>
              <a:t>furnizor</a:t>
            </a:r>
            <a:r>
              <a:rPr lang="en-US" dirty="0"/>
              <a:t> de </a:t>
            </a:r>
            <a:r>
              <a:rPr lang="en-US" dirty="0" err="1"/>
              <a:t>servicii</a:t>
            </a:r>
            <a:r>
              <a:rPr lang="en-US" dirty="0"/>
              <a:t> </a:t>
            </a:r>
            <a:r>
              <a:rPr lang="en-US" dirty="0" err="1"/>
              <a:t>să</a:t>
            </a:r>
            <a:r>
              <a:rPr lang="en-US" dirty="0"/>
              <a:t> </a:t>
            </a:r>
            <a:r>
              <a:rPr lang="en-US" dirty="0" err="1"/>
              <a:t>asiste</a:t>
            </a:r>
            <a:r>
              <a:rPr lang="en-US" dirty="0"/>
              <a:t> </a:t>
            </a:r>
            <a:r>
              <a:rPr lang="en-US" dirty="0" err="1"/>
              <a:t>în</a:t>
            </a:r>
            <a:r>
              <a:rPr lang="en-US" dirty="0"/>
              <a:t> </a:t>
            </a:r>
            <a:r>
              <a:rPr lang="en-US" dirty="0" err="1"/>
              <a:t>acest</a:t>
            </a:r>
            <a:r>
              <a:rPr lang="en-US" dirty="0"/>
              <a:t> </a:t>
            </a:r>
            <a:r>
              <a:rPr lang="en-US" dirty="0" err="1"/>
              <a:t>sens</a:t>
            </a:r>
            <a:r>
              <a:rPr lang="en-US" dirty="0"/>
              <a:t>, </a:t>
            </a:r>
            <a:r>
              <a:rPr lang="en-US" dirty="0" err="1"/>
              <a:t>inclusiv</a:t>
            </a:r>
            <a:r>
              <a:rPr lang="en-US" dirty="0"/>
              <a:t> </a:t>
            </a:r>
            <a:r>
              <a:rPr lang="ro-RO" dirty="0"/>
              <a:t>să </a:t>
            </a:r>
            <a:r>
              <a:rPr lang="en-US" dirty="0"/>
              <a:t>cooper</a:t>
            </a:r>
            <a:r>
              <a:rPr lang="ro-RO" dirty="0" err="1"/>
              <a:t>eze</a:t>
            </a:r>
            <a:r>
              <a:rPr lang="ro-RO" dirty="0"/>
              <a:t> și să</a:t>
            </a:r>
            <a:r>
              <a:rPr lang="en-US" dirty="0"/>
              <a:t> </a:t>
            </a:r>
            <a:r>
              <a:rPr lang="en-US" dirty="0" err="1"/>
              <a:t>asist</a:t>
            </a:r>
            <a:r>
              <a:rPr lang="ro-RO" dirty="0"/>
              <a:t>e</a:t>
            </a:r>
            <a:r>
              <a:rPr lang="en-US" dirty="0"/>
              <a:t> </a:t>
            </a:r>
            <a:r>
              <a:rPr lang="en-US" dirty="0" err="1"/>
              <a:t>autoritățil</a:t>
            </a:r>
            <a:r>
              <a:rPr lang="ro-RO" dirty="0"/>
              <a:t>e</a:t>
            </a:r>
            <a:r>
              <a:rPr lang="en-US" dirty="0"/>
              <a:t> </a:t>
            </a:r>
            <a:r>
              <a:rPr lang="en-US" dirty="0" err="1"/>
              <a:t>competente</a:t>
            </a:r>
            <a:r>
              <a:rPr lang="en-US" dirty="0"/>
              <a:t> </a:t>
            </a:r>
            <a:r>
              <a:rPr lang="en-US" dirty="0" err="1"/>
              <a:t>să</a:t>
            </a:r>
            <a:r>
              <a:rPr lang="en-US" dirty="0"/>
              <a:t> </a:t>
            </a:r>
            <a:r>
              <a:rPr lang="ro-RO" dirty="0" err="1"/>
              <a:t>exrcite</a:t>
            </a:r>
            <a:r>
              <a:rPr lang="en-US" dirty="0"/>
              <a:t> </a:t>
            </a:r>
            <a:r>
              <a:rPr lang="en-US" dirty="0" err="1"/>
              <a:t>această</a:t>
            </a:r>
            <a:r>
              <a:rPr lang="en-US" dirty="0"/>
              <a:t> </a:t>
            </a:r>
            <a:r>
              <a:rPr lang="ro-RO" dirty="0"/>
              <a:t>prerogativă</a:t>
            </a:r>
            <a:r>
              <a:rPr lang="en-US" dirty="0"/>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2842938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20</a:t>
            </a:r>
            <a:r>
              <a:rPr lang="en-US" dirty="0"/>
              <a:t> din </a:t>
            </a:r>
            <a:r>
              <a:rPr lang="en-US" dirty="0" err="1"/>
              <a:t>Convenția</a:t>
            </a:r>
            <a:r>
              <a:rPr lang="en-US" dirty="0"/>
              <a:t> de la </a:t>
            </a:r>
            <a:r>
              <a:rPr lang="en-US" dirty="0" err="1"/>
              <a:t>Budapesta</a:t>
            </a:r>
            <a:r>
              <a:rPr lang="en-US" dirty="0"/>
              <a:t> cu un element</a:t>
            </a:r>
            <a:r>
              <a:rPr lang="en-US" b="0" dirty="0"/>
              <a:t>(“</a:t>
            </a:r>
            <a:r>
              <a:rPr lang="ro-RO" b="0" dirty="0">
                <a:solidFill>
                  <a:srgbClr val="C00000"/>
                </a:solidFill>
              </a:rPr>
              <a:t>mijloace tehnice</a:t>
            </a:r>
            <a:r>
              <a:rPr lang="ro-RO" b="0" dirty="0"/>
              <a:t> </a:t>
            </a:r>
            <a:r>
              <a:rPr lang="en-US" b="0" dirty="0"/>
              <a:t>”) </a:t>
            </a:r>
            <a:r>
              <a:rPr lang="ro-RO" b="0"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oferă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elementului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en-US" baseline="0" dirty="0" err="1"/>
              <a:t>Convenția</a:t>
            </a:r>
            <a:r>
              <a:rPr lang="en-US" baseline="0" dirty="0"/>
              <a:t> din </a:t>
            </a:r>
            <a:r>
              <a:rPr lang="en-US" baseline="0" dirty="0" err="1"/>
              <a:t>Budapesta</a:t>
            </a:r>
            <a:r>
              <a:rPr lang="en-US" baseline="0" dirty="0"/>
              <a:t> </a:t>
            </a:r>
            <a:r>
              <a:rPr lang="en-US" baseline="0" dirty="0" err="1"/>
              <a:t>este</a:t>
            </a:r>
            <a:r>
              <a:rPr lang="en-US" baseline="0" dirty="0"/>
              <a:t> </a:t>
            </a:r>
            <a:r>
              <a:rPr lang="en-US" baseline="0" dirty="0" err="1"/>
              <a:t>neutră</a:t>
            </a:r>
            <a:r>
              <a:rPr lang="en-US" baseline="0" dirty="0"/>
              <a:t> </a:t>
            </a:r>
            <a:r>
              <a:rPr lang="en-US" baseline="0" dirty="0" err="1"/>
              <a:t>tehnologie</a:t>
            </a:r>
            <a:r>
              <a:rPr lang="en-US" baseline="0" dirty="0"/>
              <a:t> </a:t>
            </a:r>
            <a:r>
              <a:rPr lang="en-US" baseline="0" dirty="0" err="1"/>
              <a:t>în</a:t>
            </a:r>
            <a:r>
              <a:rPr lang="en-US" baseline="0" dirty="0"/>
              <a:t> </a:t>
            </a:r>
            <a:r>
              <a:rPr lang="en-US" baseline="0" dirty="0" err="1"/>
              <a:t>acest</a:t>
            </a:r>
            <a:r>
              <a:rPr lang="en-US" baseline="0" dirty="0"/>
              <a:t> </a:t>
            </a:r>
            <a:r>
              <a:rPr lang="en-US" baseline="0" dirty="0" err="1"/>
              <a:t>sens</a:t>
            </a:r>
            <a:r>
              <a:rPr lang="en-US" baseline="0" dirty="0"/>
              <a:t>, </a:t>
            </a:r>
            <a:r>
              <a:rPr lang="en-US" baseline="0" dirty="0" err="1"/>
              <a:t>iar</a:t>
            </a:r>
            <a:r>
              <a:rPr lang="en-US" baseline="0" dirty="0"/>
              <a:t> p</a:t>
            </a:r>
            <a:r>
              <a:rPr lang="ro-RO" baseline="0" dirty="0" err="1"/>
              <a:t>ărțile</a:t>
            </a:r>
            <a:r>
              <a:rPr lang="ro-RO" baseline="0" dirty="0"/>
              <a:t> </a:t>
            </a:r>
            <a:r>
              <a:rPr lang="en-US" baseline="0" dirty="0"/>
              <a:t>sunt </a:t>
            </a:r>
            <a:r>
              <a:rPr lang="en-US" baseline="0" dirty="0" err="1"/>
              <a:t>libere</a:t>
            </a:r>
            <a:r>
              <a:rPr lang="en-US" baseline="0" dirty="0"/>
              <a:t> </a:t>
            </a:r>
            <a:r>
              <a:rPr lang="en-US" baseline="0" dirty="0" err="1"/>
              <a:t>să</a:t>
            </a:r>
            <a:r>
              <a:rPr lang="en-US" baseline="0" dirty="0"/>
              <a:t> </a:t>
            </a:r>
            <a:r>
              <a:rPr lang="en-US" baseline="0" dirty="0" err="1"/>
              <a:t>legifereze</a:t>
            </a:r>
            <a:r>
              <a:rPr lang="en-US" baseline="0" dirty="0"/>
              <a:t> cu </a:t>
            </a:r>
            <a:r>
              <a:rPr lang="en-US" baseline="0" dirty="0" err="1"/>
              <a:t>privire</a:t>
            </a:r>
            <a:r>
              <a:rPr lang="en-US" baseline="0" dirty="0"/>
              <a:t> la </a:t>
            </a:r>
            <a:r>
              <a:rPr lang="en-US" baseline="0" dirty="0" err="1"/>
              <a:t>măsurile</a:t>
            </a:r>
            <a:r>
              <a:rPr lang="en-US" baseline="0" dirty="0"/>
              <a:t> </a:t>
            </a:r>
            <a:r>
              <a:rPr lang="en-US" baseline="0" dirty="0" err="1"/>
              <a:t>tehnice</a:t>
            </a:r>
            <a:r>
              <a:rPr lang="en-US" baseline="0" dirty="0"/>
              <a:t> </a:t>
            </a:r>
            <a:r>
              <a:rPr lang="en-US" baseline="0" dirty="0" err="1"/>
              <a:t>specifice</a:t>
            </a:r>
            <a:r>
              <a:rPr lang="en-US" baseline="0" dirty="0"/>
              <a:t> care pot fi </a:t>
            </a:r>
            <a:r>
              <a:rPr lang="en-US" baseline="0" dirty="0" err="1"/>
              <a:t>utilizate</a:t>
            </a:r>
            <a:r>
              <a:rPr lang="en-US" baseline="0" dirty="0"/>
              <a:t> </a:t>
            </a:r>
            <a:r>
              <a:rPr lang="en-US" baseline="0" dirty="0" err="1"/>
              <a:t>pentru</a:t>
            </a:r>
            <a:r>
              <a:rPr lang="en-US" baseline="0" dirty="0"/>
              <a:t> </a:t>
            </a:r>
            <a:r>
              <a:rPr lang="en-US" baseline="0" dirty="0" err="1"/>
              <a:t>colectarea</a:t>
            </a:r>
            <a:r>
              <a:rPr lang="en-US" baseline="0" dirty="0"/>
              <a:t> </a:t>
            </a:r>
            <a:r>
              <a:rPr lang="en-US" baseline="0" dirty="0" err="1"/>
              <a:t>unor</a:t>
            </a:r>
            <a:r>
              <a:rPr lang="en-US" baseline="0" dirty="0"/>
              <a:t> </a:t>
            </a:r>
            <a:r>
              <a:rPr lang="en-US" baseline="0" dirty="0" err="1"/>
              <a:t>astfel</a:t>
            </a:r>
            <a:r>
              <a:rPr lang="en-US" baseline="0" dirty="0"/>
              <a:t> de date de </a:t>
            </a:r>
            <a:r>
              <a:rPr lang="en-US" baseline="0" dirty="0" err="1"/>
              <a:t>trafic</a:t>
            </a:r>
            <a:r>
              <a:rPr lang="en-US" baseline="0" dirty="0"/>
              <a:t>.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1636954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20</a:t>
            </a:r>
            <a:r>
              <a:rPr lang="en-US" dirty="0"/>
              <a:t> din </a:t>
            </a:r>
            <a:r>
              <a:rPr lang="en-US" dirty="0" err="1"/>
              <a:t>Convenția</a:t>
            </a:r>
            <a:r>
              <a:rPr lang="en-US" dirty="0"/>
              <a:t> de la </a:t>
            </a:r>
            <a:r>
              <a:rPr lang="en-US" dirty="0" err="1"/>
              <a:t>Budapesta</a:t>
            </a:r>
            <a:r>
              <a:rPr lang="en-US" dirty="0"/>
              <a:t> cu un element</a:t>
            </a:r>
            <a:r>
              <a:rPr lang="ro-RO" dirty="0"/>
              <a:t> </a:t>
            </a:r>
            <a:r>
              <a:rPr lang="en-US" b="0" dirty="0"/>
              <a:t>(“</a:t>
            </a:r>
            <a:r>
              <a:rPr lang="ro-RO" b="0" dirty="0">
                <a:solidFill>
                  <a:srgbClr val="C00000"/>
                </a:solidFill>
              </a:rPr>
              <a:t>capacitaților tehnice existente</a:t>
            </a:r>
            <a:r>
              <a:rPr lang="en-US" b="0" dirty="0"/>
              <a:t>”) </a:t>
            </a:r>
            <a:r>
              <a:rPr lang="ro-RO" b="0"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oferă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elementului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Acest</a:t>
            </a:r>
            <a:r>
              <a:rPr lang="en-US" dirty="0"/>
              <a:t> </a:t>
            </a:r>
            <a:r>
              <a:rPr lang="en-US" dirty="0" err="1"/>
              <a:t>articol</a:t>
            </a:r>
            <a:r>
              <a:rPr lang="en-US" dirty="0"/>
              <a:t> nu </a:t>
            </a:r>
            <a:r>
              <a:rPr lang="en-US" dirty="0" err="1"/>
              <a:t>impune</a:t>
            </a:r>
            <a:r>
              <a:rPr lang="en-US" dirty="0"/>
              <a:t> o </a:t>
            </a:r>
            <a:r>
              <a:rPr lang="en-US" dirty="0" err="1"/>
              <a:t>obligație</a:t>
            </a:r>
            <a:r>
              <a:rPr lang="en-US" dirty="0"/>
              <a:t> </a:t>
            </a:r>
            <a:r>
              <a:rPr lang="en-US" dirty="0" err="1"/>
              <a:t>furnizorului</a:t>
            </a:r>
            <a:r>
              <a:rPr lang="en-US" dirty="0"/>
              <a:t> de </a:t>
            </a:r>
            <a:r>
              <a:rPr lang="en-US" dirty="0" err="1"/>
              <a:t>servicii</a:t>
            </a:r>
            <a:r>
              <a:rPr lang="en-US" dirty="0"/>
              <a:t> de a </a:t>
            </a:r>
            <a:r>
              <a:rPr lang="en-US" dirty="0" err="1"/>
              <a:t>dezvolta</a:t>
            </a:r>
            <a:r>
              <a:rPr lang="en-US" dirty="0"/>
              <a:t> </a:t>
            </a:r>
            <a:r>
              <a:rPr lang="en-US" dirty="0" err="1"/>
              <a:t>capacitățile</a:t>
            </a:r>
            <a:r>
              <a:rPr lang="en-US" dirty="0"/>
              <a:t> </a:t>
            </a:r>
            <a:r>
              <a:rPr lang="en-US" dirty="0" err="1"/>
              <a:t>tehnice</a:t>
            </a:r>
            <a:r>
              <a:rPr lang="en-US" dirty="0"/>
              <a:t> </a:t>
            </a:r>
            <a:r>
              <a:rPr lang="en-US" dirty="0" err="1"/>
              <a:t>necesare</a:t>
            </a:r>
            <a:r>
              <a:rPr lang="en-US" dirty="0"/>
              <a:t> </a:t>
            </a:r>
            <a:r>
              <a:rPr lang="en-US" dirty="0" err="1"/>
              <a:t>pentru</a:t>
            </a:r>
            <a:r>
              <a:rPr lang="en-US" dirty="0"/>
              <a:t> a le </a:t>
            </a:r>
            <a:r>
              <a:rPr lang="en-US" dirty="0" err="1"/>
              <a:t>permite</a:t>
            </a:r>
            <a:r>
              <a:rPr lang="en-US" dirty="0"/>
              <a:t> </a:t>
            </a:r>
            <a:r>
              <a:rPr lang="en-US" dirty="0" err="1"/>
              <a:t>să</a:t>
            </a:r>
            <a:r>
              <a:rPr lang="en-US" dirty="0"/>
              <a:t> </a:t>
            </a:r>
            <a:r>
              <a:rPr lang="en-US" dirty="0" err="1"/>
              <a:t>efectueze</a:t>
            </a:r>
            <a:r>
              <a:rPr lang="en-US" dirty="0"/>
              <a:t> o </a:t>
            </a:r>
            <a:r>
              <a:rPr lang="en-US" dirty="0" err="1"/>
              <a:t>colectare</a:t>
            </a:r>
            <a:r>
              <a:rPr lang="en-US" dirty="0"/>
              <a:t> </a:t>
            </a:r>
            <a:r>
              <a:rPr lang="en-US" dirty="0" err="1"/>
              <a:t>în</a:t>
            </a:r>
            <a:r>
              <a:rPr lang="en-US" dirty="0"/>
              <a:t> </a:t>
            </a:r>
            <a:r>
              <a:rPr lang="en-US" dirty="0" err="1"/>
              <a:t>timp</a:t>
            </a:r>
            <a:r>
              <a:rPr lang="en-US" dirty="0"/>
              <a:t> real a </a:t>
            </a:r>
            <a:r>
              <a:rPr lang="en-US" dirty="0" err="1"/>
              <a:t>datelor</a:t>
            </a:r>
            <a:r>
              <a:rPr lang="en-US" dirty="0"/>
              <a:t> de </a:t>
            </a:r>
            <a:r>
              <a:rPr lang="en-US" dirty="0" err="1"/>
              <a:t>trafic</a:t>
            </a:r>
            <a:r>
              <a:rPr lang="en-US" dirty="0"/>
              <a:t>. Este </a:t>
            </a:r>
            <a:r>
              <a:rPr lang="en-US" dirty="0" err="1"/>
              <a:t>posibil</a:t>
            </a:r>
            <a:r>
              <a:rPr lang="en-US" dirty="0"/>
              <a:t> </a:t>
            </a:r>
            <a:r>
              <a:rPr lang="en-US" dirty="0" err="1"/>
              <a:t>doar</a:t>
            </a:r>
            <a:r>
              <a:rPr lang="en-US" dirty="0"/>
              <a:t> </a:t>
            </a:r>
            <a:r>
              <a:rPr lang="en-US" dirty="0" err="1"/>
              <a:t>să</a:t>
            </a:r>
            <a:r>
              <a:rPr lang="en-US" dirty="0"/>
              <a:t> fie </a:t>
            </a:r>
            <a:r>
              <a:rPr lang="en-US" dirty="0" err="1"/>
              <a:t>obligat</a:t>
            </a:r>
            <a:r>
              <a:rPr lang="en-US" dirty="0"/>
              <a:t> </a:t>
            </a:r>
            <a:r>
              <a:rPr lang="en-US" dirty="0" err="1"/>
              <a:t>să</a:t>
            </a:r>
            <a:r>
              <a:rPr lang="en-US" dirty="0"/>
              <a:t> </a:t>
            </a:r>
            <a:r>
              <a:rPr lang="en-US" dirty="0" err="1"/>
              <a:t>facă</a:t>
            </a:r>
            <a:r>
              <a:rPr lang="en-US" dirty="0"/>
              <a:t> </a:t>
            </a:r>
            <a:r>
              <a:rPr lang="en-US" dirty="0" err="1"/>
              <a:t>ceea</a:t>
            </a:r>
            <a:r>
              <a:rPr lang="en-US" dirty="0"/>
              <a:t> </a:t>
            </a:r>
            <a:r>
              <a:rPr lang="en-US" dirty="0" err="1"/>
              <a:t>ce</a:t>
            </a:r>
            <a:r>
              <a:rPr lang="en-US" dirty="0"/>
              <a:t> </a:t>
            </a:r>
            <a:r>
              <a:rPr lang="en-US" dirty="0" err="1"/>
              <a:t>este</a:t>
            </a:r>
            <a:r>
              <a:rPr lang="en-US" dirty="0"/>
              <a:t> </a:t>
            </a:r>
            <a:r>
              <a:rPr lang="en-US" dirty="0" err="1"/>
              <a:t>în</a:t>
            </a:r>
            <a:r>
              <a:rPr lang="en-US" dirty="0"/>
              <a:t> </a:t>
            </a:r>
            <a:r>
              <a:rPr lang="en-US" dirty="0" err="1"/>
              <a:t>capacitatea</a:t>
            </a:r>
            <a:r>
              <a:rPr lang="en-US" dirty="0"/>
              <a:t> </a:t>
            </a:r>
            <a:r>
              <a:rPr lang="en-US" dirty="0" err="1"/>
              <a:t>sa</a:t>
            </a:r>
            <a:r>
              <a:rPr lang="en-US" dirty="0"/>
              <a:t> </a:t>
            </a:r>
            <a:r>
              <a:rPr lang="en-US" dirty="0" err="1"/>
              <a:t>tehnică</a:t>
            </a:r>
            <a:r>
              <a:rPr lang="en-US" dirty="0"/>
              <a:t>, </a:t>
            </a:r>
            <a:r>
              <a:rPr lang="en-US" dirty="0" err="1"/>
              <a:t>dacă</a:t>
            </a:r>
            <a:r>
              <a:rPr lang="en-US" dirty="0"/>
              <a:t> o </a:t>
            </a:r>
            <a:r>
              <a:rPr lang="en-US" dirty="0" err="1"/>
              <a:t>astfel</a:t>
            </a:r>
            <a:r>
              <a:rPr lang="en-US" dirty="0"/>
              <a:t> de capacitate </a:t>
            </a:r>
            <a:r>
              <a:rPr lang="en-US" dirty="0" err="1"/>
              <a:t>tehnică</a:t>
            </a:r>
            <a:r>
              <a:rPr lang="en-US" dirty="0"/>
              <a:t> </a:t>
            </a:r>
            <a:r>
              <a:rPr lang="en-US" dirty="0" err="1"/>
              <a:t>este</a:t>
            </a:r>
            <a:r>
              <a:rPr lang="en-US" dirty="0"/>
              <a:t> </a:t>
            </a:r>
            <a:r>
              <a:rPr lang="en-US" dirty="0" err="1"/>
              <a:t>utilizată</a:t>
            </a:r>
            <a:r>
              <a:rPr lang="en-US" dirty="0"/>
              <a:t> </a:t>
            </a:r>
            <a:r>
              <a:rPr lang="en-US" dirty="0" err="1"/>
              <a:t>în</a:t>
            </a:r>
            <a:r>
              <a:rPr lang="en-US" dirty="0"/>
              <a:t> </a:t>
            </a:r>
            <a:r>
              <a:rPr lang="en-US" dirty="0" err="1"/>
              <a:t>momentul</a:t>
            </a:r>
            <a:r>
              <a:rPr lang="en-US" dirty="0"/>
              <a:t> </a:t>
            </a:r>
            <a:r>
              <a:rPr lang="ro-RO" dirty="0"/>
              <a:t>ordinului</a:t>
            </a:r>
            <a:r>
              <a:rPr lang="en-US" dirty="0"/>
              <a:t>.</a:t>
            </a:r>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2044078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20</a:t>
            </a:r>
            <a:r>
              <a:rPr lang="en-US" dirty="0"/>
              <a:t> din </a:t>
            </a:r>
            <a:r>
              <a:rPr lang="en-US" dirty="0" err="1"/>
              <a:t>Convenția</a:t>
            </a:r>
            <a:r>
              <a:rPr lang="en-US" dirty="0"/>
              <a:t> de la </a:t>
            </a:r>
            <a:r>
              <a:rPr lang="en-US" dirty="0" err="1"/>
              <a:t>Budapesta</a:t>
            </a:r>
            <a:r>
              <a:rPr lang="en-US" dirty="0"/>
              <a:t> cu un element</a:t>
            </a:r>
            <a:r>
              <a:rPr lang="en-US" b="0" dirty="0"/>
              <a:t>(“</a:t>
            </a:r>
            <a:r>
              <a:rPr lang="ro-RO" b="0" dirty="0"/>
              <a:t>date de </a:t>
            </a:r>
            <a:r>
              <a:rPr lang="en-US" sz="1200" b="0" dirty="0" err="1">
                <a:solidFill>
                  <a:srgbClr val="FF0000"/>
                </a:solidFill>
                <a:latin typeface="+mj-lt"/>
              </a:rPr>
              <a:t>trafic</a:t>
            </a:r>
            <a:r>
              <a:rPr lang="en-US" b="0" dirty="0"/>
              <a:t>”) </a:t>
            </a:r>
            <a:r>
              <a:rPr lang="ro-RO" b="0"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În</a:t>
            </a:r>
            <a:r>
              <a:rPr lang="en-US" dirty="0"/>
              <a:t> </a:t>
            </a:r>
            <a:r>
              <a:rPr lang="en-US" dirty="0" err="1"/>
              <a:t>partea</a:t>
            </a:r>
            <a:r>
              <a:rPr lang="en-US" dirty="0"/>
              <a:t> </a:t>
            </a:r>
            <a:r>
              <a:rPr lang="en-US" dirty="0" err="1"/>
              <a:t>dreaptă</a:t>
            </a:r>
            <a:r>
              <a:rPr lang="en-US" dirty="0"/>
              <a:t>, </a:t>
            </a:r>
            <a:r>
              <a:rPr lang="en-US" dirty="0" err="1"/>
              <a:t>acest</a:t>
            </a:r>
            <a:r>
              <a:rPr lang="en-US" dirty="0"/>
              <a:t> </a:t>
            </a:r>
            <a:r>
              <a:rPr lang="ro-RO" dirty="0" err="1"/>
              <a:t>slide</a:t>
            </a:r>
            <a:r>
              <a:rPr lang="en-US" dirty="0"/>
              <a:t> </a:t>
            </a:r>
            <a:r>
              <a:rPr lang="en-US" dirty="0" err="1"/>
              <a:t>oferă</a:t>
            </a:r>
            <a:r>
              <a:rPr lang="en-US" dirty="0"/>
              <a:t> o </a:t>
            </a:r>
            <a:r>
              <a:rPr lang="en-US" dirty="0" err="1"/>
              <a:t>explicație</a:t>
            </a:r>
            <a:r>
              <a:rPr lang="en-US" dirty="0"/>
              <a:t> a </a:t>
            </a:r>
            <a:r>
              <a:rPr lang="en-US" dirty="0" err="1"/>
              <a:t>elementului</a:t>
            </a:r>
            <a:r>
              <a:rPr lang="en-US" dirty="0"/>
              <a:t> </a:t>
            </a:r>
            <a:r>
              <a:rPr lang="en-US" dirty="0" err="1"/>
              <a:t>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en-US" dirty="0" err="1"/>
              <a:t>În</a:t>
            </a:r>
            <a:r>
              <a:rPr lang="en-US" dirty="0"/>
              <a:t> special, </a:t>
            </a:r>
            <a:r>
              <a:rPr lang="en-US" dirty="0" err="1"/>
              <a:t>explică</a:t>
            </a:r>
            <a:r>
              <a:rPr lang="en-US" dirty="0"/>
              <a:t> </a:t>
            </a:r>
            <a:r>
              <a:rPr lang="en-US" dirty="0" err="1"/>
              <a:t>ceea</a:t>
            </a:r>
            <a:r>
              <a:rPr lang="en-US" dirty="0"/>
              <a:t> </a:t>
            </a:r>
            <a:r>
              <a:rPr lang="en-US" dirty="0" err="1"/>
              <a:t>ce</a:t>
            </a:r>
            <a:r>
              <a:rPr lang="en-US" dirty="0"/>
              <a:t> </a:t>
            </a:r>
            <a:r>
              <a:rPr lang="ro-RO" dirty="0"/>
              <a:t>constituie</a:t>
            </a:r>
            <a:r>
              <a:rPr lang="en-US" dirty="0"/>
              <a:t> </a:t>
            </a:r>
            <a:r>
              <a:rPr lang="en-US" dirty="0" err="1"/>
              <a:t>și</a:t>
            </a:r>
            <a:r>
              <a:rPr lang="en-US" dirty="0"/>
              <a:t> </a:t>
            </a:r>
            <a:r>
              <a:rPr lang="en-US" dirty="0" err="1"/>
              <a:t>ce</a:t>
            </a:r>
            <a:r>
              <a:rPr lang="en-US" dirty="0"/>
              <a:t> nu </a:t>
            </a:r>
            <a:r>
              <a:rPr lang="ro-RO" dirty="0"/>
              <a:t>constituie</a:t>
            </a:r>
            <a:r>
              <a:rPr lang="en-US" dirty="0"/>
              <a:t>, </a:t>
            </a:r>
            <a:r>
              <a:rPr lang="en-US" dirty="0" err="1"/>
              <a:t>datele</a:t>
            </a:r>
            <a:r>
              <a:rPr lang="en-US" dirty="0"/>
              <a:t> </a:t>
            </a:r>
            <a:r>
              <a:rPr lang="en-US" dirty="0" err="1"/>
              <a:t>privind</a:t>
            </a:r>
            <a:r>
              <a:rPr lang="en-US" dirty="0"/>
              <a:t> </a:t>
            </a:r>
            <a:r>
              <a:rPr lang="en-US" dirty="0" err="1"/>
              <a:t>traficul</a:t>
            </a:r>
            <a:r>
              <a:rPr lang="en-US" dirty="0"/>
              <a:t> definite la </a:t>
            </a:r>
            <a:r>
              <a:rPr lang="en-US" dirty="0" err="1"/>
              <a:t>articolul</a:t>
            </a:r>
            <a:r>
              <a:rPr lang="en-US" dirty="0"/>
              <a:t> 1 din </a:t>
            </a:r>
            <a:r>
              <a:rPr lang="en-US" dirty="0" err="1"/>
              <a:t>Convenția</a:t>
            </a:r>
            <a:r>
              <a:rPr lang="en-US" dirty="0"/>
              <a:t> de la </a:t>
            </a:r>
            <a:r>
              <a:rPr lang="en-US" dirty="0" err="1"/>
              <a:t>Budapesta</a:t>
            </a:r>
            <a:r>
              <a:rPr lang="en-US" dirty="0"/>
              <a:t>. </a:t>
            </a:r>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2616734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20</a:t>
            </a:r>
            <a:r>
              <a:rPr lang="en-US" dirty="0"/>
              <a:t> din </a:t>
            </a:r>
            <a:r>
              <a:rPr lang="en-US" dirty="0" err="1"/>
              <a:t>Convenția</a:t>
            </a:r>
            <a:r>
              <a:rPr lang="en-US" dirty="0"/>
              <a:t> de la </a:t>
            </a:r>
            <a:r>
              <a:rPr lang="en-US" dirty="0" err="1"/>
              <a:t>Budapesta</a:t>
            </a:r>
            <a:r>
              <a:rPr lang="en-US" dirty="0"/>
              <a:t> cu un element</a:t>
            </a:r>
            <a:r>
              <a:rPr lang="en-US" b="0" dirty="0"/>
              <a:t>(“</a:t>
            </a:r>
            <a:r>
              <a:rPr lang="ro-RO" b="0" dirty="0">
                <a:solidFill>
                  <a:srgbClr val="C00000"/>
                </a:solidFill>
              </a:rPr>
              <a:t>asociate cu comunicațiile specificate</a:t>
            </a:r>
            <a:r>
              <a:rPr lang="en-US" b="0" dirty="0"/>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În</a:t>
            </a:r>
            <a:r>
              <a:rPr lang="en-US" dirty="0"/>
              <a:t> </a:t>
            </a:r>
            <a:r>
              <a:rPr lang="en-US" dirty="0" err="1"/>
              <a:t>partea</a:t>
            </a:r>
            <a:r>
              <a:rPr lang="en-US" dirty="0"/>
              <a:t> </a:t>
            </a:r>
            <a:r>
              <a:rPr lang="en-US" dirty="0" err="1"/>
              <a:t>dreaptă</a:t>
            </a:r>
            <a:r>
              <a:rPr lang="en-US" dirty="0"/>
              <a:t>, </a:t>
            </a:r>
            <a:r>
              <a:rPr lang="en-US" dirty="0" err="1"/>
              <a:t>acest</a:t>
            </a:r>
            <a:r>
              <a:rPr lang="en-US" dirty="0"/>
              <a:t> </a:t>
            </a:r>
            <a:r>
              <a:rPr lang="ro-RO" dirty="0" err="1"/>
              <a:t>slide</a:t>
            </a:r>
            <a:r>
              <a:rPr lang="en-US" dirty="0"/>
              <a:t> </a:t>
            </a:r>
            <a:r>
              <a:rPr lang="en-US" dirty="0" err="1"/>
              <a:t>oferă</a:t>
            </a:r>
            <a:r>
              <a:rPr lang="en-US" dirty="0"/>
              <a:t> o </a:t>
            </a:r>
            <a:r>
              <a:rPr lang="en-US" dirty="0" err="1"/>
              <a:t>explicație</a:t>
            </a:r>
            <a:r>
              <a:rPr lang="en-US" dirty="0"/>
              <a:t> a </a:t>
            </a:r>
            <a:r>
              <a:rPr lang="en-US" dirty="0" err="1"/>
              <a:t>elementului</a:t>
            </a:r>
            <a:r>
              <a:rPr lang="en-US" dirty="0"/>
              <a:t> </a:t>
            </a:r>
            <a:r>
              <a:rPr lang="en-US" dirty="0" err="1"/>
              <a:t>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Având</a:t>
            </a:r>
            <a:r>
              <a:rPr lang="en-US" dirty="0"/>
              <a:t> </a:t>
            </a:r>
            <a:r>
              <a:rPr lang="en-US" dirty="0" err="1"/>
              <a:t>în</a:t>
            </a:r>
            <a:r>
              <a:rPr lang="en-US" dirty="0"/>
              <a:t> </a:t>
            </a:r>
            <a:r>
              <a:rPr lang="en-US" dirty="0" err="1"/>
              <a:t>vedere</a:t>
            </a:r>
            <a:r>
              <a:rPr lang="en-US" dirty="0"/>
              <a:t> </a:t>
            </a:r>
            <a:r>
              <a:rPr lang="en-US" dirty="0" err="1"/>
              <a:t>preocupările</a:t>
            </a:r>
            <a:r>
              <a:rPr lang="en-US" dirty="0"/>
              <a:t> legate de </a:t>
            </a:r>
            <a:r>
              <a:rPr lang="en-US" dirty="0" err="1"/>
              <a:t>confidențialitate</a:t>
            </a:r>
            <a:r>
              <a:rPr lang="en-US" dirty="0"/>
              <a:t> </a:t>
            </a:r>
            <a:r>
              <a:rPr lang="en-US" dirty="0" err="1"/>
              <a:t>asociate</a:t>
            </a:r>
            <a:r>
              <a:rPr lang="en-US" dirty="0"/>
              <a:t> cu </a:t>
            </a:r>
            <a:r>
              <a:rPr lang="en-US" dirty="0" err="1"/>
              <a:t>colectarea</a:t>
            </a:r>
            <a:r>
              <a:rPr lang="en-US" dirty="0"/>
              <a:t> </a:t>
            </a:r>
            <a:r>
              <a:rPr lang="en-US" dirty="0" err="1"/>
              <a:t>în</a:t>
            </a:r>
            <a:r>
              <a:rPr lang="en-US" dirty="0"/>
              <a:t> </a:t>
            </a:r>
            <a:r>
              <a:rPr lang="en-US" dirty="0" err="1"/>
              <a:t>timp</a:t>
            </a:r>
            <a:r>
              <a:rPr lang="en-US" dirty="0"/>
              <a:t> real a </a:t>
            </a:r>
            <a:r>
              <a:rPr lang="en-US" dirty="0" err="1"/>
              <a:t>datelor</a:t>
            </a:r>
            <a:r>
              <a:rPr lang="en-US" dirty="0"/>
              <a:t> de </a:t>
            </a:r>
            <a:r>
              <a:rPr lang="en-US" dirty="0" err="1"/>
              <a:t>trafic</a:t>
            </a:r>
            <a:r>
              <a:rPr lang="en-US" dirty="0"/>
              <a:t>, </a:t>
            </a:r>
            <a:r>
              <a:rPr lang="en-US" dirty="0" err="1"/>
              <a:t>este</a:t>
            </a:r>
            <a:r>
              <a:rPr lang="en-US" dirty="0"/>
              <a:t> </a:t>
            </a:r>
            <a:r>
              <a:rPr lang="en-US" dirty="0" err="1"/>
              <a:t>necesar</a:t>
            </a:r>
            <a:r>
              <a:rPr lang="en-US" dirty="0"/>
              <a:t> ca </a:t>
            </a:r>
            <a:r>
              <a:rPr lang="ro-RO" dirty="0"/>
              <a:t>exercitarea</a:t>
            </a:r>
            <a:r>
              <a:rPr lang="en-US" dirty="0"/>
              <a:t> </a:t>
            </a:r>
            <a:r>
              <a:rPr lang="en-US" dirty="0" err="1"/>
              <a:t>competențe</a:t>
            </a:r>
            <a:r>
              <a:rPr lang="ro-RO" dirty="0"/>
              <a:t>i</a:t>
            </a:r>
            <a:r>
              <a:rPr lang="en-US" dirty="0"/>
              <a:t> </a:t>
            </a:r>
            <a:r>
              <a:rPr lang="en-US" dirty="0" err="1"/>
              <a:t>în</a:t>
            </a:r>
            <a:r>
              <a:rPr lang="en-US" dirty="0"/>
              <a:t> </a:t>
            </a:r>
            <a:r>
              <a:rPr lang="en-US" dirty="0" err="1"/>
              <a:t>temeiul</a:t>
            </a:r>
            <a:r>
              <a:rPr lang="en-US" dirty="0"/>
              <a:t> </a:t>
            </a:r>
            <a:r>
              <a:rPr lang="en-US" dirty="0" err="1"/>
              <a:t>prezentului</a:t>
            </a:r>
            <a:r>
              <a:rPr lang="en-US" dirty="0"/>
              <a:t> </a:t>
            </a:r>
            <a:r>
              <a:rPr lang="en-US" dirty="0" err="1"/>
              <a:t>articol</a:t>
            </a:r>
            <a:r>
              <a:rPr lang="en-US" dirty="0"/>
              <a:t> </a:t>
            </a:r>
            <a:r>
              <a:rPr lang="en-US" dirty="0" err="1"/>
              <a:t>să</a:t>
            </a:r>
            <a:r>
              <a:rPr lang="ro-RO" dirty="0"/>
              <a:t> se</a:t>
            </a:r>
            <a:r>
              <a:rPr lang="en-US" dirty="0"/>
              <a:t> f</a:t>
            </a:r>
            <a:r>
              <a:rPr lang="ro-RO" dirty="0" err="1"/>
              <a:t>acă</a:t>
            </a:r>
            <a:r>
              <a:rPr lang="ro-RO" dirty="0"/>
              <a:t> asupra</a:t>
            </a:r>
            <a:r>
              <a:rPr lang="en-US" dirty="0"/>
              <a:t> </a:t>
            </a:r>
            <a:r>
              <a:rPr lang="en-US" dirty="0" err="1"/>
              <a:t>comunicațiil</a:t>
            </a:r>
            <a:r>
              <a:rPr lang="ro-RO" dirty="0"/>
              <a:t>or</a:t>
            </a:r>
            <a:r>
              <a:rPr lang="en-US" dirty="0"/>
              <a:t> </a:t>
            </a:r>
            <a:r>
              <a:rPr lang="en-US" dirty="0" err="1"/>
              <a:t>specificate</a:t>
            </a:r>
            <a:r>
              <a:rPr lang="en-US" dirty="0"/>
              <a:t> </a:t>
            </a:r>
            <a:r>
              <a:rPr lang="en-US" dirty="0" err="1"/>
              <a:t>și</a:t>
            </a:r>
            <a:r>
              <a:rPr lang="en-US" dirty="0"/>
              <a:t> care nu </a:t>
            </a:r>
            <a:r>
              <a:rPr lang="en-US" dirty="0" err="1"/>
              <a:t>oferă</a:t>
            </a:r>
            <a:r>
              <a:rPr lang="en-US" dirty="0"/>
              <a:t> </a:t>
            </a:r>
            <a:r>
              <a:rPr lang="en-US" dirty="0" err="1"/>
              <a:t>competențe</a:t>
            </a:r>
            <a:r>
              <a:rPr lang="en-US" dirty="0"/>
              <a:t> de </a:t>
            </a:r>
            <a:r>
              <a:rPr lang="en-US" dirty="0" err="1"/>
              <a:t>supraveghere</a:t>
            </a:r>
            <a:r>
              <a:rPr lang="en-US" dirty="0"/>
              <a:t> </a:t>
            </a:r>
            <a:r>
              <a:rPr lang="en-US" dirty="0" err="1"/>
              <a:t>generală</a:t>
            </a:r>
            <a:r>
              <a:rPr lang="en-US" dirty="0"/>
              <a:t> </a:t>
            </a:r>
            <a:r>
              <a:rPr lang="en-US" dirty="0" err="1"/>
              <a:t>sau</a:t>
            </a:r>
            <a:r>
              <a:rPr lang="en-US" dirty="0"/>
              <a:t> </a:t>
            </a:r>
            <a:r>
              <a:rPr lang="en-US" dirty="0" err="1"/>
              <a:t>nediscriminate</a:t>
            </a:r>
            <a:r>
              <a:rPr lang="en-US" dirty="0"/>
              <a:t> </a:t>
            </a:r>
            <a:r>
              <a:rPr lang="en-US" dirty="0" err="1"/>
              <a:t>autorităților</a:t>
            </a:r>
            <a:r>
              <a:rPr lang="en-US" dirty="0"/>
              <a:t> </a:t>
            </a:r>
            <a:r>
              <a:rPr lang="en-US" dirty="0" err="1"/>
              <a:t>competente</a:t>
            </a:r>
            <a:r>
              <a:rPr lang="en-US" baseline="0" dirty="0"/>
              <a:t>.</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es-XL" dirty="0"/>
          </a:p>
          <a:p>
            <a:endParaRPr lang="x-es-XL"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1710620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20</a:t>
            </a:r>
            <a:r>
              <a:rPr lang="en-US" dirty="0"/>
              <a:t> din </a:t>
            </a:r>
            <a:r>
              <a:rPr lang="en-US" dirty="0" err="1"/>
              <a:t>Convenția</a:t>
            </a:r>
            <a:r>
              <a:rPr lang="en-US" dirty="0"/>
              <a:t> de la </a:t>
            </a:r>
            <a:r>
              <a:rPr lang="en-US" dirty="0" err="1"/>
              <a:t>Budapesta</a:t>
            </a:r>
            <a:r>
              <a:rPr lang="en-US" dirty="0"/>
              <a:t> cu un element</a:t>
            </a:r>
            <a:r>
              <a:rPr lang="en-US" b="0" dirty="0"/>
              <a:t>(“</a:t>
            </a:r>
            <a:r>
              <a:rPr lang="ro-RO" b="0" dirty="0"/>
              <a:t>pe teritoriul acesteia</a:t>
            </a:r>
            <a:r>
              <a:rPr lang="en-US" b="0" dirty="0"/>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oferă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elementului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evidențiat</a:t>
            </a:r>
            <a:endPar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Acest</a:t>
            </a:r>
            <a:r>
              <a:rPr lang="en-US" dirty="0"/>
              <a:t> </a:t>
            </a:r>
            <a:r>
              <a:rPr lang="ro-RO" dirty="0" err="1"/>
              <a:t>slide</a:t>
            </a:r>
            <a:r>
              <a:rPr lang="en-US" dirty="0"/>
              <a:t> </a:t>
            </a:r>
            <a:r>
              <a:rPr lang="en-US" dirty="0" err="1"/>
              <a:t>explică</a:t>
            </a:r>
            <a:r>
              <a:rPr lang="en-US" dirty="0"/>
              <a:t> </a:t>
            </a:r>
            <a:r>
              <a:rPr lang="en-US" dirty="0" err="1"/>
              <a:t>modul</a:t>
            </a:r>
            <a:r>
              <a:rPr lang="en-US" dirty="0"/>
              <a:t> </a:t>
            </a:r>
            <a:r>
              <a:rPr lang="en-US" dirty="0" err="1"/>
              <a:t>în</a:t>
            </a:r>
            <a:r>
              <a:rPr lang="en-US" dirty="0"/>
              <a:t> care </a:t>
            </a:r>
            <a:r>
              <a:rPr lang="en-US" dirty="0" err="1"/>
              <a:t>comunicările</a:t>
            </a:r>
            <a:r>
              <a:rPr lang="en-US" dirty="0"/>
              <a:t> </a:t>
            </a:r>
            <a:r>
              <a:rPr lang="en-US" dirty="0" err="1"/>
              <a:t>trebuie</a:t>
            </a:r>
            <a:r>
              <a:rPr lang="en-US" dirty="0"/>
              <a:t> </a:t>
            </a:r>
            <a:r>
              <a:rPr lang="en-US" dirty="0" err="1"/>
              <a:t>să</a:t>
            </a:r>
            <a:r>
              <a:rPr lang="en-US" dirty="0"/>
              <a:t> </a:t>
            </a:r>
            <a:r>
              <a:rPr lang="en-US" dirty="0" err="1"/>
              <a:t>aibă</a:t>
            </a:r>
            <a:r>
              <a:rPr lang="en-US" dirty="0"/>
              <a:t> loc pe </a:t>
            </a:r>
            <a:r>
              <a:rPr lang="en-US" dirty="0" err="1"/>
              <a:t>teritoriul</a:t>
            </a:r>
            <a:r>
              <a:rPr lang="en-US" dirty="0"/>
              <a:t> - </a:t>
            </a:r>
            <a:r>
              <a:rPr lang="en-US" dirty="0" err="1"/>
              <a:t>adică</a:t>
            </a:r>
            <a:r>
              <a:rPr lang="en-US" dirty="0"/>
              <a:t> </a:t>
            </a:r>
            <a:r>
              <a:rPr lang="en-US" dirty="0" err="1"/>
              <a:t>cel</a:t>
            </a:r>
            <a:r>
              <a:rPr lang="en-US" dirty="0"/>
              <a:t> </a:t>
            </a:r>
            <a:r>
              <a:rPr lang="en-US" dirty="0" err="1"/>
              <a:t>puțin</a:t>
            </a:r>
            <a:r>
              <a:rPr lang="en-US" dirty="0"/>
              <a:t> o </a:t>
            </a:r>
            <a:r>
              <a:rPr lang="en-US" dirty="0" err="1"/>
              <a:t>persoană</a:t>
            </a:r>
            <a:r>
              <a:rPr lang="en-US" dirty="0"/>
              <a:t> </a:t>
            </a:r>
            <a:r>
              <a:rPr lang="en-US" dirty="0" err="1"/>
              <a:t>sau</a:t>
            </a:r>
            <a:r>
              <a:rPr lang="en-US" dirty="0"/>
              <a:t> </a:t>
            </a:r>
            <a:r>
              <a:rPr lang="en-US" dirty="0" err="1"/>
              <a:t>dispozitiv</a:t>
            </a:r>
            <a:r>
              <a:rPr lang="en-US" dirty="0"/>
              <a:t> care </a:t>
            </a:r>
            <a:r>
              <a:rPr lang="en-US" dirty="0" err="1"/>
              <a:t>primește</a:t>
            </a:r>
            <a:r>
              <a:rPr lang="en-US" dirty="0"/>
              <a:t> </a:t>
            </a:r>
            <a:r>
              <a:rPr lang="en-US" dirty="0" err="1"/>
              <a:t>comunicarea</a:t>
            </a:r>
            <a:r>
              <a:rPr lang="en-US" dirty="0"/>
              <a:t> </a:t>
            </a:r>
            <a:r>
              <a:rPr lang="en-US" dirty="0" err="1"/>
              <a:t>este</a:t>
            </a:r>
            <a:r>
              <a:rPr lang="en-US" dirty="0"/>
              <a:t> </a:t>
            </a:r>
            <a:r>
              <a:rPr lang="en-US" dirty="0" err="1"/>
              <a:t>situat</a:t>
            </a:r>
            <a:r>
              <a:rPr lang="en-US" dirty="0"/>
              <a:t> pe </a:t>
            </a:r>
            <a:r>
              <a:rPr lang="en-US" dirty="0" err="1"/>
              <a:t>teritoriu</a:t>
            </a:r>
            <a:r>
              <a:rPr lang="ro-RO" dirty="0"/>
              <a:t>l acesteia</a:t>
            </a:r>
            <a:r>
              <a:rPr lang="en-US" dirty="0"/>
              <a:t>. </a:t>
            </a:r>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2978536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20</a:t>
            </a:r>
            <a:r>
              <a:rPr lang="en-US" dirty="0"/>
              <a:t> din </a:t>
            </a:r>
            <a:r>
              <a:rPr lang="en-US" dirty="0" err="1"/>
              <a:t>Convenția</a:t>
            </a:r>
            <a:r>
              <a:rPr lang="en-US" dirty="0"/>
              <a:t> de la </a:t>
            </a:r>
            <a:r>
              <a:rPr lang="en-US" dirty="0" err="1"/>
              <a:t>Budapesta</a:t>
            </a:r>
            <a:r>
              <a:rPr lang="en-US" dirty="0"/>
              <a:t> cu un element</a:t>
            </a:r>
            <a:r>
              <a:rPr lang="en-US" b="0" dirty="0"/>
              <a:t>(“</a:t>
            </a:r>
            <a:r>
              <a:rPr kumimoji="0" lang="ro-RO" sz="1600" b="0" i="0" u="none" strike="noStrike" kern="1200" cap="none" spc="0" normalizeH="0" baseline="0" noProof="0" dirty="0">
                <a:ln>
                  <a:noFill/>
                </a:ln>
                <a:solidFill>
                  <a:srgbClr val="C00000"/>
                </a:solidFill>
                <a:effectLst/>
                <a:uLnTx/>
                <a:uFillTx/>
                <a:latin typeface="Calibri" panose="020F0502020204030204"/>
                <a:ea typeface="+mn-ea"/>
                <a:cs typeface="+mn-cs"/>
              </a:rPr>
              <a:t>să adopte, în schimb, măsuri de ordin legislativ și alte măsuri după cum este necesa</a:t>
            </a:r>
            <a:r>
              <a:rPr kumimoji="0" lang="ro-RO" sz="1600" b="1" i="0" u="none" strike="noStrike" kern="1200" cap="none" spc="0" normalizeH="0" baseline="0" noProof="0" dirty="0">
                <a:ln>
                  <a:noFill/>
                </a:ln>
                <a:solidFill>
                  <a:srgbClr val="C00000"/>
                </a:solidFill>
                <a:effectLst/>
                <a:uLnTx/>
                <a:uFillTx/>
                <a:latin typeface="Calibri" panose="020F0502020204030204"/>
                <a:ea typeface="+mn-ea"/>
                <a:cs typeface="+mn-cs"/>
              </a:rPr>
              <a:t>r </a:t>
            </a:r>
            <a:r>
              <a:rPr lang="en-US" b="0" dirty="0"/>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oferă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elementului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evidențiat</a:t>
            </a:r>
            <a:r>
              <a:rPr lang="en-US" dirty="0"/>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În</a:t>
            </a:r>
            <a:r>
              <a:rPr lang="en-US" dirty="0"/>
              <a:t> </a:t>
            </a:r>
            <a:r>
              <a:rPr lang="en-US" dirty="0" err="1"/>
              <a:t>țările</a:t>
            </a:r>
            <a:r>
              <a:rPr lang="en-US" dirty="0"/>
              <a:t> </a:t>
            </a:r>
            <a:r>
              <a:rPr lang="en-US" dirty="0" err="1"/>
              <a:t>în</a:t>
            </a:r>
            <a:r>
              <a:rPr lang="en-US" dirty="0"/>
              <a:t> care </a:t>
            </a:r>
            <a:r>
              <a:rPr lang="en-US" dirty="0" err="1"/>
              <a:t>există</a:t>
            </a:r>
            <a:r>
              <a:rPr lang="en-US" dirty="0"/>
              <a:t> </a:t>
            </a:r>
            <a:r>
              <a:rPr lang="en-US" dirty="0" err="1"/>
              <a:t>restricții</a:t>
            </a:r>
            <a:r>
              <a:rPr lang="en-US" dirty="0"/>
              <a:t> </a:t>
            </a:r>
            <a:r>
              <a:rPr lang="en-US" dirty="0" err="1"/>
              <a:t>privind</a:t>
            </a:r>
            <a:r>
              <a:rPr lang="en-US" dirty="0"/>
              <a:t> </a:t>
            </a:r>
            <a:r>
              <a:rPr lang="en-US" dirty="0" err="1"/>
              <a:t>colectarea</a:t>
            </a:r>
            <a:r>
              <a:rPr lang="en-US" dirty="0"/>
              <a:t> </a:t>
            </a:r>
            <a:r>
              <a:rPr lang="en-US" dirty="0" err="1"/>
              <a:t>în</a:t>
            </a:r>
            <a:r>
              <a:rPr lang="en-US" dirty="0"/>
              <a:t> </a:t>
            </a:r>
            <a:r>
              <a:rPr lang="en-US" dirty="0" err="1"/>
              <a:t>timp</a:t>
            </a:r>
            <a:r>
              <a:rPr lang="en-US" dirty="0"/>
              <a:t> real a </a:t>
            </a:r>
            <a:r>
              <a:rPr lang="en-US" dirty="0" err="1"/>
              <a:t>datelor</a:t>
            </a:r>
            <a:r>
              <a:rPr lang="en-US" dirty="0"/>
              <a:t> de </a:t>
            </a:r>
            <a:r>
              <a:rPr lang="en-US" dirty="0" err="1"/>
              <a:t>trafic</a:t>
            </a:r>
            <a:r>
              <a:rPr lang="en-US" dirty="0"/>
              <a:t> de </a:t>
            </a:r>
            <a:r>
              <a:rPr lang="en-US" dirty="0" err="1"/>
              <a:t>către</a:t>
            </a:r>
            <a:r>
              <a:rPr lang="en-US" dirty="0"/>
              <a:t> </a:t>
            </a:r>
            <a:r>
              <a:rPr lang="en-US" dirty="0" err="1"/>
              <a:t>autoritatea</a:t>
            </a:r>
            <a:r>
              <a:rPr lang="en-US" dirty="0"/>
              <a:t> de </a:t>
            </a:r>
            <a:r>
              <a:rPr lang="en-US" dirty="0" err="1"/>
              <a:t>aplicare</a:t>
            </a:r>
            <a:r>
              <a:rPr lang="en-US" dirty="0"/>
              <a:t> a </a:t>
            </a:r>
            <a:r>
              <a:rPr lang="en-US" dirty="0" err="1"/>
              <a:t>legii</a:t>
            </a:r>
            <a:r>
              <a:rPr lang="en-US" dirty="0"/>
              <a:t>, </a:t>
            </a:r>
            <a:r>
              <a:rPr lang="en-US" dirty="0" err="1"/>
              <a:t>alte</a:t>
            </a:r>
            <a:r>
              <a:rPr lang="en-US" dirty="0"/>
              <a:t> </a:t>
            </a:r>
            <a:r>
              <a:rPr lang="en-US" dirty="0" err="1"/>
              <a:t>măsuri</a:t>
            </a:r>
            <a:r>
              <a:rPr lang="en-US" dirty="0"/>
              <a:t> legislative </a:t>
            </a:r>
            <a:r>
              <a:rPr lang="en-US" dirty="0" err="1"/>
              <a:t>sau</a:t>
            </a:r>
            <a:r>
              <a:rPr lang="en-US" dirty="0"/>
              <a:t> de </a:t>
            </a:r>
            <a:r>
              <a:rPr lang="en-US" dirty="0" err="1"/>
              <a:t>altă</a:t>
            </a:r>
            <a:r>
              <a:rPr lang="en-US" dirty="0"/>
              <a:t> </a:t>
            </a:r>
            <a:r>
              <a:rPr lang="en-US" dirty="0" err="1"/>
              <a:t>natură</a:t>
            </a:r>
            <a:r>
              <a:rPr lang="en-US" dirty="0"/>
              <a:t> </a:t>
            </a:r>
            <a:r>
              <a:rPr lang="en-US" dirty="0" err="1"/>
              <a:t>ar</a:t>
            </a:r>
            <a:r>
              <a:rPr lang="en-US" dirty="0"/>
              <a:t> </a:t>
            </a:r>
            <a:r>
              <a:rPr lang="en-US" dirty="0" err="1"/>
              <a:t>putea</a:t>
            </a:r>
            <a:r>
              <a:rPr lang="en-US" dirty="0"/>
              <a:t> fi </a:t>
            </a:r>
            <a:r>
              <a:rPr lang="en-US" dirty="0" err="1"/>
              <a:t>necesare</a:t>
            </a:r>
            <a:r>
              <a:rPr lang="en-US" dirty="0"/>
              <a:t> </a:t>
            </a:r>
            <a:r>
              <a:rPr lang="en-US" dirty="0" err="1"/>
              <a:t>pentru</a:t>
            </a:r>
            <a:r>
              <a:rPr lang="en-US" dirty="0"/>
              <a:t> a se </a:t>
            </a:r>
            <a:r>
              <a:rPr lang="en-US" dirty="0" err="1"/>
              <a:t>asigura</a:t>
            </a:r>
            <a:r>
              <a:rPr lang="en-US" dirty="0"/>
              <a:t> </a:t>
            </a:r>
            <a:r>
              <a:rPr lang="en-US" dirty="0" err="1"/>
              <a:t>că</a:t>
            </a:r>
            <a:r>
              <a:rPr lang="en-US" dirty="0"/>
              <a:t> </a:t>
            </a:r>
            <a:r>
              <a:rPr lang="en-US" dirty="0" err="1"/>
              <a:t>aceste</a:t>
            </a:r>
            <a:r>
              <a:rPr lang="en-US" dirty="0"/>
              <a:t> date sunt </a:t>
            </a:r>
            <a:r>
              <a:rPr lang="en-US" dirty="0" err="1"/>
              <a:t>înregistrate</a:t>
            </a:r>
            <a:r>
              <a:rPr lang="en-US" dirty="0"/>
              <a:t>. </a:t>
            </a:r>
            <a:r>
              <a:rPr lang="en-US" dirty="0" err="1"/>
              <a:t>Acestea</a:t>
            </a:r>
            <a:r>
              <a:rPr lang="en-US" dirty="0"/>
              <a:t> pot fi </a:t>
            </a:r>
            <a:r>
              <a:rPr lang="en-US" dirty="0" err="1"/>
              <a:t>inclus</a:t>
            </a:r>
            <a:r>
              <a:rPr lang="ro-RO" dirty="0"/>
              <a:t>iv</a:t>
            </a:r>
            <a:r>
              <a:rPr lang="en-US" dirty="0"/>
              <a:t> </a:t>
            </a:r>
            <a:r>
              <a:rPr lang="en-US" dirty="0" err="1"/>
              <a:t>să</a:t>
            </a:r>
            <a:r>
              <a:rPr lang="en-US" dirty="0"/>
              <a:t> </a:t>
            </a:r>
            <a:r>
              <a:rPr lang="en-US" dirty="0" err="1"/>
              <a:t>solicite</a:t>
            </a:r>
            <a:r>
              <a:rPr lang="en-US" dirty="0"/>
              <a:t> </a:t>
            </a:r>
            <a:r>
              <a:rPr lang="en-US" dirty="0" err="1"/>
              <a:t>furnizorilor</a:t>
            </a:r>
            <a:r>
              <a:rPr lang="en-US" dirty="0"/>
              <a:t> de </a:t>
            </a:r>
            <a:r>
              <a:rPr lang="en-US" dirty="0" err="1"/>
              <a:t>servicii</a:t>
            </a:r>
            <a:r>
              <a:rPr lang="en-US" dirty="0"/>
              <a:t> </a:t>
            </a:r>
            <a:r>
              <a:rPr lang="en-US" dirty="0" err="1"/>
              <a:t>să</a:t>
            </a:r>
            <a:r>
              <a:rPr lang="en-US" dirty="0"/>
              <a:t> </a:t>
            </a:r>
            <a:r>
              <a:rPr lang="en-US" dirty="0" err="1"/>
              <a:t>dea</a:t>
            </a:r>
            <a:r>
              <a:rPr lang="en-US" dirty="0"/>
              <a:t> </a:t>
            </a:r>
            <a:r>
              <a:rPr lang="en-US" dirty="0" err="1"/>
              <a:t>facilități</a:t>
            </a:r>
            <a:r>
              <a:rPr lang="en-US" dirty="0"/>
              <a:t> </a:t>
            </a:r>
            <a:r>
              <a:rPr lang="en-US" dirty="0" err="1"/>
              <a:t>tehnice</a:t>
            </a:r>
            <a:r>
              <a:rPr lang="en-US" dirty="0"/>
              <a:t> </a:t>
            </a:r>
            <a:r>
              <a:rPr lang="en-US" dirty="0" err="1"/>
              <a:t>necesare</a:t>
            </a:r>
            <a:r>
              <a:rPr lang="en-US" dirty="0"/>
              <a:t> </a:t>
            </a:r>
            <a:r>
              <a:rPr lang="en-US" dirty="0" err="1"/>
              <a:t>pentru</a:t>
            </a:r>
            <a:r>
              <a:rPr lang="en-US" dirty="0"/>
              <a:t> a </a:t>
            </a:r>
            <a:r>
              <a:rPr lang="en-US" dirty="0" err="1"/>
              <a:t>realiza</a:t>
            </a:r>
            <a:r>
              <a:rPr lang="en-US" dirty="0"/>
              <a:t> </a:t>
            </a:r>
            <a:r>
              <a:rPr lang="ro-RO" dirty="0"/>
              <a:t>aceste prerogative.</a:t>
            </a:r>
            <a:r>
              <a:rPr lang="en-US" dirty="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2594031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sz="3600" dirty="0"/>
              <a:t>Scopul sesiunii este de a asigura </a:t>
            </a:r>
            <a:r>
              <a:rPr kumimoji="0" lang="ro-RO" sz="3600" b="0" i="0" u="none" strike="noStrike" kern="1200" cap="none" spc="0" normalizeH="0" baseline="0" noProof="0" dirty="0">
                <a:ln>
                  <a:noFill/>
                </a:ln>
                <a:solidFill>
                  <a:prstClr val="black"/>
                </a:solidFill>
                <a:effectLst/>
                <a:uLnTx/>
                <a:uFillTx/>
                <a:latin typeface="Calibri" panose="020F0502020204030204"/>
                <a:ea typeface="+mn-ea"/>
                <a:cs typeface="+mn-cs"/>
              </a:rPr>
              <a:t>înțelegerea cuprinzătoare de către </a:t>
            </a:r>
            <a:r>
              <a:rPr lang="ro-RO" sz="3600" dirty="0"/>
              <a:t>participanți a Articolelor 19-22 ale Convenției de la </a:t>
            </a:r>
            <a:r>
              <a:rPr lang="en-GB" sz="3600" dirty="0"/>
              <a:t>Budapest</a:t>
            </a:r>
            <a:r>
              <a:rPr lang="ro-RO" sz="3600" dirty="0"/>
              <a:t>a</a:t>
            </a:r>
            <a:r>
              <a:rPr lang="en-GB" sz="3600" dirty="0"/>
              <a:t>. </a:t>
            </a:r>
          </a:p>
          <a:p>
            <a:endParaRPr lang="en-GB" sz="3600" dirty="0"/>
          </a:p>
        </p:txBody>
      </p:sp>
    </p:spTree>
    <p:extLst>
      <p:ext uri="{BB962C8B-B14F-4D97-AF65-F5344CB8AC3E}">
        <p14:creationId xmlns:p14="http://schemas.microsoft.com/office/powerpoint/2010/main" val="3120947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20</a:t>
            </a:r>
            <a:r>
              <a:rPr lang="en-US" dirty="0"/>
              <a:t> din </a:t>
            </a:r>
            <a:r>
              <a:rPr lang="en-US" dirty="0" err="1"/>
              <a:t>Convenția</a:t>
            </a:r>
            <a:r>
              <a:rPr lang="en-US" dirty="0"/>
              <a:t> de la </a:t>
            </a:r>
            <a:r>
              <a:rPr lang="en-US" dirty="0" err="1"/>
              <a:t>Budapesta</a:t>
            </a:r>
            <a:r>
              <a:rPr lang="en-US" dirty="0"/>
              <a:t> cu un element</a:t>
            </a:r>
            <a:r>
              <a:rPr lang="en-US" b="0" dirty="0"/>
              <a:t>(“</a:t>
            </a:r>
            <a:r>
              <a:rPr lang="ro-RO" b="0" dirty="0"/>
              <a:t>să </a:t>
            </a:r>
            <a:r>
              <a:rPr kumimoji="0" lang="ro-RO" sz="1600" b="0" i="0" u="none" strike="noStrike" kern="1200" cap="none" spc="0" normalizeH="0" baseline="0" noProof="0" dirty="0">
                <a:ln>
                  <a:noFill/>
                </a:ln>
                <a:solidFill>
                  <a:srgbClr val="C00000"/>
                </a:solidFill>
                <a:effectLst/>
                <a:uLnTx/>
                <a:uFillTx/>
                <a:latin typeface="Calibri" panose="020F0502020204030204"/>
                <a:ea typeface="+mn-ea"/>
                <a:cs typeface="+mn-cs"/>
              </a:rPr>
              <a:t>oblige un furnizor de servicii să păstreze confidențialitatea </a:t>
            </a:r>
            <a:r>
              <a:rPr lang="en-US" b="0" dirty="0"/>
              <a:t>”) </a:t>
            </a:r>
            <a:r>
              <a:rPr lang="ro-RO" b="0"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oferă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elementului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Este vital ca </a:t>
            </a:r>
            <a:r>
              <a:rPr lang="ro-RO" dirty="0"/>
              <a:t>efectuarea </a:t>
            </a:r>
            <a:r>
              <a:rPr lang="en-US" dirty="0" err="1"/>
              <a:t>colect</a:t>
            </a:r>
            <a:r>
              <a:rPr lang="ro-RO" dirty="0"/>
              <a:t>ă</a:t>
            </a:r>
            <a:r>
              <a:rPr lang="en-US" dirty="0"/>
              <a:t>r</a:t>
            </a:r>
            <a:r>
              <a:rPr lang="ro-RO" dirty="0"/>
              <a:t>ii</a:t>
            </a:r>
            <a:r>
              <a:rPr lang="en-US" dirty="0"/>
              <a:t> </a:t>
            </a:r>
            <a:r>
              <a:rPr lang="en-US" dirty="0" err="1"/>
              <a:t>datelor</a:t>
            </a:r>
            <a:r>
              <a:rPr lang="en-US" dirty="0"/>
              <a:t> </a:t>
            </a:r>
            <a:r>
              <a:rPr lang="en-US" dirty="0" err="1"/>
              <a:t>în</a:t>
            </a:r>
            <a:r>
              <a:rPr lang="en-US" dirty="0"/>
              <a:t> </a:t>
            </a:r>
            <a:r>
              <a:rPr lang="en-US" dirty="0" err="1"/>
              <a:t>timp</a:t>
            </a:r>
            <a:r>
              <a:rPr lang="en-US" dirty="0"/>
              <a:t> real </a:t>
            </a:r>
            <a:r>
              <a:rPr lang="en-US" dirty="0" err="1"/>
              <a:t>să</a:t>
            </a:r>
            <a:r>
              <a:rPr lang="en-US" dirty="0"/>
              <a:t> fie </a:t>
            </a:r>
            <a:r>
              <a:rPr lang="en-US" dirty="0" err="1"/>
              <a:t>păstrată</a:t>
            </a:r>
            <a:r>
              <a:rPr lang="en-US" dirty="0"/>
              <a:t> </a:t>
            </a:r>
            <a:r>
              <a:rPr lang="en-US" dirty="0" err="1"/>
              <a:t>confidențială</a:t>
            </a:r>
            <a:r>
              <a:rPr lang="en-US" dirty="0"/>
              <a:t> </a:t>
            </a:r>
            <a:r>
              <a:rPr lang="en-US" dirty="0" err="1"/>
              <a:t>sau</a:t>
            </a:r>
            <a:r>
              <a:rPr lang="en-US" dirty="0"/>
              <a:t> </a:t>
            </a:r>
            <a:r>
              <a:rPr lang="en-US" dirty="0" err="1"/>
              <a:t>altfel</a:t>
            </a:r>
            <a:r>
              <a:rPr lang="en-US" dirty="0"/>
              <a:t> </a:t>
            </a:r>
            <a:r>
              <a:rPr lang="en-US" dirty="0" err="1"/>
              <a:t>măsura</a:t>
            </a:r>
            <a:r>
              <a:rPr lang="en-US" dirty="0"/>
              <a:t> </a:t>
            </a:r>
            <a:r>
              <a:rPr lang="en-US" dirty="0" err="1"/>
              <a:t>poate</a:t>
            </a:r>
            <a:r>
              <a:rPr lang="en-US" dirty="0"/>
              <a:t> fi </a:t>
            </a:r>
            <a:r>
              <a:rPr lang="ro-RO" dirty="0"/>
              <a:t>ineficientă.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427233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20</a:t>
            </a:r>
            <a:r>
              <a:rPr lang="en-US" dirty="0"/>
              <a:t> din </a:t>
            </a:r>
            <a:r>
              <a:rPr lang="en-US" dirty="0" err="1"/>
              <a:t>Convenția</a:t>
            </a:r>
            <a:r>
              <a:rPr lang="en-US" dirty="0"/>
              <a:t> de la </a:t>
            </a:r>
            <a:r>
              <a:rPr lang="en-US" dirty="0" err="1"/>
              <a:t>Budapesta</a:t>
            </a:r>
            <a:r>
              <a:rPr lang="en-US" dirty="0"/>
              <a:t> cu un element</a:t>
            </a:r>
            <a:r>
              <a:rPr lang="en-US" b="0" dirty="0"/>
              <a:t>(“</a:t>
            </a:r>
            <a:r>
              <a:rPr lang="ro-RO" sz="1200" b="0" dirty="0">
                <a:solidFill>
                  <a:srgbClr val="FF0000"/>
                </a:solidFill>
                <a:latin typeface="+mj-lt"/>
              </a:rPr>
              <a:t>obiect al</a:t>
            </a:r>
            <a:r>
              <a:rPr lang="en-US" sz="1200" b="0" dirty="0">
                <a:solidFill>
                  <a:srgbClr val="FF0000"/>
                </a:solidFill>
                <a:latin typeface="+mj-lt"/>
              </a:rPr>
              <a:t> Artic</a:t>
            </a:r>
            <a:r>
              <a:rPr lang="ro-RO" sz="1200" b="0" dirty="0" err="1">
                <a:solidFill>
                  <a:srgbClr val="FF0000"/>
                </a:solidFill>
                <a:latin typeface="+mj-lt"/>
              </a:rPr>
              <a:t>olelor</a:t>
            </a:r>
            <a:r>
              <a:rPr lang="en-US" sz="1200" b="0" dirty="0">
                <a:solidFill>
                  <a:srgbClr val="FF0000"/>
                </a:solidFill>
                <a:latin typeface="+mj-lt"/>
              </a:rPr>
              <a:t> 14 </a:t>
            </a:r>
            <a:r>
              <a:rPr lang="ro-RO" sz="1200" b="0" dirty="0">
                <a:solidFill>
                  <a:srgbClr val="FF0000"/>
                </a:solidFill>
                <a:latin typeface="+mj-lt"/>
              </a:rPr>
              <a:t>și</a:t>
            </a:r>
            <a:r>
              <a:rPr lang="en-US" sz="1200" b="0" dirty="0">
                <a:solidFill>
                  <a:srgbClr val="FF0000"/>
                </a:solidFill>
                <a:latin typeface="+mj-lt"/>
              </a:rPr>
              <a:t> 15</a:t>
            </a:r>
            <a:r>
              <a:rPr lang="en-US" b="0" dirty="0"/>
              <a:t>”) </a:t>
            </a:r>
            <a:r>
              <a:rPr lang="ro-RO" b="0" dirty="0"/>
              <a:t>evidențiat</a:t>
            </a:r>
            <a:endParaRPr lang="en-US" dirty="0"/>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oferă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elementului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3162976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ro-RO" dirty="0"/>
              <a:t>În sfârșit,</a:t>
            </a:r>
            <a:r>
              <a:rPr lang="pt-BR" dirty="0"/>
              <a:t> dar nu în ultimul rând, </a:t>
            </a:r>
            <a:r>
              <a:rPr lang="ro-RO" dirty="0"/>
              <a:t>A</a:t>
            </a:r>
            <a:r>
              <a:rPr lang="pt-BR" dirty="0"/>
              <a:t>rticolul 21 descrie interceptarea datelor </a:t>
            </a:r>
            <a:r>
              <a:rPr lang="ro-RO" dirty="0"/>
              <a:t>de</a:t>
            </a:r>
            <a:r>
              <a:rPr lang="pt-BR" dirty="0"/>
              <a:t> conținut</a:t>
            </a:r>
            <a:r>
              <a:rPr lang="en-US" dirty="0"/>
              <a:t>. </a:t>
            </a:r>
          </a:p>
          <a:p>
            <a:pPr eaLnBrk="1" hangingPunct="1">
              <a:spcBef>
                <a:spcPct val="0"/>
              </a:spcBef>
            </a:pPr>
            <a:r>
              <a:rPr lang="ro-RO" dirty="0"/>
              <a:t>Pe lângă </a:t>
            </a:r>
            <a:r>
              <a:rPr lang="en-US" dirty="0" err="1"/>
              <a:t>datele</a:t>
            </a:r>
            <a:r>
              <a:rPr lang="en-US" dirty="0"/>
              <a:t> de </a:t>
            </a:r>
            <a:r>
              <a:rPr lang="en-US" dirty="0" err="1"/>
              <a:t>trafic</a:t>
            </a:r>
            <a:r>
              <a:rPr lang="en-US" dirty="0"/>
              <a:t>, </a:t>
            </a:r>
            <a:r>
              <a:rPr lang="en-US" dirty="0" err="1"/>
              <a:t>uneori</a:t>
            </a:r>
            <a:r>
              <a:rPr lang="en-US" dirty="0"/>
              <a:t>, </a:t>
            </a:r>
            <a:r>
              <a:rPr lang="en-US" dirty="0" err="1"/>
              <a:t>autoritățile</a:t>
            </a:r>
            <a:r>
              <a:rPr lang="en-US" dirty="0"/>
              <a:t> de </a:t>
            </a:r>
            <a:r>
              <a:rPr lang="en-US" dirty="0" err="1"/>
              <a:t>aplicare</a:t>
            </a:r>
            <a:r>
              <a:rPr lang="en-US" dirty="0"/>
              <a:t> a </a:t>
            </a:r>
            <a:r>
              <a:rPr lang="en-US" dirty="0" err="1"/>
              <a:t>legii</a:t>
            </a:r>
            <a:r>
              <a:rPr lang="en-US" dirty="0"/>
              <a:t> </a:t>
            </a:r>
            <a:r>
              <a:rPr lang="en-US" dirty="0" err="1"/>
              <a:t>ar</a:t>
            </a:r>
            <a:r>
              <a:rPr lang="en-US" dirty="0"/>
              <a:t> </a:t>
            </a:r>
            <a:r>
              <a:rPr lang="en-US" dirty="0" err="1"/>
              <a:t>putea</a:t>
            </a:r>
            <a:r>
              <a:rPr lang="en-US" dirty="0"/>
              <a:t> </a:t>
            </a:r>
            <a:r>
              <a:rPr lang="en-US" dirty="0" err="1"/>
              <a:t>avea</a:t>
            </a:r>
            <a:r>
              <a:rPr lang="en-US" dirty="0"/>
              <a:t> </a:t>
            </a:r>
            <a:r>
              <a:rPr lang="en-US" dirty="0" err="1"/>
              <a:t>nevoie</a:t>
            </a:r>
            <a:r>
              <a:rPr lang="en-US" dirty="0"/>
              <a:t> </a:t>
            </a:r>
            <a:r>
              <a:rPr lang="en-US" dirty="0" err="1"/>
              <a:t>să</a:t>
            </a:r>
            <a:r>
              <a:rPr lang="en-US" dirty="0"/>
              <a:t> </a:t>
            </a:r>
            <a:r>
              <a:rPr lang="ro-RO" dirty="0"/>
              <a:t>știe</a:t>
            </a:r>
            <a:r>
              <a:rPr lang="en-US" dirty="0"/>
              <a:t> </a:t>
            </a:r>
            <a:r>
              <a:rPr lang="en-US" dirty="0" err="1"/>
              <a:t>conținutul</a:t>
            </a:r>
            <a:r>
              <a:rPr lang="en-US" dirty="0"/>
              <a:t> real al </a:t>
            </a:r>
            <a:r>
              <a:rPr lang="en-US" dirty="0" err="1"/>
              <a:t>comunicărilor</a:t>
            </a:r>
            <a:r>
              <a:rPr lang="en-US" dirty="0"/>
              <a:t> </a:t>
            </a:r>
            <a:r>
              <a:rPr lang="en-US" dirty="0" err="1"/>
              <a:t>dintre</a:t>
            </a:r>
            <a:r>
              <a:rPr lang="en-US" dirty="0"/>
              <a:t> </a:t>
            </a:r>
            <a:r>
              <a:rPr lang="en-US" dirty="0" err="1"/>
              <a:t>suspecții</a:t>
            </a:r>
            <a:r>
              <a:rPr lang="en-US" dirty="0"/>
              <a:t> </a:t>
            </a:r>
            <a:r>
              <a:rPr lang="ro-RO" dirty="0"/>
              <a:t>de o</a:t>
            </a:r>
            <a:r>
              <a:rPr lang="en-US" dirty="0"/>
              <a:t> </a:t>
            </a:r>
            <a:r>
              <a:rPr lang="en-US" dirty="0" err="1"/>
              <a:t>infracțiun</a:t>
            </a:r>
            <a:r>
              <a:rPr lang="ro-RO" dirty="0"/>
              <a:t>e</a:t>
            </a:r>
            <a:r>
              <a:rPr lang="en-US" dirty="0"/>
              <a:t>. </a:t>
            </a:r>
            <a:r>
              <a:rPr lang="en-US" dirty="0" err="1"/>
              <a:t>Unele</a:t>
            </a:r>
            <a:r>
              <a:rPr lang="en-US" dirty="0"/>
              <a:t> </a:t>
            </a:r>
            <a:r>
              <a:rPr lang="en-US" dirty="0" err="1"/>
              <a:t>țări</a:t>
            </a:r>
            <a:r>
              <a:rPr lang="en-US" dirty="0"/>
              <a:t> au </a:t>
            </a:r>
            <a:r>
              <a:rPr lang="en-US" dirty="0" err="1"/>
              <a:t>deja</a:t>
            </a:r>
            <a:r>
              <a:rPr lang="en-US" dirty="0"/>
              <a:t> </a:t>
            </a:r>
            <a:r>
              <a:rPr lang="en-US" dirty="0" err="1"/>
              <a:t>dispoziții</a:t>
            </a:r>
            <a:r>
              <a:rPr lang="en-US" dirty="0"/>
              <a:t> </a:t>
            </a:r>
            <a:r>
              <a:rPr lang="en-US" dirty="0" err="1"/>
              <a:t>privind</a:t>
            </a:r>
            <a:r>
              <a:rPr lang="en-US" dirty="0"/>
              <a:t> </a:t>
            </a:r>
            <a:r>
              <a:rPr lang="en-US" dirty="0" err="1"/>
              <a:t>intercep</a:t>
            </a:r>
            <a:r>
              <a:rPr lang="ro-RO" dirty="0" err="1"/>
              <a:t>tări</a:t>
            </a:r>
            <a:r>
              <a:rPr lang="en-US" dirty="0"/>
              <a:t>le </a:t>
            </a:r>
            <a:r>
              <a:rPr lang="en-US" dirty="0" err="1"/>
              <a:t>telefonice</a:t>
            </a:r>
            <a:r>
              <a:rPr lang="en-US" dirty="0"/>
              <a:t>, </a:t>
            </a:r>
            <a:r>
              <a:rPr lang="en-US" dirty="0" err="1"/>
              <a:t>dar</a:t>
            </a:r>
            <a:r>
              <a:rPr lang="en-US" dirty="0"/>
              <a:t> nu </a:t>
            </a:r>
            <a:r>
              <a:rPr lang="en-US" dirty="0" err="1"/>
              <a:t>toate</a:t>
            </a:r>
            <a:r>
              <a:rPr lang="en-US" dirty="0"/>
              <a:t> permit </a:t>
            </a:r>
            <a:r>
              <a:rPr lang="en-US" dirty="0" err="1"/>
              <a:t>autorităților</a:t>
            </a:r>
            <a:r>
              <a:rPr lang="en-US" dirty="0"/>
              <a:t> </a:t>
            </a:r>
            <a:r>
              <a:rPr lang="en-US" dirty="0" err="1"/>
              <a:t>să</a:t>
            </a:r>
            <a:r>
              <a:rPr lang="en-US" dirty="0"/>
              <a:t> </a:t>
            </a:r>
            <a:r>
              <a:rPr lang="en-US" dirty="0" err="1"/>
              <a:t>intercepteze</a:t>
            </a:r>
            <a:r>
              <a:rPr lang="en-US" dirty="0"/>
              <a:t> </a:t>
            </a:r>
            <a:r>
              <a:rPr lang="en-US" dirty="0" err="1"/>
              <a:t>în</a:t>
            </a:r>
            <a:r>
              <a:rPr lang="en-US" dirty="0"/>
              <a:t> mod specific </a:t>
            </a:r>
            <a:r>
              <a:rPr lang="en-US" dirty="0" err="1"/>
              <a:t>comunicațiile</a:t>
            </a:r>
            <a:r>
              <a:rPr lang="en-US" dirty="0"/>
              <a:t>, </a:t>
            </a:r>
            <a:r>
              <a:rPr lang="en-US" dirty="0" err="1"/>
              <a:t>altele</a:t>
            </a:r>
            <a:r>
              <a:rPr lang="en-US" dirty="0"/>
              <a:t> </a:t>
            </a:r>
            <a:r>
              <a:rPr lang="en-US" dirty="0" err="1"/>
              <a:t>decât</a:t>
            </a:r>
            <a:r>
              <a:rPr lang="ro-RO" dirty="0"/>
              <a:t> cele</a:t>
            </a:r>
            <a:r>
              <a:rPr lang="en-US" dirty="0"/>
              <a:t> </a:t>
            </a:r>
            <a:r>
              <a:rPr lang="en-US" dirty="0" err="1"/>
              <a:t>prin</a:t>
            </a:r>
            <a:r>
              <a:rPr lang="en-US" dirty="0"/>
              <a:t> </a:t>
            </a:r>
            <a:r>
              <a:rPr lang="en-US" dirty="0" err="1"/>
              <a:t>telefon</a:t>
            </a:r>
            <a:endParaRPr lang="ro-RO" dirty="0"/>
          </a:p>
          <a:p>
            <a:pPr eaLnBrk="1" hangingPunct="1">
              <a:spcBef>
                <a:spcPct val="0"/>
              </a:spcBef>
            </a:pPr>
            <a:endParaRPr lang="en-US" dirty="0"/>
          </a:p>
          <a:p>
            <a:pPr eaLnBrk="1" hangingPunct="1">
              <a:spcBef>
                <a:spcPct val="0"/>
              </a:spcBef>
            </a:pPr>
            <a:r>
              <a:rPr lang="en-US" dirty="0" err="1"/>
              <a:t>Acesta</a:t>
            </a:r>
            <a:r>
              <a:rPr lang="en-US" dirty="0"/>
              <a:t> </a:t>
            </a:r>
            <a:r>
              <a:rPr lang="en-US" dirty="0" err="1"/>
              <a:t>este</a:t>
            </a:r>
            <a:r>
              <a:rPr lang="en-US" dirty="0"/>
              <a:t> </a:t>
            </a:r>
            <a:r>
              <a:rPr lang="en-US" dirty="0" err="1"/>
              <a:t>motivul</a:t>
            </a:r>
            <a:r>
              <a:rPr lang="en-US" dirty="0"/>
              <a:t> </a:t>
            </a:r>
            <a:r>
              <a:rPr lang="en-US" dirty="0" err="1"/>
              <a:t>pentru</a:t>
            </a:r>
            <a:r>
              <a:rPr lang="en-US" dirty="0"/>
              <a:t> care, </a:t>
            </a:r>
            <a:r>
              <a:rPr lang="en-US" dirty="0" err="1"/>
              <a:t>în</a:t>
            </a:r>
            <a:r>
              <a:rPr lang="en-US" dirty="0"/>
              <a:t> </a:t>
            </a:r>
            <a:r>
              <a:rPr lang="ro-RO" dirty="0"/>
              <a:t>mod </a:t>
            </a:r>
            <a:r>
              <a:rPr lang="en-US" dirty="0"/>
              <a:t>special, </a:t>
            </a:r>
            <a:r>
              <a:rPr lang="en-US" dirty="0" err="1"/>
              <a:t>Convenția</a:t>
            </a:r>
            <a:r>
              <a:rPr lang="en-US" dirty="0"/>
              <a:t> d</a:t>
            </a:r>
            <a:r>
              <a:rPr lang="ro-RO" dirty="0"/>
              <a:t>e la</a:t>
            </a:r>
            <a:r>
              <a:rPr lang="en-US" dirty="0"/>
              <a:t> </a:t>
            </a:r>
            <a:r>
              <a:rPr lang="en-US" dirty="0" err="1"/>
              <a:t>Budapesta</a:t>
            </a:r>
            <a:r>
              <a:rPr lang="en-US" dirty="0"/>
              <a:t> include </a:t>
            </a:r>
            <a:r>
              <a:rPr lang="en-US" dirty="0" err="1"/>
              <a:t>prevederi</a:t>
            </a:r>
            <a:r>
              <a:rPr lang="en-US" dirty="0"/>
              <a:t> care permit </a:t>
            </a:r>
            <a:r>
              <a:rPr lang="en-US" dirty="0" err="1"/>
              <a:t>anchetatorilor</a:t>
            </a:r>
            <a:r>
              <a:rPr lang="en-US" dirty="0"/>
              <a:t> </a:t>
            </a:r>
            <a:r>
              <a:rPr lang="en-US" dirty="0" err="1"/>
              <a:t>să</a:t>
            </a:r>
            <a:r>
              <a:rPr lang="en-US" dirty="0"/>
              <a:t> </a:t>
            </a:r>
            <a:r>
              <a:rPr lang="en-US" dirty="0" err="1"/>
              <a:t>intercepteze</a:t>
            </a:r>
            <a:r>
              <a:rPr lang="en-US" dirty="0"/>
              <a:t> </a:t>
            </a:r>
            <a:r>
              <a:rPr lang="en-US" dirty="0" err="1"/>
              <a:t>și</a:t>
            </a:r>
            <a:r>
              <a:rPr lang="en-US" dirty="0"/>
              <a:t> </a:t>
            </a:r>
            <a:r>
              <a:rPr lang="en-US" dirty="0" err="1"/>
              <a:t>să</a:t>
            </a:r>
            <a:r>
              <a:rPr lang="en-US" dirty="0"/>
              <a:t> </a:t>
            </a:r>
            <a:r>
              <a:rPr lang="en-US" dirty="0" err="1"/>
              <a:t>înregistreze</a:t>
            </a:r>
            <a:r>
              <a:rPr lang="en-US" dirty="0"/>
              <a:t> </a:t>
            </a:r>
            <a:r>
              <a:rPr lang="en-US" dirty="0" err="1"/>
              <a:t>comunicațiile</a:t>
            </a:r>
            <a:r>
              <a:rPr lang="en-US" dirty="0"/>
              <a:t> de date.</a:t>
            </a:r>
          </a:p>
          <a:p>
            <a:pPr eaLnBrk="1" hangingPunct="1">
              <a:spcBef>
                <a:spcPct val="0"/>
              </a:spcBef>
            </a:pPr>
            <a:endParaRPr lang="en-GB" dirty="0"/>
          </a:p>
          <a:p>
            <a:pPr eaLnBrk="1" hangingPunct="1">
              <a:spcBef>
                <a:spcPct val="0"/>
              </a:spcBef>
            </a:pPr>
            <a:r>
              <a:rPr lang="en-US" dirty="0" err="1"/>
              <a:t>În</a:t>
            </a:r>
            <a:r>
              <a:rPr lang="en-US" dirty="0"/>
              <a:t> </a:t>
            </a:r>
            <a:r>
              <a:rPr lang="en-US" dirty="0" err="1"/>
              <a:t>afară</a:t>
            </a:r>
            <a:r>
              <a:rPr lang="en-US" dirty="0"/>
              <a:t> de </a:t>
            </a:r>
            <a:r>
              <a:rPr lang="en-US" dirty="0" err="1"/>
              <a:t>faptul</a:t>
            </a:r>
            <a:r>
              <a:rPr lang="en-US" dirty="0"/>
              <a:t> </a:t>
            </a:r>
            <a:r>
              <a:rPr lang="en-US" dirty="0" err="1"/>
              <a:t>că</a:t>
            </a:r>
            <a:r>
              <a:rPr lang="en-US" dirty="0"/>
              <a:t> </a:t>
            </a:r>
            <a:r>
              <a:rPr lang="en-US" dirty="0" err="1"/>
              <a:t>este</a:t>
            </a:r>
            <a:r>
              <a:rPr lang="en-US" dirty="0"/>
              <a:t> un instrument de </a:t>
            </a:r>
            <a:r>
              <a:rPr lang="en-US" dirty="0" err="1"/>
              <a:t>investigație</a:t>
            </a:r>
            <a:r>
              <a:rPr lang="en-US" dirty="0"/>
              <a:t> </a:t>
            </a:r>
            <a:r>
              <a:rPr lang="en-US" dirty="0" err="1"/>
              <a:t>foarte</a:t>
            </a:r>
            <a:r>
              <a:rPr lang="en-US" dirty="0"/>
              <a:t> </a:t>
            </a:r>
            <a:r>
              <a:rPr lang="en-US" dirty="0" err="1"/>
              <a:t>puternic</a:t>
            </a:r>
            <a:r>
              <a:rPr lang="en-US" dirty="0"/>
              <a:t>, </a:t>
            </a:r>
            <a:r>
              <a:rPr lang="en-US" dirty="0" err="1"/>
              <a:t>interceptarea</a:t>
            </a:r>
            <a:r>
              <a:rPr lang="en-US" dirty="0"/>
              <a:t> </a:t>
            </a:r>
            <a:r>
              <a:rPr lang="en-US" dirty="0" err="1"/>
              <a:t>comunicațiilor</a:t>
            </a:r>
            <a:r>
              <a:rPr lang="en-US" dirty="0"/>
              <a:t> </a:t>
            </a:r>
            <a:r>
              <a:rPr lang="en-US" dirty="0" err="1"/>
              <a:t>este</a:t>
            </a:r>
            <a:r>
              <a:rPr lang="en-US" dirty="0"/>
              <a:t>, de </a:t>
            </a:r>
            <a:r>
              <a:rPr lang="en-US" dirty="0" err="1"/>
              <a:t>asemenea</a:t>
            </a:r>
            <a:r>
              <a:rPr lang="en-US" dirty="0"/>
              <a:t>, o </a:t>
            </a:r>
            <a:r>
              <a:rPr lang="en-US" dirty="0" err="1"/>
              <a:t>măsură</a:t>
            </a:r>
            <a:r>
              <a:rPr lang="en-US" dirty="0"/>
              <a:t> </a:t>
            </a:r>
            <a:r>
              <a:rPr lang="en-US" dirty="0" err="1"/>
              <a:t>foarte</a:t>
            </a:r>
            <a:r>
              <a:rPr lang="en-US" dirty="0"/>
              <a:t> </a:t>
            </a:r>
            <a:r>
              <a:rPr lang="en-US" dirty="0" err="1"/>
              <a:t>intruzivă</a:t>
            </a:r>
            <a:r>
              <a:rPr lang="en-US" dirty="0"/>
              <a:t> </a:t>
            </a:r>
            <a:r>
              <a:rPr lang="en-US" dirty="0" err="1"/>
              <a:t>și</a:t>
            </a:r>
            <a:r>
              <a:rPr lang="en-US" dirty="0"/>
              <a:t> </a:t>
            </a:r>
            <a:r>
              <a:rPr lang="en-US" dirty="0" err="1"/>
              <a:t>este</a:t>
            </a:r>
            <a:r>
              <a:rPr lang="en-US" dirty="0"/>
              <a:t> </a:t>
            </a:r>
            <a:r>
              <a:rPr lang="en-US" dirty="0" err="1"/>
              <a:t>permisă</a:t>
            </a:r>
            <a:r>
              <a:rPr lang="en-US" dirty="0"/>
              <a:t> </a:t>
            </a:r>
            <a:r>
              <a:rPr lang="en-US" dirty="0" err="1"/>
              <a:t>numai</a:t>
            </a:r>
            <a:r>
              <a:rPr lang="en-US" dirty="0"/>
              <a:t> </a:t>
            </a:r>
            <a:r>
              <a:rPr lang="ro-RO" dirty="0"/>
              <a:t>în termenii </a:t>
            </a:r>
            <a:r>
              <a:rPr lang="en-US" dirty="0" err="1"/>
              <a:t>Convenției</a:t>
            </a:r>
            <a:r>
              <a:rPr lang="en-US" dirty="0"/>
              <a:t>, </a:t>
            </a:r>
            <a:r>
              <a:rPr lang="en-US" dirty="0" err="1"/>
              <a:t>în</a:t>
            </a:r>
            <a:r>
              <a:rPr lang="en-US" dirty="0"/>
              <a:t> </a:t>
            </a:r>
            <a:r>
              <a:rPr lang="ro-RO" dirty="0"/>
              <a:t>legătură </a:t>
            </a:r>
            <a:r>
              <a:rPr lang="en-US" dirty="0"/>
              <a:t>cu o </a:t>
            </a:r>
            <a:r>
              <a:rPr lang="en-US" dirty="0" err="1"/>
              <a:t>serie</a:t>
            </a:r>
            <a:r>
              <a:rPr lang="en-US" dirty="0"/>
              <a:t> de </a:t>
            </a:r>
            <a:r>
              <a:rPr lang="en-US" dirty="0" err="1"/>
              <a:t>infracțiuni</a:t>
            </a:r>
            <a:r>
              <a:rPr lang="en-US" dirty="0"/>
              <a:t> grave care </a:t>
            </a:r>
            <a:r>
              <a:rPr lang="en-US" dirty="0" err="1"/>
              <a:t>trebuie</a:t>
            </a:r>
            <a:r>
              <a:rPr lang="en-US" dirty="0"/>
              <a:t> determinate de </a:t>
            </a:r>
            <a:r>
              <a:rPr lang="en-US" dirty="0" err="1"/>
              <a:t>legislația</a:t>
            </a:r>
            <a:r>
              <a:rPr lang="en-US" dirty="0"/>
              <a:t> </a:t>
            </a:r>
            <a:r>
              <a:rPr lang="en-US" dirty="0" err="1"/>
              <a:t>națională</a:t>
            </a:r>
            <a:r>
              <a:rPr lang="en-US" dirty="0"/>
              <a:t>.</a:t>
            </a:r>
          </a:p>
          <a:p>
            <a:pPr eaLnBrk="1" hangingPunct="1">
              <a:spcBef>
                <a:spcPct val="0"/>
              </a:spcBef>
            </a:pPr>
            <a:endParaRPr lang="en-US" dirty="0"/>
          </a:p>
          <a:p>
            <a:r>
              <a:rPr lang="en-US" dirty="0" err="1"/>
              <a:t>Pentru</a:t>
            </a:r>
            <a:r>
              <a:rPr lang="en-US" dirty="0"/>
              <a:t> </a:t>
            </a:r>
            <a:r>
              <a:rPr lang="en-US" dirty="0" err="1"/>
              <a:t>garanții</a:t>
            </a:r>
            <a:r>
              <a:rPr lang="en-US" dirty="0"/>
              <a:t> </a:t>
            </a:r>
            <a:r>
              <a:rPr lang="en-US" dirty="0" err="1"/>
              <a:t>suplimentare</a:t>
            </a:r>
            <a:r>
              <a:rPr lang="en-US" dirty="0"/>
              <a:t> </a:t>
            </a:r>
            <a:r>
              <a:rPr lang="en-US" dirty="0" err="1"/>
              <a:t>privind</a:t>
            </a:r>
            <a:r>
              <a:rPr lang="en-US" dirty="0"/>
              <a:t> </a:t>
            </a:r>
            <a:r>
              <a:rPr lang="en-US" dirty="0" err="1"/>
              <a:t>supravegherea</a:t>
            </a:r>
            <a:r>
              <a:rPr lang="en-US" dirty="0"/>
              <a:t> sub </a:t>
            </a:r>
            <a:r>
              <a:rPr lang="en-US" dirty="0" err="1"/>
              <a:t>acoperire</a:t>
            </a:r>
            <a:r>
              <a:rPr lang="en-US" dirty="0"/>
              <a:t> (</a:t>
            </a:r>
            <a:r>
              <a:rPr lang="en-US" dirty="0" err="1"/>
              <a:t>inclusiv</a:t>
            </a:r>
            <a:r>
              <a:rPr lang="en-US" dirty="0"/>
              <a:t> </a:t>
            </a:r>
            <a:r>
              <a:rPr lang="en-US" dirty="0" err="1"/>
              <a:t>interceptarea</a:t>
            </a:r>
            <a:r>
              <a:rPr lang="en-US" dirty="0"/>
              <a:t> </a:t>
            </a:r>
            <a:r>
              <a:rPr lang="en-US" dirty="0" err="1"/>
              <a:t>datelor</a:t>
            </a:r>
            <a:r>
              <a:rPr lang="en-US" dirty="0"/>
              <a:t> </a:t>
            </a:r>
            <a:r>
              <a:rPr lang="ro-RO" dirty="0"/>
              <a:t>de</a:t>
            </a:r>
            <a:r>
              <a:rPr lang="en-US" dirty="0"/>
              <a:t> </a:t>
            </a:r>
            <a:r>
              <a:rPr lang="en-US" dirty="0" err="1"/>
              <a:t>conținut</a:t>
            </a:r>
            <a:r>
              <a:rPr lang="en-US" dirty="0"/>
              <a:t>) care </a:t>
            </a:r>
            <a:r>
              <a:rPr lang="en-US" dirty="0" err="1"/>
              <a:t>trebuie</a:t>
            </a:r>
            <a:r>
              <a:rPr lang="en-US" dirty="0"/>
              <a:t> p</a:t>
            </a:r>
            <a:r>
              <a:rPr lang="ro-RO" dirty="0"/>
              <a:t>revăzute </a:t>
            </a:r>
            <a:r>
              <a:rPr lang="en-US" dirty="0" err="1"/>
              <a:t>în</a:t>
            </a:r>
            <a:r>
              <a:rPr lang="en-US" dirty="0"/>
              <a:t> </a:t>
            </a:r>
            <a:r>
              <a:rPr lang="en-US" dirty="0" err="1"/>
              <a:t>legislația</a:t>
            </a:r>
            <a:r>
              <a:rPr lang="en-US" dirty="0"/>
              <a:t> </a:t>
            </a:r>
            <a:r>
              <a:rPr lang="en-US" dirty="0" err="1"/>
              <a:t>națională</a:t>
            </a:r>
            <a:r>
              <a:rPr lang="en-US" dirty="0"/>
              <a:t> de </a:t>
            </a:r>
            <a:r>
              <a:rPr lang="en-US" dirty="0" err="1"/>
              <a:t>către</a:t>
            </a:r>
            <a:r>
              <a:rPr lang="en-US" dirty="0"/>
              <a:t> </a:t>
            </a:r>
            <a:r>
              <a:rPr lang="en-US" dirty="0" err="1"/>
              <a:t>părțile</a:t>
            </a:r>
            <a:r>
              <a:rPr lang="en-US" dirty="0"/>
              <a:t> la </a:t>
            </a:r>
            <a:r>
              <a:rPr lang="en-US" dirty="0" err="1"/>
              <a:t>Convenția</a:t>
            </a:r>
            <a:r>
              <a:rPr lang="en-US" dirty="0"/>
              <a:t> </a:t>
            </a:r>
            <a:r>
              <a:rPr lang="en-US" dirty="0" err="1"/>
              <a:t>Europeană</a:t>
            </a:r>
            <a:r>
              <a:rPr lang="en-US" dirty="0"/>
              <a:t> a </a:t>
            </a:r>
            <a:r>
              <a:rPr lang="en-US" dirty="0" err="1"/>
              <a:t>Drepturilor</a:t>
            </a:r>
            <a:r>
              <a:rPr lang="en-US" dirty="0"/>
              <a:t> </a:t>
            </a:r>
            <a:r>
              <a:rPr lang="en-US" dirty="0" err="1"/>
              <a:t>Omului</a:t>
            </a:r>
            <a:r>
              <a:rPr lang="en-US" dirty="0"/>
              <a:t>, a se </a:t>
            </a:r>
            <a:r>
              <a:rPr lang="en-US" dirty="0" err="1"/>
              <a:t>vedea</a:t>
            </a:r>
            <a:r>
              <a:rPr lang="en-US" dirty="0"/>
              <a:t> o </a:t>
            </a:r>
            <a:r>
              <a:rPr lang="en-US" dirty="0" err="1"/>
              <a:t>compilare</a:t>
            </a:r>
            <a:r>
              <a:rPr lang="en-US" dirty="0"/>
              <a:t> a </a:t>
            </a:r>
            <a:r>
              <a:rPr lang="en-US" dirty="0" err="1"/>
              <a:t>jurisprudenței</a:t>
            </a:r>
            <a:r>
              <a:rPr lang="en-US" dirty="0"/>
              <a:t> </a:t>
            </a:r>
            <a:r>
              <a:rPr lang="en-US" dirty="0" err="1"/>
              <a:t>relevante</a:t>
            </a:r>
            <a:r>
              <a:rPr lang="en-US" dirty="0"/>
              <a:t> a </a:t>
            </a:r>
            <a:r>
              <a:rPr lang="en-US" dirty="0" err="1"/>
              <a:t>Curții</a:t>
            </a:r>
            <a:r>
              <a:rPr lang="en-US" dirty="0"/>
              <a:t> </a:t>
            </a:r>
            <a:r>
              <a:rPr lang="en-US" dirty="0" err="1"/>
              <a:t>Europene</a:t>
            </a:r>
            <a:r>
              <a:rPr lang="en-US" dirty="0"/>
              <a:t> a </a:t>
            </a:r>
            <a:r>
              <a:rPr lang="en-US" dirty="0" err="1"/>
              <a:t>Drepturilor</a:t>
            </a:r>
            <a:r>
              <a:rPr lang="en-US" dirty="0"/>
              <a:t> </a:t>
            </a:r>
            <a:r>
              <a:rPr lang="en-US" dirty="0" err="1"/>
              <a:t>Omului</a:t>
            </a:r>
            <a:r>
              <a:rPr lang="en-US" dirty="0"/>
              <a:t> </a:t>
            </a:r>
            <a:r>
              <a:rPr lang="ro-RO" dirty="0"/>
              <a:t>d</a:t>
            </a:r>
            <a:r>
              <a:rPr lang="en-US" dirty="0" err="1"/>
              <a:t>ezvoltat</a:t>
            </a:r>
            <a:r>
              <a:rPr lang="ro-RO" dirty="0"/>
              <a:t>ă</a:t>
            </a:r>
            <a:r>
              <a:rPr lang="en-US" dirty="0"/>
              <a:t> </a:t>
            </a:r>
            <a:r>
              <a:rPr lang="en-US" dirty="0" err="1"/>
              <a:t>în</a:t>
            </a:r>
            <a:r>
              <a:rPr lang="en-US" dirty="0"/>
              <a:t> </a:t>
            </a:r>
            <a:r>
              <a:rPr lang="en-US" dirty="0" err="1"/>
              <a:t>temeiul</a:t>
            </a:r>
            <a:r>
              <a:rPr lang="en-US" dirty="0"/>
              <a:t> </a:t>
            </a:r>
            <a:r>
              <a:rPr lang="en-US" dirty="0" err="1"/>
              <a:t>articolului</a:t>
            </a:r>
            <a:r>
              <a:rPr lang="en-US" dirty="0"/>
              <a:t> 8 (</a:t>
            </a:r>
            <a:r>
              <a:rPr lang="en-US" dirty="0" err="1"/>
              <a:t>dreptul</a:t>
            </a:r>
            <a:r>
              <a:rPr lang="en-US" dirty="0"/>
              <a:t> la </a:t>
            </a:r>
            <a:r>
              <a:rPr lang="en-US" dirty="0" err="1"/>
              <a:t>respectarea</a:t>
            </a:r>
            <a:r>
              <a:rPr lang="en-US" dirty="0"/>
              <a:t> </a:t>
            </a:r>
            <a:r>
              <a:rPr lang="en-US" dirty="0" err="1"/>
              <a:t>vieții</a:t>
            </a:r>
            <a:r>
              <a:rPr lang="en-US" dirty="0"/>
              <a:t> private </a:t>
            </a:r>
            <a:r>
              <a:rPr lang="en-US" dirty="0" err="1"/>
              <a:t>și</a:t>
            </a:r>
            <a:r>
              <a:rPr lang="en-US" dirty="0"/>
              <a:t> de </a:t>
            </a:r>
            <a:r>
              <a:rPr lang="en-US" dirty="0" err="1"/>
              <a:t>familie</a:t>
            </a:r>
            <a:r>
              <a:rPr lang="en-US" dirty="0"/>
              <a:t>, </a:t>
            </a:r>
            <a:r>
              <a:rPr lang="en-US" dirty="0" err="1"/>
              <a:t>acasă</a:t>
            </a:r>
            <a:r>
              <a:rPr lang="en-US" dirty="0"/>
              <a:t> </a:t>
            </a:r>
            <a:r>
              <a:rPr lang="en-US" dirty="0" err="1"/>
              <a:t>și</a:t>
            </a:r>
            <a:r>
              <a:rPr lang="en-US" dirty="0"/>
              <a:t> </a:t>
            </a:r>
            <a:r>
              <a:rPr lang="en-US" dirty="0" err="1"/>
              <a:t>corespondență</a:t>
            </a:r>
            <a:r>
              <a:rPr lang="en-US" dirty="0"/>
              <a:t>): http://www.echr.coe.int/documents/fs_mass_surveilnce_eng.pdf</a:t>
            </a:r>
            <a:endParaRPr lang="ro-RO" dirty="0"/>
          </a:p>
          <a:p>
            <a:pPr eaLnBrk="1" hangingPunct="1">
              <a:spcBef>
                <a:spcPct val="0"/>
              </a:spcBef>
            </a:pPr>
            <a:endParaRPr lang="en-US" dirty="0"/>
          </a:p>
          <a:p>
            <a:pPr marL="0" marR="0" indent="0" algn="l" defTabSz="457200" rtl="0" eaLnBrk="1" fontAlgn="base" latinLnBrk="0" hangingPunct="1">
              <a:lnSpc>
                <a:spcPct val="100000"/>
              </a:lnSpc>
              <a:spcBef>
                <a:spcPct val="0"/>
              </a:spcBef>
              <a:spcAft>
                <a:spcPct val="0"/>
              </a:spcAft>
              <a:buClrTx/>
              <a:buSzTx/>
              <a:buFontTx/>
              <a:buNone/>
              <a:tabLst/>
              <a:defRPr/>
            </a:pPr>
            <a:r>
              <a:rPr lang="ro-RO" dirty="0"/>
              <a:t>De notat că</a:t>
            </a:r>
            <a:r>
              <a:rPr lang="en-US" dirty="0"/>
              <a:t> §3 </a:t>
            </a:r>
            <a:r>
              <a:rPr lang="ro-RO" dirty="0"/>
              <a:t>al</a:t>
            </a:r>
            <a:r>
              <a:rPr lang="en-US" baseline="0" dirty="0"/>
              <a:t> Artic</a:t>
            </a:r>
            <a:r>
              <a:rPr lang="ro-RO" baseline="0" dirty="0"/>
              <a:t>o</a:t>
            </a:r>
            <a:r>
              <a:rPr lang="en-US" baseline="0" dirty="0"/>
              <a:t>l</a:t>
            </a:r>
            <a:r>
              <a:rPr lang="ro-RO" baseline="0" dirty="0"/>
              <a:t>ului</a:t>
            </a:r>
            <a:r>
              <a:rPr lang="en-US" baseline="0" dirty="0"/>
              <a:t> 21 </a:t>
            </a:r>
            <a:r>
              <a:rPr lang="ro-RO" baseline="0" dirty="0"/>
              <a:t>obligă</a:t>
            </a:r>
            <a:r>
              <a:rPr lang="en-US" baseline="0" dirty="0"/>
              <a:t> </a:t>
            </a:r>
            <a:r>
              <a:rPr lang="ro-RO" baseline="0" dirty="0" err="1"/>
              <a:t>Pă</a:t>
            </a:r>
            <a:r>
              <a:rPr lang="en-US" baseline="0" dirty="0" err="1"/>
              <a:t>rțil</a:t>
            </a:r>
            <a:r>
              <a:rPr lang="ro-RO" baseline="0" dirty="0"/>
              <a:t>e</a:t>
            </a:r>
            <a:r>
              <a:rPr lang="en-US" baseline="0" dirty="0"/>
              <a:t> </a:t>
            </a:r>
            <a:r>
              <a:rPr lang="en-US" baseline="0" dirty="0" err="1"/>
              <a:t>să</a:t>
            </a:r>
            <a:r>
              <a:rPr lang="en-US" baseline="0" dirty="0"/>
              <a:t> </a:t>
            </a:r>
            <a:r>
              <a:rPr lang="en-US" baseline="0" dirty="0" err="1"/>
              <a:t>adopte</a:t>
            </a:r>
            <a:r>
              <a:rPr lang="en-US" baseline="0" dirty="0"/>
              <a:t> </a:t>
            </a:r>
            <a:r>
              <a:rPr lang="en-US" baseline="0" dirty="0" err="1"/>
              <a:t>astfel</a:t>
            </a:r>
            <a:r>
              <a:rPr lang="en-US" baseline="0" dirty="0"/>
              <a:t> de </a:t>
            </a:r>
            <a:r>
              <a:rPr lang="en-US" baseline="0" dirty="0" err="1"/>
              <a:t>măsuri</a:t>
            </a:r>
            <a:r>
              <a:rPr lang="en-US" baseline="0" dirty="0"/>
              <a:t> legislative </a:t>
            </a:r>
            <a:r>
              <a:rPr lang="en-US" baseline="0" dirty="0" err="1"/>
              <a:t>și</a:t>
            </a:r>
            <a:r>
              <a:rPr lang="en-US" baseline="0" dirty="0"/>
              <a:t> </a:t>
            </a:r>
            <a:r>
              <a:rPr lang="en-US" baseline="0" dirty="0" err="1"/>
              <a:t>alte</a:t>
            </a:r>
            <a:r>
              <a:rPr lang="en-US" baseline="0" dirty="0"/>
              <a:t> </a:t>
            </a:r>
            <a:r>
              <a:rPr lang="en-US" baseline="0" dirty="0" err="1"/>
              <a:t>măsuri</a:t>
            </a:r>
            <a:r>
              <a:rPr lang="en-US" baseline="0" dirty="0"/>
              <a:t> </a:t>
            </a:r>
            <a:r>
              <a:rPr lang="en-US" baseline="0" dirty="0" err="1"/>
              <a:t>necesare</a:t>
            </a:r>
            <a:r>
              <a:rPr lang="en-US" baseline="0" dirty="0"/>
              <a:t> </a:t>
            </a:r>
            <a:r>
              <a:rPr lang="en-US" baseline="0" dirty="0" err="1"/>
              <a:t>pentru</a:t>
            </a:r>
            <a:r>
              <a:rPr lang="en-US" baseline="0" dirty="0"/>
              <a:t> a </a:t>
            </a:r>
            <a:r>
              <a:rPr lang="en-US" baseline="0" dirty="0" err="1"/>
              <a:t>obliga</a:t>
            </a:r>
            <a:r>
              <a:rPr lang="en-US" baseline="0" dirty="0"/>
              <a:t> </a:t>
            </a:r>
            <a:r>
              <a:rPr lang="en-US" baseline="0" dirty="0" err="1"/>
              <a:t>furnizorii</a:t>
            </a:r>
            <a:r>
              <a:rPr lang="en-US" baseline="0" dirty="0"/>
              <a:t> de </a:t>
            </a:r>
            <a:r>
              <a:rPr lang="en-US" baseline="0" dirty="0" err="1"/>
              <a:t>servicii</a:t>
            </a:r>
            <a:r>
              <a:rPr lang="en-US" baseline="0" dirty="0"/>
              <a:t> </a:t>
            </a:r>
            <a:r>
              <a:rPr lang="en-US" baseline="0" dirty="0" err="1"/>
              <a:t>să</a:t>
            </a:r>
            <a:r>
              <a:rPr lang="en-US" baseline="0" dirty="0"/>
              <a:t> </a:t>
            </a:r>
            <a:r>
              <a:rPr lang="en-US" baseline="0" dirty="0" err="1"/>
              <a:t>păstreze</a:t>
            </a:r>
            <a:r>
              <a:rPr lang="en-US" baseline="0" dirty="0"/>
              <a:t> </a:t>
            </a:r>
            <a:r>
              <a:rPr lang="en-US" baseline="0" dirty="0" err="1"/>
              <a:t>confidențialitatea</a:t>
            </a:r>
            <a:r>
              <a:rPr lang="en-US" baseline="0" dirty="0"/>
              <a:t> </a:t>
            </a:r>
            <a:r>
              <a:rPr lang="en-US" baseline="0" dirty="0" err="1"/>
              <a:t>faptului</a:t>
            </a:r>
            <a:r>
              <a:rPr lang="en-US" baseline="0" dirty="0"/>
              <a:t> de </a:t>
            </a:r>
            <a:r>
              <a:rPr lang="en-US" baseline="0" dirty="0" err="1"/>
              <a:t>executare</a:t>
            </a:r>
            <a:r>
              <a:rPr lang="en-US" baseline="0" dirty="0"/>
              <a:t> a </a:t>
            </a:r>
            <a:r>
              <a:rPr lang="en-US" baseline="0" dirty="0" err="1"/>
              <a:t>oricărei</a:t>
            </a:r>
            <a:r>
              <a:rPr lang="en-US" baseline="0" dirty="0"/>
              <a:t> </a:t>
            </a:r>
            <a:r>
              <a:rPr lang="en-US" baseline="0" dirty="0" err="1"/>
              <a:t>puteri</a:t>
            </a:r>
            <a:r>
              <a:rPr lang="en-US" baseline="0" dirty="0"/>
              <a:t> </a:t>
            </a:r>
            <a:r>
              <a:rPr lang="en-US" baseline="0" dirty="0" err="1"/>
              <a:t>prevăzute</a:t>
            </a:r>
            <a:r>
              <a:rPr lang="en-US" baseline="0" dirty="0"/>
              <a:t> </a:t>
            </a:r>
            <a:r>
              <a:rPr lang="en-US" baseline="0" dirty="0" err="1"/>
              <a:t>în</a:t>
            </a:r>
            <a:r>
              <a:rPr lang="en-US" baseline="0" dirty="0"/>
              <a:t> </a:t>
            </a:r>
            <a:r>
              <a:rPr lang="en-US" baseline="0" dirty="0" err="1"/>
              <a:t>prezentul</a:t>
            </a:r>
            <a:r>
              <a:rPr lang="en-US" baseline="0" dirty="0"/>
              <a:t> </a:t>
            </a:r>
            <a:r>
              <a:rPr lang="en-US" baseline="0" dirty="0" err="1"/>
              <a:t>articol</a:t>
            </a:r>
            <a:r>
              <a:rPr lang="en-US" baseline="0" dirty="0"/>
              <a:t> </a:t>
            </a:r>
            <a:r>
              <a:rPr lang="en-US" baseline="0" dirty="0" err="1"/>
              <a:t>și</a:t>
            </a:r>
            <a:r>
              <a:rPr lang="en-US" baseline="0" dirty="0"/>
              <a:t> </a:t>
            </a:r>
            <a:r>
              <a:rPr lang="en-US" baseline="0" dirty="0" err="1"/>
              <a:t>orice</a:t>
            </a:r>
            <a:r>
              <a:rPr lang="en-US" baseline="0" dirty="0"/>
              <a:t> </a:t>
            </a:r>
            <a:r>
              <a:rPr lang="en-US" baseline="0" dirty="0" err="1"/>
              <a:t>informație</a:t>
            </a:r>
            <a:r>
              <a:rPr lang="en-US" baseline="0" dirty="0"/>
              <a:t> </a:t>
            </a:r>
            <a:r>
              <a:rPr lang="en-US" baseline="0" dirty="0" err="1"/>
              <a:t>referitoare</a:t>
            </a:r>
            <a:r>
              <a:rPr lang="en-US" baseline="0" dirty="0"/>
              <a:t> la </a:t>
            </a:r>
            <a:r>
              <a:rPr lang="en-US" baseline="0" dirty="0" err="1"/>
              <a:t>aceasta</a:t>
            </a:r>
            <a:r>
              <a:rPr lang="en-US" baseline="0" dirty="0"/>
              <a:t>.</a:t>
            </a:r>
            <a:r>
              <a:rPr lang="ro-RO" baseline="0" dirty="0"/>
              <a:t> </a:t>
            </a:r>
            <a:endParaRPr lang="en-GB" sz="1200" kern="1200" dirty="0">
              <a:solidFill>
                <a:schemeClr val="tx1"/>
              </a:solidFill>
              <a:effectLst/>
              <a:latin typeface="+mn-lt"/>
              <a:ea typeface="+mn-ea"/>
              <a:cs typeface="+mn-cs"/>
            </a:endParaRPr>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768302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arată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captura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ecran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unui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articol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știri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care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descrie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modul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care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poliția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franceză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după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descoperit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țara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lor au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localizate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serverele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unei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rețele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chat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infracționale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plasat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un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dispozitiv</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tehnic</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servere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care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permis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poliției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franceze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intercepteze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comunicările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Serviciul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chat,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cunoscut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ca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ncro</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avut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60.000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abonați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Deoarece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mesajele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trimise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prin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chat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au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autodelet</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ate</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atât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atât pe telefonul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expeditor</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cât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și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destinatarului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poliția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efectua</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interceptarea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live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comunicațiilor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pentru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colecta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dovezi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dovezi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au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ulterior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utilizate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agenții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din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întreaga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Europă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pentru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aresta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peste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800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persoane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Marea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Britanie, au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confiscate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două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tone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droguri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mai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multe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duzini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arme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și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54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milioane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lire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sterline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numerar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suspect.</a:t>
            </a:r>
            <a:endPar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Link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la articolul întreg</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https://www.bbc.com/news/uk-53263310 </a:t>
            </a:r>
            <a:endParaRPr kumimoji="0" lang="x-es-X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ubstituent număr diapozitiv 3"/>
          <p:cNvSpPr>
            <a:spLocks noGrp="1"/>
          </p:cNvSpPr>
          <p:nvPr>
            <p:ph type="sldNum" sz="quarter" idx="5"/>
          </p:nvPr>
        </p:nvSpPr>
        <p:spPr/>
        <p:txBody>
          <a:bodyPr/>
          <a:lstStyle/>
          <a:p>
            <a:fld id="{09ADFBB1-7B02-4717-AEA4-A0D2A92F6065}" type="slidenum">
              <a:rPr lang="en-GB" smtClean="0"/>
              <a:t>36</a:t>
            </a:fld>
            <a:endParaRPr lang="en-GB"/>
          </a:p>
        </p:txBody>
      </p:sp>
    </p:spTree>
    <p:extLst>
      <p:ext uri="{BB962C8B-B14F-4D97-AF65-F5344CB8AC3E}">
        <p14:creationId xmlns:p14="http://schemas.microsoft.com/office/powerpoint/2010/main" val="2093598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stângă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arată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textul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rticolului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21</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din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Convenția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la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Budapesta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cu un element</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b="0" dirty="0"/>
              <a:t>(“</a:t>
            </a:r>
            <a:r>
              <a:rPr kumimoji="0" lang="ro-RO" sz="1600" b="0" i="0" u="none" strike="noStrike" kern="1200" cap="none" spc="0" normalizeH="0" baseline="0" noProof="0" dirty="0">
                <a:ln>
                  <a:noFill/>
                </a:ln>
                <a:solidFill>
                  <a:srgbClr val="C00000"/>
                </a:solidFill>
                <a:effectLst/>
                <a:uLnTx/>
                <a:uFillTx/>
                <a:latin typeface="Calibri" panose="020F0502020204030204"/>
                <a:ea typeface="+mn-ea"/>
                <a:cs typeface="+mn-cs"/>
              </a:rPr>
              <a:t>infracțiuni grave </a:t>
            </a:r>
            <a:r>
              <a:rPr lang="en-US" b="0" dirty="0"/>
              <a:t>”) </a:t>
            </a:r>
            <a:r>
              <a:rPr lang="ro-RO"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oferă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elementului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1536249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21</a:t>
            </a:r>
            <a:r>
              <a:rPr lang="en-US" dirty="0"/>
              <a:t> din </a:t>
            </a:r>
            <a:r>
              <a:rPr lang="en-US" dirty="0" err="1"/>
              <a:t>Convenția</a:t>
            </a:r>
            <a:r>
              <a:rPr lang="en-US" dirty="0"/>
              <a:t> de la </a:t>
            </a:r>
            <a:r>
              <a:rPr lang="en-US" dirty="0" err="1"/>
              <a:t>Budapesta</a:t>
            </a:r>
            <a:r>
              <a:rPr lang="en-US" dirty="0"/>
              <a:t> cu un element</a:t>
            </a:r>
            <a:r>
              <a:rPr lang="en-US" b="0" dirty="0"/>
              <a:t>(“</a:t>
            </a:r>
            <a:r>
              <a:rPr lang="ro-RO" b="0" dirty="0"/>
              <a:t>să </a:t>
            </a:r>
            <a:r>
              <a:rPr lang="ro-RO" sz="1200" b="0" dirty="0">
                <a:solidFill>
                  <a:srgbClr val="C00000"/>
                </a:solidFill>
              </a:rPr>
              <a:t>colecteze sau să înregistreze </a:t>
            </a:r>
            <a:r>
              <a:rPr lang="en-US" sz="1200" b="0" dirty="0">
                <a:solidFill>
                  <a:srgbClr val="FF0000"/>
                </a:solidFill>
                <a:latin typeface="+mj-lt"/>
              </a:rPr>
              <a:t>… </a:t>
            </a:r>
            <a:r>
              <a:rPr lang="ro-RO" sz="1200" b="0" dirty="0">
                <a:solidFill>
                  <a:srgbClr val="C00000"/>
                </a:solidFill>
              </a:rPr>
              <a:t>să oblige un furnizor de servicii </a:t>
            </a:r>
            <a:r>
              <a:rPr lang="en-US" sz="1200" b="0" dirty="0">
                <a:solidFill>
                  <a:srgbClr val="FF0000"/>
                </a:solidFill>
                <a:latin typeface="+mj-lt"/>
              </a:rPr>
              <a:t>… </a:t>
            </a:r>
            <a:r>
              <a:rPr lang="ro-RO" sz="1200" b="0" dirty="0">
                <a:solidFill>
                  <a:srgbClr val="FF0000"/>
                </a:solidFill>
                <a:latin typeface="+mj-lt"/>
              </a:rPr>
              <a:t>să </a:t>
            </a:r>
            <a:r>
              <a:rPr lang="ro-RO" sz="1200" b="0" dirty="0">
                <a:solidFill>
                  <a:srgbClr val="C00000"/>
                </a:solidFill>
              </a:rPr>
              <a:t>colecteze sau să înregistreze </a:t>
            </a:r>
            <a:r>
              <a:rPr lang="en-US" sz="1200" b="0" dirty="0">
                <a:solidFill>
                  <a:srgbClr val="FF0000"/>
                </a:solidFill>
                <a:latin typeface="+mj-lt"/>
              </a:rPr>
              <a:t>… </a:t>
            </a:r>
            <a:r>
              <a:rPr kumimoji="0" lang="ro-RO" sz="1600" b="0" i="0" u="none" strike="noStrike" kern="1200" cap="none" spc="0" normalizeH="0" baseline="0" noProof="0" dirty="0">
                <a:ln>
                  <a:noFill/>
                </a:ln>
                <a:solidFill>
                  <a:srgbClr val="C00000"/>
                </a:solidFill>
                <a:effectLst/>
                <a:uLnTx/>
                <a:uFillTx/>
                <a:latin typeface="Calibri" panose="020F0502020204030204"/>
                <a:ea typeface="+mn-ea"/>
                <a:cs typeface="+mn-cs"/>
              </a:rPr>
              <a:t>coopereze cu și să asiste </a:t>
            </a:r>
            <a:r>
              <a:rPr lang="en-US" b="0" dirty="0"/>
              <a:t>”) </a:t>
            </a:r>
            <a:r>
              <a:rPr lang="ro-RO"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oferă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elementului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es-XL"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2932980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21</a:t>
            </a:r>
            <a:r>
              <a:rPr lang="en-US" dirty="0"/>
              <a:t> din </a:t>
            </a:r>
            <a:r>
              <a:rPr lang="en-US" dirty="0" err="1"/>
              <a:t>Convenția</a:t>
            </a:r>
            <a:r>
              <a:rPr lang="en-US" dirty="0"/>
              <a:t> de la </a:t>
            </a:r>
            <a:r>
              <a:rPr lang="en-US" dirty="0" err="1"/>
              <a:t>Budapesta</a:t>
            </a:r>
            <a:r>
              <a:rPr lang="en-US" dirty="0"/>
              <a:t> cu un element</a:t>
            </a:r>
            <a:r>
              <a:rPr lang="en-US" b="0" dirty="0"/>
              <a:t>(“</a:t>
            </a:r>
            <a:r>
              <a:rPr lang="ro-RO" sz="1200" b="0" dirty="0">
                <a:solidFill>
                  <a:srgbClr val="C00000"/>
                </a:solidFill>
              </a:rPr>
              <a:t>mijloace tehnice</a:t>
            </a:r>
            <a:r>
              <a:rPr lang="ro-RO" sz="1200" b="0" dirty="0"/>
              <a:t> </a:t>
            </a:r>
            <a:r>
              <a:rPr lang="en-US" b="0" dirty="0"/>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oferă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elementului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2578674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21</a:t>
            </a:r>
            <a:r>
              <a:rPr lang="en-US" dirty="0"/>
              <a:t> din </a:t>
            </a:r>
            <a:r>
              <a:rPr lang="en-US" dirty="0" err="1"/>
              <a:t>Convenția</a:t>
            </a:r>
            <a:r>
              <a:rPr lang="en-US" dirty="0"/>
              <a:t> de la </a:t>
            </a:r>
            <a:r>
              <a:rPr lang="en-US" dirty="0" err="1"/>
              <a:t>Budapesta</a:t>
            </a:r>
            <a:r>
              <a:rPr lang="en-US" dirty="0"/>
              <a:t> cu un element</a:t>
            </a:r>
            <a:r>
              <a:rPr lang="en-US" b="0" dirty="0"/>
              <a:t>(“</a:t>
            </a:r>
            <a:r>
              <a:rPr lang="ro-RO" sz="1200" b="0" dirty="0">
                <a:solidFill>
                  <a:srgbClr val="C00000"/>
                </a:solidFill>
              </a:rPr>
              <a:t>capacităților sale tehnice existente</a:t>
            </a:r>
            <a:r>
              <a:rPr lang="ro-RO" sz="1200" dirty="0"/>
              <a:t>:</a:t>
            </a:r>
            <a:r>
              <a:rPr lang="en-US" b="0" dirty="0"/>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oferă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elementului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es-XL"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3790176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21</a:t>
            </a:r>
            <a:r>
              <a:rPr lang="en-US" dirty="0"/>
              <a:t> din </a:t>
            </a:r>
            <a:r>
              <a:rPr lang="en-US" dirty="0" err="1"/>
              <a:t>Convenția</a:t>
            </a:r>
            <a:r>
              <a:rPr lang="en-US" dirty="0"/>
              <a:t> de la </a:t>
            </a:r>
            <a:r>
              <a:rPr lang="en-US" dirty="0" err="1"/>
              <a:t>Budapesta</a:t>
            </a:r>
            <a:r>
              <a:rPr lang="en-US" dirty="0"/>
              <a:t> cu un element</a:t>
            </a:r>
            <a:r>
              <a:rPr lang="en-US" b="0" dirty="0"/>
              <a:t>(“</a:t>
            </a:r>
            <a:r>
              <a:rPr lang="ro-RO" sz="1200" b="0" dirty="0">
                <a:solidFill>
                  <a:srgbClr val="C00000"/>
                </a:solidFill>
              </a:rPr>
              <a:t>datelor de conținut</a:t>
            </a:r>
            <a:r>
              <a:rPr lang="en-US" b="0" dirty="0"/>
              <a:t>”) </a:t>
            </a:r>
            <a:r>
              <a:rPr lang="ro-RO"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oferă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elementului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es-XL"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128422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21</a:t>
            </a:r>
            <a:r>
              <a:rPr lang="en-US" dirty="0"/>
              <a:t> din </a:t>
            </a:r>
            <a:r>
              <a:rPr lang="en-US" dirty="0" err="1"/>
              <a:t>Convenția</a:t>
            </a:r>
            <a:r>
              <a:rPr lang="en-US" dirty="0"/>
              <a:t> de la </a:t>
            </a:r>
            <a:r>
              <a:rPr lang="en-US" dirty="0" err="1"/>
              <a:t>Budapesta</a:t>
            </a:r>
            <a:r>
              <a:rPr lang="en-US" dirty="0"/>
              <a:t> cu un element</a:t>
            </a:r>
            <a:r>
              <a:rPr lang="en-US" b="0" dirty="0"/>
              <a:t>(“</a:t>
            </a:r>
            <a:r>
              <a:rPr kumimoji="0" lang="ro-RO" sz="1600" b="0" i="0" u="none" strike="noStrike" kern="1200" cap="none" spc="0" normalizeH="0" baseline="0" noProof="0" dirty="0">
                <a:ln>
                  <a:noFill/>
                </a:ln>
                <a:solidFill>
                  <a:srgbClr val="C00000"/>
                </a:solidFill>
                <a:effectLst/>
                <a:uLnTx/>
                <a:uFillTx/>
                <a:latin typeface="Calibri" panose="020F0502020204030204"/>
                <a:ea typeface="+mn-ea"/>
                <a:cs typeface="+mn-cs"/>
              </a:rPr>
              <a:t>comunicațiilor specificate </a:t>
            </a:r>
            <a:r>
              <a:rPr lang="en-US" b="0" dirty="0"/>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oferă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elementului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es-XL"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3962682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o-RO" sz="3600" dirty="0"/>
              <a:t>Acest </a:t>
            </a:r>
            <a:r>
              <a:rPr lang="ro-RO" sz="3600" dirty="0" err="1"/>
              <a:t>slide</a:t>
            </a:r>
            <a:r>
              <a:rPr lang="ro-RO" sz="3600" dirty="0"/>
              <a:t> prezintă obiectivul acestei sesiuni. Subliniază ce ar trebui să se aștepte participanții să învețe din </a:t>
            </a:r>
            <a:r>
              <a:rPr lang="ro-RO" sz="3600" dirty="0" err="1"/>
              <a:t>slide</a:t>
            </a:r>
            <a:r>
              <a:rPr lang="ro-RO" sz="3600" dirty="0"/>
              <a:t>-uri. Participanții pot fi informați că acest </a:t>
            </a:r>
            <a:r>
              <a:rPr lang="ro-RO" sz="3600" dirty="0" err="1"/>
              <a:t>slide</a:t>
            </a:r>
            <a:r>
              <a:rPr lang="ro-RO" sz="3600" dirty="0"/>
              <a:t> va fi repetat la terminarea sesiunii pentru a evalua dacă obiectivele au fost realizate. </a:t>
            </a:r>
            <a:endParaRPr lang="en-GB" sz="3600" dirty="0"/>
          </a:p>
        </p:txBody>
      </p:sp>
    </p:spTree>
    <p:extLst>
      <p:ext uri="{BB962C8B-B14F-4D97-AF65-F5344CB8AC3E}">
        <p14:creationId xmlns:p14="http://schemas.microsoft.com/office/powerpoint/2010/main" val="1236759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21</a:t>
            </a:r>
            <a:r>
              <a:rPr lang="en-US" dirty="0"/>
              <a:t> din </a:t>
            </a:r>
            <a:r>
              <a:rPr lang="en-US" dirty="0" err="1"/>
              <a:t>Convenția</a:t>
            </a:r>
            <a:r>
              <a:rPr lang="en-US" dirty="0"/>
              <a:t> de la </a:t>
            </a:r>
            <a:r>
              <a:rPr lang="en-US" dirty="0" err="1"/>
              <a:t>Budapesta</a:t>
            </a:r>
            <a:r>
              <a:rPr lang="en-US" dirty="0"/>
              <a:t> cu un </a:t>
            </a:r>
            <a:r>
              <a:rPr lang="en-US" dirty="0" err="1"/>
              <a:t>element</a:t>
            </a:r>
            <a:r>
              <a:rPr lang="en-US" b="0" dirty="0" err="1"/>
              <a:t>ne</a:t>
            </a:r>
            <a:r>
              <a:rPr lang="en-US" b="0" dirty="0"/>
              <a:t> element (“</a:t>
            </a:r>
            <a:r>
              <a:rPr lang="ro-RO" sz="1200" b="0" dirty="0">
                <a:solidFill>
                  <a:srgbClr val="C00000"/>
                </a:solidFill>
              </a:rPr>
              <a:t>pe teritoriul acesteia</a:t>
            </a:r>
            <a:r>
              <a:rPr lang="en-US" b="0" dirty="0"/>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oferă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elementului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es-XL"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34027690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21</a:t>
            </a:r>
            <a:r>
              <a:rPr lang="en-US" dirty="0"/>
              <a:t> din </a:t>
            </a:r>
            <a:r>
              <a:rPr lang="en-US" dirty="0" err="1"/>
              <a:t>Convenția</a:t>
            </a:r>
            <a:r>
              <a:rPr lang="en-US" dirty="0"/>
              <a:t> de la </a:t>
            </a:r>
            <a:r>
              <a:rPr lang="en-US" dirty="0" err="1"/>
              <a:t>Budapesta</a:t>
            </a:r>
            <a:r>
              <a:rPr lang="en-US" dirty="0"/>
              <a:t> cu un element</a:t>
            </a:r>
            <a:r>
              <a:rPr lang="ro-RO" dirty="0"/>
              <a:t> </a:t>
            </a:r>
            <a:r>
              <a:rPr lang="en-US" b="0" dirty="0"/>
              <a:t>(“</a:t>
            </a:r>
            <a:r>
              <a:rPr lang="ro-RO" sz="1200" b="0" dirty="0">
                <a:solidFill>
                  <a:srgbClr val="C00000"/>
                </a:solidFill>
              </a:rPr>
              <a:t>să adopte măsuri de ordin legislativ și alte măsuri după cum este necesar</a:t>
            </a:r>
            <a:r>
              <a:rPr lang="en-US" b="0" dirty="0"/>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evidențiat</a:t>
            </a:r>
            <a:endParaRPr lang="en-US" dirty="0"/>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oferă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elementului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es-XL"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30114052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21</a:t>
            </a:r>
            <a:r>
              <a:rPr lang="en-US" dirty="0"/>
              <a:t> din </a:t>
            </a:r>
            <a:r>
              <a:rPr lang="en-US" dirty="0" err="1"/>
              <a:t>Convenția</a:t>
            </a:r>
            <a:r>
              <a:rPr lang="en-US" dirty="0"/>
              <a:t> de la </a:t>
            </a:r>
            <a:r>
              <a:rPr lang="en-US" dirty="0" err="1"/>
              <a:t>Budapesta</a:t>
            </a:r>
            <a:r>
              <a:rPr lang="en-US" dirty="0"/>
              <a:t> cu un element</a:t>
            </a:r>
            <a:r>
              <a:rPr lang="en-US" b="0" dirty="0"/>
              <a:t> (“</a:t>
            </a:r>
            <a:r>
              <a:rPr lang="ro-RO" sz="1200" b="0" dirty="0">
                <a:solidFill>
                  <a:srgbClr val="C00000"/>
                </a:solidFill>
              </a:rPr>
              <a:t>obliga un furnizor de servicii să păstreze confidențialitatea </a:t>
            </a:r>
            <a:r>
              <a:rPr lang="en-US" b="0" dirty="0"/>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oferă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elementului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es-XL"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35530505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a:t>
            </a:r>
            <a:r>
              <a:rPr lang="en-US" dirty="0"/>
              <a:t>1 din </a:t>
            </a:r>
            <a:r>
              <a:rPr lang="en-US" dirty="0" err="1"/>
              <a:t>Convenția</a:t>
            </a:r>
            <a:r>
              <a:rPr lang="en-US" dirty="0"/>
              <a:t> de la </a:t>
            </a:r>
            <a:r>
              <a:rPr lang="en-US" dirty="0" err="1"/>
              <a:t>Budapesta</a:t>
            </a:r>
            <a:r>
              <a:rPr lang="en-US" dirty="0"/>
              <a:t> cu un element</a:t>
            </a:r>
            <a:r>
              <a:rPr lang="en-US" b="0" dirty="0"/>
              <a:t>(“</a:t>
            </a:r>
            <a:r>
              <a:rPr kumimoji="0" lang="ro-RO" sz="1600" b="0" i="0" u="none" strike="noStrike" kern="1200" cap="none" spc="0" normalizeH="0" baseline="0" noProof="0" dirty="0">
                <a:ln>
                  <a:noFill/>
                </a:ln>
                <a:solidFill>
                  <a:srgbClr val="C00000"/>
                </a:solidFill>
                <a:effectLst/>
                <a:uLnTx/>
                <a:uFillTx/>
                <a:latin typeface="Calibri" panose="020F0502020204030204"/>
                <a:ea typeface="+mn-ea"/>
                <a:cs typeface="+mn-cs"/>
              </a:rPr>
              <a:t>obiectul articolelor 14 și 15</a:t>
            </a:r>
            <a:r>
              <a:rPr lang="en-US" b="0" dirty="0"/>
              <a:t>”) </a:t>
            </a:r>
            <a:r>
              <a:rPr lang="ro-RO" b="0" dirty="0"/>
              <a:t>e</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oferă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elementului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b="0" i="0" kern="1200" dirty="0" smtClean="0">
                <a:solidFill>
                  <a:schemeClr val="tx1"/>
                </a:solidFill>
                <a:effectLst/>
                <a:latin typeface="+mn-lt"/>
                <a:ea typeface="+mn-ea"/>
                <a:cs typeface="+mn-cs"/>
              </a:rPr>
              <a:t>La fel ca toate competențele stabilite în conformitate cu Convenția de la Budapesta, această competență procedurală este, de asemenea, supusă condițiilor și garanțiilor. Posibile garanții relevante au fost enumerate pe diapozitiv.</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34303714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o-RO" sz="2400" b="0" i="0" u="none" strike="noStrike" kern="1200" cap="none" spc="0" normalizeH="0" baseline="0" noProof="0" dirty="0">
                <a:ln>
                  <a:noFill/>
                </a:ln>
                <a:solidFill>
                  <a:prstClr val="white"/>
                </a:solidFill>
                <a:effectLst/>
                <a:uLnTx/>
                <a:uFillTx/>
                <a:latin typeface="Calibri Light" panose="020F0302020204030204"/>
                <a:ea typeface="+mn-ea"/>
                <a:cs typeface="+mn-cs"/>
              </a:rPr>
              <a:t>Răspunsul corect este b) Nu - interceptarea datelor de conținut  poate fi exercitată numai în legătură cu sisteme informatice specifice</a:t>
            </a:r>
            <a:endParaRPr lang="x-es-XL" b="0" dirty="0"/>
          </a:p>
          <a:p>
            <a:endParaRPr lang="en-US"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4816487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Articolul</a:t>
            </a:r>
            <a:r>
              <a:rPr lang="en-US" dirty="0"/>
              <a:t> 22 </a:t>
            </a:r>
            <a:r>
              <a:rPr lang="en-US" dirty="0" err="1"/>
              <a:t>stabilește</a:t>
            </a:r>
            <a:r>
              <a:rPr lang="en-US" dirty="0"/>
              <a:t> o </a:t>
            </a:r>
            <a:r>
              <a:rPr lang="en-US" dirty="0" err="1"/>
              <a:t>serie</a:t>
            </a:r>
            <a:r>
              <a:rPr lang="en-US" dirty="0"/>
              <a:t> de </a:t>
            </a:r>
            <a:r>
              <a:rPr lang="en-US" dirty="0" err="1"/>
              <a:t>criterii</a:t>
            </a:r>
            <a:r>
              <a:rPr lang="en-US" dirty="0"/>
              <a:t> </a:t>
            </a:r>
            <a:r>
              <a:rPr lang="en-US" dirty="0" err="1"/>
              <a:t>în</a:t>
            </a:r>
            <a:r>
              <a:rPr lang="en-US" dirty="0"/>
              <a:t> </a:t>
            </a:r>
            <a:r>
              <a:rPr lang="en-US" dirty="0" err="1"/>
              <a:t>temeiul</a:t>
            </a:r>
            <a:r>
              <a:rPr lang="en-US" dirty="0"/>
              <a:t> </a:t>
            </a:r>
            <a:r>
              <a:rPr lang="en-US" dirty="0" err="1"/>
              <a:t>căruia</a:t>
            </a:r>
            <a:r>
              <a:rPr lang="en-US" dirty="0"/>
              <a:t> </a:t>
            </a:r>
            <a:r>
              <a:rPr lang="en-US" dirty="0" err="1"/>
              <a:t>părțile</a:t>
            </a:r>
            <a:r>
              <a:rPr lang="en-US" dirty="0"/>
              <a:t> la </a:t>
            </a:r>
            <a:r>
              <a:rPr lang="en-US" dirty="0" err="1"/>
              <a:t>Convenția</a:t>
            </a:r>
            <a:r>
              <a:rPr lang="en-US" dirty="0"/>
              <a:t> de la </a:t>
            </a:r>
            <a:r>
              <a:rPr lang="en-US" dirty="0" err="1"/>
              <a:t>Budapesta</a:t>
            </a:r>
            <a:r>
              <a:rPr lang="en-US" dirty="0"/>
              <a:t> sunt </a:t>
            </a:r>
            <a:r>
              <a:rPr lang="en-US" dirty="0" err="1"/>
              <a:t>obliga</a:t>
            </a:r>
            <a:r>
              <a:rPr lang="ro-RO" dirty="0"/>
              <a:t>te</a:t>
            </a:r>
            <a:r>
              <a:rPr lang="en-US" dirty="0"/>
              <a:t> </a:t>
            </a:r>
            <a:r>
              <a:rPr lang="en-US" dirty="0" err="1"/>
              <a:t>să</a:t>
            </a:r>
            <a:r>
              <a:rPr lang="en-US" dirty="0"/>
              <a:t> </a:t>
            </a:r>
            <a:r>
              <a:rPr lang="en-US" dirty="0" err="1"/>
              <a:t>stabilească</a:t>
            </a:r>
            <a:r>
              <a:rPr lang="en-US" dirty="0"/>
              <a:t> </a:t>
            </a:r>
            <a:r>
              <a:rPr lang="en-US" dirty="0" err="1"/>
              <a:t>jurisdicția</a:t>
            </a:r>
            <a:r>
              <a:rPr lang="en-US" dirty="0"/>
              <a:t> </a:t>
            </a:r>
            <a:r>
              <a:rPr lang="en-US" dirty="0" err="1"/>
              <a:t>asupra</a:t>
            </a:r>
            <a:r>
              <a:rPr lang="en-US" dirty="0"/>
              <a:t> </a:t>
            </a:r>
            <a:r>
              <a:rPr lang="en-US" dirty="0" err="1"/>
              <a:t>infracțiunilor</a:t>
            </a:r>
            <a:r>
              <a:rPr lang="en-US" dirty="0"/>
              <a:t> </a:t>
            </a:r>
            <a:r>
              <a:rPr lang="en-US" dirty="0" err="1"/>
              <a:t>stabilite</a:t>
            </a:r>
            <a:r>
              <a:rPr lang="en-US" dirty="0"/>
              <a:t> </a:t>
            </a:r>
            <a:r>
              <a:rPr lang="en-US" dirty="0" err="1"/>
              <a:t>în</a:t>
            </a:r>
            <a:r>
              <a:rPr lang="en-US" dirty="0"/>
              <a:t> </a:t>
            </a:r>
            <a:r>
              <a:rPr lang="en-US" dirty="0" err="1"/>
              <a:t>conformitate</a:t>
            </a:r>
            <a:r>
              <a:rPr lang="en-US" dirty="0"/>
              <a:t> cu </a:t>
            </a:r>
            <a:r>
              <a:rPr lang="ro-RO" dirty="0"/>
              <a:t>A</a:t>
            </a:r>
            <a:r>
              <a:rPr lang="en-US" dirty="0" err="1"/>
              <a:t>rticolele</a:t>
            </a:r>
            <a:r>
              <a:rPr lang="en-US" dirty="0"/>
              <a:t> 2-11 din </a:t>
            </a:r>
            <a:r>
              <a:rPr lang="en-US" dirty="0" err="1"/>
              <a:t>Convenția</a:t>
            </a:r>
            <a:r>
              <a:rPr lang="en-US" dirty="0"/>
              <a:t> de la </a:t>
            </a:r>
            <a:r>
              <a:rPr lang="en-US" dirty="0" err="1"/>
              <a:t>Budapesta</a:t>
            </a:r>
            <a:r>
              <a:rPr lang="en-US" dirty="0"/>
              <a:t>. </a:t>
            </a:r>
            <a:r>
              <a:rPr lang="en-US" dirty="0" err="1"/>
              <a:t>Acesta</a:t>
            </a:r>
            <a:r>
              <a:rPr lang="en-US" dirty="0"/>
              <a:t> </a:t>
            </a:r>
            <a:r>
              <a:rPr lang="en-US" dirty="0" err="1"/>
              <a:t>acoperă</a:t>
            </a:r>
            <a:r>
              <a:rPr lang="en-US" dirty="0"/>
              <a:t> </a:t>
            </a:r>
            <a:r>
              <a:rPr lang="en-US" dirty="0" err="1"/>
              <a:t>atât</a:t>
            </a:r>
            <a:r>
              <a:rPr lang="en-US" dirty="0"/>
              <a:t> </a:t>
            </a:r>
            <a:r>
              <a:rPr lang="en-US" dirty="0" err="1"/>
              <a:t>principiul</a:t>
            </a:r>
            <a:r>
              <a:rPr lang="en-US" dirty="0"/>
              <a:t> </a:t>
            </a:r>
            <a:r>
              <a:rPr lang="en-US" dirty="0" err="1"/>
              <a:t>teritorialității</a:t>
            </a:r>
            <a:r>
              <a:rPr lang="en-US" dirty="0"/>
              <a:t>, </a:t>
            </a:r>
            <a:r>
              <a:rPr lang="en-US" dirty="0" err="1"/>
              <a:t>cât</a:t>
            </a:r>
            <a:r>
              <a:rPr lang="en-US" dirty="0"/>
              <a:t> </a:t>
            </a:r>
            <a:r>
              <a:rPr lang="en-US" dirty="0" err="1"/>
              <a:t>și</a:t>
            </a:r>
            <a:r>
              <a:rPr lang="en-US" dirty="0"/>
              <a:t> </a:t>
            </a:r>
            <a:r>
              <a:rPr lang="en-US" dirty="0" err="1"/>
              <a:t>principiul</a:t>
            </a:r>
            <a:r>
              <a:rPr lang="en-US" dirty="0"/>
              <a:t> </a:t>
            </a:r>
            <a:r>
              <a:rPr lang="en-US" dirty="0" err="1"/>
              <a:t>naționalității</a:t>
            </a:r>
            <a:r>
              <a:rPr lang="en-US" dirty="0"/>
              <a:t>, </a:t>
            </a:r>
            <a:r>
              <a:rPr lang="en-US" dirty="0" err="1"/>
              <a:t>și</a:t>
            </a:r>
            <a:r>
              <a:rPr lang="en-US" dirty="0"/>
              <a:t> </a:t>
            </a:r>
            <a:r>
              <a:rPr lang="en-US" dirty="0" err="1"/>
              <a:t>explică</a:t>
            </a:r>
            <a:r>
              <a:rPr lang="en-US" dirty="0"/>
              <a:t>, de </a:t>
            </a:r>
            <a:r>
              <a:rPr lang="en-US" dirty="0" err="1"/>
              <a:t>asemenea</a:t>
            </a:r>
            <a:r>
              <a:rPr lang="en-US" dirty="0"/>
              <a:t>, </a:t>
            </a:r>
            <a:r>
              <a:rPr lang="ro-RO" dirty="0"/>
              <a:t>când</a:t>
            </a:r>
            <a:r>
              <a:rPr lang="en-US" dirty="0"/>
              <a:t> </a:t>
            </a:r>
            <a:r>
              <a:rPr lang="ro-RO" dirty="0"/>
              <a:t>P</a:t>
            </a:r>
            <a:r>
              <a:rPr lang="en-US" dirty="0" err="1"/>
              <a:t>ărțile</a:t>
            </a:r>
            <a:r>
              <a:rPr lang="en-US" dirty="0"/>
              <a:t> nu pot </a:t>
            </a:r>
            <a:r>
              <a:rPr lang="en-US" dirty="0" err="1"/>
              <a:t>pune</a:t>
            </a:r>
            <a:r>
              <a:rPr lang="en-US" dirty="0"/>
              <a:t> </a:t>
            </a:r>
            <a:r>
              <a:rPr lang="en-US" dirty="0" err="1"/>
              <a:t>în</a:t>
            </a:r>
            <a:r>
              <a:rPr lang="en-US" dirty="0"/>
              <a:t> </a:t>
            </a:r>
            <a:r>
              <a:rPr lang="en-US" dirty="0" err="1"/>
              <a:t>aplicare</a:t>
            </a:r>
            <a:r>
              <a:rPr lang="en-US" dirty="0"/>
              <a:t> </a:t>
            </a:r>
            <a:r>
              <a:rPr lang="en-US" dirty="0" err="1"/>
              <a:t>anumite</a:t>
            </a:r>
            <a:r>
              <a:rPr lang="en-US" dirty="0"/>
              <a:t> </a:t>
            </a:r>
            <a:r>
              <a:rPr lang="en-US" dirty="0" err="1"/>
              <a:t>dispoziții</a:t>
            </a:r>
            <a:r>
              <a:rPr lang="en-US" dirty="0"/>
              <a:t>.</a:t>
            </a:r>
          </a:p>
          <a:p>
            <a:r>
              <a:rPr lang="en-US" dirty="0" err="1"/>
              <a:t>Având</a:t>
            </a:r>
            <a:r>
              <a:rPr lang="en-US" dirty="0"/>
              <a:t> </a:t>
            </a:r>
            <a:r>
              <a:rPr lang="en-US" dirty="0" err="1"/>
              <a:t>în</a:t>
            </a:r>
            <a:r>
              <a:rPr lang="en-US" dirty="0"/>
              <a:t> </a:t>
            </a:r>
            <a:r>
              <a:rPr lang="en-US" dirty="0" err="1"/>
              <a:t>vedere</a:t>
            </a:r>
            <a:r>
              <a:rPr lang="en-US" dirty="0"/>
              <a:t> </a:t>
            </a:r>
            <a:r>
              <a:rPr lang="en-US" dirty="0" err="1"/>
              <a:t>caracterul</a:t>
            </a:r>
            <a:r>
              <a:rPr lang="en-US" dirty="0"/>
              <a:t> </a:t>
            </a:r>
            <a:r>
              <a:rPr lang="en-US" dirty="0" err="1"/>
              <a:t>transnațional</a:t>
            </a:r>
            <a:r>
              <a:rPr lang="en-US" dirty="0"/>
              <a:t> al </a:t>
            </a:r>
            <a:r>
              <a:rPr lang="en-US" dirty="0" err="1"/>
              <a:t>criminalității</a:t>
            </a:r>
            <a:r>
              <a:rPr lang="en-US" dirty="0"/>
              <a:t> </a:t>
            </a:r>
            <a:r>
              <a:rPr lang="en-US" dirty="0" err="1"/>
              <a:t>cibernetice</a:t>
            </a:r>
            <a:r>
              <a:rPr lang="en-US" dirty="0"/>
              <a:t>, </a:t>
            </a:r>
            <a:r>
              <a:rPr lang="ro-RO" dirty="0"/>
              <a:t>A</a:t>
            </a:r>
            <a:r>
              <a:rPr lang="en-US" dirty="0" err="1"/>
              <a:t>rticolul</a:t>
            </a:r>
            <a:r>
              <a:rPr lang="en-US" dirty="0"/>
              <a:t> 22, de </a:t>
            </a:r>
            <a:r>
              <a:rPr lang="en-US" dirty="0" err="1"/>
              <a:t>asemenea</a:t>
            </a:r>
            <a:r>
              <a:rPr lang="en-US" dirty="0"/>
              <a:t>, </a:t>
            </a:r>
            <a:r>
              <a:rPr lang="en-US" dirty="0" err="1"/>
              <a:t>foarte</a:t>
            </a:r>
            <a:r>
              <a:rPr lang="en-US" dirty="0"/>
              <a:t> important </a:t>
            </a:r>
            <a:r>
              <a:rPr lang="en-US" dirty="0" err="1"/>
              <a:t>prevede</a:t>
            </a:r>
            <a:r>
              <a:rPr lang="en-US" dirty="0"/>
              <a:t> un </a:t>
            </a:r>
            <a:r>
              <a:rPr lang="en-US" dirty="0" err="1"/>
              <a:t>proces</a:t>
            </a:r>
            <a:r>
              <a:rPr lang="en-US" dirty="0"/>
              <a:t> </a:t>
            </a:r>
            <a:r>
              <a:rPr lang="en-US" dirty="0" err="1"/>
              <a:t>consultativ</a:t>
            </a:r>
            <a:r>
              <a:rPr lang="en-US" dirty="0"/>
              <a:t> </a:t>
            </a:r>
            <a:r>
              <a:rPr lang="en-US" dirty="0" err="1"/>
              <a:t>în</a:t>
            </a:r>
            <a:r>
              <a:rPr lang="en-US" dirty="0"/>
              <a:t> care </a:t>
            </a:r>
            <a:r>
              <a:rPr lang="en-US" dirty="0" err="1"/>
              <a:t>două</a:t>
            </a:r>
            <a:r>
              <a:rPr lang="en-US" dirty="0"/>
              <a:t> state au o </a:t>
            </a:r>
            <a:r>
              <a:rPr lang="en-US" dirty="0" err="1"/>
              <a:t>jurisdicție</a:t>
            </a:r>
            <a:r>
              <a:rPr lang="en-US" dirty="0"/>
              <a:t> </a:t>
            </a:r>
            <a:r>
              <a:rPr lang="en-US" dirty="0" err="1"/>
              <a:t>concurentă</a:t>
            </a:r>
            <a:r>
              <a:rPr lang="en-US" dirty="0"/>
              <a:t> pe </a:t>
            </a:r>
            <a:r>
              <a:rPr lang="en-US" dirty="0" err="1"/>
              <a:t>baza</a:t>
            </a:r>
            <a:r>
              <a:rPr lang="en-US" dirty="0"/>
              <a:t> </a:t>
            </a:r>
            <a:r>
              <a:rPr lang="ro-RO" dirty="0"/>
              <a:t>prerogativelor</a:t>
            </a:r>
            <a:r>
              <a:rPr lang="en-US" dirty="0"/>
              <a:t> lor </a:t>
            </a:r>
            <a:r>
              <a:rPr lang="en-US" dirty="0" err="1"/>
              <a:t>în</a:t>
            </a:r>
            <a:r>
              <a:rPr lang="en-US" dirty="0"/>
              <a:t> </a:t>
            </a:r>
            <a:r>
              <a:rPr lang="en-US" dirty="0" err="1"/>
              <a:t>aplicarea</a:t>
            </a:r>
            <a:r>
              <a:rPr lang="en-US" dirty="0"/>
              <a:t> </a:t>
            </a:r>
            <a:r>
              <a:rPr lang="en-US" dirty="0" err="1"/>
              <a:t>principiului</a:t>
            </a:r>
            <a:r>
              <a:rPr lang="en-US" dirty="0"/>
              <a:t> </a:t>
            </a:r>
            <a:r>
              <a:rPr lang="en-US" dirty="0" err="1"/>
              <a:t>teritorialității</a:t>
            </a:r>
            <a:r>
              <a:rPr lang="en-US" dirty="0"/>
              <a:t> </a:t>
            </a:r>
            <a:r>
              <a:rPr lang="en-US" dirty="0" err="1"/>
              <a:t>și</a:t>
            </a:r>
            <a:r>
              <a:rPr lang="en-US" dirty="0"/>
              <a:t> / </a:t>
            </a:r>
            <a:r>
              <a:rPr lang="en-US" dirty="0" err="1"/>
              <a:t>sau</a:t>
            </a:r>
            <a:r>
              <a:rPr lang="en-US" dirty="0"/>
              <a:t> a </a:t>
            </a:r>
            <a:r>
              <a:rPr lang="en-US" dirty="0" err="1"/>
              <a:t>principiului</a:t>
            </a:r>
            <a:r>
              <a:rPr lang="en-US" dirty="0"/>
              <a:t> </a:t>
            </a:r>
            <a:r>
              <a:rPr lang="en-US" dirty="0" err="1"/>
              <a:t>naționalității</a:t>
            </a:r>
            <a:endParaRPr lang="ro-RO" dirty="0"/>
          </a:p>
          <a:p>
            <a:r>
              <a:rPr lang="en-US" dirty="0"/>
              <a:t>. </a:t>
            </a:r>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p14="http://schemas.microsoft.com/office/powerpoint/2010/main" val="10119747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a:t>
            </a:r>
            <a:r>
              <a:rPr lang="en-US" dirty="0"/>
              <a:t>2 din </a:t>
            </a:r>
            <a:r>
              <a:rPr lang="en-US" dirty="0" err="1"/>
              <a:t>Convenția</a:t>
            </a:r>
            <a:r>
              <a:rPr lang="en-US" dirty="0"/>
              <a:t> de la </a:t>
            </a:r>
            <a:r>
              <a:rPr lang="en-US" dirty="0" err="1"/>
              <a:t>Budapesta</a:t>
            </a:r>
            <a:r>
              <a:rPr lang="en-US" dirty="0"/>
              <a:t> cu un element </a:t>
            </a:r>
            <a:r>
              <a:rPr lang="en-US" b="0" dirty="0"/>
              <a:t>(“</a:t>
            </a:r>
            <a:r>
              <a:rPr lang="ro-RO" sz="1200" b="0" dirty="0">
                <a:solidFill>
                  <a:srgbClr val="C00000"/>
                </a:solidFill>
              </a:rPr>
              <a:t>pe teritoriul acesteia</a:t>
            </a:r>
            <a:r>
              <a:rPr lang="en-US" b="0" dirty="0"/>
              <a:t>”) </a:t>
            </a:r>
            <a:r>
              <a:rPr lang="en-US" dirty="0" err="1"/>
              <a:t>eviden</a:t>
            </a:r>
            <a:r>
              <a:rPr lang="ro-RO" dirty="0" err="1"/>
              <a:t>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oferă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elementului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en-US" dirty="0" err="1"/>
              <a:t>Acest</a:t>
            </a:r>
            <a:r>
              <a:rPr lang="en-US" dirty="0"/>
              <a:t> element </a:t>
            </a:r>
            <a:r>
              <a:rPr lang="en-US" dirty="0" err="1"/>
              <a:t>prezintă</a:t>
            </a:r>
            <a:r>
              <a:rPr lang="en-US" dirty="0"/>
              <a:t> </a:t>
            </a:r>
            <a:r>
              <a:rPr lang="en-US" dirty="0" err="1"/>
              <a:t>principiul</a:t>
            </a:r>
            <a:r>
              <a:rPr lang="en-US" dirty="0"/>
              <a:t> </a:t>
            </a:r>
            <a:r>
              <a:rPr lang="en-US" dirty="0" err="1"/>
              <a:t>cel</a:t>
            </a:r>
            <a:r>
              <a:rPr lang="en-US" dirty="0"/>
              <a:t> </a:t>
            </a:r>
            <a:r>
              <a:rPr lang="en-US" dirty="0" err="1"/>
              <a:t>mai</a:t>
            </a:r>
            <a:r>
              <a:rPr lang="en-US" dirty="0"/>
              <a:t> fundamental al </a:t>
            </a:r>
            <a:r>
              <a:rPr lang="en-US" dirty="0" err="1"/>
              <a:t>teritorialității</a:t>
            </a:r>
            <a:r>
              <a:rPr lang="en-US" dirty="0"/>
              <a:t> - </a:t>
            </a:r>
            <a:r>
              <a:rPr lang="en-US" dirty="0" err="1"/>
              <a:t>afirmând</a:t>
            </a:r>
            <a:r>
              <a:rPr lang="en-US" dirty="0"/>
              <a:t> </a:t>
            </a:r>
            <a:r>
              <a:rPr lang="en-US" dirty="0" err="1"/>
              <a:t>că</a:t>
            </a:r>
            <a:r>
              <a:rPr lang="en-US" dirty="0"/>
              <a:t> o </a:t>
            </a:r>
            <a:r>
              <a:rPr lang="en-US" dirty="0" err="1"/>
              <a:t>țară</a:t>
            </a:r>
            <a:r>
              <a:rPr lang="en-US" dirty="0"/>
              <a:t> </a:t>
            </a:r>
            <a:r>
              <a:rPr lang="en-US" dirty="0" err="1"/>
              <a:t>își</a:t>
            </a:r>
            <a:r>
              <a:rPr lang="en-US" dirty="0"/>
              <a:t> </a:t>
            </a:r>
            <a:r>
              <a:rPr lang="en-US" dirty="0" err="1"/>
              <a:t>poate</a:t>
            </a:r>
            <a:r>
              <a:rPr lang="en-US" dirty="0"/>
              <a:t> </a:t>
            </a:r>
            <a:r>
              <a:rPr lang="en-US" dirty="0" err="1"/>
              <a:t>exercita</a:t>
            </a:r>
            <a:r>
              <a:rPr lang="en-US" dirty="0"/>
              <a:t> </a:t>
            </a:r>
            <a:r>
              <a:rPr lang="en-US" dirty="0" err="1"/>
              <a:t>jurisdicția</a:t>
            </a:r>
            <a:r>
              <a:rPr lang="en-US" dirty="0"/>
              <a:t> </a:t>
            </a:r>
            <a:r>
              <a:rPr lang="en-US" dirty="0" err="1"/>
              <a:t>asupra</a:t>
            </a:r>
            <a:r>
              <a:rPr lang="en-US" dirty="0"/>
              <a:t> </a:t>
            </a:r>
            <a:r>
              <a:rPr lang="en-US" dirty="0" err="1"/>
              <a:t>unei</a:t>
            </a:r>
            <a:r>
              <a:rPr lang="en-US" dirty="0"/>
              <a:t> </a:t>
            </a:r>
            <a:r>
              <a:rPr lang="en-US" dirty="0" err="1"/>
              <a:t>infracțiuni</a:t>
            </a:r>
            <a:r>
              <a:rPr lang="en-US" dirty="0"/>
              <a:t> </a:t>
            </a:r>
            <a:r>
              <a:rPr lang="en-US" dirty="0" err="1"/>
              <a:t>stabilite</a:t>
            </a:r>
            <a:r>
              <a:rPr lang="en-US" dirty="0"/>
              <a:t> </a:t>
            </a:r>
            <a:r>
              <a:rPr lang="en-US" dirty="0" err="1"/>
              <a:t>în</a:t>
            </a:r>
            <a:r>
              <a:rPr lang="en-US" dirty="0"/>
              <a:t> </a:t>
            </a:r>
            <a:r>
              <a:rPr lang="en-US" dirty="0" err="1"/>
              <a:t>conformitate</a:t>
            </a:r>
            <a:r>
              <a:rPr lang="en-US" dirty="0"/>
              <a:t> cu </a:t>
            </a:r>
            <a:r>
              <a:rPr lang="en-US" dirty="0" err="1"/>
              <a:t>articolul</a:t>
            </a:r>
            <a:r>
              <a:rPr lang="en-US" dirty="0"/>
              <a:t> 2-11 din </a:t>
            </a:r>
            <a:r>
              <a:rPr lang="en-US" dirty="0" err="1"/>
              <a:t>Convenția</a:t>
            </a:r>
            <a:r>
              <a:rPr lang="en-US" dirty="0"/>
              <a:t> de la </a:t>
            </a:r>
            <a:r>
              <a:rPr lang="en-US" dirty="0" err="1"/>
              <a:t>Budapesta</a:t>
            </a:r>
            <a:r>
              <a:rPr lang="en-US" dirty="0"/>
              <a:t>, </a:t>
            </a:r>
            <a:r>
              <a:rPr lang="ro-RO" dirty="0"/>
              <a:t>când </a:t>
            </a:r>
            <a:r>
              <a:rPr lang="en-US" dirty="0" err="1"/>
              <a:t>această</a:t>
            </a:r>
            <a:r>
              <a:rPr lang="en-US" dirty="0"/>
              <a:t> </a:t>
            </a:r>
            <a:r>
              <a:rPr lang="en-US" dirty="0" err="1"/>
              <a:t>infracțiune</a:t>
            </a:r>
            <a:r>
              <a:rPr lang="en-US" dirty="0"/>
              <a:t> a </a:t>
            </a:r>
            <a:r>
              <a:rPr lang="en-US" dirty="0" err="1"/>
              <a:t>fost</a:t>
            </a:r>
            <a:r>
              <a:rPr lang="en-US" dirty="0"/>
              <a:t> </a:t>
            </a:r>
            <a:r>
              <a:rPr lang="en-US" dirty="0" err="1"/>
              <a:t>comisă</a:t>
            </a:r>
            <a:r>
              <a:rPr lang="en-US" dirty="0"/>
              <a:t> pe </a:t>
            </a:r>
            <a:r>
              <a:rPr lang="en-US" dirty="0" err="1"/>
              <a:t>teritoriul</a:t>
            </a:r>
            <a:r>
              <a:rPr lang="en-US" dirty="0"/>
              <a:t> </a:t>
            </a:r>
            <a:r>
              <a:rPr lang="en-US" dirty="0" err="1"/>
              <a:t>său</a:t>
            </a:r>
            <a:r>
              <a:rPr lang="en-US" dirty="0"/>
              <a:t>. Slide-ul </a:t>
            </a:r>
            <a:r>
              <a:rPr lang="en-US" dirty="0" err="1"/>
              <a:t>oferă</a:t>
            </a:r>
            <a:r>
              <a:rPr lang="en-US" dirty="0"/>
              <a:t> </a:t>
            </a:r>
            <a:r>
              <a:rPr lang="en-US" dirty="0" err="1"/>
              <a:t>exemple</a:t>
            </a:r>
            <a:r>
              <a:rPr lang="en-US" dirty="0"/>
              <a:t> de </a:t>
            </a:r>
            <a:r>
              <a:rPr lang="en-US" dirty="0" err="1"/>
              <a:t>cazuri</a:t>
            </a:r>
            <a:r>
              <a:rPr lang="en-US" dirty="0"/>
              <a:t> </a:t>
            </a:r>
            <a:r>
              <a:rPr lang="en-US" dirty="0" err="1"/>
              <a:t>în</a:t>
            </a:r>
            <a:r>
              <a:rPr lang="en-US" dirty="0"/>
              <a:t> care o </a:t>
            </a:r>
            <a:r>
              <a:rPr lang="en-US" dirty="0" err="1"/>
              <a:t>parte</a:t>
            </a:r>
            <a:r>
              <a:rPr lang="en-US" dirty="0"/>
              <a:t> </a:t>
            </a:r>
            <a:r>
              <a:rPr lang="en-US" dirty="0" err="1"/>
              <a:t>poate</a:t>
            </a:r>
            <a:r>
              <a:rPr lang="en-US" dirty="0"/>
              <a:t> </a:t>
            </a:r>
            <a:r>
              <a:rPr lang="en-US" dirty="0" err="1"/>
              <a:t>afirma</a:t>
            </a:r>
            <a:r>
              <a:rPr lang="en-US" dirty="0"/>
              <a:t> </a:t>
            </a:r>
            <a:r>
              <a:rPr lang="en-US" dirty="0" err="1"/>
              <a:t>jurisdicția</a:t>
            </a:r>
            <a:r>
              <a:rPr lang="en-US" dirty="0"/>
              <a:t> </a:t>
            </a:r>
            <a:r>
              <a:rPr lang="en-US" dirty="0" err="1"/>
              <a:t>teritorială</a:t>
            </a:r>
            <a:endParaRPr lang="ro-RO"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endParaRPr lang="en-US"/>
          </a:p>
        </p:txBody>
      </p:sp>
    </p:spTree>
    <p:extLst>
      <p:ext uri="{BB962C8B-B14F-4D97-AF65-F5344CB8AC3E}">
        <p14:creationId xmlns:p14="http://schemas.microsoft.com/office/powerpoint/2010/main" val="29269185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a:t>
            </a:r>
            <a:r>
              <a:rPr lang="en-US" dirty="0"/>
              <a:t>2 din </a:t>
            </a:r>
            <a:r>
              <a:rPr lang="en-US" dirty="0" err="1"/>
              <a:t>Convenția</a:t>
            </a:r>
            <a:r>
              <a:rPr lang="en-US" dirty="0"/>
              <a:t> de la </a:t>
            </a:r>
            <a:r>
              <a:rPr lang="en-US" dirty="0" err="1"/>
              <a:t>Budapesta</a:t>
            </a:r>
            <a:r>
              <a:rPr lang="en-US" dirty="0"/>
              <a:t> cu un element</a:t>
            </a:r>
            <a:r>
              <a:rPr lang="ro-RO" dirty="0"/>
              <a:t> </a:t>
            </a:r>
            <a:r>
              <a:rPr lang="en-US" b="0" dirty="0"/>
              <a:t>(“</a:t>
            </a:r>
            <a:r>
              <a:rPr lang="ro-RO" sz="1200" b="0" dirty="0">
                <a:solidFill>
                  <a:srgbClr val="C00000"/>
                </a:solidFill>
              </a:rPr>
              <a:t>vas sub pavilionul</a:t>
            </a:r>
            <a:r>
              <a:rPr lang="en-US" sz="1200" b="0" dirty="0">
                <a:solidFill>
                  <a:srgbClr val="FF0000"/>
                </a:solidFill>
                <a:latin typeface="+mj-lt"/>
              </a:rPr>
              <a:t>…. </a:t>
            </a:r>
            <a:r>
              <a:rPr lang="ro-RO" sz="1200" b="0" dirty="0">
                <a:solidFill>
                  <a:srgbClr val="C00000"/>
                </a:solidFill>
              </a:rPr>
              <a:t>aeronavă înregistrată conform legilor</a:t>
            </a:r>
            <a:r>
              <a:rPr lang="en-US" sz="1200" b="0" dirty="0">
                <a:solidFill>
                  <a:srgbClr val="FF0000"/>
                </a:solidFill>
                <a:latin typeface="+mj-lt"/>
              </a:rPr>
              <a:t>…</a:t>
            </a:r>
            <a:r>
              <a:rPr lang="en-US" b="0" dirty="0"/>
              <a:t>”) </a:t>
            </a:r>
            <a:r>
              <a:rPr lang="en-US" dirty="0" err="1"/>
              <a:t>eviden</a:t>
            </a:r>
            <a:r>
              <a:rPr lang="ro-RO" dirty="0" err="1"/>
              <a:t>țiat</a:t>
            </a:r>
            <a:r>
              <a:rPr lang="en-US" dirty="0"/>
              <a:t>.</a:t>
            </a:r>
          </a:p>
          <a:p>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oferă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elementului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ro-RO" sz="1200" b="0" i="0" kern="1200" dirty="0" smtClean="0">
                <a:solidFill>
                  <a:schemeClr val="tx1"/>
                </a:solidFill>
                <a:effectLst/>
                <a:latin typeface="+mn-lt"/>
                <a:ea typeface="+mn-ea"/>
                <a:cs typeface="+mn-cs"/>
              </a:rPr>
              <a:t>Acest element subliniază aspecte suplimentare la principiul teritorialității - afirmând că o țară își poate exercita jurisdicția asupra unei infracțiuni stabilite în conformitate cu articolul 2-11 din Convenția de la Budapesta în cazul în care o astfel de infracțiune a fost comisă pe o navă care arborează pavilionul său sau o aeronavă înregistrată conform legilor sale. Aceasta este adesea văzută ca o incluziune importantă, deoarece navele și aeronavele pot fi, în orice moment, în afara jurisdicției teritoriale obișnuite a unui stat, dar statul poate avea în continuare un interes în urmărirea acestuia. Multe țări își exercită jurisdicția în ceea ce privește infracțiunile obișnuite atunci când sunt comise pe nave care arborează pavilionul lor sau aeronave înregistrate în conformitate cu legislația țărilor lor. </a:t>
            </a:r>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50</a:t>
            </a:fld>
            <a:endParaRPr lang="en-US"/>
          </a:p>
        </p:txBody>
      </p:sp>
    </p:spTree>
    <p:extLst>
      <p:ext uri="{BB962C8B-B14F-4D97-AF65-F5344CB8AC3E}">
        <p14:creationId xmlns:p14="http://schemas.microsoft.com/office/powerpoint/2010/main" val="37004933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a:t>
            </a:r>
            <a:r>
              <a:rPr lang="en-US" dirty="0"/>
              <a:t>2 din </a:t>
            </a:r>
            <a:r>
              <a:rPr lang="en-US" dirty="0" err="1"/>
              <a:t>Convenția</a:t>
            </a:r>
            <a:r>
              <a:rPr lang="en-US" dirty="0"/>
              <a:t> de la </a:t>
            </a:r>
            <a:r>
              <a:rPr lang="en-US" dirty="0" err="1"/>
              <a:t>Budapesta</a:t>
            </a:r>
            <a:r>
              <a:rPr lang="en-US" dirty="0"/>
              <a:t> cu un element</a:t>
            </a:r>
            <a:r>
              <a:rPr lang="ro-RO" dirty="0"/>
              <a:t> </a:t>
            </a:r>
            <a:r>
              <a:rPr lang="en-US" b="0" dirty="0"/>
              <a:t>(“</a:t>
            </a:r>
            <a:r>
              <a:rPr lang="ro-RO" sz="1200" b="0" dirty="0">
                <a:solidFill>
                  <a:srgbClr val="C00000"/>
                </a:solidFill>
              </a:rPr>
              <a:t>unul dintre cetățenii săi, dacă infracțiunea este pedepsită ..</a:t>
            </a:r>
            <a:r>
              <a:rPr kumimoji="0" lang="ro-RO" sz="1600" b="0" i="0" u="none" strike="noStrike" kern="1200" cap="none" spc="0" normalizeH="0" baseline="0" noProof="0" dirty="0">
                <a:ln>
                  <a:noFill/>
                </a:ln>
                <a:solidFill>
                  <a:srgbClr val="C00000"/>
                </a:solidFill>
                <a:effectLst/>
                <a:uLnTx/>
                <a:uFillTx/>
                <a:latin typeface="Calibri" panose="020F0502020204030204"/>
                <a:ea typeface="+mn-ea"/>
                <a:cs typeface="+mn-cs"/>
              </a:rPr>
              <a:t>acolo unde a fost comisă</a:t>
            </a:r>
            <a:r>
              <a:rPr lang="en-US" sz="1200" b="0" dirty="0">
                <a:solidFill>
                  <a:srgbClr val="FF0000"/>
                </a:solidFill>
                <a:latin typeface="+mj-lt"/>
              </a:rPr>
              <a:t>….. </a:t>
            </a:r>
            <a:r>
              <a:rPr lang="ro-RO" sz="1200" b="0" dirty="0">
                <a:solidFill>
                  <a:srgbClr val="C00000"/>
                </a:solidFill>
              </a:rPr>
              <a:t>în afara jurisdicției teritoriale a oricărui stat</a:t>
            </a:r>
            <a:r>
              <a:rPr lang="en-US" b="0" dirty="0"/>
              <a:t>”) </a:t>
            </a:r>
            <a:r>
              <a:rPr lang="en-US" dirty="0" err="1"/>
              <a:t>eviden</a:t>
            </a:r>
            <a:r>
              <a:rPr lang="ro-RO" dirty="0" err="1"/>
              <a:t>țiat</a:t>
            </a:r>
            <a:r>
              <a:rPr lang="en-US" dirty="0"/>
              <a:t>.</a:t>
            </a:r>
          </a:p>
          <a:p>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oferă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elementului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ro-RO"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b="0" i="0" kern="1200" dirty="0" smtClean="0">
                <a:solidFill>
                  <a:schemeClr val="tx1"/>
                </a:solidFill>
                <a:effectLst/>
                <a:latin typeface="+mn-lt"/>
                <a:ea typeface="+mn-ea"/>
                <a:cs typeface="+mn-cs"/>
              </a:rPr>
              <a:t>Acest element subliniază principiul cel mai fundamental al naționalității - afirmând că o țară își poate exercita jurisdicția asupra unei infracțiuni stabilite în conformitate cu articolul 2-11 din Convenția de la Budapesta în cazul în care o astfel de infracțiune a fost comisă de unul dintre cetățenii săi. Există o condiție suplimentară conform căreia infracțiunea trebuie să fie fie o infracțiune pe teritoriul în care a fost comisă, fie să fie comisă în afara jurisdicției teritoriale a oricărui stat. </a:t>
            </a:r>
            <a:endParaRPr lang="ro-RO"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endParaRPr lang="en-US"/>
          </a:p>
        </p:txBody>
      </p:sp>
    </p:spTree>
    <p:extLst>
      <p:ext uri="{BB962C8B-B14F-4D97-AF65-F5344CB8AC3E}">
        <p14:creationId xmlns:p14="http://schemas.microsoft.com/office/powerpoint/2010/main" val="4291184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a:t>
            </a:r>
            <a:r>
              <a:rPr lang="en-US" dirty="0"/>
              <a:t>2 din </a:t>
            </a:r>
            <a:r>
              <a:rPr lang="en-US" dirty="0" err="1"/>
              <a:t>Convenția</a:t>
            </a:r>
            <a:r>
              <a:rPr lang="en-US" dirty="0"/>
              <a:t> de la </a:t>
            </a:r>
            <a:r>
              <a:rPr lang="en-US" dirty="0" err="1"/>
              <a:t>Budapesta</a:t>
            </a:r>
            <a:r>
              <a:rPr lang="en-US" dirty="0"/>
              <a:t> cu un element</a:t>
            </a:r>
            <a:r>
              <a:rPr lang="ro-RO" dirty="0"/>
              <a:t> </a:t>
            </a:r>
            <a:r>
              <a:rPr lang="en-US" b="0" dirty="0"/>
              <a:t>(“</a:t>
            </a:r>
            <a:r>
              <a:rPr kumimoji="0" lang="ro-RO" sz="1500" b="0" i="0" u="none" strike="noStrike" kern="1200" cap="none" spc="0" normalizeH="0" baseline="0" noProof="0" dirty="0">
                <a:ln>
                  <a:noFill/>
                </a:ln>
                <a:solidFill>
                  <a:srgbClr val="C00000"/>
                </a:solidFill>
                <a:effectLst/>
                <a:uLnTx/>
                <a:uFillTx/>
                <a:latin typeface="Calibri" panose="020F0502020204030204"/>
                <a:ea typeface="+mn-ea"/>
                <a:cs typeface="+mn-cs"/>
              </a:rPr>
              <a:t>rezerva dreptul de a nu aplica sau de aplica regulile de competență descrise în paragrafele 1.b la 1.d </a:t>
            </a:r>
            <a:r>
              <a:rPr lang="ro-RO" sz="1200" b="0" dirty="0">
                <a:solidFill>
                  <a:srgbClr val="C00000"/>
                </a:solidFill>
              </a:rPr>
              <a:t>numai în cazuri și situații specifice</a:t>
            </a:r>
            <a:r>
              <a:rPr lang="en-US" b="0" dirty="0"/>
              <a:t>”) </a:t>
            </a:r>
            <a:r>
              <a:rPr lang="en-US" dirty="0" err="1"/>
              <a:t>eviden</a:t>
            </a:r>
            <a:r>
              <a:rPr lang="ro-RO" dirty="0" err="1"/>
              <a:t>țiat</a:t>
            </a:r>
            <a:r>
              <a:rPr lang="en-US" dirty="0"/>
              <a:t>.</a:t>
            </a:r>
          </a:p>
          <a:p>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oferă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elementului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b="0" i="0" kern="1200" dirty="0" smtClean="0">
                <a:solidFill>
                  <a:schemeClr val="tx1"/>
                </a:solidFill>
                <a:effectLst/>
                <a:latin typeface="+mn-lt"/>
                <a:ea typeface="+mn-ea"/>
                <a:cs typeface="+mn-cs"/>
              </a:rPr>
              <a:t>Acest element esențial oferă statelor capacitatea de a nu aplica anumite cerințe în legătură cu jurisdicția. În mod efectiv, singura cerință obligatorie în legătură cu jurisdicția în temeiul Convenției de la Budapesta este cea enumerată la articolul 22.1.a (principiul fundamental al teritorialității).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en-US"/>
          </a:p>
        </p:txBody>
      </p:sp>
    </p:spTree>
    <p:extLst>
      <p:ext uri="{BB962C8B-B14F-4D97-AF65-F5344CB8AC3E}">
        <p14:creationId xmlns:p14="http://schemas.microsoft.com/office/powerpoint/2010/main" val="931965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a:t>
            </a:fld>
            <a:endParaRPr lang="en-US" altLang="en-US"/>
          </a:p>
        </p:txBody>
      </p:sp>
    </p:spTree>
    <p:extLst>
      <p:ext uri="{BB962C8B-B14F-4D97-AF65-F5344CB8AC3E}">
        <p14:creationId xmlns:p14="http://schemas.microsoft.com/office/powerpoint/2010/main" val="444726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a:t>
            </a:r>
            <a:r>
              <a:rPr lang="en-US" dirty="0"/>
              <a:t>2 din </a:t>
            </a:r>
            <a:r>
              <a:rPr lang="en-US" dirty="0" err="1"/>
              <a:t>Convenția</a:t>
            </a:r>
            <a:r>
              <a:rPr lang="en-US" dirty="0"/>
              <a:t> de la </a:t>
            </a:r>
            <a:r>
              <a:rPr lang="en-US" dirty="0" err="1"/>
              <a:t>Budapesta</a:t>
            </a:r>
            <a:r>
              <a:rPr lang="en-US" dirty="0"/>
              <a:t> cu un element</a:t>
            </a:r>
            <a:r>
              <a:rPr lang="en-US" b="0" dirty="0"/>
              <a:t>(“</a:t>
            </a:r>
            <a:r>
              <a:rPr kumimoji="0" lang="ro-RO" sz="1600" b="0" i="0" u="none" strike="noStrike" kern="1200" cap="none" spc="0" normalizeH="0" baseline="0" noProof="0" dirty="0">
                <a:ln>
                  <a:noFill/>
                </a:ln>
                <a:solidFill>
                  <a:srgbClr val="C00000"/>
                </a:solidFill>
                <a:effectLst/>
                <a:uLnTx/>
                <a:uFillTx/>
                <a:latin typeface="Calibri" panose="020F0502020204030204"/>
                <a:ea typeface="+mn-ea"/>
                <a:cs typeface="+mn-cs"/>
              </a:rPr>
              <a:t>un infractor suspect este prezent pe teritoriul acesteia și nu-l/nu o extrădează </a:t>
            </a:r>
            <a:r>
              <a:rPr lang="en-US" sz="1200" b="0" dirty="0">
                <a:solidFill>
                  <a:srgbClr val="FF0000"/>
                </a:solidFill>
                <a:latin typeface="+mj-lt"/>
              </a:rPr>
              <a:t>… </a:t>
            </a:r>
            <a:r>
              <a:rPr kumimoji="0" lang="ro-RO" sz="1600" b="0" i="0" u="none" strike="noStrike" kern="1200" cap="none" spc="0" normalizeH="0" baseline="0" noProof="0" dirty="0">
                <a:ln>
                  <a:noFill/>
                </a:ln>
                <a:solidFill>
                  <a:srgbClr val="C00000"/>
                </a:solidFill>
                <a:effectLst/>
                <a:uLnTx/>
                <a:uFillTx/>
                <a:latin typeface="Calibri" panose="020F0502020204030204"/>
                <a:ea typeface="+mn-ea"/>
                <a:cs typeface="+mn-cs"/>
              </a:rPr>
              <a:t>numai în baza naționalității acestuia/acesteia</a:t>
            </a:r>
            <a:r>
              <a:rPr lang="en-US" sz="1200" b="0" dirty="0">
                <a:latin typeface="+mj-lt"/>
              </a:rPr>
              <a:t>,</a:t>
            </a:r>
            <a:r>
              <a:rPr lang="en-US" b="0" dirty="0"/>
              <a:t>”) </a:t>
            </a:r>
            <a:r>
              <a:rPr lang="en-US" dirty="0" err="1"/>
              <a:t>eviden</a:t>
            </a:r>
            <a:r>
              <a:rPr lang="ro-RO" dirty="0" err="1"/>
              <a:t>țiat</a:t>
            </a:r>
            <a:r>
              <a:rPr lang="en-US" dirty="0"/>
              <a:t>.</a:t>
            </a:r>
          </a:p>
          <a:p>
            <a:r>
              <a:rPr lang="en-US" b="0"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oferă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elementului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b="0" i="0" kern="1200" dirty="0" smtClean="0">
                <a:solidFill>
                  <a:schemeClr val="tx1"/>
                </a:solidFill>
                <a:effectLst/>
                <a:latin typeface="+mn-lt"/>
                <a:ea typeface="+mn-ea"/>
                <a:cs typeface="+mn-cs"/>
              </a:rPr>
              <a:t>Acest slide explică faptul că o parte trebuie să își exercite jurisdicția dacă respinge o cerere de extrădare pentru un presupus infractor numai pe baza naționalității sale. Aceasta este pentru a se asigura că presupusul infractor poate fi supus unei proceduri penale în țara în care se află.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endParaRPr lang="en-US"/>
          </a:p>
        </p:txBody>
      </p:sp>
    </p:spTree>
    <p:extLst>
      <p:ext uri="{BB962C8B-B14F-4D97-AF65-F5344CB8AC3E}">
        <p14:creationId xmlns:p14="http://schemas.microsoft.com/office/powerpoint/2010/main" val="16387594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a:t>
            </a:r>
            <a:r>
              <a:rPr lang="en-US" dirty="0"/>
              <a:t>2 din </a:t>
            </a:r>
            <a:r>
              <a:rPr lang="en-US" dirty="0" err="1"/>
              <a:t>Convenția</a:t>
            </a:r>
            <a:r>
              <a:rPr lang="en-US" dirty="0"/>
              <a:t> de la </a:t>
            </a:r>
            <a:r>
              <a:rPr lang="en-US" dirty="0" err="1"/>
              <a:t>Budapesta</a:t>
            </a:r>
            <a:r>
              <a:rPr lang="en-US" dirty="0"/>
              <a:t> cu un element</a:t>
            </a:r>
            <a:r>
              <a:rPr lang="ro-RO" dirty="0"/>
              <a:t> </a:t>
            </a:r>
            <a:r>
              <a:rPr lang="en-US" b="0" dirty="0"/>
              <a:t>(“</a:t>
            </a:r>
            <a:r>
              <a:rPr lang="ro-RO" sz="1200" b="0" dirty="0">
                <a:solidFill>
                  <a:srgbClr val="C00000"/>
                </a:solidFill>
              </a:rPr>
              <a:t>nu exclude nicio jurisdicție penală</a:t>
            </a:r>
            <a:r>
              <a:rPr lang="en-US" sz="1200" b="0" dirty="0">
                <a:solidFill>
                  <a:srgbClr val="FF0000"/>
                </a:solidFill>
                <a:latin typeface="+mj-lt"/>
              </a:rPr>
              <a:t>… </a:t>
            </a:r>
            <a:r>
              <a:rPr kumimoji="0" lang="ro-RO" sz="1600" b="0" i="0" u="none" strike="noStrike" kern="1200" cap="none" spc="0" normalizeH="0" baseline="0" noProof="0" dirty="0">
                <a:ln>
                  <a:noFill/>
                </a:ln>
                <a:solidFill>
                  <a:srgbClr val="C00000"/>
                </a:solidFill>
                <a:effectLst/>
                <a:uLnTx/>
                <a:uFillTx/>
                <a:latin typeface="Calibri" panose="020F0502020204030204"/>
                <a:ea typeface="+mn-ea"/>
                <a:cs typeface="+mn-cs"/>
              </a:rPr>
              <a:t>în conformitate cu legislația  sa internă</a:t>
            </a:r>
            <a:r>
              <a:rPr lang="en-US" sz="1200" b="0" dirty="0">
                <a:solidFill>
                  <a:srgbClr val="FF0000"/>
                </a:solidFill>
                <a:latin typeface="+mj-lt"/>
              </a:rPr>
              <a:t>.</a:t>
            </a:r>
            <a:r>
              <a:rPr lang="en-US" b="0" dirty="0"/>
              <a:t>”) </a:t>
            </a:r>
            <a:r>
              <a:rPr lang="en-US" dirty="0" err="1"/>
              <a:t>eviden</a:t>
            </a:r>
            <a:r>
              <a:rPr lang="ro-RO" dirty="0" err="1"/>
              <a:t>țiat</a:t>
            </a:r>
            <a:r>
              <a:rPr lang="en-US" dirty="0"/>
              <a:t>.</a:t>
            </a:r>
          </a:p>
          <a:p>
            <a:r>
              <a:rPr lang="en-US" b="0"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oferă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elementului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b="0" i="0" kern="1200" dirty="0" smtClean="0">
                <a:solidFill>
                  <a:schemeClr val="tx1"/>
                </a:solidFill>
                <a:effectLst/>
                <a:latin typeface="+mn-lt"/>
                <a:ea typeface="+mn-ea"/>
                <a:cs typeface="+mn-cs"/>
              </a:rPr>
              <a:t>O caracteristică importantă a Convenției de la Budapesta este că nu exclude nicio jurisdicție penală pe care o parte ar putea dori să o pună în aplicare prin dispozițiile sale în</a:t>
            </a:r>
            <a:r>
              <a:rPr lang="ro-RO" sz="1200" b="0" i="0" kern="1200" baseline="0" dirty="0" smtClean="0">
                <a:solidFill>
                  <a:schemeClr val="tx1"/>
                </a:solidFill>
                <a:effectLst/>
                <a:latin typeface="+mn-lt"/>
                <a:ea typeface="+mn-ea"/>
                <a:cs typeface="+mn-cs"/>
              </a:rPr>
              <a:t> conformitate cu legislația </a:t>
            </a:r>
            <a:r>
              <a:rPr lang="ro-RO" sz="1200" b="0" i="0" kern="1200" dirty="0" smtClean="0">
                <a:solidFill>
                  <a:schemeClr val="tx1"/>
                </a:solidFill>
                <a:effectLst/>
                <a:latin typeface="+mn-lt"/>
                <a:ea typeface="+mn-ea"/>
                <a:cs typeface="+mn-cs"/>
              </a:rPr>
              <a:t>internă.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54</a:t>
            </a:fld>
            <a:endParaRPr lang="en-US"/>
          </a:p>
        </p:txBody>
      </p:sp>
    </p:spTree>
    <p:extLst>
      <p:ext uri="{BB962C8B-B14F-4D97-AF65-F5344CB8AC3E}">
        <p14:creationId xmlns:p14="http://schemas.microsoft.com/office/powerpoint/2010/main" val="36382622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ro-RO" dirty="0"/>
              <a:t> </a:t>
            </a:r>
            <a:r>
              <a:rPr lang="en-US" dirty="0" err="1"/>
              <a:t>arată</a:t>
            </a:r>
            <a:r>
              <a:rPr lang="en-US" dirty="0"/>
              <a:t> </a:t>
            </a:r>
            <a:r>
              <a:rPr lang="en-US" dirty="0" err="1"/>
              <a:t>textul</a:t>
            </a:r>
            <a:r>
              <a:rPr lang="en-US" dirty="0"/>
              <a:t> </a:t>
            </a:r>
            <a:r>
              <a:rPr lang="ro-RO" dirty="0"/>
              <a:t>A</a:t>
            </a:r>
            <a:r>
              <a:rPr lang="en-US" dirty="0" err="1"/>
              <a:t>rticolului</a:t>
            </a:r>
            <a:r>
              <a:rPr lang="en-US" dirty="0"/>
              <a:t> </a:t>
            </a:r>
            <a:r>
              <a:rPr lang="ro-RO" dirty="0"/>
              <a:t>2</a:t>
            </a:r>
            <a:r>
              <a:rPr lang="en-US" dirty="0"/>
              <a:t>2 din </a:t>
            </a:r>
            <a:r>
              <a:rPr lang="en-US" dirty="0" err="1"/>
              <a:t>Convenția</a:t>
            </a:r>
            <a:r>
              <a:rPr lang="en-US" dirty="0"/>
              <a:t> de la </a:t>
            </a:r>
            <a:r>
              <a:rPr lang="en-US" dirty="0" err="1"/>
              <a:t>Budapesta</a:t>
            </a:r>
            <a:r>
              <a:rPr lang="en-US" dirty="0"/>
              <a:t> cu un element</a:t>
            </a:r>
            <a:r>
              <a:rPr lang="en-US" b="0" dirty="0"/>
              <a:t>(“</a:t>
            </a:r>
            <a:r>
              <a:rPr lang="ro-RO" b="0" dirty="0"/>
              <a:t>c</a:t>
            </a:r>
            <a:r>
              <a:rPr lang="ro-RO" sz="1200" b="0" dirty="0">
                <a:solidFill>
                  <a:srgbClr val="C00000"/>
                </a:solidFill>
              </a:rPr>
              <a:t>ând mai mult de o Parte revendică jurisdicția </a:t>
            </a:r>
            <a:r>
              <a:rPr lang="en-US" sz="1200" b="0" dirty="0">
                <a:latin typeface="+mj-lt"/>
              </a:rPr>
              <a:t>… </a:t>
            </a:r>
            <a:r>
              <a:rPr kumimoji="0" lang="ro-RO" sz="1600" b="0" i="0" u="none" strike="noStrike" kern="1200" cap="none" spc="0" normalizeH="0" baseline="0" noProof="0" dirty="0">
                <a:ln>
                  <a:noFill/>
                </a:ln>
                <a:solidFill>
                  <a:srgbClr val="C00000"/>
                </a:solidFill>
                <a:effectLst/>
                <a:uLnTx/>
                <a:uFillTx/>
                <a:latin typeface="Calibri" panose="020F0502020204030204"/>
                <a:ea typeface="+mn-ea"/>
                <a:cs typeface="+mn-cs"/>
              </a:rPr>
              <a:t>se vor consulta</a:t>
            </a:r>
            <a:r>
              <a:rPr kumimoji="0" lang="ro-RO" sz="1600" b="1"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ro-RO"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600" b="0" i="0" u="none" strike="noStrike" kern="1200" cap="none" spc="0" normalizeH="0" baseline="0" noProof="0" dirty="0">
                <a:ln>
                  <a:noFill/>
                </a:ln>
                <a:solidFill>
                  <a:srgbClr val="C00000"/>
                </a:solidFill>
                <a:effectLst/>
                <a:uLnTx/>
                <a:uFillTx/>
                <a:latin typeface="Calibri" panose="020F0502020204030204"/>
                <a:ea typeface="+mn-ea"/>
                <a:cs typeface="+mn-cs"/>
              </a:rPr>
              <a:t>pentru a determina partea cea  mai potrivită pentru a exercita urmărirea penală</a:t>
            </a:r>
            <a:r>
              <a:rPr lang="en-US" sz="1200" b="0" dirty="0">
                <a:solidFill>
                  <a:srgbClr val="FF0000"/>
                </a:solidFill>
                <a:latin typeface="+mj-lt"/>
              </a:rPr>
              <a:t>..</a:t>
            </a:r>
            <a:r>
              <a:rPr lang="en-US" b="0" dirty="0"/>
              <a:t>”) </a:t>
            </a:r>
            <a:r>
              <a:rPr lang="en-US" dirty="0" err="1"/>
              <a:t>eviden</a:t>
            </a:r>
            <a:r>
              <a:rPr lang="ro-RO" dirty="0" err="1"/>
              <a:t>țiat</a:t>
            </a:r>
            <a:r>
              <a:rPr lang="en-US" dirty="0"/>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oferă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elementului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ro-RO"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ro-RO" sz="1200" b="0" i="0" kern="1200" dirty="0" smtClean="0">
                <a:solidFill>
                  <a:schemeClr val="tx1"/>
                </a:solidFill>
                <a:effectLst/>
                <a:latin typeface="+mn-lt"/>
                <a:ea typeface="+mn-ea"/>
                <a:cs typeface="+mn-cs"/>
              </a:rPr>
              <a:t>Având în vedere natura transnațională a </a:t>
            </a:r>
            <a:r>
              <a:rPr lang="ro-RO" sz="1200" b="0" i="0" kern="1200" smtClean="0">
                <a:solidFill>
                  <a:schemeClr val="tx1"/>
                </a:solidFill>
                <a:effectLst/>
                <a:latin typeface="+mn-lt"/>
                <a:ea typeface="+mn-ea"/>
                <a:cs typeface="+mn-cs"/>
              </a:rPr>
              <a:t>criminalității </a:t>
            </a:r>
            <a:r>
              <a:rPr lang="ro-RO" sz="1200" b="0" i="0" kern="1200" smtClean="0">
                <a:solidFill>
                  <a:schemeClr val="tx1"/>
                </a:solidFill>
                <a:effectLst/>
                <a:latin typeface="+mn-lt"/>
                <a:ea typeface="+mn-ea"/>
                <a:cs typeface="+mn-cs"/>
              </a:rPr>
              <a:t>informatice, </a:t>
            </a:r>
            <a:r>
              <a:rPr lang="ro-RO" sz="1200" b="0" i="0" kern="1200" dirty="0" smtClean="0">
                <a:solidFill>
                  <a:schemeClr val="tx1"/>
                </a:solidFill>
                <a:effectLst/>
                <a:latin typeface="+mn-lt"/>
                <a:ea typeface="+mn-ea"/>
                <a:cs typeface="+mn-cs"/>
              </a:rPr>
              <a:t>nu este neobișnuit că ar exista situații în care mai multe părți își exercită jurisdicția asupra unei infracțiuni sau a unui infractor. După cum a</a:t>
            </a:r>
            <a:r>
              <a:rPr lang="ro-RO" sz="1200" b="0" i="0" kern="1200" baseline="0" dirty="0" smtClean="0">
                <a:solidFill>
                  <a:schemeClr val="tx1"/>
                </a:solidFill>
                <a:effectLst/>
                <a:latin typeface="+mn-lt"/>
                <a:ea typeface="+mn-ea"/>
                <a:cs typeface="+mn-cs"/>
              </a:rPr>
              <a:t> fost </a:t>
            </a:r>
            <a:r>
              <a:rPr lang="ro-RO" sz="1200" b="0" i="0" kern="1200" dirty="0" smtClean="0">
                <a:solidFill>
                  <a:schemeClr val="tx1"/>
                </a:solidFill>
                <a:effectLst/>
                <a:latin typeface="+mn-lt"/>
                <a:ea typeface="+mn-ea"/>
                <a:cs typeface="+mn-cs"/>
              </a:rPr>
              <a:t>menționat în Paragraful 239 din Raportul explicativ al Convenției de la Budapesta, „De exemplu, multe atacuri cu</a:t>
            </a:r>
            <a:r>
              <a:rPr lang="ro-RO" sz="1200" b="0" i="0" kern="1200" baseline="0" dirty="0" smtClean="0">
                <a:solidFill>
                  <a:schemeClr val="tx1"/>
                </a:solidFill>
                <a:effectLst/>
                <a:latin typeface="+mn-lt"/>
                <a:ea typeface="+mn-ea"/>
                <a:cs typeface="+mn-cs"/>
              </a:rPr>
              <a:t> viruși </a:t>
            </a:r>
            <a:r>
              <a:rPr lang="ro-RO" sz="1200" b="0" i="0" kern="1200" dirty="0" smtClean="0">
                <a:solidFill>
                  <a:schemeClr val="tx1"/>
                </a:solidFill>
                <a:effectLst/>
                <a:latin typeface="+mn-lt"/>
                <a:ea typeface="+mn-ea"/>
                <a:cs typeface="+mn-cs"/>
              </a:rPr>
              <a:t>, fraude și încălcări ale drepturilor de autor comise prin utilizarea Internetului vizează victimele situate în multe state. Pentru a evita duplicarea eforturilor, neplăcerile inutile ale martorilor sau concurența între oficialii de aplicare a legii din statele în cauză sau pentru a facilita în alt mod eficiența sau corectitudinea procedurilor, cei afectați.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55</a:t>
            </a:fld>
            <a:endParaRPr lang="en-US"/>
          </a:p>
        </p:txBody>
      </p:sp>
    </p:spTree>
    <p:extLst>
      <p:ext uri="{BB962C8B-B14F-4D97-AF65-F5344CB8AC3E}">
        <p14:creationId xmlns:p14="http://schemas.microsoft.com/office/powerpoint/2010/main" val="24751319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3600" dirty="0" err="1"/>
              <a:t>Acest</a:t>
            </a:r>
            <a:r>
              <a:rPr lang="en-GB" sz="3600" dirty="0"/>
              <a:t> </a:t>
            </a:r>
            <a:r>
              <a:rPr lang="ro-RO" sz="3600" dirty="0" err="1"/>
              <a:t>slide</a:t>
            </a:r>
            <a:r>
              <a:rPr lang="en-GB" sz="3600" dirty="0"/>
              <a:t> </a:t>
            </a:r>
            <a:r>
              <a:rPr lang="en-GB" sz="3600" dirty="0" err="1"/>
              <a:t>repetă</a:t>
            </a:r>
            <a:r>
              <a:rPr lang="en-GB" sz="3600" dirty="0"/>
              <a:t> </a:t>
            </a:r>
            <a:r>
              <a:rPr lang="en-GB" sz="3600" dirty="0" err="1"/>
              <a:t>obiectivele</a:t>
            </a:r>
            <a:r>
              <a:rPr lang="en-GB" sz="3600" dirty="0"/>
              <a:t> </a:t>
            </a:r>
            <a:r>
              <a:rPr lang="en-GB" sz="3600" dirty="0" err="1"/>
              <a:t>acestei</a:t>
            </a:r>
            <a:r>
              <a:rPr lang="en-GB" sz="3600" dirty="0"/>
              <a:t> </a:t>
            </a:r>
            <a:r>
              <a:rPr lang="en-GB" sz="3600" dirty="0" err="1"/>
              <a:t>sesiuni</a:t>
            </a:r>
            <a:r>
              <a:rPr lang="en-GB" sz="3600" dirty="0"/>
              <a:t>. </a:t>
            </a:r>
            <a:r>
              <a:rPr lang="en-GB" sz="3600" dirty="0" err="1"/>
              <a:t>Formatorul</a:t>
            </a:r>
            <a:r>
              <a:rPr lang="en-GB" sz="3600" dirty="0"/>
              <a:t> </a:t>
            </a:r>
            <a:r>
              <a:rPr lang="en-GB" sz="3600" dirty="0" err="1"/>
              <a:t>poate</a:t>
            </a:r>
            <a:r>
              <a:rPr lang="en-GB" sz="3600" dirty="0"/>
              <a:t> </a:t>
            </a:r>
            <a:r>
              <a:rPr lang="en-GB" sz="3600" dirty="0" err="1"/>
              <a:t>trece</a:t>
            </a:r>
            <a:r>
              <a:rPr lang="en-GB" sz="3600" dirty="0"/>
              <a:t> </a:t>
            </a:r>
            <a:r>
              <a:rPr lang="en-GB" sz="3600" dirty="0" err="1"/>
              <a:t>prin</a:t>
            </a:r>
            <a:r>
              <a:rPr lang="en-GB" sz="3600" dirty="0"/>
              <a:t> </a:t>
            </a:r>
            <a:r>
              <a:rPr lang="en-GB" sz="3600" dirty="0" err="1"/>
              <a:t>aceste</a:t>
            </a:r>
            <a:r>
              <a:rPr lang="en-GB" sz="3600" dirty="0"/>
              <a:t> </a:t>
            </a:r>
            <a:r>
              <a:rPr lang="en-GB" sz="3600" dirty="0" err="1"/>
              <a:t>obiective</a:t>
            </a:r>
            <a:r>
              <a:rPr lang="en-GB" sz="3600" dirty="0"/>
              <a:t> </a:t>
            </a:r>
            <a:r>
              <a:rPr lang="en-GB" sz="3600" dirty="0" err="1"/>
              <a:t>pentru</a:t>
            </a:r>
            <a:r>
              <a:rPr lang="en-GB" sz="3600" dirty="0"/>
              <a:t> a se </a:t>
            </a:r>
            <a:r>
              <a:rPr lang="en-GB" sz="3600" dirty="0" err="1"/>
              <a:t>asigura</a:t>
            </a:r>
            <a:r>
              <a:rPr lang="en-GB" sz="3600" dirty="0"/>
              <a:t> </a:t>
            </a:r>
            <a:r>
              <a:rPr lang="en-GB" sz="3600" dirty="0" err="1"/>
              <a:t>că</a:t>
            </a:r>
            <a:r>
              <a:rPr lang="en-GB" sz="3600" dirty="0"/>
              <a:t> </a:t>
            </a:r>
            <a:r>
              <a:rPr lang="en-GB" sz="3600" dirty="0" err="1"/>
              <a:t>aceste</a:t>
            </a:r>
            <a:r>
              <a:rPr lang="en-GB" sz="3600" dirty="0"/>
              <a:t> </a:t>
            </a:r>
            <a:r>
              <a:rPr lang="en-GB" sz="3600" dirty="0" err="1"/>
              <a:t>aspecte</a:t>
            </a:r>
            <a:r>
              <a:rPr lang="en-GB" sz="3600" dirty="0"/>
              <a:t> au </a:t>
            </a:r>
            <a:r>
              <a:rPr lang="en-GB" sz="3600" dirty="0" err="1"/>
              <a:t>fost</a:t>
            </a:r>
            <a:r>
              <a:rPr lang="en-GB" sz="3600" dirty="0"/>
              <a:t> </a:t>
            </a:r>
            <a:r>
              <a:rPr lang="en-GB" sz="3600" dirty="0" err="1"/>
              <a:t>acoperite</a:t>
            </a:r>
            <a:r>
              <a:rPr lang="en-GB" sz="3600" dirty="0"/>
              <a:t> </a:t>
            </a:r>
            <a:r>
              <a:rPr lang="en-GB" sz="3600" dirty="0" err="1"/>
              <a:t>în</a:t>
            </a:r>
            <a:r>
              <a:rPr lang="en-GB" sz="3600" dirty="0"/>
              <a:t> </a:t>
            </a:r>
            <a:r>
              <a:rPr lang="en-GB" sz="3600" dirty="0" err="1"/>
              <a:t>acest</a:t>
            </a:r>
            <a:r>
              <a:rPr lang="en-GB" sz="3600" dirty="0"/>
              <a:t> </a:t>
            </a:r>
            <a:r>
              <a:rPr lang="en-GB" sz="3600" dirty="0" err="1"/>
              <a:t>modul</a:t>
            </a:r>
            <a:r>
              <a:rPr lang="en-GB" sz="3600" dirty="0"/>
              <a:t>. </a:t>
            </a:r>
          </a:p>
        </p:txBody>
      </p:sp>
    </p:spTree>
    <p:extLst>
      <p:ext uri="{BB962C8B-B14F-4D97-AF65-F5344CB8AC3E}">
        <p14:creationId xmlns:p14="http://schemas.microsoft.com/office/powerpoint/2010/main" val="48314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err="1"/>
              <a:t>Perchezi</a:t>
            </a:r>
            <a:r>
              <a:rPr lang="ro-RO" dirty="0" err="1"/>
              <a:t>ția</a:t>
            </a:r>
            <a:r>
              <a:rPr lang="ro-RO" dirty="0"/>
              <a:t> și sechestrarea sunt descrise în </a:t>
            </a:r>
            <a:r>
              <a:rPr lang="en-GB" dirty="0"/>
              <a:t>Artic</a:t>
            </a:r>
            <a:r>
              <a:rPr lang="ro-RO" dirty="0"/>
              <a:t>olul</a:t>
            </a:r>
            <a:r>
              <a:rPr lang="en-GB" dirty="0"/>
              <a:t> 19 </a:t>
            </a:r>
            <a:r>
              <a:rPr lang="ro-RO" dirty="0"/>
              <a:t>al Convenției de la</a:t>
            </a:r>
            <a:r>
              <a:rPr lang="en-GB" dirty="0"/>
              <a:t> Budapest</a:t>
            </a:r>
            <a:r>
              <a:rPr lang="ro-RO" dirty="0"/>
              <a:t>a</a:t>
            </a:r>
            <a:r>
              <a:rPr lang="en-GB" dirty="0"/>
              <a:t>. </a:t>
            </a:r>
          </a:p>
          <a:p>
            <a:pPr eaLnBrk="1" hangingPunct="1">
              <a:spcBef>
                <a:spcPct val="0"/>
              </a:spcBef>
            </a:pPr>
            <a:endParaRPr lang="en-GB" dirty="0"/>
          </a:p>
          <a:p>
            <a:pPr eaLnBrk="1" hangingPunct="1">
              <a:spcBef>
                <a:spcPct val="0"/>
              </a:spcBef>
            </a:pPr>
            <a:r>
              <a:rPr lang="en-GB" dirty="0" err="1"/>
              <a:t>Majoritatea</a:t>
            </a:r>
            <a:r>
              <a:rPr lang="en-GB" dirty="0"/>
              <a:t> </a:t>
            </a:r>
            <a:r>
              <a:rPr lang="en-GB" dirty="0" err="1"/>
              <a:t>regulilor</a:t>
            </a:r>
            <a:r>
              <a:rPr lang="en-GB" dirty="0"/>
              <a:t> </a:t>
            </a:r>
            <a:r>
              <a:rPr lang="en-GB" dirty="0" err="1"/>
              <a:t>procedurale</a:t>
            </a:r>
            <a:r>
              <a:rPr lang="en-GB" dirty="0"/>
              <a:t> </a:t>
            </a:r>
            <a:r>
              <a:rPr lang="en-GB" dirty="0" err="1"/>
              <a:t>naționale</a:t>
            </a:r>
            <a:r>
              <a:rPr lang="en-GB" dirty="0"/>
              <a:t> </a:t>
            </a:r>
            <a:r>
              <a:rPr lang="en-GB" dirty="0" err="1"/>
              <a:t>includ</a:t>
            </a:r>
            <a:r>
              <a:rPr lang="en-GB" dirty="0"/>
              <a:t> </a:t>
            </a:r>
            <a:r>
              <a:rPr lang="en-GB" dirty="0" err="1"/>
              <a:t>reglementări</a:t>
            </a:r>
            <a:r>
              <a:rPr lang="en-GB" dirty="0"/>
              <a:t> </a:t>
            </a:r>
            <a:r>
              <a:rPr lang="en-GB" dirty="0" err="1"/>
              <a:t>generale</a:t>
            </a:r>
            <a:r>
              <a:rPr lang="en-GB" dirty="0"/>
              <a:t> </a:t>
            </a:r>
            <a:r>
              <a:rPr lang="en-GB" dirty="0" err="1"/>
              <a:t>pentru</a:t>
            </a:r>
            <a:r>
              <a:rPr lang="en-GB" dirty="0"/>
              <a:t> </a:t>
            </a:r>
            <a:r>
              <a:rPr lang="ro-RO" dirty="0"/>
              <a:t>percheziție</a:t>
            </a:r>
            <a:r>
              <a:rPr lang="en-GB" dirty="0"/>
              <a:t> </a:t>
            </a:r>
            <a:r>
              <a:rPr lang="en-GB" dirty="0" err="1"/>
              <a:t>și</a:t>
            </a:r>
            <a:r>
              <a:rPr lang="en-GB" dirty="0"/>
              <a:t> </a:t>
            </a:r>
            <a:r>
              <a:rPr lang="ro-RO" dirty="0" err="1"/>
              <a:t>sechestr</a:t>
            </a:r>
            <a:r>
              <a:rPr lang="en-GB" dirty="0"/>
              <a:t>are, </a:t>
            </a:r>
            <a:r>
              <a:rPr lang="en-GB" dirty="0" err="1"/>
              <a:t>dar</a:t>
            </a:r>
            <a:r>
              <a:rPr lang="en-GB" dirty="0"/>
              <a:t> nu </a:t>
            </a:r>
            <a:r>
              <a:rPr lang="en-GB" dirty="0" err="1"/>
              <a:t>toate</a:t>
            </a:r>
            <a:r>
              <a:rPr lang="en-GB" dirty="0"/>
              <a:t> au reguli </a:t>
            </a:r>
            <a:r>
              <a:rPr lang="en-GB" dirty="0" err="1"/>
              <a:t>specifice</a:t>
            </a:r>
            <a:r>
              <a:rPr lang="en-GB" dirty="0"/>
              <a:t> care </a:t>
            </a:r>
            <a:r>
              <a:rPr lang="en-GB" dirty="0" err="1"/>
              <a:t>reglementează</a:t>
            </a:r>
            <a:r>
              <a:rPr lang="en-GB" dirty="0"/>
              <a:t> </a:t>
            </a:r>
            <a:r>
              <a:rPr lang="ro-RO" dirty="0"/>
              <a:t>percheziționarea</a:t>
            </a:r>
            <a:r>
              <a:rPr lang="en-GB" dirty="0"/>
              <a:t> </a:t>
            </a:r>
            <a:r>
              <a:rPr lang="en-GB" dirty="0" err="1"/>
              <a:t>și</a:t>
            </a:r>
            <a:r>
              <a:rPr lang="en-GB" dirty="0"/>
              <a:t> </a:t>
            </a:r>
            <a:r>
              <a:rPr lang="ro-RO" dirty="0" err="1"/>
              <a:t>sechestr</a:t>
            </a:r>
            <a:r>
              <a:rPr lang="en-GB" dirty="0"/>
              <a:t>area </a:t>
            </a:r>
            <a:r>
              <a:rPr lang="ro-RO" dirty="0"/>
              <a:t>sistemelor informatice. </a:t>
            </a:r>
            <a:r>
              <a:rPr lang="en-GB" dirty="0" err="1"/>
              <a:t>Multe</a:t>
            </a:r>
            <a:r>
              <a:rPr lang="en-GB" dirty="0"/>
              <a:t> </a:t>
            </a:r>
            <a:r>
              <a:rPr lang="en-GB" dirty="0" err="1"/>
              <a:t>jurisdicții</a:t>
            </a:r>
            <a:r>
              <a:rPr lang="en-GB" dirty="0"/>
              <a:t> pot </a:t>
            </a:r>
            <a:r>
              <a:rPr lang="en-GB" dirty="0" err="1"/>
              <a:t>trăi</a:t>
            </a:r>
            <a:r>
              <a:rPr lang="en-GB" dirty="0"/>
              <a:t> bine </a:t>
            </a:r>
            <a:r>
              <a:rPr lang="en-GB" dirty="0" err="1"/>
              <a:t>doar</a:t>
            </a:r>
            <a:r>
              <a:rPr lang="en-GB" dirty="0"/>
              <a:t> cu </a:t>
            </a:r>
            <a:r>
              <a:rPr lang="ro-RO" dirty="0"/>
              <a:t>percheziții </a:t>
            </a:r>
            <a:r>
              <a:rPr lang="en-GB" dirty="0" err="1"/>
              <a:t>și</a:t>
            </a:r>
            <a:r>
              <a:rPr lang="en-GB" dirty="0"/>
              <a:t> </a:t>
            </a:r>
            <a:r>
              <a:rPr lang="ro-RO" dirty="0"/>
              <a:t>sechestrări</a:t>
            </a:r>
            <a:r>
              <a:rPr lang="en-GB" dirty="0"/>
              <a:t> </a:t>
            </a:r>
            <a:r>
              <a:rPr lang="en-GB" dirty="0" err="1"/>
              <a:t>tradiționale</a:t>
            </a:r>
            <a:r>
              <a:rPr lang="en-GB" dirty="0"/>
              <a:t>. Cu </a:t>
            </a:r>
            <a:r>
              <a:rPr lang="en-GB" dirty="0" err="1"/>
              <a:t>toate</a:t>
            </a:r>
            <a:r>
              <a:rPr lang="en-GB" dirty="0"/>
              <a:t> </a:t>
            </a:r>
            <a:r>
              <a:rPr lang="en-GB" dirty="0" err="1"/>
              <a:t>acestea</a:t>
            </a:r>
            <a:r>
              <a:rPr lang="en-GB" dirty="0"/>
              <a:t>, </a:t>
            </a:r>
            <a:r>
              <a:rPr lang="en-GB" dirty="0" err="1"/>
              <a:t>lumea</a:t>
            </a:r>
            <a:r>
              <a:rPr lang="en-GB" dirty="0"/>
              <a:t> </a:t>
            </a:r>
            <a:r>
              <a:rPr lang="en-GB" dirty="0" err="1"/>
              <a:t>reală</a:t>
            </a:r>
            <a:r>
              <a:rPr lang="en-GB" dirty="0"/>
              <a:t> </a:t>
            </a:r>
            <a:r>
              <a:rPr lang="ro-RO" dirty="0"/>
              <a:t>ne </a:t>
            </a:r>
            <a:r>
              <a:rPr lang="en-GB" dirty="0" err="1"/>
              <a:t>învață</a:t>
            </a:r>
            <a:r>
              <a:rPr lang="en-GB" dirty="0"/>
              <a:t> </a:t>
            </a:r>
            <a:r>
              <a:rPr lang="en-GB" dirty="0" err="1"/>
              <a:t>că</a:t>
            </a:r>
            <a:r>
              <a:rPr lang="en-GB" dirty="0"/>
              <a:t> </a:t>
            </a:r>
            <a:r>
              <a:rPr lang="en-GB" dirty="0" err="1"/>
              <a:t>investigațiile</a:t>
            </a:r>
            <a:r>
              <a:rPr lang="en-GB" dirty="0"/>
              <a:t> </a:t>
            </a:r>
            <a:r>
              <a:rPr lang="en-GB" dirty="0" err="1"/>
              <a:t>digitale</a:t>
            </a:r>
            <a:r>
              <a:rPr lang="en-GB" dirty="0"/>
              <a:t> se </a:t>
            </a:r>
            <a:r>
              <a:rPr lang="en-GB" dirty="0" err="1"/>
              <a:t>confruntă</a:t>
            </a:r>
            <a:r>
              <a:rPr lang="en-GB" dirty="0"/>
              <a:t> cu </a:t>
            </a:r>
            <a:r>
              <a:rPr lang="en-GB" dirty="0" err="1"/>
              <a:t>provocări</a:t>
            </a:r>
            <a:r>
              <a:rPr lang="en-GB" dirty="0"/>
              <a:t> </a:t>
            </a:r>
            <a:r>
              <a:rPr lang="en-GB" dirty="0" err="1"/>
              <a:t>necunoscute</a:t>
            </a:r>
            <a:r>
              <a:rPr lang="en-GB" dirty="0"/>
              <a:t> anterior </a:t>
            </a:r>
            <a:r>
              <a:rPr lang="en-GB" dirty="0" err="1"/>
              <a:t>cauzate</a:t>
            </a:r>
            <a:r>
              <a:rPr lang="en-GB" dirty="0"/>
              <a:t>, de </a:t>
            </a:r>
            <a:r>
              <a:rPr lang="en-GB" dirty="0" err="1"/>
              <a:t>exemplu</a:t>
            </a:r>
            <a:r>
              <a:rPr lang="en-GB" dirty="0"/>
              <a:t>, de </a:t>
            </a:r>
            <a:r>
              <a:rPr lang="en-GB" dirty="0" err="1"/>
              <a:t>interconectarea</a:t>
            </a:r>
            <a:r>
              <a:rPr lang="en-GB" dirty="0"/>
              <a:t> </a:t>
            </a:r>
            <a:r>
              <a:rPr lang="en-GB" dirty="0" err="1"/>
              <a:t>sistemelor</a:t>
            </a:r>
            <a:r>
              <a:rPr lang="en-GB" dirty="0"/>
              <a:t> </a:t>
            </a:r>
            <a:r>
              <a:rPr lang="en-GB" dirty="0" err="1"/>
              <a:t>informatice</a:t>
            </a:r>
            <a:r>
              <a:rPr lang="en-GB" dirty="0"/>
              <a:t>. </a:t>
            </a:r>
          </a:p>
          <a:p>
            <a:pPr eaLnBrk="1" hangingPunct="1">
              <a:spcBef>
                <a:spcPct val="0"/>
              </a:spcBef>
            </a:pPr>
            <a:endParaRPr lang="en-GB" dirty="0"/>
          </a:p>
          <a:p>
            <a:pPr marL="0" marR="0" lvl="1" indent="0" algn="l" defTabSz="457200" rtl="0" eaLnBrk="1" fontAlgn="base" latinLnBrk="0" hangingPunct="1">
              <a:lnSpc>
                <a:spcPct val="100000"/>
              </a:lnSpc>
              <a:spcBef>
                <a:spcPct val="0"/>
              </a:spcBef>
              <a:spcAft>
                <a:spcPct val="0"/>
              </a:spcAft>
              <a:buClrTx/>
              <a:buSzTx/>
              <a:buFontTx/>
              <a:buNone/>
              <a:tabLst/>
              <a:defRPr/>
            </a:pPr>
            <a:r>
              <a:rPr lang="en-GB" dirty="0" err="1"/>
              <a:t>În</a:t>
            </a:r>
            <a:r>
              <a:rPr lang="ro-RO" dirty="0"/>
              <a:t> fața acestei noi probleme, </a:t>
            </a:r>
            <a:r>
              <a:rPr lang="en-GB" dirty="0" err="1"/>
              <a:t>Convenția</a:t>
            </a:r>
            <a:r>
              <a:rPr lang="en-GB" dirty="0"/>
              <a:t> de la </a:t>
            </a:r>
            <a:r>
              <a:rPr lang="en-GB" dirty="0" err="1"/>
              <a:t>Budapesta</a:t>
            </a:r>
            <a:r>
              <a:rPr lang="en-GB" dirty="0"/>
              <a:t> a </a:t>
            </a:r>
            <a:r>
              <a:rPr lang="en-GB" dirty="0" err="1"/>
              <a:t>creat</a:t>
            </a:r>
            <a:r>
              <a:rPr lang="en-GB" dirty="0"/>
              <a:t> reguli </a:t>
            </a:r>
            <a:r>
              <a:rPr lang="en-GB" dirty="0" err="1"/>
              <a:t>specifice</a:t>
            </a:r>
            <a:r>
              <a:rPr lang="en-GB" dirty="0"/>
              <a:t> </a:t>
            </a:r>
            <a:r>
              <a:rPr lang="en-GB" dirty="0" err="1"/>
              <a:t>pentru</a:t>
            </a:r>
            <a:r>
              <a:rPr lang="en-GB" dirty="0"/>
              <a:t> a face </a:t>
            </a:r>
            <a:r>
              <a:rPr lang="en-GB" dirty="0" err="1"/>
              <a:t>față</a:t>
            </a:r>
            <a:r>
              <a:rPr lang="en-GB" dirty="0"/>
              <a:t> </a:t>
            </a:r>
            <a:r>
              <a:rPr lang="ro-RO" dirty="0"/>
              <a:t>perchezițiilor</a:t>
            </a:r>
            <a:r>
              <a:rPr lang="en-GB" dirty="0"/>
              <a:t> </a:t>
            </a:r>
            <a:r>
              <a:rPr lang="en-GB" dirty="0" err="1"/>
              <a:t>și</a:t>
            </a:r>
            <a:r>
              <a:rPr lang="en-GB" dirty="0"/>
              <a:t> </a:t>
            </a:r>
            <a:r>
              <a:rPr lang="ro-RO" dirty="0"/>
              <a:t>sechestrări  </a:t>
            </a:r>
            <a:r>
              <a:rPr lang="en-GB" dirty="0" err="1"/>
              <a:t>în</a:t>
            </a:r>
            <a:r>
              <a:rPr lang="en-GB" dirty="0"/>
              <a:t> </a:t>
            </a:r>
            <a:r>
              <a:rPr lang="en-GB" dirty="0" err="1"/>
              <a:t>lumea</a:t>
            </a:r>
            <a:r>
              <a:rPr lang="en-GB" dirty="0"/>
              <a:t> </a:t>
            </a:r>
            <a:r>
              <a:rPr lang="en-GB" dirty="0" err="1"/>
              <a:t>digitală</a:t>
            </a:r>
            <a:r>
              <a:rPr lang="en-GB" dirty="0"/>
              <a:t>. Ca </a:t>
            </a:r>
            <a:r>
              <a:rPr lang="ro-RO" dirty="0"/>
              <a:t>urmare</a:t>
            </a:r>
            <a:r>
              <a:rPr lang="en-GB" dirty="0"/>
              <a:t>, </a:t>
            </a:r>
            <a:r>
              <a:rPr lang="ro-RO" dirty="0"/>
              <a:t>aceasta </a:t>
            </a:r>
            <a:r>
              <a:rPr lang="en-GB" dirty="0" err="1"/>
              <a:t>organizează</a:t>
            </a:r>
            <a:r>
              <a:rPr lang="en-GB" dirty="0"/>
              <a:t> </a:t>
            </a:r>
            <a:r>
              <a:rPr lang="en-GB" dirty="0" err="1"/>
              <a:t>posibilitatea</a:t>
            </a:r>
            <a:r>
              <a:rPr lang="en-GB" dirty="0"/>
              <a:t> de a </a:t>
            </a:r>
            <a:r>
              <a:rPr lang="ro-RO" dirty="0"/>
              <a:t>percheziționa </a:t>
            </a:r>
            <a:r>
              <a:rPr lang="en-GB" dirty="0"/>
              <a:t>un </a:t>
            </a:r>
            <a:r>
              <a:rPr lang="en-GB" dirty="0" err="1"/>
              <a:t>sistem</a:t>
            </a:r>
            <a:r>
              <a:rPr lang="en-GB" dirty="0"/>
              <a:t> informatic, un </a:t>
            </a:r>
            <a:r>
              <a:rPr lang="en-GB" dirty="0" err="1"/>
              <a:t>mediu</a:t>
            </a:r>
            <a:r>
              <a:rPr lang="en-GB" dirty="0"/>
              <a:t> de </a:t>
            </a:r>
            <a:r>
              <a:rPr lang="en-GB" dirty="0" err="1"/>
              <a:t>stocare</a:t>
            </a:r>
            <a:r>
              <a:rPr lang="en-GB" dirty="0"/>
              <a:t> </a:t>
            </a:r>
            <a:r>
              <a:rPr lang="en-GB" dirty="0" err="1"/>
              <a:t>și</a:t>
            </a:r>
            <a:r>
              <a:rPr lang="en-GB" dirty="0"/>
              <a:t> </a:t>
            </a:r>
            <a:r>
              <a:rPr lang="en-GB" dirty="0" err="1"/>
              <a:t>într</a:t>
            </a:r>
            <a:r>
              <a:rPr lang="en-GB" dirty="0"/>
              <a:t>-un </a:t>
            </a:r>
            <a:r>
              <a:rPr lang="en-GB" dirty="0" err="1"/>
              <a:t>sistem</a:t>
            </a:r>
            <a:r>
              <a:rPr lang="en-GB" dirty="0"/>
              <a:t> informatic </a:t>
            </a:r>
            <a:r>
              <a:rPr lang="ro-RO" dirty="0"/>
              <a:t>accesabil de la cel inițial. </a:t>
            </a:r>
            <a:r>
              <a:rPr lang="en-GB" dirty="0" err="1"/>
              <a:t>Această</a:t>
            </a:r>
            <a:r>
              <a:rPr lang="en-GB" dirty="0"/>
              <a:t> </a:t>
            </a:r>
            <a:r>
              <a:rPr lang="ro-RO" dirty="0"/>
              <a:t>din urmă</a:t>
            </a:r>
            <a:r>
              <a:rPr lang="en-GB" dirty="0" err="1"/>
              <a:t>posibilitate</a:t>
            </a:r>
            <a:r>
              <a:rPr lang="en-GB" dirty="0"/>
              <a:t> </a:t>
            </a:r>
            <a:r>
              <a:rPr lang="en-GB" dirty="0" err="1"/>
              <a:t>permite</a:t>
            </a:r>
            <a:r>
              <a:rPr lang="en-GB" dirty="0"/>
              <a:t> </a:t>
            </a:r>
            <a:r>
              <a:rPr lang="en-GB" dirty="0" err="1"/>
              <a:t>autorității</a:t>
            </a:r>
            <a:r>
              <a:rPr lang="en-GB" dirty="0"/>
              <a:t> </a:t>
            </a:r>
            <a:r>
              <a:rPr lang="en-GB" dirty="0" err="1"/>
              <a:t>să</a:t>
            </a:r>
            <a:r>
              <a:rPr lang="en-GB" dirty="0"/>
              <a:t> "</a:t>
            </a:r>
            <a:r>
              <a:rPr lang="en-GB" dirty="0" err="1"/>
              <a:t>extindă</a:t>
            </a:r>
            <a:r>
              <a:rPr lang="en-GB" dirty="0"/>
              <a:t> </a:t>
            </a:r>
            <a:r>
              <a:rPr lang="en-GB" dirty="0" err="1"/>
              <a:t>în</a:t>
            </a:r>
            <a:r>
              <a:rPr lang="en-GB" dirty="0"/>
              <a:t> mod rapid </a:t>
            </a:r>
            <a:r>
              <a:rPr lang="ro-RO" dirty="0"/>
              <a:t>percheziția la</a:t>
            </a:r>
            <a:r>
              <a:rPr lang="en-GB" dirty="0"/>
              <a:t> un alt </a:t>
            </a:r>
            <a:r>
              <a:rPr lang="en-GB" dirty="0" err="1"/>
              <a:t>sistem</a:t>
            </a:r>
            <a:r>
              <a:rPr lang="en-GB" dirty="0"/>
              <a:t> </a:t>
            </a:r>
            <a:r>
              <a:rPr lang="en-GB" dirty="0" err="1"/>
              <a:t>atunci</a:t>
            </a:r>
            <a:r>
              <a:rPr lang="en-GB" dirty="0"/>
              <a:t> </a:t>
            </a:r>
            <a:r>
              <a:rPr lang="en-GB" dirty="0" err="1"/>
              <a:t>când</a:t>
            </a:r>
            <a:r>
              <a:rPr lang="en-GB" dirty="0"/>
              <a:t>, </a:t>
            </a:r>
            <a:r>
              <a:rPr lang="en-GB" dirty="0" err="1"/>
              <a:t>în</a:t>
            </a:r>
            <a:r>
              <a:rPr lang="en-GB" dirty="0"/>
              <a:t> </a:t>
            </a:r>
            <a:r>
              <a:rPr lang="en-GB" dirty="0" err="1"/>
              <a:t>timpul</a:t>
            </a:r>
            <a:r>
              <a:rPr lang="en-GB" dirty="0"/>
              <a:t> </a:t>
            </a:r>
            <a:r>
              <a:rPr lang="en-GB" dirty="0" err="1"/>
              <a:t>unei</a:t>
            </a:r>
            <a:r>
              <a:rPr lang="en-GB" dirty="0"/>
              <a:t> </a:t>
            </a:r>
            <a:r>
              <a:rPr lang="ro-RO" dirty="0"/>
              <a:t>percheziții</a:t>
            </a:r>
            <a:r>
              <a:rPr lang="en-GB" dirty="0"/>
              <a:t> </a:t>
            </a:r>
            <a:r>
              <a:rPr lang="en-GB" dirty="0" err="1"/>
              <a:t>legale</a:t>
            </a:r>
            <a:r>
              <a:rPr lang="en-GB" dirty="0"/>
              <a:t> la un </a:t>
            </a:r>
            <a:r>
              <a:rPr lang="en-GB" dirty="0" err="1"/>
              <a:t>anumit</a:t>
            </a:r>
            <a:r>
              <a:rPr lang="en-GB" dirty="0"/>
              <a:t> </a:t>
            </a:r>
            <a:r>
              <a:rPr lang="en-GB" dirty="0" err="1"/>
              <a:t>sistem</a:t>
            </a:r>
            <a:r>
              <a:rPr lang="en-GB" dirty="0"/>
              <a:t> informatic </a:t>
            </a:r>
            <a:r>
              <a:rPr lang="en-GB" dirty="0" err="1"/>
              <a:t>sau</a:t>
            </a:r>
            <a:r>
              <a:rPr lang="en-GB" dirty="0"/>
              <a:t> o </a:t>
            </a:r>
            <a:r>
              <a:rPr lang="en-GB" dirty="0" err="1"/>
              <a:t>parte</a:t>
            </a:r>
            <a:r>
              <a:rPr lang="en-GB" dirty="0"/>
              <a:t> din </a:t>
            </a:r>
            <a:r>
              <a:rPr lang="en-GB" dirty="0" err="1"/>
              <a:t>acesta</a:t>
            </a:r>
            <a:r>
              <a:rPr lang="en-GB" dirty="0"/>
              <a:t>, </a:t>
            </a:r>
            <a:r>
              <a:rPr lang="en-GB" dirty="0" err="1"/>
              <a:t>această</a:t>
            </a:r>
            <a:r>
              <a:rPr lang="en-GB" dirty="0"/>
              <a:t> </a:t>
            </a:r>
            <a:r>
              <a:rPr lang="en-GB" dirty="0" err="1"/>
              <a:t>autoritate</a:t>
            </a:r>
            <a:r>
              <a:rPr lang="en-GB" dirty="0"/>
              <a:t> </a:t>
            </a:r>
            <a:r>
              <a:rPr lang="ro-RO" dirty="0"/>
              <a:t>este </a:t>
            </a:r>
            <a:r>
              <a:rPr lang="en-GB" dirty="0" err="1"/>
              <a:t>convin</a:t>
            </a:r>
            <a:r>
              <a:rPr lang="ro-RO" dirty="0"/>
              <a:t>să</a:t>
            </a:r>
            <a:r>
              <a:rPr lang="en-GB" dirty="0"/>
              <a:t> </a:t>
            </a:r>
            <a:r>
              <a:rPr lang="en-GB" dirty="0" err="1"/>
              <a:t>rezonabil</a:t>
            </a:r>
            <a:r>
              <a:rPr lang="en-GB" dirty="0"/>
              <a:t> </a:t>
            </a:r>
            <a:r>
              <a:rPr lang="en-GB" dirty="0" err="1"/>
              <a:t>că</a:t>
            </a:r>
            <a:r>
              <a:rPr lang="en-GB" dirty="0"/>
              <a:t> </a:t>
            </a:r>
            <a:r>
              <a:rPr lang="en-GB" dirty="0" err="1"/>
              <a:t>datele</a:t>
            </a:r>
            <a:r>
              <a:rPr lang="en-GB" dirty="0"/>
              <a:t> </a:t>
            </a:r>
            <a:r>
              <a:rPr lang="ro-RO" dirty="0" err="1"/>
              <a:t>cău</a:t>
            </a:r>
            <a:r>
              <a:rPr lang="en-GB" dirty="0" err="1"/>
              <a:t>tate</a:t>
            </a:r>
            <a:r>
              <a:rPr lang="en-GB" dirty="0"/>
              <a:t> sunt </a:t>
            </a:r>
            <a:r>
              <a:rPr lang="en-GB" dirty="0" err="1"/>
              <a:t>stocate</a:t>
            </a:r>
            <a:r>
              <a:rPr lang="en-GB" dirty="0"/>
              <a:t> </a:t>
            </a:r>
            <a:r>
              <a:rPr lang="en-GB" dirty="0" err="1"/>
              <a:t>într</a:t>
            </a:r>
            <a:r>
              <a:rPr lang="en-GB" dirty="0"/>
              <a:t>-un alt </a:t>
            </a:r>
            <a:r>
              <a:rPr lang="en-GB" dirty="0" err="1"/>
              <a:t>sistem</a:t>
            </a:r>
            <a:r>
              <a:rPr lang="en-GB" dirty="0"/>
              <a:t> informatic </a:t>
            </a:r>
            <a:r>
              <a:rPr lang="ro-RO" dirty="0"/>
              <a:t>pe </a:t>
            </a:r>
            <a:r>
              <a:rPr lang="en-GB" dirty="0" err="1"/>
              <a:t>teritoriul</a:t>
            </a:r>
            <a:r>
              <a:rPr lang="en-GB" dirty="0"/>
              <a:t> </a:t>
            </a:r>
            <a:r>
              <a:rPr lang="en-GB" dirty="0" err="1"/>
              <a:t>său</a:t>
            </a:r>
            <a:endParaRPr lang="en-GB" sz="3200" dirty="0"/>
          </a:p>
          <a:p>
            <a:pPr marL="0" marR="0" lvl="1" indent="0" algn="l" defTabSz="457200" rtl="0" eaLnBrk="1" fontAlgn="base" latinLnBrk="0" hangingPunct="1">
              <a:lnSpc>
                <a:spcPct val="100000"/>
              </a:lnSpc>
              <a:spcBef>
                <a:spcPct val="0"/>
              </a:spcBef>
              <a:spcAft>
                <a:spcPct val="0"/>
              </a:spcAft>
              <a:buClrTx/>
              <a:buSzTx/>
              <a:buFontTx/>
              <a:buNone/>
              <a:tabLst/>
              <a:defRPr/>
            </a:pPr>
            <a:endParaRPr lang="en-GB" sz="3200" kern="1200" dirty="0">
              <a:solidFill>
                <a:schemeClr val="tx1"/>
              </a:solidFill>
              <a:latin typeface="+mn-lt"/>
              <a:ea typeface="+mn-ea"/>
              <a:cs typeface="+mn-cs"/>
            </a:endParaRPr>
          </a:p>
          <a:p>
            <a:pPr eaLnBrk="1" hangingPunct="1">
              <a:spcBef>
                <a:spcPct val="0"/>
              </a:spcBef>
            </a:pPr>
            <a:r>
              <a:rPr lang="en-GB" dirty="0" err="1"/>
              <a:t>În</a:t>
            </a:r>
            <a:r>
              <a:rPr lang="en-GB" dirty="0"/>
              <a:t> </a:t>
            </a:r>
            <a:r>
              <a:rPr lang="en-GB" dirty="0" err="1"/>
              <a:t>ceea</a:t>
            </a:r>
            <a:r>
              <a:rPr lang="en-GB" dirty="0"/>
              <a:t> </a:t>
            </a:r>
            <a:r>
              <a:rPr lang="en-GB" dirty="0" err="1"/>
              <a:t>ce</a:t>
            </a:r>
            <a:r>
              <a:rPr lang="en-GB" dirty="0"/>
              <a:t> </a:t>
            </a:r>
            <a:r>
              <a:rPr lang="en-GB" dirty="0" err="1"/>
              <a:t>privește</a:t>
            </a:r>
            <a:r>
              <a:rPr lang="en-GB" dirty="0"/>
              <a:t> </a:t>
            </a:r>
            <a:r>
              <a:rPr lang="ro-RO" dirty="0"/>
              <a:t>prerogativele</a:t>
            </a:r>
            <a:r>
              <a:rPr lang="en-GB" dirty="0"/>
              <a:t> de </a:t>
            </a:r>
            <a:r>
              <a:rPr lang="en-GB" dirty="0" err="1"/>
              <a:t>investigație</a:t>
            </a:r>
            <a:r>
              <a:rPr lang="en-GB" dirty="0"/>
              <a:t>, </a:t>
            </a:r>
            <a:r>
              <a:rPr lang="ro-RO" dirty="0"/>
              <a:t>A</a:t>
            </a:r>
            <a:r>
              <a:rPr lang="en-GB" dirty="0" err="1"/>
              <a:t>rticolul</a:t>
            </a:r>
            <a:r>
              <a:rPr lang="en-GB" dirty="0"/>
              <a:t> 19 cere ca </a:t>
            </a:r>
            <a:r>
              <a:rPr lang="en-GB" dirty="0" err="1"/>
              <a:t>anchetatorii</a:t>
            </a:r>
            <a:r>
              <a:rPr lang="en-GB" dirty="0"/>
              <a:t> </a:t>
            </a:r>
            <a:r>
              <a:rPr lang="en-GB" dirty="0" err="1"/>
              <a:t>să</a:t>
            </a:r>
            <a:r>
              <a:rPr lang="en-GB" dirty="0"/>
              <a:t> fie </a:t>
            </a:r>
            <a:r>
              <a:rPr lang="en-GB" dirty="0" err="1"/>
              <a:t>împuterniciți</a:t>
            </a:r>
            <a:r>
              <a:rPr lang="en-GB" dirty="0"/>
              <a:t> </a:t>
            </a:r>
            <a:r>
              <a:rPr lang="en-GB" dirty="0" err="1"/>
              <a:t>să</a:t>
            </a:r>
            <a:r>
              <a:rPr lang="en-GB" dirty="0"/>
              <a:t> „</a:t>
            </a:r>
            <a:r>
              <a:rPr lang="ro-RO" dirty="0"/>
              <a:t>sechestreze</a:t>
            </a:r>
            <a:r>
              <a:rPr lang="en-GB" dirty="0"/>
              <a:t> </a:t>
            </a:r>
            <a:r>
              <a:rPr lang="en-GB" dirty="0" err="1"/>
              <a:t>sau</a:t>
            </a:r>
            <a:r>
              <a:rPr lang="en-GB" dirty="0"/>
              <a:t> </a:t>
            </a:r>
            <a:r>
              <a:rPr lang="en-GB" dirty="0" err="1"/>
              <a:t>să</a:t>
            </a:r>
            <a:r>
              <a:rPr lang="en-GB" dirty="0"/>
              <a:t> </a:t>
            </a:r>
            <a:r>
              <a:rPr lang="en-GB" dirty="0" err="1"/>
              <a:t>asigure</a:t>
            </a:r>
            <a:r>
              <a:rPr lang="en-GB" dirty="0"/>
              <a:t> </a:t>
            </a:r>
            <a:r>
              <a:rPr lang="en-GB" dirty="0" err="1"/>
              <a:t>în</a:t>
            </a:r>
            <a:r>
              <a:rPr lang="en-GB" dirty="0"/>
              <a:t> mod similar" date</a:t>
            </a:r>
            <a:r>
              <a:rPr lang="ro-RO" dirty="0"/>
              <a:t>le</a:t>
            </a:r>
            <a:r>
              <a:rPr lang="en-GB" dirty="0"/>
              <a:t> </a:t>
            </a:r>
            <a:r>
              <a:rPr lang="ro-RO" dirty="0"/>
              <a:t>informatice </a:t>
            </a:r>
            <a:r>
              <a:rPr lang="en-GB" dirty="0" err="1"/>
              <a:t>accesate</a:t>
            </a:r>
            <a:r>
              <a:rPr lang="en-GB" dirty="0"/>
              <a:t> </a:t>
            </a:r>
            <a:r>
              <a:rPr lang="en-GB" dirty="0" err="1"/>
              <a:t>și</a:t>
            </a:r>
            <a:r>
              <a:rPr lang="en-GB" dirty="0"/>
              <a:t> </a:t>
            </a:r>
            <a:r>
              <a:rPr lang="en-GB" dirty="0" err="1"/>
              <a:t>să</a:t>
            </a:r>
            <a:r>
              <a:rPr lang="en-GB" dirty="0"/>
              <a:t> </a:t>
            </a:r>
            <a:r>
              <a:rPr lang="en-GB" dirty="0" err="1"/>
              <a:t>ordone</a:t>
            </a:r>
            <a:r>
              <a:rPr lang="en-GB" dirty="0"/>
              <a:t> </a:t>
            </a:r>
            <a:r>
              <a:rPr lang="en-GB" dirty="0" err="1"/>
              <a:t>oric</a:t>
            </a:r>
            <a:r>
              <a:rPr lang="ro-RO" dirty="0" err="1"/>
              <a:t>ărei</a:t>
            </a:r>
            <a:r>
              <a:rPr lang="en-GB" dirty="0"/>
              <a:t> </a:t>
            </a:r>
            <a:r>
              <a:rPr lang="en-GB" dirty="0" err="1"/>
              <a:t>persoan</a:t>
            </a:r>
            <a:r>
              <a:rPr lang="ro-RO" dirty="0"/>
              <a:t>e</a:t>
            </a:r>
            <a:r>
              <a:rPr lang="en-GB" dirty="0"/>
              <a:t> care are </a:t>
            </a:r>
            <a:r>
              <a:rPr lang="en-GB" dirty="0" err="1"/>
              <a:t>cunoștințe</a:t>
            </a:r>
            <a:r>
              <a:rPr lang="en-GB" dirty="0"/>
              <a:t> </a:t>
            </a:r>
            <a:r>
              <a:rPr lang="en-GB" dirty="0" err="1"/>
              <a:t>despre</a:t>
            </a:r>
            <a:r>
              <a:rPr lang="en-GB" dirty="0"/>
              <a:t> </a:t>
            </a:r>
            <a:r>
              <a:rPr lang="en-GB" dirty="0" err="1"/>
              <a:t>funcționarea</a:t>
            </a:r>
            <a:r>
              <a:rPr lang="en-GB" dirty="0"/>
              <a:t> </a:t>
            </a:r>
            <a:r>
              <a:rPr lang="en-GB" dirty="0" err="1"/>
              <a:t>sistemului</a:t>
            </a:r>
            <a:r>
              <a:rPr lang="en-GB" dirty="0"/>
              <a:t> informatic </a:t>
            </a:r>
            <a:r>
              <a:rPr lang="en-GB" dirty="0" err="1"/>
              <a:t>sau</a:t>
            </a:r>
            <a:r>
              <a:rPr lang="en-GB" dirty="0"/>
              <a:t> </a:t>
            </a:r>
            <a:r>
              <a:rPr lang="en-GB" dirty="0" err="1"/>
              <a:t>măsuril</a:t>
            </a:r>
            <a:r>
              <a:rPr lang="ro-RO" dirty="0"/>
              <a:t>e </a:t>
            </a:r>
            <a:r>
              <a:rPr lang="en-GB" dirty="0" err="1"/>
              <a:t>aplicate</a:t>
            </a:r>
            <a:r>
              <a:rPr lang="en-GB" dirty="0"/>
              <a:t> </a:t>
            </a:r>
            <a:r>
              <a:rPr lang="en-GB" dirty="0" err="1"/>
              <a:t>pentru</a:t>
            </a:r>
            <a:r>
              <a:rPr lang="en-GB" dirty="0"/>
              <a:t> a </a:t>
            </a:r>
            <a:r>
              <a:rPr lang="en-GB" dirty="0" err="1"/>
              <a:t>proteja</a:t>
            </a:r>
            <a:r>
              <a:rPr lang="en-GB" dirty="0"/>
              <a:t> </a:t>
            </a:r>
            <a:r>
              <a:rPr lang="en-GB" dirty="0" err="1"/>
              <a:t>datele</a:t>
            </a:r>
            <a:r>
              <a:rPr lang="en-GB" dirty="0"/>
              <a:t> </a:t>
            </a:r>
            <a:r>
              <a:rPr lang="en-GB" dirty="0" err="1"/>
              <a:t>computerului</a:t>
            </a:r>
            <a:r>
              <a:rPr lang="en-GB" dirty="0"/>
              <a:t> </a:t>
            </a:r>
            <a:r>
              <a:rPr lang="en-GB" dirty="0" err="1"/>
              <a:t>în</a:t>
            </a:r>
            <a:r>
              <a:rPr lang="en-GB" dirty="0"/>
              <a:t> </a:t>
            </a:r>
            <a:r>
              <a:rPr lang="en-GB" dirty="0" err="1"/>
              <a:t>acest</a:t>
            </a:r>
            <a:r>
              <a:rPr lang="en-GB" dirty="0"/>
              <a:t> </a:t>
            </a:r>
            <a:r>
              <a:rPr lang="en-GB" dirty="0" err="1"/>
              <a:t>sens</a:t>
            </a:r>
            <a:r>
              <a:rPr lang="en-GB" dirty="0"/>
              <a:t> </a:t>
            </a:r>
            <a:r>
              <a:rPr lang="en-GB" dirty="0" err="1"/>
              <a:t>pentru</a:t>
            </a:r>
            <a:r>
              <a:rPr lang="en-GB" dirty="0"/>
              <a:t> a </a:t>
            </a:r>
            <a:r>
              <a:rPr lang="en-GB" dirty="0" err="1"/>
              <a:t>oferi</a:t>
            </a:r>
            <a:r>
              <a:rPr lang="en-GB" dirty="0"/>
              <a:t>, </a:t>
            </a:r>
            <a:r>
              <a:rPr lang="ro-RO" dirty="0"/>
              <a:t>în mod </a:t>
            </a:r>
            <a:r>
              <a:rPr lang="en-GB" dirty="0" err="1"/>
              <a:t>rezonabil</a:t>
            </a:r>
            <a:r>
              <a:rPr lang="en-GB" dirty="0"/>
              <a:t>, </a:t>
            </a:r>
            <a:r>
              <a:rPr lang="en-GB" dirty="0" err="1"/>
              <a:t>informațiile</a:t>
            </a:r>
            <a:r>
              <a:rPr lang="en-GB" dirty="0"/>
              <a:t> </a:t>
            </a:r>
            <a:r>
              <a:rPr lang="en-GB" dirty="0" err="1"/>
              <a:t>necesare</a:t>
            </a:r>
            <a:r>
              <a:rPr lang="en-GB" dirty="0"/>
              <a:t>, </a:t>
            </a:r>
            <a:r>
              <a:rPr lang="en-GB" dirty="0" err="1"/>
              <a:t>pentru</a:t>
            </a:r>
            <a:r>
              <a:rPr lang="en-GB" dirty="0"/>
              <a:t> a </a:t>
            </a:r>
            <a:r>
              <a:rPr lang="en-GB" dirty="0" err="1"/>
              <a:t>permite</a:t>
            </a:r>
            <a:r>
              <a:rPr lang="en-GB" dirty="0"/>
              <a:t> </a:t>
            </a:r>
            <a:r>
              <a:rPr lang="ro-RO" dirty="0"/>
              <a:t>percheziția </a:t>
            </a:r>
            <a:r>
              <a:rPr lang="en-GB" dirty="0" err="1"/>
              <a:t>și</a:t>
            </a:r>
            <a:r>
              <a:rPr lang="en-GB" dirty="0"/>
              <a:t> </a:t>
            </a:r>
            <a:r>
              <a:rPr lang="ro-RO" dirty="0" err="1"/>
              <a:t>sechestr</a:t>
            </a:r>
            <a:r>
              <a:rPr lang="en-GB" dirty="0"/>
              <a:t>area.</a:t>
            </a:r>
          </a:p>
          <a:p>
            <a:pPr eaLnBrk="1" hangingPunct="1">
              <a:spcBef>
                <a:spcPct val="0"/>
              </a:spcBef>
            </a:pPr>
            <a:endParaRPr lang="en-GB" dirty="0"/>
          </a:p>
          <a:p>
            <a:pPr eaLnBrk="1" hangingPunct="1">
              <a:spcBef>
                <a:spcPct val="0"/>
              </a:spcBef>
            </a:pPr>
            <a:r>
              <a:rPr lang="en-GB" dirty="0" err="1"/>
              <a:t>Având</a:t>
            </a:r>
            <a:r>
              <a:rPr lang="en-GB" dirty="0"/>
              <a:t> </a:t>
            </a:r>
            <a:r>
              <a:rPr lang="en-GB" dirty="0" err="1"/>
              <a:t>în</a:t>
            </a:r>
            <a:r>
              <a:rPr lang="en-GB" dirty="0"/>
              <a:t> </a:t>
            </a:r>
            <a:r>
              <a:rPr lang="en-GB" dirty="0" err="1"/>
              <a:t>vedere</a:t>
            </a:r>
            <a:r>
              <a:rPr lang="en-GB" dirty="0"/>
              <a:t> </a:t>
            </a:r>
            <a:r>
              <a:rPr lang="en-GB" dirty="0" err="1"/>
              <a:t>diferitele</a:t>
            </a:r>
            <a:r>
              <a:rPr lang="en-GB" dirty="0"/>
              <a:t> </a:t>
            </a:r>
            <a:r>
              <a:rPr lang="en-GB" dirty="0" err="1"/>
              <a:t>posibilități</a:t>
            </a:r>
            <a:r>
              <a:rPr lang="en-GB" dirty="0"/>
              <a:t> </a:t>
            </a:r>
            <a:r>
              <a:rPr lang="en-GB" dirty="0" err="1"/>
              <a:t>și</a:t>
            </a:r>
            <a:r>
              <a:rPr lang="en-GB" dirty="0"/>
              <a:t> </a:t>
            </a:r>
            <a:r>
              <a:rPr lang="en-GB" dirty="0" err="1"/>
              <a:t>modalități</a:t>
            </a:r>
            <a:r>
              <a:rPr lang="en-GB" dirty="0"/>
              <a:t> </a:t>
            </a:r>
            <a:r>
              <a:rPr lang="en-GB" dirty="0" err="1"/>
              <a:t>mai</a:t>
            </a:r>
            <a:r>
              <a:rPr lang="en-GB" dirty="0"/>
              <a:t> </a:t>
            </a:r>
            <a:r>
              <a:rPr lang="en-GB" dirty="0" err="1"/>
              <a:t>eficiente</a:t>
            </a:r>
            <a:r>
              <a:rPr lang="en-GB" dirty="0"/>
              <a:t> </a:t>
            </a:r>
            <a:r>
              <a:rPr lang="en-GB" dirty="0" err="1"/>
              <a:t>disponibile</a:t>
            </a:r>
            <a:r>
              <a:rPr lang="en-GB" dirty="0"/>
              <a:t> </a:t>
            </a:r>
            <a:r>
              <a:rPr lang="ro-RO" dirty="0"/>
              <a:t>de sechestrare a</a:t>
            </a:r>
            <a:r>
              <a:rPr lang="en-GB" dirty="0"/>
              <a:t> </a:t>
            </a:r>
            <a:r>
              <a:rPr lang="en-GB" dirty="0" err="1"/>
              <a:t>datel</a:t>
            </a:r>
            <a:r>
              <a:rPr lang="ro-RO" dirty="0"/>
              <a:t>or</a:t>
            </a:r>
            <a:r>
              <a:rPr lang="en-GB" dirty="0"/>
              <a:t> </a:t>
            </a:r>
            <a:r>
              <a:rPr lang="en-GB" dirty="0" err="1"/>
              <a:t>informatice</a:t>
            </a:r>
            <a:r>
              <a:rPr lang="en-GB" dirty="0"/>
              <a:t>, </a:t>
            </a:r>
            <a:r>
              <a:rPr lang="en-GB" dirty="0" err="1"/>
              <a:t>Convenția</a:t>
            </a:r>
            <a:r>
              <a:rPr lang="en-GB" dirty="0"/>
              <a:t> de la </a:t>
            </a:r>
            <a:r>
              <a:rPr lang="en-GB" dirty="0" err="1"/>
              <a:t>Budapesta</a:t>
            </a:r>
            <a:r>
              <a:rPr lang="en-GB" dirty="0"/>
              <a:t> </a:t>
            </a:r>
            <a:r>
              <a:rPr lang="en-GB" dirty="0" err="1"/>
              <a:t>oferă</a:t>
            </a:r>
            <a:r>
              <a:rPr lang="en-GB" dirty="0"/>
              <a:t> o </a:t>
            </a:r>
            <a:r>
              <a:rPr lang="en-GB" dirty="0" err="1"/>
              <a:t>listă</a:t>
            </a:r>
            <a:r>
              <a:rPr lang="en-GB" dirty="0"/>
              <a:t> de </a:t>
            </a:r>
            <a:r>
              <a:rPr lang="en-GB" dirty="0" err="1"/>
              <a:t>acțiuni</a:t>
            </a:r>
            <a:r>
              <a:rPr lang="en-GB" dirty="0"/>
              <a:t> de </a:t>
            </a:r>
            <a:r>
              <a:rPr lang="en-GB" dirty="0" err="1"/>
              <a:t>bază</a:t>
            </a:r>
            <a:r>
              <a:rPr lang="en-GB" dirty="0"/>
              <a:t> pe care </a:t>
            </a:r>
            <a:r>
              <a:rPr lang="en-GB" dirty="0" err="1"/>
              <a:t>anchetatorii</a:t>
            </a:r>
            <a:r>
              <a:rPr lang="en-GB" dirty="0"/>
              <a:t> </a:t>
            </a:r>
            <a:r>
              <a:rPr lang="en-GB" dirty="0" err="1"/>
              <a:t>trebuie</a:t>
            </a:r>
            <a:r>
              <a:rPr lang="en-GB" dirty="0"/>
              <a:t> </a:t>
            </a:r>
            <a:r>
              <a:rPr lang="en-GB" dirty="0" err="1"/>
              <a:t>să</a:t>
            </a:r>
            <a:r>
              <a:rPr lang="en-GB" dirty="0"/>
              <a:t> fie </a:t>
            </a:r>
            <a:r>
              <a:rPr lang="en-GB" dirty="0" err="1"/>
              <a:t>împuternicite</a:t>
            </a:r>
            <a:r>
              <a:rPr lang="en-GB" dirty="0"/>
              <a:t> </a:t>
            </a:r>
            <a:r>
              <a:rPr lang="en-GB" dirty="0" err="1"/>
              <a:t>să</a:t>
            </a:r>
            <a:r>
              <a:rPr lang="en-GB" dirty="0"/>
              <a:t> </a:t>
            </a:r>
            <a:r>
              <a:rPr lang="en-GB" dirty="0" err="1"/>
              <a:t>efectueze</a:t>
            </a:r>
            <a:r>
              <a:rPr lang="en-GB" dirty="0"/>
              <a:t> ... (</a:t>
            </a:r>
            <a:r>
              <a:rPr lang="en-GB" dirty="0" err="1"/>
              <a:t>diapozitivul</a:t>
            </a:r>
            <a:r>
              <a:rPr lang="en-GB" dirty="0"/>
              <a:t> </a:t>
            </a:r>
            <a:r>
              <a:rPr lang="en-GB" dirty="0" err="1"/>
              <a:t>următor</a:t>
            </a:r>
            <a:r>
              <a:rPr lang="en-GB" dirty="0"/>
              <a:t>)</a:t>
            </a:r>
            <a:r>
              <a:rPr lang="ro-RO" dirty="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2530629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ro-RO" dirty="0"/>
              <a:t>Acțiunile de bază pe care anchetatorii trebuie să fie împuterniciți prin lege să le efectueze în timpul procesului de sechestrare în temeiul legii a datelor de pe un sistem informatic conform Convenției de la Budapesta, sunt următoarele</a:t>
            </a:r>
            <a:r>
              <a:rPr lang="en-US" baseline="0" dirty="0"/>
              <a:t>:</a:t>
            </a:r>
          </a:p>
          <a:p>
            <a:pPr eaLnBrk="1" hangingPunct="1">
              <a:spcBef>
                <a:spcPct val="0"/>
              </a:spcBef>
            </a:pPr>
            <a:endParaRPr lang="en-GB" dirty="0"/>
          </a:p>
          <a:p>
            <a:pPr eaLnBrk="1" hangingPunct="1">
              <a:spcBef>
                <a:spcPct val="0"/>
              </a:spcBef>
            </a:pPr>
            <a:r>
              <a:rPr lang="en-US" dirty="0"/>
              <a:t>a) </a:t>
            </a:r>
            <a:r>
              <a:rPr lang="ro-RO" dirty="0"/>
              <a:t>sechestrarea fizică a unui sistem informatic</a:t>
            </a:r>
            <a:r>
              <a:rPr lang="en-US" dirty="0"/>
              <a:t>,</a:t>
            </a:r>
            <a:endParaRPr lang="en-GB" dirty="0"/>
          </a:p>
          <a:p>
            <a:pPr eaLnBrk="1" hangingPunct="1">
              <a:spcBef>
                <a:spcPct val="0"/>
              </a:spcBef>
            </a:pPr>
            <a:endParaRPr lang="en-US" dirty="0"/>
          </a:p>
          <a:p>
            <a:pPr eaLnBrk="1" hangingPunct="1">
              <a:spcBef>
                <a:spcPct val="0"/>
              </a:spcBef>
            </a:pPr>
            <a:r>
              <a:rPr lang="en-US" dirty="0"/>
              <a:t>b) </a:t>
            </a:r>
            <a:r>
              <a:rPr lang="ro-RO" dirty="0"/>
              <a:t>efectuarea și păstrarea unei copii a datelor de calculator respective </a:t>
            </a:r>
            <a:r>
              <a:rPr lang="en-US" dirty="0"/>
              <a:t>(important in ca</a:t>
            </a:r>
            <a:r>
              <a:rPr lang="ro-RO" dirty="0" err="1"/>
              <a:t>zul</a:t>
            </a:r>
            <a:r>
              <a:rPr lang="ro-RO" dirty="0"/>
              <a:t> în care datele sunt stocate pe un server major, iar îndepărtarea fizică este </a:t>
            </a:r>
            <a:r>
              <a:rPr lang="en-US" dirty="0" err="1"/>
              <a:t>imposib</a:t>
            </a:r>
            <a:r>
              <a:rPr lang="ro-RO" dirty="0" err="1"/>
              <a:t>ilă</a:t>
            </a:r>
            <a:r>
              <a:rPr lang="ro-RO" dirty="0"/>
              <a:t> și sechestrarea fizică ar interfera prea semnificativ cu drepturile altor persoane care au drept de acces la mașina respectivă </a:t>
            </a:r>
            <a:r>
              <a:rPr lang="en-US" dirty="0"/>
              <a:t>– </a:t>
            </a:r>
            <a:r>
              <a:rPr lang="ro-RO" dirty="0"/>
              <a:t>de exemplu serverul unei firme mari</a:t>
            </a:r>
            <a:r>
              <a:rPr lang="en-US" dirty="0"/>
              <a:t>)</a:t>
            </a:r>
            <a:endParaRPr lang="en-GB" dirty="0"/>
          </a:p>
          <a:p>
            <a:pPr eaLnBrk="1" hangingPunct="1">
              <a:spcBef>
                <a:spcPct val="0"/>
              </a:spcBef>
            </a:pPr>
            <a:endParaRPr lang="en-US" dirty="0"/>
          </a:p>
          <a:p>
            <a:pPr eaLnBrk="1" hangingPunct="1">
              <a:spcBef>
                <a:spcPct val="0"/>
              </a:spcBef>
            </a:pPr>
            <a:r>
              <a:rPr lang="en-US" dirty="0"/>
              <a:t>c) m</a:t>
            </a:r>
            <a:r>
              <a:rPr lang="ro-RO" dirty="0" err="1"/>
              <a:t>enținerea</a:t>
            </a:r>
            <a:r>
              <a:rPr lang="ro-RO" dirty="0"/>
              <a:t> </a:t>
            </a:r>
            <a:r>
              <a:rPr lang="en-US" dirty="0" err="1"/>
              <a:t>integrit</a:t>
            </a:r>
            <a:r>
              <a:rPr lang="ro-RO" dirty="0" err="1"/>
              <a:t>ății</a:t>
            </a:r>
            <a:r>
              <a:rPr lang="ro-RO" dirty="0"/>
              <a:t> datelor relevante stocate pe calculator și, în final, de a</a:t>
            </a:r>
            <a:endParaRPr lang="en-GB" dirty="0"/>
          </a:p>
          <a:p>
            <a:pPr eaLnBrk="1" hangingPunct="1">
              <a:spcBef>
                <a:spcPct val="0"/>
              </a:spcBef>
            </a:pPr>
            <a:endParaRPr lang="en-US" dirty="0"/>
          </a:p>
          <a:p>
            <a:pPr eaLnBrk="1" hangingPunct="1">
              <a:spcBef>
                <a:spcPct val="0"/>
              </a:spcBef>
            </a:pPr>
            <a:r>
              <a:rPr lang="en-US" dirty="0"/>
              <a:t>d) </a:t>
            </a:r>
            <a:r>
              <a:rPr lang="ro-RO" dirty="0"/>
              <a:t>face inaccesibile sau a îndepărta aceste date informatice pe sistemul informatic accesat</a:t>
            </a:r>
            <a:endParaRPr lang="en-GB" dirty="0"/>
          </a:p>
          <a:p>
            <a:pPr eaLnBrk="1" hangingPunct="1">
              <a:spcBef>
                <a:spcPct val="0"/>
              </a:spcBef>
            </a:pPr>
            <a:endParaRPr lang="en-US" dirty="0"/>
          </a:p>
          <a:p>
            <a:pPr eaLnBrk="1" hangingPunct="1">
              <a:spcBef>
                <a:spcPct val="0"/>
              </a:spcBef>
            </a:pPr>
            <a:r>
              <a:rPr lang="ro-RO" dirty="0"/>
              <a:t>Ultima prevedere este </a:t>
            </a:r>
            <a:r>
              <a:rPr lang="en-US" dirty="0"/>
              <a:t>relevant</a:t>
            </a:r>
            <a:r>
              <a:rPr lang="ro-RO" dirty="0"/>
              <a:t>ă de exemplu atunci când sechestrarea fizică este </a:t>
            </a:r>
            <a:r>
              <a:rPr lang="en-US" dirty="0" err="1"/>
              <a:t>impos</a:t>
            </a:r>
            <a:r>
              <a:rPr lang="ro-RO" dirty="0" err="1"/>
              <a:t>ibilă</a:t>
            </a:r>
            <a:r>
              <a:rPr lang="en-US" dirty="0"/>
              <a:t>, </a:t>
            </a:r>
            <a:r>
              <a:rPr lang="ro-RO" dirty="0"/>
              <a:t>dar accesul unei terțe părți la date le-ar putea deteriora. </a:t>
            </a:r>
            <a:endParaRPr lang="en-GB" dirty="0"/>
          </a:p>
          <a:p>
            <a:pPr eaLnBrk="1" hangingPunct="1">
              <a:spcBef>
                <a:spcPct val="0"/>
              </a:spcBef>
            </a:pPr>
            <a:r>
              <a:rPr lang="ro-RO" dirty="0"/>
              <a:t>Cu excepția sechestrării în sine a datelor în înregistrarea originală, toate aceste posibilități procedurale sunt măsuri specifice în mediul </a:t>
            </a:r>
            <a:r>
              <a:rPr lang="en-GB" dirty="0"/>
              <a:t>digital.</a:t>
            </a:r>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3411573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slide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ilustrează o captură de ecran dintr-un articol care descrie o percheziție și sechestrare efectuate de </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Grupul de lucru pentru exploatarea copiilor al US Federal </a:t>
            </a:r>
            <a:r>
              <a:rPr kumimoji="0" lang="ro-RO"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Bureau</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of </a:t>
            </a:r>
            <a:r>
              <a:rPr kumimoji="0" lang="ro-RO"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Investigation</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(FBI).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Conform articolului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FBI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 sechestrat peste douăzeci de hard drive-uri exterioare de la domiciliul unui individ acuzat că posedă imagini de pornografie infantilă. </a:t>
            </a:r>
            <a:endParaRPr kumimoji="0" lang="en-US" sz="1200" b="0" i="0" u="none" strike="noStrike" kern="1200" cap="none" spc="0" normalizeH="0" baseline="0" noProof="0" dirty="0">
              <a:ln>
                <a:noFill/>
              </a:ln>
              <a:solidFill>
                <a:srgbClr val="111111"/>
              </a:solidFill>
              <a:effectLst/>
              <a:uLnTx/>
              <a:uFillTx/>
              <a:latin typeface="TiemposTextWeb"/>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111111"/>
              </a:solidFill>
              <a:effectLst/>
              <a:uLnTx/>
              <a:uFillTx/>
              <a:latin typeface="TiemposTextWeb"/>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111111"/>
                </a:solidFill>
                <a:effectLst/>
                <a:uLnTx/>
                <a:uFillTx/>
                <a:latin typeface="TiemposTextWeb"/>
                <a:ea typeface="+mn-ea"/>
                <a:cs typeface="+mn-cs"/>
              </a:rPr>
              <a:t>Link </a:t>
            </a:r>
            <a:r>
              <a:rPr kumimoji="0" lang="ro-RO" sz="1200" b="0" i="0" u="none" strike="noStrike" kern="1200" cap="none" spc="0" normalizeH="0" baseline="0" noProof="0" dirty="0">
                <a:ln>
                  <a:noFill/>
                </a:ln>
                <a:solidFill>
                  <a:srgbClr val="111111"/>
                </a:solidFill>
                <a:effectLst/>
                <a:uLnTx/>
                <a:uFillTx/>
                <a:latin typeface="TiemposTextWeb"/>
                <a:ea typeface="+mn-ea"/>
                <a:cs typeface="+mn-cs"/>
              </a:rPr>
              <a:t>la </a:t>
            </a:r>
            <a:r>
              <a:rPr kumimoji="0" lang="en-US" sz="1200" b="0" i="0" u="none" strike="noStrike" kern="1200" cap="none" spc="0" normalizeH="0" baseline="0" noProof="0" dirty="0">
                <a:ln>
                  <a:noFill/>
                </a:ln>
                <a:solidFill>
                  <a:srgbClr val="111111"/>
                </a:solidFill>
                <a:effectLst/>
                <a:uLnTx/>
                <a:uFillTx/>
                <a:latin typeface="TiemposTextWeb"/>
                <a:ea typeface="+mn-ea"/>
                <a:cs typeface="+mn-cs"/>
              </a:rPr>
              <a:t>artic</a:t>
            </a:r>
            <a:r>
              <a:rPr kumimoji="0" lang="ro-RO" sz="1200" b="0" i="0" u="none" strike="noStrike" kern="1200" cap="none" spc="0" normalizeH="0" baseline="0" noProof="0" dirty="0">
                <a:ln>
                  <a:noFill/>
                </a:ln>
                <a:solidFill>
                  <a:srgbClr val="111111"/>
                </a:solidFill>
                <a:effectLst/>
                <a:uLnTx/>
                <a:uFillTx/>
                <a:latin typeface="TiemposTextWeb"/>
                <a:ea typeface="+mn-ea"/>
                <a:cs typeface="+mn-cs"/>
              </a:rPr>
              <a:t>o</a:t>
            </a:r>
            <a:r>
              <a:rPr kumimoji="0" lang="en-US" sz="1200" b="0" i="0" u="none" strike="noStrike" kern="1200" cap="none" spc="0" normalizeH="0" baseline="0" noProof="0" dirty="0">
                <a:ln>
                  <a:noFill/>
                </a:ln>
                <a:solidFill>
                  <a:srgbClr val="111111"/>
                </a:solidFill>
                <a:effectLst/>
                <a:uLnTx/>
                <a:uFillTx/>
                <a:latin typeface="TiemposTextWeb"/>
                <a:ea typeface="+mn-ea"/>
                <a:cs typeface="+mn-cs"/>
              </a:rPr>
              <a:t>l: https://www.insider.com/children-youtube-channel-child-porn-the-happy-scientist-charges-kids-2020-9</a:t>
            </a:r>
            <a:endParaRPr kumimoji="0" lang="x-es-X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ubstituent număr diapozitiv 3"/>
          <p:cNvSpPr>
            <a:spLocks noGrp="1"/>
          </p:cNvSpPr>
          <p:nvPr>
            <p:ph type="sldNum" sz="quarter" idx="5"/>
          </p:nvPr>
        </p:nvSpPr>
        <p:spPr/>
        <p:txBody>
          <a:bodyPr/>
          <a:lstStyle/>
          <a:p>
            <a:fld id="{09ADFBB1-7B02-4717-AEA4-A0D2A92F6065}" type="slidenum">
              <a:rPr lang="en-GB" smtClean="0"/>
              <a:t>8</a:t>
            </a:fld>
            <a:endParaRPr lang="en-GB"/>
          </a:p>
        </p:txBody>
      </p:sp>
    </p:spTree>
    <p:extLst>
      <p:ext uri="{BB962C8B-B14F-4D97-AF65-F5344CB8AC3E}">
        <p14:creationId xmlns:p14="http://schemas.microsoft.com/office/powerpoint/2010/main" val="2536963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slide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ilustrează o captură de ecran a unui articol de știri care descrie percheziționarea și sechestrarea efectuată de Poliția germană, împreună cu Europol și agenții de aplicare a legii din SUA, Olanda și Franța. Aceasta a fost parte dintr-un efort coordonat internațional de desființare a unei piețe de pe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Dark</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Web, denumită Wall Street Market, pe care utilizatorii vindeau produse ilegale, ca droguri, arme, date ale unor utilizatori și instrumente de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hacking</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Formatorul va utiliza acest exemplu pentru a arăta cum obiectul prerogativelor de a efectua sechestrări în legătură cu date informatice nu se referă numai la sechestrarea fizică a sistemelor informatice și a dispozitivelor de stocare, dar și la a face inaccesibile date informatice. </a:t>
            </a:r>
            <a:endParaRPr kumimoji="0" lang="x-es-X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ubstituent număr diapozitiv 3"/>
          <p:cNvSpPr>
            <a:spLocks noGrp="1"/>
          </p:cNvSpPr>
          <p:nvPr>
            <p:ph type="sldNum" sz="quarter" idx="5"/>
          </p:nvPr>
        </p:nvSpPr>
        <p:spPr/>
        <p:txBody>
          <a:bodyPr/>
          <a:lstStyle/>
          <a:p>
            <a:fld id="{09ADFBB1-7B02-4717-AEA4-A0D2A92F6065}" type="slidenum">
              <a:rPr lang="en-GB" smtClean="0"/>
              <a:t>9</a:t>
            </a:fld>
            <a:endParaRPr lang="en-GB"/>
          </a:p>
        </p:txBody>
      </p:sp>
    </p:spTree>
    <p:extLst>
      <p:ext uri="{BB962C8B-B14F-4D97-AF65-F5344CB8AC3E}">
        <p14:creationId xmlns:p14="http://schemas.microsoft.com/office/powerpoint/2010/main" val="685780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979DE959-8F66-48C8-9B75-7129AEC57E19}"/>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pic>
        <p:nvPicPr>
          <p:cNvPr id="6" name="Picture 5">
            <a:extLst>
              <a:ext uri="{FF2B5EF4-FFF2-40B4-BE49-F238E27FC236}">
                <a16:creationId xmlns=""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13453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28/03/2021</a:t>
            </a:fld>
            <a:endParaRPr lang="en-GB"/>
          </a:p>
        </p:txBody>
      </p:sp>
      <p:sp>
        <p:nvSpPr>
          <p:cNvPr id="5" name="Footer Placeholder 4">
            <a:extLst>
              <a:ext uri="{FF2B5EF4-FFF2-40B4-BE49-F238E27FC236}">
                <a16:creationId xmlns=""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EC23F55A-8CF0-4C9C-A0A6-604CE946188C}"/>
              </a:ext>
            </a:extLst>
          </p:cNvPr>
          <p:cNvSpPr>
            <a:spLocks noGrp="1"/>
          </p:cNvSpPr>
          <p:nvPr>
            <p:ph type="sldNum" sz="quarter" idx="12"/>
          </p:nvPr>
        </p:nvSpPr>
        <p:spPr>
          <a:xfrm>
            <a:off x="7086600" y="6588125"/>
            <a:ext cx="2057400" cy="285810"/>
          </a:xfrm>
          <a:prstGeom prst="rect">
            <a:avLst/>
          </a:prstGeom>
        </p:spPr>
        <p:txBody>
          <a:bodyPr/>
          <a:lstStyle>
            <a:lvl1pPr>
              <a:defRPr/>
            </a:lvl1pPr>
          </a:lstStyle>
          <a:p>
            <a:fld id="{3B3521C2-0219-4B01-9135-CC48710C7539}" type="slidenum">
              <a:rPr lang="en-GB" altLang="en-US"/>
              <a:pPr/>
              <a:t>‹#›</a:t>
            </a:fld>
            <a:endParaRPr lang="en-GB" altLang="en-US"/>
          </a:p>
        </p:txBody>
      </p:sp>
    </p:spTree>
    <p:extLst>
      <p:ext uri="{BB962C8B-B14F-4D97-AF65-F5344CB8AC3E}">
        <p14:creationId xmlns:p14="http://schemas.microsoft.com/office/powerpoint/2010/main" val="365638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28/03/2021</a:t>
            </a:fld>
            <a:endParaRPr lang="en-GB"/>
          </a:p>
        </p:txBody>
      </p:sp>
      <p:sp>
        <p:nvSpPr>
          <p:cNvPr id="5" name="Footer Placeholder 4">
            <a:extLst>
              <a:ext uri="{FF2B5EF4-FFF2-40B4-BE49-F238E27FC236}">
                <a16:creationId xmlns=""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E36EC1A9-0935-48AF-98AC-717D1CEB4CF4}"/>
              </a:ext>
            </a:extLst>
          </p:cNvPr>
          <p:cNvSpPr>
            <a:spLocks noGrp="1"/>
          </p:cNvSpPr>
          <p:nvPr>
            <p:ph type="sldNum" sz="quarter" idx="12"/>
          </p:nvPr>
        </p:nvSpPr>
        <p:spPr>
          <a:xfrm>
            <a:off x="7086600" y="6588125"/>
            <a:ext cx="2057400" cy="285810"/>
          </a:xfrm>
          <a:prstGeom prst="rect">
            <a:avLst/>
          </a:prstGeom>
        </p:spPr>
        <p:txBody>
          <a:bodyPr/>
          <a:lstStyle>
            <a:lvl1pPr>
              <a:defRPr/>
            </a:lvl1pPr>
          </a:lstStyle>
          <a:p>
            <a:fld id="{A4A5ECFF-5C9A-42B4-A985-E4790B0921A2}" type="slidenum">
              <a:rPr lang="en-GB" altLang="en-US"/>
              <a:pPr/>
              <a:t>‹#›</a:t>
            </a:fld>
            <a:endParaRPr lang="en-GB" altLang="en-US" dirty="0"/>
          </a:p>
        </p:txBody>
      </p:sp>
    </p:spTree>
    <p:extLst>
      <p:ext uri="{BB962C8B-B14F-4D97-AF65-F5344CB8AC3E}">
        <p14:creationId xmlns:p14="http://schemas.microsoft.com/office/powerpoint/2010/main" val="156882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85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28/03/2021</a:t>
            </a:fld>
            <a:endParaRPr lang="en-GB"/>
          </a:p>
        </p:txBody>
      </p:sp>
      <p:sp>
        <p:nvSpPr>
          <p:cNvPr id="5" name="Footer Placeholder 4">
            <a:extLst>
              <a:ext uri="{FF2B5EF4-FFF2-40B4-BE49-F238E27FC236}">
                <a16:creationId xmlns="" xmlns:a16="http://schemas.microsoft.com/office/drawing/2014/main" id="{B041ED0F-3F4F-4191-95D9-03287ACFF4E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pPr/>
              <a:t>‹#›</a:t>
            </a:fld>
            <a:endParaRPr lang="en-GB" altLang="en-US"/>
          </a:p>
        </p:txBody>
      </p:sp>
    </p:spTree>
    <p:extLst>
      <p:ext uri="{BB962C8B-B14F-4D97-AF65-F5344CB8AC3E}">
        <p14:creationId xmlns:p14="http://schemas.microsoft.com/office/powerpoint/2010/main" val="368592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0D344A87-61DB-4835-BEB0-346EDFB422AE}"/>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11730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Slide Number Placeholder 4">
            <a:extLst>
              <a:ext uri="{FF2B5EF4-FFF2-40B4-BE49-F238E27FC236}">
                <a16:creationId xmlns="" xmlns:a16="http://schemas.microsoft.com/office/drawing/2014/main"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 xmlns:a16="http://schemas.microsoft.com/office/drawing/2014/main"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baseline="0" dirty="0">
                <a:solidFill>
                  <a:srgbClr val="FFFFFF"/>
                </a:solidFill>
                <a:latin typeface="Verdana" panose="020B0604030504040204" pitchFamily="34" charset="0"/>
              </a:rPr>
              <a:t>www.coe.int/cybercrime			</a:t>
            </a:r>
          </a:p>
        </p:txBody>
      </p:sp>
      <p:sp>
        <p:nvSpPr>
          <p:cNvPr id="15" name="Text Placeholder 11">
            <a:extLst>
              <a:ext uri="{FF2B5EF4-FFF2-40B4-BE49-F238E27FC236}">
                <a16:creationId xmlns="" xmlns:a16="http://schemas.microsoft.com/office/drawing/2014/main"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 xmlns:a16="http://schemas.microsoft.com/office/drawing/2014/main" id="{20A8AF00-8302-4EB6-B590-39BD369534E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95200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 xmlns:a16="http://schemas.microsoft.com/office/drawing/2014/main" id="{9F79EE9D-52D5-4B6B-99C5-F7B7EF500FF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 xmlns:a16="http://schemas.microsoft.com/office/drawing/2014/main" id="{D8D75C77-33AE-4D9D-81BB-E8443987728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8F3D9741-60F0-480D-8B47-D9BDE25B27A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1" name="Picture 2" descr="Asking questions | TeachingEnglish | British Council | BBC">
            <a:extLst>
              <a:ext uri="{FF2B5EF4-FFF2-40B4-BE49-F238E27FC236}">
                <a16:creationId xmlns="" xmlns:a16="http://schemas.microsoft.com/office/drawing/2014/main" id="{4847C7E7-B06A-4BDA-9B87-24735A9E2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2225616"/>
            <a:ext cx="4572000" cy="2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34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B9F9D650-1009-46ED-8222-4EE43ED1429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 xmlns:a16="http://schemas.microsoft.com/office/drawing/2014/main" id="{D9BE315B-93AB-4182-A682-D2D6C37D4D23}"/>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8" name="Picture 4">
            <a:extLst>
              <a:ext uri="{FF2B5EF4-FFF2-40B4-BE49-F238E27FC236}">
                <a16:creationId xmlns="" xmlns:a16="http://schemas.microsoft.com/office/drawing/2014/main" id="{4840FB52-8F74-4C62-BC14-146E3735258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 xmlns:a16="http://schemas.microsoft.com/office/drawing/2014/main" id="{AD8571B3-F2B3-4C41-8AB6-8D4158A1697F}"/>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dirty="0"/>
          </a:p>
        </p:txBody>
      </p:sp>
      <p:sp>
        <p:nvSpPr>
          <p:cNvPr id="11" name="Rectangle 11">
            <a:extLst>
              <a:ext uri="{FF2B5EF4-FFF2-40B4-BE49-F238E27FC236}">
                <a16:creationId xmlns="" xmlns:a16="http://schemas.microsoft.com/office/drawing/2014/main" id="{C0713AAC-84AF-4971-8FCB-8CABFE853DD0}"/>
              </a:ext>
            </a:extLst>
          </p:cNvPr>
          <p:cNvSpPr>
            <a:spLocks noChangeArrowheads="1"/>
          </p:cNvSpPr>
          <p:nvPr userDrawn="1"/>
        </p:nvSpPr>
        <p:spPr bwMode="auto">
          <a:xfrm>
            <a:off x="-60382" y="6596936"/>
            <a:ext cx="3217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i="0" baseline="0" dirty="0">
                <a:solidFill>
                  <a:srgbClr val="FFFFFF"/>
                </a:solidFill>
                <a:latin typeface="Verdana" panose="020B0604030504040204" pitchFamily="34" charset="0"/>
                <a:ea typeface="Verdana" panose="020B0604030504040204" pitchFamily="34" charset="0"/>
              </a:rPr>
              <a:t>www.coe.int/cybercrime			</a:t>
            </a:r>
          </a:p>
        </p:txBody>
      </p:sp>
      <p:sp>
        <p:nvSpPr>
          <p:cNvPr id="14" name="Slide Number Placeholder 4">
            <a:extLst>
              <a:ext uri="{FF2B5EF4-FFF2-40B4-BE49-F238E27FC236}">
                <a16:creationId xmlns="" xmlns:a16="http://schemas.microsoft.com/office/drawing/2014/main" id="{307588A1-E747-44DA-B866-F09C9C76894B}"/>
              </a:ext>
            </a:extLst>
          </p:cNvPr>
          <p:cNvSpPr txBox="1">
            <a:spLocks/>
          </p:cNvSpPr>
          <p:nvPr userDrawn="1"/>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a:t>
            </a:fld>
            <a:endParaRPr lang="en-GB" sz="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7954049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2" r:id="rId3"/>
    <p:sldLayoutId id="2147483663" r:id="rId4"/>
    <p:sldLayoutId id="2147483664" r:id="rId5"/>
    <p:sldLayoutId id="2147483665" r:id="rId6"/>
    <p:sldLayoutId id="2147483666" r:id="rId7"/>
    <p:sldLayoutId id="2147483677" r:id="rId8"/>
    <p:sldLayoutId id="2147483671" r:id="rId9"/>
    <p:sldLayoutId id="2147483678" r:id="rId10"/>
    <p:sldLayoutId id="2147483680" r:id="rId11"/>
    <p:sldLayoutId id="2147483681" r:id="rId12"/>
    <p:sldLayoutId id="214748368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mailto:matteo.lucchetti@coe.in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mailto:matteo.lucchetti@coe.int" TargetMode="External"/><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pic>
        <p:nvPicPr>
          <p:cNvPr id="2054" name="Picture 8">
            <a:extLst>
              <a:ext uri="{FF2B5EF4-FFF2-40B4-BE49-F238E27FC236}">
                <a16:creationId xmlns="" xmlns:a16="http://schemas.microsoft.com/office/drawing/2014/main" id="{B2A2B581-F8BC-48D4-AF7E-AAF0CE808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 xmlns:a16="http://schemas.microsoft.com/office/drawing/2014/main" id="{D192EA30-54CE-4062-B518-E86D1D7BEC69}"/>
              </a:ext>
            </a:extLst>
          </p:cNvPr>
          <p:cNvSpPr>
            <a:spLocks noChangeArrowheads="1"/>
          </p:cNvSpPr>
          <p:nvPr/>
        </p:nvSpPr>
        <p:spPr bwMode="auto">
          <a:xfrm>
            <a:off x="290513" y="2352650"/>
            <a:ext cx="8599487"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ro-RO" sz="3600" b="1" dirty="0">
                <a:latin typeface="+mn-lt"/>
              </a:rPr>
              <a:t>Sesiunea 2.5</a:t>
            </a:r>
          </a:p>
          <a:p>
            <a:pPr algn="ctr">
              <a:spcBef>
                <a:spcPct val="0"/>
              </a:spcBef>
              <a:buNone/>
            </a:pPr>
            <a:r>
              <a:rPr lang="ro-RO" sz="3600" b="1" dirty="0">
                <a:latin typeface="+mn-lt"/>
              </a:rPr>
              <a:t>Prerogativele procedurale ale Convenției de la Budapesta - Partea 2</a:t>
            </a:r>
          </a:p>
          <a:p>
            <a:pPr algn="ctr" eaLnBrk="1" hangingPunct="1">
              <a:spcBef>
                <a:spcPct val="0"/>
              </a:spcBef>
              <a:buFontTx/>
              <a:buNone/>
            </a:pPr>
            <a:endParaRPr lang="en-GB" altLang="en-US" sz="1200" b="1" dirty="0">
              <a:latin typeface="+mn-lt"/>
            </a:endParaRPr>
          </a:p>
          <a:p>
            <a:pPr algn="ctr" eaLnBrk="1" hangingPunct="1">
              <a:spcBef>
                <a:spcPct val="0"/>
              </a:spcBef>
              <a:buFontTx/>
              <a:buNone/>
            </a:pPr>
            <a:endParaRPr lang="en-GB" altLang="en-US" sz="1200" b="1" dirty="0">
              <a:latin typeface="+mn-lt"/>
            </a:endParaRPr>
          </a:p>
          <a:p>
            <a:pPr algn="ctr" eaLnBrk="1" hangingPunct="1">
              <a:spcBef>
                <a:spcPct val="0"/>
              </a:spcBef>
              <a:buFontTx/>
              <a:buNone/>
            </a:pPr>
            <a:endParaRPr lang="en-GB" altLang="en-US" sz="1600" b="1" dirty="0">
              <a:latin typeface="+mn-lt"/>
            </a:endParaRPr>
          </a:p>
          <a:p>
            <a:pPr algn="ctr" eaLnBrk="1" hangingPunct="1">
              <a:spcBef>
                <a:spcPct val="0"/>
              </a:spcBef>
              <a:buFontTx/>
              <a:buNone/>
            </a:pPr>
            <a:r>
              <a:rPr lang="ro-RO" sz="1800" b="1" dirty="0" err="1">
                <a:latin typeface="+mn-lt"/>
              </a:rPr>
              <a:t>Xxxxx</a:t>
            </a:r>
            <a:r>
              <a:rPr lang="ro-RO" sz="1800" b="1" dirty="0">
                <a:latin typeface="+mn-lt"/>
              </a:rPr>
              <a:t> XXXXXXXX</a:t>
            </a:r>
          </a:p>
          <a:p>
            <a:pPr algn="ctr" eaLnBrk="1" hangingPunct="1">
              <a:spcBef>
                <a:spcPct val="0"/>
              </a:spcBef>
              <a:buFontTx/>
              <a:buNone/>
            </a:pPr>
            <a:endParaRPr lang="en-GB" altLang="en-US" sz="600" dirty="0">
              <a:latin typeface="+mn-lt"/>
            </a:endParaRPr>
          </a:p>
          <a:p>
            <a:pPr algn="ctr" eaLnBrk="1" hangingPunct="1">
              <a:spcBef>
                <a:spcPct val="0"/>
              </a:spcBef>
              <a:buFontTx/>
              <a:buNone/>
            </a:pPr>
            <a:r>
              <a:rPr lang="ro-RO" sz="1400" i="1" dirty="0">
                <a:latin typeface="+mn-lt"/>
              </a:rPr>
              <a:t>Consiliul Europei</a:t>
            </a:r>
          </a:p>
          <a:p>
            <a:pPr algn="ctr" eaLnBrk="1" hangingPunct="1">
              <a:spcBef>
                <a:spcPct val="0"/>
              </a:spcBef>
              <a:buFontTx/>
              <a:buNone/>
            </a:pPr>
            <a:endParaRPr lang="en-GB" altLang="en-US" sz="1400" b="1" dirty="0">
              <a:solidFill>
                <a:srgbClr val="2F618F"/>
              </a:solidFill>
              <a:latin typeface="+mn-lt"/>
              <a:hlinkClick r:id="rId4"/>
            </a:endParaRPr>
          </a:p>
          <a:p>
            <a:pPr algn="ctr" eaLnBrk="1" hangingPunct="1">
              <a:spcBef>
                <a:spcPct val="0"/>
              </a:spcBef>
              <a:buFontTx/>
              <a:buNone/>
            </a:pPr>
            <a:r>
              <a:rPr lang="ro-RO" sz="1200" b="1" dirty="0">
                <a:solidFill>
                  <a:srgbClr val="2F618F"/>
                </a:solidFill>
                <a:latin typeface="+mn-lt"/>
              </a:rPr>
              <a:t>Email:</a:t>
            </a:r>
          </a:p>
          <a:p>
            <a:pPr algn="ctr" eaLnBrk="1" hangingPunct="1">
              <a:spcBef>
                <a:spcPct val="0"/>
              </a:spcBef>
              <a:buFontTx/>
              <a:buNone/>
            </a:pPr>
            <a:endParaRPr lang="en-GB" altLang="en-US" sz="1600" b="1" dirty="0">
              <a:latin typeface="+mn-lt"/>
            </a:endParaRPr>
          </a:p>
          <a:p>
            <a:pPr algn="ctr" eaLnBrk="1" hangingPunct="1">
              <a:spcBef>
                <a:spcPct val="0"/>
              </a:spcBef>
              <a:buFontTx/>
              <a:buNone/>
            </a:pPr>
            <a:endParaRPr lang="en-GB" altLang="en-US" sz="1600" b="1" dirty="0">
              <a:latin typeface="+mn-lt"/>
            </a:endParaRPr>
          </a:p>
          <a:p>
            <a:pPr algn="ctr" eaLnBrk="1" hangingPunct="1">
              <a:spcBef>
                <a:spcPct val="0"/>
              </a:spcBef>
              <a:buFontTx/>
              <a:buNone/>
            </a:pPr>
            <a:endParaRPr lang="en-GB" altLang="en-US" sz="1400" b="1" dirty="0">
              <a:latin typeface="+mn-lt"/>
            </a:endParaRPr>
          </a:p>
          <a:p>
            <a:pPr algn="ctr" eaLnBrk="1" hangingPunct="1">
              <a:spcBef>
                <a:spcPct val="0"/>
              </a:spcBef>
              <a:buFontTx/>
              <a:buNone/>
            </a:pPr>
            <a:r>
              <a:rPr lang="ro-RO" sz="1600" b="1" dirty="0">
                <a:latin typeface="+mn-lt"/>
              </a:rPr>
              <a:t>ZZ Luna AAAA</a:t>
            </a:r>
          </a:p>
        </p:txBody>
      </p:sp>
      <p:sp>
        <p:nvSpPr>
          <p:cNvPr id="10" name="Rectangle 2">
            <a:extLst>
              <a:ext uri="{FF2B5EF4-FFF2-40B4-BE49-F238E27FC236}">
                <a16:creationId xmlns="" xmlns:a16="http://schemas.microsoft.com/office/drawing/2014/main" id="{DF1503B2-B0B3-4330-9439-3D5954CA1625}"/>
              </a:ext>
            </a:extLst>
          </p:cNvPr>
          <p:cNvSpPr>
            <a:spLocks noChangeArrowheads="1"/>
          </p:cNvSpPr>
          <p:nvPr/>
        </p:nvSpPr>
        <p:spPr bwMode="auto">
          <a:xfrm>
            <a:off x="365125" y="1177588"/>
            <a:ext cx="85994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ro-RO" sz="1600" b="1">
                <a:latin typeface="+mn-lt"/>
              </a:rPr>
              <a:t>Curs judiciar introductiv privind infracțiunile cibernetice și probele electronice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43252" y="1124744"/>
            <a:ext cx="3889351" cy="5224507"/>
          </a:xfrm>
          <a:prstGeom prst="rect">
            <a:avLst/>
          </a:prstGeom>
        </p:spPr>
        <p:txBody>
          <a:bodyPr wrap="square">
            <a:spAutoFit/>
          </a:bodyPr>
          <a:lstStyle/>
          <a:p>
            <a:pPr algn="just"/>
            <a:r>
              <a:rPr lang="ro-RO" sz="1450" dirty="0"/>
              <a:t>Fiecare parte va adopta măsuri legislative și alte măsuri, după cum este necesar, pentru a-și împuternici autoritățile competente </a:t>
            </a:r>
            <a:r>
              <a:rPr lang="ro-RO" sz="1450" b="1" dirty="0">
                <a:solidFill>
                  <a:srgbClr val="C00000"/>
                </a:solidFill>
              </a:rPr>
              <a:t>să percheziționeze sau să acceseze în mod similar</a:t>
            </a:r>
            <a:r>
              <a:rPr lang="ro-RO" sz="1450" dirty="0"/>
              <a:t>: </a:t>
            </a:r>
          </a:p>
          <a:p>
            <a:pPr marL="548640" lvl="1" indent="-342900" algn="just">
              <a:buFont typeface="+mj-lt"/>
              <a:buAutoNum type="alphaLcPeriod"/>
            </a:pPr>
            <a:r>
              <a:rPr lang="ro-RO" sz="1450" dirty="0"/>
              <a:t>un sistem informatic, sau o parte a unui sistem informatic și datele informatice stocate în acesta; și </a:t>
            </a:r>
          </a:p>
          <a:p>
            <a:pPr marL="548640" lvl="1" indent="-342900" algn="just">
              <a:buFont typeface="+mj-lt"/>
              <a:buAutoNum type="alphaLcPeriod"/>
            </a:pPr>
            <a:endParaRPr lang="ro-RO" sz="1450" dirty="0"/>
          </a:p>
          <a:p>
            <a:pPr marL="548640" lvl="1" indent="-342900" algn="just">
              <a:buFont typeface="+mj-lt"/>
              <a:buAutoNum type="alphaLcPeriod"/>
            </a:pPr>
            <a:r>
              <a:rPr lang="ro-RO" sz="1450" dirty="0"/>
              <a:t>un mediu de stocare a datelor informatice în care pot fi stocate date informatice  pe teritoriul său</a:t>
            </a:r>
          </a:p>
          <a:p>
            <a:pPr algn="just"/>
            <a:r>
              <a:rPr lang="ro-RO" sz="1450" dirty="0"/>
              <a:t>Fiecare parte va adopta măsuri legislative și alte măsuri, după cum este  necesar, pentru a se asigura că în cazul în care autoritățile sale percheziționează sau accesează în mod similar un anumit sistem informatic sau o parte a acestuia, în conformitate cu punctul 1.A și au motive să creadă că datele solicitate sunt stocate într-un alt sistem informatic sau o parte din acesta pe teritoriul său, iar aceste date sunt accesibile legal de la sau sunt disponibile pentru sistemul inițial, autoritățile vor putea extinde rapid percheziția sau accesul similar la celălalt sistem.</a:t>
            </a:r>
          </a:p>
        </p:txBody>
      </p:sp>
      <p:sp>
        <p:nvSpPr>
          <p:cNvPr id="6" name="Rectangle 5">
            <a:extLst>
              <a:ext uri="{FF2B5EF4-FFF2-40B4-BE49-F238E27FC236}">
                <a16:creationId xmlns="" xmlns:a16="http://schemas.microsoft.com/office/drawing/2014/main" id="{524B6456-681F-2F44-A01A-AD3514E81BD2}"/>
              </a:ext>
            </a:extLst>
          </p:cNvPr>
          <p:cNvSpPr/>
          <p:nvPr/>
        </p:nvSpPr>
        <p:spPr>
          <a:xfrm>
            <a:off x="4152913" y="1124744"/>
            <a:ext cx="4747018" cy="2246769"/>
          </a:xfrm>
          <a:prstGeom prst="rect">
            <a:avLst/>
          </a:prstGeom>
        </p:spPr>
        <p:txBody>
          <a:bodyPr wrap="square">
            <a:spAutoFit/>
          </a:bodyPr>
          <a:lstStyle/>
          <a:p>
            <a:pPr marL="342900" indent="-342900" algn="just">
              <a:buFont typeface="Arial" panose="020B0604020202020204" pitchFamily="34" charset="0"/>
              <a:buChar char="•"/>
            </a:pPr>
            <a:r>
              <a:rPr lang="ro-RO" sz="2000" dirty="0"/>
              <a:t>Termenul “percheziție” înseamnă a căuta, citi, analiza, examina sau verifica  </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ro-RO" sz="2000" dirty="0"/>
              <a:t>Termenul “să acceseze în mod similar” este într-un limbaj tehnologic neutru, care va permite </a:t>
            </a:r>
            <a:r>
              <a:rPr lang="ro-RO" sz="2000" i="1" dirty="0"/>
              <a:t>verificarea</a:t>
            </a:r>
            <a:r>
              <a:rPr lang="ro-RO" sz="2000" dirty="0"/>
              <a:t> unor date intangibile care pot fi în format electromagnetic </a:t>
            </a:r>
          </a:p>
        </p:txBody>
      </p:sp>
      <p:sp>
        <p:nvSpPr>
          <p:cNvPr id="12"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Percheziția și sechestrarea </a:t>
            </a:r>
          </a:p>
          <a:p>
            <a:pPr algn="r"/>
            <a:r>
              <a:rPr lang="ro-RO" sz="2700">
                <a:solidFill>
                  <a:schemeClr val="bg1"/>
                </a:solidFill>
                <a:latin typeface="Verdana" panose="020B0604030504040204" pitchFamily="34" charset="0"/>
                <a:ea typeface="Verdana" panose="020B0604030504040204" pitchFamily="34" charset="0"/>
                <a:cs typeface="Verdana" charset="0"/>
              </a:rPr>
              <a:t>datelor stocate pe calculator</a:t>
            </a:r>
          </a:p>
        </p:txBody>
      </p:sp>
    </p:spTree>
    <p:extLst>
      <p:ext uri="{BB962C8B-B14F-4D97-AF65-F5344CB8AC3E}">
        <p14:creationId xmlns:p14="http://schemas.microsoft.com/office/powerpoint/2010/main" val="162287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43252" y="1124744"/>
            <a:ext cx="3889351" cy="5047536"/>
          </a:xfrm>
          <a:prstGeom prst="rect">
            <a:avLst/>
          </a:prstGeom>
        </p:spPr>
        <p:txBody>
          <a:bodyPr wrap="square">
            <a:spAutoFit/>
          </a:bodyPr>
          <a:lstStyle/>
          <a:p>
            <a:pPr algn="just"/>
            <a:r>
              <a:rPr lang="ro-RO" sz="1400" dirty="0"/>
              <a:t>Fiecare parte va adopta măsuri legislative și alte măsuri, după cum este necesar, pentru a-și împuternici autoritățile competente să percheziționeze sau să acceseze în mod similar: </a:t>
            </a:r>
          </a:p>
          <a:p>
            <a:pPr marL="800100" lvl="1" indent="-342900" algn="just">
              <a:buFont typeface="+mj-lt"/>
              <a:buAutoNum type="alphaLcPeriod"/>
            </a:pPr>
            <a:r>
              <a:rPr lang="ro-RO" sz="1400" dirty="0"/>
              <a:t> </a:t>
            </a:r>
            <a:r>
              <a:rPr lang="ro-RO" sz="1400" b="1" dirty="0">
                <a:solidFill>
                  <a:srgbClr val="C00000"/>
                </a:solidFill>
              </a:rPr>
              <a:t>un sistem informatic, </a:t>
            </a:r>
            <a:r>
              <a:rPr lang="ro-RO" sz="1400" dirty="0"/>
              <a:t>sau</a:t>
            </a:r>
            <a:r>
              <a:rPr lang="ro-RO" sz="1400" b="1" dirty="0">
                <a:solidFill>
                  <a:srgbClr val="C00000"/>
                </a:solidFill>
              </a:rPr>
              <a:t> o parte a unui sistem informatic </a:t>
            </a:r>
            <a:r>
              <a:rPr lang="ro-RO" sz="1400" dirty="0"/>
              <a:t>și</a:t>
            </a:r>
            <a:r>
              <a:rPr lang="ro-RO" sz="1400" b="1" dirty="0">
                <a:solidFill>
                  <a:srgbClr val="C00000"/>
                </a:solidFill>
              </a:rPr>
              <a:t> datele informatice stocate în acesta; </a:t>
            </a:r>
            <a:r>
              <a:rPr lang="ro-RO" sz="1400" dirty="0"/>
              <a:t>și</a:t>
            </a:r>
            <a:r>
              <a:rPr lang="ro-RO" sz="1400" b="1" dirty="0">
                <a:solidFill>
                  <a:srgbClr val="C00000"/>
                </a:solidFill>
              </a:rPr>
              <a:t> </a:t>
            </a:r>
            <a:r>
              <a:rPr lang="ro-RO" sz="1400" dirty="0"/>
              <a:t> </a:t>
            </a:r>
          </a:p>
          <a:p>
            <a:pPr marL="800100" lvl="1" indent="-342900" algn="just">
              <a:buFont typeface="+mj-lt"/>
              <a:buAutoNum type="alphaLcPeriod"/>
            </a:pPr>
            <a:r>
              <a:rPr lang="ro-RO" sz="1400" dirty="0"/>
              <a:t>un</a:t>
            </a:r>
            <a:r>
              <a:rPr lang="ro-RO" sz="1400" b="1" dirty="0">
                <a:solidFill>
                  <a:srgbClr val="C00000"/>
                </a:solidFill>
              </a:rPr>
              <a:t> mediu de stocare a datelor informatice </a:t>
            </a:r>
            <a:r>
              <a:rPr lang="ro-RO" sz="1400" dirty="0"/>
              <a:t>în care pot fi stocate date informatice  pe teritoriul său</a:t>
            </a:r>
          </a:p>
          <a:p>
            <a:pPr lvl="1" algn="just"/>
            <a:endParaRPr lang="en-US" sz="1400" dirty="0"/>
          </a:p>
          <a:p>
            <a:pPr algn="just"/>
            <a:r>
              <a:rPr lang="ro-RO" sz="1400" dirty="0"/>
              <a:t>Fiecare parte va adopta măsuri legislative și alte măsuri, după cum este  necesar, pentru a se asigura că în cazul în care autoritățile sale percheziționează sau accesează în mod similar un anumit sistem informatic sau o parte a acestuia, în conformitate cu punctul 1.A și au motive să creadă că datele solicitate sunt stocate într-un alt sistem informatic sau o parte din acesta pe teritoriul său, iar aceste date sunt accesibile legal de la sau sunt disponibile pentru sistemul inițial, autoritățile vor putea extinde rapid percheziția sau accesul similar la celălalt sistem.</a:t>
            </a:r>
          </a:p>
        </p:txBody>
      </p:sp>
      <p:sp>
        <p:nvSpPr>
          <p:cNvPr id="6" name="Rectangle 5">
            <a:extLst>
              <a:ext uri="{FF2B5EF4-FFF2-40B4-BE49-F238E27FC236}">
                <a16:creationId xmlns="" xmlns:a16="http://schemas.microsoft.com/office/drawing/2014/main" id="{524B6456-681F-2F44-A01A-AD3514E81BD2}"/>
              </a:ext>
            </a:extLst>
          </p:cNvPr>
          <p:cNvSpPr/>
          <p:nvPr/>
        </p:nvSpPr>
        <p:spPr>
          <a:xfrm>
            <a:off x="4274833" y="1151172"/>
            <a:ext cx="4747018" cy="2862322"/>
          </a:xfrm>
          <a:prstGeom prst="rect">
            <a:avLst/>
          </a:prstGeom>
        </p:spPr>
        <p:txBody>
          <a:bodyPr wrap="square">
            <a:spAutoFit/>
          </a:bodyPr>
          <a:lstStyle/>
          <a:p>
            <a:pPr marL="342900" indent="-342900" algn="just">
              <a:buFont typeface="Arial" panose="020B0604020202020204" pitchFamily="34" charset="0"/>
              <a:buChar char="•"/>
            </a:pPr>
            <a:r>
              <a:rPr lang="ro-RO" sz="2000" dirty="0"/>
              <a:t>Competența de a percheziționa sau de a accesa în mod similar:</a:t>
            </a:r>
          </a:p>
          <a:p>
            <a:pPr marL="800100" lvl="1" indent="-342900" algn="just">
              <a:buFont typeface="Calibri Light" panose="020F0302020204030204" pitchFamily="34" charset="0"/>
              <a:buChar char="‐"/>
            </a:pPr>
            <a:r>
              <a:rPr lang="ro-RO" sz="2000" dirty="0"/>
              <a:t>Un sistem informatic</a:t>
            </a:r>
          </a:p>
          <a:p>
            <a:pPr marL="800100" lvl="1" indent="-342900" algn="just">
              <a:buFont typeface="Calibri Light" panose="020F0302020204030204" pitchFamily="34" charset="0"/>
              <a:buChar char="‐"/>
            </a:pPr>
            <a:r>
              <a:rPr lang="ro-RO" sz="2000" dirty="0"/>
              <a:t>O parte a unui sistem informatic </a:t>
            </a:r>
          </a:p>
          <a:p>
            <a:pPr marL="800100" lvl="1" indent="-342900" algn="just">
              <a:buFont typeface="Calibri Light" panose="020F0302020204030204" pitchFamily="34" charset="0"/>
              <a:buChar char="‐"/>
            </a:pPr>
            <a:r>
              <a:rPr lang="ro-RO" sz="2000" dirty="0"/>
              <a:t>Date informatice stocate într-un sistem informatic </a:t>
            </a:r>
          </a:p>
          <a:p>
            <a:pPr marL="800100" lvl="1" indent="-342900" algn="just">
              <a:buFont typeface="Calibri Light" panose="020F0302020204030204" pitchFamily="34" charset="0"/>
              <a:buChar char="‐"/>
            </a:pPr>
            <a:r>
              <a:rPr lang="ro-RO" sz="2000" dirty="0"/>
              <a:t>Un mediu de stocare a datelor informatice cu date informatice stocate aflat  pe teritoriul său </a:t>
            </a:r>
          </a:p>
        </p:txBody>
      </p:sp>
      <p:sp>
        <p:nvSpPr>
          <p:cNvPr id="12"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Percheziția și sechestrarea </a:t>
            </a:r>
          </a:p>
          <a:p>
            <a:pPr algn="r"/>
            <a:r>
              <a:rPr lang="ro-RO" sz="2700">
                <a:solidFill>
                  <a:schemeClr val="bg1"/>
                </a:solidFill>
                <a:latin typeface="Verdana" panose="020B0604030504040204" pitchFamily="34" charset="0"/>
                <a:ea typeface="Verdana" panose="020B0604030504040204" pitchFamily="34" charset="0"/>
                <a:cs typeface="Verdana" charset="0"/>
              </a:rPr>
              <a:t>datelor stocate pe calculator</a:t>
            </a:r>
          </a:p>
        </p:txBody>
      </p:sp>
    </p:spTree>
    <p:extLst>
      <p:ext uri="{BB962C8B-B14F-4D97-AF65-F5344CB8AC3E}">
        <p14:creationId xmlns:p14="http://schemas.microsoft.com/office/powerpoint/2010/main" val="718982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31060" y="1222594"/>
            <a:ext cx="4224915" cy="4832092"/>
          </a:xfrm>
          <a:prstGeom prst="rect">
            <a:avLst/>
          </a:prstGeom>
        </p:spPr>
        <p:txBody>
          <a:bodyPr wrap="square">
            <a:spAutoFit/>
          </a:bodyPr>
          <a:lstStyle/>
          <a:p>
            <a:pPr marL="342900" indent="-342900" algn="just">
              <a:buFont typeface="+mj-lt"/>
              <a:buAutoNum type="arabicPeriod"/>
            </a:pPr>
            <a:r>
              <a:rPr lang="ro-RO" sz="1400" dirty="0">
                <a:highlight>
                  <a:srgbClr val="FFFFFF"/>
                </a:highlight>
              </a:rPr>
              <a:t>Fiecare parte va adopta măsuri legislative și alte măsuri, după cum este necesar, pentru a-și împuternici autoritățile competente să percheziționeze sau să acceseze în mod similar: </a:t>
            </a:r>
          </a:p>
          <a:p>
            <a:pPr marL="800100" lvl="1" indent="-342900" algn="just">
              <a:buFont typeface="+mj-lt"/>
              <a:buAutoNum type="alphaLcPeriod"/>
            </a:pPr>
            <a:r>
              <a:rPr lang="ro-RO" sz="1400" dirty="0">
                <a:highlight>
                  <a:srgbClr val="FFFFFF"/>
                </a:highlight>
              </a:rPr>
              <a:t>un sistem informatic, sau o parte a unui sistem informatic și datele informatice stocate în acesta; și </a:t>
            </a:r>
          </a:p>
          <a:p>
            <a:pPr marL="800100" lvl="1" indent="-342900" algn="just">
              <a:buFont typeface="+mj-lt"/>
              <a:buAutoNum type="alphaLcPeriod"/>
            </a:pPr>
            <a:r>
              <a:rPr lang="ro-RO" sz="1400" dirty="0">
                <a:highlight>
                  <a:srgbClr val="FFFFFF"/>
                </a:highlight>
              </a:rPr>
              <a:t>un mediu de stocare a datelor informatice în care pot fi stocate date informatice  pe teritoriul său</a:t>
            </a:r>
          </a:p>
          <a:p>
            <a:pPr marL="342900" indent="-342900" algn="just">
              <a:buFont typeface="+mj-lt"/>
              <a:buAutoNum type="arabicPeriod"/>
            </a:pPr>
            <a:r>
              <a:rPr lang="ro-RO" sz="1400" dirty="0">
                <a:highlight>
                  <a:srgbClr val="FFFFFF"/>
                </a:highlight>
              </a:rPr>
              <a:t>Fiecare parte va adopta măsuri legislative și alte măsuri, după cum este  necesar, pentru a se asigura că în cazul în care autoritățile sale percheziționează sau accesează în mod similar </a:t>
            </a:r>
            <a:r>
              <a:rPr lang="ro-RO" sz="1400" b="1" dirty="0">
                <a:solidFill>
                  <a:srgbClr val="C00000"/>
                </a:solidFill>
                <a:highlight>
                  <a:srgbClr val="FFFFFF"/>
                </a:highlight>
              </a:rPr>
              <a:t>un anumit sistem informatic</a:t>
            </a:r>
            <a:r>
              <a:rPr lang="ro-RO" sz="1400" dirty="0">
                <a:highlight>
                  <a:srgbClr val="FFFFFF"/>
                </a:highlight>
              </a:rPr>
              <a:t> sau o parte a acestuia, în conformitate cu punctul 1.A și au motive să creadă că datele solicitate sunt stocate într-un alt sistem informatic sau o parte din acesta pe teritoriul său, iar aceste date sunt </a:t>
            </a:r>
            <a:r>
              <a:rPr lang="ro-RO" sz="1400" b="1" dirty="0">
                <a:solidFill>
                  <a:srgbClr val="C00000"/>
                </a:solidFill>
                <a:highlight>
                  <a:srgbClr val="FFFFFF"/>
                </a:highlight>
              </a:rPr>
              <a:t>accesibile legal de la sau sunt disponibile pentru sistemul inițial</a:t>
            </a:r>
            <a:r>
              <a:rPr lang="ro-RO" sz="1400" dirty="0">
                <a:highlight>
                  <a:srgbClr val="FFFFFF"/>
                </a:highlight>
              </a:rPr>
              <a:t>, autoritățile vor putea </a:t>
            </a:r>
            <a:r>
              <a:rPr lang="ro-RO" sz="1400" b="1" dirty="0">
                <a:solidFill>
                  <a:srgbClr val="C00000"/>
                </a:solidFill>
                <a:highlight>
                  <a:srgbClr val="FFFFFF"/>
                </a:highlight>
              </a:rPr>
              <a:t>extinde rapid percheziția sau accesul similar </a:t>
            </a:r>
            <a:r>
              <a:rPr lang="ro-RO" sz="1400" dirty="0">
                <a:highlight>
                  <a:srgbClr val="FFFFFF"/>
                </a:highlight>
              </a:rPr>
              <a:t>la celălalt sistem.</a:t>
            </a:r>
          </a:p>
        </p:txBody>
      </p:sp>
      <p:sp>
        <p:nvSpPr>
          <p:cNvPr id="2" name="Rectangle 1">
            <a:extLst>
              <a:ext uri="{FF2B5EF4-FFF2-40B4-BE49-F238E27FC236}">
                <a16:creationId xmlns="" xmlns:a16="http://schemas.microsoft.com/office/drawing/2014/main" id="{EE725CE1-54F5-4A32-97EE-15EE42B9AF86}"/>
              </a:ext>
            </a:extLst>
          </p:cNvPr>
          <p:cNvSpPr/>
          <p:nvPr/>
        </p:nvSpPr>
        <p:spPr>
          <a:xfrm>
            <a:off x="4355975" y="1222594"/>
            <a:ext cx="4665875" cy="4647426"/>
          </a:xfrm>
          <a:prstGeom prst="rect">
            <a:avLst/>
          </a:prstGeom>
        </p:spPr>
        <p:txBody>
          <a:bodyPr wrap="square">
            <a:spAutoFit/>
          </a:bodyPr>
          <a:lstStyle/>
          <a:p>
            <a:pPr marL="342900" indent="-342900" algn="just">
              <a:buFont typeface="Arial" panose="020B0604020202020204" pitchFamily="34" charset="0"/>
              <a:buChar char="•"/>
            </a:pPr>
            <a:r>
              <a:rPr lang="ro-RO"/>
              <a:t>Competența de a percheziționa va fi exercitată în legătură cu sistemul informatic specific</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ro-RO"/>
              <a:t>Competența de a extinde percheziția sau accesul similar la alt sistem informatic sau la o parte din acesta dacă: </a:t>
            </a:r>
          </a:p>
          <a:p>
            <a:pPr marL="800100" lvl="1" indent="-342900" algn="just">
              <a:buFont typeface="Calibri Light" panose="020F0302020204030204" pitchFamily="34" charset="0"/>
              <a:buChar char="‐"/>
            </a:pPr>
            <a:r>
              <a:rPr lang="ro-RO"/>
              <a:t>Există motive să se creadă că datele solicitate sunt în acest sistem informatic sau o parte din acesta; și </a:t>
            </a:r>
          </a:p>
          <a:p>
            <a:pPr marL="800100" lvl="1" indent="-342900" algn="just">
              <a:buFont typeface="Calibri Light" panose="020F0302020204030204" pitchFamily="34" charset="0"/>
              <a:buChar char="‐"/>
            </a:pPr>
            <a:r>
              <a:rPr lang="ro-RO"/>
              <a:t>De asemenea, celălalt sistem informatic sau o parte din acesta este  pe teritoriul său </a:t>
            </a:r>
          </a:p>
          <a:p>
            <a:pPr marL="800100" lvl="1" indent="-342900" algn="just">
              <a:buFont typeface="Calibri Light" panose="020F0302020204030204" pitchFamily="34" charset="0"/>
              <a:buChar char="‐"/>
            </a:pPr>
            <a:r>
              <a:rPr lang="ro-RO"/>
              <a:t>Datele care fac obiectul extinderii pot fi accesate în mod legal de la sistemul informatic inițial </a:t>
            </a:r>
          </a:p>
          <a:p>
            <a:pPr marL="800100" lvl="1"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ro-RO"/>
              <a:t>Extinderea poate fi supusă unor condiții (de exemplu, autorizare)</a:t>
            </a:r>
          </a:p>
        </p:txBody>
      </p:sp>
      <p:sp>
        <p:nvSpPr>
          <p:cNvPr id="12"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Percheziția și sechestrarea </a:t>
            </a:r>
          </a:p>
          <a:p>
            <a:pPr algn="r"/>
            <a:r>
              <a:rPr lang="ro-RO" sz="2700">
                <a:solidFill>
                  <a:schemeClr val="bg1"/>
                </a:solidFill>
                <a:latin typeface="Verdana" panose="020B0604030504040204" pitchFamily="34" charset="0"/>
                <a:ea typeface="Verdana" panose="020B0604030504040204" pitchFamily="34" charset="0"/>
                <a:cs typeface="Verdana" charset="0"/>
              </a:rPr>
              <a:t>datelor stocate pe calculator</a:t>
            </a:r>
          </a:p>
        </p:txBody>
      </p:sp>
    </p:spTree>
    <p:extLst>
      <p:ext uri="{BB962C8B-B14F-4D97-AF65-F5344CB8AC3E}">
        <p14:creationId xmlns:p14="http://schemas.microsoft.com/office/powerpoint/2010/main" val="356629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43252" y="1124744"/>
            <a:ext cx="3889351" cy="5062924"/>
          </a:xfrm>
          <a:prstGeom prst="rect">
            <a:avLst/>
          </a:prstGeom>
        </p:spPr>
        <p:txBody>
          <a:bodyPr wrap="square">
            <a:spAutoFit/>
          </a:bodyPr>
          <a:lstStyle/>
          <a:p>
            <a:pPr marL="342900" indent="-342900" algn="just">
              <a:buFont typeface="+mj-lt"/>
              <a:buAutoNum type="arabicPeriod" startAt="3"/>
            </a:pPr>
            <a:r>
              <a:rPr lang="ro-RO" sz="1700" dirty="0"/>
              <a:t>Fiecare parte va adopta măsuri legislative și alte măsuri, după cum este necesar, pentru a-și împuternici autoritățile competente să sechestreze sau să securizeze în mod similar date informatice, conform paragrafelor 1 sau 2: Aceste măsuri vor include competența de a: </a:t>
            </a:r>
          </a:p>
          <a:p>
            <a:pPr marL="800100" lvl="1" indent="-342900" algn="just">
              <a:buFont typeface="+mj-lt"/>
              <a:buAutoNum type="alphaLcPeriod"/>
            </a:pPr>
            <a:r>
              <a:rPr lang="ro-RO" sz="1700" dirty="0"/>
              <a:t> </a:t>
            </a:r>
            <a:r>
              <a:rPr lang="ro-RO" sz="1700" b="1" dirty="0">
                <a:solidFill>
                  <a:srgbClr val="C00000"/>
                </a:solidFill>
              </a:rPr>
              <a:t>sechestra sau securiza în mod  similar </a:t>
            </a:r>
            <a:r>
              <a:rPr lang="ro-RO" sz="1700" dirty="0"/>
              <a:t>un sistem informatic sau o parte din acesta sau un mediu de stocare a datelor informatice; </a:t>
            </a:r>
          </a:p>
          <a:p>
            <a:pPr marL="800100" lvl="1" indent="-342900" algn="just">
              <a:buFont typeface="+mj-lt"/>
              <a:buAutoNum type="alphaLcPeriod"/>
            </a:pPr>
            <a:r>
              <a:rPr lang="ro-RO" sz="1700" dirty="0"/>
              <a:t>să facă și să păstreze o copie a acestor date informatice; </a:t>
            </a:r>
          </a:p>
          <a:p>
            <a:pPr marL="800100" lvl="1" indent="-342900" algn="just">
              <a:buFont typeface="+mj-lt"/>
              <a:buAutoNum type="alphaLcPeriod"/>
            </a:pPr>
            <a:r>
              <a:rPr lang="ro-RO" sz="1700" dirty="0"/>
              <a:t>să mențină integritatea datelor informatice relevante stocate; </a:t>
            </a:r>
          </a:p>
          <a:p>
            <a:pPr marL="800100" lvl="1" indent="-342900" algn="just">
              <a:buFont typeface="+mj-lt"/>
              <a:buAutoNum type="alphaLcPeriod"/>
            </a:pPr>
            <a:r>
              <a:rPr lang="ro-RO" sz="1700" dirty="0"/>
              <a:t>să facă inaccesibile sau să elimine aceste date din sistemul informatic accesat.</a:t>
            </a:r>
          </a:p>
        </p:txBody>
      </p:sp>
      <p:sp>
        <p:nvSpPr>
          <p:cNvPr id="6" name="Rectangle 5">
            <a:extLst>
              <a:ext uri="{FF2B5EF4-FFF2-40B4-BE49-F238E27FC236}">
                <a16:creationId xmlns="" xmlns:a16="http://schemas.microsoft.com/office/drawing/2014/main" id="{524B6456-681F-2F44-A01A-AD3514E81BD2}"/>
              </a:ext>
            </a:extLst>
          </p:cNvPr>
          <p:cNvSpPr/>
          <p:nvPr/>
        </p:nvSpPr>
        <p:spPr>
          <a:xfrm>
            <a:off x="4274833" y="1151172"/>
            <a:ext cx="4747018" cy="3170099"/>
          </a:xfrm>
          <a:prstGeom prst="rect">
            <a:avLst/>
          </a:prstGeom>
        </p:spPr>
        <p:txBody>
          <a:bodyPr wrap="square">
            <a:spAutoFit/>
          </a:bodyPr>
          <a:lstStyle/>
          <a:p>
            <a:pPr marL="342900" indent="-342900" algn="just">
              <a:buFont typeface="Arial" panose="020B0604020202020204" pitchFamily="34" charset="0"/>
              <a:buChar char="•"/>
            </a:pPr>
            <a:r>
              <a:rPr lang="ro-RO" sz="2000"/>
              <a:t>Termenul “sechestrare” înseamnă a lua și îndepărta mediul fizic pe care sunt înregistrate datele sau informațiile sau a face sau reține o copie a acestor informații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Termenul “să securizeze în mod similar” este într-un limbaj tehnologic neutru, care va permite înregistrarea, facerea inaccesibilă sau reținerea unei copii a unor date intangibile care pot fi în format electromagnetic</a:t>
            </a:r>
          </a:p>
        </p:txBody>
      </p:sp>
      <p:sp>
        <p:nvSpPr>
          <p:cNvPr id="12"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Percheziția și sechestrarea </a:t>
            </a:r>
          </a:p>
          <a:p>
            <a:pPr algn="r"/>
            <a:r>
              <a:rPr lang="ro-RO" sz="2700">
                <a:solidFill>
                  <a:schemeClr val="bg1"/>
                </a:solidFill>
                <a:latin typeface="Verdana" panose="020B0604030504040204" pitchFamily="34" charset="0"/>
                <a:ea typeface="Verdana" panose="020B0604030504040204" pitchFamily="34" charset="0"/>
                <a:cs typeface="Verdana" charset="0"/>
              </a:rPr>
              <a:t>datelor stocate pe calculator</a:t>
            </a:r>
          </a:p>
        </p:txBody>
      </p:sp>
    </p:spTree>
    <p:extLst>
      <p:ext uri="{BB962C8B-B14F-4D97-AF65-F5344CB8AC3E}">
        <p14:creationId xmlns:p14="http://schemas.microsoft.com/office/powerpoint/2010/main" val="2400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43252" y="1124744"/>
            <a:ext cx="3889351" cy="5062924"/>
          </a:xfrm>
          <a:prstGeom prst="rect">
            <a:avLst/>
          </a:prstGeom>
        </p:spPr>
        <p:txBody>
          <a:bodyPr wrap="square">
            <a:spAutoFit/>
          </a:bodyPr>
          <a:lstStyle/>
          <a:p>
            <a:pPr marL="342900" indent="-342900" algn="just">
              <a:buFont typeface="+mj-lt"/>
              <a:buAutoNum type="arabicPeriod" startAt="3"/>
            </a:pPr>
            <a:r>
              <a:rPr lang="ro-RO" sz="1700" dirty="0"/>
              <a:t>Fiecare parte va adopta măsuri legislative și alte măsuri, după cum este necesar, pentru a-și împuternici autoritățile competente să sechestreze sau să securizeze în mod similar date informatice, conform paragrafelor 1 sau 2: Aceste măsuri vor include competența de a: </a:t>
            </a:r>
          </a:p>
          <a:p>
            <a:pPr marL="800100" lvl="1" indent="-342900" algn="just">
              <a:buFont typeface="+mj-lt"/>
              <a:buAutoNum type="alphaLcPeriod"/>
            </a:pPr>
            <a:r>
              <a:rPr lang="ro-RO" sz="1700" dirty="0"/>
              <a:t>sechestra sau securiza în mod  similar un sistem informatic sau o parte din acesta sau un mediu de stocare a datelor informatice; </a:t>
            </a:r>
          </a:p>
          <a:p>
            <a:pPr marL="800100" lvl="1" indent="-342900" algn="just">
              <a:buFont typeface="+mj-lt"/>
              <a:buAutoNum type="alphaLcPeriod"/>
            </a:pPr>
            <a:r>
              <a:rPr lang="ro-RO" sz="1700" dirty="0"/>
              <a:t> </a:t>
            </a:r>
            <a:r>
              <a:rPr lang="ro-RO" sz="1700" b="1" dirty="0">
                <a:solidFill>
                  <a:srgbClr val="C00000"/>
                </a:solidFill>
              </a:rPr>
              <a:t>să facă și să păstreze o copie</a:t>
            </a:r>
            <a:r>
              <a:rPr lang="ro-RO" sz="1700" dirty="0"/>
              <a:t>  a acestor date informatice; </a:t>
            </a:r>
          </a:p>
          <a:p>
            <a:pPr marL="800100" lvl="1" indent="-342900" algn="just">
              <a:buFont typeface="+mj-lt"/>
              <a:buAutoNum type="alphaLcPeriod"/>
            </a:pPr>
            <a:r>
              <a:rPr lang="ro-RO" sz="1700" dirty="0"/>
              <a:t>să mențină integritatea datelor informatice relevante stocate; </a:t>
            </a:r>
          </a:p>
          <a:p>
            <a:pPr marL="800100" lvl="1" indent="-342900" algn="just">
              <a:buFont typeface="+mj-lt"/>
              <a:buAutoNum type="alphaLcPeriod"/>
            </a:pPr>
            <a:r>
              <a:rPr lang="ro-RO" sz="1700" dirty="0"/>
              <a:t>să facă inaccesibile sau să elimine aceste date din sistemul informatic accesat.</a:t>
            </a:r>
          </a:p>
        </p:txBody>
      </p:sp>
      <p:sp>
        <p:nvSpPr>
          <p:cNvPr id="6" name="Rectangle 5">
            <a:extLst>
              <a:ext uri="{FF2B5EF4-FFF2-40B4-BE49-F238E27FC236}">
                <a16:creationId xmlns="" xmlns:a16="http://schemas.microsoft.com/office/drawing/2014/main" id="{524B6456-681F-2F44-A01A-AD3514E81BD2}"/>
              </a:ext>
            </a:extLst>
          </p:cNvPr>
          <p:cNvSpPr/>
          <p:nvPr/>
        </p:nvSpPr>
        <p:spPr>
          <a:xfrm>
            <a:off x="4274833" y="1151172"/>
            <a:ext cx="4747018" cy="4093428"/>
          </a:xfrm>
          <a:prstGeom prst="rect">
            <a:avLst/>
          </a:prstGeom>
        </p:spPr>
        <p:txBody>
          <a:bodyPr wrap="square">
            <a:spAutoFit/>
          </a:bodyPr>
          <a:lstStyle/>
          <a:p>
            <a:pPr marL="342900" indent="-342900" algn="just">
              <a:buFont typeface="Arial" panose="020B0604020202020204" pitchFamily="34" charset="0"/>
              <a:buChar char="•"/>
            </a:pPr>
            <a:r>
              <a:rPr lang="ro-RO" sz="2000"/>
              <a:t>Sechestrarea nu implică în mod necesar măsura de a lua fizic sistemele informatice sau mediile de stocare a datelor informatice</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Când este posibil, personalul din structurile de aplicare a legii poate face sau reține o copie a datelor de interes.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A face și reține o copie a datelor oferă o soluție mai ușoară de a securiza datele informatice și poate fi adecvată în anumite situații </a:t>
            </a:r>
          </a:p>
        </p:txBody>
      </p:sp>
      <p:sp>
        <p:nvSpPr>
          <p:cNvPr id="13"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Percheziția și sechestrarea </a:t>
            </a:r>
          </a:p>
          <a:p>
            <a:pPr algn="r"/>
            <a:r>
              <a:rPr lang="ro-RO" sz="2700">
                <a:solidFill>
                  <a:schemeClr val="bg1"/>
                </a:solidFill>
                <a:latin typeface="Verdana" panose="020B0604030504040204" pitchFamily="34" charset="0"/>
                <a:ea typeface="Verdana" panose="020B0604030504040204" pitchFamily="34" charset="0"/>
                <a:cs typeface="Verdana" charset="0"/>
              </a:rPr>
              <a:t>datelor stocate pe calculator</a:t>
            </a:r>
          </a:p>
        </p:txBody>
      </p:sp>
    </p:spTree>
    <p:extLst>
      <p:ext uri="{BB962C8B-B14F-4D97-AF65-F5344CB8AC3E}">
        <p14:creationId xmlns:p14="http://schemas.microsoft.com/office/powerpoint/2010/main" val="175421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43252" y="1124744"/>
            <a:ext cx="3889351" cy="5062924"/>
          </a:xfrm>
          <a:prstGeom prst="rect">
            <a:avLst/>
          </a:prstGeom>
        </p:spPr>
        <p:txBody>
          <a:bodyPr wrap="square">
            <a:spAutoFit/>
          </a:bodyPr>
          <a:lstStyle/>
          <a:p>
            <a:pPr marL="342900" indent="-342900" algn="just">
              <a:buFont typeface="+mj-lt"/>
              <a:buAutoNum type="arabicPeriod" startAt="3"/>
            </a:pPr>
            <a:r>
              <a:rPr lang="ro-RO" sz="1700" dirty="0"/>
              <a:t>Fiecare parte va adopta măsuri legislative și alte măsuri, după cum este necesar, pentru a-și împuternici autoritățile competente să sechestreze sau să securizeze în mod similar date informatice, conform paragrafelor 1 sau 2: Aceste măsuri vor include competența de a: </a:t>
            </a:r>
          </a:p>
          <a:p>
            <a:pPr marL="800100" lvl="1" indent="-342900" algn="just">
              <a:buFont typeface="+mj-lt"/>
              <a:buAutoNum type="alphaLcPeriod"/>
            </a:pPr>
            <a:r>
              <a:rPr lang="ro-RO" sz="1700" dirty="0"/>
              <a:t>sechestra sau securiza în mod  similar un sistem informatic sau o parte din acesta sau un mediu de stocare a datelor informatice; </a:t>
            </a:r>
          </a:p>
          <a:p>
            <a:pPr marL="800100" lvl="1" indent="-342900" algn="just">
              <a:buFont typeface="+mj-lt"/>
              <a:buAutoNum type="alphaLcPeriod"/>
            </a:pPr>
            <a:r>
              <a:rPr lang="ro-RO" sz="1700" dirty="0"/>
              <a:t>face și păstra o copie a acestor date informatice; </a:t>
            </a:r>
          </a:p>
          <a:p>
            <a:pPr marL="800100" lvl="1" indent="-342900" algn="just">
              <a:buFont typeface="+mj-lt"/>
              <a:buAutoNum type="alphaLcPeriod"/>
            </a:pPr>
            <a:r>
              <a:rPr lang="ro-RO" sz="1700" dirty="0"/>
              <a:t> </a:t>
            </a:r>
            <a:r>
              <a:rPr lang="ro-RO" sz="1700" b="1" dirty="0">
                <a:solidFill>
                  <a:srgbClr val="C00000"/>
                </a:solidFill>
              </a:rPr>
              <a:t>a menține</a:t>
            </a:r>
            <a:r>
              <a:rPr lang="ro-RO" sz="1700" dirty="0"/>
              <a:t>  integritatea datelor informatice relevante stocate; </a:t>
            </a:r>
          </a:p>
          <a:p>
            <a:pPr marL="800100" lvl="1" indent="-342900" algn="just">
              <a:buFont typeface="+mj-lt"/>
              <a:buAutoNum type="alphaLcPeriod"/>
            </a:pPr>
            <a:r>
              <a:rPr lang="ro-RO" sz="1700" dirty="0"/>
              <a:t>face inaccesibile sau a elimina aceste date din sistemul informatic accesat.</a:t>
            </a:r>
          </a:p>
        </p:txBody>
      </p:sp>
      <p:sp>
        <p:nvSpPr>
          <p:cNvPr id="6" name="Rectangle 5">
            <a:extLst>
              <a:ext uri="{FF2B5EF4-FFF2-40B4-BE49-F238E27FC236}">
                <a16:creationId xmlns="" xmlns:a16="http://schemas.microsoft.com/office/drawing/2014/main" id="{524B6456-681F-2F44-A01A-AD3514E81BD2}"/>
              </a:ext>
            </a:extLst>
          </p:cNvPr>
          <p:cNvSpPr/>
          <p:nvPr/>
        </p:nvSpPr>
        <p:spPr>
          <a:xfrm>
            <a:off x="4274833" y="1151172"/>
            <a:ext cx="4747018" cy="2554545"/>
          </a:xfrm>
          <a:prstGeom prst="rect">
            <a:avLst/>
          </a:prstGeom>
        </p:spPr>
        <p:txBody>
          <a:bodyPr wrap="square">
            <a:spAutoFit/>
          </a:bodyPr>
          <a:lstStyle/>
          <a:p>
            <a:pPr marL="342900" indent="-342900" algn="just">
              <a:buFont typeface="Arial" panose="020B0604020202020204" pitchFamily="34" charset="0"/>
              <a:buChar char="•"/>
            </a:pPr>
            <a:r>
              <a:rPr lang="ro-RO" sz="2000"/>
              <a:t>Menținerea integrității datelor informatice se referă la menținerea lanțului de custodie al acestora</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ro-RO" sz="2000"/>
              <a:t>Acest lucru necesită ca datele copiate, îndepărtate sau securizate să fie reținute în aceeași stare în care au fost găsite în momentul sechestrării și să rămână neschimbate</a:t>
            </a:r>
          </a:p>
        </p:txBody>
      </p:sp>
      <p:sp>
        <p:nvSpPr>
          <p:cNvPr id="12"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Percheziția și sechestrarea </a:t>
            </a:r>
          </a:p>
          <a:p>
            <a:pPr algn="r"/>
            <a:r>
              <a:rPr lang="ro-RO" sz="2700">
                <a:solidFill>
                  <a:schemeClr val="bg1"/>
                </a:solidFill>
                <a:latin typeface="Verdana" panose="020B0604030504040204" pitchFamily="34" charset="0"/>
                <a:ea typeface="Verdana" panose="020B0604030504040204" pitchFamily="34" charset="0"/>
                <a:cs typeface="Verdana" charset="0"/>
              </a:rPr>
              <a:t>datelor stocate pe calculator</a:t>
            </a:r>
          </a:p>
        </p:txBody>
      </p:sp>
    </p:spTree>
    <p:extLst>
      <p:ext uri="{BB962C8B-B14F-4D97-AF65-F5344CB8AC3E}">
        <p14:creationId xmlns:p14="http://schemas.microsoft.com/office/powerpoint/2010/main" val="2503725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43252" y="1124744"/>
            <a:ext cx="3889351" cy="5078313"/>
          </a:xfrm>
          <a:prstGeom prst="rect">
            <a:avLst/>
          </a:prstGeom>
        </p:spPr>
        <p:txBody>
          <a:bodyPr wrap="square">
            <a:spAutoFit/>
          </a:bodyPr>
          <a:lstStyle/>
          <a:p>
            <a:pPr marL="342900" indent="-342900" algn="just">
              <a:buFont typeface="+mj-lt"/>
              <a:buAutoNum type="arabicPeriod" startAt="3"/>
            </a:pPr>
            <a:r>
              <a:rPr lang="ro-RO" sz="1700" dirty="0"/>
              <a:t>Fiecare parte va adopta măsuri legislative și alte măsuri, după cum este necesar, pentru a-și împuternici autoritățile competente să sechestreze sau să securizeze în mod similar date informatice, conform paragrafelor 1 sau 2: Aceste măsuri vor include competența de a: </a:t>
            </a:r>
          </a:p>
          <a:p>
            <a:pPr marL="800100" lvl="1" indent="-342900" algn="just">
              <a:buFont typeface="+mj-lt"/>
              <a:buAutoNum type="alphaLcPeriod"/>
            </a:pPr>
            <a:r>
              <a:rPr lang="ro-RO" sz="1700" dirty="0"/>
              <a:t>sechestra sau securiza în mod  similar un sistem informatic sau o parte din acesta sau un mediu de stocare a datelor informatice; </a:t>
            </a:r>
          </a:p>
          <a:p>
            <a:pPr marL="800100" lvl="1" indent="-342900" algn="just">
              <a:buFont typeface="+mj-lt"/>
              <a:buAutoNum type="alphaLcPeriod"/>
            </a:pPr>
            <a:r>
              <a:rPr lang="ro-RO" sz="1700" dirty="0"/>
              <a:t>face și păstra o copie a acestor date informatice; </a:t>
            </a:r>
          </a:p>
          <a:p>
            <a:pPr marL="800100" lvl="1" indent="-342900" algn="just">
              <a:buFont typeface="+mj-lt"/>
              <a:buAutoNum type="alphaLcPeriod"/>
            </a:pPr>
            <a:r>
              <a:rPr lang="ro-RO" sz="1700" dirty="0"/>
              <a:t>menține integritatea datelor informatice relevante stocate; </a:t>
            </a:r>
          </a:p>
          <a:p>
            <a:pPr marL="800100" lvl="1" indent="-342900" algn="just">
              <a:buFont typeface="+mj-lt"/>
              <a:buAutoNum type="alphaLcPeriod"/>
            </a:pPr>
            <a:r>
              <a:rPr lang="ro-RO" sz="1700" dirty="0"/>
              <a:t> </a:t>
            </a:r>
            <a:r>
              <a:rPr lang="ro-RO" sz="1700" b="1" dirty="0">
                <a:solidFill>
                  <a:srgbClr val="C00000"/>
                </a:solidFill>
              </a:rPr>
              <a:t>face inaccesibile </a:t>
            </a:r>
            <a:r>
              <a:rPr lang="ro-RO" sz="1700" dirty="0"/>
              <a:t>sau</a:t>
            </a:r>
            <a:r>
              <a:rPr lang="ro-RO" sz="1700" b="1" dirty="0">
                <a:solidFill>
                  <a:srgbClr val="C00000"/>
                </a:solidFill>
              </a:rPr>
              <a:t> a îndepărta </a:t>
            </a:r>
            <a:r>
              <a:rPr lang="ro-RO" sz="1700" dirty="0"/>
              <a:t>aceste date din sistemul informatic accesat</a:t>
            </a:r>
            <a:r>
              <a:rPr lang="ro-RO" dirty="0"/>
              <a:t>.</a:t>
            </a:r>
          </a:p>
        </p:txBody>
      </p:sp>
      <p:sp>
        <p:nvSpPr>
          <p:cNvPr id="6" name="Rectangle 5">
            <a:extLst>
              <a:ext uri="{FF2B5EF4-FFF2-40B4-BE49-F238E27FC236}">
                <a16:creationId xmlns="" xmlns:a16="http://schemas.microsoft.com/office/drawing/2014/main" id="{524B6456-681F-2F44-A01A-AD3514E81BD2}"/>
              </a:ext>
            </a:extLst>
          </p:cNvPr>
          <p:cNvSpPr/>
          <p:nvPr/>
        </p:nvSpPr>
        <p:spPr>
          <a:xfrm>
            <a:off x="4274833" y="1151172"/>
            <a:ext cx="4747018" cy="3477875"/>
          </a:xfrm>
          <a:prstGeom prst="rect">
            <a:avLst/>
          </a:prstGeom>
        </p:spPr>
        <p:txBody>
          <a:bodyPr wrap="square">
            <a:spAutoFit/>
          </a:bodyPr>
          <a:lstStyle/>
          <a:p>
            <a:pPr marL="342900" indent="-342900" algn="just">
              <a:buFont typeface="Arial" panose="020B0604020202020204" pitchFamily="34" charset="0"/>
              <a:buChar char="•"/>
            </a:pPr>
            <a:r>
              <a:rPr lang="ro-RO" sz="2000"/>
              <a:t>Datele pot fi făcute inaccesibile prin orice măsură tehnică, inclusiv criptare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Se aplică în cazurile de pericol sau de daune sociale (de ex., instrucțiuni privind fabricarea de bombe, pornografie infantilă)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Îndepărtarea și facerea datelor inaccesibile sunt măsuri temporare prin care suspectul este temporar lipsit de date</a:t>
            </a:r>
          </a:p>
        </p:txBody>
      </p:sp>
      <p:sp>
        <p:nvSpPr>
          <p:cNvPr id="12"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Percheziția și sechestrarea </a:t>
            </a:r>
          </a:p>
          <a:p>
            <a:pPr algn="r"/>
            <a:r>
              <a:rPr lang="ro-RO" sz="2700">
                <a:solidFill>
                  <a:schemeClr val="bg1"/>
                </a:solidFill>
                <a:latin typeface="Verdana" panose="020B0604030504040204" pitchFamily="34" charset="0"/>
                <a:ea typeface="Verdana" panose="020B0604030504040204" pitchFamily="34" charset="0"/>
                <a:cs typeface="Verdana" charset="0"/>
              </a:rPr>
              <a:t>datelor stocate pe calculator</a:t>
            </a:r>
          </a:p>
        </p:txBody>
      </p:sp>
    </p:spTree>
    <p:extLst>
      <p:ext uri="{BB962C8B-B14F-4D97-AF65-F5344CB8AC3E}">
        <p14:creationId xmlns:p14="http://schemas.microsoft.com/office/powerpoint/2010/main" val="2333770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262994" y="1151172"/>
            <a:ext cx="3889351" cy="4524315"/>
          </a:xfrm>
          <a:prstGeom prst="rect">
            <a:avLst/>
          </a:prstGeom>
        </p:spPr>
        <p:txBody>
          <a:bodyPr wrap="square">
            <a:spAutoFit/>
          </a:bodyPr>
          <a:lstStyle/>
          <a:p>
            <a:pPr marL="342900" indent="-342900" algn="just">
              <a:buFont typeface="+mj-lt"/>
              <a:buAutoNum type="arabicPeriod" startAt="4"/>
            </a:pPr>
            <a:r>
              <a:rPr lang="ro-RO" dirty="0"/>
              <a:t>Fiecare parte va adopta măsuri legislative și alte măsuri necesare pentru a-și împuternici autoritățile competente să ordone</a:t>
            </a:r>
            <a:r>
              <a:rPr lang="ro-RO" dirty="0">
                <a:solidFill>
                  <a:srgbClr val="C00000"/>
                </a:solidFill>
              </a:rPr>
              <a:t> </a:t>
            </a:r>
            <a:r>
              <a:rPr lang="ro-RO" dirty="0"/>
              <a:t>oricărei </a:t>
            </a:r>
            <a:r>
              <a:rPr lang="ro-RO" b="1" dirty="0">
                <a:solidFill>
                  <a:srgbClr val="C00000"/>
                </a:solidFill>
              </a:rPr>
              <a:t>persoane care are cunoștință de funcționarea sistemului informatic sau a măsurilor aplicate pentru a proteja datele informatice </a:t>
            </a:r>
            <a:r>
              <a:rPr lang="ro-RO" dirty="0"/>
              <a:t>din acestea să asigure, </a:t>
            </a:r>
            <a:r>
              <a:rPr lang="ro-RO" b="1" dirty="0">
                <a:solidFill>
                  <a:srgbClr val="C00000"/>
                </a:solidFill>
              </a:rPr>
              <a:t>în măsură rezonabilă</a:t>
            </a:r>
            <a:r>
              <a:rPr lang="ro-RO" dirty="0"/>
              <a:t>, informațiile necesare pentru a permite luarea măsurilor la care se face referire în paragrafele 1 și 2.</a:t>
            </a:r>
          </a:p>
          <a:p>
            <a:pPr marL="342900" indent="-342900" algn="just">
              <a:buFont typeface="+mj-lt"/>
              <a:buAutoNum type="arabicPeriod" startAt="4"/>
            </a:pPr>
            <a:endParaRPr lang="en-US" dirty="0"/>
          </a:p>
          <a:p>
            <a:pPr marL="342900" indent="-342900" algn="just">
              <a:buFont typeface="+mj-lt"/>
              <a:buAutoNum type="arabicPeriod" startAt="4"/>
            </a:pPr>
            <a:r>
              <a:rPr lang="ro-RO" dirty="0"/>
              <a:t>Competențele și procedurile menționate în prezentul articol fac obiectul articolelor 14 și 15.</a:t>
            </a:r>
          </a:p>
        </p:txBody>
      </p:sp>
      <p:sp>
        <p:nvSpPr>
          <p:cNvPr id="6" name="Rectangle 5">
            <a:extLst>
              <a:ext uri="{FF2B5EF4-FFF2-40B4-BE49-F238E27FC236}">
                <a16:creationId xmlns="" xmlns:a16="http://schemas.microsoft.com/office/drawing/2014/main" id="{524B6456-681F-2F44-A01A-AD3514E81BD2}"/>
              </a:ext>
            </a:extLst>
          </p:cNvPr>
          <p:cNvSpPr/>
          <p:nvPr/>
        </p:nvSpPr>
        <p:spPr>
          <a:xfrm>
            <a:off x="4274833" y="1151172"/>
            <a:ext cx="4747018" cy="3970318"/>
          </a:xfrm>
          <a:prstGeom prst="rect">
            <a:avLst/>
          </a:prstGeom>
        </p:spPr>
        <p:txBody>
          <a:bodyPr wrap="square">
            <a:spAutoFit/>
          </a:bodyPr>
          <a:lstStyle/>
          <a:p>
            <a:pPr marL="342900" indent="-342900" algn="just">
              <a:buFont typeface="Arial" panose="020B0604020202020204" pitchFamily="34" charset="0"/>
              <a:buChar char="•"/>
            </a:pPr>
            <a:r>
              <a:rPr lang="ro-RO"/>
              <a:t>Adesea, trebuie consultați administratorii de sistem cu privire la modalitățile tehnice de efectuare a percheziției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ro-RO"/>
              <a:t>Astfel, se previne împovărarea economică a întreprinderilor legale, oferindu-le un temei juridic de a coopera cu organele de aplicare a legii care doresc să efectueze percheziții și sechestrări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ro-RO"/>
              <a:t>Crește eficiența și scade costurile măsurii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ro-RO"/>
              <a:t>Măsurile trebuie să fie rezonabile și să nu amenințe confidențialitatea în mod nerezonabil</a:t>
            </a:r>
          </a:p>
        </p:txBody>
      </p:sp>
      <p:sp>
        <p:nvSpPr>
          <p:cNvPr id="12"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Percheziția și sechestrarea </a:t>
            </a:r>
          </a:p>
          <a:p>
            <a:pPr algn="r"/>
            <a:r>
              <a:rPr lang="ro-RO" sz="2700">
                <a:solidFill>
                  <a:schemeClr val="bg1"/>
                </a:solidFill>
                <a:latin typeface="Verdana" panose="020B0604030504040204" pitchFamily="34" charset="0"/>
                <a:ea typeface="Verdana" panose="020B0604030504040204" pitchFamily="34" charset="0"/>
                <a:cs typeface="Verdana" charset="0"/>
              </a:rPr>
              <a:t>datelor stocate pe calculator</a:t>
            </a:r>
          </a:p>
        </p:txBody>
      </p:sp>
    </p:spTree>
    <p:extLst>
      <p:ext uri="{BB962C8B-B14F-4D97-AF65-F5344CB8AC3E}">
        <p14:creationId xmlns:p14="http://schemas.microsoft.com/office/powerpoint/2010/main" val="3462940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249465" y="1155403"/>
            <a:ext cx="3889351" cy="4524315"/>
          </a:xfrm>
          <a:prstGeom prst="rect">
            <a:avLst/>
          </a:prstGeom>
        </p:spPr>
        <p:txBody>
          <a:bodyPr wrap="square">
            <a:spAutoFit/>
          </a:bodyPr>
          <a:lstStyle/>
          <a:p>
            <a:pPr marL="342900" indent="-342900" algn="just">
              <a:buFont typeface="+mj-lt"/>
              <a:buAutoNum type="arabicPeriod" startAt="4"/>
            </a:pPr>
            <a:r>
              <a:rPr lang="ro-RO" dirty="0"/>
              <a:t>Fiecare parte va adopta măsuri legislative și alte măsuri necesare pentru a-și împuternici autoritățile competente să ordone oricărei persoane care are cunoștință de funcționarea sistemului informatic sau a măsurilor aplicate pentru a proteja datele informatice din acestora să asigure, în măsură rezonabilă, informațiile necesare pentru a permite luarea măsurilor la care se face referire în paragrafele 1 și 2.</a:t>
            </a:r>
          </a:p>
          <a:p>
            <a:pPr marL="342900" indent="-342900" algn="just">
              <a:buFont typeface="+mj-lt"/>
              <a:buAutoNum type="arabicPeriod" startAt="4"/>
            </a:pPr>
            <a:endParaRPr lang="en-US" dirty="0"/>
          </a:p>
          <a:p>
            <a:pPr marL="342900" indent="-342900" algn="just">
              <a:buFont typeface="+mj-lt"/>
              <a:buAutoNum type="arabicPeriod" startAt="4"/>
            </a:pPr>
            <a:r>
              <a:rPr lang="ro-RO" dirty="0"/>
              <a:t>Competențele și procedurile menționate în prezentul articol fac </a:t>
            </a:r>
            <a:r>
              <a:rPr lang="ro-RO" b="1" dirty="0">
                <a:solidFill>
                  <a:srgbClr val="C00000"/>
                </a:solidFill>
              </a:rPr>
              <a:t>obiectul articolelor 14 și 15</a:t>
            </a:r>
            <a:r>
              <a:rPr lang="ro-RO" dirty="0"/>
              <a:t>.</a:t>
            </a:r>
          </a:p>
        </p:txBody>
      </p:sp>
      <p:sp>
        <p:nvSpPr>
          <p:cNvPr id="6" name="Rectangle 5">
            <a:extLst>
              <a:ext uri="{FF2B5EF4-FFF2-40B4-BE49-F238E27FC236}">
                <a16:creationId xmlns="" xmlns:a16="http://schemas.microsoft.com/office/drawing/2014/main" id="{524B6456-681F-2F44-A01A-AD3514E81BD2}"/>
              </a:ext>
            </a:extLst>
          </p:cNvPr>
          <p:cNvSpPr/>
          <p:nvPr/>
        </p:nvSpPr>
        <p:spPr>
          <a:xfrm>
            <a:off x="4289032" y="1155403"/>
            <a:ext cx="4747018" cy="2308324"/>
          </a:xfrm>
          <a:prstGeom prst="rect">
            <a:avLst/>
          </a:prstGeom>
        </p:spPr>
        <p:txBody>
          <a:bodyPr wrap="square">
            <a:spAutoFit/>
          </a:bodyPr>
          <a:lstStyle/>
          <a:p>
            <a:pPr marL="285750" indent="-285750" algn="just">
              <a:buFont typeface="Arial" panose="020B0604020202020204" pitchFamily="34" charset="0"/>
              <a:buChar char="•"/>
            </a:pPr>
            <a:r>
              <a:rPr lang="ro-RO"/>
              <a:t>Condițiile și garanțiile pot include dispoziții referitoare la angajarea și compensarea financiară a martorilor și experților</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ro-RO"/>
              <a:t>Notificarea persoanelor fizice privind  securizarea prin copiere a datele informatice este lăsată la latitudinea părților </a:t>
            </a:r>
          </a:p>
        </p:txBody>
      </p:sp>
      <p:sp>
        <p:nvSpPr>
          <p:cNvPr id="12"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Percheziția și sechestrarea </a:t>
            </a:r>
          </a:p>
          <a:p>
            <a:pPr algn="r"/>
            <a:r>
              <a:rPr lang="ro-RO" sz="2700">
                <a:solidFill>
                  <a:schemeClr val="bg1"/>
                </a:solidFill>
                <a:latin typeface="Verdana" panose="020B0604030504040204" pitchFamily="34" charset="0"/>
                <a:ea typeface="Verdana" panose="020B0604030504040204" pitchFamily="34" charset="0"/>
                <a:cs typeface="Verdana" charset="0"/>
              </a:rPr>
              <a:t>datelor stocate pe calculator</a:t>
            </a:r>
          </a:p>
        </p:txBody>
      </p:sp>
    </p:spTree>
    <p:extLst>
      <p:ext uri="{BB962C8B-B14F-4D97-AF65-F5344CB8AC3E}">
        <p14:creationId xmlns:p14="http://schemas.microsoft.com/office/powerpoint/2010/main" val="511886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 xmlns:a16="http://schemas.microsoft.com/office/drawing/2014/main"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cs typeface="ＭＳ Ｐゴシック" charset="0"/>
              </a:rPr>
              <a:t>Întrebare de sondaj</a:t>
            </a:r>
          </a:p>
        </p:txBody>
      </p:sp>
      <p:sp>
        <p:nvSpPr>
          <p:cNvPr id="8" name="TextBox 7">
            <a:extLst>
              <a:ext uri="{FF2B5EF4-FFF2-40B4-BE49-F238E27FC236}">
                <a16:creationId xmlns="" xmlns:a16="http://schemas.microsoft.com/office/drawing/2014/main" id="{CF4A5A40-4F3B-49B6-9081-1646BBF20341}"/>
              </a:ext>
            </a:extLst>
          </p:cNvPr>
          <p:cNvSpPr txBox="1"/>
          <p:nvPr/>
        </p:nvSpPr>
        <p:spPr>
          <a:xfrm>
            <a:off x="556983" y="1289515"/>
            <a:ext cx="8030033" cy="1569660"/>
          </a:xfrm>
          <a:prstGeom prst="rect">
            <a:avLst/>
          </a:prstGeom>
          <a:solidFill>
            <a:srgbClr val="BDD8F3"/>
          </a:solidFill>
        </p:spPr>
        <p:txBody>
          <a:bodyPr wrap="square" rtlCol="0">
            <a:spAutoFit/>
          </a:bodyPr>
          <a:lstStyle/>
          <a:p>
            <a:pPr algn="just"/>
            <a:r>
              <a:rPr lang="ro-RO" sz="2400" dirty="0">
                <a:solidFill>
                  <a:schemeClr val="tx1">
                    <a:lumMod val="65000"/>
                    <a:lumOff val="35000"/>
                  </a:schemeClr>
                </a:solidFill>
                <a:latin typeface="+mj-lt"/>
              </a:rPr>
              <a:t>Un procuror solicită un mandat de percheziție și sechestrare pe același temei și aceeași gravitate ca și pentru un ordin de divulgare solicitat anterior.  </a:t>
            </a:r>
          </a:p>
          <a:p>
            <a:pPr algn="ctr"/>
            <a:r>
              <a:rPr lang="ro-RO" sz="2400" dirty="0">
                <a:solidFill>
                  <a:schemeClr val="tx1">
                    <a:lumMod val="65000"/>
                    <a:lumOff val="35000"/>
                  </a:schemeClr>
                </a:solidFill>
                <a:latin typeface="+mj-lt"/>
              </a:rPr>
              <a:t>Trebuie admis mandatul? </a:t>
            </a:r>
          </a:p>
        </p:txBody>
      </p:sp>
      <p:sp>
        <p:nvSpPr>
          <p:cNvPr id="9" name="TextBox 8">
            <a:extLst>
              <a:ext uri="{FF2B5EF4-FFF2-40B4-BE49-F238E27FC236}">
                <a16:creationId xmlns="" xmlns:a16="http://schemas.microsoft.com/office/drawing/2014/main" id="{08ECDF7C-815B-41D8-B138-D5734008F203}"/>
              </a:ext>
            </a:extLst>
          </p:cNvPr>
          <p:cNvSpPr txBox="1"/>
          <p:nvPr/>
        </p:nvSpPr>
        <p:spPr>
          <a:xfrm>
            <a:off x="556984" y="5271219"/>
            <a:ext cx="8030032" cy="830997"/>
          </a:xfrm>
          <a:prstGeom prst="rect">
            <a:avLst/>
          </a:prstGeom>
          <a:solidFill>
            <a:schemeClr val="tx1">
              <a:lumMod val="65000"/>
              <a:lumOff val="35000"/>
            </a:schemeClr>
          </a:solidFill>
        </p:spPr>
        <p:txBody>
          <a:bodyPr wrap="square" rtlCol="0">
            <a:normAutofit fontScale="85000" lnSpcReduction="20000"/>
          </a:bodyPr>
          <a:lstStyle/>
          <a:p>
            <a:pPr algn="ctr"/>
            <a:r>
              <a:rPr lang="ro-RO" sz="2400" dirty="0">
                <a:solidFill>
                  <a:schemeClr val="bg1"/>
                </a:solidFill>
                <a:latin typeface="+mj-lt"/>
              </a:rPr>
              <a:t>Răspunsul corect este B (pragul pentru percheziție și sechestrare este mai ridicat decât cel pentru ordinul de divulgare, deoarece acesta are o putere intruzivă mai mare)</a:t>
            </a:r>
          </a:p>
        </p:txBody>
      </p:sp>
      <p:sp>
        <p:nvSpPr>
          <p:cNvPr id="10" name="TextBox 9">
            <a:extLst>
              <a:ext uri="{FF2B5EF4-FFF2-40B4-BE49-F238E27FC236}">
                <a16:creationId xmlns="" xmlns:a16="http://schemas.microsoft.com/office/drawing/2014/main" id="{A5BF146C-DBC3-44BF-AA98-DDEC334987B8}"/>
              </a:ext>
            </a:extLst>
          </p:cNvPr>
          <p:cNvSpPr txBox="1"/>
          <p:nvPr/>
        </p:nvSpPr>
        <p:spPr>
          <a:xfrm>
            <a:off x="556984" y="3396609"/>
            <a:ext cx="8030032" cy="830997"/>
          </a:xfrm>
          <a:prstGeom prst="rect">
            <a:avLst/>
          </a:prstGeom>
          <a:solidFill>
            <a:srgbClr val="F08A34"/>
          </a:solidFill>
        </p:spPr>
        <p:txBody>
          <a:bodyPr wrap="square" rtlCol="0">
            <a:spAutoFit/>
          </a:bodyPr>
          <a:lstStyle/>
          <a:p>
            <a:pPr marL="1828800" lvl="3" indent="-457200">
              <a:buAutoNum type="alphaUcPeriod"/>
            </a:pPr>
            <a:r>
              <a:rPr lang="ro-RO" sz="2400">
                <a:solidFill>
                  <a:schemeClr val="bg1"/>
                </a:solidFill>
                <a:latin typeface="+mj-lt"/>
              </a:rPr>
              <a:t>DA.</a:t>
            </a:r>
          </a:p>
          <a:p>
            <a:pPr marL="1828800" lvl="3" indent="-457200">
              <a:buAutoNum type="alphaUcPeriod"/>
            </a:pPr>
            <a:r>
              <a:rPr lang="ro-RO" sz="2400">
                <a:solidFill>
                  <a:schemeClr val="bg1"/>
                </a:solidFill>
                <a:latin typeface="+mj-lt"/>
              </a:rPr>
              <a:t>Nu</a:t>
            </a:r>
          </a:p>
        </p:txBody>
      </p:sp>
    </p:spTree>
    <p:extLst>
      <p:ext uri="{BB962C8B-B14F-4D97-AF65-F5344CB8AC3E}">
        <p14:creationId xmlns:p14="http://schemas.microsoft.com/office/powerpoint/2010/main" val="102496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charset="0"/>
                <a:cs typeface="Verdana" charset="0"/>
              </a:rPr>
              <a:t>Cuprinsul sesiunii</a:t>
            </a:r>
          </a:p>
        </p:txBody>
      </p:sp>
      <p:sp>
        <p:nvSpPr>
          <p:cNvPr id="3" name="Content Placeholder 2">
            <a:extLst>
              <a:ext uri="{FF2B5EF4-FFF2-40B4-BE49-F238E27FC236}">
                <a16:creationId xmlns="" xmlns:a16="http://schemas.microsoft.com/office/drawing/2014/main" id="{77B18497-BF37-4A20-ABA6-353886C26CA1}"/>
              </a:ext>
            </a:extLst>
          </p:cNvPr>
          <p:cNvSpPr>
            <a:spLocks noGrp="1"/>
          </p:cNvSpPr>
          <p:nvPr>
            <p:ph idx="1"/>
          </p:nvPr>
        </p:nvSpPr>
        <p:spPr>
          <a:xfrm>
            <a:off x="323528" y="1340767"/>
            <a:ext cx="8568952" cy="4969545"/>
          </a:xfrm>
        </p:spPr>
        <p:txBody>
          <a:bodyPr>
            <a:normAutofit/>
          </a:bodyPr>
          <a:lstStyle/>
          <a:p>
            <a:pPr marL="514350" indent="-514350">
              <a:lnSpc>
                <a:spcPct val="150000"/>
              </a:lnSpc>
              <a:buFont typeface="+mj-lt"/>
              <a:buAutoNum type="arabicPeriod"/>
            </a:pPr>
            <a:r>
              <a:rPr lang="ro-RO" sz="2800" dirty="0">
                <a:latin typeface="+mn-lt"/>
                <a:ea typeface="Verdana" panose="020B0604030504040204" pitchFamily="34" charset="0"/>
              </a:rPr>
              <a:t>Percheziția și sechestrarea datelor stocate pe calculator</a:t>
            </a:r>
          </a:p>
          <a:p>
            <a:pPr marL="514350" indent="-514350">
              <a:lnSpc>
                <a:spcPct val="150000"/>
              </a:lnSpc>
              <a:buFont typeface="+mj-lt"/>
              <a:buAutoNum type="arabicPeriod"/>
            </a:pPr>
            <a:r>
              <a:rPr lang="ro-RO" sz="2800" dirty="0">
                <a:latin typeface="+mn-lt"/>
                <a:ea typeface="Verdana" panose="020B0604030504040204" pitchFamily="34" charset="0"/>
              </a:rPr>
              <a:t>Colectarea în timp real a datelor de trafic</a:t>
            </a:r>
          </a:p>
          <a:p>
            <a:pPr marL="514350" indent="-514350">
              <a:lnSpc>
                <a:spcPct val="150000"/>
              </a:lnSpc>
              <a:buFont typeface="+mj-lt"/>
              <a:buAutoNum type="arabicPeriod"/>
            </a:pPr>
            <a:r>
              <a:rPr lang="ro-RO" sz="2800" dirty="0">
                <a:latin typeface="+mn-lt"/>
                <a:ea typeface="Verdana" panose="020B0604030504040204" pitchFamily="34" charset="0"/>
              </a:rPr>
              <a:t>Interceptarea datelor de conținut</a:t>
            </a:r>
          </a:p>
          <a:p>
            <a:pPr marL="514350" indent="-514350">
              <a:lnSpc>
                <a:spcPct val="150000"/>
              </a:lnSpc>
              <a:buFont typeface="+mj-lt"/>
              <a:buAutoNum type="arabicPeriod"/>
            </a:pPr>
            <a:r>
              <a:rPr lang="ro-RO" sz="2800" dirty="0">
                <a:latin typeface="+mn-lt"/>
                <a:ea typeface="Verdana" panose="020B0604030504040204" pitchFamily="34" charset="0"/>
              </a:rPr>
              <a:t>Jurisdicție </a:t>
            </a:r>
          </a:p>
        </p:txBody>
      </p:sp>
    </p:spTree>
    <p:extLst>
      <p:ext uri="{BB962C8B-B14F-4D97-AF65-F5344CB8AC3E}">
        <p14:creationId xmlns:p14="http://schemas.microsoft.com/office/powerpoint/2010/main" val="4214087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 xmlns:a16="http://schemas.microsoft.com/office/drawing/2014/main"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cs typeface="ＭＳ Ｐゴシック" charset="0"/>
              </a:rPr>
              <a:t>Întrebare de sondaj</a:t>
            </a:r>
          </a:p>
        </p:txBody>
      </p:sp>
      <p:sp>
        <p:nvSpPr>
          <p:cNvPr id="8" name="TextBox 7">
            <a:extLst>
              <a:ext uri="{FF2B5EF4-FFF2-40B4-BE49-F238E27FC236}">
                <a16:creationId xmlns="" xmlns:a16="http://schemas.microsoft.com/office/drawing/2014/main" id="{CF4A5A40-4F3B-49B6-9081-1646BBF20341}"/>
              </a:ext>
            </a:extLst>
          </p:cNvPr>
          <p:cNvSpPr txBox="1"/>
          <p:nvPr/>
        </p:nvSpPr>
        <p:spPr>
          <a:xfrm>
            <a:off x="556983" y="1289515"/>
            <a:ext cx="8030033" cy="1200329"/>
          </a:xfrm>
          <a:prstGeom prst="rect">
            <a:avLst/>
          </a:prstGeom>
          <a:solidFill>
            <a:srgbClr val="BDD8F3"/>
          </a:solidFill>
        </p:spPr>
        <p:txBody>
          <a:bodyPr wrap="square" rtlCol="0">
            <a:spAutoFit/>
          </a:bodyPr>
          <a:lstStyle/>
          <a:p>
            <a:pPr algn="just"/>
            <a:r>
              <a:rPr lang="ro-RO" sz="2400">
                <a:solidFill>
                  <a:schemeClr val="tx1">
                    <a:lumMod val="65000"/>
                    <a:lumOff val="35000"/>
                  </a:schemeClr>
                </a:solidFill>
                <a:latin typeface="+mj-lt"/>
              </a:rPr>
              <a:t>Un procuror solicită un mandat de percheziție pentru toate  dispozitivele electronice din toate spațiile deținute de acuzat. </a:t>
            </a:r>
          </a:p>
          <a:p>
            <a:pPr algn="ctr"/>
            <a:r>
              <a:rPr lang="ro-RO" sz="2400">
                <a:solidFill>
                  <a:schemeClr val="tx1">
                    <a:lumMod val="65000"/>
                    <a:lumOff val="35000"/>
                  </a:schemeClr>
                </a:solidFill>
                <a:latin typeface="+mj-lt"/>
              </a:rPr>
              <a:t>Trebuie admis mandatul? </a:t>
            </a:r>
          </a:p>
        </p:txBody>
      </p:sp>
      <p:sp>
        <p:nvSpPr>
          <p:cNvPr id="9" name="TextBox 8">
            <a:extLst>
              <a:ext uri="{FF2B5EF4-FFF2-40B4-BE49-F238E27FC236}">
                <a16:creationId xmlns="" xmlns:a16="http://schemas.microsoft.com/office/drawing/2014/main" id="{08ECDF7C-815B-41D8-B138-D5734008F203}"/>
              </a:ext>
            </a:extLst>
          </p:cNvPr>
          <p:cNvSpPr txBox="1"/>
          <p:nvPr/>
        </p:nvSpPr>
        <p:spPr>
          <a:xfrm>
            <a:off x="556984" y="5271219"/>
            <a:ext cx="8030032" cy="830997"/>
          </a:xfrm>
          <a:prstGeom prst="rect">
            <a:avLst/>
          </a:prstGeom>
          <a:solidFill>
            <a:schemeClr val="tx1">
              <a:lumMod val="65000"/>
              <a:lumOff val="35000"/>
            </a:schemeClr>
          </a:solidFill>
        </p:spPr>
        <p:txBody>
          <a:bodyPr wrap="square" rtlCol="0">
            <a:spAutoFit/>
          </a:bodyPr>
          <a:lstStyle/>
          <a:p>
            <a:pPr algn="ctr"/>
            <a:r>
              <a:rPr lang="ro-RO" sz="2400" dirty="0">
                <a:solidFill>
                  <a:schemeClr val="bg1"/>
                </a:solidFill>
                <a:latin typeface="+mj-lt"/>
              </a:rPr>
              <a:t>Răspunsul corect este B (competența de a percheziționa poate fi exercitată numai asupra unor sisteme informatice specifice)</a:t>
            </a:r>
          </a:p>
        </p:txBody>
      </p:sp>
      <p:sp>
        <p:nvSpPr>
          <p:cNvPr id="10" name="TextBox 9">
            <a:extLst>
              <a:ext uri="{FF2B5EF4-FFF2-40B4-BE49-F238E27FC236}">
                <a16:creationId xmlns="" xmlns:a16="http://schemas.microsoft.com/office/drawing/2014/main" id="{A5BF146C-DBC3-44BF-AA98-DDEC334987B8}"/>
              </a:ext>
            </a:extLst>
          </p:cNvPr>
          <p:cNvSpPr txBox="1"/>
          <p:nvPr/>
        </p:nvSpPr>
        <p:spPr>
          <a:xfrm>
            <a:off x="556984" y="3396609"/>
            <a:ext cx="8030032" cy="830997"/>
          </a:xfrm>
          <a:prstGeom prst="rect">
            <a:avLst/>
          </a:prstGeom>
          <a:solidFill>
            <a:srgbClr val="F08A34"/>
          </a:solidFill>
        </p:spPr>
        <p:txBody>
          <a:bodyPr wrap="square" rtlCol="0">
            <a:spAutoFit/>
          </a:bodyPr>
          <a:lstStyle/>
          <a:p>
            <a:pPr marL="1828800" lvl="3" indent="-457200">
              <a:buAutoNum type="alphaUcPeriod"/>
            </a:pPr>
            <a:r>
              <a:rPr lang="ro-RO" sz="2400">
                <a:solidFill>
                  <a:schemeClr val="bg1"/>
                </a:solidFill>
                <a:latin typeface="+mj-lt"/>
              </a:rPr>
              <a:t>DA.</a:t>
            </a:r>
          </a:p>
          <a:p>
            <a:pPr marL="1828800" lvl="3" indent="-457200">
              <a:buAutoNum type="alphaUcPeriod"/>
            </a:pPr>
            <a:r>
              <a:rPr lang="ro-RO" sz="2400">
                <a:solidFill>
                  <a:schemeClr val="bg1"/>
                </a:solidFill>
                <a:latin typeface="+mj-lt"/>
              </a:rPr>
              <a:t>Nu</a:t>
            </a:r>
          </a:p>
        </p:txBody>
      </p:sp>
    </p:spTree>
    <p:extLst>
      <p:ext uri="{BB962C8B-B14F-4D97-AF65-F5344CB8AC3E}">
        <p14:creationId xmlns:p14="http://schemas.microsoft.com/office/powerpoint/2010/main" val="242837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815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BA244C-489D-417D-B8AB-CB954192CB36}"/>
              </a:ext>
            </a:extLst>
          </p:cNvPr>
          <p:cNvSpPr>
            <a:spLocks noGrp="1"/>
          </p:cNvSpPr>
          <p:nvPr>
            <p:ph type="title"/>
          </p:nvPr>
        </p:nvSpPr>
        <p:spPr/>
        <p:txBody>
          <a:bodyPr/>
          <a:lstStyle/>
          <a:p>
            <a:r>
              <a:rPr lang="ro-RO">
                <a:latin typeface="+mn-lt"/>
              </a:rPr>
              <a:t>COLECTAREA ÎN TIMP REAL A DATELOR DE TRAFIC </a:t>
            </a:r>
          </a:p>
        </p:txBody>
      </p:sp>
      <p:sp>
        <p:nvSpPr>
          <p:cNvPr id="3" name="Text Placeholder 2">
            <a:extLst>
              <a:ext uri="{FF2B5EF4-FFF2-40B4-BE49-F238E27FC236}">
                <a16:creationId xmlns="" xmlns:a16="http://schemas.microsoft.com/office/drawing/2014/main" id="{E380FE40-902C-48A0-8E4E-962AA387FB67}"/>
              </a:ext>
            </a:extLst>
          </p:cNvPr>
          <p:cNvSpPr>
            <a:spLocks noGrp="1"/>
          </p:cNvSpPr>
          <p:nvPr>
            <p:ph type="body" idx="1"/>
          </p:nvPr>
        </p:nvSpPr>
        <p:spPr/>
        <p:txBody>
          <a:bodyPr/>
          <a:lstStyle/>
          <a:p>
            <a:r>
              <a:rPr lang="ro-RO"/>
              <a:t>Competențele procedurale în cadrul Convenției de la Budapesta - Partea 2</a:t>
            </a:r>
          </a:p>
        </p:txBody>
      </p:sp>
      <p:sp>
        <p:nvSpPr>
          <p:cNvPr id="6" name="TextBox 7">
            <a:extLst>
              <a:ext uri="{FF2B5EF4-FFF2-40B4-BE49-F238E27FC236}">
                <a16:creationId xmlns="" xmlns:a16="http://schemas.microsoft.com/office/drawing/2014/main" id="{EE44B28D-96A4-4B71-A353-916AB5467157}"/>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charset="0"/>
                <a:cs typeface="Verdana" charset="0"/>
              </a:rPr>
              <a:t>Secțiunea 2</a:t>
            </a:r>
          </a:p>
        </p:txBody>
      </p:sp>
    </p:spTree>
    <p:extLst>
      <p:ext uri="{BB962C8B-B14F-4D97-AF65-F5344CB8AC3E}">
        <p14:creationId xmlns:p14="http://schemas.microsoft.com/office/powerpoint/2010/main" val="337276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000">
                <a:solidFill>
                  <a:schemeClr val="bg1"/>
                </a:solidFill>
                <a:latin typeface="Verdana" panose="020B0604030504040204" pitchFamily="34" charset="0"/>
                <a:ea typeface="Verdana" panose="020B0604030504040204" pitchFamily="34" charset="0"/>
                <a:cs typeface="Verdana" charset="0"/>
              </a:rPr>
              <a:t>Colectarea în timp real a datelor de trafic</a:t>
            </a:r>
          </a:p>
        </p:txBody>
      </p:sp>
      <p:sp>
        <p:nvSpPr>
          <p:cNvPr id="2" name="Rectangle 3">
            <a:extLst>
              <a:ext uri="{FF2B5EF4-FFF2-40B4-BE49-F238E27FC236}">
                <a16:creationId xmlns="" xmlns:a16="http://schemas.microsoft.com/office/drawing/2014/main" id="{4A4DD29D-48E3-44D3-9376-83EADA19DD24}"/>
              </a:ext>
            </a:extLst>
          </p:cNvPr>
          <p:cNvSpPr txBox="1">
            <a:spLocks/>
          </p:cNvSpPr>
          <p:nvPr/>
        </p:nvSpPr>
        <p:spPr bwMode="auto">
          <a:xfrm>
            <a:off x="348344" y="1198107"/>
            <a:ext cx="8519885" cy="5212080"/>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ro-RO" sz="2600" b="1" i="1">
                <a:ea typeface="ＭＳ Ｐゴシック" pitchFamily="34" charset="-128"/>
              </a:rPr>
              <a:t>Colectarea în timp real a datelor de trafic </a:t>
            </a:r>
          </a:p>
          <a:p>
            <a:pPr marL="0" indent="0" algn="ctr" eaLnBrk="1" hangingPunct="1">
              <a:lnSpc>
                <a:spcPct val="80000"/>
              </a:lnSpc>
              <a:spcBef>
                <a:spcPts val="600"/>
              </a:spcBef>
              <a:spcAft>
                <a:spcPts val="1200"/>
              </a:spcAft>
              <a:buFont typeface="Arial" pitchFamily="34" charset="0"/>
              <a:buNone/>
              <a:defRPr/>
            </a:pPr>
            <a:r>
              <a:rPr lang="ro-RO" sz="2600" b="1" i="1">
                <a:ea typeface="ＭＳ Ｐゴシック" pitchFamily="34" charset="-128"/>
              </a:rPr>
              <a:t>(Articolul 20– Convenția de la Budapesta)</a:t>
            </a:r>
          </a:p>
          <a:p>
            <a:pPr marL="0" indent="0" algn="ctr" eaLnBrk="1" hangingPunct="1">
              <a:lnSpc>
                <a:spcPct val="80000"/>
              </a:lnSpc>
              <a:spcBef>
                <a:spcPts val="600"/>
              </a:spcBef>
              <a:spcAft>
                <a:spcPts val="1200"/>
              </a:spcAft>
              <a:buFont typeface="Arial" pitchFamily="34" charset="0"/>
              <a:buNone/>
              <a:defRPr/>
            </a:pPr>
            <a:endParaRPr lang="en-GB" altLang="sr-Latn-RS" sz="2800" b="1" i="1" dirty="0">
              <a:ea typeface="ＭＳ Ｐゴシック" pitchFamily="34" charset="-128"/>
            </a:endParaRPr>
          </a:p>
          <a:p>
            <a:pPr algn="ctr" eaLnBrk="1" hangingPunct="1">
              <a:lnSpc>
                <a:spcPct val="80000"/>
              </a:lnSpc>
              <a:spcBef>
                <a:spcPts val="600"/>
              </a:spcBef>
              <a:spcAft>
                <a:spcPts val="1200"/>
              </a:spcAft>
              <a:defRPr/>
            </a:pPr>
            <a:r>
              <a:rPr lang="ro-RO" sz="2600" i="1">
                <a:ea typeface="ＭＳ Ｐゴシック" pitchFamily="34" charset="-128"/>
              </a:rPr>
              <a:t>Permite cercetarea directă</a:t>
            </a:r>
          </a:p>
          <a:p>
            <a:pPr algn="ctr" eaLnBrk="1" hangingPunct="1">
              <a:lnSpc>
                <a:spcPct val="80000"/>
              </a:lnSpc>
              <a:spcBef>
                <a:spcPts val="600"/>
              </a:spcBef>
              <a:spcAft>
                <a:spcPts val="1200"/>
              </a:spcAft>
              <a:defRPr/>
            </a:pPr>
            <a:r>
              <a:rPr lang="ro-RO" sz="2600" i="1">
                <a:ea typeface="ＭＳ Ｐゴシック" pitchFamily="34" charset="-128"/>
              </a:rPr>
              <a:t>Măsură intruzivă, necesită legislație adecvată </a:t>
            </a:r>
          </a:p>
          <a:p>
            <a:pPr algn="ctr" eaLnBrk="1" hangingPunct="1">
              <a:lnSpc>
                <a:spcPct val="80000"/>
              </a:lnSpc>
              <a:spcBef>
                <a:spcPts val="600"/>
              </a:spcBef>
              <a:spcAft>
                <a:spcPts val="1200"/>
              </a:spcAft>
              <a:defRPr/>
            </a:pPr>
            <a:r>
              <a:rPr lang="ro-RO" sz="2600" i="1">
                <a:ea typeface="ＭＳ Ｐゴシック" pitchFamily="34" charset="-128"/>
              </a:rPr>
              <a:t>Autoritățile de aplicare a legii colectează sau înregistrează date în timp real, prin mijloace tehnice  și </a:t>
            </a:r>
          </a:p>
          <a:p>
            <a:pPr algn="ctr" eaLnBrk="1" hangingPunct="1">
              <a:lnSpc>
                <a:spcPct val="80000"/>
              </a:lnSpc>
              <a:spcBef>
                <a:spcPts val="600"/>
              </a:spcBef>
              <a:spcAft>
                <a:spcPts val="1200"/>
              </a:spcAft>
              <a:defRPr/>
            </a:pPr>
            <a:r>
              <a:rPr lang="ro-RO" sz="2600" i="1">
                <a:ea typeface="ＭＳ Ｐゴシック" pitchFamily="34" charset="-128"/>
              </a:rPr>
              <a:t>Competența de a obliga furnizorii de servicii să colecteze sau să înregistreze date de la clienții lor, în timp real.</a:t>
            </a:r>
          </a:p>
        </p:txBody>
      </p:sp>
    </p:spTree>
    <p:extLst>
      <p:ext uri="{BB962C8B-B14F-4D97-AF65-F5344CB8AC3E}">
        <p14:creationId xmlns:p14="http://schemas.microsoft.com/office/powerpoint/2010/main" val="3023540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8B54D8D-9DF0-4906-A1F7-1DDC178BEF8F}"/>
              </a:ext>
            </a:extLst>
          </p:cNvPr>
          <p:cNvSpPr/>
          <p:nvPr/>
        </p:nvSpPr>
        <p:spPr>
          <a:xfrm>
            <a:off x="130782" y="1237505"/>
            <a:ext cx="4476172" cy="5909310"/>
          </a:xfrm>
          <a:prstGeom prst="rect">
            <a:avLst/>
          </a:prstGeom>
        </p:spPr>
        <p:txBody>
          <a:bodyPr wrap="square">
            <a:spAutoFit/>
          </a:bodyPr>
          <a:lstStyle/>
          <a:p>
            <a:pPr marL="342900" indent="-342900" algn="just">
              <a:buFont typeface="+mj-lt"/>
              <a:buAutoNum type="arabicPeriod"/>
            </a:pPr>
            <a:r>
              <a:rPr lang="ro-RO" dirty="0"/>
              <a:t>Fiecare parte va adopta măsuri legislative și alte măsuri, după cum este necesar, pentru a-și împuternici autoritățile competente să: </a:t>
            </a:r>
          </a:p>
          <a:p>
            <a:pPr marL="800100" lvl="1" indent="-342900" algn="just">
              <a:buFont typeface="+mj-lt"/>
              <a:buAutoNum type="alphaLcPeriod"/>
            </a:pPr>
            <a:r>
              <a:rPr lang="ro-RO" b="1" dirty="0">
                <a:solidFill>
                  <a:srgbClr val="C00000"/>
                </a:solidFill>
              </a:rPr>
              <a:t>colecteze sau să înregistreze </a:t>
            </a:r>
            <a:r>
              <a:rPr lang="ro-RO" dirty="0"/>
              <a:t>utilizând mijloace tehnice pe teritoriul Părții respective și  </a:t>
            </a:r>
          </a:p>
          <a:p>
            <a:pPr marL="800100" lvl="1" indent="-342900" algn="just">
              <a:buFont typeface="+mj-lt"/>
              <a:buAutoNum type="alphaLcPeriod"/>
            </a:pPr>
            <a:r>
              <a:rPr lang="ro-RO" b="1" dirty="0">
                <a:solidFill>
                  <a:srgbClr val="C00000"/>
                </a:solidFill>
              </a:rPr>
              <a:t>oblige un furnizor de servicii</a:t>
            </a:r>
            <a:r>
              <a:rPr lang="ro-RO" dirty="0"/>
              <a:t> ca, în cadrul capacitaților sale tehnice existente: </a:t>
            </a:r>
          </a:p>
          <a:p>
            <a:pPr marL="1314450" lvl="2" indent="-400050" algn="just">
              <a:buFont typeface="+mj-lt"/>
              <a:buAutoNum type="romanLcPeriod"/>
            </a:pPr>
            <a:r>
              <a:rPr lang="ro-RO" dirty="0"/>
              <a:t>să </a:t>
            </a:r>
            <a:r>
              <a:rPr lang="ro-RO" b="1" dirty="0">
                <a:solidFill>
                  <a:srgbClr val="C00000"/>
                </a:solidFill>
              </a:rPr>
              <a:t>colecteze sau să înregistreze </a:t>
            </a:r>
            <a:r>
              <a:rPr lang="ro-RO" dirty="0"/>
              <a:t>utilizând mijloace tehnice pe teritoriul Părții respective; sau </a:t>
            </a:r>
          </a:p>
          <a:p>
            <a:pPr marL="1314450" lvl="2" indent="-400050" algn="just">
              <a:buFont typeface="+mj-lt"/>
              <a:buAutoNum type="romanLcPeriod"/>
            </a:pPr>
            <a:r>
              <a:rPr lang="ro-RO" dirty="0"/>
              <a:t> </a:t>
            </a:r>
            <a:r>
              <a:rPr lang="ro-RO" b="1" dirty="0">
                <a:solidFill>
                  <a:srgbClr val="C00000"/>
                </a:solidFill>
              </a:rPr>
              <a:t>să coopereze cu și să asiste </a:t>
            </a:r>
            <a:r>
              <a:rPr lang="ro-RO" dirty="0"/>
              <a:t> autoritățile competente în colectarea sau înregistrarea </a:t>
            </a:r>
          </a:p>
          <a:p>
            <a:pPr marL="800100" lvl="1" indent="-342900" algn="just">
              <a:buFont typeface="+mj-lt"/>
              <a:buAutoNum type="alphaLcPeriod"/>
            </a:pPr>
            <a:r>
              <a:rPr lang="ro-RO" dirty="0"/>
              <a:t>datelor de trafic, în timp real, asociate cu comunicațiile specificate de pe teritoriul acesteia, transmise prin intermediul unui sistem informatic .</a:t>
            </a:r>
          </a:p>
        </p:txBody>
      </p:sp>
      <p:sp>
        <p:nvSpPr>
          <p:cNvPr id="4" name="Rectangle 3">
            <a:extLst>
              <a:ext uri="{FF2B5EF4-FFF2-40B4-BE49-F238E27FC236}">
                <a16:creationId xmlns="" xmlns:a16="http://schemas.microsoft.com/office/drawing/2014/main" id="{C1A334B7-575A-4128-BADC-26AB92EBDECB}"/>
              </a:ext>
            </a:extLst>
          </p:cNvPr>
          <p:cNvSpPr/>
          <p:nvPr/>
        </p:nvSpPr>
        <p:spPr>
          <a:xfrm>
            <a:off x="4606954" y="1237505"/>
            <a:ext cx="4414945" cy="2062103"/>
          </a:xfrm>
          <a:prstGeom prst="rect">
            <a:avLst/>
          </a:prstGeom>
        </p:spPr>
        <p:txBody>
          <a:bodyPr wrap="square">
            <a:spAutoFit/>
          </a:bodyPr>
          <a:lstStyle/>
          <a:p>
            <a:pPr marL="342900" indent="-342900" algn="just">
              <a:buFont typeface="Arial" panose="020B0604020202020204" pitchFamily="34" charset="0"/>
              <a:buChar char="•"/>
            </a:pPr>
            <a:r>
              <a:rPr lang="ro-RO" sz="2000"/>
              <a:t>Autoritatea competentă este împuternicită să:</a:t>
            </a:r>
          </a:p>
          <a:p>
            <a:pPr marL="800100" lvl="1" indent="-342900" algn="just">
              <a:buFont typeface="Calibri Light" panose="020F0302020204030204" pitchFamily="34" charset="0"/>
              <a:buChar char="‐"/>
            </a:pPr>
            <a:r>
              <a:rPr lang="ro-RO"/>
              <a:t>colecteze sau să  înregistreze direct date de trafic;</a:t>
            </a:r>
          </a:p>
          <a:p>
            <a:pPr marL="800100" lvl="1" indent="-342900" algn="just">
              <a:buFont typeface="Calibri Light" panose="020F0302020204030204" pitchFamily="34" charset="0"/>
              <a:buChar char="‐"/>
            </a:pPr>
            <a:r>
              <a:rPr lang="ro-RO"/>
              <a:t>oblige un furnizor de servicii să  colecteze sau să înregistreze date de trafic;</a:t>
            </a:r>
          </a:p>
          <a:p>
            <a:pPr marL="800100" lvl="1" indent="-342900" algn="just">
              <a:buFont typeface="Calibri Light" panose="020F0302020204030204" pitchFamily="34" charset="0"/>
              <a:buChar char="‐"/>
            </a:pPr>
            <a:r>
              <a:rPr lang="ro-RO"/>
              <a:t>oblige un furnizor de servicii să coopereze cu și să asiste autoritatea competentă. </a:t>
            </a:r>
          </a:p>
        </p:txBody>
      </p:sp>
      <p:sp>
        <p:nvSpPr>
          <p:cNvPr id="12"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000">
                <a:solidFill>
                  <a:schemeClr val="bg1"/>
                </a:solidFill>
                <a:latin typeface="Verdana" panose="020B0604030504040204" pitchFamily="34" charset="0"/>
                <a:ea typeface="Verdana" panose="020B0604030504040204" pitchFamily="34" charset="0"/>
                <a:cs typeface="Verdana" charset="0"/>
              </a:rPr>
              <a:t>Colectarea în timp real a datelor de trafic</a:t>
            </a:r>
          </a:p>
        </p:txBody>
      </p:sp>
    </p:spTree>
    <p:extLst>
      <p:ext uri="{BB962C8B-B14F-4D97-AF65-F5344CB8AC3E}">
        <p14:creationId xmlns:p14="http://schemas.microsoft.com/office/powerpoint/2010/main" val="4065279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8B54D8D-9DF0-4906-A1F7-1DDC178BEF8F}"/>
              </a:ext>
            </a:extLst>
          </p:cNvPr>
          <p:cNvSpPr/>
          <p:nvPr/>
        </p:nvSpPr>
        <p:spPr>
          <a:xfrm>
            <a:off x="95828" y="1196752"/>
            <a:ext cx="4476172" cy="5078313"/>
          </a:xfrm>
          <a:prstGeom prst="rect">
            <a:avLst/>
          </a:prstGeom>
        </p:spPr>
        <p:txBody>
          <a:bodyPr wrap="square">
            <a:spAutoFit/>
          </a:bodyPr>
          <a:lstStyle/>
          <a:p>
            <a:pPr marL="342900" indent="-342900" algn="just">
              <a:buFont typeface="+mj-lt"/>
              <a:buAutoNum type="arabicPeriod"/>
            </a:pPr>
            <a:r>
              <a:rPr lang="ro-RO" dirty="0"/>
              <a:t>Fiecare parte va adopta măsuri legislative și alte măsuri, după cum este necesar, pentru a-și împuternici autoritățile competente să: </a:t>
            </a:r>
          </a:p>
          <a:p>
            <a:pPr marL="800100" lvl="1" indent="-342900" algn="just">
              <a:buFont typeface="+mj-lt"/>
              <a:buAutoNum type="alphaLcPeriod"/>
            </a:pPr>
            <a:r>
              <a:rPr lang="ro-RO" dirty="0"/>
              <a:t>colecteze sau să înregistreze utilizând </a:t>
            </a:r>
            <a:r>
              <a:rPr lang="ro-RO" b="1" dirty="0">
                <a:solidFill>
                  <a:srgbClr val="C00000"/>
                </a:solidFill>
              </a:rPr>
              <a:t>mijloace tehnice</a:t>
            </a:r>
            <a:r>
              <a:rPr lang="ro-RO" dirty="0"/>
              <a:t> pe teritoriul Părții respective și </a:t>
            </a:r>
          </a:p>
          <a:p>
            <a:pPr marL="800100" lvl="1" indent="-342900" algn="just">
              <a:buFont typeface="+mj-lt"/>
              <a:buAutoNum type="alphaLcPeriod"/>
            </a:pPr>
            <a:r>
              <a:rPr lang="ro-RO" dirty="0"/>
              <a:t>b să oblige un furnizor de servicii ca, în cadrul capacitaților sale tehnice existente: </a:t>
            </a:r>
          </a:p>
          <a:p>
            <a:pPr marL="1314450" lvl="2" indent="-400050" algn="just">
              <a:buFont typeface="+mj-lt"/>
              <a:buAutoNum type="romanLcPeriod"/>
            </a:pPr>
            <a:r>
              <a:rPr lang="ro-RO" dirty="0"/>
              <a:t>să colecteze sau să înregistreze utilizând </a:t>
            </a:r>
            <a:r>
              <a:rPr lang="ro-RO" b="1" dirty="0">
                <a:solidFill>
                  <a:srgbClr val="C00000"/>
                </a:solidFill>
              </a:rPr>
              <a:t>mijloace tehnice</a:t>
            </a:r>
            <a:r>
              <a:rPr lang="ro-RO" dirty="0"/>
              <a:t> pe teritoriul Părții respective; sau </a:t>
            </a:r>
          </a:p>
          <a:p>
            <a:pPr marL="1314450" lvl="2" indent="-400050" algn="just">
              <a:buFont typeface="+mj-lt"/>
              <a:buAutoNum type="romanLcPeriod"/>
            </a:pPr>
            <a:r>
              <a:rPr lang="ro-RO" dirty="0"/>
              <a:t>să coopereze cu și să asiste  autoritățile competente în colectarea sau înregistrarea </a:t>
            </a:r>
          </a:p>
          <a:p>
            <a:pPr lvl="1" algn="just"/>
            <a:r>
              <a:rPr lang="ro-RO" dirty="0"/>
              <a:t>datelor de trafic, în timp real, asociate cu comunicațiile specificate de pe teritoriul acesteia, transmise prin intermediul unui sistem informatic .</a:t>
            </a:r>
          </a:p>
        </p:txBody>
      </p:sp>
      <p:sp>
        <p:nvSpPr>
          <p:cNvPr id="4" name="Rectangle 3">
            <a:extLst>
              <a:ext uri="{FF2B5EF4-FFF2-40B4-BE49-F238E27FC236}">
                <a16:creationId xmlns="" xmlns:a16="http://schemas.microsoft.com/office/drawing/2014/main" id="{C1A334B7-575A-4128-BADC-26AB92EBDECB}"/>
              </a:ext>
            </a:extLst>
          </p:cNvPr>
          <p:cNvSpPr/>
          <p:nvPr/>
        </p:nvSpPr>
        <p:spPr>
          <a:xfrm>
            <a:off x="4606954" y="1196752"/>
            <a:ext cx="4414945" cy="1938992"/>
          </a:xfrm>
          <a:prstGeom prst="rect">
            <a:avLst/>
          </a:prstGeom>
        </p:spPr>
        <p:txBody>
          <a:bodyPr wrap="square">
            <a:spAutoFit/>
          </a:bodyPr>
          <a:lstStyle/>
          <a:p>
            <a:pPr marL="342900" indent="-342900" algn="just">
              <a:buFont typeface="Arial" panose="020B0604020202020204" pitchFamily="34" charset="0"/>
              <a:buChar char="•"/>
            </a:pPr>
            <a:r>
              <a:rPr lang="ro-RO" sz="2000"/>
              <a:t>Mijloacele tehnice nu au fost definite</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Orice mijloace tehnice pot fi utilizate pentru colectarea datelor de trafic (neutralitate tehnologică) </a:t>
            </a:r>
          </a:p>
        </p:txBody>
      </p:sp>
      <p:sp>
        <p:nvSpPr>
          <p:cNvPr id="12"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000">
                <a:solidFill>
                  <a:schemeClr val="bg1"/>
                </a:solidFill>
                <a:latin typeface="Verdana" panose="020B0604030504040204" pitchFamily="34" charset="0"/>
                <a:ea typeface="Verdana" panose="020B0604030504040204" pitchFamily="34" charset="0"/>
                <a:cs typeface="Verdana" charset="0"/>
              </a:rPr>
              <a:t>Colectarea în timp real a datelor de trafic</a:t>
            </a:r>
          </a:p>
        </p:txBody>
      </p:sp>
    </p:spTree>
    <p:extLst>
      <p:ext uri="{BB962C8B-B14F-4D97-AF65-F5344CB8AC3E}">
        <p14:creationId xmlns:p14="http://schemas.microsoft.com/office/powerpoint/2010/main" val="3829448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8B54D8D-9DF0-4906-A1F7-1DDC178BEF8F}"/>
              </a:ext>
            </a:extLst>
          </p:cNvPr>
          <p:cNvSpPr/>
          <p:nvPr/>
        </p:nvSpPr>
        <p:spPr>
          <a:xfrm>
            <a:off x="95828" y="1139969"/>
            <a:ext cx="4476172" cy="5078313"/>
          </a:xfrm>
          <a:prstGeom prst="rect">
            <a:avLst/>
          </a:prstGeom>
        </p:spPr>
        <p:txBody>
          <a:bodyPr wrap="square">
            <a:spAutoFit/>
          </a:bodyPr>
          <a:lstStyle/>
          <a:p>
            <a:pPr marL="342900" indent="-342900" algn="just">
              <a:buFont typeface="+mj-lt"/>
              <a:buAutoNum type="arabicPeriod"/>
            </a:pPr>
            <a:r>
              <a:rPr lang="ro-RO" dirty="0"/>
              <a:t>Fiecare parte va adopta măsuri legislative și alte măsuri, după cum este necesar, pentru a-și împuternici autoritățile competente să: </a:t>
            </a:r>
          </a:p>
          <a:p>
            <a:pPr marL="800100" lvl="1" indent="-342900" algn="just">
              <a:buFont typeface="+mj-lt"/>
              <a:buAutoNum type="alphaLcPeriod"/>
            </a:pPr>
            <a:r>
              <a:rPr lang="ro-RO" dirty="0"/>
              <a:t>colecteze sau să înregistreze utilizând mijloace tehnice pe teritoriul Părții respective și </a:t>
            </a:r>
          </a:p>
          <a:p>
            <a:pPr marL="800100" lvl="1" indent="-342900" algn="just">
              <a:buFont typeface="+mj-lt"/>
              <a:buAutoNum type="alphaLcPeriod"/>
            </a:pPr>
            <a:r>
              <a:rPr lang="ro-RO" dirty="0"/>
              <a:t>oblige un furnizor de servicii ca, în cadrul </a:t>
            </a:r>
            <a:r>
              <a:rPr lang="ro-RO" b="1" dirty="0">
                <a:solidFill>
                  <a:srgbClr val="C00000"/>
                </a:solidFill>
              </a:rPr>
              <a:t>capacitaților sale tehnice existente</a:t>
            </a:r>
            <a:r>
              <a:rPr lang="ro-RO" dirty="0"/>
              <a:t>: </a:t>
            </a:r>
          </a:p>
          <a:p>
            <a:pPr marL="1314450" lvl="2" indent="-400050" algn="just">
              <a:buFont typeface="+mj-lt"/>
              <a:buAutoNum type="romanLcPeriod"/>
            </a:pPr>
            <a:r>
              <a:rPr lang="ro-RO" dirty="0"/>
              <a:t>să colecteze sau să înregistreze utilizând mijloace tehnice pe teritoriul Părții respective; sau </a:t>
            </a:r>
          </a:p>
          <a:p>
            <a:pPr marL="1314450" lvl="2" indent="-400050" algn="just">
              <a:buFont typeface="+mj-lt"/>
              <a:buAutoNum type="romanLcPeriod"/>
            </a:pPr>
            <a:r>
              <a:rPr lang="ro-RO" dirty="0"/>
              <a:t>să coopereze cu și să asiste  autoritățile competente în colectarea sau înregistrarea </a:t>
            </a:r>
          </a:p>
          <a:p>
            <a:pPr lvl="1" algn="just"/>
            <a:r>
              <a:rPr lang="ro-RO" dirty="0"/>
              <a:t>datelor de trafic, în timp real, asociate cu comunicațiile specificate de pe teritoriul acesteia, transmise prin intermediul unui sistem informatic .</a:t>
            </a:r>
          </a:p>
        </p:txBody>
      </p:sp>
      <p:sp>
        <p:nvSpPr>
          <p:cNvPr id="4" name="Rectangle 3">
            <a:extLst>
              <a:ext uri="{FF2B5EF4-FFF2-40B4-BE49-F238E27FC236}">
                <a16:creationId xmlns="" xmlns:a16="http://schemas.microsoft.com/office/drawing/2014/main" id="{C1A334B7-575A-4128-BADC-26AB92EBDECB}"/>
              </a:ext>
            </a:extLst>
          </p:cNvPr>
          <p:cNvSpPr/>
          <p:nvPr/>
        </p:nvSpPr>
        <p:spPr>
          <a:xfrm>
            <a:off x="4606954" y="1196752"/>
            <a:ext cx="4414945" cy="3785652"/>
          </a:xfrm>
          <a:prstGeom prst="rect">
            <a:avLst/>
          </a:prstGeom>
        </p:spPr>
        <p:txBody>
          <a:bodyPr wrap="square">
            <a:spAutoFit/>
          </a:bodyPr>
          <a:lstStyle/>
          <a:p>
            <a:pPr marL="342900" indent="-342900" algn="just">
              <a:buFont typeface="Arial" panose="020B0604020202020204" pitchFamily="34" charset="0"/>
              <a:buChar char="•"/>
            </a:pPr>
            <a:r>
              <a:rPr lang="ro-RO" sz="2000"/>
              <a:t>Obligația furnizorilor de servicii nu va depăși capacitatea tehnică existentă (fie că astfel de caracteristici tehnice pentru înregistrarea datelor de trafic sunt utilizate în mod obișnuit sau nu</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Nu impune obligația furnizorilor de servicii de a: </a:t>
            </a:r>
          </a:p>
          <a:p>
            <a:pPr marL="800100" lvl="1" indent="-342900" algn="just">
              <a:buFont typeface="Calibri Light" panose="020F0302020204030204" pitchFamily="34" charset="0"/>
              <a:buChar char="‐"/>
            </a:pPr>
            <a:r>
              <a:rPr lang="ro-RO"/>
              <a:t>Dezvolta echipamente noi;</a:t>
            </a:r>
          </a:p>
          <a:p>
            <a:pPr marL="800100" lvl="1" indent="-342900" algn="just">
              <a:buFont typeface="Calibri Light" panose="020F0302020204030204" pitchFamily="34" charset="0"/>
              <a:buChar char="‐"/>
            </a:pPr>
            <a:r>
              <a:rPr lang="ro-RO"/>
              <a:t>Angaja asistența unui expert;</a:t>
            </a:r>
          </a:p>
          <a:p>
            <a:pPr marL="800100" lvl="1" indent="-342900" algn="just">
              <a:buFont typeface="Calibri Light" panose="020F0302020204030204" pitchFamily="34" charset="0"/>
              <a:buChar char="‐"/>
            </a:pPr>
            <a:r>
              <a:rPr lang="ro-RO"/>
              <a:t>Se angaja în re-configurarea costisitoare a sistemelor.</a:t>
            </a:r>
          </a:p>
        </p:txBody>
      </p:sp>
      <p:sp>
        <p:nvSpPr>
          <p:cNvPr id="12"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000">
                <a:solidFill>
                  <a:schemeClr val="bg1"/>
                </a:solidFill>
                <a:latin typeface="Verdana" panose="020B0604030504040204" pitchFamily="34" charset="0"/>
                <a:ea typeface="Verdana" panose="020B0604030504040204" pitchFamily="34" charset="0"/>
                <a:cs typeface="Verdana" charset="0"/>
              </a:rPr>
              <a:t>Colectarea în timp real a datelor de trafic</a:t>
            </a:r>
          </a:p>
        </p:txBody>
      </p:sp>
    </p:spTree>
    <p:extLst>
      <p:ext uri="{BB962C8B-B14F-4D97-AF65-F5344CB8AC3E}">
        <p14:creationId xmlns:p14="http://schemas.microsoft.com/office/powerpoint/2010/main" val="825845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8B54D8D-9DF0-4906-A1F7-1DDC178BEF8F}"/>
              </a:ext>
            </a:extLst>
          </p:cNvPr>
          <p:cNvSpPr/>
          <p:nvPr/>
        </p:nvSpPr>
        <p:spPr>
          <a:xfrm>
            <a:off x="95828" y="1139969"/>
            <a:ext cx="4476172" cy="5355312"/>
          </a:xfrm>
          <a:prstGeom prst="rect">
            <a:avLst/>
          </a:prstGeom>
        </p:spPr>
        <p:txBody>
          <a:bodyPr wrap="square">
            <a:spAutoFit/>
          </a:bodyPr>
          <a:lstStyle/>
          <a:p>
            <a:pPr marL="342900" indent="-342900" algn="just">
              <a:buFont typeface="+mj-lt"/>
              <a:buAutoNum type="arabicPeriod"/>
            </a:pPr>
            <a:r>
              <a:rPr lang="ro-RO"/>
              <a:t>Fiecare parte va adopta măsuri legislative și alte măsuri, după cum este necesar, pentru a-și împuternici autoritățile competente să: </a:t>
            </a:r>
          </a:p>
          <a:p>
            <a:pPr marL="800100" lvl="1" indent="-342900" algn="just">
              <a:buFont typeface="+mj-lt"/>
              <a:buAutoNum type="alphaLcPeriod"/>
            </a:pPr>
            <a:r>
              <a:rPr lang="ro-RO"/>
              <a:t>colecteze sau să înregistreze utilizând mijloace tehnice pe teritoriul Părții respective și </a:t>
            </a:r>
          </a:p>
          <a:p>
            <a:pPr marL="800100" lvl="1" indent="-342900" algn="just">
              <a:buFont typeface="+mj-lt"/>
              <a:buAutoNum type="alphaLcPeriod"/>
            </a:pPr>
            <a:r>
              <a:rPr lang="ro-RO"/>
              <a:t>b să oblige un furnizor de servicii ca, în cadrul capacitaților sale tehnice existente: </a:t>
            </a:r>
          </a:p>
          <a:p>
            <a:pPr marL="1314450" lvl="2" indent="-400050" algn="just">
              <a:buFont typeface="+mj-lt"/>
              <a:buAutoNum type="romanLcPeriod"/>
            </a:pPr>
            <a:r>
              <a:rPr lang="ro-RO"/>
              <a:t>să colecteze sau să înregistreze utilizând mijloace tehnice pe teritoriul Părții respective; sau </a:t>
            </a:r>
          </a:p>
          <a:p>
            <a:pPr marL="1314450" lvl="2" indent="-400050" algn="just">
              <a:buFont typeface="+mj-lt"/>
              <a:buAutoNum type="romanLcPeriod"/>
            </a:pPr>
            <a:r>
              <a:rPr lang="ro-RO"/>
              <a:t>să coopereze cu și să asiste  autoritățile competente în colectarea sau înregistrarea </a:t>
            </a:r>
          </a:p>
          <a:p>
            <a:pPr lvl="1" algn="just"/>
            <a:r>
              <a:rPr lang="ro-RO" b="1">
                <a:solidFill>
                  <a:srgbClr val="C00000"/>
                </a:solidFill>
              </a:rPr>
              <a:t>datelor de trafic</a:t>
            </a:r>
            <a:r>
              <a:rPr lang="ro-RO"/>
              <a:t>, în timp real, asociate cu comunicațiile specificate de pe teritoriul acesteia, transmise prin intermediul unui sistem informatic .</a:t>
            </a:r>
          </a:p>
        </p:txBody>
      </p:sp>
      <p:sp>
        <p:nvSpPr>
          <p:cNvPr id="4" name="Rectangle 3">
            <a:extLst>
              <a:ext uri="{FF2B5EF4-FFF2-40B4-BE49-F238E27FC236}">
                <a16:creationId xmlns="" xmlns:a16="http://schemas.microsoft.com/office/drawing/2014/main" id="{C1A334B7-575A-4128-BADC-26AB92EBDECB}"/>
              </a:ext>
            </a:extLst>
          </p:cNvPr>
          <p:cNvSpPr/>
          <p:nvPr/>
        </p:nvSpPr>
        <p:spPr>
          <a:xfrm>
            <a:off x="4572000" y="1139969"/>
            <a:ext cx="4414945" cy="4893647"/>
          </a:xfrm>
          <a:prstGeom prst="rect">
            <a:avLst/>
          </a:prstGeom>
        </p:spPr>
        <p:txBody>
          <a:bodyPr wrap="square">
            <a:spAutoFit/>
          </a:bodyPr>
          <a:lstStyle/>
          <a:p>
            <a:r>
              <a:rPr lang="ro-RO"/>
              <a:t>DA.</a:t>
            </a:r>
          </a:p>
          <a:p>
            <a:pPr marL="800100" lvl="1" indent="-342900" algn="just">
              <a:buFont typeface="Arial" panose="020B0604020202020204" pitchFamily="34" charset="0"/>
              <a:buChar char="•"/>
            </a:pPr>
            <a:r>
              <a:rPr lang="ro-RO" sz="2000"/>
              <a:t>categoria de date informatice</a:t>
            </a:r>
          </a:p>
          <a:p>
            <a:pPr marL="800100" lvl="1" indent="-342900" algn="just">
              <a:buFont typeface="Arial" panose="020B0604020202020204" pitchFamily="34" charset="0"/>
              <a:buChar char="•"/>
            </a:pPr>
            <a:r>
              <a:rPr lang="ro-RO" sz="2000"/>
              <a:t>generate de un sistem informatic care a făcut parte din lanțul de comunicații</a:t>
            </a:r>
          </a:p>
          <a:p>
            <a:pPr marL="800100" lvl="1" indent="-342900" algn="just">
              <a:buFont typeface="Arial" panose="020B0604020202020204" pitchFamily="34" charset="0"/>
              <a:buChar char="•"/>
            </a:pPr>
            <a:r>
              <a:rPr lang="ro-RO" sz="2000"/>
              <a:t>Indică, pentru comunicații:</a:t>
            </a:r>
          </a:p>
          <a:p>
            <a:pPr marL="1257300" lvl="2" indent="-342900" algn="just">
              <a:buFont typeface="Calibri Light" panose="020F0302020204030204" pitchFamily="34" charset="0"/>
              <a:buChar char="‐"/>
            </a:pPr>
            <a:r>
              <a:rPr lang="ro-RO"/>
              <a:t>originea; </a:t>
            </a:r>
          </a:p>
          <a:p>
            <a:pPr marL="1257300" lvl="2" indent="-342900" algn="just">
              <a:buFont typeface="Calibri Light" panose="020F0302020204030204" pitchFamily="34" charset="0"/>
              <a:buChar char="‐"/>
            </a:pPr>
            <a:r>
              <a:rPr lang="ro-RO"/>
              <a:t>destinația;</a:t>
            </a:r>
          </a:p>
          <a:p>
            <a:pPr marL="1257300" lvl="2" indent="-342900" algn="just">
              <a:buFont typeface="Calibri Light" panose="020F0302020204030204" pitchFamily="34" charset="0"/>
              <a:buChar char="‐"/>
            </a:pPr>
            <a:r>
              <a:rPr lang="ro-RO"/>
              <a:t>calea;</a:t>
            </a:r>
          </a:p>
          <a:p>
            <a:pPr marL="1257300" lvl="2" indent="-342900" algn="just">
              <a:buFont typeface="Calibri Light" panose="020F0302020204030204" pitchFamily="34" charset="0"/>
              <a:buChar char="‐"/>
            </a:pPr>
            <a:r>
              <a:rPr lang="ro-RO"/>
              <a:t>ora;</a:t>
            </a:r>
          </a:p>
          <a:p>
            <a:pPr marL="1257300" lvl="2" indent="-342900" algn="just">
              <a:buFont typeface="Calibri Light" panose="020F0302020204030204" pitchFamily="34" charset="0"/>
              <a:buChar char="‐"/>
            </a:pPr>
            <a:r>
              <a:rPr lang="ro-RO"/>
              <a:t>data;</a:t>
            </a:r>
          </a:p>
          <a:p>
            <a:pPr marL="1257300" lvl="2" indent="-342900" algn="just">
              <a:buFont typeface="Calibri Light" panose="020F0302020204030204" pitchFamily="34" charset="0"/>
              <a:buChar char="‐"/>
            </a:pPr>
            <a:r>
              <a:rPr lang="ro-RO"/>
              <a:t>mărimea;</a:t>
            </a:r>
          </a:p>
          <a:p>
            <a:pPr marL="1257300" lvl="2" indent="-342900" algn="just">
              <a:buFont typeface="Calibri Light" panose="020F0302020204030204" pitchFamily="34" charset="0"/>
              <a:buChar char="‐"/>
            </a:pPr>
            <a:r>
              <a:rPr lang="ro-RO"/>
              <a:t>durata;</a:t>
            </a:r>
          </a:p>
          <a:p>
            <a:pPr marL="1257300" lvl="2" indent="-342900" algn="just">
              <a:buFont typeface="Calibri Light" panose="020F0302020204030204" pitchFamily="34" charset="0"/>
              <a:buChar char="‐"/>
            </a:pPr>
            <a:r>
              <a:rPr lang="ro-RO"/>
              <a:t>tipul serviciului subiacent. </a:t>
            </a:r>
          </a:p>
          <a:p>
            <a:r>
              <a:rPr lang="ro-RO"/>
              <a:t>Nu:</a:t>
            </a:r>
          </a:p>
          <a:p>
            <a:pPr marL="800100" lvl="1" indent="-342900">
              <a:buFont typeface="Arial" panose="020B0604020202020204" pitchFamily="34" charset="0"/>
              <a:buChar char="•"/>
            </a:pPr>
            <a:r>
              <a:rPr lang="ro-RO" sz="2000"/>
              <a:t>conținutul comunicației</a:t>
            </a:r>
          </a:p>
        </p:txBody>
      </p:sp>
      <p:sp>
        <p:nvSpPr>
          <p:cNvPr id="12"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000">
                <a:solidFill>
                  <a:schemeClr val="bg1"/>
                </a:solidFill>
                <a:latin typeface="Verdana" panose="020B0604030504040204" pitchFamily="34" charset="0"/>
                <a:ea typeface="Verdana" panose="020B0604030504040204" pitchFamily="34" charset="0"/>
                <a:cs typeface="Verdana" charset="0"/>
              </a:rPr>
              <a:t>Colectarea în timp real a datelor de trafic</a:t>
            </a:r>
          </a:p>
        </p:txBody>
      </p:sp>
    </p:spTree>
    <p:extLst>
      <p:ext uri="{BB962C8B-B14F-4D97-AF65-F5344CB8AC3E}">
        <p14:creationId xmlns:p14="http://schemas.microsoft.com/office/powerpoint/2010/main" val="3610526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 xmlns:a16="http://schemas.microsoft.com/office/drawing/2014/main" id="{2423F960-A04A-412E-A05F-0A481203750D}"/>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o-RO"/>
              <a:t>www.coe.int/cybercrime</a:t>
            </a:r>
          </a:p>
        </p:txBody>
      </p:sp>
      <p:sp>
        <p:nvSpPr>
          <p:cNvPr id="8" name="Rectangle 7">
            <a:extLst>
              <a:ext uri="{FF2B5EF4-FFF2-40B4-BE49-F238E27FC236}">
                <a16:creationId xmlns="" xmlns:a16="http://schemas.microsoft.com/office/drawing/2014/main" id="{E02F9B35-00F4-40BC-9452-03D5E2FD52B1}"/>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o-RO"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3" name="Rectangle 2">
            <a:extLst>
              <a:ext uri="{FF2B5EF4-FFF2-40B4-BE49-F238E27FC236}">
                <a16:creationId xmlns="" xmlns:a16="http://schemas.microsoft.com/office/drawing/2014/main" id="{F8B54D8D-9DF0-4906-A1F7-1DDC178BEF8F}"/>
              </a:ext>
            </a:extLst>
          </p:cNvPr>
          <p:cNvSpPr/>
          <p:nvPr/>
        </p:nvSpPr>
        <p:spPr>
          <a:xfrm>
            <a:off x="95828" y="1139969"/>
            <a:ext cx="4476172" cy="5078313"/>
          </a:xfrm>
          <a:prstGeom prst="rect">
            <a:avLst/>
          </a:prstGeom>
        </p:spPr>
        <p:txBody>
          <a:bodyPr wrap="square">
            <a:spAutoFit/>
          </a:bodyPr>
          <a:lstStyle/>
          <a:p>
            <a:pPr marL="342900" indent="-342900" algn="just">
              <a:buFont typeface="+mj-lt"/>
              <a:buAutoNum type="arabicPeriod"/>
            </a:pPr>
            <a:r>
              <a:rPr lang="ro-RO" dirty="0"/>
              <a:t>Fiecare parte va adopta măsuri legislative și alte măsuri, după cum este necesar, pentru a-și împuternici autoritățile competente să: </a:t>
            </a:r>
          </a:p>
          <a:p>
            <a:pPr marL="800100" lvl="1" indent="-342900" algn="just">
              <a:buFont typeface="+mj-lt"/>
              <a:buAutoNum type="alphaLcPeriod"/>
            </a:pPr>
            <a:r>
              <a:rPr lang="ro-RO" dirty="0"/>
              <a:t>colecteze sau să înregistreze utilizând mijloace tehnice pe teritoriul Părții respective și </a:t>
            </a:r>
          </a:p>
          <a:p>
            <a:pPr marL="800100" lvl="1" indent="-342900" algn="just">
              <a:buFont typeface="+mj-lt"/>
              <a:buAutoNum type="alphaLcPeriod"/>
            </a:pPr>
            <a:r>
              <a:rPr lang="ro-RO" dirty="0"/>
              <a:t>b să oblige un furnizor de servicii ca, în cadrul capacitaților sale tehnice existente: </a:t>
            </a:r>
          </a:p>
          <a:p>
            <a:pPr marL="1314450" lvl="2" indent="-400050" algn="just">
              <a:buFont typeface="+mj-lt"/>
              <a:buAutoNum type="romanLcPeriod"/>
            </a:pPr>
            <a:r>
              <a:rPr lang="ro-RO" dirty="0"/>
              <a:t>să colecteze sau să înregistreze utilizând mijloace tehnice pe teritoriul Părții respective; sau </a:t>
            </a:r>
          </a:p>
          <a:p>
            <a:pPr marL="1314450" lvl="2" indent="-400050" algn="just">
              <a:buFont typeface="+mj-lt"/>
              <a:buAutoNum type="romanLcPeriod"/>
            </a:pPr>
            <a:r>
              <a:rPr lang="ro-RO" dirty="0"/>
              <a:t>să coopereze cu și să asiste  autoritățile competente în colectarea sau înregistrarea </a:t>
            </a:r>
          </a:p>
          <a:p>
            <a:pPr lvl="1" algn="just"/>
            <a:r>
              <a:rPr lang="ro-RO" dirty="0"/>
              <a:t>datelor de trafic, în timp real, </a:t>
            </a:r>
            <a:r>
              <a:rPr lang="ro-RO" b="1" dirty="0">
                <a:solidFill>
                  <a:srgbClr val="C00000"/>
                </a:solidFill>
              </a:rPr>
              <a:t>asociate cu comunicațiile specificate </a:t>
            </a:r>
            <a:r>
              <a:rPr lang="ro-RO" dirty="0"/>
              <a:t> de pe teritoriul acesteia, transmise prin intermediul unui sistem informatic .</a:t>
            </a:r>
          </a:p>
        </p:txBody>
      </p:sp>
      <p:sp>
        <p:nvSpPr>
          <p:cNvPr id="4" name="Rectangle 3">
            <a:extLst>
              <a:ext uri="{FF2B5EF4-FFF2-40B4-BE49-F238E27FC236}">
                <a16:creationId xmlns="" xmlns:a16="http://schemas.microsoft.com/office/drawing/2014/main" id="{C1A334B7-575A-4128-BADC-26AB92EBDECB}"/>
              </a:ext>
            </a:extLst>
          </p:cNvPr>
          <p:cNvSpPr/>
          <p:nvPr/>
        </p:nvSpPr>
        <p:spPr>
          <a:xfrm>
            <a:off x="4606954" y="1196752"/>
            <a:ext cx="4414945" cy="2246769"/>
          </a:xfrm>
          <a:prstGeom prst="rect">
            <a:avLst/>
          </a:prstGeom>
        </p:spPr>
        <p:txBody>
          <a:bodyPr wrap="square">
            <a:spAutoFit/>
          </a:bodyPr>
          <a:lstStyle/>
          <a:p>
            <a:pPr marL="342900" indent="-342900" algn="just">
              <a:buFont typeface="Arial" panose="020B0604020202020204" pitchFamily="34" charset="0"/>
              <a:buChar char="•"/>
            </a:pPr>
            <a:r>
              <a:rPr lang="ro-RO" sz="2000"/>
              <a:t>Puterea trebuie exercitată în legătură cu comunicațiile specificate</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Exercitarea acestei prerogative pentru supravegherea generală sau nediscriminată sau colectarea unor cantități mari de date de trafic nu este permisă </a:t>
            </a:r>
          </a:p>
        </p:txBody>
      </p:sp>
      <p:sp>
        <p:nvSpPr>
          <p:cNvPr id="12"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389199" y="285032"/>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000">
                <a:solidFill>
                  <a:schemeClr val="bg1"/>
                </a:solidFill>
                <a:latin typeface="Verdana" panose="020B0604030504040204" pitchFamily="34" charset="0"/>
                <a:ea typeface="Verdana" panose="020B0604030504040204" pitchFamily="34" charset="0"/>
                <a:cs typeface="Verdana" charset="0"/>
              </a:rPr>
              <a:t>Colectarea în timp real a datelor de trafic</a:t>
            </a:r>
          </a:p>
        </p:txBody>
      </p:sp>
    </p:spTree>
    <p:extLst>
      <p:ext uri="{BB962C8B-B14F-4D97-AF65-F5344CB8AC3E}">
        <p14:creationId xmlns:p14="http://schemas.microsoft.com/office/powerpoint/2010/main" val="3621050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8B54D8D-9DF0-4906-A1F7-1DDC178BEF8F}"/>
              </a:ext>
            </a:extLst>
          </p:cNvPr>
          <p:cNvSpPr/>
          <p:nvPr/>
        </p:nvSpPr>
        <p:spPr>
          <a:xfrm>
            <a:off x="95828" y="1139969"/>
            <a:ext cx="4476172" cy="5078313"/>
          </a:xfrm>
          <a:prstGeom prst="rect">
            <a:avLst/>
          </a:prstGeom>
        </p:spPr>
        <p:txBody>
          <a:bodyPr wrap="square">
            <a:spAutoFit/>
          </a:bodyPr>
          <a:lstStyle/>
          <a:p>
            <a:pPr marL="342900" indent="-342900" algn="just">
              <a:buFont typeface="+mj-lt"/>
              <a:buAutoNum type="arabicPeriod"/>
            </a:pPr>
            <a:r>
              <a:rPr lang="ro-RO"/>
              <a:t>Fiecare parte va adopta măsuri legislative și alte măsuri, după cum este necesar, pentru a-și împuternici autoritățile competente să: </a:t>
            </a:r>
          </a:p>
          <a:p>
            <a:pPr marL="800100" lvl="1" indent="-342900" algn="just">
              <a:buFont typeface="+mj-lt"/>
              <a:buAutoNum type="alphaLcPeriod"/>
            </a:pPr>
            <a:r>
              <a:rPr lang="ro-RO"/>
              <a:t>colecteze sau să înregistreze utilizând mijloace tehnice pe teritoriul Părții respective și </a:t>
            </a:r>
          </a:p>
          <a:p>
            <a:pPr marL="800100" lvl="1" indent="-342900" algn="just">
              <a:buFont typeface="+mj-lt"/>
              <a:buAutoNum type="alphaLcPeriod"/>
            </a:pPr>
            <a:r>
              <a:rPr lang="ro-RO"/>
              <a:t>b să oblige un furnizor de servicii ca, în cadrul capacitaților sale tehnice existente: </a:t>
            </a:r>
          </a:p>
          <a:p>
            <a:pPr marL="1314450" lvl="2" indent="-400050" algn="just">
              <a:buFont typeface="+mj-lt"/>
              <a:buAutoNum type="romanLcPeriod"/>
            </a:pPr>
            <a:r>
              <a:rPr lang="ro-RO"/>
              <a:t>să colecteze sau să înregistreze utilizând mijloace tehnice pe teritoriul Părții respective; sau </a:t>
            </a:r>
          </a:p>
          <a:p>
            <a:pPr marL="1314450" lvl="2" indent="-400050" algn="just">
              <a:buFont typeface="+mj-lt"/>
              <a:buAutoNum type="romanLcPeriod"/>
            </a:pPr>
            <a:r>
              <a:rPr lang="ro-RO"/>
              <a:t>să coopereze cu și să asiste  autoritățile competente în colectarea sau înregistrarea </a:t>
            </a:r>
          </a:p>
          <a:p>
            <a:pPr lvl="1" algn="just"/>
            <a:r>
              <a:rPr lang="ro-RO"/>
              <a:t>datelor de trafic, în timp real, asociate cu comunicațiile specificate </a:t>
            </a:r>
            <a:r>
              <a:rPr lang="ro-RO" b="1">
                <a:solidFill>
                  <a:srgbClr val="C00000"/>
                </a:solidFill>
              </a:rPr>
              <a:t>de pe teritoriul acesteia</a:t>
            </a:r>
            <a:r>
              <a:rPr lang="ro-RO"/>
              <a:t>, transmise prin intermediul unui sistem informatic .</a:t>
            </a:r>
          </a:p>
        </p:txBody>
      </p:sp>
      <p:sp>
        <p:nvSpPr>
          <p:cNvPr id="4" name="Rectangle 3">
            <a:extLst>
              <a:ext uri="{FF2B5EF4-FFF2-40B4-BE49-F238E27FC236}">
                <a16:creationId xmlns="" xmlns:a16="http://schemas.microsoft.com/office/drawing/2014/main" id="{C1A334B7-575A-4128-BADC-26AB92EBDECB}"/>
              </a:ext>
            </a:extLst>
          </p:cNvPr>
          <p:cNvSpPr/>
          <p:nvPr/>
        </p:nvSpPr>
        <p:spPr>
          <a:xfrm>
            <a:off x="4606954" y="1139969"/>
            <a:ext cx="4414945" cy="4247317"/>
          </a:xfrm>
          <a:prstGeom prst="rect">
            <a:avLst/>
          </a:prstGeom>
        </p:spPr>
        <p:txBody>
          <a:bodyPr wrap="square">
            <a:spAutoFit/>
          </a:bodyPr>
          <a:lstStyle/>
          <a:p>
            <a:pPr marL="342900" indent="-342900" algn="just">
              <a:buFont typeface="Arial" panose="020B0604020202020204" pitchFamily="34" charset="0"/>
              <a:buChar char="•"/>
            </a:pPr>
            <a:r>
              <a:rPr lang="ro-RO"/>
              <a:t>O parte poate exercita măsuri în legătură cu comunicațiile de pe teritoriul acesteia</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ro-RO"/>
              <a:t>Furnizorul de servicii poate fi obligat în cazul în care are o infrastructură fizică sau echipament fizic în teritoriu, chiar dacă nu este locația principalelor sale operațiuni sau a sediului central al acestuia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ro-RO"/>
              <a:t>O comunicație este considerată a fi pe un teritoriu dacă una dintre părțile aflate în comunicație (ființe umane sau sisteme informatice) este situată pe teritoriu sau sistemul informatic prin care trece comunicația se află pe teritoriu </a:t>
            </a:r>
          </a:p>
        </p:txBody>
      </p:sp>
      <p:sp>
        <p:nvSpPr>
          <p:cNvPr id="12"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389199" y="285032"/>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000">
                <a:solidFill>
                  <a:schemeClr val="bg1"/>
                </a:solidFill>
                <a:latin typeface="Verdana" panose="020B0604030504040204" pitchFamily="34" charset="0"/>
                <a:ea typeface="Verdana" panose="020B0604030504040204" pitchFamily="34" charset="0"/>
                <a:cs typeface="Verdana" charset="0"/>
              </a:rPr>
              <a:t>Colectarea în timp real a datelor de trafic</a:t>
            </a:r>
          </a:p>
        </p:txBody>
      </p:sp>
    </p:spTree>
    <p:extLst>
      <p:ext uri="{BB962C8B-B14F-4D97-AF65-F5344CB8AC3E}">
        <p14:creationId xmlns:p14="http://schemas.microsoft.com/office/powerpoint/2010/main" val="1188951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charset="0"/>
                <a:cs typeface="Verdana" charset="0"/>
              </a:rPr>
              <a:t>Scopul sesiunii</a:t>
            </a:r>
          </a:p>
        </p:txBody>
      </p:sp>
      <p:sp>
        <p:nvSpPr>
          <p:cNvPr id="3" name="Content Placeholder 2">
            <a:extLst>
              <a:ext uri="{FF2B5EF4-FFF2-40B4-BE49-F238E27FC236}">
                <a16:creationId xmlns="" xmlns:a16="http://schemas.microsoft.com/office/drawing/2014/main" id="{77B18497-BF37-4A20-ABA6-353886C26CA1}"/>
              </a:ext>
            </a:extLst>
          </p:cNvPr>
          <p:cNvSpPr>
            <a:spLocks noGrp="1"/>
          </p:cNvSpPr>
          <p:nvPr>
            <p:ph idx="1"/>
          </p:nvPr>
        </p:nvSpPr>
        <p:spPr>
          <a:xfrm>
            <a:off x="215739" y="2403610"/>
            <a:ext cx="8712522" cy="2548481"/>
          </a:xfrm>
        </p:spPr>
        <p:txBody>
          <a:bodyPr>
            <a:normAutofit/>
          </a:bodyPr>
          <a:lstStyle/>
          <a:p>
            <a:pPr marL="0" indent="0" algn="just">
              <a:buNone/>
            </a:pPr>
            <a:r>
              <a:rPr lang="ro-RO">
                <a:latin typeface="+mn-lt"/>
                <a:ea typeface="Verdana" panose="020B0604030504040204" pitchFamily="34" charset="0"/>
              </a:rPr>
              <a:t>Să ofere participanților o înțelegere cuprinzătoare a elementelor  de competență procedurală legate de percheziția și sechestrarea datelor informatice stocate pe calculator, colectarea în timp real a datelor de trafic și interceptarea datelor de conținut, precum și domeniul de competență al Convenției de la Budapesta.  </a:t>
            </a:r>
          </a:p>
        </p:txBody>
      </p:sp>
    </p:spTree>
    <p:extLst>
      <p:ext uri="{BB962C8B-B14F-4D97-AF65-F5344CB8AC3E}">
        <p14:creationId xmlns:p14="http://schemas.microsoft.com/office/powerpoint/2010/main" val="855373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8B54D8D-9DF0-4906-A1F7-1DDC178BEF8F}"/>
              </a:ext>
            </a:extLst>
          </p:cNvPr>
          <p:cNvSpPr/>
          <p:nvPr/>
        </p:nvSpPr>
        <p:spPr>
          <a:xfrm>
            <a:off x="130782" y="1196752"/>
            <a:ext cx="4476172" cy="4524315"/>
          </a:xfrm>
          <a:prstGeom prst="rect">
            <a:avLst/>
          </a:prstGeom>
        </p:spPr>
        <p:txBody>
          <a:bodyPr wrap="square">
            <a:spAutoFit/>
          </a:bodyPr>
          <a:lstStyle/>
          <a:p>
            <a:pPr marL="342900" indent="-342900" algn="just">
              <a:buFont typeface="+mj-lt"/>
              <a:buAutoNum type="arabicPeriod" startAt="2"/>
            </a:pPr>
            <a:r>
              <a:rPr lang="ro-RO" sz="1600" dirty="0"/>
              <a:t>În cazul în care o Parte, datorită principiilor stabilite de sistemul său juridic intern, nu poate adopta măsurile menționate la punctul 1.a, aceasta poate </a:t>
            </a:r>
            <a:r>
              <a:rPr lang="ro-RO" sz="1600" b="1" dirty="0">
                <a:solidFill>
                  <a:srgbClr val="C00000"/>
                </a:solidFill>
              </a:rPr>
              <a:t>să adopte, în schimb, măsuri de ordin legislativ și alte măsuri după cum este necesar </a:t>
            </a:r>
            <a:r>
              <a:rPr lang="ro-RO" sz="1600" dirty="0"/>
              <a:t>pentru a asigura colectarea sau înregistrarea în timp real a datelor de trafic  asociate cu comunicațiile specificate transmise pe teritoriul acesteia, prin aplicarea mijloacelor tehnice pe teritoriul respectiv.</a:t>
            </a:r>
          </a:p>
          <a:p>
            <a:pPr marL="342900" indent="-342900" algn="just">
              <a:buFont typeface="+mj-lt"/>
              <a:buAutoNum type="arabicPeriod" startAt="2"/>
            </a:pPr>
            <a:endParaRPr lang="en-US" sz="1600" dirty="0"/>
          </a:p>
          <a:p>
            <a:pPr marL="342900" indent="-342900" algn="just">
              <a:buFont typeface="+mj-lt"/>
              <a:buAutoNum type="arabicPeriod" startAt="2"/>
            </a:pPr>
            <a:r>
              <a:rPr lang="ro-RO" sz="1600" dirty="0"/>
              <a:t>Fiecare Parte va adopta măsuri legislative și alte măsuri necesare pentru a obliga un furnizor de servicii să păstreze confidențialitatea faptului de executare a oricărei puteri prevăzute în prezentul articol și orice informație referitoare la aceasta. </a:t>
            </a:r>
          </a:p>
          <a:p>
            <a:pPr marL="342900" indent="-342900" algn="just">
              <a:buFont typeface="+mj-lt"/>
              <a:buAutoNum type="arabicPeriod" startAt="2"/>
            </a:pPr>
            <a:endParaRPr lang="en-US" sz="1600" dirty="0"/>
          </a:p>
          <a:p>
            <a:pPr marL="342900" indent="-342900" algn="just">
              <a:buFont typeface="+mj-lt"/>
              <a:buAutoNum type="arabicPeriod" startAt="2"/>
            </a:pPr>
            <a:r>
              <a:rPr lang="ro-RO" sz="1600" dirty="0"/>
              <a:t>Competențele și procedurile menționate în prezentul articol fac obiectul articolelor 14 și 15.</a:t>
            </a:r>
          </a:p>
        </p:txBody>
      </p:sp>
      <p:sp>
        <p:nvSpPr>
          <p:cNvPr id="4" name="Rectangle 3">
            <a:extLst>
              <a:ext uri="{FF2B5EF4-FFF2-40B4-BE49-F238E27FC236}">
                <a16:creationId xmlns="" xmlns:a16="http://schemas.microsoft.com/office/drawing/2014/main" id="{C1A334B7-575A-4128-BADC-26AB92EBDECB}"/>
              </a:ext>
            </a:extLst>
          </p:cNvPr>
          <p:cNvSpPr/>
          <p:nvPr/>
        </p:nvSpPr>
        <p:spPr>
          <a:xfrm>
            <a:off x="4606954" y="1196752"/>
            <a:ext cx="4414945" cy="3170099"/>
          </a:xfrm>
          <a:prstGeom prst="rect">
            <a:avLst/>
          </a:prstGeom>
        </p:spPr>
        <p:txBody>
          <a:bodyPr wrap="square">
            <a:spAutoFit/>
          </a:bodyPr>
          <a:lstStyle/>
          <a:p>
            <a:pPr marL="342900" indent="-342900" algn="just">
              <a:buFont typeface="Arial" panose="020B0604020202020204" pitchFamily="34" charset="0"/>
              <a:buChar char="•"/>
            </a:pPr>
            <a:r>
              <a:rPr lang="ro-RO" sz="2000"/>
              <a:t>În unele jurisdicții nu este permis autorităților de aplicare a legii să colecteze sau să înregistreze date în timp real fără asistență din partea furnizorului de servicii sau fără a încunoștința cel puțin  furnizorul de servicii</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În astfel de jurisdicții se pot adopta alte măsuri, cum ar fi obligarea furnizorilor de servicii să asigure facilitățile tehnice necesare </a:t>
            </a:r>
          </a:p>
        </p:txBody>
      </p:sp>
      <p:sp>
        <p:nvSpPr>
          <p:cNvPr id="12"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389199" y="285032"/>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000">
                <a:solidFill>
                  <a:schemeClr val="bg1"/>
                </a:solidFill>
                <a:latin typeface="Verdana" panose="020B0604030504040204" pitchFamily="34" charset="0"/>
                <a:ea typeface="Verdana" panose="020B0604030504040204" pitchFamily="34" charset="0"/>
                <a:cs typeface="Verdana" charset="0"/>
              </a:rPr>
              <a:t>Colectarea în timp real a datelor de trafic</a:t>
            </a:r>
          </a:p>
        </p:txBody>
      </p:sp>
    </p:spTree>
    <p:extLst>
      <p:ext uri="{BB962C8B-B14F-4D97-AF65-F5344CB8AC3E}">
        <p14:creationId xmlns:p14="http://schemas.microsoft.com/office/powerpoint/2010/main" val="1390558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8B54D8D-9DF0-4906-A1F7-1DDC178BEF8F}"/>
              </a:ext>
            </a:extLst>
          </p:cNvPr>
          <p:cNvSpPr/>
          <p:nvPr/>
        </p:nvSpPr>
        <p:spPr>
          <a:xfrm>
            <a:off x="95828" y="1196751"/>
            <a:ext cx="4476172" cy="4524315"/>
          </a:xfrm>
          <a:prstGeom prst="rect">
            <a:avLst/>
          </a:prstGeom>
        </p:spPr>
        <p:txBody>
          <a:bodyPr wrap="square">
            <a:spAutoFit/>
          </a:bodyPr>
          <a:lstStyle/>
          <a:p>
            <a:pPr marL="342900" indent="-342900" algn="just">
              <a:buFont typeface="+mj-lt"/>
              <a:buAutoNum type="arabicPeriod" startAt="2"/>
            </a:pPr>
            <a:r>
              <a:rPr lang="ro-RO" sz="1600" dirty="0"/>
              <a:t>În cazul în care o Parte, datorită principiilor stabilite de sistemul său juridic intern, nu poate adopta măsurile menționate la punctul 1.a, aceasta poate să adopte, în schimb, măsuri de ordin legislativ și alte măsuri după cum este necesar pentru a asigura colectarea sau înregistrarea în timp real a datelor de trafic  asociate cu comunicațiile specificate transmise pe teritoriul acesteia, prin aplicarea mijloacelor tehnice pe teritoriul respectiv.</a:t>
            </a:r>
          </a:p>
          <a:p>
            <a:pPr marL="342900" indent="-342900" algn="just">
              <a:buFont typeface="+mj-lt"/>
              <a:buAutoNum type="arabicPeriod" startAt="2"/>
            </a:pPr>
            <a:endParaRPr lang="en-US" sz="1600" dirty="0"/>
          </a:p>
          <a:p>
            <a:pPr marL="342900" indent="-342900" algn="just">
              <a:buFont typeface="+mj-lt"/>
              <a:buAutoNum type="arabicPeriod" startAt="2"/>
            </a:pPr>
            <a:r>
              <a:rPr lang="ro-RO" sz="1600" dirty="0"/>
              <a:t>Fiecare Parte va adopta măsuri legislative și alte măsuri necesare pentru a </a:t>
            </a:r>
            <a:r>
              <a:rPr lang="ro-RO" sz="1600" b="1" dirty="0">
                <a:solidFill>
                  <a:srgbClr val="C00000"/>
                </a:solidFill>
              </a:rPr>
              <a:t>obliga un furnizor de servicii să păstreze confidențialitatea </a:t>
            </a:r>
            <a:r>
              <a:rPr lang="ro-RO" sz="1600" dirty="0"/>
              <a:t>faptului de executare a oricărei puteri prevăzute în prezentul articol și orice informație referitoare la aceasta. </a:t>
            </a:r>
          </a:p>
          <a:p>
            <a:pPr marL="342900" indent="-342900" algn="just">
              <a:buFont typeface="+mj-lt"/>
              <a:buAutoNum type="arabicPeriod" startAt="2"/>
            </a:pPr>
            <a:endParaRPr lang="en-US" sz="1600" dirty="0"/>
          </a:p>
          <a:p>
            <a:pPr marL="342900" indent="-342900" algn="just">
              <a:buFont typeface="+mj-lt"/>
              <a:buAutoNum type="arabicPeriod" startAt="2"/>
            </a:pPr>
            <a:r>
              <a:rPr lang="ro-RO" sz="1600" dirty="0"/>
              <a:t>Competențele și procedurile menționate în prezentul articol fac obiectul articolelor 14 și 15.</a:t>
            </a:r>
          </a:p>
        </p:txBody>
      </p:sp>
      <p:sp>
        <p:nvSpPr>
          <p:cNvPr id="4" name="Rectangle 3">
            <a:extLst>
              <a:ext uri="{FF2B5EF4-FFF2-40B4-BE49-F238E27FC236}">
                <a16:creationId xmlns="" xmlns:a16="http://schemas.microsoft.com/office/drawing/2014/main" id="{C1A334B7-575A-4128-BADC-26AB92EBDECB}"/>
              </a:ext>
            </a:extLst>
          </p:cNvPr>
          <p:cNvSpPr/>
          <p:nvPr/>
        </p:nvSpPr>
        <p:spPr>
          <a:xfrm>
            <a:off x="4606954" y="1196752"/>
            <a:ext cx="4414945" cy="4524315"/>
          </a:xfrm>
          <a:prstGeom prst="rect">
            <a:avLst/>
          </a:prstGeom>
        </p:spPr>
        <p:txBody>
          <a:bodyPr wrap="square">
            <a:spAutoFit/>
          </a:bodyPr>
          <a:lstStyle/>
          <a:p>
            <a:pPr marL="285750" indent="-285750" algn="just">
              <a:buFont typeface="Arial" panose="020B0604020202020204" pitchFamily="34" charset="0"/>
              <a:buChar char="•"/>
            </a:pPr>
            <a:r>
              <a:rPr lang="ro-RO"/>
              <a:t>Această putere este eficientă numai dacă este efectuată fără cunoștința persoanelor cercetate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ro-RO"/>
              <a:t>Părțile aflate în comunicare nu trebuie să perceapă măsura de colectare în timp real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ro-RO"/>
              <a:t>Este important ca furnizorii de servicii să poată fi obligați să păstreze confidențialitatea exercitării oricăror puteri</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ro-RO"/>
              <a:t>Acest lucru va scuti, de asemenea, furnizorul de servicii de orice obligație contractuală sau legală de a notifica măsura către abonați </a:t>
            </a:r>
          </a:p>
        </p:txBody>
      </p:sp>
      <p:sp>
        <p:nvSpPr>
          <p:cNvPr id="12"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389199" y="285032"/>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000">
                <a:solidFill>
                  <a:schemeClr val="bg1"/>
                </a:solidFill>
                <a:latin typeface="Verdana" panose="020B0604030504040204" pitchFamily="34" charset="0"/>
                <a:ea typeface="Verdana" panose="020B0604030504040204" pitchFamily="34" charset="0"/>
                <a:cs typeface="Verdana" charset="0"/>
              </a:rPr>
              <a:t>Colectarea în timp real a datelor de trafic</a:t>
            </a:r>
          </a:p>
        </p:txBody>
      </p:sp>
    </p:spTree>
    <p:extLst>
      <p:ext uri="{BB962C8B-B14F-4D97-AF65-F5344CB8AC3E}">
        <p14:creationId xmlns:p14="http://schemas.microsoft.com/office/powerpoint/2010/main" val="2640092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8B54D8D-9DF0-4906-A1F7-1DDC178BEF8F}"/>
              </a:ext>
            </a:extLst>
          </p:cNvPr>
          <p:cNvSpPr/>
          <p:nvPr/>
        </p:nvSpPr>
        <p:spPr>
          <a:xfrm>
            <a:off x="95828" y="1196752"/>
            <a:ext cx="4476172" cy="4524315"/>
          </a:xfrm>
          <a:prstGeom prst="rect">
            <a:avLst/>
          </a:prstGeom>
        </p:spPr>
        <p:txBody>
          <a:bodyPr wrap="square">
            <a:spAutoFit/>
          </a:bodyPr>
          <a:lstStyle/>
          <a:p>
            <a:pPr marL="342900" indent="-342900" algn="just">
              <a:buFont typeface="+mj-lt"/>
              <a:buAutoNum type="arabicPeriod" startAt="2"/>
            </a:pPr>
            <a:r>
              <a:rPr lang="ro-RO" sz="1600"/>
              <a:t>În cazul în care o Parte, datorită principiilor stabilite de sistemul său juridic intern, nu poate adopta măsurile menționate la punctul 1.a, aceasta poate să adopte, în schimb, măsuri de ordin legislativ și alte măsuri după cum este necesar pentru a asigura colectarea sau înregistrarea în timp real a datelor de trafic  asociate cu comunicațiile specificate transmise pe teritoriul acesteia, prin aplicarea mijloacelor tehnice pe teritoriul respectiv.</a:t>
            </a:r>
          </a:p>
          <a:p>
            <a:pPr marL="342900" indent="-342900" algn="just">
              <a:buFont typeface="+mj-lt"/>
              <a:buAutoNum type="arabicPeriod" startAt="2"/>
            </a:pPr>
            <a:endParaRPr lang="en-US" sz="1600" dirty="0"/>
          </a:p>
          <a:p>
            <a:pPr marL="342900" indent="-342900" algn="just">
              <a:buFont typeface="+mj-lt"/>
              <a:buAutoNum type="arabicPeriod" startAt="2"/>
            </a:pPr>
            <a:r>
              <a:rPr lang="ro-RO" sz="1600"/>
              <a:t>Fiecare Parte va adopta măsuri legislative și alte măsuri necesare pentru a obliga un furnizor de servicii să păstreze confidențialitatea faptului de executare a oricărei puteri prevăzute în prezentul articol și orice informație referitoare la aceasta. </a:t>
            </a:r>
          </a:p>
          <a:p>
            <a:pPr marL="342900" indent="-342900" algn="just">
              <a:buFont typeface="+mj-lt"/>
              <a:buAutoNum type="arabicPeriod" startAt="2"/>
            </a:pPr>
            <a:endParaRPr lang="en-US" sz="1600" dirty="0"/>
          </a:p>
          <a:p>
            <a:pPr marL="342900" indent="-342900" algn="just">
              <a:buFont typeface="+mj-lt"/>
              <a:buAutoNum type="arabicPeriod" startAt="2"/>
            </a:pPr>
            <a:r>
              <a:rPr lang="ro-RO" sz="1600"/>
              <a:t>Competențele și procedurile menționate în prezentul articol fac </a:t>
            </a:r>
            <a:r>
              <a:rPr lang="ro-RO" sz="1600" b="1">
                <a:solidFill>
                  <a:srgbClr val="C00000"/>
                </a:solidFill>
              </a:rPr>
              <a:t>obiectul articolelor 14 și 15</a:t>
            </a:r>
            <a:r>
              <a:rPr lang="ro-RO" sz="1600"/>
              <a:t>.</a:t>
            </a:r>
          </a:p>
        </p:txBody>
      </p:sp>
      <p:sp>
        <p:nvSpPr>
          <p:cNvPr id="4" name="Rectangle 3">
            <a:extLst>
              <a:ext uri="{FF2B5EF4-FFF2-40B4-BE49-F238E27FC236}">
                <a16:creationId xmlns="" xmlns:a16="http://schemas.microsoft.com/office/drawing/2014/main" id="{C1A334B7-575A-4128-BADC-26AB92EBDECB}"/>
              </a:ext>
            </a:extLst>
          </p:cNvPr>
          <p:cNvSpPr/>
          <p:nvPr/>
        </p:nvSpPr>
        <p:spPr>
          <a:xfrm>
            <a:off x="4606954" y="1196752"/>
            <a:ext cx="4414945" cy="3970318"/>
          </a:xfrm>
          <a:prstGeom prst="rect">
            <a:avLst/>
          </a:prstGeom>
        </p:spPr>
        <p:txBody>
          <a:bodyPr wrap="square">
            <a:spAutoFit/>
          </a:bodyPr>
          <a:lstStyle/>
          <a:p>
            <a:pPr marL="342900" indent="-342900" algn="just">
              <a:buFont typeface="Arial" panose="020B0604020202020204" pitchFamily="34" charset="0"/>
              <a:buChar char="•"/>
            </a:pPr>
            <a:r>
              <a:rPr lang="ro-RO"/>
              <a:t>Unele date de trafic - cum ar fi date despre sursa și destinația unei comunicații (detalii despre website-urile vizitate) pot avea o implicație puternică asupra confidențialității</a:t>
            </a:r>
          </a:p>
          <a:p>
            <a:pPr marL="342900" indent="-342900" algn="just">
              <a:buFont typeface="Arial" panose="020B0604020202020204" pitchFamily="34" charset="0"/>
              <a:buChar char="•"/>
            </a:pPr>
            <a:endParaRPr lang="en-US" dirty="0">
              <a:cs typeface="Arial" panose="020B0604020202020204" pitchFamily="34" charset="0"/>
            </a:endParaRPr>
          </a:p>
          <a:p>
            <a:pPr marL="342900" indent="-342900" algn="just">
              <a:buFont typeface="Arial" panose="020B0604020202020204" pitchFamily="34" charset="0"/>
              <a:buChar char="•"/>
            </a:pPr>
            <a:r>
              <a:rPr lang="ro-RO"/>
              <a:t>Acestea pot permite compilarea intereselor, asociaților și contextului social ale unei persoane</a:t>
            </a:r>
          </a:p>
          <a:p>
            <a:pPr marL="342900" indent="-342900" algn="just">
              <a:buFont typeface="Arial" panose="020B0604020202020204" pitchFamily="34" charset="0"/>
              <a:buChar char="•"/>
            </a:pPr>
            <a:endParaRPr lang="en-US" dirty="0">
              <a:cs typeface="Arial" panose="020B0604020202020204" pitchFamily="34" charset="0"/>
            </a:endParaRPr>
          </a:p>
          <a:p>
            <a:pPr marL="342900" indent="-342900" algn="just">
              <a:buFont typeface="Arial" panose="020B0604020202020204" pitchFamily="34" charset="0"/>
              <a:buChar char="•"/>
            </a:pPr>
            <a:r>
              <a:rPr lang="ro-RO"/>
              <a:t>Trebuie stabilite garanții și premise legale adecvate pentru a efectua colectarea în timp real a datelor de trafic</a:t>
            </a:r>
          </a:p>
        </p:txBody>
      </p:sp>
      <p:sp>
        <p:nvSpPr>
          <p:cNvPr id="12"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389199" y="285032"/>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000">
                <a:solidFill>
                  <a:schemeClr val="bg1"/>
                </a:solidFill>
                <a:latin typeface="Verdana" panose="020B0604030504040204" pitchFamily="34" charset="0"/>
                <a:ea typeface="Verdana" panose="020B0604030504040204" pitchFamily="34" charset="0"/>
                <a:cs typeface="Verdana" charset="0"/>
              </a:rPr>
              <a:t>Colectarea în timp real a datelor de trafic</a:t>
            </a:r>
          </a:p>
        </p:txBody>
      </p:sp>
    </p:spTree>
    <p:extLst>
      <p:ext uri="{BB962C8B-B14F-4D97-AF65-F5344CB8AC3E}">
        <p14:creationId xmlns:p14="http://schemas.microsoft.com/office/powerpoint/2010/main" val="3203772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022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BA244C-489D-417D-B8AB-CB954192CB36}"/>
              </a:ext>
            </a:extLst>
          </p:cNvPr>
          <p:cNvSpPr>
            <a:spLocks noGrp="1"/>
          </p:cNvSpPr>
          <p:nvPr>
            <p:ph type="title"/>
          </p:nvPr>
        </p:nvSpPr>
        <p:spPr/>
        <p:txBody>
          <a:bodyPr/>
          <a:lstStyle/>
          <a:p>
            <a:r>
              <a:rPr lang="ro-RO">
                <a:latin typeface="+mn-lt"/>
              </a:rPr>
              <a:t>INTERCEPTAREA DATELOR DE CONȚINUT</a:t>
            </a:r>
          </a:p>
        </p:txBody>
      </p:sp>
      <p:sp>
        <p:nvSpPr>
          <p:cNvPr id="3" name="Text Placeholder 2">
            <a:extLst>
              <a:ext uri="{FF2B5EF4-FFF2-40B4-BE49-F238E27FC236}">
                <a16:creationId xmlns="" xmlns:a16="http://schemas.microsoft.com/office/drawing/2014/main" id="{E380FE40-902C-48A0-8E4E-962AA387FB67}"/>
              </a:ext>
            </a:extLst>
          </p:cNvPr>
          <p:cNvSpPr>
            <a:spLocks noGrp="1"/>
          </p:cNvSpPr>
          <p:nvPr>
            <p:ph type="body" idx="1"/>
          </p:nvPr>
        </p:nvSpPr>
        <p:spPr/>
        <p:txBody>
          <a:bodyPr/>
          <a:lstStyle/>
          <a:p>
            <a:r>
              <a:rPr lang="ro-RO"/>
              <a:t>Competențele procedurale în cadrul Convenției de la Budapesta (Partea 2)</a:t>
            </a:r>
          </a:p>
        </p:txBody>
      </p:sp>
      <p:sp>
        <p:nvSpPr>
          <p:cNvPr id="6" name="TextBox 7">
            <a:extLst>
              <a:ext uri="{FF2B5EF4-FFF2-40B4-BE49-F238E27FC236}">
                <a16:creationId xmlns="" xmlns:a16="http://schemas.microsoft.com/office/drawing/2014/main" id="{B56E239A-32FB-4A4C-8FCA-79491A7D860B}"/>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charset="0"/>
                <a:cs typeface="Verdana" charset="0"/>
              </a:rPr>
              <a:t>Secțiunea 3</a:t>
            </a:r>
          </a:p>
        </p:txBody>
      </p:sp>
    </p:spTree>
    <p:extLst>
      <p:ext uri="{BB962C8B-B14F-4D97-AF65-F5344CB8AC3E}">
        <p14:creationId xmlns:p14="http://schemas.microsoft.com/office/powerpoint/2010/main" val="1084515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000">
                <a:solidFill>
                  <a:schemeClr val="bg1"/>
                </a:solidFill>
                <a:latin typeface="Verdana" panose="020B0604030504040204" pitchFamily="34" charset="0"/>
                <a:ea typeface="Verdana" panose="020B0604030504040204" pitchFamily="34" charset="0"/>
                <a:cs typeface="Verdana" charset="0"/>
              </a:rPr>
              <a:t>Interceptarea datelor de conținut </a:t>
            </a:r>
          </a:p>
        </p:txBody>
      </p:sp>
      <p:sp>
        <p:nvSpPr>
          <p:cNvPr id="3" name="Rectangle 3">
            <a:extLst>
              <a:ext uri="{FF2B5EF4-FFF2-40B4-BE49-F238E27FC236}">
                <a16:creationId xmlns="" xmlns:a16="http://schemas.microsoft.com/office/drawing/2014/main" id="{1BFF2216-5A17-495D-A073-E757B4149E5C}"/>
              </a:ext>
            </a:extLst>
          </p:cNvPr>
          <p:cNvSpPr txBox="1">
            <a:spLocks/>
          </p:cNvSpPr>
          <p:nvPr/>
        </p:nvSpPr>
        <p:spPr bwMode="auto">
          <a:xfrm>
            <a:off x="312057" y="1339037"/>
            <a:ext cx="8519885" cy="4948696"/>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ro-RO" sz="2800" b="1" i="1">
                <a:ea typeface="ＭＳ Ｐゴシック" pitchFamily="34" charset="-128"/>
              </a:rPr>
              <a:t>Interceptarea datelor de conținut </a:t>
            </a:r>
          </a:p>
          <a:p>
            <a:pPr marL="0" indent="0" algn="ctr" eaLnBrk="1" hangingPunct="1">
              <a:lnSpc>
                <a:spcPct val="80000"/>
              </a:lnSpc>
              <a:spcBef>
                <a:spcPts val="600"/>
              </a:spcBef>
              <a:spcAft>
                <a:spcPts val="1200"/>
              </a:spcAft>
              <a:buFont typeface="Arial" pitchFamily="34" charset="0"/>
              <a:buNone/>
              <a:defRPr/>
            </a:pPr>
            <a:r>
              <a:rPr lang="ro-RO" sz="2800" b="1" i="1">
                <a:ea typeface="ＭＳ Ｐゴシック" pitchFamily="34" charset="-128"/>
              </a:rPr>
              <a:t>(Articolul 21– Convenția de la Budapesta)</a:t>
            </a:r>
          </a:p>
          <a:p>
            <a:pPr algn="ctr" eaLnBrk="1" hangingPunct="1">
              <a:lnSpc>
                <a:spcPct val="80000"/>
              </a:lnSpc>
              <a:spcBef>
                <a:spcPts val="600"/>
              </a:spcBef>
              <a:spcAft>
                <a:spcPts val="1200"/>
              </a:spcAft>
              <a:defRPr/>
            </a:pPr>
            <a:endParaRPr lang="en-GB" altLang="sr-Latn-RS" sz="2800" i="1" dirty="0">
              <a:ea typeface="ＭＳ Ｐゴシック" pitchFamily="34" charset="-128"/>
            </a:endParaRPr>
          </a:p>
          <a:p>
            <a:pPr algn="ctr" eaLnBrk="1" hangingPunct="1">
              <a:lnSpc>
                <a:spcPct val="80000"/>
              </a:lnSpc>
              <a:spcBef>
                <a:spcPts val="600"/>
              </a:spcBef>
              <a:spcAft>
                <a:spcPts val="1200"/>
              </a:spcAft>
              <a:defRPr/>
            </a:pPr>
            <a:r>
              <a:rPr lang="ro-RO" sz="2800" i="1">
                <a:ea typeface="ＭＳ Ｐゴシック" pitchFamily="34" charset="-128"/>
              </a:rPr>
              <a:t>Un instrument de cercetare foarte puternic, dar și  foarte intruziv </a:t>
            </a:r>
          </a:p>
          <a:p>
            <a:pPr algn="ctr" eaLnBrk="1" hangingPunct="1">
              <a:lnSpc>
                <a:spcPct val="80000"/>
              </a:lnSpc>
              <a:spcBef>
                <a:spcPts val="600"/>
              </a:spcBef>
              <a:spcAft>
                <a:spcPts val="1200"/>
              </a:spcAft>
              <a:defRPr/>
            </a:pPr>
            <a:r>
              <a:rPr lang="ro-RO" sz="2800" i="1">
                <a:ea typeface="ＭＳ Ｐゴシック" pitchFamily="34" charset="-128"/>
              </a:rPr>
              <a:t>Este permisă numai în legătură cu o serie de infracțiuni grave care trebuie stabilite de legislația națională</a:t>
            </a:r>
          </a:p>
          <a:p>
            <a:pPr algn="ctr" eaLnBrk="1" hangingPunct="1">
              <a:lnSpc>
                <a:spcPct val="80000"/>
              </a:lnSpc>
              <a:spcBef>
                <a:spcPts val="600"/>
              </a:spcBef>
              <a:spcAft>
                <a:spcPts val="1200"/>
              </a:spcAft>
              <a:defRPr/>
            </a:pPr>
            <a:r>
              <a:rPr lang="ro-RO" sz="2800" i="1">
                <a:ea typeface="ＭＳ Ｐゴシック" pitchFamily="34" charset="-128"/>
              </a:rPr>
              <a:t>Trebuie instituite garanții adecvate</a:t>
            </a:r>
          </a:p>
        </p:txBody>
      </p:sp>
    </p:spTree>
    <p:extLst>
      <p:ext uri="{BB962C8B-B14F-4D97-AF65-F5344CB8AC3E}">
        <p14:creationId xmlns:p14="http://schemas.microsoft.com/office/powerpoint/2010/main" val="3743349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ubstituent conținut 11">
            <a:extLst>
              <a:ext uri="{FF2B5EF4-FFF2-40B4-BE49-F238E27FC236}">
                <a16:creationId xmlns="" xmlns:a16="http://schemas.microsoft.com/office/drawing/2014/main" id="{AAE97BE4-B9DF-4B3B-892C-048D1570B33F}"/>
              </a:ext>
            </a:extLst>
          </p:cNvPr>
          <p:cNvPicPr>
            <a:picLocks noGrp="1" noChangeAspect="1"/>
          </p:cNvPicPr>
          <p:nvPr>
            <p:ph sz="half" idx="2"/>
          </p:nvPr>
        </p:nvPicPr>
        <p:blipFill>
          <a:blip r:embed="rId3"/>
          <a:stretch>
            <a:fillRect/>
          </a:stretch>
        </p:blipFill>
        <p:spPr>
          <a:xfrm>
            <a:off x="627459" y="2505075"/>
            <a:ext cx="3868737" cy="1647825"/>
          </a:xfrm>
        </p:spPr>
      </p:pic>
      <p:sp>
        <p:nvSpPr>
          <p:cNvPr id="5" name="Substituent text 4">
            <a:extLst>
              <a:ext uri="{FF2B5EF4-FFF2-40B4-BE49-F238E27FC236}">
                <a16:creationId xmlns="" xmlns:a16="http://schemas.microsoft.com/office/drawing/2014/main" id="{4E868440-72FF-453C-9253-BF53F9FFD808}"/>
              </a:ext>
            </a:extLst>
          </p:cNvPr>
          <p:cNvSpPr>
            <a:spLocks noGrp="1"/>
          </p:cNvSpPr>
          <p:nvPr>
            <p:ph type="body" idx="1"/>
          </p:nvPr>
        </p:nvSpPr>
        <p:spPr/>
        <p:txBody>
          <a:bodyPr/>
          <a:lstStyle/>
          <a:p>
            <a:pPr>
              <a:lnSpc>
                <a:spcPct val="100000"/>
              </a:lnSpc>
              <a:spcBef>
                <a:spcPts val="0"/>
              </a:spcBef>
            </a:pPr>
            <a:r>
              <a:rPr lang="ro-RO" sz="2000" dirty="0"/>
              <a:t>Sute de arestări după penetrarea unei  rețele infracționale de chat</a:t>
            </a:r>
          </a:p>
          <a:p>
            <a:pPr>
              <a:lnSpc>
                <a:spcPct val="100000"/>
              </a:lnSpc>
              <a:spcBef>
                <a:spcPts val="0"/>
              </a:spcBef>
            </a:pPr>
            <a:r>
              <a:rPr lang="ro-RO" sz="1200" b="0" dirty="0"/>
              <a:t>Autor: Danny Shaw </a:t>
            </a:r>
          </a:p>
          <a:p>
            <a:pPr>
              <a:lnSpc>
                <a:spcPct val="100000"/>
              </a:lnSpc>
              <a:spcBef>
                <a:spcPts val="0"/>
              </a:spcBef>
            </a:pPr>
            <a:r>
              <a:rPr lang="ro-RO" sz="1200" b="0" dirty="0"/>
              <a:t>Corespondent pentru afaceri interne</a:t>
            </a:r>
          </a:p>
          <a:p>
            <a:pPr>
              <a:lnSpc>
                <a:spcPct val="100000"/>
              </a:lnSpc>
              <a:spcBef>
                <a:spcPts val="0"/>
              </a:spcBef>
            </a:pPr>
            <a:r>
              <a:rPr lang="ro-RO" sz="1200" b="0" dirty="0">
                <a:latin typeface="Times New Roman" panose="02020603050405020304" pitchFamily="18" charset="0"/>
                <a:cs typeface="Times New Roman" panose="02020603050405020304" pitchFamily="18" charset="0"/>
              </a:rPr>
              <a:t>© </a:t>
            </a:r>
            <a:r>
              <a:rPr lang="ro-RO" sz="1200" b="0" dirty="0"/>
              <a:t>2 iulie 2020</a:t>
            </a:r>
            <a:endParaRPr lang="en-US" sz="1200" b="0" dirty="0"/>
          </a:p>
        </p:txBody>
      </p:sp>
      <p:graphicFrame>
        <p:nvGraphicFramePr>
          <p:cNvPr id="18" name="Tabel 18">
            <a:extLst>
              <a:ext uri="{FF2B5EF4-FFF2-40B4-BE49-F238E27FC236}">
                <a16:creationId xmlns="" xmlns:a16="http://schemas.microsoft.com/office/drawing/2014/main" id="{B4C85FB5-D1DA-4F38-9C72-FC1471CB35AE}"/>
              </a:ext>
            </a:extLst>
          </p:cNvPr>
          <p:cNvGraphicFramePr>
            <a:graphicFrameLocks noGrp="1"/>
          </p:cNvGraphicFramePr>
          <p:nvPr>
            <p:ph sz="quarter" idx="4"/>
            <p:extLst>
              <p:ext uri="{D42A27DB-BD31-4B8C-83A1-F6EECF244321}">
                <p14:modId xmlns:p14="http://schemas.microsoft.com/office/powerpoint/2010/main" val="3608603976"/>
              </p:ext>
            </p:extLst>
          </p:nvPr>
        </p:nvGraphicFramePr>
        <p:xfrm>
          <a:off x="4572000" y="1124902"/>
          <a:ext cx="3887788" cy="2983548"/>
        </p:xfrm>
        <a:graphic>
          <a:graphicData uri="http://schemas.openxmlformats.org/drawingml/2006/table">
            <a:tbl>
              <a:tblPr firstRow="1" bandRow="1">
                <a:tableStyleId>{5C22544A-7EE6-4342-B048-85BDC9FD1C3A}</a:tableStyleId>
              </a:tblPr>
              <a:tblGrid>
                <a:gridCol w="3887788">
                  <a:extLst>
                    <a:ext uri="{9D8B030D-6E8A-4147-A177-3AD203B41FA5}">
                      <a16:colId xmlns="" xmlns:a16="http://schemas.microsoft.com/office/drawing/2014/main" val="3384885828"/>
                    </a:ext>
                  </a:extLst>
                </a:gridCol>
              </a:tblGrid>
              <a:tr h="701910">
                <a:tc>
                  <a:txBody>
                    <a:bodyPr/>
                    <a:lstStyle/>
                    <a:p>
                      <a:r>
                        <a:rPr lang="ro-RO" sz="1000" b="0" dirty="0" err="1">
                          <a:solidFill>
                            <a:schemeClr val="tx1"/>
                          </a:solidFill>
                        </a:rPr>
                        <a:t>Wil</a:t>
                      </a:r>
                      <a:r>
                        <a:rPr lang="ro-RO" sz="1000" b="0" dirty="0">
                          <a:solidFill>
                            <a:schemeClr val="tx1"/>
                          </a:solidFill>
                        </a:rPr>
                        <a:t> van </a:t>
                      </a:r>
                      <a:r>
                        <a:rPr lang="ro-RO" sz="1000" b="0" dirty="0" err="1">
                          <a:solidFill>
                            <a:schemeClr val="tx1"/>
                          </a:solidFill>
                        </a:rPr>
                        <a:t>Gemert</a:t>
                      </a:r>
                      <a:r>
                        <a:rPr lang="ro-RO" sz="1000" b="0" dirty="0">
                          <a:solidFill>
                            <a:schemeClr val="tx1"/>
                          </a:solidFill>
                        </a:rPr>
                        <a:t>, director executiv adjunct al Europol a declarat la o conferință de presă în Haga că penetrarea rețelei a </a:t>
                      </a:r>
                      <a:r>
                        <a:rPr lang="ro-RO" sz="1000" b="0" dirty="0" err="1">
                          <a:solidFill>
                            <a:schemeClr val="tx1"/>
                          </a:solidFill>
                        </a:rPr>
                        <a:t>permis”tulburarea</a:t>
                      </a:r>
                      <a:r>
                        <a:rPr lang="ro-RO" sz="1000" b="0" dirty="0">
                          <a:solidFill>
                            <a:schemeClr val="tx1"/>
                          </a:solidFill>
                        </a:rPr>
                        <a:t> unor activități infracționale incluzând atacuri cu violență, corupție, tentative de omor și transporturi mari de droguri”.</a:t>
                      </a:r>
                      <a:endParaRPr lang="en-US" sz="1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49881362"/>
                  </a:ext>
                </a:extLst>
              </a:tr>
              <a:tr h="188490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 xmlns:a16="http://schemas.microsoft.com/office/drawing/2014/main" val="3253942802"/>
                  </a:ext>
                </a:extLst>
              </a:tr>
              <a:tr h="396732">
                <a:tc>
                  <a:txBody>
                    <a:bodyPr/>
                    <a:lstStyle/>
                    <a:p>
                      <a:r>
                        <a:rPr lang="ro-RO" sz="1000" b="1" dirty="0">
                          <a:solidFill>
                            <a:schemeClr val="bg1"/>
                          </a:solidFill>
                        </a:rPr>
                        <a:t>Raiduri armate asupra unor proprietăți au dus la peste 800 de arestări în toată Europa</a:t>
                      </a:r>
                      <a:endParaRPr lang="en-US" sz="1000" b="1" dirty="0">
                        <a:solidFill>
                          <a:schemeClr val="bg1"/>
                        </a:solidFill>
                      </a:endParaRPr>
                    </a:p>
                  </a:txBody>
                  <a:tcPr>
                    <a:lnT w="12700" cap="flat" cmpd="sng" algn="ctr">
                      <a:solidFill>
                        <a:schemeClr val="tx1"/>
                      </a:solidFill>
                      <a:prstDash val="solid"/>
                      <a:round/>
                      <a:headEnd type="none" w="med" len="med"/>
                      <a:tailEnd type="none" w="med" len="med"/>
                    </a:lnT>
                    <a:solidFill>
                      <a:schemeClr val="tx1"/>
                    </a:solidFill>
                  </a:tcPr>
                </a:tc>
                <a:extLst>
                  <a:ext uri="{0D108BD9-81ED-4DB2-BD59-A6C34878D82A}">
                    <a16:rowId xmlns="" xmlns:a16="http://schemas.microsoft.com/office/drawing/2014/main" val="3997711773"/>
                  </a:ext>
                </a:extLst>
              </a:tr>
            </a:tbl>
          </a:graphicData>
        </a:graphic>
      </p:graphicFrame>
      <p:sp>
        <p:nvSpPr>
          <p:cNvPr id="9" name="Substituent text 8">
            <a:extLst>
              <a:ext uri="{FF2B5EF4-FFF2-40B4-BE49-F238E27FC236}">
                <a16:creationId xmlns="" xmlns:a16="http://schemas.microsoft.com/office/drawing/2014/main" id="{A3D950E6-7DE1-4843-972A-1D415E380B14}"/>
              </a:ext>
            </a:extLst>
          </p:cNvPr>
          <p:cNvSpPr>
            <a:spLocks noGrp="1"/>
          </p:cNvSpPr>
          <p:nvPr>
            <p:ph type="body" sz="quarter" idx="11"/>
          </p:nvPr>
        </p:nvSpPr>
        <p:spPr>
          <a:xfrm>
            <a:off x="2520951" y="0"/>
            <a:ext cx="6623050" cy="10350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o-RO" sz="30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charset="0"/>
              </a:rPr>
              <a:t>Interceptarea datelor de conținut </a:t>
            </a:r>
          </a:p>
          <a:p>
            <a:endParaRPr lang="en-US" dirty="0"/>
          </a:p>
        </p:txBody>
      </p:sp>
      <p:sp>
        <p:nvSpPr>
          <p:cNvPr id="14" name="CasetăText 13">
            <a:extLst>
              <a:ext uri="{FF2B5EF4-FFF2-40B4-BE49-F238E27FC236}">
                <a16:creationId xmlns="" xmlns:a16="http://schemas.microsoft.com/office/drawing/2014/main" id="{205C8946-B9B8-4BC9-90C8-2D5CD9C76686}"/>
              </a:ext>
            </a:extLst>
          </p:cNvPr>
          <p:cNvSpPr txBox="1"/>
          <p:nvPr/>
        </p:nvSpPr>
        <p:spPr>
          <a:xfrm>
            <a:off x="625473" y="4152900"/>
            <a:ext cx="3870723" cy="400110"/>
          </a:xfrm>
          <a:prstGeom prst="rect">
            <a:avLst/>
          </a:prstGeom>
          <a:solidFill>
            <a:schemeClr val="tx1"/>
          </a:solidFill>
        </p:spPr>
        <p:txBody>
          <a:bodyPr wrap="square" rtlCol="0">
            <a:spAutoFit/>
          </a:bodyPr>
          <a:lstStyle/>
          <a:p>
            <a:r>
              <a:rPr lang="ro-RO" sz="1000" b="1" dirty="0">
                <a:solidFill>
                  <a:schemeClr val="bg1"/>
                </a:solidFill>
              </a:rPr>
              <a:t>Demonstrație pentru Tom </a:t>
            </a:r>
            <a:r>
              <a:rPr lang="ro-RO" sz="1000" b="1" dirty="0" err="1">
                <a:solidFill>
                  <a:schemeClr val="bg1"/>
                </a:solidFill>
              </a:rPr>
              <a:t>Symmond</a:t>
            </a:r>
            <a:r>
              <a:rPr lang="ro-RO" sz="1000" b="1" dirty="0">
                <a:solidFill>
                  <a:schemeClr val="bg1"/>
                </a:solidFill>
              </a:rPr>
              <a:t> de la BBC a funcționării unui telefon cu Android cu </a:t>
            </a:r>
            <a:r>
              <a:rPr lang="ro-RO" sz="1000" b="1" dirty="0" err="1">
                <a:solidFill>
                  <a:schemeClr val="bg1"/>
                </a:solidFill>
              </a:rPr>
              <a:t>EncroChat</a:t>
            </a:r>
            <a:r>
              <a:rPr lang="ro-RO" sz="1000" b="1" dirty="0">
                <a:solidFill>
                  <a:schemeClr val="bg1"/>
                </a:solidFill>
              </a:rPr>
              <a:t> instalat</a:t>
            </a:r>
            <a:endParaRPr lang="en-US" sz="1000" b="1" dirty="0">
              <a:solidFill>
                <a:schemeClr val="bg1"/>
              </a:solidFill>
            </a:endParaRPr>
          </a:p>
        </p:txBody>
      </p:sp>
      <p:sp>
        <p:nvSpPr>
          <p:cNvPr id="17" name="CasetăText 16">
            <a:extLst>
              <a:ext uri="{FF2B5EF4-FFF2-40B4-BE49-F238E27FC236}">
                <a16:creationId xmlns="" xmlns:a16="http://schemas.microsoft.com/office/drawing/2014/main" id="{17B88653-CDE1-464B-9C57-DCF885664B41}"/>
              </a:ext>
            </a:extLst>
          </p:cNvPr>
          <p:cNvSpPr txBox="1"/>
          <p:nvPr/>
        </p:nvSpPr>
        <p:spPr>
          <a:xfrm>
            <a:off x="551655" y="4508500"/>
            <a:ext cx="3944541" cy="2092881"/>
          </a:xfrm>
          <a:prstGeom prst="rect">
            <a:avLst/>
          </a:prstGeom>
          <a:noFill/>
        </p:spPr>
        <p:txBody>
          <a:bodyPr wrap="square" rtlCol="0">
            <a:spAutoFit/>
          </a:bodyPr>
          <a:lstStyle/>
          <a:p>
            <a:r>
              <a:rPr lang="ro-RO" sz="1000" b="1" dirty="0"/>
              <a:t>Un sistem de comunicații ultra secret utilizat de infractori pentru comerțul cu droguri și arme a fost ”penetrat cu succes” a declarat National Crime Agency</a:t>
            </a:r>
            <a:r>
              <a:rPr lang="ro-RO" sz="1000" dirty="0"/>
              <a:t>. </a:t>
            </a:r>
          </a:p>
          <a:p>
            <a:r>
              <a:rPr lang="ro-RO" sz="1000" dirty="0"/>
              <a:t>NCA a lucrat cu forțe din toată Europa în ”cea mai mare și mai importantă acțiune” de aplicare a legii din UK.</a:t>
            </a:r>
          </a:p>
          <a:p>
            <a:r>
              <a:rPr lang="ro-RO" sz="1000" dirty="0"/>
              <a:t>Figuri importante ale lumii interlope au făcut parte din cei 800 de arestați din Europa în urma interceptării și decriptării mesajelor de pe </a:t>
            </a:r>
            <a:r>
              <a:rPr lang="ro-RO" sz="1000" dirty="0" err="1"/>
              <a:t>EncroChat</a:t>
            </a:r>
            <a:r>
              <a:rPr lang="ro-RO" sz="1000" dirty="0"/>
              <a:t>.</a:t>
            </a:r>
          </a:p>
          <a:p>
            <a:r>
              <a:rPr lang="ro-RO" sz="1000" dirty="0"/>
              <a:t>Au fost confiscate peste două tone de droguri, câteva duzini de arme și 54 mil. de Lire, numerar suspect , a declarat NCA. </a:t>
            </a:r>
          </a:p>
          <a:p>
            <a:r>
              <a:rPr lang="ro-RO" sz="1000" dirty="0"/>
              <a:t>NCA a făcut parte dintr-o investigație inițiată și condusă de Poliția franceză și cea olandeză și a implicat și Europol – agenția UE de aplicare a legii.</a:t>
            </a:r>
            <a:endParaRPr lang="en-US" sz="1000" dirty="0"/>
          </a:p>
        </p:txBody>
      </p:sp>
      <p:pic>
        <p:nvPicPr>
          <p:cNvPr id="22" name="Imagine 21">
            <a:extLst>
              <a:ext uri="{FF2B5EF4-FFF2-40B4-BE49-F238E27FC236}">
                <a16:creationId xmlns="" xmlns:a16="http://schemas.microsoft.com/office/drawing/2014/main" id="{5C2CD839-D7CF-45D9-8BBC-DBAB882A779C}"/>
              </a:ext>
            </a:extLst>
          </p:cNvPr>
          <p:cNvPicPr>
            <a:picLocks noChangeAspect="1"/>
          </p:cNvPicPr>
          <p:nvPr/>
        </p:nvPicPr>
        <p:blipFill>
          <a:blip r:embed="rId4"/>
          <a:stretch>
            <a:fillRect/>
          </a:stretch>
        </p:blipFill>
        <p:spPr>
          <a:xfrm>
            <a:off x="4591051" y="1784350"/>
            <a:ext cx="3868737" cy="1950173"/>
          </a:xfrm>
          <a:prstGeom prst="rect">
            <a:avLst/>
          </a:prstGeom>
        </p:spPr>
      </p:pic>
      <p:sp>
        <p:nvSpPr>
          <p:cNvPr id="28" name="CasetăText 27">
            <a:extLst>
              <a:ext uri="{FF2B5EF4-FFF2-40B4-BE49-F238E27FC236}">
                <a16:creationId xmlns="" xmlns:a16="http://schemas.microsoft.com/office/drawing/2014/main" id="{A44E5D2F-0034-46A6-B38D-72D5D4D8F39D}"/>
              </a:ext>
            </a:extLst>
          </p:cNvPr>
          <p:cNvSpPr txBox="1"/>
          <p:nvPr/>
        </p:nvSpPr>
        <p:spPr>
          <a:xfrm>
            <a:off x="4591051" y="4152900"/>
            <a:ext cx="3868737" cy="2246769"/>
          </a:xfrm>
          <a:prstGeom prst="rect">
            <a:avLst/>
          </a:prstGeom>
          <a:noFill/>
        </p:spPr>
        <p:txBody>
          <a:bodyPr wrap="square" rtlCol="0">
            <a:spAutoFit/>
          </a:bodyPr>
          <a:lstStyle/>
          <a:p>
            <a:r>
              <a:rPr lang="ro-RO" sz="1000" dirty="0" err="1"/>
              <a:t>EncroChat</a:t>
            </a:r>
            <a:r>
              <a:rPr lang="ro-RO" sz="1000" dirty="0"/>
              <a:t> a vândut telefoane încriptate cu garanția anonimității, cu o serie de caracteristici speciale de îndepărtare a datelor de identificare. Telefoanele în sine costă în jur de ₤ 900 (€1000) fiecare, cu un abonament de ₤1350 (€1500) pentru șase luni. </a:t>
            </a:r>
          </a:p>
          <a:p>
            <a:r>
              <a:rPr lang="ro-RO" sz="1000" dirty="0"/>
              <a:t>Europol a declarat că Poliția franceză a descoperit servere ale </a:t>
            </a:r>
            <a:r>
              <a:rPr lang="ro-RO" sz="1000" dirty="0" err="1"/>
              <a:t>EncroChat</a:t>
            </a:r>
            <a:r>
              <a:rPr lang="ro-RO" sz="1000" dirty="0"/>
              <a:t>, amplasate în țară, și a fost posibilă aplicarea unui ”dispozitiv tehnic” pentru a accesa mesajele.</a:t>
            </a:r>
          </a:p>
          <a:p>
            <a:r>
              <a:rPr lang="ro-RO" sz="1000" dirty="0"/>
              <a:t>În iunie, au început să circule zvonuri despre compromiterea </a:t>
            </a:r>
            <a:r>
              <a:rPr lang="ro-RO" sz="1000" dirty="0" err="1"/>
              <a:t>EncroChat</a:t>
            </a:r>
            <a:r>
              <a:rPr lang="ro-RO" sz="1000" dirty="0"/>
              <a:t> de organele de aplicare a legii.</a:t>
            </a:r>
          </a:p>
          <a:p>
            <a:r>
              <a:rPr lang="ro-RO" sz="1000" dirty="0"/>
              <a:t>Poliția Națională din Olanda a declarat că utilizatorii au început să-și arunce telefoanele, după ce firma a descoperit că mesajele erau interceptate ”dar era prea târziu”.</a:t>
            </a:r>
          </a:p>
          <a:p>
            <a:r>
              <a:rPr lang="ro-RO" sz="1000" dirty="0"/>
              <a:t>Poliția a interceptat deja milioane de mesaje și a acționat deja, în urma unor dintre acestea, iar altele vor fi utilizate în viitor. </a:t>
            </a:r>
            <a:endParaRPr lang="en-US" sz="1000" dirty="0"/>
          </a:p>
        </p:txBody>
      </p:sp>
    </p:spTree>
    <p:extLst>
      <p:ext uri="{BB962C8B-B14F-4D97-AF65-F5344CB8AC3E}">
        <p14:creationId xmlns:p14="http://schemas.microsoft.com/office/powerpoint/2010/main" val="212415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8B54D8D-9DF0-4906-A1F7-1DDC178BEF8F}"/>
              </a:ext>
            </a:extLst>
          </p:cNvPr>
          <p:cNvSpPr/>
          <p:nvPr/>
        </p:nvSpPr>
        <p:spPr>
          <a:xfrm>
            <a:off x="95828" y="1139969"/>
            <a:ext cx="4476172" cy="4770537"/>
          </a:xfrm>
          <a:prstGeom prst="rect">
            <a:avLst/>
          </a:prstGeom>
        </p:spPr>
        <p:txBody>
          <a:bodyPr wrap="square">
            <a:spAutoFit/>
          </a:bodyPr>
          <a:lstStyle/>
          <a:p>
            <a:pPr marL="342900" indent="-342900" algn="just">
              <a:buFont typeface="+mj-lt"/>
              <a:buAutoNum type="arabicPeriod"/>
            </a:pPr>
            <a:r>
              <a:rPr lang="ro-RO" sz="1600" dirty="0"/>
              <a:t>Fiecare parte va adopta măsuri legislative și alte măsuri necesare, referitoare la o serie </a:t>
            </a:r>
            <a:r>
              <a:rPr lang="ro-RO" sz="1600" b="1" dirty="0">
                <a:solidFill>
                  <a:srgbClr val="C00000"/>
                </a:solidFill>
              </a:rPr>
              <a:t>infracțiuni grave </a:t>
            </a:r>
            <a:r>
              <a:rPr lang="ro-RO" sz="1600" dirty="0"/>
              <a:t>stabilite de legislația internă, pentru a-și împuternici autoritățile competente să: </a:t>
            </a:r>
          </a:p>
          <a:p>
            <a:pPr marL="800100" lvl="1" indent="-342900" algn="just">
              <a:buFont typeface="+mj-lt"/>
              <a:buAutoNum type="alphaLcPeriod"/>
            </a:pPr>
            <a:r>
              <a:rPr lang="ro-RO" sz="1600" dirty="0"/>
              <a:t>colecteze sau să înregistreze utilizând mijloace tehnice pe teritoriul Părții respective și </a:t>
            </a:r>
          </a:p>
          <a:p>
            <a:pPr marL="800100" lvl="1" indent="-342900" algn="just">
              <a:buFont typeface="+mj-lt"/>
              <a:buAutoNum type="alphaLcPeriod"/>
            </a:pPr>
            <a:r>
              <a:rPr lang="ro-RO" sz="1600" dirty="0"/>
              <a:t>b să oblige un furnizor de servicii ca, în cadrul capacitaților sale tehnice existente: </a:t>
            </a:r>
          </a:p>
          <a:p>
            <a:pPr marL="1314450" lvl="2" indent="-400050" algn="just">
              <a:buFont typeface="+mj-lt"/>
              <a:buAutoNum type="romanLcPeriod"/>
            </a:pPr>
            <a:r>
              <a:rPr lang="ro-RO" sz="1600" dirty="0"/>
              <a:t>colecteze sau să înregistreze utilizând mijloace tehnice pe teritoriul Părții respective; sau </a:t>
            </a:r>
          </a:p>
          <a:p>
            <a:pPr marL="1314450" lvl="2" indent="-400050" algn="just">
              <a:buFont typeface="+mj-lt"/>
              <a:buAutoNum type="romanLcPeriod"/>
            </a:pPr>
            <a:r>
              <a:rPr lang="ro-RO" sz="1600" dirty="0"/>
              <a:t>să coopereze cu și să asiste  autoritățile competente în colectarea sau înregistrarea </a:t>
            </a:r>
          </a:p>
          <a:p>
            <a:pPr lvl="1" algn="just"/>
            <a:r>
              <a:rPr lang="ro-RO" sz="1600" dirty="0"/>
              <a:t>datelor de conținut, în timp real, ale comunicațiilor de  pe teritoriul acesteia, transmise prin intermediul unui sistem informatic .</a:t>
            </a:r>
          </a:p>
        </p:txBody>
      </p:sp>
      <p:sp>
        <p:nvSpPr>
          <p:cNvPr id="4" name="Rectangle 3">
            <a:extLst>
              <a:ext uri="{FF2B5EF4-FFF2-40B4-BE49-F238E27FC236}">
                <a16:creationId xmlns="" xmlns:a16="http://schemas.microsoft.com/office/drawing/2014/main" id="{C1A334B7-575A-4128-BADC-26AB92EBDECB}"/>
              </a:ext>
            </a:extLst>
          </p:cNvPr>
          <p:cNvSpPr/>
          <p:nvPr/>
        </p:nvSpPr>
        <p:spPr>
          <a:xfrm>
            <a:off x="4606954" y="1196752"/>
            <a:ext cx="4414945" cy="2246769"/>
          </a:xfrm>
          <a:prstGeom prst="rect">
            <a:avLst/>
          </a:prstGeom>
        </p:spPr>
        <p:txBody>
          <a:bodyPr wrap="square">
            <a:spAutoFit/>
          </a:bodyPr>
          <a:lstStyle/>
          <a:p>
            <a:pPr marL="342900" indent="-342900" algn="just">
              <a:buFont typeface="Arial" panose="020B0604020202020204" pitchFamily="34" charset="0"/>
              <a:buChar char="•"/>
            </a:pPr>
            <a:r>
              <a:rPr lang="ro-RO" sz="2000"/>
              <a:t>Datele privind conținutul sunt asociate cu un interes ridicat pentru confidențialitate, astfel încât această putere poate fi exercitată numai în legătură cu infracțiuni grave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Infracțiunile grave trebuie să fie stabilite de legea internă</a:t>
            </a:r>
          </a:p>
        </p:txBody>
      </p:sp>
      <p:sp>
        <p:nvSpPr>
          <p:cNvPr id="12" name="TextBox 7">
            <a:extLst>
              <a:ext uri="{FF2B5EF4-FFF2-40B4-BE49-F238E27FC236}">
                <a16:creationId xmlns="" xmlns:a16="http://schemas.microsoft.com/office/drawing/2014/main" id="{5D31EFFE-F398-4DE7-91BA-B6164076CB18}"/>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000">
                <a:solidFill>
                  <a:schemeClr val="bg1"/>
                </a:solidFill>
                <a:latin typeface="Verdana" panose="020B0604030504040204" pitchFamily="34" charset="0"/>
                <a:ea typeface="Verdana" panose="020B0604030504040204" pitchFamily="34" charset="0"/>
                <a:cs typeface="Verdana" charset="0"/>
              </a:rPr>
              <a:t>Interceptarea datelor de conținut </a:t>
            </a:r>
          </a:p>
        </p:txBody>
      </p:sp>
    </p:spTree>
    <p:extLst>
      <p:ext uri="{BB962C8B-B14F-4D97-AF65-F5344CB8AC3E}">
        <p14:creationId xmlns:p14="http://schemas.microsoft.com/office/powerpoint/2010/main" val="3558267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8B54D8D-9DF0-4906-A1F7-1DDC178BEF8F}"/>
              </a:ext>
            </a:extLst>
          </p:cNvPr>
          <p:cNvSpPr/>
          <p:nvPr/>
        </p:nvSpPr>
        <p:spPr>
          <a:xfrm>
            <a:off x="95828" y="1139969"/>
            <a:ext cx="4476172" cy="4770537"/>
          </a:xfrm>
          <a:prstGeom prst="rect">
            <a:avLst/>
          </a:prstGeom>
        </p:spPr>
        <p:txBody>
          <a:bodyPr wrap="square">
            <a:spAutoFit/>
          </a:bodyPr>
          <a:lstStyle/>
          <a:p>
            <a:pPr marL="342900" indent="-342900" algn="just">
              <a:buFont typeface="+mj-lt"/>
              <a:buAutoNum type="arabicPeriod"/>
            </a:pPr>
            <a:r>
              <a:rPr lang="ro-RO" sz="1600" dirty="0"/>
              <a:t>Fiecare parte va adopta măsuri legislative și alte măsuri necesare, referitoare la o serie infracțiuni grave stabilite de legislația internă, pentru a-și împuternici autoritățile competente să: </a:t>
            </a:r>
          </a:p>
          <a:p>
            <a:pPr marL="800100" lvl="1" indent="-342900" algn="just">
              <a:buFont typeface="+mj-lt"/>
              <a:buAutoNum type="alphaLcPeriod"/>
            </a:pPr>
            <a:r>
              <a:rPr lang="ro-RO" sz="1600" dirty="0"/>
              <a:t> </a:t>
            </a:r>
            <a:r>
              <a:rPr lang="ro-RO" sz="1600" b="1" dirty="0">
                <a:solidFill>
                  <a:srgbClr val="C00000"/>
                </a:solidFill>
              </a:rPr>
              <a:t>colecteze sau să înregistreze </a:t>
            </a:r>
            <a:r>
              <a:rPr lang="ro-RO" sz="1600" dirty="0"/>
              <a:t>utilizând mijloace tehnice pe teritoriul Părții respective și </a:t>
            </a:r>
          </a:p>
          <a:p>
            <a:pPr marL="800100" lvl="1" indent="-342900" algn="just">
              <a:buFont typeface="+mj-lt"/>
              <a:buAutoNum type="alphaLcPeriod"/>
            </a:pPr>
            <a:r>
              <a:rPr lang="ro-RO" sz="1600" dirty="0"/>
              <a:t> </a:t>
            </a:r>
            <a:r>
              <a:rPr lang="ro-RO" sz="1600" b="1" dirty="0">
                <a:solidFill>
                  <a:srgbClr val="C00000"/>
                </a:solidFill>
              </a:rPr>
              <a:t>să oblige un furnizor de servicii </a:t>
            </a:r>
            <a:r>
              <a:rPr lang="ro-RO" sz="1600" dirty="0"/>
              <a:t>ca, în cadrul capacităților sale tehnice: </a:t>
            </a:r>
          </a:p>
          <a:p>
            <a:pPr marL="1314450" lvl="2" indent="-400050" algn="just">
              <a:buFont typeface="+mj-lt"/>
              <a:buAutoNum type="romanLcPeriod"/>
            </a:pPr>
            <a:r>
              <a:rPr lang="ro-RO" sz="1600" dirty="0"/>
              <a:t>să </a:t>
            </a:r>
            <a:r>
              <a:rPr lang="ro-RO" sz="1600" b="1" dirty="0">
                <a:solidFill>
                  <a:srgbClr val="C00000"/>
                </a:solidFill>
              </a:rPr>
              <a:t>colecteze sau să înregistreze </a:t>
            </a:r>
            <a:r>
              <a:rPr lang="ro-RO" sz="1600" dirty="0"/>
              <a:t>utilizând mijloace tehnice pe teritoriul Părții respective; sau </a:t>
            </a:r>
          </a:p>
          <a:p>
            <a:pPr marL="1314450" lvl="2" indent="-400050" algn="just">
              <a:buFont typeface="+mj-lt"/>
              <a:buAutoNum type="romanLcPeriod"/>
            </a:pPr>
            <a:r>
              <a:rPr lang="ro-RO" sz="1600" dirty="0"/>
              <a:t>să </a:t>
            </a:r>
            <a:r>
              <a:rPr lang="ro-RO" sz="1600" b="1" dirty="0">
                <a:solidFill>
                  <a:srgbClr val="C00000"/>
                </a:solidFill>
              </a:rPr>
              <a:t>coopereze cu și să asiste  </a:t>
            </a:r>
            <a:r>
              <a:rPr lang="ro-RO" sz="1600" dirty="0"/>
              <a:t>autoritățile competente în colectarea sau înregistrarea </a:t>
            </a:r>
          </a:p>
          <a:p>
            <a:pPr lvl="1" algn="just"/>
            <a:r>
              <a:rPr lang="ro-RO" sz="1600" dirty="0"/>
              <a:t>datelor de conținut, în timp real, ale comunicațiilor de  pe teritoriul acesteia, transmise prin intermediul unui sistem informatic .</a:t>
            </a:r>
          </a:p>
        </p:txBody>
      </p:sp>
      <p:sp>
        <p:nvSpPr>
          <p:cNvPr id="4" name="Rectangle 3">
            <a:extLst>
              <a:ext uri="{FF2B5EF4-FFF2-40B4-BE49-F238E27FC236}">
                <a16:creationId xmlns="" xmlns:a16="http://schemas.microsoft.com/office/drawing/2014/main" id="{C1A334B7-575A-4128-BADC-26AB92EBDECB}"/>
              </a:ext>
            </a:extLst>
          </p:cNvPr>
          <p:cNvSpPr/>
          <p:nvPr/>
        </p:nvSpPr>
        <p:spPr>
          <a:xfrm>
            <a:off x="4606954" y="1196752"/>
            <a:ext cx="4414945" cy="2339102"/>
          </a:xfrm>
          <a:prstGeom prst="rect">
            <a:avLst/>
          </a:prstGeom>
        </p:spPr>
        <p:txBody>
          <a:bodyPr wrap="square">
            <a:spAutoFit/>
          </a:bodyPr>
          <a:lstStyle/>
          <a:p>
            <a:pPr marL="342900" indent="-342900" algn="just">
              <a:buFont typeface="Arial" panose="020B0604020202020204" pitchFamily="34" charset="0"/>
              <a:buChar char="•"/>
            </a:pPr>
            <a:r>
              <a:rPr lang="ro-RO" sz="2000"/>
              <a:t>Autoritatea competentă este împuternicită să:</a:t>
            </a:r>
          </a:p>
          <a:p>
            <a:pPr marL="800100" lvl="1" indent="-342900" algn="just">
              <a:buFont typeface="Calibri Light" panose="020F0302020204030204" pitchFamily="34" charset="0"/>
              <a:buChar char="‐"/>
            </a:pPr>
            <a:r>
              <a:rPr lang="ro-RO"/>
              <a:t>colecteze sau să  înregistreze direct date de conținut;</a:t>
            </a:r>
          </a:p>
          <a:p>
            <a:pPr marL="800100" lvl="1" indent="-342900" algn="just">
              <a:buFont typeface="Calibri Light" panose="020F0302020204030204" pitchFamily="34" charset="0"/>
              <a:buChar char="‐"/>
            </a:pPr>
            <a:r>
              <a:rPr lang="ro-RO"/>
              <a:t>oblige un furnizor de servicii să  colecteze sau să înregistreze date de conținut;</a:t>
            </a:r>
          </a:p>
          <a:p>
            <a:pPr marL="800100" lvl="1" indent="-342900" algn="just">
              <a:buFont typeface="Calibri Light" panose="020F0302020204030204" pitchFamily="34" charset="0"/>
              <a:buChar char="‐"/>
            </a:pPr>
            <a:r>
              <a:rPr lang="ro-RO"/>
              <a:t>oblige un furnizor de servicii să coopereze cu și să asiste autoritatea competentă. </a:t>
            </a:r>
          </a:p>
        </p:txBody>
      </p:sp>
      <p:sp>
        <p:nvSpPr>
          <p:cNvPr id="12" name="TextBox 7">
            <a:extLst>
              <a:ext uri="{FF2B5EF4-FFF2-40B4-BE49-F238E27FC236}">
                <a16:creationId xmlns="" xmlns:a16="http://schemas.microsoft.com/office/drawing/2014/main" id="{84D401F6-7C97-4FE2-867C-8DF85C4644CC}"/>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000">
                <a:solidFill>
                  <a:schemeClr val="bg1"/>
                </a:solidFill>
                <a:latin typeface="Verdana" panose="020B0604030504040204" pitchFamily="34" charset="0"/>
                <a:ea typeface="Verdana" panose="020B0604030504040204" pitchFamily="34" charset="0"/>
                <a:cs typeface="Verdana" charset="0"/>
              </a:rPr>
              <a:t>Interceptarea datelor de conținut </a:t>
            </a:r>
          </a:p>
        </p:txBody>
      </p:sp>
    </p:spTree>
    <p:extLst>
      <p:ext uri="{BB962C8B-B14F-4D97-AF65-F5344CB8AC3E}">
        <p14:creationId xmlns:p14="http://schemas.microsoft.com/office/powerpoint/2010/main" val="3399936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8B54D8D-9DF0-4906-A1F7-1DDC178BEF8F}"/>
              </a:ext>
            </a:extLst>
          </p:cNvPr>
          <p:cNvSpPr/>
          <p:nvPr/>
        </p:nvSpPr>
        <p:spPr>
          <a:xfrm>
            <a:off x="95828" y="1139969"/>
            <a:ext cx="4476172" cy="4770537"/>
          </a:xfrm>
          <a:prstGeom prst="rect">
            <a:avLst/>
          </a:prstGeom>
        </p:spPr>
        <p:txBody>
          <a:bodyPr wrap="square">
            <a:spAutoFit/>
          </a:bodyPr>
          <a:lstStyle/>
          <a:p>
            <a:pPr marL="342900" indent="-342900" algn="just">
              <a:buFont typeface="+mj-lt"/>
              <a:buAutoNum type="arabicPeriod"/>
            </a:pPr>
            <a:r>
              <a:rPr lang="ro-RO" sz="1600" dirty="0"/>
              <a:t>Fiecare parte va adopta măsuri legislative și alte măsuri necesare, referitoare la o serie infracțiuni grave stabilite de legislația internă, pentru a-și împuternici autoritățile competente să: </a:t>
            </a:r>
          </a:p>
          <a:p>
            <a:pPr marL="800100" lvl="1" indent="-342900" algn="just">
              <a:buFont typeface="+mj-lt"/>
              <a:buAutoNum type="alphaLcPeriod"/>
            </a:pPr>
            <a:r>
              <a:rPr lang="ro-RO" sz="1600" dirty="0"/>
              <a:t>colecteze sau să înregistreze utilizând </a:t>
            </a:r>
            <a:r>
              <a:rPr lang="ro-RO" sz="1600" b="1" dirty="0">
                <a:solidFill>
                  <a:srgbClr val="C00000"/>
                </a:solidFill>
              </a:rPr>
              <a:t>mijloace tehnice</a:t>
            </a:r>
            <a:r>
              <a:rPr lang="ro-RO" sz="1600" dirty="0"/>
              <a:t> pe teritoriul Părții respective și </a:t>
            </a:r>
          </a:p>
          <a:p>
            <a:pPr marL="800100" lvl="1" indent="-342900" algn="just">
              <a:buFont typeface="+mj-lt"/>
              <a:buAutoNum type="alphaLcPeriod"/>
            </a:pPr>
            <a:r>
              <a:rPr lang="ro-RO" sz="1600" dirty="0"/>
              <a:t>b să oblige un furnizor de servicii ca, în cadrul capacitaților sale tehnice existente: </a:t>
            </a:r>
          </a:p>
          <a:p>
            <a:pPr marL="1314450" lvl="2" indent="-400050" algn="just">
              <a:buFont typeface="+mj-lt"/>
              <a:buAutoNum type="romanLcPeriod"/>
            </a:pPr>
            <a:r>
              <a:rPr lang="ro-RO" sz="1600" dirty="0"/>
              <a:t>să colecteze sau să înregistreze utilizând </a:t>
            </a:r>
            <a:r>
              <a:rPr lang="ro-RO" sz="1600" b="1" dirty="0">
                <a:solidFill>
                  <a:srgbClr val="C00000"/>
                </a:solidFill>
              </a:rPr>
              <a:t>mijloace tehnice</a:t>
            </a:r>
            <a:r>
              <a:rPr lang="ro-RO" sz="1600" dirty="0"/>
              <a:t> pe teritoriul Părții respective; sau </a:t>
            </a:r>
          </a:p>
          <a:p>
            <a:pPr marL="1314450" lvl="2" indent="-400050" algn="just">
              <a:buFont typeface="+mj-lt"/>
              <a:buAutoNum type="romanLcPeriod"/>
            </a:pPr>
            <a:r>
              <a:rPr lang="ro-RO" sz="1600" dirty="0"/>
              <a:t>să coopereze cu și să asiste  autoritățile competente în colectarea sau înregistrarea </a:t>
            </a:r>
          </a:p>
          <a:p>
            <a:pPr lvl="1" algn="just"/>
            <a:r>
              <a:rPr lang="ro-RO" sz="1600" dirty="0"/>
              <a:t>datelor de conținut, în timp real, ale comunicațiilor de  pe teritoriul acesteia, transmise prin intermediul unui sistem informatic .</a:t>
            </a:r>
          </a:p>
        </p:txBody>
      </p:sp>
      <p:sp>
        <p:nvSpPr>
          <p:cNvPr id="4" name="Rectangle 3">
            <a:extLst>
              <a:ext uri="{FF2B5EF4-FFF2-40B4-BE49-F238E27FC236}">
                <a16:creationId xmlns="" xmlns:a16="http://schemas.microsoft.com/office/drawing/2014/main" id="{C1A334B7-575A-4128-BADC-26AB92EBDECB}"/>
              </a:ext>
            </a:extLst>
          </p:cNvPr>
          <p:cNvSpPr/>
          <p:nvPr/>
        </p:nvSpPr>
        <p:spPr>
          <a:xfrm>
            <a:off x="4606954" y="1196752"/>
            <a:ext cx="4414945" cy="1477328"/>
          </a:xfrm>
          <a:prstGeom prst="rect">
            <a:avLst/>
          </a:prstGeom>
        </p:spPr>
        <p:txBody>
          <a:bodyPr wrap="square">
            <a:spAutoFit/>
          </a:bodyPr>
          <a:lstStyle/>
          <a:p>
            <a:pPr marL="342900" indent="-342900" algn="just">
              <a:buFont typeface="Arial" panose="020B0604020202020204" pitchFamily="34" charset="0"/>
              <a:buChar char="•"/>
            </a:pPr>
            <a:r>
              <a:rPr lang="ro-RO"/>
              <a:t>Mijloacele tehnice nu au fost definite</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ro-RO"/>
              <a:t>Orice mijloace tehnice pot fi utilizate pentru colectarea datelor de conținut (neutralitate tehnologică) </a:t>
            </a:r>
          </a:p>
        </p:txBody>
      </p:sp>
      <p:sp>
        <p:nvSpPr>
          <p:cNvPr id="12" name="TextBox 7">
            <a:extLst>
              <a:ext uri="{FF2B5EF4-FFF2-40B4-BE49-F238E27FC236}">
                <a16:creationId xmlns="" xmlns:a16="http://schemas.microsoft.com/office/drawing/2014/main" id="{594A45FF-9103-4D3B-8A97-E07C42D9123F}"/>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000">
                <a:solidFill>
                  <a:schemeClr val="bg1"/>
                </a:solidFill>
                <a:latin typeface="Verdana" panose="020B0604030504040204" pitchFamily="34" charset="0"/>
                <a:ea typeface="Verdana" panose="020B0604030504040204" pitchFamily="34" charset="0"/>
                <a:cs typeface="Verdana" charset="0"/>
              </a:rPr>
              <a:t>Interceptarea datelor de conținut </a:t>
            </a:r>
          </a:p>
        </p:txBody>
      </p:sp>
    </p:spTree>
    <p:extLst>
      <p:ext uri="{BB962C8B-B14F-4D97-AF65-F5344CB8AC3E}">
        <p14:creationId xmlns:p14="http://schemas.microsoft.com/office/powerpoint/2010/main" val="1236889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charset="0"/>
                <a:cs typeface="Verdana" charset="0"/>
              </a:rPr>
              <a:t>Obiectivele sesiunii</a:t>
            </a:r>
          </a:p>
        </p:txBody>
      </p:sp>
      <p:sp>
        <p:nvSpPr>
          <p:cNvPr id="3" name="Content Placeholder 2">
            <a:extLst>
              <a:ext uri="{FF2B5EF4-FFF2-40B4-BE49-F238E27FC236}">
                <a16:creationId xmlns="" xmlns:a16="http://schemas.microsoft.com/office/drawing/2014/main" id="{77B18497-BF37-4A20-ABA6-353886C26CA1}"/>
              </a:ext>
            </a:extLst>
          </p:cNvPr>
          <p:cNvSpPr>
            <a:spLocks noGrp="1"/>
          </p:cNvSpPr>
          <p:nvPr>
            <p:ph idx="1"/>
          </p:nvPr>
        </p:nvSpPr>
        <p:spPr>
          <a:xfrm>
            <a:off x="213800" y="1913791"/>
            <a:ext cx="8712522" cy="3475073"/>
          </a:xfrm>
        </p:spPr>
        <p:txBody>
          <a:bodyPr>
            <a:normAutofit/>
          </a:bodyPr>
          <a:lstStyle/>
          <a:p>
            <a:pPr marL="0" indent="0" algn="just">
              <a:buNone/>
            </a:pPr>
            <a:r>
              <a:rPr lang="ro-RO" sz="3000" dirty="0">
                <a:latin typeface="+mn-lt"/>
                <a:ea typeface="Verdana" panose="020B0604030504040204" pitchFamily="34" charset="0"/>
              </a:rPr>
              <a:t>Până la sfârșitul sesiunii, delegații vor putea:</a:t>
            </a:r>
          </a:p>
          <a:p>
            <a:pPr algn="just"/>
            <a:r>
              <a:rPr lang="ro-RO" sz="2700" dirty="0">
                <a:latin typeface="+mn-lt"/>
                <a:ea typeface="Verdana" panose="020B0604030504040204" pitchFamily="34" charset="0"/>
              </a:rPr>
              <a:t>Să identifice elementele competențelor procedurale ale:  </a:t>
            </a:r>
          </a:p>
          <a:p>
            <a:pPr lvl="1" algn="just"/>
            <a:r>
              <a:rPr lang="ro-RO" sz="2600" dirty="0">
                <a:latin typeface="+mn-lt"/>
                <a:ea typeface="Verdana" panose="020B0604030504040204" pitchFamily="34" charset="0"/>
              </a:rPr>
              <a:t>Percheziției și sechestrării datelor stocate pe calculator</a:t>
            </a:r>
          </a:p>
          <a:p>
            <a:pPr lvl="1" algn="just"/>
            <a:r>
              <a:rPr lang="ro-RO" sz="2600" dirty="0">
                <a:latin typeface="+mn-lt"/>
                <a:ea typeface="Verdana" panose="020B0604030504040204" pitchFamily="34" charset="0"/>
              </a:rPr>
              <a:t>Colectării în timp real a datelor de trafic</a:t>
            </a:r>
          </a:p>
          <a:p>
            <a:pPr lvl="1" algn="just"/>
            <a:r>
              <a:rPr lang="ro-RO" sz="2600" dirty="0">
                <a:latin typeface="+mn-lt"/>
                <a:ea typeface="Verdana" panose="020B0604030504040204" pitchFamily="34" charset="0"/>
              </a:rPr>
              <a:t>Interceptării datelor de conținut</a:t>
            </a:r>
          </a:p>
          <a:p>
            <a:pPr algn="just"/>
            <a:r>
              <a:rPr lang="ro-RO" sz="2700" dirty="0">
                <a:latin typeface="+mn-lt"/>
                <a:ea typeface="Verdana" panose="020B0604030504040204" pitchFamily="34" charset="0"/>
              </a:rPr>
              <a:t>Să înțeleagă domeniul jurisdicțional al Convenției de la Budapesta</a:t>
            </a:r>
          </a:p>
        </p:txBody>
      </p:sp>
    </p:spTree>
    <p:extLst>
      <p:ext uri="{BB962C8B-B14F-4D97-AF65-F5344CB8AC3E}">
        <p14:creationId xmlns:p14="http://schemas.microsoft.com/office/powerpoint/2010/main" val="1305149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8B54D8D-9DF0-4906-A1F7-1DDC178BEF8F}"/>
              </a:ext>
            </a:extLst>
          </p:cNvPr>
          <p:cNvSpPr/>
          <p:nvPr/>
        </p:nvSpPr>
        <p:spPr>
          <a:xfrm>
            <a:off x="95828" y="1139969"/>
            <a:ext cx="4476172" cy="5262979"/>
          </a:xfrm>
          <a:prstGeom prst="rect">
            <a:avLst/>
          </a:prstGeom>
        </p:spPr>
        <p:txBody>
          <a:bodyPr wrap="square">
            <a:spAutoFit/>
          </a:bodyPr>
          <a:lstStyle/>
          <a:p>
            <a:pPr marL="342900" indent="-342900" algn="just">
              <a:buFont typeface="+mj-lt"/>
              <a:buAutoNum type="arabicPeriod"/>
            </a:pPr>
            <a:r>
              <a:rPr lang="ro-RO" sz="1600" dirty="0"/>
              <a:t>Fiecare parte va adopta măsuri legislative și alte măsuri necesare, referitoare la o serie infracțiuni grave stabilite de legislația internă, pentru a-și împuternici autoritățile competente să: </a:t>
            </a:r>
          </a:p>
          <a:p>
            <a:pPr marL="800100" lvl="1" indent="-342900" algn="just">
              <a:buFont typeface="+mj-lt"/>
              <a:buAutoNum type="alphaLcPeriod"/>
            </a:pPr>
            <a:r>
              <a:rPr lang="ro-RO" sz="1600" dirty="0"/>
              <a:t>să colecteze sau să înregistreze utilizând mijloace tehnice pe teritoriul Părții respective și </a:t>
            </a:r>
          </a:p>
          <a:p>
            <a:pPr marL="800100" lvl="1" indent="-342900" algn="just">
              <a:buFont typeface="+mj-lt"/>
              <a:buAutoNum type="alphaLcPeriod"/>
            </a:pPr>
            <a:r>
              <a:rPr lang="ro-RO" sz="1600" dirty="0"/>
              <a:t>să oblige un furnizor de servicii ca, în cadrul </a:t>
            </a:r>
            <a:r>
              <a:rPr lang="ro-RO" sz="1600" b="1" dirty="0">
                <a:solidFill>
                  <a:srgbClr val="C00000"/>
                </a:solidFill>
              </a:rPr>
              <a:t>capacităților sale tehnice existente</a:t>
            </a:r>
            <a:r>
              <a:rPr lang="ro-RO" sz="1600" dirty="0"/>
              <a:t>: </a:t>
            </a:r>
          </a:p>
          <a:p>
            <a:pPr marL="1314450" lvl="2" indent="-400050" algn="just">
              <a:buFont typeface="+mj-lt"/>
              <a:buAutoNum type="romanLcPeriod"/>
            </a:pPr>
            <a:r>
              <a:rPr lang="ro-RO" sz="1600" dirty="0"/>
              <a:t>colecteze sau să înregistreze utilizând mijloace tehnice pe teritoriul Părții respective; sau </a:t>
            </a:r>
          </a:p>
          <a:p>
            <a:pPr marL="1314450" lvl="2" indent="-400050" algn="just">
              <a:buFont typeface="+mj-lt"/>
              <a:buAutoNum type="romanLcPeriod"/>
            </a:pPr>
            <a:r>
              <a:rPr lang="ro-RO" sz="1600" dirty="0"/>
              <a:t>să coopereze cu și să asiste  autoritățile competente în colectarea sau înregistrarea </a:t>
            </a:r>
          </a:p>
          <a:p>
            <a:pPr lvl="1" algn="just"/>
            <a:r>
              <a:rPr lang="ro-RO" sz="1600" dirty="0"/>
              <a:t>datelor de conținut, în timp real, ale comunicațiilor de  pe teritoriul acesteia, transmise prin intermediul unui sistem informatic .</a:t>
            </a:r>
          </a:p>
        </p:txBody>
      </p:sp>
      <p:sp>
        <p:nvSpPr>
          <p:cNvPr id="4" name="Rectangle 3">
            <a:extLst>
              <a:ext uri="{FF2B5EF4-FFF2-40B4-BE49-F238E27FC236}">
                <a16:creationId xmlns="" xmlns:a16="http://schemas.microsoft.com/office/drawing/2014/main" id="{C1A334B7-575A-4128-BADC-26AB92EBDECB}"/>
              </a:ext>
            </a:extLst>
          </p:cNvPr>
          <p:cNvSpPr/>
          <p:nvPr/>
        </p:nvSpPr>
        <p:spPr>
          <a:xfrm>
            <a:off x="4606954" y="1196752"/>
            <a:ext cx="4414945" cy="3662541"/>
          </a:xfrm>
          <a:prstGeom prst="rect">
            <a:avLst/>
          </a:prstGeom>
        </p:spPr>
        <p:txBody>
          <a:bodyPr wrap="square">
            <a:spAutoFit/>
          </a:bodyPr>
          <a:lstStyle/>
          <a:p>
            <a:pPr marL="342900" indent="-342900" algn="just">
              <a:buFont typeface="Arial" panose="020B0604020202020204" pitchFamily="34" charset="0"/>
              <a:buChar char="•"/>
            </a:pPr>
            <a:r>
              <a:rPr lang="ro-RO" sz="2000"/>
              <a:t>Obligația furnizorilor de servicii nu va depăși capacitatea tehnică existentă (fie că astfel de caracteristici tehnice pentru înregistrarea datelor de conținut sunt utilizate în mod obișnuit sau nu</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Nu impune obligația furnizorilor de servicii de a: </a:t>
            </a:r>
          </a:p>
          <a:p>
            <a:pPr marL="800100" lvl="1" indent="-342900" algn="just">
              <a:buFont typeface="Calibri" panose="020F0502020204030204" pitchFamily="34" charset="0"/>
              <a:buChar char="‐"/>
            </a:pPr>
            <a:r>
              <a:rPr lang="ro-RO"/>
              <a:t>Dezvolta echipamente noi; </a:t>
            </a:r>
          </a:p>
          <a:p>
            <a:pPr marL="800100" lvl="1" indent="-342900" algn="just">
              <a:buFont typeface="Calibri" panose="020F0502020204030204" pitchFamily="34" charset="0"/>
              <a:buChar char="‐"/>
            </a:pPr>
            <a:r>
              <a:rPr lang="ro-RO"/>
              <a:t>Angaja asistența unui expert; </a:t>
            </a:r>
          </a:p>
          <a:p>
            <a:pPr marL="800100" lvl="1" indent="-342900" algn="just">
              <a:buFont typeface="Calibri" panose="020F0502020204030204" pitchFamily="34" charset="0"/>
              <a:buChar char="‐"/>
            </a:pPr>
            <a:r>
              <a:rPr lang="ro-RO"/>
              <a:t>Se angaja în re-configurarea costisitoare a sistemelor.</a:t>
            </a:r>
          </a:p>
        </p:txBody>
      </p:sp>
      <p:sp>
        <p:nvSpPr>
          <p:cNvPr id="12" name="TextBox 7">
            <a:extLst>
              <a:ext uri="{FF2B5EF4-FFF2-40B4-BE49-F238E27FC236}">
                <a16:creationId xmlns="" xmlns:a16="http://schemas.microsoft.com/office/drawing/2014/main" id="{6F972BD1-E8CA-42AB-BFA2-D27E25A9CF4E}"/>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000">
                <a:solidFill>
                  <a:schemeClr val="bg1"/>
                </a:solidFill>
                <a:latin typeface="Verdana" panose="020B0604030504040204" pitchFamily="34" charset="0"/>
                <a:ea typeface="Verdana" panose="020B0604030504040204" pitchFamily="34" charset="0"/>
                <a:cs typeface="Verdana" charset="0"/>
              </a:rPr>
              <a:t>Interceptarea datelor de conținut </a:t>
            </a:r>
          </a:p>
        </p:txBody>
      </p:sp>
    </p:spTree>
    <p:extLst>
      <p:ext uri="{BB962C8B-B14F-4D97-AF65-F5344CB8AC3E}">
        <p14:creationId xmlns:p14="http://schemas.microsoft.com/office/powerpoint/2010/main" val="2833026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8B54D8D-9DF0-4906-A1F7-1DDC178BEF8F}"/>
              </a:ext>
            </a:extLst>
          </p:cNvPr>
          <p:cNvSpPr/>
          <p:nvPr/>
        </p:nvSpPr>
        <p:spPr>
          <a:xfrm>
            <a:off x="95828" y="1139969"/>
            <a:ext cx="4476172" cy="4770537"/>
          </a:xfrm>
          <a:prstGeom prst="rect">
            <a:avLst/>
          </a:prstGeom>
        </p:spPr>
        <p:txBody>
          <a:bodyPr wrap="square">
            <a:spAutoFit/>
          </a:bodyPr>
          <a:lstStyle/>
          <a:p>
            <a:pPr marL="342900" indent="-342900" algn="just">
              <a:buFont typeface="+mj-lt"/>
              <a:buAutoNum type="arabicPeriod"/>
            </a:pPr>
            <a:r>
              <a:rPr lang="ro-RO" sz="1600" dirty="0"/>
              <a:t>Fiecare parte va adopta măsuri legislative și alte măsuri necesare, referitoare la o serie infracțiuni grave stabilite de legislația internă, pentru a-și împuternici autoritățile competente să: </a:t>
            </a:r>
          </a:p>
          <a:p>
            <a:pPr marL="800100" lvl="1" indent="-342900" algn="just">
              <a:buFont typeface="+mj-lt"/>
              <a:buAutoNum type="alphaLcPeriod"/>
            </a:pPr>
            <a:r>
              <a:rPr lang="ro-RO" sz="1600" dirty="0"/>
              <a:t>colecteze sau să înregistreze utilizând mijloace tehnice pe teritoriul Părții respective și </a:t>
            </a:r>
          </a:p>
          <a:p>
            <a:pPr marL="800100" lvl="1" indent="-342900" algn="just">
              <a:buFont typeface="+mj-lt"/>
              <a:buAutoNum type="alphaLcPeriod"/>
            </a:pPr>
            <a:r>
              <a:rPr lang="ro-RO" sz="1600" dirty="0"/>
              <a:t>b să oblige un furnizor de servicii ca, în cadrul capacitaților sale tehnice existente: </a:t>
            </a:r>
          </a:p>
          <a:p>
            <a:pPr marL="1314450" lvl="2" indent="-400050" algn="just">
              <a:buFont typeface="+mj-lt"/>
              <a:buAutoNum type="romanLcPeriod"/>
            </a:pPr>
            <a:r>
              <a:rPr lang="ro-RO" sz="1600" dirty="0"/>
              <a:t>colecteze sau să înregistreze utilizând mijloace tehnice pe teritoriul Părții respective; sau </a:t>
            </a:r>
          </a:p>
          <a:p>
            <a:pPr marL="1314450" lvl="2" indent="-400050" algn="just">
              <a:buFont typeface="+mj-lt"/>
              <a:buAutoNum type="romanLcPeriod"/>
            </a:pPr>
            <a:r>
              <a:rPr lang="ro-RO" sz="1600" dirty="0"/>
              <a:t>să coopereze cu și să asiste  autoritățile competente în colectarea sau înregistrarea </a:t>
            </a:r>
          </a:p>
          <a:p>
            <a:pPr lvl="1" algn="just"/>
            <a:r>
              <a:rPr lang="ro-RO" sz="1600" b="1" dirty="0">
                <a:solidFill>
                  <a:srgbClr val="C00000"/>
                </a:solidFill>
              </a:rPr>
              <a:t>datelor de conținut</a:t>
            </a:r>
            <a:r>
              <a:rPr lang="ro-RO" sz="1600" dirty="0"/>
              <a:t>, în timp real, ale comunicațiilor specificate de  pe teritoriul acesteia, transmise prin intermediul unui sistem informatic .</a:t>
            </a:r>
          </a:p>
        </p:txBody>
      </p:sp>
      <p:sp>
        <p:nvSpPr>
          <p:cNvPr id="4" name="Rectangle 3">
            <a:extLst>
              <a:ext uri="{FF2B5EF4-FFF2-40B4-BE49-F238E27FC236}">
                <a16:creationId xmlns="" xmlns:a16="http://schemas.microsoft.com/office/drawing/2014/main" id="{C1A334B7-575A-4128-BADC-26AB92EBDECB}"/>
              </a:ext>
            </a:extLst>
          </p:cNvPr>
          <p:cNvSpPr/>
          <p:nvPr/>
        </p:nvSpPr>
        <p:spPr>
          <a:xfrm>
            <a:off x="4621105" y="1139969"/>
            <a:ext cx="4414945" cy="3139321"/>
          </a:xfrm>
          <a:prstGeom prst="rect">
            <a:avLst/>
          </a:prstGeom>
        </p:spPr>
        <p:txBody>
          <a:bodyPr wrap="square">
            <a:spAutoFit/>
          </a:bodyPr>
          <a:lstStyle/>
          <a:p>
            <a:pPr marL="342900" indent="-342900" algn="just">
              <a:buFont typeface="Arial" panose="020B0604020202020204" pitchFamily="34" charset="0"/>
              <a:buChar char="•"/>
            </a:pPr>
            <a:r>
              <a:rPr lang="ro-RO"/>
              <a:t>"Datele de conținut "se referă la conținutul de comunicare al comunicării</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ro-RO"/>
              <a:t>De fapt, acesta este înțelesul sau aspectul comunicării sau mesajul sau informațiile transmise prin comunicare.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ro-RO"/>
              <a:t>Acesta include tot ce se transmite ca parte a comunicării care nu constituie date de trafic. </a:t>
            </a:r>
          </a:p>
        </p:txBody>
      </p:sp>
      <p:sp>
        <p:nvSpPr>
          <p:cNvPr id="12" name="TextBox 7">
            <a:extLst>
              <a:ext uri="{FF2B5EF4-FFF2-40B4-BE49-F238E27FC236}">
                <a16:creationId xmlns="" xmlns:a16="http://schemas.microsoft.com/office/drawing/2014/main" id="{90AD520B-F481-48D7-8C71-5AD754BE9A0C}"/>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000">
                <a:solidFill>
                  <a:schemeClr val="bg1"/>
                </a:solidFill>
                <a:latin typeface="Verdana" panose="020B0604030504040204" pitchFamily="34" charset="0"/>
                <a:ea typeface="Verdana" panose="020B0604030504040204" pitchFamily="34" charset="0"/>
                <a:cs typeface="Verdana" charset="0"/>
              </a:rPr>
              <a:t>Interceptarea datelor de conținut </a:t>
            </a:r>
          </a:p>
        </p:txBody>
      </p:sp>
    </p:spTree>
    <p:extLst>
      <p:ext uri="{BB962C8B-B14F-4D97-AF65-F5344CB8AC3E}">
        <p14:creationId xmlns:p14="http://schemas.microsoft.com/office/powerpoint/2010/main" val="3921270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8B54D8D-9DF0-4906-A1F7-1DDC178BEF8F}"/>
              </a:ext>
            </a:extLst>
          </p:cNvPr>
          <p:cNvSpPr/>
          <p:nvPr/>
        </p:nvSpPr>
        <p:spPr>
          <a:xfrm>
            <a:off x="95828" y="1139969"/>
            <a:ext cx="4476172" cy="5016758"/>
          </a:xfrm>
          <a:prstGeom prst="rect">
            <a:avLst/>
          </a:prstGeom>
        </p:spPr>
        <p:txBody>
          <a:bodyPr wrap="square">
            <a:spAutoFit/>
          </a:bodyPr>
          <a:lstStyle/>
          <a:p>
            <a:pPr marL="342900" indent="-342900" algn="just">
              <a:buFont typeface="+mj-lt"/>
              <a:buAutoNum type="arabicPeriod"/>
            </a:pPr>
            <a:r>
              <a:rPr lang="ro-RO" sz="1600" dirty="0"/>
              <a:t>Fiecare parte va adopta măsuri legislative și alte măsuri necesare, referitoare la o serie infracțiuni grave stabilite de legislația internă, pentru a-și împuternici autoritățile competente să: </a:t>
            </a:r>
          </a:p>
          <a:p>
            <a:pPr marL="800100" lvl="1" indent="-342900" algn="just">
              <a:buFont typeface="+mj-lt"/>
              <a:buAutoNum type="alphaLcPeriod"/>
            </a:pPr>
            <a:r>
              <a:rPr lang="ro-RO" sz="1600" dirty="0"/>
              <a:t>colecteze sau să înregistreze utilizând mijloace tehnice pe teritoriul Părții respective și </a:t>
            </a:r>
          </a:p>
          <a:p>
            <a:pPr marL="800100" lvl="1" indent="-342900" algn="just">
              <a:buFont typeface="+mj-lt"/>
              <a:buAutoNum type="alphaLcPeriod"/>
            </a:pPr>
            <a:r>
              <a:rPr lang="ro-RO" sz="1600" dirty="0"/>
              <a:t>să oblige un furnizor de servicii ca, în cadrul capacitaților sale tehnice existente: </a:t>
            </a:r>
          </a:p>
          <a:p>
            <a:pPr marL="1314450" lvl="2" indent="-400050" algn="just">
              <a:buFont typeface="+mj-lt"/>
              <a:buAutoNum type="romanLcPeriod"/>
            </a:pPr>
            <a:r>
              <a:rPr lang="ro-RO" sz="1600" dirty="0"/>
              <a:t>colecteze sau să înregistreze utilizând mijloace tehnice pe teritoriul Părții respective; sau </a:t>
            </a:r>
          </a:p>
          <a:p>
            <a:pPr marL="1314450" lvl="2" indent="-400050" algn="just">
              <a:buFont typeface="+mj-lt"/>
              <a:buAutoNum type="romanLcPeriod"/>
            </a:pPr>
            <a:r>
              <a:rPr lang="ro-RO" sz="1600" dirty="0"/>
              <a:t>să coopereze cu și să asiste  autoritățile competente în colectarea sau înregistrarea </a:t>
            </a:r>
          </a:p>
          <a:p>
            <a:pPr lvl="1" algn="just"/>
            <a:r>
              <a:rPr lang="ro-RO" sz="1600" dirty="0"/>
              <a:t>datelor de conținut, în timp real, ale  </a:t>
            </a:r>
            <a:r>
              <a:rPr lang="ro-RO" sz="1600" b="1" dirty="0">
                <a:solidFill>
                  <a:srgbClr val="C00000"/>
                </a:solidFill>
              </a:rPr>
              <a:t>comunicațiilor specificate </a:t>
            </a:r>
            <a:r>
              <a:rPr lang="ro-RO" sz="1600" dirty="0"/>
              <a:t>de  pe teritoriul acesteia, transmise prin intermediul unui sistem informatic .</a:t>
            </a:r>
          </a:p>
        </p:txBody>
      </p:sp>
      <p:sp>
        <p:nvSpPr>
          <p:cNvPr id="4" name="Rectangle 3">
            <a:extLst>
              <a:ext uri="{FF2B5EF4-FFF2-40B4-BE49-F238E27FC236}">
                <a16:creationId xmlns="" xmlns:a16="http://schemas.microsoft.com/office/drawing/2014/main" id="{C1A334B7-575A-4128-BADC-26AB92EBDECB}"/>
              </a:ext>
            </a:extLst>
          </p:cNvPr>
          <p:cNvSpPr/>
          <p:nvPr/>
        </p:nvSpPr>
        <p:spPr>
          <a:xfrm>
            <a:off x="4606954" y="1196752"/>
            <a:ext cx="4414945" cy="2031325"/>
          </a:xfrm>
          <a:prstGeom prst="rect">
            <a:avLst/>
          </a:prstGeom>
        </p:spPr>
        <p:txBody>
          <a:bodyPr wrap="square">
            <a:spAutoFit/>
          </a:bodyPr>
          <a:lstStyle/>
          <a:p>
            <a:pPr marL="342900" indent="-342900" algn="just">
              <a:buFont typeface="Arial" panose="020B0604020202020204" pitchFamily="34" charset="0"/>
              <a:buChar char="•"/>
            </a:pPr>
            <a:r>
              <a:rPr lang="ro-RO"/>
              <a:t>Puterea trebuie exercitată în legătură cu comunicațiile specificate</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ro-RO"/>
              <a:t>Exercitarea acestei puteri pentru supravegherea generală sau nediscriminată sau colectarea unor cantități mari de date de trafic nu este permisă</a:t>
            </a:r>
          </a:p>
        </p:txBody>
      </p:sp>
      <p:sp>
        <p:nvSpPr>
          <p:cNvPr id="12" name="TextBox 7">
            <a:extLst>
              <a:ext uri="{FF2B5EF4-FFF2-40B4-BE49-F238E27FC236}">
                <a16:creationId xmlns="" xmlns:a16="http://schemas.microsoft.com/office/drawing/2014/main" id="{9E7A6B74-323C-46D1-A91A-F12C8B2DAF5F}"/>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000">
                <a:solidFill>
                  <a:schemeClr val="bg1"/>
                </a:solidFill>
                <a:latin typeface="Verdana" panose="020B0604030504040204" pitchFamily="34" charset="0"/>
                <a:ea typeface="Verdana" panose="020B0604030504040204" pitchFamily="34" charset="0"/>
                <a:cs typeface="Verdana" charset="0"/>
              </a:rPr>
              <a:t>Interceptarea datelor de conținut </a:t>
            </a:r>
          </a:p>
        </p:txBody>
      </p:sp>
    </p:spTree>
    <p:extLst>
      <p:ext uri="{BB962C8B-B14F-4D97-AF65-F5344CB8AC3E}">
        <p14:creationId xmlns:p14="http://schemas.microsoft.com/office/powerpoint/2010/main" val="1826507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8B54D8D-9DF0-4906-A1F7-1DDC178BEF8F}"/>
              </a:ext>
            </a:extLst>
          </p:cNvPr>
          <p:cNvSpPr/>
          <p:nvPr/>
        </p:nvSpPr>
        <p:spPr>
          <a:xfrm>
            <a:off x="95828" y="1139969"/>
            <a:ext cx="4476172" cy="5016758"/>
          </a:xfrm>
          <a:prstGeom prst="rect">
            <a:avLst/>
          </a:prstGeom>
        </p:spPr>
        <p:txBody>
          <a:bodyPr wrap="square">
            <a:spAutoFit/>
          </a:bodyPr>
          <a:lstStyle/>
          <a:p>
            <a:pPr marL="342900" indent="-342900" algn="just">
              <a:buFont typeface="+mj-lt"/>
              <a:buAutoNum type="arabicPeriod"/>
            </a:pPr>
            <a:r>
              <a:rPr lang="ro-RO" sz="1600" dirty="0"/>
              <a:t>Fiecare parte va adopta măsuri legislative și alte măsuri necesare, referitoare la o serie infracțiuni grave stabilite de legislația internă, pentru a-și împuternici autoritățile competente să: </a:t>
            </a:r>
          </a:p>
          <a:p>
            <a:pPr marL="800100" lvl="1" indent="-342900" algn="just">
              <a:buFont typeface="+mj-lt"/>
              <a:buAutoNum type="alphaLcPeriod"/>
            </a:pPr>
            <a:r>
              <a:rPr lang="ro-RO" sz="1600" dirty="0"/>
              <a:t>colecteze sau să înregistreze utilizând mijloace tehnice pe teritoriul Părții respective și </a:t>
            </a:r>
          </a:p>
          <a:p>
            <a:pPr marL="800100" lvl="1" indent="-342900" algn="just">
              <a:buFont typeface="+mj-lt"/>
              <a:buAutoNum type="alphaLcPeriod"/>
            </a:pPr>
            <a:r>
              <a:rPr lang="ro-RO" sz="1600" dirty="0"/>
              <a:t>să oblige un furnizor de servicii ca, în cadrul capacitaților sale tehnice existente: </a:t>
            </a:r>
          </a:p>
          <a:p>
            <a:pPr marL="1314450" lvl="2" indent="-400050" algn="just">
              <a:buFont typeface="+mj-lt"/>
              <a:buAutoNum type="romanLcPeriod"/>
            </a:pPr>
            <a:r>
              <a:rPr lang="ro-RO" sz="1600" dirty="0"/>
              <a:t>colecteze sau să înregistreze utilizând mijloace tehnice pe teritoriul Părții respective; sau </a:t>
            </a:r>
          </a:p>
          <a:p>
            <a:pPr marL="1314450" lvl="2" indent="-400050" algn="just">
              <a:buFont typeface="+mj-lt"/>
              <a:buAutoNum type="romanLcPeriod"/>
            </a:pPr>
            <a:r>
              <a:rPr lang="ro-RO" sz="1600" dirty="0"/>
              <a:t>să coopereze cu și să asiste  autoritățile competente în colectarea sau înregistrarea </a:t>
            </a:r>
          </a:p>
          <a:p>
            <a:pPr marL="800100" lvl="1" indent="-342900" algn="just">
              <a:buFont typeface="+mj-lt"/>
              <a:buAutoNum type="alphaLcPeriod"/>
            </a:pPr>
            <a:r>
              <a:rPr lang="ro-RO" sz="1600" dirty="0"/>
              <a:t>datelor de conținut, în timp real, ale comunicațiilor de  </a:t>
            </a:r>
            <a:r>
              <a:rPr lang="ro-RO" sz="1600" b="1" dirty="0">
                <a:solidFill>
                  <a:srgbClr val="C00000"/>
                </a:solidFill>
              </a:rPr>
              <a:t>pe teritoriul acesteia</a:t>
            </a:r>
            <a:r>
              <a:rPr lang="ro-RO" sz="1600" dirty="0"/>
              <a:t>, transmise prin intermediul unui sistem informatic .</a:t>
            </a:r>
          </a:p>
        </p:txBody>
      </p:sp>
      <p:sp>
        <p:nvSpPr>
          <p:cNvPr id="4" name="Rectangle 3">
            <a:extLst>
              <a:ext uri="{FF2B5EF4-FFF2-40B4-BE49-F238E27FC236}">
                <a16:creationId xmlns="" xmlns:a16="http://schemas.microsoft.com/office/drawing/2014/main" id="{C1A334B7-575A-4128-BADC-26AB92EBDECB}"/>
              </a:ext>
            </a:extLst>
          </p:cNvPr>
          <p:cNvSpPr/>
          <p:nvPr/>
        </p:nvSpPr>
        <p:spPr>
          <a:xfrm>
            <a:off x="4606954" y="1196752"/>
            <a:ext cx="4414945" cy="4247317"/>
          </a:xfrm>
          <a:prstGeom prst="rect">
            <a:avLst/>
          </a:prstGeom>
        </p:spPr>
        <p:txBody>
          <a:bodyPr wrap="square">
            <a:spAutoFit/>
          </a:bodyPr>
          <a:lstStyle/>
          <a:p>
            <a:pPr marL="342900" indent="-342900" algn="just">
              <a:buFont typeface="Arial" panose="020B0604020202020204" pitchFamily="34" charset="0"/>
              <a:buChar char="•"/>
            </a:pPr>
            <a:r>
              <a:rPr lang="ro-RO"/>
              <a:t>O parte poate exercita măsuri în legătură cu comunicațiile de pe teritoriul acesteia</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ro-RO"/>
              <a:t>Furnizorul de servicii poate fi obligat în cazul în care are o infrastructură fizică sau echipament fizic în teritoriu, chiar dacă nu este locația principalelor sale operațiuni sau a sediului central al acestuia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ro-RO"/>
              <a:t>O comunicație este considerată a fi pe un teritoriu dacă una dintre părțile aflate în comunicație (ființe umane sau sisteme informatice) este situată pe teritoriu sau sistemul informatic prin care trece comunicația se află pe teritoriu </a:t>
            </a:r>
          </a:p>
        </p:txBody>
      </p:sp>
      <p:sp>
        <p:nvSpPr>
          <p:cNvPr id="12" name="TextBox 7">
            <a:extLst>
              <a:ext uri="{FF2B5EF4-FFF2-40B4-BE49-F238E27FC236}">
                <a16:creationId xmlns="" xmlns:a16="http://schemas.microsoft.com/office/drawing/2014/main" id="{CF663E12-7995-4CD5-8C27-DED9CF241F55}"/>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000">
                <a:solidFill>
                  <a:schemeClr val="bg1"/>
                </a:solidFill>
                <a:latin typeface="Verdana" panose="020B0604030504040204" pitchFamily="34" charset="0"/>
                <a:ea typeface="Verdana" panose="020B0604030504040204" pitchFamily="34" charset="0"/>
                <a:cs typeface="Verdana" charset="0"/>
              </a:rPr>
              <a:t>Interceptarea datelor de conținut </a:t>
            </a:r>
          </a:p>
        </p:txBody>
      </p:sp>
    </p:spTree>
    <p:extLst>
      <p:ext uri="{BB962C8B-B14F-4D97-AF65-F5344CB8AC3E}">
        <p14:creationId xmlns:p14="http://schemas.microsoft.com/office/powerpoint/2010/main" val="991412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8B54D8D-9DF0-4906-A1F7-1DDC178BEF8F}"/>
              </a:ext>
            </a:extLst>
          </p:cNvPr>
          <p:cNvSpPr/>
          <p:nvPr/>
        </p:nvSpPr>
        <p:spPr>
          <a:xfrm>
            <a:off x="95828" y="1196752"/>
            <a:ext cx="4476172" cy="5262979"/>
          </a:xfrm>
          <a:prstGeom prst="rect">
            <a:avLst/>
          </a:prstGeom>
        </p:spPr>
        <p:txBody>
          <a:bodyPr wrap="square">
            <a:spAutoFit/>
          </a:bodyPr>
          <a:lstStyle/>
          <a:p>
            <a:pPr marL="342900" indent="-342900" algn="just">
              <a:buFont typeface="+mj-lt"/>
              <a:buAutoNum type="arabicPeriod" startAt="2"/>
            </a:pPr>
            <a:r>
              <a:rPr lang="ro-RO" sz="1600" dirty="0"/>
              <a:t>În cazul în care o Parte, datorită principiilor stabilite de sistemul său juridic intern, nu poate adopta măsurile menționate la punctul 1.a, aceasta poate </a:t>
            </a:r>
            <a:r>
              <a:rPr lang="ro-RO" sz="1600" b="1" dirty="0">
                <a:solidFill>
                  <a:srgbClr val="C00000"/>
                </a:solidFill>
              </a:rPr>
              <a:t>să adopte, în schimb, măsuri de ordin legislativ și alte măsuri după cum este necesar</a:t>
            </a:r>
            <a:r>
              <a:rPr lang="ro-RO" sz="1600" dirty="0"/>
              <a:t> pentru a asigura colectarea sau înregistrarea în timp real a datelor de trafic  asociate cu comunicațiile specificate transmise pe teritoriul acesteia, prin aplicarea mijloacelor tehnice pe teritoriul respectiv. </a:t>
            </a:r>
          </a:p>
          <a:p>
            <a:pPr marL="342900" indent="-342900" algn="just">
              <a:buFont typeface="+mj-lt"/>
              <a:buAutoNum type="arabicPeriod" startAt="2"/>
            </a:pPr>
            <a:endParaRPr lang="en-US" sz="1600" dirty="0"/>
          </a:p>
          <a:p>
            <a:pPr marL="342900" indent="-342900" algn="just">
              <a:buFont typeface="+mj-lt"/>
              <a:buAutoNum type="arabicPeriod" startAt="2"/>
            </a:pPr>
            <a:r>
              <a:rPr lang="ro-RO" sz="1600" dirty="0"/>
              <a:t>Fiecare Parte va adopta măsuri legislative și alte măsuri necesare pentru a obliga un furnizor de servicii să păstreze confidențialitatea faptului de executare a oricărei puteri prevăzute în prezentul articol și orice informație referitoare la aceasta. </a:t>
            </a:r>
          </a:p>
          <a:p>
            <a:pPr marL="342900" indent="-342900" algn="just">
              <a:buFont typeface="+mj-lt"/>
              <a:buAutoNum type="arabicPeriod" startAt="2"/>
            </a:pPr>
            <a:endParaRPr lang="en-US" sz="1600" dirty="0"/>
          </a:p>
          <a:p>
            <a:pPr marL="342900" indent="-342900" algn="just">
              <a:buFont typeface="+mj-lt"/>
              <a:buAutoNum type="arabicPeriod" startAt="2"/>
            </a:pPr>
            <a:r>
              <a:rPr lang="ro-RO" sz="1600" dirty="0"/>
              <a:t>Competențele și procedurile menționate în prezentul articol fac obiectul articolelor 14 și 15.</a:t>
            </a:r>
          </a:p>
        </p:txBody>
      </p:sp>
      <p:sp>
        <p:nvSpPr>
          <p:cNvPr id="4" name="Rectangle 3">
            <a:extLst>
              <a:ext uri="{FF2B5EF4-FFF2-40B4-BE49-F238E27FC236}">
                <a16:creationId xmlns="" xmlns:a16="http://schemas.microsoft.com/office/drawing/2014/main" id="{C1A334B7-575A-4128-BADC-26AB92EBDECB}"/>
              </a:ext>
            </a:extLst>
          </p:cNvPr>
          <p:cNvSpPr/>
          <p:nvPr/>
        </p:nvSpPr>
        <p:spPr>
          <a:xfrm>
            <a:off x="4606954" y="1196752"/>
            <a:ext cx="4414945" cy="2585323"/>
          </a:xfrm>
          <a:prstGeom prst="rect">
            <a:avLst/>
          </a:prstGeom>
        </p:spPr>
        <p:txBody>
          <a:bodyPr wrap="square">
            <a:spAutoFit/>
          </a:bodyPr>
          <a:lstStyle/>
          <a:p>
            <a:pPr marL="342900" indent="-342900" algn="just">
              <a:buFont typeface="Arial" panose="020B0604020202020204" pitchFamily="34" charset="0"/>
              <a:buChar char="•"/>
            </a:pPr>
            <a:r>
              <a:rPr lang="ro-RO"/>
              <a:t>În unele jurisdicții nu este permis autorităților de aplicare a legii să colecteze sau să înregistreze date în timp real fără asistență din partea furnizorului de servicii sau fără a încunoștința cel puțin  furnizorul de servicii</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ro-RO"/>
              <a:t>În astfel de jurisdicții se pot adopta alte măsuri, cum ar fi obligarea furnizorilor de servicii să asigure facilitățile tehnice necesare </a:t>
            </a:r>
          </a:p>
        </p:txBody>
      </p:sp>
      <p:sp>
        <p:nvSpPr>
          <p:cNvPr id="12" name="TextBox 7">
            <a:extLst>
              <a:ext uri="{FF2B5EF4-FFF2-40B4-BE49-F238E27FC236}">
                <a16:creationId xmlns="" xmlns:a16="http://schemas.microsoft.com/office/drawing/2014/main" id="{96C2B0E3-41BC-464D-8FBE-4F08A004B872}"/>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000">
                <a:solidFill>
                  <a:schemeClr val="bg1"/>
                </a:solidFill>
                <a:latin typeface="Verdana" panose="020B0604030504040204" pitchFamily="34" charset="0"/>
                <a:ea typeface="Verdana" panose="020B0604030504040204" pitchFamily="34" charset="0"/>
                <a:cs typeface="Verdana" charset="0"/>
              </a:rPr>
              <a:t>Interceptarea datelor de conținut </a:t>
            </a:r>
          </a:p>
        </p:txBody>
      </p:sp>
    </p:spTree>
    <p:extLst>
      <p:ext uri="{BB962C8B-B14F-4D97-AF65-F5344CB8AC3E}">
        <p14:creationId xmlns:p14="http://schemas.microsoft.com/office/powerpoint/2010/main" val="2951627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8B54D8D-9DF0-4906-A1F7-1DDC178BEF8F}"/>
              </a:ext>
            </a:extLst>
          </p:cNvPr>
          <p:cNvSpPr/>
          <p:nvPr/>
        </p:nvSpPr>
        <p:spPr>
          <a:xfrm>
            <a:off x="95828" y="1196752"/>
            <a:ext cx="4476172" cy="4524315"/>
          </a:xfrm>
          <a:prstGeom prst="rect">
            <a:avLst/>
          </a:prstGeom>
        </p:spPr>
        <p:txBody>
          <a:bodyPr wrap="square">
            <a:spAutoFit/>
          </a:bodyPr>
          <a:lstStyle/>
          <a:p>
            <a:pPr marL="342900" indent="-342900" algn="just">
              <a:buFont typeface="+mj-lt"/>
              <a:buAutoNum type="arabicPeriod" startAt="2"/>
            </a:pPr>
            <a:r>
              <a:rPr lang="ro-RO" sz="1600" dirty="0"/>
              <a:t>În cazul în care o Parte, datorită principiilor stabilite de sistemul său juridic intern, nu poate adopta măsurile menționate la punctul 1.a, aceasta poate să adopte, în schimb, măsuri de ordin legislativ și alte măsuri după cum este necesar pentru a asigura colectarea sau înregistrarea în timp real a datelor de trafic  asociate cu comunicațiile specificate transmise pe teritoriul acesteia, prin aplicarea mijloacelor tehnice pe teritoriul respectiv. </a:t>
            </a:r>
          </a:p>
          <a:p>
            <a:pPr marL="342900" indent="-342900" algn="just">
              <a:buFont typeface="+mj-lt"/>
              <a:buAutoNum type="arabicPeriod" startAt="2"/>
            </a:pPr>
            <a:endParaRPr lang="en-US" sz="1600" dirty="0"/>
          </a:p>
          <a:p>
            <a:pPr marL="342900" indent="-342900" algn="just">
              <a:buFont typeface="+mj-lt"/>
              <a:buAutoNum type="arabicPeriod" startAt="2"/>
            </a:pPr>
            <a:r>
              <a:rPr lang="ro-RO" sz="1600" dirty="0"/>
              <a:t>Fiecare Parte va adopta măsuri legislative și alte măsuri necesare pentru a </a:t>
            </a:r>
            <a:r>
              <a:rPr lang="ro-RO" sz="1600" b="1" dirty="0">
                <a:solidFill>
                  <a:srgbClr val="C00000"/>
                </a:solidFill>
              </a:rPr>
              <a:t>obliga un furnizor de servicii să păstreze confidențialitatea </a:t>
            </a:r>
            <a:r>
              <a:rPr lang="ro-RO" sz="1600" dirty="0"/>
              <a:t>faptului de executare a oricărei puteri prevăzute în prezentul articol și orice informație referitoare la aceasta. </a:t>
            </a:r>
          </a:p>
          <a:p>
            <a:pPr marL="342900" indent="-342900" algn="just">
              <a:buFont typeface="+mj-lt"/>
              <a:buAutoNum type="arabicPeriod" startAt="2"/>
            </a:pPr>
            <a:endParaRPr lang="en-US" sz="1600" dirty="0"/>
          </a:p>
          <a:p>
            <a:pPr marL="342900" indent="-342900" algn="just">
              <a:buFont typeface="+mj-lt"/>
              <a:buAutoNum type="arabicPeriod" startAt="2"/>
            </a:pPr>
            <a:r>
              <a:rPr lang="ro-RO" sz="1600" dirty="0"/>
              <a:t>Competențele și procedurile menționate în prezentul articol fac obiectul articolelor 14 și 15.</a:t>
            </a:r>
          </a:p>
        </p:txBody>
      </p:sp>
      <p:sp>
        <p:nvSpPr>
          <p:cNvPr id="4" name="Rectangle 3">
            <a:extLst>
              <a:ext uri="{FF2B5EF4-FFF2-40B4-BE49-F238E27FC236}">
                <a16:creationId xmlns="" xmlns:a16="http://schemas.microsoft.com/office/drawing/2014/main" id="{C1A334B7-575A-4128-BADC-26AB92EBDECB}"/>
              </a:ext>
            </a:extLst>
          </p:cNvPr>
          <p:cNvSpPr/>
          <p:nvPr/>
        </p:nvSpPr>
        <p:spPr>
          <a:xfrm>
            <a:off x="4606954" y="1196752"/>
            <a:ext cx="4414945" cy="4524315"/>
          </a:xfrm>
          <a:prstGeom prst="rect">
            <a:avLst/>
          </a:prstGeom>
        </p:spPr>
        <p:txBody>
          <a:bodyPr wrap="square">
            <a:spAutoFit/>
          </a:bodyPr>
          <a:lstStyle/>
          <a:p>
            <a:pPr marL="285750" indent="-285750" algn="just">
              <a:buFont typeface="Arial" panose="020B0604020202020204" pitchFamily="34" charset="0"/>
              <a:buChar char="•"/>
            </a:pPr>
            <a:r>
              <a:rPr lang="ro-RO"/>
              <a:t>Această putere este eficientă numai dacă este efectuată fără cunoștința persoanelor cercetate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ro-RO"/>
              <a:t>Părțile aflate în comunicare nu trebuie să perceapă măsura de colectare în timp real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ro-RO"/>
              <a:t>Este important ca furnizorii de servicii să poată fi obligați să păstreze confidențialitatea exercitării oricăror puteri</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ro-RO"/>
              <a:t>Acest lucru va scuti, de asemenea, furnizorul de servicii de orice obligație contractuală sau legală de a notifica măsura către abonați</a:t>
            </a:r>
          </a:p>
        </p:txBody>
      </p:sp>
      <p:sp>
        <p:nvSpPr>
          <p:cNvPr id="12" name="TextBox 7">
            <a:extLst>
              <a:ext uri="{FF2B5EF4-FFF2-40B4-BE49-F238E27FC236}">
                <a16:creationId xmlns="" xmlns:a16="http://schemas.microsoft.com/office/drawing/2014/main" id="{0DAB3B12-192C-4272-BFDF-D2DAC02DABB9}"/>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000">
                <a:solidFill>
                  <a:schemeClr val="bg1"/>
                </a:solidFill>
                <a:latin typeface="Verdana" panose="020B0604030504040204" pitchFamily="34" charset="0"/>
                <a:ea typeface="Verdana" panose="020B0604030504040204" pitchFamily="34" charset="0"/>
                <a:cs typeface="Verdana" charset="0"/>
              </a:rPr>
              <a:t>Interceptarea datelor de conținut </a:t>
            </a:r>
          </a:p>
        </p:txBody>
      </p:sp>
    </p:spTree>
    <p:extLst>
      <p:ext uri="{BB962C8B-B14F-4D97-AF65-F5344CB8AC3E}">
        <p14:creationId xmlns:p14="http://schemas.microsoft.com/office/powerpoint/2010/main" val="3913105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 xmlns:a16="http://schemas.microsoft.com/office/drawing/2014/main" id="{904628E1-1C55-4556-A363-EFD5F6D17A8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 xmlns:a16="http://schemas.microsoft.com/office/drawing/2014/main" id="{F8B54D8D-9DF0-4906-A1F7-1DDC178BEF8F}"/>
              </a:ext>
            </a:extLst>
          </p:cNvPr>
          <p:cNvSpPr/>
          <p:nvPr/>
        </p:nvSpPr>
        <p:spPr>
          <a:xfrm>
            <a:off x="95828" y="1196752"/>
            <a:ext cx="4476172" cy="4524315"/>
          </a:xfrm>
          <a:prstGeom prst="rect">
            <a:avLst/>
          </a:prstGeom>
        </p:spPr>
        <p:txBody>
          <a:bodyPr wrap="square">
            <a:spAutoFit/>
          </a:bodyPr>
          <a:lstStyle/>
          <a:p>
            <a:pPr marL="342900" indent="-342900" algn="just">
              <a:buFont typeface="+mj-lt"/>
              <a:buAutoNum type="arabicPeriod" startAt="2"/>
            </a:pPr>
            <a:r>
              <a:rPr lang="ro-RO" sz="1600" dirty="0"/>
              <a:t>În cazul în care o Parte, datorită principiilor stabilite de sistemul său juridic intern, nu poate adopta măsurile menționate la punctul 1.a, aceasta poate să adopte, în schimb, măsuri de ordin legislativ și alte măsuri după cum este necesar pentru a asigura colectarea sau înregistrarea în timp real a datelor de trafic  asociate cu comunicațiile specificate transmise pe teritoriul acesteia, prin aplicarea mijloacelor tehnice pe teritoriul respectiv. </a:t>
            </a:r>
          </a:p>
          <a:p>
            <a:pPr marL="342900" indent="-342900" algn="just">
              <a:buFont typeface="+mj-lt"/>
              <a:buAutoNum type="arabicPeriod" startAt="2"/>
            </a:pPr>
            <a:endParaRPr lang="en-US" sz="1600" dirty="0"/>
          </a:p>
          <a:p>
            <a:pPr marL="342900" indent="-342900" algn="just">
              <a:buFont typeface="+mj-lt"/>
              <a:buAutoNum type="arabicPeriod" startAt="2"/>
            </a:pPr>
            <a:r>
              <a:rPr lang="ro-RO" sz="1600" dirty="0"/>
              <a:t>Fiecare Parte va adopta măsuri legislative și alte măsuri necesare pentru a obliga un furnizor de servicii să păstreze confidențialitatea faptului de executare a oricărei puteri prevăzute în prezentul articol și orice informație referitoare la aceasta. </a:t>
            </a:r>
          </a:p>
          <a:p>
            <a:pPr marL="342900" indent="-342900" algn="just">
              <a:buFont typeface="+mj-lt"/>
              <a:buAutoNum type="arabicPeriod" startAt="2"/>
            </a:pPr>
            <a:endParaRPr lang="en-US" sz="1600" dirty="0"/>
          </a:p>
          <a:p>
            <a:pPr marL="342900" indent="-342900" algn="just">
              <a:buFont typeface="+mj-lt"/>
              <a:buAutoNum type="arabicPeriod" startAt="2"/>
            </a:pPr>
            <a:r>
              <a:rPr lang="ro-RO" sz="1600" dirty="0"/>
              <a:t>Competențele și procedurile menționate în prezentul articol fac </a:t>
            </a:r>
            <a:r>
              <a:rPr lang="ro-RO" sz="1600" b="1" dirty="0">
                <a:solidFill>
                  <a:srgbClr val="C00000"/>
                </a:solidFill>
              </a:rPr>
              <a:t>obiectul articolelor 14 și 15</a:t>
            </a:r>
            <a:r>
              <a:rPr lang="ro-RO" sz="1600" dirty="0"/>
              <a:t>.</a:t>
            </a:r>
          </a:p>
        </p:txBody>
      </p:sp>
      <p:sp>
        <p:nvSpPr>
          <p:cNvPr id="4" name="Rectangle 3">
            <a:extLst>
              <a:ext uri="{FF2B5EF4-FFF2-40B4-BE49-F238E27FC236}">
                <a16:creationId xmlns="" xmlns:a16="http://schemas.microsoft.com/office/drawing/2014/main" id="{C1A334B7-575A-4128-BADC-26AB92EBDECB}"/>
              </a:ext>
            </a:extLst>
          </p:cNvPr>
          <p:cNvSpPr/>
          <p:nvPr/>
        </p:nvSpPr>
        <p:spPr>
          <a:xfrm>
            <a:off x="4606954" y="1196752"/>
            <a:ext cx="4414945" cy="2031325"/>
          </a:xfrm>
          <a:prstGeom prst="rect">
            <a:avLst/>
          </a:prstGeom>
        </p:spPr>
        <p:txBody>
          <a:bodyPr wrap="square">
            <a:spAutoFit/>
          </a:bodyPr>
          <a:lstStyle/>
          <a:p>
            <a:pPr marL="342900" indent="-342900" algn="just">
              <a:buFont typeface="Arial" panose="020B0604020202020204" pitchFamily="34" charset="0"/>
              <a:buChar char="•"/>
            </a:pPr>
            <a:r>
              <a:rPr lang="ro-RO"/>
              <a:t>Există interese ridicate de confidențialitate asociate cu datele de conținut</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ro-RO"/>
              <a:t>Condițiile și garanțiile pentru interceptarea datelor de conținut sunt, de obicei, mai stricte decât la colectarea în timp real a datelor de trafic </a:t>
            </a:r>
          </a:p>
        </p:txBody>
      </p:sp>
      <p:sp>
        <p:nvSpPr>
          <p:cNvPr id="12" name="TextBox 7">
            <a:extLst>
              <a:ext uri="{FF2B5EF4-FFF2-40B4-BE49-F238E27FC236}">
                <a16:creationId xmlns="" xmlns:a16="http://schemas.microsoft.com/office/drawing/2014/main" id="{563A2997-E35E-49F6-AF7A-9D7C029C94F2}"/>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000">
                <a:solidFill>
                  <a:schemeClr val="bg1"/>
                </a:solidFill>
                <a:latin typeface="Verdana" panose="020B0604030504040204" pitchFamily="34" charset="0"/>
                <a:ea typeface="Verdana" panose="020B0604030504040204" pitchFamily="34" charset="0"/>
                <a:cs typeface="Verdana" charset="0"/>
              </a:rPr>
              <a:t>Interceptarea datelor de conținut </a:t>
            </a:r>
          </a:p>
        </p:txBody>
      </p:sp>
    </p:spTree>
    <p:extLst>
      <p:ext uri="{BB962C8B-B14F-4D97-AF65-F5344CB8AC3E}">
        <p14:creationId xmlns:p14="http://schemas.microsoft.com/office/powerpoint/2010/main" val="212688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 xmlns:a16="http://schemas.microsoft.com/office/drawing/2014/main"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cs typeface="ＭＳ Ｐゴシック" charset="0"/>
              </a:rPr>
              <a:t>Întrebare de sondaj</a:t>
            </a:r>
          </a:p>
        </p:txBody>
      </p:sp>
      <p:sp>
        <p:nvSpPr>
          <p:cNvPr id="8" name="TextBox 7">
            <a:extLst>
              <a:ext uri="{FF2B5EF4-FFF2-40B4-BE49-F238E27FC236}">
                <a16:creationId xmlns="" xmlns:a16="http://schemas.microsoft.com/office/drawing/2014/main" id="{CF4A5A40-4F3B-49B6-9081-1646BBF20341}"/>
              </a:ext>
            </a:extLst>
          </p:cNvPr>
          <p:cNvSpPr txBox="1"/>
          <p:nvPr/>
        </p:nvSpPr>
        <p:spPr>
          <a:xfrm>
            <a:off x="556983" y="1289515"/>
            <a:ext cx="8030033" cy="1938992"/>
          </a:xfrm>
          <a:prstGeom prst="rect">
            <a:avLst/>
          </a:prstGeom>
          <a:solidFill>
            <a:srgbClr val="BDD8F3"/>
          </a:solidFill>
        </p:spPr>
        <p:txBody>
          <a:bodyPr wrap="square" rtlCol="0">
            <a:spAutoFit/>
          </a:bodyPr>
          <a:lstStyle/>
          <a:p>
            <a:pPr algn="just"/>
            <a:r>
              <a:rPr lang="ro-RO" sz="2400">
                <a:solidFill>
                  <a:schemeClr val="tx1">
                    <a:lumMod val="65000"/>
                    <a:lumOff val="35000"/>
                  </a:schemeClr>
                </a:solidFill>
                <a:latin typeface="+mj-lt"/>
              </a:rPr>
              <a:t>Veți primi o cerere de eliberare a unui mandat de interceptare pentru un caz de furt. Infracțiunea se pedepsește cu maximum 6 luni de închisoare. </a:t>
            </a:r>
          </a:p>
          <a:p>
            <a:pPr algn="ctr"/>
            <a:r>
              <a:rPr lang="ro-RO" sz="2400">
                <a:solidFill>
                  <a:schemeClr val="tx1">
                    <a:lumMod val="65000"/>
                    <a:lumOff val="35000"/>
                  </a:schemeClr>
                </a:solidFill>
                <a:latin typeface="+mj-lt"/>
              </a:rPr>
              <a:t>Ar fi o utilizare valabilă a prerogativelor de interceptare în conformitate cu Convenția de la Budapesta? </a:t>
            </a:r>
          </a:p>
        </p:txBody>
      </p:sp>
      <p:sp>
        <p:nvSpPr>
          <p:cNvPr id="9" name="TextBox 8">
            <a:extLst>
              <a:ext uri="{FF2B5EF4-FFF2-40B4-BE49-F238E27FC236}">
                <a16:creationId xmlns="" xmlns:a16="http://schemas.microsoft.com/office/drawing/2014/main" id="{08ECDF7C-815B-41D8-B138-D5734008F203}"/>
              </a:ext>
            </a:extLst>
          </p:cNvPr>
          <p:cNvSpPr txBox="1"/>
          <p:nvPr/>
        </p:nvSpPr>
        <p:spPr>
          <a:xfrm>
            <a:off x="556984" y="5271219"/>
            <a:ext cx="8030032" cy="830997"/>
          </a:xfrm>
          <a:prstGeom prst="rect">
            <a:avLst/>
          </a:prstGeom>
          <a:solidFill>
            <a:schemeClr val="tx1">
              <a:lumMod val="65000"/>
              <a:lumOff val="35000"/>
            </a:schemeClr>
          </a:solidFill>
        </p:spPr>
        <p:txBody>
          <a:bodyPr wrap="square" rtlCol="0">
            <a:spAutoFit/>
          </a:bodyPr>
          <a:lstStyle/>
          <a:p>
            <a:pPr algn="ctr"/>
            <a:r>
              <a:rPr lang="ro-RO" sz="2400" dirty="0">
                <a:solidFill>
                  <a:schemeClr val="bg1"/>
                </a:solidFill>
                <a:latin typeface="+mj-lt"/>
              </a:rPr>
              <a:t>Răspunsul corect este B (interceptarea datelor de conținut  poate fi exercitată numai în cazul unor infracțiuni grave)</a:t>
            </a:r>
          </a:p>
        </p:txBody>
      </p:sp>
      <p:sp>
        <p:nvSpPr>
          <p:cNvPr id="10" name="TextBox 9">
            <a:extLst>
              <a:ext uri="{FF2B5EF4-FFF2-40B4-BE49-F238E27FC236}">
                <a16:creationId xmlns="" xmlns:a16="http://schemas.microsoft.com/office/drawing/2014/main" id="{A5BF146C-DBC3-44BF-AA98-DDEC334987B8}"/>
              </a:ext>
            </a:extLst>
          </p:cNvPr>
          <p:cNvSpPr txBox="1"/>
          <p:nvPr/>
        </p:nvSpPr>
        <p:spPr>
          <a:xfrm>
            <a:off x="556984" y="3396609"/>
            <a:ext cx="8030032" cy="830997"/>
          </a:xfrm>
          <a:prstGeom prst="rect">
            <a:avLst/>
          </a:prstGeom>
          <a:solidFill>
            <a:srgbClr val="F08A34"/>
          </a:solidFill>
        </p:spPr>
        <p:txBody>
          <a:bodyPr wrap="square" rtlCol="0">
            <a:spAutoFit/>
          </a:bodyPr>
          <a:lstStyle/>
          <a:p>
            <a:pPr marL="1828800" lvl="3" indent="-457200">
              <a:buAutoNum type="alphaUcPeriod"/>
            </a:pPr>
            <a:r>
              <a:rPr lang="ro-RO" sz="2400">
                <a:solidFill>
                  <a:schemeClr val="bg1"/>
                </a:solidFill>
                <a:latin typeface="+mj-lt"/>
              </a:rPr>
              <a:t>DA.</a:t>
            </a:r>
          </a:p>
          <a:p>
            <a:pPr marL="1828800" lvl="3" indent="-457200">
              <a:buAutoNum type="alphaUcPeriod"/>
            </a:pPr>
            <a:r>
              <a:rPr lang="ro-RO" sz="2400">
                <a:solidFill>
                  <a:schemeClr val="bg1"/>
                </a:solidFill>
                <a:latin typeface="+mj-lt"/>
              </a:rPr>
              <a:t>Nu</a:t>
            </a:r>
          </a:p>
        </p:txBody>
      </p:sp>
    </p:spTree>
    <p:extLst>
      <p:ext uri="{BB962C8B-B14F-4D97-AF65-F5344CB8AC3E}">
        <p14:creationId xmlns:p14="http://schemas.microsoft.com/office/powerpoint/2010/main" val="120820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Jurisdicție</a:t>
            </a:r>
            <a:r>
              <a:rPr lang="ro-RO" sz="3200" b="1">
                <a:solidFill>
                  <a:schemeClr val="bg1"/>
                </a:solidFill>
                <a:latin typeface="Verdana" panose="020B0604030504040204" pitchFamily="34" charset="0"/>
                <a:ea typeface="Verdana" panose="020B0604030504040204" pitchFamily="34" charset="0"/>
                <a:cs typeface="Verdana" charset="0"/>
              </a:rPr>
              <a:t> </a:t>
            </a:r>
          </a:p>
        </p:txBody>
      </p:sp>
      <p:sp>
        <p:nvSpPr>
          <p:cNvPr id="2" name="Rectangle 3">
            <a:extLst>
              <a:ext uri="{FF2B5EF4-FFF2-40B4-BE49-F238E27FC236}">
                <a16:creationId xmlns="" xmlns:a16="http://schemas.microsoft.com/office/drawing/2014/main" id="{5634059B-4894-499F-9F52-34CBBC7D316D}"/>
              </a:ext>
            </a:extLst>
          </p:cNvPr>
          <p:cNvSpPr txBox="1">
            <a:spLocks/>
          </p:cNvSpPr>
          <p:nvPr/>
        </p:nvSpPr>
        <p:spPr bwMode="auto">
          <a:xfrm>
            <a:off x="312057" y="1339037"/>
            <a:ext cx="8519885" cy="4948696"/>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ro-RO" sz="2800" b="1" i="1">
                <a:ea typeface="ＭＳ Ｐゴシック" pitchFamily="34" charset="-128"/>
              </a:rPr>
              <a:t>Competența</a:t>
            </a:r>
          </a:p>
          <a:p>
            <a:pPr marL="0" indent="0" algn="ctr" eaLnBrk="1" hangingPunct="1">
              <a:lnSpc>
                <a:spcPct val="80000"/>
              </a:lnSpc>
              <a:spcBef>
                <a:spcPts val="600"/>
              </a:spcBef>
              <a:spcAft>
                <a:spcPts val="1200"/>
              </a:spcAft>
              <a:buFont typeface="Arial" pitchFamily="34" charset="0"/>
              <a:buNone/>
              <a:defRPr/>
            </a:pPr>
            <a:r>
              <a:rPr lang="ro-RO" sz="2800" b="1" i="1">
                <a:ea typeface="ＭＳ Ｐゴシック" pitchFamily="34" charset="-128"/>
              </a:rPr>
              <a:t>(Articolul 22– Convenția de la Budapesta)</a:t>
            </a:r>
          </a:p>
          <a:p>
            <a:pPr algn="ctr" eaLnBrk="1" hangingPunct="1">
              <a:lnSpc>
                <a:spcPct val="80000"/>
              </a:lnSpc>
              <a:spcBef>
                <a:spcPts val="600"/>
              </a:spcBef>
              <a:spcAft>
                <a:spcPts val="1200"/>
              </a:spcAft>
              <a:defRPr/>
            </a:pPr>
            <a:endParaRPr lang="en-GB" altLang="sr-Latn-RS" sz="2800" i="1" dirty="0">
              <a:ea typeface="ＭＳ Ｐゴシック" pitchFamily="34" charset="-128"/>
            </a:endParaRPr>
          </a:p>
          <a:p>
            <a:pPr algn="ctr" eaLnBrk="1" hangingPunct="1">
              <a:lnSpc>
                <a:spcPct val="80000"/>
              </a:lnSpc>
              <a:spcBef>
                <a:spcPts val="600"/>
              </a:spcBef>
              <a:spcAft>
                <a:spcPts val="1200"/>
              </a:spcAft>
              <a:defRPr/>
            </a:pPr>
            <a:r>
              <a:rPr lang="ro-RO" sz="2800" i="1">
                <a:ea typeface="ＭＳ Ｐゴシック" pitchFamily="34" charset="-128"/>
              </a:rPr>
              <a:t>Oferă orientări pentru stabilirea jurisdicției asupra infracțiunilor</a:t>
            </a:r>
          </a:p>
          <a:p>
            <a:pPr algn="ctr" eaLnBrk="1" hangingPunct="1">
              <a:lnSpc>
                <a:spcPct val="80000"/>
              </a:lnSpc>
              <a:spcBef>
                <a:spcPts val="600"/>
              </a:spcBef>
              <a:spcAft>
                <a:spcPts val="1200"/>
              </a:spcAft>
              <a:defRPr/>
            </a:pPr>
            <a:r>
              <a:rPr lang="ro-RO" sz="2800" i="1">
                <a:ea typeface="ＭＳ Ｐゴシック" pitchFamily="34" charset="-128"/>
              </a:rPr>
              <a:t>Sunt amintite principiile teritorialității și naționalității </a:t>
            </a:r>
          </a:p>
          <a:p>
            <a:pPr algn="ctr" eaLnBrk="1" hangingPunct="1">
              <a:lnSpc>
                <a:spcPct val="80000"/>
              </a:lnSpc>
              <a:spcBef>
                <a:spcPts val="600"/>
              </a:spcBef>
              <a:spcAft>
                <a:spcPts val="1200"/>
              </a:spcAft>
              <a:defRPr/>
            </a:pPr>
            <a:r>
              <a:rPr lang="ro-RO" sz="2800" i="1">
                <a:ea typeface="ＭＳ Ｐゴシック" pitchFamily="34" charset="-128"/>
              </a:rPr>
              <a:t>Procese consultative atunci când două state au jurisdicții concurente </a:t>
            </a:r>
          </a:p>
        </p:txBody>
      </p:sp>
    </p:spTree>
    <p:extLst>
      <p:ext uri="{BB962C8B-B14F-4D97-AF65-F5344CB8AC3E}">
        <p14:creationId xmlns:p14="http://schemas.microsoft.com/office/powerpoint/2010/main" val="787772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21545" y="1078925"/>
            <a:ext cx="4298867" cy="5509200"/>
          </a:xfrm>
          <a:prstGeom prst="rect">
            <a:avLst/>
          </a:prstGeom>
        </p:spPr>
        <p:txBody>
          <a:bodyPr wrap="square">
            <a:spAutoFit/>
          </a:bodyPr>
          <a:lstStyle/>
          <a:p>
            <a:pPr marL="342900" indent="-342900" algn="just">
              <a:buFont typeface="+mj-lt"/>
              <a:buAutoNum type="arabicPeriod"/>
            </a:pPr>
            <a:r>
              <a:rPr lang="ro-RO" sz="1600" dirty="0"/>
              <a:t>Fiecare parte adoptă măsuri legislative și alte măsuri necesare pentru a stabili competența privind orice infracțiune stabilită în conformitate cu articolele 2 până la  11 din prezenta Convenție, când infracțiunea este comisă: </a:t>
            </a:r>
          </a:p>
          <a:p>
            <a:pPr marL="800100" lvl="1" indent="-342900" algn="just">
              <a:buFont typeface="+mj-lt"/>
              <a:buAutoNum type="alphaLcPeriod"/>
            </a:pPr>
            <a:r>
              <a:rPr lang="ro-RO" sz="1600" dirty="0"/>
              <a:t> </a:t>
            </a:r>
            <a:r>
              <a:rPr lang="ro-RO" sz="1600" b="1" dirty="0">
                <a:solidFill>
                  <a:srgbClr val="C00000"/>
                </a:solidFill>
              </a:rPr>
              <a:t>pe teritoriul acesteia</a:t>
            </a:r>
            <a:r>
              <a:rPr lang="ro-RO" sz="1600" dirty="0"/>
              <a:t>; sau </a:t>
            </a:r>
          </a:p>
          <a:p>
            <a:pPr marL="800100" lvl="1" indent="-342900" algn="just">
              <a:buFont typeface="+mj-lt"/>
              <a:buAutoNum type="alphaLcPeriod"/>
            </a:pPr>
            <a:r>
              <a:rPr lang="ro-RO" sz="1600" dirty="0"/>
              <a:t>la bordul unui vas sub pavilionul acestei Părți; sau </a:t>
            </a:r>
          </a:p>
          <a:p>
            <a:pPr marL="800100" lvl="1" indent="-342900" algn="just">
              <a:buFont typeface="+mj-lt"/>
              <a:buAutoNum type="alphaLcPeriod"/>
            </a:pPr>
            <a:r>
              <a:rPr lang="ro-RO" sz="1600" dirty="0"/>
              <a:t>la bordul unei aeronave înregistrate conform legilor acestei Părți; sau </a:t>
            </a:r>
          </a:p>
          <a:p>
            <a:pPr marL="800100" lvl="1" indent="-342900" algn="just">
              <a:buFont typeface="+mj-lt"/>
              <a:buAutoNum type="alphaLcPeriod"/>
            </a:pPr>
            <a:r>
              <a:rPr lang="ro-RO" sz="1600" dirty="0"/>
              <a:t>de către unul dintre cetățenii săi, dacă infracțiunea este pedepsită în temeiul dreptului penal acolo unde a fost comisă sau dacă infracțiunea este comisă în afara jurisdicției teritoriale a oricărui stat. </a:t>
            </a:r>
          </a:p>
          <a:p>
            <a:pPr marL="342900" indent="-342900" algn="just">
              <a:buFont typeface="+mj-lt"/>
              <a:buAutoNum type="arabicPeriod"/>
            </a:pPr>
            <a:endParaRPr lang="en-US" sz="1600" dirty="0"/>
          </a:p>
          <a:p>
            <a:pPr marL="342900" indent="-342900" algn="just">
              <a:buFont typeface="+mj-lt"/>
              <a:buAutoNum type="arabicPeriod"/>
            </a:pPr>
            <a:r>
              <a:rPr lang="ro-RO" sz="1600" dirty="0"/>
              <a:t>Fiecare Parte își poate rezerva dreptul de a nu aplica sau de aplica regulile de competență descrise în paragrafele 1.b la 1.d al prezentului articole sau orice parte din acestea numai în cazuri și situații specifice. </a:t>
            </a:r>
          </a:p>
        </p:txBody>
      </p:sp>
      <p:sp>
        <p:nvSpPr>
          <p:cNvPr id="6" name="Rectangle 5">
            <a:extLst>
              <a:ext uri="{FF2B5EF4-FFF2-40B4-BE49-F238E27FC236}">
                <a16:creationId xmlns="" xmlns:a16="http://schemas.microsoft.com/office/drawing/2014/main" id="{524B6456-681F-2F44-A01A-AD3514E81BD2}"/>
              </a:ext>
            </a:extLst>
          </p:cNvPr>
          <p:cNvSpPr/>
          <p:nvPr/>
        </p:nvSpPr>
        <p:spPr>
          <a:xfrm>
            <a:off x="4557100" y="1078925"/>
            <a:ext cx="4465355" cy="3262432"/>
          </a:xfrm>
          <a:prstGeom prst="rect">
            <a:avLst/>
          </a:prstGeom>
        </p:spPr>
        <p:txBody>
          <a:bodyPr wrap="square">
            <a:spAutoFit/>
          </a:bodyPr>
          <a:lstStyle/>
          <a:p>
            <a:pPr marL="342900" indent="-342900" algn="just">
              <a:buFont typeface="Arial" panose="020B0604020202020204" pitchFamily="34" charset="0"/>
              <a:buChar char="•"/>
            </a:pPr>
            <a:r>
              <a:rPr lang="ro-RO"/>
              <a:t>Se bazează pe principiul teritorialității </a:t>
            </a:r>
          </a:p>
          <a:p>
            <a:pPr marL="342900" indent="-342900" algn="just">
              <a:buFont typeface="Arial" panose="020B0604020202020204" pitchFamily="34" charset="0"/>
              <a:buChar char="•"/>
            </a:pPr>
            <a:endParaRPr lang="en-GB" dirty="0"/>
          </a:p>
          <a:p>
            <a:pPr marL="342900" indent="-342900" algn="just">
              <a:buFont typeface="Arial" panose="020B0604020202020204" pitchFamily="34" charset="0"/>
              <a:buChar char="•"/>
            </a:pPr>
            <a:r>
              <a:rPr lang="ro-RO"/>
              <a:t>Cere fiecărei părți să pedepsească infracțiunile comise  pe teritoriul acesteia </a:t>
            </a:r>
          </a:p>
          <a:p>
            <a:pPr marL="342900" indent="-342900" algn="just">
              <a:buFont typeface="Arial" panose="020B0604020202020204" pitchFamily="34" charset="0"/>
              <a:buChar char="•"/>
            </a:pPr>
            <a:endParaRPr lang="en-GB" dirty="0"/>
          </a:p>
          <a:p>
            <a:pPr marL="342900" indent="-342900" algn="just">
              <a:buFont typeface="Arial" panose="020B0604020202020204" pitchFamily="34" charset="0"/>
              <a:buChar char="•"/>
            </a:pPr>
            <a:r>
              <a:rPr lang="ro-RO"/>
              <a:t>Competența teritorială poate fi afirmată dacă, de exemplu:</a:t>
            </a:r>
          </a:p>
          <a:p>
            <a:pPr marL="800100" lvl="1" indent="-342900" algn="just">
              <a:buFont typeface="Calibri" panose="020F0502020204030204" pitchFamily="34" charset="0"/>
              <a:buChar char="‐"/>
            </a:pPr>
            <a:r>
              <a:rPr lang="ro-RO" sz="1600"/>
              <a:t>Atât persoana care atacă un sistem informatic, cât și sistemul informatic victimă sunt situate pe teritoriu</a:t>
            </a:r>
          </a:p>
          <a:p>
            <a:pPr marL="800100" lvl="1" indent="-342900" algn="just">
              <a:buFont typeface="Calibri" panose="020F0502020204030204" pitchFamily="34" charset="0"/>
              <a:buChar char="‐"/>
            </a:pPr>
            <a:r>
              <a:rPr lang="ro-RO" sz="1600"/>
              <a:t>Sistemul informatic victimă este situat în teritoriu, dar atacatorul nu este</a:t>
            </a:r>
          </a:p>
        </p:txBody>
      </p:sp>
      <p:sp>
        <p:nvSpPr>
          <p:cNvPr id="12" name="TextBox 7">
            <a:extLst>
              <a:ext uri="{FF2B5EF4-FFF2-40B4-BE49-F238E27FC236}">
                <a16:creationId xmlns="" xmlns:a16="http://schemas.microsoft.com/office/drawing/2014/main" id="{0B3BF641-E1A4-4005-989C-3B68B988DDB5}"/>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Competența</a:t>
            </a:r>
            <a:r>
              <a:rPr lang="ro-RO" sz="3200" b="1">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2116449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BA244C-489D-417D-B8AB-CB954192CB36}"/>
              </a:ext>
            </a:extLst>
          </p:cNvPr>
          <p:cNvSpPr>
            <a:spLocks noGrp="1"/>
          </p:cNvSpPr>
          <p:nvPr>
            <p:ph type="title"/>
          </p:nvPr>
        </p:nvSpPr>
        <p:spPr/>
        <p:txBody>
          <a:bodyPr/>
          <a:lstStyle/>
          <a:p>
            <a:r>
              <a:rPr lang="ro-RO">
                <a:latin typeface="+mn-lt"/>
              </a:rPr>
              <a:t>PERCHEZIȚIA ȘI SECHESTRAREA datelor stocate pe calculator</a:t>
            </a:r>
          </a:p>
        </p:txBody>
      </p:sp>
      <p:sp>
        <p:nvSpPr>
          <p:cNvPr id="3" name="Text Placeholder 2">
            <a:extLst>
              <a:ext uri="{FF2B5EF4-FFF2-40B4-BE49-F238E27FC236}">
                <a16:creationId xmlns="" xmlns:a16="http://schemas.microsoft.com/office/drawing/2014/main" id="{E380FE40-902C-48A0-8E4E-962AA387FB67}"/>
              </a:ext>
            </a:extLst>
          </p:cNvPr>
          <p:cNvSpPr>
            <a:spLocks noGrp="1"/>
          </p:cNvSpPr>
          <p:nvPr>
            <p:ph type="body" idx="1"/>
          </p:nvPr>
        </p:nvSpPr>
        <p:spPr/>
        <p:txBody>
          <a:bodyPr/>
          <a:lstStyle/>
          <a:p>
            <a:r>
              <a:rPr lang="ro-RO"/>
              <a:t>Competențele procedurale în cadrul Convenției de la Budapesta - Partea 2</a:t>
            </a:r>
          </a:p>
        </p:txBody>
      </p:sp>
      <p:sp>
        <p:nvSpPr>
          <p:cNvPr id="9" name="TextBox 7">
            <a:extLst>
              <a:ext uri="{FF2B5EF4-FFF2-40B4-BE49-F238E27FC236}">
                <a16:creationId xmlns="" xmlns:a16="http://schemas.microsoft.com/office/drawing/2014/main" id="{7B9BC96D-6AC8-4249-9F3D-D92372DB1900}"/>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charset="0"/>
                <a:cs typeface="Verdana" charset="0"/>
              </a:rPr>
              <a:t>Secțiunea 1</a:t>
            </a:r>
          </a:p>
        </p:txBody>
      </p:sp>
      <p:sp>
        <p:nvSpPr>
          <p:cNvPr id="12" name="Slide Number Placeholder 4">
            <a:extLst>
              <a:ext uri="{FF2B5EF4-FFF2-40B4-BE49-F238E27FC236}">
                <a16:creationId xmlns="" xmlns:a16="http://schemas.microsoft.com/office/drawing/2014/main" id="{4120CC53-4CBC-4E13-B00B-B6842626CCD1}"/>
              </a:ext>
            </a:extLst>
          </p:cNvPr>
          <p:cNvSpPr txBox="1">
            <a:spLocks/>
          </p:cNvSpPr>
          <p:nvPr/>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5</a:t>
            </a:fld>
            <a:endParaRPr lang="en-GB" sz="900" b="1">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04817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21545" y="1094083"/>
            <a:ext cx="4298867" cy="5509200"/>
          </a:xfrm>
          <a:prstGeom prst="rect">
            <a:avLst/>
          </a:prstGeom>
        </p:spPr>
        <p:txBody>
          <a:bodyPr wrap="square">
            <a:spAutoFit/>
          </a:bodyPr>
          <a:lstStyle/>
          <a:p>
            <a:pPr marL="342900" indent="-342900" algn="just">
              <a:buFont typeface="+mj-lt"/>
              <a:buAutoNum type="arabicPeriod"/>
            </a:pPr>
            <a:r>
              <a:rPr lang="ro-RO" sz="1600" dirty="0"/>
              <a:t>Fiecare parte adoptă măsuri legislative și alte măsuri necesare pentru a stabili competența privind orice infracțiune stabilită în conformitate cu articolele 2 până la  11 din prezenta Convenție, când infracțiunea este comisă: </a:t>
            </a:r>
          </a:p>
          <a:p>
            <a:pPr marL="800100" lvl="1" indent="-342900" algn="just">
              <a:buFont typeface="+mj-lt"/>
              <a:buAutoNum type="alphaLcPeriod"/>
            </a:pPr>
            <a:r>
              <a:rPr lang="ro-RO" sz="1600" dirty="0"/>
              <a:t>pe teritoriul acesteia; sau </a:t>
            </a:r>
          </a:p>
          <a:p>
            <a:pPr marL="800100" lvl="1" indent="-342900" algn="just">
              <a:buFont typeface="+mj-lt"/>
              <a:buAutoNum type="alphaLcPeriod"/>
            </a:pPr>
            <a:r>
              <a:rPr lang="ro-RO" sz="1600" b="1" dirty="0">
                <a:solidFill>
                  <a:srgbClr val="C00000"/>
                </a:solidFill>
              </a:rPr>
              <a:t>la bordul unui vas sub pavilionul </a:t>
            </a:r>
            <a:r>
              <a:rPr lang="ro-RO" sz="1600" dirty="0"/>
              <a:t>acestei Părți; sau </a:t>
            </a:r>
          </a:p>
          <a:p>
            <a:pPr marL="800100" lvl="1" indent="-342900" algn="just">
              <a:buFont typeface="+mj-lt"/>
              <a:buAutoNum type="alphaLcPeriod"/>
            </a:pPr>
            <a:r>
              <a:rPr lang="ro-RO" sz="1600" b="1" dirty="0">
                <a:solidFill>
                  <a:srgbClr val="C00000"/>
                </a:solidFill>
              </a:rPr>
              <a:t>la bordul unei aeronave înregistrate conform legilor</a:t>
            </a:r>
            <a:r>
              <a:rPr lang="ro-RO" sz="1600" dirty="0"/>
              <a:t> acestei Părți; sau </a:t>
            </a:r>
          </a:p>
          <a:p>
            <a:pPr marL="800100" lvl="1" indent="-342900" algn="just">
              <a:buFont typeface="+mj-lt"/>
              <a:buAutoNum type="alphaLcPeriod"/>
            </a:pPr>
            <a:r>
              <a:rPr lang="ro-RO" sz="1600" dirty="0"/>
              <a:t>de către unul dintre cetățenii săi, dacă infracțiunea este pedepsită în temeiul dreptului penal acolo unde a fost comisă sau dacă infracțiunea este comisă în afara competenței teritoriale a oricărui stat. </a:t>
            </a:r>
          </a:p>
          <a:p>
            <a:pPr marL="342900" indent="-342900" algn="just">
              <a:buFont typeface="+mj-lt"/>
              <a:buAutoNum type="arabicPeriod"/>
            </a:pPr>
            <a:endParaRPr lang="en-US" sz="1600" dirty="0"/>
          </a:p>
          <a:p>
            <a:pPr marL="342900" indent="-342900" algn="just">
              <a:buFont typeface="+mj-lt"/>
              <a:buAutoNum type="arabicPeriod"/>
            </a:pPr>
            <a:r>
              <a:rPr lang="ro-RO" sz="1600" dirty="0"/>
              <a:t>Fiecare Parte își poate rezerva dreptul de a nu aplica sau de aplica regulile de competență descrise în paragrafele 1.b la 1.d al prezentului articole sau orice parte din acestea numai în cazuri și situații specifice.</a:t>
            </a:r>
          </a:p>
        </p:txBody>
      </p:sp>
      <p:sp>
        <p:nvSpPr>
          <p:cNvPr id="6" name="Rectangle 5">
            <a:extLst>
              <a:ext uri="{FF2B5EF4-FFF2-40B4-BE49-F238E27FC236}">
                <a16:creationId xmlns="" xmlns:a16="http://schemas.microsoft.com/office/drawing/2014/main" id="{524B6456-681F-2F44-A01A-AD3514E81BD2}"/>
              </a:ext>
            </a:extLst>
          </p:cNvPr>
          <p:cNvSpPr/>
          <p:nvPr/>
        </p:nvSpPr>
        <p:spPr>
          <a:xfrm>
            <a:off x="4541957" y="1094083"/>
            <a:ext cx="4465355" cy="3477875"/>
          </a:xfrm>
          <a:prstGeom prst="rect">
            <a:avLst/>
          </a:prstGeom>
        </p:spPr>
        <p:txBody>
          <a:bodyPr wrap="square">
            <a:spAutoFit/>
          </a:bodyPr>
          <a:lstStyle/>
          <a:p>
            <a:pPr marL="342900" indent="-342900" algn="just">
              <a:buFont typeface="Arial" panose="020B0604020202020204" pitchFamily="34" charset="0"/>
              <a:buChar char="•"/>
            </a:pPr>
            <a:r>
              <a:rPr lang="ro-RO" sz="2000"/>
              <a:t>Variantă a  principiului teritorialității </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ro-RO" sz="2000"/>
              <a:t>Multe țări și-au afirmat în general competența asupra navelor care le arborează pavilionul sau a aeronavelor înregistrate conform legilor lor - privindu-le ca extensii ale teritoriului </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ro-RO" sz="2000"/>
              <a:t>Includerea este utilă atunci când nava sau aeronava nu este pe teritoriul țării la momentul comiterii infracțiunii  </a:t>
            </a:r>
          </a:p>
        </p:txBody>
      </p:sp>
      <p:sp>
        <p:nvSpPr>
          <p:cNvPr id="12" name="TextBox 7">
            <a:extLst>
              <a:ext uri="{FF2B5EF4-FFF2-40B4-BE49-F238E27FC236}">
                <a16:creationId xmlns="" xmlns:a16="http://schemas.microsoft.com/office/drawing/2014/main" id="{B8F00032-7A6B-4E98-AF16-C047A405DBB3}"/>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Competența</a:t>
            </a:r>
            <a:r>
              <a:rPr lang="ro-RO" sz="3200" b="1">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1292209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21545" y="1128776"/>
            <a:ext cx="4298867" cy="5755422"/>
          </a:xfrm>
          <a:prstGeom prst="rect">
            <a:avLst/>
          </a:prstGeom>
        </p:spPr>
        <p:txBody>
          <a:bodyPr wrap="square">
            <a:spAutoFit/>
          </a:bodyPr>
          <a:lstStyle/>
          <a:p>
            <a:pPr marL="342900" indent="-342900" algn="just">
              <a:buFont typeface="+mj-lt"/>
              <a:buAutoNum type="arabicPeriod"/>
            </a:pPr>
            <a:r>
              <a:rPr lang="ro-RO" sz="1600" dirty="0"/>
              <a:t>Fiecare parte adoptă măsuri legislative și alte măsuri necesare pentru a stabili competența privind orice infracțiune stabilită în conformitate cu articolele 2 până la  11 din prezenta Convenție, când infracțiunea este comisă: </a:t>
            </a:r>
          </a:p>
          <a:p>
            <a:pPr marL="800100" lvl="1" indent="-342900" algn="just">
              <a:buFont typeface="+mj-lt"/>
              <a:buAutoNum type="alphaLcPeriod"/>
            </a:pPr>
            <a:r>
              <a:rPr lang="ro-RO" sz="1600" dirty="0"/>
              <a:t>pe teritoriul acesteia; sau </a:t>
            </a:r>
          </a:p>
          <a:p>
            <a:pPr marL="800100" lvl="1" indent="-342900" algn="just">
              <a:buFont typeface="+mj-lt"/>
              <a:buAutoNum type="alphaLcPeriod"/>
            </a:pPr>
            <a:r>
              <a:rPr lang="ro-RO" sz="1600" dirty="0"/>
              <a:t>la bordul unui vas sub pavilionul acestei Părți; sau </a:t>
            </a:r>
          </a:p>
          <a:p>
            <a:pPr marL="800100" lvl="1" indent="-342900" algn="just">
              <a:buFont typeface="+mj-lt"/>
              <a:buAutoNum type="alphaLcPeriod"/>
            </a:pPr>
            <a:r>
              <a:rPr lang="ro-RO" sz="1600" dirty="0"/>
              <a:t>la bordul unei aeronave înregistrate conform legilor acestei Părți; sau </a:t>
            </a:r>
          </a:p>
          <a:p>
            <a:pPr marL="800100" lvl="1" indent="-342900" algn="just">
              <a:buFont typeface="+mj-lt"/>
              <a:buAutoNum type="alphaLcPeriod"/>
            </a:pPr>
            <a:r>
              <a:rPr lang="ro-RO" sz="1600" dirty="0"/>
              <a:t>de către </a:t>
            </a:r>
            <a:r>
              <a:rPr lang="ro-RO" sz="1600" b="1" dirty="0">
                <a:solidFill>
                  <a:srgbClr val="C00000"/>
                </a:solidFill>
              </a:rPr>
              <a:t>unul dintre cetățenii săi, dacă infracțiunea este pedepsită </a:t>
            </a:r>
            <a:r>
              <a:rPr lang="ro-RO" sz="1600" dirty="0"/>
              <a:t> în temeiul dreptului penal </a:t>
            </a:r>
            <a:r>
              <a:rPr lang="ro-RO" sz="1600" b="1" dirty="0">
                <a:solidFill>
                  <a:srgbClr val="C00000"/>
                </a:solidFill>
              </a:rPr>
              <a:t>acolo unde a fost comisă</a:t>
            </a:r>
            <a:r>
              <a:rPr lang="ro-RO" sz="1600" dirty="0"/>
              <a:t> sau dacă infracțiunea este comisă </a:t>
            </a:r>
            <a:r>
              <a:rPr lang="ro-RO" sz="1600" b="1" dirty="0">
                <a:solidFill>
                  <a:srgbClr val="C00000"/>
                </a:solidFill>
              </a:rPr>
              <a:t>în afara jurisdicției teritoriale a oricărui stat</a:t>
            </a:r>
            <a:r>
              <a:rPr lang="ro-RO" sz="1600" dirty="0"/>
              <a:t>. </a:t>
            </a:r>
          </a:p>
          <a:p>
            <a:pPr marL="342900" indent="-342900" algn="just">
              <a:buFont typeface="+mj-lt"/>
              <a:buAutoNum type="arabicPeriod"/>
            </a:pPr>
            <a:endParaRPr lang="en-US" sz="1600" dirty="0"/>
          </a:p>
          <a:p>
            <a:pPr marL="342900" indent="-342900" algn="just">
              <a:buFont typeface="+mj-lt"/>
              <a:buAutoNum type="arabicPeriod"/>
            </a:pPr>
            <a:r>
              <a:rPr lang="ro-RO" sz="1600" dirty="0"/>
              <a:t>Fiecare Parte își poate rezerva dreptul de a nu aplica sau de aplica regulile de competență descrise în paragrafele 1.b la 1.d al prezentului articole sau orice parte din acestea numai în cazuri și situații specifice.</a:t>
            </a:r>
          </a:p>
        </p:txBody>
      </p:sp>
      <p:sp>
        <p:nvSpPr>
          <p:cNvPr id="6" name="Rectangle 5">
            <a:extLst>
              <a:ext uri="{FF2B5EF4-FFF2-40B4-BE49-F238E27FC236}">
                <a16:creationId xmlns="" xmlns:a16="http://schemas.microsoft.com/office/drawing/2014/main" id="{524B6456-681F-2F44-A01A-AD3514E81BD2}"/>
              </a:ext>
            </a:extLst>
          </p:cNvPr>
          <p:cNvSpPr/>
          <p:nvPr/>
        </p:nvSpPr>
        <p:spPr>
          <a:xfrm>
            <a:off x="4541957" y="1128776"/>
            <a:ext cx="4465355" cy="4093428"/>
          </a:xfrm>
          <a:prstGeom prst="rect">
            <a:avLst/>
          </a:prstGeom>
        </p:spPr>
        <p:txBody>
          <a:bodyPr wrap="square">
            <a:spAutoFit/>
          </a:bodyPr>
          <a:lstStyle/>
          <a:p>
            <a:pPr marL="342900" indent="-342900" algn="just">
              <a:buFont typeface="Arial" panose="020B0604020202020204" pitchFamily="34" charset="0"/>
              <a:buChar char="•"/>
            </a:pPr>
            <a:r>
              <a:rPr lang="ro-RO" sz="2000"/>
              <a:t>Pe baza principiului naționalității adoptat de multe țări civile </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ro-RO" sz="2000"/>
              <a:t>Obligă cetățenii țării să respecte legile acesteia chiar și atunci când nu sunt pe teritoriul țării </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ro-RO" sz="2000"/>
              <a:t>Acest principiu poate fi aplicat numai în cazul în care conduita:</a:t>
            </a:r>
          </a:p>
          <a:p>
            <a:pPr marL="800100" lvl="1" indent="-342900" algn="just">
              <a:buFont typeface="Calibri" panose="020F0502020204030204" pitchFamily="34" charset="0"/>
              <a:buChar char="‐"/>
            </a:pPr>
            <a:r>
              <a:rPr lang="ro-RO"/>
              <a:t>este infracțiune și în teritoriul unde a fost comisă  </a:t>
            </a:r>
          </a:p>
          <a:p>
            <a:pPr marL="800100" lvl="1" indent="-342900" algn="just">
              <a:buFont typeface="Calibri" panose="020F0502020204030204" pitchFamily="34" charset="0"/>
              <a:buChar char="‐"/>
            </a:pPr>
            <a:r>
              <a:rPr lang="ro-RO"/>
              <a:t>nu este comisă în competența teritorială a altui stat  </a:t>
            </a:r>
          </a:p>
        </p:txBody>
      </p:sp>
      <p:sp>
        <p:nvSpPr>
          <p:cNvPr id="12" name="TextBox 7">
            <a:extLst>
              <a:ext uri="{FF2B5EF4-FFF2-40B4-BE49-F238E27FC236}">
                <a16:creationId xmlns="" xmlns:a16="http://schemas.microsoft.com/office/drawing/2014/main" id="{792417BA-DC5A-42C5-9271-07C9E2B429B6}"/>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Competența</a:t>
            </a:r>
            <a:r>
              <a:rPr lang="ro-RO" sz="3200" b="1">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596284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34121" y="1150005"/>
            <a:ext cx="4298867" cy="4955203"/>
          </a:xfrm>
          <a:prstGeom prst="rect">
            <a:avLst/>
          </a:prstGeom>
        </p:spPr>
        <p:txBody>
          <a:bodyPr wrap="square">
            <a:spAutoFit/>
          </a:bodyPr>
          <a:lstStyle/>
          <a:p>
            <a:pPr marL="342900" indent="-342900" algn="just">
              <a:buFont typeface="+mj-lt"/>
              <a:buAutoNum type="arabicPeriod"/>
            </a:pPr>
            <a:r>
              <a:rPr lang="ro-RO" sz="1500" dirty="0"/>
              <a:t>Fiecare parte adoptă măsuri legislative și alte măsuri necesare pentru a stabili competența privind orice infracțiune stabilită în conformitate cu articolele 2 până la  11 din prezenta Convenție, când infracțiunea este comisă: </a:t>
            </a:r>
          </a:p>
          <a:p>
            <a:pPr marL="800100" lvl="1" indent="-342900" algn="just">
              <a:buFont typeface="+mj-lt"/>
              <a:buAutoNum type="alphaLcPeriod"/>
            </a:pPr>
            <a:r>
              <a:rPr lang="ro-RO" sz="1500" dirty="0"/>
              <a:t>pe teritoriul acesteia; sau </a:t>
            </a:r>
          </a:p>
          <a:p>
            <a:pPr marL="800100" lvl="1" indent="-342900" algn="just">
              <a:buFont typeface="+mj-lt"/>
              <a:buAutoNum type="alphaLcPeriod"/>
            </a:pPr>
            <a:r>
              <a:rPr lang="ro-RO" sz="1500" dirty="0"/>
              <a:t>la bordul unui vas sub pavilionul acestei Părți; sau </a:t>
            </a:r>
          </a:p>
          <a:p>
            <a:pPr marL="800100" lvl="1" indent="-342900" algn="just">
              <a:buFont typeface="+mj-lt"/>
              <a:buAutoNum type="alphaLcPeriod"/>
            </a:pPr>
            <a:r>
              <a:rPr lang="ro-RO" sz="1500" dirty="0"/>
              <a:t>la bordul unei aeronave înregistrate conform legilor acestei Părți; sau </a:t>
            </a:r>
          </a:p>
          <a:p>
            <a:pPr marL="800100" lvl="1" indent="-342900" algn="just">
              <a:buFont typeface="+mj-lt"/>
              <a:buAutoNum type="alphaLcPeriod"/>
            </a:pPr>
            <a:r>
              <a:rPr lang="ro-RO" sz="1500" dirty="0"/>
              <a:t>de către unul dintre cetățenii săi, dacă infracțiunea este pedepsită în temeiul dreptului penal acolo unde a fost comisă sau dacă infracțiunea este comisă în afara competenței teritoriale a oricărui stat. </a:t>
            </a:r>
          </a:p>
          <a:p>
            <a:pPr marL="342900" indent="-342900" algn="just">
              <a:buFont typeface="+mj-lt"/>
              <a:buAutoNum type="arabicPeriod"/>
            </a:pPr>
            <a:endParaRPr lang="en-US" sz="1500" dirty="0"/>
          </a:p>
          <a:p>
            <a:pPr marL="342900" indent="-342900" algn="just">
              <a:buFont typeface="+mj-lt"/>
              <a:buAutoNum type="arabicPeriod"/>
            </a:pPr>
            <a:r>
              <a:rPr lang="ro-RO" sz="1500" dirty="0"/>
              <a:t>Fiecare Parte își poate </a:t>
            </a:r>
            <a:r>
              <a:rPr lang="ro-RO" sz="1500" b="1" dirty="0">
                <a:solidFill>
                  <a:srgbClr val="C00000"/>
                </a:solidFill>
              </a:rPr>
              <a:t>rezerva dreptul de a nu aplica sau de aplica regulile de competență descrise în paragrafele 1.b la 1.d </a:t>
            </a:r>
            <a:r>
              <a:rPr lang="ro-RO" sz="1500" dirty="0"/>
              <a:t>ale prezentului articol sau orice parte din acestea </a:t>
            </a:r>
            <a:r>
              <a:rPr lang="ro-RO" sz="1500" b="1" dirty="0">
                <a:solidFill>
                  <a:srgbClr val="C00000"/>
                </a:solidFill>
              </a:rPr>
              <a:t>numai în cazuri și situații specifice</a:t>
            </a:r>
            <a:r>
              <a:rPr lang="ro-RO" sz="1600" dirty="0"/>
              <a:t>.</a:t>
            </a:r>
          </a:p>
        </p:txBody>
      </p:sp>
      <p:sp>
        <p:nvSpPr>
          <p:cNvPr id="6" name="Rectangle 5">
            <a:extLst>
              <a:ext uri="{FF2B5EF4-FFF2-40B4-BE49-F238E27FC236}">
                <a16:creationId xmlns="" xmlns:a16="http://schemas.microsoft.com/office/drawing/2014/main" id="{524B6456-681F-2F44-A01A-AD3514E81BD2}"/>
              </a:ext>
            </a:extLst>
          </p:cNvPr>
          <p:cNvSpPr/>
          <p:nvPr/>
        </p:nvSpPr>
        <p:spPr>
          <a:xfrm>
            <a:off x="4544524" y="1150005"/>
            <a:ext cx="4465355" cy="3370153"/>
          </a:xfrm>
          <a:prstGeom prst="rect">
            <a:avLst/>
          </a:prstGeom>
        </p:spPr>
        <p:txBody>
          <a:bodyPr wrap="square">
            <a:spAutoFit/>
          </a:bodyPr>
          <a:lstStyle/>
          <a:p>
            <a:pPr marL="342900" indent="-342900" algn="just">
              <a:buFont typeface="Arial" panose="020B0604020202020204" pitchFamily="34" charset="0"/>
              <a:buChar char="•"/>
            </a:pPr>
            <a:r>
              <a:rPr lang="ro-RO" sz="2000"/>
              <a:t>Statele pot opta să nu-și exercite competența, în întregime sau parțial, asupra infracțiunilor comise: </a:t>
            </a:r>
          </a:p>
          <a:p>
            <a:pPr marL="742950" lvl="1" indent="-285750" algn="just">
              <a:buFont typeface="Calibri Light" panose="020F0302020204030204" pitchFamily="34" charset="0"/>
              <a:buChar char="‐"/>
            </a:pPr>
            <a:r>
              <a:rPr lang="ro-RO"/>
              <a:t>la bordul unei nave sub pavilionul acestora</a:t>
            </a:r>
          </a:p>
          <a:p>
            <a:pPr marL="742950" lvl="1" indent="-285750" algn="just">
              <a:buFont typeface="Calibri Light" panose="020F0302020204030204" pitchFamily="34" charset="0"/>
              <a:buChar char="‐"/>
            </a:pPr>
            <a:r>
              <a:rPr lang="ro-RO"/>
              <a:t>la bordul unei aeronave înregistrate în temeiul legilor acestora</a:t>
            </a:r>
          </a:p>
          <a:p>
            <a:pPr marL="742950" lvl="1" indent="-285750" algn="just">
              <a:buFont typeface="Calibri Light" panose="020F0302020204030204" pitchFamily="34" charset="0"/>
              <a:buChar char="‐"/>
            </a:pPr>
            <a:r>
              <a:rPr lang="ro-RO"/>
              <a:t>de cetățenii acestora </a:t>
            </a:r>
          </a:p>
          <a:p>
            <a:pPr marL="342900" indent="-342900" algn="just">
              <a:buFont typeface="Arial" panose="020B0604020202020204" pitchFamily="34" charset="0"/>
              <a:buChar char="•"/>
            </a:pPr>
            <a:endParaRPr lang="en-GB" sz="2100" dirty="0"/>
          </a:p>
          <a:p>
            <a:pPr marL="342900" indent="-342900" algn="just">
              <a:buFont typeface="Arial" panose="020B0604020202020204" pitchFamily="34" charset="0"/>
              <a:buChar char="•"/>
            </a:pPr>
            <a:r>
              <a:rPr lang="ro-RO" sz="2000"/>
              <a:t>Cu toate acestea, aplicarea principiului teritorialității din Art. 22.1.a. este obligatorie </a:t>
            </a:r>
          </a:p>
        </p:txBody>
      </p:sp>
      <p:sp>
        <p:nvSpPr>
          <p:cNvPr id="12" name="TextBox 7">
            <a:extLst>
              <a:ext uri="{FF2B5EF4-FFF2-40B4-BE49-F238E27FC236}">
                <a16:creationId xmlns="" xmlns:a16="http://schemas.microsoft.com/office/drawing/2014/main" id="{D6B09DD1-51FA-465F-8AE8-FE1BF5EA68BD}"/>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Competența</a:t>
            </a:r>
            <a:r>
              <a:rPr lang="ro-RO" sz="3200" b="1">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452110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29117" y="1336957"/>
            <a:ext cx="4298867" cy="5016758"/>
          </a:xfrm>
          <a:prstGeom prst="rect">
            <a:avLst/>
          </a:prstGeom>
        </p:spPr>
        <p:txBody>
          <a:bodyPr wrap="square">
            <a:spAutoFit/>
          </a:bodyPr>
          <a:lstStyle/>
          <a:p>
            <a:pPr marL="342900" indent="-342900" algn="just">
              <a:buFont typeface="+mj-lt"/>
              <a:buAutoNum type="arabicPeriod" startAt="3"/>
            </a:pPr>
            <a:r>
              <a:rPr lang="ro-RO" sz="1600" dirty="0"/>
              <a:t>Fiecare Parte va adopta măsurile necesare pentru a stabili competența asupra infracțiunilor la care se referă  Articolul 24, paragraful 1, al prezentei  Convenții, în cazurile în care </a:t>
            </a:r>
            <a:r>
              <a:rPr lang="ro-RO" sz="1600" b="1" dirty="0">
                <a:solidFill>
                  <a:srgbClr val="C00000"/>
                </a:solidFill>
              </a:rPr>
              <a:t>un infractor suspect este prezent pe teritoriul acesteia și nu-l/nu o extrădează </a:t>
            </a:r>
            <a:r>
              <a:rPr lang="ro-RO" sz="1600" dirty="0"/>
              <a:t>către o altă Parte, </a:t>
            </a:r>
            <a:r>
              <a:rPr lang="ro-RO" sz="1600" b="1" dirty="0">
                <a:solidFill>
                  <a:srgbClr val="C00000"/>
                </a:solidFill>
              </a:rPr>
              <a:t>numai în baza naționalității acestuia/acesteia</a:t>
            </a:r>
            <a:r>
              <a:rPr lang="ro-RO" sz="1600" dirty="0"/>
              <a:t>, la primirea unei cereri de extrădare.  </a:t>
            </a:r>
          </a:p>
          <a:p>
            <a:pPr marL="342900" indent="-342900" algn="just">
              <a:buFont typeface="+mj-lt"/>
              <a:buAutoNum type="arabicPeriod" startAt="3"/>
            </a:pPr>
            <a:endParaRPr lang="en-US" sz="1600" dirty="0"/>
          </a:p>
          <a:p>
            <a:pPr marL="342900" indent="-342900" algn="just">
              <a:buFont typeface="+mj-lt"/>
              <a:buAutoNum type="arabicPeriod" startAt="3"/>
            </a:pPr>
            <a:r>
              <a:rPr lang="ro-RO" sz="1600" dirty="0"/>
              <a:t>Prezenta Convenție nu exclude nicio competență penală exercitată de o Parte în conformitate cu legislația  sa internă. </a:t>
            </a:r>
          </a:p>
          <a:p>
            <a:pPr marL="342900" indent="-342900" algn="just">
              <a:buFont typeface="+mj-lt"/>
              <a:buAutoNum type="arabicPeriod" startAt="3"/>
            </a:pPr>
            <a:endParaRPr lang="en-US" sz="1600" dirty="0"/>
          </a:p>
          <a:p>
            <a:pPr marL="342900" indent="-342900" algn="just">
              <a:buFont typeface="+mj-lt"/>
              <a:buAutoNum type="arabicPeriod" startAt="3"/>
            </a:pPr>
            <a:r>
              <a:rPr lang="ro-RO" sz="1600" dirty="0"/>
              <a:t>Când mai mult de o Parte revendică jurisdicția asupra unei infracțiuni stabilite conform prezentei Convenții, Părțile implicare se vor consulta, după caz pentru a determina partea cea  mai potrivită pentru a exercita urmărirea. </a:t>
            </a:r>
          </a:p>
        </p:txBody>
      </p:sp>
      <p:sp>
        <p:nvSpPr>
          <p:cNvPr id="6" name="Rectangle 5">
            <a:extLst>
              <a:ext uri="{FF2B5EF4-FFF2-40B4-BE49-F238E27FC236}">
                <a16:creationId xmlns="" xmlns:a16="http://schemas.microsoft.com/office/drawing/2014/main" id="{524B6456-681F-2F44-A01A-AD3514E81BD2}"/>
              </a:ext>
            </a:extLst>
          </p:cNvPr>
          <p:cNvSpPr/>
          <p:nvPr/>
        </p:nvSpPr>
        <p:spPr>
          <a:xfrm>
            <a:off x="4570695" y="1336957"/>
            <a:ext cx="4465355" cy="2308324"/>
          </a:xfrm>
          <a:prstGeom prst="rect">
            <a:avLst/>
          </a:prstGeom>
        </p:spPr>
        <p:txBody>
          <a:bodyPr wrap="square">
            <a:spAutoFit/>
          </a:bodyPr>
          <a:lstStyle/>
          <a:p>
            <a:pPr marL="342900" indent="-342900" algn="just">
              <a:buFont typeface="Arial" panose="020B0604020202020204" pitchFamily="34" charset="0"/>
              <a:buChar char="•"/>
            </a:pPr>
            <a:r>
              <a:rPr lang="ro-RO"/>
              <a:t>Dacă o parte respinge o cerere de extrădare pentru un suspect numai pe baza naționalității acestuia/acesteia, aceasta trebuie să aibă jurisdicție asupra acestei persoane. </a:t>
            </a:r>
          </a:p>
          <a:p>
            <a:pPr marL="342900" indent="-342900" algn="just">
              <a:buFont typeface="Arial" panose="020B0604020202020204" pitchFamily="34" charset="0"/>
              <a:buChar char="•"/>
            </a:pPr>
            <a:endParaRPr lang="en-GB" dirty="0"/>
          </a:p>
          <a:p>
            <a:pPr marL="342900" indent="-342900" algn="just">
              <a:buFont typeface="Arial" panose="020B0604020202020204" pitchFamily="34" charset="0"/>
              <a:buChar char="•"/>
            </a:pPr>
            <a:r>
              <a:rPr lang="ro-RO"/>
              <a:t>Astfel se va asigura că partea are capacitatea legală de a întreprinde o cercetare și o procedură pe plan intern </a:t>
            </a:r>
          </a:p>
        </p:txBody>
      </p:sp>
      <p:sp>
        <p:nvSpPr>
          <p:cNvPr id="12" name="TextBox 7">
            <a:extLst>
              <a:ext uri="{FF2B5EF4-FFF2-40B4-BE49-F238E27FC236}">
                <a16:creationId xmlns="" xmlns:a16="http://schemas.microsoft.com/office/drawing/2014/main" id="{42E02B81-1DA4-45C6-9173-35DC0CAF9C41}"/>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Competența</a:t>
            </a:r>
            <a:r>
              <a:rPr lang="ro-RO" sz="3200" b="1">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11586093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21545" y="1287212"/>
            <a:ext cx="4298867" cy="5016758"/>
          </a:xfrm>
          <a:prstGeom prst="rect">
            <a:avLst/>
          </a:prstGeom>
        </p:spPr>
        <p:txBody>
          <a:bodyPr wrap="square">
            <a:spAutoFit/>
          </a:bodyPr>
          <a:lstStyle/>
          <a:p>
            <a:pPr marL="342900" indent="-342900" algn="just">
              <a:buFont typeface="+mj-lt"/>
              <a:buAutoNum type="arabicPeriod" startAt="3"/>
            </a:pPr>
            <a:r>
              <a:rPr lang="ro-RO" sz="1600" dirty="0"/>
              <a:t>Fiecare Parte va adopta măsurile necesare pentru a stabili competența asupra infracțiunilor la care se referă  Articolul 24, paragraful 1, al prezentei  Convenții, în cazurile în care un infractor suspect este prezent pe teritoriul acesteia și nu-l/nu o extrădează către o altă Parte, numai în baza naționalității acestuia/acesteia, la primirea unei cereri de extrădare. </a:t>
            </a:r>
          </a:p>
          <a:p>
            <a:pPr marL="342900" indent="-342900" algn="just">
              <a:buFont typeface="+mj-lt"/>
              <a:buAutoNum type="arabicPeriod" startAt="3"/>
            </a:pPr>
            <a:endParaRPr lang="en-US" sz="1600" dirty="0"/>
          </a:p>
          <a:p>
            <a:pPr marL="342900" indent="-342900" algn="just">
              <a:buFont typeface="+mj-lt"/>
              <a:buAutoNum type="arabicPeriod" startAt="3"/>
            </a:pPr>
            <a:r>
              <a:rPr lang="ro-RO" sz="1600" dirty="0"/>
              <a:t>Prezenta Convenție </a:t>
            </a:r>
            <a:r>
              <a:rPr lang="ro-RO" sz="1600" b="1" dirty="0">
                <a:solidFill>
                  <a:srgbClr val="C00000"/>
                </a:solidFill>
              </a:rPr>
              <a:t>nu exclude nicio jurisdicție penală </a:t>
            </a:r>
            <a:r>
              <a:rPr lang="ro-RO" sz="1600" dirty="0"/>
              <a:t>exercitată de o Parte </a:t>
            </a:r>
            <a:r>
              <a:rPr lang="ro-RO" sz="1600" b="1" dirty="0">
                <a:solidFill>
                  <a:srgbClr val="C00000"/>
                </a:solidFill>
              </a:rPr>
              <a:t>în conformitate cu legislația  sa internă</a:t>
            </a:r>
            <a:r>
              <a:rPr lang="ro-RO" sz="1600" dirty="0"/>
              <a:t>.</a:t>
            </a:r>
            <a:r>
              <a:rPr lang="ro-RO" sz="1600" b="1" dirty="0">
                <a:solidFill>
                  <a:srgbClr val="FF0000"/>
                </a:solidFill>
              </a:rPr>
              <a:t> </a:t>
            </a:r>
          </a:p>
          <a:p>
            <a:pPr marL="342900" indent="-342900" algn="just">
              <a:buFont typeface="+mj-lt"/>
              <a:buAutoNum type="arabicPeriod" startAt="3"/>
            </a:pPr>
            <a:endParaRPr lang="en-US" sz="1600" dirty="0"/>
          </a:p>
          <a:p>
            <a:pPr marL="342900" indent="-342900" algn="just">
              <a:buFont typeface="+mj-lt"/>
              <a:buAutoNum type="arabicPeriod" startAt="3"/>
            </a:pPr>
            <a:r>
              <a:rPr lang="ro-RO" sz="1600" dirty="0"/>
              <a:t>Când mai mult de o Parte revendică jurisdicția asupra unei infracțiuni stabilite conform prezentei Convenții, Părțile implicare se vor consulta, după caz pentru a determina partea cea  mai potrivită pentru a exercita urmărirea.</a:t>
            </a:r>
          </a:p>
        </p:txBody>
      </p:sp>
      <p:sp>
        <p:nvSpPr>
          <p:cNvPr id="6" name="Rectangle 5">
            <a:extLst>
              <a:ext uri="{FF2B5EF4-FFF2-40B4-BE49-F238E27FC236}">
                <a16:creationId xmlns="" xmlns:a16="http://schemas.microsoft.com/office/drawing/2014/main" id="{524B6456-681F-2F44-A01A-AD3514E81BD2}"/>
              </a:ext>
            </a:extLst>
          </p:cNvPr>
          <p:cNvSpPr/>
          <p:nvPr/>
        </p:nvSpPr>
        <p:spPr>
          <a:xfrm>
            <a:off x="4557100" y="1287212"/>
            <a:ext cx="4465355" cy="2246769"/>
          </a:xfrm>
          <a:prstGeom prst="rect">
            <a:avLst/>
          </a:prstGeom>
        </p:spPr>
        <p:txBody>
          <a:bodyPr wrap="square">
            <a:spAutoFit/>
          </a:bodyPr>
          <a:lstStyle/>
          <a:p>
            <a:pPr marL="342900" indent="-342900" algn="just">
              <a:buFont typeface="Arial" panose="020B0604020202020204" pitchFamily="34" charset="0"/>
              <a:buChar char="•"/>
            </a:pPr>
            <a:r>
              <a:rPr lang="ro-RO" sz="2000"/>
              <a:t>Criteriile de stabilire a jurisdicției specificate la articolul 22 nu sunt exhaustive </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ro-RO" sz="2000"/>
              <a:t>Părțile pot stabili jurisdicția penală în conformitate cu legile lor interne</a:t>
            </a:r>
          </a:p>
        </p:txBody>
      </p:sp>
      <p:sp>
        <p:nvSpPr>
          <p:cNvPr id="12" name="TextBox 7">
            <a:extLst>
              <a:ext uri="{FF2B5EF4-FFF2-40B4-BE49-F238E27FC236}">
                <a16:creationId xmlns="" xmlns:a16="http://schemas.microsoft.com/office/drawing/2014/main" id="{45C57B12-C19A-4D59-BEA0-A747396D6276}"/>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Competența</a:t>
            </a:r>
            <a:r>
              <a:rPr lang="ro-RO" sz="3200" b="1">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1718250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21545" y="1173033"/>
            <a:ext cx="4298867" cy="4770537"/>
          </a:xfrm>
          <a:prstGeom prst="rect">
            <a:avLst/>
          </a:prstGeom>
        </p:spPr>
        <p:txBody>
          <a:bodyPr wrap="square">
            <a:spAutoFit/>
          </a:bodyPr>
          <a:lstStyle/>
          <a:p>
            <a:pPr marL="342900" indent="-342900" algn="just">
              <a:buFont typeface="+mj-lt"/>
              <a:buAutoNum type="arabicPeriod" startAt="3"/>
            </a:pPr>
            <a:r>
              <a:rPr lang="ro-RO" sz="1600" dirty="0"/>
              <a:t>Fiecare Parte va adopta măsurile necesare pentru a stabili competența asupra infracțiunilor la care se referă  Articolul 24, paragraful 1, al prezentei  Convenții, în cazurile în care un infractor suspect este prezent pe teritoriul acesteia și nu-l/nu o extrădează către o altă Parte, numai în baza naționalității acestuia/acesteia, la primirea unei cereri de extrădare. </a:t>
            </a:r>
          </a:p>
          <a:p>
            <a:pPr marL="342900" indent="-342900" algn="just">
              <a:buFont typeface="+mj-lt"/>
              <a:buAutoNum type="arabicPeriod" startAt="3"/>
            </a:pPr>
            <a:endParaRPr lang="en-US" sz="1600" dirty="0"/>
          </a:p>
          <a:p>
            <a:pPr marL="342900" indent="-342900" algn="just">
              <a:buFont typeface="+mj-lt"/>
              <a:buAutoNum type="arabicPeriod" startAt="3"/>
            </a:pPr>
            <a:r>
              <a:rPr lang="ro-RO" sz="1600" dirty="0"/>
              <a:t>Prezenta Convenție nu exclude nicio competență penală exercitată de o Parte în conformitate cu legislația  sa internă. </a:t>
            </a:r>
          </a:p>
          <a:p>
            <a:pPr marL="342900" indent="-342900" algn="just">
              <a:buFont typeface="+mj-lt"/>
              <a:buAutoNum type="arabicPeriod" startAt="3"/>
            </a:pPr>
            <a:r>
              <a:rPr lang="ro-RO" sz="1600" b="1" dirty="0">
                <a:solidFill>
                  <a:srgbClr val="C00000"/>
                </a:solidFill>
              </a:rPr>
              <a:t>Când mai mult de o Parte revendică jurisdicția </a:t>
            </a:r>
            <a:r>
              <a:rPr lang="ro-RO" sz="1600" dirty="0"/>
              <a:t>asupra unei infracțiuni stabilite conform prezentei Convenții, Părțile implicare </a:t>
            </a:r>
            <a:r>
              <a:rPr lang="ro-RO" sz="1600" b="1" dirty="0">
                <a:solidFill>
                  <a:srgbClr val="C00000"/>
                </a:solidFill>
              </a:rPr>
              <a:t>se vor consulta,</a:t>
            </a:r>
            <a:r>
              <a:rPr lang="ro-RO" sz="1600" dirty="0"/>
              <a:t> după caz </a:t>
            </a:r>
            <a:r>
              <a:rPr lang="ro-RO" sz="1600" b="1" dirty="0">
                <a:solidFill>
                  <a:srgbClr val="C00000"/>
                </a:solidFill>
              </a:rPr>
              <a:t>pentru a determina partea cea  mai potrivită pentru a exercita urmărirea penală.</a:t>
            </a:r>
          </a:p>
        </p:txBody>
      </p:sp>
      <p:sp>
        <p:nvSpPr>
          <p:cNvPr id="6" name="Rectangle 5">
            <a:extLst>
              <a:ext uri="{FF2B5EF4-FFF2-40B4-BE49-F238E27FC236}">
                <a16:creationId xmlns="" xmlns:a16="http://schemas.microsoft.com/office/drawing/2014/main" id="{524B6456-681F-2F44-A01A-AD3514E81BD2}"/>
              </a:ext>
            </a:extLst>
          </p:cNvPr>
          <p:cNvSpPr/>
          <p:nvPr/>
        </p:nvSpPr>
        <p:spPr>
          <a:xfrm>
            <a:off x="4557100" y="1287212"/>
            <a:ext cx="4465355" cy="4247317"/>
          </a:xfrm>
          <a:prstGeom prst="rect">
            <a:avLst/>
          </a:prstGeom>
        </p:spPr>
        <p:txBody>
          <a:bodyPr wrap="square">
            <a:spAutoFit/>
          </a:bodyPr>
          <a:lstStyle/>
          <a:p>
            <a:pPr marL="285750" indent="-285750" algn="just">
              <a:buFont typeface="Arial" panose="020B0604020202020204" pitchFamily="34" charset="0"/>
              <a:buChar char="•"/>
            </a:pPr>
            <a:r>
              <a:rPr lang="ro-RO"/>
              <a:t>Pot exista situații în care mai multe părți au jurisdicție față de unul sau mai mulți participanți la o infracțiune</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ro-RO"/>
              <a:t>De exemplu, multe atacuri cu viruși și încălcări ale dreptului de proprietate intelectuală au fost comise asupra unor victime țintite prin Internet în multe state </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ro-RO"/>
              <a:t>Pentru a evita dublarea efortului, inconvenientele inutile pentru martori sau concurența între organele de aplicare a legii din state diferite, părțile pot alege, după caz,  să se consulte pentru a determina locul potrivit pentru urmărirea penală</a:t>
            </a:r>
          </a:p>
        </p:txBody>
      </p:sp>
      <p:sp>
        <p:nvSpPr>
          <p:cNvPr id="12" name="TextBox 7">
            <a:extLst>
              <a:ext uri="{FF2B5EF4-FFF2-40B4-BE49-F238E27FC236}">
                <a16:creationId xmlns="" xmlns:a16="http://schemas.microsoft.com/office/drawing/2014/main" id="{68643558-B987-434C-B663-5B0C95E529B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Competența</a:t>
            </a:r>
            <a:r>
              <a:rPr lang="ro-RO" sz="3200" b="1">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7622174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336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charset="0"/>
                <a:cs typeface="Verdana" charset="0"/>
              </a:rPr>
              <a:t>Obiectivele sesiunii</a:t>
            </a:r>
          </a:p>
        </p:txBody>
      </p:sp>
      <p:sp>
        <p:nvSpPr>
          <p:cNvPr id="3" name="Content Placeholder 2">
            <a:extLst>
              <a:ext uri="{FF2B5EF4-FFF2-40B4-BE49-F238E27FC236}">
                <a16:creationId xmlns="" xmlns:a16="http://schemas.microsoft.com/office/drawing/2014/main" id="{77B18497-BF37-4A20-ABA6-353886C26CA1}"/>
              </a:ext>
            </a:extLst>
          </p:cNvPr>
          <p:cNvSpPr>
            <a:spLocks noGrp="1"/>
          </p:cNvSpPr>
          <p:nvPr>
            <p:ph idx="1"/>
          </p:nvPr>
        </p:nvSpPr>
        <p:spPr>
          <a:xfrm>
            <a:off x="323528" y="1340767"/>
            <a:ext cx="8712522" cy="5240233"/>
          </a:xfrm>
        </p:spPr>
        <p:txBody>
          <a:bodyPr>
            <a:normAutofit/>
          </a:bodyPr>
          <a:lstStyle/>
          <a:p>
            <a:pPr marL="0" indent="0" algn="just">
              <a:buNone/>
            </a:pPr>
            <a:r>
              <a:rPr lang="ro-RO" sz="3000">
                <a:latin typeface="+mn-lt"/>
                <a:ea typeface="Verdana" panose="020B0604030504040204" pitchFamily="34" charset="0"/>
              </a:rPr>
              <a:t>Până la sfârșitul sesiunii, delegații vor putea:</a:t>
            </a:r>
          </a:p>
          <a:p>
            <a:pPr algn="just"/>
            <a:r>
              <a:rPr lang="ro-RO" sz="2700">
                <a:latin typeface="+mn-lt"/>
                <a:ea typeface="Verdana" panose="020B0604030504040204" pitchFamily="34" charset="0"/>
              </a:rPr>
              <a:t>Să înțeleagă obiectul prerogativelor procedurale din cadrul Convenției de la  Budapesta</a:t>
            </a:r>
          </a:p>
          <a:p>
            <a:pPr algn="just"/>
            <a:r>
              <a:rPr lang="ro-RO" sz="2700">
                <a:latin typeface="+mn-lt"/>
                <a:ea typeface="Verdana" panose="020B0604030504040204" pitchFamily="34" charset="0"/>
              </a:rPr>
              <a:t>Să discute condițiile și garanțiile adecvate de aplicare a prerogativelor procedurale </a:t>
            </a:r>
          </a:p>
          <a:p>
            <a:pPr algn="just"/>
            <a:r>
              <a:rPr lang="ro-RO" sz="2700">
                <a:latin typeface="+mn-lt"/>
                <a:ea typeface="Verdana" panose="020B0604030504040204" pitchFamily="34" charset="0"/>
              </a:rPr>
              <a:t>Să identifice elementele prerogativelor procedurale ale:  </a:t>
            </a:r>
          </a:p>
          <a:p>
            <a:pPr lvl="1" algn="just"/>
            <a:r>
              <a:rPr lang="ro-RO" sz="2600">
                <a:latin typeface="+mn-lt"/>
                <a:ea typeface="Verdana" panose="020B0604030504040204" pitchFamily="34" charset="0"/>
              </a:rPr>
              <a:t>Conservării rapide a datelor stocate pe sistemul informatic </a:t>
            </a:r>
          </a:p>
          <a:p>
            <a:pPr lvl="1" algn="just"/>
            <a:r>
              <a:rPr lang="ro-RO" sz="2600">
                <a:latin typeface="+mn-lt"/>
                <a:ea typeface="Verdana" panose="020B0604030504040204" pitchFamily="34" charset="0"/>
              </a:rPr>
              <a:t>Conservării rapide și dezvăluirii parțiale ale datelor de trafic  </a:t>
            </a:r>
          </a:p>
          <a:p>
            <a:pPr lvl="1" algn="just"/>
            <a:r>
              <a:rPr lang="ro-RO" sz="2600">
                <a:latin typeface="+mn-lt"/>
                <a:ea typeface="Verdana" panose="020B0604030504040204" pitchFamily="34" charset="0"/>
              </a:rPr>
              <a:t>Ordinului de divulgare</a:t>
            </a:r>
          </a:p>
        </p:txBody>
      </p:sp>
    </p:spTree>
    <p:extLst>
      <p:ext uri="{BB962C8B-B14F-4D97-AF65-F5344CB8AC3E}">
        <p14:creationId xmlns:p14="http://schemas.microsoft.com/office/powerpoint/2010/main" val="2451661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pic>
        <p:nvPicPr>
          <p:cNvPr id="2054" name="Picture 8">
            <a:extLst>
              <a:ext uri="{FF2B5EF4-FFF2-40B4-BE49-F238E27FC236}">
                <a16:creationId xmlns="" xmlns:a16="http://schemas.microsoft.com/office/drawing/2014/main" id="{B2A2B581-F8BC-48D4-AF7E-AAF0CE808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 xmlns:a16="http://schemas.microsoft.com/office/drawing/2014/main" id="{D192EA30-54CE-4062-B518-E86D1D7BEC69}"/>
              </a:ext>
            </a:extLst>
          </p:cNvPr>
          <p:cNvSpPr>
            <a:spLocks noChangeArrowheads="1"/>
          </p:cNvSpPr>
          <p:nvPr/>
        </p:nvSpPr>
        <p:spPr bwMode="auto">
          <a:xfrm>
            <a:off x="290513" y="2352650"/>
            <a:ext cx="85994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ro-RO" sz="3600" b="1">
                <a:latin typeface="Verdana" panose="020B0604030504040204" pitchFamily="34" charset="0"/>
              </a:rPr>
              <a:t>Vă mulțumesc</a:t>
            </a: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r>
              <a:rPr lang="ro-RO" sz="1800" b="1">
                <a:latin typeface="Verdana" panose="020B0604030504040204" pitchFamily="34" charset="0"/>
              </a:rPr>
              <a:t>Xxxxx XXXXXXXX</a:t>
            </a:r>
          </a:p>
          <a:p>
            <a:pPr algn="ctr" eaLnBrk="1" hangingPunct="1">
              <a:spcBef>
                <a:spcPct val="0"/>
              </a:spcBef>
              <a:buFontTx/>
              <a:buNone/>
            </a:pPr>
            <a:endParaRPr lang="en-GB" altLang="en-US" sz="600" dirty="0">
              <a:latin typeface="Verdana" panose="020B0604030504040204" pitchFamily="34" charset="0"/>
            </a:endParaRPr>
          </a:p>
          <a:p>
            <a:pPr algn="ctr" eaLnBrk="1" hangingPunct="1">
              <a:spcBef>
                <a:spcPct val="0"/>
              </a:spcBef>
              <a:buFontTx/>
              <a:buNone/>
            </a:pPr>
            <a:r>
              <a:rPr lang="ro-RO" sz="1400" i="1">
                <a:latin typeface="Verdana" panose="020B0604030504040204" pitchFamily="34" charset="0"/>
              </a:rPr>
              <a:t>Consiliul Europei</a:t>
            </a:r>
          </a:p>
          <a:p>
            <a:pPr algn="ctr" eaLnBrk="1" hangingPunct="1">
              <a:spcBef>
                <a:spcPct val="0"/>
              </a:spcBef>
              <a:buFontTx/>
              <a:buNone/>
            </a:pPr>
            <a:endParaRPr lang="en-GB" altLang="en-US" sz="1400" b="1" dirty="0">
              <a:solidFill>
                <a:srgbClr val="2F618F"/>
              </a:solidFill>
              <a:latin typeface="Verdana" panose="020B0604030504040204" pitchFamily="34" charset="0"/>
              <a:hlinkClick r:id="rId3"/>
            </a:endParaRPr>
          </a:p>
          <a:p>
            <a:pPr algn="ctr" eaLnBrk="1" hangingPunct="1">
              <a:spcBef>
                <a:spcPct val="0"/>
              </a:spcBef>
              <a:buFontTx/>
              <a:buNone/>
            </a:pPr>
            <a:r>
              <a:rPr lang="ro-RO" sz="1200" b="1">
                <a:solidFill>
                  <a:srgbClr val="2F618F"/>
                </a:solidFill>
                <a:latin typeface="Verdana" panose="020B0604030504040204" pitchFamily="34" charset="0"/>
              </a:rPr>
              <a:t>Email:</a:t>
            </a: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400" b="1" dirty="0">
              <a:latin typeface="Verdana" panose="020B0604030504040204" pitchFamily="34" charset="0"/>
            </a:endParaRPr>
          </a:p>
          <a:p>
            <a:pPr algn="ctr" eaLnBrk="1" hangingPunct="1">
              <a:spcBef>
                <a:spcPct val="0"/>
              </a:spcBef>
              <a:buFontTx/>
              <a:buNone/>
            </a:pPr>
            <a:r>
              <a:rPr lang="ro-RO" sz="1600" b="1">
                <a:latin typeface="Verdana" panose="020B0604030504040204" pitchFamily="34" charset="0"/>
              </a:rPr>
              <a:t>ZZ Luna AAAA</a:t>
            </a:r>
          </a:p>
        </p:txBody>
      </p:sp>
      <p:sp>
        <p:nvSpPr>
          <p:cNvPr id="10" name="Rectangle 2">
            <a:extLst>
              <a:ext uri="{FF2B5EF4-FFF2-40B4-BE49-F238E27FC236}">
                <a16:creationId xmlns="" xmlns:a16="http://schemas.microsoft.com/office/drawing/2014/main" id="{DF1503B2-B0B3-4330-9439-3D5954CA1625}"/>
              </a:ext>
            </a:extLst>
          </p:cNvPr>
          <p:cNvSpPr>
            <a:spLocks noChangeArrowheads="1"/>
          </p:cNvSpPr>
          <p:nvPr/>
        </p:nvSpPr>
        <p:spPr bwMode="auto">
          <a:xfrm>
            <a:off x="365125" y="1177588"/>
            <a:ext cx="8599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ro-RO" sz="1400" b="1">
                <a:latin typeface="Verdana" panose="020B0604030504040204" pitchFamily="34" charset="0"/>
              </a:rPr>
              <a:t>Curs judiciar introductiv privind infracțiunile cibernetice și probele electronice</a:t>
            </a:r>
          </a:p>
        </p:txBody>
      </p:sp>
    </p:spTree>
    <p:extLst>
      <p:ext uri="{BB962C8B-B14F-4D97-AF65-F5344CB8AC3E}">
        <p14:creationId xmlns:p14="http://schemas.microsoft.com/office/powerpoint/2010/main" val="1064309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Percheziția și sechestrarea  </a:t>
            </a:r>
          </a:p>
          <a:p>
            <a:pPr algn="r"/>
            <a:r>
              <a:rPr lang="ro-RO" sz="2700">
                <a:solidFill>
                  <a:schemeClr val="bg1"/>
                </a:solidFill>
                <a:latin typeface="Verdana" panose="020B0604030504040204" pitchFamily="34" charset="0"/>
                <a:ea typeface="Verdana" panose="020B0604030504040204" pitchFamily="34" charset="0"/>
                <a:cs typeface="Verdana" charset="0"/>
              </a:rPr>
              <a:t>datelor stocate pe calculator </a:t>
            </a:r>
          </a:p>
        </p:txBody>
      </p:sp>
      <p:sp>
        <p:nvSpPr>
          <p:cNvPr id="2" name="Rectangle 3">
            <a:extLst>
              <a:ext uri="{FF2B5EF4-FFF2-40B4-BE49-F238E27FC236}">
                <a16:creationId xmlns="" xmlns:a16="http://schemas.microsoft.com/office/drawing/2014/main" id="{4B7A20FD-779E-46A1-B7F9-46B26961CD96}"/>
              </a:ext>
            </a:extLst>
          </p:cNvPr>
          <p:cNvSpPr txBox="1">
            <a:spLocks/>
          </p:cNvSpPr>
          <p:nvPr/>
        </p:nvSpPr>
        <p:spPr bwMode="auto">
          <a:xfrm>
            <a:off x="395536" y="1259474"/>
            <a:ext cx="8519885" cy="5121690"/>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ro-RO" sz="2600" b="1" i="1">
                <a:ea typeface="ＭＳ Ｐゴシック" pitchFamily="34" charset="-128"/>
              </a:rPr>
              <a:t>Percheziția și sechestrarea datelor stocate pe calculator</a:t>
            </a:r>
          </a:p>
          <a:p>
            <a:pPr marL="0" indent="0" algn="ctr" eaLnBrk="1" hangingPunct="1">
              <a:lnSpc>
                <a:spcPct val="80000"/>
              </a:lnSpc>
              <a:spcBef>
                <a:spcPts val="600"/>
              </a:spcBef>
              <a:spcAft>
                <a:spcPts val="1200"/>
              </a:spcAft>
              <a:buFont typeface="Arial" pitchFamily="34" charset="0"/>
              <a:buNone/>
              <a:defRPr/>
            </a:pPr>
            <a:r>
              <a:rPr lang="ro-RO" sz="2600" b="1" i="1">
                <a:ea typeface="ＭＳ Ｐゴシック" pitchFamily="34" charset="-128"/>
              </a:rPr>
              <a:t>(Articolul 19– Convenția de la Budapesta)</a:t>
            </a:r>
          </a:p>
          <a:p>
            <a:pPr eaLnBrk="1" hangingPunct="1">
              <a:lnSpc>
                <a:spcPct val="80000"/>
              </a:lnSpc>
              <a:spcBef>
                <a:spcPts val="600"/>
              </a:spcBef>
              <a:spcAft>
                <a:spcPts val="1200"/>
              </a:spcAft>
              <a:defRPr/>
            </a:pPr>
            <a:r>
              <a:rPr lang="ro-RO" sz="2400" b="1" i="1">
                <a:ea typeface="ＭＳ Ｐゴシック" pitchFamily="34" charset="-128"/>
              </a:rPr>
              <a:t>Unde</a:t>
            </a:r>
            <a:r>
              <a:rPr lang="ro-RO" sz="2400" i="1">
                <a:ea typeface="ＭＳ Ｐゴシック" pitchFamily="34" charset="-128"/>
              </a:rPr>
              <a:t>:</a:t>
            </a:r>
          </a:p>
          <a:p>
            <a:pPr lvl="1" eaLnBrk="1" hangingPunct="1">
              <a:lnSpc>
                <a:spcPct val="80000"/>
              </a:lnSpc>
              <a:spcBef>
                <a:spcPts val="600"/>
              </a:spcBef>
              <a:spcAft>
                <a:spcPts val="1200"/>
              </a:spcAft>
              <a:defRPr/>
            </a:pPr>
            <a:r>
              <a:rPr lang="ro-RO" sz="2000" i="1">
                <a:ea typeface="ＭＳ Ｐゴシック" pitchFamily="34" charset="-128"/>
              </a:rPr>
              <a:t>Într-un sistem informatic sau o parte din acesta</a:t>
            </a:r>
          </a:p>
          <a:p>
            <a:pPr lvl="1" eaLnBrk="1" hangingPunct="1">
              <a:lnSpc>
                <a:spcPct val="80000"/>
              </a:lnSpc>
              <a:spcBef>
                <a:spcPts val="600"/>
              </a:spcBef>
              <a:spcAft>
                <a:spcPts val="1200"/>
              </a:spcAft>
              <a:defRPr/>
            </a:pPr>
            <a:r>
              <a:rPr lang="ro-RO" sz="2000" i="1">
                <a:ea typeface="ＭＳ Ｐゴシック" pitchFamily="34" charset="-128"/>
              </a:rPr>
              <a:t>Într-un mediu de stocare </a:t>
            </a:r>
          </a:p>
          <a:p>
            <a:pPr lvl="1" eaLnBrk="1" hangingPunct="1">
              <a:lnSpc>
                <a:spcPct val="80000"/>
              </a:lnSpc>
              <a:spcBef>
                <a:spcPts val="600"/>
              </a:spcBef>
              <a:spcAft>
                <a:spcPts val="1200"/>
              </a:spcAft>
              <a:defRPr/>
            </a:pPr>
            <a:r>
              <a:rPr lang="ro-RO" sz="2000" i="1">
                <a:ea typeface="ＭＳ Ｐゴシック" pitchFamily="34" charset="-128"/>
              </a:rPr>
              <a:t>Într-un sistem informatic accesibil de la cel inițial (extinderea rapidă a căutării)</a:t>
            </a:r>
          </a:p>
          <a:p>
            <a:pPr eaLnBrk="1" hangingPunct="1">
              <a:lnSpc>
                <a:spcPct val="80000"/>
              </a:lnSpc>
              <a:spcBef>
                <a:spcPts val="600"/>
              </a:spcBef>
              <a:spcAft>
                <a:spcPts val="1200"/>
              </a:spcAft>
              <a:defRPr/>
            </a:pPr>
            <a:r>
              <a:rPr lang="ro-RO" sz="2400" b="1" i="1">
                <a:ea typeface="ＭＳ Ｐゴシック" pitchFamily="34" charset="-128"/>
              </a:rPr>
              <a:t>Ce</a:t>
            </a:r>
            <a:r>
              <a:rPr lang="ro-RO" sz="2400" i="1">
                <a:ea typeface="ＭＳ Ｐゴシック" pitchFamily="34" charset="-128"/>
              </a:rPr>
              <a:t>: </a:t>
            </a:r>
          </a:p>
          <a:p>
            <a:pPr lvl="1" eaLnBrk="1" hangingPunct="1">
              <a:lnSpc>
                <a:spcPct val="80000"/>
              </a:lnSpc>
              <a:spcBef>
                <a:spcPts val="600"/>
              </a:spcBef>
              <a:spcAft>
                <a:spcPts val="1200"/>
              </a:spcAft>
              <a:defRPr/>
            </a:pPr>
            <a:r>
              <a:rPr lang="ro-RO" sz="2000" i="1">
                <a:ea typeface="ＭＳ Ｐゴシック" pitchFamily="34" charset="-128"/>
              </a:rPr>
              <a:t>Sechestrarea sau securizarea în mod similar a datelor informatice accesate</a:t>
            </a:r>
          </a:p>
          <a:p>
            <a:pPr lvl="1" eaLnBrk="1" hangingPunct="1">
              <a:lnSpc>
                <a:spcPct val="80000"/>
              </a:lnSpc>
              <a:spcBef>
                <a:spcPts val="600"/>
              </a:spcBef>
              <a:spcAft>
                <a:spcPts val="1200"/>
              </a:spcAft>
              <a:defRPr/>
            </a:pPr>
            <a:r>
              <a:rPr lang="ro-RO" sz="2000" i="1">
                <a:ea typeface="ＭＳ Ｐゴシック" pitchFamily="34" charset="-128"/>
              </a:rPr>
              <a:t>Competența de a cere informațiile necesare pentru a înțelege funcționarea sistemului </a:t>
            </a:r>
          </a:p>
        </p:txBody>
      </p:sp>
    </p:spTree>
    <p:extLst>
      <p:ext uri="{BB962C8B-B14F-4D97-AF65-F5344CB8AC3E}">
        <p14:creationId xmlns:p14="http://schemas.microsoft.com/office/powerpoint/2010/main" val="4066296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 xmlns:a16="http://schemas.microsoft.com/office/drawing/2014/main" id="{1ACE1977-077C-4734-AAFB-24DB6415AE98}"/>
              </a:ext>
            </a:extLst>
          </p:cNvPr>
          <p:cNvSpPr txBox="1">
            <a:spLocks/>
          </p:cNvSpPr>
          <p:nvPr/>
        </p:nvSpPr>
        <p:spPr bwMode="auto">
          <a:xfrm>
            <a:off x="312057" y="1480979"/>
            <a:ext cx="8519885" cy="4678679"/>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ro-RO" sz="2800" b="1" i="1" dirty="0">
                <a:ea typeface="ＭＳ Ｐゴシック" pitchFamily="34" charset="-128"/>
              </a:rPr>
              <a:t>Sechestrarea sau securizarea în mod similar a datelor informatice accesate</a:t>
            </a:r>
          </a:p>
          <a:p>
            <a:pPr eaLnBrk="1" hangingPunct="1">
              <a:lnSpc>
                <a:spcPct val="80000"/>
              </a:lnSpc>
              <a:spcBef>
                <a:spcPts val="600"/>
              </a:spcBef>
              <a:spcAft>
                <a:spcPts val="1200"/>
              </a:spcAft>
              <a:defRPr/>
            </a:pPr>
            <a:endParaRPr lang="en-GB" altLang="sr-Latn-RS" sz="1800" dirty="0">
              <a:ea typeface="ＭＳ Ｐゴシック" pitchFamily="34" charset="-128"/>
            </a:endParaRPr>
          </a:p>
          <a:p>
            <a:pPr algn="ctr" eaLnBrk="1" hangingPunct="1">
              <a:lnSpc>
                <a:spcPct val="80000"/>
              </a:lnSpc>
              <a:spcBef>
                <a:spcPts val="600"/>
              </a:spcBef>
              <a:spcAft>
                <a:spcPts val="1200"/>
              </a:spcAft>
              <a:defRPr/>
            </a:pPr>
            <a:r>
              <a:rPr lang="ro-RO" sz="2400" i="1" dirty="0">
                <a:ea typeface="ＭＳ Ｐゴシック" pitchFamily="34" charset="-128"/>
              </a:rPr>
              <a:t>Sechestrare fizică </a:t>
            </a:r>
          </a:p>
          <a:p>
            <a:pPr algn="ctr" eaLnBrk="1" hangingPunct="1">
              <a:lnSpc>
                <a:spcPct val="80000"/>
              </a:lnSpc>
              <a:spcBef>
                <a:spcPts val="600"/>
              </a:spcBef>
              <a:spcAft>
                <a:spcPts val="1200"/>
              </a:spcAft>
              <a:defRPr/>
            </a:pPr>
            <a:r>
              <a:rPr lang="ro-RO" sz="2400" i="1" dirty="0">
                <a:ea typeface="ＭＳ Ｐゴシック" pitchFamily="34" charset="-128"/>
              </a:rPr>
              <a:t>Sechestrarea prin copierea simplă a datelor</a:t>
            </a:r>
          </a:p>
          <a:p>
            <a:pPr algn="ctr" eaLnBrk="1" hangingPunct="1">
              <a:lnSpc>
                <a:spcPct val="80000"/>
              </a:lnSpc>
              <a:spcBef>
                <a:spcPts val="600"/>
              </a:spcBef>
              <a:spcAft>
                <a:spcPts val="1200"/>
              </a:spcAft>
              <a:defRPr/>
            </a:pPr>
            <a:r>
              <a:rPr lang="ro-RO" sz="2400" i="1" dirty="0">
                <a:ea typeface="ＭＳ Ｐゴシック" pitchFamily="34" charset="-128"/>
              </a:rPr>
              <a:t>Sechestrarea ca mijloc de menținere a integrității datelor respective, menținerea datelor în sistemul informatic în care sunt stocate</a:t>
            </a:r>
          </a:p>
          <a:p>
            <a:pPr algn="ctr" eaLnBrk="1" hangingPunct="1">
              <a:lnSpc>
                <a:spcPct val="80000"/>
              </a:lnSpc>
              <a:spcBef>
                <a:spcPts val="600"/>
              </a:spcBef>
              <a:spcAft>
                <a:spcPts val="1200"/>
              </a:spcAft>
              <a:defRPr/>
            </a:pPr>
            <a:r>
              <a:rPr lang="ro-RO" sz="2400" i="1" dirty="0">
                <a:ea typeface="ＭＳ Ｐゴシック" pitchFamily="34" charset="-128"/>
              </a:rPr>
              <a:t>Sechestrarea, impunând imposibilitatea de a accesa datele, sau chiar de a îndepărta datele menționate dintr-un calculator menționat sau un sistem informatic</a:t>
            </a:r>
          </a:p>
        </p:txBody>
      </p:sp>
      <p:sp>
        <p:nvSpPr>
          <p:cNvPr id="12"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2700">
                <a:solidFill>
                  <a:schemeClr val="bg1"/>
                </a:solidFill>
                <a:latin typeface="Verdana" panose="020B0604030504040204" pitchFamily="34" charset="0"/>
                <a:ea typeface="Verdana" panose="020B0604030504040204" pitchFamily="34" charset="0"/>
                <a:cs typeface="Verdana" charset="0"/>
              </a:rPr>
              <a:t>Percheziția și sechestrarea </a:t>
            </a:r>
          </a:p>
          <a:p>
            <a:pPr algn="r"/>
            <a:r>
              <a:rPr lang="ro-RO" sz="2700">
                <a:solidFill>
                  <a:schemeClr val="bg1"/>
                </a:solidFill>
                <a:latin typeface="Verdana" panose="020B0604030504040204" pitchFamily="34" charset="0"/>
                <a:ea typeface="Verdana" panose="020B0604030504040204" pitchFamily="34" charset="0"/>
                <a:cs typeface="Verdana" charset="0"/>
              </a:rPr>
              <a:t>datelor stocate pe calculator</a:t>
            </a:r>
          </a:p>
        </p:txBody>
      </p:sp>
    </p:spTree>
    <p:extLst>
      <p:ext uri="{BB962C8B-B14F-4D97-AF65-F5344CB8AC3E}">
        <p14:creationId xmlns:p14="http://schemas.microsoft.com/office/powerpoint/2010/main" val="603422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ine 5">
            <a:extLst>
              <a:ext uri="{FF2B5EF4-FFF2-40B4-BE49-F238E27FC236}">
                <a16:creationId xmlns="" xmlns:a16="http://schemas.microsoft.com/office/drawing/2014/main" id="{B510F844-2FA2-45CF-B9BA-F497F01ABA29}"/>
              </a:ext>
            </a:extLst>
          </p:cNvPr>
          <p:cNvPicPr>
            <a:picLocks noChangeAspect="1"/>
          </p:cNvPicPr>
          <p:nvPr/>
        </p:nvPicPr>
        <p:blipFill>
          <a:blip r:embed="rId3"/>
          <a:stretch>
            <a:fillRect/>
          </a:stretch>
        </p:blipFill>
        <p:spPr>
          <a:xfrm>
            <a:off x="627062" y="1791494"/>
            <a:ext cx="3857625" cy="3105150"/>
          </a:xfrm>
          <a:prstGeom prst="rect">
            <a:avLst/>
          </a:prstGeom>
        </p:spPr>
      </p:pic>
      <p:sp>
        <p:nvSpPr>
          <p:cNvPr id="2" name="Substituent conținut 1">
            <a:extLst>
              <a:ext uri="{FF2B5EF4-FFF2-40B4-BE49-F238E27FC236}">
                <a16:creationId xmlns="" xmlns:a16="http://schemas.microsoft.com/office/drawing/2014/main" id="{49C44313-CF13-43D8-9F43-B4A67EBD165B}"/>
              </a:ext>
            </a:extLst>
          </p:cNvPr>
          <p:cNvSpPr>
            <a:spLocks noGrp="1"/>
          </p:cNvSpPr>
          <p:nvPr>
            <p:ph sz="quarter" idx="11"/>
          </p:nvPr>
        </p:nvSpPr>
        <p:spPr/>
        <p:txBody>
          <a:bodyPr>
            <a:normAutofit lnSpcReduction="10000"/>
          </a:bodyPr>
          <a:lstStyle/>
          <a:p>
            <a:r>
              <a:rPr lang="ro-RO" dirty="0"/>
              <a:t>Anchetatorii au declarat că au găsit mii de imagine pornografice cu copii  în casa unui </a:t>
            </a:r>
            <a:r>
              <a:rPr lang="ro-RO" dirty="0" err="1"/>
              <a:t>Youtuber</a:t>
            </a:r>
            <a:r>
              <a:rPr lang="ro-RO" dirty="0"/>
              <a:t> cunoscut pentru copii </a:t>
            </a:r>
            <a:endParaRPr lang="en-US" dirty="0"/>
          </a:p>
        </p:txBody>
      </p:sp>
      <p:sp>
        <p:nvSpPr>
          <p:cNvPr id="3" name="Substituent text 2">
            <a:extLst>
              <a:ext uri="{FF2B5EF4-FFF2-40B4-BE49-F238E27FC236}">
                <a16:creationId xmlns="" xmlns:a16="http://schemas.microsoft.com/office/drawing/2014/main" id="{008D781F-A7A3-41BC-AB83-35798F5ABBE8}"/>
              </a:ext>
            </a:extLst>
          </p:cNvPr>
          <p:cNvSpPr>
            <a:spLocks noGrp="1"/>
          </p:cNvSpPr>
          <p:nvPr>
            <p:ph type="body" sz="quarter" idx="12"/>
          </p:nvPr>
        </p:nvSpPr>
        <p:spPr>
          <a:xfrm>
            <a:off x="447676" y="1768565"/>
            <a:ext cx="8074024" cy="3916273"/>
          </a:xfrm>
        </p:spPr>
        <p:txBody>
          <a:bodyPr>
            <a:normAutofit/>
          </a:bodyPr>
          <a:lstStyle/>
          <a:p>
            <a:pPr algn="r">
              <a:lnSpc>
                <a:spcPct val="100000"/>
              </a:lnSpc>
              <a:spcBef>
                <a:spcPts val="0"/>
              </a:spcBef>
            </a:pPr>
            <a:r>
              <a:rPr lang="ro-RO" sz="1400" dirty="0"/>
              <a:t>		</a:t>
            </a:r>
          </a:p>
          <a:p>
            <a:pPr algn="r">
              <a:lnSpc>
                <a:spcPct val="100000"/>
              </a:lnSpc>
              <a:spcBef>
                <a:spcPts val="0"/>
              </a:spcBef>
            </a:pPr>
            <a:endParaRPr lang="ro-RO" sz="1400" dirty="0"/>
          </a:p>
          <a:p>
            <a:pPr algn="r">
              <a:lnSpc>
                <a:spcPct val="100000"/>
              </a:lnSpc>
              <a:spcBef>
                <a:spcPts val="0"/>
              </a:spcBef>
            </a:pPr>
            <a:endParaRPr lang="ro-RO" sz="1400" dirty="0"/>
          </a:p>
        </p:txBody>
      </p:sp>
      <p:graphicFrame>
        <p:nvGraphicFramePr>
          <p:cNvPr id="7" name="Tabel 7">
            <a:extLst>
              <a:ext uri="{FF2B5EF4-FFF2-40B4-BE49-F238E27FC236}">
                <a16:creationId xmlns="" xmlns:a16="http://schemas.microsoft.com/office/drawing/2014/main" id="{B5AFCF26-19FE-4AE5-A9BE-1725795A0973}"/>
              </a:ext>
            </a:extLst>
          </p:cNvPr>
          <p:cNvGraphicFramePr>
            <a:graphicFrameLocks noGrp="1"/>
          </p:cNvGraphicFramePr>
          <p:nvPr>
            <p:extLst>
              <p:ext uri="{D42A27DB-BD31-4B8C-83A1-F6EECF244321}">
                <p14:modId xmlns:p14="http://schemas.microsoft.com/office/powerpoint/2010/main" val="3151807624"/>
              </p:ext>
            </p:extLst>
          </p:nvPr>
        </p:nvGraphicFramePr>
        <p:xfrm>
          <a:off x="622301" y="1790700"/>
          <a:ext cx="7826374" cy="4846320"/>
        </p:xfrm>
        <a:graphic>
          <a:graphicData uri="http://schemas.openxmlformats.org/drawingml/2006/table">
            <a:tbl>
              <a:tblPr firstRow="1" firstCol="1" lastCol="1" bandRow="1">
                <a:tableStyleId>{5C22544A-7EE6-4342-B048-85BDC9FD1C3A}</a:tableStyleId>
              </a:tblPr>
              <a:tblGrid>
                <a:gridCol w="3911563">
                  <a:extLst>
                    <a:ext uri="{9D8B030D-6E8A-4147-A177-3AD203B41FA5}">
                      <a16:colId xmlns="" xmlns:a16="http://schemas.microsoft.com/office/drawing/2014/main" val="957704071"/>
                    </a:ext>
                  </a:extLst>
                </a:gridCol>
                <a:gridCol w="3914811">
                  <a:extLst>
                    <a:ext uri="{9D8B030D-6E8A-4147-A177-3AD203B41FA5}">
                      <a16:colId xmlns="" xmlns:a16="http://schemas.microsoft.com/office/drawing/2014/main" val="553468613"/>
                    </a:ext>
                  </a:extLst>
                </a:gridCol>
              </a:tblGrid>
              <a:tr h="3128873">
                <a:tc>
                  <a:txBody>
                    <a:bodyPr/>
                    <a:lstStyle/>
                    <a:p>
                      <a:endParaRPr lang="en-US"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Anchetatorii au găsit  ”mii și mii” de imagini  și filme indecente la percheziționarea casei lui </a:t>
                      </a:r>
                      <a:r>
                        <a:rPr kumimoji="0" lang="ro-RO"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Krampf</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din Kane </a:t>
                      </a:r>
                      <a:r>
                        <a:rPr kumimoji="0" lang="ro-RO"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County</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Utah a spus pentru St. George </a:t>
                      </a:r>
                      <a:r>
                        <a:rPr kumimoji="0" lang="ro-RO"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News</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Șeful Poliției de la Universitatea Dixie, Blair </a:t>
                      </a:r>
                      <a:r>
                        <a:rPr kumimoji="0" lang="ro-RO"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Barfuss</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ro-RO"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Barfuss</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 lucrat în acest caz în calitatea sa  de agent în Grupul de lucru pentru exploatarea copiilor al FBI.  </a:t>
                      </a:r>
                      <a:r>
                        <a:rPr kumimoji="0" lang="ro-RO"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Barfuss</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 spus că, judecând după numărul de înregistrări și de fotografii descoperite,  </a:t>
                      </a:r>
                      <a:r>
                        <a:rPr kumimoji="0" lang="ro-RO"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Krampf</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”se pare că făcea acest lucru de mult timp”, conform St. George </a:t>
                      </a:r>
                      <a:r>
                        <a:rPr kumimoji="0" lang="ro-RO"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News</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Rechizitoriul a fost rezultatul unei operațiuni sub acoperire care a dus la o duzină de arestări în St. George, Utah, a relatat St. George </a:t>
                      </a:r>
                      <a:r>
                        <a:rPr kumimoji="0" lang="ro-RO"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News</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ro-RO"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Barfuss</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 declarat pentru </a:t>
                      </a:r>
                      <a:r>
                        <a:rPr kumimoji="0" lang="ro-RO"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Insider</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într-un email, că </a:t>
                      </a:r>
                      <a:r>
                        <a:rPr kumimoji="0" lang="ro-RO"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Krampf</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 recunoscut că a ”descărcat multe fișiere cu abuzuri asupra copiilor” când a fost interogat de anchetatori. </a:t>
                      </a:r>
                      <a:r>
                        <a:rPr kumimoji="0" lang="ro-RO"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Barfuss</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 afirmat că anchetatorii au ”sechestrat peste douăzeci de discuri hard din locuința acestuia” și au trimis toate dispozitivele sechestrate la Laboratorul regional de criminalistică cibernetică </a:t>
                      </a:r>
                      <a:r>
                        <a:rPr kumimoji="0" lang="ro-RO"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Rocky</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ro-RO"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Mountain</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al FBI.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endParaRPr lang="en-US" dirty="0"/>
                    </a:p>
                  </a:txBody>
                  <a:tcPr>
                    <a:noFill/>
                  </a:tcPr>
                </a:tc>
                <a:extLst>
                  <a:ext uri="{0D108BD9-81ED-4DB2-BD59-A6C34878D82A}">
                    <a16:rowId xmlns="" xmlns:a16="http://schemas.microsoft.com/office/drawing/2014/main" val="2266269346"/>
                  </a:ext>
                </a:extLst>
              </a:tr>
            </a:tbl>
          </a:graphicData>
        </a:graphic>
      </p:graphicFrame>
    </p:spTree>
    <p:extLst>
      <p:ext uri="{BB962C8B-B14F-4D97-AF65-F5344CB8AC3E}">
        <p14:creationId xmlns:p14="http://schemas.microsoft.com/office/powerpoint/2010/main" val="48641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a:extLst>
              <a:ext uri="{FF2B5EF4-FFF2-40B4-BE49-F238E27FC236}">
                <a16:creationId xmlns="" xmlns:a16="http://schemas.microsoft.com/office/drawing/2014/main" id="{5095D1B7-F434-4C66-A72D-3D3A17CDDE5F}"/>
              </a:ext>
            </a:extLst>
          </p:cNvPr>
          <p:cNvSpPr>
            <a:spLocks noGrp="1"/>
          </p:cNvSpPr>
          <p:nvPr>
            <p:ph sz="quarter" idx="11"/>
          </p:nvPr>
        </p:nvSpPr>
        <p:spPr/>
        <p:txBody>
          <a:bodyPr>
            <a:noAutofit/>
          </a:bodyPr>
          <a:lstStyle/>
          <a:p>
            <a:r>
              <a:rPr lang="ro-RO" sz="2000" dirty="0"/>
              <a:t>Organele de aplicare a legii sechestrează o piață de pe </a:t>
            </a:r>
            <a:r>
              <a:rPr lang="ro-RO" sz="2000" dirty="0" err="1"/>
              <a:t>dark</a:t>
            </a:r>
            <a:r>
              <a:rPr lang="ro-RO" sz="2000" dirty="0"/>
              <a:t> web după ce moderatorul </a:t>
            </a:r>
            <a:r>
              <a:rPr lang="en-US" sz="2000" dirty="0"/>
              <a:t> </a:t>
            </a:r>
            <a:r>
              <a:rPr lang="en-US" sz="2000" dirty="0" err="1"/>
              <a:t>scap</a:t>
            </a:r>
            <a:r>
              <a:rPr lang="ro-RO" sz="2000" dirty="0"/>
              <a:t>ă drepturile de acces în </a:t>
            </a:r>
            <a:r>
              <a:rPr lang="ro-RO" sz="2000" dirty="0" err="1"/>
              <a:t>backend</a:t>
            </a:r>
            <a:endParaRPr lang="en-US" sz="2000" dirty="0"/>
          </a:p>
        </p:txBody>
      </p:sp>
      <p:sp>
        <p:nvSpPr>
          <p:cNvPr id="3" name="Substituent text 2">
            <a:extLst>
              <a:ext uri="{FF2B5EF4-FFF2-40B4-BE49-F238E27FC236}">
                <a16:creationId xmlns="" xmlns:a16="http://schemas.microsoft.com/office/drawing/2014/main" id="{8EBEC919-A1CD-4275-8DEF-9C804EDA82CF}"/>
              </a:ext>
            </a:extLst>
          </p:cNvPr>
          <p:cNvSpPr>
            <a:spLocks noGrp="1"/>
          </p:cNvSpPr>
          <p:nvPr>
            <p:ph type="body" sz="quarter" idx="12"/>
          </p:nvPr>
        </p:nvSpPr>
        <p:spPr>
          <a:xfrm>
            <a:off x="447675" y="1914118"/>
            <a:ext cx="8074024" cy="2673350"/>
          </a:xfrm>
        </p:spPr>
        <p:txBody>
          <a:bodyPr/>
          <a:lstStyle/>
          <a:p>
            <a:endParaRPr lang="en-US" dirty="0"/>
          </a:p>
        </p:txBody>
      </p:sp>
      <p:graphicFrame>
        <p:nvGraphicFramePr>
          <p:cNvPr id="6" name="Tabel 6">
            <a:extLst>
              <a:ext uri="{FF2B5EF4-FFF2-40B4-BE49-F238E27FC236}">
                <a16:creationId xmlns="" xmlns:a16="http://schemas.microsoft.com/office/drawing/2014/main" id="{2C5B725E-C95D-48B8-AB7B-883EB9387B1D}"/>
              </a:ext>
            </a:extLst>
          </p:cNvPr>
          <p:cNvGraphicFramePr>
            <a:graphicFrameLocks noGrp="1"/>
          </p:cNvGraphicFramePr>
          <p:nvPr>
            <p:extLst>
              <p:ext uri="{D42A27DB-BD31-4B8C-83A1-F6EECF244321}">
                <p14:modId xmlns:p14="http://schemas.microsoft.com/office/powerpoint/2010/main" val="755156698"/>
              </p:ext>
            </p:extLst>
          </p:nvPr>
        </p:nvGraphicFramePr>
        <p:xfrm>
          <a:off x="486570" y="1992994"/>
          <a:ext cx="8151812" cy="4555290"/>
        </p:xfrm>
        <a:graphic>
          <a:graphicData uri="http://schemas.openxmlformats.org/drawingml/2006/table">
            <a:tbl>
              <a:tblPr firstRow="1" firstCol="1" lastCol="1" bandRow="1" bandCol="1">
                <a:tableStyleId>{5C22544A-7EE6-4342-B048-85BDC9FD1C3A}</a:tableStyleId>
              </a:tblPr>
              <a:tblGrid>
                <a:gridCol w="4114800">
                  <a:extLst>
                    <a:ext uri="{9D8B030D-6E8A-4147-A177-3AD203B41FA5}">
                      <a16:colId xmlns="" xmlns:a16="http://schemas.microsoft.com/office/drawing/2014/main" val="43667921"/>
                    </a:ext>
                  </a:extLst>
                </a:gridCol>
                <a:gridCol w="4037012">
                  <a:extLst>
                    <a:ext uri="{9D8B030D-6E8A-4147-A177-3AD203B41FA5}">
                      <a16:colId xmlns="" xmlns:a16="http://schemas.microsoft.com/office/drawing/2014/main" val="3346387935"/>
                    </a:ext>
                  </a:extLst>
                </a:gridCol>
              </a:tblGrid>
              <a:tr h="877237">
                <a:tc>
                  <a:txBody>
                    <a:bodyPr/>
                    <a:lstStyle/>
                    <a:p>
                      <a:r>
                        <a:rPr lang="ro-RO" sz="1600" b="1" i="0" baseline="0" dirty="0">
                          <a:solidFill>
                            <a:schemeClr val="tx1"/>
                          </a:solidFill>
                        </a:rPr>
                        <a:t>Piața Wall Street sechestrată de organe de aplicare a legii din Germania, SUA, Olanda și Franța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r>
                        <a:rPr lang="ro-RO" sz="1200" b="0" dirty="0">
                          <a:solidFill>
                            <a:schemeClr val="tx1"/>
                          </a:solidFill>
                        </a:rPr>
                        <a:t>Poliția din Germania, împreună cu Europol  și agenții de aplicare a legii din SUA, Olanda și Franța,  au sechestrat serverele unei piețe de pe </a:t>
                      </a:r>
                      <a:r>
                        <a:rPr lang="ro-RO" sz="1200" b="0" dirty="0" err="1">
                          <a:solidFill>
                            <a:schemeClr val="tx1"/>
                          </a:solidFill>
                        </a:rPr>
                        <a:t>dark</a:t>
                      </a:r>
                      <a:r>
                        <a:rPr lang="ro-RO" sz="1200" b="0" dirty="0">
                          <a:solidFill>
                            <a:schemeClr val="tx1"/>
                          </a:solidFill>
                        </a:rPr>
                        <a:t> web, cunoscută ca Piața Wall Street, pe care utilizatorii vindeau </a:t>
                      </a:r>
                      <a:r>
                        <a:rPr lang="ro-RO" sz="1200" b="0" dirty="0" err="1">
                          <a:solidFill>
                            <a:schemeClr val="tx1"/>
                          </a:solidFill>
                        </a:rPr>
                        <a:t>produes</a:t>
                      </a:r>
                      <a:r>
                        <a:rPr lang="ro-RO" sz="1200" b="0" dirty="0">
                          <a:solidFill>
                            <a:schemeClr val="tx1"/>
                          </a:solidFill>
                        </a:rPr>
                        <a:t> ilegale, cum sunt droguri, arme, date ale unor utilizatori, și instrumente de </a:t>
                      </a:r>
                      <a:r>
                        <a:rPr lang="ro-RO" sz="1200" b="0" dirty="0" err="1">
                          <a:solidFill>
                            <a:schemeClr val="tx1"/>
                          </a:solidFill>
                        </a:rPr>
                        <a:t>hacking</a:t>
                      </a:r>
                      <a:r>
                        <a:rPr lang="ro-RO" sz="1200" b="0" dirty="0">
                          <a:solidFill>
                            <a:schemeClr val="tx1"/>
                          </a:solidFill>
                        </a:rPr>
                        <a:t>, a aflat ZD Net.</a:t>
                      </a:r>
                    </a:p>
                    <a:p>
                      <a:r>
                        <a:rPr lang="ro-RO" sz="1200" b="0" dirty="0">
                          <a:solidFill>
                            <a:schemeClr val="tx1"/>
                          </a:solidFill>
                        </a:rPr>
                        <a:t>Sechestrarea site-ului </a:t>
                      </a:r>
                      <a:r>
                        <a:rPr lang="en-US" sz="1200" b="0" dirty="0">
                          <a:solidFill>
                            <a:schemeClr val="tx1"/>
                          </a:solidFill>
                        </a:rPr>
                        <a:t>vine dup</a:t>
                      </a:r>
                      <a:r>
                        <a:rPr lang="ro-RO" sz="1200" b="0" dirty="0">
                          <a:solidFill>
                            <a:schemeClr val="tx1"/>
                          </a:solidFill>
                        </a:rPr>
                        <a:t>ă două săptămâni agitate pentru Wall Street Market (WSM) și utilizatorii site-ului pe care administratorii site-ului i-au scanat la ieșire, au fugit cu </a:t>
                      </a:r>
                      <a:r>
                        <a:rPr lang="ro-RO" sz="1200" b="0" dirty="0" err="1">
                          <a:solidFill>
                            <a:schemeClr val="tx1"/>
                          </a:solidFill>
                        </a:rPr>
                        <a:t>criptomonede</a:t>
                      </a:r>
                      <a:r>
                        <a:rPr lang="ro-RO" sz="1200" b="0" dirty="0">
                          <a:solidFill>
                            <a:schemeClr val="tx1"/>
                          </a:solidFill>
                        </a:rPr>
                        <a:t> de peste 14,2 mil USD din conturile utilizatorilor și ale furnizorilor.</a:t>
                      </a:r>
                    </a:p>
                    <a:p>
                      <a:r>
                        <a:rPr lang="ro-RO" sz="1200" b="0" dirty="0">
                          <a:solidFill>
                            <a:schemeClr val="tx1"/>
                          </a:solidFill>
                        </a:rPr>
                        <a:t>În acest timp, unul dintre moderatorii site-ului – numit Med3In – a început să șantajeze furnizorii și cumpărătorii WSM, cerând 0,05 </a:t>
                      </a:r>
                      <a:r>
                        <a:rPr lang="ro-RO" sz="1200" b="0" dirty="0" err="1">
                          <a:solidFill>
                            <a:schemeClr val="tx1"/>
                          </a:solidFill>
                        </a:rPr>
                        <a:t>bitcoin</a:t>
                      </a:r>
                      <a:r>
                        <a:rPr lang="ro-RO" sz="1200" b="0" dirty="0">
                          <a:solidFill>
                            <a:schemeClr val="tx1"/>
                          </a:solidFill>
                        </a:rPr>
                        <a:t> (280 USD), amenințând că va dezvălui organelor de aplicare a legii detalii despre furnizorii și cumpărătorii WSM care au făcut greșeala să-ți transmită detaliile în formă necriptată când au solicitat asistență. </a:t>
                      </a:r>
                    </a:p>
                    <a:p>
                      <a:r>
                        <a:rPr lang="ro-RO" sz="1200" b="0" dirty="0">
                          <a:solidFill>
                            <a:schemeClr val="tx1"/>
                          </a:solidFill>
                        </a:rPr>
                        <a:t>Nu este clar dacă încercările de șantajare au avut succes, dar câteva zile mai târziu, Med3In a publicat adresa IP (aflată în Olanda și drepturile de acces la WSM de pe </a:t>
                      </a:r>
                      <a:r>
                        <a:rPr lang="ro-RO" sz="1200" b="0" dirty="0" err="1">
                          <a:solidFill>
                            <a:schemeClr val="tx1"/>
                          </a:solidFill>
                        </a:rPr>
                        <a:t>Dread</a:t>
                      </a:r>
                      <a:r>
                        <a:rPr lang="ro-RO" sz="1200" b="0" dirty="0">
                          <a:solidFill>
                            <a:schemeClr val="tx1"/>
                          </a:solidFill>
                        </a:rPr>
                        <a:t>, o comunitate similară cu </a:t>
                      </a:r>
                      <a:r>
                        <a:rPr lang="ro-RO" sz="1200" b="0" dirty="0" err="1">
                          <a:solidFill>
                            <a:schemeClr val="tx1"/>
                          </a:solidFill>
                        </a:rPr>
                        <a:t>Reddit</a:t>
                      </a:r>
                      <a:r>
                        <a:rPr lang="ro-RO" sz="1200" b="0" dirty="0">
                          <a:solidFill>
                            <a:schemeClr val="tx1"/>
                          </a:solidFill>
                        </a:rPr>
                        <a:t> pentru utilizatorii </a:t>
                      </a:r>
                      <a:r>
                        <a:rPr lang="ro-RO" sz="1200" b="0" dirty="0" err="1">
                          <a:solidFill>
                            <a:schemeClr val="tx1"/>
                          </a:solidFill>
                        </a:rPr>
                        <a:t>Dark</a:t>
                      </a:r>
                      <a:r>
                        <a:rPr lang="ro-RO" sz="1200" b="0" dirty="0">
                          <a:solidFill>
                            <a:schemeClr val="tx1"/>
                          </a:solidFill>
                        </a:rPr>
                        <a:t> Web. Adresa IP este în același domeniu de rețea ca o altă adresă IP, scăpată  de pe </a:t>
                      </a:r>
                      <a:r>
                        <a:rPr lang="ro-RO" sz="1200" b="0" dirty="0" err="1">
                          <a:solidFill>
                            <a:schemeClr val="tx1"/>
                          </a:solidFill>
                        </a:rPr>
                        <a:t>backend-ul</a:t>
                      </a:r>
                      <a:r>
                        <a:rPr lang="ro-RO" sz="1200" b="0" dirty="0">
                          <a:solidFill>
                            <a:schemeClr val="tx1"/>
                          </a:solidFill>
                        </a:rPr>
                        <a:t> Wall Street Market în urmă cu doi ani.</a:t>
                      </a:r>
                    </a:p>
                  </a:txBody>
                  <a:tcPr>
                    <a:lnL w="12700" cap="flat" cmpd="sng" algn="ctr">
                      <a:noFill/>
                      <a:prstDash val="solid"/>
                      <a:round/>
                      <a:headEnd type="none" w="med" len="med"/>
                      <a:tailEnd type="none" w="med" len="med"/>
                    </a:lnL>
                    <a:solidFill>
                      <a:schemeClr val="bg1"/>
                    </a:solidFill>
                  </a:tcPr>
                </a:tc>
                <a:extLst>
                  <a:ext uri="{0D108BD9-81ED-4DB2-BD59-A6C34878D82A}">
                    <a16:rowId xmlns="" xmlns:a16="http://schemas.microsoft.com/office/drawing/2014/main" val="1862706552"/>
                  </a:ext>
                </a:extLst>
              </a:tr>
              <a:tr h="706664">
                <a:tc>
                  <a:txBody>
                    <a:bodyPr/>
                    <a:lstStyle/>
                    <a:p>
                      <a:endParaRPr lang="en-US" sz="1400" b="1" i="0" baseline="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 xmlns:a16="http://schemas.microsoft.com/office/drawing/2014/main" val="1092727470"/>
                  </a:ext>
                </a:extLst>
              </a:tr>
              <a:tr h="1267120">
                <a:tc>
                  <a:txBody>
                    <a:bodyPr/>
                    <a:lstStyle/>
                    <a:p>
                      <a:r>
                        <a:rPr lang="ro-RO" sz="1200" b="1" i="0" baseline="0" dirty="0">
                          <a:solidFill>
                            <a:schemeClr val="tx1"/>
                          </a:solidFill>
                        </a:rPr>
                        <a:t>Platforma și conținutul infracțional au fost sechestrate</a:t>
                      </a:r>
                    </a:p>
                    <a:p>
                      <a:r>
                        <a:rPr lang="ro-RO" sz="1200" b="1" i="0" baseline="0" dirty="0">
                          <a:solidFill>
                            <a:schemeClr val="tx1"/>
                          </a:solidFill>
                        </a:rPr>
                        <a:t> </a:t>
                      </a:r>
                      <a:r>
                        <a:rPr lang="ro-RO" sz="1200" b="0" i="0" baseline="0" dirty="0">
                          <a:solidFill>
                            <a:schemeClr val="tx1"/>
                          </a:solidFill>
                        </a:rPr>
                        <a:t>de Federal Criminal </a:t>
                      </a:r>
                      <a:r>
                        <a:rPr lang="ro-RO" sz="1200" b="0" i="0" baseline="0" dirty="0" err="1">
                          <a:solidFill>
                            <a:schemeClr val="tx1"/>
                          </a:solidFill>
                        </a:rPr>
                        <a:t>Police</a:t>
                      </a:r>
                      <a:r>
                        <a:rPr lang="ro-RO" sz="1200" b="0" i="0" baseline="0" dirty="0">
                          <a:solidFill>
                            <a:schemeClr val="tx1"/>
                          </a:solidFill>
                        </a:rPr>
                        <a:t> (BKA)</a:t>
                      </a:r>
                    </a:p>
                    <a:p>
                      <a:r>
                        <a:rPr lang="ro-RO" sz="1200" b="0" i="0" baseline="0" dirty="0">
                          <a:solidFill>
                            <a:schemeClr val="tx1"/>
                          </a:solidFill>
                        </a:rPr>
                        <a:t>în numele Procurorului General din Frankfurt pe Main</a:t>
                      </a:r>
                    </a:p>
                    <a:p>
                      <a:r>
                        <a:rPr lang="ro-RO" sz="1200" b="0" i="0" baseline="0" dirty="0">
                          <a:solidFill>
                            <a:schemeClr val="tx1"/>
                          </a:solidFill>
                        </a:rPr>
                        <a:t>în cursul unei operațiuni anti-crimă cu coordonare internațională</a:t>
                      </a:r>
                    </a:p>
                    <a:p>
                      <a:endParaRPr lang="en-US" sz="1200" b="1" i="0" baseline="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 xmlns:a16="http://schemas.microsoft.com/office/drawing/2014/main" val="781444560"/>
                  </a:ext>
                </a:extLst>
              </a:tr>
              <a:tr h="1704269">
                <a:tc>
                  <a:txBody>
                    <a:bodyPr/>
                    <a:lstStyle/>
                    <a:p>
                      <a:endParaRPr lang="en-US" sz="1400" b="1" i="0" baseline="0" dirty="0">
                        <a:solidFill>
                          <a:schemeClr val="tx1"/>
                        </a:solidFill>
                      </a:endParaRPr>
                    </a:p>
                  </a:txBody>
                  <a:tcPr>
                    <a:lnT w="12700" cap="flat" cmpd="sng" algn="ctr">
                      <a:noFill/>
                      <a:prstDash val="solid"/>
                      <a:round/>
                      <a:headEnd type="none" w="med" len="med"/>
                      <a:tailEnd type="none" w="med" len="med"/>
                    </a:lnT>
                    <a:solidFill>
                      <a:schemeClr val="bg1"/>
                    </a:solidFill>
                  </a:tcPr>
                </a:tc>
                <a:tc vMerge="1">
                  <a:txBody>
                    <a:bodyPr/>
                    <a:lstStyle/>
                    <a:p>
                      <a:endParaRPr lang="en-US"/>
                    </a:p>
                  </a:txBody>
                  <a:tcPr/>
                </a:tc>
                <a:extLst>
                  <a:ext uri="{0D108BD9-81ED-4DB2-BD59-A6C34878D82A}">
                    <a16:rowId xmlns="" xmlns:a16="http://schemas.microsoft.com/office/drawing/2014/main" val="674362916"/>
                  </a:ext>
                </a:extLst>
              </a:tr>
            </a:tbl>
          </a:graphicData>
        </a:graphic>
      </p:graphicFrame>
      <p:pic>
        <p:nvPicPr>
          <p:cNvPr id="10" name="Imagine 9">
            <a:extLst>
              <a:ext uri="{FF2B5EF4-FFF2-40B4-BE49-F238E27FC236}">
                <a16:creationId xmlns="" xmlns:a16="http://schemas.microsoft.com/office/drawing/2014/main" id="{09442338-8773-401C-91BA-91140DF3E66C}"/>
              </a:ext>
            </a:extLst>
          </p:cNvPr>
          <p:cNvPicPr>
            <a:picLocks noChangeAspect="1"/>
          </p:cNvPicPr>
          <p:nvPr/>
        </p:nvPicPr>
        <p:blipFill>
          <a:blip r:embed="rId3"/>
          <a:stretch>
            <a:fillRect/>
          </a:stretch>
        </p:blipFill>
        <p:spPr>
          <a:xfrm>
            <a:off x="457199" y="2790825"/>
            <a:ext cx="4114801" cy="530159"/>
          </a:xfrm>
          <a:prstGeom prst="rect">
            <a:avLst/>
          </a:prstGeom>
        </p:spPr>
      </p:pic>
      <p:pic>
        <p:nvPicPr>
          <p:cNvPr id="12" name="Imagine 11">
            <a:extLst>
              <a:ext uri="{FF2B5EF4-FFF2-40B4-BE49-F238E27FC236}">
                <a16:creationId xmlns="" xmlns:a16="http://schemas.microsoft.com/office/drawing/2014/main" id="{68D40791-ECFF-413C-988C-8BA55469B657}"/>
              </a:ext>
            </a:extLst>
          </p:cNvPr>
          <p:cNvPicPr>
            <a:picLocks noChangeAspect="1"/>
          </p:cNvPicPr>
          <p:nvPr/>
        </p:nvPicPr>
        <p:blipFill>
          <a:blip r:embed="rId4"/>
          <a:stretch>
            <a:fillRect/>
          </a:stretch>
        </p:blipFill>
        <p:spPr>
          <a:xfrm>
            <a:off x="447675" y="4666344"/>
            <a:ext cx="4114801" cy="533400"/>
          </a:xfrm>
          <a:prstGeom prst="rect">
            <a:avLst/>
          </a:prstGeom>
        </p:spPr>
      </p:pic>
    </p:spTree>
    <p:extLst>
      <p:ext uri="{BB962C8B-B14F-4D97-AF65-F5344CB8AC3E}">
        <p14:creationId xmlns:p14="http://schemas.microsoft.com/office/powerpoint/2010/main" val="33580064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1625</TotalTime>
  <Words>12292</Words>
  <Application>Microsoft Office PowerPoint</Application>
  <PresentationFormat>On-screen Show (4:3)</PresentationFormat>
  <Paragraphs>856</Paragraphs>
  <Slides>58</Slides>
  <Notes>53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ＭＳ Ｐゴシック</vt:lpstr>
      <vt:lpstr>ＭＳ Ｐゴシック</vt:lpstr>
      <vt:lpstr>Arial</vt:lpstr>
      <vt:lpstr>Calibri</vt:lpstr>
      <vt:lpstr>Calibri (heading)</vt:lpstr>
      <vt:lpstr>Calibri Light</vt:lpstr>
      <vt:lpstr>TiemposTextWeb</vt:lpstr>
      <vt:lpstr>Times New Roman</vt:lpstr>
      <vt:lpstr>Verdana</vt:lpstr>
      <vt:lpstr>Office Theme</vt:lpstr>
      <vt:lpstr>PowerPoint Presentation</vt:lpstr>
      <vt:lpstr>PowerPoint Presentation</vt:lpstr>
      <vt:lpstr>PowerPoint Presentation</vt:lpstr>
      <vt:lpstr>PowerPoint Presentation</vt:lpstr>
      <vt:lpstr>PERCHEZIȚIA ȘI SECHESTRAREA datelor stocate pe calculator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COLECTAREA ÎN TIMP REAL A DATELOR DE TRAFIC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INTERCEPTAREA DATELOR DE CONȚINUT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Geea Dascaloiu</cp:lastModifiedBy>
  <cp:revision>207</cp:revision>
  <dcterms:created xsi:type="dcterms:W3CDTF">2020-10-07T11:36:01Z</dcterms:created>
  <dcterms:modified xsi:type="dcterms:W3CDTF">2021-03-28T06:19:50Z</dcterms:modified>
</cp:coreProperties>
</file>