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theme/themeOverride1.xml" ContentType="application/vnd.openxmlformats-officedocument.themeOverride+xml"/>
  <Override PartName="/ppt/notesSlides/notesSlide24.xml" ContentType="application/vnd.openxmlformats-officedocument.presentationml.notesSlide+xml"/>
  <Override PartName="/ppt/theme/themeOverride2.xml" ContentType="application/vnd.openxmlformats-officedocument.themeOverr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6"/>
  </p:notesMasterIdLst>
  <p:sldIdLst>
    <p:sldId id="355" r:id="rId2"/>
    <p:sldId id="567" r:id="rId3"/>
    <p:sldId id="568" r:id="rId4"/>
    <p:sldId id="569" r:id="rId5"/>
    <p:sldId id="570" r:id="rId6"/>
    <p:sldId id="747" r:id="rId7"/>
    <p:sldId id="748" r:id="rId8"/>
    <p:sldId id="749" r:id="rId9"/>
    <p:sldId id="750" r:id="rId10"/>
    <p:sldId id="788" r:id="rId11"/>
    <p:sldId id="789" r:id="rId12"/>
    <p:sldId id="790" r:id="rId13"/>
    <p:sldId id="791" r:id="rId14"/>
    <p:sldId id="792" r:id="rId15"/>
    <p:sldId id="793" r:id="rId16"/>
    <p:sldId id="794" r:id="rId17"/>
    <p:sldId id="795" r:id="rId18"/>
    <p:sldId id="796" r:id="rId19"/>
    <p:sldId id="812" r:id="rId20"/>
    <p:sldId id="751" r:id="rId21"/>
    <p:sldId id="797" r:id="rId22"/>
    <p:sldId id="798" r:id="rId23"/>
    <p:sldId id="799" r:id="rId24"/>
    <p:sldId id="800" r:id="rId25"/>
    <p:sldId id="801" r:id="rId26"/>
    <p:sldId id="802" r:id="rId27"/>
    <p:sldId id="804" r:id="rId28"/>
    <p:sldId id="805" r:id="rId29"/>
    <p:sldId id="806" r:id="rId30"/>
    <p:sldId id="807" r:id="rId31"/>
    <p:sldId id="808" r:id="rId32"/>
    <p:sldId id="809" r:id="rId33"/>
    <p:sldId id="810" r:id="rId34"/>
    <p:sldId id="811"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2CD8423E-0CCD-48E0-A715-3EC094151D76}">
          <p14:sldIdLst>
            <p14:sldId id="355"/>
          </p14:sldIdLst>
        </p14:section>
        <p14:section name="Introduction" id="{DEED0A68-EF9C-4733-ADAA-766A859E58BB}">
          <p14:sldIdLst>
            <p14:sldId id="567"/>
            <p14:sldId id="568"/>
          </p14:sldIdLst>
        </p14:section>
        <p14:section name="Section 1" id="{1F767E79-2A4A-4837-8114-C2475E36F49A}">
          <p14:sldIdLst>
            <p14:sldId id="569"/>
            <p14:sldId id="570"/>
            <p14:sldId id="747"/>
            <p14:sldId id="748"/>
          </p14:sldIdLst>
        </p14:section>
        <p14:section name="Section 2" id="{BD5EC4CA-CD48-49B6-88C4-D6600C17346B}">
          <p14:sldIdLst>
            <p14:sldId id="749"/>
            <p14:sldId id="750"/>
            <p14:sldId id="788"/>
            <p14:sldId id="789"/>
            <p14:sldId id="790"/>
            <p14:sldId id="791"/>
            <p14:sldId id="792"/>
            <p14:sldId id="793"/>
            <p14:sldId id="794"/>
            <p14:sldId id="795"/>
            <p14:sldId id="796"/>
          </p14:sldIdLst>
        </p14:section>
        <p14:section name="Section 3" id="{CF38BB39-4BC8-4F8B-A63B-4935EC255CA2}">
          <p14:sldIdLst>
            <p14:sldId id="812"/>
            <p14:sldId id="751"/>
            <p14:sldId id="797"/>
            <p14:sldId id="798"/>
            <p14:sldId id="799"/>
            <p14:sldId id="800"/>
            <p14:sldId id="801"/>
            <p14:sldId id="802"/>
            <p14:sldId id="804"/>
            <p14:sldId id="805"/>
          </p14:sldIdLst>
        </p14:section>
        <p14:section name="Section 4" id="{CDB77A57-E109-4FE7-B6FB-C5D48371E968}">
          <p14:sldIdLst>
            <p14:sldId id="806"/>
            <p14:sldId id="807"/>
            <p14:sldId id="808"/>
          </p14:sldIdLst>
        </p14:section>
        <p14:section name="Section 5" id="{E9822AB8-3008-4E5A-9FC0-397C6C814D67}">
          <p14:sldIdLst>
            <p14:sldId id="809"/>
            <p14:sldId id="810"/>
            <p14:sldId id="811"/>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NDREA Andrei-Stefan" initials="CA" lastIdx="14" clrIdx="0">
    <p:extLst>
      <p:ext uri="{19B8F6BF-5375-455C-9EA6-DF929625EA0E}">
        <p15:presenceInfo xmlns:p15="http://schemas.microsoft.com/office/powerpoint/2012/main" userId="S::Andrei-Stefan.CANDREA@coe.int::076b47cf-5c95-4213-8990-00bd8775d9c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A6B8"/>
    <a:srgbClr val="2F618F"/>
    <a:srgbClr val="4B6A90"/>
    <a:srgbClr val="91BE9E"/>
    <a:srgbClr val="0E3D8A"/>
    <a:srgbClr val="0E41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985" autoAdjust="0"/>
    <p:restoredTop sz="73717" autoAdjust="0"/>
  </p:normalViewPr>
  <p:slideViewPr>
    <p:cSldViewPr snapToGrid="0">
      <p:cViewPr varScale="1">
        <p:scale>
          <a:sx n="55" d="100"/>
          <a:sy n="55" d="100"/>
        </p:scale>
        <p:origin x="1950" y="30"/>
      </p:cViewPr>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38DFBC-BFF3-42BF-B8C1-E31DDD0A44C8}" type="doc">
      <dgm:prSet loTypeId="urn:microsoft.com/office/officeart/2005/8/layout/process2" loCatId="process" qsTypeId="urn:microsoft.com/office/officeart/2005/8/quickstyle/simple1" qsCatId="simple" csTypeId="urn:microsoft.com/office/officeart/2005/8/colors/accent1_2" csCatId="accent1" phldr="1"/>
      <dgm:spPr/>
    </dgm:pt>
    <dgm:pt modelId="{C3CD0C15-0BC7-4A9F-9FBB-4B8A38F83FD8}">
      <dgm:prSet phldrT="[Text]" custT="1"/>
      <dgm:spPr>
        <a:solidFill>
          <a:srgbClr val="002060"/>
        </a:solidFill>
      </dgm:spPr>
      <dgm:t>
        <a:bodyPr/>
        <a:lstStyle/>
        <a:p>
          <a:r>
            <a:rPr lang="en-US" sz="3200" b="1" dirty="0">
              <a:latin typeface="Sylfaen" panose="010A0502050306030303" pitchFamily="18" charset="0"/>
            </a:rPr>
            <a:t>პირველი ჯგუფის ანგარიში</a:t>
          </a:r>
          <a:endParaRPr lang="ka-GE" sz="3200" b="1" dirty="0">
            <a:latin typeface="Sylfaen" panose="010A0502050306030303" pitchFamily="18" charset="0"/>
          </a:endParaRPr>
        </a:p>
      </dgm:t>
    </dgm:pt>
    <dgm:pt modelId="{4452A92E-6A87-425F-B517-AB9CE957A365}" type="parTrans" cxnId="{ED9EC729-F374-4C49-95CC-427A18286CC7}">
      <dgm:prSet/>
      <dgm:spPr/>
      <dgm:t>
        <a:bodyPr/>
        <a:lstStyle/>
        <a:p>
          <a:endParaRPr lang="en-GB"/>
        </a:p>
      </dgm:t>
    </dgm:pt>
    <dgm:pt modelId="{2C6CE583-76B3-410C-BBF1-3D2E817AEF00}" type="sibTrans" cxnId="{ED9EC729-F374-4C49-95CC-427A18286CC7}">
      <dgm:prSet custT="1"/>
      <dgm:spPr/>
      <dgm:t>
        <a:bodyPr/>
        <a:lstStyle/>
        <a:p>
          <a:endParaRPr lang="en-GB" sz="3600" b="1"/>
        </a:p>
      </dgm:t>
    </dgm:pt>
    <dgm:pt modelId="{63228A14-9361-4C45-8F39-7A7B35276540}">
      <dgm:prSet phldrT="[Text]" custT="1"/>
      <dgm:spPr>
        <a:solidFill>
          <a:srgbClr val="00B0F0"/>
        </a:solidFill>
      </dgm:spPr>
      <dgm:t>
        <a:bodyPr/>
        <a:lstStyle/>
        <a:p>
          <a:r>
            <a:rPr lang="en-US" sz="3200" b="1" dirty="0">
              <a:latin typeface="Sylfaen" panose="010A0502050306030303" pitchFamily="18" charset="0"/>
            </a:rPr>
            <a:t>მეორე ჯგუფის ანგარიში</a:t>
          </a:r>
          <a:endParaRPr lang="ka-GE" sz="3200" b="1" dirty="0">
            <a:latin typeface="Sylfaen" panose="010A0502050306030303" pitchFamily="18" charset="0"/>
          </a:endParaRPr>
        </a:p>
      </dgm:t>
    </dgm:pt>
    <dgm:pt modelId="{9AD9BBAE-F1A9-49CF-ABA2-18C4FDDFF950}" type="parTrans" cxnId="{4A8FBA1D-FC63-4483-85EC-901231FFBA41}">
      <dgm:prSet/>
      <dgm:spPr/>
      <dgm:t>
        <a:bodyPr/>
        <a:lstStyle/>
        <a:p>
          <a:endParaRPr lang="en-GB"/>
        </a:p>
      </dgm:t>
    </dgm:pt>
    <dgm:pt modelId="{B3F4F4F1-FD14-481E-8496-740D81DEB69A}" type="sibTrans" cxnId="{4A8FBA1D-FC63-4483-85EC-901231FFBA41}">
      <dgm:prSet custT="1"/>
      <dgm:spPr/>
      <dgm:t>
        <a:bodyPr/>
        <a:lstStyle/>
        <a:p>
          <a:endParaRPr lang="en-GB" sz="3600" b="1"/>
        </a:p>
      </dgm:t>
    </dgm:pt>
    <dgm:pt modelId="{5F139E6C-D43C-419A-8148-295DA8EA8193}">
      <dgm:prSet phldrT="[Text]" custT="1"/>
      <dgm:spPr>
        <a:solidFill>
          <a:srgbClr val="FFC000"/>
        </a:solidFill>
      </dgm:spPr>
      <dgm:t>
        <a:bodyPr/>
        <a:lstStyle/>
        <a:p>
          <a:r>
            <a:rPr lang="en-US" sz="3200" b="1" dirty="0">
              <a:latin typeface="Sylfaen" panose="010A0502050306030303" pitchFamily="18" charset="0"/>
            </a:rPr>
            <a:t>მესამე ჯგუფის ანგარიში</a:t>
          </a:r>
          <a:endParaRPr lang="ka-GE" sz="3200" b="1" dirty="0">
            <a:latin typeface="Sylfaen" panose="010A0502050306030303" pitchFamily="18" charset="0"/>
          </a:endParaRPr>
        </a:p>
      </dgm:t>
    </dgm:pt>
    <dgm:pt modelId="{8F94D6B5-A31C-44A7-8B8A-BEDC4E8D589B}" type="parTrans" cxnId="{301265F1-23FF-47FC-BD75-F1D876100607}">
      <dgm:prSet/>
      <dgm:spPr/>
      <dgm:t>
        <a:bodyPr/>
        <a:lstStyle/>
        <a:p>
          <a:endParaRPr lang="en-GB"/>
        </a:p>
      </dgm:t>
    </dgm:pt>
    <dgm:pt modelId="{B26C842E-46CC-4C93-AABF-5B1A56411510}" type="sibTrans" cxnId="{301265F1-23FF-47FC-BD75-F1D876100607}">
      <dgm:prSet custT="1"/>
      <dgm:spPr/>
      <dgm:t>
        <a:bodyPr/>
        <a:lstStyle/>
        <a:p>
          <a:endParaRPr lang="en-GB" sz="3600" b="1"/>
        </a:p>
      </dgm:t>
    </dgm:pt>
    <dgm:pt modelId="{F0D29273-5B66-4419-8524-DBC370D94DDF}">
      <dgm:prSet phldrT="[Text]" custT="1"/>
      <dgm:spPr>
        <a:solidFill>
          <a:srgbClr val="FF0000"/>
        </a:solidFill>
      </dgm:spPr>
      <dgm:t>
        <a:bodyPr/>
        <a:lstStyle/>
        <a:p>
          <a:r>
            <a:rPr lang="en-US" sz="3200" b="1" dirty="0">
              <a:latin typeface="Sylfaen" panose="010A0502050306030303" pitchFamily="18" charset="0"/>
            </a:rPr>
            <a:t>მეოთხე ჯგუფის ანგარიში</a:t>
          </a:r>
          <a:endParaRPr lang="ka-GE" sz="3200" b="1" dirty="0">
            <a:latin typeface="Sylfaen" panose="010A0502050306030303" pitchFamily="18" charset="0"/>
          </a:endParaRPr>
        </a:p>
      </dgm:t>
    </dgm:pt>
    <dgm:pt modelId="{F7FAEE7F-0FC8-44BB-A550-396A4E4F637F}" type="parTrans" cxnId="{083B3940-8ED4-4934-8075-E85E5D83DDF5}">
      <dgm:prSet/>
      <dgm:spPr/>
      <dgm:t>
        <a:bodyPr/>
        <a:lstStyle/>
        <a:p>
          <a:endParaRPr lang="en-GB"/>
        </a:p>
      </dgm:t>
    </dgm:pt>
    <dgm:pt modelId="{43BFC229-B56F-462E-9AC7-7D26FBDF2A65}" type="sibTrans" cxnId="{083B3940-8ED4-4934-8075-E85E5D83DDF5}">
      <dgm:prSet/>
      <dgm:spPr/>
      <dgm:t>
        <a:bodyPr/>
        <a:lstStyle/>
        <a:p>
          <a:endParaRPr lang="en-GB"/>
        </a:p>
      </dgm:t>
    </dgm:pt>
    <dgm:pt modelId="{BD9319EC-C6D0-4671-8775-87AFACA6A516}" type="pres">
      <dgm:prSet presAssocID="{1B38DFBC-BFF3-42BF-B8C1-E31DDD0A44C8}" presName="linearFlow" presStyleCnt="0">
        <dgm:presLayoutVars>
          <dgm:resizeHandles val="exact"/>
        </dgm:presLayoutVars>
      </dgm:prSet>
      <dgm:spPr/>
    </dgm:pt>
    <dgm:pt modelId="{25FF0AF6-0F9B-4564-8F59-531EF8B4C838}" type="pres">
      <dgm:prSet presAssocID="{C3CD0C15-0BC7-4A9F-9FBB-4B8A38F83FD8}" presName="node" presStyleLbl="node1" presStyleIdx="0" presStyleCnt="4">
        <dgm:presLayoutVars>
          <dgm:bulletEnabled val="1"/>
        </dgm:presLayoutVars>
      </dgm:prSet>
      <dgm:spPr/>
      <dgm:t>
        <a:bodyPr/>
        <a:lstStyle/>
        <a:p>
          <a:endParaRPr lang="en-US"/>
        </a:p>
      </dgm:t>
    </dgm:pt>
    <dgm:pt modelId="{7E3EBF11-45EA-455A-A4AB-6FD193E2F19E}" type="pres">
      <dgm:prSet presAssocID="{2C6CE583-76B3-410C-BBF1-3D2E817AEF00}" presName="sibTrans" presStyleLbl="sibTrans2D1" presStyleIdx="0" presStyleCnt="3"/>
      <dgm:spPr/>
      <dgm:t>
        <a:bodyPr/>
        <a:lstStyle/>
        <a:p>
          <a:endParaRPr lang="en-US"/>
        </a:p>
      </dgm:t>
    </dgm:pt>
    <dgm:pt modelId="{9B0DE74E-5C59-48C0-810A-B02D690AC5F5}" type="pres">
      <dgm:prSet presAssocID="{2C6CE583-76B3-410C-BBF1-3D2E817AEF00}" presName="connectorText" presStyleLbl="sibTrans2D1" presStyleIdx="0" presStyleCnt="3"/>
      <dgm:spPr/>
      <dgm:t>
        <a:bodyPr/>
        <a:lstStyle/>
        <a:p>
          <a:endParaRPr lang="en-US"/>
        </a:p>
      </dgm:t>
    </dgm:pt>
    <dgm:pt modelId="{2EB2D00E-EF3D-4380-852E-C53664D906D5}" type="pres">
      <dgm:prSet presAssocID="{63228A14-9361-4C45-8F39-7A7B35276540}" presName="node" presStyleLbl="node1" presStyleIdx="1" presStyleCnt="4">
        <dgm:presLayoutVars>
          <dgm:bulletEnabled val="1"/>
        </dgm:presLayoutVars>
      </dgm:prSet>
      <dgm:spPr/>
      <dgm:t>
        <a:bodyPr/>
        <a:lstStyle/>
        <a:p>
          <a:endParaRPr lang="en-US"/>
        </a:p>
      </dgm:t>
    </dgm:pt>
    <dgm:pt modelId="{FC7770C3-5526-458A-BC2A-94CDDCCA40D9}" type="pres">
      <dgm:prSet presAssocID="{B3F4F4F1-FD14-481E-8496-740D81DEB69A}" presName="sibTrans" presStyleLbl="sibTrans2D1" presStyleIdx="1" presStyleCnt="3"/>
      <dgm:spPr/>
      <dgm:t>
        <a:bodyPr/>
        <a:lstStyle/>
        <a:p>
          <a:endParaRPr lang="en-US"/>
        </a:p>
      </dgm:t>
    </dgm:pt>
    <dgm:pt modelId="{772DF557-36CF-40E0-A18C-16756BDB9D4D}" type="pres">
      <dgm:prSet presAssocID="{B3F4F4F1-FD14-481E-8496-740D81DEB69A}" presName="connectorText" presStyleLbl="sibTrans2D1" presStyleIdx="1" presStyleCnt="3"/>
      <dgm:spPr/>
      <dgm:t>
        <a:bodyPr/>
        <a:lstStyle/>
        <a:p>
          <a:endParaRPr lang="en-US"/>
        </a:p>
      </dgm:t>
    </dgm:pt>
    <dgm:pt modelId="{4876D40E-5D08-40AA-9799-D741009083C6}" type="pres">
      <dgm:prSet presAssocID="{5F139E6C-D43C-419A-8148-295DA8EA8193}" presName="node" presStyleLbl="node1" presStyleIdx="2" presStyleCnt="4">
        <dgm:presLayoutVars>
          <dgm:bulletEnabled val="1"/>
        </dgm:presLayoutVars>
      </dgm:prSet>
      <dgm:spPr/>
      <dgm:t>
        <a:bodyPr/>
        <a:lstStyle/>
        <a:p>
          <a:endParaRPr lang="en-US"/>
        </a:p>
      </dgm:t>
    </dgm:pt>
    <dgm:pt modelId="{71815630-E4B9-4B38-9C0D-BA9E18304406}" type="pres">
      <dgm:prSet presAssocID="{B26C842E-46CC-4C93-AABF-5B1A56411510}" presName="sibTrans" presStyleLbl="sibTrans2D1" presStyleIdx="2" presStyleCnt="3"/>
      <dgm:spPr/>
      <dgm:t>
        <a:bodyPr/>
        <a:lstStyle/>
        <a:p>
          <a:endParaRPr lang="en-US"/>
        </a:p>
      </dgm:t>
    </dgm:pt>
    <dgm:pt modelId="{5186ACE6-5414-4C8C-82BE-8EEBBA0098A9}" type="pres">
      <dgm:prSet presAssocID="{B26C842E-46CC-4C93-AABF-5B1A56411510}" presName="connectorText" presStyleLbl="sibTrans2D1" presStyleIdx="2" presStyleCnt="3"/>
      <dgm:spPr/>
      <dgm:t>
        <a:bodyPr/>
        <a:lstStyle/>
        <a:p>
          <a:endParaRPr lang="en-US"/>
        </a:p>
      </dgm:t>
    </dgm:pt>
    <dgm:pt modelId="{3D5F3141-0B64-40AD-8ED1-62F8414D55B7}" type="pres">
      <dgm:prSet presAssocID="{F0D29273-5B66-4419-8524-DBC370D94DDF}" presName="node" presStyleLbl="node1" presStyleIdx="3" presStyleCnt="4">
        <dgm:presLayoutVars>
          <dgm:bulletEnabled val="1"/>
        </dgm:presLayoutVars>
      </dgm:prSet>
      <dgm:spPr/>
      <dgm:t>
        <a:bodyPr/>
        <a:lstStyle/>
        <a:p>
          <a:endParaRPr lang="en-US"/>
        </a:p>
      </dgm:t>
    </dgm:pt>
  </dgm:ptLst>
  <dgm:cxnLst>
    <dgm:cxn modelId="{B4ACFD8E-DD12-4E3F-8E6C-06ACD9830549}" type="presOf" srcId="{F0D29273-5B66-4419-8524-DBC370D94DDF}" destId="{3D5F3141-0B64-40AD-8ED1-62F8414D55B7}" srcOrd="0" destOrd="0" presId="urn:microsoft.com/office/officeart/2005/8/layout/process2"/>
    <dgm:cxn modelId="{EDFAD27A-8716-4755-A0DD-2B93DCCD213C}" type="presOf" srcId="{1B38DFBC-BFF3-42BF-B8C1-E31DDD0A44C8}" destId="{BD9319EC-C6D0-4671-8775-87AFACA6A516}" srcOrd="0" destOrd="0" presId="urn:microsoft.com/office/officeart/2005/8/layout/process2"/>
    <dgm:cxn modelId="{ED9EC729-F374-4C49-95CC-427A18286CC7}" srcId="{1B38DFBC-BFF3-42BF-B8C1-E31DDD0A44C8}" destId="{C3CD0C15-0BC7-4A9F-9FBB-4B8A38F83FD8}" srcOrd="0" destOrd="0" parTransId="{4452A92E-6A87-425F-B517-AB9CE957A365}" sibTransId="{2C6CE583-76B3-410C-BBF1-3D2E817AEF00}"/>
    <dgm:cxn modelId="{7C2D49CF-6C91-4C91-BFBE-C24B50052F7C}" type="presOf" srcId="{2C6CE583-76B3-410C-BBF1-3D2E817AEF00}" destId="{7E3EBF11-45EA-455A-A4AB-6FD193E2F19E}" srcOrd="0" destOrd="0" presId="urn:microsoft.com/office/officeart/2005/8/layout/process2"/>
    <dgm:cxn modelId="{4A8FBA1D-FC63-4483-85EC-901231FFBA41}" srcId="{1B38DFBC-BFF3-42BF-B8C1-E31DDD0A44C8}" destId="{63228A14-9361-4C45-8F39-7A7B35276540}" srcOrd="1" destOrd="0" parTransId="{9AD9BBAE-F1A9-49CF-ABA2-18C4FDDFF950}" sibTransId="{B3F4F4F1-FD14-481E-8496-740D81DEB69A}"/>
    <dgm:cxn modelId="{C83F6D2D-C60D-4384-AF9E-E383BCE1C081}" type="presOf" srcId="{B26C842E-46CC-4C93-AABF-5B1A56411510}" destId="{5186ACE6-5414-4C8C-82BE-8EEBBA0098A9}" srcOrd="1" destOrd="0" presId="urn:microsoft.com/office/officeart/2005/8/layout/process2"/>
    <dgm:cxn modelId="{301265F1-23FF-47FC-BD75-F1D876100607}" srcId="{1B38DFBC-BFF3-42BF-B8C1-E31DDD0A44C8}" destId="{5F139E6C-D43C-419A-8148-295DA8EA8193}" srcOrd="2" destOrd="0" parTransId="{8F94D6B5-A31C-44A7-8B8A-BEDC4E8D589B}" sibTransId="{B26C842E-46CC-4C93-AABF-5B1A56411510}"/>
    <dgm:cxn modelId="{E1DF14F9-80C4-47FA-847A-9D94976366EA}" type="presOf" srcId="{B26C842E-46CC-4C93-AABF-5B1A56411510}" destId="{71815630-E4B9-4B38-9C0D-BA9E18304406}" srcOrd="0" destOrd="0" presId="urn:microsoft.com/office/officeart/2005/8/layout/process2"/>
    <dgm:cxn modelId="{27C91ECB-760B-4B57-8A59-216AE06998A7}" type="presOf" srcId="{63228A14-9361-4C45-8F39-7A7B35276540}" destId="{2EB2D00E-EF3D-4380-852E-C53664D906D5}" srcOrd="0" destOrd="0" presId="urn:microsoft.com/office/officeart/2005/8/layout/process2"/>
    <dgm:cxn modelId="{0EB91C15-863C-47CC-83BF-5CA2EAC38597}" type="presOf" srcId="{2C6CE583-76B3-410C-BBF1-3D2E817AEF00}" destId="{9B0DE74E-5C59-48C0-810A-B02D690AC5F5}" srcOrd="1" destOrd="0" presId="urn:microsoft.com/office/officeart/2005/8/layout/process2"/>
    <dgm:cxn modelId="{BF1F5E7A-ED6C-4873-80DA-7B87CDE797C4}" type="presOf" srcId="{B3F4F4F1-FD14-481E-8496-740D81DEB69A}" destId="{772DF557-36CF-40E0-A18C-16756BDB9D4D}" srcOrd="1" destOrd="0" presId="urn:microsoft.com/office/officeart/2005/8/layout/process2"/>
    <dgm:cxn modelId="{083B3940-8ED4-4934-8075-E85E5D83DDF5}" srcId="{1B38DFBC-BFF3-42BF-B8C1-E31DDD0A44C8}" destId="{F0D29273-5B66-4419-8524-DBC370D94DDF}" srcOrd="3" destOrd="0" parTransId="{F7FAEE7F-0FC8-44BB-A550-396A4E4F637F}" sibTransId="{43BFC229-B56F-462E-9AC7-7D26FBDF2A65}"/>
    <dgm:cxn modelId="{5828DE7B-11BF-46A9-8D97-9E5B4151D05E}" type="presOf" srcId="{B3F4F4F1-FD14-481E-8496-740D81DEB69A}" destId="{FC7770C3-5526-458A-BC2A-94CDDCCA40D9}" srcOrd="0" destOrd="0" presId="urn:microsoft.com/office/officeart/2005/8/layout/process2"/>
    <dgm:cxn modelId="{7D5992F5-C155-4B9F-A30D-703F3E1A92F0}" type="presOf" srcId="{C3CD0C15-0BC7-4A9F-9FBB-4B8A38F83FD8}" destId="{25FF0AF6-0F9B-4564-8F59-531EF8B4C838}" srcOrd="0" destOrd="0" presId="urn:microsoft.com/office/officeart/2005/8/layout/process2"/>
    <dgm:cxn modelId="{38A6A03C-0974-471E-AB6F-B31597069A40}" type="presOf" srcId="{5F139E6C-D43C-419A-8148-295DA8EA8193}" destId="{4876D40E-5D08-40AA-9799-D741009083C6}" srcOrd="0" destOrd="0" presId="urn:microsoft.com/office/officeart/2005/8/layout/process2"/>
    <dgm:cxn modelId="{CEF83BE6-AF4C-426B-9A43-E32C5DE25CFA}" type="presParOf" srcId="{BD9319EC-C6D0-4671-8775-87AFACA6A516}" destId="{25FF0AF6-0F9B-4564-8F59-531EF8B4C838}" srcOrd="0" destOrd="0" presId="urn:microsoft.com/office/officeart/2005/8/layout/process2"/>
    <dgm:cxn modelId="{27A81330-3EF2-4372-9AAD-0D1CA1ACA73C}" type="presParOf" srcId="{BD9319EC-C6D0-4671-8775-87AFACA6A516}" destId="{7E3EBF11-45EA-455A-A4AB-6FD193E2F19E}" srcOrd="1" destOrd="0" presId="urn:microsoft.com/office/officeart/2005/8/layout/process2"/>
    <dgm:cxn modelId="{43361438-4CD1-4727-B6D1-8607C5B8E63D}" type="presParOf" srcId="{7E3EBF11-45EA-455A-A4AB-6FD193E2F19E}" destId="{9B0DE74E-5C59-48C0-810A-B02D690AC5F5}" srcOrd="0" destOrd="0" presId="urn:microsoft.com/office/officeart/2005/8/layout/process2"/>
    <dgm:cxn modelId="{3B0120B2-15D7-49D5-A83F-397BCABCBD92}" type="presParOf" srcId="{BD9319EC-C6D0-4671-8775-87AFACA6A516}" destId="{2EB2D00E-EF3D-4380-852E-C53664D906D5}" srcOrd="2" destOrd="0" presId="urn:microsoft.com/office/officeart/2005/8/layout/process2"/>
    <dgm:cxn modelId="{4EEE7A2D-6B22-4681-BBDB-E1689C314CAB}" type="presParOf" srcId="{BD9319EC-C6D0-4671-8775-87AFACA6A516}" destId="{FC7770C3-5526-458A-BC2A-94CDDCCA40D9}" srcOrd="3" destOrd="0" presId="urn:microsoft.com/office/officeart/2005/8/layout/process2"/>
    <dgm:cxn modelId="{B4DE594B-262C-4A72-B631-244E0B808BB2}" type="presParOf" srcId="{FC7770C3-5526-458A-BC2A-94CDDCCA40D9}" destId="{772DF557-36CF-40E0-A18C-16756BDB9D4D}" srcOrd="0" destOrd="0" presId="urn:microsoft.com/office/officeart/2005/8/layout/process2"/>
    <dgm:cxn modelId="{9F99344C-4BD4-4BC6-AAE1-88DEE323CD3A}" type="presParOf" srcId="{BD9319EC-C6D0-4671-8775-87AFACA6A516}" destId="{4876D40E-5D08-40AA-9799-D741009083C6}" srcOrd="4" destOrd="0" presId="urn:microsoft.com/office/officeart/2005/8/layout/process2"/>
    <dgm:cxn modelId="{7B7EAAD5-C28A-4FF4-884A-3CBCB6C30EB1}" type="presParOf" srcId="{BD9319EC-C6D0-4671-8775-87AFACA6A516}" destId="{71815630-E4B9-4B38-9C0D-BA9E18304406}" srcOrd="5" destOrd="0" presId="urn:microsoft.com/office/officeart/2005/8/layout/process2"/>
    <dgm:cxn modelId="{D6F46C82-8FCA-4891-92E4-887456C20BF8}" type="presParOf" srcId="{71815630-E4B9-4B38-9C0D-BA9E18304406}" destId="{5186ACE6-5414-4C8C-82BE-8EEBBA0098A9}" srcOrd="0" destOrd="0" presId="urn:microsoft.com/office/officeart/2005/8/layout/process2"/>
    <dgm:cxn modelId="{245CFCB1-84D8-495F-8818-6C82279BEFB6}" type="presParOf" srcId="{BD9319EC-C6D0-4671-8775-87AFACA6A516}" destId="{3D5F3141-0B64-40AD-8ED1-62F8414D55B7}" srcOrd="6"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C48BC7-8A05-4CF5-B7E9-1CE8C11A5071}" type="datetimeFigureOut">
              <a:rPr lang="en-GB" smtClean="0"/>
              <a:t>23/03/2021</a:t>
            </a:fld>
            <a:endParaRPr lang="ka-GE"/>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ADFBB1-7B02-4717-AEA4-A0D2A92F6065}" type="slidenum">
              <a:rPr lang="en-GB" smtClean="0"/>
              <a:t>‹#›</a:t>
            </a:fld>
            <a:endParaRPr lang="ka-GE"/>
          </a:p>
        </p:txBody>
      </p:sp>
    </p:spTree>
    <p:extLst>
      <p:ext uri="{BB962C8B-B14F-4D97-AF65-F5344CB8AC3E}">
        <p14:creationId xmlns:p14="http://schemas.microsoft.com/office/powerpoint/2010/main" val="2377596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  </a:t>
            </a:r>
            <a:endParaRPr lang="en-US"/>
          </a:p>
        </p:txBody>
      </p:sp>
      <p:sp>
        <p:nvSpPr>
          <p:cNvPr id="4" name="Slide Number Placeholder 3"/>
          <p:cNvSpPr>
            <a:spLocks noGrp="1"/>
          </p:cNvSpPr>
          <p:nvPr>
            <p:ph type="sldNum" sz="quarter" idx="10"/>
          </p:nvPr>
        </p:nvSpPr>
        <p:spPr/>
        <p:txBody>
          <a:bodyPr/>
          <a:lstStyle/>
          <a:p>
            <a:fld id="{09ADFBB1-7B02-4717-AEA4-A0D2A92F6065}" type="slidenum">
              <a:rPr lang="en-GB" smtClean="0"/>
              <a:t>1</a:t>
            </a:fld>
            <a:endParaRPr lang="ka-GE"/>
          </a:p>
        </p:txBody>
      </p:sp>
    </p:spTree>
    <p:extLst>
      <p:ext uri="{BB962C8B-B14F-4D97-AF65-F5344CB8AC3E}">
        <p14:creationId xmlns:p14="http://schemas.microsoft.com/office/powerpoint/2010/main" val="26355804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11</a:t>
            </a:fld>
            <a:endParaRPr lang="ka-GE"/>
          </a:p>
        </p:txBody>
      </p:sp>
    </p:spTree>
    <p:extLst>
      <p:ext uri="{BB962C8B-B14F-4D97-AF65-F5344CB8AC3E}">
        <p14:creationId xmlns:p14="http://schemas.microsoft.com/office/powerpoint/2010/main" val="23074978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12</a:t>
            </a:fld>
            <a:endParaRPr lang="ka-GE"/>
          </a:p>
        </p:txBody>
      </p:sp>
    </p:spTree>
    <p:extLst>
      <p:ext uri="{BB962C8B-B14F-4D97-AF65-F5344CB8AC3E}">
        <p14:creationId xmlns:p14="http://schemas.microsoft.com/office/powerpoint/2010/main" val="31257391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dirty="0" smtClean="0"/>
              <a:t>მეორე ჯგუფმა უნდა იმუშაოს სლაიდებზე თემაზე "მიჰყევით მონაცემებს".</a:t>
            </a:r>
          </a:p>
          <a:p>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13</a:t>
            </a:fld>
            <a:endParaRPr lang="ka-GE"/>
          </a:p>
        </p:txBody>
      </p:sp>
    </p:spTree>
    <p:extLst>
      <p:ext uri="{BB962C8B-B14F-4D97-AF65-F5344CB8AC3E}">
        <p14:creationId xmlns:p14="http://schemas.microsoft.com/office/powerpoint/2010/main" val="38731247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14</a:t>
            </a:fld>
            <a:endParaRPr lang="ka-GE"/>
          </a:p>
        </p:txBody>
      </p:sp>
    </p:spTree>
    <p:extLst>
      <p:ext uri="{BB962C8B-B14F-4D97-AF65-F5344CB8AC3E}">
        <p14:creationId xmlns:p14="http://schemas.microsoft.com/office/powerpoint/2010/main" val="24460780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dirty="0" smtClean="0"/>
              <a:t>მესამე ჯგუფმა უნდა იმუშაოს სლაიდებზე თემაზე "მიჰყევით ფულს".</a:t>
            </a:r>
          </a:p>
          <a:p>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15</a:t>
            </a:fld>
            <a:endParaRPr lang="ka-GE"/>
          </a:p>
        </p:txBody>
      </p:sp>
    </p:spTree>
    <p:extLst>
      <p:ext uri="{BB962C8B-B14F-4D97-AF65-F5344CB8AC3E}">
        <p14:creationId xmlns:p14="http://schemas.microsoft.com/office/powerpoint/2010/main" val="25060197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16</a:t>
            </a:fld>
            <a:endParaRPr lang="ka-GE"/>
          </a:p>
        </p:txBody>
      </p:sp>
    </p:spTree>
    <p:extLst>
      <p:ext uri="{BB962C8B-B14F-4D97-AF65-F5344CB8AC3E}">
        <p14:creationId xmlns:p14="http://schemas.microsoft.com/office/powerpoint/2010/main" val="34891158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dirty="0" smtClean="0"/>
              <a:t>მეოთხე ჯგუფმა უნდა იმუშაოს სლაიდებზე თემაზე "მიჰყევით ლიდერს".</a:t>
            </a:r>
          </a:p>
          <a:p>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17</a:t>
            </a:fld>
            <a:endParaRPr lang="ka-GE"/>
          </a:p>
        </p:txBody>
      </p:sp>
    </p:spTree>
    <p:extLst>
      <p:ext uri="{BB962C8B-B14F-4D97-AF65-F5344CB8AC3E}">
        <p14:creationId xmlns:p14="http://schemas.microsoft.com/office/powerpoint/2010/main" val="32764657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18</a:t>
            </a:fld>
            <a:endParaRPr lang="ka-GE"/>
          </a:p>
        </p:txBody>
      </p:sp>
    </p:spTree>
    <p:extLst>
      <p:ext uri="{BB962C8B-B14F-4D97-AF65-F5344CB8AC3E}">
        <p14:creationId xmlns:p14="http://schemas.microsoft.com/office/powerpoint/2010/main" val="24050930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19</a:t>
            </a:fld>
            <a:endParaRPr lang="ka-GE"/>
          </a:p>
        </p:txBody>
      </p:sp>
    </p:spTree>
    <p:extLst>
      <p:ext uri="{BB962C8B-B14F-4D97-AF65-F5344CB8AC3E}">
        <p14:creationId xmlns:p14="http://schemas.microsoft.com/office/powerpoint/2010/main" val="40300455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dirty="0" smtClean="0"/>
              <a:t>ეს სლაიდი განმარტავს სამუშაოს ფაქტობრივ განაწილებას. თუ ამის შესაძლებლობა არსებობს, შესაძლებელია ჯგუფების ფიზიკურად დაყოფა, თუმცა ეს აუცილებელი არ არის.</a:t>
            </a:r>
          </a:p>
          <a:p>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20</a:t>
            </a:fld>
            <a:endParaRPr lang="ka-GE"/>
          </a:p>
        </p:txBody>
      </p:sp>
    </p:spTree>
    <p:extLst>
      <p:ext uri="{BB962C8B-B14F-4D97-AF65-F5344CB8AC3E}">
        <p14:creationId xmlns:p14="http://schemas.microsoft.com/office/powerpoint/2010/main" val="1139962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ka-GE" dirty="0" smtClean="0"/>
              <a:t>სესიის დღის წესრიგი. დელეგატებს უნდა ჰქონდეთ საკუთარი ასლი.</a:t>
            </a:r>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a:t>
            </a:fld>
            <a:endParaRPr lang="ka-GE"/>
          </a:p>
        </p:txBody>
      </p:sp>
    </p:spTree>
    <p:extLst>
      <p:ext uri="{BB962C8B-B14F-4D97-AF65-F5344CB8AC3E}">
        <p14:creationId xmlns:p14="http://schemas.microsoft.com/office/powerpoint/2010/main" val="10389892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dirty="0" smtClean="0"/>
              <a:t>ექსპერტმა უნდა წარადგინოს მთავარი საკითხები, რომლებიც საქმის ძირითად იდეას წარმოადგენს</a:t>
            </a:r>
            <a:r>
              <a:rPr lang="ka-GE" baseline="0" dirty="0" smtClean="0"/>
              <a:t> და</a:t>
            </a:r>
            <a:r>
              <a:rPr lang="ka-GE" dirty="0" smtClean="0"/>
              <a:t> რომლებიც შესწავლილი უნდა იქნეს ჯგუფური მუშაობის დროს.</a:t>
            </a:r>
          </a:p>
          <a:p>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21</a:t>
            </a:fld>
            <a:endParaRPr lang="ka-GE"/>
          </a:p>
        </p:txBody>
      </p:sp>
    </p:spTree>
    <p:extLst>
      <p:ext uri="{BB962C8B-B14F-4D97-AF65-F5344CB8AC3E}">
        <p14:creationId xmlns:p14="http://schemas.microsoft.com/office/powerpoint/2010/main" val="20693737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მთავარი კითხვები მოიცავს კიბერდანაშაულის შესახებ კონვენციის ყველა თავს. დასკვნები უნდა იქნეს ფოკუსირებული სისხლის სამართლის დანაშაულებსა და საპროცესო და სამართლებრივი ურთიერთდახმარების დებულებებზე, რომლებიც საქმის ანალიზისთვის გამოიყენება.</a:t>
            </a:r>
          </a:p>
          <a:p>
            <a:endParaRPr lang="ka-GE" dirty="0" smtClean="0"/>
          </a:p>
          <a:p>
            <a:r>
              <a:rPr lang="ka-GE" dirty="0" smtClean="0"/>
              <a:t>საქმე არ არის მზად სასამართლოში წარსადგენად.</a:t>
            </a:r>
          </a:p>
          <a:p>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22</a:t>
            </a:fld>
            <a:endParaRPr lang="ka-GE"/>
          </a:p>
        </p:txBody>
      </p:sp>
    </p:spTree>
    <p:extLst>
      <p:ext uri="{BB962C8B-B14F-4D97-AF65-F5344CB8AC3E}">
        <p14:creationId xmlns:p14="http://schemas.microsoft.com/office/powerpoint/2010/main" val="8933535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პასუხები:</a:t>
            </a:r>
          </a:p>
          <a:p>
            <a:pPr marL="171450" indent="-171450">
              <a:buFontTx/>
              <a:buChar char="-"/>
            </a:pPr>
            <a:r>
              <a:rPr lang="ka-GE" dirty="0" smtClean="0"/>
              <a:t>თუ არ არის შენარჩუნების რეჟიმი, მუხლი 16</a:t>
            </a:r>
            <a:r>
              <a:rPr lang="ka-GE" baseline="0" dirty="0" smtClean="0"/>
              <a:t> და</a:t>
            </a:r>
            <a:r>
              <a:rPr lang="ka-GE" dirty="0" smtClean="0"/>
              <a:t> შემდეგ მუხლი 18. თუ არის შენარჩუნების რეჟიმი, მუხლი 18 სოციალური ქსელები</a:t>
            </a:r>
            <a:r>
              <a:rPr lang="ka-GE" baseline="0" dirty="0" smtClean="0"/>
              <a:t>ს მიმართ</a:t>
            </a:r>
            <a:r>
              <a:rPr lang="ka-GE" dirty="0" smtClean="0"/>
              <a:t>, შინაარსობრივ მონაცემებთან</a:t>
            </a:r>
            <a:r>
              <a:rPr lang="ka-GE" baseline="0" dirty="0" smtClean="0"/>
              <a:t> დაკავშირებით</a:t>
            </a:r>
            <a:r>
              <a:rPr lang="ka-GE" dirty="0" smtClean="0"/>
              <a:t>. დაუკავშირდით ბრენდის სათავო ოფისს და გაარკვიეთ გათამაშების შესახებ;</a:t>
            </a:r>
          </a:p>
          <a:p>
            <a:pPr marL="171450" indent="-171450">
              <a:buFontTx/>
              <a:buChar char="-"/>
            </a:pPr>
            <a:r>
              <a:rPr lang="ka-GE" dirty="0" smtClean="0"/>
              <a:t>თუ არ არის შენარჩუნების რეჟიმი, მუხლი 16</a:t>
            </a:r>
            <a:r>
              <a:rPr lang="ka-GE" baseline="0" dirty="0" smtClean="0"/>
              <a:t> და შემდეგ მუხლი </a:t>
            </a:r>
            <a:r>
              <a:rPr lang="ka-GE" dirty="0" smtClean="0"/>
              <a:t>18. თუ არის შენარჩუნების რეჟიმი, მუხლი 18 სოციალური ქსელების</a:t>
            </a:r>
            <a:r>
              <a:rPr lang="ka-GE" baseline="0" dirty="0" smtClean="0"/>
              <a:t> მიმართ</a:t>
            </a:r>
            <a:r>
              <a:rPr lang="ka-GE" dirty="0" smtClean="0"/>
              <a:t>, აბონენტის შესახებ საბაზისო ინფორმაციასთან</a:t>
            </a:r>
            <a:r>
              <a:rPr lang="ka-GE" baseline="0" dirty="0" smtClean="0"/>
              <a:t> დაკავშირებით</a:t>
            </a:r>
            <a:r>
              <a:rPr lang="ka-GE" dirty="0" smtClean="0"/>
              <a:t>;</a:t>
            </a:r>
          </a:p>
          <a:p>
            <a:pPr marL="171450" indent="-171450">
              <a:buFontTx/>
              <a:buChar char="-"/>
            </a:pPr>
            <a:r>
              <a:rPr lang="ka-GE" dirty="0" smtClean="0"/>
              <a:t>მოწმეთა მოსმენა და საბანკო ანგარიშების შემოწმება;</a:t>
            </a:r>
          </a:p>
          <a:p>
            <a:pPr marL="171450" indent="-171450">
              <a:buFontTx/>
              <a:buChar char="-"/>
            </a:pPr>
            <a:r>
              <a:rPr lang="ka-GE" dirty="0" smtClean="0"/>
              <a:t>მუხლი 8;</a:t>
            </a:r>
          </a:p>
          <a:p>
            <a:pPr marL="171450" indent="-171450">
              <a:buFontTx/>
              <a:buChar char="-"/>
            </a:pPr>
            <a:r>
              <a:rPr lang="ka-GE" dirty="0" smtClean="0"/>
              <a:t>პირების იდენტიფიცირება, რომლებიც ახდენენ საპრიზო გათამაშებების გვერდების ადმინისტრირებას და მათი გამოკითხვა.</a:t>
            </a:r>
          </a:p>
          <a:p>
            <a:pPr marL="0" indent="0">
              <a:buFontTx/>
              <a:buNone/>
            </a:pPr>
            <a:endParaRPr lang="ka-GE" dirty="0" smtClean="0"/>
          </a:p>
          <a:p>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23</a:t>
            </a:fld>
            <a:endParaRPr lang="ka-GE"/>
          </a:p>
        </p:txBody>
      </p:sp>
    </p:spTree>
    <p:extLst>
      <p:ext uri="{BB962C8B-B14F-4D97-AF65-F5344CB8AC3E}">
        <p14:creationId xmlns:p14="http://schemas.microsoft.com/office/powerpoint/2010/main" val="40929227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პასუხები:</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ka-GE" dirty="0" smtClean="0"/>
              <a:t>თუ არ არის შენარჩუნების რეჟიმი, მუხლი 16</a:t>
            </a:r>
            <a:r>
              <a:rPr lang="ka-GE" baseline="0" dirty="0" smtClean="0"/>
              <a:t> და შემდეგ </a:t>
            </a:r>
            <a:r>
              <a:rPr lang="ka-GE" dirty="0" smtClean="0"/>
              <a:t>მუხლი 18. თუ არის შენარჩუნების რეჟიმი, მუხლი 18 ინტერნეტსერვისის პროვაიდერების მიმართ, აბონენტის შესახებ საბაზისო ინფორმაციასა</a:t>
            </a:r>
            <a:r>
              <a:rPr lang="ka-GE" baseline="0" dirty="0" smtClean="0"/>
              <a:t> და</a:t>
            </a:r>
            <a:r>
              <a:rPr lang="ka-GE" dirty="0" smtClean="0"/>
              <a:t> ტრაფიკისა და შინაარსობრივ მონაცემებთან</a:t>
            </a:r>
            <a:r>
              <a:rPr lang="ka-GE" baseline="0" dirty="0" smtClean="0"/>
              <a:t> დაკავშირებით</a:t>
            </a:r>
            <a:r>
              <a:rPr lang="ka-GE" dirty="0" smtClean="0"/>
              <a:t>;</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ka-GE" dirty="0" smtClean="0"/>
              <a:t>ადმინისტრატორების მიერ გამოყენებული IP-მისამართები, ადმინისტრირების აქტივობების ჟურნალები, პერსონალურ მონაცემთა გაცვლასთან დაკავშირებული მომხმარებელთა აქტივობების ჟურნალები, ფულის მიმოქცევასა და კომუნიკაციასთან დაკავშირებული სხვა მტკიცებულებები;</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ka-GE" dirty="0" smtClean="0"/>
              <a:t>მე-16 და მე-18 მუხლების შესაბამისად მოპოვებული IP-მისამართები დაუკავშირდება ინტერნეტსერვისის პროვაიდერებსა და მათი აბონენტების ხელშეკრულებებს;</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ka-GE" dirty="0" smtClean="0"/>
              <a:t>მუხლი 19 ეჭვმიტანილთა მფლობელობაში მყოფი კომპიუტერების შესახებ, ეჭვმიტანილთა გამოკითხვა, ბრენდის, ბანკის, სოციალური ქსელების, ინტერნეტსერვისის პროვაიდერების წარმომადგენლების განცხადებები, „A“ ქვეყანაში ბნელი ბაზრის მომსახურების მიმწოდებელი ჰოსტის იდენტიფიცირება, რაც დამოკიდებულია იმ გზაზე, რომელსაც დელეგატები აირჩევენ ბნელი ბაზრის პროვაიდერთან მიმართებით (არის თუ არა პროვაიდერისთვის მის შესახებ ცნობილი), მუხლები 16, 18 და 19, რეგისტრაციის ჟურნალის ანალიზი გამყიდველებსა და მყიდველებს შორის პერსონალური მონაცემების გაცვლის შესახებ და მასთან დაკავშირებული დამატებითი მტკიცებულებები. მუხლები 20 და 21 შეიძლება გამოყენებული იქნეს მონაცემთა შესაგროვებლად და გადასაჭერად მონაცემთა კერძო გამყიდველებსა და მყიდველებს შორის იმ პირობით, რომ მათი IP-მისამართები იდენტიფიცირებულია;</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ka-GE" dirty="0" smtClean="0"/>
              <a:t>მე-19 მუხლის განხორციელებამ ეჭვმიტანილთა კომპიუტერებზე აჩვენა ტროიანის მაკონტროლებელი მავნე პროგრამის არსებობა, რომელიც დაინსტალირებული იყო ბრენდის ზოგ კომპიუტერზე და იძლეოდა ორიგინალ არხებზე წვდომის საშუალებას;</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ka-GE" dirty="0" smtClean="0"/>
              <a:t>ელექტრონული მტკიცებულებების მეშვეობით, რომლებიც მოპოვებული იქნა კერძო მონაცემთა გამყიდველებისა და მყიდველების კომპიუტერების შესახებ, მე-19 მუხლის, გამოყენებით, რომლებიც აჩვენებს საბანკო ჩანაწერებსა და კრიპტოვალუტის საფულეს;</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ka-GE" dirty="0" smtClean="0"/>
              <a:t>მუხლები 2 და 4 ბრენდის სოციალურ ქსელის ორიგინალ </a:t>
            </a:r>
            <a:r>
              <a:rPr lang="ka-GE" baseline="0" dirty="0" smtClean="0"/>
              <a:t>არხ</a:t>
            </a:r>
            <a:r>
              <a:rPr lang="ka-GE" dirty="0" smtClean="0"/>
              <a:t>ებზე წვდომის მოსაპოვებლად და მათ შესაცვლელად, მუხლები 7 და 10, რომლებიც უკავშირდება ბრენდის სახელით საპრიზო გათამაშებების ბოროტად გამოყენებას და ბრენდის ლოგოებისა და სხვა ინტელექტუალური საკუთრების ელემენტების გამოყენებას</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endParaRPr lang="ka-GE" dirty="0" smtClean="0"/>
          </a:p>
          <a:p>
            <a:endParaRPr lang="ka-GE" dirty="0" smtClean="0"/>
          </a:p>
          <a:p>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24</a:t>
            </a:fld>
            <a:endParaRPr lang="ka-GE"/>
          </a:p>
        </p:txBody>
      </p:sp>
    </p:spTree>
    <p:extLst>
      <p:ext uri="{BB962C8B-B14F-4D97-AF65-F5344CB8AC3E}">
        <p14:creationId xmlns:p14="http://schemas.microsoft.com/office/powerpoint/2010/main" val="24329084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პასუხები:</a:t>
            </a:r>
          </a:p>
          <a:p>
            <a:pPr marL="171450" indent="-171450">
              <a:buFontTx/>
              <a:buChar char="-"/>
            </a:pPr>
            <a:r>
              <a:rPr lang="ka-GE" dirty="0" smtClean="0"/>
              <a:t>რეგისტრაციის სერტიფიკატები და ფულადი გარიგებები;</a:t>
            </a:r>
          </a:p>
          <a:p>
            <a:pPr marL="171450" indent="-171450">
              <a:buFontTx/>
              <a:buChar char="-"/>
            </a:pPr>
            <a:r>
              <a:rPr lang="ka-GE" dirty="0" smtClean="0"/>
              <a:t>დიახ, ონლაინგადახდის კომპანია (OLPC) „B“ ქვეყანაში ემხრობა ნებაყოფლობით თანამშრომლობას, ამიტომ ამისათვის „A“ ქვეყნის ორგანოებმა უნდა გააგზავნონ მოთხოვნა კომპანიის წესების შესაბამისად;</a:t>
            </a:r>
          </a:p>
          <a:p>
            <a:pPr marL="171450" indent="-171450">
              <a:buFontTx/>
              <a:buChar char="-"/>
            </a:pPr>
            <a:r>
              <a:rPr lang="ka-GE" dirty="0" smtClean="0"/>
              <a:t>მუხლები 29 და 31 ონლაინგადახდის კომპანიის შემთხვევაში, რომლებიც უკავშირდება მომხმარებელთა ანგარიშებს, მუხლი 30, რომელიც უკავშირდება მონაცემებს „C“ ქვეყნის ონლაინფსონების კომპანიასთან (OLBC) კომუნიკაციის შესახებ</a:t>
            </a:r>
          </a:p>
          <a:p>
            <a:pPr marL="171450" indent="-171450">
              <a:buFontTx/>
              <a:buChar char="-"/>
            </a:pPr>
            <a:r>
              <a:rPr lang="ka-GE" dirty="0" smtClean="0"/>
              <a:t>მუხლები 29 და 30 უნდა მომზადდეს „C“ ქვეყნისთვისაც, ვინაიდან ის არ ემხრობა ნებაყოფლობით თანამშრომლობას, ხოლო მუხლი 26 შეიძლება გამოყენებული იქნეს სამართალდამცავ ორგანოებს შორის ინფორმაციის სწრაფად გასაცვლელად</a:t>
            </a:r>
          </a:p>
          <a:p>
            <a:pPr marL="171450" indent="-171450">
              <a:buFontTx/>
              <a:buChar char="-"/>
            </a:pPr>
            <a:r>
              <a:rPr lang="ka-GE" dirty="0" smtClean="0"/>
              <a:t>„A“, „B“ და „C“ ქვეყნებს შეუძლიათ მუხლების 33 და 34 განხორციელების ორგანიზება „A“ ქვეყნის მომხმარებელთა „B“ ქვეყანაში არსებულ OLPC-ისა და „C“ ქვეყნის OLBC-ის ანგარიშებს შორის</a:t>
            </a:r>
          </a:p>
          <a:p>
            <a:pPr marL="171450" indent="-171450">
              <a:buFontTx/>
              <a:buChar char="-"/>
            </a:pPr>
            <a:endParaRPr lang="ka-GE" dirty="0" smtClean="0"/>
          </a:p>
          <a:p>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25</a:t>
            </a:fld>
            <a:endParaRPr lang="ka-GE"/>
          </a:p>
        </p:txBody>
      </p:sp>
    </p:spTree>
    <p:extLst>
      <p:ext uri="{BB962C8B-B14F-4D97-AF65-F5344CB8AC3E}">
        <p14:creationId xmlns:p14="http://schemas.microsoft.com/office/powerpoint/2010/main" val="19863863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პასუხები:</a:t>
            </a:r>
          </a:p>
          <a:p>
            <a:pPr marL="171450" indent="-171450">
              <a:buFontTx/>
              <a:buChar char="-"/>
            </a:pPr>
            <a:r>
              <a:rPr lang="ka-GE" dirty="0" smtClean="0"/>
              <a:t>OLPC-ის ანგარიშების მფლობელები და გამოყენება, გარიგებების რეგისტრაციის ჟურნალები, ასევე IP-რეგისტრაციის ჟურნალები, რომლებიც ასახავს</a:t>
            </a:r>
            <a:r>
              <a:rPr lang="ka-GE" baseline="0" dirty="0" smtClean="0"/>
              <a:t> კომუნიკაციას</a:t>
            </a:r>
            <a:r>
              <a:rPr lang="ka-GE" dirty="0" smtClean="0"/>
              <a:t> OLBC-ის ანგარიშებთან, და IP-რეგისტრაციის ჟურნალები,</a:t>
            </a:r>
            <a:r>
              <a:rPr lang="ka-GE" baseline="0" dirty="0" smtClean="0"/>
              <a:t> რომლებიც ასახავს კომუნიკაციას „</a:t>
            </a:r>
            <a:r>
              <a:rPr lang="ka-GE" dirty="0" smtClean="0"/>
              <a:t>A“ ქვეყნის ბანკებთან, მუხლები 29, 30 და 31, რომლებიც დაკავშირებულია მანამდელ მონაცემთა ნაკადსა და გაცვლასთან;</a:t>
            </a:r>
          </a:p>
          <a:p>
            <a:pPr marL="171450" indent="-171450">
              <a:buFontTx/>
              <a:buChar char="-"/>
            </a:pPr>
            <a:r>
              <a:rPr lang="ka-GE" dirty="0" smtClean="0"/>
              <a:t>დიახ, ვინაიდან OLPC ემხრობა ნებაყოფლობით თანამშრომლობას, ამდენად, მუხლების განხორციელებამდე მოთხოვნილი უნდა იქნეს აბონენტის შესახებ საბაზისო ინფორმაცია და ზოგი ტრაფიკის მონაცემი;</a:t>
            </a:r>
          </a:p>
          <a:p>
            <a:pPr marL="171450" indent="-171450">
              <a:buFontTx/>
              <a:buChar char="-"/>
            </a:pPr>
            <a:r>
              <a:rPr lang="ka-GE" dirty="0" smtClean="0"/>
              <a:t>ახლა „A“ ქვეყანა ფოკუსირდება პირებზე, რომლებმაც მიიღეს გადახდები თავიანთ საბანკო ანგარიშებზე;</a:t>
            </a:r>
          </a:p>
          <a:p>
            <a:pPr marL="171450" indent="-171450">
              <a:buFontTx/>
              <a:buChar char="-"/>
            </a:pPr>
            <a:r>
              <a:rPr lang="ka-GE" dirty="0" smtClean="0"/>
              <a:t>ახლა „A“ ქვეყანა უბრუნდება მუხლებს 16, 18, და 19, რომლებიც უკავშირდება ფულად გადარიცხვებს OLPC-დან ადგილობრივ ბანკებში, და, საჭიროების შემთხვევაში, მუხლები 20 და 21 შეიძლება გამოყენებული იქნეს ტრაფიკისა და შინაარსობრივი მონაცემებისთვის მთავარ დამნაშავეებსა და შემსრულებლებს შორის;</a:t>
            </a:r>
          </a:p>
          <a:p>
            <a:pPr marL="171450" indent="-171450">
              <a:buFontTx/>
              <a:buChar char="-"/>
            </a:pPr>
            <a:r>
              <a:rPr lang="ka-GE" dirty="0" smtClean="0"/>
              <a:t>სოციალური ქსელებისთვის – მუხლები 16 და 18, აბონენტის შესახებ საბაზისო ინფორმაციის</a:t>
            </a:r>
            <a:r>
              <a:rPr lang="ka-GE" baseline="0" dirty="0" smtClean="0"/>
              <a:t> გადასამოწმებლად</a:t>
            </a:r>
            <a:r>
              <a:rPr lang="ka-GE" dirty="0" smtClean="0"/>
              <a:t>, VOIP-ისთვის – მუხლები 20 და 21;</a:t>
            </a:r>
          </a:p>
          <a:p>
            <a:pPr marL="171450" indent="-171450">
              <a:buFontTx/>
              <a:buChar char="-"/>
            </a:pPr>
            <a:r>
              <a:rPr lang="ka-GE" dirty="0" smtClean="0"/>
              <a:t>სიტუაციური კვლევის დასასრული ღიაა, გამოყენებული უნდა იქნეს მუხლი 26 და თუ დელეგატებს სურთ „E“ ქვეყანაში მთავარი ეჭვმიტანილის დაკავების მოთხოვნა და ექსტრადიცია, შეიძლება გამოყენებული იქნეს მუხლი 24.</a:t>
            </a:r>
          </a:p>
          <a:p>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26</a:t>
            </a:fld>
            <a:endParaRPr lang="ka-GE"/>
          </a:p>
        </p:txBody>
      </p:sp>
    </p:spTree>
    <p:extLst>
      <p:ext uri="{BB962C8B-B14F-4D97-AF65-F5344CB8AC3E}">
        <p14:creationId xmlns:p14="http://schemas.microsoft.com/office/powerpoint/2010/main" val="6129295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smtClean="0"/>
              <a:t>დელეგატების კითხვებისთვის გამოყოფილი დრო.</a:t>
            </a:r>
            <a:endParaRPr lang="ka-GE" dirty="0" smtClean="0"/>
          </a:p>
          <a:p>
            <a:endParaRPr lang="ka-GE" dirty="0"/>
          </a:p>
        </p:txBody>
      </p:sp>
      <p:sp>
        <p:nvSpPr>
          <p:cNvPr id="4" name="Slide Number Placeholder 3"/>
          <p:cNvSpPr>
            <a:spLocks noGrp="1"/>
          </p:cNvSpPr>
          <p:nvPr>
            <p:ph type="sldNum" sz="quarter" idx="10"/>
          </p:nvPr>
        </p:nvSpPr>
        <p:spPr/>
        <p:txBody>
          <a:bodyPr/>
          <a:lstStyle/>
          <a:p>
            <a:fld id="{09ADFBB1-7B02-4717-AEA4-A0D2A92F6065}" type="slidenum">
              <a:rPr lang="en-GB" smtClean="0"/>
              <a:t>27</a:t>
            </a:fld>
            <a:endParaRPr lang="ka-GE"/>
          </a:p>
        </p:txBody>
      </p:sp>
    </p:spTree>
    <p:extLst>
      <p:ext uri="{BB962C8B-B14F-4D97-AF65-F5344CB8AC3E}">
        <p14:creationId xmlns:p14="http://schemas.microsoft.com/office/powerpoint/2010/main" val="1196368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28</a:t>
            </a:fld>
            <a:endParaRPr lang="ka-GE"/>
          </a:p>
        </p:txBody>
      </p:sp>
    </p:spTree>
    <p:extLst>
      <p:ext uri="{BB962C8B-B14F-4D97-AF65-F5344CB8AC3E}">
        <p14:creationId xmlns:p14="http://schemas.microsoft.com/office/powerpoint/2010/main" val="27389893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29</a:t>
            </a:fld>
            <a:endParaRPr lang="ka-GE"/>
          </a:p>
        </p:txBody>
      </p:sp>
    </p:spTree>
    <p:extLst>
      <p:ext uri="{BB962C8B-B14F-4D97-AF65-F5344CB8AC3E}">
        <p14:creationId xmlns:p14="http://schemas.microsoft.com/office/powerpoint/2010/main" val="8300422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dirty="0" smtClean="0"/>
              <a:t>ჯგუფების დასკვნების ანგარიშგებას ახდენს ჯგუფის მომხსენებელი ან ჯგუფის ყველა წევრი ერთად. </a:t>
            </a:r>
          </a:p>
          <a:p>
            <a:endParaRPr lang="ka-GE" dirty="0"/>
          </a:p>
        </p:txBody>
      </p:sp>
      <p:sp>
        <p:nvSpPr>
          <p:cNvPr id="4" name="Slide Number Placeholder 3"/>
          <p:cNvSpPr>
            <a:spLocks noGrp="1"/>
          </p:cNvSpPr>
          <p:nvPr>
            <p:ph type="sldNum" sz="quarter" idx="10"/>
          </p:nvPr>
        </p:nvSpPr>
        <p:spPr/>
        <p:txBody>
          <a:bodyPr/>
          <a:lstStyle/>
          <a:p>
            <a:fld id="{09ADFBB1-7B02-4717-AEA4-A0D2A92F6065}" type="slidenum">
              <a:rPr lang="en-GB" smtClean="0"/>
              <a:t>30</a:t>
            </a:fld>
            <a:endParaRPr lang="ka-GE"/>
          </a:p>
        </p:txBody>
      </p:sp>
    </p:spTree>
    <p:extLst>
      <p:ext uri="{BB962C8B-B14F-4D97-AF65-F5344CB8AC3E}">
        <p14:creationId xmlns:p14="http://schemas.microsoft.com/office/powerpoint/2010/main" val="16223609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ka-GE" dirty="0" smtClean="0"/>
              <a:t>სესიის ამოცანები. დელეგატებს უნდა ეცნობოს, თუ რა უნდა იქნეს მიღწეული სესიის ბოლოს.</a:t>
            </a:r>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ka-GE" dirty="0"/>
          </a:p>
          <a:p>
            <a:pPr algn="just"/>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a:t>
            </a:fld>
            <a:endParaRPr lang="ka-GE"/>
          </a:p>
        </p:txBody>
      </p:sp>
    </p:spTree>
    <p:extLst>
      <p:ext uri="{BB962C8B-B14F-4D97-AF65-F5344CB8AC3E}">
        <p14:creationId xmlns:p14="http://schemas.microsoft.com/office/powerpoint/2010/main" val="15116816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dirty="0" smtClean="0"/>
              <a:t>დელეგატების კითხვებისთვის გამოყოფილი დრო.</a:t>
            </a:r>
          </a:p>
          <a:p>
            <a:endParaRPr lang="ka-GE" dirty="0"/>
          </a:p>
        </p:txBody>
      </p:sp>
      <p:sp>
        <p:nvSpPr>
          <p:cNvPr id="4" name="Slide Number Placeholder 3"/>
          <p:cNvSpPr>
            <a:spLocks noGrp="1"/>
          </p:cNvSpPr>
          <p:nvPr>
            <p:ph type="sldNum" sz="quarter" idx="10"/>
          </p:nvPr>
        </p:nvSpPr>
        <p:spPr/>
        <p:txBody>
          <a:bodyPr/>
          <a:lstStyle/>
          <a:p>
            <a:fld id="{09ADFBB1-7B02-4717-AEA4-A0D2A92F6065}" type="slidenum">
              <a:rPr lang="en-GB" smtClean="0"/>
              <a:t>31</a:t>
            </a:fld>
            <a:endParaRPr lang="ka-GE"/>
          </a:p>
        </p:txBody>
      </p:sp>
    </p:spTree>
    <p:extLst>
      <p:ext uri="{BB962C8B-B14F-4D97-AF65-F5344CB8AC3E}">
        <p14:creationId xmlns:p14="http://schemas.microsoft.com/office/powerpoint/2010/main" val="233482605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dirty="0" smtClean="0"/>
              <a:t>სესიის ამოცანები. დელეგატები ახლა უკვე მზად უნდა იყვნენ წარმოდგენილის მისაღებად და განსახორციელებლად.</a:t>
            </a:r>
          </a:p>
          <a:p>
            <a:endParaRPr lang="ka-GE" dirty="0"/>
          </a:p>
        </p:txBody>
      </p:sp>
      <p:sp>
        <p:nvSpPr>
          <p:cNvPr id="4" name="Slide Number Placeholder 3"/>
          <p:cNvSpPr>
            <a:spLocks noGrp="1"/>
          </p:cNvSpPr>
          <p:nvPr>
            <p:ph type="sldNum" sz="quarter" idx="10"/>
          </p:nvPr>
        </p:nvSpPr>
        <p:spPr/>
        <p:txBody>
          <a:bodyPr/>
          <a:lstStyle/>
          <a:p>
            <a:fld id="{09ADFBB1-7B02-4717-AEA4-A0D2A92F6065}" type="slidenum">
              <a:rPr lang="en-GB" smtClean="0"/>
              <a:t>33</a:t>
            </a:fld>
            <a:endParaRPr lang="ka-GE"/>
          </a:p>
        </p:txBody>
      </p:sp>
    </p:spTree>
    <p:extLst>
      <p:ext uri="{BB962C8B-B14F-4D97-AF65-F5344CB8AC3E}">
        <p14:creationId xmlns:p14="http://schemas.microsoft.com/office/powerpoint/2010/main" val="70700397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dirty="0" smtClean="0"/>
              <a:t>დელეგატების კითხვებისთვის გამოყოფილი დრო.</a:t>
            </a:r>
          </a:p>
          <a:p>
            <a:endParaRPr lang="ka-GE" dirty="0"/>
          </a:p>
        </p:txBody>
      </p:sp>
      <p:sp>
        <p:nvSpPr>
          <p:cNvPr id="4" name="Slide Number Placeholder 3"/>
          <p:cNvSpPr>
            <a:spLocks noGrp="1"/>
          </p:cNvSpPr>
          <p:nvPr>
            <p:ph type="sldNum" sz="quarter" idx="10"/>
          </p:nvPr>
        </p:nvSpPr>
        <p:spPr/>
        <p:txBody>
          <a:bodyPr/>
          <a:lstStyle/>
          <a:p>
            <a:fld id="{09ADFBB1-7B02-4717-AEA4-A0D2A92F6065}" type="slidenum">
              <a:rPr lang="en-GB" smtClean="0"/>
              <a:t>34</a:t>
            </a:fld>
            <a:endParaRPr lang="ka-GE"/>
          </a:p>
        </p:txBody>
      </p:sp>
    </p:spTree>
    <p:extLst>
      <p:ext uri="{BB962C8B-B14F-4D97-AF65-F5344CB8AC3E}">
        <p14:creationId xmlns:p14="http://schemas.microsoft.com/office/powerpoint/2010/main" val="14838551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dirty="0" smtClean="0"/>
              <a:t>ეს სლაიდი გამოყენებული უნდა იქნეს როგორც უკვე განხილული თემების მოკლე შეხსენება</a:t>
            </a:r>
          </a:p>
          <a:p>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5</a:t>
            </a:fld>
            <a:endParaRPr lang="ka-GE"/>
          </a:p>
        </p:txBody>
      </p:sp>
    </p:spTree>
    <p:extLst>
      <p:ext uri="{BB962C8B-B14F-4D97-AF65-F5344CB8AC3E}">
        <p14:creationId xmlns:p14="http://schemas.microsoft.com/office/powerpoint/2010/main" val="27228725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ka-GE" dirty="0" smtClean="0"/>
              <a:t>ეს სლაიდი გამოყენებული უნდა იქნეს ტექნიკური განმარტებისთვის და სავარჯიშოს მოსამზადებლად.</a:t>
            </a:r>
          </a:p>
          <a:p>
            <a:pPr algn="just"/>
            <a:endParaRPr lang="ka-GE" dirty="0" smtClean="0"/>
          </a:p>
          <a:p>
            <a:pPr algn="just"/>
            <a:r>
              <a:rPr lang="ka-GE" dirty="0" smtClean="0"/>
              <a:t>სიტუაციური კვლევა, გათვალისწინებულია, რომ იყოს მოდულური, რაც ნიშნავს, რომ შესაძლებელია სხვადასხვა სახის სავარჯიშოს ორგანიზება. სიტუაციური კვლევა არის მოდულური იმ გაგებით, რომ, პირობებიდან გამომდინარე, მასზე მუშაობა შეუძლია ერთ, ორ, ოთხ ან სხვადასხვა რაოდენობის ჯგუფს. როცა ერთზე მეტი ჯგუფია, თითოეული ჯგუფი მიიღებს სისტემატური კვლევის ისტორიის საკუთარ ნაწილს და მოამზადებს სიტუაციური კვლევის საკუთარ ანგარიშს.</a:t>
            </a:r>
          </a:p>
          <a:p>
            <a:pPr algn="just"/>
            <a:endParaRPr lang="ka-GE" dirty="0" smtClean="0"/>
          </a:p>
          <a:p>
            <a:pPr algn="just"/>
            <a:r>
              <a:rPr lang="ka-GE" dirty="0" smtClean="0"/>
              <a:t>იდეალურ შემთხვევაში უნდა ჩამოყალიბდეს ოთხი ჯგუფი და თითოეულმა ჯგუფმა უნდა მიიღოს კვლევის საკუთარი ნაწილი. პირველმა ჯგუფმა უნდა იმუშაოს სლაიდებზე "ვინ ვარ მე?", მეორე ჯგუფმა უნდა იმუშაოს სლაიდებზე "მიჰყევით მონაცემებს", მესამე ჯგუფმა უნდა იმუშაოს სლაიდებზე "მიჰყევით ფულს", ხოლო მეოთხე ჯგუფმა - სლაიდებზე "მიჰყევით ლიდერს". თუ დელეგატების რაოდენობა განსხვავებულია, ექსპერტმა უნდა მოახდინოს ამ განყოფილების ადაპტირება.</a:t>
            </a:r>
          </a:p>
          <a:p>
            <a:pPr algn="just"/>
            <a:endParaRPr lang="ka-GE" dirty="0" smtClean="0"/>
          </a:p>
          <a:p>
            <a:pPr algn="just"/>
            <a:r>
              <a:rPr lang="ka-GE" dirty="0" smtClean="0"/>
              <a:t>ბოლოს, ანგარიშგებისას, ყველა ჯგუფი გააერთიანებს თავის ნაწილობრივ ანგარიშს ერთ დიდ და საბოლოო ანგარიშად, გაიაზრებს რა, რომ ისინი ყველანი ერთ სიტუაციურ კვლევაზე მუშაობდნენ და მონაწილეობას იღებდნენ ერთი სიუჟეტის შექმნაში, გადაჭრიან რა საკითხს ერთობლივი დასკვნებით.</a:t>
            </a:r>
          </a:p>
          <a:p>
            <a:pPr algn="just"/>
            <a:endParaRPr lang="ka-GE" dirty="0" smtClean="0"/>
          </a:p>
          <a:p>
            <a:pPr algn="just"/>
            <a:r>
              <a:rPr lang="ka-GE" dirty="0" smtClean="0"/>
              <a:t>სწავლების ადგილობრივი პირობებიდან გამომდინარე</a:t>
            </a:r>
            <a:r>
              <a:rPr lang="en-US" dirty="0" smtClean="0"/>
              <a:t>,</a:t>
            </a:r>
            <a:r>
              <a:rPr lang="ka-GE" dirty="0" smtClean="0"/>
              <a:t> ექსპერტმა უნდა შეიტანოს აუცილებელი ცვლილებები დელეგატებთან მუშაობაში. სიტუაციური კვლევის დეტალური მოკლე მიმოხილვა ხელმისაწვდომია დამატებითი სასწავლო მასალის სახით.</a:t>
            </a:r>
          </a:p>
          <a:p>
            <a:pPr algn="just"/>
            <a:endParaRPr lang="ka-GE" dirty="0" smtClean="0"/>
          </a:p>
          <a:p>
            <a:pPr algn="just"/>
            <a:r>
              <a:rPr lang="ka-GE" dirty="0" smtClean="0"/>
              <a:t>სასწავლო კურსის ონლაინვერსიისთვის სიტუაციური კვლევა შეიძლება ორგანიზებული იქნეს ისე, რომ დელეგატები შედიოდნენ ერთ ჯგუფში, ხოლო ექსპერტი მათ</a:t>
            </a:r>
            <a:r>
              <a:rPr lang="en-US" dirty="0" smtClean="0"/>
              <a:t> </a:t>
            </a:r>
            <a:r>
              <a:rPr lang="ka-GE" dirty="0" smtClean="0"/>
              <a:t>უძღვებოდეს ფაქტების, კითხვებისა და გადაწყვეტილებებისკენ და ამავდროულად აქტიურად იყოს ჩართული მათ</a:t>
            </a:r>
            <a:r>
              <a:rPr lang="ka-GE" baseline="0" dirty="0" smtClean="0"/>
              <a:t> დისკუსიაში</a:t>
            </a:r>
            <a:r>
              <a:rPr lang="ka-GE" dirty="0" smtClean="0"/>
              <a:t>.</a:t>
            </a:r>
          </a:p>
          <a:p>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6</a:t>
            </a:fld>
            <a:endParaRPr lang="ka-GE"/>
          </a:p>
        </p:txBody>
      </p:sp>
    </p:spTree>
    <p:extLst>
      <p:ext uri="{BB962C8B-B14F-4D97-AF65-F5344CB8AC3E}">
        <p14:creationId xmlns:p14="http://schemas.microsoft.com/office/powerpoint/2010/main" val="38080752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7</a:t>
            </a:fld>
            <a:endParaRPr lang="ka-GE"/>
          </a:p>
        </p:txBody>
      </p:sp>
    </p:spTree>
    <p:extLst>
      <p:ext uri="{BB962C8B-B14F-4D97-AF65-F5344CB8AC3E}">
        <p14:creationId xmlns:p14="http://schemas.microsoft.com/office/powerpoint/2010/main" val="38316811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8</a:t>
            </a:fld>
            <a:endParaRPr lang="ka-GE"/>
          </a:p>
        </p:txBody>
      </p:sp>
    </p:spTree>
    <p:extLst>
      <p:ext uri="{BB962C8B-B14F-4D97-AF65-F5344CB8AC3E}">
        <p14:creationId xmlns:p14="http://schemas.microsoft.com/office/powerpoint/2010/main" val="11592326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ka-GE" dirty="0" smtClean="0"/>
              <a:t>სიტუაციური კვლევა ეფუძნება კიბერდანაშაულის შესახებ კონვენციის ხელმომწერი ერთ-ერთი მხარის ფაქტობრივ და მიმდინარე საქმეს. ეს არის სოციალური ქსელების, ონლაინგადახდის სისტემებისა და ონლაინფსონების სისტემების ბოროტად გამოყენების საშუალები</a:t>
            </a:r>
            <a:r>
              <a:rPr lang="ka-GE" baseline="0" dirty="0" smtClean="0"/>
              <a:t>თ </a:t>
            </a:r>
            <a:r>
              <a:rPr lang="ka-GE" dirty="0" smtClean="0"/>
              <a:t>ფულის გათეთრების ორგანიზების ახალი გზების კვლევა.</a:t>
            </a:r>
          </a:p>
          <a:p>
            <a:pPr algn="just"/>
            <a:endParaRPr lang="ka-GE" dirty="0" smtClean="0"/>
          </a:p>
          <a:p>
            <a:pPr algn="just"/>
            <a:r>
              <a:rPr lang="ka-GE" dirty="0" smtClean="0"/>
              <a:t>ამასთან, ეს საქმე შეიცავს უკანონო წვდომის, მონაცემებში ჩარევის, კომპიუტერთან დაკავშირებული გაყალბების, კომპიუტერთან დაკავშირებული თაღლითობის, საავტორო და მომიჯნავე უფლებების დარღვევასთან დაკავშირებული დანაშაულების მატერიალური სამართლის უკვე ნაცნობ განმარტებებსა და ტერმინებს. </a:t>
            </a:r>
          </a:p>
          <a:p>
            <a:pPr algn="just"/>
            <a:endParaRPr lang="ka-GE" dirty="0" smtClean="0"/>
          </a:p>
          <a:p>
            <a:pPr algn="just"/>
            <a:r>
              <a:rPr lang="ka-GE" dirty="0" smtClean="0"/>
              <a:t>საპროცესო თვალსაზრისით, გამოიყენება ისეთი ინსტრუმენტები, როგორიცაა </a:t>
            </a:r>
            <a:r>
              <a:rPr lang="ka-GE" sz="1200" b="0" dirty="0" smtClean="0">
                <a:effectLst/>
                <a:latin typeface="+mn-lt"/>
              </a:rPr>
              <a:t>ტრაფიკის მონაცემების დაჩქარებული დაცვა და ნაწილობრივ გამჟღავნება, ინფორმაციის გაცემის ბრძანება, შენახული კომპიუტერული მონაცემების ჩხრეკა და ამოღება, ტრაფიკის მონაცემების რეალურ დროში შეგროვება და შინაარსობრივი მონაცემების გადაჭერა.</a:t>
            </a:r>
          </a:p>
          <a:p>
            <a:pPr algn="just"/>
            <a:endParaRPr lang="ka-GE" sz="1200" b="0" dirty="0" smtClean="0">
              <a:effectLst/>
              <a:latin typeface="+mn-lt"/>
            </a:endParaRPr>
          </a:p>
          <a:p>
            <a:pPr algn="just"/>
            <a:r>
              <a:rPr lang="ka-GE" sz="1200" b="0" dirty="0" smtClean="0">
                <a:effectLst/>
                <a:latin typeface="+mn-lt"/>
              </a:rPr>
              <a:t>სამართლებრივი ურთიერთდახმარების ნაწილი ითვალისწინებს ექსტრადიციას, ტრაფიკის მონაცემების დაჩქარებულ დაცვასა და ნაწილობრივ გამჟღავნებას, დაცული ტრაფიკის მონაცემების დაჩქარებულ გამჟღავნებას, შენახულ კომპიუტერულ მონაცემებზე წვდომასთან დაკავშირებულ ურთიერთდახმარებას, ტრაფიკის მონაცემების რეალურ დროში შეგროვებასთან დაკავშირებულ ურთიერთდახმარებას, შინაარსობრივი მონაცემების გადაჭერასთან დაკავშირებულ ურთიერთდახმარებასა და 24-საათიან ქსელთან დაკავშირებულ ბუდაპეშტის კონვენციის მუხლებს.</a:t>
            </a:r>
          </a:p>
          <a:p>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9</a:t>
            </a:fld>
            <a:endParaRPr lang="ka-GE"/>
          </a:p>
        </p:txBody>
      </p:sp>
    </p:spTree>
    <p:extLst>
      <p:ext uri="{BB962C8B-B14F-4D97-AF65-F5344CB8AC3E}">
        <p14:creationId xmlns:p14="http://schemas.microsoft.com/office/powerpoint/2010/main" val="17026494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dirty="0" smtClean="0"/>
              <a:t>პირველმა ჯგუფმა უნდა იმუშაოს სლაიდებზე თემაზე "ვინ ვარ მე?"</a:t>
            </a:r>
          </a:p>
          <a:p>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10</a:t>
            </a:fld>
            <a:endParaRPr lang="ka-GE"/>
          </a:p>
        </p:txBody>
      </p:sp>
    </p:spTree>
    <p:extLst>
      <p:ext uri="{BB962C8B-B14F-4D97-AF65-F5344CB8AC3E}">
        <p14:creationId xmlns:p14="http://schemas.microsoft.com/office/powerpoint/2010/main" val="31755586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 xmlns:a16="http://schemas.microsoft.com/office/drawing/2014/main" id="{979DE959-8F66-48C8-9B75-7129AEC57E19}"/>
              </a:ext>
            </a:extLst>
          </p:cNvPr>
          <p:cNvSpPr>
            <a:spLocks noGrp="1"/>
          </p:cNvSpPr>
          <p:nvPr>
            <p:ph type="sldNum" sz="quarter" idx="10"/>
          </p:nvPr>
        </p:nvSpPr>
        <p:spPr/>
        <p:txBody>
          <a:bodyPr/>
          <a:lstStyle/>
          <a:p>
            <a:fld id="{49C04F3A-82BD-4011-AADB-1F79FD7DF4BC}" type="slidenum">
              <a:rPr lang="en-GB" smtClean="0"/>
              <a:pPr/>
              <a:t>‹#›</a:t>
            </a:fld>
            <a:endParaRPr lang="en-GB" dirty="0"/>
          </a:p>
        </p:txBody>
      </p:sp>
      <p:pic>
        <p:nvPicPr>
          <p:cNvPr id="6" name="Picture 5">
            <a:extLst>
              <a:ext uri="{FF2B5EF4-FFF2-40B4-BE49-F238E27FC236}">
                <a16:creationId xmlns="" xmlns:a16="http://schemas.microsoft.com/office/drawing/2014/main" id="{090E9091-F932-449D-A1EF-35B8A21AFB4E}"/>
              </a:ext>
            </a:extLst>
          </p:cNvPr>
          <p:cNvPicPr>
            <a:picLocks noChangeAspect="1"/>
          </p:cNvPicPr>
          <p:nvPr userDrawn="1"/>
        </p:nvPicPr>
        <p:blipFill>
          <a:blip r:embed="rId2"/>
          <a:stretch>
            <a:fillRect/>
          </a:stretch>
        </p:blipFill>
        <p:spPr>
          <a:xfrm>
            <a:off x="5041214" y="101678"/>
            <a:ext cx="4090771" cy="713294"/>
          </a:xfrm>
          <a:prstGeom prst="rect">
            <a:avLst/>
          </a:prstGeom>
        </p:spPr>
      </p:pic>
      <p:sp>
        <p:nvSpPr>
          <p:cNvPr id="11" name="Content Placeholder 10">
            <a:extLst>
              <a:ext uri="{FF2B5EF4-FFF2-40B4-BE49-F238E27FC236}">
                <a16:creationId xmlns="" xmlns:a16="http://schemas.microsoft.com/office/drawing/2014/main" id="{6FC767A1-DF76-4191-99F0-1311E413B2AA}"/>
              </a:ext>
            </a:extLst>
          </p:cNvPr>
          <p:cNvSpPr>
            <a:spLocks noGrp="1"/>
          </p:cNvSpPr>
          <p:nvPr>
            <p:ph sz="quarter" idx="11"/>
          </p:nvPr>
        </p:nvSpPr>
        <p:spPr>
          <a:xfrm>
            <a:off x="448274" y="1251040"/>
            <a:ext cx="8074025" cy="517525"/>
          </a:xfrm>
        </p:spPr>
        <p:txBody>
          <a:bodyPr>
            <a:normAutofit/>
          </a:bodyPr>
          <a:lstStyle>
            <a:lvl1pPr marL="0" indent="0" algn="ctr">
              <a:buNone/>
              <a:defRPr sz="1600" b="1" baseline="0">
                <a:latin typeface="Calibri" panose="020F0502020204030204" pitchFamily="34" charset="0"/>
              </a:defRPr>
            </a:lvl1pPr>
          </a:lstStyle>
          <a:p>
            <a:pPr lvl="0"/>
            <a:r>
              <a:rPr lang="en-US" dirty="0"/>
              <a:t>Click to edit Master text styles</a:t>
            </a:r>
          </a:p>
        </p:txBody>
      </p:sp>
      <p:sp>
        <p:nvSpPr>
          <p:cNvPr id="13" name="Text Placeholder 12">
            <a:extLst>
              <a:ext uri="{FF2B5EF4-FFF2-40B4-BE49-F238E27FC236}">
                <a16:creationId xmlns="" xmlns:a16="http://schemas.microsoft.com/office/drawing/2014/main" id="{DBE4024A-0EF9-41A2-B175-DDA4AA7DE116}"/>
              </a:ext>
            </a:extLst>
          </p:cNvPr>
          <p:cNvSpPr>
            <a:spLocks noGrp="1"/>
          </p:cNvSpPr>
          <p:nvPr>
            <p:ph type="body" sz="quarter" idx="12"/>
          </p:nvPr>
        </p:nvSpPr>
        <p:spPr>
          <a:xfrm>
            <a:off x="447677" y="2579688"/>
            <a:ext cx="8074024" cy="2673350"/>
          </a:xfrm>
        </p:spPr>
        <p:txBody>
          <a:bodyPr>
            <a:normAutofit/>
          </a:bodyPr>
          <a:lstStyle>
            <a:lvl1pPr marL="0" indent="0" algn="ctr">
              <a:buNone/>
              <a:defRPr sz="3400" b="1" i="0" baseline="0">
                <a:latin typeface="Calibri" panose="020F0502020204030204" pitchFamily="34" charset="0"/>
              </a:defRPr>
            </a:lvl1pPr>
          </a:lstStyle>
          <a:p>
            <a:pPr lvl="0"/>
            <a:endParaRPr lang="en-US" dirty="0"/>
          </a:p>
          <a:p>
            <a:pPr lvl="0"/>
            <a:endParaRPr lang="en-GB" dirty="0"/>
          </a:p>
          <a:p>
            <a:pPr lvl="0"/>
            <a:endParaRPr lang="en-GB" dirty="0"/>
          </a:p>
        </p:txBody>
      </p:sp>
      <p:sp>
        <p:nvSpPr>
          <p:cNvPr id="15" name="Text Placeholder 14">
            <a:extLst>
              <a:ext uri="{FF2B5EF4-FFF2-40B4-BE49-F238E27FC236}">
                <a16:creationId xmlns="" xmlns:a16="http://schemas.microsoft.com/office/drawing/2014/main" id="{7A2FE8F4-0B2F-4B6E-B4B0-927F13D7F719}"/>
              </a:ext>
            </a:extLst>
          </p:cNvPr>
          <p:cNvSpPr>
            <a:spLocks noGrp="1"/>
          </p:cNvSpPr>
          <p:nvPr>
            <p:ph type="body" sz="quarter" idx="13"/>
          </p:nvPr>
        </p:nvSpPr>
        <p:spPr>
          <a:xfrm>
            <a:off x="447675" y="5589588"/>
            <a:ext cx="8074025" cy="604837"/>
          </a:xfrm>
        </p:spPr>
        <p:txBody>
          <a:bodyPr>
            <a:normAutofit/>
          </a:bodyPr>
          <a:lstStyle>
            <a:lvl1pPr marL="0" indent="0" algn="ctr">
              <a:buNone/>
              <a:defRPr sz="1400" baseline="0">
                <a:latin typeface="Calibri" panose="020F0502020204030204" pitchFamily="34" charset="0"/>
              </a:defRPr>
            </a:lvl1pPr>
          </a:lstStyle>
          <a:p>
            <a:pPr lvl="0"/>
            <a:endParaRPr lang="en-GB" dirty="0"/>
          </a:p>
        </p:txBody>
      </p:sp>
    </p:spTree>
    <p:extLst>
      <p:ext uri="{BB962C8B-B14F-4D97-AF65-F5344CB8AC3E}">
        <p14:creationId xmlns:p14="http://schemas.microsoft.com/office/powerpoint/2010/main" val="4134530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F985A80-396C-432A-AED1-BB91A46A9726}" type="datetime1">
              <a:rPr lang="en-US" smtClean="0"/>
              <a:t>23.03.2021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AC3DF9-EB27-4BC5-A9AA-9B5C3DCB30A7}" type="slidenum">
              <a:rPr lang="en-US"/>
              <a:pPr>
                <a:defRPr/>
              </a:pPr>
              <a:t>‹#›</a:t>
            </a:fld>
            <a:endParaRPr lang="en-US"/>
          </a:p>
        </p:txBody>
      </p:sp>
    </p:spTree>
    <p:extLst>
      <p:ext uri="{BB962C8B-B14F-4D97-AF65-F5344CB8AC3E}">
        <p14:creationId xmlns:p14="http://schemas.microsoft.com/office/powerpoint/2010/main" val="2586442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BF79A50-A670-4F3D-AEBB-FB493323224A}" type="datetime1">
              <a:rPr lang="en-US" smtClean="0"/>
              <a:t>23.03.2021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1F2CE5-82EE-4D86-A1BA-A62E2F853B8E}" type="slidenum">
              <a:rPr lang="en-US"/>
              <a:pPr>
                <a:defRPr/>
              </a:pPr>
              <a:t>‹#›</a:t>
            </a:fld>
            <a:endParaRPr lang="en-US"/>
          </a:p>
        </p:txBody>
      </p:sp>
    </p:spTree>
    <p:extLst>
      <p:ext uri="{BB962C8B-B14F-4D97-AF65-F5344CB8AC3E}">
        <p14:creationId xmlns:p14="http://schemas.microsoft.com/office/powerpoint/2010/main" val="296169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 xmlns:a16="http://schemas.microsoft.com/office/drawing/2014/main" id="{0D344A87-61DB-4835-BEB0-346EDFB422AE}"/>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0" name="Text Placeholder 9">
            <a:extLst>
              <a:ext uri="{FF2B5EF4-FFF2-40B4-BE49-F238E27FC236}">
                <a16:creationId xmlns="" xmlns:a16="http://schemas.microsoft.com/office/drawing/2014/main" id="{EF509BE8-7E65-45EB-BBBD-AD3388FF69B8}"/>
              </a:ext>
            </a:extLst>
          </p:cNvPr>
          <p:cNvSpPr>
            <a:spLocks noGrp="1"/>
          </p:cNvSpPr>
          <p:nvPr>
            <p:ph type="body" sz="quarter" idx="11"/>
          </p:nvPr>
        </p:nvSpPr>
        <p:spPr>
          <a:xfrm>
            <a:off x="2570163" y="0"/>
            <a:ext cx="6573837" cy="1043796"/>
          </a:xfrm>
        </p:spPr>
        <p:txBody>
          <a:bodyPr anchor="ctr" anchorCtr="0">
            <a:no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11730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0568F01E-E28F-48CF-A919-4F87EC7314AB}"/>
              </a:ext>
            </a:extLst>
          </p:cNvPr>
          <p:cNvSpPr/>
          <p:nvPr userDrawn="1"/>
        </p:nvSpPr>
        <p:spPr>
          <a:xfrm>
            <a:off x="0" y="6588125"/>
            <a:ext cx="9144000"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Slide Number Placeholder 4">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38142138-4AA3-4144-B07B-05168E07F5FA}"/>
              </a:ext>
            </a:extLst>
          </p:cNvPr>
          <p:cNvSpPr>
            <a:spLocks noGrp="1"/>
          </p:cNvSpPr>
          <p:nvPr>
            <p:ph type="sldNum" sz="quarter" idx="12"/>
          </p:nvPr>
        </p:nvSpPr>
        <p:spPr>
          <a:xfrm>
            <a:off x="7086600" y="6588125"/>
            <a:ext cx="2057400" cy="285810"/>
          </a:xfrm>
          <a:prstGeom prst="rect">
            <a:avLst/>
          </a:prstGeom>
        </p:spPr>
        <p:txBody>
          <a:bodyPr/>
          <a:lstStyle>
            <a:lvl1pPr>
              <a:defRPr sz="900" baseline="0">
                <a:latin typeface="Verdana" panose="020B0604030504040204" pitchFamily="34" charset="0"/>
              </a:defRPr>
            </a:lvl1pPr>
          </a:lstStyle>
          <a:p>
            <a:fld id="{49C04F3A-82BD-4011-AADB-1F79FD7DF4BC}" type="slidenum">
              <a:rPr lang="en-GB" smtClean="0"/>
              <a:pPr/>
              <a:t>‹#›</a:t>
            </a:fld>
            <a:endParaRPr lang="en-GB" dirty="0"/>
          </a:p>
        </p:txBody>
      </p:sp>
      <p:sp>
        <p:nvSpPr>
          <p:cNvPr id="11" name="Rectangle 1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4E9086BA-5439-49E6-9E91-FC32A560FF1E}"/>
              </a:ext>
            </a:extLst>
          </p:cNvPr>
          <p:cNvSpPr>
            <a:spLocks noChangeArrowheads="1"/>
          </p:cNvSpPr>
          <p:nvPr userDrawn="1"/>
        </p:nvSpPr>
        <p:spPr bwMode="auto">
          <a:xfrm>
            <a:off x="0" y="6622629"/>
            <a:ext cx="396044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ka-GE" altLang="en-US" sz="900" b="1" baseline="0" dirty="0">
                <a:solidFill>
                  <a:srgbClr val="FFFFFF"/>
                </a:solidFill>
                <a:latin typeface="Verdana" panose="020B0604030504040204" pitchFamily="34" charset="0"/>
              </a:rPr>
              <a:t>www.coe.int/cybercrime</a:t>
            </a:r>
            <a:r>
              <a:rPr lang="en-US" altLang="en-US" sz="900" b="1" baseline="0" dirty="0">
                <a:solidFill>
                  <a:srgbClr val="FFFFFF"/>
                </a:solidFill>
                <a:latin typeface="Verdana" panose="020B0604030504040204" pitchFamily="34" charset="0"/>
              </a:rPr>
              <a:t>			</a:t>
            </a:r>
          </a:p>
        </p:txBody>
      </p:sp>
      <p:sp>
        <p:nvSpPr>
          <p:cNvPr id="15" name="Text Placeholder 1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65D2B4B2-A487-46F2-91AA-C4BF2735A54B}"/>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047415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50562" y="4106085"/>
            <a:ext cx="7886700" cy="1500187"/>
          </a:xfrm>
          <a:prstGeom prst="rect">
            <a:avLst/>
          </a:prstGeom>
        </p:spPr>
        <p:txBody>
          <a:bodyPr anchor="t" anchorCtr="0"/>
          <a:lstStyle>
            <a:lvl1pPr>
              <a:defRPr sz="4000" b="1" i="0" cap="all" baseline="0">
                <a:latin typeface="Calibri (heading)"/>
              </a:defRPr>
            </a:lvl1pPr>
          </a:lstStyle>
          <a:p>
            <a:r>
              <a:rPr lang="en-US" dirty="0"/>
              <a:t>Click to edit Master title style</a:t>
            </a:r>
          </a:p>
        </p:txBody>
      </p:sp>
      <p:sp>
        <p:nvSpPr>
          <p:cNvPr id="3" name="Text Placeholder 2"/>
          <p:cNvSpPr>
            <a:spLocks noGrp="1"/>
          </p:cNvSpPr>
          <p:nvPr>
            <p:ph type="body" idx="1"/>
          </p:nvPr>
        </p:nvSpPr>
        <p:spPr>
          <a:xfrm>
            <a:off x="550562" y="3666226"/>
            <a:ext cx="7886700" cy="439859"/>
          </a:xfrm>
        </p:spPr>
        <p:txBody>
          <a:bodyPr>
            <a:normAutofit/>
          </a:bodyPr>
          <a:lstStyle>
            <a:lvl1pPr marL="0" indent="0">
              <a:buNone/>
              <a:defRPr sz="2000" baseline="0">
                <a:solidFill>
                  <a:schemeClr val="tx1">
                    <a:lumMod val="50000"/>
                    <a:lumOff val="50000"/>
                  </a:schemeClr>
                </a:solidFill>
                <a:latin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7" name="Slide Number Placeholder 6">
            <a:extLst>
              <a:ext uri="{FF2B5EF4-FFF2-40B4-BE49-F238E27FC236}">
                <a16:creationId xmlns="" xmlns:a16="http://schemas.microsoft.com/office/drawing/2014/main" id="{20A8AF00-8302-4EB6-B590-39BD369534EC}"/>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2" name="Text Placeholder 11">
            <a:extLst>
              <a:ext uri="{FF2B5EF4-FFF2-40B4-BE49-F238E27FC236}">
                <a16:creationId xmlns="" xmlns:a16="http://schemas.microsoft.com/office/drawing/2014/main" id="{D233DBE3-4DCE-45EA-88E9-4DFE54A70D1C}"/>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1952001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825625"/>
            <a:ext cx="3886200" cy="435133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825625"/>
            <a:ext cx="3886200" cy="435133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 xmlns:a16="http://schemas.microsoft.com/office/drawing/2014/main" id="{9F79EE9D-52D5-4B6B-99C5-F7B7EF500FFC}"/>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2" name="Text Placeholder 11">
            <a:extLst>
              <a:ext uri="{FF2B5EF4-FFF2-40B4-BE49-F238E27FC236}">
                <a16:creationId xmlns="" xmlns:a16="http://schemas.microsoft.com/office/drawing/2014/main" id="{CCA4FC42-7865-44A1-A558-6DAB208B7BBA}"/>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1055842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1681163"/>
            <a:ext cx="3868340" cy="823912"/>
          </a:xfrm>
        </p:spPr>
        <p:txBody>
          <a:bodyPr anchor="b">
            <a:noAutofit/>
          </a:bodyPr>
          <a:lstStyle>
            <a:lvl1pPr marL="0" indent="0">
              <a:buNone/>
              <a:defRPr sz="2800" b="1" baseline="0">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29842" y="2617213"/>
            <a:ext cx="3868340" cy="368458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681163"/>
            <a:ext cx="3887391" cy="823912"/>
          </a:xfrm>
        </p:spPr>
        <p:txBody>
          <a:bodyPr anchor="b">
            <a:noAutofit/>
          </a:bodyPr>
          <a:lstStyle>
            <a:lvl1pPr marL="0" indent="0">
              <a:buNone/>
              <a:defRPr sz="2800" b="1" baseline="0">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29150" y="2617213"/>
            <a:ext cx="3887391" cy="368458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 xmlns:a16="http://schemas.microsoft.com/office/drawing/2014/main" id="{D8D75C77-33AE-4D9D-81BB-E84439877287}"/>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3" name="Text Placeholder 11">
            <a:extLst>
              <a:ext uri="{FF2B5EF4-FFF2-40B4-BE49-F238E27FC236}">
                <a16:creationId xmlns="" xmlns:a16="http://schemas.microsoft.com/office/drawing/2014/main" id="{E8360835-D07D-47DB-8A8D-6D70C8BFA691}"/>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3399336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Slide Number Placeholder 5">
            <a:extLst>
              <a:ext uri="{FF2B5EF4-FFF2-40B4-BE49-F238E27FC236}">
                <a16:creationId xmlns="" xmlns:a16="http://schemas.microsoft.com/office/drawing/2014/main" id="{8F3D9741-60F0-480D-8B47-D9BDE25B27A7}"/>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9" name="Text Placeholder 11">
            <a:extLst>
              <a:ext uri="{FF2B5EF4-FFF2-40B4-BE49-F238E27FC236}">
                <a16:creationId xmlns="" xmlns:a16="http://schemas.microsoft.com/office/drawing/2014/main" id="{A0DF66FC-D0BD-42D5-88C2-0C899A2415A4}"/>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945462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6" name="Slide Number Placeholder 5">
            <a:extLst>
              <a:ext uri="{FF2B5EF4-FFF2-40B4-BE49-F238E27FC236}">
                <a16:creationId xmlns="" xmlns:a16="http://schemas.microsoft.com/office/drawing/2014/main" id="{8F3D9741-60F0-480D-8B47-D9BDE25B27A7}"/>
              </a:ext>
            </a:extLst>
          </p:cNvPr>
          <p:cNvSpPr>
            <a:spLocks noGrp="1"/>
          </p:cNvSpPr>
          <p:nvPr>
            <p:ph type="sldNum" sz="quarter" idx="10"/>
          </p:nvPr>
        </p:nvSpPr>
        <p:spPr/>
        <p:txBody>
          <a:bodyPr/>
          <a:lstStyle/>
          <a:p>
            <a:fld id="{49C04F3A-82BD-4011-AADB-1F79FD7DF4BC}" type="slidenum">
              <a:rPr lang="en-GB" smtClean="0"/>
              <a:pPr/>
              <a:t>‹#›</a:t>
            </a:fld>
            <a:endParaRPr lang="en-GB" dirty="0"/>
          </a:p>
        </p:txBody>
      </p:sp>
      <p:pic>
        <p:nvPicPr>
          <p:cNvPr id="11" name="Picture 2" descr="Asking questions | TeachingEnglish | British Council | BBC">
            <a:extLst>
              <a:ext uri="{FF2B5EF4-FFF2-40B4-BE49-F238E27FC236}">
                <a16:creationId xmlns="" xmlns:a16="http://schemas.microsoft.com/office/drawing/2014/main" id="{4847C7E7-B06A-4BDA-9B87-24735A9E213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0" y="2225616"/>
            <a:ext cx="4572000" cy="27949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734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1319841"/>
            <a:ext cx="1971675" cy="4857122"/>
          </a:xfrm>
          <a:prstGeom prst="rect">
            <a:avLst/>
          </a:prstGeom>
        </p:spPr>
        <p:txBody>
          <a:bodyPr vert="eaVert"/>
          <a:lstStyle>
            <a:lvl1pPr>
              <a:defRPr baseline="0">
                <a:latin typeface="Calibri" panose="020F050202020403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628650" y="1319841"/>
            <a:ext cx="5800725" cy="4857121"/>
          </a:xfrm>
        </p:spPr>
        <p:txBody>
          <a:bodyPr vert="eaVert"/>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 xmlns:a16="http://schemas.microsoft.com/office/drawing/2014/main" id="{B9F9D650-1009-46ED-8222-4EE43ED14297}"/>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0" name="Text Placeholder 11">
            <a:extLst>
              <a:ext uri="{FF2B5EF4-FFF2-40B4-BE49-F238E27FC236}">
                <a16:creationId xmlns="" xmlns:a16="http://schemas.microsoft.com/office/drawing/2014/main" id="{5C16D1AC-E422-4575-9A0B-452840BC04CB}"/>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4272525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D9BE315B-93AB-4182-A682-D2D6C37D4D23}"/>
              </a:ext>
            </a:extLst>
          </p:cNvPr>
          <p:cNvSpPr/>
          <p:nvPr userDrawn="1"/>
        </p:nvSpPr>
        <p:spPr>
          <a:xfrm>
            <a:off x="0" y="-26988"/>
            <a:ext cx="9144000"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dirty="0"/>
          </a:p>
        </p:txBody>
      </p:sp>
      <p:pic>
        <p:nvPicPr>
          <p:cNvPr id="8" name="Picture 4">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4840FB52-8F74-4C62-BC14-146E37352582}"/>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899" y="-22225"/>
            <a:ext cx="1322388" cy="1074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AD8571B3-F2B3-4C41-8AB6-8D4158A1697F}"/>
              </a:ext>
            </a:extLst>
          </p:cNvPr>
          <p:cNvSpPr/>
          <p:nvPr userDrawn="1"/>
        </p:nvSpPr>
        <p:spPr>
          <a:xfrm>
            <a:off x="0" y="6588125"/>
            <a:ext cx="9144000"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1"/>
          <a:lstStyle/>
          <a:p>
            <a:pPr algn="ctr">
              <a:defRPr/>
            </a:pPr>
            <a:endParaRPr lang="en-GB"/>
          </a:p>
        </p:txBody>
      </p:sp>
      <p:sp>
        <p:nvSpPr>
          <p:cNvPr id="10" name="Slide Number Placeholder 4">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EBA4F7ED-64F8-4CD2-BB1C-C9028DADE63E}"/>
              </a:ext>
            </a:extLst>
          </p:cNvPr>
          <p:cNvSpPr>
            <a:spLocks noGrp="1"/>
          </p:cNvSpPr>
          <p:nvPr>
            <p:ph type="sldNum" sz="quarter" idx="4"/>
          </p:nvPr>
        </p:nvSpPr>
        <p:spPr>
          <a:xfrm>
            <a:off x="7086600" y="6588125"/>
            <a:ext cx="2057400" cy="285810"/>
          </a:xfrm>
          <a:prstGeom prst="rect">
            <a:avLst/>
          </a:prstGeom>
        </p:spPr>
        <p:txBody>
          <a:bodyPr/>
          <a:lstStyle>
            <a:lvl1pPr algn="r">
              <a:defRPr sz="900" b="1" baseline="0">
                <a:solidFill>
                  <a:schemeClr val="bg1"/>
                </a:solidFill>
                <a:latin typeface="Verdana" panose="020B0604030504040204" pitchFamily="34" charset="0"/>
                <a:ea typeface="Verdana" panose="020B0604030504040204" pitchFamily="34" charset="0"/>
              </a:defRPr>
            </a:lvl1pPr>
          </a:lstStyle>
          <a:p>
            <a:fld id="{49C04F3A-82BD-4011-AADB-1F79FD7DF4BC}" type="slidenum">
              <a:rPr lang="en-GB" smtClean="0"/>
              <a:pPr/>
              <a:t>‹#›</a:t>
            </a:fld>
            <a:endParaRPr lang="en-GB" dirty="0"/>
          </a:p>
        </p:txBody>
      </p:sp>
      <p:sp>
        <p:nvSpPr>
          <p:cNvPr id="11" name="Rectangle 1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C0713AAC-84AF-4971-8FCB-8CABFE853DD0}"/>
              </a:ext>
            </a:extLst>
          </p:cNvPr>
          <p:cNvSpPr>
            <a:spLocks noChangeArrowheads="1"/>
          </p:cNvSpPr>
          <p:nvPr userDrawn="1"/>
        </p:nvSpPr>
        <p:spPr bwMode="auto">
          <a:xfrm>
            <a:off x="-60382" y="6596936"/>
            <a:ext cx="3217653"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ka-GE" altLang="en-US" sz="900" b="1" i="0" baseline="0" dirty="0">
                <a:solidFill>
                  <a:srgbClr val="FFFFFF"/>
                </a:solidFill>
                <a:latin typeface="Verdana" panose="020B0604030504040204" pitchFamily="34" charset="0"/>
              </a:rPr>
              <a:t>www.coe.int/cybercrime</a:t>
            </a:r>
            <a:r>
              <a:rPr lang="en-US" altLang="en-US" sz="900" b="1" i="0" baseline="0" dirty="0">
                <a:solidFill>
                  <a:srgbClr val="FFFFFF"/>
                </a:solidFill>
                <a:latin typeface="Verdana" panose="020B0604030504040204" pitchFamily="34" charset="0"/>
              </a:rPr>
              <a:t>			</a:t>
            </a:r>
          </a:p>
        </p:txBody>
      </p:sp>
    </p:spTree>
    <p:extLst>
      <p:ext uri="{BB962C8B-B14F-4D97-AF65-F5344CB8AC3E}">
        <p14:creationId xmlns:p14="http://schemas.microsoft.com/office/powerpoint/2010/main" val="2679540493"/>
      </p:ext>
    </p:extLst>
  </p:cSld>
  <p:clrMap bg1="lt1" tx1="dk1" bg2="lt2" tx2="dk2" accent1="accent1" accent2="accent2" accent3="accent3" accent4="accent4" accent5="accent5" accent6="accent6" hlink="hlink" folHlink="folHlink"/>
  <p:sldLayoutIdLst>
    <p:sldLayoutId id="2147483676" r:id="rId1"/>
    <p:sldLayoutId id="2147483662" r:id="rId2"/>
    <p:sldLayoutId id="2147483672" r:id="rId3"/>
    <p:sldLayoutId id="2147483663" r:id="rId4"/>
    <p:sldLayoutId id="2147483664" r:id="rId5"/>
    <p:sldLayoutId id="2147483665" r:id="rId6"/>
    <p:sldLayoutId id="2147483666" r:id="rId7"/>
    <p:sldLayoutId id="2147483677" r:id="rId8"/>
    <p:sldLayoutId id="2147483671" r:id="rId9"/>
    <p:sldLayoutId id="2147483678" r:id="rId10"/>
    <p:sldLayoutId id="214748367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1.xml"/><Relationship Id="rId1" Type="http://schemas.openxmlformats.org/officeDocument/2006/relationships/themeOverride" Target="../theme/themeOverride1.xml"/><Relationship Id="rId4" Type="http://schemas.openxmlformats.org/officeDocument/2006/relationships/image" Target="../media/image8.jpeg"/></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1.xml"/><Relationship Id="rId1" Type="http://schemas.openxmlformats.org/officeDocument/2006/relationships/themeOverride" Target="../theme/themeOverride2.xml"/><Relationship Id="rId4" Type="http://schemas.openxmlformats.org/officeDocument/2006/relationships/image" Target="../media/image8.jpeg"/></Relationships>
</file>

<file path=ppt/slides/_rels/slide2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9.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34355" y="2228592"/>
            <a:ext cx="8750206" cy="3662541"/>
          </a:xfrm>
          <a:prstGeom prst="rect">
            <a:avLst/>
          </a:prstGeom>
          <a:ln>
            <a:noFill/>
          </a:ln>
        </p:spPr>
        <p:txBody>
          <a:bodyPr wrap="square">
            <a:spAutoFit/>
          </a:bodyPr>
          <a:lstStyle/>
          <a:p>
            <a:pPr algn="ctr">
              <a:defRPr/>
            </a:pPr>
            <a:r>
              <a:rPr lang="ka-GE" sz="3600" b="1" dirty="0" smtClean="0"/>
              <a:t>სესია 3.x </a:t>
            </a:r>
          </a:p>
          <a:p>
            <a:pPr algn="ctr">
              <a:defRPr/>
            </a:pPr>
            <a:r>
              <a:rPr lang="ka-GE" sz="3600" b="1" dirty="0"/>
              <a:t>კიბერდანაშაულთან ბრძოლის უნარების განვითარება</a:t>
            </a:r>
          </a:p>
          <a:p>
            <a:pPr marL="0" indent="0" algn="ctr">
              <a:buFont typeface="Arial" charset="0"/>
              <a:buNone/>
              <a:defRPr/>
            </a:pPr>
            <a:endParaRPr lang="ka-GE" sz="1200" b="1" dirty="0">
              <a:ea typeface="MS PGothic" panose="020B0600070205080204" pitchFamily="34" charset="-128"/>
            </a:endParaRPr>
          </a:p>
          <a:p>
            <a:pPr marL="0" indent="0" algn="ctr">
              <a:buFont typeface="Arial" charset="0"/>
              <a:buNone/>
              <a:defRPr/>
            </a:pPr>
            <a:endParaRPr lang="ka-GE" sz="1200" b="1" dirty="0">
              <a:ea typeface="MS PGothic" panose="020B0600070205080204" pitchFamily="34" charset="-128"/>
            </a:endParaRPr>
          </a:p>
          <a:p>
            <a:pPr marL="0" indent="0" algn="ctr">
              <a:buFont typeface="Arial" charset="0"/>
              <a:buNone/>
              <a:defRPr/>
            </a:pPr>
            <a:endParaRPr lang="ka-GE" sz="1200" b="1" dirty="0">
              <a:ea typeface="MS PGothic" panose="020B0600070205080204" pitchFamily="34" charset="-128"/>
            </a:endParaRPr>
          </a:p>
          <a:p>
            <a:pPr algn="ctr">
              <a:spcBef>
                <a:spcPct val="0"/>
              </a:spcBef>
            </a:pPr>
            <a:r>
              <a:rPr lang="ka-GE" altLang="en-US" b="1" dirty="0"/>
              <a:t>Xxxxx XXXXXXXX</a:t>
            </a:r>
          </a:p>
          <a:p>
            <a:pPr algn="ctr">
              <a:spcBef>
                <a:spcPct val="0"/>
              </a:spcBef>
            </a:pPr>
            <a:endParaRPr lang="ka-GE" altLang="en-US" sz="800" dirty="0"/>
          </a:p>
          <a:p>
            <a:pPr algn="ctr">
              <a:spcBef>
                <a:spcPct val="0"/>
              </a:spcBef>
            </a:pPr>
            <a:r>
              <a:rPr lang="ka-GE" altLang="en-US" sz="1400" i="1" dirty="0"/>
              <a:t>ევროპის საბჭო</a:t>
            </a:r>
          </a:p>
          <a:p>
            <a:pPr algn="ctr">
              <a:spcBef>
                <a:spcPct val="0"/>
              </a:spcBef>
            </a:pPr>
            <a:endParaRPr lang="ka-GE" altLang="en-US" sz="1400" b="1" dirty="0">
              <a:solidFill>
                <a:srgbClr val="2F618F"/>
              </a:solidFill>
            </a:endParaRPr>
          </a:p>
          <a:p>
            <a:pPr algn="ctr">
              <a:spcBef>
                <a:spcPct val="0"/>
              </a:spcBef>
            </a:pPr>
            <a:r>
              <a:rPr lang="ka-GE" altLang="en-US" sz="1200" b="1" dirty="0">
                <a:solidFill>
                  <a:srgbClr val="2F618F"/>
                </a:solidFill>
              </a:rPr>
              <a:t>ელ. ფოსტა</a:t>
            </a:r>
          </a:p>
          <a:p>
            <a:pPr algn="ctr">
              <a:spcBef>
                <a:spcPct val="0"/>
              </a:spcBef>
            </a:pPr>
            <a:endParaRPr lang="ka-GE" altLang="en-US" sz="1400" b="1" dirty="0"/>
          </a:p>
          <a:p>
            <a:pPr algn="ctr">
              <a:spcBef>
                <a:spcPct val="0"/>
              </a:spcBef>
            </a:pPr>
            <a:endParaRPr lang="ka-GE" altLang="en-US" sz="1400" b="1" dirty="0"/>
          </a:p>
          <a:p>
            <a:pPr algn="ctr">
              <a:spcBef>
                <a:spcPct val="0"/>
              </a:spcBef>
            </a:pPr>
            <a:endParaRPr lang="ka-GE" altLang="en-US" sz="1400" b="1" dirty="0"/>
          </a:p>
          <a:p>
            <a:pPr algn="ctr">
              <a:spcBef>
                <a:spcPct val="0"/>
              </a:spcBef>
            </a:pPr>
            <a:r>
              <a:rPr lang="ka-GE" altLang="en-US" sz="1600" b="1" dirty="0"/>
              <a:t>დდ თვე წწწწ</a:t>
            </a:r>
          </a:p>
        </p:txBody>
      </p:sp>
      <p:sp>
        <p:nvSpPr>
          <p:cNvPr id="20" name="TextBox 13">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E9D04F56-8666-F64D-B157-6DE9DDF12FF0}"/>
              </a:ext>
            </a:extLst>
          </p:cNvPr>
          <p:cNvSpPr txBox="1">
            <a:spLocks noChangeArrowheads="1"/>
          </p:cNvSpPr>
          <p:nvPr/>
        </p:nvSpPr>
        <p:spPr bwMode="auto">
          <a:xfrm>
            <a:off x="1278836" y="-11113"/>
            <a:ext cx="3817937"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sr-Latn-CS" altLang="en-US" sz="1400" dirty="0">
              <a:solidFill>
                <a:schemeClr val="bg1"/>
              </a:solidFill>
              <a:ea typeface="MS PGothic" panose="020B0600070205080204" pitchFamily="34" charset="-128"/>
            </a:endParaRPr>
          </a:p>
          <a:p>
            <a:pPr eaLnBrk="1" hangingPunct="1">
              <a:spcBef>
                <a:spcPct val="0"/>
              </a:spcBef>
              <a:buFontTx/>
              <a:buNone/>
            </a:pPr>
            <a:endParaRPr lang="sr-Latn-CS" altLang="en-US" sz="1600" b="1" dirty="0">
              <a:solidFill>
                <a:schemeClr val="bg1"/>
              </a:solidFill>
              <a:latin typeface="Arial Narrow" panose="020B0604020202020204" pitchFamily="34" charset="0"/>
              <a:ea typeface="MS PGothic" panose="020B0600070205080204" pitchFamily="34" charset="-128"/>
            </a:endParaRPr>
          </a:p>
        </p:txBody>
      </p:sp>
      <p:pic>
        <p:nvPicPr>
          <p:cNvPr id="21" name="Picture 8" descr="http://www.coe.int/documents/16695/995226/Funded+EU%2BCOE+-+Implemented+COE+dark+background.png/643b8f9d-517b-4fad-82f4-488bde2625b0?t=1375371137000?t=1375371137000">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5F39A16C-F9D3-2A4D-98FE-6E0DFED1E2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6748" y="211138"/>
            <a:ext cx="4087813"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29075054-C764-4888-9887-6C6C44EF71CA}"/>
              </a:ext>
            </a:extLst>
          </p:cNvPr>
          <p:cNvSpPr>
            <a:spLocks noChangeArrowheads="1"/>
          </p:cNvSpPr>
          <p:nvPr/>
        </p:nvSpPr>
        <p:spPr bwMode="auto">
          <a:xfrm>
            <a:off x="365125" y="1177588"/>
            <a:ext cx="85994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tabLst>
                <a:tab pos="2066925" algn="l"/>
              </a:tabLst>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tabLst>
                <a:tab pos="2066925" algn="l"/>
              </a:tabLst>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tabLst>
                <a:tab pos="2066925" algn="l"/>
              </a:tabLst>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9pPr>
          </a:lstStyle>
          <a:p>
            <a:pPr algn="ctr">
              <a:spcBef>
                <a:spcPct val="0"/>
              </a:spcBef>
              <a:buNone/>
            </a:pPr>
            <a:r>
              <a:rPr lang="ka-GE" altLang="en-US" sz="2400" b="1" dirty="0" smtClean="0">
                <a:latin typeface="+mn-lt"/>
              </a:rPr>
              <a:t>კიბერდანაშაულის გაცნობითი </a:t>
            </a:r>
            <a:r>
              <a:rPr lang="ka-GE" altLang="en-US" sz="2400" b="1" dirty="0">
                <a:latin typeface="+mn-lt"/>
              </a:rPr>
              <a:t>სასწავლო კურსი მოსამართლეებისა და </a:t>
            </a:r>
            <a:r>
              <a:rPr lang="ka-GE" altLang="en-US" sz="2400" b="1" dirty="0" smtClean="0">
                <a:latin typeface="+mn-lt"/>
              </a:rPr>
              <a:t>პროკურორებისთვის</a:t>
            </a:r>
            <a:endParaRPr lang="ka-GE" altLang="en-US" sz="2400" b="1" dirty="0">
              <a:latin typeface="+mn-lt"/>
            </a:endParaRPr>
          </a:p>
        </p:txBody>
      </p:sp>
      <p:sp>
        <p:nvSpPr>
          <p:cNvPr id="17"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6D84966C-22BC-4590-97F4-6937886B25E6}"/>
              </a:ext>
            </a:extLst>
          </p:cNvPr>
          <p:cNvSpPr>
            <a:spLocks noGrp="1"/>
          </p:cNvSpPr>
          <p:nvPr>
            <p:ph type="sldNum" sz="quarter" idx="12"/>
          </p:nvPr>
        </p:nvSpPr>
        <p:spPr>
          <a:xfrm>
            <a:off x="7086600" y="6588125"/>
            <a:ext cx="2057400" cy="285810"/>
          </a:xfrm>
        </p:spPr>
        <p:txBody>
          <a:bodyPr/>
          <a:lstStyle/>
          <a:p>
            <a:fld id="{B517EF97-6CC0-48A9-BC0E-433EC7B55211}" type="slidenum">
              <a:rPr lang="en-GB" smtClean="0"/>
              <a:pPr/>
              <a:t>1</a:t>
            </a:fld>
            <a:endParaRPr lang="ka-GE" dirty="0"/>
          </a:p>
        </p:txBody>
      </p:sp>
    </p:spTree>
    <p:extLst>
      <p:ext uri="{BB962C8B-B14F-4D97-AF65-F5344CB8AC3E}">
        <p14:creationId xmlns:p14="http://schemas.microsoft.com/office/powerpoint/2010/main" val="6423288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smtClean="0">
                <a:latin typeface="Verdana" panose="020B0604030504040204" pitchFamily="34" charset="0"/>
              </a:rPr>
              <a:t>ვინ ვარ მე?</a:t>
            </a:r>
            <a:endParaRPr lang="ka-GE" sz="3200" dirty="0">
              <a:latin typeface="Verdana" panose="020B0604030504040204" pitchFamily="34" charset="0"/>
              <a:ea typeface="Verdana" panose="020B0604030504040204" pitchFamily="34" charset="0"/>
            </a:endParaRPr>
          </a:p>
        </p:txBody>
      </p:sp>
      <p:sp>
        <p:nvSpPr>
          <p:cNvPr id="2" name="Content Placeholder 1"/>
          <p:cNvSpPr>
            <a:spLocks noGrp="1"/>
          </p:cNvSpPr>
          <p:nvPr>
            <p:ph idx="1"/>
          </p:nvPr>
        </p:nvSpPr>
        <p:spPr>
          <a:xfrm>
            <a:off x="628650" y="1247242"/>
            <a:ext cx="7886700" cy="5153558"/>
          </a:xfrm>
        </p:spPr>
        <p:txBody>
          <a:bodyPr>
            <a:normAutofit fontScale="70000" lnSpcReduction="20000"/>
          </a:bodyPr>
          <a:lstStyle/>
          <a:p>
            <a:pPr algn="just">
              <a:buFont typeface="Wingdings" panose="05000000000000000000" pitchFamily="2" charset="2"/>
              <a:buChar char="Ø"/>
            </a:pPr>
            <a:r>
              <a:rPr lang="ka-GE" altLang="ja-JP" i="1" dirty="0">
                <a:latin typeface="+mn-lt"/>
              </a:rPr>
              <a:t>რამდენიმე მეტ-ნაკლებად ჩვეულებრივი კითხვის შემდეგ, რომელიც მოკლე ვიქტორინის სახითაა მოცემული თამაშების არხზე, მონაწილეობის მცირე საფასურის გადასახადთან ერთად, პრიზზე პრეტენდენტი პირები იღებენ ინფორმაციას, რომ მათ მოიგეს პრიზი და მის მისაღებად უნდა წარადგინონ პერსონალური მონაცემები. </a:t>
            </a:r>
          </a:p>
          <a:p>
            <a:pPr algn="just">
              <a:buFont typeface="Wingdings" panose="05000000000000000000" pitchFamily="2" charset="2"/>
              <a:buChar char="Ø"/>
            </a:pPr>
            <a:endParaRPr lang="ka-GE" altLang="ja-JP" i="1" dirty="0">
              <a:latin typeface="+mn-lt"/>
            </a:endParaRPr>
          </a:p>
          <a:p>
            <a:pPr algn="just">
              <a:buFont typeface="Wingdings" panose="05000000000000000000" pitchFamily="2" charset="2"/>
              <a:buChar char="Ø"/>
            </a:pPr>
            <a:r>
              <a:rPr lang="ka-GE" altLang="ja-JP" i="1" dirty="0">
                <a:latin typeface="+mn-lt"/>
              </a:rPr>
              <a:t>ბრენდის საპრიზო განყოფილებაში სატელეფონო ზარის განხორციელების ან ელ. ფოსტის გაგზავნის ნაცვლად პროცედურა გამარტივებულია ისე, რომ დადებითი იდენტიფიცირებისთვისა და პრიზის მოსათხოვნად საკმარისია, გამარჯვებულმა გადაიღოს ფოტოსურათი თავისი პირადობის დამადასტურებელი მოწმობით ხელში ისე, რომ მოწმობის ორივე მხარეზე გარკვევით ჩანდეს პერსონალური მონაცემები და რომ პირი და მოწმობაზე დატანილი სურათი იდენტური და იოლად ამოსაცნობი იყოს.</a:t>
            </a:r>
          </a:p>
          <a:p>
            <a:pPr algn="just">
              <a:buFont typeface="Wingdings" panose="05000000000000000000" pitchFamily="2" charset="2"/>
              <a:buChar char="Ø"/>
            </a:pPr>
            <a:endParaRPr lang="ka-GE" altLang="ja-JP" i="1" dirty="0">
              <a:latin typeface="+mn-lt"/>
            </a:endParaRPr>
          </a:p>
          <a:p>
            <a:pPr algn="just">
              <a:buFont typeface="Wingdings" panose="05000000000000000000" pitchFamily="2" charset="2"/>
              <a:buChar char="Ø"/>
            </a:pPr>
            <a:r>
              <a:rPr lang="ka-GE" altLang="ja-JP" i="1" dirty="0">
                <a:latin typeface="+mn-lt"/>
              </a:rPr>
              <a:t>პრიზები ძვირიანია, კითხვები – მარტივი, ყველა იგებს, ასობით და ათასობით ადამიანი სიხარულით აგზავნის თავის ფოტოსურათს თავისი პირადობის მოწმობით ხელში დამატებითი კითხვების დასმის გარეშე.</a:t>
            </a:r>
          </a:p>
          <a:p>
            <a:endParaRPr lang="ka-GE" dirty="0">
              <a:latin typeface="+mn-lt"/>
            </a:endParaRPr>
          </a:p>
        </p:txBody>
      </p:sp>
      <p:sp>
        <p:nvSpPr>
          <p:cNvPr id="19"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93F621E1-9ACD-4124-9918-27EDD9426654}"/>
              </a:ext>
            </a:extLst>
          </p:cNvPr>
          <p:cNvSpPr>
            <a:spLocks noGrp="1"/>
          </p:cNvSpPr>
          <p:nvPr>
            <p:ph type="sldNum" sz="quarter" idx="10"/>
          </p:nvPr>
        </p:nvSpPr>
        <p:spPr/>
        <p:txBody>
          <a:bodyPr/>
          <a:lstStyle/>
          <a:p>
            <a:fld id="{B517EF97-6CC0-48A9-BC0E-433EC7B55211}" type="slidenum">
              <a:rPr lang="en-GB" smtClean="0"/>
              <a:pPr/>
              <a:t>10</a:t>
            </a:fld>
            <a:endParaRPr lang="ka-GE" dirty="0"/>
          </a:p>
        </p:txBody>
      </p:sp>
    </p:spTree>
    <p:extLst>
      <p:ext uri="{BB962C8B-B14F-4D97-AF65-F5344CB8AC3E}">
        <p14:creationId xmlns:p14="http://schemas.microsoft.com/office/powerpoint/2010/main" val="37534064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smtClean="0">
                <a:latin typeface="Verdana" panose="020B0604030504040204" pitchFamily="34" charset="0"/>
              </a:rPr>
              <a:t>ვინ ვარ მე?</a:t>
            </a:r>
            <a:endParaRPr lang="ka-GE" sz="3200" dirty="0">
              <a:latin typeface="Verdana" panose="020B0604030504040204" pitchFamily="34" charset="0"/>
              <a:ea typeface="Verdana" panose="020B0604030504040204" pitchFamily="34" charset="0"/>
            </a:endParaRPr>
          </a:p>
        </p:txBody>
      </p:sp>
      <p:sp>
        <p:nvSpPr>
          <p:cNvPr id="2" name="Content Placeholder 1"/>
          <p:cNvSpPr>
            <a:spLocks noGrp="1"/>
          </p:cNvSpPr>
          <p:nvPr>
            <p:ph idx="1"/>
          </p:nvPr>
        </p:nvSpPr>
        <p:spPr>
          <a:xfrm>
            <a:off x="628650" y="1247242"/>
            <a:ext cx="7886700" cy="5153558"/>
          </a:xfrm>
        </p:spPr>
        <p:txBody>
          <a:bodyPr>
            <a:normAutofit fontScale="70000" lnSpcReduction="20000"/>
          </a:bodyPr>
          <a:lstStyle/>
          <a:p>
            <a:pPr algn="just">
              <a:buFont typeface="Wingdings" panose="05000000000000000000" pitchFamily="2" charset="2"/>
              <a:buChar char="Ø"/>
            </a:pPr>
            <a:r>
              <a:rPr lang="ka-GE" altLang="ja-JP" i="1" dirty="0">
                <a:latin typeface="+mn-lt"/>
              </a:rPr>
              <a:t>თუმცა, რაღაც ისე არ არის, როგორც უნდა ყოფილიყო. მიუხედავად იმისა, რომ ბედნიერი გამარჯვებულები ყველაფერს ინსტრუქციების თანახმად ასრულებენ, მათ არავინ უკავშირდება ბრენდის </a:t>
            </a:r>
            <a:r>
              <a:rPr lang="ka-GE" altLang="ja-JP" i="1" dirty="0" smtClean="0">
                <a:latin typeface="+mn-lt"/>
              </a:rPr>
              <a:t>საპრიზო </a:t>
            </a:r>
            <a:r>
              <a:rPr lang="ka-GE" altLang="ja-JP" i="1" dirty="0">
                <a:latin typeface="+mn-lt"/>
              </a:rPr>
              <a:t>განყოფილებიდან და არც პრიზებს იღებენ ჩვეულებრივი ფოსტით. დღეები გადის და კითხვები ჩნდება. </a:t>
            </a:r>
          </a:p>
          <a:p>
            <a:pPr algn="just">
              <a:buFont typeface="Wingdings" panose="05000000000000000000" pitchFamily="2" charset="2"/>
              <a:buChar char="Ø"/>
            </a:pPr>
            <a:endParaRPr lang="ka-GE" altLang="ja-JP" i="1" dirty="0">
              <a:latin typeface="+mn-lt"/>
            </a:endParaRPr>
          </a:p>
          <a:p>
            <a:pPr algn="just">
              <a:buFont typeface="Wingdings" panose="05000000000000000000" pitchFamily="2" charset="2"/>
              <a:buChar char="Ø"/>
            </a:pPr>
            <a:r>
              <a:rPr lang="ka-GE" altLang="ja-JP" i="1" dirty="0">
                <a:latin typeface="+mn-lt"/>
              </a:rPr>
              <a:t>ზოგი გამარჯვებული თანდათან იწყებს ნერვიულობას თავისი პერსონალური მონაცემების გაზიარების გამო და იწყებს თავისი საბანკო და სხვა ფინანსური ანგარიშების შემოწმებას. თუმცა, თითქოს ყველაფერი წესრიგშია: ერთი ცენტიც კი არ არის მოპარული ან უმართებულოდ გადარიცხული. ისინი ამოწმებენ სხვა მომსახურებებს, რასაც გამოიყენებენ და ყველაფერი თითქოს წესრიგშია. არაფერია შეცვლილი.</a:t>
            </a:r>
          </a:p>
          <a:p>
            <a:pPr algn="just">
              <a:buFont typeface="Wingdings" panose="05000000000000000000" pitchFamily="2" charset="2"/>
              <a:buChar char="Ø"/>
            </a:pPr>
            <a:endParaRPr lang="ka-GE" altLang="ja-JP" i="1" dirty="0">
              <a:latin typeface="+mn-lt"/>
            </a:endParaRPr>
          </a:p>
          <a:p>
            <a:pPr algn="just">
              <a:buFont typeface="Wingdings" panose="05000000000000000000" pitchFamily="2" charset="2"/>
              <a:buChar char="Ø"/>
            </a:pPr>
            <a:r>
              <a:rPr lang="ka-GE" altLang="ja-JP" i="1" dirty="0">
                <a:latin typeface="+mn-lt"/>
              </a:rPr>
              <a:t>სიტუაცია გაღიზიანებას იწვევს. მოპარული ან წაღებული არაფერია, ხოლო პრიზები არ მოუტანიათ. რა შეიძლება იყოს შეცდომა? ამის გამოსარკვევად გამარჯვებულები იწყებენ სატელეფონო ზარების განხორციელებას ბრენდების სათავო ოფისებში, რომლებიც </a:t>
            </a:r>
            <a:r>
              <a:rPr lang="ka-GE" altLang="ja-JP" i="1" dirty="0" smtClean="0">
                <a:latin typeface="+mn-lt"/>
              </a:rPr>
              <a:t>ქვეყანაშია, </a:t>
            </a:r>
            <a:r>
              <a:rPr lang="ka-GE" altLang="ja-JP" i="1" dirty="0">
                <a:latin typeface="+mn-lt"/>
              </a:rPr>
              <a:t>და </a:t>
            </a:r>
            <a:r>
              <a:rPr lang="ka-GE" altLang="ja-JP" i="1" dirty="0" smtClean="0">
                <a:latin typeface="+mn-lt"/>
              </a:rPr>
              <a:t>კითხულობენ, </a:t>
            </a:r>
            <a:r>
              <a:rPr lang="ka-GE" altLang="ja-JP" i="1" dirty="0">
                <a:latin typeface="+mn-lt"/>
              </a:rPr>
              <a:t>თუ რაშია საქმე.</a:t>
            </a:r>
          </a:p>
          <a:p>
            <a:pPr marL="0" indent="0">
              <a:buNone/>
            </a:pPr>
            <a:endParaRPr lang="ka-GE" dirty="0">
              <a:latin typeface="+mn-lt"/>
            </a:endParaRPr>
          </a:p>
        </p:txBody>
      </p:sp>
      <p:sp>
        <p:nvSpPr>
          <p:cNvPr id="19"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93F621E1-9ACD-4124-9918-27EDD9426654}"/>
              </a:ext>
            </a:extLst>
          </p:cNvPr>
          <p:cNvSpPr>
            <a:spLocks noGrp="1"/>
          </p:cNvSpPr>
          <p:nvPr>
            <p:ph type="sldNum" sz="quarter" idx="10"/>
          </p:nvPr>
        </p:nvSpPr>
        <p:spPr/>
        <p:txBody>
          <a:bodyPr/>
          <a:lstStyle/>
          <a:p>
            <a:fld id="{B517EF97-6CC0-48A9-BC0E-433EC7B55211}" type="slidenum">
              <a:rPr lang="en-GB" smtClean="0"/>
              <a:pPr/>
              <a:t>11</a:t>
            </a:fld>
            <a:endParaRPr lang="ka-GE" dirty="0"/>
          </a:p>
        </p:txBody>
      </p:sp>
    </p:spTree>
    <p:extLst>
      <p:ext uri="{BB962C8B-B14F-4D97-AF65-F5344CB8AC3E}">
        <p14:creationId xmlns:p14="http://schemas.microsoft.com/office/powerpoint/2010/main" val="26358563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smtClean="0">
                <a:latin typeface="Verdana" panose="020B0604030504040204" pitchFamily="34" charset="0"/>
              </a:rPr>
              <a:t>ვინ ვარ მე?</a:t>
            </a:r>
            <a:endParaRPr lang="ka-GE" sz="3200" dirty="0">
              <a:latin typeface="Verdana" panose="020B0604030504040204" pitchFamily="34" charset="0"/>
              <a:ea typeface="Verdana" panose="020B0604030504040204" pitchFamily="34" charset="0"/>
            </a:endParaRPr>
          </a:p>
        </p:txBody>
      </p:sp>
      <p:sp>
        <p:nvSpPr>
          <p:cNvPr id="2" name="Content Placeholder 1"/>
          <p:cNvSpPr>
            <a:spLocks noGrp="1"/>
          </p:cNvSpPr>
          <p:nvPr>
            <p:ph idx="1"/>
          </p:nvPr>
        </p:nvSpPr>
        <p:spPr>
          <a:xfrm>
            <a:off x="628650" y="1247242"/>
            <a:ext cx="7886700" cy="5153558"/>
          </a:xfrm>
        </p:spPr>
        <p:txBody>
          <a:bodyPr>
            <a:normAutofit fontScale="62500" lnSpcReduction="20000"/>
          </a:bodyPr>
          <a:lstStyle/>
          <a:p>
            <a:pPr algn="just">
              <a:buFont typeface="Wingdings" panose="05000000000000000000" pitchFamily="2" charset="2"/>
              <a:buChar char="Ø"/>
            </a:pPr>
            <a:r>
              <a:rPr lang="ka-GE" altLang="ja-JP" i="1" dirty="0">
                <a:latin typeface="+mn-lt"/>
              </a:rPr>
              <a:t>ბრენდების მომხმარებლებთან ურთიერთობის სამსახური იღებს სატელეფონო ზარებს და დაუყოვნებლივ აძლევს პასუხს გამარჯვებულებს: უკაცრავად, ჩვენ ამ მომენტისათვის არ ვახდენთ რაიმე სახის საპრიზო გათამაშების ორგანიზებას. ასევე, როდესაც ასეთი თამაშის ორგანიზება ხდება, ეს კეთდება </a:t>
            </a:r>
            <a:r>
              <a:rPr lang="ka-GE" altLang="ja-JP" i="1" dirty="0" smtClean="0">
                <a:latin typeface="+mn-lt"/>
              </a:rPr>
              <a:t>„A“ </a:t>
            </a:r>
            <a:r>
              <a:rPr lang="ka-GE" altLang="ja-JP" i="1" dirty="0">
                <a:latin typeface="+mn-lt"/>
              </a:rPr>
              <a:t>ქვეყნის თამაშების </a:t>
            </a:r>
            <a:r>
              <a:rPr lang="ka-GE" altLang="ja-JP" i="1" dirty="0" smtClean="0">
                <a:latin typeface="+mn-lt"/>
              </a:rPr>
              <a:t>მარეგულირებელი კანონის შესაბამისად</a:t>
            </a:r>
            <a:r>
              <a:rPr lang="ka-GE" altLang="ja-JP" i="1" dirty="0">
                <a:latin typeface="+mn-lt"/>
              </a:rPr>
              <a:t>, რომელიც იძლევა პერსონალური მონაცემების დაცვის გარანტიას, რაც იმას ნიშნავს, რომ ბრენდი არასდროს მოითხოვს პირადობის </a:t>
            </a:r>
            <a:r>
              <a:rPr lang="ka-GE" altLang="ja-JP" i="1" dirty="0" smtClean="0">
                <a:latin typeface="+mn-lt"/>
              </a:rPr>
              <a:t>მოწმობის </a:t>
            </a:r>
            <a:r>
              <a:rPr lang="ka-GE" altLang="ja-JP" i="1" dirty="0">
                <a:latin typeface="+mn-lt"/>
              </a:rPr>
              <a:t>საჯაროდ წარდგენას.</a:t>
            </a:r>
          </a:p>
          <a:p>
            <a:pPr algn="just">
              <a:buFont typeface="Wingdings" panose="05000000000000000000" pitchFamily="2" charset="2"/>
              <a:buChar char="Ø"/>
            </a:pPr>
            <a:endParaRPr lang="ka-GE" altLang="ja-JP" i="1" dirty="0">
              <a:latin typeface="+mn-lt"/>
            </a:endParaRPr>
          </a:p>
          <a:p>
            <a:pPr algn="just">
              <a:buFont typeface="Wingdings" panose="05000000000000000000" pitchFamily="2" charset="2"/>
              <a:buChar char="Ø"/>
            </a:pPr>
            <a:r>
              <a:rPr lang="ka-GE" altLang="ja-JP" i="1" dirty="0">
                <a:latin typeface="+mn-lt"/>
              </a:rPr>
              <a:t>გამარჯვებულები იაზრებენ, რომ ისინი როგორღაც მოატყუეს, მაგრამ გაურკვეველია, თუ როგორ და რატომ. ყველა საბანკო და სხვა ანგარიში უცვლელია და არაფერი დაკარგულა. </a:t>
            </a:r>
            <a:r>
              <a:rPr lang="ka-GE" altLang="ja-JP" i="1" dirty="0" smtClean="0">
                <a:latin typeface="+mn-lt"/>
              </a:rPr>
              <a:t>ჯერჯერობით </a:t>
            </a:r>
            <a:r>
              <a:rPr lang="ka-GE" altLang="ja-JP" i="1" dirty="0">
                <a:latin typeface="+mn-lt"/>
              </a:rPr>
              <a:t>ჩანს, რომ მხოლოდ პერსონალური მონაცემები იქნა შეგროვებული და მეტი არაფერი. თუმცა, "გამარჯვებულები" ბრაზობენ, რადგან მათ </a:t>
            </a:r>
            <a:r>
              <a:rPr lang="ka-GE" altLang="ja-JP" i="1" dirty="0" smtClean="0">
                <a:latin typeface="+mn-lt"/>
              </a:rPr>
              <a:t>არ </a:t>
            </a:r>
            <a:r>
              <a:rPr lang="ka-GE" altLang="ja-JP" i="1" dirty="0">
                <a:latin typeface="+mn-lt"/>
              </a:rPr>
              <a:t>აქვთ პრიზები, ხოლო ვიღაცას აქვს მათი პერსონალური </a:t>
            </a:r>
            <a:r>
              <a:rPr lang="ka-GE" altLang="ja-JP" i="1" dirty="0" smtClean="0">
                <a:latin typeface="+mn-lt"/>
              </a:rPr>
              <a:t>მონაცემები ან, </a:t>
            </a:r>
            <a:r>
              <a:rPr lang="ka-GE" altLang="ja-JP" i="1" dirty="0">
                <a:latin typeface="+mn-lt"/>
              </a:rPr>
              <a:t>უფრო მეტიც, მათი პერსონალური დოკუმენტების ფოტოსურათები. მათ სურთ პასუხების მიღება, ხოლო მედიასაშუალებები იწყებენ მათთვის ყურადღების მიქცევას.</a:t>
            </a:r>
          </a:p>
          <a:p>
            <a:pPr algn="just">
              <a:buFont typeface="Wingdings" panose="05000000000000000000" pitchFamily="2" charset="2"/>
              <a:buChar char="Ø"/>
            </a:pPr>
            <a:endParaRPr lang="ka-GE" altLang="ja-JP" i="1" dirty="0">
              <a:latin typeface="+mn-lt"/>
            </a:endParaRPr>
          </a:p>
          <a:p>
            <a:pPr algn="just">
              <a:buFont typeface="Wingdings" panose="05000000000000000000" pitchFamily="2" charset="2"/>
              <a:buChar char="Ø"/>
            </a:pPr>
            <a:r>
              <a:rPr lang="ka-GE" altLang="ja-JP" i="1" dirty="0">
                <a:latin typeface="+mn-lt"/>
              </a:rPr>
              <a:t>პოლიცია იწყებს წინასწარ გამოძიებას.</a:t>
            </a:r>
          </a:p>
          <a:p>
            <a:endParaRPr lang="ka-GE" dirty="0">
              <a:latin typeface="+mn-lt"/>
            </a:endParaRPr>
          </a:p>
        </p:txBody>
      </p:sp>
      <p:sp>
        <p:nvSpPr>
          <p:cNvPr id="19"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93F621E1-9ACD-4124-9918-27EDD9426654}"/>
              </a:ext>
            </a:extLst>
          </p:cNvPr>
          <p:cNvSpPr>
            <a:spLocks noGrp="1"/>
          </p:cNvSpPr>
          <p:nvPr>
            <p:ph type="sldNum" sz="quarter" idx="10"/>
          </p:nvPr>
        </p:nvSpPr>
        <p:spPr/>
        <p:txBody>
          <a:bodyPr/>
          <a:lstStyle/>
          <a:p>
            <a:fld id="{B517EF97-6CC0-48A9-BC0E-433EC7B55211}" type="slidenum">
              <a:rPr lang="en-GB" smtClean="0"/>
              <a:pPr/>
              <a:t>12</a:t>
            </a:fld>
            <a:endParaRPr lang="ka-GE" dirty="0"/>
          </a:p>
        </p:txBody>
      </p:sp>
    </p:spTree>
    <p:extLst>
      <p:ext uri="{BB962C8B-B14F-4D97-AF65-F5344CB8AC3E}">
        <p14:creationId xmlns:p14="http://schemas.microsoft.com/office/powerpoint/2010/main" val="30189763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smtClean="0">
                <a:latin typeface="Verdana" panose="020B0604030504040204" pitchFamily="34" charset="0"/>
              </a:rPr>
              <a:t>მიჰყევით მონაცემებს</a:t>
            </a:r>
            <a:endParaRPr lang="ka-GE" sz="3200" dirty="0">
              <a:latin typeface="Verdana" panose="020B0604030504040204" pitchFamily="34" charset="0"/>
              <a:ea typeface="Verdana" panose="020B0604030504040204" pitchFamily="34" charset="0"/>
            </a:endParaRPr>
          </a:p>
        </p:txBody>
      </p:sp>
      <p:sp>
        <p:nvSpPr>
          <p:cNvPr id="2" name="Content Placeholder 1"/>
          <p:cNvSpPr>
            <a:spLocks noGrp="1"/>
          </p:cNvSpPr>
          <p:nvPr>
            <p:ph idx="1"/>
          </p:nvPr>
        </p:nvSpPr>
        <p:spPr>
          <a:xfrm>
            <a:off x="628650" y="1247242"/>
            <a:ext cx="7886700" cy="5153558"/>
          </a:xfrm>
        </p:spPr>
        <p:txBody>
          <a:bodyPr>
            <a:normAutofit fontScale="70000" lnSpcReduction="20000"/>
          </a:bodyPr>
          <a:lstStyle/>
          <a:p>
            <a:pPr algn="just">
              <a:buFont typeface="Wingdings" panose="05000000000000000000" pitchFamily="2" charset="2"/>
              <a:buChar char="Ø"/>
            </a:pPr>
            <a:r>
              <a:rPr lang="ka-GE" altLang="ja-JP" i="1" dirty="0">
                <a:latin typeface="+mn-lt"/>
              </a:rPr>
              <a:t>პოლიცია იაზრებს, რომ </a:t>
            </a:r>
            <a:r>
              <a:rPr lang="ka-GE" altLang="ja-JP" i="1" dirty="0" smtClean="0">
                <a:latin typeface="+mn-lt"/>
              </a:rPr>
              <a:t>„A“ </a:t>
            </a:r>
            <a:r>
              <a:rPr lang="ka-GE" altLang="ja-JP" i="1" dirty="0">
                <a:latin typeface="+mn-lt"/>
              </a:rPr>
              <a:t>ქვეყნის ათასობით ადამიანს მონაწილეობა აქვს მიღებული საპრიზო გათამაშების რომელიმე ვერსიაში. ბრენდები სხვადასხვაგვარია, ადგილობრივი ან უცხოური, მაგრამ ყველა მათგანი რაღაც სახით განთავსებულია </a:t>
            </a:r>
            <a:r>
              <a:rPr lang="ka-GE" altLang="ja-JP" i="1" dirty="0" smtClean="0">
                <a:latin typeface="+mn-lt"/>
              </a:rPr>
              <a:t>„A“ </a:t>
            </a:r>
            <a:r>
              <a:rPr lang="ka-GE" altLang="ja-JP" i="1" dirty="0">
                <a:latin typeface="+mn-lt"/>
              </a:rPr>
              <a:t>ქვეყანაში. საბანკო და სხვა ფინანსური ან ქონებრივი ანგარიშები შემოწმდა </a:t>
            </a:r>
            <a:r>
              <a:rPr lang="ka-GE" altLang="ja-JP" i="1" dirty="0" smtClean="0">
                <a:latin typeface="+mn-lt"/>
              </a:rPr>
              <a:t>და მართლაც </a:t>
            </a:r>
            <a:r>
              <a:rPr lang="ka-GE" altLang="ja-JP" i="1" dirty="0">
                <a:latin typeface="+mn-lt"/>
              </a:rPr>
              <a:t>არაფერი დაკარგულა.</a:t>
            </a:r>
          </a:p>
          <a:p>
            <a:pPr marL="0" indent="0" algn="just">
              <a:buNone/>
            </a:pPr>
            <a:endParaRPr lang="ka-GE" altLang="ja-JP" i="1" dirty="0">
              <a:latin typeface="+mn-lt"/>
            </a:endParaRPr>
          </a:p>
          <a:p>
            <a:pPr algn="just">
              <a:buFont typeface="Wingdings" panose="05000000000000000000" pitchFamily="2" charset="2"/>
              <a:buChar char="Ø"/>
            </a:pPr>
            <a:r>
              <a:rPr lang="ka-GE" altLang="ja-JP" i="1" dirty="0">
                <a:latin typeface="+mn-lt"/>
              </a:rPr>
              <a:t>სოციალური ქსელები განთავსებულია როგორც ადგილობრივ, ისე საერთაშორისო ჰოსტინგზე. თითქოს ჩანს, რომ არანაირი წესი არ არსებობს, გარდა იმისა, რომ ისინი პოპულარული უნდა იყოს.</a:t>
            </a:r>
          </a:p>
          <a:p>
            <a:pPr marL="0" indent="0" algn="just">
              <a:buNone/>
            </a:pPr>
            <a:endParaRPr lang="ka-GE" altLang="ja-JP" i="1" dirty="0">
              <a:latin typeface="+mn-lt"/>
            </a:endParaRPr>
          </a:p>
          <a:p>
            <a:pPr algn="just">
              <a:buFont typeface="Wingdings" panose="05000000000000000000" pitchFamily="2" charset="2"/>
              <a:buChar char="Ø"/>
            </a:pPr>
            <a:r>
              <a:rPr lang="ka-GE" altLang="ja-JP" i="1" dirty="0">
                <a:latin typeface="+mn-lt"/>
              </a:rPr>
              <a:t>ქსელებს გაეგზავნათ მოთხოვნა კონკრეტული კითხვებითა და ქმედებების მოთხოვნით. პოლიცია იწყებს შედეგების მიღებას და იკვეთება პირველი მინიშნებები. </a:t>
            </a:r>
          </a:p>
          <a:p>
            <a:pPr algn="just">
              <a:buFont typeface="Wingdings" panose="05000000000000000000" pitchFamily="2" charset="2"/>
              <a:buChar char="Ø"/>
            </a:pPr>
            <a:endParaRPr lang="ka-GE" altLang="ja-JP" i="1" dirty="0">
              <a:latin typeface="+mn-lt"/>
            </a:endParaRPr>
          </a:p>
          <a:p>
            <a:pPr algn="just">
              <a:buFont typeface="Wingdings" panose="05000000000000000000" pitchFamily="2" charset="2"/>
              <a:buChar char="Ø"/>
            </a:pPr>
            <a:r>
              <a:rPr lang="ka-GE" altLang="ja-JP" i="1" dirty="0">
                <a:latin typeface="+mn-lt"/>
              </a:rPr>
              <a:t>ახლა უკვე ინტერნეტსერვისის პროვაიდერებია ჩართული გამოძიებაში და პოლიციის კონკრეტული ქმედებები შედეგებს იძლევა. იდენტიფიცირებულია პირველი ეჭვმიტანილები.</a:t>
            </a:r>
          </a:p>
          <a:p>
            <a:endParaRPr lang="ka-GE" dirty="0">
              <a:latin typeface="+mn-lt"/>
            </a:endParaRPr>
          </a:p>
        </p:txBody>
      </p:sp>
      <p:sp>
        <p:nvSpPr>
          <p:cNvPr id="19"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93F621E1-9ACD-4124-9918-27EDD9426654}"/>
              </a:ext>
            </a:extLst>
          </p:cNvPr>
          <p:cNvSpPr>
            <a:spLocks noGrp="1"/>
          </p:cNvSpPr>
          <p:nvPr>
            <p:ph type="sldNum" sz="quarter" idx="10"/>
          </p:nvPr>
        </p:nvSpPr>
        <p:spPr/>
        <p:txBody>
          <a:bodyPr/>
          <a:lstStyle/>
          <a:p>
            <a:fld id="{B517EF97-6CC0-48A9-BC0E-433EC7B55211}" type="slidenum">
              <a:rPr lang="en-GB" smtClean="0"/>
              <a:pPr/>
              <a:t>13</a:t>
            </a:fld>
            <a:endParaRPr lang="ka-GE" dirty="0"/>
          </a:p>
        </p:txBody>
      </p:sp>
    </p:spTree>
    <p:extLst>
      <p:ext uri="{BB962C8B-B14F-4D97-AF65-F5344CB8AC3E}">
        <p14:creationId xmlns:p14="http://schemas.microsoft.com/office/powerpoint/2010/main" val="18036799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smtClean="0">
                <a:latin typeface="Verdana" panose="020B0604030504040204" pitchFamily="34" charset="0"/>
              </a:rPr>
              <a:t>მიჰყევით მონაცემებს</a:t>
            </a:r>
            <a:endParaRPr lang="ka-GE" sz="3200" dirty="0">
              <a:latin typeface="Verdana" panose="020B0604030504040204" pitchFamily="34" charset="0"/>
              <a:ea typeface="Verdana" panose="020B0604030504040204" pitchFamily="34" charset="0"/>
            </a:endParaRPr>
          </a:p>
        </p:txBody>
      </p:sp>
      <p:sp>
        <p:nvSpPr>
          <p:cNvPr id="2" name="Content Placeholder 1"/>
          <p:cNvSpPr>
            <a:spLocks noGrp="1"/>
          </p:cNvSpPr>
          <p:nvPr>
            <p:ph idx="1"/>
          </p:nvPr>
        </p:nvSpPr>
        <p:spPr>
          <a:xfrm>
            <a:off x="628650" y="1247242"/>
            <a:ext cx="7886700" cy="5153558"/>
          </a:xfrm>
        </p:spPr>
        <p:txBody>
          <a:bodyPr>
            <a:noAutofit/>
          </a:bodyPr>
          <a:lstStyle/>
          <a:p>
            <a:pPr algn="just">
              <a:buFont typeface="Wingdings" panose="05000000000000000000" pitchFamily="2" charset="2"/>
              <a:buChar char="Ø"/>
            </a:pPr>
            <a:r>
              <a:rPr lang="ka-GE" altLang="ja-JP" sz="1800" i="1" dirty="0">
                <a:latin typeface="+mn-lt"/>
              </a:rPr>
              <a:t>გარკვეული პროცედურული ზომებია მიღებული და პროკურატურის და სასამართლო ბრძანებებია მოპოვებული და მიმდინარეობს მათი განხორციელება. დაწყებულია მტკიცებულებების მოპოვება ჩვეულებრივი ან ელექტრონული ფორმით. გონივრული ეჭვი არსებობს, რომ ჩადენილია დანაშაული.</a:t>
            </a:r>
          </a:p>
          <a:p>
            <a:pPr algn="just">
              <a:buFont typeface="Wingdings" panose="05000000000000000000" pitchFamily="2" charset="2"/>
              <a:buChar char="Ø"/>
            </a:pPr>
            <a:endParaRPr lang="ka-GE" altLang="ja-JP" sz="1800" i="1" dirty="0">
              <a:latin typeface="+mn-lt"/>
            </a:endParaRPr>
          </a:p>
          <a:p>
            <a:pPr algn="just">
              <a:buFont typeface="Wingdings" panose="05000000000000000000" pitchFamily="2" charset="2"/>
              <a:buChar char="Ø"/>
            </a:pPr>
            <a:r>
              <a:rPr lang="ka-GE" altLang="ja-JP" sz="1800" i="1" dirty="0">
                <a:latin typeface="+mn-lt"/>
              </a:rPr>
              <a:t>მტკიცებულებები და გამოკითხვები აჩვენებს, რომ ადამიანების ჯგუფებმა, რომლებიც აუცილებელი არაა, რომ ერთმანეთთან დაკავშირებული იყვნენ, განათავსეს ინფორმაცია საპრიზო გათამაშებების შესახებ ბრენდების ნამდვილ ან ყალბ სოციალურ მედიაარხებზე. წვდომა ნამდვილ არხებზე შესაძლოა, მიღებული იყოს რეგისტრაციის სერტიფიკატების უკანონო მოპოვების გზით. ყალბი არხების შემთხვევაში გამოყენებულია ბრენდის ნამდვილი </a:t>
            </a:r>
            <a:r>
              <a:rPr lang="ka-GE" altLang="ja-JP" sz="1800" i="1" dirty="0" smtClean="0">
                <a:latin typeface="+mn-lt"/>
              </a:rPr>
              <a:t>ეტიკეტები.</a:t>
            </a:r>
            <a:endParaRPr lang="ka-GE" altLang="ja-JP" sz="1800" i="1" dirty="0">
              <a:latin typeface="+mn-lt"/>
            </a:endParaRPr>
          </a:p>
          <a:p>
            <a:pPr algn="just">
              <a:buFont typeface="Wingdings" panose="05000000000000000000" pitchFamily="2" charset="2"/>
              <a:buChar char="Ø"/>
            </a:pPr>
            <a:endParaRPr lang="ka-GE" altLang="ja-JP" sz="1800" i="1" dirty="0">
              <a:latin typeface="+mn-lt"/>
            </a:endParaRPr>
          </a:p>
          <a:p>
            <a:pPr algn="just">
              <a:buFont typeface="Wingdings" panose="05000000000000000000" pitchFamily="2" charset="2"/>
              <a:buChar char="Ø"/>
            </a:pPr>
            <a:r>
              <a:rPr lang="ka-GE" altLang="ja-JP" sz="1800" i="1" dirty="0">
                <a:latin typeface="+mn-lt"/>
              </a:rPr>
              <a:t>თაღლითური გზით მოპოვებული პერსონალური მონაცემები, ფაქტობრივად, ვაჭრობის საგანია. მათი გაყიდვა ხდება </a:t>
            </a:r>
            <a:r>
              <a:rPr lang="ka-GE" altLang="ja-JP" sz="1800" i="1" dirty="0" smtClean="0">
                <a:latin typeface="+mn-lt"/>
              </a:rPr>
              <a:t>„A“ ქვეყნის ბაზარზე</a:t>
            </a:r>
            <a:r>
              <a:rPr lang="ka-GE" altLang="ja-JP" sz="1800" i="1" dirty="0">
                <a:latin typeface="+mn-lt"/>
              </a:rPr>
              <a:t>, სადაც, ხარისხიდან გამომდინარე, თითო ფოტოსურათის ღირებულება 15-დან 50 ევრომდეა. ფულის გადარიცხვა ზოგჯერ ხდება საბანკო ანგარიშზე, ზოგჯერ </a:t>
            </a:r>
            <a:r>
              <a:rPr lang="ka-GE" altLang="ja-JP" sz="1800" i="1" dirty="0" smtClean="0">
                <a:latin typeface="+mn-lt"/>
              </a:rPr>
              <a:t>კი კრიპტოვალუტაში</a:t>
            </a:r>
            <a:r>
              <a:rPr lang="ka-GE" altLang="ja-JP" sz="1800" i="1" dirty="0">
                <a:latin typeface="+mn-lt"/>
              </a:rPr>
              <a:t>.</a:t>
            </a:r>
          </a:p>
          <a:p>
            <a:pPr marL="0" indent="0">
              <a:buNone/>
            </a:pPr>
            <a:endParaRPr lang="ka-GE" sz="1800" dirty="0">
              <a:latin typeface="+mn-lt"/>
            </a:endParaRPr>
          </a:p>
        </p:txBody>
      </p:sp>
      <p:sp>
        <p:nvSpPr>
          <p:cNvPr id="19"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93F621E1-9ACD-4124-9918-27EDD9426654}"/>
              </a:ext>
            </a:extLst>
          </p:cNvPr>
          <p:cNvSpPr>
            <a:spLocks noGrp="1"/>
          </p:cNvSpPr>
          <p:nvPr>
            <p:ph type="sldNum" sz="quarter" idx="10"/>
          </p:nvPr>
        </p:nvSpPr>
        <p:spPr/>
        <p:txBody>
          <a:bodyPr/>
          <a:lstStyle/>
          <a:p>
            <a:fld id="{B517EF97-6CC0-48A9-BC0E-433EC7B55211}" type="slidenum">
              <a:rPr lang="en-GB" smtClean="0"/>
              <a:pPr/>
              <a:t>14</a:t>
            </a:fld>
            <a:endParaRPr lang="ka-GE" dirty="0"/>
          </a:p>
        </p:txBody>
      </p:sp>
    </p:spTree>
    <p:extLst>
      <p:ext uri="{BB962C8B-B14F-4D97-AF65-F5344CB8AC3E}">
        <p14:creationId xmlns:p14="http://schemas.microsoft.com/office/powerpoint/2010/main" val="9954520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smtClean="0">
                <a:latin typeface="Verdana" panose="020B0604030504040204" pitchFamily="34" charset="0"/>
              </a:rPr>
              <a:t>მიჰყევით ფულს</a:t>
            </a:r>
            <a:endParaRPr lang="ka-GE" sz="3200" dirty="0">
              <a:latin typeface="Verdana" panose="020B0604030504040204" pitchFamily="34" charset="0"/>
              <a:ea typeface="Verdana" panose="020B0604030504040204" pitchFamily="34" charset="0"/>
            </a:endParaRPr>
          </a:p>
        </p:txBody>
      </p:sp>
      <p:sp>
        <p:nvSpPr>
          <p:cNvPr id="2" name="Content Placeholder 1"/>
          <p:cNvSpPr>
            <a:spLocks noGrp="1"/>
          </p:cNvSpPr>
          <p:nvPr>
            <p:ph idx="1"/>
          </p:nvPr>
        </p:nvSpPr>
        <p:spPr>
          <a:xfrm>
            <a:off x="628650" y="1247242"/>
            <a:ext cx="7886700" cy="5153558"/>
          </a:xfrm>
        </p:spPr>
        <p:txBody>
          <a:bodyPr>
            <a:normAutofit fontScale="70000" lnSpcReduction="20000"/>
          </a:bodyPr>
          <a:lstStyle/>
          <a:p>
            <a:pPr algn="just">
              <a:buFont typeface="Wingdings" panose="05000000000000000000" pitchFamily="2" charset="2"/>
              <a:buChar char="Ø"/>
            </a:pPr>
            <a:r>
              <a:rPr lang="ka-GE" altLang="ja-JP" i="1" dirty="0">
                <a:latin typeface="+mn-lt"/>
              </a:rPr>
              <a:t>მოპოვებულია დამატებითი ინფორმაცია. ხდება ჯაჭვში მომდევნო ეჭვმიტანილთა იდენტიფიცირება და ხორციელდება დამატებითი ზომები და ქმედებები პროკურატურისა და სასამართლო ბრძანებების მეშვეობით.</a:t>
            </a:r>
          </a:p>
          <a:p>
            <a:pPr marL="0" indent="0" algn="just">
              <a:buNone/>
            </a:pPr>
            <a:endParaRPr lang="ka-GE" altLang="ja-JP" i="1" dirty="0">
              <a:latin typeface="+mn-lt"/>
            </a:endParaRPr>
          </a:p>
          <a:p>
            <a:pPr algn="just">
              <a:buFont typeface="Wingdings" panose="05000000000000000000" pitchFamily="2" charset="2"/>
              <a:buChar char="Ø"/>
            </a:pPr>
            <a:r>
              <a:rPr lang="ka-GE" altLang="ja-JP" i="1" dirty="0">
                <a:latin typeface="+mn-lt"/>
              </a:rPr>
              <a:t>მტკიცებულებითი ქმედებები და ზომები შედეგებს იძლევა. ელექტრონული მტკიცებულებები და გამოკითხვები აჩვენებს, რომ ბნელ ბაზარზე შეძენილი პერსონალური მონაცემები, ფაქტობრივად, გამოიყენება ანგარიშების გასახსნელად </a:t>
            </a:r>
            <a:r>
              <a:rPr lang="ka-GE" altLang="ja-JP" i="1" dirty="0" smtClean="0">
                <a:latin typeface="+mn-lt"/>
              </a:rPr>
              <a:t>„B“ </a:t>
            </a:r>
            <a:r>
              <a:rPr lang="ka-GE" altLang="ja-JP" i="1" dirty="0">
                <a:latin typeface="+mn-lt"/>
              </a:rPr>
              <a:t>ქვეყანაში განთავსებულ ონლაინგადახდის კომპანიაში, რომელიც ემხრობა ნებაყოფლობით თანამშრომლობას. გადახდის ანგარიშები იხსნება იმ პირის სახელზე, ვისი პირადობის მოწმობა და </a:t>
            </a:r>
            <a:r>
              <a:rPr lang="ka-GE" altLang="ja-JP" i="1" dirty="0" smtClean="0">
                <a:latin typeface="+mn-lt"/>
              </a:rPr>
              <a:t>ფოტოსურათიც </a:t>
            </a:r>
            <a:r>
              <a:rPr lang="ka-GE" altLang="ja-JP" i="1" dirty="0">
                <a:latin typeface="+mn-lt"/>
              </a:rPr>
              <a:t>გამოიყენება. ფოტოსურათი ანგარიშის გახსნის ერთ-ერთი პირობაა. </a:t>
            </a:r>
          </a:p>
          <a:p>
            <a:pPr algn="just">
              <a:buFont typeface="Wingdings" panose="05000000000000000000" pitchFamily="2" charset="2"/>
              <a:buChar char="Ø"/>
            </a:pPr>
            <a:endParaRPr lang="ka-GE" altLang="ja-JP" i="1" dirty="0">
              <a:latin typeface="+mn-lt"/>
            </a:endParaRPr>
          </a:p>
          <a:p>
            <a:pPr algn="just">
              <a:buFont typeface="Wingdings" panose="05000000000000000000" pitchFamily="2" charset="2"/>
              <a:buChar char="Ø"/>
            </a:pPr>
            <a:r>
              <a:rPr lang="ka-GE" altLang="ja-JP" i="1" dirty="0">
                <a:latin typeface="+mn-lt"/>
              </a:rPr>
              <a:t>მომდევნო გამოძიება აჩვენებს, რომ ახლადგახსნილ ანგარიშებზე 24-48 საათის განმავლობაში კრიპტოვალუტაში იდება დეპოზიტი 1000 ევროს ოდენობით. ვინაიდან გამოყენებულია ასობით და ათასობით ანგარიში, ნათელი ხდება, რომ </a:t>
            </a:r>
            <a:r>
              <a:rPr lang="ka-GE" altLang="ja-JP" i="1" dirty="0" smtClean="0">
                <a:latin typeface="+mn-lt"/>
              </a:rPr>
              <a:t>მოძრაობაში </a:t>
            </a:r>
            <a:r>
              <a:rPr lang="ka-GE" altLang="ja-JP" i="1" dirty="0">
                <a:latin typeface="+mn-lt"/>
              </a:rPr>
              <a:t>მნიშვნელოვანი ოდენობის ფულია. </a:t>
            </a:r>
          </a:p>
          <a:p>
            <a:pPr marL="0" indent="0">
              <a:buNone/>
            </a:pPr>
            <a:endParaRPr lang="ka-GE" dirty="0">
              <a:latin typeface="+mn-lt"/>
            </a:endParaRPr>
          </a:p>
        </p:txBody>
      </p:sp>
      <p:sp>
        <p:nvSpPr>
          <p:cNvPr id="19"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93F621E1-9ACD-4124-9918-27EDD9426654}"/>
              </a:ext>
            </a:extLst>
          </p:cNvPr>
          <p:cNvSpPr>
            <a:spLocks noGrp="1"/>
          </p:cNvSpPr>
          <p:nvPr>
            <p:ph type="sldNum" sz="quarter" idx="10"/>
          </p:nvPr>
        </p:nvSpPr>
        <p:spPr/>
        <p:txBody>
          <a:bodyPr/>
          <a:lstStyle/>
          <a:p>
            <a:fld id="{B517EF97-6CC0-48A9-BC0E-433EC7B55211}" type="slidenum">
              <a:rPr lang="en-GB" smtClean="0"/>
              <a:pPr/>
              <a:t>15</a:t>
            </a:fld>
            <a:endParaRPr lang="ka-GE" dirty="0"/>
          </a:p>
        </p:txBody>
      </p:sp>
    </p:spTree>
    <p:extLst>
      <p:ext uri="{BB962C8B-B14F-4D97-AF65-F5344CB8AC3E}">
        <p14:creationId xmlns:p14="http://schemas.microsoft.com/office/powerpoint/2010/main" val="37763938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smtClean="0">
                <a:latin typeface="Verdana" panose="020B0604030504040204" pitchFamily="34" charset="0"/>
              </a:rPr>
              <a:t>მიჰყევით ფულს</a:t>
            </a:r>
            <a:endParaRPr lang="ka-GE" sz="3200" dirty="0">
              <a:latin typeface="Verdana" panose="020B0604030504040204" pitchFamily="34" charset="0"/>
              <a:ea typeface="Verdana" panose="020B0604030504040204" pitchFamily="34" charset="0"/>
            </a:endParaRPr>
          </a:p>
        </p:txBody>
      </p:sp>
      <p:sp>
        <p:nvSpPr>
          <p:cNvPr id="2" name="Content Placeholder 1"/>
          <p:cNvSpPr>
            <a:spLocks noGrp="1"/>
          </p:cNvSpPr>
          <p:nvPr>
            <p:ph idx="1"/>
          </p:nvPr>
        </p:nvSpPr>
        <p:spPr>
          <a:xfrm>
            <a:off x="628650" y="1247242"/>
            <a:ext cx="7886700" cy="5153558"/>
          </a:xfrm>
        </p:spPr>
        <p:txBody>
          <a:bodyPr>
            <a:normAutofit fontScale="92500" lnSpcReduction="20000"/>
          </a:bodyPr>
          <a:lstStyle/>
          <a:p>
            <a:pPr algn="just">
              <a:buFont typeface="Wingdings" panose="05000000000000000000" pitchFamily="2" charset="2"/>
              <a:buChar char="Ø"/>
            </a:pPr>
            <a:r>
              <a:rPr lang="ka-GE" altLang="ja-JP" sz="2200" i="1" dirty="0">
                <a:latin typeface="+mn-lt"/>
              </a:rPr>
              <a:t>მომდევნო გამოძიება აჩვენებს, რომ </a:t>
            </a:r>
            <a:r>
              <a:rPr lang="ka-GE" altLang="ja-JP" sz="2200" i="1" dirty="0" smtClean="0">
                <a:latin typeface="+mn-lt"/>
              </a:rPr>
              <a:t>„</a:t>
            </a:r>
            <a:r>
              <a:rPr lang="en-US" altLang="ja-JP" sz="2200" i="1" dirty="0" smtClean="0">
                <a:latin typeface="+mn-lt"/>
              </a:rPr>
              <a:t>B</a:t>
            </a:r>
            <a:r>
              <a:rPr lang="ka-GE" altLang="ja-JP" sz="2200" i="1" dirty="0" smtClean="0">
                <a:latin typeface="+mn-lt"/>
              </a:rPr>
              <a:t>“ </a:t>
            </a:r>
            <a:r>
              <a:rPr lang="ka-GE" altLang="ja-JP" sz="2200" i="1" dirty="0">
                <a:latin typeface="+mn-lt"/>
              </a:rPr>
              <a:t>ქვეყნის ონლაინგადახდის ანგარიშებს კავშირი აქვს </a:t>
            </a:r>
            <a:r>
              <a:rPr lang="ka-GE" altLang="ja-JP" sz="2200" i="1" dirty="0" smtClean="0">
                <a:latin typeface="+mn-lt"/>
              </a:rPr>
              <a:t>„C“ </a:t>
            </a:r>
            <a:r>
              <a:rPr lang="ka-GE" altLang="ja-JP" sz="2200" i="1" dirty="0">
                <a:latin typeface="+mn-lt"/>
              </a:rPr>
              <a:t>ქვეყნის ონლაინფსონების კომპანიების ანგარიშებთან, რომელიც არ ემხრობა ნებაყოფლობით თანამშრომლობას. როგორც ჩანს, იგივე სახელები და პირადობის მოწმობები გამოიყენება </a:t>
            </a:r>
            <a:r>
              <a:rPr lang="ka-GE" altLang="ja-JP" sz="2200" i="1" dirty="0" smtClean="0">
                <a:latin typeface="+mn-lt"/>
              </a:rPr>
              <a:t>„C“ </a:t>
            </a:r>
            <a:r>
              <a:rPr lang="ka-GE" altLang="ja-JP" sz="2200" i="1" dirty="0">
                <a:latin typeface="+mn-lt"/>
              </a:rPr>
              <a:t>ქვეყანაში ონლაინფსონების ანგარიშების გასახსნელად.</a:t>
            </a:r>
          </a:p>
          <a:p>
            <a:pPr algn="just">
              <a:buFont typeface="Wingdings" panose="05000000000000000000" pitchFamily="2" charset="2"/>
              <a:buChar char="Ø"/>
            </a:pPr>
            <a:endParaRPr lang="ka-GE" altLang="ja-JP" sz="2200" i="1" dirty="0">
              <a:latin typeface="+mn-lt"/>
            </a:endParaRPr>
          </a:p>
          <a:p>
            <a:pPr algn="just">
              <a:buFont typeface="Wingdings" panose="05000000000000000000" pitchFamily="2" charset="2"/>
              <a:buChar char="Ø"/>
            </a:pPr>
            <a:r>
              <a:rPr lang="ka-GE" altLang="ja-JP" sz="2200" i="1" dirty="0">
                <a:latin typeface="+mn-lt"/>
              </a:rPr>
              <a:t>დამატებითი საგამოძიებო მოქმედებები აჩვენებს, რომ </a:t>
            </a:r>
            <a:r>
              <a:rPr lang="ka-GE" altLang="ja-JP" sz="2200" i="1" dirty="0" smtClean="0">
                <a:latin typeface="+mn-lt"/>
              </a:rPr>
              <a:t>„B“ </a:t>
            </a:r>
            <a:r>
              <a:rPr lang="ka-GE" altLang="ja-JP" sz="2200" i="1" dirty="0">
                <a:latin typeface="+mn-lt"/>
              </a:rPr>
              <a:t>ქვეყანაში თავდაპირველი 1000-ევროიანი სადეპოზიტო შენატანის განხორციელების შემდეგ, ის ირიცხება ფსონების ანგარიშზე </a:t>
            </a:r>
            <a:r>
              <a:rPr lang="ka-GE" altLang="ja-JP" sz="2200" i="1" dirty="0" smtClean="0">
                <a:latin typeface="+mn-lt"/>
              </a:rPr>
              <a:t>„C“ </a:t>
            </a:r>
            <a:r>
              <a:rPr lang="ka-GE" altLang="ja-JP" sz="2200" i="1" dirty="0">
                <a:latin typeface="+mn-lt"/>
              </a:rPr>
              <a:t>ქვეყანაში. წმინდა ფულადი სახსრების მიმოქცევა სრულად ხორციელდება, რაც იმას ნიშნავს, რომ </a:t>
            </a:r>
            <a:r>
              <a:rPr lang="ka-GE" altLang="ja-JP" sz="2200" i="1" dirty="0" smtClean="0">
                <a:latin typeface="+mn-lt"/>
              </a:rPr>
              <a:t>„B“ </a:t>
            </a:r>
            <a:r>
              <a:rPr lang="ka-GE" altLang="ja-JP" sz="2200" i="1" dirty="0">
                <a:latin typeface="+mn-lt"/>
              </a:rPr>
              <a:t>ქვეყანაში არაფერი რჩება და </a:t>
            </a:r>
            <a:r>
              <a:rPr lang="ka-GE" altLang="ja-JP" sz="2200" i="1" dirty="0" smtClean="0">
                <a:latin typeface="+mn-lt"/>
              </a:rPr>
              <a:t>მთელი თანხა „C“ </a:t>
            </a:r>
            <a:r>
              <a:rPr lang="ka-GE" altLang="ja-JP" sz="2200" i="1" dirty="0">
                <a:latin typeface="+mn-lt"/>
              </a:rPr>
              <a:t>ქვეყანაში გადაირიცხება.</a:t>
            </a:r>
          </a:p>
          <a:p>
            <a:pPr algn="just">
              <a:buFont typeface="Wingdings" panose="05000000000000000000" pitchFamily="2" charset="2"/>
              <a:buChar char="Ø"/>
            </a:pPr>
            <a:endParaRPr lang="ka-GE" altLang="ja-JP" sz="2200" i="1" dirty="0">
              <a:latin typeface="+mn-lt"/>
            </a:endParaRPr>
          </a:p>
          <a:p>
            <a:pPr algn="just">
              <a:buFont typeface="Wingdings" panose="05000000000000000000" pitchFamily="2" charset="2"/>
              <a:buChar char="Ø"/>
            </a:pPr>
            <a:r>
              <a:rPr lang="ka-GE" altLang="ja-JP" sz="2200" i="1" dirty="0" smtClean="0">
                <a:latin typeface="+mn-lt"/>
              </a:rPr>
              <a:t>საგამოძიებო </a:t>
            </a:r>
            <a:r>
              <a:rPr lang="ka-GE" altLang="ja-JP" sz="2200" i="1" dirty="0">
                <a:latin typeface="+mn-lt"/>
              </a:rPr>
              <a:t>მოქმედებების მომდევნო რიგი ხორციელდება და შედეგები აჩვენებს, რომ ფულის გადარიცხვა მართლაც ხდება </a:t>
            </a:r>
            <a:r>
              <a:rPr lang="ka-GE" altLang="ja-JP" sz="2200" i="1" dirty="0" smtClean="0">
                <a:latin typeface="+mn-lt"/>
              </a:rPr>
              <a:t>„C“ </a:t>
            </a:r>
            <a:r>
              <a:rPr lang="ka-GE" altLang="ja-JP" sz="2200" i="1" dirty="0">
                <a:latin typeface="+mn-lt"/>
              </a:rPr>
              <a:t>ქვეყანაში, მაგრამ დიდი ხნით არა. 24-48 საათის განმავლობაში ხდება ფულის უკან გადარიცხვა იმ ანგარიშებზე, რომლიდანაც თავდაპირველი გადახდა განხორციელდა. გადარიცხვის შემდეგ ონლაინფსონების კომპანიის ანგარიშები იხურება და სამუდამოდ იშლება.</a:t>
            </a:r>
          </a:p>
          <a:p>
            <a:endParaRPr lang="ka-GE" dirty="0">
              <a:latin typeface="+mn-lt"/>
            </a:endParaRPr>
          </a:p>
        </p:txBody>
      </p:sp>
      <p:sp>
        <p:nvSpPr>
          <p:cNvPr id="19"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93F621E1-9ACD-4124-9918-27EDD9426654}"/>
              </a:ext>
            </a:extLst>
          </p:cNvPr>
          <p:cNvSpPr>
            <a:spLocks noGrp="1"/>
          </p:cNvSpPr>
          <p:nvPr>
            <p:ph type="sldNum" sz="quarter" idx="10"/>
          </p:nvPr>
        </p:nvSpPr>
        <p:spPr/>
        <p:txBody>
          <a:bodyPr/>
          <a:lstStyle/>
          <a:p>
            <a:fld id="{B517EF97-6CC0-48A9-BC0E-433EC7B55211}" type="slidenum">
              <a:rPr lang="en-GB" smtClean="0"/>
              <a:pPr/>
              <a:t>16</a:t>
            </a:fld>
            <a:endParaRPr lang="ka-GE" dirty="0"/>
          </a:p>
        </p:txBody>
      </p:sp>
    </p:spTree>
    <p:extLst>
      <p:ext uri="{BB962C8B-B14F-4D97-AF65-F5344CB8AC3E}">
        <p14:creationId xmlns:p14="http://schemas.microsoft.com/office/powerpoint/2010/main" val="15172396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smtClean="0">
                <a:latin typeface="Verdana" panose="020B0604030504040204" pitchFamily="34" charset="0"/>
              </a:rPr>
              <a:t>მიჰყევით ლიდერს</a:t>
            </a:r>
            <a:endParaRPr lang="ka-GE" sz="3200" dirty="0">
              <a:latin typeface="Verdana" panose="020B0604030504040204" pitchFamily="34" charset="0"/>
              <a:ea typeface="Verdana" panose="020B0604030504040204" pitchFamily="34" charset="0"/>
            </a:endParaRPr>
          </a:p>
        </p:txBody>
      </p:sp>
      <p:sp>
        <p:nvSpPr>
          <p:cNvPr id="2" name="Content Placeholder 1"/>
          <p:cNvSpPr>
            <a:spLocks noGrp="1"/>
          </p:cNvSpPr>
          <p:nvPr>
            <p:ph idx="1"/>
          </p:nvPr>
        </p:nvSpPr>
        <p:spPr>
          <a:xfrm>
            <a:off x="628650" y="1247242"/>
            <a:ext cx="7886700" cy="5153558"/>
          </a:xfrm>
        </p:spPr>
        <p:txBody>
          <a:bodyPr>
            <a:normAutofit fontScale="70000" lnSpcReduction="20000"/>
          </a:bodyPr>
          <a:lstStyle/>
          <a:p>
            <a:pPr algn="just">
              <a:buFont typeface="Wingdings" panose="05000000000000000000" pitchFamily="2" charset="2"/>
              <a:buChar char="Ø"/>
            </a:pPr>
            <a:r>
              <a:rPr lang="ka-GE" altLang="ja-JP" i="1" dirty="0">
                <a:latin typeface="+mn-lt"/>
              </a:rPr>
              <a:t>გამოძიება ახლა უკვე უკან ბრუნდება </a:t>
            </a:r>
            <a:r>
              <a:rPr lang="ka-GE" altLang="ja-JP" i="1" dirty="0" smtClean="0">
                <a:latin typeface="+mn-lt"/>
              </a:rPr>
              <a:t>„B“ </a:t>
            </a:r>
            <a:r>
              <a:rPr lang="ka-GE" altLang="ja-JP" i="1" dirty="0">
                <a:latin typeface="+mn-lt"/>
              </a:rPr>
              <a:t>ქვეყანაში და უბრუნდება ონლაინგადახდის კომპანიებს. ყველა ანგარიშზე, რომლიდანაც თავდაპირველი გადახდა განხორციელდა და გაცარიელებული იყო, ახლა უკვე ისევ 1000 ევრო დევს </a:t>
            </a:r>
            <a:r>
              <a:rPr lang="ka-GE" altLang="ja-JP" i="1" dirty="0" smtClean="0">
                <a:latin typeface="+mn-lt"/>
              </a:rPr>
              <a:t>„A“ </a:t>
            </a:r>
            <a:r>
              <a:rPr lang="ka-GE" altLang="ja-JP" i="1" dirty="0">
                <a:latin typeface="+mn-lt"/>
              </a:rPr>
              <a:t>ქვეყნის </a:t>
            </a:r>
            <a:r>
              <a:rPr lang="ka-GE" altLang="ja-JP" i="1" dirty="0" smtClean="0">
                <a:latin typeface="+mn-lt"/>
              </a:rPr>
              <a:t>„გამარჯვებული“ </a:t>
            </a:r>
            <a:r>
              <a:rPr lang="ka-GE" altLang="ja-JP" i="1" dirty="0">
                <a:latin typeface="+mn-lt"/>
              </a:rPr>
              <a:t>ადამიანების სახელზე.</a:t>
            </a:r>
          </a:p>
          <a:p>
            <a:pPr algn="just">
              <a:buFont typeface="Wingdings" panose="05000000000000000000" pitchFamily="2" charset="2"/>
              <a:buChar char="Ø"/>
            </a:pPr>
            <a:endParaRPr lang="ka-GE" altLang="ja-JP" i="1" dirty="0">
              <a:latin typeface="+mn-lt"/>
            </a:endParaRPr>
          </a:p>
          <a:p>
            <a:pPr algn="just">
              <a:buFont typeface="Wingdings" panose="05000000000000000000" pitchFamily="2" charset="2"/>
              <a:buChar char="Ø"/>
            </a:pPr>
            <a:r>
              <a:rPr lang="ka-GE" altLang="ja-JP" i="1" dirty="0">
                <a:latin typeface="+mn-lt"/>
              </a:rPr>
              <a:t>მტკიცებულებების მომდევნო ანალიზი აჩვენებს, რომ დროის მოკლე პერიოდში განხორციელდა გარიგებები ონლაინგადახდის ანგარიშებს </a:t>
            </a:r>
            <a:r>
              <a:rPr lang="ka-GE" altLang="ja-JP" i="1" dirty="0" smtClean="0">
                <a:latin typeface="+mn-lt"/>
              </a:rPr>
              <a:t>შორის, ამჯერად „A“ </a:t>
            </a:r>
            <a:r>
              <a:rPr lang="ka-GE" altLang="ja-JP" i="1" dirty="0">
                <a:latin typeface="+mn-lt"/>
              </a:rPr>
              <a:t>ქვეყნის კერძო პირების საბანკო ანგარიშებიდან. გადარიცხვა სრულია და </a:t>
            </a:r>
            <a:r>
              <a:rPr lang="ka-GE" altLang="ja-JP" i="1" dirty="0" smtClean="0">
                <a:latin typeface="+mn-lt"/>
              </a:rPr>
              <a:t>გადარიცხულია </a:t>
            </a:r>
            <a:r>
              <a:rPr lang="ka-GE" altLang="ja-JP" i="1" dirty="0">
                <a:latin typeface="+mn-lt"/>
              </a:rPr>
              <a:t>ყველა 1000 ევრო. გადარიცხვის განხორციელების შემდეგ ანგარიშები იხურება და იშლება </a:t>
            </a:r>
            <a:r>
              <a:rPr lang="ka-GE" altLang="ja-JP" i="1" dirty="0" smtClean="0">
                <a:latin typeface="+mn-lt"/>
              </a:rPr>
              <a:t>„B“ </a:t>
            </a:r>
            <a:r>
              <a:rPr lang="ka-GE" altLang="ja-JP" i="1" dirty="0">
                <a:latin typeface="+mn-lt"/>
              </a:rPr>
              <a:t>ქვეყნის პლატფორმიდან. </a:t>
            </a:r>
          </a:p>
          <a:p>
            <a:pPr algn="just">
              <a:buFont typeface="Wingdings" panose="05000000000000000000" pitchFamily="2" charset="2"/>
              <a:buChar char="Ø"/>
            </a:pPr>
            <a:endParaRPr lang="ka-GE" altLang="ja-JP" i="1" dirty="0">
              <a:latin typeface="+mn-lt"/>
            </a:endParaRPr>
          </a:p>
          <a:p>
            <a:pPr algn="just">
              <a:buFont typeface="Wingdings" panose="05000000000000000000" pitchFamily="2" charset="2"/>
              <a:buChar char="Ø"/>
            </a:pPr>
            <a:r>
              <a:rPr lang="ka-GE" altLang="ja-JP" i="1" dirty="0" smtClean="0">
                <a:latin typeface="+mn-lt"/>
              </a:rPr>
              <a:t>„A“ </a:t>
            </a:r>
            <a:r>
              <a:rPr lang="ka-GE" altLang="ja-JP" i="1" dirty="0">
                <a:latin typeface="+mn-lt"/>
              </a:rPr>
              <a:t>ქვეყნის პოლიცია აგრძელებს გამოძიებას. ხდება დამატებითი ინფორმაციისა და მტკიცებულებების შეგროვება, რაც აჩვენებს, რომ </a:t>
            </a:r>
            <a:r>
              <a:rPr lang="ka-GE" altLang="ja-JP" i="1" dirty="0" smtClean="0">
                <a:latin typeface="+mn-lt"/>
              </a:rPr>
              <a:t>„A“ </a:t>
            </a:r>
            <a:r>
              <a:rPr lang="ka-GE" altLang="ja-JP" i="1" dirty="0">
                <a:latin typeface="+mn-lt"/>
              </a:rPr>
              <a:t>ქვეყანაში არის კერძო პირების განსაზღვრული რაოდენობა, რომელიც იღებს გადახდებს </a:t>
            </a:r>
            <a:r>
              <a:rPr lang="ka-GE" altLang="ja-JP" i="1" dirty="0" smtClean="0">
                <a:latin typeface="+mn-lt"/>
              </a:rPr>
              <a:t>„B“ </a:t>
            </a:r>
            <a:r>
              <a:rPr lang="ka-GE" altLang="ja-JP" i="1" dirty="0">
                <a:latin typeface="+mn-lt"/>
              </a:rPr>
              <a:t>ქვეყანაში. როგორც ჩანს, მათ შორის არსებობს რაღაც დონის კოორდინაცია, ვინაიდან ისინი იმავე დღეს მიდიან ბანკებში ან თითქმის </a:t>
            </a:r>
            <a:r>
              <a:rPr lang="ka-GE" altLang="ja-JP" i="1" dirty="0" smtClean="0">
                <a:latin typeface="+mn-lt"/>
              </a:rPr>
              <a:t>იდენტური </a:t>
            </a:r>
            <a:r>
              <a:rPr lang="ka-GE" altLang="ja-JP" i="1" dirty="0">
                <a:latin typeface="+mn-lt"/>
              </a:rPr>
              <a:t>თანხების გასატანად იყენებენ ბანკომატებს.</a:t>
            </a:r>
          </a:p>
          <a:p>
            <a:endParaRPr lang="ka-GE" dirty="0">
              <a:latin typeface="+mn-lt"/>
            </a:endParaRPr>
          </a:p>
        </p:txBody>
      </p:sp>
      <p:sp>
        <p:nvSpPr>
          <p:cNvPr id="19"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93F621E1-9ACD-4124-9918-27EDD9426654}"/>
              </a:ext>
            </a:extLst>
          </p:cNvPr>
          <p:cNvSpPr>
            <a:spLocks noGrp="1"/>
          </p:cNvSpPr>
          <p:nvPr>
            <p:ph type="sldNum" sz="quarter" idx="10"/>
          </p:nvPr>
        </p:nvSpPr>
        <p:spPr/>
        <p:txBody>
          <a:bodyPr/>
          <a:lstStyle/>
          <a:p>
            <a:fld id="{B517EF97-6CC0-48A9-BC0E-433EC7B55211}" type="slidenum">
              <a:rPr lang="en-GB" smtClean="0"/>
              <a:pPr/>
              <a:t>17</a:t>
            </a:fld>
            <a:endParaRPr lang="ka-GE" dirty="0"/>
          </a:p>
        </p:txBody>
      </p:sp>
    </p:spTree>
    <p:extLst>
      <p:ext uri="{BB962C8B-B14F-4D97-AF65-F5344CB8AC3E}">
        <p14:creationId xmlns:p14="http://schemas.microsoft.com/office/powerpoint/2010/main" val="23334758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smtClean="0">
                <a:latin typeface="Verdana" panose="020B0604030504040204" pitchFamily="34" charset="0"/>
              </a:rPr>
              <a:t>მიჰყევით ლიდერს</a:t>
            </a:r>
            <a:endParaRPr lang="ka-GE" sz="3200" dirty="0">
              <a:latin typeface="Verdana" panose="020B0604030504040204" pitchFamily="34" charset="0"/>
              <a:ea typeface="Verdana" panose="020B0604030504040204" pitchFamily="34" charset="0"/>
            </a:endParaRPr>
          </a:p>
        </p:txBody>
      </p:sp>
      <p:sp>
        <p:nvSpPr>
          <p:cNvPr id="2" name="Content Placeholder 1"/>
          <p:cNvSpPr>
            <a:spLocks noGrp="1"/>
          </p:cNvSpPr>
          <p:nvPr>
            <p:ph idx="1"/>
          </p:nvPr>
        </p:nvSpPr>
        <p:spPr>
          <a:xfrm>
            <a:off x="628650" y="1247242"/>
            <a:ext cx="7886700" cy="5153558"/>
          </a:xfrm>
        </p:spPr>
        <p:txBody>
          <a:bodyPr>
            <a:normAutofit fontScale="85000" lnSpcReduction="20000"/>
          </a:bodyPr>
          <a:lstStyle/>
          <a:p>
            <a:pPr algn="just">
              <a:buFont typeface="Wingdings" panose="05000000000000000000" pitchFamily="2" charset="2"/>
              <a:buChar char="Ø"/>
            </a:pPr>
            <a:r>
              <a:rPr lang="ka-GE" altLang="ja-JP" sz="2200" i="1" dirty="0">
                <a:latin typeface="+mn-lt"/>
              </a:rPr>
              <a:t>რაც ძალიან საინტერესოა, ზოგი ანგარიშიდან არ ხდება ფულის სრული გატანა, მათზე თანხის 5-10% რჩება. ამასთან, როგორღაც გრძელდება კომუნიკაცია კერძო პირებს შორის, ვინაიდან ამ სახის ქმედება ხდება მანამ, სანამ </a:t>
            </a:r>
            <a:r>
              <a:rPr lang="ka-GE" altLang="ja-JP" sz="2200" i="1" dirty="0" smtClean="0">
                <a:latin typeface="+mn-lt"/>
              </a:rPr>
              <a:t>თანხის სრული </a:t>
            </a:r>
            <a:r>
              <a:rPr lang="ka-GE" altLang="ja-JP" sz="2200" i="1" dirty="0">
                <a:latin typeface="+mn-lt"/>
              </a:rPr>
              <a:t>გატანა ან გარკვეული პროცენტის ანგარიშზე დატოვება არ განხორციელდება.</a:t>
            </a:r>
          </a:p>
          <a:p>
            <a:pPr algn="just">
              <a:buFont typeface="Wingdings" panose="05000000000000000000" pitchFamily="2" charset="2"/>
              <a:buChar char="Ø"/>
            </a:pPr>
            <a:endParaRPr lang="ka-GE" altLang="ja-JP" sz="2200" i="1" dirty="0">
              <a:latin typeface="+mn-lt"/>
            </a:endParaRPr>
          </a:p>
          <a:p>
            <a:pPr algn="just">
              <a:buFont typeface="Wingdings" panose="05000000000000000000" pitchFamily="2" charset="2"/>
              <a:buChar char="Ø"/>
            </a:pPr>
            <a:r>
              <a:rPr lang="ka-GE" altLang="ja-JP" sz="2200" i="1" dirty="0">
                <a:latin typeface="+mn-lt"/>
              </a:rPr>
              <a:t>პოლიცია აგრძელებს გამოძიებას. ხდება დამატებითი პროკურატურის და სასამართლო ბრძანებების მოპოვება და </a:t>
            </a:r>
            <a:r>
              <a:rPr lang="ka-GE" altLang="ja-JP" sz="2200" i="1" dirty="0" smtClean="0">
                <a:latin typeface="+mn-lt"/>
              </a:rPr>
              <a:t>მოქმედების </a:t>
            </a:r>
            <a:r>
              <a:rPr lang="ka-GE" altLang="ja-JP" sz="2200" i="1" dirty="0">
                <a:latin typeface="+mn-lt"/>
              </a:rPr>
              <a:t>დღის განსაზღვრა. ადგილზე მოქმედებების დროს ხდება რამდენიმე კერძო პირის დაკავება და ელექტრონული და ფაქტობრივი მტკიცებულებების მოპოვება. როგორც ჩანს, ფულის დიდი რაოდენობის ამოღება ვერ ხერხდება. გამოკითხვის ჩანაწერები აჩვენებს, რომ ეჭვმიტანილები იყენებენ სოციალურ ქსელებსა და VOIP-მომსახურებას </a:t>
            </a:r>
            <a:r>
              <a:rPr lang="ka-GE" altLang="ja-JP" sz="2200" i="1" dirty="0" smtClean="0">
                <a:latin typeface="+mn-lt"/>
              </a:rPr>
              <a:t>„E“ </a:t>
            </a:r>
            <a:r>
              <a:rPr lang="ka-GE" altLang="ja-JP" sz="2200" i="1" dirty="0">
                <a:latin typeface="+mn-lt"/>
              </a:rPr>
              <a:t>ქვეყანაში პირთან </a:t>
            </a:r>
            <a:r>
              <a:rPr lang="ka-GE" altLang="ja-JP" sz="2200" i="1" dirty="0" smtClean="0">
                <a:latin typeface="+mn-lt"/>
              </a:rPr>
              <a:t>საკონტაქტოდ, </a:t>
            </a:r>
            <a:r>
              <a:rPr lang="ka-GE" altLang="ja-JP" sz="2200" i="1" dirty="0">
                <a:latin typeface="+mn-lt"/>
              </a:rPr>
              <a:t>რომელიც, როგორც ჩანს, </a:t>
            </a:r>
            <a:r>
              <a:rPr lang="ka-GE" altLang="ja-JP" sz="2200" i="1" dirty="0" smtClean="0">
                <a:latin typeface="+mn-lt"/>
              </a:rPr>
              <a:t>„A“ </a:t>
            </a:r>
            <a:r>
              <a:rPr lang="ka-GE" altLang="ja-JP" sz="2200" i="1" dirty="0">
                <a:latin typeface="+mn-lt"/>
              </a:rPr>
              <a:t>ქვეყნის მოქალაქეა. </a:t>
            </a:r>
          </a:p>
          <a:p>
            <a:pPr algn="just">
              <a:buFont typeface="Wingdings" panose="05000000000000000000" pitchFamily="2" charset="2"/>
              <a:buChar char="Ø"/>
            </a:pPr>
            <a:endParaRPr lang="ka-GE" altLang="ja-JP" sz="2200" i="1" dirty="0">
              <a:latin typeface="+mn-lt"/>
            </a:endParaRPr>
          </a:p>
          <a:p>
            <a:pPr algn="just">
              <a:buFont typeface="Wingdings" panose="05000000000000000000" pitchFamily="2" charset="2"/>
              <a:buChar char="Ø"/>
            </a:pPr>
            <a:r>
              <a:rPr lang="ka-GE" altLang="ja-JP" sz="2200" i="1" dirty="0">
                <a:latin typeface="+mn-lt"/>
              </a:rPr>
              <a:t>ზოგი შეტყობინებიდან ჩანს, რომ ეჭვმიტანილებმა ნაღდი ფული უნდა გადასცენ ამ პირს, როცა ის </a:t>
            </a:r>
            <a:r>
              <a:rPr lang="ka-GE" altLang="ja-JP" sz="2200" i="1" dirty="0" smtClean="0">
                <a:latin typeface="+mn-lt"/>
              </a:rPr>
              <a:t>„A“ </a:t>
            </a:r>
            <a:r>
              <a:rPr lang="ka-GE" altLang="ja-JP" sz="2200" i="1" dirty="0">
                <a:latin typeface="+mn-lt"/>
              </a:rPr>
              <a:t>ქვეყანაში ჩავა ან თავად ჩავლენ მეზობელ </a:t>
            </a:r>
            <a:r>
              <a:rPr lang="ka-GE" altLang="ja-JP" sz="2200" i="1" dirty="0" smtClean="0">
                <a:latin typeface="+mn-lt"/>
              </a:rPr>
              <a:t>„E“ ქვეყანაში, </a:t>
            </a:r>
            <a:r>
              <a:rPr lang="ka-GE" altLang="ja-JP" sz="2200" i="1" dirty="0">
                <a:latin typeface="+mn-lt"/>
              </a:rPr>
              <a:t>და საქმეში ერთვება 24-საათიანი ქსელი.</a:t>
            </a:r>
          </a:p>
          <a:p>
            <a:endParaRPr lang="ka-GE" dirty="0">
              <a:latin typeface="+mn-lt"/>
            </a:endParaRPr>
          </a:p>
        </p:txBody>
      </p:sp>
      <p:sp>
        <p:nvSpPr>
          <p:cNvPr id="19"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93F621E1-9ACD-4124-9918-27EDD9426654}"/>
              </a:ext>
            </a:extLst>
          </p:cNvPr>
          <p:cNvSpPr>
            <a:spLocks noGrp="1"/>
          </p:cNvSpPr>
          <p:nvPr>
            <p:ph type="sldNum" sz="quarter" idx="10"/>
          </p:nvPr>
        </p:nvSpPr>
        <p:spPr/>
        <p:txBody>
          <a:bodyPr/>
          <a:lstStyle/>
          <a:p>
            <a:fld id="{B517EF97-6CC0-48A9-BC0E-433EC7B55211}" type="slidenum">
              <a:rPr lang="en-GB" smtClean="0"/>
              <a:pPr/>
              <a:t>18</a:t>
            </a:fld>
            <a:endParaRPr lang="ka-GE" dirty="0"/>
          </a:p>
        </p:txBody>
      </p:sp>
    </p:spTree>
    <p:extLst>
      <p:ext uri="{BB962C8B-B14F-4D97-AF65-F5344CB8AC3E}">
        <p14:creationId xmlns:p14="http://schemas.microsoft.com/office/powerpoint/2010/main" val="5102610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smtClean="0">
                <a:latin typeface="Verdana" panose="020B0604030504040204" pitchFamily="34" charset="0"/>
              </a:rPr>
              <a:t>კიბერდანაშაულთან ბრძოლის უნარების განვითარება</a:t>
            </a:r>
            <a:endParaRPr lang="ka-GE" sz="3200" dirty="0">
              <a:latin typeface="Verdana" panose="020B0604030504040204" pitchFamily="34" charset="0"/>
              <a:ea typeface="Verdana" panose="020B0604030504040204" pitchFamily="34" charset="0"/>
            </a:endParaRPr>
          </a:p>
        </p:txBody>
      </p:sp>
      <p:sp>
        <p:nvSpPr>
          <p:cNvPr id="12"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5845ED87-4604-4B0E-B2FC-DA8406E3AE47}"/>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19</a:t>
            </a:fld>
            <a:endParaRPr lang="ka-GE" dirty="0"/>
          </a:p>
        </p:txBody>
      </p:sp>
      <p:sp>
        <p:nvSpPr>
          <p:cNvPr id="3" name="Rectangle 2"/>
          <p:cNvSpPr/>
          <p:nvPr/>
        </p:nvSpPr>
        <p:spPr>
          <a:xfrm>
            <a:off x="595423" y="3913633"/>
            <a:ext cx="4572000" cy="1323439"/>
          </a:xfrm>
          <a:prstGeom prst="rect">
            <a:avLst/>
          </a:prstGeom>
        </p:spPr>
        <p:txBody>
          <a:bodyPr>
            <a:spAutoFit/>
          </a:bodyPr>
          <a:lstStyle/>
          <a:p>
            <a:r>
              <a:rPr lang="ka-GE" smtClean="0"/>
              <a:t>ნაწილი სამი</a:t>
            </a:r>
            <a:r>
              <a:t/>
            </a:r>
            <a:br/>
            <a:r>
              <a:rPr lang="ka-GE" smtClean="0"/>
              <a:t>ჯგუფური მუშაობა</a:t>
            </a:r>
            <a:endParaRPr lang="ka-GE" sz="4000" b="1" dirty="0">
              <a:latin typeface="+mj-lt"/>
            </a:endParaRPr>
          </a:p>
        </p:txBody>
      </p:sp>
    </p:spTree>
    <p:extLst>
      <p:ext uri="{BB962C8B-B14F-4D97-AF65-F5344CB8AC3E}">
        <p14:creationId xmlns:p14="http://schemas.microsoft.com/office/powerpoint/2010/main" val="23205005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517EF97-6CC0-48A9-BC0E-433EC7B55211}" type="slidenum">
              <a:rPr lang="en-GB" smtClean="0"/>
              <a:pPr/>
              <a:t>2</a:t>
            </a:fld>
            <a:endParaRPr lang="ka-GE"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409350" y="106467"/>
            <a:ext cx="773465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b="1" dirty="0" smtClean="0">
                <a:solidFill>
                  <a:schemeClr val="bg1"/>
                </a:solidFill>
                <a:latin typeface="Verdana" charset="0"/>
              </a:rPr>
              <a:t>დღის წესრიგი</a:t>
            </a:r>
            <a:endParaRPr lang="ka-GE" sz="2000" dirty="0">
              <a:solidFill>
                <a:schemeClr val="bg1"/>
              </a:solidFill>
              <a:latin typeface="Verdana" charset="0"/>
              <a:cs typeface="Verdana" charset="0"/>
            </a:endParaRPr>
          </a:p>
        </p:txBody>
      </p:sp>
      <p:sp>
        <p:nvSpPr>
          <p:cNvPr id="6" name="Rectangle 5">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EA3FFC4F-A0C7-6241-A6A3-D4D1CB58E595}"/>
              </a:ext>
            </a:extLst>
          </p:cNvPr>
          <p:cNvSpPr/>
          <p:nvPr/>
        </p:nvSpPr>
        <p:spPr>
          <a:xfrm>
            <a:off x="4450456" y="1043731"/>
            <a:ext cx="4572000" cy="584775"/>
          </a:xfrm>
          <a:prstGeom prst="rect">
            <a:avLst/>
          </a:prstGeom>
        </p:spPr>
        <p:txBody>
          <a:bodyPr>
            <a:spAutoFit/>
          </a:bodyPr>
          <a:lstStyle/>
          <a:p>
            <a:pPr marL="0" indent="0" eaLnBrk="1" hangingPunct="1">
              <a:lnSpc>
                <a:spcPct val="80000"/>
              </a:lnSpc>
              <a:buNone/>
            </a:pPr>
            <a:endParaRPr lang="en-GB" sz="2000" dirty="0"/>
          </a:p>
          <a:p>
            <a:pPr marL="342900" indent="-342900" eaLnBrk="1" hangingPunct="1">
              <a:lnSpc>
                <a:spcPct val="80000"/>
              </a:lnSpc>
              <a:buFont typeface="Wingdings" pitchFamily="2" charset="2"/>
              <a:buChar char="Ø"/>
            </a:pPr>
            <a:endParaRPr lang="en-US" sz="2000" i="1" dirty="0"/>
          </a:p>
        </p:txBody>
      </p:sp>
      <p:sp>
        <p:nvSpPr>
          <p:cNvPr id="7" name="Rectangle 6">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7FA81925-418B-D44C-9255-2AEBBFBC0ADA}"/>
              </a:ext>
            </a:extLst>
          </p:cNvPr>
          <p:cNvSpPr/>
          <p:nvPr/>
        </p:nvSpPr>
        <p:spPr>
          <a:xfrm>
            <a:off x="336287" y="1781632"/>
            <a:ext cx="3786008" cy="4289384"/>
          </a:xfrm>
          <a:prstGeom prst="rect">
            <a:avLst/>
          </a:prstGeom>
        </p:spPr>
        <p:txBody>
          <a:bodyPr wrap="square">
            <a:spAutoFit/>
          </a:bodyPr>
          <a:lstStyle/>
          <a:p>
            <a:pPr marL="342900" indent="-342900" eaLnBrk="1" hangingPunct="1">
              <a:lnSpc>
                <a:spcPct val="80000"/>
              </a:lnSpc>
              <a:buFont typeface="Wingdings" pitchFamily="2" charset="2"/>
              <a:buChar char="Ø"/>
            </a:pPr>
            <a:r>
              <a:rPr lang="ka-GE" sz="2200" b="1" dirty="0"/>
              <a:t>ნაწილი ერთი</a:t>
            </a:r>
          </a:p>
          <a:p>
            <a:pPr marL="342900" indent="-342900" eaLnBrk="1" hangingPunct="1">
              <a:lnSpc>
                <a:spcPct val="80000"/>
              </a:lnSpc>
              <a:buFont typeface="Wingdings" pitchFamily="2" charset="2"/>
              <a:buChar char="ü"/>
            </a:pPr>
            <a:r>
              <a:rPr lang="ka-GE" sz="2200" i="1" dirty="0"/>
              <a:t>შესავალი</a:t>
            </a:r>
          </a:p>
          <a:p>
            <a:pPr marL="0" indent="0" eaLnBrk="1" hangingPunct="1">
              <a:lnSpc>
                <a:spcPct val="80000"/>
              </a:lnSpc>
              <a:buNone/>
            </a:pPr>
            <a:endParaRPr lang="ka-GE" sz="2200" dirty="0"/>
          </a:p>
          <a:p>
            <a:pPr marL="342900" indent="-342900" eaLnBrk="1" hangingPunct="1">
              <a:lnSpc>
                <a:spcPct val="80000"/>
              </a:lnSpc>
              <a:buFont typeface="Wingdings" pitchFamily="2" charset="2"/>
              <a:buChar char="Ø"/>
            </a:pPr>
            <a:r>
              <a:rPr lang="ka-GE" sz="2200" b="1" dirty="0"/>
              <a:t>ნაწილი ორი</a:t>
            </a:r>
          </a:p>
          <a:p>
            <a:pPr marL="342900" indent="-342900" eaLnBrk="1" hangingPunct="1">
              <a:lnSpc>
                <a:spcPct val="80000"/>
              </a:lnSpc>
              <a:buFont typeface="Wingdings" pitchFamily="2" charset="2"/>
              <a:buChar char="ü"/>
            </a:pPr>
            <a:r>
              <a:rPr lang="ka-GE" sz="2200" i="1" dirty="0"/>
              <a:t>სიტუაციური კვლევის მოკლე მიმოხილვა</a:t>
            </a:r>
          </a:p>
          <a:p>
            <a:pPr marL="0" indent="0" eaLnBrk="1" hangingPunct="1">
              <a:lnSpc>
                <a:spcPct val="80000"/>
              </a:lnSpc>
              <a:buNone/>
            </a:pPr>
            <a:endParaRPr lang="ka-GE" sz="2200" dirty="0"/>
          </a:p>
          <a:p>
            <a:pPr marL="342900" indent="-342900" eaLnBrk="1" hangingPunct="1">
              <a:lnSpc>
                <a:spcPct val="80000"/>
              </a:lnSpc>
              <a:buFont typeface="Wingdings" pitchFamily="2" charset="2"/>
              <a:buChar char="Ø"/>
            </a:pPr>
            <a:r>
              <a:rPr lang="ka-GE" sz="2200" b="1" dirty="0"/>
              <a:t>ნაწილი სამი</a:t>
            </a:r>
          </a:p>
          <a:p>
            <a:pPr marL="342900" indent="-342900">
              <a:lnSpc>
                <a:spcPct val="80000"/>
              </a:lnSpc>
              <a:buFont typeface="Wingdings" pitchFamily="2" charset="2"/>
              <a:buChar char="ü"/>
            </a:pPr>
            <a:r>
              <a:rPr lang="ka-GE" sz="2200" i="1" dirty="0"/>
              <a:t>ჯგუფური მუშაობა</a:t>
            </a:r>
          </a:p>
          <a:p>
            <a:pPr marL="342900" indent="-342900">
              <a:lnSpc>
                <a:spcPct val="80000"/>
              </a:lnSpc>
              <a:buFont typeface="Wingdings" pitchFamily="2" charset="2"/>
              <a:buChar char="ü"/>
            </a:pPr>
            <a:endParaRPr lang="ka-GE" sz="2200" i="1" dirty="0">
              <a:ea typeface="ＭＳ Ｐゴシック" charset="0"/>
            </a:endParaRPr>
          </a:p>
          <a:p>
            <a:pPr marL="342900" indent="-342900" eaLnBrk="1" hangingPunct="1">
              <a:lnSpc>
                <a:spcPct val="80000"/>
              </a:lnSpc>
              <a:buFont typeface="Wingdings" pitchFamily="2" charset="2"/>
              <a:buChar char="Ø"/>
            </a:pPr>
            <a:r>
              <a:rPr lang="ka-GE" sz="2200" b="1" dirty="0"/>
              <a:t>ნაწილი ოთხი</a:t>
            </a:r>
          </a:p>
          <a:p>
            <a:pPr marL="342900" indent="-342900">
              <a:lnSpc>
                <a:spcPct val="80000"/>
              </a:lnSpc>
              <a:buFont typeface="Wingdings" pitchFamily="2" charset="2"/>
              <a:buChar char="ü"/>
            </a:pPr>
            <a:r>
              <a:rPr lang="ka-GE" sz="2200" i="1" dirty="0"/>
              <a:t>ჯგუფის ანგარიში</a:t>
            </a:r>
          </a:p>
          <a:p>
            <a:pPr marL="342900" indent="-342900">
              <a:lnSpc>
                <a:spcPct val="80000"/>
              </a:lnSpc>
              <a:buFont typeface="Wingdings" pitchFamily="2" charset="2"/>
              <a:buChar char="ü"/>
            </a:pPr>
            <a:endParaRPr lang="ka-GE" sz="2200" i="1" dirty="0"/>
          </a:p>
          <a:p>
            <a:pPr marL="342900" indent="-342900">
              <a:lnSpc>
                <a:spcPct val="80000"/>
              </a:lnSpc>
              <a:buFont typeface="Wingdings" pitchFamily="2" charset="2"/>
              <a:buChar char="Ø"/>
            </a:pPr>
            <a:r>
              <a:rPr lang="ka-GE" sz="2200" b="1" dirty="0"/>
              <a:t>ნაწილი ხუთი</a:t>
            </a:r>
            <a:endParaRPr lang="ka-GE" sz="2200" dirty="0"/>
          </a:p>
          <a:p>
            <a:pPr marL="342900" indent="-342900">
              <a:lnSpc>
                <a:spcPct val="80000"/>
              </a:lnSpc>
              <a:buFont typeface="Wingdings" pitchFamily="2" charset="2"/>
              <a:buChar char="ü"/>
            </a:pPr>
            <a:r>
              <a:rPr lang="ka-GE" sz="2200" i="1" dirty="0"/>
              <a:t>დასკვნები</a:t>
            </a:r>
          </a:p>
        </p:txBody>
      </p:sp>
      <p:pic>
        <p:nvPicPr>
          <p:cNvPr id="8" name="Picture 7">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F1C6340C-3120-7B4F-8C6E-D20141E89477}"/>
              </a:ext>
            </a:extLst>
          </p:cNvPr>
          <p:cNvPicPr>
            <a:picLocks noChangeAspect="1"/>
          </p:cNvPicPr>
          <p:nvPr/>
        </p:nvPicPr>
        <p:blipFill>
          <a:blip r:embed="rId3"/>
          <a:stretch>
            <a:fillRect/>
          </a:stretch>
        </p:blipFill>
        <p:spPr>
          <a:xfrm>
            <a:off x="5063857" y="2607361"/>
            <a:ext cx="3345197" cy="2221992"/>
          </a:xfrm>
          <a:prstGeom prst="rect">
            <a:avLst/>
          </a:prstGeom>
        </p:spPr>
      </p:pic>
    </p:spTree>
    <p:extLst>
      <p:ext uri="{BB962C8B-B14F-4D97-AF65-F5344CB8AC3E}">
        <p14:creationId xmlns:p14="http://schemas.microsoft.com/office/powerpoint/2010/main" val="22972558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smtClean="0">
                <a:latin typeface="Verdana" panose="020B0604030504040204" pitchFamily="34" charset="0"/>
              </a:rPr>
              <a:t>სიტუაციური კვლევა</a:t>
            </a:r>
            <a:endParaRPr lang="ka-GE"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20</a:t>
            </a:fld>
            <a:endParaRPr lang="ka-GE" dirty="0"/>
          </a:p>
        </p:txBody>
      </p:sp>
      <p:sp>
        <p:nvSpPr>
          <p:cNvPr id="8" name="Rectangle 7">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7FA81925-418B-D44C-9255-2AEBBFBC0ADA}"/>
              </a:ext>
            </a:extLst>
          </p:cNvPr>
          <p:cNvSpPr/>
          <p:nvPr/>
        </p:nvSpPr>
        <p:spPr>
          <a:xfrm>
            <a:off x="255210" y="1260380"/>
            <a:ext cx="4572000" cy="5509200"/>
          </a:xfrm>
          <a:prstGeom prst="rect">
            <a:avLst/>
          </a:prstGeom>
        </p:spPr>
        <p:txBody>
          <a:bodyPr>
            <a:spAutoFit/>
          </a:bodyPr>
          <a:lstStyle/>
          <a:p>
            <a:pPr marL="342900" indent="-342900" algn="just">
              <a:buFont typeface="Wingdings" pitchFamily="2" charset="2"/>
              <a:buChar char="Ø"/>
            </a:pPr>
            <a:r>
              <a:rPr lang="ka-GE" sz="2400" b="1" dirty="0">
                <a:solidFill>
                  <a:srgbClr val="FF0000"/>
                </a:solidFill>
              </a:rPr>
              <a:t>დავალებების განაწილება:</a:t>
            </a:r>
          </a:p>
          <a:p>
            <a:pPr marL="342900" indent="-342900" algn="just">
              <a:buFont typeface="Wingdings" pitchFamily="2" charset="2"/>
              <a:buChar char="Ø"/>
            </a:pPr>
            <a:endParaRPr lang="ka-GE" sz="2000" b="1" dirty="0"/>
          </a:p>
          <a:p>
            <a:pPr marL="342900" indent="-342900" algn="just">
              <a:buFont typeface="Wingdings" pitchFamily="2" charset="2"/>
              <a:buChar char="Ø"/>
            </a:pPr>
            <a:r>
              <a:rPr lang="ka-GE" sz="2000" b="1" dirty="0"/>
              <a:t>პირველი ჯგუფი </a:t>
            </a:r>
            <a:r>
              <a:rPr lang="ka-GE" sz="2000" dirty="0"/>
              <a:t>გააანალიზებს </a:t>
            </a:r>
            <a:r>
              <a:rPr lang="ka-GE" sz="2000" b="1" dirty="0" smtClean="0">
                <a:solidFill>
                  <a:srgbClr val="FF0000"/>
                </a:solidFill>
              </a:rPr>
              <a:t>„ვინ </a:t>
            </a:r>
            <a:r>
              <a:rPr lang="ka-GE" sz="2000" b="1" dirty="0">
                <a:solidFill>
                  <a:srgbClr val="FF0000"/>
                </a:solidFill>
              </a:rPr>
              <a:t>ვარ მე</a:t>
            </a:r>
            <a:r>
              <a:rPr lang="ka-GE" sz="2000" b="1" dirty="0" smtClean="0">
                <a:solidFill>
                  <a:srgbClr val="FF0000"/>
                </a:solidFill>
              </a:rPr>
              <a:t>?“</a:t>
            </a:r>
            <a:r>
              <a:rPr lang="ka-GE" sz="1600" dirty="0" smtClean="0"/>
              <a:t> სლაიდებს</a:t>
            </a:r>
          </a:p>
          <a:p>
            <a:pPr marL="342900" indent="-342900" algn="just">
              <a:buFont typeface="Wingdings" pitchFamily="2" charset="2"/>
              <a:buChar char="Ø"/>
            </a:pPr>
            <a:r>
              <a:rPr lang="ka-GE" sz="2000" b="1" dirty="0"/>
              <a:t>მეორე ჯგუფი </a:t>
            </a:r>
            <a:r>
              <a:rPr lang="ka-GE" sz="2000" dirty="0"/>
              <a:t>გააანალიზებს </a:t>
            </a:r>
            <a:r>
              <a:rPr lang="ka-GE" sz="2000" b="1" dirty="0" smtClean="0">
                <a:solidFill>
                  <a:srgbClr val="FF0000"/>
                </a:solidFill>
              </a:rPr>
              <a:t>„მიჰყევით მონაცემებს“</a:t>
            </a:r>
            <a:r>
              <a:rPr lang="ka-GE" sz="1600" dirty="0" smtClean="0"/>
              <a:t> </a:t>
            </a:r>
            <a:r>
              <a:rPr lang="ka-GE" sz="2000" dirty="0"/>
              <a:t>სლაიდებს</a:t>
            </a:r>
          </a:p>
          <a:p>
            <a:pPr marL="342900" indent="-342900" algn="just">
              <a:buFont typeface="Wingdings" pitchFamily="2" charset="2"/>
              <a:buChar char="Ø"/>
            </a:pPr>
            <a:r>
              <a:rPr lang="ka-GE" sz="2000" b="1" dirty="0"/>
              <a:t>მესამე ჯგუფი </a:t>
            </a:r>
            <a:r>
              <a:rPr lang="ka-GE" sz="2000" dirty="0"/>
              <a:t>გააანალიზებს </a:t>
            </a:r>
            <a:r>
              <a:rPr lang="ka-GE" sz="2000" b="1" dirty="0" smtClean="0">
                <a:solidFill>
                  <a:srgbClr val="FF0000"/>
                </a:solidFill>
              </a:rPr>
              <a:t>„მიჰყევით ფულს“</a:t>
            </a:r>
            <a:r>
              <a:rPr lang="ka-GE" sz="1600" dirty="0" smtClean="0"/>
              <a:t> </a:t>
            </a:r>
            <a:r>
              <a:rPr lang="ka-GE" sz="2000" dirty="0"/>
              <a:t>სლაიდებს</a:t>
            </a:r>
          </a:p>
          <a:p>
            <a:pPr marL="342900" indent="-342900" algn="just">
              <a:buFont typeface="Wingdings" pitchFamily="2" charset="2"/>
              <a:buChar char="Ø"/>
            </a:pPr>
            <a:r>
              <a:rPr lang="ka-GE" sz="2000" b="1" dirty="0"/>
              <a:t>მეოთხე ჯგუფი </a:t>
            </a:r>
            <a:r>
              <a:rPr lang="ka-GE" sz="2000" dirty="0"/>
              <a:t>გააანალიზებს </a:t>
            </a:r>
            <a:r>
              <a:rPr lang="ka-GE" sz="2000" b="1" dirty="0" smtClean="0">
                <a:solidFill>
                  <a:srgbClr val="FF0000"/>
                </a:solidFill>
              </a:rPr>
              <a:t>„მიჰყევით ლიდერს“</a:t>
            </a:r>
            <a:r>
              <a:rPr lang="ka-GE" sz="1600" dirty="0" smtClean="0"/>
              <a:t> </a:t>
            </a:r>
            <a:r>
              <a:rPr lang="ka-GE" sz="2000" dirty="0"/>
              <a:t>სლაიდებს</a:t>
            </a:r>
          </a:p>
          <a:p>
            <a:pPr marL="342900" indent="-342900" algn="just">
              <a:buFont typeface="Wingdings" pitchFamily="2" charset="2"/>
              <a:buChar char="Ø"/>
            </a:pPr>
            <a:r>
              <a:rPr lang="ka-GE" sz="2000" dirty="0"/>
              <a:t>40+ წუთი სიტუაციური კვლევის ანგარიშის გასაანალიზებლად და მოსამზადებლად</a:t>
            </a:r>
          </a:p>
          <a:p>
            <a:pPr marL="342900" indent="-342900" algn="just">
              <a:buFont typeface="Wingdings" pitchFamily="2" charset="2"/>
              <a:buChar char="Ø"/>
            </a:pPr>
            <a:r>
              <a:rPr lang="ka-GE" sz="2000" dirty="0"/>
              <a:t>10-15 წუთი ჯგუფის დასკვნების წარსადგენად ჯგუფის მომხსენებლის ან მთელი ჯგუფის მიერ</a:t>
            </a:r>
          </a:p>
        </p:txBody>
      </p:sp>
      <p:pic>
        <p:nvPicPr>
          <p:cNvPr id="9" name="Picture 8">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1039E094-4EB0-B34C-AC8A-850BF9448A2D}"/>
              </a:ext>
            </a:extLst>
          </p:cNvPr>
          <p:cNvPicPr>
            <a:picLocks noChangeAspect="1"/>
          </p:cNvPicPr>
          <p:nvPr/>
        </p:nvPicPr>
        <p:blipFill>
          <a:blip r:embed="rId3"/>
          <a:stretch>
            <a:fillRect/>
          </a:stretch>
        </p:blipFill>
        <p:spPr>
          <a:xfrm>
            <a:off x="5182654" y="2877133"/>
            <a:ext cx="3961346" cy="1598043"/>
          </a:xfrm>
          <a:prstGeom prst="rect">
            <a:avLst/>
          </a:prstGeom>
        </p:spPr>
      </p:pic>
    </p:spTree>
    <p:extLst>
      <p:ext uri="{BB962C8B-B14F-4D97-AF65-F5344CB8AC3E}">
        <p14:creationId xmlns:p14="http://schemas.microsoft.com/office/powerpoint/2010/main" val="22130946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ka-GE" sz="3200" dirty="0" smtClean="0">
              <a:latin typeface="Verdana" panose="020B0604030504040204" pitchFamily="34" charset="0"/>
              <a:ea typeface="Verdana" panose="020B0604030504040204" pitchFamily="34" charset="0"/>
            </a:endParaRPr>
          </a:p>
          <a:p>
            <a:pPr algn="r"/>
            <a:r>
              <a:rPr lang="ka-GE" sz="3200" dirty="0" smtClean="0">
                <a:latin typeface="Verdana" panose="020B0604030504040204" pitchFamily="34" charset="0"/>
              </a:rPr>
              <a:t>სიტუაციური კვლევა</a:t>
            </a:r>
          </a:p>
          <a:p>
            <a:pPr algn="r"/>
            <a:endParaRPr lang="ka-GE"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21</a:t>
            </a:fld>
            <a:endParaRPr lang="ka-GE" dirty="0"/>
          </a:p>
        </p:txBody>
      </p:sp>
      <p:sp>
        <p:nvSpPr>
          <p:cNvPr id="7" name="Rectangle 6">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7FA81925-418B-D44C-9255-2AEBBFBC0ADA}"/>
              </a:ext>
            </a:extLst>
          </p:cNvPr>
          <p:cNvSpPr/>
          <p:nvPr/>
        </p:nvSpPr>
        <p:spPr>
          <a:xfrm>
            <a:off x="297412" y="1309818"/>
            <a:ext cx="5125193" cy="5155257"/>
          </a:xfrm>
          <a:prstGeom prst="rect">
            <a:avLst/>
          </a:prstGeom>
        </p:spPr>
        <p:txBody>
          <a:bodyPr wrap="square">
            <a:spAutoFit/>
          </a:bodyPr>
          <a:lstStyle/>
          <a:p>
            <a:pPr marL="342900" indent="-342900" algn="just">
              <a:buFont typeface="Wingdings" pitchFamily="2" charset="2"/>
              <a:buChar char="Ø"/>
            </a:pPr>
            <a:r>
              <a:rPr lang="ka-GE" sz="2800" b="1" dirty="0">
                <a:solidFill>
                  <a:srgbClr val="FF0000"/>
                </a:solidFill>
              </a:rPr>
              <a:t>მთავარი საკითხები:</a:t>
            </a:r>
          </a:p>
          <a:p>
            <a:pPr marL="342900" indent="-342900" algn="just">
              <a:buFont typeface="Wingdings" pitchFamily="2" charset="2"/>
              <a:buChar char="Ø"/>
            </a:pPr>
            <a:endParaRPr lang="ka-GE" sz="2050" b="1" dirty="0"/>
          </a:p>
          <a:p>
            <a:pPr marL="342900" indent="-342900">
              <a:buFont typeface="Arial" panose="020B0604020202020204" pitchFamily="34" charset="0"/>
              <a:buChar char="•"/>
            </a:pPr>
            <a:r>
              <a:rPr lang="ka-GE" sz="2000" i="1" dirty="0"/>
              <a:t>სქემის დაწყება და ჩამოყალიბება</a:t>
            </a:r>
          </a:p>
          <a:p>
            <a:pPr marL="342900" indent="-342900">
              <a:buFont typeface="Arial" panose="020B0604020202020204" pitchFamily="34" charset="0"/>
              <a:buChar char="•"/>
            </a:pPr>
            <a:r>
              <a:rPr lang="ka-GE" sz="2000" i="1" dirty="0"/>
              <a:t>სტანდარტული საოპერაციო პროცედურები</a:t>
            </a:r>
          </a:p>
          <a:p>
            <a:pPr marL="342900" indent="-342900">
              <a:buFont typeface="Arial" panose="020B0604020202020204" pitchFamily="34" charset="0"/>
              <a:buChar char="•"/>
            </a:pPr>
            <a:r>
              <a:rPr lang="ka-GE" sz="2000" i="1" dirty="0" smtClean="0"/>
              <a:t>საჯარო და კერძო </a:t>
            </a:r>
            <a:r>
              <a:rPr lang="ka-GE" sz="2000" i="1" dirty="0"/>
              <a:t>თანამშრომლობა</a:t>
            </a:r>
          </a:p>
          <a:p>
            <a:pPr marL="342900" indent="-342900">
              <a:buFont typeface="Arial" panose="020B0604020202020204" pitchFamily="34" charset="0"/>
              <a:buChar char="•"/>
            </a:pPr>
            <a:r>
              <a:rPr lang="ka-GE" sz="2000" i="1" dirty="0"/>
              <a:t>გადახდისა და ფსონების კომპანიები</a:t>
            </a:r>
          </a:p>
          <a:p>
            <a:pPr marL="342900" indent="-342900">
              <a:buFont typeface="Arial" panose="020B0604020202020204" pitchFamily="34" charset="0"/>
              <a:buChar char="•"/>
            </a:pPr>
            <a:r>
              <a:rPr lang="ka-GE" sz="2000" i="1" dirty="0"/>
              <a:t>ინტერნეტსერვისის პროვაიდერები</a:t>
            </a:r>
          </a:p>
          <a:p>
            <a:pPr marL="342900" indent="-342900">
              <a:buFont typeface="Arial" panose="020B0604020202020204" pitchFamily="34" charset="0"/>
              <a:buChar char="•"/>
            </a:pPr>
            <a:r>
              <a:rPr lang="ka-GE" sz="2000" i="1" dirty="0"/>
              <a:t>ფულადი ანგარიშები</a:t>
            </a:r>
          </a:p>
          <a:p>
            <a:pPr marL="342900" indent="-342900">
              <a:buFont typeface="Arial" panose="020B0604020202020204" pitchFamily="34" charset="0"/>
              <a:buChar char="•"/>
            </a:pPr>
            <a:r>
              <a:rPr lang="ka-GE" sz="2000" i="1" dirty="0"/>
              <a:t>ფულის მიმოქცევა</a:t>
            </a:r>
          </a:p>
          <a:p>
            <a:pPr marL="342900" indent="-342900">
              <a:buFont typeface="Arial" panose="020B0604020202020204" pitchFamily="34" charset="0"/>
              <a:buChar char="•"/>
            </a:pPr>
            <a:r>
              <a:rPr lang="ka-GE" sz="2000" i="1" dirty="0"/>
              <a:t>დამნაშავეებს შორის კომუნიკაცია</a:t>
            </a:r>
          </a:p>
          <a:p>
            <a:pPr marL="342900" indent="-342900">
              <a:buFont typeface="Arial" panose="020B0604020202020204" pitchFamily="34" charset="0"/>
              <a:buChar char="•"/>
            </a:pPr>
            <a:r>
              <a:rPr lang="ka-GE" sz="2000" i="1" dirty="0"/>
              <a:t>სამართლებრივი ჩარჩო</a:t>
            </a:r>
          </a:p>
          <a:p>
            <a:pPr marL="342900" indent="-342900">
              <a:buFont typeface="Arial" panose="020B0604020202020204" pitchFamily="34" charset="0"/>
              <a:buChar char="•"/>
            </a:pPr>
            <a:r>
              <a:rPr lang="ka-GE" sz="2000" i="1" dirty="0"/>
              <a:t>იურისდიქცია</a:t>
            </a:r>
          </a:p>
          <a:p>
            <a:pPr marL="342900" indent="-342900">
              <a:buFont typeface="Arial" panose="020B0604020202020204" pitchFamily="34" charset="0"/>
              <a:buChar char="•"/>
            </a:pPr>
            <a:r>
              <a:rPr lang="ka-GE" sz="2000" i="1" dirty="0"/>
              <a:t>შიდასახელმწიფოებრივი და საერთაშორისო თანამშრომლობა</a:t>
            </a:r>
          </a:p>
          <a:p>
            <a:pPr marL="342900" indent="-342900" algn="just">
              <a:buFont typeface="Wingdings" pitchFamily="2" charset="2"/>
              <a:buChar char="Ø"/>
            </a:pPr>
            <a:endParaRPr lang="ka-GE" sz="2050" b="1" dirty="0"/>
          </a:p>
        </p:txBody>
      </p:sp>
      <p:pic>
        <p:nvPicPr>
          <p:cNvPr id="10" name="Picture 9">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1039E094-4EB0-B34C-AC8A-850BF9448A2D}"/>
              </a:ext>
            </a:extLst>
          </p:cNvPr>
          <p:cNvPicPr>
            <a:picLocks noChangeAspect="1"/>
          </p:cNvPicPr>
          <p:nvPr/>
        </p:nvPicPr>
        <p:blipFill>
          <a:blip r:embed="rId3"/>
          <a:stretch>
            <a:fillRect/>
          </a:stretch>
        </p:blipFill>
        <p:spPr>
          <a:xfrm>
            <a:off x="5518298" y="2877133"/>
            <a:ext cx="3625702" cy="1598043"/>
          </a:xfrm>
          <a:prstGeom prst="rect">
            <a:avLst/>
          </a:prstGeom>
        </p:spPr>
      </p:pic>
    </p:spTree>
    <p:extLst>
      <p:ext uri="{BB962C8B-B14F-4D97-AF65-F5344CB8AC3E}">
        <p14:creationId xmlns:p14="http://schemas.microsoft.com/office/powerpoint/2010/main" val="36025969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ka-GE" sz="3200" dirty="0" smtClean="0">
              <a:latin typeface="Verdana" panose="020B0604030504040204" pitchFamily="34" charset="0"/>
              <a:ea typeface="Verdana" panose="020B0604030504040204" pitchFamily="34" charset="0"/>
            </a:endParaRPr>
          </a:p>
          <a:p>
            <a:pPr algn="r"/>
            <a:r>
              <a:rPr lang="ka-GE" sz="3200" dirty="0" smtClean="0">
                <a:latin typeface="Verdana" panose="020B0604030504040204" pitchFamily="34" charset="0"/>
              </a:rPr>
              <a:t>სიტუაციური კვლევა</a:t>
            </a:r>
          </a:p>
          <a:p>
            <a:pPr algn="r"/>
            <a:endParaRPr lang="ka-GE"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22</a:t>
            </a:fld>
            <a:endParaRPr lang="ka-GE" dirty="0"/>
          </a:p>
        </p:txBody>
      </p:sp>
      <p:sp>
        <p:nvSpPr>
          <p:cNvPr id="9" name="Rectangle 8">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7FA81925-418B-D44C-9255-2AEBBFBC0ADA}"/>
              </a:ext>
            </a:extLst>
          </p:cNvPr>
          <p:cNvSpPr/>
          <p:nvPr/>
        </p:nvSpPr>
        <p:spPr>
          <a:xfrm>
            <a:off x="253712" y="1156841"/>
            <a:ext cx="5317748" cy="5455340"/>
          </a:xfrm>
          <a:prstGeom prst="rect">
            <a:avLst/>
          </a:prstGeom>
        </p:spPr>
        <p:txBody>
          <a:bodyPr wrap="square">
            <a:spAutoFit/>
          </a:bodyPr>
          <a:lstStyle/>
          <a:p>
            <a:pPr marL="342900" indent="-342900" algn="just">
              <a:buFont typeface="Wingdings" pitchFamily="2" charset="2"/>
              <a:buChar char="Ø"/>
            </a:pPr>
            <a:r>
              <a:rPr lang="ka-GE" sz="2800" b="1" dirty="0">
                <a:solidFill>
                  <a:srgbClr val="FF0000"/>
                </a:solidFill>
              </a:rPr>
              <a:t>მთავარი კითხვები:</a:t>
            </a:r>
          </a:p>
          <a:p>
            <a:pPr marL="342900" indent="-342900" algn="just">
              <a:buFont typeface="Wingdings" pitchFamily="2" charset="2"/>
              <a:buChar char="Ø"/>
            </a:pPr>
            <a:endParaRPr lang="ka-GE" sz="2050" b="1" dirty="0"/>
          </a:p>
          <a:p>
            <a:pPr marL="342900" indent="-342900">
              <a:buFont typeface="Arial" panose="020B0604020202020204" pitchFamily="34" charset="0"/>
              <a:buChar char="•"/>
            </a:pPr>
            <a:r>
              <a:rPr lang="ka-GE" sz="2000" i="1" dirty="0"/>
              <a:t>კიბერდანაშაულის შესახებ კონვენციის </a:t>
            </a:r>
            <a:r>
              <a:rPr lang="ka-GE" sz="2000" i="1" dirty="0" smtClean="0"/>
              <a:t>სისხლის სამართლის მატერიალური სამართლის რომელი </a:t>
            </a:r>
            <a:r>
              <a:rPr lang="ka-GE" sz="2000" i="1" dirty="0"/>
              <a:t>მუხლების გამოყენება შეიძლება და რატომ?</a:t>
            </a:r>
          </a:p>
          <a:p>
            <a:pPr marL="342900" indent="-342900">
              <a:buFont typeface="Arial" panose="020B0604020202020204" pitchFamily="34" charset="0"/>
              <a:buChar char="•"/>
            </a:pPr>
            <a:r>
              <a:rPr lang="ka-GE" sz="2000" i="1" dirty="0"/>
              <a:t>კიბერდანაშაულის შესახებ კონვენციის </a:t>
            </a:r>
            <a:r>
              <a:rPr lang="ka-GE" sz="2000" i="1" dirty="0" smtClean="0"/>
              <a:t>სისხლის სამართლის საპროცესო სამართლის </a:t>
            </a:r>
            <a:r>
              <a:rPr lang="ka-GE" sz="2000" i="1" dirty="0"/>
              <a:t>რომელი მუხლების გამოყენება შეიძლება და რატომ?</a:t>
            </a:r>
          </a:p>
          <a:p>
            <a:pPr marL="342900" indent="-342900">
              <a:buFont typeface="Arial" panose="020B0604020202020204" pitchFamily="34" charset="0"/>
              <a:buChar char="•"/>
            </a:pPr>
            <a:r>
              <a:rPr lang="ka-GE" sz="2000" i="1" dirty="0"/>
              <a:t>კიბერდანაშაულის შესახებ კონვენციის საერთაშორისო თანამშრომლობის რომელი მუხლების გამოყენება შეიძლება და რატომ?</a:t>
            </a:r>
          </a:p>
          <a:p>
            <a:pPr marL="342900" indent="-342900">
              <a:buFont typeface="Arial" panose="020B0604020202020204" pitchFamily="34" charset="0"/>
              <a:buChar char="•"/>
            </a:pPr>
            <a:r>
              <a:rPr lang="ka-GE" sz="2000" i="1" dirty="0"/>
              <a:t>როგორია საქმის ძირითადი დასკვნები?</a:t>
            </a:r>
          </a:p>
          <a:p>
            <a:pPr marL="342900" indent="-342900">
              <a:buFont typeface="Arial" panose="020B0604020202020204" pitchFamily="34" charset="0"/>
              <a:buChar char="•"/>
            </a:pPr>
            <a:r>
              <a:rPr lang="ka-GE" sz="2000" i="1" dirty="0"/>
              <a:t>არის თუ არა ის მზად სასამართლოში წარსადგენად?</a:t>
            </a:r>
          </a:p>
        </p:txBody>
      </p:sp>
      <p:pic>
        <p:nvPicPr>
          <p:cNvPr id="11" name="Picture 10">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1039E094-4EB0-B34C-AC8A-850BF9448A2D}"/>
              </a:ext>
            </a:extLst>
          </p:cNvPr>
          <p:cNvPicPr>
            <a:picLocks noChangeAspect="1"/>
          </p:cNvPicPr>
          <p:nvPr/>
        </p:nvPicPr>
        <p:blipFill>
          <a:blip r:embed="rId3"/>
          <a:stretch>
            <a:fillRect/>
          </a:stretch>
        </p:blipFill>
        <p:spPr>
          <a:xfrm>
            <a:off x="5571460" y="2877133"/>
            <a:ext cx="3572540" cy="1598043"/>
          </a:xfrm>
          <a:prstGeom prst="rect">
            <a:avLst/>
          </a:prstGeom>
        </p:spPr>
      </p:pic>
    </p:spTree>
    <p:extLst>
      <p:ext uri="{BB962C8B-B14F-4D97-AF65-F5344CB8AC3E}">
        <p14:creationId xmlns:p14="http://schemas.microsoft.com/office/powerpoint/2010/main" val="40275326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ka-GE" sz="3200" dirty="0" smtClean="0">
              <a:latin typeface="Verdana" panose="020B0604030504040204" pitchFamily="34" charset="0"/>
              <a:ea typeface="Verdana" panose="020B0604030504040204" pitchFamily="34" charset="0"/>
            </a:endParaRPr>
          </a:p>
          <a:p>
            <a:pPr algn="r"/>
            <a:r>
              <a:rPr lang="ka-GE" sz="3200" dirty="0" smtClean="0">
                <a:latin typeface="Verdana" panose="020B0604030504040204" pitchFamily="34" charset="0"/>
              </a:rPr>
              <a:t>სიტუაციური კვლევა</a:t>
            </a:r>
          </a:p>
          <a:p>
            <a:pPr algn="r"/>
            <a:endParaRPr lang="ka-GE"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23</a:t>
            </a:fld>
            <a:endParaRPr lang="ka-GE" dirty="0"/>
          </a:p>
        </p:txBody>
      </p:sp>
      <p:pic>
        <p:nvPicPr>
          <p:cNvPr id="11" name="Picture 10">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1039E094-4EB0-B34C-AC8A-850BF9448A2D}"/>
              </a:ext>
            </a:extLst>
          </p:cNvPr>
          <p:cNvPicPr>
            <a:picLocks noChangeAspect="1"/>
          </p:cNvPicPr>
          <p:nvPr/>
        </p:nvPicPr>
        <p:blipFill>
          <a:blip r:embed="rId3"/>
          <a:stretch>
            <a:fillRect/>
          </a:stretch>
        </p:blipFill>
        <p:spPr>
          <a:xfrm>
            <a:off x="5603358" y="2877133"/>
            <a:ext cx="3540642" cy="1598043"/>
          </a:xfrm>
          <a:prstGeom prst="rect">
            <a:avLst/>
          </a:prstGeom>
        </p:spPr>
      </p:pic>
      <p:sp>
        <p:nvSpPr>
          <p:cNvPr id="7" name="Rectangle 6">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7FA81925-418B-D44C-9255-2AEBBFBC0ADA}"/>
              </a:ext>
            </a:extLst>
          </p:cNvPr>
          <p:cNvSpPr/>
          <p:nvPr/>
        </p:nvSpPr>
        <p:spPr>
          <a:xfrm>
            <a:off x="317508" y="989546"/>
            <a:ext cx="5285850" cy="5724644"/>
          </a:xfrm>
          <a:prstGeom prst="rect">
            <a:avLst/>
          </a:prstGeom>
        </p:spPr>
        <p:txBody>
          <a:bodyPr wrap="square">
            <a:spAutoFit/>
          </a:bodyPr>
          <a:lstStyle/>
          <a:p>
            <a:pPr marL="342900" indent="-342900" algn="just">
              <a:buFont typeface="Wingdings" pitchFamily="2" charset="2"/>
              <a:buChar char="Ø"/>
            </a:pPr>
            <a:r>
              <a:rPr lang="ka-GE" sz="2000" b="1" dirty="0">
                <a:solidFill>
                  <a:srgbClr val="FF0000"/>
                </a:solidFill>
              </a:rPr>
              <a:t>პირველი ჯგუფის კონკრეტული კითხვები:</a:t>
            </a:r>
          </a:p>
          <a:p>
            <a:pPr marL="342900" indent="-342900" algn="just">
              <a:buFont typeface="Wingdings" pitchFamily="2" charset="2"/>
              <a:buChar char="Ø"/>
            </a:pPr>
            <a:endParaRPr lang="ka-GE" sz="2000" b="1" dirty="0"/>
          </a:p>
          <a:p>
            <a:pPr marL="342900" indent="-342900">
              <a:buFont typeface="Arial" panose="020B0604020202020204" pitchFamily="34" charset="0"/>
              <a:buChar char="•"/>
            </a:pPr>
            <a:r>
              <a:rPr lang="ka-GE" i="1" dirty="0"/>
              <a:t>როგორ მოვიპოვოთ ინფორმაცია/მტკიცებულებები საპრიზო გათამაშებების შინაარსისა და ნამდვილობის შესახებ?</a:t>
            </a:r>
          </a:p>
          <a:p>
            <a:pPr marL="342900" indent="-342900">
              <a:buFont typeface="Arial" panose="020B0604020202020204" pitchFamily="34" charset="0"/>
              <a:buChar char="•"/>
            </a:pPr>
            <a:endParaRPr lang="ka-GE" i="1" dirty="0"/>
          </a:p>
          <a:p>
            <a:pPr marL="342900" indent="-342900">
              <a:buFont typeface="Arial" panose="020B0604020202020204" pitchFamily="34" charset="0"/>
              <a:buChar char="•"/>
            </a:pPr>
            <a:r>
              <a:rPr lang="ka-GE" i="1" dirty="0"/>
              <a:t>როგორ მოვიპოვოთ ინფორმაცია/მტკიცებულებები საპრიზო გათამაშებების ადმინისტრირების შესახებ?</a:t>
            </a:r>
          </a:p>
          <a:p>
            <a:pPr marL="342900" indent="-342900">
              <a:buFont typeface="Arial" panose="020B0604020202020204" pitchFamily="34" charset="0"/>
              <a:buChar char="•"/>
            </a:pPr>
            <a:endParaRPr lang="ka-GE" i="1" dirty="0"/>
          </a:p>
          <a:p>
            <a:pPr marL="342900" indent="-342900">
              <a:buFont typeface="Arial" panose="020B0604020202020204" pitchFamily="34" charset="0"/>
              <a:buChar char="•"/>
            </a:pPr>
            <a:r>
              <a:rPr lang="ka-GE" i="1" dirty="0"/>
              <a:t>როგორ შევამოწმოთ, მიადგა თუ არა ზიანი დაზარალებულებს?</a:t>
            </a:r>
          </a:p>
          <a:p>
            <a:pPr marL="342900" indent="-342900">
              <a:buFont typeface="Arial" panose="020B0604020202020204" pitchFamily="34" charset="0"/>
              <a:buChar char="•"/>
            </a:pPr>
            <a:endParaRPr lang="ka-GE" i="1" dirty="0"/>
          </a:p>
          <a:p>
            <a:pPr marL="342900" indent="-342900">
              <a:buFont typeface="Arial" panose="020B0604020202020204" pitchFamily="34" charset="0"/>
              <a:buChar char="•"/>
            </a:pPr>
            <a:r>
              <a:rPr lang="ka-GE" i="1" dirty="0"/>
              <a:t>როგორი შეიძლება იყოს </a:t>
            </a:r>
            <a:r>
              <a:rPr lang="ka-GE" i="1" dirty="0" smtClean="0"/>
              <a:t>სისხლის სამართლის </a:t>
            </a:r>
            <a:r>
              <a:rPr lang="ka-GE" i="1" dirty="0"/>
              <a:t>დანაშაულის პირველადი კვალიფიკაცია?</a:t>
            </a:r>
          </a:p>
          <a:p>
            <a:pPr marL="342900" indent="-342900">
              <a:buFont typeface="Arial" panose="020B0604020202020204" pitchFamily="34" charset="0"/>
              <a:buChar char="•"/>
            </a:pPr>
            <a:endParaRPr lang="ka-GE" i="1" dirty="0"/>
          </a:p>
          <a:p>
            <a:pPr marL="342900" indent="-342900">
              <a:buFont typeface="Arial" panose="020B0604020202020204" pitchFamily="34" charset="0"/>
              <a:buChar char="•"/>
            </a:pPr>
            <a:r>
              <a:rPr lang="ka-GE" i="1" dirty="0"/>
              <a:t>რა შეიძლება იყოს შემდეგი ნაბიჯი?</a:t>
            </a:r>
          </a:p>
        </p:txBody>
      </p:sp>
    </p:spTree>
    <p:extLst>
      <p:ext uri="{BB962C8B-B14F-4D97-AF65-F5344CB8AC3E}">
        <p14:creationId xmlns:p14="http://schemas.microsoft.com/office/powerpoint/2010/main" val="211913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ka-GE" sz="3200" dirty="0" smtClean="0">
              <a:latin typeface="Verdana" panose="020B0604030504040204" pitchFamily="34" charset="0"/>
              <a:ea typeface="Verdana" panose="020B0604030504040204" pitchFamily="34" charset="0"/>
            </a:endParaRPr>
          </a:p>
          <a:p>
            <a:pPr algn="r"/>
            <a:r>
              <a:rPr lang="ka-GE" sz="3200" dirty="0" smtClean="0">
                <a:latin typeface="Verdana" panose="020B0604030504040204" pitchFamily="34" charset="0"/>
              </a:rPr>
              <a:t>სიტუაციური კვლევა</a:t>
            </a:r>
          </a:p>
          <a:p>
            <a:pPr algn="r"/>
            <a:endParaRPr lang="ka-GE"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24</a:t>
            </a:fld>
            <a:endParaRPr lang="ka-GE" dirty="0"/>
          </a:p>
        </p:txBody>
      </p:sp>
      <p:pic>
        <p:nvPicPr>
          <p:cNvPr id="11" name="Picture 10">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1039E094-4EB0-B34C-AC8A-850BF9448A2D}"/>
              </a:ext>
            </a:extLst>
          </p:cNvPr>
          <p:cNvPicPr>
            <a:picLocks noChangeAspect="1"/>
          </p:cNvPicPr>
          <p:nvPr/>
        </p:nvPicPr>
        <p:blipFill>
          <a:blip r:embed="rId3"/>
          <a:stretch>
            <a:fillRect/>
          </a:stretch>
        </p:blipFill>
        <p:spPr>
          <a:xfrm>
            <a:off x="6198780" y="2887766"/>
            <a:ext cx="2945219" cy="1598043"/>
          </a:xfrm>
          <a:prstGeom prst="rect">
            <a:avLst/>
          </a:prstGeom>
        </p:spPr>
      </p:pic>
      <p:sp>
        <p:nvSpPr>
          <p:cNvPr id="8" name="Rectangle 7">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7FA81925-418B-D44C-9255-2AEBBFBC0ADA}"/>
              </a:ext>
            </a:extLst>
          </p:cNvPr>
          <p:cNvSpPr/>
          <p:nvPr/>
        </p:nvSpPr>
        <p:spPr>
          <a:xfrm>
            <a:off x="130982" y="748769"/>
            <a:ext cx="6163492" cy="5724644"/>
          </a:xfrm>
          <a:prstGeom prst="rect">
            <a:avLst/>
          </a:prstGeom>
        </p:spPr>
        <p:txBody>
          <a:bodyPr wrap="square">
            <a:spAutoFit/>
          </a:bodyPr>
          <a:lstStyle/>
          <a:p>
            <a:pPr marL="342900" indent="-342900" algn="just">
              <a:buFont typeface="Wingdings" pitchFamily="2" charset="2"/>
              <a:buChar char="Ø"/>
            </a:pPr>
            <a:endParaRPr lang="ka-GE" b="1" dirty="0" smtClean="0">
              <a:solidFill>
                <a:srgbClr val="FF0000"/>
              </a:solidFill>
            </a:endParaRPr>
          </a:p>
          <a:p>
            <a:pPr marL="342900" indent="-342900" algn="just">
              <a:buFont typeface="Wingdings" pitchFamily="2" charset="2"/>
              <a:buChar char="Ø"/>
            </a:pPr>
            <a:r>
              <a:rPr lang="ka-GE" b="1" dirty="0" smtClean="0">
                <a:solidFill>
                  <a:srgbClr val="FF0000"/>
                </a:solidFill>
              </a:rPr>
              <a:t>მეორე ჯგუფის კონკრეტული კითხვები:</a:t>
            </a:r>
          </a:p>
          <a:p>
            <a:pPr marL="342900" indent="-342900" algn="just">
              <a:buFont typeface="Wingdings" pitchFamily="2" charset="2"/>
              <a:buChar char="Ø"/>
            </a:pPr>
            <a:endParaRPr lang="ka-GE" sz="1400" b="1" dirty="0"/>
          </a:p>
          <a:p>
            <a:pPr marL="342900" indent="-342900">
              <a:buFont typeface="Arial" panose="020B0604020202020204" pitchFamily="34" charset="0"/>
              <a:buChar char="•"/>
            </a:pPr>
            <a:r>
              <a:rPr lang="ka-GE" sz="1600" i="1" dirty="0"/>
              <a:t>რა სახის </a:t>
            </a:r>
            <a:r>
              <a:rPr lang="ka-GE" sz="1600" i="1" dirty="0" smtClean="0"/>
              <a:t>მოთხოვნა </a:t>
            </a:r>
            <a:r>
              <a:rPr lang="ka-GE" sz="1600" i="1" dirty="0"/>
              <a:t>უნდა გაეგზავნოს ინტერნეტსერვისის პროვაიდერებს?</a:t>
            </a:r>
          </a:p>
          <a:p>
            <a:pPr marL="342900" indent="-342900">
              <a:buFont typeface="Arial" panose="020B0604020202020204" pitchFamily="34" charset="0"/>
              <a:buChar char="•"/>
            </a:pPr>
            <a:endParaRPr lang="ka-GE" sz="1600" i="1" dirty="0"/>
          </a:p>
          <a:p>
            <a:pPr marL="342900" indent="-342900">
              <a:buFont typeface="Arial" panose="020B0604020202020204" pitchFamily="34" charset="0"/>
              <a:buChar char="•"/>
            </a:pPr>
            <a:r>
              <a:rPr lang="ka-GE" sz="1600" i="1" dirty="0"/>
              <a:t>რა სახის ელექტრონული მტკიცებულებები უნდა იქნეს მოძიებული?</a:t>
            </a:r>
          </a:p>
          <a:p>
            <a:endParaRPr lang="ka-GE" sz="1600" i="1" dirty="0"/>
          </a:p>
          <a:p>
            <a:pPr marL="342900" indent="-342900">
              <a:buFont typeface="Arial" panose="020B0604020202020204" pitchFamily="34" charset="0"/>
              <a:buChar char="•"/>
            </a:pPr>
            <a:r>
              <a:rPr lang="ka-GE" sz="1600" i="1" dirty="0"/>
              <a:t>როგორ მოხდება თავდაპირველი ეჭვმიტანილების იდენტიფიცირება?</a:t>
            </a:r>
          </a:p>
          <a:p>
            <a:pPr marL="342900" indent="-342900">
              <a:buFont typeface="Arial" panose="020B0604020202020204" pitchFamily="34" charset="0"/>
              <a:buChar char="•"/>
            </a:pPr>
            <a:endParaRPr lang="ka-GE" sz="1600" i="1" dirty="0"/>
          </a:p>
          <a:p>
            <a:pPr marL="342900" indent="-342900">
              <a:buFont typeface="Arial" panose="020B0604020202020204" pitchFamily="34" charset="0"/>
              <a:buChar char="•"/>
            </a:pPr>
            <a:r>
              <a:rPr lang="ka-GE" sz="1600" i="1" dirty="0"/>
              <a:t>რა დამატებითი საგამოძიებო ქმედებები უნდა განხორციელდეს?</a:t>
            </a:r>
          </a:p>
          <a:p>
            <a:pPr marL="342900" indent="-342900">
              <a:buFont typeface="Arial" panose="020B0604020202020204" pitchFamily="34" charset="0"/>
              <a:buChar char="•"/>
            </a:pPr>
            <a:endParaRPr lang="ka-GE" sz="1600" i="1" dirty="0"/>
          </a:p>
          <a:p>
            <a:pPr marL="342900" indent="-342900">
              <a:buFont typeface="Arial" panose="020B0604020202020204" pitchFamily="34" charset="0"/>
              <a:buChar char="•"/>
            </a:pPr>
            <a:r>
              <a:rPr lang="ka-GE" sz="1600" i="1" dirty="0"/>
              <a:t>რეგისტრაციის სერტიფიკატების მოპოვება?</a:t>
            </a:r>
          </a:p>
          <a:p>
            <a:endParaRPr lang="ka-GE" sz="1600" i="1" dirty="0"/>
          </a:p>
          <a:p>
            <a:pPr marL="342900" indent="-342900">
              <a:buFont typeface="Arial" panose="020B0604020202020204" pitchFamily="34" charset="0"/>
              <a:buChar char="•"/>
            </a:pPr>
            <a:r>
              <a:rPr lang="ka-GE" sz="1600" i="1" dirty="0"/>
              <a:t>როგორ უნდა მოხდეს ფინანსური გარიგებების დადასტურება?</a:t>
            </a:r>
          </a:p>
          <a:p>
            <a:endParaRPr lang="ka-GE" sz="1600" i="1" dirty="0"/>
          </a:p>
          <a:p>
            <a:pPr marL="342900" indent="-342900">
              <a:buFont typeface="Arial" panose="020B0604020202020204" pitchFamily="34" charset="0"/>
              <a:buChar char="•"/>
            </a:pPr>
            <a:r>
              <a:rPr lang="ka-GE" sz="1600" i="1" dirty="0"/>
              <a:t>როგორი უნდა იყოს დანაშაულებრივი ქმედების დამატებითი კვალიფიკაცია?</a:t>
            </a:r>
          </a:p>
        </p:txBody>
      </p:sp>
    </p:spTree>
    <p:extLst>
      <p:ext uri="{BB962C8B-B14F-4D97-AF65-F5344CB8AC3E}">
        <p14:creationId xmlns:p14="http://schemas.microsoft.com/office/powerpoint/2010/main" val="22825154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ka-GE" sz="3200" dirty="0" smtClean="0">
              <a:latin typeface="Verdana" panose="020B0604030504040204" pitchFamily="34" charset="0"/>
              <a:ea typeface="Verdana" panose="020B0604030504040204" pitchFamily="34" charset="0"/>
            </a:endParaRPr>
          </a:p>
          <a:p>
            <a:pPr algn="r"/>
            <a:r>
              <a:rPr lang="ka-GE" sz="3200" dirty="0" smtClean="0">
                <a:latin typeface="Verdana" panose="020B0604030504040204" pitchFamily="34" charset="0"/>
              </a:rPr>
              <a:t>სიტუაციური კვლევა</a:t>
            </a:r>
          </a:p>
          <a:p>
            <a:pPr algn="r"/>
            <a:endParaRPr lang="ka-GE"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25</a:t>
            </a:fld>
            <a:endParaRPr lang="ka-GE" dirty="0"/>
          </a:p>
        </p:txBody>
      </p:sp>
      <p:pic>
        <p:nvPicPr>
          <p:cNvPr id="11" name="Picture 10">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1039E094-4EB0-B34C-AC8A-850BF9448A2D}"/>
              </a:ext>
            </a:extLst>
          </p:cNvPr>
          <p:cNvPicPr>
            <a:picLocks noChangeAspect="1"/>
          </p:cNvPicPr>
          <p:nvPr/>
        </p:nvPicPr>
        <p:blipFill>
          <a:blip r:embed="rId4"/>
          <a:stretch>
            <a:fillRect/>
          </a:stretch>
        </p:blipFill>
        <p:spPr>
          <a:xfrm>
            <a:off x="5879804" y="2887766"/>
            <a:ext cx="3264195" cy="1598043"/>
          </a:xfrm>
          <a:prstGeom prst="rect">
            <a:avLst/>
          </a:prstGeom>
        </p:spPr>
      </p:pic>
      <p:sp>
        <p:nvSpPr>
          <p:cNvPr id="8" name="Rectangle 7">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7FA81925-418B-D44C-9255-2AEBBFBC0ADA}"/>
              </a:ext>
            </a:extLst>
          </p:cNvPr>
          <p:cNvSpPr/>
          <p:nvPr/>
        </p:nvSpPr>
        <p:spPr>
          <a:xfrm>
            <a:off x="103620" y="937235"/>
            <a:ext cx="6052630" cy="5324535"/>
          </a:xfrm>
          <a:prstGeom prst="rect">
            <a:avLst/>
          </a:prstGeom>
        </p:spPr>
        <p:txBody>
          <a:bodyPr wrap="square">
            <a:spAutoFit/>
          </a:bodyPr>
          <a:lstStyle/>
          <a:p>
            <a:pPr algn="just"/>
            <a:endParaRPr lang="ka-GE" sz="1600" b="1" dirty="0"/>
          </a:p>
          <a:p>
            <a:pPr marL="342900" indent="-342900" algn="just">
              <a:buFont typeface="Wingdings" pitchFamily="2" charset="2"/>
              <a:buChar char="Ø"/>
            </a:pPr>
            <a:r>
              <a:rPr lang="ka-GE" sz="2000" b="1" dirty="0">
                <a:solidFill>
                  <a:srgbClr val="FF0000"/>
                </a:solidFill>
              </a:rPr>
              <a:t>მესამე ჯგუფის კონკრეტული კითხვები:</a:t>
            </a:r>
          </a:p>
          <a:p>
            <a:pPr marL="342900" indent="-342900" algn="just">
              <a:buFont typeface="Wingdings" pitchFamily="2" charset="2"/>
              <a:buChar char="Ø"/>
            </a:pPr>
            <a:endParaRPr lang="ka-GE" sz="1600" b="1" dirty="0"/>
          </a:p>
          <a:p>
            <a:pPr marL="342900" lvl="0" indent="-342900" fontAlgn="base">
              <a:spcBef>
                <a:spcPct val="0"/>
              </a:spcBef>
              <a:spcAft>
                <a:spcPct val="0"/>
              </a:spcAft>
              <a:buFont typeface="Arial" panose="020B0604020202020204" pitchFamily="34" charset="0"/>
              <a:buChar char="•"/>
            </a:pPr>
            <a:r>
              <a:rPr lang="ka-GE" i="1" dirty="0">
                <a:solidFill>
                  <a:prstClr val="black"/>
                </a:solidFill>
              </a:rPr>
              <a:t>რა სახის ელექტრონული მტკიცებულებები აჩვენებს </a:t>
            </a:r>
            <a:r>
              <a:rPr lang="ka-GE" i="1" dirty="0" smtClean="0">
                <a:solidFill>
                  <a:prstClr val="black"/>
                </a:solidFill>
              </a:rPr>
              <a:t>„B“ </a:t>
            </a:r>
            <a:r>
              <a:rPr lang="ka-GE" i="1" dirty="0">
                <a:solidFill>
                  <a:prstClr val="black"/>
                </a:solidFill>
              </a:rPr>
              <a:t>ქვეყანაში ანგარიშების არსებობას?</a:t>
            </a:r>
          </a:p>
          <a:p>
            <a:pPr lvl="0" fontAlgn="base">
              <a:spcBef>
                <a:spcPct val="0"/>
              </a:spcBef>
              <a:spcAft>
                <a:spcPct val="0"/>
              </a:spcAft>
            </a:pPr>
            <a:endParaRPr lang="ka-GE"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ka-GE" i="1" dirty="0">
                <a:solidFill>
                  <a:prstClr val="black"/>
                </a:solidFill>
              </a:rPr>
              <a:t>არსებობს თუ არა სივრცე </a:t>
            </a:r>
            <a:r>
              <a:rPr lang="ka-GE" i="1" dirty="0" smtClean="0">
                <a:solidFill>
                  <a:prstClr val="black"/>
                </a:solidFill>
              </a:rPr>
              <a:t>საჯარო და კერძო </a:t>
            </a:r>
            <a:r>
              <a:rPr lang="ka-GE" i="1" dirty="0">
                <a:solidFill>
                  <a:prstClr val="black"/>
                </a:solidFill>
              </a:rPr>
              <a:t>თანამშრომლობისთვის და როგორ?</a:t>
            </a:r>
          </a:p>
          <a:p>
            <a:pPr marL="342900" lvl="0" indent="-342900" fontAlgn="base">
              <a:spcBef>
                <a:spcPct val="0"/>
              </a:spcBef>
              <a:spcAft>
                <a:spcPct val="0"/>
              </a:spcAft>
              <a:buFont typeface="Arial" panose="020B0604020202020204" pitchFamily="34" charset="0"/>
              <a:buChar char="•"/>
            </a:pPr>
            <a:endParaRPr lang="ka-GE"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ka-GE" i="1" dirty="0">
                <a:solidFill>
                  <a:prstClr val="black"/>
                </a:solidFill>
              </a:rPr>
              <a:t>რა სახის მოქმედებებია მოსათხოვი </a:t>
            </a:r>
            <a:r>
              <a:rPr lang="ka-GE" i="1" dirty="0" smtClean="0">
                <a:solidFill>
                  <a:prstClr val="black"/>
                </a:solidFill>
              </a:rPr>
              <a:t>„B“ </a:t>
            </a:r>
            <a:r>
              <a:rPr lang="ka-GE" i="1" dirty="0">
                <a:solidFill>
                  <a:prstClr val="black"/>
                </a:solidFill>
              </a:rPr>
              <a:t>ქვეყნისგან და როგორ?</a:t>
            </a:r>
          </a:p>
          <a:p>
            <a:pPr lvl="0" fontAlgn="base">
              <a:spcBef>
                <a:spcPct val="0"/>
              </a:spcBef>
              <a:spcAft>
                <a:spcPct val="0"/>
              </a:spcAft>
            </a:pPr>
            <a:endParaRPr lang="ka-GE"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ka-GE" i="1" dirty="0">
                <a:solidFill>
                  <a:prstClr val="black"/>
                </a:solidFill>
              </a:rPr>
              <a:t>რა უნდა განხორციელდეს </a:t>
            </a:r>
            <a:r>
              <a:rPr lang="ka-GE" i="1" dirty="0" smtClean="0">
                <a:solidFill>
                  <a:prstClr val="black"/>
                </a:solidFill>
              </a:rPr>
              <a:t>„C“ </a:t>
            </a:r>
            <a:r>
              <a:rPr lang="ka-GE" i="1" dirty="0">
                <a:solidFill>
                  <a:prstClr val="black"/>
                </a:solidFill>
              </a:rPr>
              <a:t>ქვეყანაში </a:t>
            </a:r>
            <a:r>
              <a:rPr lang="ka-GE" i="1" dirty="0" smtClean="0">
                <a:solidFill>
                  <a:prstClr val="black"/>
                </a:solidFill>
              </a:rPr>
              <a:t>არსებულ ანგარიშებთან დაკავშირებული ინფორმაციით</a:t>
            </a:r>
            <a:r>
              <a:rPr lang="ka-GE" i="1" dirty="0">
                <a:solidFill>
                  <a:prstClr val="black"/>
                </a:solidFill>
              </a:rPr>
              <a:t>?</a:t>
            </a:r>
          </a:p>
          <a:p>
            <a:pPr lvl="0" fontAlgn="base">
              <a:spcBef>
                <a:spcPct val="0"/>
              </a:spcBef>
              <a:spcAft>
                <a:spcPct val="0"/>
              </a:spcAft>
            </a:pPr>
            <a:endParaRPr lang="ka-GE"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ka-GE" i="1" dirty="0">
                <a:solidFill>
                  <a:prstClr val="black"/>
                </a:solidFill>
              </a:rPr>
              <a:t>რა სახის მოქმედებებია მოსათხოვი </a:t>
            </a:r>
            <a:r>
              <a:rPr lang="ka-GE" i="1" dirty="0" smtClean="0">
                <a:solidFill>
                  <a:prstClr val="black"/>
                </a:solidFill>
              </a:rPr>
              <a:t>„C“ ქვეყნისგან </a:t>
            </a:r>
            <a:r>
              <a:rPr lang="ka-GE" i="1" dirty="0">
                <a:solidFill>
                  <a:prstClr val="black"/>
                </a:solidFill>
              </a:rPr>
              <a:t>და როგორ?</a:t>
            </a:r>
          </a:p>
          <a:p>
            <a:pPr marL="342900" lvl="0" indent="-342900" fontAlgn="base">
              <a:spcBef>
                <a:spcPct val="0"/>
              </a:spcBef>
              <a:spcAft>
                <a:spcPct val="0"/>
              </a:spcAft>
              <a:buFont typeface="Arial" panose="020B0604020202020204" pitchFamily="34" charset="0"/>
              <a:buChar char="•"/>
            </a:pPr>
            <a:endParaRPr lang="ka-GE"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ka-GE" i="1" dirty="0">
                <a:solidFill>
                  <a:prstClr val="black"/>
                </a:solidFill>
              </a:rPr>
              <a:t>რა სახის მოქმედებებია მოსათხოვი </a:t>
            </a:r>
            <a:r>
              <a:rPr lang="ka-GE" i="1" dirty="0" smtClean="0">
                <a:solidFill>
                  <a:prstClr val="black"/>
                </a:solidFill>
              </a:rPr>
              <a:t>„A“ </a:t>
            </a:r>
            <a:r>
              <a:rPr lang="ka-GE" i="1" dirty="0">
                <a:solidFill>
                  <a:prstClr val="black"/>
                </a:solidFill>
              </a:rPr>
              <a:t>ქვეყნისგან?</a:t>
            </a:r>
            <a:endParaRPr lang="ka-GE" i="1" dirty="0">
              <a:solidFill>
                <a:prstClr val="black"/>
              </a:solidFill>
              <a:ea typeface="ＭＳ Ｐゴシック" pitchFamily="34" charset="-128"/>
            </a:endParaRPr>
          </a:p>
        </p:txBody>
      </p:sp>
    </p:spTree>
    <p:extLst>
      <p:ext uri="{BB962C8B-B14F-4D97-AF65-F5344CB8AC3E}">
        <p14:creationId xmlns:p14="http://schemas.microsoft.com/office/powerpoint/2010/main" val="295024067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ka-GE" sz="3200" dirty="0" smtClean="0">
              <a:latin typeface="Verdana" panose="020B0604030504040204" pitchFamily="34" charset="0"/>
              <a:ea typeface="Verdana" panose="020B0604030504040204" pitchFamily="34" charset="0"/>
            </a:endParaRPr>
          </a:p>
          <a:p>
            <a:pPr algn="r"/>
            <a:r>
              <a:rPr lang="ka-GE" sz="3200" dirty="0" smtClean="0">
                <a:latin typeface="Verdana" panose="020B0604030504040204" pitchFamily="34" charset="0"/>
              </a:rPr>
              <a:t>სიტუაციური კვლევა</a:t>
            </a:r>
          </a:p>
          <a:p>
            <a:pPr algn="r"/>
            <a:endParaRPr lang="ka-GE"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26</a:t>
            </a:fld>
            <a:endParaRPr lang="ka-GE" dirty="0"/>
          </a:p>
        </p:txBody>
      </p:sp>
      <p:pic>
        <p:nvPicPr>
          <p:cNvPr id="11" name="Picture 10">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1039E094-4EB0-B34C-AC8A-850BF9448A2D}"/>
              </a:ext>
            </a:extLst>
          </p:cNvPr>
          <p:cNvPicPr>
            <a:picLocks noChangeAspect="1"/>
          </p:cNvPicPr>
          <p:nvPr/>
        </p:nvPicPr>
        <p:blipFill>
          <a:blip r:embed="rId4"/>
          <a:stretch>
            <a:fillRect/>
          </a:stretch>
        </p:blipFill>
        <p:spPr>
          <a:xfrm>
            <a:off x="5677786" y="2887766"/>
            <a:ext cx="3466214" cy="1598043"/>
          </a:xfrm>
          <a:prstGeom prst="rect">
            <a:avLst/>
          </a:prstGeom>
        </p:spPr>
      </p:pic>
      <p:sp>
        <p:nvSpPr>
          <p:cNvPr id="8" name="Rectangle 7">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7FA81925-418B-D44C-9255-2AEBBFBC0ADA}"/>
              </a:ext>
            </a:extLst>
          </p:cNvPr>
          <p:cNvSpPr/>
          <p:nvPr/>
        </p:nvSpPr>
        <p:spPr>
          <a:xfrm>
            <a:off x="130982" y="855242"/>
            <a:ext cx="5546804" cy="5632311"/>
          </a:xfrm>
          <a:prstGeom prst="rect">
            <a:avLst/>
          </a:prstGeom>
        </p:spPr>
        <p:txBody>
          <a:bodyPr wrap="square">
            <a:spAutoFit/>
          </a:bodyPr>
          <a:lstStyle/>
          <a:p>
            <a:pPr algn="just"/>
            <a:endParaRPr lang="ka-GE" sz="1600" b="1" dirty="0"/>
          </a:p>
          <a:p>
            <a:pPr marL="342900" lvl="0" indent="-342900" algn="just" fontAlgn="base">
              <a:spcBef>
                <a:spcPct val="0"/>
              </a:spcBef>
              <a:spcAft>
                <a:spcPct val="0"/>
              </a:spcAft>
              <a:buFont typeface="Wingdings" pitchFamily="2" charset="2"/>
              <a:buChar char="Ø"/>
            </a:pPr>
            <a:r>
              <a:rPr lang="ka-GE" sz="2000" b="1" dirty="0">
                <a:solidFill>
                  <a:srgbClr val="FF0000"/>
                </a:solidFill>
              </a:rPr>
              <a:t>მეოთხე ჯგუფის კონკრეტული კითხვები:</a:t>
            </a:r>
          </a:p>
          <a:p>
            <a:pPr marL="342900" lvl="0" indent="-342900" algn="just" fontAlgn="base">
              <a:spcBef>
                <a:spcPct val="0"/>
              </a:spcBef>
              <a:spcAft>
                <a:spcPct val="0"/>
              </a:spcAft>
              <a:buFont typeface="Wingdings" pitchFamily="2" charset="2"/>
              <a:buChar char="Ø"/>
            </a:pPr>
            <a:endParaRPr lang="ka-GE" b="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ka-GE" i="1" dirty="0">
                <a:solidFill>
                  <a:prstClr val="black"/>
                </a:solidFill>
              </a:rPr>
              <a:t>რა სახის ელექტრონული მტკიცებულებების მოთხოვნა მოხდება ახლა </a:t>
            </a:r>
            <a:r>
              <a:rPr lang="ka-GE" i="1" dirty="0" smtClean="0">
                <a:solidFill>
                  <a:prstClr val="black"/>
                </a:solidFill>
              </a:rPr>
              <a:t>„B“ </a:t>
            </a:r>
            <a:r>
              <a:rPr lang="ka-GE" i="1" dirty="0">
                <a:solidFill>
                  <a:prstClr val="black"/>
                </a:solidFill>
              </a:rPr>
              <a:t>ქვეყნისგან?</a:t>
            </a:r>
          </a:p>
          <a:p>
            <a:pPr marL="342900" lvl="0" indent="-342900" fontAlgn="base">
              <a:spcBef>
                <a:spcPct val="0"/>
              </a:spcBef>
              <a:spcAft>
                <a:spcPct val="0"/>
              </a:spcAft>
              <a:buFont typeface="Arial" panose="020B0604020202020204" pitchFamily="34" charset="0"/>
              <a:buChar char="•"/>
            </a:pPr>
            <a:endParaRPr lang="ka-GE"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ka-GE" i="1" dirty="0">
                <a:solidFill>
                  <a:prstClr val="black"/>
                </a:solidFill>
              </a:rPr>
              <a:t>ისევ არსებობს თუ არა სივრცე </a:t>
            </a:r>
            <a:r>
              <a:rPr lang="ka-GE" i="1" dirty="0" smtClean="0">
                <a:solidFill>
                  <a:prstClr val="black"/>
                </a:solidFill>
              </a:rPr>
              <a:t>საჯარო და კერძო </a:t>
            </a:r>
            <a:r>
              <a:rPr lang="ka-GE" i="1" dirty="0">
                <a:solidFill>
                  <a:prstClr val="black"/>
                </a:solidFill>
              </a:rPr>
              <a:t>თანამშრომლობისთვის და როგორ?</a:t>
            </a:r>
          </a:p>
          <a:p>
            <a:pPr marL="342900" lvl="0" indent="-342900" fontAlgn="base">
              <a:spcBef>
                <a:spcPct val="0"/>
              </a:spcBef>
              <a:spcAft>
                <a:spcPct val="0"/>
              </a:spcAft>
              <a:buFont typeface="Arial" panose="020B0604020202020204" pitchFamily="34" charset="0"/>
              <a:buChar char="•"/>
            </a:pPr>
            <a:endParaRPr lang="ka-GE"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ka-GE" i="1" dirty="0">
                <a:solidFill>
                  <a:prstClr val="black"/>
                </a:solidFill>
              </a:rPr>
              <a:t>რა მიმართულებით წავა ახლა გამოძიება </a:t>
            </a:r>
            <a:r>
              <a:rPr lang="ka-GE" i="1" dirty="0" smtClean="0">
                <a:solidFill>
                  <a:prstClr val="black"/>
                </a:solidFill>
              </a:rPr>
              <a:t>„A“ </a:t>
            </a:r>
            <a:r>
              <a:rPr lang="ka-GE" i="1" dirty="0">
                <a:solidFill>
                  <a:prstClr val="black"/>
                </a:solidFill>
              </a:rPr>
              <a:t>ქვეყანაში?</a:t>
            </a:r>
          </a:p>
          <a:p>
            <a:pPr marL="342900" lvl="0" indent="-342900" fontAlgn="base">
              <a:spcBef>
                <a:spcPct val="0"/>
              </a:spcBef>
              <a:spcAft>
                <a:spcPct val="0"/>
              </a:spcAft>
              <a:buFont typeface="Arial" panose="020B0604020202020204" pitchFamily="34" charset="0"/>
              <a:buChar char="•"/>
            </a:pPr>
            <a:endParaRPr lang="ka-GE"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ka-GE" i="1" dirty="0">
                <a:solidFill>
                  <a:prstClr val="black"/>
                </a:solidFill>
              </a:rPr>
              <a:t>რა სახის მოქმედებები განხორციელდება </a:t>
            </a:r>
            <a:r>
              <a:rPr lang="ka-GE" i="1" dirty="0" smtClean="0">
                <a:solidFill>
                  <a:prstClr val="black"/>
                </a:solidFill>
              </a:rPr>
              <a:t>„A“ </a:t>
            </a:r>
            <a:r>
              <a:rPr lang="ka-GE" i="1" dirty="0">
                <a:solidFill>
                  <a:prstClr val="black"/>
                </a:solidFill>
              </a:rPr>
              <a:t>ქვეყანაში და როგორ?</a:t>
            </a:r>
          </a:p>
          <a:p>
            <a:pPr marL="342900" lvl="0" indent="-342900" fontAlgn="base">
              <a:spcBef>
                <a:spcPct val="0"/>
              </a:spcBef>
              <a:spcAft>
                <a:spcPct val="0"/>
              </a:spcAft>
              <a:buFont typeface="Arial" panose="020B0604020202020204" pitchFamily="34" charset="0"/>
              <a:buChar char="•"/>
            </a:pPr>
            <a:endParaRPr lang="ka-GE"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ka-GE" i="1" dirty="0">
                <a:solidFill>
                  <a:prstClr val="black"/>
                </a:solidFill>
              </a:rPr>
              <a:t>სოციალური ქსელები და </a:t>
            </a:r>
            <a:r>
              <a:rPr lang="ka-GE" i="1" dirty="0" smtClean="0">
                <a:solidFill>
                  <a:prstClr val="black"/>
                </a:solidFill>
              </a:rPr>
              <a:t>VOIP </a:t>
            </a:r>
            <a:r>
              <a:rPr lang="ka-GE" i="1" dirty="0">
                <a:solidFill>
                  <a:prstClr val="black"/>
                </a:solidFill>
              </a:rPr>
              <a:t>როგორც მტკიცებულება?</a:t>
            </a:r>
          </a:p>
          <a:p>
            <a:pPr marL="342900" lvl="0" indent="-342900" fontAlgn="base">
              <a:spcBef>
                <a:spcPct val="0"/>
              </a:spcBef>
              <a:spcAft>
                <a:spcPct val="0"/>
              </a:spcAft>
              <a:buFont typeface="Arial" panose="020B0604020202020204" pitchFamily="34" charset="0"/>
              <a:buChar char="•"/>
            </a:pPr>
            <a:endParaRPr lang="ka-GE"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ka-GE" i="1" dirty="0">
                <a:solidFill>
                  <a:prstClr val="black"/>
                </a:solidFill>
              </a:rPr>
              <a:t>რა სახის მოქმედებებია მოსათხოვი </a:t>
            </a:r>
            <a:r>
              <a:rPr lang="ka-GE" i="1" dirty="0" smtClean="0">
                <a:solidFill>
                  <a:prstClr val="black"/>
                </a:solidFill>
              </a:rPr>
              <a:t>„E“ ქვეყნისგან?</a:t>
            </a:r>
            <a:endParaRPr lang="ka-GE" i="1" dirty="0">
              <a:solidFill>
                <a:prstClr val="black"/>
              </a:solidFill>
              <a:ea typeface="ＭＳ Ｐゴシック" pitchFamily="34" charset="-128"/>
            </a:endParaRPr>
          </a:p>
        </p:txBody>
      </p:sp>
    </p:spTree>
    <p:extLst>
      <p:ext uri="{BB962C8B-B14F-4D97-AF65-F5344CB8AC3E}">
        <p14:creationId xmlns:p14="http://schemas.microsoft.com/office/powerpoint/2010/main" val="292275984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0E1F2CE5-82EE-4D86-A1BA-A62E2F853B8E}" type="slidenum">
              <a:rPr lang="en-US" smtClean="0"/>
              <a:pPr>
                <a:defRPr/>
              </a:pPr>
              <a:t>27</a:t>
            </a:fld>
            <a:endParaRPr lang="ka-GE"/>
          </a:p>
        </p:txBody>
      </p:sp>
      <p:sp>
        <p:nvSpPr>
          <p:cNvPr id="4" name="Text Placeholder 3"/>
          <p:cNvSpPr>
            <a:spLocks noGrp="1"/>
          </p:cNvSpPr>
          <p:nvPr>
            <p:ph type="body" sz="quarter" idx="11"/>
          </p:nvPr>
        </p:nvSpPr>
        <p:spPr/>
        <p:txBody>
          <a:bodyPr/>
          <a:lstStyle/>
          <a:p>
            <a:r>
              <a:rPr lang="ka-GE" dirty="0" smtClean="0">
                <a:latin typeface="Verdana" panose="020B0604030504040204" pitchFamily="34" charset="0"/>
              </a:rPr>
              <a:t>სიტუაციური კვლევა</a:t>
            </a:r>
            <a:endParaRPr lang="ka-GE" dirty="0">
              <a:latin typeface="Verdana" panose="020B0604030504040204" pitchFamily="34" charset="0"/>
              <a:ea typeface="Verdana" panose="020B0604030504040204" pitchFamily="34" charset="0"/>
            </a:endParaRPr>
          </a:p>
        </p:txBody>
      </p:sp>
      <p:pic>
        <p:nvPicPr>
          <p:cNvPr id="3" name="Picture 2">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2239683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3006435"/>
            <a:ext cx="7886700" cy="3170527"/>
          </a:xfrm>
        </p:spPr>
        <p:txBody>
          <a:bodyPr/>
          <a:lstStyle/>
          <a:p>
            <a:pPr marL="0" indent="0" algn="ctr">
              <a:buNone/>
            </a:pPr>
            <a:r>
              <a:rPr lang="ka-GE" dirty="0" smtClean="0">
                <a:latin typeface="+mn-lt"/>
              </a:rPr>
              <a:t>მოდით, შევუდგეთ მუშაობას!</a:t>
            </a:r>
            <a:endParaRPr lang="de-DE" dirty="0">
              <a:latin typeface="+mn-lt"/>
            </a:endParaRPr>
          </a:p>
        </p:txBody>
      </p:sp>
      <p:sp>
        <p:nvSpPr>
          <p:cNvPr id="2" name="Slide Number Placeholder 1"/>
          <p:cNvSpPr>
            <a:spLocks noGrp="1"/>
          </p:cNvSpPr>
          <p:nvPr>
            <p:ph type="sldNum" sz="quarter" idx="10"/>
          </p:nvPr>
        </p:nvSpPr>
        <p:spPr/>
        <p:txBody>
          <a:bodyPr/>
          <a:lstStyle/>
          <a:p>
            <a:pPr>
              <a:defRPr/>
            </a:pPr>
            <a:fld id="{0E1F2CE5-82EE-4D86-A1BA-A62E2F853B8E}" type="slidenum">
              <a:rPr lang="en-US" smtClean="0"/>
              <a:pPr>
                <a:defRPr/>
              </a:pPr>
              <a:t>28</a:t>
            </a:fld>
            <a:endParaRPr lang="ka-GE"/>
          </a:p>
        </p:txBody>
      </p:sp>
      <p:sp>
        <p:nvSpPr>
          <p:cNvPr id="4" name="Text Placeholder 3"/>
          <p:cNvSpPr>
            <a:spLocks noGrp="1"/>
          </p:cNvSpPr>
          <p:nvPr>
            <p:ph type="body" sz="quarter" idx="11"/>
          </p:nvPr>
        </p:nvSpPr>
        <p:spPr/>
        <p:txBody>
          <a:bodyPr/>
          <a:lstStyle/>
          <a:p>
            <a:r>
              <a:rPr lang="ka-GE" dirty="0" smtClean="0">
                <a:latin typeface="Verdana" panose="020B0604030504040204" pitchFamily="34" charset="0"/>
              </a:rPr>
              <a:t>სიტუაციური კვლევა</a:t>
            </a:r>
            <a:endParaRPr lang="ka-GE"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1706355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0E1F2CE5-82EE-4D86-A1BA-A62E2F853B8E}" type="slidenum">
              <a:rPr lang="en-US" smtClean="0"/>
              <a:pPr>
                <a:defRPr/>
              </a:pPr>
              <a:t>29</a:t>
            </a:fld>
            <a:endParaRPr lang="ka-GE"/>
          </a:p>
        </p:txBody>
      </p:sp>
      <p:sp>
        <p:nvSpPr>
          <p:cNvPr id="11" name="Text Placeholder 3"/>
          <p:cNvSpPr>
            <a:spLocks noGrp="1"/>
          </p:cNvSpPr>
          <p:nvPr>
            <p:ph type="body" sz="quarter" idx="11"/>
          </p:nvPr>
        </p:nvSpPr>
        <p:spPr>
          <a:xfrm>
            <a:off x="2811463" y="0"/>
            <a:ext cx="6332537" cy="1035050"/>
          </a:xfrm>
        </p:spPr>
        <p:txBody>
          <a:bodyPr/>
          <a:lstStyle/>
          <a:p>
            <a:r>
              <a:rPr lang="ka-GE" dirty="0" smtClean="0">
                <a:latin typeface="Verdana" panose="020B0604030504040204" pitchFamily="34" charset="0"/>
              </a:rPr>
              <a:t>სიტუაციური კვლევა</a:t>
            </a:r>
            <a:endParaRPr lang="ka-GE" dirty="0">
              <a:latin typeface="Verdana" panose="020B0604030504040204" pitchFamily="34" charset="0"/>
              <a:ea typeface="Verdana" panose="020B0604030504040204" pitchFamily="34" charset="0"/>
            </a:endParaRPr>
          </a:p>
        </p:txBody>
      </p:sp>
      <p:sp>
        <p:nvSpPr>
          <p:cNvPr id="13" name="Rectangle 12"/>
          <p:cNvSpPr/>
          <p:nvPr/>
        </p:nvSpPr>
        <p:spPr>
          <a:xfrm>
            <a:off x="595423" y="3913633"/>
            <a:ext cx="4572000" cy="1323439"/>
          </a:xfrm>
          <a:prstGeom prst="rect">
            <a:avLst/>
          </a:prstGeom>
        </p:spPr>
        <p:txBody>
          <a:bodyPr>
            <a:spAutoFit/>
          </a:bodyPr>
          <a:lstStyle/>
          <a:p>
            <a:r>
              <a:rPr lang="ka-GE" dirty="0" smtClean="0"/>
              <a:t>ნაწილი ოთხი</a:t>
            </a:r>
            <a:r>
              <a:rPr dirty="0"/>
              <a:t/>
            </a:r>
            <a:br>
              <a:rPr dirty="0"/>
            </a:br>
            <a:r>
              <a:rPr lang="ka-GE" dirty="0" smtClean="0"/>
              <a:t>ჯგუფის ანგარიში</a:t>
            </a:r>
            <a:endParaRPr lang="ka-GE" sz="4000" b="1" dirty="0">
              <a:latin typeface="+mj-lt"/>
            </a:endParaRPr>
          </a:p>
        </p:txBody>
      </p:sp>
    </p:spTree>
    <p:extLst>
      <p:ext uri="{BB962C8B-B14F-4D97-AF65-F5344CB8AC3E}">
        <p14:creationId xmlns:p14="http://schemas.microsoft.com/office/powerpoint/2010/main" val="11464458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517EF97-6CC0-48A9-BC0E-433EC7B55211}" type="slidenum">
              <a:rPr lang="en-GB" smtClean="0"/>
              <a:pPr/>
              <a:t>3</a:t>
            </a:fld>
            <a:endParaRPr lang="ka-GE"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402080" y="82052"/>
            <a:ext cx="774192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a:latin typeface="Verdana" panose="020B0604030504040204" pitchFamily="34" charset="0"/>
              </a:rPr>
              <a:t>სესიის ამოცანები</a:t>
            </a:r>
          </a:p>
        </p:txBody>
      </p:sp>
      <p:sp>
        <p:nvSpPr>
          <p:cNvPr id="5" name="Rectangle 4">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7FA81925-418B-D44C-9255-2AEBBFBC0ADA}"/>
              </a:ext>
            </a:extLst>
          </p:cNvPr>
          <p:cNvSpPr/>
          <p:nvPr/>
        </p:nvSpPr>
        <p:spPr>
          <a:xfrm>
            <a:off x="106706" y="1327587"/>
            <a:ext cx="5842990" cy="4819781"/>
          </a:xfrm>
          <a:prstGeom prst="rect">
            <a:avLst/>
          </a:prstGeom>
        </p:spPr>
        <p:txBody>
          <a:bodyPr wrap="square">
            <a:spAutoFit/>
          </a:bodyPr>
          <a:lstStyle/>
          <a:p>
            <a:pPr marL="342900" indent="-342900">
              <a:lnSpc>
                <a:spcPct val="80000"/>
              </a:lnSpc>
              <a:buFont typeface="Arial" panose="020B0604020202020204" pitchFamily="34" charset="0"/>
              <a:buChar char="•"/>
            </a:pPr>
            <a:endParaRPr lang="ka-GE" sz="2400" dirty="0" smtClean="0"/>
          </a:p>
          <a:p>
            <a:pPr marL="342900" indent="-342900">
              <a:lnSpc>
                <a:spcPct val="80000"/>
              </a:lnSpc>
              <a:buFont typeface="Arial" panose="020B0604020202020204" pitchFamily="34" charset="0"/>
              <a:buChar char="•"/>
            </a:pPr>
            <a:r>
              <a:rPr lang="ka-GE" sz="2400" dirty="0" smtClean="0"/>
              <a:t>სიტუაციური კვლევის მოკლე მიმოხილვის ანალიზი გუნდურ გარემოში</a:t>
            </a:r>
          </a:p>
          <a:p>
            <a:pPr marL="342900" indent="-342900">
              <a:lnSpc>
                <a:spcPct val="80000"/>
              </a:lnSpc>
              <a:buFont typeface="Arial" panose="020B0604020202020204" pitchFamily="34" charset="0"/>
              <a:buChar char="•"/>
            </a:pPr>
            <a:endParaRPr lang="ka-GE" sz="2400" dirty="0"/>
          </a:p>
          <a:p>
            <a:pPr marL="342900" indent="-342900">
              <a:lnSpc>
                <a:spcPct val="80000"/>
              </a:lnSpc>
              <a:buFont typeface="Arial" panose="020B0604020202020204" pitchFamily="34" charset="0"/>
              <a:buChar char="•"/>
            </a:pPr>
            <a:r>
              <a:rPr lang="ka-GE" sz="2400" dirty="0"/>
              <a:t>მოსამართლეების კიბერდანაშაულის საბაზისო სასწავლო კურსის მსვლელობისას შეძენილი ცოდნის გამოყენება სიტუაციურ კვლევაში</a:t>
            </a:r>
          </a:p>
          <a:p>
            <a:pPr marL="342900" indent="-342900">
              <a:lnSpc>
                <a:spcPct val="80000"/>
              </a:lnSpc>
              <a:buFont typeface="Arial" panose="020B0604020202020204" pitchFamily="34" charset="0"/>
              <a:buChar char="•"/>
            </a:pPr>
            <a:endParaRPr lang="ka-GE" sz="2400" dirty="0"/>
          </a:p>
          <a:p>
            <a:pPr marL="342900" indent="-342900">
              <a:lnSpc>
                <a:spcPct val="80000"/>
              </a:lnSpc>
              <a:buFont typeface="Arial" panose="020B0604020202020204" pitchFamily="34" charset="0"/>
              <a:buChar char="•"/>
            </a:pPr>
            <a:r>
              <a:rPr lang="ka-GE" sz="2400" dirty="0"/>
              <a:t>სიტუაციური კვლევის </a:t>
            </a:r>
            <a:r>
              <a:rPr lang="ka-GE" sz="2400" dirty="0" smtClean="0"/>
              <a:t>დასკვნებზე </a:t>
            </a:r>
            <a:r>
              <a:rPr lang="ka-GE" sz="2400" dirty="0"/>
              <a:t>ანგარიშგება</a:t>
            </a:r>
          </a:p>
          <a:p>
            <a:pPr marL="342900" indent="-342900">
              <a:lnSpc>
                <a:spcPct val="80000"/>
              </a:lnSpc>
              <a:buFont typeface="Arial" panose="020B0604020202020204" pitchFamily="34" charset="0"/>
              <a:buChar char="•"/>
            </a:pPr>
            <a:endParaRPr lang="ka-GE" sz="2400" dirty="0"/>
          </a:p>
          <a:p>
            <a:pPr marL="342900" indent="-342900">
              <a:lnSpc>
                <a:spcPct val="80000"/>
              </a:lnSpc>
              <a:buFont typeface="Arial" panose="020B0604020202020204" pitchFamily="34" charset="0"/>
              <a:buChar char="•"/>
            </a:pPr>
            <a:r>
              <a:rPr lang="ka-GE" sz="2400" dirty="0" smtClean="0"/>
              <a:t>გააზრება, </a:t>
            </a:r>
            <a:r>
              <a:rPr lang="ka-GE" sz="2400" dirty="0"/>
              <a:t>თუ რა უნდა იყოს შემდეგი ნაბიჯი უნარების განვითარების თვალსაზრისით</a:t>
            </a:r>
          </a:p>
        </p:txBody>
      </p:sp>
      <p:pic>
        <p:nvPicPr>
          <p:cNvPr id="7" name="Picture 6">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EF3A38F1-629E-D64F-8FB1-A26347BAB099}"/>
              </a:ext>
            </a:extLst>
          </p:cNvPr>
          <p:cNvPicPr>
            <a:picLocks noChangeAspect="1"/>
          </p:cNvPicPr>
          <p:nvPr/>
        </p:nvPicPr>
        <p:blipFill>
          <a:blip r:embed="rId3"/>
          <a:stretch>
            <a:fillRect/>
          </a:stretch>
        </p:blipFill>
        <p:spPr>
          <a:xfrm>
            <a:off x="6228977" y="2430730"/>
            <a:ext cx="2808317" cy="2150117"/>
          </a:xfrm>
          <a:prstGeom prst="rect">
            <a:avLst/>
          </a:prstGeom>
        </p:spPr>
      </p:pic>
    </p:spTree>
    <p:extLst>
      <p:ext uri="{BB962C8B-B14F-4D97-AF65-F5344CB8AC3E}">
        <p14:creationId xmlns:p14="http://schemas.microsoft.com/office/powerpoint/2010/main" val="13014096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593093" y="2893974"/>
            <a:ext cx="7886700" cy="1500187"/>
          </a:xfrm>
        </p:spPr>
        <p:txBody>
          <a:bodyPr/>
          <a:lstStyle/>
          <a:p>
            <a:pPr lvl="0" algn="ctr" defTabSz="457200" fontAlgn="base">
              <a:lnSpc>
                <a:spcPct val="80000"/>
              </a:lnSpc>
              <a:spcAft>
                <a:spcPct val="0"/>
              </a:spcAft>
            </a:pPr>
            <a:r>
              <a:t/>
            </a:r>
            <a:br/>
            <a:endParaRPr lang="ka-GE" dirty="0"/>
          </a:p>
        </p:txBody>
      </p:sp>
      <p:sp>
        <p:nvSpPr>
          <p:cNvPr id="2" name="Slide Number Placeholder 1"/>
          <p:cNvSpPr>
            <a:spLocks noGrp="1"/>
          </p:cNvSpPr>
          <p:nvPr>
            <p:ph type="sldNum" sz="quarter" idx="10"/>
          </p:nvPr>
        </p:nvSpPr>
        <p:spPr/>
        <p:txBody>
          <a:bodyPr/>
          <a:lstStyle/>
          <a:p>
            <a:pPr>
              <a:defRPr/>
            </a:pPr>
            <a:fld id="{0E1F2CE5-82EE-4D86-A1BA-A62E2F853B8E}" type="slidenum">
              <a:rPr lang="en-US" smtClean="0"/>
              <a:pPr>
                <a:defRPr/>
              </a:pPr>
              <a:t>30</a:t>
            </a:fld>
            <a:endParaRPr lang="ka-GE"/>
          </a:p>
        </p:txBody>
      </p:sp>
      <p:sp>
        <p:nvSpPr>
          <p:cNvPr id="11" name="Text Placeholder 3"/>
          <p:cNvSpPr>
            <a:spLocks noGrp="1"/>
          </p:cNvSpPr>
          <p:nvPr>
            <p:ph type="body" sz="quarter" idx="11"/>
          </p:nvPr>
        </p:nvSpPr>
        <p:spPr>
          <a:xfrm>
            <a:off x="2811463" y="0"/>
            <a:ext cx="6332537" cy="1035050"/>
          </a:xfrm>
        </p:spPr>
        <p:txBody>
          <a:bodyPr/>
          <a:lstStyle/>
          <a:p>
            <a:r>
              <a:rPr lang="ka-GE" dirty="0" smtClean="0">
                <a:latin typeface="Verdana" panose="020B0604030504040204" pitchFamily="34" charset="0"/>
              </a:rPr>
              <a:t>სიტუაციური კვლევა</a:t>
            </a:r>
            <a:endParaRPr lang="ka-GE" dirty="0">
              <a:latin typeface="Verdana" panose="020B0604030504040204" pitchFamily="34" charset="0"/>
              <a:ea typeface="Verdana" panose="020B0604030504040204" pitchFamily="34" charset="0"/>
            </a:endParaRPr>
          </a:p>
        </p:txBody>
      </p:sp>
      <p:graphicFrame>
        <p:nvGraphicFramePr>
          <p:cNvPr id="5" name="Diagram 4">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8DC8448A-50C6-47D4-949D-D903CF333351}"/>
              </a:ext>
            </a:extLst>
          </p:cNvPr>
          <p:cNvGraphicFramePr/>
          <p:nvPr>
            <p:extLst>
              <p:ext uri="{D42A27DB-BD31-4B8C-83A1-F6EECF244321}">
                <p14:modId xmlns:p14="http://schemas.microsoft.com/office/powerpoint/2010/main" val="1763506095"/>
              </p:ext>
            </p:extLst>
          </p:nvPr>
        </p:nvGraphicFramePr>
        <p:xfrm>
          <a:off x="1071981" y="1208690"/>
          <a:ext cx="7000037" cy="50449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0512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5">
                                            <p:graphicEl>
                                              <a:dgm id="{25FF0AF6-0F9B-4564-8F59-531EF8B4C838}"/>
                                            </p:graphicEl>
                                          </p:spTgt>
                                        </p:tgtEl>
                                        <p:attrNameLst>
                                          <p:attrName>style.visibility</p:attrName>
                                        </p:attrNameLst>
                                      </p:cBhvr>
                                      <p:to>
                                        <p:strVal val="visible"/>
                                      </p:to>
                                    </p:set>
                                    <p:anim calcmode="lin" valueType="num">
                                      <p:cBhvr additive="base">
                                        <p:cTn id="7" dur="500" fill="hold"/>
                                        <p:tgtEl>
                                          <p:spTgt spid="5">
                                            <p:graphicEl>
                                              <a:dgm id="{25FF0AF6-0F9B-4564-8F59-531EF8B4C838}"/>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25FF0AF6-0F9B-4564-8F59-531EF8B4C838}"/>
                                            </p:graphic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5">
                                            <p:graphicEl>
                                              <a:dgm id="{7E3EBF11-45EA-455A-A4AB-6FD193E2F19E}"/>
                                            </p:graphicEl>
                                          </p:spTgt>
                                        </p:tgtEl>
                                        <p:attrNameLst>
                                          <p:attrName>style.visibility</p:attrName>
                                        </p:attrNameLst>
                                      </p:cBhvr>
                                      <p:to>
                                        <p:strVal val="visible"/>
                                      </p:to>
                                    </p:set>
                                    <p:anim calcmode="lin" valueType="num">
                                      <p:cBhvr additive="base">
                                        <p:cTn id="13" dur="500" fill="hold"/>
                                        <p:tgtEl>
                                          <p:spTgt spid="5">
                                            <p:graphicEl>
                                              <a:dgm id="{7E3EBF11-45EA-455A-A4AB-6FD193E2F19E}"/>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7E3EBF11-45EA-455A-A4AB-6FD193E2F19E}"/>
                                            </p:graphicEl>
                                          </p:spTgt>
                                        </p:tgtEl>
                                        <p:attrNameLst>
                                          <p:attrName>ppt_y</p:attrName>
                                        </p:attrNameLst>
                                      </p:cBhvr>
                                      <p:tavLst>
                                        <p:tav tm="0">
                                          <p:val>
                                            <p:strVal val="0-#ppt_h/2"/>
                                          </p:val>
                                        </p:tav>
                                        <p:tav tm="100000">
                                          <p:val>
                                            <p:strVal val="#ppt_y"/>
                                          </p:val>
                                        </p:tav>
                                      </p:tavLst>
                                    </p:anim>
                                  </p:childTnLst>
                                </p:cTn>
                              </p:par>
                              <p:par>
                                <p:cTn id="15" presetID="2" presetClass="entr" presetSubtype="1" fill="hold" grpId="0" nodeType="withEffect">
                                  <p:stCondLst>
                                    <p:cond delay="0"/>
                                  </p:stCondLst>
                                  <p:childTnLst>
                                    <p:set>
                                      <p:cBhvr>
                                        <p:cTn id="16" dur="1" fill="hold">
                                          <p:stCondLst>
                                            <p:cond delay="0"/>
                                          </p:stCondLst>
                                        </p:cTn>
                                        <p:tgtEl>
                                          <p:spTgt spid="5">
                                            <p:graphicEl>
                                              <a:dgm id="{2EB2D00E-EF3D-4380-852E-C53664D906D5}"/>
                                            </p:graphicEl>
                                          </p:spTgt>
                                        </p:tgtEl>
                                        <p:attrNameLst>
                                          <p:attrName>style.visibility</p:attrName>
                                        </p:attrNameLst>
                                      </p:cBhvr>
                                      <p:to>
                                        <p:strVal val="visible"/>
                                      </p:to>
                                    </p:set>
                                    <p:anim calcmode="lin" valueType="num">
                                      <p:cBhvr additive="base">
                                        <p:cTn id="17" dur="500" fill="hold"/>
                                        <p:tgtEl>
                                          <p:spTgt spid="5">
                                            <p:graphicEl>
                                              <a:dgm id="{2EB2D00E-EF3D-4380-852E-C53664D906D5}"/>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graphicEl>
                                              <a:dgm id="{2EB2D00E-EF3D-4380-852E-C53664D906D5}"/>
                                            </p:graphicEl>
                                          </p:spTgt>
                                        </p:tgtEl>
                                        <p:attrNameLst>
                                          <p:attrName>ppt_y</p:attrName>
                                        </p:attrNameLst>
                                      </p:cBhvr>
                                      <p:tavLst>
                                        <p:tav tm="0">
                                          <p:val>
                                            <p:strVal val="0-#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1" fill="hold" grpId="0" nodeType="clickEffect">
                                  <p:stCondLst>
                                    <p:cond delay="0"/>
                                  </p:stCondLst>
                                  <p:childTnLst>
                                    <p:set>
                                      <p:cBhvr>
                                        <p:cTn id="22" dur="1" fill="hold">
                                          <p:stCondLst>
                                            <p:cond delay="0"/>
                                          </p:stCondLst>
                                        </p:cTn>
                                        <p:tgtEl>
                                          <p:spTgt spid="5">
                                            <p:graphicEl>
                                              <a:dgm id="{FC7770C3-5526-458A-BC2A-94CDDCCA40D9}"/>
                                            </p:graphicEl>
                                          </p:spTgt>
                                        </p:tgtEl>
                                        <p:attrNameLst>
                                          <p:attrName>style.visibility</p:attrName>
                                        </p:attrNameLst>
                                      </p:cBhvr>
                                      <p:to>
                                        <p:strVal val="visible"/>
                                      </p:to>
                                    </p:set>
                                    <p:anim calcmode="lin" valueType="num">
                                      <p:cBhvr additive="base">
                                        <p:cTn id="23" dur="500" fill="hold"/>
                                        <p:tgtEl>
                                          <p:spTgt spid="5">
                                            <p:graphicEl>
                                              <a:dgm id="{FC7770C3-5526-458A-BC2A-94CDDCCA40D9}"/>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FC7770C3-5526-458A-BC2A-94CDDCCA40D9}"/>
                                            </p:graphicEl>
                                          </p:spTgt>
                                        </p:tgtEl>
                                        <p:attrNameLst>
                                          <p:attrName>ppt_y</p:attrName>
                                        </p:attrNameLst>
                                      </p:cBhvr>
                                      <p:tavLst>
                                        <p:tav tm="0">
                                          <p:val>
                                            <p:strVal val="0-#ppt_h/2"/>
                                          </p:val>
                                        </p:tav>
                                        <p:tav tm="100000">
                                          <p:val>
                                            <p:strVal val="#ppt_y"/>
                                          </p:val>
                                        </p:tav>
                                      </p:tavLst>
                                    </p:anim>
                                  </p:childTnLst>
                                </p:cTn>
                              </p:par>
                              <p:par>
                                <p:cTn id="25" presetID="2" presetClass="entr" presetSubtype="1" fill="hold" grpId="0" nodeType="withEffect">
                                  <p:stCondLst>
                                    <p:cond delay="0"/>
                                  </p:stCondLst>
                                  <p:childTnLst>
                                    <p:set>
                                      <p:cBhvr>
                                        <p:cTn id="26" dur="1" fill="hold">
                                          <p:stCondLst>
                                            <p:cond delay="0"/>
                                          </p:stCondLst>
                                        </p:cTn>
                                        <p:tgtEl>
                                          <p:spTgt spid="5">
                                            <p:graphicEl>
                                              <a:dgm id="{4876D40E-5D08-40AA-9799-D741009083C6}"/>
                                            </p:graphicEl>
                                          </p:spTgt>
                                        </p:tgtEl>
                                        <p:attrNameLst>
                                          <p:attrName>style.visibility</p:attrName>
                                        </p:attrNameLst>
                                      </p:cBhvr>
                                      <p:to>
                                        <p:strVal val="visible"/>
                                      </p:to>
                                    </p:set>
                                    <p:anim calcmode="lin" valueType="num">
                                      <p:cBhvr additive="base">
                                        <p:cTn id="27" dur="500" fill="hold"/>
                                        <p:tgtEl>
                                          <p:spTgt spid="5">
                                            <p:graphicEl>
                                              <a:dgm id="{4876D40E-5D08-40AA-9799-D741009083C6}"/>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graphicEl>
                                              <a:dgm id="{4876D40E-5D08-40AA-9799-D741009083C6}"/>
                                            </p:graphicEl>
                                          </p:spTgt>
                                        </p:tgtEl>
                                        <p:attrNameLst>
                                          <p:attrName>ppt_y</p:attrName>
                                        </p:attrNameLst>
                                      </p:cBhvr>
                                      <p:tavLst>
                                        <p:tav tm="0">
                                          <p:val>
                                            <p:strVal val="0-#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1" fill="hold" grpId="0" nodeType="clickEffect">
                                  <p:stCondLst>
                                    <p:cond delay="0"/>
                                  </p:stCondLst>
                                  <p:childTnLst>
                                    <p:set>
                                      <p:cBhvr>
                                        <p:cTn id="32" dur="1" fill="hold">
                                          <p:stCondLst>
                                            <p:cond delay="0"/>
                                          </p:stCondLst>
                                        </p:cTn>
                                        <p:tgtEl>
                                          <p:spTgt spid="5">
                                            <p:graphicEl>
                                              <a:dgm id="{71815630-E4B9-4B38-9C0D-BA9E18304406}"/>
                                            </p:graphicEl>
                                          </p:spTgt>
                                        </p:tgtEl>
                                        <p:attrNameLst>
                                          <p:attrName>style.visibility</p:attrName>
                                        </p:attrNameLst>
                                      </p:cBhvr>
                                      <p:to>
                                        <p:strVal val="visible"/>
                                      </p:to>
                                    </p:set>
                                    <p:anim calcmode="lin" valueType="num">
                                      <p:cBhvr additive="base">
                                        <p:cTn id="33" dur="500" fill="hold"/>
                                        <p:tgtEl>
                                          <p:spTgt spid="5">
                                            <p:graphicEl>
                                              <a:dgm id="{71815630-E4B9-4B38-9C0D-BA9E18304406}"/>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graphicEl>
                                              <a:dgm id="{71815630-E4B9-4B38-9C0D-BA9E18304406}"/>
                                            </p:graphicEl>
                                          </p:spTgt>
                                        </p:tgtEl>
                                        <p:attrNameLst>
                                          <p:attrName>ppt_y</p:attrName>
                                        </p:attrNameLst>
                                      </p:cBhvr>
                                      <p:tavLst>
                                        <p:tav tm="0">
                                          <p:val>
                                            <p:strVal val="0-#ppt_h/2"/>
                                          </p:val>
                                        </p:tav>
                                        <p:tav tm="100000">
                                          <p:val>
                                            <p:strVal val="#ppt_y"/>
                                          </p:val>
                                        </p:tav>
                                      </p:tavLst>
                                    </p:anim>
                                  </p:childTnLst>
                                </p:cTn>
                              </p:par>
                              <p:par>
                                <p:cTn id="35" presetID="2" presetClass="entr" presetSubtype="1" fill="hold" grpId="0" nodeType="withEffect">
                                  <p:stCondLst>
                                    <p:cond delay="0"/>
                                  </p:stCondLst>
                                  <p:childTnLst>
                                    <p:set>
                                      <p:cBhvr>
                                        <p:cTn id="36" dur="1" fill="hold">
                                          <p:stCondLst>
                                            <p:cond delay="0"/>
                                          </p:stCondLst>
                                        </p:cTn>
                                        <p:tgtEl>
                                          <p:spTgt spid="5">
                                            <p:graphicEl>
                                              <a:dgm id="{3D5F3141-0B64-40AD-8ED1-62F8414D55B7}"/>
                                            </p:graphicEl>
                                          </p:spTgt>
                                        </p:tgtEl>
                                        <p:attrNameLst>
                                          <p:attrName>style.visibility</p:attrName>
                                        </p:attrNameLst>
                                      </p:cBhvr>
                                      <p:to>
                                        <p:strVal val="visible"/>
                                      </p:to>
                                    </p:set>
                                    <p:anim calcmode="lin" valueType="num">
                                      <p:cBhvr additive="base">
                                        <p:cTn id="37" dur="500" fill="hold"/>
                                        <p:tgtEl>
                                          <p:spTgt spid="5">
                                            <p:graphicEl>
                                              <a:dgm id="{3D5F3141-0B64-40AD-8ED1-62F8414D55B7}"/>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graphicEl>
                                              <a:dgm id="{3D5F3141-0B64-40AD-8ED1-62F8414D55B7}"/>
                                            </p:graphic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0E1F2CE5-82EE-4D86-A1BA-A62E2F853B8E}" type="slidenum">
              <a:rPr lang="en-US" smtClean="0"/>
              <a:pPr>
                <a:defRPr/>
              </a:pPr>
              <a:t>31</a:t>
            </a:fld>
            <a:endParaRPr lang="ka-GE"/>
          </a:p>
        </p:txBody>
      </p:sp>
      <p:sp>
        <p:nvSpPr>
          <p:cNvPr id="4" name="Text Placeholder 3"/>
          <p:cNvSpPr>
            <a:spLocks noGrp="1"/>
          </p:cNvSpPr>
          <p:nvPr>
            <p:ph type="body" sz="quarter" idx="11"/>
          </p:nvPr>
        </p:nvSpPr>
        <p:spPr/>
        <p:txBody>
          <a:bodyPr/>
          <a:lstStyle/>
          <a:p>
            <a:r>
              <a:rPr lang="ka-GE" dirty="0" smtClean="0">
                <a:latin typeface="Verdana" panose="020B0604030504040204" pitchFamily="34" charset="0"/>
              </a:rPr>
              <a:t>სიტუაციური კვლევა</a:t>
            </a:r>
            <a:endParaRPr lang="ka-GE" dirty="0">
              <a:latin typeface="Verdana" panose="020B0604030504040204" pitchFamily="34" charset="0"/>
              <a:ea typeface="Verdana" panose="020B0604030504040204" pitchFamily="34" charset="0"/>
            </a:endParaRPr>
          </a:p>
        </p:txBody>
      </p:sp>
      <p:pic>
        <p:nvPicPr>
          <p:cNvPr id="3" name="Picture 2">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28853212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49C04F3A-82BD-4011-AADB-1F79FD7DF4BC}" type="slidenum">
              <a:rPr lang="en-GB" smtClean="0"/>
              <a:pPr/>
              <a:t>32</a:t>
            </a:fld>
            <a:endParaRPr lang="ka-GE" dirty="0"/>
          </a:p>
        </p:txBody>
      </p:sp>
      <p:sp>
        <p:nvSpPr>
          <p:cNvPr id="6" name="Text Placeholder 5"/>
          <p:cNvSpPr>
            <a:spLocks noGrp="1"/>
          </p:cNvSpPr>
          <p:nvPr>
            <p:ph type="body" sz="quarter" idx="11"/>
          </p:nvPr>
        </p:nvSpPr>
        <p:spPr/>
        <p:txBody>
          <a:bodyPr>
            <a:normAutofit fontScale="77500" lnSpcReduction="20000"/>
          </a:bodyPr>
          <a:lstStyle/>
          <a:p>
            <a:endParaRPr lang="ka-GE" dirty="0" smtClean="0"/>
          </a:p>
          <a:p>
            <a:r>
              <a:rPr lang="ka-GE" dirty="0" smtClean="0">
                <a:latin typeface="Verdana" panose="020B0604030504040204" pitchFamily="34" charset="0"/>
              </a:rPr>
              <a:t>კიბერდანაშაულთან ბრძოლის უნარების განვითარება</a:t>
            </a:r>
          </a:p>
          <a:p>
            <a:endParaRPr lang="ka-GE" dirty="0"/>
          </a:p>
        </p:txBody>
      </p:sp>
      <p:sp>
        <p:nvSpPr>
          <p:cNvPr id="9" name="Rectangle 8"/>
          <p:cNvSpPr/>
          <p:nvPr/>
        </p:nvSpPr>
        <p:spPr>
          <a:xfrm>
            <a:off x="595423" y="3913633"/>
            <a:ext cx="4572000" cy="1323439"/>
          </a:xfrm>
          <a:prstGeom prst="rect">
            <a:avLst/>
          </a:prstGeom>
        </p:spPr>
        <p:txBody>
          <a:bodyPr>
            <a:spAutoFit/>
          </a:bodyPr>
          <a:lstStyle/>
          <a:p>
            <a:r>
              <a:rPr lang="ka-GE" smtClean="0"/>
              <a:t>ნაწილი ხუთი</a:t>
            </a:r>
            <a:r>
              <a:t/>
            </a:r>
            <a:br/>
            <a:r>
              <a:rPr lang="ka-GE" smtClean="0"/>
              <a:t>დასკვნები</a:t>
            </a:r>
            <a:endParaRPr lang="ka-GE" sz="4000" b="1" dirty="0">
              <a:latin typeface="+mj-lt"/>
            </a:endParaRPr>
          </a:p>
        </p:txBody>
      </p:sp>
    </p:spTree>
    <p:extLst>
      <p:ext uri="{BB962C8B-B14F-4D97-AF65-F5344CB8AC3E}">
        <p14:creationId xmlns:p14="http://schemas.microsoft.com/office/powerpoint/2010/main" val="7898125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49C04F3A-82BD-4011-AADB-1F79FD7DF4BC}" type="slidenum">
              <a:rPr lang="en-GB" smtClean="0"/>
              <a:pPr/>
              <a:t>33</a:t>
            </a:fld>
            <a:endParaRPr lang="ka-GE" dirty="0"/>
          </a:p>
        </p:txBody>
      </p:sp>
      <p:sp>
        <p:nvSpPr>
          <p:cNvPr id="5" name="Text Placeholder 4"/>
          <p:cNvSpPr>
            <a:spLocks noGrp="1"/>
          </p:cNvSpPr>
          <p:nvPr>
            <p:ph type="body" sz="quarter" idx="11"/>
          </p:nvPr>
        </p:nvSpPr>
        <p:spPr/>
        <p:txBody>
          <a:bodyPr>
            <a:normAutofit lnSpcReduction="10000"/>
          </a:bodyPr>
          <a:lstStyle/>
          <a:p>
            <a:endParaRPr lang="ka-GE" b="1" dirty="0" smtClean="0">
              <a:ea typeface="ＭＳ Ｐゴシック" pitchFamily="34" charset="-128"/>
            </a:endParaRPr>
          </a:p>
          <a:p>
            <a:r>
              <a:rPr lang="ka-GE" dirty="0" smtClean="0">
                <a:latin typeface="Verdana" panose="020B0604030504040204" pitchFamily="34" charset="0"/>
              </a:rPr>
              <a:t>სესიის ამოცანები</a:t>
            </a:r>
          </a:p>
          <a:p>
            <a:endParaRPr lang="ka-GE" dirty="0"/>
          </a:p>
        </p:txBody>
      </p:sp>
      <p:sp>
        <p:nvSpPr>
          <p:cNvPr id="6" name="Rectangle 5">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7FA81925-418B-D44C-9255-2AEBBFBC0ADA}"/>
              </a:ext>
            </a:extLst>
          </p:cNvPr>
          <p:cNvSpPr/>
          <p:nvPr/>
        </p:nvSpPr>
        <p:spPr>
          <a:xfrm>
            <a:off x="253218" y="1255160"/>
            <a:ext cx="4677508" cy="4979505"/>
          </a:xfrm>
          <a:prstGeom prst="rect">
            <a:avLst/>
          </a:prstGeom>
        </p:spPr>
        <p:txBody>
          <a:bodyPr wrap="square">
            <a:spAutoFit/>
          </a:bodyPr>
          <a:lstStyle/>
          <a:p>
            <a:pPr marL="342900" indent="-342900">
              <a:lnSpc>
                <a:spcPct val="80000"/>
              </a:lnSpc>
              <a:buFont typeface="Wingdings" pitchFamily="2" charset="2"/>
              <a:buChar char="ü"/>
            </a:pPr>
            <a:r>
              <a:rPr lang="ka-GE" sz="2200" i="1" dirty="0"/>
              <a:t>სიტუაციური კვლევის მოკლე მიმოხილვის ანალიზი გუნდურ გარემოში</a:t>
            </a:r>
          </a:p>
          <a:p>
            <a:pPr marL="342900" indent="-342900">
              <a:lnSpc>
                <a:spcPct val="80000"/>
              </a:lnSpc>
              <a:buFont typeface="Wingdings" pitchFamily="2" charset="2"/>
              <a:buChar char="ü"/>
            </a:pPr>
            <a:endParaRPr lang="ka-GE" sz="2200" i="1" dirty="0"/>
          </a:p>
          <a:p>
            <a:pPr marL="342900" indent="-342900">
              <a:lnSpc>
                <a:spcPct val="80000"/>
              </a:lnSpc>
              <a:buFont typeface="Wingdings" pitchFamily="2" charset="2"/>
              <a:buChar char="ü"/>
            </a:pPr>
            <a:r>
              <a:rPr lang="ka-GE" sz="2200" i="1" dirty="0"/>
              <a:t>მოსამართლეების კიბერდანაშაულის საბაზისო სასწავლო კურსის მსვლელობისას შეძენილი ცოდნის გამოყენება სიტუაციურ კვლევაში</a:t>
            </a:r>
          </a:p>
          <a:p>
            <a:pPr marL="342900" indent="-342900">
              <a:lnSpc>
                <a:spcPct val="80000"/>
              </a:lnSpc>
              <a:buFont typeface="Wingdings" pitchFamily="2" charset="2"/>
              <a:buChar char="ü"/>
            </a:pPr>
            <a:endParaRPr lang="ka-GE" sz="2200" i="1" dirty="0"/>
          </a:p>
          <a:p>
            <a:pPr marL="342900" indent="-342900">
              <a:lnSpc>
                <a:spcPct val="80000"/>
              </a:lnSpc>
              <a:buFont typeface="Wingdings" pitchFamily="2" charset="2"/>
              <a:buChar char="ü"/>
            </a:pPr>
            <a:r>
              <a:rPr lang="ka-GE" sz="2200" i="1" dirty="0"/>
              <a:t>სიტუაციური კვლევის </a:t>
            </a:r>
            <a:r>
              <a:rPr lang="ka-GE" sz="2200" i="1" dirty="0" smtClean="0"/>
              <a:t>დასკვნებზე </a:t>
            </a:r>
            <a:r>
              <a:rPr lang="ka-GE" sz="2200" i="1" dirty="0"/>
              <a:t>ანგარიშგება</a:t>
            </a:r>
          </a:p>
          <a:p>
            <a:pPr>
              <a:lnSpc>
                <a:spcPct val="80000"/>
              </a:lnSpc>
            </a:pPr>
            <a:endParaRPr lang="ka-GE" sz="2200" i="1" dirty="0"/>
          </a:p>
          <a:p>
            <a:pPr marL="342900" indent="-342900">
              <a:lnSpc>
                <a:spcPct val="80000"/>
              </a:lnSpc>
              <a:buFont typeface="Wingdings" pitchFamily="2" charset="2"/>
              <a:buChar char="ü"/>
            </a:pPr>
            <a:r>
              <a:rPr lang="ka-GE" sz="2200" i="1" dirty="0" smtClean="0"/>
              <a:t>გააზრება, </a:t>
            </a:r>
            <a:r>
              <a:rPr lang="ka-GE" sz="2200" i="1" dirty="0"/>
              <a:t>თუ რა სახის ხარვეზები არსებობს ჯერ კიდევ და რა შეიძლება გაკეთდეს ამასთან დაკავშირებით</a:t>
            </a:r>
          </a:p>
        </p:txBody>
      </p:sp>
      <p:pic>
        <p:nvPicPr>
          <p:cNvPr id="7" name="Picture 6">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51CBA50E-27D5-5243-9A0C-152F38DBF9E2}"/>
              </a:ext>
            </a:extLst>
          </p:cNvPr>
          <p:cNvPicPr>
            <a:picLocks noChangeAspect="1"/>
          </p:cNvPicPr>
          <p:nvPr/>
        </p:nvPicPr>
        <p:blipFill>
          <a:blip r:embed="rId3"/>
          <a:stretch>
            <a:fillRect/>
          </a:stretch>
        </p:blipFill>
        <p:spPr>
          <a:xfrm>
            <a:off x="5969131" y="2600972"/>
            <a:ext cx="2808317" cy="2150117"/>
          </a:xfrm>
          <a:prstGeom prst="rect">
            <a:avLst/>
          </a:prstGeom>
        </p:spPr>
      </p:pic>
    </p:spTree>
    <p:extLst>
      <p:ext uri="{BB962C8B-B14F-4D97-AF65-F5344CB8AC3E}">
        <p14:creationId xmlns:p14="http://schemas.microsoft.com/office/powerpoint/2010/main" val="238716231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0E1F2CE5-82EE-4D86-A1BA-A62E2F853B8E}" type="slidenum">
              <a:rPr lang="en-US" smtClean="0"/>
              <a:pPr>
                <a:defRPr/>
              </a:pPr>
              <a:t>34</a:t>
            </a:fld>
            <a:endParaRPr lang="ka-GE"/>
          </a:p>
        </p:txBody>
      </p:sp>
      <p:sp>
        <p:nvSpPr>
          <p:cNvPr id="4" name="Text Placeholder 3"/>
          <p:cNvSpPr>
            <a:spLocks noGrp="1"/>
          </p:cNvSpPr>
          <p:nvPr>
            <p:ph type="body" sz="quarter" idx="11"/>
          </p:nvPr>
        </p:nvSpPr>
        <p:spPr/>
        <p:txBody>
          <a:bodyPr/>
          <a:lstStyle/>
          <a:p>
            <a:r>
              <a:rPr lang="ka-GE" dirty="0">
                <a:latin typeface="Verdana" panose="020B0604030504040204" pitchFamily="34" charset="0"/>
              </a:rPr>
              <a:t>კიბერდანაშაულთან ბრძოლის უნარების განვითარება</a:t>
            </a:r>
          </a:p>
        </p:txBody>
      </p:sp>
      <p:pic>
        <p:nvPicPr>
          <p:cNvPr id="3" name="Picture 2">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37333899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7010400" y="6590093"/>
            <a:ext cx="2133600" cy="267907"/>
          </a:xfrm>
        </p:spPr>
        <p:txBody>
          <a:bodyPr/>
          <a:lstStyle/>
          <a:p>
            <a:fld id="{B517EF97-6CC0-48A9-BC0E-433EC7B55211}" type="slidenum">
              <a:rPr lang="en-GB" smtClean="0"/>
              <a:pPr/>
              <a:t>4</a:t>
            </a:fld>
            <a:endParaRPr lang="ka-GE"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889760" y="114659"/>
            <a:ext cx="72542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defRPr/>
            </a:pPr>
            <a:r>
              <a:rPr lang="ka-GE" sz="3200" dirty="0">
                <a:latin typeface="Verdana" panose="020B0604030504040204" pitchFamily="34" charset="0"/>
              </a:rPr>
              <a:t>კიბერდანაშაულთან ბრძოლის უნარების განვითარება</a:t>
            </a:r>
          </a:p>
        </p:txBody>
      </p:sp>
      <p:sp>
        <p:nvSpPr>
          <p:cNvPr id="5" name="Rectangle 4">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7FA81925-418B-D44C-9255-2AEBBFBC0ADA}"/>
              </a:ext>
            </a:extLst>
          </p:cNvPr>
          <p:cNvSpPr/>
          <p:nvPr/>
        </p:nvSpPr>
        <p:spPr>
          <a:xfrm>
            <a:off x="469146" y="4115732"/>
            <a:ext cx="8933934" cy="1089529"/>
          </a:xfrm>
          <a:prstGeom prst="rect">
            <a:avLst/>
          </a:prstGeom>
        </p:spPr>
        <p:txBody>
          <a:bodyPr wrap="square">
            <a:spAutoFit/>
          </a:bodyPr>
          <a:lstStyle/>
          <a:p>
            <a:pPr>
              <a:lnSpc>
                <a:spcPct val="80000"/>
              </a:lnSpc>
            </a:pPr>
            <a:r>
              <a:rPr lang="ka-GE" dirty="0" smtClean="0"/>
              <a:t>ნაწილი ერთი</a:t>
            </a:r>
            <a:r>
              <a:rPr dirty="0"/>
              <a:t/>
            </a:r>
            <a:br>
              <a:rPr dirty="0"/>
            </a:br>
            <a:r>
              <a:rPr lang="ka-GE" dirty="0" smtClean="0"/>
              <a:t>შესავალი</a:t>
            </a:r>
          </a:p>
        </p:txBody>
      </p:sp>
    </p:spTree>
    <p:extLst>
      <p:ext uri="{BB962C8B-B14F-4D97-AF65-F5344CB8AC3E}">
        <p14:creationId xmlns:p14="http://schemas.microsoft.com/office/powerpoint/2010/main" val="27455300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987296" y="95343"/>
            <a:ext cx="7156704"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smtClean="0">
                <a:latin typeface="Verdana" panose="020B0604030504040204" pitchFamily="34" charset="0"/>
              </a:rPr>
              <a:t>შესავალი</a:t>
            </a:r>
            <a:endParaRPr lang="ka-GE" sz="3200" dirty="0">
              <a:latin typeface="Verdana" panose="020B0604030504040204" pitchFamily="34" charset="0"/>
              <a:ea typeface="Verdana" panose="020B0604030504040204" pitchFamily="34" charset="0"/>
            </a:endParaRPr>
          </a:p>
        </p:txBody>
      </p:sp>
      <p:sp>
        <p:nvSpPr>
          <p:cNvPr id="12"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1E04AAF5-6949-481F-9B8D-6413519025D3}"/>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5</a:t>
            </a:fld>
            <a:endParaRPr lang="ka-GE" dirty="0"/>
          </a:p>
        </p:txBody>
      </p:sp>
      <p:sp>
        <p:nvSpPr>
          <p:cNvPr id="7" name="Rectangle 6">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7FA81925-418B-D44C-9255-2AEBBFBC0ADA}"/>
              </a:ext>
            </a:extLst>
          </p:cNvPr>
          <p:cNvSpPr/>
          <p:nvPr/>
        </p:nvSpPr>
        <p:spPr>
          <a:xfrm>
            <a:off x="98212" y="1112273"/>
            <a:ext cx="4572000" cy="5016758"/>
          </a:xfrm>
          <a:prstGeom prst="rect">
            <a:avLst/>
          </a:prstGeom>
        </p:spPr>
        <p:txBody>
          <a:bodyPr>
            <a:spAutoFit/>
          </a:bodyPr>
          <a:lstStyle/>
          <a:p>
            <a:pPr marL="342900" indent="-342900">
              <a:buFont typeface="Wingdings" pitchFamily="2" charset="2"/>
              <a:buChar char="Ø"/>
            </a:pPr>
            <a:r>
              <a:rPr lang="ka-GE" b="1" dirty="0"/>
              <a:t>აქამდე </a:t>
            </a:r>
            <a:r>
              <a:rPr lang="ka-GE" b="1" dirty="0" smtClean="0"/>
              <a:t>გავეცანით</a:t>
            </a:r>
            <a:r>
              <a:rPr lang="ka-GE" b="1" dirty="0"/>
              <a:t>:</a:t>
            </a:r>
          </a:p>
          <a:p>
            <a:pPr marL="342900" indent="-342900">
              <a:buFont typeface="Wingdings" pitchFamily="2" charset="2"/>
              <a:buChar char="ü"/>
            </a:pPr>
            <a:r>
              <a:rPr lang="ka-GE" i="1" dirty="0"/>
              <a:t>ინტერნეტის </a:t>
            </a:r>
            <a:r>
              <a:rPr lang="ka-GE" i="1" dirty="0" smtClean="0"/>
              <a:t>საფუძვლებს</a:t>
            </a:r>
            <a:endParaRPr lang="ka-GE" i="1" dirty="0"/>
          </a:p>
          <a:p>
            <a:pPr marL="342900" indent="-342900">
              <a:buFont typeface="Wingdings" pitchFamily="2" charset="2"/>
              <a:buChar char="ü"/>
            </a:pPr>
            <a:r>
              <a:rPr lang="ka-GE" i="1" dirty="0"/>
              <a:t>კიბერდანაშაულის </a:t>
            </a:r>
            <a:r>
              <a:rPr lang="ka-GE" i="1" dirty="0" smtClean="0"/>
              <a:t>საფუძვლებს</a:t>
            </a:r>
            <a:endParaRPr lang="ka-GE" i="1" dirty="0"/>
          </a:p>
          <a:p>
            <a:pPr marL="342900" indent="-342900">
              <a:buFont typeface="Wingdings" pitchFamily="2" charset="2"/>
              <a:buChar char="ü"/>
            </a:pPr>
            <a:r>
              <a:rPr lang="ka-GE" i="1" dirty="0"/>
              <a:t>ელექტრონული მტკიცებულებების </a:t>
            </a:r>
            <a:r>
              <a:rPr lang="ka-GE" i="1" dirty="0" smtClean="0"/>
              <a:t>საფუძვლებს</a:t>
            </a:r>
            <a:endParaRPr lang="ka-GE" i="1" dirty="0"/>
          </a:p>
          <a:p>
            <a:endParaRPr lang="ka-GE" b="1" dirty="0"/>
          </a:p>
          <a:p>
            <a:pPr marL="342900" indent="-342900">
              <a:buFont typeface="Wingdings" pitchFamily="2" charset="2"/>
              <a:buChar char="Ø"/>
            </a:pPr>
            <a:r>
              <a:rPr lang="ka-GE" b="1" dirty="0"/>
              <a:t>კიბერდანაშაულის შესახებ </a:t>
            </a:r>
            <a:r>
              <a:rPr lang="ka-GE" b="1" dirty="0" smtClean="0"/>
              <a:t>გავეცანით:</a:t>
            </a:r>
            <a:endParaRPr lang="ka-GE" b="1" dirty="0"/>
          </a:p>
          <a:p>
            <a:pPr marL="342900" indent="-342900">
              <a:buFont typeface="Wingdings" pitchFamily="2" charset="2"/>
              <a:buChar char="ü"/>
            </a:pPr>
            <a:r>
              <a:rPr lang="ka-GE" i="1" dirty="0" smtClean="0"/>
              <a:t>მატერიალურ სამართალს</a:t>
            </a:r>
            <a:endParaRPr lang="ka-GE" i="1" dirty="0"/>
          </a:p>
          <a:p>
            <a:pPr marL="342900" indent="-342900">
              <a:buFont typeface="Wingdings" pitchFamily="2" charset="2"/>
              <a:buChar char="ü"/>
            </a:pPr>
            <a:r>
              <a:rPr lang="ka-GE" i="1" dirty="0"/>
              <a:t>საპროცესო </a:t>
            </a:r>
            <a:r>
              <a:rPr lang="ka-GE" i="1" dirty="0" smtClean="0"/>
              <a:t>სამართალს</a:t>
            </a:r>
            <a:endParaRPr lang="ka-GE" i="1" dirty="0"/>
          </a:p>
          <a:p>
            <a:pPr marL="342900" indent="-342900">
              <a:buFont typeface="Wingdings" pitchFamily="2" charset="2"/>
              <a:buChar char="ü"/>
            </a:pPr>
            <a:r>
              <a:rPr lang="ka-GE" i="1" dirty="0"/>
              <a:t>სამართლებრივი ურთიერთდახმარების </a:t>
            </a:r>
            <a:r>
              <a:rPr lang="ka-GE" i="1" dirty="0" smtClean="0"/>
              <a:t>შესახებ კანონი </a:t>
            </a:r>
            <a:r>
              <a:rPr lang="ka-GE" i="1" dirty="0"/>
              <a:t>და პრაქტიკის საფუძვლები</a:t>
            </a:r>
          </a:p>
          <a:p>
            <a:pPr marL="342900" indent="-342900">
              <a:buFont typeface="Wingdings" pitchFamily="2" charset="2"/>
              <a:buChar char="ü"/>
            </a:pPr>
            <a:endParaRPr lang="ka-GE" i="1" dirty="0"/>
          </a:p>
          <a:p>
            <a:pPr marL="342900" indent="-342900">
              <a:buFont typeface="Wingdings" pitchFamily="2" charset="2"/>
              <a:buChar char="Ø"/>
            </a:pPr>
            <a:r>
              <a:rPr lang="ka-GE" sz="1400" b="1" dirty="0" smtClean="0"/>
              <a:t>გავიგეთ:</a:t>
            </a:r>
          </a:p>
          <a:p>
            <a:pPr marL="342900" indent="-342900">
              <a:buFont typeface="Wingdings" pitchFamily="2" charset="2"/>
              <a:buChar char="Ø"/>
            </a:pPr>
            <a:r>
              <a:rPr lang="ka-GE" i="1" dirty="0"/>
              <a:t>კიბერდანაშაულის გამოძიების პრინციპები</a:t>
            </a:r>
          </a:p>
          <a:p>
            <a:pPr marL="342900" indent="-342900">
              <a:buFont typeface="Wingdings" pitchFamily="2" charset="2"/>
              <a:buChar char="Ø"/>
            </a:pPr>
            <a:r>
              <a:rPr lang="ka-GE" i="1" dirty="0"/>
              <a:t>შიდასახელმწიფოებრივი კანონმდებლობის შესაძლებლობები</a:t>
            </a:r>
          </a:p>
        </p:txBody>
      </p:sp>
      <p:pic>
        <p:nvPicPr>
          <p:cNvPr id="9" name="Picture 8">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0335DF00-542D-424E-9B11-3FE1D686EC66}"/>
              </a:ext>
            </a:extLst>
          </p:cNvPr>
          <p:cNvPicPr>
            <a:picLocks noChangeAspect="1"/>
          </p:cNvPicPr>
          <p:nvPr/>
        </p:nvPicPr>
        <p:blipFill>
          <a:blip r:embed="rId3"/>
          <a:stretch>
            <a:fillRect/>
          </a:stretch>
        </p:blipFill>
        <p:spPr>
          <a:xfrm>
            <a:off x="4820783" y="2725995"/>
            <a:ext cx="4165070" cy="1900071"/>
          </a:xfrm>
          <a:prstGeom prst="rect">
            <a:avLst/>
          </a:prstGeom>
        </p:spPr>
      </p:pic>
    </p:spTree>
    <p:extLst>
      <p:ext uri="{BB962C8B-B14F-4D97-AF65-F5344CB8AC3E}">
        <p14:creationId xmlns:p14="http://schemas.microsoft.com/office/powerpoint/2010/main" val="4066928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633728" y="25932"/>
            <a:ext cx="7510272"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a:latin typeface="Verdana" panose="020B0604030504040204" pitchFamily="34" charset="0"/>
              </a:rPr>
              <a:t>კიბერდანაშაულთან ბრძოლის ორგანოები</a:t>
            </a:r>
          </a:p>
        </p:txBody>
      </p:sp>
      <p:sp>
        <p:nvSpPr>
          <p:cNvPr id="12"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AAAF0C46-B4B2-49D7-9529-AD237A6BD290}"/>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6</a:t>
            </a:fld>
            <a:endParaRPr lang="ka-GE" dirty="0"/>
          </a:p>
        </p:txBody>
      </p:sp>
      <p:sp>
        <p:nvSpPr>
          <p:cNvPr id="7" name="Rectangle 6">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7FA81925-418B-D44C-9255-2AEBBFBC0ADA}"/>
              </a:ext>
            </a:extLst>
          </p:cNvPr>
          <p:cNvSpPr/>
          <p:nvPr/>
        </p:nvSpPr>
        <p:spPr>
          <a:xfrm>
            <a:off x="189200" y="1265558"/>
            <a:ext cx="4572000" cy="5324535"/>
          </a:xfrm>
          <a:prstGeom prst="rect">
            <a:avLst/>
          </a:prstGeom>
        </p:spPr>
        <p:txBody>
          <a:bodyPr>
            <a:spAutoFit/>
          </a:bodyPr>
          <a:lstStyle/>
          <a:p>
            <a:pPr algn="just"/>
            <a:r>
              <a:rPr lang="ka-GE" sz="2000" dirty="0">
                <a:solidFill>
                  <a:srgbClr val="FF0000"/>
                </a:solidFill>
              </a:rPr>
              <a:t>ახლა კი, განვახორციელებთ ამ შესანიშნავ ახალ ცოდნას!</a:t>
            </a:r>
          </a:p>
          <a:p>
            <a:pPr algn="just"/>
            <a:endParaRPr lang="ka-GE" sz="2000" dirty="0">
              <a:solidFill>
                <a:srgbClr val="FF0000"/>
              </a:solidFill>
            </a:endParaRPr>
          </a:p>
          <a:p>
            <a:pPr marL="342900" indent="-342900" algn="just">
              <a:buFont typeface="Wingdings" pitchFamily="2" charset="2"/>
              <a:buChar char="Ø"/>
            </a:pPr>
            <a:r>
              <a:rPr lang="ka-GE" sz="2000" dirty="0"/>
              <a:t>უნდა გავიყოთ 4-5 დელეგატისგან შემდგარ სამუშაო ჯგუფებად</a:t>
            </a:r>
          </a:p>
          <a:p>
            <a:pPr marL="342900" indent="-342900" algn="just">
              <a:buFont typeface="Wingdings" pitchFamily="2" charset="2"/>
              <a:buChar char="Ø"/>
            </a:pPr>
            <a:r>
              <a:rPr lang="ka-GE" sz="2000" dirty="0"/>
              <a:t>დელეგატები უნდა შეუერთდნენ თავიანთ ჯგუფებს</a:t>
            </a:r>
          </a:p>
          <a:p>
            <a:pPr marL="342900" indent="-342900" algn="just">
              <a:buFont typeface="Wingdings" pitchFamily="2" charset="2"/>
              <a:buChar char="Ø"/>
            </a:pPr>
            <a:r>
              <a:rPr lang="ka-GE" sz="2000" dirty="0"/>
              <a:t>სიტუაციური კვლევა სრულად ან ნაწილებად მიეწოდება თითოეულ ჯგუფს</a:t>
            </a:r>
          </a:p>
          <a:p>
            <a:pPr marL="342900" indent="-342900" algn="just">
              <a:buFont typeface="Wingdings" pitchFamily="2" charset="2"/>
              <a:buChar char="Ø"/>
            </a:pPr>
            <a:r>
              <a:rPr lang="ka-GE" sz="2000" dirty="0" smtClean="0"/>
              <a:t>40+ წუთი სიტუაციური კვლევის ანგარიშის გასაანალიზებლად და მოსამზადებლად</a:t>
            </a:r>
          </a:p>
          <a:p>
            <a:pPr marL="342900" indent="-342900" algn="just">
              <a:buFont typeface="Wingdings" pitchFamily="2" charset="2"/>
              <a:buChar char="Ø"/>
            </a:pPr>
            <a:r>
              <a:rPr lang="ka-GE" sz="2000" dirty="0"/>
              <a:t>10-15 წუთი ჯგუფის დასკვნების წარსადგენად ჯგუფის მომხსენებლის ან მთელი ჯგუფის მიერ</a:t>
            </a:r>
          </a:p>
        </p:txBody>
      </p:sp>
      <p:pic>
        <p:nvPicPr>
          <p:cNvPr id="8" name="Picture 7">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1039E094-4EB0-B34C-AC8A-850BF9448A2D}"/>
              </a:ext>
            </a:extLst>
          </p:cNvPr>
          <p:cNvPicPr>
            <a:picLocks noChangeAspect="1"/>
          </p:cNvPicPr>
          <p:nvPr/>
        </p:nvPicPr>
        <p:blipFill>
          <a:blip r:embed="rId3"/>
          <a:stretch>
            <a:fillRect/>
          </a:stretch>
        </p:blipFill>
        <p:spPr>
          <a:xfrm>
            <a:off x="5182654" y="2877133"/>
            <a:ext cx="3738062" cy="1598043"/>
          </a:xfrm>
          <a:prstGeom prst="rect">
            <a:avLst/>
          </a:prstGeom>
        </p:spPr>
      </p:pic>
    </p:spTree>
    <p:extLst>
      <p:ext uri="{BB962C8B-B14F-4D97-AF65-F5344CB8AC3E}">
        <p14:creationId xmlns:p14="http://schemas.microsoft.com/office/powerpoint/2010/main" val="26111322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804416" y="79626"/>
            <a:ext cx="7339584"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smtClean="0">
                <a:latin typeface="Verdana" panose="020B0604030504040204" pitchFamily="34" charset="0"/>
              </a:rPr>
              <a:t>შესავალი</a:t>
            </a:r>
            <a:endParaRPr lang="ka-GE" sz="3200" dirty="0">
              <a:latin typeface="Verdana" panose="020B0604030504040204" pitchFamily="34" charset="0"/>
              <a:ea typeface="Verdana" panose="020B0604030504040204" pitchFamily="34" charset="0"/>
            </a:endParaRPr>
          </a:p>
        </p:txBody>
      </p:sp>
      <p:sp>
        <p:nvSpPr>
          <p:cNvPr id="12"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E49A8BC6-ED03-446D-B47E-70B3DC2694C7}"/>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7</a:t>
            </a:fld>
            <a:endParaRPr lang="ka-GE"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51557" y="2246027"/>
            <a:ext cx="5929350" cy="3114868"/>
          </a:xfrm>
          <a:prstGeom prst="rect">
            <a:avLst/>
          </a:prstGeom>
        </p:spPr>
      </p:pic>
    </p:spTree>
    <p:extLst>
      <p:ext uri="{BB962C8B-B14F-4D97-AF65-F5344CB8AC3E}">
        <p14:creationId xmlns:p14="http://schemas.microsoft.com/office/powerpoint/2010/main" val="23160264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smtClean="0">
                <a:latin typeface="Verdana" panose="020B0604030504040204" pitchFamily="34" charset="0"/>
              </a:rPr>
              <a:t>კიბერდანაშაულთან ბრძოლის უნარების განვითარება</a:t>
            </a:r>
            <a:endParaRPr lang="ka-GE" sz="3200" dirty="0">
              <a:latin typeface="Verdana" panose="020B0604030504040204" pitchFamily="34" charset="0"/>
              <a:ea typeface="Verdana" panose="020B0604030504040204" pitchFamily="34" charset="0"/>
            </a:endParaRPr>
          </a:p>
        </p:txBody>
      </p:sp>
      <p:sp>
        <p:nvSpPr>
          <p:cNvPr id="12"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5845ED87-4604-4B0E-B2FC-DA8406E3AE47}"/>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8</a:t>
            </a:fld>
            <a:endParaRPr lang="ka-GE" dirty="0"/>
          </a:p>
        </p:txBody>
      </p:sp>
      <p:sp>
        <p:nvSpPr>
          <p:cNvPr id="3" name="Rectangle 2"/>
          <p:cNvSpPr/>
          <p:nvPr/>
        </p:nvSpPr>
        <p:spPr>
          <a:xfrm>
            <a:off x="595423" y="3913633"/>
            <a:ext cx="4572000" cy="1323439"/>
          </a:xfrm>
          <a:prstGeom prst="rect">
            <a:avLst/>
          </a:prstGeom>
        </p:spPr>
        <p:txBody>
          <a:bodyPr>
            <a:spAutoFit/>
          </a:bodyPr>
          <a:lstStyle/>
          <a:p>
            <a:r>
              <a:rPr lang="ka-GE" smtClean="0"/>
              <a:t>ნაწილი ორი</a:t>
            </a:r>
            <a:r>
              <a:t/>
            </a:r>
            <a:br/>
            <a:r>
              <a:rPr lang="ka-GE" smtClean="0"/>
              <a:t>სიტუაციური კვლევა</a:t>
            </a:r>
          </a:p>
        </p:txBody>
      </p:sp>
    </p:spTree>
    <p:extLst>
      <p:ext uri="{BB962C8B-B14F-4D97-AF65-F5344CB8AC3E}">
        <p14:creationId xmlns:p14="http://schemas.microsoft.com/office/powerpoint/2010/main" val="17449785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smtClean="0">
                <a:latin typeface="Verdana" panose="020B0604030504040204" pitchFamily="34" charset="0"/>
              </a:rPr>
              <a:t>ვინ ვარ მე?</a:t>
            </a:r>
            <a:endParaRPr lang="ka-GE" sz="3200" dirty="0">
              <a:latin typeface="Verdana" panose="020B0604030504040204" pitchFamily="34" charset="0"/>
              <a:ea typeface="Verdana" panose="020B0604030504040204" pitchFamily="34" charset="0"/>
            </a:endParaRPr>
          </a:p>
        </p:txBody>
      </p:sp>
      <p:sp>
        <p:nvSpPr>
          <p:cNvPr id="2" name="Content Placeholder 1"/>
          <p:cNvSpPr>
            <a:spLocks noGrp="1"/>
          </p:cNvSpPr>
          <p:nvPr>
            <p:ph idx="1"/>
          </p:nvPr>
        </p:nvSpPr>
        <p:spPr>
          <a:xfrm>
            <a:off x="628650" y="1247242"/>
            <a:ext cx="7886700" cy="5153558"/>
          </a:xfrm>
        </p:spPr>
        <p:txBody>
          <a:bodyPr>
            <a:normAutofit fontScale="70000" lnSpcReduction="20000"/>
          </a:bodyPr>
          <a:lstStyle/>
          <a:p>
            <a:pPr algn="just">
              <a:buFont typeface="Wingdings" panose="05000000000000000000" pitchFamily="2" charset="2"/>
              <a:buChar char="Ø"/>
            </a:pPr>
            <a:r>
              <a:rPr lang="ka-GE" i="1" dirty="0" smtClean="0">
                <a:latin typeface="+mn-lt"/>
              </a:rPr>
              <a:t>„A“ </a:t>
            </a:r>
            <a:r>
              <a:rPr lang="ka-GE" i="1" dirty="0">
                <a:latin typeface="+mn-lt"/>
              </a:rPr>
              <a:t>ქვეყნის პოლიციამ მიიღო უამრავი საჩივარი მოქალაქეებისგან სხვადასხვა კომერციული სფეროს ცნობილი ბრენდების მიერ სოციალურ ქსელებში ორგანიზებული საპრიზო გათამაშებების უცნაური შემთხვევების შესახებ.</a:t>
            </a:r>
          </a:p>
          <a:p>
            <a:pPr marL="0" indent="0" algn="just">
              <a:buNone/>
            </a:pPr>
            <a:endParaRPr lang="ka-GE" i="1" dirty="0">
              <a:latin typeface="+mn-lt"/>
            </a:endParaRPr>
          </a:p>
          <a:p>
            <a:pPr algn="just">
              <a:buFont typeface="Wingdings" panose="05000000000000000000" pitchFamily="2" charset="2"/>
              <a:buChar char="Ø"/>
            </a:pPr>
            <a:r>
              <a:rPr lang="ka-GE" i="1" dirty="0">
                <a:latin typeface="+mn-lt"/>
              </a:rPr>
              <a:t>საპრიზო მოგებები სხვადასხვა </a:t>
            </a:r>
            <a:r>
              <a:rPr lang="ka-GE" i="1" dirty="0" smtClean="0">
                <a:latin typeface="+mn-lt"/>
              </a:rPr>
              <a:t>სახისა </a:t>
            </a:r>
            <a:r>
              <a:rPr lang="ka-GE" i="1" dirty="0">
                <a:latin typeface="+mn-lt"/>
              </a:rPr>
              <a:t>და მიმზიდველია, დაწყებული ფასდაკლების კუპონებითა და </a:t>
            </a:r>
            <a:r>
              <a:rPr lang="ka-GE" i="1" dirty="0" smtClean="0">
                <a:latin typeface="+mn-lt"/>
              </a:rPr>
              <a:t>დამთავრებული </a:t>
            </a:r>
            <a:r>
              <a:rPr lang="ka-GE" i="1" dirty="0">
                <a:latin typeface="+mn-lt"/>
              </a:rPr>
              <a:t>მოწინავე მობილური ტელეფონებითა თუ ძვირიანი ლეპტოპებით. </a:t>
            </a:r>
          </a:p>
          <a:p>
            <a:pPr algn="just">
              <a:buFont typeface="Wingdings" panose="05000000000000000000" pitchFamily="2" charset="2"/>
              <a:buChar char="Ø"/>
            </a:pPr>
            <a:endParaRPr lang="ka-GE" i="1" dirty="0">
              <a:latin typeface="+mn-lt"/>
            </a:endParaRPr>
          </a:p>
          <a:p>
            <a:pPr algn="just">
              <a:buFont typeface="Wingdings" panose="05000000000000000000" pitchFamily="2" charset="2"/>
              <a:buChar char="Ø"/>
            </a:pPr>
            <a:r>
              <a:rPr lang="ka-GE" i="1" dirty="0">
                <a:latin typeface="+mn-lt"/>
              </a:rPr>
              <a:t>თამაშები ორგანიზებულია </a:t>
            </a:r>
            <a:r>
              <a:rPr lang="ka-GE" i="1" dirty="0" smtClean="0">
                <a:latin typeface="+mn-lt"/>
              </a:rPr>
              <a:t>სოციალურ </a:t>
            </a:r>
            <a:r>
              <a:rPr lang="ka-GE" i="1" dirty="0">
                <a:latin typeface="+mn-lt"/>
              </a:rPr>
              <a:t>ქსელებში ისე, რომ ბრენდების მარკეტინგის გუნდები ათავსებენ თამაშებისა და მოსაგები პრიზების შესახებ ინფორმაციას პოპულარულ საკომუნიკაციო არხებში და იწვევენ ყველა დაინტერესებულს, შეუერთდნენ ბმულზე დაწკაპუნებით, რომელსაც გადაჰყავხართ ამ </a:t>
            </a:r>
            <a:r>
              <a:rPr lang="ka-GE" i="1" dirty="0" smtClean="0">
                <a:latin typeface="+mn-lt"/>
              </a:rPr>
              <a:t>თამაშის</a:t>
            </a:r>
            <a:r>
              <a:rPr lang="en-US" i="1" dirty="0" smtClean="0">
                <a:latin typeface="+mn-lt"/>
              </a:rPr>
              <a:t> </a:t>
            </a:r>
            <a:r>
              <a:rPr lang="ka-GE" i="1" dirty="0" smtClean="0">
                <a:latin typeface="+mn-lt"/>
              </a:rPr>
              <a:t>არხზე </a:t>
            </a:r>
            <a:r>
              <a:rPr lang="ka-GE" i="1" dirty="0">
                <a:latin typeface="+mn-lt"/>
              </a:rPr>
              <a:t>სოციალურ ქსელში. </a:t>
            </a:r>
          </a:p>
          <a:p>
            <a:pPr marL="0" indent="0" algn="just">
              <a:buNone/>
            </a:pPr>
            <a:endParaRPr lang="ka-GE" i="1" dirty="0">
              <a:latin typeface="+mn-lt"/>
            </a:endParaRPr>
          </a:p>
          <a:p>
            <a:pPr algn="just">
              <a:buFont typeface="Wingdings" panose="05000000000000000000" pitchFamily="2" charset="2"/>
              <a:buChar char="Ø"/>
            </a:pPr>
            <a:r>
              <a:rPr lang="ka-GE" i="1" dirty="0">
                <a:latin typeface="+mn-lt"/>
              </a:rPr>
              <a:t>ასობით და ათასობით ადამიანია დაინტერესებული, მიჰყვება ბმულს და იწყებს თამაშს.</a:t>
            </a:r>
          </a:p>
          <a:p>
            <a:endParaRPr lang="ka-GE" dirty="0">
              <a:latin typeface="+mn-lt"/>
            </a:endParaRPr>
          </a:p>
        </p:txBody>
      </p:sp>
      <p:sp>
        <p:nvSpPr>
          <p:cNvPr id="19" name="Slide Number Placeholder 1">
            <a:extLst>
              <a:ext uri="{FF2B5EF4-FFF2-40B4-BE49-F238E27FC236}">
                <a16:creation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id="{93F621E1-9ACD-4124-9918-27EDD9426654}"/>
              </a:ext>
            </a:extLst>
          </p:cNvPr>
          <p:cNvSpPr>
            <a:spLocks noGrp="1"/>
          </p:cNvSpPr>
          <p:nvPr>
            <p:ph type="sldNum" sz="quarter" idx="10"/>
          </p:nvPr>
        </p:nvSpPr>
        <p:spPr/>
        <p:txBody>
          <a:bodyPr/>
          <a:lstStyle/>
          <a:p>
            <a:fld id="{B517EF97-6CC0-48A9-BC0E-433EC7B55211}" type="slidenum">
              <a:rPr lang="en-GB" smtClean="0"/>
              <a:pPr/>
              <a:t>9</a:t>
            </a:fld>
            <a:endParaRPr lang="ka-GE" dirty="0"/>
          </a:p>
        </p:txBody>
      </p:sp>
    </p:spTree>
    <p:extLst>
      <p:ext uri="{BB962C8B-B14F-4D97-AF65-F5344CB8AC3E}">
        <p14:creationId xmlns:p14="http://schemas.microsoft.com/office/powerpoint/2010/main" val="32670912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552</TotalTime>
  <Words>3309</Words>
  <Application>Microsoft Office PowerPoint</Application>
  <PresentationFormat>On-screen Show (4:3)</PresentationFormat>
  <Paragraphs>383</Paragraphs>
  <Slides>34</Slides>
  <Notes>32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34</vt:i4>
      </vt:variant>
    </vt:vector>
  </HeadingPairs>
  <TitlesOfParts>
    <vt:vector size="46" baseType="lpstr">
      <vt:lpstr>ＭＳ Ｐゴシック</vt:lpstr>
      <vt:lpstr>ＭＳ Ｐゴシック</vt:lpstr>
      <vt:lpstr>游ゴシック</vt:lpstr>
      <vt:lpstr>Arial</vt:lpstr>
      <vt:lpstr>Arial Narrow</vt:lpstr>
      <vt:lpstr>Calibri</vt:lpstr>
      <vt:lpstr>Calibri (heading)</vt:lpstr>
      <vt:lpstr>Calibri Light</vt:lpstr>
      <vt:lpstr>Sylfaen</vt:lpstr>
      <vt:lpstr>Verdana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Catalina</dc:creator>
  <cp:lastModifiedBy>Nino Ali</cp:lastModifiedBy>
  <cp:revision>212</cp:revision>
  <dcterms:created xsi:type="dcterms:W3CDTF">2020-10-07T11:36:01Z</dcterms:created>
  <dcterms:modified xsi:type="dcterms:W3CDTF">2021-03-23T18:32:41Z</dcterms:modified>
</cp:coreProperties>
</file>