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comment1.xml" ContentType="application/vnd.openxmlformats-officedocument.presentationml.comment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comment2.xml" ContentType="application/vnd.openxmlformats-officedocument.presentationml.comment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omments/comment3.xml" ContentType="application/vnd.openxmlformats-officedocument.presentationml.comment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omments/comment4.xml" ContentType="application/vnd.openxmlformats-officedocument.presentationml.comments+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60"/>
  </p:notesMasterIdLst>
  <p:sldIdLst>
    <p:sldId id="355" r:id="rId2"/>
    <p:sldId id="567" r:id="rId3"/>
    <p:sldId id="568" r:id="rId4"/>
    <p:sldId id="569" r:id="rId5"/>
    <p:sldId id="571" r:id="rId6"/>
    <p:sldId id="747" r:id="rId7"/>
    <p:sldId id="748" r:id="rId8"/>
    <p:sldId id="749" r:id="rId9"/>
    <p:sldId id="750" r:id="rId10"/>
    <p:sldId id="770" r:id="rId11"/>
    <p:sldId id="780" r:id="rId12"/>
    <p:sldId id="781" r:id="rId13"/>
    <p:sldId id="788" r:id="rId14"/>
    <p:sldId id="263" r:id="rId15"/>
    <p:sldId id="587" r:id="rId16"/>
    <p:sldId id="356" r:id="rId17"/>
    <p:sldId id="357" r:id="rId18"/>
    <p:sldId id="584" r:id="rId19"/>
    <p:sldId id="585" r:id="rId20"/>
    <p:sldId id="789" r:id="rId21"/>
    <p:sldId id="782" r:id="rId22"/>
    <p:sldId id="590" r:id="rId23"/>
    <p:sldId id="737" r:id="rId24"/>
    <p:sldId id="738" r:id="rId25"/>
    <p:sldId id="771" r:id="rId26"/>
    <p:sldId id="734" r:id="rId27"/>
    <p:sldId id="735" r:id="rId28"/>
    <p:sldId id="772" r:id="rId29"/>
    <p:sldId id="790" r:id="rId30"/>
    <p:sldId id="736" r:id="rId31"/>
    <p:sldId id="743" r:id="rId32"/>
    <p:sldId id="773" r:id="rId33"/>
    <p:sldId id="783" r:id="rId34"/>
    <p:sldId id="752" r:id="rId35"/>
    <p:sldId id="753" r:id="rId36"/>
    <p:sldId id="754" r:id="rId37"/>
    <p:sldId id="755" r:id="rId38"/>
    <p:sldId id="774" r:id="rId39"/>
    <p:sldId id="791" r:id="rId40"/>
    <p:sldId id="757" r:id="rId41"/>
    <p:sldId id="758" r:id="rId42"/>
    <p:sldId id="775" r:id="rId43"/>
    <p:sldId id="760" r:id="rId44"/>
    <p:sldId id="776" r:id="rId45"/>
    <p:sldId id="763" r:id="rId46"/>
    <p:sldId id="777" r:id="rId47"/>
    <p:sldId id="785" r:id="rId48"/>
    <p:sldId id="792" r:id="rId49"/>
    <p:sldId id="765" r:id="rId50"/>
    <p:sldId id="766" r:id="rId51"/>
    <p:sldId id="778" r:id="rId52"/>
    <p:sldId id="767" r:id="rId53"/>
    <p:sldId id="768" r:id="rId54"/>
    <p:sldId id="779" r:id="rId55"/>
    <p:sldId id="784" r:id="rId56"/>
    <p:sldId id="616" r:id="rId57"/>
    <p:sldId id="787" r:id="rId58"/>
    <p:sldId id="786" r:id="rId5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2CD8423E-0CCD-48E0-A715-3EC094151D76}">
          <p14:sldIdLst>
            <p14:sldId id="355"/>
          </p14:sldIdLst>
        </p14:section>
        <p14:section name="Introduction" id="{DEED0A68-EF9C-4733-ADAA-766A859E58BB}">
          <p14:sldIdLst>
            <p14:sldId id="567"/>
            <p14:sldId id="568"/>
          </p14:sldIdLst>
        </p14:section>
        <p14:section name="Section 1" id="{1F767E79-2A4A-4837-8114-C2475E36F49A}">
          <p14:sldIdLst>
            <p14:sldId id="569"/>
            <p14:sldId id="571"/>
            <p14:sldId id="747"/>
            <p14:sldId id="748"/>
            <p14:sldId id="749"/>
            <p14:sldId id="750"/>
            <p14:sldId id="770"/>
            <p14:sldId id="780"/>
            <p14:sldId id="781"/>
            <p14:sldId id="788"/>
            <p14:sldId id="263"/>
          </p14:sldIdLst>
        </p14:section>
        <p14:section name="Section 2" id="{892BF753-DF49-4689-9CE1-D4C545F1375F}">
          <p14:sldIdLst>
            <p14:sldId id="587"/>
            <p14:sldId id="356"/>
            <p14:sldId id="357"/>
            <p14:sldId id="584"/>
            <p14:sldId id="585"/>
            <p14:sldId id="789"/>
            <p14:sldId id="782"/>
          </p14:sldIdLst>
        </p14:section>
        <p14:section name="Section 3" id="{5AFCBE4C-7AC2-4AB5-A2A2-EA953BE29FEB}">
          <p14:sldIdLst>
            <p14:sldId id="590"/>
            <p14:sldId id="737"/>
            <p14:sldId id="738"/>
            <p14:sldId id="771"/>
            <p14:sldId id="734"/>
            <p14:sldId id="735"/>
            <p14:sldId id="772"/>
            <p14:sldId id="790"/>
            <p14:sldId id="736"/>
            <p14:sldId id="743"/>
            <p14:sldId id="773"/>
            <p14:sldId id="783"/>
          </p14:sldIdLst>
        </p14:section>
        <p14:section name="Section 4" id="{42AB9B2C-602D-4C4D-9B15-02487831F694}">
          <p14:sldIdLst>
            <p14:sldId id="752"/>
            <p14:sldId id="753"/>
            <p14:sldId id="754"/>
            <p14:sldId id="755"/>
            <p14:sldId id="774"/>
            <p14:sldId id="791"/>
            <p14:sldId id="757"/>
            <p14:sldId id="758"/>
            <p14:sldId id="775"/>
            <p14:sldId id="760"/>
            <p14:sldId id="776"/>
            <p14:sldId id="763"/>
            <p14:sldId id="777"/>
            <p14:sldId id="785"/>
            <p14:sldId id="792"/>
            <p14:sldId id="765"/>
            <p14:sldId id="766"/>
            <p14:sldId id="778"/>
            <p14:sldId id="767"/>
            <p14:sldId id="768"/>
            <p14:sldId id="779"/>
            <p14:sldId id="784"/>
          </p14:sldIdLst>
        </p14:section>
        <p14:section name="Section 5" id="{67F623D0-C5EF-430D-958D-01C4D44E7904}">
          <p14:sldIdLst>
            <p14:sldId id="616"/>
            <p14:sldId id="787"/>
            <p14:sldId id="786"/>
          </p14:sldIdLst>
        </p14:section>
        <p14:section name="Conclusions" id="{AD901706-933A-4282-831D-2F305081F9D7}">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NDREA Andrei-Stefan" initials="CA" lastIdx="8" clrIdx="0">
    <p:extLst>
      <p:ext uri="{19B8F6BF-5375-455C-9EA6-DF929625EA0E}">
        <p15:presenceInfo xmlns:p15="http://schemas.microsoft.com/office/powerpoint/2012/main" userId="S::Andrei-Stefan.CANDREA@coe.int::076b47cf-5c95-4213-8990-00bd8775d9c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91A6B8"/>
    <a:srgbClr val="2F618F"/>
    <a:srgbClr val="4B6A90"/>
    <a:srgbClr val="91BE9E"/>
    <a:srgbClr val="0E3D8A"/>
    <a:srgbClr val="0E41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2462" autoAdjust="0"/>
  </p:normalViewPr>
  <p:slideViewPr>
    <p:cSldViewPr snapToGrid="0">
      <p:cViewPr varScale="1">
        <p:scale>
          <a:sx n="118" d="100"/>
          <a:sy n="118" d="100"/>
        </p:scale>
        <p:origin x="138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commentAuthors" Target="commentAuthor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10-12T13:23:14.955" idx="5">
    <p:pos x="693" y="1482"/>
    <p:text>this bullet and the 2 below started with 'usually'. Too repetitive, it can be said by the speaker</p:text>
    <p:extLst>
      <p:ext uri="{C676402C-5697-4E1C-873F-D02D1690AC5C}">
        <p15:threadingInfo xmlns:p15="http://schemas.microsoft.com/office/powerpoint/2012/main" timeZoneBias="-18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0-10-12T13:42:41.921" idx="6">
    <p:pos x="2943" y="1512"/>
    <p:text>I would delete this slide</p:text>
    <p:extLst>
      <p:ext uri="{C676402C-5697-4E1C-873F-D02D1690AC5C}">
        <p15:threadingInfo xmlns:p15="http://schemas.microsoft.com/office/powerpoint/2012/main" timeZoneBias="-18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0-10-12T13:47:02.631" idx="7">
    <p:pos x="2831" y="1244"/>
    <p:text>I would delete this slide</p:text>
    <p:extLst>
      <p:ext uri="{C676402C-5697-4E1C-873F-D02D1690AC5C}">
        <p15:threadingInfo xmlns:p15="http://schemas.microsoft.com/office/powerpoint/2012/main" timeZoneBias="-18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20-10-12T16:42:35.334" idx="8">
    <p:pos x="5216" y="803"/>
    <p:text>Tried to align it colour wise with the slide, but I would remove the slide</p:text>
    <p:extLst>
      <p:ext uri="{C676402C-5697-4E1C-873F-D02D1690AC5C}">
        <p15:threadingInfo xmlns:p15="http://schemas.microsoft.com/office/powerpoint/2012/main" timeZoneBias="-18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A3209E3-5BD1-479D-9A9D-EC950BFB9D49}" type="doc">
      <dgm:prSet loTypeId="urn:microsoft.com/office/officeart/2005/8/layout/chevron1" loCatId="process" qsTypeId="urn:microsoft.com/office/officeart/2005/8/quickstyle/simple1" qsCatId="simple" csTypeId="urn:microsoft.com/office/officeart/2005/8/colors/accent1_2" csCatId="accent1" phldr="1"/>
      <dgm:spPr/>
    </dgm:pt>
    <dgm:pt modelId="{3FAEE33B-CCEB-485C-AC5B-67735DE8D9C7}">
      <dgm:prSet phldrT="[Text]" custT="1"/>
      <dgm:spPr>
        <a:solidFill>
          <a:srgbClr val="2F618F"/>
        </a:solidFill>
      </dgm:spPr>
      <dgm:t>
        <a:bodyPr/>
        <a:lstStyle/>
        <a:p>
          <a:pPr algn="l" rtl="0"/>
          <a:r>
            <a:rPr lang="az" sz="2800" b="0" i="0" u="none" baseline="0" dirty="0"/>
            <a:t>Ən geniş QHY</a:t>
          </a:r>
          <a:endParaRPr lang="az" sz="2800" dirty="0"/>
        </a:p>
      </dgm:t>
    </dgm:pt>
    <dgm:pt modelId="{374BB377-0977-4117-820D-8FADA24B61DC}" type="parTrans" cxnId="{D6EFF1A9-2DA5-4411-BB31-74A280F97207}">
      <dgm:prSet/>
      <dgm:spPr/>
      <dgm:t>
        <a:bodyPr/>
        <a:lstStyle/>
        <a:p>
          <a:endParaRPr lang="az"/>
        </a:p>
      </dgm:t>
    </dgm:pt>
    <dgm:pt modelId="{72FE9C1E-FAC2-4ED4-8DFE-515903A299CB}" type="sibTrans" cxnId="{D6EFF1A9-2DA5-4411-BB31-74A280F97207}">
      <dgm:prSet/>
      <dgm:spPr/>
      <dgm:t>
        <a:bodyPr/>
        <a:lstStyle/>
        <a:p>
          <a:endParaRPr lang="az"/>
        </a:p>
      </dgm:t>
    </dgm:pt>
    <dgm:pt modelId="{38020291-BF5A-4F3A-95D7-FA81D27566E6}">
      <dgm:prSet phldrT="[Text]" custT="1"/>
      <dgm:spPr>
        <a:solidFill>
          <a:srgbClr val="2F618F"/>
        </a:solidFill>
      </dgm:spPr>
      <dgm:t>
        <a:bodyPr/>
        <a:lstStyle/>
        <a:p>
          <a:pPr algn="l" rtl="0"/>
          <a:r>
            <a:rPr lang="az" sz="2400" b="0" i="0" u="none" baseline="0" dirty="0"/>
            <a:t>Qüvvədə olan qanunvericilik</a:t>
          </a:r>
          <a:endParaRPr lang="az" sz="2400" dirty="0"/>
        </a:p>
      </dgm:t>
    </dgm:pt>
    <dgm:pt modelId="{16F4076F-CEC4-46C9-BBE0-0D0F9D479C21}" type="parTrans" cxnId="{FB31E709-7152-4FD9-A40C-C1F993A9E6CB}">
      <dgm:prSet/>
      <dgm:spPr/>
      <dgm:t>
        <a:bodyPr/>
        <a:lstStyle/>
        <a:p>
          <a:endParaRPr lang="az"/>
        </a:p>
      </dgm:t>
    </dgm:pt>
    <dgm:pt modelId="{B4D3D51F-A12F-474E-AA7F-7E5FCD8FDFBB}" type="sibTrans" cxnId="{FB31E709-7152-4FD9-A40C-C1F993A9E6CB}">
      <dgm:prSet/>
      <dgm:spPr/>
      <dgm:t>
        <a:bodyPr/>
        <a:lstStyle/>
        <a:p>
          <a:endParaRPr lang="az"/>
        </a:p>
      </dgm:t>
    </dgm:pt>
    <dgm:pt modelId="{8FB3AF02-29CB-4B7E-A232-6E9A77E58566}">
      <dgm:prSet phldrT="[Text]" custT="1"/>
      <dgm:spPr>
        <a:solidFill>
          <a:srgbClr val="2F618F"/>
        </a:solidFill>
      </dgm:spPr>
      <dgm:t>
        <a:bodyPr/>
        <a:lstStyle/>
        <a:p>
          <a:pPr algn="l" rtl="0"/>
          <a:r>
            <a:rPr lang="az" sz="2700" b="0" i="0" u="none" baseline="0"/>
            <a:t>Sürətləndirmə</a:t>
          </a:r>
          <a:endParaRPr lang="az" sz="2700" dirty="0"/>
        </a:p>
      </dgm:t>
    </dgm:pt>
    <dgm:pt modelId="{DE7DB939-1A7F-49D7-83E5-6CE1271073BA}" type="parTrans" cxnId="{0E32092E-BB4E-4B3C-95C7-827FB7E99BFF}">
      <dgm:prSet/>
      <dgm:spPr/>
      <dgm:t>
        <a:bodyPr/>
        <a:lstStyle/>
        <a:p>
          <a:endParaRPr lang="az"/>
        </a:p>
      </dgm:t>
    </dgm:pt>
    <dgm:pt modelId="{5ABFB04F-1702-4647-8D75-3A29A8C40B71}" type="sibTrans" cxnId="{0E32092E-BB4E-4B3C-95C7-827FB7E99BFF}">
      <dgm:prSet/>
      <dgm:spPr/>
      <dgm:t>
        <a:bodyPr/>
        <a:lstStyle/>
        <a:p>
          <a:endParaRPr lang="az"/>
        </a:p>
      </dgm:t>
    </dgm:pt>
    <dgm:pt modelId="{FCE7FA39-DE66-41A1-A306-3F67DA86831A}" type="pres">
      <dgm:prSet presAssocID="{FA3209E3-5BD1-479D-9A9D-EC950BFB9D49}" presName="Name0" presStyleCnt="0">
        <dgm:presLayoutVars>
          <dgm:dir/>
          <dgm:animLvl val="lvl"/>
          <dgm:resizeHandles val="exact"/>
        </dgm:presLayoutVars>
      </dgm:prSet>
      <dgm:spPr/>
    </dgm:pt>
    <dgm:pt modelId="{7022D918-0CA5-4D88-8D2D-6536F35688D9}" type="pres">
      <dgm:prSet presAssocID="{3FAEE33B-CCEB-485C-AC5B-67735DE8D9C7}" presName="parTxOnly" presStyleLbl="node1" presStyleIdx="0" presStyleCnt="3">
        <dgm:presLayoutVars>
          <dgm:chMax val="0"/>
          <dgm:chPref val="0"/>
          <dgm:bulletEnabled val="1"/>
        </dgm:presLayoutVars>
      </dgm:prSet>
      <dgm:spPr/>
      <dgm:t>
        <a:bodyPr/>
        <a:lstStyle/>
        <a:p>
          <a:endParaRPr lang="ru-RU"/>
        </a:p>
      </dgm:t>
    </dgm:pt>
    <dgm:pt modelId="{1E5673C7-F506-4AA2-AFA4-4D0B2F340F9E}" type="pres">
      <dgm:prSet presAssocID="{72FE9C1E-FAC2-4ED4-8DFE-515903A299CB}" presName="parTxOnlySpace" presStyleCnt="0"/>
      <dgm:spPr/>
    </dgm:pt>
    <dgm:pt modelId="{5E586836-6813-44D7-8945-9800C12A8FB4}" type="pres">
      <dgm:prSet presAssocID="{38020291-BF5A-4F3A-95D7-FA81D27566E6}" presName="parTxOnly" presStyleLbl="node1" presStyleIdx="1" presStyleCnt="3">
        <dgm:presLayoutVars>
          <dgm:chMax val="0"/>
          <dgm:chPref val="0"/>
          <dgm:bulletEnabled val="1"/>
        </dgm:presLayoutVars>
      </dgm:prSet>
      <dgm:spPr/>
      <dgm:t>
        <a:bodyPr/>
        <a:lstStyle/>
        <a:p>
          <a:endParaRPr lang="ru-RU"/>
        </a:p>
      </dgm:t>
    </dgm:pt>
    <dgm:pt modelId="{0C192BF8-DA12-434C-858A-31667771BCE8}" type="pres">
      <dgm:prSet presAssocID="{B4D3D51F-A12F-474E-AA7F-7E5FCD8FDFBB}" presName="parTxOnlySpace" presStyleCnt="0"/>
      <dgm:spPr/>
    </dgm:pt>
    <dgm:pt modelId="{B75CB205-DFCA-49F4-B42D-8726485D1790}" type="pres">
      <dgm:prSet presAssocID="{8FB3AF02-29CB-4B7E-A232-6E9A77E58566}" presName="parTxOnly" presStyleLbl="node1" presStyleIdx="2" presStyleCnt="3">
        <dgm:presLayoutVars>
          <dgm:chMax val="0"/>
          <dgm:chPref val="0"/>
          <dgm:bulletEnabled val="1"/>
        </dgm:presLayoutVars>
      </dgm:prSet>
      <dgm:spPr/>
      <dgm:t>
        <a:bodyPr/>
        <a:lstStyle/>
        <a:p>
          <a:endParaRPr lang="ru-RU"/>
        </a:p>
      </dgm:t>
    </dgm:pt>
  </dgm:ptLst>
  <dgm:cxnLst>
    <dgm:cxn modelId="{0E32092E-BB4E-4B3C-95C7-827FB7E99BFF}" srcId="{FA3209E3-5BD1-479D-9A9D-EC950BFB9D49}" destId="{8FB3AF02-29CB-4B7E-A232-6E9A77E58566}" srcOrd="2" destOrd="0" parTransId="{DE7DB939-1A7F-49D7-83E5-6CE1271073BA}" sibTransId="{5ABFB04F-1702-4647-8D75-3A29A8C40B71}"/>
    <dgm:cxn modelId="{FB31E709-7152-4FD9-A40C-C1F993A9E6CB}" srcId="{FA3209E3-5BD1-479D-9A9D-EC950BFB9D49}" destId="{38020291-BF5A-4F3A-95D7-FA81D27566E6}" srcOrd="1" destOrd="0" parTransId="{16F4076F-CEC4-46C9-BBE0-0D0F9D479C21}" sibTransId="{B4D3D51F-A12F-474E-AA7F-7E5FCD8FDFBB}"/>
    <dgm:cxn modelId="{8B4D759E-80B0-4CAC-9CB1-643070B97C2F}" type="presOf" srcId="{38020291-BF5A-4F3A-95D7-FA81D27566E6}" destId="{5E586836-6813-44D7-8945-9800C12A8FB4}" srcOrd="0" destOrd="0" presId="urn:microsoft.com/office/officeart/2005/8/layout/chevron1"/>
    <dgm:cxn modelId="{B5BB4DB7-B179-4316-BE07-BDE307EB56BE}" type="presOf" srcId="{3FAEE33B-CCEB-485C-AC5B-67735DE8D9C7}" destId="{7022D918-0CA5-4D88-8D2D-6536F35688D9}" srcOrd="0" destOrd="0" presId="urn:microsoft.com/office/officeart/2005/8/layout/chevron1"/>
    <dgm:cxn modelId="{96C5BE9C-C9CC-459E-9641-97DF530082DE}" type="presOf" srcId="{8FB3AF02-29CB-4B7E-A232-6E9A77E58566}" destId="{B75CB205-DFCA-49F4-B42D-8726485D1790}" srcOrd="0" destOrd="0" presId="urn:microsoft.com/office/officeart/2005/8/layout/chevron1"/>
    <dgm:cxn modelId="{32D83A6E-3328-43AB-93FB-AD29AD79855D}" type="presOf" srcId="{FA3209E3-5BD1-479D-9A9D-EC950BFB9D49}" destId="{FCE7FA39-DE66-41A1-A306-3F67DA86831A}" srcOrd="0" destOrd="0" presId="urn:microsoft.com/office/officeart/2005/8/layout/chevron1"/>
    <dgm:cxn modelId="{D6EFF1A9-2DA5-4411-BB31-74A280F97207}" srcId="{FA3209E3-5BD1-479D-9A9D-EC950BFB9D49}" destId="{3FAEE33B-CCEB-485C-AC5B-67735DE8D9C7}" srcOrd="0" destOrd="0" parTransId="{374BB377-0977-4117-820D-8FADA24B61DC}" sibTransId="{72FE9C1E-FAC2-4ED4-8DFE-515903A299CB}"/>
    <dgm:cxn modelId="{5F8B6CD6-F404-4CDD-8F81-8046395AC1E0}" type="presParOf" srcId="{FCE7FA39-DE66-41A1-A306-3F67DA86831A}" destId="{7022D918-0CA5-4D88-8D2D-6536F35688D9}" srcOrd="0" destOrd="0" presId="urn:microsoft.com/office/officeart/2005/8/layout/chevron1"/>
    <dgm:cxn modelId="{235B87DE-7205-4244-820B-115980724318}" type="presParOf" srcId="{FCE7FA39-DE66-41A1-A306-3F67DA86831A}" destId="{1E5673C7-F506-4AA2-AFA4-4D0B2F340F9E}" srcOrd="1" destOrd="0" presId="urn:microsoft.com/office/officeart/2005/8/layout/chevron1"/>
    <dgm:cxn modelId="{33301BBD-833C-4C49-9669-B43EEAE55AE3}" type="presParOf" srcId="{FCE7FA39-DE66-41A1-A306-3F67DA86831A}" destId="{5E586836-6813-44D7-8945-9800C12A8FB4}" srcOrd="2" destOrd="0" presId="urn:microsoft.com/office/officeart/2005/8/layout/chevron1"/>
    <dgm:cxn modelId="{B9C76B3F-A290-4BE7-986B-B387F0AB2916}" type="presParOf" srcId="{FCE7FA39-DE66-41A1-A306-3F67DA86831A}" destId="{0C192BF8-DA12-434C-858A-31667771BCE8}" srcOrd="3" destOrd="0" presId="urn:microsoft.com/office/officeart/2005/8/layout/chevron1"/>
    <dgm:cxn modelId="{A9752BD6-205B-43ED-979E-D8459933BE7D}" type="presParOf" srcId="{FCE7FA39-DE66-41A1-A306-3F67DA86831A}" destId="{B75CB205-DFCA-49F4-B42D-8726485D1790}"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7E5CBB0-4DF4-4B15-B16E-2911B2197939}" type="doc">
      <dgm:prSet loTypeId="urn:microsoft.com/office/officeart/2005/8/layout/equation1" loCatId="process" qsTypeId="urn:microsoft.com/office/officeart/2005/8/quickstyle/simple1" qsCatId="simple" csTypeId="urn:microsoft.com/office/officeart/2005/8/colors/accent1_2" csCatId="accent1" phldr="1"/>
      <dgm:spPr/>
    </dgm:pt>
    <dgm:pt modelId="{46FA69C8-9DAA-45F7-A1BD-1B1CF5AD2B39}">
      <dgm:prSet phldrT="[Text]" custT="1"/>
      <dgm:spPr>
        <a:solidFill>
          <a:srgbClr val="2F618F"/>
        </a:solidFill>
      </dgm:spPr>
      <dgm:t>
        <a:bodyPr/>
        <a:lstStyle/>
        <a:p>
          <a:pPr algn="l" rtl="0"/>
          <a:r>
            <a:rPr lang="az" sz="1500" b="1" i="0" u="none" baseline="0" dirty="0"/>
            <a:t>A ölkəsi e-poçt vasitəsilə hüquq-mühafizə orqanlarına mümkün cinayət barədə məlumat göndərir</a:t>
          </a:r>
          <a:endParaRPr lang="az" sz="1500" b="1" dirty="0"/>
        </a:p>
      </dgm:t>
    </dgm:pt>
    <dgm:pt modelId="{B566B3A6-9FE6-474E-8E89-40B89F5FD601}" type="parTrans" cxnId="{5A0BE251-C574-4064-8F82-3419B6A9575C}">
      <dgm:prSet/>
      <dgm:spPr/>
      <dgm:t>
        <a:bodyPr/>
        <a:lstStyle/>
        <a:p>
          <a:endParaRPr lang="az"/>
        </a:p>
      </dgm:t>
    </dgm:pt>
    <dgm:pt modelId="{DF31BF74-8A58-45D6-8969-8749D3F49D4D}" type="sibTrans" cxnId="{5A0BE251-C574-4064-8F82-3419B6A9575C}">
      <dgm:prSet/>
      <dgm:spPr>
        <a:solidFill>
          <a:srgbClr val="91A6B8"/>
        </a:solidFill>
      </dgm:spPr>
      <dgm:t>
        <a:bodyPr/>
        <a:lstStyle/>
        <a:p>
          <a:endParaRPr lang="az"/>
        </a:p>
      </dgm:t>
    </dgm:pt>
    <dgm:pt modelId="{78F7585E-335D-44DF-8E8E-A30CF166D3E7}">
      <dgm:prSet phldrT="[Text]" custT="1"/>
      <dgm:spPr>
        <a:solidFill>
          <a:srgbClr val="2F618F"/>
        </a:solidFill>
      </dgm:spPr>
      <dgm:t>
        <a:bodyPr/>
        <a:lstStyle/>
        <a:p>
          <a:pPr algn="l" rtl="0"/>
          <a:r>
            <a:rPr lang="az" sz="1400" b="1" i="0" u="none" baseline="0" dirty="0"/>
            <a:t>B ölkəsi məlumatı alır və yerli ilkin araşdırma çərçivəsində faktları araşdırmağa başlayır</a:t>
          </a:r>
          <a:endParaRPr lang="az" sz="1400" b="1" dirty="0"/>
        </a:p>
      </dgm:t>
    </dgm:pt>
    <dgm:pt modelId="{7E1731B6-6397-41DC-8ADB-17C7DA5CC516}" type="parTrans" cxnId="{B69BD430-C656-459E-AAD8-EF206AC98F2B}">
      <dgm:prSet/>
      <dgm:spPr/>
      <dgm:t>
        <a:bodyPr/>
        <a:lstStyle/>
        <a:p>
          <a:endParaRPr lang="az"/>
        </a:p>
      </dgm:t>
    </dgm:pt>
    <dgm:pt modelId="{ABE11BC1-DADD-4959-A162-AD191F6F8DEA}" type="sibTrans" cxnId="{B69BD430-C656-459E-AAD8-EF206AC98F2B}">
      <dgm:prSet/>
      <dgm:spPr>
        <a:solidFill>
          <a:srgbClr val="91A6B8"/>
        </a:solidFill>
      </dgm:spPr>
      <dgm:t>
        <a:bodyPr/>
        <a:lstStyle/>
        <a:p>
          <a:endParaRPr lang="az"/>
        </a:p>
      </dgm:t>
    </dgm:pt>
    <dgm:pt modelId="{C82AE4C0-0BF1-4522-8963-AA4C2C799037}">
      <dgm:prSet phldrT="[Text]" custT="1"/>
      <dgm:spPr>
        <a:solidFill>
          <a:srgbClr val="2F618F"/>
        </a:solidFill>
      </dgm:spPr>
      <dgm:t>
        <a:bodyPr/>
        <a:lstStyle/>
        <a:p>
          <a:pPr algn="l" rtl="0"/>
          <a:r>
            <a:rPr lang="az" sz="1500" b="1" i="0" u="none" baseline="0" dirty="0"/>
            <a:t>B ölkəsi məlumatın doğru olduğuna dair sübut əldə edir və tam istintaq başladılır</a:t>
          </a:r>
          <a:endParaRPr lang="az" sz="1500" b="1" dirty="0"/>
        </a:p>
      </dgm:t>
    </dgm:pt>
    <dgm:pt modelId="{A37964C6-D74F-437B-9420-4CB638F99EF6}" type="parTrans" cxnId="{E9B54940-5687-4CA3-B0A0-57764C74C280}">
      <dgm:prSet/>
      <dgm:spPr/>
      <dgm:t>
        <a:bodyPr/>
        <a:lstStyle/>
        <a:p>
          <a:endParaRPr lang="az"/>
        </a:p>
      </dgm:t>
    </dgm:pt>
    <dgm:pt modelId="{EF8E77A0-FF32-4BA8-B1E0-D3129C1CD286}" type="sibTrans" cxnId="{E9B54940-5687-4CA3-B0A0-57764C74C280}">
      <dgm:prSet/>
      <dgm:spPr/>
      <dgm:t>
        <a:bodyPr/>
        <a:lstStyle/>
        <a:p>
          <a:endParaRPr lang="az"/>
        </a:p>
      </dgm:t>
    </dgm:pt>
    <dgm:pt modelId="{B6080CFD-6EC2-42ED-8743-C516B71FA0CD}" type="pres">
      <dgm:prSet presAssocID="{A7E5CBB0-4DF4-4B15-B16E-2911B2197939}" presName="linearFlow" presStyleCnt="0">
        <dgm:presLayoutVars>
          <dgm:dir/>
          <dgm:resizeHandles val="exact"/>
        </dgm:presLayoutVars>
      </dgm:prSet>
      <dgm:spPr/>
    </dgm:pt>
    <dgm:pt modelId="{E2C21E0C-02B7-4F18-B02B-9BDD0D2FF7E5}" type="pres">
      <dgm:prSet presAssocID="{46FA69C8-9DAA-45F7-A1BD-1B1CF5AD2B39}" presName="node" presStyleLbl="node1" presStyleIdx="0" presStyleCnt="3" custLinFactNeighborX="929" custLinFactNeighborY="-1244">
        <dgm:presLayoutVars>
          <dgm:bulletEnabled val="1"/>
        </dgm:presLayoutVars>
      </dgm:prSet>
      <dgm:spPr/>
      <dgm:t>
        <a:bodyPr/>
        <a:lstStyle/>
        <a:p>
          <a:endParaRPr lang="ru-RU"/>
        </a:p>
      </dgm:t>
    </dgm:pt>
    <dgm:pt modelId="{BA4DA225-E3C6-487C-8208-351735A176DD}" type="pres">
      <dgm:prSet presAssocID="{DF31BF74-8A58-45D6-8969-8749D3F49D4D}" presName="spacerL" presStyleCnt="0"/>
      <dgm:spPr/>
    </dgm:pt>
    <dgm:pt modelId="{2FE32ED6-408C-4152-8FE0-3FCEA3386CB9}" type="pres">
      <dgm:prSet presAssocID="{DF31BF74-8A58-45D6-8969-8749D3F49D4D}" presName="sibTrans" presStyleLbl="sibTrans2D1" presStyleIdx="0" presStyleCnt="2" custLinFactNeighborX="929" custLinFactNeighborY="-2145"/>
      <dgm:spPr/>
      <dgm:t>
        <a:bodyPr/>
        <a:lstStyle/>
        <a:p>
          <a:endParaRPr lang="ru-RU"/>
        </a:p>
      </dgm:t>
    </dgm:pt>
    <dgm:pt modelId="{96CA33CA-B01C-4B2C-A7D8-3A54F891A4BF}" type="pres">
      <dgm:prSet presAssocID="{DF31BF74-8A58-45D6-8969-8749D3F49D4D}" presName="spacerR" presStyleCnt="0"/>
      <dgm:spPr/>
    </dgm:pt>
    <dgm:pt modelId="{A71F37D3-4190-4DA1-A608-8452A5BD3558}" type="pres">
      <dgm:prSet presAssocID="{78F7585E-335D-44DF-8E8E-A30CF166D3E7}" presName="node" presStyleLbl="node1" presStyleIdx="1" presStyleCnt="3" custLinFactNeighborX="10211" custLinFactNeighborY="-2056">
        <dgm:presLayoutVars>
          <dgm:bulletEnabled val="1"/>
        </dgm:presLayoutVars>
      </dgm:prSet>
      <dgm:spPr/>
      <dgm:t>
        <a:bodyPr/>
        <a:lstStyle/>
        <a:p>
          <a:endParaRPr lang="ru-RU"/>
        </a:p>
      </dgm:t>
    </dgm:pt>
    <dgm:pt modelId="{243CC7F2-FE91-46EB-8D63-5ED6228629E7}" type="pres">
      <dgm:prSet presAssocID="{ABE11BC1-DADD-4959-A162-AD191F6F8DEA}" presName="spacerL" presStyleCnt="0"/>
      <dgm:spPr/>
    </dgm:pt>
    <dgm:pt modelId="{2B626917-7C54-423E-8EDF-BC9F401B05B6}" type="pres">
      <dgm:prSet presAssocID="{ABE11BC1-DADD-4959-A162-AD191F6F8DEA}" presName="sibTrans" presStyleLbl="sibTrans2D1" presStyleIdx="1" presStyleCnt="2" custLinFactNeighborX="929" custLinFactNeighborY="-2145"/>
      <dgm:spPr/>
      <dgm:t>
        <a:bodyPr/>
        <a:lstStyle/>
        <a:p>
          <a:endParaRPr lang="ru-RU"/>
        </a:p>
      </dgm:t>
    </dgm:pt>
    <dgm:pt modelId="{77350F22-26E3-49B7-8225-B2569E28B59C}" type="pres">
      <dgm:prSet presAssocID="{ABE11BC1-DADD-4959-A162-AD191F6F8DEA}" presName="spacerR" presStyleCnt="0"/>
      <dgm:spPr/>
    </dgm:pt>
    <dgm:pt modelId="{74A6A061-7CF3-4873-8E84-7FEC5E35DF51}" type="pres">
      <dgm:prSet presAssocID="{C82AE4C0-0BF1-4522-8963-AA4C2C799037}" presName="node" presStyleLbl="node1" presStyleIdx="2" presStyleCnt="3" custLinFactNeighborX="929" custLinFactNeighborY="-1244">
        <dgm:presLayoutVars>
          <dgm:bulletEnabled val="1"/>
        </dgm:presLayoutVars>
      </dgm:prSet>
      <dgm:spPr/>
      <dgm:t>
        <a:bodyPr/>
        <a:lstStyle/>
        <a:p>
          <a:endParaRPr lang="ru-RU"/>
        </a:p>
      </dgm:t>
    </dgm:pt>
  </dgm:ptLst>
  <dgm:cxnLst>
    <dgm:cxn modelId="{F000A48F-74B2-4502-B63A-1AD9C132AEFC}" type="presOf" srcId="{C82AE4C0-0BF1-4522-8963-AA4C2C799037}" destId="{74A6A061-7CF3-4873-8E84-7FEC5E35DF51}" srcOrd="0" destOrd="0" presId="urn:microsoft.com/office/officeart/2005/8/layout/equation1"/>
    <dgm:cxn modelId="{6A2597BD-E001-420B-8FC6-C378FEC4D2AA}" type="presOf" srcId="{DF31BF74-8A58-45D6-8969-8749D3F49D4D}" destId="{2FE32ED6-408C-4152-8FE0-3FCEA3386CB9}" srcOrd="0" destOrd="0" presId="urn:microsoft.com/office/officeart/2005/8/layout/equation1"/>
    <dgm:cxn modelId="{616E50A7-A25C-4F50-8D1C-BDC81B98E542}" type="presOf" srcId="{78F7585E-335D-44DF-8E8E-A30CF166D3E7}" destId="{A71F37D3-4190-4DA1-A608-8452A5BD3558}" srcOrd="0" destOrd="0" presId="urn:microsoft.com/office/officeart/2005/8/layout/equation1"/>
    <dgm:cxn modelId="{E9B54940-5687-4CA3-B0A0-57764C74C280}" srcId="{A7E5CBB0-4DF4-4B15-B16E-2911B2197939}" destId="{C82AE4C0-0BF1-4522-8963-AA4C2C799037}" srcOrd="2" destOrd="0" parTransId="{A37964C6-D74F-437B-9420-4CB638F99EF6}" sibTransId="{EF8E77A0-FF32-4BA8-B1E0-D3129C1CD286}"/>
    <dgm:cxn modelId="{6F62D8B4-D659-4A4E-9437-E449E54B3AE5}" type="presOf" srcId="{ABE11BC1-DADD-4959-A162-AD191F6F8DEA}" destId="{2B626917-7C54-423E-8EDF-BC9F401B05B6}" srcOrd="0" destOrd="0" presId="urn:microsoft.com/office/officeart/2005/8/layout/equation1"/>
    <dgm:cxn modelId="{0064138A-FCD6-45F2-AADB-D103FA7BD939}" type="presOf" srcId="{46FA69C8-9DAA-45F7-A1BD-1B1CF5AD2B39}" destId="{E2C21E0C-02B7-4F18-B02B-9BDD0D2FF7E5}" srcOrd="0" destOrd="0" presId="urn:microsoft.com/office/officeart/2005/8/layout/equation1"/>
    <dgm:cxn modelId="{5A0BE251-C574-4064-8F82-3419B6A9575C}" srcId="{A7E5CBB0-4DF4-4B15-B16E-2911B2197939}" destId="{46FA69C8-9DAA-45F7-A1BD-1B1CF5AD2B39}" srcOrd="0" destOrd="0" parTransId="{B566B3A6-9FE6-474E-8E89-40B89F5FD601}" sibTransId="{DF31BF74-8A58-45D6-8969-8749D3F49D4D}"/>
    <dgm:cxn modelId="{71382E4B-20B5-4C24-A25F-1E6513AF5F88}" type="presOf" srcId="{A7E5CBB0-4DF4-4B15-B16E-2911B2197939}" destId="{B6080CFD-6EC2-42ED-8743-C516B71FA0CD}" srcOrd="0" destOrd="0" presId="urn:microsoft.com/office/officeart/2005/8/layout/equation1"/>
    <dgm:cxn modelId="{B69BD430-C656-459E-AAD8-EF206AC98F2B}" srcId="{A7E5CBB0-4DF4-4B15-B16E-2911B2197939}" destId="{78F7585E-335D-44DF-8E8E-A30CF166D3E7}" srcOrd="1" destOrd="0" parTransId="{7E1731B6-6397-41DC-8ADB-17C7DA5CC516}" sibTransId="{ABE11BC1-DADD-4959-A162-AD191F6F8DEA}"/>
    <dgm:cxn modelId="{3B26BC2A-D434-4744-8259-6CE04D37D556}" type="presParOf" srcId="{B6080CFD-6EC2-42ED-8743-C516B71FA0CD}" destId="{E2C21E0C-02B7-4F18-B02B-9BDD0D2FF7E5}" srcOrd="0" destOrd="0" presId="urn:microsoft.com/office/officeart/2005/8/layout/equation1"/>
    <dgm:cxn modelId="{EC948D94-DCB5-461C-B970-E667230B6415}" type="presParOf" srcId="{B6080CFD-6EC2-42ED-8743-C516B71FA0CD}" destId="{BA4DA225-E3C6-487C-8208-351735A176DD}" srcOrd="1" destOrd="0" presId="urn:microsoft.com/office/officeart/2005/8/layout/equation1"/>
    <dgm:cxn modelId="{E451ABA4-C557-46A7-8B7D-35157CF5322A}" type="presParOf" srcId="{B6080CFD-6EC2-42ED-8743-C516B71FA0CD}" destId="{2FE32ED6-408C-4152-8FE0-3FCEA3386CB9}" srcOrd="2" destOrd="0" presId="urn:microsoft.com/office/officeart/2005/8/layout/equation1"/>
    <dgm:cxn modelId="{2E37CFD8-9FFA-406D-8501-47E527B950ED}" type="presParOf" srcId="{B6080CFD-6EC2-42ED-8743-C516B71FA0CD}" destId="{96CA33CA-B01C-4B2C-A7D8-3A54F891A4BF}" srcOrd="3" destOrd="0" presId="urn:microsoft.com/office/officeart/2005/8/layout/equation1"/>
    <dgm:cxn modelId="{8F603D78-F2FC-480F-A5D1-CD3FA2F7C39C}" type="presParOf" srcId="{B6080CFD-6EC2-42ED-8743-C516B71FA0CD}" destId="{A71F37D3-4190-4DA1-A608-8452A5BD3558}" srcOrd="4" destOrd="0" presId="urn:microsoft.com/office/officeart/2005/8/layout/equation1"/>
    <dgm:cxn modelId="{86C8D557-66CC-4FB1-8D7A-3502FC06B073}" type="presParOf" srcId="{B6080CFD-6EC2-42ED-8743-C516B71FA0CD}" destId="{243CC7F2-FE91-46EB-8D63-5ED6228629E7}" srcOrd="5" destOrd="0" presId="urn:microsoft.com/office/officeart/2005/8/layout/equation1"/>
    <dgm:cxn modelId="{2D3CB958-7B2C-46CC-8E7D-2FB9DA65F2D5}" type="presParOf" srcId="{B6080CFD-6EC2-42ED-8743-C516B71FA0CD}" destId="{2B626917-7C54-423E-8EDF-BC9F401B05B6}" srcOrd="6" destOrd="0" presId="urn:microsoft.com/office/officeart/2005/8/layout/equation1"/>
    <dgm:cxn modelId="{0027BD2C-3E8E-4338-AAF8-1CD54C041B8D}" type="presParOf" srcId="{B6080CFD-6EC2-42ED-8743-C516B71FA0CD}" destId="{77350F22-26E3-49B7-8225-B2569E28B59C}" srcOrd="7" destOrd="0" presId="urn:microsoft.com/office/officeart/2005/8/layout/equation1"/>
    <dgm:cxn modelId="{FDECBA1C-C827-4AA2-BCDA-0A15F5CB27DE}" type="presParOf" srcId="{B6080CFD-6EC2-42ED-8743-C516B71FA0CD}" destId="{74A6A061-7CF3-4873-8E84-7FEC5E35DF51}" srcOrd="8"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BF75AFB-F130-4FCF-B60D-6B1AC94A267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az"/>
        </a:p>
      </dgm:t>
    </dgm:pt>
    <dgm:pt modelId="{75D1B636-D175-4028-9284-1550E54BFD19}">
      <dgm:prSet phldrT="[Text]"/>
      <dgm:spPr>
        <a:solidFill>
          <a:srgbClr val="2F618F"/>
        </a:solidFill>
      </dgm:spPr>
      <dgm:t>
        <a:bodyPr/>
        <a:lstStyle/>
        <a:p>
          <a:pPr algn="l" rtl="0"/>
          <a:r>
            <a:rPr lang="az" b="0" i="0" u="none" baseline="0"/>
            <a:t>Mərkəzi orqan</a:t>
          </a:r>
          <a:endParaRPr lang="az" dirty="0"/>
        </a:p>
      </dgm:t>
    </dgm:pt>
    <dgm:pt modelId="{80C748EB-DD84-479E-988D-002539AFADE3}" type="parTrans" cxnId="{9F232018-AB22-4655-8E07-E857126E2406}">
      <dgm:prSet/>
      <dgm:spPr/>
      <dgm:t>
        <a:bodyPr/>
        <a:lstStyle/>
        <a:p>
          <a:endParaRPr lang="az"/>
        </a:p>
      </dgm:t>
    </dgm:pt>
    <dgm:pt modelId="{8F5D4BC6-F592-4CE4-AAE5-3774771E6A22}" type="sibTrans" cxnId="{9F232018-AB22-4655-8E07-E857126E2406}">
      <dgm:prSet/>
      <dgm:spPr/>
      <dgm:t>
        <a:bodyPr/>
        <a:lstStyle/>
        <a:p>
          <a:endParaRPr lang="az"/>
        </a:p>
      </dgm:t>
    </dgm:pt>
    <dgm:pt modelId="{BE6B433B-011A-48FE-80A0-81DC91A17C46}">
      <dgm:prSet phldrT="[Text]"/>
      <dgm:spPr>
        <a:solidFill>
          <a:srgbClr val="2F618F"/>
        </a:solidFill>
      </dgm:spPr>
      <dgm:t>
        <a:bodyPr/>
        <a:lstStyle/>
        <a:p>
          <a:pPr algn="l" rtl="0"/>
          <a:r>
            <a:rPr lang="az" b="0" i="0" u="none" baseline="0"/>
            <a:t>Müqavilənin tətbiqi</a:t>
          </a:r>
          <a:endParaRPr lang="az" dirty="0"/>
        </a:p>
      </dgm:t>
    </dgm:pt>
    <dgm:pt modelId="{30ED4AEC-FDB2-4292-9FEA-194F1132C2F1}" type="parTrans" cxnId="{DCCB179E-1352-4A91-A514-D0E90670215F}">
      <dgm:prSet/>
      <dgm:spPr/>
      <dgm:t>
        <a:bodyPr/>
        <a:lstStyle/>
        <a:p>
          <a:endParaRPr lang="az"/>
        </a:p>
      </dgm:t>
    </dgm:pt>
    <dgm:pt modelId="{7677688E-19F9-494C-88CF-4475FBB5E701}" type="sibTrans" cxnId="{DCCB179E-1352-4A91-A514-D0E90670215F}">
      <dgm:prSet/>
      <dgm:spPr/>
      <dgm:t>
        <a:bodyPr/>
        <a:lstStyle/>
        <a:p>
          <a:endParaRPr lang="az"/>
        </a:p>
      </dgm:t>
    </dgm:pt>
    <dgm:pt modelId="{23C4106E-C2E7-4668-8185-9B881F2CBFC9}">
      <dgm:prSet phldrT="[Text]"/>
      <dgm:spPr>
        <a:solidFill>
          <a:srgbClr val="2F618F"/>
        </a:solidFill>
      </dgm:spPr>
      <dgm:t>
        <a:bodyPr/>
        <a:lstStyle/>
        <a:p>
          <a:pPr algn="l" rtl="0"/>
          <a:r>
            <a:rPr lang="az" b="0" i="0" u="none" baseline="0"/>
            <a:t>İmtina üçün əsaslar</a:t>
          </a:r>
          <a:endParaRPr lang="az" dirty="0"/>
        </a:p>
      </dgm:t>
    </dgm:pt>
    <dgm:pt modelId="{BFE9947F-D2D5-42FD-B965-1915A2C779E6}" type="parTrans" cxnId="{6254C0D3-B7D4-4EB2-AC92-E77FE2A1A7BA}">
      <dgm:prSet/>
      <dgm:spPr/>
      <dgm:t>
        <a:bodyPr/>
        <a:lstStyle/>
        <a:p>
          <a:endParaRPr lang="az"/>
        </a:p>
      </dgm:t>
    </dgm:pt>
    <dgm:pt modelId="{A8D9C4FF-7F0C-4EA9-AF20-029C7680B5E6}" type="sibTrans" cxnId="{6254C0D3-B7D4-4EB2-AC92-E77FE2A1A7BA}">
      <dgm:prSet/>
      <dgm:spPr/>
      <dgm:t>
        <a:bodyPr/>
        <a:lstStyle/>
        <a:p>
          <a:endParaRPr lang="az"/>
        </a:p>
      </dgm:t>
    </dgm:pt>
    <dgm:pt modelId="{B49108A2-02A4-4F59-9E6B-54CDA22F79A7}">
      <dgm:prSet phldrT="[Text]"/>
      <dgm:spPr>
        <a:solidFill>
          <a:srgbClr val="2F618F"/>
        </a:solidFill>
      </dgm:spPr>
      <dgm:t>
        <a:bodyPr/>
        <a:lstStyle/>
        <a:p>
          <a:pPr algn="l" rtl="0"/>
          <a:r>
            <a:rPr lang="az" b="0" i="0" u="none" baseline="0"/>
            <a:t>Müntəzəm məlumatlandırma</a:t>
          </a:r>
          <a:endParaRPr lang="az" dirty="0"/>
        </a:p>
      </dgm:t>
    </dgm:pt>
    <dgm:pt modelId="{94DBD357-9353-4DDF-BEEF-442075842228}" type="parTrans" cxnId="{871FBC5E-A5A1-410B-A815-03EA8BAFE764}">
      <dgm:prSet/>
      <dgm:spPr/>
      <dgm:t>
        <a:bodyPr/>
        <a:lstStyle/>
        <a:p>
          <a:endParaRPr lang="az"/>
        </a:p>
      </dgm:t>
    </dgm:pt>
    <dgm:pt modelId="{77D440F9-8A5A-4835-9529-59DD9E276791}" type="sibTrans" cxnId="{871FBC5E-A5A1-410B-A815-03EA8BAFE764}">
      <dgm:prSet/>
      <dgm:spPr/>
      <dgm:t>
        <a:bodyPr/>
        <a:lstStyle/>
        <a:p>
          <a:endParaRPr lang="az"/>
        </a:p>
      </dgm:t>
    </dgm:pt>
    <dgm:pt modelId="{8FF7BCED-2F72-44A3-9BD9-DB669D6EE95E}">
      <dgm:prSet phldrT="[Text]"/>
      <dgm:spPr>
        <a:solidFill>
          <a:srgbClr val="2F618F"/>
        </a:solidFill>
      </dgm:spPr>
      <dgm:t>
        <a:bodyPr/>
        <a:lstStyle/>
        <a:p>
          <a:pPr algn="l" rtl="0"/>
          <a:r>
            <a:rPr lang="az" b="0" i="0" u="none" baseline="0"/>
            <a:t>Birbaşa əməkdaşlıq</a:t>
          </a:r>
          <a:endParaRPr lang="az" dirty="0"/>
        </a:p>
      </dgm:t>
    </dgm:pt>
    <dgm:pt modelId="{A251F1FB-624C-46FF-918C-2D9928ECDEB2}" type="parTrans" cxnId="{634377D0-8F78-4AC2-A101-82644F7D43F8}">
      <dgm:prSet/>
      <dgm:spPr/>
      <dgm:t>
        <a:bodyPr/>
        <a:lstStyle/>
        <a:p>
          <a:endParaRPr lang="az"/>
        </a:p>
      </dgm:t>
    </dgm:pt>
    <dgm:pt modelId="{6B95A33C-B871-416C-9016-1D4DD8AFEC6E}" type="sibTrans" cxnId="{634377D0-8F78-4AC2-A101-82644F7D43F8}">
      <dgm:prSet/>
      <dgm:spPr/>
      <dgm:t>
        <a:bodyPr/>
        <a:lstStyle/>
        <a:p>
          <a:endParaRPr lang="az"/>
        </a:p>
      </dgm:t>
    </dgm:pt>
    <dgm:pt modelId="{896159CF-BA7F-4498-98DF-61790BFA6179}" type="pres">
      <dgm:prSet presAssocID="{BBF75AFB-F130-4FCF-B60D-6B1AC94A267E}" presName="diagram" presStyleCnt="0">
        <dgm:presLayoutVars>
          <dgm:dir/>
          <dgm:resizeHandles val="exact"/>
        </dgm:presLayoutVars>
      </dgm:prSet>
      <dgm:spPr/>
      <dgm:t>
        <a:bodyPr/>
        <a:lstStyle/>
        <a:p>
          <a:endParaRPr lang="ru-RU"/>
        </a:p>
      </dgm:t>
    </dgm:pt>
    <dgm:pt modelId="{48043CAD-7228-4326-807D-49A74039CA0C}" type="pres">
      <dgm:prSet presAssocID="{75D1B636-D175-4028-9284-1550E54BFD19}" presName="node" presStyleLbl="node1" presStyleIdx="0" presStyleCnt="5">
        <dgm:presLayoutVars>
          <dgm:bulletEnabled val="1"/>
        </dgm:presLayoutVars>
      </dgm:prSet>
      <dgm:spPr/>
      <dgm:t>
        <a:bodyPr/>
        <a:lstStyle/>
        <a:p>
          <a:endParaRPr lang="ru-RU"/>
        </a:p>
      </dgm:t>
    </dgm:pt>
    <dgm:pt modelId="{25122436-B542-4ACF-801A-6F5FED071975}" type="pres">
      <dgm:prSet presAssocID="{8F5D4BC6-F592-4CE4-AAE5-3774771E6A22}" presName="sibTrans" presStyleCnt="0"/>
      <dgm:spPr/>
    </dgm:pt>
    <dgm:pt modelId="{A1D7765D-812F-4276-9313-2C74C923229F}" type="pres">
      <dgm:prSet presAssocID="{BE6B433B-011A-48FE-80A0-81DC91A17C46}" presName="node" presStyleLbl="node1" presStyleIdx="1" presStyleCnt="5">
        <dgm:presLayoutVars>
          <dgm:bulletEnabled val="1"/>
        </dgm:presLayoutVars>
      </dgm:prSet>
      <dgm:spPr/>
      <dgm:t>
        <a:bodyPr/>
        <a:lstStyle/>
        <a:p>
          <a:endParaRPr lang="ru-RU"/>
        </a:p>
      </dgm:t>
    </dgm:pt>
    <dgm:pt modelId="{E76F3F4A-AFFD-49AA-B640-AFC3538E4F54}" type="pres">
      <dgm:prSet presAssocID="{7677688E-19F9-494C-88CF-4475FBB5E701}" presName="sibTrans" presStyleCnt="0"/>
      <dgm:spPr/>
    </dgm:pt>
    <dgm:pt modelId="{F8A3965B-38B9-4F26-A8EC-A16B7E7679C4}" type="pres">
      <dgm:prSet presAssocID="{23C4106E-C2E7-4668-8185-9B881F2CBFC9}" presName="node" presStyleLbl="node1" presStyleIdx="2" presStyleCnt="5">
        <dgm:presLayoutVars>
          <dgm:bulletEnabled val="1"/>
        </dgm:presLayoutVars>
      </dgm:prSet>
      <dgm:spPr/>
      <dgm:t>
        <a:bodyPr/>
        <a:lstStyle/>
        <a:p>
          <a:endParaRPr lang="ru-RU"/>
        </a:p>
      </dgm:t>
    </dgm:pt>
    <dgm:pt modelId="{169CFD64-AAA8-4570-9D1D-69F1EED825A2}" type="pres">
      <dgm:prSet presAssocID="{A8D9C4FF-7F0C-4EA9-AF20-029C7680B5E6}" presName="sibTrans" presStyleCnt="0"/>
      <dgm:spPr/>
    </dgm:pt>
    <dgm:pt modelId="{ED2F326A-66D6-4800-827B-AE8FF9A6F28C}" type="pres">
      <dgm:prSet presAssocID="{B49108A2-02A4-4F59-9E6B-54CDA22F79A7}" presName="node" presStyleLbl="node1" presStyleIdx="3" presStyleCnt="5">
        <dgm:presLayoutVars>
          <dgm:bulletEnabled val="1"/>
        </dgm:presLayoutVars>
      </dgm:prSet>
      <dgm:spPr/>
      <dgm:t>
        <a:bodyPr/>
        <a:lstStyle/>
        <a:p>
          <a:endParaRPr lang="ru-RU"/>
        </a:p>
      </dgm:t>
    </dgm:pt>
    <dgm:pt modelId="{AD41AB3C-A129-4A3F-A5F2-60AAECCB4A7D}" type="pres">
      <dgm:prSet presAssocID="{77D440F9-8A5A-4835-9529-59DD9E276791}" presName="sibTrans" presStyleCnt="0"/>
      <dgm:spPr/>
    </dgm:pt>
    <dgm:pt modelId="{4ABB35AB-43E9-45F9-B772-A62698B4D057}" type="pres">
      <dgm:prSet presAssocID="{8FF7BCED-2F72-44A3-9BD9-DB669D6EE95E}" presName="node" presStyleLbl="node1" presStyleIdx="4" presStyleCnt="5">
        <dgm:presLayoutVars>
          <dgm:bulletEnabled val="1"/>
        </dgm:presLayoutVars>
      </dgm:prSet>
      <dgm:spPr/>
      <dgm:t>
        <a:bodyPr/>
        <a:lstStyle/>
        <a:p>
          <a:endParaRPr lang="ru-RU"/>
        </a:p>
      </dgm:t>
    </dgm:pt>
  </dgm:ptLst>
  <dgm:cxnLst>
    <dgm:cxn modelId="{DABBB08E-81C4-4F8F-B99E-711C1D86F462}" type="presOf" srcId="{B49108A2-02A4-4F59-9E6B-54CDA22F79A7}" destId="{ED2F326A-66D6-4800-827B-AE8FF9A6F28C}" srcOrd="0" destOrd="0" presId="urn:microsoft.com/office/officeart/2005/8/layout/default"/>
    <dgm:cxn modelId="{9F232018-AB22-4655-8E07-E857126E2406}" srcId="{BBF75AFB-F130-4FCF-B60D-6B1AC94A267E}" destId="{75D1B636-D175-4028-9284-1550E54BFD19}" srcOrd="0" destOrd="0" parTransId="{80C748EB-DD84-479E-988D-002539AFADE3}" sibTransId="{8F5D4BC6-F592-4CE4-AAE5-3774771E6A22}"/>
    <dgm:cxn modelId="{6254C0D3-B7D4-4EB2-AC92-E77FE2A1A7BA}" srcId="{BBF75AFB-F130-4FCF-B60D-6B1AC94A267E}" destId="{23C4106E-C2E7-4668-8185-9B881F2CBFC9}" srcOrd="2" destOrd="0" parTransId="{BFE9947F-D2D5-42FD-B965-1915A2C779E6}" sibTransId="{A8D9C4FF-7F0C-4EA9-AF20-029C7680B5E6}"/>
    <dgm:cxn modelId="{DCCB179E-1352-4A91-A514-D0E90670215F}" srcId="{BBF75AFB-F130-4FCF-B60D-6B1AC94A267E}" destId="{BE6B433B-011A-48FE-80A0-81DC91A17C46}" srcOrd="1" destOrd="0" parTransId="{30ED4AEC-FDB2-4292-9FEA-194F1132C2F1}" sibTransId="{7677688E-19F9-494C-88CF-4475FBB5E701}"/>
    <dgm:cxn modelId="{E076475F-06D7-4AFC-8F85-52A6612F4713}" type="presOf" srcId="{23C4106E-C2E7-4668-8185-9B881F2CBFC9}" destId="{F8A3965B-38B9-4F26-A8EC-A16B7E7679C4}" srcOrd="0" destOrd="0" presId="urn:microsoft.com/office/officeart/2005/8/layout/default"/>
    <dgm:cxn modelId="{033F8518-71FE-4F46-AAC7-0537532EA4FA}" type="presOf" srcId="{8FF7BCED-2F72-44A3-9BD9-DB669D6EE95E}" destId="{4ABB35AB-43E9-45F9-B772-A62698B4D057}" srcOrd="0" destOrd="0" presId="urn:microsoft.com/office/officeart/2005/8/layout/default"/>
    <dgm:cxn modelId="{8731130C-1689-4A2B-ACEA-0AF3ADD9DB5D}" type="presOf" srcId="{75D1B636-D175-4028-9284-1550E54BFD19}" destId="{48043CAD-7228-4326-807D-49A74039CA0C}" srcOrd="0" destOrd="0" presId="urn:microsoft.com/office/officeart/2005/8/layout/default"/>
    <dgm:cxn modelId="{87502106-8D3C-4087-8BB3-566CC61A4E16}" type="presOf" srcId="{BBF75AFB-F130-4FCF-B60D-6B1AC94A267E}" destId="{896159CF-BA7F-4498-98DF-61790BFA6179}" srcOrd="0" destOrd="0" presId="urn:microsoft.com/office/officeart/2005/8/layout/default"/>
    <dgm:cxn modelId="{871FBC5E-A5A1-410B-A815-03EA8BAFE764}" srcId="{BBF75AFB-F130-4FCF-B60D-6B1AC94A267E}" destId="{B49108A2-02A4-4F59-9E6B-54CDA22F79A7}" srcOrd="3" destOrd="0" parTransId="{94DBD357-9353-4DDF-BEEF-442075842228}" sibTransId="{77D440F9-8A5A-4835-9529-59DD9E276791}"/>
    <dgm:cxn modelId="{634377D0-8F78-4AC2-A101-82644F7D43F8}" srcId="{BBF75AFB-F130-4FCF-B60D-6B1AC94A267E}" destId="{8FF7BCED-2F72-44A3-9BD9-DB669D6EE95E}" srcOrd="4" destOrd="0" parTransId="{A251F1FB-624C-46FF-918C-2D9928ECDEB2}" sibTransId="{6B95A33C-B871-416C-9016-1D4DD8AFEC6E}"/>
    <dgm:cxn modelId="{A976CD6F-CB06-474F-9C2D-50B392E19E01}" type="presOf" srcId="{BE6B433B-011A-48FE-80A0-81DC91A17C46}" destId="{A1D7765D-812F-4276-9313-2C74C923229F}" srcOrd="0" destOrd="0" presId="urn:microsoft.com/office/officeart/2005/8/layout/default"/>
    <dgm:cxn modelId="{4079B7FE-7706-498B-8A82-438D242B72BD}" type="presParOf" srcId="{896159CF-BA7F-4498-98DF-61790BFA6179}" destId="{48043CAD-7228-4326-807D-49A74039CA0C}" srcOrd="0" destOrd="0" presId="urn:microsoft.com/office/officeart/2005/8/layout/default"/>
    <dgm:cxn modelId="{7A33C540-A983-424E-ACD4-D303640EC69F}" type="presParOf" srcId="{896159CF-BA7F-4498-98DF-61790BFA6179}" destId="{25122436-B542-4ACF-801A-6F5FED071975}" srcOrd="1" destOrd="0" presId="urn:microsoft.com/office/officeart/2005/8/layout/default"/>
    <dgm:cxn modelId="{0D92EEC6-41DF-4528-84DF-29F25433DB0E}" type="presParOf" srcId="{896159CF-BA7F-4498-98DF-61790BFA6179}" destId="{A1D7765D-812F-4276-9313-2C74C923229F}" srcOrd="2" destOrd="0" presId="urn:microsoft.com/office/officeart/2005/8/layout/default"/>
    <dgm:cxn modelId="{637F5D36-CCAB-4FC5-902F-ADC143874294}" type="presParOf" srcId="{896159CF-BA7F-4498-98DF-61790BFA6179}" destId="{E76F3F4A-AFFD-49AA-B640-AFC3538E4F54}" srcOrd="3" destOrd="0" presId="urn:microsoft.com/office/officeart/2005/8/layout/default"/>
    <dgm:cxn modelId="{A5BA2041-A33D-4E5A-8DAC-266F2A8B31B7}" type="presParOf" srcId="{896159CF-BA7F-4498-98DF-61790BFA6179}" destId="{F8A3965B-38B9-4F26-A8EC-A16B7E7679C4}" srcOrd="4" destOrd="0" presId="urn:microsoft.com/office/officeart/2005/8/layout/default"/>
    <dgm:cxn modelId="{C507B2EE-AFF0-4F34-B9F3-E10D76674CB3}" type="presParOf" srcId="{896159CF-BA7F-4498-98DF-61790BFA6179}" destId="{169CFD64-AAA8-4570-9D1D-69F1EED825A2}" srcOrd="5" destOrd="0" presId="urn:microsoft.com/office/officeart/2005/8/layout/default"/>
    <dgm:cxn modelId="{C0CDDBDE-3B09-4724-8BA6-6AF4658A95BC}" type="presParOf" srcId="{896159CF-BA7F-4498-98DF-61790BFA6179}" destId="{ED2F326A-66D6-4800-827B-AE8FF9A6F28C}" srcOrd="6" destOrd="0" presId="urn:microsoft.com/office/officeart/2005/8/layout/default"/>
    <dgm:cxn modelId="{626A0EB3-CC6A-45E8-B5C1-654A7237C2D9}" type="presParOf" srcId="{896159CF-BA7F-4498-98DF-61790BFA6179}" destId="{AD41AB3C-A129-4A3F-A5F2-60AAECCB4A7D}" srcOrd="7" destOrd="0" presId="urn:microsoft.com/office/officeart/2005/8/layout/default"/>
    <dgm:cxn modelId="{84DC8438-244F-421B-BE8C-62FF226D4DC7}" type="presParOf" srcId="{896159CF-BA7F-4498-98DF-61790BFA6179}" destId="{4ABB35AB-43E9-45F9-B772-A62698B4D057}"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018D3C-0F91-4A08-90F6-BB16C7CF8F8E}"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az"/>
        </a:p>
      </dgm:t>
    </dgm:pt>
    <dgm:pt modelId="{67EB3051-92A7-4139-B292-34CB9B6860A0}">
      <dgm:prSet phldrT="[Text]" custT="1"/>
      <dgm:spPr>
        <a:solidFill>
          <a:srgbClr val="2F618F"/>
        </a:solidFill>
      </dgm:spPr>
      <dgm:t>
        <a:bodyPr/>
        <a:lstStyle/>
        <a:p>
          <a:pPr algn="l" rtl="0"/>
          <a:r>
            <a:rPr lang="az" sz="2100" b="1" i="0" u="none" baseline="0"/>
            <a:t>Operativ mühafizə sorğusu</a:t>
          </a:r>
          <a:endParaRPr lang="az" sz="2100" b="1" dirty="0"/>
        </a:p>
      </dgm:t>
    </dgm:pt>
    <dgm:pt modelId="{79E9A809-BA37-4853-AA8E-39C2539F98BB}" type="parTrans" cxnId="{E349022D-13EB-4D8E-9B9B-4682AA06D704}">
      <dgm:prSet/>
      <dgm:spPr/>
      <dgm:t>
        <a:bodyPr/>
        <a:lstStyle/>
        <a:p>
          <a:endParaRPr lang="az" sz="2100"/>
        </a:p>
      </dgm:t>
    </dgm:pt>
    <dgm:pt modelId="{493AE93D-B296-4EF7-A9A2-2B322187866D}" type="sibTrans" cxnId="{E349022D-13EB-4D8E-9B9B-4682AA06D704}">
      <dgm:prSet/>
      <dgm:spPr/>
      <dgm:t>
        <a:bodyPr/>
        <a:lstStyle/>
        <a:p>
          <a:endParaRPr lang="az" sz="2100"/>
        </a:p>
      </dgm:t>
    </dgm:pt>
    <dgm:pt modelId="{7489F11D-E032-46E1-BC8C-E5B20ADC2D0A}">
      <dgm:prSet phldrT="[Text]" custT="1"/>
      <dgm:spPr/>
      <dgm:t>
        <a:bodyPr/>
        <a:lstStyle/>
        <a:p>
          <a:pPr algn="l" rtl="0"/>
          <a:r>
            <a:rPr lang="az" sz="2100" b="1" i="0" u="none" baseline="0"/>
            <a:t>Verilənlərin saxlanması rejimi mövcud deyil</a:t>
          </a:r>
          <a:endParaRPr lang="az" sz="2100" b="1" dirty="0"/>
        </a:p>
      </dgm:t>
    </dgm:pt>
    <dgm:pt modelId="{4A2EB988-6CEF-45BA-823A-54398DF9D33E}" type="parTrans" cxnId="{25710B08-62B9-447C-9CB0-FC6F405928CC}">
      <dgm:prSet/>
      <dgm:spPr/>
      <dgm:t>
        <a:bodyPr/>
        <a:lstStyle/>
        <a:p>
          <a:endParaRPr lang="az" sz="2100"/>
        </a:p>
      </dgm:t>
    </dgm:pt>
    <dgm:pt modelId="{4A6C80DB-9439-4FEB-BFE2-206CE08D744E}" type="sibTrans" cxnId="{25710B08-62B9-447C-9CB0-FC6F405928CC}">
      <dgm:prSet/>
      <dgm:spPr/>
      <dgm:t>
        <a:bodyPr/>
        <a:lstStyle/>
        <a:p>
          <a:endParaRPr lang="az" sz="2100"/>
        </a:p>
      </dgm:t>
    </dgm:pt>
    <dgm:pt modelId="{5D92D247-FB78-4075-80EA-04B6A0571AA5}">
      <dgm:prSet phldrT="[Text]" custT="1"/>
      <dgm:spPr>
        <a:solidFill>
          <a:srgbClr val="2F618F"/>
        </a:solidFill>
      </dgm:spPr>
      <dgm:t>
        <a:bodyPr/>
        <a:lstStyle/>
        <a:p>
          <a:pPr algn="l" rtl="0"/>
          <a:r>
            <a:rPr lang="az" sz="2100" b="1" i="0" u="none" baseline="0"/>
            <a:t>Sorğunun məzmunu</a:t>
          </a:r>
          <a:endParaRPr lang="az" sz="2100" b="1" dirty="0"/>
        </a:p>
      </dgm:t>
    </dgm:pt>
    <dgm:pt modelId="{EA9B5474-DDD6-4F8C-ACF7-0E9474452DE5}" type="parTrans" cxnId="{831EAA11-C43D-4068-A716-60CCCD752FB2}">
      <dgm:prSet/>
      <dgm:spPr/>
      <dgm:t>
        <a:bodyPr/>
        <a:lstStyle/>
        <a:p>
          <a:endParaRPr lang="az" sz="2100"/>
        </a:p>
      </dgm:t>
    </dgm:pt>
    <dgm:pt modelId="{41B3314E-69B3-4078-B431-7A7CB80FBE33}" type="sibTrans" cxnId="{831EAA11-C43D-4068-A716-60CCCD752FB2}">
      <dgm:prSet/>
      <dgm:spPr/>
      <dgm:t>
        <a:bodyPr/>
        <a:lstStyle/>
        <a:p>
          <a:endParaRPr lang="az" sz="2100"/>
        </a:p>
      </dgm:t>
    </dgm:pt>
    <dgm:pt modelId="{75F8A651-A7C2-48D9-808A-E0FFEA9518D9}">
      <dgm:prSet phldrT="[Text]" custT="1"/>
      <dgm:spPr/>
      <dgm:t>
        <a:bodyPr/>
        <a:lstStyle/>
        <a:p>
          <a:pPr algn="l" rtl="0"/>
          <a:r>
            <a:rPr lang="az" sz="2100" b="1" i="0" u="none" baseline="0"/>
            <a:t>Nə, niyə, kim, nə vaxt, harada?</a:t>
          </a:r>
          <a:endParaRPr lang="az" sz="2100" b="1" dirty="0"/>
        </a:p>
      </dgm:t>
    </dgm:pt>
    <dgm:pt modelId="{2B5F7D4E-F52F-4897-A13F-3E31CD452B32}" type="parTrans" cxnId="{4979FBBC-F0A7-4952-83D9-21BB7E40B428}">
      <dgm:prSet/>
      <dgm:spPr/>
      <dgm:t>
        <a:bodyPr/>
        <a:lstStyle/>
        <a:p>
          <a:endParaRPr lang="az" sz="2100"/>
        </a:p>
      </dgm:t>
    </dgm:pt>
    <dgm:pt modelId="{C5A0A913-2672-4A97-86A8-E12088D7D14F}" type="sibTrans" cxnId="{4979FBBC-F0A7-4952-83D9-21BB7E40B428}">
      <dgm:prSet/>
      <dgm:spPr/>
      <dgm:t>
        <a:bodyPr/>
        <a:lstStyle/>
        <a:p>
          <a:endParaRPr lang="az" sz="2100"/>
        </a:p>
      </dgm:t>
    </dgm:pt>
    <dgm:pt modelId="{A36D20B0-06E8-4224-A950-B6E62CB3FFA0}">
      <dgm:prSet phldrT="[Text]" custT="1"/>
      <dgm:spPr>
        <a:solidFill>
          <a:srgbClr val="2F618F"/>
        </a:solidFill>
      </dgm:spPr>
      <dgm:t>
        <a:bodyPr/>
        <a:lstStyle/>
        <a:p>
          <a:pPr algn="l" rtl="0"/>
          <a:r>
            <a:rPr lang="az" sz="2100" b="1" i="0" u="none" baseline="0"/>
            <a:t>Zəmanətlər</a:t>
          </a:r>
          <a:endParaRPr lang="az" sz="2100" b="1" dirty="0"/>
        </a:p>
      </dgm:t>
    </dgm:pt>
    <dgm:pt modelId="{EEE4A91A-5A19-4EB6-B0DB-F92136B5BBDA}" type="parTrans" cxnId="{19DC7568-F8C6-4AC0-9BA9-CB3E72F43016}">
      <dgm:prSet/>
      <dgm:spPr/>
      <dgm:t>
        <a:bodyPr/>
        <a:lstStyle/>
        <a:p>
          <a:endParaRPr lang="az" sz="2100"/>
        </a:p>
      </dgm:t>
    </dgm:pt>
    <dgm:pt modelId="{54668624-3071-4B1B-A7B4-B3599924663C}" type="sibTrans" cxnId="{19DC7568-F8C6-4AC0-9BA9-CB3E72F43016}">
      <dgm:prSet/>
      <dgm:spPr/>
      <dgm:t>
        <a:bodyPr/>
        <a:lstStyle/>
        <a:p>
          <a:endParaRPr lang="az" sz="2100"/>
        </a:p>
      </dgm:t>
    </dgm:pt>
    <dgm:pt modelId="{40A053CC-BC28-4080-943A-767C8E120CC0}">
      <dgm:prSet phldrT="[Text]" custT="1"/>
      <dgm:spPr/>
      <dgm:t>
        <a:bodyPr/>
        <a:lstStyle/>
        <a:p>
          <a:pPr algn="l" rtl="0"/>
          <a:r>
            <a:rPr lang="az" sz="1900" b="1" i="0" u="none" baseline="0"/>
            <a:t>İmtinanın şərtləri</a:t>
          </a:r>
          <a:endParaRPr lang="az" sz="1900" b="1" dirty="0"/>
        </a:p>
      </dgm:t>
    </dgm:pt>
    <dgm:pt modelId="{0E8DEE90-6B2B-4EE5-9488-F8AACDDD53EE}" type="parTrans" cxnId="{BAC2C3AD-FD08-4A5C-906B-006F685A0A40}">
      <dgm:prSet/>
      <dgm:spPr/>
      <dgm:t>
        <a:bodyPr/>
        <a:lstStyle/>
        <a:p>
          <a:endParaRPr lang="az" sz="2100"/>
        </a:p>
      </dgm:t>
    </dgm:pt>
    <dgm:pt modelId="{BA06C24D-6FE8-43FC-9D5E-0436D9138BD1}" type="sibTrans" cxnId="{BAC2C3AD-FD08-4A5C-906B-006F685A0A40}">
      <dgm:prSet/>
      <dgm:spPr/>
      <dgm:t>
        <a:bodyPr/>
        <a:lstStyle/>
        <a:p>
          <a:endParaRPr lang="az" sz="2100"/>
        </a:p>
      </dgm:t>
    </dgm:pt>
    <dgm:pt modelId="{D1C491F7-C6F2-452C-ABA8-CA087C267FC6}" type="pres">
      <dgm:prSet presAssocID="{3C018D3C-0F91-4A08-90F6-BB16C7CF8F8E}" presName="rootnode" presStyleCnt="0">
        <dgm:presLayoutVars>
          <dgm:chMax/>
          <dgm:chPref/>
          <dgm:dir/>
          <dgm:animLvl val="lvl"/>
        </dgm:presLayoutVars>
      </dgm:prSet>
      <dgm:spPr/>
      <dgm:t>
        <a:bodyPr/>
        <a:lstStyle/>
        <a:p>
          <a:endParaRPr lang="ru-RU"/>
        </a:p>
      </dgm:t>
    </dgm:pt>
    <dgm:pt modelId="{E7AB41EC-DB53-411E-97C8-0F255E0A3AF9}" type="pres">
      <dgm:prSet presAssocID="{67EB3051-92A7-4139-B292-34CB9B6860A0}" presName="composite" presStyleCnt="0"/>
      <dgm:spPr/>
    </dgm:pt>
    <dgm:pt modelId="{31527D9E-5FA2-4597-8E2D-E5003C3C0A93}" type="pres">
      <dgm:prSet presAssocID="{67EB3051-92A7-4139-B292-34CB9B6860A0}" presName="bentUpArrow1" presStyleLbl="alignImgPlace1" presStyleIdx="0" presStyleCnt="2"/>
      <dgm:spPr>
        <a:solidFill>
          <a:srgbClr val="91A6B8"/>
        </a:solidFill>
      </dgm:spPr>
    </dgm:pt>
    <dgm:pt modelId="{B4D5EB93-611D-4038-B168-500D1B32CA56}" type="pres">
      <dgm:prSet presAssocID="{67EB3051-92A7-4139-B292-34CB9B6860A0}" presName="ParentText" presStyleLbl="node1" presStyleIdx="0" presStyleCnt="3">
        <dgm:presLayoutVars>
          <dgm:chMax val="1"/>
          <dgm:chPref val="1"/>
          <dgm:bulletEnabled val="1"/>
        </dgm:presLayoutVars>
      </dgm:prSet>
      <dgm:spPr/>
      <dgm:t>
        <a:bodyPr/>
        <a:lstStyle/>
        <a:p>
          <a:endParaRPr lang="ru-RU"/>
        </a:p>
      </dgm:t>
    </dgm:pt>
    <dgm:pt modelId="{52E48DBB-AF6D-41DF-B170-D8F41A227E12}" type="pres">
      <dgm:prSet presAssocID="{67EB3051-92A7-4139-B292-34CB9B6860A0}" presName="ChildText" presStyleLbl="revTx" presStyleIdx="0" presStyleCnt="3">
        <dgm:presLayoutVars>
          <dgm:chMax val="0"/>
          <dgm:chPref val="0"/>
          <dgm:bulletEnabled val="1"/>
        </dgm:presLayoutVars>
      </dgm:prSet>
      <dgm:spPr/>
      <dgm:t>
        <a:bodyPr/>
        <a:lstStyle/>
        <a:p>
          <a:endParaRPr lang="ru-RU"/>
        </a:p>
      </dgm:t>
    </dgm:pt>
    <dgm:pt modelId="{294ABEEA-4F82-4691-8B70-47038BAF139E}" type="pres">
      <dgm:prSet presAssocID="{493AE93D-B296-4EF7-A9A2-2B322187866D}" presName="sibTrans" presStyleCnt="0"/>
      <dgm:spPr/>
    </dgm:pt>
    <dgm:pt modelId="{7A626975-D983-45D4-947E-933C628BFF32}" type="pres">
      <dgm:prSet presAssocID="{5D92D247-FB78-4075-80EA-04B6A0571AA5}" presName="composite" presStyleCnt="0"/>
      <dgm:spPr/>
    </dgm:pt>
    <dgm:pt modelId="{6CC64585-60A8-40E0-ADC9-12EB47EBEB83}" type="pres">
      <dgm:prSet presAssocID="{5D92D247-FB78-4075-80EA-04B6A0571AA5}" presName="bentUpArrow1" presStyleLbl="alignImgPlace1" presStyleIdx="1" presStyleCnt="2"/>
      <dgm:spPr>
        <a:solidFill>
          <a:srgbClr val="91A6B8"/>
        </a:solidFill>
      </dgm:spPr>
    </dgm:pt>
    <dgm:pt modelId="{D73EB49A-F08A-4ADC-BCC6-8D88F76D62B6}" type="pres">
      <dgm:prSet presAssocID="{5D92D247-FB78-4075-80EA-04B6A0571AA5}" presName="ParentText" presStyleLbl="node1" presStyleIdx="1" presStyleCnt="3">
        <dgm:presLayoutVars>
          <dgm:chMax val="1"/>
          <dgm:chPref val="1"/>
          <dgm:bulletEnabled val="1"/>
        </dgm:presLayoutVars>
      </dgm:prSet>
      <dgm:spPr/>
      <dgm:t>
        <a:bodyPr/>
        <a:lstStyle/>
        <a:p>
          <a:endParaRPr lang="ru-RU"/>
        </a:p>
      </dgm:t>
    </dgm:pt>
    <dgm:pt modelId="{A5F31CDA-115C-41E7-AE28-01F4D53E927C}" type="pres">
      <dgm:prSet presAssocID="{5D92D247-FB78-4075-80EA-04B6A0571AA5}" presName="ChildText" presStyleLbl="revTx" presStyleIdx="1" presStyleCnt="3">
        <dgm:presLayoutVars>
          <dgm:chMax val="0"/>
          <dgm:chPref val="0"/>
          <dgm:bulletEnabled val="1"/>
        </dgm:presLayoutVars>
      </dgm:prSet>
      <dgm:spPr/>
      <dgm:t>
        <a:bodyPr/>
        <a:lstStyle/>
        <a:p>
          <a:endParaRPr lang="ru-RU"/>
        </a:p>
      </dgm:t>
    </dgm:pt>
    <dgm:pt modelId="{7E4A9C9B-7933-41A9-9A86-802C7D5EC352}" type="pres">
      <dgm:prSet presAssocID="{41B3314E-69B3-4078-B431-7A7CB80FBE33}" presName="sibTrans" presStyleCnt="0"/>
      <dgm:spPr/>
    </dgm:pt>
    <dgm:pt modelId="{C1F89C58-1414-4307-8F3A-36B8BCF9472B}" type="pres">
      <dgm:prSet presAssocID="{A36D20B0-06E8-4224-A950-B6E62CB3FFA0}" presName="composite" presStyleCnt="0"/>
      <dgm:spPr/>
    </dgm:pt>
    <dgm:pt modelId="{BBC99311-7DE7-4254-AAFC-4B74B3B2EFE0}" type="pres">
      <dgm:prSet presAssocID="{A36D20B0-06E8-4224-A950-B6E62CB3FFA0}" presName="ParentText" presStyleLbl="node1" presStyleIdx="2" presStyleCnt="3">
        <dgm:presLayoutVars>
          <dgm:chMax val="1"/>
          <dgm:chPref val="1"/>
          <dgm:bulletEnabled val="1"/>
        </dgm:presLayoutVars>
      </dgm:prSet>
      <dgm:spPr/>
      <dgm:t>
        <a:bodyPr/>
        <a:lstStyle/>
        <a:p>
          <a:endParaRPr lang="ru-RU"/>
        </a:p>
      </dgm:t>
    </dgm:pt>
    <dgm:pt modelId="{C5C71605-FA8E-47E8-9A57-50CBF5B28BB8}" type="pres">
      <dgm:prSet presAssocID="{A36D20B0-06E8-4224-A950-B6E62CB3FFA0}" presName="FinalChildText" presStyleLbl="revTx" presStyleIdx="2" presStyleCnt="3">
        <dgm:presLayoutVars>
          <dgm:chMax val="0"/>
          <dgm:chPref val="0"/>
          <dgm:bulletEnabled val="1"/>
        </dgm:presLayoutVars>
      </dgm:prSet>
      <dgm:spPr/>
      <dgm:t>
        <a:bodyPr/>
        <a:lstStyle/>
        <a:p>
          <a:endParaRPr lang="ru-RU"/>
        </a:p>
      </dgm:t>
    </dgm:pt>
  </dgm:ptLst>
  <dgm:cxnLst>
    <dgm:cxn modelId="{E0E8C005-3AEC-4167-88B1-1634AB1C0B91}" type="presOf" srcId="{67EB3051-92A7-4139-B292-34CB9B6860A0}" destId="{B4D5EB93-611D-4038-B168-500D1B32CA56}" srcOrd="0" destOrd="0" presId="urn:microsoft.com/office/officeart/2005/8/layout/StepDownProcess"/>
    <dgm:cxn modelId="{D8E27974-A339-4A1C-A777-3E55B5081739}" type="presOf" srcId="{40A053CC-BC28-4080-943A-767C8E120CC0}" destId="{C5C71605-FA8E-47E8-9A57-50CBF5B28BB8}" srcOrd="0" destOrd="0" presId="urn:microsoft.com/office/officeart/2005/8/layout/StepDownProcess"/>
    <dgm:cxn modelId="{25710B08-62B9-447C-9CB0-FC6F405928CC}" srcId="{67EB3051-92A7-4139-B292-34CB9B6860A0}" destId="{7489F11D-E032-46E1-BC8C-E5B20ADC2D0A}" srcOrd="0" destOrd="0" parTransId="{4A2EB988-6CEF-45BA-823A-54398DF9D33E}" sibTransId="{4A6C80DB-9439-4FEB-BFE2-206CE08D744E}"/>
    <dgm:cxn modelId="{E827E446-742D-4C0D-9087-E35DF9F46A40}" type="presOf" srcId="{5D92D247-FB78-4075-80EA-04B6A0571AA5}" destId="{D73EB49A-F08A-4ADC-BCC6-8D88F76D62B6}" srcOrd="0" destOrd="0" presId="urn:microsoft.com/office/officeart/2005/8/layout/StepDownProcess"/>
    <dgm:cxn modelId="{CE0A545B-792E-4016-A259-355AAE070DC8}" type="presOf" srcId="{3C018D3C-0F91-4A08-90F6-BB16C7CF8F8E}" destId="{D1C491F7-C6F2-452C-ABA8-CA087C267FC6}" srcOrd="0" destOrd="0" presId="urn:microsoft.com/office/officeart/2005/8/layout/StepDownProcess"/>
    <dgm:cxn modelId="{BAC2C3AD-FD08-4A5C-906B-006F685A0A40}" srcId="{A36D20B0-06E8-4224-A950-B6E62CB3FFA0}" destId="{40A053CC-BC28-4080-943A-767C8E120CC0}" srcOrd="0" destOrd="0" parTransId="{0E8DEE90-6B2B-4EE5-9488-F8AACDDD53EE}" sibTransId="{BA06C24D-6FE8-43FC-9D5E-0436D9138BD1}"/>
    <dgm:cxn modelId="{7D80E816-8ABE-4512-9209-984A384E647E}" type="presOf" srcId="{75F8A651-A7C2-48D9-808A-E0FFEA9518D9}" destId="{A5F31CDA-115C-41E7-AE28-01F4D53E927C}" srcOrd="0" destOrd="0" presId="urn:microsoft.com/office/officeart/2005/8/layout/StepDownProcess"/>
    <dgm:cxn modelId="{2152479E-302A-4151-8D09-0A6FA2D35F6B}" type="presOf" srcId="{7489F11D-E032-46E1-BC8C-E5B20ADC2D0A}" destId="{52E48DBB-AF6D-41DF-B170-D8F41A227E12}" srcOrd="0" destOrd="0" presId="urn:microsoft.com/office/officeart/2005/8/layout/StepDownProcess"/>
    <dgm:cxn modelId="{95A4A67D-EF67-4080-ACC3-90E8803289B7}" type="presOf" srcId="{A36D20B0-06E8-4224-A950-B6E62CB3FFA0}" destId="{BBC99311-7DE7-4254-AAFC-4B74B3B2EFE0}" srcOrd="0" destOrd="0" presId="urn:microsoft.com/office/officeart/2005/8/layout/StepDownProcess"/>
    <dgm:cxn modelId="{831EAA11-C43D-4068-A716-60CCCD752FB2}" srcId="{3C018D3C-0F91-4A08-90F6-BB16C7CF8F8E}" destId="{5D92D247-FB78-4075-80EA-04B6A0571AA5}" srcOrd="1" destOrd="0" parTransId="{EA9B5474-DDD6-4F8C-ACF7-0E9474452DE5}" sibTransId="{41B3314E-69B3-4078-B431-7A7CB80FBE33}"/>
    <dgm:cxn modelId="{19DC7568-F8C6-4AC0-9BA9-CB3E72F43016}" srcId="{3C018D3C-0F91-4A08-90F6-BB16C7CF8F8E}" destId="{A36D20B0-06E8-4224-A950-B6E62CB3FFA0}" srcOrd="2" destOrd="0" parTransId="{EEE4A91A-5A19-4EB6-B0DB-F92136B5BBDA}" sibTransId="{54668624-3071-4B1B-A7B4-B3599924663C}"/>
    <dgm:cxn modelId="{E349022D-13EB-4D8E-9B9B-4682AA06D704}" srcId="{3C018D3C-0F91-4A08-90F6-BB16C7CF8F8E}" destId="{67EB3051-92A7-4139-B292-34CB9B6860A0}" srcOrd="0" destOrd="0" parTransId="{79E9A809-BA37-4853-AA8E-39C2539F98BB}" sibTransId="{493AE93D-B296-4EF7-A9A2-2B322187866D}"/>
    <dgm:cxn modelId="{4979FBBC-F0A7-4952-83D9-21BB7E40B428}" srcId="{5D92D247-FB78-4075-80EA-04B6A0571AA5}" destId="{75F8A651-A7C2-48D9-808A-E0FFEA9518D9}" srcOrd="0" destOrd="0" parTransId="{2B5F7D4E-F52F-4897-A13F-3E31CD452B32}" sibTransId="{C5A0A913-2672-4A97-86A8-E12088D7D14F}"/>
    <dgm:cxn modelId="{349D3DF1-6206-4ED6-A962-518BD46A9128}" type="presParOf" srcId="{D1C491F7-C6F2-452C-ABA8-CA087C267FC6}" destId="{E7AB41EC-DB53-411E-97C8-0F255E0A3AF9}" srcOrd="0" destOrd="0" presId="urn:microsoft.com/office/officeart/2005/8/layout/StepDownProcess"/>
    <dgm:cxn modelId="{C191DF04-039B-469F-9D10-371663318E5E}" type="presParOf" srcId="{E7AB41EC-DB53-411E-97C8-0F255E0A3AF9}" destId="{31527D9E-5FA2-4597-8E2D-E5003C3C0A93}" srcOrd="0" destOrd="0" presId="urn:microsoft.com/office/officeart/2005/8/layout/StepDownProcess"/>
    <dgm:cxn modelId="{3E279B7C-8330-408B-8039-611DB2EADABE}" type="presParOf" srcId="{E7AB41EC-DB53-411E-97C8-0F255E0A3AF9}" destId="{B4D5EB93-611D-4038-B168-500D1B32CA56}" srcOrd="1" destOrd="0" presId="urn:microsoft.com/office/officeart/2005/8/layout/StepDownProcess"/>
    <dgm:cxn modelId="{92FFD5CD-74F1-4A1D-AB50-9DA8DFC3BC75}" type="presParOf" srcId="{E7AB41EC-DB53-411E-97C8-0F255E0A3AF9}" destId="{52E48DBB-AF6D-41DF-B170-D8F41A227E12}" srcOrd="2" destOrd="0" presId="urn:microsoft.com/office/officeart/2005/8/layout/StepDownProcess"/>
    <dgm:cxn modelId="{B26C41CB-1AC6-4DE2-B3B3-E8AF2F2401DA}" type="presParOf" srcId="{D1C491F7-C6F2-452C-ABA8-CA087C267FC6}" destId="{294ABEEA-4F82-4691-8B70-47038BAF139E}" srcOrd="1" destOrd="0" presId="urn:microsoft.com/office/officeart/2005/8/layout/StepDownProcess"/>
    <dgm:cxn modelId="{B65B122E-FD2E-46E7-9B8B-264FD1DC76A1}" type="presParOf" srcId="{D1C491F7-C6F2-452C-ABA8-CA087C267FC6}" destId="{7A626975-D983-45D4-947E-933C628BFF32}" srcOrd="2" destOrd="0" presId="urn:microsoft.com/office/officeart/2005/8/layout/StepDownProcess"/>
    <dgm:cxn modelId="{2F8FE155-1C52-4630-A106-DC887A945079}" type="presParOf" srcId="{7A626975-D983-45D4-947E-933C628BFF32}" destId="{6CC64585-60A8-40E0-ADC9-12EB47EBEB83}" srcOrd="0" destOrd="0" presId="urn:microsoft.com/office/officeart/2005/8/layout/StepDownProcess"/>
    <dgm:cxn modelId="{AC439BD7-FB00-4E2D-AD03-E07F3E17928A}" type="presParOf" srcId="{7A626975-D983-45D4-947E-933C628BFF32}" destId="{D73EB49A-F08A-4ADC-BCC6-8D88F76D62B6}" srcOrd="1" destOrd="0" presId="urn:microsoft.com/office/officeart/2005/8/layout/StepDownProcess"/>
    <dgm:cxn modelId="{131F0E7E-1C5B-488D-BF25-730A3A51CC78}" type="presParOf" srcId="{7A626975-D983-45D4-947E-933C628BFF32}" destId="{A5F31CDA-115C-41E7-AE28-01F4D53E927C}" srcOrd="2" destOrd="0" presId="urn:microsoft.com/office/officeart/2005/8/layout/StepDownProcess"/>
    <dgm:cxn modelId="{821AA76A-5AC3-427A-BD83-ACBAD064516B}" type="presParOf" srcId="{D1C491F7-C6F2-452C-ABA8-CA087C267FC6}" destId="{7E4A9C9B-7933-41A9-9A86-802C7D5EC352}" srcOrd="3" destOrd="0" presId="urn:microsoft.com/office/officeart/2005/8/layout/StepDownProcess"/>
    <dgm:cxn modelId="{A1C1E8E3-4E7B-4208-BE8E-2DCA337FB994}" type="presParOf" srcId="{D1C491F7-C6F2-452C-ABA8-CA087C267FC6}" destId="{C1F89C58-1414-4307-8F3A-36B8BCF9472B}" srcOrd="4" destOrd="0" presId="urn:microsoft.com/office/officeart/2005/8/layout/StepDownProcess"/>
    <dgm:cxn modelId="{DB83AC6A-9458-4F46-96E1-6966A3926E7A}" type="presParOf" srcId="{C1F89C58-1414-4307-8F3A-36B8BCF9472B}" destId="{BBC99311-7DE7-4254-AAFC-4B74B3B2EFE0}" srcOrd="0" destOrd="0" presId="urn:microsoft.com/office/officeart/2005/8/layout/StepDownProcess"/>
    <dgm:cxn modelId="{FF1E21B2-D80A-4060-A83A-5881C36BC6DA}" type="presParOf" srcId="{C1F89C58-1414-4307-8F3A-36B8BCF9472B}" destId="{C5C71605-FA8E-47E8-9A57-50CBF5B28BB8}" srcOrd="1" destOrd="0" presId="urn:microsoft.com/office/officeart/2005/8/layout/StepDownProcess"/>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CB0F65B-9F91-406A-90CB-6785F6808F2D}" type="doc">
      <dgm:prSet loTypeId="urn:microsoft.com/office/officeart/2005/8/layout/process1" loCatId="process" qsTypeId="urn:microsoft.com/office/officeart/2005/8/quickstyle/simple1" qsCatId="simple" csTypeId="urn:microsoft.com/office/officeart/2005/8/colors/accent1_2" csCatId="accent1" phldr="1"/>
      <dgm:spPr/>
    </dgm:pt>
    <dgm:pt modelId="{F1CEAA09-6E04-4169-A989-51DA223B1AE2}">
      <dgm:prSet phldrT="[Text]"/>
      <dgm:spPr>
        <a:solidFill>
          <a:srgbClr val="2F618F"/>
        </a:solidFill>
      </dgm:spPr>
      <dgm:t>
        <a:bodyPr/>
        <a:lstStyle/>
        <a:p>
          <a:pPr algn="l" rtl="0"/>
          <a:r>
            <a:rPr lang="az" b="1" i="0" u="none" baseline="0"/>
            <a:t>A ölkəsindən göndərilən məlumat</a:t>
          </a:r>
          <a:endParaRPr lang="az" b="1" dirty="0"/>
        </a:p>
      </dgm:t>
    </dgm:pt>
    <dgm:pt modelId="{DF4FB64B-4450-4476-87CB-37AAAAEAF066}" type="parTrans" cxnId="{A851C7E4-171A-43D0-9470-575580D8F075}">
      <dgm:prSet/>
      <dgm:spPr/>
      <dgm:t>
        <a:bodyPr/>
        <a:lstStyle/>
        <a:p>
          <a:endParaRPr lang="az"/>
        </a:p>
      </dgm:t>
    </dgm:pt>
    <dgm:pt modelId="{D8EC43DE-F0ED-4306-8402-ACDF80100405}" type="sibTrans" cxnId="{A851C7E4-171A-43D0-9470-575580D8F075}">
      <dgm:prSet/>
      <dgm:spPr>
        <a:solidFill>
          <a:srgbClr val="91A6B8"/>
        </a:solidFill>
      </dgm:spPr>
      <dgm:t>
        <a:bodyPr/>
        <a:lstStyle/>
        <a:p>
          <a:endParaRPr lang="az"/>
        </a:p>
      </dgm:t>
    </dgm:pt>
    <dgm:pt modelId="{CD231E6B-939C-434B-9CDC-CB74ED5C27CA}">
      <dgm:prSet phldrT="[Text]"/>
      <dgm:spPr>
        <a:solidFill>
          <a:srgbClr val="2F618F"/>
        </a:solidFill>
      </dgm:spPr>
      <dgm:t>
        <a:bodyPr/>
        <a:lstStyle/>
        <a:p>
          <a:pPr algn="l" rtl="0"/>
          <a:r>
            <a:rPr lang="az" b="1" i="0" u="none" baseline="0">
              <a:solidFill>
                <a:srgbClr val="FFFF00"/>
              </a:solidFill>
            </a:rPr>
            <a:t>B ölkəsində retranslayasiya serveri</a:t>
          </a:r>
          <a:endParaRPr lang="az" b="1" dirty="0">
            <a:solidFill>
              <a:srgbClr val="FFFF00"/>
            </a:solidFill>
          </a:endParaRPr>
        </a:p>
      </dgm:t>
    </dgm:pt>
    <dgm:pt modelId="{DD482E24-033C-4449-8960-15A6DE00255B}" type="parTrans" cxnId="{602F3C22-85A0-48A4-AAA0-C34904450974}">
      <dgm:prSet/>
      <dgm:spPr/>
      <dgm:t>
        <a:bodyPr/>
        <a:lstStyle/>
        <a:p>
          <a:endParaRPr lang="az"/>
        </a:p>
      </dgm:t>
    </dgm:pt>
    <dgm:pt modelId="{1605DF09-B689-440D-A8F7-8A0DDE38192F}" type="sibTrans" cxnId="{602F3C22-85A0-48A4-AAA0-C34904450974}">
      <dgm:prSet/>
      <dgm:spPr>
        <a:solidFill>
          <a:srgbClr val="91A6B8"/>
        </a:solidFill>
      </dgm:spPr>
      <dgm:t>
        <a:bodyPr/>
        <a:lstStyle/>
        <a:p>
          <a:endParaRPr lang="az"/>
        </a:p>
      </dgm:t>
    </dgm:pt>
    <dgm:pt modelId="{54F52897-B747-4F08-A43F-62CD1150A1C7}">
      <dgm:prSet phldrT="[Text]"/>
      <dgm:spPr>
        <a:solidFill>
          <a:srgbClr val="2F618F"/>
        </a:solidFill>
      </dgm:spPr>
      <dgm:t>
        <a:bodyPr/>
        <a:lstStyle/>
        <a:p>
          <a:pPr algn="l" rtl="0"/>
          <a:r>
            <a:rPr lang="az" b="1" i="0" u="none" baseline="0"/>
            <a:t>C ölkəsindən qəbul edilən məlumat</a:t>
          </a:r>
          <a:endParaRPr lang="az" b="1" dirty="0"/>
        </a:p>
      </dgm:t>
    </dgm:pt>
    <dgm:pt modelId="{79CC8503-680C-4BAD-BCD9-F5CBAE75EF89}" type="parTrans" cxnId="{FC4BE7F9-11E9-48CC-AA79-420B5E88C547}">
      <dgm:prSet/>
      <dgm:spPr/>
      <dgm:t>
        <a:bodyPr/>
        <a:lstStyle/>
        <a:p>
          <a:endParaRPr lang="az"/>
        </a:p>
      </dgm:t>
    </dgm:pt>
    <dgm:pt modelId="{DF958E0E-E0DB-436A-A0EF-AD61AD7EC53B}" type="sibTrans" cxnId="{FC4BE7F9-11E9-48CC-AA79-420B5E88C547}">
      <dgm:prSet/>
      <dgm:spPr/>
      <dgm:t>
        <a:bodyPr/>
        <a:lstStyle/>
        <a:p>
          <a:endParaRPr lang="az"/>
        </a:p>
      </dgm:t>
    </dgm:pt>
    <dgm:pt modelId="{B6F4850D-E4E6-4EF7-BA16-947C9E7BAD22}" type="pres">
      <dgm:prSet presAssocID="{CCB0F65B-9F91-406A-90CB-6785F6808F2D}" presName="Name0" presStyleCnt="0">
        <dgm:presLayoutVars>
          <dgm:dir/>
          <dgm:resizeHandles val="exact"/>
        </dgm:presLayoutVars>
      </dgm:prSet>
      <dgm:spPr/>
    </dgm:pt>
    <dgm:pt modelId="{35A29870-0D19-40B0-B764-1D224889547E}" type="pres">
      <dgm:prSet presAssocID="{F1CEAA09-6E04-4169-A989-51DA223B1AE2}" presName="node" presStyleLbl="node1" presStyleIdx="0" presStyleCnt="3">
        <dgm:presLayoutVars>
          <dgm:bulletEnabled val="1"/>
        </dgm:presLayoutVars>
      </dgm:prSet>
      <dgm:spPr/>
      <dgm:t>
        <a:bodyPr/>
        <a:lstStyle/>
        <a:p>
          <a:endParaRPr lang="ru-RU"/>
        </a:p>
      </dgm:t>
    </dgm:pt>
    <dgm:pt modelId="{66314F9B-10CF-44C6-A95B-6D106D205273}" type="pres">
      <dgm:prSet presAssocID="{D8EC43DE-F0ED-4306-8402-ACDF80100405}" presName="sibTrans" presStyleLbl="sibTrans2D1" presStyleIdx="0" presStyleCnt="2"/>
      <dgm:spPr/>
      <dgm:t>
        <a:bodyPr/>
        <a:lstStyle/>
        <a:p>
          <a:endParaRPr lang="ru-RU"/>
        </a:p>
      </dgm:t>
    </dgm:pt>
    <dgm:pt modelId="{239083C5-3C4C-4A27-AC35-DA09DABF6434}" type="pres">
      <dgm:prSet presAssocID="{D8EC43DE-F0ED-4306-8402-ACDF80100405}" presName="connectorText" presStyleLbl="sibTrans2D1" presStyleIdx="0" presStyleCnt="2"/>
      <dgm:spPr/>
      <dgm:t>
        <a:bodyPr/>
        <a:lstStyle/>
        <a:p>
          <a:endParaRPr lang="ru-RU"/>
        </a:p>
      </dgm:t>
    </dgm:pt>
    <dgm:pt modelId="{9ABA3D6E-65D8-49C4-AABD-F1758CEAA15B}" type="pres">
      <dgm:prSet presAssocID="{CD231E6B-939C-434B-9CDC-CB74ED5C27CA}" presName="node" presStyleLbl="node1" presStyleIdx="1" presStyleCnt="3">
        <dgm:presLayoutVars>
          <dgm:bulletEnabled val="1"/>
        </dgm:presLayoutVars>
      </dgm:prSet>
      <dgm:spPr/>
      <dgm:t>
        <a:bodyPr/>
        <a:lstStyle/>
        <a:p>
          <a:endParaRPr lang="ru-RU"/>
        </a:p>
      </dgm:t>
    </dgm:pt>
    <dgm:pt modelId="{41C79047-15CF-4FFE-BEF8-7E421503F124}" type="pres">
      <dgm:prSet presAssocID="{1605DF09-B689-440D-A8F7-8A0DDE38192F}" presName="sibTrans" presStyleLbl="sibTrans2D1" presStyleIdx="1" presStyleCnt="2"/>
      <dgm:spPr/>
      <dgm:t>
        <a:bodyPr/>
        <a:lstStyle/>
        <a:p>
          <a:endParaRPr lang="ru-RU"/>
        </a:p>
      </dgm:t>
    </dgm:pt>
    <dgm:pt modelId="{5E546C62-3D0C-4375-A5B9-DB1AF73E0FED}" type="pres">
      <dgm:prSet presAssocID="{1605DF09-B689-440D-A8F7-8A0DDE38192F}" presName="connectorText" presStyleLbl="sibTrans2D1" presStyleIdx="1" presStyleCnt="2"/>
      <dgm:spPr/>
      <dgm:t>
        <a:bodyPr/>
        <a:lstStyle/>
        <a:p>
          <a:endParaRPr lang="ru-RU"/>
        </a:p>
      </dgm:t>
    </dgm:pt>
    <dgm:pt modelId="{62574373-2E21-446F-959B-D8FA026EBE7F}" type="pres">
      <dgm:prSet presAssocID="{54F52897-B747-4F08-A43F-62CD1150A1C7}" presName="node" presStyleLbl="node1" presStyleIdx="2" presStyleCnt="3">
        <dgm:presLayoutVars>
          <dgm:bulletEnabled val="1"/>
        </dgm:presLayoutVars>
      </dgm:prSet>
      <dgm:spPr/>
      <dgm:t>
        <a:bodyPr/>
        <a:lstStyle/>
        <a:p>
          <a:endParaRPr lang="ru-RU"/>
        </a:p>
      </dgm:t>
    </dgm:pt>
  </dgm:ptLst>
  <dgm:cxnLst>
    <dgm:cxn modelId="{377230FF-2C64-4C61-B6D7-68498E03313F}" type="presOf" srcId="{F1CEAA09-6E04-4169-A989-51DA223B1AE2}" destId="{35A29870-0D19-40B0-B764-1D224889547E}" srcOrd="0" destOrd="0" presId="urn:microsoft.com/office/officeart/2005/8/layout/process1"/>
    <dgm:cxn modelId="{FC4BE7F9-11E9-48CC-AA79-420B5E88C547}" srcId="{CCB0F65B-9F91-406A-90CB-6785F6808F2D}" destId="{54F52897-B747-4F08-A43F-62CD1150A1C7}" srcOrd="2" destOrd="0" parTransId="{79CC8503-680C-4BAD-BCD9-F5CBAE75EF89}" sibTransId="{DF958E0E-E0DB-436A-A0EF-AD61AD7EC53B}"/>
    <dgm:cxn modelId="{59EDA668-AC13-41F3-A9FA-FFECCD0A5792}" type="presOf" srcId="{D8EC43DE-F0ED-4306-8402-ACDF80100405}" destId="{239083C5-3C4C-4A27-AC35-DA09DABF6434}" srcOrd="1" destOrd="0" presId="urn:microsoft.com/office/officeart/2005/8/layout/process1"/>
    <dgm:cxn modelId="{A851C7E4-171A-43D0-9470-575580D8F075}" srcId="{CCB0F65B-9F91-406A-90CB-6785F6808F2D}" destId="{F1CEAA09-6E04-4169-A989-51DA223B1AE2}" srcOrd="0" destOrd="0" parTransId="{DF4FB64B-4450-4476-87CB-37AAAAEAF066}" sibTransId="{D8EC43DE-F0ED-4306-8402-ACDF80100405}"/>
    <dgm:cxn modelId="{6189531A-B95A-4923-9310-66D2A3176B89}" type="presOf" srcId="{1605DF09-B689-440D-A8F7-8A0DDE38192F}" destId="{41C79047-15CF-4FFE-BEF8-7E421503F124}" srcOrd="0" destOrd="0" presId="urn:microsoft.com/office/officeart/2005/8/layout/process1"/>
    <dgm:cxn modelId="{DC28793A-D1BB-4B6A-9408-6D16412EC006}" type="presOf" srcId="{1605DF09-B689-440D-A8F7-8A0DDE38192F}" destId="{5E546C62-3D0C-4375-A5B9-DB1AF73E0FED}" srcOrd="1" destOrd="0" presId="urn:microsoft.com/office/officeart/2005/8/layout/process1"/>
    <dgm:cxn modelId="{602F3C22-85A0-48A4-AAA0-C34904450974}" srcId="{CCB0F65B-9F91-406A-90CB-6785F6808F2D}" destId="{CD231E6B-939C-434B-9CDC-CB74ED5C27CA}" srcOrd="1" destOrd="0" parTransId="{DD482E24-033C-4449-8960-15A6DE00255B}" sibTransId="{1605DF09-B689-440D-A8F7-8A0DDE38192F}"/>
    <dgm:cxn modelId="{9C5C47B9-62EA-4F19-B7A6-AE74B4038311}" type="presOf" srcId="{CCB0F65B-9F91-406A-90CB-6785F6808F2D}" destId="{B6F4850D-E4E6-4EF7-BA16-947C9E7BAD22}" srcOrd="0" destOrd="0" presId="urn:microsoft.com/office/officeart/2005/8/layout/process1"/>
    <dgm:cxn modelId="{02CA5A40-8A14-4723-8DA8-1CB47E2240B7}" type="presOf" srcId="{54F52897-B747-4F08-A43F-62CD1150A1C7}" destId="{62574373-2E21-446F-959B-D8FA026EBE7F}" srcOrd="0" destOrd="0" presId="urn:microsoft.com/office/officeart/2005/8/layout/process1"/>
    <dgm:cxn modelId="{31840526-B15A-4629-9BB0-0B39CB78A16C}" type="presOf" srcId="{D8EC43DE-F0ED-4306-8402-ACDF80100405}" destId="{66314F9B-10CF-44C6-A95B-6D106D205273}" srcOrd="0" destOrd="0" presId="urn:microsoft.com/office/officeart/2005/8/layout/process1"/>
    <dgm:cxn modelId="{8E66F22F-7E6C-4D28-94A5-2B7E8CD4786B}" type="presOf" srcId="{CD231E6B-939C-434B-9CDC-CB74ED5C27CA}" destId="{9ABA3D6E-65D8-49C4-AABD-F1758CEAA15B}" srcOrd="0" destOrd="0" presId="urn:microsoft.com/office/officeart/2005/8/layout/process1"/>
    <dgm:cxn modelId="{AF4D5398-F3AC-4357-BF13-48F945663F4A}" type="presParOf" srcId="{B6F4850D-E4E6-4EF7-BA16-947C9E7BAD22}" destId="{35A29870-0D19-40B0-B764-1D224889547E}" srcOrd="0" destOrd="0" presId="urn:microsoft.com/office/officeart/2005/8/layout/process1"/>
    <dgm:cxn modelId="{06A1EBD3-C6B9-4254-B51D-DE698A5AD4D0}" type="presParOf" srcId="{B6F4850D-E4E6-4EF7-BA16-947C9E7BAD22}" destId="{66314F9B-10CF-44C6-A95B-6D106D205273}" srcOrd="1" destOrd="0" presId="urn:microsoft.com/office/officeart/2005/8/layout/process1"/>
    <dgm:cxn modelId="{0AB745FF-E175-4B3F-823C-44F7A6B8102C}" type="presParOf" srcId="{66314F9B-10CF-44C6-A95B-6D106D205273}" destId="{239083C5-3C4C-4A27-AC35-DA09DABF6434}" srcOrd="0" destOrd="0" presId="urn:microsoft.com/office/officeart/2005/8/layout/process1"/>
    <dgm:cxn modelId="{6E3A17CD-5F4E-44B6-B0D3-B4A0A9B05A7C}" type="presParOf" srcId="{B6F4850D-E4E6-4EF7-BA16-947C9E7BAD22}" destId="{9ABA3D6E-65D8-49C4-AABD-F1758CEAA15B}" srcOrd="2" destOrd="0" presId="urn:microsoft.com/office/officeart/2005/8/layout/process1"/>
    <dgm:cxn modelId="{4B9F680D-392B-45D5-BD74-33B2D29C99D4}" type="presParOf" srcId="{B6F4850D-E4E6-4EF7-BA16-947C9E7BAD22}" destId="{41C79047-15CF-4FFE-BEF8-7E421503F124}" srcOrd="3" destOrd="0" presId="urn:microsoft.com/office/officeart/2005/8/layout/process1"/>
    <dgm:cxn modelId="{314AF784-AD65-4A1F-9653-183FEEA79FA6}" type="presParOf" srcId="{41C79047-15CF-4FFE-BEF8-7E421503F124}" destId="{5E546C62-3D0C-4375-A5B9-DB1AF73E0FED}" srcOrd="0" destOrd="0" presId="urn:microsoft.com/office/officeart/2005/8/layout/process1"/>
    <dgm:cxn modelId="{5A8FE3FF-8128-485F-A181-87CFFA92D174}" type="presParOf" srcId="{B6F4850D-E4E6-4EF7-BA16-947C9E7BAD22}" destId="{62574373-2E21-446F-959B-D8FA026EBE7F}" srcOrd="4" destOrd="0" presId="urn:microsoft.com/office/officeart/2005/8/layout/process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51E8B54-F15E-144E-8D2F-9EAF10BA117C}" type="doc">
      <dgm:prSet loTypeId="urn:microsoft.com/office/officeart/2005/8/layout/process1" loCatId="" qsTypeId="urn:microsoft.com/office/officeart/2005/8/quickstyle/simple1" qsCatId="simple" csTypeId="urn:microsoft.com/office/officeart/2005/8/colors/accent1_2" csCatId="accent1" phldr="1"/>
      <dgm:spPr/>
    </dgm:pt>
    <dgm:pt modelId="{AE7104CB-758D-EC41-8609-61191BFE3C03}">
      <dgm:prSet phldrT="[Text]" custT="1"/>
      <dgm:spPr>
        <a:solidFill>
          <a:srgbClr val="2F618F"/>
        </a:solidFill>
      </dgm:spPr>
      <dgm:t>
        <a:bodyPr/>
        <a:lstStyle/>
        <a:p>
          <a:pPr algn="l" rtl="0"/>
          <a:r>
            <a:rPr lang="az" sz="2500" b="1" i="0" u="none" baseline="0"/>
            <a:t>Hüquq-mühafizə orqanının təşəbbüsü/</a:t>
          </a:r>
        </a:p>
        <a:p>
          <a:pPr algn="l" rtl="0"/>
          <a:r>
            <a:rPr lang="az" sz="2500" b="1" i="0" u="none" baseline="0"/>
            <a:t>təklifi</a:t>
          </a:r>
        </a:p>
      </dgm:t>
    </dgm:pt>
    <dgm:pt modelId="{BC68609A-B6B8-B644-9138-4E0BFF105ECD}" type="parTrans" cxnId="{3092243B-08A2-0044-84A1-685944038A1F}">
      <dgm:prSet/>
      <dgm:spPr/>
      <dgm:t>
        <a:bodyPr/>
        <a:lstStyle/>
        <a:p>
          <a:endParaRPr lang="az"/>
        </a:p>
      </dgm:t>
    </dgm:pt>
    <dgm:pt modelId="{FDC3CB59-829A-C84B-B579-8B9002EFB2A7}" type="sibTrans" cxnId="{3092243B-08A2-0044-84A1-685944038A1F}">
      <dgm:prSet/>
      <dgm:spPr>
        <a:solidFill>
          <a:srgbClr val="91A6B8"/>
        </a:solidFill>
      </dgm:spPr>
      <dgm:t>
        <a:bodyPr/>
        <a:lstStyle/>
        <a:p>
          <a:endParaRPr lang="az"/>
        </a:p>
      </dgm:t>
    </dgm:pt>
    <dgm:pt modelId="{FBFCC004-16C3-1C4C-AE98-8809FF704719}">
      <dgm:prSet phldrT="[Text]" custT="1"/>
      <dgm:spPr>
        <a:solidFill>
          <a:srgbClr val="2F618F"/>
        </a:solidFill>
      </dgm:spPr>
      <dgm:t>
        <a:bodyPr/>
        <a:lstStyle/>
        <a:p>
          <a:pPr algn="l" rtl="0"/>
          <a:r>
            <a:rPr lang="az" sz="2500" b="1" i="0" u="none" baseline="0"/>
            <a:t>Başqa ölkənin prokurorluq və ya məhkəmə orderi</a:t>
          </a:r>
        </a:p>
      </dgm:t>
    </dgm:pt>
    <dgm:pt modelId="{16F6BE10-67EA-FF4B-9D7B-2AA452608E46}" type="parTrans" cxnId="{AF7295FA-02AE-7347-BC2B-6C8EBB48AB65}">
      <dgm:prSet/>
      <dgm:spPr/>
      <dgm:t>
        <a:bodyPr/>
        <a:lstStyle/>
        <a:p>
          <a:endParaRPr lang="az"/>
        </a:p>
      </dgm:t>
    </dgm:pt>
    <dgm:pt modelId="{7038ADFC-0E27-1B49-8658-6394F010896A}" type="sibTrans" cxnId="{AF7295FA-02AE-7347-BC2B-6C8EBB48AB65}">
      <dgm:prSet/>
      <dgm:spPr>
        <a:solidFill>
          <a:srgbClr val="91A6B8"/>
        </a:solidFill>
      </dgm:spPr>
      <dgm:t>
        <a:bodyPr/>
        <a:lstStyle/>
        <a:p>
          <a:endParaRPr lang="az"/>
        </a:p>
      </dgm:t>
    </dgm:pt>
    <dgm:pt modelId="{B817E51B-5347-A54F-94F0-8C2DEC193D04}">
      <dgm:prSet phldrT="[Text]"/>
      <dgm:spPr>
        <a:solidFill>
          <a:srgbClr val="2F618F"/>
        </a:solidFill>
      </dgm:spPr>
      <dgm:t>
        <a:bodyPr/>
        <a:lstStyle/>
        <a:p>
          <a:pPr algn="l" rtl="0"/>
          <a:r>
            <a:rPr lang="az" b="1" i="0" u="none" baseline="0"/>
            <a:t>İXP tərəfindən icra</a:t>
          </a:r>
        </a:p>
      </dgm:t>
    </dgm:pt>
    <dgm:pt modelId="{447C4BF7-F03D-984C-BFC2-B44166D8C519}" type="parTrans" cxnId="{9B417129-DC17-3A41-B949-F70FB8661828}">
      <dgm:prSet/>
      <dgm:spPr/>
      <dgm:t>
        <a:bodyPr/>
        <a:lstStyle/>
        <a:p>
          <a:endParaRPr lang="az"/>
        </a:p>
      </dgm:t>
    </dgm:pt>
    <dgm:pt modelId="{CC6911FD-9181-3E4D-A024-52DBEDEE6FDA}" type="sibTrans" cxnId="{9B417129-DC17-3A41-B949-F70FB8661828}">
      <dgm:prSet/>
      <dgm:spPr/>
      <dgm:t>
        <a:bodyPr/>
        <a:lstStyle/>
        <a:p>
          <a:endParaRPr lang="az"/>
        </a:p>
      </dgm:t>
    </dgm:pt>
    <dgm:pt modelId="{CA3B3DD8-C9D2-B246-BC8F-382A89A4400F}" type="pres">
      <dgm:prSet presAssocID="{851E8B54-F15E-144E-8D2F-9EAF10BA117C}" presName="Name0" presStyleCnt="0">
        <dgm:presLayoutVars>
          <dgm:dir/>
          <dgm:resizeHandles val="exact"/>
        </dgm:presLayoutVars>
      </dgm:prSet>
      <dgm:spPr/>
    </dgm:pt>
    <dgm:pt modelId="{5C4F47A9-DF52-E94A-9314-84A0DE05EE87}" type="pres">
      <dgm:prSet presAssocID="{AE7104CB-758D-EC41-8609-61191BFE3C03}" presName="node" presStyleLbl="node1" presStyleIdx="0" presStyleCnt="3">
        <dgm:presLayoutVars>
          <dgm:bulletEnabled val="1"/>
        </dgm:presLayoutVars>
      </dgm:prSet>
      <dgm:spPr/>
      <dgm:t>
        <a:bodyPr/>
        <a:lstStyle/>
        <a:p>
          <a:endParaRPr lang="ru-RU"/>
        </a:p>
      </dgm:t>
    </dgm:pt>
    <dgm:pt modelId="{575B4603-DEF0-5541-83A2-96EE904E758D}" type="pres">
      <dgm:prSet presAssocID="{FDC3CB59-829A-C84B-B579-8B9002EFB2A7}" presName="sibTrans" presStyleLbl="sibTrans2D1" presStyleIdx="0" presStyleCnt="2"/>
      <dgm:spPr/>
      <dgm:t>
        <a:bodyPr/>
        <a:lstStyle/>
        <a:p>
          <a:endParaRPr lang="ru-RU"/>
        </a:p>
      </dgm:t>
    </dgm:pt>
    <dgm:pt modelId="{38921681-A46C-2E46-A28A-EE209F7DFF8E}" type="pres">
      <dgm:prSet presAssocID="{FDC3CB59-829A-C84B-B579-8B9002EFB2A7}" presName="connectorText" presStyleLbl="sibTrans2D1" presStyleIdx="0" presStyleCnt="2"/>
      <dgm:spPr/>
      <dgm:t>
        <a:bodyPr/>
        <a:lstStyle/>
        <a:p>
          <a:endParaRPr lang="ru-RU"/>
        </a:p>
      </dgm:t>
    </dgm:pt>
    <dgm:pt modelId="{0208B717-D5D6-D14D-9793-A6B9B85D6CE5}" type="pres">
      <dgm:prSet presAssocID="{FBFCC004-16C3-1C4C-AE98-8809FF704719}" presName="node" presStyleLbl="node1" presStyleIdx="1" presStyleCnt="3">
        <dgm:presLayoutVars>
          <dgm:bulletEnabled val="1"/>
        </dgm:presLayoutVars>
      </dgm:prSet>
      <dgm:spPr/>
      <dgm:t>
        <a:bodyPr/>
        <a:lstStyle/>
        <a:p>
          <a:endParaRPr lang="ru-RU"/>
        </a:p>
      </dgm:t>
    </dgm:pt>
    <dgm:pt modelId="{2D7682A1-F91C-7942-AF4D-3E91EBC211EA}" type="pres">
      <dgm:prSet presAssocID="{7038ADFC-0E27-1B49-8658-6394F010896A}" presName="sibTrans" presStyleLbl="sibTrans2D1" presStyleIdx="1" presStyleCnt="2"/>
      <dgm:spPr/>
      <dgm:t>
        <a:bodyPr/>
        <a:lstStyle/>
        <a:p>
          <a:endParaRPr lang="ru-RU"/>
        </a:p>
      </dgm:t>
    </dgm:pt>
    <dgm:pt modelId="{0CDFECCB-DBA2-8B4B-9BDF-F313F7BF9897}" type="pres">
      <dgm:prSet presAssocID="{7038ADFC-0E27-1B49-8658-6394F010896A}" presName="connectorText" presStyleLbl="sibTrans2D1" presStyleIdx="1" presStyleCnt="2"/>
      <dgm:spPr/>
      <dgm:t>
        <a:bodyPr/>
        <a:lstStyle/>
        <a:p>
          <a:endParaRPr lang="ru-RU"/>
        </a:p>
      </dgm:t>
    </dgm:pt>
    <dgm:pt modelId="{CB3D899A-8E9B-E840-8698-AEB53FA7A099}" type="pres">
      <dgm:prSet presAssocID="{B817E51B-5347-A54F-94F0-8C2DEC193D04}" presName="node" presStyleLbl="node1" presStyleIdx="2" presStyleCnt="3">
        <dgm:presLayoutVars>
          <dgm:bulletEnabled val="1"/>
        </dgm:presLayoutVars>
      </dgm:prSet>
      <dgm:spPr/>
      <dgm:t>
        <a:bodyPr/>
        <a:lstStyle/>
        <a:p>
          <a:endParaRPr lang="ru-RU"/>
        </a:p>
      </dgm:t>
    </dgm:pt>
  </dgm:ptLst>
  <dgm:cxnLst>
    <dgm:cxn modelId="{272C68AC-CC18-A442-8C3C-93A1118D1EF8}" type="presOf" srcId="{7038ADFC-0E27-1B49-8658-6394F010896A}" destId="{0CDFECCB-DBA2-8B4B-9BDF-F313F7BF9897}" srcOrd="1" destOrd="0" presId="urn:microsoft.com/office/officeart/2005/8/layout/process1"/>
    <dgm:cxn modelId="{728386B8-1A39-A540-BAE1-B14D3C2A2847}" type="presOf" srcId="{FDC3CB59-829A-C84B-B579-8B9002EFB2A7}" destId="{38921681-A46C-2E46-A28A-EE209F7DFF8E}" srcOrd="1" destOrd="0" presId="urn:microsoft.com/office/officeart/2005/8/layout/process1"/>
    <dgm:cxn modelId="{E242096D-642F-2440-A0E0-EEAE53662A9C}" type="presOf" srcId="{7038ADFC-0E27-1B49-8658-6394F010896A}" destId="{2D7682A1-F91C-7942-AF4D-3E91EBC211EA}" srcOrd="0" destOrd="0" presId="urn:microsoft.com/office/officeart/2005/8/layout/process1"/>
    <dgm:cxn modelId="{4B18659F-5DC0-1E43-B75D-4A24A7325BD1}" type="presOf" srcId="{AE7104CB-758D-EC41-8609-61191BFE3C03}" destId="{5C4F47A9-DF52-E94A-9314-84A0DE05EE87}" srcOrd="0" destOrd="0" presId="urn:microsoft.com/office/officeart/2005/8/layout/process1"/>
    <dgm:cxn modelId="{6AF18147-3EC6-2B42-B0B6-5034FA52D517}" type="presOf" srcId="{FDC3CB59-829A-C84B-B579-8B9002EFB2A7}" destId="{575B4603-DEF0-5541-83A2-96EE904E758D}" srcOrd="0" destOrd="0" presId="urn:microsoft.com/office/officeart/2005/8/layout/process1"/>
    <dgm:cxn modelId="{3092243B-08A2-0044-84A1-685944038A1F}" srcId="{851E8B54-F15E-144E-8D2F-9EAF10BA117C}" destId="{AE7104CB-758D-EC41-8609-61191BFE3C03}" srcOrd="0" destOrd="0" parTransId="{BC68609A-B6B8-B644-9138-4E0BFF105ECD}" sibTransId="{FDC3CB59-829A-C84B-B579-8B9002EFB2A7}"/>
    <dgm:cxn modelId="{E4C7A0F8-09A4-4E48-9DF7-DE9389B1C73C}" type="presOf" srcId="{B817E51B-5347-A54F-94F0-8C2DEC193D04}" destId="{CB3D899A-8E9B-E840-8698-AEB53FA7A099}" srcOrd="0" destOrd="0" presId="urn:microsoft.com/office/officeart/2005/8/layout/process1"/>
    <dgm:cxn modelId="{AD76CFBF-A9C7-144B-A908-79497BE8C108}" type="presOf" srcId="{FBFCC004-16C3-1C4C-AE98-8809FF704719}" destId="{0208B717-D5D6-D14D-9793-A6B9B85D6CE5}" srcOrd="0" destOrd="0" presId="urn:microsoft.com/office/officeart/2005/8/layout/process1"/>
    <dgm:cxn modelId="{9B417129-DC17-3A41-B949-F70FB8661828}" srcId="{851E8B54-F15E-144E-8D2F-9EAF10BA117C}" destId="{B817E51B-5347-A54F-94F0-8C2DEC193D04}" srcOrd="2" destOrd="0" parTransId="{447C4BF7-F03D-984C-BFC2-B44166D8C519}" sibTransId="{CC6911FD-9181-3E4D-A024-52DBEDEE6FDA}"/>
    <dgm:cxn modelId="{AF7295FA-02AE-7347-BC2B-6C8EBB48AB65}" srcId="{851E8B54-F15E-144E-8D2F-9EAF10BA117C}" destId="{FBFCC004-16C3-1C4C-AE98-8809FF704719}" srcOrd="1" destOrd="0" parTransId="{16F6BE10-67EA-FF4B-9D7B-2AA452608E46}" sibTransId="{7038ADFC-0E27-1B49-8658-6394F010896A}"/>
    <dgm:cxn modelId="{3C0EDD2F-B444-2D44-A133-893E970273CF}" type="presOf" srcId="{851E8B54-F15E-144E-8D2F-9EAF10BA117C}" destId="{CA3B3DD8-C9D2-B246-BC8F-382A89A4400F}" srcOrd="0" destOrd="0" presId="urn:microsoft.com/office/officeart/2005/8/layout/process1"/>
    <dgm:cxn modelId="{01044321-F26C-E245-99B3-7F887142541A}" type="presParOf" srcId="{CA3B3DD8-C9D2-B246-BC8F-382A89A4400F}" destId="{5C4F47A9-DF52-E94A-9314-84A0DE05EE87}" srcOrd="0" destOrd="0" presId="urn:microsoft.com/office/officeart/2005/8/layout/process1"/>
    <dgm:cxn modelId="{ACEC27AA-0BE5-EB4D-81F6-0C5E2E4B9DB1}" type="presParOf" srcId="{CA3B3DD8-C9D2-B246-BC8F-382A89A4400F}" destId="{575B4603-DEF0-5541-83A2-96EE904E758D}" srcOrd="1" destOrd="0" presId="urn:microsoft.com/office/officeart/2005/8/layout/process1"/>
    <dgm:cxn modelId="{D9FBB6C6-71AE-044D-A209-02A46C83337D}" type="presParOf" srcId="{575B4603-DEF0-5541-83A2-96EE904E758D}" destId="{38921681-A46C-2E46-A28A-EE209F7DFF8E}" srcOrd="0" destOrd="0" presId="urn:microsoft.com/office/officeart/2005/8/layout/process1"/>
    <dgm:cxn modelId="{25E24D1B-2763-9A49-9DF1-8168E41C4A74}" type="presParOf" srcId="{CA3B3DD8-C9D2-B246-BC8F-382A89A4400F}" destId="{0208B717-D5D6-D14D-9793-A6B9B85D6CE5}" srcOrd="2" destOrd="0" presId="urn:microsoft.com/office/officeart/2005/8/layout/process1"/>
    <dgm:cxn modelId="{E59A7E5D-0A1A-1647-B087-629DFD95D98C}" type="presParOf" srcId="{CA3B3DD8-C9D2-B246-BC8F-382A89A4400F}" destId="{2D7682A1-F91C-7942-AF4D-3E91EBC211EA}" srcOrd="3" destOrd="0" presId="urn:microsoft.com/office/officeart/2005/8/layout/process1"/>
    <dgm:cxn modelId="{9C4E7876-33CF-FB4C-B511-BEC10C4E8341}" type="presParOf" srcId="{2D7682A1-F91C-7942-AF4D-3E91EBC211EA}" destId="{0CDFECCB-DBA2-8B4B-9BDF-F313F7BF9897}" srcOrd="0" destOrd="0" presId="urn:microsoft.com/office/officeart/2005/8/layout/process1"/>
    <dgm:cxn modelId="{83DC30CB-DDEC-1E42-A689-E4DA85BC052D}" type="presParOf" srcId="{CA3B3DD8-C9D2-B246-BC8F-382A89A4400F}" destId="{CB3D899A-8E9B-E840-8698-AEB53FA7A099}"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16/04/2021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en-GB"/>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Ekspert təlimin gündəlik və məzmununu nümayəndələrə qısaca təqdim etməlidir.</a:t>
            </a:r>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2</a:t>
            </a:fld>
            <a:endParaRPr lang="az"/>
          </a:p>
        </p:txBody>
      </p:sp>
    </p:spTree>
    <p:extLst>
      <p:ext uri="{BB962C8B-B14F-4D97-AF65-F5344CB8AC3E}">
        <p14:creationId xmlns:p14="http://schemas.microsoft.com/office/powerpoint/2010/main" val="10389892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Təlimçi xarici xidmət provayderiləri ilə əməkdaşlığın mümkün üç səviyyəsini izah etməlidir:</a:t>
            </a:r>
          </a:p>
          <a:p>
            <a:endParaRPr lang="az" baseline="0" dirty="0"/>
          </a:p>
          <a:p>
            <a:pPr marL="228600" indent="-228600" algn="l" rtl="0">
              <a:buAutoNum type="arabicPeriod"/>
            </a:pPr>
            <a:r>
              <a:rPr lang="az" b="1" i="0" u="none" baseline="0"/>
              <a:t>İcbari əməkdaşlıq:</a:t>
            </a:r>
            <a:r>
              <a:rPr lang="az" b="0" i="0" u="none" baseline="0"/>
              <a:t> Bu əməkdaşlığa qarşılıqlı hüquqi yardım kanalları vasitəsilə mandat verilir və tapşırıq ölkədaxili qanunlara uyğun olaraq xarici xidmət provayderlərinə verilir. Hər hansı Tərəf həmçinin ərazisi daxilində xidmət təklif edən xidmət provayderinə malik olduğu və ya nəzarəti altında olan abunəçi məlumatlarını təqdim etməsi üçün təqdimetmə göstərişinin verilməsini nəzərdə tutan ölkədaxili prosessual hüquqlarından da istifadə edə bilər.</a:t>
            </a:r>
            <a:endParaRPr lang="az" b="1" baseline="0" dirty="0"/>
          </a:p>
          <a:p>
            <a:pPr marL="228600" indent="-228600" algn="l" rtl="0">
              <a:buAutoNum type="arabicPeriod"/>
            </a:pPr>
            <a:r>
              <a:rPr lang="az" b="1" i="0" u="none" baseline="0"/>
              <a:t>Hüquqi mandatla könüllü əməkdaşlıq: </a:t>
            </a:r>
            <a:r>
              <a:rPr lang="az" b="0" i="0" u="none" baseline="0"/>
              <a:t>Bu əməkdaşlıq əcnəbi xidmət provayderi tərəfindən könüllü olaraq öhdəliyə götürülsə də, hüquqi mandatı olan əməkdaşlıqdır (məsələn, verilənlərə razılıq əsasında sərhədlərarası çıxış).</a:t>
            </a:r>
          </a:p>
          <a:p>
            <a:pPr marL="228600" indent="-228600" algn="l" rtl="0">
              <a:buAutoNum type="arabicPeriod"/>
            </a:pPr>
            <a:r>
              <a:rPr lang="az" b="1" i="0" u="none" baseline="0"/>
              <a:t>Hüquqi mandatdan asılı olmayaraq, könüllü əməkdaşlıq </a:t>
            </a:r>
            <a:r>
              <a:rPr lang="az" b="0" i="0" u="none" baseline="0"/>
              <a:t>Bu əməkdaşlıq əcnəbi xidmət provayderi tərəfindən hüquqi mandat olmadan könüllü olaraq öhdəliyə götürülən əməkdaşlıqdır (məsələn, əcnəbi xidmət provayderləri tərəfindən müəyyən edilmiş siyasətlər vasitəsilə əcnəbi xidmət provayderləri ilə birbaşa əməkdaşlıq).</a:t>
            </a:r>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12</a:t>
            </a:fld>
            <a:endParaRPr lang="az"/>
          </a:p>
        </p:txBody>
      </p:sp>
    </p:spTree>
    <p:extLst>
      <p:ext uri="{BB962C8B-B14F-4D97-AF65-F5344CB8AC3E}">
        <p14:creationId xmlns:p14="http://schemas.microsoft.com/office/powerpoint/2010/main" val="36125747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z" b="0" i="0" u="none" baseline="0"/>
              <a:t>b.)</a:t>
            </a:r>
            <a:endParaRPr lang="az" dirty="0"/>
          </a:p>
          <a:p>
            <a:endParaRPr lang="az" b="0" u="none" baseline="0"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13</a:t>
            </a:fld>
            <a:endParaRPr lang="az"/>
          </a:p>
        </p:txBody>
      </p:sp>
    </p:spTree>
    <p:extLst>
      <p:ext uri="{BB962C8B-B14F-4D97-AF65-F5344CB8AC3E}">
        <p14:creationId xmlns:p14="http://schemas.microsoft.com/office/powerpoint/2010/main" val="25490628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az" b="0" i="0" u="none" baseline="0">
                <a:effectLst/>
                <a:latin typeface="Arial" panose="020B0604020202020204" pitchFamily="34" charset="0"/>
              </a:rPr>
              <a:t>Konvensiyanın III fəslinə ənənəvi və kompüter cinayətləri ilə əlaqədar qarşılıqlı yardım, eləcə də ekstradisiya qaydaları haqqında müddəalar daxildir. O, iki halda ənənəvi qarşılıqlı yardımı əhatə edir: tərəflər arasında hüquqi əsasın olmadığı  (saziş, qarşılıqlı qanunvericilik və s.) hal – bu zaman konvensiyanın müddəaları tətbiq edilir –belə əsasın mövcud olduğu vəziyyət – bu zaman bu Konvensiya çərçivəsində nəzərdə tutulan yardıma münasibətdə mövcud mexanizmlər də tətbiq edilir. Kompüter cinayəti və ya kompüterlər əlaqədar cinayətlər zamanı yardım hər iki vəziyyətə şamil olunur və əlavə şərtlərdən asılı olaraq, II Fəsildə müəyyən edilənlərlə eyni prosessual hüquq diapazonunu əhatə edir.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az" dirty="0">
              <a:effectLst/>
              <a:latin typeface="Arial" panose="020B0604020202020204" pitchFamily="34" charset="0"/>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az" b="0" i="0" u="none" baseline="0">
                <a:effectLst/>
                <a:latin typeface="Arial" panose="020B0604020202020204" pitchFamily="34" charset="0"/>
              </a:rPr>
              <a:t>Bundan əlavə, III Fəslə mühafizə edilən kompüter verilənlərinə sərhədlərarası çıxışın konkret növü haqqında, qarşılıqlı yardım tələb etməyən (razılıq əsasında və ya ictimaiyyət üçün əlçatanlıq halında), Tərəflər arasında sürətli yardımın təmin edilməsi üçün 24/7 şəbəkəsinin təsis olunmasını nəzərdə tutan müddəa daxildir.</a:t>
            </a:r>
            <a:endParaRPr lang="az" dirty="0">
              <a:effectLst/>
            </a:endParaRPr>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16</a:t>
            </a:fld>
            <a:endParaRPr lang="az"/>
          </a:p>
        </p:txBody>
      </p:sp>
    </p:spTree>
    <p:extLst>
      <p:ext uri="{BB962C8B-B14F-4D97-AF65-F5344CB8AC3E}">
        <p14:creationId xmlns:p14="http://schemas.microsoft.com/office/powerpoint/2010/main" val="36364034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effectLst/>
                <a:latin typeface="Arial" panose="020B0604020202020204" pitchFamily="34" charset="0"/>
              </a:rPr>
              <a:t>Konkret prosessual hüquqların məqsədi kompüterlə əlaqəli cinayət əməllərinə münasibətdə və ya elektron formalı sübutlardan söhbət getdiyi hallarda effektiv və uyğunlaşdırılmış beynəlxalq tədbirlərin görülməsi məqsədilə konkret mexanizmlər təmin etməkdir. </a:t>
            </a:r>
            <a:endParaRPr lang="az" dirty="0"/>
          </a:p>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17</a:t>
            </a:fld>
            <a:endParaRPr lang="az"/>
          </a:p>
        </p:txBody>
      </p:sp>
    </p:spTree>
    <p:extLst>
      <p:ext uri="{BB962C8B-B14F-4D97-AF65-F5344CB8AC3E}">
        <p14:creationId xmlns:p14="http://schemas.microsoft.com/office/powerpoint/2010/main" val="11813591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algn="just" rtl="0"/>
            <a:r>
              <a:rPr lang="az" b="0" i="0" u="none" baseline="0"/>
              <a:t>Qloballaşma və bütün dünyada insanların hərəkət sərbəstliyinin artması sərhədlərarası cinayər üçün yeni fürsətlər yaradır.  Buna görə də qarşılıqlı yardım və ekstradisiya haqqında müqavilələr sərhədlərarası cinayətin dayandırılması üçün vacib əhəmiyyət daşıyır.</a:t>
            </a:r>
          </a:p>
          <a:p>
            <a:pPr algn="just" rtl="0"/>
            <a:endParaRPr lang="az" dirty="0"/>
          </a:p>
          <a:p>
            <a:pPr algn="just" rtl="0"/>
            <a:r>
              <a:rPr lang="az" b="0" i="0" u="none" baseline="0"/>
              <a:t>Qarşılıqlı hüquqi yardım müxtəlif ölkələr arasında məlumatların toplanması və mübadiləsi məqsədi daşıyan əməkdaşlıq formasıdır. Bir ölkənin səlahiyyətli orqanları həmçinin başqa bir ölkədəki cinayət istintaqlarına və icraatlara yardım məqsədilə üçüncü bir ölkədə olan sübutları xahiş edə və təmin edə bilərlər.</a:t>
            </a:r>
          </a:p>
          <a:p>
            <a:pPr algn="just" rtl="0"/>
            <a:endParaRPr lang="az" dirty="0"/>
          </a:p>
          <a:p>
            <a:pPr algn="just" rtl="0"/>
            <a:r>
              <a:rPr lang="az" b="0" i="0" u="none" baseline="0">
                <a:effectLst/>
              </a:rPr>
              <a:t>Ənənəvi qarşılıqlı hüquqi yardım aləti </a:t>
            </a:r>
            <a:r>
              <a:rPr lang="az" b="0" i="1" u="none" baseline="0">
                <a:effectLst/>
              </a:rPr>
              <a:t>məhkəmə tapşırığı - </a:t>
            </a:r>
            <a:r>
              <a:rPr lang="az" b="0" i="0" u="none" baseline="0">
                <a:effectLst/>
              </a:rPr>
              <a:t>bir Dövlətin məhkəmə orqanının başqa Dövlətin məhkəmə orqanına ünvanladığı, müəyyən edilmiş bir və ya daha çox tədbirin yerinə yetirilməsinin, adətən sorğu göndərən məhkəmə orqanının adından sübutların toplanmasının və şahidlərin dindirilməsinin xahiş edildiyi rəsmi sorğudur. Bu sorğular ənənəvi olaraq diplomatik kanallar vasitəsilə ötürülür. Dövlət ittihamçısı sorğunu hazırladıqdan sonra sorğu göndərən Tərəfin səlahiyətli məhkəməsi tərəfindən təsdiq edilir və daha sonra həmin dövlətin xarici işlər naziri tərəfindən sorğu göndərilən Tərəfin səfirliyinə təqdim edilir. (Fank, 2014; Efrat və Nyuman, 2017). Səfirlik sorğunu sorğu edilən Dövlətin səlahiyyətli məhkəmə orqanlarına göndərir. Sorğu yerinə yetirildikdən sonra əks ardıcıllıq izlənilir.</a:t>
            </a:r>
          </a:p>
          <a:p>
            <a:pPr algn="just" rtl="0"/>
            <a:endParaRPr lang="az" dirty="0">
              <a:effectLst/>
            </a:endParaRPr>
          </a:p>
          <a:p>
            <a:pPr algn="just" rtl="0"/>
            <a:r>
              <a:rPr lang="az" b="0" i="0" u="none" baseline="0">
                <a:effectLst/>
              </a:rPr>
              <a:t>Rəsmi sazişlər beynəlxalq əməkdaşlıq üçün daha möhkəm özül yaratmışdır.  Məhkəmə tapşırığı prosesi Qarşılıqlı hüquqi yardım sazişləri ilə müqayisədə daha çox vaxt tələb edir və nəticəsi proqnozlaşdırıla bilmir. Bu, əsasən onunla əlaqədardır ki, məhkəmə tapşrıqlarının icrası sazişə əsaslanmaqdan çox, məhkəmələrarası nəzakət məsələsidir. Buna görə də prokurorlar səciyyəvi olaraq məhkəmə tapşırığına qarşılıqlı hüquqi yardım sazişləri mövcud olmadıqda, xarici ölkədəki sübutlara çıxış üçün müraciət edilə biləcək son variant kimi baxırlar. </a:t>
            </a:r>
          </a:p>
          <a:p>
            <a:pPr algn="just" rtl="0"/>
            <a:endParaRPr lang="az" dirty="0">
              <a:effectLst/>
            </a:endParaRPr>
          </a:p>
          <a:p>
            <a:pPr algn="just" rtl="0"/>
            <a:r>
              <a:rPr lang="az" b="0" i="0" u="none" baseline="0">
                <a:effectLst/>
              </a:rPr>
              <a:t>İkitərəfli sazişlər (iki ölkə arasında) hər iki tərəfin öhdəlikləri və gözləntiləri barədə daha yüksək qətiyyətə malik Dövlətlər arasında danışıqların predmeti ola bilər. Lakin ikitərəfli sazişlər haqqında danışıqların aparılması, sazişin layihəsinin hazırlanması və razılaşdırılması vaxt və resurs baxımından bahalı ola bilər və dünyadakı hər bir ölkə ilə ikitərəfli saziş bağlamaq mümkün olmaya bilər. </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18</a:t>
            </a:fld>
            <a:endParaRPr lang="az"/>
          </a:p>
        </p:txBody>
      </p:sp>
    </p:spTree>
    <p:extLst>
      <p:ext uri="{BB962C8B-B14F-4D97-AF65-F5344CB8AC3E}">
        <p14:creationId xmlns:p14="http://schemas.microsoft.com/office/powerpoint/2010/main" val="39640111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az" b="0" i="0" u="none" baseline="0">
                <a:effectLst/>
              </a:rPr>
              <a:t>Milli və beynəlxalq normativ-hüquqi bazaların harmonizasiyası həlledici əhəmiyyət daşıyır. Bənzər prosedur və qanunvericiliyin mövcudluğu əməkdaşlığı daha daha sürətləndirir və asanlaşdırır. Çoxtərəfli və regional sazişlər bu məqsədə xidmət edir.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az" dirty="0">
              <a:effectLst/>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az" b="0" i="0" u="none" baseline="0"/>
              <a:t>Qarşılıqlı hüquqi yardım sazişlərində sorğuların göndərilə biləcəyi mərkəzi orqanın təyin edilməsi (əsasən Ədliyyə Nazirliyi) və beləliklə, diplomatik kanallara alternativin təmin edilməsi tələbləri getdikcə artmaqdadır. Bu halda sorğu göndərən Dövlətin məhkəmə orqanları birbaşa mərkəzi orqanlarla əlaqə saxlaya bilərlər.</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az"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az" b="0" i="0" u="none" baseline="0"/>
              <a:t>Bu gün istifadə edilən birbaşa kanalların sayı daha da artmaqdadır, belə ki, sorğu göndərən Dövlətin rəsmisi sorğunu birbaşa digər Dövlətin müvafiq rəsmisinə göndərə bilər. Bu tendensiya milli mərkəzi orqanın qarşılıqlı hüquqi yardımın effektivliyinin artırılması üçün ilkin şərt olduğunu nümayiş etdirir.  </a:t>
            </a:r>
          </a:p>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19</a:t>
            </a:fld>
            <a:endParaRPr lang="az"/>
          </a:p>
        </p:txBody>
      </p:sp>
    </p:spTree>
    <p:extLst>
      <p:ext uri="{BB962C8B-B14F-4D97-AF65-F5344CB8AC3E}">
        <p14:creationId xmlns:p14="http://schemas.microsoft.com/office/powerpoint/2010/main" val="11932744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z" b="0" i="0" u="none" baseline="0"/>
              <a:t>a.)</a:t>
            </a:r>
            <a:endParaRPr lang="az" dirty="0"/>
          </a:p>
          <a:p>
            <a:endParaRPr lang="az" b="0" u="none" baseline="0"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20</a:t>
            </a:fld>
            <a:endParaRPr lang="az"/>
          </a:p>
        </p:txBody>
      </p:sp>
    </p:spTree>
    <p:extLst>
      <p:ext uri="{BB962C8B-B14F-4D97-AF65-F5344CB8AC3E}">
        <p14:creationId xmlns:p14="http://schemas.microsoft.com/office/powerpoint/2010/main" val="38411757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a:r>
              <a:rPr lang="az" b="0" i="0" u="none" baseline="0">
                <a:effectLst/>
                <a:latin typeface="Arial" panose="020B0604020202020204" pitchFamily="34" charset="0"/>
              </a:rPr>
              <a:t>1-ci bənddə irəli sürülən qarşılıqlı yardım öhdəliyini tənzimləyən ümumi prinsiplər. “Mümkün olan ən geniş miqyaslı” əməkdaşlıq təmin edilməlidir Beləliklə, 23-cü maddəyə uyğun olaraq ("Beynəlxalq əməkdaşlıqla əlaqədar ümumi prinsiplər"), qarşılıqlı yardım prinsip etibarilə ekstensiv, yardım qarşısındakı maneələr isə ciddi dərəcədə məhdud olmalıdır. </a:t>
            </a:r>
          </a:p>
          <a:p>
            <a:pPr algn="just" rtl="0"/>
            <a:endParaRPr lang="az" dirty="0">
              <a:effectLst/>
              <a:latin typeface="Arial" panose="020B0604020202020204" pitchFamily="34" charset="0"/>
            </a:endParaRPr>
          </a:p>
          <a:p>
            <a:pPr algn="just" rtl="0"/>
            <a:r>
              <a:rPr lang="az" b="0" i="0" u="none" baseline="0">
                <a:effectLst/>
                <a:latin typeface="Arial" panose="020B0604020202020204" pitchFamily="34" charset="0"/>
              </a:rPr>
              <a:t>İkincisi, 23-cü maddəyə uyğun olaraq, əməkdaşlıq prinsip etibarilə həm kompüter sistemləri və verilənləri ilə əlaqədar cinayət əməllərinə (başqa sözlə, 14-cü maddənin 2-ci bəndinin a-b yarımbəndlərində əhatə olunan cinayət əməlləri), həm də cinayət əməlinə aid elektron formalı sübutların toplanmasına şamil olunur. Bu geniş cinayətlər sinfi ilə əlaqədar əməkdaşlıq öhdəliyinin tətbiqi haqqında razılıq əldə edilmişdir, çünki hər iki kateqoriya üzrə əlverişli beynəlxalq əməkdaşlıq mexanizmlərinə ehtiyac var. </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23</a:t>
            </a:fld>
            <a:endParaRPr lang="az"/>
          </a:p>
        </p:txBody>
      </p:sp>
    </p:spTree>
    <p:extLst>
      <p:ext uri="{BB962C8B-B14F-4D97-AF65-F5344CB8AC3E}">
        <p14:creationId xmlns:p14="http://schemas.microsoft.com/office/powerpoint/2010/main" val="3384054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a:r>
              <a:rPr lang="az" b="0" i="0" u="none" baseline="0">
                <a:effectLst/>
                <a:latin typeface="Arial" panose="020B0604020202020204" pitchFamily="34" charset="0"/>
              </a:rPr>
              <a:t>Buna görə də 3-cü bəndin məqsədi qarşılıqlı yardımın əldə edilməsi prosesinin sürətləndirilməsinə dəstək göstərməkdir ki, həlledici əhəmiyyətli məlumat və ya sübut yardım haqqında sorğu hazırlanana, ötürülənə və cavablandırlana qədər silindiyinə görə itirilməsin. </a:t>
            </a:r>
          </a:p>
          <a:p>
            <a:pPr algn="just" rtl="0"/>
            <a:endParaRPr lang="az" dirty="0">
              <a:effectLst/>
              <a:latin typeface="Arial" panose="020B0604020202020204" pitchFamily="34" charset="0"/>
            </a:endParaRPr>
          </a:p>
          <a:p>
            <a:pPr algn="just" rtl="0"/>
            <a:r>
              <a:rPr lang="az" b="0" i="0" u="none" baseline="0">
                <a:effectLst/>
                <a:latin typeface="Arial" panose="020B0604020202020204" pitchFamily="34" charset="0"/>
              </a:rPr>
              <a:t>3-cü bənd buna (1) Tərəflərə təcili əməkdaşlıq sorğularını yazılı, möhürlü sənədlərin diplomatik yüklər və ya poçt sistemləri vasitəsilə ötürülməsi əvəzinə operativ ünsiyyət vasitələri ilə göndərilməsinə səlahiyyət verməklə (2) sorğu edilən Tərəfdən belə vəziyyətlərdə sorğulara operativ vasitələrlə cavab verməyi tələb etməklə nail olur.</a:t>
            </a:r>
          </a:p>
          <a:p>
            <a:pPr algn="just" rtl="0"/>
            <a:endParaRPr lang="az" dirty="0">
              <a:effectLst/>
              <a:latin typeface="Arial" panose="020B0604020202020204" pitchFamily="34" charset="0"/>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az" b="0" i="0" u="none" baseline="0">
                <a:effectLst/>
                <a:latin typeface="Arial" panose="020B0604020202020204" pitchFamily="34" charset="0"/>
              </a:rPr>
              <a:t>4-cü bənd qarşılıqlı yardımın müvafiq qarşılıqlı yardım müqaviləsi və ölkədaxili qanunlara tabe olması barədə prinsipi irəli sürür. Bu rejimlər sorğu edilən Tərəfin ərazisində olan, belə qarşılıqlı yardım sorğularının subyekti ola biləcək şəxslərin hüquqlarına zəmanət verir. </a:t>
            </a:r>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24</a:t>
            </a:fld>
            <a:endParaRPr lang="az"/>
          </a:p>
        </p:txBody>
      </p:sp>
    </p:spTree>
    <p:extLst>
      <p:ext uri="{BB962C8B-B14F-4D97-AF65-F5344CB8AC3E}">
        <p14:creationId xmlns:p14="http://schemas.microsoft.com/office/powerpoint/2010/main" val="12143242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a:r>
              <a:rPr lang="az" b="0" i="0" u="none" baseline="0"/>
              <a:t>25-ci maddənin üç ən vacib aspektinin qrafik təsviri. Ekspert onları effektiv qənaətlə icmallaşdırmalıdır.</a:t>
            </a:r>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25</a:t>
            </a:fld>
            <a:endParaRPr lang="az"/>
          </a:p>
        </p:txBody>
      </p:sp>
    </p:spTree>
    <p:extLst>
      <p:ext uri="{BB962C8B-B14F-4D97-AF65-F5344CB8AC3E}">
        <p14:creationId xmlns:p14="http://schemas.microsoft.com/office/powerpoint/2010/main" val="34765185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az" b="0" i="0" u="none" baseline="0"/>
              <a:t>Ekspert nümayəndələrə sessiyanın məqsədlərini təqdim etməlidir.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az"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az" b="0" i="0" u="none" baseline="0"/>
              <a:t>Nümayəndələr sessiyanın məqsədini, sessiyanın sonunda onlardan nə gözləndiyini başa düşməlidirlər.</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az" dirty="0"/>
          </a:p>
          <a:p>
            <a:pPr algn="just" rtl="0"/>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3</a:t>
            </a:fld>
            <a:endParaRPr lang="az"/>
          </a:p>
        </p:txBody>
      </p:sp>
    </p:spTree>
    <p:extLst>
      <p:ext uri="{BB962C8B-B14F-4D97-AF65-F5344CB8AC3E}">
        <p14:creationId xmlns:p14="http://schemas.microsoft.com/office/powerpoint/2010/main" val="15116816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a:r>
              <a:rPr lang="az" b="0" i="0" u="none" baseline="0">
                <a:effectLst/>
                <a:latin typeface="Arial" panose="020B0604020202020204" pitchFamily="34" charset="0"/>
              </a:rPr>
              <a:t>Bu maddə Cinayət fəaliyyətindən əldə edilən gəlirlərin leqallaşdırılmasına, axtarışına, həbsinə, müsadirəsinə və terrorçuluğun maliyyələşdirilməsinə dair Avropa Şurası Konvensiyasının (ETS N° 141) 10-cu maddəsi, eləcə də Korrupsiya ilə əlaqədar cinayət məsuliyyəti haqqında Konvensiyanın (ETS N° 173) 28-ci maddəsi kimi daha əvvəl qəbul edilmiş AŞ sənədlərinin müddəalarına əsaslanır. </a:t>
            </a:r>
          </a:p>
          <a:p>
            <a:pPr algn="just" rtl="0"/>
            <a:endParaRPr lang="az" dirty="0">
              <a:effectLst/>
              <a:latin typeface="Arial" panose="020B0604020202020204" pitchFamily="34" charset="0"/>
            </a:endParaRPr>
          </a:p>
          <a:p>
            <a:pPr algn="just" rtl="0"/>
            <a:r>
              <a:rPr lang="az" b="0" i="0" u="none" baseline="0">
                <a:effectLst/>
                <a:latin typeface="Arial" panose="020B0604020202020204" pitchFamily="34" charset="0"/>
              </a:rPr>
              <a:t>Tərəflərdən birinin digərinin cinayət araşdırması və ya cinayət mühakimə icraatına yardım edə biləcəyini güman etdiyi - araşdırma və ya icraatı yerinə yetirən Tərəfin isə xəbərdar olmadığı - dəyərli məlumatlara malik olduğu hallara getdikcə daha tez-tez rast gəlinir. Belə hallarda qarşılıqlı yardım barədə sorğu gözlənilmir.</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26</a:t>
            </a:fld>
            <a:endParaRPr lang="az"/>
          </a:p>
        </p:txBody>
      </p:sp>
    </p:spTree>
    <p:extLst>
      <p:ext uri="{BB962C8B-B14F-4D97-AF65-F5344CB8AC3E}">
        <p14:creationId xmlns:p14="http://schemas.microsoft.com/office/powerpoint/2010/main" val="37501099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a:r>
              <a:rPr lang="az" b="0" i="0" u="none" baseline="0">
                <a:effectLst/>
                <a:latin typeface="Arial" panose="020B0604020202020204" pitchFamily="34" charset="0"/>
              </a:rPr>
              <a:t>Məlumat ictimaiyyətə açıqlandığı təqdirdə sübutu təmin edən Dövlətin vacib maraqları üçün təhlükə yaranacağı hallarda məxfiliyin qorunması vacib məqamlardan biri olacaq, məsələn, məlumatın toplandığı vasitənin və ya cinayətkar qrupu barədə təhqiqat aparılması faktının gizli saxlanması zəruri olduqda. </a:t>
            </a:r>
          </a:p>
          <a:p>
            <a:pPr algn="just" rtl="0"/>
            <a:endParaRPr lang="az" dirty="0">
              <a:effectLst/>
              <a:latin typeface="Arial" panose="020B0604020202020204" pitchFamily="34" charset="0"/>
            </a:endParaRPr>
          </a:p>
          <a:p>
            <a:pPr algn="just" rtl="0"/>
            <a:r>
              <a:rPr lang="az" b="0" i="0" u="none" baseline="0">
                <a:effectLst/>
                <a:latin typeface="Arial" panose="020B0604020202020204" pitchFamily="34" charset="0"/>
              </a:rPr>
              <a:t>İlkin sorğu məlumatı qəbul edən Tərəfin məlumatı təmin edən Tərəfin şərtinə əməl edə bilməyəcəyini aşkar edərsə (məsələn, tələb olunan məlumat açıq məhkəmə prosesində dəlil kimi tələb olunduğuna görə məxfilik şərtinə əməl edilə bilmədikdə), məlumatı qəbul edən Tərəf təmin edən Tərəfə məlumatı təmin etməmək seçiminin olduğu barədə məlumat verməlidir. </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27</a:t>
            </a:fld>
            <a:endParaRPr lang="az"/>
          </a:p>
        </p:txBody>
      </p:sp>
    </p:spTree>
    <p:extLst>
      <p:ext uri="{BB962C8B-B14F-4D97-AF65-F5344CB8AC3E}">
        <p14:creationId xmlns:p14="http://schemas.microsoft.com/office/powerpoint/2010/main" val="7585501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a:r>
              <a:rPr lang="az" b="0" i="0" u="none" baseline="0"/>
              <a:t>Polis informatorunun/əməkdaşının beynəlxalq əhəmiyyətə malik məlumatından istifadə barədə 26-cı maddənin qrafik təsviri.</a:t>
            </a:r>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28</a:t>
            </a:fld>
            <a:endParaRPr lang="az"/>
          </a:p>
        </p:txBody>
      </p:sp>
    </p:spTree>
    <p:extLst>
      <p:ext uri="{BB962C8B-B14F-4D97-AF65-F5344CB8AC3E}">
        <p14:creationId xmlns:p14="http://schemas.microsoft.com/office/powerpoint/2010/main" val="2484092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z" b="0" i="0" u="none" baseline="0"/>
              <a:t>a.)</a:t>
            </a:r>
            <a:endParaRPr lang="az" dirty="0"/>
          </a:p>
          <a:p>
            <a:endParaRPr lang="az" b="0" u="none" baseline="0"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29</a:t>
            </a:fld>
            <a:endParaRPr lang="az"/>
          </a:p>
        </p:txBody>
      </p:sp>
    </p:spTree>
    <p:extLst>
      <p:ext uri="{BB962C8B-B14F-4D97-AF65-F5344CB8AC3E}">
        <p14:creationId xmlns:p14="http://schemas.microsoft.com/office/powerpoint/2010/main" val="6592130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a:r>
              <a:rPr lang="az" b="0" i="0" u="none" baseline="0">
                <a:effectLst/>
                <a:latin typeface="Arial" panose="020B0604020202020204" pitchFamily="34" charset="0"/>
              </a:rPr>
              <a:t>27-ci maddə sorğu edən və sorğu edilən Tərəflər arasında qüvvədə olan müqavilə və ya vahid və qarşılıqlı qanunvericilik əsasında qəbul edilmiş qarşılıqlı yardım haqqında saziş mövcud olmadıqda, Tərəflər üzərinə müəyyən qarşılıqlı yardım prosedurları və şərtlərini tətbiq etmək öhdəliyi qoyur. Beləliklə, bu maddə qarşılıqlı yardımın qarşılıqlı yardım barədə müvafiq müqavilələrin və bənzər razılaşmaların tətbiqi vasitəsilə həyata keçirilməli olduğuna dair ümumi prinsipi möhkəmləndirir. </a:t>
            </a:r>
          </a:p>
          <a:p>
            <a:pPr algn="just" rtl="0"/>
            <a:endParaRPr lang="az" dirty="0">
              <a:effectLst/>
              <a:latin typeface="Arial" panose="020B0604020202020204" pitchFamily="34" charset="0"/>
            </a:endParaRPr>
          </a:p>
          <a:p>
            <a:pPr algn="just" rtl="0"/>
            <a:r>
              <a:rPr lang="az" b="0" i="0" u="none" baseline="0">
                <a:effectLst/>
                <a:latin typeface="Arial" panose="020B0604020202020204" pitchFamily="34" charset="0"/>
              </a:rPr>
              <a:t>Tərəflər səmərəlilik məqsədilə qarşılıqlı yardım üçün bahid mərkəzi orqan təyin etməyə təşviq edilirlər; ümumilikdə ən səmərəli üsul budur ki, Qarşılıqlı hüquqi yardım haqqında müqavilə və ya ölkədaxili qanunvericilik çərçivəsində bu məqsəd üçün təyin edilən səlahiyyətli orqan həmçinin bu maddəyə müvafiq hallarda mərkəzi orqan kimi çıxış etsin. Lakin Konvensiya iştirakçısı olan Tərəf qarşılıqlı yardım sistemi çərçivəsində məqsədəuyğun olduğu halda birdən artıq mərkəzi orqan təyin etməkdə sərbəstdir. Birdən artıq mərkəzi orqan müəyyən edən Tərəf hər bir səlahiyyətli orqanın konvensiyanın müddəalarını eyni qaydada təfsir etməsini, hər iki orqanın daxil olan və göndərilən sorğulara sürətli və səmərəli proses tətbiq etməsini təmin etməlidirlər.</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30</a:t>
            </a:fld>
            <a:endParaRPr lang="az"/>
          </a:p>
        </p:txBody>
      </p:sp>
    </p:spTree>
    <p:extLst>
      <p:ext uri="{BB962C8B-B14F-4D97-AF65-F5344CB8AC3E}">
        <p14:creationId xmlns:p14="http://schemas.microsoft.com/office/powerpoint/2010/main" val="12179783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a:r>
              <a:rPr lang="az" b="0" i="0" u="none" baseline="0">
                <a:effectLst/>
                <a:latin typeface="Arial" panose="020B0604020202020204" pitchFamily="34" charset="0"/>
              </a:rPr>
              <a:t>Təxirəsalınmaz vəziyyətlərdə qarşılıqlı hüquqi yardım sorğuları sorğu göndərən Tərəfin hakimləri və prokurorları tərəfindən birbaşa sorğu edilən Tərəfin hakim və prokurorlarına göndərilə bilər Bu prosedura əməl edən hakim və ya prokuror sorğu edilən tərəfin mərkəzi orqanına ötürülmək məqsədilə sorğunun surətini həmçinin öz mərkəzi orqanına göndərməlidir. Sorğular İnterpol vasitəsilə ötürülə bilər. </a:t>
            </a:r>
          </a:p>
          <a:p>
            <a:pPr algn="just" rtl="0"/>
            <a:endParaRPr lang="az" dirty="0">
              <a:effectLst/>
              <a:latin typeface="Arial" panose="020B0604020202020204" pitchFamily="34" charset="0"/>
            </a:endParaRPr>
          </a:p>
          <a:p>
            <a:pPr algn="just" rtl="0"/>
            <a:r>
              <a:rPr lang="az" b="0" i="0" u="none" baseline="0">
                <a:effectLst/>
                <a:latin typeface="Arial" panose="020B0604020202020204" pitchFamily="34" charset="0"/>
              </a:rPr>
              <a:t>Sorğu edilən tərəfin səlahiyyət dairələrindən kənar sorğu alan orqanları iki qat öhdəlik daşıyırlar. Birinci onlar sorğunu sorğunu alan Tərəfin səlahiyyətli orqanlarına ötürməlidirlər. İkincisi, onlar sorğu göndərən Tərəfin səlahiyyətli orqanlarını köçürmə barədə məlumatlandırmalıdırlar. Sorğu edilən tərəfin səlahiyyətli orqanı məcburedici tədbir olmadan sorğuları yerinə yetirmək iqtidarındadırsa, sorğular təxirəsalınmaz zərurət olmadıqda belə, mərkəzi orqanların müdaxiləsi olmadan birbaşa göndərilə bilər. </a:t>
            </a:r>
          </a:p>
          <a:p>
            <a:pPr algn="just" rtl="0"/>
            <a:endParaRPr lang="az" dirty="0">
              <a:effectLst/>
              <a:latin typeface="Arial" panose="020B0604020202020204" pitchFamily="34" charset="0"/>
            </a:endParaRPr>
          </a:p>
          <a:p>
            <a:pPr algn="just" rtl="0"/>
            <a:r>
              <a:rPr lang="az" b="0" i="0" u="none" baseline="0">
                <a:effectLst/>
                <a:latin typeface="Arial" panose="020B0604020202020204" pitchFamily="34" charset="0"/>
              </a:rPr>
              <a:t>Nəhayət, Konvensiya iştirakçısı olan Tərəfə Avropa Şurasının baş katibi vasitəsilə digər tərəfləri səmərəlilik məqsədilə məlumatların birbaşa mərkəzi orqana ünvanlanmalı olduğu barədə məlumatlandırmaq imkanı verir.</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31</a:t>
            </a:fld>
            <a:endParaRPr lang="az"/>
          </a:p>
        </p:txBody>
      </p:sp>
    </p:spTree>
    <p:extLst>
      <p:ext uri="{BB962C8B-B14F-4D97-AF65-F5344CB8AC3E}">
        <p14:creationId xmlns:p14="http://schemas.microsoft.com/office/powerpoint/2010/main" val="28956830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a:r>
              <a:rPr lang="az" b="0" i="0" u="none" baseline="0"/>
              <a:t>27-ci maddənin üç ən vacib aspektinin qrafik təsviri. Ekspert onları effektiv qənaətlə icmallaşdırmalıdır.</a:t>
            </a:r>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32</a:t>
            </a:fld>
            <a:endParaRPr lang="az"/>
          </a:p>
        </p:txBody>
      </p:sp>
    </p:spTree>
    <p:extLst>
      <p:ext uri="{BB962C8B-B14F-4D97-AF65-F5344CB8AC3E}">
        <p14:creationId xmlns:p14="http://schemas.microsoft.com/office/powerpoint/2010/main" val="35266522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effectLst/>
                <a:latin typeface="+mn-lt"/>
                <a:ea typeface="ＭＳ Ｐゴシック" pitchFamily="-65" charset="-128"/>
                <a:cs typeface="ＭＳ Ｐゴシック" pitchFamily="-65" charset="-128"/>
              </a:rPr>
              <a:t>Bu maddə 16-cı maddədə ölkədaxili səviyyə üçün nəzərdə tutulana ekvivalent mexanizmi beynəlxalq səviyyə üçün nəzərdə tutur. Bu maddənin 1-ci bəndi  sorğu hazırlanana, göndərilənə və yerinə yetirilənə qədər verilənlərin dəyişməsinin və ya silinməsinin qarşısının alınması məqsədilə sorğu edilən Tərəfdən ərazisində kompüter sistemi vasitəsilə saxlanan verilənlərin operativ mühafizəsini təmin etməyi tələb etməyə icazə, 3-cü bəndi isə hər bir tərəfə bu təminatı əldə etmək səlahiyyəti verir. </a:t>
            </a:r>
            <a:endParaRPr lang="az" dirty="0"/>
          </a:p>
          <a:p>
            <a:pPr algn="just" rtl="0"/>
            <a:endParaRPr lang="az"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effectLst/>
                <a:latin typeface="+mn-lt"/>
                <a:ea typeface="ＭＳ Ｐゴシック" pitchFamily="-65" charset="-128"/>
                <a:cs typeface="ＭＳ Ｐゴシック" pitchFamily="-65" charset="-128"/>
              </a:rPr>
              <a:t>Bu tədbir adi qarşılıqlı yardım təcrübəsi ilə müqayisədə daha sürətli olmaqla yanaşı, həm də daha az müdaxilə xarakteri daşıyır. Sorğu edilən Tərəfin qarşılıqlı yardıma görə məsul şəxslərindən verilənlər üzərində sahibliyi öz əllərinə almaq tələb olunmur. Üstünlük verilən prosedur sorğu edilən Tərəfin verilənlərin hüquq-mühafizə orqanlarına ötürülməsini tələb edən prosesin başladılmasının gözlənildiyi müddətdə verilənlərə nəzarət edən şəxsin (çox vaxt xidmət provayderi və ya başqa üçüncü tərəfi) verilənləri mühafizə etməsini (başqa sözlə, silməməsini) təmin etməsidir.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az" sz="1200" kern="1200" dirty="0">
              <a:solidFill>
                <a:schemeClr val="tx1"/>
              </a:solidFill>
              <a:effectLst/>
              <a:latin typeface="+mn-lt"/>
              <a:ea typeface="ＭＳ Ｐゴシック" pitchFamily="-65" charset="-128"/>
              <a:cs typeface="ＭＳ Ｐゴシック" pitchFamily="-65"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effectLst/>
                <a:latin typeface="+mn-lt"/>
                <a:ea typeface="ＭＳ Ｐゴシック" pitchFamily="-65" charset="-128"/>
                <a:cs typeface="ＭＳ Ｐゴシック" pitchFamily="-65" charset="-128"/>
              </a:rPr>
              <a:t>Bu proses həm sürət, həm də verilənlərin aid olduğu şəxsin şəxsi həyatının toxunulmazlığının qorunması baxımından üstünlüklərə malikdir, belə ki, normal qarşılıqlı yardım rejimlərinə uyğun olaraq, tam açıqlanma meyarları ödənmədən verilənlərin açıqlanmasına və ya hər hansı hökumət orqanı tərəfindən nəzərdən keçirilməsinə imkan verilmir. </a:t>
            </a:r>
            <a:endParaRPr lang="az" dirty="0"/>
          </a:p>
          <a:p>
            <a:pPr algn="just" rtl="0"/>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35</a:t>
            </a:fld>
            <a:endParaRPr lang="az"/>
          </a:p>
        </p:txBody>
      </p:sp>
    </p:spTree>
    <p:extLst>
      <p:ext uri="{BB962C8B-B14F-4D97-AF65-F5344CB8AC3E}">
        <p14:creationId xmlns:p14="http://schemas.microsoft.com/office/powerpoint/2010/main" val="5261349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effectLst/>
                <a:latin typeface="+mn-lt"/>
                <a:ea typeface="ＭＳ Ｐゴシック" pitchFamily="-65" charset="-128"/>
                <a:cs typeface="ＭＳ Ｐゴシック" pitchFamily="-65" charset="-128"/>
              </a:rPr>
              <a:t>2-ci bənd bu maddəyə uyğun olaraq göndərilən məlumatların mühafizəsini təmin etmək haqqında sorğunun məzmununu müəyyən edir. Bunun şərti tədbir olduğunu, sorğunun sürətlə hazırlanmalı və göndərilməli olduğunu nəzərə alsaq, təmin edilən məlumat icmal xarakteri daşıyır və verilənlərin mühafizəsinə imkan vermək üçün tələb olunan minimum məlumatları ehtiva edir.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az" sz="1200" kern="1200" dirty="0">
              <a:solidFill>
                <a:schemeClr val="tx1"/>
              </a:solidFill>
              <a:effectLst/>
              <a:latin typeface="+mn-lt"/>
              <a:ea typeface="ＭＳ Ｐゴシック" pitchFamily="-65" charset="-128"/>
              <a:cs typeface="ＭＳ Ｐゴシック" pitchFamily="-65"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effectLst/>
                <a:latin typeface="+mn-lt"/>
                <a:ea typeface="ＭＳ Ｐゴシック" pitchFamily="-65" charset="-128"/>
                <a:cs typeface="ＭＳ Ｐゴシック" pitchFamily="-65" charset="-128"/>
              </a:rPr>
              <a:t>Mühafizəni təmin etmək niyyətində olan orqanın, araşdırılmalı olan cinayətin təsvirindən əlavə, sorğu faktların icmalını, saxlanmalı olan verilənin və onun yerinin müəyyən edilməsi üçün yetərli məlumatı təmin etməli, verilənlərin sözügedən istintaq və ya cinayət təqibi ilə əlaqəli,  mühafizənin zəruri olduğunu əsaslandırmalıdır. Nəhayət, sorğu edən Tərəf daha sonra verilənlərin təqdim edilməsinə nail olmaq məqsədilə qarşılıqlı yardım sorğusu təqdim etməyi öz öhdəliyinə götürməlidir. </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36</a:t>
            </a:fld>
            <a:endParaRPr lang="az"/>
          </a:p>
        </p:txBody>
      </p:sp>
    </p:spTree>
    <p:extLst>
      <p:ext uri="{BB962C8B-B14F-4D97-AF65-F5344CB8AC3E}">
        <p14:creationId xmlns:p14="http://schemas.microsoft.com/office/powerpoint/2010/main" val="39686669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effectLst/>
                <a:latin typeface="+mn-lt"/>
                <a:ea typeface="ＭＳ Ｐゴシック" pitchFamily="-65" charset="-128"/>
                <a:cs typeface="ＭＳ Ｐゴシック" pitchFamily="-65" charset="-128"/>
              </a:rPr>
              <a:t>Müvafiq olaraq ümumi qayda bundan ibarətdir ki, Tərəflər mühafizənin təmin edilməsi məqsədilə cinayətin qarşılıqlı tanınması tələbini rədd etməlidirlər. Lakin 4-cü bənddə qeyd-şərtin irəli sürülməsinə məhdud çərçivədə icazə verilir. Verilənlərin təqdim edilməsi məqsədilə göndərilən qarşılıqlı yardım sorğusunun cavablandırılması üçün törədilən əməlin hər iki tərəfdə cinayət olaraq tanınmasını tələb edən Tərəf açıqlanma zamanı bu şərtin ödənməyəcəyini güman etdikdə, verilənlərin mühafizəsi üçün ilkin şərt kimi cinayətin qarşılıqlı tanınması tələbini irəli sürmək hüququnu özündə saxlayır.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az" sz="1200" kern="1200" dirty="0">
              <a:solidFill>
                <a:schemeClr val="tx1"/>
              </a:solidFill>
              <a:effectLst/>
              <a:latin typeface="+mn-lt"/>
              <a:ea typeface="ＭＳ Ｐゴシック" pitchFamily="-65" charset="-128"/>
              <a:cs typeface="ＭＳ Ｐゴシック" pitchFamily="-65"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effectLst/>
                <a:latin typeface="+mn-lt"/>
                <a:ea typeface="ＭＳ Ｐゴシック" pitchFamily="-65" charset="-128"/>
                <a:cs typeface="ＭＳ Ｐゴシック" pitchFamily="-65" charset="-128"/>
              </a:rPr>
              <a:t>2-11-ci maddələrdə müəyyən edilən cinayət əməllərində Tərəflər arasındakı cinayətin hər iki tərəfdə cinayət kimi qəbul edilməsi şərtinin (Konvensiya çərçivəsində icazə verilən hallarda Tərəflərin bu cinayət əməllərinə qarşı sürmüş ola biləcəkləri hər hansı qeyd-şərt nəzərə alınmaqla) avtomatik olaraq ödəndiyi güman edilir. Buna görə də Tərəflər bu tələbi bu Konvensiyada müəyyən edilənlər xaricindəki cinayət əməllərinə münasibətdə irəli sürə bilərlər.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az" sz="1200" kern="1200" dirty="0">
              <a:solidFill>
                <a:schemeClr val="tx1"/>
              </a:solidFill>
              <a:effectLst/>
              <a:latin typeface="+mn-lt"/>
              <a:ea typeface="ＭＳ Ｐゴシック" pitchFamily="-65"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effectLst/>
                <a:latin typeface="+mn-lt"/>
                <a:ea typeface="ＭＳ Ｐゴシック" pitchFamily="-65" charset="-128"/>
                <a:cs typeface="ＭＳ Ｐゴシック" pitchFamily="-65" charset="-128"/>
              </a:rPr>
              <a:t>Tərəf bu maddəyə müvafiq olaraq mühafizə edilən verilənlərin onların açıqlanmasını tələb edən rəsmi qarşılıqlı yardım sorğusu alınana qədər və alındıqdan sonra minimum 60 gün saxlanmasını təmin edə bilər. </a:t>
            </a:r>
            <a:endParaRPr lang="az" dirty="0"/>
          </a:p>
          <a:p>
            <a:pPr algn="just" rtl="0"/>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37</a:t>
            </a:fld>
            <a:endParaRPr lang="az"/>
          </a:p>
        </p:txBody>
      </p:sp>
    </p:spTree>
    <p:extLst>
      <p:ext uri="{BB962C8B-B14F-4D97-AF65-F5344CB8AC3E}">
        <p14:creationId xmlns:p14="http://schemas.microsoft.com/office/powerpoint/2010/main" val="27339472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a:r>
              <a:rPr lang="az" b="0" i="0" u="none" baseline="0"/>
              <a:t>Çətin suallar faktiki olaraq cinayət işlərində qarşılıqlı hüquqi yarımla əlaqəli baza suallardır. Ekspert onları aparılacaq icraatların ilkin şərti kimi təqdim etməlidir. </a:t>
            </a:r>
          </a:p>
          <a:p>
            <a:pPr algn="just" rtl="0"/>
            <a:endParaRPr lang="az" dirty="0"/>
          </a:p>
          <a:p>
            <a:pPr algn="just" rtl="0"/>
            <a:r>
              <a:rPr lang="az" b="0" i="0" u="none" baseline="0"/>
              <a:t>QHY icraatlarında səlahiyyətli orqanlar ölkədaxili təhqiqatlarda olduğu kimi, ərazi yurisdiksiyası, daxili yuirsdiksiya və təhqiqatı aparan orqanın səlahiyyəti haqqında suallarla üzləşirlər. Çoxsaylı ölkələrdə olduğu kimi, cinayətin törədildiyi yer düzgün yurisdiksiyanın müəyyən edilməsi üçün həlledici faktdır. </a:t>
            </a:r>
          </a:p>
          <a:p>
            <a:pPr algn="just" rtl="0"/>
            <a:endParaRPr lang="az" dirty="0"/>
          </a:p>
          <a:p>
            <a:pPr algn="just" rtl="0"/>
            <a:r>
              <a:rPr lang="az" b="0" i="0" u="none" baseline="0"/>
              <a:t>Nümayəndələr ölkə sərhədlərini aşan istintaqlarla əlaqədar müəyyən çətinliklərin olduğundan xəbərdar olmalıdırlar. Bu çətinliklər sərhədlərarası istintaq, eləcə də tanışlıq təlimində elektron sübut sessiyasında izah olunan “bulud” texniki mühitində verilənlərin saxlandığı yerə çıxışla əlaqəli ola bilər.</a:t>
            </a:r>
          </a:p>
          <a:p>
            <a:pPr algn="just" rtl="0"/>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5</a:t>
            </a:fld>
            <a:endParaRPr lang="az"/>
          </a:p>
        </p:txBody>
      </p:sp>
    </p:spTree>
    <p:extLst>
      <p:ext uri="{BB962C8B-B14F-4D97-AF65-F5344CB8AC3E}">
        <p14:creationId xmlns:p14="http://schemas.microsoft.com/office/powerpoint/2010/main" val="350571989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a:r>
              <a:rPr lang="az" b="0" i="0" u="none" baseline="0"/>
              <a:t>29-cu maddənin üç ən vacib aspektinin qrafik təsviri. Ekspert onları effektiv qənaətlə icmallaşdırmalıdır.</a:t>
            </a:r>
          </a:p>
          <a:p>
            <a:pPr algn="just" rtl="0"/>
            <a:endParaRPr lang="az" dirty="0"/>
          </a:p>
          <a:p>
            <a:pPr marL="0" indent="0" algn="just" rtl="0">
              <a:buFont typeface="+mj-lt"/>
              <a:buNone/>
            </a:pPr>
            <a:r>
              <a:rPr lang="az" b="0" i="0" u="none" baseline="0"/>
              <a:t>Verilənlərin operativ mühafizəsi verilənlərin saxlanması rejimi mövcud olmadıqda, daha yaxşı izah edilir. Əgər belə rejim mövcuddursa, verilənlərin mühafizə edilməsinə ehtiyac qalmır, çünki verilənlər onsuz da İXP tərəfindən müəyyən müddət saxlanır. Lakin verilənlərin saxlanması rejimi mövcud olduqda belə verilənlərin operativ mühafizəsi tələb oluna bilər, çünki bu rejim fiziki şəxslərdə olan verilənləri əhatə etmir. Bununla belə, cinayət mühakimə orqanları tərəfindən axtarılan verilənlərin çoxu İXP-lərdə və ya başa hüquqi şəxslərdə olur, buna görə də verilənlərin saxlanması rejimi mövcud olduqda sürətli mühafizədən o qədər də istifadə edilmir. Əks halda verilənlərin mühafizəsi onları - təqdimetmə göstərişi verilənə qədər - saxlamağın yeganə yoludur.</a:t>
            </a:r>
          </a:p>
          <a:p>
            <a:pPr algn="just" rtl="0"/>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38</a:t>
            </a:fld>
            <a:endParaRPr lang="az"/>
          </a:p>
        </p:txBody>
      </p:sp>
    </p:spTree>
    <p:extLst>
      <p:ext uri="{BB962C8B-B14F-4D97-AF65-F5344CB8AC3E}">
        <p14:creationId xmlns:p14="http://schemas.microsoft.com/office/powerpoint/2010/main" val="14313636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z" b="0" i="0" u="none" baseline="0"/>
              <a:t>b.)</a:t>
            </a:r>
            <a:endParaRPr lang="az" dirty="0"/>
          </a:p>
          <a:p>
            <a:endParaRPr lang="az" b="0" u="none" baseline="0"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39</a:t>
            </a:fld>
            <a:endParaRPr lang="az"/>
          </a:p>
        </p:txBody>
      </p:sp>
    </p:spTree>
    <p:extLst>
      <p:ext uri="{BB962C8B-B14F-4D97-AF65-F5344CB8AC3E}">
        <p14:creationId xmlns:p14="http://schemas.microsoft.com/office/powerpoint/2010/main" val="14132263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effectLst/>
                <a:latin typeface="+mn-lt"/>
                <a:ea typeface="ＭＳ Ｐゴシック" pitchFamily="-65" charset="-128"/>
                <a:cs typeface="ＭＳ Ｐゴシック" pitchFamily="-65" charset="-128"/>
              </a:rPr>
              <a:t>Bu maddə 17-ci maddədə ölkədaxili istifadə üçün müəyyən edilən səlahiyyətin beynəlxalq ekvivalentini təmin edir.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az" sz="1200" kern="1200" dirty="0">
              <a:solidFill>
                <a:schemeClr val="tx1"/>
              </a:solidFill>
              <a:effectLst/>
              <a:latin typeface="+mn-lt"/>
              <a:ea typeface="ＭＳ Ｐゴシック" pitchFamily="-65"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effectLst/>
                <a:latin typeface="+mn-lt"/>
                <a:ea typeface="ＭＳ Ｐゴシック" pitchFamily="-65" charset="-128"/>
                <a:cs typeface="ＭＳ Ｐゴシック" pitchFamily="-65" charset="-128"/>
              </a:rPr>
              <a:t>Tez-tez cinayətin ərazisində törədildiyi Tərəfin müraciəti ilə sorğu edilən Tərəf kompüterlərindən ötürülən məlumatla əlaqədar trafik verilənlərini - məlumatın mənbəyinə qədər izlənməsi, cinayətkarın müəyyən edilməsi və ya həlledici əhəmiyyətli sübutların yerinin müəyyən edilməsi məqsədilə - mühafizə edir. Sorğu edilən Tərəf bununla ərazisində tapılan trafik verilənlərinin məlumatın üçüncü Dövlətin ərazisindəki xidmət provayderindən və ya sorğu göndərən Dövlətin özündə yerləşən provayder tərəfindən yönləndirildiyini aşkar edə bilər.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az" sz="1200" kern="1200" dirty="0">
              <a:solidFill>
                <a:schemeClr val="tx1"/>
              </a:solidFill>
              <a:effectLst/>
              <a:latin typeface="+mn-lt"/>
              <a:ea typeface="ＭＳ Ｐゴシック" pitchFamily="-65" charset="-128"/>
              <a:cs typeface="ＭＳ Ｐゴシック" pitchFamily="-65"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effectLst/>
                <a:latin typeface="+mn-lt"/>
                <a:ea typeface="ＭＳ Ｐゴシック" pitchFamily="-65" charset="-128"/>
                <a:cs typeface="ＭＳ Ｐゴシック" pitchFamily="-65" charset="-128"/>
              </a:rPr>
              <a:t>Belə hallarda sorğu edilən Tərəf mütləq surətdə sorğu göndərən Tərəfi başqa ölkədəki xidmət provayderini və məlumatın ötürülmə yolunu müəyyən etməyə imkan verən yetərli həcmdə trafik verilənləri ilə operativ surətdə təmin etməlidir. Məlumat üçüncü Dövlətdən ötürülübsə, bu informasiya sorğu göndərən Tərəfə son mənbəyə qədər gedib çıxmaq üçün həmin digər dövlətə verilənlərin mühafizəsi və operativ qarşılıqlı yardım haqqında sorğu göndərmək imkanı verəcək. Məlumat sorğu edən Tərəfin özünə qayıdırsa, bu halda o, trafik verilənlərinin mühafizə edilməsinə və açıqlanmasına ölkədaxili proseslər vasitəsilə nail ola biləcək. </a:t>
            </a:r>
            <a:endParaRPr lang="az"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az" dirty="0"/>
          </a:p>
          <a:p>
            <a:pPr algn="just" rtl="0"/>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40</a:t>
            </a:fld>
            <a:endParaRPr lang="az"/>
          </a:p>
        </p:txBody>
      </p:sp>
    </p:spTree>
    <p:extLst>
      <p:ext uri="{BB962C8B-B14F-4D97-AF65-F5344CB8AC3E}">
        <p14:creationId xmlns:p14="http://schemas.microsoft.com/office/powerpoint/2010/main" val="18408272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effectLst/>
                <a:latin typeface="+mn-lt"/>
                <a:ea typeface="ＭＳ Ｐゴシック" pitchFamily="-65" charset="-128"/>
                <a:cs typeface="ＭＳ Ｐゴシック" pitchFamily="-65" charset="-128"/>
              </a:rPr>
              <a:t>Sorğu edilən Tərəf trafik verilənlərini açıqlamaqdan bu açıqlamanın onun suverenliyi, təhlükəsizliyi, ictimai asayişi və ya başqa vacib maraqları üçün təhlükə törətmək ehtimalı olduqda və ya törədilən əməli siyasi cinayət, yaxud siyasi cinayətlə bağlı cinayət hesab etdikdə imtina edə bilər.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az" sz="1200" kern="1200" dirty="0">
              <a:solidFill>
                <a:schemeClr val="tx1"/>
              </a:solidFill>
              <a:effectLst/>
              <a:latin typeface="+mn-lt"/>
              <a:ea typeface="ＭＳ Ｐゴシック" pitchFamily="-65" charset="-128"/>
              <a:cs typeface="ＭＳ Ｐゴシック" pitchFamily="-65"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effectLst/>
                <a:latin typeface="+mn-lt"/>
                <a:ea typeface="ＭＳ Ｐゴシック" pitchFamily="-65" charset="-128"/>
                <a:cs typeface="ＭＳ Ｐゴシック" pitchFamily="-65" charset="-128"/>
              </a:rPr>
              <a:t>29-cu maddədə də qeyd edildiyi kimi (Kompüterdə saxlanan verilənlərin mühafizəsinin təxirəsalınmaz təminatı), belə məlumat bu Konvensiyasının tətbiq dairəsinə daxil olan cinayətlərin kim tərəfindən törədildiyinin, yaxud həlledici əhəmiyyətli sübutların yerinin müəyyən edilməsi baxımından həyati əhəmiyyət daşıdığına görə imtina üçün əsaslara sərt məhdudiyyət tətbiq edilməlidir, eyni zamanda yardımdan imtina üçün başqa əsasların irəli sürülməsinin istisna edildiyi barədə razılıq əldə edilmişdir. </a:t>
            </a:r>
            <a:endParaRPr lang="az" dirty="0"/>
          </a:p>
          <a:p>
            <a:pPr algn="just" rtl="0"/>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41</a:t>
            </a:fld>
            <a:endParaRPr lang="az"/>
          </a:p>
        </p:txBody>
      </p:sp>
    </p:spTree>
    <p:extLst>
      <p:ext uri="{BB962C8B-B14F-4D97-AF65-F5344CB8AC3E}">
        <p14:creationId xmlns:p14="http://schemas.microsoft.com/office/powerpoint/2010/main" val="154116811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a:r>
              <a:rPr lang="az" b="0" i="0" u="none" baseline="0"/>
              <a:t>30-cu maddənin üç ən vacib aspektinin qrafik təsviri. C ölkəsindəki resipiyentin müəyyən edilməsi üçün B ölkəsinə soğru göndərilir.</a:t>
            </a:r>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42</a:t>
            </a:fld>
            <a:endParaRPr lang="az"/>
          </a:p>
        </p:txBody>
      </p:sp>
    </p:spTree>
    <p:extLst>
      <p:ext uri="{BB962C8B-B14F-4D97-AF65-F5344CB8AC3E}">
        <p14:creationId xmlns:p14="http://schemas.microsoft.com/office/powerpoint/2010/main" val="224188666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effectLst/>
                <a:latin typeface="+mn-lt"/>
                <a:ea typeface="ＭＳ Ｐゴシック" pitchFamily="-65" charset="-128"/>
                <a:cs typeface="ＭＳ Ｐゴシック" pitchFamily="-65" charset="-128"/>
              </a:rPr>
              <a:t>Bu maddə 19-cu maddədə ölkədaxili istifadə üçün müəyyən edilən səlahiyyətin beynəlxalq ekvivalentini təmin edir.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az" sz="1200" kern="1200" dirty="0">
              <a:solidFill>
                <a:schemeClr val="tx1"/>
              </a:solidFill>
              <a:effectLst/>
              <a:latin typeface="+mn-lt"/>
              <a:ea typeface="ＭＳ Ｐゴシック" pitchFamily="-65" charset="-128"/>
              <a:cs typeface="ＭＳ Ｐゴシック" pitchFamily="-65"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effectLst/>
                <a:latin typeface="+mn-lt"/>
                <a:ea typeface="ＭＳ Ｐゴシック" pitchFamily="-65" charset="-128"/>
                <a:cs typeface="ＭＳ Ｐゴシック" pitchFamily="-65" charset="-128"/>
              </a:rPr>
              <a:t>1-ci bənd Tərəfə bu cür qarşılıqlı yardım üçün sorğu verməyə icazə verir, 2-ci bənd isə sorğu göndərilən Tərəfin bunu edə bilməsini tələb edir. 2-ci bənd həmçinin belə əməkdaşlığın şərtlərinin cinayət işləri üzrə qarşılıqlı hüquqi yardımı tənzimləyən müvafiq müqavilə, razılaşma və ya ölkədaxili qanunvericilik əsasında müəyyənləşdirilməli olduğu prinsipini irəli sürur. </a:t>
            </a:r>
            <a:endParaRPr lang="az" dirty="0"/>
          </a:p>
          <a:p>
            <a:pPr algn="just" rtl="0"/>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43</a:t>
            </a:fld>
            <a:endParaRPr lang="az"/>
          </a:p>
        </p:txBody>
      </p:sp>
    </p:spTree>
    <p:extLst>
      <p:ext uri="{BB962C8B-B14F-4D97-AF65-F5344CB8AC3E}">
        <p14:creationId xmlns:p14="http://schemas.microsoft.com/office/powerpoint/2010/main" val="18678295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a:r>
              <a:rPr lang="az" b="0" i="0" u="none" baseline="0"/>
              <a:t>DDoS bazarı “webstresser.org”un administratorları Avropolun və bütün dünyadan onlarla hüquq-mühafizə orqanının dəstəyi ilə Hollanda polisi və  Birləşmiş Krallığın Cinayətkarlıqla Mübarizə üzrə Dövlət Agentliyi tərəfindən aparılan mürəkkəb istintaq və  bloklama  əməliyyatı nəticəsində 24 aprel 2018-ci il tarixində həbs edildilər. Administratorlar Birləşmiş Krallıq, Xorvatiya, Kanada və Serbiyada idilər. Bu bazarın ən fəal istifadəçilərinə qarşı əlavə tədbirlər Niderland, İtaliya, İspaniya, Xorvatiya, Birləşmiş Krallıq, Avstraliya, Kanada və Honkonqda həyata keçirildi. Qeyri-qanuni xidmət qapadılıb və saxlanan verilənlərlə birlikdə infrastrukturu Niderland, ABŞ, Almaniya və Serbiyada ələ keçirilib.</a:t>
            </a:r>
          </a:p>
          <a:p>
            <a:pPr algn="just" rtl="0"/>
            <a:endParaRPr lang="az" dirty="0"/>
          </a:p>
          <a:p>
            <a:pPr algn="just" rtl="0"/>
            <a:r>
              <a:rPr lang="az" b="0" i="1" u="none" baseline="0"/>
              <a:t>Webstresser.org</a:t>
            </a:r>
            <a:r>
              <a:rPr lang="az" b="0" i="0" u="none" baseline="0"/>
              <a:t> 2018-ci ilin aprel ayına qədər bütün dünyadan 136 000-dən artıq qeydiyyatdan keçmiş istifadəçisi olan və 4 milyon hücum həyata keçirmiş ən böyük Paylanmış xidmətdən imtina (DDoS) xidmətləri bazarıdır. Bu təşkil edilmiş hücumlar banklar, hökumət idarələri, polis qüvvələri tərəfindən təklif edilən həlledici əhəmiyyətli onlayn xidmətləri, eləcə də oyun sektordakı qurbanları hədəfə alırdı.</a:t>
            </a:r>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44</a:t>
            </a:fld>
            <a:endParaRPr lang="az"/>
          </a:p>
        </p:txBody>
      </p:sp>
    </p:spTree>
    <p:extLst>
      <p:ext uri="{BB962C8B-B14F-4D97-AF65-F5344CB8AC3E}">
        <p14:creationId xmlns:p14="http://schemas.microsoft.com/office/powerpoint/2010/main" val="297754183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effectLst/>
                <a:latin typeface="+mn-lt"/>
                <a:ea typeface="ＭＳ Ｐゴシック" pitchFamily="-65" charset="-128"/>
                <a:cs typeface="ＭＳ Ｐゴシック" pitchFamily="-65" charset="-128"/>
              </a:rPr>
              <a:t>32-ci maddə (Müvafiq razılıq əsasında saxlanılan kompüter verilənlərinə və ya ümumi məlumatlara transsərhəd daxil olma) iki vəziyyəti əhatə edir: birincisi,  daxil olunan məlumatın ictimaiyyət üçün açıq məlumat olduğu vəziyyət və ikincisi, Tərəfin ərazisindən kənarda olan verilənlərə öz ərazisindəki kompüter vasitəsilə daxil olduğu və ya əldə etdiyi, verilənləri həmin sistem vasitəsilə açıqlamaq üçün qanuni səlahiyyətə malik olan şəxsin qanuni və könüllü razılığını əldə etdiyi vəziyyət.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az" sz="1200" kern="1200" dirty="0">
              <a:solidFill>
                <a:schemeClr val="tx1"/>
              </a:solidFill>
              <a:effectLst/>
              <a:latin typeface="+mn-lt"/>
              <a:ea typeface="ＭＳ Ｐゴシック" pitchFamily="-65" charset="-128"/>
              <a:cs typeface="ＭＳ Ｐゴシック" pitchFamily="-65"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effectLst/>
                <a:latin typeface="+mn-lt"/>
                <a:ea typeface="ＭＳ Ｐゴシック" pitchFamily="-65" charset="-128"/>
                <a:cs typeface="ＭＳ Ｐゴシック" pitchFamily="-65" charset="-128"/>
              </a:rPr>
              <a:t>Verilənləri açıqlamaq üçün “qanuni səlahiyyəti olan” şəxsin kim olduğu şəraitdən, şəxsin xarakterindən və müvafiq qanunvericilikdən asılı olaraq dəyişə bilər. Məsələn, hansısa şəxsin e-poçtu xidmət provayderi tərəfindən başqa bir ölkədə saxlana bilər və ya hansısa şəxs verilənlərini bilərək xarici ölkədə saxlaya bilər. Bu şəxslər verilənləri bərpa edə və qanun çərçivəsində səlahiyyətə malik olmaq şərtilə verilənləri könüllü olaraq hüquq-mühafizə orqanlarını əməkdaşlarına açıqlaya və ya maddədə nəzərdə tutulduğu kimi belə əməkdaşlara verilənlərə daxil olmaq icazəsi verə bilərlər. </a:t>
            </a:r>
            <a:endParaRPr lang="az" dirty="0"/>
          </a:p>
          <a:p>
            <a:pPr algn="just" rtl="0"/>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45</a:t>
            </a:fld>
            <a:endParaRPr lang="az"/>
          </a:p>
        </p:txBody>
      </p:sp>
    </p:spTree>
    <p:extLst>
      <p:ext uri="{BB962C8B-B14F-4D97-AF65-F5344CB8AC3E}">
        <p14:creationId xmlns:p14="http://schemas.microsoft.com/office/powerpoint/2010/main" val="20436325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a:r>
              <a:rPr lang="az" b="0" i="0" u="none" baseline="0"/>
              <a:t>İctimaiyyət üçün açıq verilənlərə çıxışın qrafik təsviri.</a:t>
            </a:r>
          </a:p>
          <a:p>
            <a:pPr algn="just" rtl="0"/>
            <a:endParaRPr lang="az"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az" b="0" i="0" u="none" baseline="0"/>
              <a:t>Təhqiqatçılar səmərəliliyi artırmaq məqsədilə OSINT təhqiqat alətlərindən istifadə edə bilərlər. Bu, təhqiqatçıya internetdə və başqa yerlərdə məlumat axtarmaq əvəzinə keyfiyyətli verilənlərin/məlumatların təhlili üzərində işləmək imkanı verəcək.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az"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az" b="0" i="0" u="none" baseline="0"/>
              <a:t>OSINT alətlərinin süni intellektə əsaslanan avtomatladırma bacarıqları təhqiqatçılara iş haqqında böyük həcmdə müvafiq məlumatları əldə etmək, yalnız vəziyyətin öyrənilməsi və qiymətləndirilməsi üzərində çalışmaq imkanı verir. </a:t>
            </a:r>
          </a:p>
          <a:p>
            <a:pPr algn="just" rtl="0"/>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46</a:t>
            </a:fld>
            <a:endParaRPr lang="az"/>
          </a:p>
        </p:txBody>
      </p:sp>
    </p:spTree>
    <p:extLst>
      <p:ext uri="{BB962C8B-B14F-4D97-AF65-F5344CB8AC3E}">
        <p14:creationId xmlns:p14="http://schemas.microsoft.com/office/powerpoint/2010/main" val="413787517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a:r>
              <a:rPr lang="az" b="0" i="0" u="none" baseline="0"/>
              <a:t>32-ci maddənin B bəndinin qrafik təsviri.</a:t>
            </a:r>
          </a:p>
          <a:p>
            <a:pPr algn="just" rtl="0"/>
            <a:endParaRPr lang="az"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az" b="0" i="0" u="none" baseline="0">
                <a:effectLst/>
                <a:latin typeface="Arial" panose="020B0604020202020204" pitchFamily="34" charset="0"/>
              </a:rPr>
              <a:t>Tərəf ərazisindən kənarda olan verilənlərə öz ərazisindəki kompüter vasitəsilə daxil olub və ya verilənləri əldə edib, eyni zamanda verilənləri həmin sistem vasitəsilə açıqlamaq üçün qanuni səlahiyyətə malik olan şəxsin qanuni və könüllü razılığını alıb. Verilənləri açıqlamaq üçün “qanuni səlahiyyəti olan” şəxsin kim olduğu şəraitdən, şəxsin xarakterindən və müvafiq qanunvericilikdən asılı olaraq dəyişə bilər. Məsələn, hansısa şəxsin e-poçtu xidmət provayderi tərəfindən başqa bir ölkədə saxlana bilər və ya hansısa şəxs verilənlərini bilərək xarici ölkədə saxlaya bilər.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az" dirty="0">
              <a:effectLst/>
              <a:latin typeface="Arial" panose="020B0604020202020204" pitchFamily="34" charset="0"/>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az" b="0" i="0" u="none" baseline="0">
                <a:effectLst/>
                <a:latin typeface="Arial" panose="020B0604020202020204" pitchFamily="34" charset="0"/>
              </a:rPr>
              <a:t>Bu şəxslər verilənləri bərpa edə və qanun çərçivəsində səlahiyyətə malik olmaq şərtilə verilənləri könüllü olaraq hüquq-mühafizə orqanlarını əməkdaşlarına açıqlaya və ya maddədə nəzərdə tutulduğu kimi belə əməkdaşlara verilənlərə daxil olmaq icazəsi verə bilərlər.</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47</a:t>
            </a:fld>
            <a:endParaRPr lang="az"/>
          </a:p>
        </p:txBody>
      </p:sp>
    </p:spTree>
    <p:extLst>
      <p:ext uri="{BB962C8B-B14F-4D97-AF65-F5344CB8AC3E}">
        <p14:creationId xmlns:p14="http://schemas.microsoft.com/office/powerpoint/2010/main" val="41982963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a:r>
              <a:rPr lang="az" b="0" i="0" u="none" baseline="0"/>
              <a:t>2016-cı aprel ayında Aİ Parlamenti yalnız bir məqsədlə: Aİ vətəndaşlarının şəxsi həyatlarının toxunulmazlığnı və məlumatlarını qorumaq üçün Şəxsi məlumatların qorunması haqqında ümumi reqlamenti qəbul edir. Bu tədbir başqa aspektlərlə yanaşı şirkətlərin, o cümlədən Facebook və Google kimi nəhəng korporasiyaların Aİ-yə üzv dövlətlərin ərazisində Aİ vətəndaşlarının verilənlərini toplamasını və  GoDaddy kimi domen qeydiyyatçılarının kimlikləri müəyyən edən məlumatları dərc etməsini qadağan edir. Şəxsi məlumatların qorunması haqqında ümumi reqlament 25 may 2018-ci il tarixində qüvvəyə mindikdən sonra daha ciddi məxfilik məhdudiyyətlərinə əməl etməyən şirkətlər çox sərt vergilər ödəməyə vadar edilə bilərdilər (Reqlamentin şərtlərini pozan təşkilatlar illik dövriyyələrinin 4%-i qədər və ya 20 milyon avro məbləğində cərimə edilə bilərdilər!). </a:t>
            </a:r>
          </a:p>
          <a:p>
            <a:pPr algn="just" rtl="0"/>
            <a:endParaRPr lang="az" dirty="0"/>
          </a:p>
          <a:p>
            <a:pPr algn="just" rtl="0"/>
            <a:r>
              <a:rPr lang="az" b="0" i="0" u="none" baseline="0"/>
              <a:t>ICANN minlərlə domen operatoru və qeydiyyatçıları ilə qeydiyyatdan keçirilmiş domen adlarına və ya "WHOIS verilənlərinə" ödənişsiz açıq giriş təmin etməyin tələb edildiyi müqavilələr bağlamışdır. Domen adı, istifadə müddəti, yaradılma tarixləri və qeydiyyatdan keçirən şəxsin əlaqə məlumatları kimi WHOIS verilənlərinə çıxış təmin edən bir sıra ödənişsiz WHOIS axtarış alətləri mövcuddur. WHOIS xidmətləri ticarət nişanı sahiblərinə və hüquqşünaslara domen sahiblərini müəyyən etməyə, qeyri-qanuni veb-sayt məzmununa və ya bəd niyyətli domen adı qeydiyyatı və istifadəsi əleyhinə hüquqların qorunması üçün tədbirlər görməyə imkan verir.  </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6</a:t>
            </a:fld>
            <a:endParaRPr lang="az"/>
          </a:p>
        </p:txBody>
      </p:sp>
    </p:spTree>
    <p:extLst>
      <p:ext uri="{BB962C8B-B14F-4D97-AF65-F5344CB8AC3E}">
        <p14:creationId xmlns:p14="http://schemas.microsoft.com/office/powerpoint/2010/main" val="8900194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z" b="0" i="0" u="none" baseline="0"/>
              <a:t>c.)</a:t>
            </a:r>
            <a:endParaRPr lang="az" dirty="0"/>
          </a:p>
          <a:p>
            <a:endParaRPr lang="az" b="0" u="none" baseline="0"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48</a:t>
            </a:fld>
            <a:endParaRPr lang="az"/>
          </a:p>
        </p:txBody>
      </p:sp>
    </p:spTree>
    <p:extLst>
      <p:ext uri="{BB962C8B-B14F-4D97-AF65-F5344CB8AC3E}">
        <p14:creationId xmlns:p14="http://schemas.microsoft.com/office/powerpoint/2010/main" val="64410255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effectLst/>
                <a:latin typeface="+mn-lt"/>
                <a:ea typeface="ＭＳ Ｐゴシック" pitchFamily="-65" charset="-128"/>
                <a:cs typeface="ＭＳ Ｐゴシック" pitchFamily="-65" charset="-128"/>
              </a:rPr>
              <a:t>Bir çox hallarda təhqiqatçılar məlumatların ötürülməsi barədə qeydləri izləməklə məlumatın mənbəyinə qədər gedib çıxa bilmirlər, belə ki, əsas trafik verilənləri saxlamağa macal qalmadan ötürülmə zəncirində xidmət provayderi tərəfindən avtomatik olaraq silinmiş olur. Buna görə də hər bir Tərəfdəki təhqiqatçılar başqa Tərəflərdəki kompüter sistemindən ötürülən məlumatlarla əlaqədar trafik verilənlərini realı vaxt rejimində əldə etmək bacarığına malik olmalıdırlar.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az" sz="1200" kern="1200" dirty="0">
              <a:solidFill>
                <a:schemeClr val="tx1"/>
              </a:solidFill>
              <a:effectLst/>
              <a:latin typeface="+mn-lt"/>
              <a:ea typeface="ＭＳ Ｐゴシック" pitchFamily="-65" charset="-128"/>
              <a:cs typeface="ＭＳ Ｐゴシック" pitchFamily="-65"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effectLst/>
                <a:latin typeface="+mn-lt"/>
                <a:ea typeface="ＭＳ Ｐゴシック" pitchFamily="-65" charset="-128"/>
                <a:cs typeface="ＭＳ Ｐゴシック" pitchFamily="-65" charset="-128"/>
              </a:rPr>
              <a:t>Müvafiq olaraq, 33-cü maddəyə əsasən ( Real vaxt rejimində trafik verilənlərinin toplanması üzrə qarşılıqlı hüquqi yardım), hər bir Tərəf trafik verilənlərini digər Tərəfin xeyrinə real-vaxt rejimində toplamaq öhdəliyi daşıyır. Sözügedən maddə Tərəflərdən bu məsələlərdə əməkdaşlıq etməyi tələb etsə də, burada başqa maddələrdə də olduğu kimi, qarşılıqlı yardımın mövcud üsullarına hörmətlə yanaşılır. Beləliklə, belə əməkdaşların şərtləri bir qayda olaraq cinayət işləri üzrə qarşılıqlı hüquqi yardımı tənzimləyən müvafiq müqavilələrdə, razılaşmalarda və qanunlarda irəli sürülür. </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49</a:t>
            </a:fld>
            <a:endParaRPr lang="az"/>
          </a:p>
        </p:txBody>
      </p:sp>
    </p:spTree>
    <p:extLst>
      <p:ext uri="{BB962C8B-B14F-4D97-AF65-F5344CB8AC3E}">
        <p14:creationId xmlns:p14="http://schemas.microsoft.com/office/powerpoint/2010/main" val="204956770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effectLst/>
                <a:latin typeface="+mn-lt"/>
                <a:ea typeface="ＭＳ Ｐゴシック" pitchFamily="-65" charset="-128"/>
                <a:cs typeface="ＭＳ Ｐゴシック" pitchFamily="-65" charset="-128"/>
              </a:rPr>
              <a:t>Ələkeçirmənin müdaxilə xarakteri çox yüksək olduğundan məlumatların məzmunun ələ keçirilməsi üçün qarşılıqlı yardımın təmin edilməsi öhdəliyi məhdud səciyyə daşıyır. Yardım Tərəflərin müvafiq saziş və qanunlarının icazə verdiyi miqyasda təmin edilməlidir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az" sz="1200" kern="1200" dirty="0">
              <a:solidFill>
                <a:schemeClr val="tx1"/>
              </a:solidFill>
              <a:effectLst/>
              <a:latin typeface="+mn-lt"/>
              <a:ea typeface="ＭＳ Ｐゴシック" pitchFamily="-65" charset="-128"/>
              <a:cs typeface="ＭＳ Ｐゴシック" pitchFamily="-65"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effectLst/>
                <a:latin typeface="+mn-lt"/>
                <a:ea typeface="ＭＳ Ｐゴシック" pitchFamily="-65" charset="-128"/>
                <a:cs typeface="ＭＳ Ｐゴシック" pitchFamily="-65" charset="-128"/>
              </a:rPr>
              <a:t>Məzmunun ələ keçirilməsi istiqamətində əməkdaşlıq qarşılıqlı yardım təcrübəsinin formalaşmaqda olan sahəsi olduğundan, yardım öhdəliyinin tətbiq dairəsi və məhdudiyyətlərini mövcud qarşılıqlı yardım rejimləri və ölkədaxili qanunlara əsasən müəyyən etmək qərarı qəbul edilmişdir. Bununla əlaqədar olaraq, 14-cü, 15-ci maddələrə verilən şərhlərə, eləcə də Cinayət işləri çərçivəsində qarşılıqlı yardım haqqında Avropa Konvensiyasının N° R (85) telekommunikasiya məlumatlarının ələ keçirilməsi barədə sorğulara münasibətdə tətbiqinə dair 10-cu maddəyə verilən şərhlərə istinad edilir. </a:t>
            </a:r>
            <a:endParaRPr lang="az" dirty="0"/>
          </a:p>
          <a:p>
            <a:pPr algn="just" rtl="0"/>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50</a:t>
            </a:fld>
            <a:endParaRPr lang="az"/>
          </a:p>
        </p:txBody>
      </p:sp>
    </p:spTree>
    <p:extLst>
      <p:ext uri="{BB962C8B-B14F-4D97-AF65-F5344CB8AC3E}">
        <p14:creationId xmlns:p14="http://schemas.microsoft.com/office/powerpoint/2010/main" val="382669489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a:r>
              <a:rPr lang="az" b="0" i="0" u="none" baseline="0"/>
              <a:t>33 və/və ya 34-cü maddələrinin tətbiqinin qrafik təsviri. Ekspert trafik verilənləri ilə məlumatın məzmunu arasındakı fərqləri, müxtəlif hüquqi rejimlərdə onların əldə edilməsi üçün mövcud imkanları təkrar etməlidir, məsələn, trafik verilənləri üçün bəzən daha az tələb irəli sürülür (polisin və ya prokurorluğun orderi kifayətdir), məzmuna isə daha tələbkar yanaşma nümayiş etdirilir (yalnız məhkəmə əmri ilə).</a:t>
            </a:r>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51</a:t>
            </a:fld>
            <a:endParaRPr lang="az"/>
          </a:p>
        </p:txBody>
      </p:sp>
    </p:spTree>
    <p:extLst>
      <p:ext uri="{BB962C8B-B14F-4D97-AF65-F5344CB8AC3E}">
        <p14:creationId xmlns:p14="http://schemas.microsoft.com/office/powerpoint/2010/main" val="188000568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effectLst/>
                <a:latin typeface="+mn-lt"/>
                <a:ea typeface="ＭＳ Ｐゴシック" pitchFamily="-65" charset="-128"/>
                <a:cs typeface="ＭＳ Ｐゴシック" pitchFamily="-65" charset="-128"/>
              </a:rPr>
              <a:t>Hər bir tərəfin 24/7 əlaqə mərkəzi başqa xidmətlərlə yanaşı texniki məsləhətləri verilməsi, verilənlərin mühafizəsi, sübutların toplanması, hüquqi məlumatların təmin edilməsi və şübhəlilərin yerinin müəyyən edilməsi məqsədi daşıyır. 1-ci bənddə göstərilən "hüquqi məlumat" ifadəsi əməkdaşlıq etməyə çalışan Tərəfə rəsmi və ya qeyri-rəsmi əməkdaşlığın təmin edilməsi üçün tələb olunan hər hansı ilkin hüquqi şərtlə bağlı məsləhətin verilməsini nəzərdə tutur.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az" sz="1200" kern="1200" dirty="0">
              <a:solidFill>
                <a:schemeClr val="tx1"/>
              </a:solidFill>
              <a:effectLst/>
              <a:latin typeface="+mn-lt"/>
              <a:ea typeface="ＭＳ Ｐゴシック" pitchFamily="-65"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effectLst/>
                <a:latin typeface="+mn-lt"/>
                <a:ea typeface="ＭＳ Ｐゴシック" pitchFamily="-65" charset="-128"/>
                <a:cs typeface="ＭＳ Ｐゴシック" pitchFamily="-65" charset="-128"/>
              </a:rPr>
              <a:t>Hər bir Tərəf əlaqə mərkəzini hüquq-mühafizə strukturu daxilində hara yerləşdirəcəyini müəyyən etməkdə azaddır. Bəzi tərəflər 24/7 əlaqə mərkəzlərinin qarşılıqlı yardım üzrə mərkəzi orqanda yerləşməsini istəyə bilərlər. Başqaları isə bunun üçün ən yaxşı yerin kompüter cinayətləri və ya kompüterlə əlaqəli cinayətlərlə mübarizə üzrə ixtisaslaşmış polis şöbəsi olduğuna inana bilərlər. Bununla belə, hökumət strukturundan və hüquq sistemindən asılı olaraq, hansısa Tərəf başqa seçimləri məqsədəuyğun hesab edə bilər.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az" sz="1200" kern="1200" dirty="0">
              <a:solidFill>
                <a:schemeClr val="tx1"/>
              </a:solidFill>
              <a:effectLst/>
              <a:latin typeface="+mn-lt"/>
              <a:ea typeface="ＭＳ Ｐゴシック" pitchFamily="-65" charset="-128"/>
              <a:cs typeface="ＭＳ Ｐゴシック" pitchFamily="-65"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effectLst/>
                <a:latin typeface="+mn-lt"/>
                <a:ea typeface="ＭＳ Ｐゴシック" pitchFamily="-65" charset="-128"/>
                <a:cs typeface="ＭＳ Ｐゴシック" pitchFamily="-65" charset="-128"/>
              </a:rPr>
              <a:t>24/7 əlaqə mərkəzləri həm hücumun dayandırılması və ya izlənilməsi barədə texniki yardım, həm də şübhəlilərin yerinin müəyyən edilməsi kimi beynəlxalq əməkdaşlıq vəzifələrini yerinə yetirdiyinə görə vahid düzgün cavab mövcud deyil və zamanla şəbəkənin strukturunun təkamül edəcəyi gözlənilir. Milli əlaqə mərkəzləri təsis edilən zaman başqa əlaqə mərkəzləri ilə başqa dillərdə ünsiyyət ehtiyacı lazımınca nəzərə alınmalıdır. </a:t>
            </a:r>
            <a:endParaRPr lang="az"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az" dirty="0"/>
          </a:p>
          <a:p>
            <a:pPr algn="just" rtl="0"/>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52</a:t>
            </a:fld>
            <a:endParaRPr lang="az"/>
          </a:p>
        </p:txBody>
      </p:sp>
    </p:spTree>
    <p:extLst>
      <p:ext uri="{BB962C8B-B14F-4D97-AF65-F5344CB8AC3E}">
        <p14:creationId xmlns:p14="http://schemas.microsoft.com/office/powerpoint/2010/main" val="128065207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effectLst/>
                <a:latin typeface="+mn-lt"/>
                <a:ea typeface="ＭＳ Ｐゴシック" pitchFamily="-65" charset="-128"/>
                <a:cs typeface="ＭＳ Ｐゴシック" pitchFamily="-65" charset="-128"/>
              </a:rPr>
              <a:t>İkinci bənd 24/7 əlaqə mərkəzləri tərəfindən yerinə yetirilməli olan həlledici tapşırıqlar arasında birbaşa özünün yerinə yetirmədiyi funksiyaların da sürətlə həyata keçirilməsinə yardım etmək bacarığını da nəzərdə tutur.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az" sz="1200" kern="1200" dirty="0">
              <a:solidFill>
                <a:schemeClr val="tx1"/>
              </a:solidFill>
              <a:effectLst/>
              <a:latin typeface="+mn-lt"/>
              <a:ea typeface="ＭＳ Ｐゴシック" pitchFamily="-65" charset="-128"/>
              <a:cs typeface="ＭＳ Ｐゴシック" pitchFamily="-65"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effectLst/>
                <a:latin typeface="+mn-lt"/>
                <a:ea typeface="ＭＳ Ｐゴシック" pitchFamily="-65" charset="-128"/>
                <a:cs typeface="ＭＳ Ｐゴシック" pitchFamily="-65" charset="-128"/>
              </a:rPr>
              <a:t>Məsələn, Tərəflərdən birinin 24/7 əlaqə mərkəzi polis şöbəsinin bir hissəsidirsə, bu halda o, hökumətin beynəlxalq ekstradisiya və ya qarşılıqlı yardım üzrə mərkəzi orqan kimi digər müvafiq komponentləri ilə operativ şəkildə koordinasiya etmək bacarığına malik olmalıdır ki, müvafiq tədbir günün və ya gecənin istənilən saatında həyata keçirilə bilsin. Bundan əlavə ikinci bənd hər bir Tərəfin 24/7 əlaqə mərkəzinin şəbəkənin başqa üzvləriylə operativ surətdə ünsiyyət qurrmaq bacarığına malik olmasını tələb edir. </a:t>
            </a:r>
            <a:endParaRPr lang="az" dirty="0"/>
          </a:p>
          <a:p>
            <a:pPr algn="just" rtl="0"/>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53</a:t>
            </a:fld>
            <a:endParaRPr lang="az"/>
          </a:p>
        </p:txBody>
      </p:sp>
    </p:spTree>
    <p:extLst>
      <p:ext uri="{BB962C8B-B14F-4D97-AF65-F5344CB8AC3E}">
        <p14:creationId xmlns:p14="http://schemas.microsoft.com/office/powerpoint/2010/main" val="254168132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effectLst/>
                <a:latin typeface="+mn-lt"/>
                <a:ea typeface="ＭＳ Ｐゴシック" pitchFamily="-65" charset="-128"/>
                <a:cs typeface="ＭＳ Ｐゴシック" pitchFamily="-65" charset="-128"/>
              </a:rPr>
              <a:t>Avropa Şurasının 24/7 əlaqə mərkəzi şəbəkəsi siyahısına nümunə Bu ölkədə iki koordinasiya mərkəzi var: biri polisdə, digəri prokurorluq.</a:t>
            </a:r>
            <a:endParaRPr lang="az" dirty="0"/>
          </a:p>
          <a:p>
            <a:pPr algn="just" rtl="0"/>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54</a:t>
            </a:fld>
            <a:endParaRPr lang="az"/>
          </a:p>
        </p:txBody>
      </p:sp>
    </p:spTree>
    <p:extLst>
      <p:ext uri="{BB962C8B-B14F-4D97-AF65-F5344CB8AC3E}">
        <p14:creationId xmlns:p14="http://schemas.microsoft.com/office/powerpoint/2010/main" val="330605963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az" b="0" i="0" u="none" baseline="0"/>
              <a:t>Ekspert nümayəndələrə sessiyanın məqsədlərini təqdim etməlidir.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az"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az" b="0" i="0" u="none" baseline="0"/>
              <a:t>Nümayəndələr sessiyanın məqsədini, sessiyanın sonunda onlardan nə gözləndiyini başa düşməlidirlər.</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az" dirty="0"/>
          </a:p>
          <a:p>
            <a:pPr algn="just" rtl="0"/>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57</a:t>
            </a:fld>
            <a:endParaRPr lang="az"/>
          </a:p>
        </p:txBody>
      </p:sp>
    </p:spTree>
    <p:extLst>
      <p:ext uri="{BB962C8B-B14F-4D97-AF65-F5344CB8AC3E}">
        <p14:creationId xmlns:p14="http://schemas.microsoft.com/office/powerpoint/2010/main" val="2495176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algn="just" rtl="0"/>
            <a:r>
              <a:rPr lang="az" b="0" i="0" u="none" baseline="0"/>
              <a:t>Kriptoqrafiyada şifrləmə informasiyanın kodlaşdırılması prosesidir. Bu proses informasiyanın sadə mətn kimi bilinən orijinal ifadə formasını şifroqram adlanan alternativ forma ilə əvəz edir. Yalnız səlahiyyəti olan tərəflər şifroqramı sadə mətn formasına qaytara və orijinal informasiyaya çıxış əldə edə bilərlər. </a:t>
            </a:r>
          </a:p>
          <a:p>
            <a:pPr algn="just" rtl="0"/>
            <a:endParaRPr lang="az" dirty="0"/>
          </a:p>
          <a:p>
            <a:pPr algn="just" rtl="0"/>
            <a:r>
              <a:rPr lang="az" b="0" i="0" u="none" baseline="0"/>
              <a:t>Şifrləmə öz-özlüyündə müdaxilənin qarşısını almır, lakin verilən ələ keçirmək istəyən şəxsin başa düşülən məzmunu görməsinə imkan vermir. Texniki səbəblərdən şifrləmə sxemində adətən alqoritm tərəfindən yaradılan psevdo təsadüfi şifrləmə açarından istifadə edilir. Açara malik olmadan mesajın şifrəsini açmaq mümkündür, lakin yaxşı təşkil edilmiş şifrləmə sxemi üçün əhəmiyyətli kompüter hesablaması resursları və bacarıqları tələb olunur. </a:t>
            </a:r>
          </a:p>
          <a:p>
            <a:pPr algn="just" rtl="0"/>
            <a:endParaRPr lang="az" dirty="0"/>
          </a:p>
          <a:p>
            <a:pPr algn="just" rtl="0"/>
            <a:r>
              <a:rPr lang="az" b="0" i="0" u="none" baseline="0"/>
              <a:t>Kriptovalyuta (və ya kripto valyuta) valyuta üzərində mülkiyyət hüququ haqqında qeydlərin - əməliyyatlar haqqında qeydlərin təhlükəsizliyinin təmin edilməsi, əlavə valyutaların yaradılmasına nəzarət, valyuta üzərində sahibliyin ötürülməsinin yoxlanması məqsədilə - kompüterləşdirilmiş verilənlər bazası formasına malik mühasibat jurnalında saxlandığı mühitdə mübadilə vasitəsi kimi istifadə edilmək üçün layihələndirilmiş rəqəmsal aktivdir.[1][2] O, səciyyəvi olaraq fiziki formada mövcud olmur (kağız əsginas kimi) və mərkəzi orqan tərəfindən buraxılmır. Səciyyəvi olaraq kriptovalyutalar mərkəzləşdirilmiş rəqəmsal valyuta və mərkəzi bankçılıq sistemlərindən fərqli olaraq mərkəzsizləşdirilmiş nəzarətdən istifadə edir.[3] Kriptovalyuta buraxılmazdan əvvəl kəsilir və ya yaradılırsa, yaxud vahid emitent tərəfindən buraxılırsa, bu halda o bir qayda olaraq mərkəzləşdirilmiş hesab edilir. Mərkəzsizləşdirilmiş nəzarət halında hər bir kriptovalyuta paylanmış mühasibat jurnalı texnologiyası, səciyyəvi olaraq maliyyə əməliyyatlarının ictimai verilənlər bazası kimi xidmət edən blokçeyn vasitəsilə funksiya göstərir.</a:t>
            </a:r>
          </a:p>
          <a:p>
            <a:pPr algn="just" rtl="0"/>
            <a:endParaRPr lang="az" dirty="0"/>
          </a:p>
          <a:p>
            <a:pPr algn="just" rtl="0"/>
            <a:r>
              <a:rPr lang="az" b="0" i="0" u="none" baseline="0"/>
              <a:t>Qaranlıq veb internetdən istifadə edən, lakin xüsusi proqram təminatı konfiqurasiya və ya giriş icazəsi tələb edən overley şəbəkələr - qaranlıq netlər üzərində qurulmuş ümumdünya hörümçək toru (WWW) məzmunudur. Qaranlıq veb vasitəsi ilə fərdi kompüter şəbəkələri coğrafi mövqe kimi məlumatlar açıqlanmadan ünsiyyət qura və biznesi anonim qaydada həyata keçirə bilirlər. Qaranlıq veb veb-axtarış mühərrikləri tərəfindən indeksləşdirilməyən dərin vebin kiçik bir hissəsini təşkil edir, baxmayaraq ki, dərin veb səhvən qaranlıq vebi ifadə etmək üçün istifadə edilir.</a:t>
            </a:r>
          </a:p>
          <a:p>
            <a:pPr algn="just" rtl="0"/>
            <a:endParaRPr lang="az" dirty="0"/>
          </a:p>
          <a:p>
            <a:pPr algn="just" rtl="0"/>
            <a:r>
              <a:rPr lang="az" b="0" i="0" u="none" baseline="0"/>
              <a:t>Bulud yaddaşı rəqəmsal verilənlərin "buludda" olduğu söylənən məntiqi yaddaş toplularında saxlandığı yaddaş modelidir. Fiziki yaddaş çox saylı serverləri əhatə edir (bəzən müxtəlif coğrafi ərazilərdə) və fiziki mühit səciyyəvi olaraq hostinq şirkəti tərəfindən idarə edilir və onun mülkiyyətində olur. Bu bulud yaddaşı provayderləri verilənlərin əl çatan və girişə açıq saxlanmasına, fiziki mühitin qorunması və işlək vəziyyətdə qalmasına görə məsuliyyət daşıyırlar. İnsanlar və təşkilatlar istifadəçi, təşkilat və ya proqram verilənlərini saxlamaq üçün provayderlərdən yaddaş yeri satın alır və ya icarəyə götürürlər. </a:t>
            </a:r>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7</a:t>
            </a:fld>
            <a:endParaRPr lang="az"/>
          </a:p>
        </p:txBody>
      </p:sp>
    </p:spTree>
    <p:extLst>
      <p:ext uri="{BB962C8B-B14F-4D97-AF65-F5344CB8AC3E}">
        <p14:creationId xmlns:p14="http://schemas.microsoft.com/office/powerpoint/2010/main" val="19115810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a:r>
              <a:rPr lang="az" b="0" i="0" u="none" baseline="0"/>
              <a:t>Qloballaşma və bütün dünyada insanların hərəkət sərbəstliyinin artması sərhədlərarası cinayər üçün yeni fürsətlər yaradır.  Buna görə də qarşılıqlı yardım və ekstradisiya haqqında müqavilələr sərhədlərarası cinayətin dayandırılması üçün vacib əhəmiyyət daşıyır.</a:t>
            </a:r>
          </a:p>
          <a:p>
            <a:pPr algn="just" rtl="0"/>
            <a:endParaRPr lang="az" dirty="0"/>
          </a:p>
          <a:p>
            <a:pPr algn="just" rtl="0"/>
            <a:r>
              <a:rPr lang="az" b="0" i="0" u="none" baseline="0"/>
              <a:t>Qarşılıqlı hüquqi yardım müxtəlif ölkələr arasında məlumatların toplanması və mübadiləsi məqsədi daşıyan əməkdaşlıq formasıdır. Bir ölkənin səlahiyyətli orqanları həmçinin başqa bir ölkədəki cinayət istintaqlarına və icraatlara yardım məqsədilə üçüncü bir ölkədə olan sübutları xahiş edə və təmin edə bilərlər.</a:t>
            </a:r>
          </a:p>
          <a:p>
            <a:pPr algn="just" rtl="0"/>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8</a:t>
            </a:fld>
            <a:endParaRPr lang="az"/>
          </a:p>
        </p:txBody>
      </p:sp>
    </p:spTree>
    <p:extLst>
      <p:ext uri="{BB962C8B-B14F-4D97-AF65-F5344CB8AC3E}">
        <p14:creationId xmlns:p14="http://schemas.microsoft.com/office/powerpoint/2010/main" val="38441407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algn="just" rtl="0"/>
            <a:r>
              <a:rPr lang="az" b="0" i="0" u="none" baseline="0">
                <a:effectLst/>
              </a:rPr>
              <a:t>Ənənəvi qarşılıqlı hüquqi yardım aləti </a:t>
            </a:r>
            <a:r>
              <a:rPr lang="az" b="0" i="1" u="none" baseline="0">
                <a:effectLst/>
              </a:rPr>
              <a:t>məhkəmə tapşırığı - </a:t>
            </a:r>
            <a:r>
              <a:rPr lang="az" b="0" i="0" u="none" baseline="0">
                <a:effectLst/>
              </a:rPr>
              <a:t>bir Dövlətin məhkəmə orqanının başqa Dövlətin məhkəmə orqanına ünvanladığı, müəyyən edilmiş bir və ya daha çox tədbirin yerinə yetirilməsinin, adətən sorğu göndərən məhkəmə orqanının adından sübutların toplanmasının və şahidlərin dindirilməsinin xahiş edildiyi rəsmi sorğudur. Bu sorğular ənənəvi olaraq diplomatik kanallar vasitəsilə ötürülür. Dövlət ittihamçısı sorğunu hazırladıqdan sonra sorğu göndərən Tərəfin səlahiyətli məhkəməsi tərəfindən təsdiq edilir və daha sonra həmin dövlətin xarici işlər naziri tərəfindən sorğu göndərilən Tərəfin səfirliyinə təqdim edilir. Səfirlik sorğunu sorğu edilən Dövlətin səlahiyyətli məhkəmə orqanlarına göndərir. Sorğu yerinə yetirildikdən sonra əks ardıcıllıq izlənilir.</a:t>
            </a:r>
          </a:p>
          <a:p>
            <a:pPr algn="just" rtl="0"/>
            <a:endParaRPr lang="az" dirty="0">
              <a:effectLst/>
            </a:endParaRPr>
          </a:p>
          <a:p>
            <a:pPr algn="just" rtl="0"/>
            <a:r>
              <a:rPr lang="az" b="0" i="0" u="none" baseline="0">
                <a:effectLst/>
              </a:rPr>
              <a:t>Rəsmi sazişlər beynəlxalq əməkdaşlıq üçün daha möhkəm özül yaratmışdır.  Məhkəmə tapşırığı prosesi Qarşılıqlı hüquqi yardım sazişləri ilə müqayisədə daha çox vaxt tələb edir və nəticəsi proqnozlaşdırıla bilmir. Bu, əsasən onunla əlaqədardır ki, məhkəmə tapşrıqlarının icrası sazişə əsaslanmaqdan çox, məhkəmələrarası nəzakət məsələsidir. Buna görə də prokurorlar səciyyəvi olaraq məhkəmə tapşırığına qarşılıqlı hüquqi yardım sazişləri mövcud olmadıqda, xarici ölkədəki sübutlara çıxış üçün müraciət edilə biləcək son variant kimi baxırlar. </a:t>
            </a:r>
          </a:p>
          <a:p>
            <a:pPr algn="just" rtl="0"/>
            <a:endParaRPr lang="az" dirty="0">
              <a:effectLst/>
            </a:endParaRPr>
          </a:p>
          <a:p>
            <a:pPr algn="just" rtl="0"/>
            <a:r>
              <a:rPr lang="az" b="0" i="0" u="none" baseline="0">
                <a:effectLst/>
              </a:rPr>
              <a:t>İkitərəfli sazişlər (iki ölkə arasında) hər iki tərəfin öhdəlikləri və gözləntiləri barədə daha yüksək qətiyyətə malik Dövlətlər arasında danışıqların predmeti ola bilər. Lakin ikitərəfli sazişlər haqqında danışıqların aparılması, sazişin layihəsinin hazırlanması və razılaşdırılması vaxt və resurs baxımından bahalı ola bilər və dünyadakı hər bir ölkə ilə ikitərəfli saziş bağlamaq mümkün olmaya bilər. </a:t>
            </a:r>
            <a:endParaRPr lang="az" dirty="0"/>
          </a:p>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9</a:t>
            </a:fld>
            <a:endParaRPr lang="az"/>
          </a:p>
        </p:txBody>
      </p:sp>
    </p:spTree>
    <p:extLst>
      <p:ext uri="{BB962C8B-B14F-4D97-AF65-F5344CB8AC3E}">
        <p14:creationId xmlns:p14="http://schemas.microsoft.com/office/powerpoint/2010/main" val="21417698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algn="just" rtl="0"/>
            <a:r>
              <a:rPr lang="az" sz="1800" b="0" i="0" u="none" strike="noStrike" baseline="0">
                <a:latin typeface="MinionPro-Regular"/>
              </a:rPr>
              <a:t>Formal sorğu göndərən prokurorlar və ya hakimlər hər zaman sorğu göndərilən tərəfin beynəlxalq sənəd çərçivəsində belə beynəlxalq öhdəliyinin olduğunu önə çəkməlidirlər. Analoji qaydada sorğu məktubunun hansı səlahiyyət əsasında göndərildiyi qeyd edilməlidir.</a:t>
            </a:r>
          </a:p>
          <a:p>
            <a:pPr algn="just" rtl="0"/>
            <a:endParaRPr lang="az" sz="1800" b="0" i="0" u="none" strike="noStrike" baseline="0" dirty="0">
              <a:latin typeface="MinionPro-Regular"/>
            </a:endParaRPr>
          </a:p>
          <a:p>
            <a:pPr algn="just" rtl="0"/>
            <a:r>
              <a:rPr lang="az" sz="1800" b="0" i="0" u="none" strike="noStrike" baseline="0">
                <a:latin typeface="MinionPro-Regular"/>
              </a:rPr>
              <a:t>İnzibati yardımdan həmçinin sübutların əldə edilməsi üçün məcburedici səlahiyyətin (məsələn, axtarış orderi və ya məhkəmə orderi) tələb olunmadığı dövlətə sübutların toplanması barədə sorğu verilən zaman istifadə edilə bilər və istifadə edilməlidir. Belə yanaşma yubanma riskini azaldır və dövlətlərin çoxu tərəfindən alqışlanır. </a:t>
            </a:r>
          </a:p>
          <a:p>
            <a:pPr algn="just" rtl="0"/>
            <a:endParaRPr lang="az" sz="1800" b="0" i="0" u="none" strike="noStrike" baseline="0" dirty="0">
              <a:latin typeface="MinionPro-Regular"/>
            </a:endParaRPr>
          </a:p>
          <a:p>
            <a:pPr algn="just" rtl="0"/>
            <a:r>
              <a:rPr lang="az" sz="1800" b="0" i="0" u="none" strike="noStrike" baseline="0">
                <a:latin typeface="MinionPro-Regular"/>
              </a:rPr>
              <a:t>Bu kontekstdə yadda saxlamaq vacibdir ki, inzibati yardım bəzən “qeyri-formal yardım” adlandırılsa da, bu o demək deyil ki, əldə edilən sübut forması da qeyri-formaldır və ya sübut mahiyyəti daşımır, əksinə qeyri-formal/inzibati üsulla tərtib edilmiş sübut sorğusunda da sübutlar rəsmi sorğu məktubunun cavabında olduğu kimi təqdim edilməlidir.</a:t>
            </a:r>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10</a:t>
            </a:fld>
            <a:endParaRPr lang="az"/>
          </a:p>
        </p:txBody>
      </p:sp>
    </p:spTree>
    <p:extLst>
      <p:ext uri="{BB962C8B-B14F-4D97-AF65-F5344CB8AC3E}">
        <p14:creationId xmlns:p14="http://schemas.microsoft.com/office/powerpoint/2010/main" val="16094113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Təlimçi ölkə sənayesi ilə əməkdaşlığın mümkün üç səviyyəsini izah etməlidir:</a:t>
            </a:r>
          </a:p>
          <a:p>
            <a:endParaRPr lang="az" baseline="0" dirty="0"/>
          </a:p>
          <a:p>
            <a:pPr marL="228600" indent="-228600" algn="just" rtl="0">
              <a:buAutoNum type="arabicPeriod"/>
            </a:pPr>
            <a:r>
              <a:rPr lang="az" b="1" i="0" u="none" baseline="0"/>
              <a:t>Hüquqi mandatla məcburi əməkdaşlıq – </a:t>
            </a:r>
            <a:r>
              <a:rPr lang="az" b="0" i="0" u="none" baseline="0"/>
              <a:t>Bu, hüquq-mühafizə orqanlarının Budapeşt Konvensiyasının 16-21-ci maddələrində nəzərdə tutulan prosessual hüquqlarının həyata keçirilməsi ilə nəticələnən məcburi əməkdaşlıqdır. Burada orderlərin verilməsi və belə orderin subyekti üzərinə hüquq-mühafizə orqanları ilə əməkdaşlıq öhdəliyinin qoyulması nəzərdə tutulur.</a:t>
            </a:r>
          </a:p>
          <a:p>
            <a:pPr marL="228600" indent="-228600" algn="l" rtl="0">
              <a:buAutoNum type="arabicPeriod"/>
            </a:pPr>
            <a:r>
              <a:rPr lang="az" b="1" i="0" u="none" baseline="0"/>
              <a:t>Hüquqi mandatla könüllü əməkdaşlıq – </a:t>
            </a:r>
            <a:r>
              <a:rPr lang="az" b="0" i="0" u="none" baseline="0"/>
              <a:t>Bu, qanunun məcburedici müddəaları ilə eyni qüvvəyə malik olmayan müəyyən hüquqi mandata əsaslanan könüllü əməkdaşlıqdır. Məsələn, belə əməkdaşlıq özəl sektor müəssisəsi ilə hüquq-mühafizə orqanı arasındakı anlaşma memorandumundan irəli gələ bilər.</a:t>
            </a:r>
          </a:p>
          <a:p>
            <a:pPr marL="228600" indent="-228600" algn="l" rtl="0">
              <a:buAutoNum type="arabicPeriod"/>
            </a:pPr>
            <a:r>
              <a:rPr lang="az" b="1" i="0" u="none" baseline="0"/>
              <a:t>Hüquqi səlahiyyətdən asılı olmayaraq könüllü əməkdaşlıq </a:t>
            </a:r>
            <a:r>
              <a:rPr lang="az" b="0" i="0" u="none" baseline="0"/>
              <a:t>– Heç bir hüquqi səlahiyyət olmadan meydana gələn könüllü əməkdaşlıq. Qanun belə əməkdaşlıq üçün imkan yaratsa da, belə əməkdaşlığı tələb etmir.</a:t>
            </a:r>
            <a:endParaRPr lang="az" b="1" baseline="0"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11</a:t>
            </a:fld>
            <a:endParaRPr lang="az"/>
          </a:p>
        </p:txBody>
      </p:sp>
    </p:spTree>
    <p:extLst>
      <p:ext uri="{BB962C8B-B14F-4D97-AF65-F5344CB8AC3E}">
        <p14:creationId xmlns:p14="http://schemas.microsoft.com/office/powerpoint/2010/main" val="39447967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 xmlns:a16="http://schemas.microsoft.com/office/drawing/2014/main" id="{979DE959-8F66-48C8-9B75-7129AEC57E19}"/>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6" name="Picture 5">
            <a:extLst>
              <a:ext uri="{FF2B5EF4-FFF2-40B4-BE49-F238E27FC236}">
                <a16:creationId xmlns="" xmlns:a16="http://schemas.microsoft.com/office/drawing/2014/main"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 xmlns:a16="http://schemas.microsoft.com/office/drawing/2014/main"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 xmlns:a16="http://schemas.microsoft.com/office/drawing/2014/main"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 xmlns:a16="http://schemas.microsoft.com/office/drawing/2014/main"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4134530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F985A80-396C-432A-AED1-BB91A46A9726}" type="datetime1">
              <a:rPr lang="en-US" smtClean="0"/>
              <a:t>4/16/2021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AC3DF9-EB27-4BC5-A9AA-9B5C3DCB30A7}" type="slidenum">
              <a:rPr lang="en-US"/>
              <a:pPr>
                <a:defRPr/>
              </a:pPr>
              <a:t>‹#›</a:t>
            </a:fld>
            <a:endParaRPr lang="en-US"/>
          </a:p>
        </p:txBody>
      </p:sp>
    </p:spTree>
    <p:extLst>
      <p:ext uri="{BB962C8B-B14F-4D97-AF65-F5344CB8AC3E}">
        <p14:creationId xmlns:p14="http://schemas.microsoft.com/office/powerpoint/2010/main" val="25864423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F79A50-A670-4F3D-AEBB-FB493323224A}" type="datetime1">
              <a:rPr lang="en-US" smtClean="0"/>
              <a:t>4/16/2021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E1F2CE5-82EE-4D86-A1BA-A62E2F853B8E}" type="slidenum">
              <a:rPr lang="en-US"/>
              <a:pPr>
                <a:defRPr/>
              </a:pPr>
              <a:t>‹#›</a:t>
            </a:fld>
            <a:endParaRPr lang="en-US"/>
          </a:p>
        </p:txBody>
      </p:sp>
    </p:spTree>
    <p:extLst>
      <p:ext uri="{BB962C8B-B14F-4D97-AF65-F5344CB8AC3E}">
        <p14:creationId xmlns:p14="http://schemas.microsoft.com/office/powerpoint/2010/main" val="2961695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117303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 name="Slide Number Placeholder 4">
            <a:extLst>
              <a:ext uri="{FF2B5EF4-FFF2-40B4-BE49-F238E27FC236}">
                <a16:creationId xmlns="" xmlns:a16="http://schemas.microsoft.com/office/drawing/2014/main"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 xmlns:a16="http://schemas.microsoft.com/office/drawing/2014/main"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baseline="0" dirty="0">
                <a:solidFill>
                  <a:srgbClr val="FFFFFF"/>
                </a:solidFill>
                <a:latin typeface="Verdana" panose="020B0604030504040204" pitchFamily="34" charset="0"/>
              </a:rPr>
              <a:t>www.coe.int/cybercrime			</a:t>
            </a:r>
          </a:p>
        </p:txBody>
      </p:sp>
      <p:sp>
        <p:nvSpPr>
          <p:cNvPr id="15" name="Text Placeholder 11">
            <a:extLst>
              <a:ext uri="{FF2B5EF4-FFF2-40B4-BE49-F238E27FC236}">
                <a16:creationId xmlns="" xmlns:a16="http://schemas.microsoft.com/office/drawing/2014/main"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 xmlns:a16="http://schemas.microsoft.com/office/drawing/2014/main" id="{20A8AF00-8302-4EB6-B590-39BD369534E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 xmlns:a16="http://schemas.microsoft.com/office/drawing/2014/main"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952001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 xmlns:a16="http://schemas.microsoft.com/office/drawing/2014/main" id="{9F79EE9D-52D5-4B6B-99C5-F7B7EF500FF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 xmlns:a16="http://schemas.microsoft.com/office/drawing/2014/main"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 xmlns:a16="http://schemas.microsoft.com/office/drawing/2014/main" id="{D8D75C77-33AE-4D9D-81BB-E8443987728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 xmlns:a16="http://schemas.microsoft.com/office/drawing/2014/main"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5">
            <a:extLst>
              <a:ext uri="{FF2B5EF4-FFF2-40B4-BE49-F238E27FC236}">
                <a16:creationId xmlns="" xmlns:a16="http://schemas.microsoft.com/office/drawing/2014/main"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 xmlns:a16="http://schemas.microsoft.com/office/drawing/2014/main"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 xmlns:a16="http://schemas.microsoft.com/office/drawing/2014/main"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11" name="Picture 2" descr="Asking questions | TeachingEnglish | British Council | BBC">
            <a:extLst>
              <a:ext uri="{FF2B5EF4-FFF2-40B4-BE49-F238E27FC236}">
                <a16:creationId xmlns="" xmlns:a16="http://schemas.microsoft.com/office/drawing/2014/main"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7348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 xmlns:a16="http://schemas.microsoft.com/office/drawing/2014/main" id="{B9F9D650-1009-46ED-8222-4EE43ED1429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 xmlns:a16="http://schemas.microsoft.com/office/drawing/2014/main"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 xmlns:a16="http://schemas.microsoft.com/office/drawing/2014/main" id="{D9BE315B-93AB-4182-A682-D2D6C37D4D2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8" name="Picture 4">
            <a:extLst>
              <a:ext uri="{FF2B5EF4-FFF2-40B4-BE49-F238E27FC236}">
                <a16:creationId xmlns="" xmlns:a16="http://schemas.microsoft.com/office/drawing/2014/main" id="{4840FB52-8F74-4C62-BC14-146E37352582}"/>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 xmlns:a16="http://schemas.microsoft.com/office/drawing/2014/main" id="{AD8571B3-F2B3-4C41-8AB6-8D4158A1697F}"/>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a:p>
        </p:txBody>
      </p:sp>
      <p:sp>
        <p:nvSpPr>
          <p:cNvPr id="10" name="Slide Number Placeholder 4">
            <a:extLst>
              <a:ext uri="{FF2B5EF4-FFF2-40B4-BE49-F238E27FC236}">
                <a16:creationId xmlns="" xmlns:a16="http://schemas.microsoft.com/office/drawing/2014/main" id="{EBA4F7ED-64F8-4CD2-BB1C-C9028DADE63E}"/>
              </a:ext>
            </a:extLst>
          </p:cNvPr>
          <p:cNvSpPr>
            <a:spLocks noGrp="1"/>
          </p:cNvSpPr>
          <p:nvPr>
            <p:ph type="sldNum" sz="quarter" idx="4"/>
          </p:nvPr>
        </p:nvSpPr>
        <p:spPr>
          <a:xfrm>
            <a:off x="7086600" y="6588125"/>
            <a:ext cx="2057400" cy="285810"/>
          </a:xfrm>
          <a:prstGeom prst="rect">
            <a:avLst/>
          </a:prstGeom>
        </p:spPr>
        <p:txBody>
          <a:bodyPr/>
          <a:lstStyle>
            <a:lvl1pPr algn="r">
              <a:defRPr sz="900" b="1" baseline="0">
                <a:solidFill>
                  <a:schemeClr val="bg1"/>
                </a:solidFill>
                <a:latin typeface="Verdana" panose="020B0604030504040204" pitchFamily="34" charset="0"/>
                <a:ea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 xmlns:a16="http://schemas.microsoft.com/office/drawing/2014/main" id="{C0713AAC-84AF-4971-8FCB-8CABFE853DD0}"/>
              </a:ext>
            </a:extLst>
          </p:cNvPr>
          <p:cNvSpPr>
            <a:spLocks noChangeArrowheads="1"/>
          </p:cNvSpPr>
          <p:nvPr userDrawn="1"/>
        </p:nvSpPr>
        <p:spPr bwMode="auto">
          <a:xfrm>
            <a:off x="-60382" y="6596936"/>
            <a:ext cx="321765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i="0" baseline="0" dirty="0">
                <a:solidFill>
                  <a:srgbClr val="FFFFFF"/>
                </a:solidFill>
                <a:latin typeface="Verdana" panose="020B0604030504040204" pitchFamily="34" charset="0"/>
                <a:ea typeface="Verdana" panose="020B0604030504040204" pitchFamily="34" charset="0"/>
              </a:rPr>
              <a:t>www.coe.int/cybercrime			</a:t>
            </a:r>
          </a:p>
        </p:txBody>
      </p:sp>
    </p:spTree>
    <p:extLst>
      <p:ext uri="{BB962C8B-B14F-4D97-AF65-F5344CB8AC3E}">
        <p14:creationId xmlns:p14="http://schemas.microsoft.com/office/powerpoint/2010/main" val="2679540493"/>
      </p:ext>
    </p:extLst>
  </p:cSld>
  <p:clrMap bg1="lt1" tx1="dk1" bg2="lt2" tx2="dk2" accent1="accent1" accent2="accent2" accent3="accent3" accent4="accent4" accent5="accent5" accent6="accent6" hlink="hlink" folHlink="folHlink"/>
  <p:sldLayoutIdLst>
    <p:sldLayoutId id="2147483676" r:id="rId1"/>
    <p:sldLayoutId id="2147483662" r:id="rId2"/>
    <p:sldLayoutId id="2147483672" r:id="rId3"/>
    <p:sldLayoutId id="2147483663" r:id="rId4"/>
    <p:sldLayoutId id="2147483664" r:id="rId5"/>
    <p:sldLayoutId id="2147483665" r:id="rId6"/>
    <p:sldLayoutId id="2147483666" r:id="rId7"/>
    <p:sldLayoutId id="2147483677" r:id="rId8"/>
    <p:sldLayoutId id="2147483671" r:id="rId9"/>
    <p:sldLayoutId id="2147483678" r:id="rId10"/>
    <p:sldLayoutId id="214748367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mailto:matteo.lucchetti@coe.int" TargetMode="Externa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11.xml"/><Relationship Id="rId4" Type="http://schemas.openxmlformats.org/officeDocument/2006/relationships/comments" Target="../comments/comment1.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8" Type="http://schemas.openxmlformats.org/officeDocument/2006/relationships/comments" Target="../comments/comment2.xm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9.xml"/><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8" Type="http://schemas.openxmlformats.org/officeDocument/2006/relationships/comments" Target="../comments/comment3.xm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2.xml"/><Relationship Id="rId1" Type="http://schemas.openxmlformats.org/officeDocument/2006/relationships/slideLayout" Target="../slideLayouts/slideLayout1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6.xml"/><Relationship Id="rId1" Type="http://schemas.openxmlformats.org/officeDocument/2006/relationships/slideLayout" Target="../slideLayouts/slideLayout1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8" Type="http://schemas.openxmlformats.org/officeDocument/2006/relationships/comments" Target="../comments/comment4.xml"/><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0.xml"/><Relationship Id="rId1" Type="http://schemas.openxmlformats.org/officeDocument/2006/relationships/slideLayout" Target="../slideLayouts/slideLayout1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14.png"/><Relationship Id="rId7" Type="http://schemas.openxmlformats.org/officeDocument/2006/relationships/diagramQuickStyle" Target="../diagrams/quickStyle5.xml"/><Relationship Id="rId2" Type="http://schemas.openxmlformats.org/officeDocument/2006/relationships/notesSlide" Target="../notesSlides/notesSlide34.xml"/><Relationship Id="rId1" Type="http://schemas.openxmlformats.org/officeDocument/2006/relationships/slideLayout" Target="../slideLayouts/slideLayout11.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15.svg"/><Relationship Id="rId9" Type="http://schemas.microsoft.com/office/2007/relationships/diagramDrawing" Target="../diagrams/drawing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7.png"/><Relationship Id="rId7" Type="http://schemas.openxmlformats.org/officeDocument/2006/relationships/image" Target="../media/image19.png"/><Relationship Id="rId12" Type="http://schemas.openxmlformats.org/officeDocument/2006/relationships/image" Target="../media/image27.svg"/><Relationship Id="rId2" Type="http://schemas.openxmlformats.org/officeDocument/2006/relationships/notesSlide" Target="../notesSlides/notesSlide39.xml"/><Relationship Id="rId1" Type="http://schemas.openxmlformats.org/officeDocument/2006/relationships/slideLayout" Target="../slideLayouts/slideLayout11.xml"/><Relationship Id="rId6" Type="http://schemas.openxmlformats.org/officeDocument/2006/relationships/image" Target="../media/image21.svg"/><Relationship Id="rId11" Type="http://schemas.openxmlformats.org/officeDocument/2006/relationships/image" Target="../media/image21.png"/><Relationship Id="rId5" Type="http://schemas.openxmlformats.org/officeDocument/2006/relationships/image" Target="../media/image18.pn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0.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43.xml"/><Relationship Id="rId1" Type="http://schemas.openxmlformats.org/officeDocument/2006/relationships/slideLayout" Target="../slideLayouts/slideLayout1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6.xml"/><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7.xml"/><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234355" y="2228592"/>
            <a:ext cx="8750206" cy="3662541"/>
          </a:xfrm>
          <a:prstGeom prst="rect">
            <a:avLst/>
          </a:prstGeom>
          <a:ln>
            <a:noFill/>
          </a:ln>
        </p:spPr>
        <p:txBody>
          <a:bodyPr wrap="square">
            <a:spAutoFit/>
          </a:bodyPr>
          <a:lstStyle/>
          <a:p>
            <a:pPr marL="0" indent="0" algn="ctr" rtl="0">
              <a:buFont typeface="Arial" charset="0"/>
              <a:buNone/>
              <a:defRPr/>
            </a:pPr>
            <a:r>
              <a:rPr lang="az" sz="3600" b="1" i="0" u="none" baseline="0">
                <a:ea typeface="MS PGothic" panose="020B0600070205080204" pitchFamily="34" charset="-128"/>
              </a:rPr>
              <a:t>Sessiya 3.x </a:t>
            </a:r>
          </a:p>
          <a:p>
            <a:pPr marL="0" indent="0" algn="ctr" rtl="0">
              <a:buFont typeface="Arial" charset="0"/>
              <a:buNone/>
              <a:defRPr/>
            </a:pPr>
            <a:r>
              <a:rPr lang="az" sz="3600" b="1" i="0" u="none" baseline="0">
                <a:ea typeface="MS PGothic" panose="020B0600070205080204" pitchFamily="34" charset="-128"/>
              </a:rPr>
              <a:t>Beynəlxalq əməkdaşlığın əsas konsepsiyaları</a:t>
            </a:r>
          </a:p>
          <a:p>
            <a:pPr marL="0" indent="0" algn="ctr" rtl="0">
              <a:buFont typeface="Arial" charset="0"/>
              <a:buNone/>
              <a:defRPr/>
            </a:pPr>
            <a:endParaRPr lang="az" sz="1200" b="1" dirty="0">
              <a:ea typeface="MS PGothic" panose="020B0600070205080204" pitchFamily="34" charset="-128"/>
            </a:endParaRPr>
          </a:p>
          <a:p>
            <a:pPr marL="0" indent="0" algn="ctr" rtl="0">
              <a:buFont typeface="Arial" charset="0"/>
              <a:buNone/>
              <a:defRPr/>
            </a:pPr>
            <a:endParaRPr lang="az" sz="1200" b="1" dirty="0">
              <a:ea typeface="MS PGothic" panose="020B0600070205080204" pitchFamily="34" charset="-128"/>
            </a:endParaRPr>
          </a:p>
          <a:p>
            <a:pPr marL="0" indent="0" algn="ctr" rtl="0">
              <a:buFont typeface="Arial" charset="0"/>
              <a:buNone/>
              <a:defRPr/>
            </a:pPr>
            <a:endParaRPr lang="az" sz="1200" b="1" dirty="0">
              <a:ea typeface="MS PGothic" panose="020B0600070205080204" pitchFamily="34" charset="-128"/>
            </a:endParaRPr>
          </a:p>
          <a:p>
            <a:pPr algn="ctr" rtl="0">
              <a:spcBef>
                <a:spcPct val="0"/>
              </a:spcBef>
            </a:pPr>
            <a:r>
              <a:rPr lang="az" b="1" i="0" u="none" baseline="0"/>
              <a:t>Xxxxx XXXXXXXX</a:t>
            </a:r>
          </a:p>
          <a:p>
            <a:pPr algn="ctr" rtl="0">
              <a:spcBef>
                <a:spcPct val="0"/>
              </a:spcBef>
            </a:pPr>
            <a:endParaRPr lang="az" altLang="en-US" sz="800" dirty="0"/>
          </a:p>
          <a:p>
            <a:pPr algn="ctr" rtl="0">
              <a:spcBef>
                <a:spcPct val="0"/>
              </a:spcBef>
            </a:pPr>
            <a:r>
              <a:rPr lang="az" sz="1400" b="0" i="1" u="none" baseline="0"/>
              <a:t>Avropa Şurası</a:t>
            </a:r>
          </a:p>
          <a:p>
            <a:pPr algn="ctr" rtl="0">
              <a:spcBef>
                <a:spcPct val="0"/>
              </a:spcBef>
            </a:pPr>
            <a:endParaRPr lang="az" altLang="en-US" sz="1400" b="1" dirty="0">
              <a:solidFill>
                <a:srgbClr val="2F618F"/>
              </a:solidFill>
              <a:hlinkClick r:id="rId2"/>
            </a:endParaRPr>
          </a:p>
          <a:p>
            <a:pPr algn="ctr" rtl="0">
              <a:spcBef>
                <a:spcPct val="0"/>
              </a:spcBef>
            </a:pPr>
            <a:r>
              <a:rPr lang="az" sz="1200" b="1" i="0" u="none" baseline="0">
                <a:solidFill>
                  <a:srgbClr val="2F618F"/>
                </a:solidFill>
              </a:rPr>
              <a:t>e-poçt</a:t>
            </a:r>
          </a:p>
          <a:p>
            <a:pPr algn="ctr" rtl="0">
              <a:spcBef>
                <a:spcPct val="0"/>
              </a:spcBef>
            </a:pPr>
            <a:endParaRPr lang="az" altLang="en-US" sz="1400" b="1" dirty="0"/>
          </a:p>
          <a:p>
            <a:pPr algn="ctr" rtl="0">
              <a:spcBef>
                <a:spcPct val="0"/>
              </a:spcBef>
            </a:pPr>
            <a:endParaRPr lang="az" altLang="en-US" sz="1400" b="1" dirty="0"/>
          </a:p>
          <a:p>
            <a:pPr algn="ctr" rtl="0">
              <a:spcBef>
                <a:spcPct val="0"/>
              </a:spcBef>
            </a:pPr>
            <a:endParaRPr lang="az" altLang="en-US" sz="1400" b="1" dirty="0"/>
          </a:p>
          <a:p>
            <a:pPr algn="ctr" rtl="0">
              <a:spcBef>
                <a:spcPct val="0"/>
              </a:spcBef>
            </a:pPr>
            <a:r>
              <a:rPr lang="az" sz="1600" b="1" i="0" u="none" baseline="0"/>
              <a:t>GG Ay İİİİ</a:t>
            </a:r>
          </a:p>
        </p:txBody>
      </p:sp>
      <p:sp>
        <p:nvSpPr>
          <p:cNvPr id="20" name="TextBox 13">
            <a:extLst>
              <a:ext uri="{FF2B5EF4-FFF2-40B4-BE49-F238E27FC236}">
                <a16:creationId xmlns=""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0"/>
              </a:spcBef>
              <a:buFontTx/>
              <a:buNone/>
            </a:pPr>
            <a:endParaRPr lang="az" altLang="en-US" sz="1400" dirty="0">
              <a:solidFill>
                <a:schemeClr val="bg1"/>
              </a:solidFill>
              <a:ea typeface="MS PGothic" panose="020B0600070205080204" pitchFamily="34" charset="-128"/>
            </a:endParaRPr>
          </a:p>
          <a:p>
            <a:pPr algn="l" rtl="0" eaLnBrk="1" hangingPunct="1">
              <a:spcBef>
                <a:spcPct val="0"/>
              </a:spcBef>
              <a:buFontTx/>
              <a:buNone/>
            </a:pPr>
            <a:endParaRPr lang="az" altLang="en-US" sz="1600" b="1" dirty="0">
              <a:solidFill>
                <a:schemeClr val="bg1"/>
              </a:solidFill>
              <a:latin typeface="Arial Narrow" panose="020B0604020202020204" pitchFamily="34" charset="0"/>
              <a:ea typeface="MS PGothic" panose="020B0600070205080204" pitchFamily="34" charset="-128"/>
            </a:endParaRPr>
          </a:p>
        </p:txBody>
      </p:sp>
      <p:pic>
        <p:nvPicPr>
          <p:cNvPr id="21" name="Picture 8" descr="http://www.coe.int/documents/16695/995226/Funded+EU%2BCOE+-+Implemented+COE+dark+background.png/643b8f9d-517b-4fad-82f4-488bde2625b0?t=1375371137000?t=1375371137000">
            <a:extLst>
              <a:ext uri="{FF2B5EF4-FFF2-40B4-BE49-F238E27FC236}">
                <a16:creationId xmlns="" xmlns:a16="http://schemas.microsoft.com/office/drawing/2014/main" id="{5F39A16C-F9D3-2A4D-98FE-6E0DFED1E2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6748" y="211138"/>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a:extLst>
              <a:ext uri="{FF2B5EF4-FFF2-40B4-BE49-F238E27FC236}">
                <a16:creationId xmlns="" xmlns:a16="http://schemas.microsoft.com/office/drawing/2014/main" id="{29075054-C764-4888-9887-6C6C44EF71CA}"/>
              </a:ext>
            </a:extLst>
          </p:cNvPr>
          <p:cNvSpPr>
            <a:spLocks noChangeArrowheads="1"/>
          </p:cNvSpPr>
          <p:nvPr/>
        </p:nvSpPr>
        <p:spPr bwMode="auto">
          <a:xfrm>
            <a:off x="365125" y="1177588"/>
            <a:ext cx="85994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rtl="0" eaLnBrk="1" hangingPunct="1">
              <a:spcBef>
                <a:spcPct val="0"/>
              </a:spcBef>
              <a:buFontTx/>
              <a:buNone/>
            </a:pPr>
            <a:r>
              <a:rPr lang="az" sz="1600" b="1" i="0" u="none" baseline="0" dirty="0">
                <a:latin typeface="+mn-lt"/>
              </a:rPr>
              <a:t>Kibercinayətkarlıq və elektron sübutlar </a:t>
            </a:r>
            <a:r>
              <a:rPr lang="az-Latn-AZ" sz="1600" b="1" smtClean="0">
                <a:latin typeface="+mn-lt"/>
              </a:rPr>
              <a:t>üzrə</a:t>
            </a:r>
            <a:r>
              <a:rPr lang="az" sz="1600" b="1" i="0" u="none" baseline="0" smtClean="0">
                <a:latin typeface="+mn-lt"/>
              </a:rPr>
              <a:t> </a:t>
            </a:r>
            <a:r>
              <a:rPr lang="az" sz="1600" b="1" i="0" u="none" baseline="0">
                <a:latin typeface="+mn-lt"/>
              </a:rPr>
              <a:t>tanışlıq kursu</a:t>
            </a:r>
            <a:endParaRPr lang="az" altLang="en-US" sz="1600" i="1" dirty="0">
              <a:latin typeface="+mn-lt"/>
            </a:endParaRPr>
          </a:p>
        </p:txBody>
      </p:sp>
      <p:sp>
        <p:nvSpPr>
          <p:cNvPr id="17" name="Slide Number Placeholder 1">
            <a:extLst>
              <a:ext uri="{FF2B5EF4-FFF2-40B4-BE49-F238E27FC236}">
                <a16:creationId xmlns="" xmlns:a16="http://schemas.microsoft.com/office/drawing/2014/main" id="{6D84966C-22BC-4590-97F4-6937886B25E6}"/>
              </a:ext>
            </a:extLst>
          </p:cNvPr>
          <p:cNvSpPr>
            <a:spLocks noGrp="1"/>
          </p:cNvSpPr>
          <p:nvPr>
            <p:ph type="sldNum" sz="quarter" idx="12"/>
          </p:nvPr>
        </p:nvSpPr>
        <p:spPr>
          <a:xfrm>
            <a:off x="7086600" y="6588125"/>
            <a:ext cx="2057400" cy="285810"/>
          </a:xfrm>
        </p:spPr>
        <p:txBody>
          <a:bodyPr/>
          <a:lstStyle/>
          <a:p>
            <a:pPr algn="r" rtl="0"/>
            <a:fld id="{B517EF97-6CC0-48A9-BC0E-433EC7B55211}" type="slidenum">
              <a:rPr/>
              <a:pPr/>
              <a:t>1</a:t>
            </a:fld>
            <a:endParaRPr lang="az" dirty="0"/>
          </a:p>
        </p:txBody>
      </p:sp>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7" name="Rectangle 6">
            <a:extLst>
              <a:ext uri="{FF2B5EF4-FFF2-40B4-BE49-F238E27FC236}">
                <a16:creationId xmlns="" xmlns:a16="http://schemas.microsoft.com/office/drawing/2014/main" id="{1CAE5D1B-C7CD-DD44-B0C3-576B01C85806}"/>
              </a:ext>
            </a:extLst>
          </p:cNvPr>
          <p:cNvSpPr/>
          <p:nvPr/>
        </p:nvSpPr>
        <p:spPr>
          <a:xfrm>
            <a:off x="88522" y="1102281"/>
            <a:ext cx="4572000" cy="3677930"/>
          </a:xfrm>
          <a:prstGeom prst="rect">
            <a:avLst/>
          </a:prstGeom>
        </p:spPr>
        <p:txBody>
          <a:bodyPr>
            <a:spAutoFit/>
          </a:bodyPr>
          <a:lstStyle/>
          <a:p>
            <a:pPr algn="l" rtl="0">
              <a:spcAft>
                <a:spcPts val="0"/>
              </a:spcAft>
            </a:pPr>
            <a:r>
              <a:rPr lang="az" sz="2200" b="1" i="0" u="none" baseline="0"/>
              <a:t>Formal və qeyri-formal qarşılıqlı hüquqi yardım:</a:t>
            </a:r>
          </a:p>
          <a:p>
            <a:pPr marL="342900" indent="-342900" algn="l" rtl="0">
              <a:spcAft>
                <a:spcPts val="0"/>
              </a:spcAft>
              <a:buFont typeface="Wingdings" pitchFamily="2" charset="2"/>
              <a:buChar char="Ø"/>
            </a:pPr>
            <a:endParaRPr lang="az" sz="2200" b="1" dirty="0"/>
          </a:p>
          <a:p>
            <a:pPr marL="342900" indent="-342900" algn="just" rtl="0">
              <a:buFont typeface="Arial" panose="020B0604020202020204" pitchFamily="34" charset="0"/>
              <a:buChar char="•"/>
            </a:pPr>
            <a:r>
              <a:rPr lang="az" sz="2100" b="0" i="0" u="none" baseline="0">
                <a:effectLst/>
                <a:cs typeface="Arial" panose="020B0604020202020204" pitchFamily="34" charset="0"/>
              </a:rPr>
              <a:t>Bəzən "məhkəmə yardımı" adı ilə tanınan </a:t>
            </a:r>
            <a:r>
              <a:rPr lang="az" sz="2100" b="1" i="0" u="none" baseline="0">
                <a:effectLst/>
                <a:cs typeface="Arial" panose="020B0604020202020204" pitchFamily="34" charset="0"/>
              </a:rPr>
              <a:t>qarşılıqlı hüquqi yardım</a:t>
            </a:r>
            <a:r>
              <a:rPr lang="az" sz="2100" b="0" i="0" u="none" baseline="0">
                <a:effectLst/>
                <a:cs typeface="Arial" panose="020B0604020202020204" pitchFamily="34" charset="0"/>
              </a:rPr>
              <a:t> (QHY) </a:t>
            </a:r>
            <a:r>
              <a:rPr lang="az" sz="2100" b="1" i="0" u="none" baseline="0">
                <a:effectLst/>
                <a:cs typeface="Arial" panose="020B0604020202020204" pitchFamily="34" charset="0"/>
              </a:rPr>
              <a:t>dövlətlərin</a:t>
            </a:r>
            <a:r>
              <a:rPr lang="az" sz="2100" b="0" i="0" u="none" baseline="0">
                <a:effectLst/>
                <a:cs typeface="Arial" panose="020B0604020202020204" pitchFamily="34" charset="0"/>
              </a:rPr>
              <a:t> cinayət araşdırmaları və ya cinayət mühakimə icraatlarında yardım məqsədilə başqa dövlətdən sübutların əldə edilməsi məqsədilə yardım </a:t>
            </a:r>
            <a:r>
              <a:rPr lang="az" sz="2100" b="1" i="0" u="none" baseline="0">
                <a:effectLst/>
                <a:cs typeface="Arial" panose="020B0604020202020204" pitchFamily="34" charset="0"/>
              </a:rPr>
              <a:t>tələb etmək və təmin etmək üçün istifadə etdikləri rəsmi üsuldur</a:t>
            </a:r>
            <a:r>
              <a:rPr lang="az" sz="2100" b="0" i="0" u="none" baseline="0">
                <a:effectLst/>
                <a:cs typeface="Arial" panose="020B0604020202020204" pitchFamily="34" charset="0"/>
              </a:rPr>
              <a:t>. </a:t>
            </a:r>
          </a:p>
          <a:p>
            <a:pPr marL="342900" indent="-342900" algn="just" rtl="0">
              <a:buFont typeface="Arial" panose="020B0604020202020204" pitchFamily="34" charset="0"/>
              <a:buChar char="•"/>
            </a:pPr>
            <a:endParaRPr lang="az" sz="2100" dirty="0">
              <a:effectLst/>
              <a:cs typeface="Arial" panose="020B0604020202020204" pitchFamily="34" charset="0"/>
            </a:endParaRPr>
          </a:p>
        </p:txBody>
      </p:sp>
      <p:sp>
        <p:nvSpPr>
          <p:cNvPr id="5" name="Rectangle 4">
            <a:extLst>
              <a:ext uri="{FF2B5EF4-FFF2-40B4-BE49-F238E27FC236}">
                <a16:creationId xmlns="" xmlns:a16="http://schemas.microsoft.com/office/drawing/2014/main" id="{046D6463-C26B-9644-9190-9FB17B6BA87A}"/>
              </a:ext>
            </a:extLst>
          </p:cNvPr>
          <p:cNvSpPr/>
          <p:nvPr/>
        </p:nvSpPr>
        <p:spPr>
          <a:xfrm>
            <a:off x="4758150" y="1488541"/>
            <a:ext cx="4072084" cy="3291670"/>
          </a:xfrm>
          <a:prstGeom prst="rect">
            <a:avLst/>
          </a:prstGeom>
        </p:spPr>
        <p:txBody>
          <a:bodyPr wrap="square">
            <a:spAutoFit/>
          </a:bodyPr>
          <a:lstStyle/>
          <a:p>
            <a:pPr marL="342900" indent="-342900" algn="just" rtl="0">
              <a:buFont typeface="Arial" panose="020B0604020202020204" pitchFamily="34" charset="0"/>
              <a:buChar char="•"/>
            </a:pPr>
            <a:r>
              <a:rPr lang="az" sz="2100" b="1" i="0" u="none" baseline="0">
                <a:cs typeface="Arial" panose="020B0604020202020204" pitchFamily="34" charset="0"/>
              </a:rPr>
              <a:t>İnzibati yardım bəzən "qeyri-formal yardım" adlandırılır</a:t>
            </a:r>
          </a:p>
          <a:p>
            <a:pPr marL="342900" indent="-342900" algn="just" rtl="0">
              <a:buFont typeface="Arial" panose="020B0604020202020204" pitchFamily="34" charset="0"/>
              <a:buChar char="•"/>
            </a:pPr>
            <a:endParaRPr lang="az" sz="2100" dirty="0">
              <a:cs typeface="Arial" panose="020B0604020202020204" pitchFamily="34" charset="0"/>
            </a:endParaRPr>
          </a:p>
          <a:p>
            <a:pPr marL="342900" indent="-342900" algn="just" rtl="0">
              <a:buFont typeface="Arial" panose="020B0604020202020204" pitchFamily="34" charset="0"/>
              <a:buChar char="•"/>
            </a:pPr>
            <a:r>
              <a:rPr lang="az" sz="2100" b="1" i="0" u="none" baseline="0">
                <a:cs typeface="Arial" panose="020B0604020202020204" pitchFamily="34" charset="0"/>
              </a:rPr>
              <a:t>bu zaman </a:t>
            </a:r>
            <a:r>
              <a:rPr lang="az" sz="2100" b="0" i="0" u="none" baseline="0">
                <a:cs typeface="Arial" panose="020B0604020202020204" pitchFamily="34" charset="0"/>
              </a:rPr>
              <a:t>qarşılıqlı hüquqi yardım sorğusunun əsasını təşkil edən </a:t>
            </a:r>
            <a:r>
              <a:rPr lang="az" sz="2100" b="1" i="0" u="none" baseline="0">
                <a:cs typeface="Arial" panose="020B0604020202020204" pitchFamily="34" charset="0"/>
              </a:rPr>
              <a:t>formal sorğu məktubu göndərilmir</a:t>
            </a:r>
          </a:p>
          <a:p>
            <a:pPr marL="342900" indent="-342900" algn="just" rtl="0">
              <a:lnSpc>
                <a:spcPct val="90000"/>
              </a:lnSpc>
              <a:buFont typeface="Arial" panose="020B0604020202020204" pitchFamily="34" charset="0"/>
              <a:buChar char="•"/>
            </a:pPr>
            <a:endParaRPr lang="az" sz="2100" b="1" dirty="0"/>
          </a:p>
        </p:txBody>
      </p:sp>
      <p:pic>
        <p:nvPicPr>
          <p:cNvPr id="8" name="Picture 7">
            <a:extLst>
              <a:ext uri="{FF2B5EF4-FFF2-40B4-BE49-F238E27FC236}">
                <a16:creationId xmlns="" xmlns:a16="http://schemas.microsoft.com/office/drawing/2014/main" id="{ECD9E502-CD5E-3741-857E-8A091CFC16D1}"/>
              </a:ext>
            </a:extLst>
          </p:cNvPr>
          <p:cNvPicPr>
            <a:picLocks noChangeAspect="1"/>
          </p:cNvPicPr>
          <p:nvPr/>
        </p:nvPicPr>
        <p:blipFill>
          <a:blip r:embed="rId3"/>
          <a:stretch>
            <a:fillRect/>
          </a:stretch>
        </p:blipFill>
        <p:spPr>
          <a:xfrm>
            <a:off x="3304810" y="4780211"/>
            <a:ext cx="2906681" cy="1638665"/>
          </a:xfrm>
          <a:prstGeom prst="rect">
            <a:avLst/>
          </a:prstGeom>
        </p:spPr>
      </p:pic>
      <p:sp>
        <p:nvSpPr>
          <p:cNvPr id="16" name="Slide Number Placeholder 1">
            <a:extLst>
              <a:ext uri="{FF2B5EF4-FFF2-40B4-BE49-F238E27FC236}">
                <a16:creationId xmlns="" xmlns:a16="http://schemas.microsoft.com/office/drawing/2014/main" id="{CD1D7902-9BC8-4D3D-BE43-832A952C1CA9}"/>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10</a:t>
            </a:fld>
            <a:endParaRPr lang="az" dirty="0"/>
          </a:p>
        </p:txBody>
      </p:sp>
      <p:sp>
        <p:nvSpPr>
          <p:cNvPr id="9" name="Rectangle 8">
            <a:extLst>
              <a:ext uri="{FF2B5EF4-FFF2-40B4-BE49-F238E27FC236}">
                <a16:creationId xmlns="" xmlns:a16="http://schemas.microsoft.com/office/drawing/2014/main" id="{824BF0C5-EF04-4355-82B5-B330857523D9}"/>
              </a:ext>
            </a:extLst>
          </p:cNvPr>
          <p:cNvSpPr/>
          <p:nvPr/>
        </p:nvSpPr>
        <p:spPr>
          <a:xfrm>
            <a:off x="2011680" y="63359"/>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cs typeface="ＭＳ Ｐゴシック" charset="0"/>
              </a:rPr>
              <a:t>Kibercinayətlarlığın </a:t>
            </a:r>
          </a:p>
          <a:p>
            <a:pPr algn="r" rtl="0"/>
            <a:r>
              <a:rPr lang="az" sz="3200" b="0" i="0" u="none" baseline="0">
                <a:latin typeface="Verdana" panose="020B0604030504040204" pitchFamily="34" charset="0"/>
                <a:ea typeface="Verdana" panose="020B0604030504040204" pitchFamily="34" charset="0"/>
                <a:cs typeface="ＭＳ Ｐゴシック" charset="0"/>
              </a:rPr>
              <a:t>Beynəlxalq miqyası</a:t>
            </a:r>
            <a:endParaRPr lang="az" sz="32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589316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5" name="Rectangle 4">
            <a:extLst>
              <a:ext uri="{FF2B5EF4-FFF2-40B4-BE49-F238E27FC236}">
                <a16:creationId xmlns="" xmlns:a16="http://schemas.microsoft.com/office/drawing/2014/main" id="{7FA81925-418B-D44C-9255-2AEBBFBC0ADA}"/>
              </a:ext>
            </a:extLst>
          </p:cNvPr>
          <p:cNvSpPr/>
          <p:nvPr/>
        </p:nvSpPr>
        <p:spPr>
          <a:xfrm>
            <a:off x="344658" y="1553877"/>
            <a:ext cx="5056398" cy="4339650"/>
          </a:xfrm>
          <a:prstGeom prst="rect">
            <a:avLst/>
          </a:prstGeom>
        </p:spPr>
        <p:txBody>
          <a:bodyPr wrap="square">
            <a:spAutoFit/>
          </a:bodyPr>
          <a:lstStyle/>
          <a:p>
            <a:pPr algn="l" rtl="0"/>
            <a:r>
              <a:rPr lang="az" sz="2800" b="1" i="0" u="none" baseline="0"/>
              <a:t>Ölkə daxilində özəl sektor və dövlət sektoru arasında əməkdaşlıq</a:t>
            </a:r>
            <a:r>
              <a:rPr lang="az" sz="2200" b="1" i="0" u="none" baseline="0"/>
              <a:t>:</a:t>
            </a:r>
          </a:p>
          <a:p>
            <a:pPr marL="342900" indent="-342900" algn="l" rtl="0">
              <a:buFont typeface="Wingdings" pitchFamily="2" charset="2"/>
              <a:buChar char="Ø"/>
            </a:pPr>
            <a:endParaRPr lang="az" sz="2200" b="1" dirty="0"/>
          </a:p>
          <a:p>
            <a:pPr marL="342900" lvl="0" indent="-342900" algn="just" rtl="0">
              <a:buFont typeface="Arial" panose="020B0604020202020204" pitchFamily="34" charset="0"/>
              <a:buChar char="•"/>
            </a:pPr>
            <a:r>
              <a:rPr lang="az" sz="2200" b="0" i="0" u="none" baseline="0"/>
              <a:t>Hüquqi səlahiyyətlə </a:t>
            </a:r>
            <a:r>
              <a:rPr lang="az" sz="2200" b="1" i="0" u="none" baseline="0"/>
              <a:t>icbari əməkdaşlıq</a:t>
            </a:r>
          </a:p>
          <a:p>
            <a:pPr marL="342900" lvl="0" indent="-342900" algn="just" rtl="0">
              <a:buFont typeface="Arial" panose="020B0604020202020204" pitchFamily="34" charset="0"/>
              <a:buChar char="•"/>
            </a:pPr>
            <a:endParaRPr lang="az" sz="2200" dirty="0"/>
          </a:p>
          <a:p>
            <a:pPr marL="342900" indent="-342900" algn="just" rtl="0">
              <a:buFont typeface="Arial" panose="020B0604020202020204" pitchFamily="34" charset="0"/>
              <a:buChar char="•"/>
            </a:pPr>
            <a:r>
              <a:rPr lang="az" sz="2200" b="1" i="0" u="none" baseline="0"/>
              <a:t>Hüquqi səlahiyyətlərlə </a:t>
            </a:r>
            <a:r>
              <a:rPr lang="az" sz="2200" b="0" i="0" u="none" baseline="0"/>
              <a:t>könüllü əməkdaşlıq – (məsələn, </a:t>
            </a:r>
            <a:r>
              <a:rPr lang="az" sz="2200" b="0" i="1" u="none" baseline="0"/>
              <a:t>anlaşma memorandumu əsasında</a:t>
            </a:r>
            <a:r>
              <a:rPr lang="az" sz="2200" b="0" i="0" u="none" baseline="0"/>
              <a:t>)</a:t>
            </a:r>
          </a:p>
          <a:p>
            <a:pPr marL="342900" indent="-342900" algn="just" rtl="0">
              <a:buFont typeface="Arial" panose="020B0604020202020204" pitchFamily="34" charset="0"/>
              <a:buChar char="•"/>
            </a:pPr>
            <a:endParaRPr lang="az" sz="2200" dirty="0"/>
          </a:p>
          <a:p>
            <a:pPr marL="342900" indent="-342900" algn="just" rtl="0">
              <a:buFont typeface="Arial" panose="020B0604020202020204" pitchFamily="34" charset="0"/>
              <a:buChar char="•"/>
            </a:pPr>
            <a:r>
              <a:rPr lang="az" sz="2200" b="1" i="0" u="none" baseline="0"/>
              <a:t>Hüquqi səlahiyyətdən </a:t>
            </a:r>
            <a:r>
              <a:rPr lang="az" sz="2200" b="0" i="0" u="none" baseline="0"/>
              <a:t>asılı olmayaraq, könüllü əməkdaşlıq (ehtimalən hüquqi mexanizmlərlə)</a:t>
            </a:r>
          </a:p>
        </p:txBody>
      </p:sp>
      <p:pic>
        <p:nvPicPr>
          <p:cNvPr id="12" name="Picture 11">
            <a:extLst>
              <a:ext uri="{FF2B5EF4-FFF2-40B4-BE49-F238E27FC236}">
                <a16:creationId xmlns="" xmlns:a16="http://schemas.microsoft.com/office/drawing/2014/main" id="{10214C1E-BDF7-924A-AB09-5E9D09F0EA10}"/>
              </a:ext>
            </a:extLst>
          </p:cNvPr>
          <p:cNvPicPr>
            <a:picLocks noChangeAspect="1"/>
          </p:cNvPicPr>
          <p:nvPr/>
        </p:nvPicPr>
        <p:blipFill>
          <a:blip r:embed="rId3"/>
          <a:stretch>
            <a:fillRect/>
          </a:stretch>
        </p:blipFill>
        <p:spPr>
          <a:xfrm>
            <a:off x="5514377" y="2632710"/>
            <a:ext cx="3284965" cy="2181984"/>
          </a:xfrm>
          <a:prstGeom prst="rect">
            <a:avLst/>
          </a:prstGeom>
        </p:spPr>
      </p:pic>
      <p:sp>
        <p:nvSpPr>
          <p:cNvPr id="16" name="Slide Number Placeholder 1">
            <a:extLst>
              <a:ext uri="{FF2B5EF4-FFF2-40B4-BE49-F238E27FC236}">
                <a16:creationId xmlns="" xmlns:a16="http://schemas.microsoft.com/office/drawing/2014/main" id="{15D37C8F-D04A-49A7-8872-0B72093CCCF0}"/>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11</a:t>
            </a:fld>
            <a:endParaRPr lang="az" dirty="0"/>
          </a:p>
        </p:txBody>
      </p:sp>
      <p:sp>
        <p:nvSpPr>
          <p:cNvPr id="7" name="Rectangle 6">
            <a:extLst>
              <a:ext uri="{FF2B5EF4-FFF2-40B4-BE49-F238E27FC236}">
                <a16:creationId xmlns="" xmlns:a16="http://schemas.microsoft.com/office/drawing/2014/main" id="{17A760A3-FBF9-46F9-B6BF-A5BF4C477606}"/>
              </a:ext>
            </a:extLst>
          </p:cNvPr>
          <p:cNvSpPr/>
          <p:nvPr/>
        </p:nvSpPr>
        <p:spPr>
          <a:xfrm>
            <a:off x="2011680" y="63359"/>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cs typeface="ＭＳ Ｐゴシック" charset="0"/>
              </a:rPr>
              <a:t>Kibercinayətlarlığın </a:t>
            </a:r>
          </a:p>
          <a:p>
            <a:pPr algn="r" rtl="0"/>
            <a:r>
              <a:rPr lang="az" sz="3200" b="0" i="0" u="none" baseline="0">
                <a:latin typeface="Verdana" panose="020B0604030504040204" pitchFamily="34" charset="0"/>
                <a:ea typeface="Verdana" panose="020B0604030504040204" pitchFamily="34" charset="0"/>
                <a:cs typeface="ＭＳ Ｐゴシック" charset="0"/>
              </a:rPr>
              <a:t>Beynəlxalq miqyası</a:t>
            </a:r>
            <a:endParaRPr lang="az" sz="32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9521289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5" name="Rectangle 4">
            <a:extLst>
              <a:ext uri="{FF2B5EF4-FFF2-40B4-BE49-F238E27FC236}">
                <a16:creationId xmlns="" xmlns:a16="http://schemas.microsoft.com/office/drawing/2014/main" id="{7FA81925-418B-D44C-9255-2AEBBFBC0ADA}"/>
              </a:ext>
            </a:extLst>
          </p:cNvPr>
          <p:cNvSpPr/>
          <p:nvPr/>
        </p:nvSpPr>
        <p:spPr>
          <a:xfrm>
            <a:off x="295579" y="1215323"/>
            <a:ext cx="5129861" cy="5016758"/>
          </a:xfrm>
          <a:prstGeom prst="rect">
            <a:avLst/>
          </a:prstGeom>
        </p:spPr>
        <p:txBody>
          <a:bodyPr wrap="square">
            <a:spAutoFit/>
          </a:bodyPr>
          <a:lstStyle/>
          <a:p>
            <a:pPr algn="l" rtl="0"/>
            <a:r>
              <a:rPr lang="az" sz="2800" b="1" i="0" u="none" baseline="0"/>
              <a:t>Dövlət sektoru və özəl sektor arasında beynəlxalq əməkdaşlıq</a:t>
            </a:r>
            <a:r>
              <a:rPr lang="az" sz="2200" b="1" i="0" u="none" baseline="0"/>
              <a:t>:</a:t>
            </a:r>
          </a:p>
          <a:p>
            <a:pPr marL="342900" indent="-342900" algn="l" rtl="0">
              <a:buFont typeface="Wingdings" pitchFamily="2" charset="2"/>
              <a:buChar char="Ø"/>
            </a:pPr>
            <a:endParaRPr lang="az" sz="2200" b="1" dirty="0"/>
          </a:p>
          <a:p>
            <a:pPr marL="342900" lvl="0" indent="-342900" algn="just" rtl="0">
              <a:buFont typeface="Arial" panose="020B0604020202020204" pitchFamily="34" charset="0"/>
              <a:buChar char="•"/>
            </a:pPr>
            <a:r>
              <a:rPr lang="az" sz="2200" b="0" i="0" u="none" baseline="0"/>
              <a:t>Hüquqi səlahiyyətlə </a:t>
            </a:r>
            <a:r>
              <a:rPr lang="az" sz="2200" b="1" i="0" u="none" baseline="0"/>
              <a:t>icbari əməkdaşlıq </a:t>
            </a:r>
            <a:r>
              <a:rPr lang="az" sz="2200" b="0" i="0" u="none" baseline="0"/>
              <a:t>(qarşılıqlı hüquqi yardım müqavilələri və ya təqdimetmə göstərişi əsasında)</a:t>
            </a:r>
          </a:p>
          <a:p>
            <a:pPr marL="342900" lvl="0" indent="-342900" algn="just" rtl="0">
              <a:buFont typeface="Arial" panose="020B0604020202020204" pitchFamily="34" charset="0"/>
              <a:buChar char="•"/>
            </a:pPr>
            <a:endParaRPr lang="az" sz="2200" dirty="0"/>
          </a:p>
          <a:p>
            <a:pPr marL="342900" lvl="0" indent="-342900" algn="just" rtl="0">
              <a:buFont typeface="Arial" panose="020B0604020202020204" pitchFamily="34" charset="0"/>
              <a:buChar char="•"/>
            </a:pPr>
            <a:r>
              <a:rPr lang="az" sz="2200" b="0" i="0" u="none" baseline="0"/>
              <a:t>Hüquqi səlahiyyətlərlə</a:t>
            </a:r>
            <a:r>
              <a:rPr lang="az" sz="2200" b="1" i="0" u="none" baseline="0"/>
              <a:t> könüllü əməkdaşlıq</a:t>
            </a:r>
            <a:r>
              <a:rPr lang="az" sz="2200" b="0" i="0" u="none" baseline="0"/>
              <a:t> – (məsələn, Budapeşt Konvensiyasının 32-ci maddəsi)</a:t>
            </a:r>
          </a:p>
          <a:p>
            <a:pPr marL="342900" indent="-342900" algn="just" rtl="0">
              <a:buFont typeface="Arial" panose="020B0604020202020204" pitchFamily="34" charset="0"/>
              <a:buChar char="•"/>
            </a:pPr>
            <a:endParaRPr lang="az" sz="2200" dirty="0"/>
          </a:p>
          <a:p>
            <a:pPr marL="342900" lvl="0" indent="-342900" algn="just" rtl="0">
              <a:buFont typeface="Arial" panose="020B0604020202020204" pitchFamily="34" charset="0"/>
              <a:buChar char="•"/>
            </a:pPr>
            <a:r>
              <a:rPr lang="az" sz="2200" b="0" i="0" u="none" baseline="0"/>
              <a:t>Hüquqi səlahiyyətdən asılı olmayaraq, </a:t>
            </a:r>
            <a:r>
              <a:rPr lang="az" sz="2200" b="1" i="0" u="none" baseline="0"/>
              <a:t>könüllü əməkdaşlıq</a:t>
            </a:r>
            <a:r>
              <a:rPr lang="az" sz="2200" b="0" i="0" u="none" baseline="0"/>
              <a:t> (xarici xidmət provayderləri ilə birbaşa əməkdaşlıq)</a:t>
            </a:r>
          </a:p>
        </p:txBody>
      </p:sp>
      <p:sp>
        <p:nvSpPr>
          <p:cNvPr id="16" name="Slide Number Placeholder 1">
            <a:extLst>
              <a:ext uri="{FF2B5EF4-FFF2-40B4-BE49-F238E27FC236}">
                <a16:creationId xmlns="" xmlns:a16="http://schemas.microsoft.com/office/drawing/2014/main" id="{FCCF9CF1-5DED-49B5-B1AB-9E4EC6A17C69}"/>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12</a:t>
            </a:fld>
            <a:endParaRPr lang="az" dirty="0"/>
          </a:p>
        </p:txBody>
      </p:sp>
      <p:sp>
        <p:nvSpPr>
          <p:cNvPr id="7" name="Rectangle 6">
            <a:extLst>
              <a:ext uri="{FF2B5EF4-FFF2-40B4-BE49-F238E27FC236}">
                <a16:creationId xmlns="" xmlns:a16="http://schemas.microsoft.com/office/drawing/2014/main" id="{4F24AB61-97C5-42B0-A182-0BEC9F6E843D}"/>
              </a:ext>
            </a:extLst>
          </p:cNvPr>
          <p:cNvSpPr/>
          <p:nvPr/>
        </p:nvSpPr>
        <p:spPr>
          <a:xfrm>
            <a:off x="2011680" y="63359"/>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cs typeface="ＭＳ Ｐゴシック" charset="0"/>
              </a:rPr>
              <a:t>Kibercinayətlarlığın </a:t>
            </a:r>
          </a:p>
          <a:p>
            <a:pPr algn="r" rtl="0"/>
            <a:r>
              <a:rPr lang="az" sz="3200" b="0" i="0" u="none" baseline="0">
                <a:latin typeface="Verdana" panose="020B0604030504040204" pitchFamily="34" charset="0"/>
                <a:ea typeface="Verdana" panose="020B0604030504040204" pitchFamily="34" charset="0"/>
                <a:cs typeface="ＭＳ Ｐゴシック" charset="0"/>
              </a:rPr>
              <a:t>Beynəlxalq miqyası</a:t>
            </a:r>
            <a:endParaRPr lang="az" sz="3200" dirty="0">
              <a:latin typeface="Verdana" panose="020B0604030504040204" pitchFamily="34" charset="0"/>
              <a:ea typeface="Verdana" panose="020B0604030504040204" pitchFamily="34" charset="0"/>
            </a:endParaRPr>
          </a:p>
        </p:txBody>
      </p:sp>
      <p:pic>
        <p:nvPicPr>
          <p:cNvPr id="8" name="Picture 7">
            <a:extLst>
              <a:ext uri="{FF2B5EF4-FFF2-40B4-BE49-F238E27FC236}">
                <a16:creationId xmlns="" xmlns:a16="http://schemas.microsoft.com/office/drawing/2014/main" id="{802EAB57-B6AF-447B-B24A-8408DB19681D}"/>
              </a:ext>
            </a:extLst>
          </p:cNvPr>
          <p:cNvPicPr>
            <a:picLocks noChangeAspect="1"/>
          </p:cNvPicPr>
          <p:nvPr/>
        </p:nvPicPr>
        <p:blipFill>
          <a:blip r:embed="rId3"/>
          <a:stretch>
            <a:fillRect/>
          </a:stretch>
        </p:blipFill>
        <p:spPr>
          <a:xfrm>
            <a:off x="5514377" y="2632710"/>
            <a:ext cx="3284965" cy="2181984"/>
          </a:xfrm>
          <a:prstGeom prst="rect">
            <a:avLst/>
          </a:prstGeom>
        </p:spPr>
      </p:pic>
    </p:spTree>
    <p:extLst>
      <p:ext uri="{BB962C8B-B14F-4D97-AF65-F5344CB8AC3E}">
        <p14:creationId xmlns:p14="http://schemas.microsoft.com/office/powerpoint/2010/main" val="8423379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6" name="Slide Number Placeholder 1">
            <a:extLst>
              <a:ext uri="{FF2B5EF4-FFF2-40B4-BE49-F238E27FC236}">
                <a16:creationId xmlns="" xmlns:a16="http://schemas.microsoft.com/office/drawing/2014/main" id="{FCCF9CF1-5DED-49B5-B1AB-9E4EC6A17C69}"/>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13</a:t>
            </a:fld>
            <a:endParaRPr lang="az" dirty="0"/>
          </a:p>
        </p:txBody>
      </p:sp>
      <p:sp>
        <p:nvSpPr>
          <p:cNvPr id="7" name="Rectangle 6">
            <a:extLst>
              <a:ext uri="{FF2B5EF4-FFF2-40B4-BE49-F238E27FC236}">
                <a16:creationId xmlns="" xmlns:a16="http://schemas.microsoft.com/office/drawing/2014/main" id="{4F24AB61-97C5-42B0-A182-0BEC9F6E843D}"/>
              </a:ext>
            </a:extLst>
          </p:cNvPr>
          <p:cNvSpPr/>
          <p:nvPr/>
        </p:nvSpPr>
        <p:spPr>
          <a:xfrm>
            <a:off x="2011680" y="62977"/>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cs typeface="ＭＳ Ｐゴシック" charset="0"/>
              </a:rPr>
              <a:t>Kibercinayətlarlığın </a:t>
            </a:r>
          </a:p>
          <a:p>
            <a:pPr algn="r" rtl="0"/>
            <a:r>
              <a:rPr lang="az" sz="3200" b="0" i="0" u="none" baseline="0">
                <a:latin typeface="Verdana" panose="020B0604030504040204" pitchFamily="34" charset="0"/>
                <a:ea typeface="Verdana" panose="020B0604030504040204" pitchFamily="34" charset="0"/>
                <a:cs typeface="ＭＳ Ｐゴシック" charset="0"/>
              </a:rPr>
              <a:t>Beynəlxalq miqyası</a:t>
            </a:r>
            <a:endParaRPr lang="az" sz="3200" dirty="0">
              <a:latin typeface="Verdana" panose="020B0604030504040204" pitchFamily="34" charset="0"/>
              <a:ea typeface="Verdana" panose="020B0604030504040204" pitchFamily="34" charset="0"/>
            </a:endParaRPr>
          </a:p>
        </p:txBody>
      </p:sp>
      <p:sp>
        <p:nvSpPr>
          <p:cNvPr id="8" name="TextBox 7">
            <a:extLst>
              <a:ext uri="{FF2B5EF4-FFF2-40B4-BE49-F238E27FC236}">
                <a16:creationId xmlns="" xmlns:a16="http://schemas.microsoft.com/office/drawing/2014/main" id="{CF4A5A40-4F3B-49B6-9081-1646BBF20341}"/>
              </a:ext>
            </a:extLst>
          </p:cNvPr>
          <p:cNvSpPr txBox="1"/>
          <p:nvPr/>
        </p:nvSpPr>
        <p:spPr>
          <a:xfrm>
            <a:off x="588962" y="1281981"/>
            <a:ext cx="8030033" cy="461665"/>
          </a:xfrm>
          <a:prstGeom prst="rect">
            <a:avLst/>
          </a:prstGeom>
          <a:solidFill>
            <a:srgbClr val="BDD8F3"/>
          </a:solidFill>
        </p:spPr>
        <p:txBody>
          <a:bodyPr wrap="square" rtlCol="0">
            <a:spAutoFit/>
          </a:bodyPr>
          <a:lstStyle/>
          <a:p>
            <a:pPr algn="ctr" rtl="0"/>
            <a:r>
              <a:rPr lang="az" sz="2400" b="0" i="0" u="none" baseline="0">
                <a:solidFill>
                  <a:schemeClr val="tx1">
                    <a:lumMod val="65000"/>
                    <a:lumOff val="35000"/>
                  </a:schemeClr>
                </a:solidFill>
                <a:latin typeface="+mj-lt"/>
              </a:rPr>
              <a:t>Anlaşma Memorandumu nəyə əsas verir?</a:t>
            </a:r>
          </a:p>
        </p:txBody>
      </p:sp>
      <p:sp>
        <p:nvSpPr>
          <p:cNvPr id="9" name="TextBox 8">
            <a:extLst>
              <a:ext uri="{FF2B5EF4-FFF2-40B4-BE49-F238E27FC236}">
                <a16:creationId xmlns="" xmlns:a16="http://schemas.microsoft.com/office/drawing/2014/main" id="{08ECDF7C-815B-41D8-B138-D5734008F203}"/>
              </a:ext>
            </a:extLst>
          </p:cNvPr>
          <p:cNvSpPr txBox="1"/>
          <p:nvPr/>
        </p:nvSpPr>
        <p:spPr>
          <a:xfrm>
            <a:off x="556984" y="5824666"/>
            <a:ext cx="8030032" cy="461665"/>
          </a:xfrm>
          <a:prstGeom prst="rect">
            <a:avLst/>
          </a:prstGeom>
          <a:solidFill>
            <a:schemeClr val="tx1">
              <a:lumMod val="65000"/>
              <a:lumOff val="35000"/>
            </a:schemeClr>
          </a:solidFill>
        </p:spPr>
        <p:txBody>
          <a:bodyPr wrap="square" rtlCol="0">
            <a:spAutoFit/>
          </a:bodyPr>
          <a:lstStyle/>
          <a:p>
            <a:pPr algn="ctr" rtl="0"/>
            <a:r>
              <a:rPr lang="az" sz="2400" b="0" i="0" u="none" baseline="0">
                <a:solidFill>
                  <a:schemeClr val="bg1"/>
                </a:solidFill>
                <a:latin typeface="+mj-lt"/>
              </a:rPr>
              <a:t>Düzgün cavab B-dir</a:t>
            </a:r>
          </a:p>
        </p:txBody>
      </p:sp>
      <p:sp>
        <p:nvSpPr>
          <p:cNvPr id="10" name="TextBox 9">
            <a:extLst>
              <a:ext uri="{FF2B5EF4-FFF2-40B4-BE49-F238E27FC236}">
                <a16:creationId xmlns="" xmlns:a16="http://schemas.microsoft.com/office/drawing/2014/main" id="{A5BF146C-DBC3-44BF-AA98-DDEC334987B8}"/>
              </a:ext>
            </a:extLst>
          </p:cNvPr>
          <p:cNvSpPr txBox="1"/>
          <p:nvPr/>
        </p:nvSpPr>
        <p:spPr>
          <a:xfrm>
            <a:off x="556984" y="2828835"/>
            <a:ext cx="8030032" cy="1200329"/>
          </a:xfrm>
          <a:prstGeom prst="rect">
            <a:avLst/>
          </a:prstGeom>
          <a:solidFill>
            <a:srgbClr val="F08A34"/>
          </a:solidFill>
        </p:spPr>
        <p:txBody>
          <a:bodyPr wrap="square" rtlCol="0">
            <a:spAutoFit/>
          </a:bodyPr>
          <a:lstStyle/>
          <a:p>
            <a:pPr marL="1828800" lvl="3" indent="-457200" algn="l" rtl="0">
              <a:buAutoNum type="alphaUcPeriod"/>
            </a:pPr>
            <a:r>
              <a:rPr lang="az" sz="2400" b="0" i="0" u="none" baseline="0">
                <a:solidFill>
                  <a:schemeClr val="bg1"/>
                </a:solidFill>
                <a:latin typeface="+mj-lt"/>
              </a:rPr>
              <a:t>İcbari əməkdaşlıq?</a:t>
            </a:r>
          </a:p>
          <a:p>
            <a:pPr marL="1828800" lvl="3" indent="-457200" algn="l" rtl="0">
              <a:buAutoNum type="alphaUcPeriod"/>
            </a:pPr>
            <a:r>
              <a:rPr lang="az" sz="2400" b="0" i="0" u="none" baseline="0">
                <a:solidFill>
                  <a:schemeClr val="bg1"/>
                </a:solidFill>
                <a:latin typeface="+mj-lt"/>
              </a:rPr>
              <a:t>Hüquqi səlahiyyətlə könüllü əməkdaşlıq?</a:t>
            </a:r>
          </a:p>
          <a:p>
            <a:pPr marL="1828800" lvl="3" indent="-457200" algn="l" rtl="0">
              <a:buAutoNum type="alphaUcPeriod"/>
            </a:pPr>
            <a:r>
              <a:rPr lang="az" sz="2400" b="0" i="0" u="none" baseline="0">
                <a:solidFill>
                  <a:schemeClr val="bg1"/>
                </a:solidFill>
                <a:latin typeface="+mj-lt"/>
              </a:rPr>
              <a:t>Hüquqi səlahiyyətlər olmadan könüllü əməkdaşlıq?</a:t>
            </a:r>
          </a:p>
        </p:txBody>
      </p:sp>
    </p:spTree>
    <p:extLst>
      <p:ext uri="{BB962C8B-B14F-4D97-AF65-F5344CB8AC3E}">
        <p14:creationId xmlns:p14="http://schemas.microsoft.com/office/powerpoint/2010/main" val="3698227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8848AB73-6CF7-4B50-ACEB-48BD4182E7C5}"/>
              </a:ext>
            </a:extLst>
          </p:cNvPr>
          <p:cNvSpPr>
            <a:spLocks noGrp="1"/>
          </p:cNvSpPr>
          <p:nvPr>
            <p:ph type="sldNum" sz="quarter" idx="10"/>
          </p:nvPr>
        </p:nvSpPr>
        <p:spPr/>
        <p:txBody>
          <a:bodyPr/>
          <a:lstStyle/>
          <a:p>
            <a:pPr algn="r" rtl="0"/>
            <a:fld id="{49C04F3A-82BD-4011-AADB-1F79FD7DF4BC}" type="slidenum">
              <a:rPr/>
              <a:pPr/>
              <a:t>14</a:t>
            </a:fld>
            <a:endParaRPr lang="az" dirty="0"/>
          </a:p>
        </p:txBody>
      </p:sp>
    </p:spTree>
    <p:extLst>
      <p:ext uri="{BB962C8B-B14F-4D97-AF65-F5344CB8AC3E}">
        <p14:creationId xmlns:p14="http://schemas.microsoft.com/office/powerpoint/2010/main" val="13348152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5" name="Rectangle 4">
            <a:extLst>
              <a:ext uri="{FF2B5EF4-FFF2-40B4-BE49-F238E27FC236}">
                <a16:creationId xmlns="" xmlns:a16="http://schemas.microsoft.com/office/drawing/2014/main" id="{7FA81925-418B-D44C-9255-2AEBBFBC0ADA}"/>
              </a:ext>
            </a:extLst>
          </p:cNvPr>
          <p:cNvSpPr/>
          <p:nvPr/>
        </p:nvSpPr>
        <p:spPr>
          <a:xfrm>
            <a:off x="309489" y="4116222"/>
            <a:ext cx="8525021" cy="890115"/>
          </a:xfrm>
          <a:prstGeom prst="rect">
            <a:avLst/>
          </a:prstGeom>
        </p:spPr>
        <p:txBody>
          <a:bodyPr wrap="square">
            <a:spAutoFit/>
          </a:bodyPr>
          <a:lstStyle/>
          <a:p>
            <a:pPr algn="l" rtl="0">
              <a:lnSpc>
                <a:spcPct val="80000"/>
              </a:lnSpc>
            </a:pPr>
            <a:r>
              <a:rPr lang="az" sz="3200" b="1" i="0" u="none" baseline="0"/>
              <a:t>Kibercinayətkarlıq haqqında Avropa Konvensiyası və beynəlxalq əməkdaşlıq alətləri</a:t>
            </a:r>
          </a:p>
        </p:txBody>
      </p:sp>
      <p:sp>
        <p:nvSpPr>
          <p:cNvPr id="11" name="Text Placeholder 2">
            <a:extLst>
              <a:ext uri="{FF2B5EF4-FFF2-40B4-BE49-F238E27FC236}">
                <a16:creationId xmlns="" xmlns:a16="http://schemas.microsoft.com/office/drawing/2014/main" id="{0C9F440E-2696-4F5C-AE32-3ADBCBC53F9D}"/>
              </a:ext>
            </a:extLst>
          </p:cNvPr>
          <p:cNvSpPr txBox="1">
            <a:spLocks/>
          </p:cNvSpPr>
          <p:nvPr/>
        </p:nvSpPr>
        <p:spPr>
          <a:xfrm>
            <a:off x="309489" y="3766294"/>
            <a:ext cx="7772400" cy="3499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rtl="0">
              <a:buNone/>
              <a:defRPr/>
            </a:pPr>
            <a:r>
              <a:rPr lang="az" sz="2000" b="0" i="0" u="none" baseline="0">
                <a:solidFill>
                  <a:schemeClr val="tx1">
                    <a:tint val="75000"/>
                  </a:schemeClr>
                </a:solidFill>
              </a:rPr>
              <a:t>Beynəlxalq əməkdaşlığın əsas konsepsiyaları</a:t>
            </a:r>
          </a:p>
        </p:txBody>
      </p:sp>
      <p:sp>
        <p:nvSpPr>
          <p:cNvPr id="16" name="Slide Number Placeholder 1">
            <a:extLst>
              <a:ext uri="{FF2B5EF4-FFF2-40B4-BE49-F238E27FC236}">
                <a16:creationId xmlns="" xmlns:a16="http://schemas.microsoft.com/office/drawing/2014/main" id="{22AB7F6E-25AD-4FA2-A70B-6EF98C3FB0FB}"/>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15</a:t>
            </a:fld>
            <a:endParaRPr lang="az" dirty="0"/>
          </a:p>
        </p:txBody>
      </p:sp>
      <p:sp>
        <p:nvSpPr>
          <p:cNvPr id="19" name="Rectangle 18">
            <a:extLst>
              <a:ext uri="{FF2B5EF4-FFF2-40B4-BE49-F238E27FC236}">
                <a16:creationId xmlns="" xmlns:a16="http://schemas.microsoft.com/office/drawing/2014/main" id="{A7C2BF37-A48F-4EB2-97FF-059F74D9A439}"/>
              </a:ext>
            </a:extLst>
          </p:cNvPr>
          <p:cNvSpPr/>
          <p:nvPr/>
        </p:nvSpPr>
        <p:spPr>
          <a:xfrm>
            <a:off x="1889760" y="114659"/>
            <a:ext cx="72542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defRPr/>
            </a:pPr>
            <a:r>
              <a:rPr lang="az" sz="3200" b="0" i="0" u="none" baseline="0">
                <a:latin typeface="Verdana" panose="020B0604030504040204" pitchFamily="34" charset="0"/>
                <a:ea typeface="Verdana" panose="020B0604030504040204" pitchFamily="34" charset="0"/>
                <a:cs typeface="ＭＳ Ｐゴシック" charset="0"/>
              </a:rPr>
              <a:t>İkinci hissə</a:t>
            </a:r>
          </a:p>
        </p:txBody>
      </p:sp>
    </p:spTree>
    <p:extLst>
      <p:ext uri="{BB962C8B-B14F-4D97-AF65-F5344CB8AC3E}">
        <p14:creationId xmlns:p14="http://schemas.microsoft.com/office/powerpoint/2010/main" val="39030927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6" name="TextBox 15"/>
          <p:cNvSpPr txBox="1"/>
          <p:nvPr/>
        </p:nvSpPr>
        <p:spPr>
          <a:xfrm>
            <a:off x="1222994" y="85986"/>
            <a:ext cx="7921006" cy="954107"/>
          </a:xfrm>
          <a:prstGeom prst="rect">
            <a:avLst/>
          </a:prstGeom>
          <a:noFill/>
        </p:spPr>
        <p:txBody>
          <a:bodyPr wrap="square" rtlCol="0">
            <a:spAutoFit/>
          </a:bodyPr>
          <a:lstStyle/>
          <a:p>
            <a:pPr marL="892175" indent="-892175" algn="r" rtl="0"/>
            <a:r>
              <a:rPr lang="az" sz="2800" b="0" i="0" u="none" baseline="0">
                <a:solidFill>
                  <a:schemeClr val="bg1"/>
                </a:solidFill>
                <a:latin typeface="Verdana" panose="020B0604030504040204" pitchFamily="34" charset="0"/>
                <a:ea typeface="Verdana" panose="020B0604030504040204" pitchFamily="34" charset="0"/>
                <a:cs typeface="Arial" panose="020B0604020202020204" pitchFamily="34" charset="0"/>
              </a:rPr>
              <a:t>Budapeşt Konvensiyası: </a:t>
            </a:r>
          </a:p>
          <a:p>
            <a:pPr marL="892175" indent="-892175" algn="r" rtl="0"/>
            <a:r>
              <a:rPr lang="az" sz="2800" b="0" i="0" u="none" baseline="0">
                <a:solidFill>
                  <a:schemeClr val="bg1"/>
                </a:solidFill>
                <a:latin typeface="Verdana" panose="020B0604030504040204" pitchFamily="34" charset="0"/>
                <a:ea typeface="Verdana" panose="020B0604030504040204" pitchFamily="34" charset="0"/>
                <a:cs typeface="Arial" panose="020B0604020202020204" pitchFamily="34" charset="0"/>
              </a:rPr>
              <a:t>beynəlxalq əməkdaşlıq prinsipi</a:t>
            </a:r>
          </a:p>
        </p:txBody>
      </p:sp>
      <p:sp>
        <p:nvSpPr>
          <p:cNvPr id="6" name="TextBox 5"/>
          <p:cNvSpPr txBox="1"/>
          <p:nvPr/>
        </p:nvSpPr>
        <p:spPr>
          <a:xfrm>
            <a:off x="228600" y="1088371"/>
            <a:ext cx="8686800" cy="5401479"/>
          </a:xfrm>
          <a:prstGeom prst="rect">
            <a:avLst/>
          </a:prstGeom>
          <a:noFill/>
          <a:ln>
            <a:noFill/>
          </a:ln>
        </p:spPr>
        <p:txBody>
          <a:bodyPr wrap="square" rtlCol="0">
            <a:spAutoFit/>
          </a:bodyPr>
          <a:lstStyle/>
          <a:p>
            <a:pPr marL="342900" indent="-342900" algn="just" rtl="0">
              <a:spcAft>
                <a:spcPts val="1200"/>
              </a:spcAft>
              <a:buFont typeface="Arial" panose="020B0604020202020204" pitchFamily="34" charset="0"/>
              <a:buChar char="•"/>
            </a:pPr>
            <a:r>
              <a:rPr lang="az" sz="1900" b="1" i="0" u="none" baseline="0" dirty="0">
                <a:cs typeface="Arial" panose="020B0604020202020204" pitchFamily="34" charset="0"/>
              </a:rPr>
              <a:t>“Mümkün olan ən geniş miqyaslı” əməkdaşlıq</a:t>
            </a:r>
          </a:p>
          <a:p>
            <a:pPr marL="342900" indent="-342900" algn="just" rtl="0">
              <a:spcAft>
                <a:spcPts val="600"/>
              </a:spcAft>
              <a:buFont typeface="Arial" panose="020B0604020202020204" pitchFamily="34" charset="0"/>
              <a:buChar char="•"/>
            </a:pPr>
            <a:r>
              <a:rPr lang="az" sz="1900" b="1" i="0" u="none" baseline="0" dirty="0">
                <a:cs typeface="Arial" panose="020B0604020202020204" pitchFamily="34" charset="0"/>
              </a:rPr>
              <a:t>Bütün kompüterlər əlaqədar</a:t>
            </a:r>
            <a:r>
              <a:rPr lang="az" sz="1900" b="0" i="0" u="none" baseline="0" dirty="0">
                <a:cs typeface="Arial" panose="020B0604020202020204" pitchFamily="34" charset="0"/>
              </a:rPr>
              <a:t> cinayətlər və elektron sübutlar üzrə əməkdaşlıq;</a:t>
            </a:r>
          </a:p>
          <a:p>
            <a:pPr marL="342900" indent="-342900" algn="just" rtl="0">
              <a:spcAft>
                <a:spcPts val="600"/>
              </a:spcAft>
              <a:buFont typeface="Arial" panose="020B0604020202020204" pitchFamily="34" charset="0"/>
              <a:buChar char="•"/>
            </a:pPr>
            <a:r>
              <a:rPr lang="az" sz="1900" b="1" i="0" u="none" baseline="0" dirty="0">
                <a:cs typeface="Arial" panose="020B0604020202020204" pitchFamily="34" charset="0"/>
              </a:rPr>
              <a:t>Əməkdaşlıq</a:t>
            </a:r>
            <a:r>
              <a:rPr lang="az" sz="1900" b="0" i="0" u="none" baseline="0" dirty="0">
                <a:cs typeface="Arial" panose="020B0604020202020204" pitchFamily="34" charset="0"/>
              </a:rPr>
              <a:t> həm Konvensiyaya, həm də aşağıdakılara </a:t>
            </a:r>
            <a:r>
              <a:rPr lang="az" sz="1900" b="1" i="0" u="none" baseline="0" dirty="0">
                <a:cs typeface="Arial" panose="020B0604020202020204" pitchFamily="34" charset="0"/>
              </a:rPr>
              <a:t>əsaslanır</a:t>
            </a:r>
            <a:r>
              <a:rPr lang="az" sz="1900" b="0" i="0" u="none" baseline="0" dirty="0">
                <a:cs typeface="Arial" panose="020B0604020202020204" pitchFamily="34" charset="0"/>
              </a:rPr>
              <a:t>:</a:t>
            </a:r>
          </a:p>
          <a:p>
            <a:pPr lvl="1" algn="just" rtl="0">
              <a:spcAft>
                <a:spcPts val="600"/>
              </a:spcAft>
            </a:pPr>
            <a:r>
              <a:rPr lang="az" sz="1900" b="0" i="0" u="none" baseline="0" dirty="0">
                <a:cs typeface="Arial" panose="020B0604020202020204" pitchFamily="34" charset="0"/>
              </a:rPr>
              <a:t>cinayət işləri üzrə beynəlxalq əməkdaşlıq haqqında müvafiq beynəlxalq sənədlərin tətbiqi;</a:t>
            </a:r>
          </a:p>
          <a:p>
            <a:pPr lvl="1" algn="just" rtl="0">
              <a:spcAft>
                <a:spcPts val="600"/>
              </a:spcAft>
            </a:pPr>
            <a:r>
              <a:rPr lang="az" sz="1900" b="0" i="0" u="none" baseline="0" dirty="0">
                <a:cs typeface="Arial" panose="020B0604020202020204" pitchFamily="34" charset="0"/>
              </a:rPr>
              <a:t>uyğun və ya qarşılıqlı qanunvericilik əsasında razılaşdırılmış mexanizmlər</a:t>
            </a:r>
          </a:p>
          <a:p>
            <a:pPr lvl="1" algn="just" rtl="0">
              <a:spcAft>
                <a:spcPts val="600"/>
              </a:spcAft>
            </a:pPr>
            <a:r>
              <a:rPr lang="az" sz="1900" b="0" i="0" u="none" baseline="0" dirty="0">
                <a:cs typeface="Arial" panose="020B0604020202020204" pitchFamily="34" charset="0"/>
              </a:rPr>
              <a:t>ölkədaxili qanunlar.</a:t>
            </a:r>
            <a:endParaRPr lang="az" sz="1900" b="1" dirty="0">
              <a:cs typeface="Arial" panose="020B0604020202020204" pitchFamily="34" charset="0"/>
            </a:endParaRPr>
          </a:p>
          <a:p>
            <a:pPr marL="342900" lvl="1" indent="-342900" algn="just" rtl="0">
              <a:spcAft>
                <a:spcPts val="600"/>
              </a:spcAft>
              <a:buFont typeface="Arial" panose="020B0604020202020204" pitchFamily="34" charset="0"/>
              <a:buChar char="•"/>
            </a:pPr>
            <a:r>
              <a:rPr lang="az" sz="1900" b="1" i="0" u="none" baseline="0" dirty="0">
                <a:cs typeface="Arial" panose="020B0604020202020204" pitchFamily="34" charset="0"/>
              </a:rPr>
              <a:t>Qarşılıqlı hüquqi yardım prinsipləri:</a:t>
            </a:r>
          </a:p>
          <a:p>
            <a:pPr marL="457200" lvl="2" algn="just" rtl="0">
              <a:spcAft>
                <a:spcPts val="600"/>
              </a:spcAft>
            </a:pPr>
            <a:r>
              <a:rPr lang="az" sz="1900" b="0" i="0" u="none" baseline="0" dirty="0">
                <a:cs typeface="Arial" panose="020B0604020202020204" pitchFamily="34" charset="0"/>
              </a:rPr>
              <a:t>Konvensiyanın 29-35-ci maddələri çərçivəsindəki tədbirlər üçün milli hüquqi baza;</a:t>
            </a:r>
          </a:p>
          <a:p>
            <a:pPr marL="457200" lvl="2" algn="just" rtl="0">
              <a:spcAft>
                <a:spcPts val="600"/>
              </a:spcAft>
            </a:pPr>
            <a:r>
              <a:rPr lang="az" sz="1900" b="0" i="0" u="none" baseline="0" dirty="0">
                <a:cs typeface="Arial" panose="020B0604020202020204" pitchFamily="34" charset="0"/>
              </a:rPr>
              <a:t>operativ məlumat mübadiləsi vasitələrindən istifadə;</a:t>
            </a:r>
          </a:p>
          <a:p>
            <a:pPr marL="457200" lvl="2" algn="just" rtl="0">
              <a:spcAft>
                <a:spcPts val="600"/>
              </a:spcAft>
            </a:pPr>
            <a:r>
              <a:rPr lang="az" sz="1900" b="0" i="0" u="none" baseline="0" dirty="0">
                <a:cs typeface="Arial" panose="020B0604020202020204" pitchFamily="34" charset="0"/>
              </a:rPr>
              <a:t>Qarşılıqlı hüquqi yardım haqqında müqavilə və ölkədaxili qanunvericiliyin şərtlərinə uyğun olaraq;</a:t>
            </a:r>
          </a:p>
          <a:p>
            <a:pPr marL="457200" lvl="2" algn="just" rtl="0">
              <a:spcAft>
                <a:spcPts val="600"/>
              </a:spcAft>
            </a:pPr>
            <a:r>
              <a:rPr lang="az" sz="1900" b="0" i="0" u="none" baseline="0" dirty="0">
                <a:cs typeface="Arial" panose="020B0604020202020204" pitchFamily="34" charset="0"/>
              </a:rPr>
              <a:t>hər iki Tərəfdə cəzalandırılan cinayət prinsipinə əsaslanma.</a:t>
            </a:r>
          </a:p>
          <a:p>
            <a:pPr marL="347663" lvl="1" indent="-342900" algn="just" rtl="0">
              <a:spcAft>
                <a:spcPts val="600"/>
              </a:spcAft>
              <a:buFont typeface="Arial" panose="020B0604020202020204" pitchFamily="34" charset="0"/>
              <a:buChar char="•"/>
            </a:pPr>
            <a:r>
              <a:rPr lang="az" sz="1900" b="0" i="0" u="none" baseline="0" dirty="0">
                <a:cs typeface="Arial" panose="020B0604020202020204" pitchFamily="34" charset="0"/>
              </a:rPr>
              <a:t>Müvafiq müqavilə mövcud olmadıqda, </a:t>
            </a:r>
            <a:r>
              <a:rPr lang="az" sz="1900" b="1" i="0" u="none" baseline="0" dirty="0">
                <a:cs typeface="Arial" panose="020B0604020202020204" pitchFamily="34" charset="0"/>
              </a:rPr>
              <a:t>mümkün qarşılıqlı hüquqi yardım</a:t>
            </a:r>
            <a:r>
              <a:rPr lang="az" sz="1900" b="0" i="0" u="none" baseline="0" dirty="0">
                <a:cs typeface="Arial" panose="020B0604020202020204" pitchFamily="34" charset="0"/>
              </a:rPr>
              <a:t> (Maddə 27)</a:t>
            </a:r>
          </a:p>
        </p:txBody>
      </p:sp>
      <p:sp>
        <p:nvSpPr>
          <p:cNvPr id="17" name="Slide Number Placeholder 1">
            <a:extLst>
              <a:ext uri="{FF2B5EF4-FFF2-40B4-BE49-F238E27FC236}">
                <a16:creationId xmlns="" xmlns:a16="http://schemas.microsoft.com/office/drawing/2014/main" id="{4B66B4AB-A4EC-4F59-9260-BCD61587CD80}"/>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16</a:t>
            </a:fld>
            <a:endParaRPr lang="az" dirty="0"/>
          </a:p>
        </p:txBody>
      </p:sp>
    </p:spTree>
    <p:extLst>
      <p:ext uri="{BB962C8B-B14F-4D97-AF65-F5344CB8AC3E}">
        <p14:creationId xmlns:p14="http://schemas.microsoft.com/office/powerpoint/2010/main" val="8308516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6" name="TextBox 5"/>
          <p:cNvSpPr txBox="1"/>
          <p:nvPr/>
        </p:nvSpPr>
        <p:spPr>
          <a:xfrm>
            <a:off x="330548" y="1343814"/>
            <a:ext cx="8482904" cy="4170372"/>
          </a:xfrm>
          <a:prstGeom prst="rect">
            <a:avLst/>
          </a:prstGeom>
          <a:noFill/>
          <a:ln>
            <a:noFill/>
          </a:ln>
        </p:spPr>
        <p:txBody>
          <a:bodyPr wrap="square" rtlCol="0">
            <a:spAutoFit/>
          </a:bodyPr>
          <a:lstStyle/>
          <a:p>
            <a:pPr marL="342900" indent="-342900" algn="just" rtl="0">
              <a:spcAft>
                <a:spcPts val="1200"/>
              </a:spcAft>
              <a:buFont typeface="Arial" panose="020B0604020202020204" pitchFamily="34" charset="0"/>
              <a:buChar char="•"/>
            </a:pPr>
            <a:r>
              <a:rPr lang="az" sz="2000" b="1" i="0" u="none" baseline="0">
                <a:cs typeface="Arial" panose="020B0604020202020204" pitchFamily="34" charset="0"/>
              </a:rPr>
              <a:t>Kompüterdə saxlanan verilənlərin mühafizəsinin təxirəsalınmaz təminatı </a:t>
            </a:r>
            <a:r>
              <a:rPr lang="az" sz="2000" b="0" i="0" u="none" baseline="0">
                <a:cs typeface="Arial" panose="020B0604020202020204" pitchFamily="34" charset="0"/>
              </a:rPr>
              <a:t>(Maddə 29)</a:t>
            </a:r>
          </a:p>
          <a:p>
            <a:pPr lvl="1" algn="just" rtl="0">
              <a:spcAft>
                <a:spcPts val="600"/>
              </a:spcAft>
            </a:pPr>
            <a:r>
              <a:rPr lang="az" b="0" i="0" u="none" baseline="0">
                <a:cs typeface="Arial" panose="020B0604020202020204" pitchFamily="34" charset="0"/>
              </a:rPr>
              <a:t>Müvafiq ölkədaxili səlahiyyətlərin beynəlxalq kontekstə daşınması;</a:t>
            </a:r>
          </a:p>
          <a:p>
            <a:pPr lvl="1" algn="just" rtl="0">
              <a:spcAft>
                <a:spcPts val="600"/>
              </a:spcAft>
            </a:pPr>
            <a:r>
              <a:rPr lang="az" b="0" i="0" u="none" baseline="0">
                <a:cs typeface="Arial" panose="020B0604020202020204" pitchFamily="34" charset="0"/>
              </a:rPr>
              <a:t>İki tərəfdə də cəzalandırılan cinayət şərti yalnız müstəsna hallarda tətbiq edilir;</a:t>
            </a:r>
          </a:p>
          <a:p>
            <a:pPr lvl="1" algn="just" rtl="0">
              <a:spcAft>
                <a:spcPts val="600"/>
              </a:spcAft>
            </a:pPr>
            <a:r>
              <a:rPr lang="az" b="0" i="0" u="none" baseline="0">
                <a:cs typeface="Arial" panose="020B0604020202020204" pitchFamily="34" charset="0"/>
              </a:rPr>
              <a:t>İnformasiyanın faktiki açıqlanması QHY tələb edən sonrakı mərhələdir.</a:t>
            </a:r>
          </a:p>
          <a:p>
            <a:pPr marL="342900" lvl="1" indent="-342900" algn="just" rtl="0">
              <a:spcAft>
                <a:spcPts val="600"/>
              </a:spcAft>
              <a:buFont typeface="Arial" panose="020B0604020202020204" pitchFamily="34" charset="0"/>
              <a:buChar char="•"/>
            </a:pPr>
            <a:r>
              <a:rPr lang="az" sz="2000" b="1" i="0" u="none" baseline="0">
                <a:cs typeface="Arial" panose="020B0604020202020204" pitchFamily="34" charset="0"/>
              </a:rPr>
              <a:t>Saxlanılan trafik verilənlərinin təxirəsalınmaz açıqlanması </a:t>
            </a:r>
            <a:r>
              <a:rPr lang="az" sz="2000" b="0" i="0" u="none" baseline="0">
                <a:cs typeface="Arial" panose="020B0604020202020204" pitchFamily="34" charset="0"/>
              </a:rPr>
              <a:t>(Maddə 30)</a:t>
            </a:r>
          </a:p>
          <a:p>
            <a:pPr marL="342900" lvl="1" indent="-342900" algn="just" rtl="0">
              <a:spcAft>
                <a:spcPts val="600"/>
              </a:spcAft>
              <a:buFont typeface="Arial" panose="020B0604020202020204" pitchFamily="34" charset="0"/>
              <a:buChar char="•"/>
            </a:pPr>
            <a:r>
              <a:rPr lang="az" sz="2000" b="1" i="0" u="none" baseline="0">
                <a:cs typeface="Arial" panose="020B0604020202020204" pitchFamily="34" charset="0"/>
              </a:rPr>
              <a:t>Saxlanılan kompüter verilənlərinə daxil olma ilə bağlı qarşılıqlı yardım </a:t>
            </a:r>
            <a:r>
              <a:rPr lang="az" sz="2000" b="0" i="0" u="none" baseline="0">
                <a:cs typeface="Arial" panose="020B0604020202020204" pitchFamily="34" charset="0"/>
              </a:rPr>
              <a:t>(Maddə 31</a:t>
            </a:r>
          </a:p>
          <a:p>
            <a:pPr marL="342900" lvl="1" indent="-342900" algn="just" rtl="0">
              <a:spcAft>
                <a:spcPts val="600"/>
              </a:spcAft>
              <a:buFont typeface="Arial" panose="020B0604020202020204" pitchFamily="34" charset="0"/>
              <a:buChar char="•"/>
            </a:pPr>
            <a:r>
              <a:rPr lang="az" sz="2000" b="1" i="0" u="none" baseline="0">
                <a:cs typeface="Arial" panose="020B0604020202020204" pitchFamily="34" charset="0"/>
              </a:rPr>
              <a:t>Müvafiq razılıq əsasında saxlanılan kompüter verilənlərinə və ya ümumi məlumatlara transsərhəd daxil olma </a:t>
            </a:r>
            <a:r>
              <a:rPr lang="az" sz="2000" b="0" i="0" u="none" baseline="0">
                <a:cs typeface="Arial" panose="020B0604020202020204" pitchFamily="34" charset="0"/>
              </a:rPr>
              <a:t>(Maddə 32)</a:t>
            </a:r>
          </a:p>
          <a:p>
            <a:pPr marL="342900" lvl="1" indent="-342900" algn="just" rtl="0">
              <a:spcAft>
                <a:spcPts val="600"/>
              </a:spcAft>
              <a:buFont typeface="Arial" panose="020B0604020202020204" pitchFamily="34" charset="0"/>
              <a:buChar char="•"/>
            </a:pPr>
            <a:r>
              <a:rPr lang="az" sz="2000" b="1" i="0" u="none" baseline="0">
                <a:cs typeface="Arial" panose="020B0604020202020204" pitchFamily="34" charset="0"/>
              </a:rPr>
              <a:t>Verilənlərin ələ keçirilməsi üçün qarşılıqlı yardım </a:t>
            </a:r>
            <a:r>
              <a:rPr lang="az" sz="2000" b="0" i="0" u="none" baseline="0">
                <a:cs typeface="Arial" panose="020B0604020202020204" pitchFamily="34" charset="0"/>
              </a:rPr>
              <a:t>(Maddə 33 və 34)</a:t>
            </a:r>
          </a:p>
          <a:p>
            <a:pPr marL="342900" lvl="1" indent="-342900" algn="just" rtl="0">
              <a:spcAft>
                <a:spcPts val="600"/>
              </a:spcAft>
              <a:buFont typeface="Arial" panose="020B0604020202020204" pitchFamily="34" charset="0"/>
              <a:buChar char="•"/>
            </a:pPr>
            <a:r>
              <a:rPr lang="az" sz="2000" b="1" i="0" u="none" baseline="0">
                <a:cs typeface="Arial" panose="020B0604020202020204" pitchFamily="34" charset="0"/>
              </a:rPr>
              <a:t>koordinasiya mərkəzlərinin 24/7 şəbəkəsi</a:t>
            </a:r>
            <a:r>
              <a:rPr lang="az" sz="2000" b="0" i="0" u="none" baseline="0">
                <a:cs typeface="Arial" panose="020B0604020202020204" pitchFamily="34" charset="0"/>
              </a:rPr>
              <a:t>: mövcud digər əməkdaşlıq kanallarını əvəz etmir, onları tamamlayır (Maddə 35)</a:t>
            </a:r>
          </a:p>
        </p:txBody>
      </p:sp>
      <p:sp>
        <p:nvSpPr>
          <p:cNvPr id="17" name="Slide Number Placeholder 1">
            <a:extLst>
              <a:ext uri="{FF2B5EF4-FFF2-40B4-BE49-F238E27FC236}">
                <a16:creationId xmlns="" xmlns:a16="http://schemas.microsoft.com/office/drawing/2014/main" id="{0F4ACEB7-7608-43E7-81E2-E71DE26A6EE3}"/>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17</a:t>
            </a:fld>
            <a:endParaRPr lang="az" dirty="0"/>
          </a:p>
        </p:txBody>
      </p:sp>
      <p:sp>
        <p:nvSpPr>
          <p:cNvPr id="19" name="TextBox 18">
            <a:extLst>
              <a:ext uri="{FF2B5EF4-FFF2-40B4-BE49-F238E27FC236}">
                <a16:creationId xmlns="" xmlns:a16="http://schemas.microsoft.com/office/drawing/2014/main" id="{10BBB239-1CA0-442E-855E-6CC9486F4FD1}"/>
              </a:ext>
            </a:extLst>
          </p:cNvPr>
          <p:cNvSpPr txBox="1"/>
          <p:nvPr/>
        </p:nvSpPr>
        <p:spPr>
          <a:xfrm>
            <a:off x="1222994" y="85986"/>
            <a:ext cx="7921006" cy="954107"/>
          </a:xfrm>
          <a:prstGeom prst="rect">
            <a:avLst/>
          </a:prstGeom>
          <a:noFill/>
        </p:spPr>
        <p:txBody>
          <a:bodyPr wrap="square" rtlCol="0">
            <a:spAutoFit/>
          </a:bodyPr>
          <a:lstStyle/>
          <a:p>
            <a:pPr marL="892175" indent="-892175" algn="r" rtl="0"/>
            <a:r>
              <a:rPr lang="az" sz="2800" b="0" i="0" u="none" baseline="0">
                <a:solidFill>
                  <a:schemeClr val="bg1"/>
                </a:solidFill>
                <a:latin typeface="Verdana" panose="020B0604030504040204" pitchFamily="34" charset="0"/>
                <a:ea typeface="Verdana" panose="020B0604030504040204" pitchFamily="34" charset="0"/>
                <a:cs typeface="Arial" panose="020B0604020202020204" pitchFamily="34" charset="0"/>
              </a:rPr>
              <a:t>Budapeşt Konvensiyası: </a:t>
            </a:r>
          </a:p>
          <a:p>
            <a:pPr marL="892175" indent="-892175" algn="r" rtl="0"/>
            <a:r>
              <a:rPr lang="az" sz="2800" b="0" i="0" u="none" baseline="0">
                <a:solidFill>
                  <a:schemeClr val="bg1"/>
                </a:solidFill>
                <a:latin typeface="Verdana" panose="020B0604030504040204" pitchFamily="34" charset="0"/>
                <a:ea typeface="Verdana" panose="020B0604030504040204" pitchFamily="34" charset="0"/>
                <a:cs typeface="Arial" panose="020B0604020202020204" pitchFamily="34" charset="0"/>
              </a:rPr>
              <a:t>beynəlxalq əməkdaşlıq prinsipi</a:t>
            </a:r>
          </a:p>
        </p:txBody>
      </p:sp>
    </p:spTree>
    <p:extLst>
      <p:ext uri="{BB962C8B-B14F-4D97-AF65-F5344CB8AC3E}">
        <p14:creationId xmlns:p14="http://schemas.microsoft.com/office/powerpoint/2010/main" val="32107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1713390" y="114659"/>
            <a:ext cx="743061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rPr>
              <a:t>Qarşılıqlı hüquqi yardım sazişləri</a:t>
            </a:r>
            <a:endParaRPr lang="az" sz="3200" dirty="0">
              <a:latin typeface="Verdana" panose="020B0604030504040204" pitchFamily="34" charset="0"/>
              <a:ea typeface="Verdana" panose="020B0604030504040204" pitchFamily="34" charset="0"/>
            </a:endParaRPr>
          </a:p>
        </p:txBody>
      </p:sp>
      <p:sp>
        <p:nvSpPr>
          <p:cNvPr id="7" name="Rectangle 6">
            <a:extLst>
              <a:ext uri="{FF2B5EF4-FFF2-40B4-BE49-F238E27FC236}">
                <a16:creationId xmlns="" xmlns:a16="http://schemas.microsoft.com/office/drawing/2014/main" id="{1FCE5F71-B62F-4840-AD46-7690CB1F70D4}"/>
              </a:ext>
            </a:extLst>
          </p:cNvPr>
          <p:cNvSpPr/>
          <p:nvPr/>
        </p:nvSpPr>
        <p:spPr>
          <a:xfrm>
            <a:off x="210321" y="1598539"/>
            <a:ext cx="4572000" cy="4154984"/>
          </a:xfrm>
          <a:prstGeom prst="rect">
            <a:avLst/>
          </a:prstGeom>
        </p:spPr>
        <p:txBody>
          <a:bodyPr>
            <a:spAutoFit/>
          </a:bodyPr>
          <a:lstStyle/>
          <a:p>
            <a:pPr marL="342900" indent="-342900" algn="just" rtl="0">
              <a:buFont typeface="Arial" panose="020B0604020202020204" pitchFamily="34" charset="0"/>
              <a:buChar char="•"/>
            </a:pPr>
            <a:r>
              <a:rPr lang="az" sz="2200" b="0" i="0" u="none" baseline="0"/>
              <a:t>İki və ya daha çox ölkə arasında </a:t>
            </a:r>
            <a:r>
              <a:rPr lang="az" sz="2200" b="1" i="0" u="none" baseline="0"/>
              <a:t>rəsmi əməkdaşlıq</a:t>
            </a:r>
          </a:p>
          <a:p>
            <a:pPr marL="342900" indent="-342900" algn="just" rtl="0">
              <a:buFont typeface="Arial" panose="020B0604020202020204" pitchFamily="34" charset="0"/>
              <a:buChar char="•"/>
            </a:pPr>
            <a:endParaRPr lang="az" sz="2200" dirty="0"/>
          </a:p>
          <a:p>
            <a:pPr marL="342900" indent="-342900" algn="just" rtl="0">
              <a:buFont typeface="Arial" panose="020B0604020202020204" pitchFamily="34" charset="0"/>
              <a:buChar char="•"/>
            </a:pPr>
            <a:r>
              <a:rPr lang="az" sz="2200" b="0" i="0" u="none" baseline="0"/>
              <a:t>Məlumatların toplanması və mübadiləsi haqqında </a:t>
            </a:r>
            <a:r>
              <a:rPr lang="az" sz="2200" b="1" i="0" u="none" baseline="0"/>
              <a:t>müddəalar daxildir</a:t>
            </a:r>
          </a:p>
          <a:p>
            <a:pPr marL="342900" indent="-342900" algn="just" rtl="0">
              <a:buFont typeface="Arial" panose="020B0604020202020204" pitchFamily="34" charset="0"/>
              <a:buChar char="•"/>
            </a:pPr>
            <a:endParaRPr lang="az" sz="2200" dirty="0"/>
          </a:p>
          <a:p>
            <a:pPr marL="342900" indent="-342900" algn="just" rtl="0">
              <a:buFont typeface="Arial" panose="020B0604020202020204" pitchFamily="34" charset="0"/>
              <a:buChar char="•"/>
            </a:pPr>
            <a:r>
              <a:rPr lang="az" sz="2200" b="0" i="0" u="none" baseline="0"/>
              <a:t>Sorğuların rədd edilə biləcəyi </a:t>
            </a:r>
            <a:r>
              <a:rPr lang="az" sz="2200" b="1" i="0" u="none" baseline="0"/>
              <a:t>vəziyyətlər nəzərdə tutulur</a:t>
            </a:r>
          </a:p>
          <a:p>
            <a:pPr marL="342900" indent="-342900" algn="just" rtl="0">
              <a:buFont typeface="Arial" panose="020B0604020202020204" pitchFamily="34" charset="0"/>
              <a:buChar char="•"/>
            </a:pPr>
            <a:endParaRPr lang="az" sz="2200" dirty="0"/>
          </a:p>
          <a:p>
            <a:pPr marL="342900" indent="-342900" algn="just" rtl="0">
              <a:buFont typeface="Arial" panose="020B0604020202020204" pitchFamily="34" charset="0"/>
              <a:buChar char="•"/>
            </a:pPr>
            <a:r>
              <a:rPr lang="az" sz="2200" b="0" i="0" u="none" baseline="0"/>
              <a:t>Yardım sorğuları göndərilən zaman əməl edilməli olan </a:t>
            </a:r>
            <a:r>
              <a:rPr lang="az" sz="2200" b="1" i="0" u="none" baseline="0"/>
              <a:t>tələblər nəzərdə tutur</a:t>
            </a:r>
            <a:r>
              <a:rPr lang="az" sz="2200" b="0" i="0" u="none" baseline="0"/>
              <a:t> </a:t>
            </a:r>
          </a:p>
        </p:txBody>
      </p:sp>
      <p:pic>
        <p:nvPicPr>
          <p:cNvPr id="6" name="Picture 5">
            <a:extLst>
              <a:ext uri="{FF2B5EF4-FFF2-40B4-BE49-F238E27FC236}">
                <a16:creationId xmlns="" xmlns:a16="http://schemas.microsoft.com/office/drawing/2014/main" id="{79F931E1-1B62-F54C-92E1-046244028186}"/>
              </a:ext>
            </a:extLst>
          </p:cNvPr>
          <p:cNvPicPr>
            <a:picLocks noChangeAspect="1"/>
          </p:cNvPicPr>
          <p:nvPr/>
        </p:nvPicPr>
        <p:blipFill>
          <a:blip r:embed="rId3"/>
          <a:stretch>
            <a:fillRect/>
          </a:stretch>
        </p:blipFill>
        <p:spPr>
          <a:xfrm>
            <a:off x="5235421" y="2539920"/>
            <a:ext cx="3787035" cy="2272221"/>
          </a:xfrm>
          <a:prstGeom prst="rect">
            <a:avLst/>
          </a:prstGeom>
        </p:spPr>
      </p:pic>
      <p:sp>
        <p:nvSpPr>
          <p:cNvPr id="12" name="Slide Number Placeholder 1">
            <a:extLst>
              <a:ext uri="{FF2B5EF4-FFF2-40B4-BE49-F238E27FC236}">
                <a16:creationId xmlns="" xmlns:a16="http://schemas.microsoft.com/office/drawing/2014/main" id="{78BB3433-60AA-4807-A6CA-2D20473EF06F}"/>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18</a:t>
            </a:fld>
            <a:endParaRPr lang="az" dirty="0"/>
          </a:p>
        </p:txBody>
      </p:sp>
    </p:spTree>
    <p:extLst>
      <p:ext uri="{BB962C8B-B14F-4D97-AF65-F5344CB8AC3E}">
        <p14:creationId xmlns:p14="http://schemas.microsoft.com/office/powerpoint/2010/main" val="23588014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7" name="Rectangle 6">
            <a:extLst>
              <a:ext uri="{FF2B5EF4-FFF2-40B4-BE49-F238E27FC236}">
                <a16:creationId xmlns="" xmlns:a16="http://schemas.microsoft.com/office/drawing/2014/main" id="{1FCE5F71-B62F-4840-AD46-7690CB1F70D4}"/>
              </a:ext>
            </a:extLst>
          </p:cNvPr>
          <p:cNvSpPr/>
          <p:nvPr/>
        </p:nvSpPr>
        <p:spPr>
          <a:xfrm>
            <a:off x="121544" y="1423848"/>
            <a:ext cx="4572000" cy="4832092"/>
          </a:xfrm>
          <a:prstGeom prst="rect">
            <a:avLst/>
          </a:prstGeom>
        </p:spPr>
        <p:txBody>
          <a:bodyPr>
            <a:spAutoFit/>
          </a:bodyPr>
          <a:lstStyle/>
          <a:p>
            <a:pPr marL="342900" indent="-342900" algn="just" rtl="0">
              <a:buFont typeface="Arial" panose="020B0604020202020204" pitchFamily="34" charset="0"/>
              <a:buChar char="•"/>
            </a:pPr>
            <a:r>
              <a:rPr lang="az" sz="2200" b="1" i="0" u="none" baseline="0"/>
              <a:t>Ölkədaxili qanunvericilik </a:t>
            </a:r>
            <a:r>
              <a:rPr lang="az" sz="2200" b="0" i="0" u="none" baseline="0"/>
              <a:t>qarşılıqlı hüquqi yardım haqqında saziş olsa da, olmasa da, ölkələrlə əməkdaşlıq </a:t>
            </a:r>
            <a:r>
              <a:rPr lang="az" sz="2200" b="1" i="0" u="none" baseline="0"/>
              <a:t>mexanizmləri nəzərdə tuta bilər</a:t>
            </a:r>
            <a:r>
              <a:rPr lang="az" sz="2200" b="0" i="0" u="none" baseline="0"/>
              <a:t>.</a:t>
            </a:r>
          </a:p>
          <a:p>
            <a:pPr marL="342900" indent="-342900" algn="just" rtl="0">
              <a:buFont typeface="Arial" panose="020B0604020202020204" pitchFamily="34" charset="0"/>
              <a:buChar char="•"/>
            </a:pPr>
            <a:endParaRPr lang="az" sz="2200" dirty="0"/>
          </a:p>
          <a:p>
            <a:pPr marL="342900" indent="-342900" algn="just" rtl="0">
              <a:buFont typeface="Arial" panose="020B0604020202020204" pitchFamily="34" charset="0"/>
              <a:buChar char="•"/>
            </a:pPr>
            <a:r>
              <a:rPr lang="az" sz="2200" b="1" i="0" u="none" baseline="0"/>
              <a:t>Bu qanunlara </a:t>
            </a:r>
            <a:r>
              <a:rPr lang="az" sz="2200" b="0" i="0" u="none" baseline="0"/>
              <a:t>saxlanan verilənlərin operativ mühafizəsi, verilənlərin axtarışı və götürülməsi, məlumatlarının məzununun ələ keçirilməsi, trafik verilənlərinin toplanması üçün sorğuların verilməsi və yerinə yetirilməsi daxil olmaqla, müxtəlif sahələrdə əməkdaşlığa imkan verən </a:t>
            </a:r>
            <a:r>
              <a:rPr lang="az" sz="2200" b="1" i="0" u="none" baseline="0"/>
              <a:t>müddəalar daxil ola bilər</a:t>
            </a:r>
          </a:p>
          <a:p>
            <a:pPr marL="800100" lvl="1" indent="-342900" algn="l" rtl="0">
              <a:buFont typeface="Wingdings" pitchFamily="2" charset="2"/>
              <a:buChar char="ü"/>
            </a:pPr>
            <a:endParaRPr lang="az" sz="2200" dirty="0"/>
          </a:p>
        </p:txBody>
      </p:sp>
      <p:pic>
        <p:nvPicPr>
          <p:cNvPr id="8" name="Picture 7">
            <a:extLst>
              <a:ext uri="{FF2B5EF4-FFF2-40B4-BE49-F238E27FC236}">
                <a16:creationId xmlns="" xmlns:a16="http://schemas.microsoft.com/office/drawing/2014/main" id="{6D3825B6-9D54-6D49-A219-6B069AE55BDA}"/>
              </a:ext>
            </a:extLst>
          </p:cNvPr>
          <p:cNvPicPr>
            <a:picLocks noChangeAspect="1"/>
          </p:cNvPicPr>
          <p:nvPr/>
        </p:nvPicPr>
        <p:blipFill>
          <a:blip r:embed="rId3"/>
          <a:stretch>
            <a:fillRect/>
          </a:stretch>
        </p:blipFill>
        <p:spPr>
          <a:xfrm>
            <a:off x="4904738" y="2867304"/>
            <a:ext cx="4117718" cy="1945180"/>
          </a:xfrm>
          <a:prstGeom prst="rect">
            <a:avLst/>
          </a:prstGeom>
        </p:spPr>
      </p:pic>
      <p:sp>
        <p:nvSpPr>
          <p:cNvPr id="16" name="Slide Number Placeholder 1">
            <a:extLst>
              <a:ext uri="{FF2B5EF4-FFF2-40B4-BE49-F238E27FC236}">
                <a16:creationId xmlns="" xmlns:a16="http://schemas.microsoft.com/office/drawing/2014/main" id="{EED91F3C-2E27-4822-B04B-2E33B178B5EF}"/>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19</a:t>
            </a:fld>
            <a:endParaRPr lang="az" dirty="0"/>
          </a:p>
        </p:txBody>
      </p:sp>
      <p:sp>
        <p:nvSpPr>
          <p:cNvPr id="19" name="Rectangle 18">
            <a:extLst>
              <a:ext uri="{FF2B5EF4-FFF2-40B4-BE49-F238E27FC236}">
                <a16:creationId xmlns="" xmlns:a16="http://schemas.microsoft.com/office/drawing/2014/main" id="{E678CF14-65FB-42CF-9CA4-15D646BDDABF}"/>
              </a:ext>
            </a:extLst>
          </p:cNvPr>
          <p:cNvSpPr/>
          <p:nvPr/>
        </p:nvSpPr>
        <p:spPr>
          <a:xfrm>
            <a:off x="1713390" y="114659"/>
            <a:ext cx="743061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rPr>
              <a:t>Qarşılıqlı hüquqi yardım sazişləri</a:t>
            </a:r>
            <a:endParaRPr lang="az" sz="32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8340042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lgn="r" rtl="0"/>
            <a:fld id="{B517EF97-6CC0-48A9-BC0E-433EC7B55211}" type="slidenum">
              <a:rPr/>
              <a:pPr/>
              <a:t>2</a:t>
            </a:fld>
            <a:endParaRPr lang="az"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1409350" y="106467"/>
            <a:ext cx="773465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solidFill>
                  <a:schemeClr val="bg1"/>
                </a:solidFill>
                <a:latin typeface="Verdana" charset="0"/>
                <a:cs typeface="Verdana" charset="0"/>
              </a:rPr>
              <a:t>Sessiyanın məzmunu</a:t>
            </a:r>
            <a:endParaRPr lang="az" sz="2000" dirty="0">
              <a:solidFill>
                <a:schemeClr val="bg1"/>
              </a:solidFill>
              <a:latin typeface="Verdana" charset="0"/>
              <a:cs typeface="Verdana" charset="0"/>
            </a:endParaRPr>
          </a:p>
        </p:txBody>
      </p:sp>
      <p:sp>
        <p:nvSpPr>
          <p:cNvPr id="5" name="Rectangle 4">
            <a:extLst>
              <a:ext uri="{FF2B5EF4-FFF2-40B4-BE49-F238E27FC236}">
                <a16:creationId xmlns="" xmlns:a16="http://schemas.microsoft.com/office/drawing/2014/main" id="{7FA81925-418B-D44C-9255-2AEBBFBC0ADA}"/>
              </a:ext>
            </a:extLst>
          </p:cNvPr>
          <p:cNvSpPr/>
          <p:nvPr/>
        </p:nvSpPr>
        <p:spPr>
          <a:xfrm>
            <a:off x="518376" y="1413419"/>
            <a:ext cx="8369591" cy="4237442"/>
          </a:xfrm>
          <a:prstGeom prst="rect">
            <a:avLst/>
          </a:prstGeom>
        </p:spPr>
        <p:txBody>
          <a:bodyPr wrap="square">
            <a:spAutoFit/>
          </a:bodyPr>
          <a:lstStyle/>
          <a:p>
            <a:pPr marL="457200" indent="-457200" algn="l" rtl="0" eaLnBrk="1" hangingPunct="1">
              <a:lnSpc>
                <a:spcPct val="80000"/>
              </a:lnSpc>
              <a:buFont typeface="+mj-lt"/>
              <a:buAutoNum type="arabicPeriod"/>
            </a:pPr>
            <a:r>
              <a:rPr lang="az" sz="2800" b="0" i="0" u="none" baseline="0"/>
              <a:t>Kibercinayətkarlığın beynəlxalq aspekti</a:t>
            </a:r>
          </a:p>
          <a:p>
            <a:pPr marL="457200" indent="-457200" algn="l" rtl="0" eaLnBrk="1" hangingPunct="1">
              <a:lnSpc>
                <a:spcPct val="80000"/>
              </a:lnSpc>
              <a:buFont typeface="+mj-lt"/>
              <a:buAutoNum type="arabicPeriod"/>
            </a:pPr>
            <a:endParaRPr lang="az" sz="2800" dirty="0"/>
          </a:p>
          <a:p>
            <a:pPr marL="457200" indent="-457200" algn="l" rtl="0" eaLnBrk="1" hangingPunct="1">
              <a:lnSpc>
                <a:spcPct val="80000"/>
              </a:lnSpc>
              <a:buFont typeface="+mj-lt"/>
              <a:buAutoNum type="arabicPeriod"/>
            </a:pPr>
            <a:r>
              <a:rPr lang="az" sz="2800" b="0" i="0" u="none" baseline="0"/>
              <a:t>Kibercinayətkarlıq haqqında Avropa Konvensiyası və beynəlxalq əməkdaşlıq alətləri</a:t>
            </a:r>
          </a:p>
          <a:p>
            <a:pPr marL="457200" indent="-457200" algn="l" rtl="0" eaLnBrk="1" hangingPunct="1">
              <a:lnSpc>
                <a:spcPct val="80000"/>
              </a:lnSpc>
              <a:buFont typeface="+mj-lt"/>
              <a:buAutoNum type="arabicPeriod"/>
            </a:pPr>
            <a:endParaRPr lang="az" sz="2800" dirty="0"/>
          </a:p>
          <a:p>
            <a:pPr marL="457200" indent="-457200" algn="l" rtl="0">
              <a:lnSpc>
                <a:spcPct val="80000"/>
              </a:lnSpc>
              <a:buFont typeface="+mj-lt"/>
              <a:buAutoNum type="arabicPeriod"/>
            </a:pPr>
            <a:r>
              <a:rPr lang="az" sz="2800" b="0" i="0" u="none" baseline="0">
                <a:ea typeface="ＭＳ Ｐゴシック" charset="0"/>
                <a:cs typeface="ＭＳ Ｐゴシック" charset="0"/>
              </a:rPr>
              <a:t>Avropa Şurası Kibercinayətkarlıq haqqında konvensiya Qarşılıqlı hüquqi yardım haqqında ümumi maddələr</a:t>
            </a:r>
          </a:p>
          <a:p>
            <a:pPr marL="457200" indent="-457200" algn="l" rtl="0">
              <a:lnSpc>
                <a:spcPct val="80000"/>
              </a:lnSpc>
              <a:buFont typeface="+mj-lt"/>
              <a:buAutoNum type="arabicPeriod"/>
            </a:pPr>
            <a:endParaRPr lang="az" sz="2800" dirty="0">
              <a:ea typeface="ＭＳ Ｐゴシック" charset="0"/>
            </a:endParaRPr>
          </a:p>
          <a:p>
            <a:pPr marL="457200" indent="-457200" algn="l" rtl="0">
              <a:lnSpc>
                <a:spcPct val="80000"/>
              </a:lnSpc>
              <a:buFont typeface="+mj-lt"/>
              <a:buAutoNum type="arabicPeriod"/>
            </a:pPr>
            <a:r>
              <a:rPr lang="az" sz="2800" b="0" i="0" u="none" baseline="0">
                <a:ea typeface="ＭＳ Ｐゴシック" charset="0"/>
                <a:cs typeface="ＭＳ Ｐゴシック" charset="0"/>
              </a:rPr>
              <a:t>Avropa Şurası Kibercinayətkarlıq haqqında konvensiya Qarşılıqlı hüquqi yardım haqqında konkret maddələr</a:t>
            </a:r>
            <a:endParaRPr lang="az" sz="2800" b="1" dirty="0">
              <a:ea typeface="ＭＳ Ｐゴシック" charset="0"/>
              <a:cs typeface="ＭＳ Ｐゴシック" charset="0"/>
            </a:endParaRPr>
          </a:p>
          <a:p>
            <a:pPr marL="457200" indent="-457200" algn="l" rtl="0">
              <a:lnSpc>
                <a:spcPct val="80000"/>
              </a:lnSpc>
              <a:buFont typeface="+mj-lt"/>
              <a:buAutoNum type="arabicPeriod"/>
            </a:pPr>
            <a:endParaRPr lang="az" sz="2800" dirty="0"/>
          </a:p>
          <a:p>
            <a:pPr marL="457200" indent="-457200" algn="l" rtl="0">
              <a:lnSpc>
                <a:spcPct val="80000"/>
              </a:lnSpc>
              <a:buFont typeface="+mj-lt"/>
              <a:buAutoNum type="arabicPeriod"/>
            </a:pPr>
            <a:r>
              <a:rPr lang="az" sz="2800" b="0" i="0" u="none" baseline="0"/>
              <a:t>Xülasə</a:t>
            </a:r>
            <a:endParaRPr lang="az" sz="2800" b="1" dirty="0">
              <a:ea typeface="ＭＳ Ｐゴシック" charset="0"/>
              <a:cs typeface="ＭＳ Ｐゴシック" charset="0"/>
            </a:endParaRPr>
          </a:p>
        </p:txBody>
      </p:sp>
      <p:sp>
        <p:nvSpPr>
          <p:cNvPr id="6" name="Rectangle 5">
            <a:extLst>
              <a:ext uri="{FF2B5EF4-FFF2-40B4-BE49-F238E27FC236}">
                <a16:creationId xmlns="" xmlns:a16="http://schemas.microsoft.com/office/drawing/2014/main" id="{EA3FFC4F-A0C7-6241-A6A3-D4D1CB58E595}"/>
              </a:ext>
            </a:extLst>
          </p:cNvPr>
          <p:cNvSpPr/>
          <p:nvPr/>
        </p:nvSpPr>
        <p:spPr>
          <a:xfrm>
            <a:off x="4450456" y="1043731"/>
            <a:ext cx="4572000" cy="584775"/>
          </a:xfrm>
          <a:prstGeom prst="rect">
            <a:avLst/>
          </a:prstGeom>
        </p:spPr>
        <p:txBody>
          <a:bodyPr>
            <a:spAutoFit/>
          </a:bodyPr>
          <a:lstStyle/>
          <a:p>
            <a:pPr marL="0" indent="0" algn="l" rtl="0" eaLnBrk="1" hangingPunct="1">
              <a:lnSpc>
                <a:spcPct val="80000"/>
              </a:lnSpc>
              <a:buNone/>
            </a:pPr>
            <a:endParaRPr lang="az" sz="2000" dirty="0"/>
          </a:p>
          <a:p>
            <a:pPr marL="342900" indent="-342900" algn="l" rtl="0" eaLnBrk="1" hangingPunct="1">
              <a:lnSpc>
                <a:spcPct val="80000"/>
              </a:lnSpc>
              <a:buFont typeface="Wingdings" pitchFamily="2" charset="2"/>
              <a:buChar char="Ø"/>
            </a:pPr>
            <a:endParaRPr lang="az" sz="2000" i="1" dirty="0"/>
          </a:p>
        </p:txBody>
      </p:sp>
    </p:spTree>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6" name="Slide Number Placeholder 1">
            <a:extLst>
              <a:ext uri="{FF2B5EF4-FFF2-40B4-BE49-F238E27FC236}">
                <a16:creationId xmlns="" xmlns:a16="http://schemas.microsoft.com/office/drawing/2014/main" id="{FCCF9CF1-5DED-49B5-B1AB-9E4EC6A17C69}"/>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20</a:t>
            </a:fld>
            <a:endParaRPr lang="az" dirty="0"/>
          </a:p>
        </p:txBody>
      </p:sp>
      <p:sp>
        <p:nvSpPr>
          <p:cNvPr id="7" name="Rectangle 6">
            <a:extLst>
              <a:ext uri="{FF2B5EF4-FFF2-40B4-BE49-F238E27FC236}">
                <a16:creationId xmlns="" xmlns:a16="http://schemas.microsoft.com/office/drawing/2014/main" id="{4F24AB61-97C5-42B0-A182-0BEC9F6E843D}"/>
              </a:ext>
            </a:extLst>
          </p:cNvPr>
          <p:cNvSpPr/>
          <p:nvPr/>
        </p:nvSpPr>
        <p:spPr>
          <a:xfrm>
            <a:off x="2011680" y="63359"/>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endParaRPr lang="az" sz="3200" dirty="0">
              <a:latin typeface="Verdana" panose="020B0604030504040204" pitchFamily="34" charset="0"/>
              <a:ea typeface="Verdana" panose="020B0604030504040204" pitchFamily="34" charset="0"/>
            </a:endParaRPr>
          </a:p>
        </p:txBody>
      </p:sp>
      <p:sp>
        <p:nvSpPr>
          <p:cNvPr id="8" name="TextBox 7">
            <a:extLst>
              <a:ext uri="{FF2B5EF4-FFF2-40B4-BE49-F238E27FC236}">
                <a16:creationId xmlns="" xmlns:a16="http://schemas.microsoft.com/office/drawing/2014/main" id="{CF4A5A40-4F3B-49B6-9081-1646BBF20341}"/>
              </a:ext>
            </a:extLst>
          </p:cNvPr>
          <p:cNvSpPr txBox="1"/>
          <p:nvPr/>
        </p:nvSpPr>
        <p:spPr>
          <a:xfrm>
            <a:off x="588962" y="1281981"/>
            <a:ext cx="8030033" cy="461665"/>
          </a:xfrm>
          <a:prstGeom prst="rect">
            <a:avLst/>
          </a:prstGeom>
          <a:solidFill>
            <a:srgbClr val="BDD8F3"/>
          </a:solidFill>
        </p:spPr>
        <p:txBody>
          <a:bodyPr wrap="square" rtlCol="0">
            <a:spAutoFit/>
          </a:bodyPr>
          <a:lstStyle/>
          <a:p>
            <a:pPr algn="ctr" rtl="0"/>
            <a:r>
              <a:rPr lang="az" sz="2400" b="0" i="0" u="none" baseline="0">
                <a:solidFill>
                  <a:schemeClr val="tx1">
                    <a:lumMod val="65000"/>
                    <a:lumOff val="35000"/>
                  </a:schemeClr>
                </a:solidFill>
                <a:latin typeface="+mj-lt"/>
              </a:rPr>
              <a:t>Qarşılıqlı hüquqi yardım haqqında saziş aşağıdakılara aiddir:</a:t>
            </a:r>
          </a:p>
        </p:txBody>
      </p:sp>
      <p:sp>
        <p:nvSpPr>
          <p:cNvPr id="9" name="TextBox 8">
            <a:extLst>
              <a:ext uri="{FF2B5EF4-FFF2-40B4-BE49-F238E27FC236}">
                <a16:creationId xmlns="" xmlns:a16="http://schemas.microsoft.com/office/drawing/2014/main" id="{08ECDF7C-815B-41D8-B138-D5734008F203}"/>
              </a:ext>
            </a:extLst>
          </p:cNvPr>
          <p:cNvSpPr txBox="1"/>
          <p:nvPr/>
        </p:nvSpPr>
        <p:spPr>
          <a:xfrm>
            <a:off x="556984" y="5824666"/>
            <a:ext cx="8030032" cy="461665"/>
          </a:xfrm>
          <a:prstGeom prst="rect">
            <a:avLst/>
          </a:prstGeom>
          <a:solidFill>
            <a:schemeClr val="tx1">
              <a:lumMod val="65000"/>
              <a:lumOff val="35000"/>
            </a:schemeClr>
          </a:solidFill>
        </p:spPr>
        <p:txBody>
          <a:bodyPr wrap="square" rtlCol="0">
            <a:spAutoFit/>
          </a:bodyPr>
          <a:lstStyle/>
          <a:p>
            <a:pPr algn="ctr" rtl="0"/>
            <a:r>
              <a:rPr lang="az" sz="2400" b="0" i="0" u="none" baseline="0">
                <a:solidFill>
                  <a:schemeClr val="bg1"/>
                </a:solidFill>
                <a:latin typeface="+mj-lt"/>
              </a:rPr>
              <a:t>Düzgün cavab A-dır</a:t>
            </a:r>
          </a:p>
        </p:txBody>
      </p:sp>
      <p:sp>
        <p:nvSpPr>
          <p:cNvPr id="10" name="TextBox 9">
            <a:extLst>
              <a:ext uri="{FF2B5EF4-FFF2-40B4-BE49-F238E27FC236}">
                <a16:creationId xmlns="" xmlns:a16="http://schemas.microsoft.com/office/drawing/2014/main" id="{A5BF146C-DBC3-44BF-AA98-DDEC334987B8}"/>
              </a:ext>
            </a:extLst>
          </p:cNvPr>
          <p:cNvSpPr txBox="1"/>
          <p:nvPr/>
        </p:nvSpPr>
        <p:spPr>
          <a:xfrm>
            <a:off x="556984" y="2274838"/>
            <a:ext cx="8030032" cy="2308324"/>
          </a:xfrm>
          <a:prstGeom prst="rect">
            <a:avLst/>
          </a:prstGeom>
          <a:solidFill>
            <a:srgbClr val="F08A34"/>
          </a:solidFill>
        </p:spPr>
        <p:txBody>
          <a:bodyPr wrap="square" rtlCol="0">
            <a:spAutoFit/>
          </a:bodyPr>
          <a:lstStyle/>
          <a:p>
            <a:pPr marL="1828800" lvl="3" indent="-457200" algn="l" rtl="0">
              <a:buAutoNum type="alphaUcPeriod"/>
            </a:pPr>
            <a:r>
              <a:rPr lang="az" sz="2400" b="0" i="0" u="none" baseline="0">
                <a:solidFill>
                  <a:schemeClr val="bg1"/>
                </a:solidFill>
                <a:latin typeface="+mj-lt"/>
              </a:rPr>
              <a:t>iki və ya daha çox ölkə arasında rəsmi əməkdaşlıq?</a:t>
            </a:r>
          </a:p>
          <a:p>
            <a:pPr marL="1828800" lvl="3" indent="-457200" algn="l" rtl="0">
              <a:buAutoNum type="alphaUcPeriod"/>
            </a:pPr>
            <a:r>
              <a:rPr lang="az" sz="2400" b="0" i="0" u="none" baseline="0">
                <a:solidFill>
                  <a:schemeClr val="bg1"/>
                </a:solidFill>
                <a:latin typeface="+mj-lt"/>
              </a:rPr>
              <a:t>iki və ya daha çox şirkət arasında rəsmi əməkdaşlıq?</a:t>
            </a:r>
          </a:p>
          <a:p>
            <a:pPr marL="1828800" lvl="3" indent="-457200" algn="l" rtl="0">
              <a:buAutoNum type="alphaUcPeriod"/>
            </a:pPr>
            <a:r>
              <a:rPr lang="az" sz="2400" b="0" i="0" u="none" baseline="0">
                <a:solidFill>
                  <a:schemeClr val="bg1"/>
                </a:solidFill>
                <a:latin typeface="+mj-lt"/>
              </a:rPr>
              <a:t>iki və ya daha çox səlahiyyətli əməkdaşlıq arasında rəsmi əməkdaşlıq?</a:t>
            </a:r>
          </a:p>
        </p:txBody>
      </p:sp>
      <p:sp>
        <p:nvSpPr>
          <p:cNvPr id="11" name="Rectangle 10">
            <a:extLst>
              <a:ext uri="{FF2B5EF4-FFF2-40B4-BE49-F238E27FC236}">
                <a16:creationId xmlns="" xmlns:a16="http://schemas.microsoft.com/office/drawing/2014/main" id="{B91896F7-557D-472D-93AF-CCBDD4ABD0FD}"/>
              </a:ext>
            </a:extLst>
          </p:cNvPr>
          <p:cNvSpPr/>
          <p:nvPr/>
        </p:nvSpPr>
        <p:spPr>
          <a:xfrm>
            <a:off x="2011680" y="63359"/>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cs typeface="ＭＳ Ｐゴシック" charset="0"/>
              </a:rPr>
              <a:t>Kibercinayətlarlığın </a:t>
            </a:r>
          </a:p>
          <a:p>
            <a:pPr algn="r" rtl="0"/>
            <a:r>
              <a:rPr lang="az" sz="3200" b="0" i="0" u="none" baseline="0">
                <a:latin typeface="Verdana" panose="020B0604030504040204" pitchFamily="34" charset="0"/>
                <a:ea typeface="Verdana" panose="020B0604030504040204" pitchFamily="34" charset="0"/>
                <a:cs typeface="ＭＳ Ｐゴシック" charset="0"/>
              </a:rPr>
              <a:t>Beynəlxalq miqyası</a:t>
            </a:r>
            <a:endParaRPr lang="az" sz="32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492196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8848AB73-6CF7-4B50-ACEB-48BD4182E7C5}"/>
              </a:ext>
            </a:extLst>
          </p:cNvPr>
          <p:cNvSpPr>
            <a:spLocks noGrp="1"/>
          </p:cNvSpPr>
          <p:nvPr>
            <p:ph type="sldNum" sz="quarter" idx="10"/>
          </p:nvPr>
        </p:nvSpPr>
        <p:spPr/>
        <p:txBody>
          <a:bodyPr/>
          <a:lstStyle/>
          <a:p>
            <a:pPr algn="r" rtl="0"/>
            <a:fld id="{49C04F3A-82BD-4011-AADB-1F79FD7DF4BC}" type="slidenum">
              <a:rPr/>
              <a:pPr/>
              <a:t>21</a:t>
            </a:fld>
            <a:endParaRPr lang="az" dirty="0"/>
          </a:p>
        </p:txBody>
      </p:sp>
    </p:spTree>
    <p:extLst>
      <p:ext uri="{BB962C8B-B14F-4D97-AF65-F5344CB8AC3E}">
        <p14:creationId xmlns:p14="http://schemas.microsoft.com/office/powerpoint/2010/main" val="20797870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5" name="Rectangle 4">
            <a:extLst>
              <a:ext uri="{FF2B5EF4-FFF2-40B4-BE49-F238E27FC236}">
                <a16:creationId xmlns="" xmlns:a16="http://schemas.microsoft.com/office/drawing/2014/main" id="{7FA81925-418B-D44C-9255-2AEBBFBC0ADA}"/>
              </a:ext>
            </a:extLst>
          </p:cNvPr>
          <p:cNvSpPr/>
          <p:nvPr/>
        </p:nvSpPr>
        <p:spPr>
          <a:xfrm>
            <a:off x="309489" y="4124926"/>
            <a:ext cx="8525021" cy="890115"/>
          </a:xfrm>
          <a:prstGeom prst="rect">
            <a:avLst/>
          </a:prstGeom>
        </p:spPr>
        <p:txBody>
          <a:bodyPr wrap="square">
            <a:spAutoFit/>
          </a:bodyPr>
          <a:lstStyle/>
          <a:p>
            <a:pPr algn="l" rtl="0">
              <a:lnSpc>
                <a:spcPct val="80000"/>
              </a:lnSpc>
            </a:pPr>
            <a:r>
              <a:rPr lang="az" sz="3200" b="1" i="0" u="none" baseline="0">
                <a:ea typeface="ＭＳ Ｐゴシック" charset="0"/>
                <a:cs typeface="ＭＳ Ｐゴシック" charset="0"/>
              </a:rPr>
              <a:t>Avropa Şurası Kibercinayətkarlıq haqqında konvensiya Qarşılıqlı hüquqi yardım haqqında ümumi maddələr</a:t>
            </a:r>
            <a:endParaRPr lang="az" sz="3200" b="1" dirty="0"/>
          </a:p>
        </p:txBody>
      </p:sp>
      <p:sp>
        <p:nvSpPr>
          <p:cNvPr id="11" name="Text Placeholder 2">
            <a:extLst>
              <a:ext uri="{FF2B5EF4-FFF2-40B4-BE49-F238E27FC236}">
                <a16:creationId xmlns="" xmlns:a16="http://schemas.microsoft.com/office/drawing/2014/main" id="{D7ABE127-4C17-4CB2-85A7-DC9633FA0EAE}"/>
              </a:ext>
            </a:extLst>
          </p:cNvPr>
          <p:cNvSpPr txBox="1">
            <a:spLocks/>
          </p:cNvSpPr>
          <p:nvPr/>
        </p:nvSpPr>
        <p:spPr>
          <a:xfrm>
            <a:off x="304800" y="3754399"/>
            <a:ext cx="7772400" cy="3499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rtl="0">
              <a:buNone/>
              <a:defRPr/>
            </a:pPr>
            <a:r>
              <a:rPr lang="az" sz="2000" b="0" i="0" u="none" baseline="0">
                <a:solidFill>
                  <a:schemeClr val="tx1">
                    <a:tint val="75000"/>
                  </a:schemeClr>
                </a:solidFill>
              </a:rPr>
              <a:t>Beynəlxalq əməkdaşlığın əsas konsepsiyaları</a:t>
            </a:r>
          </a:p>
        </p:txBody>
      </p:sp>
      <p:sp>
        <p:nvSpPr>
          <p:cNvPr id="19" name="Slide Number Placeholder 1">
            <a:extLst>
              <a:ext uri="{FF2B5EF4-FFF2-40B4-BE49-F238E27FC236}">
                <a16:creationId xmlns="" xmlns:a16="http://schemas.microsoft.com/office/drawing/2014/main" id="{00C5E45B-7371-422B-BD7B-D2C32A485BD2}"/>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22</a:t>
            </a:fld>
            <a:endParaRPr lang="az" dirty="0"/>
          </a:p>
        </p:txBody>
      </p:sp>
      <p:sp>
        <p:nvSpPr>
          <p:cNvPr id="20" name="Rectangle 19">
            <a:extLst>
              <a:ext uri="{FF2B5EF4-FFF2-40B4-BE49-F238E27FC236}">
                <a16:creationId xmlns="" xmlns:a16="http://schemas.microsoft.com/office/drawing/2014/main" id="{9D2642C6-F595-4A8F-8FFF-B8FEB6714A53}"/>
              </a:ext>
            </a:extLst>
          </p:cNvPr>
          <p:cNvSpPr/>
          <p:nvPr/>
        </p:nvSpPr>
        <p:spPr>
          <a:xfrm>
            <a:off x="1889760" y="114659"/>
            <a:ext cx="72542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defRPr/>
            </a:pPr>
            <a:r>
              <a:rPr lang="az" sz="3200" b="0" i="0" u="none" baseline="0">
                <a:latin typeface="Verdana" panose="020B0604030504040204" pitchFamily="34" charset="0"/>
                <a:ea typeface="Verdana" panose="020B0604030504040204" pitchFamily="34" charset="0"/>
                <a:cs typeface="ＭＳ Ｐゴシック" charset="0"/>
              </a:rPr>
              <a:t>Üçüncü hissə</a:t>
            </a:r>
          </a:p>
        </p:txBody>
      </p:sp>
    </p:spTree>
    <p:extLst>
      <p:ext uri="{BB962C8B-B14F-4D97-AF65-F5344CB8AC3E}">
        <p14:creationId xmlns:p14="http://schemas.microsoft.com/office/powerpoint/2010/main" val="10563844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1544715" y="84560"/>
            <a:ext cx="7599285"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lnSpc>
                <a:spcPct val="80000"/>
              </a:lnSpc>
            </a:pPr>
            <a:r>
              <a:rPr lang="az" sz="2400" b="0" i="0" u="none" baseline="0">
                <a:latin typeface="Verdana" panose="020B0604030504040204" pitchFamily="34" charset="0"/>
                <a:ea typeface="Verdana" panose="020B0604030504040204" pitchFamily="34" charset="0"/>
              </a:rPr>
              <a:t>Maddə 25</a:t>
            </a:r>
          </a:p>
          <a:p>
            <a:pPr algn="r" rtl="0">
              <a:lnSpc>
                <a:spcPct val="80000"/>
              </a:lnSpc>
            </a:pPr>
            <a:r>
              <a:rPr lang="az" sz="2400" b="0" i="0" u="none" baseline="0">
                <a:latin typeface="Verdana" panose="020B0604030504040204" pitchFamily="34" charset="0"/>
                <a:ea typeface="Verdana" panose="020B0604030504040204" pitchFamily="34" charset="0"/>
              </a:rPr>
              <a:t>Qarşılıqlı yardımla əlaqədar ümumi prinsiplər</a:t>
            </a:r>
          </a:p>
        </p:txBody>
      </p:sp>
      <p:sp>
        <p:nvSpPr>
          <p:cNvPr id="7" name="Rectangle 6">
            <a:extLst>
              <a:ext uri="{FF2B5EF4-FFF2-40B4-BE49-F238E27FC236}">
                <a16:creationId xmlns="" xmlns:a16="http://schemas.microsoft.com/office/drawing/2014/main" id="{1FCE5F71-B62F-4840-AD46-7690CB1F70D4}"/>
              </a:ext>
            </a:extLst>
          </p:cNvPr>
          <p:cNvSpPr/>
          <p:nvPr/>
        </p:nvSpPr>
        <p:spPr>
          <a:xfrm>
            <a:off x="88522" y="1090708"/>
            <a:ext cx="4572000" cy="5170646"/>
          </a:xfrm>
          <a:prstGeom prst="rect">
            <a:avLst/>
          </a:prstGeom>
        </p:spPr>
        <p:txBody>
          <a:bodyPr>
            <a:spAutoFit/>
          </a:bodyPr>
          <a:lstStyle/>
          <a:p>
            <a:pPr marL="514350" indent="-514350" algn="just" rtl="0">
              <a:buFont typeface="+mj-lt"/>
              <a:buAutoNum type="arabicPeriod"/>
            </a:pPr>
            <a:r>
              <a:rPr lang="az" sz="2200" b="0" i="0" u="none" baseline="0"/>
              <a:t>Tərəflər </a:t>
            </a:r>
            <a:r>
              <a:rPr lang="az" sz="2200" b="1" i="0" u="none" baseline="0"/>
              <a:t>qarşılıqlı əsasda </a:t>
            </a:r>
            <a:r>
              <a:rPr lang="az" sz="2200" b="0" i="0" u="none" baseline="0"/>
              <a:t>kompüter sistemləri və verilənləri ilə bağlı olan cinayətlərin istintaqının və ya məhkəmə təhqiqatının aparılması və ya cinayət üzrə sübutların elektron formada toplanması məqsədilə </a:t>
            </a:r>
            <a:r>
              <a:rPr lang="az" sz="2200" b="1" i="0" u="none" baseline="0"/>
              <a:t>bir-birinə mümkün qədər geniş şəkildə hüquqi yardım </a:t>
            </a:r>
            <a:r>
              <a:rPr lang="az" sz="2200" b="0" i="0" u="none" baseline="0"/>
              <a:t>göstərirlər.</a:t>
            </a:r>
          </a:p>
          <a:p>
            <a:pPr marL="514350" indent="-514350" algn="just" rtl="0">
              <a:buFont typeface="+mj-lt"/>
              <a:buAutoNum type="arabicPeriod"/>
            </a:pPr>
            <a:endParaRPr lang="az" sz="2200" dirty="0"/>
          </a:p>
          <a:p>
            <a:pPr marL="514350" indent="-514350" algn="just" rtl="0">
              <a:buFont typeface="+mj-lt"/>
              <a:buAutoNum type="arabicPeriod"/>
            </a:pPr>
            <a:r>
              <a:rPr lang="az" sz="2200" b="0" i="0" u="none" baseline="0"/>
              <a:t>27-35-ci maddələrdə irəli sürülən öhdəliklərin yerinə yetirilməsi üçün… </a:t>
            </a:r>
            <a:r>
              <a:rPr lang="az" sz="2200" b="1" i="0" u="none" baseline="0"/>
              <a:t>qanunvericilik tədbirləri</a:t>
            </a:r>
            <a:r>
              <a:rPr lang="az" sz="2200" b="0" i="0" u="none" baseline="0"/>
              <a:t>.</a:t>
            </a:r>
          </a:p>
          <a:p>
            <a:pPr algn="just" rtl="0"/>
            <a:endParaRPr lang="az" sz="2200" dirty="0"/>
          </a:p>
        </p:txBody>
      </p:sp>
      <p:sp>
        <p:nvSpPr>
          <p:cNvPr id="19" name="TextBox 18">
            <a:extLst>
              <a:ext uri="{FF2B5EF4-FFF2-40B4-BE49-F238E27FC236}">
                <a16:creationId xmlns="" xmlns:a16="http://schemas.microsoft.com/office/drawing/2014/main" id="{1F68BF9E-69E4-4C94-8087-A60BAB8E2C23}"/>
              </a:ext>
            </a:extLst>
          </p:cNvPr>
          <p:cNvSpPr txBox="1"/>
          <p:nvPr/>
        </p:nvSpPr>
        <p:spPr>
          <a:xfrm>
            <a:off x="5024447" y="2521869"/>
            <a:ext cx="3871885" cy="2308324"/>
          </a:xfrm>
          <a:prstGeom prst="rect">
            <a:avLst/>
          </a:prstGeom>
          <a:noFill/>
        </p:spPr>
        <p:txBody>
          <a:bodyPr wrap="square">
            <a:spAutoFit/>
          </a:bodyPr>
          <a:lstStyle/>
          <a:p>
            <a:pPr marL="342900" indent="-342900" algn="just" rtl="0">
              <a:buFont typeface="Arial" panose="020B0604020202020204" pitchFamily="34" charset="0"/>
              <a:buChar char="•"/>
            </a:pPr>
            <a:r>
              <a:rPr lang="az" sz="2400" b="1" i="0" u="none" baseline="0">
                <a:solidFill>
                  <a:srgbClr val="C00000"/>
                </a:solidFill>
                <a:effectLst/>
                <a:latin typeface="Arial" panose="020B0604020202020204" pitchFamily="34" charset="0"/>
              </a:rPr>
              <a:t>Mümkün olan ən geniş miqyaslı qarşılıqlı hüquqi yardım</a:t>
            </a:r>
          </a:p>
          <a:p>
            <a:pPr marL="342900" indent="-342900" algn="just" rtl="0">
              <a:buFont typeface="Arial" panose="020B0604020202020204" pitchFamily="34" charset="0"/>
              <a:buChar char="•"/>
            </a:pPr>
            <a:endParaRPr lang="az" sz="2400" b="1" dirty="0">
              <a:solidFill>
                <a:srgbClr val="C00000"/>
              </a:solidFill>
            </a:endParaRPr>
          </a:p>
          <a:p>
            <a:pPr marL="342900" indent="-342900" algn="just" rtl="0">
              <a:buFont typeface="Arial" panose="020B0604020202020204" pitchFamily="34" charset="0"/>
              <a:buChar char="•"/>
            </a:pPr>
            <a:r>
              <a:rPr lang="az" sz="2400" b="1" i="0" u="none" baseline="0">
                <a:solidFill>
                  <a:srgbClr val="C00000"/>
                </a:solidFill>
                <a:effectLst/>
                <a:latin typeface="Arial" panose="020B0604020202020204" pitchFamily="34" charset="0"/>
              </a:rPr>
              <a:t>əməkdaşlığın konkret formalarının həyata keçirilməsi üçün hüquqi əsas</a:t>
            </a:r>
          </a:p>
        </p:txBody>
      </p:sp>
      <p:sp>
        <p:nvSpPr>
          <p:cNvPr id="12" name="Slide Number Placeholder 1">
            <a:extLst>
              <a:ext uri="{FF2B5EF4-FFF2-40B4-BE49-F238E27FC236}">
                <a16:creationId xmlns="" xmlns:a16="http://schemas.microsoft.com/office/drawing/2014/main" id="{70CDF576-F1C0-45B8-A691-9DAE42CD76A9}"/>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23</a:t>
            </a:fld>
            <a:endParaRPr lang="az" dirty="0"/>
          </a:p>
        </p:txBody>
      </p:sp>
    </p:spTree>
    <p:extLst>
      <p:ext uri="{BB962C8B-B14F-4D97-AF65-F5344CB8AC3E}">
        <p14:creationId xmlns:p14="http://schemas.microsoft.com/office/powerpoint/2010/main" val="24488750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7" name="Rectangle 6">
            <a:extLst>
              <a:ext uri="{FF2B5EF4-FFF2-40B4-BE49-F238E27FC236}">
                <a16:creationId xmlns="" xmlns:a16="http://schemas.microsoft.com/office/drawing/2014/main" id="{1FCE5F71-B62F-4840-AD46-7690CB1F70D4}"/>
              </a:ext>
            </a:extLst>
          </p:cNvPr>
          <p:cNvSpPr/>
          <p:nvPr/>
        </p:nvSpPr>
        <p:spPr>
          <a:xfrm>
            <a:off x="88522" y="1215323"/>
            <a:ext cx="4572000" cy="5139869"/>
          </a:xfrm>
          <a:prstGeom prst="rect">
            <a:avLst/>
          </a:prstGeom>
        </p:spPr>
        <p:txBody>
          <a:bodyPr>
            <a:spAutoFit/>
          </a:bodyPr>
          <a:lstStyle/>
          <a:p>
            <a:pPr marL="514350" indent="-514350" algn="just" rtl="0">
              <a:buFont typeface="+mj-lt"/>
              <a:buAutoNum type="arabicPeriod" startAt="3"/>
            </a:pPr>
            <a:r>
              <a:rPr lang="az" sz="2050" b="1" i="0" u="none" baseline="0"/>
              <a:t>Hər bir Tərəf təcili hallarda operativ rabitə vasitələrindən, o cümlədən faks rabitəsindən və ya elektron poçtundan</a:t>
            </a:r>
            <a:r>
              <a:rPr lang="az" sz="2050" b="0" i="0" u="none" baseline="0"/>
              <a:t> ...müvafiq təhlükəsizlik və həqiqilik... sonrakı rəsmi təsdiqlə... Sorğu edilən Tərəf ... qəbul edir ... operativ rabitə vasitəsinin köməyilə ... cavab verir.</a:t>
            </a:r>
          </a:p>
          <a:p>
            <a:pPr marL="514350" indent="-514350" algn="just" rtl="0">
              <a:buFont typeface="+mj-lt"/>
              <a:buAutoNum type="arabicPeriod" startAt="3"/>
            </a:pPr>
            <a:endParaRPr lang="az" sz="2050" dirty="0"/>
          </a:p>
          <a:p>
            <a:pPr marL="514350" indent="-514350" algn="just" rtl="0">
              <a:buFont typeface="+mj-lt"/>
              <a:buAutoNum type="arabicPeriod" startAt="3"/>
            </a:pPr>
            <a:r>
              <a:rPr lang="az" sz="2050" b="0" i="0" u="none" baseline="0"/>
              <a:t>… qarşılıqlı yardım sorğu edilən </a:t>
            </a:r>
            <a:r>
              <a:rPr lang="az" sz="2050" b="1" i="0" u="none" baseline="0"/>
              <a:t>Tərəfin qanunvericiliyinə və ya tətbiq edilən qarşılıqlı yardım müqavilələrinin</a:t>
            </a:r>
            <a:r>
              <a:rPr lang="az" sz="2050" b="0" i="0" u="none" baseline="0"/>
              <a:t> müddəaları ilə nəzərdə tutulan şərtlərə ... uyğun göstərilir</a:t>
            </a:r>
          </a:p>
        </p:txBody>
      </p:sp>
      <p:sp>
        <p:nvSpPr>
          <p:cNvPr id="16" name="TextBox 15">
            <a:extLst>
              <a:ext uri="{FF2B5EF4-FFF2-40B4-BE49-F238E27FC236}">
                <a16:creationId xmlns="" xmlns:a16="http://schemas.microsoft.com/office/drawing/2014/main" id="{D9E76F46-3DD5-4944-9941-2388DC7E4FFD}"/>
              </a:ext>
            </a:extLst>
          </p:cNvPr>
          <p:cNvSpPr txBox="1"/>
          <p:nvPr/>
        </p:nvSpPr>
        <p:spPr>
          <a:xfrm>
            <a:off x="5064369" y="2326955"/>
            <a:ext cx="3713079" cy="2677656"/>
          </a:xfrm>
          <a:prstGeom prst="rect">
            <a:avLst/>
          </a:prstGeom>
          <a:noFill/>
        </p:spPr>
        <p:txBody>
          <a:bodyPr wrap="square">
            <a:spAutoFit/>
          </a:bodyPr>
          <a:lstStyle/>
          <a:p>
            <a:pPr marL="342900" indent="-342900" algn="just" rtl="0">
              <a:buFont typeface="Arial" panose="020B0604020202020204" pitchFamily="34" charset="0"/>
              <a:buChar char="•"/>
            </a:pPr>
            <a:r>
              <a:rPr lang="az" sz="2400" b="1" i="0" u="none" baseline="0">
                <a:solidFill>
                  <a:srgbClr val="C00000"/>
                </a:solidFill>
                <a:effectLst/>
                <a:latin typeface="Arial" panose="020B0604020202020204" pitchFamily="34" charset="0"/>
              </a:rPr>
              <a:t>prosesin sürətləndirilməsi</a:t>
            </a:r>
          </a:p>
          <a:p>
            <a:pPr marL="342900" indent="-342900" algn="just" rtl="0">
              <a:buFont typeface="Arial" panose="020B0604020202020204" pitchFamily="34" charset="0"/>
              <a:buChar char="•"/>
            </a:pPr>
            <a:endParaRPr lang="az" sz="2400" b="1" dirty="0">
              <a:solidFill>
                <a:srgbClr val="C00000"/>
              </a:solidFill>
            </a:endParaRPr>
          </a:p>
          <a:p>
            <a:pPr marL="342900" indent="-342900" algn="just" rtl="0">
              <a:buFont typeface="Arial" panose="020B0604020202020204" pitchFamily="34" charset="0"/>
              <a:buChar char="•"/>
            </a:pPr>
            <a:r>
              <a:rPr lang="az" sz="2400" b="1" i="0" u="none" baseline="0">
                <a:solidFill>
                  <a:srgbClr val="C00000"/>
                </a:solidFill>
              </a:rPr>
              <a:t>qarşılıqlı yardım qarşılıqlı hüquqi yardım haqqında müqavilə və ölkədaxili qanunvericiliyin şərtlərinə tabedir</a:t>
            </a:r>
          </a:p>
        </p:txBody>
      </p:sp>
      <p:sp>
        <p:nvSpPr>
          <p:cNvPr id="19" name="Slide Number Placeholder 1">
            <a:extLst>
              <a:ext uri="{FF2B5EF4-FFF2-40B4-BE49-F238E27FC236}">
                <a16:creationId xmlns="" xmlns:a16="http://schemas.microsoft.com/office/drawing/2014/main" id="{E652A121-A836-48AD-9F6A-386747590A74}"/>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24</a:t>
            </a:fld>
            <a:endParaRPr lang="az" dirty="0"/>
          </a:p>
        </p:txBody>
      </p:sp>
      <p:sp>
        <p:nvSpPr>
          <p:cNvPr id="20" name="Rectangle 19">
            <a:extLst>
              <a:ext uri="{FF2B5EF4-FFF2-40B4-BE49-F238E27FC236}">
                <a16:creationId xmlns="" xmlns:a16="http://schemas.microsoft.com/office/drawing/2014/main" id="{B0BA9868-5FAD-4485-B1E8-E692ADA5585D}"/>
              </a:ext>
            </a:extLst>
          </p:cNvPr>
          <p:cNvSpPr/>
          <p:nvPr/>
        </p:nvSpPr>
        <p:spPr>
          <a:xfrm>
            <a:off x="1544715" y="84560"/>
            <a:ext cx="7599285"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lnSpc>
                <a:spcPct val="80000"/>
              </a:lnSpc>
            </a:pPr>
            <a:r>
              <a:rPr lang="az" sz="2400" b="0" i="0" u="none" baseline="0">
                <a:latin typeface="Verdana" panose="020B0604030504040204" pitchFamily="34" charset="0"/>
                <a:ea typeface="Verdana" panose="020B0604030504040204" pitchFamily="34" charset="0"/>
              </a:rPr>
              <a:t>Maddə 25</a:t>
            </a:r>
          </a:p>
          <a:p>
            <a:pPr algn="r" rtl="0">
              <a:lnSpc>
                <a:spcPct val="80000"/>
              </a:lnSpc>
            </a:pPr>
            <a:r>
              <a:rPr lang="az" sz="2400" b="0" i="0" u="none" baseline="0">
                <a:latin typeface="Verdana" panose="020B0604030504040204" pitchFamily="34" charset="0"/>
                <a:ea typeface="Verdana" panose="020B0604030504040204" pitchFamily="34" charset="0"/>
              </a:rPr>
              <a:t>Qarşılıqlı yardımla əlaqədar ümumi prinsiplər</a:t>
            </a:r>
          </a:p>
        </p:txBody>
      </p:sp>
    </p:spTree>
    <p:extLst>
      <p:ext uri="{BB962C8B-B14F-4D97-AF65-F5344CB8AC3E}">
        <p14:creationId xmlns:p14="http://schemas.microsoft.com/office/powerpoint/2010/main" val="13226217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graphicFrame>
        <p:nvGraphicFramePr>
          <p:cNvPr id="6" name="Diagram 5">
            <a:extLst>
              <a:ext uri="{FF2B5EF4-FFF2-40B4-BE49-F238E27FC236}">
                <a16:creationId xmlns="" xmlns:a16="http://schemas.microsoft.com/office/drawing/2014/main" id="{A0F587E2-1A44-4A6A-BFF8-218D6C9FB3A7}"/>
              </a:ext>
            </a:extLst>
          </p:cNvPr>
          <p:cNvGraphicFramePr/>
          <p:nvPr>
            <p:extLst>
              <p:ext uri="{D42A27DB-BD31-4B8C-83A1-F6EECF244321}">
                <p14:modId xmlns:p14="http://schemas.microsoft.com/office/powerpoint/2010/main" val="1292494936"/>
              </p:ext>
            </p:extLst>
          </p:nvPr>
        </p:nvGraphicFramePr>
        <p:xfrm>
          <a:off x="88522" y="989546"/>
          <a:ext cx="8933934" cy="54912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 name="Slide Number Placeholder 1">
            <a:extLst>
              <a:ext uri="{FF2B5EF4-FFF2-40B4-BE49-F238E27FC236}">
                <a16:creationId xmlns="" xmlns:a16="http://schemas.microsoft.com/office/drawing/2014/main" id="{192681D1-470E-4FA2-8697-F97FAA4C65F4}"/>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25</a:t>
            </a:fld>
            <a:endParaRPr lang="az" dirty="0"/>
          </a:p>
        </p:txBody>
      </p:sp>
      <p:sp>
        <p:nvSpPr>
          <p:cNvPr id="19" name="Rectangle 18">
            <a:extLst>
              <a:ext uri="{FF2B5EF4-FFF2-40B4-BE49-F238E27FC236}">
                <a16:creationId xmlns="" xmlns:a16="http://schemas.microsoft.com/office/drawing/2014/main" id="{4A3EC9E6-83DE-4F2E-B181-E2BB4B4CBFEF}"/>
              </a:ext>
            </a:extLst>
          </p:cNvPr>
          <p:cNvSpPr/>
          <p:nvPr/>
        </p:nvSpPr>
        <p:spPr>
          <a:xfrm>
            <a:off x="1544715" y="84560"/>
            <a:ext cx="7599285"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lnSpc>
                <a:spcPct val="80000"/>
              </a:lnSpc>
            </a:pPr>
            <a:r>
              <a:rPr lang="az" sz="2400" b="0" i="0" u="none" baseline="0">
                <a:latin typeface="Verdana" panose="020B0604030504040204" pitchFamily="34" charset="0"/>
                <a:ea typeface="Verdana" panose="020B0604030504040204" pitchFamily="34" charset="0"/>
              </a:rPr>
              <a:t>Maddə 25</a:t>
            </a:r>
          </a:p>
          <a:p>
            <a:pPr algn="r" rtl="0">
              <a:lnSpc>
                <a:spcPct val="80000"/>
              </a:lnSpc>
            </a:pPr>
            <a:r>
              <a:rPr lang="az" sz="2400" b="0" i="0" u="none" baseline="0">
                <a:latin typeface="Verdana" panose="020B0604030504040204" pitchFamily="34" charset="0"/>
                <a:ea typeface="Verdana" panose="020B0604030504040204" pitchFamily="34" charset="0"/>
              </a:rPr>
              <a:t>Qarşılıqlı yardımla əlaqədar ümumi prinsiplər</a:t>
            </a:r>
          </a:p>
        </p:txBody>
      </p:sp>
    </p:spTree>
    <p:extLst>
      <p:ext uri="{BB962C8B-B14F-4D97-AF65-F5344CB8AC3E}">
        <p14:creationId xmlns:p14="http://schemas.microsoft.com/office/powerpoint/2010/main" val="537792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graphicEl>
                                              <a:dgm id="{7022D918-0CA5-4D88-8D2D-6536F35688D9}"/>
                                            </p:graphicEl>
                                          </p:spTgt>
                                        </p:tgtEl>
                                        <p:attrNameLst>
                                          <p:attrName>style.visibility</p:attrName>
                                        </p:attrNameLst>
                                      </p:cBhvr>
                                      <p:to>
                                        <p:strVal val="visible"/>
                                      </p:to>
                                    </p:set>
                                    <p:anim calcmode="lin" valueType="num">
                                      <p:cBhvr additive="base">
                                        <p:cTn id="7" dur="500" fill="hold"/>
                                        <p:tgtEl>
                                          <p:spTgt spid="6">
                                            <p:graphicEl>
                                              <a:dgm id="{7022D918-0CA5-4D88-8D2D-6536F35688D9}"/>
                                            </p:graphic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
                                            <p:graphicEl>
                                              <a:dgm id="{7022D918-0CA5-4D88-8D2D-6536F35688D9}"/>
                                            </p:graphicEl>
                                          </p:spTgt>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6">
                                            <p:graphicEl>
                                              <a:dgm id="{5E586836-6813-44D7-8945-9800C12A8FB4}"/>
                                            </p:graphicEl>
                                          </p:spTgt>
                                        </p:tgtEl>
                                        <p:attrNameLst>
                                          <p:attrName>style.visibility</p:attrName>
                                        </p:attrNameLst>
                                      </p:cBhvr>
                                      <p:to>
                                        <p:strVal val="visible"/>
                                      </p:to>
                                    </p:set>
                                    <p:anim calcmode="lin" valueType="num">
                                      <p:cBhvr additive="base">
                                        <p:cTn id="12" dur="500" fill="hold"/>
                                        <p:tgtEl>
                                          <p:spTgt spid="6">
                                            <p:graphicEl>
                                              <a:dgm id="{5E586836-6813-44D7-8945-9800C12A8FB4}"/>
                                            </p:graphic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6">
                                            <p:graphicEl>
                                              <a:dgm id="{5E586836-6813-44D7-8945-9800C12A8FB4}"/>
                                            </p:graphicEl>
                                          </p:spTgt>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6">
                                            <p:graphicEl>
                                              <a:dgm id="{B75CB205-DFCA-49F4-B42D-8726485D1790}"/>
                                            </p:graphicEl>
                                          </p:spTgt>
                                        </p:tgtEl>
                                        <p:attrNameLst>
                                          <p:attrName>style.visibility</p:attrName>
                                        </p:attrNameLst>
                                      </p:cBhvr>
                                      <p:to>
                                        <p:strVal val="visible"/>
                                      </p:to>
                                    </p:set>
                                    <p:anim calcmode="lin" valueType="num">
                                      <p:cBhvr additive="base">
                                        <p:cTn id="17" dur="750" fill="hold"/>
                                        <p:tgtEl>
                                          <p:spTgt spid="6">
                                            <p:graphicEl>
                                              <a:dgm id="{B75CB205-DFCA-49F4-B42D-8726485D1790}"/>
                                            </p:graphicEl>
                                          </p:spTgt>
                                        </p:tgtEl>
                                        <p:attrNameLst>
                                          <p:attrName>ppt_x</p:attrName>
                                        </p:attrNameLst>
                                      </p:cBhvr>
                                      <p:tavLst>
                                        <p:tav tm="0">
                                          <p:val>
                                            <p:strVal val="0-#ppt_w/2"/>
                                          </p:val>
                                        </p:tav>
                                        <p:tav tm="100000">
                                          <p:val>
                                            <p:strVal val="#ppt_x"/>
                                          </p:val>
                                        </p:tav>
                                      </p:tavLst>
                                    </p:anim>
                                    <p:anim calcmode="lin" valueType="num">
                                      <p:cBhvr additive="base">
                                        <p:cTn id="18" dur="750" fill="hold"/>
                                        <p:tgtEl>
                                          <p:spTgt spid="6">
                                            <p:graphicEl>
                                              <a:dgm id="{B75CB205-DFCA-49F4-B42D-8726485D1790}"/>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2503503" y="42014"/>
            <a:ext cx="6640497"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lnSpc>
                <a:spcPct val="80000"/>
              </a:lnSpc>
            </a:pPr>
            <a:r>
              <a:rPr lang="az" sz="3200" b="0" i="0" u="none" baseline="0">
                <a:latin typeface="Verdana" panose="020B0604030504040204" pitchFamily="34" charset="0"/>
                <a:ea typeface="Verdana" panose="020B0604030504040204" pitchFamily="34" charset="0"/>
              </a:rPr>
              <a:t>Maddə 26</a:t>
            </a:r>
          </a:p>
          <a:p>
            <a:pPr algn="r" rtl="0">
              <a:lnSpc>
                <a:spcPct val="80000"/>
              </a:lnSpc>
            </a:pPr>
            <a:r>
              <a:rPr lang="az" sz="3200" b="0" i="0" u="none" baseline="0">
                <a:latin typeface="Verdana" panose="020B0604030504040204" pitchFamily="34" charset="0"/>
                <a:ea typeface="Verdana" panose="020B0604030504040204" pitchFamily="34" charset="0"/>
              </a:rPr>
              <a:t>Spontan məlumat</a:t>
            </a:r>
          </a:p>
        </p:txBody>
      </p:sp>
      <p:sp>
        <p:nvSpPr>
          <p:cNvPr id="7" name="Rectangle 6">
            <a:extLst>
              <a:ext uri="{FF2B5EF4-FFF2-40B4-BE49-F238E27FC236}">
                <a16:creationId xmlns="" xmlns:a16="http://schemas.microsoft.com/office/drawing/2014/main" id="{1FCE5F71-B62F-4840-AD46-7690CB1F70D4}"/>
              </a:ext>
            </a:extLst>
          </p:cNvPr>
          <p:cNvSpPr/>
          <p:nvPr/>
        </p:nvSpPr>
        <p:spPr>
          <a:xfrm>
            <a:off x="88522" y="1215323"/>
            <a:ext cx="4572000" cy="5324535"/>
          </a:xfrm>
          <a:prstGeom prst="rect">
            <a:avLst/>
          </a:prstGeom>
        </p:spPr>
        <p:txBody>
          <a:bodyPr>
            <a:spAutoFit/>
          </a:bodyPr>
          <a:lstStyle/>
          <a:p>
            <a:pPr marL="514350" indent="-514350" algn="just" rtl="0">
              <a:buFont typeface="+mj-lt"/>
              <a:buAutoNum type="arabicPeriod"/>
            </a:pPr>
            <a:r>
              <a:rPr lang="az" sz="2000" b="0" i="0" u="none" baseline="0" dirty="0"/>
              <a:t>Müvafiq Tərəf özünün daxili qanunvericilik çərçivəsində</a:t>
            </a:r>
            <a:r>
              <a:rPr lang="az" sz="2000" b="1" i="0" u="none" baseline="0" dirty="0"/>
              <a:t> digər Tərəfə </a:t>
            </a:r>
            <a:r>
              <a:rPr lang="az" sz="2000" b="0" i="0" u="none" baseline="0" dirty="0"/>
              <a:t>əvvəlcədən xəbər vermədən </a:t>
            </a:r>
            <a:r>
              <a:rPr lang="az" sz="2000" b="1" i="0" u="none" baseline="0" dirty="0"/>
              <a:t>özünün apardığı araşdırmalar çərçivəsində əldə edilmiş məlumatı</a:t>
            </a:r>
            <a:r>
              <a:rPr lang="az" sz="2000" b="0" i="0" u="none" baseline="0" dirty="0"/>
              <a:t> bir şərtlə göndərə bilər ki, onun fikrincə həmin məlumatın açıqlanması məlumatı alan Tərəfə bu Konvensiyanın müddəalarına uyğun olaraq müəyyənləşdirilmiş cinayət əməlləri ilə əlaqədar təhqiqat, yaxud məhkəmə araşdırmasına başlamaqda, yaxud aparmaqda kömək etmiş olsun və ya bu bölmənin müddəalarına uyğun olaraq həmin Tərəfi əməkdaşlıq haqqında xahiş göndərməyə sövq etsin.</a:t>
            </a:r>
          </a:p>
        </p:txBody>
      </p:sp>
      <p:sp>
        <p:nvSpPr>
          <p:cNvPr id="16" name="TextBox 15">
            <a:extLst>
              <a:ext uri="{FF2B5EF4-FFF2-40B4-BE49-F238E27FC236}">
                <a16:creationId xmlns="" xmlns:a16="http://schemas.microsoft.com/office/drawing/2014/main" id="{C9B84EAB-7F25-4036-8122-44EEC4539E38}"/>
              </a:ext>
            </a:extLst>
          </p:cNvPr>
          <p:cNvSpPr txBox="1"/>
          <p:nvPr/>
        </p:nvSpPr>
        <p:spPr>
          <a:xfrm>
            <a:off x="4878382" y="2754206"/>
            <a:ext cx="4031533" cy="1938992"/>
          </a:xfrm>
          <a:prstGeom prst="rect">
            <a:avLst/>
          </a:prstGeom>
          <a:noFill/>
        </p:spPr>
        <p:txBody>
          <a:bodyPr wrap="square">
            <a:spAutoFit/>
          </a:bodyPr>
          <a:lstStyle/>
          <a:p>
            <a:pPr marL="342900" indent="-342900" algn="just" rtl="0">
              <a:buFont typeface="Arial" panose="020B0604020202020204" pitchFamily="34" charset="0"/>
              <a:buChar char="•"/>
            </a:pPr>
            <a:r>
              <a:rPr lang="az" sz="2400" b="1" i="0" u="none" baseline="0">
                <a:solidFill>
                  <a:srgbClr val="C00000"/>
                </a:solidFill>
                <a:effectLst/>
              </a:rPr>
              <a:t>məlumata sahib olan Dövlətə onu ilkin sorğu olmadan digər Dövlətə ötürmək səlahiyyəti verir</a:t>
            </a:r>
            <a:endParaRPr lang="az" sz="2400" b="1" dirty="0">
              <a:solidFill>
                <a:srgbClr val="C00000"/>
              </a:solidFill>
            </a:endParaRPr>
          </a:p>
        </p:txBody>
      </p:sp>
      <p:sp>
        <p:nvSpPr>
          <p:cNvPr id="12" name="Slide Number Placeholder 1">
            <a:extLst>
              <a:ext uri="{FF2B5EF4-FFF2-40B4-BE49-F238E27FC236}">
                <a16:creationId xmlns="" xmlns:a16="http://schemas.microsoft.com/office/drawing/2014/main" id="{3096A377-8E6B-435F-AF21-EAF19452DFCC}"/>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26</a:t>
            </a:fld>
            <a:endParaRPr lang="az" dirty="0"/>
          </a:p>
        </p:txBody>
      </p:sp>
    </p:spTree>
    <p:extLst>
      <p:ext uri="{BB962C8B-B14F-4D97-AF65-F5344CB8AC3E}">
        <p14:creationId xmlns:p14="http://schemas.microsoft.com/office/powerpoint/2010/main" val="11568777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7" name="Rectangle 6">
            <a:extLst>
              <a:ext uri="{FF2B5EF4-FFF2-40B4-BE49-F238E27FC236}">
                <a16:creationId xmlns="" xmlns:a16="http://schemas.microsoft.com/office/drawing/2014/main" id="{1FCE5F71-B62F-4840-AD46-7690CB1F70D4}"/>
              </a:ext>
            </a:extLst>
          </p:cNvPr>
          <p:cNvSpPr/>
          <p:nvPr/>
        </p:nvSpPr>
        <p:spPr>
          <a:xfrm>
            <a:off x="106706" y="1523099"/>
            <a:ext cx="4572000" cy="4508927"/>
          </a:xfrm>
          <a:prstGeom prst="rect">
            <a:avLst/>
          </a:prstGeom>
        </p:spPr>
        <p:txBody>
          <a:bodyPr>
            <a:spAutoFit/>
          </a:bodyPr>
          <a:lstStyle/>
          <a:p>
            <a:pPr marL="514350" indent="-514350" algn="just" rtl="0">
              <a:buFont typeface="+mj-lt"/>
              <a:buAutoNum type="arabicPeriod" startAt="2"/>
            </a:pPr>
            <a:r>
              <a:rPr lang="az" sz="2050" b="0" i="0" u="none" baseline="0"/>
              <a:t>Bu məlumatı təqdim etməkdən əvvəl onu göndərən Tərəf məlumatın </a:t>
            </a:r>
            <a:r>
              <a:rPr lang="az" sz="2050" b="1" i="0" u="none" baseline="0"/>
              <a:t>məxfiliyinə riayət etməyi xahiş edə və ya ondan istifadə ilə bağlı müvafiq şərt</a:t>
            </a:r>
            <a:r>
              <a:rPr lang="az" sz="2050" b="0" i="0" u="none" baseline="0"/>
              <a:t> irəli sürə bilər.  Məlumatı alan Tərəf bu xahişə əməl edə bilməzsə, bu barədə o, məlumatı göndərən Tərəfə bildiriş göndərir, bundan sonra göndərən Tərəf bu cür məlumatın göndərib-göndərməyəcəyini müəyyən edir. Məlumatı alan Tərəf göstərilən şərtlərlə məlumatı qəbul etdikdə, həmin şərtlər onun üçün məcburi hesab edilir.</a:t>
            </a:r>
            <a:endParaRPr lang="az" sz="2050" dirty="0"/>
          </a:p>
        </p:txBody>
      </p:sp>
      <p:sp>
        <p:nvSpPr>
          <p:cNvPr id="16" name="TextBox 15">
            <a:extLst>
              <a:ext uri="{FF2B5EF4-FFF2-40B4-BE49-F238E27FC236}">
                <a16:creationId xmlns="" xmlns:a16="http://schemas.microsoft.com/office/drawing/2014/main" id="{5463863A-F2F9-425F-89FB-EA57621A490A}"/>
              </a:ext>
            </a:extLst>
          </p:cNvPr>
          <p:cNvSpPr txBox="1"/>
          <p:nvPr/>
        </p:nvSpPr>
        <p:spPr>
          <a:xfrm>
            <a:off x="5174083" y="2521869"/>
            <a:ext cx="3715907" cy="1938992"/>
          </a:xfrm>
          <a:prstGeom prst="rect">
            <a:avLst/>
          </a:prstGeom>
          <a:noFill/>
        </p:spPr>
        <p:txBody>
          <a:bodyPr wrap="square">
            <a:spAutoFit/>
          </a:bodyPr>
          <a:lstStyle/>
          <a:p>
            <a:pPr marL="342900" indent="-342900" algn="just" rtl="0">
              <a:buFont typeface="Arial" panose="020B0604020202020204" pitchFamily="34" charset="0"/>
              <a:buChar char="•"/>
            </a:pPr>
            <a:r>
              <a:rPr lang="az" sz="2400" b="1" i="0" u="none" baseline="0">
                <a:solidFill>
                  <a:srgbClr val="C00000"/>
                </a:solidFill>
                <a:effectLst/>
              </a:rPr>
              <a:t>Tərəf yalnız həssas məlumat məxfi saxlandığı halda məlumatı plandankənar qaydada göndərir</a:t>
            </a:r>
            <a:endParaRPr lang="az" sz="2400" b="1" dirty="0">
              <a:solidFill>
                <a:srgbClr val="C00000"/>
              </a:solidFill>
            </a:endParaRPr>
          </a:p>
        </p:txBody>
      </p:sp>
      <p:sp>
        <p:nvSpPr>
          <p:cNvPr id="20" name="Slide Number Placeholder 1">
            <a:extLst>
              <a:ext uri="{FF2B5EF4-FFF2-40B4-BE49-F238E27FC236}">
                <a16:creationId xmlns="" xmlns:a16="http://schemas.microsoft.com/office/drawing/2014/main" id="{FA41D812-9F5C-4C4F-8DC7-32540F161485}"/>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27</a:t>
            </a:fld>
            <a:endParaRPr lang="az" dirty="0"/>
          </a:p>
        </p:txBody>
      </p:sp>
      <p:sp>
        <p:nvSpPr>
          <p:cNvPr id="21" name="Rectangle 20">
            <a:extLst>
              <a:ext uri="{FF2B5EF4-FFF2-40B4-BE49-F238E27FC236}">
                <a16:creationId xmlns="" xmlns:a16="http://schemas.microsoft.com/office/drawing/2014/main" id="{123E69D9-8FE7-44A2-A87F-02AA64433207}"/>
              </a:ext>
            </a:extLst>
          </p:cNvPr>
          <p:cNvSpPr/>
          <p:nvPr/>
        </p:nvSpPr>
        <p:spPr>
          <a:xfrm>
            <a:off x="2503503" y="42014"/>
            <a:ext cx="6640497"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lnSpc>
                <a:spcPct val="80000"/>
              </a:lnSpc>
            </a:pPr>
            <a:r>
              <a:rPr lang="az" sz="3200" b="0" i="0" u="none" baseline="0">
                <a:latin typeface="Verdana" panose="020B0604030504040204" pitchFamily="34" charset="0"/>
                <a:ea typeface="Verdana" panose="020B0604030504040204" pitchFamily="34" charset="0"/>
              </a:rPr>
              <a:t>Maddə 26</a:t>
            </a:r>
          </a:p>
          <a:p>
            <a:pPr algn="r" rtl="0">
              <a:lnSpc>
                <a:spcPct val="80000"/>
              </a:lnSpc>
            </a:pPr>
            <a:r>
              <a:rPr lang="az" sz="3200" b="0" i="0" u="none" baseline="0">
                <a:latin typeface="Verdana" panose="020B0604030504040204" pitchFamily="34" charset="0"/>
                <a:ea typeface="Verdana" panose="020B0604030504040204" pitchFamily="34" charset="0"/>
              </a:rPr>
              <a:t>Spontan məlumat</a:t>
            </a:r>
          </a:p>
        </p:txBody>
      </p:sp>
    </p:spTree>
    <p:extLst>
      <p:ext uri="{BB962C8B-B14F-4D97-AF65-F5344CB8AC3E}">
        <p14:creationId xmlns:p14="http://schemas.microsoft.com/office/powerpoint/2010/main" val="3835797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graphicFrame>
        <p:nvGraphicFramePr>
          <p:cNvPr id="5" name="Diagram 4">
            <a:extLst>
              <a:ext uri="{FF2B5EF4-FFF2-40B4-BE49-F238E27FC236}">
                <a16:creationId xmlns="" xmlns:a16="http://schemas.microsoft.com/office/drawing/2014/main" id="{77F675A6-2D60-41E4-9319-258232C26433}"/>
              </a:ext>
            </a:extLst>
          </p:cNvPr>
          <p:cNvGraphicFramePr/>
          <p:nvPr>
            <p:extLst>
              <p:ext uri="{D42A27DB-BD31-4B8C-83A1-F6EECF244321}">
                <p14:modId xmlns:p14="http://schemas.microsoft.com/office/powerpoint/2010/main" val="318638728"/>
              </p:ext>
            </p:extLst>
          </p:nvPr>
        </p:nvGraphicFramePr>
        <p:xfrm>
          <a:off x="88522" y="1060117"/>
          <a:ext cx="8933934" cy="53271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Slide Number Placeholder 1">
            <a:extLst>
              <a:ext uri="{FF2B5EF4-FFF2-40B4-BE49-F238E27FC236}">
                <a16:creationId xmlns="" xmlns:a16="http://schemas.microsoft.com/office/drawing/2014/main" id="{909EEEDE-2BD2-4F20-8B5A-E24697AEA410}"/>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28</a:t>
            </a:fld>
            <a:endParaRPr lang="az" dirty="0"/>
          </a:p>
        </p:txBody>
      </p:sp>
      <p:sp>
        <p:nvSpPr>
          <p:cNvPr id="6" name="Rectangle 5">
            <a:extLst>
              <a:ext uri="{FF2B5EF4-FFF2-40B4-BE49-F238E27FC236}">
                <a16:creationId xmlns="" xmlns:a16="http://schemas.microsoft.com/office/drawing/2014/main" id="{E4736DEE-D5C1-491B-810E-3A367A6ED97B}"/>
              </a:ext>
            </a:extLst>
          </p:cNvPr>
          <p:cNvSpPr/>
          <p:nvPr/>
        </p:nvSpPr>
        <p:spPr>
          <a:xfrm>
            <a:off x="2503503" y="42014"/>
            <a:ext cx="6640497"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lnSpc>
                <a:spcPct val="80000"/>
              </a:lnSpc>
            </a:pPr>
            <a:r>
              <a:rPr lang="az" sz="3200" b="0" i="0" u="none" baseline="0">
                <a:latin typeface="Verdana" panose="020B0604030504040204" pitchFamily="34" charset="0"/>
                <a:ea typeface="Verdana" panose="020B0604030504040204" pitchFamily="34" charset="0"/>
              </a:rPr>
              <a:t>Maddə 26</a:t>
            </a:r>
          </a:p>
          <a:p>
            <a:pPr algn="r" rtl="0">
              <a:lnSpc>
                <a:spcPct val="80000"/>
              </a:lnSpc>
            </a:pPr>
            <a:r>
              <a:rPr lang="az" sz="3200" b="0" i="0" u="none" baseline="0">
                <a:latin typeface="Verdana" panose="020B0604030504040204" pitchFamily="34" charset="0"/>
                <a:ea typeface="Verdana" panose="020B0604030504040204" pitchFamily="34" charset="0"/>
              </a:rPr>
              <a:t>Spontan məlumat</a:t>
            </a:r>
          </a:p>
        </p:txBody>
      </p:sp>
    </p:spTree>
    <p:extLst>
      <p:ext uri="{BB962C8B-B14F-4D97-AF65-F5344CB8AC3E}">
        <p14:creationId xmlns:p14="http://schemas.microsoft.com/office/powerpoint/2010/main" val="3279462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500"/>
                                  </p:stCondLst>
                                  <p:childTnLst>
                                    <p:set>
                                      <p:cBhvr>
                                        <p:cTn id="6" dur="1" fill="hold">
                                          <p:stCondLst>
                                            <p:cond delay="0"/>
                                          </p:stCondLst>
                                        </p:cTn>
                                        <p:tgtEl>
                                          <p:spTgt spid="5">
                                            <p:graphicEl>
                                              <a:dgm id="{E2C21E0C-02B7-4F18-B02B-9BDD0D2FF7E5}"/>
                                            </p:graphicEl>
                                          </p:spTgt>
                                        </p:tgtEl>
                                        <p:attrNameLst>
                                          <p:attrName>style.visibility</p:attrName>
                                        </p:attrNameLst>
                                      </p:cBhvr>
                                      <p:to>
                                        <p:strVal val="visible"/>
                                      </p:to>
                                    </p:set>
                                    <p:anim calcmode="lin" valueType="num">
                                      <p:cBhvr additive="base">
                                        <p:cTn id="7" dur="500" fill="hold"/>
                                        <p:tgtEl>
                                          <p:spTgt spid="5">
                                            <p:graphicEl>
                                              <a:dgm id="{E2C21E0C-02B7-4F18-B02B-9BDD0D2FF7E5}"/>
                                            </p:graphic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
                                            <p:graphicEl>
                                              <a:dgm id="{E2C21E0C-02B7-4F18-B02B-9BDD0D2FF7E5}"/>
                                            </p:graphicEl>
                                          </p:spTgt>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8" fill="hold" grpId="0" nodeType="afterEffect">
                                  <p:stCondLst>
                                    <p:cond delay="0"/>
                                  </p:stCondLst>
                                  <p:childTnLst>
                                    <p:set>
                                      <p:cBhvr>
                                        <p:cTn id="11" dur="1" fill="hold">
                                          <p:stCondLst>
                                            <p:cond delay="0"/>
                                          </p:stCondLst>
                                        </p:cTn>
                                        <p:tgtEl>
                                          <p:spTgt spid="5">
                                            <p:graphicEl>
                                              <a:dgm id="{2FE32ED6-408C-4152-8FE0-3FCEA3386CB9}"/>
                                            </p:graphicEl>
                                          </p:spTgt>
                                        </p:tgtEl>
                                        <p:attrNameLst>
                                          <p:attrName>style.visibility</p:attrName>
                                        </p:attrNameLst>
                                      </p:cBhvr>
                                      <p:to>
                                        <p:strVal val="visible"/>
                                      </p:to>
                                    </p:set>
                                    <p:anim calcmode="lin" valueType="num">
                                      <p:cBhvr additive="base">
                                        <p:cTn id="12" dur="500" fill="hold"/>
                                        <p:tgtEl>
                                          <p:spTgt spid="5">
                                            <p:graphicEl>
                                              <a:dgm id="{2FE32ED6-408C-4152-8FE0-3FCEA3386CB9}"/>
                                            </p:graphic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5">
                                            <p:graphicEl>
                                              <a:dgm id="{2FE32ED6-408C-4152-8FE0-3FCEA3386CB9}"/>
                                            </p:graphicEl>
                                          </p:spTgt>
                                        </p:tgtEl>
                                        <p:attrNameLst>
                                          <p:attrName>ppt_y</p:attrName>
                                        </p:attrNameLst>
                                      </p:cBhvr>
                                      <p:tavLst>
                                        <p:tav tm="0">
                                          <p:val>
                                            <p:strVal val="#ppt_y"/>
                                          </p:val>
                                        </p:tav>
                                        <p:tav tm="100000">
                                          <p:val>
                                            <p:strVal val="#ppt_y"/>
                                          </p:val>
                                        </p:tav>
                                      </p:tavLst>
                                    </p:anim>
                                  </p:childTnLst>
                                </p:cTn>
                              </p:par>
                            </p:childTnLst>
                          </p:cTn>
                        </p:par>
                        <p:par>
                          <p:cTn id="14" fill="hold">
                            <p:stCondLst>
                              <p:cond delay="1500"/>
                            </p:stCondLst>
                            <p:childTnLst>
                              <p:par>
                                <p:cTn id="15" presetID="2" presetClass="entr" presetSubtype="8" fill="hold" grpId="0" nodeType="afterEffect">
                                  <p:stCondLst>
                                    <p:cond delay="0"/>
                                  </p:stCondLst>
                                  <p:childTnLst>
                                    <p:set>
                                      <p:cBhvr>
                                        <p:cTn id="16" dur="1" fill="hold">
                                          <p:stCondLst>
                                            <p:cond delay="0"/>
                                          </p:stCondLst>
                                        </p:cTn>
                                        <p:tgtEl>
                                          <p:spTgt spid="5">
                                            <p:graphicEl>
                                              <a:dgm id="{A71F37D3-4190-4DA1-A608-8452A5BD3558}"/>
                                            </p:graphicEl>
                                          </p:spTgt>
                                        </p:tgtEl>
                                        <p:attrNameLst>
                                          <p:attrName>style.visibility</p:attrName>
                                        </p:attrNameLst>
                                      </p:cBhvr>
                                      <p:to>
                                        <p:strVal val="visible"/>
                                      </p:to>
                                    </p:set>
                                    <p:anim calcmode="lin" valueType="num">
                                      <p:cBhvr additive="base">
                                        <p:cTn id="17" dur="500" fill="hold"/>
                                        <p:tgtEl>
                                          <p:spTgt spid="5">
                                            <p:graphicEl>
                                              <a:dgm id="{A71F37D3-4190-4DA1-A608-8452A5BD3558}"/>
                                            </p:graphic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5">
                                            <p:graphicEl>
                                              <a:dgm id="{A71F37D3-4190-4DA1-A608-8452A5BD3558}"/>
                                            </p:graphicEl>
                                          </p:spTgt>
                                        </p:tgtEl>
                                        <p:attrNameLst>
                                          <p:attrName>ppt_y</p:attrName>
                                        </p:attrNameLst>
                                      </p:cBhvr>
                                      <p:tavLst>
                                        <p:tav tm="0">
                                          <p:val>
                                            <p:strVal val="#ppt_y"/>
                                          </p:val>
                                        </p:tav>
                                        <p:tav tm="100000">
                                          <p:val>
                                            <p:strVal val="#ppt_y"/>
                                          </p:val>
                                        </p:tav>
                                      </p:tavLst>
                                    </p:anim>
                                  </p:childTnLst>
                                </p:cTn>
                              </p:par>
                            </p:childTnLst>
                          </p:cTn>
                        </p:par>
                        <p:par>
                          <p:cTn id="19" fill="hold">
                            <p:stCondLst>
                              <p:cond delay="2000"/>
                            </p:stCondLst>
                            <p:childTnLst>
                              <p:par>
                                <p:cTn id="20" presetID="2" presetClass="entr" presetSubtype="8" fill="hold" grpId="0" nodeType="afterEffect">
                                  <p:stCondLst>
                                    <p:cond delay="0"/>
                                  </p:stCondLst>
                                  <p:childTnLst>
                                    <p:set>
                                      <p:cBhvr>
                                        <p:cTn id="21" dur="1" fill="hold">
                                          <p:stCondLst>
                                            <p:cond delay="0"/>
                                          </p:stCondLst>
                                        </p:cTn>
                                        <p:tgtEl>
                                          <p:spTgt spid="5">
                                            <p:graphicEl>
                                              <a:dgm id="{2B626917-7C54-423E-8EDF-BC9F401B05B6}"/>
                                            </p:graphicEl>
                                          </p:spTgt>
                                        </p:tgtEl>
                                        <p:attrNameLst>
                                          <p:attrName>style.visibility</p:attrName>
                                        </p:attrNameLst>
                                      </p:cBhvr>
                                      <p:to>
                                        <p:strVal val="visible"/>
                                      </p:to>
                                    </p:set>
                                    <p:anim calcmode="lin" valueType="num">
                                      <p:cBhvr additive="base">
                                        <p:cTn id="22" dur="500" fill="hold"/>
                                        <p:tgtEl>
                                          <p:spTgt spid="5">
                                            <p:graphicEl>
                                              <a:dgm id="{2B626917-7C54-423E-8EDF-BC9F401B05B6}"/>
                                            </p:graphic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5">
                                            <p:graphicEl>
                                              <a:dgm id="{2B626917-7C54-423E-8EDF-BC9F401B05B6}"/>
                                            </p:graphicEl>
                                          </p:spTgt>
                                        </p:tgtEl>
                                        <p:attrNameLst>
                                          <p:attrName>ppt_y</p:attrName>
                                        </p:attrNameLst>
                                      </p:cBhvr>
                                      <p:tavLst>
                                        <p:tav tm="0">
                                          <p:val>
                                            <p:strVal val="#ppt_y"/>
                                          </p:val>
                                        </p:tav>
                                        <p:tav tm="100000">
                                          <p:val>
                                            <p:strVal val="#ppt_y"/>
                                          </p:val>
                                        </p:tav>
                                      </p:tavLst>
                                    </p:anim>
                                  </p:childTnLst>
                                </p:cTn>
                              </p:par>
                            </p:childTnLst>
                          </p:cTn>
                        </p:par>
                        <p:par>
                          <p:cTn id="24" fill="hold">
                            <p:stCondLst>
                              <p:cond delay="2500"/>
                            </p:stCondLst>
                            <p:childTnLst>
                              <p:par>
                                <p:cTn id="25" presetID="2" presetClass="entr" presetSubtype="8" fill="hold" grpId="0" nodeType="afterEffect">
                                  <p:stCondLst>
                                    <p:cond delay="0"/>
                                  </p:stCondLst>
                                  <p:childTnLst>
                                    <p:set>
                                      <p:cBhvr>
                                        <p:cTn id="26" dur="1" fill="hold">
                                          <p:stCondLst>
                                            <p:cond delay="0"/>
                                          </p:stCondLst>
                                        </p:cTn>
                                        <p:tgtEl>
                                          <p:spTgt spid="5">
                                            <p:graphicEl>
                                              <a:dgm id="{74A6A061-7CF3-4873-8E84-7FEC5E35DF51}"/>
                                            </p:graphicEl>
                                          </p:spTgt>
                                        </p:tgtEl>
                                        <p:attrNameLst>
                                          <p:attrName>style.visibility</p:attrName>
                                        </p:attrNameLst>
                                      </p:cBhvr>
                                      <p:to>
                                        <p:strVal val="visible"/>
                                      </p:to>
                                    </p:set>
                                    <p:anim calcmode="lin" valueType="num">
                                      <p:cBhvr additive="base">
                                        <p:cTn id="27" dur="500" fill="hold"/>
                                        <p:tgtEl>
                                          <p:spTgt spid="5">
                                            <p:graphicEl>
                                              <a:dgm id="{74A6A061-7CF3-4873-8E84-7FEC5E35DF51}"/>
                                            </p:graphic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5">
                                            <p:graphicEl>
                                              <a:dgm id="{74A6A061-7CF3-4873-8E84-7FEC5E35DF51}"/>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Dgm bld="one"/>
        </p:bldSub>
      </p:bldGraphic>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6" name="Slide Number Placeholder 1">
            <a:extLst>
              <a:ext uri="{FF2B5EF4-FFF2-40B4-BE49-F238E27FC236}">
                <a16:creationId xmlns="" xmlns:a16="http://schemas.microsoft.com/office/drawing/2014/main" id="{FCCF9CF1-5DED-49B5-B1AB-9E4EC6A17C69}"/>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29</a:t>
            </a:fld>
            <a:endParaRPr lang="az" dirty="0"/>
          </a:p>
        </p:txBody>
      </p:sp>
      <p:sp>
        <p:nvSpPr>
          <p:cNvPr id="8" name="TextBox 7">
            <a:extLst>
              <a:ext uri="{FF2B5EF4-FFF2-40B4-BE49-F238E27FC236}">
                <a16:creationId xmlns="" xmlns:a16="http://schemas.microsoft.com/office/drawing/2014/main" id="{CF4A5A40-4F3B-49B6-9081-1646BBF20341}"/>
              </a:ext>
            </a:extLst>
          </p:cNvPr>
          <p:cNvSpPr txBox="1"/>
          <p:nvPr/>
        </p:nvSpPr>
        <p:spPr>
          <a:xfrm>
            <a:off x="588962" y="1281981"/>
            <a:ext cx="8030033" cy="461665"/>
          </a:xfrm>
          <a:prstGeom prst="rect">
            <a:avLst/>
          </a:prstGeom>
          <a:solidFill>
            <a:srgbClr val="BDD8F3"/>
          </a:solidFill>
        </p:spPr>
        <p:txBody>
          <a:bodyPr wrap="square" rtlCol="0">
            <a:spAutoFit/>
          </a:bodyPr>
          <a:lstStyle/>
          <a:p>
            <a:pPr algn="ctr" rtl="0"/>
            <a:r>
              <a:rPr lang="az" sz="2400" b="0" i="0" u="none" baseline="0">
                <a:solidFill>
                  <a:schemeClr val="tx1">
                    <a:lumMod val="65000"/>
                    <a:lumOff val="35000"/>
                  </a:schemeClr>
                </a:solidFill>
                <a:latin typeface="+mj-lt"/>
              </a:rPr>
              <a:t>Təcili vəziyyətlərdə sorğular e-poçtdan istifadə edilməklə göndərilə bilər.</a:t>
            </a:r>
          </a:p>
        </p:txBody>
      </p:sp>
      <p:sp>
        <p:nvSpPr>
          <p:cNvPr id="9" name="TextBox 8">
            <a:extLst>
              <a:ext uri="{FF2B5EF4-FFF2-40B4-BE49-F238E27FC236}">
                <a16:creationId xmlns="" xmlns:a16="http://schemas.microsoft.com/office/drawing/2014/main" id="{08ECDF7C-815B-41D8-B138-D5734008F203}"/>
              </a:ext>
            </a:extLst>
          </p:cNvPr>
          <p:cNvSpPr txBox="1"/>
          <p:nvPr/>
        </p:nvSpPr>
        <p:spPr>
          <a:xfrm>
            <a:off x="556984" y="5824666"/>
            <a:ext cx="8030032" cy="461665"/>
          </a:xfrm>
          <a:prstGeom prst="rect">
            <a:avLst/>
          </a:prstGeom>
          <a:solidFill>
            <a:schemeClr val="tx1">
              <a:lumMod val="65000"/>
              <a:lumOff val="35000"/>
            </a:schemeClr>
          </a:solidFill>
        </p:spPr>
        <p:txBody>
          <a:bodyPr wrap="square" rtlCol="0">
            <a:spAutoFit/>
          </a:bodyPr>
          <a:lstStyle/>
          <a:p>
            <a:pPr algn="ctr" rtl="0"/>
            <a:r>
              <a:rPr lang="az" sz="2400" b="0" i="0" u="none" baseline="0">
                <a:solidFill>
                  <a:schemeClr val="bg1"/>
                </a:solidFill>
                <a:latin typeface="+mj-lt"/>
              </a:rPr>
              <a:t>Düzgün cavab A-dır</a:t>
            </a:r>
          </a:p>
        </p:txBody>
      </p:sp>
      <p:sp>
        <p:nvSpPr>
          <p:cNvPr id="10" name="TextBox 9">
            <a:extLst>
              <a:ext uri="{FF2B5EF4-FFF2-40B4-BE49-F238E27FC236}">
                <a16:creationId xmlns="" xmlns:a16="http://schemas.microsoft.com/office/drawing/2014/main" id="{A5BF146C-DBC3-44BF-AA98-DDEC334987B8}"/>
              </a:ext>
            </a:extLst>
          </p:cNvPr>
          <p:cNvSpPr txBox="1"/>
          <p:nvPr/>
        </p:nvSpPr>
        <p:spPr>
          <a:xfrm>
            <a:off x="556984" y="3013501"/>
            <a:ext cx="8030032" cy="830997"/>
          </a:xfrm>
          <a:prstGeom prst="rect">
            <a:avLst/>
          </a:prstGeom>
          <a:solidFill>
            <a:srgbClr val="F08A34"/>
          </a:solidFill>
        </p:spPr>
        <p:txBody>
          <a:bodyPr wrap="square" rtlCol="0">
            <a:spAutoFit/>
          </a:bodyPr>
          <a:lstStyle/>
          <a:p>
            <a:pPr marL="1828800" lvl="3" indent="-457200" algn="l" rtl="0">
              <a:buAutoNum type="alphaUcPeriod"/>
            </a:pPr>
            <a:r>
              <a:rPr lang="az" sz="2400" b="0" i="0" u="none" baseline="0">
                <a:solidFill>
                  <a:schemeClr val="bg1"/>
                </a:solidFill>
                <a:latin typeface="+mj-lt"/>
              </a:rPr>
              <a:t>düz</a:t>
            </a:r>
          </a:p>
          <a:p>
            <a:pPr marL="1828800" lvl="3" indent="-457200" algn="l" rtl="0">
              <a:buAutoNum type="alphaUcPeriod"/>
            </a:pPr>
            <a:r>
              <a:rPr lang="az" sz="2400" b="0" i="0" u="none" baseline="0">
                <a:solidFill>
                  <a:schemeClr val="bg1"/>
                </a:solidFill>
                <a:latin typeface="+mj-lt"/>
              </a:rPr>
              <a:t>yanlış</a:t>
            </a:r>
          </a:p>
        </p:txBody>
      </p:sp>
      <p:sp>
        <p:nvSpPr>
          <p:cNvPr id="11" name="Rectangle 10">
            <a:extLst>
              <a:ext uri="{FF2B5EF4-FFF2-40B4-BE49-F238E27FC236}">
                <a16:creationId xmlns="" xmlns:a16="http://schemas.microsoft.com/office/drawing/2014/main" id="{1B6452B1-7568-44E3-90AA-A5543F206A47}"/>
              </a:ext>
            </a:extLst>
          </p:cNvPr>
          <p:cNvSpPr/>
          <p:nvPr/>
        </p:nvSpPr>
        <p:spPr>
          <a:xfrm>
            <a:off x="2011680" y="63359"/>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cs typeface="ＭＳ Ｐゴシック" charset="0"/>
              </a:rPr>
              <a:t>Kibercinayətlarlığın </a:t>
            </a:r>
          </a:p>
          <a:p>
            <a:pPr algn="r" rtl="0"/>
            <a:r>
              <a:rPr lang="az" sz="3200" b="0" i="0" u="none" baseline="0">
                <a:latin typeface="Verdana" panose="020B0604030504040204" pitchFamily="34" charset="0"/>
                <a:ea typeface="Verdana" panose="020B0604030504040204" pitchFamily="34" charset="0"/>
                <a:cs typeface="ＭＳ Ｐゴシック" charset="0"/>
              </a:rPr>
              <a:t>Beynəlxalq miqyası</a:t>
            </a:r>
            <a:endParaRPr lang="az" sz="32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784250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lgn="r" rtl="0"/>
            <a:fld id="{B517EF97-6CC0-48A9-BC0E-433EC7B55211}" type="slidenum">
              <a:rPr/>
              <a:pPr/>
              <a:t>3</a:t>
            </a:fld>
            <a:endParaRPr lang="az"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1402080" y="82052"/>
            <a:ext cx="77419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rPr>
              <a:t>Sessiyanın məqsədləri</a:t>
            </a:r>
          </a:p>
        </p:txBody>
      </p:sp>
      <p:sp>
        <p:nvSpPr>
          <p:cNvPr id="5" name="Rectangle 4">
            <a:extLst>
              <a:ext uri="{FF2B5EF4-FFF2-40B4-BE49-F238E27FC236}">
                <a16:creationId xmlns="" xmlns:a16="http://schemas.microsoft.com/office/drawing/2014/main" id="{7FA81925-418B-D44C-9255-2AEBBFBC0ADA}"/>
              </a:ext>
            </a:extLst>
          </p:cNvPr>
          <p:cNvSpPr/>
          <p:nvPr/>
        </p:nvSpPr>
        <p:spPr>
          <a:xfrm>
            <a:off x="106706" y="1327587"/>
            <a:ext cx="5842990" cy="4827155"/>
          </a:xfrm>
          <a:prstGeom prst="rect">
            <a:avLst/>
          </a:prstGeom>
        </p:spPr>
        <p:txBody>
          <a:bodyPr wrap="square">
            <a:spAutoFit/>
          </a:bodyPr>
          <a:lstStyle/>
          <a:p>
            <a:pPr marL="342900" indent="-342900" algn="l" rtl="0">
              <a:lnSpc>
                <a:spcPct val="80000"/>
              </a:lnSpc>
              <a:buFont typeface="Arial" panose="020B0604020202020204" pitchFamily="34" charset="0"/>
              <a:buChar char="•"/>
            </a:pPr>
            <a:r>
              <a:rPr lang="az" sz="2400" b="0" i="0" u="none" baseline="0"/>
              <a:t>İnternetin və kibercinayətkarlığın qlobal miqyasını başa düşmək</a:t>
            </a:r>
          </a:p>
          <a:p>
            <a:pPr marL="342900" indent="-342900" algn="l" rtl="0">
              <a:lnSpc>
                <a:spcPct val="80000"/>
              </a:lnSpc>
              <a:buFont typeface="Arial" panose="020B0604020202020204" pitchFamily="34" charset="0"/>
              <a:buChar char="•"/>
            </a:pPr>
            <a:endParaRPr lang="az" sz="2400" dirty="0"/>
          </a:p>
          <a:p>
            <a:pPr marL="342900" indent="-342900" algn="l" rtl="0">
              <a:lnSpc>
                <a:spcPct val="80000"/>
              </a:lnSpc>
              <a:buFont typeface="Arial" panose="020B0604020202020204" pitchFamily="34" charset="0"/>
              <a:buChar char="•"/>
            </a:pPr>
            <a:r>
              <a:rPr lang="az" sz="2400" b="0" i="0" u="none" baseline="0"/>
              <a:t>Beynəlxalq mühitdə kibercinayətkarlıqla əlaqədar çətinlikləri başa düşmək</a:t>
            </a:r>
          </a:p>
          <a:p>
            <a:pPr marL="342900" indent="-342900" algn="l" rtl="0">
              <a:lnSpc>
                <a:spcPct val="80000"/>
              </a:lnSpc>
              <a:buFont typeface="Arial" panose="020B0604020202020204" pitchFamily="34" charset="0"/>
              <a:buChar char="•"/>
            </a:pPr>
            <a:endParaRPr lang="az" sz="2400" dirty="0"/>
          </a:p>
          <a:p>
            <a:pPr marL="342900" indent="-342900" algn="l" rtl="0">
              <a:lnSpc>
                <a:spcPct val="80000"/>
              </a:lnSpc>
              <a:buFont typeface="Arial" panose="020B0604020202020204" pitchFamily="34" charset="0"/>
              <a:buChar char="•"/>
            </a:pPr>
            <a:r>
              <a:rPr lang="az" sz="2400" b="0" i="0" u="none" baseline="0"/>
              <a:t>Beynəlxalq əməkdaşlığın əhəmiyyətini izah etmək, kibercinayətkarlıqla mübarizə sahəsində beynəlxalq əməkdaşlıq üzrə mövcud sənədləri tanımaq</a:t>
            </a:r>
          </a:p>
          <a:p>
            <a:pPr marL="342900" indent="-342900" algn="l" rtl="0">
              <a:lnSpc>
                <a:spcPct val="80000"/>
              </a:lnSpc>
              <a:buFont typeface="Arial" panose="020B0604020202020204" pitchFamily="34" charset="0"/>
              <a:buChar char="•"/>
            </a:pPr>
            <a:endParaRPr lang="az" sz="2400" dirty="0"/>
          </a:p>
          <a:p>
            <a:pPr marL="342900" indent="-342900" algn="l" rtl="0">
              <a:lnSpc>
                <a:spcPct val="80000"/>
              </a:lnSpc>
              <a:buFont typeface="Arial" panose="020B0604020202020204" pitchFamily="34" charset="0"/>
              <a:buChar char="•"/>
            </a:pPr>
            <a:r>
              <a:rPr lang="az" sz="2400" b="0" i="0" u="none" baseline="0"/>
              <a:t>Kibercinayətkarlıq haqqında Budapeşt konvensiyasını müzakirə etmək, onun ümumi və xüsusi prinsiplərini, cinayət işlərində qarşılıqlı hüquqi yardım haqqında maddələrini müəyyən etmək</a:t>
            </a:r>
          </a:p>
        </p:txBody>
      </p:sp>
      <p:pic>
        <p:nvPicPr>
          <p:cNvPr id="7" name="Picture 6">
            <a:extLst>
              <a:ext uri="{FF2B5EF4-FFF2-40B4-BE49-F238E27FC236}">
                <a16:creationId xmlns="" xmlns:a16="http://schemas.microsoft.com/office/drawing/2014/main" id="{EF3A38F1-629E-D64F-8FB1-A26347BAB099}"/>
              </a:ext>
            </a:extLst>
          </p:cNvPr>
          <p:cNvPicPr>
            <a:picLocks noChangeAspect="1"/>
          </p:cNvPicPr>
          <p:nvPr/>
        </p:nvPicPr>
        <p:blipFill>
          <a:blip r:embed="rId3"/>
          <a:stretch>
            <a:fillRect/>
          </a:stretch>
        </p:blipFill>
        <p:spPr>
          <a:xfrm>
            <a:off x="6228977" y="2430730"/>
            <a:ext cx="2808317" cy="2150117"/>
          </a:xfrm>
          <a:prstGeom prst="rect">
            <a:avLst/>
          </a:prstGeom>
        </p:spPr>
      </p:pic>
    </p:spTree>
    <p:extLst>
      <p:ext uri="{BB962C8B-B14F-4D97-AF65-F5344CB8AC3E}">
        <p14:creationId xmlns:p14="http://schemas.microsoft.com/office/powerpoint/2010/main" val="1301409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1677880" y="73409"/>
            <a:ext cx="74661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lnSpc>
                <a:spcPct val="80000"/>
              </a:lnSpc>
            </a:pPr>
            <a:r>
              <a:rPr lang="az" sz="2400" b="0" i="0" u="none" baseline="0">
                <a:latin typeface="Verdana" panose="020B0604030504040204" pitchFamily="34" charset="0"/>
                <a:ea typeface="Verdana" panose="020B0604030504040204" pitchFamily="34" charset="0"/>
              </a:rPr>
              <a:t>Maddə 27</a:t>
            </a:r>
          </a:p>
          <a:p>
            <a:pPr algn="r" rtl="0">
              <a:lnSpc>
                <a:spcPct val="80000"/>
              </a:lnSpc>
            </a:pPr>
            <a:r>
              <a:rPr lang="az" sz="2400" b="0" i="0" u="none" baseline="0">
                <a:latin typeface="Verdana" panose="020B0604030504040204" pitchFamily="34" charset="0"/>
                <a:ea typeface="Verdana" panose="020B0604030504040204" pitchFamily="34" charset="0"/>
              </a:rPr>
              <a:t>Qarşılıqlı yardıma aid prosedurlar</a:t>
            </a:r>
          </a:p>
        </p:txBody>
      </p:sp>
      <p:sp>
        <p:nvSpPr>
          <p:cNvPr id="7" name="Rectangle 6">
            <a:extLst>
              <a:ext uri="{FF2B5EF4-FFF2-40B4-BE49-F238E27FC236}">
                <a16:creationId xmlns="" xmlns:a16="http://schemas.microsoft.com/office/drawing/2014/main" id="{1FCE5F71-B62F-4840-AD46-7690CB1F70D4}"/>
              </a:ext>
            </a:extLst>
          </p:cNvPr>
          <p:cNvSpPr/>
          <p:nvPr/>
        </p:nvSpPr>
        <p:spPr>
          <a:xfrm>
            <a:off x="121544" y="1130068"/>
            <a:ext cx="4572000" cy="4801314"/>
          </a:xfrm>
          <a:prstGeom prst="rect">
            <a:avLst/>
          </a:prstGeom>
        </p:spPr>
        <p:txBody>
          <a:bodyPr>
            <a:spAutoFit/>
          </a:bodyPr>
          <a:lstStyle/>
          <a:p>
            <a:pPr marL="457200" indent="-457200" algn="just" rtl="0">
              <a:buFont typeface="+mj-lt"/>
              <a:buAutoNum type="arabicPeriod" startAt="2"/>
            </a:pPr>
            <a:r>
              <a:rPr lang="az" b="0" i="0" u="none" baseline="0" dirty="0"/>
              <a:t>a) </a:t>
            </a:r>
            <a:r>
              <a:rPr lang="az" b="1" i="0" u="none" baseline="0" dirty="0"/>
              <a:t>Hər bir Tərəf</a:t>
            </a:r>
            <a:r>
              <a:rPr lang="az" b="0" i="0" u="none" baseline="0" dirty="0"/>
              <a:t> qarşılıqlı yardım haqqında sorğuların göndərilməsinə və onlara cavab verilməsinə, belə sorğuların icrasına və ya səlahiyyətlərinə sorğuların yerinə yetirilməsi aid olan orqanlara ötürülməsinə görə məsuliyyət daşıyan </a:t>
            </a:r>
            <a:r>
              <a:rPr lang="az" b="1" i="0" u="none" baseline="0" dirty="0"/>
              <a:t>mərkəzi orqan və ya orqanlar təyin edir</a:t>
            </a:r>
            <a:r>
              <a:rPr lang="az" b="0" i="0" u="none" baseline="0" dirty="0"/>
              <a:t>;</a:t>
            </a:r>
          </a:p>
          <a:p>
            <a:pPr algn="just" rtl="0"/>
            <a:r>
              <a:rPr lang="az" b="0" i="0" u="none" baseline="0" dirty="0"/>
              <a:t>	b) </a:t>
            </a:r>
            <a:r>
              <a:rPr lang="az" b="1" i="0" u="none" baseline="0" dirty="0"/>
              <a:t>Bu mərkəzi orqanlar birbaşa bir-biri ilə əlaqə saxlayırlar;</a:t>
            </a:r>
            <a:r>
              <a:rPr lang="az" b="0" i="0" u="none" baseline="0" dirty="0"/>
              <a:t>		</a:t>
            </a:r>
          </a:p>
          <a:p>
            <a:pPr algn="just" rtl="0"/>
            <a:endParaRPr lang="az" b="1" dirty="0"/>
          </a:p>
          <a:p>
            <a:pPr marL="457200" indent="-457200" algn="just" rtl="0">
              <a:buClr>
                <a:schemeClr val="tx1"/>
              </a:buClr>
              <a:buFont typeface="+mj-lt"/>
              <a:buAutoNum type="arabicPeriod" startAt="3"/>
            </a:pPr>
            <a:r>
              <a:rPr lang="az" b="0" i="0" u="none" baseline="0" dirty="0"/>
              <a:t>Bu maddənin müddəalarına uyğun olaraq göndərilən </a:t>
            </a:r>
            <a:r>
              <a:rPr lang="az" b="1" i="0" u="none" baseline="0" dirty="0"/>
              <a:t>qarşılıqlı yardım haqqında sorğular, onların sorğu edilən Tərəfin qanunvericiliyi ilə ziddiyyət yaratdığı hallar istisna olmaqla, sorğu edən Tərəfin göstərdiyi prosedurlara uyğun olaraq icra edilir.</a:t>
            </a:r>
          </a:p>
        </p:txBody>
      </p:sp>
      <p:sp>
        <p:nvSpPr>
          <p:cNvPr id="16" name="TextBox 15">
            <a:extLst>
              <a:ext uri="{FF2B5EF4-FFF2-40B4-BE49-F238E27FC236}">
                <a16:creationId xmlns="" xmlns:a16="http://schemas.microsoft.com/office/drawing/2014/main" id="{16FE3329-51E5-474A-9117-C35827CFA84A}"/>
              </a:ext>
            </a:extLst>
          </p:cNvPr>
          <p:cNvSpPr txBox="1"/>
          <p:nvPr/>
        </p:nvSpPr>
        <p:spPr>
          <a:xfrm>
            <a:off x="5485876" y="1646210"/>
            <a:ext cx="3171497" cy="4154984"/>
          </a:xfrm>
          <a:prstGeom prst="rect">
            <a:avLst/>
          </a:prstGeom>
          <a:noFill/>
        </p:spPr>
        <p:txBody>
          <a:bodyPr wrap="square">
            <a:spAutoFit/>
          </a:bodyPr>
          <a:lstStyle/>
          <a:p>
            <a:pPr marL="342900" indent="-342900" algn="just" rtl="0">
              <a:buFont typeface="Arial" panose="020B0604020202020204" pitchFamily="34" charset="0"/>
              <a:buChar char="•"/>
            </a:pPr>
            <a:r>
              <a:rPr lang="az" sz="2400" b="1" i="0" u="none" baseline="0">
                <a:solidFill>
                  <a:srgbClr val="C00000"/>
                </a:solidFill>
              </a:rPr>
              <a:t>mərkəzi orqanın təyin edilməsi və birbaşa əlaqə məntəqəsinin yaradılması</a:t>
            </a:r>
          </a:p>
          <a:p>
            <a:pPr algn="just" rtl="0"/>
            <a:endParaRPr lang="az" sz="2400" b="1" dirty="0">
              <a:solidFill>
                <a:srgbClr val="C00000"/>
              </a:solidFill>
            </a:endParaRPr>
          </a:p>
          <a:p>
            <a:pPr marL="342900" indent="-342900" algn="just" rtl="0">
              <a:buFont typeface="Arial" panose="020B0604020202020204" pitchFamily="34" charset="0"/>
              <a:buChar char="•"/>
            </a:pPr>
            <a:r>
              <a:rPr lang="az" sz="2400" b="1" i="0" u="none" baseline="0">
                <a:solidFill>
                  <a:srgbClr val="C00000"/>
                </a:solidFill>
                <a:effectLst/>
              </a:rPr>
              <a:t>müvafiq sazişlərin tətbiqi vasitəsilə qarşılıqlı yardım təmin edilməlidir</a:t>
            </a:r>
          </a:p>
          <a:p>
            <a:pPr marL="342900" indent="-342900" algn="just" rtl="0">
              <a:buFont typeface="Arial" panose="020B0604020202020204" pitchFamily="34" charset="0"/>
              <a:buChar char="•"/>
            </a:pPr>
            <a:endParaRPr lang="az" sz="2400" b="1" dirty="0">
              <a:solidFill>
                <a:srgbClr val="FF0000"/>
              </a:solidFill>
            </a:endParaRPr>
          </a:p>
        </p:txBody>
      </p:sp>
      <p:sp>
        <p:nvSpPr>
          <p:cNvPr id="12" name="Slide Number Placeholder 1">
            <a:extLst>
              <a:ext uri="{FF2B5EF4-FFF2-40B4-BE49-F238E27FC236}">
                <a16:creationId xmlns="" xmlns:a16="http://schemas.microsoft.com/office/drawing/2014/main" id="{5B7008CE-B9F2-4ACC-A843-8FF6901CE414}"/>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30</a:t>
            </a:fld>
            <a:endParaRPr lang="az" dirty="0"/>
          </a:p>
        </p:txBody>
      </p:sp>
    </p:spTree>
    <p:extLst>
      <p:ext uri="{BB962C8B-B14F-4D97-AF65-F5344CB8AC3E}">
        <p14:creationId xmlns:p14="http://schemas.microsoft.com/office/powerpoint/2010/main" val="17347368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7" name="Rectangle 6">
            <a:extLst>
              <a:ext uri="{FF2B5EF4-FFF2-40B4-BE49-F238E27FC236}">
                <a16:creationId xmlns="" xmlns:a16="http://schemas.microsoft.com/office/drawing/2014/main" id="{1FCE5F71-B62F-4840-AD46-7690CB1F70D4}"/>
              </a:ext>
            </a:extLst>
          </p:cNvPr>
          <p:cNvSpPr/>
          <p:nvPr/>
        </p:nvSpPr>
        <p:spPr>
          <a:xfrm>
            <a:off x="121544" y="1184545"/>
            <a:ext cx="4572000" cy="4708981"/>
          </a:xfrm>
          <a:prstGeom prst="rect">
            <a:avLst/>
          </a:prstGeom>
        </p:spPr>
        <p:txBody>
          <a:bodyPr>
            <a:spAutoFit/>
          </a:bodyPr>
          <a:lstStyle/>
          <a:p>
            <a:pPr marL="457200" indent="-457200" algn="just" rtl="0">
              <a:buFont typeface="+mj-lt"/>
              <a:buAutoNum type="arabicPeriod" startAt="9"/>
            </a:pPr>
            <a:r>
              <a:rPr lang="az" sz="2000" b="0" i="0" u="none" baseline="0"/>
              <a:t>a.) Ciddi zərurət yarandıqda, qarşılıqlı yardım haqqında sorğular və ya bu sorğularla bağlı məlumatlar </a:t>
            </a:r>
            <a:r>
              <a:rPr lang="az" sz="2000" b="1" i="0" u="none" baseline="0"/>
              <a:t>sorğu edən Tərəfin cinayət prosesini həyata keçirən orqanları tərəfindən birbaşa sorğu edilən Tərəfin müvafiq orqanlarına göndərilə bilər</a:t>
            </a:r>
            <a:r>
              <a:rPr lang="az" sz="2000" b="0" i="0" u="none" baseline="0"/>
              <a:t>... mərkəzi orqanlarına həmin sənədlərin surətləri göndərilir.</a:t>
            </a:r>
          </a:p>
          <a:p>
            <a:pPr algn="just" rtl="0"/>
            <a:r>
              <a:rPr lang="az" sz="2000" b="0" i="0" u="none" baseline="0"/>
              <a:t>	b.) bu hissədə göstərilən hər hansı sorğu və ya məlumat </a:t>
            </a:r>
            <a:r>
              <a:rPr lang="az" sz="2000" b="1" i="0" u="none" baseline="0"/>
              <a:t>Beynəlxalq Cinayət Polisi Təşkilatı (İnterpol) vasitəsilə göndərilə bilər</a:t>
            </a:r>
            <a:r>
              <a:rPr lang="az" sz="2000" b="0" i="0" u="none" baseline="0"/>
              <a:t>.						</a:t>
            </a:r>
          </a:p>
          <a:p>
            <a:pPr algn="just" rtl="0"/>
            <a:r>
              <a:rPr lang="az" sz="2000" b="0" i="0" u="none" baseline="0"/>
              <a:t>	d.) </a:t>
            </a:r>
            <a:r>
              <a:rPr lang="az" sz="2000" b="1" i="0" u="none" baseline="0"/>
              <a:t>Məcburi tədbirlərin görülməsini nəzərdə tutmayan </a:t>
            </a:r>
            <a:r>
              <a:rPr lang="az" sz="2000" b="0" i="0" u="none" baseline="0"/>
              <a:t>sorğu və ya məlumatlar...</a:t>
            </a:r>
            <a:r>
              <a:rPr lang="az" sz="2000" b="1" i="0" u="none" baseline="0"/>
              <a:t> birbaşa </a:t>
            </a:r>
            <a:r>
              <a:rPr lang="az" sz="2000" b="0" i="0" u="none" baseline="0"/>
              <a:t>...</a:t>
            </a:r>
            <a:r>
              <a:rPr lang="az" sz="2000" b="1" i="0" u="none" baseline="0"/>
              <a:t> göndərilə bilər.</a:t>
            </a:r>
            <a:r>
              <a:rPr lang="az" sz="2000" b="0" i="0" u="none" baseline="0"/>
              <a:t>					</a:t>
            </a:r>
            <a:endParaRPr lang="az" sz="2000" dirty="0"/>
          </a:p>
        </p:txBody>
      </p:sp>
      <p:sp>
        <p:nvSpPr>
          <p:cNvPr id="16" name="TextBox 15">
            <a:extLst>
              <a:ext uri="{FF2B5EF4-FFF2-40B4-BE49-F238E27FC236}">
                <a16:creationId xmlns="" xmlns:a16="http://schemas.microsoft.com/office/drawing/2014/main" id="{9DB149C2-1A12-4027-BEFF-CE6339B449DA}"/>
              </a:ext>
            </a:extLst>
          </p:cNvPr>
          <p:cNvSpPr txBox="1"/>
          <p:nvPr/>
        </p:nvSpPr>
        <p:spPr>
          <a:xfrm>
            <a:off x="4889939" y="2015542"/>
            <a:ext cx="4132517" cy="3046988"/>
          </a:xfrm>
          <a:prstGeom prst="rect">
            <a:avLst/>
          </a:prstGeom>
          <a:noFill/>
        </p:spPr>
        <p:txBody>
          <a:bodyPr wrap="square">
            <a:spAutoFit/>
          </a:bodyPr>
          <a:lstStyle/>
          <a:p>
            <a:pPr marL="342900" indent="-342900" algn="just" rtl="0">
              <a:buFont typeface="Arial" panose="020B0604020202020204" pitchFamily="34" charset="0"/>
              <a:buChar char="•"/>
            </a:pPr>
            <a:r>
              <a:rPr lang="az" sz="2400" b="1" i="0" u="none" baseline="0">
                <a:solidFill>
                  <a:srgbClr val="C00000"/>
                </a:solidFill>
                <a:effectLst/>
              </a:rPr>
              <a:t>sorğular sorğu göndərən Tərəfin hakimləri və dövlət ittihamçıların tərəfindən birbaşa sorğu edilən Tərəfin hakim və dövlət ittihamçılarına göndərilə bilər</a:t>
            </a:r>
          </a:p>
          <a:p>
            <a:pPr marL="342900" indent="-342900" algn="just" rtl="0">
              <a:buFont typeface="Arial" panose="020B0604020202020204" pitchFamily="34" charset="0"/>
              <a:buChar char="•"/>
            </a:pPr>
            <a:endParaRPr lang="az" sz="2400" b="1" dirty="0">
              <a:solidFill>
                <a:srgbClr val="C00000"/>
              </a:solidFill>
            </a:endParaRPr>
          </a:p>
          <a:p>
            <a:pPr marL="342900" indent="-342900" algn="just" rtl="0">
              <a:buFont typeface="Arial" panose="020B0604020202020204" pitchFamily="34" charset="0"/>
              <a:buChar char="•"/>
            </a:pPr>
            <a:r>
              <a:rPr lang="az" sz="2400" b="1" i="0" u="none" baseline="0">
                <a:solidFill>
                  <a:srgbClr val="C00000"/>
                </a:solidFill>
              </a:rPr>
              <a:t>İnterpol kanallarından istifadə</a:t>
            </a:r>
          </a:p>
        </p:txBody>
      </p:sp>
      <p:sp>
        <p:nvSpPr>
          <p:cNvPr id="19" name="Slide Number Placeholder 1">
            <a:extLst>
              <a:ext uri="{FF2B5EF4-FFF2-40B4-BE49-F238E27FC236}">
                <a16:creationId xmlns="" xmlns:a16="http://schemas.microsoft.com/office/drawing/2014/main" id="{1F92A95A-CE8B-49D2-9652-D442E42A56A3}"/>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31</a:t>
            </a:fld>
            <a:endParaRPr lang="az" dirty="0"/>
          </a:p>
        </p:txBody>
      </p:sp>
      <p:sp>
        <p:nvSpPr>
          <p:cNvPr id="20" name="Rectangle 19">
            <a:extLst>
              <a:ext uri="{FF2B5EF4-FFF2-40B4-BE49-F238E27FC236}">
                <a16:creationId xmlns="" xmlns:a16="http://schemas.microsoft.com/office/drawing/2014/main" id="{B09DF53C-5FF4-41C6-808A-2420504CAB20}"/>
              </a:ext>
            </a:extLst>
          </p:cNvPr>
          <p:cNvSpPr/>
          <p:nvPr/>
        </p:nvSpPr>
        <p:spPr>
          <a:xfrm>
            <a:off x="1677880" y="73409"/>
            <a:ext cx="74661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lnSpc>
                <a:spcPct val="80000"/>
              </a:lnSpc>
            </a:pPr>
            <a:r>
              <a:rPr lang="az" sz="2400" b="0" i="0" u="none" baseline="0">
                <a:latin typeface="Verdana" panose="020B0604030504040204" pitchFamily="34" charset="0"/>
                <a:ea typeface="Verdana" panose="020B0604030504040204" pitchFamily="34" charset="0"/>
              </a:rPr>
              <a:t>Maddə 27</a:t>
            </a:r>
          </a:p>
          <a:p>
            <a:pPr algn="r" rtl="0">
              <a:lnSpc>
                <a:spcPct val="80000"/>
              </a:lnSpc>
            </a:pPr>
            <a:r>
              <a:rPr lang="az" sz="2400" b="0" i="0" u="none" baseline="0">
                <a:latin typeface="Verdana" panose="020B0604030504040204" pitchFamily="34" charset="0"/>
                <a:ea typeface="Verdana" panose="020B0604030504040204" pitchFamily="34" charset="0"/>
              </a:rPr>
              <a:t>Qarşılıqlı yardıma aid prosedurlar</a:t>
            </a:r>
          </a:p>
        </p:txBody>
      </p:sp>
    </p:spTree>
    <p:extLst>
      <p:ext uri="{BB962C8B-B14F-4D97-AF65-F5344CB8AC3E}">
        <p14:creationId xmlns:p14="http://schemas.microsoft.com/office/powerpoint/2010/main" val="20947905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graphicFrame>
        <p:nvGraphicFramePr>
          <p:cNvPr id="10" name="Diagram 9">
            <a:extLst>
              <a:ext uri="{FF2B5EF4-FFF2-40B4-BE49-F238E27FC236}">
                <a16:creationId xmlns="" xmlns:a16="http://schemas.microsoft.com/office/drawing/2014/main" id="{C34A32F7-EAA0-4D66-BCA0-E3CA6C2BEB7E}"/>
              </a:ext>
            </a:extLst>
          </p:cNvPr>
          <p:cNvGraphicFramePr/>
          <p:nvPr>
            <p:extLst>
              <p:ext uri="{D42A27DB-BD31-4B8C-83A1-F6EECF244321}">
                <p14:modId xmlns:p14="http://schemas.microsoft.com/office/powerpoint/2010/main" val="673656920"/>
              </p:ext>
            </p:extLst>
          </p:nvPr>
        </p:nvGraphicFramePr>
        <p:xfrm>
          <a:off x="1524000" y="1691702"/>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Slide Number Placeholder 1">
            <a:extLst>
              <a:ext uri="{FF2B5EF4-FFF2-40B4-BE49-F238E27FC236}">
                <a16:creationId xmlns="" xmlns:a16="http://schemas.microsoft.com/office/drawing/2014/main" id="{C30ACF6B-407F-49FF-A2BE-A2B9ADC82D14}"/>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32</a:t>
            </a:fld>
            <a:endParaRPr lang="az" dirty="0"/>
          </a:p>
        </p:txBody>
      </p:sp>
      <p:sp>
        <p:nvSpPr>
          <p:cNvPr id="16" name="Rectangle 15">
            <a:extLst>
              <a:ext uri="{FF2B5EF4-FFF2-40B4-BE49-F238E27FC236}">
                <a16:creationId xmlns="" xmlns:a16="http://schemas.microsoft.com/office/drawing/2014/main" id="{21762F36-F693-4157-B448-088047D27577}"/>
              </a:ext>
            </a:extLst>
          </p:cNvPr>
          <p:cNvSpPr/>
          <p:nvPr/>
        </p:nvSpPr>
        <p:spPr>
          <a:xfrm>
            <a:off x="1677880" y="73409"/>
            <a:ext cx="74661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lnSpc>
                <a:spcPct val="80000"/>
              </a:lnSpc>
            </a:pPr>
            <a:r>
              <a:rPr lang="az" sz="2400" b="0" i="0" u="none" baseline="0">
                <a:latin typeface="Verdana" panose="020B0604030504040204" pitchFamily="34" charset="0"/>
                <a:ea typeface="Verdana" panose="020B0604030504040204" pitchFamily="34" charset="0"/>
              </a:rPr>
              <a:t>Maddə 27</a:t>
            </a:r>
          </a:p>
          <a:p>
            <a:pPr algn="r" rtl="0">
              <a:lnSpc>
                <a:spcPct val="80000"/>
              </a:lnSpc>
            </a:pPr>
            <a:r>
              <a:rPr lang="az" sz="2400" b="0" i="0" u="none" baseline="0">
                <a:latin typeface="Verdana" panose="020B0604030504040204" pitchFamily="34" charset="0"/>
                <a:ea typeface="Verdana" panose="020B0604030504040204" pitchFamily="34" charset="0"/>
              </a:rPr>
              <a:t>Qarşılıqlı yardıma aid prosedurlar</a:t>
            </a:r>
          </a:p>
        </p:txBody>
      </p:sp>
    </p:spTree>
    <p:extLst>
      <p:ext uri="{BB962C8B-B14F-4D97-AF65-F5344CB8AC3E}">
        <p14:creationId xmlns:p14="http://schemas.microsoft.com/office/powerpoint/2010/main" val="2082820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0">
                                            <p:graphicEl>
                                              <a:dgm id="{48043CAD-7228-4326-807D-49A74039CA0C}"/>
                                            </p:graphicEl>
                                          </p:spTgt>
                                        </p:tgtEl>
                                        <p:attrNameLst>
                                          <p:attrName>style.visibility</p:attrName>
                                        </p:attrNameLst>
                                      </p:cBhvr>
                                      <p:to>
                                        <p:strVal val="visible"/>
                                      </p:to>
                                    </p:set>
                                    <p:animEffect transition="in" filter="randombar(horizontal)">
                                      <p:cBhvr>
                                        <p:cTn id="7" dur="500"/>
                                        <p:tgtEl>
                                          <p:spTgt spid="10">
                                            <p:graphicEl>
                                              <a:dgm id="{48043CAD-7228-4326-807D-49A74039CA0C}"/>
                                            </p:graphicEl>
                                          </p:spTgt>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0">
                                            <p:graphicEl>
                                              <a:dgm id="{A1D7765D-812F-4276-9313-2C74C923229F}"/>
                                            </p:graphicEl>
                                          </p:spTgt>
                                        </p:tgtEl>
                                        <p:attrNameLst>
                                          <p:attrName>style.visibility</p:attrName>
                                        </p:attrNameLst>
                                      </p:cBhvr>
                                      <p:to>
                                        <p:strVal val="visible"/>
                                      </p:to>
                                    </p:set>
                                    <p:animEffect transition="in" filter="randombar(horizontal)">
                                      <p:cBhvr>
                                        <p:cTn id="11" dur="500"/>
                                        <p:tgtEl>
                                          <p:spTgt spid="10">
                                            <p:graphicEl>
                                              <a:dgm id="{A1D7765D-812F-4276-9313-2C74C923229F}"/>
                                            </p:graphicEl>
                                          </p:spTgt>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10">
                                            <p:graphicEl>
                                              <a:dgm id="{F8A3965B-38B9-4F26-A8EC-A16B7E7679C4}"/>
                                            </p:graphicEl>
                                          </p:spTgt>
                                        </p:tgtEl>
                                        <p:attrNameLst>
                                          <p:attrName>style.visibility</p:attrName>
                                        </p:attrNameLst>
                                      </p:cBhvr>
                                      <p:to>
                                        <p:strVal val="visible"/>
                                      </p:to>
                                    </p:set>
                                    <p:animEffect transition="in" filter="randombar(horizontal)">
                                      <p:cBhvr>
                                        <p:cTn id="15" dur="500"/>
                                        <p:tgtEl>
                                          <p:spTgt spid="10">
                                            <p:graphicEl>
                                              <a:dgm id="{F8A3965B-38B9-4F26-A8EC-A16B7E7679C4}"/>
                                            </p:graphicEl>
                                          </p:spTgt>
                                        </p:tgtEl>
                                      </p:cBhvr>
                                    </p:animEffect>
                                  </p:childTnLst>
                                </p:cTn>
                              </p:par>
                            </p:childTnLst>
                          </p:cTn>
                        </p:par>
                        <p:par>
                          <p:cTn id="16" fill="hold">
                            <p:stCondLst>
                              <p:cond delay="1500"/>
                            </p:stCondLst>
                            <p:childTnLst>
                              <p:par>
                                <p:cTn id="17" presetID="14" presetClass="entr" presetSubtype="10" fill="hold" grpId="0" nodeType="afterEffect">
                                  <p:stCondLst>
                                    <p:cond delay="0"/>
                                  </p:stCondLst>
                                  <p:childTnLst>
                                    <p:set>
                                      <p:cBhvr>
                                        <p:cTn id="18" dur="1" fill="hold">
                                          <p:stCondLst>
                                            <p:cond delay="0"/>
                                          </p:stCondLst>
                                        </p:cTn>
                                        <p:tgtEl>
                                          <p:spTgt spid="10">
                                            <p:graphicEl>
                                              <a:dgm id="{ED2F326A-66D6-4800-827B-AE8FF9A6F28C}"/>
                                            </p:graphicEl>
                                          </p:spTgt>
                                        </p:tgtEl>
                                        <p:attrNameLst>
                                          <p:attrName>style.visibility</p:attrName>
                                        </p:attrNameLst>
                                      </p:cBhvr>
                                      <p:to>
                                        <p:strVal val="visible"/>
                                      </p:to>
                                    </p:set>
                                    <p:animEffect transition="in" filter="randombar(horizontal)">
                                      <p:cBhvr>
                                        <p:cTn id="19" dur="500"/>
                                        <p:tgtEl>
                                          <p:spTgt spid="10">
                                            <p:graphicEl>
                                              <a:dgm id="{ED2F326A-66D6-4800-827B-AE8FF9A6F28C}"/>
                                            </p:graphicEl>
                                          </p:spTgt>
                                        </p:tgtEl>
                                      </p:cBhvr>
                                    </p:animEffect>
                                  </p:childTnLst>
                                </p:cTn>
                              </p:par>
                            </p:childTnLst>
                          </p:cTn>
                        </p:par>
                        <p:par>
                          <p:cTn id="20" fill="hold">
                            <p:stCondLst>
                              <p:cond delay="2000"/>
                            </p:stCondLst>
                            <p:childTnLst>
                              <p:par>
                                <p:cTn id="21" presetID="14" presetClass="entr" presetSubtype="10" fill="hold" grpId="0" nodeType="afterEffect">
                                  <p:stCondLst>
                                    <p:cond delay="0"/>
                                  </p:stCondLst>
                                  <p:childTnLst>
                                    <p:set>
                                      <p:cBhvr>
                                        <p:cTn id="22" dur="1" fill="hold">
                                          <p:stCondLst>
                                            <p:cond delay="0"/>
                                          </p:stCondLst>
                                        </p:cTn>
                                        <p:tgtEl>
                                          <p:spTgt spid="10">
                                            <p:graphicEl>
                                              <a:dgm id="{4ABB35AB-43E9-45F9-B772-A62698B4D057}"/>
                                            </p:graphicEl>
                                          </p:spTgt>
                                        </p:tgtEl>
                                        <p:attrNameLst>
                                          <p:attrName>style.visibility</p:attrName>
                                        </p:attrNameLst>
                                      </p:cBhvr>
                                      <p:to>
                                        <p:strVal val="visible"/>
                                      </p:to>
                                    </p:set>
                                    <p:animEffect transition="in" filter="randombar(horizontal)">
                                      <p:cBhvr>
                                        <p:cTn id="23" dur="500"/>
                                        <p:tgtEl>
                                          <p:spTgt spid="10">
                                            <p:graphicEl>
                                              <a:dgm id="{4ABB35AB-43E9-45F9-B772-A62698B4D05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uiExpand="1">
        <p:bldSub>
          <a:bldDgm bld="one"/>
        </p:bldSub>
      </p:bldGraphic>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8848AB73-6CF7-4B50-ACEB-48BD4182E7C5}"/>
              </a:ext>
            </a:extLst>
          </p:cNvPr>
          <p:cNvSpPr>
            <a:spLocks noGrp="1"/>
          </p:cNvSpPr>
          <p:nvPr>
            <p:ph type="sldNum" sz="quarter" idx="10"/>
          </p:nvPr>
        </p:nvSpPr>
        <p:spPr/>
        <p:txBody>
          <a:bodyPr/>
          <a:lstStyle/>
          <a:p>
            <a:pPr algn="r" rtl="0"/>
            <a:fld id="{49C04F3A-82BD-4011-AADB-1F79FD7DF4BC}" type="slidenum">
              <a:rPr/>
              <a:pPr/>
              <a:t>33</a:t>
            </a:fld>
            <a:endParaRPr lang="az" dirty="0"/>
          </a:p>
        </p:txBody>
      </p:sp>
    </p:spTree>
    <p:extLst>
      <p:ext uri="{BB962C8B-B14F-4D97-AF65-F5344CB8AC3E}">
        <p14:creationId xmlns:p14="http://schemas.microsoft.com/office/powerpoint/2010/main" val="29370719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5" name="Rectangle 4">
            <a:extLst>
              <a:ext uri="{FF2B5EF4-FFF2-40B4-BE49-F238E27FC236}">
                <a16:creationId xmlns="" xmlns:a16="http://schemas.microsoft.com/office/drawing/2014/main" id="{7FA81925-418B-D44C-9255-2AEBBFBC0ADA}"/>
              </a:ext>
            </a:extLst>
          </p:cNvPr>
          <p:cNvSpPr/>
          <p:nvPr/>
        </p:nvSpPr>
        <p:spPr>
          <a:xfrm>
            <a:off x="309489" y="4156754"/>
            <a:ext cx="8525021" cy="1678023"/>
          </a:xfrm>
          <a:prstGeom prst="rect">
            <a:avLst/>
          </a:prstGeom>
        </p:spPr>
        <p:txBody>
          <a:bodyPr wrap="square">
            <a:spAutoFit/>
          </a:bodyPr>
          <a:lstStyle/>
          <a:p>
            <a:pPr algn="ctr" rtl="0">
              <a:lnSpc>
                <a:spcPct val="80000"/>
              </a:lnSpc>
            </a:pPr>
            <a:r>
              <a:rPr lang="az" sz="3200" b="1" i="0" u="none" baseline="0" dirty="0">
                <a:ea typeface="ＭＳ Ｐゴシック" charset="0"/>
                <a:cs typeface="ＭＳ Ｐゴシック" charset="0"/>
              </a:rPr>
              <a:t>Avropa Şurası Kibercinayətkarlıq haqqında konvensiya </a:t>
            </a:r>
            <a:endParaRPr lang="az-Latn-AZ" sz="3200" b="1" i="0" u="none" baseline="0" dirty="0" smtClean="0">
              <a:ea typeface="ＭＳ Ｐゴシック" charset="0"/>
              <a:cs typeface="ＭＳ Ｐゴシック" charset="0"/>
            </a:endParaRPr>
          </a:p>
          <a:p>
            <a:pPr algn="ctr" rtl="0">
              <a:lnSpc>
                <a:spcPct val="80000"/>
              </a:lnSpc>
            </a:pPr>
            <a:r>
              <a:rPr lang="az" sz="3200" b="1" i="0" u="none" baseline="0" dirty="0" smtClean="0">
                <a:ea typeface="ＭＳ Ｐゴシック" charset="0"/>
                <a:cs typeface="ＭＳ Ｐゴシック" charset="0"/>
              </a:rPr>
              <a:t>Qarşılıqlı </a:t>
            </a:r>
            <a:r>
              <a:rPr lang="az" sz="3200" b="1" i="0" u="none" baseline="0" dirty="0">
                <a:ea typeface="ＭＳ Ｐゴシック" charset="0"/>
                <a:cs typeface="ＭＳ Ｐゴシック" charset="0"/>
              </a:rPr>
              <a:t>hüquqi yardım haqqında konkret maddələr</a:t>
            </a:r>
            <a:endParaRPr lang="az" sz="3200" b="1" dirty="0"/>
          </a:p>
        </p:txBody>
      </p:sp>
      <p:sp>
        <p:nvSpPr>
          <p:cNvPr id="11" name="Text Placeholder 2">
            <a:extLst>
              <a:ext uri="{FF2B5EF4-FFF2-40B4-BE49-F238E27FC236}">
                <a16:creationId xmlns="" xmlns:a16="http://schemas.microsoft.com/office/drawing/2014/main" id="{0E8DC93E-3AF5-48B0-A439-9C9523ABE00C}"/>
              </a:ext>
            </a:extLst>
          </p:cNvPr>
          <p:cNvSpPr txBox="1">
            <a:spLocks/>
          </p:cNvSpPr>
          <p:nvPr/>
        </p:nvSpPr>
        <p:spPr>
          <a:xfrm>
            <a:off x="309489" y="3806826"/>
            <a:ext cx="7772400" cy="3499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rtl="0">
              <a:buNone/>
              <a:defRPr/>
            </a:pPr>
            <a:r>
              <a:rPr lang="az" sz="2000" b="0" i="0" u="none" baseline="0">
                <a:solidFill>
                  <a:schemeClr val="tx1">
                    <a:tint val="75000"/>
                  </a:schemeClr>
                </a:solidFill>
              </a:rPr>
              <a:t>Beynəlxalq əməkdaşlığın əsas konsepsiyaları</a:t>
            </a:r>
          </a:p>
        </p:txBody>
      </p:sp>
      <p:sp>
        <p:nvSpPr>
          <p:cNvPr id="12" name="Slide Number Placeholder 1">
            <a:extLst>
              <a:ext uri="{FF2B5EF4-FFF2-40B4-BE49-F238E27FC236}">
                <a16:creationId xmlns="" xmlns:a16="http://schemas.microsoft.com/office/drawing/2014/main" id="{CA271922-A3BA-4963-9FBD-AA7A36BC801E}"/>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34</a:t>
            </a:fld>
            <a:endParaRPr lang="az" dirty="0"/>
          </a:p>
        </p:txBody>
      </p:sp>
      <p:sp>
        <p:nvSpPr>
          <p:cNvPr id="16" name="Rectangle 15">
            <a:extLst>
              <a:ext uri="{FF2B5EF4-FFF2-40B4-BE49-F238E27FC236}">
                <a16:creationId xmlns="" xmlns:a16="http://schemas.microsoft.com/office/drawing/2014/main" id="{85C55953-C1D9-41D8-83CC-88FE952062F2}"/>
              </a:ext>
            </a:extLst>
          </p:cNvPr>
          <p:cNvSpPr/>
          <p:nvPr/>
        </p:nvSpPr>
        <p:spPr>
          <a:xfrm>
            <a:off x="1889760" y="114659"/>
            <a:ext cx="72542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defRPr/>
            </a:pPr>
            <a:r>
              <a:rPr lang="az" sz="3200" b="0" i="0" u="none" baseline="0">
                <a:latin typeface="Verdana" panose="020B0604030504040204" pitchFamily="34" charset="0"/>
                <a:ea typeface="Verdana" panose="020B0604030504040204" pitchFamily="34" charset="0"/>
                <a:cs typeface="ＭＳ Ｐゴシック" charset="0"/>
              </a:rPr>
              <a:t>Dördüncü hissə</a:t>
            </a:r>
          </a:p>
        </p:txBody>
      </p:sp>
    </p:spTree>
    <p:extLst>
      <p:ext uri="{BB962C8B-B14F-4D97-AF65-F5344CB8AC3E}">
        <p14:creationId xmlns:p14="http://schemas.microsoft.com/office/powerpoint/2010/main" val="7313039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1979720" y="99519"/>
            <a:ext cx="716428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lnSpc>
                <a:spcPct val="80000"/>
              </a:lnSpc>
            </a:pPr>
            <a:r>
              <a:rPr lang="az" sz="2400" b="0" i="0" u="none" baseline="0">
                <a:latin typeface="Verdana" panose="020B0604030504040204" pitchFamily="34" charset="0"/>
                <a:ea typeface="Verdana" panose="020B0604030504040204" pitchFamily="34" charset="0"/>
              </a:rPr>
              <a:t>Maddə 29</a:t>
            </a:r>
          </a:p>
          <a:p>
            <a:pPr algn="r" rtl="0" eaLnBrk="1" hangingPunct="1">
              <a:lnSpc>
                <a:spcPct val="80000"/>
              </a:lnSpc>
              <a:buFont typeface="Arial" charset="0"/>
              <a:buNone/>
            </a:pPr>
            <a:r>
              <a:rPr lang="az" sz="2400" b="0" i="0" u="none" baseline="0">
                <a:latin typeface="Verdana" panose="020B0604030504040204" pitchFamily="34" charset="0"/>
                <a:ea typeface="Verdana" panose="020B0604030504040204" pitchFamily="34" charset="0"/>
                <a:cs typeface="Times New Roman" pitchFamily="18" charset="0"/>
              </a:rPr>
              <a:t>Kompüter sistemində saxlanan verilənlərin </a:t>
            </a:r>
          </a:p>
          <a:p>
            <a:pPr algn="r" rtl="0" eaLnBrk="1" hangingPunct="1">
              <a:lnSpc>
                <a:spcPct val="80000"/>
              </a:lnSpc>
              <a:buFont typeface="Arial" charset="0"/>
              <a:buNone/>
            </a:pPr>
            <a:r>
              <a:rPr lang="az" sz="2400" b="0" i="0" u="none" baseline="0">
                <a:latin typeface="Verdana" panose="020B0604030504040204" pitchFamily="34" charset="0"/>
                <a:ea typeface="Verdana" panose="020B0604030504040204" pitchFamily="34" charset="0"/>
                <a:cs typeface="Times New Roman" pitchFamily="18" charset="0"/>
              </a:rPr>
              <a:t>mühafizəsinin operativ təminatı</a:t>
            </a:r>
          </a:p>
        </p:txBody>
      </p:sp>
      <p:sp>
        <p:nvSpPr>
          <p:cNvPr id="7" name="Rectangle 6">
            <a:extLst>
              <a:ext uri="{FF2B5EF4-FFF2-40B4-BE49-F238E27FC236}">
                <a16:creationId xmlns="" xmlns:a16="http://schemas.microsoft.com/office/drawing/2014/main" id="{1FCE5F71-B62F-4840-AD46-7690CB1F70D4}"/>
              </a:ext>
            </a:extLst>
          </p:cNvPr>
          <p:cNvSpPr/>
          <p:nvPr/>
        </p:nvSpPr>
        <p:spPr>
          <a:xfrm>
            <a:off x="121544" y="1690062"/>
            <a:ext cx="4572000" cy="3477875"/>
          </a:xfrm>
          <a:prstGeom prst="rect">
            <a:avLst/>
          </a:prstGeom>
        </p:spPr>
        <p:txBody>
          <a:bodyPr>
            <a:spAutoFit/>
          </a:bodyPr>
          <a:lstStyle/>
          <a:p>
            <a:pPr marL="514350" indent="-514350" algn="just" rtl="0">
              <a:buFont typeface="+mj-lt"/>
              <a:buAutoNum type="arabicPeriod"/>
            </a:pPr>
            <a:r>
              <a:rPr lang="az" sz="2000" b="0" i="0" u="none" baseline="0">
                <a:cs typeface="Times New Roman" pitchFamily="18" charset="0"/>
              </a:rPr>
              <a:t>İstənilən Tərəf digər Tərəfə həmin Tərəfin ərazisində yerləşən kompüter sistemində saxlanan və qarşılıqlı yardım çərçivəsində barələrində </a:t>
            </a:r>
            <a:r>
              <a:rPr lang="az" sz="2000" b="1" i="0" u="none" baseline="0">
                <a:cs typeface="Times New Roman" pitchFamily="18" charset="0"/>
              </a:rPr>
              <a:t>axtarış və ya digər analoji buraxılmanı təmin edən hərəkətlər, götürülmə və ya analoji mühafizənin təmin edilməsi yaxud onların açıqlanması </a:t>
            </a:r>
            <a:r>
              <a:rPr lang="az" sz="2000" b="0" i="0" u="none" baseline="0">
                <a:cs typeface="Times New Roman" pitchFamily="18" charset="0"/>
              </a:rPr>
              <a:t>haqqında sorğu göndərilən</a:t>
            </a:r>
            <a:r>
              <a:rPr lang="az" sz="2000" b="1" i="0" u="none" baseline="0">
                <a:cs typeface="Times New Roman" pitchFamily="18" charset="0"/>
              </a:rPr>
              <a:t> verilənlərin təxirəsalınmaz mühafizəsini</a:t>
            </a:r>
            <a:r>
              <a:rPr lang="az" sz="2000" b="0" i="0" u="none" baseline="0">
                <a:cs typeface="Times New Roman" pitchFamily="18" charset="0"/>
              </a:rPr>
              <a:t> təmin etmək və bununla əlaqədar digər tədbirlər görmək məqsədilə müraciət edə bilər.</a:t>
            </a:r>
            <a:endParaRPr lang="az" sz="2000" dirty="0"/>
          </a:p>
        </p:txBody>
      </p:sp>
      <p:sp>
        <p:nvSpPr>
          <p:cNvPr id="5" name="Rectangle 4">
            <a:extLst>
              <a:ext uri="{FF2B5EF4-FFF2-40B4-BE49-F238E27FC236}">
                <a16:creationId xmlns="" xmlns:a16="http://schemas.microsoft.com/office/drawing/2014/main" id="{1DF412E0-B151-8140-826D-43D6C202058F}"/>
              </a:ext>
            </a:extLst>
          </p:cNvPr>
          <p:cNvSpPr/>
          <p:nvPr/>
        </p:nvSpPr>
        <p:spPr>
          <a:xfrm>
            <a:off x="4874456" y="2754206"/>
            <a:ext cx="4148000" cy="1569660"/>
          </a:xfrm>
          <a:prstGeom prst="rect">
            <a:avLst/>
          </a:prstGeom>
        </p:spPr>
        <p:txBody>
          <a:bodyPr wrap="square">
            <a:spAutoFit/>
          </a:bodyPr>
          <a:lstStyle/>
          <a:p>
            <a:pPr marL="285750" indent="-285750" algn="just" rtl="0">
              <a:buFont typeface="Arial" panose="020B0604020202020204" pitchFamily="34" charset="0"/>
              <a:buChar char="•"/>
            </a:pPr>
            <a:r>
              <a:rPr lang="az" sz="2400" b="1" i="0" u="none" baseline="0">
                <a:solidFill>
                  <a:srgbClr val="C00000"/>
                </a:solidFill>
                <a:cs typeface="Times New Roman" pitchFamily="18" charset="0"/>
              </a:rPr>
              <a:t>başqa bir Tərəfin ərazisi daxilində yerləşən kompüter vasitəsilə saxlanan verilənlərin mühafizəsinin operativ təminatı </a:t>
            </a:r>
            <a:endParaRPr lang="az" sz="2400" b="1" dirty="0">
              <a:solidFill>
                <a:srgbClr val="C00000"/>
              </a:solidFill>
            </a:endParaRPr>
          </a:p>
        </p:txBody>
      </p:sp>
      <p:sp>
        <p:nvSpPr>
          <p:cNvPr id="12" name="Slide Number Placeholder 1">
            <a:extLst>
              <a:ext uri="{FF2B5EF4-FFF2-40B4-BE49-F238E27FC236}">
                <a16:creationId xmlns="" xmlns:a16="http://schemas.microsoft.com/office/drawing/2014/main" id="{C695757F-6BF8-4CFB-9361-35776D69D365}"/>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35</a:t>
            </a:fld>
            <a:endParaRPr lang="az" dirty="0"/>
          </a:p>
        </p:txBody>
      </p:sp>
    </p:spTree>
    <p:extLst>
      <p:ext uri="{BB962C8B-B14F-4D97-AF65-F5344CB8AC3E}">
        <p14:creationId xmlns:p14="http://schemas.microsoft.com/office/powerpoint/2010/main" val="27218748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7" name="Rectangle 6">
            <a:extLst>
              <a:ext uri="{FF2B5EF4-FFF2-40B4-BE49-F238E27FC236}">
                <a16:creationId xmlns="" xmlns:a16="http://schemas.microsoft.com/office/drawing/2014/main" id="{1FCE5F71-B62F-4840-AD46-7690CB1F70D4}"/>
              </a:ext>
            </a:extLst>
          </p:cNvPr>
          <p:cNvSpPr/>
          <p:nvPr/>
        </p:nvSpPr>
        <p:spPr>
          <a:xfrm>
            <a:off x="121544" y="989546"/>
            <a:ext cx="4572000" cy="5262979"/>
          </a:xfrm>
          <a:prstGeom prst="rect">
            <a:avLst/>
          </a:prstGeom>
        </p:spPr>
        <p:txBody>
          <a:bodyPr>
            <a:spAutoFit/>
          </a:bodyPr>
          <a:lstStyle/>
          <a:p>
            <a:pPr marL="457200" indent="-457200" algn="just" rtl="0">
              <a:buFont typeface="+mj-lt"/>
              <a:buAutoNum type="arabicPeriod" startAt="2"/>
              <a:defRPr/>
            </a:pPr>
            <a:r>
              <a:rPr lang="az" sz="1600" b="0" i="0" u="none" baseline="0" dirty="0">
                <a:cs typeface="Times New Roman" pitchFamily="18" charset="0"/>
              </a:rPr>
              <a:t>Sorğuda … aşağıdakılar göstərilməlidir:</a:t>
            </a:r>
          </a:p>
          <a:p>
            <a:pPr algn="just" rtl="0">
              <a:defRPr/>
            </a:pPr>
            <a:endParaRPr lang="az" sz="1600" dirty="0">
              <a:cs typeface="Times New Roman" pitchFamily="18" charset="0"/>
            </a:endParaRPr>
          </a:p>
          <a:p>
            <a:pPr marL="857250" lvl="1" indent="-457200" algn="just" rtl="0">
              <a:buFont typeface="+mj-lt"/>
              <a:buAutoNum type="alphaLcParenR"/>
              <a:defRPr/>
            </a:pPr>
            <a:r>
              <a:rPr lang="az" sz="1600" b="1" i="0" u="none" baseline="0" dirty="0">
                <a:cs typeface="Times New Roman" pitchFamily="18" charset="0"/>
              </a:rPr>
              <a:t>mühafizəni təmin etmək niyyətində olan orqan</a:t>
            </a:r>
            <a:r>
              <a:rPr lang="az" sz="1600" b="0" i="0" u="none" baseline="0" dirty="0">
                <a:cs typeface="Times New Roman" pitchFamily="18" charset="0"/>
              </a:rPr>
              <a:t>;</a:t>
            </a:r>
          </a:p>
          <a:p>
            <a:pPr marL="857250" lvl="1" indent="-457200" algn="just" rtl="0">
              <a:buFont typeface="+mj-lt"/>
              <a:buAutoNum type="alphaLcParenR"/>
              <a:defRPr/>
            </a:pPr>
            <a:r>
              <a:rPr lang="az" sz="1600" b="1" i="0" u="none" baseline="0" dirty="0">
                <a:cs typeface="Times New Roman" pitchFamily="18" charset="0"/>
              </a:rPr>
              <a:t>istintaq edilməli və ya araşdırılmalı olan cinayət və əsas faktların qısa təsviri</a:t>
            </a:r>
            <a:r>
              <a:rPr lang="az" sz="1600" b="0" i="0" u="none" baseline="0" dirty="0">
                <a:cs typeface="Times New Roman" pitchFamily="18" charset="0"/>
              </a:rPr>
              <a:t>;	</a:t>
            </a:r>
          </a:p>
          <a:p>
            <a:pPr marL="857250" lvl="1" indent="-457200" algn="just" rtl="0">
              <a:buFont typeface="+mj-lt"/>
              <a:buAutoNum type="alphaLcParenR"/>
              <a:defRPr/>
            </a:pPr>
            <a:r>
              <a:rPr lang="az" sz="1600" b="1" i="0" u="none" baseline="0" dirty="0">
                <a:cs typeface="Times New Roman" pitchFamily="18" charset="0"/>
              </a:rPr>
              <a:t>mühafizə edilməli olan kompüter verilənləri və onların göstərilən cinayətlə əlaqəsi</a:t>
            </a:r>
            <a:r>
              <a:rPr lang="az" sz="1600" b="0" i="0" u="none" baseline="0" dirty="0">
                <a:cs typeface="Times New Roman" pitchFamily="18" charset="0"/>
              </a:rPr>
              <a:t>;	</a:t>
            </a:r>
          </a:p>
          <a:p>
            <a:pPr marL="857250" lvl="1" indent="-457200" algn="just" rtl="0">
              <a:buFont typeface="+mj-lt"/>
              <a:buAutoNum type="alphaLcParenR"/>
              <a:defRPr/>
            </a:pPr>
            <a:r>
              <a:rPr lang="az" sz="1600" b="1" i="0" u="none" baseline="0" dirty="0">
                <a:cs typeface="Times New Roman" pitchFamily="18" charset="0"/>
              </a:rPr>
              <a:t>kompüter verilənlərinin sahibini və ya kompüter sisteminin olduğu yeri müəyyən edən</a:t>
            </a:r>
            <a:r>
              <a:rPr lang="az" sz="1600" b="0" i="0" u="none" baseline="0" dirty="0">
                <a:cs typeface="Times New Roman" pitchFamily="18" charset="0"/>
              </a:rPr>
              <a:t> hər hansı mövcud olan </a:t>
            </a:r>
            <a:r>
              <a:rPr lang="az" sz="1600" b="1" i="0" u="none" baseline="0" dirty="0">
                <a:cs typeface="Times New Roman" pitchFamily="18" charset="0"/>
              </a:rPr>
              <a:t>məluma</a:t>
            </a:r>
            <a:r>
              <a:rPr lang="az" sz="1600" b="0" i="0" u="none" baseline="0" dirty="0">
                <a:cs typeface="Times New Roman" pitchFamily="18" charset="0"/>
              </a:rPr>
              <a:t>t;	</a:t>
            </a:r>
          </a:p>
          <a:p>
            <a:pPr marL="857250" lvl="1" indent="-457200" algn="just" rtl="0">
              <a:buFont typeface="+mj-lt"/>
              <a:buAutoNum type="alphaLcParenR"/>
              <a:defRPr/>
            </a:pPr>
            <a:r>
              <a:rPr lang="az" sz="1600" b="0" i="0" u="none" baseline="0" dirty="0">
                <a:cs typeface="Times New Roman" pitchFamily="18" charset="0"/>
              </a:rPr>
              <a:t>mühafizənin əsaslandırılması;</a:t>
            </a:r>
          </a:p>
          <a:p>
            <a:pPr marL="857250" lvl="1" indent="-457200" algn="just" rtl="0">
              <a:buFont typeface="+mj-lt"/>
              <a:buAutoNum type="alphaLcParenR"/>
              <a:defRPr/>
            </a:pPr>
            <a:r>
              <a:rPr lang="az" sz="1600" b="0" i="0" u="none" baseline="0" dirty="0">
                <a:cs typeface="Times New Roman" pitchFamily="18" charset="0"/>
              </a:rPr>
              <a:t>bu </a:t>
            </a:r>
            <a:r>
              <a:rPr lang="az" sz="1600" b="1" i="0" u="none" baseline="0" dirty="0">
                <a:cs typeface="Times New Roman" pitchFamily="18" charset="0"/>
              </a:rPr>
              <a:t>Tərəfin qarşılıqlı yardım</a:t>
            </a:r>
            <a:r>
              <a:rPr lang="az" sz="1600" b="0" i="0" u="none" baseline="0" dirty="0">
                <a:cs typeface="Times New Roman" pitchFamily="18" charset="0"/>
              </a:rPr>
              <a:t> çərçivəsində axtarış və ya digər analoji buraxılmanı təmin edən hərəkətlər, götürülmə və ya analoji mühafizənin təmin edilməsi yaxud bu verilənlərin açıqlanması </a:t>
            </a:r>
            <a:r>
              <a:rPr lang="az" sz="1600" b="1" i="0" u="none" baseline="0" dirty="0">
                <a:cs typeface="Times New Roman" pitchFamily="18" charset="0"/>
              </a:rPr>
              <a:t>haqqında sorğu göndərmək</a:t>
            </a:r>
            <a:r>
              <a:rPr lang="az" sz="1600" b="0" i="0" u="none" baseline="0" dirty="0">
                <a:cs typeface="Times New Roman" pitchFamily="18" charset="0"/>
              </a:rPr>
              <a:t> niyyəti haqqında məlumat.</a:t>
            </a:r>
          </a:p>
        </p:txBody>
      </p:sp>
      <p:sp>
        <p:nvSpPr>
          <p:cNvPr id="5" name="Rectangle 4">
            <a:extLst>
              <a:ext uri="{FF2B5EF4-FFF2-40B4-BE49-F238E27FC236}">
                <a16:creationId xmlns="" xmlns:a16="http://schemas.microsoft.com/office/drawing/2014/main" id="{C644F06A-B2A5-8E41-86AF-7D3651355637}"/>
              </a:ext>
            </a:extLst>
          </p:cNvPr>
          <p:cNvSpPr/>
          <p:nvPr/>
        </p:nvSpPr>
        <p:spPr>
          <a:xfrm>
            <a:off x="5018162" y="3308203"/>
            <a:ext cx="3984543" cy="830997"/>
          </a:xfrm>
          <a:prstGeom prst="rect">
            <a:avLst/>
          </a:prstGeom>
        </p:spPr>
        <p:txBody>
          <a:bodyPr wrap="square">
            <a:spAutoFit/>
          </a:bodyPr>
          <a:lstStyle/>
          <a:p>
            <a:pPr marL="342900" indent="-342900" algn="just" rtl="0">
              <a:buFont typeface="Arial" panose="020B0604020202020204" pitchFamily="34" charset="0"/>
              <a:buChar char="•"/>
            </a:pPr>
            <a:r>
              <a:rPr lang="az" sz="2400" b="1" i="0" u="none" baseline="0">
                <a:solidFill>
                  <a:srgbClr val="C00000"/>
                </a:solidFill>
                <a:ea typeface="ＭＳ Ｐゴシック" pitchFamily="-65" charset="-128"/>
                <a:cs typeface="ＭＳ Ｐゴシック" pitchFamily="-65" charset="-128"/>
              </a:rPr>
              <a:t>verilənlərin mühafizəsi barədə sorğunun məzmunu </a:t>
            </a:r>
            <a:endParaRPr lang="az" sz="2400" b="1" dirty="0">
              <a:solidFill>
                <a:srgbClr val="C00000"/>
              </a:solidFill>
            </a:endParaRPr>
          </a:p>
        </p:txBody>
      </p:sp>
      <p:sp>
        <p:nvSpPr>
          <p:cNvPr id="16" name="Slide Number Placeholder 1">
            <a:extLst>
              <a:ext uri="{FF2B5EF4-FFF2-40B4-BE49-F238E27FC236}">
                <a16:creationId xmlns="" xmlns:a16="http://schemas.microsoft.com/office/drawing/2014/main" id="{4D47C773-14ED-40A1-BF4F-CC4F646B9DF1}"/>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36</a:t>
            </a:fld>
            <a:endParaRPr lang="az" dirty="0"/>
          </a:p>
        </p:txBody>
      </p:sp>
      <p:sp>
        <p:nvSpPr>
          <p:cNvPr id="19" name="Rectangle 18">
            <a:extLst>
              <a:ext uri="{FF2B5EF4-FFF2-40B4-BE49-F238E27FC236}">
                <a16:creationId xmlns="" xmlns:a16="http://schemas.microsoft.com/office/drawing/2014/main" id="{6C00E7ED-BBFC-44C0-B730-634C91BEA2F7}"/>
              </a:ext>
            </a:extLst>
          </p:cNvPr>
          <p:cNvSpPr/>
          <p:nvPr/>
        </p:nvSpPr>
        <p:spPr>
          <a:xfrm>
            <a:off x="1979720" y="99519"/>
            <a:ext cx="716428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lnSpc>
                <a:spcPct val="80000"/>
              </a:lnSpc>
            </a:pPr>
            <a:r>
              <a:rPr lang="az" sz="2400" b="0" i="0" u="none" baseline="0">
                <a:latin typeface="Verdana" panose="020B0604030504040204" pitchFamily="34" charset="0"/>
                <a:ea typeface="Verdana" panose="020B0604030504040204" pitchFamily="34" charset="0"/>
              </a:rPr>
              <a:t>Maddə 29</a:t>
            </a:r>
          </a:p>
          <a:p>
            <a:pPr algn="r" rtl="0" eaLnBrk="1" hangingPunct="1">
              <a:lnSpc>
                <a:spcPct val="80000"/>
              </a:lnSpc>
              <a:buFont typeface="Arial" charset="0"/>
              <a:buNone/>
            </a:pPr>
            <a:r>
              <a:rPr lang="az" sz="2400" b="0" i="0" u="none" baseline="0">
                <a:latin typeface="Verdana" panose="020B0604030504040204" pitchFamily="34" charset="0"/>
                <a:ea typeface="Verdana" panose="020B0604030504040204" pitchFamily="34" charset="0"/>
                <a:cs typeface="Times New Roman" pitchFamily="18" charset="0"/>
              </a:rPr>
              <a:t>Kompüter sistemində saxlanan verilənlərin </a:t>
            </a:r>
          </a:p>
          <a:p>
            <a:pPr algn="r" rtl="0" eaLnBrk="1" hangingPunct="1">
              <a:lnSpc>
                <a:spcPct val="80000"/>
              </a:lnSpc>
              <a:buFont typeface="Arial" charset="0"/>
              <a:buNone/>
            </a:pPr>
            <a:r>
              <a:rPr lang="az" sz="2400" b="0" i="0" u="none" baseline="0">
                <a:latin typeface="Verdana" panose="020B0604030504040204" pitchFamily="34" charset="0"/>
                <a:ea typeface="Verdana" panose="020B0604030504040204" pitchFamily="34" charset="0"/>
                <a:cs typeface="Times New Roman" pitchFamily="18" charset="0"/>
              </a:rPr>
              <a:t>mühafizəsinin operativ təminatı</a:t>
            </a:r>
          </a:p>
        </p:txBody>
      </p:sp>
    </p:spTree>
    <p:extLst>
      <p:ext uri="{BB962C8B-B14F-4D97-AF65-F5344CB8AC3E}">
        <p14:creationId xmlns:p14="http://schemas.microsoft.com/office/powerpoint/2010/main" val="28859867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7" name="Rectangle 6">
            <a:extLst>
              <a:ext uri="{FF2B5EF4-FFF2-40B4-BE49-F238E27FC236}">
                <a16:creationId xmlns="" xmlns:a16="http://schemas.microsoft.com/office/drawing/2014/main" id="{1FCE5F71-B62F-4840-AD46-7690CB1F70D4}"/>
              </a:ext>
            </a:extLst>
          </p:cNvPr>
          <p:cNvSpPr/>
          <p:nvPr/>
        </p:nvSpPr>
        <p:spPr>
          <a:xfrm>
            <a:off x="88522" y="1107601"/>
            <a:ext cx="4572000" cy="4982903"/>
          </a:xfrm>
          <a:prstGeom prst="rect">
            <a:avLst/>
          </a:prstGeom>
        </p:spPr>
        <p:txBody>
          <a:bodyPr>
            <a:spAutoFit/>
          </a:bodyPr>
          <a:lstStyle/>
          <a:p>
            <a:pPr marL="457200" indent="-457200" algn="just" rtl="0">
              <a:lnSpc>
                <a:spcPct val="90000"/>
              </a:lnSpc>
              <a:spcBef>
                <a:spcPts val="600"/>
              </a:spcBef>
              <a:spcAft>
                <a:spcPts val="1200"/>
              </a:spcAft>
              <a:buFont typeface="+mj-lt"/>
              <a:buAutoNum type="arabicPeriod" startAt="4"/>
            </a:pPr>
            <a:r>
              <a:rPr lang="az" b="1" i="0" u="none" baseline="0" dirty="0">
                <a:solidFill>
                  <a:srgbClr val="FF0000"/>
                </a:solidFill>
              </a:rPr>
              <a:t>2-11-ci maddələrdə sadalanmayan cinayətlər üzrə</a:t>
            </a:r>
            <a:r>
              <a:rPr lang="az" b="0" i="0" u="none" baseline="0" dirty="0"/>
              <a:t>... cinayətin hər iki Tərəfdə cinayət sayılmasını şərt kimi irəli sürən Tərəf ... sorğudan imtina etmək </a:t>
            </a:r>
            <a:r>
              <a:rPr lang="az" b="1" i="0" u="none" baseline="0" dirty="0"/>
              <a:t>hüququnu</a:t>
            </a:r>
            <a:r>
              <a:rPr lang="az" b="0" i="0" u="none" baseline="0" dirty="0"/>
              <a:t> o hallarda </a:t>
            </a:r>
            <a:r>
              <a:rPr lang="az" b="1" i="0" u="none" baseline="0" dirty="0"/>
              <a:t>özündə saxlaya</a:t>
            </a:r>
            <a:r>
              <a:rPr lang="az" b="0" i="0" u="none" baseline="0" dirty="0"/>
              <a:t> bilər ki, verilənlərin açıqlanması anına cinayətin </a:t>
            </a:r>
            <a:r>
              <a:rPr lang="az" b="1" i="0" u="none" baseline="0" dirty="0"/>
              <a:t>hər iki Tərəfdə cinayət kimi tövsif edilməsi şərtinin yerinə yetirilməməsini</a:t>
            </a:r>
            <a:r>
              <a:rPr lang="az" b="0" i="0" u="none" baseline="0" dirty="0"/>
              <a:t> güman etməyə əsaslar olsun.</a:t>
            </a:r>
          </a:p>
          <a:p>
            <a:pPr marL="457200" indent="-457200" algn="just" rtl="0">
              <a:buFont typeface="+mj-lt"/>
              <a:buAutoNum type="arabicPeriod" startAt="5"/>
            </a:pPr>
            <a:r>
              <a:rPr lang="az" b="0" i="0" u="none" baseline="0" dirty="0"/>
              <a:t>… saxlanılma haqqında sorğu yalnız aşağıdakı hallarda rədd edilə bilər:</a:t>
            </a:r>
          </a:p>
          <a:p>
            <a:pPr marL="857250" lvl="1" indent="-457200" algn="just" rtl="0">
              <a:buFont typeface="+mj-lt"/>
              <a:buAutoNum type="alphaLcParenR"/>
            </a:pPr>
            <a:r>
              <a:rPr lang="az" b="0" i="0" u="none" baseline="0" dirty="0"/>
              <a:t>...</a:t>
            </a:r>
            <a:r>
              <a:rPr lang="az" b="1" i="0" u="none" baseline="0" dirty="0"/>
              <a:t>siyasi cinayət</a:t>
            </a:r>
            <a:r>
              <a:rPr lang="az" b="0" i="0" u="none" baseline="0" dirty="0"/>
              <a:t> və ya </a:t>
            </a:r>
            <a:r>
              <a:rPr lang="az" b="1" i="0" u="none" baseline="0" dirty="0"/>
              <a:t>siyasi cinayətlə bağlı olan</a:t>
            </a:r>
            <a:r>
              <a:rPr lang="az" b="0" i="0" u="none" baseline="0" dirty="0"/>
              <a:t> cinayət və ya</a:t>
            </a:r>
          </a:p>
          <a:p>
            <a:pPr marL="857250" lvl="1" indent="-457200" algn="just" rtl="0">
              <a:buFont typeface="+mj-lt"/>
              <a:buAutoNum type="alphaLcParenR"/>
            </a:pPr>
            <a:r>
              <a:rPr lang="az" b="0" i="0" u="none" baseline="0" dirty="0"/>
              <a:t>...sorğunun icrasının onun </a:t>
            </a:r>
            <a:r>
              <a:rPr lang="az" b="1" i="0" u="none" baseline="0" dirty="0"/>
              <a:t>müstəqilliyinə, təhlükəsizliyinə, </a:t>
            </a:r>
            <a:r>
              <a:rPr lang="az" b="1" i="1" u="none" baseline="0" dirty="0"/>
              <a:t>ictimai asayişinə</a:t>
            </a:r>
            <a:r>
              <a:rPr lang="az" b="0" i="0" u="none" baseline="0" dirty="0"/>
              <a:t> və ya digər </a:t>
            </a:r>
            <a:r>
              <a:rPr lang="az" b="1" i="0" u="none" baseline="0" dirty="0"/>
              <a:t>əhəmiyyətli mənafelərinə</a:t>
            </a:r>
            <a:r>
              <a:rPr lang="az" b="0" i="0" u="none" baseline="0" dirty="0"/>
              <a:t> </a:t>
            </a:r>
            <a:r>
              <a:rPr lang="az" b="1" i="0" u="none" baseline="0" dirty="0"/>
              <a:t>xələl </a:t>
            </a:r>
            <a:r>
              <a:rPr lang="az" b="0" i="0" u="none" baseline="0" dirty="0"/>
              <a:t>gətirə bilməsi barədə ehtimalları olduqda.</a:t>
            </a:r>
          </a:p>
        </p:txBody>
      </p:sp>
      <p:sp>
        <p:nvSpPr>
          <p:cNvPr id="5" name="Rectangle 4">
            <a:extLst>
              <a:ext uri="{FF2B5EF4-FFF2-40B4-BE49-F238E27FC236}">
                <a16:creationId xmlns="" xmlns:a16="http://schemas.microsoft.com/office/drawing/2014/main" id="{C459FBD1-2A43-134B-A86C-DF3A3891552C}"/>
              </a:ext>
            </a:extLst>
          </p:cNvPr>
          <p:cNvSpPr/>
          <p:nvPr/>
        </p:nvSpPr>
        <p:spPr>
          <a:xfrm>
            <a:off x="5094661" y="2569540"/>
            <a:ext cx="3448123" cy="2308324"/>
          </a:xfrm>
          <a:prstGeom prst="rect">
            <a:avLst/>
          </a:prstGeom>
        </p:spPr>
        <p:txBody>
          <a:bodyPr wrap="square">
            <a:spAutoFit/>
          </a:bodyPr>
          <a:lstStyle/>
          <a:p>
            <a:pPr marL="342900" indent="-342900" algn="just" rtl="0">
              <a:buFont typeface="Arial" panose="020B0604020202020204" pitchFamily="34" charset="0"/>
              <a:buChar char="•"/>
            </a:pPr>
            <a:r>
              <a:rPr lang="az" sz="2400" b="1" i="0" u="none" baseline="0">
                <a:solidFill>
                  <a:srgbClr val="C00000"/>
                </a:solidFill>
                <a:cs typeface="Arial" panose="020B0604020202020204" pitchFamily="34" charset="0"/>
              </a:rPr>
              <a:t>Hər iki Tərəfdə cinayət kimi tövsif edilmək şərti yerinə yetirilmədikdə, sorğunu rədd etmək hüququnu özündə saxlamaq</a:t>
            </a:r>
          </a:p>
        </p:txBody>
      </p:sp>
      <p:sp>
        <p:nvSpPr>
          <p:cNvPr id="16" name="Slide Number Placeholder 1">
            <a:extLst>
              <a:ext uri="{FF2B5EF4-FFF2-40B4-BE49-F238E27FC236}">
                <a16:creationId xmlns="" xmlns:a16="http://schemas.microsoft.com/office/drawing/2014/main" id="{4645C436-EFA6-4B28-9DB7-7B55E48FDC08}"/>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37</a:t>
            </a:fld>
            <a:endParaRPr lang="az" dirty="0"/>
          </a:p>
        </p:txBody>
      </p:sp>
      <p:sp>
        <p:nvSpPr>
          <p:cNvPr id="19" name="Rectangle 18">
            <a:extLst>
              <a:ext uri="{FF2B5EF4-FFF2-40B4-BE49-F238E27FC236}">
                <a16:creationId xmlns="" xmlns:a16="http://schemas.microsoft.com/office/drawing/2014/main" id="{B5601FA4-5DA4-47F5-BC12-FF4C6B2F15B5}"/>
              </a:ext>
            </a:extLst>
          </p:cNvPr>
          <p:cNvSpPr/>
          <p:nvPr/>
        </p:nvSpPr>
        <p:spPr>
          <a:xfrm>
            <a:off x="1979720" y="99519"/>
            <a:ext cx="716428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lnSpc>
                <a:spcPct val="80000"/>
              </a:lnSpc>
            </a:pPr>
            <a:r>
              <a:rPr lang="az" sz="2400" b="0" i="0" u="none" baseline="0">
                <a:latin typeface="Verdana" panose="020B0604030504040204" pitchFamily="34" charset="0"/>
                <a:ea typeface="Verdana" panose="020B0604030504040204" pitchFamily="34" charset="0"/>
              </a:rPr>
              <a:t>Maddə 29</a:t>
            </a:r>
          </a:p>
          <a:p>
            <a:pPr algn="r" rtl="0" eaLnBrk="1" hangingPunct="1">
              <a:lnSpc>
                <a:spcPct val="80000"/>
              </a:lnSpc>
              <a:buFont typeface="Arial" charset="0"/>
              <a:buNone/>
            </a:pPr>
            <a:r>
              <a:rPr lang="az" sz="2400" b="0" i="0" u="none" baseline="0">
                <a:latin typeface="Verdana" panose="020B0604030504040204" pitchFamily="34" charset="0"/>
                <a:ea typeface="Verdana" panose="020B0604030504040204" pitchFamily="34" charset="0"/>
                <a:cs typeface="Times New Roman" pitchFamily="18" charset="0"/>
              </a:rPr>
              <a:t>Kompüter sistemində saxlanan verilənlərin </a:t>
            </a:r>
          </a:p>
          <a:p>
            <a:pPr algn="r" rtl="0" eaLnBrk="1" hangingPunct="1">
              <a:lnSpc>
                <a:spcPct val="80000"/>
              </a:lnSpc>
              <a:buFont typeface="Arial" charset="0"/>
              <a:buNone/>
            </a:pPr>
            <a:r>
              <a:rPr lang="az" sz="2400" b="0" i="0" u="none" baseline="0">
                <a:latin typeface="Verdana" panose="020B0604030504040204" pitchFamily="34" charset="0"/>
                <a:ea typeface="Verdana" panose="020B0604030504040204" pitchFamily="34" charset="0"/>
                <a:cs typeface="Times New Roman" pitchFamily="18" charset="0"/>
              </a:rPr>
              <a:t>mühafizəsinin operativ təminatı</a:t>
            </a:r>
          </a:p>
        </p:txBody>
      </p:sp>
    </p:spTree>
    <p:extLst>
      <p:ext uri="{BB962C8B-B14F-4D97-AF65-F5344CB8AC3E}">
        <p14:creationId xmlns:p14="http://schemas.microsoft.com/office/powerpoint/2010/main" val="17854652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graphicFrame>
        <p:nvGraphicFramePr>
          <p:cNvPr id="9" name="Diagram 8">
            <a:extLst>
              <a:ext uri="{FF2B5EF4-FFF2-40B4-BE49-F238E27FC236}">
                <a16:creationId xmlns="" xmlns:a16="http://schemas.microsoft.com/office/drawing/2014/main" id="{0BEFEE59-EBC3-4E6C-8F79-DC19E7BCB918}"/>
              </a:ext>
            </a:extLst>
          </p:cNvPr>
          <p:cNvGraphicFramePr/>
          <p:nvPr>
            <p:extLst>
              <p:ext uri="{D42A27DB-BD31-4B8C-83A1-F6EECF244321}">
                <p14:modId xmlns:p14="http://schemas.microsoft.com/office/powerpoint/2010/main" val="386132665"/>
              </p:ext>
            </p:extLst>
          </p:nvPr>
        </p:nvGraphicFramePr>
        <p:xfrm>
          <a:off x="1261408" y="1274353"/>
          <a:ext cx="7018784" cy="48986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Slide Number Placeholder 1">
            <a:extLst>
              <a:ext uri="{FF2B5EF4-FFF2-40B4-BE49-F238E27FC236}">
                <a16:creationId xmlns="" xmlns:a16="http://schemas.microsoft.com/office/drawing/2014/main" id="{23E8BB68-951D-44C9-84BC-C530A3616BC8}"/>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38</a:t>
            </a:fld>
            <a:endParaRPr lang="az" dirty="0"/>
          </a:p>
        </p:txBody>
      </p:sp>
      <p:sp>
        <p:nvSpPr>
          <p:cNvPr id="19" name="Rectangle 18">
            <a:extLst>
              <a:ext uri="{FF2B5EF4-FFF2-40B4-BE49-F238E27FC236}">
                <a16:creationId xmlns="" xmlns:a16="http://schemas.microsoft.com/office/drawing/2014/main" id="{56FC7558-428B-443A-90E1-9A1A85DF1BF4}"/>
              </a:ext>
            </a:extLst>
          </p:cNvPr>
          <p:cNvSpPr/>
          <p:nvPr/>
        </p:nvSpPr>
        <p:spPr>
          <a:xfrm>
            <a:off x="1979720" y="99519"/>
            <a:ext cx="716428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lnSpc>
                <a:spcPct val="80000"/>
              </a:lnSpc>
            </a:pPr>
            <a:r>
              <a:rPr lang="az" sz="2400" b="0" i="0" u="none" baseline="0">
                <a:latin typeface="Verdana" panose="020B0604030504040204" pitchFamily="34" charset="0"/>
                <a:ea typeface="Verdana" panose="020B0604030504040204" pitchFamily="34" charset="0"/>
              </a:rPr>
              <a:t>Maddə 29</a:t>
            </a:r>
          </a:p>
          <a:p>
            <a:pPr algn="r" rtl="0" eaLnBrk="1" hangingPunct="1">
              <a:lnSpc>
                <a:spcPct val="80000"/>
              </a:lnSpc>
              <a:buFont typeface="Arial" charset="0"/>
              <a:buNone/>
            </a:pPr>
            <a:r>
              <a:rPr lang="az" sz="2400" b="0" i="0" u="none" baseline="0">
                <a:latin typeface="Verdana" panose="020B0604030504040204" pitchFamily="34" charset="0"/>
                <a:ea typeface="Verdana" panose="020B0604030504040204" pitchFamily="34" charset="0"/>
                <a:cs typeface="Times New Roman" pitchFamily="18" charset="0"/>
              </a:rPr>
              <a:t>Kompüter sistemində saxlanan verilənlərin </a:t>
            </a:r>
          </a:p>
          <a:p>
            <a:pPr algn="r" rtl="0" eaLnBrk="1" hangingPunct="1">
              <a:lnSpc>
                <a:spcPct val="80000"/>
              </a:lnSpc>
              <a:buFont typeface="Arial" charset="0"/>
              <a:buNone/>
            </a:pPr>
            <a:r>
              <a:rPr lang="az" sz="2400" b="0" i="0" u="none" baseline="0">
                <a:latin typeface="Verdana" panose="020B0604030504040204" pitchFamily="34" charset="0"/>
                <a:ea typeface="Verdana" panose="020B0604030504040204" pitchFamily="34" charset="0"/>
                <a:cs typeface="Times New Roman" pitchFamily="18" charset="0"/>
              </a:rPr>
              <a:t>mühafizəsinin operativ təminatı</a:t>
            </a:r>
          </a:p>
        </p:txBody>
      </p:sp>
    </p:spTree>
    <p:extLst>
      <p:ext uri="{BB962C8B-B14F-4D97-AF65-F5344CB8AC3E}">
        <p14:creationId xmlns:p14="http://schemas.microsoft.com/office/powerpoint/2010/main" val="536360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500"/>
                                  </p:stCondLst>
                                  <p:childTnLst>
                                    <p:set>
                                      <p:cBhvr>
                                        <p:cTn id="6" dur="1" fill="hold">
                                          <p:stCondLst>
                                            <p:cond delay="0"/>
                                          </p:stCondLst>
                                        </p:cTn>
                                        <p:tgtEl>
                                          <p:spTgt spid="9">
                                            <p:graphicEl>
                                              <a:dgm id="{31527D9E-5FA2-4597-8E2D-E5003C3C0A93}"/>
                                            </p:graphicEl>
                                          </p:spTgt>
                                        </p:tgtEl>
                                        <p:attrNameLst>
                                          <p:attrName>style.visibility</p:attrName>
                                        </p:attrNameLst>
                                      </p:cBhvr>
                                      <p:to>
                                        <p:strVal val="visible"/>
                                      </p:to>
                                    </p:set>
                                    <p:anim calcmode="lin" valueType="num">
                                      <p:cBhvr additive="base">
                                        <p:cTn id="7" dur="500" fill="hold"/>
                                        <p:tgtEl>
                                          <p:spTgt spid="9">
                                            <p:graphicEl>
                                              <a:dgm id="{31527D9E-5FA2-4597-8E2D-E5003C3C0A93}"/>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graphicEl>
                                              <a:dgm id="{31527D9E-5FA2-4597-8E2D-E5003C3C0A93}"/>
                                            </p:graphicEl>
                                          </p:spTgt>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ID="2" presetClass="entr" presetSubtype="1" fill="hold" grpId="0" nodeType="afterEffect">
                                  <p:stCondLst>
                                    <p:cond delay="500"/>
                                  </p:stCondLst>
                                  <p:childTnLst>
                                    <p:set>
                                      <p:cBhvr>
                                        <p:cTn id="11" dur="1" fill="hold">
                                          <p:stCondLst>
                                            <p:cond delay="0"/>
                                          </p:stCondLst>
                                        </p:cTn>
                                        <p:tgtEl>
                                          <p:spTgt spid="9">
                                            <p:graphicEl>
                                              <a:dgm id="{B4D5EB93-611D-4038-B168-500D1B32CA56}"/>
                                            </p:graphicEl>
                                          </p:spTgt>
                                        </p:tgtEl>
                                        <p:attrNameLst>
                                          <p:attrName>style.visibility</p:attrName>
                                        </p:attrNameLst>
                                      </p:cBhvr>
                                      <p:to>
                                        <p:strVal val="visible"/>
                                      </p:to>
                                    </p:set>
                                    <p:anim calcmode="lin" valueType="num">
                                      <p:cBhvr additive="base">
                                        <p:cTn id="12" dur="500" fill="hold"/>
                                        <p:tgtEl>
                                          <p:spTgt spid="9">
                                            <p:graphicEl>
                                              <a:dgm id="{B4D5EB93-611D-4038-B168-500D1B32CA56}"/>
                                            </p:graphicEl>
                                          </p:spTgt>
                                        </p:tgtEl>
                                        <p:attrNameLst>
                                          <p:attrName>ppt_x</p:attrName>
                                        </p:attrNameLst>
                                      </p:cBhvr>
                                      <p:tavLst>
                                        <p:tav tm="0">
                                          <p:val>
                                            <p:strVal val="#ppt_x"/>
                                          </p:val>
                                        </p:tav>
                                        <p:tav tm="100000">
                                          <p:val>
                                            <p:strVal val="#ppt_x"/>
                                          </p:val>
                                        </p:tav>
                                      </p:tavLst>
                                    </p:anim>
                                    <p:anim calcmode="lin" valueType="num">
                                      <p:cBhvr additive="base">
                                        <p:cTn id="13" dur="500" fill="hold"/>
                                        <p:tgtEl>
                                          <p:spTgt spid="9">
                                            <p:graphicEl>
                                              <a:dgm id="{B4D5EB93-611D-4038-B168-500D1B32CA56}"/>
                                            </p:graphicEl>
                                          </p:spTgt>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2" presetClass="entr" presetSubtype="1" fill="hold" grpId="0" nodeType="afterEffect">
                                  <p:stCondLst>
                                    <p:cond delay="500"/>
                                  </p:stCondLst>
                                  <p:childTnLst>
                                    <p:set>
                                      <p:cBhvr>
                                        <p:cTn id="16" dur="1" fill="hold">
                                          <p:stCondLst>
                                            <p:cond delay="0"/>
                                          </p:stCondLst>
                                        </p:cTn>
                                        <p:tgtEl>
                                          <p:spTgt spid="9">
                                            <p:graphicEl>
                                              <a:dgm id="{52E48DBB-AF6D-41DF-B170-D8F41A227E12}"/>
                                            </p:graphicEl>
                                          </p:spTgt>
                                        </p:tgtEl>
                                        <p:attrNameLst>
                                          <p:attrName>style.visibility</p:attrName>
                                        </p:attrNameLst>
                                      </p:cBhvr>
                                      <p:to>
                                        <p:strVal val="visible"/>
                                      </p:to>
                                    </p:set>
                                    <p:anim calcmode="lin" valueType="num">
                                      <p:cBhvr additive="base">
                                        <p:cTn id="17" dur="500" fill="hold"/>
                                        <p:tgtEl>
                                          <p:spTgt spid="9">
                                            <p:graphicEl>
                                              <a:dgm id="{52E48DBB-AF6D-41DF-B170-D8F41A227E12}"/>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9">
                                            <p:graphicEl>
                                              <a:dgm id="{52E48DBB-AF6D-41DF-B170-D8F41A227E12}"/>
                                            </p:graphicEl>
                                          </p:spTgt>
                                        </p:tgtEl>
                                        <p:attrNameLst>
                                          <p:attrName>ppt_y</p:attrName>
                                        </p:attrNameLst>
                                      </p:cBhvr>
                                      <p:tavLst>
                                        <p:tav tm="0">
                                          <p:val>
                                            <p:strVal val="0-#ppt_h/2"/>
                                          </p:val>
                                        </p:tav>
                                        <p:tav tm="100000">
                                          <p:val>
                                            <p:strVal val="#ppt_y"/>
                                          </p:val>
                                        </p:tav>
                                      </p:tavLst>
                                    </p:anim>
                                  </p:childTnLst>
                                </p:cTn>
                              </p:par>
                            </p:childTnLst>
                          </p:cTn>
                        </p:par>
                        <p:par>
                          <p:cTn id="19" fill="hold">
                            <p:stCondLst>
                              <p:cond delay="3000"/>
                            </p:stCondLst>
                            <p:childTnLst>
                              <p:par>
                                <p:cTn id="20" presetID="2" presetClass="entr" presetSubtype="1" fill="hold" grpId="0" nodeType="afterEffect">
                                  <p:stCondLst>
                                    <p:cond delay="500"/>
                                  </p:stCondLst>
                                  <p:childTnLst>
                                    <p:set>
                                      <p:cBhvr>
                                        <p:cTn id="21" dur="1" fill="hold">
                                          <p:stCondLst>
                                            <p:cond delay="0"/>
                                          </p:stCondLst>
                                        </p:cTn>
                                        <p:tgtEl>
                                          <p:spTgt spid="9">
                                            <p:graphicEl>
                                              <a:dgm id="{6CC64585-60A8-40E0-ADC9-12EB47EBEB83}"/>
                                            </p:graphicEl>
                                          </p:spTgt>
                                        </p:tgtEl>
                                        <p:attrNameLst>
                                          <p:attrName>style.visibility</p:attrName>
                                        </p:attrNameLst>
                                      </p:cBhvr>
                                      <p:to>
                                        <p:strVal val="visible"/>
                                      </p:to>
                                    </p:set>
                                    <p:anim calcmode="lin" valueType="num">
                                      <p:cBhvr additive="base">
                                        <p:cTn id="22" dur="500" fill="hold"/>
                                        <p:tgtEl>
                                          <p:spTgt spid="9">
                                            <p:graphicEl>
                                              <a:dgm id="{6CC64585-60A8-40E0-ADC9-12EB47EBEB83}"/>
                                            </p:graphicEl>
                                          </p:spTgt>
                                        </p:tgtEl>
                                        <p:attrNameLst>
                                          <p:attrName>ppt_x</p:attrName>
                                        </p:attrNameLst>
                                      </p:cBhvr>
                                      <p:tavLst>
                                        <p:tav tm="0">
                                          <p:val>
                                            <p:strVal val="#ppt_x"/>
                                          </p:val>
                                        </p:tav>
                                        <p:tav tm="100000">
                                          <p:val>
                                            <p:strVal val="#ppt_x"/>
                                          </p:val>
                                        </p:tav>
                                      </p:tavLst>
                                    </p:anim>
                                    <p:anim calcmode="lin" valueType="num">
                                      <p:cBhvr additive="base">
                                        <p:cTn id="23" dur="500" fill="hold"/>
                                        <p:tgtEl>
                                          <p:spTgt spid="9">
                                            <p:graphicEl>
                                              <a:dgm id="{6CC64585-60A8-40E0-ADC9-12EB47EBEB83}"/>
                                            </p:graphicEl>
                                          </p:spTgt>
                                        </p:tgtEl>
                                        <p:attrNameLst>
                                          <p:attrName>ppt_y</p:attrName>
                                        </p:attrNameLst>
                                      </p:cBhvr>
                                      <p:tavLst>
                                        <p:tav tm="0">
                                          <p:val>
                                            <p:strVal val="0-#ppt_h/2"/>
                                          </p:val>
                                        </p:tav>
                                        <p:tav tm="100000">
                                          <p:val>
                                            <p:strVal val="#ppt_y"/>
                                          </p:val>
                                        </p:tav>
                                      </p:tavLst>
                                    </p:anim>
                                  </p:childTnLst>
                                </p:cTn>
                              </p:par>
                            </p:childTnLst>
                          </p:cTn>
                        </p:par>
                        <p:par>
                          <p:cTn id="24" fill="hold">
                            <p:stCondLst>
                              <p:cond delay="4000"/>
                            </p:stCondLst>
                            <p:childTnLst>
                              <p:par>
                                <p:cTn id="25" presetID="2" presetClass="entr" presetSubtype="1" fill="hold" grpId="0" nodeType="afterEffect">
                                  <p:stCondLst>
                                    <p:cond delay="500"/>
                                  </p:stCondLst>
                                  <p:childTnLst>
                                    <p:set>
                                      <p:cBhvr>
                                        <p:cTn id="26" dur="1" fill="hold">
                                          <p:stCondLst>
                                            <p:cond delay="0"/>
                                          </p:stCondLst>
                                        </p:cTn>
                                        <p:tgtEl>
                                          <p:spTgt spid="9">
                                            <p:graphicEl>
                                              <a:dgm id="{D73EB49A-F08A-4ADC-BCC6-8D88F76D62B6}"/>
                                            </p:graphicEl>
                                          </p:spTgt>
                                        </p:tgtEl>
                                        <p:attrNameLst>
                                          <p:attrName>style.visibility</p:attrName>
                                        </p:attrNameLst>
                                      </p:cBhvr>
                                      <p:to>
                                        <p:strVal val="visible"/>
                                      </p:to>
                                    </p:set>
                                    <p:anim calcmode="lin" valueType="num">
                                      <p:cBhvr additive="base">
                                        <p:cTn id="27" dur="500" fill="hold"/>
                                        <p:tgtEl>
                                          <p:spTgt spid="9">
                                            <p:graphicEl>
                                              <a:dgm id="{D73EB49A-F08A-4ADC-BCC6-8D88F76D62B6}"/>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9">
                                            <p:graphicEl>
                                              <a:dgm id="{D73EB49A-F08A-4ADC-BCC6-8D88F76D62B6}"/>
                                            </p:graphicEl>
                                          </p:spTgt>
                                        </p:tgtEl>
                                        <p:attrNameLst>
                                          <p:attrName>ppt_y</p:attrName>
                                        </p:attrNameLst>
                                      </p:cBhvr>
                                      <p:tavLst>
                                        <p:tav tm="0">
                                          <p:val>
                                            <p:strVal val="0-#ppt_h/2"/>
                                          </p:val>
                                        </p:tav>
                                        <p:tav tm="100000">
                                          <p:val>
                                            <p:strVal val="#ppt_y"/>
                                          </p:val>
                                        </p:tav>
                                      </p:tavLst>
                                    </p:anim>
                                  </p:childTnLst>
                                </p:cTn>
                              </p:par>
                            </p:childTnLst>
                          </p:cTn>
                        </p:par>
                        <p:par>
                          <p:cTn id="29" fill="hold">
                            <p:stCondLst>
                              <p:cond delay="5000"/>
                            </p:stCondLst>
                            <p:childTnLst>
                              <p:par>
                                <p:cTn id="30" presetID="2" presetClass="entr" presetSubtype="1" fill="hold" grpId="0" nodeType="afterEffect">
                                  <p:stCondLst>
                                    <p:cond delay="500"/>
                                  </p:stCondLst>
                                  <p:childTnLst>
                                    <p:set>
                                      <p:cBhvr>
                                        <p:cTn id="31" dur="1" fill="hold">
                                          <p:stCondLst>
                                            <p:cond delay="0"/>
                                          </p:stCondLst>
                                        </p:cTn>
                                        <p:tgtEl>
                                          <p:spTgt spid="9">
                                            <p:graphicEl>
                                              <a:dgm id="{A5F31CDA-115C-41E7-AE28-01F4D53E927C}"/>
                                            </p:graphicEl>
                                          </p:spTgt>
                                        </p:tgtEl>
                                        <p:attrNameLst>
                                          <p:attrName>style.visibility</p:attrName>
                                        </p:attrNameLst>
                                      </p:cBhvr>
                                      <p:to>
                                        <p:strVal val="visible"/>
                                      </p:to>
                                    </p:set>
                                    <p:anim calcmode="lin" valueType="num">
                                      <p:cBhvr additive="base">
                                        <p:cTn id="32" dur="500" fill="hold"/>
                                        <p:tgtEl>
                                          <p:spTgt spid="9">
                                            <p:graphicEl>
                                              <a:dgm id="{A5F31CDA-115C-41E7-AE28-01F4D53E927C}"/>
                                            </p:graphicEl>
                                          </p:spTgt>
                                        </p:tgtEl>
                                        <p:attrNameLst>
                                          <p:attrName>ppt_x</p:attrName>
                                        </p:attrNameLst>
                                      </p:cBhvr>
                                      <p:tavLst>
                                        <p:tav tm="0">
                                          <p:val>
                                            <p:strVal val="#ppt_x"/>
                                          </p:val>
                                        </p:tav>
                                        <p:tav tm="100000">
                                          <p:val>
                                            <p:strVal val="#ppt_x"/>
                                          </p:val>
                                        </p:tav>
                                      </p:tavLst>
                                    </p:anim>
                                    <p:anim calcmode="lin" valueType="num">
                                      <p:cBhvr additive="base">
                                        <p:cTn id="33" dur="500" fill="hold"/>
                                        <p:tgtEl>
                                          <p:spTgt spid="9">
                                            <p:graphicEl>
                                              <a:dgm id="{A5F31CDA-115C-41E7-AE28-01F4D53E927C}"/>
                                            </p:graphicEl>
                                          </p:spTgt>
                                        </p:tgtEl>
                                        <p:attrNameLst>
                                          <p:attrName>ppt_y</p:attrName>
                                        </p:attrNameLst>
                                      </p:cBhvr>
                                      <p:tavLst>
                                        <p:tav tm="0">
                                          <p:val>
                                            <p:strVal val="0-#ppt_h/2"/>
                                          </p:val>
                                        </p:tav>
                                        <p:tav tm="100000">
                                          <p:val>
                                            <p:strVal val="#ppt_y"/>
                                          </p:val>
                                        </p:tav>
                                      </p:tavLst>
                                    </p:anim>
                                  </p:childTnLst>
                                </p:cTn>
                              </p:par>
                            </p:childTnLst>
                          </p:cTn>
                        </p:par>
                        <p:par>
                          <p:cTn id="34" fill="hold">
                            <p:stCondLst>
                              <p:cond delay="6000"/>
                            </p:stCondLst>
                            <p:childTnLst>
                              <p:par>
                                <p:cTn id="35" presetID="2" presetClass="entr" presetSubtype="1" fill="hold" grpId="0" nodeType="afterEffect">
                                  <p:stCondLst>
                                    <p:cond delay="500"/>
                                  </p:stCondLst>
                                  <p:childTnLst>
                                    <p:set>
                                      <p:cBhvr>
                                        <p:cTn id="36" dur="1" fill="hold">
                                          <p:stCondLst>
                                            <p:cond delay="0"/>
                                          </p:stCondLst>
                                        </p:cTn>
                                        <p:tgtEl>
                                          <p:spTgt spid="9">
                                            <p:graphicEl>
                                              <a:dgm id="{BBC99311-7DE7-4254-AAFC-4B74B3B2EFE0}"/>
                                            </p:graphicEl>
                                          </p:spTgt>
                                        </p:tgtEl>
                                        <p:attrNameLst>
                                          <p:attrName>style.visibility</p:attrName>
                                        </p:attrNameLst>
                                      </p:cBhvr>
                                      <p:to>
                                        <p:strVal val="visible"/>
                                      </p:to>
                                    </p:set>
                                    <p:anim calcmode="lin" valueType="num">
                                      <p:cBhvr additive="base">
                                        <p:cTn id="37" dur="500" fill="hold"/>
                                        <p:tgtEl>
                                          <p:spTgt spid="9">
                                            <p:graphicEl>
                                              <a:dgm id="{BBC99311-7DE7-4254-AAFC-4B74B3B2EFE0}"/>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9">
                                            <p:graphicEl>
                                              <a:dgm id="{BBC99311-7DE7-4254-AAFC-4B74B3B2EFE0}"/>
                                            </p:graphicEl>
                                          </p:spTgt>
                                        </p:tgtEl>
                                        <p:attrNameLst>
                                          <p:attrName>ppt_y</p:attrName>
                                        </p:attrNameLst>
                                      </p:cBhvr>
                                      <p:tavLst>
                                        <p:tav tm="0">
                                          <p:val>
                                            <p:strVal val="0-#ppt_h/2"/>
                                          </p:val>
                                        </p:tav>
                                        <p:tav tm="100000">
                                          <p:val>
                                            <p:strVal val="#ppt_y"/>
                                          </p:val>
                                        </p:tav>
                                      </p:tavLst>
                                    </p:anim>
                                  </p:childTnLst>
                                </p:cTn>
                              </p:par>
                            </p:childTnLst>
                          </p:cTn>
                        </p:par>
                        <p:par>
                          <p:cTn id="39" fill="hold">
                            <p:stCondLst>
                              <p:cond delay="7000"/>
                            </p:stCondLst>
                            <p:childTnLst>
                              <p:par>
                                <p:cTn id="40" presetID="2" presetClass="entr" presetSubtype="1" fill="hold" grpId="0" nodeType="afterEffect">
                                  <p:stCondLst>
                                    <p:cond delay="500"/>
                                  </p:stCondLst>
                                  <p:childTnLst>
                                    <p:set>
                                      <p:cBhvr>
                                        <p:cTn id="41" dur="1" fill="hold">
                                          <p:stCondLst>
                                            <p:cond delay="0"/>
                                          </p:stCondLst>
                                        </p:cTn>
                                        <p:tgtEl>
                                          <p:spTgt spid="9">
                                            <p:graphicEl>
                                              <a:dgm id="{C5C71605-FA8E-47E8-9A57-50CBF5B28BB8}"/>
                                            </p:graphicEl>
                                          </p:spTgt>
                                        </p:tgtEl>
                                        <p:attrNameLst>
                                          <p:attrName>style.visibility</p:attrName>
                                        </p:attrNameLst>
                                      </p:cBhvr>
                                      <p:to>
                                        <p:strVal val="visible"/>
                                      </p:to>
                                    </p:set>
                                    <p:anim calcmode="lin" valueType="num">
                                      <p:cBhvr additive="base">
                                        <p:cTn id="42" dur="500" fill="hold"/>
                                        <p:tgtEl>
                                          <p:spTgt spid="9">
                                            <p:graphicEl>
                                              <a:dgm id="{C5C71605-FA8E-47E8-9A57-50CBF5B28BB8}"/>
                                            </p:graphicEl>
                                          </p:spTgt>
                                        </p:tgtEl>
                                        <p:attrNameLst>
                                          <p:attrName>ppt_x</p:attrName>
                                        </p:attrNameLst>
                                      </p:cBhvr>
                                      <p:tavLst>
                                        <p:tav tm="0">
                                          <p:val>
                                            <p:strVal val="#ppt_x"/>
                                          </p:val>
                                        </p:tav>
                                        <p:tav tm="100000">
                                          <p:val>
                                            <p:strVal val="#ppt_x"/>
                                          </p:val>
                                        </p:tav>
                                      </p:tavLst>
                                    </p:anim>
                                    <p:anim calcmode="lin" valueType="num">
                                      <p:cBhvr additive="base">
                                        <p:cTn id="43" dur="500" fill="hold"/>
                                        <p:tgtEl>
                                          <p:spTgt spid="9">
                                            <p:graphicEl>
                                              <a:dgm id="{C5C71605-FA8E-47E8-9A57-50CBF5B28BB8}"/>
                                            </p:graphic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Dgm bld="one"/>
        </p:bldSub>
      </p:bldGraphic>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6" name="Slide Number Placeholder 1">
            <a:extLst>
              <a:ext uri="{FF2B5EF4-FFF2-40B4-BE49-F238E27FC236}">
                <a16:creationId xmlns="" xmlns:a16="http://schemas.microsoft.com/office/drawing/2014/main" id="{FCCF9CF1-5DED-49B5-B1AB-9E4EC6A17C69}"/>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39</a:t>
            </a:fld>
            <a:endParaRPr lang="az" dirty="0"/>
          </a:p>
        </p:txBody>
      </p:sp>
      <p:sp>
        <p:nvSpPr>
          <p:cNvPr id="8" name="TextBox 7">
            <a:extLst>
              <a:ext uri="{FF2B5EF4-FFF2-40B4-BE49-F238E27FC236}">
                <a16:creationId xmlns="" xmlns:a16="http://schemas.microsoft.com/office/drawing/2014/main" id="{CF4A5A40-4F3B-49B6-9081-1646BBF20341}"/>
              </a:ext>
            </a:extLst>
          </p:cNvPr>
          <p:cNvSpPr txBox="1"/>
          <p:nvPr/>
        </p:nvSpPr>
        <p:spPr>
          <a:xfrm>
            <a:off x="588962" y="1281981"/>
            <a:ext cx="8030033" cy="461665"/>
          </a:xfrm>
          <a:prstGeom prst="rect">
            <a:avLst/>
          </a:prstGeom>
          <a:solidFill>
            <a:srgbClr val="BDD8F3"/>
          </a:solidFill>
        </p:spPr>
        <p:txBody>
          <a:bodyPr wrap="square" rtlCol="0">
            <a:spAutoFit/>
          </a:bodyPr>
          <a:lstStyle/>
          <a:p>
            <a:pPr algn="ctr" rtl="0"/>
            <a:r>
              <a:rPr lang="az" sz="2400" b="0" i="0" u="none" baseline="0">
                <a:solidFill>
                  <a:schemeClr val="tx1">
                    <a:lumMod val="65000"/>
                    <a:lumOff val="35000"/>
                  </a:schemeClr>
                </a:solidFill>
                <a:latin typeface="+mj-lt"/>
              </a:rPr>
              <a:t>Saxlanılma haqqında sorğu rədd edilə bilərmi?</a:t>
            </a:r>
          </a:p>
        </p:txBody>
      </p:sp>
      <p:sp>
        <p:nvSpPr>
          <p:cNvPr id="9" name="TextBox 8">
            <a:extLst>
              <a:ext uri="{FF2B5EF4-FFF2-40B4-BE49-F238E27FC236}">
                <a16:creationId xmlns="" xmlns:a16="http://schemas.microsoft.com/office/drawing/2014/main" id="{08ECDF7C-815B-41D8-B138-D5734008F203}"/>
              </a:ext>
            </a:extLst>
          </p:cNvPr>
          <p:cNvSpPr txBox="1"/>
          <p:nvPr/>
        </p:nvSpPr>
        <p:spPr>
          <a:xfrm>
            <a:off x="556984" y="5824666"/>
            <a:ext cx="8030032" cy="461665"/>
          </a:xfrm>
          <a:prstGeom prst="rect">
            <a:avLst/>
          </a:prstGeom>
          <a:solidFill>
            <a:schemeClr val="tx1">
              <a:lumMod val="65000"/>
              <a:lumOff val="35000"/>
            </a:schemeClr>
          </a:solidFill>
        </p:spPr>
        <p:txBody>
          <a:bodyPr wrap="square" rtlCol="0">
            <a:spAutoFit/>
          </a:bodyPr>
          <a:lstStyle/>
          <a:p>
            <a:pPr algn="ctr" rtl="0"/>
            <a:r>
              <a:rPr lang="az" sz="2400" b="0" i="0" u="none" baseline="0">
                <a:solidFill>
                  <a:schemeClr val="bg1"/>
                </a:solidFill>
                <a:latin typeface="+mj-lt"/>
              </a:rPr>
              <a:t>Düzgün cavab B-dir</a:t>
            </a:r>
          </a:p>
        </p:txBody>
      </p:sp>
      <p:sp>
        <p:nvSpPr>
          <p:cNvPr id="10" name="TextBox 9">
            <a:extLst>
              <a:ext uri="{FF2B5EF4-FFF2-40B4-BE49-F238E27FC236}">
                <a16:creationId xmlns="" xmlns:a16="http://schemas.microsoft.com/office/drawing/2014/main" id="{A5BF146C-DBC3-44BF-AA98-DDEC334987B8}"/>
              </a:ext>
            </a:extLst>
          </p:cNvPr>
          <p:cNvSpPr txBox="1"/>
          <p:nvPr/>
        </p:nvSpPr>
        <p:spPr>
          <a:xfrm>
            <a:off x="556984" y="2644170"/>
            <a:ext cx="8030032" cy="1569660"/>
          </a:xfrm>
          <a:prstGeom prst="rect">
            <a:avLst/>
          </a:prstGeom>
          <a:solidFill>
            <a:srgbClr val="F08A34"/>
          </a:solidFill>
        </p:spPr>
        <p:txBody>
          <a:bodyPr wrap="square" rtlCol="0">
            <a:spAutoFit/>
          </a:bodyPr>
          <a:lstStyle/>
          <a:p>
            <a:pPr marL="1828800" lvl="3" indent="-457200" algn="l" rtl="0">
              <a:buAutoNum type="alphaUcPeriod"/>
            </a:pPr>
            <a:r>
              <a:rPr lang="az" sz="2400" b="0" i="0" u="none" baseline="0">
                <a:solidFill>
                  <a:schemeClr val="bg1"/>
                </a:solidFill>
                <a:latin typeface="+mj-lt"/>
              </a:rPr>
              <a:t>Heç bir səbəbsiz, çünki bu, sorğu edilən Tərəfin ixtiyarına verilmiş hüquqdur.</a:t>
            </a:r>
          </a:p>
          <a:p>
            <a:pPr marL="1828800" lvl="3" indent="-457200" algn="l" rtl="0">
              <a:buAutoNum type="alphaUcPeriod"/>
            </a:pPr>
            <a:r>
              <a:rPr lang="az" sz="2400" b="0" i="0" u="none" baseline="0">
                <a:solidFill>
                  <a:schemeClr val="bg1"/>
                </a:solidFill>
                <a:latin typeface="+mj-lt"/>
              </a:rPr>
              <a:t>Yalnız məhdud hallarda, konkret səbəblərə görə.</a:t>
            </a:r>
          </a:p>
        </p:txBody>
      </p:sp>
      <p:sp>
        <p:nvSpPr>
          <p:cNvPr id="11" name="Rectangle 10">
            <a:extLst>
              <a:ext uri="{FF2B5EF4-FFF2-40B4-BE49-F238E27FC236}">
                <a16:creationId xmlns="" xmlns:a16="http://schemas.microsoft.com/office/drawing/2014/main" id="{1B6452B1-7568-44E3-90AA-A5543F206A47}"/>
              </a:ext>
            </a:extLst>
          </p:cNvPr>
          <p:cNvSpPr/>
          <p:nvPr/>
        </p:nvSpPr>
        <p:spPr>
          <a:xfrm>
            <a:off x="2011680" y="63359"/>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cs typeface="ＭＳ Ｐゴシック" charset="0"/>
              </a:rPr>
              <a:t>Kibercinayətlarlığın </a:t>
            </a:r>
          </a:p>
          <a:p>
            <a:pPr algn="r" rtl="0"/>
            <a:r>
              <a:rPr lang="az" sz="3200" b="0" i="0" u="none" baseline="0">
                <a:latin typeface="Verdana" panose="020B0604030504040204" pitchFamily="34" charset="0"/>
                <a:ea typeface="Verdana" panose="020B0604030504040204" pitchFamily="34" charset="0"/>
                <a:cs typeface="ＭＳ Ｐゴシック" charset="0"/>
              </a:rPr>
              <a:t>Beynəlxalq miqyası</a:t>
            </a:r>
            <a:endParaRPr lang="az" sz="32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975262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7010400" y="6590093"/>
            <a:ext cx="2133600" cy="267907"/>
          </a:xfrm>
        </p:spPr>
        <p:txBody>
          <a:bodyPr/>
          <a:lstStyle/>
          <a:p>
            <a:pPr algn="r" rtl="0"/>
            <a:fld id="{B517EF97-6CC0-48A9-BC0E-433EC7B55211}" type="slidenum">
              <a:rPr/>
              <a:pPr/>
              <a:t>4</a:t>
            </a:fld>
            <a:endParaRPr lang="az"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1889760" y="114659"/>
            <a:ext cx="72542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defRPr/>
            </a:pPr>
            <a:r>
              <a:rPr lang="az" sz="3200" b="0" i="0" u="none" baseline="0">
                <a:latin typeface="Verdana" panose="020B0604030504040204" pitchFamily="34" charset="0"/>
                <a:ea typeface="Verdana" panose="020B0604030504040204" pitchFamily="34" charset="0"/>
                <a:cs typeface="ＭＳ Ｐゴシック" charset="0"/>
              </a:rPr>
              <a:t>Birinci hissə</a:t>
            </a:r>
          </a:p>
        </p:txBody>
      </p:sp>
      <p:sp>
        <p:nvSpPr>
          <p:cNvPr id="5" name="Rectangle 4">
            <a:extLst>
              <a:ext uri="{FF2B5EF4-FFF2-40B4-BE49-F238E27FC236}">
                <a16:creationId xmlns="" xmlns:a16="http://schemas.microsoft.com/office/drawing/2014/main" id="{7FA81925-418B-D44C-9255-2AEBBFBC0ADA}"/>
              </a:ext>
            </a:extLst>
          </p:cNvPr>
          <p:cNvSpPr/>
          <p:nvPr/>
        </p:nvSpPr>
        <p:spPr>
          <a:xfrm>
            <a:off x="469146" y="4115732"/>
            <a:ext cx="8933934" cy="496161"/>
          </a:xfrm>
          <a:prstGeom prst="rect">
            <a:avLst/>
          </a:prstGeom>
        </p:spPr>
        <p:txBody>
          <a:bodyPr wrap="square">
            <a:spAutoFit/>
          </a:bodyPr>
          <a:lstStyle/>
          <a:p>
            <a:pPr algn="l" rtl="0" eaLnBrk="1" hangingPunct="1">
              <a:lnSpc>
                <a:spcPct val="80000"/>
              </a:lnSpc>
            </a:pPr>
            <a:r>
              <a:rPr lang="az" sz="3200" b="1" i="0" u="none" baseline="0">
                <a:ea typeface="+mj-ea"/>
                <a:cs typeface="+mj-cs"/>
              </a:rPr>
              <a:t>Kibercinayətkarlığın</a:t>
            </a:r>
            <a:r>
              <a:rPr lang="az" sz="3200" b="1" i="0" u="none" baseline="0">
                <a:ea typeface="ＭＳ Ｐゴシック" charset="0"/>
                <a:cs typeface="ＭＳ Ｐゴシック" charset="0"/>
              </a:rPr>
              <a:t> </a:t>
            </a:r>
            <a:r>
              <a:rPr lang="az" sz="3200" b="1" i="0" u="none" baseline="0">
                <a:ea typeface="+mj-ea"/>
                <a:cs typeface="+mj-cs"/>
              </a:rPr>
              <a:t>beynəlxalq aspekti</a:t>
            </a:r>
          </a:p>
        </p:txBody>
      </p:sp>
      <p:sp>
        <p:nvSpPr>
          <p:cNvPr id="16" name="Text Placeholder 2">
            <a:extLst>
              <a:ext uri="{FF2B5EF4-FFF2-40B4-BE49-F238E27FC236}">
                <a16:creationId xmlns="" xmlns:a16="http://schemas.microsoft.com/office/drawing/2014/main" id="{E52496FD-2590-461B-B606-089876CCC4C3}"/>
              </a:ext>
            </a:extLst>
          </p:cNvPr>
          <p:cNvSpPr txBox="1">
            <a:spLocks/>
          </p:cNvSpPr>
          <p:nvPr/>
        </p:nvSpPr>
        <p:spPr>
          <a:xfrm>
            <a:off x="469146" y="3765804"/>
            <a:ext cx="7772400" cy="3499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rtl="0">
              <a:buNone/>
              <a:defRPr/>
            </a:pPr>
            <a:r>
              <a:rPr lang="az" sz="2000" b="0" i="0" u="none" baseline="0">
                <a:solidFill>
                  <a:schemeClr val="tx1">
                    <a:tint val="75000"/>
                  </a:schemeClr>
                </a:solidFill>
              </a:rPr>
              <a:t>Beynəlxalq əməkdaşlığın əsas konsepsiyaları</a:t>
            </a:r>
          </a:p>
        </p:txBody>
      </p:sp>
    </p:spTree>
    <p:extLst>
      <p:ext uri="{BB962C8B-B14F-4D97-AF65-F5344CB8AC3E}">
        <p14:creationId xmlns:p14="http://schemas.microsoft.com/office/powerpoint/2010/main" val="27455300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1553592" y="99609"/>
            <a:ext cx="7590408"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lnSpc>
                <a:spcPct val="80000"/>
              </a:lnSpc>
            </a:pPr>
            <a:r>
              <a:rPr lang="az" sz="2400" b="0" i="0" u="none" baseline="0">
                <a:latin typeface="Verdana" panose="020B0604030504040204" pitchFamily="34" charset="0"/>
                <a:ea typeface="Verdana" panose="020B0604030504040204" pitchFamily="34" charset="0"/>
              </a:rPr>
              <a:t>Maddə 30</a:t>
            </a:r>
          </a:p>
          <a:p>
            <a:pPr algn="r" rtl="0" eaLnBrk="1" hangingPunct="1">
              <a:lnSpc>
                <a:spcPct val="80000"/>
              </a:lnSpc>
              <a:buFont typeface="Arial" charset="0"/>
              <a:buNone/>
            </a:pPr>
            <a:r>
              <a:rPr lang="az" sz="2400" b="0" i="0" u="none" baseline="0">
                <a:solidFill>
                  <a:schemeClr val="bg1"/>
                </a:solidFill>
                <a:latin typeface="Verdana" panose="020B0604030504040204" pitchFamily="34" charset="0"/>
                <a:ea typeface="Verdana" panose="020B0604030504040204" pitchFamily="34" charset="0"/>
                <a:cs typeface="Times New Roman" charset="0"/>
              </a:rPr>
              <a:t>Saxlanılan trafik verilənlərinin təxirəsalınmaz açıqlanması</a:t>
            </a:r>
            <a:endParaRPr lang="az" altLang="sr-Latn-RS" sz="2400" dirty="0">
              <a:solidFill>
                <a:schemeClr val="bg1"/>
              </a:solidFill>
              <a:latin typeface="Verdana" panose="020B0604030504040204" pitchFamily="34" charset="0"/>
              <a:ea typeface="Verdana" panose="020B0604030504040204" pitchFamily="34" charset="0"/>
              <a:cs typeface="Times New Roman" pitchFamily="18" charset="0"/>
            </a:endParaRPr>
          </a:p>
        </p:txBody>
      </p:sp>
      <p:sp>
        <p:nvSpPr>
          <p:cNvPr id="7" name="Rectangle 6">
            <a:extLst>
              <a:ext uri="{FF2B5EF4-FFF2-40B4-BE49-F238E27FC236}">
                <a16:creationId xmlns="" xmlns:a16="http://schemas.microsoft.com/office/drawing/2014/main" id="{1FCE5F71-B62F-4840-AD46-7690CB1F70D4}"/>
              </a:ext>
            </a:extLst>
          </p:cNvPr>
          <p:cNvSpPr/>
          <p:nvPr/>
        </p:nvSpPr>
        <p:spPr>
          <a:xfrm>
            <a:off x="88522" y="1209582"/>
            <a:ext cx="4572000" cy="4708981"/>
          </a:xfrm>
          <a:prstGeom prst="rect">
            <a:avLst/>
          </a:prstGeom>
        </p:spPr>
        <p:txBody>
          <a:bodyPr>
            <a:spAutoFit/>
          </a:bodyPr>
          <a:lstStyle/>
          <a:p>
            <a:pPr marL="514350" indent="-514350" algn="just" rtl="0">
              <a:buFont typeface="Wingdings" charset="0"/>
              <a:buAutoNum type="arabicPeriod"/>
              <a:defRPr/>
            </a:pPr>
            <a:r>
              <a:rPr lang="az" sz="2000" b="0" i="0" u="none" baseline="0">
                <a:ea typeface="ＭＳ Ｐゴシック" charset="0"/>
                <a:cs typeface="Times New Roman" charset="0"/>
              </a:rPr>
              <a:t>29-cu maddəyə uyğun olaraq konkret məlumatla əlaqədar olaraq verilənlərin mühafizə təminatı haqqında sorğunun yerinə yetirildiyi zaman sorğu edilən </a:t>
            </a:r>
            <a:r>
              <a:rPr lang="az" sz="2000" b="1" i="0" u="none" baseline="0">
                <a:ea typeface="ＭＳ Ｐゴシック" charset="0"/>
                <a:cs typeface="Times New Roman" charset="0"/>
              </a:rPr>
              <a:t>Tərəf digər dövlətdə xidmət provayderinin həmin verilənlərin ötürülməsində iştirakın</a:t>
            </a:r>
            <a:r>
              <a:rPr lang="az" sz="2000" b="0" i="0" u="none" baseline="0">
                <a:ea typeface="ＭＳ Ｐゴシック" charset="0"/>
                <a:cs typeface="Times New Roman" charset="0"/>
              </a:rPr>
              <a:t>ı müəyyən etdikdə, </a:t>
            </a:r>
            <a:r>
              <a:rPr lang="az" sz="2000" b="1" i="0" u="none" baseline="0">
                <a:ea typeface="ＭＳ Ｐゴシック" charset="0"/>
                <a:cs typeface="Times New Roman" charset="0"/>
              </a:rPr>
              <a:t>o, operativ şəkildə bu məlumatın verildiyi xidmət provayderinin iş üsulunu müəyyənləşdirmək məqsədilə sorğu edən Tərəfə trafik verilənlərini kifayət həcmdə açıqlayır</a:t>
            </a:r>
            <a:r>
              <a:rPr lang="az" sz="2000" b="0" i="0" u="none" baseline="0">
                <a:ea typeface="ＭＳ Ｐゴシック" charset="0"/>
                <a:cs typeface="Times New Roman" charset="0"/>
              </a:rPr>
              <a:t>.</a:t>
            </a:r>
          </a:p>
        </p:txBody>
      </p:sp>
      <p:sp>
        <p:nvSpPr>
          <p:cNvPr id="8" name="Rectangle 7">
            <a:extLst>
              <a:ext uri="{FF2B5EF4-FFF2-40B4-BE49-F238E27FC236}">
                <a16:creationId xmlns="" xmlns:a16="http://schemas.microsoft.com/office/drawing/2014/main" id="{88F80527-D992-724A-AFAB-DF65C59C5F9B}"/>
              </a:ext>
            </a:extLst>
          </p:cNvPr>
          <p:cNvSpPr/>
          <p:nvPr/>
        </p:nvSpPr>
        <p:spPr>
          <a:xfrm>
            <a:off x="4860388" y="2337203"/>
            <a:ext cx="4058529" cy="2308324"/>
          </a:xfrm>
          <a:prstGeom prst="rect">
            <a:avLst/>
          </a:prstGeom>
        </p:spPr>
        <p:txBody>
          <a:bodyPr wrap="square">
            <a:spAutoFit/>
          </a:bodyPr>
          <a:lstStyle/>
          <a:p>
            <a:pPr marL="342900" indent="-342900" algn="just" rtl="0">
              <a:buFont typeface="Arial" panose="020B0604020202020204" pitchFamily="34" charset="0"/>
              <a:buChar char="•"/>
            </a:pPr>
            <a:r>
              <a:rPr lang="az" sz="2400" b="1" i="0" u="none" baseline="0">
                <a:solidFill>
                  <a:srgbClr val="C00000"/>
                </a:solidFill>
                <a:ea typeface="ＭＳ Ｐゴシック" charset="0"/>
                <a:cs typeface="Times New Roman" charset="0"/>
              </a:rPr>
              <a:t>məlumatın ötürüldüyü yolun müəyyən edilməsi məqsədilə yetərli həcmdə trafik verilənlərinin operativ açıqlanması</a:t>
            </a:r>
            <a:endParaRPr lang="az" sz="2400" dirty="0">
              <a:solidFill>
                <a:srgbClr val="C00000"/>
              </a:solidFill>
            </a:endParaRPr>
          </a:p>
        </p:txBody>
      </p:sp>
      <p:sp>
        <p:nvSpPr>
          <p:cNvPr id="12" name="Slide Number Placeholder 1">
            <a:extLst>
              <a:ext uri="{FF2B5EF4-FFF2-40B4-BE49-F238E27FC236}">
                <a16:creationId xmlns="" xmlns:a16="http://schemas.microsoft.com/office/drawing/2014/main" id="{077113FD-44A5-4D16-820F-BF9CE641E86F}"/>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40</a:t>
            </a:fld>
            <a:endParaRPr lang="az" dirty="0"/>
          </a:p>
        </p:txBody>
      </p:sp>
    </p:spTree>
    <p:extLst>
      <p:ext uri="{BB962C8B-B14F-4D97-AF65-F5344CB8AC3E}">
        <p14:creationId xmlns:p14="http://schemas.microsoft.com/office/powerpoint/2010/main" val="27563865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7" name="Rectangle 6">
            <a:extLst>
              <a:ext uri="{FF2B5EF4-FFF2-40B4-BE49-F238E27FC236}">
                <a16:creationId xmlns="" xmlns:a16="http://schemas.microsoft.com/office/drawing/2014/main" id="{1FCE5F71-B62F-4840-AD46-7690CB1F70D4}"/>
              </a:ext>
            </a:extLst>
          </p:cNvPr>
          <p:cNvSpPr/>
          <p:nvPr/>
        </p:nvSpPr>
        <p:spPr>
          <a:xfrm>
            <a:off x="88522" y="1215323"/>
            <a:ext cx="4572000" cy="5016758"/>
          </a:xfrm>
          <a:prstGeom prst="rect">
            <a:avLst/>
          </a:prstGeom>
        </p:spPr>
        <p:txBody>
          <a:bodyPr>
            <a:spAutoFit/>
          </a:bodyPr>
          <a:lstStyle/>
          <a:p>
            <a:pPr marL="514350" indent="-514350" algn="just" rtl="0">
              <a:buFont typeface="+mj-lt"/>
              <a:buAutoNum type="arabicPeriod" startAt="2"/>
              <a:defRPr/>
            </a:pPr>
            <a:r>
              <a:rPr lang="az" sz="2000" b="0" i="0" u="none" baseline="0"/>
              <a:t>1-ci bəndə uyğun olaraq trafik verilənlərinin açıqlanması haqqında sorğu yalnız aşağıdakı hallarda geri götürülə bilər:</a:t>
            </a:r>
          </a:p>
          <a:p>
            <a:pPr marL="514350" indent="-514350" algn="just" rtl="0">
              <a:buFont typeface="+mj-lt"/>
              <a:buAutoNum type="arabicPeriod" startAt="2"/>
              <a:defRPr/>
            </a:pPr>
            <a:endParaRPr lang="az" sz="2000" dirty="0"/>
          </a:p>
          <a:p>
            <a:pPr marL="914400" lvl="1" indent="-514350" algn="just" rtl="0">
              <a:buFont typeface="+mj-lt"/>
              <a:buAutoNum type="alphaLcParenR"/>
              <a:defRPr/>
            </a:pPr>
            <a:r>
              <a:rPr lang="az" sz="2000" b="0" i="0" u="none" baseline="0"/>
              <a:t> sorğu onu alan Tərəf tərəfindən </a:t>
            </a:r>
            <a:r>
              <a:rPr lang="az" sz="2000" b="1" i="0" u="none" baseline="0"/>
              <a:t>siyasi cinayət və ya siyasi cinayətlə bağlı olan cinayət</a:t>
            </a:r>
            <a:r>
              <a:rPr lang="az" sz="2000" b="0" i="0" u="none" baseline="0"/>
              <a:t> kimi hesab edilən cinayətə aid edildikdə;</a:t>
            </a:r>
          </a:p>
          <a:p>
            <a:pPr marL="914400" lvl="1" indent="-514350" algn="just" rtl="0">
              <a:buFont typeface="+mj-lt"/>
              <a:buAutoNum type="alphaLcParenR"/>
              <a:defRPr/>
            </a:pPr>
            <a:r>
              <a:rPr lang="az" sz="2000" b="0" i="0" u="none" baseline="0"/>
              <a:t>sorğu edilən Tərəfin sorğunun icrasının onun </a:t>
            </a:r>
            <a:r>
              <a:rPr lang="az" sz="2000" b="1" i="0" u="none" baseline="0"/>
              <a:t>müstəqilliyinə, təhlükəsizliyinə, </a:t>
            </a:r>
            <a:r>
              <a:rPr lang="az" sz="2000" b="1" i="1" u="none" baseline="0"/>
              <a:t>ictimai asayişinə</a:t>
            </a:r>
            <a:r>
              <a:rPr lang="az" sz="2000" b="0" i="0" u="none" baseline="0"/>
              <a:t> və ya digər </a:t>
            </a:r>
            <a:r>
              <a:rPr lang="az" sz="2000" b="1" i="0" u="none" baseline="0"/>
              <a:t>əhəmiyyətli mənafelərinə</a:t>
            </a:r>
            <a:r>
              <a:rPr lang="az" sz="2000" b="0" i="0" u="none" baseline="0"/>
              <a:t> xələl gətirə bilməsi barədə  ehtimalları olduqda.</a:t>
            </a:r>
            <a:endParaRPr lang="az" sz="2000" dirty="0">
              <a:ea typeface="ＭＳ Ｐゴシック" charset="0"/>
              <a:cs typeface="Times New Roman" charset="0"/>
            </a:endParaRPr>
          </a:p>
        </p:txBody>
      </p:sp>
      <p:sp>
        <p:nvSpPr>
          <p:cNvPr id="5" name="Rectangle 4">
            <a:extLst>
              <a:ext uri="{FF2B5EF4-FFF2-40B4-BE49-F238E27FC236}">
                <a16:creationId xmlns="" xmlns:a16="http://schemas.microsoft.com/office/drawing/2014/main" id="{128C68E0-C06E-FF41-A081-E219BB9C8803}"/>
              </a:ext>
            </a:extLst>
          </p:cNvPr>
          <p:cNvSpPr/>
          <p:nvPr/>
        </p:nvSpPr>
        <p:spPr>
          <a:xfrm>
            <a:off x="5351966" y="2891201"/>
            <a:ext cx="3425482" cy="1569660"/>
          </a:xfrm>
          <a:prstGeom prst="rect">
            <a:avLst/>
          </a:prstGeom>
        </p:spPr>
        <p:txBody>
          <a:bodyPr wrap="square">
            <a:spAutoFit/>
          </a:bodyPr>
          <a:lstStyle/>
          <a:p>
            <a:pPr marL="342900" indent="-342900" algn="just" rtl="0">
              <a:buFont typeface="Arial" panose="020B0604020202020204" pitchFamily="34" charset="0"/>
              <a:buChar char="•"/>
            </a:pPr>
            <a:r>
              <a:rPr lang="az" sz="2400" b="1" i="0" u="none" baseline="0">
                <a:solidFill>
                  <a:srgbClr val="C00000"/>
                </a:solidFill>
              </a:rPr>
              <a:t>Trafik verilənlərinin açıqlanması müəyyən şərtlər daxilində dayandırıla bilər</a:t>
            </a:r>
          </a:p>
        </p:txBody>
      </p:sp>
      <p:sp>
        <p:nvSpPr>
          <p:cNvPr id="16" name="Slide Number Placeholder 1">
            <a:extLst>
              <a:ext uri="{FF2B5EF4-FFF2-40B4-BE49-F238E27FC236}">
                <a16:creationId xmlns="" xmlns:a16="http://schemas.microsoft.com/office/drawing/2014/main" id="{A8510259-AA19-49E5-B308-77D783AC0348}"/>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41</a:t>
            </a:fld>
            <a:endParaRPr lang="az" dirty="0"/>
          </a:p>
        </p:txBody>
      </p:sp>
      <p:sp>
        <p:nvSpPr>
          <p:cNvPr id="19" name="Rectangle 18">
            <a:extLst>
              <a:ext uri="{FF2B5EF4-FFF2-40B4-BE49-F238E27FC236}">
                <a16:creationId xmlns="" xmlns:a16="http://schemas.microsoft.com/office/drawing/2014/main" id="{9FAD29AD-C0E7-4539-97AF-F799EA00A80B}"/>
              </a:ext>
            </a:extLst>
          </p:cNvPr>
          <p:cNvSpPr/>
          <p:nvPr/>
        </p:nvSpPr>
        <p:spPr>
          <a:xfrm>
            <a:off x="1553592" y="99609"/>
            <a:ext cx="7590408"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lnSpc>
                <a:spcPct val="80000"/>
              </a:lnSpc>
            </a:pPr>
            <a:r>
              <a:rPr lang="az" sz="2400" b="0" i="0" u="none" baseline="0">
                <a:latin typeface="Verdana" panose="020B0604030504040204" pitchFamily="34" charset="0"/>
                <a:ea typeface="Verdana" panose="020B0604030504040204" pitchFamily="34" charset="0"/>
              </a:rPr>
              <a:t>Maddə 30</a:t>
            </a:r>
          </a:p>
          <a:p>
            <a:pPr algn="r" rtl="0" eaLnBrk="1" hangingPunct="1">
              <a:lnSpc>
                <a:spcPct val="80000"/>
              </a:lnSpc>
              <a:buFont typeface="Arial" charset="0"/>
              <a:buNone/>
            </a:pPr>
            <a:r>
              <a:rPr lang="az" sz="2400" b="0" i="0" u="none" baseline="0">
                <a:solidFill>
                  <a:schemeClr val="bg1"/>
                </a:solidFill>
                <a:latin typeface="Verdana" panose="020B0604030504040204" pitchFamily="34" charset="0"/>
                <a:ea typeface="Verdana" panose="020B0604030504040204" pitchFamily="34" charset="0"/>
                <a:cs typeface="Times New Roman" charset="0"/>
              </a:rPr>
              <a:t>Saxlanılan trafik verilənlərinin təxirəsalınmaz açıqlanması</a:t>
            </a:r>
            <a:endParaRPr lang="az" altLang="sr-Latn-RS" sz="2400" dirty="0">
              <a:solidFill>
                <a:schemeClr val="bg1"/>
              </a:solidFill>
              <a:latin typeface="Verdana" panose="020B0604030504040204" pitchFamily="34" charset="0"/>
              <a:ea typeface="Verdana" panose="020B0604030504040204" pitchFamily="34" charset="0"/>
              <a:cs typeface="Times New Roman" pitchFamily="18" charset="0"/>
            </a:endParaRPr>
          </a:p>
        </p:txBody>
      </p:sp>
    </p:spTree>
    <p:extLst>
      <p:ext uri="{BB962C8B-B14F-4D97-AF65-F5344CB8AC3E}">
        <p14:creationId xmlns:p14="http://schemas.microsoft.com/office/powerpoint/2010/main" val="8079057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pic>
        <p:nvPicPr>
          <p:cNvPr id="7" name="Graphic 6" descr="Computer">
            <a:extLst>
              <a:ext uri="{FF2B5EF4-FFF2-40B4-BE49-F238E27FC236}">
                <a16:creationId xmlns="" xmlns:a16="http://schemas.microsoft.com/office/drawing/2014/main" id="{78741A34-6EEC-4B36-8392-FD5A6CCCF1EA}"/>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614854" y="1872593"/>
            <a:ext cx="2307021" cy="2307021"/>
          </a:xfrm>
          <a:prstGeom prst="rect">
            <a:avLst/>
          </a:prstGeom>
        </p:spPr>
      </p:pic>
      <p:pic>
        <p:nvPicPr>
          <p:cNvPr id="10" name="Graphic 9" descr="Computer">
            <a:extLst>
              <a:ext uri="{FF2B5EF4-FFF2-40B4-BE49-F238E27FC236}">
                <a16:creationId xmlns="" xmlns:a16="http://schemas.microsoft.com/office/drawing/2014/main" id="{D19CFA6D-0E89-4584-8F48-326503BF7E44}"/>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3418489" y="1893614"/>
            <a:ext cx="2307021" cy="2307021"/>
          </a:xfrm>
          <a:prstGeom prst="rect">
            <a:avLst/>
          </a:prstGeom>
        </p:spPr>
      </p:pic>
      <p:pic>
        <p:nvPicPr>
          <p:cNvPr id="11" name="Graphic 10" descr="Computer">
            <a:extLst>
              <a:ext uri="{FF2B5EF4-FFF2-40B4-BE49-F238E27FC236}">
                <a16:creationId xmlns="" xmlns:a16="http://schemas.microsoft.com/office/drawing/2014/main" id="{A3E179A7-91BC-4666-AA8B-1DAC83C488B5}"/>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6279791" y="1922143"/>
            <a:ext cx="2307021" cy="2307021"/>
          </a:xfrm>
          <a:prstGeom prst="rect">
            <a:avLst/>
          </a:prstGeom>
        </p:spPr>
      </p:pic>
      <p:graphicFrame>
        <p:nvGraphicFramePr>
          <p:cNvPr id="12" name="Diagram 11">
            <a:extLst>
              <a:ext uri="{FF2B5EF4-FFF2-40B4-BE49-F238E27FC236}">
                <a16:creationId xmlns="" xmlns:a16="http://schemas.microsoft.com/office/drawing/2014/main" id="{C15DC01B-FEA5-4523-805C-33100EAC2EBE}"/>
              </a:ext>
            </a:extLst>
          </p:cNvPr>
          <p:cNvGraphicFramePr/>
          <p:nvPr>
            <p:extLst>
              <p:ext uri="{D42A27DB-BD31-4B8C-83A1-F6EECF244321}">
                <p14:modId xmlns:p14="http://schemas.microsoft.com/office/powerpoint/2010/main" val="2772005218"/>
              </p:ext>
            </p:extLst>
          </p:nvPr>
        </p:nvGraphicFramePr>
        <p:xfrm>
          <a:off x="714702" y="2623208"/>
          <a:ext cx="7696193"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0" name="Arrow: Right 19">
            <a:extLst>
              <a:ext uri="{FF2B5EF4-FFF2-40B4-BE49-F238E27FC236}">
                <a16:creationId xmlns="" xmlns:a16="http://schemas.microsoft.com/office/drawing/2014/main" id="{93A44638-5D38-466C-91A6-AB708E9926DD}"/>
              </a:ext>
            </a:extLst>
          </p:cNvPr>
          <p:cNvSpPr/>
          <p:nvPr/>
        </p:nvSpPr>
        <p:spPr>
          <a:xfrm>
            <a:off x="2965230" y="2870701"/>
            <a:ext cx="409903" cy="409904"/>
          </a:xfrm>
          <a:prstGeom prst="rightArrow">
            <a:avLst/>
          </a:prstGeom>
          <a:solidFill>
            <a:srgbClr val="4B6A90"/>
          </a:solidFill>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az"/>
          </a:p>
        </p:txBody>
      </p:sp>
      <p:sp>
        <p:nvSpPr>
          <p:cNvPr id="22" name="Arrow: Right 21">
            <a:extLst>
              <a:ext uri="{FF2B5EF4-FFF2-40B4-BE49-F238E27FC236}">
                <a16:creationId xmlns="" xmlns:a16="http://schemas.microsoft.com/office/drawing/2014/main" id="{6B024FAC-27E2-445A-978D-13AE11194B53}"/>
              </a:ext>
            </a:extLst>
          </p:cNvPr>
          <p:cNvSpPr/>
          <p:nvPr/>
        </p:nvSpPr>
        <p:spPr>
          <a:xfrm>
            <a:off x="5833166" y="2870701"/>
            <a:ext cx="409903" cy="409904"/>
          </a:xfrm>
          <a:prstGeom prst="rightArrow">
            <a:avLst/>
          </a:prstGeom>
          <a:solidFill>
            <a:srgbClr val="4B6A90"/>
          </a:solidFill>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az"/>
          </a:p>
        </p:txBody>
      </p:sp>
      <p:sp>
        <p:nvSpPr>
          <p:cNvPr id="19" name="Slide Number Placeholder 1">
            <a:extLst>
              <a:ext uri="{FF2B5EF4-FFF2-40B4-BE49-F238E27FC236}">
                <a16:creationId xmlns="" xmlns:a16="http://schemas.microsoft.com/office/drawing/2014/main" id="{7D640BD0-6187-4D83-A5C6-2E4DDF7C9990}"/>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42</a:t>
            </a:fld>
            <a:endParaRPr lang="az" dirty="0"/>
          </a:p>
        </p:txBody>
      </p:sp>
      <p:sp>
        <p:nvSpPr>
          <p:cNvPr id="21" name="Rectangle 20">
            <a:extLst>
              <a:ext uri="{FF2B5EF4-FFF2-40B4-BE49-F238E27FC236}">
                <a16:creationId xmlns="" xmlns:a16="http://schemas.microsoft.com/office/drawing/2014/main" id="{8832DF72-C62D-43BC-B2C6-E9ED12440653}"/>
              </a:ext>
            </a:extLst>
          </p:cNvPr>
          <p:cNvSpPr/>
          <p:nvPr/>
        </p:nvSpPr>
        <p:spPr>
          <a:xfrm>
            <a:off x="1553592" y="99609"/>
            <a:ext cx="7590408"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lnSpc>
                <a:spcPct val="80000"/>
              </a:lnSpc>
            </a:pPr>
            <a:r>
              <a:rPr lang="az" sz="2400" b="0" i="0" u="none" baseline="0">
                <a:latin typeface="Verdana" panose="020B0604030504040204" pitchFamily="34" charset="0"/>
                <a:ea typeface="Verdana" panose="020B0604030504040204" pitchFamily="34" charset="0"/>
              </a:rPr>
              <a:t>Maddə 30</a:t>
            </a:r>
          </a:p>
          <a:p>
            <a:pPr algn="r" rtl="0" eaLnBrk="1" hangingPunct="1">
              <a:lnSpc>
                <a:spcPct val="80000"/>
              </a:lnSpc>
              <a:buFont typeface="Arial" charset="0"/>
              <a:buNone/>
            </a:pPr>
            <a:r>
              <a:rPr lang="az" sz="2400" b="0" i="0" u="none" baseline="0">
                <a:solidFill>
                  <a:schemeClr val="bg1"/>
                </a:solidFill>
                <a:latin typeface="Verdana" panose="020B0604030504040204" pitchFamily="34" charset="0"/>
                <a:ea typeface="Verdana" panose="020B0604030504040204" pitchFamily="34" charset="0"/>
                <a:cs typeface="Times New Roman" charset="0"/>
              </a:rPr>
              <a:t>Saxlanılan trafik verilənlərinin təxirəsalınmaz açıqlanması</a:t>
            </a:r>
            <a:endParaRPr lang="az" altLang="sr-Latn-RS" sz="2400" dirty="0">
              <a:solidFill>
                <a:schemeClr val="bg1"/>
              </a:solidFill>
              <a:latin typeface="Verdana" panose="020B0604030504040204" pitchFamily="34" charset="0"/>
              <a:ea typeface="Verdana" panose="020B0604030504040204" pitchFamily="34" charset="0"/>
              <a:cs typeface="Times New Roman" pitchFamily="18" charset="0"/>
            </a:endParaRPr>
          </a:p>
        </p:txBody>
      </p:sp>
    </p:spTree>
    <p:extLst>
      <p:ext uri="{BB962C8B-B14F-4D97-AF65-F5344CB8AC3E}">
        <p14:creationId xmlns:p14="http://schemas.microsoft.com/office/powerpoint/2010/main" val="192056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0-#ppt_w/2"/>
                                          </p:val>
                                        </p:tav>
                                        <p:tav tm="100000">
                                          <p:val>
                                            <p:strVal val="#ppt_x"/>
                                          </p:val>
                                        </p:tav>
                                      </p:tavLst>
                                    </p:anim>
                                    <p:anim calcmode="lin" valueType="num">
                                      <p:cBhvr additive="base">
                                        <p:cTn id="8" dur="75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2" presetClass="entr" presetSubtype="8" fill="hold" grpId="0" nodeType="after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750" fill="hold"/>
                                        <p:tgtEl>
                                          <p:spTgt spid="20"/>
                                        </p:tgtEl>
                                        <p:attrNameLst>
                                          <p:attrName>ppt_x</p:attrName>
                                        </p:attrNameLst>
                                      </p:cBhvr>
                                      <p:tavLst>
                                        <p:tav tm="0">
                                          <p:val>
                                            <p:strVal val="0-#ppt_w/2"/>
                                          </p:val>
                                        </p:tav>
                                        <p:tav tm="100000">
                                          <p:val>
                                            <p:strVal val="#ppt_x"/>
                                          </p:val>
                                        </p:tav>
                                      </p:tavLst>
                                    </p:anim>
                                    <p:anim calcmode="lin" valueType="num">
                                      <p:cBhvr additive="base">
                                        <p:cTn id="13" dur="750" fill="hold"/>
                                        <p:tgtEl>
                                          <p:spTgt spid="20"/>
                                        </p:tgtEl>
                                        <p:attrNameLst>
                                          <p:attrName>ppt_y</p:attrName>
                                        </p:attrNameLst>
                                      </p:cBhvr>
                                      <p:tavLst>
                                        <p:tav tm="0">
                                          <p:val>
                                            <p:strVal val="#ppt_y"/>
                                          </p:val>
                                        </p:tav>
                                        <p:tav tm="100000">
                                          <p:val>
                                            <p:strVal val="#ppt_y"/>
                                          </p:val>
                                        </p:tav>
                                      </p:tavLst>
                                    </p:anim>
                                  </p:childTnLst>
                                </p:cTn>
                              </p:par>
                            </p:childTnLst>
                          </p:cTn>
                        </p:par>
                        <p:par>
                          <p:cTn id="14" fill="hold">
                            <p:stCondLst>
                              <p:cond delay="1500"/>
                            </p:stCondLst>
                            <p:childTnLst>
                              <p:par>
                                <p:cTn id="15" presetID="2" presetClass="entr" presetSubtype="8" fill="hold"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750" fill="hold"/>
                                        <p:tgtEl>
                                          <p:spTgt spid="10"/>
                                        </p:tgtEl>
                                        <p:attrNameLst>
                                          <p:attrName>ppt_x</p:attrName>
                                        </p:attrNameLst>
                                      </p:cBhvr>
                                      <p:tavLst>
                                        <p:tav tm="0">
                                          <p:val>
                                            <p:strVal val="0-#ppt_w/2"/>
                                          </p:val>
                                        </p:tav>
                                        <p:tav tm="100000">
                                          <p:val>
                                            <p:strVal val="#ppt_x"/>
                                          </p:val>
                                        </p:tav>
                                      </p:tavLst>
                                    </p:anim>
                                    <p:anim calcmode="lin" valueType="num">
                                      <p:cBhvr additive="base">
                                        <p:cTn id="18" dur="750" fill="hold"/>
                                        <p:tgtEl>
                                          <p:spTgt spid="10"/>
                                        </p:tgtEl>
                                        <p:attrNameLst>
                                          <p:attrName>ppt_y</p:attrName>
                                        </p:attrNameLst>
                                      </p:cBhvr>
                                      <p:tavLst>
                                        <p:tav tm="0">
                                          <p:val>
                                            <p:strVal val="#ppt_y"/>
                                          </p:val>
                                        </p:tav>
                                        <p:tav tm="100000">
                                          <p:val>
                                            <p:strVal val="#ppt_y"/>
                                          </p:val>
                                        </p:tav>
                                      </p:tavLst>
                                    </p:anim>
                                  </p:childTnLst>
                                </p:cTn>
                              </p:par>
                            </p:childTnLst>
                          </p:cTn>
                        </p:par>
                        <p:par>
                          <p:cTn id="19" fill="hold">
                            <p:stCondLst>
                              <p:cond delay="2250"/>
                            </p:stCondLst>
                            <p:childTnLst>
                              <p:par>
                                <p:cTn id="20" presetID="2" presetClass="entr" presetSubtype="8" fill="hold" grpId="0" nodeType="afterEffect">
                                  <p:stCondLst>
                                    <p:cond delay="0"/>
                                  </p:stCondLst>
                                  <p:childTnLst>
                                    <p:set>
                                      <p:cBhvr>
                                        <p:cTn id="21" dur="1" fill="hold">
                                          <p:stCondLst>
                                            <p:cond delay="0"/>
                                          </p:stCondLst>
                                        </p:cTn>
                                        <p:tgtEl>
                                          <p:spTgt spid="22"/>
                                        </p:tgtEl>
                                        <p:attrNameLst>
                                          <p:attrName>style.visibility</p:attrName>
                                        </p:attrNameLst>
                                      </p:cBhvr>
                                      <p:to>
                                        <p:strVal val="visible"/>
                                      </p:to>
                                    </p:set>
                                    <p:anim calcmode="lin" valueType="num">
                                      <p:cBhvr additive="base">
                                        <p:cTn id="22" dur="750" fill="hold"/>
                                        <p:tgtEl>
                                          <p:spTgt spid="22"/>
                                        </p:tgtEl>
                                        <p:attrNameLst>
                                          <p:attrName>ppt_x</p:attrName>
                                        </p:attrNameLst>
                                      </p:cBhvr>
                                      <p:tavLst>
                                        <p:tav tm="0">
                                          <p:val>
                                            <p:strVal val="0-#ppt_w/2"/>
                                          </p:val>
                                        </p:tav>
                                        <p:tav tm="100000">
                                          <p:val>
                                            <p:strVal val="#ppt_x"/>
                                          </p:val>
                                        </p:tav>
                                      </p:tavLst>
                                    </p:anim>
                                    <p:anim calcmode="lin" valueType="num">
                                      <p:cBhvr additive="base">
                                        <p:cTn id="23" dur="750" fill="hold"/>
                                        <p:tgtEl>
                                          <p:spTgt spid="22"/>
                                        </p:tgtEl>
                                        <p:attrNameLst>
                                          <p:attrName>ppt_y</p:attrName>
                                        </p:attrNameLst>
                                      </p:cBhvr>
                                      <p:tavLst>
                                        <p:tav tm="0">
                                          <p:val>
                                            <p:strVal val="#ppt_y"/>
                                          </p:val>
                                        </p:tav>
                                        <p:tav tm="100000">
                                          <p:val>
                                            <p:strVal val="#ppt_y"/>
                                          </p:val>
                                        </p:tav>
                                      </p:tavLst>
                                    </p:anim>
                                  </p:childTnLst>
                                </p:cTn>
                              </p:par>
                            </p:childTnLst>
                          </p:cTn>
                        </p:par>
                        <p:par>
                          <p:cTn id="24" fill="hold">
                            <p:stCondLst>
                              <p:cond delay="3000"/>
                            </p:stCondLst>
                            <p:childTnLst>
                              <p:par>
                                <p:cTn id="25" presetID="2" presetClass="entr" presetSubtype="8"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750" fill="hold"/>
                                        <p:tgtEl>
                                          <p:spTgt spid="11"/>
                                        </p:tgtEl>
                                        <p:attrNameLst>
                                          <p:attrName>ppt_x</p:attrName>
                                        </p:attrNameLst>
                                      </p:cBhvr>
                                      <p:tavLst>
                                        <p:tav tm="0">
                                          <p:val>
                                            <p:strVal val="0-#ppt_w/2"/>
                                          </p:val>
                                        </p:tav>
                                        <p:tav tm="100000">
                                          <p:val>
                                            <p:strVal val="#ppt_x"/>
                                          </p:val>
                                        </p:tav>
                                      </p:tavLst>
                                    </p:anim>
                                    <p:anim calcmode="lin" valueType="num">
                                      <p:cBhvr additive="base">
                                        <p:cTn id="28" dur="750" fill="hold"/>
                                        <p:tgtEl>
                                          <p:spTgt spid="11"/>
                                        </p:tgtEl>
                                        <p:attrNameLst>
                                          <p:attrName>ppt_y</p:attrName>
                                        </p:attrNameLst>
                                      </p:cBhvr>
                                      <p:tavLst>
                                        <p:tav tm="0">
                                          <p:val>
                                            <p:strVal val="#ppt_y"/>
                                          </p:val>
                                        </p:tav>
                                        <p:tav tm="100000">
                                          <p:val>
                                            <p:strVal val="#ppt_y"/>
                                          </p:val>
                                        </p:tav>
                                      </p:tavLst>
                                    </p:anim>
                                  </p:childTnLst>
                                </p:cTn>
                              </p:par>
                            </p:childTnLst>
                          </p:cTn>
                        </p:par>
                        <p:par>
                          <p:cTn id="29" fill="hold">
                            <p:stCondLst>
                              <p:cond delay="3750"/>
                            </p:stCondLst>
                            <p:childTnLst>
                              <p:par>
                                <p:cTn id="30" presetID="2" presetClass="entr" presetSubtype="8" fill="hold" grpId="0" nodeType="afterEffect">
                                  <p:stCondLst>
                                    <p:cond delay="0"/>
                                  </p:stCondLst>
                                  <p:childTnLst>
                                    <p:set>
                                      <p:cBhvr>
                                        <p:cTn id="31" dur="1" fill="hold">
                                          <p:stCondLst>
                                            <p:cond delay="0"/>
                                          </p:stCondLst>
                                        </p:cTn>
                                        <p:tgtEl>
                                          <p:spTgt spid="12">
                                            <p:graphicEl>
                                              <a:dgm id="{35A29870-0D19-40B0-B764-1D224889547E}"/>
                                            </p:graphicEl>
                                          </p:spTgt>
                                        </p:tgtEl>
                                        <p:attrNameLst>
                                          <p:attrName>style.visibility</p:attrName>
                                        </p:attrNameLst>
                                      </p:cBhvr>
                                      <p:to>
                                        <p:strVal val="visible"/>
                                      </p:to>
                                    </p:set>
                                    <p:anim calcmode="lin" valueType="num">
                                      <p:cBhvr additive="base">
                                        <p:cTn id="32" dur="500" fill="hold"/>
                                        <p:tgtEl>
                                          <p:spTgt spid="12">
                                            <p:graphicEl>
                                              <a:dgm id="{35A29870-0D19-40B0-B764-1D224889547E}"/>
                                            </p:graphic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12">
                                            <p:graphicEl>
                                              <a:dgm id="{35A29870-0D19-40B0-B764-1D224889547E}"/>
                                            </p:graphicEl>
                                          </p:spTgt>
                                        </p:tgtEl>
                                        <p:attrNameLst>
                                          <p:attrName>ppt_y</p:attrName>
                                        </p:attrNameLst>
                                      </p:cBhvr>
                                      <p:tavLst>
                                        <p:tav tm="0">
                                          <p:val>
                                            <p:strVal val="#ppt_y"/>
                                          </p:val>
                                        </p:tav>
                                        <p:tav tm="100000">
                                          <p:val>
                                            <p:strVal val="#ppt_y"/>
                                          </p:val>
                                        </p:tav>
                                      </p:tavLst>
                                    </p:anim>
                                  </p:childTnLst>
                                </p:cTn>
                              </p:par>
                            </p:childTnLst>
                          </p:cTn>
                        </p:par>
                        <p:par>
                          <p:cTn id="34" fill="hold">
                            <p:stCondLst>
                              <p:cond delay="4250"/>
                            </p:stCondLst>
                            <p:childTnLst>
                              <p:par>
                                <p:cTn id="35" presetID="2" presetClass="entr" presetSubtype="8" fill="hold" grpId="0" nodeType="afterEffect">
                                  <p:stCondLst>
                                    <p:cond delay="0"/>
                                  </p:stCondLst>
                                  <p:childTnLst>
                                    <p:set>
                                      <p:cBhvr>
                                        <p:cTn id="36" dur="1" fill="hold">
                                          <p:stCondLst>
                                            <p:cond delay="0"/>
                                          </p:stCondLst>
                                        </p:cTn>
                                        <p:tgtEl>
                                          <p:spTgt spid="12">
                                            <p:graphicEl>
                                              <a:dgm id="{66314F9B-10CF-44C6-A95B-6D106D205273}"/>
                                            </p:graphicEl>
                                          </p:spTgt>
                                        </p:tgtEl>
                                        <p:attrNameLst>
                                          <p:attrName>style.visibility</p:attrName>
                                        </p:attrNameLst>
                                      </p:cBhvr>
                                      <p:to>
                                        <p:strVal val="visible"/>
                                      </p:to>
                                    </p:set>
                                    <p:anim calcmode="lin" valueType="num">
                                      <p:cBhvr additive="base">
                                        <p:cTn id="37" dur="500" fill="hold"/>
                                        <p:tgtEl>
                                          <p:spTgt spid="12">
                                            <p:graphicEl>
                                              <a:dgm id="{66314F9B-10CF-44C6-A95B-6D106D205273}"/>
                                            </p:graphic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2">
                                            <p:graphicEl>
                                              <a:dgm id="{66314F9B-10CF-44C6-A95B-6D106D205273}"/>
                                            </p:graphicEl>
                                          </p:spTgt>
                                        </p:tgtEl>
                                        <p:attrNameLst>
                                          <p:attrName>ppt_y</p:attrName>
                                        </p:attrNameLst>
                                      </p:cBhvr>
                                      <p:tavLst>
                                        <p:tav tm="0">
                                          <p:val>
                                            <p:strVal val="#ppt_y"/>
                                          </p:val>
                                        </p:tav>
                                        <p:tav tm="100000">
                                          <p:val>
                                            <p:strVal val="#ppt_y"/>
                                          </p:val>
                                        </p:tav>
                                      </p:tavLst>
                                    </p:anim>
                                  </p:childTnLst>
                                </p:cTn>
                              </p:par>
                            </p:childTnLst>
                          </p:cTn>
                        </p:par>
                        <p:par>
                          <p:cTn id="39" fill="hold">
                            <p:stCondLst>
                              <p:cond delay="4750"/>
                            </p:stCondLst>
                            <p:childTnLst>
                              <p:par>
                                <p:cTn id="40" presetID="2" presetClass="entr" presetSubtype="8" fill="hold" grpId="0" nodeType="afterEffect">
                                  <p:stCondLst>
                                    <p:cond delay="0"/>
                                  </p:stCondLst>
                                  <p:childTnLst>
                                    <p:set>
                                      <p:cBhvr>
                                        <p:cTn id="41" dur="1" fill="hold">
                                          <p:stCondLst>
                                            <p:cond delay="0"/>
                                          </p:stCondLst>
                                        </p:cTn>
                                        <p:tgtEl>
                                          <p:spTgt spid="12">
                                            <p:graphicEl>
                                              <a:dgm id="{9ABA3D6E-65D8-49C4-AABD-F1758CEAA15B}"/>
                                            </p:graphicEl>
                                          </p:spTgt>
                                        </p:tgtEl>
                                        <p:attrNameLst>
                                          <p:attrName>style.visibility</p:attrName>
                                        </p:attrNameLst>
                                      </p:cBhvr>
                                      <p:to>
                                        <p:strVal val="visible"/>
                                      </p:to>
                                    </p:set>
                                    <p:anim calcmode="lin" valueType="num">
                                      <p:cBhvr additive="base">
                                        <p:cTn id="42" dur="500" fill="hold"/>
                                        <p:tgtEl>
                                          <p:spTgt spid="12">
                                            <p:graphicEl>
                                              <a:dgm id="{9ABA3D6E-65D8-49C4-AABD-F1758CEAA15B}"/>
                                            </p:graphicEl>
                                          </p:spTgt>
                                        </p:tgtEl>
                                        <p:attrNameLst>
                                          <p:attrName>ppt_x</p:attrName>
                                        </p:attrNameLst>
                                      </p:cBhvr>
                                      <p:tavLst>
                                        <p:tav tm="0">
                                          <p:val>
                                            <p:strVal val="0-#ppt_w/2"/>
                                          </p:val>
                                        </p:tav>
                                        <p:tav tm="100000">
                                          <p:val>
                                            <p:strVal val="#ppt_x"/>
                                          </p:val>
                                        </p:tav>
                                      </p:tavLst>
                                    </p:anim>
                                    <p:anim calcmode="lin" valueType="num">
                                      <p:cBhvr additive="base">
                                        <p:cTn id="43" dur="500" fill="hold"/>
                                        <p:tgtEl>
                                          <p:spTgt spid="12">
                                            <p:graphicEl>
                                              <a:dgm id="{9ABA3D6E-65D8-49C4-AABD-F1758CEAA15B}"/>
                                            </p:graphicEl>
                                          </p:spTgt>
                                        </p:tgtEl>
                                        <p:attrNameLst>
                                          <p:attrName>ppt_y</p:attrName>
                                        </p:attrNameLst>
                                      </p:cBhvr>
                                      <p:tavLst>
                                        <p:tav tm="0">
                                          <p:val>
                                            <p:strVal val="#ppt_y"/>
                                          </p:val>
                                        </p:tav>
                                        <p:tav tm="100000">
                                          <p:val>
                                            <p:strVal val="#ppt_y"/>
                                          </p:val>
                                        </p:tav>
                                      </p:tavLst>
                                    </p:anim>
                                  </p:childTnLst>
                                </p:cTn>
                              </p:par>
                            </p:childTnLst>
                          </p:cTn>
                        </p:par>
                        <p:par>
                          <p:cTn id="44" fill="hold">
                            <p:stCondLst>
                              <p:cond delay="5250"/>
                            </p:stCondLst>
                            <p:childTnLst>
                              <p:par>
                                <p:cTn id="45" presetID="2" presetClass="entr" presetSubtype="8" fill="hold" grpId="0" nodeType="afterEffect">
                                  <p:stCondLst>
                                    <p:cond delay="0"/>
                                  </p:stCondLst>
                                  <p:childTnLst>
                                    <p:set>
                                      <p:cBhvr>
                                        <p:cTn id="46" dur="1" fill="hold">
                                          <p:stCondLst>
                                            <p:cond delay="0"/>
                                          </p:stCondLst>
                                        </p:cTn>
                                        <p:tgtEl>
                                          <p:spTgt spid="12">
                                            <p:graphicEl>
                                              <a:dgm id="{41C79047-15CF-4FFE-BEF8-7E421503F124}"/>
                                            </p:graphicEl>
                                          </p:spTgt>
                                        </p:tgtEl>
                                        <p:attrNameLst>
                                          <p:attrName>style.visibility</p:attrName>
                                        </p:attrNameLst>
                                      </p:cBhvr>
                                      <p:to>
                                        <p:strVal val="visible"/>
                                      </p:to>
                                    </p:set>
                                    <p:anim calcmode="lin" valueType="num">
                                      <p:cBhvr additive="base">
                                        <p:cTn id="47" dur="500" fill="hold"/>
                                        <p:tgtEl>
                                          <p:spTgt spid="12">
                                            <p:graphicEl>
                                              <a:dgm id="{41C79047-15CF-4FFE-BEF8-7E421503F124}"/>
                                            </p:graphic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12">
                                            <p:graphicEl>
                                              <a:dgm id="{41C79047-15CF-4FFE-BEF8-7E421503F124}"/>
                                            </p:graphicEl>
                                          </p:spTgt>
                                        </p:tgtEl>
                                        <p:attrNameLst>
                                          <p:attrName>ppt_y</p:attrName>
                                        </p:attrNameLst>
                                      </p:cBhvr>
                                      <p:tavLst>
                                        <p:tav tm="0">
                                          <p:val>
                                            <p:strVal val="#ppt_y"/>
                                          </p:val>
                                        </p:tav>
                                        <p:tav tm="100000">
                                          <p:val>
                                            <p:strVal val="#ppt_y"/>
                                          </p:val>
                                        </p:tav>
                                      </p:tavLst>
                                    </p:anim>
                                  </p:childTnLst>
                                </p:cTn>
                              </p:par>
                            </p:childTnLst>
                          </p:cTn>
                        </p:par>
                        <p:par>
                          <p:cTn id="49" fill="hold">
                            <p:stCondLst>
                              <p:cond delay="5750"/>
                            </p:stCondLst>
                            <p:childTnLst>
                              <p:par>
                                <p:cTn id="50" presetID="2" presetClass="entr" presetSubtype="8" fill="hold" grpId="0" nodeType="afterEffect">
                                  <p:stCondLst>
                                    <p:cond delay="0"/>
                                  </p:stCondLst>
                                  <p:childTnLst>
                                    <p:set>
                                      <p:cBhvr>
                                        <p:cTn id="51" dur="1" fill="hold">
                                          <p:stCondLst>
                                            <p:cond delay="0"/>
                                          </p:stCondLst>
                                        </p:cTn>
                                        <p:tgtEl>
                                          <p:spTgt spid="12">
                                            <p:graphicEl>
                                              <a:dgm id="{62574373-2E21-446F-959B-D8FA026EBE7F}"/>
                                            </p:graphicEl>
                                          </p:spTgt>
                                        </p:tgtEl>
                                        <p:attrNameLst>
                                          <p:attrName>style.visibility</p:attrName>
                                        </p:attrNameLst>
                                      </p:cBhvr>
                                      <p:to>
                                        <p:strVal val="visible"/>
                                      </p:to>
                                    </p:set>
                                    <p:anim calcmode="lin" valueType="num">
                                      <p:cBhvr additive="base">
                                        <p:cTn id="52" dur="500" fill="hold"/>
                                        <p:tgtEl>
                                          <p:spTgt spid="12">
                                            <p:graphicEl>
                                              <a:dgm id="{62574373-2E21-446F-959B-D8FA026EBE7F}"/>
                                            </p:graphicEl>
                                          </p:spTgt>
                                        </p:tgtEl>
                                        <p:attrNameLst>
                                          <p:attrName>ppt_x</p:attrName>
                                        </p:attrNameLst>
                                      </p:cBhvr>
                                      <p:tavLst>
                                        <p:tav tm="0">
                                          <p:val>
                                            <p:strVal val="0-#ppt_w/2"/>
                                          </p:val>
                                        </p:tav>
                                        <p:tav tm="100000">
                                          <p:val>
                                            <p:strVal val="#ppt_x"/>
                                          </p:val>
                                        </p:tav>
                                      </p:tavLst>
                                    </p:anim>
                                    <p:anim calcmode="lin" valueType="num">
                                      <p:cBhvr additive="base">
                                        <p:cTn id="53" dur="500" fill="hold"/>
                                        <p:tgtEl>
                                          <p:spTgt spid="12">
                                            <p:graphicEl>
                                              <a:dgm id="{62574373-2E21-446F-959B-D8FA026EBE7F}"/>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Sub>
          <a:bldDgm bld="one"/>
        </p:bldSub>
      </p:bldGraphic>
      <p:bldP spid="20" grpId="0" animBg="1"/>
      <p:bldP spid="22"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2015231" y="131567"/>
            <a:ext cx="7128769"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lnSpc>
                <a:spcPct val="80000"/>
              </a:lnSpc>
            </a:pPr>
            <a:r>
              <a:rPr lang="az" sz="2400" b="0" i="0" u="none" baseline="0">
                <a:latin typeface="Verdana" panose="020B0604030504040204" pitchFamily="34" charset="0"/>
                <a:ea typeface="Verdana" panose="020B0604030504040204" pitchFamily="34" charset="0"/>
              </a:rPr>
              <a:t>Maddə 31</a:t>
            </a:r>
          </a:p>
          <a:p>
            <a:pPr algn="r" rtl="0" eaLnBrk="1" hangingPunct="1">
              <a:lnSpc>
                <a:spcPct val="80000"/>
              </a:lnSpc>
              <a:buFont typeface="Arial" charset="0"/>
              <a:buNone/>
            </a:pPr>
            <a:r>
              <a:rPr lang="az" sz="2400" b="0" i="0" u="none" baseline="0">
                <a:latin typeface="Verdana" panose="020B0604030504040204" pitchFamily="34" charset="0"/>
                <a:ea typeface="Verdana" panose="020B0604030504040204" pitchFamily="34" charset="0"/>
                <a:cs typeface="Times New Roman" charset="0"/>
              </a:rPr>
              <a:t>Aşağıdakılarla əlaqədar qarşılıqlı yardım: </a:t>
            </a:r>
          </a:p>
          <a:p>
            <a:pPr algn="r" rtl="0" eaLnBrk="1" hangingPunct="1">
              <a:lnSpc>
                <a:spcPct val="80000"/>
              </a:lnSpc>
              <a:buFont typeface="Arial" charset="0"/>
              <a:buNone/>
            </a:pPr>
            <a:r>
              <a:rPr lang="az" sz="2400" b="0" i="0" u="none" baseline="0">
                <a:latin typeface="Verdana" panose="020B0604030504040204" pitchFamily="34" charset="0"/>
                <a:ea typeface="Verdana" panose="020B0604030504040204" pitchFamily="34" charset="0"/>
                <a:cs typeface="Times New Roman" charset="0"/>
              </a:rPr>
              <a:t>Saxlanılan kompüter verilənlərinə daxilolma</a:t>
            </a:r>
            <a:endParaRPr lang="az" altLang="sr-Latn-RS" sz="2500" dirty="0">
              <a:solidFill>
                <a:schemeClr val="bg1"/>
              </a:solidFill>
              <a:latin typeface="Verdana" panose="020B0604030504040204" pitchFamily="34" charset="0"/>
              <a:ea typeface="Verdana" panose="020B0604030504040204" pitchFamily="34" charset="0"/>
              <a:cs typeface="Times New Roman" pitchFamily="18" charset="0"/>
            </a:endParaRPr>
          </a:p>
        </p:txBody>
      </p:sp>
      <p:sp>
        <p:nvSpPr>
          <p:cNvPr id="7" name="Rectangle 6">
            <a:extLst>
              <a:ext uri="{FF2B5EF4-FFF2-40B4-BE49-F238E27FC236}">
                <a16:creationId xmlns="" xmlns:a16="http://schemas.microsoft.com/office/drawing/2014/main" id="{1FCE5F71-B62F-4840-AD46-7690CB1F70D4}"/>
              </a:ext>
            </a:extLst>
          </p:cNvPr>
          <p:cNvSpPr/>
          <p:nvPr/>
        </p:nvSpPr>
        <p:spPr>
          <a:xfrm>
            <a:off x="88522" y="1484627"/>
            <a:ext cx="4572000" cy="4533549"/>
          </a:xfrm>
          <a:prstGeom prst="rect">
            <a:avLst/>
          </a:prstGeom>
        </p:spPr>
        <p:txBody>
          <a:bodyPr>
            <a:spAutoFit/>
          </a:bodyPr>
          <a:lstStyle/>
          <a:p>
            <a:pPr marL="514350" indent="-514350" algn="just" rtl="0">
              <a:lnSpc>
                <a:spcPct val="90000"/>
              </a:lnSpc>
              <a:spcBef>
                <a:spcPts val="600"/>
              </a:spcBef>
              <a:spcAft>
                <a:spcPts val="1200"/>
              </a:spcAft>
              <a:buFont typeface="+mj-lt"/>
              <a:buAutoNum type="arabicPeriod"/>
            </a:pPr>
            <a:r>
              <a:rPr lang="az" sz="1900" b="0" i="0" u="none" baseline="0" dirty="0"/>
              <a:t>Tərəf </a:t>
            </a:r>
            <a:r>
              <a:rPr lang="az" sz="1900" b="1" i="0" u="none" baseline="0" dirty="0"/>
              <a:t>digər Tərəfdən kompüter sistemi vasitəsi ilə qorunan, sorğu edilən </a:t>
            </a:r>
            <a:r>
              <a:rPr lang="az" sz="1900" b="0" i="0" u="none" baseline="0" dirty="0"/>
              <a:t>Tərəfin ərazisində yerləşən verilənlərin, o cümlədən </a:t>
            </a:r>
            <a:r>
              <a:rPr lang="az" sz="1900" b="1" i="0" u="none" baseline="0" dirty="0"/>
              <a:t>29-cu maddəyə əsasən saxlanılan verilənlərin axtarışını </a:t>
            </a:r>
            <a:r>
              <a:rPr lang="az" sz="1900" b="0" i="0" u="none" baseline="0" dirty="0"/>
              <a:t>və ya</a:t>
            </a:r>
            <a:r>
              <a:rPr lang="az" sz="1900" b="1" i="0" u="none" baseline="0" dirty="0"/>
              <a:t> buraxılmanı təmin edən digər analoji hərəkətlərin həyata keçirilməsini, götürülməni </a:t>
            </a:r>
            <a:r>
              <a:rPr lang="az" sz="1900" b="0" i="0" u="none" baseline="0" dirty="0"/>
              <a:t>və ya</a:t>
            </a:r>
            <a:r>
              <a:rPr lang="az" sz="1900" b="1" i="0" u="none" baseline="0" dirty="0"/>
              <a:t> analoji mühafizəni </a:t>
            </a:r>
            <a:r>
              <a:rPr lang="az" sz="1900" b="0" i="0" u="none" baseline="0" dirty="0"/>
              <a:t>yaxud bu verilənlərin </a:t>
            </a:r>
            <a:r>
              <a:rPr lang="az" sz="1900" b="1" i="0" u="none" baseline="0" dirty="0"/>
              <a:t>açıqlanmasını </a:t>
            </a:r>
            <a:r>
              <a:rPr lang="az" sz="1900" b="0" i="0" u="none" baseline="0" dirty="0"/>
              <a:t>sorğu edə bilər.</a:t>
            </a:r>
          </a:p>
          <a:p>
            <a:pPr marL="514350" indent="-514350" algn="just" rtl="0">
              <a:lnSpc>
                <a:spcPct val="90000"/>
              </a:lnSpc>
              <a:spcBef>
                <a:spcPts val="600"/>
              </a:spcBef>
              <a:spcAft>
                <a:spcPts val="1200"/>
              </a:spcAft>
              <a:buFont typeface="+mj-lt"/>
              <a:buAutoNum type="arabicPeriod"/>
            </a:pPr>
            <a:r>
              <a:rPr lang="az" sz="1900" b="1" i="0" u="none" baseline="0" dirty="0"/>
              <a:t>Sorğu edilən Tərəf</a:t>
            </a:r>
            <a:r>
              <a:rPr lang="az" sz="1900" b="0" i="0" u="none" baseline="0" dirty="0"/>
              <a:t> </a:t>
            </a:r>
            <a:r>
              <a:rPr lang="az" sz="1900" b="1" i="0" u="none" baseline="0" dirty="0"/>
              <a:t>23-cü maddədə sadalanan</a:t>
            </a:r>
            <a:r>
              <a:rPr lang="az" sz="1900" b="0" i="0" u="none" baseline="0" dirty="0"/>
              <a:t> beynəlxalq sənədlərə, razılaşmalara və qanunlara, habelə hazırkı bölmənin müvafiq müddəalarına uyğun olaraq həmin </a:t>
            </a:r>
            <a:r>
              <a:rPr lang="az" sz="1900" b="1" i="0" u="none" baseline="0" dirty="0"/>
              <a:t>sorğuya cavab verir</a:t>
            </a:r>
            <a:r>
              <a:rPr lang="az" sz="1900" b="0" i="0" u="none" baseline="0" dirty="0"/>
              <a:t>.</a:t>
            </a:r>
            <a:endParaRPr lang="az" sz="1900" dirty="0"/>
          </a:p>
        </p:txBody>
      </p:sp>
      <p:sp>
        <p:nvSpPr>
          <p:cNvPr id="8" name="Rectangle 7">
            <a:extLst>
              <a:ext uri="{FF2B5EF4-FFF2-40B4-BE49-F238E27FC236}">
                <a16:creationId xmlns="" xmlns:a16="http://schemas.microsoft.com/office/drawing/2014/main" id="{75EA984C-4557-6749-8B7A-6861B895A10D}"/>
              </a:ext>
            </a:extLst>
          </p:cNvPr>
          <p:cNvSpPr/>
          <p:nvPr/>
        </p:nvSpPr>
        <p:spPr>
          <a:xfrm>
            <a:off x="4966791" y="2754206"/>
            <a:ext cx="3810657" cy="1569660"/>
          </a:xfrm>
          <a:prstGeom prst="rect">
            <a:avLst/>
          </a:prstGeom>
        </p:spPr>
        <p:txBody>
          <a:bodyPr wrap="square">
            <a:spAutoFit/>
          </a:bodyPr>
          <a:lstStyle/>
          <a:p>
            <a:pPr marL="342900" indent="-342900" algn="just" rtl="0">
              <a:buFont typeface="Arial" panose="020B0604020202020204" pitchFamily="34" charset="0"/>
              <a:buChar char="•"/>
            </a:pPr>
            <a:r>
              <a:rPr lang="az" sz="2400" b="1" i="0" u="none" baseline="0">
                <a:solidFill>
                  <a:srgbClr val="C00000"/>
                </a:solidFill>
              </a:rPr>
              <a:t>sorğu edilən ölkənin ərazisində saxlanan verilənlərin götürülməsi, yaxud analoji qaydada qorunmasının təmin edilməsi və açıqlanması</a:t>
            </a:r>
            <a:endParaRPr lang="az" sz="2400" b="1" dirty="0">
              <a:solidFill>
                <a:srgbClr val="C00000"/>
              </a:solidFill>
            </a:endParaRPr>
          </a:p>
        </p:txBody>
      </p:sp>
      <p:sp>
        <p:nvSpPr>
          <p:cNvPr id="12" name="Slide Number Placeholder 1">
            <a:extLst>
              <a:ext uri="{FF2B5EF4-FFF2-40B4-BE49-F238E27FC236}">
                <a16:creationId xmlns="" xmlns:a16="http://schemas.microsoft.com/office/drawing/2014/main" id="{C6E754D6-304D-4D3F-9A84-1D72FC80496A}"/>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43</a:t>
            </a:fld>
            <a:endParaRPr lang="az" dirty="0"/>
          </a:p>
        </p:txBody>
      </p:sp>
    </p:spTree>
    <p:extLst>
      <p:ext uri="{BB962C8B-B14F-4D97-AF65-F5344CB8AC3E}">
        <p14:creationId xmlns:p14="http://schemas.microsoft.com/office/powerpoint/2010/main" val="9747162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pic>
        <p:nvPicPr>
          <p:cNvPr id="6" name="Picture 5" descr="Graphical user interface, website&#10;&#10;Description automatically generated">
            <a:extLst>
              <a:ext uri="{FF2B5EF4-FFF2-40B4-BE49-F238E27FC236}">
                <a16:creationId xmlns="" xmlns:a16="http://schemas.microsoft.com/office/drawing/2014/main" id="{3F080D95-2FA2-443C-A93B-6E9A6A5656BD}"/>
              </a:ext>
            </a:extLst>
          </p:cNvPr>
          <p:cNvPicPr>
            <a:picLocks noChangeAspect="1"/>
          </p:cNvPicPr>
          <p:nvPr/>
        </p:nvPicPr>
        <p:blipFill>
          <a:blip r:embed="rId3"/>
          <a:stretch>
            <a:fillRect/>
          </a:stretch>
        </p:blipFill>
        <p:spPr>
          <a:xfrm>
            <a:off x="1924726" y="1065060"/>
            <a:ext cx="5584679" cy="5370600"/>
          </a:xfrm>
          <a:prstGeom prst="rect">
            <a:avLst/>
          </a:prstGeom>
        </p:spPr>
      </p:pic>
      <p:sp>
        <p:nvSpPr>
          <p:cNvPr id="12" name="Slide Number Placeholder 1">
            <a:extLst>
              <a:ext uri="{FF2B5EF4-FFF2-40B4-BE49-F238E27FC236}">
                <a16:creationId xmlns="" xmlns:a16="http://schemas.microsoft.com/office/drawing/2014/main" id="{230CD6B2-FA85-4946-ACCC-FB179A1B43A7}"/>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44</a:t>
            </a:fld>
            <a:endParaRPr lang="az" dirty="0"/>
          </a:p>
        </p:txBody>
      </p:sp>
      <p:sp>
        <p:nvSpPr>
          <p:cNvPr id="16" name="Rectangle 15">
            <a:extLst>
              <a:ext uri="{FF2B5EF4-FFF2-40B4-BE49-F238E27FC236}">
                <a16:creationId xmlns="" xmlns:a16="http://schemas.microsoft.com/office/drawing/2014/main" id="{4742B1EE-79F9-464F-AC73-9249268B1D64}"/>
              </a:ext>
            </a:extLst>
          </p:cNvPr>
          <p:cNvSpPr/>
          <p:nvPr/>
        </p:nvSpPr>
        <p:spPr>
          <a:xfrm>
            <a:off x="2015231" y="131567"/>
            <a:ext cx="7128769"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lnSpc>
                <a:spcPct val="80000"/>
              </a:lnSpc>
            </a:pPr>
            <a:r>
              <a:rPr lang="az" sz="2400" b="0" i="0" u="none" baseline="0">
                <a:latin typeface="Verdana" panose="020B0604030504040204" pitchFamily="34" charset="0"/>
                <a:ea typeface="Verdana" panose="020B0604030504040204" pitchFamily="34" charset="0"/>
              </a:rPr>
              <a:t>Maddə 31</a:t>
            </a:r>
          </a:p>
          <a:p>
            <a:pPr algn="r" rtl="0" eaLnBrk="1" hangingPunct="1">
              <a:lnSpc>
                <a:spcPct val="80000"/>
              </a:lnSpc>
              <a:buFont typeface="Arial" charset="0"/>
              <a:buNone/>
            </a:pPr>
            <a:r>
              <a:rPr lang="az" sz="2400" b="0" i="0" u="none" baseline="0">
                <a:latin typeface="Verdana" panose="020B0604030504040204" pitchFamily="34" charset="0"/>
                <a:ea typeface="Verdana" panose="020B0604030504040204" pitchFamily="34" charset="0"/>
                <a:cs typeface="Times New Roman" charset="0"/>
              </a:rPr>
              <a:t>Aşağıdakılarla əlaqədar qarşılıqlı yardım: </a:t>
            </a:r>
          </a:p>
          <a:p>
            <a:pPr algn="r" rtl="0" eaLnBrk="1" hangingPunct="1">
              <a:lnSpc>
                <a:spcPct val="80000"/>
              </a:lnSpc>
              <a:buFont typeface="Arial" charset="0"/>
              <a:buNone/>
            </a:pPr>
            <a:r>
              <a:rPr lang="az" sz="2400" b="0" i="0" u="none" baseline="0">
                <a:latin typeface="Verdana" panose="020B0604030504040204" pitchFamily="34" charset="0"/>
                <a:ea typeface="Verdana" panose="020B0604030504040204" pitchFamily="34" charset="0"/>
                <a:cs typeface="Times New Roman" charset="0"/>
              </a:rPr>
              <a:t>Saxlanılan kompüter verilənlərinə daxilolma</a:t>
            </a:r>
            <a:endParaRPr lang="az" altLang="sr-Latn-RS" sz="2500" dirty="0">
              <a:solidFill>
                <a:schemeClr val="bg1"/>
              </a:solidFill>
              <a:latin typeface="Verdana" panose="020B0604030504040204" pitchFamily="34" charset="0"/>
              <a:ea typeface="Verdana" panose="020B0604030504040204" pitchFamily="34" charset="0"/>
              <a:cs typeface="Times New Roman" pitchFamily="18" charset="0"/>
            </a:endParaRPr>
          </a:p>
        </p:txBody>
      </p:sp>
    </p:spTree>
    <p:extLst>
      <p:ext uri="{BB962C8B-B14F-4D97-AF65-F5344CB8AC3E}">
        <p14:creationId xmlns:p14="http://schemas.microsoft.com/office/powerpoint/2010/main" val="2287073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1660124" y="102999"/>
            <a:ext cx="748387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lnSpc>
                <a:spcPct val="80000"/>
              </a:lnSpc>
            </a:pPr>
            <a:r>
              <a:rPr lang="az" sz="2400" b="0" i="0" u="none" baseline="0" dirty="0">
                <a:latin typeface="Verdana" panose="020B0604030504040204" pitchFamily="34" charset="0"/>
                <a:ea typeface="Verdana" panose="020B0604030504040204" pitchFamily="34" charset="0"/>
              </a:rPr>
              <a:t>Maddə 32</a:t>
            </a:r>
          </a:p>
          <a:p>
            <a:pPr algn="r" rtl="0" eaLnBrk="1" hangingPunct="1">
              <a:lnSpc>
                <a:spcPct val="80000"/>
              </a:lnSpc>
              <a:buFont typeface="Arial" charset="0"/>
              <a:buNone/>
            </a:pPr>
            <a:r>
              <a:rPr lang="az" sz="2400" b="0" i="0" u="none" baseline="0" dirty="0">
                <a:latin typeface="Verdana" panose="020B0604030504040204" pitchFamily="34" charset="0"/>
                <a:ea typeface="Verdana" panose="020B0604030504040204" pitchFamily="34" charset="0"/>
              </a:rPr>
              <a:t>Müvafiq razılıq əsasında saxlanılan kompüter verilənlərinə və ya</a:t>
            </a:r>
          </a:p>
          <a:p>
            <a:pPr algn="r" rtl="0" eaLnBrk="1" hangingPunct="1">
              <a:lnSpc>
                <a:spcPct val="80000"/>
              </a:lnSpc>
              <a:buFont typeface="Arial" charset="0"/>
              <a:buNone/>
            </a:pPr>
            <a:r>
              <a:rPr lang="az" sz="2400" b="0" i="0" u="none" baseline="0" dirty="0">
                <a:latin typeface="Verdana" panose="020B0604030504040204" pitchFamily="34" charset="0"/>
                <a:ea typeface="Verdana" panose="020B0604030504040204" pitchFamily="34" charset="0"/>
              </a:rPr>
              <a:t> ümumi məlumatlara transsərhəd daxil olma</a:t>
            </a:r>
            <a:endParaRPr lang="az" altLang="sr-Latn-RS" sz="2400" dirty="0">
              <a:solidFill>
                <a:schemeClr val="bg1"/>
              </a:solidFill>
              <a:latin typeface="Verdana" panose="020B0604030504040204" pitchFamily="34" charset="0"/>
              <a:ea typeface="Verdana" panose="020B0604030504040204" pitchFamily="34" charset="0"/>
              <a:cs typeface="Times New Roman" pitchFamily="18" charset="0"/>
            </a:endParaRPr>
          </a:p>
        </p:txBody>
      </p:sp>
      <p:sp>
        <p:nvSpPr>
          <p:cNvPr id="7" name="Rectangle 6">
            <a:extLst>
              <a:ext uri="{FF2B5EF4-FFF2-40B4-BE49-F238E27FC236}">
                <a16:creationId xmlns="" xmlns:a16="http://schemas.microsoft.com/office/drawing/2014/main" id="{1FCE5F71-B62F-4840-AD46-7690CB1F70D4}"/>
              </a:ext>
            </a:extLst>
          </p:cNvPr>
          <p:cNvSpPr/>
          <p:nvPr/>
        </p:nvSpPr>
        <p:spPr>
          <a:xfrm>
            <a:off x="121544" y="1127585"/>
            <a:ext cx="4572000" cy="5170646"/>
          </a:xfrm>
          <a:prstGeom prst="rect">
            <a:avLst/>
          </a:prstGeom>
        </p:spPr>
        <p:txBody>
          <a:bodyPr>
            <a:spAutoFit/>
          </a:bodyPr>
          <a:lstStyle/>
          <a:p>
            <a:pPr marL="0" indent="0" algn="just" rtl="0">
              <a:spcBef>
                <a:spcPts val="600"/>
              </a:spcBef>
              <a:spcAft>
                <a:spcPts val="1200"/>
              </a:spcAft>
              <a:buFont typeface="Arial" pitchFamily="34" charset="0"/>
              <a:buNone/>
            </a:pPr>
            <a:r>
              <a:rPr lang="az" sz="2000" b="0" i="0" u="none" baseline="0"/>
              <a:t>Tərəf digər Tərəfin razılığı olmadan aşağıdakıları edə bilər:</a:t>
            </a:r>
          </a:p>
          <a:p>
            <a:pPr marL="514350" indent="-514350" algn="just" rtl="0">
              <a:spcBef>
                <a:spcPts val="600"/>
              </a:spcBef>
              <a:spcAft>
                <a:spcPts val="1200"/>
              </a:spcAft>
              <a:buFont typeface="+mj-lt"/>
              <a:buAutoNum type="alphaLcParenR"/>
            </a:pPr>
            <a:r>
              <a:rPr lang="az" sz="2000" b="0" i="0" u="none" baseline="0"/>
              <a:t>coğrafi yerindən asılı olmayaraq </a:t>
            </a:r>
            <a:r>
              <a:rPr lang="az" sz="2000" b="1" i="0" u="none" baseline="0"/>
              <a:t>ümumi</a:t>
            </a:r>
            <a:r>
              <a:rPr lang="az" sz="2000" b="0" i="0" u="none" baseline="0"/>
              <a:t> kompüter verilənlərinə </a:t>
            </a:r>
            <a:r>
              <a:rPr lang="az" sz="2000" b="1" i="0" u="none" baseline="0"/>
              <a:t>(açıq mənbəyə)</a:t>
            </a:r>
            <a:r>
              <a:rPr lang="az" sz="2000" b="0" i="0" u="none" baseline="0"/>
              <a:t> giriş əldə etmək;</a:t>
            </a:r>
            <a:endParaRPr lang="az" sz="2000" dirty="0"/>
          </a:p>
          <a:p>
            <a:pPr marL="514350" indent="-514350" algn="just" rtl="0">
              <a:spcBef>
                <a:spcPts val="600"/>
              </a:spcBef>
              <a:spcAft>
                <a:spcPts val="1200"/>
              </a:spcAft>
              <a:buFont typeface="+mj-lt"/>
              <a:buAutoNum type="alphaLcParenR"/>
            </a:pPr>
            <a:r>
              <a:rPr lang="az" sz="2000" b="0" i="0" u="none" baseline="0"/>
              <a:t>öz ərazisində yerləşən </a:t>
            </a:r>
            <a:r>
              <a:rPr lang="az" sz="2000" b="0" i="0" u="none" baseline="0">
                <a:solidFill>
                  <a:srgbClr val="FF0000"/>
                </a:solidFill>
              </a:rPr>
              <a:t>kompüter sistemi vasitəsilə</a:t>
            </a:r>
            <a:r>
              <a:rPr lang="az" sz="2000" b="0" i="0" u="none" baseline="0"/>
              <a:t> digər </a:t>
            </a:r>
            <a:r>
              <a:rPr lang="az" sz="2000" b="1" i="0" u="none" baseline="0"/>
              <a:t>Tərəfin ərazisində qorunub saxlanan kompüter verilənlərinə</a:t>
            </a:r>
            <a:r>
              <a:rPr lang="az" sz="2000" b="0" i="0" u="none" baseline="0"/>
              <a:t> girişi və ya həmin verilənləri o şərtlə əldə edə bilər ki, </a:t>
            </a:r>
            <a:r>
              <a:rPr lang="az" sz="2000" b="1" i="0" u="none" baseline="0"/>
              <a:t>həmin Tərəf belə kompüter sisteminin vasitəsilə verilənləri bu Tərəfə açıqlamaq üçün qanuni səlahiyyətlərə malik olan şəxsin qanuni və könüllü razılığını alsın</a:t>
            </a:r>
            <a:r>
              <a:rPr lang="az" sz="2000" b="0" i="0" u="none" baseline="0"/>
              <a:t>.</a:t>
            </a:r>
            <a:endParaRPr lang="az" sz="2000" dirty="0"/>
          </a:p>
        </p:txBody>
      </p:sp>
      <p:sp>
        <p:nvSpPr>
          <p:cNvPr id="5" name="Rectangle 4">
            <a:extLst>
              <a:ext uri="{FF2B5EF4-FFF2-40B4-BE49-F238E27FC236}">
                <a16:creationId xmlns="" xmlns:a16="http://schemas.microsoft.com/office/drawing/2014/main" id="{D65B5068-EBF2-A746-B53D-FD039A4974B8}"/>
              </a:ext>
            </a:extLst>
          </p:cNvPr>
          <p:cNvSpPr/>
          <p:nvPr/>
        </p:nvSpPr>
        <p:spPr>
          <a:xfrm>
            <a:off x="5132739" y="2928078"/>
            <a:ext cx="3889717" cy="1569660"/>
          </a:xfrm>
          <a:prstGeom prst="rect">
            <a:avLst/>
          </a:prstGeom>
        </p:spPr>
        <p:txBody>
          <a:bodyPr wrap="square">
            <a:spAutoFit/>
          </a:bodyPr>
          <a:lstStyle/>
          <a:p>
            <a:pPr marL="342900" indent="-342900" algn="just" rtl="0">
              <a:buFont typeface="Arial" panose="020B0604020202020204" pitchFamily="34" charset="0"/>
              <a:buChar char="•"/>
            </a:pPr>
            <a:r>
              <a:rPr lang="az" sz="2400" b="1" i="0" u="none" baseline="0">
                <a:solidFill>
                  <a:srgbClr val="C00000"/>
                </a:solidFill>
                <a:ea typeface="ＭＳ Ｐゴシック" pitchFamily="-65" charset="-128"/>
                <a:cs typeface="ＭＳ Ｐゴシック" pitchFamily="-65" charset="-128"/>
              </a:rPr>
              <a:t>Müvafiq razılıq əsasında saxlanılan kompüter verilənlərinə və ya ümumi məlumatlara transsərhəd daxil olma</a:t>
            </a:r>
            <a:endParaRPr lang="az" sz="2400" b="1" dirty="0">
              <a:solidFill>
                <a:srgbClr val="C00000"/>
              </a:solidFill>
            </a:endParaRPr>
          </a:p>
        </p:txBody>
      </p:sp>
      <p:sp>
        <p:nvSpPr>
          <p:cNvPr id="12" name="Slide Number Placeholder 1">
            <a:extLst>
              <a:ext uri="{FF2B5EF4-FFF2-40B4-BE49-F238E27FC236}">
                <a16:creationId xmlns="" xmlns:a16="http://schemas.microsoft.com/office/drawing/2014/main" id="{1FD140C0-9E49-4497-89FE-061AC6E94AC8}"/>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45</a:t>
            </a:fld>
            <a:endParaRPr lang="az" dirty="0"/>
          </a:p>
        </p:txBody>
      </p:sp>
    </p:spTree>
    <p:extLst>
      <p:ext uri="{BB962C8B-B14F-4D97-AF65-F5344CB8AC3E}">
        <p14:creationId xmlns:p14="http://schemas.microsoft.com/office/powerpoint/2010/main" val="7381491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pic>
        <p:nvPicPr>
          <p:cNvPr id="8" name="Picture 7" descr="Chart, sunburst chart&#10;&#10;Description automatically generated">
            <a:extLst>
              <a:ext uri="{FF2B5EF4-FFF2-40B4-BE49-F238E27FC236}">
                <a16:creationId xmlns="" xmlns:a16="http://schemas.microsoft.com/office/drawing/2014/main" id="{327BA04B-5558-4710-ACAA-141E26B6EF34}"/>
              </a:ext>
            </a:extLst>
          </p:cNvPr>
          <p:cNvPicPr>
            <a:picLocks noChangeAspect="1"/>
          </p:cNvPicPr>
          <p:nvPr/>
        </p:nvPicPr>
        <p:blipFill>
          <a:blip r:embed="rId3"/>
          <a:stretch>
            <a:fillRect/>
          </a:stretch>
        </p:blipFill>
        <p:spPr>
          <a:xfrm>
            <a:off x="1713186" y="1132383"/>
            <a:ext cx="5762798" cy="5422858"/>
          </a:xfrm>
          <a:prstGeom prst="rect">
            <a:avLst/>
          </a:prstGeom>
        </p:spPr>
      </p:pic>
      <p:sp>
        <p:nvSpPr>
          <p:cNvPr id="12" name="Slide Number Placeholder 1">
            <a:extLst>
              <a:ext uri="{FF2B5EF4-FFF2-40B4-BE49-F238E27FC236}">
                <a16:creationId xmlns="" xmlns:a16="http://schemas.microsoft.com/office/drawing/2014/main" id="{6ABEF74E-02B7-4642-B677-E1309908EAAB}"/>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46</a:t>
            </a:fld>
            <a:endParaRPr lang="az" dirty="0"/>
          </a:p>
        </p:txBody>
      </p:sp>
      <p:sp>
        <p:nvSpPr>
          <p:cNvPr id="6" name="Rectangle 5">
            <a:extLst>
              <a:ext uri="{FF2B5EF4-FFF2-40B4-BE49-F238E27FC236}">
                <a16:creationId xmlns="" xmlns:a16="http://schemas.microsoft.com/office/drawing/2014/main" id="{94500FB0-CF21-4C9A-A34C-45853CB86AF6}"/>
              </a:ext>
            </a:extLst>
          </p:cNvPr>
          <p:cNvSpPr/>
          <p:nvPr/>
        </p:nvSpPr>
        <p:spPr>
          <a:xfrm>
            <a:off x="1660124" y="102999"/>
            <a:ext cx="748387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lnSpc>
                <a:spcPct val="80000"/>
              </a:lnSpc>
            </a:pPr>
            <a:r>
              <a:rPr lang="az" sz="2300" b="0" i="0" u="none" baseline="0" dirty="0">
                <a:latin typeface="Verdana" panose="020B0604030504040204" pitchFamily="34" charset="0"/>
                <a:ea typeface="Verdana" panose="020B0604030504040204" pitchFamily="34" charset="0"/>
              </a:rPr>
              <a:t>Maddə 32</a:t>
            </a:r>
          </a:p>
          <a:p>
            <a:pPr algn="r" rtl="0" eaLnBrk="1" hangingPunct="1">
              <a:lnSpc>
                <a:spcPct val="80000"/>
              </a:lnSpc>
              <a:buFont typeface="Arial" charset="0"/>
              <a:buNone/>
            </a:pPr>
            <a:r>
              <a:rPr lang="az" sz="2300" b="0" i="0" u="none" baseline="0" dirty="0">
                <a:latin typeface="Verdana" panose="020B0604030504040204" pitchFamily="34" charset="0"/>
                <a:ea typeface="Verdana" panose="020B0604030504040204" pitchFamily="34" charset="0"/>
              </a:rPr>
              <a:t>Müvafiq razılıq əsasında saxlanılan kompüter verilənlərinə və ya</a:t>
            </a:r>
          </a:p>
          <a:p>
            <a:pPr algn="r" rtl="0" eaLnBrk="1" hangingPunct="1">
              <a:lnSpc>
                <a:spcPct val="80000"/>
              </a:lnSpc>
              <a:buFont typeface="Arial" charset="0"/>
              <a:buNone/>
            </a:pPr>
            <a:r>
              <a:rPr lang="az" sz="2300" b="0" i="0" u="none" baseline="0" dirty="0">
                <a:latin typeface="Verdana" panose="020B0604030504040204" pitchFamily="34" charset="0"/>
                <a:ea typeface="Verdana" panose="020B0604030504040204" pitchFamily="34" charset="0"/>
              </a:rPr>
              <a:t> ümumi məlumatlara transsərhəd daxil olma</a:t>
            </a:r>
            <a:endParaRPr lang="az" altLang="sr-Latn-RS" sz="2300" dirty="0">
              <a:solidFill>
                <a:schemeClr val="bg1"/>
              </a:solidFill>
              <a:latin typeface="Verdana" panose="020B0604030504040204" pitchFamily="34" charset="0"/>
              <a:ea typeface="Verdana" panose="020B0604030504040204" pitchFamily="34" charset="0"/>
              <a:cs typeface="Times New Roman" pitchFamily="18" charset="0"/>
            </a:endParaRPr>
          </a:p>
        </p:txBody>
      </p:sp>
    </p:spTree>
    <p:extLst>
      <p:ext uri="{BB962C8B-B14F-4D97-AF65-F5344CB8AC3E}">
        <p14:creationId xmlns:p14="http://schemas.microsoft.com/office/powerpoint/2010/main" val="3856136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pic>
        <p:nvPicPr>
          <p:cNvPr id="7" name="Graphic 6" descr="Internet">
            <a:extLst>
              <a:ext uri="{FF2B5EF4-FFF2-40B4-BE49-F238E27FC236}">
                <a16:creationId xmlns="" xmlns:a16="http://schemas.microsoft.com/office/drawing/2014/main" id="{E9B5B0CB-3022-466A-8A5F-829F9CD44FE6}"/>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3697346" y="1106729"/>
            <a:ext cx="1989414" cy="1989414"/>
          </a:xfrm>
          <a:prstGeom prst="rect">
            <a:avLst/>
          </a:prstGeom>
        </p:spPr>
      </p:pic>
      <p:sp>
        <p:nvSpPr>
          <p:cNvPr id="12" name="TextBox 11">
            <a:extLst>
              <a:ext uri="{FF2B5EF4-FFF2-40B4-BE49-F238E27FC236}">
                <a16:creationId xmlns="" xmlns:a16="http://schemas.microsoft.com/office/drawing/2014/main" id="{8648AAE3-8850-4602-A618-2C80543DE70D}"/>
              </a:ext>
            </a:extLst>
          </p:cNvPr>
          <p:cNvSpPr txBox="1"/>
          <p:nvPr/>
        </p:nvSpPr>
        <p:spPr>
          <a:xfrm>
            <a:off x="3631415" y="1010794"/>
            <a:ext cx="2287806" cy="369332"/>
          </a:xfrm>
          <a:prstGeom prst="rect">
            <a:avLst/>
          </a:prstGeom>
          <a:noFill/>
        </p:spPr>
        <p:txBody>
          <a:bodyPr wrap="none" rtlCol="0">
            <a:spAutoFit/>
          </a:bodyPr>
          <a:lstStyle/>
          <a:p>
            <a:pPr algn="l" rtl="0"/>
            <a:r>
              <a:rPr lang="az" b="1" i="1" u="none" baseline="0"/>
              <a:t>Açıq e-poçt kliyenti</a:t>
            </a:r>
            <a:endParaRPr lang="az" b="1" i="1" dirty="0"/>
          </a:p>
        </p:txBody>
      </p:sp>
      <p:pic>
        <p:nvPicPr>
          <p:cNvPr id="19" name="Graphic 18" descr="House">
            <a:extLst>
              <a:ext uri="{FF2B5EF4-FFF2-40B4-BE49-F238E27FC236}">
                <a16:creationId xmlns="" xmlns:a16="http://schemas.microsoft.com/office/drawing/2014/main" id="{79E96E60-C662-4994-BCB3-F7DFA5D74448}"/>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532469" y="971261"/>
            <a:ext cx="1936531" cy="1936531"/>
          </a:xfrm>
          <a:prstGeom prst="rect">
            <a:avLst/>
          </a:prstGeom>
        </p:spPr>
      </p:pic>
      <p:pic>
        <p:nvPicPr>
          <p:cNvPr id="21" name="Graphic 20" descr="Earth globe: Africa and Europe">
            <a:extLst>
              <a:ext uri="{FF2B5EF4-FFF2-40B4-BE49-F238E27FC236}">
                <a16:creationId xmlns="" xmlns:a16="http://schemas.microsoft.com/office/drawing/2014/main" id="{F61A7F05-35ED-4F66-8F7A-FB4AE795F0BF}"/>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6863076" y="1308855"/>
            <a:ext cx="1590899" cy="1590899"/>
          </a:xfrm>
          <a:prstGeom prst="rect">
            <a:avLst/>
          </a:prstGeom>
        </p:spPr>
      </p:pic>
      <p:pic>
        <p:nvPicPr>
          <p:cNvPr id="23" name="Graphic 22" descr="Thumbs up sign">
            <a:extLst>
              <a:ext uri="{FF2B5EF4-FFF2-40B4-BE49-F238E27FC236}">
                <a16:creationId xmlns="" xmlns:a16="http://schemas.microsoft.com/office/drawing/2014/main" id="{358420D5-6145-4B11-A0FE-F949992AC45E}"/>
              </a:ext>
            </a:extLst>
          </p:cNvPr>
          <p:cNvPicPr>
            <a:picLocks noChangeAspect="1"/>
          </p:cNvPicPr>
          <p:nvPr/>
        </p:nvPicPr>
        <p:blipFill>
          <a:blip r:embed="rId9">
            <a:extLst>
              <a:ext uri="{96DAC541-7B7A-43D3-8B79-37D633B846F1}">
                <asvg:svgBlip xmlns="" xmlns:asvg="http://schemas.microsoft.com/office/drawing/2016/SVG/main" r:embed="rId10"/>
              </a:ext>
            </a:extLst>
          </a:blip>
          <a:stretch>
            <a:fillRect/>
          </a:stretch>
        </p:blipFill>
        <p:spPr>
          <a:xfrm>
            <a:off x="4033930" y="3712155"/>
            <a:ext cx="1390530" cy="1390530"/>
          </a:xfrm>
          <a:prstGeom prst="rect">
            <a:avLst/>
          </a:prstGeom>
        </p:spPr>
      </p:pic>
      <p:pic>
        <p:nvPicPr>
          <p:cNvPr id="25" name="Graphic 24" descr="Server">
            <a:extLst>
              <a:ext uri="{FF2B5EF4-FFF2-40B4-BE49-F238E27FC236}">
                <a16:creationId xmlns="" xmlns:a16="http://schemas.microsoft.com/office/drawing/2014/main" id="{22B2C2FC-9640-43B7-9397-BA90621C07C5}"/>
              </a:ext>
            </a:extLst>
          </p:cNvPr>
          <p:cNvPicPr>
            <a:picLocks noChangeAspect="1"/>
          </p:cNvPicPr>
          <p:nvPr/>
        </p:nvPicPr>
        <p:blipFill>
          <a:blip r:embed="rId11">
            <a:extLst>
              <a:ext uri="{96DAC541-7B7A-43D3-8B79-37D633B846F1}">
                <asvg:svgBlip xmlns="" xmlns:asvg="http://schemas.microsoft.com/office/drawing/2016/SVG/main" r:embed="rId12"/>
              </a:ext>
            </a:extLst>
          </a:blip>
          <a:stretch>
            <a:fillRect/>
          </a:stretch>
        </p:blipFill>
        <p:spPr>
          <a:xfrm>
            <a:off x="709303" y="3737387"/>
            <a:ext cx="1582862" cy="1582862"/>
          </a:xfrm>
          <a:prstGeom prst="rect">
            <a:avLst/>
          </a:prstGeom>
        </p:spPr>
      </p:pic>
      <p:sp>
        <p:nvSpPr>
          <p:cNvPr id="28" name="Arrow: Right 27">
            <a:extLst>
              <a:ext uri="{FF2B5EF4-FFF2-40B4-BE49-F238E27FC236}">
                <a16:creationId xmlns="" xmlns:a16="http://schemas.microsoft.com/office/drawing/2014/main" id="{F74D77B4-DCF3-4E1E-8212-61FB04E61894}"/>
              </a:ext>
            </a:extLst>
          </p:cNvPr>
          <p:cNvSpPr/>
          <p:nvPr/>
        </p:nvSpPr>
        <p:spPr>
          <a:xfrm>
            <a:off x="2666908" y="1832678"/>
            <a:ext cx="978408" cy="484632"/>
          </a:xfrm>
          <a:prstGeom prst="rightArrow">
            <a:avLst/>
          </a:prstGeom>
          <a:solidFill>
            <a:srgbClr val="4B6A90"/>
          </a:solidFill>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az"/>
          </a:p>
        </p:txBody>
      </p:sp>
      <p:sp>
        <p:nvSpPr>
          <p:cNvPr id="29" name="Arrow: Left 28">
            <a:extLst>
              <a:ext uri="{FF2B5EF4-FFF2-40B4-BE49-F238E27FC236}">
                <a16:creationId xmlns="" xmlns:a16="http://schemas.microsoft.com/office/drawing/2014/main" id="{34157FC8-8D4A-4DB3-88BE-A74415626FD5}"/>
              </a:ext>
            </a:extLst>
          </p:cNvPr>
          <p:cNvSpPr/>
          <p:nvPr/>
        </p:nvSpPr>
        <p:spPr>
          <a:xfrm rot="20473948">
            <a:off x="2541272" y="3186683"/>
            <a:ext cx="4317089" cy="484632"/>
          </a:xfrm>
          <a:prstGeom prst="leftArrow">
            <a:avLst/>
          </a:prstGeom>
          <a:solidFill>
            <a:srgbClr val="4B6A90"/>
          </a:solidFill>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az"/>
          </a:p>
        </p:txBody>
      </p:sp>
      <p:sp>
        <p:nvSpPr>
          <p:cNvPr id="31" name="Arrow: Right 30">
            <a:extLst>
              <a:ext uri="{FF2B5EF4-FFF2-40B4-BE49-F238E27FC236}">
                <a16:creationId xmlns="" xmlns:a16="http://schemas.microsoft.com/office/drawing/2014/main" id="{9B528200-7DB4-40EA-9CD7-7C124E488CC1}"/>
              </a:ext>
            </a:extLst>
          </p:cNvPr>
          <p:cNvSpPr/>
          <p:nvPr/>
        </p:nvSpPr>
        <p:spPr>
          <a:xfrm>
            <a:off x="5853211" y="1832678"/>
            <a:ext cx="978408" cy="484632"/>
          </a:xfrm>
          <a:prstGeom prst="rightArrow">
            <a:avLst/>
          </a:prstGeom>
          <a:solidFill>
            <a:srgbClr val="4B6A90"/>
          </a:solidFill>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az"/>
          </a:p>
        </p:txBody>
      </p:sp>
      <p:sp>
        <p:nvSpPr>
          <p:cNvPr id="33" name="Arrow: Right 32">
            <a:extLst>
              <a:ext uri="{FF2B5EF4-FFF2-40B4-BE49-F238E27FC236}">
                <a16:creationId xmlns="" xmlns:a16="http://schemas.microsoft.com/office/drawing/2014/main" id="{548D488A-7344-4F33-9C87-FE3580B2E435}"/>
              </a:ext>
            </a:extLst>
          </p:cNvPr>
          <p:cNvSpPr/>
          <p:nvPr/>
        </p:nvSpPr>
        <p:spPr>
          <a:xfrm>
            <a:off x="2664827" y="4286502"/>
            <a:ext cx="978408" cy="484632"/>
          </a:xfrm>
          <a:prstGeom prst="rightArrow">
            <a:avLst/>
          </a:prstGeom>
          <a:solidFill>
            <a:srgbClr val="4B6A90"/>
          </a:solidFill>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az"/>
          </a:p>
        </p:txBody>
      </p:sp>
      <p:sp>
        <p:nvSpPr>
          <p:cNvPr id="35" name="Arrow: Right 34">
            <a:extLst>
              <a:ext uri="{FF2B5EF4-FFF2-40B4-BE49-F238E27FC236}">
                <a16:creationId xmlns="" xmlns:a16="http://schemas.microsoft.com/office/drawing/2014/main" id="{6D455E7B-E4D9-4BDD-BDC3-B300163F0BF7}"/>
              </a:ext>
            </a:extLst>
          </p:cNvPr>
          <p:cNvSpPr/>
          <p:nvPr/>
        </p:nvSpPr>
        <p:spPr>
          <a:xfrm>
            <a:off x="5790587" y="4240459"/>
            <a:ext cx="978408" cy="484632"/>
          </a:xfrm>
          <a:prstGeom prst="rightArrow">
            <a:avLst/>
          </a:prstGeom>
          <a:solidFill>
            <a:srgbClr val="4B6A90"/>
          </a:solidFill>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az"/>
          </a:p>
        </p:txBody>
      </p:sp>
      <p:sp>
        <p:nvSpPr>
          <p:cNvPr id="39" name="TextBox 38">
            <a:extLst>
              <a:ext uri="{FF2B5EF4-FFF2-40B4-BE49-F238E27FC236}">
                <a16:creationId xmlns="" xmlns:a16="http://schemas.microsoft.com/office/drawing/2014/main" id="{286B3E58-F79D-42A4-86E5-F114DEA9169B}"/>
              </a:ext>
            </a:extLst>
          </p:cNvPr>
          <p:cNvSpPr txBox="1"/>
          <p:nvPr/>
        </p:nvSpPr>
        <p:spPr>
          <a:xfrm>
            <a:off x="481088" y="2851008"/>
            <a:ext cx="2031325" cy="646331"/>
          </a:xfrm>
          <a:prstGeom prst="rect">
            <a:avLst/>
          </a:prstGeom>
          <a:noFill/>
        </p:spPr>
        <p:txBody>
          <a:bodyPr wrap="none" rtlCol="0">
            <a:spAutoFit/>
          </a:bodyPr>
          <a:lstStyle/>
          <a:p>
            <a:pPr algn="l" rtl="0"/>
            <a:endParaRPr dirty="0"/>
          </a:p>
          <a:p>
            <a:pPr algn="ctr" rtl="0"/>
            <a:r>
              <a:rPr lang="az" b="1" i="1" u="none" baseline="0" dirty="0"/>
              <a:t>A ölkəsi ev axtarışı</a:t>
            </a:r>
            <a:endParaRPr lang="az" b="1" i="1" dirty="0"/>
          </a:p>
        </p:txBody>
      </p:sp>
      <p:sp>
        <p:nvSpPr>
          <p:cNvPr id="43" name="TextBox 42">
            <a:extLst>
              <a:ext uri="{FF2B5EF4-FFF2-40B4-BE49-F238E27FC236}">
                <a16:creationId xmlns="" xmlns:a16="http://schemas.microsoft.com/office/drawing/2014/main" id="{CAD91C68-59CF-49A2-A98C-BF40175BF3BA}"/>
              </a:ext>
            </a:extLst>
          </p:cNvPr>
          <p:cNvSpPr txBox="1"/>
          <p:nvPr/>
        </p:nvSpPr>
        <p:spPr>
          <a:xfrm>
            <a:off x="7241263" y="1034415"/>
            <a:ext cx="834524" cy="369332"/>
          </a:xfrm>
          <a:prstGeom prst="rect">
            <a:avLst/>
          </a:prstGeom>
          <a:noFill/>
        </p:spPr>
        <p:txBody>
          <a:bodyPr wrap="none" rtlCol="0">
            <a:spAutoFit/>
          </a:bodyPr>
          <a:lstStyle/>
          <a:p>
            <a:pPr algn="l" rtl="0"/>
            <a:r>
              <a:rPr lang="az" b="1" i="1" u="none" baseline="0"/>
              <a:t>Dünya</a:t>
            </a:r>
            <a:endParaRPr lang="az" b="1" i="1" dirty="0"/>
          </a:p>
        </p:txBody>
      </p:sp>
      <p:sp>
        <p:nvSpPr>
          <p:cNvPr id="45" name="TextBox 44">
            <a:extLst>
              <a:ext uri="{FF2B5EF4-FFF2-40B4-BE49-F238E27FC236}">
                <a16:creationId xmlns="" xmlns:a16="http://schemas.microsoft.com/office/drawing/2014/main" id="{3BF697B0-9FF7-4B9B-B96A-7D0800D0D4AE}"/>
              </a:ext>
            </a:extLst>
          </p:cNvPr>
          <p:cNvSpPr txBox="1"/>
          <p:nvPr/>
        </p:nvSpPr>
        <p:spPr>
          <a:xfrm>
            <a:off x="564443" y="5415591"/>
            <a:ext cx="2902205" cy="923330"/>
          </a:xfrm>
          <a:prstGeom prst="rect">
            <a:avLst/>
          </a:prstGeom>
          <a:noFill/>
        </p:spPr>
        <p:txBody>
          <a:bodyPr wrap="none" rtlCol="0">
            <a:spAutoFit/>
          </a:bodyPr>
          <a:lstStyle/>
          <a:p>
            <a:pPr algn="l" rtl="0"/>
            <a:endParaRPr dirty="0"/>
          </a:p>
          <a:p>
            <a:pPr algn="l" rtl="0"/>
            <a:r>
              <a:rPr lang="az" b="1" i="1" u="none" baseline="0" dirty="0"/>
              <a:t>B ölkəsində İXP </a:t>
            </a:r>
            <a:endParaRPr lang="az-Latn-AZ" b="1" i="1" u="none" baseline="0" dirty="0" smtClean="0"/>
          </a:p>
          <a:p>
            <a:pPr algn="l" rtl="0"/>
            <a:r>
              <a:rPr lang="az" b="1" i="1" u="none" baseline="0" dirty="0" smtClean="0"/>
              <a:t>serverində </a:t>
            </a:r>
            <a:r>
              <a:rPr lang="az" b="1" i="1" u="none" baseline="0" dirty="0"/>
              <a:t>poçtun məzmunu</a:t>
            </a:r>
            <a:endParaRPr lang="az" b="1" i="1" dirty="0"/>
          </a:p>
        </p:txBody>
      </p:sp>
      <p:sp>
        <p:nvSpPr>
          <p:cNvPr id="47" name="TextBox 46">
            <a:extLst>
              <a:ext uri="{FF2B5EF4-FFF2-40B4-BE49-F238E27FC236}">
                <a16:creationId xmlns="" xmlns:a16="http://schemas.microsoft.com/office/drawing/2014/main" id="{8B2970FA-440D-4C86-B103-0B4B6837CA9E}"/>
              </a:ext>
            </a:extLst>
          </p:cNvPr>
          <p:cNvSpPr txBox="1"/>
          <p:nvPr/>
        </p:nvSpPr>
        <p:spPr>
          <a:xfrm>
            <a:off x="3395236" y="5463707"/>
            <a:ext cx="2435811" cy="923330"/>
          </a:xfrm>
          <a:prstGeom prst="rect">
            <a:avLst/>
          </a:prstGeom>
          <a:noFill/>
        </p:spPr>
        <p:txBody>
          <a:bodyPr wrap="square" rtlCol="0">
            <a:spAutoFit/>
          </a:bodyPr>
          <a:lstStyle/>
          <a:p>
            <a:pPr algn="l" rtl="0"/>
            <a:endParaRPr dirty="0"/>
          </a:p>
          <a:p>
            <a:pPr algn="ctr" rtl="0"/>
            <a:r>
              <a:rPr lang="az" b="1" i="1" u="none" baseline="0" dirty="0"/>
              <a:t>E – poçt hesabının sahibinin razılığı</a:t>
            </a:r>
            <a:r>
              <a:rPr lang="az" b="0" i="0" u="none" baseline="0" dirty="0"/>
              <a:t> </a:t>
            </a:r>
            <a:endParaRPr lang="az" b="1" i="1" dirty="0"/>
          </a:p>
        </p:txBody>
      </p:sp>
      <p:sp>
        <p:nvSpPr>
          <p:cNvPr id="49" name="TextBox 48">
            <a:extLst>
              <a:ext uri="{FF2B5EF4-FFF2-40B4-BE49-F238E27FC236}">
                <a16:creationId xmlns="" xmlns:a16="http://schemas.microsoft.com/office/drawing/2014/main" id="{3DC45FD8-6CA8-408F-8DE3-07209961F530}"/>
              </a:ext>
            </a:extLst>
          </p:cNvPr>
          <p:cNvSpPr txBox="1"/>
          <p:nvPr/>
        </p:nvSpPr>
        <p:spPr>
          <a:xfrm>
            <a:off x="5497699" y="5415591"/>
            <a:ext cx="3933149" cy="1323439"/>
          </a:xfrm>
          <a:prstGeom prst="rect">
            <a:avLst/>
          </a:prstGeom>
          <a:noFill/>
        </p:spPr>
        <p:txBody>
          <a:bodyPr wrap="square" rtlCol="0">
            <a:spAutoFit/>
          </a:bodyPr>
          <a:lstStyle/>
          <a:p>
            <a:pPr algn="l" rtl="0"/>
            <a:endParaRPr sz="1600" dirty="0"/>
          </a:p>
          <a:p>
            <a:pPr algn="ctr" rtl="0"/>
            <a:r>
              <a:rPr lang="az" sz="1600" b="1" i="1" u="none" baseline="0" dirty="0"/>
              <a:t>B ölkəsindəki İXP serverindən poçt </a:t>
            </a:r>
            <a:endParaRPr lang="az-Latn-AZ" sz="1600" b="1" i="1" u="none" baseline="0" dirty="0" smtClean="0"/>
          </a:p>
          <a:p>
            <a:pPr algn="ctr" rtl="0"/>
            <a:r>
              <a:rPr lang="az" sz="1600" b="1" i="1" u="none" baseline="0" dirty="0" smtClean="0"/>
              <a:t>məzmunun </a:t>
            </a:r>
            <a:r>
              <a:rPr lang="az" sz="1600" b="1" i="1" u="none" baseline="0" dirty="0"/>
              <a:t>göndərilməsi barədə göstəriş </a:t>
            </a:r>
            <a:endParaRPr lang="az-Latn-AZ" sz="1600" b="1" i="1" u="none" baseline="0" dirty="0" smtClean="0"/>
          </a:p>
          <a:p>
            <a:pPr algn="ctr" rtl="0"/>
            <a:r>
              <a:rPr lang="az" sz="1600" b="1" i="1" u="none" baseline="0" dirty="0" smtClean="0"/>
              <a:t>və </a:t>
            </a:r>
            <a:r>
              <a:rPr lang="az" sz="1600" b="1" i="1" u="none" baseline="0" dirty="0"/>
              <a:t>ya məzmuna çıxış</a:t>
            </a:r>
          </a:p>
          <a:p>
            <a:pPr algn="ctr" rtl="0"/>
            <a:endParaRPr lang="az" sz="1600" b="1" i="1" dirty="0"/>
          </a:p>
        </p:txBody>
      </p:sp>
      <p:pic>
        <p:nvPicPr>
          <p:cNvPr id="51" name="Graphic 50" descr="Server">
            <a:extLst>
              <a:ext uri="{FF2B5EF4-FFF2-40B4-BE49-F238E27FC236}">
                <a16:creationId xmlns="" xmlns:a16="http://schemas.microsoft.com/office/drawing/2014/main" id="{2D9BF52B-6D6C-4499-968F-B24DD8694B1A}"/>
              </a:ext>
            </a:extLst>
          </p:cNvPr>
          <p:cNvPicPr>
            <a:picLocks noChangeAspect="1"/>
          </p:cNvPicPr>
          <p:nvPr/>
        </p:nvPicPr>
        <p:blipFill>
          <a:blip r:embed="rId11">
            <a:extLst>
              <a:ext uri="{96DAC541-7B7A-43D3-8B79-37D633B846F1}">
                <asvg:svgBlip xmlns="" xmlns:asvg="http://schemas.microsoft.com/office/drawing/2016/SVG/main" r:embed="rId12"/>
              </a:ext>
            </a:extLst>
          </a:blip>
          <a:stretch>
            <a:fillRect/>
          </a:stretch>
        </p:blipFill>
        <p:spPr>
          <a:xfrm>
            <a:off x="6936821" y="3737387"/>
            <a:ext cx="1582862" cy="1582862"/>
          </a:xfrm>
          <a:prstGeom prst="rect">
            <a:avLst/>
          </a:prstGeom>
        </p:spPr>
      </p:pic>
      <p:sp>
        <p:nvSpPr>
          <p:cNvPr id="57" name="Arrow: Left 56">
            <a:extLst>
              <a:ext uri="{FF2B5EF4-FFF2-40B4-BE49-F238E27FC236}">
                <a16:creationId xmlns="" xmlns:a16="http://schemas.microsoft.com/office/drawing/2014/main" id="{5B9112C5-73E5-4B1C-BF00-1CC3E8374670}"/>
              </a:ext>
            </a:extLst>
          </p:cNvPr>
          <p:cNvSpPr/>
          <p:nvPr/>
        </p:nvSpPr>
        <p:spPr>
          <a:xfrm rot="1320718">
            <a:off x="4930685" y="3058153"/>
            <a:ext cx="2216145" cy="484632"/>
          </a:xfrm>
          <a:prstGeom prst="leftArrow">
            <a:avLst/>
          </a:prstGeom>
          <a:solidFill>
            <a:srgbClr val="4B6A90"/>
          </a:solidFill>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az"/>
          </a:p>
        </p:txBody>
      </p:sp>
      <p:sp>
        <p:nvSpPr>
          <p:cNvPr id="32" name="Slide Number Placeholder 1">
            <a:extLst>
              <a:ext uri="{FF2B5EF4-FFF2-40B4-BE49-F238E27FC236}">
                <a16:creationId xmlns="" xmlns:a16="http://schemas.microsoft.com/office/drawing/2014/main" id="{EC3A4510-1087-4EA7-8A09-98F0B374970F}"/>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47</a:t>
            </a:fld>
            <a:endParaRPr lang="az" dirty="0"/>
          </a:p>
        </p:txBody>
      </p:sp>
      <p:sp>
        <p:nvSpPr>
          <p:cNvPr id="24" name="Rectangle 23">
            <a:extLst>
              <a:ext uri="{FF2B5EF4-FFF2-40B4-BE49-F238E27FC236}">
                <a16:creationId xmlns="" xmlns:a16="http://schemas.microsoft.com/office/drawing/2014/main" id="{EFFB1848-70CE-4F20-9AC9-5DC6DF6D2A18}"/>
              </a:ext>
            </a:extLst>
          </p:cNvPr>
          <p:cNvSpPr/>
          <p:nvPr/>
        </p:nvSpPr>
        <p:spPr>
          <a:xfrm>
            <a:off x="1660124" y="102999"/>
            <a:ext cx="748387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lnSpc>
                <a:spcPct val="80000"/>
              </a:lnSpc>
            </a:pPr>
            <a:r>
              <a:rPr lang="az" sz="2200" b="0" i="0" u="none" baseline="0" dirty="0">
                <a:latin typeface="Verdana" panose="020B0604030504040204" pitchFamily="34" charset="0"/>
                <a:ea typeface="Verdana" panose="020B0604030504040204" pitchFamily="34" charset="0"/>
              </a:rPr>
              <a:t>Maddə 32</a:t>
            </a:r>
          </a:p>
          <a:p>
            <a:pPr algn="r" rtl="0" eaLnBrk="1" hangingPunct="1">
              <a:lnSpc>
                <a:spcPct val="80000"/>
              </a:lnSpc>
              <a:buFont typeface="Arial" charset="0"/>
              <a:buNone/>
            </a:pPr>
            <a:r>
              <a:rPr lang="az" sz="2200" b="0" i="0" u="none" baseline="0" dirty="0">
                <a:latin typeface="Verdana" panose="020B0604030504040204" pitchFamily="34" charset="0"/>
                <a:ea typeface="Verdana" panose="020B0604030504040204" pitchFamily="34" charset="0"/>
              </a:rPr>
              <a:t>Müvafiq razılıq əsasında saxlanılan kompüter verilənlərinə və ya</a:t>
            </a:r>
          </a:p>
          <a:p>
            <a:pPr algn="r" rtl="0" eaLnBrk="1" hangingPunct="1">
              <a:lnSpc>
                <a:spcPct val="80000"/>
              </a:lnSpc>
              <a:buFont typeface="Arial" charset="0"/>
              <a:buNone/>
            </a:pPr>
            <a:r>
              <a:rPr lang="az" sz="2200" b="0" i="0" u="none" baseline="0" dirty="0">
                <a:latin typeface="Verdana" panose="020B0604030504040204" pitchFamily="34" charset="0"/>
                <a:ea typeface="Verdana" panose="020B0604030504040204" pitchFamily="34" charset="0"/>
              </a:rPr>
              <a:t> ümumi məlumatlara transsərhəd daxil olma</a:t>
            </a:r>
            <a:endParaRPr lang="az" altLang="sr-Latn-RS" sz="2200" dirty="0">
              <a:solidFill>
                <a:schemeClr val="bg1"/>
              </a:solidFill>
              <a:latin typeface="Verdana" panose="020B0604030504040204" pitchFamily="34" charset="0"/>
              <a:ea typeface="Verdana" panose="020B0604030504040204" pitchFamily="34" charset="0"/>
              <a:cs typeface="Times New Roman" pitchFamily="18" charset="0"/>
            </a:endParaRPr>
          </a:p>
        </p:txBody>
      </p:sp>
    </p:spTree>
    <p:extLst>
      <p:ext uri="{BB962C8B-B14F-4D97-AF65-F5344CB8AC3E}">
        <p14:creationId xmlns:p14="http://schemas.microsoft.com/office/powerpoint/2010/main" val="412014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0-#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39"/>
                                        </p:tgtEl>
                                        <p:attrNameLst>
                                          <p:attrName>style.visibility</p:attrName>
                                        </p:attrNameLst>
                                      </p:cBhvr>
                                      <p:to>
                                        <p:strVal val="visible"/>
                                      </p:to>
                                    </p:set>
                                    <p:anim calcmode="lin" valueType="num">
                                      <p:cBhvr additive="base">
                                        <p:cTn id="12" dur="500" fill="hold"/>
                                        <p:tgtEl>
                                          <p:spTgt spid="39"/>
                                        </p:tgtEl>
                                        <p:attrNameLst>
                                          <p:attrName>ppt_x</p:attrName>
                                        </p:attrNameLst>
                                      </p:cBhvr>
                                      <p:tavLst>
                                        <p:tav tm="0">
                                          <p:val>
                                            <p:strVal val="0-#ppt_w/2"/>
                                          </p:val>
                                        </p:tav>
                                        <p:tav tm="100000">
                                          <p:val>
                                            <p:strVal val="#ppt_x"/>
                                          </p:val>
                                        </p:tav>
                                      </p:tavLst>
                                    </p:anim>
                                    <p:anim calcmode="lin" valueType="num">
                                      <p:cBhvr additive="base">
                                        <p:cTn id="13" dur="500" fill="hold"/>
                                        <p:tgtEl>
                                          <p:spTgt spid="39"/>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28"/>
                                        </p:tgtEl>
                                        <p:attrNameLst>
                                          <p:attrName>style.visibility</p:attrName>
                                        </p:attrNameLst>
                                      </p:cBhvr>
                                      <p:to>
                                        <p:strVal val="visible"/>
                                      </p:to>
                                    </p:set>
                                    <p:anim calcmode="lin" valueType="num">
                                      <p:cBhvr additive="base">
                                        <p:cTn id="18" dur="500" fill="hold"/>
                                        <p:tgtEl>
                                          <p:spTgt spid="28"/>
                                        </p:tgtEl>
                                        <p:attrNameLst>
                                          <p:attrName>ppt_x</p:attrName>
                                        </p:attrNameLst>
                                      </p:cBhvr>
                                      <p:tavLst>
                                        <p:tav tm="0">
                                          <p:val>
                                            <p:strVal val="0-#ppt_w/2"/>
                                          </p:val>
                                        </p:tav>
                                        <p:tav tm="100000">
                                          <p:val>
                                            <p:strVal val="#ppt_x"/>
                                          </p:val>
                                        </p:tav>
                                      </p:tavLst>
                                    </p:anim>
                                    <p:anim calcmode="lin" valueType="num">
                                      <p:cBhvr additive="base">
                                        <p:cTn id="19" dur="500" fill="hold"/>
                                        <p:tgtEl>
                                          <p:spTgt spid="28"/>
                                        </p:tgtEl>
                                        <p:attrNameLst>
                                          <p:attrName>ppt_y</p:attrName>
                                        </p:attrNameLst>
                                      </p:cBhvr>
                                      <p:tavLst>
                                        <p:tav tm="0">
                                          <p:val>
                                            <p:strVal val="#ppt_y"/>
                                          </p:val>
                                        </p:tav>
                                        <p:tav tm="100000">
                                          <p:val>
                                            <p:strVal val="#ppt_y"/>
                                          </p:val>
                                        </p:tav>
                                      </p:tavLst>
                                    </p:anim>
                                  </p:childTnLst>
                                </p:cTn>
                              </p:par>
                            </p:childTnLst>
                          </p:cTn>
                        </p:par>
                        <p:par>
                          <p:cTn id="20" fill="hold">
                            <p:stCondLst>
                              <p:cond delay="500"/>
                            </p:stCondLst>
                            <p:childTnLst>
                              <p:par>
                                <p:cTn id="21" presetID="2" presetClass="entr" presetSubtype="9"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750" fill="hold"/>
                                        <p:tgtEl>
                                          <p:spTgt spid="7"/>
                                        </p:tgtEl>
                                        <p:attrNameLst>
                                          <p:attrName>ppt_x</p:attrName>
                                        </p:attrNameLst>
                                      </p:cBhvr>
                                      <p:tavLst>
                                        <p:tav tm="0">
                                          <p:val>
                                            <p:strVal val="0-#ppt_w/2"/>
                                          </p:val>
                                        </p:tav>
                                        <p:tav tm="100000">
                                          <p:val>
                                            <p:strVal val="#ppt_x"/>
                                          </p:val>
                                        </p:tav>
                                      </p:tavLst>
                                    </p:anim>
                                    <p:anim calcmode="lin" valueType="num">
                                      <p:cBhvr additive="base">
                                        <p:cTn id="24" dur="750" fill="hold"/>
                                        <p:tgtEl>
                                          <p:spTgt spid="7"/>
                                        </p:tgtEl>
                                        <p:attrNameLst>
                                          <p:attrName>ppt_y</p:attrName>
                                        </p:attrNameLst>
                                      </p:cBhvr>
                                      <p:tavLst>
                                        <p:tav tm="0">
                                          <p:val>
                                            <p:strVal val="0-#ppt_h/2"/>
                                          </p:val>
                                        </p:tav>
                                        <p:tav tm="100000">
                                          <p:val>
                                            <p:strVal val="#ppt_y"/>
                                          </p:val>
                                        </p:tav>
                                      </p:tavLst>
                                    </p:anim>
                                  </p:childTnLst>
                                </p:cTn>
                              </p:par>
                            </p:childTnLst>
                          </p:cTn>
                        </p:par>
                        <p:par>
                          <p:cTn id="25" fill="hold">
                            <p:stCondLst>
                              <p:cond delay="1250"/>
                            </p:stCondLst>
                            <p:childTnLst>
                              <p:par>
                                <p:cTn id="26" presetID="2" presetClass="entr" presetSubtype="9" fill="hold" grpId="0" nodeType="after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750" fill="hold"/>
                                        <p:tgtEl>
                                          <p:spTgt spid="12"/>
                                        </p:tgtEl>
                                        <p:attrNameLst>
                                          <p:attrName>ppt_x</p:attrName>
                                        </p:attrNameLst>
                                      </p:cBhvr>
                                      <p:tavLst>
                                        <p:tav tm="0">
                                          <p:val>
                                            <p:strVal val="0-#ppt_w/2"/>
                                          </p:val>
                                        </p:tav>
                                        <p:tav tm="100000">
                                          <p:val>
                                            <p:strVal val="#ppt_x"/>
                                          </p:val>
                                        </p:tav>
                                      </p:tavLst>
                                    </p:anim>
                                    <p:anim calcmode="lin" valueType="num">
                                      <p:cBhvr additive="base">
                                        <p:cTn id="29" dur="75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0" nodeType="clickEffect">
                                  <p:stCondLst>
                                    <p:cond delay="0"/>
                                  </p:stCondLst>
                                  <p:childTnLst>
                                    <p:set>
                                      <p:cBhvr>
                                        <p:cTn id="33" dur="1" fill="hold">
                                          <p:stCondLst>
                                            <p:cond delay="0"/>
                                          </p:stCondLst>
                                        </p:cTn>
                                        <p:tgtEl>
                                          <p:spTgt spid="31"/>
                                        </p:tgtEl>
                                        <p:attrNameLst>
                                          <p:attrName>style.visibility</p:attrName>
                                        </p:attrNameLst>
                                      </p:cBhvr>
                                      <p:to>
                                        <p:strVal val="visible"/>
                                      </p:to>
                                    </p:set>
                                    <p:anim calcmode="lin" valueType="num">
                                      <p:cBhvr additive="base">
                                        <p:cTn id="34" dur="500" fill="hold"/>
                                        <p:tgtEl>
                                          <p:spTgt spid="31"/>
                                        </p:tgtEl>
                                        <p:attrNameLst>
                                          <p:attrName>ppt_x</p:attrName>
                                        </p:attrNameLst>
                                      </p:cBhvr>
                                      <p:tavLst>
                                        <p:tav tm="0">
                                          <p:val>
                                            <p:strVal val="0-#ppt_w/2"/>
                                          </p:val>
                                        </p:tav>
                                        <p:tav tm="100000">
                                          <p:val>
                                            <p:strVal val="#ppt_x"/>
                                          </p:val>
                                        </p:tav>
                                      </p:tavLst>
                                    </p:anim>
                                    <p:anim calcmode="lin" valueType="num">
                                      <p:cBhvr additive="base">
                                        <p:cTn id="35" dur="500" fill="hold"/>
                                        <p:tgtEl>
                                          <p:spTgt spid="31"/>
                                        </p:tgtEl>
                                        <p:attrNameLst>
                                          <p:attrName>ppt_y</p:attrName>
                                        </p:attrNameLst>
                                      </p:cBhvr>
                                      <p:tavLst>
                                        <p:tav tm="0">
                                          <p:val>
                                            <p:strVal val="#ppt_y"/>
                                          </p:val>
                                        </p:tav>
                                        <p:tav tm="100000">
                                          <p:val>
                                            <p:strVal val="#ppt_y"/>
                                          </p:val>
                                        </p:tav>
                                      </p:tavLst>
                                    </p:anim>
                                  </p:childTnLst>
                                </p:cTn>
                              </p:par>
                            </p:childTnLst>
                          </p:cTn>
                        </p:par>
                        <p:par>
                          <p:cTn id="36" fill="hold">
                            <p:stCondLst>
                              <p:cond delay="500"/>
                            </p:stCondLst>
                            <p:childTnLst>
                              <p:par>
                                <p:cTn id="37" presetID="2" presetClass="entr" presetSubtype="3" fill="hold" nodeType="afterEffect">
                                  <p:stCondLst>
                                    <p:cond delay="0"/>
                                  </p:stCondLst>
                                  <p:childTnLst>
                                    <p:set>
                                      <p:cBhvr>
                                        <p:cTn id="38" dur="1" fill="hold">
                                          <p:stCondLst>
                                            <p:cond delay="0"/>
                                          </p:stCondLst>
                                        </p:cTn>
                                        <p:tgtEl>
                                          <p:spTgt spid="21"/>
                                        </p:tgtEl>
                                        <p:attrNameLst>
                                          <p:attrName>style.visibility</p:attrName>
                                        </p:attrNameLst>
                                      </p:cBhvr>
                                      <p:to>
                                        <p:strVal val="visible"/>
                                      </p:to>
                                    </p:set>
                                    <p:anim calcmode="lin" valueType="num">
                                      <p:cBhvr additive="base">
                                        <p:cTn id="39" dur="750" fill="hold"/>
                                        <p:tgtEl>
                                          <p:spTgt spid="21"/>
                                        </p:tgtEl>
                                        <p:attrNameLst>
                                          <p:attrName>ppt_x</p:attrName>
                                        </p:attrNameLst>
                                      </p:cBhvr>
                                      <p:tavLst>
                                        <p:tav tm="0">
                                          <p:val>
                                            <p:strVal val="1+#ppt_w/2"/>
                                          </p:val>
                                        </p:tav>
                                        <p:tav tm="100000">
                                          <p:val>
                                            <p:strVal val="#ppt_x"/>
                                          </p:val>
                                        </p:tav>
                                      </p:tavLst>
                                    </p:anim>
                                    <p:anim calcmode="lin" valueType="num">
                                      <p:cBhvr additive="base">
                                        <p:cTn id="40" dur="750" fill="hold"/>
                                        <p:tgtEl>
                                          <p:spTgt spid="21"/>
                                        </p:tgtEl>
                                        <p:attrNameLst>
                                          <p:attrName>ppt_y</p:attrName>
                                        </p:attrNameLst>
                                      </p:cBhvr>
                                      <p:tavLst>
                                        <p:tav tm="0">
                                          <p:val>
                                            <p:strVal val="0-#ppt_h/2"/>
                                          </p:val>
                                        </p:tav>
                                        <p:tav tm="100000">
                                          <p:val>
                                            <p:strVal val="#ppt_y"/>
                                          </p:val>
                                        </p:tav>
                                      </p:tavLst>
                                    </p:anim>
                                  </p:childTnLst>
                                </p:cTn>
                              </p:par>
                            </p:childTnLst>
                          </p:cTn>
                        </p:par>
                        <p:par>
                          <p:cTn id="41" fill="hold">
                            <p:stCondLst>
                              <p:cond delay="1250"/>
                            </p:stCondLst>
                            <p:childTnLst>
                              <p:par>
                                <p:cTn id="42" presetID="2" presetClass="entr" presetSubtype="3" fill="hold" nodeType="afterEffect">
                                  <p:stCondLst>
                                    <p:cond delay="0"/>
                                  </p:stCondLst>
                                  <p:childTnLst>
                                    <p:set>
                                      <p:cBhvr>
                                        <p:cTn id="43" dur="1" fill="hold">
                                          <p:stCondLst>
                                            <p:cond delay="0"/>
                                          </p:stCondLst>
                                        </p:cTn>
                                        <p:tgtEl>
                                          <p:spTgt spid="43">
                                            <p:txEl>
                                              <p:pRg st="0" end="0"/>
                                            </p:txEl>
                                          </p:spTgt>
                                        </p:tgtEl>
                                        <p:attrNameLst>
                                          <p:attrName>style.visibility</p:attrName>
                                        </p:attrNameLst>
                                      </p:cBhvr>
                                      <p:to>
                                        <p:strVal val="visible"/>
                                      </p:to>
                                    </p:set>
                                    <p:anim calcmode="lin" valueType="num">
                                      <p:cBhvr additive="base">
                                        <p:cTn id="44" dur="750" fill="hold"/>
                                        <p:tgtEl>
                                          <p:spTgt spid="43">
                                            <p:txEl>
                                              <p:pRg st="0" end="0"/>
                                            </p:txEl>
                                          </p:spTgt>
                                        </p:tgtEl>
                                        <p:attrNameLst>
                                          <p:attrName>ppt_x</p:attrName>
                                        </p:attrNameLst>
                                      </p:cBhvr>
                                      <p:tavLst>
                                        <p:tav tm="0">
                                          <p:val>
                                            <p:strVal val="1+#ppt_w/2"/>
                                          </p:val>
                                        </p:tav>
                                        <p:tav tm="100000">
                                          <p:val>
                                            <p:strVal val="#ppt_x"/>
                                          </p:val>
                                        </p:tav>
                                      </p:tavLst>
                                    </p:anim>
                                    <p:anim calcmode="lin" valueType="num">
                                      <p:cBhvr additive="base">
                                        <p:cTn id="45" dur="750" fill="hold"/>
                                        <p:tgtEl>
                                          <p:spTgt spid="4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3" fill="hold" grpId="0" nodeType="clickEffect">
                                  <p:stCondLst>
                                    <p:cond delay="0"/>
                                  </p:stCondLst>
                                  <p:childTnLst>
                                    <p:set>
                                      <p:cBhvr>
                                        <p:cTn id="49" dur="1" fill="hold">
                                          <p:stCondLst>
                                            <p:cond delay="0"/>
                                          </p:stCondLst>
                                        </p:cTn>
                                        <p:tgtEl>
                                          <p:spTgt spid="29"/>
                                        </p:tgtEl>
                                        <p:attrNameLst>
                                          <p:attrName>style.visibility</p:attrName>
                                        </p:attrNameLst>
                                      </p:cBhvr>
                                      <p:to>
                                        <p:strVal val="visible"/>
                                      </p:to>
                                    </p:set>
                                    <p:anim calcmode="lin" valueType="num">
                                      <p:cBhvr additive="base">
                                        <p:cTn id="50" dur="500" fill="hold"/>
                                        <p:tgtEl>
                                          <p:spTgt spid="29"/>
                                        </p:tgtEl>
                                        <p:attrNameLst>
                                          <p:attrName>ppt_x</p:attrName>
                                        </p:attrNameLst>
                                      </p:cBhvr>
                                      <p:tavLst>
                                        <p:tav tm="0">
                                          <p:val>
                                            <p:strVal val="1+#ppt_w/2"/>
                                          </p:val>
                                        </p:tav>
                                        <p:tav tm="100000">
                                          <p:val>
                                            <p:strVal val="#ppt_x"/>
                                          </p:val>
                                        </p:tav>
                                      </p:tavLst>
                                    </p:anim>
                                    <p:anim calcmode="lin" valueType="num">
                                      <p:cBhvr additive="base">
                                        <p:cTn id="51" dur="500" fill="hold"/>
                                        <p:tgtEl>
                                          <p:spTgt spid="29"/>
                                        </p:tgtEl>
                                        <p:attrNameLst>
                                          <p:attrName>ppt_y</p:attrName>
                                        </p:attrNameLst>
                                      </p:cBhvr>
                                      <p:tavLst>
                                        <p:tav tm="0">
                                          <p:val>
                                            <p:strVal val="0-#ppt_h/2"/>
                                          </p:val>
                                        </p:tav>
                                        <p:tav tm="100000">
                                          <p:val>
                                            <p:strVal val="#ppt_y"/>
                                          </p:val>
                                        </p:tav>
                                      </p:tavLst>
                                    </p:anim>
                                  </p:childTnLst>
                                </p:cTn>
                              </p:par>
                            </p:childTnLst>
                          </p:cTn>
                        </p:par>
                        <p:par>
                          <p:cTn id="52" fill="hold">
                            <p:stCondLst>
                              <p:cond delay="500"/>
                            </p:stCondLst>
                            <p:childTnLst>
                              <p:par>
                                <p:cTn id="53" presetID="2" presetClass="entr" presetSubtype="8" fill="hold" nodeType="afterEffect">
                                  <p:stCondLst>
                                    <p:cond delay="0"/>
                                  </p:stCondLst>
                                  <p:childTnLst>
                                    <p:set>
                                      <p:cBhvr>
                                        <p:cTn id="54" dur="1" fill="hold">
                                          <p:stCondLst>
                                            <p:cond delay="0"/>
                                          </p:stCondLst>
                                        </p:cTn>
                                        <p:tgtEl>
                                          <p:spTgt spid="25"/>
                                        </p:tgtEl>
                                        <p:attrNameLst>
                                          <p:attrName>style.visibility</p:attrName>
                                        </p:attrNameLst>
                                      </p:cBhvr>
                                      <p:to>
                                        <p:strVal val="visible"/>
                                      </p:to>
                                    </p:set>
                                    <p:anim calcmode="lin" valueType="num">
                                      <p:cBhvr additive="base">
                                        <p:cTn id="55" dur="750" fill="hold"/>
                                        <p:tgtEl>
                                          <p:spTgt spid="25"/>
                                        </p:tgtEl>
                                        <p:attrNameLst>
                                          <p:attrName>ppt_x</p:attrName>
                                        </p:attrNameLst>
                                      </p:cBhvr>
                                      <p:tavLst>
                                        <p:tav tm="0">
                                          <p:val>
                                            <p:strVal val="0-#ppt_w/2"/>
                                          </p:val>
                                        </p:tav>
                                        <p:tav tm="100000">
                                          <p:val>
                                            <p:strVal val="#ppt_x"/>
                                          </p:val>
                                        </p:tav>
                                      </p:tavLst>
                                    </p:anim>
                                    <p:anim calcmode="lin" valueType="num">
                                      <p:cBhvr additive="base">
                                        <p:cTn id="56" dur="750" fill="hold"/>
                                        <p:tgtEl>
                                          <p:spTgt spid="25"/>
                                        </p:tgtEl>
                                        <p:attrNameLst>
                                          <p:attrName>ppt_y</p:attrName>
                                        </p:attrNameLst>
                                      </p:cBhvr>
                                      <p:tavLst>
                                        <p:tav tm="0">
                                          <p:val>
                                            <p:strVal val="#ppt_y"/>
                                          </p:val>
                                        </p:tav>
                                        <p:tav tm="100000">
                                          <p:val>
                                            <p:strVal val="#ppt_y"/>
                                          </p:val>
                                        </p:tav>
                                      </p:tavLst>
                                    </p:anim>
                                  </p:childTnLst>
                                </p:cTn>
                              </p:par>
                            </p:childTnLst>
                          </p:cTn>
                        </p:par>
                        <p:par>
                          <p:cTn id="57" fill="hold">
                            <p:stCondLst>
                              <p:cond delay="1250"/>
                            </p:stCondLst>
                            <p:childTnLst>
                              <p:par>
                                <p:cTn id="58" presetID="2" presetClass="entr" presetSubtype="8" fill="hold" nodeType="afterEffect">
                                  <p:stCondLst>
                                    <p:cond delay="0"/>
                                  </p:stCondLst>
                                  <p:childTnLst>
                                    <p:set>
                                      <p:cBhvr>
                                        <p:cTn id="59" dur="1" fill="hold">
                                          <p:stCondLst>
                                            <p:cond delay="0"/>
                                          </p:stCondLst>
                                        </p:cTn>
                                        <p:tgtEl>
                                          <p:spTgt spid="45">
                                            <p:txEl>
                                              <p:pRg st="1" end="1"/>
                                            </p:txEl>
                                          </p:spTgt>
                                        </p:tgtEl>
                                        <p:attrNameLst>
                                          <p:attrName>style.visibility</p:attrName>
                                        </p:attrNameLst>
                                      </p:cBhvr>
                                      <p:to>
                                        <p:strVal val="visible"/>
                                      </p:to>
                                    </p:set>
                                    <p:anim calcmode="lin" valueType="num">
                                      <p:cBhvr additive="base">
                                        <p:cTn id="60" dur="750" fill="hold"/>
                                        <p:tgtEl>
                                          <p:spTgt spid="45">
                                            <p:txEl>
                                              <p:pRg st="1" end="1"/>
                                            </p:txEl>
                                          </p:spTgt>
                                        </p:tgtEl>
                                        <p:attrNameLst>
                                          <p:attrName>ppt_x</p:attrName>
                                        </p:attrNameLst>
                                      </p:cBhvr>
                                      <p:tavLst>
                                        <p:tav tm="0">
                                          <p:val>
                                            <p:strVal val="0-#ppt_w/2"/>
                                          </p:val>
                                        </p:tav>
                                        <p:tav tm="100000">
                                          <p:val>
                                            <p:strVal val="#ppt_x"/>
                                          </p:val>
                                        </p:tav>
                                      </p:tavLst>
                                    </p:anim>
                                    <p:anim calcmode="lin" valueType="num">
                                      <p:cBhvr additive="base">
                                        <p:cTn id="61" dur="750" fill="hold"/>
                                        <p:tgtEl>
                                          <p:spTgt spid="45">
                                            <p:txEl>
                                              <p:pRg st="1" end="1"/>
                                            </p:txEl>
                                          </p:spTgt>
                                        </p:tgtEl>
                                        <p:attrNameLst>
                                          <p:attrName>ppt_y</p:attrName>
                                        </p:attrNameLst>
                                      </p:cBhvr>
                                      <p:tavLst>
                                        <p:tav tm="0">
                                          <p:val>
                                            <p:strVal val="#ppt_y"/>
                                          </p:val>
                                        </p:tav>
                                        <p:tav tm="100000">
                                          <p:val>
                                            <p:strVal val="#ppt_y"/>
                                          </p:val>
                                        </p:tav>
                                      </p:tavLst>
                                    </p:anim>
                                  </p:childTnLst>
                                </p:cTn>
                              </p:par>
                            </p:childTnLst>
                          </p:cTn>
                        </p:par>
                        <p:par>
                          <p:cTn id="62" fill="hold">
                            <p:stCondLst>
                              <p:cond delay="2000"/>
                            </p:stCondLst>
                            <p:childTnLst>
                              <p:par>
                                <p:cTn id="63" presetID="2" presetClass="entr" presetSubtype="8" fill="hold" nodeType="afterEffect">
                                  <p:stCondLst>
                                    <p:cond delay="0"/>
                                  </p:stCondLst>
                                  <p:childTnLst>
                                    <p:set>
                                      <p:cBhvr>
                                        <p:cTn id="64" dur="1" fill="hold">
                                          <p:stCondLst>
                                            <p:cond delay="0"/>
                                          </p:stCondLst>
                                        </p:cTn>
                                        <p:tgtEl>
                                          <p:spTgt spid="45">
                                            <p:txEl>
                                              <p:pRg st="2" end="2"/>
                                            </p:txEl>
                                          </p:spTgt>
                                        </p:tgtEl>
                                        <p:attrNameLst>
                                          <p:attrName>style.visibility</p:attrName>
                                        </p:attrNameLst>
                                      </p:cBhvr>
                                      <p:to>
                                        <p:strVal val="visible"/>
                                      </p:to>
                                    </p:set>
                                    <p:anim calcmode="lin" valueType="num">
                                      <p:cBhvr additive="base">
                                        <p:cTn id="65" dur="750" fill="hold"/>
                                        <p:tgtEl>
                                          <p:spTgt spid="45">
                                            <p:txEl>
                                              <p:pRg st="2" end="2"/>
                                            </p:txEl>
                                          </p:spTgt>
                                        </p:tgtEl>
                                        <p:attrNameLst>
                                          <p:attrName>ppt_x</p:attrName>
                                        </p:attrNameLst>
                                      </p:cBhvr>
                                      <p:tavLst>
                                        <p:tav tm="0">
                                          <p:val>
                                            <p:strVal val="0-#ppt_w/2"/>
                                          </p:val>
                                        </p:tav>
                                        <p:tav tm="100000">
                                          <p:val>
                                            <p:strVal val="#ppt_x"/>
                                          </p:val>
                                        </p:tav>
                                      </p:tavLst>
                                    </p:anim>
                                    <p:anim calcmode="lin" valueType="num">
                                      <p:cBhvr additive="base">
                                        <p:cTn id="66" dur="750" fill="hold"/>
                                        <p:tgtEl>
                                          <p:spTgt spid="4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8" fill="hold" grpId="0" nodeType="clickEffect">
                                  <p:stCondLst>
                                    <p:cond delay="0"/>
                                  </p:stCondLst>
                                  <p:childTnLst>
                                    <p:set>
                                      <p:cBhvr>
                                        <p:cTn id="70" dur="1" fill="hold">
                                          <p:stCondLst>
                                            <p:cond delay="0"/>
                                          </p:stCondLst>
                                        </p:cTn>
                                        <p:tgtEl>
                                          <p:spTgt spid="33"/>
                                        </p:tgtEl>
                                        <p:attrNameLst>
                                          <p:attrName>style.visibility</p:attrName>
                                        </p:attrNameLst>
                                      </p:cBhvr>
                                      <p:to>
                                        <p:strVal val="visible"/>
                                      </p:to>
                                    </p:set>
                                    <p:anim calcmode="lin" valueType="num">
                                      <p:cBhvr additive="base">
                                        <p:cTn id="71" dur="500" fill="hold"/>
                                        <p:tgtEl>
                                          <p:spTgt spid="33"/>
                                        </p:tgtEl>
                                        <p:attrNameLst>
                                          <p:attrName>ppt_x</p:attrName>
                                        </p:attrNameLst>
                                      </p:cBhvr>
                                      <p:tavLst>
                                        <p:tav tm="0">
                                          <p:val>
                                            <p:strVal val="0-#ppt_w/2"/>
                                          </p:val>
                                        </p:tav>
                                        <p:tav tm="100000">
                                          <p:val>
                                            <p:strVal val="#ppt_x"/>
                                          </p:val>
                                        </p:tav>
                                      </p:tavLst>
                                    </p:anim>
                                    <p:anim calcmode="lin" valueType="num">
                                      <p:cBhvr additive="base">
                                        <p:cTn id="72" dur="500" fill="hold"/>
                                        <p:tgtEl>
                                          <p:spTgt spid="33"/>
                                        </p:tgtEl>
                                        <p:attrNameLst>
                                          <p:attrName>ppt_y</p:attrName>
                                        </p:attrNameLst>
                                      </p:cBhvr>
                                      <p:tavLst>
                                        <p:tav tm="0">
                                          <p:val>
                                            <p:strVal val="#ppt_y"/>
                                          </p:val>
                                        </p:tav>
                                        <p:tav tm="100000">
                                          <p:val>
                                            <p:strVal val="#ppt_y"/>
                                          </p:val>
                                        </p:tav>
                                      </p:tavLst>
                                    </p:anim>
                                  </p:childTnLst>
                                </p:cTn>
                              </p:par>
                            </p:childTnLst>
                          </p:cTn>
                        </p:par>
                        <p:par>
                          <p:cTn id="73" fill="hold">
                            <p:stCondLst>
                              <p:cond delay="500"/>
                            </p:stCondLst>
                            <p:childTnLst>
                              <p:par>
                                <p:cTn id="74" presetID="45" presetClass="entr" presetSubtype="0" fill="hold" nodeType="afterEffect">
                                  <p:stCondLst>
                                    <p:cond delay="0"/>
                                  </p:stCondLst>
                                  <p:childTnLst>
                                    <p:set>
                                      <p:cBhvr>
                                        <p:cTn id="75" dur="1" fill="hold">
                                          <p:stCondLst>
                                            <p:cond delay="0"/>
                                          </p:stCondLst>
                                        </p:cTn>
                                        <p:tgtEl>
                                          <p:spTgt spid="23"/>
                                        </p:tgtEl>
                                        <p:attrNameLst>
                                          <p:attrName>style.visibility</p:attrName>
                                        </p:attrNameLst>
                                      </p:cBhvr>
                                      <p:to>
                                        <p:strVal val="visible"/>
                                      </p:to>
                                    </p:set>
                                    <p:animEffect transition="in" filter="fade">
                                      <p:cBhvr>
                                        <p:cTn id="76" dur="2000"/>
                                        <p:tgtEl>
                                          <p:spTgt spid="23"/>
                                        </p:tgtEl>
                                      </p:cBhvr>
                                    </p:animEffect>
                                    <p:anim calcmode="lin" valueType="num">
                                      <p:cBhvr>
                                        <p:cTn id="77" dur="2000" fill="hold"/>
                                        <p:tgtEl>
                                          <p:spTgt spid="23"/>
                                        </p:tgtEl>
                                        <p:attrNameLst>
                                          <p:attrName>ppt_w</p:attrName>
                                        </p:attrNameLst>
                                      </p:cBhvr>
                                      <p:tavLst>
                                        <p:tav tm="0" fmla="#ppt_w*sin(2.5*pi*$)">
                                          <p:val>
                                            <p:fltVal val="0"/>
                                          </p:val>
                                        </p:tav>
                                        <p:tav tm="100000">
                                          <p:val>
                                            <p:fltVal val="1"/>
                                          </p:val>
                                        </p:tav>
                                      </p:tavLst>
                                    </p:anim>
                                    <p:anim calcmode="lin" valueType="num">
                                      <p:cBhvr>
                                        <p:cTn id="78" dur="2000" fill="hold"/>
                                        <p:tgtEl>
                                          <p:spTgt spid="23"/>
                                        </p:tgtEl>
                                        <p:attrNameLst>
                                          <p:attrName>ppt_h</p:attrName>
                                        </p:attrNameLst>
                                      </p:cBhvr>
                                      <p:tavLst>
                                        <p:tav tm="0">
                                          <p:val>
                                            <p:strVal val="#ppt_h"/>
                                          </p:val>
                                        </p:tav>
                                        <p:tav tm="100000">
                                          <p:val>
                                            <p:strVal val="#ppt_h"/>
                                          </p:val>
                                        </p:tav>
                                      </p:tavLst>
                                    </p:anim>
                                  </p:childTnLst>
                                </p:cTn>
                              </p:par>
                            </p:childTnLst>
                          </p:cTn>
                        </p:par>
                        <p:par>
                          <p:cTn id="79" fill="hold">
                            <p:stCondLst>
                              <p:cond delay="2500"/>
                            </p:stCondLst>
                            <p:childTnLst>
                              <p:par>
                                <p:cTn id="80" presetID="45" presetClass="entr" presetSubtype="0" fill="hold" grpId="0" nodeType="afterEffect">
                                  <p:stCondLst>
                                    <p:cond delay="0"/>
                                  </p:stCondLst>
                                  <p:childTnLst>
                                    <p:set>
                                      <p:cBhvr>
                                        <p:cTn id="81" dur="1" fill="hold">
                                          <p:stCondLst>
                                            <p:cond delay="0"/>
                                          </p:stCondLst>
                                        </p:cTn>
                                        <p:tgtEl>
                                          <p:spTgt spid="47"/>
                                        </p:tgtEl>
                                        <p:attrNameLst>
                                          <p:attrName>style.visibility</p:attrName>
                                        </p:attrNameLst>
                                      </p:cBhvr>
                                      <p:to>
                                        <p:strVal val="visible"/>
                                      </p:to>
                                    </p:set>
                                    <p:animEffect transition="in" filter="fade">
                                      <p:cBhvr>
                                        <p:cTn id="82" dur="2000"/>
                                        <p:tgtEl>
                                          <p:spTgt spid="47"/>
                                        </p:tgtEl>
                                      </p:cBhvr>
                                    </p:animEffect>
                                    <p:anim calcmode="lin" valueType="num">
                                      <p:cBhvr>
                                        <p:cTn id="83" dur="2000" fill="hold"/>
                                        <p:tgtEl>
                                          <p:spTgt spid="47"/>
                                        </p:tgtEl>
                                        <p:attrNameLst>
                                          <p:attrName>ppt_w</p:attrName>
                                        </p:attrNameLst>
                                      </p:cBhvr>
                                      <p:tavLst>
                                        <p:tav tm="0" fmla="#ppt_w*sin(2.5*pi*$)">
                                          <p:val>
                                            <p:fltVal val="0"/>
                                          </p:val>
                                        </p:tav>
                                        <p:tav tm="100000">
                                          <p:val>
                                            <p:fltVal val="1"/>
                                          </p:val>
                                        </p:tav>
                                      </p:tavLst>
                                    </p:anim>
                                    <p:anim calcmode="lin" valueType="num">
                                      <p:cBhvr>
                                        <p:cTn id="84" dur="2000" fill="hold"/>
                                        <p:tgtEl>
                                          <p:spTgt spid="47"/>
                                        </p:tgtEl>
                                        <p:attrNameLst>
                                          <p:attrName>ppt_h</p:attrName>
                                        </p:attrNameLst>
                                      </p:cBhvr>
                                      <p:tavLst>
                                        <p:tav tm="0">
                                          <p:val>
                                            <p:strVal val="#ppt_h"/>
                                          </p:val>
                                        </p:tav>
                                        <p:tav tm="100000">
                                          <p:val>
                                            <p:strVal val="#ppt_h"/>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8" fill="hold" grpId="0" nodeType="clickEffect">
                                  <p:stCondLst>
                                    <p:cond delay="0"/>
                                  </p:stCondLst>
                                  <p:childTnLst>
                                    <p:set>
                                      <p:cBhvr>
                                        <p:cTn id="88" dur="1" fill="hold">
                                          <p:stCondLst>
                                            <p:cond delay="0"/>
                                          </p:stCondLst>
                                        </p:cTn>
                                        <p:tgtEl>
                                          <p:spTgt spid="35"/>
                                        </p:tgtEl>
                                        <p:attrNameLst>
                                          <p:attrName>style.visibility</p:attrName>
                                        </p:attrNameLst>
                                      </p:cBhvr>
                                      <p:to>
                                        <p:strVal val="visible"/>
                                      </p:to>
                                    </p:set>
                                    <p:anim calcmode="lin" valueType="num">
                                      <p:cBhvr additive="base">
                                        <p:cTn id="89" dur="500" fill="hold"/>
                                        <p:tgtEl>
                                          <p:spTgt spid="35"/>
                                        </p:tgtEl>
                                        <p:attrNameLst>
                                          <p:attrName>ppt_x</p:attrName>
                                        </p:attrNameLst>
                                      </p:cBhvr>
                                      <p:tavLst>
                                        <p:tav tm="0">
                                          <p:val>
                                            <p:strVal val="0-#ppt_w/2"/>
                                          </p:val>
                                        </p:tav>
                                        <p:tav tm="100000">
                                          <p:val>
                                            <p:strVal val="#ppt_x"/>
                                          </p:val>
                                        </p:tav>
                                      </p:tavLst>
                                    </p:anim>
                                    <p:anim calcmode="lin" valueType="num">
                                      <p:cBhvr additive="base">
                                        <p:cTn id="90" dur="500" fill="hold"/>
                                        <p:tgtEl>
                                          <p:spTgt spid="35"/>
                                        </p:tgtEl>
                                        <p:attrNameLst>
                                          <p:attrName>ppt_y</p:attrName>
                                        </p:attrNameLst>
                                      </p:cBhvr>
                                      <p:tavLst>
                                        <p:tav tm="0">
                                          <p:val>
                                            <p:strVal val="#ppt_y"/>
                                          </p:val>
                                        </p:tav>
                                        <p:tav tm="100000">
                                          <p:val>
                                            <p:strVal val="#ppt_y"/>
                                          </p:val>
                                        </p:tav>
                                      </p:tavLst>
                                    </p:anim>
                                  </p:childTnLst>
                                </p:cTn>
                              </p:par>
                            </p:childTnLst>
                          </p:cTn>
                        </p:par>
                        <p:par>
                          <p:cTn id="91" fill="hold">
                            <p:stCondLst>
                              <p:cond delay="500"/>
                            </p:stCondLst>
                            <p:childTnLst>
                              <p:par>
                                <p:cTn id="92" presetID="2" presetClass="entr" presetSubtype="6" fill="hold" nodeType="afterEffect">
                                  <p:stCondLst>
                                    <p:cond delay="0"/>
                                  </p:stCondLst>
                                  <p:childTnLst>
                                    <p:set>
                                      <p:cBhvr>
                                        <p:cTn id="93" dur="1" fill="hold">
                                          <p:stCondLst>
                                            <p:cond delay="0"/>
                                          </p:stCondLst>
                                        </p:cTn>
                                        <p:tgtEl>
                                          <p:spTgt spid="51"/>
                                        </p:tgtEl>
                                        <p:attrNameLst>
                                          <p:attrName>style.visibility</p:attrName>
                                        </p:attrNameLst>
                                      </p:cBhvr>
                                      <p:to>
                                        <p:strVal val="visible"/>
                                      </p:to>
                                    </p:set>
                                    <p:anim calcmode="lin" valueType="num">
                                      <p:cBhvr additive="base">
                                        <p:cTn id="94" dur="750" fill="hold"/>
                                        <p:tgtEl>
                                          <p:spTgt spid="51"/>
                                        </p:tgtEl>
                                        <p:attrNameLst>
                                          <p:attrName>ppt_x</p:attrName>
                                        </p:attrNameLst>
                                      </p:cBhvr>
                                      <p:tavLst>
                                        <p:tav tm="0">
                                          <p:val>
                                            <p:strVal val="1+#ppt_w/2"/>
                                          </p:val>
                                        </p:tav>
                                        <p:tav tm="100000">
                                          <p:val>
                                            <p:strVal val="#ppt_x"/>
                                          </p:val>
                                        </p:tav>
                                      </p:tavLst>
                                    </p:anim>
                                    <p:anim calcmode="lin" valueType="num">
                                      <p:cBhvr additive="base">
                                        <p:cTn id="95" dur="750" fill="hold"/>
                                        <p:tgtEl>
                                          <p:spTgt spid="51"/>
                                        </p:tgtEl>
                                        <p:attrNameLst>
                                          <p:attrName>ppt_y</p:attrName>
                                        </p:attrNameLst>
                                      </p:cBhvr>
                                      <p:tavLst>
                                        <p:tav tm="0">
                                          <p:val>
                                            <p:strVal val="1+#ppt_h/2"/>
                                          </p:val>
                                        </p:tav>
                                        <p:tav tm="100000">
                                          <p:val>
                                            <p:strVal val="#ppt_y"/>
                                          </p:val>
                                        </p:tav>
                                      </p:tavLst>
                                    </p:anim>
                                  </p:childTnLst>
                                </p:cTn>
                              </p:par>
                            </p:childTnLst>
                          </p:cTn>
                        </p:par>
                        <p:par>
                          <p:cTn id="96" fill="hold">
                            <p:stCondLst>
                              <p:cond delay="1250"/>
                            </p:stCondLst>
                            <p:childTnLst>
                              <p:par>
                                <p:cTn id="97" presetID="2" presetClass="entr" presetSubtype="6" fill="hold" grpId="0" nodeType="afterEffect">
                                  <p:stCondLst>
                                    <p:cond delay="0"/>
                                  </p:stCondLst>
                                  <p:childTnLst>
                                    <p:set>
                                      <p:cBhvr>
                                        <p:cTn id="98" dur="1" fill="hold">
                                          <p:stCondLst>
                                            <p:cond delay="0"/>
                                          </p:stCondLst>
                                        </p:cTn>
                                        <p:tgtEl>
                                          <p:spTgt spid="49"/>
                                        </p:tgtEl>
                                        <p:attrNameLst>
                                          <p:attrName>style.visibility</p:attrName>
                                        </p:attrNameLst>
                                      </p:cBhvr>
                                      <p:to>
                                        <p:strVal val="visible"/>
                                      </p:to>
                                    </p:set>
                                    <p:anim calcmode="lin" valueType="num">
                                      <p:cBhvr additive="base">
                                        <p:cTn id="99" dur="750" fill="hold"/>
                                        <p:tgtEl>
                                          <p:spTgt spid="49"/>
                                        </p:tgtEl>
                                        <p:attrNameLst>
                                          <p:attrName>ppt_x</p:attrName>
                                        </p:attrNameLst>
                                      </p:cBhvr>
                                      <p:tavLst>
                                        <p:tav tm="0">
                                          <p:val>
                                            <p:strVal val="1+#ppt_w/2"/>
                                          </p:val>
                                        </p:tav>
                                        <p:tav tm="100000">
                                          <p:val>
                                            <p:strVal val="#ppt_x"/>
                                          </p:val>
                                        </p:tav>
                                      </p:tavLst>
                                    </p:anim>
                                    <p:anim calcmode="lin" valueType="num">
                                      <p:cBhvr additive="base">
                                        <p:cTn id="100" dur="75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6" fill="hold" grpId="0" nodeType="clickEffect">
                                  <p:stCondLst>
                                    <p:cond delay="0"/>
                                  </p:stCondLst>
                                  <p:childTnLst>
                                    <p:set>
                                      <p:cBhvr>
                                        <p:cTn id="104" dur="1" fill="hold">
                                          <p:stCondLst>
                                            <p:cond delay="0"/>
                                          </p:stCondLst>
                                        </p:cTn>
                                        <p:tgtEl>
                                          <p:spTgt spid="57"/>
                                        </p:tgtEl>
                                        <p:attrNameLst>
                                          <p:attrName>style.visibility</p:attrName>
                                        </p:attrNameLst>
                                      </p:cBhvr>
                                      <p:to>
                                        <p:strVal val="visible"/>
                                      </p:to>
                                    </p:set>
                                    <p:anim calcmode="lin" valueType="num">
                                      <p:cBhvr additive="base">
                                        <p:cTn id="105" dur="500" fill="hold"/>
                                        <p:tgtEl>
                                          <p:spTgt spid="57"/>
                                        </p:tgtEl>
                                        <p:attrNameLst>
                                          <p:attrName>ppt_x</p:attrName>
                                        </p:attrNameLst>
                                      </p:cBhvr>
                                      <p:tavLst>
                                        <p:tav tm="0">
                                          <p:val>
                                            <p:strVal val="1+#ppt_w/2"/>
                                          </p:val>
                                        </p:tav>
                                        <p:tav tm="100000">
                                          <p:val>
                                            <p:strVal val="#ppt_x"/>
                                          </p:val>
                                        </p:tav>
                                      </p:tavLst>
                                    </p:anim>
                                    <p:anim calcmode="lin" valueType="num">
                                      <p:cBhvr additive="base">
                                        <p:cTn id="106" dur="500" fill="hold"/>
                                        <p:tgtEl>
                                          <p:spTgt spid="5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8" grpId="0" animBg="1"/>
      <p:bldP spid="29" grpId="0" animBg="1"/>
      <p:bldP spid="31" grpId="0" animBg="1"/>
      <p:bldP spid="33" grpId="0" animBg="1"/>
      <p:bldP spid="35" grpId="0" animBg="1"/>
      <p:bldP spid="39" grpId="0"/>
      <p:bldP spid="47" grpId="0"/>
      <p:bldP spid="49" grpId="0"/>
      <p:bldP spid="57"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6" name="Slide Number Placeholder 1">
            <a:extLst>
              <a:ext uri="{FF2B5EF4-FFF2-40B4-BE49-F238E27FC236}">
                <a16:creationId xmlns="" xmlns:a16="http://schemas.microsoft.com/office/drawing/2014/main" id="{FCCF9CF1-5DED-49B5-B1AB-9E4EC6A17C69}"/>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48</a:t>
            </a:fld>
            <a:endParaRPr lang="az" dirty="0"/>
          </a:p>
        </p:txBody>
      </p:sp>
      <p:sp>
        <p:nvSpPr>
          <p:cNvPr id="8" name="TextBox 7">
            <a:extLst>
              <a:ext uri="{FF2B5EF4-FFF2-40B4-BE49-F238E27FC236}">
                <a16:creationId xmlns="" xmlns:a16="http://schemas.microsoft.com/office/drawing/2014/main" id="{CF4A5A40-4F3B-49B6-9081-1646BBF20341}"/>
              </a:ext>
            </a:extLst>
          </p:cNvPr>
          <p:cNvSpPr txBox="1"/>
          <p:nvPr/>
        </p:nvSpPr>
        <p:spPr>
          <a:xfrm>
            <a:off x="588962" y="1281981"/>
            <a:ext cx="8030033" cy="461665"/>
          </a:xfrm>
          <a:prstGeom prst="rect">
            <a:avLst/>
          </a:prstGeom>
          <a:solidFill>
            <a:srgbClr val="BDD8F3"/>
          </a:solidFill>
        </p:spPr>
        <p:txBody>
          <a:bodyPr wrap="square" rtlCol="0">
            <a:spAutoFit/>
          </a:bodyPr>
          <a:lstStyle/>
          <a:p>
            <a:pPr algn="ctr" rtl="0"/>
            <a:r>
              <a:rPr lang="az" sz="2400" b="0" i="0" u="none" baseline="0">
                <a:solidFill>
                  <a:schemeClr val="tx1">
                    <a:lumMod val="65000"/>
                    <a:lumOff val="35000"/>
                  </a:schemeClr>
                </a:solidFill>
                <a:latin typeface="+mj-lt"/>
              </a:rPr>
              <a:t>A ölkəsi B ölkəsində saxlanan verilənlərə çıxış əldə edə bilir:</a:t>
            </a:r>
          </a:p>
        </p:txBody>
      </p:sp>
      <p:sp>
        <p:nvSpPr>
          <p:cNvPr id="9" name="TextBox 8">
            <a:extLst>
              <a:ext uri="{FF2B5EF4-FFF2-40B4-BE49-F238E27FC236}">
                <a16:creationId xmlns="" xmlns:a16="http://schemas.microsoft.com/office/drawing/2014/main" id="{08ECDF7C-815B-41D8-B138-D5734008F203}"/>
              </a:ext>
            </a:extLst>
          </p:cNvPr>
          <p:cNvSpPr txBox="1"/>
          <p:nvPr/>
        </p:nvSpPr>
        <p:spPr>
          <a:xfrm>
            <a:off x="556984" y="5824666"/>
            <a:ext cx="8030032" cy="461665"/>
          </a:xfrm>
          <a:prstGeom prst="rect">
            <a:avLst/>
          </a:prstGeom>
          <a:solidFill>
            <a:schemeClr val="tx1">
              <a:lumMod val="65000"/>
              <a:lumOff val="35000"/>
            </a:schemeClr>
          </a:solidFill>
        </p:spPr>
        <p:txBody>
          <a:bodyPr wrap="square" rtlCol="0">
            <a:spAutoFit/>
          </a:bodyPr>
          <a:lstStyle/>
          <a:p>
            <a:pPr algn="ctr" rtl="0"/>
            <a:r>
              <a:rPr lang="az" sz="2400" b="0" i="0" u="none" baseline="0">
                <a:solidFill>
                  <a:schemeClr val="bg1"/>
                </a:solidFill>
                <a:latin typeface="+mj-lt"/>
              </a:rPr>
              <a:t>Düzgün cavab C-dir</a:t>
            </a:r>
          </a:p>
        </p:txBody>
      </p:sp>
      <p:sp>
        <p:nvSpPr>
          <p:cNvPr id="10" name="TextBox 9">
            <a:extLst>
              <a:ext uri="{FF2B5EF4-FFF2-40B4-BE49-F238E27FC236}">
                <a16:creationId xmlns="" xmlns:a16="http://schemas.microsoft.com/office/drawing/2014/main" id="{A5BF146C-DBC3-44BF-AA98-DDEC334987B8}"/>
              </a:ext>
            </a:extLst>
          </p:cNvPr>
          <p:cNvSpPr txBox="1"/>
          <p:nvPr/>
        </p:nvSpPr>
        <p:spPr>
          <a:xfrm>
            <a:off x="556984" y="2828835"/>
            <a:ext cx="8030032" cy="1200329"/>
          </a:xfrm>
          <a:prstGeom prst="rect">
            <a:avLst/>
          </a:prstGeom>
          <a:solidFill>
            <a:srgbClr val="F08A34"/>
          </a:solidFill>
        </p:spPr>
        <p:txBody>
          <a:bodyPr wrap="square" rtlCol="0">
            <a:spAutoFit/>
          </a:bodyPr>
          <a:lstStyle/>
          <a:p>
            <a:pPr marL="1828800" lvl="3" indent="-457200" algn="l" rtl="0">
              <a:buAutoNum type="alphaUcPeriod"/>
            </a:pPr>
            <a:r>
              <a:rPr lang="az" sz="2400" b="0" i="0" u="none" baseline="0">
                <a:solidFill>
                  <a:schemeClr val="bg1"/>
                </a:solidFill>
                <a:latin typeface="+mj-lt"/>
              </a:rPr>
              <a:t>orqanın səlahiyyəti əsasında.</a:t>
            </a:r>
          </a:p>
          <a:p>
            <a:pPr marL="1828800" lvl="3" indent="-457200" algn="l" rtl="0">
              <a:buAutoNum type="alphaUcPeriod"/>
            </a:pPr>
            <a:r>
              <a:rPr lang="az" sz="2400" b="0" i="0" u="none" baseline="0">
                <a:solidFill>
                  <a:schemeClr val="bg1"/>
                </a:solidFill>
                <a:latin typeface="+mj-lt"/>
              </a:rPr>
              <a:t>beynəlxalq üstünlük əsasında.</a:t>
            </a:r>
          </a:p>
          <a:p>
            <a:pPr marL="1828800" lvl="3" indent="-457200" algn="l" rtl="0">
              <a:buAutoNum type="alphaUcPeriod"/>
            </a:pPr>
            <a:r>
              <a:rPr lang="az" sz="2400" b="0" i="0" u="none" baseline="0">
                <a:solidFill>
                  <a:schemeClr val="bg1"/>
                </a:solidFill>
                <a:latin typeface="+mj-lt"/>
              </a:rPr>
              <a:t>verilənlərin sahibinin razılığı əsasında.</a:t>
            </a:r>
          </a:p>
        </p:txBody>
      </p:sp>
      <p:sp>
        <p:nvSpPr>
          <p:cNvPr id="11" name="Rectangle 10">
            <a:extLst>
              <a:ext uri="{FF2B5EF4-FFF2-40B4-BE49-F238E27FC236}">
                <a16:creationId xmlns="" xmlns:a16="http://schemas.microsoft.com/office/drawing/2014/main" id="{1B6452B1-7568-44E3-90AA-A5543F206A47}"/>
              </a:ext>
            </a:extLst>
          </p:cNvPr>
          <p:cNvSpPr/>
          <p:nvPr/>
        </p:nvSpPr>
        <p:spPr>
          <a:xfrm>
            <a:off x="2011680" y="63359"/>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cs typeface="ＭＳ Ｐゴシック" charset="0"/>
              </a:rPr>
              <a:t>Kibercinayətlarlığın </a:t>
            </a:r>
          </a:p>
          <a:p>
            <a:pPr algn="r" rtl="0"/>
            <a:r>
              <a:rPr lang="az" sz="3200" b="0" i="0" u="none" baseline="0">
                <a:latin typeface="Verdana" panose="020B0604030504040204" pitchFamily="34" charset="0"/>
                <a:ea typeface="Verdana" panose="020B0604030504040204" pitchFamily="34" charset="0"/>
                <a:cs typeface="ＭＳ Ｐゴシック" charset="0"/>
              </a:rPr>
              <a:t>Beynəlxalq miqyası</a:t>
            </a:r>
            <a:endParaRPr lang="az" sz="32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500495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1899821" y="77698"/>
            <a:ext cx="7244179"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lnSpc>
                <a:spcPct val="80000"/>
              </a:lnSpc>
            </a:pPr>
            <a:r>
              <a:rPr lang="az" sz="2400" b="0" i="0" u="none" baseline="0">
                <a:latin typeface="Verdana" panose="020B0604030504040204" pitchFamily="34" charset="0"/>
                <a:ea typeface="Verdana" panose="020B0604030504040204" pitchFamily="34" charset="0"/>
              </a:rPr>
              <a:t>Maddə 33</a:t>
            </a:r>
          </a:p>
          <a:p>
            <a:pPr algn="r" rtl="0" eaLnBrk="1" hangingPunct="1">
              <a:lnSpc>
                <a:spcPct val="80000"/>
              </a:lnSpc>
              <a:buFont typeface="Arial" charset="0"/>
              <a:buNone/>
            </a:pPr>
            <a:r>
              <a:rPr lang="az" sz="2400" b="0" i="0" u="none" baseline="0">
                <a:latin typeface="Verdana" panose="020B0604030504040204" pitchFamily="34" charset="0"/>
                <a:ea typeface="Verdana" panose="020B0604030504040204" pitchFamily="34" charset="0"/>
                <a:cs typeface="Times New Roman" charset="0"/>
              </a:rPr>
              <a:t>Aşağıdakılarla əlaqədar qarşılıqlı yardım: </a:t>
            </a:r>
          </a:p>
          <a:p>
            <a:pPr algn="r" rtl="0" eaLnBrk="1" hangingPunct="1">
              <a:lnSpc>
                <a:spcPct val="80000"/>
              </a:lnSpc>
              <a:buFont typeface="Arial" charset="0"/>
              <a:buNone/>
            </a:pPr>
            <a:r>
              <a:rPr lang="az" sz="2400" b="0" i="0" u="none" baseline="0">
                <a:latin typeface="Verdana" panose="020B0604030504040204" pitchFamily="34" charset="0"/>
                <a:ea typeface="Verdana" panose="020B0604030504040204" pitchFamily="34" charset="0"/>
                <a:cs typeface="Times New Roman" charset="0"/>
              </a:rPr>
              <a:t>Trafik verilənlərinin real vaxt rejimində toplanması</a:t>
            </a:r>
            <a:endParaRPr lang="az" altLang="sr-Latn-RS" sz="2400" dirty="0">
              <a:solidFill>
                <a:schemeClr val="bg1"/>
              </a:solidFill>
              <a:latin typeface="Verdana" panose="020B0604030504040204" pitchFamily="34" charset="0"/>
              <a:ea typeface="Verdana" panose="020B0604030504040204" pitchFamily="34" charset="0"/>
              <a:cs typeface="Times New Roman" pitchFamily="18" charset="0"/>
            </a:endParaRPr>
          </a:p>
        </p:txBody>
      </p:sp>
      <p:sp>
        <p:nvSpPr>
          <p:cNvPr id="7" name="Rectangle 6">
            <a:extLst>
              <a:ext uri="{FF2B5EF4-FFF2-40B4-BE49-F238E27FC236}">
                <a16:creationId xmlns="" xmlns:a16="http://schemas.microsoft.com/office/drawing/2014/main" id="{1FCE5F71-B62F-4840-AD46-7690CB1F70D4}"/>
              </a:ext>
            </a:extLst>
          </p:cNvPr>
          <p:cNvSpPr/>
          <p:nvPr/>
        </p:nvSpPr>
        <p:spPr>
          <a:xfrm>
            <a:off x="0" y="1563913"/>
            <a:ext cx="4572000" cy="5424562"/>
          </a:xfrm>
          <a:prstGeom prst="rect">
            <a:avLst/>
          </a:prstGeom>
        </p:spPr>
        <p:txBody>
          <a:bodyPr>
            <a:spAutoFit/>
          </a:bodyPr>
          <a:lstStyle/>
          <a:p>
            <a:pPr marL="514350" indent="-514350" algn="just" rtl="0">
              <a:spcBef>
                <a:spcPts val="600"/>
              </a:spcBef>
              <a:spcAft>
                <a:spcPts val="1200"/>
              </a:spcAft>
              <a:buFont typeface="+mj-lt"/>
              <a:buAutoNum type="arabicPeriod"/>
              <a:defRPr/>
            </a:pPr>
            <a:r>
              <a:rPr lang="az" sz="1950" b="0" i="0" u="none" baseline="0"/>
              <a:t>Tərəflər ərazilərində </a:t>
            </a:r>
            <a:r>
              <a:rPr lang="az" sz="1950" b="1" i="0" u="none" baseline="0"/>
              <a:t>kompüter sistemi vasitəsilə</a:t>
            </a:r>
            <a:r>
              <a:rPr lang="az" sz="1950" b="0" i="0" u="none" baseline="0"/>
              <a:t> </a:t>
            </a:r>
            <a:r>
              <a:rPr lang="az" sz="1950" b="1" i="0" u="none" baseline="0"/>
              <a:t>ötürülən konkret məlumatlarla əlaqədar</a:t>
            </a:r>
            <a:r>
              <a:rPr lang="az" sz="1950" b="0" i="0" u="none" baseline="0"/>
              <a:t> </a:t>
            </a:r>
            <a:r>
              <a:rPr lang="az" sz="1950" b="1" i="0" u="none" baseline="0"/>
              <a:t>trafik verilənlərinin real vaxt rejimində toplanması</a:t>
            </a:r>
            <a:r>
              <a:rPr lang="az" sz="1950" b="0" i="0" u="none" baseline="0"/>
              <a:t> üçün bir-birlərinə qarşılıqlı yardım göstərməlidirlər. 2-ci bənddə göstərilənlərə əməl etməklə belə yardımın göstərilməsi daxili qanunvericilikdə nəzərdə tutulan şərt və prosedurlarla tənzimlənir.</a:t>
            </a:r>
          </a:p>
          <a:p>
            <a:pPr marL="514350" indent="-514350" algn="just" rtl="0">
              <a:spcBef>
                <a:spcPts val="600"/>
              </a:spcBef>
              <a:spcAft>
                <a:spcPts val="1200"/>
              </a:spcAft>
              <a:buFont typeface="+mj-lt"/>
              <a:buAutoNum type="arabicPeriod"/>
              <a:defRPr/>
            </a:pPr>
            <a:r>
              <a:rPr lang="az" sz="1950" b="0" i="0" u="none" baseline="0"/>
              <a:t>Hər bir Tərəf bu yardımı </a:t>
            </a:r>
            <a:r>
              <a:rPr lang="az" sz="1950" b="1" i="0" u="none" baseline="0"/>
              <a:t>ən azı daxili qanunvericilikdə real vaxt rejimində trafik verilənlərinin toplanması nəzərdə tutulan cinayətlər üzrə</a:t>
            </a:r>
            <a:r>
              <a:rPr lang="az" sz="1950" b="0" i="0" u="none" baseline="0"/>
              <a:t> göstərir.     </a:t>
            </a:r>
          </a:p>
        </p:txBody>
      </p:sp>
      <p:sp>
        <p:nvSpPr>
          <p:cNvPr id="5" name="Rectangle 4">
            <a:extLst>
              <a:ext uri="{FF2B5EF4-FFF2-40B4-BE49-F238E27FC236}">
                <a16:creationId xmlns="" xmlns:a16="http://schemas.microsoft.com/office/drawing/2014/main" id="{DCA9A6A3-8468-F74D-A0B0-44D1CC2D147F}"/>
              </a:ext>
            </a:extLst>
          </p:cNvPr>
          <p:cNvSpPr/>
          <p:nvPr/>
        </p:nvSpPr>
        <p:spPr>
          <a:xfrm>
            <a:off x="5432923" y="2706534"/>
            <a:ext cx="3344525" cy="1569660"/>
          </a:xfrm>
          <a:prstGeom prst="rect">
            <a:avLst/>
          </a:prstGeom>
        </p:spPr>
        <p:txBody>
          <a:bodyPr wrap="square">
            <a:spAutoFit/>
          </a:bodyPr>
          <a:lstStyle/>
          <a:p>
            <a:pPr marL="342900" indent="-342900" algn="just" rtl="0">
              <a:buFont typeface="Arial" panose="020B0604020202020204" pitchFamily="34" charset="0"/>
              <a:buChar char="•"/>
            </a:pPr>
            <a:r>
              <a:rPr lang="az" sz="2400" b="1" i="0" u="none" baseline="0">
                <a:solidFill>
                  <a:srgbClr val="C00000"/>
                </a:solidFill>
              </a:rPr>
              <a:t>kompüter sistemi sistemi vasitəsilə ötürülən trafik verilənlərin real vaxt rejimində toplanması</a:t>
            </a:r>
            <a:endParaRPr lang="az" sz="2400" dirty="0">
              <a:solidFill>
                <a:srgbClr val="C00000"/>
              </a:solidFill>
            </a:endParaRPr>
          </a:p>
        </p:txBody>
      </p:sp>
      <p:sp>
        <p:nvSpPr>
          <p:cNvPr id="12" name="Slide Number Placeholder 1">
            <a:extLst>
              <a:ext uri="{FF2B5EF4-FFF2-40B4-BE49-F238E27FC236}">
                <a16:creationId xmlns="" xmlns:a16="http://schemas.microsoft.com/office/drawing/2014/main" id="{77760FAB-654C-4384-AB96-632E7784639B}"/>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49</a:t>
            </a:fld>
            <a:endParaRPr lang="az" dirty="0"/>
          </a:p>
        </p:txBody>
      </p:sp>
    </p:spTree>
    <p:extLst>
      <p:ext uri="{BB962C8B-B14F-4D97-AF65-F5344CB8AC3E}">
        <p14:creationId xmlns:p14="http://schemas.microsoft.com/office/powerpoint/2010/main" val="2907905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7010400" y="6583365"/>
            <a:ext cx="2133600" cy="274635"/>
          </a:xfrm>
        </p:spPr>
        <p:txBody>
          <a:bodyPr/>
          <a:lstStyle/>
          <a:p>
            <a:pPr algn="r" rtl="0"/>
            <a:fld id="{B517EF97-6CC0-48A9-BC0E-433EC7B55211}" type="slidenum">
              <a:rPr/>
              <a:pPr/>
              <a:t>5</a:t>
            </a:fld>
            <a:endParaRPr lang="az"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2011680" y="63359"/>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cs typeface="ＭＳ Ｐゴシック" charset="0"/>
              </a:rPr>
              <a:t>Kibercinayətlarlığın </a:t>
            </a:r>
          </a:p>
          <a:p>
            <a:pPr algn="r" rtl="0"/>
            <a:r>
              <a:rPr lang="az" sz="3200" b="0" i="0" u="none" baseline="0">
                <a:latin typeface="Verdana" panose="020B0604030504040204" pitchFamily="34" charset="0"/>
                <a:ea typeface="Verdana" panose="020B0604030504040204" pitchFamily="34" charset="0"/>
                <a:cs typeface="ＭＳ Ｐゴシック" charset="0"/>
              </a:rPr>
              <a:t>Beynəlxalq miqyası</a:t>
            </a:r>
            <a:endParaRPr lang="az" sz="3200" dirty="0">
              <a:latin typeface="Verdana" panose="020B0604030504040204" pitchFamily="34" charset="0"/>
              <a:ea typeface="Verdana" panose="020B0604030504040204" pitchFamily="34" charset="0"/>
            </a:endParaRPr>
          </a:p>
        </p:txBody>
      </p:sp>
      <p:sp>
        <p:nvSpPr>
          <p:cNvPr id="5" name="Rectangle 4">
            <a:extLst>
              <a:ext uri="{FF2B5EF4-FFF2-40B4-BE49-F238E27FC236}">
                <a16:creationId xmlns="" xmlns:a16="http://schemas.microsoft.com/office/drawing/2014/main" id="{7FA81925-418B-D44C-9255-2AEBBFBC0ADA}"/>
              </a:ext>
            </a:extLst>
          </p:cNvPr>
          <p:cNvSpPr/>
          <p:nvPr/>
        </p:nvSpPr>
        <p:spPr>
          <a:xfrm>
            <a:off x="88522" y="2271699"/>
            <a:ext cx="4216192" cy="4185761"/>
          </a:xfrm>
          <a:prstGeom prst="rect">
            <a:avLst/>
          </a:prstGeom>
        </p:spPr>
        <p:txBody>
          <a:bodyPr wrap="square">
            <a:spAutoFit/>
          </a:bodyPr>
          <a:lstStyle/>
          <a:p>
            <a:pPr marL="514350" indent="-514350" algn="l" rtl="0">
              <a:buAutoNum type="arabicPeriod"/>
            </a:pPr>
            <a:r>
              <a:rPr lang="az" sz="2800" b="1" i="0" u="none" baseline="0">
                <a:solidFill>
                  <a:srgbClr val="C00000"/>
                </a:solidFill>
              </a:rPr>
              <a:t>Cinayətin yeri: harada törədilib?</a:t>
            </a:r>
          </a:p>
          <a:p>
            <a:pPr marL="514350" indent="-514350" algn="l" rtl="0">
              <a:buAutoNum type="arabicPeriod"/>
            </a:pPr>
            <a:endParaRPr lang="az" sz="2800" i="1" dirty="0"/>
          </a:p>
          <a:p>
            <a:pPr marL="342900" indent="-342900" algn="l" rtl="0">
              <a:buFont typeface="Arial" panose="020B0604020202020204" pitchFamily="34" charset="0"/>
              <a:buChar char="•"/>
            </a:pPr>
            <a:r>
              <a:rPr lang="az" sz="2200" b="0" i="0" u="none" baseline="0"/>
              <a:t>Cinayətin törədildiyi yer haqqında hansı məlumat və ya sübutlara malikik?</a:t>
            </a:r>
          </a:p>
          <a:p>
            <a:pPr marL="342900" indent="-342900" algn="just" rtl="0">
              <a:buFont typeface="Arial" panose="020B0604020202020204" pitchFamily="34" charset="0"/>
              <a:buChar char="•"/>
            </a:pPr>
            <a:endParaRPr lang="az" sz="2200" dirty="0"/>
          </a:p>
          <a:p>
            <a:pPr marL="342900" indent="-342900" algn="l" rtl="0">
              <a:buFont typeface="Arial" panose="020B0604020202020204" pitchFamily="34" charset="0"/>
              <a:buChar char="•"/>
            </a:pPr>
            <a:r>
              <a:rPr lang="az" sz="2200" b="0" i="0" u="none" baseline="0"/>
              <a:t>Yardım üçün hansı orqana və necə müraciət edilməlidir?</a:t>
            </a:r>
          </a:p>
        </p:txBody>
      </p:sp>
      <p:sp>
        <p:nvSpPr>
          <p:cNvPr id="7" name="Rectangle 6">
            <a:extLst>
              <a:ext uri="{FF2B5EF4-FFF2-40B4-BE49-F238E27FC236}">
                <a16:creationId xmlns="" xmlns:a16="http://schemas.microsoft.com/office/drawing/2014/main" id="{DBE60575-DD4A-B441-877C-92F4E7FF41F7}"/>
              </a:ext>
            </a:extLst>
          </p:cNvPr>
          <p:cNvSpPr/>
          <p:nvPr/>
        </p:nvSpPr>
        <p:spPr>
          <a:xfrm>
            <a:off x="4839288" y="2271699"/>
            <a:ext cx="4183168" cy="3416320"/>
          </a:xfrm>
          <a:prstGeom prst="rect">
            <a:avLst/>
          </a:prstGeom>
        </p:spPr>
        <p:txBody>
          <a:bodyPr wrap="square">
            <a:spAutoFit/>
          </a:bodyPr>
          <a:lstStyle/>
          <a:p>
            <a:pPr algn="l" rtl="0"/>
            <a:r>
              <a:rPr lang="az" sz="2800" b="1" i="0" u="none" baseline="0">
                <a:solidFill>
                  <a:srgbClr val="C00000"/>
                </a:solidFill>
              </a:rPr>
              <a:t>2.</a:t>
            </a:r>
            <a:r>
              <a:rPr lang="az" sz="2800" b="1" i="0" u="none" baseline="0">
                <a:solidFill>
                  <a:srgbClr val="FF0000"/>
                </a:solidFill>
              </a:rPr>
              <a:t> </a:t>
            </a:r>
            <a:r>
              <a:rPr lang="az" sz="2800" b="1" i="0" u="none" baseline="0">
                <a:solidFill>
                  <a:srgbClr val="C00000"/>
                </a:solidFill>
              </a:rPr>
              <a:t>Yurisdiksiya: işi kim öz öhdəsinə götürəcək?</a:t>
            </a:r>
          </a:p>
          <a:p>
            <a:pPr algn="just" rtl="0"/>
            <a:endParaRPr lang="az" sz="2800" i="1" dirty="0"/>
          </a:p>
          <a:p>
            <a:pPr marL="342900" indent="-342900" algn="just" rtl="0">
              <a:buFont typeface="Arial" panose="020B0604020202020204" pitchFamily="34" charset="0"/>
              <a:buChar char="•"/>
            </a:pPr>
            <a:endParaRPr lang="az" sz="2200" dirty="0"/>
          </a:p>
          <a:p>
            <a:pPr marL="342900" indent="-342900" algn="just" rtl="0">
              <a:buFont typeface="Arial" panose="020B0604020202020204" pitchFamily="34" charset="0"/>
              <a:buChar char="•"/>
            </a:pPr>
            <a:r>
              <a:rPr lang="az" sz="2200" b="0" i="0" u="none" baseline="0"/>
              <a:t>İstintaq/məhkəmə üzrə səlahiyyətli orqan hansıdır?</a:t>
            </a:r>
          </a:p>
          <a:p>
            <a:pPr marL="342900" indent="-342900" algn="just" rtl="0">
              <a:buFont typeface="Arial" panose="020B0604020202020204" pitchFamily="34" charset="0"/>
              <a:buChar char="•"/>
            </a:pPr>
            <a:endParaRPr lang="az" sz="2200" dirty="0"/>
          </a:p>
          <a:p>
            <a:pPr marL="342900" indent="-342900" algn="just" rtl="0">
              <a:buFont typeface="Arial" panose="020B0604020202020204" pitchFamily="34" charset="0"/>
              <a:buChar char="•"/>
            </a:pPr>
            <a:r>
              <a:rPr lang="az" sz="2200" b="0" i="0" u="none" baseline="0"/>
              <a:t>Sərhədlərarası istintaqa ehtiyac olacaqmı?</a:t>
            </a:r>
          </a:p>
        </p:txBody>
      </p:sp>
      <p:sp>
        <p:nvSpPr>
          <p:cNvPr id="16" name="Title 1">
            <a:extLst>
              <a:ext uri="{FF2B5EF4-FFF2-40B4-BE49-F238E27FC236}">
                <a16:creationId xmlns="" xmlns:a16="http://schemas.microsoft.com/office/drawing/2014/main" id="{D6858E7F-F8F6-F645-B08A-5A0BB30DDA54}"/>
              </a:ext>
            </a:extLst>
          </p:cNvPr>
          <p:cNvSpPr txBox="1">
            <a:spLocks/>
          </p:cNvSpPr>
          <p:nvPr/>
        </p:nvSpPr>
        <p:spPr>
          <a:xfrm>
            <a:off x="457200" y="1241767"/>
            <a:ext cx="8229600" cy="773112"/>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pPr rtl="0" eaLnBrk="1" hangingPunct="1"/>
            <a:r>
              <a:rPr lang="az" b="1" i="0" u="none" baseline="0">
                <a:ea typeface="ＭＳ Ｐゴシック" pitchFamily="34" charset="-128"/>
              </a:rPr>
              <a:t>Əsas suallar?</a:t>
            </a:r>
            <a:endParaRPr lang="az" b="1" dirty="0">
              <a:ea typeface="ＭＳ Ｐゴシック" pitchFamily="34" charset="-128"/>
            </a:endParaRPr>
          </a:p>
        </p:txBody>
      </p:sp>
    </p:spTree>
    <p:extLst>
      <p:ext uri="{BB962C8B-B14F-4D97-AF65-F5344CB8AC3E}">
        <p14:creationId xmlns:p14="http://schemas.microsoft.com/office/powerpoint/2010/main" val="17227145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2032986" y="86465"/>
            <a:ext cx="7111014"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lnSpc>
                <a:spcPct val="80000"/>
              </a:lnSpc>
            </a:pPr>
            <a:r>
              <a:rPr lang="az" sz="2400" b="0" i="0" u="none" baseline="0">
                <a:latin typeface="Verdana" panose="020B0604030504040204" pitchFamily="34" charset="0"/>
                <a:ea typeface="Verdana" panose="020B0604030504040204" pitchFamily="34" charset="0"/>
              </a:rPr>
              <a:t>Maddə 34</a:t>
            </a:r>
          </a:p>
          <a:p>
            <a:pPr algn="r" rtl="0" eaLnBrk="1" hangingPunct="1">
              <a:lnSpc>
                <a:spcPct val="80000"/>
              </a:lnSpc>
              <a:buFont typeface="Arial" charset="0"/>
              <a:buNone/>
            </a:pPr>
            <a:r>
              <a:rPr lang="az" sz="2400" b="0" i="0" u="none" baseline="0">
                <a:solidFill>
                  <a:schemeClr val="bg1"/>
                </a:solidFill>
                <a:latin typeface="Verdana" panose="020B0604030504040204" pitchFamily="34" charset="0"/>
                <a:ea typeface="Verdana" panose="020B0604030504040204" pitchFamily="34" charset="0"/>
                <a:cs typeface="Times New Roman" charset="0"/>
              </a:rPr>
              <a:t>Aşağıdakılarla əlaqədar qarşılıqlı yardım: </a:t>
            </a:r>
          </a:p>
          <a:p>
            <a:pPr algn="r" rtl="0" eaLnBrk="1" hangingPunct="1">
              <a:lnSpc>
                <a:spcPct val="80000"/>
              </a:lnSpc>
              <a:buFont typeface="Arial" charset="0"/>
              <a:buNone/>
            </a:pPr>
            <a:r>
              <a:rPr lang="az" sz="2400" b="0" i="0" u="none" baseline="0">
                <a:solidFill>
                  <a:schemeClr val="bg1"/>
                </a:solidFill>
                <a:latin typeface="Verdana" panose="020B0604030504040204" pitchFamily="34" charset="0"/>
                <a:ea typeface="Verdana" panose="020B0604030504040204" pitchFamily="34" charset="0"/>
                <a:cs typeface="Times New Roman" charset="0"/>
              </a:rPr>
              <a:t>Məzmun verilənlərinin ələ keçirilməsi</a:t>
            </a:r>
            <a:endParaRPr lang="az" altLang="sr-Latn-RS" sz="2400" dirty="0">
              <a:solidFill>
                <a:schemeClr val="bg1"/>
              </a:solidFill>
              <a:latin typeface="Verdana" panose="020B0604030504040204" pitchFamily="34" charset="0"/>
              <a:ea typeface="Verdana" panose="020B0604030504040204" pitchFamily="34" charset="0"/>
              <a:cs typeface="Times New Roman" pitchFamily="18" charset="0"/>
            </a:endParaRPr>
          </a:p>
        </p:txBody>
      </p:sp>
      <p:sp>
        <p:nvSpPr>
          <p:cNvPr id="7" name="Rectangle 6">
            <a:extLst>
              <a:ext uri="{FF2B5EF4-FFF2-40B4-BE49-F238E27FC236}">
                <a16:creationId xmlns="" xmlns:a16="http://schemas.microsoft.com/office/drawing/2014/main" id="{1FCE5F71-B62F-4840-AD46-7690CB1F70D4}"/>
              </a:ext>
            </a:extLst>
          </p:cNvPr>
          <p:cNvSpPr/>
          <p:nvPr/>
        </p:nvSpPr>
        <p:spPr>
          <a:xfrm>
            <a:off x="339919" y="2175619"/>
            <a:ext cx="4572000" cy="3000821"/>
          </a:xfrm>
          <a:prstGeom prst="rect">
            <a:avLst/>
          </a:prstGeom>
        </p:spPr>
        <p:txBody>
          <a:bodyPr>
            <a:spAutoFit/>
          </a:bodyPr>
          <a:lstStyle/>
          <a:p>
            <a:pPr marL="0" indent="0" algn="just" rtl="0">
              <a:buNone/>
            </a:pPr>
            <a:r>
              <a:rPr lang="az" sz="2100" b="0" i="0" u="none" baseline="0"/>
              <a:t>Tərəflər kompüter sistemi vasitəsi ilə ötürülən konkret məlumatların məzmununun </a:t>
            </a:r>
            <a:r>
              <a:rPr lang="az" sz="2100" b="1" i="0" u="none" baseline="0"/>
              <a:t>real vaxt rejimində toplanılması və ya yazılması </a:t>
            </a:r>
            <a:r>
              <a:rPr lang="az" sz="2100" b="0" i="0" u="none" baseline="0"/>
              <a:t>üzrə bir-birlərinə bir şərtlə </a:t>
            </a:r>
            <a:r>
              <a:rPr lang="az" sz="2100" b="1" i="0" u="none" baseline="0"/>
              <a:t>qarşılıqlı yardım göstərirlər</a:t>
            </a:r>
            <a:r>
              <a:rPr lang="az" sz="2100" b="0" i="0" u="none" baseline="0"/>
              <a:t> ki, buna </a:t>
            </a:r>
            <a:r>
              <a:rPr lang="az" sz="2100" b="1" i="0" u="none" baseline="0"/>
              <a:t>qüvvədə olan müqavilələr və onların daxili qanunvericiliyi yol vermiş olsun</a:t>
            </a:r>
            <a:r>
              <a:rPr lang="az" sz="2100" b="0" i="0" u="none" baseline="0"/>
              <a:t>.</a:t>
            </a:r>
          </a:p>
        </p:txBody>
      </p:sp>
      <p:sp>
        <p:nvSpPr>
          <p:cNvPr id="5" name="Rectangle 4">
            <a:extLst>
              <a:ext uri="{FF2B5EF4-FFF2-40B4-BE49-F238E27FC236}">
                <a16:creationId xmlns="" xmlns:a16="http://schemas.microsoft.com/office/drawing/2014/main" id="{816AA7D2-EA68-D846-B62C-65BDFB3671F3}"/>
              </a:ext>
            </a:extLst>
          </p:cNvPr>
          <p:cNvSpPr/>
          <p:nvPr/>
        </p:nvSpPr>
        <p:spPr>
          <a:xfrm>
            <a:off x="5230317" y="3075866"/>
            <a:ext cx="3683766" cy="830997"/>
          </a:xfrm>
          <a:prstGeom prst="rect">
            <a:avLst/>
          </a:prstGeom>
        </p:spPr>
        <p:txBody>
          <a:bodyPr wrap="square">
            <a:spAutoFit/>
          </a:bodyPr>
          <a:lstStyle/>
          <a:p>
            <a:pPr marL="285750" indent="-285750" algn="just" rtl="0">
              <a:buFont typeface="Arial" panose="020B0604020202020204" pitchFamily="34" charset="0"/>
              <a:buChar char="•"/>
            </a:pPr>
            <a:r>
              <a:rPr lang="az" sz="2400" b="1" i="0" u="none" baseline="0">
                <a:solidFill>
                  <a:srgbClr val="C00000"/>
                </a:solidFill>
              </a:rPr>
              <a:t>məlumatın məzmununun real vaxt rejimində toplanması və ya yazılması </a:t>
            </a:r>
            <a:endParaRPr lang="az" sz="2400" dirty="0">
              <a:solidFill>
                <a:srgbClr val="C00000"/>
              </a:solidFill>
            </a:endParaRPr>
          </a:p>
        </p:txBody>
      </p:sp>
      <p:sp>
        <p:nvSpPr>
          <p:cNvPr id="12" name="Slide Number Placeholder 1">
            <a:extLst>
              <a:ext uri="{FF2B5EF4-FFF2-40B4-BE49-F238E27FC236}">
                <a16:creationId xmlns="" xmlns:a16="http://schemas.microsoft.com/office/drawing/2014/main" id="{8D0F1C8F-A1C1-4836-9FC6-CD1CF37007E2}"/>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50</a:t>
            </a:fld>
            <a:endParaRPr lang="az" dirty="0"/>
          </a:p>
        </p:txBody>
      </p:sp>
    </p:spTree>
    <p:extLst>
      <p:ext uri="{BB962C8B-B14F-4D97-AF65-F5344CB8AC3E}">
        <p14:creationId xmlns:p14="http://schemas.microsoft.com/office/powerpoint/2010/main" val="41417173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2760955" y="82405"/>
            <a:ext cx="6383045"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lnSpc>
                <a:spcPct val="80000"/>
              </a:lnSpc>
            </a:pPr>
            <a:r>
              <a:rPr lang="az" sz="2400" b="0" i="0" u="none" baseline="0">
                <a:latin typeface="Verdana" panose="020B0604030504040204" pitchFamily="34" charset="0"/>
                <a:ea typeface="Verdana" panose="020B0604030504040204" pitchFamily="34" charset="0"/>
              </a:rPr>
              <a:t>Maddə 33 və 34</a:t>
            </a:r>
          </a:p>
          <a:p>
            <a:pPr algn="r" rtl="0">
              <a:lnSpc>
                <a:spcPct val="80000"/>
              </a:lnSpc>
            </a:pPr>
            <a:r>
              <a:rPr lang="az" sz="2400" b="0" i="0" u="none" baseline="0">
                <a:latin typeface="Verdana" panose="020B0604030504040204" pitchFamily="34" charset="0"/>
                <a:ea typeface="Verdana" panose="020B0604030504040204" pitchFamily="34" charset="0"/>
              </a:rPr>
              <a:t>İcra</a:t>
            </a:r>
          </a:p>
        </p:txBody>
      </p:sp>
      <p:graphicFrame>
        <p:nvGraphicFramePr>
          <p:cNvPr id="6" name="Diagram 5">
            <a:extLst>
              <a:ext uri="{FF2B5EF4-FFF2-40B4-BE49-F238E27FC236}">
                <a16:creationId xmlns="" xmlns:a16="http://schemas.microsoft.com/office/drawing/2014/main" id="{37CCB2F0-CA86-D64D-A173-65134AEEF0C2}"/>
              </a:ext>
            </a:extLst>
          </p:cNvPr>
          <p:cNvGraphicFramePr/>
          <p:nvPr>
            <p:extLst>
              <p:ext uri="{D42A27DB-BD31-4B8C-83A1-F6EECF244321}">
                <p14:modId xmlns:p14="http://schemas.microsoft.com/office/powerpoint/2010/main" val="3518120876"/>
              </p:ext>
            </p:extLst>
          </p:nvPr>
        </p:nvGraphicFramePr>
        <p:xfrm>
          <a:off x="88522" y="1060466"/>
          <a:ext cx="8933934" cy="19952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a:extLst>
              <a:ext uri="{FF2B5EF4-FFF2-40B4-BE49-F238E27FC236}">
                <a16:creationId xmlns="" xmlns:a16="http://schemas.microsoft.com/office/drawing/2014/main" id="{79050DBF-1131-4649-955A-4C5DE6BBB45E}"/>
              </a:ext>
            </a:extLst>
          </p:cNvPr>
          <p:cNvPicPr>
            <a:picLocks noChangeAspect="1"/>
          </p:cNvPicPr>
          <p:nvPr/>
        </p:nvPicPr>
        <p:blipFill>
          <a:blip r:embed="rId8"/>
          <a:stretch>
            <a:fillRect/>
          </a:stretch>
        </p:blipFill>
        <p:spPr>
          <a:xfrm>
            <a:off x="150901" y="3168661"/>
            <a:ext cx="8842197" cy="3098040"/>
          </a:xfrm>
          <a:prstGeom prst="rect">
            <a:avLst/>
          </a:prstGeom>
        </p:spPr>
      </p:pic>
      <p:sp>
        <p:nvSpPr>
          <p:cNvPr id="12" name="Slide Number Placeholder 1">
            <a:extLst>
              <a:ext uri="{FF2B5EF4-FFF2-40B4-BE49-F238E27FC236}">
                <a16:creationId xmlns="" xmlns:a16="http://schemas.microsoft.com/office/drawing/2014/main" id="{2990C710-CEC2-4BCB-9D59-CF6992D47552}"/>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51</a:t>
            </a:fld>
            <a:endParaRPr lang="az" dirty="0"/>
          </a:p>
        </p:txBody>
      </p:sp>
    </p:spTree>
    <p:extLst>
      <p:ext uri="{BB962C8B-B14F-4D97-AF65-F5344CB8AC3E}">
        <p14:creationId xmlns:p14="http://schemas.microsoft.com/office/powerpoint/2010/main" val="3328150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graphicEl>
                                              <a:dgm id="{5C4F47A9-DF52-E94A-9314-84A0DE05EE87}"/>
                                            </p:graphicEl>
                                          </p:spTgt>
                                        </p:tgtEl>
                                        <p:attrNameLst>
                                          <p:attrName>style.visibility</p:attrName>
                                        </p:attrNameLst>
                                      </p:cBhvr>
                                      <p:to>
                                        <p:strVal val="visible"/>
                                      </p:to>
                                    </p:set>
                                    <p:anim calcmode="lin" valueType="num">
                                      <p:cBhvr additive="base">
                                        <p:cTn id="7" dur="750" fill="hold"/>
                                        <p:tgtEl>
                                          <p:spTgt spid="6">
                                            <p:graphicEl>
                                              <a:dgm id="{5C4F47A9-DF52-E94A-9314-84A0DE05EE87}"/>
                                            </p:graphicEl>
                                          </p:spTgt>
                                        </p:tgtEl>
                                        <p:attrNameLst>
                                          <p:attrName>ppt_x</p:attrName>
                                        </p:attrNameLst>
                                      </p:cBhvr>
                                      <p:tavLst>
                                        <p:tav tm="0">
                                          <p:val>
                                            <p:strVal val="0-#ppt_w/2"/>
                                          </p:val>
                                        </p:tav>
                                        <p:tav tm="100000">
                                          <p:val>
                                            <p:strVal val="#ppt_x"/>
                                          </p:val>
                                        </p:tav>
                                      </p:tavLst>
                                    </p:anim>
                                    <p:anim calcmode="lin" valueType="num">
                                      <p:cBhvr additive="base">
                                        <p:cTn id="8" dur="750" fill="hold"/>
                                        <p:tgtEl>
                                          <p:spTgt spid="6">
                                            <p:graphicEl>
                                              <a:dgm id="{5C4F47A9-DF52-E94A-9314-84A0DE05EE87}"/>
                                            </p:graphicEl>
                                          </p:spTgt>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2" presetClass="entr" presetSubtype="8" fill="hold" grpId="0" nodeType="afterEffect">
                                  <p:stCondLst>
                                    <p:cond delay="0"/>
                                  </p:stCondLst>
                                  <p:childTnLst>
                                    <p:set>
                                      <p:cBhvr>
                                        <p:cTn id="11" dur="1" fill="hold">
                                          <p:stCondLst>
                                            <p:cond delay="0"/>
                                          </p:stCondLst>
                                        </p:cTn>
                                        <p:tgtEl>
                                          <p:spTgt spid="6">
                                            <p:graphicEl>
                                              <a:dgm id="{575B4603-DEF0-5541-83A2-96EE904E758D}"/>
                                            </p:graphicEl>
                                          </p:spTgt>
                                        </p:tgtEl>
                                        <p:attrNameLst>
                                          <p:attrName>style.visibility</p:attrName>
                                        </p:attrNameLst>
                                      </p:cBhvr>
                                      <p:to>
                                        <p:strVal val="visible"/>
                                      </p:to>
                                    </p:set>
                                    <p:anim calcmode="lin" valueType="num">
                                      <p:cBhvr additive="base">
                                        <p:cTn id="12" dur="750" fill="hold"/>
                                        <p:tgtEl>
                                          <p:spTgt spid="6">
                                            <p:graphicEl>
                                              <a:dgm id="{575B4603-DEF0-5541-83A2-96EE904E758D}"/>
                                            </p:graphicEl>
                                          </p:spTgt>
                                        </p:tgtEl>
                                        <p:attrNameLst>
                                          <p:attrName>ppt_x</p:attrName>
                                        </p:attrNameLst>
                                      </p:cBhvr>
                                      <p:tavLst>
                                        <p:tav tm="0">
                                          <p:val>
                                            <p:strVal val="0-#ppt_w/2"/>
                                          </p:val>
                                        </p:tav>
                                        <p:tav tm="100000">
                                          <p:val>
                                            <p:strVal val="#ppt_x"/>
                                          </p:val>
                                        </p:tav>
                                      </p:tavLst>
                                    </p:anim>
                                    <p:anim calcmode="lin" valueType="num">
                                      <p:cBhvr additive="base">
                                        <p:cTn id="13" dur="750" fill="hold"/>
                                        <p:tgtEl>
                                          <p:spTgt spid="6">
                                            <p:graphicEl>
                                              <a:dgm id="{575B4603-DEF0-5541-83A2-96EE904E758D}"/>
                                            </p:graphicEl>
                                          </p:spTgt>
                                        </p:tgtEl>
                                        <p:attrNameLst>
                                          <p:attrName>ppt_y</p:attrName>
                                        </p:attrNameLst>
                                      </p:cBhvr>
                                      <p:tavLst>
                                        <p:tav tm="0">
                                          <p:val>
                                            <p:strVal val="#ppt_y"/>
                                          </p:val>
                                        </p:tav>
                                        <p:tav tm="100000">
                                          <p:val>
                                            <p:strVal val="#ppt_y"/>
                                          </p:val>
                                        </p:tav>
                                      </p:tavLst>
                                    </p:anim>
                                  </p:childTnLst>
                                </p:cTn>
                              </p:par>
                            </p:childTnLst>
                          </p:cTn>
                        </p:par>
                        <p:par>
                          <p:cTn id="14" fill="hold">
                            <p:stCondLst>
                              <p:cond delay="1500"/>
                            </p:stCondLst>
                            <p:childTnLst>
                              <p:par>
                                <p:cTn id="15" presetID="2" presetClass="entr" presetSubtype="8" fill="hold" grpId="0" nodeType="afterEffect">
                                  <p:stCondLst>
                                    <p:cond delay="0"/>
                                  </p:stCondLst>
                                  <p:childTnLst>
                                    <p:set>
                                      <p:cBhvr>
                                        <p:cTn id="16" dur="1" fill="hold">
                                          <p:stCondLst>
                                            <p:cond delay="0"/>
                                          </p:stCondLst>
                                        </p:cTn>
                                        <p:tgtEl>
                                          <p:spTgt spid="6">
                                            <p:graphicEl>
                                              <a:dgm id="{0208B717-D5D6-D14D-9793-A6B9B85D6CE5}"/>
                                            </p:graphicEl>
                                          </p:spTgt>
                                        </p:tgtEl>
                                        <p:attrNameLst>
                                          <p:attrName>style.visibility</p:attrName>
                                        </p:attrNameLst>
                                      </p:cBhvr>
                                      <p:to>
                                        <p:strVal val="visible"/>
                                      </p:to>
                                    </p:set>
                                    <p:anim calcmode="lin" valueType="num">
                                      <p:cBhvr additive="base">
                                        <p:cTn id="17" dur="750" fill="hold"/>
                                        <p:tgtEl>
                                          <p:spTgt spid="6">
                                            <p:graphicEl>
                                              <a:dgm id="{0208B717-D5D6-D14D-9793-A6B9B85D6CE5}"/>
                                            </p:graphicEl>
                                          </p:spTgt>
                                        </p:tgtEl>
                                        <p:attrNameLst>
                                          <p:attrName>ppt_x</p:attrName>
                                        </p:attrNameLst>
                                      </p:cBhvr>
                                      <p:tavLst>
                                        <p:tav tm="0">
                                          <p:val>
                                            <p:strVal val="0-#ppt_w/2"/>
                                          </p:val>
                                        </p:tav>
                                        <p:tav tm="100000">
                                          <p:val>
                                            <p:strVal val="#ppt_x"/>
                                          </p:val>
                                        </p:tav>
                                      </p:tavLst>
                                    </p:anim>
                                    <p:anim calcmode="lin" valueType="num">
                                      <p:cBhvr additive="base">
                                        <p:cTn id="18" dur="750" fill="hold"/>
                                        <p:tgtEl>
                                          <p:spTgt spid="6">
                                            <p:graphicEl>
                                              <a:dgm id="{0208B717-D5D6-D14D-9793-A6B9B85D6CE5}"/>
                                            </p:graphicEl>
                                          </p:spTgt>
                                        </p:tgtEl>
                                        <p:attrNameLst>
                                          <p:attrName>ppt_y</p:attrName>
                                        </p:attrNameLst>
                                      </p:cBhvr>
                                      <p:tavLst>
                                        <p:tav tm="0">
                                          <p:val>
                                            <p:strVal val="#ppt_y"/>
                                          </p:val>
                                        </p:tav>
                                        <p:tav tm="100000">
                                          <p:val>
                                            <p:strVal val="#ppt_y"/>
                                          </p:val>
                                        </p:tav>
                                      </p:tavLst>
                                    </p:anim>
                                  </p:childTnLst>
                                </p:cTn>
                              </p:par>
                            </p:childTnLst>
                          </p:cTn>
                        </p:par>
                        <p:par>
                          <p:cTn id="19" fill="hold">
                            <p:stCondLst>
                              <p:cond delay="2250"/>
                            </p:stCondLst>
                            <p:childTnLst>
                              <p:par>
                                <p:cTn id="20" presetID="2" presetClass="entr" presetSubtype="8" fill="hold" grpId="0" nodeType="afterEffect">
                                  <p:stCondLst>
                                    <p:cond delay="0"/>
                                  </p:stCondLst>
                                  <p:childTnLst>
                                    <p:set>
                                      <p:cBhvr>
                                        <p:cTn id="21" dur="1" fill="hold">
                                          <p:stCondLst>
                                            <p:cond delay="0"/>
                                          </p:stCondLst>
                                        </p:cTn>
                                        <p:tgtEl>
                                          <p:spTgt spid="6">
                                            <p:graphicEl>
                                              <a:dgm id="{2D7682A1-F91C-7942-AF4D-3E91EBC211EA}"/>
                                            </p:graphicEl>
                                          </p:spTgt>
                                        </p:tgtEl>
                                        <p:attrNameLst>
                                          <p:attrName>style.visibility</p:attrName>
                                        </p:attrNameLst>
                                      </p:cBhvr>
                                      <p:to>
                                        <p:strVal val="visible"/>
                                      </p:to>
                                    </p:set>
                                    <p:anim calcmode="lin" valueType="num">
                                      <p:cBhvr additive="base">
                                        <p:cTn id="22" dur="750" fill="hold"/>
                                        <p:tgtEl>
                                          <p:spTgt spid="6">
                                            <p:graphicEl>
                                              <a:dgm id="{2D7682A1-F91C-7942-AF4D-3E91EBC211EA}"/>
                                            </p:graphicEl>
                                          </p:spTgt>
                                        </p:tgtEl>
                                        <p:attrNameLst>
                                          <p:attrName>ppt_x</p:attrName>
                                        </p:attrNameLst>
                                      </p:cBhvr>
                                      <p:tavLst>
                                        <p:tav tm="0">
                                          <p:val>
                                            <p:strVal val="0-#ppt_w/2"/>
                                          </p:val>
                                        </p:tav>
                                        <p:tav tm="100000">
                                          <p:val>
                                            <p:strVal val="#ppt_x"/>
                                          </p:val>
                                        </p:tav>
                                      </p:tavLst>
                                    </p:anim>
                                    <p:anim calcmode="lin" valueType="num">
                                      <p:cBhvr additive="base">
                                        <p:cTn id="23" dur="750" fill="hold"/>
                                        <p:tgtEl>
                                          <p:spTgt spid="6">
                                            <p:graphicEl>
                                              <a:dgm id="{2D7682A1-F91C-7942-AF4D-3E91EBC211EA}"/>
                                            </p:graphicEl>
                                          </p:spTgt>
                                        </p:tgtEl>
                                        <p:attrNameLst>
                                          <p:attrName>ppt_y</p:attrName>
                                        </p:attrNameLst>
                                      </p:cBhvr>
                                      <p:tavLst>
                                        <p:tav tm="0">
                                          <p:val>
                                            <p:strVal val="#ppt_y"/>
                                          </p:val>
                                        </p:tav>
                                        <p:tav tm="100000">
                                          <p:val>
                                            <p:strVal val="#ppt_y"/>
                                          </p:val>
                                        </p:tav>
                                      </p:tavLst>
                                    </p:anim>
                                  </p:childTnLst>
                                </p:cTn>
                              </p:par>
                            </p:childTnLst>
                          </p:cTn>
                        </p:par>
                        <p:par>
                          <p:cTn id="24" fill="hold">
                            <p:stCondLst>
                              <p:cond delay="3000"/>
                            </p:stCondLst>
                            <p:childTnLst>
                              <p:par>
                                <p:cTn id="25" presetID="2" presetClass="entr" presetSubtype="8" fill="hold" grpId="0" nodeType="afterEffect">
                                  <p:stCondLst>
                                    <p:cond delay="0"/>
                                  </p:stCondLst>
                                  <p:childTnLst>
                                    <p:set>
                                      <p:cBhvr>
                                        <p:cTn id="26" dur="1" fill="hold">
                                          <p:stCondLst>
                                            <p:cond delay="0"/>
                                          </p:stCondLst>
                                        </p:cTn>
                                        <p:tgtEl>
                                          <p:spTgt spid="6">
                                            <p:graphicEl>
                                              <a:dgm id="{CB3D899A-8E9B-E840-8698-AEB53FA7A099}"/>
                                            </p:graphicEl>
                                          </p:spTgt>
                                        </p:tgtEl>
                                        <p:attrNameLst>
                                          <p:attrName>style.visibility</p:attrName>
                                        </p:attrNameLst>
                                      </p:cBhvr>
                                      <p:to>
                                        <p:strVal val="visible"/>
                                      </p:to>
                                    </p:set>
                                    <p:anim calcmode="lin" valueType="num">
                                      <p:cBhvr additive="base">
                                        <p:cTn id="27" dur="750" fill="hold"/>
                                        <p:tgtEl>
                                          <p:spTgt spid="6">
                                            <p:graphicEl>
                                              <a:dgm id="{CB3D899A-8E9B-E840-8698-AEB53FA7A099}"/>
                                            </p:graphicEl>
                                          </p:spTgt>
                                        </p:tgtEl>
                                        <p:attrNameLst>
                                          <p:attrName>ppt_x</p:attrName>
                                        </p:attrNameLst>
                                      </p:cBhvr>
                                      <p:tavLst>
                                        <p:tav tm="0">
                                          <p:val>
                                            <p:strVal val="0-#ppt_w/2"/>
                                          </p:val>
                                        </p:tav>
                                        <p:tav tm="100000">
                                          <p:val>
                                            <p:strVal val="#ppt_x"/>
                                          </p:val>
                                        </p:tav>
                                      </p:tavLst>
                                    </p:anim>
                                    <p:anim calcmode="lin" valueType="num">
                                      <p:cBhvr additive="base">
                                        <p:cTn id="28" dur="750" fill="hold"/>
                                        <p:tgtEl>
                                          <p:spTgt spid="6">
                                            <p:graphicEl>
                                              <a:dgm id="{CB3D899A-8E9B-E840-8698-AEB53FA7A099}"/>
                                            </p:graphicEl>
                                          </p:spTgt>
                                        </p:tgtEl>
                                        <p:attrNameLst>
                                          <p:attrName>ppt_y</p:attrName>
                                        </p:attrNameLst>
                                      </p:cBhvr>
                                      <p:tavLst>
                                        <p:tav tm="0">
                                          <p:val>
                                            <p:strVal val="#ppt_y"/>
                                          </p:val>
                                        </p:tav>
                                        <p:tav tm="100000">
                                          <p:val>
                                            <p:strVal val="#ppt_y"/>
                                          </p:val>
                                        </p:tav>
                                      </p:tavLst>
                                    </p:anim>
                                  </p:childTnLst>
                                </p:cTn>
                              </p:par>
                            </p:childTnLst>
                          </p:cTn>
                        </p:par>
                        <p:par>
                          <p:cTn id="29" fill="hold">
                            <p:stCondLst>
                              <p:cond delay="3750"/>
                            </p:stCondLst>
                            <p:childTnLst>
                              <p:par>
                                <p:cTn id="30" presetID="9" presetClass="entr" presetSubtype="0" fill="hold" nodeType="after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dissolve">
                                      <p:cBhvr>
                                        <p:cTn id="32" dur="1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1882066" y="87537"/>
            <a:ext cx="7261934"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lnSpc>
                <a:spcPct val="80000"/>
              </a:lnSpc>
            </a:pPr>
            <a:r>
              <a:rPr lang="az" sz="2400" b="0" i="0" u="none" baseline="0">
                <a:latin typeface="Verdana" panose="020B0604030504040204" pitchFamily="34" charset="0"/>
                <a:ea typeface="Verdana" panose="020B0604030504040204" pitchFamily="34" charset="0"/>
              </a:rPr>
              <a:t>Maddə 35</a:t>
            </a:r>
          </a:p>
          <a:p>
            <a:pPr algn="r" rtl="0" eaLnBrk="1" hangingPunct="1">
              <a:lnSpc>
                <a:spcPct val="80000"/>
              </a:lnSpc>
              <a:buFont typeface="Arial" charset="0"/>
              <a:buNone/>
            </a:pPr>
            <a:r>
              <a:rPr lang="az" sz="2400" b="0" i="0" u="none" baseline="0">
                <a:solidFill>
                  <a:schemeClr val="bg1"/>
                </a:solidFill>
                <a:latin typeface="Verdana" panose="020B0604030504040204" pitchFamily="34" charset="0"/>
                <a:ea typeface="Verdana" panose="020B0604030504040204" pitchFamily="34" charset="0"/>
                <a:cs typeface="Times New Roman" charset="0"/>
              </a:rPr>
              <a:t>24/7 şəbəkəsi</a:t>
            </a:r>
            <a:endParaRPr lang="az" altLang="sr-Latn-RS" sz="2400" dirty="0">
              <a:solidFill>
                <a:schemeClr val="bg1"/>
              </a:solidFill>
              <a:latin typeface="Verdana" panose="020B0604030504040204" pitchFamily="34" charset="0"/>
              <a:ea typeface="Verdana" panose="020B0604030504040204" pitchFamily="34" charset="0"/>
              <a:cs typeface="Times New Roman" pitchFamily="18" charset="0"/>
            </a:endParaRPr>
          </a:p>
        </p:txBody>
      </p:sp>
      <p:sp>
        <p:nvSpPr>
          <p:cNvPr id="7" name="Rectangle 6">
            <a:extLst>
              <a:ext uri="{FF2B5EF4-FFF2-40B4-BE49-F238E27FC236}">
                <a16:creationId xmlns="" xmlns:a16="http://schemas.microsoft.com/office/drawing/2014/main" id="{1FCE5F71-B62F-4840-AD46-7690CB1F70D4}"/>
              </a:ext>
            </a:extLst>
          </p:cNvPr>
          <p:cNvSpPr/>
          <p:nvPr/>
        </p:nvSpPr>
        <p:spPr>
          <a:xfrm>
            <a:off x="0" y="1504682"/>
            <a:ext cx="4572000" cy="4670509"/>
          </a:xfrm>
          <a:prstGeom prst="rect">
            <a:avLst/>
          </a:prstGeom>
        </p:spPr>
        <p:txBody>
          <a:bodyPr>
            <a:spAutoFit/>
          </a:bodyPr>
          <a:lstStyle/>
          <a:p>
            <a:pPr marL="457200" indent="-457200" algn="just" rtl="0">
              <a:spcBef>
                <a:spcPts val="0"/>
              </a:spcBef>
              <a:spcAft>
                <a:spcPts val="0"/>
              </a:spcAft>
              <a:buFont typeface="+mj-lt"/>
              <a:buAutoNum type="arabicPeriod"/>
            </a:pPr>
            <a:r>
              <a:rPr lang="az" sz="1750" b="0" i="0" u="none" baseline="0" dirty="0"/>
              <a:t>...cinayətlərin  istintaqı və ya digər icraatın aparılması məqsədilə və ya cinayətlərə dair sübutların elektron  formada toplanması üçün təxirəsalınmaz yardımın göstərilməsini təmin etmək məqsədilə  sutkada </a:t>
            </a:r>
            <a:r>
              <a:rPr lang="az" sz="1750" b="1" i="0" u="none" baseline="0" dirty="0"/>
              <a:t>iyirmi dörd saat...fəaliyyət göstərən ... əlaqə  mərkəzini təyin edir</a:t>
            </a:r>
            <a:r>
              <a:rPr lang="az" sz="1750" b="0" i="0" u="none" baseline="0" dirty="0"/>
              <a:t>. Bu yardıma... </a:t>
            </a:r>
            <a:r>
              <a:rPr lang="az" sz="1750" b="1" i="0" u="none" baseline="0" dirty="0"/>
              <a:t>köməklik </a:t>
            </a:r>
            <a:r>
              <a:rPr lang="az" sz="1750" b="0" i="0" u="none" baseline="0" dirty="0"/>
              <a:t>və ya... aşağıdakı tədbirlərin </a:t>
            </a:r>
            <a:r>
              <a:rPr lang="az" sz="1750" b="1" i="0" u="none" baseline="0" dirty="0"/>
              <a:t>birbaşa tətbiq edilməsi</a:t>
            </a:r>
            <a:r>
              <a:rPr lang="az" sz="1750" b="0" i="0" u="none" baseline="0" dirty="0"/>
              <a:t> daxildir:</a:t>
            </a:r>
          </a:p>
          <a:p>
            <a:pPr marL="857250" lvl="1" indent="-457200" algn="just" rtl="0">
              <a:spcBef>
                <a:spcPts val="0"/>
              </a:spcBef>
              <a:spcAft>
                <a:spcPts val="0"/>
              </a:spcAft>
              <a:buFont typeface="+mj-lt"/>
              <a:buAutoNum type="alphaLcParenR"/>
            </a:pPr>
            <a:r>
              <a:rPr lang="az" sz="1750" b="0" i="0" u="none" baseline="0" dirty="0"/>
              <a:t>texniki məsləhət yardımının göstərilməsi;</a:t>
            </a:r>
          </a:p>
          <a:p>
            <a:pPr marL="857250" lvl="1" indent="-457200" algn="just" rtl="0">
              <a:spcBef>
                <a:spcPts val="0"/>
              </a:spcBef>
              <a:spcAft>
                <a:spcPts val="0"/>
              </a:spcAft>
              <a:buFont typeface="+mj-lt"/>
              <a:buAutoNum type="alphaLcParenR"/>
            </a:pPr>
            <a:r>
              <a:rPr lang="az" sz="1750" b="0" i="0" u="none" baseline="0" dirty="0"/>
              <a:t>29-cu və 30-cu maddələrə əsasən verilənlərin mühafizəsinin təmin edilməsi;</a:t>
            </a:r>
          </a:p>
          <a:p>
            <a:pPr marL="857250" lvl="1" indent="-457200" algn="just" rtl="0">
              <a:spcBef>
                <a:spcPts val="0"/>
              </a:spcBef>
              <a:spcAft>
                <a:spcPts val="0"/>
              </a:spcAft>
              <a:buFont typeface="+mj-lt"/>
              <a:buAutoNum type="alphaLcParenR"/>
            </a:pPr>
            <a:r>
              <a:rPr lang="az" sz="1750" b="0" i="0" u="none" baseline="0" dirty="0"/>
              <a:t>sübutların toplanması, rəsmi məlumatın təqdim edilməsi və şübhəli şəxslərin yerinin müəyyən edilməsi.</a:t>
            </a:r>
          </a:p>
        </p:txBody>
      </p:sp>
      <p:sp>
        <p:nvSpPr>
          <p:cNvPr id="5" name="Rectangle 4">
            <a:extLst>
              <a:ext uri="{FF2B5EF4-FFF2-40B4-BE49-F238E27FC236}">
                <a16:creationId xmlns="" xmlns:a16="http://schemas.microsoft.com/office/drawing/2014/main" id="{EC62B5F6-FD37-284E-8A8F-7C045876F586}"/>
              </a:ext>
            </a:extLst>
          </p:cNvPr>
          <p:cNvSpPr/>
          <p:nvPr/>
        </p:nvSpPr>
        <p:spPr>
          <a:xfrm>
            <a:off x="5177381" y="3120509"/>
            <a:ext cx="3677504" cy="1200329"/>
          </a:xfrm>
          <a:prstGeom prst="rect">
            <a:avLst/>
          </a:prstGeom>
        </p:spPr>
        <p:txBody>
          <a:bodyPr wrap="square">
            <a:spAutoFit/>
          </a:bodyPr>
          <a:lstStyle/>
          <a:p>
            <a:pPr marL="342900" indent="-342900" algn="just" rtl="0">
              <a:buFont typeface="Arial" panose="020B0604020202020204" pitchFamily="34" charset="0"/>
              <a:buChar char="•"/>
            </a:pPr>
            <a:r>
              <a:rPr lang="az" sz="2400" b="1" i="0" u="none" baseline="0">
                <a:solidFill>
                  <a:srgbClr val="C00000"/>
                </a:solidFill>
              </a:rPr>
              <a:t>iyirmi dörd saat xidmət göstərən koordinasiya mərkəzi</a:t>
            </a:r>
            <a:endParaRPr lang="az" sz="2400" dirty="0">
              <a:solidFill>
                <a:srgbClr val="C00000"/>
              </a:solidFill>
            </a:endParaRPr>
          </a:p>
        </p:txBody>
      </p:sp>
      <p:sp>
        <p:nvSpPr>
          <p:cNvPr id="12" name="Slide Number Placeholder 1">
            <a:extLst>
              <a:ext uri="{FF2B5EF4-FFF2-40B4-BE49-F238E27FC236}">
                <a16:creationId xmlns="" xmlns:a16="http://schemas.microsoft.com/office/drawing/2014/main" id="{717366C7-1A05-4CE3-B9C7-4AB22175D865}"/>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52</a:t>
            </a:fld>
            <a:endParaRPr lang="az" dirty="0"/>
          </a:p>
        </p:txBody>
      </p:sp>
    </p:spTree>
    <p:extLst>
      <p:ext uri="{BB962C8B-B14F-4D97-AF65-F5344CB8AC3E}">
        <p14:creationId xmlns:p14="http://schemas.microsoft.com/office/powerpoint/2010/main" val="18360678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7" name="Rectangle 6">
            <a:extLst>
              <a:ext uri="{FF2B5EF4-FFF2-40B4-BE49-F238E27FC236}">
                <a16:creationId xmlns="" xmlns:a16="http://schemas.microsoft.com/office/drawing/2014/main" id="{1FCE5F71-B62F-4840-AD46-7690CB1F70D4}"/>
              </a:ext>
            </a:extLst>
          </p:cNvPr>
          <p:cNvSpPr/>
          <p:nvPr/>
        </p:nvSpPr>
        <p:spPr>
          <a:xfrm>
            <a:off x="88522" y="1338433"/>
            <a:ext cx="4572000" cy="4770537"/>
          </a:xfrm>
          <a:prstGeom prst="rect">
            <a:avLst/>
          </a:prstGeom>
        </p:spPr>
        <p:txBody>
          <a:bodyPr>
            <a:spAutoFit/>
          </a:bodyPr>
          <a:lstStyle/>
          <a:p>
            <a:pPr marL="457200" indent="-457200" algn="just" rtl="0">
              <a:buFont typeface="+mj-lt"/>
              <a:buAutoNum type="arabicPeriod" startAt="2"/>
            </a:pPr>
            <a:r>
              <a:rPr lang="az" sz="1900" b="1" i="0" u="none" baseline="0"/>
              <a:t>A)</a:t>
            </a:r>
            <a:r>
              <a:rPr lang="az" sz="1900" b="0" i="0" u="none" baseline="0"/>
              <a:t>	 Tərəfin</a:t>
            </a:r>
            <a:r>
              <a:rPr lang="az" sz="1900" b="1" i="0" u="none" baseline="0"/>
              <a:t> əlaqə mərkəzi digər Tərəfin əlaqə mərkəzi ilə məlumatların operativ mübadiləsi üçün imkanlara malikdir</a:t>
            </a:r>
            <a:r>
              <a:rPr lang="az" sz="1900" b="0" i="0" u="none" baseline="0"/>
              <a:t>.	</a:t>
            </a:r>
          </a:p>
          <a:p>
            <a:pPr algn="just" rtl="0"/>
            <a:r>
              <a:rPr lang="az" sz="1900" b="0" i="0" u="none" baseline="0"/>
              <a:t>	</a:t>
            </a:r>
            <a:r>
              <a:rPr lang="az" sz="1900" b="1" i="0" u="none" baseline="0"/>
              <a:t>B)</a:t>
            </a:r>
            <a:r>
              <a:rPr lang="az" sz="1900" b="0" i="0" u="none" baseline="0"/>
              <a:t>	 ...əlaqə 	mərkəzi	 ... 	yardıma	 və ya ekstradisiyaya məsul olan orqanının...  tərkibində olmadıqda,... əlaqə mərkəzi ... 	bu	 	orqanla	 ... 	operativ şəkildə əlaqələndirmək üçün tədbirlər görür.</a:t>
            </a:r>
          </a:p>
          <a:p>
            <a:pPr marL="514350" indent="-514350" algn="just" rtl="0">
              <a:buFont typeface="+mj-lt"/>
              <a:buAutoNum type="arabicPeriod" startAt="3"/>
            </a:pPr>
            <a:endParaRPr lang="az" sz="1900" dirty="0"/>
          </a:p>
          <a:p>
            <a:pPr marL="514350" indent="-514350" algn="just" rtl="0">
              <a:buFont typeface="+mj-lt"/>
              <a:buAutoNum type="arabicPeriod" startAt="3"/>
            </a:pPr>
            <a:r>
              <a:rPr lang="az" sz="1900" b="1" i="0" u="none" baseline="0"/>
              <a:t>Hər bir Tərəf belə şəbəkənin işləməsini asanlaşdırmaq məqsədilə ixtisaslı işçi heyətin və avadanlığın ayrılmasını təmin edir.</a:t>
            </a:r>
          </a:p>
        </p:txBody>
      </p:sp>
      <p:sp>
        <p:nvSpPr>
          <p:cNvPr id="5" name="Rectangle 4">
            <a:extLst>
              <a:ext uri="{FF2B5EF4-FFF2-40B4-BE49-F238E27FC236}">
                <a16:creationId xmlns="" xmlns:a16="http://schemas.microsoft.com/office/drawing/2014/main" id="{F8A60E5F-B764-644B-906C-899DF4352ACC}"/>
              </a:ext>
            </a:extLst>
          </p:cNvPr>
          <p:cNvSpPr/>
          <p:nvPr/>
        </p:nvSpPr>
        <p:spPr>
          <a:xfrm>
            <a:off x="4880212" y="2938872"/>
            <a:ext cx="4023360" cy="1569660"/>
          </a:xfrm>
          <a:prstGeom prst="rect">
            <a:avLst/>
          </a:prstGeom>
        </p:spPr>
        <p:txBody>
          <a:bodyPr wrap="square">
            <a:spAutoFit/>
          </a:bodyPr>
          <a:lstStyle/>
          <a:p>
            <a:pPr marL="342900" indent="-342900" algn="just" rtl="0">
              <a:buFont typeface="Arial" panose="020B0604020202020204" pitchFamily="34" charset="0"/>
              <a:buChar char="•"/>
            </a:pPr>
            <a:r>
              <a:rPr lang="az" sz="2400" b="1" i="0" u="none" baseline="0">
                <a:solidFill>
                  <a:srgbClr val="C00000"/>
                </a:solidFill>
              </a:rPr>
              <a:t>Təlim keçmiş və avadanlıqlarla təchiz edilmiş işçi heyətinin mövcudluğu təkidlə tövsiyə edilir</a:t>
            </a:r>
            <a:endParaRPr lang="az" sz="2400" dirty="0">
              <a:solidFill>
                <a:srgbClr val="C00000"/>
              </a:solidFill>
            </a:endParaRPr>
          </a:p>
        </p:txBody>
      </p:sp>
      <p:sp>
        <p:nvSpPr>
          <p:cNvPr id="16" name="Slide Number Placeholder 1">
            <a:extLst>
              <a:ext uri="{FF2B5EF4-FFF2-40B4-BE49-F238E27FC236}">
                <a16:creationId xmlns="" xmlns:a16="http://schemas.microsoft.com/office/drawing/2014/main" id="{3813275F-F0A8-44C2-9CFC-A4ED1CFC09A1}"/>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53</a:t>
            </a:fld>
            <a:endParaRPr lang="az" dirty="0"/>
          </a:p>
        </p:txBody>
      </p:sp>
      <p:sp>
        <p:nvSpPr>
          <p:cNvPr id="19" name="Rectangle 18">
            <a:extLst>
              <a:ext uri="{FF2B5EF4-FFF2-40B4-BE49-F238E27FC236}">
                <a16:creationId xmlns="" xmlns:a16="http://schemas.microsoft.com/office/drawing/2014/main" id="{DF23A14C-E064-4618-A05A-6A1676001096}"/>
              </a:ext>
            </a:extLst>
          </p:cNvPr>
          <p:cNvSpPr/>
          <p:nvPr/>
        </p:nvSpPr>
        <p:spPr>
          <a:xfrm>
            <a:off x="1882066" y="87537"/>
            <a:ext cx="7261934"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lnSpc>
                <a:spcPct val="80000"/>
              </a:lnSpc>
            </a:pPr>
            <a:r>
              <a:rPr lang="az" sz="2400" b="0" i="0" u="none" baseline="0">
                <a:latin typeface="Verdana" panose="020B0604030504040204" pitchFamily="34" charset="0"/>
                <a:ea typeface="Verdana" panose="020B0604030504040204" pitchFamily="34" charset="0"/>
              </a:rPr>
              <a:t>Maddə 35</a:t>
            </a:r>
          </a:p>
          <a:p>
            <a:pPr algn="r" rtl="0" eaLnBrk="1" hangingPunct="1">
              <a:lnSpc>
                <a:spcPct val="80000"/>
              </a:lnSpc>
              <a:buFont typeface="Arial" charset="0"/>
              <a:buNone/>
            </a:pPr>
            <a:r>
              <a:rPr lang="az" sz="2400" b="0" i="0" u="none" baseline="0">
                <a:solidFill>
                  <a:schemeClr val="bg1"/>
                </a:solidFill>
                <a:latin typeface="Verdana" panose="020B0604030504040204" pitchFamily="34" charset="0"/>
                <a:ea typeface="Verdana" panose="020B0604030504040204" pitchFamily="34" charset="0"/>
                <a:cs typeface="Times New Roman" charset="0"/>
              </a:rPr>
              <a:t>24/7 şəbəkəsi</a:t>
            </a:r>
            <a:endParaRPr lang="az" altLang="sr-Latn-RS" sz="2400" dirty="0">
              <a:solidFill>
                <a:schemeClr val="bg1"/>
              </a:solidFill>
              <a:latin typeface="Verdana" panose="020B0604030504040204" pitchFamily="34" charset="0"/>
              <a:ea typeface="Verdana" panose="020B0604030504040204" pitchFamily="34" charset="0"/>
              <a:cs typeface="Times New Roman" pitchFamily="18" charset="0"/>
            </a:endParaRPr>
          </a:p>
        </p:txBody>
      </p:sp>
    </p:spTree>
    <p:extLst>
      <p:ext uri="{BB962C8B-B14F-4D97-AF65-F5344CB8AC3E}">
        <p14:creationId xmlns:p14="http://schemas.microsoft.com/office/powerpoint/2010/main" val="30703880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pic>
        <p:nvPicPr>
          <p:cNvPr id="6" name="Picture 5" descr="Text, letter&#10;&#10;Description automatically generated">
            <a:extLst>
              <a:ext uri="{FF2B5EF4-FFF2-40B4-BE49-F238E27FC236}">
                <a16:creationId xmlns="" xmlns:a16="http://schemas.microsoft.com/office/drawing/2014/main" id="{696261A4-1B8D-4CCD-9FFA-3F9A35B62768}"/>
              </a:ext>
            </a:extLst>
          </p:cNvPr>
          <p:cNvPicPr>
            <a:picLocks noChangeAspect="1"/>
          </p:cNvPicPr>
          <p:nvPr/>
        </p:nvPicPr>
        <p:blipFill>
          <a:blip r:embed="rId3"/>
          <a:stretch>
            <a:fillRect/>
          </a:stretch>
        </p:blipFill>
        <p:spPr>
          <a:xfrm>
            <a:off x="1782384" y="1134629"/>
            <a:ext cx="5579232" cy="5240263"/>
          </a:xfrm>
          <a:prstGeom prst="rect">
            <a:avLst/>
          </a:prstGeom>
        </p:spPr>
      </p:pic>
      <p:sp>
        <p:nvSpPr>
          <p:cNvPr id="12" name="Slide Number Placeholder 1">
            <a:extLst>
              <a:ext uri="{FF2B5EF4-FFF2-40B4-BE49-F238E27FC236}">
                <a16:creationId xmlns="" xmlns:a16="http://schemas.microsoft.com/office/drawing/2014/main" id="{3DB0A26D-87C8-4084-BD55-CD592D6D1E29}"/>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54</a:t>
            </a:fld>
            <a:endParaRPr lang="az" dirty="0"/>
          </a:p>
        </p:txBody>
      </p:sp>
      <p:sp>
        <p:nvSpPr>
          <p:cNvPr id="16" name="Rectangle 15">
            <a:extLst>
              <a:ext uri="{FF2B5EF4-FFF2-40B4-BE49-F238E27FC236}">
                <a16:creationId xmlns="" xmlns:a16="http://schemas.microsoft.com/office/drawing/2014/main" id="{9FED6DA2-0014-42C6-B04D-F4C1D05441BD}"/>
              </a:ext>
            </a:extLst>
          </p:cNvPr>
          <p:cNvSpPr/>
          <p:nvPr/>
        </p:nvSpPr>
        <p:spPr>
          <a:xfrm>
            <a:off x="1882066" y="87537"/>
            <a:ext cx="7261934"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lnSpc>
                <a:spcPct val="80000"/>
              </a:lnSpc>
            </a:pPr>
            <a:r>
              <a:rPr lang="az" sz="2400" b="0" i="0" u="none" baseline="0">
                <a:latin typeface="Verdana" panose="020B0604030504040204" pitchFamily="34" charset="0"/>
                <a:ea typeface="Verdana" panose="020B0604030504040204" pitchFamily="34" charset="0"/>
              </a:rPr>
              <a:t>Maddə 35</a:t>
            </a:r>
          </a:p>
          <a:p>
            <a:pPr algn="r" rtl="0" eaLnBrk="1" hangingPunct="1">
              <a:lnSpc>
                <a:spcPct val="80000"/>
              </a:lnSpc>
              <a:buFont typeface="Arial" charset="0"/>
              <a:buNone/>
            </a:pPr>
            <a:r>
              <a:rPr lang="az" sz="2400" b="0" i="0" u="none" baseline="0">
                <a:solidFill>
                  <a:schemeClr val="bg1"/>
                </a:solidFill>
                <a:latin typeface="Verdana" panose="020B0604030504040204" pitchFamily="34" charset="0"/>
                <a:ea typeface="Verdana" panose="020B0604030504040204" pitchFamily="34" charset="0"/>
                <a:cs typeface="Times New Roman" charset="0"/>
              </a:rPr>
              <a:t>24/7 şəbəkəsi</a:t>
            </a:r>
            <a:endParaRPr lang="az" altLang="sr-Latn-RS" sz="2400" dirty="0">
              <a:solidFill>
                <a:schemeClr val="bg1"/>
              </a:solidFill>
              <a:latin typeface="Verdana" panose="020B0604030504040204" pitchFamily="34" charset="0"/>
              <a:ea typeface="Verdana" panose="020B0604030504040204" pitchFamily="34" charset="0"/>
              <a:cs typeface="Times New Roman" pitchFamily="18" charset="0"/>
            </a:endParaRPr>
          </a:p>
        </p:txBody>
      </p:sp>
    </p:spTree>
    <p:extLst>
      <p:ext uri="{BB962C8B-B14F-4D97-AF65-F5344CB8AC3E}">
        <p14:creationId xmlns:p14="http://schemas.microsoft.com/office/powerpoint/2010/main" val="313896793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8848AB73-6CF7-4B50-ACEB-48BD4182E7C5}"/>
              </a:ext>
            </a:extLst>
          </p:cNvPr>
          <p:cNvSpPr>
            <a:spLocks noGrp="1"/>
          </p:cNvSpPr>
          <p:nvPr>
            <p:ph type="sldNum" sz="quarter" idx="10"/>
          </p:nvPr>
        </p:nvSpPr>
        <p:spPr/>
        <p:txBody>
          <a:bodyPr/>
          <a:lstStyle/>
          <a:p>
            <a:pPr algn="r" rtl="0"/>
            <a:fld id="{49C04F3A-82BD-4011-AADB-1F79FD7DF4BC}" type="slidenum">
              <a:rPr/>
              <a:pPr/>
              <a:t>55</a:t>
            </a:fld>
            <a:endParaRPr lang="az" dirty="0"/>
          </a:p>
        </p:txBody>
      </p:sp>
    </p:spTree>
    <p:extLst>
      <p:ext uri="{BB962C8B-B14F-4D97-AF65-F5344CB8AC3E}">
        <p14:creationId xmlns:p14="http://schemas.microsoft.com/office/powerpoint/2010/main" val="42858438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5" name="Rectangle 4">
            <a:extLst>
              <a:ext uri="{FF2B5EF4-FFF2-40B4-BE49-F238E27FC236}">
                <a16:creationId xmlns="" xmlns:a16="http://schemas.microsoft.com/office/drawing/2014/main" id="{7FA81925-418B-D44C-9255-2AEBBFBC0ADA}"/>
              </a:ext>
            </a:extLst>
          </p:cNvPr>
          <p:cNvSpPr/>
          <p:nvPr/>
        </p:nvSpPr>
        <p:spPr>
          <a:xfrm>
            <a:off x="309490" y="4156754"/>
            <a:ext cx="8525021" cy="496161"/>
          </a:xfrm>
          <a:prstGeom prst="rect">
            <a:avLst/>
          </a:prstGeom>
        </p:spPr>
        <p:txBody>
          <a:bodyPr wrap="square">
            <a:spAutoFit/>
          </a:bodyPr>
          <a:lstStyle/>
          <a:p>
            <a:pPr algn="l" rtl="0" eaLnBrk="1" hangingPunct="1">
              <a:lnSpc>
                <a:spcPct val="80000"/>
              </a:lnSpc>
            </a:pPr>
            <a:r>
              <a:rPr lang="az" sz="3200" b="1" i="0" u="none" baseline="0">
                <a:ea typeface="ＭＳ Ｐゴシック" charset="0"/>
              </a:rPr>
              <a:t>Xülasə</a:t>
            </a:r>
            <a:endParaRPr lang="az" sz="3200" b="1" dirty="0"/>
          </a:p>
        </p:txBody>
      </p:sp>
      <p:sp>
        <p:nvSpPr>
          <p:cNvPr id="11" name="Text Placeholder 2">
            <a:extLst>
              <a:ext uri="{FF2B5EF4-FFF2-40B4-BE49-F238E27FC236}">
                <a16:creationId xmlns="" xmlns:a16="http://schemas.microsoft.com/office/drawing/2014/main" id="{9E62ED27-6515-43BC-964E-5A11EEDF3631}"/>
              </a:ext>
            </a:extLst>
          </p:cNvPr>
          <p:cNvSpPr txBox="1">
            <a:spLocks/>
          </p:cNvSpPr>
          <p:nvPr/>
        </p:nvSpPr>
        <p:spPr>
          <a:xfrm>
            <a:off x="309489" y="3806826"/>
            <a:ext cx="7772400" cy="3499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rtl="0">
              <a:buNone/>
              <a:defRPr/>
            </a:pPr>
            <a:r>
              <a:rPr lang="az" sz="2000" b="0" i="0" u="none" baseline="0">
                <a:solidFill>
                  <a:schemeClr val="tx1">
                    <a:tint val="75000"/>
                  </a:schemeClr>
                </a:solidFill>
              </a:rPr>
              <a:t>Beynəlxalq əməkdaşlığın əsas konsepsiyaları</a:t>
            </a:r>
          </a:p>
        </p:txBody>
      </p:sp>
      <p:sp>
        <p:nvSpPr>
          <p:cNvPr id="16" name="Rectangle 15">
            <a:extLst>
              <a:ext uri="{FF2B5EF4-FFF2-40B4-BE49-F238E27FC236}">
                <a16:creationId xmlns="" xmlns:a16="http://schemas.microsoft.com/office/drawing/2014/main" id="{298D1100-463D-47ED-9471-5769898F0B9B}"/>
              </a:ext>
            </a:extLst>
          </p:cNvPr>
          <p:cNvSpPr/>
          <p:nvPr/>
        </p:nvSpPr>
        <p:spPr>
          <a:xfrm>
            <a:off x="1889760" y="114659"/>
            <a:ext cx="72542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defRPr/>
            </a:pPr>
            <a:r>
              <a:rPr lang="az" sz="3200" b="0" i="0" u="none" baseline="0">
                <a:latin typeface="Verdana" panose="020B0604030504040204" pitchFamily="34" charset="0"/>
                <a:ea typeface="Verdana" panose="020B0604030504040204" pitchFamily="34" charset="0"/>
                <a:cs typeface="ＭＳ Ｐゴシック" charset="0"/>
              </a:rPr>
              <a:t>Beşinci hissə</a:t>
            </a:r>
          </a:p>
        </p:txBody>
      </p:sp>
      <p:sp>
        <p:nvSpPr>
          <p:cNvPr id="12" name="Slide Number Placeholder 1">
            <a:extLst>
              <a:ext uri="{FF2B5EF4-FFF2-40B4-BE49-F238E27FC236}">
                <a16:creationId xmlns="" xmlns:a16="http://schemas.microsoft.com/office/drawing/2014/main" id="{04E39903-0793-4ADE-8CAD-600F8E42F20A}"/>
              </a:ext>
            </a:extLst>
          </p:cNvPr>
          <p:cNvSpPr>
            <a:spLocks noGrp="1"/>
          </p:cNvSpPr>
          <p:nvPr>
            <p:ph type="sldNum" sz="quarter" idx="12"/>
          </p:nvPr>
        </p:nvSpPr>
        <p:spPr>
          <a:xfrm>
            <a:off x="7086600" y="6588125"/>
            <a:ext cx="2057400" cy="285810"/>
          </a:xfrm>
        </p:spPr>
        <p:txBody>
          <a:bodyPr/>
          <a:lstStyle/>
          <a:p>
            <a:pPr algn="r" rtl="0"/>
            <a:fld id="{B517EF97-6CC0-48A9-BC0E-433EC7B55211}" type="slidenum">
              <a:rPr/>
              <a:pPr/>
              <a:t>56</a:t>
            </a:fld>
            <a:endParaRPr lang="az" dirty="0"/>
          </a:p>
        </p:txBody>
      </p:sp>
    </p:spTree>
    <p:extLst>
      <p:ext uri="{BB962C8B-B14F-4D97-AF65-F5344CB8AC3E}">
        <p14:creationId xmlns:p14="http://schemas.microsoft.com/office/powerpoint/2010/main" val="416769158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lgn="r" rtl="0"/>
            <a:fld id="{B517EF97-6CC0-48A9-BC0E-433EC7B55211}" type="slidenum">
              <a:rPr/>
              <a:pPr/>
              <a:t>57</a:t>
            </a:fld>
            <a:endParaRPr lang="az"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1402080" y="82052"/>
            <a:ext cx="77419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rPr>
              <a:t>Sessiyanın məqsədləri</a:t>
            </a:r>
          </a:p>
        </p:txBody>
      </p:sp>
      <p:sp>
        <p:nvSpPr>
          <p:cNvPr id="5" name="Rectangle 4">
            <a:extLst>
              <a:ext uri="{FF2B5EF4-FFF2-40B4-BE49-F238E27FC236}">
                <a16:creationId xmlns="" xmlns:a16="http://schemas.microsoft.com/office/drawing/2014/main" id="{7FA81925-418B-D44C-9255-2AEBBFBC0ADA}"/>
              </a:ext>
            </a:extLst>
          </p:cNvPr>
          <p:cNvSpPr/>
          <p:nvPr/>
        </p:nvSpPr>
        <p:spPr>
          <a:xfrm>
            <a:off x="106706" y="1327587"/>
            <a:ext cx="5842990" cy="4827155"/>
          </a:xfrm>
          <a:prstGeom prst="rect">
            <a:avLst/>
          </a:prstGeom>
        </p:spPr>
        <p:txBody>
          <a:bodyPr wrap="square">
            <a:spAutoFit/>
          </a:bodyPr>
          <a:lstStyle/>
          <a:p>
            <a:pPr marL="342900" indent="-342900" algn="l" rtl="0">
              <a:lnSpc>
                <a:spcPct val="80000"/>
              </a:lnSpc>
              <a:buFont typeface="Arial" panose="020B0604020202020204" pitchFamily="34" charset="0"/>
              <a:buChar char="•"/>
            </a:pPr>
            <a:r>
              <a:rPr lang="az" sz="2400" b="0" i="0" u="none" baseline="0"/>
              <a:t>İnternetin və kibercinayətkarlığın qlobal miqyasını başa düşmək</a:t>
            </a:r>
          </a:p>
          <a:p>
            <a:pPr marL="342900" indent="-342900" algn="l" rtl="0">
              <a:lnSpc>
                <a:spcPct val="80000"/>
              </a:lnSpc>
              <a:buFont typeface="Arial" panose="020B0604020202020204" pitchFamily="34" charset="0"/>
              <a:buChar char="•"/>
            </a:pPr>
            <a:endParaRPr lang="az" sz="2400" dirty="0"/>
          </a:p>
          <a:p>
            <a:pPr marL="342900" indent="-342900" algn="l" rtl="0">
              <a:lnSpc>
                <a:spcPct val="80000"/>
              </a:lnSpc>
              <a:buFont typeface="Arial" panose="020B0604020202020204" pitchFamily="34" charset="0"/>
              <a:buChar char="•"/>
            </a:pPr>
            <a:r>
              <a:rPr lang="az" sz="2400" b="0" i="0" u="none" baseline="0"/>
              <a:t>Beynəlxalq mühitdə kibercinayətkarlıqla əlaqədar çətinlikləri başa düşmək</a:t>
            </a:r>
          </a:p>
          <a:p>
            <a:pPr marL="342900" indent="-342900" algn="l" rtl="0">
              <a:lnSpc>
                <a:spcPct val="80000"/>
              </a:lnSpc>
              <a:buFont typeface="Arial" panose="020B0604020202020204" pitchFamily="34" charset="0"/>
              <a:buChar char="•"/>
            </a:pPr>
            <a:endParaRPr lang="az" sz="2400" dirty="0"/>
          </a:p>
          <a:p>
            <a:pPr marL="342900" indent="-342900" algn="l" rtl="0">
              <a:lnSpc>
                <a:spcPct val="80000"/>
              </a:lnSpc>
              <a:buFont typeface="Arial" panose="020B0604020202020204" pitchFamily="34" charset="0"/>
              <a:buChar char="•"/>
            </a:pPr>
            <a:r>
              <a:rPr lang="az" sz="2400" b="0" i="0" u="none" baseline="0"/>
              <a:t>Beynəlxalq əməkdaşlığın əhəmiyyətini izah etmək, kibercinayətkarlıqla mübarizə sahəsində beynəlxalq əməkdaşlıq üzrə mövcud sənədləri tanımaq</a:t>
            </a:r>
          </a:p>
          <a:p>
            <a:pPr marL="342900" indent="-342900" algn="l" rtl="0">
              <a:lnSpc>
                <a:spcPct val="80000"/>
              </a:lnSpc>
              <a:buFont typeface="Arial" panose="020B0604020202020204" pitchFamily="34" charset="0"/>
              <a:buChar char="•"/>
            </a:pPr>
            <a:endParaRPr lang="az" sz="2400" dirty="0"/>
          </a:p>
          <a:p>
            <a:pPr marL="342900" indent="-342900" algn="l" rtl="0">
              <a:lnSpc>
                <a:spcPct val="80000"/>
              </a:lnSpc>
              <a:buFont typeface="Arial" panose="020B0604020202020204" pitchFamily="34" charset="0"/>
              <a:buChar char="•"/>
            </a:pPr>
            <a:r>
              <a:rPr lang="az" sz="2400" b="0" i="0" u="none" baseline="0"/>
              <a:t>Kibercinayətkarlıq haqqında Budapeşt konvensiyasını müzakirə etmək, onun ümumi və xüsusi prinsiplərini, cinayət işlərində qarşılıqlı hüquqi yardım haqqında maddələrini müəyyən etmək</a:t>
            </a:r>
          </a:p>
        </p:txBody>
      </p:sp>
      <p:pic>
        <p:nvPicPr>
          <p:cNvPr id="7" name="Picture 6">
            <a:extLst>
              <a:ext uri="{FF2B5EF4-FFF2-40B4-BE49-F238E27FC236}">
                <a16:creationId xmlns="" xmlns:a16="http://schemas.microsoft.com/office/drawing/2014/main" id="{EF3A38F1-629E-D64F-8FB1-A26347BAB099}"/>
              </a:ext>
            </a:extLst>
          </p:cNvPr>
          <p:cNvPicPr>
            <a:picLocks noChangeAspect="1"/>
          </p:cNvPicPr>
          <p:nvPr/>
        </p:nvPicPr>
        <p:blipFill>
          <a:blip r:embed="rId3"/>
          <a:stretch>
            <a:fillRect/>
          </a:stretch>
        </p:blipFill>
        <p:spPr>
          <a:xfrm>
            <a:off x="6228977" y="2430730"/>
            <a:ext cx="2808317" cy="2150117"/>
          </a:xfrm>
          <a:prstGeom prst="rect">
            <a:avLst/>
          </a:prstGeom>
        </p:spPr>
      </p:pic>
    </p:spTree>
    <p:extLst>
      <p:ext uri="{BB962C8B-B14F-4D97-AF65-F5344CB8AC3E}">
        <p14:creationId xmlns:p14="http://schemas.microsoft.com/office/powerpoint/2010/main" val="420588712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8848AB73-6CF7-4B50-ACEB-48BD4182E7C5}"/>
              </a:ext>
            </a:extLst>
          </p:cNvPr>
          <p:cNvSpPr>
            <a:spLocks noGrp="1"/>
          </p:cNvSpPr>
          <p:nvPr>
            <p:ph type="sldNum" sz="quarter" idx="10"/>
          </p:nvPr>
        </p:nvSpPr>
        <p:spPr/>
        <p:txBody>
          <a:bodyPr/>
          <a:lstStyle/>
          <a:p>
            <a:pPr algn="r" rtl="0"/>
            <a:fld id="{49C04F3A-82BD-4011-AADB-1F79FD7DF4BC}" type="slidenum">
              <a:rPr/>
              <a:pPr/>
              <a:t>58</a:t>
            </a:fld>
            <a:endParaRPr lang="az" dirty="0"/>
          </a:p>
        </p:txBody>
      </p:sp>
    </p:spTree>
    <p:extLst>
      <p:ext uri="{BB962C8B-B14F-4D97-AF65-F5344CB8AC3E}">
        <p14:creationId xmlns:p14="http://schemas.microsoft.com/office/powerpoint/2010/main" val="37326467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5" name="Rectangle 4">
            <a:extLst>
              <a:ext uri="{FF2B5EF4-FFF2-40B4-BE49-F238E27FC236}">
                <a16:creationId xmlns="" xmlns:a16="http://schemas.microsoft.com/office/drawing/2014/main" id="{7FA81925-418B-D44C-9255-2AEBBFBC0ADA}"/>
              </a:ext>
            </a:extLst>
          </p:cNvPr>
          <p:cNvSpPr/>
          <p:nvPr/>
        </p:nvSpPr>
        <p:spPr>
          <a:xfrm>
            <a:off x="304480" y="984948"/>
            <a:ext cx="5005417" cy="5355312"/>
          </a:xfrm>
          <a:prstGeom prst="rect">
            <a:avLst/>
          </a:prstGeom>
        </p:spPr>
        <p:txBody>
          <a:bodyPr wrap="square">
            <a:spAutoFit/>
          </a:bodyPr>
          <a:lstStyle/>
          <a:p>
            <a:pPr algn="l" rtl="0"/>
            <a:r>
              <a:rPr lang="az" sz="1900" b="1" i="0" u="none" baseline="0" dirty="0"/>
              <a:t>Çətinliklər:</a:t>
            </a:r>
          </a:p>
          <a:p>
            <a:pPr marL="342900" indent="-342900" algn="l" rtl="0">
              <a:buFont typeface="Wingdings" pitchFamily="2" charset="2"/>
              <a:buChar char="Ø"/>
            </a:pPr>
            <a:endParaRPr lang="az" sz="1900" b="1" dirty="0"/>
          </a:p>
          <a:p>
            <a:pPr marL="342900" indent="-342900" algn="l" rtl="0">
              <a:buFont typeface="Arial" panose="020B0604020202020204" pitchFamily="34" charset="0"/>
              <a:buChar char="•"/>
            </a:pPr>
            <a:r>
              <a:rPr lang="az" sz="1900" b="0" i="0" u="none" baseline="0" dirty="0"/>
              <a:t>Verilənlərə dərhal çıxış imkanının itirilməsi:</a:t>
            </a:r>
          </a:p>
          <a:p>
            <a:pPr marL="342900" indent="-342900" algn="l" rtl="0">
              <a:buFont typeface="Wingdings" pitchFamily="2" charset="2"/>
              <a:buChar char="ü"/>
            </a:pPr>
            <a:endParaRPr lang="az" sz="1900" i="1" dirty="0"/>
          </a:p>
          <a:p>
            <a:pPr lvl="1" algn="l" rtl="0"/>
            <a:r>
              <a:rPr lang="az" sz="1900" b="1" i="0" u="none" baseline="0" dirty="0"/>
              <a:t>WHOIS (Kim kimdir) ”qapanma” </a:t>
            </a:r>
            <a:r>
              <a:rPr lang="az" sz="1900" b="0" i="0" u="none" baseline="0" dirty="0"/>
              <a:t>– hüquq-mühafizə orqanının, prokurorluğun və məhkəmə orqanlarının beynəlxalq kibercinayəti dərhal araşdırmaq imkanından məhrum edilməsi;</a:t>
            </a:r>
          </a:p>
          <a:p>
            <a:pPr lvl="1" algn="l" rtl="0"/>
            <a:endParaRPr lang="az" sz="1900" dirty="0"/>
          </a:p>
          <a:p>
            <a:pPr lvl="1" algn="l" rtl="0"/>
            <a:r>
              <a:rPr lang="az" sz="1900" b="1" i="0" u="none" baseline="0" dirty="0"/>
              <a:t>ICAAN (İnternet Adlarının və Nömrələrinin Verilməsi üzrə Assosiasiya) nəticələri </a:t>
            </a:r>
            <a:r>
              <a:rPr lang="az" sz="1900" b="0" i="0" u="none" baseline="0" dirty="0"/>
              <a:t>– 2018-ci ildə Hüquq-mühafizə orqanlarının WHOIS sorğularının 33%-i uğurla nəticələnmişdir, dəyişikliklərdən əvvəl isə bu göstərici 98%-ə bərabər idi;</a:t>
            </a:r>
          </a:p>
          <a:p>
            <a:pPr lvl="1" algn="l" rtl="0"/>
            <a:endParaRPr lang="az" sz="1900" dirty="0"/>
          </a:p>
          <a:p>
            <a:pPr lvl="1" algn="just" rtl="0"/>
            <a:r>
              <a:rPr lang="az" sz="1900" b="1" i="0" u="none" baseline="0" dirty="0"/>
              <a:t>Şifrləmə problemləri</a:t>
            </a:r>
          </a:p>
        </p:txBody>
      </p:sp>
      <p:pic>
        <p:nvPicPr>
          <p:cNvPr id="6" name="Picture 5">
            <a:extLst>
              <a:ext uri="{FF2B5EF4-FFF2-40B4-BE49-F238E27FC236}">
                <a16:creationId xmlns="" xmlns:a16="http://schemas.microsoft.com/office/drawing/2014/main" id="{F9419B6A-4B60-C74E-AD65-4422E5042231}"/>
              </a:ext>
            </a:extLst>
          </p:cNvPr>
          <p:cNvPicPr>
            <a:picLocks noChangeAspect="1"/>
          </p:cNvPicPr>
          <p:nvPr/>
        </p:nvPicPr>
        <p:blipFill>
          <a:blip r:embed="rId3"/>
          <a:stretch>
            <a:fillRect/>
          </a:stretch>
        </p:blipFill>
        <p:spPr>
          <a:xfrm>
            <a:off x="5309898" y="2997606"/>
            <a:ext cx="3529621" cy="1452187"/>
          </a:xfrm>
          <a:prstGeom prst="rect">
            <a:avLst/>
          </a:prstGeom>
        </p:spPr>
      </p:pic>
      <p:sp>
        <p:nvSpPr>
          <p:cNvPr id="12" name="Slide Number Placeholder 1">
            <a:extLst>
              <a:ext uri="{FF2B5EF4-FFF2-40B4-BE49-F238E27FC236}">
                <a16:creationId xmlns="" xmlns:a16="http://schemas.microsoft.com/office/drawing/2014/main" id="{3E678534-7B1B-4C9C-BB0A-98C7A6D2AA56}"/>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6</a:t>
            </a:fld>
            <a:endParaRPr lang="az" dirty="0"/>
          </a:p>
        </p:txBody>
      </p:sp>
      <p:sp>
        <p:nvSpPr>
          <p:cNvPr id="7" name="Rectangle 6">
            <a:extLst>
              <a:ext uri="{FF2B5EF4-FFF2-40B4-BE49-F238E27FC236}">
                <a16:creationId xmlns="" xmlns:a16="http://schemas.microsoft.com/office/drawing/2014/main" id="{132092C8-3A10-4BE4-A8C8-A351BF2F2759}"/>
              </a:ext>
            </a:extLst>
          </p:cNvPr>
          <p:cNvSpPr/>
          <p:nvPr/>
        </p:nvSpPr>
        <p:spPr>
          <a:xfrm>
            <a:off x="2011680" y="63359"/>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cs typeface="ＭＳ Ｐゴシック" charset="0"/>
              </a:rPr>
              <a:t>Kibercinayətlarlığın </a:t>
            </a:r>
          </a:p>
          <a:p>
            <a:pPr algn="r" rtl="0"/>
            <a:r>
              <a:rPr lang="az" sz="3200" b="0" i="0" u="none" baseline="0">
                <a:latin typeface="Verdana" panose="020B0604030504040204" pitchFamily="34" charset="0"/>
                <a:ea typeface="Verdana" panose="020B0604030504040204" pitchFamily="34" charset="0"/>
                <a:cs typeface="ＭＳ Ｐゴシック" charset="0"/>
              </a:rPr>
              <a:t>Beynəlxalq miqyası</a:t>
            </a:r>
            <a:endParaRPr lang="az" sz="32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9972167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5" name="Rectangle 4">
            <a:extLst>
              <a:ext uri="{FF2B5EF4-FFF2-40B4-BE49-F238E27FC236}">
                <a16:creationId xmlns="" xmlns:a16="http://schemas.microsoft.com/office/drawing/2014/main" id="{7FA81925-418B-D44C-9255-2AEBBFBC0ADA}"/>
              </a:ext>
            </a:extLst>
          </p:cNvPr>
          <p:cNvSpPr/>
          <p:nvPr/>
        </p:nvSpPr>
        <p:spPr>
          <a:xfrm>
            <a:off x="344658" y="1399989"/>
            <a:ext cx="4773938" cy="4401205"/>
          </a:xfrm>
          <a:prstGeom prst="rect">
            <a:avLst/>
          </a:prstGeom>
        </p:spPr>
        <p:txBody>
          <a:bodyPr wrap="square">
            <a:spAutoFit/>
          </a:bodyPr>
          <a:lstStyle/>
          <a:p>
            <a:pPr algn="l" rtl="0"/>
            <a:r>
              <a:rPr lang="az" sz="2000" b="1" i="0" u="none" baseline="0" dirty="0"/>
              <a:t>Çətinliklər:</a:t>
            </a:r>
          </a:p>
          <a:p>
            <a:pPr marL="342900" indent="-342900" algn="l" rtl="0">
              <a:buFont typeface="Wingdings" pitchFamily="2" charset="2"/>
              <a:buChar char="Ø"/>
            </a:pPr>
            <a:endParaRPr lang="az" sz="2000" b="1" dirty="0"/>
          </a:p>
          <a:p>
            <a:pPr marL="342900" indent="-342900" algn="l" rtl="0">
              <a:buFont typeface="Arial" panose="020B0604020202020204" pitchFamily="34" charset="0"/>
              <a:buChar char="•"/>
            </a:pPr>
            <a:r>
              <a:rPr lang="az" sz="2000" b="0" i="0" u="none" baseline="0" dirty="0"/>
              <a:t>Verilənlərin sahibinin, istifadəçisinin və yaradıcısının yerinin itirilməsi:</a:t>
            </a:r>
          </a:p>
          <a:p>
            <a:pPr marL="342900" indent="-342900" algn="l" rtl="0">
              <a:buFont typeface="Wingdings" pitchFamily="2" charset="2"/>
              <a:buChar char="ü"/>
            </a:pPr>
            <a:endParaRPr lang="az" sz="2000" i="1" dirty="0"/>
          </a:p>
          <a:p>
            <a:pPr lvl="1" algn="l" rtl="0"/>
            <a:r>
              <a:rPr lang="az" sz="2000" b="0" i="0" u="none" baseline="0" dirty="0"/>
              <a:t>Şifrləmə və anonimləşdirmə alətlərindən istifadə;</a:t>
            </a:r>
          </a:p>
          <a:p>
            <a:pPr marL="800100" lvl="1" indent="-342900" algn="l" rtl="0">
              <a:buFont typeface="Arial" panose="020B0604020202020204" pitchFamily="34" charset="0"/>
              <a:buChar char="•"/>
            </a:pPr>
            <a:endParaRPr lang="az" sz="2000" dirty="0"/>
          </a:p>
          <a:p>
            <a:pPr lvl="1" algn="l" rtl="0"/>
            <a:r>
              <a:rPr lang="az" sz="2000" b="0" i="0" u="none" baseline="0" dirty="0"/>
              <a:t>Kriptovayutalar;</a:t>
            </a:r>
          </a:p>
          <a:p>
            <a:pPr marL="800100" lvl="1" indent="-342900" algn="l" rtl="0">
              <a:buFont typeface="Arial" panose="020B0604020202020204" pitchFamily="34" charset="0"/>
              <a:buChar char="•"/>
            </a:pPr>
            <a:endParaRPr lang="az" sz="2000" dirty="0"/>
          </a:p>
          <a:p>
            <a:pPr lvl="1" algn="l" rtl="0"/>
            <a:r>
              <a:rPr lang="az" sz="2000" b="0" i="0" u="none" baseline="0" dirty="0"/>
              <a:t>Qaranlıq veb;</a:t>
            </a:r>
          </a:p>
          <a:p>
            <a:pPr marL="800100" lvl="1" indent="-342900" algn="l" rtl="0">
              <a:buFont typeface="Arial" panose="020B0604020202020204" pitchFamily="34" charset="0"/>
              <a:buChar char="•"/>
            </a:pPr>
            <a:endParaRPr lang="az" sz="2000" dirty="0"/>
          </a:p>
          <a:p>
            <a:pPr lvl="1" algn="l" rtl="0"/>
            <a:r>
              <a:rPr lang="az" sz="2000" b="0" i="0" u="none" baseline="0" dirty="0"/>
              <a:t>Bulud texnologiyasına əsaslanan yaddaş yeri və xidmətlər.</a:t>
            </a:r>
          </a:p>
        </p:txBody>
      </p:sp>
      <p:pic>
        <p:nvPicPr>
          <p:cNvPr id="6" name="Picture 5">
            <a:extLst>
              <a:ext uri="{FF2B5EF4-FFF2-40B4-BE49-F238E27FC236}">
                <a16:creationId xmlns="" xmlns:a16="http://schemas.microsoft.com/office/drawing/2014/main" id="{EBB5D606-35A2-2F46-ACD0-2DA9FB9F0DE9}"/>
              </a:ext>
            </a:extLst>
          </p:cNvPr>
          <p:cNvPicPr>
            <a:picLocks noChangeAspect="1"/>
          </p:cNvPicPr>
          <p:nvPr/>
        </p:nvPicPr>
        <p:blipFill>
          <a:blip r:embed="rId3"/>
          <a:stretch>
            <a:fillRect/>
          </a:stretch>
        </p:blipFill>
        <p:spPr>
          <a:xfrm>
            <a:off x="5118596" y="2237391"/>
            <a:ext cx="3680746" cy="2383217"/>
          </a:xfrm>
          <a:prstGeom prst="rect">
            <a:avLst/>
          </a:prstGeom>
        </p:spPr>
      </p:pic>
      <p:sp>
        <p:nvSpPr>
          <p:cNvPr id="12" name="Slide Number Placeholder 1">
            <a:extLst>
              <a:ext uri="{FF2B5EF4-FFF2-40B4-BE49-F238E27FC236}">
                <a16:creationId xmlns="" xmlns:a16="http://schemas.microsoft.com/office/drawing/2014/main" id="{EF9D7630-5925-44E9-ABC3-73EEE8952C17}"/>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7</a:t>
            </a:fld>
            <a:endParaRPr lang="az" dirty="0"/>
          </a:p>
        </p:txBody>
      </p:sp>
      <p:sp>
        <p:nvSpPr>
          <p:cNvPr id="7" name="Rectangle 6">
            <a:extLst>
              <a:ext uri="{FF2B5EF4-FFF2-40B4-BE49-F238E27FC236}">
                <a16:creationId xmlns="" xmlns:a16="http://schemas.microsoft.com/office/drawing/2014/main" id="{F05E12AF-6307-47A5-9A86-72E78DF465DA}"/>
              </a:ext>
            </a:extLst>
          </p:cNvPr>
          <p:cNvSpPr/>
          <p:nvPr/>
        </p:nvSpPr>
        <p:spPr>
          <a:xfrm>
            <a:off x="2011680" y="63359"/>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cs typeface="ＭＳ Ｐゴシック" charset="0"/>
              </a:rPr>
              <a:t>Kibercinayətlarlığın </a:t>
            </a:r>
          </a:p>
          <a:p>
            <a:pPr algn="r" rtl="0"/>
            <a:r>
              <a:rPr lang="az" sz="3200" b="0" i="0" u="none" baseline="0">
                <a:latin typeface="Verdana" panose="020B0604030504040204" pitchFamily="34" charset="0"/>
                <a:ea typeface="Verdana" panose="020B0604030504040204" pitchFamily="34" charset="0"/>
                <a:cs typeface="ＭＳ Ｐゴシック" charset="0"/>
              </a:rPr>
              <a:t>Beynəlxalq miqyası</a:t>
            </a:r>
            <a:endParaRPr lang="az" sz="32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0504883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5" name="Rectangle 4">
            <a:extLst>
              <a:ext uri="{FF2B5EF4-FFF2-40B4-BE49-F238E27FC236}">
                <a16:creationId xmlns="" xmlns:a16="http://schemas.microsoft.com/office/drawing/2014/main" id="{7FA81925-418B-D44C-9255-2AEBBFBC0ADA}"/>
              </a:ext>
            </a:extLst>
          </p:cNvPr>
          <p:cNvSpPr/>
          <p:nvPr/>
        </p:nvSpPr>
        <p:spPr>
          <a:xfrm>
            <a:off x="322023" y="1213817"/>
            <a:ext cx="4805501" cy="3893374"/>
          </a:xfrm>
          <a:prstGeom prst="rect">
            <a:avLst/>
          </a:prstGeom>
        </p:spPr>
        <p:txBody>
          <a:bodyPr wrap="square">
            <a:spAutoFit/>
          </a:bodyPr>
          <a:lstStyle/>
          <a:p>
            <a:pPr algn="l" rtl="0"/>
            <a:r>
              <a:rPr lang="az" sz="1900" b="1" i="0" u="none" baseline="0" dirty="0"/>
              <a:t>Çətinliklər:</a:t>
            </a:r>
          </a:p>
          <a:p>
            <a:pPr marL="342900" indent="-342900" algn="l" rtl="0">
              <a:buFont typeface="Wingdings" pitchFamily="2" charset="2"/>
              <a:buChar char="Ø"/>
            </a:pPr>
            <a:endParaRPr lang="az" sz="1900" b="1" dirty="0"/>
          </a:p>
          <a:p>
            <a:pPr marL="342900" indent="-342900" algn="l" rtl="0">
              <a:buFont typeface="Arial" panose="020B0604020202020204" pitchFamily="34" charset="0"/>
              <a:buChar char="•"/>
            </a:pPr>
            <a:r>
              <a:rPr lang="az" sz="1900" b="0" i="0" u="none" baseline="0" dirty="0"/>
              <a:t>QHY üzrə milli normativ-hüquqi bazalarda fərqlər və ziddiyyətlər:</a:t>
            </a:r>
          </a:p>
          <a:p>
            <a:pPr marL="342900" indent="-342900" algn="l" rtl="0">
              <a:buFont typeface="Wingdings" pitchFamily="2" charset="2"/>
              <a:buChar char="ü"/>
            </a:pPr>
            <a:endParaRPr lang="az" sz="1900" i="1" dirty="0"/>
          </a:p>
          <a:p>
            <a:pPr lvl="1" algn="l" rtl="0"/>
            <a:r>
              <a:rPr lang="az" sz="1900" b="0" i="0" u="none" baseline="0" dirty="0"/>
              <a:t>ölkədaxili və beynəlxalq qarşılıqlı hüquqi yardım qanunvericiliyi arasındakı fərq;</a:t>
            </a:r>
          </a:p>
          <a:p>
            <a:pPr marL="800100" lvl="1" indent="-342900" algn="l" rtl="0">
              <a:buFont typeface="Arial" panose="020B0604020202020204" pitchFamily="34" charset="0"/>
              <a:buChar char="•"/>
            </a:pPr>
            <a:endParaRPr lang="az" sz="1900" dirty="0"/>
          </a:p>
          <a:p>
            <a:pPr lvl="1" algn="l" rtl="0"/>
            <a:r>
              <a:rPr lang="az" sz="1900" b="0" i="0" u="none" baseline="0" dirty="0"/>
              <a:t>prosessual hüquq səviyyəsində fərqlər;</a:t>
            </a:r>
          </a:p>
          <a:p>
            <a:pPr marL="800100" lvl="1" indent="-342900" algn="l" rtl="0">
              <a:buFont typeface="Arial" panose="020B0604020202020204" pitchFamily="34" charset="0"/>
              <a:buChar char="•"/>
            </a:pPr>
            <a:endParaRPr lang="az" sz="1900" dirty="0"/>
          </a:p>
          <a:p>
            <a:pPr lvl="1" algn="l" rtl="0"/>
            <a:r>
              <a:rPr lang="az" sz="1900" b="0" i="0" u="none" baseline="0" dirty="0"/>
              <a:t>prosessual hüquq səviyyəsində fərqlər;</a:t>
            </a:r>
          </a:p>
          <a:p>
            <a:pPr marL="800100" lvl="1" indent="-342900" algn="l" rtl="0">
              <a:buFont typeface="Arial" panose="020B0604020202020204" pitchFamily="34" charset="0"/>
              <a:buChar char="•"/>
            </a:pPr>
            <a:endParaRPr lang="az" sz="1900" dirty="0"/>
          </a:p>
          <a:p>
            <a:pPr lvl="1" algn="l" rtl="0"/>
            <a:r>
              <a:rPr lang="az" sz="1900" b="0" i="0" u="none" baseline="0" dirty="0"/>
              <a:t>elektron sübutların tərifləri (əgər varsa).</a:t>
            </a:r>
          </a:p>
        </p:txBody>
      </p:sp>
      <p:pic>
        <p:nvPicPr>
          <p:cNvPr id="6" name="Picture 5">
            <a:extLst>
              <a:ext uri="{FF2B5EF4-FFF2-40B4-BE49-F238E27FC236}">
                <a16:creationId xmlns="" xmlns:a16="http://schemas.microsoft.com/office/drawing/2014/main" id="{A720D5C7-BAC1-CA49-B774-E6BB1F2CA074}"/>
              </a:ext>
            </a:extLst>
          </p:cNvPr>
          <p:cNvPicPr>
            <a:picLocks noChangeAspect="1"/>
          </p:cNvPicPr>
          <p:nvPr/>
        </p:nvPicPr>
        <p:blipFill>
          <a:blip r:embed="rId3"/>
          <a:stretch>
            <a:fillRect/>
          </a:stretch>
        </p:blipFill>
        <p:spPr>
          <a:xfrm>
            <a:off x="5127524" y="2618210"/>
            <a:ext cx="3777930" cy="2115641"/>
          </a:xfrm>
          <a:prstGeom prst="rect">
            <a:avLst/>
          </a:prstGeom>
        </p:spPr>
      </p:pic>
      <p:sp>
        <p:nvSpPr>
          <p:cNvPr id="12" name="Slide Number Placeholder 1">
            <a:extLst>
              <a:ext uri="{FF2B5EF4-FFF2-40B4-BE49-F238E27FC236}">
                <a16:creationId xmlns="" xmlns:a16="http://schemas.microsoft.com/office/drawing/2014/main" id="{F771A2C2-D5D1-47C4-91EF-9E52CF0C43DB}"/>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8</a:t>
            </a:fld>
            <a:endParaRPr lang="az" dirty="0"/>
          </a:p>
        </p:txBody>
      </p:sp>
      <p:sp>
        <p:nvSpPr>
          <p:cNvPr id="7" name="Rectangle 6">
            <a:extLst>
              <a:ext uri="{FF2B5EF4-FFF2-40B4-BE49-F238E27FC236}">
                <a16:creationId xmlns="" xmlns:a16="http://schemas.microsoft.com/office/drawing/2014/main" id="{F7DCA380-17DA-4100-9C66-AE7C86DB94A0}"/>
              </a:ext>
            </a:extLst>
          </p:cNvPr>
          <p:cNvSpPr/>
          <p:nvPr/>
        </p:nvSpPr>
        <p:spPr>
          <a:xfrm>
            <a:off x="2011680" y="63359"/>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cs typeface="ＭＳ Ｐゴシック" charset="0"/>
              </a:rPr>
              <a:t>Kibercinayətlarlığın </a:t>
            </a:r>
          </a:p>
          <a:p>
            <a:pPr algn="r" rtl="0"/>
            <a:r>
              <a:rPr lang="az" sz="3200" b="0" i="0" u="none" baseline="0">
                <a:latin typeface="Verdana" panose="020B0604030504040204" pitchFamily="34" charset="0"/>
                <a:ea typeface="Verdana" panose="020B0604030504040204" pitchFamily="34" charset="0"/>
                <a:cs typeface="ＭＳ Ｐゴシック" charset="0"/>
              </a:rPr>
              <a:t>Beynəlxalq miqyası</a:t>
            </a:r>
            <a:endParaRPr lang="az" sz="32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2860911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5" name="Rectangle 4">
            <a:extLst>
              <a:ext uri="{FF2B5EF4-FFF2-40B4-BE49-F238E27FC236}">
                <a16:creationId xmlns="" xmlns:a16="http://schemas.microsoft.com/office/drawing/2014/main" id="{7FA81925-418B-D44C-9255-2AEBBFBC0ADA}"/>
              </a:ext>
            </a:extLst>
          </p:cNvPr>
          <p:cNvSpPr/>
          <p:nvPr/>
        </p:nvSpPr>
        <p:spPr>
          <a:xfrm>
            <a:off x="455468" y="912647"/>
            <a:ext cx="4572000" cy="5062924"/>
          </a:xfrm>
          <a:prstGeom prst="rect">
            <a:avLst/>
          </a:prstGeom>
        </p:spPr>
        <p:txBody>
          <a:bodyPr>
            <a:spAutoFit/>
          </a:bodyPr>
          <a:lstStyle/>
          <a:p>
            <a:endParaRPr lang="az" sz="1900" b="1" dirty="0"/>
          </a:p>
          <a:p>
            <a:pPr algn="l" rtl="0"/>
            <a:r>
              <a:rPr lang="az" sz="1900" b="1" i="0" u="none" baseline="0" dirty="0"/>
              <a:t>Çətinliklər:</a:t>
            </a:r>
          </a:p>
          <a:p>
            <a:pPr marL="342900" indent="-342900" algn="l" rtl="0">
              <a:buFont typeface="Wingdings" pitchFamily="2" charset="2"/>
              <a:buChar char="Ø"/>
            </a:pPr>
            <a:endParaRPr lang="az" sz="1900" b="1" dirty="0"/>
          </a:p>
          <a:p>
            <a:pPr marL="342900" indent="-342900" algn="l" rtl="0">
              <a:buFont typeface="Arial" panose="020B0604020202020204" pitchFamily="34" charset="0"/>
              <a:buChar char="•"/>
            </a:pPr>
            <a:r>
              <a:rPr lang="az" sz="1900" b="0" i="0" u="none" baseline="0" dirty="0"/>
              <a:t>Beynəlxalq əməkdaşlıq qarşısındakı maneələr:</a:t>
            </a:r>
          </a:p>
          <a:p>
            <a:pPr marL="342900" indent="-342900" algn="l" rtl="0">
              <a:buFont typeface="Wingdings" pitchFamily="2" charset="2"/>
              <a:buChar char="ü"/>
            </a:pPr>
            <a:endParaRPr lang="az" sz="1900" i="1" dirty="0"/>
          </a:p>
          <a:p>
            <a:pPr lvl="1" algn="l" rtl="0"/>
            <a:r>
              <a:rPr lang="az" sz="1900" b="0" i="0" u="none" baseline="0" dirty="0"/>
              <a:t>bəzi ölkələrdə </a:t>
            </a:r>
            <a:r>
              <a:rPr lang="az" sz="1900" b="1" i="0" u="none" baseline="0" dirty="0"/>
              <a:t>ortaq </a:t>
            </a:r>
            <a:r>
              <a:rPr lang="az" sz="1900" b="0" i="0" u="none" baseline="0" dirty="0"/>
              <a:t>normativ-hüquqi bazanın </a:t>
            </a:r>
            <a:r>
              <a:rPr lang="az" sz="1900" b="1" i="0" u="none" baseline="0" dirty="0"/>
              <a:t>yoxluğu</a:t>
            </a:r>
            <a:r>
              <a:rPr lang="az" sz="1900" b="0" i="0" u="none" baseline="0" dirty="0"/>
              <a:t>;</a:t>
            </a:r>
          </a:p>
          <a:p>
            <a:pPr marL="800100" lvl="1" indent="-342900" algn="l" rtl="0">
              <a:buFont typeface="Arial" panose="020B0604020202020204" pitchFamily="34" charset="0"/>
              <a:buChar char="•"/>
            </a:pPr>
            <a:endParaRPr lang="az" sz="1900" dirty="0"/>
          </a:p>
          <a:p>
            <a:pPr lvl="1" algn="l" rtl="0"/>
            <a:r>
              <a:rPr lang="az" sz="1900" b="1" i="0" u="none" baseline="0" dirty="0"/>
              <a:t>formal QHY prosedurlarının çox ləng </a:t>
            </a:r>
            <a:r>
              <a:rPr lang="az" sz="1900" b="0" i="0" u="none" baseline="0" dirty="0"/>
              <a:t>qeyri-formal QHY-nin çox sürətli olması;</a:t>
            </a:r>
          </a:p>
          <a:p>
            <a:pPr marL="800100" lvl="1" indent="-342900" algn="l" rtl="0">
              <a:buFont typeface="Arial" panose="020B0604020202020204" pitchFamily="34" charset="0"/>
              <a:buChar char="•"/>
            </a:pPr>
            <a:endParaRPr lang="az" sz="1900" dirty="0"/>
          </a:p>
          <a:p>
            <a:pPr lvl="1" algn="l" rtl="0"/>
            <a:r>
              <a:rPr lang="az" sz="1900" b="1" i="0" u="none" baseline="0" dirty="0"/>
              <a:t>əməkdaşlıq edə </a:t>
            </a:r>
            <a:r>
              <a:rPr lang="az" sz="1900" b="0" i="0" u="none" baseline="0" dirty="0"/>
              <a:t>və ya kibercinayətkarlığın qarşısının alınması üzrə irimiqyaslı beynəlxalq fəaliyyətlərdə və təhqiqatlarla iştirak edə </a:t>
            </a:r>
            <a:r>
              <a:rPr lang="az" sz="1900" b="1" i="0" u="none" baseline="0" dirty="0"/>
              <a:t>bilməmək</a:t>
            </a:r>
            <a:r>
              <a:rPr lang="az" sz="1900" b="0" i="0" u="none" baseline="0" dirty="0"/>
              <a:t>.</a:t>
            </a:r>
          </a:p>
        </p:txBody>
      </p:sp>
      <p:pic>
        <p:nvPicPr>
          <p:cNvPr id="6" name="Picture 5">
            <a:extLst>
              <a:ext uri="{FF2B5EF4-FFF2-40B4-BE49-F238E27FC236}">
                <a16:creationId xmlns="" xmlns:a16="http://schemas.microsoft.com/office/drawing/2014/main" id="{C0FB6227-149E-CA4D-AAEE-74F9AF7951BC}"/>
              </a:ext>
            </a:extLst>
          </p:cNvPr>
          <p:cNvPicPr>
            <a:picLocks noChangeAspect="1"/>
          </p:cNvPicPr>
          <p:nvPr/>
        </p:nvPicPr>
        <p:blipFill>
          <a:blip r:embed="rId3"/>
          <a:stretch>
            <a:fillRect/>
          </a:stretch>
        </p:blipFill>
        <p:spPr>
          <a:xfrm>
            <a:off x="4961386" y="2649074"/>
            <a:ext cx="3837956" cy="2149255"/>
          </a:xfrm>
          <a:prstGeom prst="rect">
            <a:avLst/>
          </a:prstGeom>
        </p:spPr>
      </p:pic>
      <p:sp>
        <p:nvSpPr>
          <p:cNvPr id="16" name="Slide Number Placeholder 1">
            <a:extLst>
              <a:ext uri="{FF2B5EF4-FFF2-40B4-BE49-F238E27FC236}">
                <a16:creationId xmlns="" xmlns:a16="http://schemas.microsoft.com/office/drawing/2014/main" id="{8123D8D0-5D50-4308-9348-6A19A488FC20}"/>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9</a:t>
            </a:fld>
            <a:endParaRPr lang="az" dirty="0"/>
          </a:p>
        </p:txBody>
      </p:sp>
      <p:sp>
        <p:nvSpPr>
          <p:cNvPr id="7" name="Rectangle 6">
            <a:extLst>
              <a:ext uri="{FF2B5EF4-FFF2-40B4-BE49-F238E27FC236}">
                <a16:creationId xmlns="" xmlns:a16="http://schemas.microsoft.com/office/drawing/2014/main" id="{27C95DD0-4BC7-428A-895D-3ED83F3A2664}"/>
              </a:ext>
            </a:extLst>
          </p:cNvPr>
          <p:cNvSpPr/>
          <p:nvPr/>
        </p:nvSpPr>
        <p:spPr>
          <a:xfrm>
            <a:off x="2011680" y="244730"/>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cs typeface="ＭＳ Ｐゴシック" charset="0"/>
              </a:rPr>
              <a:t>Kibercinayətlarlığın </a:t>
            </a:r>
          </a:p>
          <a:p>
            <a:pPr algn="r" rtl="0"/>
            <a:r>
              <a:rPr lang="az" sz="3200" b="0" i="0" u="none" baseline="0">
                <a:latin typeface="Verdana" panose="020B0604030504040204" pitchFamily="34" charset="0"/>
                <a:ea typeface="Verdana" panose="020B0604030504040204" pitchFamily="34" charset="0"/>
                <a:cs typeface="ＭＳ Ｐゴシック" charset="0"/>
              </a:rPr>
              <a:t>Beynəlxalq miqyası</a:t>
            </a:r>
            <a:endParaRPr lang="az" sz="32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45966204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659</TotalTime>
  <Words>7571</Words>
  <Application>Microsoft Office PowerPoint</Application>
  <PresentationFormat>Экран (4:3)</PresentationFormat>
  <Paragraphs>652</Paragraphs>
  <Slides>58</Slides>
  <Notes>47</Notes>
  <HiddenSlides>0</HiddenSlides>
  <MMClips>0</MMClips>
  <ScaleCrop>false</ScaleCrop>
  <HeadingPairs>
    <vt:vector size="6" baseType="variant">
      <vt:variant>
        <vt:lpstr>Использованные шрифты</vt:lpstr>
      </vt:variant>
      <vt:variant>
        <vt:i4>11</vt:i4>
      </vt:variant>
      <vt:variant>
        <vt:lpstr>Тема</vt:lpstr>
      </vt:variant>
      <vt:variant>
        <vt:i4>1</vt:i4>
      </vt:variant>
      <vt:variant>
        <vt:lpstr>Заголовки слайдов</vt:lpstr>
      </vt:variant>
      <vt:variant>
        <vt:i4>58</vt:i4>
      </vt:variant>
    </vt:vector>
  </HeadingPairs>
  <TitlesOfParts>
    <vt:vector size="70" baseType="lpstr">
      <vt:lpstr>ＭＳ Ｐゴシック</vt:lpstr>
      <vt:lpstr>ＭＳ Ｐゴシック</vt:lpstr>
      <vt:lpstr>Arial</vt:lpstr>
      <vt:lpstr>Arial Narrow</vt:lpstr>
      <vt:lpstr>Calibri</vt:lpstr>
      <vt:lpstr>Calibri (heading)</vt:lpstr>
      <vt:lpstr>Calibri Light</vt:lpstr>
      <vt:lpstr>MinionPro-Regular</vt:lpstr>
      <vt:lpstr>Times New Roman</vt:lpstr>
      <vt:lpstr>Verdana</vt:lpstr>
      <vt:lpstr>Wingdings</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Пользователь Windows</cp:lastModifiedBy>
  <cp:revision>80</cp:revision>
  <dcterms:created xsi:type="dcterms:W3CDTF">2020-10-07T11:36:01Z</dcterms:created>
  <dcterms:modified xsi:type="dcterms:W3CDTF">2021-04-15T23:31:40Z</dcterms:modified>
</cp:coreProperties>
</file>