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notesSlides/notesSlide2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1.xml" ContentType="application/vnd.openxmlformats-officedocument.drawingml.chartshapes+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2"/>
  </p:notesMasterIdLst>
  <p:sldIdLst>
    <p:sldId id="260" r:id="rId2"/>
    <p:sldId id="264" r:id="rId3"/>
    <p:sldId id="266" r:id="rId4"/>
    <p:sldId id="268" r:id="rId5"/>
    <p:sldId id="269" r:id="rId6"/>
    <p:sldId id="270"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340" r:id="rId23"/>
    <p:sldId id="341" r:id="rId24"/>
    <p:sldId id="342" r:id="rId25"/>
    <p:sldId id="343" r:id="rId26"/>
    <p:sldId id="289" r:id="rId27"/>
    <p:sldId id="290" r:id="rId28"/>
    <p:sldId id="291" r:id="rId29"/>
    <p:sldId id="292" r:id="rId30"/>
    <p:sldId id="293" r:id="rId31"/>
    <p:sldId id="294" r:id="rId32"/>
    <p:sldId id="295" r:id="rId33"/>
    <p:sldId id="296" r:id="rId34"/>
    <p:sldId id="297" r:id="rId35"/>
    <p:sldId id="298" r:id="rId36"/>
    <p:sldId id="299" r:id="rId37"/>
    <p:sldId id="344" r:id="rId38"/>
    <p:sldId id="345"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46" r:id="rId78"/>
    <p:sldId id="347" r:id="rId79"/>
    <p:sldId id="338" r:id="rId80"/>
    <p:sldId id="339"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6"/>
            <p14:sldId id="268"/>
          </p14:sldIdLst>
        </p14:section>
        <p14:section name="Section 1" id="{1F767E79-2A4A-4837-8114-C2475E36F49A}">
          <p14:sldIdLst>
            <p14:sldId id="269"/>
            <p14:sldId id="270"/>
            <p14:sldId id="274"/>
            <p14:sldId id="275"/>
            <p14:sldId id="276"/>
            <p14:sldId id="277"/>
            <p14:sldId id="278"/>
            <p14:sldId id="279"/>
          </p14:sldIdLst>
        </p14:section>
        <p14:section name="Section 2" id="{29626C6B-3F20-426B-862B-85E8DE5ACD91}">
          <p14:sldIdLst>
            <p14:sldId id="280"/>
            <p14:sldId id="281"/>
            <p14:sldId id="282"/>
            <p14:sldId id="283"/>
            <p14:sldId id="284"/>
            <p14:sldId id="285"/>
            <p14:sldId id="286"/>
            <p14:sldId id="287"/>
            <p14:sldId id="288"/>
            <p14:sldId id="340"/>
            <p14:sldId id="341"/>
            <p14:sldId id="342"/>
            <p14:sldId id="343"/>
          </p14:sldIdLst>
        </p14:section>
        <p14:section name="Section 3" id="{40872AAE-6DB7-4680-B2AC-B690CB65F239}">
          <p14:sldIdLst>
            <p14:sldId id="289"/>
            <p14:sldId id="290"/>
            <p14:sldId id="291"/>
            <p14:sldId id="292"/>
            <p14:sldId id="293"/>
            <p14:sldId id="294"/>
            <p14:sldId id="295"/>
            <p14:sldId id="296"/>
            <p14:sldId id="297"/>
            <p14:sldId id="298"/>
            <p14:sldId id="299"/>
            <p14:sldId id="344"/>
            <p14:sldId id="345"/>
          </p14:sldIdLst>
        </p14:section>
        <p14:section name="Section 4" id="{99E2A6A4-8015-44AB-8931-C536C565F38A}">
          <p14:sldIdLst>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46"/>
            <p14:sldId id="347"/>
          </p14:sldIdLst>
        </p14:section>
        <p14:section name="Conclusions" id="{29130092-9BF8-4C41-BE30-1D2FFE422357}">
          <p14:sldIdLst>
            <p14:sldId id="338"/>
            <p14:sldId id="33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893" autoAdjust="0"/>
  </p:normalViewPr>
  <p:slideViewPr>
    <p:cSldViewPr snapToGrid="0">
      <p:cViewPr varScale="1">
        <p:scale>
          <a:sx n="109" d="100"/>
          <a:sy n="109" d="100"/>
        </p:scale>
        <p:origin x="16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_____Microsoft_Excel10.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_____Microsoft_Excel11.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_____Microsoft_Excel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_____Microsoft_Excel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_____Microsoft_Excel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_____Microsoft_Excel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_____Microsoft_Excel16.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_____Microsoft_Excel6.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_____Microsoft_Excel7.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_____Microsoft_Excel8.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_____Microsoft_Excel9.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chemeClr val="bg1"/>
            </a:solidFill>
            <a:ln>
              <a:solidFill>
                <a:schemeClr val="tx1"/>
              </a:solidFill>
            </a:ln>
          </c:spPr>
          <c:explosion val="3"/>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7E1F-4135-90DC-2995BC5A374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4E76-4D9A-B8C5-0099E87B223B}"/>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r>
              <a:rPr lang="az" sz="2800" b="0" i="0" u="none" baseline="0">
                <a:solidFill>
                  <a:schemeClr val="tx1"/>
                </a:solidFill>
              </a:rPr>
              <a:t>Budapeşt konvensiyasından rəhbər sənəd </a:t>
            </a:r>
            <a:endParaRPr lang="az" sz="2800" b="0" dirty="0" smtClean="0">
              <a:solidFill>
                <a:schemeClr val="tx1"/>
              </a:solidFill>
            </a:endParaRPr>
          </a:p>
          <a:p>
            <a:pPr rtl="0">
              <a:defRPr/>
            </a:pPr>
            <a:r>
              <a:rPr lang="az" sz="2800" b="0" i="0" u="none" baseline="0">
                <a:solidFill>
                  <a:schemeClr val="tx1"/>
                </a:solidFill>
              </a:rPr>
              <a:t>kimi istifadə edən dövlətlər</a:t>
            </a:r>
          </a:p>
        </c:rich>
      </c:tx>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AC6-4BE2-BD12-B9E7A3B7CB03}"/>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2-3AF3-4965-81FA-8A6F3F079208}"/>
              </c:ext>
            </c:extLst>
          </c:dPt>
          <c:dLbls>
            <c:dLbl>
              <c:idx val="0"/>
              <c:layout>
                <c:manualLayout>
                  <c:x val="-4.7580271216097987E-2"/>
                  <c:y val="-0.11336539955708264"/>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overflow" horzOverflow="overflow" vert="horz" wrap="square" lIns="38100" tIns="19050" rIns="38100" bIns="19050" anchor="ctr" anchorCtr="0">
                <a:spAutoFit/>
              </a:bodyPr>
              <a:lstStyle/>
              <a:p>
                <a:pPr rtl="0">
                  <a:defRPr sz="20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2"/>
                <c:pt idx="0">
                  <c:v>States which used BC as guideline for reform</c:v>
                </c:pt>
                <c:pt idx="1">
                  <c:v>States which did not use BC as guideline for reform</c:v>
                </c:pt>
              </c:strCache>
            </c:strRef>
          </c:cat>
          <c:val>
            <c:numRef>
              <c:f>Sheet1!$B$2:$B$3</c:f>
              <c:numCache>
                <c:formatCode>General</c:formatCode>
                <c:ptCount val="2"/>
                <c:pt idx="0">
                  <c:v>153</c:v>
                </c:pt>
                <c:pt idx="1">
                  <c:v>40</c:v>
                </c:pt>
              </c:numCache>
            </c:numRef>
          </c:val>
          <c:extLst xmlns:c16r2="http://schemas.microsoft.com/office/drawing/2015/06/chart">
            <c:ext xmlns:c16="http://schemas.microsoft.com/office/drawing/2014/chart" uri="{C3380CC4-5D6E-409C-BE32-E72D297353CC}">
              <c16:uniqueId val="{00000000-3AF3-4965-81FA-8A6F3F07920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23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r>
              <a:rPr lang="az" sz="2200" b="1" i="0" u="none" baseline="0" dirty="0"/>
              <a:t>Facebook Şəffaflıq hesabatı </a:t>
            </a:r>
            <a:r>
              <a:rPr lang="az" sz="2200" b="1" i="0" u="none" baseline="0" dirty="0">
                <a:solidFill>
                  <a:srgbClr val="FF0000"/>
                </a:solidFill>
              </a:rPr>
              <a:t>Y1 2019</a:t>
            </a:r>
          </a:p>
        </c:rich>
      </c:tx>
      <c:overlay val="0"/>
      <c:spPr>
        <a:noFill/>
        <a:ln>
          <a:noFill/>
        </a:ln>
        <a:effectLst/>
      </c:spPr>
      <c:txPr>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General</c:formatCode>
                <c:ptCount val="2"/>
                <c:pt idx="0">
                  <c:v>74752</c:v>
                </c:pt>
                <c:pt idx="1">
                  <c:v>19568</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General</c:formatCode>
                <c:ptCount val="2"/>
                <c:pt idx="0">
                  <c:v>20622</c:v>
                </c:pt>
                <c:pt idx="1">
                  <c:v>15035</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1425626672"/>
        <c:axId val="-1309339456"/>
      </c:barChart>
      <c:catAx>
        <c:axId val="-1425626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crossAx val="-1309339456"/>
        <c:crosses val="autoZero"/>
        <c:auto val="1"/>
        <c:lblAlgn val="ctr"/>
        <c:lblOffset val="100"/>
        <c:noMultiLvlLbl val="0"/>
      </c:catAx>
      <c:valAx>
        <c:axId val="-1309339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ru-RU"/>
          </a:p>
        </c:txPr>
        <c:crossAx val="-1425626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r>
              <a:rPr lang="az" sz="2200" b="1" i="0" u="none" baseline="0"/>
              <a:t>Facebook Şəffalıq hesabatı </a:t>
            </a:r>
            <a:r>
              <a:rPr lang="az" sz="2200" b="1" i="0" u="none" baseline="0">
                <a:solidFill>
                  <a:srgbClr val="FF0000"/>
                </a:solidFill>
              </a:rPr>
              <a:t>Y2 2019</a:t>
            </a:r>
          </a:p>
        </c:rich>
      </c:tx>
      <c:overlay val="0"/>
      <c:spPr>
        <a:noFill/>
        <a:ln>
          <a:noFill/>
        </a:ln>
        <a:effectLst/>
      </c:spPr>
      <c:txPr>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percentStacked"/>
        <c:varyColors val="0"/>
        <c:ser>
          <c:idx val="0"/>
          <c:order val="0"/>
          <c:tx>
            <c:strRef>
              <c:f>Sheet1!$B$1</c:f>
              <c:strCache>
                <c:ptCount val="1"/>
                <c:pt idx="0">
                  <c:v>Some 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80541</c:v>
                </c:pt>
                <c:pt idx="1">
                  <c:v>24272</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18899</c:v>
                </c:pt>
                <c:pt idx="1">
                  <c:v>17163</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1309337824"/>
        <c:axId val="-2124436256"/>
      </c:barChart>
      <c:catAx>
        <c:axId val="-130933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crossAx val="-2124436256"/>
        <c:crosses val="autoZero"/>
        <c:auto val="1"/>
        <c:lblAlgn val="ctr"/>
        <c:lblOffset val="100"/>
        <c:noMultiLvlLbl val="0"/>
      </c:catAx>
      <c:valAx>
        <c:axId val="-2124436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ru-RU"/>
          </a:p>
        </c:txPr>
        <c:crossAx val="-1309337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r>
              <a:rPr lang="az" sz="2200" b="1" i="0" u="none" baseline="0"/>
              <a:t>Twitter Şəffaflıq hesabatı </a:t>
            </a:r>
            <a:r>
              <a:rPr lang="az" sz="2200" b="1" i="0" u="none" baseline="0">
                <a:solidFill>
                  <a:srgbClr val="FF0000"/>
                </a:solidFill>
              </a:rPr>
              <a:t>Y1 2019</a:t>
            </a:r>
          </a:p>
        </c:rich>
      </c:tx>
      <c:overlay val="0"/>
      <c:spPr>
        <a:noFill/>
        <a:ln>
          <a:noFill/>
        </a:ln>
        <a:effectLst/>
      </c:spPr>
      <c:txPr>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3372</c:v>
                </c:pt>
                <c:pt idx="1">
                  <c:v>83</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3078</c:v>
                </c:pt>
                <c:pt idx="1">
                  <c:v>767</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2124434080"/>
        <c:axId val="-1878884320"/>
      </c:barChart>
      <c:catAx>
        <c:axId val="-212443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crossAx val="-1878884320"/>
        <c:crosses val="autoZero"/>
        <c:auto val="1"/>
        <c:lblAlgn val="ctr"/>
        <c:lblOffset val="100"/>
        <c:noMultiLvlLbl val="0"/>
      </c:catAx>
      <c:valAx>
        <c:axId val="-1878884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ru-RU"/>
          </a:p>
        </c:txPr>
        <c:crossAx val="-2124434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r>
              <a:rPr lang="az" sz="2200" b="1" i="0" u="none" baseline="0"/>
              <a:t>Twitter Şəffaflıq hesabatı </a:t>
            </a:r>
            <a:r>
              <a:rPr lang="az" sz="2200" b="1" i="0" u="none" baseline="0">
                <a:solidFill>
                  <a:srgbClr val="FF0000"/>
                </a:solidFill>
              </a:rPr>
              <a:t>Y2 2019</a:t>
            </a:r>
          </a:p>
        </c:rich>
      </c:tx>
      <c:overlay val="0"/>
      <c:spPr>
        <a:noFill/>
        <a:ln>
          <a:noFill/>
        </a:ln>
        <a:effectLst/>
      </c:spPr>
      <c:txPr>
        <a:bodyPr rot="0" spcFirstLastPara="1" vertOverflow="ellipsis" vert="horz" wrap="square" anchor="ctr" anchorCtr="1"/>
        <a:lstStyle/>
        <a:p>
          <a:pPr rtl="0">
            <a:defRPr sz="2200" b="1"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percentStacked"/>
        <c:varyColors val="0"/>
        <c:ser>
          <c:idx val="0"/>
          <c:order val="0"/>
          <c:tx>
            <c:strRef>
              <c:f>Sheet1!$B$1</c:f>
              <c:strCache>
                <c:ptCount val="1"/>
                <c:pt idx="0">
                  <c:v>Data produced</c:v>
                </c:pt>
              </c:strCache>
            </c:strRef>
          </c:tx>
          <c:spPr>
            <a:solidFill>
              <a:schemeClr val="accent1"/>
            </a:solidFill>
            <a:ln>
              <a:noFill/>
            </a:ln>
            <a:effectLst/>
          </c:spPr>
          <c:invertIfNegative val="0"/>
          <c:cat>
            <c:strRef>
              <c:f>Sheet1!$A$2:$A$3</c:f>
              <c:strCache>
                <c:ptCount val="2"/>
                <c:pt idx="0">
                  <c:v>Parties to Budapest Convention</c:v>
                </c:pt>
                <c:pt idx="1">
                  <c:v>Other countries</c:v>
                </c:pt>
              </c:strCache>
            </c:strRef>
          </c:cat>
          <c:val>
            <c:numRef>
              <c:f>Sheet1!$B$2:$B$3</c:f>
              <c:numCache>
                <c:formatCode>#,##0</c:formatCode>
                <c:ptCount val="2"/>
                <c:pt idx="0">
                  <c:v>3392</c:v>
                </c:pt>
                <c:pt idx="1">
                  <c:v>175</c:v>
                </c:pt>
              </c:numCache>
            </c:numRef>
          </c:val>
          <c:extLst xmlns:c16r2="http://schemas.microsoft.com/office/drawing/2015/06/chart">
            <c:ext xmlns:c16="http://schemas.microsoft.com/office/drawing/2014/chart" uri="{C3380CC4-5D6E-409C-BE32-E72D297353CC}">
              <c16:uniqueId val="{00000000-F3D8-440D-9A52-34492E68BB14}"/>
            </c:ext>
          </c:extLst>
        </c:ser>
        <c:ser>
          <c:idx val="1"/>
          <c:order val="1"/>
          <c:tx>
            <c:strRef>
              <c:f>Sheet1!$C$1</c:f>
              <c:strCache>
                <c:ptCount val="1"/>
                <c:pt idx="0">
                  <c:v>No data produced</c:v>
                </c:pt>
              </c:strCache>
            </c:strRef>
          </c:tx>
          <c:spPr>
            <a:solidFill>
              <a:schemeClr val="accent2"/>
            </a:solidFill>
            <a:ln>
              <a:noFill/>
            </a:ln>
            <a:effectLst/>
          </c:spPr>
          <c:invertIfNegative val="0"/>
          <c:cat>
            <c:strRef>
              <c:f>Sheet1!$A$2:$A$3</c:f>
              <c:strCache>
                <c:ptCount val="2"/>
                <c:pt idx="0">
                  <c:v>Parties to Budapest Convention</c:v>
                </c:pt>
                <c:pt idx="1">
                  <c:v>Other countries</c:v>
                </c:pt>
              </c:strCache>
            </c:strRef>
          </c:cat>
          <c:val>
            <c:numRef>
              <c:f>Sheet1!$C$2:$C$3</c:f>
              <c:numCache>
                <c:formatCode>#,##0</c:formatCode>
                <c:ptCount val="2"/>
                <c:pt idx="0" formatCode="General">
                  <c:v>3805</c:v>
                </c:pt>
                <c:pt idx="1">
                  <c:v>1447</c:v>
                </c:pt>
              </c:numCache>
            </c:numRef>
          </c:val>
          <c:extLst xmlns:c16r2="http://schemas.microsoft.com/office/drawing/2015/06/chart">
            <c:ext xmlns:c16="http://schemas.microsoft.com/office/drawing/2014/chart" uri="{C3380CC4-5D6E-409C-BE32-E72D297353CC}">
              <c16:uniqueId val="{00000001-F3D8-440D-9A52-34492E68BB14}"/>
            </c:ext>
          </c:extLst>
        </c:ser>
        <c:dLbls>
          <c:showLegendKey val="0"/>
          <c:showVal val="0"/>
          <c:showCatName val="0"/>
          <c:showSerName val="0"/>
          <c:showPercent val="0"/>
          <c:showBubbleSize val="0"/>
        </c:dLbls>
        <c:gapWidth val="150"/>
        <c:overlap val="100"/>
        <c:axId val="-1878880512"/>
        <c:axId val="-1308981328"/>
      </c:barChart>
      <c:catAx>
        <c:axId val="-187888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crossAx val="-1308981328"/>
        <c:crosses val="autoZero"/>
        <c:auto val="1"/>
        <c:lblAlgn val="ctr"/>
        <c:lblOffset val="100"/>
        <c:noMultiLvlLbl val="0"/>
      </c:catAx>
      <c:valAx>
        <c:axId val="-1308981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ru-RU"/>
          </a:p>
        </c:txPr>
        <c:crossAx val="-1878880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15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chemeClr val="bg1"/>
            </a:solidFill>
            <a:ln>
              <a:solidFill>
                <a:schemeClr val="tx1"/>
              </a:solidFill>
            </a:ln>
          </c:spPr>
          <c:explosion val="1"/>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C372-4AC2-83D2-F174F61AA4A0}"/>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5629-4FF9-8B22-33842B680A12}"/>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EF19-49F1-B34C-B022FDA6C934}"/>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rgbClr val="FFFF00"/>
            </a:solidFill>
            <a:ln>
              <a:solidFill>
                <a:schemeClr val="tx1"/>
              </a:solidFill>
            </a:ln>
          </c:spPr>
          <c:dPt>
            <c:idx val="0"/>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1-954F-42ED-BE1C-67F2BBD51BDF}"/>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954F-42ED-BE1C-67F2BBD51BDF}"/>
              </c:ext>
            </c:extLst>
          </c:dPt>
          <c:dPt>
            <c:idx val="2"/>
            <c:bubble3D val="0"/>
            <c:spPr>
              <a:noFill/>
              <a:ln w="19050">
                <a:solidFill>
                  <a:schemeClr val="tx1"/>
                </a:solidFill>
              </a:ln>
              <a:effectLst/>
            </c:spPr>
            <c:extLst xmlns:c16r2="http://schemas.microsoft.com/office/drawing/2015/06/chart">
              <c:ext xmlns:c16="http://schemas.microsoft.com/office/drawing/2014/chart" uri="{C3380CC4-5D6E-409C-BE32-E72D297353CC}">
                <c16:uniqueId val="{00000005-954F-42ED-BE1C-67F2BBD51BDF}"/>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954F-42ED-BE1C-67F2BBD51BDF}"/>
              </c:ext>
            </c:extLst>
          </c:dPt>
          <c:dPt>
            <c:idx val="4"/>
            <c:bubble3D val="0"/>
            <c:spPr>
              <a:pattFill prst="ltDnDiag">
                <a:fgClr>
                  <a:schemeClr val="accent2"/>
                </a:fgClr>
                <a:bgClr>
                  <a:schemeClr val="bg1"/>
                </a:bgClr>
              </a:pattFill>
              <a:ln w="19050">
                <a:solidFill>
                  <a:schemeClr val="tx1"/>
                </a:solidFill>
              </a:ln>
              <a:effectLst/>
            </c:spPr>
            <c:extLst xmlns:c16r2="http://schemas.microsoft.com/office/drawing/2015/06/chart">
              <c:ext xmlns:c16="http://schemas.microsoft.com/office/drawing/2014/chart" uri="{C3380CC4-5D6E-409C-BE32-E72D297353CC}">
                <c16:uniqueId val="{00000009-954F-42ED-BE1C-67F2BBD51BDF}"/>
              </c:ext>
            </c:extLst>
          </c:dPt>
          <c:dPt>
            <c:idx val="5"/>
            <c:bubble3D val="0"/>
            <c:spPr>
              <a:solidFill>
                <a:srgbClr val="FFFF00"/>
              </a:solidFill>
              <a:ln w="19050">
                <a:solidFill>
                  <a:schemeClr val="tx1"/>
                </a:solidFill>
              </a:ln>
              <a:effectLst/>
            </c:spPr>
            <c:extLst xmlns:c16r2="http://schemas.microsoft.com/office/drawing/2015/06/chart">
              <c:ext xmlns:c16="http://schemas.microsoft.com/office/drawing/2014/chart" uri="{C3380CC4-5D6E-409C-BE32-E72D297353CC}">
                <c16:uniqueId val="{0000000B-954F-42ED-BE1C-67F2BBD51BDF}"/>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C-954F-42ED-BE1C-67F2BBD51BD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rtl="0">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Sheet1!$B$1</c:f>
              <c:strCache>
                <c:ptCount val="1"/>
              </c:strCache>
            </c:strRef>
          </c:tx>
          <c:spPr>
            <a:solidFill>
              <a:schemeClr val="bg1"/>
            </a:solidFill>
            <a:ln>
              <a:solidFill>
                <a:schemeClr val="tx1"/>
              </a:solidFill>
            </a:ln>
          </c:spPr>
          <c:dPt>
            <c:idx val="0"/>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1-66EC-4B77-93A8-B43B14F94A98}"/>
              </c:ext>
            </c:extLst>
          </c:dPt>
          <c:dPt>
            <c:idx val="1"/>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3-66EC-4B77-93A8-B43B14F94A98}"/>
              </c:ext>
            </c:extLst>
          </c:dPt>
          <c:dPt>
            <c:idx val="2"/>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5-66EC-4B77-93A8-B43B14F94A98}"/>
              </c:ext>
            </c:extLst>
          </c:dPt>
          <c:dPt>
            <c:idx val="3"/>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7-66EC-4B77-93A8-B43B14F94A98}"/>
              </c:ext>
            </c:extLst>
          </c:dPt>
          <c:dPt>
            <c:idx val="4"/>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9-66EC-4B77-93A8-B43B14F94A98}"/>
              </c:ext>
            </c:extLst>
          </c:dPt>
          <c:dPt>
            <c:idx val="5"/>
            <c:bubble3D val="0"/>
            <c:spPr>
              <a:solidFill>
                <a:schemeClr val="bg1"/>
              </a:solidFill>
              <a:ln w="19050">
                <a:solidFill>
                  <a:schemeClr val="tx1"/>
                </a:solidFill>
              </a:ln>
              <a:effectLst/>
            </c:spPr>
            <c:extLst xmlns:c16r2="http://schemas.microsoft.com/office/drawing/2015/06/chart">
              <c:ext xmlns:c16="http://schemas.microsoft.com/office/drawing/2014/chart" uri="{C3380CC4-5D6E-409C-BE32-E72D297353CC}">
                <c16:uniqueId val="{0000000B-A3C6-4615-BA8E-D8FF32CA46E1}"/>
              </c:ext>
            </c:extLst>
          </c:dPt>
          <c:cat>
            <c:numRef>
              <c:f>Sheet1!$A$2:$A$7</c:f>
              <c:numCache>
                <c:formatCode>General</c:formatCode>
                <c:ptCount val="6"/>
              </c:numCache>
            </c:numRef>
          </c:cat>
          <c:val>
            <c:numRef>
              <c:f>Sheet1!$B$2:$B$7</c:f>
              <c:numCache>
                <c:formatCode>General</c:formatCode>
                <c:ptCount val="6"/>
                <c:pt idx="0">
                  <c:v>20</c:v>
                </c:pt>
                <c:pt idx="1">
                  <c:v>20</c:v>
                </c:pt>
                <c:pt idx="2">
                  <c:v>20</c:v>
                </c:pt>
                <c:pt idx="3">
                  <c:v>20</c:v>
                </c:pt>
                <c:pt idx="4">
                  <c:v>20</c:v>
                </c:pt>
                <c:pt idx="5">
                  <c:v>20</c:v>
                </c:pt>
              </c:numCache>
            </c:numRef>
          </c:val>
          <c:extLst xmlns:c16r2="http://schemas.microsoft.com/office/drawing/2015/06/chart">
            <c:ext xmlns:c16="http://schemas.microsoft.com/office/drawing/2014/chart" uri="{C3380CC4-5D6E-409C-BE32-E72D297353CC}">
              <c16:uniqueId val="{0000000A-66EC-4B77-93A8-B43B14F94A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rtl="0">
        <a:defRPr/>
      </a:pPr>
      <a:endParaRPr lang="ru-RU"/>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800" b="1" i="0" u="none" baseline="0"/>
            <a:t>Aşağıdakılardan hansı kibercinayətkarlıqla mübarizə haqqında hər hansı sazişin əsas sütunudur?</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dgm:spPr/>
      <dgm:t>
        <a:bodyPr/>
        <a:lstStyle/>
        <a:p>
          <a:pPr algn="l" rtl="0"/>
          <a:r>
            <a:rPr lang="az" b="0" i="0" u="none" baseline="0"/>
            <a:t>a) Cinayətlər</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323950B2-6BC2-AE4B-B5B8-B2437BA58494}">
      <dgm:prSet phldrT="[Text]"/>
      <dgm:spPr/>
      <dgm:t>
        <a:bodyPr/>
        <a:lstStyle/>
        <a:p>
          <a:pPr algn="l" rtl="0"/>
          <a:r>
            <a:rPr lang="az" b="0" i="0" u="none" baseline="0"/>
            <a:t>b) Prosessual hüquq normaları</a:t>
          </a:r>
        </a:p>
      </dgm:t>
    </dgm:pt>
    <dgm:pt modelId="{7D9EC74E-4481-C849-9F84-FC81A57E126D}" type="parTrans" cxnId="{2E9FB024-7424-694A-AF48-3FAF0F12021E}">
      <dgm:prSet/>
      <dgm:spPr/>
      <dgm:t>
        <a:bodyPr/>
        <a:lstStyle/>
        <a:p>
          <a:endParaRPr lang="az"/>
        </a:p>
      </dgm:t>
    </dgm:pt>
    <dgm:pt modelId="{A9F617AB-9877-BB4B-828A-76F7E3E29AEF}" type="sibTrans" cxnId="{2E9FB024-7424-694A-AF48-3FAF0F12021E}">
      <dgm:prSet/>
      <dgm:spPr/>
      <dgm:t>
        <a:bodyPr/>
        <a:lstStyle/>
        <a:p>
          <a:endParaRPr lang="az"/>
        </a:p>
      </dgm:t>
    </dgm:pt>
    <dgm:pt modelId="{412DA8CB-B9E5-F44F-9FDD-EF35DF68306D}">
      <dgm:prSet phldrT="[Text]"/>
      <dgm:spPr/>
      <dgm:t>
        <a:bodyPr/>
        <a:lstStyle/>
        <a:p>
          <a:pPr algn="l" rtl="0"/>
          <a:r>
            <a:rPr lang="az" b="0" i="0" u="none" baseline="0"/>
            <a:t>c) Beynəlxalq əməkdaşlıq </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D907F82D-4934-4260-A319-D0C1005DB73A}">
      <dgm:prSet phldrT="[Text]"/>
      <dgm:spPr/>
      <dgm:t>
        <a:bodyPr/>
        <a:lstStyle/>
        <a:p>
          <a:pPr algn="l" rtl="0"/>
          <a:r>
            <a:rPr lang="az" b="0" i="0" u="none" baseline="0"/>
            <a:t>d) Zəmanətlər / Mülki azadlıqlar / İnsan hüquqları</a:t>
          </a:r>
        </a:p>
      </dgm:t>
    </dgm:pt>
    <dgm:pt modelId="{6643C99F-6929-4115-B10C-449964C298DB}" type="parTrans" cxnId="{5441ACF7-001D-47E8-BE90-D77A819FBE03}">
      <dgm:prSet/>
      <dgm:spPr/>
      <dgm:t>
        <a:bodyPr/>
        <a:lstStyle/>
        <a:p>
          <a:endParaRPr lang="az"/>
        </a:p>
      </dgm:t>
    </dgm:pt>
    <dgm:pt modelId="{9EB8D1B3-16DB-4A75-A7E2-3B79ADD997CE}" type="sibTrans" cxnId="{5441ACF7-001D-47E8-BE90-D77A819FBE03}">
      <dgm:prSet/>
      <dgm:spPr/>
      <dgm:t>
        <a:bodyPr/>
        <a:lstStyle/>
        <a:p>
          <a:endParaRPr lang="az"/>
        </a:p>
      </dgm:t>
    </dgm:pt>
    <dgm:pt modelId="{9EFF4F62-79ED-4EA0-85C1-51F88755C8EE}">
      <dgm:prSet phldrT="[Text]"/>
      <dgm:spPr/>
      <dgm:t>
        <a:bodyPr/>
        <a:lstStyle/>
        <a:p>
          <a:pPr algn="l" rtl="0"/>
          <a:r>
            <a:rPr lang="az" b="0" i="0" u="none" baseline="0"/>
            <a:t>e) Elektron sübut</a:t>
          </a:r>
        </a:p>
      </dgm:t>
    </dgm:pt>
    <dgm:pt modelId="{8EAFCDE7-4869-4D95-9359-6DA608AB28F0}" type="parTrans" cxnId="{40F08CBE-C0FF-49E9-A14D-59F0F70F60CC}">
      <dgm:prSet/>
      <dgm:spPr/>
      <dgm:t>
        <a:bodyPr/>
        <a:lstStyle/>
        <a:p>
          <a:endParaRPr lang="az"/>
        </a:p>
      </dgm:t>
    </dgm:pt>
    <dgm:pt modelId="{D3274077-7919-4B64-B4D8-786A32E9EF73}" type="sibTrans" cxnId="{40F08CBE-C0FF-49E9-A14D-59F0F70F60CC}">
      <dgm:prSet/>
      <dgm:spPr/>
      <dgm:t>
        <a:bodyPr/>
        <a:lstStyle/>
        <a:p>
          <a:endParaRPr lang="az"/>
        </a:p>
      </dgm:t>
    </dgm:pt>
    <dgm:pt modelId="{2D567ECC-EE11-40BE-8D44-12DF75E7AAA4}">
      <dgm:prSet phldrT="[Text]"/>
      <dgm:spPr/>
      <dgm:t>
        <a:bodyPr/>
        <a:lstStyle/>
        <a:p>
          <a:pPr algn="l" rtl="0"/>
          <a:r>
            <a:rPr lang="az" b="0" i="0" u="none" baseline="0"/>
            <a:t>f) Yuxarıdakıların hamısı </a:t>
          </a:r>
        </a:p>
      </dgm:t>
    </dgm:pt>
    <dgm:pt modelId="{096A135B-3D51-4C14-B762-4DFFB46136C9}" type="parTrans" cxnId="{45629286-2642-481F-BB3F-C9DC76E6A851}">
      <dgm:prSet/>
      <dgm:spPr/>
      <dgm:t>
        <a:bodyPr/>
        <a:lstStyle/>
        <a:p>
          <a:endParaRPr lang="az"/>
        </a:p>
      </dgm:t>
    </dgm:pt>
    <dgm:pt modelId="{352CE29C-C095-4E8D-B62B-E607F5416469}" type="sibTrans" cxnId="{45629286-2642-481F-BB3F-C9DC76E6A851}">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312303"/>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7"/>
      <dgm:spPr/>
      <dgm:t>
        <a:bodyPr/>
        <a:lstStyle/>
        <a:p>
          <a:endParaRPr lang="az"/>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6"/>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7"/>
      <dgm:spPr/>
      <dgm:t>
        <a:bodyPr/>
        <a:lstStyle/>
        <a:p>
          <a:endParaRPr lang="az"/>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7"/>
      <dgm:spPr/>
      <dgm:t>
        <a:bodyPr/>
        <a:lstStyle/>
        <a:p>
          <a:endParaRPr lang="az"/>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7" custLinFactNeighborX="706"/>
      <dgm:spPr/>
      <dgm:t>
        <a:bodyPr/>
        <a:lstStyle/>
        <a:p>
          <a:endParaRPr lang="az"/>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6" presStyleCnt="7"/>
      <dgm:spPr/>
      <dgm:t>
        <a:bodyPr/>
        <a:lstStyle/>
        <a:p>
          <a:endParaRPr lang="az"/>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5" presStyleCnt="6"/>
      <dgm:spPr/>
    </dgm:pt>
    <dgm:pt modelId="{E3E8A01D-29A2-442B-B2D9-9A8138A25142}" type="pres">
      <dgm:prSet presAssocID="{2D567ECC-EE11-40BE-8D44-12DF75E7AAA4}" presName="vertSpace2b" presStyleCnt="0"/>
      <dgm:spPr/>
    </dgm:pt>
  </dgm:ptLst>
  <dgm:cxnLst>
    <dgm:cxn modelId="{2E9FB024-7424-694A-AF48-3FAF0F12021E}" srcId="{8E61202A-36DD-0240-811A-270D9611A395}" destId="{323950B2-6BC2-AE4B-B5B8-B2437BA58494}" srcOrd="1" destOrd="0" parTransId="{7D9EC74E-4481-C849-9F84-FC81A57E126D}" sibTransId="{A9F617AB-9877-BB4B-828A-76F7E3E29AEF}"/>
    <dgm:cxn modelId="{6419D437-77A5-4FED-A8FF-561AE47977C3}"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5" destOrd="0" parTransId="{096A135B-3D51-4C14-B762-4DFFB46136C9}" sibTransId="{352CE29C-C095-4E8D-B62B-E607F5416469}"/>
    <dgm:cxn modelId="{40F08CBE-C0FF-49E9-A14D-59F0F70F60CC}" srcId="{8E61202A-36DD-0240-811A-270D9611A395}" destId="{9EFF4F62-79ED-4EA0-85C1-51F88755C8EE}" srcOrd="4" destOrd="0" parTransId="{8EAFCDE7-4869-4D95-9359-6DA608AB28F0}" sibTransId="{D3274077-7919-4B64-B4D8-786A32E9EF73}"/>
    <dgm:cxn modelId="{AFD2487F-444F-4C44-A623-9AAFEB90AC49}" srcId="{8E61202A-36DD-0240-811A-270D9611A395}" destId="{412DA8CB-B9E5-F44F-9FDD-EF35DF68306D}" srcOrd="2" destOrd="0" parTransId="{7E8B7982-18DC-F246-BFD4-7B9D4C9DB2CA}" sibTransId="{960A4A2E-B23E-7544-9A93-1312898E2DC4}"/>
    <dgm:cxn modelId="{99EB5834-3593-6644-A836-6C8D5595A820}" srcId="{8E61202A-36DD-0240-811A-270D9611A395}" destId="{7029F5E8-D056-AE49-BD66-3C193010DDE8}" srcOrd="0" destOrd="0" parTransId="{ACE97453-93D9-C642-95ED-D55F9984F778}" sibTransId="{3346CD8C-3206-F84A-BEA2-B5492B6B7347}"/>
    <dgm:cxn modelId="{647C8E7C-E9CF-4CA3-BAEB-A790ECC8C364}" type="presOf" srcId="{412DA8CB-B9E5-F44F-9FDD-EF35DF68306D}" destId="{B9E57DF2-F223-F848-B6AB-FEB0F6FB4076}"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3E1E8DD6-66F0-4128-95E3-56F655FE22E2}" type="presOf" srcId="{9EFF4F62-79ED-4EA0-85C1-51F88755C8EE}" destId="{0DEDE790-6650-4E13-B812-9DA3ABBAEB7C}" srcOrd="0" destOrd="0" presId="urn:microsoft.com/office/officeart/2008/layout/LinedList"/>
    <dgm:cxn modelId="{18C1FC24-61F8-4FD4-BE43-5F878E92A2B8}" type="presOf" srcId="{3C774A1C-BB1C-4347-A758-A94A436F7244}" destId="{9CA50A65-40FA-E945-A868-9E3FE840B07E}" srcOrd="0" destOrd="0" presId="urn:microsoft.com/office/officeart/2008/layout/LinedList"/>
    <dgm:cxn modelId="{607FBA8E-E7D1-424F-B49A-9BF58866DA7F}" type="presOf" srcId="{D907F82D-4934-4260-A319-D0C1005DB73A}" destId="{576A2C98-791A-4E50-8CB8-1914215BEA2D}" srcOrd="0" destOrd="0" presId="urn:microsoft.com/office/officeart/2008/layout/LinedList"/>
    <dgm:cxn modelId="{9A7033AC-2E6B-4B43-AC66-222BE30C0162}" type="presOf" srcId="{2D567ECC-EE11-40BE-8D44-12DF75E7AAA4}" destId="{27817E14-DB1F-4D8F-A68A-7A628C5AB32E}" srcOrd="0" destOrd="0" presId="urn:microsoft.com/office/officeart/2008/layout/LinedList"/>
    <dgm:cxn modelId="{8D7028C7-12E4-4BC0-995F-C92EDAC9FA6D}" type="presOf" srcId="{7029F5E8-D056-AE49-BD66-3C193010DDE8}" destId="{5D9EDF3F-7B20-8E47-A431-F9F24450F874}" srcOrd="0" destOrd="0" presId="urn:microsoft.com/office/officeart/2008/layout/LinedList"/>
    <dgm:cxn modelId="{07023205-C3B1-430B-9F79-47F22C422639}" type="presOf" srcId="{323950B2-6BC2-AE4B-B5B8-B2437BA58494}" destId="{D6847470-F054-2943-A634-F983FF0A0122}" srcOrd="0" destOrd="0" presId="urn:microsoft.com/office/officeart/2008/layout/LinedList"/>
    <dgm:cxn modelId="{0E8FBAD5-7DB9-4405-BC59-D39C77A47E21}" type="presParOf" srcId="{9CA50A65-40FA-E945-A868-9E3FE840B07E}" destId="{D5C7DCB4-3723-4443-ADD7-DBEB1005841A}" srcOrd="0" destOrd="0" presId="urn:microsoft.com/office/officeart/2008/layout/LinedList"/>
    <dgm:cxn modelId="{DD33CA54-0D60-466A-9BCA-D041244FC989}" type="presParOf" srcId="{9CA50A65-40FA-E945-A868-9E3FE840B07E}" destId="{9F8ADD56-4647-5947-BF4A-89820DB0503F}" srcOrd="1" destOrd="0" presId="urn:microsoft.com/office/officeart/2008/layout/LinedList"/>
    <dgm:cxn modelId="{52B21714-10CB-48C1-A166-DEF87C63BD11}" type="presParOf" srcId="{9F8ADD56-4647-5947-BF4A-89820DB0503F}" destId="{CFE00427-EDF8-324F-9A5C-A181E81A4D48}" srcOrd="0" destOrd="0" presId="urn:microsoft.com/office/officeart/2008/layout/LinedList"/>
    <dgm:cxn modelId="{DD58C0C7-8EB9-4A50-A5A6-27AE61EEB557}" type="presParOf" srcId="{9F8ADD56-4647-5947-BF4A-89820DB0503F}" destId="{71554259-89F3-DC41-AF38-A80F6823C6AB}" srcOrd="1" destOrd="0" presId="urn:microsoft.com/office/officeart/2008/layout/LinedList"/>
    <dgm:cxn modelId="{7E9B71F4-C738-4A5A-B6AB-83D3501A24F4}" type="presParOf" srcId="{71554259-89F3-DC41-AF38-A80F6823C6AB}" destId="{D0431CA8-5100-6745-A242-ED330061BD73}" srcOrd="0" destOrd="0" presId="urn:microsoft.com/office/officeart/2008/layout/LinedList"/>
    <dgm:cxn modelId="{34BAF2DF-6586-4165-92CF-E5874069ED2B}" type="presParOf" srcId="{71554259-89F3-DC41-AF38-A80F6823C6AB}" destId="{FE55CC5A-C0EF-DF45-AF1E-C9A5EF0E713C}" srcOrd="1" destOrd="0" presId="urn:microsoft.com/office/officeart/2008/layout/LinedList"/>
    <dgm:cxn modelId="{165E71F6-29E0-410B-91DF-528AC87B10BB}" type="presParOf" srcId="{FE55CC5A-C0EF-DF45-AF1E-C9A5EF0E713C}" destId="{D79F8CF2-80EE-C747-9C26-26414E55692C}" srcOrd="0" destOrd="0" presId="urn:microsoft.com/office/officeart/2008/layout/LinedList"/>
    <dgm:cxn modelId="{4094E4C7-4A77-4ACB-8913-C58FA7156FFA}" type="presParOf" srcId="{FE55CC5A-C0EF-DF45-AF1E-C9A5EF0E713C}" destId="{5D9EDF3F-7B20-8E47-A431-F9F24450F874}" srcOrd="1" destOrd="0" presId="urn:microsoft.com/office/officeart/2008/layout/LinedList"/>
    <dgm:cxn modelId="{A0D2322D-6A01-4FF8-90DE-AD6F812EC7C6}" type="presParOf" srcId="{FE55CC5A-C0EF-DF45-AF1E-C9A5EF0E713C}" destId="{EB933D24-ABB6-0C44-A5A7-05F1CB99F1EB}" srcOrd="2" destOrd="0" presId="urn:microsoft.com/office/officeart/2008/layout/LinedList"/>
    <dgm:cxn modelId="{850E0EEE-AE99-4063-8BBF-43470862C535}" type="presParOf" srcId="{71554259-89F3-DC41-AF38-A80F6823C6AB}" destId="{EB798B99-5590-864A-A2C1-F553D99D3FAA}" srcOrd="2" destOrd="0" presId="urn:microsoft.com/office/officeart/2008/layout/LinedList"/>
    <dgm:cxn modelId="{EC529421-1531-4E80-A80A-CD1CFA1EC180}" type="presParOf" srcId="{71554259-89F3-DC41-AF38-A80F6823C6AB}" destId="{9C715A5E-13B0-3F4D-85BD-4FA3A97839C5}" srcOrd="3" destOrd="0" presId="urn:microsoft.com/office/officeart/2008/layout/LinedList"/>
    <dgm:cxn modelId="{27E514B5-A711-4E74-9A40-8693624A1B37}" type="presParOf" srcId="{71554259-89F3-DC41-AF38-A80F6823C6AB}" destId="{D06F8563-21D8-9742-9655-9B668CF235AD}" srcOrd="4" destOrd="0" presId="urn:microsoft.com/office/officeart/2008/layout/LinedList"/>
    <dgm:cxn modelId="{A4DDC141-BB85-44FC-803B-1B0DBDD2ACF5}" type="presParOf" srcId="{D06F8563-21D8-9742-9655-9B668CF235AD}" destId="{FC6B0E8A-D5C8-BF42-A0DB-5A2B5E61A3A8}" srcOrd="0" destOrd="0" presId="urn:microsoft.com/office/officeart/2008/layout/LinedList"/>
    <dgm:cxn modelId="{E0A71B90-2A5F-4158-B687-FD142B938F41}" type="presParOf" srcId="{D06F8563-21D8-9742-9655-9B668CF235AD}" destId="{D6847470-F054-2943-A634-F983FF0A0122}" srcOrd="1" destOrd="0" presId="urn:microsoft.com/office/officeart/2008/layout/LinedList"/>
    <dgm:cxn modelId="{949933F8-7D4B-4907-8E92-477C2554725D}" type="presParOf" srcId="{D06F8563-21D8-9742-9655-9B668CF235AD}" destId="{93837557-E77B-4749-A0F8-1876E8CD33B9}" srcOrd="2" destOrd="0" presId="urn:microsoft.com/office/officeart/2008/layout/LinedList"/>
    <dgm:cxn modelId="{5579F709-5087-43B4-8A6C-4AD92FBC63A4}" type="presParOf" srcId="{71554259-89F3-DC41-AF38-A80F6823C6AB}" destId="{5B901F7D-EE59-304E-B86D-F0C8CC3A841B}" srcOrd="5" destOrd="0" presId="urn:microsoft.com/office/officeart/2008/layout/LinedList"/>
    <dgm:cxn modelId="{97B310E7-D7F4-4A21-85A4-EF9D6443B07B}" type="presParOf" srcId="{71554259-89F3-DC41-AF38-A80F6823C6AB}" destId="{3A7A15FE-03D5-7B4E-BE07-5A9A9318E5F4}" srcOrd="6" destOrd="0" presId="urn:microsoft.com/office/officeart/2008/layout/LinedList"/>
    <dgm:cxn modelId="{8159C861-0343-4481-A767-FE2E9504B8C9}" type="presParOf" srcId="{71554259-89F3-DC41-AF38-A80F6823C6AB}" destId="{A4B3FD2E-63E5-E445-B87B-210177B3706B}" srcOrd="7" destOrd="0" presId="urn:microsoft.com/office/officeart/2008/layout/LinedList"/>
    <dgm:cxn modelId="{156B11D3-D268-4143-9A00-298569EF8682}" type="presParOf" srcId="{A4B3FD2E-63E5-E445-B87B-210177B3706B}" destId="{B4FE7B28-4407-5045-AAC1-7786FB86FE88}" srcOrd="0" destOrd="0" presId="urn:microsoft.com/office/officeart/2008/layout/LinedList"/>
    <dgm:cxn modelId="{5973A255-C667-48B8-BAE9-D8389D708D99}" type="presParOf" srcId="{A4B3FD2E-63E5-E445-B87B-210177B3706B}" destId="{B9E57DF2-F223-F848-B6AB-FEB0F6FB4076}" srcOrd="1" destOrd="0" presId="urn:microsoft.com/office/officeart/2008/layout/LinedList"/>
    <dgm:cxn modelId="{DDD5A1E9-B41E-41C9-A878-3DC73571BD4B}" type="presParOf" srcId="{A4B3FD2E-63E5-E445-B87B-210177B3706B}" destId="{84017E13-6661-1647-9DB1-F43BB49DC0FD}" srcOrd="2" destOrd="0" presId="urn:microsoft.com/office/officeart/2008/layout/LinedList"/>
    <dgm:cxn modelId="{1D7EF850-6A93-4B27-B9DD-87CF69A7082E}" type="presParOf" srcId="{71554259-89F3-DC41-AF38-A80F6823C6AB}" destId="{1E88F2A9-FC8F-2A4F-ABF4-2C5837CA76E5}" srcOrd="8" destOrd="0" presId="urn:microsoft.com/office/officeart/2008/layout/LinedList"/>
    <dgm:cxn modelId="{70B0E78B-DE39-4E57-BB0D-10B2D55D7786}" type="presParOf" srcId="{71554259-89F3-DC41-AF38-A80F6823C6AB}" destId="{02B19E4E-8333-4B4F-AA1E-19B5E7CAD48B}" srcOrd="9" destOrd="0" presId="urn:microsoft.com/office/officeart/2008/layout/LinedList"/>
    <dgm:cxn modelId="{00889B7B-3601-4E03-9D60-290194BC7BB5}" type="presParOf" srcId="{71554259-89F3-DC41-AF38-A80F6823C6AB}" destId="{5121BA32-9249-455A-8A20-08E85B86269F}" srcOrd="10" destOrd="0" presId="urn:microsoft.com/office/officeart/2008/layout/LinedList"/>
    <dgm:cxn modelId="{4FD22995-3710-4537-A903-59536957A5CD}" type="presParOf" srcId="{5121BA32-9249-455A-8A20-08E85B86269F}" destId="{E379A0C3-13D3-46B9-950A-CF0A08724A6D}" srcOrd="0" destOrd="0" presId="urn:microsoft.com/office/officeart/2008/layout/LinedList"/>
    <dgm:cxn modelId="{2786AA5E-859B-4426-B45C-BD46D21A1370}" type="presParOf" srcId="{5121BA32-9249-455A-8A20-08E85B86269F}" destId="{576A2C98-791A-4E50-8CB8-1914215BEA2D}" srcOrd="1" destOrd="0" presId="urn:microsoft.com/office/officeart/2008/layout/LinedList"/>
    <dgm:cxn modelId="{4E039EBF-271D-444B-B613-2485E112E6EF}" type="presParOf" srcId="{5121BA32-9249-455A-8A20-08E85B86269F}" destId="{3EC880A3-8E6D-40A4-857F-9A4C9ED1B22A}" srcOrd="2" destOrd="0" presId="urn:microsoft.com/office/officeart/2008/layout/LinedList"/>
    <dgm:cxn modelId="{8F8A1BF3-1E8A-40A6-A21D-50FF4A178D87}" type="presParOf" srcId="{71554259-89F3-DC41-AF38-A80F6823C6AB}" destId="{45167FBC-5EE3-4C8A-A94C-30BB5DE89AD6}" srcOrd="11" destOrd="0" presId="urn:microsoft.com/office/officeart/2008/layout/LinedList"/>
    <dgm:cxn modelId="{3CEE3C75-2F7E-4A5C-B078-2424A8535A42}" type="presParOf" srcId="{71554259-89F3-DC41-AF38-A80F6823C6AB}" destId="{BC5CA65E-0C6F-472F-B2E2-282C2CDDDC9F}" srcOrd="12" destOrd="0" presId="urn:microsoft.com/office/officeart/2008/layout/LinedList"/>
    <dgm:cxn modelId="{31DF2116-8160-4696-9CED-AB9A34DF591D}" type="presParOf" srcId="{71554259-89F3-DC41-AF38-A80F6823C6AB}" destId="{DFE917DE-2459-4110-B5CA-909F8A25E9B3}" srcOrd="13" destOrd="0" presId="urn:microsoft.com/office/officeart/2008/layout/LinedList"/>
    <dgm:cxn modelId="{E90A66B1-F5E9-4475-B1F0-069F355B00E4}" type="presParOf" srcId="{DFE917DE-2459-4110-B5CA-909F8A25E9B3}" destId="{BFFB7145-8402-485B-85FA-7C375AFB0A2C}" srcOrd="0" destOrd="0" presId="urn:microsoft.com/office/officeart/2008/layout/LinedList"/>
    <dgm:cxn modelId="{D82718F6-4D8B-446C-8310-16EC43B76A7F}" type="presParOf" srcId="{DFE917DE-2459-4110-B5CA-909F8A25E9B3}" destId="{0DEDE790-6650-4E13-B812-9DA3ABBAEB7C}" srcOrd="1" destOrd="0" presId="urn:microsoft.com/office/officeart/2008/layout/LinedList"/>
    <dgm:cxn modelId="{DF84B397-A9F3-48E6-92C5-8DC84CBE6B89}" type="presParOf" srcId="{DFE917DE-2459-4110-B5CA-909F8A25E9B3}" destId="{CC02E1CA-72BE-493C-916D-08B08D649491}" srcOrd="2" destOrd="0" presId="urn:microsoft.com/office/officeart/2008/layout/LinedList"/>
    <dgm:cxn modelId="{DC49F827-E066-431E-ABD6-D30C53A7D14D}" type="presParOf" srcId="{71554259-89F3-DC41-AF38-A80F6823C6AB}" destId="{41DAB04F-B76E-41A3-BF92-19D36F058A9E}" srcOrd="14" destOrd="0" presId="urn:microsoft.com/office/officeart/2008/layout/LinedList"/>
    <dgm:cxn modelId="{B48AA1BA-3553-4D77-A6AB-A330313DE7CE}" type="presParOf" srcId="{71554259-89F3-DC41-AF38-A80F6823C6AB}" destId="{E5F9CA9F-91E3-425C-B99F-A98D8F0B0A7F}" srcOrd="15" destOrd="0" presId="urn:microsoft.com/office/officeart/2008/layout/LinedList"/>
    <dgm:cxn modelId="{3E9B2153-23A2-4261-BFED-AC53A340B9A2}" type="presParOf" srcId="{71554259-89F3-DC41-AF38-A80F6823C6AB}" destId="{B3DB48DB-4C93-4596-9AC6-3B83B01CF220}" srcOrd="16" destOrd="0" presId="urn:microsoft.com/office/officeart/2008/layout/LinedList"/>
    <dgm:cxn modelId="{6B8DED5C-9819-451C-AD6C-5ECDFF2FE399}" type="presParOf" srcId="{B3DB48DB-4C93-4596-9AC6-3B83B01CF220}" destId="{40B7A97C-3464-43FE-BFE9-19588B33F0C0}" srcOrd="0" destOrd="0" presId="urn:microsoft.com/office/officeart/2008/layout/LinedList"/>
    <dgm:cxn modelId="{9B338E0B-8A26-466D-A611-DCAA21F8444C}" type="presParOf" srcId="{B3DB48DB-4C93-4596-9AC6-3B83B01CF220}" destId="{27817E14-DB1F-4D8F-A68A-7A628C5AB32E}" srcOrd="1" destOrd="0" presId="urn:microsoft.com/office/officeart/2008/layout/LinedList"/>
    <dgm:cxn modelId="{E0C03F3B-2EF3-4EA0-BECB-8EFA2AAFC532}" type="presParOf" srcId="{B3DB48DB-4C93-4596-9AC6-3B83B01CF220}" destId="{4DA3FBF6-D5DD-4780-9A67-BC9D183196BA}" srcOrd="2" destOrd="0" presId="urn:microsoft.com/office/officeart/2008/layout/LinedList"/>
    <dgm:cxn modelId="{CCBC7F86-F69A-4E03-8B64-A552A9CFBD71}" type="presParOf" srcId="{71554259-89F3-DC41-AF38-A80F6823C6AB}" destId="{9B1E8AEA-2A8D-4500-8486-4DCED5C7B4CD}" srcOrd="17" destOrd="0" presId="urn:microsoft.com/office/officeart/2008/layout/LinedList"/>
    <dgm:cxn modelId="{6885842C-9E95-4BB8-832A-7219170A190F}" type="presParOf" srcId="{71554259-89F3-DC41-AF38-A80F6823C6AB}" destId="{E3E8A01D-29A2-442B-B2D9-9A8138A25142}"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800" b="1" i="0" u="none" baseline="0"/>
            <a:t>Aşağıdakılardan hansı kibercinayətkarlıqla mübarizə haqqında hər hansı sazişin əsas sütunudur?</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dgm:spPr/>
      <dgm:t>
        <a:bodyPr/>
        <a:lstStyle/>
        <a:p>
          <a:pPr algn="l" rtl="0"/>
          <a:r>
            <a:rPr lang="az" b="0" i="0" u="none" baseline="0"/>
            <a:t>a) Cinayətlər</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323950B2-6BC2-AE4B-B5B8-B2437BA58494}">
      <dgm:prSet phldrT="[Text]"/>
      <dgm:spPr/>
      <dgm:t>
        <a:bodyPr/>
        <a:lstStyle/>
        <a:p>
          <a:pPr algn="l" rtl="0"/>
          <a:r>
            <a:rPr lang="az" b="0" i="0" u="none" baseline="0"/>
            <a:t>b) Prosessual hüquq normaları</a:t>
          </a:r>
        </a:p>
      </dgm:t>
    </dgm:pt>
    <dgm:pt modelId="{7D9EC74E-4481-C849-9F84-FC81A57E126D}" type="parTrans" cxnId="{2E9FB024-7424-694A-AF48-3FAF0F12021E}">
      <dgm:prSet/>
      <dgm:spPr/>
      <dgm:t>
        <a:bodyPr/>
        <a:lstStyle/>
        <a:p>
          <a:endParaRPr lang="az"/>
        </a:p>
      </dgm:t>
    </dgm:pt>
    <dgm:pt modelId="{A9F617AB-9877-BB4B-828A-76F7E3E29AEF}" type="sibTrans" cxnId="{2E9FB024-7424-694A-AF48-3FAF0F12021E}">
      <dgm:prSet/>
      <dgm:spPr/>
      <dgm:t>
        <a:bodyPr/>
        <a:lstStyle/>
        <a:p>
          <a:endParaRPr lang="az"/>
        </a:p>
      </dgm:t>
    </dgm:pt>
    <dgm:pt modelId="{412DA8CB-B9E5-F44F-9FDD-EF35DF68306D}">
      <dgm:prSet phldrT="[Text]"/>
      <dgm:spPr/>
      <dgm:t>
        <a:bodyPr/>
        <a:lstStyle/>
        <a:p>
          <a:pPr algn="l" rtl="0"/>
          <a:r>
            <a:rPr lang="az" b="0" i="0" u="none" baseline="0"/>
            <a:t>c) Beynəlxalq əməkdaşlıq </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D907F82D-4934-4260-A319-D0C1005DB73A}">
      <dgm:prSet phldrT="[Text]"/>
      <dgm:spPr/>
      <dgm:t>
        <a:bodyPr/>
        <a:lstStyle/>
        <a:p>
          <a:pPr algn="l" rtl="0"/>
          <a:r>
            <a:rPr lang="az" b="0" i="0" u="none" baseline="0"/>
            <a:t>d) Zəmanətlər / Mülki azadlıqlar / İnsan hüquqları</a:t>
          </a:r>
        </a:p>
      </dgm:t>
    </dgm:pt>
    <dgm:pt modelId="{6643C99F-6929-4115-B10C-449964C298DB}" type="parTrans" cxnId="{5441ACF7-001D-47E8-BE90-D77A819FBE03}">
      <dgm:prSet/>
      <dgm:spPr/>
      <dgm:t>
        <a:bodyPr/>
        <a:lstStyle/>
        <a:p>
          <a:endParaRPr lang="az"/>
        </a:p>
      </dgm:t>
    </dgm:pt>
    <dgm:pt modelId="{9EB8D1B3-16DB-4A75-A7E2-3B79ADD997CE}" type="sibTrans" cxnId="{5441ACF7-001D-47E8-BE90-D77A819FBE03}">
      <dgm:prSet/>
      <dgm:spPr/>
      <dgm:t>
        <a:bodyPr/>
        <a:lstStyle/>
        <a:p>
          <a:endParaRPr lang="az"/>
        </a:p>
      </dgm:t>
    </dgm:pt>
    <dgm:pt modelId="{9EFF4F62-79ED-4EA0-85C1-51F88755C8EE}">
      <dgm:prSet phldrT="[Text]"/>
      <dgm:spPr/>
      <dgm:t>
        <a:bodyPr/>
        <a:lstStyle/>
        <a:p>
          <a:pPr algn="l" rtl="0"/>
          <a:r>
            <a:rPr lang="az" b="0" i="0" u="none" baseline="0"/>
            <a:t>e) Elektron sübut</a:t>
          </a:r>
        </a:p>
      </dgm:t>
    </dgm:pt>
    <dgm:pt modelId="{8EAFCDE7-4869-4D95-9359-6DA608AB28F0}" type="parTrans" cxnId="{40F08CBE-C0FF-49E9-A14D-59F0F70F60CC}">
      <dgm:prSet/>
      <dgm:spPr/>
      <dgm:t>
        <a:bodyPr/>
        <a:lstStyle/>
        <a:p>
          <a:endParaRPr lang="az"/>
        </a:p>
      </dgm:t>
    </dgm:pt>
    <dgm:pt modelId="{D3274077-7919-4B64-B4D8-786A32E9EF73}" type="sibTrans" cxnId="{40F08CBE-C0FF-49E9-A14D-59F0F70F60CC}">
      <dgm:prSet/>
      <dgm:spPr/>
      <dgm:t>
        <a:bodyPr/>
        <a:lstStyle/>
        <a:p>
          <a:endParaRPr lang="az"/>
        </a:p>
      </dgm:t>
    </dgm:pt>
    <dgm:pt modelId="{2D567ECC-EE11-40BE-8D44-12DF75E7AAA4}">
      <dgm:prSet phldrT="[Text]"/>
      <dgm:spPr/>
      <dgm:t>
        <a:bodyPr/>
        <a:lstStyle/>
        <a:p>
          <a:pPr algn="l" rtl="0"/>
          <a:r>
            <a:rPr lang="az" b="1" i="0" u="none" baseline="0">
              <a:solidFill>
                <a:srgbClr val="FF0000"/>
              </a:solidFill>
            </a:rPr>
            <a:t>f) Yuxarıdakıların hamısı </a:t>
          </a:r>
        </a:p>
      </dgm:t>
    </dgm:pt>
    <dgm:pt modelId="{096A135B-3D51-4C14-B762-4DFFB46136C9}" type="parTrans" cxnId="{45629286-2642-481F-BB3F-C9DC76E6A851}">
      <dgm:prSet/>
      <dgm:spPr/>
      <dgm:t>
        <a:bodyPr/>
        <a:lstStyle/>
        <a:p>
          <a:endParaRPr lang="az"/>
        </a:p>
      </dgm:t>
    </dgm:pt>
    <dgm:pt modelId="{352CE29C-C095-4E8D-B62B-E607F5416469}" type="sibTrans" cxnId="{45629286-2642-481F-BB3F-C9DC76E6A851}">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312303"/>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7"/>
      <dgm:spPr/>
      <dgm:t>
        <a:bodyPr/>
        <a:lstStyle/>
        <a:p>
          <a:endParaRPr lang="az"/>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6"/>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7"/>
      <dgm:spPr/>
      <dgm:t>
        <a:bodyPr/>
        <a:lstStyle/>
        <a:p>
          <a:endParaRPr lang="az"/>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7"/>
      <dgm:spPr/>
      <dgm:t>
        <a:bodyPr/>
        <a:lstStyle/>
        <a:p>
          <a:endParaRPr lang="az"/>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7" custLinFactNeighborX="706"/>
      <dgm:spPr/>
      <dgm:t>
        <a:bodyPr/>
        <a:lstStyle/>
        <a:p>
          <a:endParaRPr lang="az"/>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6" presStyleCnt="7"/>
      <dgm:spPr/>
      <dgm:t>
        <a:bodyPr/>
        <a:lstStyle/>
        <a:p>
          <a:endParaRPr lang="az"/>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5" presStyleCnt="6"/>
      <dgm:spPr/>
    </dgm:pt>
    <dgm:pt modelId="{E3E8A01D-29A2-442B-B2D9-9A8138A25142}" type="pres">
      <dgm:prSet presAssocID="{2D567ECC-EE11-40BE-8D44-12DF75E7AAA4}" presName="vertSpace2b" presStyleCnt="0"/>
      <dgm:spPr/>
    </dgm:pt>
  </dgm:ptLst>
  <dgm:cxnLst>
    <dgm:cxn modelId="{332490B9-1040-4F4A-9BA5-4728D4FDCD04}" type="presOf" srcId="{323950B2-6BC2-AE4B-B5B8-B2437BA58494}" destId="{D6847470-F054-2943-A634-F983FF0A0122}"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0A1E62E9-3C78-4924-BE50-A57E4185687C}" type="presOf" srcId="{D907F82D-4934-4260-A319-D0C1005DB73A}" destId="{576A2C98-791A-4E50-8CB8-1914215BEA2D}" srcOrd="0" destOrd="0" presId="urn:microsoft.com/office/officeart/2008/layout/LinedList"/>
    <dgm:cxn modelId="{68DF173C-33E3-4041-8098-8CFCE09EB4BF}" type="presOf" srcId="{7029F5E8-D056-AE49-BD66-3C193010DDE8}" destId="{5D9EDF3F-7B20-8E47-A431-F9F24450F874}"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4A43443E-95B9-484A-A369-65EB620DB60F}" type="presOf" srcId="{412DA8CB-B9E5-F44F-9FDD-EF35DF68306D}" destId="{B9E57DF2-F223-F848-B6AB-FEB0F6FB4076}"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44225E71-15D9-4D49-AEB7-779A08420E5C}" type="presOf" srcId="{3C774A1C-BB1C-4347-A758-A94A436F7244}" destId="{9CA50A65-40FA-E945-A868-9E3FE840B07E}" srcOrd="0" destOrd="0" presId="urn:microsoft.com/office/officeart/2008/layout/LinedList"/>
    <dgm:cxn modelId="{C694C751-AA2B-40DA-8305-AD582BA089AA}" type="presOf" srcId="{2D567ECC-EE11-40BE-8D44-12DF75E7AAA4}" destId="{27817E14-DB1F-4D8F-A68A-7A628C5AB32E}" srcOrd="0" destOrd="0" presId="urn:microsoft.com/office/officeart/2008/layout/LinedList"/>
    <dgm:cxn modelId="{27E188D1-5F34-4B5B-B759-B51C4DCE7083}" type="presOf" srcId="{8E61202A-36DD-0240-811A-270D9611A395}" destId="{CFE00427-EDF8-324F-9A5C-A181E81A4D48}" srcOrd="0" destOrd="0" presId="urn:microsoft.com/office/officeart/2008/layout/LinedList"/>
    <dgm:cxn modelId="{F7C71080-2348-41BC-AE72-9E53F800D3D9}" type="presOf" srcId="{9EFF4F62-79ED-4EA0-85C1-51F88755C8EE}" destId="{0DEDE790-6650-4E13-B812-9DA3ABBAEB7C}" srcOrd="0" destOrd="0" presId="urn:microsoft.com/office/officeart/2008/layout/LinedList"/>
    <dgm:cxn modelId="{45629286-2642-481F-BB3F-C9DC76E6A851}" srcId="{8E61202A-36DD-0240-811A-270D9611A395}" destId="{2D567ECC-EE11-40BE-8D44-12DF75E7AAA4}" srcOrd="5" destOrd="0" parTransId="{096A135B-3D51-4C14-B762-4DFFB46136C9}" sibTransId="{352CE29C-C095-4E8D-B62B-E607F5416469}"/>
    <dgm:cxn modelId="{40F08CBE-C0FF-49E9-A14D-59F0F70F60CC}" srcId="{8E61202A-36DD-0240-811A-270D9611A395}" destId="{9EFF4F62-79ED-4EA0-85C1-51F88755C8EE}" srcOrd="4"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800AC85A-2E66-47FC-9477-6D94FA0A2DDA}" type="presParOf" srcId="{9CA50A65-40FA-E945-A868-9E3FE840B07E}" destId="{D5C7DCB4-3723-4443-ADD7-DBEB1005841A}" srcOrd="0" destOrd="0" presId="urn:microsoft.com/office/officeart/2008/layout/LinedList"/>
    <dgm:cxn modelId="{61806EE7-4060-489C-A4F0-45B2A9198FDB}" type="presParOf" srcId="{9CA50A65-40FA-E945-A868-9E3FE840B07E}" destId="{9F8ADD56-4647-5947-BF4A-89820DB0503F}" srcOrd="1" destOrd="0" presId="urn:microsoft.com/office/officeart/2008/layout/LinedList"/>
    <dgm:cxn modelId="{EC23D3F5-F9FE-4F91-AF34-7BAAE875DA0B}" type="presParOf" srcId="{9F8ADD56-4647-5947-BF4A-89820DB0503F}" destId="{CFE00427-EDF8-324F-9A5C-A181E81A4D48}" srcOrd="0" destOrd="0" presId="urn:microsoft.com/office/officeart/2008/layout/LinedList"/>
    <dgm:cxn modelId="{6E4D0E68-5E42-44C9-B3B8-CD7300D2C7E2}" type="presParOf" srcId="{9F8ADD56-4647-5947-BF4A-89820DB0503F}" destId="{71554259-89F3-DC41-AF38-A80F6823C6AB}" srcOrd="1" destOrd="0" presId="urn:microsoft.com/office/officeart/2008/layout/LinedList"/>
    <dgm:cxn modelId="{6BD42761-2D5A-4FBF-B7AA-6DA5B43CE67F}" type="presParOf" srcId="{71554259-89F3-DC41-AF38-A80F6823C6AB}" destId="{D0431CA8-5100-6745-A242-ED330061BD73}" srcOrd="0" destOrd="0" presId="urn:microsoft.com/office/officeart/2008/layout/LinedList"/>
    <dgm:cxn modelId="{257AC611-6882-46BE-8E51-42B5986DE4D5}" type="presParOf" srcId="{71554259-89F3-DC41-AF38-A80F6823C6AB}" destId="{FE55CC5A-C0EF-DF45-AF1E-C9A5EF0E713C}" srcOrd="1" destOrd="0" presId="urn:microsoft.com/office/officeart/2008/layout/LinedList"/>
    <dgm:cxn modelId="{3504D357-8AA8-4012-A902-A8DDDA2A4465}" type="presParOf" srcId="{FE55CC5A-C0EF-DF45-AF1E-C9A5EF0E713C}" destId="{D79F8CF2-80EE-C747-9C26-26414E55692C}" srcOrd="0" destOrd="0" presId="urn:microsoft.com/office/officeart/2008/layout/LinedList"/>
    <dgm:cxn modelId="{63278164-F878-428A-A19E-7F2FE87C734D}" type="presParOf" srcId="{FE55CC5A-C0EF-DF45-AF1E-C9A5EF0E713C}" destId="{5D9EDF3F-7B20-8E47-A431-F9F24450F874}" srcOrd="1" destOrd="0" presId="urn:microsoft.com/office/officeart/2008/layout/LinedList"/>
    <dgm:cxn modelId="{BEF0D5B0-9DAF-4EE1-8F10-62B15B9A4DFE}" type="presParOf" srcId="{FE55CC5A-C0EF-DF45-AF1E-C9A5EF0E713C}" destId="{EB933D24-ABB6-0C44-A5A7-05F1CB99F1EB}" srcOrd="2" destOrd="0" presId="urn:microsoft.com/office/officeart/2008/layout/LinedList"/>
    <dgm:cxn modelId="{C64A40C7-D649-4848-936E-035EC0448B19}" type="presParOf" srcId="{71554259-89F3-DC41-AF38-A80F6823C6AB}" destId="{EB798B99-5590-864A-A2C1-F553D99D3FAA}" srcOrd="2" destOrd="0" presId="urn:microsoft.com/office/officeart/2008/layout/LinedList"/>
    <dgm:cxn modelId="{B69C21B2-E187-45D1-A3A0-247939FC6906}" type="presParOf" srcId="{71554259-89F3-DC41-AF38-A80F6823C6AB}" destId="{9C715A5E-13B0-3F4D-85BD-4FA3A97839C5}" srcOrd="3" destOrd="0" presId="urn:microsoft.com/office/officeart/2008/layout/LinedList"/>
    <dgm:cxn modelId="{B39ECC58-340E-4757-A064-B27A70A95790}" type="presParOf" srcId="{71554259-89F3-DC41-AF38-A80F6823C6AB}" destId="{D06F8563-21D8-9742-9655-9B668CF235AD}" srcOrd="4" destOrd="0" presId="urn:microsoft.com/office/officeart/2008/layout/LinedList"/>
    <dgm:cxn modelId="{7BB390DC-CD90-40D5-AB2B-2368F3279DF6}" type="presParOf" srcId="{D06F8563-21D8-9742-9655-9B668CF235AD}" destId="{FC6B0E8A-D5C8-BF42-A0DB-5A2B5E61A3A8}" srcOrd="0" destOrd="0" presId="urn:microsoft.com/office/officeart/2008/layout/LinedList"/>
    <dgm:cxn modelId="{4BD5B6D4-4B55-452A-BFAD-8AB8A612790D}" type="presParOf" srcId="{D06F8563-21D8-9742-9655-9B668CF235AD}" destId="{D6847470-F054-2943-A634-F983FF0A0122}" srcOrd="1" destOrd="0" presId="urn:microsoft.com/office/officeart/2008/layout/LinedList"/>
    <dgm:cxn modelId="{886B9622-C669-4037-A8BF-FD2889849118}" type="presParOf" srcId="{D06F8563-21D8-9742-9655-9B668CF235AD}" destId="{93837557-E77B-4749-A0F8-1876E8CD33B9}" srcOrd="2" destOrd="0" presId="urn:microsoft.com/office/officeart/2008/layout/LinedList"/>
    <dgm:cxn modelId="{A793AE95-EACF-490D-97D0-870852A81538}" type="presParOf" srcId="{71554259-89F3-DC41-AF38-A80F6823C6AB}" destId="{5B901F7D-EE59-304E-B86D-F0C8CC3A841B}" srcOrd="5" destOrd="0" presId="urn:microsoft.com/office/officeart/2008/layout/LinedList"/>
    <dgm:cxn modelId="{F69A2119-1012-4625-9D71-642A947729E7}" type="presParOf" srcId="{71554259-89F3-DC41-AF38-A80F6823C6AB}" destId="{3A7A15FE-03D5-7B4E-BE07-5A9A9318E5F4}" srcOrd="6" destOrd="0" presId="urn:microsoft.com/office/officeart/2008/layout/LinedList"/>
    <dgm:cxn modelId="{F93C7C35-1BD8-49A5-8351-1A7DFAA719E3}" type="presParOf" srcId="{71554259-89F3-DC41-AF38-A80F6823C6AB}" destId="{A4B3FD2E-63E5-E445-B87B-210177B3706B}" srcOrd="7" destOrd="0" presId="urn:microsoft.com/office/officeart/2008/layout/LinedList"/>
    <dgm:cxn modelId="{FF0DA1C5-58EC-41BB-8856-0E95215B8770}" type="presParOf" srcId="{A4B3FD2E-63E5-E445-B87B-210177B3706B}" destId="{B4FE7B28-4407-5045-AAC1-7786FB86FE88}" srcOrd="0" destOrd="0" presId="urn:microsoft.com/office/officeart/2008/layout/LinedList"/>
    <dgm:cxn modelId="{916757AD-E0C0-417D-8155-21BC165640F5}" type="presParOf" srcId="{A4B3FD2E-63E5-E445-B87B-210177B3706B}" destId="{B9E57DF2-F223-F848-B6AB-FEB0F6FB4076}" srcOrd="1" destOrd="0" presId="urn:microsoft.com/office/officeart/2008/layout/LinedList"/>
    <dgm:cxn modelId="{AF4E0747-837B-459B-B207-46AC9FC4D709}" type="presParOf" srcId="{A4B3FD2E-63E5-E445-B87B-210177B3706B}" destId="{84017E13-6661-1647-9DB1-F43BB49DC0FD}" srcOrd="2" destOrd="0" presId="urn:microsoft.com/office/officeart/2008/layout/LinedList"/>
    <dgm:cxn modelId="{B844070A-B8CF-40D6-B985-C6397E6B6A66}" type="presParOf" srcId="{71554259-89F3-DC41-AF38-A80F6823C6AB}" destId="{1E88F2A9-FC8F-2A4F-ABF4-2C5837CA76E5}" srcOrd="8" destOrd="0" presId="urn:microsoft.com/office/officeart/2008/layout/LinedList"/>
    <dgm:cxn modelId="{BF2213F9-77C8-440A-94E4-A7BFE486E0AD}" type="presParOf" srcId="{71554259-89F3-DC41-AF38-A80F6823C6AB}" destId="{02B19E4E-8333-4B4F-AA1E-19B5E7CAD48B}" srcOrd="9" destOrd="0" presId="urn:microsoft.com/office/officeart/2008/layout/LinedList"/>
    <dgm:cxn modelId="{1CEFE2AF-AFB3-46CF-AD43-5D22D96B96DE}" type="presParOf" srcId="{71554259-89F3-DC41-AF38-A80F6823C6AB}" destId="{5121BA32-9249-455A-8A20-08E85B86269F}" srcOrd="10" destOrd="0" presId="urn:microsoft.com/office/officeart/2008/layout/LinedList"/>
    <dgm:cxn modelId="{6B32FCA7-24DF-47EB-AAAB-6763F5C6AF96}" type="presParOf" srcId="{5121BA32-9249-455A-8A20-08E85B86269F}" destId="{E379A0C3-13D3-46B9-950A-CF0A08724A6D}" srcOrd="0" destOrd="0" presId="urn:microsoft.com/office/officeart/2008/layout/LinedList"/>
    <dgm:cxn modelId="{49B964C8-18CA-41DD-86BD-7A5D38A70D58}" type="presParOf" srcId="{5121BA32-9249-455A-8A20-08E85B86269F}" destId="{576A2C98-791A-4E50-8CB8-1914215BEA2D}" srcOrd="1" destOrd="0" presId="urn:microsoft.com/office/officeart/2008/layout/LinedList"/>
    <dgm:cxn modelId="{49761BCF-17FF-4A6A-B448-652FD7BC31CA}" type="presParOf" srcId="{5121BA32-9249-455A-8A20-08E85B86269F}" destId="{3EC880A3-8E6D-40A4-857F-9A4C9ED1B22A}" srcOrd="2" destOrd="0" presId="urn:microsoft.com/office/officeart/2008/layout/LinedList"/>
    <dgm:cxn modelId="{924E8E91-4C44-425E-9A7A-9CCC0A469B54}" type="presParOf" srcId="{71554259-89F3-DC41-AF38-A80F6823C6AB}" destId="{45167FBC-5EE3-4C8A-A94C-30BB5DE89AD6}" srcOrd="11" destOrd="0" presId="urn:microsoft.com/office/officeart/2008/layout/LinedList"/>
    <dgm:cxn modelId="{0F80E9AC-90EB-4272-B95B-5CB795308BCB}" type="presParOf" srcId="{71554259-89F3-DC41-AF38-A80F6823C6AB}" destId="{BC5CA65E-0C6F-472F-B2E2-282C2CDDDC9F}" srcOrd="12" destOrd="0" presId="urn:microsoft.com/office/officeart/2008/layout/LinedList"/>
    <dgm:cxn modelId="{5D2B7A79-0CFA-4A0C-BB2C-90EFB06E7444}" type="presParOf" srcId="{71554259-89F3-DC41-AF38-A80F6823C6AB}" destId="{DFE917DE-2459-4110-B5CA-909F8A25E9B3}" srcOrd="13" destOrd="0" presId="urn:microsoft.com/office/officeart/2008/layout/LinedList"/>
    <dgm:cxn modelId="{255540D6-F873-48BA-8BE0-DE579156F34A}" type="presParOf" srcId="{DFE917DE-2459-4110-B5CA-909F8A25E9B3}" destId="{BFFB7145-8402-485B-85FA-7C375AFB0A2C}" srcOrd="0" destOrd="0" presId="urn:microsoft.com/office/officeart/2008/layout/LinedList"/>
    <dgm:cxn modelId="{F342496A-51AD-4155-AF56-50D4A33C2D20}" type="presParOf" srcId="{DFE917DE-2459-4110-B5CA-909F8A25E9B3}" destId="{0DEDE790-6650-4E13-B812-9DA3ABBAEB7C}" srcOrd="1" destOrd="0" presId="urn:microsoft.com/office/officeart/2008/layout/LinedList"/>
    <dgm:cxn modelId="{51EF6F8D-E40F-46DF-8C9F-39B585CC9BB6}" type="presParOf" srcId="{DFE917DE-2459-4110-B5CA-909F8A25E9B3}" destId="{CC02E1CA-72BE-493C-916D-08B08D649491}" srcOrd="2" destOrd="0" presId="urn:microsoft.com/office/officeart/2008/layout/LinedList"/>
    <dgm:cxn modelId="{C424AA61-78B8-4613-84B5-0BE07D2D6267}" type="presParOf" srcId="{71554259-89F3-DC41-AF38-A80F6823C6AB}" destId="{41DAB04F-B76E-41A3-BF92-19D36F058A9E}" srcOrd="14" destOrd="0" presId="urn:microsoft.com/office/officeart/2008/layout/LinedList"/>
    <dgm:cxn modelId="{848A2667-4CA6-434F-8ECC-51AE823797C9}" type="presParOf" srcId="{71554259-89F3-DC41-AF38-A80F6823C6AB}" destId="{E5F9CA9F-91E3-425C-B99F-A98D8F0B0A7F}" srcOrd="15" destOrd="0" presId="urn:microsoft.com/office/officeart/2008/layout/LinedList"/>
    <dgm:cxn modelId="{F4F2E5AF-AA65-40DD-A315-49A2F9DC76E9}" type="presParOf" srcId="{71554259-89F3-DC41-AF38-A80F6823C6AB}" destId="{B3DB48DB-4C93-4596-9AC6-3B83B01CF220}" srcOrd="16" destOrd="0" presId="urn:microsoft.com/office/officeart/2008/layout/LinedList"/>
    <dgm:cxn modelId="{1E76AEFD-B5DD-47B8-95EF-D91FBA3131EC}" type="presParOf" srcId="{B3DB48DB-4C93-4596-9AC6-3B83B01CF220}" destId="{40B7A97C-3464-43FE-BFE9-19588B33F0C0}" srcOrd="0" destOrd="0" presId="urn:microsoft.com/office/officeart/2008/layout/LinedList"/>
    <dgm:cxn modelId="{E28C766B-1F54-4B3E-BCD8-71D3FB145A81}" type="presParOf" srcId="{B3DB48DB-4C93-4596-9AC6-3B83B01CF220}" destId="{27817E14-DB1F-4D8F-A68A-7A628C5AB32E}" srcOrd="1" destOrd="0" presId="urn:microsoft.com/office/officeart/2008/layout/LinedList"/>
    <dgm:cxn modelId="{1F63D85F-C481-40B7-A8F2-36C4D450C4D2}" type="presParOf" srcId="{B3DB48DB-4C93-4596-9AC6-3B83B01CF220}" destId="{4DA3FBF6-D5DD-4780-9A67-BC9D183196BA}" srcOrd="2" destOrd="0" presId="urn:microsoft.com/office/officeart/2008/layout/LinedList"/>
    <dgm:cxn modelId="{5CA09212-7DCF-401F-98A8-07CF233C090B}" type="presParOf" srcId="{71554259-89F3-DC41-AF38-A80F6823C6AB}" destId="{9B1E8AEA-2A8D-4500-8486-4DCED5C7B4CD}" srcOrd="17" destOrd="0" presId="urn:microsoft.com/office/officeart/2008/layout/LinedList"/>
    <dgm:cxn modelId="{DDE05719-B272-4335-A00B-EA08B9DABD2B}" type="presParOf" srcId="{71554259-89F3-DC41-AF38-A80F6823C6AB}" destId="{E3E8A01D-29A2-442B-B2D9-9A8138A25142}"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800" b="1" i="0" u="none" baseline="0"/>
            <a:t>Kibercinayətkarlıq haqqında sazişə uyğun gələn iki variantı seçin</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dgm:spPr/>
      <dgm:t>
        <a:bodyPr/>
        <a:lstStyle/>
        <a:p>
          <a:pPr algn="l" rtl="0"/>
          <a:r>
            <a:rPr lang="az" b="0" i="0" u="none" baseline="0"/>
            <a:t>a) Beynəlxalq əməkdaşlıq üçün operativ müddəalar</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323950B2-6BC2-AE4B-B5B8-B2437BA58494}">
      <dgm:prSet phldrT="[Text]"/>
      <dgm:spPr/>
      <dgm:t>
        <a:bodyPr/>
        <a:lstStyle/>
        <a:p>
          <a:pPr algn="l" rtl="0"/>
          <a:r>
            <a:rPr lang="az" b="0" i="0" u="none" baseline="0"/>
            <a:t>b) Kibertəhlükəsizlik </a:t>
          </a:r>
        </a:p>
      </dgm:t>
    </dgm:pt>
    <dgm:pt modelId="{7D9EC74E-4481-C849-9F84-FC81A57E126D}" type="parTrans" cxnId="{2E9FB024-7424-694A-AF48-3FAF0F12021E}">
      <dgm:prSet/>
      <dgm:spPr/>
      <dgm:t>
        <a:bodyPr/>
        <a:lstStyle/>
        <a:p>
          <a:endParaRPr lang="az"/>
        </a:p>
      </dgm:t>
    </dgm:pt>
    <dgm:pt modelId="{A9F617AB-9877-BB4B-828A-76F7E3E29AEF}" type="sibTrans" cxnId="{2E9FB024-7424-694A-AF48-3FAF0F12021E}">
      <dgm:prSet/>
      <dgm:spPr/>
      <dgm:t>
        <a:bodyPr/>
        <a:lstStyle/>
        <a:p>
          <a:endParaRPr lang="az"/>
        </a:p>
      </dgm:t>
    </dgm:pt>
    <dgm:pt modelId="{412DA8CB-B9E5-F44F-9FDD-EF35DF68306D}">
      <dgm:prSet phldrT="[Text]"/>
      <dgm:spPr/>
      <dgm:t>
        <a:bodyPr/>
        <a:lstStyle/>
        <a:p>
          <a:pPr algn="l" rtl="0"/>
          <a:r>
            <a:rPr lang="az" b="0" i="0" u="none" baseline="0"/>
            <a:t>c) Təriflər</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D907F82D-4934-4260-A319-D0C1005DB73A}">
      <dgm:prSet phldrT="[Text]"/>
      <dgm:spPr/>
      <dgm:t>
        <a:bodyPr/>
        <a:lstStyle/>
        <a:p>
          <a:pPr algn="l" rtl="0"/>
          <a:r>
            <a:rPr lang="az" b="0" i="0" u="none" baseline="0"/>
            <a:t>d) Milli təhlükəsizlik </a:t>
          </a:r>
        </a:p>
      </dgm:t>
    </dgm:pt>
    <dgm:pt modelId="{6643C99F-6929-4115-B10C-449964C298DB}" type="parTrans" cxnId="{5441ACF7-001D-47E8-BE90-D77A819FBE03}">
      <dgm:prSet/>
      <dgm:spPr/>
      <dgm:t>
        <a:bodyPr/>
        <a:lstStyle/>
        <a:p>
          <a:endParaRPr lang="az"/>
        </a:p>
      </dgm:t>
    </dgm:pt>
    <dgm:pt modelId="{9EB8D1B3-16DB-4A75-A7E2-3B79ADD997CE}" type="sibTrans" cxnId="{5441ACF7-001D-47E8-BE90-D77A819FBE03}">
      <dgm:prSet/>
      <dgm:spPr/>
      <dgm:t>
        <a:bodyPr/>
        <a:lstStyle/>
        <a:p>
          <a:endParaRPr lang="az"/>
        </a:p>
      </dgm:t>
    </dgm:pt>
    <dgm:pt modelId="{9EFF4F62-79ED-4EA0-85C1-51F88755C8EE}">
      <dgm:prSet phldrT="[Text]"/>
      <dgm:spPr/>
      <dgm:t>
        <a:bodyPr/>
        <a:lstStyle/>
        <a:p>
          <a:pPr algn="l" rtl="0"/>
          <a:r>
            <a:rPr lang="az" b="0" i="0" u="none" baseline="0"/>
            <a:t>e) Kibercinayət olmayan cinayətlər üçün elektron sübutların toplanması </a:t>
          </a:r>
        </a:p>
      </dgm:t>
    </dgm:pt>
    <dgm:pt modelId="{8EAFCDE7-4869-4D95-9359-6DA608AB28F0}" type="parTrans" cxnId="{40F08CBE-C0FF-49E9-A14D-59F0F70F60CC}">
      <dgm:prSet/>
      <dgm:spPr/>
      <dgm:t>
        <a:bodyPr/>
        <a:lstStyle/>
        <a:p>
          <a:endParaRPr lang="az"/>
        </a:p>
      </dgm:t>
    </dgm:pt>
    <dgm:pt modelId="{D3274077-7919-4B64-B4D8-786A32E9EF73}" type="sibTrans" cxnId="{40F08CBE-C0FF-49E9-A14D-59F0F70F60CC}">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12303"/>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6"/>
      <dgm:spPr/>
      <dgm:t>
        <a:bodyPr/>
        <a:lstStyle/>
        <a:p>
          <a:endParaRPr lang="az"/>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5"/>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6"/>
      <dgm:spPr/>
      <dgm:t>
        <a:bodyPr/>
        <a:lstStyle/>
        <a:p>
          <a:endParaRPr lang="az"/>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6"/>
      <dgm:spPr/>
      <dgm:t>
        <a:bodyPr/>
        <a:lstStyle/>
        <a:p>
          <a:endParaRPr lang="az"/>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6" custLinFactNeighborX="706"/>
      <dgm:spPr/>
      <dgm:t>
        <a:bodyPr/>
        <a:lstStyle/>
        <a:p>
          <a:endParaRPr lang="az"/>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5"/>
      <dgm:spPr/>
    </dgm:pt>
    <dgm:pt modelId="{E5F9CA9F-91E3-425C-B99F-A98D8F0B0A7F}" type="pres">
      <dgm:prSet presAssocID="{9EFF4F62-79ED-4EA0-85C1-51F88755C8EE}" presName="vertSpace2b" presStyleCnt="0"/>
      <dgm:spPr/>
    </dgm:pt>
  </dgm:ptLst>
  <dgm:cxnLst>
    <dgm:cxn modelId="{6D1B2B7E-2C23-48F1-8B22-909734477924}" type="presOf" srcId="{3C774A1C-BB1C-4347-A758-A94A436F7244}" destId="{9CA50A65-40FA-E945-A868-9E3FE840B07E}" srcOrd="0" destOrd="0" presId="urn:microsoft.com/office/officeart/2008/layout/LinedList"/>
    <dgm:cxn modelId="{5441ACF7-001D-47E8-BE90-D77A819FBE03}" srcId="{8E61202A-36DD-0240-811A-270D9611A395}" destId="{D907F82D-4934-4260-A319-D0C1005DB73A}" srcOrd="3" destOrd="0" parTransId="{6643C99F-6929-4115-B10C-449964C298DB}" sibTransId="{9EB8D1B3-16DB-4A75-A7E2-3B79ADD997CE}"/>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5A51954F-C105-40A3-ACE0-55DBE116B8EB}" type="presOf" srcId="{D907F82D-4934-4260-A319-D0C1005DB73A}" destId="{576A2C98-791A-4E50-8CB8-1914215BEA2D}" srcOrd="0" destOrd="0" presId="urn:microsoft.com/office/officeart/2008/layout/LinedList"/>
    <dgm:cxn modelId="{C1CE7B22-8CF6-4691-84A0-8323F386844C}"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AA7F6F9D-94CF-4DD2-825F-F671C73FF222}" type="presOf" srcId="{412DA8CB-B9E5-F44F-9FDD-EF35DF68306D}" destId="{B9E57DF2-F223-F848-B6AB-FEB0F6FB4076}" srcOrd="0" destOrd="0" presId="urn:microsoft.com/office/officeart/2008/layout/LinedList"/>
    <dgm:cxn modelId="{E531C292-98CA-4B7E-80D0-CD2F0B087A9B}" type="presOf" srcId="{323950B2-6BC2-AE4B-B5B8-B2437BA58494}" destId="{D6847470-F054-2943-A634-F983FF0A0122}" srcOrd="0" destOrd="0" presId="urn:microsoft.com/office/officeart/2008/layout/LinedList"/>
    <dgm:cxn modelId="{2C940F28-9BED-43DE-8E5F-F98127236418}"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4"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B630C352-0479-4468-839A-695048458875}" type="presOf" srcId="{7029F5E8-D056-AE49-BD66-3C193010DDE8}" destId="{5D9EDF3F-7B20-8E47-A431-F9F24450F874}" srcOrd="0" destOrd="0" presId="urn:microsoft.com/office/officeart/2008/layout/LinedList"/>
    <dgm:cxn modelId="{35DB7C7F-B0A6-45D6-A0C3-294FB93F007D}" type="presParOf" srcId="{9CA50A65-40FA-E945-A868-9E3FE840B07E}" destId="{D5C7DCB4-3723-4443-ADD7-DBEB1005841A}" srcOrd="0" destOrd="0" presId="urn:microsoft.com/office/officeart/2008/layout/LinedList"/>
    <dgm:cxn modelId="{D406C982-E6BC-4432-BAFA-8CD4C7E29D23}" type="presParOf" srcId="{9CA50A65-40FA-E945-A868-9E3FE840B07E}" destId="{9F8ADD56-4647-5947-BF4A-89820DB0503F}" srcOrd="1" destOrd="0" presId="urn:microsoft.com/office/officeart/2008/layout/LinedList"/>
    <dgm:cxn modelId="{AAF3A71D-A2B8-4E2B-AD63-E44F16B1AA2B}" type="presParOf" srcId="{9F8ADD56-4647-5947-BF4A-89820DB0503F}" destId="{CFE00427-EDF8-324F-9A5C-A181E81A4D48}" srcOrd="0" destOrd="0" presId="urn:microsoft.com/office/officeart/2008/layout/LinedList"/>
    <dgm:cxn modelId="{306A3636-9AFC-4FFD-BA05-808DE0A36620}" type="presParOf" srcId="{9F8ADD56-4647-5947-BF4A-89820DB0503F}" destId="{71554259-89F3-DC41-AF38-A80F6823C6AB}" srcOrd="1" destOrd="0" presId="urn:microsoft.com/office/officeart/2008/layout/LinedList"/>
    <dgm:cxn modelId="{A8E198E8-ABCD-4301-9EFD-985DAE45238F}" type="presParOf" srcId="{71554259-89F3-DC41-AF38-A80F6823C6AB}" destId="{D0431CA8-5100-6745-A242-ED330061BD73}" srcOrd="0" destOrd="0" presId="urn:microsoft.com/office/officeart/2008/layout/LinedList"/>
    <dgm:cxn modelId="{B34DD118-6FA6-471F-95C1-FCCB9F0C9386}" type="presParOf" srcId="{71554259-89F3-DC41-AF38-A80F6823C6AB}" destId="{FE55CC5A-C0EF-DF45-AF1E-C9A5EF0E713C}" srcOrd="1" destOrd="0" presId="urn:microsoft.com/office/officeart/2008/layout/LinedList"/>
    <dgm:cxn modelId="{053E12F5-9C93-4F87-B1E6-306081585928}" type="presParOf" srcId="{FE55CC5A-C0EF-DF45-AF1E-C9A5EF0E713C}" destId="{D79F8CF2-80EE-C747-9C26-26414E55692C}" srcOrd="0" destOrd="0" presId="urn:microsoft.com/office/officeart/2008/layout/LinedList"/>
    <dgm:cxn modelId="{68F65600-238B-4781-A32A-164792AACDD5}" type="presParOf" srcId="{FE55CC5A-C0EF-DF45-AF1E-C9A5EF0E713C}" destId="{5D9EDF3F-7B20-8E47-A431-F9F24450F874}" srcOrd="1" destOrd="0" presId="urn:microsoft.com/office/officeart/2008/layout/LinedList"/>
    <dgm:cxn modelId="{704062BC-F0E8-4497-BF00-97912CB39214}" type="presParOf" srcId="{FE55CC5A-C0EF-DF45-AF1E-C9A5EF0E713C}" destId="{EB933D24-ABB6-0C44-A5A7-05F1CB99F1EB}" srcOrd="2" destOrd="0" presId="urn:microsoft.com/office/officeart/2008/layout/LinedList"/>
    <dgm:cxn modelId="{1864C65B-16DE-45F3-8642-573206865B46}" type="presParOf" srcId="{71554259-89F3-DC41-AF38-A80F6823C6AB}" destId="{EB798B99-5590-864A-A2C1-F553D99D3FAA}" srcOrd="2" destOrd="0" presId="urn:microsoft.com/office/officeart/2008/layout/LinedList"/>
    <dgm:cxn modelId="{10D566AE-BAF0-4AC2-90E7-D5993742D553}" type="presParOf" srcId="{71554259-89F3-DC41-AF38-A80F6823C6AB}" destId="{9C715A5E-13B0-3F4D-85BD-4FA3A97839C5}" srcOrd="3" destOrd="0" presId="urn:microsoft.com/office/officeart/2008/layout/LinedList"/>
    <dgm:cxn modelId="{3153A70F-ECF7-4D1D-939C-A676D542BB31}" type="presParOf" srcId="{71554259-89F3-DC41-AF38-A80F6823C6AB}" destId="{D06F8563-21D8-9742-9655-9B668CF235AD}" srcOrd="4" destOrd="0" presId="urn:microsoft.com/office/officeart/2008/layout/LinedList"/>
    <dgm:cxn modelId="{659E2CD2-A183-429B-B2DD-92E92AC6E71C}" type="presParOf" srcId="{D06F8563-21D8-9742-9655-9B668CF235AD}" destId="{FC6B0E8A-D5C8-BF42-A0DB-5A2B5E61A3A8}" srcOrd="0" destOrd="0" presId="urn:microsoft.com/office/officeart/2008/layout/LinedList"/>
    <dgm:cxn modelId="{893E1A20-3A0A-4E4D-92C0-A609C24DF9CC}" type="presParOf" srcId="{D06F8563-21D8-9742-9655-9B668CF235AD}" destId="{D6847470-F054-2943-A634-F983FF0A0122}" srcOrd="1" destOrd="0" presId="urn:microsoft.com/office/officeart/2008/layout/LinedList"/>
    <dgm:cxn modelId="{52BFD9C9-39AE-4FFE-8039-CA49D666293D}" type="presParOf" srcId="{D06F8563-21D8-9742-9655-9B668CF235AD}" destId="{93837557-E77B-4749-A0F8-1876E8CD33B9}" srcOrd="2" destOrd="0" presId="urn:microsoft.com/office/officeart/2008/layout/LinedList"/>
    <dgm:cxn modelId="{0436F0F2-E61C-400C-AFA1-223465157F84}" type="presParOf" srcId="{71554259-89F3-DC41-AF38-A80F6823C6AB}" destId="{5B901F7D-EE59-304E-B86D-F0C8CC3A841B}" srcOrd="5" destOrd="0" presId="urn:microsoft.com/office/officeart/2008/layout/LinedList"/>
    <dgm:cxn modelId="{6C9D6AE7-AE06-442C-8DCB-5BD157931395}" type="presParOf" srcId="{71554259-89F3-DC41-AF38-A80F6823C6AB}" destId="{3A7A15FE-03D5-7B4E-BE07-5A9A9318E5F4}" srcOrd="6" destOrd="0" presId="urn:microsoft.com/office/officeart/2008/layout/LinedList"/>
    <dgm:cxn modelId="{D845051E-896F-480C-883C-76B4E8F63B6A}" type="presParOf" srcId="{71554259-89F3-DC41-AF38-A80F6823C6AB}" destId="{A4B3FD2E-63E5-E445-B87B-210177B3706B}" srcOrd="7" destOrd="0" presId="urn:microsoft.com/office/officeart/2008/layout/LinedList"/>
    <dgm:cxn modelId="{2E6889DD-5450-4755-94B8-3FC3904A94D4}" type="presParOf" srcId="{A4B3FD2E-63E5-E445-B87B-210177B3706B}" destId="{B4FE7B28-4407-5045-AAC1-7786FB86FE88}" srcOrd="0" destOrd="0" presId="urn:microsoft.com/office/officeart/2008/layout/LinedList"/>
    <dgm:cxn modelId="{5F1F506C-F58C-4FB3-8315-6F80DAC4ACAB}" type="presParOf" srcId="{A4B3FD2E-63E5-E445-B87B-210177B3706B}" destId="{B9E57DF2-F223-F848-B6AB-FEB0F6FB4076}" srcOrd="1" destOrd="0" presId="urn:microsoft.com/office/officeart/2008/layout/LinedList"/>
    <dgm:cxn modelId="{AA4B3325-EC24-4688-9BA5-364C8C960256}" type="presParOf" srcId="{A4B3FD2E-63E5-E445-B87B-210177B3706B}" destId="{84017E13-6661-1647-9DB1-F43BB49DC0FD}" srcOrd="2" destOrd="0" presId="urn:microsoft.com/office/officeart/2008/layout/LinedList"/>
    <dgm:cxn modelId="{F0AAB86B-C977-464B-B217-925A3C494E0A}" type="presParOf" srcId="{71554259-89F3-DC41-AF38-A80F6823C6AB}" destId="{1E88F2A9-FC8F-2A4F-ABF4-2C5837CA76E5}" srcOrd="8" destOrd="0" presId="urn:microsoft.com/office/officeart/2008/layout/LinedList"/>
    <dgm:cxn modelId="{DD8A6ACE-254D-444E-8888-CEB255AADCA4}" type="presParOf" srcId="{71554259-89F3-DC41-AF38-A80F6823C6AB}" destId="{02B19E4E-8333-4B4F-AA1E-19B5E7CAD48B}" srcOrd="9" destOrd="0" presId="urn:microsoft.com/office/officeart/2008/layout/LinedList"/>
    <dgm:cxn modelId="{53B83166-DB81-4F10-AF25-6CC4CB43D1AE}" type="presParOf" srcId="{71554259-89F3-DC41-AF38-A80F6823C6AB}" destId="{5121BA32-9249-455A-8A20-08E85B86269F}" srcOrd="10" destOrd="0" presId="urn:microsoft.com/office/officeart/2008/layout/LinedList"/>
    <dgm:cxn modelId="{11D04ED3-A7BA-48B8-9AC7-86FA3A16B3DF}" type="presParOf" srcId="{5121BA32-9249-455A-8A20-08E85B86269F}" destId="{E379A0C3-13D3-46B9-950A-CF0A08724A6D}" srcOrd="0" destOrd="0" presId="urn:microsoft.com/office/officeart/2008/layout/LinedList"/>
    <dgm:cxn modelId="{8B6E1BE4-37B1-470A-854A-88AAD5CA91F3}" type="presParOf" srcId="{5121BA32-9249-455A-8A20-08E85B86269F}" destId="{576A2C98-791A-4E50-8CB8-1914215BEA2D}" srcOrd="1" destOrd="0" presId="urn:microsoft.com/office/officeart/2008/layout/LinedList"/>
    <dgm:cxn modelId="{A28E7EB7-88E6-4B3D-A494-CC67718B3097}" type="presParOf" srcId="{5121BA32-9249-455A-8A20-08E85B86269F}" destId="{3EC880A3-8E6D-40A4-857F-9A4C9ED1B22A}" srcOrd="2" destOrd="0" presId="urn:microsoft.com/office/officeart/2008/layout/LinedList"/>
    <dgm:cxn modelId="{173FEB49-8999-423A-BBBA-3E70C52D310C}" type="presParOf" srcId="{71554259-89F3-DC41-AF38-A80F6823C6AB}" destId="{45167FBC-5EE3-4C8A-A94C-30BB5DE89AD6}" srcOrd="11" destOrd="0" presId="urn:microsoft.com/office/officeart/2008/layout/LinedList"/>
    <dgm:cxn modelId="{1155EB06-2671-43E0-887E-C925CA66E329}" type="presParOf" srcId="{71554259-89F3-DC41-AF38-A80F6823C6AB}" destId="{BC5CA65E-0C6F-472F-B2E2-282C2CDDDC9F}" srcOrd="12" destOrd="0" presId="urn:microsoft.com/office/officeart/2008/layout/LinedList"/>
    <dgm:cxn modelId="{7513ACB1-920F-4F24-A905-46141B9D67F8}" type="presParOf" srcId="{71554259-89F3-DC41-AF38-A80F6823C6AB}" destId="{DFE917DE-2459-4110-B5CA-909F8A25E9B3}" srcOrd="13" destOrd="0" presId="urn:microsoft.com/office/officeart/2008/layout/LinedList"/>
    <dgm:cxn modelId="{5AAF74D3-EEFF-48AC-AB21-660ECA71F54C}" type="presParOf" srcId="{DFE917DE-2459-4110-B5CA-909F8A25E9B3}" destId="{BFFB7145-8402-485B-85FA-7C375AFB0A2C}" srcOrd="0" destOrd="0" presId="urn:microsoft.com/office/officeart/2008/layout/LinedList"/>
    <dgm:cxn modelId="{6150683F-BD9F-4A29-BB2A-20E7578EDBB1}" type="presParOf" srcId="{DFE917DE-2459-4110-B5CA-909F8A25E9B3}" destId="{0DEDE790-6650-4E13-B812-9DA3ABBAEB7C}" srcOrd="1" destOrd="0" presId="urn:microsoft.com/office/officeart/2008/layout/LinedList"/>
    <dgm:cxn modelId="{5CEC3706-B90E-49F5-800C-D91C1D81A4C0}" type="presParOf" srcId="{DFE917DE-2459-4110-B5CA-909F8A25E9B3}" destId="{CC02E1CA-72BE-493C-916D-08B08D649491}" srcOrd="2" destOrd="0" presId="urn:microsoft.com/office/officeart/2008/layout/LinedList"/>
    <dgm:cxn modelId="{F38CA7A2-76FE-4E07-AAF1-0C33C9BD4E3F}" type="presParOf" srcId="{71554259-89F3-DC41-AF38-A80F6823C6AB}" destId="{41DAB04F-B76E-41A3-BF92-19D36F058A9E}" srcOrd="14" destOrd="0" presId="urn:microsoft.com/office/officeart/2008/layout/LinedList"/>
    <dgm:cxn modelId="{A2A728AC-A1B1-41EF-B02D-9BFB285D051B}" type="presParOf" srcId="{71554259-89F3-DC41-AF38-A80F6823C6AB}" destId="{E5F9CA9F-91E3-425C-B99F-A98D8F0B0A7F}"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800" b="1" i="0" u="none" baseline="0"/>
            <a:t>Kibercinayətkarlıq haqqında sazişə uyğun gəlməyən iki variant hansıdır?</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dgm:spPr/>
      <dgm:t>
        <a:bodyPr/>
        <a:lstStyle/>
        <a:p>
          <a:pPr algn="l" rtl="0"/>
          <a:r>
            <a:rPr lang="az" b="0" i="0" u="none" baseline="0"/>
            <a:t>a) Beynəlxalq əməkdaşlıq üçün operativ müddəalar</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323950B2-6BC2-AE4B-B5B8-B2437BA58494}">
      <dgm:prSet phldrT="[Text]"/>
      <dgm:spPr/>
      <dgm:t>
        <a:bodyPr/>
        <a:lstStyle/>
        <a:p>
          <a:pPr algn="l" rtl="0"/>
          <a:r>
            <a:rPr lang="az" b="1" i="0" u="none" baseline="0">
              <a:solidFill>
                <a:srgbClr val="FF0000"/>
              </a:solidFill>
            </a:rPr>
            <a:t>b) Kibertəhlükəsizlik </a:t>
          </a:r>
        </a:p>
      </dgm:t>
    </dgm:pt>
    <dgm:pt modelId="{7D9EC74E-4481-C849-9F84-FC81A57E126D}" type="parTrans" cxnId="{2E9FB024-7424-694A-AF48-3FAF0F12021E}">
      <dgm:prSet/>
      <dgm:spPr/>
      <dgm:t>
        <a:bodyPr/>
        <a:lstStyle/>
        <a:p>
          <a:endParaRPr lang="az"/>
        </a:p>
      </dgm:t>
    </dgm:pt>
    <dgm:pt modelId="{A9F617AB-9877-BB4B-828A-76F7E3E29AEF}" type="sibTrans" cxnId="{2E9FB024-7424-694A-AF48-3FAF0F12021E}">
      <dgm:prSet/>
      <dgm:spPr/>
      <dgm:t>
        <a:bodyPr/>
        <a:lstStyle/>
        <a:p>
          <a:endParaRPr lang="az"/>
        </a:p>
      </dgm:t>
    </dgm:pt>
    <dgm:pt modelId="{412DA8CB-B9E5-F44F-9FDD-EF35DF68306D}">
      <dgm:prSet phldrT="[Text]"/>
      <dgm:spPr/>
      <dgm:t>
        <a:bodyPr/>
        <a:lstStyle/>
        <a:p>
          <a:pPr algn="l" rtl="0"/>
          <a:r>
            <a:rPr lang="az" b="0" i="0" u="none" baseline="0"/>
            <a:t>c) Təriflər</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D907F82D-4934-4260-A319-D0C1005DB73A}">
      <dgm:prSet phldrT="[Text]"/>
      <dgm:spPr/>
      <dgm:t>
        <a:bodyPr/>
        <a:lstStyle/>
        <a:p>
          <a:pPr algn="l" rtl="0"/>
          <a:r>
            <a:rPr lang="az" b="1" i="0" u="none" baseline="0">
              <a:solidFill>
                <a:srgbClr val="FF0000"/>
              </a:solidFill>
            </a:rPr>
            <a:t>d) Milli təhlükəsizlik </a:t>
          </a:r>
        </a:p>
      </dgm:t>
    </dgm:pt>
    <dgm:pt modelId="{6643C99F-6929-4115-B10C-449964C298DB}" type="parTrans" cxnId="{5441ACF7-001D-47E8-BE90-D77A819FBE03}">
      <dgm:prSet/>
      <dgm:spPr/>
      <dgm:t>
        <a:bodyPr/>
        <a:lstStyle/>
        <a:p>
          <a:endParaRPr lang="az"/>
        </a:p>
      </dgm:t>
    </dgm:pt>
    <dgm:pt modelId="{9EB8D1B3-16DB-4A75-A7E2-3B79ADD997CE}" type="sibTrans" cxnId="{5441ACF7-001D-47E8-BE90-D77A819FBE03}">
      <dgm:prSet/>
      <dgm:spPr/>
      <dgm:t>
        <a:bodyPr/>
        <a:lstStyle/>
        <a:p>
          <a:endParaRPr lang="az"/>
        </a:p>
      </dgm:t>
    </dgm:pt>
    <dgm:pt modelId="{9EFF4F62-79ED-4EA0-85C1-51F88755C8EE}">
      <dgm:prSet phldrT="[Text]"/>
      <dgm:spPr/>
      <dgm:t>
        <a:bodyPr/>
        <a:lstStyle/>
        <a:p>
          <a:pPr algn="l" rtl="0"/>
          <a:r>
            <a:rPr lang="az" b="0" i="0" u="none" baseline="0"/>
            <a:t>e) Kibercinayət olmayan cinayətlər üçün elektron sübutların toplanması </a:t>
          </a:r>
        </a:p>
      </dgm:t>
    </dgm:pt>
    <dgm:pt modelId="{8EAFCDE7-4869-4D95-9359-6DA608AB28F0}" type="parTrans" cxnId="{40F08CBE-C0FF-49E9-A14D-59F0F70F60CC}">
      <dgm:prSet/>
      <dgm:spPr/>
      <dgm:t>
        <a:bodyPr/>
        <a:lstStyle/>
        <a:p>
          <a:endParaRPr lang="az"/>
        </a:p>
      </dgm:t>
    </dgm:pt>
    <dgm:pt modelId="{D3274077-7919-4B64-B4D8-786A32E9EF73}" type="sibTrans" cxnId="{40F08CBE-C0FF-49E9-A14D-59F0F70F60CC}">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12303"/>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6"/>
      <dgm:spPr/>
      <dgm:t>
        <a:bodyPr/>
        <a:lstStyle/>
        <a:p>
          <a:endParaRPr lang="az"/>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5"/>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6"/>
      <dgm:spPr/>
      <dgm:t>
        <a:bodyPr/>
        <a:lstStyle/>
        <a:p>
          <a:endParaRPr lang="az"/>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6"/>
      <dgm:spPr/>
      <dgm:t>
        <a:bodyPr/>
        <a:lstStyle/>
        <a:p>
          <a:endParaRPr lang="az"/>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5" presStyleCnt="6" custLinFactNeighborX="706"/>
      <dgm:spPr/>
      <dgm:t>
        <a:bodyPr/>
        <a:lstStyle/>
        <a:p>
          <a:endParaRPr lang="az"/>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4" presStyleCnt="5"/>
      <dgm:spPr/>
    </dgm:pt>
    <dgm:pt modelId="{E5F9CA9F-91E3-425C-B99F-A98D8F0B0A7F}" type="pres">
      <dgm:prSet presAssocID="{9EFF4F62-79ED-4EA0-85C1-51F88755C8EE}" presName="vertSpace2b" presStyleCnt="0"/>
      <dgm:spPr/>
    </dgm:pt>
  </dgm:ptLst>
  <dgm:cxnLst>
    <dgm:cxn modelId="{5441ACF7-001D-47E8-BE90-D77A819FBE03}" srcId="{8E61202A-36DD-0240-811A-270D9611A395}" destId="{D907F82D-4934-4260-A319-D0C1005DB73A}" srcOrd="3" destOrd="0" parTransId="{6643C99F-6929-4115-B10C-449964C298DB}" sibTransId="{9EB8D1B3-16DB-4A75-A7E2-3B79ADD997CE}"/>
    <dgm:cxn modelId="{AF5E0B22-8287-4F9E-A5C0-78E079B8AA24}" type="presOf" srcId="{323950B2-6BC2-AE4B-B5B8-B2437BA58494}" destId="{D6847470-F054-2943-A634-F983FF0A0122}" srcOrd="0" destOrd="0" presId="urn:microsoft.com/office/officeart/2008/layout/LinedList"/>
    <dgm:cxn modelId="{6BB640E8-D456-4F03-838C-714D97CA8FDA}" type="presOf" srcId="{412DA8CB-B9E5-F44F-9FDD-EF35DF68306D}" destId="{B9E57DF2-F223-F848-B6AB-FEB0F6FB4076}"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A392C767-FDDE-4FFA-82D9-B4D859A596B2}" type="presOf" srcId="{D907F82D-4934-4260-A319-D0C1005DB73A}" destId="{576A2C98-791A-4E50-8CB8-1914215BEA2D}" srcOrd="0" destOrd="0" presId="urn:microsoft.com/office/officeart/2008/layout/LinedList"/>
    <dgm:cxn modelId="{D36C950D-2F86-4AC5-A1EA-AE2AA8ABF1B5}"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626FFAAF-6B7A-463B-AFA1-629250D19401}" type="presOf" srcId="{3C774A1C-BB1C-4347-A758-A94A436F7244}" destId="{9CA50A65-40FA-E945-A868-9E3FE840B07E}" srcOrd="0" destOrd="0" presId="urn:microsoft.com/office/officeart/2008/layout/LinedList"/>
    <dgm:cxn modelId="{D171F6E6-37A0-47B6-9F7E-14980B49C851}" type="presOf" srcId="{7029F5E8-D056-AE49-BD66-3C193010DDE8}" destId="{5D9EDF3F-7B20-8E47-A431-F9F24450F874}" srcOrd="0" destOrd="0" presId="urn:microsoft.com/office/officeart/2008/layout/LinedList"/>
    <dgm:cxn modelId="{40F08CBE-C0FF-49E9-A14D-59F0F70F60CC}" srcId="{8E61202A-36DD-0240-811A-270D9611A395}" destId="{9EFF4F62-79ED-4EA0-85C1-51F88755C8EE}" srcOrd="4" destOrd="0" parTransId="{8EAFCDE7-4869-4D95-9359-6DA608AB28F0}" sibTransId="{D3274077-7919-4B64-B4D8-786A32E9EF73}"/>
    <dgm:cxn modelId="{916DF82D-945E-4383-9B75-A79E0801BDDE}" type="presOf" srcId="{9EFF4F62-79ED-4EA0-85C1-51F88755C8EE}" destId="{0DEDE790-6650-4E13-B812-9DA3ABBAEB7C}"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7E1DFB1B-C28B-4A12-BEC4-7B21564BFD3A}" type="presParOf" srcId="{9CA50A65-40FA-E945-A868-9E3FE840B07E}" destId="{D5C7DCB4-3723-4443-ADD7-DBEB1005841A}" srcOrd="0" destOrd="0" presId="urn:microsoft.com/office/officeart/2008/layout/LinedList"/>
    <dgm:cxn modelId="{62054C23-FBC5-4198-AB2B-974D7A5AFCDD}" type="presParOf" srcId="{9CA50A65-40FA-E945-A868-9E3FE840B07E}" destId="{9F8ADD56-4647-5947-BF4A-89820DB0503F}" srcOrd="1" destOrd="0" presId="urn:microsoft.com/office/officeart/2008/layout/LinedList"/>
    <dgm:cxn modelId="{B367C649-833E-4758-BF7D-BCD51D611556}" type="presParOf" srcId="{9F8ADD56-4647-5947-BF4A-89820DB0503F}" destId="{CFE00427-EDF8-324F-9A5C-A181E81A4D48}" srcOrd="0" destOrd="0" presId="urn:microsoft.com/office/officeart/2008/layout/LinedList"/>
    <dgm:cxn modelId="{AC9DD324-3D7F-4A51-9211-3705BDD1D4A8}" type="presParOf" srcId="{9F8ADD56-4647-5947-BF4A-89820DB0503F}" destId="{71554259-89F3-DC41-AF38-A80F6823C6AB}" srcOrd="1" destOrd="0" presId="urn:microsoft.com/office/officeart/2008/layout/LinedList"/>
    <dgm:cxn modelId="{F56EF1A0-C0C5-43C8-BEA6-7B176C70C9B4}" type="presParOf" srcId="{71554259-89F3-DC41-AF38-A80F6823C6AB}" destId="{D0431CA8-5100-6745-A242-ED330061BD73}" srcOrd="0" destOrd="0" presId="urn:microsoft.com/office/officeart/2008/layout/LinedList"/>
    <dgm:cxn modelId="{D3CC940F-2F0C-4F81-8AB8-102D9921B123}" type="presParOf" srcId="{71554259-89F3-DC41-AF38-A80F6823C6AB}" destId="{FE55CC5A-C0EF-DF45-AF1E-C9A5EF0E713C}" srcOrd="1" destOrd="0" presId="urn:microsoft.com/office/officeart/2008/layout/LinedList"/>
    <dgm:cxn modelId="{C7B772E6-7020-4A52-9AE0-0A7F90E7124A}" type="presParOf" srcId="{FE55CC5A-C0EF-DF45-AF1E-C9A5EF0E713C}" destId="{D79F8CF2-80EE-C747-9C26-26414E55692C}" srcOrd="0" destOrd="0" presId="urn:microsoft.com/office/officeart/2008/layout/LinedList"/>
    <dgm:cxn modelId="{C51E38E9-086B-4BBD-B862-E13DAF35DCD0}" type="presParOf" srcId="{FE55CC5A-C0EF-DF45-AF1E-C9A5EF0E713C}" destId="{5D9EDF3F-7B20-8E47-A431-F9F24450F874}" srcOrd="1" destOrd="0" presId="urn:microsoft.com/office/officeart/2008/layout/LinedList"/>
    <dgm:cxn modelId="{160B4CA6-44D5-4EB3-93FB-BCC404E517FA}" type="presParOf" srcId="{FE55CC5A-C0EF-DF45-AF1E-C9A5EF0E713C}" destId="{EB933D24-ABB6-0C44-A5A7-05F1CB99F1EB}" srcOrd="2" destOrd="0" presId="urn:microsoft.com/office/officeart/2008/layout/LinedList"/>
    <dgm:cxn modelId="{F4A166CE-91B3-43FA-891E-F4EA1245B13A}" type="presParOf" srcId="{71554259-89F3-DC41-AF38-A80F6823C6AB}" destId="{EB798B99-5590-864A-A2C1-F553D99D3FAA}" srcOrd="2" destOrd="0" presId="urn:microsoft.com/office/officeart/2008/layout/LinedList"/>
    <dgm:cxn modelId="{B0CEE698-843B-4093-AB86-172F88CC03B9}" type="presParOf" srcId="{71554259-89F3-DC41-AF38-A80F6823C6AB}" destId="{9C715A5E-13B0-3F4D-85BD-4FA3A97839C5}" srcOrd="3" destOrd="0" presId="urn:microsoft.com/office/officeart/2008/layout/LinedList"/>
    <dgm:cxn modelId="{BACEE777-1623-429D-989F-E63B47492195}" type="presParOf" srcId="{71554259-89F3-DC41-AF38-A80F6823C6AB}" destId="{D06F8563-21D8-9742-9655-9B668CF235AD}" srcOrd="4" destOrd="0" presId="urn:microsoft.com/office/officeart/2008/layout/LinedList"/>
    <dgm:cxn modelId="{E25494B5-896E-4F19-A75A-EE323A0F5A13}" type="presParOf" srcId="{D06F8563-21D8-9742-9655-9B668CF235AD}" destId="{FC6B0E8A-D5C8-BF42-A0DB-5A2B5E61A3A8}" srcOrd="0" destOrd="0" presId="urn:microsoft.com/office/officeart/2008/layout/LinedList"/>
    <dgm:cxn modelId="{B6892155-0BF6-4D0D-A84B-C59C0F5ACDA9}" type="presParOf" srcId="{D06F8563-21D8-9742-9655-9B668CF235AD}" destId="{D6847470-F054-2943-A634-F983FF0A0122}" srcOrd="1" destOrd="0" presId="urn:microsoft.com/office/officeart/2008/layout/LinedList"/>
    <dgm:cxn modelId="{1144C4BA-F2A5-4078-8B60-E8AB9B288494}" type="presParOf" srcId="{D06F8563-21D8-9742-9655-9B668CF235AD}" destId="{93837557-E77B-4749-A0F8-1876E8CD33B9}" srcOrd="2" destOrd="0" presId="urn:microsoft.com/office/officeart/2008/layout/LinedList"/>
    <dgm:cxn modelId="{195A549D-31CA-4AB1-B33F-6B65FCDB79FB}" type="presParOf" srcId="{71554259-89F3-DC41-AF38-A80F6823C6AB}" destId="{5B901F7D-EE59-304E-B86D-F0C8CC3A841B}" srcOrd="5" destOrd="0" presId="urn:microsoft.com/office/officeart/2008/layout/LinedList"/>
    <dgm:cxn modelId="{BE48EF98-1D81-4733-8AA5-0EAEBE1FC202}" type="presParOf" srcId="{71554259-89F3-DC41-AF38-A80F6823C6AB}" destId="{3A7A15FE-03D5-7B4E-BE07-5A9A9318E5F4}" srcOrd="6" destOrd="0" presId="urn:microsoft.com/office/officeart/2008/layout/LinedList"/>
    <dgm:cxn modelId="{A73F6120-A954-4C88-BED9-67D0A5FEDB85}" type="presParOf" srcId="{71554259-89F3-DC41-AF38-A80F6823C6AB}" destId="{A4B3FD2E-63E5-E445-B87B-210177B3706B}" srcOrd="7" destOrd="0" presId="urn:microsoft.com/office/officeart/2008/layout/LinedList"/>
    <dgm:cxn modelId="{C29619D1-18F3-4BBD-A16C-3E6D3EC1E6C9}" type="presParOf" srcId="{A4B3FD2E-63E5-E445-B87B-210177B3706B}" destId="{B4FE7B28-4407-5045-AAC1-7786FB86FE88}" srcOrd="0" destOrd="0" presId="urn:microsoft.com/office/officeart/2008/layout/LinedList"/>
    <dgm:cxn modelId="{F775432D-6B42-4595-9F4D-31A614818308}" type="presParOf" srcId="{A4B3FD2E-63E5-E445-B87B-210177B3706B}" destId="{B9E57DF2-F223-F848-B6AB-FEB0F6FB4076}" srcOrd="1" destOrd="0" presId="urn:microsoft.com/office/officeart/2008/layout/LinedList"/>
    <dgm:cxn modelId="{B76EBCE1-FF8B-4787-ABB2-221E1390B8F7}" type="presParOf" srcId="{A4B3FD2E-63E5-E445-B87B-210177B3706B}" destId="{84017E13-6661-1647-9DB1-F43BB49DC0FD}" srcOrd="2" destOrd="0" presId="urn:microsoft.com/office/officeart/2008/layout/LinedList"/>
    <dgm:cxn modelId="{E89ECDEB-1230-4EB9-892B-E7999378264C}" type="presParOf" srcId="{71554259-89F3-DC41-AF38-A80F6823C6AB}" destId="{1E88F2A9-FC8F-2A4F-ABF4-2C5837CA76E5}" srcOrd="8" destOrd="0" presId="urn:microsoft.com/office/officeart/2008/layout/LinedList"/>
    <dgm:cxn modelId="{86DC4808-AE8B-45FA-999F-7D9402591095}" type="presParOf" srcId="{71554259-89F3-DC41-AF38-A80F6823C6AB}" destId="{02B19E4E-8333-4B4F-AA1E-19B5E7CAD48B}" srcOrd="9" destOrd="0" presId="urn:microsoft.com/office/officeart/2008/layout/LinedList"/>
    <dgm:cxn modelId="{8BFA165A-2A09-44F1-BDE4-9420EB7EA849}" type="presParOf" srcId="{71554259-89F3-DC41-AF38-A80F6823C6AB}" destId="{5121BA32-9249-455A-8A20-08E85B86269F}" srcOrd="10" destOrd="0" presId="urn:microsoft.com/office/officeart/2008/layout/LinedList"/>
    <dgm:cxn modelId="{CBBEC069-C469-4904-AA34-68DA567A88C6}" type="presParOf" srcId="{5121BA32-9249-455A-8A20-08E85B86269F}" destId="{E379A0C3-13D3-46B9-950A-CF0A08724A6D}" srcOrd="0" destOrd="0" presId="urn:microsoft.com/office/officeart/2008/layout/LinedList"/>
    <dgm:cxn modelId="{8D659C62-C0D5-4398-989B-B7ED9AA0F027}" type="presParOf" srcId="{5121BA32-9249-455A-8A20-08E85B86269F}" destId="{576A2C98-791A-4E50-8CB8-1914215BEA2D}" srcOrd="1" destOrd="0" presId="urn:microsoft.com/office/officeart/2008/layout/LinedList"/>
    <dgm:cxn modelId="{D694D8FD-B884-4508-8749-D8DBA3DD1C4E}" type="presParOf" srcId="{5121BA32-9249-455A-8A20-08E85B86269F}" destId="{3EC880A3-8E6D-40A4-857F-9A4C9ED1B22A}" srcOrd="2" destOrd="0" presId="urn:microsoft.com/office/officeart/2008/layout/LinedList"/>
    <dgm:cxn modelId="{C07313EB-1ED5-4BF6-9DB8-2155D57EE198}" type="presParOf" srcId="{71554259-89F3-DC41-AF38-A80F6823C6AB}" destId="{45167FBC-5EE3-4C8A-A94C-30BB5DE89AD6}" srcOrd="11" destOrd="0" presId="urn:microsoft.com/office/officeart/2008/layout/LinedList"/>
    <dgm:cxn modelId="{29639774-613D-4768-B950-0E7F27DBA505}" type="presParOf" srcId="{71554259-89F3-DC41-AF38-A80F6823C6AB}" destId="{BC5CA65E-0C6F-472F-B2E2-282C2CDDDC9F}" srcOrd="12" destOrd="0" presId="urn:microsoft.com/office/officeart/2008/layout/LinedList"/>
    <dgm:cxn modelId="{4ECBA19F-2ACB-49AC-BCD5-4088DC281FA9}" type="presParOf" srcId="{71554259-89F3-DC41-AF38-A80F6823C6AB}" destId="{DFE917DE-2459-4110-B5CA-909F8A25E9B3}" srcOrd="13" destOrd="0" presId="urn:microsoft.com/office/officeart/2008/layout/LinedList"/>
    <dgm:cxn modelId="{08F3DF27-3FFD-45F1-BE92-5A9C2E9A2273}" type="presParOf" srcId="{DFE917DE-2459-4110-B5CA-909F8A25E9B3}" destId="{BFFB7145-8402-485B-85FA-7C375AFB0A2C}" srcOrd="0" destOrd="0" presId="urn:microsoft.com/office/officeart/2008/layout/LinedList"/>
    <dgm:cxn modelId="{F16276B0-E2CE-4B0D-ACFC-E6AB090E83D7}" type="presParOf" srcId="{DFE917DE-2459-4110-B5CA-909F8A25E9B3}" destId="{0DEDE790-6650-4E13-B812-9DA3ABBAEB7C}" srcOrd="1" destOrd="0" presId="urn:microsoft.com/office/officeart/2008/layout/LinedList"/>
    <dgm:cxn modelId="{F25D5595-36A5-4B57-B3A4-857A7DF9C5E1}" type="presParOf" srcId="{DFE917DE-2459-4110-B5CA-909F8A25E9B3}" destId="{CC02E1CA-72BE-493C-916D-08B08D649491}" srcOrd="2" destOrd="0" presId="urn:microsoft.com/office/officeart/2008/layout/LinedList"/>
    <dgm:cxn modelId="{B2717152-9CE1-4F26-BBA2-1C851DAD02DC}" type="presParOf" srcId="{71554259-89F3-DC41-AF38-A80F6823C6AB}" destId="{41DAB04F-B76E-41A3-BF92-19D36F058A9E}" srcOrd="14" destOrd="0" presId="urn:microsoft.com/office/officeart/2008/layout/LinedList"/>
    <dgm:cxn modelId="{CFC0B9AC-1A8B-48B7-B0A1-644A4ACA7239}" type="presParOf" srcId="{71554259-89F3-DC41-AF38-A80F6823C6AB}" destId="{E5F9CA9F-91E3-425C-B99F-A98D8F0B0A7F}"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800" b="1" i="0" u="none" baseline="0"/>
            <a:t>Aşağıdakı fikirlərdən hansı doğrudur  – Budapeşt Konvensiyası:</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custT="1"/>
      <dgm:spPr/>
      <dgm:t>
        <a:bodyPr/>
        <a:lstStyle/>
        <a:p>
          <a:pPr algn="l" rtl="0"/>
          <a:r>
            <a:rPr lang="az" sz="3200" b="0" i="0" u="none" baseline="0"/>
            <a:t>a) Budapeşt </a:t>
          </a:r>
          <a:endParaRPr lang="az" sz="3200" dirty="0" smtClean="0"/>
        </a:p>
        <a:p>
          <a:pPr algn="l" rtl="0"/>
          <a:r>
            <a:rPr lang="az" sz="3200" b="0" i="0" u="none" baseline="0"/>
            <a:t>Konvensiya yalnız 65 ölkəyə təsir edib</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323950B2-6BC2-AE4B-B5B8-B2437BA58494}">
      <dgm:prSet phldrT="[Text]" custT="1"/>
      <dgm:spPr/>
      <dgm:t>
        <a:bodyPr/>
        <a:lstStyle/>
        <a:p>
          <a:pPr algn="l" rtl="0"/>
          <a:r>
            <a:rPr lang="az" sz="3200" b="0" i="0" u="none" baseline="0"/>
            <a:t>b) Budapeşt Konvensiyasının 65 tərəfi var</a:t>
          </a:r>
        </a:p>
      </dgm:t>
    </dgm:pt>
    <dgm:pt modelId="{7D9EC74E-4481-C849-9F84-FC81A57E126D}" type="parTrans" cxnId="{2E9FB024-7424-694A-AF48-3FAF0F12021E}">
      <dgm:prSet/>
      <dgm:spPr/>
      <dgm:t>
        <a:bodyPr/>
        <a:lstStyle/>
        <a:p>
          <a:endParaRPr lang="az"/>
        </a:p>
      </dgm:t>
    </dgm:pt>
    <dgm:pt modelId="{A9F617AB-9877-BB4B-828A-76F7E3E29AEF}" type="sibTrans" cxnId="{2E9FB024-7424-694A-AF48-3FAF0F12021E}">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194813" custScaleY="100196" custLinFactNeighborX="-1407"/>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custLinFactNeighborX="-4590" custLinFactNeighborY="863"/>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3" custLinFactNeighborX="-3207" custLinFactNeighborY="432"/>
      <dgm:spPr/>
      <dgm:t>
        <a:bodyPr/>
        <a:lstStyle/>
        <a:p>
          <a:endParaRPr lang="az"/>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2"/>
      <dgm:spPr/>
    </dgm:pt>
    <dgm:pt modelId="{3A7A15FE-03D5-7B4E-BE07-5A9A9318E5F4}" type="pres">
      <dgm:prSet presAssocID="{323950B2-6BC2-AE4B-B5B8-B2437BA58494}" presName="vertSpace2b" presStyleCnt="0"/>
      <dgm:spPr/>
    </dgm:pt>
  </dgm:ptLst>
  <dgm:cxnLst>
    <dgm:cxn modelId="{99EB5834-3593-6644-A836-6C8D5595A820}" srcId="{8E61202A-36DD-0240-811A-270D9611A395}" destId="{7029F5E8-D056-AE49-BD66-3C193010DDE8}" srcOrd="0" destOrd="0" parTransId="{ACE97453-93D9-C642-95ED-D55F9984F778}" sibTransId="{3346CD8C-3206-F84A-BEA2-B5492B6B7347}"/>
    <dgm:cxn modelId="{BBB08AE8-5665-408C-8132-60A4FFC1C4B6}"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6B2C492D-33A3-48A5-975B-BC8E8BA6FE6E}" type="presOf" srcId="{323950B2-6BC2-AE4B-B5B8-B2437BA58494}" destId="{D6847470-F054-2943-A634-F983FF0A0122}" srcOrd="0" destOrd="0" presId="urn:microsoft.com/office/officeart/2008/layout/LinedList"/>
    <dgm:cxn modelId="{B699D919-BEDD-457A-97B9-FFE1E4588E71}" type="presOf" srcId="{3C774A1C-BB1C-4347-A758-A94A436F7244}" destId="{9CA50A65-40FA-E945-A868-9E3FE840B07E}" srcOrd="0" destOrd="0" presId="urn:microsoft.com/office/officeart/2008/layout/LinedList"/>
    <dgm:cxn modelId="{781065E9-D610-4298-805B-BBB23E6E8D1A}"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8473B07D-7D4E-48FD-BBCF-01D66BC04C34}" type="presParOf" srcId="{9CA50A65-40FA-E945-A868-9E3FE840B07E}" destId="{D5C7DCB4-3723-4443-ADD7-DBEB1005841A}" srcOrd="0" destOrd="0" presId="urn:microsoft.com/office/officeart/2008/layout/LinedList"/>
    <dgm:cxn modelId="{13BCF7C7-F5A2-495A-89D1-06E4C3EDD6BE}" type="presParOf" srcId="{9CA50A65-40FA-E945-A868-9E3FE840B07E}" destId="{9F8ADD56-4647-5947-BF4A-89820DB0503F}" srcOrd="1" destOrd="0" presId="urn:microsoft.com/office/officeart/2008/layout/LinedList"/>
    <dgm:cxn modelId="{179A83AD-6C66-4AC7-9B69-C518AF101F43}" type="presParOf" srcId="{9F8ADD56-4647-5947-BF4A-89820DB0503F}" destId="{CFE00427-EDF8-324F-9A5C-A181E81A4D48}" srcOrd="0" destOrd="0" presId="urn:microsoft.com/office/officeart/2008/layout/LinedList"/>
    <dgm:cxn modelId="{91081A66-B8FF-4BD5-88AD-15EA362A1356}" type="presParOf" srcId="{9F8ADD56-4647-5947-BF4A-89820DB0503F}" destId="{71554259-89F3-DC41-AF38-A80F6823C6AB}" srcOrd="1" destOrd="0" presId="urn:microsoft.com/office/officeart/2008/layout/LinedList"/>
    <dgm:cxn modelId="{0303D1FB-356A-4B03-B9E2-5CD1FE473B23}" type="presParOf" srcId="{71554259-89F3-DC41-AF38-A80F6823C6AB}" destId="{D0431CA8-5100-6745-A242-ED330061BD73}" srcOrd="0" destOrd="0" presId="urn:microsoft.com/office/officeart/2008/layout/LinedList"/>
    <dgm:cxn modelId="{18081F2F-D277-473A-82BB-95B0A704C2D9}" type="presParOf" srcId="{71554259-89F3-DC41-AF38-A80F6823C6AB}" destId="{FE55CC5A-C0EF-DF45-AF1E-C9A5EF0E713C}" srcOrd="1" destOrd="0" presId="urn:microsoft.com/office/officeart/2008/layout/LinedList"/>
    <dgm:cxn modelId="{6489FA12-11D6-4EDC-882B-2EBC4CCDA27D}" type="presParOf" srcId="{FE55CC5A-C0EF-DF45-AF1E-C9A5EF0E713C}" destId="{D79F8CF2-80EE-C747-9C26-26414E55692C}" srcOrd="0" destOrd="0" presId="urn:microsoft.com/office/officeart/2008/layout/LinedList"/>
    <dgm:cxn modelId="{9B8C40B8-9697-4C49-A320-435FD258F160}" type="presParOf" srcId="{FE55CC5A-C0EF-DF45-AF1E-C9A5EF0E713C}" destId="{5D9EDF3F-7B20-8E47-A431-F9F24450F874}" srcOrd="1" destOrd="0" presId="urn:microsoft.com/office/officeart/2008/layout/LinedList"/>
    <dgm:cxn modelId="{36CF7B5A-0AB3-47CC-8B87-14119DB8AB42}" type="presParOf" srcId="{FE55CC5A-C0EF-DF45-AF1E-C9A5EF0E713C}" destId="{EB933D24-ABB6-0C44-A5A7-05F1CB99F1EB}" srcOrd="2" destOrd="0" presId="urn:microsoft.com/office/officeart/2008/layout/LinedList"/>
    <dgm:cxn modelId="{99EAFB31-AF7D-4766-8CD4-286BC06D9BEF}" type="presParOf" srcId="{71554259-89F3-DC41-AF38-A80F6823C6AB}" destId="{EB798B99-5590-864A-A2C1-F553D99D3FAA}" srcOrd="2" destOrd="0" presId="urn:microsoft.com/office/officeart/2008/layout/LinedList"/>
    <dgm:cxn modelId="{7B587B5A-09F7-45A9-8A11-5EB030132E13}" type="presParOf" srcId="{71554259-89F3-DC41-AF38-A80F6823C6AB}" destId="{9C715A5E-13B0-3F4D-85BD-4FA3A97839C5}" srcOrd="3" destOrd="0" presId="urn:microsoft.com/office/officeart/2008/layout/LinedList"/>
    <dgm:cxn modelId="{EAA3D8C7-1789-4A28-98CB-CC4BA8749659}" type="presParOf" srcId="{71554259-89F3-DC41-AF38-A80F6823C6AB}" destId="{D06F8563-21D8-9742-9655-9B668CF235AD}" srcOrd="4" destOrd="0" presId="urn:microsoft.com/office/officeart/2008/layout/LinedList"/>
    <dgm:cxn modelId="{65126930-2F6C-4F11-A00A-558666B40FDF}" type="presParOf" srcId="{D06F8563-21D8-9742-9655-9B668CF235AD}" destId="{FC6B0E8A-D5C8-BF42-A0DB-5A2B5E61A3A8}" srcOrd="0" destOrd="0" presId="urn:microsoft.com/office/officeart/2008/layout/LinedList"/>
    <dgm:cxn modelId="{F38D94C3-610E-4FBF-B2BC-C17D6C2009B0}" type="presParOf" srcId="{D06F8563-21D8-9742-9655-9B668CF235AD}" destId="{D6847470-F054-2943-A634-F983FF0A0122}" srcOrd="1" destOrd="0" presId="urn:microsoft.com/office/officeart/2008/layout/LinedList"/>
    <dgm:cxn modelId="{6E110037-6B1B-44E9-980B-E46B09F041A7}" type="presParOf" srcId="{D06F8563-21D8-9742-9655-9B668CF235AD}" destId="{93837557-E77B-4749-A0F8-1876E8CD33B9}" srcOrd="2" destOrd="0" presId="urn:microsoft.com/office/officeart/2008/layout/LinedList"/>
    <dgm:cxn modelId="{D72E1E40-E56E-4038-B3C1-378C84D2203A}" type="presParOf" srcId="{71554259-89F3-DC41-AF38-A80F6823C6AB}" destId="{5B901F7D-EE59-304E-B86D-F0C8CC3A841B}" srcOrd="5" destOrd="0" presId="urn:microsoft.com/office/officeart/2008/layout/LinedList"/>
    <dgm:cxn modelId="{9414D568-1517-42CE-B412-BF4F87EC286D}" type="presParOf" srcId="{71554259-89F3-DC41-AF38-A80F6823C6AB}" destId="{3A7A15FE-03D5-7B4E-BE07-5A9A9318E5F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800" b="1" i="0" u="none" baseline="0"/>
            <a:t>Aşağıdakı fikirlərdən hansı doğrudur  – Budapeşt Konvensiyası:</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custT="1"/>
      <dgm:spPr/>
      <dgm:t>
        <a:bodyPr/>
        <a:lstStyle/>
        <a:p>
          <a:pPr algn="l" rtl="0"/>
          <a:r>
            <a:rPr lang="az" sz="3200" b="0" i="0" u="none" baseline="0"/>
            <a:t>a) Budapeşt konvensiyası yalnız 65 ölkəyə təsir edib</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323950B2-6BC2-AE4B-B5B8-B2437BA58494}">
      <dgm:prSet phldrT="[Text]" custT="1"/>
      <dgm:spPr/>
      <dgm:t>
        <a:bodyPr/>
        <a:lstStyle/>
        <a:p>
          <a:pPr algn="l" rtl="0"/>
          <a:r>
            <a:rPr lang="az" sz="3200" b="1" i="0" u="none" baseline="0">
              <a:solidFill>
                <a:srgbClr val="FF0000"/>
              </a:solidFill>
            </a:rPr>
            <a:t>b) Budapeşt Konvensiyasının 65 tərəfi var</a:t>
          </a:r>
        </a:p>
      </dgm:t>
    </dgm:pt>
    <dgm:pt modelId="{7D9EC74E-4481-C849-9F84-FC81A57E126D}" type="parTrans" cxnId="{2E9FB024-7424-694A-AF48-3FAF0F12021E}">
      <dgm:prSet/>
      <dgm:spPr/>
      <dgm:t>
        <a:bodyPr/>
        <a:lstStyle/>
        <a:p>
          <a:endParaRPr lang="az"/>
        </a:p>
      </dgm:t>
    </dgm:pt>
    <dgm:pt modelId="{A9F617AB-9877-BB4B-828A-76F7E3E29AEF}" type="sibTrans" cxnId="{2E9FB024-7424-694A-AF48-3FAF0F12021E}">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194813" custScaleY="100196" custLinFactNeighborX="-1407"/>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3"/>
      <dgm:spPr/>
      <dgm:t>
        <a:bodyPr/>
        <a:lstStyle/>
        <a:p>
          <a:endParaRPr lang="az"/>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2"/>
      <dgm:spPr/>
    </dgm:pt>
    <dgm:pt modelId="{3A7A15FE-03D5-7B4E-BE07-5A9A9318E5F4}" type="pres">
      <dgm:prSet presAssocID="{323950B2-6BC2-AE4B-B5B8-B2437BA58494}" presName="vertSpace2b" presStyleCnt="0"/>
      <dgm:spPr/>
    </dgm:pt>
  </dgm:ptLst>
  <dgm:cxnLst>
    <dgm:cxn modelId="{FB55B2B3-B2E2-42F4-8392-7C51D232723F}" type="presOf" srcId="{323950B2-6BC2-AE4B-B5B8-B2437BA58494}" destId="{D6847470-F054-2943-A634-F983FF0A0122}" srcOrd="0" destOrd="0" presId="urn:microsoft.com/office/officeart/2008/layout/LinedList"/>
    <dgm:cxn modelId="{CBC6561A-30FC-47F2-8DDD-3C1715CCFF6F}" type="presOf" srcId="{7029F5E8-D056-AE49-BD66-3C193010DDE8}" destId="{5D9EDF3F-7B20-8E47-A431-F9F24450F874}" srcOrd="0" destOrd="0" presId="urn:microsoft.com/office/officeart/2008/layout/LinedList"/>
    <dgm:cxn modelId="{800FC730-D4DB-4B62-8450-CA25E0B54C3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D2DD020B-3DFC-B348-B676-6EC163FF5FEB}" srcId="{3C774A1C-BB1C-4347-A758-A94A436F7244}" destId="{8E61202A-36DD-0240-811A-270D9611A395}" srcOrd="0" destOrd="0" parTransId="{B1168E5A-BE86-1A40-8851-D878ACC39274}" sibTransId="{8978AB35-F5FB-FF43-BA08-4C259A445311}"/>
    <dgm:cxn modelId="{2D6836AE-85B4-4B69-A598-EAF6DEF689FA}" type="presOf" srcId="{8E61202A-36DD-0240-811A-270D9611A395}" destId="{CFE00427-EDF8-324F-9A5C-A181E81A4D48}"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0B94827F-0A51-4A7E-AD39-AF7A9DDB74A5}" type="presParOf" srcId="{9CA50A65-40FA-E945-A868-9E3FE840B07E}" destId="{D5C7DCB4-3723-4443-ADD7-DBEB1005841A}" srcOrd="0" destOrd="0" presId="urn:microsoft.com/office/officeart/2008/layout/LinedList"/>
    <dgm:cxn modelId="{7D5BC705-13D8-4EB2-8E3A-AEA7822EAA4C}" type="presParOf" srcId="{9CA50A65-40FA-E945-A868-9E3FE840B07E}" destId="{9F8ADD56-4647-5947-BF4A-89820DB0503F}" srcOrd="1" destOrd="0" presId="urn:microsoft.com/office/officeart/2008/layout/LinedList"/>
    <dgm:cxn modelId="{7063DE40-3493-4DFE-B420-7144B5EB1EAF}" type="presParOf" srcId="{9F8ADD56-4647-5947-BF4A-89820DB0503F}" destId="{CFE00427-EDF8-324F-9A5C-A181E81A4D48}" srcOrd="0" destOrd="0" presId="urn:microsoft.com/office/officeart/2008/layout/LinedList"/>
    <dgm:cxn modelId="{0F625964-2152-4AB2-BD23-9915D70870E5}" type="presParOf" srcId="{9F8ADD56-4647-5947-BF4A-89820DB0503F}" destId="{71554259-89F3-DC41-AF38-A80F6823C6AB}" srcOrd="1" destOrd="0" presId="urn:microsoft.com/office/officeart/2008/layout/LinedList"/>
    <dgm:cxn modelId="{F267A637-2493-4905-8526-EF8BF3781953}" type="presParOf" srcId="{71554259-89F3-DC41-AF38-A80F6823C6AB}" destId="{D0431CA8-5100-6745-A242-ED330061BD73}" srcOrd="0" destOrd="0" presId="urn:microsoft.com/office/officeart/2008/layout/LinedList"/>
    <dgm:cxn modelId="{5C3D78A4-F28A-46E1-8718-92F6438EF61F}" type="presParOf" srcId="{71554259-89F3-DC41-AF38-A80F6823C6AB}" destId="{FE55CC5A-C0EF-DF45-AF1E-C9A5EF0E713C}" srcOrd="1" destOrd="0" presId="urn:microsoft.com/office/officeart/2008/layout/LinedList"/>
    <dgm:cxn modelId="{5CB07AB6-C0A2-4F91-997F-81FBE8029BE8}" type="presParOf" srcId="{FE55CC5A-C0EF-DF45-AF1E-C9A5EF0E713C}" destId="{D79F8CF2-80EE-C747-9C26-26414E55692C}" srcOrd="0" destOrd="0" presId="urn:microsoft.com/office/officeart/2008/layout/LinedList"/>
    <dgm:cxn modelId="{59C16CC4-9AED-4E77-8634-AC73F2F8DA1B}" type="presParOf" srcId="{FE55CC5A-C0EF-DF45-AF1E-C9A5EF0E713C}" destId="{5D9EDF3F-7B20-8E47-A431-F9F24450F874}" srcOrd="1" destOrd="0" presId="urn:microsoft.com/office/officeart/2008/layout/LinedList"/>
    <dgm:cxn modelId="{2FDA7E66-FBD0-43E5-9783-14DFB4C8F10C}" type="presParOf" srcId="{FE55CC5A-C0EF-DF45-AF1E-C9A5EF0E713C}" destId="{EB933D24-ABB6-0C44-A5A7-05F1CB99F1EB}" srcOrd="2" destOrd="0" presId="urn:microsoft.com/office/officeart/2008/layout/LinedList"/>
    <dgm:cxn modelId="{9F56E2F7-883B-4E24-BFFA-70B14445E9D8}" type="presParOf" srcId="{71554259-89F3-DC41-AF38-A80F6823C6AB}" destId="{EB798B99-5590-864A-A2C1-F553D99D3FAA}" srcOrd="2" destOrd="0" presId="urn:microsoft.com/office/officeart/2008/layout/LinedList"/>
    <dgm:cxn modelId="{84C1B60D-2361-4914-A077-BBA0A14DDB5E}" type="presParOf" srcId="{71554259-89F3-DC41-AF38-A80F6823C6AB}" destId="{9C715A5E-13B0-3F4D-85BD-4FA3A97839C5}" srcOrd="3" destOrd="0" presId="urn:microsoft.com/office/officeart/2008/layout/LinedList"/>
    <dgm:cxn modelId="{777B4E2A-1BE4-4926-AD7A-C3BAA7F93D13}" type="presParOf" srcId="{71554259-89F3-DC41-AF38-A80F6823C6AB}" destId="{D06F8563-21D8-9742-9655-9B668CF235AD}" srcOrd="4" destOrd="0" presId="urn:microsoft.com/office/officeart/2008/layout/LinedList"/>
    <dgm:cxn modelId="{4D8C2D30-6782-4ED7-829E-8B93557E4DE5}" type="presParOf" srcId="{D06F8563-21D8-9742-9655-9B668CF235AD}" destId="{FC6B0E8A-D5C8-BF42-A0DB-5A2B5E61A3A8}" srcOrd="0" destOrd="0" presId="urn:microsoft.com/office/officeart/2008/layout/LinedList"/>
    <dgm:cxn modelId="{20055409-FA99-4567-92C5-1709A5AB9E4D}" type="presParOf" srcId="{D06F8563-21D8-9742-9655-9B668CF235AD}" destId="{D6847470-F054-2943-A634-F983FF0A0122}" srcOrd="1" destOrd="0" presId="urn:microsoft.com/office/officeart/2008/layout/LinedList"/>
    <dgm:cxn modelId="{985BE4B0-9244-4A65-AAAE-70DADDCEE75D}" type="presParOf" srcId="{D06F8563-21D8-9742-9655-9B668CF235AD}" destId="{93837557-E77B-4749-A0F8-1876E8CD33B9}" srcOrd="2" destOrd="0" presId="urn:microsoft.com/office/officeart/2008/layout/LinedList"/>
    <dgm:cxn modelId="{E04284FD-B329-4397-8BAB-4F8605EFA97E}" type="presParOf" srcId="{71554259-89F3-DC41-AF38-A80F6823C6AB}" destId="{5B901F7D-EE59-304E-B86D-F0C8CC3A841B}" srcOrd="5" destOrd="0" presId="urn:microsoft.com/office/officeart/2008/layout/LinedList"/>
    <dgm:cxn modelId="{3A151C23-69F1-4287-AD33-503919EBA03C}" type="presParOf" srcId="{71554259-89F3-DC41-AF38-A80F6823C6AB}" destId="{3A7A15FE-03D5-7B4E-BE07-5A9A9318E5F4}"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600" b="1" i="0" u="none" baseline="0"/>
            <a:t>Aşağıdakı fikirlərdən hansı doğrudur  – Budapeşt Konvensiyası:</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dgm:spPr/>
      <dgm:t>
        <a:bodyPr/>
        <a:lstStyle/>
        <a:p>
          <a:pPr algn="l" rtl="0"/>
          <a:r>
            <a:rPr lang="az" b="0" i="0" u="none" baseline="0"/>
            <a:t>a) Həm kibercinayətkarlıq, həm də elektron sübutlar haqqında saziş</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412DA8CB-B9E5-F44F-9FDD-EF35DF68306D}">
      <dgm:prSet phldrT="[Text]"/>
      <dgm:spPr/>
      <dgm:t>
        <a:bodyPr/>
        <a:lstStyle/>
        <a:p>
          <a:pPr algn="l" rtl="0"/>
          <a:r>
            <a:rPr lang="az" b="0" i="0" u="none" baseline="0"/>
            <a:t>b) Qlobal saziş</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D907F82D-4934-4260-A319-D0C1005DB73A}">
      <dgm:prSet phldrT="[Text]"/>
      <dgm:spPr/>
      <dgm:t>
        <a:bodyPr/>
        <a:lstStyle/>
        <a:p>
          <a:pPr algn="l" rtl="0"/>
          <a:r>
            <a:rPr lang="az" b="0" i="0" u="none" baseline="0"/>
            <a:t>c) Çirkli pulların yuyulmasına qarşı mübarizə aparmağa kömək edir </a:t>
          </a:r>
        </a:p>
      </dgm:t>
    </dgm:pt>
    <dgm:pt modelId="{6643C99F-6929-4115-B10C-449964C298DB}" type="parTrans" cxnId="{5441ACF7-001D-47E8-BE90-D77A819FBE03}">
      <dgm:prSet/>
      <dgm:spPr/>
      <dgm:t>
        <a:bodyPr/>
        <a:lstStyle/>
        <a:p>
          <a:endParaRPr lang="az"/>
        </a:p>
      </dgm:t>
    </dgm:pt>
    <dgm:pt modelId="{9EB8D1B3-16DB-4A75-A7E2-3B79ADD997CE}" type="sibTrans" cxnId="{5441ACF7-001D-47E8-BE90-D77A819FBE03}">
      <dgm:prSet/>
      <dgm:spPr/>
      <dgm:t>
        <a:bodyPr/>
        <a:lstStyle/>
        <a:p>
          <a:endParaRPr lang="az"/>
        </a:p>
      </dgm:t>
    </dgm:pt>
    <dgm:pt modelId="{9EFF4F62-79ED-4EA0-85C1-51F88755C8EE}">
      <dgm:prSet phldrT="[Text]"/>
      <dgm:spPr/>
      <dgm:t>
        <a:bodyPr/>
        <a:lstStyle/>
        <a:p>
          <a:pPr algn="l" rtl="0"/>
          <a:r>
            <a:rPr lang="az" b="0" i="0" u="none" baseline="0"/>
            <a:t>d) İnfrastruktur ölkələrinin xeyrinədir</a:t>
          </a:r>
        </a:p>
      </dgm:t>
    </dgm:pt>
    <dgm:pt modelId="{8EAFCDE7-4869-4D95-9359-6DA608AB28F0}" type="parTrans" cxnId="{40F08CBE-C0FF-49E9-A14D-59F0F70F60CC}">
      <dgm:prSet/>
      <dgm:spPr/>
      <dgm:t>
        <a:bodyPr/>
        <a:lstStyle/>
        <a:p>
          <a:endParaRPr lang="az"/>
        </a:p>
      </dgm:t>
    </dgm:pt>
    <dgm:pt modelId="{D3274077-7919-4B64-B4D8-786A32E9EF73}" type="sibTrans" cxnId="{40F08CBE-C0FF-49E9-A14D-59F0F70F60CC}">
      <dgm:prSet/>
      <dgm:spPr/>
      <dgm:t>
        <a:bodyPr/>
        <a:lstStyle/>
        <a:p>
          <a:endParaRPr lang="az"/>
        </a:p>
      </dgm:t>
    </dgm:pt>
    <dgm:pt modelId="{2D567ECC-EE11-40BE-8D44-12DF75E7AAA4}">
      <dgm:prSet phldrT="[Text]"/>
      <dgm:spPr/>
      <dgm:t>
        <a:bodyPr/>
        <a:lstStyle/>
        <a:p>
          <a:pPr algn="l" rtl="0"/>
          <a:r>
            <a:rPr lang="az" b="0" i="0" u="none" baseline="0"/>
            <a:t>e) Virtual valyutaları və virtual aktivləri dondurmaq üçün istifadə edlə bilər </a:t>
          </a:r>
        </a:p>
      </dgm:t>
    </dgm:pt>
    <dgm:pt modelId="{096A135B-3D51-4C14-B762-4DFFB46136C9}" type="parTrans" cxnId="{45629286-2642-481F-BB3F-C9DC76E6A851}">
      <dgm:prSet/>
      <dgm:spPr/>
      <dgm:t>
        <a:bodyPr/>
        <a:lstStyle/>
        <a:p>
          <a:endParaRPr lang="az"/>
        </a:p>
      </dgm:t>
    </dgm:pt>
    <dgm:pt modelId="{352CE29C-C095-4E8D-B62B-E607F5416469}" type="sibTrans" cxnId="{45629286-2642-481F-BB3F-C9DC76E6A851}">
      <dgm:prSet/>
      <dgm:spPr/>
      <dgm:t>
        <a:bodyPr/>
        <a:lstStyle/>
        <a:p>
          <a:endParaRPr lang="az"/>
        </a:p>
      </dgm:t>
    </dgm:pt>
    <dgm:pt modelId="{5145A4A8-5A77-439F-AFC2-7DC2391D00EB}">
      <dgm:prSet phldrT="[Text]"/>
      <dgm:spPr/>
      <dgm:t>
        <a:bodyPr/>
        <a:lstStyle/>
        <a:p>
          <a:pPr algn="l" rtl="0"/>
          <a:r>
            <a:rPr lang="az" b="0" i="0" u="none" baseline="0">
              <a:solidFill>
                <a:schemeClr val="tx1"/>
              </a:solidFill>
            </a:rPr>
            <a:t>f) Yuxarıdakıların hamısı</a:t>
          </a:r>
        </a:p>
      </dgm:t>
    </dgm:pt>
    <dgm:pt modelId="{1ED5729A-02FF-4E16-A91F-7CFE69300586}" type="parTrans" cxnId="{93F557A7-0ABA-49E1-8231-6509135CFFF9}">
      <dgm:prSet/>
      <dgm:spPr/>
      <dgm:t>
        <a:bodyPr/>
        <a:lstStyle/>
        <a:p>
          <a:endParaRPr lang="az"/>
        </a:p>
      </dgm:t>
    </dgm:pt>
    <dgm:pt modelId="{B2DFFEC0-7AFB-49C5-B0DB-ABBFE0D96753}" type="sibTrans" cxnId="{93F557A7-0ABA-49E1-8231-6509135CFFF9}">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194813" custScaleY="100196" custLinFactNeighborX="-1407"/>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7"/>
      <dgm:spPr/>
      <dgm:t>
        <a:bodyPr/>
        <a:lstStyle/>
        <a:p>
          <a:endParaRPr lang="az"/>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7"/>
      <dgm:spPr/>
      <dgm:t>
        <a:bodyPr/>
        <a:lstStyle/>
        <a:p>
          <a:endParaRPr lang="az"/>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7" custLinFactNeighborX="706"/>
      <dgm:spPr/>
      <dgm:t>
        <a:bodyPr/>
        <a:lstStyle/>
        <a:p>
          <a:endParaRPr lang="az"/>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7"/>
      <dgm:spPr/>
      <dgm:t>
        <a:bodyPr/>
        <a:lstStyle/>
        <a:p>
          <a:endParaRPr lang="az"/>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6"/>
      <dgm:spPr/>
    </dgm:pt>
    <dgm:pt modelId="{E3E8A01D-29A2-442B-B2D9-9A8138A25142}" type="pres">
      <dgm:prSet presAssocID="{2D567ECC-EE11-40BE-8D44-12DF75E7AAA4}" presName="vertSpace2b" presStyleCnt="0"/>
      <dgm:spPr/>
    </dgm:pt>
    <dgm:pt modelId="{4B9A653A-0AA5-4263-8B76-EEDF7E4E7C48}" type="pres">
      <dgm:prSet presAssocID="{5145A4A8-5A77-439F-AFC2-7DC2391D00EB}" presName="horz2" presStyleCnt="0"/>
      <dgm:spPr/>
    </dgm:pt>
    <dgm:pt modelId="{CBF56963-1E1F-4F50-935A-1E4A12FB4AE9}" type="pres">
      <dgm:prSet presAssocID="{5145A4A8-5A77-439F-AFC2-7DC2391D00EB}" presName="horzSpace2" presStyleCnt="0"/>
      <dgm:spPr/>
    </dgm:pt>
    <dgm:pt modelId="{6298CF68-F6D0-4A26-B99F-FB0058621F2E}" type="pres">
      <dgm:prSet presAssocID="{5145A4A8-5A77-439F-AFC2-7DC2391D00EB}" presName="tx2" presStyleLbl="revTx" presStyleIdx="6" presStyleCnt="7"/>
      <dgm:spPr/>
      <dgm:t>
        <a:bodyPr/>
        <a:lstStyle/>
        <a:p>
          <a:endParaRPr lang="az"/>
        </a:p>
      </dgm:t>
    </dgm:pt>
    <dgm:pt modelId="{DE8D4A08-9E2E-4E83-98EF-0410B1867762}" type="pres">
      <dgm:prSet presAssocID="{5145A4A8-5A77-439F-AFC2-7DC2391D00EB}" presName="vert2" presStyleCnt="0"/>
      <dgm:spPr/>
    </dgm:pt>
    <dgm:pt modelId="{281B62DC-F992-4147-9B8F-04FD715E221E}" type="pres">
      <dgm:prSet presAssocID="{5145A4A8-5A77-439F-AFC2-7DC2391D00EB}" presName="thinLine2b" presStyleLbl="callout" presStyleIdx="5" presStyleCnt="6"/>
      <dgm:spPr/>
    </dgm:pt>
    <dgm:pt modelId="{61EDDC00-DBB8-412D-B06E-5637C1ED5F96}" type="pres">
      <dgm:prSet presAssocID="{5145A4A8-5A77-439F-AFC2-7DC2391D00EB}"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B372B13A-79B2-436F-98D5-E931EC7BC2B7}" type="presOf" srcId="{7029F5E8-D056-AE49-BD66-3C193010DDE8}" destId="{5D9EDF3F-7B20-8E47-A431-F9F24450F874}" srcOrd="0" destOrd="0" presId="urn:microsoft.com/office/officeart/2008/layout/LinedList"/>
    <dgm:cxn modelId="{8E8A770C-E1B6-4696-A6C3-9BE691B7A12F}" type="presOf" srcId="{D907F82D-4934-4260-A319-D0C1005DB73A}" destId="{576A2C98-791A-4E50-8CB8-1914215BEA2D}" srcOrd="0" destOrd="0" presId="urn:microsoft.com/office/officeart/2008/layout/LinedList"/>
    <dgm:cxn modelId="{EDB45DBD-3552-41FD-AD74-9D7E67D76E98}"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F6AAAA11-DC16-4D8E-A28A-E8418E8ED636}" type="presOf" srcId="{8E61202A-36DD-0240-811A-270D9611A395}" destId="{CFE00427-EDF8-324F-9A5C-A181E81A4D48}" srcOrd="0" destOrd="0" presId="urn:microsoft.com/office/officeart/2008/layout/LinedList"/>
    <dgm:cxn modelId="{8C03D0D1-932A-4AD6-8D63-FCD19A0FAE4B}" type="presOf" srcId="{412DA8CB-B9E5-F44F-9FDD-EF35DF68306D}" destId="{B9E57DF2-F223-F848-B6AB-FEB0F6FB4076}" srcOrd="0" destOrd="0" presId="urn:microsoft.com/office/officeart/2008/layout/LinedList"/>
    <dgm:cxn modelId="{048794CA-5688-4BC6-8DE4-9505418803FD}" type="presOf" srcId="{2D567ECC-EE11-40BE-8D44-12DF75E7AAA4}" destId="{27817E14-DB1F-4D8F-A68A-7A628C5AB32E}" srcOrd="0" destOrd="0" presId="urn:microsoft.com/office/officeart/2008/layout/LinedList"/>
    <dgm:cxn modelId="{93F557A7-0ABA-49E1-8231-6509135CFFF9}" srcId="{8E61202A-36DD-0240-811A-270D9611A395}" destId="{5145A4A8-5A77-439F-AFC2-7DC2391D00EB}" srcOrd="5" destOrd="0" parTransId="{1ED5729A-02FF-4E16-A91F-7CFE69300586}" sibTransId="{B2DFFEC0-7AFB-49C5-B0DB-ABBFE0D96753}"/>
    <dgm:cxn modelId="{BB0FC586-3556-4775-9DD2-41D532B8F1AC}" type="presOf" srcId="{5145A4A8-5A77-439F-AFC2-7DC2391D00EB}" destId="{6298CF68-F6D0-4A26-B99F-FB0058621F2E}"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9F523B80-8779-4407-8F12-E61D038E2CE1}"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010CFF24-739E-44CF-8899-5C60D1817E43}" type="presParOf" srcId="{9CA50A65-40FA-E945-A868-9E3FE840B07E}" destId="{D5C7DCB4-3723-4443-ADD7-DBEB1005841A}" srcOrd="0" destOrd="0" presId="urn:microsoft.com/office/officeart/2008/layout/LinedList"/>
    <dgm:cxn modelId="{3EB59052-15E8-4FA3-814A-B32235669C9D}" type="presParOf" srcId="{9CA50A65-40FA-E945-A868-9E3FE840B07E}" destId="{9F8ADD56-4647-5947-BF4A-89820DB0503F}" srcOrd="1" destOrd="0" presId="urn:microsoft.com/office/officeart/2008/layout/LinedList"/>
    <dgm:cxn modelId="{1277958C-947D-428F-8DF8-7CD31963DF56}" type="presParOf" srcId="{9F8ADD56-4647-5947-BF4A-89820DB0503F}" destId="{CFE00427-EDF8-324F-9A5C-A181E81A4D48}" srcOrd="0" destOrd="0" presId="urn:microsoft.com/office/officeart/2008/layout/LinedList"/>
    <dgm:cxn modelId="{7E04CB8F-20A6-45DD-97D1-8B795E65991B}" type="presParOf" srcId="{9F8ADD56-4647-5947-BF4A-89820DB0503F}" destId="{71554259-89F3-DC41-AF38-A80F6823C6AB}" srcOrd="1" destOrd="0" presId="urn:microsoft.com/office/officeart/2008/layout/LinedList"/>
    <dgm:cxn modelId="{B563DAAA-2A5D-4AFF-8105-471A20DB4455}" type="presParOf" srcId="{71554259-89F3-DC41-AF38-A80F6823C6AB}" destId="{D0431CA8-5100-6745-A242-ED330061BD73}" srcOrd="0" destOrd="0" presId="urn:microsoft.com/office/officeart/2008/layout/LinedList"/>
    <dgm:cxn modelId="{C608F5EF-565B-4445-8592-4567149C67C4}" type="presParOf" srcId="{71554259-89F3-DC41-AF38-A80F6823C6AB}" destId="{FE55CC5A-C0EF-DF45-AF1E-C9A5EF0E713C}" srcOrd="1" destOrd="0" presId="urn:microsoft.com/office/officeart/2008/layout/LinedList"/>
    <dgm:cxn modelId="{6201BDB3-2316-43BF-B094-EE93D515E812}" type="presParOf" srcId="{FE55CC5A-C0EF-DF45-AF1E-C9A5EF0E713C}" destId="{D79F8CF2-80EE-C747-9C26-26414E55692C}" srcOrd="0" destOrd="0" presId="urn:microsoft.com/office/officeart/2008/layout/LinedList"/>
    <dgm:cxn modelId="{D7FD5BF6-2509-4F39-9CA6-1BA1A8FCCBF1}" type="presParOf" srcId="{FE55CC5A-C0EF-DF45-AF1E-C9A5EF0E713C}" destId="{5D9EDF3F-7B20-8E47-A431-F9F24450F874}" srcOrd="1" destOrd="0" presId="urn:microsoft.com/office/officeart/2008/layout/LinedList"/>
    <dgm:cxn modelId="{6C02CAE4-11BD-4320-A42C-980766C8C40C}" type="presParOf" srcId="{FE55CC5A-C0EF-DF45-AF1E-C9A5EF0E713C}" destId="{EB933D24-ABB6-0C44-A5A7-05F1CB99F1EB}" srcOrd="2" destOrd="0" presId="urn:microsoft.com/office/officeart/2008/layout/LinedList"/>
    <dgm:cxn modelId="{E5C963BD-D71B-49C6-985F-22E0375A1561}" type="presParOf" srcId="{71554259-89F3-DC41-AF38-A80F6823C6AB}" destId="{EB798B99-5590-864A-A2C1-F553D99D3FAA}" srcOrd="2" destOrd="0" presId="urn:microsoft.com/office/officeart/2008/layout/LinedList"/>
    <dgm:cxn modelId="{D6E07E84-7259-49B2-A6B5-83321F72510F}" type="presParOf" srcId="{71554259-89F3-DC41-AF38-A80F6823C6AB}" destId="{9C715A5E-13B0-3F4D-85BD-4FA3A97839C5}" srcOrd="3" destOrd="0" presId="urn:microsoft.com/office/officeart/2008/layout/LinedList"/>
    <dgm:cxn modelId="{757A2FBC-66C2-447E-8B71-0DBDD68F5FCA}" type="presParOf" srcId="{71554259-89F3-DC41-AF38-A80F6823C6AB}" destId="{A4B3FD2E-63E5-E445-B87B-210177B3706B}" srcOrd="4" destOrd="0" presId="urn:microsoft.com/office/officeart/2008/layout/LinedList"/>
    <dgm:cxn modelId="{95E5DD15-DC53-4FD0-8B3C-AC9BD04CF0F6}" type="presParOf" srcId="{A4B3FD2E-63E5-E445-B87B-210177B3706B}" destId="{B4FE7B28-4407-5045-AAC1-7786FB86FE88}" srcOrd="0" destOrd="0" presId="urn:microsoft.com/office/officeart/2008/layout/LinedList"/>
    <dgm:cxn modelId="{4D5B8E1B-FF0E-464E-8B55-94357FBFAE71}" type="presParOf" srcId="{A4B3FD2E-63E5-E445-B87B-210177B3706B}" destId="{B9E57DF2-F223-F848-B6AB-FEB0F6FB4076}" srcOrd="1" destOrd="0" presId="urn:microsoft.com/office/officeart/2008/layout/LinedList"/>
    <dgm:cxn modelId="{9B2940E5-573F-44ED-BA7E-20FCF4E26A74}" type="presParOf" srcId="{A4B3FD2E-63E5-E445-B87B-210177B3706B}" destId="{84017E13-6661-1647-9DB1-F43BB49DC0FD}" srcOrd="2" destOrd="0" presId="urn:microsoft.com/office/officeart/2008/layout/LinedList"/>
    <dgm:cxn modelId="{5136C272-638E-4056-8DE3-462F6A239FE5}" type="presParOf" srcId="{71554259-89F3-DC41-AF38-A80F6823C6AB}" destId="{1E88F2A9-FC8F-2A4F-ABF4-2C5837CA76E5}" srcOrd="5" destOrd="0" presId="urn:microsoft.com/office/officeart/2008/layout/LinedList"/>
    <dgm:cxn modelId="{0699D668-C0CF-4A1D-B609-4B52148912AF}" type="presParOf" srcId="{71554259-89F3-DC41-AF38-A80F6823C6AB}" destId="{02B19E4E-8333-4B4F-AA1E-19B5E7CAD48B}" srcOrd="6" destOrd="0" presId="urn:microsoft.com/office/officeart/2008/layout/LinedList"/>
    <dgm:cxn modelId="{F9557621-9AE4-4DBA-935E-50C6140C8501}" type="presParOf" srcId="{71554259-89F3-DC41-AF38-A80F6823C6AB}" destId="{5121BA32-9249-455A-8A20-08E85B86269F}" srcOrd="7" destOrd="0" presId="urn:microsoft.com/office/officeart/2008/layout/LinedList"/>
    <dgm:cxn modelId="{DFFAEDB4-B97A-417C-A3C0-DAB44C4F3FEB}" type="presParOf" srcId="{5121BA32-9249-455A-8A20-08E85B86269F}" destId="{E379A0C3-13D3-46B9-950A-CF0A08724A6D}" srcOrd="0" destOrd="0" presId="urn:microsoft.com/office/officeart/2008/layout/LinedList"/>
    <dgm:cxn modelId="{78AEAC0A-D4C1-4121-8BF2-5ECF6871A7E1}" type="presParOf" srcId="{5121BA32-9249-455A-8A20-08E85B86269F}" destId="{576A2C98-791A-4E50-8CB8-1914215BEA2D}" srcOrd="1" destOrd="0" presId="urn:microsoft.com/office/officeart/2008/layout/LinedList"/>
    <dgm:cxn modelId="{A4DB45DB-9D04-4CB5-AC66-42127663E2DB}" type="presParOf" srcId="{5121BA32-9249-455A-8A20-08E85B86269F}" destId="{3EC880A3-8E6D-40A4-857F-9A4C9ED1B22A}" srcOrd="2" destOrd="0" presId="urn:microsoft.com/office/officeart/2008/layout/LinedList"/>
    <dgm:cxn modelId="{58E44824-5FC3-4252-BD7A-2A4DA35ECDBA}" type="presParOf" srcId="{71554259-89F3-DC41-AF38-A80F6823C6AB}" destId="{45167FBC-5EE3-4C8A-A94C-30BB5DE89AD6}" srcOrd="8" destOrd="0" presId="urn:microsoft.com/office/officeart/2008/layout/LinedList"/>
    <dgm:cxn modelId="{5032AA9A-0377-4900-9C82-C30F3E57E850}" type="presParOf" srcId="{71554259-89F3-DC41-AF38-A80F6823C6AB}" destId="{BC5CA65E-0C6F-472F-B2E2-282C2CDDDC9F}" srcOrd="9" destOrd="0" presId="urn:microsoft.com/office/officeart/2008/layout/LinedList"/>
    <dgm:cxn modelId="{CC404A0B-B4F2-4FE5-B629-2BFB8159AD6C}" type="presParOf" srcId="{71554259-89F3-DC41-AF38-A80F6823C6AB}" destId="{DFE917DE-2459-4110-B5CA-909F8A25E9B3}" srcOrd="10" destOrd="0" presId="urn:microsoft.com/office/officeart/2008/layout/LinedList"/>
    <dgm:cxn modelId="{F8E1F452-ECE5-4495-9C81-A9A9614A38C4}" type="presParOf" srcId="{DFE917DE-2459-4110-B5CA-909F8A25E9B3}" destId="{BFFB7145-8402-485B-85FA-7C375AFB0A2C}" srcOrd="0" destOrd="0" presId="urn:microsoft.com/office/officeart/2008/layout/LinedList"/>
    <dgm:cxn modelId="{9DD86BA7-28BA-446B-907F-9CE47D03477E}" type="presParOf" srcId="{DFE917DE-2459-4110-B5CA-909F8A25E9B3}" destId="{0DEDE790-6650-4E13-B812-9DA3ABBAEB7C}" srcOrd="1" destOrd="0" presId="urn:microsoft.com/office/officeart/2008/layout/LinedList"/>
    <dgm:cxn modelId="{B7D564F0-4CC8-454F-BD30-CBA94415B05C}" type="presParOf" srcId="{DFE917DE-2459-4110-B5CA-909F8A25E9B3}" destId="{CC02E1CA-72BE-493C-916D-08B08D649491}" srcOrd="2" destOrd="0" presId="urn:microsoft.com/office/officeart/2008/layout/LinedList"/>
    <dgm:cxn modelId="{11C4FDF9-7468-4282-9B08-2AEDD52ED417}" type="presParOf" srcId="{71554259-89F3-DC41-AF38-A80F6823C6AB}" destId="{41DAB04F-B76E-41A3-BF92-19D36F058A9E}" srcOrd="11" destOrd="0" presId="urn:microsoft.com/office/officeart/2008/layout/LinedList"/>
    <dgm:cxn modelId="{83995DEC-5B98-4C6A-B13D-BDF737D064B8}" type="presParOf" srcId="{71554259-89F3-DC41-AF38-A80F6823C6AB}" destId="{E5F9CA9F-91E3-425C-B99F-A98D8F0B0A7F}" srcOrd="12" destOrd="0" presId="urn:microsoft.com/office/officeart/2008/layout/LinedList"/>
    <dgm:cxn modelId="{02708D74-B41D-47E1-9B78-E17B71E76813}" type="presParOf" srcId="{71554259-89F3-DC41-AF38-A80F6823C6AB}" destId="{B3DB48DB-4C93-4596-9AC6-3B83B01CF220}" srcOrd="13" destOrd="0" presId="urn:microsoft.com/office/officeart/2008/layout/LinedList"/>
    <dgm:cxn modelId="{42DFD704-B81F-4560-A0D3-E3B5F075B17D}" type="presParOf" srcId="{B3DB48DB-4C93-4596-9AC6-3B83B01CF220}" destId="{40B7A97C-3464-43FE-BFE9-19588B33F0C0}" srcOrd="0" destOrd="0" presId="urn:microsoft.com/office/officeart/2008/layout/LinedList"/>
    <dgm:cxn modelId="{1149C080-B935-4DC4-8690-2F580A78FB23}" type="presParOf" srcId="{B3DB48DB-4C93-4596-9AC6-3B83B01CF220}" destId="{27817E14-DB1F-4D8F-A68A-7A628C5AB32E}" srcOrd="1" destOrd="0" presId="urn:microsoft.com/office/officeart/2008/layout/LinedList"/>
    <dgm:cxn modelId="{522FC404-5985-4BBF-A341-3C1D0FD3454F}" type="presParOf" srcId="{B3DB48DB-4C93-4596-9AC6-3B83B01CF220}" destId="{4DA3FBF6-D5DD-4780-9A67-BC9D183196BA}" srcOrd="2" destOrd="0" presId="urn:microsoft.com/office/officeart/2008/layout/LinedList"/>
    <dgm:cxn modelId="{C460E973-48A3-43A7-A964-4C9E3031F59F}" type="presParOf" srcId="{71554259-89F3-DC41-AF38-A80F6823C6AB}" destId="{9B1E8AEA-2A8D-4500-8486-4DCED5C7B4CD}" srcOrd="14" destOrd="0" presId="urn:microsoft.com/office/officeart/2008/layout/LinedList"/>
    <dgm:cxn modelId="{F5555BE5-4F07-4A15-84E8-10AC66CB8927}" type="presParOf" srcId="{71554259-89F3-DC41-AF38-A80F6823C6AB}" destId="{E3E8A01D-29A2-442B-B2D9-9A8138A25142}" srcOrd="15" destOrd="0" presId="urn:microsoft.com/office/officeart/2008/layout/LinedList"/>
    <dgm:cxn modelId="{87538BFD-59E2-47AC-9D9B-855658DF8768}" type="presParOf" srcId="{71554259-89F3-DC41-AF38-A80F6823C6AB}" destId="{4B9A653A-0AA5-4263-8B76-EEDF7E4E7C48}" srcOrd="16" destOrd="0" presId="urn:microsoft.com/office/officeart/2008/layout/LinedList"/>
    <dgm:cxn modelId="{24F45B4B-3B12-4549-B555-11C7B64493C6}" type="presParOf" srcId="{4B9A653A-0AA5-4263-8B76-EEDF7E4E7C48}" destId="{CBF56963-1E1F-4F50-935A-1E4A12FB4AE9}" srcOrd="0" destOrd="0" presId="urn:microsoft.com/office/officeart/2008/layout/LinedList"/>
    <dgm:cxn modelId="{62EA6E01-A146-4D59-A39C-B9D97B644740}" type="presParOf" srcId="{4B9A653A-0AA5-4263-8B76-EEDF7E4E7C48}" destId="{6298CF68-F6D0-4A26-B99F-FB0058621F2E}" srcOrd="1" destOrd="0" presId="urn:microsoft.com/office/officeart/2008/layout/LinedList"/>
    <dgm:cxn modelId="{510ACF95-B5D1-46C4-96CB-4D42496799C3}" type="presParOf" srcId="{4B9A653A-0AA5-4263-8B76-EEDF7E4E7C48}" destId="{DE8D4A08-9E2E-4E83-98EF-0410B1867762}" srcOrd="2" destOrd="0" presId="urn:microsoft.com/office/officeart/2008/layout/LinedList"/>
    <dgm:cxn modelId="{BE95FDD7-9D99-481D-AED7-EEDC7CC102DA}" type="presParOf" srcId="{71554259-89F3-DC41-AF38-A80F6823C6AB}" destId="{281B62DC-F992-4147-9B8F-04FD715E221E}" srcOrd="17" destOrd="0" presId="urn:microsoft.com/office/officeart/2008/layout/LinedList"/>
    <dgm:cxn modelId="{36465030-9C8E-45CE-AE5B-00D817C73615}" type="presParOf" srcId="{71554259-89F3-DC41-AF38-A80F6823C6AB}" destId="{61EDDC00-DBB8-412D-B06E-5637C1ED5F9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az"/>
        </a:p>
      </dgm:t>
    </dgm:pt>
    <dgm:pt modelId="{8E61202A-36DD-0240-811A-270D9611A395}">
      <dgm:prSet phldrT="[Text]" custT="1"/>
      <dgm:spPr/>
      <dgm:t>
        <a:bodyPr/>
        <a:lstStyle/>
        <a:p>
          <a:pPr algn="l" rtl="0"/>
          <a:r>
            <a:rPr lang="az" sz="2600" b="1" i="0" u="none" baseline="0"/>
            <a:t>Aşağıdakı fikirlərdən hansı doğrudur  – Budapeşt Konvensiyası:</a:t>
          </a:r>
        </a:p>
      </dgm:t>
    </dgm:pt>
    <dgm:pt modelId="{B1168E5A-BE86-1A40-8851-D878ACC39274}" type="parTrans" cxnId="{D2DD020B-3DFC-B348-B676-6EC163FF5FEB}">
      <dgm:prSet/>
      <dgm:spPr/>
      <dgm:t>
        <a:bodyPr/>
        <a:lstStyle/>
        <a:p>
          <a:endParaRPr lang="az"/>
        </a:p>
      </dgm:t>
    </dgm:pt>
    <dgm:pt modelId="{8978AB35-F5FB-FF43-BA08-4C259A445311}" type="sibTrans" cxnId="{D2DD020B-3DFC-B348-B676-6EC163FF5FEB}">
      <dgm:prSet/>
      <dgm:spPr/>
      <dgm:t>
        <a:bodyPr/>
        <a:lstStyle/>
        <a:p>
          <a:endParaRPr lang="az"/>
        </a:p>
      </dgm:t>
    </dgm:pt>
    <dgm:pt modelId="{7029F5E8-D056-AE49-BD66-3C193010DDE8}">
      <dgm:prSet phldrT="[Text]"/>
      <dgm:spPr/>
      <dgm:t>
        <a:bodyPr/>
        <a:lstStyle/>
        <a:p>
          <a:pPr algn="l" rtl="0"/>
          <a:r>
            <a:rPr lang="az" b="0" i="0" u="none" baseline="0"/>
            <a:t>a) Həm kibercinayətkarlıq, həm də elektron sübutlar haqqında saziş</a:t>
          </a:r>
        </a:p>
      </dgm:t>
    </dgm:pt>
    <dgm:pt modelId="{ACE97453-93D9-C642-95ED-D55F9984F778}" type="parTrans" cxnId="{99EB5834-3593-6644-A836-6C8D5595A820}">
      <dgm:prSet/>
      <dgm:spPr/>
      <dgm:t>
        <a:bodyPr/>
        <a:lstStyle/>
        <a:p>
          <a:endParaRPr lang="az"/>
        </a:p>
      </dgm:t>
    </dgm:pt>
    <dgm:pt modelId="{3346CD8C-3206-F84A-BEA2-B5492B6B7347}" type="sibTrans" cxnId="{99EB5834-3593-6644-A836-6C8D5595A820}">
      <dgm:prSet/>
      <dgm:spPr/>
      <dgm:t>
        <a:bodyPr/>
        <a:lstStyle/>
        <a:p>
          <a:endParaRPr lang="az"/>
        </a:p>
      </dgm:t>
    </dgm:pt>
    <dgm:pt modelId="{412DA8CB-B9E5-F44F-9FDD-EF35DF68306D}">
      <dgm:prSet phldrT="[Text]"/>
      <dgm:spPr/>
      <dgm:t>
        <a:bodyPr/>
        <a:lstStyle/>
        <a:p>
          <a:pPr algn="l" rtl="0"/>
          <a:r>
            <a:rPr lang="az" b="0" i="0" u="none" baseline="0"/>
            <a:t>b) Qlobal saziş</a:t>
          </a:r>
        </a:p>
      </dgm:t>
    </dgm:pt>
    <dgm:pt modelId="{7E8B7982-18DC-F246-BFD4-7B9D4C9DB2CA}" type="parTrans" cxnId="{AFD2487F-444F-4C44-A623-9AAFEB90AC49}">
      <dgm:prSet/>
      <dgm:spPr/>
      <dgm:t>
        <a:bodyPr/>
        <a:lstStyle/>
        <a:p>
          <a:endParaRPr lang="az"/>
        </a:p>
      </dgm:t>
    </dgm:pt>
    <dgm:pt modelId="{960A4A2E-B23E-7544-9A93-1312898E2DC4}" type="sibTrans" cxnId="{AFD2487F-444F-4C44-A623-9AAFEB90AC49}">
      <dgm:prSet/>
      <dgm:spPr/>
      <dgm:t>
        <a:bodyPr/>
        <a:lstStyle/>
        <a:p>
          <a:endParaRPr lang="az"/>
        </a:p>
      </dgm:t>
    </dgm:pt>
    <dgm:pt modelId="{D907F82D-4934-4260-A319-D0C1005DB73A}">
      <dgm:prSet phldrT="[Text]"/>
      <dgm:spPr/>
      <dgm:t>
        <a:bodyPr/>
        <a:lstStyle/>
        <a:p>
          <a:pPr algn="l" rtl="0"/>
          <a:r>
            <a:rPr lang="az" b="0" i="0" u="none" baseline="0"/>
            <a:t>c) Çirkli pulların yuyulmasına qarşı mübarizə aparmağa kömək edir </a:t>
          </a:r>
        </a:p>
      </dgm:t>
    </dgm:pt>
    <dgm:pt modelId="{6643C99F-6929-4115-B10C-449964C298DB}" type="parTrans" cxnId="{5441ACF7-001D-47E8-BE90-D77A819FBE03}">
      <dgm:prSet/>
      <dgm:spPr/>
      <dgm:t>
        <a:bodyPr/>
        <a:lstStyle/>
        <a:p>
          <a:endParaRPr lang="az"/>
        </a:p>
      </dgm:t>
    </dgm:pt>
    <dgm:pt modelId="{9EB8D1B3-16DB-4A75-A7E2-3B79ADD997CE}" type="sibTrans" cxnId="{5441ACF7-001D-47E8-BE90-D77A819FBE03}">
      <dgm:prSet/>
      <dgm:spPr/>
      <dgm:t>
        <a:bodyPr/>
        <a:lstStyle/>
        <a:p>
          <a:endParaRPr lang="az"/>
        </a:p>
      </dgm:t>
    </dgm:pt>
    <dgm:pt modelId="{9EFF4F62-79ED-4EA0-85C1-51F88755C8EE}">
      <dgm:prSet phldrT="[Text]"/>
      <dgm:spPr/>
      <dgm:t>
        <a:bodyPr/>
        <a:lstStyle/>
        <a:p>
          <a:pPr algn="l" rtl="0"/>
          <a:r>
            <a:rPr lang="az" b="0" i="0" u="none" baseline="0"/>
            <a:t>d) İnfrastruktur ölkələrinin xeyrinədir</a:t>
          </a:r>
        </a:p>
      </dgm:t>
    </dgm:pt>
    <dgm:pt modelId="{8EAFCDE7-4869-4D95-9359-6DA608AB28F0}" type="parTrans" cxnId="{40F08CBE-C0FF-49E9-A14D-59F0F70F60CC}">
      <dgm:prSet/>
      <dgm:spPr/>
      <dgm:t>
        <a:bodyPr/>
        <a:lstStyle/>
        <a:p>
          <a:endParaRPr lang="az"/>
        </a:p>
      </dgm:t>
    </dgm:pt>
    <dgm:pt modelId="{D3274077-7919-4B64-B4D8-786A32E9EF73}" type="sibTrans" cxnId="{40F08CBE-C0FF-49E9-A14D-59F0F70F60CC}">
      <dgm:prSet/>
      <dgm:spPr/>
      <dgm:t>
        <a:bodyPr/>
        <a:lstStyle/>
        <a:p>
          <a:endParaRPr lang="az"/>
        </a:p>
      </dgm:t>
    </dgm:pt>
    <dgm:pt modelId="{2D567ECC-EE11-40BE-8D44-12DF75E7AAA4}">
      <dgm:prSet phldrT="[Text]"/>
      <dgm:spPr/>
      <dgm:t>
        <a:bodyPr/>
        <a:lstStyle/>
        <a:p>
          <a:pPr algn="l" rtl="0"/>
          <a:r>
            <a:rPr lang="az" b="0" i="0" u="none" baseline="0"/>
            <a:t>e) Virtual valyutaları və virtual aktivləri dondurmaq üçün istifadə edlə bilər </a:t>
          </a:r>
        </a:p>
      </dgm:t>
    </dgm:pt>
    <dgm:pt modelId="{096A135B-3D51-4C14-B762-4DFFB46136C9}" type="parTrans" cxnId="{45629286-2642-481F-BB3F-C9DC76E6A851}">
      <dgm:prSet/>
      <dgm:spPr/>
      <dgm:t>
        <a:bodyPr/>
        <a:lstStyle/>
        <a:p>
          <a:endParaRPr lang="az"/>
        </a:p>
      </dgm:t>
    </dgm:pt>
    <dgm:pt modelId="{352CE29C-C095-4E8D-B62B-E607F5416469}" type="sibTrans" cxnId="{45629286-2642-481F-BB3F-C9DC76E6A851}">
      <dgm:prSet/>
      <dgm:spPr/>
      <dgm:t>
        <a:bodyPr/>
        <a:lstStyle/>
        <a:p>
          <a:endParaRPr lang="az"/>
        </a:p>
      </dgm:t>
    </dgm:pt>
    <dgm:pt modelId="{5145A4A8-5A77-439F-AFC2-7DC2391D00EB}">
      <dgm:prSet phldrT="[Text]"/>
      <dgm:spPr/>
      <dgm:t>
        <a:bodyPr/>
        <a:lstStyle/>
        <a:p>
          <a:pPr algn="l" rtl="0"/>
          <a:r>
            <a:rPr lang="az" b="1" i="0" u="none" baseline="0">
              <a:solidFill>
                <a:srgbClr val="FF0000"/>
              </a:solidFill>
            </a:rPr>
            <a:t>f) Yuxarıdakıların hamısı</a:t>
          </a:r>
        </a:p>
      </dgm:t>
    </dgm:pt>
    <dgm:pt modelId="{1ED5729A-02FF-4E16-A91F-7CFE69300586}" type="parTrans" cxnId="{93F557A7-0ABA-49E1-8231-6509135CFFF9}">
      <dgm:prSet/>
      <dgm:spPr/>
      <dgm:t>
        <a:bodyPr/>
        <a:lstStyle/>
        <a:p>
          <a:endParaRPr lang="az"/>
        </a:p>
      </dgm:t>
    </dgm:pt>
    <dgm:pt modelId="{B2DFFEC0-7AFB-49C5-B0DB-ABBFE0D96753}" type="sibTrans" cxnId="{93F557A7-0ABA-49E1-8231-6509135CFFF9}">
      <dgm:prSet/>
      <dgm:spPr/>
      <dgm:t>
        <a:bodyPr/>
        <a:lstStyle/>
        <a:p>
          <a:endParaRPr lang="az"/>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az"/>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7" custScaleX="194813" custScaleY="100196" custLinFactNeighborX="-1407"/>
      <dgm:spPr/>
      <dgm:t>
        <a:bodyPr/>
        <a:lstStyle/>
        <a:p>
          <a:endParaRPr lang="az"/>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7"/>
      <dgm:spPr/>
      <dgm:t>
        <a:bodyPr/>
        <a:lstStyle/>
        <a:p>
          <a:endParaRPr lang="az"/>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6"/>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7"/>
      <dgm:spPr/>
      <dgm:t>
        <a:bodyPr/>
        <a:lstStyle/>
        <a:p>
          <a:endParaRPr lang="az"/>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6"/>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7"/>
      <dgm:spPr/>
      <dgm:t>
        <a:bodyPr/>
        <a:lstStyle/>
        <a:p>
          <a:endParaRPr lang="az"/>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6"/>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7" custLinFactNeighborX="706"/>
      <dgm:spPr/>
      <dgm:t>
        <a:bodyPr/>
        <a:lstStyle/>
        <a:p>
          <a:endParaRPr lang="az"/>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6"/>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7"/>
      <dgm:spPr/>
      <dgm:t>
        <a:bodyPr/>
        <a:lstStyle/>
        <a:p>
          <a:endParaRPr lang="az"/>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6"/>
      <dgm:spPr/>
    </dgm:pt>
    <dgm:pt modelId="{E3E8A01D-29A2-442B-B2D9-9A8138A25142}" type="pres">
      <dgm:prSet presAssocID="{2D567ECC-EE11-40BE-8D44-12DF75E7AAA4}" presName="vertSpace2b" presStyleCnt="0"/>
      <dgm:spPr/>
    </dgm:pt>
    <dgm:pt modelId="{4B9A653A-0AA5-4263-8B76-EEDF7E4E7C48}" type="pres">
      <dgm:prSet presAssocID="{5145A4A8-5A77-439F-AFC2-7DC2391D00EB}" presName="horz2" presStyleCnt="0"/>
      <dgm:spPr/>
    </dgm:pt>
    <dgm:pt modelId="{CBF56963-1E1F-4F50-935A-1E4A12FB4AE9}" type="pres">
      <dgm:prSet presAssocID="{5145A4A8-5A77-439F-AFC2-7DC2391D00EB}" presName="horzSpace2" presStyleCnt="0"/>
      <dgm:spPr/>
    </dgm:pt>
    <dgm:pt modelId="{6298CF68-F6D0-4A26-B99F-FB0058621F2E}" type="pres">
      <dgm:prSet presAssocID="{5145A4A8-5A77-439F-AFC2-7DC2391D00EB}" presName="tx2" presStyleLbl="revTx" presStyleIdx="6" presStyleCnt="7"/>
      <dgm:spPr/>
      <dgm:t>
        <a:bodyPr/>
        <a:lstStyle/>
        <a:p>
          <a:endParaRPr lang="az"/>
        </a:p>
      </dgm:t>
    </dgm:pt>
    <dgm:pt modelId="{DE8D4A08-9E2E-4E83-98EF-0410B1867762}" type="pres">
      <dgm:prSet presAssocID="{5145A4A8-5A77-439F-AFC2-7DC2391D00EB}" presName="vert2" presStyleCnt="0"/>
      <dgm:spPr/>
    </dgm:pt>
    <dgm:pt modelId="{281B62DC-F992-4147-9B8F-04FD715E221E}" type="pres">
      <dgm:prSet presAssocID="{5145A4A8-5A77-439F-AFC2-7DC2391D00EB}" presName="thinLine2b" presStyleLbl="callout" presStyleIdx="5" presStyleCnt="6"/>
      <dgm:spPr/>
    </dgm:pt>
    <dgm:pt modelId="{61EDDC00-DBB8-412D-B06E-5637C1ED5F96}" type="pres">
      <dgm:prSet presAssocID="{5145A4A8-5A77-439F-AFC2-7DC2391D00EB}" presName="vertSpace2b" presStyleCnt="0"/>
      <dgm:spPr/>
    </dgm:pt>
  </dgm:ptLst>
  <dgm:cxnLst>
    <dgm:cxn modelId="{91373C3F-CB15-4A35-BA3C-434D94CB5286}"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2BAAC373-577F-4502-8315-C0D76D350DFF}" type="presOf" srcId="{8E61202A-36DD-0240-811A-270D9611A395}" destId="{CFE00427-EDF8-324F-9A5C-A181E81A4D48}" srcOrd="0" destOrd="0" presId="urn:microsoft.com/office/officeart/2008/layout/LinedList"/>
    <dgm:cxn modelId="{FB9B3AB2-CCD1-4A52-B264-2C65CD8FC546}" type="presOf" srcId="{2D567ECC-EE11-40BE-8D44-12DF75E7AAA4}" destId="{27817E14-DB1F-4D8F-A68A-7A628C5AB32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3F557A7-0ABA-49E1-8231-6509135CFFF9}" srcId="{8E61202A-36DD-0240-811A-270D9611A395}" destId="{5145A4A8-5A77-439F-AFC2-7DC2391D00EB}" srcOrd="5" destOrd="0" parTransId="{1ED5729A-02FF-4E16-A91F-7CFE69300586}" sibTransId="{B2DFFEC0-7AFB-49C5-B0DB-ABBFE0D96753}"/>
    <dgm:cxn modelId="{1711B946-97E2-4FAC-9B86-450F341DFEE1}" type="presOf" srcId="{D907F82D-4934-4260-A319-D0C1005DB73A}" destId="{576A2C98-791A-4E50-8CB8-1914215BEA2D}"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E2683B99-3BB9-4942-80B7-BBA02F7EA4C1}" type="presOf" srcId="{412DA8CB-B9E5-F44F-9FDD-EF35DF68306D}" destId="{B9E57DF2-F223-F848-B6AB-FEB0F6FB4076}" srcOrd="0" destOrd="0" presId="urn:microsoft.com/office/officeart/2008/layout/LinedList"/>
    <dgm:cxn modelId="{D6BAE950-316D-48D0-BFA1-4CBAC501AE14}" type="presOf" srcId="{9EFF4F62-79ED-4EA0-85C1-51F88755C8EE}" destId="{0DEDE790-6650-4E13-B812-9DA3ABBAEB7C}" srcOrd="0" destOrd="0" presId="urn:microsoft.com/office/officeart/2008/layout/LinedList"/>
    <dgm:cxn modelId="{17C70BDA-2C33-4222-ADBF-1B1F35F76E91}" type="presOf" srcId="{5145A4A8-5A77-439F-AFC2-7DC2391D00EB}" destId="{6298CF68-F6D0-4A26-B99F-FB0058621F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CB48424E-F2BC-4AE6-B305-0D41B309C1C5}" type="presOf" srcId="{3C774A1C-BB1C-4347-A758-A94A436F7244}" destId="{9CA50A65-40FA-E945-A868-9E3FE840B07E}" srcOrd="0" destOrd="0" presId="urn:microsoft.com/office/officeart/2008/layout/LinedList"/>
    <dgm:cxn modelId="{70682E73-AAE7-4C38-94C2-F57C00F669CC}" type="presParOf" srcId="{9CA50A65-40FA-E945-A868-9E3FE840B07E}" destId="{D5C7DCB4-3723-4443-ADD7-DBEB1005841A}" srcOrd="0" destOrd="0" presId="urn:microsoft.com/office/officeart/2008/layout/LinedList"/>
    <dgm:cxn modelId="{B47CEC8D-E7AE-49D1-9E1A-605917C5BCD1}" type="presParOf" srcId="{9CA50A65-40FA-E945-A868-9E3FE840B07E}" destId="{9F8ADD56-4647-5947-BF4A-89820DB0503F}" srcOrd="1" destOrd="0" presId="urn:microsoft.com/office/officeart/2008/layout/LinedList"/>
    <dgm:cxn modelId="{619208E1-1C26-40A9-8BDA-70737AD3984B}" type="presParOf" srcId="{9F8ADD56-4647-5947-BF4A-89820DB0503F}" destId="{CFE00427-EDF8-324F-9A5C-A181E81A4D48}" srcOrd="0" destOrd="0" presId="urn:microsoft.com/office/officeart/2008/layout/LinedList"/>
    <dgm:cxn modelId="{3336DAFC-CC30-4BF8-9061-87F702586E48}" type="presParOf" srcId="{9F8ADD56-4647-5947-BF4A-89820DB0503F}" destId="{71554259-89F3-DC41-AF38-A80F6823C6AB}" srcOrd="1" destOrd="0" presId="urn:microsoft.com/office/officeart/2008/layout/LinedList"/>
    <dgm:cxn modelId="{3436E609-F71A-463D-841A-D90BD795D73F}" type="presParOf" srcId="{71554259-89F3-DC41-AF38-A80F6823C6AB}" destId="{D0431CA8-5100-6745-A242-ED330061BD73}" srcOrd="0" destOrd="0" presId="urn:microsoft.com/office/officeart/2008/layout/LinedList"/>
    <dgm:cxn modelId="{576E06D5-CF6C-480B-B14E-3C7C3705EB74}" type="presParOf" srcId="{71554259-89F3-DC41-AF38-A80F6823C6AB}" destId="{FE55CC5A-C0EF-DF45-AF1E-C9A5EF0E713C}" srcOrd="1" destOrd="0" presId="urn:microsoft.com/office/officeart/2008/layout/LinedList"/>
    <dgm:cxn modelId="{F80CE43A-968C-4392-B537-29245D3B3845}" type="presParOf" srcId="{FE55CC5A-C0EF-DF45-AF1E-C9A5EF0E713C}" destId="{D79F8CF2-80EE-C747-9C26-26414E55692C}" srcOrd="0" destOrd="0" presId="urn:microsoft.com/office/officeart/2008/layout/LinedList"/>
    <dgm:cxn modelId="{0EBAEA2F-4E52-4ABC-A30D-781A54E96224}" type="presParOf" srcId="{FE55CC5A-C0EF-DF45-AF1E-C9A5EF0E713C}" destId="{5D9EDF3F-7B20-8E47-A431-F9F24450F874}" srcOrd="1" destOrd="0" presId="urn:microsoft.com/office/officeart/2008/layout/LinedList"/>
    <dgm:cxn modelId="{9C3CE88E-5930-483C-8C09-5A23E6DD16FF}" type="presParOf" srcId="{FE55CC5A-C0EF-DF45-AF1E-C9A5EF0E713C}" destId="{EB933D24-ABB6-0C44-A5A7-05F1CB99F1EB}" srcOrd="2" destOrd="0" presId="urn:microsoft.com/office/officeart/2008/layout/LinedList"/>
    <dgm:cxn modelId="{7166494C-75B8-4D93-8817-A88305C8BF7D}" type="presParOf" srcId="{71554259-89F3-DC41-AF38-A80F6823C6AB}" destId="{EB798B99-5590-864A-A2C1-F553D99D3FAA}" srcOrd="2" destOrd="0" presId="urn:microsoft.com/office/officeart/2008/layout/LinedList"/>
    <dgm:cxn modelId="{9CA93FF6-D0C9-4049-B8D6-1D5E26DA801E}" type="presParOf" srcId="{71554259-89F3-DC41-AF38-A80F6823C6AB}" destId="{9C715A5E-13B0-3F4D-85BD-4FA3A97839C5}" srcOrd="3" destOrd="0" presId="urn:microsoft.com/office/officeart/2008/layout/LinedList"/>
    <dgm:cxn modelId="{3AAC4FD7-665B-43BF-B8F3-BF61C3ABD487}" type="presParOf" srcId="{71554259-89F3-DC41-AF38-A80F6823C6AB}" destId="{A4B3FD2E-63E5-E445-B87B-210177B3706B}" srcOrd="4" destOrd="0" presId="urn:microsoft.com/office/officeart/2008/layout/LinedList"/>
    <dgm:cxn modelId="{2C06947A-9471-4177-B9AB-7948A778FAE0}" type="presParOf" srcId="{A4B3FD2E-63E5-E445-B87B-210177B3706B}" destId="{B4FE7B28-4407-5045-AAC1-7786FB86FE88}" srcOrd="0" destOrd="0" presId="urn:microsoft.com/office/officeart/2008/layout/LinedList"/>
    <dgm:cxn modelId="{FE23E669-A930-4425-80B9-FB3B3847A860}" type="presParOf" srcId="{A4B3FD2E-63E5-E445-B87B-210177B3706B}" destId="{B9E57DF2-F223-F848-B6AB-FEB0F6FB4076}" srcOrd="1" destOrd="0" presId="urn:microsoft.com/office/officeart/2008/layout/LinedList"/>
    <dgm:cxn modelId="{E13BC76B-1541-4D36-B4CA-9DF5414C1ADF}" type="presParOf" srcId="{A4B3FD2E-63E5-E445-B87B-210177B3706B}" destId="{84017E13-6661-1647-9DB1-F43BB49DC0FD}" srcOrd="2" destOrd="0" presId="urn:microsoft.com/office/officeart/2008/layout/LinedList"/>
    <dgm:cxn modelId="{09CE7BE6-2658-41E7-9D2C-12986B477C24}" type="presParOf" srcId="{71554259-89F3-DC41-AF38-A80F6823C6AB}" destId="{1E88F2A9-FC8F-2A4F-ABF4-2C5837CA76E5}" srcOrd="5" destOrd="0" presId="urn:microsoft.com/office/officeart/2008/layout/LinedList"/>
    <dgm:cxn modelId="{0E65FE74-4591-48A0-94C3-6BD598128C40}" type="presParOf" srcId="{71554259-89F3-DC41-AF38-A80F6823C6AB}" destId="{02B19E4E-8333-4B4F-AA1E-19B5E7CAD48B}" srcOrd="6" destOrd="0" presId="urn:microsoft.com/office/officeart/2008/layout/LinedList"/>
    <dgm:cxn modelId="{A936E952-3593-4D0F-B9F5-43A6539AD7FA}" type="presParOf" srcId="{71554259-89F3-DC41-AF38-A80F6823C6AB}" destId="{5121BA32-9249-455A-8A20-08E85B86269F}" srcOrd="7" destOrd="0" presId="urn:microsoft.com/office/officeart/2008/layout/LinedList"/>
    <dgm:cxn modelId="{5A12C0BE-E5B1-4CA9-82CD-660B36850BED}" type="presParOf" srcId="{5121BA32-9249-455A-8A20-08E85B86269F}" destId="{E379A0C3-13D3-46B9-950A-CF0A08724A6D}" srcOrd="0" destOrd="0" presId="urn:microsoft.com/office/officeart/2008/layout/LinedList"/>
    <dgm:cxn modelId="{8CB19A8B-533C-48AF-9178-0FEE5E14EF60}" type="presParOf" srcId="{5121BA32-9249-455A-8A20-08E85B86269F}" destId="{576A2C98-791A-4E50-8CB8-1914215BEA2D}" srcOrd="1" destOrd="0" presId="urn:microsoft.com/office/officeart/2008/layout/LinedList"/>
    <dgm:cxn modelId="{5F025D37-6A46-44C5-909F-70FD8F74C73F}" type="presParOf" srcId="{5121BA32-9249-455A-8A20-08E85B86269F}" destId="{3EC880A3-8E6D-40A4-857F-9A4C9ED1B22A}" srcOrd="2" destOrd="0" presId="urn:microsoft.com/office/officeart/2008/layout/LinedList"/>
    <dgm:cxn modelId="{D08B5EBA-C5DF-48B6-8A12-0CCB930B6D55}" type="presParOf" srcId="{71554259-89F3-DC41-AF38-A80F6823C6AB}" destId="{45167FBC-5EE3-4C8A-A94C-30BB5DE89AD6}" srcOrd="8" destOrd="0" presId="urn:microsoft.com/office/officeart/2008/layout/LinedList"/>
    <dgm:cxn modelId="{4B878560-3945-4B26-ABC2-23EFA49348AD}" type="presParOf" srcId="{71554259-89F3-DC41-AF38-A80F6823C6AB}" destId="{BC5CA65E-0C6F-472F-B2E2-282C2CDDDC9F}" srcOrd="9" destOrd="0" presId="urn:microsoft.com/office/officeart/2008/layout/LinedList"/>
    <dgm:cxn modelId="{459BCB7E-5C15-4AC9-81B5-D65DAC650F55}" type="presParOf" srcId="{71554259-89F3-DC41-AF38-A80F6823C6AB}" destId="{DFE917DE-2459-4110-B5CA-909F8A25E9B3}" srcOrd="10" destOrd="0" presId="urn:microsoft.com/office/officeart/2008/layout/LinedList"/>
    <dgm:cxn modelId="{C3EA9B65-993F-4931-9ECE-699ACCA45BFE}" type="presParOf" srcId="{DFE917DE-2459-4110-B5CA-909F8A25E9B3}" destId="{BFFB7145-8402-485B-85FA-7C375AFB0A2C}" srcOrd="0" destOrd="0" presId="urn:microsoft.com/office/officeart/2008/layout/LinedList"/>
    <dgm:cxn modelId="{4EEF9FCC-0871-4AAF-B401-B22DBF8BA99E}" type="presParOf" srcId="{DFE917DE-2459-4110-B5CA-909F8A25E9B3}" destId="{0DEDE790-6650-4E13-B812-9DA3ABBAEB7C}" srcOrd="1" destOrd="0" presId="urn:microsoft.com/office/officeart/2008/layout/LinedList"/>
    <dgm:cxn modelId="{C8A1E135-D0C7-4B35-940B-BEAE0C9630B7}" type="presParOf" srcId="{DFE917DE-2459-4110-B5CA-909F8A25E9B3}" destId="{CC02E1CA-72BE-493C-916D-08B08D649491}" srcOrd="2" destOrd="0" presId="urn:microsoft.com/office/officeart/2008/layout/LinedList"/>
    <dgm:cxn modelId="{4919063F-E522-4E44-8FEB-2E5884CDDBAB}" type="presParOf" srcId="{71554259-89F3-DC41-AF38-A80F6823C6AB}" destId="{41DAB04F-B76E-41A3-BF92-19D36F058A9E}" srcOrd="11" destOrd="0" presId="urn:microsoft.com/office/officeart/2008/layout/LinedList"/>
    <dgm:cxn modelId="{87228C13-009D-46BC-A3BA-F280A87EB6BB}" type="presParOf" srcId="{71554259-89F3-DC41-AF38-A80F6823C6AB}" destId="{E5F9CA9F-91E3-425C-B99F-A98D8F0B0A7F}" srcOrd="12" destOrd="0" presId="urn:microsoft.com/office/officeart/2008/layout/LinedList"/>
    <dgm:cxn modelId="{C28CB08E-A184-4D50-93E5-94970BB5C557}" type="presParOf" srcId="{71554259-89F3-DC41-AF38-A80F6823C6AB}" destId="{B3DB48DB-4C93-4596-9AC6-3B83B01CF220}" srcOrd="13" destOrd="0" presId="urn:microsoft.com/office/officeart/2008/layout/LinedList"/>
    <dgm:cxn modelId="{03320A46-0A96-4C79-B1C5-8BCCD5106CD9}" type="presParOf" srcId="{B3DB48DB-4C93-4596-9AC6-3B83B01CF220}" destId="{40B7A97C-3464-43FE-BFE9-19588B33F0C0}" srcOrd="0" destOrd="0" presId="urn:microsoft.com/office/officeart/2008/layout/LinedList"/>
    <dgm:cxn modelId="{F14FD76D-F7AD-4EF4-8CCE-787981007DA3}" type="presParOf" srcId="{B3DB48DB-4C93-4596-9AC6-3B83B01CF220}" destId="{27817E14-DB1F-4D8F-A68A-7A628C5AB32E}" srcOrd="1" destOrd="0" presId="urn:microsoft.com/office/officeart/2008/layout/LinedList"/>
    <dgm:cxn modelId="{3E97BF47-0731-4152-871D-422F4713DA1B}" type="presParOf" srcId="{B3DB48DB-4C93-4596-9AC6-3B83B01CF220}" destId="{4DA3FBF6-D5DD-4780-9A67-BC9D183196BA}" srcOrd="2" destOrd="0" presId="urn:microsoft.com/office/officeart/2008/layout/LinedList"/>
    <dgm:cxn modelId="{94230522-F1B2-4C58-97CD-8B1DC686279F}" type="presParOf" srcId="{71554259-89F3-DC41-AF38-A80F6823C6AB}" destId="{9B1E8AEA-2A8D-4500-8486-4DCED5C7B4CD}" srcOrd="14" destOrd="0" presId="urn:microsoft.com/office/officeart/2008/layout/LinedList"/>
    <dgm:cxn modelId="{F489560C-6B9B-459A-904C-FDB11B25B16C}" type="presParOf" srcId="{71554259-89F3-DC41-AF38-A80F6823C6AB}" destId="{E3E8A01D-29A2-442B-B2D9-9A8138A25142}" srcOrd="15" destOrd="0" presId="urn:microsoft.com/office/officeart/2008/layout/LinedList"/>
    <dgm:cxn modelId="{8FD224E4-D0F0-4FD5-9E64-F7AFCB0F13E3}" type="presParOf" srcId="{71554259-89F3-DC41-AF38-A80F6823C6AB}" destId="{4B9A653A-0AA5-4263-8B76-EEDF7E4E7C48}" srcOrd="16" destOrd="0" presId="urn:microsoft.com/office/officeart/2008/layout/LinedList"/>
    <dgm:cxn modelId="{C2399698-574E-4365-A2BB-4677B01ACDB6}" type="presParOf" srcId="{4B9A653A-0AA5-4263-8B76-EEDF7E4E7C48}" destId="{CBF56963-1E1F-4F50-935A-1E4A12FB4AE9}" srcOrd="0" destOrd="0" presId="urn:microsoft.com/office/officeart/2008/layout/LinedList"/>
    <dgm:cxn modelId="{DA297231-337B-4C4E-99E2-15AF9C145752}" type="presParOf" srcId="{4B9A653A-0AA5-4263-8B76-EEDF7E4E7C48}" destId="{6298CF68-F6D0-4A26-B99F-FB0058621F2E}" srcOrd="1" destOrd="0" presId="urn:microsoft.com/office/officeart/2008/layout/LinedList"/>
    <dgm:cxn modelId="{8B6F54E0-9E2D-4B6D-BE21-1077E28C5BC7}" type="presParOf" srcId="{4B9A653A-0AA5-4263-8B76-EEDF7E4E7C48}" destId="{DE8D4A08-9E2E-4E83-98EF-0410B1867762}" srcOrd="2" destOrd="0" presId="urn:microsoft.com/office/officeart/2008/layout/LinedList"/>
    <dgm:cxn modelId="{299A2E60-7D6C-4D69-8557-A0E6E5C7AB78}" type="presParOf" srcId="{71554259-89F3-DC41-AF38-A80F6823C6AB}" destId="{281B62DC-F992-4147-9B8F-04FD715E221E}" srcOrd="17" destOrd="0" presId="urn:microsoft.com/office/officeart/2008/layout/LinedList"/>
    <dgm:cxn modelId="{91F69315-840B-4EC7-BBE6-D375F3450CF7}" type="presParOf" srcId="{71554259-89F3-DC41-AF38-A80F6823C6AB}" destId="{61EDDC00-DBB8-412D-B06E-5637C1ED5F96}"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cdr:x>
      <cdr:y>0.23803</cdr:y>
    </cdr:from>
    <cdr:to>
      <cdr:x>0.68367</cdr:x>
      <cdr:y>0.37021</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49474" y="1424893"/>
          <a:ext cx="1928297" cy="791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Səlahiyyətlər</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err="1" smtClean="0">
              <a:solidFill>
                <a:schemeClr val="tx1"/>
              </a:solidFill>
              <a:latin typeface="Times New Roman" panose="02020603050405020304" pitchFamily="18" charset="0"/>
              <a:cs typeface="Times New Roman" panose="02020603050405020304" pitchFamily="18" charset="0"/>
            </a:rPr>
            <a:t>Operati</a:t>
          </a:r>
          <a:r>
            <a:rPr lang="az-Latn-AZ" sz="2400" b="1" dirty="0" smtClean="0">
              <a:solidFill>
                <a:schemeClr val="tx1"/>
              </a:solidFill>
              <a:latin typeface="Times New Roman" panose="02020603050405020304" pitchFamily="18" charset="0"/>
              <a:cs typeface="Times New Roman" panose="02020603050405020304" pitchFamily="18" charset="0"/>
            </a:rPr>
            <a:t>v</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az-Latn-AZ" sz="2400" b="1" dirty="0" smtClean="0">
              <a:solidFill>
                <a:schemeClr val="tx1"/>
              </a:solidFill>
              <a:latin typeface="Times New Roman" panose="02020603050405020304" pitchFamily="18" charset="0"/>
              <a:cs typeface="Times New Roman" panose="02020603050405020304" pitchFamily="18" charset="0"/>
            </a:rPr>
            <a:t>Əlaqə mərkəzi</a:t>
          </a:r>
          <a:r>
            <a:rPr lang="en-US" sz="2400" b="1" dirty="0" smtClean="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0.38759</cdr:x>
      <cdr:y>0.2395</cdr:y>
    </cdr:from>
    <cdr:to>
      <cdr:x>0.47468</cdr:x>
      <cdr:y>0.39225</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69258" y="1433685"/>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Cinayət</a:t>
          </a:r>
        </a:p>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Əməlləri</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err="1" smtClean="0">
              <a:solidFill>
                <a:schemeClr val="tx1"/>
              </a:solidFill>
              <a:latin typeface="Times New Roman" panose="02020603050405020304" pitchFamily="18" charset="0"/>
              <a:cs typeface="Times New Roman" panose="02020603050405020304" pitchFamily="18" charset="0"/>
            </a:rPr>
            <a:t>Ele</a:t>
          </a:r>
          <a:r>
            <a:rPr lang="az-Latn-AZ" sz="2400" b="1" dirty="0" smtClean="0">
              <a:solidFill>
                <a:schemeClr val="tx1"/>
              </a:solidFill>
              <a:latin typeface="Times New Roman" panose="02020603050405020304" pitchFamily="18" charset="0"/>
              <a:cs typeface="Times New Roman" panose="02020603050405020304" pitchFamily="18" charset="0"/>
            </a:rPr>
            <a:t>k</a:t>
          </a:r>
          <a:r>
            <a:rPr lang="en-US" sz="2400" b="1" dirty="0" err="1" smtClean="0">
              <a:solidFill>
                <a:schemeClr val="tx1"/>
              </a:solidFill>
              <a:latin typeface="Times New Roman" panose="02020603050405020304" pitchFamily="18" charset="0"/>
              <a:cs typeface="Times New Roman" panose="02020603050405020304" pitchFamily="18" charset="0"/>
            </a:rPr>
            <a:t>tron</a:t>
          </a:r>
          <a:r>
            <a:rPr lang="en-US" sz="2400" b="1" dirty="0" smtClean="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Sübutlar</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Beynəlxalq</a:t>
          </a:r>
          <a:endParaRPr lang="en-US" sz="24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Əməkdaşlıq</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az-Latn-AZ" sz="2100" b="1" dirty="0" smtClean="0">
              <a:solidFill>
                <a:schemeClr val="tx1"/>
              </a:solidFill>
              <a:latin typeface="Times New Roman" panose="02020603050405020304" pitchFamily="18" charset="0"/>
              <a:cs typeface="Times New Roman" panose="02020603050405020304" pitchFamily="18" charset="0"/>
            </a:rPr>
            <a:t>Zəmanətlər</a:t>
          </a:r>
          <a:r>
            <a:rPr lang="en-US" sz="2100" b="1" dirty="0" smtClean="0">
              <a:solidFill>
                <a:schemeClr val="tx1"/>
              </a:solidFill>
              <a:latin typeface="Times New Roman" panose="02020603050405020304" pitchFamily="18" charset="0"/>
              <a:cs typeface="Times New Roman" panose="02020603050405020304" pitchFamily="18" charset="0"/>
            </a:rPr>
            <a:t>/ </a:t>
          </a:r>
          <a:endParaRPr lang="en-US" sz="21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100" b="1" dirty="0" smtClean="0">
              <a:solidFill>
                <a:schemeClr val="tx1"/>
              </a:solidFill>
              <a:latin typeface="Times New Roman" panose="02020603050405020304" pitchFamily="18" charset="0"/>
              <a:cs typeface="Times New Roman" panose="02020603050405020304" pitchFamily="18" charset="0"/>
            </a:rPr>
            <a:t>Mülki azadlıqlar</a:t>
          </a:r>
          <a:r>
            <a:rPr lang="en-US" sz="2100" b="1" dirty="0" smtClean="0">
              <a:solidFill>
                <a:schemeClr val="tx1"/>
              </a:solidFill>
              <a:latin typeface="Times New Roman" panose="02020603050405020304" pitchFamily="18" charset="0"/>
              <a:cs typeface="Times New Roman" panose="02020603050405020304" pitchFamily="18" charset="0"/>
            </a:rPr>
            <a:t>/ </a:t>
          </a:r>
          <a:endParaRPr lang="en-US" sz="21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100" b="1" dirty="0" smtClean="0">
              <a:solidFill>
                <a:schemeClr val="tx1"/>
              </a:solidFill>
              <a:latin typeface="Times New Roman" panose="02020603050405020304" pitchFamily="18" charset="0"/>
              <a:cs typeface="Times New Roman" panose="02020603050405020304" pitchFamily="18" charset="0"/>
            </a:rPr>
            <a:t>İnsan hüquqları</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0.50141</cdr:x>
      <cdr:y>0.25419</cdr:y>
    </cdr:from>
    <cdr:to>
      <cdr:x>0.69513</cdr:x>
      <cdr:y>0.38469</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78" y="1521608"/>
          <a:ext cx="2033805" cy="7811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Səlahiyyətlər</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err="1" smtClean="0">
              <a:solidFill>
                <a:schemeClr val="tx1"/>
              </a:solidFill>
              <a:latin typeface="Times New Roman" panose="02020603050405020304" pitchFamily="18" charset="0"/>
              <a:cs typeface="Times New Roman" panose="02020603050405020304" pitchFamily="18" charset="0"/>
            </a:rPr>
            <a:t>Operati</a:t>
          </a:r>
          <a:r>
            <a:rPr lang="az-Latn-AZ" sz="2400" b="1" dirty="0" smtClean="0">
              <a:solidFill>
                <a:schemeClr val="tx1"/>
              </a:solidFill>
              <a:latin typeface="Times New Roman" panose="02020603050405020304" pitchFamily="18" charset="0"/>
              <a:cs typeface="Times New Roman" panose="02020603050405020304" pitchFamily="18" charset="0"/>
            </a:rPr>
            <a:t>v</a:t>
          </a:r>
          <a:r>
            <a:rPr lang="en-US" sz="2400" b="1" dirty="0" smtClean="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a:t>
          </a:r>
          <a:r>
            <a:rPr lang="en-US" sz="2400" b="1" dirty="0" smtClean="0">
              <a:solidFill>
                <a:schemeClr val="tx1"/>
              </a:solidFill>
              <a:latin typeface="Times New Roman" panose="02020603050405020304" pitchFamily="18" charset="0"/>
              <a:cs typeface="Times New Roman" panose="02020603050405020304" pitchFamily="18" charset="0"/>
            </a:rPr>
            <a:t>24/7</a:t>
          </a:r>
          <a:r>
            <a:rPr lang="az-Latn-AZ" sz="2400" b="1" dirty="0" smtClean="0">
              <a:solidFill>
                <a:schemeClr val="tx1"/>
              </a:solidFill>
              <a:latin typeface="Times New Roman" panose="02020603050405020304" pitchFamily="18" charset="0"/>
              <a:cs typeface="Times New Roman" panose="02020603050405020304" pitchFamily="18" charset="0"/>
            </a:rPr>
            <a:t> əlaqə mərkəzi</a:t>
          </a:r>
          <a:r>
            <a:rPr lang="en-US" sz="2400" b="1" dirty="0" smtClean="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Cinayət </a:t>
          </a:r>
        </a:p>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əməlləri</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err="1" smtClean="0">
              <a:solidFill>
                <a:schemeClr val="tx1"/>
              </a:solidFill>
              <a:latin typeface="Times New Roman" panose="02020603050405020304" pitchFamily="18" charset="0"/>
              <a:cs typeface="Times New Roman" panose="02020603050405020304" pitchFamily="18" charset="0"/>
            </a:rPr>
            <a:t>Ele</a:t>
          </a:r>
          <a:r>
            <a:rPr lang="az-Latn-AZ" sz="2400" b="1" dirty="0" smtClean="0">
              <a:solidFill>
                <a:schemeClr val="tx1"/>
              </a:solidFill>
              <a:latin typeface="Times New Roman" panose="02020603050405020304" pitchFamily="18" charset="0"/>
              <a:cs typeface="Times New Roman" panose="02020603050405020304" pitchFamily="18" charset="0"/>
            </a:rPr>
            <a:t>k</a:t>
          </a:r>
          <a:r>
            <a:rPr lang="en-US" sz="2400" b="1" dirty="0" err="1" smtClean="0">
              <a:solidFill>
                <a:schemeClr val="tx1"/>
              </a:solidFill>
              <a:latin typeface="Times New Roman" panose="02020603050405020304" pitchFamily="18" charset="0"/>
              <a:cs typeface="Times New Roman" panose="02020603050405020304" pitchFamily="18" charset="0"/>
            </a:rPr>
            <a:t>tron</a:t>
          </a:r>
          <a:r>
            <a:rPr lang="en-US" sz="2400" b="1" dirty="0" smtClean="0">
              <a:solidFill>
                <a:schemeClr val="tx1"/>
              </a:solidFill>
              <a:latin typeface="Times New Roman" panose="02020603050405020304" pitchFamily="18" charset="0"/>
              <a:cs typeface="Times New Roman" panose="02020603050405020304" pitchFamily="18" charset="0"/>
            </a:rPr>
            <a:t> </a:t>
          </a:r>
          <a:endParaRPr lang="en-US" sz="24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Sübut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Beynəlxalq </a:t>
          </a:r>
        </a:p>
        <a:p xmlns:a="http://schemas.openxmlformats.org/drawingml/2006/main">
          <a:pPr algn="ctr"/>
          <a:r>
            <a:rPr lang="az-Latn-AZ" sz="2400" b="1" dirty="0" smtClean="0">
              <a:solidFill>
                <a:schemeClr val="tx1"/>
              </a:solidFill>
              <a:latin typeface="Times New Roman" panose="02020603050405020304" pitchFamily="18" charset="0"/>
              <a:cs typeface="Times New Roman" panose="02020603050405020304" pitchFamily="18" charset="0"/>
            </a:rPr>
            <a:t>əməkdaşıq</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az-Latn-AZ" sz="2100" b="1" dirty="0" smtClean="0">
              <a:solidFill>
                <a:schemeClr val="tx1"/>
              </a:solidFill>
              <a:latin typeface="Times New Roman" panose="02020603050405020304" pitchFamily="18" charset="0"/>
              <a:cs typeface="Times New Roman" panose="02020603050405020304" pitchFamily="18" charset="0"/>
            </a:rPr>
            <a:t>Zəmanətlər</a:t>
          </a:r>
          <a:r>
            <a:rPr lang="en-US" sz="2100" b="1" dirty="0" smtClean="0">
              <a:solidFill>
                <a:schemeClr val="tx1"/>
              </a:solidFill>
              <a:latin typeface="Times New Roman" panose="02020603050405020304" pitchFamily="18" charset="0"/>
              <a:cs typeface="Times New Roman" panose="02020603050405020304" pitchFamily="18" charset="0"/>
            </a:rPr>
            <a:t>/ </a:t>
          </a:r>
          <a:endParaRPr lang="en-US" sz="21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100" b="1" dirty="0" smtClean="0">
              <a:solidFill>
                <a:schemeClr val="tx1"/>
              </a:solidFill>
              <a:latin typeface="Times New Roman" panose="02020603050405020304" pitchFamily="18" charset="0"/>
              <a:cs typeface="Times New Roman" panose="02020603050405020304" pitchFamily="18" charset="0"/>
            </a:rPr>
            <a:t>Mülki azadlıqlar</a:t>
          </a:r>
          <a:r>
            <a:rPr lang="en-US" sz="2100" b="1" dirty="0" smtClean="0">
              <a:solidFill>
                <a:schemeClr val="tx1"/>
              </a:solidFill>
              <a:latin typeface="Times New Roman" panose="02020603050405020304" pitchFamily="18" charset="0"/>
              <a:cs typeface="Times New Roman" panose="02020603050405020304" pitchFamily="18" charset="0"/>
            </a:rPr>
            <a:t>/ </a:t>
          </a:r>
          <a:endParaRPr lang="en-US" sz="2100" b="1" dirty="0">
            <a:solidFill>
              <a:schemeClr val="tx1"/>
            </a:solidFill>
            <a:latin typeface="Times New Roman" panose="02020603050405020304" pitchFamily="18" charset="0"/>
            <a:cs typeface="Times New Roman" panose="02020603050405020304" pitchFamily="18" charset="0"/>
          </a:endParaRPr>
        </a:p>
        <a:p xmlns:a="http://schemas.openxmlformats.org/drawingml/2006/main">
          <a:pPr algn="ctr"/>
          <a:r>
            <a:rPr lang="az-Latn-AZ" sz="2100" b="1" dirty="0" smtClean="0">
              <a:solidFill>
                <a:schemeClr val="tx1"/>
              </a:solidFill>
              <a:latin typeface="Times New Roman" panose="02020603050405020304" pitchFamily="18" charset="0"/>
              <a:cs typeface="Times New Roman" panose="02020603050405020304" pitchFamily="18" charset="0"/>
            </a:rPr>
            <a:t>İnsan hüquqları</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0.50141</cdr:x>
      <cdr:y>0.25419</cdr:y>
    </cdr:from>
    <cdr:to>
      <cdr:x>0.64891</cdr:x>
      <cdr:y>0.40694</cdr:y>
    </cdr:to>
    <cdr:sp macro="" textlink="">
      <cdr:nvSpPr>
        <cdr:cNvPr id="2" name="TextBox 1">
          <a:extLst xmlns:a="http://schemas.openxmlformats.org/drawingml/2006/main">
            <a:ext uri="{FF2B5EF4-FFF2-40B4-BE49-F238E27FC236}">
              <a16:creationId xmlns:a16="http://schemas.microsoft.com/office/drawing/2014/main" xmlns="" id="{71950FD7-E5ED-469B-A51D-5724AB52A70D}"/>
            </a:ext>
          </a:extLst>
        </cdr:cNvPr>
        <cdr:cNvSpPr txBox="1"/>
      </cdr:nvSpPr>
      <cdr:spPr>
        <a:xfrm xmlns:a="http://schemas.openxmlformats.org/drawingml/2006/main">
          <a:off x="5264242" y="1521614"/>
          <a:ext cx="1548595" cy="9143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Powers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0.3213</cdr:x>
      <cdr:y>0.66188</cdr:y>
    </cdr:from>
    <cdr:to>
      <cdr:x>0.5</cdr:x>
      <cdr:y>0.81464</cdr:y>
    </cdr:to>
    <cdr:sp macro="" textlink="">
      <cdr:nvSpPr>
        <cdr:cNvPr id="3" name="TextBox 1">
          <a:extLst xmlns:a="http://schemas.openxmlformats.org/drawingml/2006/main">
            <a:ext uri="{FF2B5EF4-FFF2-40B4-BE49-F238E27FC236}">
              <a16:creationId xmlns:a16="http://schemas.microsoft.com/office/drawing/2014/main" xmlns="" id="{5E2B0738-BB9C-412A-AFD5-5B501C088EEE}"/>
            </a:ext>
          </a:extLst>
        </cdr:cNvPr>
        <cdr:cNvSpPr txBox="1"/>
      </cdr:nvSpPr>
      <cdr:spPr>
        <a:xfrm xmlns:a="http://schemas.openxmlformats.org/drawingml/2006/main">
          <a:off x="3373312" y="3962075"/>
          <a:ext cx="1876162" cy="9144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Operational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[24/7 </a:t>
          </a:r>
          <a:r>
            <a:rPr lang="en-US" sz="2400" b="1" dirty="0" err="1">
              <a:solidFill>
                <a:schemeClr val="tx1"/>
              </a:solidFill>
              <a:latin typeface="Times New Roman" panose="02020603050405020304" pitchFamily="18" charset="0"/>
              <a:cs typeface="Times New Roman" panose="02020603050405020304" pitchFamily="18" charset="0"/>
            </a:rPr>
            <a:t>PoC</a:t>
          </a:r>
          <a:r>
            <a:rPr lang="en-US" sz="2400" b="1" dirty="0">
              <a:solidFill>
                <a:schemeClr val="tx1"/>
              </a:solidFill>
              <a:latin typeface="Times New Roman" panose="02020603050405020304" pitchFamily="18" charset="0"/>
              <a:cs typeface="Times New Roman" panose="02020603050405020304" pitchFamily="18" charset="0"/>
            </a:rPr>
            <a:t>]</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0.3834</cdr:x>
      <cdr:y>0.25419</cdr:y>
    </cdr:from>
    <cdr:to>
      <cdr:x>0.47049</cdr:x>
      <cdr:y>0.40694</cdr:y>
    </cdr:to>
    <cdr:sp macro="" textlink="">
      <cdr:nvSpPr>
        <cdr:cNvPr id="4" name="TextBox 3">
          <a:extLst xmlns:a="http://schemas.openxmlformats.org/drawingml/2006/main">
            <a:ext uri="{FF2B5EF4-FFF2-40B4-BE49-F238E27FC236}">
              <a16:creationId xmlns:a16="http://schemas.microsoft.com/office/drawing/2014/main" xmlns="" id="{5B209A16-1774-4CDB-BF88-247BA4EDEAD1}"/>
            </a:ext>
          </a:extLst>
        </cdr:cNvPr>
        <cdr:cNvSpPr txBox="1"/>
      </cdr:nvSpPr>
      <cdr:spPr>
        <a:xfrm xmlns:a="http://schemas.openxmlformats.org/drawingml/2006/main">
          <a:off x="4025339" y="1521614"/>
          <a:ext cx="914354" cy="9143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Offences</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0.60288</cdr:x>
      <cdr:y>0.43463</cdr:y>
    </cdr:from>
    <cdr:to>
      <cdr:x>0.68998</cdr:x>
      <cdr:y>0.58738</cdr:y>
    </cdr:to>
    <cdr:sp macro="" textlink="">
      <cdr:nvSpPr>
        <cdr:cNvPr id="5" name="TextBox 4">
          <a:extLst xmlns:a="http://schemas.openxmlformats.org/drawingml/2006/main">
            <a:ext uri="{FF2B5EF4-FFF2-40B4-BE49-F238E27FC236}">
              <a16:creationId xmlns:a16="http://schemas.microsoft.com/office/drawing/2014/main" xmlns="" id="{79D46721-F5BE-469F-8982-9B2118CE880A}"/>
            </a:ext>
          </a:extLst>
        </cdr:cNvPr>
        <cdr:cNvSpPr txBox="1"/>
      </cdr:nvSpPr>
      <cdr:spPr>
        <a:xfrm xmlns:a="http://schemas.openxmlformats.org/drawingml/2006/main">
          <a:off x="6329595" y="2601734"/>
          <a:ext cx="914459"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Electronic </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Evidence</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0.31482</cdr:x>
      <cdr:y>0.43463</cdr:y>
    </cdr:from>
    <cdr:to>
      <cdr:x>0.40191</cdr:x>
      <cdr:y>0.58738</cdr:y>
    </cdr:to>
    <cdr:sp macro="" textlink="">
      <cdr:nvSpPr>
        <cdr:cNvPr id="6" name="TextBox 5">
          <a:extLst xmlns:a="http://schemas.openxmlformats.org/drawingml/2006/main">
            <a:ext uri="{FF2B5EF4-FFF2-40B4-BE49-F238E27FC236}">
              <a16:creationId xmlns:a16="http://schemas.microsoft.com/office/drawing/2014/main" xmlns="" id="{9E61CD56-6E4B-43CB-955E-AC5C29467777}"/>
            </a:ext>
          </a:extLst>
        </cdr:cNvPr>
        <cdr:cNvSpPr txBox="1"/>
      </cdr:nvSpPr>
      <cdr:spPr>
        <a:xfrm xmlns:a="http://schemas.openxmlformats.org/drawingml/2006/main">
          <a:off x="3305259" y="2601734"/>
          <a:ext cx="914354" cy="91437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International</a:t>
          </a:r>
        </a:p>
        <a:p xmlns:a="http://schemas.openxmlformats.org/drawingml/2006/main">
          <a:pPr algn="ctr"/>
          <a:r>
            <a:rPr lang="en-US" sz="2400" b="1" dirty="0">
              <a:solidFill>
                <a:schemeClr val="tx1"/>
              </a:solidFill>
              <a:latin typeface="Times New Roman" panose="02020603050405020304" pitchFamily="18" charset="0"/>
              <a:cs typeface="Times New Roman" panose="02020603050405020304" pitchFamily="18" charset="0"/>
            </a:rPr>
            <a:t>Cooperation</a:t>
          </a:r>
          <a:endParaRPr lang="en-GB" sz="2400" b="1" dirty="0">
            <a:solidFill>
              <a:schemeClr val="tx1"/>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0.53429</cdr:x>
      <cdr:y>0.63913</cdr:y>
    </cdr:from>
    <cdr:to>
      <cdr:x>0.65312</cdr:x>
      <cdr:y>0.79188</cdr:y>
    </cdr:to>
    <cdr:sp macro="" textlink="">
      <cdr:nvSpPr>
        <cdr:cNvPr id="7" name="TextBox 1">
          <a:extLst xmlns:a="http://schemas.openxmlformats.org/drawingml/2006/main">
            <a:ext uri="{FF2B5EF4-FFF2-40B4-BE49-F238E27FC236}">
              <a16:creationId xmlns:a16="http://schemas.microsoft.com/office/drawing/2014/main" xmlns="" id="{78048CEF-A938-4FC2-A86E-0C3FE4FC2002}"/>
            </a:ext>
          </a:extLst>
        </cdr:cNvPr>
        <cdr:cNvSpPr txBox="1"/>
      </cdr:nvSpPr>
      <cdr:spPr>
        <a:xfrm xmlns:a="http://schemas.openxmlformats.org/drawingml/2006/main">
          <a:off x="5609515" y="3825870"/>
          <a:ext cx="1247534" cy="91437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Safeguards/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Civil Liberties/ </a:t>
          </a:r>
        </a:p>
        <a:p xmlns:a="http://schemas.openxmlformats.org/drawingml/2006/main">
          <a:pPr algn="ctr"/>
          <a:r>
            <a:rPr lang="en-US" sz="2100" b="1" dirty="0">
              <a:solidFill>
                <a:schemeClr val="tx1"/>
              </a:solidFill>
              <a:latin typeface="Times New Roman" panose="02020603050405020304" pitchFamily="18" charset="0"/>
              <a:cs typeface="Times New Roman" panose="02020603050405020304" pitchFamily="18" charset="0"/>
            </a:rPr>
            <a:t>Human Rights</a:t>
          </a:r>
          <a:endParaRPr lang="en-GB" sz="2100" b="1" dirty="0">
            <a:solidFill>
              <a:schemeClr val="tx1"/>
            </a:solidFill>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coe.int/en/web/cybercrime-staging/glacy"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Bu sessiyanın müddəti 90 dəqiqədir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a:t>
            </a:fld>
            <a:endParaRPr lang="az"/>
          </a:p>
        </p:txBody>
      </p:sp>
    </p:spTree>
    <p:extLst>
      <p:ext uri="{BB962C8B-B14F-4D97-AF65-F5344CB8AC3E}">
        <p14:creationId xmlns:p14="http://schemas.microsoft.com/office/powerpoint/2010/main" val="3537013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Boş slayd Avropa Şurasının "kiber mühitdə sizin və hüquqlarınızın qorunması" məqsədini həyata keçirmək üçün qəbul etdiyi üçvektorlu yanaşmanı nümayiş etdirir. Təlimçi bu üç məqsəddən hər birini izah etməlidir:</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Birinci yanaşma bütün dünyada kibercinayətkarlıqla mübarizə haqqında qanunvericiliyin ümumi normaların təbliği ilə əlaqədardır.  Təlimçi bunun ölkələrin beynəlxalq qabaqcıl təcrübə ilə uyğun, harmonizasiya edilmiş qanunlar hazırlanmasına yol göstərici kimi xidmət edəcək minimum normaları müəyyən edən Budapeşt konvensiyası vasitəsilə həyata keçirildiyini izah etməlidir. Kibercinayətkarlığın sərhədlərarası xarakteri ilə əlaqədar olaraq bütün yuriksiyaların kibercinayətkarlıqla mübarizəyə vahid yanaşmaya nail olmaq məqsədilə ümumi standartlar qəbul etməsi vacibdir.</a:t>
            </a:r>
          </a:p>
          <a:p>
            <a:pPr marL="228600" indent="-228600" algn="l" rtl="0">
              <a:buAutoNum type="arabicPeriod"/>
            </a:pPr>
            <a:endParaRPr lang="az" sz="1200" kern="1200" dirty="0" smtClean="0">
              <a:solidFill>
                <a:schemeClr val="tx1"/>
              </a:solidFill>
              <a:latin typeface="+mn-lt"/>
              <a:ea typeface="MS PGothic" pitchFamily="34" charset="-128"/>
              <a:cs typeface="ＭＳ Ｐゴシック" charset="0"/>
            </a:endParaRP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İkinci yanaşma nəticələrinin izlənməsi və qiymətləndirmə ilə əlaqədardır. Buna Budapeşt konvensiyasının müddəalarının effektivliyinin qiymətləndirilməsində və onun təkmilləşdirilməsi işində əhəmiyyətli rol oynayan Kibercinayətkarlıqla Mübarizə üzrə Konvensiya Komitəsi tərəfindən rəhbərlik edilir. Təlimçi Konvensiya Komitəsinin Kibercinayətkarlıq haqqında Konvensiyanın kompüter sistemləri vasitəsilə törədilən irqçi və ksenofobiya xarakterli əməllərin kriminallaşdırılmasına dair Əlavə Protokolun formalaşdırılmasındakı, eləcə də Beynəlxalq əməkdaşlıq haqqında ikinci Əlavə Protokol üzərində aparılan işdəki rolunu nümunə kimi göstərə bilər.  Təlimçi həmçinin Konvensiya Komitəsi tərəfindən nəşr edilən müxtəlif tövsiyələri nümunə göstərə bilər. Dəqiq desək, aşağıdakıları misal göstərə bilər: </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Kompüter sistemləri haqqında 1 saylı tövsiyə sənədi</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Botnetlər haqqında 2 saylı tövsiyə sənədi</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Verilənlərə sərhədlərarası çıxış barədə 3 saylı tövsiyə sənədi</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Kimliyin oğurlanması barədə 4 saylı tövsiyə sənədi </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DDOS hücumları haqqında 5 saylı tövsiyə sənədi</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Həlledici əhəmiyyətli infrastruktura hücumlar haqqında 6 saylı tövsiyə sənəd</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Zərərli proqramlar haqqında 7 saylı tövsiyə sənədi </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Spam haqqında 8 saylı tövsiyə sənədi</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Seçkilərə müdaxilə haqqında 9 saylı tövsiyə sənədi </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Abunəçilər haqqında məlumatların təqdim edilməsi barədə göstərişlər haqqında 10 saylı tövsiyə sənədi</a:t>
            </a:r>
          </a:p>
          <a:p>
            <a:pPr marL="1200150" lvl="1"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Terrorçuluq haqqında 11 saylı tövsiyə sənədi </a:t>
            </a:r>
            <a:endParaRPr lang="az" sz="1200" kern="1200" dirty="0" smtClean="0">
              <a:solidFill>
                <a:schemeClr val="tx1"/>
              </a:solidFill>
              <a:latin typeface="+mn-lt"/>
              <a:ea typeface="MS PGothic" pitchFamily="34" charset="-128"/>
              <a:cs typeface="Verdana" panose="020B0604030504040204" pitchFamily="34" charset="0"/>
            </a:endParaRPr>
          </a:p>
          <a:p>
            <a:pPr marL="1200150" lvl="1" indent="-457200" algn="just" rtl="0" eaLnBrk="1" hangingPunct="1">
              <a:buFont typeface="+mj-lt"/>
              <a:buAutoNum type="arabicPeriod"/>
              <a:defRPr/>
            </a:pPr>
            <a:endParaRPr lang="az" sz="1200" kern="1200" dirty="0" smtClean="0">
              <a:solidFill>
                <a:schemeClr val="tx1"/>
              </a:solidFill>
              <a:latin typeface="+mn-lt"/>
              <a:ea typeface="MS PGothic" pitchFamily="34" charset="-128"/>
              <a:cs typeface="Verdana" panose="020B0604030504040204" pitchFamily="34" charset="0"/>
            </a:endParaRPr>
          </a:p>
          <a:p>
            <a:pPr marL="742950" lvl="0" indent="-457200" algn="just" rtl="0" eaLnBrk="1" hangingPunct="1">
              <a:buFont typeface="+mj-lt"/>
              <a:buAutoNum type="arabicPeriod"/>
              <a:defRPr/>
            </a:pPr>
            <a:r>
              <a:rPr lang="az" sz="1200" b="0" i="0" u="none" kern="1200" baseline="0">
                <a:solidFill>
                  <a:schemeClr val="tx1"/>
                </a:solidFill>
                <a:latin typeface="+mn-lt"/>
                <a:ea typeface="MS PGothic" pitchFamily="34" charset="-128"/>
                <a:cs typeface="ＭＳ Ｐゴシック" charset="0"/>
              </a:rPr>
              <a:t>Üçüncü yanaşma potensialın yüksəldilməsi ilə əlaqədardır. Buna texniki əməkdaşlıq proqramları çərçivəsində kibercinayətkarlıq üzrə proqram ofisi tərəfindən rəhbərlik edilir.  Təlimçi kibercinayətkarlıq üzrə proqramı ofisinin işini və müxtəlif proqramları təsvir edən növbəti slaydlara keçə bilər. </a:t>
            </a:r>
            <a:endParaRPr lang="az" sz="1200" kern="1200" dirty="0" smtClean="0">
              <a:solidFill>
                <a:schemeClr val="tx1"/>
              </a:solidFill>
              <a:latin typeface="+mn-lt"/>
              <a:ea typeface="MS PGothic" pitchFamily="34" charset="-128"/>
              <a:cs typeface="Verdana" panose="020B0604030504040204" pitchFamily="34" charset="0"/>
            </a:endParaRP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10</a:t>
            </a:fld>
            <a:endParaRPr lang="az"/>
          </a:p>
        </p:txBody>
      </p:sp>
    </p:spTree>
    <p:extLst>
      <p:ext uri="{BB962C8B-B14F-4D97-AF65-F5344CB8AC3E}">
        <p14:creationId xmlns:p14="http://schemas.microsoft.com/office/powerpoint/2010/main" val="3138786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Kibercinayətkarlıq üzrə Proqram Ofisi (C-PROC) haqqında məlumat təmin edir. Ofis Avropa Şurasının kibercinayətkarlıq və elektron sübutlar sahəsində cinayət mühakiməsi potensialının yüksəldilməsinə dəstək yanaşmasının təbliğ edilməsinə görə məsul olan əsas orqandır. </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11</a:t>
            </a:fld>
            <a:endParaRPr lang="az"/>
          </a:p>
        </p:txBody>
      </p:sp>
    </p:spTree>
    <p:extLst>
      <p:ext uri="{BB962C8B-B14F-4D97-AF65-F5344CB8AC3E}">
        <p14:creationId xmlns:p14="http://schemas.microsoft.com/office/powerpoint/2010/main" val="1633364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hazırda Kibercinayətkarlıq üzrə Proqram Ofisi (C-PROC) tərəfindən idarə edilən müxtəlif layihələri sıralayır. Təlimçi izah edə bilər ki, Kibercinayətkarlıq üzrə Proqram Ofisi 2014-cü ilin aprel ayında öz fəaliyyətinə başlamış, bir sıra layihələrə start vermişdir və bu layihələrin çoxu artıq tamamlanmışdır. Təlimçi hazırda davam etməkdə olan layihələri izah edə bilər. Təlimçi slaydda sıralanan proqramlar haqda təfərrüatları paylaşa bilər:</a:t>
            </a:r>
          </a:p>
          <a:p>
            <a:endParaRPr lang="az" sz="1200" kern="1200" dirty="0" smtClean="0">
              <a:solidFill>
                <a:schemeClr val="tx1"/>
              </a:solidFill>
              <a:latin typeface="+mn-lt"/>
              <a:ea typeface="MS PGothic" pitchFamily="34" charset="-128"/>
              <a:cs typeface="ＭＳ Ｐゴシック" charset="0"/>
            </a:endParaRPr>
          </a:p>
          <a:p>
            <a:pPr algn="l" rtl="0"/>
            <a:r>
              <a:rPr lang="az" b="1" i="0" u="none" baseline="0">
                <a:effectLst/>
                <a:latin typeface="Open Sans"/>
              </a:rPr>
              <a:t>GLACY+ </a:t>
            </a:r>
            <a:r>
              <a:rPr lang="az" b="0" i="0" u="none" baseline="0">
                <a:effectLst/>
                <a:latin typeface="Open Sans"/>
              </a:rPr>
              <a:t>Avropa İttifaqı (Sülh və sabitliyin möhkəmləndirilməsi aləti) və Avropa Şurasının birgə layihəsidir.</a:t>
            </a:r>
          </a:p>
          <a:p>
            <a:pPr algn="l" rtl="0"/>
            <a:r>
              <a:rPr lang="az" b="0" i="0" u="none" baseline="0">
                <a:effectLst/>
                <a:latin typeface="Open Sans"/>
              </a:rPr>
              <a:t>GLACY+ </a:t>
            </a:r>
            <a:r>
              <a:rPr lang="az" b="0" i="0" u="none" strike="noStrike" baseline="0">
                <a:solidFill>
                  <a:srgbClr val="007BC8"/>
                </a:solidFill>
                <a:effectLst/>
                <a:latin typeface="Open Sans"/>
                <a:hlinkClick r:id="rId3"/>
              </a:rPr>
              <a:t>GLACY layihəsinin</a:t>
            </a:r>
            <a:r>
              <a:rPr lang="az" b="0" i="0" u="none" baseline="0">
                <a:effectLst/>
                <a:latin typeface="Open Sans"/>
              </a:rPr>
              <a:t> (2013 – 2016) təcrübəsini genişləndirmək məqsədi daşıyır, Afrika, Asiya-Sakit okeanı, Latın Amerikası və Karib adaları regionunda on beş prioritet və qovşaq ölkəsini dəstəkləyir – Benin, Burkina Faso, Kabo Verde, Çili, Kosta Rika, Dominikan Respublikası, Qana, Mavriki, Mərakeş, Nigeriya, Paraqvay, Filippin, Seneqal, Şri Lanka və Tonqa. Bu ölkələr öz regionları daxilində təcrüblərini bölüşmək üçün mərkəz kimi çıxış edə bilərlər</a:t>
            </a:r>
          </a:p>
          <a:p>
            <a:pPr algn="l" rtl="0"/>
            <a:r>
              <a:rPr lang="az" b="0" i="0" u="none" baseline="0">
                <a:effectLst/>
                <a:latin typeface="Open Sans"/>
              </a:rPr>
              <a:t>Məqsədlər:</a:t>
            </a:r>
          </a:p>
          <a:p>
            <a:pPr algn="l" rtl="0"/>
            <a:r>
              <a:rPr lang="az" b="0" i="0" u="none" baseline="0">
                <a:effectLst/>
                <a:latin typeface="Open Sans"/>
              </a:rPr>
              <a:t>Bütün dünyada Dövlətlərin kibercinayətkarlıq və elektron sübutlar haqqında qanunlarının tətbiqi, eləcə də bu sahədə effektiv beynəlxalq əməkdaşlıq bacarıqlarının təkmilləşdirilməsi məqsədilə potensialı gücləndirmək;</a:t>
            </a:r>
          </a:p>
          <a:p>
            <a:pPr algn="l" rtl="0">
              <a:buFont typeface="+mj-lt"/>
              <a:buAutoNum type="arabicPeriod"/>
            </a:pPr>
            <a:r>
              <a:rPr lang="az" b="0" i="0" u="none" baseline="0">
                <a:effectLst/>
              </a:rPr>
              <a:t>Kiber cinayətkarlıqla mübarizə haqqında ardıcıl qanun, siyasət və strategiyaları dəstəkləmək;</a:t>
            </a:r>
          </a:p>
          <a:p>
            <a:pPr algn="l" rtl="0">
              <a:buFont typeface="+mj-lt"/>
              <a:buAutoNum type="arabicPeriod"/>
            </a:pPr>
            <a:r>
              <a:rPr lang="az" b="0" i="0" u="none" baseline="0">
                <a:effectLst/>
              </a:rPr>
              <a:t>Polis orqanlarının kibercinayətləri araşdırmaq, bir-birləri, eləcə də Avropadakı və başqa regionlardakı kibercinayətkarlıqla mübarizə bölmələri ilə polislərarası qarşılıqlı effektiv əməkdaşlıq qurmaq potensialını gücləndirmək;</a:t>
            </a:r>
          </a:p>
          <a:p>
            <a:pPr algn="l" rtl="0">
              <a:buFont typeface="+mj-lt"/>
              <a:buAutoNum type="arabicPeriod"/>
            </a:pPr>
            <a:r>
              <a:rPr lang="az" b="0" i="0" u="none" baseline="0">
                <a:effectLst/>
              </a:rPr>
              <a:t>Cinayət mühakiməsi orqanlarına qanunvericiliyi tətbiq etmək, kibercinayətkarlıq və elektron sübutlarla əlaqədar işlərin cinayət təqibini aparmaq, məhkəmə qərarı qəbul etmək, beynəlxalq müstəvidə əməkdaşlıq etmək imanı vermək. </a:t>
            </a:r>
          </a:p>
          <a:p>
            <a:pPr algn="l" rtl="0"/>
            <a:r>
              <a:rPr lang="az" b="0" i="0">
                <a:solidFill>
                  <a:srgbClr val="161616"/>
                </a:solidFill>
                <a:effectLst/>
                <a:latin typeface="Open Sans"/>
              </a:rPr>
              <a:t/>
            </a:r>
            <a:br>
              <a:rPr lang="az" b="0" i="0">
                <a:solidFill>
                  <a:srgbClr val="161616"/>
                </a:solidFill>
                <a:effectLst/>
                <a:latin typeface="Open Sans"/>
              </a:rPr>
            </a:br>
            <a:r>
              <a:rPr lang="az" sz="1200" b="1" i="0" u="none" kern="1200" baseline="0">
                <a:solidFill>
                  <a:schemeClr val="tx1"/>
                </a:solidFill>
                <a:latin typeface="+mn-lt"/>
                <a:ea typeface="MS PGothic" pitchFamily="34" charset="-128"/>
                <a:cs typeface="ＭＳ Ｐゴシック" charset="0"/>
              </a:rPr>
              <a:t>CyberEast </a:t>
            </a:r>
            <a:r>
              <a:rPr lang="az" sz="1200" b="0" i="0" u="none" kern="1200" baseline="0">
                <a:solidFill>
                  <a:schemeClr val="tx1"/>
                </a:solidFill>
                <a:latin typeface="+mn-lt"/>
                <a:ea typeface="MS PGothic" pitchFamily="34" charset="-128"/>
                <a:cs typeface="ＭＳ Ｐゴシック" charset="0"/>
              </a:rPr>
              <a:t>Avropa İttifaqı və Şurasının Avropa Qonşuluq Aləti (ENI) çərçivəsində Şərq Tərədaşlığı regionunda Avropa Şurası tərəfindən icra edilən birgə layihəsidir. </a:t>
            </a:r>
          </a:p>
          <a:p>
            <a:pPr algn="l" rtl="0"/>
            <a:r>
              <a:rPr lang="az" sz="1200" b="0" i="0" u="none" kern="1200" baseline="0">
                <a:solidFill>
                  <a:schemeClr val="tx1"/>
                </a:solidFill>
                <a:latin typeface="+mn-lt"/>
                <a:ea typeface="MS PGothic" pitchFamily="34" charset="-128"/>
                <a:cs typeface="ＭＳ Ｐゴシック" charset="0"/>
              </a:rPr>
              <a:t>İştirakçı ölkələr: Ermənistan, Azərbaycan, Belarus, Gürcüstan, Moldova və Ukrayna. </a:t>
            </a:r>
          </a:p>
          <a:p>
            <a:pPr algn="l" rtl="0"/>
            <a:r>
              <a:rPr lang="az" sz="1200" b="0" i="0" u="none" kern="1200" baseline="0">
                <a:solidFill>
                  <a:schemeClr val="tx1"/>
                </a:solidFill>
                <a:latin typeface="+mn-lt"/>
                <a:ea typeface="MS PGothic" pitchFamily="34" charset="-128"/>
                <a:cs typeface="ＭＳ Ｐゴシック" charset="0"/>
              </a:rPr>
              <a:t>Layihənin məqsədi Kibercinayətkarlıq haqqında Budapeşt konvensiyasına və əlaqədar sənədlərə uyğun normativ-hüquqi bazası və siyasət bazası qəbul etmək, məhkəmə və hüquq-mühafizə orqanlarının potensialını, eləcə də qurumlararası əməkdaşlığı möhkəmləndirmək, cinayət mühakiməsi, kibercinayətkarlıqla mübarizə və elektron sübutlar sahəsində etimadı və səmərəli beynəlxalq əməkdaşlığı, o cümlədən xidmət provayderləri və hüquq-mühafizə orqanları arasında artırmaqdır.</a:t>
            </a:r>
          </a:p>
          <a:p>
            <a:endParaRPr lang="az" sz="1200" kern="1200" dirty="0" smtClean="0">
              <a:solidFill>
                <a:schemeClr val="tx1"/>
              </a:solidFill>
              <a:latin typeface="+mn-lt"/>
              <a:ea typeface="MS PGothic" pitchFamily="34" charset="-128"/>
              <a:cs typeface="ＭＳ Ｐゴシック" charset="0"/>
            </a:endParaRPr>
          </a:p>
          <a:p>
            <a:pPr algn="l" rtl="0"/>
            <a:r>
              <a:rPr lang="az" sz="1200" b="1" i="0" u="none" kern="1200" baseline="0">
                <a:solidFill>
                  <a:schemeClr val="tx1"/>
                </a:solidFill>
                <a:latin typeface="+mn-lt"/>
                <a:ea typeface="MS PGothic" pitchFamily="34" charset="-128"/>
                <a:cs typeface="ＭＳ Ｐゴシック" charset="0"/>
              </a:rPr>
              <a:t>iPROCEEDS – 2: </a:t>
            </a:r>
            <a:r>
              <a:rPr lang="az" sz="1200" b="0" i="0" u="none" kern="1200" baseline="0">
                <a:solidFill>
                  <a:schemeClr val="tx1"/>
                </a:solidFill>
                <a:latin typeface="+mn-lt"/>
                <a:ea typeface="MS PGothic" pitchFamily="34" charset="-128"/>
                <a:cs typeface="ＭＳ Ｐゴシック" charset="0"/>
              </a:rPr>
              <a:t>Qoşulmadan əvvəl yardım aləti (IPA) çərçivəsində kibercinayətkarlıqla mübarizə üzrə əməkdaşlıq – Avropa İttifaqı və Avropa Şurasının birgə layihəsidir. İştirakçı ölkələr/ərazilər: Albaniya, Bosniya və Herseqovina, Çernoqoriya, Şimali Makedoniya, Serbiya, Türkiyə və Kosovo* Məqsəd: Səlahiyyətli orqanların layihə ölkələri və ərazilərində kibercinayətkarlıqdan əldə edilən gəlirləri axtarmaq, götürmək və müsadirə etmək, internetdə çirkli pulların yuyulmasının qarşısını almaq və elektron sübutların təhlükəsizliyini təmin etmək potensialını daha da gücləndirmək. *Bu təyinat status barədə mövqelərə xələl gətirmir, BMT-nin Təhlükəsizlik Şurasının 1244 saylı qətnaməsinə və Beynəlxalq Ədalət Məhkəməsinin Kosovonun Müstəqillik Bəyannaməsi haqqında rəyinə uyğundur. </a:t>
            </a:r>
          </a:p>
          <a:p>
            <a:endParaRPr lang="az" sz="1200" kern="1200" dirty="0" smtClean="0">
              <a:solidFill>
                <a:schemeClr val="tx1"/>
              </a:solidFill>
              <a:latin typeface="+mn-lt"/>
              <a:ea typeface="MS PGothic" pitchFamily="34" charset="-128"/>
              <a:cs typeface="ＭＳ Ｐゴシック" charset="0"/>
            </a:endParaRPr>
          </a:p>
          <a:p>
            <a:pPr algn="l" rtl="0"/>
            <a:r>
              <a:rPr lang="az" sz="1200" b="1" i="0" u="none" kern="1200" baseline="0">
                <a:solidFill>
                  <a:schemeClr val="tx1"/>
                </a:solidFill>
                <a:latin typeface="+mn-lt"/>
                <a:ea typeface="MS PGothic" pitchFamily="34" charset="-128"/>
                <a:cs typeface="ＭＳ Ｐゴシック" charset="0"/>
              </a:rPr>
              <a:t>CyberSouth </a:t>
            </a:r>
            <a:r>
              <a:rPr lang="az" sz="1200" b="0" i="0" u="none" kern="1200" baseline="0">
                <a:solidFill>
                  <a:schemeClr val="tx1"/>
                </a:solidFill>
                <a:latin typeface="+mn-lt"/>
                <a:ea typeface="MS PGothic" pitchFamily="34" charset="-128"/>
                <a:cs typeface="ＭＳ Ｐゴシック" charset="0"/>
              </a:rPr>
              <a:t>Avropa İttifaqı (Avropa Qonşuluq aləti) və Avropa Şurası arasında birgə layihədir. CyberSouth layihəsinin məqsədi Cənub Qonşuluğu regionunda kibercinayətkarlıqla mübarizə və elektron sübutlar üzrə qanuvericilik potensialının və təşkilati potensialın insan hüquqları və qanunun aliliyi tələblərinə müvafiq qaydada gücləndirilməsidir </a:t>
            </a:r>
          </a:p>
          <a:p>
            <a:pPr algn="l" rtl="0"/>
            <a:r>
              <a:rPr lang="az" sz="1200" b="0" i="0" u="none" kern="1200" baseline="0">
                <a:solidFill>
                  <a:schemeClr val="tx1"/>
                </a:solidFill>
                <a:latin typeface="+mn-lt"/>
                <a:ea typeface="MS PGothic" pitchFamily="34" charset="-128"/>
                <a:cs typeface="ＭＳ Ｐゴシック" charset="0"/>
              </a:rPr>
              <a:t>Layihə ərazisi: Cənub qonşuluğu regionu </a:t>
            </a:r>
          </a:p>
          <a:p>
            <a:pPr algn="l" rtl="0"/>
            <a:r>
              <a:rPr lang="az" sz="1200" b="0" i="0" u="none" kern="1200" baseline="0">
                <a:solidFill>
                  <a:schemeClr val="tx1"/>
                </a:solidFill>
                <a:latin typeface="+mn-lt"/>
                <a:ea typeface="MS PGothic" pitchFamily="34" charset="-128"/>
                <a:cs typeface="ＭＳ Ｐゴシック" charset="0"/>
              </a:rPr>
              <a:t>İlkin prioritet sahələr: Əlcəzair, İordaniya, Livan, Mərakeş və Tunis </a:t>
            </a:r>
          </a:p>
          <a:p>
            <a:pPr algn="l" rtl="0"/>
            <a:r>
              <a:rPr lang="az" sz="1200" b="0" i="0" u="none" kern="1200" baseline="0">
                <a:solidFill>
                  <a:schemeClr val="tx1"/>
                </a:solidFill>
                <a:latin typeface="+mn-lt"/>
                <a:ea typeface="MS PGothic" pitchFamily="34" charset="-128"/>
                <a:cs typeface="ＭＳ Ｐゴシック" charset="0"/>
              </a:rPr>
              <a:t>Məqsədlər: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Qanunvericilik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İxtisaslaşmış xidmətlər, idarələrarası, eləcə də dövlət/özəl sektor əməkdaşlığı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Məhkəmə işçiləri üçün təlim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Beynəlxalq Əməkdaşlıq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Kibercinayətkarlıq və elektron sübutlar üzrə strateji prioritetlər</a:t>
            </a:r>
          </a:p>
          <a:p>
            <a:pPr marL="228600" indent="-228600" algn="l" rtl="0">
              <a:buAutoNum type="arabicPeriod"/>
            </a:pPr>
            <a:endParaRPr lang="az" sz="1200" kern="1200" dirty="0" smtClean="0">
              <a:solidFill>
                <a:schemeClr val="tx1"/>
              </a:solidFill>
              <a:latin typeface="+mn-lt"/>
              <a:ea typeface="MS PGothic" pitchFamily="34" charset="-128"/>
              <a:cs typeface="ＭＳ Ｐゴシック" charset="0"/>
            </a:endParaRPr>
          </a:p>
          <a:p>
            <a:pPr marL="0" indent="0" algn="l" rtl="0">
              <a:buNone/>
            </a:pPr>
            <a:r>
              <a:rPr lang="az" sz="1200" b="1" i="0" u="none" kern="1200" baseline="0">
                <a:solidFill>
                  <a:schemeClr val="tx1"/>
                </a:solidFill>
                <a:latin typeface="+mn-lt"/>
                <a:ea typeface="MS PGothic" pitchFamily="34" charset="-128"/>
                <a:cs typeface="ＭＳ Ｐゴシック" charset="0"/>
              </a:rPr>
              <a:t>Avropada uşaqlara münasibətdə cinsi istismar və seksual xarakterli hərəkətlərin aradan qaldırılması (EndOCSEA@Europe) </a:t>
            </a:r>
            <a:r>
              <a:rPr lang="az" sz="1200" b="0" i="0" u="none" kern="1200" baseline="0">
                <a:solidFill>
                  <a:schemeClr val="tx1"/>
                </a:solidFill>
                <a:latin typeface="+mn-lt"/>
                <a:ea typeface="MS PGothic" pitchFamily="34" charset="-128"/>
                <a:cs typeface="ＭＳ Ｐゴシック" charset="0"/>
              </a:rPr>
              <a:t>Avropa Şurasının Uşaq Hüquqları Bölməsi tərəfindən Rumıniyanın Buxarest şəhərində yerləşən Kibercinayətkarlıq üzrə Proqram Ofisi (C-PROC) ilə əməkdaşlıqda icra edilir.  </a:t>
            </a:r>
          </a:p>
          <a:p>
            <a:pPr marL="0" indent="0" algn="l" rtl="0">
              <a:buNone/>
            </a:pPr>
            <a:r>
              <a:rPr lang="az" sz="1200" b="0" i="0" u="none" kern="1200" baseline="0">
                <a:solidFill>
                  <a:schemeClr val="tx1"/>
                </a:solidFill>
                <a:latin typeface="+mn-lt"/>
                <a:ea typeface="MS PGothic" pitchFamily="34" charset="-128"/>
                <a:cs typeface="ＭＳ Ｐゴシック" charset="0"/>
              </a:rPr>
              <a:t>Məqsəd: </a:t>
            </a:r>
          </a:p>
          <a:p>
            <a:pPr marL="0" indent="0" algn="l" rtl="0">
              <a:buNone/>
            </a:pPr>
            <a:r>
              <a:rPr lang="az" sz="1200" b="0" i="0" u="none" kern="1200" baseline="0">
                <a:solidFill>
                  <a:schemeClr val="tx1"/>
                </a:solidFill>
                <a:latin typeface="+mn-lt"/>
                <a:ea typeface="MS PGothic" pitchFamily="34" charset="-128"/>
                <a:cs typeface="ＭＳ Ｐゴシック" charset="0"/>
              </a:rPr>
              <a:t>Bu layihənin əsas məqsədi uşaqların hüquqlarının çoxmillətli, sahələrarası və sektorlararası əməkdaşlıq vasitəsilə qorunmasını, eləcə də bütöv Avropa səviyyəsində İKT vasitəsilə törədilən uşaqlara münasibətdə cinsi istismarla (onlayn UCİSH) mübarizə və belə istismarın qarşısını alınması üçün uşaqlar üçün əlverişli tədbirlərin görülməsini təmin etməkdir. </a:t>
            </a:r>
          </a:p>
          <a:p>
            <a:pPr marL="0" indent="0" algn="l" rtl="0">
              <a:buNone/>
            </a:pPr>
            <a:r>
              <a:rPr lang="az" sz="1200" b="0" i="0" u="none" kern="1200" baseline="0">
                <a:solidFill>
                  <a:schemeClr val="tx1"/>
                </a:solidFill>
                <a:latin typeface="+mn-lt"/>
                <a:ea typeface="MS PGothic" pitchFamily="34" charset="-128"/>
                <a:cs typeface="ＭＳ Ｐゴシック" charset="0"/>
              </a:rPr>
              <a:t>Layihə bir-birini qarşılıqlı surətdə tamamlayan üç komponentdən ibarətdir və hər bir komponentin məqsədləri aşağıdakılardır: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milli və ümumavropa kontekstində uşaqlara münasibətdə onlayn cinsi istismar riskləri və cavab tədbirləri ilə bağlı vəziyyətin təhlilinin aparılması, milli idarəçilik strukturlarının gücləndirilməsi ilə milli və regional səviyyələrdə sektorlararası və sahələrarası əməkdaşlıq üçün əlverişli mühitin yaradılması;</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qanunvericilik islahatları və prosessual islahatların dəstəklənməsi, hüquq mühafizə əməkdaşları, hakim və ittihamçılar üçün təlim və potensialın gücləndirilməsi, qurbanlara kompleks dəstəyin göstərilməsi məqsədilə sahələr və idarələrası əməkdaşlığın təbliği;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əsas hədəf qrupunun maarifləndirilməsi, təhsili, uşaqların hüquq və imkanlarının genişləndirilməsi önə çəkilməklə sosial imkanlar probleminin ələ alınması;</a:t>
            </a:r>
          </a:p>
          <a:p>
            <a:pPr marL="0" indent="0" algn="l" rtl="0">
              <a:buNone/>
            </a:pPr>
            <a:r>
              <a:rPr lang="az" sz="1200" b="0" i="0" u="none" kern="1200" baseline="0">
                <a:solidFill>
                  <a:schemeClr val="tx1"/>
                </a:solidFill>
                <a:latin typeface="+mn-lt"/>
                <a:ea typeface="MS PGothic" pitchFamily="34" charset="-128"/>
                <a:cs typeface="ＭＳ Ｐゴシック" charset="0"/>
              </a:rPr>
              <a:t>Avropa Şurasının Uşaq hüquqları strategiyası çərçivəsində icra edilən bu layihə (2016-2021) müvafiq beynəlxalq və Avropa standartlarının, xüsusilə də Uşaqların cinsi  istismar və  seksual xarakterli  hərəkətlərdən  müdafiəsinə dair Avropa Şurası Konvensiyasinın (Lansarote Konvensiyası) və WePROTECT Milli Fəaliyyət Modelinin 8 potensialının icrasını dəstəkləyəcək.</a:t>
            </a:r>
          </a:p>
          <a:p>
            <a:pPr marL="0" indent="0" algn="l" rtl="0">
              <a:buNone/>
            </a:pPr>
            <a:r>
              <a:rPr lang="az" sz="1200" b="0" i="0" u="none" kern="1200" baseline="0">
                <a:solidFill>
                  <a:schemeClr val="tx1"/>
                </a:solidFill>
                <a:latin typeface="+mn-lt"/>
                <a:ea typeface="MS PGothic" pitchFamily="34" charset="-128"/>
                <a:cs typeface="ＭＳ Ｐゴシック" charset="0"/>
              </a:rPr>
              <a:t>Benefisiarlar: </a:t>
            </a:r>
          </a:p>
          <a:p>
            <a:pPr marL="0" indent="0" algn="l" rtl="0">
              <a:buNone/>
            </a:pPr>
            <a:r>
              <a:rPr lang="az" sz="1200" b="0" i="0" u="none" kern="1200" baseline="0">
                <a:solidFill>
                  <a:schemeClr val="tx1"/>
                </a:solidFill>
                <a:latin typeface="+mn-lt"/>
                <a:ea typeface="MS PGothic" pitchFamily="34" charset="-128"/>
                <a:cs typeface="ＭＳ Ｐゴシック" charset="0"/>
              </a:rPr>
              <a:t>Avropa Şurasına üzv olan 47 Dövlətin hər biri, xüsusilə Albaniya, Ermənistan, Azərbaycan, Bosniya və Herseqovina, Gürcüstan, Moldova Respublikası, Çernoqoriya, Serbiya, Türkiyə və Ukrayna</a:t>
            </a:r>
          </a:p>
          <a:p>
            <a:pPr marL="0" indent="0" algn="l" rtl="0">
              <a:buNone/>
            </a:pPr>
            <a:endParaRPr lang="az" sz="1200" b="1" kern="1200" dirty="0" smtClean="0">
              <a:solidFill>
                <a:schemeClr val="tx1"/>
              </a:solidFill>
              <a:latin typeface="+mn-lt"/>
              <a:ea typeface="MS PGothic" pitchFamily="34" charset="-128"/>
              <a:cs typeface="ＭＳ Ｐゴシック" charset="0"/>
            </a:endParaRPr>
          </a:p>
          <a:p>
            <a:pPr marL="0" indent="0" algn="l" rtl="0">
              <a:buNone/>
            </a:pPr>
            <a:endParaRPr lang="az" sz="1200" b="1" kern="1200" dirty="0" smtClean="0">
              <a:solidFill>
                <a:schemeClr val="tx1"/>
              </a:solidFill>
              <a:latin typeface="+mn-lt"/>
              <a:ea typeface="MS PGothic" pitchFamily="34" charset="-128"/>
              <a:cs typeface="ＭＳ Ｐゴシック" charset="0"/>
            </a:endParaRPr>
          </a:p>
          <a:p>
            <a:pPr marL="0" indent="0" algn="l" rtl="0">
              <a:buNone/>
            </a:pPr>
            <a:r>
              <a:rPr lang="az" sz="1200" b="1" i="0" u="none" kern="1200" baseline="0">
                <a:solidFill>
                  <a:schemeClr val="tx1"/>
                </a:solidFill>
                <a:latin typeface="+mn-lt"/>
                <a:ea typeface="MS PGothic" pitchFamily="34" charset="-128"/>
                <a:cs typeface="ＭＳ Ｐゴシック" charset="0"/>
              </a:rPr>
              <a:t>Cybercrime@Octopus </a:t>
            </a:r>
            <a:r>
              <a:rPr lang="az" sz="1200" b="0" i="0" u="none" kern="1200" baseline="0">
                <a:solidFill>
                  <a:schemeClr val="tx1"/>
                </a:solidFill>
                <a:latin typeface="+mn-lt"/>
                <a:ea typeface="MS PGothic" pitchFamily="34" charset="-128"/>
                <a:cs typeface="ＭＳ Ｐゴシック" charset="0"/>
              </a:rPr>
              <a:t>Avropa Şurasının dünya ölkələrinə Kibercinayətkarlıq haqqında Budapeşt konvensiyasını icra etməkdə, məlumatların qorunması və qanunun aliliyi üzrə zəmanətləri gücləndirməkdə yardım etmək məqsədi daşıyan, könüllü ianələrə əsaslanan layihəsidir.  </a:t>
            </a:r>
          </a:p>
          <a:p>
            <a:pPr marL="0" indent="0" algn="l" rtl="0">
              <a:buNone/>
            </a:pPr>
            <a:r>
              <a:rPr lang="az" sz="1200" b="0" i="0" u="none" kern="1200" baseline="0">
                <a:solidFill>
                  <a:schemeClr val="tx1"/>
                </a:solidFill>
                <a:latin typeface="+mn-lt"/>
                <a:ea typeface="MS PGothic" pitchFamily="34" charset="-128"/>
                <a:cs typeface="ＭＳ Ｐゴシック" charset="0"/>
              </a:rPr>
              <a:t>Aşağıdakı sahələrdə nəticələr gözlənilir: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İldə bir dəfə "Octopus"  konfranslarının təşkilini təmin etmək</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Üzv tərkibi, funksiyaları və iclaslarının sayı artırılmış Kibercinayətkarlıq üzrə Konvensiya Komitəsinin işini birlikdə maliyyələşdirmək və dəstəkləmək</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Budapeşt konvensiyasını, eləcə də məlumatların qorunması və uşaqların müdafiəsi haqqında əlaqədar sənədləri icra etməyə hazırlaşan ölkələrə məsləhətlər vermək və başqa yardım göstərmək. </a:t>
            </a:r>
          </a:p>
          <a:p>
            <a:pPr marL="0" indent="0" algn="l" rtl="0">
              <a:buNone/>
            </a:pPr>
            <a:r>
              <a:rPr lang="az" sz="1200" b="0" i="0" u="none" kern="1200" baseline="0">
                <a:solidFill>
                  <a:schemeClr val="tx1"/>
                </a:solidFill>
                <a:latin typeface="+mn-lt"/>
                <a:ea typeface="MS PGothic" pitchFamily="34" charset="-128"/>
                <a:cs typeface="ＭＳ Ｐゴシック" charset="0"/>
              </a:rPr>
              <a:t>Layihənin müddəti: 1 yanvar 2014 – 31 dekabr 2020.</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12</a:t>
            </a:fld>
            <a:endParaRPr lang="az"/>
          </a:p>
        </p:txBody>
      </p:sp>
    </p:spTree>
    <p:extLst>
      <p:ext uri="{BB962C8B-B14F-4D97-AF65-F5344CB8AC3E}">
        <p14:creationId xmlns:p14="http://schemas.microsoft.com/office/powerpoint/2010/main" val="3200919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baseline="0"/>
              <a:t>Bu, sessiyanın ikinci hissəsi üçün giriş slaydıdır. Təlimçi izah etməlidir ki bu hissədə kibercinayətkarlıq haqqında sazişin fundamental elementləri izah ediləcək. Slaydlar effektiv bir kibercinayətkarlıqla mübarizə sazişi üçün zəruri olan müxtəlif elementləri sıraladıqdan sonra Budapeşt konvensiyasının kibercinayətkarlıq sahəsində ən effektiv saziş olduğunu nümayiş etdirmək məqsədilə onu başqa regional sazişlərlə müqayisə edir.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13</a:t>
            </a:fld>
            <a:endParaRPr lang="az"/>
          </a:p>
        </p:txBody>
      </p:sp>
    </p:spTree>
    <p:extLst>
      <p:ext uri="{BB962C8B-B14F-4D97-AF65-F5344CB8AC3E}">
        <p14:creationId xmlns:p14="http://schemas.microsoft.com/office/powerpoint/2010/main" val="1339294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kibercinayətkarlıq və beynəlxalq əməkdaşlıq sahəsində beynəlxalq vəziyyət haqqında məlumat təmin etməyə çalışır. Slayd aşağıdakı loqotipləri göstərir: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BMT/Birləşmiş Millətlər Təşkilatının Narkotik və Cinayətkarlıqla Mübarizə Ofisi (BMT-nin Transmilli mütəşəkkil cinayətkarlığa qarşı konvensiyası, BMT-nin Korrupsiya əleyhinə konvensiyası)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Şanxay Əməkdaşlıq Təşkilatı (Şanxay Əməkdaşlıq təşkilatının İnformasiya təhlükəsizliyi sahəsində əməkdaşlıq haqqında sazişi)</a:t>
            </a:r>
            <a:endParaRPr lang="az" sz="1200" kern="1200" dirty="0" smtClean="0">
              <a:solidFill>
                <a:schemeClr val="tx1"/>
              </a:solidFill>
              <a:latin typeface="+mn-lt"/>
              <a:ea typeface="MS PGothic" pitchFamily="34" charset="-128"/>
              <a:cs typeface="ＭＳ Ｐゴシック" charset="0"/>
            </a:endParaRP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Birlik ölkələri (Kompüter cinayətləri və kompüterlə əlaqədar cinayətlər haqqında nümunəvi qanun və Birliyin Birlik daxilində cinayət işləri çərçivəsində qarşılıqlı yardım haqqında proqramı – Harare proqramı)</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ITU Modelləri (ICT4PAC/SADC/HIPCAR nümunəvi qanunları)</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Afrika İttifaqı (Kibertəhlükəsizlik və fərdi məlumatların qorunması haqqında Malabo Konvensiyası)</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Ərəb Dövlətləri Liqası (İnformasiya texnologiyaları vasitələri ilə törədilən cinayətlərlə mübarizə haqqında konvensiya)</a:t>
            </a:r>
          </a:p>
          <a:p>
            <a:pPr marL="228600" indent="-228600" algn="l" rtl="0">
              <a:buAutoNum type="arabicPeriod"/>
            </a:pPr>
            <a:endParaRPr lang="az" sz="1200" kern="1200" dirty="0" smtClean="0">
              <a:solidFill>
                <a:schemeClr val="tx1"/>
              </a:solidFill>
              <a:latin typeface="+mn-lt"/>
              <a:ea typeface="MS PGothic" pitchFamily="34" charset="-128"/>
              <a:cs typeface="ＭＳ Ｐゴシック" charset="0"/>
            </a:endParaRPr>
          </a:p>
          <a:p>
            <a:pPr marL="228600" indent="-228600" algn="l" rtl="0">
              <a:buAutoNum type="arabicPeriod"/>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14</a:t>
            </a:fld>
            <a:endParaRPr lang="az" altLang="en-US"/>
          </a:p>
        </p:txBody>
      </p:sp>
    </p:spTree>
    <p:extLst>
      <p:ext uri="{BB962C8B-B14F-4D97-AF65-F5344CB8AC3E}">
        <p14:creationId xmlns:p14="http://schemas.microsoft.com/office/powerpoint/2010/main" val="3985153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kibercinayətkarlıq modelinin fundamental elementlərini sıralayır. Təlimçi izah etməlidir ki, kibercinayətkarlıq və elektron sübutlarla əlaqədar müxtəlif beynəlxalq və regional sənədlər bu standart əsasında qiymətləndiriləcək. </a:t>
            </a:r>
          </a:p>
          <a:p>
            <a:endParaRPr lang="az" sz="1200" kern="1200" dirty="0" smtClean="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Kibercinayətkarlıqla mübarizə haqqında saziş qlobal sənəd olmalıdır. Çünki kibercinayətkarlıq və elektron sənədlər öz mahiyyətləri etibarilə bir ölkə ilə məhdudlaşmayan qlobal fenomenlərdir. </a:t>
            </a:r>
          </a:p>
          <a:p>
            <a:endParaRPr lang="az" sz="1200" kern="1200" dirty="0" smtClean="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Kibercinayətkarlıq haqqında sazişin effektiv olması üçün infrastruktur ölkələrinin iştirakı mütləqdir. Bu slaydda "infrastruktur ölkələri" dedikdə, dünya üzrə verilənlərin böyük hissəsi yurisdiksiya əraziləri daxilində yerləşən ölkələr nəzərdə tutulur. Bu vacibdir, çünki effektiv saziş belə yurisdiksiyaları elektron sübutları paylaşmağa vadar etmək məqsədilə hüquqi öhdəlik yaradan mexanizmlər təmin etməlidir. Belə ki, belə mexanizm olmadan hər hansı saziş kibercinayətkarlığın və elektron sübutlarla əlaqəli başqa cinayətlərinin təqibi və araşdırılmasına yardım etməkdə problem yaşaya bilər. </a:t>
            </a:r>
          </a:p>
          <a:p>
            <a:endParaRPr lang="az" sz="1200" kern="1200" dirty="0" smtClean="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Kibercinayətkarlıq haqqında saziş həmçinin ətraflı tərifləri, cinayətləri əhatə etməlidir (maddi hüquq normaları).</a:t>
            </a:r>
          </a:p>
          <a:p>
            <a:endParaRPr lang="az" sz="1200" kern="1200" dirty="0" smtClean="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Ona həmçinin kibercinayətkarlıq və elektron sübutla əlaqədar, daha ümumi prosessual hüquqlar (istintaq tədbirləri) daxil olmalıdır. </a:t>
            </a:r>
          </a:p>
          <a:p>
            <a:endParaRPr lang="az" sz="1200" kern="1200" dirty="0" smtClean="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Ən əsası Kibercinayətkarlıq haqqında saziş ölkələrə sazişin iştirakçısı olan başqa yurisdiksiyalara sorğu göndərmək imkanı verən, hüquqi öhdəlik yaradan beynəlxalq əməkdaşlıq mexanizminə malik olmalıdır. Bu, 24/7 şəbəkələrindən və və ya mərkəzi orqanlardan istifadə edilməklə həyata keçirilə bilər. </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15</a:t>
            </a:fld>
            <a:endParaRPr lang="az" altLang="en-US"/>
          </a:p>
        </p:txBody>
      </p:sp>
    </p:spTree>
    <p:extLst>
      <p:ext uri="{BB962C8B-B14F-4D97-AF65-F5344CB8AC3E}">
        <p14:creationId xmlns:p14="http://schemas.microsoft.com/office/powerpoint/2010/main" val="3851949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kibercinayətkarlıq haqqında sazişin fundamental aspektlərini diaqram formasında nümayiş etdirir Onlar aşağıdakılardır:</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Cinayət əməlləri (maddi hüquq normaları)</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Səlahiyyətlər (kibercinayətkarlıqla əlaqədar prosessual/istintaq tədbirləri)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Elektron sübutlar (elektron sübutların toplanılması səlahiyyətlərinin kibercinayətkarlıq olmayan cinayətlər də daxil olmaqla, bütün cinayət növlərinə tətbiq edilə bilməsi)</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Zəmanətlər/mülki azadlıqlar/insan hüquqları (prosessual şərtlər və zəmanətlər).</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Operativ [24/7 əlaqə mərkəzi]</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Beynəlxalq əməkdaşlıq normaları</a:t>
            </a:r>
          </a:p>
          <a:p>
            <a:endParaRPr lang="az" sz="1200" kern="1200" dirty="0" smtClean="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Növbəti slaydlar bu elementlərin müxtəlif beynəlxalq və regional modellərdə nə dərəcədə yer aldığını nümayiş ediləcək. </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16</a:t>
            </a:fld>
            <a:endParaRPr lang="az" altLang="en-US"/>
          </a:p>
        </p:txBody>
      </p:sp>
    </p:spTree>
    <p:extLst>
      <p:ext uri="{BB962C8B-B14F-4D97-AF65-F5344CB8AC3E}">
        <p14:creationId xmlns:p14="http://schemas.microsoft.com/office/powerpoint/2010/main" val="40866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kibercinayətkarlıq haqqında sazişin fundamental aspektlərini diaqram formasında nümayiş etdirir Slayddakı animasiya Budapeşt konvensiyasına bütün bu elementlərin necə ehtiva etdiyini nümayiş etdirir. Bundan əlavə, təlimçi Budapeşt konvensiyasının qlobal xarakterli olduğunu, üzvlük üçün coğrafi məhdudiyyətin tətbiq edilmədiyini vurğulamaq istəyə bilər.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17</a:t>
            </a:fld>
            <a:endParaRPr lang="az" altLang="en-US"/>
          </a:p>
        </p:txBody>
      </p:sp>
    </p:spTree>
    <p:extLst>
      <p:ext uri="{BB962C8B-B14F-4D97-AF65-F5344CB8AC3E}">
        <p14:creationId xmlns:p14="http://schemas.microsoft.com/office/powerpoint/2010/main" val="4027973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kibercinayətkarlıq haqqında sazişin fundamental aspektlərini diaqram formasında nümayiş etdirir Slayddakı animasiya Birlik ölkələrinin nümunəvi qanununun və Harare proqramının kibertəhlükəzlik haqqında sazişin əsas müddəaları ilə uyğunluğunu nümayiş etdirir.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Harare proqramında kibercinayətlərə və onlarla əlaqədar prosessual/istintaq tədbirlərinə yer verildiyini nümayiş etdirir.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Lakin o, operativ 24/7 şəbəkə və elektron sübutlar haqqında müddəalara malikdir, əhatəli beynəlxalq əməkdaşlıq modeli isə yoxdur.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18</a:t>
            </a:fld>
            <a:endParaRPr lang="az" altLang="en-US"/>
          </a:p>
        </p:txBody>
      </p:sp>
    </p:spTree>
    <p:extLst>
      <p:ext uri="{BB962C8B-B14F-4D97-AF65-F5344CB8AC3E}">
        <p14:creationId xmlns:p14="http://schemas.microsoft.com/office/powerpoint/2010/main" val="139286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kibercinayətkarlıq haqqında sazişin fundamental aspektlərini diaqram formasında nümayiş etdirir Slayddakı animasiya ITU nümunəvi qanununun (ICT4PAC/SADC/HIPCAR nümunəvi qanunları) kibertəhlükəzlik haqqında sazişin əsas müddəaları ilə uyğunluğunu nümayiş etdirir.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Harare proqramında kibercinayətlərə və onlarla əlaqədar prosessual/istintaq tədbirlərinə yer verildiyini nümayiş etdirir.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Lakin o, operativ 24/7 şəbəkə və elektron sübutlar haqqında müddəalara malikdir, əhatəli beynəlxalq əməkdaşlıq modeli isə yoxdur.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19</a:t>
            </a:fld>
            <a:endParaRPr lang="az" altLang="en-US"/>
          </a:p>
        </p:txBody>
      </p:sp>
    </p:spTree>
    <p:extLst>
      <p:ext uri="{BB962C8B-B14F-4D97-AF65-F5344CB8AC3E}">
        <p14:creationId xmlns:p14="http://schemas.microsoft.com/office/powerpoint/2010/main" val="124339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Sessiya 4 hissəyə bölünür.</a:t>
            </a:r>
          </a:p>
          <a:p>
            <a:pPr algn="l" rtl="0"/>
            <a:r>
              <a:rPr lang="az" sz="1200" b="0" i="0" u="none" baseline="0"/>
              <a:t>Sessiyanın birinci hissəsində Budapeşt konvensiyasının tətbiq və əhatə dairəsinə nəzər salınacaq. O, xüsusilə, Budapeşt konvensiyasının üç sütununu əks etdirir –dəqiq desək, maddi hüquq, prosessual hüquq və beynəlxalq əməkdaşlığın icmalını verir. O həmçinin Budapeşt Konvensiyasının tərəfləri, konvensiyanın imzalayan ölkələrin sayı və qoşulmağa dəvət edilənlərin sayı barədə statistikanı təmin edir. Bu hissə eyni zamanda Avropa Şurasının yanaşmasının və hazırda davam etməkdə olan müxətlif potensialın yüksəldilməsi layihələrinin icmalını təmin edir. </a:t>
            </a:r>
          </a:p>
          <a:p>
            <a:pPr algn="l" rtl="0"/>
            <a:r>
              <a:rPr lang="az" sz="1200" b="0" i="0" u="none" baseline="0"/>
              <a:t>Sessiyanın ikinci hissəsində kibercinayətkarlıq haqqında sazişin fundamental elementləri izah ediləcək. Slaydlar effektiv bir kibercinayətkarlıqla mübarizə sazişi üçün zəruri olan müxtəlif elementləri sıraladıqdan sonra Budapeşt konvensiyasının kibercinayətkarlıq sahəsində ən effektiv saziş olduğunu nümayiş etdirmək məqsədilə onu başqa regional sazişlərlə müqayisə edir.</a:t>
            </a:r>
          </a:p>
          <a:p>
            <a:pPr algn="l" rtl="0"/>
            <a:r>
              <a:rPr lang="az" sz="1200" b="0" i="0" u="none" baseline="0"/>
              <a:t>Sessiyanın üçüncü hissəsində Konvensiya Komitəsinin bu yaxınlarda işıq üzü görmüş nəşrinə istinadən Budapeşt konvensiyasının üstünlüklərinə nəzər salacağıq.</a:t>
            </a:r>
          </a:p>
          <a:p>
            <a:pPr algn="l" rtl="0"/>
            <a:r>
              <a:rPr lang="az" sz="1200" b="0" i="0" u="none" baseline="0"/>
              <a:t>Sessiyanın dördüncü hissəsində Budapeşt konvensiyası haqqında bir neçə mifə nəzər salacaq və onları aradan qaldırmağa çalışacağıq.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a:t>
            </a:fld>
            <a:endParaRPr lang="az"/>
          </a:p>
        </p:txBody>
      </p:sp>
    </p:spTree>
    <p:extLst>
      <p:ext uri="{BB962C8B-B14F-4D97-AF65-F5344CB8AC3E}">
        <p14:creationId xmlns:p14="http://schemas.microsoft.com/office/powerpoint/2010/main" val="3169946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kibercinayətkarlıq haqqında sazişin fundamental aspektlərini diaqram formasında nümayiş etdirir Slayddakı animasiya Afrika İttifaqının Kibertəhlükəsizlik və fərdi məlumatların qorunması haqqında konvensiyasının (Malabo Konvensiyası) kibertəhlükəsizlik haqqında sazişin əsas müddəaları ilə uyğunluğunu nümayiş etdirir.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Malabo konvensiyasında Budapeşt konvensiyasında nəzərdə tutulan bir neçə cinayət əməli və səlahiyyətin yer aldığını nümayiş etdirir. Lakin Malabo konvensiyası beynəlxalq əməkdaşlıq haqqında məcburedici qüvvəyə malik müddəalar, eləcə də elektron sübut və operativ 24/7 şəbəkə haqqında ətraflı müddəalar ehtiva etmir.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bu məqamı vurğulamalıdır ki, Afrika İttifaqı konvensiyası Budapeşt konvensiyasına zidd deyil, əksinə Budapeşt konvensiyasının müddəalarına tamamlayır. Lakin Afrika ittifaqı konvensiyasına üzvlük öz-özlüyündə kibercinayətkarlıq və elektron sübutlar haqqında əhatəli qlobal sazişin bir hissəsi olmağın üstünlüklərini təmin etmir.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20</a:t>
            </a:fld>
            <a:endParaRPr lang="az" altLang="en-US"/>
          </a:p>
        </p:txBody>
      </p:sp>
    </p:spTree>
    <p:extLst>
      <p:ext uri="{BB962C8B-B14F-4D97-AF65-F5344CB8AC3E}">
        <p14:creationId xmlns:p14="http://schemas.microsoft.com/office/powerpoint/2010/main" val="3189968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kibercinayətkarlıq haqqında sazişin fundamental aspektlərini diaqram formasında nümayiş etdirir Slayddakı animasiya Ərəb Dövlətləri Liqasının İnformasiya texnologiyaları vasitələri ilə törədilən cinayətlərlə mübarizə haqqında konvensiyasının bu aspektlərin çoxuna cavab verdiyini göstərir, lakin onun müddəalarının Budapeşt Konvensiyasında nəzərdə tutulan çoxsaylı konkret səlahiyyətləri əks etdirmədiyi və operativ BEYNƏLXALQ əməkdaşlıq modeli ehtiva etmədiyi (baxmayaraq ki, Ərəb Dövlətləri Liqasının üzvləri arasında regional əməkdaşlıq üçün istifadə edilə bilər) izah edilməlidir.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Həmçinin qeyd edilməlidir ki, bu konvensiyaya üzvlük Ərəb Dövlətləri Liqasının üzvləri ilə məhdudlaşır, buna görə də bu konvensiya sözün əsl mənasında qlobal konvensiya deyil, bu isə hərtərəfli sazişin ən əsas xüsusiyyəti olmalıdır, belə ki, kibercinayətkarlıq və elektron sübutlar öz xarakterləri etibarilə sərhədlərarası səciyyə daşıyırlar.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21</a:t>
            </a:fld>
            <a:endParaRPr lang="az" altLang="en-US"/>
          </a:p>
        </p:txBody>
      </p:sp>
    </p:spTree>
    <p:extLst>
      <p:ext uri="{BB962C8B-B14F-4D97-AF65-F5344CB8AC3E}">
        <p14:creationId xmlns:p14="http://schemas.microsoft.com/office/powerpoint/2010/main" val="2469406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f) Yuxarıdakıların hamısı</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22</a:t>
            </a:fld>
            <a:endParaRPr lang="az"/>
          </a:p>
        </p:txBody>
      </p:sp>
    </p:spTree>
    <p:extLst>
      <p:ext uri="{BB962C8B-B14F-4D97-AF65-F5344CB8AC3E}">
        <p14:creationId xmlns:p14="http://schemas.microsoft.com/office/powerpoint/2010/main" val="2284217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f) Yuxarıdakıların hamısı</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23</a:t>
            </a:fld>
            <a:endParaRPr lang="az"/>
          </a:p>
        </p:txBody>
      </p:sp>
    </p:spTree>
    <p:extLst>
      <p:ext uri="{BB962C8B-B14F-4D97-AF65-F5344CB8AC3E}">
        <p14:creationId xmlns:p14="http://schemas.microsoft.com/office/powerpoint/2010/main" val="1233838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Kibertəhlükəsizlik və d) Milli təhlükəsizlik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24</a:t>
            </a:fld>
            <a:endParaRPr lang="az"/>
          </a:p>
        </p:txBody>
      </p:sp>
    </p:spTree>
    <p:extLst>
      <p:ext uri="{BB962C8B-B14F-4D97-AF65-F5344CB8AC3E}">
        <p14:creationId xmlns:p14="http://schemas.microsoft.com/office/powerpoint/2010/main" val="2721767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Kibertəhlükəsizlik və d) Milli təhlükəsizlik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25</a:t>
            </a:fld>
            <a:endParaRPr lang="az"/>
          </a:p>
        </p:txBody>
      </p:sp>
    </p:spTree>
    <p:extLst>
      <p:ext uri="{BB962C8B-B14F-4D97-AF65-F5344CB8AC3E}">
        <p14:creationId xmlns:p14="http://schemas.microsoft.com/office/powerpoint/2010/main" val="1424321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Bu, sessiyanın üçüncü hissəsi üçün giriş slaydıdır. Təlimçi izah etməlidir ki, bu hissədə Konvensiya Komitəsinin bu yaxınlarda işıq üzü görmüş nəşrinə istinadən Budapeşt konvensiyasının üstünlüklərinə nəzər salınacaq.</a:t>
            </a:r>
            <a:endParaRPr lang="az" dirty="0" smtClean="0"/>
          </a:p>
          <a:p>
            <a:endParaRPr lang="az" dirty="0" smtClean="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26</a:t>
            </a:fld>
            <a:endParaRPr lang="az"/>
          </a:p>
        </p:txBody>
      </p:sp>
    </p:spTree>
    <p:extLst>
      <p:ext uri="{BB962C8B-B14F-4D97-AF65-F5344CB8AC3E}">
        <p14:creationId xmlns:p14="http://schemas.microsoft.com/office/powerpoint/2010/main" val="508668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Konvensiya Komitəsinin (T-CY) nəşr etdiyi, Budapeşt konvensiyasının üstünlüklərinə və təcrübədəki nəticələrinə həsr olunmuş hesabatın ekran görüntüsüdür. Təlimçi izah edə bilər ki, növbəti bir neçə slaydda bu hesabata uyğun olaraq, Budapeşt konvensiyasının əsas üstünlüklərinin bəzilərinin icmalı veriləcək.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Hesabatın tam mətni ilə burada tanış olmaq olar:  https://www.coe.int/en/web/cybercrime/-/the-budapest-convention-on-cybercrime-in-operation-new-t-cy-report</a:t>
            </a:r>
          </a:p>
          <a:p>
            <a:pPr marL="0" indent="0" algn="l" rtl="0" eaLnBrk="1" hangingPunct="1">
              <a:spcBef>
                <a:spcPct val="0"/>
              </a:spcBef>
              <a:buFontTx/>
              <a:buNone/>
            </a:pPr>
            <a:endParaRPr lang="az"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27</a:t>
            </a:fld>
            <a:endParaRPr lang="az"/>
          </a:p>
        </p:txBody>
      </p:sp>
    </p:spTree>
    <p:extLst>
      <p:ext uri="{BB962C8B-B14F-4D97-AF65-F5344CB8AC3E}">
        <p14:creationId xmlns:p14="http://schemas.microsoft.com/office/powerpoint/2010/main" val="2211236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Təlimçi bu slayddakı videonu nümayiş etdirməlidir. Bu video növbəti slaydlarda tərtib ediləcək hesabatın məzmununu nümayəndələrə təqdim edir.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28</a:t>
            </a:fld>
            <a:endParaRPr lang="az" altLang="en-US"/>
          </a:p>
        </p:txBody>
      </p:sp>
    </p:spTree>
    <p:extLst>
      <p:ext uri="{BB962C8B-B14F-4D97-AF65-F5344CB8AC3E}">
        <p14:creationId xmlns:p14="http://schemas.microsoft.com/office/powerpoint/2010/main" val="3187872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Budapeşt konvensiyasının bütün dünyada ölkələrin ölkədaxili qanunvericiliyinə necə təsir etdiyini göstərir. Qeyd etmək vacibdir ki, Budapeşt konvensiyası yalnız Budapeşt konvensiyasının iştirakçısı olan tərəflərin qanunvericiliyinə təsir etməmiş, həmçinin konvensiyasının tərəfi olmayan ölkələrə öz təsirini göstərmişdir, belə ki, qanunvericilik islahatlarının aparılması məqsədilə Budapeşt konvensiyasından istifadə edən tərəflərin sayı getdikcə artmaqdadır.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 slaydda Konvensiya Komitəsinin (T-CY) hesabatından götürülmüş statistika, o cümlədən bütün dövlətlərin 39%-nin Budapeşt konvensiyası ilə əlaqəsinin olduğu göstərilir – bu dövlətlər ya konvensiyaya qoşulmuş, ya onu imzalamış ya da qoşulmaq üçün dəvət olunmuşlar.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29</a:t>
            </a:fld>
            <a:endParaRPr lang="az"/>
          </a:p>
        </p:txBody>
      </p:sp>
    </p:spTree>
    <p:extLst>
      <p:ext uri="{BB962C8B-B14F-4D97-AF65-F5344CB8AC3E}">
        <p14:creationId xmlns:p14="http://schemas.microsoft.com/office/powerpoint/2010/main" val="146317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baseline="0"/>
              <a:t>Bu sessiyanın məqsədi Budapeşt konvensiyası, onun tətbiq dairəsi və iştirakçı tərəf olmağın üstünlükləri haqqında qısa icmal verməkdir. Təlimçi növbəti sessiyalarda Budapeşt konvensiyasının müddəalarına daha ətraflı nəzər salınacağını vurğulaya bilər: xüsusilə də konvensiyanın maddi hüquq, prosessual hüquq və beynəlxalq əməkdaşlıq haqqında müddəalarına baxılacaq.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a:t>
            </a:fld>
            <a:endParaRPr lang="az"/>
          </a:p>
        </p:txBody>
      </p:sp>
    </p:spTree>
    <p:extLst>
      <p:ext uri="{BB962C8B-B14F-4D97-AF65-F5344CB8AC3E}">
        <p14:creationId xmlns:p14="http://schemas.microsoft.com/office/powerpoint/2010/main" val="2537032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Budapeşt konvensiyasını ratifikasiya etmiş, imzalamış Budapeşt konvensiyasına qoşulmaq üçün dəvət olunmuş, ölkədaxili qanunvericiliyi inkişaf etdirmək üçün Budapeşt konvensiyasından bələdçi kimi istifadə etmiş müxtəlif ölkələr göstərilir. Təlimçi Budapeşt Konvensiyasının, həqiqətən qlobal saziş olduğunu nümayiş etdirmək üçün bu slayddan istifadə edə bilər.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30</a:t>
            </a:fld>
            <a:endParaRPr lang="az" altLang="en-US"/>
          </a:p>
        </p:txBody>
      </p:sp>
    </p:spTree>
    <p:extLst>
      <p:ext uri="{BB962C8B-B14F-4D97-AF65-F5344CB8AC3E}">
        <p14:creationId xmlns:p14="http://schemas.microsoft.com/office/powerpoint/2010/main" val="34675347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Konvensiya Komitəsi tərəfindən paylaşılmış statistikaya əsaslanır. Təlimçi ondan dünya ölkələrinin yarısına qədərinin maddi və prosessual hüquq normalarını Budapeşt konvensiyasının müddəalarına uyğunlaşdırdığını izah etmək üçün istifadə edə bilər.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Ümumilikdə dövlətlərin 79%-i Budapeşt konvensiyasından kibercinayətkarlıq barədə qanunvericilikdə islahatların aparılmasında bələdçi və ya mənbə kimi istifadə etmişdir.  Təlimçi bu slaydlardan Budapeşt konvensiyasının təsirinin ona qoşulan, onu imzalayan və ya qoşulmağa dəvət edilən ölkələrin sərhədlərini aşdığını nümayiş etdirmək üçün istifadə edə bilər.</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31</a:t>
            </a:fld>
            <a:endParaRPr lang="az"/>
          </a:p>
        </p:txBody>
      </p:sp>
    </p:spTree>
    <p:extLst>
      <p:ext uri="{BB962C8B-B14F-4D97-AF65-F5344CB8AC3E}">
        <p14:creationId xmlns:p14="http://schemas.microsoft.com/office/powerpoint/2010/main" val="815229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Konvensiya Komitəsi tərəfindən paylaşılmış statistikaya əsaslanır. Təlimçi ondan dünya ölkələrinin yarısına qədərinin maddi və prosessual hüquq normalarını Budapeşt konvensiyasının müddəalarına uyğunlaşdırdığını izah etmək üçün istifadə edə bilər.   </a:t>
            </a:r>
          </a:p>
          <a:p>
            <a:pPr marL="0" indent="0" algn="l" rtl="0" eaLnBrk="1" hangingPunct="1">
              <a:spcBef>
                <a:spcPct val="0"/>
              </a:spcBef>
              <a:buFontTx/>
              <a:buNone/>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 dövlətlərin 106-ı (dövlətlərin 53%-i) Budapeşt konvensiyasının II Fəslinin I Bölməsi ilə üst üstə düşən, müəyyən maddi hüquq normalarını qəbul etmişdir. </a:t>
            </a:r>
          </a:p>
          <a:p>
            <a:pPr marL="0" marR="0" lvl="0" indent="0" algn="l" defTabSz="457200" rtl="0" eaLnBrk="1" fontAlgn="base" latinLnBrk="0" hangingPunct="1">
              <a:lnSpc>
                <a:spcPct val="100000"/>
              </a:lnSpc>
              <a:spcBef>
                <a:spcPct val="0"/>
              </a:spcBef>
              <a:spcAft>
                <a:spcPct val="0"/>
              </a:spcAft>
              <a:buClrTx/>
              <a:buSzTx/>
              <a:buFontTx/>
              <a:buNone/>
              <a:tabLst/>
              <a:defRPr/>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 dövlətlərin 82-i (dövlətlərin 43%-i) Budapeşt konvensiyasının II Fəslinin II Bölməsi ilə üst üstə düşən, müəyyən prosessual hüquq normalarını qəbul etmişdir.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32</a:t>
            </a:fld>
            <a:endParaRPr lang="az"/>
          </a:p>
        </p:txBody>
      </p:sp>
    </p:spTree>
    <p:extLst>
      <p:ext uri="{BB962C8B-B14F-4D97-AF65-F5344CB8AC3E}">
        <p14:creationId xmlns:p14="http://schemas.microsoft.com/office/powerpoint/2010/main" val="1087292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Budapeşt konvensiyasına üzvlüyün ölkələrə kibercinayətkarlıq üzrə ölkədaxili təhqiqat aparmaqda necə kömək etdiyini izah edir. Budapeşt konvensiyası yalnız tərəflərin əhatəli ölkədaxili hüquq normalarına malik olmasını təmin etmir, həm də onların kibercinayətkarlıq üzrə təhqiqatlar aparmaq bacarıqlarını genişləndirən beynəlxalq əməkdaşlıq mexanizminə çıxış imkanı yaradır. Kibercinayətkarlığın sərhədlərarası xarakteri elə bir mexanizm tələb edir ki, tərəflər ölkədaxili təhqiqatlar apara bilsinlər.  Təlimçi vurğulamalıdır ki, bu, Budapeşt konvensiyasını ən böyük faydalarından biridir.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33</a:t>
            </a:fld>
            <a:endParaRPr lang="az"/>
          </a:p>
        </p:txBody>
      </p:sp>
    </p:spTree>
    <p:extLst>
      <p:ext uri="{BB962C8B-B14F-4D97-AF65-F5344CB8AC3E}">
        <p14:creationId xmlns:p14="http://schemas.microsoft.com/office/powerpoint/2010/main" val="40071824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Budapeşt konvensiyasının əsas üstünlüyü bundadır ki, o tərəfləri məcburedici hüquqi qüvvəyə malik beynəlxalq əməkdaşlıq mexanizmi ilə təmin edən çoxtərəfli qarşılıqlı yardım sazişi kimi çıxış edir.</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Təlimçi Budapeşt konvensiyasının beynəlxalq əməkdaşlıq/qarşılıqlı yardım müddəalarının tətbiq dairəsinin yalnız kibercinayətkarlığa  və ya Budapeşt konvensiyasında müəyyən edilmiş cinayətlərə şamil edilmədiyini vurğulamalıdır. Əksinə, beynəlxalq əməkdaşlıq/qarşılıqlı yardım müddəaları hər hansı cinayət əməli ilə əlaqədar məlumat mübadiləsinə münasibətdə tətbiq edilə bilər.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Budapeşt konvensiyasının daha bir üstünlüyü ondan ibarətdir ki, o, ölkələrin mütəxəssislərin, xüsusilə də Konvensiya Komitəsində iştirak edən mütəxəssislərin geniş şəbəkəsinə çıxışını təmin edir. Budapeşt konvensiyası həmçinin beynəlxalq əməkdaşlıqla əlaqədar potensialın yüksəldilməsini təmin edir ki, bu haqda sonrakı slaydlarda daha ətraflı danışılır.</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34</a:t>
            </a:fld>
            <a:endParaRPr lang="az"/>
          </a:p>
        </p:txBody>
      </p:sp>
    </p:spTree>
    <p:extLst>
      <p:ext uri="{BB962C8B-B14F-4D97-AF65-F5344CB8AC3E}">
        <p14:creationId xmlns:p14="http://schemas.microsoft.com/office/powerpoint/2010/main" val="19110047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Budapeşt Konvensiyasının beynəlxalq əməkdaşlığa necə təsir göstərdiyindən bəhs edir. </a:t>
            </a:r>
          </a:p>
          <a:p>
            <a:pPr marL="0" indent="0" algn="l" rtl="0" eaLnBrk="1" hangingPunct="1">
              <a:spcBef>
                <a:spcPct val="0"/>
              </a:spcBef>
              <a:buFontTx/>
              <a:buNone/>
            </a:pPr>
            <a:r>
              <a:rPr lang="az" b="0" i="0" u="none" baseline="0"/>
              <a:t>Budapeşt konvensiyasının 35-ci maddəsi tərəflərdən 24/7 şəbəkəsi təsis etməyi tələb edir. Konvensiya Komitəsinin hesabatı hazırda bu şəbəkələrdən beynəlxalq səviyyədə əməkdaşlıq məqsədilə necə intensiv istifadə edildiyini vurğulayır.</a:t>
            </a:r>
          </a:p>
          <a:p>
            <a:pPr marL="0" indent="0" algn="l" rtl="0" eaLnBrk="1" hangingPunct="1">
              <a:spcBef>
                <a:spcPct val="0"/>
              </a:spcBef>
              <a:buFontTx/>
              <a:buNone/>
            </a:pPr>
            <a:r>
              <a:rPr lang="az" b="0" i="0" u="none" baseline="0"/>
              <a:t>Budapeşt konvensiyasının daha bir vacib təsiri özəl sektorla (xidmət provayderləri) əməkdaşlığın təkmilləşməsində özünü göstərir. Bu xüsusilə də Budapeşt konvensiyasının 18-ci maddəsinin 1-ci bəndinin b yarımbəndi vasitəsilə gerçəkləşir. Bu yarımbənd tərəflərə ərazilərində öz xidmətlərini təklif edən xidmət provayderlərinə birbaşa təqdimetmə göstərişi verməyə imkanı verir (Xidmət provayderlərinin onun ərazisində yerləşib- yerləşmədiyindən asılı olmayaraq). Bu, Budapeşt konvensiyasının kibercinayətkarlığa təsiri olaraq müəyyən edilmişdir.</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35</a:t>
            </a:fld>
            <a:endParaRPr lang="az"/>
          </a:p>
        </p:txBody>
      </p:sp>
    </p:spTree>
    <p:extLst>
      <p:ext uri="{BB962C8B-B14F-4D97-AF65-F5344CB8AC3E}">
        <p14:creationId xmlns:p14="http://schemas.microsoft.com/office/powerpoint/2010/main" val="682406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indent="0" algn="l" rtl="0" eaLnBrk="1" hangingPunct="1">
              <a:spcBef>
                <a:spcPct val="0"/>
              </a:spcBef>
              <a:buFontTx/>
              <a:buNone/>
            </a:pPr>
            <a:r>
              <a:rPr lang="az" b="0" i="0" u="none" baseline="0"/>
              <a:t>Budapeşt Konvensiyasına qoşulmağın və ya qoşulmaq barədə marağını ifadə etməyin əsas üstünlüklərindən biri Avropa Şurası tərəfindən təmin edilən potensialın yüksəldilməsi layihələrinə çıxış əldə etməkdir.  </a:t>
            </a:r>
          </a:p>
          <a:p>
            <a:pPr marL="0" indent="0" algn="l" rtl="0" eaLnBrk="1" hangingPunct="1">
              <a:spcBef>
                <a:spcPct val="0"/>
              </a:spcBef>
              <a:buFontTx/>
              <a:buNone/>
            </a:pPr>
            <a:endParaRPr lang="az" dirty="0"/>
          </a:p>
          <a:p>
            <a:pPr algn="l" rtl="0"/>
            <a:r>
              <a:rPr lang="az" b="0" i="0" u="none" baseline="0">
                <a:solidFill>
                  <a:srgbClr val="161616"/>
                </a:solidFill>
                <a:effectLst/>
                <a:latin typeface="Open Sans"/>
              </a:rPr>
              <a:t>Avropa Şurasının Rumıniyanın Buxarest şəhərində yerləşən Kibercinayətkarlıq üzrə proqram ofisi (C-PROC) dünya ölkələrinə kibercinayətkarlıq və elektron sübutla bağlı çətinliklərə cavab vermək məqsədilə hüquq sistemlərinin potensialını Kibercinayətkarlıqla mübarizə haqqında Budapeşt konvensiyasının normaları əsasında gücləndirməkdə yardım etmək üçün cavabdehlik daşıyır. Bura aşağıdakılar üçün dəstəyin göstərilməsi daxildir:</a:t>
            </a:r>
          </a:p>
          <a:p>
            <a:pPr algn="l" rtl="0">
              <a:buFont typeface="Arial" panose="020B0604020202020204" pitchFamily="34" charset="0"/>
              <a:buChar char="•"/>
            </a:pPr>
            <a:r>
              <a:rPr lang="az" b="0" i="0" u="none" baseline="0">
                <a:solidFill>
                  <a:srgbClr val="161616"/>
                </a:solidFill>
                <a:effectLst/>
                <a:latin typeface="Open Sans"/>
              </a:rPr>
              <a:t>Kibercinayətkarlıq və elektron sübutlar haqqında qanunvericiliyin qanunun aliliyi (məlumatların qorunması daxil olmaqla) və insan hüquqları normalarına müvafiq qaydada gücləndirilməsi</a:t>
            </a:r>
          </a:p>
          <a:p>
            <a:pPr algn="l" rtl="0">
              <a:buFont typeface="Arial" panose="020B0604020202020204" pitchFamily="34" charset="0"/>
              <a:buChar char="•"/>
            </a:pPr>
            <a:r>
              <a:rPr lang="az" b="0" i="0" u="none" baseline="0">
                <a:solidFill>
                  <a:srgbClr val="161616"/>
                </a:solidFill>
                <a:effectLst/>
                <a:latin typeface="Open Sans"/>
              </a:rPr>
              <a:t>Hakimlər, prokurorlar və hüquq-mühafizə orqanlarının əməkdaşları üçün təlim</a:t>
            </a:r>
          </a:p>
          <a:p>
            <a:pPr algn="l" rtl="0">
              <a:buFont typeface="Arial" panose="020B0604020202020204" pitchFamily="34" charset="0"/>
              <a:buChar char="•"/>
            </a:pPr>
            <a:r>
              <a:rPr lang="az" b="0" i="0" u="none" baseline="0">
                <a:solidFill>
                  <a:srgbClr val="161616"/>
                </a:solidFill>
                <a:effectLst/>
                <a:latin typeface="Open Sans"/>
              </a:rPr>
              <a:t>İxtisaslaşmış kibercinayətkarlıqla mübarizə və məhkəmə ekspertizası bölmələrinin yaradılması və qurumlararası əməkdaşlığın təkmilləşdirilməsi</a:t>
            </a:r>
          </a:p>
          <a:p>
            <a:pPr algn="l" rtl="0">
              <a:buFont typeface="Arial" panose="020B0604020202020204" pitchFamily="34" charset="0"/>
              <a:buChar char="•"/>
            </a:pPr>
            <a:r>
              <a:rPr lang="az" b="0" i="0" u="none" baseline="0">
                <a:solidFill>
                  <a:srgbClr val="161616"/>
                </a:solidFill>
                <a:effectLst/>
                <a:latin typeface="Open Sans"/>
              </a:rPr>
              <a:t>Dövlət/özəl sektor əməkdaşlığının təbliği</a:t>
            </a:r>
          </a:p>
          <a:p>
            <a:pPr algn="l" rtl="0">
              <a:buFont typeface="Arial" panose="020B0604020202020204" pitchFamily="34" charset="0"/>
              <a:buChar char="•"/>
            </a:pPr>
            <a:r>
              <a:rPr lang="az" b="0" i="0" u="none" baseline="0">
                <a:solidFill>
                  <a:srgbClr val="161616"/>
                </a:solidFill>
                <a:effectLst/>
                <a:latin typeface="Open Sans"/>
              </a:rPr>
              <a:t>Uşaqların onlayn cinsi zorakılıqdan müdafiəsi</a:t>
            </a:r>
          </a:p>
          <a:p>
            <a:pPr algn="l" rtl="0">
              <a:buFont typeface="Arial" panose="020B0604020202020204" pitchFamily="34" charset="0"/>
              <a:buChar char="•"/>
            </a:pPr>
            <a:r>
              <a:rPr lang="az" b="0" i="0" u="none" baseline="0">
                <a:solidFill>
                  <a:srgbClr val="161616"/>
                </a:solidFill>
                <a:effectLst/>
                <a:latin typeface="Open Sans"/>
              </a:rPr>
              <a:t>Beynəlxalq əməkdaşlığın effektivliyinin yüksəldilməsi</a:t>
            </a:r>
          </a:p>
          <a:p>
            <a:pPr algn="l" rtl="0"/>
            <a:r>
              <a:rPr lang="az" b="0" i="0" u="none" baseline="0">
                <a:solidFill>
                  <a:srgbClr val="161616"/>
                </a:solidFill>
                <a:effectLst/>
                <a:latin typeface="Open Sans"/>
              </a:rPr>
              <a:t>Kibercinayətkarlıq üzrə Proqram Ofisi özünün potensialın yüksəldilməsi funksiyası ilə İştirakçı tərəflərin Budapeşt konvensiyasının icrasını izləməsinə imkan verən Konvensiya Komitəsinin (</a:t>
            </a:r>
            <a:r>
              <a:rPr lang="az" b="0" i="0" u="none" strike="noStrike" baseline="0">
                <a:solidFill>
                  <a:srgbClr val="007BC8"/>
                </a:solidFill>
                <a:effectLst/>
                <a:latin typeface="Open Sans"/>
                <a:hlinkClick r:id="rId3"/>
              </a:rPr>
              <a:t>T-CY</a:t>
            </a:r>
            <a:r>
              <a:rPr lang="az" b="0" i="0" u="none" baseline="0">
                <a:solidFill>
                  <a:srgbClr val="161616"/>
                </a:solidFill>
                <a:effectLst/>
                <a:latin typeface="Open Sans"/>
              </a:rPr>
              <a:t>) işini tamamlayır.</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Avropa Şurası keçmiş və davam etməkdə olan layihələri ilə 1000-dən artıq aktivisti dəstəkləmişdir. Davam etməkdə olan layihələrin təfərrüatları slaydda sıralanır. Hər bir layihənin təfərrüatları aşağıda göstərilir:</a:t>
            </a:r>
          </a:p>
          <a:p>
            <a:pPr marL="0" indent="0" algn="l" rtl="0" eaLnBrk="1" hangingPunct="1">
              <a:spcBef>
                <a:spcPct val="0"/>
              </a:spcBef>
              <a:buFontTx/>
              <a:buNone/>
            </a:pPr>
            <a:endParaRPr lang="az" dirty="0"/>
          </a:p>
          <a:p>
            <a:pPr algn="l" rtl="0"/>
            <a:r>
              <a:rPr lang="az" b="1" i="0" u="none" baseline="0">
                <a:effectLst/>
                <a:latin typeface="Open Sans"/>
              </a:rPr>
              <a:t>GLACY+ </a:t>
            </a:r>
            <a:r>
              <a:rPr lang="az" b="0" i="0" u="none" baseline="0">
                <a:effectLst/>
                <a:latin typeface="Open Sans"/>
              </a:rPr>
              <a:t>Avropa İttifaqı (Sülh və sabitliyin möhkəmləndirilməsi aləti) və Avropa Şurasının birgə layihəsidir.</a:t>
            </a:r>
          </a:p>
          <a:p>
            <a:pPr algn="l" rtl="0"/>
            <a:r>
              <a:rPr lang="az" b="0" i="0" u="none" baseline="0">
                <a:effectLst/>
                <a:latin typeface="Open Sans"/>
              </a:rPr>
              <a:t>GLACY+ </a:t>
            </a:r>
            <a:r>
              <a:rPr lang="az" b="0" i="0" u="none" strike="noStrike" baseline="0">
                <a:solidFill>
                  <a:srgbClr val="007BC8"/>
                </a:solidFill>
                <a:effectLst/>
                <a:latin typeface="Open Sans"/>
                <a:hlinkClick r:id="rId4"/>
              </a:rPr>
              <a:t>GLACY layihəsinin</a:t>
            </a:r>
            <a:r>
              <a:rPr lang="az" b="0" i="0" u="none" baseline="0">
                <a:effectLst/>
                <a:latin typeface="Open Sans"/>
              </a:rPr>
              <a:t> (2013 – 2016) təcrübəsini genişləndirmək məqsədi daşıyır, Afrika, Asiya-Sakit okeanı, Latın Amerikası və Karib adaları regionunda on beş prioritet və qovşaq ölkəsini dəstəkləyir – Benin, Burkina Faso, Kabo Verde, Çili, Kosta Rika, Dominikan Respublikası, Qana, Mavriki, Mərakeş, Nigeriya, Paraqvay, Filippin, Seneqal, Şri Lanka və Tonqa. Bu ölkələr öz regionları daxilində təcrüblərini bölüşmək üçün mərkəz kimi çıxış edə bilərlər</a:t>
            </a:r>
          </a:p>
          <a:p>
            <a:pPr algn="l" rtl="0"/>
            <a:r>
              <a:rPr lang="az" b="0" i="0" u="none" baseline="0">
                <a:effectLst/>
                <a:latin typeface="Open Sans"/>
              </a:rPr>
              <a:t>Məqsədlər:</a:t>
            </a:r>
          </a:p>
          <a:p>
            <a:pPr algn="l" rtl="0"/>
            <a:r>
              <a:rPr lang="az" b="0" i="0" u="none" baseline="0">
                <a:effectLst/>
                <a:latin typeface="Open Sans"/>
              </a:rPr>
              <a:t>Bütün dünyada Dövlətlərin kibercinayətkarlıq və elektron sübutlar haqqında qanunlarının tətbiqi, eləcə də bu sahədə effektiv beynəlxalq əməkdaşlıq bacarıqlarının təkmilləşdirilməsi məqsədilə potensialı gücləndirmək;</a:t>
            </a:r>
          </a:p>
          <a:p>
            <a:pPr algn="l" rtl="0">
              <a:buFont typeface="+mj-lt"/>
              <a:buAutoNum type="arabicPeriod"/>
            </a:pPr>
            <a:r>
              <a:rPr lang="az" b="0" i="0" u="none" baseline="0">
                <a:effectLst/>
              </a:rPr>
              <a:t>Kiber cinayətkarlıqla mübarizə haqqında ardıcıl qanun, siyasət və strategiyaları dəstəkləmək;</a:t>
            </a:r>
          </a:p>
          <a:p>
            <a:pPr algn="l" rtl="0">
              <a:buFont typeface="+mj-lt"/>
              <a:buAutoNum type="arabicPeriod"/>
            </a:pPr>
            <a:r>
              <a:rPr lang="az" b="0" i="0" u="none" baseline="0">
                <a:effectLst/>
              </a:rPr>
              <a:t>Polis orqanlarının kibercinayətləri araşdırmaq, bir-birləri, eləcə də Avropadakı və başqa regionlardakı kibercinayətkarlıqla mübarizə bölmələri ilə polislərarası qarşılıqlı effektiv əməkdaşlıq qurmaq potensialını gücləndirmək;</a:t>
            </a:r>
          </a:p>
          <a:p>
            <a:pPr algn="l" rtl="0">
              <a:buFont typeface="+mj-lt"/>
              <a:buAutoNum type="arabicPeriod"/>
            </a:pPr>
            <a:r>
              <a:rPr lang="az" b="0" i="0" u="none" baseline="0">
                <a:effectLst/>
              </a:rPr>
              <a:t>Cinayət mühakiməsi orqanlarına qanunvericiliyi tətbiq etmək, kibercinayətkarlıq və elektron sübutlarla əlaqədar işlərin cinayət təqibini aparmaq, məhkəmə qərarı qəbul etmək, beynəlxalq müstəvidə əməkdaşlıq etmək imanı vermək. </a:t>
            </a:r>
          </a:p>
          <a:p>
            <a:pPr algn="l" rtl="0"/>
            <a:r>
              <a:rPr lang="az" b="0" i="0">
                <a:solidFill>
                  <a:srgbClr val="161616"/>
                </a:solidFill>
                <a:effectLst/>
                <a:latin typeface="Open Sans"/>
              </a:rPr>
              <a:t/>
            </a:r>
            <a:br>
              <a:rPr lang="az" b="0" i="0">
                <a:solidFill>
                  <a:srgbClr val="161616"/>
                </a:solidFill>
                <a:effectLst/>
                <a:latin typeface="Open Sans"/>
              </a:rPr>
            </a:br>
            <a:r>
              <a:rPr lang="az" sz="1200" b="1" i="0" u="none" kern="1200" baseline="0">
                <a:solidFill>
                  <a:schemeClr val="tx1"/>
                </a:solidFill>
                <a:latin typeface="+mn-lt"/>
                <a:ea typeface="MS PGothic" pitchFamily="34" charset="-128"/>
                <a:cs typeface="ＭＳ Ｐゴシック" charset="0"/>
              </a:rPr>
              <a:t>CyberEast </a:t>
            </a:r>
            <a:r>
              <a:rPr lang="az" sz="1200" b="0" i="0" u="none" kern="1200" baseline="0">
                <a:solidFill>
                  <a:schemeClr val="tx1"/>
                </a:solidFill>
                <a:latin typeface="+mn-lt"/>
                <a:ea typeface="MS PGothic" pitchFamily="34" charset="-128"/>
                <a:cs typeface="ＭＳ Ｐゴシック" charset="0"/>
              </a:rPr>
              <a:t>Avropa İttifaqı və Şurasının Avropa Qonşuluq Aləti (ENI) çərçivəsində Şərq Tərədaşlığı regionunda Avropa Şurası tərəfindən icra edilən birgə layihəsidir. </a:t>
            </a:r>
          </a:p>
          <a:p>
            <a:pPr algn="l" rtl="0"/>
            <a:r>
              <a:rPr lang="az" sz="1200" b="0" i="0" u="none" kern="1200" baseline="0">
                <a:solidFill>
                  <a:schemeClr val="tx1"/>
                </a:solidFill>
                <a:latin typeface="+mn-lt"/>
                <a:ea typeface="MS PGothic" pitchFamily="34" charset="-128"/>
                <a:cs typeface="ＭＳ Ｐゴシック" charset="0"/>
              </a:rPr>
              <a:t>İştirakçı ölkələr: Ermənistan, Azərbaycan, Belarus, Gürcüstan, Moldova və Ukrayna. </a:t>
            </a:r>
          </a:p>
          <a:p>
            <a:pPr algn="l" rtl="0"/>
            <a:r>
              <a:rPr lang="az" sz="1200" b="0" i="0" u="none" kern="1200" baseline="0">
                <a:solidFill>
                  <a:schemeClr val="tx1"/>
                </a:solidFill>
                <a:latin typeface="+mn-lt"/>
                <a:ea typeface="MS PGothic" pitchFamily="34" charset="-128"/>
                <a:cs typeface="ＭＳ Ｐゴシック" charset="0"/>
              </a:rPr>
              <a:t>Layihənin məqsədi Kibercinayətkarlıq haqqında Budapeşt konvensiyasına və əlaqədar sənədlərə uyğun normativ-hüquqi bazası və siyasət bazası qəbul etmək, məhkəmə və hüquq-mühafizə orqanlarının potensialını, eləcə də qurumlararası əməkdaşlığı möhkəmləndirmək, cinayət mühakiməsi, kibercinayətkarlıqla mübarizə və elektron sübutlar sahəsində etimadı və səmərəli beynəlxalq əməkdaşlığı, o cümlədən xidmət provayderləri və hüquq-mühafizə orqanları arasında artırmaqdır.</a:t>
            </a:r>
          </a:p>
          <a:p>
            <a:endParaRPr lang="az" sz="1200" kern="1200" dirty="0">
              <a:solidFill>
                <a:schemeClr val="tx1"/>
              </a:solidFill>
              <a:latin typeface="+mn-lt"/>
              <a:ea typeface="MS PGothic" pitchFamily="34" charset="-128"/>
              <a:cs typeface="ＭＳ Ｐゴシック" charset="0"/>
            </a:endParaRPr>
          </a:p>
          <a:p>
            <a:pPr algn="l" rtl="0"/>
            <a:r>
              <a:rPr lang="az" sz="1200" b="1" i="0" u="none" kern="1200" baseline="0">
                <a:solidFill>
                  <a:schemeClr val="tx1"/>
                </a:solidFill>
                <a:latin typeface="+mn-lt"/>
                <a:ea typeface="MS PGothic" pitchFamily="34" charset="-128"/>
                <a:cs typeface="ＭＳ Ｐゴシック" charset="0"/>
              </a:rPr>
              <a:t>iPROCEEDS – 2: </a:t>
            </a:r>
            <a:r>
              <a:rPr lang="az" sz="1200" b="0" i="0" u="none" kern="1200" baseline="0">
                <a:solidFill>
                  <a:schemeClr val="tx1"/>
                </a:solidFill>
                <a:latin typeface="+mn-lt"/>
                <a:ea typeface="MS PGothic" pitchFamily="34" charset="-128"/>
                <a:cs typeface="ＭＳ Ｐゴシック" charset="0"/>
              </a:rPr>
              <a:t>Qoşulmadan əvvəl yardım aləti (IPA) çərçivəsində kibercinayətkarlıqla mübarizə üzrə əməkdaşlıq – Avropa İttifaqı və Avropa Şurasının birgə layihəsidir. İştirakçı ölkələr/ərazilər: Albaniya, Bosniya və Herseqovina, Çernoqoriya, Şimali Makedoniya, Serbiya, Türkiyə və Kosovo* Məqsəd: Səlahiyyətli orqanların layihə ölkələri və ərazilərində kibercinayətkarlıqdan əldə edilən gəlirləri axtarmaq, götürmək və müsadirə etmək, internetdə çirkli pulların yuyulmasının qarşısını almaq və elektron sübutların təhlükəsizliyini təmin etmək potensialını daha da gücləndirmək. *Bu təyinat status barədə mövqelərə xələl gətirmir, BMT-nin Təhlükəsizlik Şurasının 1244 saylı qətnaməsinə və Beynəlxalq Ədalət Məhkəməsinin Kosovonun Müstəqillik Bəyannaməsi haqqında rəyinə uyğundur. </a:t>
            </a:r>
          </a:p>
          <a:p>
            <a:endParaRPr lang="az" sz="1200" kern="1200" dirty="0">
              <a:solidFill>
                <a:schemeClr val="tx1"/>
              </a:solidFill>
              <a:latin typeface="+mn-lt"/>
              <a:ea typeface="MS PGothic" pitchFamily="34" charset="-128"/>
              <a:cs typeface="ＭＳ Ｐゴシック" charset="0"/>
            </a:endParaRPr>
          </a:p>
          <a:p>
            <a:pPr algn="l" rtl="0"/>
            <a:r>
              <a:rPr lang="az" sz="1200" b="1" i="0" u="none" kern="1200" baseline="0">
                <a:solidFill>
                  <a:schemeClr val="tx1"/>
                </a:solidFill>
                <a:latin typeface="+mn-lt"/>
                <a:ea typeface="MS PGothic" pitchFamily="34" charset="-128"/>
                <a:cs typeface="ＭＳ Ｐゴシック" charset="0"/>
              </a:rPr>
              <a:t>CyberSouth </a:t>
            </a:r>
            <a:r>
              <a:rPr lang="az" sz="1200" b="0" i="0" u="none" kern="1200" baseline="0">
                <a:solidFill>
                  <a:schemeClr val="tx1"/>
                </a:solidFill>
                <a:latin typeface="+mn-lt"/>
                <a:ea typeface="MS PGothic" pitchFamily="34" charset="-128"/>
                <a:cs typeface="ＭＳ Ｐゴシック" charset="0"/>
              </a:rPr>
              <a:t>Avropa İttifaqı (Avropa Qonşuluq aləti) və Avropa Şurası arasında birgə layihədir. CyberSouth layihəsinin məqsədi Cənub Qonşuluğu regionunda kibercinayətkarlıqla mübarizə və elektron sübutlar üzrə qanuvericilik potensialının və təşkilati potensialın insan hüquqları və qanunun aliliyi tələblərinə müvafiq qaydada gücləndirilməsidir </a:t>
            </a:r>
          </a:p>
          <a:p>
            <a:pPr algn="l" rtl="0"/>
            <a:r>
              <a:rPr lang="az" sz="1200" b="0" i="0" u="none" kern="1200" baseline="0">
                <a:solidFill>
                  <a:schemeClr val="tx1"/>
                </a:solidFill>
                <a:latin typeface="+mn-lt"/>
                <a:ea typeface="MS PGothic" pitchFamily="34" charset="-128"/>
                <a:cs typeface="ＭＳ Ｐゴシック" charset="0"/>
              </a:rPr>
              <a:t>Layihə ərazisi: Cənub qonşuluğu regionu </a:t>
            </a:r>
          </a:p>
          <a:p>
            <a:pPr algn="l" rtl="0"/>
            <a:r>
              <a:rPr lang="az" sz="1200" b="0" i="0" u="none" kern="1200" baseline="0">
                <a:solidFill>
                  <a:schemeClr val="tx1"/>
                </a:solidFill>
                <a:latin typeface="+mn-lt"/>
                <a:ea typeface="MS PGothic" pitchFamily="34" charset="-128"/>
                <a:cs typeface="ＭＳ Ｐゴシック" charset="0"/>
              </a:rPr>
              <a:t>İlkin prioritet sahələr: Əlcəzair, İordaniya, Livan, Mərakeş və Tunis </a:t>
            </a:r>
          </a:p>
          <a:p>
            <a:pPr algn="l" rtl="0"/>
            <a:r>
              <a:rPr lang="az" sz="1200" b="0" i="0" u="none" kern="1200" baseline="0">
                <a:solidFill>
                  <a:schemeClr val="tx1"/>
                </a:solidFill>
                <a:latin typeface="+mn-lt"/>
                <a:ea typeface="MS PGothic" pitchFamily="34" charset="-128"/>
                <a:cs typeface="ＭＳ Ｐゴシック" charset="0"/>
              </a:rPr>
              <a:t>Məqsədlər: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Qanunvericilik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İxtisaslaşmış xidmətlər, idarələrarası, eləcə də dövlət/özəl sektor əməkdaşlığı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Məhkəmə işçiləri üçün təlim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Beynəlxalq Əməkdaşlıq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Kibercinayətkarlıq və elektron sübutlar üzrə strateji prioritetlər</a:t>
            </a:r>
          </a:p>
          <a:p>
            <a:pPr marL="228600" indent="-228600" algn="l" rtl="0">
              <a:buAutoNum type="arabicPeriod"/>
            </a:pPr>
            <a:endParaRPr lang="az" sz="1200" kern="1200" dirty="0">
              <a:solidFill>
                <a:schemeClr val="tx1"/>
              </a:solidFill>
              <a:latin typeface="+mn-lt"/>
              <a:ea typeface="MS PGothic" pitchFamily="34" charset="-128"/>
              <a:cs typeface="ＭＳ Ｐゴシック" charset="0"/>
            </a:endParaRPr>
          </a:p>
          <a:p>
            <a:pPr marL="0" indent="0" algn="l" rtl="0">
              <a:buNone/>
            </a:pPr>
            <a:r>
              <a:rPr lang="az" sz="1200" b="1" i="0" u="none" kern="1200" baseline="0">
                <a:solidFill>
                  <a:schemeClr val="tx1"/>
                </a:solidFill>
                <a:latin typeface="+mn-lt"/>
                <a:ea typeface="MS PGothic" pitchFamily="34" charset="-128"/>
                <a:cs typeface="ＭＳ Ｐゴシック" charset="0"/>
              </a:rPr>
              <a:t>Cybercrime@Octopus </a:t>
            </a:r>
            <a:r>
              <a:rPr lang="az" sz="1200" b="0" i="0" u="none" kern="1200" baseline="0">
                <a:solidFill>
                  <a:schemeClr val="tx1"/>
                </a:solidFill>
                <a:latin typeface="+mn-lt"/>
                <a:ea typeface="MS PGothic" pitchFamily="34" charset="-128"/>
                <a:cs typeface="ＭＳ Ｐゴシック" charset="0"/>
              </a:rPr>
              <a:t>Avropa Şurasının dünya ölkələrinə Kibercinayətkarlıq haqqında Budapeşt konvensiyasını icra etməkdə, məlumatların qorunması və qanunun aliliyi üzrə zəmanətləri gücləndirməkdə yardım etmək məqsədi daşıyan, könüllü ianələrə əsaslanan layihəsidir.  </a:t>
            </a:r>
          </a:p>
          <a:p>
            <a:pPr marL="0" indent="0" algn="l" rtl="0">
              <a:buNone/>
            </a:pPr>
            <a:r>
              <a:rPr lang="az" sz="1200" b="0" i="0" u="none" kern="1200" baseline="0">
                <a:solidFill>
                  <a:schemeClr val="tx1"/>
                </a:solidFill>
                <a:latin typeface="+mn-lt"/>
                <a:ea typeface="MS PGothic" pitchFamily="34" charset="-128"/>
                <a:cs typeface="ＭＳ Ｐゴシック" charset="0"/>
              </a:rPr>
              <a:t>Aşağıdakı sahələrdə nəticələr gözlənilir: </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İldə bir dəfə "Octopus"  konfranslarının təşkilini təmin etmək</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Üzv tərkibi, funksiyaları və iclaslarının sayı artırılmış Kibercinayətkarlıq üzrə Konvensiya Komitəsinin işini birlikdə maliyyələşdirmək və dəstəkləmək</a:t>
            </a:r>
          </a:p>
          <a:p>
            <a:pPr marL="228600" indent="-228600" algn="l" rtl="0">
              <a:buAutoNum type="arabicPeriod"/>
            </a:pPr>
            <a:r>
              <a:rPr lang="az" sz="1200" b="0" i="0" u="none" kern="1200" baseline="0">
                <a:solidFill>
                  <a:schemeClr val="tx1"/>
                </a:solidFill>
                <a:latin typeface="+mn-lt"/>
                <a:ea typeface="MS PGothic" pitchFamily="34" charset="-128"/>
                <a:cs typeface="ＭＳ Ｐゴシック" charset="0"/>
              </a:rPr>
              <a:t>Budapeşt konvensiyasını, eləcə də məlumatların qorunması və uşaqların müdafiəsi haqqında əlaqədar sənədləri icra etməyə hazırlaşan ölkələrə məsləhətlər vermək və başqa yardım göstərmək. </a:t>
            </a:r>
          </a:p>
          <a:p>
            <a:pPr marL="0" indent="0" algn="l" rtl="0">
              <a:buNone/>
            </a:pPr>
            <a:r>
              <a:rPr lang="az" sz="1200" b="0" i="0" u="none" kern="1200" baseline="0">
                <a:solidFill>
                  <a:schemeClr val="tx1"/>
                </a:solidFill>
                <a:latin typeface="+mn-lt"/>
                <a:ea typeface="MS PGothic" pitchFamily="34" charset="-128"/>
                <a:cs typeface="ＭＳ Ｐゴシック" charset="0"/>
              </a:rPr>
              <a:t>Layihənin müddəti: 1 yanvar 2014 – 31 dekabr 2020.</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36</a:t>
            </a:fld>
            <a:endParaRPr lang="az"/>
          </a:p>
        </p:txBody>
      </p:sp>
    </p:spTree>
    <p:extLst>
      <p:ext uri="{BB962C8B-B14F-4D97-AF65-F5344CB8AC3E}">
        <p14:creationId xmlns:p14="http://schemas.microsoft.com/office/powerpoint/2010/main" val="3894966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Budapeşt Konvensiyasının 65 tərəfi var. Təlimçi izah edə bilər ki, Budapeşt konvensiyası 150-dən çox ölkəyə təsir etmişdir – belə ki, konvensiya çoxsaylı ölkələr üçün qanunvericilik bələdçisi kimi xidmət edir.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37</a:t>
            </a:fld>
            <a:endParaRPr lang="az"/>
          </a:p>
        </p:txBody>
      </p:sp>
    </p:spTree>
    <p:extLst>
      <p:ext uri="{BB962C8B-B14F-4D97-AF65-F5344CB8AC3E}">
        <p14:creationId xmlns:p14="http://schemas.microsoft.com/office/powerpoint/2010/main" val="2671635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Budapeşt Konvensiyasının 65 tərəfi var. Təlimçi izah edə bilər ki, Budapeşt konvensiyası 150-dən çox ölkəyə təsir etmişdir – belə ki, konvensiya çoxsaylı ölkələr üçün qanunvericilik bələdçisi kimi xidmət edir.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38</a:t>
            </a:fld>
            <a:endParaRPr lang="az"/>
          </a:p>
        </p:txBody>
      </p:sp>
    </p:spTree>
    <p:extLst>
      <p:ext uri="{BB962C8B-B14F-4D97-AF65-F5344CB8AC3E}">
        <p14:creationId xmlns:p14="http://schemas.microsoft.com/office/powerpoint/2010/main" val="7893842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Bu, sessiyanın dördüncü hissəsi üçün giriş slaydıdır. Təlimçi izah etməlidir ki, bu hissədə biz Budapeşt konvensiyası haqqında bir neçə mifə nəzər salacaq və onları aradan qaldırmağa çalışacağıq. </a:t>
            </a: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39</a:t>
            </a:fld>
            <a:endParaRPr lang="az" altLang="en-US"/>
          </a:p>
        </p:txBody>
      </p:sp>
    </p:spTree>
    <p:extLst>
      <p:ext uri="{BB962C8B-B14F-4D97-AF65-F5344CB8AC3E}">
        <p14:creationId xmlns:p14="http://schemas.microsoft.com/office/powerpoint/2010/main" val="3302448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baseline="0"/>
              <a:t>Bu slayd bu sessiyanın məqsədlərini təsvir edir. O, iştirakçıların slaydlardan nə gözləməli olduqlarını vurğulayır. İştirakçılara məqsədlərin nə dərəcədə həyata keçirildiyinin qiymətləndirilməsi məqsədilə sessiyanın sonunda bu slayda yenidən qayıdacağınız barədə məlumat verə bilərsiniz. </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4</a:t>
            </a:fld>
            <a:endParaRPr lang="az"/>
          </a:p>
        </p:txBody>
      </p:sp>
    </p:spTree>
    <p:extLst>
      <p:ext uri="{BB962C8B-B14F-4D97-AF65-F5344CB8AC3E}">
        <p14:creationId xmlns:p14="http://schemas.microsoft.com/office/powerpoint/2010/main" val="31598007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 haqqında miflərdən birinə işıq salır. Bu mif konvensiyanın regional və ya Avropa mərkəzli konvensiya olduğu haqqında mifdir. Təlimçi bu yanlış qənaəti ifşa etməzdən əvvəl neçə nümayəndənin bu qənaətdə olduğunu soruşmalıdır.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40</a:t>
            </a:fld>
            <a:endParaRPr lang="az" altLang="en-US"/>
          </a:p>
        </p:txBody>
      </p:sp>
    </p:spTree>
    <p:extLst>
      <p:ext uri="{BB962C8B-B14F-4D97-AF65-F5344CB8AC3E}">
        <p14:creationId xmlns:p14="http://schemas.microsoft.com/office/powerpoint/2010/main" val="18711390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Antarktika qitəsinin qırmızı ilə göstərildiyi dünya xəritəsini əks etdirir. Slaydın məqsədi Antarktikanın Budapeşt konvensiyasının tərəfinin olmadığı yeganə coğrafi rayon olduğunu vurğulamaqdır. Təlimçi bu slayddan Budapeşt Konvensiyasının Şimali Amerika, Cənubi Amerika, Afrika, Avropa, Asiya və Avstraliyada üzvləri olan sözün əsl mənasında qlobal konvensiya olduğunu vurğulamaq üçün istifadə edə bilər.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41</a:t>
            </a:fld>
            <a:endParaRPr lang="az" altLang="en-US"/>
          </a:p>
        </p:txBody>
      </p:sp>
    </p:spTree>
    <p:extLst>
      <p:ext uri="{BB962C8B-B14F-4D97-AF65-F5344CB8AC3E}">
        <p14:creationId xmlns:p14="http://schemas.microsoft.com/office/powerpoint/2010/main" val="26161332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Budapeşt konvensiyasına qoşulanların sayının tədricən necə artdığını nümayiş etdirir. Slaydda konvensiyaya qoşulmalar dövrlər üzrə dörd qrupa bölünür:</a:t>
            </a:r>
          </a:p>
          <a:p>
            <a:pPr marL="228600" indent="-228600" algn="l" rtl="0">
              <a:buAutoNum type="arabicPeriod"/>
            </a:pPr>
            <a:r>
              <a:rPr lang="az" b="0" i="0" u="none" baseline="0"/>
              <a:t>2001 – 2005 (mavi)</a:t>
            </a:r>
          </a:p>
          <a:p>
            <a:pPr marL="228600" indent="-228600" algn="l" rtl="0">
              <a:buAutoNum type="arabicPeriod"/>
            </a:pPr>
            <a:r>
              <a:rPr lang="az" b="0" i="0" u="none" baseline="0"/>
              <a:t>2006 – 2010 (sarı)</a:t>
            </a:r>
          </a:p>
          <a:p>
            <a:pPr marL="228600" indent="-228600" algn="l" rtl="0">
              <a:buAutoNum type="arabicPeriod"/>
            </a:pPr>
            <a:r>
              <a:rPr lang="az" b="0" i="0" u="none" baseline="0"/>
              <a:t>2011 – 2015 (yaşıl)</a:t>
            </a:r>
          </a:p>
          <a:p>
            <a:pPr marL="228600" indent="-228600" algn="l" rtl="0">
              <a:buAutoNum type="arabicPeriod"/>
            </a:pPr>
            <a:r>
              <a:rPr lang="az" b="0" i="0" u="none" baseline="0"/>
              <a:t>2016 – 2020  (qırmızı)</a:t>
            </a:r>
          </a:p>
          <a:p>
            <a:pPr marL="228600" indent="-228600" algn="l" rtl="0">
              <a:buAutoNum type="arabicPeriod"/>
            </a:pPr>
            <a:endParaRPr lang="az" dirty="0"/>
          </a:p>
          <a:p>
            <a:pPr marL="0" indent="0" algn="l" rtl="0">
              <a:buNone/>
            </a:pPr>
            <a:r>
              <a:rPr lang="az" b="0" i="0" u="none" baseline="0"/>
              <a:t>Animasiyalar hansı ölkənin Budapeşt konvensiyasına hansı dövrdə qoşulduğunu göstərir. Bu slayd Budapeşt konvensiyasına qoşulmaların sayının necə artdığını, xüsusilə də artımın bütün dünya üzrə baş verdiyini nümayiş etdirmək üçün istifadə edilə bilər.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42</a:t>
            </a:fld>
            <a:endParaRPr lang="az" altLang="en-US"/>
          </a:p>
        </p:txBody>
      </p:sp>
    </p:spTree>
    <p:extLst>
      <p:ext uri="{BB962C8B-B14F-4D97-AF65-F5344CB8AC3E}">
        <p14:creationId xmlns:p14="http://schemas.microsoft.com/office/powerpoint/2010/main" val="494359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Budapeşt konvensiyasının regional və ya Avropa mərkəzli sənəd olmadığını nümayiş etdirən əsas xüsusiyyətləri işıqlandırır. O, Budapeşt konvensiyasının qlobal sazişi olduğunu, konvensiyaya qoşulanların sayının artmağa davam etdiyini nümayiş etdirir.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Budapeşt konvensiyası üzrə danışıqların aparılması və onun formalaşdırılması üçün sərf edilən vaxtı (1996-cı ildən bəri), eləcə də ən azı yeni konvensiyada əhatə olunacaq olunacaq çoxsaylı məsələlər barədə fikirayrılıqlarını nəzərə alsaq, yeni sazişin formalaşması üçün 25-ildən az vaxt tələb olunması ehtimalı çox kiçikdir.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43</a:t>
            </a:fld>
            <a:endParaRPr lang="az"/>
          </a:p>
        </p:txBody>
      </p:sp>
    </p:spTree>
    <p:extLst>
      <p:ext uri="{BB962C8B-B14F-4D97-AF65-F5344CB8AC3E}">
        <p14:creationId xmlns:p14="http://schemas.microsoft.com/office/powerpoint/2010/main" val="2629250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 haqqında köhnəlmiş bir mifi işıqlandırır. Təlimçi bu yanlış qənaəti ifşa etməzdən əvvəl neçə nümayəndənin bu qənaətdə olduğunu soruşmalıdır.</a:t>
            </a: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44</a:t>
            </a:fld>
            <a:endParaRPr lang="az" altLang="en-US"/>
          </a:p>
        </p:txBody>
      </p:sp>
    </p:spTree>
    <p:extLst>
      <p:ext uri="{BB962C8B-B14F-4D97-AF65-F5344CB8AC3E}">
        <p14:creationId xmlns:p14="http://schemas.microsoft.com/office/powerpoint/2010/main" val="27679275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konvensiyasının KÖHNƏLMƏDİYİNİ nümayiş etdirir.  Budapeşt konvensiyasının layihəsi 2001-ci ildə hazırlanmış olsa da, onun mətni texnoloji baxımdan neytral dildə yazılıb. Bu isə onun yeni cinayətlərə və texnologiyada baş verən yeniliklərə problemsiz uyğunlaşmasına imkan verir. Bu, Budapeşt konvensiyasının 2001-ci ildə hazırlandığı tarixdən bu yana texnologiyada baş verən əsaslı inkişafa baxmayaraq, aktuallığını qoruyub saxlamasına imkan verən əsas xüsusiyyətlərindən biridir. Budapeşt konvensiyasının konvensiyada birmənalı olaraq əhatə olunmayan bir sıra cinayətlərə necə tətbiq edilə biləcəyini göstərmək məqsədilə bir sıra tövsiyə sənədləri nəşr edilmişdir. Bura həmçinin daxildir.</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Botnetlər</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Kimliyin oğurlanması </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DDOS hücumları</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Vacib əhəmiyyətli infrastruktura hücumlar</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Zərərli proqram </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Spam</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Seçkilərə müdaxilə </a:t>
            </a:r>
          </a:p>
          <a:p>
            <a:pPr marL="742950" lvl="0" indent="-457200" algn="just" rtl="0" eaLnBrk="1" hangingPunct="1">
              <a:buFont typeface="+mj-lt"/>
              <a:buAutoNum type="arabicPeriod"/>
              <a:defRPr/>
            </a:pPr>
            <a:r>
              <a:rPr lang="az" sz="1200" b="0" i="0" u="none" baseline="0">
                <a:latin typeface="Verdana" panose="020B0604030504040204" pitchFamily="34" charset="0"/>
                <a:ea typeface="Verdana" panose="020B0604030504040204" pitchFamily="34" charset="0"/>
                <a:cs typeface="Verdana" panose="020B0604030504040204" pitchFamily="34" charset="0"/>
              </a:rPr>
              <a:t>Terrorçuluq </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konvensiyanın mətni bu irəliləyişləri adekvat şəkildə əks etdirmək üçün yetərli olmadıqda, əlavə protokollar nəzərə alına bilər. Məsələn, Kibercinayətkarlıq haqqında Konvensiyanın kompüter sistemləri vasitəsilə törədilən irqçi və ksenofobiya xarakterli əməllərin kriminallaşdırılmasına dair Əlavə Protokolu imzalanmaq üçün açıq elan olunmuşdur. Bundan əlavə, əməkdaşlığın gücləndirilməsi ilə əlaqədar İkinci Əlavə Protokol (https://www.coe.int/en/web/cybercrime/t-cy-drafting-group) haqqında danışıqlar hazırda davam edir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konvensiyasının köhnəlmədiyi faktına ən yaxşı dəlalət edən gərək ki, onun İnformasiya texnologiyaları ilə törədilən cinayətlərə qarşı Ərəb konvensiyası, Kibertəhlükəsizlik və fərdi məlumatların qorunması haqqında Afrika İttifaqı konvensiyası daxil olmaqla, müxtəlif sazişlər üçün baza olaraq istifadə edilməyə davam etməsi faktıdır. Bundan əlavə, Budapeşt konvensiyası bütün dünyada ölkədaxili qanunlarının layihələrinin hazırlanması üçün bələdçi olaraq istifadə edilməyə davam edilir.</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45</a:t>
            </a:fld>
            <a:endParaRPr lang="az"/>
          </a:p>
        </p:txBody>
      </p:sp>
    </p:spTree>
    <p:extLst>
      <p:ext uri="{BB962C8B-B14F-4D97-AF65-F5344CB8AC3E}">
        <p14:creationId xmlns:p14="http://schemas.microsoft.com/office/powerpoint/2010/main" val="31443590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Budapeşt konvensiyası ölkələr tərəfindən ratifikasiya edilməyə davam edir, bu isə o deməkdir ki, bu konvensiya kibercinayətkarlıqla mübarizə sahəsində aparıcı qlobal sənəd olaraq qalmaqdadır.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Budapeşt konvensiyasının köhnəldiyi barədə arqument əsas etibarilə onun layihəsinin 2001-ci ildə hazırlanması faktına əsaslanır. Bununla belə, çoxsaylı ölkələrdə qüvvədə qalan və hələ də məqsədəuyğunluğunu qoruyan daha köhnə kibercinayətkarlıqla mübarizə haqqında qanunlar mövcuddur. Məsələn:</a:t>
            </a:r>
          </a:p>
          <a:p>
            <a:pPr marL="228600" indent="-228600" algn="l" rtl="0" eaLnBrk="1" hangingPunct="1">
              <a:spcBef>
                <a:spcPct val="0"/>
              </a:spcBef>
              <a:buFontTx/>
              <a:buAutoNum type="arabicPeriod"/>
            </a:pPr>
            <a:r>
              <a:rPr lang="az" b="0" i="0" u="none" baseline="0"/>
              <a:t>ABŞ-ın Kompüter dələduzluğu və istismar haqqında qanunu 1986-cı ildə qəbul edilib.</a:t>
            </a:r>
          </a:p>
          <a:p>
            <a:pPr marL="228600" indent="-228600" algn="l" rtl="0" eaLnBrk="1" hangingPunct="1">
              <a:spcBef>
                <a:spcPct val="0"/>
              </a:spcBef>
              <a:buFontTx/>
              <a:buAutoNum type="arabicPeriod"/>
            </a:pPr>
            <a:r>
              <a:rPr lang="az" b="0" i="0" u="none" baseline="0"/>
              <a:t>BK-nin Kompüterdən qanunsuz istifadə haqqında qanunu 1990-cı ildə qəbul edilib</a:t>
            </a:r>
          </a:p>
          <a:p>
            <a:pPr marL="228600" indent="-228600" algn="l" rtl="0" eaLnBrk="1" hangingPunct="1">
              <a:spcBef>
                <a:spcPct val="0"/>
              </a:spcBef>
              <a:buFontTx/>
              <a:buAutoNum type="arabicPeriod"/>
            </a:pPr>
            <a:r>
              <a:rPr lang="az" b="0" i="0" u="none" baseline="0"/>
              <a:t>Avstraliyanin Kibercinayətkarlıq haqqında qanunu 2001-cı ildə qəbul edilib</a:t>
            </a:r>
          </a:p>
          <a:p>
            <a:pPr marL="228600" indent="-228600" algn="l" rtl="0" eaLnBrk="1" hangingPunct="1">
              <a:spcBef>
                <a:spcPct val="0"/>
              </a:spcBef>
              <a:buFontTx/>
              <a:buAutoNum type="arabicPeriod"/>
            </a:pPr>
            <a:r>
              <a:rPr lang="az" b="0" i="0" u="none" baseline="0"/>
              <a:t>Fransanın Rəqəmsal iqtisadiyyatda məxfilik haqqında 2004-575 saylı qanunu</a:t>
            </a:r>
          </a:p>
          <a:p>
            <a:pPr marL="228600" indent="-228600" algn="l" rtl="0" eaLnBrk="1" hangingPunct="1">
              <a:spcBef>
                <a:spcPct val="0"/>
              </a:spcBef>
              <a:buFontTx/>
              <a:buAutoNum type="arabicPeriod"/>
            </a:pPr>
            <a:endParaRPr lang="az" dirty="0"/>
          </a:p>
          <a:p>
            <a:pPr marL="0" indent="0" algn="l" rtl="0" eaLnBrk="1" hangingPunct="1">
              <a:spcBef>
                <a:spcPct val="0"/>
              </a:spcBef>
              <a:buFontTx/>
              <a:buNone/>
            </a:pPr>
            <a:r>
              <a:rPr lang="az" b="0" i="0" u="none" baseline="0"/>
              <a:t>Kibercinayətkarlıq haqqında konvensiya və ya qanunvericiliyin mətni texnoloji baxımdan neytral qaldığı müddətcə o, uzun müddət məqsədəuyğunluğunu qoruyur.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46</a:t>
            </a:fld>
            <a:endParaRPr lang="az"/>
          </a:p>
        </p:txBody>
      </p:sp>
    </p:spTree>
    <p:extLst>
      <p:ext uri="{BB962C8B-B14F-4D97-AF65-F5344CB8AC3E}">
        <p14:creationId xmlns:p14="http://schemas.microsoft.com/office/powerpoint/2010/main" val="24928168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 haqqında, xüsusilə inkişaf etmiş etməkdə olan ölkələr arasında yayılmış, konvensiyanın kiçik bir qrup ölkə tərəfindən hazırlandığı barədə mifi işıqlandırır (müəyyən infrastruktur ölkələri). Təlimçi ekranın aşağısındakı sitatı oxuya və bunun Budapeşt Konvensiyası haqqında tez-tez verilən sual olduğunu izah edə bilər.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Təlimçi bu yanlış qənaəti ifşa etməzdən əvvəl neçə nümayəndənin bu qənaətdə olduğunu soruşmalıdır.</a:t>
            </a:r>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47</a:t>
            </a:fld>
            <a:endParaRPr lang="az" altLang="en-US"/>
          </a:p>
        </p:txBody>
      </p:sp>
    </p:spTree>
    <p:extLst>
      <p:ext uri="{BB962C8B-B14F-4D97-AF65-F5344CB8AC3E}">
        <p14:creationId xmlns:p14="http://schemas.microsoft.com/office/powerpoint/2010/main" val="19802228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nəyə görə müəyyən ölkələrin Budapeşt konvensiyasının ilkin formalaşdırılmasında öncüllük etdiyini izah edir.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2001-ci ildə çox sayda ölkə kibercinayətkarlığı prioritet hesab etmirdi. Bu əsas etibarilə həmin dövrdə bu ölkələrdə texnoloji irəliləyişin olmaması və ya məhdud xarakter daşıması ilə əlaqədardır.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Bundan əlavə, siyasət önhökm və strateji maraqların konvensiyaya qoşulmaqla əlaqədar dəyərləri, faydalılığı və ya milli maraqları geridə qoymaması vacibdir. Budapeşt konvensiyası bütün ölkələrə kibercinayətkarlıqla mübarizələrində və elektron sübutların mübadiləsi ilə əlaqədar böyük fayda təklif edir.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Nəhayət, kibercinayətkarlığın səbəb olduğu təhdidlər ərazi sərhədlərindən asılı olmayaraq eynilik təşkil edir. İnkişaf etməkdə olan və inkişaf etmiş ölkələrin qarşılaşdıqları təhlükələr arasında fərq yoxdur. Bu baxımdan Budapeşt konvensiyası inkişaf etmiş ölkələr qədər inkişaf etməkdə olan ölkələrin də problemlərini əhatə edir.</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48</a:t>
            </a:fld>
            <a:endParaRPr lang="az"/>
          </a:p>
        </p:txBody>
      </p:sp>
    </p:spTree>
    <p:extLst>
      <p:ext uri="{BB962C8B-B14F-4D97-AF65-F5344CB8AC3E}">
        <p14:creationId xmlns:p14="http://schemas.microsoft.com/office/powerpoint/2010/main" val="31934340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Budapeşt konvensiyası bir qrup inkişaf etmiş ölkə tərəfindən hazırlanan və daha sonra çoxsaylı inkişaf etməkdə olan ölkənin qoşulduğu yeganə saziş deyil. Slaydda sıralananlar kimi, bir çox saziş bir qrup ölkə tərəfindən hazırlanmı və sonradan qlobal saziş olaraq qəbul edilmişdir. Budapeşt konvensiyası bu sazişlərdən fərqlənmir.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49</a:t>
            </a:fld>
            <a:endParaRPr lang="az"/>
          </a:p>
        </p:txBody>
      </p:sp>
    </p:spTree>
    <p:extLst>
      <p:ext uri="{BB962C8B-B14F-4D97-AF65-F5344CB8AC3E}">
        <p14:creationId xmlns:p14="http://schemas.microsoft.com/office/powerpoint/2010/main" val="1287490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baseline="0"/>
              <a:t>Bu, sessiyanın birinci hissəsi üçün giriş slaydıdır. Təlimçi bu hissənin Budapeşt Konvensiyasının tətbiq və əhatə dairəsindən bəhs edəcəyini izah etməlidir. O, xüsusilə, Budapeşt konvensiyasının üç sütununu əks etdirir –dəqiq desək, maddi hüquq, prosessual hüquq və beynəlxalq əməkdaşlığın icmalını verir. O həmçinin Budapeşt Konvensiyasının tərəfləri, konvensiyanın imzalayan ölkələrin sayı və qoşulmağa dəvət edilənlərin sayı barədə statistikanı təmin edir. Bu hissə eyni zamanda Avropa Şurasının yanaşmasının və hazırda davam etməkdə olan müxətlif potensialın yüksəldilməsi layihələrinin icmalını təmin edir. </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5</a:t>
            </a:fld>
            <a:endParaRPr lang="az"/>
          </a:p>
        </p:txBody>
      </p:sp>
    </p:spTree>
    <p:extLst>
      <p:ext uri="{BB962C8B-B14F-4D97-AF65-F5344CB8AC3E}">
        <p14:creationId xmlns:p14="http://schemas.microsoft.com/office/powerpoint/2010/main" val="30979658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Hazırda qlobal səviyyədə qəbul edilmiş, lakin seçmə ölkələr tərəfindən hazırlanmış sazişlərə nümunələr Təlimçi izah edə bilər ki, hələ 1944-cü ildə imzalanan Çikaqo konvensiyası yalnız 52 dövlətin iştirak etdiyi layihənin hazırlanması və danışıqlar prosesinə əsaslanırdı. Bəli, hazırda 193 iştirakçısı var. Təlimçi bu nümunədən hər bir konvensiyanı öz keyfiyyətləri və milli maraqlar zəminində nəzərdən keçirməyin əhəmiyyətini nümayiş etdirmək üçün istifadə elə bilər.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50</a:t>
            </a:fld>
            <a:endParaRPr lang="az"/>
          </a:p>
        </p:txBody>
      </p:sp>
    </p:spTree>
    <p:extLst>
      <p:ext uri="{BB962C8B-B14F-4D97-AF65-F5344CB8AC3E}">
        <p14:creationId xmlns:p14="http://schemas.microsoft.com/office/powerpoint/2010/main" val="38590703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xüsusilə inkişaf etməkdə olan ölkələr arasında yayılmış Budapeşt konvensiyasının yalnız inkişaf etmiş və ya infrastruktur ölkələrinin xeyrinə olduğu barədə mifi işıqlandırır. Təlimçi bu yanlış qənaəti ifşa etməzdən əvvəl neçə nümayəndənin bu qənaətdə olduğunu soruşmalıdır.</a:t>
            </a:r>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51</a:t>
            </a:fld>
            <a:endParaRPr lang="az" altLang="en-US"/>
          </a:p>
        </p:txBody>
      </p:sp>
    </p:spTree>
    <p:extLst>
      <p:ext uri="{BB962C8B-B14F-4D97-AF65-F5344CB8AC3E}">
        <p14:creationId xmlns:p14="http://schemas.microsoft.com/office/powerpoint/2010/main" val="3520148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Budapeşt konvensiyası və ya başqa məcburedici hüquqi qüvvəyə malik ikitərəfli və çoxtərəfli qarşılıqlı yardım sazişi mövcud olmadıqda, elektron sübutlar haqda sorğular inkişaf etməkdə olan ölkələrdən inkişaf etmiş ölkələrə hər zaman daxil olmur.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Budapeşt konvensiyası inkişaf etməkdə olan ölkələr üçün daha böyük üstünlük təmin edir. Konvensiya belə ölkələr üçün inkişaf etmiş/infrastruktur ölkələrinə (belə ölkələrin isə demək olar ki, hamısı Budapeşt konvensiyanın üzvləridir) məcburedici hüquqi qüvvəyə malik sorğular göndərmək imkanı açır. Bu inkişaf etməkdə olan ölkələrə Budapeşt konvensiyasına üzvlükdən əsaslı fayda əldə etmək imkanı verir.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Bundan əlavə, Budapeşt konvensiyası göndərilən sorğunu cinayət siyasi cinayət və ya siyasi cinayətlə əlaqədar cinayət hesab edildiyi halda rədd etməyə icazə verir. İnkişaf etməkdə olan ölkələr adətən sorğuların rədd edilməsində daha böyük sərbəstliyə malik olurlar. Belə ki, çoxsaylı inkişaf etməkdə olan ölkələrdə siyasi cinayətin əhatə dairəsi daha genişdir.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52</a:t>
            </a:fld>
            <a:endParaRPr lang="az"/>
          </a:p>
        </p:txBody>
      </p:sp>
    </p:spTree>
    <p:extLst>
      <p:ext uri="{BB962C8B-B14F-4D97-AF65-F5344CB8AC3E}">
        <p14:creationId xmlns:p14="http://schemas.microsoft.com/office/powerpoint/2010/main" val="25862170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İnkişaf etməkdə olan ölkələrin Budapeşt konvensiyasından faydalanmaq imkanlarından biri ABŞ xidmət provayderlərindən xüsusilə verilənlərin operativ mühafizəsi ilə əlaqədar yardım istəyə bilmələri və Budapeşt konvensiyasının 18-ci maddəsinin 1-ci bəndinin b yarımbəndinin icrası vasitəsilə ABŞ xidmət provayderlərinə abunəçi haqqında məlumatların təqdim edilməsi barədə birbaşa sorğu göndərə bilmələridir. Bu inkişaf etməkdə olan ölkələrə əsas sübutları Budapeşt konvensiyasının tərəfi olmadan mümkün olmayacaq qədər operativ surətdə əldə etməyə və onun mühafizəsini təmin etməyə imkan verir. </a:t>
            </a:r>
          </a:p>
          <a:p>
            <a:pPr marL="0" indent="0" algn="l" rtl="0" eaLnBrk="1" hangingPunct="1">
              <a:spcBef>
                <a:spcPct val="0"/>
              </a:spcBef>
              <a:buFontTx/>
              <a:buNone/>
            </a:pPr>
            <a:r>
              <a:rPr lang="az" b="0" i="0" u="none" baseline="0"/>
              <a:t>Bu üstünlük Konvensiya Komitəsinin hesabatında (https://rm.coe.int/t-cy-2020-16-bc-benefits-rep-provisional/16809ef6ac) da vurğulanmışdır.</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Qeyd etmək vacibdir ki, xidmət provayderləri Budapeşt konvensiyasının tərəflərindən aldıqları sorğulara əməl etməyə və onlara cavab verməyə daha çox meylli olurlar, çünki sorğu edən ölkələrin müvafiq zəmanətlərə və beynəlxalq qabaqcıl təcrübəyə əsaslanan qanunvericiliyə malik olduğundan əmin olurlar.</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53</a:t>
            </a:fld>
            <a:endParaRPr lang="az"/>
          </a:p>
        </p:txBody>
      </p:sp>
    </p:spTree>
    <p:extLst>
      <p:ext uri="{BB962C8B-B14F-4D97-AF65-F5344CB8AC3E}">
        <p14:creationId xmlns:p14="http://schemas.microsoft.com/office/powerpoint/2010/main" val="17892326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indent="0" algn="l" rtl="0" eaLnBrk="1" hangingPunct="1">
              <a:spcBef>
                <a:spcPct val="0"/>
              </a:spcBef>
              <a:buFontTx/>
              <a:buNone/>
            </a:pPr>
            <a:r>
              <a:rPr lang="az" b="0" i="0" u="none" baseline="0"/>
              <a:t>Bu slayd 2019-cu ilin 1-ci yarısında Facebook-un digər ölkələrlə müqayisədə Budapeşt konvensiyasının tərəfi olan ölkələrin məlumat sorğularına necə cavab verdiyini göstərir. Soldakı sütun Facebook -un Budapeşt konvensiyasının tərəflərinə, sağ tərəfdəki sütun isə onun Budapeşt konvensiyasının tərəfi olmayan ölkələrə verdiyi cavabı nümayiş etdirir.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Təlimçi nümayiş etdirə bilər ki, 2019-cu ilin 1-ci yarısında, Budapeşt konvensiyasının tərəfləri Facebook-a </a:t>
            </a:r>
            <a:r>
              <a:rPr lang="az" sz="1800" b="0" i="0" u="none" strike="noStrike" baseline="0">
                <a:solidFill>
                  <a:srgbClr val="000000"/>
                </a:solidFill>
                <a:effectLst/>
                <a:latin typeface="Calibri" panose="020F0502020204030204" pitchFamily="34" charset="0"/>
              </a:rPr>
              <a:t>94320 </a:t>
            </a:r>
            <a:r>
              <a:rPr lang="az" b="0" i="0" u="none" baseline="0"/>
              <a:t> məlumat sorğusu yönəltmişlər. Facebook </a:t>
            </a:r>
            <a:r>
              <a:rPr lang="az" sz="1800" b="0" i="0" u="none" strike="noStrike" baseline="0">
                <a:solidFill>
                  <a:srgbClr val="000000"/>
                </a:solidFill>
                <a:effectLst/>
                <a:latin typeface="Calibri" panose="020F0502020204030204" pitchFamily="34" charset="0"/>
              </a:rPr>
              <a:t>74752</a:t>
            </a:r>
            <a:r>
              <a:rPr lang="az" sz="1800" b="0" i="0" u="none" baseline="0"/>
              <a:t> </a:t>
            </a:r>
            <a:r>
              <a:rPr lang="az" b="0" i="0" u="none" baseline="0"/>
              <a:t> sorğunun cavabında ən azı müəyyən verilənləri təqdim etmişdir (təqribən 79%).</a:t>
            </a:r>
          </a:p>
          <a:p>
            <a:pPr marL="0" indent="0" algn="l" rtl="0" eaLnBrk="1" hangingPunct="1">
              <a:spcBef>
                <a:spcPct val="0"/>
              </a:spcBef>
              <a:buFontTx/>
              <a:buNone/>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Bunun əksinə, 2019-cu ilin 1-ci yarısında başqa ölkələr (Budapeşt Konvensiyasının tərəfi olmayan) Facebook-a </a:t>
            </a:r>
            <a:r>
              <a:rPr lang="az" sz="1800" b="0" i="0" u="none" strike="noStrike" baseline="0">
                <a:solidFill>
                  <a:srgbClr val="000000"/>
                </a:solidFill>
                <a:effectLst/>
                <a:latin typeface="Calibri" panose="020F0502020204030204" pitchFamily="34" charset="0"/>
              </a:rPr>
              <a:t>35657 </a:t>
            </a:r>
            <a:r>
              <a:rPr lang="az" b="0" i="0" u="none" baseline="0"/>
              <a:t> məlumat sorğusu yönəltmişlər. Facebook </a:t>
            </a:r>
            <a:r>
              <a:rPr lang="az" sz="1800" b="0" i="0" u="none" strike="noStrike" baseline="0">
                <a:solidFill>
                  <a:srgbClr val="000000"/>
                </a:solidFill>
                <a:effectLst/>
                <a:latin typeface="Calibri" panose="020F0502020204030204" pitchFamily="34" charset="0"/>
              </a:rPr>
              <a:t>20622</a:t>
            </a:r>
            <a:r>
              <a:rPr lang="az" sz="1800" b="0" i="0" u="none" baseline="0"/>
              <a:t> </a:t>
            </a:r>
            <a:r>
              <a:rPr lang="az" b="0" i="0" u="none" baseline="0"/>
              <a:t> sorğunun cavabında ən azı müəyyən verilənləri təqdim etmişdir (təqribən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Bundan Budapeşt konvensiyasına qoşulmağın təsirini, eləcə də bunun infrastruktur ölkəsi olmayan ölkələrə infrastruktur ölkələrində yerləşən xidmət provayderlərindən verilənlərin sorğu edilməsində necə yardım edə biləcəyini nümayiş etdirmək məqsədilə istifadə edilə bilər.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54</a:t>
            </a:fld>
            <a:endParaRPr lang="az"/>
          </a:p>
        </p:txBody>
      </p:sp>
    </p:spTree>
    <p:extLst>
      <p:ext uri="{BB962C8B-B14F-4D97-AF65-F5344CB8AC3E}">
        <p14:creationId xmlns:p14="http://schemas.microsoft.com/office/powerpoint/2010/main" val="20413338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indent="0" algn="l" rtl="0" eaLnBrk="1" hangingPunct="1">
              <a:spcBef>
                <a:spcPct val="0"/>
              </a:spcBef>
              <a:buFontTx/>
              <a:buNone/>
            </a:pPr>
            <a:r>
              <a:rPr lang="az" b="0" i="0" u="none" baseline="0"/>
              <a:t>Bu slayd 2019-cu ilin 2-ci yarısında Facebook-un digər ölkələrlə müqayisədə Budapeşt konvensiyasının tərəfi olan ölkələrin məlumat sorğularına necə cavab verdiyini göstərir. Soldakı sütun Facebook -un Budapeşt konvensiyasının tərəflərinə, sağ tərəfdəki sütun isə onun Budapeşt konvensiyasının tərəfi olmayan ölkələrə verdiyi cavabı nümayiş etdirir.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Təlimçi nümayiş etdirə bilər ki, 2019-cu ilin 2-ci yarısında, Budapeşt konvensiyasının tərəfləri Facebook-a </a:t>
            </a:r>
            <a:r>
              <a:rPr lang="az" sz="1800" b="0" i="0" u="none" strike="noStrike" baseline="0">
                <a:solidFill>
                  <a:srgbClr val="000000"/>
                </a:solidFill>
                <a:effectLst/>
                <a:latin typeface="Calibri" panose="020F0502020204030204" pitchFamily="34" charset="0"/>
              </a:rPr>
              <a:t>99440 </a:t>
            </a:r>
            <a:r>
              <a:rPr lang="az" b="0" i="0" u="none" baseline="0"/>
              <a:t> məlumat sorğusu yönəltmişlər. Facebook </a:t>
            </a:r>
            <a:r>
              <a:rPr lang="az" sz="1800" b="0" i="0" u="none" strike="noStrike" baseline="0">
                <a:solidFill>
                  <a:srgbClr val="000000"/>
                </a:solidFill>
                <a:effectLst/>
                <a:latin typeface="Calibri" panose="020F0502020204030204" pitchFamily="34" charset="0"/>
              </a:rPr>
              <a:t>80541</a:t>
            </a:r>
            <a:r>
              <a:rPr lang="az" sz="1800" b="0" i="0" u="none" baseline="0"/>
              <a:t> </a:t>
            </a:r>
            <a:r>
              <a:rPr lang="az" b="0" i="0" u="none" baseline="0"/>
              <a:t> sorğunun cavabında ən azı müəyyən verilənləri təqdim etmişdir (təqribən 81%).</a:t>
            </a:r>
          </a:p>
          <a:p>
            <a:pPr marL="0" indent="0" algn="l" rtl="0" eaLnBrk="1" hangingPunct="1">
              <a:spcBef>
                <a:spcPct val="0"/>
              </a:spcBef>
              <a:buFontTx/>
              <a:buNone/>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Bunun əksinə, 2019-cu ilin 2-ci yarısında başqa ölkələr (Budapeşt Konvensiyasının tərəfi olmayan) Facebook-a </a:t>
            </a:r>
            <a:r>
              <a:rPr lang="az" sz="1800" b="0" i="0" u="none" strike="noStrike" baseline="0">
                <a:solidFill>
                  <a:srgbClr val="000000"/>
                </a:solidFill>
                <a:effectLst/>
                <a:latin typeface="Calibri" panose="020F0502020204030204" pitchFamily="34" charset="0"/>
              </a:rPr>
              <a:t>41435 </a:t>
            </a:r>
            <a:r>
              <a:rPr lang="az" b="0" i="0" u="none" baseline="0"/>
              <a:t> məlumat sorğusu yönəltmişlər. Facebook </a:t>
            </a:r>
            <a:r>
              <a:rPr lang="az" sz="1800" b="0" i="0" u="none" strike="noStrike" baseline="0">
                <a:solidFill>
                  <a:srgbClr val="000000"/>
                </a:solidFill>
                <a:effectLst/>
                <a:latin typeface="Calibri" panose="020F0502020204030204" pitchFamily="34" charset="0"/>
              </a:rPr>
              <a:t>24272</a:t>
            </a:r>
            <a:r>
              <a:rPr lang="az" sz="1800" b="0" i="0" u="none" baseline="0"/>
              <a:t> </a:t>
            </a:r>
            <a:r>
              <a:rPr lang="az" b="0" i="0" u="none" baseline="0"/>
              <a:t> sorğunun cavabında ən azı müəyyən verilənləri təqdim etmişdir (təqribən 58%).</a:t>
            </a:r>
          </a:p>
          <a:p>
            <a:pPr marL="0" marR="0" lvl="0" indent="0" algn="l" defTabSz="457200" rtl="0" eaLnBrk="1" fontAlgn="base" latinLnBrk="0" hangingPunct="1">
              <a:lnSpc>
                <a:spcPct val="100000"/>
              </a:lnSpc>
              <a:spcBef>
                <a:spcPct val="0"/>
              </a:spcBef>
              <a:spcAft>
                <a:spcPct val="0"/>
              </a:spcAft>
              <a:buClrTx/>
              <a:buSzTx/>
              <a:buFontTx/>
              <a:buNone/>
              <a:tabLst/>
              <a:defRPr/>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Bundan Budapeşt konvensiyasına qoşulmağın təsirini, eləcə də bunun infrastruktur ölkəsi olmayan ölkələrə infrastruktur ölkələrində yerləşən xidmət provayderlərindən verilənlərin sorğu edilməsində necə yardım edə biləcəyini nümayiş etdirmək məqsədilə istifadə edilə bilər.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55</a:t>
            </a:fld>
            <a:endParaRPr lang="az"/>
          </a:p>
        </p:txBody>
      </p:sp>
    </p:spTree>
    <p:extLst>
      <p:ext uri="{BB962C8B-B14F-4D97-AF65-F5344CB8AC3E}">
        <p14:creationId xmlns:p14="http://schemas.microsoft.com/office/powerpoint/2010/main" val="37412735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2019-cu ilin 1-ci yarısında Twitter-in digər ölkələrlə müqayisədə Budapeşt konvensiyasının tərəfi olan ölkələrin məlumat sorğularına necə cavab verdiyini göstərir. Soldakı sütun Twitter-in Budapeşt konvensiyasının tərəflərinə, sağ tərəfdəki sütun isə onun Budapeşt konvensiyasının tərəfi olmayan ölkələrə verdiyi cavabı nümayiş etdirir.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Təlimçi nümayiş etdirə bilər ki, 2019-cu ilin 1-ci yarısında, Budapeşt konvensiyasının tərəfləri Twitter-ə </a:t>
            </a:r>
            <a:r>
              <a:rPr lang="az" sz="1800" b="0" i="0" u="none" strike="noStrike" baseline="0">
                <a:solidFill>
                  <a:srgbClr val="000000"/>
                </a:solidFill>
                <a:effectLst/>
                <a:latin typeface="Calibri" panose="020F0502020204030204" pitchFamily="34" charset="0"/>
              </a:rPr>
              <a:t>6450 </a:t>
            </a:r>
            <a:r>
              <a:rPr lang="az" b="0" i="0" u="none" baseline="0"/>
              <a:t> məlumat sorğusu yönəltmişlər. Twitter </a:t>
            </a:r>
            <a:r>
              <a:rPr lang="az" sz="1800" b="0" i="0" u="none" strike="noStrike" baseline="0">
                <a:solidFill>
                  <a:srgbClr val="000000"/>
                </a:solidFill>
                <a:effectLst/>
                <a:latin typeface="Calibri" panose="020F0502020204030204" pitchFamily="34" charset="0"/>
              </a:rPr>
              <a:t>3372</a:t>
            </a:r>
            <a:r>
              <a:rPr lang="az" sz="1800" b="0" i="0" u="none" baseline="0"/>
              <a:t> </a:t>
            </a:r>
            <a:r>
              <a:rPr lang="az" b="0" i="0" u="none" baseline="0"/>
              <a:t> sorğunun cavabında ən azı müəyyən verilənləri təqdim etmişdir (təqribən 52%).</a:t>
            </a:r>
          </a:p>
          <a:p>
            <a:pPr marL="0" indent="0" algn="l" rtl="0" eaLnBrk="1" hangingPunct="1">
              <a:spcBef>
                <a:spcPct val="0"/>
              </a:spcBef>
              <a:buFontTx/>
              <a:buNone/>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Bunun əksinə, 2019-cu ilin 1-ci yarısında başqa ölkələr (Budapeşt Konvensiyasının tərəfi olmayan) Twitter-ə </a:t>
            </a:r>
            <a:r>
              <a:rPr lang="az" sz="1800" b="0" i="0" u="none" strike="noStrike" baseline="0">
                <a:solidFill>
                  <a:srgbClr val="000000"/>
                </a:solidFill>
                <a:effectLst/>
                <a:latin typeface="Calibri" panose="020F0502020204030204" pitchFamily="34" charset="0"/>
              </a:rPr>
              <a:t>850 </a:t>
            </a:r>
            <a:r>
              <a:rPr lang="az" b="0" i="0" u="none" baseline="0"/>
              <a:t> məlumat sorğusu yönəltmişlər. Twitter </a:t>
            </a:r>
            <a:r>
              <a:rPr lang="az" sz="1800" b="0" i="0" u="none" strike="noStrike" baseline="0">
                <a:solidFill>
                  <a:srgbClr val="000000"/>
                </a:solidFill>
                <a:effectLst/>
                <a:latin typeface="Calibri" panose="020F0502020204030204" pitchFamily="34" charset="0"/>
              </a:rPr>
              <a:t>83</a:t>
            </a:r>
            <a:r>
              <a:rPr lang="az" sz="1800" b="0" i="0" u="none" baseline="0"/>
              <a:t> </a:t>
            </a:r>
            <a:r>
              <a:rPr lang="az" b="0" i="0" u="none" baseline="0"/>
              <a:t> sorğunun cavabında ən azı müəyyən verilənləri təqdim etmişdir (təqribən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Bundan Budapeşt konvensiyasına qoşulmağın təsirini, eləcə də bunun infrastruktur ölkəsi olmayan ölkələrə infrastruktur ölkələrində yerləşən xidmət provayderlərindən verilənlərin sorğu edilməsində necə yardım edə biləcəyini nümayiş etdirmək məqsədilə istifadə edilə bilər.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56</a:t>
            </a:fld>
            <a:endParaRPr lang="az"/>
          </a:p>
        </p:txBody>
      </p:sp>
    </p:spTree>
    <p:extLst>
      <p:ext uri="{BB962C8B-B14F-4D97-AF65-F5344CB8AC3E}">
        <p14:creationId xmlns:p14="http://schemas.microsoft.com/office/powerpoint/2010/main" val="25308060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2019-cu ilin 2-ci yarısında Twitter-in digər ölkələrlə müqayisədə Budapeşt konvensiyasının tərəfi olan ölkələrin məlumat sorğularına necə cavab verdiyini göstərir. Soldakı sütun Twitter-in Budapeşt konvensiyasının tərəflərinə, sağ tərəfdəki sütun isə onun Budapeşt konvensiyasının tərəfi olmayan ölkələrə verdiyi cavabı nümayiş etdirir.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Təlimçi nümayiş etdirə bilər ki, 2019-cu ilin 2-ci yarısında, Budapeşt konvensiyasının tərəfləri Twitter-ə </a:t>
            </a:r>
            <a:r>
              <a:rPr lang="az" sz="1800" b="0" i="0" u="none" strike="noStrike" baseline="0">
                <a:solidFill>
                  <a:srgbClr val="000000"/>
                </a:solidFill>
                <a:effectLst/>
                <a:latin typeface="Calibri" panose="020F0502020204030204" pitchFamily="34" charset="0"/>
              </a:rPr>
              <a:t>7194 </a:t>
            </a:r>
            <a:r>
              <a:rPr lang="az" b="0" i="0" u="none" baseline="0"/>
              <a:t> məlumat sorğusu yönəltmişlər. Twitter </a:t>
            </a:r>
            <a:r>
              <a:rPr lang="az" sz="1800" b="0" i="0" u="none" strike="noStrike" baseline="0">
                <a:solidFill>
                  <a:srgbClr val="000000"/>
                </a:solidFill>
                <a:effectLst/>
                <a:latin typeface="Calibri" panose="020F0502020204030204" pitchFamily="34" charset="0"/>
              </a:rPr>
              <a:t>3392</a:t>
            </a:r>
            <a:r>
              <a:rPr lang="az" sz="1800" b="0" i="0" u="none" baseline="0"/>
              <a:t> </a:t>
            </a:r>
            <a:r>
              <a:rPr lang="az" b="0" i="0" u="none" baseline="0"/>
              <a:t> sorğunun cavabında ən azı müəyyən verilənləri təqdim etmişdir (təqribən 47%).</a:t>
            </a:r>
          </a:p>
          <a:p>
            <a:pPr marL="0" indent="0" algn="l" rtl="0" eaLnBrk="1" hangingPunct="1">
              <a:spcBef>
                <a:spcPct val="0"/>
              </a:spcBef>
              <a:buFontTx/>
              <a:buNone/>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Bunun əksinə, 2019-cu ilin 2-ci yarısında başqa ölkələr (Budapeşt Konvensiyasının tərəfi olmayan) Twitter-ə </a:t>
            </a:r>
            <a:r>
              <a:rPr lang="az" sz="1800" b="0" i="0" u="none" strike="noStrike" baseline="0">
                <a:solidFill>
                  <a:srgbClr val="000000"/>
                </a:solidFill>
                <a:effectLst/>
                <a:latin typeface="Calibri" panose="020F0502020204030204" pitchFamily="34" charset="0"/>
              </a:rPr>
              <a:t>1644 </a:t>
            </a:r>
            <a:r>
              <a:rPr lang="az" b="0" i="0" u="none" baseline="0"/>
              <a:t> məlumat sorğusu yönəltmişlər. Twitter </a:t>
            </a:r>
            <a:r>
              <a:rPr lang="az" sz="1800" b="0" i="0" u="none" strike="noStrike" baseline="0">
                <a:solidFill>
                  <a:srgbClr val="000000"/>
                </a:solidFill>
                <a:effectLst/>
                <a:latin typeface="Calibri" panose="020F0502020204030204" pitchFamily="34" charset="0"/>
              </a:rPr>
              <a:t>175</a:t>
            </a:r>
            <a:r>
              <a:rPr lang="az" sz="1800" b="0" i="0" u="none" baseline="0"/>
              <a:t> </a:t>
            </a:r>
            <a:r>
              <a:rPr lang="az" b="0" i="0" u="none" baseline="0"/>
              <a:t> sorğunun cavabında ən azı müəyyən verilənləri təqdim etmişdir (təqribən 10%).</a:t>
            </a:r>
          </a:p>
          <a:p>
            <a:pPr marL="0" marR="0" lvl="0" indent="0" algn="l" defTabSz="457200" rtl="0" eaLnBrk="1" fontAlgn="base" latinLnBrk="0" hangingPunct="1">
              <a:lnSpc>
                <a:spcPct val="100000"/>
              </a:lnSpc>
              <a:spcBef>
                <a:spcPct val="0"/>
              </a:spcBef>
              <a:spcAft>
                <a:spcPct val="0"/>
              </a:spcAft>
              <a:buClrTx/>
              <a:buSzTx/>
              <a:buFontTx/>
              <a:buNone/>
              <a:tabLst/>
              <a:defRPr/>
            </a:pPr>
            <a:endParaRPr lang="az" dirty="0"/>
          </a:p>
          <a:p>
            <a:pPr marL="0" marR="0" lvl="0" indent="0" algn="l" defTabSz="457200" rtl="0" eaLnBrk="1" fontAlgn="base" latinLnBrk="0" hangingPunct="1">
              <a:lnSpc>
                <a:spcPct val="100000"/>
              </a:lnSpc>
              <a:spcBef>
                <a:spcPct val="0"/>
              </a:spcBef>
              <a:spcAft>
                <a:spcPct val="0"/>
              </a:spcAft>
              <a:buClrTx/>
              <a:buSzTx/>
              <a:buFontTx/>
              <a:buNone/>
              <a:tabLst/>
              <a:defRPr/>
            </a:pPr>
            <a:r>
              <a:rPr lang="az" b="0" i="0" u="none" baseline="0"/>
              <a:t>Bundan Budapeşt konvensiyasına qoşulmağın təsirini, eləcə də bunun infrastruktur ölkəsi olmayan ölkələrə infrastruktur ölkələrində yerləşən xidmət provayderlərindən verilənlərin sorğu edilməsində necə yardım edə biləcəyini nümayiş etdirmək məqsədilə istifadə edilə bilər.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57</a:t>
            </a:fld>
            <a:endParaRPr lang="az"/>
          </a:p>
        </p:txBody>
      </p:sp>
    </p:spTree>
    <p:extLst>
      <p:ext uri="{BB962C8B-B14F-4D97-AF65-F5344CB8AC3E}">
        <p14:creationId xmlns:p14="http://schemas.microsoft.com/office/powerpoint/2010/main" val="1734610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 haqqında onun istənilən ölkədə verilənlərə məhdudiyyətsiz avtomatik və maneəsiz çıxışı təmin etdiyinə dair mifi işıqlandırır. Təlimçi bu yanlış qənaəti ifşa etməzdən əvvəl neçə nümayəndənin bu qənaətdə olduğunu soruşmalıdır.</a:t>
            </a:r>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58</a:t>
            </a:fld>
            <a:endParaRPr lang="az" altLang="en-US"/>
          </a:p>
        </p:txBody>
      </p:sp>
    </p:spTree>
    <p:extLst>
      <p:ext uri="{BB962C8B-B14F-4D97-AF65-F5344CB8AC3E}">
        <p14:creationId xmlns:p14="http://schemas.microsoft.com/office/powerpoint/2010/main" val="5941981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Cinayət işləri çərçivəsində qarşılıqlı yardımla əlaqədar hər hansı başqa saziş kimi, Budapeşt konvensiyası yerli verilənlərə məhdudiyyətsiz çıxış təmin etmir. Faktiki olaraq o, yuxarıdakı slaydda göstərilən kimi verilənlərin təqdim edilməsindən imtina üçün bir sıra əsaslar təmin edir. Bu isə ölkənin Budapeşt konvensiyası çərçivəsində alınmış hər hansı sorğunun rədd etməsinə əsas verir. Budapeşt konvensiyası bu sahədə mövcud olan digər sazişlərdən fərqlənmir.</a:t>
            </a:r>
          </a:p>
          <a:p>
            <a:pPr marL="0" indent="0" algn="l" rtl="0" eaLnBrk="1" hangingPunct="1">
              <a:spcBef>
                <a:spcPct val="0"/>
              </a:spcBef>
              <a:buFontTx/>
              <a:buNone/>
            </a:pPr>
            <a:r>
              <a:rPr lang="az" b="0" i="0" u="none" baseline="0"/>
              <a:t>Təlimçi həmçinin Budapeşt konvensiyasının tərəfə başqa yurisdiksiyadakı verilənlərə sorğu göndərmədən çıxış əldə etmək hüququnu təmin edən 32-ci maddəsinin tətbiq dairəsinə toxunmaq istəyə bilər. Təlimçi bu müddəanın ictimaiyyət üçün açıq olan verilənlərlə və ya yalnız tərəfin verilənləri qanun çərçivəsində açıqlamaq səlahiyyəti olan şəxsin könüllü və qanuni razılığını aldığı vəziyyətlərlə məhdudlaşdığını vurğulamalıdır.  </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59</a:t>
            </a:fld>
            <a:endParaRPr lang="az"/>
          </a:p>
        </p:txBody>
      </p:sp>
    </p:spTree>
    <p:extLst>
      <p:ext uri="{BB962C8B-B14F-4D97-AF65-F5344CB8AC3E}">
        <p14:creationId xmlns:p14="http://schemas.microsoft.com/office/powerpoint/2010/main" val="236630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üç sütununu əks etdirir –dəqiq desək, maddi hüquq, prosessual hüquq və beynəlxalq əməkdaşlıq. Növbəti slaydlar hər bir sütunu işıqlandıracaq.</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a:t>
            </a:fld>
            <a:endParaRPr lang="az" altLang="en-US"/>
          </a:p>
        </p:txBody>
      </p:sp>
    </p:spTree>
    <p:extLst>
      <p:ext uri="{BB962C8B-B14F-4D97-AF65-F5344CB8AC3E}">
        <p14:creationId xmlns:p14="http://schemas.microsoft.com/office/powerpoint/2010/main" val="1740127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konvensiyasının yalnız məhdud sayda hüquq pozuntusunu əhatə etdiyi haqqında mifi işıqlandırır. Təlimçi bu yanlış qənaəti ifşa etməzdən əvvəl neçə nümayəndənin bu qənaətdə olduğunu soruşmalıdır.</a:t>
            </a:r>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60</a:t>
            </a:fld>
            <a:endParaRPr lang="az" altLang="en-US"/>
          </a:p>
        </p:txBody>
      </p:sp>
    </p:spTree>
    <p:extLst>
      <p:ext uri="{BB962C8B-B14F-4D97-AF65-F5344CB8AC3E}">
        <p14:creationId xmlns:p14="http://schemas.microsoft.com/office/powerpoint/2010/main" val="799794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Belə bir ümumi təsəvvür mövcuddur ki, Budapeşt konvensiyası yalnız verilənlərə qeyri qanuni daxilolma, verilənlərin qeyri qanuni ələ keçirilməsi, verilənlərə müdaxilə, sistemlərə müdaxilə, qurğulardan qanunsuz istifadə, kompüterdən istifadə edilməklə saxtakarlıq, kompüterdən istifadə etməklə dələduzluq uşaq pornoqrafiyası və müəllif hüquqlarının və digər əlaqədar hüquqların kompüter sistemindən istifadə edilməklə pozulması ilə əlaqədar cinayətləri əhatə edir. </a:t>
            </a:r>
          </a:p>
          <a:p>
            <a:endParaRPr lang="az" dirty="0"/>
          </a:p>
          <a:p>
            <a:pPr algn="l" rtl="0"/>
            <a:r>
              <a:rPr lang="az" b="0" i="0" u="none" baseline="0"/>
              <a:t>Lakin, Budapeşt konvensiyasının tətbiq dairəsi daha genişdir. Bu məsələ Konvensiya Komitəsi tərəfindən nəşr edilən tövsiyə sənədləri seriyası ilə aydınlaşdırılmışdır. Ümumilikdə Konvensiya Komitəsi tərəfindən 11 tövsiyə sənədi nəşr edilmişdir ki, bu sənədlər Budapeşt konvensiyanın tətbiq dairəsinə daxil olmadığı düşünülən bir sıra cinayətlərin faktiki olaraq Budapeşt konvensiyasına daxil olan müddəalar vasitəsilə kriminallaşdırıldığını göstərir. </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61</a:t>
            </a:fld>
            <a:endParaRPr lang="az" altLang="en-US"/>
          </a:p>
        </p:txBody>
      </p:sp>
    </p:spTree>
    <p:extLst>
      <p:ext uri="{BB962C8B-B14F-4D97-AF65-F5344CB8AC3E}">
        <p14:creationId xmlns:p14="http://schemas.microsoft.com/office/powerpoint/2010/main" val="25906178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Budapeşt konvensiyasının botnetlərin cinayət məqsədilə istifadəsini cinayət olaraq tövsif etmədiyinə dair geniş yayılmış yanlış təsəvvürü əks etdirir.</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Komitə Konvensiyasının 2 saylı tövsiyə sənədi ilə qəbul edilmiş tərifə əsasən, botnet zərərli proqram təminatına (kompüter virusuna) yoluxdurulmuş kompüterlər şəbəkəsini bildirir. Təhlükəsizliyi pozulmuş belə kompüterlər (zombilər) şəbəkəsi informasiya sistemlərinə hücum etmək kimi konkret fəaliyyətləri yerinə yetirmək üçün aktivləşdirilə bilər (kiberhücumlar). Bu "zombilər" çox vaxt təhlükəsizliyi pozulmuş kompüterlərin istifadəçilərinin məlumatı olmadan başqa kompüter tərəfindən idarə edilə bilər. Bu "nəzarətçi" kompüterlər həmçinin "əmr və nəzarət mərkəzləri" olaraq da tanınır. </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62</a:t>
            </a:fld>
            <a:endParaRPr lang="az" altLang="en-US"/>
          </a:p>
        </p:txBody>
      </p:sp>
    </p:spTree>
    <p:extLst>
      <p:ext uri="{BB962C8B-B14F-4D97-AF65-F5344CB8AC3E}">
        <p14:creationId xmlns:p14="http://schemas.microsoft.com/office/powerpoint/2010/main" val="39860842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slaydda Konvensiya Komitəsinin 2 saylı tövsiyə sənədindən götürülmüş, botnetlərdən cinayət məqsədli istifadənin aşağıdakı Budapeşt konvensiyası müddəalarının tətbiq dairəsinə necə daxil olduğunu təsvir edən hissə əks olunur:</a:t>
            </a:r>
          </a:p>
          <a:p>
            <a:pPr algn="l" rtl="0"/>
            <a:r>
              <a:rPr lang="az" sz="1200" kern="1200">
                <a:solidFill>
                  <a:schemeClr val="tx1"/>
                </a:solidFill>
                <a:latin typeface="+mn-lt"/>
                <a:ea typeface="MS PGothic" pitchFamily="34" charset="-128"/>
                <a:cs typeface="ＭＳ Ｐゴシック" charset="0"/>
              </a:rPr>
              <a:t/>
            </a:r>
            <a:br>
              <a:rPr lang="az" sz="1200" kern="1200">
                <a:solidFill>
                  <a:schemeClr val="tx1"/>
                </a:solidFill>
                <a:latin typeface="+mn-lt"/>
                <a:ea typeface="MS PGothic" pitchFamily="34" charset="-128"/>
                <a:cs typeface="ＭＳ Ｐゴシック" charset="0"/>
              </a:rPr>
            </a:br>
            <a:r>
              <a:rPr lang="az" sz="1200" b="0" i="0" u="none" kern="1200" baseline="0">
                <a:solidFill>
                  <a:schemeClr val="tx1"/>
                </a:solidFill>
                <a:latin typeface="+mn-lt"/>
                <a:ea typeface="MS PGothic" pitchFamily="34" charset="-128"/>
                <a:cs typeface="ＭＳ Ｐゴシック" charset="0"/>
              </a:rPr>
              <a:t>1. Maddə 2 - (Qanunsuz daxil olma) Botnetləri yaradılması və istifadəsi kompüter sistemlərinə qanunsuz daxil olmağı tələb edir. Bundan əlavə, botnetlərdən başqa kompüter sistemlərinə qanunsuz daxil olmaq üçün də istifadə edilə bilər. </a:t>
            </a:r>
          </a:p>
          <a:p>
            <a:pPr algn="l" rtl="0"/>
            <a:r>
              <a:rPr lang="az" sz="1200" b="0" i="0" u="none" kern="1200" baseline="0">
                <a:solidFill>
                  <a:schemeClr val="tx1"/>
                </a:solidFill>
                <a:latin typeface="+mn-lt"/>
                <a:ea typeface="MS PGothic" pitchFamily="34" charset="-128"/>
                <a:cs typeface="ＭＳ Ｐゴシック" charset="0"/>
              </a:rPr>
              <a:t>2. Maddə 3 (Qanunsuz ələ keçirmə) Botnetlər ümumi istifadəyə açıq olmayan, kompüter sistemindən və ya kompüter sisteminə ötürülən kompüter verilənləri mübadiləsinin ələ keçirilməsi məqsədilə texniki vasitələrdən istifadə edir.</a:t>
            </a:r>
          </a:p>
          <a:p>
            <a:pPr algn="l" rtl="0"/>
            <a:r>
              <a:rPr lang="az" sz="1200" b="0" i="0" u="none" kern="1200" baseline="0">
                <a:solidFill>
                  <a:schemeClr val="tx1"/>
                </a:solidFill>
                <a:latin typeface="+mn-lt"/>
                <a:ea typeface="MS PGothic" pitchFamily="34" charset="-128"/>
                <a:cs typeface="ＭＳ Ｐゴシック" charset="0"/>
              </a:rPr>
              <a:t>3. Maddə 4 (Verilənlərə müdaxilə) Botnetin yaradılması kompüter verilənlərini zədələyə, silə, korlaya və ya təcrid edə bilər.  Botnetlərin özləri kompüter verilənlərini zədələyə, silə, korlaya, dəyişə və ya təcrid edə bilərlər. </a:t>
            </a:r>
          </a:p>
          <a:p>
            <a:pPr algn="l" rtl="0"/>
            <a:r>
              <a:rPr lang="az" sz="1200" b="0" i="0" u="none" kern="1200" baseline="0">
                <a:solidFill>
                  <a:schemeClr val="tx1"/>
                </a:solidFill>
                <a:latin typeface="+mn-lt"/>
                <a:ea typeface="MS PGothic" pitchFamily="34" charset="-128"/>
                <a:cs typeface="ＭＳ Ｐゴシック" charset="0"/>
              </a:rPr>
              <a:t>4. Maddə 5 (Sistemlərə müdaxilə) Botnetlər kompüterin işinə maneə yarada bilərlər. Bura paylanmış xidmətdən imtina hücumları daxildir. </a:t>
            </a:r>
          </a:p>
          <a:p>
            <a:pPr algn="l" rtl="0"/>
            <a:r>
              <a:rPr lang="az" sz="1200" b="0" i="0" u="none" kern="1200" baseline="0">
                <a:solidFill>
                  <a:schemeClr val="tx1"/>
                </a:solidFill>
                <a:latin typeface="+mn-lt"/>
                <a:ea typeface="MS PGothic" pitchFamily="34" charset="-128"/>
                <a:cs typeface="ＭＳ Ｐゴシック" charset="0"/>
              </a:rPr>
              <a:t>5. Maddə 6 (Qurğulardan qanunsuz istifadə) Botnetlər Budapeşt konvensiyasının 6-cı maddəsində müəyyən edilən qurğulara aiddir, çünki onlar əsas etibarilə 2-5-ci maddələrdə müəyyən edilən cinayətlərin törədilməsi məqsədilə hazırlanır və ya uyğunlaşdırılırlar. Botnetlərin hazırlanması və istifadəsi üçün istifadə edilən proqramlar da 6-cı maddənin tətbiq dairəsinə daxildir. Beləliklə, 6-cı maddə botnetlərin və ya onların yaradılması və istifadəsi üçün istifadə edilən proqramların istehsalını, satışını, istifadə üçün satın alınmasını, idxalını, yayılmasını və ya başqa qaydada təmin edilməsini, eləcə də onlara malik olmağı cinayət olaraq tövsif edir. </a:t>
            </a:r>
          </a:p>
          <a:p>
            <a:pPr marL="0" indent="0" algn="l" rtl="0">
              <a:buNone/>
            </a:pPr>
            <a:r>
              <a:rPr lang="az" sz="1200" b="0" i="0" u="none" kern="1200" baseline="0">
                <a:solidFill>
                  <a:schemeClr val="tx1"/>
                </a:solidFill>
                <a:latin typeface="+mn-lt"/>
                <a:ea typeface="MS PGothic" pitchFamily="34" charset="-128"/>
                <a:cs typeface="ＭＳ Ｐゴシック" charset="0"/>
              </a:rPr>
              <a:t>6. Maddə 7 (Kompüter texnologiyalarından istifadə etməklə saxtalaşdırma) Tərtibatından asılı olaraq, botnet qeyri-autentik verilənlərin hüquqi məqsədlərlə autentik hesab edilməsi məqsədilə kompüter verilənlərini daxil edə, dəyişdirə, silə və ya təcrid edə bilər. </a:t>
            </a:r>
          </a:p>
          <a:p>
            <a:pPr marL="0" indent="0" algn="l" rtl="0">
              <a:buNone/>
            </a:pPr>
            <a:r>
              <a:rPr lang="az" sz="1200" b="0" i="0" u="none" kern="1200" baseline="0">
                <a:solidFill>
                  <a:schemeClr val="tx1"/>
                </a:solidFill>
                <a:latin typeface="+mn-lt"/>
                <a:ea typeface="MS PGothic" pitchFamily="34" charset="-128"/>
                <a:cs typeface="ＭＳ Ｐゴシック" charset="0"/>
              </a:rPr>
              <a:t>7. Maddə 8 (Kompüter texnologiyalarından istifadə etməklə dələduzluq) Botnetlər kompüter verilənlərin daxil edilməsi, dəyişdirilməsi, silinməsi və ya təcrid edilməsi ilə, yaxud kompüter sisteminin işinə müdaxilə nəticəsində bir şəxsin öz əmlakını itirməsinə, digərinin isə iqtisadi mənfəət əldə etməsinə səbəb ola bilərlər.</a:t>
            </a:r>
          </a:p>
          <a:p>
            <a:pPr marL="0" indent="0" algn="l" rtl="0">
              <a:buNone/>
            </a:pPr>
            <a:r>
              <a:rPr lang="az" sz="1200" b="0" i="0" u="none" kern="1200" baseline="0">
                <a:solidFill>
                  <a:schemeClr val="tx1"/>
                </a:solidFill>
                <a:latin typeface="+mn-lt"/>
                <a:ea typeface="MS PGothic" pitchFamily="34" charset="-128"/>
                <a:cs typeface="ＭＳ Ｐゴシック" charset="0"/>
              </a:rPr>
              <a:t>8. Maddə 9 (Uşaq pornoqrafiyası ilə bağlı cinayətlər) Botnetlər uşaqların istismarı materiallarını yaya bilərlər. </a:t>
            </a:r>
          </a:p>
          <a:p>
            <a:pPr marL="0" indent="0" algn="l" rtl="0">
              <a:buNone/>
            </a:pPr>
            <a:r>
              <a:rPr lang="az" sz="1200" b="0" i="0" u="none" kern="1200" baseline="0">
                <a:solidFill>
                  <a:schemeClr val="tx1"/>
                </a:solidFill>
                <a:latin typeface="+mn-lt"/>
                <a:ea typeface="MS PGothic" pitchFamily="34" charset="-128"/>
                <a:cs typeface="ＭＳ Ｐゴシック" charset="0"/>
              </a:rPr>
              <a:t>9. Maddə - 10 Müəllif hüquqlarının və əlaqəli hüquqların pozulması ilə bağlı cinayətlər  Botnetlər əqli mülkiyyət hüquqları ilə qorunan verilənləri qeyri-qanuni olaraq yaya bilərlər.</a:t>
            </a:r>
          </a:p>
          <a:p>
            <a:pPr marL="0" indent="0" algn="l" rtl="0">
              <a:buNone/>
            </a:pPr>
            <a:endParaRPr lang="az" sz="1200" kern="1200" dirty="0">
              <a:solidFill>
                <a:schemeClr val="tx1"/>
              </a:solidFill>
              <a:latin typeface="+mn-lt"/>
              <a:ea typeface="MS PGothic" pitchFamily="34" charset="-128"/>
              <a:cs typeface="ＭＳ Ｐゴシック" charset="0"/>
            </a:endParaRPr>
          </a:p>
          <a:p>
            <a:pPr marL="0" indent="0" algn="l" rtl="0">
              <a:buNone/>
            </a:pPr>
            <a:r>
              <a:rPr lang="az" sz="1200" b="0" i="0" u="none" kern="1200" baseline="0">
                <a:solidFill>
                  <a:schemeClr val="tx1"/>
                </a:solidFill>
                <a:latin typeface="+mn-lt"/>
                <a:ea typeface="MS PGothic" pitchFamily="34" charset="-128"/>
                <a:cs typeface="ＭＳ Ｐゴシック" charset="0"/>
              </a:rPr>
              <a:t>Bundan Budapeşt konvensiyasının texnoloji baxımdan neytral mətninin konkret hərəkətlərinin geniş dairəsinə necə tətbiq edildiyini göstərmək üçün istifadə edilə bilər. </a:t>
            </a:r>
          </a:p>
        </p:txBody>
      </p:sp>
      <p:sp>
        <p:nvSpPr>
          <p:cNvPr id="4" name="Slide Number Placeholder 3"/>
          <p:cNvSpPr>
            <a:spLocks noGrp="1"/>
          </p:cNvSpPr>
          <p:nvPr>
            <p:ph type="sldNum" sz="quarter" idx="5"/>
          </p:nvPr>
        </p:nvSpPr>
        <p:spPr/>
        <p:txBody>
          <a:bodyPr/>
          <a:lstStyle/>
          <a:p>
            <a:pPr algn="l" rtl="0"/>
            <a:fld id="{C517488A-2FD4-4187-AAA7-AE40009BFB6A}" type="slidenum">
              <a:rPr/>
              <a:pPr/>
              <a:t>63</a:t>
            </a:fld>
            <a:endParaRPr lang="az" altLang="en-US"/>
          </a:p>
        </p:txBody>
      </p:sp>
    </p:spTree>
    <p:extLst>
      <p:ext uri="{BB962C8B-B14F-4D97-AF65-F5344CB8AC3E}">
        <p14:creationId xmlns:p14="http://schemas.microsoft.com/office/powerpoint/2010/main" val="10995559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fişinqi cinayət olaraq tövsif etmədiyinə dair geniş yayılmış yanlış təsəvvürü əks etdirir.</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Fişinq çox vaxt e-poçt və ya saxta veb saytlar vasitəsiylə parolların və başqa hesab giriş məlumatlarının əldə edilməsini nəzərdə tutur.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64</a:t>
            </a:fld>
            <a:endParaRPr lang="az" altLang="en-US"/>
          </a:p>
        </p:txBody>
      </p:sp>
    </p:spTree>
    <p:extLst>
      <p:ext uri="{BB962C8B-B14F-4D97-AF65-F5344CB8AC3E}">
        <p14:creationId xmlns:p14="http://schemas.microsoft.com/office/powerpoint/2010/main" val="32989968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slaydda Konvensiya Komitəsinin 4 saylı tövsiyə sənədindən götürülmüş, fişinqin aşağıdakı Budapeşt konvensiyasının 7-ci maddəsinin tətbiq dairəsinə necə daxil olduğunu təsvir edən hissə əks olunur: O, fişinqin ehtimalən kompüterdən istifadə edilməklə törədilən saxtakarlığın ən geniş yayılmış forması və kimlik məlumatları kimi həssas məlumatların toplanmasına imkan verən ən geniş yayılmış qeyri-qanuni fəaliyyət olduğunu vurğulayır. Autentik olmayan verilənlərin autentik kimi qəbul edilməsi və ya istifadə edilməsi məqsədilə kompüter verilənlərininin daxil edilməsini, dəyişdirilməsini, silinməsini və ya təcrid edilməsini nəzərdə tutduğuna görə, fişinq kompüterin istifadəsi ilə törədilən saxtakarlıq haqqında 7-ci maddənin tətbiq dairəsinə daxildir.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Yeddinci maddədən əlavə fişinq və kimlik oğurluğu Budapeşt konvensiyasının başqa müddəalarının tətbiq dairəsinə də daxildir. </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65</a:t>
            </a:fld>
            <a:endParaRPr lang="az" altLang="en-US"/>
          </a:p>
        </p:txBody>
      </p:sp>
    </p:spTree>
    <p:extLst>
      <p:ext uri="{BB962C8B-B14F-4D97-AF65-F5344CB8AC3E}">
        <p14:creationId xmlns:p14="http://schemas.microsoft.com/office/powerpoint/2010/main" val="26253572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İP vasitəsilə səs ötürmə (VoIP) texnologiyasına tətbiq edilmədiyinə dair geniş yayılmış yanlış təsəvvürü əks etdirir.</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VoIP-in əhəmiyyəti bu texnologiyadan xüsusilə Skype, Viber, WhatsApp, WeChat, FaceTime, Google Voice və s. kimi platformalar vasitəsilə ünsiyyət vasitəsi kimi istifadə edilməsi ilə artdı.</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66</a:t>
            </a:fld>
            <a:endParaRPr lang="az" altLang="en-US"/>
          </a:p>
        </p:txBody>
      </p:sp>
    </p:spTree>
    <p:extLst>
      <p:ext uri="{BB962C8B-B14F-4D97-AF65-F5344CB8AC3E}">
        <p14:creationId xmlns:p14="http://schemas.microsoft.com/office/powerpoint/2010/main" val="38692922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platformadan asılılıq olmadığına görə Budapeşt konvensiyasının müddəalarının VoIP-ə də eyni qaydada necə tətbiq edildiyini izah edir. Məsələn, 21-ci maddə (məlumatların məzmununun ələ keçirilməsi) VoIP xidmətləri vasitəsilə ötürülən verilənlər də daxil olmaqla, hər hansı formalı məlumat məzmununun ələ keçirilməsinə imkan verir.</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Bundan əlavə, "xidmət provayderinin" tərifi istifadəçiləri kompüter sistemi vasitəsi ilə məlumat mübadiləsi imkanı ilə təmin edən bütün qurumları əhatə edir ki, bura VoIP xidməti provayderləri də daxildirlər. </a:t>
            </a:r>
          </a:p>
        </p:txBody>
      </p:sp>
      <p:sp>
        <p:nvSpPr>
          <p:cNvPr id="4" name="Slide Number Placeholder 3"/>
          <p:cNvSpPr>
            <a:spLocks noGrp="1"/>
          </p:cNvSpPr>
          <p:nvPr>
            <p:ph type="sldNum" sz="quarter" idx="5"/>
          </p:nvPr>
        </p:nvSpPr>
        <p:spPr/>
        <p:txBody>
          <a:bodyPr/>
          <a:lstStyle/>
          <a:p>
            <a:pPr algn="l" rtl="0"/>
            <a:fld id="{C517488A-2FD4-4187-AAA7-AE40009BFB6A}" type="slidenum">
              <a:rPr/>
              <a:pPr/>
              <a:t>67</a:t>
            </a:fld>
            <a:endParaRPr lang="az" altLang="en-US"/>
          </a:p>
        </p:txBody>
      </p:sp>
    </p:spTree>
    <p:extLst>
      <p:ext uri="{BB962C8B-B14F-4D97-AF65-F5344CB8AC3E}">
        <p14:creationId xmlns:p14="http://schemas.microsoft.com/office/powerpoint/2010/main" val="21206154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Belçika məhkəməsinin 2017-ci ildə qəbul etdiyi qərarla əlaqədar məqalənin ekran görüntüsünü təmin edir. Məhkəmə bu qərarı ilə müəyyən edirdi ki, VoIP provayderi kimi Skype xidmət provayderi sayılır və ondan qanuna müvafiq ələkeçirmə tədbirlərinə əməl etmək tələb olunur. Təlimçi bu nümunədən Budapeşt konvensiyasının tətbiq dairəsinin bəzi yurisdiksiyalar tərəfindən hazırda geniş yayılmış texnologiyalara tətbiq edilmək məqsədilə necə təfsir edildiyini nümayiş etdirmək üçün istifadə edə bilər. </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İş haqqında daha ətraflı məlumat üçün: https://www.businessinsider.com/a-belgian-court-fined-microsofts-skype-36000-2017-11 </a:t>
            </a:r>
          </a:p>
        </p:txBody>
      </p:sp>
      <p:sp>
        <p:nvSpPr>
          <p:cNvPr id="4" name="Slide Number Placeholder 3"/>
          <p:cNvSpPr>
            <a:spLocks noGrp="1"/>
          </p:cNvSpPr>
          <p:nvPr>
            <p:ph type="sldNum" sz="quarter" idx="5"/>
          </p:nvPr>
        </p:nvSpPr>
        <p:spPr/>
        <p:txBody>
          <a:bodyPr/>
          <a:lstStyle/>
          <a:p>
            <a:pPr algn="l" rtl="0"/>
            <a:fld id="{C517488A-2FD4-4187-AAA7-AE40009BFB6A}" type="slidenum">
              <a:rPr/>
              <a:pPr/>
              <a:t>68</a:t>
            </a:fld>
            <a:endParaRPr lang="az" altLang="en-US"/>
          </a:p>
        </p:txBody>
      </p:sp>
    </p:spTree>
    <p:extLst>
      <p:ext uri="{BB962C8B-B14F-4D97-AF65-F5344CB8AC3E}">
        <p14:creationId xmlns:p14="http://schemas.microsoft.com/office/powerpoint/2010/main" val="11833588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kiberterrorçuluğu cinayət olaraq tövsif etmədiyinə dair geniş yayılmış yanlış təsəvvürü əks etdirir.</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69</a:t>
            </a:fld>
            <a:endParaRPr lang="az" altLang="en-US"/>
          </a:p>
        </p:txBody>
      </p:sp>
    </p:spTree>
    <p:extLst>
      <p:ext uri="{BB962C8B-B14F-4D97-AF65-F5344CB8AC3E}">
        <p14:creationId xmlns:p14="http://schemas.microsoft.com/office/powerpoint/2010/main" val="2825389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üç sütununu əks etdirir –dəqiq desək, maddi hüquq, prosessual hüquq və beynəlxalq əməkdaşlıq. Vurğulanan sütunda Budapeşt konvensiyası çərçivəsində cinayət əməli olaraq tövsif olunan müxtəlif davranışlar sıralanır.  Təlimçi cinayət xarakterli davranışların siyahısını nəzərdən keçirmək istəyə bilər.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Qeyri-qanuni daxilolma (Maddə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Qanunsuz ələ keçirmə (Maddə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Verilənlərə müdaxilə (Maddə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Sistemlərə müdaxilə (Maddə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Qurğulardan qanunsuz istifadə (Maddə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Kompüter texnologiyalarından istifadə etməklə saxtalaşdırma (Maddə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Kompüter texnologiyalarından istifadə etməklə dələduzluq (Maddə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Uşaq pornoqrafiyası ilə bağlı cinayətlər (Maddə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Müəllif hüquqlarının pozulması (Maddə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Cinayət etməyə cəhd, cinayətin törədilməsində iştirakçılıq və ya cinayətə təhrikçilik (Maddə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Hüquqi şəxsin məsuliyyəti (Maddə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maddi hüquq haqqında hər bir müddəanın təfərrüatlarına varmamalı, lakin 2-cü gün bu müddəaların ətraflı müzakirə ediləcəyini qeyd etməlidir. </a:t>
            </a:r>
          </a:p>
          <a:p>
            <a:endParaRPr lang="az" sz="1200" kern="1200" dirty="0" smtClean="0">
              <a:solidFill>
                <a:schemeClr val="tx1"/>
              </a:solidFill>
              <a:latin typeface="+mn-lt"/>
              <a:ea typeface="MS PGothic" pitchFamily="34" charset="-128"/>
              <a:cs typeface="ＭＳ Ｐゴシック" charset="0"/>
            </a:endParaRP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a:t>
            </a:fld>
            <a:endParaRPr lang="az" altLang="en-US"/>
          </a:p>
        </p:txBody>
      </p:sp>
    </p:spTree>
    <p:extLst>
      <p:ext uri="{BB962C8B-B14F-4D97-AF65-F5344CB8AC3E}">
        <p14:creationId xmlns:p14="http://schemas.microsoft.com/office/powerpoint/2010/main" val="708006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Konvensiya Komitəsinin Budapeşt konvensiyası tərəfindən əhatə olunan terrorçuluq aspektləri haqqında 11 saylı tövsiyə sənədinin üz qabığının ekran görüntüsünü əks etdirir. </a:t>
            </a:r>
          </a:p>
        </p:txBody>
      </p:sp>
      <p:sp>
        <p:nvSpPr>
          <p:cNvPr id="4" name="Slide Number Placeholder 3"/>
          <p:cNvSpPr>
            <a:spLocks noGrp="1"/>
          </p:cNvSpPr>
          <p:nvPr>
            <p:ph type="sldNum" sz="quarter" idx="5"/>
          </p:nvPr>
        </p:nvSpPr>
        <p:spPr/>
        <p:txBody>
          <a:bodyPr/>
          <a:lstStyle/>
          <a:p>
            <a:pPr algn="l" rtl="0"/>
            <a:fld id="{C517488A-2FD4-4187-AAA7-AE40009BFB6A}" type="slidenum">
              <a:rPr/>
              <a:pPr/>
              <a:t>70</a:t>
            </a:fld>
            <a:endParaRPr lang="az" altLang="en-US"/>
          </a:p>
        </p:txBody>
      </p:sp>
    </p:spTree>
    <p:extLst>
      <p:ext uri="{BB962C8B-B14F-4D97-AF65-F5344CB8AC3E}">
        <p14:creationId xmlns:p14="http://schemas.microsoft.com/office/powerpoint/2010/main" val="30791398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Budapeşt konvensiyasının sadəcə kibercinayətkarlıq haqqında saziş olduğuna dair mifi işıqlandırır. Təlimçi bu yanlış qənaəti ifşa etməzdən əvvəl neçə nümayəndənin bu qənaətdə olduğunu soruşmalıdır.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71</a:t>
            </a:fld>
            <a:endParaRPr lang="az" altLang="en-US"/>
          </a:p>
        </p:txBody>
      </p:sp>
    </p:spTree>
    <p:extLst>
      <p:ext uri="{BB962C8B-B14F-4D97-AF65-F5344CB8AC3E}">
        <p14:creationId xmlns:p14="http://schemas.microsoft.com/office/powerpoint/2010/main" val="28375973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l" rtl="0" eaLnBrk="1" hangingPunct="1">
              <a:spcBef>
                <a:spcPct val="0"/>
              </a:spcBef>
              <a:buFontTx/>
              <a:buNone/>
            </a:pPr>
            <a:r>
              <a:rPr lang="az" b="0" i="0" u="none" baseline="0"/>
              <a:t>Bu slayd Budapeşt konvensiyasının ən böyük "sir"lərindən birinə işıq salır, o da bundan ibarətdir ki, bu konvensiya sadəcə kibercinayətkarlıq haqqında saziş deyil.</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Budapeşt konvensiyası öz prosessual normalarının (II fəsil II bölmə) və beynəlxalq əməkdaşlıq haqqında müddəalarının (III fəsil) müvafiq olaraq 14-cü və 23-cü maddələrdə əhatə olunan hər hansı cinayət əməlinin elektron formadakı sübutlarının toplanmasına və mübadiləsinə şamil edilməsinə imkan verir. </a:t>
            </a:r>
          </a:p>
          <a:p>
            <a:pPr marL="0" indent="0" algn="l" rtl="0" eaLnBrk="1" hangingPunct="1">
              <a:spcBef>
                <a:spcPct val="0"/>
              </a:spcBef>
              <a:buFontTx/>
              <a:buNone/>
            </a:pPr>
            <a:endParaRPr lang="az" dirty="0"/>
          </a:p>
          <a:p>
            <a:pPr marL="0" indent="0" algn="l" rtl="0" eaLnBrk="1" hangingPunct="1">
              <a:spcBef>
                <a:spcPct val="0"/>
              </a:spcBef>
              <a:buFontTx/>
              <a:buNone/>
            </a:pPr>
            <a:r>
              <a:rPr lang="az" b="0" i="0" u="none" baseline="0"/>
              <a:t>Bu o deməkdir ki, Budapeşt Konvensiyasının prosessual normaları, eləcə də beynəlxalq əməkdaşlıq haqqında müddəaları elektron formalı sübutlar ehtiva edən hüquq pozuntularına münasibətdə istifadə edilə bilər. </a:t>
            </a:r>
            <a:endParaRPr lang="az"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l" rtl="0"/>
            <a:fld id="{7F7D2884-E1E8-43FA-B792-FB9C64BFAB7C}" type="slidenum">
              <a:rPr/>
              <a:pPr/>
              <a:t>72</a:t>
            </a:fld>
            <a:endParaRPr lang="az"/>
          </a:p>
        </p:txBody>
      </p:sp>
    </p:spTree>
    <p:extLst>
      <p:ext uri="{BB962C8B-B14F-4D97-AF65-F5344CB8AC3E}">
        <p14:creationId xmlns:p14="http://schemas.microsoft.com/office/powerpoint/2010/main" val="12631717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Budapeşt konvensiyasının 16-cı maddəsinin mətninin bir hissəsini göstərir. Növbəti slaydlar Budabeşt konvensiyasının prosessual hüquq normalarının tətbiq dairəsinin elementlərinə işıq salacaq.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73</a:t>
            </a:fld>
            <a:endParaRPr lang="az" altLang="en-US"/>
          </a:p>
        </p:txBody>
      </p:sp>
    </p:spTree>
    <p:extLst>
      <p:ext uri="{BB962C8B-B14F-4D97-AF65-F5344CB8AC3E}">
        <p14:creationId xmlns:p14="http://schemas.microsoft.com/office/powerpoint/2010/main" val="1867627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birinci element vurğulanmaqla Budapeşt konvensiyasının 16-cı maddəsinin mətninin bir hissəsini göstərir. Bu, Budapeşt konvensiyasında nəzərdə tutulan səlahiyyət və prosedurların konvensiyada nəzərdə tutulan cinayət hüququ pozuntularına tətbiq edilə biləcəyini göstərir.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74</a:t>
            </a:fld>
            <a:endParaRPr lang="az" altLang="en-US"/>
          </a:p>
        </p:txBody>
      </p:sp>
    </p:spTree>
    <p:extLst>
      <p:ext uri="{BB962C8B-B14F-4D97-AF65-F5344CB8AC3E}">
        <p14:creationId xmlns:p14="http://schemas.microsoft.com/office/powerpoint/2010/main" val="12279470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birinci element vurğulanmaqla Budapeşt konvensiyasının 16-cı maddəsinin mətninin bir hissəsini göstərir. Bu, Budapeşt konvensiyasında nəzərdə tutulan səlahiyyət və prosedurların kompüter sistemi vasitəsilə törədilən başqa cinayət hüququ pozuntularına tətbiq edilə biləcəyini göstərir.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75</a:t>
            </a:fld>
            <a:endParaRPr lang="az" altLang="en-US"/>
          </a:p>
        </p:txBody>
      </p:sp>
    </p:spTree>
    <p:extLst>
      <p:ext uri="{BB962C8B-B14F-4D97-AF65-F5344CB8AC3E}">
        <p14:creationId xmlns:p14="http://schemas.microsoft.com/office/powerpoint/2010/main" val="34402277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slayd birinci element vurğulanmaqla Budapeşt konvensiyasının 16-cı maddəsinin mətninin bir hissəsini göstərir. Bu, Budapeşt konvensiyasına əsasən müəyyən edilmiş səlahiyyət və prosedurların hətta konvensiyada müəyyən edilməmiş kibercinayət və ya cinayətlər də daxil olmaqla, hər hansı cinayət əməlinin elektron formalı sübutlarının toplanılmasına münasibətdə həyata keçirilə biləcəyini göstərir. Buna görə də Budapeşt konvensiyası faktiki olaraq kibercinayətkarlıq haqqında konvensiya deyil, kibercinayətkarlıq VƏ ELEKTRON SÜBUTLAR haqqında konvensiyadır. Bu, Budapeşt konvensiyasının sirlərindən biridir.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76</a:t>
            </a:fld>
            <a:endParaRPr lang="az" altLang="en-US"/>
          </a:p>
        </p:txBody>
      </p:sp>
    </p:spTree>
    <p:extLst>
      <p:ext uri="{BB962C8B-B14F-4D97-AF65-F5344CB8AC3E}">
        <p14:creationId xmlns:p14="http://schemas.microsoft.com/office/powerpoint/2010/main" val="8180918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f) Yuxarıdakıların hamısı</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77</a:t>
            </a:fld>
            <a:endParaRPr lang="az"/>
          </a:p>
        </p:txBody>
      </p:sp>
    </p:spTree>
    <p:extLst>
      <p:ext uri="{BB962C8B-B14F-4D97-AF65-F5344CB8AC3E}">
        <p14:creationId xmlns:p14="http://schemas.microsoft.com/office/powerpoint/2010/main" val="34415699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f) Yuxarıdakıların hamısı</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78</a:t>
            </a:fld>
            <a:endParaRPr lang="az"/>
          </a:p>
        </p:txBody>
      </p:sp>
    </p:spTree>
    <p:extLst>
      <p:ext uri="{BB962C8B-B14F-4D97-AF65-F5344CB8AC3E}">
        <p14:creationId xmlns:p14="http://schemas.microsoft.com/office/powerpoint/2010/main" val="10830919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3600" b="0" i="0" u="none" baseline="0"/>
              <a:t>Bu slayd bu sessiyanın məqsədlərini təkrar edir. Təlimçi bu modulda bu aspektlərin əhatə edilməsini təmin etmək məqsədilə bu məqsədləri nəzərdən keçirə bilər. </a:t>
            </a:r>
          </a:p>
          <a:p>
            <a:endParaRPr lang="az" sz="3600" dirty="0"/>
          </a:p>
        </p:txBody>
      </p:sp>
    </p:spTree>
    <p:extLst>
      <p:ext uri="{BB962C8B-B14F-4D97-AF65-F5344CB8AC3E}">
        <p14:creationId xmlns:p14="http://schemas.microsoft.com/office/powerpoint/2010/main" val="3072801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üç sütununu əks etdirir –dəqiq desək, maddi hüquq, prosessual hüquq və beynəlxalq əməkdaşlıq. Vurğulanmış sütunda ölkədaxili qanunvericiliyə daxil edilə biləcək müxtəlif prosessual alətlər sıralanır. Təlimçi bu prosessual alətlər siyahısını nəzərdən keçirmək istəyə bilər.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Kompüterdə saxlanan verilənlərin mühafizəsinin təxirəsalınmaz təminatı (Maddə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Trafik verilənlərinin qorunmasının operativ təminatı və onların qismən açıqlanması (Maddə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Təqdimetmə göstərişi (Maddə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Kompüter verilənlərinin axtarışı və götürülməsi</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Trafik verilənlərinin real vaxt rejimində toplanması (Maddə 20) </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Məlumatın məzmununun ələ keçirilməsi (Maddə 21)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hər bir prosessual alətin təfərrüatlarına varmamalıdır, lakin o, növbəti gün bu müddəaların tətbiq dairələri, müvafiq şərt və zəmanətlərindən əlavə olaraq daha ətraflı nəzərdən keçiriləcəyini qeyd etməlidir. </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a:t>
            </a:fld>
            <a:endParaRPr lang="az" altLang="en-US"/>
          </a:p>
        </p:txBody>
      </p:sp>
    </p:spTree>
    <p:extLst>
      <p:ext uri="{BB962C8B-B14F-4D97-AF65-F5344CB8AC3E}">
        <p14:creationId xmlns:p14="http://schemas.microsoft.com/office/powerpoint/2010/main" val="1412852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Bu slayd Budapeşt konvensiyasının üç sütununu əks etdirir –dəqiq desək, maddi hüquq, prosessual hüquq və beynəlxalq əməkdaşlıq. Vurğulanmış sütun Budapeşt konvensiyasına daxil olan, beynəlxalq əməkdaşlıq haqqında müddəaları sıralayır. Təlimçi beynəlxalq əməkdaşlıq haqqında bu müddəaların siyahısına nəzər salmaq istəyə bilər.</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Beynəlxalq əməkdaşlığın ümumi prinsipləri (Maddə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Ekstradisiya (Maddə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Qarşılıqlı yardımın ümumi prinsipləri (Maddə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Plandankənar məlumat (Maddə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Tətbiq edilən beynəlxalq müqavilələr mövcud olmadıqda, qarşılıqlı yardım haqqında sorğuların göndərilməsi prosedurları (Maddə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Məxfilik və istifadə məhdudiyyəti</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Kompüterdə saxlanan verilənlərin mühafizəsinin təxirəsalınmaz təminatı</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Saxlanılan trafik verilənlərinin təxirəsalınmaz açıqlanması</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Saxlanılan kompüter verilənlərinə daxil olma ilə bağlı qarşılıqlı yardım</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Müvafiq razılıq əsasında saxlanılan kompüter verilənlərinə və ya ümumi məlumatlara transsərhəd daxil olma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Real vaxt rejimində trafik verilənlərinin toplanması üzrə qarşılıqlı hüquqi yardım</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Məlumatların məzmununu ələ keçirilməsi ilə əlaqədar qarşılıqlı yardım</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az" sz="1200" b="0" i="0" u="none" kern="1200" baseline="0">
                <a:solidFill>
                  <a:schemeClr val="tx1"/>
                </a:solidFill>
                <a:latin typeface="+mn-lt"/>
                <a:ea typeface="MS PGothic" pitchFamily="34" charset="-128"/>
                <a:cs typeface="ＭＳ Ｐゴシック" charset="0"/>
              </a:rPr>
              <a:t>24/7 şəbəkəsi </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az" sz="1200" kern="1200" dirty="0" smtClean="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Təlimçi beynəlxalq əməkdaşlıq haqqında hər bir müddəanın təfərrüatlarına varmamalı, lakin 2-cü gün bu müddəaların ətraflı müzakirə ediləcəyini qeyd etməlidir.</a:t>
            </a:r>
          </a:p>
          <a:p>
            <a:endParaRPr lang="az" sz="1200" kern="1200" dirty="0" smtClean="0">
              <a:solidFill>
                <a:schemeClr val="tx1"/>
              </a:solidFill>
              <a:latin typeface="+mn-lt"/>
              <a:ea typeface="MS PGothic" pitchFamily="34" charset="-128"/>
              <a:cs typeface="ＭＳ Ｐゴシック" charset="0"/>
            </a:endParaRP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9</a:t>
            </a:fld>
            <a:endParaRPr lang="az" altLang="en-US"/>
          </a:p>
        </p:txBody>
      </p:sp>
    </p:spTree>
    <p:extLst>
      <p:ext uri="{BB962C8B-B14F-4D97-AF65-F5344CB8AC3E}">
        <p14:creationId xmlns:p14="http://schemas.microsoft.com/office/powerpoint/2010/main" val="3627603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2431088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3550235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2289788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1061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xmlns=""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800" b="1" baseline="0">
                <a:solidFill>
                  <a:schemeClr val="bg1"/>
                </a:solidFill>
                <a:latin typeface="Calibri" panose="020F050202020403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 id="2147483680"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 Id="rId9"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chart" Target="../charts/char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12.jpeg"/><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chart" Target="../charts/chart11.xml"/></Relationships>
</file>

<file path=ppt/slides/_rels/slide2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video" Target="https://www.youtube.com/embed/Ep8GATKESak?feature=oembed" TargetMode="Externa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5.jpeg"/><Relationship Id="rId7" Type="http://schemas.openxmlformats.org/officeDocument/2006/relationships/diagramColors" Target="../diagrams/colors6.xm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1.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60.xml"/><Relationship Id="rId1" Type="http://schemas.openxmlformats.org/officeDocument/2006/relationships/slideLayout" Target="../slideLayouts/slideLayout1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7.xml"/><Relationship Id="rId1" Type="http://schemas.openxmlformats.org/officeDocument/2006/relationships/slideLayout" Target="../slideLayouts/slideLayout1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8.xml"/><Relationship Id="rId1" Type="http://schemas.openxmlformats.org/officeDocument/2006/relationships/slideLayout" Target="../slideLayouts/slideLayout1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 id="{DBB67D73-B6F5-4B2A-AAA2-032087A05B37}"/>
              </a:ext>
            </a:extLst>
          </p:cNvPr>
          <p:cNvSpPr>
            <a:spLocks noGrp="1"/>
          </p:cNvSpPr>
          <p:nvPr>
            <p:ph sz="quarter" idx="11"/>
          </p:nvPr>
        </p:nvSpPr>
        <p:spPr/>
        <p:txBody>
          <a:bodyPr/>
          <a:lstStyle/>
          <a:p>
            <a:pPr rtl="0"/>
            <a:r>
              <a:rPr lang="az" b="1" i="0" u="none" baseline="0" dirty="0"/>
              <a:t>Kibercinayətkarlıq və elektron sübutlar </a:t>
            </a:r>
            <a:r>
              <a:rPr lang="az-Latn-AZ" smtClean="0"/>
              <a:t>üzrə</a:t>
            </a:r>
            <a:r>
              <a:rPr lang="az" b="1" i="0" u="none" baseline="0" smtClean="0"/>
              <a:t> </a:t>
            </a:r>
            <a:r>
              <a:rPr lang="az" b="1" i="0" u="none" baseline="0" dirty="0"/>
              <a:t>tanışlıq kursu</a:t>
            </a:r>
          </a:p>
          <a:p>
            <a:endParaRPr lang="az" dirty="0"/>
          </a:p>
        </p:txBody>
      </p:sp>
      <p:sp>
        <p:nvSpPr>
          <p:cNvPr id="31" name="Text Placeholder 30">
            <a:extLst>
              <a:ext uri="{FF2B5EF4-FFF2-40B4-BE49-F238E27FC236}">
                <a16:creationId xmlns:a16="http://schemas.microsoft.com/office/drawing/2014/main" xmlns="" id="{A3637711-684D-4890-8B1A-C347F5BBB59D}"/>
              </a:ext>
            </a:extLst>
          </p:cNvPr>
          <p:cNvSpPr>
            <a:spLocks noGrp="1"/>
          </p:cNvSpPr>
          <p:nvPr>
            <p:ph type="body" sz="quarter" idx="12"/>
          </p:nvPr>
        </p:nvSpPr>
        <p:spPr>
          <a:xfrm>
            <a:off x="447676" y="2165620"/>
            <a:ext cx="8074024" cy="2673350"/>
          </a:xfrm>
        </p:spPr>
        <p:txBody>
          <a:bodyPr>
            <a:normAutofit/>
          </a:bodyPr>
          <a:lstStyle/>
          <a:p>
            <a:pPr rtl="0">
              <a:spcBef>
                <a:spcPct val="0"/>
              </a:spcBef>
            </a:pPr>
            <a:r>
              <a:rPr lang="az" sz="3200" b="1" i="0" u="none" baseline="0">
                <a:latin typeface="+mn-lt"/>
              </a:rPr>
              <a:t>Budapeşt Konvensiyası</a:t>
            </a:r>
          </a:p>
          <a:p>
            <a:pPr rtl="0">
              <a:spcBef>
                <a:spcPct val="0"/>
              </a:spcBef>
            </a:pPr>
            <a:r>
              <a:rPr lang="az" sz="3200" b="1" i="0" u="none" baseline="0">
                <a:latin typeface="+mn-lt"/>
              </a:rPr>
              <a:t>Qısa icmal</a:t>
            </a:r>
            <a:endParaRPr lang="az" altLang="en-US" sz="1400" dirty="0">
              <a:latin typeface="+mn-lt"/>
            </a:endParaRPr>
          </a:p>
          <a:p>
            <a:pPr rtl="0">
              <a:spcBef>
                <a:spcPct val="0"/>
              </a:spcBef>
            </a:pPr>
            <a:endParaRPr lang="az" altLang="en-US" sz="1100" dirty="0">
              <a:latin typeface="Verdana" panose="020B0604030504040204" pitchFamily="34" charset="0"/>
            </a:endParaRPr>
          </a:p>
          <a:p>
            <a:pPr rtl="0">
              <a:spcBef>
                <a:spcPct val="0"/>
              </a:spcBef>
            </a:pPr>
            <a:endParaRPr lang="az" altLang="en-US" sz="1100" dirty="0">
              <a:latin typeface="Verdana" panose="020B0604030504040204" pitchFamily="34" charset="0"/>
            </a:endParaRPr>
          </a:p>
          <a:p>
            <a:pPr rtl="0">
              <a:spcBef>
                <a:spcPct val="0"/>
              </a:spcBef>
            </a:pPr>
            <a:endParaRPr lang="az" altLang="en-US" sz="1100" dirty="0">
              <a:latin typeface="Verdana" panose="020B0604030504040204" pitchFamily="34" charset="0"/>
            </a:endParaRPr>
          </a:p>
          <a:p>
            <a:pPr rtl="0">
              <a:spcBef>
                <a:spcPct val="0"/>
              </a:spcBef>
            </a:pPr>
            <a:endParaRPr lang="az" altLang="en-US" sz="1100" dirty="0">
              <a:latin typeface="Verdana" panose="020B0604030504040204" pitchFamily="34" charset="0"/>
            </a:endParaRPr>
          </a:p>
          <a:p>
            <a:pPr rtl="0">
              <a:spcBef>
                <a:spcPct val="0"/>
              </a:spcBef>
            </a:pPr>
            <a:endParaRPr lang="az" altLang="en-US" sz="1400" dirty="0">
              <a:latin typeface="Verdana" panose="020B0604030504040204" pitchFamily="34" charset="0"/>
            </a:endParaRPr>
          </a:p>
          <a:p>
            <a:pPr rtl="0">
              <a:spcBef>
                <a:spcPct val="0"/>
              </a:spcBef>
            </a:pPr>
            <a:r>
              <a:rPr lang="az" sz="1600" b="1" i="0" u="none" baseline="0">
                <a:latin typeface="+mn-lt"/>
              </a:rPr>
              <a:t>Xxxxx XXXXXXXX</a:t>
            </a:r>
          </a:p>
          <a:p>
            <a:pPr rtl="0">
              <a:spcBef>
                <a:spcPct val="0"/>
              </a:spcBef>
            </a:pPr>
            <a:endParaRPr lang="az" altLang="en-US" sz="500" dirty="0">
              <a:latin typeface="+mn-lt"/>
            </a:endParaRPr>
          </a:p>
          <a:p>
            <a:pPr rtl="0">
              <a:spcBef>
                <a:spcPct val="0"/>
              </a:spcBef>
            </a:pPr>
            <a:r>
              <a:rPr lang="az" sz="1200" b="1" i="1" u="none" baseline="0">
                <a:latin typeface="+mn-lt"/>
              </a:rPr>
              <a:t>Avropa Şurası</a:t>
            </a:r>
          </a:p>
          <a:p>
            <a:pPr rtl="0">
              <a:spcBef>
                <a:spcPct val="0"/>
              </a:spcBef>
            </a:pPr>
            <a:endParaRPr lang="az" altLang="en-US" sz="1200" dirty="0">
              <a:solidFill>
                <a:srgbClr val="2F618F"/>
              </a:solidFill>
              <a:latin typeface="+mn-lt"/>
              <a:hlinkClick r:id="rId3"/>
            </a:endParaRPr>
          </a:p>
          <a:p>
            <a:pPr rtl="0">
              <a:spcBef>
                <a:spcPct val="0"/>
              </a:spcBef>
            </a:pPr>
            <a:r>
              <a:rPr lang="az" sz="1100" b="1" i="0" u="none" baseline="0">
                <a:solidFill>
                  <a:srgbClr val="2F618F"/>
                </a:solidFill>
                <a:latin typeface="+mn-lt"/>
              </a:rPr>
              <a:t>e-poçt</a:t>
            </a:r>
          </a:p>
          <a:p>
            <a:pPr rtl="0">
              <a:spcBef>
                <a:spcPct val="0"/>
              </a:spcBef>
            </a:pPr>
            <a:endParaRPr lang="az" altLang="en-US" sz="1400" dirty="0">
              <a:latin typeface="+mn-lt"/>
            </a:endParaRPr>
          </a:p>
          <a:p>
            <a:pPr rtl="0">
              <a:spcBef>
                <a:spcPct val="0"/>
              </a:spcBef>
            </a:pPr>
            <a:endParaRPr lang="az" altLang="en-US" sz="1400" dirty="0">
              <a:latin typeface="+mn-lt"/>
            </a:endParaRPr>
          </a:p>
          <a:p>
            <a:pPr rtl="0">
              <a:spcBef>
                <a:spcPct val="0"/>
              </a:spcBef>
            </a:pPr>
            <a:endParaRPr lang="az" altLang="en-US" sz="1200" dirty="0">
              <a:latin typeface="+mn-lt"/>
            </a:endParaRPr>
          </a:p>
          <a:p>
            <a:endParaRPr lang="az" dirty="0"/>
          </a:p>
        </p:txBody>
      </p:sp>
      <p:sp>
        <p:nvSpPr>
          <p:cNvPr id="32" name="Text Placeholder 31">
            <a:extLst>
              <a:ext uri="{FF2B5EF4-FFF2-40B4-BE49-F238E27FC236}">
                <a16:creationId xmlns:a16="http://schemas.microsoft.com/office/drawing/2014/main" xmlns="" id="{4E9FDC2C-93EC-4C8A-9ECF-4C1E10889CE9}"/>
              </a:ext>
            </a:extLst>
          </p:cNvPr>
          <p:cNvSpPr>
            <a:spLocks noGrp="1"/>
          </p:cNvSpPr>
          <p:nvPr>
            <p:ph type="body" sz="quarter" idx="13"/>
          </p:nvPr>
        </p:nvSpPr>
        <p:spPr/>
        <p:txBody>
          <a:bodyPr/>
          <a:lstStyle/>
          <a:p>
            <a:pPr rtl="0"/>
            <a:r>
              <a:rPr lang="az" b="1" i="0" u="none" baseline="0"/>
              <a:t>GG Ay İİİİ</a:t>
            </a:r>
          </a:p>
          <a:p>
            <a:endParaRPr lang="az"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49C04F3A-82BD-4011-AADB-1F79FD7DF4BC}" type="slidenum">
              <a:rPr/>
              <a:pPr/>
              <a:t>10</a:t>
            </a:fld>
            <a:endParaRPr lang="az" dirty="0"/>
          </a:p>
        </p:txBody>
      </p:sp>
      <p:sp>
        <p:nvSpPr>
          <p:cNvPr id="3" name="Text Placeholder 2"/>
          <p:cNvSpPr>
            <a:spLocks noGrp="1"/>
          </p:cNvSpPr>
          <p:nvPr>
            <p:ph type="body" sz="quarter" idx="11"/>
          </p:nvPr>
        </p:nvSpPr>
        <p:spPr/>
        <p:txBody>
          <a:bodyPr>
            <a:normAutofit/>
          </a:bodyPr>
          <a:lstStyle/>
          <a:p>
            <a:pPr algn="r" rtl="0"/>
            <a:r>
              <a:rPr lang="az" sz="2700" b="0" i="0" u="none" baseline="0">
                <a:latin typeface="Verdana" panose="020B0604030504040204" pitchFamily="34" charset="0"/>
                <a:ea typeface="Verdana" panose="020B0604030504040204" pitchFamily="34" charset="0"/>
              </a:rPr>
              <a:t>Avropa Şurası yanaşması</a:t>
            </a:r>
            <a:endParaRPr lang="az" sz="2700" dirty="0">
              <a:latin typeface="Verdana" panose="020B0604030504040204" pitchFamily="34" charset="0"/>
              <a:ea typeface="Verdana" panose="020B0604030504040204" pitchFamily="34" charset="0"/>
            </a:endParaRPr>
          </a:p>
        </p:txBody>
      </p:sp>
      <p:sp>
        <p:nvSpPr>
          <p:cNvPr id="5" name="TextBox 4">
            <a:extLst>
              <a:ext uri="{FF2B5EF4-FFF2-40B4-BE49-F238E27FC236}">
                <a16:creationId xmlns="" xmlns:a16="http://schemas.microsoft.com/office/drawing/2014/main" id="{0EC815FC-B81D-47F2-85CE-4939CE177F7B}"/>
              </a:ext>
            </a:extLst>
          </p:cNvPr>
          <p:cNvSpPr txBox="1">
            <a:spLocks noChangeArrowheads="1"/>
          </p:cNvSpPr>
          <p:nvPr/>
        </p:nvSpPr>
        <p:spPr bwMode="auto">
          <a:xfrm>
            <a:off x="1547813" y="1144588"/>
            <a:ext cx="5832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rtl="0"/>
            <a:r>
              <a:rPr lang="az" sz="1800" b="1" i="0" u="none" baseline="0">
                <a:latin typeface="+mn-lt"/>
                <a:cs typeface="Arial" panose="020B0604020202020204" pitchFamily="34" charset="0"/>
              </a:rPr>
              <a:t>1 </a:t>
            </a:r>
            <a:r>
              <a:rPr lang="az" sz="1800" b="0" i="0" u="none" baseline="0">
                <a:latin typeface="+mn-lt"/>
                <a:cs typeface="Arial" panose="020B0604020202020204" pitchFamily="34" charset="0"/>
              </a:rPr>
              <a:t> </a:t>
            </a:r>
            <a:r>
              <a:rPr lang="az" sz="1800" b="1" i="0" u="none" baseline="0">
                <a:latin typeface="+mn-lt"/>
                <a:cs typeface="Arial" panose="020B0604020202020204" pitchFamily="34" charset="0"/>
              </a:rPr>
              <a:t>Ortaq standartlar: Kibercinayətkarlıq haqqında Budapeşt Konvensiyası və əlaqədar standartlar</a:t>
            </a:r>
          </a:p>
        </p:txBody>
      </p:sp>
      <p:sp>
        <p:nvSpPr>
          <p:cNvPr id="6" name="Isosceles Triangle 5">
            <a:extLst>
              <a:ext uri="{FF2B5EF4-FFF2-40B4-BE49-F238E27FC236}">
                <a16:creationId xmlns="" xmlns:a16="http://schemas.microsoft.com/office/drawing/2014/main" id="{5182123B-3127-448D-ABBE-8E5470B60FFB}"/>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400">
              <a:latin typeface="Arial" panose="020B060402020202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58EC46C7-9839-4125-A3E3-536B132E70E0}"/>
              </a:ext>
            </a:extLst>
          </p:cNvPr>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rtl="0"/>
            <a:r>
              <a:rPr lang="az" sz="1800" b="1" i="0" u="none" baseline="0">
                <a:solidFill>
                  <a:schemeClr val="bg1"/>
                </a:solidFill>
                <a:latin typeface="+mn-lt"/>
                <a:cs typeface="Arial" panose="020B0604020202020204" pitchFamily="34" charset="0"/>
              </a:rPr>
              <a:t>"Kiber mühitdə sizin və hüquqlarınızın qorunması" </a:t>
            </a:r>
          </a:p>
        </p:txBody>
      </p:sp>
      <p:cxnSp>
        <p:nvCxnSpPr>
          <p:cNvPr id="8" name="Straight Arrow Connector 7">
            <a:extLst>
              <a:ext uri="{FF2B5EF4-FFF2-40B4-BE49-F238E27FC236}">
                <a16:creationId xmlns="" xmlns:a16="http://schemas.microsoft.com/office/drawing/2014/main" id="{E0C2FF9B-D897-4FA1-B04A-537949A93229}"/>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 xmlns:a16="http://schemas.microsoft.com/office/drawing/2014/main" id="{4B73F66C-1BDE-4BBE-ADF8-F0772BD77CFC}"/>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 xmlns:a16="http://schemas.microsoft.com/office/drawing/2014/main" id="{F8666E47-CD8C-4A02-AD4D-CC81B81EFF80}"/>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5">
            <a:extLst>
              <a:ext uri="{FF2B5EF4-FFF2-40B4-BE49-F238E27FC236}">
                <a16:creationId xmlns="" xmlns:a16="http://schemas.microsoft.com/office/drawing/2014/main" id="{9252D9BB-F2E4-46C5-BC1C-E4EF64D38CC2}"/>
              </a:ext>
            </a:extLst>
          </p:cNvPr>
          <p:cNvSpPr txBox="1">
            <a:spLocks noChangeArrowheads="1"/>
          </p:cNvSpPr>
          <p:nvPr/>
        </p:nvSpPr>
        <p:spPr bwMode="auto">
          <a:xfrm>
            <a:off x="107950" y="4184873"/>
            <a:ext cx="23050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800" b="1" i="0" u="none" baseline="0">
                <a:latin typeface="+mn-lt"/>
                <a:cs typeface="Arial" panose="020B0604020202020204" pitchFamily="34" charset="0"/>
              </a:rPr>
              <a:t>2 Nəticələrin izlənməsi və qiymətləndirmələr:</a:t>
            </a:r>
          </a:p>
          <a:p>
            <a:pPr algn="l" rtl="0"/>
            <a:r>
              <a:rPr lang="az" sz="1800" b="1" i="0" u="none" baseline="0">
                <a:latin typeface="+mn-lt"/>
                <a:cs typeface="Arial" panose="020B0604020202020204" pitchFamily="34" charset="0"/>
              </a:rPr>
              <a:t>Kibercinayətkarlıq haqqında konvensiya komitəsi (T-CY)</a:t>
            </a:r>
          </a:p>
        </p:txBody>
      </p:sp>
      <p:sp>
        <p:nvSpPr>
          <p:cNvPr id="12" name="TextBox 19">
            <a:extLst>
              <a:ext uri="{FF2B5EF4-FFF2-40B4-BE49-F238E27FC236}">
                <a16:creationId xmlns="" xmlns:a16="http://schemas.microsoft.com/office/drawing/2014/main" id="{CCB36F6E-1021-48B5-A13E-979F5CA743D7}"/>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800" b="1" i="0" u="none" baseline="0">
                <a:latin typeface="+mn-lt"/>
                <a:cs typeface="Arial" panose="020B0604020202020204" pitchFamily="34" charset="0"/>
              </a:rPr>
              <a:t>3 Potensialın yüksəldilməsi:</a:t>
            </a:r>
          </a:p>
          <a:p>
            <a:pPr algn="l" rtl="0"/>
            <a:r>
              <a:rPr lang="az" sz="1800" b="1" i="0" u="none" baseline="0">
                <a:latin typeface="+mn-lt"/>
                <a:cs typeface="Arial" panose="020B0604020202020204" pitchFamily="34" charset="0"/>
              </a:rPr>
              <a:t>C-PROC </a:t>
            </a:r>
            <a:r>
              <a:rPr lang="az" sz="1800" b="0" i="0" u="none" baseline="0">
                <a:latin typeface="+mn-lt"/>
                <a:cs typeface="Arial" panose="020B0604020202020204" pitchFamily="34" charset="0"/>
                <a:sym typeface="Wingdings 3" charset="0"/>
              </a:rPr>
              <a:t></a:t>
            </a:r>
            <a:endParaRPr lang="az" sz="1800" b="1" dirty="0">
              <a:latin typeface="+mn-lt"/>
              <a:cs typeface="Arial" panose="020B0604020202020204" pitchFamily="34" charset="0"/>
            </a:endParaRPr>
          </a:p>
          <a:p>
            <a:pPr algn="l" rtl="0"/>
            <a:r>
              <a:rPr lang="az" sz="1800" b="1" i="0" u="none" baseline="0">
                <a:latin typeface="+mn-lt"/>
                <a:cs typeface="Arial" panose="020B0604020202020204" pitchFamily="34" charset="0"/>
              </a:rPr>
              <a:t>Texniki əməkdaşlıq proqramları</a:t>
            </a:r>
          </a:p>
        </p:txBody>
      </p:sp>
    </p:spTree>
    <p:extLst>
      <p:ext uri="{BB962C8B-B14F-4D97-AF65-F5344CB8AC3E}">
        <p14:creationId xmlns:p14="http://schemas.microsoft.com/office/powerpoint/2010/main" val="11734094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49C04F3A-82BD-4011-AADB-1F79FD7DF4BC}" type="slidenum">
              <a:rPr/>
              <a:pPr/>
              <a:t>11</a:t>
            </a:fld>
            <a:endParaRPr lang="az" dirty="0"/>
          </a:p>
        </p:txBody>
      </p:sp>
      <p:sp>
        <p:nvSpPr>
          <p:cNvPr id="3" name="Text Placeholder 2"/>
          <p:cNvSpPr>
            <a:spLocks noGrp="1"/>
          </p:cNvSpPr>
          <p:nvPr>
            <p:ph type="body" sz="quarter" idx="11"/>
          </p:nvPr>
        </p:nvSpPr>
        <p:spPr>
          <a:xfrm>
            <a:off x="2811463" y="246888"/>
            <a:ext cx="6332537" cy="1035050"/>
          </a:xfrm>
        </p:spPr>
        <p:txBody>
          <a:bodyPr>
            <a:normAutofit fontScale="70000" lnSpcReduction="20000"/>
          </a:bodyPr>
          <a:lstStyle/>
          <a:p>
            <a:pPr algn="r" rtl="0"/>
            <a:r>
              <a:rPr lang="az" sz="3600" b="0" i="0" u="none" baseline="0">
                <a:latin typeface="Verdana" panose="020B0604030504040204" pitchFamily="34" charset="0"/>
                <a:ea typeface="Verdana" panose="020B0604030504040204" pitchFamily="34" charset="0"/>
              </a:rPr>
              <a:t>Avropa Şurasının Buxarestdə yerləşən Kibercinayətkarlıq üzrə proqram ofisi </a:t>
            </a:r>
            <a:endParaRPr lang="az" sz="3600" dirty="0" smtClean="0">
              <a:latin typeface="Verdana" panose="020B0604030504040204" pitchFamily="34" charset="0"/>
              <a:ea typeface="Verdana" panose="020B0604030504040204" pitchFamily="34" charset="0"/>
            </a:endParaRPr>
          </a:p>
          <a:p>
            <a:pPr algn="r" rtl="0"/>
            <a:r>
              <a:rPr lang="az" sz="3600" b="0" i="0" u="none" baseline="0">
                <a:latin typeface="Verdana" panose="020B0604030504040204" pitchFamily="34" charset="0"/>
                <a:ea typeface="Verdana" panose="020B0604030504040204" pitchFamily="34" charset="0"/>
              </a:rPr>
              <a:t>(C-PROC)</a:t>
            </a:r>
          </a:p>
          <a:p>
            <a:pPr algn="r" rtl="0"/>
            <a:endParaRPr lang="az" sz="3600" b="0" i="0" u="none" baseline="0">
              <a:latin typeface="Verdana" panose="020B0604030504040204" pitchFamily="34" charset="0"/>
              <a:ea typeface="Verdana" panose="020B0604030504040204" pitchFamily="34" charset="0"/>
            </a:endParaRPr>
          </a:p>
          <a:p>
            <a:endParaRPr lang="az" dirty="0"/>
          </a:p>
        </p:txBody>
      </p:sp>
      <p:sp>
        <p:nvSpPr>
          <p:cNvPr id="5" name="TextBox 13">
            <a:extLst>
              <a:ext uri="{FF2B5EF4-FFF2-40B4-BE49-F238E27FC236}">
                <a16:creationId xmlns="" xmlns:a16="http://schemas.microsoft.com/office/drawing/2014/main" id="{B9BE7F87-B3D1-4976-A17F-00003EF51DAD}"/>
              </a:ext>
            </a:extLst>
          </p:cNvPr>
          <p:cNvSpPr txBox="1">
            <a:spLocks noChangeArrowheads="1"/>
          </p:cNvSpPr>
          <p:nvPr/>
        </p:nvSpPr>
        <p:spPr bwMode="auto">
          <a:xfrm>
            <a:off x="250825" y="1874812"/>
            <a:ext cx="8720138" cy="3354388"/>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spcAft>
                <a:spcPts val="1200"/>
              </a:spcAft>
              <a:buFont typeface="Wingdings" charset="0"/>
              <a:buChar char="§"/>
            </a:pPr>
            <a:r>
              <a:rPr lang="az" sz="2000" b="1" i="0" u="none" baseline="0">
                <a:latin typeface="+mn-lt"/>
                <a:cs typeface="Arial" panose="020B0604020202020204" pitchFamily="34" charset="0"/>
              </a:rPr>
              <a:t>Nazirlər Komitəsinin 2013-cü ilin oktyabr ayında qəbul edilən</a:t>
            </a:r>
          </a:p>
          <a:p>
            <a:pPr algn="l" rtl="0">
              <a:spcAft>
                <a:spcPts val="1200"/>
              </a:spcAft>
              <a:buFont typeface="Wingdings" charset="0"/>
              <a:buChar char="§"/>
            </a:pPr>
            <a:r>
              <a:rPr lang="az" sz="2000" b="1" i="0" u="none" baseline="0">
                <a:latin typeface="+mn-lt"/>
                <a:cs typeface="Arial" panose="020B0604020202020204" pitchFamily="34" charset="0"/>
              </a:rPr>
              <a:t>2014-ci ilin aprel ayında qüvvəyə minən qərarı</a:t>
            </a:r>
          </a:p>
          <a:p>
            <a:pPr algn="l" rtl="0">
              <a:spcAft>
                <a:spcPts val="1200"/>
              </a:spcAft>
              <a:buFont typeface="Wingdings" charset="0"/>
              <a:buChar char="§"/>
            </a:pPr>
            <a:r>
              <a:rPr lang="az" sz="2000" b="1" i="0" u="none" baseline="0">
                <a:latin typeface="+mn-lt"/>
                <a:cs typeface="Arial" panose="020B0604020202020204" pitchFamily="34" charset="0"/>
              </a:rPr>
              <a:t>Hazırda 6 layihə davam etməkdədir</a:t>
            </a:r>
          </a:p>
          <a:p>
            <a:pPr algn="l" rtl="0">
              <a:spcAft>
                <a:spcPts val="1200"/>
              </a:spcAft>
              <a:buFont typeface="Wingdings" charset="0"/>
              <a:buChar char="§"/>
            </a:pPr>
            <a:endParaRPr lang="az" sz="2800" b="1" dirty="0">
              <a:latin typeface="+mn-lt"/>
              <a:cs typeface="Arial" panose="020B0604020202020204" pitchFamily="34" charset="0"/>
            </a:endParaRPr>
          </a:p>
          <a:p>
            <a:pPr algn="l" rtl="0">
              <a:spcAft>
                <a:spcPts val="1200"/>
              </a:spcAft>
              <a:buFont typeface="Wingdings" charset="0"/>
              <a:buChar char="§"/>
            </a:pPr>
            <a:r>
              <a:rPr lang="az" sz="2800" b="1" i="0" u="none" baseline="0">
                <a:latin typeface="+mn-lt"/>
                <a:cs typeface="Arial" panose="020B0604020202020204" pitchFamily="34" charset="0"/>
              </a:rPr>
              <a:t>Tapşırıq: Kibercinayətkarlıq və elektron sübutlar sahəsində cinayət mühakiməsi potensialının gücləndirilməsi məqsədilə dünya ölkələrinə dəstək</a:t>
            </a:r>
          </a:p>
        </p:txBody>
      </p:sp>
    </p:spTree>
    <p:extLst>
      <p:ext uri="{BB962C8B-B14F-4D97-AF65-F5344CB8AC3E}">
        <p14:creationId xmlns:p14="http://schemas.microsoft.com/office/powerpoint/2010/main" val="3937809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49C04F3A-82BD-4011-AADB-1F79FD7DF4BC}" type="slidenum">
              <a:rPr/>
              <a:pPr/>
              <a:t>12</a:t>
            </a:fld>
            <a:endParaRPr lang="az" dirty="0"/>
          </a:p>
        </p:txBody>
      </p:sp>
      <p:sp>
        <p:nvSpPr>
          <p:cNvPr id="3" name="Text Placeholder 2"/>
          <p:cNvSpPr>
            <a:spLocks noGrp="1"/>
          </p:cNvSpPr>
          <p:nvPr>
            <p:ph type="body" sz="quarter" idx="11"/>
          </p:nvPr>
        </p:nvSpPr>
        <p:spPr>
          <a:xfrm>
            <a:off x="2811463" y="246888"/>
            <a:ext cx="6332537" cy="1035050"/>
          </a:xfrm>
        </p:spPr>
        <p:txBody>
          <a:bodyPr>
            <a:normAutofit/>
          </a:bodyPr>
          <a:lstStyle/>
          <a:p>
            <a:pPr algn="r" rtl="0"/>
            <a:r>
              <a:rPr lang="az" sz="2700" b="0" i="0" u="none" baseline="0">
                <a:latin typeface="Verdana" panose="020B0604030504040204" pitchFamily="34" charset="0"/>
                <a:ea typeface="Verdana" panose="020B0604030504040204" pitchFamily="34" charset="0"/>
              </a:rPr>
              <a:t>Hazırki potensialın yüksəldilməsi proqramları</a:t>
            </a:r>
            <a:endParaRPr lang="az" sz="2700" dirty="0">
              <a:latin typeface="Verdana" panose="020B0604030504040204" pitchFamily="34" charset="0"/>
              <a:ea typeface="Verdana" panose="020B0604030504040204" pitchFamily="34" charset="0"/>
            </a:endParaRPr>
          </a:p>
          <a:p>
            <a:endParaRPr lang="az" dirty="0"/>
          </a:p>
        </p:txBody>
      </p:sp>
      <p:pic>
        <p:nvPicPr>
          <p:cNvPr id="9" name="Picture 19">
            <a:extLst>
              <a:ext uri="{FF2B5EF4-FFF2-40B4-BE49-F238E27FC236}">
                <a16:creationId xmlns="" xmlns:a16="http://schemas.microsoft.com/office/drawing/2014/main" id="{0DF5DDB8-AE21-4C08-84EA-22EEBA8A967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4">
            <a:extLst>
              <a:ext uri="{FF2B5EF4-FFF2-40B4-BE49-F238E27FC236}">
                <a16:creationId xmlns="" xmlns:a16="http://schemas.microsoft.com/office/drawing/2014/main" id="{727DD9C2-7324-4D82-9AA6-571418FD8FF9}"/>
              </a:ext>
            </a:extLst>
          </p:cNvPr>
          <p:cNvSpPr txBox="1">
            <a:spLocks noChangeArrowheads="1"/>
          </p:cNvSpPr>
          <p:nvPr/>
        </p:nvSpPr>
        <p:spPr bwMode="auto">
          <a:xfrm>
            <a:off x="323528" y="2297906"/>
            <a:ext cx="7874000"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gn="l" rtl="0">
              <a:lnSpc>
                <a:spcPts val="3000"/>
              </a:lnSpc>
              <a:buFont typeface="Wingdings" panose="05000000000000000000" pitchFamily="2" charset="2"/>
              <a:buChar char="Ø"/>
            </a:pPr>
            <a:r>
              <a:rPr lang="az" sz="2000" b="1" i="0" u="none" baseline="0">
                <a:effectLst>
                  <a:outerShdw blurRad="38100" dist="38100" dir="2700000" algn="tl">
                    <a:srgbClr val="000000">
                      <a:alpha val="43137"/>
                    </a:srgbClr>
                  </a:outerShdw>
                </a:effectLst>
                <a:latin typeface="+mn-lt"/>
                <a:cs typeface="Arial" panose="020B0604020202020204" pitchFamily="34" charset="0"/>
              </a:rPr>
              <a:t>GLACY+  </a:t>
            </a:r>
            <a:r>
              <a:rPr lang="az" b="0" i="0" u="none" baseline="0">
                <a:effectLst>
                  <a:outerShdw blurRad="38100" dist="38100" dir="2700000" algn="tl">
                    <a:srgbClr val="000000">
                      <a:alpha val="43137"/>
                    </a:srgbClr>
                  </a:outerShdw>
                </a:effectLst>
                <a:latin typeface="+mn-lt"/>
                <a:cs typeface="Arial" panose="020B0604020202020204" pitchFamily="34" charset="0"/>
              </a:rPr>
              <a:t>-</a:t>
            </a:r>
            <a:r>
              <a:rPr lang="az" b="1" i="0" u="none" baseline="0">
                <a:effectLst>
                  <a:outerShdw blurRad="38100" dist="38100" dir="2700000" algn="tl">
                    <a:srgbClr val="000000">
                      <a:alpha val="43137"/>
                    </a:srgbClr>
                  </a:outerShdw>
                </a:effectLst>
                <a:latin typeface="+mn-lt"/>
                <a:cs typeface="Arial" panose="020B0604020202020204" pitchFamily="34" charset="0"/>
              </a:rPr>
              <a:t> </a:t>
            </a:r>
            <a:r>
              <a:rPr lang="az" sz="1600" b="0" i="0" u="none" baseline="0">
                <a:effectLst>
                  <a:outerShdw blurRad="38100" dist="38100" dir="2700000" algn="tl">
                    <a:srgbClr val="000000">
                      <a:alpha val="43137"/>
                    </a:srgbClr>
                  </a:outerShdw>
                </a:effectLst>
                <a:latin typeface="+mn-lt"/>
                <a:cs typeface="Arial" panose="020B0604020202020204" pitchFamily="34" charset="0"/>
              </a:rPr>
              <a:t> Aİ və AŞ-nin Kibercinayətkarlıqla mübarizə sahəsində qlobal hərəkət üzrə birgə layihəsi </a:t>
            </a:r>
            <a:r>
              <a:rPr lang="az" sz="2000" b="0" i="0" u="none" baseline="0">
                <a:effectLst>
                  <a:outerShdw blurRad="38100" dist="38100" dir="2700000" algn="tl">
                    <a:srgbClr val="000000">
                      <a:alpha val="43137"/>
                    </a:srgbClr>
                  </a:outerShdw>
                </a:effectLst>
                <a:cs typeface="Arial" panose="020B0604020202020204" pitchFamily="34" charset="0"/>
              </a:rPr>
              <a:t>-</a:t>
            </a:r>
            <a:endParaRPr lang="az" sz="1600" dirty="0">
              <a:effectLst>
                <a:outerShdw blurRad="38100" dist="38100" dir="2700000" algn="tl">
                  <a:srgbClr val="000000">
                    <a:alpha val="43137"/>
                  </a:srgbClr>
                </a:outerShdw>
              </a:effectLst>
              <a:latin typeface="+mn-lt"/>
              <a:cs typeface="Arial" panose="020B0604020202020204" pitchFamily="34" charset="0"/>
            </a:endParaRPr>
          </a:p>
        </p:txBody>
      </p:sp>
      <p:sp>
        <p:nvSpPr>
          <p:cNvPr id="12" name="TextBox 15">
            <a:extLst>
              <a:ext uri="{FF2B5EF4-FFF2-40B4-BE49-F238E27FC236}">
                <a16:creationId xmlns="" xmlns:a16="http://schemas.microsoft.com/office/drawing/2014/main" id="{75DCCF07-F68B-4BB3-A840-FA8983B0124E}"/>
              </a:ext>
            </a:extLst>
          </p:cNvPr>
          <p:cNvSpPr txBox="1">
            <a:spLocks noChangeArrowheads="1"/>
          </p:cNvSpPr>
          <p:nvPr/>
        </p:nvSpPr>
        <p:spPr bwMode="auto">
          <a:xfrm>
            <a:off x="323528" y="2855294"/>
            <a:ext cx="778986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gn="l" rtl="0">
              <a:lnSpc>
                <a:spcPts val="3000"/>
              </a:lnSpc>
              <a:buFont typeface="Wingdings" panose="05000000000000000000" pitchFamily="2" charset="2"/>
              <a:buChar char="Ø"/>
            </a:pPr>
            <a:r>
              <a:rPr lang="az" sz="2000" b="1" i="0" u="none" baseline="0">
                <a:effectLst>
                  <a:outerShdw blurRad="38100" dist="38100" dir="2700000" algn="tl">
                    <a:srgbClr val="000000">
                      <a:alpha val="43137"/>
                    </a:srgbClr>
                  </a:outerShdw>
                </a:effectLst>
                <a:latin typeface="+mn-lt"/>
                <a:cs typeface="Arial" panose="020B0604020202020204" pitchFamily="34" charset="0"/>
              </a:rPr>
              <a:t>CyberEast</a:t>
            </a:r>
            <a:r>
              <a:rPr lang="az" b="0" i="0" u="none" baseline="0">
                <a:latin typeface="+mn-lt"/>
                <a:cs typeface="Arial" panose="020B0604020202020204" pitchFamily="34" charset="0"/>
              </a:rPr>
              <a:t> </a:t>
            </a:r>
            <a:r>
              <a:rPr lang="az" b="0" i="0" u="none" baseline="0">
                <a:effectLst>
                  <a:outerShdw blurRad="38100" dist="38100" dir="2700000" algn="tl">
                    <a:srgbClr val="000000">
                      <a:alpha val="43137"/>
                    </a:srgbClr>
                  </a:outerShdw>
                </a:effectLst>
                <a:latin typeface="+mn-lt"/>
                <a:cs typeface="Arial" panose="020B0604020202020204" pitchFamily="34" charset="0"/>
              </a:rPr>
              <a:t>-</a:t>
            </a:r>
            <a:r>
              <a:rPr lang="az" b="0" i="0" u="none" baseline="0">
                <a:latin typeface="+mn-lt"/>
                <a:cs typeface="Arial" panose="020B0604020202020204" pitchFamily="34" charset="0"/>
              </a:rPr>
              <a:t> </a:t>
            </a:r>
            <a:r>
              <a:rPr lang="az" sz="1600" b="0" i="0" u="none" baseline="0">
                <a:effectLst>
                  <a:outerShdw blurRad="38100" dist="38100" dir="2700000" algn="tl">
                    <a:srgbClr val="000000">
                      <a:alpha val="43137"/>
                    </a:srgbClr>
                  </a:outerShdw>
                </a:effectLst>
                <a:latin typeface="+mn-lt"/>
                <a:cs typeface="Arial" panose="020B0604020202020204" pitchFamily="34" charset="0"/>
              </a:rPr>
              <a:t>Aİ/AŞ Şərt Tərəfdaşlığı </a:t>
            </a:r>
            <a:r>
              <a:rPr lang="az" sz="2000" b="0" i="0" u="none" baseline="0">
                <a:effectLst>
                  <a:outerShdw blurRad="38100" dist="38100" dir="2700000" algn="tl">
                    <a:srgbClr val="000000">
                      <a:alpha val="43137"/>
                    </a:srgbClr>
                  </a:outerShdw>
                </a:effectLst>
                <a:cs typeface="Arial" panose="020B0604020202020204" pitchFamily="34" charset="0"/>
              </a:rPr>
              <a:t>-</a:t>
            </a:r>
            <a:r>
              <a:rPr lang="az" sz="1600" b="0" i="0" u="none" baseline="0">
                <a:effectLst>
                  <a:outerShdw blurRad="38100" dist="38100" dir="2700000" algn="tl">
                    <a:srgbClr val="000000">
                      <a:alpha val="43137"/>
                    </a:srgbClr>
                  </a:outerShdw>
                </a:effectLst>
                <a:latin typeface="+mn-lt"/>
                <a:cs typeface="Arial" panose="020B0604020202020204" pitchFamily="34" charset="0"/>
              </a:rPr>
              <a:t>  </a:t>
            </a:r>
            <a:endParaRPr lang="az" sz="1600" dirty="0">
              <a:effectLst>
                <a:outerShdw blurRad="38100" dist="38100" dir="2700000" algn="tl">
                  <a:srgbClr val="000000">
                    <a:alpha val="43137"/>
                  </a:srgbClr>
                </a:outerShdw>
              </a:effectLst>
              <a:latin typeface="+mn-lt"/>
              <a:cs typeface="Arial" panose="020B0604020202020204" pitchFamily="34" charset="0"/>
            </a:endParaRPr>
          </a:p>
        </p:txBody>
      </p:sp>
      <p:sp>
        <p:nvSpPr>
          <p:cNvPr id="13" name="TextBox 12">
            <a:extLst>
              <a:ext uri="{FF2B5EF4-FFF2-40B4-BE49-F238E27FC236}">
                <a16:creationId xmlns="" xmlns:a16="http://schemas.microsoft.com/office/drawing/2014/main" id="{4ACA7BF1-61FD-4D66-A1DD-0EACE36D48FC}"/>
              </a:ext>
            </a:extLst>
          </p:cNvPr>
          <p:cNvSpPr txBox="1">
            <a:spLocks noChangeArrowheads="1"/>
          </p:cNvSpPr>
          <p:nvPr/>
        </p:nvSpPr>
        <p:spPr bwMode="auto">
          <a:xfrm>
            <a:off x="323528" y="3439642"/>
            <a:ext cx="848201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gn="l" rtl="0">
              <a:lnSpc>
                <a:spcPts val="3000"/>
              </a:lnSpc>
              <a:buFont typeface="Wingdings" panose="05000000000000000000" pitchFamily="2" charset="2"/>
              <a:buChar char="Ø"/>
            </a:pPr>
            <a:r>
              <a:rPr lang="az" sz="2000" b="1" i="0" u="none" baseline="0">
                <a:effectLst>
                  <a:outerShdw blurRad="38100" dist="38100" dir="2700000" algn="tl">
                    <a:srgbClr val="000000">
                      <a:alpha val="43137"/>
                    </a:srgbClr>
                  </a:outerShdw>
                </a:effectLst>
                <a:latin typeface="+mn-lt"/>
                <a:cs typeface="Arial" panose="020B0604020202020204" pitchFamily="34" charset="0"/>
              </a:rPr>
              <a:t>iPROCEEDS-2</a:t>
            </a:r>
            <a:r>
              <a:rPr lang="az" b="0" i="0" u="none" baseline="0">
                <a:effectLst>
                  <a:outerShdw blurRad="38100" dist="38100" dir="2700000" algn="tl">
                    <a:srgbClr val="000000">
                      <a:alpha val="43137"/>
                    </a:srgbClr>
                  </a:outerShdw>
                </a:effectLst>
                <a:latin typeface="+mn-lt"/>
                <a:cs typeface="Arial" panose="020B0604020202020204" pitchFamily="34" charset="0"/>
              </a:rPr>
              <a:t> - </a:t>
            </a:r>
            <a:r>
              <a:rPr lang="az" sz="1600" b="0" i="0" u="none" baseline="0">
                <a:effectLst>
                  <a:outerShdw blurRad="38100" dist="38100" dir="2700000" algn="tl">
                    <a:srgbClr val="000000">
                      <a:alpha val="43137"/>
                    </a:srgbClr>
                  </a:outerShdw>
                </a:effectLst>
                <a:latin typeface="+mn-lt"/>
                <a:cs typeface="Arial" panose="020B0604020202020204" pitchFamily="34" charset="0"/>
              </a:rPr>
              <a:t>Aİ/AŞ İnternetdəki cinayət gəlirlərini hədəf götürür </a:t>
            </a:r>
            <a:r>
              <a:rPr lang="az" sz="1800" b="0" i="0" u="none" baseline="0">
                <a:effectLst>
                  <a:outerShdw blurRad="38100" dist="38100" dir="2700000" algn="tl">
                    <a:srgbClr val="000000">
                      <a:alpha val="43137"/>
                    </a:srgbClr>
                  </a:outerShdw>
                </a:effectLst>
                <a:cs typeface="Arial" panose="020B0604020202020204" pitchFamily="34" charset="0"/>
              </a:rPr>
              <a:t>-</a:t>
            </a:r>
            <a:endParaRPr lang="az" sz="1400" dirty="0">
              <a:effectLst>
                <a:outerShdw blurRad="38100" dist="38100" dir="2700000" algn="tl">
                  <a:srgbClr val="000000">
                    <a:alpha val="43137"/>
                  </a:srgbClr>
                </a:outerShdw>
              </a:effectLst>
              <a:latin typeface="+mn-lt"/>
              <a:cs typeface="Arial" panose="020B0604020202020204" pitchFamily="34" charset="0"/>
            </a:endParaRPr>
          </a:p>
        </p:txBody>
      </p:sp>
      <p:sp>
        <p:nvSpPr>
          <p:cNvPr id="14" name="TextBox 17">
            <a:extLst>
              <a:ext uri="{FF2B5EF4-FFF2-40B4-BE49-F238E27FC236}">
                <a16:creationId xmlns="" xmlns:a16="http://schemas.microsoft.com/office/drawing/2014/main" id="{2FC01A6F-0182-44A9-A3DE-CCDCE97CA75E}"/>
              </a:ext>
            </a:extLst>
          </p:cNvPr>
          <p:cNvSpPr txBox="1">
            <a:spLocks noChangeArrowheads="1"/>
          </p:cNvSpPr>
          <p:nvPr/>
        </p:nvSpPr>
        <p:spPr bwMode="auto">
          <a:xfrm>
            <a:off x="323528" y="4003540"/>
            <a:ext cx="848201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gn="l" rtl="0">
              <a:lnSpc>
                <a:spcPts val="3000"/>
              </a:lnSpc>
              <a:buFont typeface="Wingdings" panose="05000000000000000000" pitchFamily="2" charset="2"/>
              <a:buChar char="Ø"/>
            </a:pPr>
            <a:r>
              <a:rPr lang="az" sz="2000" b="1" i="0" u="none" baseline="0">
                <a:effectLst>
                  <a:outerShdw blurRad="38100" dist="38100" dir="2700000" algn="tl">
                    <a:srgbClr val="000000">
                      <a:alpha val="43137"/>
                    </a:srgbClr>
                  </a:outerShdw>
                </a:effectLst>
                <a:latin typeface="+mn-lt"/>
                <a:cs typeface="Arial" panose="020B0604020202020204" pitchFamily="34" charset="0"/>
              </a:rPr>
              <a:t>CyberSouth</a:t>
            </a:r>
            <a:r>
              <a:rPr lang="az" b="0" i="0" u="none" baseline="0">
                <a:latin typeface="+mn-lt"/>
                <a:cs typeface="Arial" panose="020B0604020202020204" pitchFamily="34" charset="0"/>
              </a:rPr>
              <a:t> </a:t>
            </a:r>
            <a:r>
              <a:rPr lang="az" b="0" i="0" u="none" baseline="0">
                <a:effectLst>
                  <a:outerShdw blurRad="38100" dist="38100" dir="2700000" algn="tl">
                    <a:srgbClr val="000000">
                      <a:alpha val="43137"/>
                    </a:srgbClr>
                  </a:outerShdw>
                </a:effectLst>
                <a:latin typeface="+mn-lt"/>
                <a:cs typeface="Arial" panose="020B0604020202020204" pitchFamily="34" charset="0"/>
              </a:rPr>
              <a:t>-</a:t>
            </a:r>
            <a:r>
              <a:rPr lang="az" b="0" i="0" u="none" baseline="0">
                <a:latin typeface="+mn-lt"/>
                <a:cs typeface="Arial" panose="020B0604020202020204" pitchFamily="34" charset="0"/>
              </a:rPr>
              <a:t> </a:t>
            </a:r>
            <a:r>
              <a:rPr lang="az" sz="1600" b="0" i="0" u="none" baseline="0">
                <a:effectLst>
                  <a:outerShdw blurRad="38100" dist="38100" dir="2700000" algn="tl">
                    <a:srgbClr val="000000">
                      <a:alpha val="43137"/>
                    </a:srgbClr>
                  </a:outerShdw>
                </a:effectLst>
                <a:latin typeface="+mn-lt"/>
                <a:cs typeface="Arial" panose="020B0604020202020204" pitchFamily="34" charset="0"/>
              </a:rPr>
              <a:t>Aİ/AŞ</a:t>
            </a:r>
            <a:r>
              <a:rPr lang="az" sz="1400" b="0" i="0" u="none" baseline="0">
                <a:latin typeface="+mn-lt"/>
                <a:cs typeface="Arial" panose="020B0604020202020204" pitchFamily="34" charset="0"/>
              </a:rPr>
              <a:t> </a:t>
            </a:r>
            <a:r>
              <a:rPr lang="az" sz="1600" b="0" i="0" u="none" baseline="0">
                <a:effectLst>
                  <a:outerShdw blurRad="38100" dist="38100" dir="2700000" algn="tl">
                    <a:srgbClr val="000000">
                      <a:alpha val="43137"/>
                    </a:srgbClr>
                  </a:outerShdw>
                </a:effectLst>
                <a:latin typeface="+mn-lt"/>
                <a:cs typeface="Arial" panose="020B0604020202020204" pitchFamily="34" charset="0"/>
              </a:rPr>
              <a:t>Kibercinayətkarlıq və elektron sübutlar üzrə birgə layihə </a:t>
            </a:r>
            <a:r>
              <a:rPr lang="az" sz="2000" b="0" i="0" u="none" baseline="0">
                <a:effectLst>
                  <a:outerShdw blurRad="38100" dist="38100" dir="2700000" algn="tl">
                    <a:srgbClr val="000000">
                      <a:alpha val="43137"/>
                    </a:srgbClr>
                  </a:outerShdw>
                </a:effectLst>
                <a:cs typeface="Arial" panose="020B0604020202020204" pitchFamily="34" charset="0"/>
              </a:rPr>
              <a:t>-</a:t>
            </a:r>
            <a:r>
              <a:rPr lang="az" sz="1600" b="0" i="0" u="none" baseline="0">
                <a:effectLst>
                  <a:outerShdw blurRad="38100" dist="38100" dir="2700000" algn="tl">
                    <a:srgbClr val="000000">
                      <a:alpha val="43137"/>
                    </a:srgbClr>
                  </a:outerShdw>
                </a:effectLst>
                <a:latin typeface="+mn-lt"/>
                <a:cs typeface="Arial" panose="020B0604020202020204" pitchFamily="34" charset="0"/>
              </a:rPr>
              <a:t> </a:t>
            </a:r>
            <a:endParaRPr lang="az" sz="1600" dirty="0">
              <a:effectLst>
                <a:outerShdw blurRad="38100" dist="38100" dir="2700000" algn="tl">
                  <a:srgbClr val="000000">
                    <a:alpha val="43137"/>
                  </a:srgbClr>
                </a:outerShdw>
              </a:effectLst>
              <a:latin typeface="+mn-lt"/>
              <a:cs typeface="Arial" panose="020B0604020202020204" pitchFamily="34" charset="0"/>
            </a:endParaRPr>
          </a:p>
        </p:txBody>
      </p:sp>
      <p:sp>
        <p:nvSpPr>
          <p:cNvPr id="15" name="TextBox 18">
            <a:extLst>
              <a:ext uri="{FF2B5EF4-FFF2-40B4-BE49-F238E27FC236}">
                <a16:creationId xmlns="" xmlns:a16="http://schemas.microsoft.com/office/drawing/2014/main" id="{80016FE9-AB9B-42EA-B13E-241A406A0F1A}"/>
              </a:ext>
            </a:extLst>
          </p:cNvPr>
          <p:cNvSpPr txBox="1">
            <a:spLocks noChangeArrowheads="1"/>
          </p:cNvSpPr>
          <p:nvPr/>
        </p:nvSpPr>
        <p:spPr bwMode="auto">
          <a:xfrm>
            <a:off x="327783" y="4572601"/>
            <a:ext cx="8057048" cy="103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gn="l" rtl="0">
              <a:lnSpc>
                <a:spcPts val="3200"/>
              </a:lnSpc>
              <a:buFont typeface="Wingdings" panose="05000000000000000000" pitchFamily="2" charset="2"/>
              <a:buChar char="Ø"/>
            </a:pPr>
            <a:r>
              <a:rPr lang="az" sz="2000" b="1" i="0" u="none" baseline="0">
                <a:effectLst>
                  <a:outerShdw blurRad="38100" dist="38100" dir="2700000" algn="tl">
                    <a:srgbClr val="000000">
                      <a:alpha val="43137"/>
                    </a:srgbClr>
                  </a:outerShdw>
                </a:effectLst>
                <a:latin typeface="+mn-lt"/>
                <a:cs typeface="Arial" panose="020B0604020202020204" pitchFamily="34" charset="0"/>
              </a:rPr>
              <a:t>Avropada uşaqlara münasibətdə cinsi istismar və seksual xarakterli hərəkətlərin aradan qaldırılması (EndOCSEA@Europe) </a:t>
            </a:r>
            <a:r>
              <a:rPr lang="az" sz="1800" b="0" i="0" u="none" baseline="0">
                <a:effectLst>
                  <a:outerShdw blurRad="38100" dist="38100" dir="2700000" algn="tl">
                    <a:srgbClr val="000000">
                      <a:alpha val="43137"/>
                    </a:srgbClr>
                  </a:outerShdw>
                </a:effectLst>
                <a:cs typeface="Arial" panose="020B0604020202020204" pitchFamily="34" charset="0"/>
              </a:rPr>
              <a:t>- </a:t>
            </a:r>
            <a:r>
              <a:rPr lang="az" sz="1600" b="0" i="0" u="none" baseline="0">
                <a:effectLst>
                  <a:outerShdw blurRad="38100" dist="38100" dir="2700000" algn="tl">
                    <a:srgbClr val="000000">
                      <a:alpha val="43137"/>
                    </a:srgbClr>
                  </a:outerShdw>
                </a:effectLst>
                <a:latin typeface="+mn-lt"/>
                <a:cs typeface="Arial" panose="020B0604020202020204" pitchFamily="34" charset="0"/>
              </a:rPr>
              <a:t>(Uşaqlara qarşı Zorakılığın Qarşısının Alınması Fondu) </a:t>
            </a:r>
            <a:r>
              <a:rPr lang="az" sz="1800" b="0" i="0" u="none" baseline="0">
                <a:effectLst>
                  <a:outerShdw blurRad="38100" dist="38100" dir="2700000" algn="tl">
                    <a:srgbClr val="000000">
                      <a:alpha val="43137"/>
                    </a:srgbClr>
                  </a:outerShdw>
                </a:effectLst>
                <a:cs typeface="Arial" panose="020B0604020202020204" pitchFamily="34" charset="0"/>
              </a:rPr>
              <a:t>-</a:t>
            </a:r>
            <a:endParaRPr lang="az" sz="1400" dirty="0">
              <a:latin typeface="+mn-lt"/>
              <a:cs typeface="Arial" panose="020B0604020202020204" pitchFamily="34" charset="0"/>
            </a:endParaRPr>
          </a:p>
        </p:txBody>
      </p:sp>
      <p:sp>
        <p:nvSpPr>
          <p:cNvPr id="16" name="TextBox 18">
            <a:extLst>
              <a:ext uri="{FF2B5EF4-FFF2-40B4-BE49-F238E27FC236}">
                <a16:creationId xmlns="" xmlns:a16="http://schemas.microsoft.com/office/drawing/2014/main" id="{B3B30427-D205-4EE7-9AA1-4078EF8B8770}"/>
              </a:ext>
            </a:extLst>
          </p:cNvPr>
          <p:cNvSpPr txBox="1">
            <a:spLocks noChangeArrowheads="1"/>
          </p:cNvSpPr>
          <p:nvPr/>
        </p:nvSpPr>
        <p:spPr bwMode="auto">
          <a:xfrm>
            <a:off x="323850" y="5589240"/>
            <a:ext cx="7762875" cy="6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342900" indent="-342900" algn="l" rtl="0">
              <a:lnSpc>
                <a:spcPts val="3200"/>
              </a:lnSpc>
              <a:buFont typeface="Wingdings" panose="05000000000000000000" pitchFamily="2" charset="2"/>
              <a:buChar char="Ø"/>
            </a:pPr>
            <a:r>
              <a:rPr lang="az" sz="2000" b="1" i="0" u="none" baseline="0">
                <a:effectLst>
                  <a:outerShdw blurRad="38100" dist="38100" dir="2700000" algn="tl">
                    <a:srgbClr val="000000">
                      <a:alpha val="43137"/>
                    </a:srgbClr>
                  </a:outerShdw>
                </a:effectLst>
                <a:latin typeface="+mn-lt"/>
                <a:cs typeface="Arial" panose="020B0604020202020204" pitchFamily="34" charset="0"/>
              </a:rPr>
              <a:t>CyberCrime@Octopus</a:t>
            </a:r>
            <a:r>
              <a:rPr lang="az" sz="1800" b="0" i="0" u="none" baseline="0">
                <a:latin typeface="+mn-lt"/>
                <a:cs typeface="Arial" panose="020B0604020202020204" pitchFamily="34" charset="0"/>
              </a:rPr>
              <a:t> </a:t>
            </a:r>
            <a:r>
              <a:rPr lang="az" sz="1800" b="0" i="0" u="none" baseline="0">
                <a:effectLst>
                  <a:outerShdw blurRad="38100" dist="38100" dir="2700000" algn="tl">
                    <a:srgbClr val="000000">
                      <a:alpha val="43137"/>
                    </a:srgbClr>
                  </a:outerShdw>
                </a:effectLst>
                <a:cs typeface="Arial" panose="020B0604020202020204" pitchFamily="34" charset="0"/>
              </a:rPr>
              <a:t>- </a:t>
            </a:r>
            <a:r>
              <a:rPr lang="az" sz="1600" b="0" i="0" u="none" baseline="0">
                <a:effectLst>
                  <a:outerShdw blurRad="38100" dist="38100" dir="2700000" algn="tl">
                    <a:srgbClr val="000000">
                      <a:alpha val="43137"/>
                    </a:srgbClr>
                  </a:outerShdw>
                </a:effectLst>
                <a:latin typeface="+mn-lt"/>
                <a:cs typeface="Arial" panose="020B0604020202020204" pitchFamily="34" charset="0"/>
              </a:rPr>
              <a:t>(könüllü ianə ilə maliyyələşdirilir)</a:t>
            </a:r>
            <a:r>
              <a:rPr lang="az" sz="1400" b="0" i="0" u="none" baseline="0">
                <a:latin typeface="+mn-lt"/>
                <a:cs typeface="Arial" panose="020B0604020202020204" pitchFamily="34" charset="0"/>
              </a:rPr>
              <a:t> </a:t>
            </a:r>
            <a:r>
              <a:rPr lang="az" sz="1800" b="0" i="0" u="none" baseline="0">
                <a:effectLst>
                  <a:outerShdw blurRad="38100" dist="38100" dir="2700000" algn="tl">
                    <a:srgbClr val="000000">
                      <a:alpha val="43137"/>
                    </a:srgbClr>
                  </a:outerShdw>
                </a:effectLst>
                <a:cs typeface="Arial" panose="020B0604020202020204" pitchFamily="34" charset="0"/>
              </a:rPr>
              <a:t>-</a:t>
            </a:r>
            <a:r>
              <a:rPr lang="az" sz="1400" b="0" i="0" u="none" baseline="0">
                <a:latin typeface="+mn-lt"/>
                <a:cs typeface="Arial" panose="020B0604020202020204" pitchFamily="34" charset="0"/>
              </a:rPr>
              <a:t> </a:t>
            </a:r>
            <a:endParaRPr lang="az" sz="1400" dirty="0">
              <a:latin typeface="+mn-lt"/>
              <a:cs typeface="Arial" panose="020B0604020202020204" pitchFamily="34" charset="0"/>
            </a:endParaRPr>
          </a:p>
        </p:txBody>
      </p:sp>
      <p:pic>
        <p:nvPicPr>
          <p:cNvPr id="17" name="Picture 12">
            <a:extLst>
              <a:ext uri="{FF2B5EF4-FFF2-40B4-BE49-F238E27FC236}">
                <a16:creationId xmlns="" xmlns:a16="http://schemas.microsoft.com/office/drawing/2014/main" id="{0E638BCF-702B-41C5-839F-DC1370A0461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360096" y="5157192"/>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525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13</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smtClean="0"/>
          </a:p>
          <a:p>
            <a:pPr algn="r" rtl="0"/>
            <a:r>
              <a:rPr lang="az" sz="2700" b="0" i="0" u="none" baseline="0">
                <a:latin typeface="Verdana" panose="020B0604030504040204" pitchFamily="34" charset="0"/>
                <a:ea typeface="Verdana" panose="020B0604030504040204" pitchFamily="34" charset="0"/>
              </a:rPr>
              <a:t>Bölmə 2</a:t>
            </a:r>
            <a:endParaRPr lang="az" sz="2700" dirty="0">
              <a:latin typeface="Verdana" panose="020B0604030504040204" pitchFamily="34" charset="0"/>
              <a:ea typeface="Verdana" panose="020B0604030504040204" pitchFamily="34" charset="0"/>
            </a:endParaRPr>
          </a:p>
          <a:p>
            <a:endParaRPr lang="az" dirty="0"/>
          </a:p>
        </p:txBody>
      </p:sp>
      <p:sp>
        <p:nvSpPr>
          <p:cNvPr id="8" name="Text Placeholder 2">
            <a:extLst>
              <a:ext uri="{FF2B5EF4-FFF2-40B4-BE49-F238E27FC236}">
                <a16:creationId xmlns:a16="http://schemas.microsoft.com/office/drawing/2014/main" xmlns=""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l" defTabSz="914400" rtl="0"/>
            <a:r>
              <a:rPr lang="az" b="0" i="0" u="none" baseline="0">
                <a:ea typeface="Verdana" panose="020B0604030504040204" pitchFamily="34" charset="0"/>
              </a:rPr>
              <a:t>Budapeşt Konvensiyası – İcmal </a:t>
            </a:r>
            <a:endParaRPr lang="az" dirty="0">
              <a:ea typeface="Verdana" panose="020B0604030504040204" pitchFamily="34" charset="0"/>
            </a:endParaRPr>
          </a:p>
        </p:txBody>
      </p:sp>
      <p:sp>
        <p:nvSpPr>
          <p:cNvPr id="9" name="Title 1">
            <a:extLst>
              <a:ext uri="{FF2B5EF4-FFF2-40B4-BE49-F238E27FC236}">
                <a16:creationId xmlns:a16="http://schemas.microsoft.com/office/drawing/2014/main" xmlns=""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az" b="0" i="0" u="none" baseline="0" dirty="0" smtClean="0">
                <a:latin typeface="+mn-lt"/>
                <a:ea typeface="Verdana" panose="020B0604030504040204" pitchFamily="34" charset="0"/>
              </a:rPr>
              <a:t>K</a:t>
            </a:r>
            <a:r>
              <a:rPr lang="az-Latn-AZ" b="0" i="0" u="none" baseline="0" dirty="0" smtClean="0">
                <a:latin typeface="+mn-lt"/>
                <a:ea typeface="Verdana" panose="020B0604030504040204" pitchFamily="34" charset="0"/>
              </a:rPr>
              <a:t>İ</a:t>
            </a:r>
            <a:r>
              <a:rPr lang="az" b="0" i="0" u="none" baseline="0" dirty="0" smtClean="0">
                <a:latin typeface="+mn-lt"/>
                <a:ea typeface="Verdana" panose="020B0604030504040204" pitchFamily="34" charset="0"/>
              </a:rPr>
              <a:t>BERC</a:t>
            </a:r>
            <a:r>
              <a:rPr lang="az-Latn-AZ" b="0" i="0" u="none" baseline="0" dirty="0" smtClean="0">
                <a:latin typeface="+mn-lt"/>
                <a:ea typeface="Verdana" panose="020B0604030504040204" pitchFamily="34" charset="0"/>
              </a:rPr>
              <a:t>İ</a:t>
            </a:r>
            <a:r>
              <a:rPr lang="az" b="0" i="0" u="none" baseline="0" dirty="0" smtClean="0">
                <a:latin typeface="+mn-lt"/>
                <a:ea typeface="Verdana" panose="020B0604030504040204" pitchFamily="34" charset="0"/>
              </a:rPr>
              <a:t>NAYƏTKARLIQLA MÜBAR</a:t>
            </a:r>
            <a:r>
              <a:rPr lang="az-Latn-AZ" b="0" i="0" u="none" baseline="0" dirty="0" smtClean="0">
                <a:latin typeface="+mn-lt"/>
                <a:ea typeface="Verdana" panose="020B0604030504040204" pitchFamily="34" charset="0"/>
              </a:rPr>
              <a:t>İ</a:t>
            </a:r>
            <a:r>
              <a:rPr lang="az" b="0" i="0" u="none" baseline="0" dirty="0" smtClean="0">
                <a:latin typeface="+mn-lt"/>
                <a:ea typeface="Verdana" panose="020B0604030504040204" pitchFamily="34" charset="0"/>
              </a:rPr>
              <a:t>ZƏ </a:t>
            </a:r>
            <a:r>
              <a:rPr lang="az" b="0" i="0" u="none" baseline="0" dirty="0">
                <a:latin typeface="+mn-lt"/>
                <a:ea typeface="Verdana" panose="020B0604030504040204" pitchFamily="34" charset="0"/>
              </a:rPr>
              <a:t>HAQQINDA </a:t>
            </a:r>
            <a:r>
              <a:rPr lang="az" b="0" i="0" u="none" baseline="0" dirty="0" smtClean="0">
                <a:latin typeface="+mn-lt"/>
                <a:ea typeface="Verdana" panose="020B0604030504040204" pitchFamily="34" charset="0"/>
              </a:rPr>
              <a:t>SAZ</a:t>
            </a:r>
            <a:r>
              <a:rPr lang="az-Latn-AZ" b="0" i="0" u="none" baseline="0" dirty="0" smtClean="0">
                <a:latin typeface="+mn-lt"/>
                <a:ea typeface="Verdana" panose="020B0604030504040204" pitchFamily="34" charset="0"/>
              </a:rPr>
              <a:t>İ</a:t>
            </a:r>
            <a:r>
              <a:rPr lang="az" b="0" i="0" u="none" baseline="0" dirty="0" smtClean="0">
                <a:latin typeface="+mn-lt"/>
                <a:ea typeface="Verdana" panose="020B0604030504040204" pitchFamily="34" charset="0"/>
              </a:rPr>
              <a:t>Ş</a:t>
            </a:r>
            <a:r>
              <a:rPr lang="az-Latn-AZ" b="0" i="0" u="none" baseline="0" dirty="0" smtClean="0">
                <a:latin typeface="+mn-lt"/>
                <a:ea typeface="Verdana" panose="020B0604030504040204" pitchFamily="34" charset="0"/>
              </a:rPr>
              <a:t>İ</a:t>
            </a:r>
            <a:r>
              <a:rPr lang="az" b="0" i="0" u="none" baseline="0" dirty="0" smtClean="0">
                <a:latin typeface="+mn-lt"/>
                <a:ea typeface="Verdana" panose="020B0604030504040204" pitchFamily="34" charset="0"/>
              </a:rPr>
              <a:t>N </a:t>
            </a:r>
            <a:r>
              <a:rPr lang="az" b="0" i="0" u="none" baseline="0" dirty="0">
                <a:latin typeface="+mn-lt"/>
                <a:ea typeface="Verdana" panose="020B0604030504040204" pitchFamily="34" charset="0"/>
              </a:rPr>
              <a:t>ƏSASLARI</a:t>
            </a:r>
            <a:endParaRPr lang="az" dirty="0">
              <a:latin typeface="+mn-lt"/>
              <a:ea typeface="Verdana" panose="020B0604030504040204" pitchFamily="34" charset="0"/>
            </a:endParaRPr>
          </a:p>
        </p:txBody>
      </p:sp>
    </p:spTree>
    <p:extLst>
      <p:ext uri="{BB962C8B-B14F-4D97-AF65-F5344CB8AC3E}">
        <p14:creationId xmlns:p14="http://schemas.microsoft.com/office/powerpoint/2010/main" val="1339881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2" descr="Image result for arab league logo">
            <a:extLst>
              <a:ext uri="{FF2B5EF4-FFF2-40B4-BE49-F238E27FC236}">
                <a16:creationId xmlns="" xmlns:a16="http://schemas.microsoft.com/office/drawing/2014/main" id="{D78A7F6B-4E28-4ECD-8C18-ACBAE26673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0181" y="3168851"/>
            <a:ext cx="2559848" cy="176949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descr="ITU">
            <a:extLst>
              <a:ext uri="{FF2B5EF4-FFF2-40B4-BE49-F238E27FC236}">
                <a16:creationId xmlns="" xmlns:a16="http://schemas.microsoft.com/office/drawing/2014/main" id="{5DA9917B-E216-4A74-8859-D8085DE24C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6360" y="2861282"/>
            <a:ext cx="2295647" cy="2295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Beynəlxalq mənzərə</a:t>
            </a:r>
          </a:p>
        </p:txBody>
      </p:sp>
      <p:pic>
        <p:nvPicPr>
          <p:cNvPr id="41" name="Picture 2" descr="https://encrypted-tbn3.gstatic.com/images?q=tbn:ANd9GcS8kc6MxOjYbIoUYYIAChLtSjGs_gPhuFMYixWcIwOKi5JQADMlVg">
            <a:extLst>
              <a:ext uri="{FF2B5EF4-FFF2-40B4-BE49-F238E27FC236}">
                <a16:creationId xmlns="" xmlns:a16="http://schemas.microsoft.com/office/drawing/2014/main" id="{C81FB9E9-DE1A-4145-A1B6-10FBC83A3A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050" y="1217162"/>
            <a:ext cx="2358445" cy="190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0" descr="UNODC_logo">
            <a:extLst>
              <a:ext uri="{FF2B5EF4-FFF2-40B4-BE49-F238E27FC236}">
                <a16:creationId xmlns="" xmlns:a16="http://schemas.microsoft.com/office/drawing/2014/main" id="{A1F5BCB3-BDA0-40A9-99F8-4384D50518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948" y="1194871"/>
            <a:ext cx="2253399" cy="158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 descr="http://upload.wikimedia.org/wikipedia/en/thumb/4/44/Shanghai_Cooperation_Organisation_(logo).svg/1024px-Shanghai_Cooperation_Organisation_(logo).svg.png">
            <a:extLst>
              <a:ext uri="{FF2B5EF4-FFF2-40B4-BE49-F238E27FC236}">
                <a16:creationId xmlns="" xmlns:a16="http://schemas.microsoft.com/office/drawing/2014/main" id="{AA8D8512-25CD-44EF-AA2B-6ADF9CB7A7C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2828" y="1227455"/>
            <a:ext cx="1755027" cy="175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6" descr="https://encrypted-tbn2.gstatic.com/images?q=tbn:ANd9GcS-47cvYfUBHhv_YFWyDi1gecyRzh5G7zQH_UfPj54XZop_gOeknA">
            <a:extLst>
              <a:ext uri="{FF2B5EF4-FFF2-40B4-BE49-F238E27FC236}">
                <a16:creationId xmlns="" xmlns:a16="http://schemas.microsoft.com/office/drawing/2014/main" id="{1E94690C-C8D8-4D48-ACAD-220B4B2A77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168852"/>
            <a:ext cx="2896671" cy="190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49">
            <a:extLst>
              <a:ext uri="{FF2B5EF4-FFF2-40B4-BE49-F238E27FC236}">
                <a16:creationId xmlns="" xmlns:a16="http://schemas.microsoft.com/office/drawing/2014/main" id="{BCBA1499-AC44-4EF7-B09F-A083E25B5D8B}"/>
              </a:ext>
            </a:extLst>
          </p:cNvPr>
          <p:cNvSpPr txBox="1"/>
          <p:nvPr/>
        </p:nvSpPr>
        <p:spPr>
          <a:xfrm>
            <a:off x="161351" y="4917563"/>
            <a:ext cx="2543783" cy="1107996"/>
          </a:xfrm>
          <a:prstGeom prst="rect">
            <a:avLst/>
          </a:prstGeom>
          <a:noFill/>
        </p:spPr>
        <p:txBody>
          <a:bodyPr wrap="square" rtlCol="0">
            <a:spAutoFit/>
          </a:bodyPr>
          <a:lstStyle/>
          <a:p>
            <a:pPr algn="ctr" rtl="0"/>
            <a:r>
              <a:rPr lang="az" sz="2200" b="1" i="1" u="none" baseline="0"/>
              <a:t>Kompüter cinayətləri barədə nümunəvi qanun </a:t>
            </a:r>
          </a:p>
          <a:p>
            <a:pPr algn="ctr" rtl="0"/>
            <a:r>
              <a:rPr lang="az" sz="2200" b="1" i="1" u="none" baseline="0"/>
              <a:t>Harare proqramı</a:t>
            </a:r>
          </a:p>
        </p:txBody>
      </p:sp>
      <p:sp>
        <p:nvSpPr>
          <p:cNvPr id="52" name="TextBox 51">
            <a:extLst>
              <a:ext uri="{FF2B5EF4-FFF2-40B4-BE49-F238E27FC236}">
                <a16:creationId xmlns="" xmlns:a16="http://schemas.microsoft.com/office/drawing/2014/main" id="{4127EC5E-DEE0-4C52-9578-038BCC8A0668}"/>
              </a:ext>
            </a:extLst>
          </p:cNvPr>
          <p:cNvSpPr txBox="1"/>
          <p:nvPr/>
        </p:nvSpPr>
        <p:spPr>
          <a:xfrm>
            <a:off x="2771809" y="4878982"/>
            <a:ext cx="2113155" cy="1754326"/>
          </a:xfrm>
          <a:prstGeom prst="rect">
            <a:avLst/>
          </a:prstGeom>
          <a:noFill/>
        </p:spPr>
        <p:txBody>
          <a:bodyPr wrap="square" rtlCol="0">
            <a:spAutoFit/>
          </a:bodyPr>
          <a:lstStyle/>
          <a:p>
            <a:pPr algn="ctr" rtl="0"/>
            <a:r>
              <a:rPr lang="az" b="1" i="1" u="none" baseline="0" dirty="0"/>
              <a:t>ITU (Beynəlxalq Telekommunikasiya İttifaqı) Modelləri:</a:t>
            </a:r>
          </a:p>
          <a:p>
            <a:pPr marL="285750" indent="-285750" algn="l" rtl="0">
              <a:buFont typeface="Arial" panose="020B0604020202020204" pitchFamily="34" charset="0"/>
              <a:buChar char="•"/>
            </a:pPr>
            <a:r>
              <a:rPr lang="az" b="1" i="1" u="none" baseline="0" dirty="0"/>
              <a:t>ICT4PAC</a:t>
            </a:r>
          </a:p>
          <a:p>
            <a:pPr marL="285750" indent="-285750" algn="l" rtl="0">
              <a:buFont typeface="Arial" panose="020B0604020202020204" pitchFamily="34" charset="0"/>
              <a:buChar char="•"/>
            </a:pPr>
            <a:r>
              <a:rPr lang="az" b="1" i="1" u="none" baseline="0" dirty="0"/>
              <a:t>SADC</a:t>
            </a:r>
          </a:p>
          <a:p>
            <a:pPr marL="285750" indent="-285750" algn="l" rtl="0">
              <a:buFont typeface="Arial" panose="020B0604020202020204" pitchFamily="34" charset="0"/>
              <a:buChar char="•"/>
            </a:pPr>
            <a:r>
              <a:rPr lang="az" b="1" i="1" u="none" baseline="0" dirty="0"/>
              <a:t>HIPCAR</a:t>
            </a:r>
          </a:p>
        </p:txBody>
      </p:sp>
      <p:pic>
        <p:nvPicPr>
          <p:cNvPr id="53" name="Picture 2" descr="https://encrypted-tbn1.gstatic.com/images?q=tbn:ANd9GcS-PUjVyE7OlcLxkjo1Wa6hn7qRvVRkEanvr7qBiuskAJLteLjvXw">
            <a:extLst>
              <a:ext uri="{FF2B5EF4-FFF2-40B4-BE49-F238E27FC236}">
                <a16:creationId xmlns="" xmlns:a16="http://schemas.microsoft.com/office/drawing/2014/main" id="{7A4DF52E-8B7A-44B6-92AB-6D60DF6A93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4406" y="3088897"/>
            <a:ext cx="1703469" cy="198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a:extLst>
              <a:ext uri="{FF2B5EF4-FFF2-40B4-BE49-F238E27FC236}">
                <a16:creationId xmlns="" xmlns:a16="http://schemas.microsoft.com/office/drawing/2014/main" id="{B6EF2088-2153-47AE-B58D-EBDD70CE0D38}"/>
              </a:ext>
            </a:extLst>
          </p:cNvPr>
          <p:cNvSpPr txBox="1"/>
          <p:nvPr/>
        </p:nvSpPr>
        <p:spPr>
          <a:xfrm>
            <a:off x="4747861" y="5149253"/>
            <a:ext cx="2160239" cy="1200329"/>
          </a:xfrm>
          <a:prstGeom prst="rect">
            <a:avLst/>
          </a:prstGeom>
          <a:noFill/>
        </p:spPr>
        <p:txBody>
          <a:bodyPr wrap="square" rtlCol="0">
            <a:spAutoFit/>
          </a:bodyPr>
          <a:lstStyle/>
          <a:p>
            <a:pPr algn="l" rtl="0"/>
            <a:r>
              <a:rPr lang="az" b="1" i="1" u="none" baseline="0" dirty="0"/>
              <a:t>Kibertəhlükəsizlik və fərdi məlumatların qorunması haqqında konvensiya</a:t>
            </a:r>
          </a:p>
        </p:txBody>
      </p:sp>
      <p:sp>
        <p:nvSpPr>
          <p:cNvPr id="56" name="TextBox 55">
            <a:extLst>
              <a:ext uri="{FF2B5EF4-FFF2-40B4-BE49-F238E27FC236}">
                <a16:creationId xmlns="" xmlns:a16="http://schemas.microsoft.com/office/drawing/2014/main" id="{5092036A-613E-46C6-8C4A-FAF11957DF03}"/>
              </a:ext>
            </a:extLst>
          </p:cNvPr>
          <p:cNvSpPr txBox="1"/>
          <p:nvPr/>
        </p:nvSpPr>
        <p:spPr>
          <a:xfrm>
            <a:off x="6908100" y="4981559"/>
            <a:ext cx="2494469" cy="1477328"/>
          </a:xfrm>
          <a:prstGeom prst="rect">
            <a:avLst/>
          </a:prstGeom>
          <a:noFill/>
        </p:spPr>
        <p:txBody>
          <a:bodyPr wrap="square" rtlCol="0">
            <a:spAutoFit/>
          </a:bodyPr>
          <a:lstStyle/>
          <a:p>
            <a:pPr algn="l" rtl="0"/>
            <a:r>
              <a:rPr lang="az" b="1" i="1" u="none" baseline="0" dirty="0"/>
              <a:t>İnformasiya texnologiyaları vasitələri ilə törədilən cinayətlərlə mübarizə haqqında konvensiya</a:t>
            </a:r>
          </a:p>
        </p:txBody>
      </p:sp>
    </p:spTree>
    <p:extLst>
      <p:ext uri="{BB962C8B-B14F-4D97-AF65-F5344CB8AC3E}">
        <p14:creationId xmlns:p14="http://schemas.microsoft.com/office/powerpoint/2010/main" val="2560922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12494"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endParaRPr/>
          </a:p>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 Kibercinayətkarlıq haqqında sazişin əsasları</a:t>
            </a:r>
          </a:p>
        </p:txBody>
      </p:sp>
      <p:sp>
        <p:nvSpPr>
          <p:cNvPr id="4" name="Rectangle 2">
            <a:extLst>
              <a:ext uri="{FF2B5EF4-FFF2-40B4-BE49-F238E27FC236}">
                <a16:creationId xmlns="" xmlns:a16="http://schemas.microsoft.com/office/drawing/2014/main" id="{1239CC4E-6B81-41D5-8FBA-98E336DBC65F}"/>
              </a:ext>
            </a:extLst>
          </p:cNvPr>
          <p:cNvSpPr>
            <a:spLocks noChangeArrowheads="1"/>
          </p:cNvSpPr>
          <p:nvPr/>
        </p:nvSpPr>
        <p:spPr bwMode="auto">
          <a:xfrm>
            <a:off x="467544" y="1328059"/>
            <a:ext cx="799288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342900" indent="-342900" algn="just" rtl="0">
              <a:buFont typeface="Wingdings" panose="05000000000000000000" pitchFamily="2" charset="2"/>
              <a:buChar char="Ø"/>
              <a:defRPr/>
            </a:pPr>
            <a:r>
              <a:rPr lang="az" b="1" i="0" u="none" baseline="0">
                <a:latin typeface="+mn-lt"/>
                <a:ea typeface="Verdana" panose="020B0604030504040204" pitchFamily="34" charset="0"/>
                <a:cs typeface="Verdana" panose="020B0604030504040204" pitchFamily="34" charset="0"/>
              </a:rPr>
              <a:t>Qlobal</a:t>
            </a:r>
            <a:r>
              <a:rPr lang="az" b="0" i="0" u="none" baseline="0">
                <a:latin typeface="+mn-lt"/>
                <a:ea typeface="Verdana" panose="020B0604030504040204" pitchFamily="34" charset="0"/>
                <a:cs typeface="Verdana" panose="020B0604030504040204" pitchFamily="34" charset="0"/>
              </a:rPr>
              <a:t> sənəd - </a:t>
            </a:r>
            <a:r>
              <a:rPr lang="az" b="1" i="0" u="none" baseline="0">
                <a:latin typeface="+mn-lt"/>
                <a:ea typeface="Verdana" panose="020B0604030504040204" pitchFamily="34" charset="0"/>
                <a:cs typeface="Verdana" panose="020B0604030504040204" pitchFamily="34" charset="0"/>
              </a:rPr>
              <a:t>(operativ, funksional model)</a:t>
            </a:r>
          </a:p>
          <a:p>
            <a:pPr marL="342900" indent="-342900" algn="just" rtl="0">
              <a:buFont typeface="Wingdings" panose="05000000000000000000" pitchFamily="2" charset="2"/>
              <a:buChar char="Ø"/>
              <a:defRPr/>
            </a:pPr>
            <a:endParaRPr lang="az" dirty="0">
              <a:latin typeface="+mn-lt"/>
              <a:ea typeface="Verdana" panose="020B0604030504040204" pitchFamily="34" charset="0"/>
              <a:cs typeface="Verdana" panose="020B0604030504040204" pitchFamily="34" charset="0"/>
            </a:endParaRPr>
          </a:p>
          <a:p>
            <a:pPr marL="342900" indent="-342900" algn="just" rtl="0" eaLnBrk="1" hangingPunct="1">
              <a:buFont typeface="Wingdings" panose="05000000000000000000" pitchFamily="2" charset="2"/>
              <a:buChar char="Ø"/>
              <a:defRPr/>
            </a:pPr>
            <a:r>
              <a:rPr lang="az" b="0" i="0" u="none" baseline="0">
                <a:latin typeface="+mn-lt"/>
                <a:ea typeface="Verdana" panose="020B0604030504040204" pitchFamily="34" charset="0"/>
                <a:cs typeface="Verdana" panose="020B0604030504040204" pitchFamily="34" charset="0"/>
              </a:rPr>
              <a:t>Üzvlər: </a:t>
            </a:r>
            <a:r>
              <a:rPr lang="az" b="1" i="0" u="none" baseline="0">
                <a:latin typeface="+mn-lt"/>
                <a:ea typeface="Verdana" panose="020B0604030504040204" pitchFamily="34" charset="0"/>
                <a:cs typeface="Verdana" panose="020B0604030504040204" pitchFamily="34" charset="0"/>
              </a:rPr>
              <a:t>infrastruktur ölkələri daxil olmalıdır</a:t>
            </a:r>
          </a:p>
          <a:p>
            <a:pPr marL="342900" indent="-342900" algn="just" rtl="0" eaLnBrk="1" hangingPunct="1">
              <a:buFont typeface="Wingdings" panose="05000000000000000000" pitchFamily="2" charset="2"/>
              <a:buChar char="Ø"/>
              <a:defRPr/>
            </a:pPr>
            <a:endParaRPr lang="az" dirty="0">
              <a:latin typeface="+mn-lt"/>
              <a:ea typeface="Verdana" panose="020B0604030504040204" pitchFamily="34" charset="0"/>
              <a:cs typeface="Verdana" panose="020B0604030504040204" pitchFamily="34" charset="0"/>
            </a:endParaRPr>
          </a:p>
          <a:p>
            <a:pPr marL="342900" indent="-342900" algn="just" rtl="0" eaLnBrk="1" hangingPunct="1">
              <a:buFont typeface="Wingdings" panose="05000000000000000000" pitchFamily="2" charset="2"/>
              <a:buChar char="Ø"/>
              <a:defRPr/>
            </a:pPr>
            <a:r>
              <a:rPr lang="az" b="0" i="0" u="none" baseline="0">
                <a:latin typeface="+mn-lt"/>
                <a:ea typeface="Verdana" panose="020B0604030504040204" pitchFamily="34" charset="0"/>
                <a:cs typeface="Verdana" panose="020B0604030504040204" pitchFamily="34" charset="0"/>
              </a:rPr>
              <a:t>Təriflər</a:t>
            </a:r>
          </a:p>
          <a:p>
            <a:pPr marL="342900" indent="-342900" algn="just" rtl="0" eaLnBrk="1" hangingPunct="1">
              <a:buFont typeface="Wingdings" panose="05000000000000000000" pitchFamily="2" charset="2"/>
              <a:buChar char="Ø"/>
              <a:defRPr/>
            </a:pPr>
            <a:endParaRPr lang="az" dirty="0">
              <a:latin typeface="+mn-lt"/>
              <a:ea typeface="Verdana" panose="020B0604030504040204" pitchFamily="34" charset="0"/>
              <a:cs typeface="Verdana" panose="020B0604030504040204" pitchFamily="34" charset="0"/>
            </a:endParaRPr>
          </a:p>
          <a:p>
            <a:pPr marL="342900" indent="-342900" algn="just" rtl="0" eaLnBrk="1" hangingPunct="1">
              <a:buFont typeface="Wingdings" panose="05000000000000000000" pitchFamily="2" charset="2"/>
              <a:buChar char="Ø"/>
              <a:defRPr/>
            </a:pPr>
            <a:r>
              <a:rPr lang="az" b="0" i="0" u="none" baseline="0">
                <a:latin typeface="+mn-lt"/>
                <a:ea typeface="Verdana" panose="020B0604030504040204" pitchFamily="34" charset="0"/>
                <a:cs typeface="Verdana" panose="020B0604030504040204" pitchFamily="34" charset="0"/>
              </a:rPr>
              <a:t>Cinayət əməlləri</a:t>
            </a:r>
          </a:p>
          <a:p>
            <a:pPr marL="342900" indent="-342900" algn="just" rtl="0" eaLnBrk="1" hangingPunct="1">
              <a:buFont typeface="Wingdings" panose="05000000000000000000" pitchFamily="2" charset="2"/>
              <a:buChar char="Ø"/>
              <a:defRPr/>
            </a:pPr>
            <a:endParaRPr lang="az" dirty="0">
              <a:latin typeface="+mn-lt"/>
              <a:ea typeface="Verdana" panose="020B0604030504040204" pitchFamily="34" charset="0"/>
              <a:cs typeface="Verdana" panose="020B0604030504040204" pitchFamily="34" charset="0"/>
            </a:endParaRPr>
          </a:p>
          <a:p>
            <a:pPr marL="342900" indent="-342900" algn="just" rtl="0" eaLnBrk="1" hangingPunct="1">
              <a:buFont typeface="Wingdings" panose="05000000000000000000" pitchFamily="2" charset="2"/>
              <a:buChar char="Ø"/>
              <a:defRPr/>
            </a:pPr>
            <a:r>
              <a:rPr lang="az" b="0" i="0" u="none" baseline="0">
                <a:latin typeface="+mn-lt"/>
                <a:ea typeface="Verdana" panose="020B0604030504040204" pitchFamily="34" charset="0"/>
                <a:cs typeface="Verdana" panose="020B0604030504040204" pitchFamily="34" charset="0"/>
              </a:rPr>
              <a:t>Prosessual hüquqlar</a:t>
            </a:r>
          </a:p>
          <a:p>
            <a:pPr marL="342900" indent="-342900" algn="just" rtl="0" eaLnBrk="1" hangingPunct="1">
              <a:buFont typeface="Wingdings" panose="05000000000000000000" pitchFamily="2" charset="2"/>
              <a:buChar char="Ø"/>
              <a:defRPr/>
            </a:pPr>
            <a:endParaRPr lang="az" dirty="0">
              <a:latin typeface="+mn-lt"/>
              <a:ea typeface="Verdana" panose="020B0604030504040204" pitchFamily="34" charset="0"/>
              <a:cs typeface="Verdana" panose="020B0604030504040204" pitchFamily="34" charset="0"/>
            </a:endParaRPr>
          </a:p>
          <a:p>
            <a:pPr marL="342900" indent="-342900" algn="just" rtl="0" eaLnBrk="1" hangingPunct="1">
              <a:buFont typeface="Wingdings" panose="05000000000000000000" pitchFamily="2" charset="2"/>
              <a:buChar char="Ø"/>
              <a:defRPr/>
            </a:pPr>
            <a:r>
              <a:rPr lang="az" b="1" i="0" u="none" baseline="0">
                <a:solidFill>
                  <a:srgbClr val="FF0000"/>
                </a:solidFill>
                <a:latin typeface="+mn-lt"/>
                <a:ea typeface="Verdana" panose="020B0604030504040204" pitchFamily="34" charset="0"/>
                <a:cs typeface="Verdana" panose="020B0604030504040204" pitchFamily="34" charset="0"/>
              </a:rPr>
              <a:t>Hüquqi öhdəlik yaradan</a:t>
            </a:r>
            <a:r>
              <a:rPr lang="az" b="0" i="0" u="none" baseline="0">
                <a:latin typeface="+mn-lt"/>
                <a:ea typeface="Verdana" panose="020B0604030504040204" pitchFamily="34" charset="0"/>
                <a:cs typeface="Verdana" panose="020B0604030504040204" pitchFamily="34" charset="0"/>
              </a:rPr>
              <a:t> əhatəli beynəlxalq əməkdaşlıq mexanizmi</a:t>
            </a:r>
          </a:p>
        </p:txBody>
      </p:sp>
    </p:spTree>
    <p:extLst>
      <p:ext uri="{BB962C8B-B14F-4D97-AF65-F5344CB8AC3E}">
        <p14:creationId xmlns:p14="http://schemas.microsoft.com/office/powerpoint/2010/main" val="1096343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266092" y="0"/>
            <a:ext cx="77699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endParaRPr lang="az" sz="2700" dirty="0" smtClean="0">
              <a:solidFill>
                <a:schemeClr val="bg1"/>
              </a:solidFill>
              <a:latin typeface="Verdana" panose="020B0604030504040204" pitchFamily="34" charset="0"/>
              <a:ea typeface="Verdana" panose="020B0604030504040204" pitchFamily="34" charset="0"/>
              <a:cs typeface="Verdana" charset="0"/>
            </a:endParaRPr>
          </a:p>
          <a:p>
            <a:pPr algn="r" rtl="0"/>
            <a:r>
              <a:rPr lang="az" sz="2700" b="0" i="0" u="none" baseline="0" dirty="0">
                <a:solidFill>
                  <a:schemeClr val="bg1"/>
                </a:solidFill>
                <a:latin typeface="Verdana" panose="020B0604030504040204" pitchFamily="34" charset="0"/>
                <a:ea typeface="Verdana" panose="020B0604030504040204" pitchFamily="34" charset="0"/>
                <a:cs typeface="Verdana" charset="0"/>
              </a:rPr>
              <a:t>Kibercinayətkarlıq haqqında sazişin əsasları</a:t>
            </a:r>
          </a:p>
        </p:txBody>
      </p:sp>
      <p:graphicFrame>
        <p:nvGraphicFramePr>
          <p:cNvPr id="2" name="Chart 1">
            <a:extLst>
              <a:ext uri="{FF2B5EF4-FFF2-40B4-BE49-F238E27FC236}">
                <a16:creationId xmlns:a16="http://schemas.microsoft.com/office/drawing/2014/main" xmlns="" id="{AC3B0D29-AEDF-43AE-A1BE-24943A245D6C}"/>
              </a:ext>
            </a:extLst>
          </p:cNvPr>
          <p:cNvGraphicFramePr/>
          <p:nvPr>
            <p:extLst>
              <p:ext uri="{D42A27DB-BD31-4B8C-83A1-F6EECF244321}">
                <p14:modId xmlns:p14="http://schemas.microsoft.com/office/powerpoint/2010/main" val="550566517"/>
              </p:ext>
            </p:extLst>
          </p:nvPr>
        </p:nvGraphicFramePr>
        <p:xfrm>
          <a:off x="-677475" y="650175"/>
          <a:ext cx="10498949" cy="59861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35050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xmlns=""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Budapeşt Konvensiyası </a:t>
            </a:r>
          </a:p>
        </p:txBody>
      </p:sp>
      <p:graphicFrame>
        <p:nvGraphicFramePr>
          <p:cNvPr id="2" name="Chart 1">
            <a:extLst>
              <a:ext uri="{FF2B5EF4-FFF2-40B4-BE49-F238E27FC236}">
                <a16:creationId xmlns:a16="http://schemas.microsoft.com/office/drawing/2014/main" xmlns="" id="{AC3B0D29-AEDF-43AE-A1BE-24943A245D6C}"/>
              </a:ext>
            </a:extLst>
          </p:cNvPr>
          <p:cNvGraphicFramePr/>
          <p:nvPr>
            <p:extLst>
              <p:ext uri="{D42A27DB-BD31-4B8C-83A1-F6EECF244321}">
                <p14:modId xmlns:p14="http://schemas.microsoft.com/office/powerpoint/2010/main" val="41658939"/>
              </p:ext>
            </p:extLst>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descr="Image result for council of europe">
            <a:extLst>
              <a:ext uri="{FF2B5EF4-FFF2-40B4-BE49-F238E27FC236}">
                <a16:creationId xmlns:a16="http://schemas.microsoft.com/office/drawing/2014/main" xmlns="" id="{C6CC947F-AEC5-4BEE-BD5F-899A09EDBE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9173" y="1292613"/>
            <a:ext cx="1941130" cy="155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38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xmlns=""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xmlns=""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16632"/>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Birlik ölkələrinin nümunəvi qanunu </a:t>
            </a:r>
            <a:endParaRPr lang="az" sz="2700" dirty="0" smtClean="0">
              <a:solidFill>
                <a:schemeClr val="bg1"/>
              </a:solidFill>
              <a:latin typeface="Verdana" panose="020B0604030504040204" pitchFamily="34" charset="0"/>
              <a:ea typeface="Verdana" panose="020B0604030504040204" pitchFamily="34" charset="0"/>
              <a:cs typeface="Verdana" charset="0"/>
            </a:endParaRPr>
          </a:p>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və Harare proqramı </a:t>
            </a:r>
          </a:p>
        </p:txBody>
      </p:sp>
      <p:pic>
        <p:nvPicPr>
          <p:cNvPr id="5" name="Picture 6" descr="https://encrypted-tbn2.gstatic.com/images?q=tbn:ANd9GcS-47cvYfUBHhv_YFWyDi1gecyRzh5G7zQH_UfPj54XZop_gOeknA">
            <a:extLst>
              <a:ext uri="{FF2B5EF4-FFF2-40B4-BE49-F238E27FC236}">
                <a16:creationId xmlns:a16="http://schemas.microsoft.com/office/drawing/2014/main" xmlns="" id="{748C9061-3FD7-42B9-ABAB-A97A16A958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4011" y="1089029"/>
            <a:ext cx="2282531" cy="1290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70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xmlns=""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xmlns=""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ITU nümunəvi qanunları</a:t>
            </a:r>
          </a:p>
        </p:txBody>
      </p:sp>
      <p:pic>
        <p:nvPicPr>
          <p:cNvPr id="3" name="Picture 12" descr="ITU">
            <a:extLst>
              <a:ext uri="{FF2B5EF4-FFF2-40B4-BE49-F238E27FC236}">
                <a16:creationId xmlns:a16="http://schemas.microsoft.com/office/drawing/2014/main" xmlns="" id="{129FE385-A644-4647-9C2F-73B329F75A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7232" y="1079505"/>
            <a:ext cx="20050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28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0" bldStep="category"/>
                                            </p:graphicEl>
                                          </p:spTgt>
                                        </p:tgtEl>
                                      </p:cBhvr>
                                    </p:animEffect>
                                    <p:set>
                                      <p:cBhvr>
                                        <p:cTn id="1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3C051-7F78-4EAF-8CA3-B9689E461A1C}"/>
              </a:ext>
            </a:extLst>
          </p:cNvPr>
          <p:cNvSpPr>
            <a:spLocks noGrp="1"/>
          </p:cNvSpPr>
          <p:nvPr>
            <p:ph idx="1"/>
          </p:nvPr>
        </p:nvSpPr>
        <p:spPr>
          <a:xfrm>
            <a:off x="620023" y="1480569"/>
            <a:ext cx="7886700" cy="4351338"/>
          </a:xfrm>
        </p:spPr>
        <p:txBody>
          <a:bodyPr/>
          <a:lstStyle/>
          <a:p>
            <a:pPr marL="514350" indent="-514350" algn="just" rtl="0">
              <a:lnSpc>
                <a:spcPct val="150000"/>
              </a:lnSpc>
              <a:buFont typeface="+mj-lt"/>
              <a:buAutoNum type="arabicPeriod"/>
            </a:pPr>
            <a:r>
              <a:rPr lang="az" b="0" i="0" u="none" baseline="0">
                <a:latin typeface="+mn-lt"/>
                <a:ea typeface="Verdana" panose="020B0604030504040204" pitchFamily="34" charset="0"/>
              </a:rPr>
              <a:t>Budapeşt konvensiyasının tətbiq və əhatə dairəsi </a:t>
            </a:r>
          </a:p>
          <a:p>
            <a:pPr marL="514350" indent="-514350" algn="just" rtl="0">
              <a:lnSpc>
                <a:spcPct val="150000"/>
              </a:lnSpc>
              <a:buFont typeface="+mj-lt"/>
              <a:buAutoNum type="arabicPeriod"/>
            </a:pPr>
            <a:r>
              <a:rPr lang="az" b="0" i="0" u="none" baseline="0">
                <a:latin typeface="+mn-lt"/>
                <a:ea typeface="Verdana" panose="020B0604030504040204" pitchFamily="34" charset="0"/>
              </a:rPr>
              <a:t>Kibercinayətkarlıqla mübarizə haqqında sazişin əsasları</a:t>
            </a:r>
          </a:p>
          <a:p>
            <a:pPr marL="514350" indent="-514350" algn="just" rtl="0">
              <a:lnSpc>
                <a:spcPct val="150000"/>
              </a:lnSpc>
              <a:buFont typeface="+mj-lt"/>
              <a:buAutoNum type="arabicPeriod"/>
            </a:pPr>
            <a:r>
              <a:rPr lang="az" b="0" i="0" u="none" baseline="0">
                <a:latin typeface="+mn-lt"/>
                <a:ea typeface="Verdana" panose="020B0604030504040204" pitchFamily="34" charset="0"/>
              </a:rPr>
              <a:t>Budapeşt konvensiyasının üstünlükləri </a:t>
            </a:r>
          </a:p>
          <a:p>
            <a:pPr marL="514350" indent="-514350" algn="just" rtl="0">
              <a:lnSpc>
                <a:spcPct val="150000"/>
              </a:lnSpc>
              <a:buFont typeface="+mj-lt"/>
              <a:buAutoNum type="arabicPeriod"/>
            </a:pPr>
            <a:r>
              <a:rPr lang="az" b="0" i="0" u="none" baseline="0">
                <a:latin typeface="+mn-lt"/>
                <a:ea typeface="Verdana" panose="020B0604030504040204" pitchFamily="34" charset="0"/>
              </a:rPr>
              <a:t>Miflərin alt-üst edilməsi </a:t>
            </a:r>
          </a:p>
          <a:p>
            <a:endParaRPr lang="az" dirty="0"/>
          </a:p>
        </p:txBody>
      </p:sp>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2</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smtClean="0"/>
          </a:p>
          <a:p>
            <a:pPr algn="r" rtl="0"/>
            <a:r>
              <a:rPr lang="az" sz="2700" b="0" i="0" u="none" baseline="0">
                <a:latin typeface="Verdana" panose="020B0604030504040204" pitchFamily="34" charset="0"/>
                <a:ea typeface="Verdana" panose="020B0604030504040204" pitchFamily="34" charset="0"/>
              </a:rPr>
              <a:t>Sessiyanın məzmunu</a:t>
            </a:r>
          </a:p>
          <a:p>
            <a:endParaRPr lang="az"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xmlns=""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xmlns="" id="{AC3B0D29-AEDF-43AE-A1BE-24943A245D6C}"/>
              </a:ext>
            </a:extLst>
          </p:cNvPr>
          <p:cNvGraphicFramePr/>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Malabo konvensiyası</a:t>
            </a:r>
          </a:p>
        </p:txBody>
      </p:sp>
      <p:pic>
        <p:nvPicPr>
          <p:cNvPr id="5" name="Picture 2" descr="https://encrypted-tbn1.gstatic.com/images?q=tbn:ANd9GcS-PUjVyE7OlcLxkjo1Wa6hn7qRvVRkEanvr7qBiuskAJLteLjvXw">
            <a:extLst>
              <a:ext uri="{FF2B5EF4-FFF2-40B4-BE49-F238E27FC236}">
                <a16:creationId xmlns:a16="http://schemas.microsoft.com/office/drawing/2014/main" xmlns="" id="{367E9485-9BD9-4949-9A50-75B0C0B3C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392" y="1074741"/>
            <a:ext cx="2016125"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xmlns="" id="{165B15CD-84A7-4D5B-9DAB-70AE1E2EBD62}"/>
              </a:ext>
            </a:extLst>
          </p:cNvPr>
          <p:cNvSpPr txBox="1"/>
          <p:nvPr/>
        </p:nvSpPr>
        <p:spPr>
          <a:xfrm>
            <a:off x="179512" y="1209526"/>
            <a:ext cx="2016125" cy="1477328"/>
          </a:xfrm>
          <a:prstGeom prst="rect">
            <a:avLst/>
          </a:prstGeom>
          <a:noFill/>
        </p:spPr>
        <p:txBody>
          <a:bodyPr wrap="square" rtlCol="0">
            <a:spAutoFit/>
          </a:bodyPr>
          <a:lstStyle/>
          <a:p>
            <a:pPr algn="l" rtl="0"/>
            <a:r>
              <a:rPr lang="az" b="0" i="0" u="none" baseline="0">
                <a:latin typeface="Times New Roman" panose="02020603050405020304" pitchFamily="18" charset="0"/>
                <a:cs typeface="Times New Roman" panose="02020603050405020304" pitchFamily="18" charset="0"/>
              </a:rPr>
              <a:t>Malabo Konvensiyası və Budapeşt Konvensiyası bir-birlərini tamamlayırlar</a:t>
            </a:r>
            <a:endParaRPr lang="a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622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0" bldStep="category"/>
                                            </p:graphicEl>
                                          </p:spTgt>
                                        </p:tgtEl>
                                      </p:cBhvr>
                                    </p:animEffect>
                                    <p:set>
                                      <p:cBhvr>
                                        <p:cTn id="17"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xmlns="" id="{DBB539BB-6F7A-4A8A-9BEC-AD108539548D}"/>
              </a:ext>
            </a:extLst>
          </p:cNvPr>
          <p:cNvGraphicFramePr/>
          <p:nvPr>
            <p:extLst/>
          </p:nvPr>
        </p:nvGraphicFramePr>
        <p:xfrm>
          <a:off x="-677475" y="818006"/>
          <a:ext cx="10498949" cy="59861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xmlns="" id="{AC3B0D29-AEDF-43AE-A1BE-24943A245D6C}"/>
              </a:ext>
            </a:extLst>
          </p:cNvPr>
          <p:cNvGraphicFramePr/>
          <p:nvPr>
            <p:extLst/>
          </p:nvPr>
        </p:nvGraphicFramePr>
        <p:xfrm>
          <a:off x="-677475" y="827266"/>
          <a:ext cx="10498949" cy="598610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Ərəb Dövlətləri İttifaqı konvensiyası</a:t>
            </a:r>
          </a:p>
        </p:txBody>
      </p:sp>
      <p:sp>
        <p:nvSpPr>
          <p:cNvPr id="6" name="TextBox 5">
            <a:extLst>
              <a:ext uri="{FF2B5EF4-FFF2-40B4-BE49-F238E27FC236}">
                <a16:creationId xmlns:a16="http://schemas.microsoft.com/office/drawing/2014/main" xmlns="" id="{165B15CD-84A7-4D5B-9DAB-70AE1E2EBD62}"/>
              </a:ext>
            </a:extLst>
          </p:cNvPr>
          <p:cNvSpPr txBox="1"/>
          <p:nvPr/>
        </p:nvSpPr>
        <p:spPr>
          <a:xfrm>
            <a:off x="179512" y="1209526"/>
            <a:ext cx="2376264" cy="1477328"/>
          </a:xfrm>
          <a:prstGeom prst="rect">
            <a:avLst/>
          </a:prstGeom>
          <a:noFill/>
        </p:spPr>
        <p:txBody>
          <a:bodyPr wrap="square" rtlCol="0">
            <a:spAutoFit/>
          </a:bodyPr>
          <a:lstStyle/>
          <a:p>
            <a:pPr algn="l" rtl="0"/>
            <a:r>
              <a:rPr lang="az" b="0" i="0" u="none" baseline="0">
                <a:latin typeface="Times New Roman" panose="02020603050405020304" pitchFamily="18" charset="0"/>
                <a:cs typeface="Times New Roman" panose="02020603050405020304" pitchFamily="18" charset="0"/>
              </a:rPr>
              <a:t>Ərəb Dövlətləri İttifaqı konvensiyası böyük dərəcədə Budapeşt konvensiyasının müddəalarını ehtiva edir, lakin o, qlobal konvensiya deyil </a:t>
            </a:r>
            <a:endParaRPr lang="az" dirty="0">
              <a:latin typeface="Times New Roman" panose="02020603050405020304" pitchFamily="18" charset="0"/>
              <a:cs typeface="Times New Roman" panose="02020603050405020304" pitchFamily="18" charset="0"/>
            </a:endParaRPr>
          </a:p>
        </p:txBody>
      </p:sp>
      <p:pic>
        <p:nvPicPr>
          <p:cNvPr id="3" name="Picture 2" descr="Image result for arab league logo">
            <a:extLst>
              <a:ext uri="{FF2B5EF4-FFF2-40B4-BE49-F238E27FC236}">
                <a16:creationId xmlns:a16="http://schemas.microsoft.com/office/drawing/2014/main" xmlns="" id="{2BFF9AD4-F555-40E2-843E-0AFA2C10E6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1089026"/>
            <a:ext cx="2178274" cy="1505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15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graphicEl>
                                              <a:chart seriesIdx="-4" categoryIdx="5" bldStep="category"/>
                                            </p:graphicEl>
                                          </p:spTgt>
                                        </p:tgtEl>
                                      </p:cBhvr>
                                    </p:animEffect>
                                    <p:set>
                                      <p:cBhvr>
                                        <p:cTn id="7" dur="1" fill="hold">
                                          <p:stCondLst>
                                            <p:cond delay="499"/>
                                          </p:stCondLst>
                                        </p:cTn>
                                        <p:tgtEl>
                                          <p:spTgt spid="2">
                                            <p:graphicEl>
                                              <a:chart seriesIdx="-4" categoryIdx="5" bldStep="category"/>
                                            </p:graphic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
                                            <p:graphicEl>
                                              <a:chart seriesIdx="-4" categoryIdx="4" bldStep="category"/>
                                            </p:graphicEl>
                                          </p:spTgt>
                                        </p:tgtEl>
                                      </p:cBhvr>
                                    </p:animEffect>
                                    <p:set>
                                      <p:cBhvr>
                                        <p:cTn id="12" dur="1" fill="hold">
                                          <p:stCondLst>
                                            <p:cond delay="499"/>
                                          </p:stCondLst>
                                        </p:cTn>
                                        <p:tgtEl>
                                          <p:spTgt spid="2">
                                            <p:graphicEl>
                                              <a:chart seriesIdx="-4" categoryIdx="4" bldStep="category"/>
                                            </p:graphic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
                                            <p:graphicEl>
                                              <a:chart seriesIdx="-4" categoryIdx="3" bldStep="category"/>
                                            </p:graphicEl>
                                          </p:spTgt>
                                        </p:tgtEl>
                                      </p:cBhvr>
                                    </p:animEffect>
                                    <p:set>
                                      <p:cBhvr>
                                        <p:cTn id="17" dur="1" fill="hold">
                                          <p:stCondLst>
                                            <p:cond delay="499"/>
                                          </p:stCondLst>
                                        </p:cTn>
                                        <p:tgtEl>
                                          <p:spTgt spid="2">
                                            <p:graphicEl>
                                              <a:chart seriesIdx="-4" categoryIdx="3" bldStep="category"/>
                                            </p:graphic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
                                            <p:graphicEl>
                                              <a:chart seriesIdx="-4" categoryIdx="2" bldStep="category"/>
                                            </p:graphicEl>
                                          </p:spTgt>
                                        </p:tgtEl>
                                      </p:cBhvr>
                                    </p:animEffect>
                                    <p:set>
                                      <p:cBhvr>
                                        <p:cTn id="22" dur="1" fill="hold">
                                          <p:stCondLst>
                                            <p:cond delay="499"/>
                                          </p:stCondLst>
                                        </p:cTn>
                                        <p:tgtEl>
                                          <p:spTgt spid="2">
                                            <p:graphicEl>
                                              <a:chart seriesIdx="-4" categoryIdx="2" bldStep="category"/>
                                            </p:graphic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
                                            <p:graphicEl>
                                              <a:chart seriesIdx="-4" categoryIdx="1" bldStep="category"/>
                                            </p:graphicEl>
                                          </p:spTgt>
                                        </p:tgtEl>
                                      </p:cBhvr>
                                    </p:animEffect>
                                    <p:set>
                                      <p:cBhvr>
                                        <p:cTn id="27" dur="1" fill="hold">
                                          <p:stCondLst>
                                            <p:cond delay="499"/>
                                          </p:stCondLst>
                                        </p:cTn>
                                        <p:tgtEl>
                                          <p:spTgt spid="2">
                                            <p:graphicEl>
                                              <a:chart seriesIdx="-4" categoryIdx="1" bldStep="category"/>
                                            </p:graphic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
                                            <p:graphicEl>
                                              <a:chart seriesIdx="-4" categoryIdx="0" bldStep="category"/>
                                            </p:graphicEl>
                                          </p:spTgt>
                                        </p:tgtEl>
                                      </p:cBhvr>
                                    </p:animEffect>
                                    <p:set>
                                      <p:cBhvr>
                                        <p:cTn id="32" dur="1" fill="hold">
                                          <p:stCondLst>
                                            <p:cond delay="499"/>
                                          </p:stCondLst>
                                        </p:cTn>
                                        <p:tgtEl>
                                          <p:spTgt spid="2">
                                            <p:graphicEl>
                                              <a:chart seriesIdx="-4" categoryIdx="0" bldStep="category"/>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animBg="0"/>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nvPr>
        </p:nvGraphicFramePr>
        <p:xfrm>
          <a:off x="338944" y="1597248"/>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5" name="Rectangle 4"/>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01826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nvPr>
        </p:nvGraphicFramePr>
        <p:xfrm>
          <a:off x="338944" y="1597248"/>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46021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nvPr>
        </p:nvGraphicFramePr>
        <p:xfrm>
          <a:off x="338944" y="1597248"/>
          <a:ext cx="7401408"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46536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25</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25</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8" name="TextBox 17"/>
          <p:cNvSpPr txBox="1"/>
          <p:nvPr/>
        </p:nvSpPr>
        <p:spPr>
          <a:xfrm>
            <a:off x="6279791" y="6457858"/>
            <a:ext cx="3024336" cy="430887"/>
          </a:xfrm>
          <a:prstGeom prst="rect">
            <a:avLst/>
          </a:prstGeom>
          <a:noFill/>
        </p:spPr>
        <p:txBody>
          <a:bodyPr wrap="square" rtlCol="0">
            <a:spAutoFit/>
          </a:bodyPr>
          <a:lstStyle/>
          <a:p>
            <a:pPr algn="l" rtl="0"/>
            <a:r>
              <a:rPr lang="az" sz="2200" b="1" i="0" u="none" baseline="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val="1771768819"/>
              </p:ext>
            </p:extLst>
          </p:nvPr>
        </p:nvGraphicFramePr>
        <p:xfrm>
          <a:off x="338944" y="1597248"/>
          <a:ext cx="7401408"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6499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26</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smtClean="0"/>
          </a:p>
          <a:p>
            <a:pPr algn="r" rtl="0"/>
            <a:r>
              <a:rPr lang="az" sz="2700" b="0" i="0" u="none" baseline="0">
                <a:latin typeface="Verdana" panose="020B0604030504040204" pitchFamily="34" charset="0"/>
                <a:ea typeface="Verdana" panose="020B0604030504040204" pitchFamily="34" charset="0"/>
              </a:rPr>
              <a:t>Bölmə 3</a:t>
            </a:r>
            <a:endParaRPr lang="az" sz="2700" dirty="0">
              <a:latin typeface="Verdana" panose="020B0604030504040204" pitchFamily="34" charset="0"/>
              <a:ea typeface="Verdana" panose="020B0604030504040204" pitchFamily="34" charset="0"/>
            </a:endParaRPr>
          </a:p>
          <a:p>
            <a:endParaRPr lang="az" dirty="0"/>
          </a:p>
        </p:txBody>
      </p:sp>
      <p:sp>
        <p:nvSpPr>
          <p:cNvPr id="8" name="Text Placeholder 2">
            <a:extLst>
              <a:ext uri="{FF2B5EF4-FFF2-40B4-BE49-F238E27FC236}">
                <a16:creationId xmlns:a16="http://schemas.microsoft.com/office/drawing/2014/main" xmlns=""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l" defTabSz="914400" rtl="0"/>
            <a:r>
              <a:rPr lang="az" b="0" i="0" u="none" baseline="0">
                <a:ea typeface="Verdana" panose="020B0604030504040204" pitchFamily="34" charset="0"/>
              </a:rPr>
              <a:t>Budapeşt Konvensiyası – İcmal </a:t>
            </a:r>
            <a:endParaRPr lang="az" dirty="0">
              <a:ea typeface="Verdana" panose="020B0604030504040204" pitchFamily="34" charset="0"/>
            </a:endParaRPr>
          </a:p>
        </p:txBody>
      </p:sp>
      <p:sp>
        <p:nvSpPr>
          <p:cNvPr id="9" name="Title 1">
            <a:extLst>
              <a:ext uri="{FF2B5EF4-FFF2-40B4-BE49-F238E27FC236}">
                <a16:creationId xmlns:a16="http://schemas.microsoft.com/office/drawing/2014/main" xmlns=""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az" b="0" i="0" u="none" baseline="0">
                <a:latin typeface="+mn-lt"/>
                <a:ea typeface="Verdana" panose="020B0604030504040204" pitchFamily="34" charset="0"/>
              </a:rPr>
              <a:t>Budapeşt konvensiyasının FAYDALARI</a:t>
            </a:r>
            <a:endParaRPr lang="az" dirty="0">
              <a:latin typeface="+mn-lt"/>
              <a:ea typeface="Verdana" panose="020B0604030504040204" pitchFamily="34" charset="0"/>
            </a:endParaRPr>
          </a:p>
        </p:txBody>
      </p:sp>
    </p:spTree>
    <p:extLst>
      <p:ext uri="{BB962C8B-B14F-4D97-AF65-F5344CB8AC3E}">
        <p14:creationId xmlns:p14="http://schemas.microsoft.com/office/powerpoint/2010/main" val="40840203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pic>
        <p:nvPicPr>
          <p:cNvPr id="4" name="Picture 3">
            <a:extLst>
              <a:ext uri="{FF2B5EF4-FFF2-40B4-BE49-F238E27FC236}">
                <a16:creationId xmlns:a16="http://schemas.microsoft.com/office/drawing/2014/main" xmlns="" id="{8B527C83-5B8D-4395-A989-43BF2984B3E8}"/>
              </a:ext>
            </a:extLst>
          </p:cNvPr>
          <p:cNvPicPr>
            <a:picLocks noChangeAspect="1"/>
          </p:cNvPicPr>
          <p:nvPr/>
        </p:nvPicPr>
        <p:blipFill>
          <a:blip r:embed="rId3"/>
          <a:stretch>
            <a:fillRect/>
          </a:stretch>
        </p:blipFill>
        <p:spPr>
          <a:xfrm>
            <a:off x="842962" y="1358106"/>
            <a:ext cx="7458075" cy="4924425"/>
          </a:xfrm>
          <a:prstGeom prst="rect">
            <a:avLst/>
          </a:prstGeom>
        </p:spPr>
      </p:pic>
      <p:sp>
        <p:nvSpPr>
          <p:cNvPr id="10" name="TextBox 15">
            <a:extLst>
              <a:ext uri="{FF2B5EF4-FFF2-40B4-BE49-F238E27FC236}">
                <a16:creationId xmlns:a16="http://schemas.microsoft.com/office/drawing/2014/main" xmlns="" id="{DBD15328-735F-4993-8F08-9DF5BEB05217}"/>
              </a:ext>
            </a:extLst>
          </p:cNvPr>
          <p:cNvSpPr txBox="1">
            <a:spLocks noChangeArrowheads="1"/>
          </p:cNvSpPr>
          <p:nvPr/>
        </p:nvSpPr>
        <p:spPr bwMode="auto">
          <a:xfrm>
            <a:off x="1258888" y="28351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Budapeşt konvensiyasının üstünlükləri</a:t>
            </a:r>
          </a:p>
        </p:txBody>
      </p:sp>
    </p:spTree>
    <p:extLst>
      <p:ext uri="{BB962C8B-B14F-4D97-AF65-F5344CB8AC3E}">
        <p14:creationId xmlns:p14="http://schemas.microsoft.com/office/powerpoint/2010/main" val="27703694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The benefits and impact of the Budapest Convention on cybercrime">
            <a:hlinkClick r:id="" action="ppaction://media"/>
            <a:extLst>
              <a:ext uri="{FF2B5EF4-FFF2-40B4-BE49-F238E27FC236}">
                <a16:creationId xmlns:a16="http://schemas.microsoft.com/office/drawing/2014/main" xmlns="" id="{071A6791-931A-459D-867E-324D333D3980}"/>
              </a:ext>
            </a:extLst>
          </p:cNvPr>
          <p:cNvPicPr>
            <a:picLocks noRot="1" noChangeAspect="1"/>
          </p:cNvPicPr>
          <p:nvPr>
            <a:videoFile r:link="rId1"/>
          </p:nvPr>
        </p:nvPicPr>
        <p:blipFill>
          <a:blip r:embed="rId4"/>
          <a:stretch>
            <a:fillRect/>
          </a:stretch>
        </p:blipFill>
        <p:spPr>
          <a:xfrm>
            <a:off x="0" y="1070469"/>
            <a:ext cx="9156041" cy="5517656"/>
          </a:xfrm>
          <a:prstGeom prst="rect">
            <a:avLst/>
          </a:prstGeom>
        </p:spPr>
      </p:pic>
      <p:sp>
        <p:nvSpPr>
          <p:cNvPr id="4" name="Rectangle 4">
            <a:extLst>
              <a:ext uri="{FF2B5EF4-FFF2-40B4-BE49-F238E27FC236}">
                <a16:creationId xmlns:a16="http://schemas.microsoft.com/office/drawing/2014/main" xmlns="" id="{1F66F396-ED76-4F97-86FD-925E2D131CA7}"/>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8" name="Rectangle 4">
            <a:extLst>
              <a:ext uri="{FF2B5EF4-FFF2-40B4-BE49-F238E27FC236}">
                <a16:creationId xmlns:a16="http://schemas.microsoft.com/office/drawing/2014/main" xmlns="" id="{0BEB8CEF-FC56-4CC0-9C26-1FE7C3FCE87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10" name="TextBox 15">
            <a:extLst>
              <a:ext uri="{FF2B5EF4-FFF2-40B4-BE49-F238E27FC236}">
                <a16:creationId xmlns:a16="http://schemas.microsoft.com/office/drawing/2014/main" xmlns="" id="{DBD15328-735F-4993-8F08-9DF5BEB05217}"/>
              </a:ext>
            </a:extLst>
          </p:cNvPr>
          <p:cNvSpPr txBox="1">
            <a:spLocks noChangeArrowheads="1"/>
          </p:cNvSpPr>
          <p:nvPr/>
        </p:nvSpPr>
        <p:spPr bwMode="auto">
          <a:xfrm>
            <a:off x="1258888" y="28351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Budapeşt konvensiyasının üstünlükləri</a:t>
            </a:r>
          </a:p>
        </p:txBody>
      </p:sp>
    </p:spTree>
    <p:extLst>
      <p:ext uri="{BB962C8B-B14F-4D97-AF65-F5344CB8AC3E}">
        <p14:creationId xmlns:p14="http://schemas.microsoft.com/office/powerpoint/2010/main" val="115201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366838" y="274368"/>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Ölkədaxili qanunvericiliyə düzəlişlər </a:t>
            </a:r>
          </a:p>
        </p:txBody>
      </p:sp>
      <p:sp>
        <p:nvSpPr>
          <p:cNvPr id="11" name="Rectangle 2"/>
          <p:cNvSpPr>
            <a:spLocks noChangeArrowheads="1"/>
          </p:cNvSpPr>
          <p:nvPr/>
        </p:nvSpPr>
        <p:spPr bwMode="auto">
          <a:xfrm>
            <a:off x="395536" y="1946749"/>
            <a:ext cx="8352928"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Budapeşt konvensiyasının qanunvericiliyin harmonizasiyası üzərində nəzərəçarpan təsiri olmuşdur.</a:t>
            </a:r>
          </a:p>
          <a:p>
            <a:pPr marL="571500" indent="-571500" algn="just" rtl="0" eaLnBrk="1" hangingPunct="1">
              <a:buFont typeface="Arial" panose="020B0604020202020204" pitchFamily="34" charset="0"/>
              <a:buChar char="•"/>
              <a:defRPr/>
            </a:pPr>
            <a:endParaRPr lang="az" sz="26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Bu təsir həm Konvensiyanın iştirakçısı olan, həm də olmayan tərəflərdə özünü büruzə vermişdir.</a:t>
            </a:r>
          </a:p>
          <a:p>
            <a:pPr marL="571500" indent="-571500" algn="just" rtl="0" eaLnBrk="1" hangingPunct="1">
              <a:buFont typeface="Arial" panose="020B0604020202020204" pitchFamily="34" charset="0"/>
              <a:buChar char="•"/>
              <a:defRPr/>
            </a:pPr>
            <a:endParaRPr lang="az" sz="26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Budapeşt konvensiyasının qlobal təsirini qiymətləndirmək məqsədilə ümumilikdə 193 dövlət sorğu edilmişdir.</a:t>
            </a:r>
          </a:p>
        </p:txBody>
      </p:sp>
    </p:spTree>
    <p:extLst>
      <p:ext uri="{BB962C8B-B14F-4D97-AF65-F5344CB8AC3E}">
        <p14:creationId xmlns:p14="http://schemas.microsoft.com/office/powerpoint/2010/main" val="3496698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3C051-7F78-4EAF-8CA3-B9689E461A1C}"/>
              </a:ext>
            </a:extLst>
          </p:cNvPr>
          <p:cNvSpPr>
            <a:spLocks noGrp="1"/>
          </p:cNvSpPr>
          <p:nvPr>
            <p:ph idx="1"/>
          </p:nvPr>
        </p:nvSpPr>
        <p:spPr>
          <a:xfrm>
            <a:off x="620023" y="1480569"/>
            <a:ext cx="7886700" cy="4351338"/>
          </a:xfrm>
        </p:spPr>
        <p:txBody>
          <a:bodyPr/>
          <a:lstStyle/>
          <a:p>
            <a:pPr marL="0" indent="0" algn="just" rtl="0">
              <a:buNone/>
            </a:pPr>
            <a:endParaRPr lang="az" dirty="0" smtClean="0">
              <a:latin typeface="+mn-lt"/>
              <a:ea typeface="Verdana" panose="020B0604030504040204" pitchFamily="34" charset="0"/>
            </a:endParaRPr>
          </a:p>
          <a:p>
            <a:pPr marL="0" indent="0" algn="just" rtl="0">
              <a:buNone/>
            </a:pPr>
            <a:endParaRPr lang="az" dirty="0">
              <a:latin typeface="+mn-lt"/>
              <a:ea typeface="Verdana" panose="020B0604030504040204" pitchFamily="34" charset="0"/>
            </a:endParaRPr>
          </a:p>
          <a:p>
            <a:pPr marL="0" indent="0" algn="just" rtl="0">
              <a:buNone/>
            </a:pPr>
            <a:endParaRPr lang="az" dirty="0" smtClean="0">
              <a:latin typeface="+mn-lt"/>
              <a:ea typeface="Verdana" panose="020B0604030504040204" pitchFamily="34" charset="0"/>
            </a:endParaRPr>
          </a:p>
          <a:p>
            <a:pPr marL="0" indent="0" algn="just" rtl="0">
              <a:buNone/>
            </a:pPr>
            <a:r>
              <a:rPr lang="az" b="0" i="0" u="none" baseline="0">
                <a:latin typeface="+mn-lt"/>
                <a:ea typeface="Verdana" panose="020B0604030504040204" pitchFamily="34" charset="0"/>
              </a:rPr>
              <a:t>İştirakçıları Budapeşt konvensiyası, onun tətbiq dairəsi və iştirakçı tərəf olmağın üstünlükləri haqqında qısa icmalla təmin etmək. </a:t>
            </a:r>
          </a:p>
          <a:p>
            <a:pPr marL="0" indent="0" algn="l" rtl="0">
              <a:buNone/>
            </a:pPr>
            <a:endParaRPr lang="az" dirty="0"/>
          </a:p>
        </p:txBody>
      </p:sp>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3</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smtClean="0"/>
          </a:p>
          <a:p>
            <a:pPr algn="r" rtl="0"/>
            <a:r>
              <a:rPr lang="az" sz="2700" b="0" i="0" u="none" baseline="0">
                <a:latin typeface="Verdana" panose="020B0604030504040204" pitchFamily="34" charset="0"/>
                <a:ea typeface="Verdana" panose="020B0604030504040204" pitchFamily="34" charset="0"/>
              </a:rPr>
              <a:t>Sessiyanın məqsədi</a:t>
            </a:r>
            <a:endParaRPr lang="az" sz="2700" dirty="0">
              <a:latin typeface="Verdana" panose="020B0604030504040204" pitchFamily="34" charset="0"/>
              <a:ea typeface="Verdana" panose="020B0604030504040204" pitchFamily="34" charset="0"/>
            </a:endParaRPr>
          </a:p>
          <a:p>
            <a:endParaRPr lang="az" dirty="0"/>
          </a:p>
        </p:txBody>
      </p:sp>
    </p:spTree>
    <p:extLst>
      <p:ext uri="{BB962C8B-B14F-4D97-AF65-F5344CB8AC3E}">
        <p14:creationId xmlns:p14="http://schemas.microsoft.com/office/powerpoint/2010/main" val="2067099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Box 7">
            <a:extLst>
              <a:ext uri="{FF2B5EF4-FFF2-40B4-BE49-F238E27FC236}">
                <a16:creationId xmlns:a16="http://schemas.microsoft.com/office/drawing/2014/main" xmlns="" id="{07736E9A-7FBE-4865-B1C2-6D313232237E}"/>
              </a:ext>
            </a:extLst>
          </p:cNvPr>
          <p:cNvSpPr txBox="1">
            <a:spLocks noChangeArrowheads="1"/>
          </p:cNvSpPr>
          <p:nvPr/>
        </p:nvSpPr>
        <p:spPr bwMode="auto">
          <a:xfrm>
            <a:off x="1415256" y="229902"/>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Budapeşt konvensiyasının əhatə dairəsi </a:t>
            </a:r>
          </a:p>
        </p:txBody>
      </p:sp>
      <p:sp>
        <p:nvSpPr>
          <p:cNvPr id="290" name="TextBox 143">
            <a:extLst>
              <a:ext uri="{FF2B5EF4-FFF2-40B4-BE49-F238E27FC236}">
                <a16:creationId xmlns:a16="http://schemas.microsoft.com/office/drawing/2014/main" xmlns="" id="{77934F9D-D91F-4C44-A588-0147150AB2AB}"/>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z"/>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rtl="0"/>
            <a:r>
              <a:rPr lang="az" sz="4800" b="1" i="0" u="none" baseline="0">
                <a:latin typeface="Verdana" charset="0"/>
                <a:cs typeface="Verdana" charset="0"/>
              </a:rPr>
              <a:t>130</a:t>
            </a:r>
            <a:r>
              <a:rPr lang="az" sz="4000" b="1" i="0" u="none" baseline="0">
                <a:latin typeface="Verdana" charset="0"/>
                <a:cs typeface="Verdana" charset="0"/>
              </a:rPr>
              <a:t>+</a:t>
            </a:r>
          </a:p>
        </p:txBody>
      </p:sp>
      <p:grpSp>
        <p:nvGrpSpPr>
          <p:cNvPr id="291" name="Group 290">
            <a:extLst>
              <a:ext uri="{FF2B5EF4-FFF2-40B4-BE49-F238E27FC236}">
                <a16:creationId xmlns:a16="http://schemas.microsoft.com/office/drawing/2014/main" xmlns="" id="{433ECFEB-1EC9-4C08-B6F6-1927ABC06009}"/>
              </a:ext>
            </a:extLst>
          </p:cNvPr>
          <p:cNvGrpSpPr>
            <a:grpSpLocks/>
          </p:cNvGrpSpPr>
          <p:nvPr/>
        </p:nvGrpSpPr>
        <p:grpSpPr bwMode="auto">
          <a:xfrm>
            <a:off x="359569" y="1180646"/>
            <a:ext cx="8424862" cy="3757613"/>
            <a:chOff x="-30650" y="0"/>
            <a:chExt cx="9372924" cy="4653136"/>
          </a:xfrm>
        </p:grpSpPr>
        <p:pic>
          <p:nvPicPr>
            <p:cNvPr id="312" name="Picture 311">
              <a:extLst>
                <a:ext uri="{FF2B5EF4-FFF2-40B4-BE49-F238E27FC236}">
                  <a16:creationId xmlns:a16="http://schemas.microsoft.com/office/drawing/2014/main" xmlns="" id="{F9C1ECD3-BF22-44D9-B885-292ABB7626D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313" name="Oval 312">
              <a:extLst>
                <a:ext uri="{FF2B5EF4-FFF2-40B4-BE49-F238E27FC236}">
                  <a16:creationId xmlns:a16="http://schemas.microsoft.com/office/drawing/2014/main" xmlns="" id="{47755DDC-D63B-48DE-B6FB-75C07D124822}"/>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4" name="Oval 313">
              <a:extLst>
                <a:ext uri="{FF2B5EF4-FFF2-40B4-BE49-F238E27FC236}">
                  <a16:creationId xmlns:a16="http://schemas.microsoft.com/office/drawing/2014/main" xmlns="" id="{EF5CD548-4645-4837-96D0-F82C867B14C7}"/>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5" name="Oval 314">
              <a:extLst>
                <a:ext uri="{FF2B5EF4-FFF2-40B4-BE49-F238E27FC236}">
                  <a16:creationId xmlns:a16="http://schemas.microsoft.com/office/drawing/2014/main" xmlns="" id="{EBD9667D-431E-431D-9A5B-DD8A24DD65FE}"/>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6" name="Oval 315">
              <a:extLst>
                <a:ext uri="{FF2B5EF4-FFF2-40B4-BE49-F238E27FC236}">
                  <a16:creationId xmlns:a16="http://schemas.microsoft.com/office/drawing/2014/main" xmlns="" id="{E306CBBB-637E-472D-820A-0C2B929732BC}"/>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7" name="Oval 316">
              <a:extLst>
                <a:ext uri="{FF2B5EF4-FFF2-40B4-BE49-F238E27FC236}">
                  <a16:creationId xmlns:a16="http://schemas.microsoft.com/office/drawing/2014/main" xmlns="" id="{1A1CF357-B0F6-40FB-A6F6-623BB254CD99}"/>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8" name="Oval 317">
              <a:extLst>
                <a:ext uri="{FF2B5EF4-FFF2-40B4-BE49-F238E27FC236}">
                  <a16:creationId xmlns:a16="http://schemas.microsoft.com/office/drawing/2014/main" xmlns="" id="{6483BEA5-C990-42FB-980E-04DF808A3642}"/>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9" name="Oval 318">
              <a:extLst>
                <a:ext uri="{FF2B5EF4-FFF2-40B4-BE49-F238E27FC236}">
                  <a16:creationId xmlns:a16="http://schemas.microsoft.com/office/drawing/2014/main" xmlns="" id="{38338B4C-956F-4614-8558-BED6AB4A7E06}"/>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0" name="Oval 319">
              <a:extLst>
                <a:ext uri="{FF2B5EF4-FFF2-40B4-BE49-F238E27FC236}">
                  <a16:creationId xmlns:a16="http://schemas.microsoft.com/office/drawing/2014/main" xmlns="" id="{39013724-FDA3-4553-B71C-AF7C5310151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1" name="Oval 320">
              <a:extLst>
                <a:ext uri="{FF2B5EF4-FFF2-40B4-BE49-F238E27FC236}">
                  <a16:creationId xmlns:a16="http://schemas.microsoft.com/office/drawing/2014/main" xmlns="" id="{59EC2014-5F5D-4D45-B626-055D6F5C9C95}"/>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2" name="Oval 321">
              <a:extLst>
                <a:ext uri="{FF2B5EF4-FFF2-40B4-BE49-F238E27FC236}">
                  <a16:creationId xmlns:a16="http://schemas.microsoft.com/office/drawing/2014/main" xmlns="" id="{C6E85F30-60B5-49B2-98FE-563B103F190D}"/>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3" name="Oval 322">
              <a:extLst>
                <a:ext uri="{FF2B5EF4-FFF2-40B4-BE49-F238E27FC236}">
                  <a16:creationId xmlns:a16="http://schemas.microsoft.com/office/drawing/2014/main" xmlns="" id="{DC55B290-0213-42E1-9A8F-3FBA9A2A3B35}"/>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4" name="Oval 323">
              <a:extLst>
                <a:ext uri="{FF2B5EF4-FFF2-40B4-BE49-F238E27FC236}">
                  <a16:creationId xmlns:a16="http://schemas.microsoft.com/office/drawing/2014/main" xmlns="" id="{CB6031B8-1B23-479C-A490-E95B74968F82}"/>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5" name="Oval 324">
              <a:extLst>
                <a:ext uri="{FF2B5EF4-FFF2-40B4-BE49-F238E27FC236}">
                  <a16:creationId xmlns:a16="http://schemas.microsoft.com/office/drawing/2014/main" xmlns="" id="{78889D9F-7A26-4EA1-B106-1FA4C484E0E7}"/>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6" name="Oval 325">
              <a:extLst>
                <a:ext uri="{FF2B5EF4-FFF2-40B4-BE49-F238E27FC236}">
                  <a16:creationId xmlns:a16="http://schemas.microsoft.com/office/drawing/2014/main" xmlns="" id="{061A9F56-AC5E-4F3E-AC0B-D56C0A4F41EB}"/>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7" name="Oval 326">
              <a:extLst>
                <a:ext uri="{FF2B5EF4-FFF2-40B4-BE49-F238E27FC236}">
                  <a16:creationId xmlns:a16="http://schemas.microsoft.com/office/drawing/2014/main" xmlns="" id="{C90F2D22-C5A1-4685-96BF-5A859A4861A1}"/>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8" name="Oval 327">
              <a:extLst>
                <a:ext uri="{FF2B5EF4-FFF2-40B4-BE49-F238E27FC236}">
                  <a16:creationId xmlns:a16="http://schemas.microsoft.com/office/drawing/2014/main" xmlns="" id="{359F0B34-3569-456B-8714-E3901005AD9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29" name="Oval 328">
              <a:extLst>
                <a:ext uri="{FF2B5EF4-FFF2-40B4-BE49-F238E27FC236}">
                  <a16:creationId xmlns:a16="http://schemas.microsoft.com/office/drawing/2014/main" xmlns="" id="{C3008DBB-819C-479B-B237-2F0D08004B2F}"/>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0" name="Oval 329">
              <a:extLst>
                <a:ext uri="{FF2B5EF4-FFF2-40B4-BE49-F238E27FC236}">
                  <a16:creationId xmlns:a16="http://schemas.microsoft.com/office/drawing/2014/main" xmlns="" id="{A5C2DCEE-924C-47E4-97AD-1E5581AFD238}"/>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1" name="Oval 330">
              <a:extLst>
                <a:ext uri="{FF2B5EF4-FFF2-40B4-BE49-F238E27FC236}">
                  <a16:creationId xmlns:a16="http://schemas.microsoft.com/office/drawing/2014/main" xmlns="" id="{DF63BEB7-C812-4347-9D7D-011955075028}"/>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2" name="Oval 331">
              <a:extLst>
                <a:ext uri="{FF2B5EF4-FFF2-40B4-BE49-F238E27FC236}">
                  <a16:creationId xmlns:a16="http://schemas.microsoft.com/office/drawing/2014/main" xmlns="" id="{AE2DF2B0-1F9E-4DC2-941C-069D6D762D46}"/>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3" name="Oval 332">
              <a:extLst>
                <a:ext uri="{FF2B5EF4-FFF2-40B4-BE49-F238E27FC236}">
                  <a16:creationId xmlns:a16="http://schemas.microsoft.com/office/drawing/2014/main" xmlns="" id="{9671C580-854E-4136-BEF7-FBB474337BA9}"/>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4" name="Oval 333">
              <a:extLst>
                <a:ext uri="{FF2B5EF4-FFF2-40B4-BE49-F238E27FC236}">
                  <a16:creationId xmlns:a16="http://schemas.microsoft.com/office/drawing/2014/main" xmlns="" id="{65A6A9E9-1FF6-4442-9005-41FDB59E7BB1}"/>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5" name="Oval 334">
              <a:extLst>
                <a:ext uri="{FF2B5EF4-FFF2-40B4-BE49-F238E27FC236}">
                  <a16:creationId xmlns:a16="http://schemas.microsoft.com/office/drawing/2014/main" xmlns="" id="{6C94FE8D-E630-47E4-AE31-2BF8F322531B}"/>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6" name="Oval 335">
              <a:extLst>
                <a:ext uri="{FF2B5EF4-FFF2-40B4-BE49-F238E27FC236}">
                  <a16:creationId xmlns:a16="http://schemas.microsoft.com/office/drawing/2014/main" xmlns="" id="{981E4949-7309-436F-BC2B-6585EDFE7FA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7" name="Oval 336">
              <a:extLst>
                <a:ext uri="{FF2B5EF4-FFF2-40B4-BE49-F238E27FC236}">
                  <a16:creationId xmlns:a16="http://schemas.microsoft.com/office/drawing/2014/main" xmlns="" id="{80B9A2AC-5A42-4E5F-84F1-81D016822952}"/>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8" name="Oval 337">
              <a:extLst>
                <a:ext uri="{FF2B5EF4-FFF2-40B4-BE49-F238E27FC236}">
                  <a16:creationId xmlns:a16="http://schemas.microsoft.com/office/drawing/2014/main" xmlns="" id="{76621665-2152-4083-9394-DC97BC5C3B19}"/>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39" name="Oval 338">
              <a:extLst>
                <a:ext uri="{FF2B5EF4-FFF2-40B4-BE49-F238E27FC236}">
                  <a16:creationId xmlns:a16="http://schemas.microsoft.com/office/drawing/2014/main" xmlns="" id="{4FE39DA1-A9A9-46B5-91CE-918787147064}"/>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0" name="Oval 339">
              <a:extLst>
                <a:ext uri="{FF2B5EF4-FFF2-40B4-BE49-F238E27FC236}">
                  <a16:creationId xmlns:a16="http://schemas.microsoft.com/office/drawing/2014/main" xmlns="" id="{E892D612-4F81-46F0-BF18-4F40FE405928}"/>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1" name="Oval 340">
              <a:extLst>
                <a:ext uri="{FF2B5EF4-FFF2-40B4-BE49-F238E27FC236}">
                  <a16:creationId xmlns:a16="http://schemas.microsoft.com/office/drawing/2014/main" xmlns="" id="{877ABA36-F250-4DEA-A4F7-8F535183675D}"/>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2" name="Oval 341">
              <a:extLst>
                <a:ext uri="{FF2B5EF4-FFF2-40B4-BE49-F238E27FC236}">
                  <a16:creationId xmlns:a16="http://schemas.microsoft.com/office/drawing/2014/main" xmlns="" id="{6BAACC6C-94C1-4614-894C-8F43FBDA0B17}"/>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3" name="Oval 342">
              <a:extLst>
                <a:ext uri="{FF2B5EF4-FFF2-40B4-BE49-F238E27FC236}">
                  <a16:creationId xmlns:a16="http://schemas.microsoft.com/office/drawing/2014/main" xmlns="" id="{24708DC5-0520-4F7F-A11F-71BCB4873987}"/>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4" name="Oval 343">
              <a:extLst>
                <a:ext uri="{FF2B5EF4-FFF2-40B4-BE49-F238E27FC236}">
                  <a16:creationId xmlns:a16="http://schemas.microsoft.com/office/drawing/2014/main" xmlns="" id="{1099D5C5-9110-416C-856C-D4C7544B192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5" name="Oval 344">
              <a:extLst>
                <a:ext uri="{FF2B5EF4-FFF2-40B4-BE49-F238E27FC236}">
                  <a16:creationId xmlns:a16="http://schemas.microsoft.com/office/drawing/2014/main" xmlns="" id="{B68D6538-36B4-4FC3-85BE-6C058C9103D0}"/>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6" name="Oval 345">
              <a:extLst>
                <a:ext uri="{FF2B5EF4-FFF2-40B4-BE49-F238E27FC236}">
                  <a16:creationId xmlns:a16="http://schemas.microsoft.com/office/drawing/2014/main" xmlns="" id="{050FC20E-5CE2-43B4-BC44-A1008A55B474}"/>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7" name="Oval 346">
              <a:extLst>
                <a:ext uri="{FF2B5EF4-FFF2-40B4-BE49-F238E27FC236}">
                  <a16:creationId xmlns:a16="http://schemas.microsoft.com/office/drawing/2014/main" xmlns="" id="{513F8D11-2F04-45C4-80DD-A7FDFA048D8F}"/>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8" name="Oval 347">
              <a:extLst>
                <a:ext uri="{FF2B5EF4-FFF2-40B4-BE49-F238E27FC236}">
                  <a16:creationId xmlns:a16="http://schemas.microsoft.com/office/drawing/2014/main" xmlns="" id="{5A22E7B2-7CE4-4D7B-AD19-CFB17BB654E5}"/>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49" name="Oval 348">
              <a:extLst>
                <a:ext uri="{FF2B5EF4-FFF2-40B4-BE49-F238E27FC236}">
                  <a16:creationId xmlns:a16="http://schemas.microsoft.com/office/drawing/2014/main" xmlns="" id="{997FA1BE-9953-4589-A39D-20202248426D}"/>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0" name="Oval 349">
              <a:extLst>
                <a:ext uri="{FF2B5EF4-FFF2-40B4-BE49-F238E27FC236}">
                  <a16:creationId xmlns:a16="http://schemas.microsoft.com/office/drawing/2014/main" xmlns="" id="{5BBA3DE3-C067-487F-8932-3D46A422D9D4}"/>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1" name="Oval 350">
              <a:extLst>
                <a:ext uri="{FF2B5EF4-FFF2-40B4-BE49-F238E27FC236}">
                  <a16:creationId xmlns:a16="http://schemas.microsoft.com/office/drawing/2014/main" xmlns="" id="{2E3F3368-AC49-408F-9813-7476552566AB}"/>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2" name="Oval 351">
              <a:extLst>
                <a:ext uri="{FF2B5EF4-FFF2-40B4-BE49-F238E27FC236}">
                  <a16:creationId xmlns:a16="http://schemas.microsoft.com/office/drawing/2014/main" xmlns="" id="{87DF7A96-5976-4EFA-8D96-13E2DA459949}"/>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3" name="Oval 352">
              <a:extLst>
                <a:ext uri="{FF2B5EF4-FFF2-40B4-BE49-F238E27FC236}">
                  <a16:creationId xmlns:a16="http://schemas.microsoft.com/office/drawing/2014/main" xmlns="" id="{694BAC02-E5B8-4F37-869C-35493E304227}"/>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4" name="Oval 353">
              <a:extLst>
                <a:ext uri="{FF2B5EF4-FFF2-40B4-BE49-F238E27FC236}">
                  <a16:creationId xmlns:a16="http://schemas.microsoft.com/office/drawing/2014/main" xmlns="" id="{94BE3FAC-4B3F-44DB-B825-4262C444418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5" name="Oval 354">
              <a:extLst>
                <a:ext uri="{FF2B5EF4-FFF2-40B4-BE49-F238E27FC236}">
                  <a16:creationId xmlns:a16="http://schemas.microsoft.com/office/drawing/2014/main" xmlns="" id="{D9A517A1-E51A-46B7-AF20-A36713E6F5F7}"/>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6" name="Oval 355">
              <a:extLst>
                <a:ext uri="{FF2B5EF4-FFF2-40B4-BE49-F238E27FC236}">
                  <a16:creationId xmlns:a16="http://schemas.microsoft.com/office/drawing/2014/main" xmlns="" id="{3F3EAC06-3276-45BB-A078-0AC52F847F5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7" name="Oval 356">
              <a:extLst>
                <a:ext uri="{FF2B5EF4-FFF2-40B4-BE49-F238E27FC236}">
                  <a16:creationId xmlns:a16="http://schemas.microsoft.com/office/drawing/2014/main" xmlns="" id="{DDC7302A-8E18-4F8C-B91A-B29F15D694F3}"/>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8" name="Oval 357">
              <a:extLst>
                <a:ext uri="{FF2B5EF4-FFF2-40B4-BE49-F238E27FC236}">
                  <a16:creationId xmlns:a16="http://schemas.microsoft.com/office/drawing/2014/main" xmlns="" id="{8FE0F9CF-BCDB-4263-9E24-B1B4E232060A}"/>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59" name="Oval 358">
              <a:extLst>
                <a:ext uri="{FF2B5EF4-FFF2-40B4-BE49-F238E27FC236}">
                  <a16:creationId xmlns:a16="http://schemas.microsoft.com/office/drawing/2014/main" xmlns="" id="{76A9B482-4955-42C1-BE24-E5FEF07B87E5}"/>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0" name="Oval 359">
              <a:extLst>
                <a:ext uri="{FF2B5EF4-FFF2-40B4-BE49-F238E27FC236}">
                  <a16:creationId xmlns:a16="http://schemas.microsoft.com/office/drawing/2014/main" xmlns="" id="{308494E0-4A82-40F3-BDAA-8A805310E43A}"/>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1" name="Oval 360">
              <a:extLst>
                <a:ext uri="{FF2B5EF4-FFF2-40B4-BE49-F238E27FC236}">
                  <a16:creationId xmlns:a16="http://schemas.microsoft.com/office/drawing/2014/main" xmlns="" id="{3B7C08CA-36A6-470B-9ED9-E7607CD20137}"/>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2" name="Oval 361">
              <a:extLst>
                <a:ext uri="{FF2B5EF4-FFF2-40B4-BE49-F238E27FC236}">
                  <a16:creationId xmlns:a16="http://schemas.microsoft.com/office/drawing/2014/main" xmlns="" id="{77F13FC9-F511-490D-BC7F-529CC32BD224}"/>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3" name="Oval 362">
              <a:extLst>
                <a:ext uri="{FF2B5EF4-FFF2-40B4-BE49-F238E27FC236}">
                  <a16:creationId xmlns:a16="http://schemas.microsoft.com/office/drawing/2014/main" xmlns="" id="{CF224935-041D-4828-A5B7-B47DB594AE90}"/>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4" name="Oval 363">
              <a:extLst>
                <a:ext uri="{FF2B5EF4-FFF2-40B4-BE49-F238E27FC236}">
                  <a16:creationId xmlns:a16="http://schemas.microsoft.com/office/drawing/2014/main" xmlns="" id="{B7A6143F-387D-4C7C-917A-B18B50F2C42A}"/>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5" name="Oval 364">
              <a:extLst>
                <a:ext uri="{FF2B5EF4-FFF2-40B4-BE49-F238E27FC236}">
                  <a16:creationId xmlns:a16="http://schemas.microsoft.com/office/drawing/2014/main" xmlns="" id="{44AD594F-0BD6-4C1C-9F45-AA2624CD573A}"/>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6" name="Oval 365">
              <a:extLst>
                <a:ext uri="{FF2B5EF4-FFF2-40B4-BE49-F238E27FC236}">
                  <a16:creationId xmlns:a16="http://schemas.microsoft.com/office/drawing/2014/main" xmlns="" id="{A3CE2AEF-4052-4832-B9E8-2A81E2DDA973}"/>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7" name="Oval 366">
              <a:extLst>
                <a:ext uri="{FF2B5EF4-FFF2-40B4-BE49-F238E27FC236}">
                  <a16:creationId xmlns:a16="http://schemas.microsoft.com/office/drawing/2014/main" xmlns="" id="{1053138F-CA5E-4191-B2A5-EF0C5006B098}"/>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8" name="Oval 367">
              <a:extLst>
                <a:ext uri="{FF2B5EF4-FFF2-40B4-BE49-F238E27FC236}">
                  <a16:creationId xmlns:a16="http://schemas.microsoft.com/office/drawing/2014/main" xmlns="" id="{946BF843-9733-4416-89BA-68472BC409B9}"/>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69" name="Oval 368">
              <a:extLst>
                <a:ext uri="{FF2B5EF4-FFF2-40B4-BE49-F238E27FC236}">
                  <a16:creationId xmlns:a16="http://schemas.microsoft.com/office/drawing/2014/main" xmlns="" id="{4C14853B-254F-4DF0-9098-C3859A39ABB8}"/>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0" name="Oval 369">
              <a:extLst>
                <a:ext uri="{FF2B5EF4-FFF2-40B4-BE49-F238E27FC236}">
                  <a16:creationId xmlns:a16="http://schemas.microsoft.com/office/drawing/2014/main" xmlns="" id="{D15265D0-4BDA-472F-85F7-365BC701F563}"/>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1" name="Oval 370">
              <a:extLst>
                <a:ext uri="{FF2B5EF4-FFF2-40B4-BE49-F238E27FC236}">
                  <a16:creationId xmlns:a16="http://schemas.microsoft.com/office/drawing/2014/main" xmlns="" id="{4B105728-075C-4316-80D7-04084FBB2E93}"/>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2" name="Oval 371">
              <a:extLst>
                <a:ext uri="{FF2B5EF4-FFF2-40B4-BE49-F238E27FC236}">
                  <a16:creationId xmlns:a16="http://schemas.microsoft.com/office/drawing/2014/main" xmlns="" id="{2223DD33-6548-4990-B498-A1201D521494}"/>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3" name="Oval 372">
              <a:extLst>
                <a:ext uri="{FF2B5EF4-FFF2-40B4-BE49-F238E27FC236}">
                  <a16:creationId xmlns:a16="http://schemas.microsoft.com/office/drawing/2014/main" xmlns="" id="{4ED6AB9B-5311-4292-8A66-8E5B7A0322D4}"/>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4" name="Oval 373">
              <a:extLst>
                <a:ext uri="{FF2B5EF4-FFF2-40B4-BE49-F238E27FC236}">
                  <a16:creationId xmlns:a16="http://schemas.microsoft.com/office/drawing/2014/main" xmlns="" id="{CB345F13-2E1D-4D00-90F7-D3695F6AA00B}"/>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5" name="Oval 374">
              <a:extLst>
                <a:ext uri="{FF2B5EF4-FFF2-40B4-BE49-F238E27FC236}">
                  <a16:creationId xmlns:a16="http://schemas.microsoft.com/office/drawing/2014/main" xmlns="" id="{01BD35D7-BAF9-4811-B174-DB4EC98025E0}"/>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6" name="Oval 375">
              <a:extLst>
                <a:ext uri="{FF2B5EF4-FFF2-40B4-BE49-F238E27FC236}">
                  <a16:creationId xmlns:a16="http://schemas.microsoft.com/office/drawing/2014/main" xmlns="" id="{F5E6495B-33C8-4910-B0EA-DC4C45A8D7F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7" name="Oval 376">
              <a:extLst>
                <a:ext uri="{FF2B5EF4-FFF2-40B4-BE49-F238E27FC236}">
                  <a16:creationId xmlns:a16="http://schemas.microsoft.com/office/drawing/2014/main" xmlns="" id="{2EC930CE-7E75-4E92-A8EF-725664A2D86E}"/>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8" name="Oval 377">
              <a:extLst>
                <a:ext uri="{FF2B5EF4-FFF2-40B4-BE49-F238E27FC236}">
                  <a16:creationId xmlns:a16="http://schemas.microsoft.com/office/drawing/2014/main" xmlns="" id="{AAF9F541-2C27-48E3-A2CE-B75CDED64BC9}"/>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79" name="Oval 378">
              <a:extLst>
                <a:ext uri="{FF2B5EF4-FFF2-40B4-BE49-F238E27FC236}">
                  <a16:creationId xmlns:a16="http://schemas.microsoft.com/office/drawing/2014/main" xmlns="" id="{64520768-64BA-4B50-91BC-A0C45C48754C}"/>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0" name="Oval 379">
              <a:extLst>
                <a:ext uri="{FF2B5EF4-FFF2-40B4-BE49-F238E27FC236}">
                  <a16:creationId xmlns:a16="http://schemas.microsoft.com/office/drawing/2014/main" xmlns="" id="{6194C2AA-BB49-46C8-8B38-2966649F3923}"/>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1" name="Oval 380">
              <a:extLst>
                <a:ext uri="{FF2B5EF4-FFF2-40B4-BE49-F238E27FC236}">
                  <a16:creationId xmlns:a16="http://schemas.microsoft.com/office/drawing/2014/main" xmlns="" id="{0DC34C40-B8B9-4DB2-95DE-41390CCEC12A}"/>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2" name="Oval 381">
              <a:extLst>
                <a:ext uri="{FF2B5EF4-FFF2-40B4-BE49-F238E27FC236}">
                  <a16:creationId xmlns:a16="http://schemas.microsoft.com/office/drawing/2014/main" xmlns="" id="{9120B361-B1A0-4D1C-B03C-29AFB83534A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3" name="Oval 382">
              <a:extLst>
                <a:ext uri="{FF2B5EF4-FFF2-40B4-BE49-F238E27FC236}">
                  <a16:creationId xmlns:a16="http://schemas.microsoft.com/office/drawing/2014/main" xmlns="" id="{4BB7A3DE-2CB6-443C-85E2-2E8291F5581F}"/>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4" name="Oval 383">
              <a:extLst>
                <a:ext uri="{FF2B5EF4-FFF2-40B4-BE49-F238E27FC236}">
                  <a16:creationId xmlns:a16="http://schemas.microsoft.com/office/drawing/2014/main" xmlns="" id="{B5FC6500-B273-4796-B266-D120A4123722}"/>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5" name="Oval 384">
              <a:extLst>
                <a:ext uri="{FF2B5EF4-FFF2-40B4-BE49-F238E27FC236}">
                  <a16:creationId xmlns:a16="http://schemas.microsoft.com/office/drawing/2014/main" xmlns="" id="{E1C45B4D-048C-43FD-9397-3E9D090A20DA}"/>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6" name="Oval 385">
              <a:extLst>
                <a:ext uri="{FF2B5EF4-FFF2-40B4-BE49-F238E27FC236}">
                  <a16:creationId xmlns:a16="http://schemas.microsoft.com/office/drawing/2014/main" xmlns="" id="{5C7AD38E-09E7-450A-9C98-CCB5AE167851}"/>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7" name="Oval 386">
              <a:extLst>
                <a:ext uri="{FF2B5EF4-FFF2-40B4-BE49-F238E27FC236}">
                  <a16:creationId xmlns:a16="http://schemas.microsoft.com/office/drawing/2014/main" xmlns="" id="{55722DCE-1825-42C2-9F2D-62B176A1273C}"/>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8" name="Oval 387">
              <a:extLst>
                <a:ext uri="{FF2B5EF4-FFF2-40B4-BE49-F238E27FC236}">
                  <a16:creationId xmlns:a16="http://schemas.microsoft.com/office/drawing/2014/main" xmlns="" id="{D06086BD-2C48-47C7-84F5-B41CBAB1E617}"/>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89" name="Oval 388">
              <a:extLst>
                <a:ext uri="{FF2B5EF4-FFF2-40B4-BE49-F238E27FC236}">
                  <a16:creationId xmlns:a16="http://schemas.microsoft.com/office/drawing/2014/main" xmlns="" id="{2A2AB390-F74F-4E88-ADC4-90B2CD983DCB}"/>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0" name="Oval 389">
              <a:extLst>
                <a:ext uri="{FF2B5EF4-FFF2-40B4-BE49-F238E27FC236}">
                  <a16:creationId xmlns:a16="http://schemas.microsoft.com/office/drawing/2014/main" xmlns="" id="{A809EDDB-5567-4273-ACA5-69E7C1946763}"/>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1" name="Oval 390">
              <a:extLst>
                <a:ext uri="{FF2B5EF4-FFF2-40B4-BE49-F238E27FC236}">
                  <a16:creationId xmlns:a16="http://schemas.microsoft.com/office/drawing/2014/main" xmlns="" id="{35ADF61C-84B4-41BC-8B07-4A24FED95BB8}"/>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2" name="Oval 391">
              <a:extLst>
                <a:ext uri="{FF2B5EF4-FFF2-40B4-BE49-F238E27FC236}">
                  <a16:creationId xmlns:a16="http://schemas.microsoft.com/office/drawing/2014/main" xmlns="" id="{5B89D9ED-16B6-4E6D-8B6A-9C1042B2E903}"/>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3" name="Oval 392">
              <a:extLst>
                <a:ext uri="{FF2B5EF4-FFF2-40B4-BE49-F238E27FC236}">
                  <a16:creationId xmlns:a16="http://schemas.microsoft.com/office/drawing/2014/main" xmlns="" id="{7D61944F-1FDD-4202-AD7E-C5C8CD1805D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4" name="Oval 393">
              <a:extLst>
                <a:ext uri="{FF2B5EF4-FFF2-40B4-BE49-F238E27FC236}">
                  <a16:creationId xmlns:a16="http://schemas.microsoft.com/office/drawing/2014/main" xmlns="" id="{C7A33E5A-4939-4199-BCF4-80A9BE9174D2}"/>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5" name="Oval 394">
              <a:extLst>
                <a:ext uri="{FF2B5EF4-FFF2-40B4-BE49-F238E27FC236}">
                  <a16:creationId xmlns:a16="http://schemas.microsoft.com/office/drawing/2014/main" xmlns="" id="{74795222-F457-466F-9A10-A6084E7B6837}"/>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6" name="Oval 395">
              <a:extLst>
                <a:ext uri="{FF2B5EF4-FFF2-40B4-BE49-F238E27FC236}">
                  <a16:creationId xmlns:a16="http://schemas.microsoft.com/office/drawing/2014/main" xmlns="" id="{F9A2B96A-F6D8-4075-AAA9-88B265AC2AF9}"/>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7" name="Oval 396">
              <a:extLst>
                <a:ext uri="{FF2B5EF4-FFF2-40B4-BE49-F238E27FC236}">
                  <a16:creationId xmlns:a16="http://schemas.microsoft.com/office/drawing/2014/main" xmlns="" id="{7C7DCFD7-B500-4312-BE0B-23717EFB54A1}"/>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8" name="Oval 397">
              <a:extLst>
                <a:ext uri="{FF2B5EF4-FFF2-40B4-BE49-F238E27FC236}">
                  <a16:creationId xmlns:a16="http://schemas.microsoft.com/office/drawing/2014/main" xmlns="" id="{6D5D7BF0-4A80-46A5-BF8E-F5A2916C550F}"/>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99" name="Oval 398">
              <a:extLst>
                <a:ext uri="{FF2B5EF4-FFF2-40B4-BE49-F238E27FC236}">
                  <a16:creationId xmlns:a16="http://schemas.microsoft.com/office/drawing/2014/main" xmlns="" id="{9B480DFE-46CC-46CE-961F-3EF7D44966C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0" name="Oval 399">
              <a:extLst>
                <a:ext uri="{FF2B5EF4-FFF2-40B4-BE49-F238E27FC236}">
                  <a16:creationId xmlns:a16="http://schemas.microsoft.com/office/drawing/2014/main" xmlns="" id="{56DA2085-5721-44B5-B1FD-BF18FE6D9D77}"/>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1" name="Oval 400">
              <a:extLst>
                <a:ext uri="{FF2B5EF4-FFF2-40B4-BE49-F238E27FC236}">
                  <a16:creationId xmlns:a16="http://schemas.microsoft.com/office/drawing/2014/main" xmlns="" id="{C342566B-AA83-4E99-AC95-1EE57D907F60}"/>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2" name="Oval 401">
              <a:extLst>
                <a:ext uri="{FF2B5EF4-FFF2-40B4-BE49-F238E27FC236}">
                  <a16:creationId xmlns:a16="http://schemas.microsoft.com/office/drawing/2014/main" xmlns="" id="{A92D0310-D084-4788-96D3-8D72066B5E4C}"/>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3" name="Oval 402">
              <a:extLst>
                <a:ext uri="{FF2B5EF4-FFF2-40B4-BE49-F238E27FC236}">
                  <a16:creationId xmlns:a16="http://schemas.microsoft.com/office/drawing/2014/main" xmlns="" id="{1B02837C-0B68-44FF-B1FB-D764F277E00F}"/>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4" name="Oval 403">
              <a:extLst>
                <a:ext uri="{FF2B5EF4-FFF2-40B4-BE49-F238E27FC236}">
                  <a16:creationId xmlns:a16="http://schemas.microsoft.com/office/drawing/2014/main" xmlns="" id="{95E33259-87EA-4711-A137-B79B2D9B43E4}"/>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5" name="Oval 404">
              <a:extLst>
                <a:ext uri="{FF2B5EF4-FFF2-40B4-BE49-F238E27FC236}">
                  <a16:creationId xmlns:a16="http://schemas.microsoft.com/office/drawing/2014/main" xmlns="" id="{1373397B-D448-4100-AE11-C6479BDA0243}"/>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6" name="Oval 405">
              <a:extLst>
                <a:ext uri="{FF2B5EF4-FFF2-40B4-BE49-F238E27FC236}">
                  <a16:creationId xmlns:a16="http://schemas.microsoft.com/office/drawing/2014/main" xmlns="" id="{AD7BA9C8-A86B-46C6-8149-BB76F3642E1A}"/>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7" name="Oval 406">
              <a:extLst>
                <a:ext uri="{FF2B5EF4-FFF2-40B4-BE49-F238E27FC236}">
                  <a16:creationId xmlns:a16="http://schemas.microsoft.com/office/drawing/2014/main" xmlns="" id="{1FBF0EF1-DBB3-47ED-868A-DFA2CAC24DC1}"/>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8" name="Oval 407">
              <a:extLst>
                <a:ext uri="{FF2B5EF4-FFF2-40B4-BE49-F238E27FC236}">
                  <a16:creationId xmlns:a16="http://schemas.microsoft.com/office/drawing/2014/main" xmlns="" id="{19BBF6A8-6F84-4A7B-8A00-D58B0A44923F}"/>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09" name="Oval 408">
              <a:extLst>
                <a:ext uri="{FF2B5EF4-FFF2-40B4-BE49-F238E27FC236}">
                  <a16:creationId xmlns:a16="http://schemas.microsoft.com/office/drawing/2014/main" xmlns="" id="{563B952F-9FD6-460C-BD38-0EA501187DB3}"/>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0" name="Oval 409">
              <a:extLst>
                <a:ext uri="{FF2B5EF4-FFF2-40B4-BE49-F238E27FC236}">
                  <a16:creationId xmlns:a16="http://schemas.microsoft.com/office/drawing/2014/main" xmlns="" id="{F06CDF92-572A-47FD-BEF6-A64C3CEEC00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1" name="Oval 410">
              <a:extLst>
                <a:ext uri="{FF2B5EF4-FFF2-40B4-BE49-F238E27FC236}">
                  <a16:creationId xmlns:a16="http://schemas.microsoft.com/office/drawing/2014/main" xmlns="" id="{AA8A0A2D-0AE8-4222-A751-CDCB5E1F9185}"/>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2" name="Oval 411">
              <a:extLst>
                <a:ext uri="{FF2B5EF4-FFF2-40B4-BE49-F238E27FC236}">
                  <a16:creationId xmlns:a16="http://schemas.microsoft.com/office/drawing/2014/main" xmlns="" id="{B9577EA9-4F3F-4D66-AA3D-ED86817445A0}"/>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3" name="Oval 412">
              <a:extLst>
                <a:ext uri="{FF2B5EF4-FFF2-40B4-BE49-F238E27FC236}">
                  <a16:creationId xmlns:a16="http://schemas.microsoft.com/office/drawing/2014/main" xmlns="" id="{97DD77EB-8B8F-48EF-858D-D7902122CA72}"/>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4" name="Oval 413">
              <a:extLst>
                <a:ext uri="{FF2B5EF4-FFF2-40B4-BE49-F238E27FC236}">
                  <a16:creationId xmlns:a16="http://schemas.microsoft.com/office/drawing/2014/main" xmlns="" id="{F960D3E7-E7CF-4118-AA07-8D436F7B3BF9}"/>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5" name="Oval 414">
              <a:extLst>
                <a:ext uri="{FF2B5EF4-FFF2-40B4-BE49-F238E27FC236}">
                  <a16:creationId xmlns:a16="http://schemas.microsoft.com/office/drawing/2014/main" xmlns="" id="{BF3E3CB4-3035-41BB-B387-FFBCCE4858B9}"/>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6" name="Oval 415">
              <a:extLst>
                <a:ext uri="{FF2B5EF4-FFF2-40B4-BE49-F238E27FC236}">
                  <a16:creationId xmlns:a16="http://schemas.microsoft.com/office/drawing/2014/main" xmlns="" id="{43E56BFB-9FE3-43C2-A9F4-A74E3791E9C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7" name="Oval 416">
              <a:extLst>
                <a:ext uri="{FF2B5EF4-FFF2-40B4-BE49-F238E27FC236}">
                  <a16:creationId xmlns:a16="http://schemas.microsoft.com/office/drawing/2014/main" xmlns="" id="{458EDC6A-552E-40B6-BE59-09CB4421BA21}"/>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8" name="Oval 417">
              <a:extLst>
                <a:ext uri="{FF2B5EF4-FFF2-40B4-BE49-F238E27FC236}">
                  <a16:creationId xmlns:a16="http://schemas.microsoft.com/office/drawing/2014/main" xmlns="" id="{51C611EC-FBB8-4A58-8CF0-F30A735692A3}"/>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19" name="Oval 418">
              <a:extLst>
                <a:ext uri="{FF2B5EF4-FFF2-40B4-BE49-F238E27FC236}">
                  <a16:creationId xmlns:a16="http://schemas.microsoft.com/office/drawing/2014/main" xmlns="" id="{A27726BC-A818-468A-9AA4-5349D4F0A5C2}"/>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0" name="Oval 419">
              <a:extLst>
                <a:ext uri="{FF2B5EF4-FFF2-40B4-BE49-F238E27FC236}">
                  <a16:creationId xmlns:a16="http://schemas.microsoft.com/office/drawing/2014/main" xmlns="" id="{26422255-D244-4B85-97EE-BA2AF86D14A3}"/>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1" name="Oval 420">
              <a:extLst>
                <a:ext uri="{FF2B5EF4-FFF2-40B4-BE49-F238E27FC236}">
                  <a16:creationId xmlns:a16="http://schemas.microsoft.com/office/drawing/2014/main" xmlns="" id="{07510555-1C58-4910-9671-27443CA09957}"/>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2" name="Oval 421">
              <a:extLst>
                <a:ext uri="{FF2B5EF4-FFF2-40B4-BE49-F238E27FC236}">
                  <a16:creationId xmlns:a16="http://schemas.microsoft.com/office/drawing/2014/main" xmlns="" id="{49107CF4-37E4-48D4-836C-B0C3745740B3}"/>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3" name="Oval 422">
              <a:extLst>
                <a:ext uri="{FF2B5EF4-FFF2-40B4-BE49-F238E27FC236}">
                  <a16:creationId xmlns:a16="http://schemas.microsoft.com/office/drawing/2014/main" xmlns="" id="{854FA49A-82D1-4B6D-B79A-EE406CFF40F4}"/>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4" name="Oval 423">
              <a:extLst>
                <a:ext uri="{FF2B5EF4-FFF2-40B4-BE49-F238E27FC236}">
                  <a16:creationId xmlns:a16="http://schemas.microsoft.com/office/drawing/2014/main" xmlns="" id="{3985BA37-A1AE-4AC1-869F-5FD8EAA8949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5" name="Oval 424">
              <a:extLst>
                <a:ext uri="{FF2B5EF4-FFF2-40B4-BE49-F238E27FC236}">
                  <a16:creationId xmlns:a16="http://schemas.microsoft.com/office/drawing/2014/main" xmlns="" id="{0250F1FB-B200-473E-8E42-B14F523EEB23}"/>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6" name="Oval 425">
              <a:extLst>
                <a:ext uri="{FF2B5EF4-FFF2-40B4-BE49-F238E27FC236}">
                  <a16:creationId xmlns:a16="http://schemas.microsoft.com/office/drawing/2014/main" xmlns="" id="{E808343F-4187-4BE8-A7E0-FF1EF96B0A40}"/>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7" name="Oval 426">
              <a:extLst>
                <a:ext uri="{FF2B5EF4-FFF2-40B4-BE49-F238E27FC236}">
                  <a16:creationId xmlns:a16="http://schemas.microsoft.com/office/drawing/2014/main" xmlns="" id="{EB4B0362-87EE-40B3-A39F-12F14AB91D69}"/>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8" name="Oval 427">
              <a:extLst>
                <a:ext uri="{FF2B5EF4-FFF2-40B4-BE49-F238E27FC236}">
                  <a16:creationId xmlns:a16="http://schemas.microsoft.com/office/drawing/2014/main" xmlns="" id="{D02000C8-7329-4F1B-822A-7BB86D8DD976}"/>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29" name="Oval 428">
              <a:extLst>
                <a:ext uri="{FF2B5EF4-FFF2-40B4-BE49-F238E27FC236}">
                  <a16:creationId xmlns:a16="http://schemas.microsoft.com/office/drawing/2014/main" xmlns="" id="{D01E6C35-7520-4C59-AC29-DCBDD009F462}"/>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430" name="Oval 429">
              <a:extLst>
                <a:ext uri="{FF2B5EF4-FFF2-40B4-BE49-F238E27FC236}">
                  <a16:creationId xmlns:a16="http://schemas.microsoft.com/office/drawing/2014/main" xmlns="" id="{D1047FE8-418E-4597-BE8D-410D03902760}"/>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grpSp>
      <p:sp>
        <p:nvSpPr>
          <p:cNvPr id="292" name="TextBox 134">
            <a:extLst>
              <a:ext uri="{FF2B5EF4-FFF2-40B4-BE49-F238E27FC236}">
                <a16:creationId xmlns:a16="http://schemas.microsoft.com/office/drawing/2014/main" xmlns="" id="{681CE40A-C76B-4B73-8F6B-37B3209EBE08}"/>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z"/>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rtl="0"/>
            <a:r>
              <a:rPr lang="az" sz="1400" b="1" i="0" u="none" baseline="0">
                <a:latin typeface="+mn-lt"/>
                <a:cs typeface="Verdana" charset="0"/>
              </a:rPr>
              <a:t>Budapeşt Konvensiyası</a:t>
            </a:r>
          </a:p>
          <a:p>
            <a:pPr algn="l" rtl="0"/>
            <a:r>
              <a:rPr lang="az" sz="1400" b="1" i="0" u="none" baseline="0">
                <a:latin typeface="+mn-lt"/>
                <a:cs typeface="Verdana" charset="0"/>
              </a:rPr>
              <a:t>Ratifikasiya edənlər/qoşulanlar:</a:t>
            </a:r>
            <a:r>
              <a:rPr lang="az" sz="1400" b="0" i="0" u="none" baseline="0">
                <a:latin typeface="+mn-lt"/>
                <a:cs typeface="Verdana" charset="0"/>
              </a:rPr>
              <a:t> </a:t>
            </a:r>
            <a:r>
              <a:rPr lang="az" sz="2800" b="1" i="0" u="none" baseline="0">
                <a:solidFill>
                  <a:srgbClr val="FF0000"/>
                </a:solidFill>
                <a:latin typeface="+mn-lt"/>
                <a:cs typeface="Verdana" charset="0"/>
              </a:rPr>
              <a:t>65</a:t>
            </a:r>
          </a:p>
        </p:txBody>
      </p:sp>
      <p:sp>
        <p:nvSpPr>
          <p:cNvPr id="293" name="TextBox 135">
            <a:extLst>
              <a:ext uri="{FF2B5EF4-FFF2-40B4-BE49-F238E27FC236}">
                <a16:creationId xmlns:a16="http://schemas.microsoft.com/office/drawing/2014/main" xmlns="" id="{5A430D4F-C9EF-4E36-9F1C-92BCB8743F2A}"/>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z"/>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rtl="0"/>
            <a:r>
              <a:rPr lang="az" sz="1400" b="1" i="0" u="none" baseline="0">
                <a:latin typeface="+mn-lt"/>
                <a:cs typeface="Verdana" charset="0"/>
              </a:rPr>
              <a:t>İmza: 3</a:t>
            </a:r>
          </a:p>
        </p:txBody>
      </p:sp>
      <p:sp>
        <p:nvSpPr>
          <p:cNvPr id="294" name="TextBox 136">
            <a:extLst>
              <a:ext uri="{FF2B5EF4-FFF2-40B4-BE49-F238E27FC236}">
                <a16:creationId xmlns:a16="http://schemas.microsoft.com/office/drawing/2014/main" xmlns="" id="{4B4CE852-EE79-4A59-96C9-517BBC6E3DB1}"/>
              </a:ext>
            </a:extLst>
          </p:cNvPr>
          <p:cNvSpPr txBox="1">
            <a:spLocks noChangeArrowheads="1"/>
          </p:cNvSpPr>
          <p:nvPr/>
        </p:nvSpPr>
        <p:spPr bwMode="auto">
          <a:xfrm>
            <a:off x="143669" y="6213938"/>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z"/>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rtl="0"/>
            <a:r>
              <a:rPr lang="az" sz="1400" b="1" i="0" u="none" baseline="0">
                <a:latin typeface="+mn-lt"/>
                <a:cs typeface="Verdana" charset="0"/>
              </a:rPr>
              <a:t>Qoşulmağa dəvət edilən:  9</a:t>
            </a:r>
          </a:p>
        </p:txBody>
      </p:sp>
      <p:sp>
        <p:nvSpPr>
          <p:cNvPr id="295" name="TextBox 137">
            <a:extLst>
              <a:ext uri="{FF2B5EF4-FFF2-40B4-BE49-F238E27FC236}">
                <a16:creationId xmlns:a16="http://schemas.microsoft.com/office/drawing/2014/main" xmlns="" id="{FD2E9D87-C0AA-4036-B4D2-6BCB4E04865C}"/>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z"/>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rtl="0"/>
            <a:r>
              <a:rPr lang="az" sz="1400" b="1" i="0" u="none" baseline="0">
                <a:latin typeface="+mn-lt"/>
                <a:cs typeface="Verdana" charset="0"/>
              </a:rPr>
              <a:t>Qanunları/qanun layihələri Budapeşt Konvensiyası ilə böyük dərəcədə uyğun gələn başqa Dövlətlər = 20</a:t>
            </a:r>
          </a:p>
        </p:txBody>
      </p:sp>
      <p:sp>
        <p:nvSpPr>
          <p:cNvPr id="296" name="Oval 295">
            <a:extLst>
              <a:ext uri="{FF2B5EF4-FFF2-40B4-BE49-F238E27FC236}">
                <a16:creationId xmlns:a16="http://schemas.microsoft.com/office/drawing/2014/main" xmlns="" id="{C677DEBE-4C73-40D0-88A1-139BEF4B9D9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297" name="Oval 296">
            <a:extLst>
              <a:ext uri="{FF2B5EF4-FFF2-40B4-BE49-F238E27FC236}">
                <a16:creationId xmlns:a16="http://schemas.microsoft.com/office/drawing/2014/main" xmlns="" id="{03B34493-9D35-4638-AFCD-89C1F9CFE074}"/>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298" name="Oval 297">
            <a:extLst>
              <a:ext uri="{FF2B5EF4-FFF2-40B4-BE49-F238E27FC236}">
                <a16:creationId xmlns:a16="http://schemas.microsoft.com/office/drawing/2014/main" xmlns="" id="{3F39E183-6DBB-48D4-B3AF-081128854310}"/>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299" name="Oval 298">
            <a:extLst>
              <a:ext uri="{FF2B5EF4-FFF2-40B4-BE49-F238E27FC236}">
                <a16:creationId xmlns:a16="http://schemas.microsoft.com/office/drawing/2014/main" xmlns="" id="{D530B04E-5701-426D-B405-8C958800E83F}"/>
              </a:ext>
            </a:extLst>
          </p:cNvPr>
          <p:cNvSpPr/>
          <p:nvPr/>
        </p:nvSpPr>
        <p:spPr>
          <a:xfrm>
            <a:off x="8316119" y="5433003"/>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0" name="TextBox 142">
            <a:extLst>
              <a:ext uri="{FF2B5EF4-FFF2-40B4-BE49-F238E27FC236}">
                <a16:creationId xmlns:a16="http://schemas.microsoft.com/office/drawing/2014/main" xmlns="" id="{2EA2A8EF-D705-4AE8-ACA4-D00DFE6067DC}"/>
              </a:ext>
            </a:extLst>
          </p:cNvPr>
          <p:cNvSpPr txBox="1">
            <a:spLocks noChangeArrowheads="1"/>
          </p:cNvSpPr>
          <p:nvPr/>
        </p:nvSpPr>
        <p:spPr bwMode="auto">
          <a:xfrm>
            <a:off x="3770820" y="5801064"/>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az"/>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rtl="0"/>
            <a:r>
              <a:rPr lang="az" sz="1400" b="1" i="0" u="none" baseline="0">
                <a:latin typeface="+mn-lt"/>
                <a:cs typeface="Verdana" charset="0"/>
              </a:rPr>
              <a:t>Qanunvericiliklərinin inkişaf etdirilməsi üçün Budapeşt Konvensiyasına əsaslanan digər dövlətlər = 50+</a:t>
            </a:r>
          </a:p>
        </p:txBody>
      </p:sp>
      <p:sp>
        <p:nvSpPr>
          <p:cNvPr id="301" name="Oval 300">
            <a:extLst>
              <a:ext uri="{FF2B5EF4-FFF2-40B4-BE49-F238E27FC236}">
                <a16:creationId xmlns:a16="http://schemas.microsoft.com/office/drawing/2014/main" xmlns="" id="{243C1954-7E45-4734-B788-62B7FCC129DB}"/>
              </a:ext>
            </a:extLst>
          </p:cNvPr>
          <p:cNvSpPr/>
          <p:nvPr/>
        </p:nvSpPr>
        <p:spPr>
          <a:xfrm>
            <a:off x="8315684" y="6036806"/>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2" name="Oval 301">
            <a:extLst>
              <a:ext uri="{FF2B5EF4-FFF2-40B4-BE49-F238E27FC236}">
                <a16:creationId xmlns:a16="http://schemas.microsoft.com/office/drawing/2014/main" xmlns="" id="{9C88D6F5-6B56-4FAC-88E2-CC42461706B0}"/>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3" name="Oval 302">
            <a:extLst>
              <a:ext uri="{FF2B5EF4-FFF2-40B4-BE49-F238E27FC236}">
                <a16:creationId xmlns:a16="http://schemas.microsoft.com/office/drawing/2014/main" xmlns="" id="{8F95F77C-F19E-4539-A4A9-0EF5A4E01551}"/>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4" name="Oval 303">
            <a:extLst>
              <a:ext uri="{FF2B5EF4-FFF2-40B4-BE49-F238E27FC236}">
                <a16:creationId xmlns:a16="http://schemas.microsoft.com/office/drawing/2014/main" xmlns="" id="{21E26E25-EC9F-469B-A03B-6CBE42B418E3}"/>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5" name="Oval 304">
            <a:extLst>
              <a:ext uri="{FF2B5EF4-FFF2-40B4-BE49-F238E27FC236}">
                <a16:creationId xmlns:a16="http://schemas.microsoft.com/office/drawing/2014/main" xmlns="" id="{C2C3B03A-3470-4C74-B027-530B545F5033}"/>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6" name="Oval 305">
            <a:extLst>
              <a:ext uri="{FF2B5EF4-FFF2-40B4-BE49-F238E27FC236}">
                <a16:creationId xmlns:a16="http://schemas.microsoft.com/office/drawing/2014/main" xmlns="" id="{5C1A10A9-F616-49B0-A30D-09464C874C53}"/>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7" name="Oval 306">
            <a:extLst>
              <a:ext uri="{FF2B5EF4-FFF2-40B4-BE49-F238E27FC236}">
                <a16:creationId xmlns:a16="http://schemas.microsoft.com/office/drawing/2014/main" xmlns="" id="{DD34706C-902C-473A-BE48-50ED2AEBE8D7}"/>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8" name="Oval 307">
            <a:extLst>
              <a:ext uri="{FF2B5EF4-FFF2-40B4-BE49-F238E27FC236}">
                <a16:creationId xmlns:a16="http://schemas.microsoft.com/office/drawing/2014/main" xmlns="" id="{7753A1B2-275B-4C16-AD60-F0B73E36D3AE}"/>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09" name="Oval 308">
            <a:extLst>
              <a:ext uri="{FF2B5EF4-FFF2-40B4-BE49-F238E27FC236}">
                <a16:creationId xmlns:a16="http://schemas.microsoft.com/office/drawing/2014/main" xmlns="" id="{F640BBE8-5C10-41BA-A151-1ED5EC3688F4}"/>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0" name="Oval 309">
            <a:extLst>
              <a:ext uri="{FF2B5EF4-FFF2-40B4-BE49-F238E27FC236}">
                <a16:creationId xmlns:a16="http://schemas.microsoft.com/office/drawing/2014/main" xmlns="" id="{58C56CE0-C3EE-4C96-BAF2-638DCAA2929D}"/>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311" name="Oval 310">
            <a:extLst>
              <a:ext uri="{FF2B5EF4-FFF2-40B4-BE49-F238E27FC236}">
                <a16:creationId xmlns:a16="http://schemas.microsoft.com/office/drawing/2014/main" xmlns="" id="{FAD3662E-FE05-4C0B-B1EA-B649ECF91815}"/>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az"/>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rtl="0">
              <a:defRPr/>
            </a:pPr>
            <a:endParaRPr lang="az" sz="1100">
              <a:latin typeface="Verdana"/>
              <a:cs typeface="Verdana"/>
            </a:endParaRPr>
          </a:p>
        </p:txBody>
      </p:sp>
      <p:sp>
        <p:nvSpPr>
          <p:cNvPr id="148" name="TextBox 282">
            <a:extLst>
              <a:ext uri="{FF2B5EF4-FFF2-40B4-BE49-F238E27FC236}">
                <a16:creationId xmlns:a16="http://schemas.microsoft.com/office/drawing/2014/main" xmlns="" id="{28D8B462-2EC8-403B-989D-CEFDA4724802}"/>
              </a:ext>
            </a:extLst>
          </p:cNvPr>
          <p:cNvSpPr txBox="1"/>
          <p:nvPr/>
        </p:nvSpPr>
        <p:spPr>
          <a:xfrm>
            <a:off x="291640" y="4233282"/>
            <a:ext cx="2328529" cy="707886"/>
          </a:xfrm>
          <a:prstGeom prst="rect">
            <a:avLst/>
          </a:prstGeom>
          <a:noFill/>
        </p:spPr>
        <p:txBody>
          <a:bodyPr wrap="square" rtlCol="0">
            <a:spAutoFit/>
          </a:bodyPr>
          <a:lstStyle>
            <a:defPPr>
              <a:defRPr lang="a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r>
              <a:rPr lang="az" sz="4000" b="1" i="0" u="none" baseline="0">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37195165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68032" y="290598"/>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Ölkədaxili qanunvericiliyə düzəlişlər </a:t>
            </a:r>
          </a:p>
        </p:txBody>
      </p:sp>
      <p:graphicFrame>
        <p:nvGraphicFramePr>
          <p:cNvPr id="6" name="Chart 5">
            <a:extLst>
              <a:ext uri="{FF2B5EF4-FFF2-40B4-BE49-F238E27FC236}">
                <a16:creationId xmlns:a16="http://schemas.microsoft.com/office/drawing/2014/main" xmlns="" id="{7536ED66-B034-44E6-8F75-C7D926580617}"/>
              </a:ext>
            </a:extLst>
          </p:cNvPr>
          <p:cNvGraphicFramePr/>
          <p:nvPr>
            <p:extLst>
              <p:ext uri="{D42A27DB-BD31-4B8C-83A1-F6EECF244321}">
                <p14:modId xmlns:p14="http://schemas.microsoft.com/office/powerpoint/2010/main" val="1867360638"/>
              </p:ext>
            </p:extLst>
          </p:nvPr>
        </p:nvGraphicFramePr>
        <p:xfrm>
          <a:off x="0" y="1052513"/>
          <a:ext cx="9144000" cy="550215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xmlns="" id="{55528148-1675-42D5-9D3B-08790F29F7BD}"/>
              </a:ext>
            </a:extLst>
          </p:cNvPr>
          <p:cNvSpPr txBox="1"/>
          <p:nvPr/>
        </p:nvSpPr>
        <p:spPr>
          <a:xfrm>
            <a:off x="5508104" y="3398322"/>
            <a:ext cx="4681330" cy="769441"/>
          </a:xfrm>
          <a:prstGeom prst="rect">
            <a:avLst/>
          </a:prstGeom>
          <a:noFill/>
        </p:spPr>
        <p:txBody>
          <a:bodyPr wrap="square">
            <a:spAutoFit/>
          </a:bodyPr>
          <a:lstStyle/>
          <a:p>
            <a:pPr algn="ctr" rtl="0" eaLnBrk="1" hangingPunct="1">
              <a:defRPr/>
            </a:pPr>
            <a:r>
              <a:rPr lang="az" sz="2200" b="0" i="0" u="none" baseline="0">
                <a:latin typeface="Verdana" panose="020B0604030504040204" pitchFamily="34" charset="0"/>
                <a:ea typeface="Verdana" panose="020B0604030504040204" pitchFamily="34" charset="0"/>
                <a:cs typeface="Verdana" panose="020B0604030504040204" pitchFamily="34" charset="0"/>
              </a:rPr>
              <a:t>30 iyun tarixinə </a:t>
            </a:r>
          </a:p>
          <a:p>
            <a:pPr algn="ctr" rtl="0" eaLnBrk="1" hangingPunct="1">
              <a:defRPr/>
            </a:pPr>
            <a:r>
              <a:rPr lang="az" sz="2200" b="0" i="0" u="none" baseline="0">
                <a:latin typeface="Verdana" panose="020B0604030504040204" pitchFamily="34" charset="0"/>
                <a:ea typeface="Verdana" panose="020B0604030504040204" pitchFamily="34" charset="0"/>
                <a:cs typeface="Verdana" panose="020B0604030504040204" pitchFamily="34" charset="0"/>
              </a:rPr>
              <a:t>2020</a:t>
            </a:r>
          </a:p>
        </p:txBody>
      </p:sp>
    </p:spTree>
    <p:extLst>
      <p:ext uri="{BB962C8B-B14F-4D97-AF65-F5344CB8AC3E}">
        <p14:creationId xmlns:p14="http://schemas.microsoft.com/office/powerpoint/2010/main" val="551960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366838" y="216265"/>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Ölkədaxili qanunvericiliyə düzəlişlər </a:t>
            </a:r>
          </a:p>
        </p:txBody>
      </p:sp>
      <p:graphicFrame>
        <p:nvGraphicFramePr>
          <p:cNvPr id="4" name="Table 4">
            <a:extLst>
              <a:ext uri="{FF2B5EF4-FFF2-40B4-BE49-F238E27FC236}">
                <a16:creationId xmlns:a16="http://schemas.microsoft.com/office/drawing/2014/main" xmlns="" id="{2A77F352-8B54-4F2D-A7E1-90DF6262AF4F}"/>
              </a:ext>
            </a:extLst>
          </p:cNvPr>
          <p:cNvGraphicFramePr>
            <a:graphicFrameLocks noGrp="1"/>
          </p:cNvGraphicFramePr>
          <p:nvPr>
            <p:extLst>
              <p:ext uri="{D42A27DB-BD31-4B8C-83A1-F6EECF244321}">
                <p14:modId xmlns:p14="http://schemas.microsoft.com/office/powerpoint/2010/main" val="3655128097"/>
              </p:ext>
            </p:extLst>
          </p:nvPr>
        </p:nvGraphicFramePr>
        <p:xfrm>
          <a:off x="722308" y="1700808"/>
          <a:ext cx="7704856" cy="2174084"/>
        </p:xfrm>
        <a:graphic>
          <a:graphicData uri="http://schemas.openxmlformats.org/drawingml/2006/table">
            <a:tbl>
              <a:tblPr firstRow="1" bandRow="1">
                <a:tableStyleId>{5C22544A-7EE6-4342-B048-85BDC9FD1C3A}</a:tableStyleId>
              </a:tblPr>
              <a:tblGrid>
                <a:gridCol w="6192688">
                  <a:extLst>
                    <a:ext uri="{9D8B030D-6E8A-4147-A177-3AD203B41FA5}">
                      <a16:colId xmlns:a16="http://schemas.microsoft.com/office/drawing/2014/main" xmlns="" val="2029212424"/>
                    </a:ext>
                  </a:extLst>
                </a:gridCol>
                <a:gridCol w="1512168">
                  <a:extLst>
                    <a:ext uri="{9D8B030D-6E8A-4147-A177-3AD203B41FA5}">
                      <a16:colId xmlns:a16="http://schemas.microsoft.com/office/drawing/2014/main" xmlns="" val="953540140"/>
                    </a:ext>
                  </a:extLst>
                </a:gridCol>
              </a:tblGrid>
              <a:tr h="632832">
                <a:tc>
                  <a:txBody>
                    <a:bodyPr/>
                    <a:lstStyle/>
                    <a:p>
                      <a:pPr algn="ctr" rtl="0"/>
                      <a:r>
                        <a:rPr lang="az" b="0" i="0" u="none" baseline="0"/>
                        <a:t>Kateqoriya</a:t>
                      </a:r>
                      <a:endParaRPr lang="az"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z" b="0" i="0" u="none" baseline="0"/>
                        <a:t>Dövlətlərin sayı</a:t>
                      </a:r>
                      <a:endParaRPr lang="az" dirty="0"/>
                    </a:p>
                  </a:txBody>
                  <a:tcPr anchor="ctr"/>
                </a:tc>
                <a:extLst>
                  <a:ext uri="{0D108BD9-81ED-4DB2-BD59-A6C34878D82A}">
                    <a16:rowId xmlns:a16="http://schemas.microsoft.com/office/drawing/2014/main" xmlns="" val="4029965201"/>
                  </a:ext>
                </a:extLst>
              </a:tr>
              <a:tr h="893924">
                <a:tc>
                  <a:txBody>
                    <a:bodyPr/>
                    <a:lstStyle/>
                    <a:p>
                      <a:pPr algn="just" rtl="0"/>
                      <a:r>
                        <a:rPr lang="az" b="0" i="0" u="none" baseline="0"/>
                        <a:t>Budapeşt konvensiyasının </a:t>
                      </a:r>
                      <a:r>
                        <a:rPr lang="az" b="1" i="0" u="none" baseline="0">
                          <a:solidFill>
                            <a:srgbClr val="FF0000"/>
                          </a:solidFill>
                        </a:rPr>
                        <a:t>maddi</a:t>
                      </a:r>
                      <a:r>
                        <a:rPr lang="az" b="0" i="0" u="none" baseline="0"/>
                        <a:t> hüquq normaları ilə üst üstə düşən, uyğunlaşdırılmış ölkədaxili normalar</a:t>
                      </a:r>
                      <a:endParaRPr lang="az" dirty="0"/>
                    </a:p>
                  </a:txBody>
                  <a:tcPr anchor="ctr"/>
                </a:tc>
                <a:tc>
                  <a:txBody>
                    <a:bodyPr/>
                    <a:lstStyle/>
                    <a:p>
                      <a:pPr algn="ctr" rtl="0"/>
                      <a:r>
                        <a:rPr lang="az" b="0" i="0" u="none" baseline="0"/>
                        <a:t>106</a:t>
                      </a:r>
                      <a:endParaRPr lang="az" dirty="0"/>
                    </a:p>
                  </a:txBody>
                  <a:tcPr anchor="ctr"/>
                </a:tc>
                <a:extLst>
                  <a:ext uri="{0D108BD9-81ED-4DB2-BD59-A6C34878D82A}">
                    <a16:rowId xmlns:a16="http://schemas.microsoft.com/office/drawing/2014/main" xmlns="" val="2281499254"/>
                  </a:ext>
                </a:extLst>
              </a:tr>
              <a:tr h="362536">
                <a:tc>
                  <a:txBody>
                    <a:bodyPr/>
                    <a:lstStyle/>
                    <a:p>
                      <a:pPr algn="l" rtl="0"/>
                      <a:r>
                        <a:rPr lang="az" b="0" i="0" u="none" baseline="0"/>
                        <a:t>Budapeşt konvensiyasının </a:t>
                      </a:r>
                      <a:r>
                        <a:rPr lang="az" b="1" i="0" u="none" baseline="0">
                          <a:solidFill>
                            <a:srgbClr val="FF0000"/>
                          </a:solidFill>
                        </a:rPr>
                        <a:t>prosessual</a:t>
                      </a:r>
                      <a:r>
                        <a:rPr lang="az" b="0" i="0" u="none" baseline="0"/>
                        <a:t> hüquq normaları ilə üst üstə düşən, uyğunlaşdırılmış ölkədaxili normalar</a:t>
                      </a:r>
                      <a:endParaRPr lang="az" dirty="0"/>
                    </a:p>
                  </a:txBody>
                  <a:tcPr anchor="ctr"/>
                </a:tc>
                <a:tc>
                  <a:txBody>
                    <a:bodyPr/>
                    <a:lstStyle/>
                    <a:p>
                      <a:pPr algn="ctr" rtl="0"/>
                      <a:r>
                        <a:rPr lang="az" b="0" i="0" u="none" baseline="0"/>
                        <a:t>82</a:t>
                      </a:r>
                      <a:endParaRPr lang="az" dirty="0"/>
                    </a:p>
                  </a:txBody>
                  <a:tcPr anchor="ctr"/>
                </a:tc>
                <a:extLst>
                  <a:ext uri="{0D108BD9-81ED-4DB2-BD59-A6C34878D82A}">
                    <a16:rowId xmlns:a16="http://schemas.microsoft.com/office/drawing/2014/main" xmlns="" val="1281541693"/>
                  </a:ext>
                </a:extLst>
              </a:tr>
            </a:tbl>
          </a:graphicData>
        </a:graphic>
      </p:graphicFrame>
      <p:sp>
        <p:nvSpPr>
          <p:cNvPr id="5" name="TextBox 4">
            <a:extLst>
              <a:ext uri="{FF2B5EF4-FFF2-40B4-BE49-F238E27FC236}">
                <a16:creationId xmlns:a16="http://schemas.microsoft.com/office/drawing/2014/main" xmlns="" id="{507B3B33-FF9B-48EF-89A4-C267E9FBC669}"/>
              </a:ext>
            </a:extLst>
          </p:cNvPr>
          <p:cNvSpPr txBox="1"/>
          <p:nvPr/>
        </p:nvSpPr>
        <p:spPr>
          <a:xfrm>
            <a:off x="5292729" y="5517232"/>
            <a:ext cx="4681330" cy="769441"/>
          </a:xfrm>
          <a:prstGeom prst="rect">
            <a:avLst/>
          </a:prstGeom>
          <a:noFill/>
        </p:spPr>
        <p:txBody>
          <a:bodyPr wrap="square">
            <a:spAutoFit/>
          </a:bodyPr>
          <a:lstStyle/>
          <a:p>
            <a:pPr algn="ctr" rtl="0" eaLnBrk="1" hangingPunct="1">
              <a:defRPr/>
            </a:pPr>
            <a:r>
              <a:rPr lang="az" sz="2200" b="0" i="0" u="none" baseline="0">
                <a:ea typeface="Verdana" panose="020B0604030504040204" pitchFamily="34" charset="0"/>
                <a:cs typeface="Verdana" panose="020B0604030504040204" pitchFamily="34" charset="0"/>
              </a:rPr>
              <a:t>30 iyun tarixinə </a:t>
            </a:r>
          </a:p>
          <a:p>
            <a:pPr algn="ctr" rtl="0" eaLnBrk="1" hangingPunct="1">
              <a:defRPr/>
            </a:pPr>
            <a:r>
              <a:rPr lang="az" sz="2200" b="0" i="0" u="none" baseline="0">
                <a:ea typeface="Verdana" panose="020B0604030504040204" pitchFamily="34" charset="0"/>
                <a:cs typeface="Verdana" panose="020B0604030504040204" pitchFamily="34" charset="0"/>
              </a:rPr>
              <a:t>2020</a:t>
            </a:r>
          </a:p>
        </p:txBody>
      </p:sp>
    </p:spTree>
    <p:extLst>
      <p:ext uri="{BB962C8B-B14F-4D97-AF65-F5344CB8AC3E}">
        <p14:creationId xmlns:p14="http://schemas.microsoft.com/office/powerpoint/2010/main" val="2459104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72381" y="221686"/>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Ölkədaxili istintaqlar </a:t>
            </a:r>
          </a:p>
        </p:txBody>
      </p:sp>
      <p:sp>
        <p:nvSpPr>
          <p:cNvPr id="11" name="Rectangle 2"/>
          <p:cNvSpPr>
            <a:spLocks noChangeArrowheads="1"/>
          </p:cNvSpPr>
          <p:nvPr/>
        </p:nvSpPr>
        <p:spPr bwMode="auto">
          <a:xfrm>
            <a:off x="467544" y="1513220"/>
            <a:ext cx="835292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Tərəflərin apardığı kibercinayətkarlıq istintaqlarının ümumi sayında artım müşahidə edilmişdi.</a:t>
            </a:r>
          </a:p>
          <a:p>
            <a:pPr marL="571500" indent="-571500" algn="just" rtl="0" eaLnBrk="1" hangingPunct="1">
              <a:buFont typeface="Arial" panose="020B0604020202020204" pitchFamily="34" charset="0"/>
              <a:buChar char="•"/>
              <a:defRPr/>
            </a:pPr>
            <a:endParaRPr lang="az" sz="26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Bu əsasən aşağıdakılarla əlaqəlidir:</a:t>
            </a:r>
          </a:p>
          <a:p>
            <a:pPr marL="1314450" lvl="1" indent="-571500" algn="just" rtl="0" eaLnBrk="1" hangingPunct="1">
              <a:buFont typeface="Wingdings" panose="05000000000000000000" pitchFamily="2" charset="2"/>
              <a:buChar char="Ø"/>
              <a:defRPr/>
            </a:pPr>
            <a:r>
              <a:rPr lang="az" sz="2600" b="0" i="0" u="none" baseline="0">
                <a:latin typeface="+mn-lt"/>
                <a:ea typeface="Verdana" panose="020B0604030504040204" pitchFamily="34" charset="0"/>
                <a:cs typeface="Verdana" panose="020B0604030504040204" pitchFamily="34" charset="0"/>
              </a:rPr>
              <a:t>Ölkədaxili qanunvericiliyin təkmilləşdirilməsi </a:t>
            </a:r>
          </a:p>
          <a:p>
            <a:pPr marL="1314450" lvl="1" indent="-571500" algn="just" rtl="0" eaLnBrk="1" hangingPunct="1">
              <a:buFont typeface="Wingdings" panose="05000000000000000000" pitchFamily="2" charset="2"/>
              <a:buChar char="Ø"/>
              <a:defRPr/>
            </a:pPr>
            <a:r>
              <a:rPr lang="az" sz="2600" b="0" i="0" u="none" baseline="0">
                <a:latin typeface="+mn-lt"/>
                <a:ea typeface="Verdana" panose="020B0604030504040204" pitchFamily="34" charset="0"/>
                <a:cs typeface="Verdana" panose="020B0604030504040204" pitchFamily="34" charset="0"/>
              </a:rPr>
              <a:t>Funksional beynəlxalq əməkdaşlıq mexanizminin mövcudluğu</a:t>
            </a:r>
          </a:p>
          <a:p>
            <a:pPr marL="1314450" lvl="1" indent="-571500" algn="just" rtl="0" eaLnBrk="1" hangingPunct="1">
              <a:buFont typeface="Wingdings" panose="05000000000000000000" pitchFamily="2" charset="2"/>
              <a:buChar char="Ø"/>
              <a:defRPr/>
            </a:pPr>
            <a:r>
              <a:rPr lang="az" sz="2600" b="0" i="0" u="none" baseline="0">
                <a:latin typeface="+mn-lt"/>
                <a:ea typeface="Verdana" panose="020B0604030504040204" pitchFamily="34" charset="0"/>
                <a:cs typeface="Verdana" panose="020B0604030504040204" pitchFamily="34" charset="0"/>
              </a:rPr>
              <a:t>Potensialın yüksəlməsi</a:t>
            </a:r>
          </a:p>
        </p:txBody>
      </p:sp>
    </p:spTree>
    <p:extLst>
      <p:ext uri="{BB962C8B-B14F-4D97-AF65-F5344CB8AC3E}">
        <p14:creationId xmlns:p14="http://schemas.microsoft.com/office/powerpoint/2010/main" val="41212912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86320" y="-184666"/>
            <a:ext cx="77771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endParaRPr lang="az" sz="3100" b="1" dirty="0" smtClean="0">
              <a:solidFill>
                <a:schemeClr val="bg1"/>
              </a:solidFill>
              <a:latin typeface="Verdana" panose="020B0604030504040204" pitchFamily="34" charset="0"/>
            </a:endParaRPr>
          </a:p>
          <a:p>
            <a:pPr algn="r" rtl="0">
              <a:spcBef>
                <a:spcPct val="0"/>
              </a:spcBef>
              <a:buFontTx/>
              <a:buNone/>
            </a:pPr>
            <a:r>
              <a:rPr lang="az" sz="2700" b="0" i="0" u="none" baseline="0">
                <a:solidFill>
                  <a:schemeClr val="bg1"/>
                </a:solidFill>
                <a:latin typeface="Verdana" panose="020B0604030504040204" pitchFamily="34" charset="0"/>
              </a:rPr>
              <a:t>Beynəlxalq Əməkdaşlıq </a:t>
            </a:r>
          </a:p>
        </p:txBody>
      </p:sp>
      <p:sp>
        <p:nvSpPr>
          <p:cNvPr id="11" name="Rectangle 2"/>
          <p:cNvSpPr>
            <a:spLocks noChangeArrowheads="1"/>
          </p:cNvSpPr>
          <p:nvPr/>
        </p:nvSpPr>
        <p:spPr bwMode="auto">
          <a:xfrm>
            <a:off x="395536" y="1247348"/>
            <a:ext cx="8352928"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sz="2700" b="0" i="0" u="none" baseline="0">
                <a:latin typeface="+mn-lt"/>
                <a:ea typeface="Verdana" panose="020B0604030504040204" pitchFamily="34" charset="0"/>
                <a:cs typeface="Verdana" panose="020B0604030504040204" pitchFamily="34" charset="0"/>
              </a:rPr>
              <a:t>Kibercinayətkarlıq və sübutlarının kompüterdə olduğu hər hansı başqa cinayət üzrə məcburedici hüquqi qüvvəyə malik beynəlxalq əməkdaşlıq mexanizmi</a:t>
            </a:r>
          </a:p>
          <a:p>
            <a:pPr marL="571500" indent="-571500" algn="just" rtl="0" eaLnBrk="1" hangingPunct="1">
              <a:buFont typeface="Arial" panose="020B0604020202020204" pitchFamily="34" charset="0"/>
              <a:buChar char="•"/>
              <a:defRPr/>
            </a:pPr>
            <a:endParaRPr lang="az" sz="27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700" b="0" i="0" u="none" baseline="0">
                <a:latin typeface="+mn-lt"/>
                <a:ea typeface="Verdana" panose="020B0604030504040204" pitchFamily="34" charset="0"/>
                <a:cs typeface="Verdana" panose="020B0604030504040204" pitchFamily="34" charset="0"/>
              </a:rPr>
              <a:t>Konvensiya Komitəsində (T-CY) iştirak edən mütəxəssislərin geniş şəbəkəsinə çıxış və potensialın yüksəldilməsi</a:t>
            </a:r>
          </a:p>
          <a:p>
            <a:pPr marL="571500" indent="-571500" algn="just" rtl="0" eaLnBrk="1" hangingPunct="1">
              <a:buFont typeface="Arial" panose="020B0604020202020204" pitchFamily="34" charset="0"/>
              <a:buChar char="•"/>
              <a:defRPr/>
            </a:pPr>
            <a:endParaRPr lang="az" sz="27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700" b="0" i="0" u="none" baseline="0">
                <a:latin typeface="+mn-lt"/>
                <a:ea typeface="Verdana" panose="020B0604030504040204" pitchFamily="34" charset="0"/>
                <a:cs typeface="Verdana" panose="020B0604030504040204" pitchFamily="34" charset="0"/>
              </a:rPr>
              <a:t>Konvensiya Komitəsi (T-CY) tərəfindən beynəlxalq əməkdaşlıq üzrə qanunların, prosedurların və mexanizmlərin islahatının və gücləndirilməsinin təbliği və potensialın yüksəldilməsi tədbirləri</a:t>
            </a:r>
          </a:p>
        </p:txBody>
      </p:sp>
    </p:spTree>
    <p:extLst>
      <p:ext uri="{BB962C8B-B14F-4D97-AF65-F5344CB8AC3E}">
        <p14:creationId xmlns:p14="http://schemas.microsoft.com/office/powerpoint/2010/main" val="19076574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292656"/>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Beynəlxalq Əməkdaşlıq: Təsirlər</a:t>
            </a:r>
            <a:endParaRPr lang="az" sz="2700" dirty="0">
              <a:solidFill>
                <a:schemeClr val="bg1"/>
              </a:solidFill>
              <a:latin typeface="Verdana" panose="020B0604030504040204" pitchFamily="34" charset="0"/>
            </a:endParaRPr>
          </a:p>
        </p:txBody>
      </p:sp>
      <p:sp>
        <p:nvSpPr>
          <p:cNvPr id="11" name="Rectangle 2"/>
          <p:cNvSpPr>
            <a:spLocks noChangeArrowheads="1"/>
          </p:cNvSpPr>
          <p:nvPr/>
        </p:nvSpPr>
        <p:spPr bwMode="auto">
          <a:xfrm>
            <a:off x="467544" y="1513220"/>
            <a:ext cx="8352928"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24/7 şəbəkələrindən geniş istifadə</a:t>
            </a:r>
          </a:p>
          <a:p>
            <a:pPr marL="571500" indent="-571500" algn="just" rtl="0" eaLnBrk="1" hangingPunct="1">
              <a:buFont typeface="Arial" panose="020B0604020202020204" pitchFamily="34" charset="0"/>
              <a:buChar char="•"/>
              <a:defRPr/>
            </a:pPr>
            <a:endParaRPr lang="az" sz="26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600" b="0" i="0" u="none" baseline="0">
                <a:latin typeface="+mn-lt"/>
                <a:ea typeface="Verdana" panose="020B0604030504040204" pitchFamily="34" charset="0"/>
                <a:cs typeface="Verdana" panose="020B0604030504040204" pitchFamily="34" charset="0"/>
              </a:rPr>
              <a:t>Budapeşt konvensiyasına üzlük vasitəsiylə özəl sektorla əməkdaşlığın təkmilləşdirilməsi – xüsusilə də abunəçi məlumatları haqqında birbaşa sorğuların göndərilməsi sahəsində </a:t>
            </a:r>
          </a:p>
          <a:p>
            <a:pPr marL="571500" indent="-571500" algn="just" rtl="0" eaLnBrk="1" hangingPunct="1">
              <a:buFont typeface="Arial" panose="020B0604020202020204" pitchFamily="34" charset="0"/>
              <a:buChar char="•"/>
              <a:defRPr/>
            </a:pPr>
            <a:endParaRPr lang="az" sz="2600" dirty="0">
              <a:latin typeface="Verdana" panose="020B0604030504040204" pitchFamily="34" charset="0"/>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endParaRPr lang="az" sz="2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545149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68032" y="256080"/>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Potensialın yüksəldilməsi</a:t>
            </a:r>
          </a:p>
        </p:txBody>
      </p:sp>
      <p:sp>
        <p:nvSpPr>
          <p:cNvPr id="11" name="Rectangle 2"/>
          <p:cNvSpPr>
            <a:spLocks noChangeArrowheads="1"/>
          </p:cNvSpPr>
          <p:nvPr/>
        </p:nvSpPr>
        <p:spPr bwMode="auto">
          <a:xfrm>
            <a:off x="467544" y="1513220"/>
            <a:ext cx="8352928" cy="352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sz="2500" b="0" i="0" u="none" baseline="0">
                <a:latin typeface="+mn-lt"/>
                <a:ea typeface="Verdana" panose="020B0604030504040204" pitchFamily="34" charset="0"/>
                <a:cs typeface="Verdana" panose="020B0604030504040204" pitchFamily="34" charset="0"/>
              </a:rPr>
              <a:t>Budapeşt Konvensiyası sadəcə hüquqi sənəd deyil </a:t>
            </a:r>
          </a:p>
          <a:p>
            <a:pPr marL="571500" indent="-571500" algn="just" rtl="0" eaLnBrk="1" hangingPunct="1">
              <a:buFont typeface="Arial" panose="020B0604020202020204" pitchFamily="34" charset="0"/>
              <a:buChar char="•"/>
              <a:defRPr/>
            </a:pPr>
            <a:endParaRPr lang="az" sz="25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Avropa Şurası çoxsaylı ölkələrdə qanunvericiliyin təkmilləşdirilməsi üçün texniki yardım təmin edir</a:t>
            </a:r>
          </a:p>
          <a:p>
            <a:pPr marL="571500" indent="-571500" algn="just" rtl="0" eaLnBrk="1" hangingPunct="1">
              <a:buFont typeface="Arial" panose="020B0604020202020204" pitchFamily="34" charset="0"/>
              <a:buChar char="•"/>
              <a:defRPr/>
            </a:pPr>
            <a:endParaRPr lang="az" sz="25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500" b="0" i="0" u="none" baseline="0">
                <a:latin typeface="+mn-lt"/>
                <a:ea typeface="Verdana" panose="020B0604030504040204" pitchFamily="34" charset="0"/>
                <a:cs typeface="Verdana" panose="020B0604030504040204" pitchFamily="34" charset="0"/>
              </a:rPr>
              <a:t>Kibercinayətkarlıq üzrə Proqram Ofisi mindən artıq fəaliyyətə dəstək göstərmişdir.</a:t>
            </a:r>
          </a:p>
          <a:p>
            <a:pPr marL="571500" indent="-571500" algn="just" rtl="0" eaLnBrk="1" hangingPunct="1">
              <a:buFont typeface="Arial" panose="020B0604020202020204" pitchFamily="34" charset="0"/>
              <a:buChar char="•"/>
              <a:defRPr/>
            </a:pPr>
            <a:endParaRPr lang="az" sz="25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500" b="0" i="0" u="none" baseline="0">
                <a:latin typeface="+mn-lt"/>
                <a:ea typeface="Verdana" panose="020B0604030504040204" pitchFamily="34" charset="0"/>
                <a:cs typeface="Verdana" panose="020B0604030504040204" pitchFamily="34" charset="0"/>
              </a:rPr>
              <a:t>6 davam edən layihə </a:t>
            </a:r>
          </a:p>
        </p:txBody>
      </p:sp>
    </p:spTree>
    <p:extLst>
      <p:ext uri="{BB962C8B-B14F-4D97-AF65-F5344CB8AC3E}">
        <p14:creationId xmlns:p14="http://schemas.microsoft.com/office/powerpoint/2010/main" val="4219461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val="1181605077"/>
              </p:ext>
            </p:extLst>
          </p:nvPr>
        </p:nvGraphicFramePr>
        <p:xfrm>
          <a:off x="360696" y="1360421"/>
          <a:ext cx="7905464" cy="491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686381" y="872616"/>
            <a:ext cx="1476253" cy="1476253"/>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0052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3"/>
          <a:stretch>
            <a:fillRect/>
          </a:stretch>
        </p:blipFill>
        <p:spPr>
          <a:xfrm>
            <a:off x="7667747" y="915096"/>
            <a:ext cx="1476253" cy="1476253"/>
          </a:xfrm>
          <a:prstGeom prst="rect">
            <a:avLst/>
          </a:prstGeom>
        </p:spPr>
      </p:pic>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val="2495749810"/>
              </p:ext>
            </p:extLst>
          </p:nvPr>
        </p:nvGraphicFramePr>
        <p:xfrm>
          <a:off x="360696" y="1360421"/>
          <a:ext cx="7905464" cy="49154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09475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a:xfrm>
            <a:off x="649288" y="4406900"/>
            <a:ext cx="7955160" cy="1362075"/>
          </a:xfrm>
        </p:spPr>
        <p:txBody>
          <a:bodyPr/>
          <a:lstStyle/>
          <a:p>
            <a:pPr algn="l" rtl="0"/>
            <a:r>
              <a:rPr lang="az" b="1" i="0" u="none" baseline="0">
                <a:latin typeface="+mn-lt"/>
                <a:ea typeface="Verdana" panose="020B0604030504040204" pitchFamily="34" charset="0"/>
              </a:rPr>
              <a:t>MİFLƏRIN ALT-ÜST EDİLMƏSİ </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latin typeface="+mn-lt"/>
                <a:ea typeface="Verdana" panose="020B0604030504040204" pitchFamily="34" charset="0"/>
              </a:rPr>
              <a:t>Budapeşt Konvensiyası – İcmal </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Bölmə 4</a:t>
            </a:r>
          </a:p>
        </p:txBody>
      </p:sp>
    </p:spTree>
    <p:extLst>
      <p:ext uri="{BB962C8B-B14F-4D97-AF65-F5344CB8AC3E}">
        <p14:creationId xmlns:p14="http://schemas.microsoft.com/office/powerpoint/2010/main" val="1872545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3C051-7F78-4EAF-8CA3-B9689E461A1C}"/>
              </a:ext>
            </a:extLst>
          </p:cNvPr>
          <p:cNvSpPr>
            <a:spLocks noGrp="1"/>
          </p:cNvSpPr>
          <p:nvPr>
            <p:ph idx="1"/>
          </p:nvPr>
        </p:nvSpPr>
        <p:spPr>
          <a:xfrm>
            <a:off x="426592" y="1216799"/>
            <a:ext cx="7886700" cy="4351338"/>
          </a:xfrm>
        </p:spPr>
        <p:txBody>
          <a:bodyPr>
            <a:normAutofit fontScale="92500"/>
          </a:bodyPr>
          <a:lstStyle/>
          <a:p>
            <a:pPr marL="0" indent="0" algn="just" rtl="0">
              <a:buNone/>
            </a:pPr>
            <a:r>
              <a:rPr lang="az" b="1" i="0" u="none" baseline="0" dirty="0">
                <a:latin typeface="+mn-lt"/>
                <a:ea typeface="Verdana" panose="020B0604030504040204" pitchFamily="34" charset="0"/>
              </a:rPr>
              <a:t>Sessiyanın sonunda nümayəndələr aşağıdakıları bacaracaqlar:</a:t>
            </a:r>
          </a:p>
          <a:p>
            <a:pPr marL="0" indent="0" algn="just" rtl="0">
              <a:buNone/>
            </a:pPr>
            <a:endParaRPr lang="az" dirty="0">
              <a:latin typeface="+mn-lt"/>
              <a:ea typeface="Verdana" panose="020B0604030504040204" pitchFamily="34" charset="0"/>
            </a:endParaRPr>
          </a:p>
          <a:p>
            <a:pPr algn="just" rtl="0">
              <a:buFont typeface="Wingdings" panose="05000000000000000000" pitchFamily="2" charset="2"/>
              <a:buChar char="Ø"/>
            </a:pPr>
            <a:r>
              <a:rPr lang="az" b="0" i="0" u="none" baseline="0" dirty="0">
                <a:latin typeface="+mn-lt"/>
                <a:ea typeface="Verdana" panose="020B0604030504040204" pitchFamily="34" charset="0"/>
              </a:rPr>
              <a:t>Budapeşt Konvensiyasının tətbiq dairəsini başa düşmək</a:t>
            </a:r>
          </a:p>
          <a:p>
            <a:pPr algn="just" rtl="0">
              <a:buFont typeface="Wingdings" panose="05000000000000000000" pitchFamily="2" charset="2"/>
              <a:buChar char="Ø"/>
            </a:pPr>
            <a:r>
              <a:rPr lang="az" b="0" i="0" u="none" baseline="0" dirty="0">
                <a:latin typeface="+mn-lt"/>
                <a:ea typeface="Verdana" panose="020B0604030504040204" pitchFamily="34" charset="0"/>
              </a:rPr>
              <a:t>Budapeşt Konvensiyasının neçə üzvü olduğunu bilmək </a:t>
            </a:r>
          </a:p>
          <a:p>
            <a:pPr algn="just" rtl="0">
              <a:buFont typeface="Wingdings" panose="05000000000000000000" pitchFamily="2" charset="2"/>
              <a:buChar char="Ø"/>
            </a:pPr>
            <a:r>
              <a:rPr lang="az" b="0" i="0" u="none" baseline="0" dirty="0">
                <a:latin typeface="+mn-lt"/>
                <a:ea typeface="Verdana" panose="020B0604030504040204" pitchFamily="34" charset="0"/>
              </a:rPr>
              <a:t>Kibercinayətkarlıqla mübarizə haqqında sazişin əsaslarından xəbərdar olmaq </a:t>
            </a:r>
          </a:p>
          <a:p>
            <a:pPr algn="just" rtl="0">
              <a:buFont typeface="Wingdings" panose="05000000000000000000" pitchFamily="2" charset="2"/>
              <a:buChar char="Ø"/>
            </a:pPr>
            <a:r>
              <a:rPr lang="az" b="0" i="0" u="none" baseline="0" dirty="0">
                <a:latin typeface="+mn-lt"/>
                <a:ea typeface="Verdana" panose="020B0604030504040204" pitchFamily="34" charset="0"/>
              </a:rPr>
              <a:t>Budapeşt konvensiyasının üstünlüklərini başa düşmək və onun haqqındakı geniş yayılmış yanlış təsəvvürləri ələ almaq</a:t>
            </a:r>
          </a:p>
          <a:p>
            <a:endParaRPr lang="az" dirty="0"/>
          </a:p>
        </p:txBody>
      </p:sp>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4</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smtClean="0"/>
          </a:p>
          <a:p>
            <a:pPr algn="r" rtl="0"/>
            <a:r>
              <a:rPr lang="az" sz="2700" b="0" i="0" u="none" baseline="0">
                <a:latin typeface="Verdana" panose="020B0604030504040204" pitchFamily="34" charset="0"/>
                <a:ea typeface="Verdana" panose="020B0604030504040204" pitchFamily="34" charset="0"/>
              </a:rPr>
              <a:t>Sessiyanın məqsədləri</a:t>
            </a:r>
            <a:endParaRPr lang="az" sz="2700" dirty="0">
              <a:latin typeface="Verdana" panose="020B0604030504040204" pitchFamily="34" charset="0"/>
              <a:ea typeface="Verdana" panose="020B0604030504040204" pitchFamily="34" charset="0"/>
            </a:endParaRPr>
          </a:p>
          <a:p>
            <a:endParaRPr lang="az" dirty="0"/>
          </a:p>
        </p:txBody>
      </p:sp>
    </p:spTree>
    <p:extLst>
      <p:ext uri="{BB962C8B-B14F-4D97-AF65-F5344CB8AC3E}">
        <p14:creationId xmlns:p14="http://schemas.microsoft.com/office/powerpoint/2010/main" val="14219455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251520" y="1231904"/>
            <a:ext cx="864096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4200" b="1" i="0" u="none" baseline="0">
                <a:solidFill>
                  <a:srgbClr val="FF0000"/>
                </a:solidFill>
                <a:latin typeface="+mn-lt"/>
                <a:ea typeface="Verdana" panose="020B0604030504040204" pitchFamily="34" charset="0"/>
                <a:cs typeface="Verdana" panose="020B0604030504040204" pitchFamily="34" charset="0"/>
              </a:rPr>
              <a:t>MİF: </a:t>
            </a:r>
          </a:p>
          <a:p>
            <a:pPr algn="ctr" rtl="0" eaLnBrk="1" hangingPunct="1">
              <a:defRPr/>
            </a:pPr>
            <a:r>
              <a:rPr lang="az" sz="4200" b="0" i="0" u="none" baseline="0">
                <a:latin typeface="+mn-lt"/>
                <a:ea typeface="Verdana" panose="020B0604030504040204" pitchFamily="34" charset="0"/>
                <a:cs typeface="Verdana" panose="020B0604030504040204" pitchFamily="34" charset="0"/>
              </a:rPr>
              <a:t>Budapeşt konvensiyası</a:t>
            </a:r>
            <a:r>
              <a:rPr lang="az" sz="4200" b="1" i="0" u="none" baseline="0">
                <a:latin typeface="+mn-lt"/>
                <a:ea typeface="Verdana" panose="020B0604030504040204" pitchFamily="34" charset="0"/>
                <a:cs typeface="Verdana" panose="020B0604030504040204" pitchFamily="34" charset="0"/>
              </a:rPr>
              <a:t> </a:t>
            </a:r>
          </a:p>
          <a:p>
            <a:pPr algn="ctr" rtl="0" eaLnBrk="1" hangingPunct="1">
              <a:defRPr/>
            </a:pPr>
            <a:r>
              <a:rPr lang="az" sz="4200" b="1" i="0" u="none" baseline="0">
                <a:latin typeface="+mn-lt"/>
                <a:ea typeface="Verdana" panose="020B0604030504040204" pitchFamily="34" charset="0"/>
                <a:cs typeface="Verdana" panose="020B0604030504040204" pitchFamily="34" charset="0"/>
              </a:rPr>
              <a:t>Regional və Avropa mərkəzli</a:t>
            </a:r>
            <a:endParaRPr lang="az" sz="28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Mif </a:t>
            </a:r>
          </a:p>
        </p:txBody>
      </p:sp>
      <p:pic>
        <p:nvPicPr>
          <p:cNvPr id="3" name="Picture 2" descr="Map&#10;&#10;Description automatically generated">
            <a:extLst>
              <a:ext uri="{FF2B5EF4-FFF2-40B4-BE49-F238E27FC236}">
                <a16:creationId xmlns:a16="http://schemas.microsoft.com/office/drawing/2014/main" xmlns="" id="{36851BCD-5857-4F9C-8149-10E185678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924" y="3442620"/>
            <a:ext cx="6778452" cy="2993353"/>
          </a:xfrm>
          <a:prstGeom prst="rect">
            <a:avLst/>
          </a:prstGeom>
        </p:spPr>
      </p:pic>
    </p:spTree>
    <p:extLst>
      <p:ext uri="{BB962C8B-B14F-4D97-AF65-F5344CB8AC3E}">
        <p14:creationId xmlns:p14="http://schemas.microsoft.com/office/powerpoint/2010/main" val="2379589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3EFAA99-241D-4027-A641-49F4A9A9D679}"/>
              </a:ext>
            </a:extLst>
          </p:cNvPr>
          <p:cNvSpPr>
            <a:spLocks noGrp="1"/>
          </p:cNvSpPr>
          <p:nvPr>
            <p:ph type="sldNum" sz="quarter" idx="12"/>
          </p:nvPr>
        </p:nvSpPr>
        <p:spPr/>
        <p:txBody>
          <a:bodyPr/>
          <a:lstStyle/>
          <a:p>
            <a:pPr algn="r" rtl="0">
              <a:defRPr/>
            </a:pPr>
            <a:fld id="{660D1ACE-C798-4152-BAA2-F98E2F4CEDC5}" type="slidenum">
              <a:rPr/>
              <a:pPr>
                <a:defRPr/>
              </a:pPr>
              <a:t>41</a:t>
            </a:fld>
            <a:endParaRPr lang="az" altLang="en-US"/>
          </a:p>
        </p:txBody>
      </p:sp>
      <p:grpSp>
        <p:nvGrpSpPr>
          <p:cNvPr id="11" name="Group 10">
            <a:extLst>
              <a:ext uri="{FF2B5EF4-FFF2-40B4-BE49-F238E27FC236}">
                <a16:creationId xmlns:a16="http://schemas.microsoft.com/office/drawing/2014/main" xmlns="" id="{A0ECBCCE-6606-4C17-9177-C043EA0125C5}"/>
              </a:ext>
            </a:extLst>
          </p:cNvPr>
          <p:cNvGrpSpPr/>
          <p:nvPr/>
        </p:nvGrpSpPr>
        <p:grpSpPr>
          <a:xfrm>
            <a:off x="0" y="1640241"/>
            <a:ext cx="9144000" cy="4898671"/>
            <a:chOff x="0" y="1056409"/>
            <a:chExt cx="9154216" cy="5471390"/>
          </a:xfrm>
        </p:grpSpPr>
        <p:pic>
          <p:nvPicPr>
            <p:cNvPr id="1026" name="Picture 2" descr="Image result for antarctica on world map">
              <a:extLst>
                <a:ext uri="{FF2B5EF4-FFF2-40B4-BE49-F238E27FC236}">
                  <a16:creationId xmlns:a16="http://schemas.microsoft.com/office/drawing/2014/main" xmlns="" id="{135F21CB-2628-4F41-9293-80E3F53257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56409"/>
              <a:ext cx="9144000" cy="45862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0B47180C-D0B2-42CD-A949-93803277EE1C}"/>
                </a:ext>
              </a:extLst>
            </p:cNvPr>
            <p:cNvPicPr>
              <a:picLocks noChangeAspect="1"/>
            </p:cNvPicPr>
            <p:nvPr/>
          </p:nvPicPr>
          <p:blipFill>
            <a:blip r:embed="rId4"/>
            <a:stretch>
              <a:fillRect/>
            </a:stretch>
          </p:blipFill>
          <p:spPr>
            <a:xfrm>
              <a:off x="4949777" y="5946779"/>
              <a:ext cx="561975" cy="409575"/>
            </a:xfrm>
            <a:prstGeom prst="rect">
              <a:avLst/>
            </a:prstGeom>
          </p:spPr>
        </p:pic>
        <p:pic>
          <p:nvPicPr>
            <p:cNvPr id="5" name="Picture 4">
              <a:extLst>
                <a:ext uri="{FF2B5EF4-FFF2-40B4-BE49-F238E27FC236}">
                  <a16:creationId xmlns:a16="http://schemas.microsoft.com/office/drawing/2014/main" xmlns="" id="{BD6052EA-0699-42CE-B654-8E3D562FB3A3}"/>
                </a:ext>
              </a:extLst>
            </p:cNvPr>
            <p:cNvPicPr>
              <a:picLocks noChangeAspect="1"/>
            </p:cNvPicPr>
            <p:nvPr/>
          </p:nvPicPr>
          <p:blipFill>
            <a:blip r:embed="rId5"/>
            <a:stretch>
              <a:fillRect/>
            </a:stretch>
          </p:blipFill>
          <p:spPr>
            <a:xfrm>
              <a:off x="363179" y="5927729"/>
              <a:ext cx="571500" cy="428625"/>
            </a:xfrm>
            <a:prstGeom prst="rect">
              <a:avLst/>
            </a:prstGeom>
          </p:spPr>
        </p:pic>
        <p:sp>
          <p:nvSpPr>
            <p:cNvPr id="7" name="TextBox 6">
              <a:extLst>
                <a:ext uri="{FF2B5EF4-FFF2-40B4-BE49-F238E27FC236}">
                  <a16:creationId xmlns:a16="http://schemas.microsoft.com/office/drawing/2014/main" xmlns="" id="{E2F12405-B2EE-44B7-AD97-D53CE32562AE}"/>
                </a:ext>
              </a:extLst>
            </p:cNvPr>
            <p:cNvSpPr txBox="1"/>
            <p:nvPr/>
          </p:nvSpPr>
          <p:spPr>
            <a:xfrm>
              <a:off x="918931" y="5881468"/>
              <a:ext cx="3510116" cy="646331"/>
            </a:xfrm>
            <a:prstGeom prst="rect">
              <a:avLst/>
            </a:prstGeom>
            <a:noFill/>
          </p:spPr>
          <p:txBody>
            <a:bodyPr wrap="square" rtlCol="0">
              <a:spAutoFit/>
            </a:bodyPr>
            <a:lstStyle/>
            <a:p>
              <a:pPr algn="l" rtl="0"/>
              <a:r>
                <a:rPr lang="az" b="0" i="0" u="none" baseline="0"/>
                <a:t>Budapeşt konvensiyanın tərəflərinin olduğu qitə</a:t>
              </a:r>
              <a:endParaRPr lang="az" dirty="0"/>
            </a:p>
          </p:txBody>
        </p:sp>
        <p:sp>
          <p:nvSpPr>
            <p:cNvPr id="9" name="TextBox 8">
              <a:extLst>
                <a:ext uri="{FF2B5EF4-FFF2-40B4-BE49-F238E27FC236}">
                  <a16:creationId xmlns:a16="http://schemas.microsoft.com/office/drawing/2014/main" xmlns="" id="{1937C62A-68FB-46C0-AD89-47A4B6A0D141}"/>
                </a:ext>
              </a:extLst>
            </p:cNvPr>
            <p:cNvSpPr txBox="1"/>
            <p:nvPr/>
          </p:nvSpPr>
          <p:spPr>
            <a:xfrm>
              <a:off x="5644100" y="5876347"/>
              <a:ext cx="3510116" cy="646331"/>
            </a:xfrm>
            <a:prstGeom prst="rect">
              <a:avLst/>
            </a:prstGeom>
            <a:noFill/>
          </p:spPr>
          <p:txBody>
            <a:bodyPr wrap="square" rtlCol="0">
              <a:spAutoFit/>
            </a:bodyPr>
            <a:lstStyle/>
            <a:p>
              <a:pPr algn="l" rtl="0"/>
              <a:r>
                <a:rPr lang="az" b="0" i="0" u="none" baseline="0"/>
                <a:t>Budapeşt konvensiyanın tərəflərinin olmadığı qitə</a:t>
              </a:r>
              <a:endParaRPr lang="az" dirty="0"/>
            </a:p>
          </p:txBody>
        </p:sp>
      </p:grpSp>
      <p:sp>
        <p:nvSpPr>
          <p:cNvPr id="10" name="TextBox 15">
            <a:extLst>
              <a:ext uri="{FF2B5EF4-FFF2-40B4-BE49-F238E27FC236}">
                <a16:creationId xmlns:a16="http://schemas.microsoft.com/office/drawing/2014/main" xmlns="" id="{32A64ED8-B574-405F-A140-A79EF694329F}"/>
              </a:ext>
            </a:extLst>
          </p:cNvPr>
          <p:cNvSpPr txBox="1">
            <a:spLocks noChangeArrowheads="1"/>
          </p:cNvSpPr>
          <p:nvPr/>
        </p:nvSpPr>
        <p:spPr bwMode="auto">
          <a:xfrm>
            <a:off x="1258888" y="179392"/>
            <a:ext cx="77771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Qlonal Konvensiya </a:t>
            </a:r>
          </a:p>
          <a:p>
            <a:pPr algn="r" rtl="0">
              <a:spcBef>
                <a:spcPct val="0"/>
              </a:spcBef>
              <a:buFontTx/>
              <a:buNone/>
            </a:pPr>
            <a:endParaRPr lang="az" sz="2700" dirty="0">
              <a:solidFill>
                <a:schemeClr val="bg1"/>
              </a:solidFill>
              <a:latin typeface="Verdana" panose="020B0604030504040204" pitchFamily="34" charset="0"/>
            </a:endParaRPr>
          </a:p>
        </p:txBody>
      </p:sp>
      <p:sp>
        <p:nvSpPr>
          <p:cNvPr id="3" name="Rectangle 4">
            <a:extLst>
              <a:ext uri="{FF2B5EF4-FFF2-40B4-BE49-F238E27FC236}">
                <a16:creationId xmlns:a16="http://schemas.microsoft.com/office/drawing/2014/main" xmlns="" id="{726A9327-6A23-4313-8BB1-613F77E46B66}"/>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8" name="Rectangle 4">
            <a:extLst>
              <a:ext uri="{FF2B5EF4-FFF2-40B4-BE49-F238E27FC236}">
                <a16:creationId xmlns:a16="http://schemas.microsoft.com/office/drawing/2014/main" xmlns="" id="{A89FEEF6-81F3-4D27-9487-3A311DA50A7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17" name="TextBox 16">
            <a:extLst>
              <a:ext uri="{FF2B5EF4-FFF2-40B4-BE49-F238E27FC236}">
                <a16:creationId xmlns:a16="http://schemas.microsoft.com/office/drawing/2014/main" xmlns="" id="{4F6BEF15-7AFA-4B6C-8368-C786214F4AC6}"/>
              </a:ext>
            </a:extLst>
          </p:cNvPr>
          <p:cNvSpPr txBox="1"/>
          <p:nvPr/>
        </p:nvSpPr>
        <p:spPr>
          <a:xfrm>
            <a:off x="2226232" y="1117021"/>
            <a:ext cx="4681330" cy="523220"/>
          </a:xfrm>
          <a:prstGeom prst="rect">
            <a:avLst/>
          </a:prstGeom>
          <a:noFill/>
        </p:spPr>
        <p:txBody>
          <a:bodyPr wrap="square">
            <a:spAutoFit/>
          </a:bodyPr>
          <a:lstStyle/>
          <a:p>
            <a:pPr algn="ctr" rtl="0" eaLnBrk="1" hangingPunct="1">
              <a:defRPr/>
            </a:pPr>
            <a:r>
              <a:rPr lang="az" sz="2800" b="1" i="0" u="none" baseline="0">
                <a:solidFill>
                  <a:srgbClr val="FF0000"/>
                </a:solidFill>
                <a:ea typeface="Verdana" panose="020B0604030504040204" pitchFamily="34" charset="0"/>
                <a:cs typeface="Verdana" panose="020B0604030504040204" pitchFamily="34" charset="0"/>
              </a:rPr>
              <a:t>REALLIQ </a:t>
            </a:r>
            <a:r>
              <a:rPr lang="az" sz="2800" b="1" i="0" u="none" baseline="0">
                <a:ea typeface="Verdana" panose="020B0604030504040204" pitchFamily="34" charset="0"/>
                <a:cs typeface="Verdana" panose="020B0604030504040204" pitchFamily="34" charset="0"/>
              </a:rPr>
              <a:t>AŞAĞIDAKI KİMİDİR:</a:t>
            </a:r>
            <a:endParaRPr lang="az" sz="28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629341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9030F96A-DDC6-4D4F-825A-0D5D01DAAC7B}"/>
              </a:ext>
            </a:extLst>
          </p:cNvPr>
          <p:cNvGrpSpPr/>
          <p:nvPr/>
        </p:nvGrpSpPr>
        <p:grpSpPr>
          <a:xfrm>
            <a:off x="-19595" y="1052513"/>
            <a:ext cx="9167063" cy="5829202"/>
            <a:chOff x="-19595" y="-23716"/>
            <a:chExt cx="9167063" cy="6905431"/>
          </a:xfrm>
        </p:grpSpPr>
        <p:pic>
          <p:nvPicPr>
            <p:cNvPr id="3" name="Picture 2" descr="Image result for antarctica on world map">
              <a:extLst>
                <a:ext uri="{FF2B5EF4-FFF2-40B4-BE49-F238E27FC236}">
                  <a16:creationId xmlns:a16="http://schemas.microsoft.com/office/drawing/2014/main" xmlns="" id="{08DC9669-B11A-4390-886F-7839B80236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333"/>
            <a:stretch/>
          </p:blipFill>
          <p:spPr bwMode="auto">
            <a:xfrm>
              <a:off x="-19595" y="-23716"/>
              <a:ext cx="9167063" cy="6905431"/>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xmlns="" id="{06DC0CF4-3AFE-4C9F-BB33-391ED7E31669}"/>
                </a:ext>
              </a:extLst>
            </p:cNvPr>
            <p:cNvSpPr/>
            <p:nvPr/>
          </p:nvSpPr>
          <p:spPr bwMode="auto">
            <a:xfrm>
              <a:off x="4782465" y="217326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 name="Oval 10">
              <a:extLst>
                <a:ext uri="{FF2B5EF4-FFF2-40B4-BE49-F238E27FC236}">
                  <a16:creationId xmlns:a16="http://schemas.microsoft.com/office/drawing/2014/main" xmlns="" id="{717E9150-B89D-41C3-807E-8A7CBE3F53A9}"/>
                </a:ext>
              </a:extLst>
            </p:cNvPr>
            <p:cNvSpPr/>
            <p:nvPr/>
          </p:nvSpPr>
          <p:spPr bwMode="auto">
            <a:xfrm>
              <a:off x="4683367" y="2002495"/>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 name="Oval 11">
              <a:extLst>
                <a:ext uri="{FF2B5EF4-FFF2-40B4-BE49-F238E27FC236}">
                  <a16:creationId xmlns:a16="http://schemas.microsoft.com/office/drawing/2014/main" xmlns="" id="{D365DE9F-7EF4-423F-8F9C-513816C4DF02}"/>
                </a:ext>
              </a:extLst>
            </p:cNvPr>
            <p:cNvSpPr/>
            <p:nvPr/>
          </p:nvSpPr>
          <p:spPr bwMode="auto">
            <a:xfrm>
              <a:off x="4942665" y="1365484"/>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3" name="Oval 12">
              <a:extLst>
                <a:ext uri="{FF2B5EF4-FFF2-40B4-BE49-F238E27FC236}">
                  <a16:creationId xmlns:a16="http://schemas.microsoft.com/office/drawing/2014/main" xmlns="" id="{4EBC6F73-D1AB-4CE3-9EFA-37F8C3EE7F1C}"/>
                </a:ext>
              </a:extLst>
            </p:cNvPr>
            <p:cNvSpPr/>
            <p:nvPr/>
          </p:nvSpPr>
          <p:spPr bwMode="auto">
            <a:xfrm>
              <a:off x="4772492" y="1899647"/>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 name="Oval 13">
              <a:extLst>
                <a:ext uri="{FF2B5EF4-FFF2-40B4-BE49-F238E27FC236}">
                  <a16:creationId xmlns:a16="http://schemas.microsoft.com/office/drawing/2014/main" xmlns="" id="{246FFDE8-D231-4DA1-B7D4-4AD281E635E4}"/>
                </a:ext>
              </a:extLst>
            </p:cNvPr>
            <p:cNvSpPr/>
            <p:nvPr/>
          </p:nvSpPr>
          <p:spPr bwMode="auto">
            <a:xfrm>
              <a:off x="4922936" y="1468330"/>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 name="Oval 14">
              <a:extLst>
                <a:ext uri="{FF2B5EF4-FFF2-40B4-BE49-F238E27FC236}">
                  <a16:creationId xmlns:a16="http://schemas.microsoft.com/office/drawing/2014/main" xmlns="" id="{64D5C4A4-56A1-41E5-BB9F-220C8658EC56}"/>
                </a:ext>
              </a:extLst>
            </p:cNvPr>
            <p:cNvSpPr/>
            <p:nvPr/>
          </p:nvSpPr>
          <p:spPr bwMode="auto">
            <a:xfrm>
              <a:off x="4910834"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6" name="Oval 15">
              <a:extLst>
                <a:ext uri="{FF2B5EF4-FFF2-40B4-BE49-F238E27FC236}">
                  <a16:creationId xmlns:a16="http://schemas.microsoft.com/office/drawing/2014/main" xmlns="" id="{2875BB6A-F296-40BF-9E01-877B89D30EB7}"/>
                </a:ext>
              </a:extLst>
            </p:cNvPr>
            <p:cNvSpPr/>
            <p:nvPr/>
          </p:nvSpPr>
          <p:spPr bwMode="auto">
            <a:xfrm>
              <a:off x="4638805" y="196413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7" name="Oval 16">
              <a:extLst>
                <a:ext uri="{FF2B5EF4-FFF2-40B4-BE49-F238E27FC236}">
                  <a16:creationId xmlns:a16="http://schemas.microsoft.com/office/drawing/2014/main" xmlns="" id="{4BAD5A95-9C9A-421A-B92C-3549BA7C77A0}"/>
                </a:ext>
              </a:extLst>
            </p:cNvPr>
            <p:cNvSpPr/>
            <p:nvPr/>
          </p:nvSpPr>
          <p:spPr bwMode="auto">
            <a:xfrm>
              <a:off x="4837346" y="2161310"/>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8" name="Oval 17">
              <a:extLst>
                <a:ext uri="{FF2B5EF4-FFF2-40B4-BE49-F238E27FC236}">
                  <a16:creationId xmlns:a16="http://schemas.microsoft.com/office/drawing/2014/main" xmlns="" id="{7B957BD8-5E34-400F-9D30-A7EE10C33DC1}"/>
                </a:ext>
              </a:extLst>
            </p:cNvPr>
            <p:cNvSpPr/>
            <p:nvPr/>
          </p:nvSpPr>
          <p:spPr bwMode="auto">
            <a:xfrm>
              <a:off x="4913743" y="2109886"/>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9" name="Oval 18">
              <a:extLst>
                <a:ext uri="{FF2B5EF4-FFF2-40B4-BE49-F238E27FC236}">
                  <a16:creationId xmlns:a16="http://schemas.microsoft.com/office/drawing/2014/main" xmlns="" id="{BF2742C2-A986-418F-A9C1-2DEFB8F17A9A}"/>
                </a:ext>
              </a:extLst>
            </p:cNvPr>
            <p:cNvSpPr/>
            <p:nvPr/>
          </p:nvSpPr>
          <p:spPr bwMode="auto">
            <a:xfrm>
              <a:off x="5127279" y="2457907"/>
              <a:ext cx="63660" cy="102847"/>
            </a:xfrm>
            <a:prstGeom prst="ellipse">
              <a:avLst/>
            </a:prstGeom>
            <a:solidFill>
              <a:srgbClr val="0000CC"/>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az">
                <a:solidFill>
                  <a:sysClr val="windowText" lastClr="000000"/>
                </a:solidFill>
              </a:endParaRPr>
            </a:p>
          </p:txBody>
        </p:sp>
        <p:sp>
          <p:nvSpPr>
            <p:cNvPr id="20" name="Oval 19">
              <a:extLst>
                <a:ext uri="{FF2B5EF4-FFF2-40B4-BE49-F238E27FC236}">
                  <a16:creationId xmlns:a16="http://schemas.microsoft.com/office/drawing/2014/main" xmlns="" id="{40B109B6-7E06-4F6E-81CB-0C2882E976F7}"/>
                </a:ext>
              </a:extLst>
            </p:cNvPr>
            <p:cNvSpPr/>
            <p:nvPr/>
          </p:nvSpPr>
          <p:spPr bwMode="auto">
            <a:xfrm>
              <a:off x="4500279" y="1485473"/>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1" name="Oval 20">
              <a:extLst>
                <a:ext uri="{FF2B5EF4-FFF2-40B4-BE49-F238E27FC236}">
                  <a16:creationId xmlns:a16="http://schemas.microsoft.com/office/drawing/2014/main" xmlns="" id="{C4AB0F4D-1132-43A1-AF8E-7369BA98AD82}"/>
                </a:ext>
              </a:extLst>
            </p:cNvPr>
            <p:cNvSpPr/>
            <p:nvPr/>
          </p:nvSpPr>
          <p:spPr bwMode="auto">
            <a:xfrm>
              <a:off x="5409014"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dirty="0">
                <a:latin typeface="Verdana"/>
                <a:cs typeface="Verdana"/>
              </a:endParaRPr>
            </a:p>
          </p:txBody>
        </p:sp>
        <p:sp>
          <p:nvSpPr>
            <p:cNvPr id="22" name="Oval 21">
              <a:extLst>
                <a:ext uri="{FF2B5EF4-FFF2-40B4-BE49-F238E27FC236}">
                  <a16:creationId xmlns:a16="http://schemas.microsoft.com/office/drawing/2014/main" xmlns="" id="{FAB9EA64-FE6F-47A3-9E63-1050418206BE}"/>
                </a:ext>
              </a:extLst>
            </p:cNvPr>
            <p:cNvSpPr/>
            <p:nvPr/>
          </p:nvSpPr>
          <p:spPr bwMode="auto">
            <a:xfrm>
              <a:off x="4338487" y="191271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3" name="Oval 22">
              <a:extLst>
                <a:ext uri="{FF2B5EF4-FFF2-40B4-BE49-F238E27FC236}">
                  <a16:creationId xmlns:a16="http://schemas.microsoft.com/office/drawing/2014/main" xmlns="" id="{760E6D6F-FC60-48EC-A22E-0393218717B9}"/>
                </a:ext>
              </a:extLst>
            </p:cNvPr>
            <p:cNvSpPr/>
            <p:nvPr/>
          </p:nvSpPr>
          <p:spPr bwMode="auto">
            <a:xfrm>
              <a:off x="4420625" y="1664349"/>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4" name="Oval 23">
              <a:extLst>
                <a:ext uri="{FF2B5EF4-FFF2-40B4-BE49-F238E27FC236}">
                  <a16:creationId xmlns:a16="http://schemas.microsoft.com/office/drawing/2014/main" xmlns="" id="{4B107AB2-CB02-4895-81EA-B90A8C85226D}"/>
                </a:ext>
              </a:extLst>
            </p:cNvPr>
            <p:cNvSpPr/>
            <p:nvPr/>
          </p:nvSpPr>
          <p:spPr bwMode="auto">
            <a:xfrm>
              <a:off x="4520008" y="1262636"/>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5" name="Oval 24">
              <a:extLst>
                <a:ext uri="{FF2B5EF4-FFF2-40B4-BE49-F238E27FC236}">
                  <a16:creationId xmlns:a16="http://schemas.microsoft.com/office/drawing/2014/main" xmlns="" id="{31F0D971-7875-412F-9EAD-194AB8D7154D}"/>
                </a:ext>
              </a:extLst>
            </p:cNvPr>
            <p:cNvSpPr/>
            <p:nvPr/>
          </p:nvSpPr>
          <p:spPr bwMode="auto">
            <a:xfrm>
              <a:off x="5077199" y="180986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6" name="Oval 25">
              <a:extLst>
                <a:ext uri="{FF2B5EF4-FFF2-40B4-BE49-F238E27FC236}">
                  <a16:creationId xmlns:a16="http://schemas.microsoft.com/office/drawing/2014/main" xmlns="" id="{28690180-1687-422F-AE79-369B709F6AC5}"/>
                </a:ext>
              </a:extLst>
            </p:cNvPr>
            <p:cNvSpPr/>
            <p:nvPr/>
          </p:nvSpPr>
          <p:spPr bwMode="auto">
            <a:xfrm>
              <a:off x="1702387" y="221273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7" name="Oval 26">
              <a:extLst>
                <a:ext uri="{FF2B5EF4-FFF2-40B4-BE49-F238E27FC236}">
                  <a16:creationId xmlns:a16="http://schemas.microsoft.com/office/drawing/2014/main" xmlns="" id="{04F306DD-F7C2-4E04-9D6D-B43FA0A27ECE}"/>
                </a:ext>
              </a:extLst>
            </p:cNvPr>
            <p:cNvSpPr/>
            <p:nvPr/>
          </p:nvSpPr>
          <p:spPr bwMode="auto">
            <a:xfrm>
              <a:off x="4974495" y="115186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8" name="Oval 27">
              <a:extLst>
                <a:ext uri="{FF2B5EF4-FFF2-40B4-BE49-F238E27FC236}">
                  <a16:creationId xmlns:a16="http://schemas.microsoft.com/office/drawing/2014/main" xmlns="" id="{E4F2D5EE-C44B-4431-84B4-545F8D61861A}"/>
                </a:ext>
              </a:extLst>
            </p:cNvPr>
            <p:cNvSpPr/>
            <p:nvPr/>
          </p:nvSpPr>
          <p:spPr bwMode="auto">
            <a:xfrm>
              <a:off x="3814059" y="109758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9" name="Oval 28">
              <a:extLst>
                <a:ext uri="{FF2B5EF4-FFF2-40B4-BE49-F238E27FC236}">
                  <a16:creationId xmlns:a16="http://schemas.microsoft.com/office/drawing/2014/main" xmlns="" id="{6B5B3D4C-FB9B-4E2B-9A0E-DFABD48BF048}"/>
                </a:ext>
              </a:extLst>
            </p:cNvPr>
            <p:cNvSpPr/>
            <p:nvPr/>
          </p:nvSpPr>
          <p:spPr bwMode="auto">
            <a:xfrm>
              <a:off x="4882628" y="1540511"/>
              <a:ext cx="63660" cy="10284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0" name="Oval 29">
              <a:extLst>
                <a:ext uri="{FF2B5EF4-FFF2-40B4-BE49-F238E27FC236}">
                  <a16:creationId xmlns:a16="http://schemas.microsoft.com/office/drawing/2014/main" xmlns="" id="{BA340C83-8FAC-4C4E-BB00-56CA2CE9F31E}"/>
                </a:ext>
              </a:extLst>
            </p:cNvPr>
            <p:cNvSpPr/>
            <p:nvPr/>
          </p:nvSpPr>
          <p:spPr bwMode="auto">
            <a:xfrm>
              <a:off x="4602448" y="21053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1" name="Oval 30">
              <a:extLst>
                <a:ext uri="{FF2B5EF4-FFF2-40B4-BE49-F238E27FC236}">
                  <a16:creationId xmlns:a16="http://schemas.microsoft.com/office/drawing/2014/main" xmlns="" id="{12955F30-2D45-406F-9EA7-CF3A309E7FF3}"/>
                </a:ext>
              </a:extLst>
            </p:cNvPr>
            <p:cNvSpPr/>
            <p:nvPr/>
          </p:nvSpPr>
          <p:spPr bwMode="auto">
            <a:xfrm>
              <a:off x="4772492" y="181115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2" name="Oval 31">
              <a:extLst>
                <a:ext uri="{FF2B5EF4-FFF2-40B4-BE49-F238E27FC236}">
                  <a16:creationId xmlns:a16="http://schemas.microsoft.com/office/drawing/2014/main" xmlns="" id="{D632C5D0-7D21-40EA-BFF1-F84D49EDA62F}"/>
                </a:ext>
              </a:extLst>
            </p:cNvPr>
            <p:cNvSpPr/>
            <p:nvPr/>
          </p:nvSpPr>
          <p:spPr bwMode="auto">
            <a:xfrm>
              <a:off x="4520008" y="1715773"/>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3" name="Oval 32">
              <a:extLst>
                <a:ext uri="{FF2B5EF4-FFF2-40B4-BE49-F238E27FC236}">
                  <a16:creationId xmlns:a16="http://schemas.microsoft.com/office/drawing/2014/main" xmlns="" id="{8878C58B-8D69-404F-9602-2A793D31CE10}"/>
                </a:ext>
              </a:extLst>
            </p:cNvPr>
            <p:cNvSpPr/>
            <p:nvPr/>
          </p:nvSpPr>
          <p:spPr bwMode="auto">
            <a:xfrm>
              <a:off x="4999959" y="1899647"/>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4" name="Oval 33">
              <a:extLst>
                <a:ext uri="{FF2B5EF4-FFF2-40B4-BE49-F238E27FC236}">
                  <a16:creationId xmlns:a16="http://schemas.microsoft.com/office/drawing/2014/main" xmlns="" id="{E8B5609B-46C3-40DE-A303-735B206C0829}"/>
                </a:ext>
              </a:extLst>
            </p:cNvPr>
            <p:cNvSpPr/>
            <p:nvPr/>
          </p:nvSpPr>
          <p:spPr bwMode="auto">
            <a:xfrm>
              <a:off x="4804321" y="202854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5" name="Oval 34">
              <a:extLst>
                <a:ext uri="{FF2B5EF4-FFF2-40B4-BE49-F238E27FC236}">
                  <a16:creationId xmlns:a16="http://schemas.microsoft.com/office/drawing/2014/main" xmlns="" id="{F866685F-FE11-45C9-BE1C-EDD96DA1AA4E}"/>
                </a:ext>
              </a:extLst>
            </p:cNvPr>
            <p:cNvSpPr/>
            <p:nvPr/>
          </p:nvSpPr>
          <p:spPr bwMode="auto">
            <a:xfrm>
              <a:off x="5490272"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6" name="Oval 35">
              <a:extLst>
                <a:ext uri="{FF2B5EF4-FFF2-40B4-BE49-F238E27FC236}">
                  <a16:creationId xmlns:a16="http://schemas.microsoft.com/office/drawing/2014/main" xmlns="" id="{2B539C91-04D2-4319-B225-9FD9C5A29913}"/>
                </a:ext>
              </a:extLst>
            </p:cNvPr>
            <p:cNvSpPr/>
            <p:nvPr/>
          </p:nvSpPr>
          <p:spPr bwMode="auto">
            <a:xfrm>
              <a:off x="4736342" y="2115862"/>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7" name="Oval 36">
              <a:extLst>
                <a:ext uri="{FF2B5EF4-FFF2-40B4-BE49-F238E27FC236}">
                  <a16:creationId xmlns:a16="http://schemas.microsoft.com/office/drawing/2014/main" xmlns="" id="{EA4EC791-D7EE-4DE0-A02E-B774843F6B3A}"/>
                </a:ext>
              </a:extLst>
            </p:cNvPr>
            <p:cNvSpPr/>
            <p:nvPr/>
          </p:nvSpPr>
          <p:spPr bwMode="auto">
            <a:xfrm>
              <a:off x="4076946" y="2224684"/>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8" name="Oval 37">
              <a:extLst>
                <a:ext uri="{FF2B5EF4-FFF2-40B4-BE49-F238E27FC236}">
                  <a16:creationId xmlns:a16="http://schemas.microsoft.com/office/drawing/2014/main" xmlns="" id="{469C5715-A649-4B50-9A5E-FFAFB6C20B28}"/>
                </a:ext>
              </a:extLst>
            </p:cNvPr>
            <p:cNvSpPr/>
            <p:nvPr/>
          </p:nvSpPr>
          <p:spPr bwMode="auto">
            <a:xfrm>
              <a:off x="4195487" y="2216508"/>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9" name="Oval 38">
              <a:extLst>
                <a:ext uri="{FF2B5EF4-FFF2-40B4-BE49-F238E27FC236}">
                  <a16:creationId xmlns:a16="http://schemas.microsoft.com/office/drawing/2014/main" xmlns="" id="{18F2E601-E3E6-4931-AC70-E9C6FA01717E}"/>
                </a:ext>
              </a:extLst>
            </p:cNvPr>
            <p:cNvSpPr/>
            <p:nvPr/>
          </p:nvSpPr>
          <p:spPr bwMode="auto">
            <a:xfrm>
              <a:off x="4484286" y="191271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dirty="0">
                <a:latin typeface="Verdana"/>
                <a:cs typeface="Verdana"/>
              </a:endParaRPr>
            </a:p>
          </p:txBody>
        </p:sp>
        <p:sp>
          <p:nvSpPr>
            <p:cNvPr id="40" name="Oval 39">
              <a:extLst>
                <a:ext uri="{FF2B5EF4-FFF2-40B4-BE49-F238E27FC236}">
                  <a16:creationId xmlns:a16="http://schemas.microsoft.com/office/drawing/2014/main" xmlns="" id="{84944DFF-F3F8-407D-BA19-2E71EEDB1010}"/>
                </a:ext>
              </a:extLst>
            </p:cNvPr>
            <p:cNvSpPr/>
            <p:nvPr/>
          </p:nvSpPr>
          <p:spPr bwMode="auto">
            <a:xfrm>
              <a:off x="4227317" y="160071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1" name="Oval 40">
              <a:extLst>
                <a:ext uri="{FF2B5EF4-FFF2-40B4-BE49-F238E27FC236}">
                  <a16:creationId xmlns:a16="http://schemas.microsoft.com/office/drawing/2014/main" xmlns="" id="{F5A833C8-907F-459B-AFDA-9C5A6E29EBD7}"/>
                </a:ext>
              </a:extLst>
            </p:cNvPr>
            <p:cNvSpPr/>
            <p:nvPr/>
          </p:nvSpPr>
          <p:spPr bwMode="auto">
            <a:xfrm>
              <a:off x="4645595" y="186849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2" name="Oval 41">
              <a:extLst>
                <a:ext uri="{FF2B5EF4-FFF2-40B4-BE49-F238E27FC236}">
                  <a16:creationId xmlns:a16="http://schemas.microsoft.com/office/drawing/2014/main" xmlns="" id="{410336FC-E889-45F3-86D7-AEC1260385DA}"/>
                </a:ext>
              </a:extLst>
            </p:cNvPr>
            <p:cNvSpPr/>
            <p:nvPr/>
          </p:nvSpPr>
          <p:spPr bwMode="auto">
            <a:xfrm>
              <a:off x="4388795" y="174764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dirty="0">
                <a:latin typeface="Verdana"/>
                <a:cs typeface="Verdana"/>
              </a:endParaRPr>
            </a:p>
          </p:txBody>
        </p:sp>
        <p:sp>
          <p:nvSpPr>
            <p:cNvPr id="43" name="Oval 42">
              <a:extLst>
                <a:ext uri="{FF2B5EF4-FFF2-40B4-BE49-F238E27FC236}">
                  <a16:creationId xmlns:a16="http://schemas.microsoft.com/office/drawing/2014/main" xmlns="" id="{3A0868F6-D9F2-476E-8F37-6BE5D362AD8C}"/>
                </a:ext>
              </a:extLst>
            </p:cNvPr>
            <p:cNvSpPr/>
            <p:nvPr/>
          </p:nvSpPr>
          <p:spPr bwMode="auto">
            <a:xfrm>
              <a:off x="5375989" y="211366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4" name="Oval 43">
              <a:extLst>
                <a:ext uri="{FF2B5EF4-FFF2-40B4-BE49-F238E27FC236}">
                  <a16:creationId xmlns:a16="http://schemas.microsoft.com/office/drawing/2014/main" xmlns="" id="{F2E9341D-5052-4857-A130-E51A6C606D86}"/>
                </a:ext>
              </a:extLst>
            </p:cNvPr>
            <p:cNvSpPr/>
            <p:nvPr/>
          </p:nvSpPr>
          <p:spPr bwMode="auto">
            <a:xfrm>
              <a:off x="4638805" y="244681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5" name="Oval 44">
              <a:extLst>
                <a:ext uri="{FF2B5EF4-FFF2-40B4-BE49-F238E27FC236}">
                  <a16:creationId xmlns:a16="http://schemas.microsoft.com/office/drawing/2014/main" xmlns="" id="{C4CB932F-4034-45FB-A29B-B0DE21E50825}"/>
                </a:ext>
              </a:extLst>
            </p:cNvPr>
            <p:cNvSpPr/>
            <p:nvPr/>
          </p:nvSpPr>
          <p:spPr bwMode="auto">
            <a:xfrm>
              <a:off x="7680474" y="5157722"/>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6" name="Oval 45">
              <a:extLst>
                <a:ext uri="{FF2B5EF4-FFF2-40B4-BE49-F238E27FC236}">
                  <a16:creationId xmlns:a16="http://schemas.microsoft.com/office/drawing/2014/main" xmlns="" id="{1CA3AF48-7E52-4B55-A4EC-D0D519E8C533}"/>
                </a:ext>
              </a:extLst>
            </p:cNvPr>
            <p:cNvSpPr/>
            <p:nvPr/>
          </p:nvSpPr>
          <p:spPr bwMode="auto">
            <a:xfrm>
              <a:off x="7811914" y="2355058"/>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7" name="Oval 46">
              <a:extLst>
                <a:ext uri="{FF2B5EF4-FFF2-40B4-BE49-F238E27FC236}">
                  <a16:creationId xmlns:a16="http://schemas.microsoft.com/office/drawing/2014/main" xmlns="" id="{5D0C46BE-E6E1-4AF8-AC15-7D11FF39E167}"/>
                </a:ext>
              </a:extLst>
            </p:cNvPr>
            <p:cNvSpPr/>
            <p:nvPr/>
          </p:nvSpPr>
          <p:spPr bwMode="auto">
            <a:xfrm>
              <a:off x="4666108" y="176719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8" name="Oval 47">
              <a:extLst>
                <a:ext uri="{FF2B5EF4-FFF2-40B4-BE49-F238E27FC236}">
                  <a16:creationId xmlns:a16="http://schemas.microsoft.com/office/drawing/2014/main" xmlns="" id="{E76DCBC6-C720-47D7-833F-E665B8DB7EBD}"/>
                </a:ext>
              </a:extLst>
            </p:cNvPr>
            <p:cNvSpPr/>
            <p:nvPr/>
          </p:nvSpPr>
          <p:spPr bwMode="auto">
            <a:xfrm>
              <a:off x="2594191" y="3215929"/>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9" name="Oval 48">
              <a:extLst>
                <a:ext uri="{FF2B5EF4-FFF2-40B4-BE49-F238E27FC236}">
                  <a16:creationId xmlns:a16="http://schemas.microsoft.com/office/drawing/2014/main" xmlns="" id="{450F72B9-1038-4E9E-8064-3D251309388E}"/>
                </a:ext>
              </a:extLst>
            </p:cNvPr>
            <p:cNvSpPr/>
            <p:nvPr/>
          </p:nvSpPr>
          <p:spPr bwMode="auto">
            <a:xfrm>
              <a:off x="5757394" y="4952027"/>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0" name="Oval 49">
              <a:extLst>
                <a:ext uri="{FF2B5EF4-FFF2-40B4-BE49-F238E27FC236}">
                  <a16:creationId xmlns:a16="http://schemas.microsoft.com/office/drawing/2014/main" xmlns="" id="{2E93CE86-7F92-4862-BEB6-63E43F020119}"/>
                </a:ext>
              </a:extLst>
            </p:cNvPr>
            <p:cNvSpPr/>
            <p:nvPr/>
          </p:nvSpPr>
          <p:spPr bwMode="auto">
            <a:xfrm>
              <a:off x="4449558" y="179680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1" name="Oval 50">
              <a:extLst>
                <a:ext uri="{FF2B5EF4-FFF2-40B4-BE49-F238E27FC236}">
                  <a16:creationId xmlns:a16="http://schemas.microsoft.com/office/drawing/2014/main" xmlns="" id="{5CEEF314-B8D7-4941-AABB-2B2D025C5A7A}"/>
                </a:ext>
              </a:extLst>
            </p:cNvPr>
            <p:cNvSpPr/>
            <p:nvPr/>
          </p:nvSpPr>
          <p:spPr bwMode="auto">
            <a:xfrm>
              <a:off x="5160700" y="2252213"/>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2" name="Oval 51">
              <a:extLst>
                <a:ext uri="{FF2B5EF4-FFF2-40B4-BE49-F238E27FC236}">
                  <a16:creationId xmlns:a16="http://schemas.microsoft.com/office/drawing/2014/main" xmlns="" id="{F26FE65F-2F64-4E45-B071-5ED63AD61232}"/>
                </a:ext>
              </a:extLst>
            </p:cNvPr>
            <p:cNvSpPr/>
            <p:nvPr/>
          </p:nvSpPr>
          <p:spPr bwMode="auto">
            <a:xfrm>
              <a:off x="2256345" y="3644701"/>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3" name="Oval 52">
              <a:extLst>
                <a:ext uri="{FF2B5EF4-FFF2-40B4-BE49-F238E27FC236}">
                  <a16:creationId xmlns:a16="http://schemas.microsoft.com/office/drawing/2014/main" xmlns="" id="{F0762A13-9C78-45BD-A2CE-0A7D0DF594BD}"/>
                </a:ext>
              </a:extLst>
            </p:cNvPr>
            <p:cNvSpPr/>
            <p:nvPr/>
          </p:nvSpPr>
          <p:spPr bwMode="auto">
            <a:xfrm>
              <a:off x="4752804" y="166290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4" name="Oval 53">
              <a:extLst>
                <a:ext uri="{FF2B5EF4-FFF2-40B4-BE49-F238E27FC236}">
                  <a16:creationId xmlns:a16="http://schemas.microsoft.com/office/drawing/2014/main" xmlns="" id="{B6C503BA-DB87-4240-AA5F-3DA47E694D85}"/>
                </a:ext>
              </a:extLst>
            </p:cNvPr>
            <p:cNvSpPr/>
            <p:nvPr/>
          </p:nvSpPr>
          <p:spPr bwMode="auto">
            <a:xfrm>
              <a:off x="1470903" y="1314060"/>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5" name="Oval 54">
              <a:extLst>
                <a:ext uri="{FF2B5EF4-FFF2-40B4-BE49-F238E27FC236}">
                  <a16:creationId xmlns:a16="http://schemas.microsoft.com/office/drawing/2014/main" xmlns="" id="{9D55458C-BDDA-4F26-80AF-EA6094AA09FB}"/>
                </a:ext>
              </a:extLst>
            </p:cNvPr>
            <p:cNvSpPr/>
            <p:nvPr/>
          </p:nvSpPr>
          <p:spPr bwMode="auto">
            <a:xfrm>
              <a:off x="6334101" y="3733575"/>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6" name="Oval 55">
              <a:extLst>
                <a:ext uri="{FF2B5EF4-FFF2-40B4-BE49-F238E27FC236}">
                  <a16:creationId xmlns:a16="http://schemas.microsoft.com/office/drawing/2014/main" xmlns="" id="{9104EBD6-241E-495C-A74F-B89BB26CFF27}"/>
                </a:ext>
              </a:extLst>
            </p:cNvPr>
            <p:cNvSpPr/>
            <p:nvPr/>
          </p:nvSpPr>
          <p:spPr bwMode="auto">
            <a:xfrm>
              <a:off x="4307484" y="2091921"/>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7" name="Oval 56">
              <a:extLst>
                <a:ext uri="{FF2B5EF4-FFF2-40B4-BE49-F238E27FC236}">
                  <a16:creationId xmlns:a16="http://schemas.microsoft.com/office/drawing/2014/main" xmlns="" id="{D16E3A3B-DFEE-4925-9D2C-1ECFB4B115DF}"/>
                </a:ext>
              </a:extLst>
            </p:cNvPr>
            <p:cNvSpPr/>
            <p:nvPr/>
          </p:nvSpPr>
          <p:spPr bwMode="auto">
            <a:xfrm>
              <a:off x="4575357" y="1883184"/>
              <a:ext cx="63660" cy="10284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8" name="Oval 57">
              <a:extLst>
                <a:ext uri="{FF2B5EF4-FFF2-40B4-BE49-F238E27FC236}">
                  <a16:creationId xmlns:a16="http://schemas.microsoft.com/office/drawing/2014/main" xmlns="" id="{30F1693E-DA18-444B-9EBF-15842C610A6A}"/>
                </a:ext>
              </a:extLst>
            </p:cNvPr>
            <p:cNvSpPr/>
            <p:nvPr/>
          </p:nvSpPr>
          <p:spPr bwMode="auto">
            <a:xfrm>
              <a:off x="4023628" y="277603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9" name="Oval 58">
              <a:extLst>
                <a:ext uri="{FF2B5EF4-FFF2-40B4-BE49-F238E27FC236}">
                  <a16:creationId xmlns:a16="http://schemas.microsoft.com/office/drawing/2014/main" xmlns="" id="{42B2F7EC-6C06-4977-A70C-32BAC40D61EA}"/>
                </a:ext>
              </a:extLst>
            </p:cNvPr>
            <p:cNvSpPr/>
            <p:nvPr/>
          </p:nvSpPr>
          <p:spPr bwMode="auto">
            <a:xfrm>
              <a:off x="4828589" y="22761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0" name="Oval 59">
              <a:extLst>
                <a:ext uri="{FF2B5EF4-FFF2-40B4-BE49-F238E27FC236}">
                  <a16:creationId xmlns:a16="http://schemas.microsoft.com/office/drawing/2014/main" xmlns="" id="{AB65CE54-D07A-4207-A3FB-050AF62AE847}"/>
                </a:ext>
              </a:extLst>
            </p:cNvPr>
            <p:cNvSpPr/>
            <p:nvPr/>
          </p:nvSpPr>
          <p:spPr bwMode="auto">
            <a:xfrm>
              <a:off x="4427376" y="207112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1" name="Oval 60">
              <a:extLst>
                <a:ext uri="{FF2B5EF4-FFF2-40B4-BE49-F238E27FC236}">
                  <a16:creationId xmlns:a16="http://schemas.microsoft.com/office/drawing/2014/main" xmlns="" id="{6D7B88E8-B359-4694-B996-AA7E1CEC7945}"/>
                </a:ext>
              </a:extLst>
            </p:cNvPr>
            <p:cNvSpPr/>
            <p:nvPr/>
          </p:nvSpPr>
          <p:spPr bwMode="auto">
            <a:xfrm>
              <a:off x="2520636" y="515090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2" name="Oval 61">
              <a:extLst>
                <a:ext uri="{FF2B5EF4-FFF2-40B4-BE49-F238E27FC236}">
                  <a16:creationId xmlns:a16="http://schemas.microsoft.com/office/drawing/2014/main" xmlns="" id="{45816F6C-9147-473E-B06E-4F49CE15C02A}"/>
                </a:ext>
              </a:extLst>
            </p:cNvPr>
            <p:cNvSpPr/>
            <p:nvPr/>
          </p:nvSpPr>
          <p:spPr bwMode="auto">
            <a:xfrm>
              <a:off x="2144993" y="35965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3" name="Oval 62">
              <a:extLst>
                <a:ext uri="{FF2B5EF4-FFF2-40B4-BE49-F238E27FC236}">
                  <a16:creationId xmlns:a16="http://schemas.microsoft.com/office/drawing/2014/main" xmlns="" id="{198F3CC6-514C-4B0D-933F-76A269E6B4DD}"/>
                </a:ext>
              </a:extLst>
            </p:cNvPr>
            <p:cNvSpPr/>
            <p:nvPr/>
          </p:nvSpPr>
          <p:spPr bwMode="auto">
            <a:xfrm>
              <a:off x="8950734" y="5099484"/>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4" name="Oval 63">
              <a:extLst>
                <a:ext uri="{FF2B5EF4-FFF2-40B4-BE49-F238E27FC236}">
                  <a16:creationId xmlns:a16="http://schemas.microsoft.com/office/drawing/2014/main" xmlns="" id="{B74B218A-5FCD-437D-B0EB-6D3293216630}"/>
                </a:ext>
              </a:extLst>
            </p:cNvPr>
            <p:cNvSpPr/>
            <p:nvPr/>
          </p:nvSpPr>
          <p:spPr bwMode="auto">
            <a:xfrm>
              <a:off x="2641590" y="5595498"/>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5" name="Oval 64">
              <a:extLst>
                <a:ext uri="{FF2B5EF4-FFF2-40B4-BE49-F238E27FC236}">
                  <a16:creationId xmlns:a16="http://schemas.microsoft.com/office/drawing/2014/main" xmlns="" id="{50EEF776-63BC-45E0-AFD6-F4A19C680FCF}"/>
                </a:ext>
              </a:extLst>
            </p:cNvPr>
            <p:cNvSpPr/>
            <p:nvPr/>
          </p:nvSpPr>
          <p:spPr bwMode="auto">
            <a:xfrm>
              <a:off x="3737296" y="332771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6" name="Oval 65">
              <a:extLst>
                <a:ext uri="{FF2B5EF4-FFF2-40B4-BE49-F238E27FC236}">
                  <a16:creationId xmlns:a16="http://schemas.microsoft.com/office/drawing/2014/main" xmlns="" id="{2CC0E5B2-40DD-45AE-8AA9-28B9C0272832}"/>
                </a:ext>
              </a:extLst>
            </p:cNvPr>
            <p:cNvSpPr/>
            <p:nvPr/>
          </p:nvSpPr>
          <p:spPr bwMode="auto">
            <a:xfrm>
              <a:off x="3890081" y="360197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7" name="Oval 66">
              <a:extLst>
                <a:ext uri="{FF2B5EF4-FFF2-40B4-BE49-F238E27FC236}">
                  <a16:creationId xmlns:a16="http://schemas.microsoft.com/office/drawing/2014/main" xmlns="" id="{72EC5986-B8EF-41E7-84FD-2D4E550BD160}"/>
                </a:ext>
              </a:extLst>
            </p:cNvPr>
            <p:cNvSpPr/>
            <p:nvPr/>
          </p:nvSpPr>
          <p:spPr bwMode="auto">
            <a:xfrm>
              <a:off x="2762544" y="505487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8" name="Arrow: Right 67">
              <a:extLst>
                <a:ext uri="{FF2B5EF4-FFF2-40B4-BE49-F238E27FC236}">
                  <a16:creationId xmlns:a16="http://schemas.microsoft.com/office/drawing/2014/main" xmlns="" id="{1928258C-94CA-46D7-ABCF-BDBE5B4B2AD9}"/>
                </a:ext>
              </a:extLst>
            </p:cNvPr>
            <p:cNvSpPr/>
            <p:nvPr/>
          </p:nvSpPr>
          <p:spPr>
            <a:xfrm rot="5400000">
              <a:off x="-523" y="2130808"/>
              <a:ext cx="1108357" cy="95842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az" sz="1500" b="0" i="0" u="none" baseline="0">
                  <a:solidFill>
                    <a:sysClr val="windowText" lastClr="000000"/>
                  </a:solidFill>
                </a:rPr>
                <a:t>2001 - 2005</a:t>
              </a:r>
              <a:endParaRPr lang="az" sz="1500" dirty="0">
                <a:solidFill>
                  <a:sysClr val="windowText" lastClr="000000"/>
                </a:solidFill>
              </a:endParaRPr>
            </a:p>
          </p:txBody>
        </p:sp>
        <p:sp>
          <p:nvSpPr>
            <p:cNvPr id="69" name="Oval 68">
              <a:extLst>
                <a:ext uri="{FF2B5EF4-FFF2-40B4-BE49-F238E27FC236}">
                  <a16:creationId xmlns:a16="http://schemas.microsoft.com/office/drawing/2014/main" xmlns="" id="{8A305F5C-5255-4BBA-9C66-3963C1B7A8B6}"/>
                </a:ext>
              </a:extLst>
            </p:cNvPr>
            <p:cNvSpPr/>
            <p:nvPr/>
          </p:nvSpPr>
          <p:spPr bwMode="auto">
            <a:xfrm>
              <a:off x="7450142" y="3591953"/>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0" name="Arrow: Right 69">
              <a:extLst>
                <a:ext uri="{FF2B5EF4-FFF2-40B4-BE49-F238E27FC236}">
                  <a16:creationId xmlns:a16="http://schemas.microsoft.com/office/drawing/2014/main" xmlns="" id="{03FD68C0-E355-4FD2-A5FB-FFFA26863AD3}"/>
                </a:ext>
              </a:extLst>
            </p:cNvPr>
            <p:cNvSpPr/>
            <p:nvPr/>
          </p:nvSpPr>
          <p:spPr>
            <a:xfrm rot="5400000">
              <a:off x="25645" y="4520586"/>
              <a:ext cx="1108357" cy="902963"/>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az" sz="1500" b="0" i="0" u="none" baseline="0">
                  <a:solidFill>
                    <a:sysClr val="windowText" lastClr="000000"/>
                  </a:solidFill>
                </a:rPr>
                <a:t>2011 - 2015 </a:t>
              </a:r>
              <a:endParaRPr lang="az" sz="1500" dirty="0">
                <a:solidFill>
                  <a:sysClr val="windowText" lastClr="000000"/>
                </a:solidFill>
              </a:endParaRPr>
            </a:p>
          </p:txBody>
        </p:sp>
        <p:sp>
          <p:nvSpPr>
            <p:cNvPr id="71" name="Arrow: Right 70">
              <a:extLst>
                <a:ext uri="{FF2B5EF4-FFF2-40B4-BE49-F238E27FC236}">
                  <a16:creationId xmlns:a16="http://schemas.microsoft.com/office/drawing/2014/main" xmlns="" id="{764C6BBF-7A91-4F6A-A4D6-E12D4761CC54}"/>
                </a:ext>
              </a:extLst>
            </p:cNvPr>
            <p:cNvSpPr/>
            <p:nvPr/>
          </p:nvSpPr>
          <p:spPr>
            <a:xfrm rot="5400000">
              <a:off x="-4509" y="3352500"/>
              <a:ext cx="1108359" cy="902961"/>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az" sz="1500" b="0" i="0" u="none" baseline="0">
                  <a:solidFill>
                    <a:sysClr val="windowText" lastClr="000000"/>
                  </a:solidFill>
                </a:rPr>
                <a:t>2006 - 2010</a:t>
              </a:r>
              <a:endParaRPr lang="az" sz="1500" dirty="0">
                <a:solidFill>
                  <a:sysClr val="windowText" lastClr="000000"/>
                </a:solidFill>
              </a:endParaRPr>
            </a:p>
          </p:txBody>
        </p:sp>
        <p:sp>
          <p:nvSpPr>
            <p:cNvPr id="72" name="Arrow: Right 71">
              <a:extLst>
                <a:ext uri="{FF2B5EF4-FFF2-40B4-BE49-F238E27FC236}">
                  <a16:creationId xmlns:a16="http://schemas.microsoft.com/office/drawing/2014/main" xmlns="" id="{257D1F93-A6B5-472B-A6BD-A837313809EE}"/>
                </a:ext>
              </a:extLst>
            </p:cNvPr>
            <p:cNvSpPr/>
            <p:nvPr/>
          </p:nvSpPr>
          <p:spPr>
            <a:xfrm rot="5400000">
              <a:off x="-16735" y="5731884"/>
              <a:ext cx="1108357" cy="899140"/>
            </a:xfrm>
            <a:prstGeom prst="rightArrow">
              <a:avLst>
                <a:gd name="adj1" fmla="val 50000"/>
                <a:gd name="adj2" fmla="val 0"/>
              </a:avLst>
            </a:prstGeom>
            <a:solidFill>
              <a:schemeClr val="bg1"/>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az" sz="1500" b="0" i="0" u="none" baseline="0">
                  <a:solidFill>
                    <a:sysClr val="windowText" lastClr="000000"/>
                  </a:solidFill>
                </a:rPr>
                <a:t>2016 - 2020</a:t>
              </a:r>
              <a:endParaRPr lang="az" sz="1500" dirty="0">
                <a:solidFill>
                  <a:sysClr val="windowText" lastClr="000000"/>
                </a:solidFill>
              </a:endParaRPr>
            </a:p>
          </p:txBody>
        </p:sp>
        <p:sp>
          <p:nvSpPr>
            <p:cNvPr id="73" name="Oval 72">
              <a:extLst>
                <a:ext uri="{FF2B5EF4-FFF2-40B4-BE49-F238E27FC236}">
                  <a16:creationId xmlns:a16="http://schemas.microsoft.com/office/drawing/2014/main" xmlns="" id="{294901A1-7408-45BC-82FC-968E06417E0C}"/>
                </a:ext>
              </a:extLst>
            </p:cNvPr>
            <p:cNvSpPr/>
            <p:nvPr/>
          </p:nvSpPr>
          <p:spPr bwMode="auto">
            <a:xfrm>
              <a:off x="4742989" y="2014445"/>
              <a:ext cx="63660" cy="10284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4" name="Oval 73">
              <a:extLst>
                <a:ext uri="{FF2B5EF4-FFF2-40B4-BE49-F238E27FC236}">
                  <a16:creationId xmlns:a16="http://schemas.microsoft.com/office/drawing/2014/main" xmlns="" id="{45A69DA2-3210-42AA-AA3A-6BCD7B986956}"/>
                </a:ext>
              </a:extLst>
            </p:cNvPr>
            <p:cNvSpPr/>
            <p:nvPr/>
          </p:nvSpPr>
          <p:spPr bwMode="auto">
            <a:xfrm>
              <a:off x="5165582" y="2528655"/>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5" name="Oval 74">
              <a:extLst>
                <a:ext uri="{FF2B5EF4-FFF2-40B4-BE49-F238E27FC236}">
                  <a16:creationId xmlns:a16="http://schemas.microsoft.com/office/drawing/2014/main" xmlns="" id="{154FE352-8DF2-4E85-B426-62E77B968B3C}"/>
                </a:ext>
              </a:extLst>
            </p:cNvPr>
            <p:cNvSpPr/>
            <p:nvPr/>
          </p:nvSpPr>
          <p:spPr bwMode="auto">
            <a:xfrm>
              <a:off x="4253746" y="371635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6" name="Oval 75">
              <a:extLst>
                <a:ext uri="{FF2B5EF4-FFF2-40B4-BE49-F238E27FC236}">
                  <a16:creationId xmlns:a16="http://schemas.microsoft.com/office/drawing/2014/main" xmlns="" id="{92F5866C-0B30-4AB7-9137-A1C894175BD9}"/>
                </a:ext>
              </a:extLst>
            </p:cNvPr>
            <p:cNvSpPr/>
            <p:nvPr/>
          </p:nvSpPr>
          <p:spPr bwMode="auto">
            <a:xfrm>
              <a:off x="4581267" y="1997839"/>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7" name="Oval 76">
              <a:extLst>
                <a:ext uri="{FF2B5EF4-FFF2-40B4-BE49-F238E27FC236}">
                  <a16:creationId xmlns:a16="http://schemas.microsoft.com/office/drawing/2014/main" xmlns="" id="{608EE7DC-86BC-4301-936E-8B917F5BD667}"/>
                </a:ext>
              </a:extLst>
            </p:cNvPr>
            <p:cNvSpPr/>
            <p:nvPr/>
          </p:nvSpPr>
          <p:spPr bwMode="auto">
            <a:xfrm>
              <a:off x="2339752" y="4437112"/>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8" name="Oval 77">
              <a:extLst>
                <a:ext uri="{FF2B5EF4-FFF2-40B4-BE49-F238E27FC236}">
                  <a16:creationId xmlns:a16="http://schemas.microsoft.com/office/drawing/2014/main" xmlns="" id="{51C19D58-E8AC-4B22-8F3E-FCDAC2FEEAAD}"/>
                </a:ext>
              </a:extLst>
            </p:cNvPr>
            <p:cNvSpPr/>
            <p:nvPr/>
          </p:nvSpPr>
          <p:spPr bwMode="auto">
            <a:xfrm>
              <a:off x="2424194" y="3855246"/>
              <a:ext cx="63660" cy="102847"/>
            </a:xfrm>
            <a:prstGeom prst="ellipse">
              <a:avLst/>
            </a:prstGeom>
            <a:solidFill>
              <a:srgbClr val="FF00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grpSp>
      <p:sp>
        <p:nvSpPr>
          <p:cNvPr id="4" name="TextBox 15">
            <a:extLst>
              <a:ext uri="{FF2B5EF4-FFF2-40B4-BE49-F238E27FC236}">
                <a16:creationId xmlns:a16="http://schemas.microsoft.com/office/drawing/2014/main" xmlns="" id="{2ED47D1E-B4A2-41CE-BB4E-B6CE4051AF5D}"/>
              </a:ext>
            </a:extLst>
          </p:cNvPr>
          <p:cNvSpPr txBox="1">
            <a:spLocks noChangeArrowheads="1"/>
          </p:cNvSpPr>
          <p:nvPr/>
        </p:nvSpPr>
        <p:spPr bwMode="auto">
          <a:xfrm>
            <a:off x="1258888" y="179392"/>
            <a:ext cx="7777162"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None/>
            </a:pPr>
            <a:r>
              <a:rPr lang="az" sz="2700" b="0" i="0" u="none" baseline="0">
                <a:solidFill>
                  <a:schemeClr val="bg1"/>
                </a:solidFill>
                <a:latin typeface="Verdana" panose="020B0604030504040204" pitchFamily="34" charset="0"/>
              </a:rPr>
              <a:t>Dövrlər üzrə cəmi qoşulmaların sayı</a:t>
            </a:r>
          </a:p>
          <a:p>
            <a:pPr algn="r" rtl="0">
              <a:spcBef>
                <a:spcPct val="0"/>
              </a:spcBef>
              <a:buFontTx/>
              <a:buNone/>
            </a:pPr>
            <a:endParaRPr lang="az" sz="3100" b="1" dirty="0">
              <a:solidFill>
                <a:schemeClr val="bg1"/>
              </a:solidFill>
              <a:latin typeface="Verdana" panose="020B0604030504040204" pitchFamily="34" charset="0"/>
            </a:endParaRPr>
          </a:p>
        </p:txBody>
      </p:sp>
      <p:sp>
        <p:nvSpPr>
          <p:cNvPr id="5" name="Rectangle 4">
            <a:extLst>
              <a:ext uri="{FF2B5EF4-FFF2-40B4-BE49-F238E27FC236}">
                <a16:creationId xmlns:a16="http://schemas.microsoft.com/office/drawing/2014/main" xmlns="" id="{74CE0073-A6FE-4E04-B574-BBA1E9D47D04}"/>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7" name="Rectangle 4">
            <a:extLst>
              <a:ext uri="{FF2B5EF4-FFF2-40B4-BE49-F238E27FC236}">
                <a16:creationId xmlns:a16="http://schemas.microsoft.com/office/drawing/2014/main" xmlns="" id="{80D9A0A3-5506-4A5D-9D71-ABEC89F6558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Tree>
    <p:extLst>
      <p:ext uri="{BB962C8B-B14F-4D97-AF65-F5344CB8AC3E}">
        <p14:creationId xmlns:p14="http://schemas.microsoft.com/office/powerpoint/2010/main" val="24666392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Reallıq </a:t>
            </a:r>
          </a:p>
        </p:txBody>
      </p:sp>
      <p:sp>
        <p:nvSpPr>
          <p:cNvPr id="11" name="Rectangle 2"/>
          <p:cNvSpPr>
            <a:spLocks noChangeArrowheads="1"/>
          </p:cNvSpPr>
          <p:nvPr/>
        </p:nvSpPr>
        <p:spPr bwMode="auto">
          <a:xfrm>
            <a:off x="588962" y="1205746"/>
            <a:ext cx="8352928"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3500" b="1" i="0" u="none" baseline="0">
                <a:solidFill>
                  <a:srgbClr val="FF0000"/>
                </a:solidFill>
                <a:latin typeface="+mn-lt"/>
                <a:ea typeface="Verdana" panose="020B0604030504040204" pitchFamily="34" charset="0"/>
                <a:cs typeface="Verdana" panose="020B0604030504040204" pitchFamily="34" charset="0"/>
              </a:rPr>
              <a:t>REALLIQ </a:t>
            </a:r>
            <a:r>
              <a:rPr lang="az" sz="2500" b="1" i="0" u="none" baseline="0">
                <a:latin typeface="+mn-lt"/>
                <a:ea typeface="Verdana" panose="020B0604030504040204" pitchFamily="34" charset="0"/>
                <a:cs typeface="Verdana" panose="020B0604030504040204" pitchFamily="34" charset="0"/>
              </a:rPr>
              <a:t>AŞAĞIDAKI KİMİDİR:</a:t>
            </a:r>
            <a:endParaRPr lang="az" sz="2500" b="1" dirty="0">
              <a:latin typeface="+mn-lt"/>
              <a:ea typeface="Verdana" panose="020B0604030504040204" pitchFamily="34" charset="0"/>
              <a:cs typeface="Verdana" panose="020B0604030504040204" pitchFamily="34" charset="0"/>
            </a:endParaRPr>
          </a:p>
          <a:p>
            <a:pPr algn="just" rtl="0" eaLnBrk="1" hangingPunct="1">
              <a:defRPr/>
            </a:pPr>
            <a:endParaRPr lang="az" sz="2500" dirty="0">
              <a:latin typeface="+mn-lt"/>
              <a:ea typeface="Verdana" panose="020B0604030504040204" pitchFamily="34" charset="0"/>
              <a:cs typeface="Verdana" panose="020B0604030504040204" pitchFamily="34" charset="0"/>
            </a:endParaRPr>
          </a:p>
          <a:p>
            <a:pPr marL="571500" indent="-571500" algn="just" rtl="0" eaLnBrk="1" hangingPunct="1">
              <a:buFont typeface="Wingdings" panose="05000000000000000000" pitchFamily="2" charset="2"/>
              <a:buChar char="Ø"/>
              <a:defRPr/>
            </a:pPr>
            <a:r>
              <a:rPr lang="az" sz="2500" b="0" i="0" u="none" baseline="0">
                <a:latin typeface="+mn-lt"/>
                <a:ea typeface="Verdana" panose="020B0604030504040204" pitchFamily="34" charset="0"/>
                <a:cs typeface="Verdana" panose="020B0604030504040204" pitchFamily="34" charset="0"/>
              </a:rPr>
              <a:t>Üzv tərkibindən də göründüyü kimi, Budapeşt konvensiyası qlobal sazişdir. </a:t>
            </a:r>
          </a:p>
          <a:p>
            <a:pPr marL="571500" indent="-571500" algn="just" rtl="0" eaLnBrk="1" hangingPunct="1">
              <a:buFont typeface="Wingdings" panose="05000000000000000000" pitchFamily="2" charset="2"/>
              <a:buChar char="Ø"/>
              <a:defRPr/>
            </a:pPr>
            <a:endParaRPr lang="az" sz="2500" dirty="0">
              <a:latin typeface="+mn-lt"/>
              <a:ea typeface="Verdana" panose="020B0604030504040204" pitchFamily="34" charset="0"/>
              <a:cs typeface="Verdana" panose="020B0604030504040204" pitchFamily="34" charset="0"/>
            </a:endParaRPr>
          </a:p>
          <a:p>
            <a:pPr marL="571500" indent="-571500" algn="just" rtl="0" eaLnBrk="1" hangingPunct="1">
              <a:buFont typeface="Wingdings" panose="05000000000000000000" pitchFamily="2" charset="2"/>
              <a:buChar char="Ø"/>
              <a:defRPr/>
            </a:pPr>
            <a:r>
              <a:rPr lang="az" sz="2500" b="0" i="0" u="none" baseline="0">
                <a:latin typeface="+mn-lt"/>
                <a:ea typeface="Verdana" panose="020B0604030504040204" pitchFamily="34" charset="0"/>
                <a:cs typeface="Verdana" panose="020B0604030504040204" pitchFamily="34" charset="0"/>
              </a:rPr>
              <a:t>Dünya üzrə qoşulanların sayı artmaqdadır. </a:t>
            </a:r>
          </a:p>
          <a:p>
            <a:pPr marL="571500" indent="-571500" algn="just" rtl="0" eaLnBrk="1" hangingPunct="1">
              <a:buFont typeface="Wingdings" panose="05000000000000000000" pitchFamily="2" charset="2"/>
              <a:buChar char="Ø"/>
              <a:defRPr/>
            </a:pPr>
            <a:endParaRPr lang="az" sz="2500" dirty="0">
              <a:latin typeface="+mn-lt"/>
              <a:ea typeface="Verdana" panose="020B0604030504040204" pitchFamily="34" charset="0"/>
              <a:cs typeface="Verdana" panose="020B0604030504040204" pitchFamily="34" charset="0"/>
            </a:endParaRPr>
          </a:p>
          <a:p>
            <a:pPr marL="571500" indent="-571500" algn="just" rtl="0" eaLnBrk="1" hangingPunct="1">
              <a:buFont typeface="Wingdings" panose="05000000000000000000" pitchFamily="2" charset="2"/>
              <a:buChar char="Ø"/>
              <a:defRPr/>
            </a:pPr>
            <a:r>
              <a:rPr lang="az" sz="2500" b="0" i="0" u="none" baseline="0">
                <a:latin typeface="+mn-lt"/>
                <a:ea typeface="Verdana" panose="020B0604030504040204" pitchFamily="34" charset="0"/>
                <a:cs typeface="Verdana" panose="020B0604030504040204" pitchFamily="34" charset="0"/>
              </a:rPr>
              <a:t>Hazırkı şəraitdə hər hansı yeni sazişin Budapeşt konvensiyasına çatması üçün iyirmi beş ildən artıq vaxt tələb olunardı:</a:t>
            </a:r>
          </a:p>
          <a:p>
            <a:pPr marL="1314450" lvl="1" indent="-571500" algn="just" rtl="0" eaLnBrk="1" hangingPunct="1">
              <a:buFont typeface="Arial" panose="020B0604020202020204" pitchFamily="34" charset="0"/>
              <a:buChar char="•"/>
              <a:defRPr/>
            </a:pPr>
            <a:r>
              <a:rPr lang="az" sz="2500" b="0" i="0" u="none" baseline="0">
                <a:latin typeface="+mn-lt"/>
                <a:ea typeface="Verdana" panose="020B0604030504040204" pitchFamily="34" charset="0"/>
                <a:cs typeface="Verdana" panose="020B0604030504040204" pitchFamily="34" charset="0"/>
              </a:rPr>
              <a:t>BK üzərində iş 1996-cı ildə başlamış və onun hazırki mərhələyə çatması üçün 24 il lazım olmuşdur</a:t>
            </a:r>
          </a:p>
          <a:p>
            <a:pPr marL="1314450" lvl="1" indent="-571500" algn="just" rtl="0" eaLnBrk="1" hangingPunct="1">
              <a:buFont typeface="Arial" panose="020B0604020202020204" pitchFamily="34" charset="0"/>
              <a:buChar char="•"/>
              <a:defRPr/>
            </a:pPr>
            <a:r>
              <a:rPr lang="az" sz="2500" b="0" i="0" u="none" baseline="0">
                <a:latin typeface="+mn-lt"/>
                <a:ea typeface="Verdana" panose="020B0604030504040204" pitchFamily="34" charset="0"/>
                <a:cs typeface="Verdana" panose="020B0604030504040204" pitchFamily="34" charset="0"/>
              </a:rPr>
              <a:t>Fikirayrılıqları</a:t>
            </a:r>
          </a:p>
        </p:txBody>
      </p:sp>
    </p:spTree>
    <p:extLst>
      <p:ext uri="{BB962C8B-B14F-4D97-AF65-F5344CB8AC3E}">
        <p14:creationId xmlns:p14="http://schemas.microsoft.com/office/powerpoint/2010/main" val="14772202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9A5032-5BD8-4AA3-99F0-476BA7DC21F8}"/>
              </a:ext>
            </a:extLst>
          </p:cNvPr>
          <p:cNvSpPr>
            <a:spLocks noGrp="1"/>
          </p:cNvSpPr>
          <p:nvPr>
            <p:ph type="title"/>
          </p:nvPr>
        </p:nvSpPr>
        <p:spPr/>
        <p:txBody>
          <a:bodyPr/>
          <a:lstStyle/>
          <a:p>
            <a:endParaRPr lang="az"/>
          </a:p>
        </p:txBody>
      </p:sp>
      <p:sp>
        <p:nvSpPr>
          <p:cNvPr id="3" name="Text Placeholder 2">
            <a:extLst>
              <a:ext uri="{FF2B5EF4-FFF2-40B4-BE49-F238E27FC236}">
                <a16:creationId xmlns:a16="http://schemas.microsoft.com/office/drawing/2014/main" xmlns="" id="{7996FEB4-35B3-49E3-BD57-43E4114A76DC}"/>
              </a:ext>
            </a:extLst>
          </p:cNvPr>
          <p:cNvSpPr>
            <a:spLocks noGrp="1"/>
          </p:cNvSpPr>
          <p:nvPr>
            <p:ph type="body" idx="1"/>
          </p:nvPr>
        </p:nvSpPr>
        <p:spPr/>
        <p:txBody>
          <a:bodyPr/>
          <a:lstStyle/>
          <a:p>
            <a:endParaRPr lang="az"/>
          </a:p>
        </p:txBody>
      </p:sp>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722313" y="875388"/>
            <a:ext cx="756559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4200" b="1" i="0" u="none" baseline="0" dirty="0">
                <a:solidFill>
                  <a:srgbClr val="FF0000"/>
                </a:solidFill>
                <a:latin typeface="+mn-lt"/>
                <a:ea typeface="Verdana" panose="020B0604030504040204" pitchFamily="34" charset="0"/>
                <a:cs typeface="Verdana" panose="020B0604030504040204" pitchFamily="34" charset="0"/>
              </a:rPr>
              <a:t>MİF:</a:t>
            </a:r>
          </a:p>
          <a:p>
            <a:pPr algn="ctr" rtl="0">
              <a:defRPr/>
            </a:pPr>
            <a:r>
              <a:rPr lang="az" sz="4200" b="0" i="0" u="none" baseline="0" dirty="0">
                <a:latin typeface="+mn-lt"/>
                <a:ea typeface="Verdana" panose="020B0604030504040204" pitchFamily="34" charset="0"/>
                <a:cs typeface="Verdana" panose="020B0604030504040204" pitchFamily="34" charset="0"/>
              </a:rPr>
              <a:t>Budapeşt konvensiyası</a:t>
            </a:r>
            <a:r>
              <a:rPr lang="az" sz="4200" b="1" i="0" u="none" baseline="0" dirty="0">
                <a:latin typeface="+mn-lt"/>
                <a:ea typeface="Verdana" panose="020B0604030504040204" pitchFamily="34" charset="0"/>
                <a:cs typeface="Verdana" panose="020B0604030504040204" pitchFamily="34" charset="0"/>
              </a:rPr>
              <a:t> </a:t>
            </a:r>
            <a:r>
              <a:rPr lang="az" sz="4200" b="1" i="0" u="none" baseline="0" dirty="0">
                <a:latin typeface="Verdana" panose="020B0604030504040204" pitchFamily="34" charset="0"/>
                <a:ea typeface="Verdana" panose="020B0604030504040204" pitchFamily="34" charset="0"/>
                <a:cs typeface="Verdana" panose="020B0604030504040204" pitchFamily="34" charset="0"/>
              </a:rPr>
              <a:t>köhnəlib </a:t>
            </a:r>
            <a:endParaRPr lang="az" sz="42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Mif </a:t>
            </a:r>
          </a:p>
        </p:txBody>
      </p:sp>
      <p:pic>
        <p:nvPicPr>
          <p:cNvPr id="4" name="Picture 2" descr="Image result for evolution of technology">
            <a:extLst>
              <a:ext uri="{FF2B5EF4-FFF2-40B4-BE49-F238E27FC236}">
                <a16:creationId xmlns:a16="http://schemas.microsoft.com/office/drawing/2014/main" xmlns="" id="{4BDCF68D-0CB9-438A-AEB4-33011F5C8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74" y="2701445"/>
            <a:ext cx="8813851" cy="380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979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sp>
        <p:nvSpPr>
          <p:cNvPr id="11" name="Rectangle 2"/>
          <p:cNvSpPr>
            <a:spLocks noChangeArrowheads="1"/>
          </p:cNvSpPr>
          <p:nvPr/>
        </p:nvSpPr>
        <p:spPr bwMode="auto">
          <a:xfrm>
            <a:off x="395536" y="1266869"/>
            <a:ext cx="8352928" cy="543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z" sz="3500" b="1" i="0" u="none" strike="noStrike" kern="1200" cap="none" spc="0" normalizeH="0" baseline="0">
                <a:ln>
                  <a:noFill/>
                </a:ln>
                <a:solidFill>
                  <a:srgbClr val="FF0000"/>
                </a:solidFill>
                <a:effectLst/>
                <a:uLnTx/>
                <a:uFillTx/>
                <a:latin typeface="+mn-lt"/>
                <a:ea typeface="Verdana" panose="020B0604030504040204" pitchFamily="34" charset="0"/>
                <a:cs typeface="Verdana" panose="020B0604030504040204" pitchFamily="34" charset="0"/>
              </a:rPr>
              <a:t>REALLIQ </a:t>
            </a:r>
            <a:r>
              <a:rPr kumimoji="0" lang="az" sz="35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AŞAĞIDAKI KİMİDİR</a:t>
            </a:r>
            <a:r>
              <a:rPr kumimoji="0" lang="az" sz="3500" b="1" i="0" u="none" strike="noStrike" kern="1200" cap="none" spc="0" normalizeH="0" baseline="0">
                <a:ln>
                  <a:noFill/>
                </a:ln>
                <a:effectLst/>
                <a:uLnTx/>
                <a:uFillTx/>
                <a:latin typeface="+mn-lt"/>
                <a:ea typeface="Verdana" panose="020B0604030504040204" pitchFamily="34" charset="0"/>
                <a:cs typeface="Verdana" panose="020B0604030504040204" pitchFamily="34" charset="0"/>
              </a:rPr>
              <a:t>:</a:t>
            </a:r>
            <a:endParaRPr kumimoji="0" lang="az" sz="2500" b="1"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algn="l" rtl="0" eaLnBrk="1" hangingPunct="1">
              <a:defRPr/>
            </a:pPr>
            <a:endParaRPr lang="az" sz="2400" dirty="0">
              <a:latin typeface="Verdana" panose="020B0604030504040204" pitchFamily="34" charset="0"/>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Layihəsi 2001-ci ildə hazırlanıb </a:t>
            </a:r>
          </a:p>
          <a:p>
            <a:pPr marL="571500" indent="-571500" algn="l" rtl="0" eaLnBrk="1" hangingPunct="1">
              <a:buFont typeface="Arial" panose="020B0604020202020204" pitchFamily="34" charset="0"/>
              <a:buChar char="•"/>
              <a:defRPr/>
            </a:pPr>
            <a:endParaRPr lang="az" sz="2400"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Əlavə protokollar </a:t>
            </a:r>
          </a:p>
          <a:p>
            <a:pPr marL="571500" indent="-571500" algn="l" rtl="0" eaLnBrk="1" hangingPunct="1">
              <a:buFont typeface="Arial" panose="020B0604020202020204" pitchFamily="34" charset="0"/>
              <a:buChar char="•"/>
              <a:defRPr/>
            </a:pPr>
            <a:endParaRPr lang="az" sz="2400"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Tövsiyə sənədləri</a:t>
            </a:r>
          </a:p>
          <a:p>
            <a:pPr algn="l" rtl="0" eaLnBrk="1" hangingPunct="1">
              <a:defRPr/>
            </a:pPr>
            <a:endParaRPr lang="az" sz="2400"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Başqa sazişlər (Ərəb Dövlətləri Liqasının konvensiyası, Afrika İttifaqı konvensiyası) və ölkədaxili qanunlar üçün baza olaraq istifadə edilməyə davam edir</a:t>
            </a:r>
            <a:endParaRPr lang="az" sz="2400"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Ölkələr hələ də ratifikasiya etməzdilər</a:t>
            </a:r>
          </a:p>
          <a:p>
            <a:pPr marL="571500" indent="-571500" algn="l" rtl="0" eaLnBrk="1" hangingPunct="1">
              <a:buFont typeface="Arial" panose="020B0604020202020204" pitchFamily="34" charset="0"/>
              <a:buChar char="•"/>
              <a:defRPr/>
            </a:pPr>
            <a:endParaRPr lang="az" dirty="0">
              <a:latin typeface="Verdana" panose="020B0604030504040204" pitchFamily="34" charset="0"/>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endParaRPr lang="az"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62849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sp>
        <p:nvSpPr>
          <p:cNvPr id="11" name="Rectangle 2"/>
          <p:cNvSpPr>
            <a:spLocks noChangeArrowheads="1"/>
          </p:cNvSpPr>
          <p:nvPr/>
        </p:nvSpPr>
        <p:spPr bwMode="auto">
          <a:xfrm>
            <a:off x="467544" y="1268760"/>
            <a:ext cx="835292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z" sz="3500" b="1" i="0" u="none" strike="noStrike" kern="1200" cap="none" spc="0" normalizeH="0" baseline="0">
                <a:ln>
                  <a:noFill/>
                </a:ln>
                <a:solidFill>
                  <a:srgbClr val="FF0000"/>
                </a:solidFill>
                <a:effectLst/>
                <a:uLnTx/>
                <a:uFillTx/>
                <a:latin typeface="+mn-lt"/>
                <a:ea typeface="Verdana" panose="020B0604030504040204" pitchFamily="34" charset="0"/>
                <a:cs typeface="Verdana" panose="020B0604030504040204" pitchFamily="34" charset="0"/>
              </a:rPr>
              <a:t>REALLIQ </a:t>
            </a:r>
            <a:r>
              <a:rPr kumimoji="0" lang="az" sz="35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AŞAĞIDAKI KİMİDİR</a:t>
            </a:r>
            <a:r>
              <a:rPr kumimoji="0" lang="az" sz="3500" b="1" i="0" u="none" strike="noStrike" kern="1200" cap="none" spc="0" normalizeH="0" baseline="0">
                <a:ln>
                  <a:noFill/>
                </a:ln>
                <a:effectLst/>
                <a:uLnTx/>
                <a:uFillTx/>
                <a:latin typeface="+mn-lt"/>
                <a:ea typeface="Verdana" panose="020B0604030504040204" pitchFamily="34" charset="0"/>
                <a:cs typeface="Verdana" panose="020B0604030504040204" pitchFamily="34" charset="0"/>
              </a:rPr>
              <a:t>:</a:t>
            </a:r>
            <a:endParaRPr kumimoji="0" lang="az" sz="2500" b="1"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Çoxsaylı inkişaf etmiş ölkələr kibercinayətkarlıq haqqında köhnə, lakin effektiv qanunvericiliyə malikdirlər </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ABŞ – 1986 </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BK – 1990</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Avstraliya – 2001</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Fransa – 2004 </a:t>
            </a:r>
          </a:p>
          <a:p>
            <a:pPr marL="571500" indent="-571500" algn="l"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Uzunömürlülüyün sirri mətnin texnoloji baxımdan neytral olmasındadır - </a:t>
            </a:r>
            <a:r>
              <a:rPr lang="az" sz="2400" b="0" i="0" u="none" baseline="0">
                <a:latin typeface="+mn-lt"/>
                <a:ea typeface="Verdana" panose="020B0604030504040204" pitchFamily="34" charset="0"/>
                <a:cs typeface="Verdana" panose="020B0604030504040204" pitchFamily="34" charset="0"/>
              </a:rPr>
              <a:t>bu, yeni cinayət və texnologiyalara problemsiz uyğunlaşmaya imkan yaradır</a:t>
            </a:r>
            <a:endParaRPr lang="az" dirty="0">
              <a:latin typeface="+mn-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247148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395536" y="1231904"/>
            <a:ext cx="8208912"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3900" b="1" i="0" u="none" baseline="0">
                <a:solidFill>
                  <a:srgbClr val="FF0000"/>
                </a:solidFill>
                <a:latin typeface="+mn-lt"/>
                <a:ea typeface="Verdana" panose="020B0604030504040204" pitchFamily="34" charset="0"/>
                <a:cs typeface="Verdana" panose="020B0604030504040204" pitchFamily="34" charset="0"/>
              </a:rPr>
              <a:t>MİF: </a:t>
            </a:r>
          </a:p>
          <a:p>
            <a:pPr algn="l" rtl="0" eaLnBrk="1" hangingPunct="1">
              <a:defRPr/>
            </a:pPr>
            <a:r>
              <a:rPr lang="az" sz="3600" b="0" i="0" u="none" baseline="0">
                <a:latin typeface="+mn-lt"/>
                <a:ea typeface="Verdana" panose="020B0604030504040204" pitchFamily="34" charset="0"/>
                <a:cs typeface="Verdana" panose="020B0604030504040204" pitchFamily="34" charset="0"/>
              </a:rPr>
              <a:t>Budapeşt Konvensiyasının layihəsi </a:t>
            </a:r>
            <a:r>
              <a:rPr lang="az" sz="3600" b="1" i="0" u="none" baseline="0">
                <a:latin typeface="+mn-lt"/>
                <a:ea typeface="Verdana" panose="020B0604030504040204" pitchFamily="34" charset="0"/>
                <a:cs typeface="Verdana" panose="020B0604030504040204" pitchFamily="34" charset="0"/>
              </a:rPr>
              <a:t>azsaylı ölkələr qrupu </a:t>
            </a:r>
            <a:r>
              <a:rPr lang="az" sz="3600" b="0" i="0" u="none" baseline="0">
                <a:latin typeface="+mn-lt"/>
                <a:ea typeface="Verdana" panose="020B0604030504040204" pitchFamily="34" charset="0"/>
                <a:cs typeface="Verdana" panose="020B0604030504040204" pitchFamily="34" charset="0"/>
              </a:rPr>
              <a:t>tərəfindən hazırlanıb.</a:t>
            </a:r>
            <a:r>
              <a:rPr lang="az" sz="3600" b="1" i="0" u="none" baseline="0">
                <a:latin typeface="+mn-lt"/>
                <a:ea typeface="Verdana" panose="020B0604030504040204" pitchFamily="34" charset="0"/>
                <a:cs typeface="Verdana" panose="020B0604030504040204" pitchFamily="34" charset="0"/>
              </a:rPr>
              <a:t> </a:t>
            </a:r>
          </a:p>
          <a:p>
            <a:pPr algn="ctr" rtl="0" eaLnBrk="1" hangingPunct="1">
              <a:defRPr/>
            </a:pPr>
            <a:endParaRPr lang="az" sz="3900" b="1" dirty="0">
              <a:latin typeface="Verdana" panose="020B0604030504040204" pitchFamily="34" charset="0"/>
              <a:ea typeface="Verdana" panose="020B0604030504040204" pitchFamily="34" charset="0"/>
              <a:cs typeface="Verdana" panose="020B0604030504040204" pitchFamily="34" charset="0"/>
            </a:endParaRPr>
          </a:p>
          <a:p>
            <a:pPr algn="ctr" rtl="0" eaLnBrk="1" hangingPunct="1">
              <a:defRPr/>
            </a:pPr>
            <a:endParaRPr lang="az" sz="3900" b="1" dirty="0">
              <a:latin typeface="Verdana" panose="020B0604030504040204" pitchFamily="34" charset="0"/>
              <a:ea typeface="Verdana" panose="020B0604030504040204" pitchFamily="34" charset="0"/>
              <a:cs typeface="Verdana" panose="020B0604030504040204" pitchFamily="34" charset="0"/>
            </a:endParaRPr>
          </a:p>
          <a:p>
            <a:pPr algn="ctr" rtl="0" eaLnBrk="1" hangingPunct="1">
              <a:defRPr/>
            </a:pPr>
            <a:r>
              <a:rPr lang="az" sz="2500" b="1" i="0" u="none" baseline="0">
                <a:latin typeface="+mn-lt"/>
                <a:ea typeface="Verdana" panose="020B0604030504040204" pitchFamily="34" charset="0"/>
                <a:cs typeface="Verdana" panose="020B0604030504040204" pitchFamily="34" charset="0"/>
              </a:rPr>
              <a:t>“Ölkəm danışıqların aparılması və layihənin hazırlanması prosesinin bir hissəsi olmayıb –nəyə görə iştirakçı tərəf olmalıdır?”</a:t>
            </a:r>
            <a:endParaRPr lang="az" sz="25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Mif </a:t>
            </a:r>
          </a:p>
        </p:txBody>
      </p:sp>
      <p:pic>
        <p:nvPicPr>
          <p:cNvPr id="6" name="Picture 6" descr="Image result for treaty writing">
            <a:extLst>
              <a:ext uri="{FF2B5EF4-FFF2-40B4-BE49-F238E27FC236}">
                <a16:creationId xmlns:a16="http://schemas.microsoft.com/office/drawing/2014/main" xmlns="" id="{21E5C267-DC10-4138-8E75-B031916173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0624" y="2584329"/>
            <a:ext cx="1479626" cy="147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8961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Reallıq </a:t>
            </a:r>
          </a:p>
        </p:txBody>
      </p:sp>
      <p:sp>
        <p:nvSpPr>
          <p:cNvPr id="11" name="Rectangle 2"/>
          <p:cNvSpPr>
            <a:spLocks noChangeArrowheads="1"/>
          </p:cNvSpPr>
          <p:nvPr/>
        </p:nvSpPr>
        <p:spPr bwMode="auto">
          <a:xfrm>
            <a:off x="467544" y="1083796"/>
            <a:ext cx="8352928"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kumimoji="0" lang="az" sz="2250" b="1" i="0" u="none" strike="noStrike" kern="1200" cap="none" spc="0" normalizeH="0" baseline="0" dirty="0">
                <a:ln>
                  <a:noFill/>
                </a:ln>
                <a:solidFill>
                  <a:srgbClr val="FF0000"/>
                </a:solidFill>
                <a:effectLst/>
                <a:uLnTx/>
                <a:uFillTx/>
              </a:rPr>
              <a:t>REALLIQ </a:t>
            </a:r>
            <a:r>
              <a:rPr kumimoji="0" lang="az" sz="2250" b="1" i="0" u="none" strike="noStrike" kern="1200" cap="none" spc="0" normalizeH="0" baseline="0" dirty="0">
                <a:ln>
                  <a:noFill/>
                </a:ln>
                <a:solidFill>
                  <a:prstClr val="black"/>
                </a:solidFill>
                <a:effectLst/>
                <a:uLnTx/>
                <a:uFillTx/>
              </a:rPr>
              <a:t>AŞAĞIDAKI KİMİDİR:</a:t>
            </a:r>
            <a:endParaRPr lang="az" sz="2250" dirty="0">
              <a:latin typeface="Verdana" panose="020B0604030504040204" pitchFamily="34" charset="0"/>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endParaRPr lang="az" sz="2250" dirty="0">
              <a:latin typeface="Verdana" panose="020B0604030504040204" pitchFamily="34" charset="0"/>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250" b="0" i="0" u="none" baseline="0" dirty="0">
                <a:latin typeface="+mn-lt"/>
                <a:ea typeface="Verdana" panose="020B0604030504040204" pitchFamily="34" charset="0"/>
                <a:cs typeface="Verdana" panose="020B0604030504040204" pitchFamily="34" charset="0"/>
              </a:rPr>
              <a:t>2001-ci ildə çox sayda ölkə kibercinayətkarlığı prioritet hesab etmirdi</a:t>
            </a:r>
          </a:p>
          <a:p>
            <a:pPr marL="571500" indent="-571500" algn="just" rtl="0" eaLnBrk="1" hangingPunct="1">
              <a:buFont typeface="Arial" panose="020B0604020202020204" pitchFamily="34" charset="0"/>
              <a:buChar char="•"/>
              <a:defRPr/>
            </a:pPr>
            <a:endParaRPr lang="az" sz="225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250" b="0" i="0" u="none" baseline="0" dirty="0">
                <a:latin typeface="+mn-lt"/>
                <a:ea typeface="Verdana" panose="020B0604030504040204" pitchFamily="34" charset="0"/>
                <a:cs typeface="Verdana" panose="020B0604030504040204" pitchFamily="34" charset="0"/>
              </a:rPr>
              <a:t>Sazişlər siyasətlər, qərəzli önhökmlər və ya başqalarının strateji maraqları çərçivəsində deyil, öz keyfiyyətlərinə, faydalılığına və </a:t>
            </a:r>
            <a:r>
              <a:rPr lang="az" sz="2250" b="1" i="0" u="none" baseline="0" dirty="0">
                <a:solidFill>
                  <a:srgbClr val="FF0000"/>
                </a:solidFill>
                <a:latin typeface="+mn-lt"/>
                <a:ea typeface="Verdana" panose="020B0604030504040204" pitchFamily="34" charset="0"/>
                <a:cs typeface="Verdana" panose="020B0604030504040204" pitchFamily="34" charset="0"/>
              </a:rPr>
              <a:t>milli maraqlara</a:t>
            </a:r>
            <a:r>
              <a:rPr lang="az" sz="2250" b="1" i="0" u="none" baseline="0" dirty="0">
                <a:latin typeface="+mn-lt"/>
                <a:ea typeface="Verdana" panose="020B0604030504040204" pitchFamily="34" charset="0"/>
                <a:cs typeface="Verdana" panose="020B0604030504040204" pitchFamily="34" charset="0"/>
              </a:rPr>
              <a:t> </a:t>
            </a:r>
            <a:r>
              <a:rPr lang="az" sz="2250" b="0" i="0" u="none" baseline="0" dirty="0">
                <a:latin typeface="+mn-lt"/>
                <a:ea typeface="Verdana" panose="020B0604030504040204" pitchFamily="34" charset="0"/>
                <a:cs typeface="Verdana" panose="020B0604030504040204" pitchFamily="34" charset="0"/>
              </a:rPr>
              <a:t>necə xidmət etdiklərinə əsasən qiymətləndirilməlidir </a:t>
            </a:r>
          </a:p>
          <a:p>
            <a:pPr marL="571500" indent="-571500" algn="just" rtl="0" eaLnBrk="1" hangingPunct="1">
              <a:buFont typeface="Arial" panose="020B0604020202020204" pitchFamily="34" charset="0"/>
              <a:buChar char="•"/>
              <a:defRPr/>
            </a:pPr>
            <a:endParaRPr lang="az" sz="225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250" b="0" i="0" u="none" baseline="0" dirty="0">
                <a:latin typeface="+mn-lt"/>
                <a:ea typeface="Verdana" panose="020B0604030504040204" pitchFamily="34" charset="0"/>
                <a:cs typeface="Verdana" panose="020B0604030504040204" pitchFamily="34" charset="0"/>
              </a:rPr>
              <a:t>Sazişlər </a:t>
            </a:r>
            <a:r>
              <a:rPr lang="az" sz="2250" b="1" i="0" u="none" baseline="0" dirty="0">
                <a:solidFill>
                  <a:srgbClr val="FF0000"/>
                </a:solidFill>
                <a:latin typeface="+mn-lt"/>
                <a:ea typeface="Verdana" panose="020B0604030504040204" pitchFamily="34" charset="0"/>
                <a:cs typeface="Verdana" panose="020B0604030504040204" pitchFamily="34" charset="0"/>
              </a:rPr>
              <a:t>milli maraqlarımıza</a:t>
            </a:r>
            <a:r>
              <a:rPr lang="az" sz="2250" b="0" i="0" u="none" baseline="0" dirty="0">
                <a:latin typeface="+mn-lt"/>
                <a:ea typeface="Verdana" panose="020B0604030504040204" pitchFamily="34" charset="0"/>
                <a:cs typeface="Verdana" panose="020B0604030504040204" pitchFamily="34" charset="0"/>
              </a:rPr>
              <a:t>xidmət edirsə, danışıqları kimlərin apardığının fərqi yoxdur</a:t>
            </a:r>
          </a:p>
          <a:p>
            <a:pPr marL="571500" indent="-571500" algn="just" rtl="0" eaLnBrk="1" hangingPunct="1">
              <a:buFont typeface="Arial" panose="020B0604020202020204" pitchFamily="34" charset="0"/>
              <a:buChar char="•"/>
              <a:defRPr/>
            </a:pPr>
            <a:endParaRPr lang="az" sz="225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250" b="0" i="0" u="none" baseline="0" dirty="0">
                <a:latin typeface="+mn-lt"/>
                <a:ea typeface="Verdana" panose="020B0604030504040204" pitchFamily="34" charset="0"/>
                <a:cs typeface="Verdana" panose="020B0604030504040204" pitchFamily="34" charset="0"/>
              </a:rPr>
              <a:t>İnternet istifadəçilərinin üzləşdiyi təhdidlər, kibercinayətkarlığın araşdırılması və təqibi üçün nəzərdə tutulan texniki və hüquqi alətlər bütün ölkələrdə bənzərlik təşkil edir.</a:t>
            </a:r>
          </a:p>
        </p:txBody>
      </p:sp>
    </p:spTree>
    <p:extLst>
      <p:ext uri="{BB962C8B-B14F-4D97-AF65-F5344CB8AC3E}">
        <p14:creationId xmlns:p14="http://schemas.microsoft.com/office/powerpoint/2010/main" val="38490129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Reallıq </a:t>
            </a:r>
          </a:p>
        </p:txBody>
      </p:sp>
      <p:sp>
        <p:nvSpPr>
          <p:cNvPr id="11" name="Rectangle 2"/>
          <p:cNvSpPr>
            <a:spLocks noChangeArrowheads="1"/>
          </p:cNvSpPr>
          <p:nvPr/>
        </p:nvSpPr>
        <p:spPr bwMode="auto">
          <a:xfrm>
            <a:off x="408329" y="1952649"/>
            <a:ext cx="801579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endParaRPr lang="az" sz="2000" dirty="0" smtClean="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000" b="0" i="0" u="none" baseline="0" dirty="0">
                <a:latin typeface="+mn-lt"/>
                <a:ea typeface="Verdana" panose="020B0604030504040204" pitchFamily="34" charset="0"/>
                <a:cs typeface="Verdana" panose="020B0604030504040204" pitchFamily="34" charset="0"/>
              </a:rPr>
              <a:t>Texniki məsələlərə aid olan, layihəsini müəyyən ölkələrin  hazırladığı, çoxsaylı başqa sazişlərə də sonradan başqa ölkələr qoşulublar.</a:t>
            </a:r>
          </a:p>
          <a:p>
            <a:pPr algn="just" rtl="0" eaLnBrk="1" hangingPunct="1">
              <a:defRPr/>
            </a:pPr>
            <a:endParaRPr lang="az" sz="20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000" b="0" i="0" u="none" baseline="0" dirty="0">
                <a:latin typeface="+mn-lt"/>
                <a:ea typeface="Verdana" panose="020B0604030504040204" pitchFamily="34" charset="0"/>
                <a:cs typeface="Verdana" panose="020B0604030504040204" pitchFamily="34" charset="0"/>
              </a:rPr>
              <a:t>Layihəsi seçmə ölkələr tərəfindən hazırlanmış və hazırda qlobal miqyas qazanmış sazişlərə nümunələr:</a:t>
            </a:r>
          </a:p>
          <a:p>
            <a:pPr algn="just" rtl="0" eaLnBrk="1" hangingPunct="1">
              <a:defRPr/>
            </a:pPr>
            <a:endParaRPr lang="az" sz="2000" dirty="0">
              <a:latin typeface="+mn-lt"/>
              <a:ea typeface="Verdana" panose="020B0604030504040204" pitchFamily="34" charset="0"/>
              <a:cs typeface="Verdana" panose="020B0604030504040204" pitchFamily="34" charset="0"/>
            </a:endParaRPr>
          </a:p>
          <a:p>
            <a:pPr marL="1314450" lvl="1" indent="-571500" algn="just" rtl="0" eaLnBrk="1" hangingPunct="1">
              <a:buFont typeface="Arial" panose="020B0604020202020204" pitchFamily="34" charset="0"/>
              <a:buChar char="•"/>
              <a:defRPr/>
            </a:pPr>
            <a:r>
              <a:rPr lang="az" sz="2000" b="0" i="0" u="none" baseline="0" dirty="0">
                <a:latin typeface="+mn-lt"/>
                <a:ea typeface="Verdana" panose="020B0604030504040204" pitchFamily="34" charset="0"/>
                <a:cs typeface="Verdana" panose="020B0604030504040204" pitchFamily="34" charset="0"/>
              </a:rPr>
              <a:t>1924-cü il Haaqa qaydaları və Dəniz yüklərinin daşınması haqqında 1968-cı il tarixli Haaqa-Visbi qaydaları </a:t>
            </a:r>
          </a:p>
          <a:p>
            <a:pPr marL="1314450" lvl="1" indent="-571500" algn="just" rtl="0" eaLnBrk="1" hangingPunct="1">
              <a:buFont typeface="Arial" panose="020B0604020202020204" pitchFamily="34" charset="0"/>
              <a:buChar char="•"/>
              <a:defRPr/>
            </a:pPr>
            <a:r>
              <a:rPr lang="az" sz="2000" b="0" i="0" u="none" baseline="0" dirty="0">
                <a:latin typeface="+mn-lt"/>
                <a:ea typeface="Verdana" panose="020B0604030504040204" pitchFamily="34" charset="0"/>
                <a:cs typeface="Verdana" panose="020B0604030504040204" pitchFamily="34" charset="0"/>
              </a:rPr>
              <a:t>Beynəlxalq Hava Naviqasiyası Komissiyasını təsis edən 1919-cu il tarixli Paris Konvensiyası</a:t>
            </a:r>
          </a:p>
          <a:p>
            <a:pPr marL="1314450" lvl="1" indent="-571500" algn="just" rtl="0" eaLnBrk="1" hangingPunct="1">
              <a:buFont typeface="Arial" panose="020B0604020202020204" pitchFamily="34" charset="0"/>
              <a:buChar char="•"/>
              <a:defRPr/>
            </a:pPr>
            <a:r>
              <a:rPr lang="az" sz="2000" b="0" i="0" u="none" baseline="0" dirty="0">
                <a:latin typeface="+mn-lt"/>
                <a:ea typeface="Verdana" panose="020B0604030504040204" pitchFamily="34" charset="0"/>
                <a:cs typeface="Verdana" panose="020B0604030504040204" pitchFamily="34" charset="0"/>
              </a:rPr>
              <a:t>Beynəlxalq mülki aviasiya vergisi haqqında Çikaqo Konvensiyası </a:t>
            </a:r>
          </a:p>
          <a:p>
            <a:pPr marL="1314450" lvl="1" indent="-571500" algn="just" rtl="0" eaLnBrk="1" hangingPunct="1">
              <a:buFont typeface="Arial" panose="020B0604020202020204" pitchFamily="34" charset="0"/>
              <a:buChar char="•"/>
              <a:defRPr/>
            </a:pPr>
            <a:r>
              <a:rPr lang="az" sz="2000" b="0" i="0" u="none" baseline="0" dirty="0">
                <a:latin typeface="+mn-lt"/>
                <a:ea typeface="Verdana" panose="020B0604030504040204" pitchFamily="34" charset="0"/>
                <a:cs typeface="Verdana" panose="020B0604030504040204" pitchFamily="34" charset="0"/>
              </a:rPr>
              <a:t>Vergi məsələlərində qarşılıqlı inzibati yardın haqqında konvensiya</a:t>
            </a:r>
          </a:p>
        </p:txBody>
      </p:sp>
      <p:sp>
        <p:nvSpPr>
          <p:cNvPr id="4" name="TextBox 3">
            <a:extLst>
              <a:ext uri="{FF2B5EF4-FFF2-40B4-BE49-F238E27FC236}">
                <a16:creationId xmlns:a16="http://schemas.microsoft.com/office/drawing/2014/main" xmlns="" id="{C7028FC3-C01E-4776-8906-0A14C8241D7E}"/>
              </a:ext>
            </a:extLst>
          </p:cNvPr>
          <p:cNvSpPr txBox="1"/>
          <p:nvPr/>
        </p:nvSpPr>
        <p:spPr>
          <a:xfrm>
            <a:off x="2116864" y="1309942"/>
            <a:ext cx="5326352" cy="584775"/>
          </a:xfrm>
          <a:prstGeom prst="rect">
            <a:avLst/>
          </a:prstGeom>
          <a:noFill/>
        </p:spPr>
        <p:txBody>
          <a:bodyPr wrap="square">
            <a:spAutoFit/>
          </a:bodyPr>
          <a:lstStyle/>
          <a:p>
            <a:pPr algn="l" rtl="0" eaLnBrk="1" hangingPunct="1">
              <a:defRPr/>
            </a:pPr>
            <a:r>
              <a:rPr lang="az" sz="3200" b="1" i="0" u="none" baseline="0">
                <a:solidFill>
                  <a:srgbClr val="FF0000"/>
                </a:solidFill>
                <a:ea typeface="Verdana" panose="020B0604030504040204" pitchFamily="34" charset="0"/>
                <a:cs typeface="Verdana" panose="020B0604030504040204" pitchFamily="34" charset="0"/>
              </a:rPr>
              <a:t>REALLIQ </a:t>
            </a:r>
            <a:r>
              <a:rPr lang="az" sz="3200" b="1" i="0" u="none" baseline="0">
                <a:ea typeface="Verdana" panose="020B0604030504040204" pitchFamily="34" charset="0"/>
                <a:cs typeface="Verdana" panose="020B0604030504040204" pitchFamily="34" charset="0"/>
              </a:rPr>
              <a:t>AŞAĞIDAKI KİMİDİR:</a:t>
            </a:r>
            <a:endParaRPr lang="az" sz="32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783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5</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smtClean="0"/>
          </a:p>
          <a:p>
            <a:pPr algn="r" rtl="0"/>
            <a:r>
              <a:rPr lang="az" sz="2700" b="0" i="0" u="none" baseline="0">
                <a:latin typeface="Verdana" panose="020B0604030504040204" pitchFamily="34" charset="0"/>
                <a:ea typeface="Verdana" panose="020B0604030504040204" pitchFamily="34" charset="0"/>
              </a:rPr>
              <a:t>Bölmə 1</a:t>
            </a:r>
            <a:endParaRPr lang="az" sz="2700" dirty="0">
              <a:latin typeface="Verdana" panose="020B0604030504040204" pitchFamily="34" charset="0"/>
              <a:ea typeface="Verdana" panose="020B0604030504040204" pitchFamily="34" charset="0"/>
            </a:endParaRPr>
          </a:p>
          <a:p>
            <a:endParaRPr lang="az" dirty="0"/>
          </a:p>
        </p:txBody>
      </p:sp>
      <p:sp>
        <p:nvSpPr>
          <p:cNvPr id="8" name="Text Placeholder 2">
            <a:extLst>
              <a:ext uri="{FF2B5EF4-FFF2-40B4-BE49-F238E27FC236}">
                <a16:creationId xmlns:a16="http://schemas.microsoft.com/office/drawing/2014/main" xmlns="" id="{E380FE40-902C-48A0-8E4E-962AA387FB67}"/>
              </a:ext>
            </a:extLst>
          </p:cNvPr>
          <p:cNvSpPr txBox="1">
            <a:spLocks/>
          </p:cNvSpPr>
          <p:nvPr/>
        </p:nvSpPr>
        <p:spPr bwMode="auto">
          <a:xfrm>
            <a:off x="722313" y="2906713"/>
            <a:ext cx="77724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1pPr>
            <a:lvl2pPr marL="457200" indent="0" algn="l" rtl="0" eaLnBrk="0" fontAlgn="base" hangingPunct="0">
              <a:spcBef>
                <a:spcPct val="20000"/>
              </a:spcBef>
              <a:spcAft>
                <a:spcPct val="0"/>
              </a:spcAft>
              <a:buFont typeface="Arial" panose="020B0604020202020204" pitchFamily="34" charset="0"/>
              <a:buNone/>
              <a:defRPr sz="1800" kern="1200">
                <a:solidFill>
                  <a:schemeClr val="tx1">
                    <a:tint val="75000"/>
                  </a:schemeClr>
                </a:solidFill>
                <a:latin typeface="+mn-lt"/>
                <a:ea typeface="MS PGothic" pitchFamily="34" charset="-128"/>
                <a:cs typeface="MS PGothic" charset="0"/>
              </a:defRPr>
            </a:lvl2pPr>
            <a:lvl3pPr marL="914400" indent="0" algn="l"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n-lt"/>
                <a:ea typeface="MS PGothic" pitchFamily="34" charset="-128"/>
                <a:cs typeface="MS PGothic" charset="0"/>
              </a:defRPr>
            </a:lvl3pPr>
            <a:lvl4pPr marL="13716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4pPr>
            <a:lvl5pPr marL="1828800" indent="0" algn="l"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mn-lt"/>
                <a:ea typeface="MS PGothic" pitchFamily="34" charset="-128"/>
                <a:cs typeface="MS PGothic" charset="0"/>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l" defTabSz="914400" rtl="0"/>
            <a:r>
              <a:rPr lang="az" b="0" i="0" u="none" baseline="0">
                <a:ea typeface="Verdana" panose="020B0604030504040204" pitchFamily="34" charset="0"/>
              </a:rPr>
              <a:t>Budapeşt Konvensiyası – İcmal </a:t>
            </a:r>
            <a:endParaRPr lang="az" dirty="0">
              <a:ea typeface="Verdana" panose="020B0604030504040204" pitchFamily="34" charset="0"/>
            </a:endParaRPr>
          </a:p>
        </p:txBody>
      </p:sp>
      <p:sp>
        <p:nvSpPr>
          <p:cNvPr id="9" name="Title 1">
            <a:extLst>
              <a:ext uri="{FF2B5EF4-FFF2-40B4-BE49-F238E27FC236}">
                <a16:creationId xmlns:a16="http://schemas.microsoft.com/office/drawing/2014/main" xmlns="" id="{82BA244C-489D-417D-B8AB-CB954192CB36}"/>
              </a:ext>
            </a:extLst>
          </p:cNvPr>
          <p:cNvSpPr txBox="1">
            <a:spLocks/>
          </p:cNvSpPr>
          <p:nvPr/>
        </p:nvSpPr>
        <p:spPr>
          <a:xfrm>
            <a:off x="722312" y="4406900"/>
            <a:ext cx="7882135" cy="1362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r>
              <a:rPr lang="az" b="0" i="0" u="none" baseline="0">
                <a:latin typeface="+mn-lt"/>
                <a:ea typeface="Verdana" panose="020B0604030504040204" pitchFamily="34" charset="0"/>
              </a:rPr>
              <a:t>Budapeşt konvensiyasının tətbiq və əhatə dairəsi</a:t>
            </a:r>
            <a:endParaRPr lang="az" dirty="0">
              <a:latin typeface="+mn-lt"/>
              <a:ea typeface="Verdana" panose="020B0604030504040204" pitchFamily="34" charset="0"/>
            </a:endParaRPr>
          </a:p>
        </p:txBody>
      </p:sp>
    </p:spTree>
    <p:extLst>
      <p:ext uri="{BB962C8B-B14F-4D97-AF65-F5344CB8AC3E}">
        <p14:creationId xmlns:p14="http://schemas.microsoft.com/office/powerpoint/2010/main" val="29755357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Reallıq </a:t>
            </a:r>
          </a:p>
        </p:txBody>
      </p:sp>
      <p:sp>
        <p:nvSpPr>
          <p:cNvPr id="11" name="Rectangle 2"/>
          <p:cNvSpPr>
            <a:spLocks noChangeArrowheads="1"/>
          </p:cNvSpPr>
          <p:nvPr/>
        </p:nvSpPr>
        <p:spPr bwMode="auto">
          <a:xfrm>
            <a:off x="467544" y="1200989"/>
            <a:ext cx="83529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l" rtl="0" eaLnBrk="1" hangingPunct="1">
              <a:defRPr/>
            </a:pPr>
            <a:r>
              <a:rPr kumimoji="0" lang="az" sz="32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Nümunə</a:t>
            </a:r>
            <a:r>
              <a:rPr kumimoji="0" lang="az" sz="3200" b="0" i="0" u="none" strike="noStrike" kern="1200" cap="none" spc="0" normalizeH="0" baseline="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t>
            </a:r>
            <a:endParaRPr kumimoji="0" lang="az" sz="23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descr="ICAO Logo Vector (.EPS) Free Download">
            <a:extLst>
              <a:ext uri="{FF2B5EF4-FFF2-40B4-BE49-F238E27FC236}">
                <a16:creationId xmlns:a16="http://schemas.microsoft.com/office/drawing/2014/main" xmlns="" id="{E919E2C1-D3FC-4BE2-9388-7FF0634A5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130" y="2739652"/>
            <a:ext cx="2219082" cy="18196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xmlns="" id="{CFE2EB8A-39EA-4DA7-A381-1ECB3055CA00}"/>
              </a:ext>
            </a:extLst>
          </p:cNvPr>
          <p:cNvSpPr>
            <a:spLocks noChangeArrowheads="1"/>
          </p:cNvSpPr>
          <p:nvPr/>
        </p:nvSpPr>
        <p:spPr bwMode="auto">
          <a:xfrm>
            <a:off x="482427" y="1507783"/>
            <a:ext cx="6192688"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just" rtl="0" eaLnBrk="1" hangingPunct="1">
              <a:defRPr/>
            </a:pPr>
            <a:endParaRPr lang="az" dirty="0">
              <a:latin typeface="Verdana" panose="020B0604030504040204" pitchFamily="34" charset="0"/>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800" b="0" i="0" u="none" baseline="0">
                <a:latin typeface="+mn-lt"/>
                <a:ea typeface="Verdana" panose="020B0604030504040204" pitchFamily="34" charset="0"/>
                <a:cs typeface="Verdana" panose="020B0604030504040204" pitchFamily="34" charset="0"/>
              </a:rPr>
              <a:t>Beynəlxalq Mülki Aviasiya haqqında Çikaqo Konvensiyası</a:t>
            </a:r>
          </a:p>
          <a:p>
            <a:pPr marL="571500" indent="-571500" algn="just" rtl="0" eaLnBrk="1" hangingPunct="1">
              <a:buFont typeface="Arial" panose="020B0604020202020204" pitchFamily="34" charset="0"/>
              <a:buChar char="•"/>
              <a:defRPr/>
            </a:pPr>
            <a:endParaRPr lang="az" sz="28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800" b="0" i="0" u="none" baseline="0">
                <a:latin typeface="+mn-lt"/>
                <a:ea typeface="Verdana" panose="020B0604030504040204" pitchFamily="34" charset="0"/>
                <a:cs typeface="Verdana" panose="020B0604030504040204" pitchFamily="34" charset="0"/>
              </a:rPr>
              <a:t>Ölkəniz Üzv dövlətlərdən biridirmi? </a:t>
            </a:r>
          </a:p>
          <a:p>
            <a:pPr marL="571500" indent="-571500" algn="just" rtl="0" eaLnBrk="1" hangingPunct="1">
              <a:buFont typeface="Arial" panose="020B0604020202020204" pitchFamily="34" charset="0"/>
              <a:buChar char="•"/>
              <a:defRPr/>
            </a:pPr>
            <a:endParaRPr lang="az" sz="28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800" b="0" i="0" u="none" baseline="0">
                <a:latin typeface="+mn-lt"/>
                <a:ea typeface="Verdana" panose="020B0604030504040204" pitchFamily="34" charset="0"/>
                <a:cs typeface="Verdana" panose="020B0604030504040204" pitchFamily="34" charset="0"/>
              </a:rPr>
              <a:t>Əgər deyilsə, Üzv Dövlət olmaq vacibdirmi? </a:t>
            </a:r>
          </a:p>
          <a:p>
            <a:pPr marL="571500" indent="-571500" algn="just" rtl="0" eaLnBrk="1" hangingPunct="1">
              <a:buFont typeface="Arial" panose="020B0604020202020204" pitchFamily="34" charset="0"/>
              <a:buChar char="•"/>
              <a:defRPr/>
            </a:pPr>
            <a:endParaRPr lang="az" sz="28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800" b="0" i="0" u="none" baseline="0">
                <a:latin typeface="+mn-lt"/>
                <a:ea typeface="Verdana" panose="020B0604030504040204" pitchFamily="34" charset="0"/>
                <a:cs typeface="Verdana" panose="020B0604030504040204" pitchFamily="34" charset="0"/>
              </a:rPr>
              <a:t>Layihənin hazırlanması və danışıqlar prosesində yalnız 52 dövlət iştirak etmişdir </a:t>
            </a:r>
          </a:p>
        </p:txBody>
      </p:sp>
    </p:spTree>
    <p:extLst>
      <p:ext uri="{BB962C8B-B14F-4D97-AF65-F5344CB8AC3E}">
        <p14:creationId xmlns:p14="http://schemas.microsoft.com/office/powerpoint/2010/main" val="35527846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722312" y="1231904"/>
            <a:ext cx="75655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4400" b="1" i="0" u="none" baseline="0">
                <a:solidFill>
                  <a:srgbClr val="FF0000"/>
                </a:solidFill>
                <a:latin typeface="+mn-lt"/>
                <a:ea typeface="Verdana" panose="020B0604030504040204" pitchFamily="34" charset="0"/>
                <a:cs typeface="Verdana" panose="020B0604030504040204" pitchFamily="34" charset="0"/>
              </a:rPr>
              <a:t>MİF: </a:t>
            </a:r>
          </a:p>
          <a:p>
            <a:pPr algn="ctr" rtl="0" eaLnBrk="1" hangingPunct="1">
              <a:defRPr/>
            </a:pPr>
            <a:r>
              <a:rPr lang="az" sz="4200" b="0" i="0" u="none" baseline="0">
                <a:latin typeface="+mn-lt"/>
                <a:ea typeface="Verdana" panose="020B0604030504040204" pitchFamily="34" charset="0"/>
                <a:cs typeface="Verdana" panose="020B0604030504040204" pitchFamily="34" charset="0"/>
              </a:rPr>
              <a:t>Budapeşt konvensiyası </a:t>
            </a:r>
            <a:r>
              <a:rPr lang="az" sz="4200" b="1" i="0" u="none" baseline="0">
                <a:latin typeface="+mn-lt"/>
                <a:ea typeface="Verdana" panose="020B0604030504040204" pitchFamily="34" charset="0"/>
                <a:cs typeface="Verdana" panose="020B0604030504040204" pitchFamily="34" charset="0"/>
              </a:rPr>
              <a:t>infrastruktur ölkələrinin xeyrinədir</a:t>
            </a:r>
            <a:endParaRPr lang="az" sz="28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Mif </a:t>
            </a:r>
          </a:p>
        </p:txBody>
      </p:sp>
      <p:pic>
        <p:nvPicPr>
          <p:cNvPr id="4" name="Picture 4" descr="Image result for silicon valley map with logo">
            <a:extLst>
              <a:ext uri="{FF2B5EF4-FFF2-40B4-BE49-F238E27FC236}">
                <a16:creationId xmlns:a16="http://schemas.microsoft.com/office/drawing/2014/main" xmlns="" id="{EBD15251-7726-4E79-A24B-C85C33010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952152"/>
            <a:ext cx="5832648" cy="250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0594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sp>
        <p:nvSpPr>
          <p:cNvPr id="11" name="Rectangle 2"/>
          <p:cNvSpPr>
            <a:spLocks noChangeArrowheads="1"/>
          </p:cNvSpPr>
          <p:nvPr/>
        </p:nvSpPr>
        <p:spPr bwMode="auto">
          <a:xfrm>
            <a:off x="467544" y="1333792"/>
            <a:ext cx="835292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z" sz="3500" b="1" i="0" u="none" strike="noStrike" kern="1200" cap="none" spc="0" normalizeH="0" baseline="0">
                <a:ln>
                  <a:noFill/>
                </a:ln>
                <a:solidFill>
                  <a:srgbClr val="FF0000"/>
                </a:solidFill>
                <a:effectLst/>
                <a:uLnTx/>
                <a:uFillTx/>
                <a:latin typeface="+mn-lt"/>
                <a:ea typeface="Verdana" panose="020B0604030504040204" pitchFamily="34" charset="0"/>
                <a:cs typeface="Verdana" panose="020B0604030504040204" pitchFamily="34" charset="0"/>
              </a:rPr>
              <a:t>REALLIQ </a:t>
            </a:r>
            <a:r>
              <a:rPr kumimoji="0" lang="az" sz="35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AŞAĞIDAKI KİMİDİR:</a:t>
            </a:r>
            <a:endParaRPr kumimoji="0" lang="az" sz="3500" b="0"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algn="just" rtl="0" eaLnBrk="1" hangingPunct="1">
              <a:defRPr/>
            </a:pPr>
            <a:endParaRPr lang="az" sz="2400" dirty="0">
              <a:latin typeface="Verdana" panose="020B0604030504040204" pitchFamily="34" charset="0"/>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İnkişaf etməkdə olan ölkələr tərəfindən infrastruktur və ya inkişaf etmiş ölkələrə sorğular tez tez göndərilmir.</a:t>
            </a:r>
          </a:p>
          <a:p>
            <a:pPr marL="571500" indent="-571500" algn="just" rtl="0" eaLnBrk="1" hangingPunct="1">
              <a:buFont typeface="Arial" panose="020B0604020202020204" pitchFamily="34" charset="0"/>
              <a:buChar char="•"/>
              <a:defRPr/>
            </a:pPr>
            <a:endParaRPr lang="az" sz="2400"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Budapeşt konvensiyası yalnız inkişaf etməkdə olan ölkələr üçün məcburedici hüquqi qüvvəyə malik olan mexanizmdir, məqsəd infrastruktur ölkələrin elektron sübutları əldə etməsidir.</a:t>
            </a:r>
          </a:p>
          <a:p>
            <a:pPr marL="571500" indent="-571500" algn="l" rtl="0" eaLnBrk="1" hangingPunct="1">
              <a:buFont typeface="Arial" panose="020B0604020202020204" pitchFamily="34" charset="0"/>
              <a:buChar char="•"/>
              <a:defRPr/>
            </a:pPr>
            <a:endParaRPr lang="az" sz="2400" dirty="0">
              <a:latin typeface="+mn-lt"/>
              <a:ea typeface="Verdana" panose="020B0604030504040204" pitchFamily="34" charset="0"/>
              <a:cs typeface="Verdana" panose="020B0604030504040204" pitchFamily="34" charset="0"/>
            </a:endParaRPr>
          </a:p>
          <a:p>
            <a:pPr marL="571500" indent="-571500" algn="l"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Adətən inkişaf etməkdə olan ölkələr siyasi cinayət hallarında ABŞ, Birləşmiş Krallıq və sairə kimi ölkələrlə müqayisədə sorğudan imtina etmək üçün daha böyük azadlığa malik olurlar.</a:t>
            </a:r>
          </a:p>
        </p:txBody>
      </p:sp>
    </p:spTree>
    <p:extLst>
      <p:ext uri="{BB962C8B-B14F-4D97-AF65-F5344CB8AC3E}">
        <p14:creationId xmlns:p14="http://schemas.microsoft.com/office/powerpoint/2010/main" val="26166495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sp>
        <p:nvSpPr>
          <p:cNvPr id="11" name="Rectangle 2"/>
          <p:cNvSpPr>
            <a:spLocks noChangeArrowheads="1"/>
          </p:cNvSpPr>
          <p:nvPr/>
        </p:nvSpPr>
        <p:spPr bwMode="auto">
          <a:xfrm>
            <a:off x="467544" y="1124744"/>
            <a:ext cx="835292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z" sz="3500" b="1" i="0" u="none" strike="noStrike" kern="1200" cap="none" spc="0" normalizeH="0" baseline="0">
                <a:ln>
                  <a:noFill/>
                </a:ln>
                <a:solidFill>
                  <a:srgbClr val="FF0000"/>
                </a:solidFill>
                <a:effectLst/>
                <a:uLnTx/>
                <a:uFillTx/>
                <a:latin typeface="+mn-lt"/>
                <a:ea typeface="Verdana" panose="020B0604030504040204" pitchFamily="34" charset="0"/>
                <a:cs typeface="Verdana" panose="020B0604030504040204" pitchFamily="34" charset="0"/>
              </a:rPr>
              <a:t>REALLIQ </a:t>
            </a:r>
            <a:r>
              <a:rPr kumimoji="0" lang="az" sz="35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AŞAĞIDAKI KİMİDİR:</a:t>
            </a:r>
            <a:endParaRPr kumimoji="0" lang="az" sz="3500" b="0"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algn="just" rtl="0" eaLnBrk="1" hangingPunct="1">
              <a:defRPr/>
            </a:pPr>
            <a:endParaRPr lang="az" sz="2400"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Budapeşt konvensiyası ölkələrə birbaşa və ya ABŞ hökuməti vasitəsilə amerikan xidmət provayderlərindən verilənlərin operativ mühafizəsini tələb etmək imkanı verir. </a:t>
            </a:r>
          </a:p>
          <a:p>
            <a:pPr marL="571500" indent="-571500" algn="just"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O həmçinin ölkələrə ABŞ-ın xidmət provayderlərindən abunəçilər haqqında məlumatların təqdim edilməsini birbaşa tələb etmək imkanı verir. </a:t>
            </a:r>
          </a:p>
          <a:p>
            <a:pPr marL="571500" indent="-571500" algn="just"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sz="2400" b="0" i="0" u="none" baseline="0">
                <a:latin typeface="+mn-lt"/>
                <a:ea typeface="Verdana" panose="020B0604030504040204" pitchFamily="34" charset="0"/>
                <a:cs typeface="Verdana" panose="020B0604030504040204" pitchFamily="34" charset="0"/>
              </a:rPr>
              <a:t>Xidmət provayderlərinin Budapeşt konvensiyasının tərəfləri ilə əməkdaşlıq etmək ehtimalı daha yüksəkdir, çünki həmin tərəflər müvafiq zəmanətlə malikdirlər. </a:t>
            </a:r>
          </a:p>
        </p:txBody>
      </p:sp>
    </p:spTree>
    <p:extLst>
      <p:ext uri="{BB962C8B-B14F-4D97-AF65-F5344CB8AC3E}">
        <p14:creationId xmlns:p14="http://schemas.microsoft.com/office/powerpoint/2010/main" val="13228943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graphicFrame>
        <p:nvGraphicFramePr>
          <p:cNvPr id="9" name="Chart 8">
            <a:extLst>
              <a:ext uri="{FF2B5EF4-FFF2-40B4-BE49-F238E27FC236}">
                <a16:creationId xmlns:a16="http://schemas.microsoft.com/office/drawing/2014/main" xmlns="" id="{A66B01F5-B315-4227-8CF2-EE4D16932C95}"/>
              </a:ext>
            </a:extLst>
          </p:cNvPr>
          <p:cNvGraphicFramePr/>
          <p:nvPr>
            <p:extLst/>
          </p:nvPr>
        </p:nvGraphicFramePr>
        <p:xfrm>
          <a:off x="395536" y="1412777"/>
          <a:ext cx="8496944" cy="51845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68293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a:t>
            </a:r>
            <a:endParaRPr lang="az" sz="2700" b="1" dirty="0">
              <a:solidFill>
                <a:schemeClr val="bg1"/>
              </a:solidFill>
              <a:latin typeface="Verdana" panose="020B0604030504040204" pitchFamily="34" charset="0"/>
            </a:endParaRPr>
          </a:p>
        </p:txBody>
      </p:sp>
      <p:graphicFrame>
        <p:nvGraphicFramePr>
          <p:cNvPr id="9" name="Chart 8">
            <a:extLst>
              <a:ext uri="{FF2B5EF4-FFF2-40B4-BE49-F238E27FC236}">
                <a16:creationId xmlns:a16="http://schemas.microsoft.com/office/drawing/2014/main" xmlns="" id="{A66B01F5-B315-4227-8CF2-EE4D16932C95}"/>
              </a:ext>
            </a:extLst>
          </p:cNvPr>
          <p:cNvGraphicFramePr/>
          <p:nvPr>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39486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a:t>
            </a:r>
            <a:endParaRPr lang="az" sz="2700" b="1" dirty="0">
              <a:solidFill>
                <a:schemeClr val="bg1"/>
              </a:solidFill>
              <a:latin typeface="Verdana" panose="020B0604030504040204" pitchFamily="34" charset="0"/>
            </a:endParaRPr>
          </a:p>
        </p:txBody>
      </p:sp>
      <p:graphicFrame>
        <p:nvGraphicFramePr>
          <p:cNvPr id="9" name="Chart 8">
            <a:extLst>
              <a:ext uri="{FF2B5EF4-FFF2-40B4-BE49-F238E27FC236}">
                <a16:creationId xmlns:a16="http://schemas.microsoft.com/office/drawing/2014/main" xmlns="" id="{A66B01F5-B315-4227-8CF2-EE4D16932C95}"/>
              </a:ext>
            </a:extLst>
          </p:cNvPr>
          <p:cNvGraphicFramePr/>
          <p:nvPr>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02897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a:t>
            </a:r>
            <a:endParaRPr lang="az" sz="2700" b="1" dirty="0">
              <a:solidFill>
                <a:schemeClr val="bg1"/>
              </a:solidFill>
              <a:latin typeface="Verdana" panose="020B0604030504040204" pitchFamily="34" charset="0"/>
            </a:endParaRPr>
          </a:p>
        </p:txBody>
      </p:sp>
      <p:graphicFrame>
        <p:nvGraphicFramePr>
          <p:cNvPr id="9" name="Chart 8">
            <a:extLst>
              <a:ext uri="{FF2B5EF4-FFF2-40B4-BE49-F238E27FC236}">
                <a16:creationId xmlns:a16="http://schemas.microsoft.com/office/drawing/2014/main" xmlns="" id="{A66B01F5-B315-4227-8CF2-EE4D16932C95}"/>
              </a:ext>
            </a:extLst>
          </p:cNvPr>
          <p:cNvGraphicFramePr/>
          <p:nvPr>
            <p:extLst/>
          </p:nvPr>
        </p:nvGraphicFramePr>
        <p:xfrm>
          <a:off x="395536" y="1396999"/>
          <a:ext cx="8496944" cy="48873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10532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722312" y="1231904"/>
            <a:ext cx="75655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endParaRPr lang="az" sz="3200" b="1" dirty="0" smtClean="0">
              <a:solidFill>
                <a:srgbClr val="FF0000"/>
              </a:solidFill>
              <a:latin typeface="+mn-lt"/>
              <a:ea typeface="Verdana" panose="020B0604030504040204" pitchFamily="34" charset="0"/>
              <a:cs typeface="Verdana" panose="020B0604030504040204" pitchFamily="34" charset="0"/>
            </a:endParaRPr>
          </a:p>
          <a:p>
            <a:pPr algn="ctr" rtl="0" eaLnBrk="1" hangingPunct="1">
              <a:defRPr/>
            </a:pPr>
            <a:r>
              <a:rPr lang="az" sz="3200" b="1" i="0" u="none" baseline="0" dirty="0">
                <a:solidFill>
                  <a:srgbClr val="FF0000"/>
                </a:solidFill>
                <a:latin typeface="+mn-lt"/>
                <a:ea typeface="Verdana" panose="020B0604030504040204" pitchFamily="34" charset="0"/>
                <a:cs typeface="Verdana" panose="020B0604030504040204" pitchFamily="34" charset="0"/>
              </a:rPr>
              <a:t>MİF: </a:t>
            </a:r>
          </a:p>
          <a:p>
            <a:pPr algn="ctr" rtl="0" eaLnBrk="1" hangingPunct="1">
              <a:defRPr/>
            </a:pPr>
            <a:r>
              <a:rPr lang="az" sz="3200" b="0" i="0" u="none" baseline="0" dirty="0">
                <a:latin typeface="+mn-lt"/>
                <a:ea typeface="Verdana" panose="020B0604030504040204" pitchFamily="34" charset="0"/>
                <a:cs typeface="Verdana" panose="020B0604030504040204" pitchFamily="34" charset="0"/>
              </a:rPr>
              <a:t>Budapeşt konvensiyası </a:t>
            </a:r>
            <a:r>
              <a:rPr lang="az" sz="3200" b="1" i="0" u="none" baseline="0" dirty="0">
                <a:latin typeface="+mn-lt"/>
                <a:ea typeface="Verdana" panose="020B0604030504040204" pitchFamily="34" charset="0"/>
                <a:cs typeface="Verdana" panose="020B0604030504040204" pitchFamily="34" charset="0"/>
              </a:rPr>
              <a:t>verilənlərə </a:t>
            </a:r>
            <a:r>
              <a:rPr lang="az" sz="3200" b="1" i="0" u="none" baseline="0" dirty="0" smtClean="0">
                <a:latin typeface="+mn-lt"/>
                <a:ea typeface="Verdana" panose="020B0604030504040204" pitchFamily="34" charset="0"/>
                <a:cs typeface="Verdana" panose="020B0604030504040204" pitchFamily="34" charset="0"/>
              </a:rPr>
              <a:t>məhdudiyyətsiz</a:t>
            </a:r>
            <a:r>
              <a:rPr lang="az" sz="3200" b="1" i="0" u="none" baseline="0" dirty="0">
                <a:latin typeface="+mn-lt"/>
                <a:ea typeface="Verdana" panose="020B0604030504040204" pitchFamily="34" charset="0"/>
                <a:cs typeface="Verdana" panose="020B0604030504040204" pitchFamily="34" charset="0"/>
              </a:rPr>
              <a:t>, avtomatik çıxış </a:t>
            </a:r>
            <a:r>
              <a:rPr lang="az" sz="3200" b="0" i="0" u="none" baseline="0" dirty="0">
                <a:latin typeface="+mn-lt"/>
                <a:ea typeface="Verdana" panose="020B0604030504040204" pitchFamily="34" charset="0"/>
                <a:cs typeface="Verdana" panose="020B0604030504040204" pitchFamily="34" charset="0"/>
              </a:rPr>
              <a:t>təmin edir</a:t>
            </a:r>
            <a:endParaRPr lang="az" sz="32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mn-lt"/>
                <a:ea typeface="Verdana" panose="020B0604030504040204" pitchFamily="34" charset="0"/>
                <a:cs typeface="Verdana" charset="0"/>
              </a:rPr>
              <a:t>Mif </a:t>
            </a:r>
          </a:p>
        </p:txBody>
      </p:sp>
      <p:pic>
        <p:nvPicPr>
          <p:cNvPr id="6" name="Picture 2" descr="Image result for &quot;open access&quot;">
            <a:extLst>
              <a:ext uri="{FF2B5EF4-FFF2-40B4-BE49-F238E27FC236}">
                <a16:creationId xmlns:a16="http://schemas.microsoft.com/office/drawing/2014/main" xmlns="" id="{C8186523-39EB-4B8A-9BDC-C4178C99CE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96" y="4888560"/>
            <a:ext cx="4016385" cy="14496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81066EA7-C2EF-4F6A-A311-EE291D9CAF15}"/>
              </a:ext>
            </a:extLst>
          </p:cNvPr>
          <p:cNvPicPr>
            <a:picLocks noChangeAspect="1"/>
          </p:cNvPicPr>
          <p:nvPr/>
        </p:nvPicPr>
        <p:blipFill>
          <a:blip r:embed="rId4"/>
          <a:stretch>
            <a:fillRect/>
          </a:stretch>
        </p:blipFill>
        <p:spPr>
          <a:xfrm>
            <a:off x="4655121" y="4690147"/>
            <a:ext cx="4429683" cy="1871898"/>
          </a:xfrm>
          <a:prstGeom prst="rect">
            <a:avLst/>
          </a:prstGeom>
        </p:spPr>
      </p:pic>
    </p:spTree>
    <p:extLst>
      <p:ext uri="{BB962C8B-B14F-4D97-AF65-F5344CB8AC3E}">
        <p14:creationId xmlns:p14="http://schemas.microsoft.com/office/powerpoint/2010/main" val="18337977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sp>
        <p:nvSpPr>
          <p:cNvPr id="11" name="Rectangle 2"/>
          <p:cNvSpPr>
            <a:spLocks noChangeArrowheads="1"/>
          </p:cNvSpPr>
          <p:nvPr/>
        </p:nvSpPr>
        <p:spPr bwMode="auto">
          <a:xfrm>
            <a:off x="467544" y="1333792"/>
            <a:ext cx="835292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z" sz="3500" b="1" i="0" u="none" strike="noStrike" kern="1200" cap="none" spc="0" normalizeH="0" baseline="0">
                <a:ln>
                  <a:noFill/>
                </a:ln>
                <a:solidFill>
                  <a:srgbClr val="FF0000"/>
                </a:solidFill>
                <a:effectLst/>
                <a:uLnTx/>
                <a:uFillTx/>
                <a:latin typeface="+mn-lt"/>
                <a:ea typeface="Verdana" panose="020B0604030504040204" pitchFamily="34" charset="0"/>
                <a:cs typeface="Verdana" panose="020B0604030504040204" pitchFamily="34" charset="0"/>
              </a:rPr>
              <a:t>REALLIQ </a:t>
            </a:r>
            <a:r>
              <a:rPr kumimoji="0" lang="az" sz="35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AŞAĞIDAKI KİMİDİR:</a:t>
            </a:r>
            <a:endParaRPr kumimoji="0" lang="az" sz="3500" b="0"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Lokal verilənlərə məhdudiyyətsiz çıxış yoxdur </a:t>
            </a:r>
          </a:p>
          <a:p>
            <a:pPr marL="571500"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İmtina üçün səbəblərə daxildir:</a:t>
            </a:r>
          </a:p>
          <a:p>
            <a:pPr marL="1314450" lvl="1" indent="-571500" algn="l"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Cinayətin hər iki tərəfdə cinayət olaraq qəbul edilməməsi </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Siyasi cinayət</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Suverenlik üçün təhlükə</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Təhlükəsizlik üçün təhlükə</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İctimai asayiş üçün təhlükə </a:t>
            </a:r>
          </a:p>
          <a:p>
            <a:pPr marL="1314450" lvl="1" indent="-571500" algn="l"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Başqa vacib maraqların təhlükəyə məruz qalması</a:t>
            </a:r>
          </a:p>
        </p:txBody>
      </p:sp>
    </p:spTree>
    <p:extLst>
      <p:ext uri="{BB962C8B-B14F-4D97-AF65-F5344CB8AC3E}">
        <p14:creationId xmlns:p14="http://schemas.microsoft.com/office/powerpoint/2010/main" val="920069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Budapeşt Konvensiyası: Tətbiq dairəsi</a:t>
            </a:r>
            <a:endParaRPr lang="az"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a16="http://schemas.microsoft.com/office/drawing/2014/main" xmlns="" id="{122F3459-C909-4A75-8C50-90D04D3C4B22}"/>
              </a:ext>
            </a:extLst>
          </p:cNvPr>
          <p:cNvSpPr txBox="1"/>
          <p:nvPr/>
        </p:nvSpPr>
        <p:spPr>
          <a:xfrm>
            <a:off x="157142" y="1206554"/>
            <a:ext cx="2786062" cy="3600986"/>
          </a:xfrm>
          <a:prstGeom prst="rect">
            <a:avLst/>
          </a:prstGeom>
          <a:solidFill>
            <a:schemeClr val="bg1"/>
          </a:solidFill>
          <a:ln>
            <a:solidFill>
              <a:schemeClr val="bg1">
                <a:lumMod val="50000"/>
              </a:schemeClr>
            </a:solidFill>
          </a:ln>
        </p:spPr>
        <p:txBody>
          <a:bodyPr>
            <a:spAutoFit/>
          </a:bodyPr>
          <a:lstStyle/>
          <a:p>
            <a:pPr algn="l" rtl="0" fontAlgn="auto">
              <a:spcBef>
                <a:spcPts val="0"/>
              </a:spcBef>
              <a:spcAft>
                <a:spcPts val="0"/>
              </a:spcAft>
              <a:defRPr/>
            </a:pPr>
            <a:r>
              <a:rPr lang="az" sz="1900" b="1" i="0" u="none" baseline="0">
                <a:cs typeface="Verdana"/>
              </a:rPr>
              <a:t>Kriminal davranış</a:t>
            </a:r>
          </a:p>
          <a:p>
            <a:pPr marL="342900" indent="-342900" algn="l" rtl="0" fontAlgn="auto">
              <a:spcBef>
                <a:spcPts val="0"/>
              </a:spcBef>
              <a:spcAft>
                <a:spcPts val="0"/>
              </a:spcAft>
              <a:buFont typeface="Wingdings" pitchFamily="2" charset="2"/>
              <a:buChar char="§"/>
              <a:defRPr/>
            </a:pPr>
            <a:r>
              <a:rPr lang="az" sz="1900" b="0" i="0" u="none" baseline="0">
                <a:cs typeface="Verdana"/>
              </a:rPr>
              <a:t>Qanunsuz daxil olma</a:t>
            </a:r>
          </a:p>
          <a:p>
            <a:pPr marL="342900" indent="-342900" algn="l" rtl="0" fontAlgn="auto">
              <a:spcBef>
                <a:spcPts val="0"/>
              </a:spcBef>
              <a:spcAft>
                <a:spcPts val="0"/>
              </a:spcAft>
              <a:buFont typeface="Wingdings" pitchFamily="2" charset="2"/>
              <a:buChar char="§"/>
              <a:defRPr/>
            </a:pPr>
            <a:r>
              <a:rPr lang="az" sz="1900" b="0" i="0" u="none" baseline="0">
                <a:cs typeface="Verdana"/>
              </a:rPr>
              <a:t>Qanunsuz ələ keçirmə</a:t>
            </a:r>
          </a:p>
          <a:p>
            <a:pPr marL="342900" indent="-342900" algn="l" rtl="0" fontAlgn="auto">
              <a:spcBef>
                <a:spcPts val="0"/>
              </a:spcBef>
              <a:spcAft>
                <a:spcPts val="0"/>
              </a:spcAft>
              <a:buFont typeface="Wingdings" pitchFamily="2" charset="2"/>
              <a:buChar char="§"/>
              <a:defRPr/>
            </a:pPr>
            <a:r>
              <a:rPr lang="az" sz="1900" b="0" i="0" u="none" baseline="0">
                <a:cs typeface="Verdana"/>
              </a:rPr>
              <a:t>Verilənlərə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Sistemlərə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Qurğulardan qanunsuz istifadə</a:t>
            </a:r>
          </a:p>
          <a:p>
            <a:pPr marL="342900" indent="-342900" algn="l" rtl="0" fontAlgn="auto">
              <a:spcBef>
                <a:spcPts val="0"/>
              </a:spcBef>
              <a:spcAft>
                <a:spcPts val="0"/>
              </a:spcAft>
              <a:buFont typeface="Wingdings" pitchFamily="2" charset="2"/>
              <a:buChar char="§"/>
              <a:defRPr/>
            </a:pPr>
            <a:r>
              <a:rPr lang="az" sz="1900" b="0" i="0" u="none" baseline="0">
                <a:cs typeface="Verdana"/>
              </a:rPr>
              <a:t>Dələduzluq və saxtakarlıq</a:t>
            </a:r>
          </a:p>
          <a:p>
            <a:pPr marL="342900" indent="-342900" algn="l" rtl="0" fontAlgn="auto">
              <a:spcBef>
                <a:spcPts val="0"/>
              </a:spcBef>
              <a:spcAft>
                <a:spcPts val="0"/>
              </a:spcAft>
              <a:buFont typeface="Wingdings" pitchFamily="2" charset="2"/>
              <a:buChar char="§"/>
              <a:defRPr/>
            </a:pPr>
            <a:r>
              <a:rPr lang="az" sz="1900" b="0" i="0" u="none" baseline="0">
                <a:cs typeface="Verdana"/>
              </a:rPr>
              <a:t>Uşaq pornoqrafiyası</a:t>
            </a:r>
          </a:p>
          <a:p>
            <a:pPr marL="342900" indent="-342900" algn="l" rtl="0" fontAlgn="auto">
              <a:spcBef>
                <a:spcPts val="0"/>
              </a:spcBef>
              <a:spcAft>
                <a:spcPts val="0"/>
              </a:spcAft>
              <a:buFont typeface="Wingdings" pitchFamily="2" charset="2"/>
              <a:buChar char="§"/>
              <a:defRPr/>
            </a:pPr>
            <a:r>
              <a:rPr lang="az" sz="1900" b="0" i="0" u="none" baseline="0">
                <a:cs typeface="Verdana"/>
              </a:rPr>
              <a:t>ƏMH cinayətləri</a:t>
            </a:r>
            <a:endParaRPr lang="az" sz="1900" dirty="0">
              <a:cs typeface="Verdana"/>
            </a:endParaRPr>
          </a:p>
          <a:p>
            <a:pPr marL="342900" indent="-342900" algn="l" rtl="0" fontAlgn="auto">
              <a:spcBef>
                <a:spcPts val="0"/>
              </a:spcBef>
              <a:spcAft>
                <a:spcPts val="0"/>
              </a:spcAft>
              <a:buFont typeface="Wingdings" pitchFamily="2" charset="2"/>
              <a:buChar char="§"/>
              <a:defRPr/>
            </a:pPr>
            <a:r>
              <a:rPr lang="az" sz="1900" b="0" i="0" u="none" baseline="0">
                <a:cs typeface="Verdana"/>
              </a:rPr>
              <a:t>Cinayətə cəhd, yardım və təhrikçilik</a:t>
            </a:r>
          </a:p>
          <a:p>
            <a:pPr marL="342900" indent="-342900" algn="l" rtl="0" fontAlgn="auto">
              <a:spcBef>
                <a:spcPts val="0"/>
              </a:spcBef>
              <a:spcAft>
                <a:spcPts val="0"/>
              </a:spcAft>
              <a:buFont typeface="Wingdings" pitchFamily="2" charset="2"/>
              <a:buChar char="§"/>
              <a:defRPr/>
            </a:pPr>
            <a:r>
              <a:rPr lang="az" sz="1900" b="0" i="0" u="none" baseline="0">
                <a:cs typeface="Verdana"/>
              </a:rPr>
              <a:t>Hüquqi şəxsin məsuliyyəti</a:t>
            </a:r>
          </a:p>
        </p:txBody>
      </p:sp>
      <p:sp>
        <p:nvSpPr>
          <p:cNvPr id="21" name="Textfeld 4">
            <a:extLst>
              <a:ext uri="{FF2B5EF4-FFF2-40B4-BE49-F238E27FC236}">
                <a16:creationId xmlns:a16="http://schemas.microsoft.com/office/drawing/2014/main" xmlns="" id="{816E88E6-EA52-4247-B5D5-047E57E73689}"/>
              </a:ext>
            </a:extLst>
          </p:cNvPr>
          <p:cNvSpPr txBox="1"/>
          <p:nvPr/>
        </p:nvSpPr>
        <p:spPr>
          <a:xfrm>
            <a:off x="6372201" y="1142663"/>
            <a:ext cx="2570163" cy="5062924"/>
          </a:xfrm>
          <a:prstGeom prst="rect">
            <a:avLst/>
          </a:prstGeom>
          <a:no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Beynəlxalq Əməkdaşlıq</a:t>
            </a:r>
          </a:p>
          <a:p>
            <a:pPr marL="361950" indent="-361950" algn="l" rtl="0" fontAlgn="auto">
              <a:spcBef>
                <a:spcPts val="0"/>
              </a:spcBef>
              <a:spcAft>
                <a:spcPts val="0"/>
              </a:spcAft>
              <a:buFont typeface="Wingdings" pitchFamily="2" charset="2"/>
              <a:buChar char="§"/>
              <a:defRPr/>
            </a:pPr>
            <a:r>
              <a:rPr lang="az" sz="1900" b="0" i="0" u="none" baseline="0">
                <a:cs typeface="Verdana"/>
              </a:rPr>
              <a:t>Ekstradisiya</a:t>
            </a:r>
          </a:p>
          <a:p>
            <a:pPr marL="361950" indent="-361950" algn="l" rtl="0" fontAlgn="auto">
              <a:spcBef>
                <a:spcPts val="0"/>
              </a:spcBef>
              <a:spcAft>
                <a:spcPts val="0"/>
              </a:spcAft>
              <a:buFont typeface="Wingdings" pitchFamily="2" charset="2"/>
              <a:buChar char="§"/>
              <a:defRPr/>
            </a:pPr>
            <a:r>
              <a:rPr lang="az" sz="1900" b="0" i="0" u="none" baseline="0">
                <a:cs typeface="Verdana"/>
              </a:rPr>
              <a:t>QHY</a:t>
            </a:r>
          </a:p>
          <a:p>
            <a:pPr marL="361950" indent="-361950" algn="l" rtl="0" fontAlgn="auto">
              <a:spcBef>
                <a:spcPts val="0"/>
              </a:spcBef>
              <a:spcAft>
                <a:spcPts val="0"/>
              </a:spcAft>
              <a:buFont typeface="Wingdings" pitchFamily="2" charset="2"/>
              <a:buChar char="§"/>
              <a:defRPr/>
            </a:pPr>
            <a:r>
              <a:rPr lang="az" sz="1900" b="0" i="0" u="none" baseline="0">
                <a:cs typeface="Verdana"/>
              </a:rPr>
              <a:t>Spontan məlumat</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TV-nin operativ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Daxiloma üçün QHY</a:t>
            </a:r>
          </a:p>
          <a:p>
            <a:pPr marL="361950" indent="-361950" algn="l" rtl="0">
              <a:buFont typeface="Wingdings" pitchFamily="2" charset="2"/>
              <a:buChar char="§"/>
              <a:defRPr/>
            </a:pPr>
            <a:r>
              <a:rPr lang="az" sz="1900" b="0" i="0" u="none" baseline="0">
                <a:cs typeface="Verdana"/>
              </a:rPr>
              <a:t>Verilənlərə sərhədlərarası çıxış</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RV TV üçün QHY</a:t>
            </a:r>
          </a:p>
          <a:p>
            <a:pPr marL="361950" indent="-361950" algn="l" rtl="0" fontAlgn="auto">
              <a:spcBef>
                <a:spcPts val="0"/>
              </a:spcBef>
              <a:spcAft>
                <a:spcPts val="0"/>
              </a:spcAft>
              <a:buFont typeface="Wingdings" pitchFamily="2" charset="2"/>
              <a:buChar char="§"/>
              <a:defRPr/>
            </a:pPr>
            <a:r>
              <a:rPr lang="az" sz="1900" b="0" i="0" u="none" baseline="0">
                <a:cs typeface="Verdana"/>
              </a:rPr>
              <a:t>Ələ keçirmə üçün QHY</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24/7 əlaqə mərkəzi</a:t>
            </a:r>
          </a:p>
        </p:txBody>
      </p:sp>
      <p:sp>
        <p:nvSpPr>
          <p:cNvPr id="22" name="Textfeld 16">
            <a:extLst>
              <a:ext uri="{FF2B5EF4-FFF2-40B4-BE49-F238E27FC236}">
                <a16:creationId xmlns:a16="http://schemas.microsoft.com/office/drawing/2014/main" xmlns=""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sp>
        <p:nvSpPr>
          <p:cNvPr id="23" name="Textfeld 17">
            <a:extLst>
              <a:ext uri="{FF2B5EF4-FFF2-40B4-BE49-F238E27FC236}">
                <a16:creationId xmlns:a16="http://schemas.microsoft.com/office/drawing/2014/main" xmlns=""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cxnSp>
        <p:nvCxnSpPr>
          <p:cNvPr id="24" name="Form 20">
            <a:extLst>
              <a:ext uri="{FF2B5EF4-FFF2-40B4-BE49-F238E27FC236}">
                <a16:creationId xmlns:a16="http://schemas.microsoft.com/office/drawing/2014/main" xmlns=""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xmlns=""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xmlns="" id="{FE098AA4-0D98-4207-94EB-43432807C98D}"/>
              </a:ext>
            </a:extLst>
          </p:cNvPr>
          <p:cNvSpPr txBox="1"/>
          <p:nvPr/>
        </p:nvSpPr>
        <p:spPr>
          <a:xfrm>
            <a:off x="3443265" y="1271008"/>
            <a:ext cx="2428875" cy="2723823"/>
          </a:xfrm>
          <a:prstGeom prst="rect">
            <a:avLst/>
          </a:prstGeom>
          <a:solidFill>
            <a:srgbClr val="FFFFFF"/>
          </a:solid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Prosessual alətlər</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TV-lərin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Axrarış və müsadirə</a:t>
            </a:r>
          </a:p>
          <a:p>
            <a:pPr marL="361950" indent="-361950" algn="l" rtl="0" fontAlgn="auto">
              <a:spcBef>
                <a:spcPts val="0"/>
              </a:spcBef>
              <a:spcAft>
                <a:spcPts val="0"/>
              </a:spcAft>
              <a:buFont typeface="Wingdings" pitchFamily="2" charset="2"/>
              <a:buChar char="§"/>
              <a:defRPr/>
            </a:pPr>
            <a:r>
              <a:rPr lang="az" sz="1900" b="0" i="0" u="none" baseline="0">
                <a:cs typeface="Verdana"/>
              </a:rPr>
              <a:t>Təqdimetmə göstərişi</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Real vaxt rejimində TV</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Kompüter verilənlərinin ələ keçirilməsi</a:t>
            </a:r>
            <a:endParaRPr lang="az" sz="1900" dirty="0">
              <a:cs typeface="Verdana"/>
            </a:endParaRPr>
          </a:p>
        </p:txBody>
      </p:sp>
      <p:sp>
        <p:nvSpPr>
          <p:cNvPr id="27" name="Textfeld 18">
            <a:extLst>
              <a:ext uri="{FF2B5EF4-FFF2-40B4-BE49-F238E27FC236}">
                <a16:creationId xmlns:a16="http://schemas.microsoft.com/office/drawing/2014/main" xmlns="" id="{B2A85D97-2DC4-4488-9B4C-A36ECD208C47}"/>
              </a:ext>
            </a:extLst>
          </p:cNvPr>
          <p:cNvSpPr txBox="1"/>
          <p:nvPr/>
        </p:nvSpPr>
        <p:spPr>
          <a:xfrm>
            <a:off x="2833803" y="6210287"/>
            <a:ext cx="1963738" cy="339725"/>
          </a:xfrm>
          <a:prstGeom prst="rect">
            <a:avLst/>
          </a:prstGeom>
          <a:noFill/>
        </p:spPr>
        <p:txBody>
          <a:bodyPr>
            <a:spAutoFit/>
          </a:bodyPr>
          <a:lstStyle/>
          <a:p>
            <a:pPr algn="l" rtl="0" fontAlgn="auto">
              <a:spcBef>
                <a:spcPts val="0"/>
              </a:spcBef>
              <a:spcAft>
                <a:spcPts val="0"/>
              </a:spcAft>
              <a:defRPr/>
            </a:pPr>
            <a:r>
              <a:rPr lang="az" sz="1600" b="1" i="0" u="none" baseline="0">
                <a:solidFill>
                  <a:schemeClr val="tx1">
                    <a:lumMod val="65000"/>
                    <a:lumOff val="35000"/>
                  </a:schemeClr>
                </a:solidFill>
                <a:cs typeface="Verdana"/>
              </a:rPr>
              <a:t>Harmonizasiya </a:t>
            </a:r>
          </a:p>
        </p:txBody>
      </p:sp>
    </p:spTree>
    <p:extLst>
      <p:ext uri="{BB962C8B-B14F-4D97-AF65-F5344CB8AC3E}">
        <p14:creationId xmlns:p14="http://schemas.microsoft.com/office/powerpoint/2010/main" val="28127874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descr="Image result for social media">
            <a:extLst>
              <a:ext uri="{FF2B5EF4-FFF2-40B4-BE49-F238E27FC236}">
                <a16:creationId xmlns:a16="http://schemas.microsoft.com/office/drawing/2014/main" xmlns="" id="{749E07E6-F504-4E85-B4CB-50BBF64EDA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894" y="2508089"/>
            <a:ext cx="2486181" cy="16600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395536" y="1078865"/>
            <a:ext cx="81609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3200" b="1" i="0" u="none" baseline="0">
                <a:solidFill>
                  <a:srgbClr val="FF0000"/>
                </a:solidFill>
                <a:latin typeface="+mn-lt"/>
                <a:ea typeface="Verdana" panose="020B0604030504040204" pitchFamily="34" charset="0"/>
                <a:cs typeface="Verdana" panose="020B0604030504040204" pitchFamily="34" charset="0"/>
              </a:rPr>
              <a:t>MİF: </a:t>
            </a:r>
          </a:p>
          <a:p>
            <a:pPr algn="ctr" rtl="0" eaLnBrk="1" hangingPunct="1">
              <a:defRPr/>
            </a:pPr>
            <a:r>
              <a:rPr lang="az" sz="3200" b="0" i="0" u="none" baseline="0">
                <a:latin typeface="+mn-lt"/>
                <a:ea typeface="Verdana" panose="020B0604030504040204" pitchFamily="34" charset="0"/>
                <a:cs typeface="Verdana" panose="020B0604030504040204" pitchFamily="34" charset="0"/>
              </a:rPr>
              <a:t>Budapeşt Konvensiyası </a:t>
            </a:r>
            <a:r>
              <a:rPr lang="az" sz="3200" b="1" i="0" u="none" baseline="0">
                <a:latin typeface="+mn-lt"/>
                <a:ea typeface="Verdana" panose="020B0604030504040204" pitchFamily="34" charset="0"/>
                <a:cs typeface="Verdana" panose="020B0604030504040204" pitchFamily="34" charset="0"/>
              </a:rPr>
              <a:t>hüquq pozuntularının kiçik dairəsi </a:t>
            </a:r>
            <a:r>
              <a:rPr lang="az" sz="3200" b="0" i="0" u="none" baseline="0">
                <a:latin typeface="+mn-lt"/>
                <a:ea typeface="Verdana" panose="020B0604030504040204" pitchFamily="34" charset="0"/>
                <a:cs typeface="Verdana" panose="020B0604030504040204" pitchFamily="34" charset="0"/>
              </a:rPr>
              <a:t>əhatə edir</a:t>
            </a:r>
            <a:endParaRPr lang="az" sz="32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Mif </a:t>
            </a:r>
          </a:p>
        </p:txBody>
      </p:sp>
      <p:sp>
        <p:nvSpPr>
          <p:cNvPr id="4" name="Rectangle 2">
            <a:extLst>
              <a:ext uri="{FF2B5EF4-FFF2-40B4-BE49-F238E27FC236}">
                <a16:creationId xmlns:a16="http://schemas.microsoft.com/office/drawing/2014/main" xmlns="" id="{464D82E8-103A-4A98-AC6E-E2BDA0F202DC}"/>
              </a:ext>
            </a:extLst>
          </p:cNvPr>
          <p:cNvSpPr>
            <a:spLocks noChangeArrowheads="1"/>
          </p:cNvSpPr>
          <p:nvPr/>
        </p:nvSpPr>
        <p:spPr bwMode="auto">
          <a:xfrm>
            <a:off x="4067036" y="2343341"/>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pic>
        <p:nvPicPr>
          <p:cNvPr id="8" name="Picture 2" descr="Image result for voip">
            <a:extLst>
              <a:ext uri="{FF2B5EF4-FFF2-40B4-BE49-F238E27FC236}">
                <a16:creationId xmlns:a16="http://schemas.microsoft.com/office/drawing/2014/main" xmlns="" id="{F4C38198-BACA-4B28-AC90-A6963EF491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9017" y="3047185"/>
            <a:ext cx="3594183" cy="285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result for voip">
            <a:extLst>
              <a:ext uri="{FF2B5EF4-FFF2-40B4-BE49-F238E27FC236}">
                <a16:creationId xmlns:a16="http://schemas.microsoft.com/office/drawing/2014/main" xmlns="" id="{B37C25F2-9B62-44FF-913D-2DAA11DCA1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9748" y="2508089"/>
            <a:ext cx="3314252" cy="22474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mage result for botnets">
            <a:extLst>
              <a:ext uri="{FF2B5EF4-FFF2-40B4-BE49-F238E27FC236}">
                <a16:creationId xmlns:a16="http://schemas.microsoft.com/office/drawing/2014/main" xmlns="" id="{C81DA781-2986-4F08-B68E-385F86279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2357" y="4945202"/>
            <a:ext cx="2681398" cy="15459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Image result for deep web">
            <a:extLst>
              <a:ext uri="{FF2B5EF4-FFF2-40B4-BE49-F238E27FC236}">
                <a16:creationId xmlns:a16="http://schemas.microsoft.com/office/drawing/2014/main" xmlns="" id="{02144AF9-F5AD-4884-82E3-025A68FDEC3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140" y="4637520"/>
            <a:ext cx="2895664" cy="1919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8649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Reallıq</a:t>
            </a:r>
          </a:p>
        </p:txBody>
      </p:sp>
      <p:sp>
        <p:nvSpPr>
          <p:cNvPr id="4" name="Rectangle 2">
            <a:extLst>
              <a:ext uri="{FF2B5EF4-FFF2-40B4-BE49-F238E27FC236}">
                <a16:creationId xmlns:a16="http://schemas.microsoft.com/office/drawing/2014/main" xmlns="" id="{1239CC4E-6B81-41D5-8FBA-98E336DBC65F}"/>
              </a:ext>
            </a:extLst>
          </p:cNvPr>
          <p:cNvSpPr>
            <a:spLocks noChangeArrowheads="1"/>
          </p:cNvSpPr>
          <p:nvPr/>
        </p:nvSpPr>
        <p:spPr bwMode="auto">
          <a:xfrm>
            <a:off x="457712" y="1175718"/>
            <a:ext cx="7992888"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z" sz="3500" b="1" i="0" u="none" strike="noStrike" kern="1200" cap="none" spc="0" normalizeH="0" baseline="0">
                <a:ln>
                  <a:noFill/>
                </a:ln>
                <a:solidFill>
                  <a:srgbClr val="FF0000"/>
                </a:solidFill>
                <a:effectLst/>
                <a:uLnTx/>
                <a:uFillTx/>
                <a:latin typeface="+mn-lt"/>
                <a:ea typeface="Verdana" panose="020B0604030504040204" pitchFamily="34" charset="0"/>
                <a:cs typeface="Verdana" panose="020B0604030504040204" pitchFamily="34" charset="0"/>
              </a:rPr>
              <a:t>REALLIQ </a:t>
            </a:r>
            <a:r>
              <a:rPr kumimoji="0" lang="az" sz="3500" b="1" i="0" u="none" strike="noStrike" kern="1200" cap="none" spc="0" normalizeH="0" baseline="0">
                <a:ln>
                  <a:noFill/>
                </a:ln>
                <a:solidFill>
                  <a:prstClr val="black"/>
                </a:solidFill>
                <a:effectLst/>
                <a:uLnTx/>
                <a:uFillTx/>
                <a:latin typeface="+mn-lt"/>
                <a:ea typeface="Verdana" panose="020B0604030504040204" pitchFamily="34" charset="0"/>
                <a:cs typeface="Verdana" panose="020B0604030504040204" pitchFamily="34" charset="0"/>
              </a:rPr>
              <a:t>AŞAĞIDAKI KİMİDİR:</a:t>
            </a:r>
            <a:endParaRPr kumimoji="0" lang="az" sz="3500" b="0" i="0" u="none" strike="noStrike" kern="1200" cap="none" spc="0" normalizeH="0" baseline="0" noProof="0" dirty="0">
              <a:ln>
                <a:noFill/>
              </a:ln>
              <a:solidFill>
                <a:prstClr val="black"/>
              </a:solidFill>
              <a:effectLst/>
              <a:uLnTx/>
              <a:uFillTx/>
              <a:latin typeface="+mn-lt"/>
              <a:ea typeface="Verdana" panose="020B0604030504040204" pitchFamily="34" charset="0"/>
              <a:cs typeface="Verdana" panose="020B0604030504040204" pitchFamily="34" charset="0"/>
            </a:endParaRPr>
          </a:p>
          <a:p>
            <a:pPr marL="285750" indent="-285750" algn="just" rtl="0" eaLnBrk="1" hangingPunct="1">
              <a:buFont typeface="Arial" panose="020B0604020202020204" pitchFamily="34" charset="0"/>
              <a:buChar char="•"/>
              <a:defRPr/>
            </a:pPr>
            <a:endParaRPr lang="az" sz="2000" dirty="0">
              <a:latin typeface="+mn-lt"/>
              <a:ea typeface="Verdana" panose="020B0604030504040204" pitchFamily="34" charset="0"/>
              <a:cs typeface="Verdana" panose="020B0604030504040204" pitchFamily="34" charset="0"/>
            </a:endParaRPr>
          </a:p>
          <a:p>
            <a:pPr marL="285750" indent="-285750" algn="just" rtl="0" eaLnBrk="1" hangingPunct="1">
              <a:buFont typeface="Arial" panose="020B0604020202020204" pitchFamily="34" charset="0"/>
              <a:buChar char="•"/>
              <a:defRPr/>
            </a:pPr>
            <a:r>
              <a:rPr lang="az" sz="2000" b="0" i="0" u="none" baseline="0">
                <a:latin typeface="+mn-lt"/>
                <a:ea typeface="Verdana" panose="020B0604030504040204" pitchFamily="34" charset="0"/>
                <a:cs typeface="Verdana" panose="020B0604030504040204" pitchFamily="34" charset="0"/>
              </a:rPr>
              <a:t>Konvensiya Komitəsi (T-CY) Budapeşt Konvensiyasının effektiv istifadəsinə və icrasına dəstək məqsədilə tövsiyə sənədləri nəşr edir </a:t>
            </a:r>
          </a:p>
          <a:p>
            <a:pPr marL="285750" indent="-285750" algn="just" rtl="0" eaLnBrk="1" hangingPunct="1">
              <a:buFont typeface="Arial" panose="020B0604020202020204" pitchFamily="34" charset="0"/>
              <a:buChar char="•"/>
              <a:defRPr/>
            </a:pPr>
            <a:endParaRPr lang="az" sz="2000" dirty="0">
              <a:latin typeface="+mn-lt"/>
              <a:ea typeface="Verdana" panose="020B0604030504040204" pitchFamily="34" charset="0"/>
              <a:cs typeface="Verdana" panose="020B0604030504040204" pitchFamily="34" charset="0"/>
            </a:endParaRPr>
          </a:p>
          <a:p>
            <a:pPr marL="285750" indent="-285750" algn="just" rtl="0" eaLnBrk="1" hangingPunct="1">
              <a:buFont typeface="Arial" panose="020B0604020202020204" pitchFamily="34" charset="0"/>
              <a:buChar char="•"/>
              <a:defRPr/>
            </a:pPr>
            <a:r>
              <a:rPr lang="az" sz="2000" b="0" i="0" u="none" baseline="0">
                <a:latin typeface="+mn-lt"/>
                <a:ea typeface="Verdana" panose="020B0604030504040204" pitchFamily="34" charset="0"/>
                <a:cs typeface="Verdana" panose="020B0604030504040204" pitchFamily="34" charset="0"/>
              </a:rPr>
              <a:t>Hüquqi, siyasi və texnoloji yeniliklər nəzərə alınaraq hazırlanan tövsiyə sənədləri</a:t>
            </a:r>
          </a:p>
          <a:p>
            <a:pPr marL="285750" indent="-285750" algn="just" rtl="0" eaLnBrk="1" hangingPunct="1">
              <a:buFont typeface="Arial" panose="020B0604020202020204" pitchFamily="34" charset="0"/>
              <a:buChar char="•"/>
              <a:defRPr/>
            </a:pPr>
            <a:endParaRPr lang="az" sz="2000" dirty="0">
              <a:latin typeface="+mn-lt"/>
              <a:ea typeface="Verdana" panose="020B0604030504040204" pitchFamily="34" charset="0"/>
              <a:cs typeface="Verdana" panose="020B0604030504040204" pitchFamily="34" charset="0"/>
            </a:endParaRPr>
          </a:p>
          <a:p>
            <a:pPr marL="285750" indent="-285750" algn="just" rtl="0" eaLnBrk="1" hangingPunct="1">
              <a:buFont typeface="Arial" panose="020B0604020202020204" pitchFamily="34" charset="0"/>
              <a:buChar char="•"/>
              <a:defRPr/>
            </a:pPr>
            <a:r>
              <a:rPr lang="az" sz="2000" b="0" i="0" u="none" baseline="0">
                <a:latin typeface="+mn-lt"/>
                <a:ea typeface="Verdana" panose="020B0604030504040204" pitchFamily="34" charset="0"/>
                <a:cs typeface="Verdana" panose="020B0604030504040204" pitchFamily="34" charset="0"/>
              </a:rPr>
              <a:t>Tövsiyə sənədləri:</a:t>
            </a:r>
          </a:p>
        </p:txBody>
      </p:sp>
      <p:sp>
        <p:nvSpPr>
          <p:cNvPr id="2" name="TextBox 1">
            <a:extLst>
              <a:ext uri="{FF2B5EF4-FFF2-40B4-BE49-F238E27FC236}">
                <a16:creationId xmlns:a16="http://schemas.microsoft.com/office/drawing/2014/main" xmlns="" id="{F7AFA12F-C9B5-4131-AAF2-C81E968C85E8}"/>
              </a:ext>
            </a:extLst>
          </p:cNvPr>
          <p:cNvSpPr txBox="1"/>
          <p:nvPr/>
        </p:nvSpPr>
        <p:spPr>
          <a:xfrm>
            <a:off x="267005" y="4214832"/>
            <a:ext cx="3816424" cy="2031325"/>
          </a:xfrm>
          <a:prstGeom prst="rect">
            <a:avLst/>
          </a:prstGeom>
          <a:noFill/>
        </p:spPr>
        <p:txBody>
          <a:bodyPr wrap="square" rtlCol="0">
            <a:spAutoFit/>
          </a:bodyPr>
          <a:lstStyle/>
          <a:p>
            <a:pPr marL="1200150" lvl="1" indent="-457200" algn="just" rtl="0" eaLnBrk="1" hangingPunct="1">
              <a:buFont typeface="+mj-lt"/>
              <a:buAutoNum type="arabicPeriod"/>
              <a:defRPr/>
            </a:pPr>
            <a:r>
              <a:rPr lang="az" sz="1800" b="0" i="0" u="none" baseline="0" dirty="0">
                <a:ea typeface="Verdana" panose="020B0604030504040204" pitchFamily="34" charset="0"/>
                <a:cs typeface="Verdana" panose="020B0604030504040204" pitchFamily="34" charset="0"/>
              </a:rPr>
              <a:t>Kompüter sistemi</a:t>
            </a:r>
          </a:p>
          <a:p>
            <a:pPr marL="1200150" lvl="1" indent="-457200" algn="just" rtl="0" eaLnBrk="1" hangingPunct="1">
              <a:buFont typeface="+mj-lt"/>
              <a:buAutoNum type="arabicPeriod"/>
              <a:defRPr/>
            </a:pPr>
            <a:r>
              <a:rPr lang="az" sz="1800" b="0" i="0" u="none" baseline="0" dirty="0">
                <a:ea typeface="Verdana" panose="020B0604030504040204" pitchFamily="34" charset="0"/>
                <a:cs typeface="Verdana" panose="020B0604030504040204" pitchFamily="34" charset="0"/>
              </a:rPr>
              <a:t>Botnetlər</a:t>
            </a:r>
          </a:p>
          <a:p>
            <a:pPr marL="1200150" lvl="1" indent="-457200" algn="just" rtl="0" eaLnBrk="1" hangingPunct="1">
              <a:buFont typeface="+mj-lt"/>
              <a:buAutoNum type="arabicPeriod"/>
              <a:defRPr/>
            </a:pPr>
            <a:r>
              <a:rPr lang="az" sz="1800" b="0" i="0" u="none" baseline="0" dirty="0">
                <a:ea typeface="Verdana" panose="020B0604030504040204" pitchFamily="34" charset="0"/>
                <a:cs typeface="Verdana" panose="020B0604030504040204" pitchFamily="34" charset="0"/>
              </a:rPr>
              <a:t>Verilənlərə sərhədlərarası çıxış</a:t>
            </a:r>
          </a:p>
          <a:p>
            <a:pPr marL="1200150" lvl="1" indent="-457200" algn="just" rtl="0" eaLnBrk="1" hangingPunct="1">
              <a:buFont typeface="+mj-lt"/>
              <a:buAutoNum type="arabicPeriod"/>
              <a:defRPr/>
            </a:pPr>
            <a:r>
              <a:rPr lang="az" sz="1800" b="0" i="0" u="none" baseline="0" dirty="0">
                <a:ea typeface="Verdana" panose="020B0604030504040204" pitchFamily="34" charset="0"/>
                <a:cs typeface="Verdana" panose="020B0604030504040204" pitchFamily="34" charset="0"/>
              </a:rPr>
              <a:t>Kimliyin oğurlanması </a:t>
            </a:r>
          </a:p>
          <a:p>
            <a:pPr marL="1200150" lvl="1" indent="-457200" algn="just" rtl="0" eaLnBrk="1" hangingPunct="1">
              <a:buFont typeface="+mj-lt"/>
              <a:buAutoNum type="arabicPeriod"/>
              <a:defRPr/>
            </a:pPr>
            <a:r>
              <a:rPr lang="az" sz="1800" b="0" i="0" u="none" baseline="0" dirty="0">
                <a:ea typeface="Verdana" panose="020B0604030504040204" pitchFamily="34" charset="0"/>
                <a:cs typeface="Verdana" panose="020B0604030504040204" pitchFamily="34" charset="0"/>
              </a:rPr>
              <a:t>DDOS hücumları</a:t>
            </a:r>
          </a:p>
          <a:p>
            <a:pPr marL="1200150" lvl="1" indent="-457200" algn="just" rtl="0" eaLnBrk="1" hangingPunct="1">
              <a:buFont typeface="+mj-lt"/>
              <a:buAutoNum type="arabicPeriod"/>
              <a:defRPr/>
            </a:pPr>
            <a:r>
              <a:rPr lang="az" sz="1800" b="0" i="0" u="none" baseline="0" dirty="0">
                <a:ea typeface="Verdana" panose="020B0604030504040204" pitchFamily="34" charset="0"/>
                <a:cs typeface="Verdana" panose="020B0604030504040204" pitchFamily="34" charset="0"/>
              </a:rPr>
              <a:t>Vacib əhəmiyyətli infrastruktura hücumlar</a:t>
            </a:r>
          </a:p>
        </p:txBody>
      </p:sp>
      <p:sp>
        <p:nvSpPr>
          <p:cNvPr id="3" name="TextBox 2">
            <a:extLst>
              <a:ext uri="{FF2B5EF4-FFF2-40B4-BE49-F238E27FC236}">
                <a16:creationId xmlns:a16="http://schemas.microsoft.com/office/drawing/2014/main" xmlns="" id="{C390B884-A72F-46D9-93E7-1958E493B9E8}"/>
              </a:ext>
            </a:extLst>
          </p:cNvPr>
          <p:cNvSpPr txBox="1"/>
          <p:nvPr/>
        </p:nvSpPr>
        <p:spPr>
          <a:xfrm>
            <a:off x="4788024" y="4457181"/>
            <a:ext cx="4036217" cy="1754326"/>
          </a:xfrm>
          <a:prstGeom prst="rect">
            <a:avLst/>
          </a:prstGeom>
          <a:noFill/>
        </p:spPr>
        <p:txBody>
          <a:bodyPr wrap="square" rtlCol="0">
            <a:spAutoFit/>
          </a:bodyPr>
          <a:lstStyle/>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az" sz="1800" b="0" i="0" u="none" strike="noStrike" kern="1200" cap="none" spc="0" normalizeH="0" baseline="0">
                <a:ln>
                  <a:noFill/>
                </a:ln>
                <a:solidFill>
                  <a:prstClr val="black"/>
                </a:solidFill>
                <a:effectLst/>
                <a:uLnTx/>
                <a:uFillTx/>
                <a:ea typeface="Verdana" panose="020B0604030504040204" pitchFamily="34" charset="0"/>
                <a:cs typeface="Verdana" panose="020B0604030504040204" pitchFamily="34" charset="0"/>
              </a:rPr>
              <a:t>Zərərli proqram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az" sz="1800" b="0" i="0" u="none" strike="noStrike" kern="1200" cap="none" spc="0" normalizeH="0" baseline="0">
                <a:ln>
                  <a:noFill/>
                </a:ln>
                <a:solidFill>
                  <a:prstClr val="black"/>
                </a:solidFill>
                <a:effectLst/>
                <a:uLnTx/>
                <a:uFillTx/>
                <a:ea typeface="Verdana" panose="020B0604030504040204" pitchFamily="34" charset="0"/>
                <a:cs typeface="Verdana" panose="020B0604030504040204" pitchFamily="34" charset="0"/>
              </a:rPr>
              <a:t>Spam</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az" sz="1800" b="0" i="0" u="none" strike="noStrike" kern="1200" cap="none" spc="0" normalizeH="0" baseline="0">
                <a:ln>
                  <a:noFill/>
                </a:ln>
                <a:solidFill>
                  <a:prstClr val="black"/>
                </a:solidFill>
                <a:effectLst/>
                <a:uLnTx/>
                <a:uFillTx/>
                <a:ea typeface="Verdana" panose="020B0604030504040204" pitchFamily="34" charset="0"/>
                <a:cs typeface="Verdana" panose="020B0604030504040204" pitchFamily="34" charset="0"/>
              </a:rPr>
              <a:t>Seçkilərə müdaxilə </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az" sz="1800" b="0" i="0" u="none" strike="noStrike" kern="1200" cap="none" spc="0" normalizeH="0" baseline="0">
                <a:ln>
                  <a:noFill/>
                </a:ln>
                <a:solidFill>
                  <a:prstClr val="black"/>
                </a:solidFill>
                <a:effectLst/>
                <a:uLnTx/>
                <a:uFillTx/>
                <a:ea typeface="Verdana" panose="020B0604030504040204" pitchFamily="34" charset="0"/>
                <a:cs typeface="Verdana" panose="020B0604030504040204" pitchFamily="34" charset="0"/>
              </a:rPr>
              <a:t>Abunəçi haqqında məlumat üçün təqdimetmə göstərişi</a:t>
            </a:r>
          </a:p>
          <a:p>
            <a:pPr marL="1200150" marR="0" lvl="1" indent="-457200" algn="just" defTabSz="914400" rtl="0" eaLnBrk="1" fontAlgn="base" latinLnBrk="0" hangingPunct="1">
              <a:lnSpc>
                <a:spcPct val="100000"/>
              </a:lnSpc>
              <a:spcBef>
                <a:spcPct val="0"/>
              </a:spcBef>
              <a:spcAft>
                <a:spcPct val="0"/>
              </a:spcAft>
              <a:buClrTx/>
              <a:buSzTx/>
              <a:buFont typeface="+mj-lt"/>
              <a:buAutoNum type="arabicPeriod" startAt="7"/>
              <a:tabLst/>
              <a:defRPr/>
            </a:pPr>
            <a:r>
              <a:rPr kumimoji="0" lang="az" sz="1800" b="0" i="0" u="none" strike="noStrike" kern="1200" cap="none" spc="0" normalizeH="0" baseline="0">
                <a:ln>
                  <a:noFill/>
                </a:ln>
                <a:solidFill>
                  <a:prstClr val="black"/>
                </a:solidFill>
                <a:effectLst/>
                <a:uLnTx/>
                <a:uFillTx/>
                <a:ea typeface="Verdana" panose="020B0604030504040204" pitchFamily="34" charset="0"/>
                <a:cs typeface="Verdana" panose="020B0604030504040204" pitchFamily="34" charset="0"/>
              </a:rPr>
              <a:t>Terrorçuluq </a:t>
            </a:r>
          </a:p>
        </p:txBody>
      </p:sp>
    </p:spTree>
    <p:extLst>
      <p:ext uri="{BB962C8B-B14F-4D97-AF65-F5344CB8AC3E}">
        <p14:creationId xmlns:p14="http://schemas.microsoft.com/office/powerpoint/2010/main" val="33413768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xmlns="" id="{1239CC4E-6B81-41D5-8FBA-98E336DBC65F}"/>
              </a:ext>
            </a:extLst>
          </p:cNvPr>
          <p:cNvSpPr>
            <a:spLocks noChangeArrowheads="1"/>
          </p:cNvSpPr>
          <p:nvPr/>
        </p:nvSpPr>
        <p:spPr bwMode="auto">
          <a:xfrm>
            <a:off x="467544" y="1328059"/>
            <a:ext cx="7992888"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285750" indent="-285750" algn="just" rtl="0" eaLnBrk="1" hangingPunct="1">
              <a:buFont typeface="Arial" panose="020B0604020202020204" pitchFamily="34" charset="0"/>
              <a:buChar char="•"/>
              <a:defRPr/>
            </a:pPr>
            <a:r>
              <a:rPr lang="az" sz="2000" b="0" i="0" u="none" baseline="0">
                <a:latin typeface="Verdana" panose="020B0604030504040204" pitchFamily="34" charset="0"/>
                <a:ea typeface="Verdana" panose="020B0604030504040204" pitchFamily="34" charset="0"/>
                <a:cs typeface="Verdana" panose="020B0604030504040204" pitchFamily="34" charset="0"/>
              </a:rPr>
              <a:t>Konvensiya Komitəsi (T-CY) Budapeşt Konvensiyasının effektiv istifadəsinə və icrasına dəstək məqsədilə tövsiyə sənədləri nəşr edir </a:t>
            </a:r>
          </a:p>
          <a:p>
            <a:pPr marL="285750" indent="-285750" algn="just" rtl="0" eaLnBrk="1" hangingPunct="1">
              <a:buFont typeface="Arial" panose="020B0604020202020204" pitchFamily="34" charset="0"/>
              <a:buChar char="•"/>
              <a:defRPr/>
            </a:pPr>
            <a:endParaRPr lang="az"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rtl="0" eaLnBrk="1" hangingPunct="1">
              <a:buFont typeface="Arial" panose="020B0604020202020204" pitchFamily="34" charset="0"/>
              <a:buChar char="•"/>
              <a:defRPr/>
            </a:pPr>
            <a:r>
              <a:rPr lang="az" sz="2000" b="0" i="0" u="none" baseline="0">
                <a:latin typeface="Verdana" panose="020B0604030504040204" pitchFamily="34" charset="0"/>
                <a:ea typeface="Verdana" panose="020B0604030504040204" pitchFamily="34" charset="0"/>
                <a:cs typeface="Verdana" panose="020B0604030504040204" pitchFamily="34" charset="0"/>
              </a:rPr>
              <a:t>Hüquqi, siyasi və texnoloji yeniliklər nəzərə alınaraq hazırlanan tövsiyə sənədləri</a:t>
            </a:r>
          </a:p>
          <a:p>
            <a:pPr marL="285750" indent="-285750" algn="just" rtl="0" eaLnBrk="1" hangingPunct="1">
              <a:buFont typeface="Arial" panose="020B0604020202020204" pitchFamily="34" charset="0"/>
              <a:buChar char="•"/>
              <a:defRPr/>
            </a:pPr>
            <a:endParaRPr lang="az" sz="2000" dirty="0">
              <a:latin typeface="Verdana" panose="020B0604030504040204" pitchFamily="34" charset="0"/>
              <a:ea typeface="Verdana" panose="020B0604030504040204" pitchFamily="34" charset="0"/>
              <a:cs typeface="Verdana" panose="020B0604030504040204" pitchFamily="34" charset="0"/>
            </a:endParaRPr>
          </a:p>
          <a:p>
            <a:pPr marL="285750" indent="-285750" algn="just" rtl="0" eaLnBrk="1" hangingPunct="1">
              <a:buFont typeface="Arial" panose="020B0604020202020204" pitchFamily="34" charset="0"/>
              <a:buChar char="•"/>
              <a:defRPr/>
            </a:pPr>
            <a:r>
              <a:rPr lang="az" sz="2000" b="0" i="0" u="none" baseline="0">
                <a:latin typeface="Verdana" panose="020B0604030504040204" pitchFamily="34" charset="0"/>
                <a:ea typeface="Verdana" panose="020B0604030504040204" pitchFamily="34" charset="0"/>
                <a:cs typeface="Verdana" panose="020B0604030504040204" pitchFamily="34" charset="0"/>
              </a:rPr>
              <a:t>Tövsiyə sənədi:</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Kompüter sistemi</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Botnetlər</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Verilənlərə sərhədlərarası çıxış</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Kimliyin oğurlanması </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DDOS hücumları</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Vacib əhəmiyyətli infrastruktura hücumlar</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Zərərli proqram </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Spam</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Seçkilərə müdaxilə </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Abunəçi haqqında məlumat üçün təqdimetmə göstərişi</a:t>
            </a:r>
          </a:p>
          <a:p>
            <a:pPr marL="1200150" lvl="1" indent="-457200" algn="just" rtl="0" eaLnBrk="1" hangingPunct="1">
              <a:buFont typeface="+mj-lt"/>
              <a:buAutoNum type="arabicPeriod"/>
              <a:defRPr/>
            </a:pPr>
            <a:r>
              <a:rPr lang="az" sz="1800" b="0" i="0" u="none" baseline="0">
                <a:latin typeface="Verdana" panose="020B0604030504040204" pitchFamily="34" charset="0"/>
                <a:ea typeface="Verdana" panose="020B0604030504040204" pitchFamily="34" charset="0"/>
                <a:cs typeface="Verdana" panose="020B0604030504040204" pitchFamily="34" charset="0"/>
              </a:rPr>
              <a:t>Terrorçuluq </a:t>
            </a:r>
          </a:p>
        </p:txBody>
      </p:sp>
      <p:sp>
        <p:nvSpPr>
          <p:cNvPr id="2" name="Rectangle 4">
            <a:extLst>
              <a:ext uri="{FF2B5EF4-FFF2-40B4-BE49-F238E27FC236}">
                <a16:creationId xmlns:a16="http://schemas.microsoft.com/office/drawing/2014/main" xmlns=""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3" name="Rectangle 4">
            <a:extLst>
              <a:ext uri="{FF2B5EF4-FFF2-40B4-BE49-F238E27FC236}">
                <a16:creationId xmlns:a16="http://schemas.microsoft.com/office/drawing/2014/main" xmlns=""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 name="TextBox 15">
            <a:extLst>
              <a:ext uri="{FF2B5EF4-FFF2-40B4-BE49-F238E27FC236}">
                <a16:creationId xmlns:a16="http://schemas.microsoft.com/office/drawing/2014/main" xmlns="" id="{EC126C15-E7BE-45E4-B914-E392617C3B26}"/>
              </a:ext>
            </a:extLst>
          </p:cNvPr>
          <p:cNvSpPr txBox="1">
            <a:spLocks noChangeArrowheads="1"/>
          </p:cNvSpPr>
          <p:nvPr/>
        </p:nvSpPr>
        <p:spPr bwMode="auto">
          <a:xfrm>
            <a:off x="1258888" y="195317"/>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Məs: Botnetlərə tətbiqinin müvafiqliyi</a:t>
            </a:r>
          </a:p>
        </p:txBody>
      </p:sp>
      <p:pic>
        <p:nvPicPr>
          <p:cNvPr id="6" name="Picture 2" descr="Image result for botnet">
            <a:extLst>
              <a:ext uri="{FF2B5EF4-FFF2-40B4-BE49-F238E27FC236}">
                <a16:creationId xmlns:a16="http://schemas.microsoft.com/office/drawing/2014/main" xmlns="" id="{614AE55E-F1CF-4E95-A714-322B3623A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1" y="1060856"/>
            <a:ext cx="9139179" cy="552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6463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Reallıq</a:t>
            </a:r>
            <a:endParaRPr lang="az" sz="2700" b="1"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xmlns="" id="{9F2FF4C3-D1CE-4CD6-B3AF-33BCF6461DF1}"/>
              </a:ext>
            </a:extLst>
          </p:cNvPr>
          <p:cNvPicPr>
            <a:picLocks noChangeAspect="1"/>
          </p:cNvPicPr>
          <p:nvPr/>
        </p:nvPicPr>
        <p:blipFill rotWithShape="1">
          <a:blip r:embed="rId3"/>
          <a:srcRect b="26710"/>
          <a:stretch/>
        </p:blipFill>
        <p:spPr>
          <a:xfrm>
            <a:off x="-6067" y="927232"/>
            <a:ext cx="9150068" cy="5670849"/>
          </a:xfrm>
          <a:prstGeom prst="rect">
            <a:avLst/>
          </a:prstGeom>
        </p:spPr>
      </p:pic>
    </p:spTree>
    <p:extLst>
      <p:ext uri="{BB962C8B-B14F-4D97-AF65-F5344CB8AC3E}">
        <p14:creationId xmlns:p14="http://schemas.microsoft.com/office/powerpoint/2010/main" val="345731239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buFontTx/>
              <a:buNone/>
            </a:pPr>
            <a:r>
              <a:rPr lang="az" sz="2700" b="0" i="0" u="none" baseline="0">
                <a:solidFill>
                  <a:schemeClr val="bg1"/>
                </a:solidFill>
                <a:latin typeface="+mn-lt"/>
                <a:ea typeface="Verdana" panose="020B0604030504040204" pitchFamily="34" charset="0"/>
              </a:rPr>
              <a:t>Məs: Fişinqə tətbiqinin müvafiqliyi</a:t>
            </a:r>
          </a:p>
        </p:txBody>
      </p:sp>
      <p:sp>
        <p:nvSpPr>
          <p:cNvPr id="2" name="Rectangle 4">
            <a:extLst>
              <a:ext uri="{FF2B5EF4-FFF2-40B4-BE49-F238E27FC236}">
                <a16:creationId xmlns:a16="http://schemas.microsoft.com/office/drawing/2014/main" xmlns=""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3" name="Rectangle 4">
            <a:extLst>
              <a:ext uri="{FF2B5EF4-FFF2-40B4-BE49-F238E27FC236}">
                <a16:creationId xmlns:a16="http://schemas.microsoft.com/office/drawing/2014/main" xmlns=""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pic>
        <p:nvPicPr>
          <p:cNvPr id="7" name="Picture 2" descr="Related image">
            <a:extLst>
              <a:ext uri="{FF2B5EF4-FFF2-40B4-BE49-F238E27FC236}">
                <a16:creationId xmlns:a16="http://schemas.microsoft.com/office/drawing/2014/main" xmlns="" id="{94037595-D565-40A5-9250-0F29D353A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39065"/>
            <a:ext cx="9144001" cy="554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9945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buFontTx/>
              <a:buNone/>
            </a:pPr>
            <a:r>
              <a:rPr lang="az" sz="2700" b="0" i="0" u="none" baseline="0">
                <a:solidFill>
                  <a:schemeClr val="bg1"/>
                </a:solidFill>
                <a:latin typeface="Verdana" panose="020B0604030504040204" pitchFamily="34" charset="0"/>
              </a:rPr>
              <a:t>Məs: Fişinqə tətbiqinin müvafiqliyi</a:t>
            </a:r>
          </a:p>
        </p:txBody>
      </p:sp>
      <p:sp>
        <p:nvSpPr>
          <p:cNvPr id="2" name="Rectangle 4">
            <a:extLst>
              <a:ext uri="{FF2B5EF4-FFF2-40B4-BE49-F238E27FC236}">
                <a16:creationId xmlns:a16="http://schemas.microsoft.com/office/drawing/2014/main" xmlns=""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3" name="Rectangle 4">
            <a:extLst>
              <a:ext uri="{FF2B5EF4-FFF2-40B4-BE49-F238E27FC236}">
                <a16:creationId xmlns:a16="http://schemas.microsoft.com/office/drawing/2014/main" xmlns=""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pic>
        <p:nvPicPr>
          <p:cNvPr id="4" name="Picture 3">
            <a:extLst>
              <a:ext uri="{FF2B5EF4-FFF2-40B4-BE49-F238E27FC236}">
                <a16:creationId xmlns:a16="http://schemas.microsoft.com/office/drawing/2014/main" xmlns="" id="{AA777CBA-8FA0-49AA-8458-C89FB2ED9057}"/>
              </a:ext>
            </a:extLst>
          </p:cNvPr>
          <p:cNvPicPr>
            <a:picLocks noChangeAspect="1"/>
          </p:cNvPicPr>
          <p:nvPr/>
        </p:nvPicPr>
        <p:blipFill rotWithShape="1">
          <a:blip r:embed="rId3"/>
          <a:srcRect l="23427" t="22652" r="26855" b="17133"/>
          <a:stretch/>
        </p:blipFill>
        <p:spPr>
          <a:xfrm>
            <a:off x="0" y="1052513"/>
            <a:ext cx="9136062" cy="5535612"/>
          </a:xfrm>
          <a:prstGeom prst="rect">
            <a:avLst/>
          </a:prstGeom>
        </p:spPr>
      </p:pic>
    </p:spTree>
    <p:extLst>
      <p:ext uri="{BB962C8B-B14F-4D97-AF65-F5344CB8AC3E}">
        <p14:creationId xmlns:p14="http://schemas.microsoft.com/office/powerpoint/2010/main" val="139642216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buFontTx/>
              <a:buNone/>
            </a:pPr>
            <a:r>
              <a:rPr lang="az" sz="2700" b="0" i="0" u="none" baseline="0">
                <a:solidFill>
                  <a:schemeClr val="bg1"/>
                </a:solidFill>
                <a:latin typeface="Verdana" panose="020B0604030504040204" pitchFamily="34" charset="0"/>
              </a:rPr>
              <a:t>Məs: VoIP-ə tətbiqin müvafiqliyi</a:t>
            </a:r>
          </a:p>
        </p:txBody>
      </p:sp>
      <p:sp>
        <p:nvSpPr>
          <p:cNvPr id="2" name="Rectangle 4">
            <a:extLst>
              <a:ext uri="{FF2B5EF4-FFF2-40B4-BE49-F238E27FC236}">
                <a16:creationId xmlns:a16="http://schemas.microsoft.com/office/drawing/2014/main" xmlns=""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3" name="Rectangle 4">
            <a:extLst>
              <a:ext uri="{FF2B5EF4-FFF2-40B4-BE49-F238E27FC236}">
                <a16:creationId xmlns:a16="http://schemas.microsoft.com/office/drawing/2014/main" xmlns=""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pic>
        <p:nvPicPr>
          <p:cNvPr id="4" name="Picture 2" descr="Image result for voice over ip crime">
            <a:extLst>
              <a:ext uri="{FF2B5EF4-FFF2-40B4-BE49-F238E27FC236}">
                <a16:creationId xmlns:a16="http://schemas.microsoft.com/office/drawing/2014/main" xmlns="" id="{FB1BD058-45E9-43D5-956C-5209B4D285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42" r="13536"/>
          <a:stretch/>
        </p:blipFill>
        <p:spPr bwMode="auto">
          <a:xfrm>
            <a:off x="0" y="1052513"/>
            <a:ext cx="9144000" cy="541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2727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buFontTx/>
              <a:buNone/>
            </a:pPr>
            <a:r>
              <a:rPr lang="az" sz="2700" b="0" i="0" u="none" baseline="0">
                <a:solidFill>
                  <a:schemeClr val="bg1"/>
                </a:solidFill>
                <a:latin typeface="Verdana" panose="020B0604030504040204" pitchFamily="34" charset="0"/>
              </a:rPr>
              <a:t>Məs: VoIP-ə tətbiqin müvafiqliyi</a:t>
            </a:r>
          </a:p>
        </p:txBody>
      </p:sp>
      <p:sp>
        <p:nvSpPr>
          <p:cNvPr id="4" name="Rectangle 2">
            <a:extLst>
              <a:ext uri="{FF2B5EF4-FFF2-40B4-BE49-F238E27FC236}">
                <a16:creationId xmlns:a16="http://schemas.microsoft.com/office/drawing/2014/main" xmlns="" id="{1239CC4E-6B81-41D5-8FBA-98E336DBC65F}"/>
              </a:ext>
            </a:extLst>
          </p:cNvPr>
          <p:cNvSpPr>
            <a:spLocks noChangeArrowheads="1"/>
          </p:cNvSpPr>
          <p:nvPr/>
        </p:nvSpPr>
        <p:spPr bwMode="auto">
          <a:xfrm>
            <a:off x="467544" y="1874485"/>
            <a:ext cx="799288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Budapeşt konvensiyası çərçivəsindəki cinayətlər və prosessual hüquqlar platformadan asılı deyil</a:t>
            </a:r>
          </a:p>
          <a:p>
            <a:pPr marL="571500" indent="-571500" algn="just"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İyirmi birinci maddə (məlumatın məzmununu ələ keçirilməsi) hər hansı formalı məlumat məzmununun ələ keçirilməsinə imkan verir və bura VoIP verilənləri də daxildir.</a:t>
            </a:r>
          </a:p>
          <a:p>
            <a:pPr marL="571500" indent="-571500" algn="just" rtl="0" eaLnBrk="1" hangingPunct="1">
              <a:buFont typeface="Arial" panose="020B0604020202020204" pitchFamily="34" charset="0"/>
              <a:buChar char="•"/>
              <a:defRPr/>
            </a:pP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b="0" i="0" u="none" baseline="0">
                <a:latin typeface="+mn-lt"/>
                <a:ea typeface="Verdana" panose="020B0604030504040204" pitchFamily="34" charset="0"/>
                <a:cs typeface="Verdana" panose="020B0604030504040204" pitchFamily="34" charset="0"/>
              </a:rPr>
              <a:t>“Xidmət provayderinin” tərifinə VoIP xidməti provayderləri daxildir </a:t>
            </a:r>
          </a:p>
        </p:txBody>
      </p:sp>
    </p:spTree>
    <p:extLst>
      <p:ext uri="{BB962C8B-B14F-4D97-AF65-F5344CB8AC3E}">
        <p14:creationId xmlns:p14="http://schemas.microsoft.com/office/powerpoint/2010/main" val="29693157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pPr>
            <a:r>
              <a:rPr lang="az" sz="2700" b="0" i="0" u="none" baseline="0">
                <a:solidFill>
                  <a:schemeClr val="bg1"/>
                </a:solidFill>
                <a:latin typeface="Verdana" panose="020B0604030504040204" pitchFamily="34" charset="0"/>
              </a:rPr>
              <a:t>Məs: VoIP-ə tətbiqin müvafiqliyi</a:t>
            </a:r>
          </a:p>
          <a:p>
            <a:pPr algn="r" rtl="0">
              <a:spcBef>
                <a:spcPct val="0"/>
              </a:spcBef>
              <a:buFontTx/>
              <a:buNone/>
            </a:pPr>
            <a:endParaRPr lang="az" sz="2400" b="1" dirty="0">
              <a:solidFill>
                <a:schemeClr val="bg1"/>
              </a:solidFill>
              <a:latin typeface="Verdana" panose="020B0604030504040204" pitchFamily="34" charset="0"/>
            </a:endParaRPr>
          </a:p>
        </p:txBody>
      </p:sp>
      <p:pic>
        <p:nvPicPr>
          <p:cNvPr id="6" name="Picture 5">
            <a:extLst>
              <a:ext uri="{FF2B5EF4-FFF2-40B4-BE49-F238E27FC236}">
                <a16:creationId xmlns:a16="http://schemas.microsoft.com/office/drawing/2014/main" xmlns="" id="{A422A5B6-C445-43E8-BA20-F364E6F573B6}"/>
              </a:ext>
            </a:extLst>
          </p:cNvPr>
          <p:cNvPicPr>
            <a:picLocks noChangeAspect="1"/>
          </p:cNvPicPr>
          <p:nvPr/>
        </p:nvPicPr>
        <p:blipFill>
          <a:blip r:embed="rId3"/>
          <a:stretch>
            <a:fillRect/>
          </a:stretch>
        </p:blipFill>
        <p:spPr>
          <a:xfrm>
            <a:off x="-7937" y="1045270"/>
            <a:ext cx="9144000" cy="5622229"/>
          </a:xfrm>
          <a:prstGeom prst="rect">
            <a:avLst/>
          </a:prstGeom>
        </p:spPr>
      </p:pic>
    </p:spTree>
    <p:extLst>
      <p:ext uri="{BB962C8B-B14F-4D97-AF65-F5344CB8AC3E}">
        <p14:creationId xmlns:p14="http://schemas.microsoft.com/office/powerpoint/2010/main" val="10275922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buFontTx/>
              <a:buNone/>
            </a:pPr>
            <a:r>
              <a:rPr lang="az" sz="2700" b="0" i="0" u="none" baseline="0">
                <a:solidFill>
                  <a:schemeClr val="bg1"/>
                </a:solidFill>
                <a:latin typeface="Verdana" panose="020B0604030504040204" pitchFamily="34" charset="0"/>
              </a:rPr>
              <a:t>Məs: Terrorçuluğa tətbiqin müvafiqliyi</a:t>
            </a:r>
          </a:p>
        </p:txBody>
      </p:sp>
      <p:sp>
        <p:nvSpPr>
          <p:cNvPr id="2" name="Rectangle 4">
            <a:extLst>
              <a:ext uri="{FF2B5EF4-FFF2-40B4-BE49-F238E27FC236}">
                <a16:creationId xmlns:a16="http://schemas.microsoft.com/office/drawing/2014/main" xmlns=""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3" name="Rectangle 4">
            <a:extLst>
              <a:ext uri="{FF2B5EF4-FFF2-40B4-BE49-F238E27FC236}">
                <a16:creationId xmlns:a16="http://schemas.microsoft.com/office/drawing/2014/main" xmlns=""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pic>
        <p:nvPicPr>
          <p:cNvPr id="5" name="Picture 2" descr="Image result for cyber terrorism">
            <a:extLst>
              <a:ext uri="{FF2B5EF4-FFF2-40B4-BE49-F238E27FC236}">
                <a16:creationId xmlns:a16="http://schemas.microsoft.com/office/drawing/2014/main" xmlns="" id="{D037C83C-599A-4F72-B917-49AEE0222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513"/>
            <a:ext cx="9179221" cy="553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934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Budapeşt Konvensiyası: Tətbiq dairəsi</a:t>
            </a:r>
            <a:endParaRPr lang="az"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a16="http://schemas.microsoft.com/office/drawing/2014/main" xmlns="" id="{122F3459-C909-4A75-8C50-90D04D3C4B22}"/>
              </a:ext>
            </a:extLst>
          </p:cNvPr>
          <p:cNvSpPr txBox="1"/>
          <p:nvPr/>
        </p:nvSpPr>
        <p:spPr>
          <a:xfrm>
            <a:off x="157142" y="1206554"/>
            <a:ext cx="2786062" cy="3600986"/>
          </a:xfrm>
          <a:prstGeom prst="rect">
            <a:avLst/>
          </a:prstGeom>
          <a:solidFill>
            <a:srgbClr val="FFFF00"/>
          </a:solidFill>
          <a:ln>
            <a:solidFill>
              <a:schemeClr val="bg1">
                <a:lumMod val="50000"/>
              </a:schemeClr>
            </a:solidFill>
          </a:ln>
        </p:spPr>
        <p:txBody>
          <a:bodyPr>
            <a:spAutoFit/>
          </a:bodyPr>
          <a:lstStyle/>
          <a:p>
            <a:pPr algn="l" rtl="0" fontAlgn="auto">
              <a:spcBef>
                <a:spcPts val="0"/>
              </a:spcBef>
              <a:spcAft>
                <a:spcPts val="0"/>
              </a:spcAft>
              <a:defRPr/>
            </a:pPr>
            <a:r>
              <a:rPr lang="az" sz="1900" b="1" i="0" u="none" baseline="0">
                <a:cs typeface="Verdana"/>
              </a:rPr>
              <a:t>Kriminal davranış</a:t>
            </a:r>
          </a:p>
          <a:p>
            <a:pPr marL="342900" indent="-342900" algn="l" rtl="0" fontAlgn="auto">
              <a:spcBef>
                <a:spcPts val="0"/>
              </a:spcBef>
              <a:spcAft>
                <a:spcPts val="0"/>
              </a:spcAft>
              <a:buFont typeface="Wingdings" pitchFamily="2" charset="2"/>
              <a:buChar char="§"/>
              <a:defRPr/>
            </a:pPr>
            <a:r>
              <a:rPr lang="az" sz="1900" b="0" i="0" u="none" baseline="0">
                <a:cs typeface="Verdana"/>
              </a:rPr>
              <a:t>Qanunsuz daxil olma</a:t>
            </a:r>
          </a:p>
          <a:p>
            <a:pPr marL="342900" indent="-342900" algn="l" rtl="0" fontAlgn="auto">
              <a:spcBef>
                <a:spcPts val="0"/>
              </a:spcBef>
              <a:spcAft>
                <a:spcPts val="0"/>
              </a:spcAft>
              <a:buFont typeface="Wingdings" pitchFamily="2" charset="2"/>
              <a:buChar char="§"/>
              <a:defRPr/>
            </a:pPr>
            <a:r>
              <a:rPr lang="az" sz="1900" b="0" i="0" u="none" baseline="0">
                <a:cs typeface="Verdana"/>
              </a:rPr>
              <a:t>Qanunsuz ələ keçirmə</a:t>
            </a:r>
          </a:p>
          <a:p>
            <a:pPr marL="342900" indent="-342900" algn="l" rtl="0" fontAlgn="auto">
              <a:spcBef>
                <a:spcPts val="0"/>
              </a:spcBef>
              <a:spcAft>
                <a:spcPts val="0"/>
              </a:spcAft>
              <a:buFont typeface="Wingdings" pitchFamily="2" charset="2"/>
              <a:buChar char="§"/>
              <a:defRPr/>
            </a:pPr>
            <a:r>
              <a:rPr lang="az" sz="1900" b="0" i="0" u="none" baseline="0">
                <a:cs typeface="Verdana"/>
              </a:rPr>
              <a:t>Verilənlərə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Sistemlərə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Qurğulardan qanunsuz istifadə</a:t>
            </a:r>
          </a:p>
          <a:p>
            <a:pPr marL="342900" indent="-342900" algn="l" rtl="0" fontAlgn="auto">
              <a:spcBef>
                <a:spcPts val="0"/>
              </a:spcBef>
              <a:spcAft>
                <a:spcPts val="0"/>
              </a:spcAft>
              <a:buFont typeface="Wingdings" pitchFamily="2" charset="2"/>
              <a:buChar char="§"/>
              <a:defRPr/>
            </a:pPr>
            <a:r>
              <a:rPr lang="az" sz="1900" b="0" i="0" u="none" baseline="0">
                <a:cs typeface="Verdana"/>
              </a:rPr>
              <a:t>Dələduzluq və saxtakarlıq</a:t>
            </a:r>
          </a:p>
          <a:p>
            <a:pPr marL="342900" indent="-342900" algn="l" rtl="0" fontAlgn="auto">
              <a:spcBef>
                <a:spcPts val="0"/>
              </a:spcBef>
              <a:spcAft>
                <a:spcPts val="0"/>
              </a:spcAft>
              <a:buFont typeface="Wingdings" pitchFamily="2" charset="2"/>
              <a:buChar char="§"/>
              <a:defRPr/>
            </a:pPr>
            <a:r>
              <a:rPr lang="az" sz="1900" b="0" i="0" u="none" baseline="0">
                <a:cs typeface="Verdana"/>
              </a:rPr>
              <a:t>Uşaq pornoqrafiyası</a:t>
            </a:r>
          </a:p>
          <a:p>
            <a:pPr marL="342900" indent="-342900" algn="l" rtl="0" fontAlgn="auto">
              <a:spcBef>
                <a:spcPts val="0"/>
              </a:spcBef>
              <a:spcAft>
                <a:spcPts val="0"/>
              </a:spcAft>
              <a:buFont typeface="Wingdings" pitchFamily="2" charset="2"/>
              <a:buChar char="§"/>
              <a:defRPr/>
            </a:pPr>
            <a:r>
              <a:rPr lang="az" sz="1900" b="0" i="0" u="none" baseline="0">
                <a:cs typeface="Verdana"/>
              </a:rPr>
              <a:t>ƏMH cinayətləri</a:t>
            </a:r>
            <a:endParaRPr lang="az" sz="1900" dirty="0">
              <a:cs typeface="Verdana"/>
            </a:endParaRPr>
          </a:p>
          <a:p>
            <a:pPr marL="342900" indent="-342900" algn="l" rtl="0" fontAlgn="auto">
              <a:spcBef>
                <a:spcPts val="0"/>
              </a:spcBef>
              <a:spcAft>
                <a:spcPts val="0"/>
              </a:spcAft>
              <a:buFont typeface="Wingdings" pitchFamily="2" charset="2"/>
              <a:buChar char="§"/>
              <a:defRPr/>
            </a:pPr>
            <a:r>
              <a:rPr lang="az" sz="1900" b="0" i="0" u="none" baseline="0">
                <a:cs typeface="Verdana"/>
              </a:rPr>
              <a:t>Cinayətə cəhd, yardım və təhrikçilik</a:t>
            </a:r>
          </a:p>
          <a:p>
            <a:pPr marL="342900" indent="-342900" algn="l" rtl="0" fontAlgn="auto">
              <a:spcBef>
                <a:spcPts val="0"/>
              </a:spcBef>
              <a:spcAft>
                <a:spcPts val="0"/>
              </a:spcAft>
              <a:buFont typeface="Wingdings" pitchFamily="2" charset="2"/>
              <a:buChar char="§"/>
              <a:defRPr/>
            </a:pPr>
            <a:r>
              <a:rPr lang="az" sz="1900" b="0" i="0" u="none" baseline="0">
                <a:cs typeface="Verdana"/>
              </a:rPr>
              <a:t>Hüquqi şəxsin məsuliyyəti</a:t>
            </a:r>
          </a:p>
        </p:txBody>
      </p:sp>
      <p:sp>
        <p:nvSpPr>
          <p:cNvPr id="21" name="Textfeld 4">
            <a:extLst>
              <a:ext uri="{FF2B5EF4-FFF2-40B4-BE49-F238E27FC236}">
                <a16:creationId xmlns:a16="http://schemas.microsoft.com/office/drawing/2014/main" xmlns="" id="{816E88E6-EA52-4247-B5D5-047E57E73689}"/>
              </a:ext>
            </a:extLst>
          </p:cNvPr>
          <p:cNvSpPr txBox="1"/>
          <p:nvPr/>
        </p:nvSpPr>
        <p:spPr>
          <a:xfrm>
            <a:off x="6372201" y="1142663"/>
            <a:ext cx="2570163" cy="5062924"/>
          </a:xfrm>
          <a:prstGeom prst="rect">
            <a:avLst/>
          </a:prstGeom>
          <a:no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Beynəlxalq Əməkdaşlıq</a:t>
            </a:r>
          </a:p>
          <a:p>
            <a:pPr marL="361950" indent="-361950" algn="l" rtl="0" fontAlgn="auto">
              <a:spcBef>
                <a:spcPts val="0"/>
              </a:spcBef>
              <a:spcAft>
                <a:spcPts val="0"/>
              </a:spcAft>
              <a:buFont typeface="Wingdings" pitchFamily="2" charset="2"/>
              <a:buChar char="§"/>
              <a:defRPr/>
            </a:pPr>
            <a:r>
              <a:rPr lang="az" sz="1900" b="0" i="0" u="none" baseline="0">
                <a:cs typeface="Verdana"/>
              </a:rPr>
              <a:t>Ekstradisiya</a:t>
            </a:r>
          </a:p>
          <a:p>
            <a:pPr marL="361950" indent="-361950" algn="l" rtl="0" fontAlgn="auto">
              <a:spcBef>
                <a:spcPts val="0"/>
              </a:spcBef>
              <a:spcAft>
                <a:spcPts val="0"/>
              </a:spcAft>
              <a:buFont typeface="Wingdings" pitchFamily="2" charset="2"/>
              <a:buChar char="§"/>
              <a:defRPr/>
            </a:pPr>
            <a:r>
              <a:rPr lang="az" sz="1900" b="0" i="0" u="none" baseline="0">
                <a:cs typeface="Verdana"/>
              </a:rPr>
              <a:t>QHY</a:t>
            </a:r>
          </a:p>
          <a:p>
            <a:pPr marL="361950" indent="-361950" algn="l" rtl="0" fontAlgn="auto">
              <a:spcBef>
                <a:spcPts val="0"/>
              </a:spcBef>
              <a:spcAft>
                <a:spcPts val="0"/>
              </a:spcAft>
              <a:buFont typeface="Wingdings" pitchFamily="2" charset="2"/>
              <a:buChar char="§"/>
              <a:defRPr/>
            </a:pPr>
            <a:r>
              <a:rPr lang="az" sz="1900" b="0" i="0" u="none" baseline="0">
                <a:cs typeface="Verdana"/>
              </a:rPr>
              <a:t>Spontan məlumat</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TV-nin operativ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Daxiloma üçün QHY</a:t>
            </a:r>
          </a:p>
          <a:p>
            <a:pPr marL="361950" indent="-361950" algn="l" rtl="0">
              <a:buFont typeface="Wingdings" pitchFamily="2" charset="2"/>
              <a:buChar char="§"/>
              <a:defRPr/>
            </a:pPr>
            <a:r>
              <a:rPr lang="az" sz="1900" b="0" i="0" u="none" baseline="0">
                <a:cs typeface="Verdana"/>
              </a:rPr>
              <a:t>Verilənlərə sərhədlərarası çıxış</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RV TV üçün QHY</a:t>
            </a:r>
          </a:p>
          <a:p>
            <a:pPr marL="361950" indent="-361950" algn="l" rtl="0" fontAlgn="auto">
              <a:spcBef>
                <a:spcPts val="0"/>
              </a:spcBef>
              <a:spcAft>
                <a:spcPts val="0"/>
              </a:spcAft>
              <a:buFont typeface="Wingdings" pitchFamily="2" charset="2"/>
              <a:buChar char="§"/>
              <a:defRPr/>
            </a:pPr>
            <a:r>
              <a:rPr lang="az" sz="1900" b="0" i="0" u="none" baseline="0">
                <a:cs typeface="Verdana"/>
              </a:rPr>
              <a:t>Ələ keçirmə üçün QHY</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24/7 əlaqə mərkəzi</a:t>
            </a:r>
          </a:p>
        </p:txBody>
      </p:sp>
      <p:sp>
        <p:nvSpPr>
          <p:cNvPr id="22" name="Textfeld 16">
            <a:extLst>
              <a:ext uri="{FF2B5EF4-FFF2-40B4-BE49-F238E27FC236}">
                <a16:creationId xmlns:a16="http://schemas.microsoft.com/office/drawing/2014/main" xmlns=""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sp>
        <p:nvSpPr>
          <p:cNvPr id="23" name="Textfeld 17">
            <a:extLst>
              <a:ext uri="{FF2B5EF4-FFF2-40B4-BE49-F238E27FC236}">
                <a16:creationId xmlns:a16="http://schemas.microsoft.com/office/drawing/2014/main" xmlns=""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cxnSp>
        <p:nvCxnSpPr>
          <p:cNvPr id="24" name="Form 20">
            <a:extLst>
              <a:ext uri="{FF2B5EF4-FFF2-40B4-BE49-F238E27FC236}">
                <a16:creationId xmlns:a16="http://schemas.microsoft.com/office/drawing/2014/main" xmlns=""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xmlns="" id="{954E8C3C-7E2E-48EF-B26C-3D675EC5669B}"/>
              </a:ext>
            </a:extLst>
          </p:cNvPr>
          <p:cNvCxnSpPr/>
          <p:nvPr/>
        </p:nvCxnSpPr>
        <p:spPr>
          <a:xfrm>
            <a:off x="4586266" y="3994831"/>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xmlns="" id="{FE098AA4-0D98-4207-94EB-43432807C98D}"/>
              </a:ext>
            </a:extLst>
          </p:cNvPr>
          <p:cNvSpPr txBox="1"/>
          <p:nvPr/>
        </p:nvSpPr>
        <p:spPr>
          <a:xfrm>
            <a:off x="3443265" y="1271008"/>
            <a:ext cx="2428875" cy="2723823"/>
          </a:xfrm>
          <a:prstGeom prst="rect">
            <a:avLst/>
          </a:prstGeom>
          <a:solidFill>
            <a:srgbClr val="FFFFFF"/>
          </a:solid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Prosessual alətlər</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TV-lərin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Axrarış və müsadirə</a:t>
            </a:r>
          </a:p>
          <a:p>
            <a:pPr marL="361950" indent="-361950" algn="l" rtl="0" fontAlgn="auto">
              <a:spcBef>
                <a:spcPts val="0"/>
              </a:spcBef>
              <a:spcAft>
                <a:spcPts val="0"/>
              </a:spcAft>
              <a:buFont typeface="Wingdings" pitchFamily="2" charset="2"/>
              <a:buChar char="§"/>
              <a:defRPr/>
            </a:pPr>
            <a:r>
              <a:rPr lang="az" sz="1900" b="0" i="0" u="none" baseline="0">
                <a:cs typeface="Verdana"/>
              </a:rPr>
              <a:t>Təqdimetmə göstərişi</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Real vaxt rejimində TV</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Kompüter verilənlərinin ələ keçirilməsi</a:t>
            </a:r>
            <a:endParaRPr lang="az" sz="1900" dirty="0">
              <a:cs typeface="Verdana"/>
            </a:endParaRPr>
          </a:p>
        </p:txBody>
      </p:sp>
      <p:sp>
        <p:nvSpPr>
          <p:cNvPr id="27" name="Textfeld 18">
            <a:extLst>
              <a:ext uri="{FF2B5EF4-FFF2-40B4-BE49-F238E27FC236}">
                <a16:creationId xmlns:a16="http://schemas.microsoft.com/office/drawing/2014/main" xmlns="" id="{B2A85D97-2DC4-4488-9B4C-A36ECD208C47}"/>
              </a:ext>
            </a:extLst>
          </p:cNvPr>
          <p:cNvSpPr txBox="1"/>
          <p:nvPr/>
        </p:nvSpPr>
        <p:spPr>
          <a:xfrm>
            <a:off x="2833803" y="6210287"/>
            <a:ext cx="1963738" cy="339725"/>
          </a:xfrm>
          <a:prstGeom prst="rect">
            <a:avLst/>
          </a:prstGeom>
          <a:noFill/>
        </p:spPr>
        <p:txBody>
          <a:bodyPr>
            <a:spAutoFit/>
          </a:bodyPr>
          <a:lstStyle/>
          <a:p>
            <a:pPr algn="l" rtl="0" fontAlgn="auto">
              <a:spcBef>
                <a:spcPts val="0"/>
              </a:spcBef>
              <a:spcAft>
                <a:spcPts val="0"/>
              </a:spcAft>
              <a:defRPr/>
            </a:pPr>
            <a:r>
              <a:rPr lang="az" sz="1600" b="1" i="0" u="none" baseline="0">
                <a:solidFill>
                  <a:schemeClr val="tx1">
                    <a:lumMod val="65000"/>
                    <a:lumOff val="35000"/>
                  </a:schemeClr>
                </a:solidFill>
                <a:cs typeface="Verdana"/>
              </a:rPr>
              <a:t>Harmonizasiya </a:t>
            </a:r>
          </a:p>
        </p:txBody>
      </p:sp>
    </p:spTree>
    <p:extLst>
      <p:ext uri="{BB962C8B-B14F-4D97-AF65-F5344CB8AC3E}">
        <p14:creationId xmlns:p14="http://schemas.microsoft.com/office/powerpoint/2010/main" val="18700942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spcBef>
                <a:spcPct val="0"/>
              </a:spcBef>
              <a:buFontTx/>
              <a:buNone/>
            </a:pPr>
            <a:r>
              <a:rPr lang="az" sz="2700" b="0" i="0" u="none" baseline="0">
                <a:solidFill>
                  <a:schemeClr val="bg1"/>
                </a:solidFill>
                <a:latin typeface="Verdana" panose="020B0604030504040204" pitchFamily="34" charset="0"/>
              </a:rPr>
              <a:t>Məs: Terrorçuluğa tətbiqin müvafiqliyi</a:t>
            </a:r>
          </a:p>
        </p:txBody>
      </p:sp>
      <p:sp>
        <p:nvSpPr>
          <p:cNvPr id="2" name="Rectangle 4">
            <a:extLst>
              <a:ext uri="{FF2B5EF4-FFF2-40B4-BE49-F238E27FC236}">
                <a16:creationId xmlns:a16="http://schemas.microsoft.com/office/drawing/2014/main" xmlns="" id="{BA3CBE44-0951-4620-BE84-8E2D4559326C}"/>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3" name="Rectangle 4">
            <a:extLst>
              <a:ext uri="{FF2B5EF4-FFF2-40B4-BE49-F238E27FC236}">
                <a16:creationId xmlns:a16="http://schemas.microsoft.com/office/drawing/2014/main" xmlns="" id="{41257CA0-4A24-400C-9D91-210100996373}"/>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pic>
        <p:nvPicPr>
          <p:cNvPr id="4" name="Picture 3">
            <a:extLst>
              <a:ext uri="{FF2B5EF4-FFF2-40B4-BE49-F238E27FC236}">
                <a16:creationId xmlns:a16="http://schemas.microsoft.com/office/drawing/2014/main" xmlns="" id="{64165451-7A65-4E6A-9754-09456F7B9E28}"/>
              </a:ext>
            </a:extLst>
          </p:cNvPr>
          <p:cNvPicPr>
            <a:picLocks noChangeAspect="1"/>
          </p:cNvPicPr>
          <p:nvPr/>
        </p:nvPicPr>
        <p:blipFill>
          <a:blip r:embed="rId3"/>
          <a:stretch>
            <a:fillRect/>
          </a:stretch>
        </p:blipFill>
        <p:spPr>
          <a:xfrm>
            <a:off x="648931" y="1112324"/>
            <a:ext cx="8037871" cy="5426589"/>
          </a:xfrm>
          <a:prstGeom prst="rect">
            <a:avLst/>
          </a:prstGeom>
        </p:spPr>
      </p:pic>
    </p:spTree>
    <p:extLst>
      <p:ext uri="{BB962C8B-B14F-4D97-AF65-F5344CB8AC3E}">
        <p14:creationId xmlns:p14="http://schemas.microsoft.com/office/powerpoint/2010/main" val="32583254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4D27D9AC-4ADB-45D9-AFA6-8E0CDEC5466B}"/>
              </a:ext>
            </a:extLst>
          </p:cNvPr>
          <p:cNvSpPr>
            <a:spLocks noChangeArrowheads="1"/>
          </p:cNvSpPr>
          <p:nvPr/>
        </p:nvSpPr>
        <p:spPr bwMode="auto">
          <a:xfrm>
            <a:off x="467544" y="1231904"/>
            <a:ext cx="813690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algn="ctr" rtl="0" eaLnBrk="1" hangingPunct="1">
              <a:defRPr/>
            </a:pPr>
            <a:r>
              <a:rPr lang="az" sz="3200" b="1" i="0" u="none" baseline="0">
                <a:solidFill>
                  <a:srgbClr val="FF0000"/>
                </a:solidFill>
                <a:latin typeface="+mn-lt"/>
                <a:ea typeface="Verdana" panose="020B0604030504040204" pitchFamily="34" charset="0"/>
                <a:cs typeface="Verdana" panose="020B0604030504040204" pitchFamily="34" charset="0"/>
              </a:rPr>
              <a:t>MİF: </a:t>
            </a:r>
          </a:p>
          <a:p>
            <a:pPr algn="ctr" rtl="0" eaLnBrk="1" hangingPunct="1">
              <a:defRPr/>
            </a:pPr>
            <a:r>
              <a:rPr lang="az" sz="3200" b="0" i="0" u="none" baseline="0">
                <a:latin typeface="+mn-lt"/>
                <a:ea typeface="Verdana" panose="020B0604030504040204" pitchFamily="34" charset="0"/>
                <a:cs typeface="Verdana" panose="020B0604030504040204" pitchFamily="34" charset="0"/>
              </a:rPr>
              <a:t>Budapeşt Konvensiyası </a:t>
            </a:r>
            <a:r>
              <a:rPr lang="az" sz="3200" b="1" i="0" u="none" baseline="0">
                <a:latin typeface="+mn-lt"/>
                <a:ea typeface="Verdana" panose="020B0604030504040204" pitchFamily="34" charset="0"/>
                <a:cs typeface="Verdana" panose="020B0604030504040204" pitchFamily="34" charset="0"/>
              </a:rPr>
              <a:t>yalnız kibercinayətkarlıq haqqında sazişdir</a:t>
            </a:r>
            <a:endParaRPr lang="az" sz="3200" b="1" dirty="0">
              <a:latin typeface="+mn-lt"/>
              <a:ea typeface="Verdana" panose="020B0604030504040204" pitchFamily="34" charset="0"/>
              <a:cs typeface="Verdana" panose="020B0604030504040204" pitchFamily="34" charset="0"/>
            </a:endParaRPr>
          </a:p>
        </p:txBody>
      </p:sp>
      <p:sp>
        <p:nvSpPr>
          <p:cNvPr id="13" name="TextBox 7">
            <a:extLst>
              <a:ext uri="{FF2B5EF4-FFF2-40B4-BE49-F238E27FC236}">
                <a16:creationId xmlns:a16="http://schemas.microsoft.com/office/drawing/2014/main" xmlns="" id="{A440D332-1417-4A98-BC4A-09D5E690C999}"/>
              </a:ext>
            </a:extLst>
          </p:cNvPr>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Mif </a:t>
            </a:r>
          </a:p>
        </p:txBody>
      </p:sp>
      <p:pic>
        <p:nvPicPr>
          <p:cNvPr id="1026" name="Picture 2" descr="Big loopholes lurk in African cybercrime law – where it even exists">
            <a:extLst>
              <a:ext uri="{FF2B5EF4-FFF2-40B4-BE49-F238E27FC236}">
                <a16:creationId xmlns:a16="http://schemas.microsoft.com/office/drawing/2014/main" xmlns="" id="{3253D5C2-773C-4E80-B62C-02145852D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3091521"/>
            <a:ext cx="6552728" cy="3139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8217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25" name="Rectangle 4"/>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5130" name="Rectangle 2"/>
          <p:cNvSpPr>
            <a:spLocks noChangeArrowheads="1"/>
          </p:cNvSpPr>
          <p:nvPr/>
        </p:nvSpPr>
        <p:spPr bwMode="auto">
          <a:xfrm>
            <a:off x="5292729" y="2068513"/>
            <a:ext cx="312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just" rtl="0" eaLnBrk="1" hangingPunct="1">
              <a:spcBef>
                <a:spcPct val="0"/>
              </a:spcBef>
            </a:pPr>
            <a:endParaRPr lang="az" sz="2400">
              <a:latin typeface="Verdana" panose="020B0604030504040204" pitchFamily="34" charset="0"/>
            </a:endParaRPr>
          </a:p>
        </p:txBody>
      </p:sp>
      <p:sp>
        <p:nvSpPr>
          <p:cNvPr id="12" name="TextBox 15"/>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rPr>
              <a:t>Reallıq </a:t>
            </a:r>
          </a:p>
        </p:txBody>
      </p:sp>
      <p:sp>
        <p:nvSpPr>
          <p:cNvPr id="11" name="Rectangle 2"/>
          <p:cNvSpPr>
            <a:spLocks noChangeArrowheads="1"/>
          </p:cNvSpPr>
          <p:nvPr/>
        </p:nvSpPr>
        <p:spPr bwMode="auto">
          <a:xfrm>
            <a:off x="353244" y="1716278"/>
            <a:ext cx="835292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2066925" algn="l"/>
              </a:tabLst>
              <a:defRPr sz="2400">
                <a:solidFill>
                  <a:schemeClr val="tx1"/>
                </a:solidFill>
                <a:latin typeface="Calibri" panose="020F0502020204030204" pitchFamily="34" charset="0"/>
                <a:ea typeface="MS PGothic" panose="020B0600070205080204" pitchFamily="34" charset="-128"/>
              </a:defRPr>
            </a:lvl1pPr>
            <a:lvl2pPr marL="742950" indent="-285750">
              <a:tabLst>
                <a:tab pos="2066925" algn="l"/>
              </a:tabLst>
              <a:defRPr sz="2400">
                <a:solidFill>
                  <a:schemeClr val="tx1"/>
                </a:solidFill>
                <a:latin typeface="Calibri" panose="020F0502020204030204" pitchFamily="34" charset="0"/>
                <a:ea typeface="MS PGothic" panose="020B0600070205080204" pitchFamily="34" charset="-128"/>
              </a:defRPr>
            </a:lvl2pPr>
            <a:lvl3pPr marL="1143000" indent="-228600">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tabLst>
                <a:tab pos="2066925" algn="l"/>
              </a:tabLst>
              <a:defRPr sz="2400">
                <a:solidFill>
                  <a:schemeClr val="tx1"/>
                </a:solidFill>
                <a:latin typeface="Calibri" panose="020F0502020204030204" pitchFamily="34" charset="0"/>
                <a:ea typeface="MS PGothic" panose="020B0600070205080204" pitchFamily="34" charset="-128"/>
              </a:defRPr>
            </a:lvl4pPr>
            <a:lvl5pPr marL="2057400" indent="-228600">
              <a:tabLst>
                <a:tab pos="2066925"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2066925" algn="l"/>
              </a:tabLst>
              <a:defRPr sz="2400">
                <a:solidFill>
                  <a:schemeClr val="tx1"/>
                </a:solidFill>
                <a:latin typeface="Calibri" panose="020F0502020204030204" pitchFamily="34" charset="0"/>
                <a:ea typeface="MS PGothic" panose="020B0600070205080204" pitchFamily="34" charset="-128"/>
              </a:defRPr>
            </a:lvl9pPr>
          </a:lstStyle>
          <a:p>
            <a:pPr marL="571500" indent="-571500" algn="just" rtl="0" eaLnBrk="1" hangingPunct="1">
              <a:buFont typeface="Arial" panose="020B0604020202020204" pitchFamily="34" charset="0"/>
              <a:buChar char="•"/>
              <a:defRPr/>
            </a:pPr>
            <a:r>
              <a:rPr lang="az" b="0" i="0" u="none" baseline="0" dirty="0">
                <a:latin typeface="+mn-lt"/>
                <a:ea typeface="Verdana" panose="020B0604030504040204" pitchFamily="34" charset="0"/>
                <a:cs typeface="Verdana" panose="020B0604030504040204" pitchFamily="34" charset="0"/>
              </a:rPr>
              <a:t>Budapeşt Konvensiyası yalnız kibercinayətkarlıq haqqında saziş deyil</a:t>
            </a:r>
            <a:endParaRPr lang="az" dirty="0">
              <a:latin typeface="+mn-lt"/>
              <a:ea typeface="Verdana" panose="020B0604030504040204" pitchFamily="34" charset="0"/>
              <a:cs typeface="Verdana" panose="020B0604030504040204" pitchFamily="34" charset="0"/>
            </a:endParaRPr>
          </a:p>
          <a:p>
            <a:pPr marL="571500" indent="-571500" algn="just" rtl="0" eaLnBrk="1" hangingPunct="1">
              <a:buFont typeface="Arial" panose="020B0604020202020204" pitchFamily="34" charset="0"/>
              <a:buChar char="•"/>
              <a:defRPr/>
            </a:pPr>
            <a:r>
              <a:rPr lang="az" b="0" i="0" u="none" baseline="0" dirty="0">
                <a:latin typeface="+mn-lt"/>
                <a:ea typeface="Verdana" panose="020B0604030504040204" pitchFamily="34" charset="0"/>
                <a:cs typeface="Verdana" panose="020B0604030504040204" pitchFamily="34" charset="0"/>
              </a:rPr>
              <a:t>O, prosessual normaların və beynəlxalq əməkdaşlıq mexanizminin aşağıdakılara münasibətlə tətbiqinə imkan verir:</a:t>
            </a:r>
          </a:p>
          <a:p>
            <a:pPr algn="just" rtl="0" eaLnBrk="1" hangingPunct="1">
              <a:defRPr/>
            </a:pPr>
            <a:endParaRPr lang="az" dirty="0">
              <a:latin typeface="+mn-lt"/>
              <a:ea typeface="Verdana" panose="020B0604030504040204" pitchFamily="34" charset="0"/>
              <a:cs typeface="Verdana" panose="020B0604030504040204" pitchFamily="34" charset="0"/>
            </a:endParaRPr>
          </a:p>
          <a:p>
            <a:pPr marL="1314450" lvl="1" indent="-571500" algn="just" rtl="0" eaLnBrk="1" hangingPunct="1">
              <a:buFont typeface="Wingdings" panose="05000000000000000000" pitchFamily="2" charset="2"/>
              <a:buChar char="Ø"/>
              <a:defRPr/>
            </a:pPr>
            <a:r>
              <a:rPr lang="az" b="0" i="0" u="none" baseline="0" dirty="0">
                <a:latin typeface="+mn-lt"/>
                <a:ea typeface="Verdana" panose="020B0604030504040204" pitchFamily="34" charset="0"/>
                <a:cs typeface="Verdana" panose="020B0604030504040204" pitchFamily="34" charset="0"/>
              </a:rPr>
              <a:t>Budapeşt konvensiyasına əsasən müəyyən edilmiş hüquq pozuntuları </a:t>
            </a:r>
          </a:p>
          <a:p>
            <a:pPr marL="1314450" lvl="1" indent="-571500" algn="just" rtl="0" eaLnBrk="1" hangingPunct="1">
              <a:buFont typeface="Wingdings" panose="05000000000000000000" pitchFamily="2" charset="2"/>
              <a:buChar char="Ø"/>
              <a:defRPr/>
            </a:pPr>
            <a:r>
              <a:rPr lang="az" b="0" i="0" u="none" baseline="0" dirty="0">
                <a:latin typeface="+mn-lt"/>
                <a:ea typeface="Verdana" panose="020B0604030504040204" pitchFamily="34" charset="0"/>
                <a:cs typeface="Verdana" panose="020B0604030504040204" pitchFamily="34" charset="0"/>
              </a:rPr>
              <a:t>Kompüter sistemi vasitəsilə törədilən başqa hüquq pozuntuları</a:t>
            </a:r>
          </a:p>
          <a:p>
            <a:pPr marL="1314450" lvl="1" indent="-571500" algn="just" rtl="0" eaLnBrk="1" hangingPunct="1">
              <a:buFont typeface="Wingdings" panose="05000000000000000000" pitchFamily="2" charset="2"/>
              <a:buChar char="Ø"/>
              <a:defRPr/>
            </a:pPr>
            <a:r>
              <a:rPr lang="az" b="0" i="0" u="none" baseline="0" dirty="0">
                <a:latin typeface="+mn-lt"/>
                <a:ea typeface="Verdana" panose="020B0604030504040204" pitchFamily="34" charset="0"/>
                <a:cs typeface="Verdana" panose="020B0604030504040204" pitchFamily="34" charset="0"/>
              </a:rPr>
              <a:t>Hər hansı cinayət hüququ pozuntusu ilə bağlı sübutlarının elektron formada toplanması və mübadiləsi </a:t>
            </a:r>
          </a:p>
        </p:txBody>
      </p:sp>
      <p:sp>
        <p:nvSpPr>
          <p:cNvPr id="5" name="Rectangle 4"/>
          <p:cNvSpPr/>
          <p:nvPr/>
        </p:nvSpPr>
        <p:spPr>
          <a:xfrm>
            <a:off x="2123029" y="1329095"/>
            <a:ext cx="5041958" cy="584775"/>
          </a:xfrm>
          <a:prstGeom prst="rect">
            <a:avLst/>
          </a:prstGeom>
        </p:spPr>
        <p:txBody>
          <a:bodyPr wrap="none">
            <a:spAutoFit/>
          </a:bodyPr>
          <a:lstStyle/>
          <a:p>
            <a:pPr lvl="0" algn="ctr" defTabSz="914400" rtl="0" fontAlgn="base">
              <a:spcBef>
                <a:spcPct val="0"/>
              </a:spcBef>
              <a:spcAft>
                <a:spcPct val="0"/>
              </a:spcAft>
              <a:defRPr/>
            </a:pPr>
            <a:r>
              <a:rPr lang="az" b="1" i="0" u="none" baseline="0">
                <a:solidFill>
                  <a:srgbClr val="FF0000"/>
                </a:solidFill>
                <a:ea typeface="Verdana" panose="020B0604030504040204" pitchFamily="34" charset="0"/>
                <a:cs typeface="Verdana" panose="020B0604030504040204" pitchFamily="34" charset="0"/>
              </a:rPr>
              <a:t>REALLIQ </a:t>
            </a:r>
            <a:r>
              <a:rPr lang="az" b="1" i="0" u="none" baseline="0">
                <a:solidFill>
                  <a:prstClr val="black"/>
                </a:solidFill>
                <a:ea typeface="Verdana" panose="020B0604030504040204" pitchFamily="34" charset="0"/>
                <a:cs typeface="Verdana" panose="020B0604030504040204" pitchFamily="34" charset="0"/>
              </a:rPr>
              <a:t>AŞAĞIDAKI KİMİDİR:</a:t>
            </a:r>
            <a:endParaRPr lang="az" dirty="0">
              <a:solidFill>
                <a:prstClr val="black"/>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130003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just" rtl="0">
              <a:lnSpc>
                <a:spcPct val="90000"/>
              </a:lnSpc>
              <a:buNone/>
              <a:defRPr/>
            </a:pPr>
            <a:endParaRPr lang="az" sz="2200" kern="0" dirty="0">
              <a:solidFill>
                <a:srgbClr val="000000"/>
              </a:solidFill>
              <a:latin typeface="+mj-lt"/>
              <a:cs typeface="Arial" panose="020B0604020202020204" pitchFamily="34" charset="0"/>
            </a:endParaRPr>
          </a:p>
          <a:p>
            <a:pPr marL="0" indent="0" algn="ctr" rtl="0">
              <a:lnSpc>
                <a:spcPct val="90000"/>
              </a:lnSpc>
              <a:buNone/>
              <a:defRPr/>
            </a:pPr>
            <a:r>
              <a:rPr lang="az" sz="2800" b="1" i="0" u="none" kern="0" baseline="0" dirty="0">
                <a:solidFill>
                  <a:srgbClr val="000000"/>
                </a:solidFill>
                <a:cs typeface="Arial" panose="020B0604020202020204" pitchFamily="34" charset="0"/>
              </a:rPr>
              <a:t>Maddə 14 - Sübutların toplanması</a:t>
            </a:r>
          </a:p>
          <a:p>
            <a:pPr marL="0" indent="0" algn="just" rtl="0">
              <a:buNone/>
            </a:pPr>
            <a:endParaRPr lang="az" sz="2200" dirty="0">
              <a:cs typeface="Arial" panose="020B0604020202020204" pitchFamily="34" charset="0"/>
            </a:endParaRPr>
          </a:p>
          <a:p>
            <a:pPr marL="0" indent="0" algn="just" rtl="0">
              <a:buNone/>
            </a:pPr>
            <a:r>
              <a:rPr lang="az" sz="2200" b="0" i="0" u="none" baseline="0" dirty="0">
                <a:cs typeface="Arial" panose="020B0604020202020204" pitchFamily="34" charset="0"/>
              </a:rPr>
              <a:t>21-ci maddə ilə başqa xüsusi müddəa nəzərdə tutulmayıbsa, hər bir Tərəf bu maddənin 1-ci bəndində qeyd olunan səlahiyyətləri və prosedurları aşağıdakılara münasibətdə tətbiq edir:</a:t>
            </a:r>
          </a:p>
          <a:p>
            <a:pPr marL="0" indent="0" algn="just" rtl="0">
              <a:buNone/>
            </a:pPr>
            <a:endParaRPr lang="az" sz="2200" dirty="0">
              <a:cs typeface="Arial" panose="020B0604020202020204" pitchFamily="34" charset="0"/>
            </a:endParaRPr>
          </a:p>
          <a:p>
            <a:pPr marL="0" indent="0" algn="just" rtl="0">
              <a:buNone/>
            </a:pPr>
            <a:r>
              <a:rPr lang="az" sz="2200" b="1" i="0" u="none" baseline="0" dirty="0">
                <a:cs typeface="Arial" panose="020B0604020202020204" pitchFamily="34" charset="0"/>
              </a:rPr>
              <a:t>(a) </a:t>
            </a:r>
            <a:r>
              <a:rPr lang="az" sz="2200" b="0" i="0" u="none" baseline="0" dirty="0">
                <a:cs typeface="Arial" panose="020B0604020202020204" pitchFamily="34" charset="0"/>
              </a:rPr>
              <a:t>2-11-ci maddələrə əsasən müəyyən edilmiş</a:t>
            </a:r>
            <a:r>
              <a:rPr lang="az" sz="2200" b="1" i="0" u="none" baseline="0" dirty="0">
                <a:cs typeface="Arial" panose="020B0604020202020204" pitchFamily="34" charset="0"/>
              </a:rPr>
              <a:t> </a:t>
            </a:r>
            <a:r>
              <a:rPr lang="az" sz="2200" b="0" i="0" u="none" baseline="0" dirty="0">
                <a:cs typeface="Arial" panose="020B0604020202020204" pitchFamily="34" charset="0"/>
              </a:rPr>
              <a:t>cinayət hüququ </a:t>
            </a:r>
            <a:r>
              <a:rPr lang="az" sz="2200" b="0" i="0" u="none" baseline="0" dirty="0" smtClean="0">
                <a:cs typeface="Arial" panose="020B0604020202020204" pitchFamily="34" charset="0"/>
              </a:rPr>
              <a:t>pozuntuları;</a:t>
            </a:r>
            <a:endParaRPr lang="az" sz="2200" dirty="0">
              <a:cs typeface="Arial" panose="020B0604020202020204" pitchFamily="34" charset="0"/>
            </a:endParaRPr>
          </a:p>
          <a:p>
            <a:pPr marL="0" indent="0" algn="just" rtl="0">
              <a:buNone/>
            </a:pPr>
            <a:r>
              <a:rPr lang="az" sz="2200" b="0" i="0" u="none" baseline="0" dirty="0">
                <a:cs typeface="Arial" panose="020B0604020202020204" pitchFamily="34" charset="0"/>
              </a:rPr>
              <a:t> </a:t>
            </a:r>
            <a:endParaRPr lang="az" sz="2200" dirty="0">
              <a:cs typeface="Arial" panose="020B0604020202020204" pitchFamily="34" charset="0"/>
            </a:endParaRPr>
          </a:p>
          <a:p>
            <a:pPr marL="0" indent="0" algn="just" rtl="0">
              <a:buNone/>
            </a:pPr>
            <a:r>
              <a:rPr lang="az" sz="2200" b="1" i="0" u="none" baseline="0" dirty="0">
                <a:cs typeface="Arial" panose="020B0604020202020204" pitchFamily="34" charset="0"/>
              </a:rPr>
              <a:t>b)</a:t>
            </a:r>
            <a:r>
              <a:rPr lang="az" sz="2200" b="0" i="0" u="none" baseline="0" dirty="0">
                <a:cs typeface="Arial" panose="020B0604020202020204" pitchFamily="34" charset="0"/>
              </a:rPr>
              <a:t> hər hansı kompüter sistemi vasitəsi ilə törədilən digər cinayətlərə;</a:t>
            </a:r>
            <a:endParaRPr lang="az" sz="2200" dirty="0">
              <a:cs typeface="Arial" panose="020B0604020202020204" pitchFamily="34" charset="0"/>
            </a:endParaRPr>
          </a:p>
          <a:p>
            <a:pPr marL="0" indent="0" algn="just" rtl="0">
              <a:buNone/>
            </a:pPr>
            <a:endParaRPr lang="az" sz="2200" dirty="0">
              <a:cs typeface="Arial" panose="020B0604020202020204" pitchFamily="34" charset="0"/>
            </a:endParaRPr>
          </a:p>
          <a:p>
            <a:pPr marL="0" indent="0" algn="just" rtl="0">
              <a:buNone/>
            </a:pPr>
            <a:r>
              <a:rPr lang="az" sz="2200" b="1" i="0" u="none" baseline="0" dirty="0">
                <a:cs typeface="Arial" panose="020B0604020202020204" pitchFamily="34" charset="0"/>
              </a:rPr>
              <a:t>(c)</a:t>
            </a:r>
            <a:r>
              <a:rPr lang="az" sz="2200" b="0" i="0" u="none" baseline="0" dirty="0">
                <a:cs typeface="Arial" panose="020B0604020202020204" pitchFamily="34" charset="0"/>
              </a:rPr>
              <a:t> cinayətlə bağlı sübutlarının elektron formada toplanmasına.</a:t>
            </a:r>
            <a:endParaRPr lang="az" sz="2200" dirty="0">
              <a:cs typeface="Arial" panose="020B0604020202020204" pitchFamily="34" charset="0"/>
            </a:endParaRPr>
          </a:p>
        </p:txBody>
      </p:sp>
      <p:sp>
        <p:nvSpPr>
          <p:cNvPr id="2" name="Rectangle 4">
            <a:extLst>
              <a:ext uri="{FF2B5EF4-FFF2-40B4-BE49-F238E27FC236}">
                <a16:creationId xmlns:a16="http://schemas.microsoft.com/office/drawing/2014/main" xmlns=""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6" name="Rectangle 4">
            <a:extLst>
              <a:ext uri="{FF2B5EF4-FFF2-40B4-BE49-F238E27FC236}">
                <a16:creationId xmlns:a16="http://schemas.microsoft.com/office/drawing/2014/main" xmlns=""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8" name="TextBox 15">
            <a:extLst>
              <a:ext uri="{FF2B5EF4-FFF2-40B4-BE49-F238E27FC236}">
                <a16:creationId xmlns:a16="http://schemas.microsoft.com/office/drawing/2014/main" xmlns="" id="{C12E78C0-96B6-48A3-A63B-942BCF568F78}"/>
              </a:ext>
            </a:extLst>
          </p:cNvPr>
          <p:cNvSpPr txBox="1">
            <a:spLocks noChangeArrowheads="1"/>
          </p:cNvSpPr>
          <p:nvPr/>
        </p:nvSpPr>
        <p:spPr bwMode="auto">
          <a:xfrm>
            <a:off x="1258888" y="179392"/>
            <a:ext cx="777716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Reallıq </a:t>
            </a:r>
          </a:p>
        </p:txBody>
      </p:sp>
    </p:spTree>
    <p:extLst>
      <p:ext uri="{BB962C8B-B14F-4D97-AF65-F5344CB8AC3E}">
        <p14:creationId xmlns:p14="http://schemas.microsoft.com/office/powerpoint/2010/main" val="41880160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just" rtl="0">
              <a:lnSpc>
                <a:spcPct val="90000"/>
              </a:lnSpc>
              <a:buNone/>
              <a:defRPr/>
            </a:pPr>
            <a:endParaRPr lang="az" sz="2800" kern="0" dirty="0">
              <a:solidFill>
                <a:srgbClr val="000000"/>
              </a:solidFill>
              <a:latin typeface="+mj-lt"/>
              <a:cs typeface="Arial" panose="020B0604020202020204" pitchFamily="34" charset="0"/>
            </a:endParaRPr>
          </a:p>
          <a:p>
            <a:pPr marL="0" indent="0" algn="ctr" rtl="0">
              <a:lnSpc>
                <a:spcPct val="90000"/>
              </a:lnSpc>
              <a:buNone/>
              <a:defRPr/>
            </a:pPr>
            <a:r>
              <a:rPr lang="az" sz="2800" b="1" i="0" u="none" kern="0" baseline="0">
                <a:solidFill>
                  <a:srgbClr val="000000"/>
                </a:solidFill>
                <a:cs typeface="Arial" panose="020B0604020202020204" pitchFamily="34" charset="0"/>
              </a:rPr>
              <a:t>Maddə 14 - Sübutların toplanması</a:t>
            </a:r>
          </a:p>
          <a:p>
            <a:pPr marL="0" indent="0" algn="just" rtl="0">
              <a:buNone/>
            </a:pPr>
            <a:endParaRPr lang="az" sz="2200" dirty="0">
              <a:cs typeface="Arial" panose="020B0604020202020204" pitchFamily="34" charset="0"/>
            </a:endParaRPr>
          </a:p>
          <a:p>
            <a:pPr marL="0" indent="0" algn="just" rtl="0">
              <a:buNone/>
            </a:pPr>
            <a:r>
              <a:rPr lang="az" sz="2200" b="0" i="0" u="none" baseline="0">
                <a:cs typeface="Arial" panose="020B0604020202020204" pitchFamily="34" charset="0"/>
              </a:rPr>
              <a:t>21-ci maddə ilə başqa xüsusi müddəa nəzərdə tutulmayıbsa, hər bir Tərəf bu maddənin 1-ci bəndində qeyd olunan səlahiyyətləri və prosedurları aşağıdakılara münasibətdə tətbiq edir:</a:t>
            </a:r>
          </a:p>
          <a:p>
            <a:pPr marL="0" indent="0" algn="just" rtl="0">
              <a:buNone/>
            </a:pP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a)</a:t>
            </a:r>
            <a:r>
              <a:rPr lang="az" sz="2200" b="0" i="0" u="none" baseline="0">
                <a:cs typeface="Arial" panose="020B0604020202020204" pitchFamily="34" charset="0"/>
              </a:rPr>
              <a:t> hazırkı Konvensiyanın </a:t>
            </a:r>
            <a:r>
              <a:rPr lang="az" sz="2200" b="1" i="0" u="none" baseline="0">
                <a:solidFill>
                  <a:srgbClr val="FF0000"/>
                </a:solidFill>
                <a:cs typeface="Arial" panose="020B0604020202020204" pitchFamily="34" charset="0"/>
              </a:rPr>
              <a:t>2-11-ci maddələri</a:t>
            </a:r>
            <a:r>
              <a:rPr lang="az" sz="2200" b="0" i="0" u="none" baseline="0">
                <a:cs typeface="Arial" panose="020B0604020202020204" pitchFamily="34" charset="0"/>
              </a:rPr>
              <a:t> ilə </a:t>
            </a:r>
            <a:r>
              <a:rPr lang="az" sz="2200" b="1" i="0" u="none" baseline="0">
                <a:solidFill>
                  <a:srgbClr val="FF0000"/>
                </a:solidFill>
                <a:cs typeface="Arial" panose="020B0604020202020204" pitchFamily="34" charset="0"/>
              </a:rPr>
              <a:t>nəzərdə tutulmuş cinayətlərə</a:t>
            </a:r>
            <a:r>
              <a:rPr lang="az" sz="2200" b="0" i="0" u="none" baseline="0">
                <a:cs typeface="Arial" panose="020B0604020202020204" pitchFamily="34" charset="0"/>
              </a:rPr>
              <a:t>;</a:t>
            </a:r>
            <a:endParaRPr lang="az" sz="2200" dirty="0">
              <a:cs typeface="Arial" panose="020B0604020202020204" pitchFamily="34" charset="0"/>
            </a:endParaRPr>
          </a:p>
          <a:p>
            <a:pPr marL="0" indent="0" algn="just" rtl="0">
              <a:buNone/>
            </a:pPr>
            <a:r>
              <a:rPr lang="az" sz="2200" b="0" i="0" u="none" baseline="0">
                <a:cs typeface="Arial" panose="020B0604020202020204" pitchFamily="34" charset="0"/>
              </a:rPr>
              <a:t> </a:t>
            </a: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b)</a:t>
            </a:r>
            <a:r>
              <a:rPr lang="az" sz="2200" b="0" i="0" u="none" baseline="0">
                <a:cs typeface="Arial" panose="020B0604020202020204" pitchFamily="34" charset="0"/>
              </a:rPr>
              <a:t> hər hansı kompüter sistemi vasitəsi ilə törədilən digər cinayətlərə;</a:t>
            </a:r>
            <a:endParaRPr lang="az" sz="2200" dirty="0">
              <a:cs typeface="Arial" panose="020B0604020202020204" pitchFamily="34" charset="0"/>
            </a:endParaRPr>
          </a:p>
          <a:p>
            <a:pPr marL="0" indent="0" algn="just" rtl="0">
              <a:buNone/>
            </a:pP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(c)</a:t>
            </a:r>
            <a:r>
              <a:rPr lang="az" sz="2200" b="0" i="0" u="none" baseline="0">
                <a:cs typeface="Arial" panose="020B0604020202020204" pitchFamily="34" charset="0"/>
              </a:rPr>
              <a:t> cinayətlə bağlı sübutlarının elektron formada toplanmasına.</a:t>
            </a:r>
            <a:endParaRPr lang="az" sz="2200" dirty="0">
              <a:cs typeface="Arial" panose="020B0604020202020204" pitchFamily="34" charset="0"/>
            </a:endParaRPr>
          </a:p>
        </p:txBody>
      </p:sp>
      <p:sp>
        <p:nvSpPr>
          <p:cNvPr id="2" name="Rectangle 4">
            <a:extLst>
              <a:ext uri="{FF2B5EF4-FFF2-40B4-BE49-F238E27FC236}">
                <a16:creationId xmlns:a16="http://schemas.microsoft.com/office/drawing/2014/main" xmlns=""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6" name="Rectangle 4">
            <a:extLst>
              <a:ext uri="{FF2B5EF4-FFF2-40B4-BE49-F238E27FC236}">
                <a16:creationId xmlns:a16="http://schemas.microsoft.com/office/drawing/2014/main" xmlns=""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8" name="TextBox 15">
            <a:extLst>
              <a:ext uri="{FF2B5EF4-FFF2-40B4-BE49-F238E27FC236}">
                <a16:creationId xmlns:a16="http://schemas.microsoft.com/office/drawing/2014/main" xmlns=""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700" b="0" i="0" u="none" baseline="0">
                <a:solidFill>
                  <a:schemeClr val="bg1"/>
                </a:solidFill>
                <a:latin typeface="Verdana" panose="020B0604030504040204" pitchFamily="34" charset="0"/>
                <a:ea typeface="Verdana" panose="020B0604030504040204" pitchFamily="34" charset="0"/>
              </a:rPr>
              <a:t>Reallıq</a:t>
            </a:r>
            <a:endParaRPr lang="az" sz="27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31695333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609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just" rtl="0">
              <a:lnSpc>
                <a:spcPct val="90000"/>
              </a:lnSpc>
              <a:buNone/>
              <a:defRPr/>
            </a:pPr>
            <a:endParaRPr lang="az" sz="2800" kern="0" dirty="0">
              <a:solidFill>
                <a:srgbClr val="000000"/>
              </a:solidFill>
              <a:cs typeface="Arial" panose="020B0604020202020204" pitchFamily="34" charset="0"/>
            </a:endParaRPr>
          </a:p>
          <a:p>
            <a:pPr marL="0" indent="0" algn="ctr" rtl="0">
              <a:lnSpc>
                <a:spcPct val="90000"/>
              </a:lnSpc>
              <a:buNone/>
              <a:defRPr/>
            </a:pPr>
            <a:r>
              <a:rPr lang="az" sz="2800" b="1" i="0" u="none" kern="0" baseline="0">
                <a:solidFill>
                  <a:srgbClr val="000000"/>
                </a:solidFill>
                <a:cs typeface="Arial" panose="020B0604020202020204" pitchFamily="34" charset="0"/>
              </a:rPr>
              <a:t>Maddə 14 - Sübutların toplanması</a:t>
            </a:r>
          </a:p>
          <a:p>
            <a:pPr marL="0" indent="0" algn="just" rtl="0">
              <a:buNone/>
            </a:pPr>
            <a:endParaRPr lang="az" sz="2200" dirty="0">
              <a:cs typeface="Arial" panose="020B0604020202020204" pitchFamily="34" charset="0"/>
            </a:endParaRPr>
          </a:p>
          <a:p>
            <a:pPr marL="0" indent="0" algn="just" rtl="0">
              <a:buNone/>
            </a:pPr>
            <a:r>
              <a:rPr lang="az" sz="2200" b="0" i="0" u="none" baseline="0">
                <a:cs typeface="Arial" panose="020B0604020202020204" pitchFamily="34" charset="0"/>
              </a:rPr>
              <a:t>21-ci maddə ilə başqa xüsusi müddəa nəzərdə tutulmayıbsa, hər bir Tərəf bu maddənin 1-ci bəndində qeyd olunan səlahiyyətləri və prosedurları aşağıdakılara münasibətdə tətbiq edir:</a:t>
            </a:r>
          </a:p>
          <a:p>
            <a:pPr marL="0" indent="0" algn="just" rtl="0">
              <a:buNone/>
            </a:pP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(a) </a:t>
            </a:r>
            <a:r>
              <a:rPr lang="az" sz="2200" b="0" i="0" u="none" baseline="0">
                <a:cs typeface="Arial" panose="020B0604020202020204" pitchFamily="34" charset="0"/>
              </a:rPr>
              <a:t>2-11-ci maddələrə əsasən müəyyən edilmiş</a:t>
            </a:r>
            <a:r>
              <a:rPr lang="az" sz="2200" b="1" i="0" u="none" baseline="0">
                <a:cs typeface="Arial" panose="020B0604020202020204" pitchFamily="34" charset="0"/>
              </a:rPr>
              <a:t> </a:t>
            </a:r>
            <a:r>
              <a:rPr lang="az" sz="2200" b="0" i="0" u="none" baseline="0">
                <a:cs typeface="Arial" panose="020B0604020202020204" pitchFamily="34" charset="0"/>
              </a:rPr>
              <a:t>cinayət hüququ pozuntuları;</a:t>
            </a:r>
            <a:endParaRPr lang="az" sz="2200" dirty="0">
              <a:cs typeface="Arial" panose="020B0604020202020204" pitchFamily="34" charset="0"/>
            </a:endParaRPr>
          </a:p>
          <a:p>
            <a:pPr marL="0" indent="0" algn="just" rtl="0">
              <a:buNone/>
            </a:pPr>
            <a:r>
              <a:rPr lang="az" sz="2200" b="0" i="0" u="none" baseline="0">
                <a:cs typeface="Arial" panose="020B0604020202020204" pitchFamily="34" charset="0"/>
              </a:rPr>
              <a:t> </a:t>
            </a: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b)</a:t>
            </a:r>
            <a:r>
              <a:rPr lang="az" sz="2200" b="0" i="0" u="none" baseline="0">
                <a:cs typeface="Arial" panose="020B0604020202020204" pitchFamily="34" charset="0"/>
              </a:rPr>
              <a:t> </a:t>
            </a:r>
            <a:r>
              <a:rPr lang="az" sz="2200" b="1" i="0" u="none" baseline="0">
                <a:solidFill>
                  <a:srgbClr val="FF0000"/>
                </a:solidFill>
                <a:cs typeface="Arial" panose="020B0604020202020204" pitchFamily="34" charset="0"/>
              </a:rPr>
              <a:t>hər hansı kompüter sistemi vasitəsi ilə törədilən digər cinayətlərə</a:t>
            </a:r>
            <a:r>
              <a:rPr lang="az" sz="2200" b="0" i="0" u="none" baseline="0">
                <a:cs typeface="Arial" panose="020B0604020202020204" pitchFamily="34" charset="0"/>
              </a:rPr>
              <a:t>;</a:t>
            </a:r>
            <a:endParaRPr lang="az" sz="2200" dirty="0">
              <a:cs typeface="Arial" panose="020B0604020202020204" pitchFamily="34" charset="0"/>
            </a:endParaRPr>
          </a:p>
          <a:p>
            <a:pPr marL="0" indent="0" algn="just" rtl="0">
              <a:buNone/>
            </a:pP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(c)</a:t>
            </a:r>
            <a:r>
              <a:rPr lang="az" sz="2200" b="0" i="0" u="none" baseline="0">
                <a:cs typeface="Arial" panose="020B0604020202020204" pitchFamily="34" charset="0"/>
              </a:rPr>
              <a:t> cinayətlə bağlı sübutlarının elektron formada toplanmasına.</a:t>
            </a:r>
            <a:endParaRPr lang="az" sz="2200" dirty="0">
              <a:cs typeface="Arial" panose="020B0604020202020204" pitchFamily="34" charset="0"/>
            </a:endParaRPr>
          </a:p>
        </p:txBody>
      </p:sp>
      <p:sp>
        <p:nvSpPr>
          <p:cNvPr id="2" name="Rectangle 4">
            <a:extLst>
              <a:ext uri="{FF2B5EF4-FFF2-40B4-BE49-F238E27FC236}">
                <a16:creationId xmlns:a16="http://schemas.microsoft.com/office/drawing/2014/main" xmlns=""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6" name="Rectangle 4">
            <a:extLst>
              <a:ext uri="{FF2B5EF4-FFF2-40B4-BE49-F238E27FC236}">
                <a16:creationId xmlns:a16="http://schemas.microsoft.com/office/drawing/2014/main" xmlns=""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8" name="TextBox 15">
            <a:extLst>
              <a:ext uri="{FF2B5EF4-FFF2-40B4-BE49-F238E27FC236}">
                <a16:creationId xmlns:a16="http://schemas.microsoft.com/office/drawing/2014/main" xmlns=""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800" b="0" i="0" u="none" baseline="0">
                <a:solidFill>
                  <a:schemeClr val="bg1"/>
                </a:solidFill>
                <a:latin typeface="Verdana" panose="020B0604030504040204" pitchFamily="34" charset="0"/>
                <a:ea typeface="Verdana" panose="020B0604030504040204" pitchFamily="34" charset="0"/>
              </a:rPr>
              <a:t>Reallıq</a:t>
            </a:r>
            <a:endParaRPr lang="az" sz="31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33517077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87016" y="171105"/>
            <a:ext cx="8856984" cy="581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ctr" rtl="0">
              <a:lnSpc>
                <a:spcPct val="90000"/>
              </a:lnSpc>
              <a:buNone/>
              <a:defRPr/>
            </a:pPr>
            <a:endParaRPr lang="az" sz="2200" kern="0" dirty="0">
              <a:solidFill>
                <a:srgbClr val="000000"/>
              </a:solidFill>
              <a:latin typeface="+mj-lt"/>
              <a:cs typeface="Arial" panose="020B0604020202020204" pitchFamily="34" charset="0"/>
            </a:endParaRPr>
          </a:p>
          <a:p>
            <a:pPr marL="0" indent="0" algn="just" rtl="0">
              <a:lnSpc>
                <a:spcPct val="90000"/>
              </a:lnSpc>
              <a:buNone/>
              <a:defRPr/>
            </a:pPr>
            <a:endParaRPr lang="az" sz="2200" kern="0" dirty="0">
              <a:solidFill>
                <a:srgbClr val="000000"/>
              </a:solidFill>
              <a:latin typeface="+mj-lt"/>
              <a:cs typeface="Arial" panose="020B0604020202020204" pitchFamily="34" charset="0"/>
            </a:endParaRPr>
          </a:p>
          <a:p>
            <a:pPr marL="0" indent="0" algn="ctr" rtl="0">
              <a:lnSpc>
                <a:spcPct val="90000"/>
              </a:lnSpc>
              <a:buNone/>
              <a:defRPr/>
            </a:pPr>
            <a:r>
              <a:rPr lang="az" sz="2800" b="1" i="0" u="none" kern="0" baseline="0">
                <a:solidFill>
                  <a:srgbClr val="000000"/>
                </a:solidFill>
                <a:cs typeface="Arial" panose="020B0604020202020204" pitchFamily="34" charset="0"/>
              </a:rPr>
              <a:t>Maddə 14 - Sübutların toplanması</a:t>
            </a:r>
          </a:p>
          <a:p>
            <a:pPr marL="0" indent="0" algn="just" rtl="0">
              <a:buNone/>
            </a:pPr>
            <a:endParaRPr lang="az" sz="2200" dirty="0">
              <a:cs typeface="Arial" panose="020B0604020202020204" pitchFamily="34" charset="0"/>
            </a:endParaRPr>
          </a:p>
          <a:p>
            <a:pPr marL="0" indent="0" algn="just" rtl="0">
              <a:buNone/>
            </a:pPr>
            <a:r>
              <a:rPr lang="az" sz="2200" b="0" i="0" u="none" baseline="0">
                <a:cs typeface="Arial" panose="020B0604020202020204" pitchFamily="34" charset="0"/>
              </a:rPr>
              <a:t>21-ci maddə ilə başqa xüsusi müddəa nəzərdə tutulmayıbsa, hər bir Tərəf bu maddənin 1-ci bəndində qeyd olunan səlahiyyətləri və prosedurları aşağıdakılara münasibətdə tətbiq edir:</a:t>
            </a:r>
          </a:p>
          <a:p>
            <a:pPr marL="0" indent="0" algn="just" rtl="0">
              <a:buNone/>
            </a:pP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(a) </a:t>
            </a:r>
            <a:r>
              <a:rPr lang="az" sz="2200" b="0" i="0" u="none" baseline="0">
                <a:cs typeface="Arial" panose="020B0604020202020204" pitchFamily="34" charset="0"/>
              </a:rPr>
              <a:t>2-11-ci maddələrə əsasən müəyyən edilmiş</a:t>
            </a:r>
            <a:r>
              <a:rPr lang="az" sz="2200" b="1" i="0" u="none" baseline="0">
                <a:cs typeface="Arial" panose="020B0604020202020204" pitchFamily="34" charset="0"/>
              </a:rPr>
              <a:t> </a:t>
            </a:r>
            <a:r>
              <a:rPr lang="az" sz="2200" b="0" i="0" u="none" baseline="0">
                <a:cs typeface="Arial" panose="020B0604020202020204" pitchFamily="34" charset="0"/>
              </a:rPr>
              <a:t>cinayət hüququ pozuntuları;</a:t>
            </a:r>
            <a:endParaRPr lang="az" sz="2200" dirty="0">
              <a:cs typeface="Arial" panose="020B0604020202020204" pitchFamily="34" charset="0"/>
            </a:endParaRPr>
          </a:p>
          <a:p>
            <a:pPr marL="0" indent="0" algn="just" rtl="0">
              <a:buNone/>
            </a:pPr>
            <a:r>
              <a:rPr lang="az" sz="2200" b="0" i="0" u="none" baseline="0">
                <a:cs typeface="Arial" panose="020B0604020202020204" pitchFamily="34" charset="0"/>
              </a:rPr>
              <a:t> </a:t>
            </a: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b)</a:t>
            </a:r>
            <a:r>
              <a:rPr lang="az" sz="2200" b="0" i="0" u="none" baseline="0">
                <a:cs typeface="Arial" panose="020B0604020202020204" pitchFamily="34" charset="0"/>
              </a:rPr>
              <a:t> hər hansı kompüter sistemi vasitəsi ilə törədilən digər cinayətlərə;</a:t>
            </a:r>
            <a:endParaRPr lang="az" sz="2200" dirty="0">
              <a:cs typeface="Arial" panose="020B0604020202020204" pitchFamily="34" charset="0"/>
            </a:endParaRPr>
          </a:p>
          <a:p>
            <a:pPr marL="0" indent="0" algn="just" rtl="0">
              <a:buNone/>
            </a:pPr>
            <a:endParaRPr lang="az" sz="2200" dirty="0">
              <a:cs typeface="Arial" panose="020B0604020202020204" pitchFamily="34" charset="0"/>
            </a:endParaRPr>
          </a:p>
          <a:p>
            <a:pPr marL="0" indent="0" algn="just" rtl="0">
              <a:buNone/>
            </a:pPr>
            <a:r>
              <a:rPr lang="az" sz="2200" b="1" i="0" u="none" baseline="0">
                <a:cs typeface="Arial" panose="020B0604020202020204" pitchFamily="34" charset="0"/>
              </a:rPr>
              <a:t>(c)</a:t>
            </a:r>
            <a:r>
              <a:rPr lang="az" sz="2200" b="0" i="0" u="none" baseline="0">
                <a:cs typeface="Arial" panose="020B0604020202020204" pitchFamily="34" charset="0"/>
              </a:rPr>
              <a:t> </a:t>
            </a:r>
            <a:r>
              <a:rPr lang="az" sz="2200" b="1" i="0" u="none" baseline="0">
                <a:solidFill>
                  <a:srgbClr val="FF0000"/>
                </a:solidFill>
                <a:cs typeface="Arial" panose="020B0604020202020204" pitchFamily="34" charset="0"/>
              </a:rPr>
              <a:t>cinayətlə bağlı sübutlarının elektron formada</a:t>
            </a:r>
            <a:r>
              <a:rPr lang="az" sz="2200" b="0" i="0" u="none" baseline="0">
                <a:solidFill>
                  <a:srgbClr val="FF0000"/>
                </a:solidFill>
                <a:cs typeface="Arial" panose="020B0604020202020204" pitchFamily="34" charset="0"/>
              </a:rPr>
              <a:t> </a:t>
            </a:r>
            <a:r>
              <a:rPr lang="az" sz="2200" b="1" i="0" u="none" baseline="0">
                <a:solidFill>
                  <a:srgbClr val="FF0000"/>
                </a:solidFill>
                <a:cs typeface="Arial" panose="020B0604020202020204" pitchFamily="34" charset="0"/>
              </a:rPr>
              <a:t>toplanmasına</a:t>
            </a:r>
            <a:r>
              <a:rPr lang="az" sz="2200" b="0" i="0" u="none" baseline="0">
                <a:cs typeface="Arial" panose="020B0604020202020204" pitchFamily="34" charset="0"/>
              </a:rPr>
              <a:t>.</a:t>
            </a:r>
            <a:endParaRPr lang="az" sz="2200" dirty="0">
              <a:cs typeface="Arial" panose="020B0604020202020204" pitchFamily="34" charset="0"/>
            </a:endParaRPr>
          </a:p>
        </p:txBody>
      </p:sp>
      <p:sp>
        <p:nvSpPr>
          <p:cNvPr id="2" name="Rectangle 4">
            <a:extLst>
              <a:ext uri="{FF2B5EF4-FFF2-40B4-BE49-F238E27FC236}">
                <a16:creationId xmlns:a16="http://schemas.microsoft.com/office/drawing/2014/main" xmlns="" id="{B35E22EF-33BF-41C2-84F4-B2B815E2FB6D}"/>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6" name="Rectangle 4">
            <a:extLst>
              <a:ext uri="{FF2B5EF4-FFF2-40B4-BE49-F238E27FC236}">
                <a16:creationId xmlns:a16="http://schemas.microsoft.com/office/drawing/2014/main" xmlns="" id="{6F4F8A37-9926-4C9F-A81F-934766344CC0}"/>
              </a:ext>
            </a:extLst>
          </p:cNvPr>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endParaRPr lang="az" sz="1800"/>
          </a:p>
        </p:txBody>
      </p:sp>
      <p:sp>
        <p:nvSpPr>
          <p:cNvPr id="8" name="TextBox 15">
            <a:extLst>
              <a:ext uri="{FF2B5EF4-FFF2-40B4-BE49-F238E27FC236}">
                <a16:creationId xmlns:a16="http://schemas.microsoft.com/office/drawing/2014/main" xmlns="" id="{C12E78C0-96B6-48A3-A63B-942BCF568F78}"/>
              </a:ext>
            </a:extLst>
          </p:cNvPr>
          <p:cNvSpPr txBox="1">
            <a:spLocks noChangeArrowheads="1"/>
          </p:cNvSpPr>
          <p:nvPr/>
        </p:nvSpPr>
        <p:spPr bwMode="auto">
          <a:xfrm>
            <a:off x="1258888" y="179392"/>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rtl="0">
              <a:spcBef>
                <a:spcPct val="0"/>
              </a:spcBef>
              <a:buFontTx/>
              <a:buNone/>
            </a:pPr>
            <a:r>
              <a:rPr lang="az" sz="2800" b="0" i="0" u="none" baseline="0">
                <a:solidFill>
                  <a:schemeClr val="bg1"/>
                </a:solidFill>
                <a:latin typeface="Verdana" panose="020B0604030504040204" pitchFamily="34" charset="0"/>
                <a:ea typeface="Verdana" panose="020B0604030504040204" pitchFamily="34" charset="0"/>
              </a:rPr>
              <a:t>Reallıq</a:t>
            </a:r>
            <a:endParaRPr lang="az" sz="3100" b="1" dirty="0">
              <a:solidFill>
                <a:schemeClr val="bg1"/>
              </a:solidFill>
              <a:latin typeface="Verdana" panose="020B0604030504040204" pitchFamily="34" charset="0"/>
            </a:endParaRPr>
          </a:p>
        </p:txBody>
      </p:sp>
    </p:spTree>
    <p:extLst>
      <p:ext uri="{BB962C8B-B14F-4D97-AF65-F5344CB8AC3E}">
        <p14:creationId xmlns:p14="http://schemas.microsoft.com/office/powerpoint/2010/main" val="8034275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77</a:t>
            </a:fld>
            <a:endParaRPr lang="az"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77</a:t>
            </a:fld>
            <a:endParaRPr lang="az"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76924" y="1789471"/>
            <a:ext cx="1260704" cy="1260704"/>
          </a:xfrm>
          <a:prstGeom prst="rect">
            <a:avLst/>
          </a:prstGeom>
        </p:spPr>
      </p:pic>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61576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p:cNvSpPr/>
          <p:nvPr/>
        </p:nvSpPr>
        <p:spPr>
          <a:xfrm>
            <a:off x="3141407" y="95343"/>
            <a:ext cx="5881049" cy="781752"/>
          </a:xfrm>
          <a:prstGeom prst="rect">
            <a:avLst/>
          </a:prstGeom>
        </p:spPr>
        <p:txBody>
          <a:bodyPr wrap="square">
            <a:spAutoFit/>
          </a:bodyPr>
          <a:lstStyle/>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Kibercinayətkarlığın </a:t>
            </a:r>
          </a:p>
          <a:p>
            <a:pPr algn="r" rtl="0">
              <a:lnSpc>
                <a:spcPct val="80000"/>
              </a:lnSpc>
            </a:pPr>
            <a:r>
              <a:rPr lang="az" sz="2800" b="0" i="0" u="none" baseline="0">
                <a:solidFill>
                  <a:schemeClr val="bg1"/>
                </a:solidFill>
                <a:latin typeface="Verdana" panose="020B0604030504040204" pitchFamily="34" charset="0"/>
                <a:ea typeface="Verdana" panose="020B0604030504040204" pitchFamily="34" charset="0"/>
              </a:rPr>
              <a:t>beynəlxalq miqyası</a:t>
            </a:r>
            <a:endParaRPr lang="az" sz="2800" dirty="0">
              <a:solidFill>
                <a:schemeClr val="bg1"/>
              </a:solidFill>
              <a:latin typeface="Verdana" panose="020B0604030504040204" pitchFamily="34" charset="0"/>
              <a:ea typeface="Verdana" panose="020B0604030504040204" pitchFamily="34" charset="0"/>
            </a:endParaRPr>
          </a:p>
        </p:txBody>
      </p:sp>
      <p:pic>
        <p:nvPicPr>
          <p:cNvPr id="16" name="Picture 1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76924" y="1789471"/>
            <a:ext cx="1260704" cy="1260704"/>
          </a:xfrm>
          <a:prstGeom prst="rect">
            <a:avLst/>
          </a:prstGeom>
        </p:spPr>
      </p:pic>
    </p:spTree>
    <p:extLst>
      <p:ext uri="{BB962C8B-B14F-4D97-AF65-F5344CB8AC3E}">
        <p14:creationId xmlns:p14="http://schemas.microsoft.com/office/powerpoint/2010/main" val="18785420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charset="0"/>
                <a:cs typeface="Verdana" charset="0"/>
              </a:rPr>
              <a:t>Sessiyanın məqsədləri</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712522" cy="5240233"/>
          </a:xfrm>
        </p:spPr>
        <p:txBody>
          <a:bodyPr>
            <a:normAutofit/>
          </a:bodyPr>
          <a:lstStyle/>
          <a:p>
            <a:pPr marL="0" indent="0" algn="just" rtl="0">
              <a:buNone/>
            </a:pPr>
            <a:r>
              <a:rPr lang="az" b="1" i="0" u="none" baseline="0">
                <a:latin typeface="+mn-lt"/>
                <a:ea typeface="Verdana" panose="020B0604030504040204" pitchFamily="34" charset="0"/>
              </a:rPr>
              <a:t>Sessiyanın sonunda nümayəndələr aşağıdakıları bacaracaqlar:</a:t>
            </a:r>
          </a:p>
          <a:p>
            <a:pPr marL="0" indent="0" algn="just" rtl="0">
              <a:buNone/>
            </a:pPr>
            <a:endParaRPr lang="az" dirty="0">
              <a:latin typeface="+mn-lt"/>
              <a:ea typeface="Verdana" panose="020B0604030504040204" pitchFamily="34" charset="0"/>
            </a:endParaRPr>
          </a:p>
          <a:p>
            <a:pPr algn="just" rtl="0">
              <a:buFont typeface="Wingdings" panose="05000000000000000000" pitchFamily="2" charset="2"/>
              <a:buChar char="Ø"/>
            </a:pPr>
            <a:r>
              <a:rPr lang="az" sz="2800" b="0" i="0" u="none" baseline="0">
                <a:latin typeface="+mn-lt"/>
                <a:ea typeface="Verdana" panose="020B0604030504040204" pitchFamily="34" charset="0"/>
              </a:rPr>
              <a:t>Budapeşt Konvensiyasının tətbiq dairəsini başa düşmək</a:t>
            </a:r>
          </a:p>
          <a:p>
            <a:pPr algn="just" rtl="0">
              <a:buFont typeface="Wingdings" panose="05000000000000000000" pitchFamily="2" charset="2"/>
              <a:buChar char="Ø"/>
            </a:pPr>
            <a:r>
              <a:rPr lang="az" sz="2800" b="0" i="0" u="none" baseline="0">
                <a:latin typeface="+mn-lt"/>
                <a:ea typeface="Verdana" panose="020B0604030504040204" pitchFamily="34" charset="0"/>
              </a:rPr>
              <a:t>Budapeşt Konvensiyasının neçə üzvü olduğunu bilmək </a:t>
            </a:r>
          </a:p>
          <a:p>
            <a:pPr algn="just" rtl="0">
              <a:buFont typeface="Wingdings" panose="05000000000000000000" pitchFamily="2" charset="2"/>
              <a:buChar char="Ø"/>
            </a:pPr>
            <a:r>
              <a:rPr lang="az" sz="2800" b="0" i="0" u="none" baseline="0">
                <a:latin typeface="+mn-lt"/>
                <a:ea typeface="Verdana" panose="020B0604030504040204" pitchFamily="34" charset="0"/>
              </a:rPr>
              <a:t>Kibercinayətkarlıqla mübarizə haqqında sazişin əsaslarından xəbərdar olmaq </a:t>
            </a:r>
          </a:p>
          <a:p>
            <a:pPr algn="just" rtl="0">
              <a:buFont typeface="Wingdings" panose="05000000000000000000" pitchFamily="2" charset="2"/>
              <a:buChar char="Ø"/>
            </a:pPr>
            <a:r>
              <a:rPr lang="az" sz="2800" b="0" i="0" u="none" baseline="0">
                <a:latin typeface="+mn-lt"/>
                <a:ea typeface="Verdana" panose="020B0604030504040204" pitchFamily="34" charset="0"/>
              </a:rPr>
              <a:t>Budapeşt konvensiyasının üstünlüklərini başa düşmək və onun haqqındakı geniş yayılmış yanlış təsəvvürləri ələ almaq</a:t>
            </a:r>
            <a:endParaRPr lang="az" dirty="0">
              <a:latin typeface="+mn-lt"/>
              <a:ea typeface="Verdana" panose="020B0604030504040204" pitchFamily="34" charset="0"/>
            </a:endParaRPr>
          </a:p>
        </p:txBody>
      </p:sp>
    </p:spTree>
    <p:extLst>
      <p:ext uri="{BB962C8B-B14F-4D97-AF65-F5344CB8AC3E}">
        <p14:creationId xmlns:p14="http://schemas.microsoft.com/office/powerpoint/2010/main" val="716352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Budapeşt Konvensiyası: Tətbiq dairəsi</a:t>
            </a:r>
            <a:endParaRPr lang="az"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a16="http://schemas.microsoft.com/office/drawing/2014/main" xmlns="" id="{122F3459-C909-4A75-8C50-90D04D3C4B22}"/>
              </a:ext>
            </a:extLst>
          </p:cNvPr>
          <p:cNvSpPr txBox="1"/>
          <p:nvPr/>
        </p:nvSpPr>
        <p:spPr>
          <a:xfrm>
            <a:off x="157142" y="1206554"/>
            <a:ext cx="2786062" cy="3600986"/>
          </a:xfrm>
          <a:prstGeom prst="rect">
            <a:avLst/>
          </a:prstGeom>
          <a:solidFill>
            <a:schemeClr val="bg1"/>
          </a:solidFill>
          <a:ln>
            <a:solidFill>
              <a:schemeClr val="bg1">
                <a:lumMod val="50000"/>
              </a:schemeClr>
            </a:solidFill>
          </a:ln>
        </p:spPr>
        <p:txBody>
          <a:bodyPr>
            <a:spAutoFit/>
          </a:bodyPr>
          <a:lstStyle/>
          <a:p>
            <a:pPr algn="l" rtl="0" fontAlgn="auto">
              <a:spcBef>
                <a:spcPts val="0"/>
              </a:spcBef>
              <a:spcAft>
                <a:spcPts val="0"/>
              </a:spcAft>
              <a:defRPr/>
            </a:pPr>
            <a:r>
              <a:rPr lang="az" sz="1900" b="1" i="0" u="none" baseline="0">
                <a:cs typeface="Verdana"/>
              </a:rPr>
              <a:t>Kriminal davranış</a:t>
            </a:r>
          </a:p>
          <a:p>
            <a:pPr marL="342900" indent="-342900" algn="l" rtl="0" fontAlgn="auto">
              <a:spcBef>
                <a:spcPts val="0"/>
              </a:spcBef>
              <a:spcAft>
                <a:spcPts val="0"/>
              </a:spcAft>
              <a:buFont typeface="Wingdings" pitchFamily="2" charset="2"/>
              <a:buChar char="§"/>
              <a:defRPr/>
            </a:pPr>
            <a:r>
              <a:rPr lang="az" sz="1900" b="0" i="0" u="none" baseline="0">
                <a:cs typeface="Verdana"/>
              </a:rPr>
              <a:t>Qanunsuz daxil olma</a:t>
            </a:r>
          </a:p>
          <a:p>
            <a:pPr marL="342900" indent="-342900" algn="l" rtl="0" fontAlgn="auto">
              <a:spcBef>
                <a:spcPts val="0"/>
              </a:spcBef>
              <a:spcAft>
                <a:spcPts val="0"/>
              </a:spcAft>
              <a:buFont typeface="Wingdings" pitchFamily="2" charset="2"/>
              <a:buChar char="§"/>
              <a:defRPr/>
            </a:pPr>
            <a:r>
              <a:rPr lang="az" sz="1900" b="0" i="0" u="none" baseline="0">
                <a:cs typeface="Verdana"/>
              </a:rPr>
              <a:t>Qanunsuz ələ keçirmə</a:t>
            </a:r>
          </a:p>
          <a:p>
            <a:pPr marL="342900" indent="-342900" algn="l" rtl="0" fontAlgn="auto">
              <a:spcBef>
                <a:spcPts val="0"/>
              </a:spcBef>
              <a:spcAft>
                <a:spcPts val="0"/>
              </a:spcAft>
              <a:buFont typeface="Wingdings" pitchFamily="2" charset="2"/>
              <a:buChar char="§"/>
              <a:defRPr/>
            </a:pPr>
            <a:r>
              <a:rPr lang="az" sz="1900" b="0" i="0" u="none" baseline="0">
                <a:cs typeface="Verdana"/>
              </a:rPr>
              <a:t>Verilənlərə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Sistemlərə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Qurğulardan qanunsuz istifadə</a:t>
            </a:r>
          </a:p>
          <a:p>
            <a:pPr marL="342900" indent="-342900" algn="l" rtl="0" fontAlgn="auto">
              <a:spcBef>
                <a:spcPts val="0"/>
              </a:spcBef>
              <a:spcAft>
                <a:spcPts val="0"/>
              </a:spcAft>
              <a:buFont typeface="Wingdings" pitchFamily="2" charset="2"/>
              <a:buChar char="§"/>
              <a:defRPr/>
            </a:pPr>
            <a:r>
              <a:rPr lang="az" sz="1900" b="0" i="0" u="none" baseline="0">
                <a:cs typeface="Verdana"/>
              </a:rPr>
              <a:t>Dələduzluq və saxtakarlıq</a:t>
            </a:r>
          </a:p>
          <a:p>
            <a:pPr marL="342900" indent="-342900" algn="l" rtl="0" fontAlgn="auto">
              <a:spcBef>
                <a:spcPts val="0"/>
              </a:spcBef>
              <a:spcAft>
                <a:spcPts val="0"/>
              </a:spcAft>
              <a:buFont typeface="Wingdings" pitchFamily="2" charset="2"/>
              <a:buChar char="§"/>
              <a:defRPr/>
            </a:pPr>
            <a:r>
              <a:rPr lang="az" sz="1900" b="0" i="0" u="none" baseline="0">
                <a:cs typeface="Verdana"/>
              </a:rPr>
              <a:t>Uşaq pornoqrafiyası</a:t>
            </a:r>
          </a:p>
          <a:p>
            <a:pPr marL="342900" indent="-342900" algn="l" rtl="0" fontAlgn="auto">
              <a:spcBef>
                <a:spcPts val="0"/>
              </a:spcBef>
              <a:spcAft>
                <a:spcPts val="0"/>
              </a:spcAft>
              <a:buFont typeface="Wingdings" pitchFamily="2" charset="2"/>
              <a:buChar char="§"/>
              <a:defRPr/>
            </a:pPr>
            <a:r>
              <a:rPr lang="az" sz="1900" b="0" i="0" u="none" baseline="0">
                <a:cs typeface="Verdana"/>
              </a:rPr>
              <a:t>ƏMH cinayətləri</a:t>
            </a:r>
            <a:endParaRPr lang="az" sz="1900" dirty="0">
              <a:cs typeface="Verdana"/>
            </a:endParaRPr>
          </a:p>
          <a:p>
            <a:pPr marL="342900" indent="-342900" algn="l" rtl="0" fontAlgn="auto">
              <a:spcBef>
                <a:spcPts val="0"/>
              </a:spcBef>
              <a:spcAft>
                <a:spcPts val="0"/>
              </a:spcAft>
              <a:buFont typeface="Wingdings" pitchFamily="2" charset="2"/>
              <a:buChar char="§"/>
              <a:defRPr/>
            </a:pPr>
            <a:r>
              <a:rPr lang="az" sz="1900" b="0" i="0" u="none" baseline="0">
                <a:cs typeface="Verdana"/>
              </a:rPr>
              <a:t>Cinayətə cəhd, yardım və təhrikçilik</a:t>
            </a:r>
          </a:p>
          <a:p>
            <a:pPr marL="342900" indent="-342900" algn="l" rtl="0" fontAlgn="auto">
              <a:spcBef>
                <a:spcPts val="0"/>
              </a:spcBef>
              <a:spcAft>
                <a:spcPts val="0"/>
              </a:spcAft>
              <a:buFont typeface="Wingdings" pitchFamily="2" charset="2"/>
              <a:buChar char="§"/>
              <a:defRPr/>
            </a:pPr>
            <a:r>
              <a:rPr lang="az" sz="1900" b="0" i="0" u="none" baseline="0">
                <a:cs typeface="Verdana"/>
              </a:rPr>
              <a:t>Hüquqi şəxsin məsuliyyəti</a:t>
            </a:r>
          </a:p>
        </p:txBody>
      </p:sp>
      <p:sp>
        <p:nvSpPr>
          <p:cNvPr id="21" name="Textfeld 4">
            <a:extLst>
              <a:ext uri="{FF2B5EF4-FFF2-40B4-BE49-F238E27FC236}">
                <a16:creationId xmlns:a16="http://schemas.microsoft.com/office/drawing/2014/main" xmlns="" id="{816E88E6-EA52-4247-B5D5-047E57E73689}"/>
              </a:ext>
            </a:extLst>
          </p:cNvPr>
          <p:cNvSpPr txBox="1"/>
          <p:nvPr/>
        </p:nvSpPr>
        <p:spPr>
          <a:xfrm>
            <a:off x="6372201" y="1142663"/>
            <a:ext cx="2570163" cy="5062924"/>
          </a:xfrm>
          <a:prstGeom prst="rect">
            <a:avLst/>
          </a:prstGeom>
          <a:no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Beynəlxalq Əməkdaşlıq</a:t>
            </a:r>
          </a:p>
          <a:p>
            <a:pPr marL="361950" indent="-361950" algn="l" rtl="0" fontAlgn="auto">
              <a:spcBef>
                <a:spcPts val="0"/>
              </a:spcBef>
              <a:spcAft>
                <a:spcPts val="0"/>
              </a:spcAft>
              <a:buFont typeface="Wingdings" pitchFamily="2" charset="2"/>
              <a:buChar char="§"/>
              <a:defRPr/>
            </a:pPr>
            <a:r>
              <a:rPr lang="az" sz="1900" b="0" i="0" u="none" baseline="0">
                <a:cs typeface="Verdana"/>
              </a:rPr>
              <a:t>Ekstradisiya</a:t>
            </a:r>
          </a:p>
          <a:p>
            <a:pPr marL="361950" indent="-361950" algn="l" rtl="0" fontAlgn="auto">
              <a:spcBef>
                <a:spcPts val="0"/>
              </a:spcBef>
              <a:spcAft>
                <a:spcPts val="0"/>
              </a:spcAft>
              <a:buFont typeface="Wingdings" pitchFamily="2" charset="2"/>
              <a:buChar char="§"/>
              <a:defRPr/>
            </a:pPr>
            <a:r>
              <a:rPr lang="az" sz="1900" b="0" i="0" u="none" baseline="0">
                <a:cs typeface="Verdana"/>
              </a:rPr>
              <a:t>QHY</a:t>
            </a:r>
          </a:p>
          <a:p>
            <a:pPr marL="361950" indent="-361950" algn="l" rtl="0" fontAlgn="auto">
              <a:spcBef>
                <a:spcPts val="0"/>
              </a:spcBef>
              <a:spcAft>
                <a:spcPts val="0"/>
              </a:spcAft>
              <a:buFont typeface="Wingdings" pitchFamily="2" charset="2"/>
              <a:buChar char="§"/>
              <a:defRPr/>
            </a:pPr>
            <a:r>
              <a:rPr lang="az" sz="1900" b="0" i="0" u="none" baseline="0">
                <a:cs typeface="Verdana"/>
              </a:rPr>
              <a:t>Spontan məlumat</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TV-nin operativ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Daxiloma üçün QHY</a:t>
            </a:r>
          </a:p>
          <a:p>
            <a:pPr marL="361950" indent="-361950" algn="l" rtl="0">
              <a:buFont typeface="Wingdings" pitchFamily="2" charset="2"/>
              <a:buChar char="§"/>
              <a:defRPr/>
            </a:pPr>
            <a:r>
              <a:rPr lang="az" sz="1900" b="0" i="0" u="none" baseline="0">
                <a:cs typeface="Verdana"/>
              </a:rPr>
              <a:t>Verilənlərə sərhədlərarası çıxış</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RV TV üçün QHY</a:t>
            </a:r>
          </a:p>
          <a:p>
            <a:pPr marL="361950" indent="-361950" algn="l" rtl="0" fontAlgn="auto">
              <a:spcBef>
                <a:spcPts val="0"/>
              </a:spcBef>
              <a:spcAft>
                <a:spcPts val="0"/>
              </a:spcAft>
              <a:buFont typeface="Wingdings" pitchFamily="2" charset="2"/>
              <a:buChar char="§"/>
              <a:defRPr/>
            </a:pPr>
            <a:r>
              <a:rPr lang="az" sz="1900" b="0" i="0" u="none" baseline="0">
                <a:cs typeface="Verdana"/>
              </a:rPr>
              <a:t>Ələ keçirmə üçün QHY</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24/7 əlaqə mərkəzi</a:t>
            </a:r>
          </a:p>
        </p:txBody>
      </p:sp>
      <p:sp>
        <p:nvSpPr>
          <p:cNvPr id="22" name="Textfeld 16">
            <a:extLst>
              <a:ext uri="{FF2B5EF4-FFF2-40B4-BE49-F238E27FC236}">
                <a16:creationId xmlns:a16="http://schemas.microsoft.com/office/drawing/2014/main" xmlns=""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sp>
        <p:nvSpPr>
          <p:cNvPr id="23" name="Textfeld 17">
            <a:extLst>
              <a:ext uri="{FF2B5EF4-FFF2-40B4-BE49-F238E27FC236}">
                <a16:creationId xmlns:a16="http://schemas.microsoft.com/office/drawing/2014/main" xmlns=""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cxnSp>
        <p:nvCxnSpPr>
          <p:cNvPr id="24" name="Form 20">
            <a:extLst>
              <a:ext uri="{FF2B5EF4-FFF2-40B4-BE49-F238E27FC236}">
                <a16:creationId xmlns:a16="http://schemas.microsoft.com/office/drawing/2014/main" xmlns=""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xmlns=""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xmlns="" id="{FE098AA4-0D98-4207-94EB-43432807C98D}"/>
              </a:ext>
            </a:extLst>
          </p:cNvPr>
          <p:cNvSpPr txBox="1"/>
          <p:nvPr/>
        </p:nvSpPr>
        <p:spPr>
          <a:xfrm>
            <a:off x="3443265" y="1271008"/>
            <a:ext cx="2428875" cy="2723823"/>
          </a:xfrm>
          <a:prstGeom prst="rect">
            <a:avLst/>
          </a:prstGeom>
          <a:solidFill>
            <a:srgbClr val="FFFF00"/>
          </a:solid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Prosessual alətlər</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TV-lərin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Axrarış və müsadirə</a:t>
            </a:r>
          </a:p>
          <a:p>
            <a:pPr marL="361950" indent="-361950" algn="l" rtl="0" fontAlgn="auto">
              <a:spcBef>
                <a:spcPts val="0"/>
              </a:spcBef>
              <a:spcAft>
                <a:spcPts val="0"/>
              </a:spcAft>
              <a:buFont typeface="Wingdings" pitchFamily="2" charset="2"/>
              <a:buChar char="§"/>
              <a:defRPr/>
            </a:pPr>
            <a:r>
              <a:rPr lang="az" sz="1900" b="0" i="0" u="none" baseline="0">
                <a:cs typeface="Verdana"/>
              </a:rPr>
              <a:t>Təqdimetmə göstərişi</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Real vaxt rejimində TV</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Kompüter verilənlərinin ələ keçirilməsi</a:t>
            </a:r>
            <a:endParaRPr lang="az" sz="1900" dirty="0">
              <a:cs typeface="Verdana"/>
            </a:endParaRPr>
          </a:p>
        </p:txBody>
      </p:sp>
      <p:sp>
        <p:nvSpPr>
          <p:cNvPr id="27" name="Textfeld 18">
            <a:extLst>
              <a:ext uri="{FF2B5EF4-FFF2-40B4-BE49-F238E27FC236}">
                <a16:creationId xmlns:a16="http://schemas.microsoft.com/office/drawing/2014/main" xmlns="" id="{B2A85D97-2DC4-4488-9B4C-A36ECD208C47}"/>
              </a:ext>
            </a:extLst>
          </p:cNvPr>
          <p:cNvSpPr txBox="1"/>
          <p:nvPr/>
        </p:nvSpPr>
        <p:spPr>
          <a:xfrm>
            <a:off x="2833803" y="6210287"/>
            <a:ext cx="1963738" cy="339725"/>
          </a:xfrm>
          <a:prstGeom prst="rect">
            <a:avLst/>
          </a:prstGeom>
          <a:noFill/>
        </p:spPr>
        <p:txBody>
          <a:bodyPr>
            <a:spAutoFit/>
          </a:bodyPr>
          <a:lstStyle/>
          <a:p>
            <a:pPr algn="l" rtl="0" fontAlgn="auto">
              <a:spcBef>
                <a:spcPts val="0"/>
              </a:spcBef>
              <a:spcAft>
                <a:spcPts val="0"/>
              </a:spcAft>
              <a:defRPr/>
            </a:pPr>
            <a:r>
              <a:rPr lang="az" sz="1600" b="1" i="0" u="none" baseline="0">
                <a:solidFill>
                  <a:schemeClr val="tx1">
                    <a:lumMod val="65000"/>
                    <a:lumOff val="35000"/>
                  </a:schemeClr>
                </a:solidFill>
                <a:cs typeface="Verdana"/>
              </a:rPr>
              <a:t>Harmonizasiya </a:t>
            </a:r>
          </a:p>
        </p:txBody>
      </p:sp>
    </p:spTree>
    <p:extLst>
      <p:ext uri="{BB962C8B-B14F-4D97-AF65-F5344CB8AC3E}">
        <p14:creationId xmlns:p14="http://schemas.microsoft.com/office/powerpoint/2010/main" val="6815643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lvl="0" algn="ctr" rtl="0">
              <a:spcBef>
                <a:spcPct val="0"/>
              </a:spcBef>
              <a:buNone/>
              <a:tabLst/>
            </a:pPr>
            <a:r>
              <a:rPr lang="az-Latn-AZ" sz="1800" b="1" dirty="0" smtClean="0">
                <a:solidFill>
                  <a:prstClr val="black"/>
                </a:solidFill>
                <a:latin typeface="Calibri"/>
                <a:ea typeface="+mn-ea"/>
              </a:rPr>
              <a:t>S</a:t>
            </a:r>
            <a:r>
              <a:rPr lang="az-Latn-AZ" sz="1800" b="1" i="0" u="none" baseline="0" dirty="0" smtClean="0">
                <a:solidFill>
                  <a:prstClr val="black"/>
                </a:solidFill>
                <a:latin typeface="Calibri"/>
                <a:ea typeface="+mn-ea"/>
              </a:rPr>
              <a:t>ağ</a:t>
            </a:r>
            <a:r>
              <a:rPr lang="az-Latn-AZ" sz="1800" b="1" i="0" u="none" dirty="0" smtClean="0">
                <a:solidFill>
                  <a:prstClr val="black"/>
                </a:solidFill>
                <a:latin typeface="Calibri"/>
                <a:ea typeface="+mn-ea"/>
              </a:rPr>
              <a:t> olun</a:t>
            </a:r>
            <a:endParaRPr lang="az" sz="1800" b="1" i="0" u="none" baseline="0" dirty="0">
              <a:solidFill>
                <a:prstClr val="black"/>
              </a:solidFill>
              <a:latin typeface="Calibri"/>
              <a:ea typeface="+mn-ea"/>
            </a:endParaRPr>
          </a:p>
          <a:p>
            <a:pPr lvl="0" algn="ctr" rtl="0">
              <a:spcBef>
                <a:spcPct val="0"/>
              </a:spcBef>
              <a:buNone/>
              <a:tabLst/>
            </a:pPr>
            <a:endParaRPr lang="az" altLang="en-US" sz="1200" b="1" dirty="0">
              <a:solidFill>
                <a:prstClr val="black"/>
              </a:solidFill>
              <a:latin typeface="Calibri"/>
              <a:ea typeface="+mn-ea"/>
            </a:endParaRPr>
          </a:p>
          <a:p>
            <a:pPr lvl="0" algn="ctr" rtl="0">
              <a:spcBef>
                <a:spcPct val="0"/>
              </a:spcBef>
              <a:buNone/>
              <a:tabLst/>
            </a:pPr>
            <a:endParaRPr lang="az" altLang="en-US" sz="1200" b="1" dirty="0">
              <a:solidFill>
                <a:prstClr val="black"/>
              </a:solidFill>
              <a:latin typeface="Calibri"/>
              <a:ea typeface="+mn-ea"/>
            </a:endParaRPr>
          </a:p>
          <a:p>
            <a:pPr lvl="0" algn="ctr" rtl="0">
              <a:spcBef>
                <a:spcPct val="0"/>
              </a:spcBef>
              <a:buNone/>
              <a:tabLst/>
            </a:pPr>
            <a:endParaRPr lang="az" altLang="en-US" sz="1200" b="1" dirty="0">
              <a:solidFill>
                <a:prstClr val="black"/>
              </a:solidFill>
              <a:latin typeface="Calibri"/>
              <a:ea typeface="+mn-ea"/>
            </a:endParaRPr>
          </a:p>
          <a:p>
            <a:pPr lvl="0" algn="ctr" rtl="0">
              <a:spcBef>
                <a:spcPct val="0"/>
              </a:spcBef>
              <a:buNone/>
              <a:tabLst/>
            </a:pPr>
            <a:endParaRPr lang="az" altLang="en-US" sz="1200" b="1" dirty="0">
              <a:solidFill>
                <a:prstClr val="black"/>
              </a:solidFill>
              <a:latin typeface="Calibri"/>
              <a:ea typeface="+mn-ea"/>
            </a:endParaRPr>
          </a:p>
          <a:p>
            <a:pPr lvl="0" algn="ctr" rtl="0">
              <a:spcBef>
                <a:spcPct val="0"/>
              </a:spcBef>
              <a:buNone/>
              <a:tabLst/>
            </a:pPr>
            <a:endParaRPr lang="az" altLang="en-US" sz="1600" b="1" dirty="0">
              <a:solidFill>
                <a:prstClr val="black"/>
              </a:solidFill>
              <a:latin typeface="Calibri"/>
              <a:ea typeface="+mn-ea"/>
            </a:endParaRPr>
          </a:p>
          <a:p>
            <a:pPr lvl="0" algn="ctr" rtl="0">
              <a:spcBef>
                <a:spcPct val="0"/>
              </a:spcBef>
              <a:buNone/>
              <a:tabLst/>
            </a:pPr>
            <a:r>
              <a:rPr lang="az" sz="1800" b="1" i="0" u="none" baseline="0" dirty="0">
                <a:solidFill>
                  <a:prstClr val="black"/>
                </a:solidFill>
                <a:latin typeface="Calibri"/>
                <a:ea typeface="+mn-ea"/>
              </a:rPr>
              <a:t>Xxxxx XXXXXXXX</a:t>
            </a:r>
          </a:p>
          <a:p>
            <a:pPr lvl="0" algn="ctr" rtl="0">
              <a:spcBef>
                <a:spcPct val="0"/>
              </a:spcBef>
              <a:buNone/>
              <a:tabLst/>
            </a:pPr>
            <a:endParaRPr lang="az" altLang="en-US" sz="600" dirty="0">
              <a:solidFill>
                <a:prstClr val="black"/>
              </a:solidFill>
              <a:latin typeface="Calibri"/>
              <a:ea typeface="+mn-ea"/>
            </a:endParaRPr>
          </a:p>
          <a:p>
            <a:pPr lvl="0" algn="ctr" rtl="0">
              <a:spcBef>
                <a:spcPct val="0"/>
              </a:spcBef>
              <a:buNone/>
              <a:tabLst/>
            </a:pPr>
            <a:r>
              <a:rPr lang="az" sz="1400" b="0" i="1" u="none" baseline="0" dirty="0">
                <a:solidFill>
                  <a:prstClr val="black"/>
                </a:solidFill>
                <a:latin typeface="Calibri"/>
                <a:ea typeface="+mn-ea"/>
              </a:rPr>
              <a:t>Avropa Şurası</a:t>
            </a:r>
          </a:p>
          <a:p>
            <a:pPr lvl="0" algn="ctr" rtl="0">
              <a:spcBef>
                <a:spcPct val="0"/>
              </a:spcBef>
              <a:buNone/>
              <a:tabLst/>
            </a:pPr>
            <a:endParaRPr lang="az" altLang="en-US" sz="1400" b="1" dirty="0">
              <a:solidFill>
                <a:srgbClr val="2F618F"/>
              </a:solidFill>
              <a:latin typeface="Calibri"/>
              <a:ea typeface="+mn-ea"/>
              <a:hlinkClick r:id="rId3"/>
            </a:endParaRPr>
          </a:p>
          <a:p>
            <a:pPr lvl="0" algn="ctr" rtl="0">
              <a:spcBef>
                <a:spcPct val="0"/>
              </a:spcBef>
              <a:buNone/>
              <a:tabLst/>
            </a:pPr>
            <a:r>
              <a:rPr lang="az" sz="1600" b="1" i="0" u="none" baseline="0" dirty="0">
                <a:solidFill>
                  <a:srgbClr val="2F618F"/>
                </a:solidFill>
                <a:latin typeface="Calibri"/>
                <a:ea typeface="+mn-ea"/>
              </a:rPr>
              <a:t>e-poçt</a:t>
            </a:r>
          </a:p>
          <a:p>
            <a:pPr lvl="0" algn="ctr" rtl="0">
              <a:spcBef>
                <a:spcPct val="0"/>
              </a:spcBef>
              <a:buNone/>
              <a:tabLst/>
            </a:pPr>
            <a:endParaRPr lang="az" altLang="en-US" sz="1600" b="1" dirty="0">
              <a:solidFill>
                <a:prstClr val="black"/>
              </a:solidFill>
              <a:latin typeface="Verdana" panose="020B0604030504040204" pitchFamily="34" charset="0"/>
              <a:ea typeface="+mn-ea"/>
            </a:endParaRPr>
          </a:p>
          <a:p>
            <a:pPr lvl="0" algn="ctr" rtl="0">
              <a:spcBef>
                <a:spcPct val="0"/>
              </a:spcBef>
              <a:buNone/>
              <a:tabLst/>
            </a:pPr>
            <a:endParaRPr lang="az" altLang="en-US" sz="1600" b="1" dirty="0">
              <a:solidFill>
                <a:prstClr val="black"/>
              </a:solidFill>
              <a:latin typeface="Verdana" panose="020B0604030504040204" pitchFamily="34" charset="0"/>
              <a:ea typeface="+mn-ea"/>
            </a:endParaRPr>
          </a:p>
          <a:p>
            <a:pPr lvl="0" algn="ctr" rtl="0">
              <a:spcBef>
                <a:spcPct val="0"/>
              </a:spcBef>
              <a:buNone/>
              <a:tabLst/>
            </a:pPr>
            <a:endParaRPr lang="az" altLang="en-US" sz="1400" b="1" dirty="0">
              <a:solidFill>
                <a:prstClr val="black"/>
              </a:solidFill>
              <a:latin typeface="Verdana" panose="020B0604030504040204" pitchFamily="34" charset="0"/>
              <a:ea typeface="+mn-ea"/>
            </a:endParaRPr>
          </a:p>
          <a:p>
            <a:pPr lvl="0" algn="ctr" rtl="0">
              <a:spcBef>
                <a:spcPct val="0"/>
              </a:spcBef>
              <a:buNone/>
              <a:tabLst/>
            </a:pPr>
            <a:r>
              <a:rPr lang="az" sz="1600" b="1" i="0" u="none" baseline="0" dirty="0">
                <a:solidFill>
                  <a:prstClr val="black"/>
                </a:solidFill>
                <a:latin typeface="Calibri"/>
                <a:ea typeface="+mn-ea"/>
              </a:rPr>
              <a:t>GG Ay İİİİ</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400" b="1" i="0" u="none" baseline="0">
                <a:latin typeface="Verdana" panose="020B0604030504040204" pitchFamily="34" charset="0"/>
              </a:rPr>
              <a:t>Kibercinayətkarlıq və elektron sübutlar haqqında tanışlıq kursu</a:t>
            </a:r>
            <a:endParaRPr lang="az" altLang="en-US" sz="1400" i="1" dirty="0">
              <a:latin typeface="Verdana" panose="020B0604030504040204" pitchFamily="34" charset="0"/>
            </a:endParaRPr>
          </a:p>
        </p:txBody>
      </p:sp>
    </p:spTree>
    <p:extLst>
      <p:ext uri="{BB962C8B-B14F-4D97-AF65-F5344CB8AC3E}">
        <p14:creationId xmlns:p14="http://schemas.microsoft.com/office/powerpoint/2010/main" val="2469809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75119" y="235879"/>
            <a:ext cx="76327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Budapeşt Konvensiyası: Tətbiq dairəsi</a:t>
            </a:r>
            <a:endParaRPr lang="az" sz="2700" dirty="0">
              <a:solidFill>
                <a:schemeClr val="bg1"/>
              </a:solidFill>
              <a:latin typeface="Verdana" panose="020B0604030504040204" pitchFamily="34" charset="0"/>
              <a:ea typeface="Verdana" panose="020B0604030504040204" pitchFamily="34" charset="0"/>
              <a:cs typeface="Verdana" charset="0"/>
            </a:endParaRPr>
          </a:p>
        </p:txBody>
      </p:sp>
      <p:sp>
        <p:nvSpPr>
          <p:cNvPr id="20" name="Textfeld 12">
            <a:extLst>
              <a:ext uri="{FF2B5EF4-FFF2-40B4-BE49-F238E27FC236}">
                <a16:creationId xmlns:a16="http://schemas.microsoft.com/office/drawing/2014/main" xmlns="" id="{122F3459-C909-4A75-8C50-90D04D3C4B22}"/>
              </a:ext>
            </a:extLst>
          </p:cNvPr>
          <p:cNvSpPr txBox="1"/>
          <p:nvPr/>
        </p:nvSpPr>
        <p:spPr>
          <a:xfrm>
            <a:off x="157142" y="1206554"/>
            <a:ext cx="2786062" cy="3600986"/>
          </a:xfrm>
          <a:prstGeom prst="rect">
            <a:avLst/>
          </a:prstGeom>
          <a:solidFill>
            <a:schemeClr val="bg1"/>
          </a:solidFill>
          <a:ln>
            <a:solidFill>
              <a:schemeClr val="bg1">
                <a:lumMod val="50000"/>
              </a:schemeClr>
            </a:solidFill>
          </a:ln>
        </p:spPr>
        <p:txBody>
          <a:bodyPr>
            <a:spAutoFit/>
          </a:bodyPr>
          <a:lstStyle/>
          <a:p>
            <a:pPr algn="l" rtl="0" fontAlgn="auto">
              <a:spcBef>
                <a:spcPts val="0"/>
              </a:spcBef>
              <a:spcAft>
                <a:spcPts val="0"/>
              </a:spcAft>
              <a:defRPr/>
            </a:pPr>
            <a:r>
              <a:rPr lang="az" sz="1900" b="1" i="0" u="none" baseline="0">
                <a:cs typeface="Verdana"/>
              </a:rPr>
              <a:t>Kriminal davranış</a:t>
            </a:r>
          </a:p>
          <a:p>
            <a:pPr marL="342900" indent="-342900" algn="l" rtl="0" fontAlgn="auto">
              <a:spcBef>
                <a:spcPts val="0"/>
              </a:spcBef>
              <a:spcAft>
                <a:spcPts val="0"/>
              </a:spcAft>
              <a:buFont typeface="Wingdings" pitchFamily="2" charset="2"/>
              <a:buChar char="§"/>
              <a:defRPr/>
            </a:pPr>
            <a:r>
              <a:rPr lang="az" sz="1900" b="0" i="0" u="none" baseline="0">
                <a:cs typeface="Verdana"/>
              </a:rPr>
              <a:t>Qanunsuz daxil olma</a:t>
            </a:r>
          </a:p>
          <a:p>
            <a:pPr marL="342900" indent="-342900" algn="l" rtl="0" fontAlgn="auto">
              <a:spcBef>
                <a:spcPts val="0"/>
              </a:spcBef>
              <a:spcAft>
                <a:spcPts val="0"/>
              </a:spcAft>
              <a:buFont typeface="Wingdings" pitchFamily="2" charset="2"/>
              <a:buChar char="§"/>
              <a:defRPr/>
            </a:pPr>
            <a:r>
              <a:rPr lang="az" sz="1900" b="0" i="0" u="none" baseline="0">
                <a:cs typeface="Verdana"/>
              </a:rPr>
              <a:t>Qanunsuz ələ keçirmə</a:t>
            </a:r>
          </a:p>
          <a:p>
            <a:pPr marL="342900" indent="-342900" algn="l" rtl="0" fontAlgn="auto">
              <a:spcBef>
                <a:spcPts val="0"/>
              </a:spcBef>
              <a:spcAft>
                <a:spcPts val="0"/>
              </a:spcAft>
              <a:buFont typeface="Wingdings" pitchFamily="2" charset="2"/>
              <a:buChar char="§"/>
              <a:defRPr/>
            </a:pPr>
            <a:r>
              <a:rPr lang="az" sz="1900" b="0" i="0" u="none" baseline="0">
                <a:cs typeface="Verdana"/>
              </a:rPr>
              <a:t>Verilənlərə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Sistemlərə müdaxilə</a:t>
            </a:r>
          </a:p>
          <a:p>
            <a:pPr marL="342900" indent="-342900" algn="l" rtl="0" fontAlgn="auto">
              <a:spcBef>
                <a:spcPts val="0"/>
              </a:spcBef>
              <a:spcAft>
                <a:spcPts val="0"/>
              </a:spcAft>
              <a:buFont typeface="Wingdings" pitchFamily="2" charset="2"/>
              <a:buChar char="§"/>
              <a:defRPr/>
            </a:pPr>
            <a:r>
              <a:rPr lang="az" sz="1900" b="0" i="0" u="none" baseline="0">
                <a:cs typeface="Verdana"/>
              </a:rPr>
              <a:t>Qurğulardan qanunsuz istifadə</a:t>
            </a:r>
          </a:p>
          <a:p>
            <a:pPr marL="342900" indent="-342900" algn="l" rtl="0" fontAlgn="auto">
              <a:spcBef>
                <a:spcPts val="0"/>
              </a:spcBef>
              <a:spcAft>
                <a:spcPts val="0"/>
              </a:spcAft>
              <a:buFont typeface="Wingdings" pitchFamily="2" charset="2"/>
              <a:buChar char="§"/>
              <a:defRPr/>
            </a:pPr>
            <a:r>
              <a:rPr lang="az" sz="1900" b="0" i="0" u="none" baseline="0">
                <a:cs typeface="Verdana"/>
              </a:rPr>
              <a:t>Dələduzluq və saxtakarlıq</a:t>
            </a:r>
          </a:p>
          <a:p>
            <a:pPr marL="342900" indent="-342900" algn="l" rtl="0" fontAlgn="auto">
              <a:spcBef>
                <a:spcPts val="0"/>
              </a:spcBef>
              <a:spcAft>
                <a:spcPts val="0"/>
              </a:spcAft>
              <a:buFont typeface="Wingdings" pitchFamily="2" charset="2"/>
              <a:buChar char="§"/>
              <a:defRPr/>
            </a:pPr>
            <a:r>
              <a:rPr lang="az" sz="1900" b="0" i="0" u="none" baseline="0">
                <a:cs typeface="Verdana"/>
              </a:rPr>
              <a:t>Uşaq pornoqrafiyası</a:t>
            </a:r>
          </a:p>
          <a:p>
            <a:pPr marL="342900" indent="-342900" algn="l" rtl="0" fontAlgn="auto">
              <a:spcBef>
                <a:spcPts val="0"/>
              </a:spcBef>
              <a:spcAft>
                <a:spcPts val="0"/>
              </a:spcAft>
              <a:buFont typeface="Wingdings" pitchFamily="2" charset="2"/>
              <a:buChar char="§"/>
              <a:defRPr/>
            </a:pPr>
            <a:r>
              <a:rPr lang="az" sz="1900" b="0" i="0" u="none" baseline="0">
                <a:cs typeface="Verdana"/>
              </a:rPr>
              <a:t>ƏMH cinayətləri</a:t>
            </a:r>
            <a:endParaRPr lang="az" sz="1900" dirty="0">
              <a:cs typeface="Verdana"/>
            </a:endParaRPr>
          </a:p>
          <a:p>
            <a:pPr marL="342900" indent="-342900" algn="l" rtl="0" fontAlgn="auto">
              <a:spcBef>
                <a:spcPts val="0"/>
              </a:spcBef>
              <a:spcAft>
                <a:spcPts val="0"/>
              </a:spcAft>
              <a:buFont typeface="Wingdings" pitchFamily="2" charset="2"/>
              <a:buChar char="§"/>
              <a:defRPr/>
            </a:pPr>
            <a:r>
              <a:rPr lang="az" sz="1900" b="0" i="0" u="none" baseline="0">
                <a:cs typeface="Verdana"/>
              </a:rPr>
              <a:t>Cinayətə cəhd, yardım və təhrikçilik</a:t>
            </a:r>
          </a:p>
          <a:p>
            <a:pPr marL="342900" indent="-342900" algn="l" rtl="0" fontAlgn="auto">
              <a:spcBef>
                <a:spcPts val="0"/>
              </a:spcBef>
              <a:spcAft>
                <a:spcPts val="0"/>
              </a:spcAft>
              <a:buFont typeface="Wingdings" pitchFamily="2" charset="2"/>
              <a:buChar char="§"/>
              <a:defRPr/>
            </a:pPr>
            <a:r>
              <a:rPr lang="az" sz="1900" b="0" i="0" u="none" baseline="0">
                <a:cs typeface="Verdana"/>
              </a:rPr>
              <a:t>Hüquqi şəxsin məsuliyyəti</a:t>
            </a:r>
          </a:p>
        </p:txBody>
      </p:sp>
      <p:sp>
        <p:nvSpPr>
          <p:cNvPr id="21" name="Textfeld 4">
            <a:extLst>
              <a:ext uri="{FF2B5EF4-FFF2-40B4-BE49-F238E27FC236}">
                <a16:creationId xmlns:a16="http://schemas.microsoft.com/office/drawing/2014/main" xmlns="" id="{816E88E6-EA52-4247-B5D5-047E57E73689}"/>
              </a:ext>
            </a:extLst>
          </p:cNvPr>
          <p:cNvSpPr txBox="1"/>
          <p:nvPr/>
        </p:nvSpPr>
        <p:spPr>
          <a:xfrm>
            <a:off x="6372201" y="1142663"/>
            <a:ext cx="2570163" cy="5062924"/>
          </a:xfrm>
          <a:prstGeom prst="rect">
            <a:avLst/>
          </a:prstGeom>
          <a:solidFill>
            <a:srgbClr val="FFFF00"/>
          </a:solid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Beynəlxalq Əməkdaşlıq</a:t>
            </a:r>
          </a:p>
          <a:p>
            <a:pPr marL="361950" indent="-361950" algn="l" rtl="0" fontAlgn="auto">
              <a:spcBef>
                <a:spcPts val="0"/>
              </a:spcBef>
              <a:spcAft>
                <a:spcPts val="0"/>
              </a:spcAft>
              <a:buFont typeface="Wingdings" pitchFamily="2" charset="2"/>
              <a:buChar char="§"/>
              <a:defRPr/>
            </a:pPr>
            <a:r>
              <a:rPr lang="az" sz="1900" b="0" i="0" u="none" baseline="0">
                <a:cs typeface="Verdana"/>
              </a:rPr>
              <a:t>Ekstradisiya</a:t>
            </a:r>
          </a:p>
          <a:p>
            <a:pPr marL="361950" indent="-361950" algn="l" rtl="0" fontAlgn="auto">
              <a:spcBef>
                <a:spcPts val="0"/>
              </a:spcBef>
              <a:spcAft>
                <a:spcPts val="0"/>
              </a:spcAft>
              <a:buFont typeface="Wingdings" pitchFamily="2" charset="2"/>
              <a:buChar char="§"/>
              <a:defRPr/>
            </a:pPr>
            <a:r>
              <a:rPr lang="az" sz="1900" b="0" i="0" u="none" baseline="0">
                <a:cs typeface="Verdana"/>
              </a:rPr>
              <a:t>QHY</a:t>
            </a:r>
          </a:p>
          <a:p>
            <a:pPr marL="361950" indent="-361950" algn="l" rtl="0" fontAlgn="auto">
              <a:spcBef>
                <a:spcPts val="0"/>
              </a:spcBef>
              <a:spcAft>
                <a:spcPts val="0"/>
              </a:spcAft>
              <a:buFont typeface="Wingdings" pitchFamily="2" charset="2"/>
              <a:buChar char="§"/>
              <a:defRPr/>
            </a:pPr>
            <a:r>
              <a:rPr lang="az" sz="1900" b="0" i="0" u="none" baseline="0">
                <a:cs typeface="Verdana"/>
              </a:rPr>
              <a:t>Spontan məlumat</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TV-nin operativ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Daxiloma üçün QHY</a:t>
            </a:r>
          </a:p>
          <a:p>
            <a:pPr marL="361950" indent="-361950" algn="l" rtl="0">
              <a:buFont typeface="Wingdings" pitchFamily="2" charset="2"/>
              <a:buChar char="§"/>
              <a:defRPr/>
            </a:pPr>
            <a:r>
              <a:rPr lang="az" sz="1900" b="0" i="0" u="none" baseline="0">
                <a:cs typeface="Verdana"/>
              </a:rPr>
              <a:t>Verilənlərə sərhədlərarası çıxış</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RV TV üçün QHY</a:t>
            </a:r>
          </a:p>
          <a:p>
            <a:pPr marL="361950" indent="-361950" algn="l" rtl="0" fontAlgn="auto">
              <a:spcBef>
                <a:spcPts val="0"/>
              </a:spcBef>
              <a:spcAft>
                <a:spcPts val="0"/>
              </a:spcAft>
              <a:buFont typeface="Wingdings" pitchFamily="2" charset="2"/>
              <a:buChar char="§"/>
              <a:defRPr/>
            </a:pPr>
            <a:r>
              <a:rPr lang="az" sz="1900" b="0" i="0" u="none" baseline="0">
                <a:cs typeface="Verdana"/>
              </a:rPr>
              <a:t>Ələ keçirmə üçün QHY</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24/7 əlaqə mərkəzi</a:t>
            </a:r>
          </a:p>
        </p:txBody>
      </p:sp>
      <p:sp>
        <p:nvSpPr>
          <p:cNvPr id="22" name="Textfeld 16">
            <a:extLst>
              <a:ext uri="{FF2B5EF4-FFF2-40B4-BE49-F238E27FC236}">
                <a16:creationId xmlns:a16="http://schemas.microsoft.com/office/drawing/2014/main" xmlns="" id="{BE61849B-3968-42A3-875B-C76348F5A712}"/>
              </a:ext>
            </a:extLst>
          </p:cNvPr>
          <p:cNvSpPr txBox="1">
            <a:spLocks noChangeArrowheads="1"/>
          </p:cNvSpPr>
          <p:nvPr/>
        </p:nvSpPr>
        <p:spPr bwMode="auto">
          <a:xfrm>
            <a:off x="2871766" y="1536011"/>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sp>
        <p:nvSpPr>
          <p:cNvPr id="23" name="Textfeld 17">
            <a:extLst>
              <a:ext uri="{FF2B5EF4-FFF2-40B4-BE49-F238E27FC236}">
                <a16:creationId xmlns:a16="http://schemas.microsoft.com/office/drawing/2014/main" xmlns="" id="{26F4C5A9-43A7-4D33-9D55-625FFF7AB735}"/>
              </a:ext>
            </a:extLst>
          </p:cNvPr>
          <p:cNvSpPr txBox="1">
            <a:spLocks noChangeArrowheads="1"/>
          </p:cNvSpPr>
          <p:nvPr/>
        </p:nvSpPr>
        <p:spPr bwMode="auto">
          <a:xfrm>
            <a:off x="5800703" y="1536011"/>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cxnSp>
        <p:nvCxnSpPr>
          <p:cNvPr id="24" name="Form 20">
            <a:extLst>
              <a:ext uri="{FF2B5EF4-FFF2-40B4-BE49-F238E27FC236}">
                <a16:creationId xmlns:a16="http://schemas.microsoft.com/office/drawing/2014/main" xmlns="" id="{2AD0CD19-4C49-4F41-86A9-7B7448FB4058}"/>
              </a:ext>
            </a:extLst>
          </p:cNvPr>
          <p:cNvCxnSpPr>
            <a:stCxn id="20" idx="2"/>
          </p:cNvCxnSpPr>
          <p:nvPr/>
        </p:nvCxnSpPr>
        <p:spPr>
          <a:xfrm rot="16200000" flipH="1">
            <a:off x="3475679" y="2882034"/>
            <a:ext cx="971019"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27">
            <a:extLst>
              <a:ext uri="{FF2B5EF4-FFF2-40B4-BE49-F238E27FC236}">
                <a16:creationId xmlns:a16="http://schemas.microsoft.com/office/drawing/2014/main" xmlns="" id="{954E8C3C-7E2E-48EF-B26C-3D675EC5669B}"/>
              </a:ext>
            </a:extLst>
          </p:cNvPr>
          <p:cNvCxnSpPr/>
          <p:nvPr/>
        </p:nvCxnSpPr>
        <p:spPr>
          <a:xfrm>
            <a:off x="4586266" y="4176023"/>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feld 3">
            <a:extLst>
              <a:ext uri="{FF2B5EF4-FFF2-40B4-BE49-F238E27FC236}">
                <a16:creationId xmlns:a16="http://schemas.microsoft.com/office/drawing/2014/main" xmlns="" id="{FE098AA4-0D98-4207-94EB-43432807C98D}"/>
              </a:ext>
            </a:extLst>
          </p:cNvPr>
          <p:cNvSpPr txBox="1"/>
          <p:nvPr/>
        </p:nvSpPr>
        <p:spPr>
          <a:xfrm>
            <a:off x="3443265" y="1271008"/>
            <a:ext cx="2428875" cy="2723823"/>
          </a:xfrm>
          <a:prstGeom prst="rect">
            <a:avLst/>
          </a:prstGeom>
          <a:solidFill>
            <a:srgbClr val="FFFFFF"/>
          </a:solidFill>
          <a:ln>
            <a:solidFill>
              <a:schemeClr val="bg1">
                <a:lumMod val="50000"/>
              </a:schemeClr>
            </a:solidFill>
          </a:ln>
        </p:spPr>
        <p:txBody>
          <a:bodyPr wrap="square">
            <a:spAutoFit/>
          </a:bodyPr>
          <a:lstStyle/>
          <a:p>
            <a:pPr algn="l" rtl="0" fontAlgn="auto">
              <a:spcBef>
                <a:spcPts val="0"/>
              </a:spcBef>
              <a:spcAft>
                <a:spcPts val="0"/>
              </a:spcAft>
              <a:defRPr/>
            </a:pPr>
            <a:r>
              <a:rPr lang="az" sz="1900" b="1" i="0" u="none" baseline="0">
                <a:cs typeface="Verdana"/>
              </a:rPr>
              <a:t>Prosessual alətlər</a:t>
            </a:r>
          </a:p>
          <a:p>
            <a:pPr marL="361950" indent="-361950" algn="l" rtl="0" fontAlgn="auto">
              <a:spcBef>
                <a:spcPts val="0"/>
              </a:spcBef>
              <a:spcAft>
                <a:spcPts val="0"/>
              </a:spcAft>
              <a:buFont typeface="Wingdings" pitchFamily="2" charset="2"/>
              <a:buChar char="§"/>
              <a:defRPr/>
            </a:pPr>
            <a:r>
              <a:rPr lang="az" sz="1900" b="0" i="0" u="none" baseline="0">
                <a:cs typeface="Verdana"/>
              </a:rPr>
              <a:t>Operativ mühafizə</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TV-lərin açıqlanması</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Axrarış və müsadirə</a:t>
            </a:r>
          </a:p>
          <a:p>
            <a:pPr marL="361950" indent="-361950" algn="l" rtl="0" fontAlgn="auto">
              <a:spcBef>
                <a:spcPts val="0"/>
              </a:spcBef>
              <a:spcAft>
                <a:spcPts val="0"/>
              </a:spcAft>
              <a:buFont typeface="Wingdings" pitchFamily="2" charset="2"/>
              <a:buChar char="§"/>
              <a:defRPr/>
            </a:pPr>
            <a:r>
              <a:rPr lang="az" sz="1900" b="0" i="0" u="none" baseline="0">
                <a:cs typeface="Verdana"/>
              </a:rPr>
              <a:t>Təqdimetmə göstərişi</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Real vaxt rejimində TV</a:t>
            </a:r>
            <a:endParaRPr lang="az" sz="1900" dirty="0">
              <a:cs typeface="Verdana"/>
            </a:endParaRPr>
          </a:p>
          <a:p>
            <a:pPr marL="361950" indent="-361950" algn="l" rtl="0" fontAlgn="auto">
              <a:spcBef>
                <a:spcPts val="0"/>
              </a:spcBef>
              <a:spcAft>
                <a:spcPts val="0"/>
              </a:spcAft>
              <a:buFont typeface="Wingdings" pitchFamily="2" charset="2"/>
              <a:buChar char="§"/>
              <a:defRPr/>
            </a:pPr>
            <a:r>
              <a:rPr lang="az" sz="1900" b="0" i="0" u="none" baseline="0">
                <a:cs typeface="Verdana"/>
              </a:rPr>
              <a:t>Kompüter verilənlərinin ələ keçirilməsi</a:t>
            </a:r>
            <a:endParaRPr lang="az" sz="1900" dirty="0">
              <a:cs typeface="Verdana"/>
            </a:endParaRPr>
          </a:p>
        </p:txBody>
      </p:sp>
      <p:sp>
        <p:nvSpPr>
          <p:cNvPr id="27" name="Textfeld 18">
            <a:extLst>
              <a:ext uri="{FF2B5EF4-FFF2-40B4-BE49-F238E27FC236}">
                <a16:creationId xmlns:a16="http://schemas.microsoft.com/office/drawing/2014/main" xmlns="" id="{B2A85D97-2DC4-4488-9B4C-A36ECD208C47}"/>
              </a:ext>
            </a:extLst>
          </p:cNvPr>
          <p:cNvSpPr txBox="1"/>
          <p:nvPr/>
        </p:nvSpPr>
        <p:spPr>
          <a:xfrm>
            <a:off x="2833803" y="6210287"/>
            <a:ext cx="1963738" cy="339725"/>
          </a:xfrm>
          <a:prstGeom prst="rect">
            <a:avLst/>
          </a:prstGeom>
          <a:noFill/>
        </p:spPr>
        <p:txBody>
          <a:bodyPr>
            <a:spAutoFit/>
          </a:bodyPr>
          <a:lstStyle/>
          <a:p>
            <a:pPr algn="l" rtl="0" fontAlgn="auto">
              <a:spcBef>
                <a:spcPts val="0"/>
              </a:spcBef>
              <a:spcAft>
                <a:spcPts val="0"/>
              </a:spcAft>
              <a:defRPr/>
            </a:pPr>
            <a:r>
              <a:rPr lang="az" sz="1600" b="1" i="0" u="none" baseline="0">
                <a:solidFill>
                  <a:schemeClr val="tx1">
                    <a:lumMod val="65000"/>
                    <a:lumOff val="35000"/>
                  </a:schemeClr>
                </a:solidFill>
                <a:cs typeface="Verdana"/>
              </a:rPr>
              <a:t>Harmonizasiya </a:t>
            </a:r>
          </a:p>
        </p:txBody>
      </p:sp>
    </p:spTree>
    <p:extLst>
      <p:ext uri="{BB962C8B-B14F-4D97-AF65-F5344CB8AC3E}">
        <p14:creationId xmlns:p14="http://schemas.microsoft.com/office/powerpoint/2010/main" val="3150362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590</TotalTime>
  <Words>8676</Words>
  <Application>Microsoft Office PowerPoint</Application>
  <PresentationFormat>Экран (4:3)</PresentationFormat>
  <Paragraphs>1210</Paragraphs>
  <Slides>80</Slides>
  <Notes>79</Notes>
  <HiddenSlides>0</HiddenSlides>
  <MMClips>1</MMClips>
  <ScaleCrop>false</ScaleCrop>
  <HeadingPairs>
    <vt:vector size="6" baseType="variant">
      <vt:variant>
        <vt:lpstr>Использованные шрифты</vt:lpstr>
      </vt:variant>
      <vt:variant>
        <vt:i4>13</vt:i4>
      </vt:variant>
      <vt:variant>
        <vt:lpstr>Тема</vt:lpstr>
      </vt:variant>
      <vt:variant>
        <vt:i4>1</vt:i4>
      </vt:variant>
      <vt:variant>
        <vt:lpstr>Заголовки слайдов</vt:lpstr>
      </vt:variant>
      <vt:variant>
        <vt:i4>80</vt:i4>
      </vt:variant>
    </vt:vector>
  </HeadingPairs>
  <TitlesOfParts>
    <vt:vector size="94" baseType="lpstr">
      <vt:lpstr>ＭＳ Ｐゴシック</vt:lpstr>
      <vt:lpstr>ＭＳ Ｐゴシック</vt:lpstr>
      <vt:lpstr>Arial</vt:lpstr>
      <vt:lpstr>Arial Narrow</vt:lpstr>
      <vt:lpstr>Calibri</vt:lpstr>
      <vt:lpstr>Calibri (heading)</vt:lpstr>
      <vt:lpstr>Calibri Light</vt:lpstr>
      <vt:lpstr>Open Sans</vt:lpstr>
      <vt:lpstr>Segoe UI</vt:lpstr>
      <vt:lpstr>Times New Roman</vt:lpstr>
      <vt:lpstr>Verdana</vt:lpstr>
      <vt:lpstr>Wingdings</vt:lpstr>
      <vt:lpstr>Wingdings 3</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MİFLƏRIN ALT-ÜST EDİLMƏSİ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198</cp:revision>
  <dcterms:created xsi:type="dcterms:W3CDTF">2020-10-07T11:36:01Z</dcterms:created>
  <dcterms:modified xsi:type="dcterms:W3CDTF">2021-04-15T23:34:38Z</dcterms:modified>
</cp:coreProperties>
</file>